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notesMasterIdLst>
    <p:notesMasterId r:id="rId15"/>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notesMaster" Target="notesMasters/notesMaster1.xml"/><Relationship Id="rId16" Type="http://schemas.openxmlformats.org/officeDocument/2006/relationships/presProps" Target="presProps.xml"/><Relationship Id="rId17" Type="http://schemas.openxmlformats.org/officeDocument/2006/relationships/viewProps" Target="viewProps.xml"/><Relationship Id="rId18" Type="http://schemas.openxmlformats.org/officeDocument/2006/relationships/theme" Target="theme/theme1.xml"/><Relationship Id="rId19"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image" Target="../media/image-1-2.png"/><Relationship Id="rId3" Type="http://schemas.openxmlformats.org/officeDocument/2006/relationships/slideLayout" Target="../slideLayouts/slideLayout1.xml"/><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jpg"/><Relationship Id="rId3" Type="http://schemas.openxmlformats.org/officeDocument/2006/relationships/image" Target="../media/image-10-3.jpg"/><Relationship Id="rId4" Type="http://schemas.openxmlformats.org/officeDocument/2006/relationships/image" Target="../media/image-10-4.jpg"/><Relationship Id="rId5" Type="http://schemas.openxmlformats.org/officeDocument/2006/relationships/slideLayout" Target="../slideLayouts/slideLayout1.xml"/><Relationship Id="rId6"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jpg"/><Relationship Id="rId3" Type="http://schemas.openxmlformats.org/officeDocument/2006/relationships/slideLayout" Target="../slideLayouts/slideLayout1.xml"/><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jpg"/><Relationship Id="rId3" Type="http://schemas.openxmlformats.org/officeDocument/2006/relationships/slideLayout" Target="../slideLayouts/slideLayout1.xml"/><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slideLayout" Target="../slideLayouts/slideLayout1.xml"/><Relationship Id="rId3"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jpg"/><Relationship Id="rId3" Type="http://schemas.openxmlformats.org/officeDocument/2006/relationships/slideLayout" Target="../slideLayouts/slideLayout1.xml"/><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jpg"/><Relationship Id="rId3" Type="http://schemas.openxmlformats.org/officeDocument/2006/relationships/slideLayout" Target="../slideLayouts/slideLayout1.xml"/><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jpg"/><Relationship Id="rId3" Type="http://schemas.openxmlformats.org/officeDocument/2006/relationships/image" Target="../media/image-4-3.jpg"/><Relationship Id="rId4" Type="http://schemas.openxmlformats.org/officeDocument/2006/relationships/slideLayout" Target="../slideLayouts/slideLayout1.xml"/><Relationship Id="rId5"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jpg"/><Relationship Id="rId3" Type="http://schemas.openxmlformats.org/officeDocument/2006/relationships/image" Target="../media/image-5-3.jpg"/><Relationship Id="rId4" Type="http://schemas.openxmlformats.org/officeDocument/2006/relationships/image" Target="../media/image-5-4.jpg"/><Relationship Id="rId5" Type="http://schemas.openxmlformats.org/officeDocument/2006/relationships/image" Target="../media/image-5-5.jpg"/><Relationship Id="rId6" Type="http://schemas.openxmlformats.org/officeDocument/2006/relationships/slideLayout" Target="../slideLayouts/slideLayout1.xml"/><Relationship Id="rId7"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jpg"/><Relationship Id="rId3" Type="http://schemas.openxmlformats.org/officeDocument/2006/relationships/image" Target="../media/image-6-3.jpg"/><Relationship Id="rId4" Type="http://schemas.openxmlformats.org/officeDocument/2006/relationships/slideLayout" Target="../slideLayouts/slideLayout1.xml"/><Relationship Id="rId5"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jpg"/><Relationship Id="rId3" Type="http://schemas.openxmlformats.org/officeDocument/2006/relationships/slideLayout" Target="../slideLayouts/slideLayout1.xml"/><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jpg"/><Relationship Id="rId3" Type="http://schemas.openxmlformats.org/officeDocument/2006/relationships/image" Target="../media/image-8-3.jpg"/><Relationship Id="rId4" Type="http://schemas.openxmlformats.org/officeDocument/2006/relationships/slideLayout" Target="../slideLayouts/slideLayout1.xml"/><Relationship Id="rId5"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jpg"/><Relationship Id="rId3" Type="http://schemas.openxmlformats.org/officeDocument/2006/relationships/image" Target="../media/image-9-3.jpg"/><Relationship Id="rId4" Type="http://schemas.openxmlformats.org/officeDocument/2006/relationships/image" Target="../media/image-9-4.jpg"/><Relationship Id="rId5" Type="http://schemas.openxmlformats.org/officeDocument/2006/relationships/image" Target="../media/image-9-5.jpg"/><Relationship Id="rId6" Type="http://schemas.openxmlformats.org/officeDocument/2006/relationships/slideLayout" Target="../slideLayouts/slideLayout1.xml"/><Relationship Id="rId7"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50805"/>
        </a:solidFill>
      </p:bgPr>
    </p:bg>
    <p:spTree>
      <p:nvGrpSpPr>
        <p:cNvPr id="1" name=""/>
        <p:cNvGrpSpPr/>
        <p:nvPr/>
      </p:nvGrpSpPr>
      <p:grpSpPr>
        <a:xfrm>
          <a:off x="0" y="0"/>
          <a:ext cx="0" cy="0"/>
          <a:chOff x="0" y="0"/>
          <a:chExt cx="0" cy="0"/>
        </a:xfrm>
      </p:grpSpPr>
      <p:sp>
        <p:nvSpPr>
          <p:cNvPr id="2" name="Shape 0"/>
          <p:cNvSpPr/>
          <p:nvPr/>
        </p:nvSpPr>
        <p:spPr>
          <a:xfrm>
            <a:off x="0" y="0"/>
            <a:ext cx="12191695" cy="73152"/>
          </a:xfrm>
          <a:prstGeom prst="rect">
            <a:avLst/>
          </a:prstGeom>
          <a:solidFill>
            <a:srgbClr val="9CFF6B"/>
          </a:solidFill>
          <a:ln w="12700">
            <a:solidFill>
              <a:srgbClr val="9CFF6B">
                <a:alpha val="0"/>
              </a:srgbClr>
            </a:solidFill>
            <a:prstDash val="solid"/>
          </a:ln>
        </p:spPr>
      </p:sp>
      <p:sp>
        <p:nvSpPr>
          <p:cNvPr id="3" name="Shape 1"/>
          <p:cNvSpPr/>
          <p:nvPr/>
        </p:nvSpPr>
        <p:spPr>
          <a:xfrm>
            <a:off x="0" y="6784848"/>
            <a:ext cx="12191695" cy="73152"/>
          </a:xfrm>
          <a:prstGeom prst="rect">
            <a:avLst/>
          </a:prstGeom>
          <a:solidFill>
            <a:srgbClr val="9CFF6B"/>
          </a:solidFill>
          <a:ln w="12700">
            <a:solidFill>
              <a:srgbClr val="9CFF6B">
                <a:alpha val="0"/>
              </a:srgbClr>
            </a:solidFill>
            <a:prstDash val="solid"/>
          </a:ln>
        </p:spPr>
      </p:sp>
      <p:pic>
        <p:nvPicPr>
          <p:cNvPr id="4" name="Image 0" descr="/mnt/data/crop_hero_portrait.jpg">    </p:cNvPr>
          <p:cNvPicPr>
            <a:picLocks noChangeAspect="1"/>
          </p:cNvPicPr>
          <p:nvPr/>
        </p:nvPicPr>
        <p:blipFill>
          <a:blip r:embed="rId1"/>
          <a:stretch>
            <a:fillRect/>
          </a:stretch>
        </p:blipFill>
        <p:spPr>
          <a:xfrm>
            <a:off x="6766560" y="594360"/>
            <a:ext cx="4754880" cy="5349240"/>
          </a:xfrm>
          <a:prstGeom prst="rect">
            <a:avLst/>
          </a:prstGeom>
        </p:spPr>
      </p:pic>
      <p:pic>
        <p:nvPicPr>
          <p:cNvPr id="5" name="Image 1" descr="/mnt/data/wec_logo_white.png">    </p:cNvPr>
          <p:cNvPicPr>
            <a:picLocks noChangeAspect="1"/>
          </p:cNvPicPr>
          <p:nvPr/>
        </p:nvPicPr>
        <p:blipFill>
          <a:blip r:embed="rId2"/>
          <a:stretch>
            <a:fillRect/>
          </a:stretch>
        </p:blipFill>
        <p:spPr>
          <a:xfrm>
            <a:off x="658368" y="502920"/>
            <a:ext cx="2103120" cy="512064"/>
          </a:xfrm>
          <a:prstGeom prst="rect">
            <a:avLst/>
          </a:prstGeom>
        </p:spPr>
      </p:pic>
      <p:sp>
        <p:nvSpPr>
          <p:cNvPr id="6" name="Text 2"/>
          <p:cNvSpPr/>
          <p:nvPr/>
        </p:nvSpPr>
        <p:spPr>
          <a:xfrm>
            <a:off x="694944" y="1426464"/>
            <a:ext cx="3657600" cy="201168"/>
          </a:xfrm>
          <a:prstGeom prst="rect">
            <a:avLst/>
          </a:prstGeom>
          <a:noFill/>
          <a:ln/>
        </p:spPr>
        <p:txBody>
          <a:bodyPr wrap="square" lIns="0" tIns="0" rIns="0" bIns="0" rtlCol="0" anchor="ctr"/>
          <a:lstStyle/>
          <a:p>
            <a:pPr indent="0" marL="0">
              <a:buNone/>
            </a:pPr>
            <a:r>
              <a:rPr lang="en-US" sz="800" b="1" dirty="0">
                <a:solidFill>
                  <a:srgbClr val="9CFF6B"/>
                </a:solidFill>
              </a:rPr>
              <a:t>DOWNLOADABLE INVESTOR DECK</a:t>
            </a:r>
            <a:endParaRPr lang="en-US" sz="800" dirty="0"/>
          </a:p>
        </p:txBody>
      </p:sp>
      <p:sp>
        <p:nvSpPr>
          <p:cNvPr id="7" name="Text 3"/>
          <p:cNvSpPr/>
          <p:nvPr/>
        </p:nvSpPr>
        <p:spPr>
          <a:xfrm>
            <a:off x="658368" y="1719072"/>
            <a:ext cx="5559552" cy="1828800"/>
          </a:xfrm>
          <a:prstGeom prst="rect">
            <a:avLst/>
          </a:prstGeom>
          <a:noFill/>
          <a:ln/>
        </p:spPr>
        <p:txBody>
          <a:bodyPr wrap="square" lIns="0" tIns="0" rIns="0" bIns="0" rtlCol="0" anchor="ctr">
            <a:normAutofit/>
          </a:bodyPr>
          <a:lstStyle/>
          <a:p>
            <a:pPr indent="0" marL="0">
              <a:buNone/>
            </a:pPr>
            <a:r>
              <a:rPr lang="en-US" sz="3300" b="1" dirty="0">
                <a:solidFill>
                  <a:srgbClr val="F4F6F1"/>
                </a:solidFill>
                <a:latin typeface="Aptos Display" pitchFamily="34" charset="0"/>
                <a:ea typeface="Aptos Display" pitchFamily="34" charset="-122"/>
                <a:cs typeface="Aptos Display" pitchFamily="34" charset="-120"/>
              </a:rPr>
              <a:t>Turning the tire waste problem into a resource-recovery platform</a:t>
            </a:r>
            <a:endParaRPr lang="en-US" sz="3300" dirty="0"/>
          </a:p>
        </p:txBody>
      </p:sp>
      <p:sp>
        <p:nvSpPr>
          <p:cNvPr id="8" name="Text 4"/>
          <p:cNvSpPr/>
          <p:nvPr/>
        </p:nvSpPr>
        <p:spPr>
          <a:xfrm>
            <a:off x="685800" y="3794760"/>
            <a:ext cx="5303520" cy="960120"/>
          </a:xfrm>
          <a:prstGeom prst="rect">
            <a:avLst/>
          </a:prstGeom>
          <a:noFill/>
          <a:ln/>
        </p:spPr>
        <p:txBody>
          <a:bodyPr wrap="square" lIns="254" tIns="254" rIns="254" bIns="254" rtlCol="0" anchor="ctr">
            <a:normAutofit/>
          </a:bodyPr>
          <a:lstStyle/>
          <a:p>
            <a:pPr indent="0" marL="0">
              <a:buNone/>
            </a:pPr>
            <a:r>
              <a:rPr lang="en-US" sz="1600" dirty="0">
                <a:solidFill>
                  <a:srgbClr val="A9B3A8"/>
                </a:solidFill>
              </a:rPr>
              <a:t>Waste Energy Corp. is building a scalable platform designed to divert difficult waste streams from landfills and convert them into usable assets, recovered materials, and energy-related outputs.</a:t>
            </a:r>
            <a:endParaRPr lang="en-US" sz="1600" dirty="0"/>
          </a:p>
        </p:txBody>
      </p:sp>
      <p:sp>
        <p:nvSpPr>
          <p:cNvPr id="9" name="Text 5"/>
          <p:cNvSpPr/>
          <p:nvPr/>
        </p:nvSpPr>
        <p:spPr>
          <a:xfrm>
            <a:off x="685800" y="5157216"/>
            <a:ext cx="1508760" cy="438912"/>
          </a:xfrm>
          <a:prstGeom prst="rect">
            <a:avLst/>
          </a:prstGeom>
          <a:solidFill>
            <a:srgbClr val="1F4027"/>
          </a:solidFill>
          <a:ln w="13970">
            <a:solidFill>
              <a:srgbClr val="9CFF6B">
                <a:alpha val="85000"/>
              </a:srgbClr>
            </a:solidFill>
          </a:ln>
        </p:spPr>
        <p:txBody>
          <a:bodyPr wrap="square" lIns="1524" tIns="1524" rIns="1524" bIns="1524" rtlCol="0" anchor="ctr">
            <a:normAutofit/>
          </a:bodyPr>
          <a:lstStyle/>
          <a:p>
            <a:pPr algn="ctr" indent="0" marL="0">
              <a:buNone/>
            </a:pPr>
            <a:r>
              <a:rPr lang="en-US" sz="1500" dirty="0">
                <a:solidFill>
                  <a:srgbClr val="F4F6F1"/>
                </a:solidFill>
              </a:rPr>
              <a:t>OTC: WAST</a:t>
            </a:r>
            <a:endParaRPr lang="en-US" sz="1500" dirty="0"/>
          </a:p>
        </p:txBody>
      </p:sp>
      <p:sp>
        <p:nvSpPr>
          <p:cNvPr id="10" name="Text 6"/>
          <p:cNvSpPr/>
          <p:nvPr/>
        </p:nvSpPr>
        <p:spPr>
          <a:xfrm>
            <a:off x="2350008" y="5157216"/>
            <a:ext cx="1508760" cy="438912"/>
          </a:xfrm>
          <a:prstGeom prst="rect">
            <a:avLst/>
          </a:prstGeom>
          <a:solidFill>
            <a:srgbClr val="0D140F"/>
          </a:solidFill>
          <a:ln w="13970">
            <a:solidFill>
              <a:srgbClr val="5B645A">
                <a:alpha val="85000"/>
              </a:srgbClr>
            </a:solidFill>
          </a:ln>
        </p:spPr>
        <p:txBody>
          <a:bodyPr wrap="square" lIns="1524" tIns="1524" rIns="1524" bIns="1524" rtlCol="0" anchor="ctr">
            <a:normAutofit/>
          </a:bodyPr>
          <a:lstStyle/>
          <a:p>
            <a:pPr algn="ctr" indent="0" marL="0">
              <a:buNone/>
            </a:pPr>
            <a:r>
              <a:rPr lang="en-US" sz="1500" dirty="0">
                <a:solidFill>
                  <a:srgbClr val="A9B3A8"/>
                </a:solidFill>
              </a:rPr>
              <a:t>wec.eco</a:t>
            </a:r>
            <a:endParaRPr lang="en-US" sz="1500" dirty="0"/>
          </a:p>
        </p:txBody>
      </p:sp>
      <p:sp>
        <p:nvSpPr>
          <p:cNvPr id="11" name="Text 7"/>
          <p:cNvSpPr/>
          <p:nvPr/>
        </p:nvSpPr>
        <p:spPr>
          <a:xfrm>
            <a:off x="685800" y="6327648"/>
            <a:ext cx="5486400" cy="228600"/>
          </a:xfrm>
          <a:prstGeom prst="rect">
            <a:avLst/>
          </a:prstGeom>
          <a:noFill/>
          <a:ln/>
        </p:spPr>
        <p:txBody>
          <a:bodyPr wrap="square" lIns="0" tIns="0" rIns="0" bIns="0" rtlCol="0" anchor="ctr"/>
          <a:lstStyle/>
          <a:p>
            <a:pPr indent="0" marL="0">
              <a:buNone/>
            </a:pPr>
            <a:r>
              <a:rPr lang="en-US" sz="750" dirty="0">
                <a:solidFill>
                  <a:srgbClr val="5B645A"/>
                </a:solidFill>
              </a:rPr>
              <a:t>Forward-looking information and risk disclaimers included.</a:t>
            </a:r>
            <a:endParaRPr lang="en-US" sz="7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050805"/>
        </a:solidFill>
      </p:bgPr>
    </p:bg>
    <p:spTree>
      <p:nvGrpSpPr>
        <p:cNvPr id="1" name=""/>
        <p:cNvGrpSpPr/>
        <p:nvPr/>
      </p:nvGrpSpPr>
      <p:grpSpPr>
        <a:xfrm>
          <a:off x="0" y="0"/>
          <a:ext cx="0" cy="0"/>
          <a:chOff x="0" y="0"/>
          <a:chExt cx="0" cy="0"/>
        </a:xfrm>
      </p:grpSpPr>
      <p:sp>
        <p:nvSpPr>
          <p:cNvPr id="2" name="Shape 0"/>
          <p:cNvSpPr/>
          <p:nvPr/>
        </p:nvSpPr>
        <p:spPr>
          <a:xfrm>
            <a:off x="0" y="0"/>
            <a:ext cx="12191695" cy="73152"/>
          </a:xfrm>
          <a:prstGeom prst="rect">
            <a:avLst/>
          </a:prstGeom>
          <a:solidFill>
            <a:srgbClr val="9CFF6B"/>
          </a:solidFill>
          <a:ln w="12700">
            <a:solidFill>
              <a:srgbClr val="9CFF6B">
                <a:alpha val="0"/>
              </a:srgbClr>
            </a:solidFill>
            <a:prstDash val="solid"/>
          </a:ln>
        </p:spPr>
      </p:sp>
      <p:sp>
        <p:nvSpPr>
          <p:cNvPr id="3" name="Shape 1"/>
          <p:cNvSpPr/>
          <p:nvPr/>
        </p:nvSpPr>
        <p:spPr>
          <a:xfrm>
            <a:off x="0" y="6784848"/>
            <a:ext cx="12191695" cy="73152"/>
          </a:xfrm>
          <a:prstGeom prst="rect">
            <a:avLst/>
          </a:prstGeom>
          <a:solidFill>
            <a:srgbClr val="9CFF6B"/>
          </a:solidFill>
          <a:ln w="12700">
            <a:solidFill>
              <a:srgbClr val="9CFF6B">
                <a:alpha val="0"/>
              </a:srgbClr>
            </a:solidFill>
            <a:prstDash val="solid"/>
          </a:ln>
        </p:spPr>
      </p:sp>
      <p:pic>
        <p:nvPicPr>
          <p:cNvPr id="4" name="Image 0" descr="/mnt/data/wec_logo_white.png">    </p:cNvPr>
          <p:cNvPicPr>
            <a:picLocks noChangeAspect="1"/>
          </p:cNvPicPr>
          <p:nvPr/>
        </p:nvPicPr>
        <p:blipFill>
          <a:blip r:embed="rId1"/>
          <a:stretch>
            <a:fillRect/>
          </a:stretch>
        </p:blipFill>
        <p:spPr>
          <a:xfrm>
            <a:off x="502920" y="256032"/>
            <a:ext cx="1600200" cy="393192"/>
          </a:xfrm>
          <a:prstGeom prst="rect">
            <a:avLst/>
          </a:prstGeom>
        </p:spPr>
      </p:pic>
      <p:sp>
        <p:nvSpPr>
          <p:cNvPr id="5" name="Text 2"/>
          <p:cNvSpPr/>
          <p:nvPr/>
        </p:nvSpPr>
        <p:spPr>
          <a:xfrm>
            <a:off x="8229600" y="320040"/>
            <a:ext cx="3429000" cy="228600"/>
          </a:xfrm>
          <a:prstGeom prst="rect">
            <a:avLst/>
          </a:prstGeom>
          <a:noFill/>
          <a:ln/>
        </p:spPr>
        <p:txBody>
          <a:bodyPr wrap="square" rtlCol="0" anchor="ctr"/>
          <a:lstStyle/>
          <a:p>
            <a:pPr algn="r" indent="0" marL="0">
              <a:buNone/>
            </a:pPr>
            <a:r>
              <a:rPr lang="en-US" sz="850" b="1" dirty="0">
                <a:solidFill>
                  <a:srgbClr val="9CFF6B"/>
                </a:solidFill>
                <a:latin typeface="Aptos" pitchFamily="34" charset="0"/>
                <a:ea typeface="Aptos" pitchFamily="34" charset="-122"/>
                <a:cs typeface="Aptos" pitchFamily="34" charset="-120"/>
              </a:rPr>
              <a:t>INVESTMENT THESIS</a:t>
            </a:r>
            <a:endParaRPr lang="en-US" sz="850" dirty="0"/>
          </a:p>
        </p:txBody>
      </p:sp>
      <p:sp>
        <p:nvSpPr>
          <p:cNvPr id="6" name="Text 3"/>
          <p:cNvSpPr/>
          <p:nvPr/>
        </p:nvSpPr>
        <p:spPr>
          <a:xfrm>
            <a:off x="594360" y="868680"/>
            <a:ext cx="5623560" cy="621792"/>
          </a:xfrm>
          <a:prstGeom prst="rect">
            <a:avLst/>
          </a:prstGeom>
          <a:noFill/>
          <a:ln/>
        </p:spPr>
        <p:txBody>
          <a:bodyPr wrap="square" lIns="0" tIns="0" rIns="0" bIns="0" rtlCol="0" anchor="ctr"/>
          <a:lstStyle/>
          <a:p>
            <a:pPr indent="0" marL="0">
              <a:buNone/>
            </a:pPr>
            <a:r>
              <a:rPr lang="en-US" sz="2900" b="1" dirty="0">
                <a:solidFill>
                  <a:srgbClr val="F4F6F1"/>
                </a:solidFill>
                <a:latin typeface="Aptos Display" pitchFamily="34" charset="0"/>
                <a:ea typeface="Aptos Display" pitchFamily="34" charset="-122"/>
                <a:cs typeface="Aptos Display" pitchFamily="34" charset="-120"/>
              </a:rPr>
              <a:t>A resource-recovery infrastructure thesis, not a single-commodity bet.</a:t>
            </a:r>
            <a:endParaRPr lang="en-US" sz="2900" dirty="0"/>
          </a:p>
        </p:txBody>
      </p:sp>
      <p:sp>
        <p:nvSpPr>
          <p:cNvPr id="7" name="Text 4"/>
          <p:cNvSpPr/>
          <p:nvPr/>
        </p:nvSpPr>
        <p:spPr>
          <a:xfrm>
            <a:off x="612648" y="1572768"/>
            <a:ext cx="5486400" cy="566928"/>
          </a:xfrm>
          <a:prstGeom prst="rect">
            <a:avLst/>
          </a:prstGeom>
          <a:noFill/>
          <a:ln/>
        </p:spPr>
        <p:txBody>
          <a:bodyPr wrap="square" lIns="254" tIns="254" rIns="254" bIns="254" rtlCol="0" anchor="ctr">
            <a:normAutofit/>
          </a:bodyPr>
          <a:lstStyle/>
          <a:p>
            <a:pPr indent="0" marL="0">
              <a:buNone/>
            </a:pPr>
            <a:r>
              <a:rPr lang="en-US" sz="1550" dirty="0">
                <a:solidFill>
                  <a:srgbClr val="A9B3A8"/>
                </a:solidFill>
              </a:rPr>
              <a:t>WEC is positioned around recurring feedstock, multiple potential revenue streams, measurable impact, and a scalable campus-to-network expansion model.</a:t>
            </a:r>
            <a:endParaRPr lang="en-US" sz="1550" dirty="0"/>
          </a:p>
        </p:txBody>
      </p:sp>
      <p:sp>
        <p:nvSpPr>
          <p:cNvPr id="8" name="Text 5"/>
          <p:cNvSpPr/>
          <p:nvPr/>
        </p:nvSpPr>
        <p:spPr>
          <a:xfrm>
            <a:off x="685800" y="2377440"/>
            <a:ext cx="3154680" cy="914400"/>
          </a:xfrm>
          <a:prstGeom prst="rect">
            <a:avLst/>
          </a:prstGeom>
          <a:solidFill>
            <a:srgbClr val="101913"/>
          </a:solidFill>
          <a:ln w="13970">
            <a:solidFill>
              <a:srgbClr val="9CFF6B">
                <a:alpha val="85000"/>
              </a:srgbClr>
            </a:solidFill>
          </a:ln>
        </p:spPr>
        <p:txBody>
          <a:bodyPr wrap="square" lIns="1524" tIns="1524" rIns="1524" bIns="1524" rtlCol="0" anchor="ctr">
            <a:normAutofit/>
          </a:bodyPr>
          <a:lstStyle/>
          <a:p>
            <a:pPr algn="ctr" indent="0" marL="0">
              <a:buNone/>
            </a:pPr>
            <a:r>
              <a:rPr lang="en-US" sz="1650" dirty="0">
                <a:solidFill>
                  <a:srgbClr val="F4F6F1"/>
                </a:solidFill>
              </a:rPr>
              <a:t>Recurring waste feedstock</a:t>
            </a:r>
            <a:endParaRPr lang="en-US" sz="1650" dirty="0"/>
          </a:p>
        </p:txBody>
      </p:sp>
      <p:sp>
        <p:nvSpPr>
          <p:cNvPr id="9" name="Text 6"/>
          <p:cNvSpPr/>
          <p:nvPr/>
        </p:nvSpPr>
        <p:spPr>
          <a:xfrm>
            <a:off x="4434840" y="2377440"/>
            <a:ext cx="3154680" cy="914400"/>
          </a:xfrm>
          <a:prstGeom prst="rect">
            <a:avLst/>
          </a:prstGeom>
          <a:solidFill>
            <a:srgbClr val="101913"/>
          </a:solidFill>
          <a:ln w="13970">
            <a:solidFill>
              <a:srgbClr val="9CFF6B">
                <a:alpha val="85000"/>
              </a:srgbClr>
            </a:solidFill>
          </a:ln>
        </p:spPr>
        <p:txBody>
          <a:bodyPr wrap="square" lIns="1524" tIns="1524" rIns="1524" bIns="1524" rtlCol="0" anchor="ctr">
            <a:normAutofit/>
          </a:bodyPr>
          <a:lstStyle/>
          <a:p>
            <a:pPr algn="ctr" indent="0" marL="0">
              <a:buNone/>
            </a:pPr>
            <a:r>
              <a:rPr lang="en-US" sz="1650" dirty="0">
                <a:solidFill>
                  <a:srgbClr val="F4F6F1"/>
                </a:solidFill>
              </a:rPr>
              <a:t>Difficult streams with fewer disposal alternatives</a:t>
            </a:r>
            <a:endParaRPr lang="en-US" sz="1650" dirty="0"/>
          </a:p>
        </p:txBody>
      </p:sp>
      <p:sp>
        <p:nvSpPr>
          <p:cNvPr id="10" name="Text 7"/>
          <p:cNvSpPr/>
          <p:nvPr/>
        </p:nvSpPr>
        <p:spPr>
          <a:xfrm>
            <a:off x="8183880" y="2377440"/>
            <a:ext cx="3154680" cy="914400"/>
          </a:xfrm>
          <a:prstGeom prst="rect">
            <a:avLst/>
          </a:prstGeom>
          <a:solidFill>
            <a:srgbClr val="101913"/>
          </a:solidFill>
          <a:ln w="13970">
            <a:solidFill>
              <a:srgbClr val="9CFF6B">
                <a:alpha val="85000"/>
              </a:srgbClr>
            </a:solidFill>
          </a:ln>
        </p:spPr>
        <p:txBody>
          <a:bodyPr wrap="square" lIns="1524" tIns="1524" rIns="1524" bIns="1524" rtlCol="0" anchor="ctr">
            <a:normAutofit/>
          </a:bodyPr>
          <a:lstStyle/>
          <a:p>
            <a:pPr algn="ctr" indent="0" marL="0">
              <a:buNone/>
            </a:pPr>
            <a:r>
              <a:rPr lang="en-US" sz="1650" dirty="0">
                <a:solidFill>
                  <a:srgbClr val="F4F6F1"/>
                </a:solidFill>
              </a:rPr>
              <a:t>Multiple output channels</a:t>
            </a:r>
            <a:endParaRPr lang="en-US" sz="1650" dirty="0"/>
          </a:p>
        </p:txBody>
      </p:sp>
      <p:sp>
        <p:nvSpPr>
          <p:cNvPr id="11" name="Text 8"/>
          <p:cNvSpPr/>
          <p:nvPr/>
        </p:nvSpPr>
        <p:spPr>
          <a:xfrm>
            <a:off x="685800" y="3794760"/>
            <a:ext cx="3154680" cy="914400"/>
          </a:xfrm>
          <a:prstGeom prst="rect">
            <a:avLst/>
          </a:prstGeom>
          <a:solidFill>
            <a:srgbClr val="1F4027"/>
          </a:solidFill>
          <a:ln w="13970">
            <a:solidFill>
              <a:srgbClr val="9CFF6B">
                <a:alpha val="85000"/>
              </a:srgbClr>
            </a:solidFill>
          </a:ln>
        </p:spPr>
        <p:txBody>
          <a:bodyPr wrap="square" lIns="1524" tIns="1524" rIns="1524" bIns="1524" rtlCol="0" anchor="ctr">
            <a:normAutofit/>
          </a:bodyPr>
          <a:lstStyle/>
          <a:p>
            <a:pPr algn="ctr" indent="0" marL="0">
              <a:buNone/>
            </a:pPr>
            <a:r>
              <a:rPr lang="en-US" sz="1650" dirty="0">
                <a:solidFill>
                  <a:srgbClr val="F4F6F1"/>
                </a:solidFill>
              </a:rPr>
              <a:t>Environmental outcomes that can be measured</a:t>
            </a:r>
            <a:endParaRPr lang="en-US" sz="1650" dirty="0"/>
          </a:p>
        </p:txBody>
      </p:sp>
      <p:sp>
        <p:nvSpPr>
          <p:cNvPr id="12" name="Text 9"/>
          <p:cNvSpPr/>
          <p:nvPr/>
        </p:nvSpPr>
        <p:spPr>
          <a:xfrm>
            <a:off x="4434840" y="3794760"/>
            <a:ext cx="3154680" cy="914400"/>
          </a:xfrm>
          <a:prstGeom prst="rect">
            <a:avLst/>
          </a:prstGeom>
          <a:solidFill>
            <a:srgbClr val="1F4027"/>
          </a:solidFill>
          <a:ln w="13970">
            <a:solidFill>
              <a:srgbClr val="9CFF6B">
                <a:alpha val="85000"/>
              </a:srgbClr>
            </a:solidFill>
          </a:ln>
        </p:spPr>
        <p:txBody>
          <a:bodyPr wrap="square" lIns="1524" tIns="1524" rIns="1524" bIns="1524" rtlCol="0" anchor="ctr">
            <a:normAutofit/>
          </a:bodyPr>
          <a:lstStyle/>
          <a:p>
            <a:pPr algn="ctr" indent="0" marL="0">
              <a:buNone/>
            </a:pPr>
            <a:r>
              <a:rPr lang="en-US" sz="1650" dirty="0">
                <a:solidFill>
                  <a:srgbClr val="F4F6F1"/>
                </a:solidFill>
              </a:rPr>
              <a:t>Designed for replication beyond one facility</a:t>
            </a:r>
            <a:endParaRPr lang="en-US" sz="1650" dirty="0"/>
          </a:p>
        </p:txBody>
      </p:sp>
      <p:sp>
        <p:nvSpPr>
          <p:cNvPr id="13" name="Text 10"/>
          <p:cNvSpPr/>
          <p:nvPr/>
        </p:nvSpPr>
        <p:spPr>
          <a:xfrm>
            <a:off x="8183880" y="3794760"/>
            <a:ext cx="3154680" cy="914400"/>
          </a:xfrm>
          <a:prstGeom prst="rect">
            <a:avLst/>
          </a:prstGeom>
          <a:solidFill>
            <a:srgbClr val="1F4027"/>
          </a:solidFill>
          <a:ln w="13970">
            <a:solidFill>
              <a:srgbClr val="9CFF6B">
                <a:alpha val="85000"/>
              </a:srgbClr>
            </a:solidFill>
          </a:ln>
        </p:spPr>
        <p:txBody>
          <a:bodyPr wrap="square" lIns="1524" tIns="1524" rIns="1524" bIns="1524" rtlCol="0" anchor="ctr">
            <a:normAutofit/>
          </a:bodyPr>
          <a:lstStyle/>
          <a:p>
            <a:pPr algn="ctr" indent="0" marL="0">
              <a:buNone/>
            </a:pPr>
            <a:r>
              <a:rPr lang="en-US" sz="1650" dirty="0">
                <a:solidFill>
                  <a:srgbClr val="F4F6F1"/>
                </a:solidFill>
              </a:rPr>
              <a:t>Early-stage public company visibility</a:t>
            </a:r>
            <a:endParaRPr lang="en-US" sz="1650" dirty="0"/>
          </a:p>
        </p:txBody>
      </p:sp>
      <p:pic>
        <p:nvPicPr>
          <p:cNvPr id="14" name="Image 1" descr="/mnt/data/crop_tiresite_strip.jpg">    </p:cNvPr>
          <p:cNvPicPr>
            <a:picLocks noChangeAspect="1"/>
          </p:cNvPicPr>
          <p:nvPr/>
        </p:nvPicPr>
        <p:blipFill>
          <a:blip r:embed="rId2"/>
          <a:stretch>
            <a:fillRect/>
          </a:stretch>
        </p:blipFill>
        <p:spPr>
          <a:xfrm>
            <a:off x="685800" y="5394960"/>
            <a:ext cx="2926080" cy="658368"/>
          </a:xfrm>
          <a:prstGeom prst="rect">
            <a:avLst/>
          </a:prstGeom>
        </p:spPr>
      </p:pic>
      <p:pic>
        <p:nvPicPr>
          <p:cNvPr id="15" name="Image 2" descr="/mnt/data/crop_pyro_strip.jpg">    </p:cNvPr>
          <p:cNvPicPr>
            <a:picLocks noChangeAspect="1"/>
          </p:cNvPicPr>
          <p:nvPr/>
        </p:nvPicPr>
        <p:blipFill>
          <a:blip r:embed="rId3"/>
          <a:stretch>
            <a:fillRect/>
          </a:stretch>
        </p:blipFill>
        <p:spPr>
          <a:xfrm>
            <a:off x="3886200" y="5394960"/>
            <a:ext cx="2926080" cy="658368"/>
          </a:xfrm>
          <a:prstGeom prst="rect">
            <a:avLst/>
          </a:prstGeom>
        </p:spPr>
      </p:pic>
      <p:pic>
        <p:nvPicPr>
          <p:cNvPr id="16" name="Image 3" descr="/mnt/data/crop_midland_strip.jpg">    </p:cNvPr>
          <p:cNvPicPr>
            <a:picLocks noChangeAspect="1"/>
          </p:cNvPicPr>
          <p:nvPr/>
        </p:nvPicPr>
        <p:blipFill>
          <a:blip r:embed="rId4"/>
          <a:stretch>
            <a:fillRect/>
          </a:stretch>
        </p:blipFill>
        <p:spPr>
          <a:xfrm>
            <a:off x="7086600" y="5394960"/>
            <a:ext cx="2926080" cy="658368"/>
          </a:xfrm>
          <a:prstGeom prst="rect">
            <a:avLst/>
          </a:prstGeom>
        </p:spPr>
      </p:pic>
      <p:sp>
        <p:nvSpPr>
          <p:cNvPr id="17" name="Text 11"/>
          <p:cNvSpPr/>
          <p:nvPr/>
        </p:nvSpPr>
        <p:spPr>
          <a:xfrm>
            <a:off x="594360" y="6519672"/>
            <a:ext cx="10972800" cy="201168"/>
          </a:xfrm>
          <a:prstGeom prst="rect">
            <a:avLst/>
          </a:prstGeom>
          <a:noFill/>
          <a:ln/>
        </p:spPr>
        <p:txBody>
          <a:bodyPr wrap="square" lIns="0" tIns="0" rIns="0" bIns="0" rtlCol="0" anchor="ctr"/>
          <a:lstStyle/>
          <a:p>
            <a:pPr indent="0" marL="0">
              <a:buNone/>
            </a:pPr>
            <a:r>
              <a:rPr lang="en-US" sz="680" dirty="0">
                <a:solidFill>
                  <a:srgbClr val="5B645A"/>
                </a:solidFill>
              </a:rPr>
              <a:t>Source: WEC website Investment Thesis / Opportunity pages.</a:t>
            </a:r>
            <a:endParaRPr lang="en-US" sz="680" dirty="0"/>
          </a:p>
        </p:txBody>
      </p:sp>
      <p:sp>
        <p:nvSpPr>
          <p:cNvPr id="18" name="Text 12"/>
          <p:cNvSpPr/>
          <p:nvPr/>
        </p:nvSpPr>
        <p:spPr>
          <a:xfrm>
            <a:off x="8138160" y="6519672"/>
            <a:ext cx="3429000" cy="201168"/>
          </a:xfrm>
          <a:prstGeom prst="rect">
            <a:avLst/>
          </a:prstGeom>
          <a:noFill/>
          <a:ln/>
        </p:spPr>
        <p:txBody>
          <a:bodyPr wrap="square" lIns="0" tIns="0" rIns="0" bIns="0" rtlCol="0" anchor="ctr"/>
          <a:lstStyle/>
          <a:p>
            <a:pPr algn="r" indent="0" marL="0">
              <a:buNone/>
            </a:pPr>
            <a:r>
              <a:rPr lang="en-US" sz="680" dirty="0">
                <a:solidFill>
                  <a:srgbClr val="5B645A"/>
                </a:solidFill>
              </a:rPr>
              <a:t>WASTE ENERGY CORP.  |  OTC: WAST  |  10</a:t>
            </a:r>
            <a:endParaRPr lang="en-US" sz="68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050805"/>
        </a:solidFill>
      </p:bgPr>
    </p:bg>
    <p:spTree>
      <p:nvGrpSpPr>
        <p:cNvPr id="1" name=""/>
        <p:cNvGrpSpPr/>
        <p:nvPr/>
      </p:nvGrpSpPr>
      <p:grpSpPr>
        <a:xfrm>
          <a:off x="0" y="0"/>
          <a:ext cx="0" cy="0"/>
          <a:chOff x="0" y="0"/>
          <a:chExt cx="0" cy="0"/>
        </a:xfrm>
      </p:grpSpPr>
      <p:sp>
        <p:nvSpPr>
          <p:cNvPr id="2" name="Shape 0"/>
          <p:cNvSpPr/>
          <p:nvPr/>
        </p:nvSpPr>
        <p:spPr>
          <a:xfrm>
            <a:off x="0" y="0"/>
            <a:ext cx="12191695" cy="73152"/>
          </a:xfrm>
          <a:prstGeom prst="rect">
            <a:avLst/>
          </a:prstGeom>
          <a:solidFill>
            <a:srgbClr val="9CFF6B"/>
          </a:solidFill>
          <a:ln w="12700">
            <a:solidFill>
              <a:srgbClr val="9CFF6B">
                <a:alpha val="0"/>
              </a:srgbClr>
            </a:solidFill>
            <a:prstDash val="solid"/>
          </a:ln>
        </p:spPr>
      </p:sp>
      <p:sp>
        <p:nvSpPr>
          <p:cNvPr id="3" name="Shape 1"/>
          <p:cNvSpPr/>
          <p:nvPr/>
        </p:nvSpPr>
        <p:spPr>
          <a:xfrm>
            <a:off x="0" y="6784848"/>
            <a:ext cx="12191695" cy="73152"/>
          </a:xfrm>
          <a:prstGeom prst="rect">
            <a:avLst/>
          </a:prstGeom>
          <a:solidFill>
            <a:srgbClr val="9CFF6B"/>
          </a:solidFill>
          <a:ln w="12700">
            <a:solidFill>
              <a:srgbClr val="9CFF6B">
                <a:alpha val="0"/>
              </a:srgbClr>
            </a:solidFill>
            <a:prstDash val="solid"/>
          </a:ln>
        </p:spPr>
      </p:sp>
      <p:pic>
        <p:nvPicPr>
          <p:cNvPr id="4" name="Image 0" descr="/mnt/data/wec_logo_white.png">    </p:cNvPr>
          <p:cNvPicPr>
            <a:picLocks noChangeAspect="1"/>
          </p:cNvPicPr>
          <p:nvPr/>
        </p:nvPicPr>
        <p:blipFill>
          <a:blip r:embed="rId1"/>
          <a:stretch>
            <a:fillRect/>
          </a:stretch>
        </p:blipFill>
        <p:spPr>
          <a:xfrm>
            <a:off x="502920" y="256032"/>
            <a:ext cx="1600200" cy="393192"/>
          </a:xfrm>
          <a:prstGeom prst="rect">
            <a:avLst/>
          </a:prstGeom>
        </p:spPr>
      </p:pic>
      <p:sp>
        <p:nvSpPr>
          <p:cNvPr id="5" name="Text 2"/>
          <p:cNvSpPr/>
          <p:nvPr/>
        </p:nvSpPr>
        <p:spPr>
          <a:xfrm>
            <a:off x="8229600" y="320040"/>
            <a:ext cx="3429000" cy="228600"/>
          </a:xfrm>
          <a:prstGeom prst="rect">
            <a:avLst/>
          </a:prstGeom>
          <a:noFill/>
          <a:ln/>
        </p:spPr>
        <p:txBody>
          <a:bodyPr wrap="square" rtlCol="0" anchor="ctr"/>
          <a:lstStyle/>
          <a:p>
            <a:pPr algn="r" indent="0" marL="0">
              <a:buNone/>
            </a:pPr>
            <a:r>
              <a:rPr lang="en-US" sz="850" b="1" dirty="0">
                <a:solidFill>
                  <a:srgbClr val="9CFF6B"/>
                </a:solidFill>
                <a:latin typeface="Aptos" pitchFamily="34" charset="0"/>
                <a:ea typeface="Aptos" pitchFamily="34" charset="-122"/>
                <a:cs typeface="Aptos" pitchFamily="34" charset="-120"/>
              </a:rPr>
              <a:t>MEASURABLE OUTCOMES</a:t>
            </a:r>
            <a:endParaRPr lang="en-US" sz="850" dirty="0"/>
          </a:p>
        </p:txBody>
      </p:sp>
      <p:sp>
        <p:nvSpPr>
          <p:cNvPr id="6" name="Text 3"/>
          <p:cNvSpPr/>
          <p:nvPr/>
        </p:nvSpPr>
        <p:spPr>
          <a:xfrm>
            <a:off x="594360" y="868680"/>
            <a:ext cx="5623560" cy="621792"/>
          </a:xfrm>
          <a:prstGeom prst="rect">
            <a:avLst/>
          </a:prstGeom>
          <a:noFill/>
          <a:ln/>
        </p:spPr>
        <p:txBody>
          <a:bodyPr wrap="square" lIns="0" tIns="0" rIns="0" bIns="0" rtlCol="0" anchor="ctr"/>
          <a:lstStyle/>
          <a:p>
            <a:pPr indent="0" marL="0">
              <a:buNone/>
            </a:pPr>
            <a:r>
              <a:rPr lang="en-US" sz="2900" b="1" dirty="0">
                <a:solidFill>
                  <a:srgbClr val="F4F6F1"/>
                </a:solidFill>
                <a:latin typeface="Aptos Display" pitchFamily="34" charset="0"/>
                <a:ea typeface="Aptos Display" pitchFamily="34" charset="-122"/>
                <a:cs typeface="Aptos Display" pitchFamily="34" charset="-120"/>
              </a:rPr>
              <a:t>The mission becomes more powerful when it is measurable.</a:t>
            </a:r>
            <a:endParaRPr lang="en-US" sz="2900" dirty="0"/>
          </a:p>
        </p:txBody>
      </p:sp>
      <p:sp>
        <p:nvSpPr>
          <p:cNvPr id="7" name="Text 4"/>
          <p:cNvSpPr/>
          <p:nvPr/>
        </p:nvSpPr>
        <p:spPr>
          <a:xfrm>
            <a:off x="612648" y="1572768"/>
            <a:ext cx="5486400" cy="566928"/>
          </a:xfrm>
          <a:prstGeom prst="rect">
            <a:avLst/>
          </a:prstGeom>
          <a:noFill/>
          <a:ln/>
        </p:spPr>
        <p:txBody>
          <a:bodyPr wrap="square" lIns="254" tIns="254" rIns="254" bIns="254" rtlCol="0" anchor="ctr">
            <a:normAutofit/>
          </a:bodyPr>
          <a:lstStyle/>
          <a:p>
            <a:pPr indent="0" marL="0">
              <a:buNone/>
            </a:pPr>
            <a:r>
              <a:rPr lang="en-US" sz="1550" dirty="0">
                <a:solidFill>
                  <a:srgbClr val="A9B3A8"/>
                </a:solidFill>
              </a:rPr>
              <a:t>The future platform value increases when every ton diverted can be tied to recovered outputs, chain-of-custody records, and environmental progress.</a:t>
            </a:r>
            <a:endParaRPr lang="en-US" sz="1550" dirty="0"/>
          </a:p>
        </p:txBody>
      </p:sp>
      <p:pic>
        <p:nvPicPr>
          <p:cNvPr id="8" name="Image 1" descr="/mnt/data/crop_industrial_portrait.jpg">    </p:cNvPr>
          <p:cNvPicPr>
            <a:picLocks noChangeAspect="1"/>
          </p:cNvPicPr>
          <p:nvPr/>
        </p:nvPicPr>
        <p:blipFill>
          <a:blip r:embed="rId2"/>
          <a:stretch>
            <a:fillRect/>
          </a:stretch>
        </p:blipFill>
        <p:spPr>
          <a:xfrm>
            <a:off x="6766560" y="960120"/>
            <a:ext cx="4709160" cy="5074920"/>
          </a:xfrm>
          <a:prstGeom prst="rect">
            <a:avLst/>
          </a:prstGeom>
        </p:spPr>
      </p:pic>
      <p:sp>
        <p:nvSpPr>
          <p:cNvPr id="9" name="Text 5"/>
          <p:cNvSpPr/>
          <p:nvPr/>
        </p:nvSpPr>
        <p:spPr>
          <a:xfrm>
            <a:off x="685800" y="2148840"/>
            <a:ext cx="4846320" cy="777240"/>
          </a:xfrm>
          <a:prstGeom prst="rect">
            <a:avLst/>
          </a:prstGeom>
          <a:solidFill>
            <a:srgbClr val="101913"/>
          </a:solidFill>
          <a:ln w="13970">
            <a:solidFill>
              <a:srgbClr val="9CFF6B">
                <a:alpha val="85000"/>
              </a:srgbClr>
            </a:solidFill>
          </a:ln>
        </p:spPr>
        <p:txBody>
          <a:bodyPr wrap="square" lIns="1524" tIns="1524" rIns="1524" bIns="1524" rtlCol="0" anchor="ctr">
            <a:normAutofit/>
          </a:bodyPr>
          <a:lstStyle/>
          <a:p>
            <a:pPr algn="ctr" indent="0" marL="0">
              <a:buNone/>
            </a:pPr>
            <a:r>
              <a:rPr lang="en-US" sz="1450" dirty="0">
                <a:solidFill>
                  <a:srgbClr val="F4F6F1"/>
                </a:solidFill>
              </a:rPr>
              <a:t>INPUTS</a:t>
            </a:r>
            <a:endParaRPr lang="en-US" sz="1450" dirty="0"/>
          </a:p>
          <a:p>
            <a:pPr algn="ctr" indent="0" marL="0">
              <a:buNone/>
            </a:pPr>
            <a:r>
              <a:rPr lang="en-US" sz="1450" dirty="0">
                <a:solidFill>
                  <a:srgbClr val="F4F6F1"/>
                </a:solidFill>
              </a:rPr>
              <a:t>Tires received, source, weight, and chain of custody</a:t>
            </a:r>
            <a:endParaRPr lang="en-US" sz="1450" dirty="0"/>
          </a:p>
        </p:txBody>
      </p:sp>
      <p:sp>
        <p:nvSpPr>
          <p:cNvPr id="10" name="Text 6"/>
          <p:cNvSpPr/>
          <p:nvPr/>
        </p:nvSpPr>
        <p:spPr>
          <a:xfrm>
            <a:off x="685800" y="3246120"/>
            <a:ext cx="4846320" cy="777240"/>
          </a:xfrm>
          <a:prstGeom prst="rect">
            <a:avLst/>
          </a:prstGeom>
          <a:solidFill>
            <a:srgbClr val="101913"/>
          </a:solidFill>
          <a:ln w="13970">
            <a:solidFill>
              <a:srgbClr val="9CFF6B">
                <a:alpha val="85000"/>
              </a:srgbClr>
            </a:solidFill>
          </a:ln>
        </p:spPr>
        <p:txBody>
          <a:bodyPr wrap="square" lIns="1524" tIns="1524" rIns="1524" bIns="1524" rtlCol="0" anchor="ctr">
            <a:normAutofit/>
          </a:bodyPr>
          <a:lstStyle/>
          <a:p>
            <a:pPr algn="ctr" indent="0" marL="0">
              <a:buNone/>
            </a:pPr>
            <a:r>
              <a:rPr lang="en-US" sz="1450" dirty="0">
                <a:solidFill>
                  <a:srgbClr val="F4F6F1"/>
                </a:solidFill>
              </a:rPr>
              <a:t>PROCESS</a:t>
            </a:r>
            <a:endParaRPr lang="en-US" sz="1450" dirty="0"/>
          </a:p>
          <a:p>
            <a:pPr algn="ctr" indent="0" marL="0">
              <a:buNone/>
            </a:pPr>
            <a:r>
              <a:rPr lang="en-US" sz="1450" dirty="0">
                <a:solidFill>
                  <a:srgbClr val="F4F6F1"/>
                </a:solidFill>
              </a:rPr>
              <a:t>Conversion status, operating data, and emissions visibility</a:t>
            </a:r>
            <a:endParaRPr lang="en-US" sz="1450" dirty="0"/>
          </a:p>
        </p:txBody>
      </p:sp>
      <p:sp>
        <p:nvSpPr>
          <p:cNvPr id="11" name="Text 7"/>
          <p:cNvSpPr/>
          <p:nvPr/>
        </p:nvSpPr>
        <p:spPr>
          <a:xfrm>
            <a:off x="685800" y="4343400"/>
            <a:ext cx="4846320" cy="777240"/>
          </a:xfrm>
          <a:prstGeom prst="rect">
            <a:avLst/>
          </a:prstGeom>
          <a:solidFill>
            <a:srgbClr val="101913"/>
          </a:solidFill>
          <a:ln w="13970">
            <a:solidFill>
              <a:srgbClr val="9CFF6B">
                <a:alpha val="85000"/>
              </a:srgbClr>
            </a:solidFill>
          </a:ln>
        </p:spPr>
        <p:txBody>
          <a:bodyPr wrap="square" lIns="1524" tIns="1524" rIns="1524" bIns="1524" rtlCol="0" anchor="ctr">
            <a:normAutofit/>
          </a:bodyPr>
          <a:lstStyle/>
          <a:p>
            <a:pPr algn="ctr" indent="0" marL="0">
              <a:buNone/>
            </a:pPr>
            <a:r>
              <a:rPr lang="en-US" sz="1450" dirty="0">
                <a:solidFill>
                  <a:srgbClr val="F4F6F1"/>
                </a:solidFill>
              </a:rPr>
              <a:t>OUTPUTS</a:t>
            </a:r>
            <a:endParaRPr lang="en-US" sz="1450" dirty="0"/>
          </a:p>
          <a:p>
            <a:pPr algn="ctr" indent="0" marL="0">
              <a:buNone/>
            </a:pPr>
            <a:r>
              <a:rPr lang="en-US" sz="1450" dirty="0">
                <a:solidFill>
                  <a:srgbClr val="F4F6F1"/>
                </a:solidFill>
              </a:rPr>
              <a:t>Recovered materials, energy-related products, and market channels</a:t>
            </a:r>
            <a:endParaRPr lang="en-US" sz="1450" dirty="0"/>
          </a:p>
        </p:txBody>
      </p:sp>
      <p:sp>
        <p:nvSpPr>
          <p:cNvPr id="12" name="Text 8"/>
          <p:cNvSpPr/>
          <p:nvPr/>
        </p:nvSpPr>
        <p:spPr>
          <a:xfrm>
            <a:off x="777240" y="5559552"/>
            <a:ext cx="4709160" cy="320040"/>
          </a:xfrm>
          <a:prstGeom prst="rect">
            <a:avLst/>
          </a:prstGeom>
          <a:noFill/>
          <a:ln/>
        </p:spPr>
        <p:txBody>
          <a:bodyPr wrap="square" lIns="0" tIns="0" rIns="0" bIns="0" rtlCol="0" anchor="ctr">
            <a:normAutofit/>
          </a:bodyPr>
          <a:lstStyle/>
          <a:p>
            <a:pPr indent="0" marL="0">
              <a:buNone/>
            </a:pPr>
            <a:r>
              <a:rPr lang="en-US" sz="1600" b="1" dirty="0">
                <a:solidFill>
                  <a:srgbClr val="9CFF6B"/>
                </a:solidFill>
              </a:rPr>
              <a:t>WEC’s long-term opportunity is the operating system connecting waste intake to verified recovery.</a:t>
            </a:r>
            <a:endParaRPr lang="en-US" sz="1600" dirty="0"/>
          </a:p>
        </p:txBody>
      </p:sp>
      <p:sp>
        <p:nvSpPr>
          <p:cNvPr id="13" name="Text 9"/>
          <p:cNvSpPr/>
          <p:nvPr/>
        </p:nvSpPr>
        <p:spPr>
          <a:xfrm>
            <a:off x="594360" y="6519672"/>
            <a:ext cx="10972800" cy="201168"/>
          </a:xfrm>
          <a:prstGeom prst="rect">
            <a:avLst/>
          </a:prstGeom>
          <a:noFill/>
          <a:ln/>
        </p:spPr>
        <p:txBody>
          <a:bodyPr wrap="square" lIns="0" tIns="0" rIns="0" bIns="0" rtlCol="0" anchor="ctr"/>
          <a:lstStyle/>
          <a:p>
            <a:pPr indent="0" marL="0">
              <a:buNone/>
            </a:pPr>
            <a:r>
              <a:rPr lang="en-US" sz="680" dirty="0">
                <a:solidFill>
                  <a:srgbClr val="5B645A"/>
                </a:solidFill>
              </a:rPr>
              <a:t>Source: WEC Platform &amp; Technology page: accountability, traceability, environmental measurement, and chain-of-custody data.</a:t>
            </a:r>
            <a:endParaRPr lang="en-US" sz="680" dirty="0"/>
          </a:p>
        </p:txBody>
      </p:sp>
      <p:sp>
        <p:nvSpPr>
          <p:cNvPr id="14" name="Text 10"/>
          <p:cNvSpPr/>
          <p:nvPr/>
        </p:nvSpPr>
        <p:spPr>
          <a:xfrm>
            <a:off x="8138160" y="6519672"/>
            <a:ext cx="3429000" cy="201168"/>
          </a:xfrm>
          <a:prstGeom prst="rect">
            <a:avLst/>
          </a:prstGeom>
          <a:noFill/>
          <a:ln/>
        </p:spPr>
        <p:txBody>
          <a:bodyPr wrap="square" lIns="0" tIns="0" rIns="0" bIns="0" rtlCol="0" anchor="ctr"/>
          <a:lstStyle/>
          <a:p>
            <a:pPr algn="r" indent="0" marL="0">
              <a:buNone/>
            </a:pPr>
            <a:r>
              <a:rPr lang="en-US" sz="680" dirty="0">
                <a:solidFill>
                  <a:srgbClr val="5B645A"/>
                </a:solidFill>
              </a:rPr>
              <a:t>WASTE ENERGY CORP.  |  OTC: WAST  |  11</a:t>
            </a:r>
            <a:endParaRPr lang="en-US" sz="68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050805"/>
        </a:solidFill>
      </p:bgPr>
    </p:bg>
    <p:spTree>
      <p:nvGrpSpPr>
        <p:cNvPr id="1" name=""/>
        <p:cNvGrpSpPr/>
        <p:nvPr/>
      </p:nvGrpSpPr>
      <p:grpSpPr>
        <a:xfrm>
          <a:off x="0" y="0"/>
          <a:ext cx="0" cy="0"/>
          <a:chOff x="0" y="0"/>
          <a:chExt cx="0" cy="0"/>
        </a:xfrm>
      </p:grpSpPr>
      <p:sp>
        <p:nvSpPr>
          <p:cNvPr id="2" name="Shape 0"/>
          <p:cNvSpPr/>
          <p:nvPr/>
        </p:nvSpPr>
        <p:spPr>
          <a:xfrm>
            <a:off x="0" y="0"/>
            <a:ext cx="12191695" cy="73152"/>
          </a:xfrm>
          <a:prstGeom prst="rect">
            <a:avLst/>
          </a:prstGeom>
          <a:solidFill>
            <a:srgbClr val="9CFF6B"/>
          </a:solidFill>
          <a:ln w="12700">
            <a:solidFill>
              <a:srgbClr val="9CFF6B">
                <a:alpha val="0"/>
              </a:srgbClr>
            </a:solidFill>
            <a:prstDash val="solid"/>
          </a:ln>
        </p:spPr>
      </p:sp>
      <p:sp>
        <p:nvSpPr>
          <p:cNvPr id="3" name="Shape 1"/>
          <p:cNvSpPr/>
          <p:nvPr/>
        </p:nvSpPr>
        <p:spPr>
          <a:xfrm>
            <a:off x="0" y="6784848"/>
            <a:ext cx="12191695" cy="73152"/>
          </a:xfrm>
          <a:prstGeom prst="rect">
            <a:avLst/>
          </a:prstGeom>
          <a:solidFill>
            <a:srgbClr val="9CFF6B"/>
          </a:solidFill>
          <a:ln w="12700">
            <a:solidFill>
              <a:srgbClr val="9CFF6B">
                <a:alpha val="0"/>
              </a:srgbClr>
            </a:solidFill>
            <a:prstDash val="solid"/>
          </a:ln>
        </p:spPr>
      </p:sp>
      <p:pic>
        <p:nvPicPr>
          <p:cNvPr id="4" name="Image 0" descr="/mnt/data/wec_logo_white.png">    </p:cNvPr>
          <p:cNvPicPr>
            <a:picLocks noChangeAspect="1"/>
          </p:cNvPicPr>
          <p:nvPr/>
        </p:nvPicPr>
        <p:blipFill>
          <a:blip r:embed="rId1"/>
          <a:stretch>
            <a:fillRect/>
          </a:stretch>
        </p:blipFill>
        <p:spPr>
          <a:xfrm>
            <a:off x="502920" y="256032"/>
            <a:ext cx="1600200" cy="393192"/>
          </a:xfrm>
          <a:prstGeom prst="rect">
            <a:avLst/>
          </a:prstGeom>
        </p:spPr>
      </p:pic>
      <p:sp>
        <p:nvSpPr>
          <p:cNvPr id="5" name="Text 2"/>
          <p:cNvSpPr/>
          <p:nvPr/>
        </p:nvSpPr>
        <p:spPr>
          <a:xfrm>
            <a:off x="8229600" y="320040"/>
            <a:ext cx="3429000" cy="228600"/>
          </a:xfrm>
          <a:prstGeom prst="rect">
            <a:avLst/>
          </a:prstGeom>
          <a:noFill/>
          <a:ln/>
        </p:spPr>
        <p:txBody>
          <a:bodyPr wrap="square" rtlCol="0" anchor="ctr"/>
          <a:lstStyle/>
          <a:p>
            <a:pPr algn="r" indent="0" marL="0">
              <a:buNone/>
            </a:pPr>
            <a:r>
              <a:rPr lang="en-US" sz="850" b="1" dirty="0">
                <a:solidFill>
                  <a:srgbClr val="9CFF6B"/>
                </a:solidFill>
                <a:latin typeface="Aptos" pitchFamily="34" charset="0"/>
                <a:ea typeface="Aptos" pitchFamily="34" charset="-122"/>
                <a:cs typeface="Aptos" pitchFamily="34" charset="-120"/>
              </a:rPr>
              <a:t>THE BIG IDEA</a:t>
            </a:r>
            <a:endParaRPr lang="en-US" sz="850" dirty="0"/>
          </a:p>
        </p:txBody>
      </p:sp>
      <p:pic>
        <p:nvPicPr>
          <p:cNvPr id="6" name="Image 1" descr="/mnt/data/crop_hero_square.jpg">    </p:cNvPr>
          <p:cNvPicPr>
            <a:picLocks noChangeAspect="1"/>
          </p:cNvPicPr>
          <p:nvPr/>
        </p:nvPicPr>
        <p:blipFill>
          <a:blip r:embed="rId2"/>
          <a:stretch>
            <a:fillRect/>
          </a:stretch>
        </p:blipFill>
        <p:spPr>
          <a:xfrm>
            <a:off x="685800" y="1005840"/>
            <a:ext cx="4937760" cy="4937760"/>
          </a:xfrm>
          <a:prstGeom prst="rect">
            <a:avLst/>
          </a:prstGeom>
        </p:spPr>
      </p:pic>
      <p:sp>
        <p:nvSpPr>
          <p:cNvPr id="7" name="Text 3"/>
          <p:cNvSpPr/>
          <p:nvPr/>
        </p:nvSpPr>
        <p:spPr>
          <a:xfrm>
            <a:off x="6126480" y="1325880"/>
            <a:ext cx="5074920" cy="2286000"/>
          </a:xfrm>
          <a:prstGeom prst="rect">
            <a:avLst/>
          </a:prstGeom>
          <a:noFill/>
          <a:ln/>
        </p:spPr>
        <p:txBody>
          <a:bodyPr wrap="square" lIns="0" tIns="0" rIns="0" bIns="0" rtlCol="0" anchor="ctr">
            <a:normAutofit/>
          </a:bodyPr>
          <a:lstStyle/>
          <a:p>
            <a:pPr indent="0" marL="0">
              <a:buNone/>
            </a:pPr>
            <a:r>
              <a:rPr lang="en-US" sz="3100" b="1" dirty="0">
                <a:solidFill>
                  <a:srgbClr val="F4F6F1"/>
                </a:solidFill>
                <a:latin typeface="Aptos Display" pitchFamily="34" charset="0"/>
                <a:ea typeface="Aptos Display" pitchFamily="34" charset="-122"/>
                <a:cs typeface="Aptos Display" pitchFamily="34" charset="-120"/>
              </a:rPr>
              <a:t>The world does not have a tire waste problem. It has a resource-recovery infrastructure opportunity.</a:t>
            </a:r>
            <a:endParaRPr lang="en-US" sz="3100" dirty="0"/>
          </a:p>
        </p:txBody>
      </p:sp>
      <p:sp>
        <p:nvSpPr>
          <p:cNvPr id="8" name="Text 4"/>
          <p:cNvSpPr/>
          <p:nvPr/>
        </p:nvSpPr>
        <p:spPr>
          <a:xfrm>
            <a:off x="6163056" y="3931920"/>
            <a:ext cx="4937760" cy="841248"/>
          </a:xfrm>
          <a:prstGeom prst="rect">
            <a:avLst/>
          </a:prstGeom>
          <a:noFill/>
          <a:ln/>
        </p:spPr>
        <p:txBody>
          <a:bodyPr wrap="square" lIns="0" tIns="0" rIns="0" bIns="0" rtlCol="0" anchor="ctr">
            <a:normAutofit/>
          </a:bodyPr>
          <a:lstStyle/>
          <a:p>
            <a:pPr indent="0" marL="0">
              <a:buNone/>
            </a:pPr>
            <a:r>
              <a:rPr lang="en-US" sz="1800" dirty="0">
                <a:solidFill>
                  <a:srgbClr val="A9B3A8"/>
                </a:solidFill>
              </a:rPr>
              <a:t>WEC is building toward a platform where every tire it touches is diverted, converted, and transformed into something useful.</a:t>
            </a:r>
            <a:endParaRPr lang="en-US" sz="1800" dirty="0"/>
          </a:p>
        </p:txBody>
      </p:sp>
      <p:sp>
        <p:nvSpPr>
          <p:cNvPr id="9" name="Text 5"/>
          <p:cNvSpPr/>
          <p:nvPr/>
        </p:nvSpPr>
        <p:spPr>
          <a:xfrm>
            <a:off x="6172200" y="5349240"/>
            <a:ext cx="3383280" cy="502920"/>
          </a:xfrm>
          <a:prstGeom prst="rect">
            <a:avLst/>
          </a:prstGeom>
          <a:solidFill>
            <a:srgbClr val="1F4027"/>
          </a:solidFill>
          <a:ln w="13970">
            <a:solidFill>
              <a:srgbClr val="9CFF6B">
                <a:alpha val="85000"/>
              </a:srgbClr>
            </a:solidFill>
          </a:ln>
        </p:spPr>
        <p:txBody>
          <a:bodyPr wrap="square" lIns="1524" tIns="1524" rIns="1524" bIns="1524" rtlCol="0" anchor="ctr">
            <a:normAutofit/>
          </a:bodyPr>
          <a:lstStyle/>
          <a:p>
            <a:pPr algn="ctr" indent="0" marL="0">
              <a:buNone/>
            </a:pPr>
            <a:r>
              <a:rPr lang="en-US" sz="1600" dirty="0">
                <a:solidFill>
                  <a:srgbClr val="F4F6F1"/>
                </a:solidFill>
              </a:rPr>
              <a:t>Follow WEC progress at wec.eco</a:t>
            </a:r>
            <a:endParaRPr lang="en-US" sz="1600" dirty="0"/>
          </a:p>
        </p:txBody>
      </p:sp>
      <p:sp>
        <p:nvSpPr>
          <p:cNvPr id="10" name="Text 6"/>
          <p:cNvSpPr/>
          <p:nvPr/>
        </p:nvSpPr>
        <p:spPr>
          <a:xfrm>
            <a:off x="594360" y="6519672"/>
            <a:ext cx="10972800" cy="201168"/>
          </a:xfrm>
          <a:prstGeom prst="rect">
            <a:avLst/>
          </a:prstGeom>
          <a:noFill/>
          <a:ln/>
        </p:spPr>
        <p:txBody>
          <a:bodyPr wrap="square" lIns="0" tIns="0" rIns="0" bIns="0" rtlCol="0" anchor="ctr"/>
          <a:lstStyle/>
          <a:p>
            <a:pPr indent="0" marL="0">
              <a:buNone/>
            </a:pPr>
            <a:r>
              <a:rPr lang="en-US" sz="680" dirty="0">
                <a:solidFill>
                  <a:srgbClr val="5B645A"/>
                </a:solidFill>
              </a:rPr>
              <a:t>This presentation contains forward-looking statements. See risk disclaimer and public filings.</a:t>
            </a:r>
            <a:endParaRPr lang="en-US" sz="680" dirty="0"/>
          </a:p>
        </p:txBody>
      </p:sp>
      <p:sp>
        <p:nvSpPr>
          <p:cNvPr id="11" name="Text 7"/>
          <p:cNvSpPr/>
          <p:nvPr/>
        </p:nvSpPr>
        <p:spPr>
          <a:xfrm>
            <a:off x="8138160" y="6519672"/>
            <a:ext cx="3429000" cy="201168"/>
          </a:xfrm>
          <a:prstGeom prst="rect">
            <a:avLst/>
          </a:prstGeom>
          <a:noFill/>
          <a:ln/>
        </p:spPr>
        <p:txBody>
          <a:bodyPr wrap="square" lIns="0" tIns="0" rIns="0" bIns="0" rtlCol="0" anchor="ctr"/>
          <a:lstStyle/>
          <a:p>
            <a:pPr algn="r" indent="0" marL="0">
              <a:buNone/>
            </a:pPr>
            <a:r>
              <a:rPr lang="en-US" sz="680" dirty="0">
                <a:solidFill>
                  <a:srgbClr val="5B645A"/>
                </a:solidFill>
              </a:rPr>
              <a:t>WASTE ENERGY CORP.  |  OTC: WAST  |  12</a:t>
            </a:r>
            <a:endParaRPr lang="en-US" sz="68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050805"/>
        </a:solidFill>
      </p:bgPr>
    </p:bg>
    <p:spTree>
      <p:nvGrpSpPr>
        <p:cNvPr id="1" name=""/>
        <p:cNvGrpSpPr/>
        <p:nvPr/>
      </p:nvGrpSpPr>
      <p:grpSpPr>
        <a:xfrm>
          <a:off x="0" y="0"/>
          <a:ext cx="0" cy="0"/>
          <a:chOff x="0" y="0"/>
          <a:chExt cx="0" cy="0"/>
        </a:xfrm>
      </p:grpSpPr>
      <p:sp>
        <p:nvSpPr>
          <p:cNvPr id="2" name="Shape 0"/>
          <p:cNvSpPr/>
          <p:nvPr/>
        </p:nvSpPr>
        <p:spPr>
          <a:xfrm>
            <a:off x="0" y="0"/>
            <a:ext cx="12191695" cy="73152"/>
          </a:xfrm>
          <a:prstGeom prst="rect">
            <a:avLst/>
          </a:prstGeom>
          <a:solidFill>
            <a:srgbClr val="9CFF6B"/>
          </a:solidFill>
          <a:ln w="12700">
            <a:solidFill>
              <a:srgbClr val="9CFF6B">
                <a:alpha val="0"/>
              </a:srgbClr>
            </a:solidFill>
            <a:prstDash val="solid"/>
          </a:ln>
        </p:spPr>
      </p:sp>
      <p:sp>
        <p:nvSpPr>
          <p:cNvPr id="3" name="Shape 1"/>
          <p:cNvSpPr/>
          <p:nvPr/>
        </p:nvSpPr>
        <p:spPr>
          <a:xfrm>
            <a:off x="0" y="6784848"/>
            <a:ext cx="12191695" cy="73152"/>
          </a:xfrm>
          <a:prstGeom prst="rect">
            <a:avLst/>
          </a:prstGeom>
          <a:solidFill>
            <a:srgbClr val="9CFF6B"/>
          </a:solidFill>
          <a:ln w="12700">
            <a:solidFill>
              <a:srgbClr val="9CFF6B">
                <a:alpha val="0"/>
              </a:srgbClr>
            </a:solidFill>
            <a:prstDash val="solid"/>
          </a:ln>
        </p:spPr>
      </p:sp>
      <p:pic>
        <p:nvPicPr>
          <p:cNvPr id="4" name="Image 0" descr="/mnt/data/wec_logo_white.png">    </p:cNvPr>
          <p:cNvPicPr>
            <a:picLocks noChangeAspect="1"/>
          </p:cNvPicPr>
          <p:nvPr/>
        </p:nvPicPr>
        <p:blipFill>
          <a:blip r:embed="rId1"/>
          <a:stretch>
            <a:fillRect/>
          </a:stretch>
        </p:blipFill>
        <p:spPr>
          <a:xfrm>
            <a:off x="502920" y="256032"/>
            <a:ext cx="1600200" cy="393192"/>
          </a:xfrm>
          <a:prstGeom prst="rect">
            <a:avLst/>
          </a:prstGeom>
        </p:spPr>
      </p:pic>
      <p:sp>
        <p:nvSpPr>
          <p:cNvPr id="5" name="Text 2"/>
          <p:cNvSpPr/>
          <p:nvPr/>
        </p:nvSpPr>
        <p:spPr>
          <a:xfrm>
            <a:off x="8229600" y="320040"/>
            <a:ext cx="3429000" cy="228600"/>
          </a:xfrm>
          <a:prstGeom prst="rect">
            <a:avLst/>
          </a:prstGeom>
          <a:noFill/>
          <a:ln/>
        </p:spPr>
        <p:txBody>
          <a:bodyPr wrap="square" rtlCol="0" anchor="ctr"/>
          <a:lstStyle/>
          <a:p>
            <a:pPr algn="r" indent="0" marL="0">
              <a:buNone/>
            </a:pPr>
            <a:r>
              <a:rPr lang="en-US" sz="850" b="1" dirty="0">
                <a:solidFill>
                  <a:srgbClr val="9CFF6B"/>
                </a:solidFill>
                <a:latin typeface="Aptos" pitchFamily="34" charset="0"/>
                <a:ea typeface="Aptos" pitchFamily="34" charset="-122"/>
                <a:cs typeface="Aptos" pitchFamily="34" charset="-120"/>
              </a:rPr>
              <a:t>SOURCES &amp; DISCLAIMERS</a:t>
            </a:r>
            <a:endParaRPr lang="en-US" sz="850" dirty="0"/>
          </a:p>
        </p:txBody>
      </p:sp>
      <p:sp>
        <p:nvSpPr>
          <p:cNvPr id="6" name="Text 3"/>
          <p:cNvSpPr/>
          <p:nvPr/>
        </p:nvSpPr>
        <p:spPr>
          <a:xfrm>
            <a:off x="640080" y="1005840"/>
            <a:ext cx="5943600" cy="438912"/>
          </a:xfrm>
          <a:prstGeom prst="rect">
            <a:avLst/>
          </a:prstGeom>
          <a:noFill/>
          <a:ln/>
        </p:spPr>
        <p:txBody>
          <a:bodyPr wrap="square" lIns="0" tIns="0" rIns="0" bIns="0" rtlCol="0" anchor="ctr"/>
          <a:lstStyle/>
          <a:p>
            <a:pPr indent="0" marL="0">
              <a:buNone/>
            </a:pPr>
            <a:r>
              <a:rPr lang="en-US" sz="2700" b="1" dirty="0">
                <a:solidFill>
                  <a:srgbClr val="F4F6F1"/>
                </a:solidFill>
              </a:rPr>
              <a:t>Sources &amp; important notice</a:t>
            </a:r>
            <a:endParaRPr lang="en-US" sz="2700" dirty="0"/>
          </a:p>
        </p:txBody>
      </p:sp>
      <p:sp>
        <p:nvSpPr>
          <p:cNvPr id="7" name="Text 4"/>
          <p:cNvSpPr/>
          <p:nvPr/>
        </p:nvSpPr>
        <p:spPr>
          <a:xfrm>
            <a:off x="713232" y="1737360"/>
            <a:ext cx="5394960" cy="2377440"/>
          </a:xfrm>
          <a:prstGeom prst="rect">
            <a:avLst/>
          </a:prstGeom>
          <a:noFill/>
          <a:ln/>
        </p:spPr>
        <p:txBody>
          <a:bodyPr wrap="square" lIns="381" tIns="381" rIns="381" bIns="381" rtlCol="0" anchor="ctr">
            <a:normAutofit/>
          </a:bodyPr>
          <a:lstStyle/>
          <a:p>
            <a:pPr indent="0" marL="0">
              <a:buNone/>
            </a:pPr>
            <a:r>
              <a:rPr lang="en-US" sz="1150" dirty="0">
                <a:solidFill>
                  <a:srgbClr val="A9B3A8"/>
                </a:solidFill>
              </a:rPr>
              <a:t>• Waste Energy Corp website: Opportunity, Platform &amp; Technology, Environmental Impact pages; www.wec.eco.</a:t>
            </a:r>
            <a:endParaRPr lang="en-US" sz="1150" dirty="0"/>
          </a:p>
          <a:p>
            <a:pPr indent="0" marL="0">
              <a:buNone/>
            </a:pPr>
            <a:r>
              <a:rPr lang="en-US" sz="1150" dirty="0">
                <a:solidFill>
                  <a:srgbClr val="A9B3A8"/>
                </a:solidFill>
              </a:rPr>
              <a:t>• U.S. Tire Manufacturers Association: 2023 End-of-Life Tire Management Report and Tire Recycling Markets page.</a:t>
            </a:r>
            <a:endParaRPr lang="en-US" sz="1150" dirty="0"/>
          </a:p>
          <a:p>
            <a:pPr indent="0" marL="0">
              <a:buNone/>
            </a:pPr>
            <a:r>
              <a:rPr lang="en-US" sz="1150" dirty="0">
                <a:solidFill>
                  <a:srgbClr val="A9B3A8"/>
                </a:solidFill>
              </a:rPr>
              <a:t>• WBCSD Tire Industry Project: End-of-Life Tires fact sheet and Managing End-of-Life Tires report.</a:t>
            </a:r>
            <a:endParaRPr lang="en-US" sz="1150" dirty="0"/>
          </a:p>
          <a:p>
            <a:pPr indent="0" marL="0">
              <a:buNone/>
            </a:pPr>
            <a:r>
              <a:rPr lang="en-US" sz="1150" dirty="0">
                <a:solidFill>
                  <a:srgbClr val="A9B3A8"/>
                </a:solidFill>
              </a:rPr>
              <a:t>• EPA / USTMA Scrap Tires: Handbook on Recycling Applications and Management for stockpile risk factors.</a:t>
            </a:r>
            <a:endParaRPr lang="en-US" sz="1150" dirty="0"/>
          </a:p>
          <a:p>
            <a:pPr indent="0" marL="0">
              <a:buNone/>
            </a:pPr>
            <a:r>
              <a:rPr lang="en-US" sz="1150" dirty="0">
                <a:solidFill>
                  <a:srgbClr val="A9B3A8"/>
                </a:solidFill>
              </a:rPr>
              <a:t>• Images: WEC website assets and sourced illustrative images from USTMA and third-party image search results used for design context.</a:t>
            </a:r>
            <a:endParaRPr lang="en-US" sz="1150" dirty="0"/>
          </a:p>
        </p:txBody>
      </p:sp>
      <p:sp>
        <p:nvSpPr>
          <p:cNvPr id="8" name="Text 5"/>
          <p:cNvSpPr/>
          <p:nvPr/>
        </p:nvSpPr>
        <p:spPr>
          <a:xfrm>
            <a:off x="6400800" y="1737360"/>
            <a:ext cx="5074920" cy="2834640"/>
          </a:xfrm>
          <a:prstGeom prst="rect">
            <a:avLst/>
          </a:prstGeom>
          <a:noFill/>
          <a:ln/>
        </p:spPr>
        <p:txBody>
          <a:bodyPr wrap="square" lIns="508" tIns="508" rIns="508" bIns="508" rtlCol="0" anchor="ctr">
            <a:normAutofit/>
          </a:bodyPr>
          <a:lstStyle/>
          <a:p>
            <a:pPr indent="0" marL="0">
              <a:buNone/>
            </a:pPr>
            <a:r>
              <a:rPr lang="en-US" sz="1080" dirty="0">
                <a:solidFill>
                  <a:srgbClr val="A9B3A8"/>
                </a:solidFill>
              </a:rPr>
              <a:t>Forward-looking statements: This presentation contains forward-looking statements, including statements regarding targeted commissioning, commercial operations, product development, expansion, facility replication, revenue opportunities, environmental attributes, and future market participation. Forward-looking statements are subject to risks and uncertainties including successful commissioning, regulatory approvals, permitting, financing, equipment performance, feedstock availability, offtake agreements, customer adoption, commodity prices, market conditions, and risks described in WEC public filings. Nothing in this presentation constitutes an offer to sell or a solicitation to buy securities, investment advice, or a guarantee of future performance, revenue, profitability, environmental outcomes, or stock appreciation. Investors should review WEC public filings and consult their own advisors.</a:t>
            </a:r>
            <a:endParaRPr lang="en-US" sz="1080" dirty="0"/>
          </a:p>
        </p:txBody>
      </p:sp>
      <p:sp>
        <p:nvSpPr>
          <p:cNvPr id="9" name="Text 6"/>
          <p:cNvSpPr/>
          <p:nvPr/>
        </p:nvSpPr>
        <p:spPr>
          <a:xfrm>
            <a:off x="6400800" y="4864608"/>
            <a:ext cx="5074920" cy="658368"/>
          </a:xfrm>
          <a:prstGeom prst="rect">
            <a:avLst/>
          </a:prstGeom>
          <a:noFill/>
          <a:ln/>
        </p:spPr>
        <p:txBody>
          <a:bodyPr wrap="square" lIns="0" tIns="0" rIns="0" bIns="0" rtlCol="0" anchor="ctr">
            <a:normAutofit/>
          </a:bodyPr>
          <a:lstStyle/>
          <a:p>
            <a:pPr indent="0" marL="0">
              <a:buNone/>
            </a:pPr>
            <a:r>
              <a:rPr lang="en-US" sz="1130" b="1" dirty="0">
                <a:solidFill>
                  <a:srgbClr val="9CFF6B"/>
                </a:solidFill>
              </a:rPr>
              <a:t>CONFIDENTIALITY / IP: WEC does not disclose proprietary engineering specifications, processing conditions, equipment configurations, operational recipes, or commercial terms in this public deck.</a:t>
            </a:r>
            <a:endParaRPr lang="en-US" sz="1130" dirty="0"/>
          </a:p>
        </p:txBody>
      </p:sp>
      <p:sp>
        <p:nvSpPr>
          <p:cNvPr id="10" name="Text 7"/>
          <p:cNvSpPr/>
          <p:nvPr/>
        </p:nvSpPr>
        <p:spPr>
          <a:xfrm>
            <a:off x="713232" y="5806440"/>
            <a:ext cx="5029200" cy="228600"/>
          </a:xfrm>
          <a:prstGeom prst="rect">
            <a:avLst/>
          </a:prstGeom>
          <a:noFill/>
          <a:ln/>
        </p:spPr>
        <p:txBody>
          <a:bodyPr wrap="square" lIns="0" tIns="0" rIns="0" bIns="0" rtlCol="0" anchor="ctr"/>
          <a:lstStyle/>
          <a:p>
            <a:pPr indent="0" marL="0">
              <a:buNone/>
            </a:pPr>
            <a:r>
              <a:rPr lang="en-US" sz="1200" b="1" dirty="0">
                <a:solidFill>
                  <a:srgbClr val="F4F6F1"/>
                </a:solidFill>
              </a:rPr>
              <a:t>Waste Energy Corp. | OTC: WAST | ir@wec.eco</a:t>
            </a:r>
            <a:endParaRPr lang="en-US" sz="1200" dirty="0"/>
          </a:p>
        </p:txBody>
      </p:sp>
      <p:sp>
        <p:nvSpPr>
          <p:cNvPr id="11" name="Text 8"/>
          <p:cNvSpPr/>
          <p:nvPr/>
        </p:nvSpPr>
        <p:spPr>
          <a:xfrm>
            <a:off x="8138160" y="6519672"/>
            <a:ext cx="3429000" cy="201168"/>
          </a:xfrm>
          <a:prstGeom prst="rect">
            <a:avLst/>
          </a:prstGeom>
          <a:noFill/>
          <a:ln/>
        </p:spPr>
        <p:txBody>
          <a:bodyPr wrap="square" lIns="0" tIns="0" rIns="0" bIns="0" rtlCol="0" anchor="ctr"/>
          <a:lstStyle/>
          <a:p>
            <a:pPr algn="r" indent="0" marL="0">
              <a:buNone/>
            </a:pPr>
            <a:r>
              <a:rPr lang="en-US" sz="680" dirty="0">
                <a:solidFill>
                  <a:srgbClr val="5B645A"/>
                </a:solidFill>
              </a:rPr>
              <a:t>WASTE ENERGY CORP.  |  OTC: WAST  |  13</a:t>
            </a:r>
            <a:endParaRPr lang="en-US" sz="68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50805"/>
        </a:solidFill>
      </p:bgPr>
    </p:bg>
    <p:spTree>
      <p:nvGrpSpPr>
        <p:cNvPr id="1" name=""/>
        <p:cNvGrpSpPr/>
        <p:nvPr/>
      </p:nvGrpSpPr>
      <p:grpSpPr>
        <a:xfrm>
          <a:off x="0" y="0"/>
          <a:ext cx="0" cy="0"/>
          <a:chOff x="0" y="0"/>
          <a:chExt cx="0" cy="0"/>
        </a:xfrm>
      </p:grpSpPr>
      <p:sp>
        <p:nvSpPr>
          <p:cNvPr id="2" name="Shape 0"/>
          <p:cNvSpPr/>
          <p:nvPr/>
        </p:nvSpPr>
        <p:spPr>
          <a:xfrm>
            <a:off x="0" y="0"/>
            <a:ext cx="12191695" cy="73152"/>
          </a:xfrm>
          <a:prstGeom prst="rect">
            <a:avLst/>
          </a:prstGeom>
          <a:solidFill>
            <a:srgbClr val="9CFF6B"/>
          </a:solidFill>
          <a:ln w="12700">
            <a:solidFill>
              <a:srgbClr val="9CFF6B">
                <a:alpha val="0"/>
              </a:srgbClr>
            </a:solidFill>
            <a:prstDash val="solid"/>
          </a:ln>
        </p:spPr>
      </p:sp>
      <p:sp>
        <p:nvSpPr>
          <p:cNvPr id="3" name="Shape 1"/>
          <p:cNvSpPr/>
          <p:nvPr/>
        </p:nvSpPr>
        <p:spPr>
          <a:xfrm>
            <a:off x="0" y="6784848"/>
            <a:ext cx="12191695" cy="73152"/>
          </a:xfrm>
          <a:prstGeom prst="rect">
            <a:avLst/>
          </a:prstGeom>
          <a:solidFill>
            <a:srgbClr val="9CFF6B"/>
          </a:solidFill>
          <a:ln w="12700">
            <a:solidFill>
              <a:srgbClr val="9CFF6B">
                <a:alpha val="0"/>
              </a:srgbClr>
            </a:solidFill>
            <a:prstDash val="solid"/>
          </a:ln>
        </p:spPr>
      </p:sp>
      <p:pic>
        <p:nvPicPr>
          <p:cNvPr id="4" name="Image 0" descr="/mnt/data/wec_logo_white.png">    </p:cNvPr>
          <p:cNvPicPr>
            <a:picLocks noChangeAspect="1"/>
          </p:cNvPicPr>
          <p:nvPr/>
        </p:nvPicPr>
        <p:blipFill>
          <a:blip r:embed="rId1"/>
          <a:stretch>
            <a:fillRect/>
          </a:stretch>
        </p:blipFill>
        <p:spPr>
          <a:xfrm>
            <a:off x="502920" y="256032"/>
            <a:ext cx="1600200" cy="393192"/>
          </a:xfrm>
          <a:prstGeom prst="rect">
            <a:avLst/>
          </a:prstGeom>
        </p:spPr>
      </p:pic>
      <p:sp>
        <p:nvSpPr>
          <p:cNvPr id="5" name="Text 2"/>
          <p:cNvSpPr/>
          <p:nvPr/>
        </p:nvSpPr>
        <p:spPr>
          <a:xfrm>
            <a:off x="8229600" y="320040"/>
            <a:ext cx="3429000" cy="228600"/>
          </a:xfrm>
          <a:prstGeom prst="rect">
            <a:avLst/>
          </a:prstGeom>
          <a:noFill/>
          <a:ln/>
        </p:spPr>
        <p:txBody>
          <a:bodyPr wrap="square" rtlCol="0" anchor="ctr"/>
          <a:lstStyle/>
          <a:p>
            <a:pPr algn="r" indent="0" marL="0">
              <a:buNone/>
            </a:pPr>
            <a:r>
              <a:rPr lang="en-US" sz="850" b="1" dirty="0">
                <a:solidFill>
                  <a:srgbClr val="9CFF6B"/>
                </a:solidFill>
                <a:latin typeface="Aptos" pitchFamily="34" charset="0"/>
                <a:ea typeface="Aptos" pitchFamily="34" charset="-122"/>
                <a:cs typeface="Aptos" pitchFamily="34" charset="-120"/>
              </a:rPr>
              <a:t>THE TIRE PROBLEM</a:t>
            </a:r>
            <a:endParaRPr lang="en-US" sz="850" dirty="0"/>
          </a:p>
        </p:txBody>
      </p:sp>
      <p:sp>
        <p:nvSpPr>
          <p:cNvPr id="6" name="Text 3"/>
          <p:cNvSpPr/>
          <p:nvPr/>
        </p:nvSpPr>
        <p:spPr>
          <a:xfrm>
            <a:off x="594360" y="868680"/>
            <a:ext cx="5623560" cy="621792"/>
          </a:xfrm>
          <a:prstGeom prst="rect">
            <a:avLst/>
          </a:prstGeom>
          <a:noFill/>
          <a:ln/>
        </p:spPr>
        <p:txBody>
          <a:bodyPr wrap="square" lIns="0" tIns="0" rIns="0" bIns="0" rtlCol="0" anchor="ctr"/>
          <a:lstStyle/>
          <a:p>
            <a:pPr indent="0" marL="0">
              <a:buNone/>
            </a:pPr>
            <a:r>
              <a:rPr lang="en-US" sz="2900" b="1" dirty="0">
                <a:solidFill>
                  <a:srgbClr val="F4F6F1"/>
                </a:solidFill>
                <a:latin typeface="Aptos Display" pitchFamily="34" charset="0"/>
                <a:ea typeface="Aptos Display" pitchFamily="34" charset="-122"/>
                <a:cs typeface="Aptos Display" pitchFamily="34" charset="-120"/>
              </a:rPr>
              <a:t>Tires are a uniquely stubborn waste stream.</a:t>
            </a:r>
            <a:endParaRPr lang="en-US" sz="2900" dirty="0"/>
          </a:p>
        </p:txBody>
      </p:sp>
      <p:sp>
        <p:nvSpPr>
          <p:cNvPr id="7" name="Text 4"/>
          <p:cNvSpPr/>
          <p:nvPr/>
        </p:nvSpPr>
        <p:spPr>
          <a:xfrm>
            <a:off x="612648" y="1572768"/>
            <a:ext cx="5486400" cy="566928"/>
          </a:xfrm>
          <a:prstGeom prst="rect">
            <a:avLst/>
          </a:prstGeom>
          <a:noFill/>
          <a:ln/>
        </p:spPr>
        <p:txBody>
          <a:bodyPr wrap="square" lIns="254" tIns="254" rIns="254" bIns="254" rtlCol="0" anchor="ctr">
            <a:normAutofit/>
          </a:bodyPr>
          <a:lstStyle/>
          <a:p>
            <a:pPr indent="0" marL="0">
              <a:buNone/>
            </a:pPr>
            <a:r>
              <a:rPr lang="en-US" sz="1550" dirty="0">
                <a:solidFill>
                  <a:srgbClr val="A9B3A8"/>
                </a:solidFill>
              </a:rPr>
              <a:t>They are valuable engineered products, but once discarded they are difficult to compact, hard to process, and costly to move.</a:t>
            </a:r>
            <a:endParaRPr lang="en-US" sz="1550" dirty="0"/>
          </a:p>
        </p:txBody>
      </p:sp>
      <p:sp>
        <p:nvSpPr>
          <p:cNvPr id="8" name="Text 5"/>
          <p:cNvSpPr/>
          <p:nvPr/>
        </p:nvSpPr>
        <p:spPr>
          <a:xfrm>
            <a:off x="640080" y="2514600"/>
            <a:ext cx="2468880" cy="1143000"/>
          </a:xfrm>
          <a:prstGeom prst="rect">
            <a:avLst/>
          </a:prstGeom>
          <a:solidFill>
            <a:srgbClr val="101913"/>
          </a:solidFill>
          <a:ln w="13970">
            <a:solidFill>
              <a:srgbClr val="9CFF6B">
                <a:alpha val="85000"/>
              </a:srgbClr>
            </a:solidFill>
          </a:ln>
        </p:spPr>
        <p:txBody>
          <a:bodyPr wrap="square" lIns="1524" tIns="1524" rIns="1524" bIns="1524" rtlCol="0" anchor="ctr">
            <a:normAutofit/>
          </a:bodyPr>
          <a:lstStyle/>
          <a:p>
            <a:pPr algn="ctr" indent="0" marL="0">
              <a:buNone/>
            </a:pPr>
            <a:r>
              <a:rPr lang="en-US" sz="1800" dirty="0">
                <a:solidFill>
                  <a:srgbClr val="F4F6F1"/>
                </a:solidFill>
              </a:rPr>
              <a:t>250M+</a:t>
            </a:r>
            <a:endParaRPr lang="en-US" sz="1800" dirty="0"/>
          </a:p>
          <a:p>
            <a:pPr algn="ctr" indent="0" marL="0">
              <a:buNone/>
            </a:pPr>
            <a:r>
              <a:rPr lang="en-US" sz="1800" dirty="0">
                <a:solidFill>
                  <a:srgbClr val="F4F6F1"/>
                </a:solidFill>
              </a:rPr>
              <a:t>U.S. end-of-life tires generated annually</a:t>
            </a:r>
            <a:endParaRPr lang="en-US" sz="1800" dirty="0"/>
          </a:p>
        </p:txBody>
      </p:sp>
      <p:sp>
        <p:nvSpPr>
          <p:cNvPr id="9" name="Text 6"/>
          <p:cNvSpPr/>
          <p:nvPr/>
        </p:nvSpPr>
        <p:spPr>
          <a:xfrm>
            <a:off x="3310128" y="2514600"/>
            <a:ext cx="2468880" cy="1143000"/>
          </a:xfrm>
          <a:prstGeom prst="rect">
            <a:avLst/>
          </a:prstGeom>
          <a:solidFill>
            <a:srgbClr val="101913"/>
          </a:solidFill>
          <a:ln w="13970">
            <a:solidFill>
              <a:srgbClr val="9CFF6B">
                <a:alpha val="85000"/>
              </a:srgbClr>
            </a:solidFill>
          </a:ln>
        </p:spPr>
        <p:txBody>
          <a:bodyPr wrap="square" lIns="1524" tIns="1524" rIns="1524" bIns="1524" rtlCol="0" anchor="ctr">
            <a:normAutofit/>
          </a:bodyPr>
          <a:lstStyle/>
          <a:p>
            <a:pPr algn="ctr" indent="0" marL="0">
              <a:buNone/>
            </a:pPr>
            <a:r>
              <a:rPr lang="en-US" sz="1800" dirty="0">
                <a:solidFill>
                  <a:srgbClr val="F4F6F1"/>
                </a:solidFill>
              </a:rPr>
              <a:t>1B</a:t>
            </a:r>
            <a:endParaRPr lang="en-US" sz="1800" dirty="0"/>
          </a:p>
          <a:p>
            <a:pPr algn="ctr" indent="0" marL="0">
              <a:buNone/>
            </a:pPr>
            <a:r>
              <a:rPr lang="en-US" sz="1800" dirty="0">
                <a:solidFill>
                  <a:srgbClr val="F4F6F1"/>
                </a:solidFill>
              </a:rPr>
              <a:t>Tires reach end of life globally each year</a:t>
            </a:r>
            <a:endParaRPr lang="en-US" sz="1800" dirty="0"/>
          </a:p>
        </p:txBody>
      </p:sp>
      <p:sp>
        <p:nvSpPr>
          <p:cNvPr id="10" name="Text 7"/>
          <p:cNvSpPr/>
          <p:nvPr/>
        </p:nvSpPr>
        <p:spPr>
          <a:xfrm>
            <a:off x="640080" y="3977640"/>
            <a:ext cx="2468880" cy="1143000"/>
          </a:xfrm>
          <a:prstGeom prst="rect">
            <a:avLst/>
          </a:prstGeom>
          <a:solidFill>
            <a:srgbClr val="101913"/>
          </a:solidFill>
          <a:ln w="13970">
            <a:solidFill>
              <a:srgbClr val="9CFF6B">
                <a:alpha val="85000"/>
              </a:srgbClr>
            </a:solidFill>
          </a:ln>
        </p:spPr>
        <p:txBody>
          <a:bodyPr wrap="square" lIns="1524" tIns="1524" rIns="1524" bIns="1524" rtlCol="0" anchor="ctr">
            <a:normAutofit/>
          </a:bodyPr>
          <a:lstStyle/>
          <a:p>
            <a:pPr algn="ctr" indent="0" marL="0">
              <a:buNone/>
            </a:pPr>
            <a:r>
              <a:rPr lang="en-US" sz="1800" dirty="0">
                <a:solidFill>
                  <a:srgbClr val="F4F6F1"/>
                </a:solidFill>
              </a:rPr>
              <a:t>48M</a:t>
            </a:r>
            <a:endParaRPr lang="en-US" sz="1800" dirty="0"/>
          </a:p>
          <a:p>
            <a:pPr algn="ctr" indent="0" marL="0">
              <a:buNone/>
            </a:pPr>
            <a:r>
              <a:rPr lang="en-US" sz="1800" dirty="0">
                <a:solidFill>
                  <a:srgbClr val="F4F6F1"/>
                </a:solidFill>
              </a:rPr>
              <a:t>Estimated U.S. tires still in stockpiles</a:t>
            </a:r>
            <a:endParaRPr lang="en-US" sz="1800" dirty="0"/>
          </a:p>
        </p:txBody>
      </p:sp>
      <p:sp>
        <p:nvSpPr>
          <p:cNvPr id="11" name="Text 8"/>
          <p:cNvSpPr/>
          <p:nvPr/>
        </p:nvSpPr>
        <p:spPr>
          <a:xfrm>
            <a:off x="3310128" y="3977640"/>
            <a:ext cx="2468880" cy="1143000"/>
          </a:xfrm>
          <a:prstGeom prst="rect">
            <a:avLst/>
          </a:prstGeom>
          <a:solidFill>
            <a:srgbClr val="101913"/>
          </a:solidFill>
          <a:ln w="13970">
            <a:solidFill>
              <a:srgbClr val="9CFF6B">
                <a:alpha val="85000"/>
              </a:srgbClr>
            </a:solidFill>
          </a:ln>
        </p:spPr>
        <p:txBody>
          <a:bodyPr wrap="square" lIns="1524" tIns="1524" rIns="1524" bIns="1524" rtlCol="0" anchor="ctr">
            <a:normAutofit/>
          </a:bodyPr>
          <a:lstStyle/>
          <a:p>
            <a:pPr algn="ctr" indent="0" marL="0">
              <a:buNone/>
            </a:pPr>
            <a:r>
              <a:rPr lang="en-US" sz="1800" dirty="0">
                <a:solidFill>
                  <a:srgbClr val="F4F6F1"/>
                </a:solidFill>
              </a:rPr>
              <a:t>21%</a:t>
            </a:r>
            <a:endParaRPr lang="en-US" sz="1800" dirty="0"/>
          </a:p>
          <a:p>
            <a:pPr algn="ctr" indent="0" marL="0">
              <a:buNone/>
            </a:pPr>
            <a:r>
              <a:rPr lang="en-US" sz="1800" dirty="0">
                <a:solidFill>
                  <a:srgbClr val="F4F6F1"/>
                </a:solidFill>
              </a:rPr>
              <a:t>U.S. ELTs not consumed by end-use markets in 2023</a:t>
            </a:r>
            <a:endParaRPr lang="en-US" sz="1800" dirty="0"/>
          </a:p>
        </p:txBody>
      </p:sp>
      <p:pic>
        <p:nvPicPr>
          <p:cNvPr id="12" name="Image 1" descr="/mnt/data/crop_tiresite_square.jpg">    </p:cNvPr>
          <p:cNvPicPr>
            <a:picLocks noChangeAspect="1"/>
          </p:cNvPicPr>
          <p:nvPr/>
        </p:nvPicPr>
        <p:blipFill>
          <a:blip r:embed="rId2"/>
          <a:stretch>
            <a:fillRect/>
          </a:stretch>
        </p:blipFill>
        <p:spPr>
          <a:xfrm>
            <a:off x="6492240" y="960120"/>
            <a:ext cx="5074920" cy="5212080"/>
          </a:xfrm>
          <a:prstGeom prst="rect">
            <a:avLst/>
          </a:prstGeom>
        </p:spPr>
      </p:pic>
      <p:sp>
        <p:nvSpPr>
          <p:cNvPr id="13" name="Text 9"/>
          <p:cNvSpPr/>
          <p:nvPr/>
        </p:nvSpPr>
        <p:spPr>
          <a:xfrm>
            <a:off x="594360" y="6519672"/>
            <a:ext cx="10972800" cy="201168"/>
          </a:xfrm>
          <a:prstGeom prst="rect">
            <a:avLst/>
          </a:prstGeom>
          <a:noFill/>
          <a:ln/>
        </p:spPr>
        <p:txBody>
          <a:bodyPr wrap="square" lIns="0" tIns="0" rIns="0" bIns="0" rtlCol="0" anchor="ctr"/>
          <a:lstStyle/>
          <a:p>
            <a:pPr indent="0" marL="0">
              <a:buNone/>
            </a:pPr>
            <a:r>
              <a:rPr lang="en-US" sz="680" dirty="0">
                <a:solidFill>
                  <a:srgbClr val="5B645A"/>
                </a:solidFill>
              </a:rPr>
              <a:t>Sources: USTMA 2023 ELT Management Report / Tire Recycling Markets; WBCSD Tire Industry Project.</a:t>
            </a:r>
            <a:endParaRPr lang="en-US" sz="680" dirty="0"/>
          </a:p>
        </p:txBody>
      </p:sp>
      <p:sp>
        <p:nvSpPr>
          <p:cNvPr id="14" name="Text 10"/>
          <p:cNvSpPr/>
          <p:nvPr/>
        </p:nvSpPr>
        <p:spPr>
          <a:xfrm>
            <a:off x="8138160" y="6519672"/>
            <a:ext cx="3429000" cy="201168"/>
          </a:xfrm>
          <a:prstGeom prst="rect">
            <a:avLst/>
          </a:prstGeom>
          <a:noFill/>
          <a:ln/>
        </p:spPr>
        <p:txBody>
          <a:bodyPr wrap="square" lIns="0" tIns="0" rIns="0" bIns="0" rtlCol="0" anchor="ctr"/>
          <a:lstStyle/>
          <a:p>
            <a:pPr algn="r" indent="0" marL="0">
              <a:buNone/>
            </a:pPr>
            <a:r>
              <a:rPr lang="en-US" sz="680" dirty="0">
                <a:solidFill>
                  <a:srgbClr val="5B645A"/>
                </a:solidFill>
              </a:rPr>
              <a:t>WASTE ENERGY CORP.  |  OTC: WAST  |  02</a:t>
            </a:r>
            <a:endParaRPr lang="en-US" sz="68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50805"/>
        </a:solidFill>
      </p:bgPr>
    </p:bg>
    <p:spTree>
      <p:nvGrpSpPr>
        <p:cNvPr id="1" name=""/>
        <p:cNvGrpSpPr/>
        <p:nvPr/>
      </p:nvGrpSpPr>
      <p:grpSpPr>
        <a:xfrm>
          <a:off x="0" y="0"/>
          <a:ext cx="0" cy="0"/>
          <a:chOff x="0" y="0"/>
          <a:chExt cx="0" cy="0"/>
        </a:xfrm>
      </p:grpSpPr>
      <p:sp>
        <p:nvSpPr>
          <p:cNvPr id="2" name="Shape 0"/>
          <p:cNvSpPr/>
          <p:nvPr/>
        </p:nvSpPr>
        <p:spPr>
          <a:xfrm>
            <a:off x="0" y="0"/>
            <a:ext cx="12191695" cy="73152"/>
          </a:xfrm>
          <a:prstGeom prst="rect">
            <a:avLst/>
          </a:prstGeom>
          <a:solidFill>
            <a:srgbClr val="9CFF6B"/>
          </a:solidFill>
          <a:ln w="12700">
            <a:solidFill>
              <a:srgbClr val="9CFF6B">
                <a:alpha val="0"/>
              </a:srgbClr>
            </a:solidFill>
            <a:prstDash val="solid"/>
          </a:ln>
        </p:spPr>
      </p:sp>
      <p:sp>
        <p:nvSpPr>
          <p:cNvPr id="3" name="Shape 1"/>
          <p:cNvSpPr/>
          <p:nvPr/>
        </p:nvSpPr>
        <p:spPr>
          <a:xfrm>
            <a:off x="0" y="6784848"/>
            <a:ext cx="12191695" cy="73152"/>
          </a:xfrm>
          <a:prstGeom prst="rect">
            <a:avLst/>
          </a:prstGeom>
          <a:solidFill>
            <a:srgbClr val="9CFF6B"/>
          </a:solidFill>
          <a:ln w="12700">
            <a:solidFill>
              <a:srgbClr val="9CFF6B">
                <a:alpha val="0"/>
              </a:srgbClr>
            </a:solidFill>
            <a:prstDash val="solid"/>
          </a:ln>
        </p:spPr>
      </p:sp>
      <p:pic>
        <p:nvPicPr>
          <p:cNvPr id="4" name="Image 0" descr="/mnt/data/wec_logo_white.png">    </p:cNvPr>
          <p:cNvPicPr>
            <a:picLocks noChangeAspect="1"/>
          </p:cNvPicPr>
          <p:nvPr/>
        </p:nvPicPr>
        <p:blipFill>
          <a:blip r:embed="rId1"/>
          <a:stretch>
            <a:fillRect/>
          </a:stretch>
        </p:blipFill>
        <p:spPr>
          <a:xfrm>
            <a:off x="502920" y="256032"/>
            <a:ext cx="1600200" cy="393192"/>
          </a:xfrm>
          <a:prstGeom prst="rect">
            <a:avLst/>
          </a:prstGeom>
        </p:spPr>
      </p:pic>
      <p:sp>
        <p:nvSpPr>
          <p:cNvPr id="5" name="Text 2"/>
          <p:cNvSpPr/>
          <p:nvPr/>
        </p:nvSpPr>
        <p:spPr>
          <a:xfrm>
            <a:off x="8229600" y="320040"/>
            <a:ext cx="3429000" cy="228600"/>
          </a:xfrm>
          <a:prstGeom prst="rect">
            <a:avLst/>
          </a:prstGeom>
          <a:noFill/>
          <a:ln/>
        </p:spPr>
        <p:txBody>
          <a:bodyPr wrap="square" rtlCol="0" anchor="ctr"/>
          <a:lstStyle/>
          <a:p>
            <a:pPr algn="r" indent="0" marL="0">
              <a:buNone/>
            </a:pPr>
            <a:r>
              <a:rPr lang="en-US" sz="850" b="1" dirty="0">
                <a:solidFill>
                  <a:srgbClr val="9CFF6B"/>
                </a:solidFill>
                <a:latin typeface="Aptos" pitchFamily="34" charset="0"/>
                <a:ea typeface="Aptos" pitchFamily="34" charset="-122"/>
                <a:cs typeface="Aptos" pitchFamily="34" charset="-120"/>
              </a:rPr>
              <a:t>WHY LANDFILLS FAIL TIRES</a:t>
            </a:r>
            <a:endParaRPr lang="en-US" sz="850" dirty="0"/>
          </a:p>
        </p:txBody>
      </p:sp>
      <p:sp>
        <p:nvSpPr>
          <p:cNvPr id="6" name="Text 3"/>
          <p:cNvSpPr/>
          <p:nvPr/>
        </p:nvSpPr>
        <p:spPr>
          <a:xfrm>
            <a:off x="594360" y="868680"/>
            <a:ext cx="5623560" cy="621792"/>
          </a:xfrm>
          <a:prstGeom prst="rect">
            <a:avLst/>
          </a:prstGeom>
          <a:noFill/>
          <a:ln/>
        </p:spPr>
        <p:txBody>
          <a:bodyPr wrap="square" lIns="0" tIns="0" rIns="0" bIns="0" rtlCol="0" anchor="ctr"/>
          <a:lstStyle/>
          <a:p>
            <a:pPr indent="0" marL="0">
              <a:buNone/>
            </a:pPr>
            <a:r>
              <a:rPr lang="en-US" sz="2900" b="1" dirty="0">
                <a:solidFill>
                  <a:srgbClr val="F4F6F1"/>
                </a:solidFill>
                <a:latin typeface="Aptos Display" pitchFamily="34" charset="0"/>
                <a:ea typeface="Aptos Display" pitchFamily="34" charset="-122"/>
                <a:cs typeface="Aptos Display" pitchFamily="34" charset="-120"/>
              </a:rPr>
              <a:t>The issue is not just volume. It is risk.</a:t>
            </a:r>
            <a:endParaRPr lang="en-US" sz="2900" dirty="0"/>
          </a:p>
        </p:txBody>
      </p:sp>
      <p:sp>
        <p:nvSpPr>
          <p:cNvPr id="7" name="Text 4"/>
          <p:cNvSpPr/>
          <p:nvPr/>
        </p:nvSpPr>
        <p:spPr>
          <a:xfrm>
            <a:off x="612648" y="1572768"/>
            <a:ext cx="5486400" cy="566928"/>
          </a:xfrm>
          <a:prstGeom prst="rect">
            <a:avLst/>
          </a:prstGeom>
          <a:noFill/>
          <a:ln/>
        </p:spPr>
        <p:txBody>
          <a:bodyPr wrap="square" lIns="254" tIns="254" rIns="254" bIns="254" rtlCol="0" anchor="ctr">
            <a:normAutofit/>
          </a:bodyPr>
          <a:lstStyle/>
          <a:p>
            <a:pPr indent="0" marL="0">
              <a:buNone/>
            </a:pPr>
            <a:r>
              <a:rPr lang="en-US" sz="1550" dirty="0">
                <a:solidFill>
                  <a:srgbClr val="A9B3A8"/>
                </a:solidFill>
              </a:rPr>
              <a:t>When tires are buried, dumped, or stockpiled, communities inherit a persistent environmental and public-health burden.</a:t>
            </a:r>
            <a:endParaRPr lang="en-US" sz="1550" dirty="0"/>
          </a:p>
        </p:txBody>
      </p:sp>
      <p:pic>
        <p:nvPicPr>
          <p:cNvPr id="8" name="Image 1" descr="/mnt/data/crop_landfill_portrait.jpg">    </p:cNvPr>
          <p:cNvPicPr>
            <a:picLocks noChangeAspect="1"/>
          </p:cNvPicPr>
          <p:nvPr/>
        </p:nvPicPr>
        <p:blipFill>
          <a:blip r:embed="rId2"/>
          <a:stretch>
            <a:fillRect/>
          </a:stretch>
        </p:blipFill>
        <p:spPr>
          <a:xfrm>
            <a:off x="6675120" y="960120"/>
            <a:ext cx="4800600" cy="5212080"/>
          </a:xfrm>
          <a:prstGeom prst="rect">
            <a:avLst/>
          </a:prstGeom>
        </p:spPr>
      </p:pic>
      <p:sp>
        <p:nvSpPr>
          <p:cNvPr id="9" name="Text 5"/>
          <p:cNvSpPr/>
          <p:nvPr/>
        </p:nvSpPr>
        <p:spPr>
          <a:xfrm>
            <a:off x="640080" y="2240280"/>
            <a:ext cx="2697480" cy="1078992"/>
          </a:xfrm>
          <a:prstGeom prst="rect">
            <a:avLst/>
          </a:prstGeom>
          <a:solidFill>
            <a:srgbClr val="101913"/>
          </a:solidFill>
          <a:ln w="13970">
            <a:solidFill>
              <a:srgbClr val="9CFF6B">
                <a:alpha val="85000"/>
              </a:srgbClr>
            </a:solidFill>
          </a:ln>
        </p:spPr>
        <p:txBody>
          <a:bodyPr wrap="square" lIns="1524" tIns="1524" rIns="1524" bIns="1524" rtlCol="0" anchor="ctr">
            <a:normAutofit/>
          </a:bodyPr>
          <a:lstStyle/>
          <a:p>
            <a:pPr algn="ctr" indent="0" marL="0">
              <a:buNone/>
            </a:pPr>
            <a:r>
              <a:rPr lang="en-US" sz="1450" dirty="0">
                <a:solidFill>
                  <a:srgbClr val="F4F6F1"/>
                </a:solidFill>
              </a:rPr>
              <a:t>FIRE RISK</a:t>
            </a:r>
            <a:endParaRPr lang="en-US" sz="1450" dirty="0"/>
          </a:p>
          <a:p>
            <a:pPr algn="ctr" indent="0" marL="0">
              <a:buNone/>
            </a:pPr>
            <a:r>
              <a:rPr lang="en-US" sz="1450" dirty="0">
                <a:solidFill>
                  <a:srgbClr val="F4F6F1"/>
                </a:solidFill>
              </a:rPr>
              <a:t>Stockpiles can create smoke plume and air-quality hazards.</a:t>
            </a:r>
            <a:endParaRPr lang="en-US" sz="1450" dirty="0"/>
          </a:p>
        </p:txBody>
      </p:sp>
      <p:sp>
        <p:nvSpPr>
          <p:cNvPr id="10" name="Text 6"/>
          <p:cNvSpPr/>
          <p:nvPr/>
        </p:nvSpPr>
        <p:spPr>
          <a:xfrm>
            <a:off x="3566160" y="2240280"/>
            <a:ext cx="2697480" cy="1078992"/>
          </a:xfrm>
          <a:prstGeom prst="rect">
            <a:avLst/>
          </a:prstGeom>
          <a:solidFill>
            <a:srgbClr val="101913"/>
          </a:solidFill>
          <a:ln w="13970">
            <a:solidFill>
              <a:srgbClr val="9CFF6B">
                <a:alpha val="85000"/>
              </a:srgbClr>
            </a:solidFill>
          </a:ln>
        </p:spPr>
        <p:txBody>
          <a:bodyPr wrap="square" lIns="1524" tIns="1524" rIns="1524" bIns="1524" rtlCol="0" anchor="ctr">
            <a:normAutofit/>
          </a:bodyPr>
          <a:lstStyle/>
          <a:p>
            <a:pPr algn="ctr" indent="0" marL="0">
              <a:buNone/>
            </a:pPr>
            <a:r>
              <a:rPr lang="en-US" sz="1450" dirty="0">
                <a:solidFill>
                  <a:srgbClr val="F4F6F1"/>
                </a:solidFill>
              </a:rPr>
              <a:t>WATER RISK</a:t>
            </a:r>
            <a:endParaRPr lang="en-US" sz="1450" dirty="0"/>
          </a:p>
          <a:p>
            <a:pPr algn="ctr" indent="0" marL="0">
              <a:buNone/>
            </a:pPr>
            <a:r>
              <a:rPr lang="en-US" sz="1450" dirty="0">
                <a:solidFill>
                  <a:srgbClr val="F4F6F1"/>
                </a:solidFill>
              </a:rPr>
              <a:t>Tire rubber and ash contaminants can affect surface and groundwater.</a:t>
            </a:r>
            <a:endParaRPr lang="en-US" sz="1450" dirty="0"/>
          </a:p>
        </p:txBody>
      </p:sp>
      <p:sp>
        <p:nvSpPr>
          <p:cNvPr id="11" name="Text 7"/>
          <p:cNvSpPr/>
          <p:nvPr/>
        </p:nvSpPr>
        <p:spPr>
          <a:xfrm>
            <a:off x="640080" y="3703320"/>
            <a:ext cx="2697480" cy="1078992"/>
          </a:xfrm>
          <a:prstGeom prst="rect">
            <a:avLst/>
          </a:prstGeom>
          <a:solidFill>
            <a:srgbClr val="101913"/>
          </a:solidFill>
          <a:ln w="13970">
            <a:solidFill>
              <a:srgbClr val="9CFF6B">
                <a:alpha val="85000"/>
              </a:srgbClr>
            </a:solidFill>
          </a:ln>
        </p:spPr>
        <p:txBody>
          <a:bodyPr wrap="square" lIns="1524" tIns="1524" rIns="1524" bIns="1524" rtlCol="0" anchor="ctr">
            <a:normAutofit/>
          </a:bodyPr>
          <a:lstStyle/>
          <a:p>
            <a:pPr algn="ctr" indent="0" marL="0">
              <a:buNone/>
            </a:pPr>
            <a:r>
              <a:rPr lang="en-US" sz="1450" dirty="0">
                <a:solidFill>
                  <a:srgbClr val="F4F6F1"/>
                </a:solidFill>
              </a:rPr>
              <a:t>PEST RISK</a:t>
            </a:r>
            <a:endParaRPr lang="en-US" sz="1450" dirty="0"/>
          </a:p>
          <a:p>
            <a:pPr algn="ctr" indent="0" marL="0">
              <a:buNone/>
            </a:pPr>
            <a:r>
              <a:rPr lang="en-US" sz="1450" dirty="0">
                <a:solidFill>
                  <a:srgbClr val="F4F6F1"/>
                </a:solidFill>
              </a:rPr>
              <a:t>Stored tires can collect water and support mosquito breeding.</a:t>
            </a:r>
            <a:endParaRPr lang="en-US" sz="1450" dirty="0"/>
          </a:p>
        </p:txBody>
      </p:sp>
      <p:sp>
        <p:nvSpPr>
          <p:cNvPr id="12" name="Text 8"/>
          <p:cNvSpPr/>
          <p:nvPr/>
        </p:nvSpPr>
        <p:spPr>
          <a:xfrm>
            <a:off x="3566160" y="3703320"/>
            <a:ext cx="2697480" cy="1078992"/>
          </a:xfrm>
          <a:prstGeom prst="rect">
            <a:avLst/>
          </a:prstGeom>
          <a:solidFill>
            <a:srgbClr val="101913"/>
          </a:solidFill>
          <a:ln w="13970">
            <a:solidFill>
              <a:srgbClr val="9CFF6B">
                <a:alpha val="85000"/>
              </a:srgbClr>
            </a:solidFill>
          </a:ln>
        </p:spPr>
        <p:txBody>
          <a:bodyPr wrap="square" lIns="1524" tIns="1524" rIns="1524" bIns="1524" rtlCol="0" anchor="ctr">
            <a:normAutofit/>
          </a:bodyPr>
          <a:lstStyle/>
          <a:p>
            <a:pPr algn="ctr" indent="0" marL="0">
              <a:buNone/>
            </a:pPr>
            <a:r>
              <a:rPr lang="en-US" sz="1450" dirty="0">
                <a:solidFill>
                  <a:srgbClr val="F4F6F1"/>
                </a:solidFill>
              </a:rPr>
              <a:t>LONG-TERM COST</a:t>
            </a:r>
            <a:endParaRPr lang="en-US" sz="1450" dirty="0"/>
          </a:p>
          <a:p>
            <a:pPr algn="ctr" indent="0" marL="0">
              <a:buNone/>
            </a:pPr>
            <a:r>
              <a:rPr lang="en-US" sz="1450" dirty="0">
                <a:solidFill>
                  <a:srgbClr val="F4F6F1"/>
                </a:solidFill>
              </a:rPr>
              <a:t>Improper storage becomes a cleanup and regulatory problem.</a:t>
            </a:r>
            <a:endParaRPr lang="en-US" sz="1450" dirty="0"/>
          </a:p>
        </p:txBody>
      </p:sp>
      <p:sp>
        <p:nvSpPr>
          <p:cNvPr id="13" name="Text 9"/>
          <p:cNvSpPr/>
          <p:nvPr/>
        </p:nvSpPr>
        <p:spPr>
          <a:xfrm>
            <a:off x="594360" y="6519672"/>
            <a:ext cx="10972800" cy="201168"/>
          </a:xfrm>
          <a:prstGeom prst="rect">
            <a:avLst/>
          </a:prstGeom>
          <a:noFill/>
          <a:ln/>
        </p:spPr>
        <p:txBody>
          <a:bodyPr wrap="square" lIns="0" tIns="0" rIns="0" bIns="0" rtlCol="0" anchor="ctr"/>
          <a:lstStyle/>
          <a:p>
            <a:pPr indent="0" marL="0">
              <a:buNone/>
            </a:pPr>
            <a:r>
              <a:rPr lang="en-US" sz="680" dirty="0">
                <a:solidFill>
                  <a:srgbClr val="5B645A"/>
                </a:solidFill>
              </a:rPr>
              <a:t>Sources: EPA Scrap Tires: Handbook on Recycling Applications and Management; USTMA.</a:t>
            </a:r>
            <a:endParaRPr lang="en-US" sz="680" dirty="0"/>
          </a:p>
        </p:txBody>
      </p:sp>
      <p:sp>
        <p:nvSpPr>
          <p:cNvPr id="14" name="Text 10"/>
          <p:cNvSpPr/>
          <p:nvPr/>
        </p:nvSpPr>
        <p:spPr>
          <a:xfrm>
            <a:off x="8138160" y="6519672"/>
            <a:ext cx="3429000" cy="201168"/>
          </a:xfrm>
          <a:prstGeom prst="rect">
            <a:avLst/>
          </a:prstGeom>
          <a:noFill/>
          <a:ln/>
        </p:spPr>
        <p:txBody>
          <a:bodyPr wrap="square" lIns="0" tIns="0" rIns="0" bIns="0" rtlCol="0" anchor="ctr"/>
          <a:lstStyle/>
          <a:p>
            <a:pPr algn="r" indent="0" marL="0">
              <a:buNone/>
            </a:pPr>
            <a:r>
              <a:rPr lang="en-US" sz="680" dirty="0">
                <a:solidFill>
                  <a:srgbClr val="5B645A"/>
                </a:solidFill>
              </a:rPr>
              <a:t>WASTE ENERGY CORP.  |  OTC: WAST  |  03</a:t>
            </a:r>
            <a:endParaRPr lang="en-US" sz="68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50805"/>
        </a:solidFill>
      </p:bgPr>
    </p:bg>
    <p:spTree>
      <p:nvGrpSpPr>
        <p:cNvPr id="1" name=""/>
        <p:cNvGrpSpPr/>
        <p:nvPr/>
      </p:nvGrpSpPr>
      <p:grpSpPr>
        <a:xfrm>
          <a:off x="0" y="0"/>
          <a:ext cx="0" cy="0"/>
          <a:chOff x="0" y="0"/>
          <a:chExt cx="0" cy="0"/>
        </a:xfrm>
      </p:grpSpPr>
      <p:sp>
        <p:nvSpPr>
          <p:cNvPr id="2" name="Shape 0"/>
          <p:cNvSpPr/>
          <p:nvPr/>
        </p:nvSpPr>
        <p:spPr>
          <a:xfrm>
            <a:off x="0" y="0"/>
            <a:ext cx="12191695" cy="73152"/>
          </a:xfrm>
          <a:prstGeom prst="rect">
            <a:avLst/>
          </a:prstGeom>
          <a:solidFill>
            <a:srgbClr val="9CFF6B"/>
          </a:solidFill>
          <a:ln w="12700">
            <a:solidFill>
              <a:srgbClr val="9CFF6B">
                <a:alpha val="0"/>
              </a:srgbClr>
            </a:solidFill>
            <a:prstDash val="solid"/>
          </a:ln>
        </p:spPr>
      </p:sp>
      <p:sp>
        <p:nvSpPr>
          <p:cNvPr id="3" name="Shape 1"/>
          <p:cNvSpPr/>
          <p:nvPr/>
        </p:nvSpPr>
        <p:spPr>
          <a:xfrm>
            <a:off x="0" y="6784848"/>
            <a:ext cx="12191695" cy="73152"/>
          </a:xfrm>
          <a:prstGeom prst="rect">
            <a:avLst/>
          </a:prstGeom>
          <a:solidFill>
            <a:srgbClr val="9CFF6B"/>
          </a:solidFill>
          <a:ln w="12700">
            <a:solidFill>
              <a:srgbClr val="9CFF6B">
                <a:alpha val="0"/>
              </a:srgbClr>
            </a:solidFill>
            <a:prstDash val="solid"/>
          </a:ln>
        </p:spPr>
      </p:sp>
      <p:pic>
        <p:nvPicPr>
          <p:cNvPr id="4" name="Image 0" descr="/mnt/data/wec_logo_white.png">    </p:cNvPr>
          <p:cNvPicPr>
            <a:picLocks noChangeAspect="1"/>
          </p:cNvPicPr>
          <p:nvPr/>
        </p:nvPicPr>
        <p:blipFill>
          <a:blip r:embed="rId1"/>
          <a:stretch>
            <a:fillRect/>
          </a:stretch>
        </p:blipFill>
        <p:spPr>
          <a:xfrm>
            <a:off x="502920" y="256032"/>
            <a:ext cx="1600200" cy="393192"/>
          </a:xfrm>
          <a:prstGeom prst="rect">
            <a:avLst/>
          </a:prstGeom>
        </p:spPr>
      </p:pic>
      <p:sp>
        <p:nvSpPr>
          <p:cNvPr id="5" name="Text 2"/>
          <p:cNvSpPr/>
          <p:nvPr/>
        </p:nvSpPr>
        <p:spPr>
          <a:xfrm>
            <a:off x="8229600" y="320040"/>
            <a:ext cx="3429000" cy="228600"/>
          </a:xfrm>
          <a:prstGeom prst="rect">
            <a:avLst/>
          </a:prstGeom>
          <a:noFill/>
          <a:ln/>
        </p:spPr>
        <p:txBody>
          <a:bodyPr wrap="square" rtlCol="0" anchor="ctr"/>
          <a:lstStyle/>
          <a:p>
            <a:pPr algn="r" indent="0" marL="0">
              <a:buNone/>
            </a:pPr>
            <a:r>
              <a:rPr lang="en-US" sz="850" b="1" dirty="0">
                <a:solidFill>
                  <a:srgbClr val="9CFF6B"/>
                </a:solidFill>
                <a:latin typeface="Aptos" pitchFamily="34" charset="0"/>
                <a:ea typeface="Aptos" pitchFamily="34" charset="-122"/>
                <a:cs typeface="Aptos" pitchFamily="34" charset="-120"/>
              </a:rPr>
              <a:t>A STRUCTURAL MARKET GAP</a:t>
            </a:r>
            <a:endParaRPr lang="en-US" sz="850" dirty="0"/>
          </a:p>
        </p:txBody>
      </p:sp>
      <p:sp>
        <p:nvSpPr>
          <p:cNvPr id="6" name="Text 3"/>
          <p:cNvSpPr/>
          <p:nvPr/>
        </p:nvSpPr>
        <p:spPr>
          <a:xfrm>
            <a:off x="594360" y="868680"/>
            <a:ext cx="5623560" cy="621792"/>
          </a:xfrm>
          <a:prstGeom prst="rect">
            <a:avLst/>
          </a:prstGeom>
          <a:noFill/>
          <a:ln/>
        </p:spPr>
        <p:txBody>
          <a:bodyPr wrap="square" lIns="0" tIns="0" rIns="0" bIns="0" rtlCol="0" anchor="ctr"/>
          <a:lstStyle/>
          <a:p>
            <a:pPr indent="0" marL="0">
              <a:buNone/>
            </a:pPr>
            <a:r>
              <a:rPr lang="en-US" sz="2900" b="1" dirty="0">
                <a:solidFill>
                  <a:srgbClr val="F4F6F1"/>
                </a:solidFill>
                <a:latin typeface="Aptos Display" pitchFamily="34" charset="0"/>
                <a:ea typeface="Aptos Display" pitchFamily="34" charset="-122"/>
                <a:cs typeface="Aptos Display" pitchFamily="34" charset="-120"/>
              </a:rPr>
              <a:t>Recycling is improving — but the gap still matters.</a:t>
            </a:r>
            <a:endParaRPr lang="en-US" sz="2900" dirty="0"/>
          </a:p>
        </p:txBody>
      </p:sp>
      <p:sp>
        <p:nvSpPr>
          <p:cNvPr id="7" name="Text 4"/>
          <p:cNvSpPr/>
          <p:nvPr/>
        </p:nvSpPr>
        <p:spPr>
          <a:xfrm>
            <a:off x="612648" y="1572768"/>
            <a:ext cx="5486400" cy="566928"/>
          </a:xfrm>
          <a:prstGeom prst="rect">
            <a:avLst/>
          </a:prstGeom>
          <a:noFill/>
          <a:ln/>
        </p:spPr>
        <p:txBody>
          <a:bodyPr wrap="square" lIns="254" tIns="254" rIns="254" bIns="254" rtlCol="0" anchor="ctr">
            <a:normAutofit/>
          </a:bodyPr>
          <a:lstStyle/>
          <a:p>
            <a:pPr indent="0" marL="0">
              <a:buNone/>
            </a:pPr>
            <a:r>
              <a:rPr lang="en-US" sz="1550" dirty="0">
                <a:solidFill>
                  <a:srgbClr val="A9B3A8"/>
                </a:solidFill>
              </a:rPr>
              <a:t>U.S. end-use markets consumed roughly 79% of annually generated end-of-life tires in 2023. WEC’s opportunity lives in the remaining difficult, fragmented, and underserved volumes.</a:t>
            </a:r>
            <a:endParaRPr lang="en-US" sz="1550" dirty="0"/>
          </a:p>
        </p:txBody>
      </p:sp>
      <p:sp>
        <p:nvSpPr>
          <p:cNvPr id="8" name="Text 5"/>
          <p:cNvSpPr/>
          <p:nvPr/>
        </p:nvSpPr>
        <p:spPr>
          <a:xfrm>
            <a:off x="731520" y="2468880"/>
            <a:ext cx="2240280" cy="1234440"/>
          </a:xfrm>
          <a:prstGeom prst="rect">
            <a:avLst/>
          </a:prstGeom>
          <a:solidFill>
            <a:srgbClr val="1F4027"/>
          </a:solidFill>
          <a:ln w="13970">
            <a:solidFill>
              <a:srgbClr val="9CFF6B">
                <a:alpha val="85000"/>
              </a:srgbClr>
            </a:solidFill>
          </a:ln>
        </p:spPr>
        <p:txBody>
          <a:bodyPr wrap="square" lIns="1524" tIns="1524" rIns="1524" bIns="1524" rtlCol="0" anchor="ctr">
            <a:normAutofit/>
          </a:bodyPr>
          <a:lstStyle/>
          <a:p>
            <a:pPr algn="ctr" indent="0" marL="0">
              <a:buNone/>
            </a:pPr>
            <a:r>
              <a:rPr lang="en-US" sz="1800" dirty="0">
                <a:solidFill>
                  <a:srgbClr val="F4F6F1"/>
                </a:solidFill>
              </a:rPr>
              <a:t>Consumed by</a:t>
            </a:r>
            <a:endParaRPr lang="en-US" sz="1800" dirty="0"/>
          </a:p>
          <a:p>
            <a:pPr algn="ctr" indent="0" marL="0">
              <a:buNone/>
            </a:pPr>
            <a:r>
              <a:rPr lang="en-US" sz="1800" dirty="0">
                <a:solidFill>
                  <a:srgbClr val="F4F6F1"/>
                </a:solidFill>
              </a:rPr>
              <a:t>end-use markets</a:t>
            </a:r>
            <a:endParaRPr lang="en-US" sz="1800" dirty="0"/>
          </a:p>
          <a:p>
            <a:pPr algn="ctr" indent="0" marL="0">
              <a:buNone/>
            </a:pPr>
            <a:r>
              <a:rPr lang="en-US" sz="1800" dirty="0">
                <a:solidFill>
                  <a:srgbClr val="F4F6F1"/>
                </a:solidFill>
              </a:rPr>
              <a:t>79%</a:t>
            </a:r>
            <a:endParaRPr lang="en-US" sz="1800" dirty="0"/>
          </a:p>
        </p:txBody>
      </p:sp>
      <p:sp>
        <p:nvSpPr>
          <p:cNvPr id="9" name="Text 6"/>
          <p:cNvSpPr/>
          <p:nvPr/>
        </p:nvSpPr>
        <p:spPr>
          <a:xfrm>
            <a:off x="3246120" y="2468880"/>
            <a:ext cx="2240280" cy="1234440"/>
          </a:xfrm>
          <a:prstGeom prst="rect">
            <a:avLst/>
          </a:prstGeom>
          <a:solidFill>
            <a:srgbClr val="101913"/>
          </a:solidFill>
          <a:ln w="13970">
            <a:solidFill>
              <a:srgbClr val="DAB36A">
                <a:alpha val="85000"/>
              </a:srgbClr>
            </a:solidFill>
          </a:ln>
        </p:spPr>
        <p:txBody>
          <a:bodyPr wrap="square" lIns="1524" tIns="1524" rIns="1524" bIns="1524" rtlCol="0" anchor="ctr">
            <a:normAutofit/>
          </a:bodyPr>
          <a:lstStyle/>
          <a:p>
            <a:pPr algn="ctr" indent="0" marL="0">
              <a:buNone/>
            </a:pPr>
            <a:r>
              <a:rPr lang="en-US" sz="1800" dirty="0">
                <a:solidFill>
                  <a:srgbClr val="F4F6F1"/>
                </a:solidFill>
              </a:rPr>
              <a:t>Remaining</a:t>
            </a:r>
            <a:endParaRPr lang="en-US" sz="1800" dirty="0"/>
          </a:p>
          <a:p>
            <a:pPr algn="ctr" indent="0" marL="0">
              <a:buNone/>
            </a:pPr>
            <a:r>
              <a:rPr lang="en-US" sz="1800" dirty="0">
                <a:solidFill>
                  <a:srgbClr val="F4F6F1"/>
                </a:solidFill>
              </a:rPr>
              <a:t>gap</a:t>
            </a:r>
            <a:endParaRPr lang="en-US" sz="1800" dirty="0"/>
          </a:p>
          <a:p>
            <a:pPr algn="ctr" indent="0" marL="0">
              <a:buNone/>
            </a:pPr>
            <a:r>
              <a:rPr lang="en-US" sz="1800" dirty="0">
                <a:solidFill>
                  <a:srgbClr val="F4F6F1"/>
                </a:solidFill>
              </a:rPr>
              <a:t>21%</a:t>
            </a:r>
            <a:endParaRPr lang="en-US" sz="1800" dirty="0"/>
          </a:p>
        </p:txBody>
      </p:sp>
      <p:sp>
        <p:nvSpPr>
          <p:cNvPr id="10" name="Text 7"/>
          <p:cNvSpPr/>
          <p:nvPr/>
        </p:nvSpPr>
        <p:spPr>
          <a:xfrm>
            <a:off x="777240" y="4160520"/>
            <a:ext cx="4709160" cy="960120"/>
          </a:xfrm>
          <a:prstGeom prst="rect">
            <a:avLst/>
          </a:prstGeom>
          <a:noFill/>
          <a:ln/>
        </p:spPr>
        <p:txBody>
          <a:bodyPr wrap="square" lIns="254" tIns="254" rIns="254" bIns="254" rtlCol="0" anchor="ctr">
            <a:normAutofit/>
          </a:bodyPr>
          <a:lstStyle/>
          <a:p>
            <a:pPr indent="0" marL="0">
              <a:buNone/>
            </a:pPr>
            <a:r>
              <a:rPr lang="en-US" sz="1800" b="1" dirty="0">
                <a:solidFill>
                  <a:srgbClr val="F4F6F1"/>
                </a:solidFill>
              </a:rPr>
              <a:t>The goal is not to compete only where traditional markets already work. It is to build infrastructure for streams others cannot or will not process at scale.</a:t>
            </a:r>
            <a:endParaRPr lang="en-US" sz="1800" dirty="0"/>
          </a:p>
        </p:txBody>
      </p:sp>
      <p:pic>
        <p:nvPicPr>
          <p:cNvPr id="11" name="Image 1" descr="/mnt/data/crop_asphalt_wide.jpg">    </p:cNvPr>
          <p:cNvPicPr>
            <a:picLocks noChangeAspect="1"/>
          </p:cNvPicPr>
          <p:nvPr/>
        </p:nvPicPr>
        <p:blipFill>
          <a:blip r:embed="rId2"/>
          <a:stretch>
            <a:fillRect/>
          </a:stretch>
        </p:blipFill>
        <p:spPr>
          <a:xfrm>
            <a:off x="6492240" y="1143000"/>
            <a:ext cx="5074920" cy="2148840"/>
          </a:xfrm>
          <a:prstGeom prst="rect">
            <a:avLst/>
          </a:prstGeom>
        </p:spPr>
      </p:pic>
      <p:pic>
        <p:nvPicPr>
          <p:cNvPr id="12" name="Image 2" descr="/mnt/data/crop_field_ultrawide.jpg">    </p:cNvPr>
          <p:cNvPicPr>
            <a:picLocks noChangeAspect="1"/>
          </p:cNvPicPr>
          <p:nvPr/>
        </p:nvPicPr>
        <p:blipFill>
          <a:blip r:embed="rId3"/>
          <a:stretch>
            <a:fillRect/>
          </a:stretch>
        </p:blipFill>
        <p:spPr>
          <a:xfrm>
            <a:off x="6492240" y="3566160"/>
            <a:ext cx="5074920" cy="1874520"/>
          </a:xfrm>
          <a:prstGeom prst="rect">
            <a:avLst/>
          </a:prstGeom>
        </p:spPr>
      </p:pic>
      <p:sp>
        <p:nvSpPr>
          <p:cNvPr id="13" name="Text 8"/>
          <p:cNvSpPr/>
          <p:nvPr/>
        </p:nvSpPr>
        <p:spPr>
          <a:xfrm>
            <a:off x="594360" y="6519672"/>
            <a:ext cx="10972800" cy="201168"/>
          </a:xfrm>
          <a:prstGeom prst="rect">
            <a:avLst/>
          </a:prstGeom>
          <a:noFill/>
          <a:ln/>
        </p:spPr>
        <p:txBody>
          <a:bodyPr wrap="square" lIns="0" tIns="0" rIns="0" bIns="0" rtlCol="0" anchor="ctr"/>
          <a:lstStyle/>
          <a:p>
            <a:pPr indent="0" marL="0">
              <a:buNone/>
            </a:pPr>
            <a:r>
              <a:rPr lang="en-US" sz="680" dirty="0">
                <a:solidFill>
                  <a:srgbClr val="5B645A"/>
                </a:solidFill>
              </a:rPr>
              <a:t>Sources: USTMA 2023 End-of-Life Tire Management Report; WBCSD/TIP ELT fact sheet.</a:t>
            </a:r>
            <a:endParaRPr lang="en-US" sz="680" dirty="0"/>
          </a:p>
        </p:txBody>
      </p:sp>
      <p:sp>
        <p:nvSpPr>
          <p:cNvPr id="14" name="Text 9"/>
          <p:cNvSpPr/>
          <p:nvPr/>
        </p:nvSpPr>
        <p:spPr>
          <a:xfrm>
            <a:off x="8138160" y="6519672"/>
            <a:ext cx="3429000" cy="201168"/>
          </a:xfrm>
          <a:prstGeom prst="rect">
            <a:avLst/>
          </a:prstGeom>
          <a:noFill/>
          <a:ln/>
        </p:spPr>
        <p:txBody>
          <a:bodyPr wrap="square" lIns="0" tIns="0" rIns="0" bIns="0" rtlCol="0" anchor="ctr"/>
          <a:lstStyle/>
          <a:p>
            <a:pPr algn="r" indent="0" marL="0">
              <a:buNone/>
            </a:pPr>
            <a:r>
              <a:rPr lang="en-US" sz="680" dirty="0">
                <a:solidFill>
                  <a:srgbClr val="5B645A"/>
                </a:solidFill>
              </a:rPr>
              <a:t>WASTE ENERGY CORP.  |  OTC: WAST  |  04</a:t>
            </a:r>
            <a:endParaRPr lang="en-US" sz="68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50805"/>
        </a:solidFill>
      </p:bgPr>
    </p:bg>
    <p:spTree>
      <p:nvGrpSpPr>
        <p:cNvPr id="1" name=""/>
        <p:cNvGrpSpPr/>
        <p:nvPr/>
      </p:nvGrpSpPr>
      <p:grpSpPr>
        <a:xfrm>
          <a:off x="0" y="0"/>
          <a:ext cx="0" cy="0"/>
          <a:chOff x="0" y="0"/>
          <a:chExt cx="0" cy="0"/>
        </a:xfrm>
      </p:grpSpPr>
      <p:sp>
        <p:nvSpPr>
          <p:cNvPr id="2" name="Shape 0"/>
          <p:cNvSpPr/>
          <p:nvPr/>
        </p:nvSpPr>
        <p:spPr>
          <a:xfrm>
            <a:off x="0" y="0"/>
            <a:ext cx="12191695" cy="73152"/>
          </a:xfrm>
          <a:prstGeom prst="rect">
            <a:avLst/>
          </a:prstGeom>
          <a:solidFill>
            <a:srgbClr val="9CFF6B"/>
          </a:solidFill>
          <a:ln w="12700">
            <a:solidFill>
              <a:srgbClr val="9CFF6B">
                <a:alpha val="0"/>
              </a:srgbClr>
            </a:solidFill>
            <a:prstDash val="solid"/>
          </a:ln>
        </p:spPr>
      </p:sp>
      <p:sp>
        <p:nvSpPr>
          <p:cNvPr id="3" name="Shape 1"/>
          <p:cNvSpPr/>
          <p:nvPr/>
        </p:nvSpPr>
        <p:spPr>
          <a:xfrm>
            <a:off x="0" y="6784848"/>
            <a:ext cx="12191695" cy="73152"/>
          </a:xfrm>
          <a:prstGeom prst="rect">
            <a:avLst/>
          </a:prstGeom>
          <a:solidFill>
            <a:srgbClr val="9CFF6B"/>
          </a:solidFill>
          <a:ln w="12700">
            <a:solidFill>
              <a:srgbClr val="9CFF6B">
                <a:alpha val="0"/>
              </a:srgbClr>
            </a:solidFill>
            <a:prstDash val="solid"/>
          </a:ln>
        </p:spPr>
      </p:sp>
      <p:pic>
        <p:nvPicPr>
          <p:cNvPr id="4" name="Image 0" descr="/mnt/data/wec_logo_white.png">    </p:cNvPr>
          <p:cNvPicPr>
            <a:picLocks noChangeAspect="1"/>
          </p:cNvPicPr>
          <p:nvPr/>
        </p:nvPicPr>
        <p:blipFill>
          <a:blip r:embed="rId1"/>
          <a:stretch>
            <a:fillRect/>
          </a:stretch>
        </p:blipFill>
        <p:spPr>
          <a:xfrm>
            <a:off x="502920" y="256032"/>
            <a:ext cx="1600200" cy="393192"/>
          </a:xfrm>
          <a:prstGeom prst="rect">
            <a:avLst/>
          </a:prstGeom>
        </p:spPr>
      </p:pic>
      <p:sp>
        <p:nvSpPr>
          <p:cNvPr id="5" name="Text 2"/>
          <p:cNvSpPr/>
          <p:nvPr/>
        </p:nvSpPr>
        <p:spPr>
          <a:xfrm>
            <a:off x="8229600" y="320040"/>
            <a:ext cx="3429000" cy="228600"/>
          </a:xfrm>
          <a:prstGeom prst="rect">
            <a:avLst/>
          </a:prstGeom>
          <a:noFill/>
          <a:ln/>
        </p:spPr>
        <p:txBody>
          <a:bodyPr wrap="square" rtlCol="0" anchor="ctr"/>
          <a:lstStyle/>
          <a:p>
            <a:pPr algn="r" indent="0" marL="0">
              <a:buNone/>
            </a:pPr>
            <a:r>
              <a:rPr lang="en-US" sz="850" b="1" dirty="0">
                <a:solidFill>
                  <a:srgbClr val="9CFF6B"/>
                </a:solidFill>
                <a:latin typeface="Aptos" pitchFamily="34" charset="0"/>
                <a:ea typeface="Aptos" pitchFamily="34" charset="-122"/>
                <a:cs typeface="Aptos" pitchFamily="34" charset="-120"/>
              </a:rPr>
              <a:t>THE WEC ANSWER</a:t>
            </a:r>
            <a:endParaRPr lang="en-US" sz="850" dirty="0"/>
          </a:p>
        </p:txBody>
      </p:sp>
      <p:sp>
        <p:nvSpPr>
          <p:cNvPr id="6" name="Text 3"/>
          <p:cNvSpPr/>
          <p:nvPr/>
        </p:nvSpPr>
        <p:spPr>
          <a:xfrm>
            <a:off x="594360" y="868680"/>
            <a:ext cx="5623560" cy="621792"/>
          </a:xfrm>
          <a:prstGeom prst="rect">
            <a:avLst/>
          </a:prstGeom>
          <a:noFill/>
          <a:ln/>
        </p:spPr>
        <p:txBody>
          <a:bodyPr wrap="square" lIns="0" tIns="0" rIns="0" bIns="0" rtlCol="0" anchor="ctr"/>
          <a:lstStyle/>
          <a:p>
            <a:pPr indent="0" marL="0">
              <a:buNone/>
            </a:pPr>
            <a:r>
              <a:rPr lang="en-US" sz="2900" b="1" dirty="0">
                <a:solidFill>
                  <a:srgbClr val="F4F6F1"/>
                </a:solidFill>
                <a:latin typeface="Aptos Display" pitchFamily="34" charset="0"/>
                <a:ea typeface="Aptos Display" pitchFamily="34" charset="-122"/>
                <a:cs typeface="Aptos Display" pitchFamily="34" charset="-120"/>
              </a:rPr>
              <a:t>Every tire WEC touches is intended to be diverted and converted.</a:t>
            </a:r>
            <a:endParaRPr lang="en-US" sz="2900" dirty="0"/>
          </a:p>
        </p:txBody>
      </p:sp>
      <p:sp>
        <p:nvSpPr>
          <p:cNvPr id="7" name="Text 4"/>
          <p:cNvSpPr/>
          <p:nvPr/>
        </p:nvSpPr>
        <p:spPr>
          <a:xfrm>
            <a:off x="612648" y="1572768"/>
            <a:ext cx="5486400" cy="566928"/>
          </a:xfrm>
          <a:prstGeom prst="rect">
            <a:avLst/>
          </a:prstGeom>
          <a:noFill/>
          <a:ln/>
        </p:spPr>
        <p:txBody>
          <a:bodyPr wrap="square" lIns="254" tIns="254" rIns="254" bIns="254" rtlCol="0" anchor="ctr">
            <a:normAutofit/>
          </a:bodyPr>
          <a:lstStyle/>
          <a:p>
            <a:pPr indent="0" marL="0">
              <a:buNone/>
            </a:pPr>
            <a:r>
              <a:rPr lang="en-US" sz="1550" dirty="0">
                <a:solidFill>
                  <a:srgbClr val="A9B3A8"/>
                </a:solidFill>
              </a:rPr>
              <a:t>WEC’s platform thesis: intercept tire waste before disposal, process it through controlled infrastructure, and recover useful outputs with measurable environmental value.</a:t>
            </a:r>
            <a:endParaRPr lang="en-US" sz="1550" dirty="0"/>
          </a:p>
        </p:txBody>
      </p:sp>
      <p:sp>
        <p:nvSpPr>
          <p:cNvPr id="8" name="Text 5"/>
          <p:cNvSpPr/>
          <p:nvPr/>
        </p:nvSpPr>
        <p:spPr>
          <a:xfrm>
            <a:off x="640080" y="2743200"/>
            <a:ext cx="1691640" cy="822960"/>
          </a:xfrm>
          <a:prstGeom prst="rect">
            <a:avLst/>
          </a:prstGeom>
          <a:solidFill>
            <a:srgbClr val="101913"/>
          </a:solidFill>
          <a:ln w="13970">
            <a:solidFill>
              <a:srgbClr val="9CFF6B">
                <a:alpha val="85000"/>
              </a:srgbClr>
            </a:solidFill>
          </a:ln>
        </p:spPr>
        <p:txBody>
          <a:bodyPr wrap="square" lIns="1524" tIns="1524" rIns="1524" bIns="1524" rtlCol="0" anchor="ctr">
            <a:normAutofit/>
          </a:bodyPr>
          <a:lstStyle/>
          <a:p>
            <a:pPr algn="ctr" indent="0" marL="0">
              <a:buNone/>
            </a:pPr>
            <a:r>
              <a:rPr lang="en-US" sz="1420" b="1" dirty="0">
                <a:solidFill>
                  <a:srgbClr val="F4F6F1"/>
                </a:solidFill>
              </a:rPr>
              <a:t>TIRE</a:t>
            </a:r>
            <a:endParaRPr lang="en-US" sz="1420" dirty="0"/>
          </a:p>
          <a:p>
            <a:pPr algn="ctr" indent="0" marL="0">
              <a:buNone/>
            </a:pPr>
            <a:r>
              <a:rPr lang="en-US" sz="1420" b="1" dirty="0">
                <a:solidFill>
                  <a:srgbClr val="F4F6F1"/>
                </a:solidFill>
              </a:rPr>
              <a:t>WASTE</a:t>
            </a:r>
            <a:endParaRPr lang="en-US" sz="1420" dirty="0"/>
          </a:p>
        </p:txBody>
      </p:sp>
      <p:sp>
        <p:nvSpPr>
          <p:cNvPr id="9" name="Text 6"/>
          <p:cNvSpPr/>
          <p:nvPr/>
        </p:nvSpPr>
        <p:spPr>
          <a:xfrm>
            <a:off x="2743200" y="2743200"/>
            <a:ext cx="1691640" cy="822960"/>
          </a:xfrm>
          <a:prstGeom prst="rect">
            <a:avLst/>
          </a:prstGeom>
          <a:solidFill>
            <a:srgbClr val="1F4027"/>
          </a:solidFill>
          <a:ln w="13970">
            <a:solidFill>
              <a:srgbClr val="9CFF6B">
                <a:alpha val="85000"/>
              </a:srgbClr>
            </a:solidFill>
          </a:ln>
        </p:spPr>
        <p:txBody>
          <a:bodyPr wrap="square" lIns="1524" tIns="1524" rIns="1524" bIns="1524" rtlCol="0" anchor="ctr">
            <a:normAutofit/>
          </a:bodyPr>
          <a:lstStyle/>
          <a:p>
            <a:pPr algn="ctr" indent="0" marL="0">
              <a:buNone/>
            </a:pPr>
            <a:r>
              <a:rPr lang="en-US" sz="1420" b="1" dirty="0">
                <a:solidFill>
                  <a:srgbClr val="F4F6F1"/>
                </a:solidFill>
              </a:rPr>
              <a:t>DIVERT</a:t>
            </a:r>
            <a:endParaRPr lang="en-US" sz="1420" dirty="0"/>
          </a:p>
          <a:p>
            <a:pPr algn="ctr" indent="0" marL="0">
              <a:buNone/>
            </a:pPr>
            <a:r>
              <a:rPr lang="en-US" sz="1420" b="1" dirty="0">
                <a:solidFill>
                  <a:srgbClr val="F4F6F1"/>
                </a:solidFill>
              </a:rPr>
              <a:t>FROM LANDFILL</a:t>
            </a:r>
            <a:endParaRPr lang="en-US" sz="1420" dirty="0"/>
          </a:p>
        </p:txBody>
      </p:sp>
      <p:sp>
        <p:nvSpPr>
          <p:cNvPr id="10" name="Text 7"/>
          <p:cNvSpPr/>
          <p:nvPr/>
        </p:nvSpPr>
        <p:spPr>
          <a:xfrm>
            <a:off x="4846320" y="2743200"/>
            <a:ext cx="1691640" cy="822960"/>
          </a:xfrm>
          <a:prstGeom prst="rect">
            <a:avLst/>
          </a:prstGeom>
          <a:solidFill>
            <a:srgbClr val="1F4027"/>
          </a:solidFill>
          <a:ln w="13970">
            <a:solidFill>
              <a:srgbClr val="9CFF6B">
                <a:alpha val="85000"/>
              </a:srgbClr>
            </a:solidFill>
          </a:ln>
        </p:spPr>
        <p:txBody>
          <a:bodyPr wrap="square" lIns="1524" tIns="1524" rIns="1524" bIns="1524" rtlCol="0" anchor="ctr">
            <a:normAutofit/>
          </a:bodyPr>
          <a:lstStyle/>
          <a:p>
            <a:pPr algn="ctr" indent="0" marL="0">
              <a:buNone/>
            </a:pPr>
            <a:r>
              <a:rPr lang="en-US" sz="1420" b="1" dirty="0">
                <a:solidFill>
                  <a:srgbClr val="F4F6F1"/>
                </a:solidFill>
              </a:rPr>
              <a:t>PROCESS &amp;</a:t>
            </a:r>
            <a:endParaRPr lang="en-US" sz="1420" dirty="0"/>
          </a:p>
          <a:p>
            <a:pPr algn="ctr" indent="0" marL="0">
              <a:buNone/>
            </a:pPr>
            <a:r>
              <a:rPr lang="en-US" sz="1420" b="1" dirty="0">
                <a:solidFill>
                  <a:srgbClr val="F4F6F1"/>
                </a:solidFill>
              </a:rPr>
              <a:t>CONVERT</a:t>
            </a:r>
            <a:endParaRPr lang="en-US" sz="1420" dirty="0"/>
          </a:p>
        </p:txBody>
      </p:sp>
      <p:sp>
        <p:nvSpPr>
          <p:cNvPr id="11" name="Text 8"/>
          <p:cNvSpPr/>
          <p:nvPr/>
        </p:nvSpPr>
        <p:spPr>
          <a:xfrm>
            <a:off x="6949440" y="2743200"/>
            <a:ext cx="1691640" cy="822960"/>
          </a:xfrm>
          <a:prstGeom prst="rect">
            <a:avLst/>
          </a:prstGeom>
          <a:solidFill>
            <a:srgbClr val="1F4027"/>
          </a:solidFill>
          <a:ln w="13970">
            <a:solidFill>
              <a:srgbClr val="9CFF6B">
                <a:alpha val="85000"/>
              </a:srgbClr>
            </a:solidFill>
          </a:ln>
        </p:spPr>
        <p:txBody>
          <a:bodyPr wrap="square" lIns="1524" tIns="1524" rIns="1524" bIns="1524" rtlCol="0" anchor="ctr">
            <a:normAutofit/>
          </a:bodyPr>
          <a:lstStyle/>
          <a:p>
            <a:pPr algn="ctr" indent="0" marL="0">
              <a:buNone/>
            </a:pPr>
            <a:r>
              <a:rPr lang="en-US" sz="1420" b="1" dirty="0">
                <a:solidFill>
                  <a:srgbClr val="F4F6F1"/>
                </a:solidFill>
              </a:rPr>
              <a:t>RECOVER</a:t>
            </a:r>
            <a:endParaRPr lang="en-US" sz="1420" dirty="0"/>
          </a:p>
          <a:p>
            <a:pPr algn="ctr" indent="0" marL="0">
              <a:buNone/>
            </a:pPr>
            <a:r>
              <a:rPr lang="en-US" sz="1420" b="1" dirty="0">
                <a:solidFill>
                  <a:srgbClr val="F4F6F1"/>
                </a:solidFill>
              </a:rPr>
              <a:t>OUTPUTS</a:t>
            </a:r>
            <a:endParaRPr lang="en-US" sz="1420" dirty="0"/>
          </a:p>
        </p:txBody>
      </p:sp>
      <p:sp>
        <p:nvSpPr>
          <p:cNvPr id="12" name="Text 9"/>
          <p:cNvSpPr/>
          <p:nvPr/>
        </p:nvSpPr>
        <p:spPr>
          <a:xfrm>
            <a:off x="9052560" y="2743200"/>
            <a:ext cx="1691640" cy="822960"/>
          </a:xfrm>
          <a:prstGeom prst="rect">
            <a:avLst/>
          </a:prstGeom>
          <a:solidFill>
            <a:srgbClr val="1F4027"/>
          </a:solidFill>
          <a:ln w="13970">
            <a:solidFill>
              <a:srgbClr val="9CFF6B">
                <a:alpha val="85000"/>
              </a:srgbClr>
            </a:solidFill>
          </a:ln>
        </p:spPr>
        <p:txBody>
          <a:bodyPr wrap="square" lIns="1524" tIns="1524" rIns="1524" bIns="1524" rtlCol="0" anchor="ctr">
            <a:normAutofit/>
          </a:bodyPr>
          <a:lstStyle/>
          <a:p>
            <a:pPr algn="ctr" indent="0" marL="0">
              <a:buNone/>
            </a:pPr>
            <a:r>
              <a:rPr lang="en-US" sz="1420" b="1" dirty="0">
                <a:solidFill>
                  <a:srgbClr val="F4F6F1"/>
                </a:solidFill>
              </a:rPr>
              <a:t>MEASURE</a:t>
            </a:r>
            <a:endParaRPr lang="en-US" sz="1420" dirty="0"/>
          </a:p>
          <a:p>
            <a:pPr algn="ctr" indent="0" marL="0">
              <a:buNone/>
            </a:pPr>
            <a:r>
              <a:rPr lang="en-US" sz="1420" b="1" dirty="0">
                <a:solidFill>
                  <a:srgbClr val="F4F6F1"/>
                </a:solidFill>
              </a:rPr>
              <a:t>IMPACT</a:t>
            </a:r>
            <a:endParaRPr lang="en-US" sz="1420" dirty="0"/>
          </a:p>
        </p:txBody>
      </p:sp>
      <p:sp>
        <p:nvSpPr>
          <p:cNvPr id="13" name="Text 10"/>
          <p:cNvSpPr/>
          <p:nvPr/>
        </p:nvSpPr>
        <p:spPr>
          <a:xfrm>
            <a:off x="2377440" y="2935224"/>
            <a:ext cx="320040" cy="274320"/>
          </a:xfrm>
          <a:prstGeom prst="rect">
            <a:avLst/>
          </a:prstGeom>
          <a:noFill/>
          <a:ln/>
        </p:spPr>
        <p:txBody>
          <a:bodyPr wrap="square" lIns="0" tIns="0" rIns="0" bIns="0" rtlCol="0" anchor="ctr"/>
          <a:lstStyle/>
          <a:p>
            <a:pPr algn="ctr" indent="0" marL="0">
              <a:buNone/>
            </a:pPr>
            <a:r>
              <a:rPr lang="en-US" sz="2400" dirty="0">
                <a:solidFill>
                  <a:srgbClr val="9CFF6B"/>
                </a:solidFill>
              </a:rPr>
              <a:t>→</a:t>
            </a:r>
            <a:endParaRPr lang="en-US" sz="2400" dirty="0"/>
          </a:p>
        </p:txBody>
      </p:sp>
      <p:sp>
        <p:nvSpPr>
          <p:cNvPr id="14" name="Text 11"/>
          <p:cNvSpPr/>
          <p:nvPr/>
        </p:nvSpPr>
        <p:spPr>
          <a:xfrm>
            <a:off x="4480560" y="2935224"/>
            <a:ext cx="320040" cy="274320"/>
          </a:xfrm>
          <a:prstGeom prst="rect">
            <a:avLst/>
          </a:prstGeom>
          <a:noFill/>
          <a:ln/>
        </p:spPr>
        <p:txBody>
          <a:bodyPr wrap="square" lIns="0" tIns="0" rIns="0" bIns="0" rtlCol="0" anchor="ctr"/>
          <a:lstStyle/>
          <a:p>
            <a:pPr algn="ctr" indent="0" marL="0">
              <a:buNone/>
            </a:pPr>
            <a:r>
              <a:rPr lang="en-US" sz="2400" dirty="0">
                <a:solidFill>
                  <a:srgbClr val="9CFF6B"/>
                </a:solidFill>
              </a:rPr>
              <a:t>→</a:t>
            </a:r>
            <a:endParaRPr lang="en-US" sz="2400" dirty="0"/>
          </a:p>
        </p:txBody>
      </p:sp>
      <p:sp>
        <p:nvSpPr>
          <p:cNvPr id="15" name="Text 12"/>
          <p:cNvSpPr/>
          <p:nvPr/>
        </p:nvSpPr>
        <p:spPr>
          <a:xfrm>
            <a:off x="6583680" y="2935224"/>
            <a:ext cx="320040" cy="274320"/>
          </a:xfrm>
          <a:prstGeom prst="rect">
            <a:avLst/>
          </a:prstGeom>
          <a:noFill/>
          <a:ln/>
        </p:spPr>
        <p:txBody>
          <a:bodyPr wrap="square" lIns="0" tIns="0" rIns="0" bIns="0" rtlCol="0" anchor="ctr"/>
          <a:lstStyle/>
          <a:p>
            <a:pPr algn="ctr" indent="0" marL="0">
              <a:buNone/>
            </a:pPr>
            <a:r>
              <a:rPr lang="en-US" sz="2400" dirty="0">
                <a:solidFill>
                  <a:srgbClr val="9CFF6B"/>
                </a:solidFill>
              </a:rPr>
              <a:t>→</a:t>
            </a:r>
            <a:endParaRPr lang="en-US" sz="2400" dirty="0"/>
          </a:p>
        </p:txBody>
      </p:sp>
      <p:sp>
        <p:nvSpPr>
          <p:cNvPr id="16" name="Text 13"/>
          <p:cNvSpPr/>
          <p:nvPr/>
        </p:nvSpPr>
        <p:spPr>
          <a:xfrm>
            <a:off x="8686800" y="2935224"/>
            <a:ext cx="320040" cy="274320"/>
          </a:xfrm>
          <a:prstGeom prst="rect">
            <a:avLst/>
          </a:prstGeom>
          <a:noFill/>
          <a:ln/>
        </p:spPr>
        <p:txBody>
          <a:bodyPr wrap="square" lIns="0" tIns="0" rIns="0" bIns="0" rtlCol="0" anchor="ctr"/>
          <a:lstStyle/>
          <a:p>
            <a:pPr algn="ctr" indent="0" marL="0">
              <a:buNone/>
            </a:pPr>
            <a:r>
              <a:rPr lang="en-US" sz="2400" dirty="0">
                <a:solidFill>
                  <a:srgbClr val="9CFF6B"/>
                </a:solidFill>
              </a:rPr>
              <a:t>→</a:t>
            </a:r>
            <a:endParaRPr lang="en-US" sz="2400" dirty="0"/>
          </a:p>
        </p:txBody>
      </p:sp>
      <p:sp>
        <p:nvSpPr>
          <p:cNvPr id="17" name="Text 14"/>
          <p:cNvSpPr/>
          <p:nvPr/>
        </p:nvSpPr>
        <p:spPr>
          <a:xfrm>
            <a:off x="960120" y="4114800"/>
            <a:ext cx="10287000" cy="594360"/>
          </a:xfrm>
          <a:prstGeom prst="rect">
            <a:avLst/>
          </a:prstGeom>
          <a:noFill/>
          <a:ln/>
        </p:spPr>
        <p:txBody>
          <a:bodyPr wrap="square" lIns="0" tIns="0" rIns="0" bIns="0" rtlCol="0" anchor="ctr">
            <a:normAutofit/>
          </a:bodyPr>
          <a:lstStyle/>
          <a:p>
            <a:pPr algn="ctr" indent="0" marL="0">
              <a:buNone/>
            </a:pPr>
            <a:r>
              <a:rPr lang="en-US" sz="1900" b="1" dirty="0">
                <a:solidFill>
                  <a:srgbClr val="F4F6F1"/>
                </a:solidFill>
              </a:rPr>
              <a:t>The value stack begins at intake and compounds through recovered products, environmental attributes, data, and repeatable site economics.</a:t>
            </a:r>
            <a:endParaRPr lang="en-US" sz="1900" dirty="0"/>
          </a:p>
        </p:txBody>
      </p:sp>
      <p:pic>
        <p:nvPicPr>
          <p:cNvPr id="18" name="Image 1" descr="/mnt/data/crop_pyro_ultrawide.jpg">    </p:cNvPr>
          <p:cNvPicPr>
            <a:picLocks noChangeAspect="1"/>
          </p:cNvPicPr>
          <p:nvPr/>
        </p:nvPicPr>
        <p:blipFill>
          <a:blip r:embed="rId2"/>
          <a:stretch>
            <a:fillRect/>
          </a:stretch>
        </p:blipFill>
        <p:spPr>
          <a:xfrm>
            <a:off x="731520" y="5029200"/>
            <a:ext cx="3200400" cy="1143000"/>
          </a:xfrm>
          <a:prstGeom prst="rect">
            <a:avLst/>
          </a:prstGeom>
        </p:spPr>
      </p:pic>
      <p:pic>
        <p:nvPicPr>
          <p:cNvPr id="19" name="Image 2" descr="/mnt/data/crop_carbon_rect.jpg">    </p:cNvPr>
          <p:cNvPicPr>
            <a:picLocks noChangeAspect="1"/>
          </p:cNvPicPr>
          <p:nvPr/>
        </p:nvPicPr>
        <p:blipFill>
          <a:blip r:embed="rId3"/>
          <a:stretch>
            <a:fillRect/>
          </a:stretch>
        </p:blipFill>
        <p:spPr>
          <a:xfrm>
            <a:off x="4480560" y="5029200"/>
            <a:ext cx="1554480" cy="1143000"/>
          </a:xfrm>
          <a:prstGeom prst="rect">
            <a:avLst/>
          </a:prstGeom>
        </p:spPr>
      </p:pic>
      <p:pic>
        <p:nvPicPr>
          <p:cNvPr id="20" name="Image 3" descr="/mnt/data/crop_steel_rect.jpg">    </p:cNvPr>
          <p:cNvPicPr>
            <a:picLocks noChangeAspect="1"/>
          </p:cNvPicPr>
          <p:nvPr/>
        </p:nvPicPr>
        <p:blipFill>
          <a:blip r:embed="rId4"/>
          <a:stretch>
            <a:fillRect/>
          </a:stretch>
        </p:blipFill>
        <p:spPr>
          <a:xfrm>
            <a:off x="6583680" y="5029200"/>
            <a:ext cx="1554480" cy="1143000"/>
          </a:xfrm>
          <a:prstGeom prst="rect">
            <a:avLst/>
          </a:prstGeom>
        </p:spPr>
      </p:pic>
      <p:pic>
        <p:nvPicPr>
          <p:cNvPr id="21" name="Image 4" descr="/mnt/data/crop_asphalt_rect.jpg">    </p:cNvPr>
          <p:cNvPicPr>
            <a:picLocks noChangeAspect="1"/>
          </p:cNvPicPr>
          <p:nvPr/>
        </p:nvPicPr>
        <p:blipFill>
          <a:blip r:embed="rId5"/>
          <a:stretch>
            <a:fillRect/>
          </a:stretch>
        </p:blipFill>
        <p:spPr>
          <a:xfrm>
            <a:off x="8686800" y="5029200"/>
            <a:ext cx="2560320" cy="1143000"/>
          </a:xfrm>
          <a:prstGeom prst="rect">
            <a:avLst/>
          </a:prstGeom>
        </p:spPr>
      </p:pic>
      <p:sp>
        <p:nvSpPr>
          <p:cNvPr id="22" name="Text 15"/>
          <p:cNvSpPr/>
          <p:nvPr/>
        </p:nvSpPr>
        <p:spPr>
          <a:xfrm>
            <a:off x="594360" y="6519672"/>
            <a:ext cx="10972800" cy="201168"/>
          </a:xfrm>
          <a:prstGeom prst="rect">
            <a:avLst/>
          </a:prstGeom>
          <a:noFill/>
          <a:ln/>
        </p:spPr>
        <p:txBody>
          <a:bodyPr wrap="square" lIns="0" tIns="0" rIns="0" bIns="0" rtlCol="0" anchor="ctr"/>
          <a:lstStyle/>
          <a:p>
            <a:pPr indent="0" marL="0">
              <a:buNone/>
            </a:pPr>
            <a:r>
              <a:rPr lang="en-US" sz="680" dirty="0">
                <a:solidFill>
                  <a:srgbClr val="5B645A"/>
                </a:solidFill>
              </a:rPr>
              <a:t>WEC platform language based on public WEC website. Output examples are illustrative and subject to commissioning and commercial agreements.</a:t>
            </a:r>
            <a:endParaRPr lang="en-US" sz="680" dirty="0"/>
          </a:p>
        </p:txBody>
      </p:sp>
      <p:sp>
        <p:nvSpPr>
          <p:cNvPr id="23" name="Text 16"/>
          <p:cNvSpPr/>
          <p:nvPr/>
        </p:nvSpPr>
        <p:spPr>
          <a:xfrm>
            <a:off x="8138160" y="6519672"/>
            <a:ext cx="3429000" cy="201168"/>
          </a:xfrm>
          <a:prstGeom prst="rect">
            <a:avLst/>
          </a:prstGeom>
          <a:noFill/>
          <a:ln/>
        </p:spPr>
        <p:txBody>
          <a:bodyPr wrap="square" lIns="0" tIns="0" rIns="0" bIns="0" rtlCol="0" anchor="ctr"/>
          <a:lstStyle/>
          <a:p>
            <a:pPr algn="r" indent="0" marL="0">
              <a:buNone/>
            </a:pPr>
            <a:r>
              <a:rPr lang="en-US" sz="680" dirty="0">
                <a:solidFill>
                  <a:srgbClr val="5B645A"/>
                </a:solidFill>
              </a:rPr>
              <a:t>WASTE ENERGY CORP.  |  OTC: WAST  |  05</a:t>
            </a:r>
            <a:endParaRPr lang="en-US" sz="68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50805"/>
        </a:solidFill>
      </p:bgPr>
    </p:bg>
    <p:spTree>
      <p:nvGrpSpPr>
        <p:cNvPr id="1" name=""/>
        <p:cNvGrpSpPr/>
        <p:nvPr/>
      </p:nvGrpSpPr>
      <p:grpSpPr>
        <a:xfrm>
          <a:off x="0" y="0"/>
          <a:ext cx="0" cy="0"/>
          <a:chOff x="0" y="0"/>
          <a:chExt cx="0" cy="0"/>
        </a:xfrm>
      </p:grpSpPr>
      <p:sp>
        <p:nvSpPr>
          <p:cNvPr id="2" name="Shape 0"/>
          <p:cNvSpPr/>
          <p:nvPr/>
        </p:nvSpPr>
        <p:spPr>
          <a:xfrm>
            <a:off x="0" y="0"/>
            <a:ext cx="12191695" cy="73152"/>
          </a:xfrm>
          <a:prstGeom prst="rect">
            <a:avLst/>
          </a:prstGeom>
          <a:solidFill>
            <a:srgbClr val="9CFF6B"/>
          </a:solidFill>
          <a:ln w="12700">
            <a:solidFill>
              <a:srgbClr val="9CFF6B">
                <a:alpha val="0"/>
              </a:srgbClr>
            </a:solidFill>
            <a:prstDash val="solid"/>
          </a:ln>
        </p:spPr>
      </p:sp>
      <p:sp>
        <p:nvSpPr>
          <p:cNvPr id="3" name="Shape 1"/>
          <p:cNvSpPr/>
          <p:nvPr/>
        </p:nvSpPr>
        <p:spPr>
          <a:xfrm>
            <a:off x="0" y="6784848"/>
            <a:ext cx="12191695" cy="73152"/>
          </a:xfrm>
          <a:prstGeom prst="rect">
            <a:avLst/>
          </a:prstGeom>
          <a:solidFill>
            <a:srgbClr val="9CFF6B"/>
          </a:solidFill>
          <a:ln w="12700">
            <a:solidFill>
              <a:srgbClr val="9CFF6B">
                <a:alpha val="0"/>
              </a:srgbClr>
            </a:solidFill>
            <a:prstDash val="solid"/>
          </a:ln>
        </p:spPr>
      </p:sp>
      <p:pic>
        <p:nvPicPr>
          <p:cNvPr id="4" name="Image 0" descr="/mnt/data/wec_logo_white.png">    </p:cNvPr>
          <p:cNvPicPr>
            <a:picLocks noChangeAspect="1"/>
          </p:cNvPicPr>
          <p:nvPr/>
        </p:nvPicPr>
        <p:blipFill>
          <a:blip r:embed="rId1"/>
          <a:stretch>
            <a:fillRect/>
          </a:stretch>
        </p:blipFill>
        <p:spPr>
          <a:xfrm>
            <a:off x="502920" y="256032"/>
            <a:ext cx="1600200" cy="393192"/>
          </a:xfrm>
          <a:prstGeom prst="rect">
            <a:avLst/>
          </a:prstGeom>
        </p:spPr>
      </p:pic>
      <p:sp>
        <p:nvSpPr>
          <p:cNvPr id="5" name="Text 2"/>
          <p:cNvSpPr/>
          <p:nvPr/>
        </p:nvSpPr>
        <p:spPr>
          <a:xfrm>
            <a:off x="8229600" y="320040"/>
            <a:ext cx="3429000" cy="228600"/>
          </a:xfrm>
          <a:prstGeom prst="rect">
            <a:avLst/>
          </a:prstGeom>
          <a:noFill/>
          <a:ln/>
        </p:spPr>
        <p:txBody>
          <a:bodyPr wrap="square" rtlCol="0" anchor="ctr"/>
          <a:lstStyle/>
          <a:p>
            <a:pPr algn="r" indent="0" marL="0">
              <a:buNone/>
            </a:pPr>
            <a:r>
              <a:rPr lang="en-US" sz="850" b="1" dirty="0">
                <a:solidFill>
                  <a:srgbClr val="9CFF6B"/>
                </a:solidFill>
                <a:latin typeface="Aptos" pitchFamily="34" charset="0"/>
                <a:ea typeface="Aptos" pitchFamily="34" charset="-122"/>
                <a:cs typeface="Aptos" pitchFamily="34" charset="-120"/>
              </a:rPr>
              <a:t>PLATFORM VALUE STACK</a:t>
            </a:r>
            <a:endParaRPr lang="en-US" sz="850" dirty="0"/>
          </a:p>
        </p:txBody>
      </p:sp>
      <p:sp>
        <p:nvSpPr>
          <p:cNvPr id="6" name="Text 3"/>
          <p:cNvSpPr/>
          <p:nvPr/>
        </p:nvSpPr>
        <p:spPr>
          <a:xfrm>
            <a:off x="594360" y="868680"/>
            <a:ext cx="5623560" cy="621792"/>
          </a:xfrm>
          <a:prstGeom prst="rect">
            <a:avLst/>
          </a:prstGeom>
          <a:noFill/>
          <a:ln/>
        </p:spPr>
        <p:txBody>
          <a:bodyPr wrap="square" lIns="0" tIns="0" rIns="0" bIns="0" rtlCol="0" anchor="ctr"/>
          <a:lstStyle/>
          <a:p>
            <a:pPr indent="0" marL="0">
              <a:buNone/>
            </a:pPr>
            <a:r>
              <a:rPr lang="en-US" sz="2900" b="1" dirty="0">
                <a:solidFill>
                  <a:srgbClr val="F4F6F1"/>
                </a:solidFill>
                <a:latin typeface="Aptos Display" pitchFamily="34" charset="0"/>
                <a:ea typeface="Aptos Display" pitchFamily="34" charset="-122"/>
                <a:cs typeface="Aptos Display" pitchFamily="34" charset="-120"/>
              </a:rPr>
              <a:t>A tire is not one product. It is a bundle of recoverable value.</a:t>
            </a:r>
            <a:endParaRPr lang="en-US" sz="2900" dirty="0"/>
          </a:p>
        </p:txBody>
      </p:sp>
      <p:sp>
        <p:nvSpPr>
          <p:cNvPr id="7" name="Text 4"/>
          <p:cNvSpPr/>
          <p:nvPr/>
        </p:nvSpPr>
        <p:spPr>
          <a:xfrm>
            <a:off x="612648" y="1572768"/>
            <a:ext cx="5486400" cy="566928"/>
          </a:xfrm>
          <a:prstGeom prst="rect">
            <a:avLst/>
          </a:prstGeom>
          <a:noFill/>
          <a:ln/>
        </p:spPr>
        <p:txBody>
          <a:bodyPr wrap="square" lIns="254" tIns="254" rIns="254" bIns="254" rtlCol="0" anchor="ctr">
            <a:normAutofit/>
          </a:bodyPr>
          <a:lstStyle/>
          <a:p>
            <a:pPr indent="0" marL="0">
              <a:buNone/>
            </a:pPr>
            <a:r>
              <a:rPr lang="en-US" sz="1550" dirty="0">
                <a:solidFill>
                  <a:srgbClr val="A9B3A8"/>
                </a:solidFill>
              </a:rPr>
              <a:t>The WEC model is designed to avoid single-output dependency by participating across waste infrastructure, recovered materials, energy-related outputs, and environmental data.</a:t>
            </a:r>
            <a:endParaRPr lang="en-US" sz="1550" dirty="0"/>
          </a:p>
        </p:txBody>
      </p:sp>
      <p:pic>
        <p:nvPicPr>
          <p:cNvPr id="8" name="Image 1" descr="/mnt/data/crop_pyro_wide.jpg">    </p:cNvPr>
          <p:cNvPicPr>
            <a:picLocks noChangeAspect="1"/>
          </p:cNvPicPr>
          <p:nvPr/>
        </p:nvPicPr>
        <p:blipFill>
          <a:blip r:embed="rId2"/>
          <a:stretch>
            <a:fillRect/>
          </a:stretch>
        </p:blipFill>
        <p:spPr>
          <a:xfrm>
            <a:off x="6812280" y="960120"/>
            <a:ext cx="4709160" cy="2468880"/>
          </a:xfrm>
          <a:prstGeom prst="rect">
            <a:avLst/>
          </a:prstGeom>
        </p:spPr>
      </p:pic>
      <p:pic>
        <p:nvPicPr>
          <p:cNvPr id="9" name="Image 2" descr="/mnt/data/crop_industrial_wide.jpg">    </p:cNvPr>
          <p:cNvPicPr>
            <a:picLocks noChangeAspect="1"/>
          </p:cNvPicPr>
          <p:nvPr/>
        </p:nvPicPr>
        <p:blipFill>
          <a:blip r:embed="rId3"/>
          <a:stretch>
            <a:fillRect/>
          </a:stretch>
        </p:blipFill>
        <p:spPr>
          <a:xfrm>
            <a:off x="6812280" y="3703320"/>
            <a:ext cx="4709160" cy="2148840"/>
          </a:xfrm>
          <a:prstGeom prst="rect">
            <a:avLst/>
          </a:prstGeom>
        </p:spPr>
      </p:pic>
      <p:sp>
        <p:nvSpPr>
          <p:cNvPr id="10" name="Text 5"/>
          <p:cNvSpPr/>
          <p:nvPr/>
        </p:nvSpPr>
        <p:spPr>
          <a:xfrm>
            <a:off x="731520" y="2240280"/>
            <a:ext cx="5349240" cy="3246120"/>
          </a:xfrm>
          <a:prstGeom prst="rect">
            <a:avLst/>
          </a:prstGeom>
          <a:noFill/>
          <a:ln/>
        </p:spPr>
        <p:txBody>
          <a:bodyPr wrap="square" lIns="381" tIns="381" rIns="381" bIns="381" rtlCol="0" anchor="ctr">
            <a:normAutofit/>
          </a:bodyPr>
          <a:lstStyle/>
          <a:p>
            <a:pPr indent="0" marL="0">
              <a:buNone/>
            </a:pPr>
            <a:r>
              <a:rPr lang="en-US" sz="1800" dirty="0">
                <a:solidFill>
                  <a:srgbClr val="F4F6F1"/>
                </a:solidFill>
              </a:rPr>
              <a:t>• Intake &amp; diversion revenue potential</a:t>
            </a:r>
            <a:endParaRPr lang="en-US" sz="1800" dirty="0"/>
          </a:p>
          <a:p>
            <a:pPr indent="0" marL="0">
              <a:buNone/>
            </a:pPr>
            <a:r>
              <a:rPr lang="en-US" sz="1800" dirty="0">
                <a:solidFill>
                  <a:srgbClr val="F4F6F1"/>
                </a:solidFill>
              </a:rPr>
              <a:t>• Recovered fuel or energy-related outputs</a:t>
            </a:r>
            <a:endParaRPr lang="en-US" sz="1800" dirty="0"/>
          </a:p>
          <a:p>
            <a:pPr indent="0" marL="0">
              <a:buNone/>
            </a:pPr>
            <a:r>
              <a:rPr lang="en-US" sz="1800" dirty="0">
                <a:solidFill>
                  <a:srgbClr val="F4F6F1"/>
                </a:solidFill>
              </a:rPr>
              <a:t>• Recovered carbon-rich materials</a:t>
            </a:r>
            <a:endParaRPr lang="en-US" sz="1800" dirty="0"/>
          </a:p>
          <a:p>
            <a:pPr indent="0" marL="0">
              <a:buNone/>
            </a:pPr>
            <a:r>
              <a:rPr lang="en-US" sz="1800" dirty="0">
                <a:solidFill>
                  <a:srgbClr val="F4F6F1"/>
                </a:solidFill>
              </a:rPr>
              <a:t>• Recovered metal content</a:t>
            </a:r>
            <a:endParaRPr lang="en-US" sz="1800" dirty="0"/>
          </a:p>
          <a:p>
            <a:pPr indent="0" marL="0">
              <a:buNone/>
            </a:pPr>
            <a:r>
              <a:rPr lang="en-US" sz="1800" dirty="0">
                <a:solidFill>
                  <a:srgbClr val="F4F6F1"/>
                </a:solidFill>
              </a:rPr>
              <a:t>• Environmental traceability and chain-of-custody data</a:t>
            </a:r>
            <a:endParaRPr lang="en-US" sz="1800" dirty="0"/>
          </a:p>
          <a:p>
            <a:pPr indent="0" marL="0">
              <a:buNone/>
            </a:pPr>
            <a:r>
              <a:rPr lang="en-US" sz="1800" dirty="0">
                <a:solidFill>
                  <a:srgbClr val="F4F6F1"/>
                </a:solidFill>
              </a:rPr>
              <a:t>• Replicable infrastructure model</a:t>
            </a:r>
            <a:endParaRPr lang="en-US" sz="1800" dirty="0"/>
          </a:p>
        </p:txBody>
      </p:sp>
      <p:sp>
        <p:nvSpPr>
          <p:cNvPr id="11" name="Text 6"/>
          <p:cNvSpPr/>
          <p:nvPr/>
        </p:nvSpPr>
        <p:spPr>
          <a:xfrm>
            <a:off x="594360" y="6519672"/>
            <a:ext cx="10972800" cy="201168"/>
          </a:xfrm>
          <a:prstGeom prst="rect">
            <a:avLst/>
          </a:prstGeom>
          <a:noFill/>
          <a:ln/>
        </p:spPr>
        <p:txBody>
          <a:bodyPr wrap="square" lIns="0" tIns="0" rIns="0" bIns="0" rtlCol="0" anchor="ctr"/>
          <a:lstStyle/>
          <a:p>
            <a:pPr indent="0" marL="0">
              <a:buNone/>
            </a:pPr>
            <a:r>
              <a:rPr lang="en-US" sz="680" dirty="0">
                <a:solidFill>
                  <a:srgbClr val="5B645A"/>
                </a:solidFill>
              </a:rPr>
              <a:t>Source: WEC website, Platform &amp; Technology / Opportunity pages.</a:t>
            </a:r>
            <a:endParaRPr lang="en-US" sz="680" dirty="0"/>
          </a:p>
        </p:txBody>
      </p:sp>
      <p:sp>
        <p:nvSpPr>
          <p:cNvPr id="12" name="Text 7"/>
          <p:cNvSpPr/>
          <p:nvPr/>
        </p:nvSpPr>
        <p:spPr>
          <a:xfrm>
            <a:off x="8138160" y="6519672"/>
            <a:ext cx="3429000" cy="201168"/>
          </a:xfrm>
          <a:prstGeom prst="rect">
            <a:avLst/>
          </a:prstGeom>
          <a:noFill/>
          <a:ln/>
        </p:spPr>
        <p:txBody>
          <a:bodyPr wrap="square" lIns="0" tIns="0" rIns="0" bIns="0" rtlCol="0" anchor="ctr"/>
          <a:lstStyle/>
          <a:p>
            <a:pPr algn="r" indent="0" marL="0">
              <a:buNone/>
            </a:pPr>
            <a:r>
              <a:rPr lang="en-US" sz="680" dirty="0">
                <a:solidFill>
                  <a:srgbClr val="5B645A"/>
                </a:solidFill>
              </a:rPr>
              <a:t>WASTE ENERGY CORP.  |  OTC: WAST  |  06</a:t>
            </a:r>
            <a:endParaRPr lang="en-US" sz="68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50805"/>
        </a:solidFill>
      </p:bgPr>
    </p:bg>
    <p:spTree>
      <p:nvGrpSpPr>
        <p:cNvPr id="1" name=""/>
        <p:cNvGrpSpPr/>
        <p:nvPr/>
      </p:nvGrpSpPr>
      <p:grpSpPr>
        <a:xfrm>
          <a:off x="0" y="0"/>
          <a:ext cx="0" cy="0"/>
          <a:chOff x="0" y="0"/>
          <a:chExt cx="0" cy="0"/>
        </a:xfrm>
      </p:grpSpPr>
      <p:sp>
        <p:nvSpPr>
          <p:cNvPr id="2" name="Shape 0"/>
          <p:cNvSpPr/>
          <p:nvPr/>
        </p:nvSpPr>
        <p:spPr>
          <a:xfrm>
            <a:off x="0" y="0"/>
            <a:ext cx="12191695" cy="73152"/>
          </a:xfrm>
          <a:prstGeom prst="rect">
            <a:avLst/>
          </a:prstGeom>
          <a:solidFill>
            <a:srgbClr val="9CFF6B"/>
          </a:solidFill>
          <a:ln w="12700">
            <a:solidFill>
              <a:srgbClr val="9CFF6B">
                <a:alpha val="0"/>
              </a:srgbClr>
            </a:solidFill>
            <a:prstDash val="solid"/>
          </a:ln>
        </p:spPr>
      </p:sp>
      <p:sp>
        <p:nvSpPr>
          <p:cNvPr id="3" name="Shape 1"/>
          <p:cNvSpPr/>
          <p:nvPr/>
        </p:nvSpPr>
        <p:spPr>
          <a:xfrm>
            <a:off x="0" y="6784848"/>
            <a:ext cx="12191695" cy="73152"/>
          </a:xfrm>
          <a:prstGeom prst="rect">
            <a:avLst/>
          </a:prstGeom>
          <a:solidFill>
            <a:srgbClr val="9CFF6B"/>
          </a:solidFill>
          <a:ln w="12700">
            <a:solidFill>
              <a:srgbClr val="9CFF6B">
                <a:alpha val="0"/>
              </a:srgbClr>
            </a:solidFill>
            <a:prstDash val="solid"/>
          </a:ln>
        </p:spPr>
      </p:sp>
      <p:pic>
        <p:nvPicPr>
          <p:cNvPr id="4" name="Image 0" descr="/mnt/data/wec_logo_white.png">    </p:cNvPr>
          <p:cNvPicPr>
            <a:picLocks noChangeAspect="1"/>
          </p:cNvPicPr>
          <p:nvPr/>
        </p:nvPicPr>
        <p:blipFill>
          <a:blip r:embed="rId1"/>
          <a:stretch>
            <a:fillRect/>
          </a:stretch>
        </p:blipFill>
        <p:spPr>
          <a:xfrm>
            <a:off x="502920" y="256032"/>
            <a:ext cx="1600200" cy="393192"/>
          </a:xfrm>
          <a:prstGeom prst="rect">
            <a:avLst/>
          </a:prstGeom>
        </p:spPr>
      </p:pic>
      <p:sp>
        <p:nvSpPr>
          <p:cNvPr id="5" name="Text 2"/>
          <p:cNvSpPr/>
          <p:nvPr/>
        </p:nvSpPr>
        <p:spPr>
          <a:xfrm>
            <a:off x="8229600" y="320040"/>
            <a:ext cx="3429000" cy="228600"/>
          </a:xfrm>
          <a:prstGeom prst="rect">
            <a:avLst/>
          </a:prstGeom>
          <a:noFill/>
          <a:ln/>
        </p:spPr>
        <p:txBody>
          <a:bodyPr wrap="square" rtlCol="0" anchor="ctr"/>
          <a:lstStyle/>
          <a:p>
            <a:pPr algn="r" indent="0" marL="0">
              <a:buNone/>
            </a:pPr>
            <a:r>
              <a:rPr lang="en-US" sz="850" b="1" dirty="0">
                <a:solidFill>
                  <a:srgbClr val="9CFF6B"/>
                </a:solidFill>
                <a:latin typeface="Aptos" pitchFamily="34" charset="0"/>
                <a:ea typeface="Aptos" pitchFamily="34" charset="-122"/>
                <a:cs typeface="Aptos" pitchFamily="34" charset="-120"/>
              </a:rPr>
              <a:t>MIDLAND CAMPUS</a:t>
            </a:r>
            <a:endParaRPr lang="en-US" sz="850" dirty="0"/>
          </a:p>
        </p:txBody>
      </p:sp>
      <p:sp>
        <p:nvSpPr>
          <p:cNvPr id="6" name="Text 3"/>
          <p:cNvSpPr/>
          <p:nvPr/>
        </p:nvSpPr>
        <p:spPr>
          <a:xfrm>
            <a:off x="594360" y="868680"/>
            <a:ext cx="5623560" cy="621792"/>
          </a:xfrm>
          <a:prstGeom prst="rect">
            <a:avLst/>
          </a:prstGeom>
          <a:noFill/>
          <a:ln/>
        </p:spPr>
        <p:txBody>
          <a:bodyPr wrap="square" lIns="0" tIns="0" rIns="0" bIns="0" rtlCol="0" anchor="ctr"/>
          <a:lstStyle/>
          <a:p>
            <a:pPr indent="0" marL="0">
              <a:buNone/>
            </a:pPr>
            <a:r>
              <a:rPr lang="en-US" sz="2900" b="1" dirty="0">
                <a:solidFill>
                  <a:srgbClr val="F4F6F1"/>
                </a:solidFill>
                <a:latin typeface="Aptos Display" pitchFamily="34" charset="0"/>
                <a:ea typeface="Aptos Display" pitchFamily="34" charset="-122"/>
                <a:cs typeface="Aptos Display" pitchFamily="34" charset="-120"/>
              </a:rPr>
              <a:t>The first mission: build the Midland waste-energy conversion campus.</a:t>
            </a:r>
            <a:endParaRPr lang="en-US" sz="2900" dirty="0"/>
          </a:p>
        </p:txBody>
      </p:sp>
      <p:sp>
        <p:nvSpPr>
          <p:cNvPr id="7" name="Text 4"/>
          <p:cNvSpPr/>
          <p:nvPr/>
        </p:nvSpPr>
        <p:spPr>
          <a:xfrm>
            <a:off x="612648" y="1572768"/>
            <a:ext cx="5486400" cy="566928"/>
          </a:xfrm>
          <a:prstGeom prst="rect">
            <a:avLst/>
          </a:prstGeom>
          <a:noFill/>
          <a:ln/>
        </p:spPr>
        <p:txBody>
          <a:bodyPr wrap="square" lIns="254" tIns="254" rIns="254" bIns="254" rtlCol="0" anchor="ctr">
            <a:normAutofit/>
          </a:bodyPr>
          <a:lstStyle/>
          <a:p>
            <a:pPr indent="0" marL="0">
              <a:buNone/>
            </a:pPr>
            <a:r>
              <a:rPr lang="en-US" sz="1550" dirty="0">
                <a:solidFill>
                  <a:srgbClr val="A9B3A8"/>
                </a:solidFill>
              </a:rPr>
              <a:t>Midland is intended to serve as WEC’s operating proof point — a controlled facility where feedstock intake, processing, output recovery, and environmental accountability can be validated.</a:t>
            </a:r>
            <a:endParaRPr lang="en-US" sz="1550" dirty="0"/>
          </a:p>
        </p:txBody>
      </p:sp>
      <p:pic>
        <p:nvPicPr>
          <p:cNvPr id="8" name="Image 1" descr="/mnt/data/crop_midland_squareish.jpg">    </p:cNvPr>
          <p:cNvPicPr>
            <a:picLocks noChangeAspect="1"/>
          </p:cNvPicPr>
          <p:nvPr/>
        </p:nvPicPr>
        <p:blipFill>
          <a:blip r:embed="rId2"/>
          <a:stretch>
            <a:fillRect/>
          </a:stretch>
        </p:blipFill>
        <p:spPr>
          <a:xfrm>
            <a:off x="6583680" y="960120"/>
            <a:ext cx="4983480" cy="5120640"/>
          </a:xfrm>
          <a:prstGeom prst="rect">
            <a:avLst/>
          </a:prstGeom>
        </p:spPr>
      </p:pic>
      <p:sp>
        <p:nvSpPr>
          <p:cNvPr id="9" name="Text 5"/>
          <p:cNvSpPr/>
          <p:nvPr/>
        </p:nvSpPr>
        <p:spPr>
          <a:xfrm>
            <a:off x="685800" y="2331720"/>
            <a:ext cx="1920240" cy="1005840"/>
          </a:xfrm>
          <a:prstGeom prst="rect">
            <a:avLst/>
          </a:prstGeom>
          <a:solidFill>
            <a:srgbClr val="101913"/>
          </a:solidFill>
          <a:ln w="13970">
            <a:solidFill>
              <a:srgbClr val="9CFF6B">
                <a:alpha val="85000"/>
              </a:srgbClr>
            </a:solidFill>
          </a:ln>
        </p:spPr>
        <p:txBody>
          <a:bodyPr wrap="square" lIns="1524" tIns="1524" rIns="1524" bIns="1524" rtlCol="0" anchor="ctr">
            <a:normAutofit/>
          </a:bodyPr>
          <a:lstStyle/>
          <a:p>
            <a:pPr algn="ctr" indent="0" marL="0">
              <a:buNone/>
            </a:pPr>
            <a:r>
              <a:rPr lang="en-US" sz="1600" dirty="0">
                <a:solidFill>
                  <a:srgbClr val="F4F6F1"/>
                </a:solidFill>
              </a:rPr>
              <a:t>1</a:t>
            </a:r>
            <a:endParaRPr lang="en-US" sz="1600" dirty="0"/>
          </a:p>
          <a:p>
            <a:pPr algn="ctr" indent="0" marL="0">
              <a:buNone/>
            </a:pPr>
            <a:r>
              <a:rPr lang="en-US" sz="1600" dirty="0">
                <a:solidFill>
                  <a:srgbClr val="F4F6F1"/>
                </a:solidFill>
              </a:rPr>
              <a:t>Secure targeted feedstock</a:t>
            </a:r>
            <a:endParaRPr lang="en-US" sz="1600" dirty="0"/>
          </a:p>
        </p:txBody>
      </p:sp>
      <p:sp>
        <p:nvSpPr>
          <p:cNvPr id="10" name="Text 6"/>
          <p:cNvSpPr/>
          <p:nvPr/>
        </p:nvSpPr>
        <p:spPr>
          <a:xfrm>
            <a:off x="2788920" y="2331720"/>
            <a:ext cx="1920240" cy="1005840"/>
          </a:xfrm>
          <a:prstGeom prst="rect">
            <a:avLst/>
          </a:prstGeom>
          <a:solidFill>
            <a:srgbClr val="101913"/>
          </a:solidFill>
          <a:ln w="13970">
            <a:solidFill>
              <a:srgbClr val="9CFF6B">
                <a:alpha val="85000"/>
              </a:srgbClr>
            </a:solidFill>
          </a:ln>
        </p:spPr>
        <p:txBody>
          <a:bodyPr wrap="square" lIns="1524" tIns="1524" rIns="1524" bIns="1524" rtlCol="0" anchor="ctr">
            <a:normAutofit/>
          </a:bodyPr>
          <a:lstStyle/>
          <a:p>
            <a:pPr algn="ctr" indent="0" marL="0">
              <a:buNone/>
            </a:pPr>
            <a:r>
              <a:rPr lang="en-US" sz="1600" dirty="0">
                <a:solidFill>
                  <a:srgbClr val="F4F6F1"/>
                </a:solidFill>
              </a:rPr>
              <a:t>2</a:t>
            </a:r>
            <a:endParaRPr lang="en-US" sz="1600" dirty="0"/>
          </a:p>
          <a:p>
            <a:pPr algn="ctr" indent="0" marL="0">
              <a:buNone/>
            </a:pPr>
            <a:r>
              <a:rPr lang="en-US" sz="1600" dirty="0">
                <a:solidFill>
                  <a:srgbClr val="F4F6F1"/>
                </a:solidFill>
              </a:rPr>
              <a:t>Commission conversion capacity</a:t>
            </a:r>
            <a:endParaRPr lang="en-US" sz="1600" dirty="0"/>
          </a:p>
        </p:txBody>
      </p:sp>
      <p:sp>
        <p:nvSpPr>
          <p:cNvPr id="11" name="Text 7"/>
          <p:cNvSpPr/>
          <p:nvPr/>
        </p:nvSpPr>
        <p:spPr>
          <a:xfrm>
            <a:off x="685800" y="3703320"/>
            <a:ext cx="1920240" cy="1005840"/>
          </a:xfrm>
          <a:prstGeom prst="rect">
            <a:avLst/>
          </a:prstGeom>
          <a:solidFill>
            <a:srgbClr val="101913"/>
          </a:solidFill>
          <a:ln w="13970">
            <a:solidFill>
              <a:srgbClr val="9CFF6B">
                <a:alpha val="85000"/>
              </a:srgbClr>
            </a:solidFill>
          </a:ln>
        </p:spPr>
        <p:txBody>
          <a:bodyPr wrap="square" lIns="1524" tIns="1524" rIns="1524" bIns="1524" rtlCol="0" anchor="ctr">
            <a:normAutofit/>
          </a:bodyPr>
          <a:lstStyle/>
          <a:p>
            <a:pPr algn="ctr" indent="0" marL="0">
              <a:buNone/>
            </a:pPr>
            <a:r>
              <a:rPr lang="en-US" sz="1600" dirty="0">
                <a:solidFill>
                  <a:srgbClr val="F4F6F1"/>
                </a:solidFill>
              </a:rPr>
              <a:t>3</a:t>
            </a:r>
            <a:endParaRPr lang="en-US" sz="1600" dirty="0"/>
          </a:p>
          <a:p>
            <a:pPr algn="ctr" indent="0" marL="0">
              <a:buNone/>
            </a:pPr>
            <a:r>
              <a:rPr lang="en-US" sz="1600" dirty="0">
                <a:solidFill>
                  <a:srgbClr val="F4F6F1"/>
                </a:solidFill>
              </a:rPr>
              <a:t>Develop offtake relationships</a:t>
            </a:r>
            <a:endParaRPr lang="en-US" sz="1600" dirty="0"/>
          </a:p>
        </p:txBody>
      </p:sp>
      <p:sp>
        <p:nvSpPr>
          <p:cNvPr id="12" name="Text 8"/>
          <p:cNvSpPr/>
          <p:nvPr/>
        </p:nvSpPr>
        <p:spPr>
          <a:xfrm>
            <a:off x="2788920" y="3703320"/>
            <a:ext cx="1920240" cy="1005840"/>
          </a:xfrm>
          <a:prstGeom prst="rect">
            <a:avLst/>
          </a:prstGeom>
          <a:solidFill>
            <a:srgbClr val="101913"/>
          </a:solidFill>
          <a:ln w="13970">
            <a:solidFill>
              <a:srgbClr val="9CFF6B">
                <a:alpha val="85000"/>
              </a:srgbClr>
            </a:solidFill>
          </a:ln>
        </p:spPr>
        <p:txBody>
          <a:bodyPr wrap="square" lIns="1524" tIns="1524" rIns="1524" bIns="1524" rtlCol="0" anchor="ctr">
            <a:normAutofit/>
          </a:bodyPr>
          <a:lstStyle/>
          <a:p>
            <a:pPr algn="ctr" indent="0" marL="0">
              <a:buNone/>
            </a:pPr>
            <a:r>
              <a:rPr lang="en-US" sz="1600" dirty="0">
                <a:solidFill>
                  <a:srgbClr val="F4F6F1"/>
                </a:solidFill>
              </a:rPr>
              <a:t>4</a:t>
            </a:r>
            <a:endParaRPr lang="en-US" sz="1600" dirty="0"/>
          </a:p>
          <a:p>
            <a:pPr algn="ctr" indent="0" marL="0">
              <a:buNone/>
            </a:pPr>
            <a:r>
              <a:rPr lang="en-US" sz="1600" dirty="0">
                <a:solidFill>
                  <a:srgbClr val="F4F6F1"/>
                </a:solidFill>
              </a:rPr>
              <a:t>Measure diversion and outputs</a:t>
            </a:r>
            <a:endParaRPr lang="en-US" sz="1600" dirty="0"/>
          </a:p>
        </p:txBody>
      </p:sp>
      <p:sp>
        <p:nvSpPr>
          <p:cNvPr id="13" name="Text 9"/>
          <p:cNvSpPr/>
          <p:nvPr/>
        </p:nvSpPr>
        <p:spPr>
          <a:xfrm>
            <a:off x="749808" y="5257800"/>
            <a:ext cx="4572000" cy="365760"/>
          </a:xfrm>
          <a:prstGeom prst="rect">
            <a:avLst/>
          </a:prstGeom>
          <a:noFill/>
          <a:ln/>
        </p:spPr>
        <p:txBody>
          <a:bodyPr wrap="square" lIns="0" tIns="0" rIns="0" bIns="0" rtlCol="0" anchor="ctr"/>
          <a:lstStyle/>
          <a:p>
            <a:pPr indent="0" marL="0">
              <a:buNone/>
            </a:pPr>
            <a:r>
              <a:rPr lang="en-US" sz="1650" b="1" dirty="0">
                <a:solidFill>
                  <a:srgbClr val="9CFF6B"/>
                </a:solidFill>
              </a:rPr>
              <a:t>Campus = feedstock + conversion + recovered outputs + data</a:t>
            </a:r>
            <a:endParaRPr lang="en-US" sz="1650" dirty="0"/>
          </a:p>
        </p:txBody>
      </p:sp>
      <p:sp>
        <p:nvSpPr>
          <p:cNvPr id="14" name="Text 10"/>
          <p:cNvSpPr/>
          <p:nvPr/>
        </p:nvSpPr>
        <p:spPr>
          <a:xfrm>
            <a:off x="594360" y="6519672"/>
            <a:ext cx="10972800" cy="201168"/>
          </a:xfrm>
          <a:prstGeom prst="rect">
            <a:avLst/>
          </a:prstGeom>
          <a:noFill/>
          <a:ln/>
        </p:spPr>
        <p:txBody>
          <a:bodyPr wrap="square" lIns="0" tIns="0" rIns="0" bIns="0" rtlCol="0" anchor="ctr"/>
          <a:lstStyle/>
          <a:p>
            <a:pPr indent="0" marL="0">
              <a:buNone/>
            </a:pPr>
            <a:r>
              <a:rPr lang="en-US" sz="680" dirty="0">
                <a:solidFill>
                  <a:srgbClr val="5B645A"/>
                </a:solidFill>
              </a:rPr>
              <a:t>Source: WEC public website expansion and platform strategy language.</a:t>
            </a:r>
            <a:endParaRPr lang="en-US" sz="680" dirty="0"/>
          </a:p>
        </p:txBody>
      </p:sp>
      <p:sp>
        <p:nvSpPr>
          <p:cNvPr id="15" name="Text 11"/>
          <p:cNvSpPr/>
          <p:nvPr/>
        </p:nvSpPr>
        <p:spPr>
          <a:xfrm>
            <a:off x="8138160" y="6519672"/>
            <a:ext cx="3429000" cy="201168"/>
          </a:xfrm>
          <a:prstGeom prst="rect">
            <a:avLst/>
          </a:prstGeom>
          <a:noFill/>
          <a:ln/>
        </p:spPr>
        <p:txBody>
          <a:bodyPr wrap="square" lIns="0" tIns="0" rIns="0" bIns="0" rtlCol="0" anchor="ctr"/>
          <a:lstStyle/>
          <a:p>
            <a:pPr algn="r" indent="0" marL="0">
              <a:buNone/>
            </a:pPr>
            <a:r>
              <a:rPr lang="en-US" sz="680" dirty="0">
                <a:solidFill>
                  <a:srgbClr val="5B645A"/>
                </a:solidFill>
              </a:rPr>
              <a:t>WASTE ENERGY CORP.  |  OTC: WAST  |  07</a:t>
            </a:r>
            <a:endParaRPr lang="en-US" sz="68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050805"/>
        </a:solidFill>
      </p:bgPr>
    </p:bg>
    <p:spTree>
      <p:nvGrpSpPr>
        <p:cNvPr id="1" name=""/>
        <p:cNvGrpSpPr/>
        <p:nvPr/>
      </p:nvGrpSpPr>
      <p:grpSpPr>
        <a:xfrm>
          <a:off x="0" y="0"/>
          <a:ext cx="0" cy="0"/>
          <a:chOff x="0" y="0"/>
          <a:chExt cx="0" cy="0"/>
        </a:xfrm>
      </p:grpSpPr>
      <p:sp>
        <p:nvSpPr>
          <p:cNvPr id="2" name="Shape 0"/>
          <p:cNvSpPr/>
          <p:nvPr/>
        </p:nvSpPr>
        <p:spPr>
          <a:xfrm>
            <a:off x="0" y="0"/>
            <a:ext cx="12191695" cy="73152"/>
          </a:xfrm>
          <a:prstGeom prst="rect">
            <a:avLst/>
          </a:prstGeom>
          <a:solidFill>
            <a:srgbClr val="9CFF6B"/>
          </a:solidFill>
          <a:ln w="12700">
            <a:solidFill>
              <a:srgbClr val="9CFF6B">
                <a:alpha val="0"/>
              </a:srgbClr>
            </a:solidFill>
            <a:prstDash val="solid"/>
          </a:ln>
        </p:spPr>
      </p:sp>
      <p:sp>
        <p:nvSpPr>
          <p:cNvPr id="3" name="Shape 1"/>
          <p:cNvSpPr/>
          <p:nvPr/>
        </p:nvSpPr>
        <p:spPr>
          <a:xfrm>
            <a:off x="0" y="6784848"/>
            <a:ext cx="12191695" cy="73152"/>
          </a:xfrm>
          <a:prstGeom prst="rect">
            <a:avLst/>
          </a:prstGeom>
          <a:solidFill>
            <a:srgbClr val="9CFF6B"/>
          </a:solidFill>
          <a:ln w="12700">
            <a:solidFill>
              <a:srgbClr val="9CFF6B">
                <a:alpha val="0"/>
              </a:srgbClr>
            </a:solidFill>
            <a:prstDash val="solid"/>
          </a:ln>
        </p:spPr>
      </p:sp>
      <p:pic>
        <p:nvPicPr>
          <p:cNvPr id="4" name="Image 0" descr="/mnt/data/wec_logo_white.png">    </p:cNvPr>
          <p:cNvPicPr>
            <a:picLocks noChangeAspect="1"/>
          </p:cNvPicPr>
          <p:nvPr/>
        </p:nvPicPr>
        <p:blipFill>
          <a:blip r:embed="rId1"/>
          <a:stretch>
            <a:fillRect/>
          </a:stretch>
        </p:blipFill>
        <p:spPr>
          <a:xfrm>
            <a:off x="502920" y="256032"/>
            <a:ext cx="1600200" cy="393192"/>
          </a:xfrm>
          <a:prstGeom prst="rect">
            <a:avLst/>
          </a:prstGeom>
        </p:spPr>
      </p:pic>
      <p:sp>
        <p:nvSpPr>
          <p:cNvPr id="5" name="Text 2"/>
          <p:cNvSpPr/>
          <p:nvPr/>
        </p:nvSpPr>
        <p:spPr>
          <a:xfrm>
            <a:off x="8229600" y="320040"/>
            <a:ext cx="3429000" cy="228600"/>
          </a:xfrm>
          <a:prstGeom prst="rect">
            <a:avLst/>
          </a:prstGeom>
          <a:noFill/>
          <a:ln/>
        </p:spPr>
        <p:txBody>
          <a:bodyPr wrap="square" rtlCol="0" anchor="ctr"/>
          <a:lstStyle/>
          <a:p>
            <a:pPr algn="r" indent="0" marL="0">
              <a:buNone/>
            </a:pPr>
            <a:r>
              <a:rPr lang="en-US" sz="850" b="1" dirty="0">
                <a:solidFill>
                  <a:srgbClr val="9CFF6B"/>
                </a:solidFill>
                <a:latin typeface="Aptos" pitchFamily="34" charset="0"/>
                <a:ea typeface="Aptos" pitchFamily="34" charset="-122"/>
                <a:cs typeface="Aptos" pitchFamily="34" charset="-120"/>
              </a:rPr>
              <a:t>REPLICATION STRATEGY</a:t>
            </a:r>
            <a:endParaRPr lang="en-US" sz="850" dirty="0"/>
          </a:p>
        </p:txBody>
      </p:sp>
      <p:sp>
        <p:nvSpPr>
          <p:cNvPr id="6" name="Text 3"/>
          <p:cNvSpPr/>
          <p:nvPr/>
        </p:nvSpPr>
        <p:spPr>
          <a:xfrm>
            <a:off x="594360" y="868680"/>
            <a:ext cx="5623560" cy="621792"/>
          </a:xfrm>
          <a:prstGeom prst="rect">
            <a:avLst/>
          </a:prstGeom>
          <a:noFill/>
          <a:ln/>
        </p:spPr>
        <p:txBody>
          <a:bodyPr wrap="square" lIns="0" tIns="0" rIns="0" bIns="0" rtlCol="0" anchor="ctr"/>
          <a:lstStyle/>
          <a:p>
            <a:pPr indent="0" marL="0">
              <a:buNone/>
            </a:pPr>
            <a:r>
              <a:rPr lang="en-US" sz="2900" b="1" dirty="0">
                <a:solidFill>
                  <a:srgbClr val="F4F6F1"/>
                </a:solidFill>
                <a:latin typeface="Aptos Display" pitchFamily="34" charset="0"/>
                <a:ea typeface="Aptos Display" pitchFamily="34" charset="-122"/>
                <a:cs typeface="Aptos Display" pitchFamily="34" charset="-120"/>
              </a:rPr>
              <a:t>Midland first. Texas next. Then a national platform.</a:t>
            </a:r>
            <a:endParaRPr lang="en-US" sz="2900" dirty="0"/>
          </a:p>
        </p:txBody>
      </p:sp>
      <p:sp>
        <p:nvSpPr>
          <p:cNvPr id="7" name="Text 4"/>
          <p:cNvSpPr/>
          <p:nvPr/>
        </p:nvSpPr>
        <p:spPr>
          <a:xfrm>
            <a:off x="612648" y="1572768"/>
            <a:ext cx="5486400" cy="566928"/>
          </a:xfrm>
          <a:prstGeom prst="rect">
            <a:avLst/>
          </a:prstGeom>
          <a:noFill/>
          <a:ln/>
        </p:spPr>
        <p:txBody>
          <a:bodyPr wrap="square" lIns="254" tIns="254" rIns="254" bIns="254" rtlCol="0" anchor="ctr">
            <a:normAutofit/>
          </a:bodyPr>
          <a:lstStyle/>
          <a:p>
            <a:pPr indent="0" marL="0">
              <a:buNone/>
            </a:pPr>
            <a:r>
              <a:rPr lang="en-US" sz="1550" dirty="0">
                <a:solidFill>
                  <a:srgbClr val="A9B3A8"/>
                </a:solidFill>
              </a:rPr>
              <a:t>The strategic goal is to replicate modular locations around recurring tire-waste corridors, bringing processing capacity closer to feedstock and customers.</a:t>
            </a:r>
            <a:endParaRPr lang="en-US" sz="1550" dirty="0"/>
          </a:p>
        </p:txBody>
      </p:sp>
      <p:pic>
        <p:nvPicPr>
          <p:cNvPr id="8" name="Image 1" descr="/mnt/data/crop_midland_industrial_wide.jpg">    </p:cNvPr>
          <p:cNvPicPr>
            <a:picLocks noChangeAspect="1"/>
          </p:cNvPicPr>
          <p:nvPr/>
        </p:nvPicPr>
        <p:blipFill>
          <a:blip r:embed="rId2"/>
          <a:stretch>
            <a:fillRect/>
          </a:stretch>
        </p:blipFill>
        <p:spPr>
          <a:xfrm>
            <a:off x="7498080" y="960120"/>
            <a:ext cx="4023360" cy="2103120"/>
          </a:xfrm>
          <a:prstGeom prst="rect">
            <a:avLst/>
          </a:prstGeom>
        </p:spPr>
      </p:pic>
      <p:pic>
        <p:nvPicPr>
          <p:cNvPr id="9" name="Image 2" descr="/mnt/data/crop_tiresite_wide.jpg">    </p:cNvPr>
          <p:cNvPicPr>
            <a:picLocks noChangeAspect="1"/>
          </p:cNvPicPr>
          <p:nvPr/>
        </p:nvPicPr>
        <p:blipFill>
          <a:blip r:embed="rId3"/>
          <a:stretch>
            <a:fillRect/>
          </a:stretch>
        </p:blipFill>
        <p:spPr>
          <a:xfrm>
            <a:off x="7498080" y="3657600"/>
            <a:ext cx="4023360" cy="2103120"/>
          </a:xfrm>
          <a:prstGeom prst="rect">
            <a:avLst/>
          </a:prstGeom>
        </p:spPr>
      </p:pic>
      <p:sp>
        <p:nvSpPr>
          <p:cNvPr id="10" name="Text 5"/>
          <p:cNvSpPr/>
          <p:nvPr/>
        </p:nvSpPr>
        <p:spPr>
          <a:xfrm>
            <a:off x="749808" y="2286000"/>
            <a:ext cx="2331720" cy="960120"/>
          </a:xfrm>
          <a:prstGeom prst="rect">
            <a:avLst/>
          </a:prstGeom>
          <a:solidFill>
            <a:srgbClr val="1F4027"/>
          </a:solidFill>
          <a:ln w="13970">
            <a:solidFill>
              <a:srgbClr val="9CFF6B">
                <a:alpha val="85000"/>
              </a:srgbClr>
            </a:solidFill>
          </a:ln>
        </p:spPr>
        <p:txBody>
          <a:bodyPr wrap="square" lIns="1524" tIns="1524" rIns="1524" bIns="1524" rtlCol="0" anchor="ctr">
            <a:normAutofit/>
          </a:bodyPr>
          <a:lstStyle/>
          <a:p>
            <a:pPr algn="ctr" indent="0" marL="0">
              <a:buNone/>
            </a:pPr>
            <a:r>
              <a:rPr lang="en-US" sz="1550" dirty="0">
                <a:solidFill>
                  <a:srgbClr val="F4F6F1"/>
                </a:solidFill>
              </a:rPr>
              <a:t>PHASE 1</a:t>
            </a:r>
            <a:endParaRPr lang="en-US" sz="1550" dirty="0"/>
          </a:p>
          <a:p>
            <a:pPr algn="ctr" indent="0" marL="0">
              <a:buNone/>
            </a:pPr>
            <a:r>
              <a:rPr lang="en-US" sz="1550" dirty="0">
                <a:solidFill>
                  <a:srgbClr val="F4F6F1"/>
                </a:solidFill>
              </a:rPr>
              <a:t>Midland campus proof point</a:t>
            </a:r>
            <a:endParaRPr lang="en-US" sz="1550" dirty="0"/>
          </a:p>
        </p:txBody>
      </p:sp>
      <p:sp>
        <p:nvSpPr>
          <p:cNvPr id="11" name="Text 6"/>
          <p:cNvSpPr/>
          <p:nvPr/>
        </p:nvSpPr>
        <p:spPr>
          <a:xfrm>
            <a:off x="3520440" y="2286000"/>
            <a:ext cx="2331720" cy="960120"/>
          </a:xfrm>
          <a:prstGeom prst="rect">
            <a:avLst/>
          </a:prstGeom>
          <a:solidFill>
            <a:srgbClr val="101913"/>
          </a:solidFill>
          <a:ln w="13970">
            <a:solidFill>
              <a:srgbClr val="9CFF6B">
                <a:alpha val="85000"/>
              </a:srgbClr>
            </a:solidFill>
          </a:ln>
        </p:spPr>
        <p:txBody>
          <a:bodyPr wrap="square" lIns="1524" tIns="1524" rIns="1524" bIns="1524" rtlCol="0" anchor="ctr">
            <a:normAutofit/>
          </a:bodyPr>
          <a:lstStyle/>
          <a:p>
            <a:pPr algn="ctr" indent="0" marL="0">
              <a:buNone/>
            </a:pPr>
            <a:r>
              <a:rPr lang="en-US" sz="1550" dirty="0">
                <a:solidFill>
                  <a:srgbClr val="F4F6F1"/>
                </a:solidFill>
              </a:rPr>
              <a:t>PHASE 2</a:t>
            </a:r>
            <a:endParaRPr lang="en-US" sz="1550" dirty="0"/>
          </a:p>
          <a:p>
            <a:pPr algn="ctr" indent="0" marL="0">
              <a:buNone/>
            </a:pPr>
            <a:r>
              <a:rPr lang="en-US" sz="1550" dirty="0">
                <a:solidFill>
                  <a:srgbClr val="F4F6F1"/>
                </a:solidFill>
              </a:rPr>
              <a:t>Texas modular rollout</a:t>
            </a:r>
            <a:endParaRPr lang="en-US" sz="1550" dirty="0"/>
          </a:p>
        </p:txBody>
      </p:sp>
      <p:sp>
        <p:nvSpPr>
          <p:cNvPr id="12" name="Text 7"/>
          <p:cNvSpPr/>
          <p:nvPr/>
        </p:nvSpPr>
        <p:spPr>
          <a:xfrm>
            <a:off x="749808" y="3794760"/>
            <a:ext cx="2331720" cy="960120"/>
          </a:xfrm>
          <a:prstGeom prst="rect">
            <a:avLst/>
          </a:prstGeom>
          <a:solidFill>
            <a:srgbClr val="101913"/>
          </a:solidFill>
          <a:ln w="13970">
            <a:solidFill>
              <a:srgbClr val="9CFF6B">
                <a:alpha val="85000"/>
              </a:srgbClr>
            </a:solidFill>
          </a:ln>
        </p:spPr>
        <p:txBody>
          <a:bodyPr wrap="square" lIns="1524" tIns="1524" rIns="1524" bIns="1524" rtlCol="0" anchor="ctr">
            <a:normAutofit/>
          </a:bodyPr>
          <a:lstStyle/>
          <a:p>
            <a:pPr algn="ctr" indent="0" marL="0">
              <a:buNone/>
            </a:pPr>
            <a:r>
              <a:rPr lang="en-US" sz="1550" dirty="0">
                <a:solidFill>
                  <a:srgbClr val="F4F6F1"/>
                </a:solidFill>
              </a:rPr>
              <a:t>PHASE 3</a:t>
            </a:r>
            <a:endParaRPr lang="en-US" sz="1550" dirty="0"/>
          </a:p>
          <a:p>
            <a:pPr algn="ctr" indent="0" marL="0">
              <a:buNone/>
            </a:pPr>
            <a:r>
              <a:rPr lang="en-US" sz="1550" dirty="0">
                <a:solidFill>
                  <a:srgbClr val="F4F6F1"/>
                </a:solidFill>
              </a:rPr>
              <a:t>Regional U.S. network</a:t>
            </a:r>
            <a:endParaRPr lang="en-US" sz="1550" dirty="0"/>
          </a:p>
        </p:txBody>
      </p:sp>
      <p:sp>
        <p:nvSpPr>
          <p:cNvPr id="13" name="Text 8"/>
          <p:cNvSpPr/>
          <p:nvPr/>
        </p:nvSpPr>
        <p:spPr>
          <a:xfrm>
            <a:off x="3520440" y="3794760"/>
            <a:ext cx="2331720" cy="960120"/>
          </a:xfrm>
          <a:prstGeom prst="rect">
            <a:avLst/>
          </a:prstGeom>
          <a:solidFill>
            <a:srgbClr val="101913"/>
          </a:solidFill>
          <a:ln w="13970">
            <a:solidFill>
              <a:srgbClr val="9CFF6B">
                <a:alpha val="85000"/>
              </a:srgbClr>
            </a:solidFill>
          </a:ln>
        </p:spPr>
        <p:txBody>
          <a:bodyPr wrap="square" lIns="1524" tIns="1524" rIns="1524" bIns="1524" rtlCol="0" anchor="ctr">
            <a:normAutofit/>
          </a:bodyPr>
          <a:lstStyle/>
          <a:p>
            <a:pPr algn="ctr" indent="0" marL="0">
              <a:buNone/>
            </a:pPr>
            <a:r>
              <a:rPr lang="en-US" sz="1550" dirty="0">
                <a:solidFill>
                  <a:srgbClr val="F4F6F1"/>
                </a:solidFill>
              </a:rPr>
              <a:t>PHASE 4</a:t>
            </a:r>
            <a:endParaRPr lang="en-US" sz="1550" dirty="0"/>
          </a:p>
          <a:p>
            <a:pPr algn="ctr" indent="0" marL="0">
              <a:buNone/>
            </a:pPr>
            <a:r>
              <a:rPr lang="en-US" sz="1550" dirty="0">
                <a:solidFill>
                  <a:srgbClr val="F4F6F1"/>
                </a:solidFill>
              </a:rPr>
              <a:t>Data-enabled circular platform</a:t>
            </a:r>
            <a:endParaRPr lang="en-US" sz="1550" dirty="0"/>
          </a:p>
        </p:txBody>
      </p:sp>
      <p:sp>
        <p:nvSpPr>
          <p:cNvPr id="14" name="Text 9"/>
          <p:cNvSpPr/>
          <p:nvPr/>
        </p:nvSpPr>
        <p:spPr>
          <a:xfrm>
            <a:off x="841248" y="5349240"/>
            <a:ext cx="4983480" cy="384048"/>
          </a:xfrm>
          <a:prstGeom prst="rect">
            <a:avLst/>
          </a:prstGeom>
          <a:noFill/>
          <a:ln/>
        </p:spPr>
        <p:txBody>
          <a:bodyPr wrap="square" lIns="0" tIns="0" rIns="0" bIns="0" rtlCol="0" anchor="ctr"/>
          <a:lstStyle/>
          <a:p>
            <a:pPr indent="0" marL="0">
              <a:buNone/>
            </a:pPr>
            <a:r>
              <a:rPr lang="en-US" sz="1800" b="1" dirty="0">
                <a:solidFill>
                  <a:srgbClr val="F4F6F1"/>
                </a:solidFill>
              </a:rPr>
              <a:t>Replicate the operating model — not just the machinery.</a:t>
            </a:r>
            <a:endParaRPr lang="en-US" sz="1800" dirty="0"/>
          </a:p>
        </p:txBody>
      </p:sp>
      <p:sp>
        <p:nvSpPr>
          <p:cNvPr id="15" name="Text 10"/>
          <p:cNvSpPr/>
          <p:nvPr/>
        </p:nvSpPr>
        <p:spPr>
          <a:xfrm>
            <a:off x="594360" y="6519672"/>
            <a:ext cx="10972800" cy="201168"/>
          </a:xfrm>
          <a:prstGeom prst="rect">
            <a:avLst/>
          </a:prstGeom>
          <a:noFill/>
          <a:ln/>
        </p:spPr>
        <p:txBody>
          <a:bodyPr wrap="square" lIns="0" tIns="0" rIns="0" bIns="0" rtlCol="0" anchor="ctr"/>
          <a:lstStyle/>
          <a:p>
            <a:pPr indent="0" marL="0">
              <a:buNone/>
            </a:pPr>
            <a:r>
              <a:rPr lang="en-US" sz="680" dirty="0">
                <a:solidFill>
                  <a:srgbClr val="5B645A"/>
                </a:solidFill>
              </a:rPr>
              <a:t>Source: WEC Platform &amp; Technology page: phased expansion architecture and replication strategy.</a:t>
            </a:r>
            <a:endParaRPr lang="en-US" sz="680" dirty="0"/>
          </a:p>
        </p:txBody>
      </p:sp>
      <p:sp>
        <p:nvSpPr>
          <p:cNvPr id="16" name="Text 11"/>
          <p:cNvSpPr/>
          <p:nvPr/>
        </p:nvSpPr>
        <p:spPr>
          <a:xfrm>
            <a:off x="8138160" y="6519672"/>
            <a:ext cx="3429000" cy="201168"/>
          </a:xfrm>
          <a:prstGeom prst="rect">
            <a:avLst/>
          </a:prstGeom>
          <a:noFill/>
          <a:ln/>
        </p:spPr>
        <p:txBody>
          <a:bodyPr wrap="square" lIns="0" tIns="0" rIns="0" bIns="0" rtlCol="0" anchor="ctr"/>
          <a:lstStyle/>
          <a:p>
            <a:pPr algn="r" indent="0" marL="0">
              <a:buNone/>
            </a:pPr>
            <a:r>
              <a:rPr lang="en-US" sz="680" dirty="0">
                <a:solidFill>
                  <a:srgbClr val="5B645A"/>
                </a:solidFill>
              </a:rPr>
              <a:t>WASTE ENERGY CORP.  |  OTC: WAST  |  08</a:t>
            </a:r>
            <a:endParaRPr lang="en-US" sz="68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050805"/>
        </a:solidFill>
      </p:bgPr>
    </p:bg>
    <p:spTree>
      <p:nvGrpSpPr>
        <p:cNvPr id="1" name=""/>
        <p:cNvGrpSpPr/>
        <p:nvPr/>
      </p:nvGrpSpPr>
      <p:grpSpPr>
        <a:xfrm>
          <a:off x="0" y="0"/>
          <a:ext cx="0" cy="0"/>
          <a:chOff x="0" y="0"/>
          <a:chExt cx="0" cy="0"/>
        </a:xfrm>
      </p:grpSpPr>
      <p:sp>
        <p:nvSpPr>
          <p:cNvPr id="2" name="Shape 0"/>
          <p:cNvSpPr/>
          <p:nvPr/>
        </p:nvSpPr>
        <p:spPr>
          <a:xfrm>
            <a:off x="0" y="0"/>
            <a:ext cx="12191695" cy="73152"/>
          </a:xfrm>
          <a:prstGeom prst="rect">
            <a:avLst/>
          </a:prstGeom>
          <a:solidFill>
            <a:srgbClr val="9CFF6B"/>
          </a:solidFill>
          <a:ln w="12700">
            <a:solidFill>
              <a:srgbClr val="9CFF6B">
                <a:alpha val="0"/>
              </a:srgbClr>
            </a:solidFill>
            <a:prstDash val="solid"/>
          </a:ln>
        </p:spPr>
      </p:sp>
      <p:sp>
        <p:nvSpPr>
          <p:cNvPr id="3" name="Shape 1"/>
          <p:cNvSpPr/>
          <p:nvPr/>
        </p:nvSpPr>
        <p:spPr>
          <a:xfrm>
            <a:off x="0" y="6784848"/>
            <a:ext cx="12191695" cy="73152"/>
          </a:xfrm>
          <a:prstGeom prst="rect">
            <a:avLst/>
          </a:prstGeom>
          <a:solidFill>
            <a:srgbClr val="9CFF6B"/>
          </a:solidFill>
          <a:ln w="12700">
            <a:solidFill>
              <a:srgbClr val="9CFF6B">
                <a:alpha val="0"/>
              </a:srgbClr>
            </a:solidFill>
            <a:prstDash val="solid"/>
          </a:ln>
        </p:spPr>
      </p:sp>
      <p:pic>
        <p:nvPicPr>
          <p:cNvPr id="4" name="Image 0" descr="/mnt/data/wec_logo_white.png">    </p:cNvPr>
          <p:cNvPicPr>
            <a:picLocks noChangeAspect="1"/>
          </p:cNvPicPr>
          <p:nvPr/>
        </p:nvPicPr>
        <p:blipFill>
          <a:blip r:embed="rId1"/>
          <a:stretch>
            <a:fillRect/>
          </a:stretch>
        </p:blipFill>
        <p:spPr>
          <a:xfrm>
            <a:off x="502920" y="256032"/>
            <a:ext cx="1600200" cy="393192"/>
          </a:xfrm>
          <a:prstGeom prst="rect">
            <a:avLst/>
          </a:prstGeom>
        </p:spPr>
      </p:pic>
      <p:sp>
        <p:nvSpPr>
          <p:cNvPr id="5" name="Text 2"/>
          <p:cNvSpPr/>
          <p:nvPr/>
        </p:nvSpPr>
        <p:spPr>
          <a:xfrm>
            <a:off x="8229600" y="320040"/>
            <a:ext cx="3429000" cy="228600"/>
          </a:xfrm>
          <a:prstGeom prst="rect">
            <a:avLst/>
          </a:prstGeom>
          <a:noFill/>
          <a:ln/>
        </p:spPr>
        <p:txBody>
          <a:bodyPr wrap="square" rtlCol="0" anchor="ctr"/>
          <a:lstStyle/>
          <a:p>
            <a:pPr algn="r" indent="0" marL="0">
              <a:buNone/>
            </a:pPr>
            <a:r>
              <a:rPr lang="en-US" sz="850" b="1" dirty="0">
                <a:solidFill>
                  <a:srgbClr val="9CFF6B"/>
                </a:solidFill>
                <a:latin typeface="Aptos" pitchFamily="34" charset="0"/>
                <a:ea typeface="Aptos" pitchFamily="34" charset="-122"/>
                <a:cs typeface="Aptos" pitchFamily="34" charset="-120"/>
              </a:rPr>
              <a:t>WHY NOW</a:t>
            </a:r>
            <a:endParaRPr lang="en-US" sz="850" dirty="0"/>
          </a:p>
        </p:txBody>
      </p:sp>
      <p:sp>
        <p:nvSpPr>
          <p:cNvPr id="6" name="Text 3"/>
          <p:cNvSpPr/>
          <p:nvPr/>
        </p:nvSpPr>
        <p:spPr>
          <a:xfrm>
            <a:off x="594360" y="868680"/>
            <a:ext cx="5623560" cy="621792"/>
          </a:xfrm>
          <a:prstGeom prst="rect">
            <a:avLst/>
          </a:prstGeom>
          <a:noFill/>
          <a:ln/>
        </p:spPr>
        <p:txBody>
          <a:bodyPr wrap="square" lIns="0" tIns="0" rIns="0" bIns="0" rtlCol="0" anchor="ctr"/>
          <a:lstStyle/>
          <a:p>
            <a:pPr indent="0" marL="0">
              <a:buNone/>
            </a:pPr>
            <a:r>
              <a:rPr lang="en-US" sz="2900" b="1" dirty="0">
                <a:solidFill>
                  <a:srgbClr val="F4F6F1"/>
                </a:solidFill>
                <a:latin typeface="Aptos Display" pitchFamily="34" charset="0"/>
                <a:ea typeface="Aptos Display" pitchFamily="34" charset="-122"/>
                <a:cs typeface="Aptos Display" pitchFamily="34" charset="-120"/>
              </a:rPr>
              <a:t>The market is moving toward verified resource recovery.</a:t>
            </a:r>
            <a:endParaRPr lang="en-US" sz="2900" dirty="0"/>
          </a:p>
        </p:txBody>
      </p:sp>
      <p:sp>
        <p:nvSpPr>
          <p:cNvPr id="7" name="Text 4"/>
          <p:cNvSpPr/>
          <p:nvPr/>
        </p:nvSpPr>
        <p:spPr>
          <a:xfrm>
            <a:off x="612648" y="1572768"/>
            <a:ext cx="5486400" cy="566928"/>
          </a:xfrm>
          <a:prstGeom prst="rect">
            <a:avLst/>
          </a:prstGeom>
          <a:noFill/>
          <a:ln/>
        </p:spPr>
        <p:txBody>
          <a:bodyPr wrap="square" lIns="254" tIns="254" rIns="254" bIns="254" rtlCol="0" anchor="ctr">
            <a:normAutofit/>
          </a:bodyPr>
          <a:lstStyle/>
          <a:p>
            <a:pPr indent="0" marL="0">
              <a:buNone/>
            </a:pPr>
            <a:r>
              <a:rPr lang="en-US" sz="1550" dirty="0">
                <a:solidFill>
                  <a:srgbClr val="A9B3A8"/>
                </a:solidFill>
              </a:rPr>
              <a:t>Demand is being pulled by disposal pressure, circular-economy goals, domestic materials recovery, and the need for auditable environmental outcomes.</a:t>
            </a:r>
            <a:endParaRPr lang="en-US" sz="1550" dirty="0"/>
          </a:p>
        </p:txBody>
      </p:sp>
      <p:sp>
        <p:nvSpPr>
          <p:cNvPr id="8" name="Text 5"/>
          <p:cNvSpPr/>
          <p:nvPr/>
        </p:nvSpPr>
        <p:spPr>
          <a:xfrm>
            <a:off x="749808" y="2331720"/>
            <a:ext cx="2377440" cy="256032"/>
          </a:xfrm>
          <a:prstGeom prst="rect">
            <a:avLst/>
          </a:prstGeom>
          <a:noFill/>
          <a:ln/>
        </p:spPr>
        <p:txBody>
          <a:bodyPr wrap="square" lIns="0" tIns="0" rIns="0" bIns="0" rtlCol="0" anchor="ctr"/>
          <a:lstStyle/>
          <a:p>
            <a:pPr indent="0" marL="0">
              <a:buNone/>
            </a:pPr>
            <a:r>
              <a:rPr lang="en-US" sz="1100" b="1" dirty="0">
                <a:solidFill>
                  <a:srgbClr val="9CFF6B"/>
                </a:solidFill>
              </a:rPr>
              <a:t>LANDFILL PRESSURE</a:t>
            </a:r>
            <a:endParaRPr lang="en-US" sz="1100" dirty="0"/>
          </a:p>
        </p:txBody>
      </p:sp>
      <p:sp>
        <p:nvSpPr>
          <p:cNvPr id="9" name="Text 6"/>
          <p:cNvSpPr/>
          <p:nvPr/>
        </p:nvSpPr>
        <p:spPr>
          <a:xfrm>
            <a:off x="749808" y="2633472"/>
            <a:ext cx="5303520" cy="329184"/>
          </a:xfrm>
          <a:prstGeom prst="rect">
            <a:avLst/>
          </a:prstGeom>
          <a:noFill/>
          <a:ln/>
        </p:spPr>
        <p:txBody>
          <a:bodyPr wrap="square" lIns="0" tIns="0" rIns="0" bIns="0" rtlCol="0" anchor="ctr">
            <a:normAutofit/>
          </a:bodyPr>
          <a:lstStyle/>
          <a:p>
            <a:pPr indent="0" marL="0">
              <a:buNone/>
            </a:pPr>
            <a:r>
              <a:rPr lang="en-US" sz="1550" dirty="0">
                <a:solidFill>
                  <a:srgbClr val="F4F6F1"/>
                </a:solidFill>
              </a:rPr>
              <a:t>Capacity constraints and permitting friction make disposal alternatives more valuable.</a:t>
            </a:r>
            <a:endParaRPr lang="en-US" sz="1550" dirty="0"/>
          </a:p>
        </p:txBody>
      </p:sp>
      <p:sp>
        <p:nvSpPr>
          <p:cNvPr id="10" name="Text 7"/>
          <p:cNvSpPr/>
          <p:nvPr/>
        </p:nvSpPr>
        <p:spPr>
          <a:xfrm>
            <a:off x="749808" y="3246120"/>
            <a:ext cx="2377440" cy="256032"/>
          </a:xfrm>
          <a:prstGeom prst="rect">
            <a:avLst/>
          </a:prstGeom>
          <a:noFill/>
          <a:ln/>
        </p:spPr>
        <p:txBody>
          <a:bodyPr wrap="square" lIns="0" tIns="0" rIns="0" bIns="0" rtlCol="0" anchor="ctr"/>
          <a:lstStyle/>
          <a:p>
            <a:pPr indent="0" marL="0">
              <a:buNone/>
            </a:pPr>
            <a:r>
              <a:rPr lang="en-US" sz="1100" b="1" dirty="0">
                <a:solidFill>
                  <a:srgbClr val="9CFF6B"/>
                </a:solidFill>
              </a:rPr>
              <a:t>CIRCULAR DEMAND</a:t>
            </a:r>
            <a:endParaRPr lang="en-US" sz="1100" dirty="0"/>
          </a:p>
        </p:txBody>
      </p:sp>
      <p:sp>
        <p:nvSpPr>
          <p:cNvPr id="11" name="Text 8"/>
          <p:cNvSpPr/>
          <p:nvPr/>
        </p:nvSpPr>
        <p:spPr>
          <a:xfrm>
            <a:off x="749808" y="3547872"/>
            <a:ext cx="5303520" cy="329184"/>
          </a:xfrm>
          <a:prstGeom prst="rect">
            <a:avLst/>
          </a:prstGeom>
          <a:noFill/>
          <a:ln/>
        </p:spPr>
        <p:txBody>
          <a:bodyPr wrap="square" lIns="0" tIns="0" rIns="0" bIns="0" rtlCol="0" anchor="ctr">
            <a:normAutofit/>
          </a:bodyPr>
          <a:lstStyle/>
          <a:p>
            <a:pPr indent="0" marL="0">
              <a:buNone/>
            </a:pPr>
            <a:r>
              <a:rPr lang="en-US" sz="1550" dirty="0">
                <a:solidFill>
                  <a:srgbClr val="F4F6F1"/>
                </a:solidFill>
              </a:rPr>
              <a:t>Municipalities and industrial partners need verified diversion solutions.</a:t>
            </a:r>
            <a:endParaRPr lang="en-US" sz="1550" dirty="0"/>
          </a:p>
        </p:txBody>
      </p:sp>
      <p:sp>
        <p:nvSpPr>
          <p:cNvPr id="12" name="Text 9"/>
          <p:cNvSpPr/>
          <p:nvPr/>
        </p:nvSpPr>
        <p:spPr>
          <a:xfrm>
            <a:off x="749808" y="4160520"/>
            <a:ext cx="2377440" cy="256032"/>
          </a:xfrm>
          <a:prstGeom prst="rect">
            <a:avLst/>
          </a:prstGeom>
          <a:noFill/>
          <a:ln/>
        </p:spPr>
        <p:txBody>
          <a:bodyPr wrap="square" lIns="0" tIns="0" rIns="0" bIns="0" rtlCol="0" anchor="ctr"/>
          <a:lstStyle/>
          <a:p>
            <a:pPr indent="0" marL="0">
              <a:buNone/>
            </a:pPr>
            <a:r>
              <a:rPr lang="en-US" sz="1100" b="1" dirty="0">
                <a:solidFill>
                  <a:srgbClr val="9CFF6B"/>
                </a:solidFill>
              </a:rPr>
              <a:t>DOMESTIC RESOURCES</a:t>
            </a:r>
            <a:endParaRPr lang="en-US" sz="1100" dirty="0"/>
          </a:p>
        </p:txBody>
      </p:sp>
      <p:sp>
        <p:nvSpPr>
          <p:cNvPr id="13" name="Text 10"/>
          <p:cNvSpPr/>
          <p:nvPr/>
        </p:nvSpPr>
        <p:spPr>
          <a:xfrm>
            <a:off x="749808" y="4462272"/>
            <a:ext cx="5303520" cy="329184"/>
          </a:xfrm>
          <a:prstGeom prst="rect">
            <a:avLst/>
          </a:prstGeom>
          <a:noFill/>
          <a:ln/>
        </p:spPr>
        <p:txBody>
          <a:bodyPr wrap="square" lIns="0" tIns="0" rIns="0" bIns="0" rtlCol="0" anchor="ctr">
            <a:normAutofit/>
          </a:bodyPr>
          <a:lstStyle/>
          <a:p>
            <a:pPr indent="0" marL="0">
              <a:buNone/>
            </a:pPr>
            <a:r>
              <a:rPr lang="en-US" sz="1550" dirty="0">
                <a:solidFill>
                  <a:srgbClr val="F4F6F1"/>
                </a:solidFill>
              </a:rPr>
              <a:t>Recovered materials support supply-chain resilience.</a:t>
            </a:r>
            <a:endParaRPr lang="en-US" sz="1550" dirty="0"/>
          </a:p>
        </p:txBody>
      </p:sp>
      <p:sp>
        <p:nvSpPr>
          <p:cNvPr id="14" name="Text 11"/>
          <p:cNvSpPr/>
          <p:nvPr/>
        </p:nvSpPr>
        <p:spPr>
          <a:xfrm>
            <a:off x="749808" y="5074920"/>
            <a:ext cx="2377440" cy="256032"/>
          </a:xfrm>
          <a:prstGeom prst="rect">
            <a:avLst/>
          </a:prstGeom>
          <a:noFill/>
          <a:ln/>
        </p:spPr>
        <p:txBody>
          <a:bodyPr wrap="square" lIns="0" tIns="0" rIns="0" bIns="0" rtlCol="0" anchor="ctr"/>
          <a:lstStyle/>
          <a:p>
            <a:pPr indent="0" marL="0">
              <a:buNone/>
            </a:pPr>
            <a:r>
              <a:rPr lang="en-US" sz="1100" b="1" dirty="0">
                <a:solidFill>
                  <a:srgbClr val="9CFF6B"/>
                </a:solidFill>
              </a:rPr>
              <a:t>TRACEABILITY</a:t>
            </a:r>
            <a:endParaRPr lang="en-US" sz="1100" dirty="0"/>
          </a:p>
        </p:txBody>
      </p:sp>
      <p:sp>
        <p:nvSpPr>
          <p:cNvPr id="15" name="Text 12"/>
          <p:cNvSpPr/>
          <p:nvPr/>
        </p:nvSpPr>
        <p:spPr>
          <a:xfrm>
            <a:off x="749808" y="5376672"/>
            <a:ext cx="5303520" cy="329184"/>
          </a:xfrm>
          <a:prstGeom prst="rect">
            <a:avLst/>
          </a:prstGeom>
          <a:noFill/>
          <a:ln/>
        </p:spPr>
        <p:txBody>
          <a:bodyPr wrap="square" lIns="0" tIns="0" rIns="0" bIns="0" rtlCol="0" anchor="ctr">
            <a:normAutofit/>
          </a:bodyPr>
          <a:lstStyle/>
          <a:p>
            <a:pPr indent="0" marL="0">
              <a:buNone/>
            </a:pPr>
            <a:r>
              <a:rPr lang="en-US" sz="1550" dirty="0">
                <a:solidFill>
                  <a:srgbClr val="F4F6F1"/>
                </a:solidFill>
              </a:rPr>
              <a:t>Data-driven accountability may support ESG, compliance, and carbon-value infrastructure.</a:t>
            </a:r>
            <a:endParaRPr lang="en-US" sz="1550" dirty="0"/>
          </a:p>
        </p:txBody>
      </p:sp>
      <p:pic>
        <p:nvPicPr>
          <p:cNvPr id="16" name="Image 1" descr="/mnt/data/crop_asphalt_square.jpg">    </p:cNvPr>
          <p:cNvPicPr>
            <a:picLocks noChangeAspect="1"/>
          </p:cNvPicPr>
          <p:nvPr/>
        </p:nvPicPr>
        <p:blipFill>
          <a:blip r:embed="rId2"/>
          <a:stretch>
            <a:fillRect/>
          </a:stretch>
        </p:blipFill>
        <p:spPr>
          <a:xfrm>
            <a:off x="6629400" y="1097280"/>
            <a:ext cx="2331720" cy="2057400"/>
          </a:xfrm>
          <a:prstGeom prst="rect">
            <a:avLst/>
          </a:prstGeom>
        </p:spPr>
      </p:pic>
      <p:pic>
        <p:nvPicPr>
          <p:cNvPr id="17" name="Image 2" descr="/mnt/data/crop_carbon_square.jpg">    </p:cNvPr>
          <p:cNvPicPr>
            <a:picLocks noChangeAspect="1"/>
          </p:cNvPicPr>
          <p:nvPr/>
        </p:nvPicPr>
        <p:blipFill>
          <a:blip r:embed="rId3"/>
          <a:stretch>
            <a:fillRect/>
          </a:stretch>
        </p:blipFill>
        <p:spPr>
          <a:xfrm>
            <a:off x="9189720" y="1097280"/>
            <a:ext cx="2331720" cy="2057400"/>
          </a:xfrm>
          <a:prstGeom prst="rect">
            <a:avLst/>
          </a:prstGeom>
        </p:spPr>
      </p:pic>
      <p:pic>
        <p:nvPicPr>
          <p:cNvPr id="18" name="Image 3" descr="/mnt/data/crop_steel_square.jpg">    </p:cNvPr>
          <p:cNvPicPr>
            <a:picLocks noChangeAspect="1"/>
          </p:cNvPicPr>
          <p:nvPr/>
        </p:nvPicPr>
        <p:blipFill>
          <a:blip r:embed="rId4"/>
          <a:stretch>
            <a:fillRect/>
          </a:stretch>
        </p:blipFill>
        <p:spPr>
          <a:xfrm>
            <a:off x="6629400" y="3657600"/>
            <a:ext cx="2331720" cy="2057400"/>
          </a:xfrm>
          <a:prstGeom prst="rect">
            <a:avLst/>
          </a:prstGeom>
        </p:spPr>
      </p:pic>
      <p:pic>
        <p:nvPicPr>
          <p:cNvPr id="19" name="Image 4" descr="/mnt/data/crop_industrial_square.jpg">    </p:cNvPr>
          <p:cNvPicPr>
            <a:picLocks noChangeAspect="1"/>
          </p:cNvPicPr>
          <p:nvPr/>
        </p:nvPicPr>
        <p:blipFill>
          <a:blip r:embed="rId5"/>
          <a:stretch>
            <a:fillRect/>
          </a:stretch>
        </p:blipFill>
        <p:spPr>
          <a:xfrm>
            <a:off x="9189720" y="3657600"/>
            <a:ext cx="2331720" cy="2057400"/>
          </a:xfrm>
          <a:prstGeom prst="rect">
            <a:avLst/>
          </a:prstGeom>
        </p:spPr>
      </p:pic>
      <p:sp>
        <p:nvSpPr>
          <p:cNvPr id="20" name="Text 13"/>
          <p:cNvSpPr/>
          <p:nvPr/>
        </p:nvSpPr>
        <p:spPr>
          <a:xfrm>
            <a:off x="594360" y="6519672"/>
            <a:ext cx="10972800" cy="201168"/>
          </a:xfrm>
          <a:prstGeom prst="rect">
            <a:avLst/>
          </a:prstGeom>
          <a:noFill/>
          <a:ln/>
        </p:spPr>
        <p:txBody>
          <a:bodyPr wrap="square" lIns="0" tIns="0" rIns="0" bIns="0" rtlCol="0" anchor="ctr"/>
          <a:lstStyle/>
          <a:p>
            <a:pPr indent="0" marL="0">
              <a:buNone/>
            </a:pPr>
            <a:r>
              <a:rPr lang="en-US" sz="680" dirty="0">
                <a:solidFill>
                  <a:srgbClr val="5B645A"/>
                </a:solidFill>
              </a:rPr>
              <a:t>Sources: WEC Opportunity and Platform pages; USTMA Tire Recycling Markets.</a:t>
            </a:r>
            <a:endParaRPr lang="en-US" sz="680" dirty="0"/>
          </a:p>
        </p:txBody>
      </p:sp>
      <p:sp>
        <p:nvSpPr>
          <p:cNvPr id="21" name="Text 14"/>
          <p:cNvSpPr/>
          <p:nvPr/>
        </p:nvSpPr>
        <p:spPr>
          <a:xfrm>
            <a:off x="8138160" y="6519672"/>
            <a:ext cx="3429000" cy="201168"/>
          </a:xfrm>
          <a:prstGeom prst="rect">
            <a:avLst/>
          </a:prstGeom>
          <a:noFill/>
          <a:ln/>
        </p:spPr>
        <p:txBody>
          <a:bodyPr wrap="square" lIns="0" tIns="0" rIns="0" bIns="0" rtlCol="0" anchor="ctr"/>
          <a:lstStyle/>
          <a:p>
            <a:pPr algn="r" indent="0" marL="0">
              <a:buNone/>
            </a:pPr>
            <a:r>
              <a:rPr lang="en-US" sz="680" dirty="0">
                <a:solidFill>
                  <a:srgbClr val="5B645A"/>
                </a:solidFill>
              </a:rPr>
              <a:t>WASTE ENERGY CORP.  |  OTC: WAST  |  09</a:t>
            </a:r>
            <a:endParaRPr lang="en-US" sz="68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13</Slides>
  <Notes>13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13</vt:i4>
      </vt:variant>
    </vt:vector>
  </HeadingPairs>
  <TitlesOfParts>
    <vt:vector size="16"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vector>
  </TitlesOfParts>
  <Company>Waste Energy Corp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Waste Energy Corp Investor Deck</dc:title>
  <dc:subject>Waste Energy Corp Investor Deck</dc:subject>
  <dc:creator>Waste Energy Corp</dc:creator>
  <cp:lastModifiedBy>Waste Energy Corp</cp:lastModifiedBy>
  <cp:revision>1</cp:revision>
  <dcterms:created xsi:type="dcterms:W3CDTF">2026-07-16T19:25:06Z</dcterms:created>
  <dcterms:modified xsi:type="dcterms:W3CDTF">2026-07-16T19:25:06Z</dcterms:modified>
</cp:coreProperties>
</file>