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8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74060E-2C84-1570-FEAD-F6174855F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0D11AD2-007B-CFCB-3AE8-518D7C35E2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3F441D-AFCB-F8C2-2D41-8F3EA00ED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F02797-DE86-22E3-C580-000F8D61C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7BFFF6-14FA-FC7E-F2AE-87A9D8ACD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702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935CFC-2B85-52ED-75FA-84F24689C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8E74763-665D-82DC-E773-B3BA8FAB6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441CEC-824F-A8D2-9859-EA1C42CC1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9049BE-C246-B69E-C35D-2F3C1D8C9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B36BD8-68FF-7DAD-4EC3-74C343402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4032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A9CC120-1E98-8C4D-09DE-B9A7442B14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B90CDD-1C66-704E-FFD4-82D4EA99FB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1172C1-67BB-7A14-6E8C-079B3C031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4BC7E-22AF-02F7-FB37-69F3E418D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604E7D-94F6-BB1D-B03B-FEF791AD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453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5E1276-8363-05F7-830E-382D56319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8FFF64-2092-97BB-364E-756BBD197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969082-D5BD-51F8-B10B-FD89221C9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1ADD97-065F-F69E-3788-AE02717D9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F78380-4948-C933-4BBD-9C2BE0230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743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99B77-5D3B-EFEA-BAA2-554DE6886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BE0B164-D7A8-F626-EECB-46015256B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4DF86E-E46F-7BC6-C8FE-CE46EF64B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E41BCC-1B4D-38B8-EF12-203CEA6CB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0074CB-B198-CA83-5E5A-94B872A40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776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B10BFE-5CD5-5293-F56E-3989C48BB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917ED3-6961-E3C2-9A38-CDCB91E390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C58F2B6-732F-E13D-68EC-C49F4665C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226DEA-4EEF-D8CD-DBB0-0C218BA9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54C4D6-8DF6-617B-5123-5B588E078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40FCCD6-A06F-F781-C4EC-BBADBC7D2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709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7EE23D-7D2D-FD4E-2574-9308ACA70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204140-1188-5D05-8368-8EB7025FD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92BC335-B6DE-926B-A1FB-6D7FE166B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89AB8E9-4DBA-52BF-075D-20AD54B6E1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2FFB254-4BBB-62C0-99DB-EA7FA812DF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6E2BC59-2FB3-5D48-1E74-49B78D19B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887265F-BF88-31C4-D4D3-9D73A81A8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33084A7-AF9D-A69B-C587-9810DD12C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708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DBE85F-D44B-1545-437E-033DA18E1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E01A459-49CE-3728-E645-6F8D3E704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1D00D52-F8C1-EDDE-7080-EC34FC167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9B96CA-9854-0465-D643-1E76CDDA7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7491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FDC14F1-C3E2-9597-0AE7-88B7C5245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FC257D7-B1CC-A2B9-928F-756BFBFA8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ADCBA0-9C5E-7401-F7D6-1110918DA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8500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C0F3DE-2BDB-0739-1D9D-A44C57A33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FE7386-4CB3-CAB8-3462-C2A83932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A23EF2D-75CA-EC2C-9D46-E6BD486F7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C6B6076-5B5D-A5AD-465A-B1C0845F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613CB64-05F2-CC47-E157-0A732926F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D90466-81C0-1217-AF94-32F633F2F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2490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660A52-CF9F-A02F-F7C4-25CBEB265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300E154-6CD4-CFEE-B398-76375293EA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1FE817-FF31-FFEF-E3C3-3512F880A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78213F-9978-0E8E-D74F-FA7CFBF91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4AFAF9C-6B30-18DA-BE67-01431FC39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E7C956A-79E1-0401-B716-7625B6564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058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61415FF-E5E9-6361-87F5-28138C0E0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951DC7-4DD3-31B0-7DA2-D9019F441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8EFE76-5008-C096-8131-E63D2453F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75A29C-C721-44A6-99D4-8B266E9626B9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780522-5CEA-DB87-3F89-FFF5FA6708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42CD75-8C1A-5336-FCB1-3F88015C0A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C7B299-A633-4F85-8666-45B8FC555C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3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A2A64E-0EEC-23E1-D898-C8B11636B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2857" y="1600199"/>
            <a:ext cx="9144000" cy="2387600"/>
          </a:xfrm>
        </p:spPr>
        <p:txBody>
          <a:bodyPr>
            <a:normAutofit/>
          </a:bodyPr>
          <a:lstStyle/>
          <a:p>
            <a:r>
              <a:rPr lang="de-DE" dirty="0"/>
              <a:t>Welcome </a:t>
            </a:r>
            <a:r>
              <a:rPr lang="de-DE" dirty="0" err="1"/>
              <a:t>Address</a:t>
            </a:r>
            <a:r>
              <a:rPr lang="de-DE" dirty="0"/>
              <a:t> of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President</a:t>
            </a:r>
            <a:r>
              <a:rPr lang="de-DE" dirty="0"/>
              <a:t> of DIGM Indonesia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0AAB323-BB7B-D0D2-77A0-4D31FA899D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33876"/>
            <a:ext cx="9144000" cy="1655762"/>
          </a:xfrm>
        </p:spPr>
        <p:txBody>
          <a:bodyPr>
            <a:normAutofit/>
          </a:bodyPr>
          <a:lstStyle/>
          <a:p>
            <a:r>
              <a:rPr lang="de-DE" sz="4000" dirty="0"/>
              <a:t>Professor </a:t>
            </a:r>
            <a:r>
              <a:rPr lang="de-DE" sz="4000" dirty="0" err="1"/>
              <a:t>Rasijid</a:t>
            </a:r>
            <a:r>
              <a:rPr lang="de-DE" sz="4000" dirty="0"/>
              <a:t> Soeparwata MD PhD</a:t>
            </a:r>
          </a:p>
        </p:txBody>
      </p:sp>
      <p:pic>
        <p:nvPicPr>
          <p:cNvPr id="4" name="Grafik 3" descr="Ein Bild, das Logo, Grafiken, Symbol, Grafikdesign enthält.&#10;&#10;Automatisch generierte Beschreibung">
            <a:extLst>
              <a:ext uri="{FF2B5EF4-FFF2-40B4-BE49-F238E27FC236}">
                <a16:creationId xmlns:a16="http://schemas.microsoft.com/office/drawing/2014/main" id="{86218298-A0F3-9659-C4D3-8E49BB520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131" y="437556"/>
            <a:ext cx="3193898" cy="116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22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9F7D6528-F178-1358-377D-79E89B2BA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43000"/>
            <a:ext cx="9144000" cy="4953000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Guten Tag, selamat sore, welcome, Ladies and Gentlemen.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Greeting to all of you, distinguished Guests, Professors, and all online attendants, especially to Professor Asmarinah, President of the Indonesian Consortium of Biomedical Sciences and Dr. Siti Khaerunnisa, KIBI Treasurer.</a:t>
            </a:r>
            <a:endParaRPr lang="de-DE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My name is Rasjid Soeparwata, I am President of DIGM Indonesia.    </a:t>
            </a:r>
            <a:endParaRPr lang="de-DE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Yogyakarta, where I was born, is a beautiful University city like Münster. My Medical Education began in Indonesia and ended in Germany at Justus Liebig University in Gießen, followed by a Training in General -, Thoracic- and Cardiovascular Surgery at Universities of Frankfurt, Würzburg and Gießen.</a:t>
            </a:r>
            <a:endParaRPr lang="de-DE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8944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A2BA67-5A2F-2148-EF02-DE0EDEFC7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4029"/>
            <a:ext cx="10515600" cy="5512934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was Research Assistant and Senior Surgeon in the Department of Thoracic and Cardiovascular Surgery at the University Hospital Münster from 1998 to 2008 and in this time I have received the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Venia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Legendi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became Professor for Thoracic and Cardiovascular Surgery.</a:t>
            </a:r>
            <a:endParaRPr lang="de-DE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Thereafter, I was appointed Visiting Professor at three Universities in Indonesia, Medical School of Muhammadiyah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Yoyakarta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Medical School of University Gajah Mada Yogyakarta and Medical School of University of Indonesia in Jakarta.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759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9A347E-5EA8-1FEB-E443-EBFDBE5F7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1629"/>
            <a:ext cx="10515600" cy="5665334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purpose of to day´s Meeting is to sign the MoU between DIGM and KIBI in order to advance academic collaboration between Germany and Indonesia in medical research and education.</a:t>
            </a:r>
            <a:endParaRPr lang="de-DE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goal is supported by the DIGM Indonesia, which also plans to participate in future collaboration.</a:t>
            </a:r>
            <a:endParaRPr lang="de-DE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would like to express its gratitude to each and everyone of you for your ongoing support and participation to reach this goal. </a:t>
            </a:r>
            <a:endParaRPr lang="de-DE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My deep thank goes to Prof. Antoinette am Zehnhoff-Dinnesen who passionately prepared and organized this event.</a:t>
            </a:r>
            <a:endParaRPr lang="de-DE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 very much.</a:t>
            </a:r>
            <a:endParaRPr lang="de-DE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9517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 descr="Ein Bild, das draußen, Himmel, Fenster, Gelände enthält.&#10;&#10;Automatisch generierte Beschreibung">
            <a:extLst>
              <a:ext uri="{FF2B5EF4-FFF2-40B4-BE49-F238E27FC236}">
                <a16:creationId xmlns:a16="http://schemas.microsoft.com/office/drawing/2014/main" id="{FD3C562E-E2F3-FA1D-40A3-A39252C2EC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515" y="3927487"/>
            <a:ext cx="3677986" cy="18389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Grafik 4" descr="Ein Bild, das Gebäude, Metropolregion, Stadtgebiet, Metropole enthält.&#10;&#10;Automatisch generierte Beschreibung">
            <a:extLst>
              <a:ext uri="{FF2B5EF4-FFF2-40B4-BE49-F238E27FC236}">
                <a16:creationId xmlns:a16="http://schemas.microsoft.com/office/drawing/2014/main" id="{F215C856-06BE-7FF9-AF3A-C9DC68E53A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2774" y="1001757"/>
            <a:ext cx="3246431" cy="21660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Grafik 5" descr="Ein Bild, das Himmel, Wolke, Baum, draußen enthält.&#10;&#10;Automatisch generierte Beschreibung">
            <a:extLst>
              <a:ext uri="{FF2B5EF4-FFF2-40B4-BE49-F238E27FC236}">
                <a16:creationId xmlns:a16="http://schemas.microsoft.com/office/drawing/2014/main" id="{176A4CE4-2F67-B755-D0FB-61DC37581C1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657" y="957307"/>
            <a:ext cx="2708366" cy="21660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783FD538-DA68-D92C-30BE-1B7A8937464F}"/>
              </a:ext>
            </a:extLst>
          </p:cNvPr>
          <p:cNvSpPr>
            <a:spLocks noGrp="1"/>
          </p:cNvSpPr>
          <p:nvPr/>
        </p:nvSpPr>
        <p:spPr>
          <a:xfrm>
            <a:off x="5176339" y="5680120"/>
            <a:ext cx="1490980" cy="766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400" kern="1200" dirty="0">
                <a:solidFill>
                  <a:srgbClr val="000000"/>
                </a:solidFill>
                <a:effectLst/>
                <a:latin typeface="Aptos Display" panose="020B00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Münster</a:t>
            </a:r>
            <a:endParaRPr lang="de-DE" sz="12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D4E84C9-B862-871B-0CFA-2B0D52C72625}"/>
              </a:ext>
            </a:extLst>
          </p:cNvPr>
          <p:cNvSpPr txBox="1">
            <a:spLocks/>
          </p:cNvSpPr>
          <p:nvPr/>
        </p:nvSpPr>
        <p:spPr>
          <a:xfrm>
            <a:off x="7965594" y="3139264"/>
            <a:ext cx="1240790" cy="7042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400" kern="1200" dirty="0">
                <a:solidFill>
                  <a:srgbClr val="000000"/>
                </a:solidFill>
                <a:effectLst/>
                <a:latin typeface="Aptos Display" panose="020B00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Jakarta</a:t>
            </a:r>
            <a:endParaRPr lang="de-DE" sz="12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6D820E68-C2A4-39CB-360F-9CCC4667FD7D}"/>
              </a:ext>
            </a:extLst>
          </p:cNvPr>
          <p:cNvSpPr txBox="1">
            <a:spLocks/>
          </p:cNvSpPr>
          <p:nvPr/>
        </p:nvSpPr>
        <p:spPr>
          <a:xfrm>
            <a:off x="1982795" y="3140139"/>
            <a:ext cx="1615440" cy="70421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400" kern="1200" dirty="0">
                <a:solidFill>
                  <a:srgbClr val="000000"/>
                </a:solidFill>
                <a:effectLst/>
                <a:latin typeface="Aptos Display" panose="020B00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Yogyakarta</a:t>
            </a:r>
            <a:endParaRPr lang="de-DE" sz="12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438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Breitbild</PresentationFormat>
  <Paragraphs>16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</vt:lpstr>
      <vt:lpstr>Welcome Address of the President of DIGM Indonesia 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Prof. Antoinette am Zehnhoff</dc:creator>
  <cp:lastModifiedBy>Prof. Antoinette am Zehnhoff</cp:lastModifiedBy>
  <cp:revision>1</cp:revision>
  <dcterms:created xsi:type="dcterms:W3CDTF">2025-10-11T12:19:03Z</dcterms:created>
  <dcterms:modified xsi:type="dcterms:W3CDTF">2025-10-11T12:24:42Z</dcterms:modified>
</cp:coreProperties>
</file>