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core0.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metadata/core-properties" Target="docProps/core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56" r:id="rId3"/>
    <p:sldMasterId id="2147483668" r:id="rId4"/>
  </p:sldMasterIdLst>
  <p:notesMasterIdLst>
    <p:notesMasterId r:id="rId55"/>
  </p:notesMasterIdLst>
  <p:sldIdLst>
    <p:sldId id="256" r:id="rId5"/>
    <p:sldId id="257" r:id="rId6"/>
    <p:sldId id="300" r:id="rId7"/>
    <p:sldId id="259" r:id="rId8"/>
    <p:sldId id="258" r:id="rId9"/>
    <p:sldId id="337" r:id="rId10"/>
    <p:sldId id="338" r:id="rId11"/>
    <p:sldId id="296" r:id="rId12"/>
    <p:sldId id="339" r:id="rId13"/>
    <p:sldId id="340" r:id="rId14"/>
    <p:sldId id="291" r:id="rId15"/>
    <p:sldId id="332" r:id="rId16"/>
    <p:sldId id="327" r:id="rId17"/>
    <p:sldId id="328" r:id="rId18"/>
    <p:sldId id="265" r:id="rId19"/>
    <p:sldId id="266" r:id="rId20"/>
    <p:sldId id="275" r:id="rId21"/>
    <p:sldId id="318" r:id="rId22"/>
    <p:sldId id="306" r:id="rId23"/>
    <p:sldId id="307" r:id="rId24"/>
    <p:sldId id="330" r:id="rId25"/>
    <p:sldId id="336" r:id="rId26"/>
    <p:sldId id="311" r:id="rId27"/>
    <p:sldId id="324" r:id="rId28"/>
    <p:sldId id="333" r:id="rId29"/>
    <p:sldId id="309" r:id="rId30"/>
    <p:sldId id="331" r:id="rId31"/>
    <p:sldId id="268" r:id="rId32"/>
    <p:sldId id="313" r:id="rId33"/>
    <p:sldId id="312" r:id="rId34"/>
    <p:sldId id="314" r:id="rId35"/>
    <p:sldId id="320" r:id="rId36"/>
    <p:sldId id="321" r:id="rId37"/>
    <p:sldId id="323" r:id="rId38"/>
    <p:sldId id="326" r:id="rId39"/>
    <p:sldId id="317" r:id="rId40"/>
    <p:sldId id="316" r:id="rId41"/>
    <p:sldId id="284" r:id="rId42"/>
    <p:sldId id="277" r:id="rId43"/>
    <p:sldId id="341" r:id="rId44"/>
    <p:sldId id="267" r:id="rId45"/>
    <p:sldId id="279" r:id="rId46"/>
    <p:sldId id="280" r:id="rId47"/>
    <p:sldId id="281" r:id="rId48"/>
    <p:sldId id="342" r:id="rId49"/>
    <p:sldId id="286" r:id="rId50"/>
    <p:sldId id="270" r:id="rId51"/>
    <p:sldId id="272" r:id="rId52"/>
    <p:sldId id="288" r:id="rId53"/>
    <p:sldId id="261"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676"/>
  </p:normalViewPr>
  <p:slideViewPr>
    <p:cSldViewPr snapToGrid="0">
      <p:cViewPr varScale="1">
        <p:scale>
          <a:sx n="141" d="100"/>
          <a:sy n="141" d="100"/>
        </p:scale>
        <p:origin x="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DE885-C1DC-9D4B-8FDD-E854489BECED}" type="datetimeFigureOut">
              <a:rPr lang="en-US" smtClean="0"/>
              <a:t>10/12/25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6407D-8294-E140-9AED-66E881117C00}" type="slidenum">
              <a:rPr lang="en-US" smtClean="0"/>
              <a:t>‹#›</a:t>
            </a:fld>
            <a:endParaRPr lang="en-US"/>
          </a:p>
        </p:txBody>
      </p:sp>
    </p:spTree>
    <p:extLst>
      <p:ext uri="{BB962C8B-B14F-4D97-AF65-F5344CB8AC3E}">
        <p14:creationId xmlns:p14="http://schemas.microsoft.com/office/powerpoint/2010/main" val="133123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4" name="PlaceHolder 1"/>
          <p:cNvSpPr>
            <a:spLocks noGrp="1"/>
          </p:cNvSpPr>
          <p:nvPr>
            <p:ph type="title"/>
          </p:nvPr>
        </p:nvSpPr>
        <p:spPr>
          <a:xfrm>
            <a:off x="444600" y="238320"/>
            <a:ext cx="549972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5"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OpenSymbo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USTOM_4_2_1">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E2DC-05AB-97EF-1F5E-D92FDE493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31246-CC9F-6830-E2ED-981630E925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EF29F-004D-3166-6B94-8DF7B48AD8F6}"/>
              </a:ext>
            </a:extLst>
          </p:cNvPr>
          <p:cNvSpPr>
            <a:spLocks noGrp="1"/>
          </p:cNvSpPr>
          <p:nvPr>
            <p:ph type="dt" sz="half" idx="10"/>
          </p:nvPr>
        </p:nvSpPr>
        <p:spPr/>
        <p:txBody>
          <a:bodyPr/>
          <a:lstStyle/>
          <a:p>
            <a:fld id="{603C06C2-0FF2-E840-8DE7-EE27CA1891C3}" type="datetimeFigureOut">
              <a:rPr lang="en-US" smtClean="0"/>
              <a:t>10/12/25</a:t>
            </a:fld>
            <a:endParaRPr lang="en-US"/>
          </a:p>
        </p:txBody>
      </p:sp>
      <p:sp>
        <p:nvSpPr>
          <p:cNvPr id="5" name="Footer Placeholder 4">
            <a:extLst>
              <a:ext uri="{FF2B5EF4-FFF2-40B4-BE49-F238E27FC236}">
                <a16:creationId xmlns:a16="http://schemas.microsoft.com/office/drawing/2014/main" id="{9A936F56-06F7-5AC7-07E3-C0DE170F9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748F0-CFA3-14C1-8C6A-DE45C1067F54}"/>
              </a:ext>
            </a:extLst>
          </p:cNvPr>
          <p:cNvSpPr>
            <a:spLocks noGrp="1"/>
          </p:cNvSpPr>
          <p:nvPr>
            <p:ph type="sldNum" sz="quarter" idx="12"/>
          </p:nvPr>
        </p:nvSpPr>
        <p:spPr/>
        <p:txBody>
          <a:bodyPr/>
          <a:lstStyle/>
          <a:p>
            <a:fld id="{BEF94484-F00E-8849-9A65-3224BF6C566C}" type="slidenum">
              <a:rPr lang="en-US" smtClean="0"/>
              <a:t>‹#›</a:t>
            </a:fld>
            <a:endParaRPr lang="en-US"/>
          </a:p>
        </p:txBody>
      </p:sp>
    </p:spTree>
    <p:extLst>
      <p:ext uri="{BB962C8B-B14F-4D97-AF65-F5344CB8AC3E}">
        <p14:creationId xmlns:p14="http://schemas.microsoft.com/office/powerpoint/2010/main" val="85363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USTOM_4_2_1_1">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ECTION_HEADER">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E2DC-05AB-97EF-1F5E-D92FDE493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31246-CC9F-6830-E2ED-981630E925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EF29F-004D-3166-6B94-8DF7B48AD8F6}"/>
              </a:ext>
            </a:extLst>
          </p:cNvPr>
          <p:cNvSpPr>
            <a:spLocks noGrp="1"/>
          </p:cNvSpPr>
          <p:nvPr>
            <p:ph type="dt" sz="half" idx="10"/>
          </p:nvPr>
        </p:nvSpPr>
        <p:spPr/>
        <p:txBody>
          <a:bodyPr/>
          <a:lstStyle/>
          <a:p>
            <a:fld id="{603C06C2-0FF2-E840-8DE7-EE27CA1891C3}" type="datetimeFigureOut">
              <a:rPr lang="en-US" smtClean="0"/>
              <a:t>10/12/25</a:t>
            </a:fld>
            <a:endParaRPr lang="en-US"/>
          </a:p>
        </p:txBody>
      </p:sp>
      <p:sp>
        <p:nvSpPr>
          <p:cNvPr id="5" name="Footer Placeholder 4">
            <a:extLst>
              <a:ext uri="{FF2B5EF4-FFF2-40B4-BE49-F238E27FC236}">
                <a16:creationId xmlns:a16="http://schemas.microsoft.com/office/drawing/2014/main" id="{9A936F56-06F7-5AC7-07E3-C0DE170F9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748F0-CFA3-14C1-8C6A-DE45C1067F54}"/>
              </a:ext>
            </a:extLst>
          </p:cNvPr>
          <p:cNvSpPr>
            <a:spLocks noGrp="1"/>
          </p:cNvSpPr>
          <p:nvPr>
            <p:ph type="sldNum" sz="quarter" idx="12"/>
          </p:nvPr>
        </p:nvSpPr>
        <p:spPr/>
        <p:txBody>
          <a:bodyPr/>
          <a:lstStyle/>
          <a:p>
            <a:fld id="{BEF94484-F00E-8849-9A65-3224BF6C566C}" type="slidenum">
              <a:rPr lang="en-US" smtClean="0"/>
              <a:t>‹#›</a:t>
            </a:fld>
            <a:endParaRPr lang="en-US"/>
          </a:p>
        </p:txBody>
      </p:sp>
    </p:spTree>
    <p:extLst>
      <p:ext uri="{BB962C8B-B14F-4D97-AF65-F5344CB8AC3E}">
        <p14:creationId xmlns:p14="http://schemas.microsoft.com/office/powerpoint/2010/main" val="1314022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Google Shape;9;p2"/>
          <p:cNvPicPr/>
          <p:nvPr/>
        </p:nvPicPr>
        <p:blipFill>
          <a:blip r:embed="rId3"/>
          <a:srcRect b="15594"/>
          <a:stretch/>
        </p:blipFill>
        <p:spPr>
          <a:xfrm>
            <a:off x="0" y="0"/>
            <a:ext cx="9143640" cy="5143320"/>
          </a:xfrm>
          <a:prstGeom prst="rect">
            <a:avLst/>
          </a:prstGeom>
          <a:ln w="0">
            <a:noFill/>
          </a:ln>
        </p:spPr>
      </p:pic>
      <p:sp>
        <p:nvSpPr>
          <p:cNvPr id="5" name="Google Shape;10;p2"/>
          <p:cNvSpPr/>
          <p:nvPr/>
        </p:nvSpPr>
        <p:spPr>
          <a:xfrm>
            <a:off x="243360" y="259560"/>
            <a:ext cx="8656920" cy="462420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
        <p:nvSpPr>
          <p:cNvPr id="2" name="PlaceHolder 1"/>
          <p:cNvSpPr>
            <a:spLocks noGrp="1"/>
          </p:cNvSpPr>
          <p:nvPr>
            <p:ph type="title"/>
          </p:nvPr>
        </p:nvSpPr>
        <p:spPr>
          <a:xfrm>
            <a:off x="470520" y="828000"/>
            <a:ext cx="8115840" cy="1373760"/>
          </a:xfrm>
          <a:prstGeom prst="rect">
            <a:avLst/>
          </a:prstGeom>
          <a:noFill/>
          <a:ln w="0">
            <a:noFill/>
          </a:ln>
        </p:spPr>
        <p:txBody>
          <a:bodyPr lIns="91440" tIns="91440" rIns="91440" bIns="91440" anchor="t">
            <a:noAutofit/>
          </a:bodyPr>
          <a:lstStyle/>
          <a:p>
            <a:pPr indent="0">
              <a:buNone/>
            </a:pPr>
            <a:r>
              <a:rPr lang="fr-FR" sz="3800" b="0" strike="noStrike" spc="-1">
                <a:solidFill>
                  <a:schemeClr val="dk1"/>
                </a:solidFill>
                <a:latin typeface="Arial"/>
              </a:rPr>
              <a:t>Click to edit the title text format</a:t>
            </a:r>
          </a:p>
        </p:txBody>
      </p:sp>
      <p:sp>
        <p:nvSpPr>
          <p:cNvPr id="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9" name="Google Shape;53;p13"/>
          <p:cNvPicPr/>
          <p:nvPr/>
        </p:nvPicPr>
        <p:blipFill>
          <a:blip r:embed="rId4"/>
          <a:srcRect b="15418"/>
          <a:stretch/>
        </p:blipFill>
        <p:spPr>
          <a:xfrm>
            <a:off x="0" y="0"/>
            <a:ext cx="9143640" cy="5143320"/>
          </a:xfrm>
          <a:prstGeom prst="rect">
            <a:avLst/>
          </a:prstGeom>
          <a:ln w="0">
            <a:noFill/>
          </a:ln>
        </p:spPr>
      </p:pic>
      <p:sp>
        <p:nvSpPr>
          <p:cNvPr id="10" name="Google Shape;54;p13"/>
          <p:cNvSpPr/>
          <p:nvPr/>
        </p:nvSpPr>
        <p:spPr>
          <a:xfrm>
            <a:off x="243360" y="259560"/>
            <a:ext cx="8656920" cy="462420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
        <p:nvSpPr>
          <p:cNvPr id="11" name="PlaceHolder 1"/>
          <p:cNvSpPr>
            <a:spLocks noGrp="1"/>
          </p:cNvSpPr>
          <p:nvPr>
            <p:ph type="title"/>
          </p:nvPr>
        </p:nvSpPr>
        <p:spPr>
          <a:xfrm>
            <a:off x="571320" y="521280"/>
            <a:ext cx="8000640" cy="573120"/>
          </a:xfrm>
          <a:prstGeom prst="rect">
            <a:avLst/>
          </a:prstGeom>
          <a:noFill/>
          <a:ln w="0">
            <a:noFill/>
          </a:ln>
        </p:spPr>
        <p:txBody>
          <a:bodyPr lIns="91440" tIns="91440" rIns="91440" bIns="91440" anchor="t">
            <a:noAutofit/>
          </a:bodyPr>
          <a:lstStyle/>
          <a:p>
            <a:pPr indent="0">
              <a:buNone/>
            </a:pPr>
            <a:r>
              <a:rPr lang="fr-FR" sz="2500" b="0" strike="noStrike" spc="-1">
                <a:solidFill>
                  <a:schemeClr val="dk1"/>
                </a:solidFill>
                <a:latin typeface="Arial"/>
              </a:rPr>
              <a:t>Click to edit the title text format</a:t>
            </a:r>
          </a:p>
        </p:txBody>
      </p:sp>
      <p:sp>
        <p:nvSpPr>
          <p:cNvPr id="1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3483720" y="238320"/>
            <a:ext cx="4644000" cy="1139400"/>
          </a:xfrm>
          <a:prstGeom prst="rect">
            <a:avLst/>
          </a:prstGeom>
          <a:noFill/>
          <a:ln w="0">
            <a:noFill/>
          </a:ln>
        </p:spPr>
        <p:txBody>
          <a:bodyPr lIns="91440" tIns="91440" rIns="91440" bIns="91440" anchor="b">
            <a:noAutofit/>
          </a:bodyPr>
          <a:lstStyle/>
          <a:p>
            <a:pPr indent="0">
              <a:buNone/>
            </a:pPr>
            <a:r>
              <a:rPr lang="fr-FR" sz="2500" b="0" strike="noStrike" spc="-1">
                <a:solidFill>
                  <a:schemeClr val="dk1"/>
                </a:solidFill>
                <a:latin typeface="Arial"/>
              </a:rPr>
              <a:t>Click to edit the title text format</a:t>
            </a:r>
          </a:p>
        </p:txBody>
      </p:sp>
      <p:sp>
        <p:nvSpPr>
          <p:cNvPr id="14" name="PlaceHolder 2"/>
          <p:cNvSpPr>
            <a:spLocks noGrp="1"/>
          </p:cNvSpPr>
          <p:nvPr>
            <p:ph type="body"/>
          </p:nvPr>
        </p:nvSpPr>
        <p:spPr>
          <a:xfrm>
            <a:off x="228600" y="233280"/>
            <a:ext cx="3008520" cy="4676400"/>
          </a:xfrm>
          <a:prstGeom prst="rect">
            <a:avLst/>
          </a:prstGeom>
          <a:noFill/>
          <a:ln w="0">
            <a:noFill/>
          </a:ln>
        </p:spPr>
        <p:txBody>
          <a:bodyPr lIns="90000" tIns="45000" rIns="90000" bIns="45000" anchor="t">
            <a:normAutofit fontScale="62222" lnSpcReduction="10000"/>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2" name="Google Shape;14;p3"/>
          <p:cNvPicPr/>
          <p:nvPr/>
        </p:nvPicPr>
        <p:blipFill>
          <a:blip r:embed="rId4"/>
          <a:srcRect b="1534"/>
          <a:stretch/>
        </p:blipFill>
        <p:spPr>
          <a:xfrm>
            <a:off x="0" y="0"/>
            <a:ext cx="9143640" cy="5143320"/>
          </a:xfrm>
          <a:prstGeom prst="rect">
            <a:avLst/>
          </a:prstGeom>
          <a:ln w="0">
            <a:noFill/>
          </a:ln>
        </p:spPr>
      </p:pic>
      <p:sp>
        <p:nvSpPr>
          <p:cNvPr id="33" name="Google Shape;15;p3"/>
          <p:cNvSpPr/>
          <p:nvPr/>
        </p:nvSpPr>
        <p:spPr>
          <a:xfrm>
            <a:off x="243360" y="259560"/>
            <a:ext cx="8656920" cy="462420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
        <p:nvSpPr>
          <p:cNvPr id="34" name="PlaceHolder 1"/>
          <p:cNvSpPr>
            <a:spLocks noGrp="1"/>
          </p:cNvSpPr>
          <p:nvPr>
            <p:ph type="title"/>
          </p:nvPr>
        </p:nvSpPr>
        <p:spPr>
          <a:xfrm>
            <a:off x="4176000" y="1670400"/>
            <a:ext cx="4341960" cy="1781640"/>
          </a:xfrm>
          <a:prstGeom prst="rect">
            <a:avLst/>
          </a:prstGeom>
          <a:noFill/>
          <a:ln w="0">
            <a:noFill/>
          </a:ln>
        </p:spPr>
        <p:txBody>
          <a:bodyPr lIns="91440" tIns="91440" rIns="91440" bIns="91440" anchor="b">
            <a:noAutofit/>
          </a:bodyPr>
          <a:lstStyle/>
          <a:p>
            <a:pPr indent="0">
              <a:buNone/>
            </a:pPr>
            <a:r>
              <a:rPr lang="fr-FR" sz="4500" b="0" strike="noStrike" spc="-1">
                <a:solidFill>
                  <a:schemeClr val="dk1"/>
                </a:solidFill>
                <a:latin typeface="Arial"/>
              </a:rPr>
              <a:t>Click to edit the title text format</a:t>
            </a:r>
          </a:p>
        </p:txBody>
      </p:sp>
      <p:sp>
        <p:nvSpPr>
          <p:cNvPr id="35" name="PlaceHolder 2"/>
          <p:cNvSpPr>
            <a:spLocks noGrp="1"/>
          </p:cNvSpPr>
          <p:nvPr>
            <p:ph type="title"/>
          </p:nvPr>
        </p:nvSpPr>
        <p:spPr>
          <a:xfrm>
            <a:off x="464040" y="424800"/>
            <a:ext cx="859320" cy="668520"/>
          </a:xfrm>
          <a:prstGeom prst="rect">
            <a:avLst/>
          </a:prstGeom>
          <a:noFill/>
          <a:ln w="0">
            <a:noFill/>
          </a:ln>
        </p:spPr>
        <p:txBody>
          <a:bodyPr lIns="91440" tIns="91440" rIns="91440" bIns="91440" anchor="ctr">
            <a:noAutofit/>
          </a:bodyPr>
          <a:lstStyle/>
          <a:p>
            <a:pPr indent="0">
              <a:lnSpc>
                <a:spcPct val="100000"/>
              </a:lnSpc>
              <a:buNone/>
            </a:pPr>
            <a:r>
              <a:rPr lang="fr-FR" sz="4200" b="0" strike="noStrike" spc="-1">
                <a:solidFill>
                  <a:schemeClr val="dk1"/>
                </a:solidFill>
                <a:latin typeface="Funnel Display"/>
                <a:ea typeface="Funnel Display"/>
              </a:rPr>
              <a:t>xx%</a:t>
            </a:r>
            <a:endParaRPr lang="fr-FR" sz="4200" b="0" strike="noStrike" spc="-1">
              <a:solidFill>
                <a:schemeClr val="dk1"/>
              </a:solidFill>
              <a:latin typeface="Arial"/>
            </a:endParaRPr>
          </a:p>
        </p:txBody>
      </p:sp>
      <p:sp>
        <p:nvSpPr>
          <p:cNvPr id="36" name="PlaceHolder 3"/>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hyperlink" Target="https://drive.google.com/open?id=1tDRhhMSNOoWOzHa6SIT3JppHhhbwkHE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ahmadhandayani@umsu.ac.id" TargetMode="Externa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mailto:ratihyulistika@umsu.ac.id" TargetMode="External"/><Relationship Id="rId2" Type="http://schemas.openxmlformats.org/officeDocument/2006/relationships/hyperlink" Target="https://drive.google.com/open?id=1jbtpP_OcVmAB8eHpZEvMugQCUM2egMYx" TargetMode="External"/><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mailto:aelliyanti@med.unand.ac.id"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aelliyanti@med.unand.ac.id"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open?id=16wKjYLj0RelhNcACkCbslIeb_60IKSd9"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wawaimuli@gmail.com"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yulia.ariani@ui.ac.id"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drive.google.com/open?id=1efF3jDj81IH9h970gylpZWVVIG_D1zr_" TargetMode="Externa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miftahuzzakiyah@gmail.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robiatul.adawiyah01@ui.ac.id"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hyperlink" Target="mailto:ika.puspa@ui.ac.id"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drive.google.com/open?id=1ydPsyCEm9IR07ufbEtMFPTB9z4MqY9E_"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drjaya2017@gmail.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soegianto.ali@atmajaya.ac.id"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hyperlink" Target="mailto:maria.kaisar@atmajaya.ac.id"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drive.google.com/open?id=1tbhZBRN4FuBGd2ZH9yRvG6KqkALtsCP1"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open?id=1ERPsfv-H2UXPL0nyKyN9y7ByJnh306bI"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open?id=1ERPsfv-H2UXPL0nyKyN9y7ByJnh306bI"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mailto:diniwati.mukhtar@yarsi.ac.id"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open?id=1Diw8xc4zzfoY-OLIlbDmgxZ5Yk9i8f3l" TargetMode="External"/><Relationship Id="rId2" Type="http://schemas.openxmlformats.org/officeDocument/2006/relationships/hyperlink" Target="mailto:fatelianasppd13@gmail.com"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daniel.wahyono@unsoed.ac.id"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hyperlink" Target="https://drive.google.com/open?id=1Hjh71dTBFGiF0KMkRNt44SyS0FvI7329" TargetMode="Externa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mailto:yetty@usu.ac.id"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mailto:ab.yulianti@unisba.ac.id"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mailto:lukief@ub.ac.id" TargetMode="Externa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hyperlink" Target="https://drive.google.com/open?id=1dOf4oJwa_LHNC6TuP0SPM8v-eL41WH_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556920" y="754740"/>
            <a:ext cx="7472520" cy="1371240"/>
          </a:xfrm>
          <a:prstGeom prst="rect">
            <a:avLst/>
          </a:prstGeom>
          <a:noFill/>
          <a:ln w="0">
            <a:noFill/>
          </a:ln>
        </p:spPr>
        <p:txBody>
          <a:bodyPr lIns="91440" tIns="91440" rIns="91440" bIns="91440" anchor="t">
            <a:normAutofit/>
          </a:bodyPr>
          <a:lstStyle/>
          <a:p>
            <a:pPr indent="0" algn="ctr">
              <a:lnSpc>
                <a:spcPct val="100000"/>
              </a:lnSpc>
              <a:buNone/>
              <a:tabLst>
                <a:tab pos="0" algn="l"/>
              </a:tabLst>
            </a:pPr>
            <a:r>
              <a:rPr lang="en" sz="3800" b="0" strike="noStrike" spc="-1" dirty="0">
                <a:solidFill>
                  <a:schemeClr val="dk1"/>
                </a:solidFill>
                <a:latin typeface="Funnel Display"/>
                <a:ea typeface="Funnel Display"/>
              </a:rPr>
              <a:t>Indonesian Consortium for Biomedical Science</a:t>
            </a:r>
            <a:endParaRPr lang="fr-FR" sz="3800" b="0" strike="noStrike" spc="-1" dirty="0">
              <a:solidFill>
                <a:schemeClr val="dk1"/>
              </a:solidFill>
              <a:latin typeface="Arial"/>
            </a:endParaRPr>
          </a:p>
        </p:txBody>
      </p:sp>
      <p:sp>
        <p:nvSpPr>
          <p:cNvPr id="65" name="PlaceHolder 2"/>
          <p:cNvSpPr>
            <a:spLocks noGrp="1"/>
          </p:cNvSpPr>
          <p:nvPr>
            <p:ph type="subTitle"/>
          </p:nvPr>
        </p:nvSpPr>
        <p:spPr>
          <a:xfrm>
            <a:off x="1321381" y="3211364"/>
            <a:ext cx="5943599" cy="761760"/>
          </a:xfrm>
          <a:prstGeom prst="rect">
            <a:avLst/>
          </a:prstGeom>
          <a:noFill/>
          <a:ln w="0">
            <a:noFill/>
          </a:ln>
        </p:spPr>
        <p:txBody>
          <a:bodyPr lIns="91440" tIns="91440" rIns="91440" bIns="91440" anchor="t">
            <a:normAutofit/>
          </a:bodyPr>
          <a:lstStyle/>
          <a:p>
            <a:pPr indent="0" algn="r">
              <a:lnSpc>
                <a:spcPct val="100000"/>
              </a:lnSpc>
              <a:buNone/>
              <a:tabLst>
                <a:tab pos="0" algn="l"/>
              </a:tabLst>
            </a:pPr>
            <a:r>
              <a:rPr lang="en" sz="1600" b="0" strike="noStrike" spc="-1" dirty="0">
                <a:solidFill>
                  <a:schemeClr val="dk1"/>
                </a:solidFill>
                <a:latin typeface="DM Sans"/>
                <a:ea typeface="DM Sans"/>
              </a:rPr>
              <a:t>Exploring Strategic Collaborations in Research and Academia</a:t>
            </a:r>
            <a:endParaRPr lang="en-US" sz="1600" b="0" strike="noStrike" spc="-1" dirty="0">
              <a:solidFill>
                <a:srgbClr val="000000"/>
              </a:solidFill>
              <a:latin typeface="OpenSymbol"/>
            </a:endParaRPr>
          </a:p>
        </p:txBody>
      </p:sp>
      <p:cxnSp>
        <p:nvCxnSpPr>
          <p:cNvPr id="66" name="Google Shape;100;p24"/>
          <p:cNvCxnSpPr/>
          <p:nvPr/>
        </p:nvCxnSpPr>
        <p:spPr>
          <a:xfrm>
            <a:off x="556920" y="678600"/>
            <a:ext cx="8030160" cy="360"/>
          </a:xfrm>
          <a:prstGeom prst="straightConnector1">
            <a:avLst/>
          </a:prstGeom>
          <a:ln w="9525">
            <a:solidFill>
              <a:srgbClr val="191919"/>
            </a:solidFill>
            <a:round/>
          </a:ln>
        </p:spPr>
      </p:cxnSp>
      <p:sp>
        <p:nvSpPr>
          <p:cNvPr id="67" name="Google Shape;101;p24"/>
          <p:cNvSpPr/>
          <p:nvPr/>
        </p:nvSpPr>
        <p:spPr>
          <a:xfrm>
            <a:off x="8029440" y="343080"/>
            <a:ext cx="657000" cy="183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ct val="100000"/>
              </a:lnSpc>
              <a:tabLst>
                <a:tab pos="0" algn="l"/>
              </a:tabLst>
            </a:pPr>
            <a:r>
              <a:rPr lang="en" sz="1200" b="0" strike="noStrike" spc="-1" dirty="0">
                <a:solidFill>
                  <a:schemeClr val="dk1"/>
                </a:solidFill>
                <a:latin typeface="Arial"/>
              </a:rPr>
              <a:t>2025</a:t>
            </a:r>
            <a:endParaRPr lang="en-US" sz="1200" b="0" strike="noStrike" spc="-1" dirty="0">
              <a:solidFill>
                <a:srgbClr val="000000"/>
              </a:solidFill>
              <a:latin typeface="OpenSymbol"/>
            </a:endParaRPr>
          </a:p>
        </p:txBody>
      </p:sp>
      <p:pic>
        <p:nvPicPr>
          <p:cNvPr id="6" name="Picture 5">
            <a:extLst>
              <a:ext uri="{FF2B5EF4-FFF2-40B4-BE49-F238E27FC236}">
                <a16:creationId xmlns:a16="http://schemas.microsoft.com/office/drawing/2014/main" id="{269634F7-08BA-4572-202F-9CC7A26748F0}"/>
              </a:ext>
            </a:extLst>
          </p:cNvPr>
          <p:cNvPicPr>
            <a:picLocks noChangeAspect="1"/>
          </p:cNvPicPr>
          <p:nvPr/>
        </p:nvPicPr>
        <p:blipFill>
          <a:blip r:embed="rId2"/>
          <a:srcRect t="22413"/>
          <a:stretch/>
        </p:blipFill>
        <p:spPr>
          <a:xfrm>
            <a:off x="3515019" y="2051519"/>
            <a:ext cx="1556323" cy="9660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4342E-760A-FBBF-A5E6-B7C38935EFB8}"/>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CF289CBC-665A-8CE5-97FC-DA01B293DAD7}"/>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1800" b="0" strike="noStrike" spc="-1" dirty="0">
                <a:solidFill>
                  <a:schemeClr val="dk1"/>
                </a:solidFill>
                <a:latin typeface="Funnel Display"/>
                <a:ea typeface="Funnel Display"/>
              </a:rPr>
              <a:t>Mas Rizky A.A Syamsunarno, MD, </a:t>
            </a:r>
            <a:r>
              <a:rPr lang="en-ID" sz="1800" b="0" strike="noStrike" spc="-1" dirty="0" err="1">
                <a:solidFill>
                  <a:schemeClr val="dk1"/>
                </a:solidFill>
                <a:latin typeface="Funnel Display"/>
                <a:ea typeface="Funnel Display"/>
              </a:rPr>
              <a:t>Ph.D</a:t>
            </a:r>
            <a:r>
              <a:rPr lang="en-ID" sz="1800" b="0" strike="noStrike" spc="-1" dirty="0">
                <a:solidFill>
                  <a:schemeClr val="dk1"/>
                </a:solidFill>
                <a:latin typeface="Funnel Display"/>
                <a:ea typeface="Funnel Display"/>
              </a:rPr>
              <a:t> </a:t>
            </a:r>
            <a:br>
              <a:rPr lang="en-ID" sz="20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rizky@unpad.ac.id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+62 81321644359</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7EF2B7D3-7FFB-3933-DA9D-69DE6735FC10}"/>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7C1F1465-4702-04D2-9AEB-FBA015502C13}"/>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Basic 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0F9DB526-B0E2-2E32-B3D8-74D957202C55}"/>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58C212B-5333-FD71-913F-25425EFFAD47}"/>
              </a:ext>
            </a:extLst>
          </p:cNvPr>
          <p:cNvSpPr txBox="1">
            <a:spLocks/>
          </p:cNvSpPr>
          <p:nvPr/>
        </p:nvSpPr>
        <p:spPr>
          <a:xfrm>
            <a:off x="3827880" y="1699714"/>
            <a:ext cx="4166194" cy="537661"/>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Adipose tissue; Adipokine; Cardiovascular Disease; Lipid Metabolism; Obesity</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50922BA3-EC86-E845-FB1E-65E64A9B296D}"/>
              </a:ext>
            </a:extLst>
          </p:cNvPr>
          <p:cNvSpPr txBox="1">
            <a:spLocks/>
          </p:cNvSpPr>
          <p:nvPr/>
        </p:nvSpPr>
        <p:spPr>
          <a:xfrm>
            <a:off x="3808072" y="2126993"/>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DA3B6DFE-BC55-1BB6-33B1-F0F797A9B945}"/>
              </a:ext>
            </a:extLst>
          </p:cNvPr>
          <p:cNvSpPr txBox="1">
            <a:spLocks/>
          </p:cNvSpPr>
          <p:nvPr/>
        </p:nvSpPr>
        <p:spPr>
          <a:xfrm>
            <a:off x="3827880" y="2575446"/>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Metabolic Medicine.</a:t>
            </a:r>
            <a:endParaRPr lang="en-US" sz="1200" spc="-1" dirty="0">
              <a:solidFill>
                <a:srgbClr val="000000"/>
              </a:solidFill>
              <a:latin typeface="OpenSymbol"/>
            </a:endParaRPr>
          </a:p>
        </p:txBody>
      </p:sp>
      <p:pic>
        <p:nvPicPr>
          <p:cNvPr id="9220" name="Picture 4" descr="Logo Unpad – Universitas Padjadjaran">
            <a:extLst>
              <a:ext uri="{FF2B5EF4-FFF2-40B4-BE49-F238E27FC236}">
                <a16:creationId xmlns:a16="http://schemas.microsoft.com/office/drawing/2014/main" id="{47E306A1-BC93-91A0-FCE2-57F81A1BB4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Keren! Dosen FK Unpad Terpilih Jadi Peserta Kongres Ilmuwan Muda Indonesia">
            <a:extLst>
              <a:ext uri="{FF2B5EF4-FFF2-40B4-BE49-F238E27FC236}">
                <a16:creationId xmlns:a16="http://schemas.microsoft.com/office/drawing/2014/main" id="{ADEA54A3-25EC-82CD-4CDA-5A26EDAD2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62"/>
          <a:stretch/>
        </p:blipFill>
        <p:spPr bwMode="auto">
          <a:xfrm>
            <a:off x="873045" y="1359022"/>
            <a:ext cx="2248536" cy="2591798"/>
          </a:xfrm>
          <a:prstGeom prst="rect">
            <a:avLst/>
          </a:prstGeom>
          <a:noFill/>
          <a:extLst>
            <a:ext uri="{909E8E84-426E-40DD-AFC4-6F175D3DCCD1}">
              <a14:hiddenFill xmlns:a14="http://schemas.microsoft.com/office/drawing/2010/main">
                <a:solidFill>
                  <a:srgbClr val="FFFFFF"/>
                </a:solidFill>
              </a14:hiddenFill>
            </a:ext>
          </a:extLst>
        </p:spPr>
      </p:pic>
      <p:sp>
        <p:nvSpPr>
          <p:cNvPr id="7" name="PlaceHolder 1">
            <a:extLst>
              <a:ext uri="{FF2B5EF4-FFF2-40B4-BE49-F238E27FC236}">
                <a16:creationId xmlns:a16="http://schemas.microsoft.com/office/drawing/2014/main" id="{D6E287E1-8BF8-4462-1809-DFCBDCAA496E}"/>
              </a:ext>
            </a:extLst>
          </p:cNvPr>
          <p:cNvSpPr txBox="1">
            <a:spLocks/>
          </p:cNvSpPr>
          <p:nvPr/>
        </p:nvSpPr>
        <p:spPr>
          <a:xfrm>
            <a:off x="3808072" y="280404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819D7CAE-E19F-983C-42E7-CC980E84E15B}"/>
              </a:ext>
            </a:extLst>
          </p:cNvPr>
          <p:cNvSpPr txBox="1">
            <a:spLocks/>
          </p:cNvSpPr>
          <p:nvPr/>
        </p:nvSpPr>
        <p:spPr>
          <a:xfrm>
            <a:off x="3827880" y="3252496"/>
            <a:ext cx="4647960" cy="1666386"/>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chemeClr val="dk1"/>
                </a:solidFill>
                <a:latin typeface="DM Sans"/>
                <a:ea typeface="DM Sans"/>
              </a:rPr>
              <a:t>Joint proposal for international grant; Capacity development for student and staff</a:t>
            </a:r>
          </a:p>
          <a:p>
            <a:pPr marL="0" indent="0">
              <a:lnSpc>
                <a:spcPct val="100000"/>
              </a:lnSpc>
              <a:buNone/>
              <a:tabLst>
                <a:tab pos="0" algn="l"/>
              </a:tabLst>
            </a:pPr>
            <a:r>
              <a:rPr lang="en-US" sz="1200" spc="-1" dirty="0">
                <a:solidFill>
                  <a:schemeClr val="dk1"/>
                </a:solidFill>
                <a:latin typeface="DM Sans"/>
                <a:ea typeface="DM Sans"/>
              </a:rPr>
              <a:t>Research Collaboration interest : Investigating Obesity, Lipid Profiles, and Adipokine Dynamics in Acute Myocardial Infarction Patients</a:t>
            </a:r>
          </a:p>
          <a:p>
            <a:pPr marL="0" indent="0">
              <a:lnSpc>
                <a:spcPct val="100000"/>
              </a:lnSpc>
              <a:buNone/>
              <a:tabLst>
                <a:tab pos="0" algn="l"/>
              </a:tabLst>
            </a:pPr>
            <a:r>
              <a:rPr lang="en-US" sz="1200" spc="-1" dirty="0">
                <a:solidFill>
                  <a:srgbClr val="000000"/>
                </a:solidFill>
                <a:latin typeface="OpenSymbol"/>
                <a:hlinkClick r:id="rId4"/>
              </a:rPr>
              <a:t>https://drive.google.com/open?id=1tDRhhMSNOoWOzHa6SIT3JppHhhbwkHEi</a:t>
            </a:r>
            <a:endParaRPr lang="en-US" sz="1200" spc="-1" dirty="0">
              <a:solidFill>
                <a:srgbClr val="000000"/>
              </a:solidFill>
              <a:latin typeface="OpenSymbol"/>
            </a:endParaRPr>
          </a:p>
          <a:p>
            <a:pPr marL="0" indent="0">
              <a:lnSpc>
                <a:spcPct val="100000"/>
              </a:lnSpc>
              <a:buNone/>
              <a:tabLst>
                <a:tab pos="0" algn="l"/>
              </a:tabLst>
            </a:pPr>
            <a:endParaRPr lang="en-US" sz="1200" spc="-1" dirty="0">
              <a:solidFill>
                <a:srgbClr val="000000"/>
              </a:solidFill>
              <a:latin typeface="OpenSymbol"/>
            </a:endParaRPr>
          </a:p>
        </p:txBody>
      </p:sp>
      <p:sp>
        <p:nvSpPr>
          <p:cNvPr id="9" name="PlaceHolder 2">
            <a:extLst>
              <a:ext uri="{FF2B5EF4-FFF2-40B4-BE49-F238E27FC236}">
                <a16:creationId xmlns:a16="http://schemas.microsoft.com/office/drawing/2014/main" id="{6C2BCD4A-7FBE-7693-79AA-766CE6266B6F}"/>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20</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244631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9ED2E-0BE9-AA73-2E03-7588F14861A4}"/>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0B3276D4-9F43-5C03-6431-AC93D0D932A8}"/>
              </a:ext>
            </a:extLst>
          </p:cNvPr>
          <p:cNvCxnSpPr/>
          <p:nvPr/>
        </p:nvCxnSpPr>
        <p:spPr>
          <a:xfrm>
            <a:off x="668160" y="1094040"/>
            <a:ext cx="7904520" cy="360"/>
          </a:xfrm>
          <a:prstGeom prst="straightConnector1">
            <a:avLst/>
          </a:prstGeom>
          <a:ln w="9525">
            <a:solidFill>
              <a:srgbClr val="191919"/>
            </a:solidFill>
            <a:round/>
          </a:ln>
        </p:spPr>
      </p:cxnSp>
      <p:sp>
        <p:nvSpPr>
          <p:cNvPr id="13" name="PlaceHolder 1">
            <a:extLst>
              <a:ext uri="{FF2B5EF4-FFF2-40B4-BE49-F238E27FC236}">
                <a16:creationId xmlns:a16="http://schemas.microsoft.com/office/drawing/2014/main" id="{2A23ABB8-01A3-80D9-94AF-7607E456BCF0}"/>
              </a:ext>
            </a:extLst>
          </p:cNvPr>
          <p:cNvSpPr txBox="1">
            <a:spLocks/>
          </p:cNvSpPr>
          <p:nvPr/>
        </p:nvSpPr>
        <p:spPr>
          <a:xfrm>
            <a:off x="3328446" y="108375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Interest</a:t>
            </a:r>
            <a:endParaRPr lang="fr-FR" sz="2000" u="sng" spc="-1" dirty="0">
              <a:solidFill>
                <a:schemeClr val="dk1"/>
              </a:solidFill>
              <a:latin typeface="Arial"/>
            </a:endParaRPr>
          </a:p>
        </p:txBody>
      </p:sp>
      <p:sp>
        <p:nvSpPr>
          <p:cNvPr id="3" name="PlaceHolder 1">
            <a:extLst>
              <a:ext uri="{FF2B5EF4-FFF2-40B4-BE49-F238E27FC236}">
                <a16:creationId xmlns:a16="http://schemas.microsoft.com/office/drawing/2014/main" id="{9F27CF8C-A477-DA05-5A64-3A8B1598B073}"/>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Basic Medical Sciences</a:t>
            </a:r>
          </a:p>
          <a:p>
            <a:pPr>
              <a:lnSpc>
                <a:spcPct val="100000"/>
              </a:lnSpc>
              <a:tabLst>
                <a:tab pos="0" algn="l"/>
              </a:tabLst>
            </a:pPr>
            <a:endParaRPr lang="en-ID" sz="2000" spc="-1" dirty="0">
              <a:solidFill>
                <a:schemeClr val="dk1"/>
              </a:solidFill>
              <a:latin typeface="Funnel Display"/>
              <a:ea typeface="Funnel Display"/>
            </a:endParaRPr>
          </a:p>
          <a:p>
            <a:pPr>
              <a:lnSpc>
                <a:spcPct val="100000"/>
              </a:lnSpc>
              <a:tabLst>
                <a:tab pos="0" algn="l"/>
              </a:tabLst>
            </a:pPr>
            <a:endParaRPr lang="fr-FR" sz="2000" spc="-1" dirty="0">
              <a:solidFill>
                <a:schemeClr val="dk1"/>
              </a:solidFill>
              <a:latin typeface="Arial"/>
            </a:endParaRPr>
          </a:p>
        </p:txBody>
      </p:sp>
      <p:pic>
        <p:nvPicPr>
          <p:cNvPr id="5" name="Picture 4" descr="Logo Unpad – Universitas Padjadjaran">
            <a:extLst>
              <a:ext uri="{FF2B5EF4-FFF2-40B4-BE49-F238E27FC236}">
                <a16:creationId xmlns:a16="http://schemas.microsoft.com/office/drawing/2014/main" id="{1E839C71-2343-2951-4A9C-40710F63E1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sp>
        <p:nvSpPr>
          <p:cNvPr id="8" name="PlaceHolder 1">
            <a:extLst>
              <a:ext uri="{FF2B5EF4-FFF2-40B4-BE49-F238E27FC236}">
                <a16:creationId xmlns:a16="http://schemas.microsoft.com/office/drawing/2014/main" id="{BCB4623C-09E2-1E55-483E-4B465553742E}"/>
              </a:ext>
            </a:extLst>
          </p:cNvPr>
          <p:cNvSpPr txBox="1">
            <a:spLocks/>
          </p:cNvSpPr>
          <p:nvPr/>
        </p:nvSpPr>
        <p:spPr>
          <a:xfrm>
            <a:off x="5196491" y="295264"/>
            <a:ext cx="3525758" cy="571320"/>
          </a:xfrm>
          <a:prstGeom prst="rect">
            <a:avLst/>
          </a:prstGeom>
          <a:noFill/>
          <a:ln w="0">
            <a:noFill/>
          </a:ln>
        </p:spPr>
        <p:txBody>
          <a:bodyPr lIns="91440" tIns="91440" rIns="91440" bIns="9144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tabLst>
                <a:tab pos="0" algn="l"/>
              </a:tabLst>
            </a:pPr>
            <a:r>
              <a:rPr lang="en-ID" sz="1200" spc="-1" dirty="0">
                <a:solidFill>
                  <a:schemeClr val="dk1"/>
                </a:solidFill>
                <a:latin typeface="Funnel Display"/>
                <a:ea typeface="Funnel Display"/>
              </a:rPr>
              <a:t>Mas Rizky A.A Syamsunarno, MD, </a:t>
            </a:r>
            <a:r>
              <a:rPr lang="en-ID" sz="1200" spc="-1" dirty="0" err="1">
                <a:solidFill>
                  <a:schemeClr val="dk1"/>
                </a:solidFill>
                <a:latin typeface="Funnel Display"/>
                <a:ea typeface="Funnel Display"/>
              </a:rPr>
              <a:t>Ph.D</a:t>
            </a:r>
            <a:r>
              <a:rPr lang="en-ID" sz="1200" spc="-1" dirty="0">
                <a:solidFill>
                  <a:schemeClr val="dk1"/>
                </a:solidFill>
                <a:latin typeface="Funnel Display"/>
                <a:ea typeface="Funnel Display"/>
              </a:rPr>
              <a:t> </a:t>
            </a:r>
            <a:br>
              <a:rPr lang="en-ID" sz="1200" spc="-1" dirty="0">
                <a:solidFill>
                  <a:schemeClr val="dk1"/>
                </a:solidFill>
                <a:latin typeface="Funnel Display"/>
                <a:ea typeface="Funnel Display"/>
              </a:rPr>
            </a:br>
            <a:r>
              <a:rPr lang="en-ID" sz="1200" spc="-1" dirty="0" err="1">
                <a:solidFill>
                  <a:schemeClr val="dk1"/>
                </a:solidFill>
                <a:latin typeface="Funnel Display"/>
                <a:ea typeface="Funnel Display"/>
              </a:rPr>
              <a:t>rizky@unpad.ac.id</a:t>
            </a:r>
            <a:br>
              <a:rPr lang="en-ID" sz="1200" spc="-1" dirty="0">
                <a:solidFill>
                  <a:schemeClr val="dk1"/>
                </a:solidFill>
                <a:latin typeface="Funnel Display"/>
                <a:ea typeface="Funnel Display"/>
              </a:rPr>
            </a:br>
            <a:r>
              <a:rPr lang="en-ID" sz="1200" spc="-1" dirty="0">
                <a:solidFill>
                  <a:schemeClr val="dk1"/>
                </a:solidFill>
                <a:latin typeface="Funnel Display"/>
                <a:ea typeface="Funnel Display"/>
              </a:rPr>
              <a:t>+62 81321644359</a:t>
            </a:r>
            <a:endParaRPr lang="fr-FR" sz="1200" spc="-1" dirty="0">
              <a:solidFill>
                <a:schemeClr val="dk1"/>
              </a:solidFill>
              <a:latin typeface="Arial"/>
            </a:endParaRPr>
          </a:p>
        </p:txBody>
      </p:sp>
      <p:pic>
        <p:nvPicPr>
          <p:cNvPr id="6" name="Picture 5" descr="A group of people with their heads in a chart&#10;&#10;AI-generated content may be incorrect.">
            <a:extLst>
              <a:ext uri="{FF2B5EF4-FFF2-40B4-BE49-F238E27FC236}">
                <a16:creationId xmlns:a16="http://schemas.microsoft.com/office/drawing/2014/main" id="{CAEB3815-E547-F6C5-2ECA-AC3DF64AC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325" y="1168946"/>
            <a:ext cx="6591350" cy="3707634"/>
          </a:xfrm>
          <a:prstGeom prst="rect">
            <a:avLst/>
          </a:prstGeom>
        </p:spPr>
      </p:pic>
    </p:spTree>
    <p:extLst>
      <p:ext uri="{BB962C8B-B14F-4D97-AF65-F5344CB8AC3E}">
        <p14:creationId xmlns:p14="http://schemas.microsoft.com/office/powerpoint/2010/main" val="189210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A4CC8-B336-C545-9181-A29FAB21356D}"/>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D0A3F7B0-D02B-E3F2-90D8-73F55B1A664F}"/>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Autofit/>
          </a:bodyPr>
          <a:lstStyle/>
          <a:p>
            <a:pPr algn="ctr">
              <a:lnSpc>
                <a:spcPct val="100000"/>
              </a:lnSpc>
              <a:tabLst>
                <a:tab pos="0" algn="l"/>
              </a:tabLst>
            </a:pPr>
            <a:r>
              <a:rPr lang="en-ID" sz="1400" spc="-1" dirty="0" err="1">
                <a:solidFill>
                  <a:schemeClr val="dk1"/>
                </a:solidFill>
                <a:latin typeface="Funnel Display"/>
                <a:ea typeface="Funnel Display"/>
              </a:rPr>
              <a:t>Dr.dr</a:t>
            </a:r>
            <a:r>
              <a:rPr lang="en-ID" sz="1400" spc="-1" dirty="0">
                <a:solidFill>
                  <a:schemeClr val="dk1"/>
                </a:solidFill>
                <a:latin typeface="Funnel Display"/>
                <a:ea typeface="Funnel Display"/>
              </a:rPr>
              <a:t>. Zulkarnain, M.Sc., AIFO-K</a:t>
            </a:r>
            <a:br>
              <a:rPr lang="en-ID" sz="1400" b="0" strike="noStrike" spc="-1" dirty="0">
                <a:solidFill>
                  <a:schemeClr val="dk1"/>
                </a:solidFill>
                <a:latin typeface="Funnel Display"/>
                <a:ea typeface="Funnel Display"/>
              </a:rPr>
            </a:br>
            <a:r>
              <a:rPr lang="en-ID" sz="1200" dirty="0" err="1">
                <a:solidFill>
                  <a:srgbClr val="434343"/>
                </a:solidFill>
                <a:latin typeface="Roboto" panose="02000000000000000000" pitchFamily="2" charset="0"/>
              </a:rPr>
              <a:t>zulkarnain_md@usk.ac.id</a:t>
            </a:r>
            <a:r>
              <a:rPr lang="en-ID" sz="1200" dirty="0">
                <a:solidFill>
                  <a:srgbClr val="434343"/>
                </a:solidFill>
                <a:latin typeface="Roboto" panose="02000000000000000000" pitchFamily="2" charset="0"/>
              </a:rPr>
              <a:t> </a:t>
            </a:r>
            <a:br>
              <a:rPr lang="en-ID" sz="1200" b="0" i="0" dirty="0">
                <a:solidFill>
                  <a:srgbClr val="434343"/>
                </a:solidFill>
                <a:effectLst/>
                <a:latin typeface="Roboto" panose="02000000000000000000" pitchFamily="2" charset="0"/>
              </a:rPr>
            </a:br>
            <a:r>
              <a:rPr lang="en-ID" sz="1200" b="0" i="0" dirty="0">
                <a:solidFill>
                  <a:srgbClr val="434343"/>
                </a:solidFill>
                <a:effectLst/>
                <a:latin typeface="Roboto" panose="02000000000000000000" pitchFamily="2" charset="0"/>
              </a:rPr>
              <a:t>+62</a:t>
            </a:r>
            <a:r>
              <a:rPr lang="en-ID" sz="1100" dirty="0">
                <a:solidFill>
                  <a:srgbClr val="434343"/>
                </a:solidFill>
                <a:latin typeface="Roboto" panose="02000000000000000000" pitchFamily="2" charset="0"/>
              </a:rPr>
              <a:t>85277728024</a:t>
            </a:r>
            <a:endParaRPr lang="fr-FR" sz="11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2BF3B933-FFD0-1CE3-E8F9-B1B14692794E}"/>
              </a:ext>
            </a:extLst>
          </p:cNvPr>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EFCBADB8-5CE5-643A-5148-CA7A1B74AB85}"/>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160D4D6D-754A-7B11-A839-EF3736C24CAB}"/>
              </a:ext>
            </a:extLst>
          </p:cNvPr>
          <p:cNvSpPr txBox="1">
            <a:spLocks/>
          </p:cNvSpPr>
          <p:nvPr/>
        </p:nvSpPr>
        <p:spPr>
          <a:xfrm>
            <a:off x="3791639" y="1673372"/>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Endocrine </a:t>
            </a:r>
            <a:r>
              <a:rPr lang="en-US" sz="1200" spc="-1" dirty="0" err="1">
                <a:solidFill>
                  <a:srgbClr val="000000"/>
                </a:solidFill>
                <a:latin typeface="OpenSymbol"/>
              </a:rPr>
              <a:t>phsiology</a:t>
            </a:r>
            <a:r>
              <a:rPr lang="en-US" sz="1200" spc="-1" dirty="0">
                <a:solidFill>
                  <a:srgbClr val="000000"/>
                </a:solidFill>
                <a:latin typeface="OpenSymbol"/>
              </a:rPr>
              <a:t>, proteomic, metabolomic, herbal medicine, cancer</a:t>
            </a:r>
          </a:p>
        </p:txBody>
      </p:sp>
      <p:sp>
        <p:nvSpPr>
          <p:cNvPr id="5" name="PlaceHolder 1">
            <a:extLst>
              <a:ext uri="{FF2B5EF4-FFF2-40B4-BE49-F238E27FC236}">
                <a16:creationId xmlns:a16="http://schemas.microsoft.com/office/drawing/2014/main" id="{7682D4A2-2654-A25C-52B3-CA738744D11D}"/>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A21199F3-ECFF-3620-D904-CFB4F3197F45}"/>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Genetics and Epigenetics in Cardiovascular Disease, Leprosy</a:t>
            </a:r>
            <a:endParaRPr lang="en-US" sz="1200" spc="-1" dirty="0">
              <a:solidFill>
                <a:srgbClr val="000000"/>
              </a:solidFill>
              <a:latin typeface="OpenSymbol"/>
            </a:endParaRPr>
          </a:p>
        </p:txBody>
      </p:sp>
      <p:sp>
        <p:nvSpPr>
          <p:cNvPr id="8" name="PlaceHolder 2">
            <a:extLst>
              <a:ext uri="{FF2B5EF4-FFF2-40B4-BE49-F238E27FC236}">
                <a16:creationId xmlns:a16="http://schemas.microsoft.com/office/drawing/2014/main" id="{B6A28F9B-F66C-A9BE-A6E9-CBE8B251C7F9}"/>
              </a:ext>
            </a:extLst>
          </p:cNvPr>
          <p:cNvSpPr txBox="1">
            <a:spLocks/>
          </p:cNvSpPr>
          <p:nvPr/>
        </p:nvSpPr>
        <p:spPr>
          <a:xfrm>
            <a:off x="3791639" y="3222814"/>
            <a:ext cx="4320239" cy="311277"/>
          </a:xfrm>
          <a:prstGeom prst="rect">
            <a:avLst/>
          </a:prstGeom>
          <a:noFill/>
          <a:ln w="0">
            <a:noFill/>
          </a:ln>
        </p:spPr>
        <p:txBody>
          <a:bodyPr lIns="91440" tIns="91440" rIns="91440" bIns="9144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Herbal medicine and Cancer</a:t>
            </a:r>
          </a:p>
        </p:txBody>
      </p:sp>
      <p:sp>
        <p:nvSpPr>
          <p:cNvPr id="9" name="PlaceHolder 1">
            <a:extLst>
              <a:ext uri="{FF2B5EF4-FFF2-40B4-BE49-F238E27FC236}">
                <a16:creationId xmlns:a16="http://schemas.microsoft.com/office/drawing/2014/main" id="{FCE4D4E9-270D-D7CE-AD40-1DD6B209078E}"/>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Syiah Kuala</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sp>
        <p:nvSpPr>
          <p:cNvPr id="10" name="PlaceHolder 2">
            <a:extLst>
              <a:ext uri="{FF2B5EF4-FFF2-40B4-BE49-F238E27FC236}">
                <a16:creationId xmlns:a16="http://schemas.microsoft.com/office/drawing/2014/main" id="{3EB1C777-920A-41F0-ECE6-3CADE9DFA825}"/>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01</a:t>
            </a:r>
            <a:endParaRPr lang="fr-FR" sz="3200" spc="-1" dirty="0">
              <a:solidFill>
                <a:srgbClr val="002060"/>
              </a:solidFill>
              <a:highlight>
                <a:srgbClr val="FFFF00"/>
              </a:highlight>
              <a:latin typeface="Arial"/>
            </a:endParaRPr>
          </a:p>
        </p:txBody>
      </p:sp>
      <p:sp>
        <p:nvSpPr>
          <p:cNvPr id="2" name="PlaceHolder 1">
            <a:extLst>
              <a:ext uri="{FF2B5EF4-FFF2-40B4-BE49-F238E27FC236}">
                <a16:creationId xmlns:a16="http://schemas.microsoft.com/office/drawing/2014/main" id="{13BFE83A-960E-735B-3CDD-350933509114}"/>
              </a:ext>
            </a:extLst>
          </p:cNvPr>
          <p:cNvSpPr txBox="1">
            <a:spLocks/>
          </p:cNvSpPr>
          <p:nvPr/>
        </p:nvSpPr>
        <p:spPr>
          <a:xfrm>
            <a:off x="3791639" y="2757085"/>
            <a:ext cx="2210763" cy="511638"/>
          </a:xfrm>
          <a:prstGeom prst="rect">
            <a:avLst/>
          </a:prstGeom>
          <a:noFill/>
          <a:ln w="0">
            <a:noFill/>
          </a:ln>
        </p:spPr>
        <p:txBody>
          <a:bodyPr lIns="91440" tIns="91440" rIns="91440" bIns="9144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Collaboration Interest</a:t>
            </a:r>
            <a:endParaRPr lang="fr-FR" sz="2000" u="sng" spc="-1" dirty="0">
              <a:solidFill>
                <a:schemeClr val="dk1"/>
              </a:solidFill>
              <a:latin typeface="Arial"/>
            </a:endParaRPr>
          </a:p>
        </p:txBody>
      </p:sp>
      <p:pic>
        <p:nvPicPr>
          <p:cNvPr id="34818" name="Picture 2" descr="Universitas Syiah Kuala">
            <a:extLst>
              <a:ext uri="{FF2B5EF4-FFF2-40B4-BE49-F238E27FC236}">
                <a16:creationId xmlns:a16="http://schemas.microsoft.com/office/drawing/2014/main" id="{9D086051-DBE8-CD27-51D9-C59C304D7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20" y="224482"/>
            <a:ext cx="913575" cy="91357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Magister Sains Biomedis - Fakultas Kedokteran Universitas Syiah Kuala">
            <a:extLst>
              <a:ext uri="{FF2B5EF4-FFF2-40B4-BE49-F238E27FC236}">
                <a16:creationId xmlns:a16="http://schemas.microsoft.com/office/drawing/2014/main" id="{62CACB4A-C101-EA6C-CEDD-E6B02CD48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926" y="1158665"/>
            <a:ext cx="2280971" cy="28229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15DE24DC-C8E0-B82C-9A45-A1BF264D0B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id-ID" sz="1000" b="0" i="0" u="none" strike="noStrike" cap="none" normalizeH="0" baseline="0">
                <a:ln>
                  <a:noFill/>
                </a:ln>
                <a:solidFill>
                  <a:srgbClr val="434343"/>
                </a:solidFill>
                <a:effectLst/>
                <a:latin typeface="Roboto" panose="02000000000000000000" pitchFamily="2" charset="0"/>
              </a:rPr>
              <a:t>zulkarnain_md@usk.ac.id </a:t>
            </a:r>
            <a:endParaRPr kumimoji="0" lang="id-ID" altLang="id-ID"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588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FA889-D6E7-1498-A3E1-25820FD7C211}"/>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A16BE8E0-B410-E9FB-2ED4-4D3665475308}"/>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D614F09B-40CF-8A6D-6BAB-8CABAAEC132C}"/>
              </a:ext>
            </a:extLst>
          </p:cNvPr>
          <p:cNvSpPr txBox="1">
            <a:spLocks/>
          </p:cNvSpPr>
          <p:nvPr/>
        </p:nvSpPr>
        <p:spPr>
          <a:xfrm>
            <a:off x="1535132" y="416207"/>
            <a:ext cx="7301050" cy="726222"/>
          </a:xfrm>
          <a:prstGeom prst="rect">
            <a:avLst/>
          </a:prstGeom>
          <a:noFill/>
          <a:ln w="0">
            <a:noFill/>
          </a:ln>
        </p:spPr>
        <p:txBody>
          <a:bodyPr lIns="91440" tIns="91440" rIns="91440" bIns="91440" anchor="t">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Muhammadiyah Sumatera Utara</a:t>
            </a:r>
          </a:p>
          <a:p>
            <a:pPr>
              <a:lnSpc>
                <a:spcPct val="100000"/>
              </a:lnSpc>
              <a:tabLst>
                <a:tab pos="0" algn="l"/>
              </a:tabLst>
            </a:pPr>
            <a:r>
              <a:rPr lang="en-ID" sz="2500" spc="-1" dirty="0">
                <a:solidFill>
                  <a:schemeClr val="dk1"/>
                </a:solidFill>
                <a:latin typeface="Funnel Display"/>
                <a:ea typeface="Funnel Display"/>
              </a:rPr>
              <a:t>Master Program in Biomedical Sciences</a:t>
            </a:r>
          </a:p>
        </p:txBody>
      </p:sp>
      <p:sp>
        <p:nvSpPr>
          <p:cNvPr id="3" name="PlaceHolder 1">
            <a:extLst>
              <a:ext uri="{FF2B5EF4-FFF2-40B4-BE49-F238E27FC236}">
                <a16:creationId xmlns:a16="http://schemas.microsoft.com/office/drawing/2014/main" id="{13439505-A2BC-6031-B076-F0DC4D2D0F5B}"/>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6EB0BFDF-44DD-8A5A-F9D2-68469CFFBE21}"/>
              </a:ext>
            </a:extLst>
          </p:cNvPr>
          <p:cNvSpPr txBox="1">
            <a:spLocks/>
          </p:cNvSpPr>
          <p:nvPr/>
        </p:nvSpPr>
        <p:spPr>
          <a:xfrm>
            <a:off x="3791476" y="1446920"/>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Arrhythmia, Electrophysiology, Heart Failure, Risk Factors, Quality of Life</a:t>
            </a:r>
          </a:p>
        </p:txBody>
      </p:sp>
      <p:sp>
        <p:nvSpPr>
          <p:cNvPr id="5" name="PlaceHolder 1">
            <a:extLst>
              <a:ext uri="{FF2B5EF4-FFF2-40B4-BE49-F238E27FC236}">
                <a16:creationId xmlns:a16="http://schemas.microsoft.com/office/drawing/2014/main" id="{D407BE52-A216-0BCA-59A3-EE4517638683}"/>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4DF8628B-A686-FE26-E835-72B7A1B08769}"/>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err="1">
                <a:solidFill>
                  <a:srgbClr val="000000"/>
                </a:solidFill>
                <a:latin typeface="OpenSymbol"/>
              </a:rPr>
              <a:t>Arrhhythmia</a:t>
            </a:r>
            <a:endParaRPr lang="en-US" sz="1100" spc="-1" dirty="0">
              <a:solidFill>
                <a:srgbClr val="000000"/>
              </a:solidFill>
              <a:latin typeface="OpenSymbol"/>
            </a:endParaRPr>
          </a:p>
        </p:txBody>
      </p:sp>
      <p:sp>
        <p:nvSpPr>
          <p:cNvPr id="7" name="PlaceHolder 1">
            <a:extLst>
              <a:ext uri="{FF2B5EF4-FFF2-40B4-BE49-F238E27FC236}">
                <a16:creationId xmlns:a16="http://schemas.microsoft.com/office/drawing/2014/main" id="{579BE6B1-BCC1-A961-0921-55557B003D5C}"/>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59F4886B-B2C1-49D1-EF7C-48524C366151}"/>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First Aid Training for Families</a:t>
            </a:r>
          </a:p>
        </p:txBody>
      </p:sp>
      <p:sp>
        <p:nvSpPr>
          <p:cNvPr id="11" name="PlaceHolder 2">
            <a:extLst>
              <a:ext uri="{FF2B5EF4-FFF2-40B4-BE49-F238E27FC236}">
                <a16:creationId xmlns:a16="http://schemas.microsoft.com/office/drawing/2014/main" id="{8A845B3A-AC7E-2821-C228-DB6D4D51AD36}"/>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02</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4EB01692-FD57-387E-CD7A-E5FF87BFB913}"/>
              </a:ext>
            </a:extLst>
          </p:cNvPr>
          <p:cNvSpPr txBox="1"/>
          <p:nvPr/>
        </p:nvSpPr>
        <p:spPr>
          <a:xfrm>
            <a:off x="297198" y="3894180"/>
            <a:ext cx="3777091" cy="954107"/>
          </a:xfrm>
          <a:prstGeom prst="rect">
            <a:avLst/>
          </a:prstGeom>
          <a:noFill/>
        </p:spPr>
        <p:txBody>
          <a:bodyPr wrap="square" rtlCol="0">
            <a:spAutoFit/>
          </a:bodyPr>
          <a:lstStyle/>
          <a:p>
            <a:pPr algn="ctr"/>
            <a:r>
              <a:rPr lang="id-ID" sz="1400" b="1" dirty="0"/>
              <a:t>dr. Ahmad Handayani, </a:t>
            </a:r>
            <a:r>
              <a:rPr lang="id-ID" sz="1400" b="1" dirty="0" err="1"/>
              <a:t>M.Ked</a:t>
            </a:r>
            <a:r>
              <a:rPr lang="id-ID" sz="1400" b="1" dirty="0"/>
              <a:t>(</a:t>
            </a:r>
            <a:r>
              <a:rPr lang="id-ID" sz="1400" b="1" dirty="0" err="1"/>
              <a:t>Cardio</a:t>
            </a:r>
            <a:r>
              <a:rPr lang="id-ID" sz="1400" b="1" dirty="0"/>
              <a:t>), </a:t>
            </a:r>
            <a:r>
              <a:rPr lang="id-ID" sz="1400" b="1" dirty="0" err="1"/>
              <a:t>Sp.JP</a:t>
            </a:r>
            <a:endParaRPr lang="id-ID" sz="1400" b="1" dirty="0"/>
          </a:p>
          <a:p>
            <a:pPr algn="ctr"/>
            <a:r>
              <a:rPr lang="id-ID" sz="1400" dirty="0">
                <a:hlinkClick r:id="rId2"/>
              </a:rPr>
              <a:t>ahmadhandayani@umsu.ac.id</a:t>
            </a:r>
            <a:endParaRPr lang="id-ID" sz="1400" dirty="0"/>
          </a:p>
          <a:p>
            <a:pPr algn="ctr"/>
            <a:r>
              <a:rPr lang="id-ID" sz="1400" dirty="0"/>
              <a:t>+6285275989147</a:t>
            </a:r>
          </a:p>
        </p:txBody>
      </p:sp>
      <p:pic>
        <p:nvPicPr>
          <p:cNvPr id="14" name="Picture 2" descr="UMSU Wisuda Mahasiswa 2141 - Biro Administrasi Akademik dan Data">
            <a:extLst>
              <a:ext uri="{FF2B5EF4-FFF2-40B4-BE49-F238E27FC236}">
                <a16:creationId xmlns:a16="http://schemas.microsoft.com/office/drawing/2014/main" id="{B7B1D070-7265-1243-3E09-F1619F0F0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3" y="396504"/>
            <a:ext cx="1154132" cy="57706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ardiologi - Fakultas Kedokteran dan Ilmu Kesehatan">
            <a:extLst>
              <a:ext uri="{FF2B5EF4-FFF2-40B4-BE49-F238E27FC236}">
                <a16:creationId xmlns:a16="http://schemas.microsoft.com/office/drawing/2014/main" id="{91F615C1-491C-58AD-B028-213D9C701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26" y="1318688"/>
            <a:ext cx="2466998" cy="246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13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6CEA8-31B3-2FC7-88EE-49030486C170}"/>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1F04C1F5-A02A-6069-4CF1-1C53F41098C0}"/>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B74189E1-9A40-048F-1113-9A7A2E7D84D9}"/>
              </a:ext>
            </a:extLst>
          </p:cNvPr>
          <p:cNvSpPr txBox="1">
            <a:spLocks/>
          </p:cNvSpPr>
          <p:nvPr/>
        </p:nvSpPr>
        <p:spPr>
          <a:xfrm>
            <a:off x="1535132" y="416207"/>
            <a:ext cx="7301050" cy="726222"/>
          </a:xfrm>
          <a:prstGeom prst="rect">
            <a:avLst/>
          </a:prstGeom>
          <a:noFill/>
          <a:ln w="0">
            <a:noFill/>
          </a:ln>
        </p:spPr>
        <p:txBody>
          <a:bodyPr lIns="91440" tIns="91440" rIns="91440" bIns="9144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Muhammadiyah Sumatera Utara</a:t>
            </a:r>
          </a:p>
        </p:txBody>
      </p:sp>
      <p:sp>
        <p:nvSpPr>
          <p:cNvPr id="3" name="PlaceHolder 1">
            <a:extLst>
              <a:ext uri="{FF2B5EF4-FFF2-40B4-BE49-F238E27FC236}">
                <a16:creationId xmlns:a16="http://schemas.microsoft.com/office/drawing/2014/main" id="{08AE7552-6754-0245-DBDD-B3E8A055A4BD}"/>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7FCB54F-5F6A-2275-F64E-1A74290DBDC4}"/>
              </a:ext>
            </a:extLst>
          </p:cNvPr>
          <p:cNvSpPr txBox="1">
            <a:spLocks/>
          </p:cNvSpPr>
          <p:nvPr/>
        </p:nvSpPr>
        <p:spPr>
          <a:xfrm>
            <a:off x="3791476" y="1446920"/>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Medical Education</a:t>
            </a:r>
          </a:p>
        </p:txBody>
      </p:sp>
      <p:sp>
        <p:nvSpPr>
          <p:cNvPr id="5" name="PlaceHolder 1">
            <a:extLst>
              <a:ext uri="{FF2B5EF4-FFF2-40B4-BE49-F238E27FC236}">
                <a16:creationId xmlns:a16="http://schemas.microsoft.com/office/drawing/2014/main" id="{1074E844-E9AA-B125-1C4A-4C9B68BA57EE}"/>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CF0E49FA-0734-AD42-2D5E-8C3DF79FCF81}"/>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Interprofessional education, information and digital literacy</a:t>
            </a:r>
          </a:p>
        </p:txBody>
      </p:sp>
      <p:sp>
        <p:nvSpPr>
          <p:cNvPr id="7" name="PlaceHolder 1">
            <a:extLst>
              <a:ext uri="{FF2B5EF4-FFF2-40B4-BE49-F238E27FC236}">
                <a16:creationId xmlns:a16="http://schemas.microsoft.com/office/drawing/2014/main" id="{5928A5CA-A0A1-168A-963B-C77627B6F319}"/>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Research Executive Summary/Roadmap</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2E1036D8-58DC-7CA5-202E-4F3512D74649}"/>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hlinkClick r:id="rId2"/>
              </a:rPr>
              <a:t>https://drive.google.com/open?id=1jbtpP_OcVmAB8eHpZEvMugQCUM2egMYx</a:t>
            </a:r>
            <a:endParaRPr lang="en-ID" sz="1200" spc="-1" dirty="0">
              <a:solidFill>
                <a:schemeClr val="dk1"/>
              </a:solidFill>
              <a:latin typeface="DM Sans"/>
              <a:ea typeface="DM Sans"/>
            </a:endParaRP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EF1DE4CC-BC19-E0BB-2A70-F97C2C5E1762}"/>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03</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E82F0572-03B4-665D-6547-46E92CD2A882}"/>
              </a:ext>
            </a:extLst>
          </p:cNvPr>
          <p:cNvSpPr txBox="1"/>
          <p:nvPr/>
        </p:nvSpPr>
        <p:spPr>
          <a:xfrm>
            <a:off x="297198" y="3894180"/>
            <a:ext cx="3777091" cy="738664"/>
          </a:xfrm>
          <a:prstGeom prst="rect">
            <a:avLst/>
          </a:prstGeom>
          <a:noFill/>
        </p:spPr>
        <p:txBody>
          <a:bodyPr wrap="square" rtlCol="0">
            <a:spAutoFit/>
          </a:bodyPr>
          <a:lstStyle/>
          <a:p>
            <a:pPr algn="ctr"/>
            <a:r>
              <a:rPr lang="id-ID" sz="1400" b="1" dirty="0"/>
              <a:t>dr. Ratih </a:t>
            </a:r>
            <a:r>
              <a:rPr lang="id-ID" sz="1400" b="1" dirty="0" err="1"/>
              <a:t>Yulistika</a:t>
            </a:r>
            <a:r>
              <a:rPr lang="id-ID" sz="1400" b="1" dirty="0"/>
              <a:t> Utami, </a:t>
            </a:r>
            <a:r>
              <a:rPr lang="id-ID" sz="1400" b="1" dirty="0" err="1"/>
              <a:t>M.Med.Ed</a:t>
            </a:r>
            <a:endParaRPr lang="id-ID" sz="1400" b="1" dirty="0"/>
          </a:p>
          <a:p>
            <a:pPr algn="ctr"/>
            <a:r>
              <a:rPr lang="id-ID" sz="1400" dirty="0">
                <a:hlinkClick r:id="rId3"/>
              </a:rPr>
              <a:t>ratihyulistika@umsu.ac.id</a:t>
            </a:r>
            <a:endParaRPr lang="id-ID" sz="1400" dirty="0"/>
          </a:p>
          <a:p>
            <a:pPr algn="ctr"/>
            <a:r>
              <a:rPr lang="id-ID" sz="1400" dirty="0"/>
              <a:t>+628116023347</a:t>
            </a:r>
          </a:p>
        </p:txBody>
      </p:sp>
      <p:pic>
        <p:nvPicPr>
          <p:cNvPr id="14" name="Picture 2" descr="UMSU Wisuda Mahasiswa 2141 - Biro Administrasi Akademik dan Data">
            <a:extLst>
              <a:ext uri="{FF2B5EF4-FFF2-40B4-BE49-F238E27FC236}">
                <a16:creationId xmlns:a16="http://schemas.microsoft.com/office/drawing/2014/main" id="{0B014A2C-93F2-E281-5581-9D3463478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3" y="396504"/>
            <a:ext cx="1154132" cy="577066"/>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Ratih Yulistika Utami - Lecturer at Faculty of Medicine, Universitas  Muhammadiyah Sumatera Utara | LinkedIn">
            <a:extLst>
              <a:ext uri="{FF2B5EF4-FFF2-40B4-BE49-F238E27FC236}">
                <a16:creationId xmlns:a16="http://schemas.microsoft.com/office/drawing/2014/main" id="{728AC6EF-B160-D36E-780B-65B69A65F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43" y="1262899"/>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7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5415B-FAEE-F357-9368-DE4E4291EE92}"/>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17B4D883-8040-27DF-07E6-D0586691D212}"/>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300" b="0" strike="noStrike" spc="-1" dirty="0" err="1">
                <a:solidFill>
                  <a:schemeClr val="dk1"/>
                </a:solidFill>
                <a:latin typeface="Funnel Display"/>
                <a:ea typeface="Funnel Display"/>
              </a:rPr>
              <a:t>Prof.Dr.Aisyah</a:t>
            </a:r>
            <a:r>
              <a:rPr lang="en-ID" sz="2300" b="0" strike="noStrike" spc="-1" dirty="0">
                <a:solidFill>
                  <a:schemeClr val="dk1"/>
                </a:solidFill>
                <a:latin typeface="Funnel Display"/>
                <a:ea typeface="Funnel Display"/>
              </a:rPr>
              <a:t> </a:t>
            </a:r>
            <a:r>
              <a:rPr lang="en-ID" sz="2300" b="0" strike="noStrike" spc="-1" dirty="0" err="1">
                <a:solidFill>
                  <a:schemeClr val="dk1"/>
                </a:solidFill>
                <a:latin typeface="Funnel Display"/>
                <a:ea typeface="Funnel Display"/>
              </a:rPr>
              <a:t>Elliyanti</a:t>
            </a:r>
            <a:r>
              <a:rPr lang="en-ID" sz="2300" b="0" strike="noStrike" spc="-1" dirty="0">
                <a:solidFill>
                  <a:schemeClr val="dk1"/>
                </a:solidFill>
                <a:latin typeface="Funnel Display"/>
                <a:ea typeface="Funnel Display"/>
              </a:rPr>
              <a:t> MD</a:t>
            </a:r>
            <a:br>
              <a:rPr lang="en-ID" sz="2500" b="0" strike="noStrike" spc="-1" dirty="0">
                <a:solidFill>
                  <a:schemeClr val="dk1"/>
                </a:solidFill>
                <a:latin typeface="Funnel Display"/>
                <a:ea typeface="Funnel Display"/>
              </a:rPr>
            </a:br>
            <a:r>
              <a:rPr lang="en-ID" sz="1800" b="0" i="0" dirty="0">
                <a:solidFill>
                  <a:srgbClr val="434343"/>
                </a:solidFill>
                <a:effectLst/>
                <a:latin typeface="Roboto" panose="02000000000000000000" pitchFamily="2" charset="0"/>
                <a:hlinkClick r:id="rId2"/>
              </a:rPr>
              <a:t>aelliyanti@med.unand.ac.id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+62 8126636987</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5AAA4CA2-7BAC-3F74-706B-3D97C16E2960}"/>
              </a:ext>
            </a:extLst>
          </p:cNvPr>
          <p:cNvCxnSpPr/>
          <p:nvPr/>
        </p:nvCxnSpPr>
        <p:spPr>
          <a:xfrm>
            <a:off x="668160" y="1094040"/>
            <a:ext cx="7904520" cy="360"/>
          </a:xfrm>
          <a:prstGeom prst="straightConnector1">
            <a:avLst/>
          </a:prstGeom>
          <a:ln w="9525">
            <a:solidFill>
              <a:srgbClr val="191919"/>
            </a:solidFill>
            <a:round/>
          </a:ln>
        </p:spPr>
      </p:cxnSp>
      <p:pic>
        <p:nvPicPr>
          <p:cNvPr id="4098" name="Picture 2" descr="Prof. Dr. dr. Aisyah Elliyanti, Sp.KN-TM(K), M.Kes, kandidat ...">
            <a:extLst>
              <a:ext uri="{FF2B5EF4-FFF2-40B4-BE49-F238E27FC236}">
                <a16:creationId xmlns:a16="http://schemas.microsoft.com/office/drawing/2014/main" id="{74508E3E-7766-9EEF-7D05-4CBE76E97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43" y="1251260"/>
            <a:ext cx="2798199" cy="2798199"/>
          </a:xfrm>
          <a:prstGeom prst="rect">
            <a:avLst/>
          </a:prstGeom>
          <a:noFill/>
          <a:extLst>
            <a:ext uri="{909E8E84-426E-40DD-AFC4-6F175D3DCCD1}">
              <a14:hiddenFill xmlns:a14="http://schemas.microsoft.com/office/drawing/2010/main">
                <a:solidFill>
                  <a:srgbClr val="FFFFFF"/>
                </a:solidFill>
              </a14:hiddenFill>
            </a:ext>
          </a:extLst>
        </p:spPr>
      </p:pic>
      <p:sp>
        <p:nvSpPr>
          <p:cNvPr id="2" name="PlaceHolder 1">
            <a:extLst>
              <a:ext uri="{FF2B5EF4-FFF2-40B4-BE49-F238E27FC236}">
                <a16:creationId xmlns:a16="http://schemas.microsoft.com/office/drawing/2014/main" id="{0962ED58-BE3F-BC39-2E02-1313D365EABC}"/>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Andalas</a:t>
            </a:r>
          </a:p>
          <a:p>
            <a:pPr>
              <a:lnSpc>
                <a:spcPct val="100000"/>
              </a:lnSpc>
              <a:tabLst>
                <a:tab pos="0" algn="l"/>
              </a:tabLst>
            </a:pPr>
            <a:r>
              <a:rPr lang="en-ID" sz="2000" spc="-1" dirty="0">
                <a:solidFill>
                  <a:schemeClr val="dk1"/>
                </a:solidFill>
                <a:latin typeface="Funnel Display"/>
                <a:ea typeface="Funnel Display"/>
              </a:rPr>
              <a:t>Doctoral Study Program in Biomedical Science</a:t>
            </a:r>
            <a:endParaRPr lang="fr-FR" sz="2000" spc="-1" dirty="0">
              <a:solidFill>
                <a:schemeClr val="dk1"/>
              </a:solidFill>
              <a:latin typeface="Arial"/>
            </a:endParaRPr>
          </a:p>
        </p:txBody>
      </p:sp>
      <p:pic>
        <p:nvPicPr>
          <p:cNvPr id="4100" name="Picture 4">
            <a:extLst>
              <a:ext uri="{FF2B5EF4-FFF2-40B4-BE49-F238E27FC236}">
                <a16:creationId xmlns:a16="http://schemas.microsoft.com/office/drawing/2014/main" id="{EF82F9D0-4E40-D98E-F82B-1D60A48C30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34" y="284600"/>
            <a:ext cx="664540" cy="809440"/>
          </a:xfrm>
          <a:prstGeom prst="rect">
            <a:avLst/>
          </a:prstGeom>
          <a:noFill/>
          <a:extLst>
            <a:ext uri="{909E8E84-426E-40DD-AFC4-6F175D3DCCD1}">
              <a14:hiddenFill xmlns:a14="http://schemas.microsoft.com/office/drawing/2010/main">
                <a:solidFill>
                  <a:srgbClr val="FFFFFF"/>
                </a:solidFill>
              </a14:hiddenFill>
            </a:ext>
          </a:extLst>
        </p:spPr>
      </p:pic>
      <p:sp>
        <p:nvSpPr>
          <p:cNvPr id="3" name="PlaceHolder 1">
            <a:extLst>
              <a:ext uri="{FF2B5EF4-FFF2-40B4-BE49-F238E27FC236}">
                <a16:creationId xmlns:a16="http://schemas.microsoft.com/office/drawing/2014/main" id="{6116F22B-99F1-BA0F-9953-45CA0A9956C0}"/>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40280F73-B0F5-E6BE-ABD5-BBD9840F974A}"/>
              </a:ext>
            </a:extLst>
          </p:cNvPr>
          <p:cNvSpPr txBox="1">
            <a:spLocks/>
          </p:cNvSpPr>
          <p:nvPr/>
        </p:nvSpPr>
        <p:spPr>
          <a:xfrm>
            <a:off x="3827880" y="1699714"/>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Thyroid cancer, Thyroid disease, Radioiodine, iodine, sodium iodide symporter</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136F4421-3D7D-38E5-26F1-47FB05E20302}"/>
              </a:ext>
            </a:extLst>
          </p:cNvPr>
          <p:cNvSpPr txBox="1">
            <a:spLocks/>
          </p:cNvSpPr>
          <p:nvPr/>
        </p:nvSpPr>
        <p:spPr>
          <a:xfrm>
            <a:off x="3808072" y="2168556"/>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D22CCFCC-C03E-AC0C-12EC-2D346BEED020}"/>
              </a:ext>
            </a:extLst>
          </p:cNvPr>
          <p:cNvSpPr txBox="1">
            <a:spLocks/>
          </p:cNvSpPr>
          <p:nvPr/>
        </p:nvSpPr>
        <p:spPr>
          <a:xfrm>
            <a:off x="3827880" y="2617009"/>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Oncology</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DC266B54-54C8-7BFA-B847-8ED10D077001}"/>
              </a:ext>
            </a:extLst>
          </p:cNvPr>
          <p:cNvSpPr txBox="1">
            <a:spLocks/>
          </p:cNvSpPr>
          <p:nvPr/>
        </p:nvSpPr>
        <p:spPr>
          <a:xfrm>
            <a:off x="3808072" y="290716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F5B8C0FE-90F9-D48D-8534-0E7E37987668}"/>
              </a:ext>
            </a:extLst>
          </p:cNvPr>
          <p:cNvSpPr txBox="1">
            <a:spLocks/>
          </p:cNvSpPr>
          <p:nvPr/>
        </p:nvSpPr>
        <p:spPr>
          <a:xfrm>
            <a:off x="3827880" y="3355616"/>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Lecturer exchange/visiting professor (in and out), especially in biomedical sciences</a:t>
            </a:r>
          </a:p>
          <a:p>
            <a:pPr marL="0" indent="0">
              <a:lnSpc>
                <a:spcPct val="100000"/>
              </a:lnSpc>
              <a:buNone/>
              <a:tabLst>
                <a:tab pos="0" algn="l"/>
              </a:tabLst>
            </a:pPr>
            <a:r>
              <a:rPr lang="en-US" sz="1200" spc="-1" dirty="0">
                <a:solidFill>
                  <a:srgbClr val="000000"/>
                </a:solidFill>
                <a:latin typeface="OpenSymbol"/>
              </a:rPr>
              <a:t>exchange speaker in seminars/conferences </a:t>
            </a:r>
          </a:p>
        </p:txBody>
      </p:sp>
      <p:sp>
        <p:nvSpPr>
          <p:cNvPr id="11" name="PlaceHolder 2">
            <a:extLst>
              <a:ext uri="{FF2B5EF4-FFF2-40B4-BE49-F238E27FC236}">
                <a16:creationId xmlns:a16="http://schemas.microsoft.com/office/drawing/2014/main" id="{9967ADC0-CAAB-6EAD-7C4D-23BB4A4BA2A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04</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278255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E3641-6C85-C995-CF4D-2F01A3084458}"/>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8CAAFC94-80AB-ED6C-DFE5-933651075BE5}"/>
              </a:ext>
            </a:extLst>
          </p:cNvPr>
          <p:cNvSpPr>
            <a:spLocks noGrp="1"/>
          </p:cNvSpPr>
          <p:nvPr>
            <p:ph type="title"/>
          </p:nvPr>
        </p:nvSpPr>
        <p:spPr>
          <a:xfrm>
            <a:off x="5074775" y="362480"/>
            <a:ext cx="3525758" cy="571320"/>
          </a:xfrm>
          <a:prstGeom prst="rect">
            <a:avLst/>
          </a:prstGeom>
          <a:noFill/>
          <a:ln w="0">
            <a:noFill/>
          </a:ln>
        </p:spPr>
        <p:txBody>
          <a:bodyPr lIns="91440" tIns="91440" rIns="91440" bIns="91440" anchor="t">
            <a:noAutofit/>
          </a:bodyPr>
          <a:lstStyle/>
          <a:p>
            <a:pPr indent="0" algn="r">
              <a:lnSpc>
                <a:spcPct val="100000"/>
              </a:lnSpc>
              <a:buNone/>
              <a:tabLst>
                <a:tab pos="0" algn="l"/>
              </a:tabLst>
            </a:pPr>
            <a:r>
              <a:rPr lang="en-ID" sz="1200" b="0" strike="noStrike" spc="-1" dirty="0" err="1">
                <a:solidFill>
                  <a:schemeClr val="dk1"/>
                </a:solidFill>
                <a:latin typeface="Funnel Display"/>
                <a:ea typeface="Funnel Display"/>
              </a:rPr>
              <a:t>Prof.Dr.Aisyah</a:t>
            </a:r>
            <a:r>
              <a:rPr lang="en-ID" sz="1200" b="0" strike="noStrike" spc="-1" dirty="0">
                <a:solidFill>
                  <a:schemeClr val="dk1"/>
                </a:solidFill>
                <a:latin typeface="Funnel Display"/>
                <a:ea typeface="Funnel Display"/>
              </a:rPr>
              <a:t> </a:t>
            </a:r>
            <a:r>
              <a:rPr lang="en-ID" sz="1200" b="0" strike="noStrike" spc="-1" dirty="0" err="1">
                <a:solidFill>
                  <a:schemeClr val="dk1"/>
                </a:solidFill>
                <a:latin typeface="Funnel Display"/>
                <a:ea typeface="Funnel Display"/>
              </a:rPr>
              <a:t>Elliyanti</a:t>
            </a:r>
            <a:r>
              <a:rPr lang="en-ID" sz="1200" b="0" strike="noStrike" spc="-1" dirty="0">
                <a:solidFill>
                  <a:schemeClr val="dk1"/>
                </a:solidFill>
                <a:latin typeface="Funnel Display"/>
                <a:ea typeface="Funnel Display"/>
              </a:rPr>
              <a:t> MD</a:t>
            </a:r>
            <a:br>
              <a:rPr lang="en-ID" sz="1200" b="0" strike="noStrike" spc="-1" dirty="0">
                <a:solidFill>
                  <a:schemeClr val="dk1"/>
                </a:solidFill>
                <a:latin typeface="Funnel Display"/>
                <a:ea typeface="Funnel Display"/>
              </a:rPr>
            </a:br>
            <a:r>
              <a:rPr lang="en-ID" sz="1200" b="0" i="0" dirty="0">
                <a:solidFill>
                  <a:srgbClr val="434343"/>
                </a:solidFill>
                <a:effectLst/>
                <a:latin typeface="Roboto" panose="02000000000000000000" pitchFamily="2" charset="0"/>
                <a:hlinkClick r:id="rId2"/>
              </a:rPr>
              <a:t>aelliyanti@med.unand.ac.id</a:t>
            </a:r>
            <a:br>
              <a:rPr lang="en-ID" sz="1200" b="0" i="0" dirty="0">
                <a:solidFill>
                  <a:srgbClr val="434343"/>
                </a:solidFill>
                <a:effectLst/>
                <a:latin typeface="Roboto" panose="02000000000000000000" pitchFamily="2" charset="0"/>
              </a:rPr>
            </a:br>
            <a:r>
              <a:rPr lang="en-ID" sz="1200" b="0" i="0" dirty="0">
                <a:solidFill>
                  <a:srgbClr val="434343"/>
                </a:solidFill>
                <a:effectLst/>
                <a:latin typeface="Roboto" panose="02000000000000000000" pitchFamily="2" charset="0"/>
              </a:rPr>
              <a:t>+62 8126636987</a:t>
            </a:r>
            <a:endParaRPr lang="fr-FR" sz="12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30AA28F4-7E48-9306-6257-6C207D516571}"/>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31299D0E-3EA1-FC16-D39D-90554DDF8CCC}"/>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Andalas</a:t>
            </a:r>
          </a:p>
          <a:p>
            <a:pPr>
              <a:lnSpc>
                <a:spcPct val="100000"/>
              </a:lnSpc>
              <a:tabLst>
                <a:tab pos="0" algn="l"/>
              </a:tabLst>
            </a:pPr>
            <a:r>
              <a:rPr lang="en-ID" sz="2000" spc="-1" dirty="0">
                <a:solidFill>
                  <a:schemeClr val="dk1"/>
                </a:solidFill>
                <a:latin typeface="Funnel Display"/>
                <a:ea typeface="Funnel Display"/>
              </a:rPr>
              <a:t>Doctoral Study Program in Biomedical Science</a:t>
            </a:r>
            <a:endParaRPr lang="fr-FR" sz="2000" spc="-1" dirty="0">
              <a:solidFill>
                <a:schemeClr val="dk1"/>
              </a:solidFill>
              <a:latin typeface="Arial"/>
            </a:endParaRPr>
          </a:p>
        </p:txBody>
      </p:sp>
      <p:pic>
        <p:nvPicPr>
          <p:cNvPr id="4100" name="Picture 4">
            <a:extLst>
              <a:ext uri="{FF2B5EF4-FFF2-40B4-BE49-F238E27FC236}">
                <a16:creationId xmlns:a16="http://schemas.microsoft.com/office/drawing/2014/main" id="{E4AAC0DB-2D93-5AF4-AC91-3AC42A0B2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34" y="284600"/>
            <a:ext cx="664540" cy="809440"/>
          </a:xfrm>
          <a:prstGeom prst="rect">
            <a:avLst/>
          </a:prstGeom>
          <a:noFill/>
          <a:extLst>
            <a:ext uri="{909E8E84-426E-40DD-AFC4-6F175D3DCCD1}">
              <a14:hiddenFill xmlns:a14="http://schemas.microsoft.com/office/drawing/2010/main">
                <a:solidFill>
                  <a:srgbClr val="FFFFFF"/>
                </a:solidFill>
              </a14:hiddenFill>
            </a:ext>
          </a:extLst>
        </p:spPr>
      </p:pic>
      <p:sp>
        <p:nvSpPr>
          <p:cNvPr id="4" name="PlaceHolder 2">
            <a:extLst>
              <a:ext uri="{FF2B5EF4-FFF2-40B4-BE49-F238E27FC236}">
                <a16:creationId xmlns:a16="http://schemas.microsoft.com/office/drawing/2014/main" id="{9C0E9DC9-0836-5EF4-B7E2-E7CFD38ADDC3}"/>
              </a:ext>
            </a:extLst>
          </p:cNvPr>
          <p:cNvSpPr txBox="1">
            <a:spLocks/>
          </p:cNvSpPr>
          <p:nvPr/>
        </p:nvSpPr>
        <p:spPr>
          <a:xfrm>
            <a:off x="4572000" y="1567209"/>
            <a:ext cx="4150249"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tabLst>
                <a:tab pos="0" algn="l"/>
              </a:tabLst>
            </a:pPr>
            <a:r>
              <a:rPr lang="en-ID" sz="1600" spc="-1" dirty="0">
                <a:solidFill>
                  <a:schemeClr val="dk1"/>
                </a:solidFill>
                <a:latin typeface="DM Sans"/>
                <a:ea typeface="DM Sans"/>
              </a:rPr>
              <a:t>Our study to relate to thyroid, breast and prostate cancer. We seek the opportunity to use radioiodine or iodine as potential adjuvant therapy for breast or prostate cancer, and also find out solution of some thyroid cancer (well differentiated) which shown non-response to radioiodine. Furthermore, we also study the toxic effect of radioiodine to the normal cell on molecular prospective, </a:t>
            </a:r>
          </a:p>
        </p:txBody>
      </p:sp>
      <p:pic>
        <p:nvPicPr>
          <p:cNvPr id="12" name="Picture 11" descr="A blue dotted line with text&#10;&#10;AI-generated content may be incorrect.">
            <a:extLst>
              <a:ext uri="{FF2B5EF4-FFF2-40B4-BE49-F238E27FC236}">
                <a16:creationId xmlns:a16="http://schemas.microsoft.com/office/drawing/2014/main" id="{74D16219-EF60-2546-8CDE-D1A5750DA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34" y="1820262"/>
            <a:ext cx="3923312" cy="2212422"/>
          </a:xfrm>
          <a:prstGeom prst="rect">
            <a:avLst/>
          </a:prstGeom>
        </p:spPr>
      </p:pic>
      <p:sp>
        <p:nvSpPr>
          <p:cNvPr id="13" name="PlaceHolder 1">
            <a:extLst>
              <a:ext uri="{FF2B5EF4-FFF2-40B4-BE49-F238E27FC236}">
                <a16:creationId xmlns:a16="http://schemas.microsoft.com/office/drawing/2014/main" id="{2F878E3A-B338-DAB0-99E9-E7A409AB30AD}"/>
              </a:ext>
            </a:extLst>
          </p:cNvPr>
          <p:cNvSpPr txBox="1">
            <a:spLocks/>
          </p:cNvSpPr>
          <p:nvPr/>
        </p:nvSpPr>
        <p:spPr>
          <a:xfrm>
            <a:off x="3328446" y="108375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Interest</a:t>
            </a:r>
            <a:endParaRPr lang="fr-FR" sz="2000" u="sng" spc="-1" dirty="0">
              <a:solidFill>
                <a:schemeClr val="dk1"/>
              </a:solidFill>
              <a:latin typeface="Arial"/>
            </a:endParaRPr>
          </a:p>
        </p:txBody>
      </p:sp>
    </p:spTree>
    <p:extLst>
      <p:ext uri="{BB962C8B-B14F-4D97-AF65-F5344CB8AC3E}">
        <p14:creationId xmlns:p14="http://schemas.microsoft.com/office/powerpoint/2010/main" val="3247332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EF74B-9092-7CCC-F73C-B52F807B84F0}"/>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90D8B76F-C339-5B2A-449A-6517EA982A7E}"/>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Autofit/>
          </a:bodyPr>
          <a:lstStyle/>
          <a:p>
            <a:pPr algn="ctr">
              <a:lnSpc>
                <a:spcPct val="100000"/>
              </a:lnSpc>
              <a:tabLst>
                <a:tab pos="0" algn="l"/>
              </a:tabLst>
            </a:pPr>
            <a:r>
              <a:rPr lang="en-ID" sz="1400" spc="-1" dirty="0">
                <a:solidFill>
                  <a:schemeClr val="dk1"/>
                </a:solidFill>
                <a:latin typeface="Funnel Display"/>
                <a:ea typeface="Funnel Display"/>
              </a:rPr>
              <a:t>Dr. dr. M. Yulis </a:t>
            </a:r>
            <a:r>
              <a:rPr lang="en-ID" sz="1400" spc="-1" dirty="0" err="1">
                <a:solidFill>
                  <a:schemeClr val="dk1"/>
                </a:solidFill>
                <a:latin typeface="Funnel Display"/>
                <a:ea typeface="Funnel Display"/>
              </a:rPr>
              <a:t>Hamidy</a:t>
            </a:r>
            <a:r>
              <a:rPr lang="en-ID" sz="1400" spc="-1" dirty="0">
                <a:solidFill>
                  <a:schemeClr val="dk1"/>
                </a:solidFill>
                <a:latin typeface="Funnel Display"/>
                <a:ea typeface="Funnel Display"/>
              </a:rPr>
              <a:t>, </a:t>
            </a:r>
            <a:r>
              <a:rPr lang="en-ID" sz="1400" spc="-1" dirty="0" err="1">
                <a:solidFill>
                  <a:schemeClr val="dk1"/>
                </a:solidFill>
                <a:latin typeface="Funnel Display"/>
                <a:ea typeface="Funnel Display"/>
              </a:rPr>
              <a:t>M.Kes</a:t>
            </a:r>
            <a:r>
              <a:rPr lang="en-ID" sz="1400" spc="-1" dirty="0">
                <a:solidFill>
                  <a:schemeClr val="dk1"/>
                </a:solidFill>
                <a:latin typeface="Funnel Display"/>
                <a:ea typeface="Funnel Display"/>
              </a:rPr>
              <a:t>, </a:t>
            </a:r>
            <a:r>
              <a:rPr lang="en-ID" sz="1400" spc="-1" dirty="0" err="1">
                <a:solidFill>
                  <a:schemeClr val="dk1"/>
                </a:solidFill>
                <a:latin typeface="Funnel Display"/>
                <a:ea typeface="Funnel Display"/>
              </a:rPr>
              <a:t>M.Pd.Ked</a:t>
            </a:r>
            <a:r>
              <a:rPr lang="en-ID" sz="1400" spc="-1" dirty="0">
                <a:solidFill>
                  <a:schemeClr val="dk1"/>
                </a:solidFill>
                <a:latin typeface="Funnel Display"/>
                <a:ea typeface="Funnel Display"/>
              </a:rPr>
              <a:t>, </a:t>
            </a:r>
            <a:r>
              <a:rPr lang="en-ID" sz="1400" spc="-1" dirty="0" err="1">
                <a:solidFill>
                  <a:schemeClr val="dk1"/>
                </a:solidFill>
                <a:latin typeface="Funnel Display"/>
                <a:ea typeface="Funnel Display"/>
              </a:rPr>
              <a:t>Sp.KKLP</a:t>
            </a:r>
            <a:br>
              <a:rPr lang="en-ID" sz="1400" b="0" strike="noStrike" spc="-1" dirty="0">
                <a:solidFill>
                  <a:schemeClr val="dk1"/>
                </a:solidFill>
                <a:latin typeface="Funnel Display"/>
                <a:ea typeface="Funnel Display"/>
              </a:rPr>
            </a:br>
            <a:r>
              <a:rPr lang="en-ID" sz="1200" dirty="0" err="1">
                <a:solidFill>
                  <a:srgbClr val="434343"/>
                </a:solidFill>
                <a:latin typeface="Roboto" panose="02000000000000000000" pitchFamily="2" charset="0"/>
              </a:rPr>
              <a:t>yulis.hamidy@gmail.com</a:t>
            </a:r>
            <a:br>
              <a:rPr lang="en-ID" sz="1200" b="0" i="0" dirty="0">
                <a:solidFill>
                  <a:srgbClr val="434343"/>
                </a:solidFill>
                <a:effectLst/>
                <a:latin typeface="Roboto" panose="02000000000000000000" pitchFamily="2" charset="0"/>
              </a:rPr>
            </a:br>
            <a:r>
              <a:rPr lang="en-ID" sz="1100" dirty="0">
                <a:solidFill>
                  <a:srgbClr val="434343"/>
                </a:solidFill>
                <a:latin typeface="Roboto" panose="02000000000000000000" pitchFamily="2" charset="0"/>
              </a:rPr>
              <a:t>+’6281933695060</a:t>
            </a:r>
            <a:endParaRPr lang="fr-FR" sz="11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8801A06E-19E4-2A6E-FF2A-D48B099C3F10}"/>
              </a:ext>
            </a:extLst>
          </p:cNvPr>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77E6E108-1087-B82D-3A6C-2143ED2EE9F0}"/>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CC1AA8A-61E0-E31B-00F2-90E419305C77}"/>
              </a:ext>
            </a:extLst>
          </p:cNvPr>
          <p:cNvSpPr txBox="1">
            <a:spLocks/>
          </p:cNvSpPr>
          <p:nvPr/>
        </p:nvSpPr>
        <p:spPr>
          <a:xfrm>
            <a:off x="3791639" y="1673372"/>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Pharmacology</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262ACC3A-E911-74D9-7343-DA0935F9F018}"/>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6545412E-4F60-56C8-0454-4E23FC6579DD}"/>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Genetics and Epigenetics in Cardiovascular Disease</a:t>
            </a:r>
            <a:endParaRPr lang="en-US" sz="1200" spc="-1" dirty="0">
              <a:solidFill>
                <a:srgbClr val="000000"/>
              </a:solidFill>
              <a:latin typeface="OpenSymbol"/>
            </a:endParaRPr>
          </a:p>
        </p:txBody>
      </p:sp>
      <p:sp>
        <p:nvSpPr>
          <p:cNvPr id="8" name="PlaceHolder 2">
            <a:extLst>
              <a:ext uri="{FF2B5EF4-FFF2-40B4-BE49-F238E27FC236}">
                <a16:creationId xmlns:a16="http://schemas.microsoft.com/office/drawing/2014/main" id="{8F480F63-0C6A-AE2D-B411-5B0BE6B897B9}"/>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endParaRPr lang="en-US" sz="1200" spc="-1" dirty="0">
              <a:solidFill>
                <a:srgbClr val="000000"/>
              </a:solidFill>
              <a:latin typeface="OpenSymbol"/>
            </a:endParaRPr>
          </a:p>
        </p:txBody>
      </p:sp>
      <p:sp>
        <p:nvSpPr>
          <p:cNvPr id="9" name="PlaceHolder 1">
            <a:extLst>
              <a:ext uri="{FF2B5EF4-FFF2-40B4-BE49-F238E27FC236}">
                <a16:creationId xmlns:a16="http://schemas.microsoft.com/office/drawing/2014/main" id="{841AA8AF-D893-C11E-0BD4-18338AE5649F}"/>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Riau</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pic>
        <p:nvPicPr>
          <p:cNvPr id="18434" name="Picture 2">
            <a:extLst>
              <a:ext uri="{FF2B5EF4-FFF2-40B4-BE49-F238E27FC236}">
                <a16:creationId xmlns:a16="http://schemas.microsoft.com/office/drawing/2014/main" id="{41D891D0-2006-E4D7-BFA2-56DDED9DA0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0" y="418588"/>
            <a:ext cx="648174" cy="652402"/>
          </a:xfrm>
          <a:prstGeom prst="rect">
            <a:avLst/>
          </a:prstGeom>
          <a:noFill/>
          <a:extLst>
            <a:ext uri="{909E8E84-426E-40DD-AFC4-6F175D3DCCD1}">
              <a14:hiddenFill xmlns:a14="http://schemas.microsoft.com/office/drawing/2010/main">
                <a:solidFill>
                  <a:srgbClr val="FFFFFF"/>
                </a:solidFill>
              </a14:hiddenFill>
            </a:ext>
          </a:extLst>
        </p:spPr>
      </p:pic>
      <p:sp>
        <p:nvSpPr>
          <p:cNvPr id="10" name="PlaceHolder 2">
            <a:extLst>
              <a:ext uri="{FF2B5EF4-FFF2-40B4-BE49-F238E27FC236}">
                <a16:creationId xmlns:a16="http://schemas.microsoft.com/office/drawing/2014/main" id="{5AD92E1B-2831-85B2-C4D1-A33466D71CB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05</a:t>
            </a:r>
            <a:endParaRPr lang="fr-FR" sz="3200" spc="-1" dirty="0">
              <a:solidFill>
                <a:srgbClr val="002060"/>
              </a:solidFill>
              <a:highlight>
                <a:srgbClr val="FFFF00"/>
              </a:highlight>
              <a:latin typeface="Arial"/>
            </a:endParaRPr>
          </a:p>
        </p:txBody>
      </p:sp>
      <p:pic>
        <p:nvPicPr>
          <p:cNvPr id="9218" name="Picture 2" descr="Universitas Muhammadiyah Riau">
            <a:extLst>
              <a:ext uri="{FF2B5EF4-FFF2-40B4-BE49-F238E27FC236}">
                <a16:creationId xmlns:a16="http://schemas.microsoft.com/office/drawing/2014/main" id="{471A4216-338B-3BF2-E857-F17D89733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570" y="1277937"/>
            <a:ext cx="1604162" cy="267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2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3A254-0686-8BFC-4F4C-92C9165E419F}"/>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1B32C611-FE8B-241B-0CAD-2C35C994A83D}"/>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Autofit/>
          </a:bodyPr>
          <a:lstStyle/>
          <a:p>
            <a:pPr algn="ctr">
              <a:lnSpc>
                <a:spcPct val="100000"/>
              </a:lnSpc>
              <a:tabLst>
                <a:tab pos="0" algn="l"/>
              </a:tabLst>
            </a:pPr>
            <a:r>
              <a:rPr lang="en-ID" sz="1400" spc="-1" dirty="0">
                <a:solidFill>
                  <a:schemeClr val="dk1"/>
                </a:solidFill>
                <a:latin typeface="Funnel Display"/>
                <a:ea typeface="Funnel Display"/>
              </a:rPr>
              <a:t>Prof. dr. </a:t>
            </a:r>
            <a:r>
              <a:rPr lang="en-ID" sz="1400" spc="-1" dirty="0" err="1">
                <a:solidFill>
                  <a:schemeClr val="dk1"/>
                </a:solidFill>
                <a:latin typeface="Funnel Display"/>
                <a:ea typeface="Funnel Display"/>
              </a:rPr>
              <a:t>Arfianti</a:t>
            </a:r>
            <a:r>
              <a:rPr lang="en-ID" sz="1400" spc="-1" dirty="0">
                <a:solidFill>
                  <a:schemeClr val="dk1"/>
                </a:solidFill>
                <a:latin typeface="Funnel Display"/>
                <a:ea typeface="Funnel Display"/>
              </a:rPr>
              <a:t>, M. Biomed, M. Sc, PhD</a:t>
            </a:r>
            <a:br>
              <a:rPr lang="en-ID" sz="1400" b="0" strike="noStrike" spc="-1" dirty="0">
                <a:solidFill>
                  <a:schemeClr val="dk1"/>
                </a:solidFill>
                <a:latin typeface="Funnel Display"/>
                <a:ea typeface="Funnel Display"/>
              </a:rPr>
            </a:br>
            <a:r>
              <a:rPr lang="en-ID" sz="1200" dirty="0" err="1">
                <a:solidFill>
                  <a:srgbClr val="434343"/>
                </a:solidFill>
                <a:latin typeface="Roboto" panose="02000000000000000000" pitchFamily="2" charset="0"/>
              </a:rPr>
              <a:t>Arfianti@lecturer.unri.ac.id</a:t>
            </a:r>
            <a:br>
              <a:rPr lang="en-ID" sz="1200" b="0" i="0" dirty="0">
                <a:solidFill>
                  <a:srgbClr val="434343"/>
                </a:solidFill>
                <a:effectLst/>
                <a:latin typeface="Roboto" panose="02000000000000000000" pitchFamily="2" charset="0"/>
              </a:rPr>
            </a:br>
            <a:r>
              <a:rPr lang="en-ID" sz="1100" dirty="0">
                <a:solidFill>
                  <a:srgbClr val="434343"/>
                </a:solidFill>
                <a:latin typeface="Roboto" panose="02000000000000000000" pitchFamily="2" charset="0"/>
              </a:rPr>
              <a:t>+628117600672</a:t>
            </a:r>
            <a:endParaRPr lang="fr-FR" sz="11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AA8DC780-1585-9E7C-E99A-7FF53C4BE458}"/>
              </a:ext>
            </a:extLst>
          </p:cNvPr>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FD6EC8B7-D583-8CC7-AD34-C61BB3535FF5}"/>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562C021F-894D-A626-F9FC-4DCC90FAAB47}"/>
              </a:ext>
            </a:extLst>
          </p:cNvPr>
          <p:cNvSpPr txBox="1">
            <a:spLocks/>
          </p:cNvSpPr>
          <p:nvPr/>
        </p:nvSpPr>
        <p:spPr>
          <a:xfrm>
            <a:off x="3791639" y="1673372"/>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liver cancer, liver fibrosis, MASLD, obesity, mesenchymal stem cell</a:t>
            </a:r>
          </a:p>
        </p:txBody>
      </p:sp>
      <p:sp>
        <p:nvSpPr>
          <p:cNvPr id="5" name="PlaceHolder 1">
            <a:extLst>
              <a:ext uri="{FF2B5EF4-FFF2-40B4-BE49-F238E27FC236}">
                <a16:creationId xmlns:a16="http://schemas.microsoft.com/office/drawing/2014/main" id="{3EA7DA26-F826-8228-B87F-CE0D3010274D}"/>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A1198C26-64D8-A71C-703E-DF0904C11A4A}"/>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Molecular biology, stem cells, genetics in liver diseases</a:t>
            </a:r>
            <a:endParaRPr lang="en-US" sz="1200" spc="-1" dirty="0">
              <a:solidFill>
                <a:srgbClr val="000000"/>
              </a:solidFill>
              <a:latin typeface="OpenSymbol"/>
            </a:endParaRPr>
          </a:p>
        </p:txBody>
      </p:sp>
      <p:sp>
        <p:nvSpPr>
          <p:cNvPr id="8" name="PlaceHolder 2">
            <a:extLst>
              <a:ext uri="{FF2B5EF4-FFF2-40B4-BE49-F238E27FC236}">
                <a16:creationId xmlns:a16="http://schemas.microsoft.com/office/drawing/2014/main" id="{D2D99198-3E51-F53C-BD14-0C98C7D5F47B}"/>
              </a:ext>
            </a:extLst>
          </p:cNvPr>
          <p:cNvSpPr txBox="1">
            <a:spLocks/>
          </p:cNvSpPr>
          <p:nvPr/>
        </p:nvSpPr>
        <p:spPr>
          <a:xfrm>
            <a:off x="3791639" y="3222814"/>
            <a:ext cx="4320239" cy="311277"/>
          </a:xfrm>
          <a:prstGeom prst="rect">
            <a:avLst/>
          </a:prstGeom>
          <a:noFill/>
          <a:ln w="0">
            <a:noFill/>
          </a:ln>
        </p:spPr>
        <p:txBody>
          <a:bodyPr lIns="91440" tIns="91440" rIns="91440" bIns="9144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Joint conferences, </a:t>
            </a:r>
            <a:r>
              <a:rPr lang="en-US" sz="1200" spc="-1" dirty="0" err="1">
                <a:solidFill>
                  <a:srgbClr val="000000"/>
                </a:solidFill>
                <a:latin typeface="OpenSymbol"/>
              </a:rPr>
              <a:t>staf</a:t>
            </a:r>
            <a:r>
              <a:rPr lang="en-US" sz="1200" spc="-1" dirty="0">
                <a:solidFill>
                  <a:srgbClr val="000000"/>
                </a:solidFill>
                <a:latin typeface="OpenSymbol"/>
              </a:rPr>
              <a:t> exchange, joint master or PhD supervision</a:t>
            </a:r>
          </a:p>
        </p:txBody>
      </p:sp>
      <p:sp>
        <p:nvSpPr>
          <p:cNvPr id="9" name="PlaceHolder 1">
            <a:extLst>
              <a:ext uri="{FF2B5EF4-FFF2-40B4-BE49-F238E27FC236}">
                <a16:creationId xmlns:a16="http://schemas.microsoft.com/office/drawing/2014/main" id="{AACF7185-CC80-0EEB-51C1-DF0C5C79E928}"/>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Riau</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pic>
        <p:nvPicPr>
          <p:cNvPr id="18434" name="Picture 2">
            <a:extLst>
              <a:ext uri="{FF2B5EF4-FFF2-40B4-BE49-F238E27FC236}">
                <a16:creationId xmlns:a16="http://schemas.microsoft.com/office/drawing/2014/main" id="{255D6918-141F-85C5-6949-7FA2FE9D5C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0" y="418588"/>
            <a:ext cx="648174" cy="652402"/>
          </a:xfrm>
          <a:prstGeom prst="rect">
            <a:avLst/>
          </a:prstGeom>
          <a:noFill/>
          <a:extLst>
            <a:ext uri="{909E8E84-426E-40DD-AFC4-6F175D3DCCD1}">
              <a14:hiddenFill xmlns:a14="http://schemas.microsoft.com/office/drawing/2010/main">
                <a:solidFill>
                  <a:srgbClr val="FFFFFF"/>
                </a:solidFill>
              </a14:hiddenFill>
            </a:ext>
          </a:extLst>
        </p:spPr>
      </p:pic>
      <p:sp>
        <p:nvSpPr>
          <p:cNvPr id="10" name="PlaceHolder 2">
            <a:extLst>
              <a:ext uri="{FF2B5EF4-FFF2-40B4-BE49-F238E27FC236}">
                <a16:creationId xmlns:a16="http://schemas.microsoft.com/office/drawing/2014/main" id="{76FA19DB-880E-1BF6-AFCF-158460C77BA7}"/>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06</a:t>
            </a:r>
            <a:endParaRPr lang="fr-FR" sz="3200" spc="-1" dirty="0">
              <a:solidFill>
                <a:srgbClr val="002060"/>
              </a:solidFill>
              <a:highlight>
                <a:srgbClr val="FFFF00"/>
              </a:highlight>
              <a:latin typeface="Arial"/>
            </a:endParaRPr>
          </a:p>
        </p:txBody>
      </p:sp>
      <p:sp>
        <p:nvSpPr>
          <p:cNvPr id="2" name="PlaceHolder 1">
            <a:extLst>
              <a:ext uri="{FF2B5EF4-FFF2-40B4-BE49-F238E27FC236}">
                <a16:creationId xmlns:a16="http://schemas.microsoft.com/office/drawing/2014/main" id="{1E8FB7AB-3E4B-6659-0025-B318B5BA3B32}"/>
              </a:ext>
            </a:extLst>
          </p:cNvPr>
          <p:cNvSpPr txBox="1">
            <a:spLocks/>
          </p:cNvSpPr>
          <p:nvPr/>
        </p:nvSpPr>
        <p:spPr>
          <a:xfrm>
            <a:off x="3791639" y="2757085"/>
            <a:ext cx="2210763" cy="511638"/>
          </a:xfrm>
          <a:prstGeom prst="rect">
            <a:avLst/>
          </a:prstGeom>
          <a:noFill/>
          <a:ln w="0">
            <a:noFill/>
          </a:ln>
        </p:spPr>
        <p:txBody>
          <a:bodyPr lIns="91440" tIns="91440" rIns="91440" bIns="9144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Collaboration Interest</a:t>
            </a:r>
            <a:endParaRPr lang="fr-FR" sz="2000" u="sng" spc="-1" dirty="0">
              <a:solidFill>
                <a:schemeClr val="dk1"/>
              </a:solidFill>
              <a:latin typeface="Arial"/>
            </a:endParaRPr>
          </a:p>
        </p:txBody>
      </p:sp>
      <p:sp>
        <p:nvSpPr>
          <p:cNvPr id="7" name="Kotak Teks 6">
            <a:extLst>
              <a:ext uri="{FF2B5EF4-FFF2-40B4-BE49-F238E27FC236}">
                <a16:creationId xmlns:a16="http://schemas.microsoft.com/office/drawing/2014/main" id="{066C774B-6DB7-6D70-E0C8-D1B3B9020CF3}"/>
              </a:ext>
            </a:extLst>
          </p:cNvPr>
          <p:cNvSpPr txBox="1"/>
          <p:nvPr/>
        </p:nvSpPr>
        <p:spPr>
          <a:xfrm>
            <a:off x="3782193" y="3540237"/>
            <a:ext cx="4155540" cy="1092607"/>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200" u="sng" dirty="0">
                <a:hlinkClick r:id="rId3"/>
              </a:rPr>
              <a:t>https://drive.google.com/open?id=16wKjYLj0RelhNcACkCbslIeb_60IKSd9</a:t>
            </a:r>
            <a:endParaRPr lang="id-ID" sz="1200" u="sng" dirty="0"/>
          </a:p>
          <a:p>
            <a:endParaRPr lang="id-ID" sz="1600" u="sng" dirty="0"/>
          </a:p>
        </p:txBody>
      </p:sp>
      <p:pic>
        <p:nvPicPr>
          <p:cNvPr id="12290" name="Picture 2" descr="Pimpinan Fakultas – FK UNRI – Fakultas Kedokteran Universitas Riau">
            <a:extLst>
              <a:ext uri="{FF2B5EF4-FFF2-40B4-BE49-F238E27FC236}">
                <a16:creationId xmlns:a16="http://schemas.microsoft.com/office/drawing/2014/main" id="{739636C2-0AF2-5361-A977-668810B16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46" y="1181715"/>
            <a:ext cx="2255016" cy="2790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778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A056-A74D-17EB-F6CF-8B27C06D5926}"/>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03AA8478-2C01-CAFE-35CD-C7A4B2B0A71E}"/>
              </a:ext>
            </a:extLst>
          </p:cNvPr>
          <p:cNvSpPr>
            <a:spLocks noGrp="1"/>
          </p:cNvSpPr>
          <p:nvPr>
            <p:ph type="title"/>
          </p:nvPr>
        </p:nvSpPr>
        <p:spPr>
          <a:xfrm>
            <a:off x="282314" y="3951540"/>
            <a:ext cx="3637836" cy="571320"/>
          </a:xfrm>
          <a:prstGeom prst="rect">
            <a:avLst/>
          </a:prstGeom>
          <a:noFill/>
          <a:ln w="0">
            <a:noFill/>
          </a:ln>
        </p:spPr>
        <p:txBody>
          <a:bodyPr lIns="91440" tIns="91440" rIns="91440" bIns="91440" anchor="t">
            <a:noAutofit/>
          </a:bodyPr>
          <a:lstStyle/>
          <a:p>
            <a:pPr algn="ctr">
              <a:lnSpc>
                <a:spcPct val="100000"/>
              </a:lnSpc>
              <a:tabLst>
                <a:tab pos="0" algn="l"/>
              </a:tabLst>
            </a:pPr>
            <a:r>
              <a:rPr lang="id-ID" sz="1400" b="1" dirty="0"/>
              <a:t>Prof. </a:t>
            </a:r>
            <a:r>
              <a:rPr lang="id-ID" sz="1400" b="1" dirty="0" err="1"/>
              <a:t>Wawaimuli</a:t>
            </a:r>
            <a:r>
              <a:rPr lang="id-ID" sz="1400" b="1" dirty="0"/>
              <a:t> </a:t>
            </a:r>
            <a:r>
              <a:rPr lang="id-ID" sz="1400" b="1" dirty="0" err="1"/>
              <a:t>Arozal</a:t>
            </a:r>
            <a:r>
              <a:rPr lang="id-ID" sz="1400" b="1" dirty="0"/>
              <a:t>, MD, </a:t>
            </a:r>
            <a:r>
              <a:rPr lang="id-ID" sz="1400" b="1" dirty="0" err="1"/>
              <a:t>PhD</a:t>
            </a:r>
            <a:br>
              <a:rPr lang="id-ID" sz="700" dirty="0"/>
            </a:br>
            <a:r>
              <a:rPr lang="id-ID" sz="1400" dirty="0">
                <a:hlinkClick r:id="rId2"/>
              </a:rPr>
              <a:t>wawaimuli@gmail.com</a:t>
            </a:r>
            <a:br>
              <a:rPr lang="id-ID" sz="1400" dirty="0"/>
            </a:br>
            <a:r>
              <a:rPr lang="id-ID" sz="1400" dirty="0"/>
              <a:t>081808408680</a:t>
            </a:r>
            <a:endParaRPr lang="fr-FR" sz="1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4B91742F-76F8-68C6-B575-A3DD330AE3E8}"/>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07C1F909-D758-2004-0B86-54D8029E8B31}"/>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Indonesia</a:t>
            </a:r>
          </a:p>
          <a:p>
            <a:pPr>
              <a:lnSpc>
                <a:spcPct val="100000"/>
              </a:lnSpc>
              <a:tabLst>
                <a:tab pos="0" algn="l"/>
              </a:tabLst>
            </a:pPr>
            <a:r>
              <a:rPr lang="en-ID" sz="2000" spc="-1" dirty="0">
                <a:solidFill>
                  <a:schemeClr val="dk1"/>
                </a:solidFill>
                <a:latin typeface="Funnel Display"/>
                <a:ea typeface="Funnel Display"/>
              </a:rPr>
              <a:t>Doctoral Program in Biomedical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76800DDC-86EA-5EE6-D848-FF276D376174}"/>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4A6AB090-0CC1-5CEA-EEEE-31E0E7C0302F}"/>
              </a:ext>
            </a:extLst>
          </p:cNvPr>
          <p:cNvSpPr txBox="1">
            <a:spLocks/>
          </p:cNvSpPr>
          <p:nvPr/>
        </p:nvSpPr>
        <p:spPr>
          <a:xfrm>
            <a:off x="3827880" y="1699714"/>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id-ID" sz="1050" dirty="0" err="1"/>
              <a:t>Pharmacology</a:t>
            </a:r>
            <a:r>
              <a:rPr lang="id-ID" sz="1050" dirty="0"/>
              <a:t>, </a:t>
            </a:r>
            <a:r>
              <a:rPr lang="id-ID" sz="1050" dirty="0" err="1"/>
              <a:t>Toxicology</a:t>
            </a:r>
            <a:r>
              <a:rPr lang="id-ID" sz="1050" dirty="0"/>
              <a:t>, </a:t>
            </a:r>
            <a:r>
              <a:rPr lang="id-ID" sz="1050" dirty="0" err="1"/>
              <a:t>cardiovascular</a:t>
            </a:r>
            <a:r>
              <a:rPr lang="id-ID" sz="1050" dirty="0"/>
              <a:t> </a:t>
            </a:r>
            <a:r>
              <a:rPr lang="id-ID" sz="1050" dirty="0" err="1"/>
              <a:t>pharmacology</a:t>
            </a:r>
            <a:r>
              <a:rPr lang="id-ID" sz="1050" dirty="0"/>
              <a:t>, </a:t>
            </a:r>
            <a:r>
              <a:rPr lang="id-ID" sz="1050" dirty="0" err="1"/>
              <a:t>neuroscience</a:t>
            </a:r>
            <a:endParaRPr lang="en-US" sz="300" spc="-1" dirty="0">
              <a:solidFill>
                <a:srgbClr val="000000"/>
              </a:solidFill>
              <a:latin typeface="OpenSymbol"/>
            </a:endParaRPr>
          </a:p>
        </p:txBody>
      </p:sp>
      <p:sp>
        <p:nvSpPr>
          <p:cNvPr id="5" name="PlaceHolder 1">
            <a:extLst>
              <a:ext uri="{FF2B5EF4-FFF2-40B4-BE49-F238E27FC236}">
                <a16:creationId xmlns:a16="http://schemas.microsoft.com/office/drawing/2014/main" id="{6EB181F9-5658-C870-FFF5-A1663937DC35}"/>
              </a:ext>
            </a:extLst>
          </p:cNvPr>
          <p:cNvSpPr txBox="1">
            <a:spLocks/>
          </p:cNvSpPr>
          <p:nvPr/>
        </p:nvSpPr>
        <p:spPr>
          <a:xfrm>
            <a:off x="3826178" y="1987496"/>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3AE5E4CF-BD5E-7C94-F288-9DD266C8A58F}"/>
              </a:ext>
            </a:extLst>
          </p:cNvPr>
          <p:cNvSpPr txBox="1">
            <a:spLocks/>
          </p:cNvSpPr>
          <p:nvPr/>
        </p:nvSpPr>
        <p:spPr>
          <a:xfrm>
            <a:off x="3845986" y="2435949"/>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id-ID" sz="1050" dirty="0" err="1"/>
              <a:t>Genetics</a:t>
            </a:r>
            <a:r>
              <a:rPr lang="id-ID" sz="1050" dirty="0"/>
              <a:t> </a:t>
            </a:r>
            <a:r>
              <a:rPr lang="id-ID" sz="1050" dirty="0" err="1"/>
              <a:t>and</a:t>
            </a:r>
            <a:r>
              <a:rPr lang="id-ID" sz="1050" dirty="0"/>
              <a:t> </a:t>
            </a:r>
            <a:r>
              <a:rPr lang="id-ID" sz="1050" dirty="0" err="1"/>
              <a:t>Epigenetics</a:t>
            </a:r>
            <a:r>
              <a:rPr lang="id-ID" sz="1050" dirty="0"/>
              <a:t> in </a:t>
            </a:r>
            <a:r>
              <a:rPr lang="id-ID" sz="1050" dirty="0" err="1"/>
              <a:t>Cardiovascular</a:t>
            </a:r>
            <a:r>
              <a:rPr lang="id-ID" sz="1050" dirty="0"/>
              <a:t> </a:t>
            </a:r>
            <a:r>
              <a:rPr lang="id-ID" sz="1050" dirty="0" err="1"/>
              <a:t>Disease</a:t>
            </a:r>
            <a:r>
              <a:rPr lang="id-ID" sz="1050" dirty="0"/>
              <a:t>, </a:t>
            </a:r>
            <a:r>
              <a:rPr lang="id-ID" sz="1050" dirty="0" err="1"/>
              <a:t>Neuropharmacology</a:t>
            </a:r>
            <a:endParaRPr lang="en-US" sz="400" spc="-1" dirty="0">
              <a:solidFill>
                <a:srgbClr val="000000"/>
              </a:solidFill>
              <a:latin typeface="OpenSymbol"/>
            </a:endParaRPr>
          </a:p>
        </p:txBody>
      </p:sp>
      <p:sp>
        <p:nvSpPr>
          <p:cNvPr id="7" name="PlaceHolder 1">
            <a:extLst>
              <a:ext uri="{FF2B5EF4-FFF2-40B4-BE49-F238E27FC236}">
                <a16:creationId xmlns:a16="http://schemas.microsoft.com/office/drawing/2014/main" id="{A31F15B1-0857-11BB-6C31-67C9C1B60D45}"/>
              </a:ext>
            </a:extLst>
          </p:cNvPr>
          <p:cNvSpPr txBox="1">
            <a:spLocks/>
          </p:cNvSpPr>
          <p:nvPr/>
        </p:nvSpPr>
        <p:spPr>
          <a:xfrm>
            <a:off x="3808072" y="290716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C546464E-1E8F-CCCD-3CC1-B62709619D58}"/>
              </a:ext>
            </a:extLst>
          </p:cNvPr>
          <p:cNvSpPr txBox="1">
            <a:spLocks/>
          </p:cNvSpPr>
          <p:nvPr/>
        </p:nvSpPr>
        <p:spPr>
          <a:xfrm>
            <a:off x="3827880" y="3355616"/>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Research collaboration, joint supervision for PhD students, lecturer exchange (in and out).</a:t>
            </a:r>
          </a:p>
        </p:txBody>
      </p:sp>
      <p:sp>
        <p:nvSpPr>
          <p:cNvPr id="11" name="PlaceHolder 2">
            <a:extLst>
              <a:ext uri="{FF2B5EF4-FFF2-40B4-BE49-F238E27FC236}">
                <a16:creationId xmlns:a16="http://schemas.microsoft.com/office/drawing/2014/main" id="{4EA764ED-5160-2751-BA2D-03972A166738}"/>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08</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038EAFEA-91F4-3D22-F990-6639FBCCA1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21B5DC7-FAE4-0FFE-64CB-DD14B26B8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09" y="1186614"/>
            <a:ext cx="2482253" cy="263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3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4246658" y="110162"/>
            <a:ext cx="4647960" cy="1142640"/>
          </a:xfrm>
          <a:prstGeom prst="rect">
            <a:avLst/>
          </a:prstGeom>
          <a:noFill/>
          <a:ln w="0">
            <a:noFill/>
          </a:ln>
        </p:spPr>
        <p:txBody>
          <a:bodyPr lIns="91440" tIns="91440" rIns="91440" bIns="91440" anchor="b">
            <a:normAutofit/>
          </a:bodyPr>
          <a:lstStyle/>
          <a:p>
            <a:pPr indent="0">
              <a:lnSpc>
                <a:spcPct val="100000"/>
              </a:lnSpc>
              <a:buNone/>
              <a:tabLst>
                <a:tab pos="0" algn="l"/>
              </a:tabLst>
            </a:pPr>
            <a:r>
              <a:rPr lang="en" sz="2500" b="0" u="sng" strike="noStrike" spc="-1" dirty="0">
                <a:solidFill>
                  <a:schemeClr val="dk1"/>
                </a:solidFill>
                <a:latin typeface="Funnel Display"/>
                <a:ea typeface="Funnel Display"/>
              </a:rPr>
              <a:t>Introduction</a:t>
            </a:r>
            <a:endParaRPr lang="fr-FR" sz="2500" b="0" u="sng" strike="noStrike" spc="-1" dirty="0">
              <a:solidFill>
                <a:schemeClr val="dk1"/>
              </a:solidFill>
              <a:latin typeface="Arial"/>
            </a:endParaRPr>
          </a:p>
        </p:txBody>
      </p:sp>
      <p:sp>
        <p:nvSpPr>
          <p:cNvPr id="70" name="PlaceHolder 2"/>
          <p:cNvSpPr>
            <a:spLocks noGrp="1"/>
          </p:cNvSpPr>
          <p:nvPr>
            <p:ph type="subTitle"/>
          </p:nvPr>
        </p:nvSpPr>
        <p:spPr>
          <a:xfrm>
            <a:off x="4205093" y="1252802"/>
            <a:ext cx="4509415" cy="2847600"/>
          </a:xfrm>
          <a:prstGeom prst="rect">
            <a:avLst/>
          </a:prstGeom>
          <a:noFill/>
          <a:ln w="0">
            <a:noFill/>
          </a:ln>
        </p:spPr>
        <p:txBody>
          <a:bodyPr lIns="91440" tIns="91440" rIns="91440" bIns="91440" anchor="t">
            <a:noAutofit/>
          </a:bodyPr>
          <a:lstStyle/>
          <a:p>
            <a:pPr>
              <a:lnSpc>
                <a:spcPct val="100000"/>
              </a:lnSpc>
              <a:tabLst>
                <a:tab pos="0" algn="l"/>
              </a:tabLst>
            </a:pPr>
            <a:r>
              <a:rPr lang="en" sz="1800" b="0" strike="noStrike" spc="-1" dirty="0">
                <a:solidFill>
                  <a:schemeClr val="dk1"/>
                </a:solidFill>
                <a:latin typeface="DM Sans"/>
                <a:ea typeface="DM Sans"/>
              </a:rPr>
              <a:t>This presentation introduces the Indonesian Consortium for Biomedical Science and explores potential collaboration opportunities. </a:t>
            </a:r>
          </a:p>
          <a:p>
            <a:pPr>
              <a:lnSpc>
                <a:spcPct val="100000"/>
              </a:lnSpc>
              <a:tabLst>
                <a:tab pos="0" algn="l"/>
              </a:tabLst>
            </a:pPr>
            <a:r>
              <a:rPr lang="en" sz="1800" b="0" strike="noStrike" spc="-1" dirty="0">
                <a:solidFill>
                  <a:schemeClr val="dk1"/>
                </a:solidFill>
                <a:latin typeface="DM Sans"/>
                <a:ea typeface="DM Sans"/>
              </a:rPr>
              <a:t>The focus is on enhancing research initiatives, forming academic partnerships, and identifying additional collaborative areas that can benefit the consortium, stakeholders, and the broader biomedical community.</a:t>
            </a:r>
            <a:endParaRPr lang="en-US" sz="1800" b="0" strike="noStrike" spc="-1" dirty="0">
              <a:solidFill>
                <a:srgbClr val="000000"/>
              </a:solidFill>
              <a:latin typeface="OpenSymbol"/>
            </a:endParaRPr>
          </a:p>
        </p:txBody>
      </p:sp>
      <p:cxnSp>
        <p:nvCxnSpPr>
          <p:cNvPr id="71" name="Google Shape;128;p27"/>
          <p:cNvCxnSpPr/>
          <p:nvPr/>
        </p:nvCxnSpPr>
        <p:spPr>
          <a:xfrm>
            <a:off x="3483360" y="4914720"/>
            <a:ext cx="2441160" cy="360"/>
          </a:xfrm>
          <a:prstGeom prst="straightConnector1">
            <a:avLst/>
          </a:prstGeom>
          <a:ln w="9525">
            <a:solidFill>
              <a:srgbClr val="191919"/>
            </a:solidFill>
            <a:round/>
          </a:ln>
        </p:spPr>
      </p:cxnSp>
      <p:pic>
        <p:nvPicPr>
          <p:cNvPr id="2" name="Picture 1" descr="indonesian researchers">
            <a:extLst>
              <a:ext uri="{FF2B5EF4-FFF2-40B4-BE49-F238E27FC236}">
                <a16:creationId xmlns:a16="http://schemas.microsoft.com/office/drawing/2014/main" id="{2B874319-1E99-0648-2DD0-9CA772DD54C4}"/>
              </a:ext>
            </a:extLst>
          </p:cNvPr>
          <p:cNvPicPr>
            <a:picLocks noChangeAspect="1"/>
          </p:cNvPicPr>
          <p:nvPr/>
        </p:nvPicPr>
        <p:blipFill>
          <a:blip r:embed="rId2"/>
          <a:stretch>
            <a:fillRect/>
          </a:stretch>
        </p:blipFill>
        <p:spPr>
          <a:xfrm>
            <a:off x="249382" y="809280"/>
            <a:ext cx="3814492" cy="38144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21760-16C7-4C73-91CA-BAB01977D451}"/>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B61D4386-A033-BD68-687E-77416CD612EE}"/>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F025F402-F9B5-CCCB-CD55-3C3BBAE29264}"/>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Indonesia</a:t>
            </a:r>
          </a:p>
          <a:p>
            <a:pPr>
              <a:lnSpc>
                <a:spcPct val="100000"/>
              </a:lnSpc>
              <a:tabLst>
                <a:tab pos="0" algn="l"/>
              </a:tabLst>
            </a:pPr>
            <a:r>
              <a:rPr lang="en-ID" sz="2000" spc="-1" dirty="0">
                <a:solidFill>
                  <a:schemeClr val="dk1"/>
                </a:solidFill>
                <a:latin typeface="Funnel Display"/>
                <a:ea typeface="Funnel Display"/>
              </a:rPr>
              <a:t>Doctoral Program in Biomedical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519DD8CD-F765-37DA-6DE1-B4FC9ACD584B}"/>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70510F68-54C6-0CB2-1865-B674C7E9A0C9}"/>
              </a:ext>
            </a:extLst>
          </p:cNvPr>
          <p:cNvSpPr txBox="1">
            <a:spLocks/>
          </p:cNvSpPr>
          <p:nvPr/>
        </p:nvSpPr>
        <p:spPr>
          <a:xfrm>
            <a:off x="3827880" y="1699714"/>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Entomology and Helminthology</a:t>
            </a:r>
          </a:p>
        </p:txBody>
      </p:sp>
      <p:sp>
        <p:nvSpPr>
          <p:cNvPr id="5" name="PlaceHolder 1">
            <a:extLst>
              <a:ext uri="{FF2B5EF4-FFF2-40B4-BE49-F238E27FC236}">
                <a16:creationId xmlns:a16="http://schemas.microsoft.com/office/drawing/2014/main" id="{2733E8DA-FE35-C215-25DE-7DF81E6FD89F}"/>
              </a:ext>
            </a:extLst>
          </p:cNvPr>
          <p:cNvSpPr txBox="1">
            <a:spLocks/>
          </p:cNvSpPr>
          <p:nvPr/>
        </p:nvSpPr>
        <p:spPr>
          <a:xfrm>
            <a:off x="3826178" y="1987496"/>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07D2D913-615D-3700-0D73-06359DC122C7}"/>
              </a:ext>
            </a:extLst>
          </p:cNvPr>
          <p:cNvSpPr txBox="1">
            <a:spLocks/>
          </p:cNvSpPr>
          <p:nvPr/>
        </p:nvSpPr>
        <p:spPr>
          <a:xfrm>
            <a:off x="3845986" y="2435949"/>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Mosquito resistance to insecticides</a:t>
            </a:r>
          </a:p>
        </p:txBody>
      </p:sp>
      <p:sp>
        <p:nvSpPr>
          <p:cNvPr id="7" name="PlaceHolder 1">
            <a:extLst>
              <a:ext uri="{FF2B5EF4-FFF2-40B4-BE49-F238E27FC236}">
                <a16:creationId xmlns:a16="http://schemas.microsoft.com/office/drawing/2014/main" id="{80F9D3A1-7398-B0D0-2E6D-E617EDEB6B10}"/>
              </a:ext>
            </a:extLst>
          </p:cNvPr>
          <p:cNvSpPr txBox="1">
            <a:spLocks/>
          </p:cNvSpPr>
          <p:nvPr/>
        </p:nvSpPr>
        <p:spPr>
          <a:xfrm>
            <a:off x="3808072" y="290716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D0576C9A-AE38-0A01-ADC5-EA1B5CFAC7E9}"/>
              </a:ext>
            </a:extLst>
          </p:cNvPr>
          <p:cNvSpPr txBox="1">
            <a:spLocks/>
          </p:cNvSpPr>
          <p:nvPr/>
        </p:nvSpPr>
        <p:spPr>
          <a:xfrm>
            <a:off x="3827880" y="3355616"/>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Research collaboration in Epidemiology and Control of intestinal helminths in rural Indonesia</a:t>
            </a:r>
          </a:p>
        </p:txBody>
      </p:sp>
      <p:sp>
        <p:nvSpPr>
          <p:cNvPr id="11" name="PlaceHolder 2">
            <a:extLst>
              <a:ext uri="{FF2B5EF4-FFF2-40B4-BE49-F238E27FC236}">
                <a16:creationId xmlns:a16="http://schemas.microsoft.com/office/drawing/2014/main" id="{5F80E534-6EF4-B602-0A16-8A8E50133EF7}"/>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09</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2F7984AF-20EB-EA80-40C3-E63C1DE002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
        <p:nvSpPr>
          <p:cNvPr id="9" name="Kotak Teks 8">
            <a:extLst>
              <a:ext uri="{FF2B5EF4-FFF2-40B4-BE49-F238E27FC236}">
                <a16:creationId xmlns:a16="http://schemas.microsoft.com/office/drawing/2014/main" id="{EC9A1E23-49BE-9C17-D992-8B8C5777B46B}"/>
              </a:ext>
            </a:extLst>
          </p:cNvPr>
          <p:cNvSpPr txBox="1"/>
          <p:nvPr/>
        </p:nvSpPr>
        <p:spPr>
          <a:xfrm>
            <a:off x="297198" y="3894180"/>
            <a:ext cx="3777091" cy="738664"/>
          </a:xfrm>
          <a:prstGeom prst="rect">
            <a:avLst/>
          </a:prstGeom>
          <a:noFill/>
        </p:spPr>
        <p:txBody>
          <a:bodyPr wrap="square" rtlCol="0">
            <a:spAutoFit/>
          </a:bodyPr>
          <a:lstStyle/>
          <a:p>
            <a:pPr algn="ctr"/>
            <a:r>
              <a:rPr lang="id-ID" sz="1400" b="1" dirty="0" err="1"/>
              <a:t>Dr.Drs</a:t>
            </a:r>
            <a:r>
              <a:rPr lang="id-ID" sz="1400" b="1" dirty="0"/>
              <a:t>. Rizal </a:t>
            </a:r>
            <a:r>
              <a:rPr lang="id-ID" sz="1400" b="1" dirty="0" err="1"/>
              <a:t>Subahar</a:t>
            </a:r>
            <a:r>
              <a:rPr lang="id-ID" sz="1400" b="1" dirty="0"/>
              <a:t>, </a:t>
            </a:r>
            <a:r>
              <a:rPr lang="id-ID" sz="1400" b="1" dirty="0" err="1"/>
              <a:t>Mbiomed</a:t>
            </a:r>
            <a:endParaRPr lang="id-ID" sz="1400" b="1" dirty="0"/>
          </a:p>
          <a:p>
            <a:pPr algn="ctr"/>
            <a:r>
              <a:rPr lang="id-ID" sz="1400" dirty="0" err="1"/>
              <a:t>subaharizal@yahoo.com</a:t>
            </a:r>
            <a:r>
              <a:rPr lang="id-ID" sz="1400" dirty="0"/>
              <a:t> </a:t>
            </a:r>
          </a:p>
          <a:p>
            <a:pPr algn="ctr"/>
            <a:r>
              <a:rPr lang="id-ID" sz="1400" dirty="0"/>
              <a:t>09561167964</a:t>
            </a:r>
          </a:p>
        </p:txBody>
      </p:sp>
      <p:pic>
        <p:nvPicPr>
          <p:cNvPr id="2050" name="Picture 2">
            <a:extLst>
              <a:ext uri="{FF2B5EF4-FFF2-40B4-BE49-F238E27FC236}">
                <a16:creationId xmlns:a16="http://schemas.microsoft.com/office/drawing/2014/main" id="{C855F114-1B6F-1D95-9F39-FE580C8D6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487" y="1150927"/>
            <a:ext cx="2614364" cy="261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310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7B60-FA1D-F04C-DEF4-743A0BC2C302}"/>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B3862735-4746-4FBC-39EA-3933CD2549A5}"/>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E78B755C-FEE5-811D-72DE-A1566949E9B7}"/>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Indonesia</a:t>
            </a:r>
          </a:p>
          <a:p>
            <a:pPr>
              <a:lnSpc>
                <a:spcPct val="100000"/>
              </a:lnSpc>
              <a:tabLst>
                <a:tab pos="0" algn="l"/>
              </a:tabLst>
            </a:pPr>
            <a:r>
              <a:rPr lang="fr-FR" sz="2000" spc="-1" dirty="0" err="1">
                <a:solidFill>
                  <a:schemeClr val="dk1"/>
                </a:solidFill>
                <a:latin typeface="Arial"/>
              </a:rPr>
              <a:t>Department</a:t>
            </a:r>
            <a:r>
              <a:rPr lang="fr-FR" sz="2000" spc="-1" dirty="0">
                <a:solidFill>
                  <a:schemeClr val="dk1"/>
                </a:solidFill>
                <a:latin typeface="Arial"/>
              </a:rPr>
              <a:t> of </a:t>
            </a:r>
            <a:r>
              <a:rPr lang="fr-FR" sz="2000" spc="-1" dirty="0" err="1">
                <a:solidFill>
                  <a:schemeClr val="dk1"/>
                </a:solidFill>
                <a:latin typeface="Arial"/>
              </a:rPr>
              <a:t>Medical</a:t>
            </a:r>
            <a:r>
              <a:rPr lang="fr-FR" sz="2000" spc="-1" dirty="0">
                <a:solidFill>
                  <a:schemeClr val="dk1"/>
                </a:solidFill>
                <a:latin typeface="Arial"/>
              </a:rPr>
              <a:t> </a:t>
            </a:r>
            <a:r>
              <a:rPr lang="fr-FR" sz="2000" spc="-1" dirty="0" err="1">
                <a:solidFill>
                  <a:schemeClr val="dk1"/>
                </a:solidFill>
                <a:latin typeface="Arial"/>
              </a:rPr>
              <a:t>Biology</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FE98D05E-1DD8-4572-B5DA-6A3441DAEA7D}"/>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FD5B1EC8-47B6-32A9-07E7-10C49E5E3C3E}"/>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Birth defect, rare disease, genetic, genomic, pediatric</a:t>
            </a:r>
          </a:p>
        </p:txBody>
      </p:sp>
      <p:sp>
        <p:nvSpPr>
          <p:cNvPr id="5" name="PlaceHolder 1">
            <a:extLst>
              <a:ext uri="{FF2B5EF4-FFF2-40B4-BE49-F238E27FC236}">
                <a16:creationId xmlns:a16="http://schemas.microsoft.com/office/drawing/2014/main" id="{1AED6A38-2882-EA51-637F-B5BDB25B7EB5}"/>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495E12BB-1833-6F9B-A321-FD9A42BFB040}"/>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Pediatric genetic and genomic</a:t>
            </a:r>
          </a:p>
        </p:txBody>
      </p:sp>
      <p:sp>
        <p:nvSpPr>
          <p:cNvPr id="7" name="PlaceHolder 1">
            <a:extLst>
              <a:ext uri="{FF2B5EF4-FFF2-40B4-BE49-F238E27FC236}">
                <a16:creationId xmlns:a16="http://schemas.microsoft.com/office/drawing/2014/main" id="{56E336B3-915A-6002-CEBE-04F3D33F27DA}"/>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A84EC9CC-AA77-69BB-910D-101A596F57E5}"/>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Research collaboration in gene therapy for genetic disease (MPS type 2)</a:t>
            </a:r>
          </a:p>
          <a:p>
            <a:pPr marL="0" indent="0">
              <a:lnSpc>
                <a:spcPct val="100000"/>
              </a:lnSpc>
              <a:buNone/>
              <a:tabLst>
                <a:tab pos="0" algn="l"/>
              </a:tabLst>
            </a:pPr>
            <a:endParaRPr lang="en-ID" sz="1200" spc="-1" dirty="0">
              <a:solidFill>
                <a:schemeClr val="dk1"/>
              </a:solidFill>
              <a:latin typeface="DM Sans"/>
              <a:ea typeface="DM Sans"/>
            </a:endParaRP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75F61102-CA76-7171-B9E7-7A33AC1047A1}"/>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10</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1B0A7976-6ABA-66CE-A94D-95BE8A8227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
        <p:nvSpPr>
          <p:cNvPr id="9" name="Kotak Teks 8">
            <a:extLst>
              <a:ext uri="{FF2B5EF4-FFF2-40B4-BE49-F238E27FC236}">
                <a16:creationId xmlns:a16="http://schemas.microsoft.com/office/drawing/2014/main" id="{D9D96F0F-5C0F-0DA5-4B07-E7DD0C3886D8}"/>
              </a:ext>
            </a:extLst>
          </p:cNvPr>
          <p:cNvSpPr txBox="1"/>
          <p:nvPr/>
        </p:nvSpPr>
        <p:spPr>
          <a:xfrm>
            <a:off x="297198" y="3894180"/>
            <a:ext cx="3777091" cy="738664"/>
          </a:xfrm>
          <a:prstGeom prst="rect">
            <a:avLst/>
          </a:prstGeom>
          <a:noFill/>
        </p:spPr>
        <p:txBody>
          <a:bodyPr wrap="square" rtlCol="0">
            <a:spAutoFit/>
          </a:bodyPr>
          <a:lstStyle/>
          <a:p>
            <a:pPr algn="ctr"/>
            <a:r>
              <a:rPr lang="id-ID" sz="1400" b="1" dirty="0"/>
              <a:t>Dr. dr. Yulia Ariani, </a:t>
            </a:r>
            <a:r>
              <a:rPr lang="id-ID" sz="1400" b="1" dirty="0" err="1"/>
              <a:t>Sp.A</a:t>
            </a:r>
            <a:r>
              <a:rPr lang="id-ID" sz="1400" b="1" dirty="0"/>
              <a:t>(</a:t>
            </a:r>
            <a:r>
              <a:rPr lang="id-ID" sz="1400" b="1" dirty="0" err="1"/>
              <a:t>K</a:t>
            </a:r>
            <a:r>
              <a:rPr lang="id-ID" sz="1400" b="1" dirty="0"/>
              <a:t>)</a:t>
            </a:r>
          </a:p>
          <a:p>
            <a:pPr algn="ctr"/>
            <a:r>
              <a:rPr lang="id-ID" sz="1400" dirty="0">
                <a:hlinkClick r:id="rId3"/>
              </a:rPr>
              <a:t>yulia.ariani@ui.ac.id</a:t>
            </a:r>
            <a:endParaRPr lang="id-ID" sz="1400" dirty="0"/>
          </a:p>
          <a:p>
            <a:pPr algn="ctr"/>
            <a:r>
              <a:rPr lang="id-ID" sz="1400" dirty="0"/>
              <a:t>+6281280885100</a:t>
            </a:r>
          </a:p>
        </p:txBody>
      </p:sp>
      <p:pic>
        <p:nvPicPr>
          <p:cNvPr id="3076" name="Picture 4">
            <a:extLst>
              <a:ext uri="{FF2B5EF4-FFF2-40B4-BE49-F238E27FC236}">
                <a16:creationId xmlns:a16="http://schemas.microsoft.com/office/drawing/2014/main" id="{82D84D77-9191-D6E3-91C9-00939360D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002" y="1222930"/>
            <a:ext cx="2113481" cy="2470130"/>
          </a:xfrm>
          <a:prstGeom prst="rect">
            <a:avLst/>
          </a:prstGeom>
          <a:noFill/>
          <a:extLst>
            <a:ext uri="{909E8E84-426E-40DD-AFC4-6F175D3DCCD1}">
              <a14:hiddenFill xmlns:a14="http://schemas.microsoft.com/office/drawing/2010/main">
                <a:solidFill>
                  <a:srgbClr val="FFFFFF"/>
                </a:solidFill>
              </a14:hiddenFill>
            </a:ext>
          </a:extLst>
        </p:spPr>
      </p:pic>
      <p:sp>
        <p:nvSpPr>
          <p:cNvPr id="12" name="Kotak Teks 11">
            <a:extLst>
              <a:ext uri="{FF2B5EF4-FFF2-40B4-BE49-F238E27FC236}">
                <a16:creationId xmlns:a16="http://schemas.microsoft.com/office/drawing/2014/main" id="{3A5065DE-DB88-C2C9-76DA-686DC69021CB}"/>
              </a:ext>
            </a:extLst>
          </p:cNvPr>
          <p:cNvSpPr txBox="1"/>
          <p:nvPr/>
        </p:nvSpPr>
        <p:spPr>
          <a:xfrm>
            <a:off x="3782193" y="3540237"/>
            <a:ext cx="4155540" cy="1384995"/>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200" u="sng" dirty="0">
                <a:hlinkClick r:id="rId5"/>
              </a:rPr>
              <a:t>https://drive.google.com/open?id=1efF3jDj81IH9h970gylpZWVVIG_D1zr_</a:t>
            </a:r>
            <a:endParaRPr lang="id-ID" sz="1200" u="sng" dirty="0"/>
          </a:p>
          <a:p>
            <a:endParaRPr lang="id-ID" sz="1600" u="sng" dirty="0"/>
          </a:p>
          <a:p>
            <a:endParaRPr lang="id-ID" sz="1600" u="sng" dirty="0"/>
          </a:p>
        </p:txBody>
      </p:sp>
    </p:spTree>
    <p:extLst>
      <p:ext uri="{BB962C8B-B14F-4D97-AF65-F5344CB8AC3E}">
        <p14:creationId xmlns:p14="http://schemas.microsoft.com/office/powerpoint/2010/main" val="191708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FC2DA-1E0D-A9BF-7D21-F681CD7D7328}"/>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11059A58-2E19-8A15-FFC6-597374B934A3}"/>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4F7F6BA8-2397-AA3C-142E-920F686B8880}"/>
              </a:ext>
            </a:extLst>
          </p:cNvPr>
          <p:cNvSpPr txBox="1">
            <a:spLocks/>
          </p:cNvSpPr>
          <p:nvPr/>
        </p:nvSpPr>
        <p:spPr>
          <a:xfrm>
            <a:off x="1308794" y="432443"/>
            <a:ext cx="6278009" cy="726222"/>
          </a:xfrm>
          <a:prstGeom prst="rect">
            <a:avLst/>
          </a:prstGeom>
          <a:noFill/>
          <a:ln w="0">
            <a:noFill/>
          </a:ln>
        </p:spPr>
        <p:txBody>
          <a:bodyPr lIns="91440" tIns="91440" rIns="91440" bIns="9144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Muhammadiyah Metro</a:t>
            </a:r>
          </a:p>
          <a:p>
            <a:pPr>
              <a:lnSpc>
                <a:spcPct val="100000"/>
              </a:lnSpc>
              <a:tabLst>
                <a:tab pos="0" algn="l"/>
              </a:tabLst>
            </a:pP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91CE3536-F50B-AAC3-3AA5-AB24976D3343}"/>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38B5B46-B0BE-9EFE-644E-033D5E5ED77A}"/>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Molecular Biology, Tropical Environment,  Oncology</a:t>
            </a:r>
          </a:p>
        </p:txBody>
      </p:sp>
      <p:sp>
        <p:nvSpPr>
          <p:cNvPr id="5" name="PlaceHolder 1">
            <a:extLst>
              <a:ext uri="{FF2B5EF4-FFF2-40B4-BE49-F238E27FC236}">
                <a16:creationId xmlns:a16="http://schemas.microsoft.com/office/drawing/2014/main" id="{DE1066BC-D002-81E4-932C-9E7EB185791A}"/>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99D3B7D3-9296-615A-B3C8-15A7A4760786}"/>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Molecular Biology, Tropical Environment, Parasitology, Microbiology, Pharmacy </a:t>
            </a:r>
          </a:p>
        </p:txBody>
      </p:sp>
      <p:sp>
        <p:nvSpPr>
          <p:cNvPr id="11" name="PlaceHolder 2">
            <a:extLst>
              <a:ext uri="{FF2B5EF4-FFF2-40B4-BE49-F238E27FC236}">
                <a16:creationId xmlns:a16="http://schemas.microsoft.com/office/drawing/2014/main" id="{E75A751A-44F4-1DE8-74F6-2545381531BE}"/>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11</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C647F05A-2E72-5770-5FCF-5CEA99165D7E}"/>
              </a:ext>
            </a:extLst>
          </p:cNvPr>
          <p:cNvSpPr txBox="1"/>
          <p:nvPr/>
        </p:nvSpPr>
        <p:spPr>
          <a:xfrm>
            <a:off x="297198" y="3894180"/>
            <a:ext cx="3777091" cy="738664"/>
          </a:xfrm>
          <a:prstGeom prst="rect">
            <a:avLst/>
          </a:prstGeom>
          <a:noFill/>
        </p:spPr>
        <p:txBody>
          <a:bodyPr wrap="square" rtlCol="0">
            <a:spAutoFit/>
          </a:bodyPr>
          <a:lstStyle/>
          <a:p>
            <a:pPr algn="ctr"/>
            <a:r>
              <a:rPr lang="id-ID" sz="1400" b="1" dirty="0" err="1"/>
              <a:t>Miftahuz</a:t>
            </a:r>
            <a:r>
              <a:rPr lang="id-ID" sz="1400" b="1" dirty="0"/>
              <a:t> Zakiyah, </a:t>
            </a:r>
            <a:r>
              <a:rPr lang="id-ID" sz="1400" b="1" dirty="0" err="1"/>
              <a:t>M.Biomed</a:t>
            </a:r>
            <a:endParaRPr lang="id-ID" sz="1400" b="1" dirty="0"/>
          </a:p>
          <a:p>
            <a:pPr algn="ctr"/>
            <a:r>
              <a:rPr lang="id-ID" sz="1400" dirty="0">
                <a:hlinkClick r:id="rId2"/>
              </a:rPr>
              <a:t>miftahuzzakiyah@gmail.com</a:t>
            </a:r>
            <a:endParaRPr lang="id-ID" sz="1400" dirty="0"/>
          </a:p>
          <a:p>
            <a:pPr algn="ctr"/>
            <a:r>
              <a:rPr lang="id-ID" sz="1400" dirty="0"/>
              <a:t>+6281319702875</a:t>
            </a:r>
          </a:p>
        </p:txBody>
      </p:sp>
      <p:sp>
        <p:nvSpPr>
          <p:cNvPr id="12" name="Kotak Teks 11">
            <a:extLst>
              <a:ext uri="{FF2B5EF4-FFF2-40B4-BE49-F238E27FC236}">
                <a16:creationId xmlns:a16="http://schemas.microsoft.com/office/drawing/2014/main" id="{2A08D9C7-48E3-47C2-9B74-8F2C35270217}"/>
              </a:ext>
            </a:extLst>
          </p:cNvPr>
          <p:cNvSpPr txBox="1"/>
          <p:nvPr/>
        </p:nvSpPr>
        <p:spPr>
          <a:xfrm>
            <a:off x="3791895" y="2930323"/>
            <a:ext cx="4155540" cy="1092607"/>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200" u="sng" dirty="0" err="1"/>
              <a:t>https</a:t>
            </a:r>
            <a:r>
              <a:rPr lang="id-ID" sz="1200" u="sng" dirty="0"/>
              <a:t>://</a:t>
            </a:r>
            <a:r>
              <a:rPr lang="id-ID" sz="1200" u="sng" dirty="0" err="1"/>
              <a:t>drive.google.com</a:t>
            </a:r>
            <a:r>
              <a:rPr lang="id-ID" sz="1200" u="sng" dirty="0"/>
              <a:t>/</a:t>
            </a:r>
            <a:r>
              <a:rPr lang="id-ID" sz="1200" u="sng" dirty="0" err="1"/>
              <a:t>open?id</a:t>
            </a:r>
            <a:r>
              <a:rPr lang="id-ID" sz="1200" u="sng" dirty="0"/>
              <a:t>=1-mAwrsOXDAsr0-vooimJJDTn6w_J9xP5</a:t>
            </a:r>
            <a:endParaRPr lang="id-ID" sz="1600" u="sng" dirty="0"/>
          </a:p>
          <a:p>
            <a:endParaRPr lang="id-ID" sz="1600" u="sng" dirty="0"/>
          </a:p>
        </p:txBody>
      </p:sp>
      <p:pic>
        <p:nvPicPr>
          <p:cNvPr id="10" name="Picture 2" descr="logo Archives - Universitas Muhammadiyah Metro">
            <a:extLst>
              <a:ext uri="{FF2B5EF4-FFF2-40B4-BE49-F238E27FC236}">
                <a16:creationId xmlns:a16="http://schemas.microsoft.com/office/drawing/2014/main" id="{63654963-91E5-C134-AF40-6051D03E3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36" y="292831"/>
            <a:ext cx="800059" cy="79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5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50BF2-8198-23B7-5629-D72886600CB9}"/>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364F76A2-18F9-057E-AA39-DED777BD2451}"/>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924815CB-1AC2-F91C-0D65-042D8DFE55F1}"/>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Indonesia</a:t>
            </a:r>
          </a:p>
          <a:p>
            <a:pPr>
              <a:lnSpc>
                <a:spcPct val="100000"/>
              </a:lnSpc>
              <a:tabLst>
                <a:tab pos="0" algn="l"/>
              </a:tabLst>
            </a:pPr>
            <a:r>
              <a:rPr lang="fr-FR" sz="2000" spc="-1" dirty="0" err="1">
                <a:solidFill>
                  <a:schemeClr val="dk1"/>
                </a:solidFill>
                <a:latin typeface="Arial"/>
              </a:rPr>
              <a:t>Parasitology</a:t>
            </a:r>
            <a:r>
              <a:rPr lang="fr-FR" sz="2000" spc="-1" dirty="0">
                <a:solidFill>
                  <a:schemeClr val="dk1"/>
                </a:solidFill>
                <a:latin typeface="Arial"/>
              </a:rPr>
              <a:t> </a:t>
            </a:r>
            <a:r>
              <a:rPr lang="fr-FR" sz="2000" spc="-1" dirty="0" err="1">
                <a:solidFill>
                  <a:schemeClr val="dk1"/>
                </a:solidFill>
                <a:latin typeface="Arial"/>
              </a:rPr>
              <a:t>Department</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79BE7B78-62D1-E46A-0558-D3C0A3E18F46}"/>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ECC8CF55-23B9-319A-A351-B27DDA376C46}"/>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Diagnostic; medical mycology; molecular fungal identification; fungal epidemiology</a:t>
            </a:r>
          </a:p>
        </p:txBody>
      </p:sp>
      <p:sp>
        <p:nvSpPr>
          <p:cNvPr id="5" name="PlaceHolder 1">
            <a:extLst>
              <a:ext uri="{FF2B5EF4-FFF2-40B4-BE49-F238E27FC236}">
                <a16:creationId xmlns:a16="http://schemas.microsoft.com/office/drawing/2014/main" id="{4D040A3B-F1AB-667C-2AC2-6FB666641505}"/>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8C29D872-EFE8-D942-229E-16EFE90EA46F}"/>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Diagnostic medical mycology</a:t>
            </a:r>
          </a:p>
        </p:txBody>
      </p:sp>
      <p:sp>
        <p:nvSpPr>
          <p:cNvPr id="7" name="PlaceHolder 1">
            <a:extLst>
              <a:ext uri="{FF2B5EF4-FFF2-40B4-BE49-F238E27FC236}">
                <a16:creationId xmlns:a16="http://schemas.microsoft.com/office/drawing/2014/main" id="{67819E29-96C8-3D88-B83C-AB8F0603F3AB}"/>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6C57EC57-55DA-B535-EE2B-09D4D8BFCF36}"/>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tabLst>
                <a:tab pos="0" algn="l"/>
              </a:tabLst>
            </a:pPr>
            <a:r>
              <a:rPr lang="en-ID" sz="3600" spc="-1" dirty="0">
                <a:solidFill>
                  <a:schemeClr val="dk1"/>
                </a:solidFill>
                <a:latin typeface="DM Sans"/>
                <a:ea typeface="DM Sans"/>
              </a:rPr>
              <a:t>Lecturer exchange/visiting professor (in and out) and short course especially in biomedical</a:t>
            </a:r>
          </a:p>
          <a:p>
            <a:pPr marL="0" indent="0">
              <a:lnSpc>
                <a:spcPct val="120000"/>
              </a:lnSpc>
              <a:spcBef>
                <a:spcPts val="0"/>
              </a:spcBef>
              <a:buNone/>
              <a:tabLst>
                <a:tab pos="0" algn="l"/>
              </a:tabLst>
            </a:pPr>
            <a:r>
              <a:rPr lang="en-ID" sz="3600" spc="-1" dirty="0">
                <a:solidFill>
                  <a:schemeClr val="dk1"/>
                </a:solidFill>
                <a:latin typeface="DM Sans"/>
                <a:ea typeface="DM Sans"/>
              </a:rPr>
              <a:t>exchange speaker in seminars/conferences </a:t>
            </a:r>
          </a:p>
          <a:p>
            <a:pPr marL="0" indent="0">
              <a:lnSpc>
                <a:spcPct val="100000"/>
              </a:lnSpc>
              <a:buNone/>
              <a:tabLst>
                <a:tab pos="0" algn="l"/>
              </a:tabLst>
            </a:pPr>
            <a:endParaRPr lang="en-ID" sz="1200" spc="-1" dirty="0">
              <a:solidFill>
                <a:schemeClr val="dk1"/>
              </a:solidFill>
              <a:latin typeface="DM Sans"/>
              <a:ea typeface="DM Sans"/>
            </a:endParaRP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3C0179CD-1368-47B0-4EDD-BC08ADCE6FA3}"/>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12</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9515B9B2-4D7F-0F70-97C3-802B5032BE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
        <p:nvSpPr>
          <p:cNvPr id="9" name="Kotak Teks 8">
            <a:extLst>
              <a:ext uri="{FF2B5EF4-FFF2-40B4-BE49-F238E27FC236}">
                <a16:creationId xmlns:a16="http://schemas.microsoft.com/office/drawing/2014/main" id="{8292F177-5822-7F2F-4734-3F26E352E0EE}"/>
              </a:ext>
            </a:extLst>
          </p:cNvPr>
          <p:cNvSpPr txBox="1"/>
          <p:nvPr/>
        </p:nvSpPr>
        <p:spPr>
          <a:xfrm>
            <a:off x="297198" y="3894180"/>
            <a:ext cx="3414723" cy="954107"/>
          </a:xfrm>
          <a:prstGeom prst="rect">
            <a:avLst/>
          </a:prstGeom>
          <a:noFill/>
        </p:spPr>
        <p:txBody>
          <a:bodyPr wrap="square" rtlCol="0">
            <a:spAutoFit/>
          </a:bodyPr>
          <a:lstStyle/>
          <a:p>
            <a:pPr algn="ctr"/>
            <a:r>
              <a:rPr lang="id-ID" sz="1400" b="1" dirty="0"/>
              <a:t>Robiatul Adawiyah, MD., </a:t>
            </a:r>
            <a:r>
              <a:rPr lang="id-ID" sz="1400" b="1" dirty="0" err="1"/>
              <a:t>M.Biomed</a:t>
            </a:r>
            <a:r>
              <a:rPr lang="id-ID" sz="1400" b="1" dirty="0"/>
              <a:t>, </a:t>
            </a:r>
            <a:r>
              <a:rPr lang="id-ID" sz="1400" b="1" dirty="0" err="1"/>
              <a:t>PhD</a:t>
            </a:r>
            <a:r>
              <a:rPr lang="id-ID" sz="1400" b="1" dirty="0"/>
              <a:t>, </a:t>
            </a:r>
            <a:r>
              <a:rPr lang="id-ID" sz="1400" b="1" dirty="0" err="1"/>
              <a:t>Sp.Par.K</a:t>
            </a:r>
            <a:r>
              <a:rPr lang="id-ID" sz="1400" b="1" dirty="0"/>
              <a:t>(</a:t>
            </a:r>
            <a:r>
              <a:rPr lang="id-ID" sz="1400" b="1" dirty="0" err="1"/>
              <a:t>K</a:t>
            </a:r>
            <a:r>
              <a:rPr lang="id-ID" sz="1400" b="1" dirty="0"/>
              <a:t>)</a:t>
            </a:r>
          </a:p>
          <a:p>
            <a:pPr algn="ctr"/>
            <a:r>
              <a:rPr lang="id-ID" sz="1400" dirty="0">
                <a:hlinkClick r:id="rId3"/>
              </a:rPr>
              <a:t>robiatul.adawiyah01@ui.ac.id</a:t>
            </a:r>
            <a:endParaRPr lang="id-ID" sz="1400" dirty="0"/>
          </a:p>
          <a:p>
            <a:pPr algn="ctr"/>
            <a:r>
              <a:rPr lang="id-ID" sz="1400" dirty="0"/>
              <a:t>+628159710834</a:t>
            </a:r>
          </a:p>
        </p:txBody>
      </p:sp>
      <p:sp>
        <p:nvSpPr>
          <p:cNvPr id="12" name="Kotak Teks 11">
            <a:extLst>
              <a:ext uri="{FF2B5EF4-FFF2-40B4-BE49-F238E27FC236}">
                <a16:creationId xmlns:a16="http://schemas.microsoft.com/office/drawing/2014/main" id="{52AB136B-9B0E-E196-B244-5062F6EA6F88}"/>
              </a:ext>
            </a:extLst>
          </p:cNvPr>
          <p:cNvSpPr txBox="1"/>
          <p:nvPr/>
        </p:nvSpPr>
        <p:spPr>
          <a:xfrm>
            <a:off x="3782193" y="3540237"/>
            <a:ext cx="4155540" cy="1092607"/>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100" u="sng" dirty="0" err="1"/>
              <a:t>https</a:t>
            </a:r>
            <a:r>
              <a:rPr lang="id-ID" sz="1100" u="sng" dirty="0"/>
              <a:t>://</a:t>
            </a:r>
            <a:r>
              <a:rPr lang="id-ID" sz="1100" u="sng" dirty="0" err="1"/>
              <a:t>drive.google.com</a:t>
            </a:r>
            <a:r>
              <a:rPr lang="id-ID" sz="1100" u="sng" dirty="0"/>
              <a:t>/</a:t>
            </a:r>
            <a:r>
              <a:rPr lang="id-ID" sz="1100" u="sng" dirty="0" err="1"/>
              <a:t>open?id</a:t>
            </a:r>
            <a:r>
              <a:rPr lang="id-ID" sz="1100" u="sng" dirty="0"/>
              <a:t>=1EFRKXpJ5roOeuPmivcGCnDHRfcYt8vt2</a:t>
            </a:r>
          </a:p>
          <a:p>
            <a:endParaRPr lang="id-ID" sz="1600" u="sng" dirty="0"/>
          </a:p>
        </p:txBody>
      </p:sp>
      <p:pic>
        <p:nvPicPr>
          <p:cNvPr id="4098" name="Picture 2" descr="Rumah Sakit Universitas Indonesia">
            <a:extLst>
              <a:ext uri="{FF2B5EF4-FFF2-40B4-BE49-F238E27FC236}">
                <a16:creationId xmlns:a16="http://schemas.microsoft.com/office/drawing/2014/main" id="{611B4BDA-F351-991D-1109-0ED918F38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94" y="1359547"/>
            <a:ext cx="2479720" cy="247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365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A7B09-0F44-8735-2BD6-A04C49EFB84D}"/>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6E1AE153-2EAA-79E8-8023-6D7774D47C4C}"/>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8D37D91A-B4EC-4BD3-539C-B55710C1294F}"/>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Indonesia</a:t>
            </a:r>
          </a:p>
          <a:p>
            <a:pPr>
              <a:lnSpc>
                <a:spcPct val="100000"/>
              </a:lnSpc>
              <a:tabLst>
                <a:tab pos="0" algn="l"/>
              </a:tabLst>
            </a:pPr>
            <a:r>
              <a:rPr lang="fr-FR" sz="2000" spc="-1" dirty="0" err="1">
                <a:solidFill>
                  <a:schemeClr val="dk1"/>
                </a:solidFill>
                <a:latin typeface="Arial"/>
              </a:rPr>
              <a:t>Department</a:t>
            </a:r>
            <a:r>
              <a:rPr lang="fr-FR" sz="2000" spc="-1" dirty="0">
                <a:solidFill>
                  <a:schemeClr val="dk1"/>
                </a:solidFill>
                <a:latin typeface="Arial"/>
              </a:rPr>
              <a:t> of </a:t>
            </a:r>
            <a:r>
              <a:rPr lang="fr-FR" sz="2000" spc="-1" dirty="0" err="1">
                <a:solidFill>
                  <a:schemeClr val="dk1"/>
                </a:solidFill>
                <a:latin typeface="Arial"/>
              </a:rPr>
              <a:t>Parasitology</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069E5319-66B9-47FA-3636-F87EE2E695ED}"/>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EB2F117D-1AE7-A463-B54C-145BEE011B34}"/>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Parasite; Protozoa; Entomology; </a:t>
            </a:r>
            <a:r>
              <a:rPr lang="en-US" sz="1200" spc="-1" dirty="0" err="1">
                <a:solidFill>
                  <a:srgbClr val="000000"/>
                </a:solidFill>
                <a:latin typeface="OpenSymbol"/>
              </a:rPr>
              <a:t>Imunoparasitology</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CDE82907-B1D5-9172-276A-A400895E5FAA}"/>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F08DCA42-28EC-8240-A836-D0FA15B1D569}"/>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Protozoology</a:t>
            </a:r>
          </a:p>
        </p:txBody>
      </p:sp>
      <p:sp>
        <p:nvSpPr>
          <p:cNvPr id="7" name="PlaceHolder 1">
            <a:extLst>
              <a:ext uri="{FF2B5EF4-FFF2-40B4-BE49-F238E27FC236}">
                <a16:creationId xmlns:a16="http://schemas.microsoft.com/office/drawing/2014/main" id="{83E12972-B723-C04B-C913-CB580CA4EC1B}"/>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618830DB-2B23-E187-BB11-7500F7E1BB28}"/>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Molecular diagnosis of protozoa and molecular epidemiology</a:t>
            </a: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70A9E67F-A820-C17F-211E-087CF65A5D9A}"/>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13</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45C76282-0AD2-E307-09B2-869968BC2E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
        <p:nvSpPr>
          <p:cNvPr id="9" name="Kotak Teks 8">
            <a:extLst>
              <a:ext uri="{FF2B5EF4-FFF2-40B4-BE49-F238E27FC236}">
                <a16:creationId xmlns:a16="http://schemas.microsoft.com/office/drawing/2014/main" id="{1C1B6C94-E28A-118A-CD70-B54284923E95}"/>
              </a:ext>
            </a:extLst>
          </p:cNvPr>
          <p:cNvSpPr txBox="1"/>
          <p:nvPr/>
        </p:nvSpPr>
        <p:spPr>
          <a:xfrm>
            <a:off x="297198" y="3894180"/>
            <a:ext cx="3777091" cy="738664"/>
          </a:xfrm>
          <a:prstGeom prst="rect">
            <a:avLst/>
          </a:prstGeom>
          <a:noFill/>
        </p:spPr>
        <p:txBody>
          <a:bodyPr wrap="square" rtlCol="0">
            <a:spAutoFit/>
          </a:bodyPr>
          <a:lstStyle/>
          <a:p>
            <a:pPr algn="ctr"/>
            <a:r>
              <a:rPr lang="id-ID" sz="1400" b="1" dirty="0"/>
              <a:t>Ika Puspa Sari, MD, </a:t>
            </a:r>
            <a:r>
              <a:rPr lang="id-ID" sz="1400" b="1" dirty="0" err="1"/>
              <a:t>PhD</a:t>
            </a:r>
            <a:endParaRPr lang="id-ID" sz="1400" b="1" dirty="0"/>
          </a:p>
          <a:p>
            <a:pPr algn="ctr"/>
            <a:r>
              <a:rPr lang="id-ID" sz="1400" dirty="0">
                <a:hlinkClick r:id="rId3"/>
              </a:rPr>
              <a:t>ika.puspa@ui.ac.id</a:t>
            </a:r>
            <a:endParaRPr lang="id-ID" sz="1400" dirty="0"/>
          </a:p>
          <a:p>
            <a:pPr algn="ctr"/>
            <a:r>
              <a:rPr lang="id-ID" sz="1400" dirty="0"/>
              <a:t>6281218268614</a:t>
            </a:r>
          </a:p>
        </p:txBody>
      </p:sp>
      <p:sp>
        <p:nvSpPr>
          <p:cNvPr id="12" name="Kotak Teks 11">
            <a:extLst>
              <a:ext uri="{FF2B5EF4-FFF2-40B4-BE49-F238E27FC236}">
                <a16:creationId xmlns:a16="http://schemas.microsoft.com/office/drawing/2014/main" id="{113931AB-A497-184D-A38F-34F604A88EEA}"/>
              </a:ext>
            </a:extLst>
          </p:cNvPr>
          <p:cNvSpPr txBox="1"/>
          <p:nvPr/>
        </p:nvSpPr>
        <p:spPr>
          <a:xfrm>
            <a:off x="3782193" y="3540237"/>
            <a:ext cx="4155540" cy="1338828"/>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200" u="sng" dirty="0">
                <a:hlinkClick r:id="rId4"/>
              </a:rPr>
              <a:t>https://drive.google.com/open?id=1ydPsyCEm9IR07ufbEtMFPTB9z4MqY9E_</a:t>
            </a:r>
            <a:endParaRPr lang="id-ID" sz="1200" u="sng" dirty="0"/>
          </a:p>
          <a:p>
            <a:endParaRPr lang="id-ID" sz="1600" u="sng" dirty="0"/>
          </a:p>
          <a:p>
            <a:endParaRPr lang="id-ID" sz="1600" u="sng" dirty="0"/>
          </a:p>
        </p:txBody>
      </p:sp>
      <p:pic>
        <p:nvPicPr>
          <p:cNvPr id="18434" name="Picture 2" descr="Rumah Sakit Universitas Indonesia">
            <a:extLst>
              <a:ext uri="{FF2B5EF4-FFF2-40B4-BE49-F238E27FC236}">
                <a16:creationId xmlns:a16="http://schemas.microsoft.com/office/drawing/2014/main" id="{5D53B39E-9FF7-6B29-2E61-01D44D1E2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907" y="1539130"/>
            <a:ext cx="2355050" cy="235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54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F9E89-F33B-4321-C10D-C6FEA9CA52EE}"/>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39DF7920-3D80-A2B2-CE35-DFCB92EEFC04}"/>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7877AAEF-869C-E940-2AE9-9CC9FBF8EE68}"/>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a:t>
            </a:r>
            <a:r>
              <a:rPr lang="en-ID" sz="2500" spc="-1" dirty="0" err="1">
                <a:solidFill>
                  <a:schemeClr val="dk1"/>
                </a:solidFill>
                <a:latin typeface="Funnel Display"/>
                <a:ea typeface="Funnel Display"/>
              </a:rPr>
              <a:t>Univesitas</a:t>
            </a:r>
            <a:r>
              <a:rPr lang="en-ID" sz="2500" spc="-1" dirty="0">
                <a:solidFill>
                  <a:schemeClr val="dk1"/>
                </a:solidFill>
                <a:latin typeface="Funnel Display"/>
                <a:ea typeface="Funnel Display"/>
              </a:rPr>
              <a:t> Methodist Indonesia</a:t>
            </a:r>
          </a:p>
          <a:p>
            <a:pPr>
              <a:lnSpc>
                <a:spcPct val="100000"/>
              </a:lnSpc>
              <a:tabLst>
                <a:tab pos="0" algn="l"/>
              </a:tabLst>
            </a:pPr>
            <a:r>
              <a:rPr lang="fr-FR" sz="2000" spc="-1" dirty="0">
                <a:solidFill>
                  <a:schemeClr val="dk1"/>
                </a:solidFill>
                <a:latin typeface="Arial"/>
              </a:rPr>
              <a:t>Master Program of </a:t>
            </a:r>
            <a:r>
              <a:rPr lang="fr-FR" sz="2000" spc="-1" dirty="0" err="1">
                <a:solidFill>
                  <a:schemeClr val="dk1"/>
                </a:solidFill>
                <a:latin typeface="Arial"/>
              </a:rPr>
              <a:t>Biomedical</a:t>
            </a:r>
            <a:r>
              <a:rPr lang="fr-FR" sz="2000" spc="-1" dirty="0">
                <a:solidFill>
                  <a:schemeClr val="dk1"/>
                </a:solidFill>
                <a:latin typeface="Arial"/>
              </a:rPr>
              <a:t> Sciences</a:t>
            </a:r>
          </a:p>
        </p:txBody>
      </p:sp>
      <p:sp>
        <p:nvSpPr>
          <p:cNvPr id="5" name="PlaceHolder 1">
            <a:extLst>
              <a:ext uri="{FF2B5EF4-FFF2-40B4-BE49-F238E27FC236}">
                <a16:creationId xmlns:a16="http://schemas.microsoft.com/office/drawing/2014/main" id="{2FE7794F-5D8D-C47C-A19A-863E0EA01AEB}"/>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DBDFB3C4-4C8C-1C3B-6379-5AF53B683FCA}"/>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Herbal Medicine for infectious disease</a:t>
            </a:r>
          </a:p>
        </p:txBody>
      </p:sp>
      <p:sp>
        <p:nvSpPr>
          <p:cNvPr id="11" name="PlaceHolder 2">
            <a:extLst>
              <a:ext uri="{FF2B5EF4-FFF2-40B4-BE49-F238E27FC236}">
                <a16:creationId xmlns:a16="http://schemas.microsoft.com/office/drawing/2014/main" id="{0ECD8C52-07A6-4753-075C-181A92C6FD54}"/>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14</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482F2B75-2204-7E68-092E-4CDB2D7F9E90}"/>
              </a:ext>
            </a:extLst>
          </p:cNvPr>
          <p:cNvSpPr txBox="1"/>
          <p:nvPr/>
        </p:nvSpPr>
        <p:spPr>
          <a:xfrm>
            <a:off x="297198" y="3894180"/>
            <a:ext cx="3777091" cy="954107"/>
          </a:xfrm>
          <a:prstGeom prst="rect">
            <a:avLst/>
          </a:prstGeom>
          <a:noFill/>
        </p:spPr>
        <p:txBody>
          <a:bodyPr wrap="square" rtlCol="0">
            <a:spAutoFit/>
          </a:bodyPr>
          <a:lstStyle/>
          <a:p>
            <a:pPr algn="ctr"/>
            <a:r>
              <a:rPr lang="id-ID" sz="1400" b="1" dirty="0"/>
              <a:t>Dr.dr.Hanjaya,M.</a:t>
            </a:r>
            <a:r>
              <a:rPr lang="id-ID" sz="1400" b="1" dirty="0" err="1"/>
              <a:t>Biomed</a:t>
            </a:r>
            <a:r>
              <a:rPr lang="id-ID" sz="1400" b="1" dirty="0"/>
              <a:t>.,MKM.,MH.,AIFO-</a:t>
            </a:r>
            <a:r>
              <a:rPr lang="id-ID" sz="1400" b="1" dirty="0" err="1"/>
              <a:t>K</a:t>
            </a:r>
            <a:r>
              <a:rPr lang="id-ID" sz="1400" b="1" dirty="0"/>
              <a:t>.,</a:t>
            </a:r>
            <a:r>
              <a:rPr lang="id-ID" sz="1400" b="1" dirty="0" err="1"/>
              <a:t>CFBH.In.,CMDC.,CHDTPC</a:t>
            </a:r>
            <a:r>
              <a:rPr lang="id-ID" sz="1400" b="1" dirty="0"/>
              <a:t>.</a:t>
            </a:r>
          </a:p>
          <a:p>
            <a:pPr algn="ctr"/>
            <a:r>
              <a:rPr lang="id-ID" sz="1400" dirty="0">
                <a:hlinkClick r:id="rId2"/>
              </a:rPr>
              <a:t>drjaya2017@gmail.com</a:t>
            </a:r>
            <a:endParaRPr lang="id-ID" sz="1400" dirty="0"/>
          </a:p>
          <a:p>
            <a:pPr algn="ctr"/>
            <a:r>
              <a:rPr lang="id-ID" sz="1400" dirty="0"/>
              <a:t>+6282272798309</a:t>
            </a:r>
          </a:p>
        </p:txBody>
      </p:sp>
      <p:sp>
        <p:nvSpPr>
          <p:cNvPr id="12" name="Kotak Teks 11">
            <a:extLst>
              <a:ext uri="{FF2B5EF4-FFF2-40B4-BE49-F238E27FC236}">
                <a16:creationId xmlns:a16="http://schemas.microsoft.com/office/drawing/2014/main" id="{453DCECE-7A5A-C3B1-098B-CA1AB0138BD8}"/>
              </a:ext>
            </a:extLst>
          </p:cNvPr>
          <p:cNvSpPr txBox="1"/>
          <p:nvPr/>
        </p:nvSpPr>
        <p:spPr>
          <a:xfrm>
            <a:off x="3791895" y="2710149"/>
            <a:ext cx="4155540" cy="1092607"/>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200" u="sng" dirty="0" err="1"/>
              <a:t>https</a:t>
            </a:r>
            <a:r>
              <a:rPr lang="id-ID" sz="1200" u="sng" dirty="0"/>
              <a:t>://</a:t>
            </a:r>
            <a:r>
              <a:rPr lang="id-ID" sz="1200" u="sng" dirty="0" err="1"/>
              <a:t>drive.google.com</a:t>
            </a:r>
            <a:r>
              <a:rPr lang="id-ID" sz="1200" u="sng" dirty="0"/>
              <a:t>/</a:t>
            </a:r>
            <a:r>
              <a:rPr lang="id-ID" sz="1200" u="sng" dirty="0" err="1"/>
              <a:t>open?id</a:t>
            </a:r>
            <a:r>
              <a:rPr lang="id-ID" sz="1200" u="sng" dirty="0"/>
              <a:t>=1aTTicnju_3BPaRk-8e08jsw3rpsfcd1G</a:t>
            </a:r>
            <a:endParaRPr lang="id-ID" sz="1600" u="sng" dirty="0"/>
          </a:p>
          <a:p>
            <a:endParaRPr lang="id-ID" sz="1600" u="sng" dirty="0"/>
          </a:p>
        </p:txBody>
      </p:sp>
      <p:pic>
        <p:nvPicPr>
          <p:cNvPr id="36866" name="Picture 2" descr="Universitas Methodist Indonesia">
            <a:extLst>
              <a:ext uri="{FF2B5EF4-FFF2-40B4-BE49-F238E27FC236}">
                <a16:creationId xmlns:a16="http://schemas.microsoft.com/office/drawing/2014/main" id="{8487D060-E1E3-2AAB-8D3D-5B5F672F6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63" y="301118"/>
            <a:ext cx="741602" cy="78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899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EBCDE-2EFF-9CF2-2ADF-5FA66E62AD4D}"/>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1EF252C0-C0A1-CEBD-A7A3-BBE9EF84D319}"/>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A9E2EE01-5021-78DB-0B63-313E81CB125C}"/>
              </a:ext>
            </a:extLst>
          </p:cNvPr>
          <p:cNvSpPr txBox="1">
            <a:spLocks/>
          </p:cNvSpPr>
          <p:nvPr/>
        </p:nvSpPr>
        <p:spPr>
          <a:xfrm>
            <a:off x="1308795" y="432443"/>
            <a:ext cx="6323276" cy="726222"/>
          </a:xfrm>
          <a:prstGeom prst="rect">
            <a:avLst/>
          </a:prstGeom>
          <a:noFill/>
          <a:ln w="0">
            <a:noFill/>
          </a:ln>
        </p:spPr>
        <p:txBody>
          <a:bodyPr lIns="91440" tIns="91440" rIns="91440" bIns="9144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Atma Jaya Catholic University of Indonesia</a:t>
            </a:r>
          </a:p>
          <a:p>
            <a:pPr>
              <a:lnSpc>
                <a:spcPct val="100000"/>
              </a:lnSpc>
              <a:tabLst>
                <a:tab pos="0" algn="l"/>
              </a:tabLst>
            </a:pPr>
            <a:r>
              <a:rPr lang="fr-FR" sz="2000" spc="-1" dirty="0">
                <a:solidFill>
                  <a:schemeClr val="dk1"/>
                </a:solidFill>
                <a:latin typeface="Arial"/>
              </a:rPr>
              <a:t>Master Program of </a:t>
            </a:r>
            <a:r>
              <a:rPr lang="fr-FR" sz="2000" spc="-1" dirty="0" err="1">
                <a:solidFill>
                  <a:schemeClr val="dk1"/>
                </a:solidFill>
                <a:latin typeface="Arial"/>
              </a:rPr>
              <a:t>Biomedical</a:t>
            </a:r>
            <a:r>
              <a:rPr lang="fr-FR" sz="2000" spc="-1" dirty="0">
                <a:solidFill>
                  <a:schemeClr val="dk1"/>
                </a:solidFill>
                <a:latin typeface="Arial"/>
              </a:rPr>
              <a:t> Sciences</a:t>
            </a:r>
          </a:p>
        </p:txBody>
      </p:sp>
      <p:sp>
        <p:nvSpPr>
          <p:cNvPr id="3" name="PlaceHolder 1">
            <a:extLst>
              <a:ext uri="{FF2B5EF4-FFF2-40B4-BE49-F238E27FC236}">
                <a16:creationId xmlns:a16="http://schemas.microsoft.com/office/drawing/2014/main" id="{3AFD3726-FD5F-FA37-CBF6-1105C89C355A}"/>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4974D06F-1F78-1215-69B5-284C7D4AC580}"/>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Immunology; infection; virology; gastroenterology infection; </a:t>
            </a:r>
          </a:p>
        </p:txBody>
      </p:sp>
      <p:sp>
        <p:nvSpPr>
          <p:cNvPr id="5" name="PlaceHolder 1">
            <a:extLst>
              <a:ext uri="{FF2B5EF4-FFF2-40B4-BE49-F238E27FC236}">
                <a16:creationId xmlns:a16="http://schemas.microsoft.com/office/drawing/2014/main" id="{6EA716ED-4068-4DBF-5A86-4C59AFFAA869}"/>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D3393DE8-9CCE-D0D5-C8F7-46847FB11A47}"/>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infection</a:t>
            </a:r>
          </a:p>
        </p:txBody>
      </p:sp>
      <p:sp>
        <p:nvSpPr>
          <p:cNvPr id="7" name="PlaceHolder 1">
            <a:extLst>
              <a:ext uri="{FF2B5EF4-FFF2-40B4-BE49-F238E27FC236}">
                <a16:creationId xmlns:a16="http://schemas.microsoft.com/office/drawing/2014/main" id="{E1418622-2F68-7517-EC1A-F6A1D57CB62B}"/>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D784D498-4731-2F4C-071E-1484BE960999}"/>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Student Exchange</a:t>
            </a:r>
          </a:p>
          <a:p>
            <a:pPr marL="0" indent="0">
              <a:lnSpc>
                <a:spcPct val="100000"/>
              </a:lnSpc>
              <a:buNone/>
              <a:tabLst>
                <a:tab pos="0" algn="l"/>
              </a:tabLst>
            </a:pPr>
            <a:endParaRPr lang="en-ID" sz="1200" spc="-1" dirty="0">
              <a:solidFill>
                <a:schemeClr val="dk1"/>
              </a:solidFill>
              <a:latin typeface="DM Sans"/>
              <a:ea typeface="DM Sans"/>
            </a:endParaRP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C5A805C4-3CBB-895D-A7F1-4E31335D8D72}"/>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15</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E32FB161-A647-8092-308F-AA30A8CB9E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
        <p:nvSpPr>
          <p:cNvPr id="9" name="Kotak Teks 8">
            <a:extLst>
              <a:ext uri="{FF2B5EF4-FFF2-40B4-BE49-F238E27FC236}">
                <a16:creationId xmlns:a16="http://schemas.microsoft.com/office/drawing/2014/main" id="{19D476B5-A0E6-5439-25F4-89EB8746DC04}"/>
              </a:ext>
            </a:extLst>
          </p:cNvPr>
          <p:cNvSpPr txBox="1"/>
          <p:nvPr/>
        </p:nvSpPr>
        <p:spPr>
          <a:xfrm>
            <a:off x="297198" y="3894180"/>
            <a:ext cx="3777091" cy="738664"/>
          </a:xfrm>
          <a:prstGeom prst="rect">
            <a:avLst/>
          </a:prstGeom>
          <a:noFill/>
        </p:spPr>
        <p:txBody>
          <a:bodyPr wrap="square" rtlCol="0">
            <a:spAutoFit/>
          </a:bodyPr>
          <a:lstStyle/>
          <a:p>
            <a:pPr algn="ctr"/>
            <a:r>
              <a:rPr lang="id-ID" sz="1400" b="1" dirty="0" err="1"/>
              <a:t>Soegianto</a:t>
            </a:r>
            <a:r>
              <a:rPr lang="id-ID" sz="1400" b="1" dirty="0"/>
              <a:t> Ali, MD, </a:t>
            </a:r>
            <a:r>
              <a:rPr lang="id-ID" sz="1400" b="1" dirty="0" err="1"/>
              <a:t>M.Med.Sc</a:t>
            </a:r>
            <a:r>
              <a:rPr lang="id-ID" sz="1400" b="1" dirty="0"/>
              <a:t>. </a:t>
            </a:r>
            <a:r>
              <a:rPr lang="id-ID" sz="1400" b="1" dirty="0" err="1"/>
              <a:t>PhD</a:t>
            </a:r>
            <a:endParaRPr lang="id-ID" sz="1400" b="1" dirty="0"/>
          </a:p>
          <a:p>
            <a:pPr algn="ctr"/>
            <a:r>
              <a:rPr lang="id-ID" sz="1400" dirty="0">
                <a:hlinkClick r:id="rId3"/>
              </a:rPr>
              <a:t>soegianto.ali@atmajaya.ac.id</a:t>
            </a:r>
            <a:endParaRPr lang="id-ID" sz="1400" dirty="0"/>
          </a:p>
          <a:p>
            <a:pPr algn="ctr"/>
            <a:r>
              <a:rPr lang="id-ID" sz="1400" dirty="0"/>
              <a:t>+62-81290482014</a:t>
            </a:r>
          </a:p>
        </p:txBody>
      </p:sp>
      <p:pic>
        <p:nvPicPr>
          <p:cNvPr id="3078" name="Picture 6">
            <a:extLst>
              <a:ext uri="{FF2B5EF4-FFF2-40B4-BE49-F238E27FC236}">
                <a16:creationId xmlns:a16="http://schemas.microsoft.com/office/drawing/2014/main" id="{77D39AF3-A86E-0F2B-241A-B397EA321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218" y="1249516"/>
            <a:ext cx="1935029" cy="258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26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5221D-50B2-6D95-D1A0-DF06EDBBC4ED}"/>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C08F86D8-406C-F191-897B-7A587F12AB38}"/>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84203948-D6EF-9BC7-4623-38A7494A3E3C}"/>
              </a:ext>
            </a:extLst>
          </p:cNvPr>
          <p:cNvSpPr txBox="1">
            <a:spLocks/>
          </p:cNvSpPr>
          <p:nvPr/>
        </p:nvSpPr>
        <p:spPr>
          <a:xfrm>
            <a:off x="1308795" y="432443"/>
            <a:ext cx="6323276" cy="726222"/>
          </a:xfrm>
          <a:prstGeom prst="rect">
            <a:avLst/>
          </a:prstGeom>
          <a:noFill/>
          <a:ln w="0">
            <a:noFill/>
          </a:ln>
        </p:spPr>
        <p:txBody>
          <a:bodyPr lIns="91440" tIns="91440" rIns="91440" bIns="9144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Atma Jaya Catholic University of Indonesia</a:t>
            </a:r>
          </a:p>
          <a:p>
            <a:pPr>
              <a:lnSpc>
                <a:spcPct val="100000"/>
              </a:lnSpc>
              <a:tabLst>
                <a:tab pos="0" algn="l"/>
              </a:tabLst>
            </a:pPr>
            <a:r>
              <a:rPr lang="fr-FR" sz="2000" spc="-1" dirty="0">
                <a:solidFill>
                  <a:schemeClr val="dk1"/>
                </a:solidFill>
                <a:latin typeface="Arial"/>
              </a:rPr>
              <a:t>Master Program of </a:t>
            </a:r>
            <a:r>
              <a:rPr lang="fr-FR" sz="2000" spc="-1" dirty="0" err="1">
                <a:solidFill>
                  <a:schemeClr val="dk1"/>
                </a:solidFill>
                <a:latin typeface="Arial"/>
              </a:rPr>
              <a:t>Biomedical</a:t>
            </a:r>
            <a:r>
              <a:rPr lang="fr-FR" sz="2000" spc="-1" dirty="0">
                <a:solidFill>
                  <a:schemeClr val="dk1"/>
                </a:solidFill>
                <a:latin typeface="Arial"/>
              </a:rPr>
              <a:t> Sciences</a:t>
            </a:r>
          </a:p>
        </p:txBody>
      </p:sp>
      <p:sp>
        <p:nvSpPr>
          <p:cNvPr id="3" name="PlaceHolder 1">
            <a:extLst>
              <a:ext uri="{FF2B5EF4-FFF2-40B4-BE49-F238E27FC236}">
                <a16:creationId xmlns:a16="http://schemas.microsoft.com/office/drawing/2014/main" id="{A0C531D8-8A42-2208-E9EF-5AA56C3AD89F}"/>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DE5800EA-B02D-42FB-67F4-EEEA76003807}"/>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Infectious Diseases; Helminth; </a:t>
            </a:r>
            <a:r>
              <a:rPr lang="en-US" sz="1200" spc="-1" dirty="0" err="1">
                <a:solidFill>
                  <a:srgbClr val="000000"/>
                </a:solidFill>
                <a:latin typeface="OpenSymbol"/>
              </a:rPr>
              <a:t>Immunoparasitology</a:t>
            </a:r>
            <a:r>
              <a:rPr lang="en-US" sz="1200" spc="-1" dirty="0">
                <a:solidFill>
                  <a:srgbClr val="000000"/>
                </a:solidFill>
                <a:latin typeface="OpenSymbol"/>
              </a:rPr>
              <a:t>; Vaccine response</a:t>
            </a:r>
          </a:p>
        </p:txBody>
      </p:sp>
      <p:sp>
        <p:nvSpPr>
          <p:cNvPr id="5" name="PlaceHolder 1">
            <a:extLst>
              <a:ext uri="{FF2B5EF4-FFF2-40B4-BE49-F238E27FC236}">
                <a16:creationId xmlns:a16="http://schemas.microsoft.com/office/drawing/2014/main" id="{FEF26EB7-FA6F-1FF3-0FC2-D13C842EDE6F}"/>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4BAD9C3A-D563-1A6F-F4D6-6457B9C1DBCD}"/>
              </a:ext>
            </a:extLst>
          </p:cNvPr>
          <p:cNvSpPr txBox="1">
            <a:spLocks/>
          </p:cNvSpPr>
          <p:nvPr/>
        </p:nvSpPr>
        <p:spPr>
          <a:xfrm>
            <a:off x="3843588" y="2170854"/>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Intestinal parasitic infections and immune response </a:t>
            </a:r>
          </a:p>
        </p:txBody>
      </p:sp>
      <p:sp>
        <p:nvSpPr>
          <p:cNvPr id="7" name="PlaceHolder 1">
            <a:extLst>
              <a:ext uri="{FF2B5EF4-FFF2-40B4-BE49-F238E27FC236}">
                <a16:creationId xmlns:a16="http://schemas.microsoft.com/office/drawing/2014/main" id="{774871B8-18C0-0A3E-B8CD-9597C19765C3}"/>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FC772050-BB6F-B517-55FA-DB36E340E751}"/>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Infectious disease related to gut health and vaccine response</a:t>
            </a: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A4EFA8F6-9589-3954-C027-ED191E81162D}"/>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16</a:t>
            </a:r>
            <a:endParaRPr lang="fr-FR" sz="3200" spc="-1" dirty="0">
              <a:solidFill>
                <a:srgbClr val="002060"/>
              </a:solidFill>
              <a:highlight>
                <a:srgbClr val="FFFF00"/>
              </a:highlight>
              <a:latin typeface="Arial"/>
            </a:endParaRPr>
          </a:p>
        </p:txBody>
      </p:sp>
      <p:pic>
        <p:nvPicPr>
          <p:cNvPr id="3074" name="Picture 2" descr="Universitas Indonesia - Wikipedia bahasa Indonesia ...">
            <a:extLst>
              <a:ext uri="{FF2B5EF4-FFF2-40B4-BE49-F238E27FC236}">
                <a16:creationId xmlns:a16="http://schemas.microsoft.com/office/drawing/2014/main" id="{471C1E20-D022-FDC5-BAD1-D11089B494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
        <p:nvSpPr>
          <p:cNvPr id="9" name="Kotak Teks 8">
            <a:extLst>
              <a:ext uri="{FF2B5EF4-FFF2-40B4-BE49-F238E27FC236}">
                <a16:creationId xmlns:a16="http://schemas.microsoft.com/office/drawing/2014/main" id="{4571C4F8-5A10-4DC2-A447-D56E30D6EF9A}"/>
              </a:ext>
            </a:extLst>
          </p:cNvPr>
          <p:cNvSpPr txBox="1"/>
          <p:nvPr/>
        </p:nvSpPr>
        <p:spPr>
          <a:xfrm>
            <a:off x="103186" y="3901426"/>
            <a:ext cx="3777091" cy="738664"/>
          </a:xfrm>
          <a:prstGeom prst="rect">
            <a:avLst/>
          </a:prstGeom>
          <a:noFill/>
        </p:spPr>
        <p:txBody>
          <a:bodyPr wrap="square" rtlCol="0">
            <a:spAutoFit/>
          </a:bodyPr>
          <a:lstStyle/>
          <a:p>
            <a:pPr algn="ctr"/>
            <a:r>
              <a:rPr lang="id-ID" sz="1400" b="1" dirty="0"/>
              <a:t>Maria M M Kaisar., </a:t>
            </a:r>
            <a:r>
              <a:rPr lang="id-ID" sz="1400" b="1" dirty="0" err="1"/>
              <a:t>PhD</a:t>
            </a:r>
            <a:endParaRPr lang="id-ID" sz="1400" b="1" dirty="0"/>
          </a:p>
          <a:p>
            <a:pPr algn="ctr"/>
            <a:r>
              <a:rPr lang="id-ID" sz="1400" dirty="0">
                <a:hlinkClick r:id="rId3"/>
              </a:rPr>
              <a:t>maria.kaisar@atmajaya.ac.id</a:t>
            </a:r>
            <a:endParaRPr lang="id-ID" sz="1400" dirty="0"/>
          </a:p>
          <a:p>
            <a:pPr algn="ctr"/>
            <a:r>
              <a:rPr lang="id-ID" sz="1400" dirty="0"/>
              <a:t>+6281382256574</a:t>
            </a:r>
          </a:p>
        </p:txBody>
      </p:sp>
      <p:sp>
        <p:nvSpPr>
          <p:cNvPr id="10" name="PlaceHolder 1">
            <a:extLst>
              <a:ext uri="{FF2B5EF4-FFF2-40B4-BE49-F238E27FC236}">
                <a16:creationId xmlns:a16="http://schemas.microsoft.com/office/drawing/2014/main" id="{3F606B7B-2211-E607-FADD-0D7E25A124E4}"/>
              </a:ext>
            </a:extLst>
          </p:cNvPr>
          <p:cNvSpPr txBox="1">
            <a:spLocks/>
          </p:cNvSpPr>
          <p:nvPr/>
        </p:nvSpPr>
        <p:spPr>
          <a:xfrm>
            <a:off x="3791895" y="3215928"/>
            <a:ext cx="2857500" cy="511638"/>
          </a:xfrm>
          <a:prstGeom prst="rect">
            <a:avLst/>
          </a:prstGeom>
          <a:noFill/>
          <a:ln w="0">
            <a:noFill/>
          </a:ln>
        </p:spPr>
        <p:txBody>
          <a:bodyPr lIns="91440" tIns="91440" rIns="91440" bIns="9144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Research Executive Summary </a:t>
            </a:r>
            <a:endParaRPr lang="fr-FR" sz="2000" u="sng" spc="-1" dirty="0">
              <a:solidFill>
                <a:schemeClr val="dk1"/>
              </a:solidFill>
              <a:latin typeface="Arial"/>
            </a:endParaRPr>
          </a:p>
        </p:txBody>
      </p:sp>
      <p:sp>
        <p:nvSpPr>
          <p:cNvPr id="12" name="Kotak Teks 11">
            <a:extLst>
              <a:ext uri="{FF2B5EF4-FFF2-40B4-BE49-F238E27FC236}">
                <a16:creationId xmlns:a16="http://schemas.microsoft.com/office/drawing/2014/main" id="{1FC4C3FE-FB1E-5E9E-2F32-6FF5EB33F0B5}"/>
              </a:ext>
            </a:extLst>
          </p:cNvPr>
          <p:cNvSpPr txBox="1"/>
          <p:nvPr/>
        </p:nvSpPr>
        <p:spPr>
          <a:xfrm>
            <a:off x="3791895" y="3778147"/>
            <a:ext cx="4340270" cy="600164"/>
          </a:xfrm>
          <a:prstGeom prst="rect">
            <a:avLst/>
          </a:prstGeom>
          <a:noFill/>
        </p:spPr>
        <p:txBody>
          <a:bodyPr wrap="square" rtlCol="0">
            <a:spAutoFit/>
          </a:bodyPr>
          <a:lstStyle/>
          <a:p>
            <a:r>
              <a:rPr lang="id-ID" sz="1100" dirty="0">
                <a:hlinkClick r:id="rId4"/>
              </a:rPr>
              <a:t>https://drive.google.com/open?id=1tbhZBRN4FuBGd2ZH9yRvG6KqkALtsCP1</a:t>
            </a:r>
            <a:endParaRPr lang="id-ID" sz="1100" dirty="0"/>
          </a:p>
          <a:p>
            <a:endParaRPr lang="id-ID" sz="1100" dirty="0"/>
          </a:p>
        </p:txBody>
      </p:sp>
      <p:pic>
        <p:nvPicPr>
          <p:cNvPr id="31746" name="Picture 2" descr="Maria M. M. Kaisar (@maria.kaisar) • Instagram photos and videos">
            <a:extLst>
              <a:ext uri="{FF2B5EF4-FFF2-40B4-BE49-F238E27FC236}">
                <a16:creationId xmlns:a16="http://schemas.microsoft.com/office/drawing/2014/main" id="{C2CE7A0B-B641-F98D-E61A-A9501F244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910" y="1538895"/>
            <a:ext cx="2233641" cy="223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374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5F88E-5CE9-0DFF-00E5-C46E5F757D61}"/>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07835586-8960-1501-140C-CF709DF0BDB2}"/>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algn="ctr">
              <a:lnSpc>
                <a:spcPct val="100000"/>
              </a:lnSpc>
              <a:tabLst>
                <a:tab pos="0" algn="l"/>
              </a:tabLst>
            </a:pPr>
            <a:r>
              <a:rPr lang="en-ID" sz="2000" spc="-1" dirty="0">
                <a:solidFill>
                  <a:schemeClr val="dk1"/>
                </a:solidFill>
                <a:latin typeface="Funnel Display"/>
                <a:ea typeface="Funnel Display"/>
              </a:rPr>
              <a:t>Eko Fuji </a:t>
            </a:r>
            <a:r>
              <a:rPr lang="en-ID" sz="2000" spc="-1" dirty="0" err="1">
                <a:solidFill>
                  <a:schemeClr val="dk1"/>
                </a:solidFill>
                <a:latin typeface="Funnel Display"/>
                <a:ea typeface="Funnel Display"/>
              </a:rPr>
              <a:t>Ariyanto</a:t>
            </a:r>
            <a:r>
              <a:rPr lang="en-ID" sz="2000" spc="-1" dirty="0">
                <a:solidFill>
                  <a:schemeClr val="dk1"/>
                </a:solidFill>
                <a:latin typeface="Funnel Display"/>
                <a:ea typeface="Funnel Display"/>
              </a:rPr>
              <a:t>, dr., M.KM., Ph.D.</a:t>
            </a:r>
            <a:br>
              <a:rPr lang="en-ID" sz="2000" spc="-1" dirty="0">
                <a:solidFill>
                  <a:schemeClr val="dk1"/>
                </a:solidFill>
                <a:latin typeface="Funnel Display"/>
                <a:ea typeface="Funnel Display"/>
              </a:rPr>
            </a:br>
            <a:r>
              <a:rPr lang="en-ID" sz="2000" spc="-1" dirty="0" err="1">
                <a:solidFill>
                  <a:schemeClr val="dk1"/>
                </a:solidFill>
                <a:latin typeface="Funnel Display"/>
                <a:ea typeface="Funnel Display"/>
              </a:rPr>
              <a:t>fuji@unpad.ac.id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a:t>
            </a:r>
            <a:r>
              <a:rPr lang="en-ID" sz="1600" dirty="0">
                <a:solidFill>
                  <a:srgbClr val="434343"/>
                </a:solidFill>
                <a:latin typeface="Roboto" panose="02000000000000000000" pitchFamily="2" charset="0"/>
              </a:rPr>
              <a:t>81316099791</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32CAFFD0-782F-4B5C-6FBF-60BA748DB8D5}"/>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77943E4A-BB10-6F09-FB8A-4A844F55C2E5}"/>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Basic 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60F4BE95-458E-9248-A818-7ED5465F1182}"/>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0706136D-C32C-95B4-E173-435A6B4F6C34}"/>
              </a:ext>
            </a:extLst>
          </p:cNvPr>
          <p:cNvSpPr txBox="1">
            <a:spLocks/>
          </p:cNvSpPr>
          <p:nvPr/>
        </p:nvSpPr>
        <p:spPr>
          <a:xfrm>
            <a:off x="3827879" y="1699714"/>
            <a:ext cx="4744801" cy="53766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Epigenetics; nutrigenomics; metabolism; adipocyte biology</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5F519B58-BDDD-5D54-8B90-284147DAE03E}"/>
              </a:ext>
            </a:extLst>
          </p:cNvPr>
          <p:cNvSpPr txBox="1">
            <a:spLocks/>
          </p:cNvSpPr>
          <p:nvPr/>
        </p:nvSpPr>
        <p:spPr>
          <a:xfrm>
            <a:off x="3808072" y="2126993"/>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78B043BB-ED83-0E68-DA67-98534A703BA1}"/>
              </a:ext>
            </a:extLst>
          </p:cNvPr>
          <p:cNvSpPr txBox="1">
            <a:spLocks/>
          </p:cNvSpPr>
          <p:nvPr/>
        </p:nvSpPr>
        <p:spPr>
          <a:xfrm>
            <a:off x="3827880" y="2575446"/>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Genetics and Epigenetics in Cardiovascular Disease</a:t>
            </a:r>
            <a:endParaRPr lang="en-US" sz="1200" spc="-1" dirty="0">
              <a:solidFill>
                <a:srgbClr val="000000"/>
              </a:solidFill>
              <a:latin typeface="OpenSymbol"/>
            </a:endParaRPr>
          </a:p>
        </p:txBody>
      </p:sp>
      <p:pic>
        <p:nvPicPr>
          <p:cNvPr id="9220" name="Picture 4" descr="Logo Unpad – Universitas Padjadjaran">
            <a:extLst>
              <a:ext uri="{FF2B5EF4-FFF2-40B4-BE49-F238E27FC236}">
                <a16:creationId xmlns:a16="http://schemas.microsoft.com/office/drawing/2014/main" id="{818284BB-D00D-A0EA-1331-FB0CCD33B4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D9335CB2-4224-10DC-C02C-E1F0F87DD62E}"/>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17</a:t>
            </a:r>
            <a:endParaRPr lang="fr-FR" sz="3200" spc="-1" dirty="0">
              <a:solidFill>
                <a:srgbClr val="002060"/>
              </a:solidFill>
              <a:highlight>
                <a:srgbClr val="FFFF00"/>
              </a:highlight>
              <a:latin typeface="Arial"/>
            </a:endParaRPr>
          </a:p>
        </p:txBody>
      </p:sp>
      <p:sp>
        <p:nvSpPr>
          <p:cNvPr id="7" name="PlaceHolder 1">
            <a:extLst>
              <a:ext uri="{FF2B5EF4-FFF2-40B4-BE49-F238E27FC236}">
                <a16:creationId xmlns:a16="http://schemas.microsoft.com/office/drawing/2014/main" id="{3079FF42-F0E7-821E-57E5-A9286B3CE0E2}"/>
              </a:ext>
            </a:extLst>
          </p:cNvPr>
          <p:cNvSpPr txBox="1">
            <a:spLocks/>
          </p:cNvSpPr>
          <p:nvPr/>
        </p:nvSpPr>
        <p:spPr>
          <a:xfrm>
            <a:off x="3827879" y="2870546"/>
            <a:ext cx="3360572" cy="443867"/>
          </a:xfrm>
          <a:prstGeom prst="rect">
            <a:avLst/>
          </a:prstGeom>
          <a:noFill/>
          <a:ln w="0">
            <a:noFill/>
          </a:ln>
        </p:spPr>
        <p:txBody>
          <a:bodyPr lIns="91440" tIns="91440" rIns="91440" bIns="9144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Research Executive Summary/Roadmap</a:t>
            </a:r>
            <a:endParaRPr lang="fr-FR" sz="2000" u="sng" spc="-1" dirty="0">
              <a:solidFill>
                <a:schemeClr val="dk1"/>
              </a:solidFill>
              <a:latin typeface="Arial"/>
            </a:endParaRPr>
          </a:p>
        </p:txBody>
      </p:sp>
      <p:sp>
        <p:nvSpPr>
          <p:cNvPr id="10" name="Kotak Teks 9">
            <a:extLst>
              <a:ext uri="{FF2B5EF4-FFF2-40B4-BE49-F238E27FC236}">
                <a16:creationId xmlns:a16="http://schemas.microsoft.com/office/drawing/2014/main" id="{FFEA76AB-322F-D110-4C3C-4E44188F6BB9}"/>
              </a:ext>
            </a:extLst>
          </p:cNvPr>
          <p:cNvSpPr txBox="1"/>
          <p:nvPr/>
        </p:nvSpPr>
        <p:spPr>
          <a:xfrm>
            <a:off x="3827879" y="3403129"/>
            <a:ext cx="4537583" cy="646331"/>
          </a:xfrm>
          <a:prstGeom prst="rect">
            <a:avLst/>
          </a:prstGeom>
          <a:noFill/>
        </p:spPr>
        <p:txBody>
          <a:bodyPr wrap="square" rtlCol="0">
            <a:spAutoFit/>
          </a:bodyPr>
          <a:lstStyle/>
          <a:p>
            <a:r>
              <a:rPr lang="id-ID" sz="1200" dirty="0">
                <a:hlinkClick r:id="rId3"/>
              </a:rPr>
              <a:t>https://drive.google.com/open?id=1ERPsfv-H2UXPL0nyKyN9y7ByJnh306bI</a:t>
            </a:r>
            <a:r>
              <a:rPr lang="id-ID" sz="1200" dirty="0"/>
              <a:t>’</a:t>
            </a:r>
          </a:p>
          <a:p>
            <a:endParaRPr lang="id-ID" sz="1200" dirty="0"/>
          </a:p>
        </p:txBody>
      </p:sp>
      <p:pic>
        <p:nvPicPr>
          <p:cNvPr id="5122" name="Picture 2">
            <a:extLst>
              <a:ext uri="{FF2B5EF4-FFF2-40B4-BE49-F238E27FC236}">
                <a16:creationId xmlns:a16="http://schemas.microsoft.com/office/drawing/2014/main" id="{D618F460-E74C-8D22-0334-0EDE5AF19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38" y="1354823"/>
            <a:ext cx="2531898" cy="259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41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96EA7-1A87-77BB-DA6F-9C3EC7BABF81}"/>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3D61BF6E-7215-4AF3-F296-A5593506D898}"/>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algn="ctr">
              <a:lnSpc>
                <a:spcPct val="100000"/>
              </a:lnSpc>
              <a:tabLst>
                <a:tab pos="0" algn="l"/>
              </a:tabLst>
            </a:pPr>
            <a:r>
              <a:rPr lang="en-ID" sz="2000" spc="-1" dirty="0" err="1">
                <a:solidFill>
                  <a:schemeClr val="dk1"/>
                </a:solidFill>
                <a:latin typeface="Funnel Display"/>
                <a:ea typeface="Funnel Display"/>
              </a:rPr>
              <a:t>Dr.rer.nat</a:t>
            </a:r>
            <a:r>
              <a:rPr lang="en-ID" sz="2000" spc="-1" dirty="0">
                <a:solidFill>
                  <a:schemeClr val="dk1"/>
                </a:solidFill>
                <a:latin typeface="Funnel Display"/>
                <a:ea typeface="Funnel Display"/>
              </a:rPr>
              <a:t> Savira </a:t>
            </a:r>
            <a:r>
              <a:rPr lang="en-ID" sz="2000" spc="-1" dirty="0" err="1">
                <a:solidFill>
                  <a:schemeClr val="dk1"/>
                </a:solidFill>
                <a:latin typeface="Funnel Display"/>
                <a:ea typeface="Funnel Display"/>
              </a:rPr>
              <a:t>Ekawardhani,M.Si</a:t>
            </a:r>
            <a:br>
              <a:rPr lang="en-ID" sz="2000" spc="-1" dirty="0">
                <a:solidFill>
                  <a:schemeClr val="dk1"/>
                </a:solidFill>
                <a:latin typeface="Funnel Display"/>
                <a:ea typeface="Funnel Display"/>
              </a:rPr>
            </a:br>
            <a:r>
              <a:rPr lang="en-ID" sz="2000" spc="-1" dirty="0" err="1">
                <a:solidFill>
                  <a:schemeClr val="dk1"/>
                </a:solidFill>
                <a:latin typeface="Funnel Display"/>
                <a:ea typeface="Funnel Display"/>
              </a:rPr>
              <a:t>savira@unpad.ac.id</a:t>
            </a:r>
            <a:br>
              <a:rPr lang="en-ID" sz="1800" b="0" i="0" dirty="0">
                <a:solidFill>
                  <a:srgbClr val="434343"/>
                </a:solidFill>
                <a:effectLst/>
                <a:latin typeface="Roboto" panose="02000000000000000000" pitchFamily="2" charset="0"/>
              </a:rPr>
            </a:br>
            <a:r>
              <a:rPr lang="en-ID" sz="1600" dirty="0">
                <a:solidFill>
                  <a:srgbClr val="434343"/>
                </a:solidFill>
                <a:latin typeface="Roboto" panose="02000000000000000000" pitchFamily="2" charset="0"/>
              </a:rPr>
              <a:t>+6281287910120</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D0F6B117-7AF7-7D17-DD05-AC8479ABC4EE}"/>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D273DB50-30A3-A65D-CABD-7CC10E1F1EBD}"/>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Basic 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EEC14CF2-ACF5-D7D8-2E24-1A82F4CD31AF}"/>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31C1455B-451E-B59E-F461-2D184D3E6E59}"/>
              </a:ext>
            </a:extLst>
          </p:cNvPr>
          <p:cNvSpPr txBox="1">
            <a:spLocks/>
          </p:cNvSpPr>
          <p:nvPr/>
        </p:nvSpPr>
        <p:spPr>
          <a:xfrm>
            <a:off x="3827879" y="1699714"/>
            <a:ext cx="4744801" cy="53766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err="1">
                <a:solidFill>
                  <a:schemeClr val="dk1"/>
                </a:solidFill>
                <a:latin typeface="DM Sans"/>
                <a:ea typeface="DM Sans"/>
              </a:rPr>
              <a:t>DARPin</a:t>
            </a:r>
            <a:r>
              <a:rPr lang="en-ID" sz="1200" spc="-1" dirty="0">
                <a:solidFill>
                  <a:schemeClr val="dk1"/>
                </a:solidFill>
                <a:latin typeface="DM Sans"/>
                <a:ea typeface="DM Sans"/>
              </a:rPr>
              <a:t>; protein binder;3D cell </a:t>
            </a:r>
            <a:r>
              <a:rPr lang="en-ID" sz="1200" spc="-1" dirty="0" err="1">
                <a:solidFill>
                  <a:schemeClr val="dk1"/>
                </a:solidFill>
                <a:latin typeface="DM Sans"/>
                <a:ea typeface="DM Sans"/>
              </a:rPr>
              <a:t>culturing;genetic</a:t>
            </a:r>
            <a:r>
              <a:rPr lang="en-ID" sz="1200" spc="-1" dirty="0">
                <a:solidFill>
                  <a:schemeClr val="dk1"/>
                </a:solidFill>
                <a:latin typeface="DM Sans"/>
                <a:ea typeface="DM Sans"/>
              </a:rPr>
              <a:t> engineering</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4C3324DE-F1AC-62AC-6694-840D0BB189FC}"/>
              </a:ext>
            </a:extLst>
          </p:cNvPr>
          <p:cNvSpPr txBox="1">
            <a:spLocks/>
          </p:cNvSpPr>
          <p:nvPr/>
        </p:nvSpPr>
        <p:spPr>
          <a:xfrm>
            <a:off x="3808072" y="2126993"/>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AA975FFE-6D3E-B4BA-F523-C1DA3FD0B002}"/>
              </a:ext>
            </a:extLst>
          </p:cNvPr>
          <p:cNvSpPr txBox="1">
            <a:spLocks/>
          </p:cNvSpPr>
          <p:nvPr/>
        </p:nvSpPr>
        <p:spPr>
          <a:xfrm>
            <a:off x="3827880" y="2575446"/>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Oral or topical therapeutic protein</a:t>
            </a:r>
            <a:endParaRPr lang="en-US" sz="1200" spc="-1" dirty="0">
              <a:solidFill>
                <a:srgbClr val="000000"/>
              </a:solidFill>
              <a:latin typeface="OpenSymbol"/>
            </a:endParaRPr>
          </a:p>
        </p:txBody>
      </p:sp>
      <p:pic>
        <p:nvPicPr>
          <p:cNvPr id="9220" name="Picture 4" descr="Logo Unpad – Universitas Padjadjaran">
            <a:extLst>
              <a:ext uri="{FF2B5EF4-FFF2-40B4-BE49-F238E27FC236}">
                <a16:creationId xmlns:a16="http://schemas.microsoft.com/office/drawing/2014/main" id="{F3618C79-45B4-2BC8-76B0-3312C6DC53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2F28E737-DB25-B7B5-B593-606E9233779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18</a:t>
            </a:r>
            <a:endParaRPr lang="fr-FR" sz="3200" spc="-1" dirty="0">
              <a:solidFill>
                <a:srgbClr val="002060"/>
              </a:solidFill>
              <a:highlight>
                <a:srgbClr val="FFFF00"/>
              </a:highlight>
              <a:latin typeface="Arial"/>
            </a:endParaRPr>
          </a:p>
        </p:txBody>
      </p:sp>
      <p:sp>
        <p:nvSpPr>
          <p:cNvPr id="7" name="PlaceHolder 1">
            <a:extLst>
              <a:ext uri="{FF2B5EF4-FFF2-40B4-BE49-F238E27FC236}">
                <a16:creationId xmlns:a16="http://schemas.microsoft.com/office/drawing/2014/main" id="{AB4D6392-82CD-C178-BBD1-B2ED66449AD7}"/>
              </a:ext>
            </a:extLst>
          </p:cNvPr>
          <p:cNvSpPr txBox="1">
            <a:spLocks/>
          </p:cNvSpPr>
          <p:nvPr/>
        </p:nvSpPr>
        <p:spPr>
          <a:xfrm>
            <a:off x="3883068" y="3728886"/>
            <a:ext cx="3360572" cy="443867"/>
          </a:xfrm>
          <a:prstGeom prst="rect">
            <a:avLst/>
          </a:prstGeom>
          <a:noFill/>
          <a:ln w="0">
            <a:noFill/>
          </a:ln>
        </p:spPr>
        <p:txBody>
          <a:bodyPr lIns="91440" tIns="91440" rIns="91440" bIns="9144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Research Executive Summary/Roadmap</a:t>
            </a:r>
            <a:endParaRPr lang="fr-FR" sz="2000" u="sng" spc="-1" dirty="0">
              <a:solidFill>
                <a:schemeClr val="dk1"/>
              </a:solidFill>
              <a:latin typeface="Arial"/>
            </a:endParaRPr>
          </a:p>
        </p:txBody>
      </p:sp>
      <p:sp>
        <p:nvSpPr>
          <p:cNvPr id="10" name="Kotak Teks 9">
            <a:extLst>
              <a:ext uri="{FF2B5EF4-FFF2-40B4-BE49-F238E27FC236}">
                <a16:creationId xmlns:a16="http://schemas.microsoft.com/office/drawing/2014/main" id="{D9792114-5F6A-FD12-397E-DAB1AEC7C472}"/>
              </a:ext>
            </a:extLst>
          </p:cNvPr>
          <p:cNvSpPr txBox="1"/>
          <p:nvPr/>
        </p:nvSpPr>
        <p:spPr>
          <a:xfrm>
            <a:off x="3883068" y="4199694"/>
            <a:ext cx="4537583" cy="646331"/>
          </a:xfrm>
          <a:prstGeom prst="rect">
            <a:avLst/>
          </a:prstGeom>
          <a:noFill/>
        </p:spPr>
        <p:txBody>
          <a:bodyPr wrap="square" rtlCol="0">
            <a:spAutoFit/>
          </a:bodyPr>
          <a:lstStyle/>
          <a:p>
            <a:r>
              <a:rPr lang="id-ID" sz="1200" dirty="0">
                <a:hlinkClick r:id="rId3"/>
              </a:rPr>
              <a:t>https://drive.google.com/open?id=1ERPsfv-H2UXPL0nyKyN9y7ByJnh306bI</a:t>
            </a:r>
            <a:r>
              <a:rPr lang="id-ID" sz="1200" dirty="0"/>
              <a:t>’</a:t>
            </a:r>
          </a:p>
          <a:p>
            <a:endParaRPr lang="id-ID" sz="1200" dirty="0"/>
          </a:p>
        </p:txBody>
      </p:sp>
      <p:sp>
        <p:nvSpPr>
          <p:cNvPr id="8" name="PlaceHolder 1">
            <a:extLst>
              <a:ext uri="{FF2B5EF4-FFF2-40B4-BE49-F238E27FC236}">
                <a16:creationId xmlns:a16="http://schemas.microsoft.com/office/drawing/2014/main" id="{737828D7-A5A8-B96C-446C-B9B1AB190829}"/>
              </a:ext>
            </a:extLst>
          </p:cNvPr>
          <p:cNvSpPr txBox="1">
            <a:spLocks/>
          </p:cNvSpPr>
          <p:nvPr/>
        </p:nvSpPr>
        <p:spPr>
          <a:xfrm>
            <a:off x="3827879" y="2870546"/>
            <a:ext cx="2210763" cy="511638"/>
          </a:xfrm>
          <a:prstGeom prst="rect">
            <a:avLst/>
          </a:prstGeom>
          <a:noFill/>
          <a:ln w="0">
            <a:noFill/>
          </a:ln>
        </p:spPr>
        <p:txBody>
          <a:bodyPr lIns="91440" tIns="91440" rIns="91440" bIns="9144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rPr>
              <a:t>Collaboration Interest</a:t>
            </a:r>
            <a:endParaRPr lang="fr-FR" sz="2000" u="sng" spc="-1" dirty="0">
              <a:solidFill>
                <a:schemeClr val="dk1"/>
              </a:solidFill>
              <a:latin typeface="Arial"/>
            </a:endParaRPr>
          </a:p>
        </p:txBody>
      </p:sp>
      <p:sp>
        <p:nvSpPr>
          <p:cNvPr id="11" name="PlaceHolder 2">
            <a:extLst>
              <a:ext uri="{FF2B5EF4-FFF2-40B4-BE49-F238E27FC236}">
                <a16:creationId xmlns:a16="http://schemas.microsoft.com/office/drawing/2014/main" id="{75985A3C-1904-7F01-562B-30D60DE9C3D3}"/>
              </a:ext>
            </a:extLst>
          </p:cNvPr>
          <p:cNvSpPr txBox="1">
            <a:spLocks/>
          </p:cNvSpPr>
          <p:nvPr/>
        </p:nvSpPr>
        <p:spPr>
          <a:xfrm>
            <a:off x="3883068" y="3327990"/>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Oral or topical therapeutic protein</a:t>
            </a:r>
            <a:endParaRPr lang="en-US" sz="1200" spc="-1" dirty="0">
              <a:solidFill>
                <a:srgbClr val="000000"/>
              </a:solidFill>
              <a:latin typeface="OpenSymbol"/>
            </a:endParaRPr>
          </a:p>
        </p:txBody>
      </p:sp>
      <p:pic>
        <p:nvPicPr>
          <p:cNvPr id="7170" name="Picture 2" descr="Savira EKAWARDHANI | Lecturer and Scientist | Dr. rer. nat. | Padjadjaran  University, Bandung | UNPAD | Faculty of Medicine | Research profile">
            <a:extLst>
              <a:ext uri="{FF2B5EF4-FFF2-40B4-BE49-F238E27FC236}">
                <a16:creationId xmlns:a16="http://schemas.microsoft.com/office/drawing/2014/main" id="{CD069538-6B8B-14D3-1AE4-EAFA9F75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09" y="1586787"/>
            <a:ext cx="2299768" cy="229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5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7A34-15D7-26A9-54A0-95AB579A378B}"/>
              </a:ext>
            </a:extLst>
          </p:cNvPr>
          <p:cNvSpPr>
            <a:spLocks noGrp="1"/>
          </p:cNvSpPr>
          <p:nvPr>
            <p:ph type="title"/>
          </p:nvPr>
        </p:nvSpPr>
        <p:spPr/>
        <p:txBody>
          <a:bodyPr/>
          <a:lstStyle/>
          <a:p>
            <a:r>
              <a:rPr lang="en-US" sz="3200" u="sng" dirty="0"/>
              <a:t>Objectives of the Organization</a:t>
            </a:r>
          </a:p>
        </p:txBody>
      </p:sp>
      <p:sp>
        <p:nvSpPr>
          <p:cNvPr id="3" name="Content Placeholder 2">
            <a:extLst>
              <a:ext uri="{FF2B5EF4-FFF2-40B4-BE49-F238E27FC236}">
                <a16:creationId xmlns:a16="http://schemas.microsoft.com/office/drawing/2014/main" id="{C53ADFBD-9659-A83E-9BE7-BBC41A8C43CE}"/>
              </a:ext>
            </a:extLst>
          </p:cNvPr>
          <p:cNvSpPr>
            <a:spLocks noGrp="1"/>
          </p:cNvSpPr>
          <p:nvPr>
            <p:ph idx="1"/>
          </p:nvPr>
        </p:nvSpPr>
        <p:spPr/>
        <p:txBody>
          <a:bodyPr>
            <a:noAutofit/>
          </a:bodyPr>
          <a:lstStyle/>
          <a:p>
            <a:pPr>
              <a:lnSpc>
                <a:spcPct val="120000"/>
              </a:lnSpc>
              <a:spcBef>
                <a:spcPts val="0"/>
              </a:spcBef>
            </a:pPr>
            <a:r>
              <a:rPr lang="en-US" sz="1400" b="1" dirty="0"/>
              <a:t>To unify academic units </a:t>
            </a:r>
            <a:r>
              <a:rPr lang="en-US" sz="1400" dirty="0"/>
              <a:t>in the form of Study Programs that provide Biomedical Science education within universities that have Faculties of Medicine.</a:t>
            </a:r>
          </a:p>
          <a:p>
            <a:pPr>
              <a:lnSpc>
                <a:spcPct val="120000"/>
              </a:lnSpc>
              <a:spcBef>
                <a:spcPts val="0"/>
              </a:spcBef>
            </a:pPr>
            <a:r>
              <a:rPr lang="en-US" sz="1400" b="1" dirty="0"/>
              <a:t>To promote the development of Biomedical Science Study Programs</a:t>
            </a:r>
            <a:r>
              <a:rPr lang="en-US" sz="1400" dirty="0"/>
              <a:t> in Indonesia, particularly in terms of human resources, facilities, and infrastructure.</a:t>
            </a:r>
          </a:p>
          <a:p>
            <a:pPr>
              <a:lnSpc>
                <a:spcPct val="120000"/>
              </a:lnSpc>
              <a:spcBef>
                <a:spcPts val="0"/>
              </a:spcBef>
            </a:pPr>
            <a:r>
              <a:rPr lang="en-US" sz="1400" b="1" dirty="0"/>
              <a:t>To establish minimum requirements and provide recommendations </a:t>
            </a:r>
            <a:r>
              <a:rPr lang="en-US" sz="1400" dirty="0"/>
              <a:t>for the implementation of Biomedical Science Study Programs in higher education institutions in Indonesia.</a:t>
            </a:r>
          </a:p>
          <a:p>
            <a:pPr>
              <a:lnSpc>
                <a:spcPct val="120000"/>
              </a:lnSpc>
              <a:spcBef>
                <a:spcPts val="0"/>
              </a:spcBef>
            </a:pPr>
            <a:r>
              <a:rPr lang="en-US" sz="1400" b="1" dirty="0"/>
              <a:t>To determine the student admission requirements</a:t>
            </a:r>
            <a:r>
              <a:rPr lang="en-US" sz="1400" dirty="0"/>
              <a:t> for Biomedical Science Study Programs at the Master's and Doctoral levels in higher education institutions in Indonesia.</a:t>
            </a:r>
          </a:p>
          <a:p>
            <a:pPr>
              <a:lnSpc>
                <a:spcPct val="120000"/>
              </a:lnSpc>
              <a:spcBef>
                <a:spcPts val="0"/>
              </a:spcBef>
            </a:pPr>
            <a:r>
              <a:rPr lang="en-US" sz="1400" b="1" dirty="0"/>
              <a:t>To define the graduate profile of Biomedical Science Study Programs</a:t>
            </a:r>
            <a:endParaRPr lang="en-US" sz="1400" dirty="0"/>
          </a:p>
          <a:p>
            <a:pPr>
              <a:lnSpc>
                <a:spcPct val="120000"/>
              </a:lnSpc>
              <a:spcBef>
                <a:spcPts val="0"/>
              </a:spcBef>
            </a:pPr>
            <a:r>
              <a:rPr lang="en-US" sz="1400" b="1" dirty="0"/>
              <a:t>To determine the learning outcomes and core competencies </a:t>
            </a:r>
            <a:r>
              <a:rPr lang="en-US" sz="1400" dirty="0"/>
              <a:t>of students enrolled in Biomedical Science Study Programs, as stipulated in the Bylaws (ART).</a:t>
            </a:r>
          </a:p>
          <a:p>
            <a:pPr>
              <a:lnSpc>
                <a:spcPct val="120000"/>
              </a:lnSpc>
              <a:spcBef>
                <a:spcPts val="0"/>
              </a:spcBef>
            </a:pPr>
            <a:r>
              <a:rPr lang="en-US" sz="1400" b="1" dirty="0"/>
              <a:t>To facilitate collaboration </a:t>
            </a:r>
            <a:r>
              <a:rPr lang="en-US" sz="1400" dirty="0"/>
              <a:t>among KIBI members and between KIBI members and similar institutions in other countries.</a:t>
            </a:r>
          </a:p>
        </p:txBody>
      </p:sp>
    </p:spTree>
    <p:extLst>
      <p:ext uri="{BB962C8B-B14F-4D97-AF65-F5344CB8AC3E}">
        <p14:creationId xmlns:p14="http://schemas.microsoft.com/office/powerpoint/2010/main" val="2896364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1CAE-47FD-FFC3-894B-B1F4F9233777}"/>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B2D4BF2D-E4F3-1897-80F7-74EFBB951636}"/>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algn="ctr">
              <a:lnSpc>
                <a:spcPct val="100000"/>
              </a:lnSpc>
              <a:tabLst>
                <a:tab pos="0" algn="l"/>
              </a:tabLst>
            </a:pPr>
            <a:r>
              <a:rPr lang="en-ID" sz="2000" spc="-1" dirty="0" err="1">
                <a:solidFill>
                  <a:schemeClr val="dk1"/>
                </a:solidFill>
                <a:latin typeface="Funnel Display"/>
                <a:ea typeface="Funnel Display"/>
              </a:rPr>
              <a:t>Yunia</a:t>
            </a:r>
            <a:r>
              <a:rPr lang="en-ID" sz="2000" spc="-1" dirty="0">
                <a:solidFill>
                  <a:schemeClr val="dk1"/>
                </a:solidFill>
                <a:latin typeface="Funnel Display"/>
                <a:ea typeface="Funnel Display"/>
              </a:rPr>
              <a:t> </a:t>
            </a:r>
            <a:r>
              <a:rPr lang="en-ID" sz="2000" spc="-1" dirty="0" err="1">
                <a:solidFill>
                  <a:schemeClr val="dk1"/>
                </a:solidFill>
                <a:latin typeface="Funnel Display"/>
                <a:ea typeface="Funnel Display"/>
              </a:rPr>
              <a:t>Sribudiani</a:t>
            </a:r>
            <a:br>
              <a:rPr lang="en-ID" sz="2000" spc="-1" dirty="0">
                <a:solidFill>
                  <a:schemeClr val="dk1"/>
                </a:solidFill>
                <a:latin typeface="Funnel Display"/>
                <a:ea typeface="Funnel Display"/>
              </a:rPr>
            </a:br>
            <a:r>
              <a:rPr lang="en-ID" sz="2000" spc="-1" dirty="0" err="1">
                <a:solidFill>
                  <a:schemeClr val="dk1"/>
                </a:solidFill>
                <a:latin typeface="Funnel Display"/>
                <a:ea typeface="Funnel Display"/>
              </a:rPr>
              <a:t>y.sribudiani@unpad.ac.id</a:t>
            </a:r>
            <a:br>
              <a:rPr lang="en-ID" sz="1800" b="0" i="0" dirty="0">
                <a:solidFill>
                  <a:srgbClr val="434343"/>
                </a:solidFill>
                <a:effectLst/>
                <a:latin typeface="Roboto" panose="02000000000000000000" pitchFamily="2" charset="0"/>
              </a:rPr>
            </a:br>
            <a:r>
              <a:rPr lang="en-ID" sz="1600" dirty="0">
                <a:solidFill>
                  <a:srgbClr val="434343"/>
                </a:solidFill>
                <a:latin typeface="Roboto" panose="02000000000000000000" pitchFamily="2" charset="0"/>
              </a:rPr>
              <a:t>+6281324729211</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8DFFB8A1-7C89-5357-3037-E56116F02916}"/>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B5877F80-48A7-E8F3-8AF9-993C5CE44C3F}"/>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Basic 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094905FA-1BEF-D51F-FD1A-FD9268523002}"/>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B77BD064-864B-846A-0F1B-9A764B32BF57}"/>
              </a:ext>
            </a:extLst>
          </p:cNvPr>
          <p:cNvSpPr txBox="1">
            <a:spLocks/>
          </p:cNvSpPr>
          <p:nvPr/>
        </p:nvSpPr>
        <p:spPr>
          <a:xfrm>
            <a:off x="3827879" y="1669451"/>
            <a:ext cx="4744801" cy="53766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Molecular genetics; Clinical Genetics</a:t>
            </a:r>
          </a:p>
        </p:txBody>
      </p:sp>
      <p:sp>
        <p:nvSpPr>
          <p:cNvPr id="5" name="PlaceHolder 1">
            <a:extLst>
              <a:ext uri="{FF2B5EF4-FFF2-40B4-BE49-F238E27FC236}">
                <a16:creationId xmlns:a16="http://schemas.microsoft.com/office/drawing/2014/main" id="{93228F9F-98C1-D604-F886-42C3A8EF393B}"/>
              </a:ext>
            </a:extLst>
          </p:cNvPr>
          <p:cNvSpPr txBox="1">
            <a:spLocks/>
          </p:cNvSpPr>
          <p:nvPr/>
        </p:nvSpPr>
        <p:spPr>
          <a:xfrm>
            <a:off x="3808072" y="2126993"/>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D1247CF5-BFD0-61E8-588E-F5AC1BAFBA09}"/>
              </a:ext>
            </a:extLst>
          </p:cNvPr>
          <p:cNvSpPr txBox="1">
            <a:spLocks/>
          </p:cNvSpPr>
          <p:nvPr/>
        </p:nvSpPr>
        <p:spPr>
          <a:xfrm>
            <a:off x="3827880" y="2575446"/>
            <a:ext cx="4647960" cy="400896"/>
          </a:xfrm>
          <a:prstGeom prst="rect">
            <a:avLst/>
          </a:prstGeom>
          <a:noFill/>
          <a:ln w="0">
            <a:noFill/>
          </a:ln>
        </p:spPr>
        <p:txBody>
          <a:bodyPr lIns="91440" tIns="91440" rIns="91440" bIns="9144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Gastrointestinal genetics (Colon Cancer, Hirschsprung disease), Thalassemia</a:t>
            </a:r>
            <a:endParaRPr lang="en-US" sz="1200" spc="-1" dirty="0">
              <a:solidFill>
                <a:srgbClr val="000000"/>
              </a:solidFill>
              <a:latin typeface="OpenSymbol"/>
            </a:endParaRPr>
          </a:p>
        </p:txBody>
      </p:sp>
      <p:pic>
        <p:nvPicPr>
          <p:cNvPr id="9220" name="Picture 4" descr="Logo Unpad – Universitas Padjadjaran">
            <a:extLst>
              <a:ext uri="{FF2B5EF4-FFF2-40B4-BE49-F238E27FC236}">
                <a16:creationId xmlns:a16="http://schemas.microsoft.com/office/drawing/2014/main" id="{500A6470-A4EE-0063-9C93-F141CA27FE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9F1B9ECC-DFA4-98FE-ECA3-DEFC43750516}"/>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19</a:t>
            </a:r>
            <a:endParaRPr lang="fr-FR" sz="3200" spc="-1" dirty="0">
              <a:solidFill>
                <a:srgbClr val="002060"/>
              </a:solidFill>
              <a:highlight>
                <a:srgbClr val="FFFF00"/>
              </a:highlight>
              <a:latin typeface="Arial"/>
            </a:endParaRPr>
          </a:p>
        </p:txBody>
      </p:sp>
      <p:pic>
        <p:nvPicPr>
          <p:cNvPr id="6146" name="Picture 2" descr="BPDP 2025-Yunia Sribudiani – DRHPM">
            <a:extLst>
              <a:ext uri="{FF2B5EF4-FFF2-40B4-BE49-F238E27FC236}">
                <a16:creationId xmlns:a16="http://schemas.microsoft.com/office/drawing/2014/main" id="{93156EF7-F1F9-2DCB-D213-47BEEDD4B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665" y="1442678"/>
            <a:ext cx="1818139" cy="2438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308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211C-9C0D-DF29-5A0A-8927989A21D9}"/>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FF7C3914-3565-0C1A-A236-346F888DA5B1}"/>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algn="ctr">
              <a:lnSpc>
                <a:spcPct val="100000"/>
              </a:lnSpc>
              <a:tabLst>
                <a:tab pos="0" algn="l"/>
              </a:tabLst>
            </a:pPr>
            <a:r>
              <a:rPr lang="en-ID" sz="1800" spc="-1" dirty="0">
                <a:solidFill>
                  <a:schemeClr val="dk1"/>
                </a:solidFill>
                <a:latin typeface="Funnel Display"/>
                <a:ea typeface="Funnel Display"/>
              </a:rPr>
              <a:t>Astrid </a:t>
            </a:r>
            <a:r>
              <a:rPr lang="en-ID" sz="1800" spc="-1" dirty="0" err="1">
                <a:solidFill>
                  <a:schemeClr val="dk1"/>
                </a:solidFill>
                <a:latin typeface="Funnel Display"/>
                <a:ea typeface="Funnel Display"/>
              </a:rPr>
              <a:t>Feinisa</a:t>
            </a:r>
            <a:r>
              <a:rPr lang="en-ID" sz="1800" spc="-1" dirty="0">
                <a:solidFill>
                  <a:schemeClr val="dk1"/>
                </a:solidFill>
                <a:latin typeface="Funnel Display"/>
                <a:ea typeface="Funnel Display"/>
              </a:rPr>
              <a:t> </a:t>
            </a:r>
            <a:r>
              <a:rPr lang="en-ID" sz="1800" spc="-1" dirty="0" err="1">
                <a:solidFill>
                  <a:schemeClr val="dk1"/>
                </a:solidFill>
                <a:latin typeface="Funnel Display"/>
                <a:ea typeface="Funnel Display"/>
              </a:rPr>
              <a:t>Khairani</a:t>
            </a:r>
            <a:r>
              <a:rPr lang="en-ID" sz="1800" spc="-1" dirty="0">
                <a:solidFill>
                  <a:schemeClr val="dk1"/>
                </a:solidFill>
                <a:latin typeface="Funnel Display"/>
                <a:ea typeface="Funnel Display"/>
              </a:rPr>
              <a:t>, MD., </a:t>
            </a:r>
            <a:r>
              <a:rPr lang="en-ID" sz="1800" spc="-1" dirty="0" err="1">
                <a:solidFill>
                  <a:schemeClr val="dk1"/>
                </a:solidFill>
                <a:latin typeface="Funnel Display"/>
                <a:ea typeface="Funnel Display"/>
              </a:rPr>
              <a:t>Ph.D</a:t>
            </a:r>
            <a:br>
              <a:rPr lang="en-ID" sz="2000" b="0" strike="noStrike" spc="-1" dirty="0">
                <a:solidFill>
                  <a:schemeClr val="dk1"/>
                </a:solidFill>
                <a:latin typeface="Funnel Display"/>
                <a:ea typeface="Funnel Display"/>
              </a:rPr>
            </a:br>
            <a:r>
              <a:rPr lang="en-ID" sz="1800" dirty="0" err="1">
                <a:solidFill>
                  <a:srgbClr val="434343"/>
                </a:solidFill>
                <a:latin typeface="Roboto" panose="02000000000000000000" pitchFamily="2" charset="0"/>
              </a:rPr>
              <a:t>astrid.khairani@unpad.ac.id</a:t>
            </a:r>
            <a:br>
              <a:rPr lang="en-ID" sz="1800" b="0" i="0" dirty="0">
                <a:solidFill>
                  <a:srgbClr val="434343"/>
                </a:solidFill>
                <a:effectLst/>
                <a:latin typeface="Roboto" panose="02000000000000000000" pitchFamily="2" charset="0"/>
              </a:rPr>
            </a:br>
            <a:r>
              <a:rPr lang="en-ID" sz="1600" dirty="0">
                <a:solidFill>
                  <a:srgbClr val="434343"/>
                </a:solidFill>
                <a:latin typeface="Roboto" panose="02000000000000000000" pitchFamily="2" charset="0"/>
              </a:rPr>
              <a:t>+628112112612</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0E6B9796-F2B6-6CBE-E58A-09BB907626AC}"/>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305E2B72-9E15-B4CE-21B4-B773F8121A11}"/>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fr-FR" sz="2000" spc="-1" dirty="0" err="1">
                <a:solidFill>
                  <a:schemeClr val="dk1"/>
                </a:solidFill>
                <a:latin typeface="Arial"/>
              </a:rPr>
              <a:t>Department</a:t>
            </a:r>
            <a:r>
              <a:rPr lang="fr-FR" sz="2000" spc="-1" dirty="0">
                <a:solidFill>
                  <a:schemeClr val="dk1"/>
                </a:solidFill>
                <a:latin typeface="Arial"/>
              </a:rPr>
              <a:t> of </a:t>
            </a:r>
            <a:r>
              <a:rPr lang="fr-FR" sz="2000" spc="-1" dirty="0" err="1">
                <a:solidFill>
                  <a:schemeClr val="dk1"/>
                </a:solidFill>
                <a:latin typeface="Arial"/>
              </a:rPr>
              <a:t>Biomedical</a:t>
            </a:r>
            <a:r>
              <a:rPr lang="fr-FR" sz="2000" spc="-1" dirty="0">
                <a:solidFill>
                  <a:schemeClr val="dk1"/>
                </a:solidFill>
                <a:latin typeface="Arial"/>
              </a:rPr>
              <a:t> Sciences</a:t>
            </a:r>
          </a:p>
        </p:txBody>
      </p:sp>
      <p:sp>
        <p:nvSpPr>
          <p:cNvPr id="3" name="PlaceHolder 1">
            <a:extLst>
              <a:ext uri="{FF2B5EF4-FFF2-40B4-BE49-F238E27FC236}">
                <a16:creationId xmlns:a16="http://schemas.microsoft.com/office/drawing/2014/main" id="{1D1730FA-0D67-3E0F-31D3-1F915C5DC4C1}"/>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ABAC2F6A-5428-44BC-3F52-85103AE4966C}"/>
              </a:ext>
            </a:extLst>
          </p:cNvPr>
          <p:cNvSpPr txBox="1">
            <a:spLocks/>
          </p:cNvSpPr>
          <p:nvPr/>
        </p:nvSpPr>
        <p:spPr>
          <a:xfrm>
            <a:off x="3827880" y="1699714"/>
            <a:ext cx="4166194" cy="537661"/>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Structural Biology, Cytoskeleton Structure and Function,  bioimaging, ultrastructural imaging, breast cancer</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722C876B-55A1-FCC8-A66D-0469BB5B87DE}"/>
              </a:ext>
            </a:extLst>
          </p:cNvPr>
          <p:cNvSpPr txBox="1">
            <a:spLocks/>
          </p:cNvSpPr>
          <p:nvPr/>
        </p:nvSpPr>
        <p:spPr>
          <a:xfrm>
            <a:off x="3808072" y="2126993"/>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BBA8C9E4-94A5-4161-626D-8ED795A5B46D}"/>
              </a:ext>
            </a:extLst>
          </p:cNvPr>
          <p:cNvSpPr txBox="1">
            <a:spLocks/>
          </p:cNvSpPr>
          <p:nvPr/>
        </p:nvSpPr>
        <p:spPr>
          <a:xfrm>
            <a:off x="3808072" y="2520890"/>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rPr>
              <a:t>Cell Biology</a:t>
            </a:r>
            <a:endParaRPr lang="en-US" sz="1200" spc="-1" dirty="0">
              <a:solidFill>
                <a:srgbClr val="000000"/>
              </a:solidFill>
              <a:latin typeface="OpenSymbol"/>
            </a:endParaRPr>
          </a:p>
        </p:txBody>
      </p:sp>
      <p:pic>
        <p:nvPicPr>
          <p:cNvPr id="9220" name="Picture 4" descr="Logo Unpad – Universitas Padjadjaran">
            <a:extLst>
              <a:ext uri="{FF2B5EF4-FFF2-40B4-BE49-F238E27FC236}">
                <a16:creationId xmlns:a16="http://schemas.microsoft.com/office/drawing/2014/main" id="{0DFF285F-4FE5-67F2-C1F3-A3B27B2B86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sp>
        <p:nvSpPr>
          <p:cNvPr id="7" name="PlaceHolder 1">
            <a:extLst>
              <a:ext uri="{FF2B5EF4-FFF2-40B4-BE49-F238E27FC236}">
                <a16:creationId xmlns:a16="http://schemas.microsoft.com/office/drawing/2014/main" id="{5C14D8C6-3219-7283-6EF9-A040A6B18AFE}"/>
              </a:ext>
            </a:extLst>
          </p:cNvPr>
          <p:cNvSpPr txBox="1">
            <a:spLocks/>
          </p:cNvSpPr>
          <p:nvPr/>
        </p:nvSpPr>
        <p:spPr>
          <a:xfrm>
            <a:off x="3808072" y="280404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8F57E884-AFAD-6199-DFF5-897D5BEBD8A9}"/>
              </a:ext>
            </a:extLst>
          </p:cNvPr>
          <p:cNvSpPr txBox="1">
            <a:spLocks/>
          </p:cNvSpPr>
          <p:nvPr/>
        </p:nvSpPr>
        <p:spPr>
          <a:xfrm>
            <a:off x="3827880" y="3252496"/>
            <a:ext cx="4647960" cy="166638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chemeClr val="dk1"/>
                </a:solidFill>
                <a:latin typeface="DM Sans"/>
                <a:ea typeface="DM Sans"/>
              </a:rPr>
              <a:t>Research collaboration interest: Cytoskeleton Proteins in Breast Cancer:  Changes in their structures and roles </a:t>
            </a:r>
            <a:endParaRPr lang="en-US" sz="1200" spc="-1" dirty="0">
              <a:solidFill>
                <a:srgbClr val="000000"/>
              </a:solidFill>
              <a:latin typeface="OpenSymbol"/>
            </a:endParaRPr>
          </a:p>
        </p:txBody>
      </p:sp>
      <p:sp>
        <p:nvSpPr>
          <p:cNvPr id="9" name="PlaceHolder 2">
            <a:extLst>
              <a:ext uri="{FF2B5EF4-FFF2-40B4-BE49-F238E27FC236}">
                <a16:creationId xmlns:a16="http://schemas.microsoft.com/office/drawing/2014/main" id="{FE2B45AB-8F8F-CAFE-92A1-E78CE29C07B2}"/>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21</a:t>
            </a:r>
            <a:endParaRPr lang="fr-FR" sz="3200" spc="-1" dirty="0">
              <a:solidFill>
                <a:srgbClr val="002060"/>
              </a:solidFill>
              <a:highlight>
                <a:srgbClr val="FFFF00"/>
              </a:highlight>
              <a:latin typeface="Arial"/>
            </a:endParaRPr>
          </a:p>
        </p:txBody>
      </p:sp>
      <p:pic>
        <p:nvPicPr>
          <p:cNvPr id="8194" name="Picture 2" descr="Astrid Feinisa KHAIRANI | Professor (Assistant) | MD., PhD | Division of  Cell Biology - Department of Biomedical Sciences | Research profile">
            <a:extLst>
              <a:ext uri="{FF2B5EF4-FFF2-40B4-BE49-F238E27FC236}">
                <a16:creationId xmlns:a16="http://schemas.microsoft.com/office/drawing/2014/main" id="{16FFE1D5-5C5E-CFC8-E991-439F859F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793" y="1507080"/>
            <a:ext cx="2306800" cy="23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602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2941-3034-657D-68B0-E8384FC67656}"/>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9545A223-91EA-0B54-5278-46C2AA47991A}"/>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54088164-B3CA-E696-4EF8-BF6FDBCA8D57}"/>
              </a:ext>
            </a:extLst>
          </p:cNvPr>
          <p:cNvSpPr txBox="1">
            <a:spLocks/>
          </p:cNvSpPr>
          <p:nvPr/>
        </p:nvSpPr>
        <p:spPr>
          <a:xfrm>
            <a:off x="1535132" y="416207"/>
            <a:ext cx="5530988" cy="726222"/>
          </a:xfrm>
          <a:prstGeom prst="rect">
            <a:avLst/>
          </a:prstGeom>
          <a:noFill/>
          <a:ln w="0">
            <a:noFill/>
          </a:ln>
        </p:spPr>
        <p:txBody>
          <a:bodyPr lIns="91440" tIns="91440" rIns="91440" bIns="9144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Yarsi</a:t>
            </a:r>
            <a:endParaRPr lang="en-ID" sz="2500" spc="-1" dirty="0">
              <a:solidFill>
                <a:schemeClr val="dk1"/>
              </a:solidFill>
              <a:latin typeface="Funnel Display"/>
              <a:ea typeface="Funnel Display"/>
            </a:endParaRPr>
          </a:p>
        </p:txBody>
      </p:sp>
      <p:sp>
        <p:nvSpPr>
          <p:cNvPr id="3" name="PlaceHolder 1">
            <a:extLst>
              <a:ext uri="{FF2B5EF4-FFF2-40B4-BE49-F238E27FC236}">
                <a16:creationId xmlns:a16="http://schemas.microsoft.com/office/drawing/2014/main" id="{99367533-9083-4CD6-DC3E-2A04EDEDE1F8}"/>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16D6A0F8-24A1-DFF7-967B-7EE4177BE8AB}"/>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"Exercise physiology" ; "physical activity"; "aging and longevity";</a:t>
            </a:r>
          </a:p>
        </p:txBody>
      </p:sp>
      <p:sp>
        <p:nvSpPr>
          <p:cNvPr id="5" name="PlaceHolder 1">
            <a:extLst>
              <a:ext uri="{FF2B5EF4-FFF2-40B4-BE49-F238E27FC236}">
                <a16:creationId xmlns:a16="http://schemas.microsoft.com/office/drawing/2014/main" id="{AC4EC388-5E9D-F52D-6379-461106EA7A61}"/>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5060951A-05C2-8D8D-B40D-6AEAA9A0A9DF}"/>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Genetics and Epigenetics in Cardiovascular Disease</a:t>
            </a:r>
          </a:p>
        </p:txBody>
      </p:sp>
      <p:sp>
        <p:nvSpPr>
          <p:cNvPr id="11" name="PlaceHolder 2">
            <a:extLst>
              <a:ext uri="{FF2B5EF4-FFF2-40B4-BE49-F238E27FC236}">
                <a16:creationId xmlns:a16="http://schemas.microsoft.com/office/drawing/2014/main" id="{0DFE86E8-F0E0-F55A-AEA8-1C00282869E7}"/>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22</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AAD6CCA7-160B-6840-21A0-893230A05A4E}"/>
              </a:ext>
            </a:extLst>
          </p:cNvPr>
          <p:cNvSpPr txBox="1"/>
          <p:nvPr/>
        </p:nvSpPr>
        <p:spPr>
          <a:xfrm>
            <a:off x="297198" y="3894180"/>
            <a:ext cx="3777091" cy="738664"/>
          </a:xfrm>
          <a:prstGeom prst="rect">
            <a:avLst/>
          </a:prstGeom>
          <a:noFill/>
        </p:spPr>
        <p:txBody>
          <a:bodyPr wrap="square" rtlCol="0">
            <a:spAutoFit/>
          </a:bodyPr>
          <a:lstStyle/>
          <a:p>
            <a:pPr algn="ctr"/>
            <a:r>
              <a:rPr lang="id-ID" sz="1400" b="1" dirty="0" err="1"/>
              <a:t>Dr.dr.Diniwati</a:t>
            </a:r>
            <a:r>
              <a:rPr lang="id-ID" sz="1400" b="1" dirty="0"/>
              <a:t> Mukhtar </a:t>
            </a:r>
            <a:r>
              <a:rPr lang="id-ID" sz="1400" b="1" dirty="0" err="1"/>
              <a:t>MKes</a:t>
            </a:r>
            <a:r>
              <a:rPr lang="id-ID" sz="1400" b="1" dirty="0"/>
              <a:t> AIFM </a:t>
            </a:r>
            <a:r>
              <a:rPr lang="id-ID" sz="1400" dirty="0">
                <a:hlinkClick r:id="rId2"/>
              </a:rPr>
              <a:t>diniwati.mukhtar@yarsi.ac.id</a:t>
            </a:r>
            <a:endParaRPr lang="id-ID" sz="1400" dirty="0"/>
          </a:p>
          <a:p>
            <a:pPr algn="ctr"/>
            <a:r>
              <a:rPr lang="id-ID" sz="1400" dirty="0"/>
              <a:t>+628158153746</a:t>
            </a:r>
          </a:p>
        </p:txBody>
      </p:sp>
      <p:sp>
        <p:nvSpPr>
          <p:cNvPr id="12" name="Kotak Teks 11">
            <a:extLst>
              <a:ext uri="{FF2B5EF4-FFF2-40B4-BE49-F238E27FC236}">
                <a16:creationId xmlns:a16="http://schemas.microsoft.com/office/drawing/2014/main" id="{53C45288-C204-A277-162B-DB85D49B361C}"/>
              </a:ext>
            </a:extLst>
          </p:cNvPr>
          <p:cNvSpPr txBox="1"/>
          <p:nvPr/>
        </p:nvSpPr>
        <p:spPr>
          <a:xfrm>
            <a:off x="3791895" y="2571750"/>
            <a:ext cx="4155540" cy="1692771"/>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900" u="sng" dirty="0" err="1"/>
              <a:t>https</a:t>
            </a:r>
            <a:r>
              <a:rPr lang="id-ID" sz="900" u="sng" dirty="0"/>
              <a:t>://</a:t>
            </a:r>
            <a:r>
              <a:rPr lang="id-ID" sz="900" u="sng" dirty="0" err="1"/>
              <a:t>drive.google.com</a:t>
            </a:r>
            <a:r>
              <a:rPr lang="id-ID" sz="900" u="sng" dirty="0"/>
              <a:t>/</a:t>
            </a:r>
            <a:r>
              <a:rPr lang="id-ID" sz="900" u="sng" dirty="0" err="1"/>
              <a:t>open?id</a:t>
            </a:r>
            <a:r>
              <a:rPr lang="id-ID" sz="900" u="sng" dirty="0"/>
              <a:t>=19ePHC6jvCC8LvKtz6uYHmgLHOTqmSg7d, </a:t>
            </a:r>
            <a:r>
              <a:rPr lang="id-ID" sz="900" u="sng" dirty="0" err="1"/>
              <a:t>https</a:t>
            </a:r>
            <a:r>
              <a:rPr lang="id-ID" sz="900" u="sng" dirty="0"/>
              <a:t>://</a:t>
            </a:r>
            <a:r>
              <a:rPr lang="id-ID" sz="900" u="sng" dirty="0" err="1"/>
              <a:t>drive.google.com</a:t>
            </a:r>
            <a:r>
              <a:rPr lang="id-ID" sz="900" u="sng" dirty="0"/>
              <a:t>/</a:t>
            </a:r>
            <a:r>
              <a:rPr lang="id-ID" sz="900" u="sng" dirty="0" err="1"/>
              <a:t>open?id</a:t>
            </a:r>
            <a:r>
              <a:rPr lang="id-ID" sz="900" u="sng" dirty="0"/>
              <a:t>=1gY8S7wIevNHBLTwtItPmMMQa7AJ7Z8tE, </a:t>
            </a:r>
            <a:r>
              <a:rPr lang="id-ID" sz="900" u="sng" dirty="0" err="1"/>
              <a:t>https</a:t>
            </a:r>
            <a:r>
              <a:rPr lang="id-ID" sz="900" u="sng" dirty="0"/>
              <a:t>://</a:t>
            </a:r>
            <a:r>
              <a:rPr lang="id-ID" sz="900" u="sng" dirty="0" err="1"/>
              <a:t>drive.google.com</a:t>
            </a:r>
            <a:r>
              <a:rPr lang="id-ID" sz="900" u="sng" dirty="0"/>
              <a:t>/</a:t>
            </a:r>
            <a:r>
              <a:rPr lang="id-ID" sz="900" u="sng" dirty="0" err="1"/>
              <a:t>open?id</a:t>
            </a:r>
            <a:r>
              <a:rPr lang="id-ID" sz="900" u="sng" dirty="0"/>
              <a:t>=1m_XeUBe0haAJfWRG2SkFZR-8_-X66l5K, </a:t>
            </a:r>
            <a:r>
              <a:rPr lang="id-ID" sz="900" u="sng" dirty="0" err="1"/>
              <a:t>https</a:t>
            </a:r>
            <a:r>
              <a:rPr lang="id-ID" sz="900" u="sng" dirty="0"/>
              <a:t>://</a:t>
            </a:r>
            <a:r>
              <a:rPr lang="id-ID" sz="900" u="sng" dirty="0" err="1"/>
              <a:t>drive.google.com</a:t>
            </a:r>
            <a:r>
              <a:rPr lang="id-ID" sz="900" u="sng" dirty="0"/>
              <a:t>/</a:t>
            </a:r>
            <a:r>
              <a:rPr lang="id-ID" sz="900" u="sng" dirty="0" err="1"/>
              <a:t>open?id</a:t>
            </a:r>
            <a:r>
              <a:rPr lang="id-ID" sz="900" u="sng" dirty="0"/>
              <a:t>=1x3MwS38EXnsCUQYZYV_et4hkWLxAvO8d, </a:t>
            </a:r>
            <a:r>
              <a:rPr lang="id-ID" sz="900" u="sng" dirty="0" err="1"/>
              <a:t>https</a:t>
            </a:r>
            <a:r>
              <a:rPr lang="id-ID" sz="900" u="sng" dirty="0"/>
              <a:t>://</a:t>
            </a:r>
            <a:r>
              <a:rPr lang="id-ID" sz="900" u="sng" dirty="0" err="1"/>
              <a:t>drive.google.com</a:t>
            </a:r>
            <a:r>
              <a:rPr lang="id-ID" sz="900" u="sng" dirty="0"/>
              <a:t>/</a:t>
            </a:r>
            <a:r>
              <a:rPr lang="id-ID" sz="900" u="sng" dirty="0" err="1"/>
              <a:t>open?id</a:t>
            </a:r>
            <a:r>
              <a:rPr lang="id-ID" sz="900" u="sng" dirty="0"/>
              <a:t>=1HDSLBzwItg6VSbBblCP6hrIhFpcLNNeA</a:t>
            </a:r>
            <a:endParaRPr lang="id-ID" sz="1050" u="sng" dirty="0"/>
          </a:p>
          <a:p>
            <a:endParaRPr lang="id-ID" sz="1600" u="sng" dirty="0"/>
          </a:p>
        </p:txBody>
      </p:sp>
      <p:pic>
        <p:nvPicPr>
          <p:cNvPr id="10" name="Picture 2" descr="logo – Universitas YARSI">
            <a:extLst>
              <a:ext uri="{FF2B5EF4-FFF2-40B4-BE49-F238E27FC236}">
                <a16:creationId xmlns:a16="http://schemas.microsoft.com/office/drawing/2014/main" id="{892D32E0-40CE-5C18-E6D1-6B153D29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94" y="486153"/>
            <a:ext cx="1132438" cy="40676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iniwati Mukhtar, Dr. dr. Hj. M.Kes., AIFM – Universitas YARSI">
            <a:extLst>
              <a:ext uri="{FF2B5EF4-FFF2-40B4-BE49-F238E27FC236}">
                <a16:creationId xmlns:a16="http://schemas.microsoft.com/office/drawing/2014/main" id="{06302AE7-4C0B-F159-A030-56F5996D3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274" y="1200512"/>
            <a:ext cx="1732938" cy="259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36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2716-05AB-5844-C3B5-65CDA3C55757}"/>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6C749EB1-FA8A-4E33-3555-A0C2C01657A8}"/>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2655FCB5-A206-2B23-0BDB-89BBA64FA28B}"/>
              </a:ext>
            </a:extLst>
          </p:cNvPr>
          <p:cNvSpPr txBox="1">
            <a:spLocks/>
          </p:cNvSpPr>
          <p:nvPr/>
        </p:nvSpPr>
        <p:spPr>
          <a:xfrm>
            <a:off x="1535132" y="416207"/>
            <a:ext cx="5530988" cy="726222"/>
          </a:xfrm>
          <a:prstGeom prst="rect">
            <a:avLst/>
          </a:prstGeom>
          <a:noFill/>
          <a:ln w="0">
            <a:noFill/>
          </a:ln>
        </p:spPr>
        <p:txBody>
          <a:bodyPr lIns="91440" tIns="91440" rIns="91440" bIns="9144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Yarsi</a:t>
            </a:r>
            <a:endParaRPr lang="en-ID" sz="2500" spc="-1" dirty="0">
              <a:solidFill>
                <a:schemeClr val="dk1"/>
              </a:solidFill>
              <a:latin typeface="Funnel Display"/>
              <a:ea typeface="Funnel Display"/>
            </a:endParaRPr>
          </a:p>
        </p:txBody>
      </p:sp>
      <p:sp>
        <p:nvSpPr>
          <p:cNvPr id="3" name="PlaceHolder 1">
            <a:extLst>
              <a:ext uri="{FF2B5EF4-FFF2-40B4-BE49-F238E27FC236}">
                <a16:creationId xmlns:a16="http://schemas.microsoft.com/office/drawing/2014/main" id="{BFB794AB-188F-2817-6BCE-5E5A2D5776CC}"/>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6C0EAEDD-41D5-3CEF-0ED8-57C2E5A38035}"/>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"Thyroid", "Diabetes Mellitus", "Metabolic Syndrome", "Genetic", "Nutrition""</a:t>
            </a:r>
          </a:p>
        </p:txBody>
      </p:sp>
      <p:sp>
        <p:nvSpPr>
          <p:cNvPr id="5" name="PlaceHolder 1">
            <a:extLst>
              <a:ext uri="{FF2B5EF4-FFF2-40B4-BE49-F238E27FC236}">
                <a16:creationId xmlns:a16="http://schemas.microsoft.com/office/drawing/2014/main" id="{5A79878D-E532-EFAA-B272-387FFE5E11DA}"/>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6457D4D7-37B1-5210-8F5E-4E291E2154AC}"/>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"Thyroid", "Diabetes Mellitus", "Metabolic Syndrome", "Genetic", "Nutrition""</a:t>
            </a:r>
          </a:p>
        </p:txBody>
      </p:sp>
      <p:sp>
        <p:nvSpPr>
          <p:cNvPr id="7" name="PlaceHolder 1">
            <a:extLst>
              <a:ext uri="{FF2B5EF4-FFF2-40B4-BE49-F238E27FC236}">
                <a16:creationId xmlns:a16="http://schemas.microsoft.com/office/drawing/2014/main" id="{7FA1CAB7-99C1-5B30-03D1-614170BFE0C5}"/>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1A6FD903-8848-47CE-0CCD-D568837CFEFE}"/>
              </a:ext>
            </a:extLst>
          </p:cNvPr>
          <p:cNvSpPr txBox="1">
            <a:spLocks/>
          </p:cNvSpPr>
          <p:nvPr/>
        </p:nvSpPr>
        <p:spPr>
          <a:xfrm>
            <a:off x="3782193" y="2930268"/>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Genetic and Metabolic Syndrome</a:t>
            </a:r>
          </a:p>
        </p:txBody>
      </p:sp>
      <p:sp>
        <p:nvSpPr>
          <p:cNvPr id="11" name="PlaceHolder 2">
            <a:extLst>
              <a:ext uri="{FF2B5EF4-FFF2-40B4-BE49-F238E27FC236}">
                <a16:creationId xmlns:a16="http://schemas.microsoft.com/office/drawing/2014/main" id="{44616176-3F8B-F480-C63E-C21D4F55A86A}"/>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23</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970AC9D5-D346-0CD9-9DBA-32DB7699C5B2}"/>
              </a:ext>
            </a:extLst>
          </p:cNvPr>
          <p:cNvSpPr txBox="1"/>
          <p:nvPr/>
        </p:nvSpPr>
        <p:spPr>
          <a:xfrm>
            <a:off x="297198" y="3894180"/>
            <a:ext cx="3777091" cy="738664"/>
          </a:xfrm>
          <a:prstGeom prst="rect">
            <a:avLst/>
          </a:prstGeom>
          <a:noFill/>
        </p:spPr>
        <p:txBody>
          <a:bodyPr wrap="square" rtlCol="0">
            <a:spAutoFit/>
          </a:bodyPr>
          <a:lstStyle/>
          <a:p>
            <a:pPr algn="ctr"/>
            <a:r>
              <a:rPr lang="id-ID" sz="1400" b="1" dirty="0"/>
              <a:t>Fatimah Eliana</a:t>
            </a:r>
          </a:p>
          <a:p>
            <a:pPr algn="ctr"/>
            <a:r>
              <a:rPr lang="id-ID" sz="1400" dirty="0">
                <a:hlinkClick r:id="rId2"/>
              </a:rPr>
              <a:t>fatelianasppd13@gmail.com</a:t>
            </a:r>
            <a:endParaRPr lang="id-ID" sz="1400" dirty="0"/>
          </a:p>
          <a:p>
            <a:pPr algn="ctr"/>
            <a:r>
              <a:rPr lang="id-ID" sz="1400" dirty="0"/>
              <a:t>+628161326220</a:t>
            </a:r>
          </a:p>
        </p:txBody>
      </p:sp>
      <p:sp>
        <p:nvSpPr>
          <p:cNvPr id="12" name="Kotak Teks 11">
            <a:extLst>
              <a:ext uri="{FF2B5EF4-FFF2-40B4-BE49-F238E27FC236}">
                <a16:creationId xmlns:a16="http://schemas.microsoft.com/office/drawing/2014/main" id="{690275E7-5FF6-E1DD-D061-FDE43C352F24}"/>
              </a:ext>
            </a:extLst>
          </p:cNvPr>
          <p:cNvSpPr txBox="1"/>
          <p:nvPr/>
        </p:nvSpPr>
        <p:spPr>
          <a:xfrm>
            <a:off x="3791476" y="3424333"/>
            <a:ext cx="4155540" cy="1092607"/>
          </a:xfrm>
          <a:prstGeom prst="rect">
            <a:avLst/>
          </a:prstGeom>
          <a:noFill/>
        </p:spPr>
        <p:txBody>
          <a:bodyPr wrap="square" rtlCol="0">
            <a:spAutoFit/>
          </a:bodyPr>
          <a:lstStyle/>
          <a:p>
            <a:r>
              <a:rPr lang="id-ID" sz="1600" u="sng" dirty="0" err="1"/>
              <a:t>Research</a:t>
            </a:r>
            <a:r>
              <a:rPr lang="id-ID" sz="1600" u="sng" dirty="0"/>
              <a:t> </a:t>
            </a:r>
            <a:r>
              <a:rPr lang="id-ID" sz="1600" u="sng" dirty="0" err="1"/>
              <a:t>Executive</a:t>
            </a:r>
            <a:r>
              <a:rPr lang="id-ID" sz="1600" u="sng" dirty="0"/>
              <a:t> </a:t>
            </a:r>
            <a:r>
              <a:rPr lang="id-ID" sz="1600" u="sng" dirty="0" err="1"/>
              <a:t>Summary</a:t>
            </a:r>
            <a:r>
              <a:rPr lang="id-ID" sz="1600" u="sng" dirty="0"/>
              <a:t>/</a:t>
            </a:r>
            <a:r>
              <a:rPr lang="id-ID" sz="1600" u="sng" dirty="0" err="1"/>
              <a:t>Roadmap</a:t>
            </a:r>
            <a:endParaRPr lang="id-ID" sz="1600" u="sng" dirty="0"/>
          </a:p>
          <a:p>
            <a:endParaRPr lang="id-ID" sz="900" u="sng" dirty="0"/>
          </a:p>
          <a:p>
            <a:r>
              <a:rPr lang="id-ID" sz="1200" u="sng" dirty="0">
                <a:hlinkClick r:id="rId3"/>
              </a:rPr>
              <a:t>https://drive.google.com/open?id=1Diw8xc4zzfoY-OLIlbDmgxZ5Yk9i8f3l</a:t>
            </a:r>
            <a:endParaRPr lang="id-ID" sz="1200" u="sng" dirty="0"/>
          </a:p>
          <a:p>
            <a:endParaRPr lang="id-ID" sz="1600" u="sng" dirty="0"/>
          </a:p>
        </p:txBody>
      </p:sp>
      <p:pic>
        <p:nvPicPr>
          <p:cNvPr id="10" name="Picture 2" descr="logo – Universitas YARSI">
            <a:extLst>
              <a:ext uri="{FF2B5EF4-FFF2-40B4-BE49-F238E27FC236}">
                <a16:creationId xmlns:a16="http://schemas.microsoft.com/office/drawing/2014/main" id="{91D80767-634F-6A30-EADC-E2B5B0122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94" y="486153"/>
            <a:ext cx="1132438" cy="40676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atimah Eliana, Dr.dr.Hj. SpPD.KEMD – Universitas YARSI">
            <a:extLst>
              <a:ext uri="{FF2B5EF4-FFF2-40B4-BE49-F238E27FC236}">
                <a16:creationId xmlns:a16="http://schemas.microsoft.com/office/drawing/2014/main" id="{A7B0A15F-AB45-AB05-0795-31D2A3444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819" y="1335341"/>
            <a:ext cx="1691785" cy="253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938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9FB3-1087-9D20-F97B-D78773B8D4D5}"/>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5711D5A9-16EE-36CA-6CF7-6E88FCA08256}"/>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17BCC188-39A3-31E6-0A66-C50E771AF941}"/>
              </a:ext>
            </a:extLst>
          </p:cNvPr>
          <p:cNvSpPr txBox="1">
            <a:spLocks/>
          </p:cNvSpPr>
          <p:nvPr/>
        </p:nvSpPr>
        <p:spPr>
          <a:xfrm>
            <a:off x="1535132" y="416207"/>
            <a:ext cx="5530988" cy="726222"/>
          </a:xfrm>
          <a:prstGeom prst="rect">
            <a:avLst/>
          </a:prstGeom>
          <a:noFill/>
          <a:ln w="0">
            <a:noFill/>
          </a:ln>
        </p:spPr>
        <p:txBody>
          <a:bodyPr lIns="91440" tIns="91440" rIns="91440" bIns="9144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Yarsi</a:t>
            </a:r>
            <a:endParaRPr lang="en-ID" sz="2500" spc="-1" dirty="0">
              <a:solidFill>
                <a:schemeClr val="dk1"/>
              </a:solidFill>
              <a:latin typeface="Funnel Display"/>
              <a:ea typeface="Funnel Display"/>
            </a:endParaRPr>
          </a:p>
        </p:txBody>
      </p:sp>
      <p:sp>
        <p:nvSpPr>
          <p:cNvPr id="3" name="PlaceHolder 1">
            <a:extLst>
              <a:ext uri="{FF2B5EF4-FFF2-40B4-BE49-F238E27FC236}">
                <a16:creationId xmlns:a16="http://schemas.microsoft.com/office/drawing/2014/main" id="{9E2937D4-4062-FB16-ABED-39E30BBC2EA1}"/>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1338F183-D0AD-C4A1-A437-8DB080CF0723}"/>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Pharmacogenomic, diabetes, cv disease</a:t>
            </a:r>
          </a:p>
        </p:txBody>
      </p:sp>
      <p:sp>
        <p:nvSpPr>
          <p:cNvPr id="5" name="PlaceHolder 1">
            <a:extLst>
              <a:ext uri="{FF2B5EF4-FFF2-40B4-BE49-F238E27FC236}">
                <a16:creationId xmlns:a16="http://schemas.microsoft.com/office/drawing/2014/main" id="{482B1F3D-86C3-D99A-1175-06E9B2CAD5CC}"/>
              </a:ext>
            </a:extLst>
          </p:cNvPr>
          <p:cNvSpPr txBox="1">
            <a:spLocks/>
          </p:cNvSpPr>
          <p:nvPr/>
        </p:nvSpPr>
        <p:spPr>
          <a:xfrm>
            <a:off x="3791895" y="171059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09804C9D-1592-C044-E64A-35E0A59E197A}"/>
              </a:ext>
            </a:extLst>
          </p:cNvPr>
          <p:cNvSpPr txBox="1">
            <a:spLocks/>
          </p:cNvSpPr>
          <p:nvPr/>
        </p:nvSpPr>
        <p:spPr>
          <a:xfrm>
            <a:off x="3791476" y="2081843"/>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a:solidFill>
                  <a:srgbClr val="000000"/>
                </a:solidFill>
                <a:latin typeface="OpenSymbol"/>
              </a:rPr>
              <a:t>Genetics and Epigenetics in Cardiovascular Disease, effect of genetic variation of PRKAA2 gene in metformin response and risk of CV disease in type 2 Diabetes </a:t>
            </a:r>
          </a:p>
        </p:txBody>
      </p:sp>
      <p:sp>
        <p:nvSpPr>
          <p:cNvPr id="7" name="PlaceHolder 1">
            <a:extLst>
              <a:ext uri="{FF2B5EF4-FFF2-40B4-BE49-F238E27FC236}">
                <a16:creationId xmlns:a16="http://schemas.microsoft.com/office/drawing/2014/main" id="{264E8862-15E9-41A1-97C2-3EA6EDB41468}"/>
              </a:ext>
            </a:extLst>
          </p:cNvPr>
          <p:cNvSpPr txBox="1">
            <a:spLocks/>
          </p:cNvSpPr>
          <p:nvPr/>
        </p:nvSpPr>
        <p:spPr>
          <a:xfrm>
            <a:off x="3782193" y="2530431"/>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53E3024B-8112-D5E5-2A38-EDDDDC142778}"/>
              </a:ext>
            </a:extLst>
          </p:cNvPr>
          <p:cNvSpPr txBox="1">
            <a:spLocks/>
          </p:cNvSpPr>
          <p:nvPr/>
        </p:nvSpPr>
        <p:spPr>
          <a:xfrm>
            <a:off x="3782192" y="2930268"/>
            <a:ext cx="5090203" cy="1213060"/>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AutoNum type="arabicPeriod"/>
              <a:tabLst>
                <a:tab pos="0" algn="l"/>
              </a:tabLst>
            </a:pPr>
            <a:r>
              <a:rPr lang="en-ID" sz="800" spc="-1" dirty="0">
                <a:solidFill>
                  <a:schemeClr val="dk1"/>
                </a:solidFill>
                <a:latin typeface="DM Sans"/>
                <a:ea typeface="DM Sans"/>
              </a:rPr>
              <a:t>Prevalence of CYP2C19*2 and CYP2C19*3 Patients with Cardiovascular Disease in Koja General Hospital, Jakarta (has been conducted)</a:t>
            </a:r>
          </a:p>
          <a:p>
            <a:pPr>
              <a:lnSpc>
                <a:spcPct val="120000"/>
              </a:lnSpc>
              <a:spcBef>
                <a:spcPts val="0"/>
              </a:spcBef>
              <a:buAutoNum type="arabicPeriod"/>
              <a:tabLst>
                <a:tab pos="0" algn="l"/>
              </a:tabLst>
            </a:pPr>
            <a:r>
              <a:rPr lang="en-ID" sz="800" spc="-1" dirty="0">
                <a:solidFill>
                  <a:schemeClr val="dk1"/>
                </a:solidFill>
                <a:latin typeface="DM Sans"/>
                <a:ea typeface="DM Sans"/>
              </a:rPr>
              <a:t>The effect of genetic variation of PRKAA2 gene in metformin response and risk of CV disease</a:t>
            </a:r>
          </a:p>
        </p:txBody>
      </p:sp>
      <p:sp>
        <p:nvSpPr>
          <p:cNvPr id="11" name="PlaceHolder 2">
            <a:extLst>
              <a:ext uri="{FF2B5EF4-FFF2-40B4-BE49-F238E27FC236}">
                <a16:creationId xmlns:a16="http://schemas.microsoft.com/office/drawing/2014/main" id="{3C66A4AD-C9F2-76DA-0021-2C7B4A85D3E7}"/>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24</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6CC1F9E9-A084-6D5D-A261-BFB039BB8D8A}"/>
              </a:ext>
            </a:extLst>
          </p:cNvPr>
          <p:cNvSpPr txBox="1"/>
          <p:nvPr/>
        </p:nvSpPr>
        <p:spPr>
          <a:xfrm>
            <a:off x="297198" y="3894180"/>
            <a:ext cx="3777091" cy="738664"/>
          </a:xfrm>
          <a:prstGeom prst="rect">
            <a:avLst/>
          </a:prstGeom>
          <a:noFill/>
        </p:spPr>
        <p:txBody>
          <a:bodyPr wrap="square" rtlCol="0">
            <a:spAutoFit/>
          </a:bodyPr>
          <a:lstStyle/>
          <a:p>
            <a:pPr algn="ctr"/>
            <a:r>
              <a:rPr lang="id-ID" sz="1400" b="1" dirty="0"/>
              <a:t>dr. Sakura Muhammad </a:t>
            </a:r>
            <a:r>
              <a:rPr lang="id-ID" sz="1400" b="1" dirty="0" err="1"/>
              <a:t>Tola</a:t>
            </a:r>
            <a:r>
              <a:rPr lang="id-ID" sz="1400" b="1" dirty="0"/>
              <a:t>, </a:t>
            </a:r>
            <a:r>
              <a:rPr lang="id-ID" sz="1400" b="1" dirty="0" err="1"/>
              <a:t>Sp.FK</a:t>
            </a:r>
            <a:endParaRPr lang="id-ID" sz="1400" b="1" dirty="0"/>
          </a:p>
          <a:p>
            <a:pPr algn="ctr"/>
            <a:r>
              <a:rPr lang="id-ID" sz="1400" dirty="0"/>
              <a:t>sakurachacha1706@gmail.com +628119767771</a:t>
            </a:r>
          </a:p>
        </p:txBody>
      </p:sp>
      <p:pic>
        <p:nvPicPr>
          <p:cNvPr id="10" name="Picture 2" descr="logo – Universitas YARSI">
            <a:extLst>
              <a:ext uri="{FF2B5EF4-FFF2-40B4-BE49-F238E27FC236}">
                <a16:creationId xmlns:a16="http://schemas.microsoft.com/office/drawing/2014/main" id="{1F468235-CD2D-453B-653C-5FB61CCF3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94" y="486153"/>
            <a:ext cx="1132438" cy="40676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akura Muhammad Tola., dr. SpFK – Universitas YARSI">
            <a:extLst>
              <a:ext uri="{FF2B5EF4-FFF2-40B4-BE49-F238E27FC236}">
                <a16:creationId xmlns:a16="http://schemas.microsoft.com/office/drawing/2014/main" id="{6D030A17-ECAA-073B-42E8-35C089DCF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713" y="1240260"/>
            <a:ext cx="1704059" cy="255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27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2B31B-00B2-BC1D-98EF-8760A998717C}"/>
            </a:ext>
          </a:extLst>
        </p:cNvPr>
        <p:cNvGrpSpPr/>
        <p:nvPr/>
      </p:nvGrpSpPr>
      <p:grpSpPr>
        <a:xfrm>
          <a:off x="0" y="0"/>
          <a:ext cx="0" cy="0"/>
          <a:chOff x="0" y="0"/>
          <a:chExt cx="0" cy="0"/>
        </a:xfrm>
      </p:grpSpPr>
      <p:cxnSp>
        <p:nvCxnSpPr>
          <p:cNvPr id="82" name="Google Shape;166;p32">
            <a:extLst>
              <a:ext uri="{FF2B5EF4-FFF2-40B4-BE49-F238E27FC236}">
                <a16:creationId xmlns:a16="http://schemas.microsoft.com/office/drawing/2014/main" id="{6C2DBFB5-921B-EEEF-E1CB-B57C06058135}"/>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8470811B-CD44-5FD8-BF7C-B6196FD609E5}"/>
              </a:ext>
            </a:extLst>
          </p:cNvPr>
          <p:cNvSpPr txBox="1">
            <a:spLocks/>
          </p:cNvSpPr>
          <p:nvPr/>
        </p:nvSpPr>
        <p:spPr>
          <a:xfrm>
            <a:off x="1535131" y="416207"/>
            <a:ext cx="5961137" cy="726222"/>
          </a:xfrm>
          <a:prstGeom prst="rect">
            <a:avLst/>
          </a:prstGeom>
          <a:noFill/>
          <a:ln w="0">
            <a:noFill/>
          </a:ln>
        </p:spPr>
        <p:txBody>
          <a:bodyPr lIns="91440" tIns="91440" rIns="91440" bIns="9144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Jenderal</a:t>
            </a:r>
            <a:r>
              <a:rPr lang="en-ID" sz="2500" spc="-1" dirty="0">
                <a:solidFill>
                  <a:schemeClr val="dk1"/>
                </a:solidFill>
                <a:latin typeface="Funnel Display"/>
                <a:ea typeface="Funnel Display"/>
              </a:rPr>
              <a:t> </a:t>
            </a:r>
            <a:r>
              <a:rPr lang="en-ID" sz="2500" spc="-1" dirty="0" err="1">
                <a:solidFill>
                  <a:schemeClr val="dk1"/>
                </a:solidFill>
                <a:latin typeface="Funnel Display"/>
                <a:ea typeface="Funnel Display"/>
              </a:rPr>
              <a:t>Soedirman</a:t>
            </a:r>
            <a:endParaRPr lang="en-ID" sz="2500" spc="-1" dirty="0">
              <a:solidFill>
                <a:schemeClr val="dk1"/>
              </a:solidFill>
              <a:latin typeface="Funnel Display"/>
              <a:ea typeface="Funnel Display"/>
            </a:endParaRPr>
          </a:p>
        </p:txBody>
      </p:sp>
      <p:sp>
        <p:nvSpPr>
          <p:cNvPr id="3" name="PlaceHolder 1">
            <a:extLst>
              <a:ext uri="{FF2B5EF4-FFF2-40B4-BE49-F238E27FC236}">
                <a16:creationId xmlns:a16="http://schemas.microsoft.com/office/drawing/2014/main" id="{9FA7DFFA-700B-C909-C6E0-4AD826DE826B}"/>
              </a:ext>
            </a:extLst>
          </p:cNvPr>
          <p:cNvSpPr txBox="1">
            <a:spLocks/>
          </p:cNvSpPr>
          <p:nvPr/>
        </p:nvSpPr>
        <p:spPr>
          <a:xfrm>
            <a:off x="3791895" y="112391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B70D7A26-C152-296F-9027-233B29988990}"/>
              </a:ext>
            </a:extLst>
          </p:cNvPr>
          <p:cNvSpPr txBox="1">
            <a:spLocks/>
          </p:cNvSpPr>
          <p:nvPr/>
        </p:nvSpPr>
        <p:spPr>
          <a:xfrm>
            <a:off x="3791895" y="1474175"/>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200" spc="-1" dirty="0">
                <a:solidFill>
                  <a:srgbClr val="000000"/>
                </a:solidFill>
                <a:latin typeface="OpenSymbol"/>
              </a:rPr>
              <a:t>virology; bacteriology; pathogen; genomic; </a:t>
            </a:r>
            <a:r>
              <a:rPr lang="en-US" sz="1200" spc="-1" dirty="0" err="1">
                <a:solidFill>
                  <a:srgbClr val="000000"/>
                </a:solidFill>
                <a:latin typeface="OpenSymbol"/>
              </a:rPr>
              <a:t>survaillance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99DC00AD-7F7B-1CE3-9354-7B3D88AB3C1C}"/>
              </a:ext>
            </a:extLst>
          </p:cNvPr>
          <p:cNvSpPr txBox="1">
            <a:spLocks/>
          </p:cNvSpPr>
          <p:nvPr/>
        </p:nvSpPr>
        <p:spPr>
          <a:xfrm>
            <a:off x="3791895" y="1811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4C49568E-12C9-5FEF-C43F-4D957824AD05}"/>
              </a:ext>
            </a:extLst>
          </p:cNvPr>
          <p:cNvSpPr txBox="1">
            <a:spLocks/>
          </p:cNvSpPr>
          <p:nvPr/>
        </p:nvSpPr>
        <p:spPr>
          <a:xfrm>
            <a:off x="3808072" y="2198511"/>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US" sz="1100" spc="-1" dirty="0" err="1">
                <a:solidFill>
                  <a:srgbClr val="000000"/>
                </a:solidFill>
                <a:latin typeface="OpenSymbol"/>
              </a:rPr>
              <a:t>Ototoxicology</a:t>
            </a:r>
            <a:r>
              <a:rPr lang="en-US" sz="1100" spc="-1" dirty="0">
                <a:solidFill>
                  <a:srgbClr val="000000"/>
                </a:solidFill>
                <a:latin typeface="OpenSymbol"/>
              </a:rPr>
              <a:t>, Molecular pathogen of otitis media and respiratory virus (severe acute respiratory illness)</a:t>
            </a:r>
          </a:p>
        </p:txBody>
      </p:sp>
      <p:sp>
        <p:nvSpPr>
          <p:cNvPr id="11" name="PlaceHolder 2">
            <a:extLst>
              <a:ext uri="{FF2B5EF4-FFF2-40B4-BE49-F238E27FC236}">
                <a16:creationId xmlns:a16="http://schemas.microsoft.com/office/drawing/2014/main" id="{C85DC2B2-71F3-3394-D9A1-DAB01466A65C}"/>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25</a:t>
            </a:r>
            <a:endParaRPr lang="fr-FR" sz="3200" spc="-1" dirty="0">
              <a:solidFill>
                <a:srgbClr val="002060"/>
              </a:solidFill>
              <a:highlight>
                <a:srgbClr val="FFFF00"/>
              </a:highlight>
              <a:latin typeface="Arial"/>
            </a:endParaRPr>
          </a:p>
        </p:txBody>
      </p:sp>
      <p:sp>
        <p:nvSpPr>
          <p:cNvPr id="9" name="Kotak Teks 8">
            <a:extLst>
              <a:ext uri="{FF2B5EF4-FFF2-40B4-BE49-F238E27FC236}">
                <a16:creationId xmlns:a16="http://schemas.microsoft.com/office/drawing/2014/main" id="{A1FB9D10-BA1C-79CA-43F7-BF51FD6F0E54}"/>
              </a:ext>
            </a:extLst>
          </p:cNvPr>
          <p:cNvSpPr txBox="1"/>
          <p:nvPr/>
        </p:nvSpPr>
        <p:spPr>
          <a:xfrm>
            <a:off x="297199" y="3894180"/>
            <a:ext cx="3604846" cy="954107"/>
          </a:xfrm>
          <a:prstGeom prst="rect">
            <a:avLst/>
          </a:prstGeom>
          <a:noFill/>
        </p:spPr>
        <p:txBody>
          <a:bodyPr wrap="square" rtlCol="0">
            <a:spAutoFit/>
          </a:bodyPr>
          <a:lstStyle/>
          <a:p>
            <a:pPr algn="ctr"/>
            <a:r>
              <a:rPr lang="id-ID" sz="1400" b="1" dirty="0"/>
              <a:t>Dr. Drs. Daniel Joko Wahyono, </a:t>
            </a:r>
            <a:r>
              <a:rPr lang="id-ID" sz="1400" b="1" dirty="0" err="1"/>
              <a:t>M.Biomed</a:t>
            </a:r>
            <a:r>
              <a:rPr lang="id-ID" sz="1400" b="1" dirty="0"/>
              <a:t>.</a:t>
            </a:r>
          </a:p>
          <a:p>
            <a:pPr algn="ctr"/>
            <a:r>
              <a:rPr lang="id-ID" sz="1400" dirty="0">
                <a:hlinkClick r:id="rId2"/>
              </a:rPr>
              <a:t>daniel.wahyono@unsoed.ac.id</a:t>
            </a:r>
            <a:endParaRPr lang="id-ID" sz="1400" dirty="0"/>
          </a:p>
          <a:p>
            <a:pPr algn="ctr"/>
            <a:r>
              <a:rPr lang="id-ID" sz="1400" dirty="0"/>
              <a:t>+6281804758154</a:t>
            </a:r>
          </a:p>
        </p:txBody>
      </p:sp>
      <p:pic>
        <p:nvPicPr>
          <p:cNvPr id="13" name="Picture 2" descr="Universitas Jenderal Soedirman - Wikipedia bahasa Indonesia, ensiklopedia  bebas">
            <a:extLst>
              <a:ext uri="{FF2B5EF4-FFF2-40B4-BE49-F238E27FC236}">
                <a16:creationId xmlns:a16="http://schemas.microsoft.com/office/drawing/2014/main" id="{E2708145-7D2E-2427-2285-ACA59559B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160" y="323296"/>
            <a:ext cx="721667" cy="72271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DANIEL JOKO WAHYONO">
            <a:extLst>
              <a:ext uri="{FF2B5EF4-FFF2-40B4-BE49-F238E27FC236}">
                <a16:creationId xmlns:a16="http://schemas.microsoft.com/office/drawing/2014/main" id="{52A06E4E-3D58-1198-D020-7283C3F50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389" y="1322862"/>
            <a:ext cx="1873332" cy="249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3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A2DD-72A7-10E6-2DE7-6543E405C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79E4E-3FC1-A04A-7254-01DB8ED80FDC}"/>
              </a:ext>
            </a:extLst>
          </p:cNvPr>
          <p:cNvSpPr>
            <a:spLocks noGrp="1"/>
          </p:cNvSpPr>
          <p:nvPr>
            <p:ph type="title"/>
          </p:nvPr>
        </p:nvSpPr>
        <p:spPr>
          <a:xfrm>
            <a:off x="1315736" y="429228"/>
            <a:ext cx="7224853" cy="818469"/>
          </a:xfrm>
        </p:spPr>
        <p:txBody>
          <a:bodyPr/>
          <a:lstStyle/>
          <a:p>
            <a:r>
              <a:rPr lang="en-US" sz="2000" u="sng" dirty="0"/>
              <a:t>Faculty of Medicine Universitas Airlangga</a:t>
            </a:r>
            <a:br>
              <a:rPr lang="en-US" sz="2000" dirty="0"/>
            </a:br>
            <a:r>
              <a:rPr lang="en-US" sz="1800" dirty="0"/>
              <a:t>Master Program of Basic Medical Science</a:t>
            </a:r>
          </a:p>
        </p:txBody>
      </p:sp>
      <p:pic>
        <p:nvPicPr>
          <p:cNvPr id="7" name="Picture 6">
            <a:extLst>
              <a:ext uri="{FF2B5EF4-FFF2-40B4-BE49-F238E27FC236}">
                <a16:creationId xmlns:a16="http://schemas.microsoft.com/office/drawing/2014/main" id="{B1D8F169-D4EB-B1AD-CA94-23B74C7028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34" y="311615"/>
            <a:ext cx="818470" cy="818470"/>
          </a:xfrm>
          <a:prstGeom prst="rect">
            <a:avLst/>
          </a:prstGeom>
        </p:spPr>
      </p:pic>
      <p:sp>
        <p:nvSpPr>
          <p:cNvPr id="13" name="PlaceHolder 1">
            <a:extLst>
              <a:ext uri="{FF2B5EF4-FFF2-40B4-BE49-F238E27FC236}">
                <a16:creationId xmlns:a16="http://schemas.microsoft.com/office/drawing/2014/main" id="{C1A3B89E-44CD-40CF-B17E-A768E0D2920D}"/>
              </a:ext>
            </a:extLst>
          </p:cNvPr>
          <p:cNvSpPr txBox="1">
            <a:spLocks/>
          </p:cNvSpPr>
          <p:nvPr/>
        </p:nvSpPr>
        <p:spPr>
          <a:xfrm>
            <a:off x="347341" y="4076199"/>
            <a:ext cx="3525758" cy="571320"/>
          </a:xfrm>
          <a:prstGeom prst="rect">
            <a:avLst/>
          </a:prstGeom>
          <a:noFill/>
          <a:ln w="0">
            <a:noFill/>
          </a:ln>
        </p:spPr>
        <p:txBody>
          <a:bodyPr lIns="91440" tIns="91440" rIns="91440" bIns="9144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en-ID" sz="1400" b="1" spc="-1" dirty="0">
                <a:solidFill>
                  <a:schemeClr val="dk1"/>
                </a:solidFill>
                <a:ea typeface="Funnel Display"/>
              </a:rPr>
              <a:t>Prof. Dr. Arifa Mustika,dr.,</a:t>
            </a:r>
            <a:r>
              <a:rPr lang="en-ID" sz="1400" b="1" spc="-1" dirty="0" err="1">
                <a:solidFill>
                  <a:schemeClr val="dk1"/>
                </a:solidFill>
                <a:ea typeface="Funnel Display"/>
              </a:rPr>
              <a:t>M.Si</a:t>
            </a:r>
            <a:br>
              <a:rPr lang="en-ID" sz="1400" spc="-1" dirty="0">
                <a:solidFill>
                  <a:schemeClr val="dk1"/>
                </a:solidFill>
                <a:ea typeface="Funnel Display"/>
              </a:rPr>
            </a:br>
            <a:r>
              <a:rPr lang="en-ID" sz="1400" spc="-1" dirty="0" err="1">
                <a:solidFill>
                  <a:srgbClr val="434343"/>
                </a:solidFill>
                <a:ea typeface="Funnel Display"/>
              </a:rPr>
              <a:t>arifa-m@fk.unair.ac.id</a:t>
            </a:r>
            <a:br>
              <a:rPr lang="en-ID" sz="1400" dirty="0">
                <a:solidFill>
                  <a:srgbClr val="434343"/>
                </a:solidFill>
              </a:rPr>
            </a:br>
            <a:r>
              <a:rPr lang="en-ID" sz="1400" dirty="0">
                <a:solidFill>
                  <a:srgbClr val="434343"/>
                </a:solidFill>
              </a:rPr>
              <a:t>+6287851540939</a:t>
            </a:r>
            <a:endParaRPr lang="fr-FR" sz="1400" spc="-1" dirty="0">
              <a:solidFill>
                <a:schemeClr val="dk1"/>
              </a:solidFill>
            </a:endParaRPr>
          </a:p>
        </p:txBody>
      </p:sp>
      <p:sp>
        <p:nvSpPr>
          <p:cNvPr id="14" name="PlaceHolder 2">
            <a:extLst>
              <a:ext uri="{FF2B5EF4-FFF2-40B4-BE49-F238E27FC236}">
                <a16:creationId xmlns:a16="http://schemas.microsoft.com/office/drawing/2014/main" id="{2C39A778-9DE7-BB36-7B62-C62F5C3511E1}"/>
              </a:ext>
            </a:extLst>
          </p:cNvPr>
          <p:cNvSpPr txBox="1">
            <a:spLocks/>
          </p:cNvSpPr>
          <p:nvPr/>
        </p:nvSpPr>
        <p:spPr>
          <a:xfrm>
            <a:off x="3708946" y="1708874"/>
            <a:ext cx="4928060" cy="479873"/>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000" spc="-1" dirty="0">
                <a:solidFill>
                  <a:schemeClr val="dk1"/>
                </a:solidFill>
                <a:latin typeface="DM Sans"/>
                <a:ea typeface="DM Sans"/>
              </a:rPr>
              <a:t>Immunopharmacology: Herbal </a:t>
            </a:r>
            <a:r>
              <a:rPr lang="en-ID" sz="1000" spc="-1" dirty="0" err="1">
                <a:solidFill>
                  <a:schemeClr val="dk1"/>
                </a:solidFill>
                <a:latin typeface="DM Sans"/>
                <a:ea typeface="DM Sans"/>
              </a:rPr>
              <a:t>medicine:metabolic</a:t>
            </a:r>
            <a:r>
              <a:rPr lang="en-ID" sz="1000" spc="-1" dirty="0">
                <a:solidFill>
                  <a:schemeClr val="dk1"/>
                </a:solidFill>
                <a:latin typeface="DM Sans"/>
                <a:ea typeface="DM Sans"/>
              </a:rPr>
              <a:t> </a:t>
            </a:r>
            <a:r>
              <a:rPr lang="en-ID" sz="1000" spc="-1" dirty="0" err="1">
                <a:solidFill>
                  <a:schemeClr val="dk1"/>
                </a:solidFill>
                <a:latin typeface="DM Sans"/>
                <a:ea typeface="DM Sans"/>
              </a:rPr>
              <a:t>sundrome</a:t>
            </a:r>
            <a:r>
              <a:rPr lang="en-ID" sz="1000" spc="-1" dirty="0">
                <a:solidFill>
                  <a:schemeClr val="dk1"/>
                </a:solidFill>
                <a:latin typeface="DM Sans"/>
                <a:ea typeface="DM Sans"/>
              </a:rPr>
              <a:t>, autoimmune; cancer</a:t>
            </a:r>
            <a:endParaRPr lang="en-US" sz="1000" spc="-1" dirty="0">
              <a:solidFill>
                <a:srgbClr val="000000"/>
              </a:solidFill>
              <a:latin typeface="OpenSymbol"/>
            </a:endParaRPr>
          </a:p>
        </p:txBody>
      </p:sp>
      <p:sp>
        <p:nvSpPr>
          <p:cNvPr id="15" name="PlaceHolder 1">
            <a:extLst>
              <a:ext uri="{FF2B5EF4-FFF2-40B4-BE49-F238E27FC236}">
                <a16:creationId xmlns:a16="http://schemas.microsoft.com/office/drawing/2014/main" id="{F4E84717-FA63-2D25-9FAA-F5F1432C9861}"/>
              </a:ext>
            </a:extLst>
          </p:cNvPr>
          <p:cNvSpPr txBox="1">
            <a:spLocks/>
          </p:cNvSpPr>
          <p:nvPr/>
        </p:nvSpPr>
        <p:spPr>
          <a:xfrm>
            <a:off x="3689138" y="192833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16" name="PlaceHolder 2">
            <a:extLst>
              <a:ext uri="{FF2B5EF4-FFF2-40B4-BE49-F238E27FC236}">
                <a16:creationId xmlns:a16="http://schemas.microsoft.com/office/drawing/2014/main" id="{7177A314-A367-72CE-2F32-3017E28B7F49}"/>
              </a:ext>
            </a:extLst>
          </p:cNvPr>
          <p:cNvSpPr txBox="1">
            <a:spLocks/>
          </p:cNvSpPr>
          <p:nvPr/>
        </p:nvSpPr>
        <p:spPr>
          <a:xfrm>
            <a:off x="3708946" y="2376784"/>
            <a:ext cx="4647960" cy="67526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immunopharmacology for non-communicable </a:t>
            </a:r>
            <a:r>
              <a:rPr lang="en-ID" sz="1200" spc="-1" dirty="0" err="1">
                <a:solidFill>
                  <a:schemeClr val="dk1"/>
                </a:solidFill>
                <a:latin typeface="DM Sans"/>
                <a:ea typeface="DM Sans"/>
              </a:rPr>
              <a:t>deseases</a:t>
            </a:r>
            <a:endParaRPr lang="en-US" sz="1200" spc="-1" dirty="0">
              <a:solidFill>
                <a:srgbClr val="000000"/>
              </a:solidFill>
              <a:latin typeface="OpenSymbol"/>
            </a:endParaRPr>
          </a:p>
        </p:txBody>
      </p:sp>
      <p:sp>
        <p:nvSpPr>
          <p:cNvPr id="18" name="PlaceHolder 2">
            <a:extLst>
              <a:ext uri="{FF2B5EF4-FFF2-40B4-BE49-F238E27FC236}">
                <a16:creationId xmlns:a16="http://schemas.microsoft.com/office/drawing/2014/main" id="{61A67FEF-FC57-5074-A619-DD9E1162703C}"/>
              </a:ext>
            </a:extLst>
          </p:cNvPr>
          <p:cNvSpPr txBox="1">
            <a:spLocks/>
          </p:cNvSpPr>
          <p:nvPr/>
        </p:nvSpPr>
        <p:spPr>
          <a:xfrm>
            <a:off x="3689138" y="2743542"/>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600" u="sng" spc="-1" dirty="0">
                <a:solidFill>
                  <a:schemeClr val="dk1"/>
                </a:solidFill>
                <a:latin typeface="DM Sans"/>
              </a:rPr>
              <a:t>Roadmap</a:t>
            </a:r>
          </a:p>
          <a:p>
            <a:pPr marL="0" indent="0">
              <a:lnSpc>
                <a:spcPct val="100000"/>
              </a:lnSpc>
              <a:buNone/>
              <a:tabLst>
                <a:tab pos="0" algn="l"/>
              </a:tabLst>
            </a:pPr>
            <a:r>
              <a:rPr lang="en-ID" sz="1200" spc="-1" dirty="0">
                <a:solidFill>
                  <a:schemeClr val="dk1"/>
                </a:solidFill>
                <a:latin typeface="DM Sans"/>
                <a:hlinkClick r:id="rId3"/>
              </a:rPr>
              <a:t>https://drive.google.com/open?id=1Hjh71dTBFGiF0KMkRNt44SyS0FvI7329</a:t>
            </a:r>
            <a:endParaRPr lang="en-ID" sz="1200" spc="-1" dirty="0">
              <a:solidFill>
                <a:schemeClr val="dk1"/>
              </a:solidFill>
              <a:latin typeface="DM Sans"/>
            </a:endParaRPr>
          </a:p>
          <a:p>
            <a:pPr marL="0" indent="0">
              <a:lnSpc>
                <a:spcPct val="100000"/>
              </a:lnSpc>
              <a:buNone/>
              <a:tabLst>
                <a:tab pos="0" algn="l"/>
              </a:tabLst>
            </a:pPr>
            <a:r>
              <a:rPr lang="en-ID" sz="1200" spc="-1" dirty="0">
                <a:solidFill>
                  <a:schemeClr val="dk1"/>
                </a:solidFill>
                <a:latin typeface="DM Sans"/>
              </a:rPr>
              <a:t> </a:t>
            </a:r>
            <a:endParaRPr lang="en-US" sz="1200" spc="-1" dirty="0">
              <a:solidFill>
                <a:srgbClr val="000000"/>
              </a:solidFill>
              <a:latin typeface="OpenSymbol"/>
            </a:endParaRPr>
          </a:p>
        </p:txBody>
      </p:sp>
      <p:sp>
        <p:nvSpPr>
          <p:cNvPr id="19" name="PlaceHolder 1">
            <a:extLst>
              <a:ext uri="{FF2B5EF4-FFF2-40B4-BE49-F238E27FC236}">
                <a16:creationId xmlns:a16="http://schemas.microsoft.com/office/drawing/2014/main" id="{E6FD9F6A-D24C-CF42-47E7-86E5293FB457}"/>
              </a:ext>
            </a:extLst>
          </p:cNvPr>
          <p:cNvSpPr txBox="1">
            <a:spLocks/>
          </p:cNvSpPr>
          <p:nvPr/>
        </p:nvSpPr>
        <p:spPr>
          <a:xfrm>
            <a:off x="3708946" y="1343234"/>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cxnSp>
        <p:nvCxnSpPr>
          <p:cNvPr id="20" name="Google Shape;166;p32">
            <a:extLst>
              <a:ext uri="{FF2B5EF4-FFF2-40B4-BE49-F238E27FC236}">
                <a16:creationId xmlns:a16="http://schemas.microsoft.com/office/drawing/2014/main" id="{3404002C-E012-43F2-AAF4-C5742A2A1482}"/>
              </a:ext>
            </a:extLst>
          </p:cNvPr>
          <p:cNvCxnSpPr/>
          <p:nvPr/>
        </p:nvCxnSpPr>
        <p:spPr>
          <a:xfrm>
            <a:off x="622101" y="1212861"/>
            <a:ext cx="7904520" cy="360"/>
          </a:xfrm>
          <a:prstGeom prst="straightConnector1">
            <a:avLst/>
          </a:prstGeom>
          <a:ln w="9525">
            <a:solidFill>
              <a:srgbClr val="191919"/>
            </a:solidFill>
            <a:round/>
          </a:ln>
        </p:spPr>
      </p:cxnSp>
      <p:sp>
        <p:nvSpPr>
          <p:cNvPr id="21" name="PlaceHolder 2">
            <a:extLst>
              <a:ext uri="{FF2B5EF4-FFF2-40B4-BE49-F238E27FC236}">
                <a16:creationId xmlns:a16="http://schemas.microsoft.com/office/drawing/2014/main" id="{BAAF9156-C8B7-3426-92CA-8D02732C5131}"/>
              </a:ext>
            </a:extLst>
          </p:cNvPr>
          <p:cNvSpPr txBox="1">
            <a:spLocks/>
          </p:cNvSpPr>
          <p:nvPr/>
        </p:nvSpPr>
        <p:spPr>
          <a:xfrm>
            <a:off x="8389562" y="4294102"/>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28</a:t>
            </a:r>
            <a:endParaRPr lang="fr-FR" sz="3200" spc="-1" dirty="0">
              <a:solidFill>
                <a:srgbClr val="002060"/>
              </a:solidFill>
              <a:highlight>
                <a:srgbClr val="FFFF00"/>
              </a:highlight>
              <a:latin typeface="Arial"/>
            </a:endParaRPr>
          </a:p>
        </p:txBody>
      </p:sp>
      <p:pic>
        <p:nvPicPr>
          <p:cNvPr id="11266" name="Picture 2" descr="Arifa Mustika - Professor in Immunopharmacology and Herbal Medicine at  Universitas Airlangga, also a general practitioner | LinkedIn">
            <a:extLst>
              <a:ext uri="{FF2B5EF4-FFF2-40B4-BE49-F238E27FC236}">
                <a16:creationId xmlns:a16="http://schemas.microsoft.com/office/drawing/2014/main" id="{85C3608E-1294-B458-43F2-DE91F78FF4A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91649" y="1454036"/>
            <a:ext cx="2474442" cy="247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368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29580-DA6E-202B-DC75-247A2169F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74F37-9922-69A2-6E4B-0A88AC3FDA33}"/>
              </a:ext>
            </a:extLst>
          </p:cNvPr>
          <p:cNvSpPr>
            <a:spLocks noGrp="1"/>
          </p:cNvSpPr>
          <p:nvPr>
            <p:ph type="title"/>
          </p:nvPr>
        </p:nvSpPr>
        <p:spPr>
          <a:xfrm>
            <a:off x="1315736" y="429228"/>
            <a:ext cx="7224853" cy="818469"/>
          </a:xfrm>
        </p:spPr>
        <p:txBody>
          <a:bodyPr/>
          <a:lstStyle/>
          <a:p>
            <a:r>
              <a:rPr lang="en-US" sz="2000" u="sng" dirty="0"/>
              <a:t>Faculty of Medicine Universitas Airlangga</a:t>
            </a:r>
            <a:br>
              <a:rPr lang="en-US" sz="2000" dirty="0"/>
            </a:br>
            <a:r>
              <a:rPr lang="en-US" sz="1800" dirty="0"/>
              <a:t>Master Program of Basic Medical Science</a:t>
            </a:r>
          </a:p>
        </p:txBody>
      </p:sp>
      <p:pic>
        <p:nvPicPr>
          <p:cNvPr id="7" name="Picture 6">
            <a:extLst>
              <a:ext uri="{FF2B5EF4-FFF2-40B4-BE49-F238E27FC236}">
                <a16:creationId xmlns:a16="http://schemas.microsoft.com/office/drawing/2014/main" id="{EC757C02-07D8-A690-5C46-21A940D07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34" y="311615"/>
            <a:ext cx="818470" cy="818470"/>
          </a:xfrm>
          <a:prstGeom prst="rect">
            <a:avLst/>
          </a:prstGeom>
        </p:spPr>
      </p:pic>
      <p:sp>
        <p:nvSpPr>
          <p:cNvPr id="13" name="PlaceHolder 1">
            <a:extLst>
              <a:ext uri="{FF2B5EF4-FFF2-40B4-BE49-F238E27FC236}">
                <a16:creationId xmlns:a16="http://schemas.microsoft.com/office/drawing/2014/main" id="{A617F660-6633-D715-E87D-4C38E869EFA7}"/>
              </a:ext>
            </a:extLst>
          </p:cNvPr>
          <p:cNvSpPr txBox="1">
            <a:spLocks/>
          </p:cNvSpPr>
          <p:nvPr/>
        </p:nvSpPr>
        <p:spPr>
          <a:xfrm>
            <a:off x="347341" y="4076199"/>
            <a:ext cx="3525758" cy="571320"/>
          </a:xfrm>
          <a:prstGeom prst="rect">
            <a:avLst/>
          </a:prstGeom>
          <a:noFill/>
          <a:ln w="0">
            <a:noFill/>
          </a:ln>
        </p:spPr>
        <p:txBody>
          <a:bodyPr lIns="91440" tIns="91440" rIns="91440" bIns="9144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en-ID" sz="1200" b="1" spc="-1" dirty="0">
                <a:solidFill>
                  <a:schemeClr val="dk1"/>
                </a:solidFill>
                <a:ea typeface="Funnel Display"/>
              </a:rPr>
              <a:t>Dr. </a:t>
            </a:r>
            <a:r>
              <a:rPr lang="en-ID" sz="1200" b="1" spc="-1" dirty="0" err="1">
                <a:solidFill>
                  <a:schemeClr val="dk1"/>
                </a:solidFill>
                <a:ea typeface="Funnel Display"/>
              </a:rPr>
              <a:t>Citrawati</a:t>
            </a:r>
            <a:r>
              <a:rPr lang="en-ID" sz="1200" b="1" spc="-1" dirty="0">
                <a:solidFill>
                  <a:schemeClr val="dk1"/>
                </a:solidFill>
                <a:ea typeface="Funnel Display"/>
              </a:rPr>
              <a:t> </a:t>
            </a:r>
            <a:r>
              <a:rPr lang="en-ID" sz="1200" b="1" spc="-1" dirty="0" err="1">
                <a:solidFill>
                  <a:schemeClr val="dk1"/>
                </a:solidFill>
                <a:ea typeface="Funnel Display"/>
              </a:rPr>
              <a:t>Dyah</a:t>
            </a:r>
            <a:r>
              <a:rPr lang="en-ID" sz="1200" b="1" spc="-1" dirty="0">
                <a:solidFill>
                  <a:schemeClr val="dk1"/>
                </a:solidFill>
                <a:ea typeface="Funnel Display"/>
              </a:rPr>
              <a:t> </a:t>
            </a:r>
            <a:r>
              <a:rPr lang="en-ID" sz="1200" b="1" spc="-1" dirty="0" err="1">
                <a:solidFill>
                  <a:schemeClr val="dk1"/>
                </a:solidFill>
                <a:ea typeface="Funnel Display"/>
              </a:rPr>
              <a:t>Kencono</a:t>
            </a:r>
            <a:r>
              <a:rPr lang="en-ID" sz="1200" b="1" spc="-1" dirty="0">
                <a:solidFill>
                  <a:schemeClr val="dk1"/>
                </a:solidFill>
                <a:ea typeface="Funnel Display"/>
              </a:rPr>
              <a:t> </a:t>
            </a:r>
            <a:r>
              <a:rPr lang="en-ID" sz="1200" b="1" spc="-1" dirty="0" err="1">
                <a:solidFill>
                  <a:schemeClr val="dk1"/>
                </a:solidFill>
                <a:ea typeface="Funnel Display"/>
              </a:rPr>
              <a:t>Wungu</a:t>
            </a:r>
            <a:r>
              <a:rPr lang="en-ID" sz="1200" b="1" spc="-1" dirty="0">
                <a:solidFill>
                  <a:schemeClr val="dk1"/>
                </a:solidFill>
                <a:ea typeface="Funnel Display"/>
              </a:rPr>
              <a:t>, MD, </a:t>
            </a:r>
            <a:r>
              <a:rPr lang="en-ID" sz="1200" b="1" spc="-1" dirty="0" err="1">
                <a:solidFill>
                  <a:schemeClr val="dk1"/>
                </a:solidFill>
                <a:ea typeface="Funnel Display"/>
              </a:rPr>
              <a:t>Ph.D</a:t>
            </a:r>
            <a:br>
              <a:rPr lang="en-ID" sz="1200" spc="-1" dirty="0">
                <a:solidFill>
                  <a:schemeClr val="dk1"/>
                </a:solidFill>
                <a:ea typeface="Funnel Display"/>
              </a:rPr>
            </a:br>
            <a:r>
              <a:rPr lang="en-ID" sz="1200" spc="-1" dirty="0" err="1">
                <a:solidFill>
                  <a:srgbClr val="434343"/>
                </a:solidFill>
                <a:ea typeface="Funnel Display"/>
              </a:rPr>
              <a:t>citrawati.dyah@fk.unair.ac.id</a:t>
            </a:r>
            <a:br>
              <a:rPr lang="en-ID" sz="1200" dirty="0">
                <a:solidFill>
                  <a:srgbClr val="434343"/>
                </a:solidFill>
              </a:rPr>
            </a:br>
            <a:r>
              <a:rPr lang="en-ID" sz="1200" dirty="0">
                <a:solidFill>
                  <a:srgbClr val="434343"/>
                </a:solidFill>
              </a:rPr>
              <a:t>+6285790220989</a:t>
            </a:r>
            <a:endParaRPr lang="fr-FR" sz="1200" spc="-1" dirty="0">
              <a:solidFill>
                <a:schemeClr val="dk1"/>
              </a:solidFill>
            </a:endParaRPr>
          </a:p>
        </p:txBody>
      </p:sp>
      <p:sp>
        <p:nvSpPr>
          <p:cNvPr id="14" name="PlaceHolder 2">
            <a:extLst>
              <a:ext uri="{FF2B5EF4-FFF2-40B4-BE49-F238E27FC236}">
                <a16:creationId xmlns:a16="http://schemas.microsoft.com/office/drawing/2014/main" id="{8C76D806-F94F-8B1D-DDC7-A47B56F1AE2B}"/>
              </a:ext>
            </a:extLst>
          </p:cNvPr>
          <p:cNvSpPr txBox="1">
            <a:spLocks/>
          </p:cNvSpPr>
          <p:nvPr/>
        </p:nvSpPr>
        <p:spPr>
          <a:xfrm>
            <a:off x="3708946" y="1708875"/>
            <a:ext cx="4647960" cy="400896"/>
          </a:xfrm>
          <a:prstGeom prst="rect">
            <a:avLst/>
          </a:prstGeom>
          <a:noFill/>
          <a:ln w="0">
            <a:noFill/>
          </a:ln>
        </p:spPr>
        <p:txBody>
          <a:bodyPr lIns="91440" tIns="91440" rIns="91440" bIns="9144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Genomic medicine; cardiometabolic; molecular biology; biochemistry</a:t>
            </a:r>
            <a:endParaRPr lang="en-US" sz="1200" spc="-1" dirty="0">
              <a:solidFill>
                <a:srgbClr val="000000"/>
              </a:solidFill>
              <a:latin typeface="OpenSymbol"/>
            </a:endParaRPr>
          </a:p>
        </p:txBody>
      </p:sp>
      <p:sp>
        <p:nvSpPr>
          <p:cNvPr id="15" name="PlaceHolder 1">
            <a:extLst>
              <a:ext uri="{FF2B5EF4-FFF2-40B4-BE49-F238E27FC236}">
                <a16:creationId xmlns:a16="http://schemas.microsoft.com/office/drawing/2014/main" id="{B0FD2BAF-70C4-1051-5052-86AED826F799}"/>
              </a:ext>
            </a:extLst>
          </p:cNvPr>
          <p:cNvSpPr txBox="1">
            <a:spLocks/>
          </p:cNvSpPr>
          <p:nvPr/>
        </p:nvSpPr>
        <p:spPr>
          <a:xfrm>
            <a:off x="3689138" y="192833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16" name="PlaceHolder 2">
            <a:extLst>
              <a:ext uri="{FF2B5EF4-FFF2-40B4-BE49-F238E27FC236}">
                <a16:creationId xmlns:a16="http://schemas.microsoft.com/office/drawing/2014/main" id="{C93D6C0D-0C9D-A12F-BD3B-A51AE7B317ED}"/>
              </a:ext>
            </a:extLst>
          </p:cNvPr>
          <p:cNvSpPr txBox="1">
            <a:spLocks/>
          </p:cNvSpPr>
          <p:nvPr/>
        </p:nvSpPr>
        <p:spPr>
          <a:xfrm>
            <a:off x="3708946" y="2376784"/>
            <a:ext cx="4647960" cy="67526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Genetics and Epigenetics in Cardiovascular Disease</a:t>
            </a:r>
            <a:endParaRPr lang="en-US" sz="1200" spc="-1" dirty="0">
              <a:solidFill>
                <a:srgbClr val="000000"/>
              </a:solidFill>
              <a:latin typeface="OpenSymbol"/>
            </a:endParaRPr>
          </a:p>
        </p:txBody>
      </p:sp>
      <p:sp>
        <p:nvSpPr>
          <p:cNvPr id="18" name="PlaceHolder 2">
            <a:extLst>
              <a:ext uri="{FF2B5EF4-FFF2-40B4-BE49-F238E27FC236}">
                <a16:creationId xmlns:a16="http://schemas.microsoft.com/office/drawing/2014/main" id="{E3F8A005-807D-8BD2-6C9A-F4EF04CEF410}"/>
              </a:ext>
            </a:extLst>
          </p:cNvPr>
          <p:cNvSpPr txBox="1">
            <a:spLocks/>
          </p:cNvSpPr>
          <p:nvPr/>
        </p:nvSpPr>
        <p:spPr>
          <a:xfrm>
            <a:off x="3708946" y="3240087"/>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endParaRPr lang="en-US" sz="1200" spc="-1" dirty="0">
              <a:solidFill>
                <a:srgbClr val="000000"/>
              </a:solidFill>
              <a:latin typeface="OpenSymbol"/>
            </a:endParaRPr>
          </a:p>
        </p:txBody>
      </p:sp>
      <p:sp>
        <p:nvSpPr>
          <p:cNvPr id="19" name="PlaceHolder 1">
            <a:extLst>
              <a:ext uri="{FF2B5EF4-FFF2-40B4-BE49-F238E27FC236}">
                <a16:creationId xmlns:a16="http://schemas.microsoft.com/office/drawing/2014/main" id="{588914A6-6B49-D802-2050-25D2DA2436D0}"/>
              </a:ext>
            </a:extLst>
          </p:cNvPr>
          <p:cNvSpPr txBox="1">
            <a:spLocks/>
          </p:cNvSpPr>
          <p:nvPr/>
        </p:nvSpPr>
        <p:spPr>
          <a:xfrm>
            <a:off x="3708946" y="1343234"/>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cxnSp>
        <p:nvCxnSpPr>
          <p:cNvPr id="20" name="Google Shape;166;p32">
            <a:extLst>
              <a:ext uri="{FF2B5EF4-FFF2-40B4-BE49-F238E27FC236}">
                <a16:creationId xmlns:a16="http://schemas.microsoft.com/office/drawing/2014/main" id="{ED119D15-F7DD-8DAB-87E6-75C21EBABB18}"/>
              </a:ext>
            </a:extLst>
          </p:cNvPr>
          <p:cNvCxnSpPr/>
          <p:nvPr/>
        </p:nvCxnSpPr>
        <p:spPr>
          <a:xfrm>
            <a:off x="622101" y="1212861"/>
            <a:ext cx="7904520" cy="360"/>
          </a:xfrm>
          <a:prstGeom prst="straightConnector1">
            <a:avLst/>
          </a:prstGeom>
          <a:ln w="9525">
            <a:solidFill>
              <a:srgbClr val="191919"/>
            </a:solidFill>
            <a:round/>
          </a:ln>
        </p:spPr>
      </p:cxnSp>
      <p:sp>
        <p:nvSpPr>
          <p:cNvPr id="21" name="PlaceHolder 2">
            <a:extLst>
              <a:ext uri="{FF2B5EF4-FFF2-40B4-BE49-F238E27FC236}">
                <a16:creationId xmlns:a16="http://schemas.microsoft.com/office/drawing/2014/main" id="{1F58DCAC-9762-38E9-076E-80ADCE7244F8}"/>
              </a:ext>
            </a:extLst>
          </p:cNvPr>
          <p:cNvSpPr txBox="1">
            <a:spLocks/>
          </p:cNvSpPr>
          <p:nvPr/>
        </p:nvSpPr>
        <p:spPr>
          <a:xfrm>
            <a:off x="8389562" y="4294102"/>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29</a:t>
            </a:r>
            <a:endParaRPr lang="fr-FR" sz="3200" spc="-1" dirty="0">
              <a:solidFill>
                <a:srgbClr val="002060"/>
              </a:solidFill>
              <a:highlight>
                <a:srgbClr val="FFFF00"/>
              </a:highlight>
              <a:latin typeface="Arial"/>
            </a:endParaRPr>
          </a:p>
        </p:txBody>
      </p:sp>
      <p:pic>
        <p:nvPicPr>
          <p:cNvPr id="10242" name="Picture 2" descr="Citrawati Dyah Kencono Wungu - Universitas Airlangga">
            <a:extLst>
              <a:ext uri="{FF2B5EF4-FFF2-40B4-BE49-F238E27FC236}">
                <a16:creationId xmlns:a16="http://schemas.microsoft.com/office/drawing/2014/main" id="{F489162C-AC76-5C83-FF30-450CDFFE26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8564" y="1367024"/>
            <a:ext cx="1983400" cy="270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05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62D6C-C83D-9EF6-D9AC-0E4ABFA1E79E}"/>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B2D2BEDF-1EAA-800F-C607-49EE71EF6B78}"/>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Dr. </a:t>
            </a:r>
            <a:r>
              <a:rPr lang="en-ID" sz="2000" b="0" strike="noStrike" spc="-1" dirty="0" err="1">
                <a:solidFill>
                  <a:schemeClr val="dk1"/>
                </a:solidFill>
                <a:latin typeface="Funnel Display"/>
                <a:ea typeface="Funnel Display"/>
              </a:rPr>
              <a:t>dr.Yetty</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Machrina</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M.Kes</a:t>
            </a:r>
            <a:r>
              <a:rPr lang="en-ID" sz="2000" spc="-1" dirty="0">
                <a:solidFill>
                  <a:schemeClr val="dk1"/>
                </a:solidFill>
                <a:latin typeface="Funnel Display"/>
                <a:ea typeface="Funnel Display"/>
              </a:rPr>
              <a:t> </a:t>
            </a:r>
            <a:r>
              <a:rPr lang="en-ID" sz="1800" b="0" i="0" dirty="0">
                <a:solidFill>
                  <a:srgbClr val="434343"/>
                </a:solidFill>
                <a:effectLst/>
                <a:latin typeface="Roboto" panose="02000000000000000000" pitchFamily="2" charset="0"/>
              </a:rPr>
              <a:t> </a:t>
            </a:r>
            <a:br>
              <a:rPr lang="en-ID" sz="1800" b="0" i="0" dirty="0">
                <a:solidFill>
                  <a:srgbClr val="434343"/>
                </a:solidFill>
                <a:effectLst/>
                <a:latin typeface="Roboto" panose="02000000000000000000" pitchFamily="2" charset="0"/>
              </a:rPr>
            </a:br>
            <a:r>
              <a:rPr lang="en-ID" sz="1800" b="0" i="0" dirty="0">
                <a:solidFill>
                  <a:srgbClr val="434343"/>
                </a:solidFill>
                <a:effectLst/>
                <a:latin typeface="Roboto" panose="02000000000000000000" pitchFamily="2" charset="0"/>
                <a:hlinkClick r:id="rId2"/>
              </a:rPr>
              <a:t>yetty@usu.ac.id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+62 81397382797</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283D30BF-9100-C72B-AA8B-BF73775204B5}"/>
              </a:ext>
            </a:extLst>
          </p:cNvPr>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FE61849A-39F0-F575-9957-854FDE2DFCD3}"/>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6A5D0960-0A92-50EB-4599-786397084C54}"/>
              </a:ext>
            </a:extLst>
          </p:cNvPr>
          <p:cNvSpPr txBox="1">
            <a:spLocks/>
          </p:cNvSpPr>
          <p:nvPr/>
        </p:nvSpPr>
        <p:spPr>
          <a:xfrm>
            <a:off x="3827879" y="1699714"/>
            <a:ext cx="5032342" cy="510916"/>
          </a:xfrm>
          <a:prstGeom prst="rect">
            <a:avLst/>
          </a:prstGeom>
          <a:noFill/>
          <a:ln w="0">
            <a:noFill/>
          </a:ln>
        </p:spPr>
        <p:txBody>
          <a:bodyPr lIns="91440" tIns="91440" rIns="91440" bIns="9144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Exercise physiology, DM type-2,, Cardiovascular physiology, Endocrine, Reproductive Function </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B395BC37-3934-0F03-CDD7-02AD42E86A75}"/>
              </a:ext>
            </a:extLst>
          </p:cNvPr>
          <p:cNvSpPr txBox="1">
            <a:spLocks/>
          </p:cNvSpPr>
          <p:nvPr/>
        </p:nvSpPr>
        <p:spPr>
          <a:xfrm>
            <a:off x="3808072" y="2071576"/>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E454BAB1-3145-9462-650A-1EFDC370C8E9}"/>
              </a:ext>
            </a:extLst>
          </p:cNvPr>
          <p:cNvSpPr txBox="1">
            <a:spLocks/>
          </p:cNvSpPr>
          <p:nvPr/>
        </p:nvSpPr>
        <p:spPr>
          <a:xfrm>
            <a:off x="3827880" y="2520029"/>
            <a:ext cx="4647960" cy="60267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 Cardiovascular and metabolic health., Exercise and sport medicine</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56982ACA-8FF2-D1D2-04D6-D2DBA948023A}"/>
              </a:ext>
            </a:extLst>
          </p:cNvPr>
          <p:cNvSpPr txBox="1">
            <a:spLocks/>
          </p:cNvSpPr>
          <p:nvPr/>
        </p:nvSpPr>
        <p:spPr>
          <a:xfrm>
            <a:off x="3808072" y="297029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E023F490-AF16-501A-5FF5-03E5C9467DC1}"/>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lecturer exchanges, guest lectures</a:t>
            </a:r>
            <a:endParaRPr lang="en-US" sz="1200" spc="-1" dirty="0">
              <a:solidFill>
                <a:srgbClr val="000000"/>
              </a:solidFill>
              <a:latin typeface="OpenSymbol"/>
            </a:endParaRPr>
          </a:p>
        </p:txBody>
      </p:sp>
      <p:sp>
        <p:nvSpPr>
          <p:cNvPr id="9" name="PlaceHolder 1">
            <a:extLst>
              <a:ext uri="{FF2B5EF4-FFF2-40B4-BE49-F238E27FC236}">
                <a16:creationId xmlns:a16="http://schemas.microsoft.com/office/drawing/2014/main" id="{39460C80-BF0A-2705-AEB0-178A2A5505CB}"/>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Sumatera Utara</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pic>
        <p:nvPicPr>
          <p:cNvPr id="27650" name="Picture 2" descr="Yetty MACHRINA | Doctor | University of North Sumatra, Medan | USU |  Physiology | Research profile">
            <a:extLst>
              <a:ext uri="{FF2B5EF4-FFF2-40B4-BE49-F238E27FC236}">
                <a16:creationId xmlns:a16="http://schemas.microsoft.com/office/drawing/2014/main" id="{C73B2C45-ABD7-412D-6461-19A8CF16D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50" y="1329461"/>
            <a:ext cx="2634491" cy="263449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Universitas Sumatera Utara - Wikipedia bahasa Indonesia ...">
            <a:extLst>
              <a:ext uri="{FF2B5EF4-FFF2-40B4-BE49-F238E27FC236}">
                <a16:creationId xmlns:a16="http://schemas.microsoft.com/office/drawing/2014/main" id="{DF2EEFD6-6C44-295C-E836-46D6A5BF53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337" y="486912"/>
            <a:ext cx="568281" cy="568281"/>
          </a:xfrm>
          <a:prstGeom prst="rect">
            <a:avLst/>
          </a:prstGeom>
          <a:noFill/>
          <a:extLst>
            <a:ext uri="{909E8E84-426E-40DD-AFC4-6F175D3DCCD1}">
              <a14:hiddenFill xmlns:a14="http://schemas.microsoft.com/office/drawing/2010/main">
                <a:solidFill>
                  <a:srgbClr val="FFFFFF"/>
                </a:solidFill>
              </a14:hiddenFill>
            </a:ext>
          </a:extLst>
        </p:spPr>
      </p:pic>
      <p:sp>
        <p:nvSpPr>
          <p:cNvPr id="2" name="PlaceHolder 2">
            <a:extLst>
              <a:ext uri="{FF2B5EF4-FFF2-40B4-BE49-F238E27FC236}">
                <a16:creationId xmlns:a16="http://schemas.microsoft.com/office/drawing/2014/main" id="{46E964B4-CE43-F414-741C-7E4B5169037F}"/>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01</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962040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03886-A60C-F79C-8ABF-6B1B521FC20B}"/>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0CD533C0-5907-7C93-E3E7-4B16DAC80DB2}"/>
              </a:ext>
            </a:extLst>
          </p:cNvPr>
          <p:cNvSpPr>
            <a:spLocks noGrp="1"/>
          </p:cNvSpPr>
          <p:nvPr>
            <p:ph type="title"/>
          </p:nvPr>
        </p:nvSpPr>
        <p:spPr>
          <a:xfrm>
            <a:off x="282313" y="3951540"/>
            <a:ext cx="3545565" cy="502278"/>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DR dr Eka Airlangga </a:t>
            </a:r>
            <a:r>
              <a:rPr lang="en-ID" sz="2000" b="0" strike="noStrike" spc="-1" dirty="0" err="1">
                <a:solidFill>
                  <a:schemeClr val="dk1"/>
                </a:solidFill>
                <a:latin typeface="Funnel Display"/>
                <a:ea typeface="Funnel Display"/>
              </a:rPr>
              <a:t>MKed</a:t>
            </a:r>
            <a:r>
              <a:rPr lang="en-ID" sz="2000" b="0" strike="noStrike" spc="-1" dirty="0">
                <a:solidFill>
                  <a:schemeClr val="dk1"/>
                </a:solidFill>
                <a:latin typeface="Funnel Display"/>
                <a:ea typeface="Funnel Display"/>
              </a:rPr>
              <a:t> (Ped) </a:t>
            </a:r>
            <a:r>
              <a:rPr lang="en-ID" sz="2000" b="0" strike="noStrike" spc="-1" dirty="0" err="1">
                <a:solidFill>
                  <a:schemeClr val="dk1"/>
                </a:solidFill>
                <a:latin typeface="Funnel Display"/>
                <a:ea typeface="Funnel Display"/>
              </a:rPr>
              <a:t>SpA</a:t>
            </a:r>
            <a:br>
              <a:rPr lang="en-ID" sz="20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ekaairlangga@umsu.ac.id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+62 8116000409</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1553D95C-8171-DF16-7CEE-298ED7F8353F}"/>
              </a:ext>
            </a:extLst>
          </p:cNvPr>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4F0C48B0-B0E5-C407-908B-6632D3F1EF06}"/>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E7D534A-2041-B849-0AFF-A6C798B1F5E9}"/>
              </a:ext>
            </a:extLst>
          </p:cNvPr>
          <p:cNvSpPr txBox="1">
            <a:spLocks/>
          </p:cNvSpPr>
          <p:nvPr/>
        </p:nvSpPr>
        <p:spPr>
          <a:xfrm>
            <a:off x="3827879" y="1699714"/>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pandemic, mobile health, children, clinical decision support system</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77F413EE-7AF4-0F6C-64A2-AC830D58C239}"/>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BB06DBFA-97C5-3398-6E65-A898DF38EADA}"/>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pandemic and mobile health, clinical decision support system</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1D845733-55C4-9D00-F128-4F0396AADAC2}"/>
              </a:ext>
            </a:extLst>
          </p:cNvPr>
          <p:cNvSpPr txBox="1">
            <a:spLocks/>
          </p:cNvSpPr>
          <p:nvPr/>
        </p:nvSpPr>
        <p:spPr>
          <a:xfrm>
            <a:off x="3808072" y="297029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08DDE672-2030-EF69-58E4-1D67A37CCB10}"/>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Guest lecture</a:t>
            </a:r>
            <a:endParaRPr lang="en-US" sz="1200" spc="-1" dirty="0">
              <a:solidFill>
                <a:srgbClr val="000000"/>
              </a:solidFill>
              <a:latin typeface="OpenSymbol"/>
            </a:endParaRPr>
          </a:p>
        </p:txBody>
      </p:sp>
      <p:sp>
        <p:nvSpPr>
          <p:cNvPr id="9" name="PlaceHolder 1">
            <a:extLst>
              <a:ext uri="{FF2B5EF4-FFF2-40B4-BE49-F238E27FC236}">
                <a16:creationId xmlns:a16="http://schemas.microsoft.com/office/drawing/2014/main" id="{F270D7EC-BF46-683C-852D-582C700E5B27}"/>
              </a:ext>
            </a:extLst>
          </p:cNvPr>
          <p:cNvSpPr txBox="1">
            <a:spLocks/>
          </p:cNvSpPr>
          <p:nvPr/>
        </p:nvSpPr>
        <p:spPr>
          <a:xfrm>
            <a:off x="1308795" y="432443"/>
            <a:ext cx="7551426" cy="726222"/>
          </a:xfrm>
          <a:prstGeom prst="rect">
            <a:avLst/>
          </a:prstGeom>
          <a:noFill/>
          <a:ln w="0">
            <a:noFill/>
          </a:ln>
        </p:spPr>
        <p:txBody>
          <a:bodyPr lIns="91440" tIns="91440" rIns="91440" bIns="9144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Muhammadiyah Sumatera Utara </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pic>
        <p:nvPicPr>
          <p:cNvPr id="20482" name="Picture 2" descr="Hermina Hospitals | Dr. dr. Eka Airlangga, M. Ked (Ped), Sp.A">
            <a:extLst>
              <a:ext uri="{FF2B5EF4-FFF2-40B4-BE49-F238E27FC236}">
                <a16:creationId xmlns:a16="http://schemas.microsoft.com/office/drawing/2014/main" id="{097C085B-6947-8C96-7EFC-CEECC0D2C9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486" y="1338568"/>
            <a:ext cx="1751090" cy="262663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Logo UMSU Baru - Badan Penjaminan Mutu">
            <a:extLst>
              <a:ext uri="{FF2B5EF4-FFF2-40B4-BE49-F238E27FC236}">
                <a16:creationId xmlns:a16="http://schemas.microsoft.com/office/drawing/2014/main" id="{CFE356C7-C098-AC9C-FC35-8C62B05118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800"/>
          <a:stretch/>
        </p:blipFill>
        <p:spPr bwMode="auto">
          <a:xfrm>
            <a:off x="573806" y="293096"/>
            <a:ext cx="829343" cy="781619"/>
          </a:xfrm>
          <a:prstGeom prst="rect">
            <a:avLst/>
          </a:prstGeom>
          <a:noFill/>
          <a:extLst>
            <a:ext uri="{909E8E84-426E-40DD-AFC4-6F175D3DCCD1}">
              <a14:hiddenFill xmlns:a14="http://schemas.microsoft.com/office/drawing/2010/main">
                <a:solidFill>
                  <a:srgbClr val="FFFFFF"/>
                </a:solidFill>
              </a14:hiddenFill>
            </a:ext>
          </a:extLst>
        </p:spPr>
      </p:pic>
      <p:sp>
        <p:nvSpPr>
          <p:cNvPr id="10" name="PlaceHolder 2">
            <a:extLst>
              <a:ext uri="{FF2B5EF4-FFF2-40B4-BE49-F238E27FC236}">
                <a16:creationId xmlns:a16="http://schemas.microsoft.com/office/drawing/2014/main" id="{0770DB15-DDC4-BB0D-4F9E-922E1A3BDABA}"/>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02</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2713952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4386091" y="187533"/>
            <a:ext cx="4647960" cy="1142640"/>
          </a:xfrm>
          <a:prstGeom prst="rect">
            <a:avLst/>
          </a:prstGeom>
          <a:noFill/>
          <a:ln w="0">
            <a:noFill/>
          </a:ln>
        </p:spPr>
        <p:txBody>
          <a:bodyPr lIns="91440" tIns="91440" rIns="91440" bIns="91440" anchor="b">
            <a:normAutofit/>
          </a:bodyPr>
          <a:lstStyle/>
          <a:p>
            <a:pPr indent="0">
              <a:lnSpc>
                <a:spcPct val="100000"/>
              </a:lnSpc>
              <a:buNone/>
              <a:tabLst>
                <a:tab pos="0" algn="l"/>
              </a:tabLst>
            </a:pPr>
            <a:r>
              <a:rPr lang="en" sz="2500" b="0" u="sng" strike="noStrike" spc="-1" dirty="0">
                <a:solidFill>
                  <a:schemeClr val="dk1"/>
                </a:solidFill>
                <a:latin typeface="Funnel Display"/>
                <a:ea typeface="Funnel Display"/>
              </a:rPr>
              <a:t>Potential Collaboration</a:t>
            </a:r>
            <a:endParaRPr lang="fr-FR" sz="2500" b="0" u="sng" strike="noStrike" spc="-1" dirty="0">
              <a:solidFill>
                <a:schemeClr val="dk1"/>
              </a:solidFill>
              <a:latin typeface="Arial"/>
            </a:endParaRPr>
          </a:p>
        </p:txBody>
      </p:sp>
      <p:sp>
        <p:nvSpPr>
          <p:cNvPr id="78" name="PlaceHolder 2"/>
          <p:cNvSpPr>
            <a:spLocks noGrp="1"/>
          </p:cNvSpPr>
          <p:nvPr>
            <p:ph type="subTitle"/>
          </p:nvPr>
        </p:nvSpPr>
        <p:spPr>
          <a:xfrm>
            <a:off x="4364182" y="1548112"/>
            <a:ext cx="4300192" cy="2847600"/>
          </a:xfrm>
          <a:prstGeom prst="rect">
            <a:avLst/>
          </a:prstGeom>
          <a:noFill/>
          <a:ln w="0">
            <a:noFill/>
          </a:ln>
        </p:spPr>
        <p:txBody>
          <a:bodyPr lIns="91440" tIns="91440" rIns="91440" bIns="91440" anchor="t">
            <a:noAutofit/>
          </a:bodyPr>
          <a:lstStyle/>
          <a:p>
            <a:pPr marL="0" indent="0">
              <a:lnSpc>
                <a:spcPct val="100000"/>
              </a:lnSpc>
              <a:buNone/>
              <a:tabLst>
                <a:tab pos="0" algn="l"/>
              </a:tabLst>
            </a:pPr>
            <a:r>
              <a:rPr lang="en" sz="1600" b="0" strike="noStrike" spc="-1" dirty="0">
                <a:solidFill>
                  <a:schemeClr val="dk1"/>
                </a:solidFill>
                <a:latin typeface="DM Sans"/>
                <a:ea typeface="DM Sans"/>
              </a:rPr>
              <a:t>Academic partnershi</a:t>
            </a:r>
            <a:r>
              <a:rPr lang="en" sz="1600" spc="-1" dirty="0">
                <a:solidFill>
                  <a:schemeClr val="dk1"/>
                </a:solidFill>
                <a:latin typeface="DM Sans"/>
                <a:ea typeface="DM Sans"/>
              </a:rPr>
              <a:t>p</a:t>
            </a:r>
          </a:p>
          <a:p>
            <a:pPr marL="0" indent="0">
              <a:lnSpc>
                <a:spcPct val="100000"/>
              </a:lnSpc>
              <a:buNone/>
              <a:tabLst>
                <a:tab pos="0" algn="l"/>
              </a:tabLst>
            </a:pPr>
            <a:r>
              <a:rPr lang="en" sz="1600" b="0" strike="noStrike" spc="-1" dirty="0">
                <a:solidFill>
                  <a:schemeClr val="dk1"/>
                </a:solidFill>
                <a:latin typeface="DM Sans"/>
              </a:rPr>
              <a:t>	- Joint degree program</a:t>
            </a:r>
          </a:p>
          <a:p>
            <a:pPr marL="0" indent="0">
              <a:lnSpc>
                <a:spcPct val="100000"/>
              </a:lnSpc>
              <a:buNone/>
              <a:tabLst>
                <a:tab pos="0" algn="l"/>
              </a:tabLst>
            </a:pPr>
            <a:r>
              <a:rPr lang="en" sz="1600" spc="-1" dirty="0">
                <a:solidFill>
                  <a:schemeClr val="dk1"/>
                </a:solidFill>
                <a:latin typeface="DM Sans"/>
              </a:rPr>
              <a:t>- </a:t>
            </a:r>
            <a:r>
              <a:rPr lang="en" sz="1600" b="0" strike="noStrike" spc="-1" dirty="0">
                <a:solidFill>
                  <a:schemeClr val="dk1"/>
                </a:solidFill>
                <a:latin typeface="DM Sans"/>
              </a:rPr>
              <a:t>Student and lecture exchange</a:t>
            </a:r>
          </a:p>
          <a:p>
            <a:pPr marL="0" indent="0">
              <a:lnSpc>
                <a:spcPct val="100000"/>
              </a:lnSpc>
              <a:buNone/>
              <a:tabLst>
                <a:tab pos="0" algn="l"/>
              </a:tabLst>
            </a:pPr>
            <a:r>
              <a:rPr lang="en" sz="1600" spc="-1" dirty="0">
                <a:solidFill>
                  <a:schemeClr val="dk1"/>
                </a:solidFill>
                <a:latin typeface="DM Sans"/>
              </a:rPr>
              <a:t>- Online Modules</a:t>
            </a:r>
          </a:p>
          <a:p>
            <a:pPr marL="0" indent="0">
              <a:lnSpc>
                <a:spcPct val="100000"/>
              </a:lnSpc>
              <a:buNone/>
              <a:tabLst>
                <a:tab pos="0" algn="l"/>
              </a:tabLst>
            </a:pPr>
            <a:r>
              <a:rPr lang="en" sz="1600" b="0" strike="noStrike" spc="-1" dirty="0">
                <a:solidFill>
                  <a:schemeClr val="dk1"/>
                </a:solidFill>
                <a:latin typeface="DM Sans"/>
                <a:ea typeface="DM Sans"/>
              </a:rPr>
              <a:t>Joint Research </a:t>
            </a:r>
            <a:endParaRPr lang="en" sz="1600" spc="-1" dirty="0">
              <a:solidFill>
                <a:schemeClr val="dk1"/>
              </a:solidFill>
              <a:latin typeface="DM Sans"/>
              <a:ea typeface="DM Sans"/>
            </a:endParaRPr>
          </a:p>
          <a:p>
            <a:pPr marL="0" indent="0">
              <a:lnSpc>
                <a:spcPct val="100000"/>
              </a:lnSpc>
              <a:buNone/>
              <a:tabLst>
                <a:tab pos="0" algn="l"/>
              </a:tabLst>
            </a:pPr>
            <a:r>
              <a:rPr lang="en" sz="1600" b="0" strike="noStrike" spc="-1" dirty="0">
                <a:solidFill>
                  <a:schemeClr val="dk1"/>
                </a:solidFill>
                <a:latin typeface="DM Sans"/>
              </a:rPr>
              <a:t>	- </a:t>
            </a:r>
            <a:r>
              <a:rPr lang="en-ID" sz="1600" b="0" strike="noStrike" spc="-1" dirty="0">
                <a:solidFill>
                  <a:schemeClr val="dk1"/>
                </a:solidFill>
                <a:latin typeface="DM Sans"/>
              </a:rPr>
              <a:t>Collaborative Research Grant</a:t>
            </a:r>
          </a:p>
          <a:p>
            <a:pPr marL="0" indent="0">
              <a:lnSpc>
                <a:spcPct val="100000"/>
              </a:lnSpc>
              <a:buNone/>
              <a:tabLst>
                <a:tab pos="0" algn="l"/>
              </a:tabLst>
            </a:pPr>
            <a:endParaRPr lang="en-US" sz="1600" b="0" strike="noStrike" spc="-1" dirty="0">
              <a:solidFill>
                <a:srgbClr val="000000"/>
              </a:solidFill>
              <a:latin typeface="OpenSymbol"/>
            </a:endParaRPr>
          </a:p>
        </p:txBody>
      </p:sp>
      <p:cxnSp>
        <p:nvCxnSpPr>
          <p:cNvPr id="79" name="Google Shape;128;p27"/>
          <p:cNvCxnSpPr/>
          <p:nvPr/>
        </p:nvCxnSpPr>
        <p:spPr>
          <a:xfrm>
            <a:off x="3483360" y="4914720"/>
            <a:ext cx="2441160" cy="360"/>
          </a:xfrm>
          <a:prstGeom prst="straightConnector1">
            <a:avLst/>
          </a:prstGeom>
          <a:ln w="9525">
            <a:solidFill>
              <a:srgbClr val="191919"/>
            </a:solidFill>
            <a:round/>
          </a:ln>
        </p:spPr>
      </p:cxnSp>
      <p:pic>
        <p:nvPicPr>
          <p:cNvPr id="3" name="Picture 2" descr="indonesian researchers">
            <a:extLst>
              <a:ext uri="{FF2B5EF4-FFF2-40B4-BE49-F238E27FC236}">
                <a16:creationId xmlns:a16="http://schemas.microsoft.com/office/drawing/2014/main" id="{79C5D761-5EE4-CCD8-FAD7-60604A93436B}"/>
              </a:ext>
            </a:extLst>
          </p:cNvPr>
          <p:cNvPicPr>
            <a:picLocks noChangeAspect="1"/>
          </p:cNvPicPr>
          <p:nvPr/>
        </p:nvPicPr>
        <p:blipFill>
          <a:blip r:embed="rId2"/>
          <a:stretch>
            <a:fillRect/>
          </a:stretch>
        </p:blipFill>
        <p:spPr>
          <a:xfrm>
            <a:off x="373192" y="912645"/>
            <a:ext cx="3742571" cy="374257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EF74B-9092-7CCC-F73C-B52F807B84F0}"/>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90D8B76F-C339-5B2A-449A-6517EA982A7E}"/>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err="1">
                <a:solidFill>
                  <a:schemeClr val="dk1"/>
                </a:solidFill>
                <a:latin typeface="Funnel Display"/>
                <a:ea typeface="Funnel Display"/>
              </a:rPr>
              <a:t>Darmawi</a:t>
            </a:r>
            <a:r>
              <a:rPr lang="en-ID" sz="2000" b="0" strike="noStrike" spc="-1" dirty="0">
                <a:solidFill>
                  <a:schemeClr val="dk1"/>
                </a:solidFill>
                <a:latin typeface="Funnel Display"/>
                <a:ea typeface="Funnel Display"/>
              </a:rPr>
              <a:t>, MD, PhD</a:t>
            </a:r>
            <a:br>
              <a:rPr lang="en-ID" sz="20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darmawi@lecturer.unri.ac.id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+62 82385253300</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8801A06E-19E4-2A6E-FF2A-D48B099C3F10}"/>
              </a:ext>
            </a:extLst>
          </p:cNvPr>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77E6E108-1087-B82D-3A6C-2143ED2EE9F0}"/>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CC1AA8A-61E0-E31B-00F2-90E419305C77}"/>
              </a:ext>
            </a:extLst>
          </p:cNvPr>
          <p:cNvSpPr txBox="1">
            <a:spLocks/>
          </p:cNvSpPr>
          <p:nvPr/>
        </p:nvSpPr>
        <p:spPr>
          <a:xfrm>
            <a:off x="3827879" y="1699714"/>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Adenomyosis; Bioinformatics</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262ACC3A-E911-74D9-7343-DA0935F9F018}"/>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6545412E-4F60-56C8-0454-4E23FC6579DD}"/>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Reproductive health</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C8E7FF2F-21F9-E86E-D9A2-73D91FF03C47}"/>
              </a:ext>
            </a:extLst>
          </p:cNvPr>
          <p:cNvSpPr txBox="1">
            <a:spLocks/>
          </p:cNvSpPr>
          <p:nvPr/>
        </p:nvSpPr>
        <p:spPr>
          <a:xfrm>
            <a:off x="3808072" y="297029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8F480F63-0C6A-AE2D-B411-5B0BE6B897B9}"/>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Guest lecture</a:t>
            </a:r>
            <a:endParaRPr lang="en-US" sz="1200" spc="-1" dirty="0">
              <a:solidFill>
                <a:srgbClr val="000000"/>
              </a:solidFill>
              <a:latin typeface="OpenSymbol"/>
            </a:endParaRPr>
          </a:p>
        </p:txBody>
      </p:sp>
      <p:sp>
        <p:nvSpPr>
          <p:cNvPr id="9" name="PlaceHolder 1">
            <a:extLst>
              <a:ext uri="{FF2B5EF4-FFF2-40B4-BE49-F238E27FC236}">
                <a16:creationId xmlns:a16="http://schemas.microsoft.com/office/drawing/2014/main" id="{841AA8AF-D893-C11E-0BD4-18338AE5649F}"/>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Riau</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pic>
        <p:nvPicPr>
          <p:cNvPr id="18434" name="Picture 2">
            <a:extLst>
              <a:ext uri="{FF2B5EF4-FFF2-40B4-BE49-F238E27FC236}">
                <a16:creationId xmlns:a16="http://schemas.microsoft.com/office/drawing/2014/main" id="{41D891D0-2006-E4D7-BFA2-56DDED9DA0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0" y="418588"/>
            <a:ext cx="648174" cy="65240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AB3DC1EF-4896-5E5B-7258-0D5C89454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58" y="1395121"/>
            <a:ext cx="2021465" cy="2556419"/>
          </a:xfrm>
          <a:prstGeom prst="rect">
            <a:avLst/>
          </a:prstGeom>
          <a:noFill/>
          <a:extLst>
            <a:ext uri="{909E8E84-426E-40DD-AFC4-6F175D3DCCD1}">
              <a14:hiddenFill xmlns:a14="http://schemas.microsoft.com/office/drawing/2010/main">
                <a:solidFill>
                  <a:srgbClr val="FFFFFF"/>
                </a:solidFill>
              </a14:hiddenFill>
            </a:ext>
          </a:extLst>
        </p:spPr>
      </p:pic>
      <p:sp>
        <p:nvSpPr>
          <p:cNvPr id="10" name="PlaceHolder 2">
            <a:extLst>
              <a:ext uri="{FF2B5EF4-FFF2-40B4-BE49-F238E27FC236}">
                <a16:creationId xmlns:a16="http://schemas.microsoft.com/office/drawing/2014/main" id="{5AD92E1B-2831-85B2-C4D1-A33466D71CB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05</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4152212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26BF-58F4-F5C9-5DDA-AD35E890E926}"/>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D6F8B7A7-1505-45C8-E83D-E98943C06295}"/>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Prof. Dr. dr. </a:t>
            </a:r>
            <a:r>
              <a:rPr lang="en-ID" sz="2000" b="0" strike="noStrike" spc="-1" dirty="0" err="1">
                <a:solidFill>
                  <a:schemeClr val="dk1"/>
                </a:solidFill>
                <a:latin typeface="Funnel Display"/>
                <a:ea typeface="Funnel Display"/>
              </a:rPr>
              <a:t>Irfannuddin</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SpKO</a:t>
            </a:r>
            <a:r>
              <a:rPr lang="en-ID" sz="2000" b="0" strike="noStrike" spc="-1" dirty="0">
                <a:solidFill>
                  <a:schemeClr val="dk1"/>
                </a:solidFill>
                <a:latin typeface="Funnel Display"/>
                <a:ea typeface="Funnel Display"/>
              </a:rPr>
              <a:t>(K), </a:t>
            </a:r>
            <a:br>
              <a:rPr lang="en-ID" sz="25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irfan.md@unsri.ac.id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+62 81367673749</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F19E4718-7E60-2B62-A031-ADE3BC64769F}"/>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C2A630AB-552A-26E6-B622-FD7BB825FDE2}"/>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Sriwijaya</a:t>
            </a:r>
          </a:p>
          <a:p>
            <a:pPr>
              <a:lnSpc>
                <a:spcPct val="100000"/>
              </a:lnSpc>
              <a:tabLst>
                <a:tab pos="0" algn="l"/>
              </a:tabLst>
            </a:pPr>
            <a:r>
              <a:rPr lang="en-ID" sz="2000" spc="-1" dirty="0">
                <a:solidFill>
                  <a:schemeClr val="dk1"/>
                </a:solidFill>
                <a:latin typeface="Funnel Display"/>
                <a:ea typeface="Funnel Display"/>
              </a:rPr>
              <a:t>Doctoral Study Program in Biomedical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E9F83533-0196-3D41-06A2-98C9A061A0F7}"/>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E166F655-631F-D6B1-1AAB-087321FEAD57}"/>
              </a:ext>
            </a:extLst>
          </p:cNvPr>
          <p:cNvSpPr txBox="1">
            <a:spLocks/>
          </p:cNvSpPr>
          <p:nvPr/>
        </p:nvSpPr>
        <p:spPr>
          <a:xfrm>
            <a:off x="3827880" y="169971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Neurophysiology, Complementary Medicine, Herbal Medicine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E765E2F3-6F35-6EEE-0FAC-E17DDF91A4BE}"/>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6835127D-0165-800E-686A-87DA2A0CEFCC}"/>
              </a:ext>
            </a:extLst>
          </p:cNvPr>
          <p:cNvSpPr txBox="1">
            <a:spLocks/>
          </p:cNvSpPr>
          <p:nvPr/>
        </p:nvSpPr>
        <p:spPr>
          <a:xfrm>
            <a:off x="3827880" y="2367624"/>
            <a:ext cx="4647960" cy="803840"/>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 Cardiovascular and metabolic health., Neurocognitive and mental health, Cancer management and recovery</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98C052AA-9970-1BC7-6F08-667A6A670A4D}"/>
              </a:ext>
            </a:extLst>
          </p:cNvPr>
          <p:cNvSpPr txBox="1">
            <a:spLocks/>
          </p:cNvSpPr>
          <p:nvPr/>
        </p:nvSpPr>
        <p:spPr>
          <a:xfrm>
            <a:off x="3808072" y="297029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4976E1F2-0B61-3CC6-7041-DBF28A2D4468}"/>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Propose for educational and PhD candidate research cooperation. </a:t>
            </a:r>
            <a:endParaRPr lang="en-US" sz="1200" spc="-1" dirty="0">
              <a:solidFill>
                <a:srgbClr val="000000"/>
              </a:solidFill>
              <a:latin typeface="OpenSymbol"/>
            </a:endParaRPr>
          </a:p>
        </p:txBody>
      </p:sp>
      <p:pic>
        <p:nvPicPr>
          <p:cNvPr id="7170" name="Picture 2">
            <a:extLst>
              <a:ext uri="{FF2B5EF4-FFF2-40B4-BE49-F238E27FC236}">
                <a16:creationId xmlns:a16="http://schemas.microsoft.com/office/drawing/2014/main" id="{CD0DBB8F-FFE0-41D0-6E9A-29765BCD8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35" y="1302987"/>
            <a:ext cx="2572750" cy="25727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KM UNSRI | About">
            <a:extLst>
              <a:ext uri="{FF2B5EF4-FFF2-40B4-BE49-F238E27FC236}">
                <a16:creationId xmlns:a16="http://schemas.microsoft.com/office/drawing/2014/main" id="{A6201539-6CD8-2BD3-0C3A-439D1C0942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68160" y="397876"/>
            <a:ext cx="734288" cy="663995"/>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153398D1-4A4B-C516-C461-18A52451C5A5}"/>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06</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1195379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CC518-C638-49FB-F544-CE5F2D557E2B}"/>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E324996B-A6E1-A4DD-293A-E4BEEF481F49}"/>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Dr. dr. Zen </a:t>
            </a:r>
            <a:r>
              <a:rPr lang="en-ID" sz="2000" b="0" strike="noStrike" spc="-1" dirty="0" err="1">
                <a:solidFill>
                  <a:schemeClr val="dk1"/>
                </a:solidFill>
                <a:latin typeface="Funnel Display"/>
                <a:ea typeface="Funnel Display"/>
              </a:rPr>
              <a:t>Hafy</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M.Biomed</a:t>
            </a:r>
            <a:br>
              <a:rPr lang="en-ID" sz="25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zhafy@yahoo.com</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+62 818118608</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011934B1-16D8-4811-A108-5C00D6AEF599}"/>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FF75DAF4-D658-1554-9B4E-50858C4B873E}"/>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Sriwijaya</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A083E129-D1C4-725B-AF76-70C8240DBC8F}"/>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C3444281-6C9B-B242-54AC-45F2E8F84DB4}"/>
              </a:ext>
            </a:extLst>
          </p:cNvPr>
          <p:cNvSpPr txBox="1">
            <a:spLocks/>
          </p:cNvSpPr>
          <p:nvPr/>
        </p:nvSpPr>
        <p:spPr>
          <a:xfrm>
            <a:off x="3827880" y="169971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Biomedicine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D09A2DA2-076C-8DE3-9694-DEB7FBBA0FA1}"/>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C8EC9D9B-AF66-44BF-0B07-560E27839AE1}"/>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Molecular Biology</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94D70E29-5F5F-9537-1291-98CA6BF02A8B}"/>
              </a:ext>
            </a:extLst>
          </p:cNvPr>
          <p:cNvSpPr txBox="1">
            <a:spLocks/>
          </p:cNvSpPr>
          <p:nvPr/>
        </p:nvSpPr>
        <p:spPr>
          <a:xfrm>
            <a:off x="3808072" y="259621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64331BBC-0554-6F7C-C9E3-1464242267FD}"/>
              </a:ext>
            </a:extLst>
          </p:cNvPr>
          <p:cNvSpPr txBox="1">
            <a:spLocks/>
          </p:cNvSpPr>
          <p:nvPr/>
        </p:nvSpPr>
        <p:spPr>
          <a:xfrm>
            <a:off x="3827880" y="3044671"/>
            <a:ext cx="4647960" cy="1666386"/>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We are currently focusing on academic collaborations and knowledge exchange. While our primary focus is academic at the moment, we are open to exploring potential research collaborations in the future.. we are also open to exploring future research collaborations. </a:t>
            </a:r>
          </a:p>
          <a:p>
            <a:pPr marL="0" indent="0">
              <a:lnSpc>
                <a:spcPct val="100000"/>
              </a:lnSpc>
              <a:buNone/>
              <a:tabLst>
                <a:tab pos="0" algn="l"/>
              </a:tabLst>
            </a:pPr>
            <a:r>
              <a:rPr lang="en-ID" sz="1200" spc="-1" dirty="0">
                <a:solidFill>
                  <a:schemeClr val="dk1"/>
                </a:solidFill>
                <a:latin typeface="DM Sans"/>
                <a:ea typeface="DM Sans"/>
              </a:rPr>
              <a:t>We are interested in connecting with potential collaborators working in the fields including Pharmacology, Physiology, Biochemistry, and Microbiology.</a:t>
            </a:r>
            <a:endParaRPr lang="en-US" sz="1200" spc="-1" dirty="0">
              <a:solidFill>
                <a:srgbClr val="000000"/>
              </a:solidFill>
              <a:latin typeface="OpenSymbol"/>
            </a:endParaRPr>
          </a:p>
        </p:txBody>
      </p:sp>
      <p:pic>
        <p:nvPicPr>
          <p:cNvPr id="7172" name="Picture 4" descr="FKM UNSRI | About">
            <a:extLst>
              <a:ext uri="{FF2B5EF4-FFF2-40B4-BE49-F238E27FC236}">
                <a16:creationId xmlns:a16="http://schemas.microsoft.com/office/drawing/2014/main" id="{EAF8C3AC-2F8E-9716-5CA5-6BF65C13C1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8160" y="397876"/>
            <a:ext cx="734288" cy="66399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Zen Hafy - Director, Medical Affairs - FHI Clinical Inc ...">
            <a:extLst>
              <a:ext uri="{FF2B5EF4-FFF2-40B4-BE49-F238E27FC236}">
                <a16:creationId xmlns:a16="http://schemas.microsoft.com/office/drawing/2014/main" id="{22DAE8ED-6885-A506-D534-E2A89D6F2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04" y="1317235"/>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CE0EE605-1096-8158-E82F-2482F22A1E0E}"/>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07</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1558770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844A7-717A-6992-F765-A0C62B0B212D}"/>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2A700A81-A8E2-D54D-95E5-0C4CFB4D8FCA}"/>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dr. Ayeshah Augusta </a:t>
            </a:r>
            <a:r>
              <a:rPr lang="en-ID" sz="2000" b="0" strike="noStrike" spc="-1" dirty="0" err="1">
                <a:solidFill>
                  <a:schemeClr val="dk1"/>
                </a:solidFill>
                <a:latin typeface="Funnel Display"/>
                <a:ea typeface="Funnel Display"/>
              </a:rPr>
              <a:t>Rosdah</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Ph.D</a:t>
            </a:r>
            <a:br>
              <a:rPr lang="en-ID" sz="1800" b="0" i="0" dirty="0">
                <a:solidFill>
                  <a:srgbClr val="434343"/>
                </a:solidFill>
                <a:effectLst/>
                <a:latin typeface="Roboto" panose="02000000000000000000" pitchFamily="2" charset="0"/>
              </a:rPr>
            </a:br>
            <a:r>
              <a:rPr lang="en-ID" sz="1800" b="0" i="0" dirty="0" err="1">
                <a:solidFill>
                  <a:srgbClr val="434343"/>
                </a:solidFill>
                <a:effectLst/>
                <a:latin typeface="Roboto" panose="02000000000000000000" pitchFamily="2" charset="0"/>
              </a:rPr>
              <a:t>arosdah@unsri.ac.id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+62 85664378425</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27E4A4CD-44E4-99B6-70CF-3F2DF788D420}"/>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8868D39A-4897-AC16-E7F6-16607FEEDD0C}"/>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Sriwijaya</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892A4398-BE6C-4FA4-4D34-57BC17A141F9}"/>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7AF69927-7C76-80C8-B60D-BAD9FA233870}"/>
              </a:ext>
            </a:extLst>
          </p:cNvPr>
          <p:cNvSpPr txBox="1">
            <a:spLocks/>
          </p:cNvSpPr>
          <p:nvPr/>
        </p:nvSpPr>
        <p:spPr>
          <a:xfrm>
            <a:off x="3827880" y="1699714"/>
            <a:ext cx="3972229" cy="511638"/>
          </a:xfrm>
          <a:prstGeom prst="rect">
            <a:avLst/>
          </a:prstGeom>
          <a:noFill/>
          <a:ln w="0">
            <a:noFill/>
          </a:ln>
        </p:spPr>
        <p:txBody>
          <a:bodyPr lIns="91440" tIns="91440" rIns="91440" bIns="9144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Pharmacology; Drug discovery; Protein-Bioinformatics; Mitochondria; Cardiometabolic disease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D7E4B820-37D6-24CA-E1C3-604863D4F891}"/>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60BBD0FA-2E2B-DE82-7046-3A0459C3DE8C}"/>
              </a:ext>
            </a:extLst>
          </p:cNvPr>
          <p:cNvSpPr txBox="1">
            <a:spLocks/>
          </p:cNvSpPr>
          <p:nvPr/>
        </p:nvSpPr>
        <p:spPr>
          <a:xfrm>
            <a:off x="3827880" y="2303948"/>
            <a:ext cx="4647960" cy="538952"/>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 Cardiovascular and metabolic health., Targeting Mitochondria in Cardiometabolic Diseases; </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1003640D-19FB-E520-6D40-5AD976CAB204}"/>
              </a:ext>
            </a:extLst>
          </p:cNvPr>
          <p:cNvSpPr txBox="1">
            <a:spLocks/>
          </p:cNvSpPr>
          <p:nvPr/>
        </p:nvSpPr>
        <p:spPr>
          <a:xfrm>
            <a:off x="3808072" y="259621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9CF80D0C-D910-17C0-2D28-78295DBB7E98}"/>
              </a:ext>
            </a:extLst>
          </p:cNvPr>
          <p:cNvSpPr txBox="1">
            <a:spLocks/>
          </p:cNvSpPr>
          <p:nvPr/>
        </p:nvSpPr>
        <p:spPr>
          <a:xfrm>
            <a:off x="3827880" y="3044671"/>
            <a:ext cx="4647960" cy="166638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We are currently focusing on academic collaborations and knowledge exchange. While our primary focus is academic at the moment, we are open to exploring potential research collaborations in the future.. we are also open to exploring future research collaborations. </a:t>
            </a:r>
          </a:p>
          <a:p>
            <a:pPr marL="0" indent="0">
              <a:lnSpc>
                <a:spcPct val="100000"/>
              </a:lnSpc>
              <a:buNone/>
              <a:tabLst>
                <a:tab pos="0" algn="l"/>
              </a:tabLst>
            </a:pPr>
            <a:r>
              <a:rPr lang="en-ID" sz="1200" spc="-1" dirty="0">
                <a:solidFill>
                  <a:schemeClr val="dk1"/>
                </a:solidFill>
                <a:latin typeface="DM Sans"/>
                <a:ea typeface="DM Sans"/>
              </a:rPr>
              <a:t>I am interested in collaborating with researchers who focus on herbal medicine and cardiometabolic diseases. </a:t>
            </a:r>
            <a:endParaRPr lang="en-US" sz="1200" spc="-1" dirty="0">
              <a:solidFill>
                <a:srgbClr val="000000"/>
              </a:solidFill>
              <a:latin typeface="OpenSymbol"/>
            </a:endParaRPr>
          </a:p>
        </p:txBody>
      </p:sp>
      <p:pic>
        <p:nvPicPr>
          <p:cNvPr id="7172" name="Picture 4" descr="FKM UNSRI | About">
            <a:extLst>
              <a:ext uri="{FF2B5EF4-FFF2-40B4-BE49-F238E27FC236}">
                <a16:creationId xmlns:a16="http://schemas.microsoft.com/office/drawing/2014/main" id="{380DC47C-7159-11D2-4550-77C87FCA9D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8160" y="397876"/>
            <a:ext cx="734288" cy="66399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Ayeshah A ROSDAH | Lecturer | Doctor of Philosophy; MBiomedSc; Medical  Doctor | Sriwijaya University, Palembang | UNSRI | Medicine Program,  Pharmacology | Research profile">
            <a:extLst>
              <a:ext uri="{FF2B5EF4-FFF2-40B4-BE49-F238E27FC236}">
                <a16:creationId xmlns:a16="http://schemas.microsoft.com/office/drawing/2014/main" id="{38F92513-5571-7425-7435-4CF18897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03" y="1479538"/>
            <a:ext cx="2504531" cy="2504531"/>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4BEED62D-067A-1D83-C366-86CD3AC4FE55}"/>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08</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363535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A3660-174F-C9A9-2876-2CD4BCF46E19}"/>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61C53B03-EFE6-643E-0D42-72B3F0C8DAF7}"/>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dr. </a:t>
            </a:r>
            <a:r>
              <a:rPr lang="en-ID" sz="2000" b="0" strike="noStrike" spc="-1" dirty="0" err="1">
                <a:solidFill>
                  <a:schemeClr val="dk1"/>
                </a:solidFill>
                <a:latin typeface="Funnel Display"/>
                <a:ea typeface="Funnel Display"/>
              </a:rPr>
              <a:t>Veny</a:t>
            </a:r>
            <a:r>
              <a:rPr lang="en-ID" sz="2000" b="0" strike="noStrike" spc="-1" dirty="0">
                <a:solidFill>
                  <a:schemeClr val="dk1"/>
                </a:solidFill>
                <a:latin typeface="Funnel Display"/>
                <a:ea typeface="Funnel Display"/>
              </a:rPr>
              <a:t> Larasati, </a:t>
            </a:r>
            <a:r>
              <a:rPr lang="en-ID" sz="2000" b="0" strike="noStrike" spc="-1" dirty="0" err="1">
                <a:solidFill>
                  <a:schemeClr val="dk1"/>
                </a:solidFill>
                <a:latin typeface="Funnel Display"/>
                <a:ea typeface="Funnel Display"/>
              </a:rPr>
              <a:t>M.Biomed</a:t>
            </a:r>
            <a:r>
              <a:rPr lang="en-ID" sz="2000" b="0" strike="noStrike" spc="-1" dirty="0">
                <a:solidFill>
                  <a:schemeClr val="dk1"/>
                </a:solidFill>
                <a:latin typeface="Funnel Display"/>
                <a:ea typeface="Funnel Display"/>
              </a:rPr>
              <a:t> </a:t>
            </a:r>
            <a:r>
              <a:rPr lang="en-ID" sz="1800" b="0" i="0" dirty="0">
                <a:solidFill>
                  <a:srgbClr val="434343"/>
                </a:solidFill>
                <a:effectLst/>
                <a:latin typeface="Roboto" panose="02000000000000000000" pitchFamily="2" charset="0"/>
              </a:rPr>
              <a:t> </a:t>
            </a:r>
            <a:br>
              <a:rPr lang="en-ID" sz="1800" b="0" i="0" dirty="0">
                <a:solidFill>
                  <a:srgbClr val="434343"/>
                </a:solidFill>
                <a:effectLst/>
                <a:latin typeface="Roboto" panose="02000000000000000000" pitchFamily="2" charset="0"/>
              </a:rPr>
            </a:br>
            <a:r>
              <a:rPr lang="en-ID" sz="1800" b="0" i="0" dirty="0" err="1">
                <a:solidFill>
                  <a:srgbClr val="434343"/>
                </a:solidFill>
                <a:effectLst/>
                <a:latin typeface="Roboto" panose="02000000000000000000" pitchFamily="2" charset="0"/>
              </a:rPr>
              <a:t>dr.venylarasati@gmail.com</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+62 81278310008</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26221D16-2062-8D43-FB5A-65ADB36D342F}"/>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E8085C43-4CB8-A096-5E67-4323A3E3D2D4}"/>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Sriwijaya</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BBE6978C-A130-5EAF-E8F0-437D56161502}"/>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4AA79FB1-4170-F985-C9B0-4CCEA55CA617}"/>
              </a:ext>
            </a:extLst>
          </p:cNvPr>
          <p:cNvSpPr txBox="1">
            <a:spLocks/>
          </p:cNvSpPr>
          <p:nvPr/>
        </p:nvSpPr>
        <p:spPr>
          <a:xfrm>
            <a:off x="3827880" y="1699714"/>
            <a:ext cx="3972229" cy="511638"/>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Biomedical sciences; Anti-Aging Medicine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D4C73079-E396-EB73-F257-2E30AAB56B8E}"/>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5CF6AF98-3A68-7C17-36FF-C5316D486B26}"/>
              </a:ext>
            </a:extLst>
          </p:cNvPr>
          <p:cNvSpPr txBox="1">
            <a:spLocks/>
          </p:cNvSpPr>
          <p:nvPr/>
        </p:nvSpPr>
        <p:spPr>
          <a:xfrm>
            <a:off x="3827880" y="2303948"/>
            <a:ext cx="4647960" cy="53895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Anti-aging medicine</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2B7CB388-53C7-DB02-2229-DDF5FCAE932D}"/>
              </a:ext>
            </a:extLst>
          </p:cNvPr>
          <p:cNvSpPr txBox="1">
            <a:spLocks/>
          </p:cNvSpPr>
          <p:nvPr/>
        </p:nvSpPr>
        <p:spPr>
          <a:xfrm>
            <a:off x="3808072" y="259621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14C83339-8E28-338D-6376-51B61DD045BA}"/>
              </a:ext>
            </a:extLst>
          </p:cNvPr>
          <p:cNvSpPr txBox="1">
            <a:spLocks/>
          </p:cNvSpPr>
          <p:nvPr/>
        </p:nvSpPr>
        <p:spPr>
          <a:xfrm>
            <a:off x="3827880" y="3044671"/>
            <a:ext cx="4647960" cy="166638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Collaboration with experts specializing in herbal medicine and wound healing. Ideal collaborators would have experience in phytopharmacology, natural product formulation, and preclinical or clinical studies related to tissue regeneration.</a:t>
            </a:r>
          </a:p>
          <a:p>
            <a:pPr marL="0" indent="0">
              <a:lnSpc>
                <a:spcPct val="100000"/>
              </a:lnSpc>
              <a:buNone/>
              <a:tabLst>
                <a:tab pos="0" algn="l"/>
              </a:tabLst>
            </a:pPr>
            <a:r>
              <a:rPr lang="en-US" sz="1200" spc="-1" dirty="0">
                <a:solidFill>
                  <a:srgbClr val="000000"/>
                </a:solidFill>
                <a:latin typeface="OpenSymbol"/>
              </a:rPr>
              <a:t>Student/lecturer exchange; guest lectures; editor and reviewer in Biomedical Journal.</a:t>
            </a:r>
          </a:p>
        </p:txBody>
      </p:sp>
      <p:pic>
        <p:nvPicPr>
          <p:cNvPr id="7172" name="Picture 4" descr="FKM UNSRI | About">
            <a:extLst>
              <a:ext uri="{FF2B5EF4-FFF2-40B4-BE49-F238E27FC236}">
                <a16:creationId xmlns:a16="http://schemas.microsoft.com/office/drawing/2014/main" id="{1EC83E39-53B2-C68C-89D8-286BE1DF79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68160" y="397876"/>
            <a:ext cx="734288" cy="6639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09FF369-7D30-ABB1-7195-C981F5CC47EE}"/>
              </a:ext>
            </a:extLst>
          </p:cNvPr>
          <p:cNvPicPr>
            <a:picLocks noChangeAspect="1"/>
          </p:cNvPicPr>
          <p:nvPr/>
        </p:nvPicPr>
        <p:blipFill>
          <a:blip r:embed="rId3"/>
          <a:srcRect l="16039" t="7736" r="7780" b="34544"/>
          <a:stretch/>
        </p:blipFill>
        <p:spPr>
          <a:xfrm>
            <a:off x="921416" y="1373209"/>
            <a:ext cx="2210763" cy="2514066"/>
          </a:xfrm>
          <a:prstGeom prst="rect">
            <a:avLst/>
          </a:prstGeom>
        </p:spPr>
      </p:pic>
      <p:sp>
        <p:nvSpPr>
          <p:cNvPr id="10" name="PlaceHolder 2">
            <a:extLst>
              <a:ext uri="{FF2B5EF4-FFF2-40B4-BE49-F238E27FC236}">
                <a16:creationId xmlns:a16="http://schemas.microsoft.com/office/drawing/2014/main" id="{FA94402B-BD0A-7940-DC94-B565DDC3ADA8}"/>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09</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630854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5F88E-5CE9-0DFF-00E5-C46E5F757D61}"/>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07835586-8960-1501-140C-CF709DF0BDB2}"/>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Prof. Dr. Leonardo Lubis, dr.</a:t>
            </a:r>
            <a:br>
              <a:rPr lang="en-ID" sz="18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leonardo@unpad.ac.id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+62 85353699557</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32CAFFD0-782F-4B5C-6FBF-60BA748DB8D5}"/>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77943E4A-BB10-6F09-FB8A-4A844F55C2E5}"/>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Padjadjaran</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Basic 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60F4BE95-458E-9248-A818-7ED5465F1182}"/>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0706136D-C32C-95B4-E173-435A6B4F6C34}"/>
              </a:ext>
            </a:extLst>
          </p:cNvPr>
          <p:cNvSpPr txBox="1">
            <a:spLocks/>
          </p:cNvSpPr>
          <p:nvPr/>
        </p:nvSpPr>
        <p:spPr>
          <a:xfrm>
            <a:off x="3827879" y="1699714"/>
            <a:ext cx="4744801" cy="537661"/>
          </a:xfrm>
          <a:prstGeom prst="rect">
            <a:avLst/>
          </a:prstGeom>
          <a:noFill/>
          <a:ln w="0">
            <a:noFill/>
          </a:ln>
        </p:spPr>
        <p:txBody>
          <a:bodyPr lIns="91440" tIns="91440" rIns="91440" bIns="9144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Metabolic Syndrome; Energy Expenditure; Irisin; Anthropometry; Muscle mass</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5F519B58-BDDD-5D54-8B90-284147DAE03E}"/>
              </a:ext>
            </a:extLst>
          </p:cNvPr>
          <p:cNvSpPr txBox="1">
            <a:spLocks/>
          </p:cNvSpPr>
          <p:nvPr/>
        </p:nvSpPr>
        <p:spPr>
          <a:xfrm>
            <a:off x="3808072" y="2126993"/>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78B043BB-ED83-0E68-DA67-98534A703BA1}"/>
              </a:ext>
            </a:extLst>
          </p:cNvPr>
          <p:cNvSpPr txBox="1">
            <a:spLocks/>
          </p:cNvSpPr>
          <p:nvPr/>
        </p:nvSpPr>
        <p:spPr>
          <a:xfrm>
            <a:off x="3827880" y="2575446"/>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Cardiovascular and metabolic health.</a:t>
            </a:r>
            <a:endParaRPr lang="en-US" sz="1200" spc="-1" dirty="0">
              <a:solidFill>
                <a:srgbClr val="000000"/>
              </a:solidFill>
              <a:latin typeface="OpenSymbol"/>
            </a:endParaRPr>
          </a:p>
        </p:txBody>
      </p:sp>
      <p:pic>
        <p:nvPicPr>
          <p:cNvPr id="9218" name="Picture 2" descr="PAIFORI PUSAT | Selamat dan sukses atas pencapaiannya Bpk Direktur LSP  KESOR sebagai Guru Besar (Profesor). Prof. Dr. Leonardo Lubis, dr., AIFO-K.,  M.Kes | Instagram">
            <a:extLst>
              <a:ext uri="{FF2B5EF4-FFF2-40B4-BE49-F238E27FC236}">
                <a16:creationId xmlns:a16="http://schemas.microsoft.com/office/drawing/2014/main" id="{5942EABF-F444-98D6-03D0-A7CB03AD7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22" y="1234419"/>
            <a:ext cx="2210763" cy="27607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ogo Unpad – Universitas Padjadjaran">
            <a:extLst>
              <a:ext uri="{FF2B5EF4-FFF2-40B4-BE49-F238E27FC236}">
                <a16:creationId xmlns:a16="http://schemas.microsoft.com/office/drawing/2014/main" id="{818284BB-D00D-A0EA-1331-FB0CCD33B4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34" y="282341"/>
            <a:ext cx="937797" cy="811339"/>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D9335CB2-4224-10DC-C02C-E1F0F87DD62E}"/>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11</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1009962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192E9-EAB0-C401-7EC6-007C0F848DDC}"/>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C7EA4031-3E63-2375-5776-2989B3283A9B}"/>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a:solidFill>
                  <a:schemeClr val="dk1"/>
                </a:solidFill>
                <a:latin typeface="Funnel Display"/>
                <a:ea typeface="Funnel Display"/>
              </a:rPr>
              <a:t>Dr. Arief Budi Yulianti, Dra., </a:t>
            </a:r>
            <a:r>
              <a:rPr lang="en-ID" sz="2000" b="0" strike="noStrike" spc="-1" dirty="0" err="1">
                <a:solidFill>
                  <a:schemeClr val="dk1"/>
                </a:solidFill>
                <a:latin typeface="Funnel Display"/>
                <a:ea typeface="Funnel Display"/>
              </a:rPr>
              <a:t>MSi</a:t>
            </a:r>
            <a:r>
              <a:rPr lang="en-ID" sz="1800" b="0" i="0" dirty="0">
                <a:solidFill>
                  <a:srgbClr val="434343"/>
                </a:solidFill>
                <a:effectLst/>
                <a:latin typeface="Roboto" panose="02000000000000000000" pitchFamily="2" charset="0"/>
              </a:rPr>
              <a:t> </a:t>
            </a:r>
            <a:br>
              <a:rPr lang="en-ID" sz="1800" b="0" i="0" dirty="0">
                <a:solidFill>
                  <a:srgbClr val="434343"/>
                </a:solidFill>
                <a:effectLst/>
                <a:latin typeface="Roboto" panose="02000000000000000000" pitchFamily="2" charset="0"/>
              </a:rPr>
            </a:br>
            <a:r>
              <a:rPr lang="en-ID" sz="1800" b="0" i="0" dirty="0">
                <a:solidFill>
                  <a:srgbClr val="434343"/>
                </a:solidFill>
                <a:effectLst/>
                <a:latin typeface="Roboto" panose="02000000000000000000" pitchFamily="2" charset="0"/>
                <a:hlinkClick r:id="rId2"/>
              </a:rPr>
              <a:t>ab.yulianti@unisba.ac.id</a:t>
            </a:r>
            <a:r>
              <a:rPr lang="en-ID" sz="1800" b="0" i="0" dirty="0">
                <a:solidFill>
                  <a:srgbClr val="434343"/>
                </a:solidFill>
                <a:effectLst/>
                <a:latin typeface="Roboto" panose="02000000000000000000" pitchFamily="2" charset="0"/>
              </a:rPr>
              <a:t> </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+62 89675780986</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6AA887BF-16F5-6395-601C-256BA9EC08B5}"/>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43DA7C93-11FD-0DB4-E76F-5FCDE4FABFB1}"/>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Islam Bandung</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AF25254D-A62D-A25E-4271-B160DB2159B5}"/>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92A863F8-FE8B-3314-15C1-F790C45FF8F0}"/>
              </a:ext>
            </a:extLst>
          </p:cNvPr>
          <p:cNvSpPr txBox="1">
            <a:spLocks/>
          </p:cNvSpPr>
          <p:nvPr/>
        </p:nvSpPr>
        <p:spPr>
          <a:xfrm>
            <a:off x="3827879" y="1699714"/>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alpha synuclein; supplement of semipolar garlic; pesticides</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2BC5D37F-7711-1281-93A2-748985D7E30B}"/>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ABDE5497-F5B2-7443-2477-3705C6D55D2B}"/>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15B876E4-EA17-323E-F4F0-A862993BE2BF}"/>
              </a:ext>
            </a:extLst>
          </p:cNvPr>
          <p:cNvSpPr txBox="1">
            <a:spLocks/>
          </p:cNvSpPr>
          <p:nvPr/>
        </p:nvSpPr>
        <p:spPr>
          <a:xfrm>
            <a:off x="3808072" y="297029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A7483B99-155D-B2C1-567B-DD75023628A3}"/>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 Lecturer exchange</a:t>
            </a:r>
          </a:p>
          <a:p>
            <a:pPr marL="0" indent="0">
              <a:lnSpc>
                <a:spcPct val="100000"/>
              </a:lnSpc>
              <a:buNone/>
              <a:tabLst>
                <a:tab pos="0" algn="l"/>
              </a:tabLst>
            </a:pPr>
            <a:r>
              <a:rPr lang="en-US" sz="1200" spc="-1" dirty="0">
                <a:solidFill>
                  <a:srgbClr val="000000"/>
                </a:solidFill>
                <a:latin typeface="OpenSymbol"/>
              </a:rPr>
              <a:t>It is an honor to be able to collaborate on research</a:t>
            </a:r>
          </a:p>
        </p:txBody>
      </p:sp>
      <p:pic>
        <p:nvPicPr>
          <p:cNvPr id="29698" name="Picture 2" descr="CV DOSEN ASIIN">
            <a:extLst>
              <a:ext uri="{FF2B5EF4-FFF2-40B4-BE49-F238E27FC236}">
                <a16:creationId xmlns:a16="http://schemas.microsoft.com/office/drawing/2014/main" id="{834B3C1C-F722-DE2B-404B-8A46E0782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49" r="4876"/>
          <a:stretch/>
        </p:blipFill>
        <p:spPr bwMode="auto">
          <a:xfrm>
            <a:off x="892422" y="1225985"/>
            <a:ext cx="2210763" cy="2778291"/>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Universitas Islam Bandung - Wikipedia bahasa Indonesia ...">
            <a:extLst>
              <a:ext uri="{FF2B5EF4-FFF2-40B4-BE49-F238E27FC236}">
                <a16:creationId xmlns:a16="http://schemas.microsoft.com/office/drawing/2014/main" id="{905192DF-3F10-A386-07CF-F0BDC6393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160" y="419745"/>
            <a:ext cx="640635" cy="640635"/>
          </a:xfrm>
          <a:prstGeom prst="rect">
            <a:avLst/>
          </a:prstGeom>
          <a:noFill/>
          <a:extLst>
            <a:ext uri="{909E8E84-426E-40DD-AFC4-6F175D3DCCD1}">
              <a14:hiddenFill xmlns:a14="http://schemas.microsoft.com/office/drawing/2010/main">
                <a:solidFill>
                  <a:srgbClr val="FFFFFF"/>
                </a:solidFill>
              </a14:hiddenFill>
            </a:ext>
          </a:extLst>
        </p:spPr>
      </p:pic>
      <p:sp>
        <p:nvSpPr>
          <p:cNvPr id="11" name="PlaceHolder 2">
            <a:extLst>
              <a:ext uri="{FF2B5EF4-FFF2-40B4-BE49-F238E27FC236}">
                <a16:creationId xmlns:a16="http://schemas.microsoft.com/office/drawing/2014/main" id="{5E3CB1C0-5EBF-E73E-00D7-92AAAA95E556}"/>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13</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4072586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17EE-CD89-425B-7B5E-155421D362E6}"/>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DE66C144-1804-7BB9-27D1-50C064648705}"/>
              </a:ext>
            </a:extLst>
          </p:cNvPr>
          <p:cNvSpPr>
            <a:spLocks noGrp="1"/>
          </p:cNvSpPr>
          <p:nvPr>
            <p:ph type="title"/>
          </p:nvPr>
        </p:nvSpPr>
        <p:spPr>
          <a:xfrm>
            <a:off x="282314" y="3951540"/>
            <a:ext cx="3525758" cy="502278"/>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000" b="0" strike="noStrike" spc="-1" dirty="0" err="1">
                <a:solidFill>
                  <a:schemeClr val="dk1"/>
                </a:solidFill>
                <a:latin typeface="Funnel Display"/>
                <a:ea typeface="Funnel Display"/>
              </a:rPr>
              <a:t>Dr.dr.Julian</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Dewantiningrum</a:t>
            </a:r>
            <a:r>
              <a:rPr lang="en-ID" sz="2000" b="0" strike="noStrike" spc="-1" dirty="0">
                <a:solidFill>
                  <a:schemeClr val="dk1"/>
                </a:solidFill>
                <a:latin typeface="Funnel Display"/>
                <a:ea typeface="Funnel Display"/>
              </a:rPr>
              <a:t>, </a:t>
            </a:r>
            <a:r>
              <a:rPr lang="en-ID" sz="2000" b="0" strike="noStrike" spc="-1" dirty="0" err="1">
                <a:solidFill>
                  <a:schemeClr val="dk1"/>
                </a:solidFill>
                <a:latin typeface="Funnel Display"/>
                <a:ea typeface="Funnel Display"/>
              </a:rPr>
              <a:t>SpOG</a:t>
            </a:r>
            <a:r>
              <a:rPr lang="en-ID" sz="2000" b="0" strike="noStrike" spc="-1" dirty="0">
                <a:solidFill>
                  <a:schemeClr val="dk1"/>
                </a:solidFill>
                <a:latin typeface="Funnel Display"/>
                <a:ea typeface="Funnel Display"/>
              </a:rPr>
              <a:t> </a:t>
            </a:r>
            <a:br>
              <a:rPr lang="en-ID" sz="20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jdewantiningrum@fk.undip.ac.id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+62 81225709248</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E07CCC43-4E3F-0A92-7E99-4F53D8D46671}"/>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5B7709DF-39FB-E890-1B60-1819BBDB9A03}"/>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Diponegoro</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B01093A3-28DE-112B-6F69-589F6BE156E3}"/>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5E3DE3ED-D701-8347-1773-B87C4F346C6E}"/>
              </a:ext>
            </a:extLst>
          </p:cNvPr>
          <p:cNvSpPr txBox="1">
            <a:spLocks/>
          </p:cNvSpPr>
          <p:nvPr/>
        </p:nvSpPr>
        <p:spPr>
          <a:xfrm>
            <a:off x="3827879" y="1699714"/>
            <a:ext cx="5032342"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Maternal health, </a:t>
            </a:r>
            <a:r>
              <a:rPr lang="en-ID" sz="1200" spc="-1" dirty="0" err="1">
                <a:solidFill>
                  <a:schemeClr val="dk1"/>
                </a:solidFill>
                <a:latin typeface="DM Sans"/>
                <a:ea typeface="DM Sans"/>
              </a:rPr>
              <a:t>fetal</a:t>
            </a:r>
            <a:r>
              <a:rPr lang="en-ID" sz="1200" spc="-1" dirty="0">
                <a:solidFill>
                  <a:schemeClr val="dk1"/>
                </a:solidFill>
                <a:latin typeface="DM Sans"/>
                <a:ea typeface="DM Sans"/>
              </a:rPr>
              <a:t> growth, </a:t>
            </a:r>
            <a:r>
              <a:rPr lang="en-ID" sz="1200" spc="-1" dirty="0" err="1">
                <a:solidFill>
                  <a:schemeClr val="dk1"/>
                </a:solidFill>
                <a:latin typeface="DM Sans"/>
                <a:ea typeface="DM Sans"/>
              </a:rPr>
              <a:t>fetal</a:t>
            </a:r>
            <a:r>
              <a:rPr lang="en-ID" sz="1200" spc="-1" dirty="0">
                <a:solidFill>
                  <a:schemeClr val="dk1"/>
                </a:solidFill>
                <a:latin typeface="DM Sans"/>
                <a:ea typeface="DM Sans"/>
              </a:rPr>
              <a:t> programming, stunting</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1C4ABBAC-B1F6-9DBE-DD6E-8DF80DE6E80F}"/>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CCE7F899-1876-20D0-F0A8-854CA3059636}"/>
              </a:ext>
            </a:extLst>
          </p:cNvPr>
          <p:cNvSpPr txBox="1">
            <a:spLocks/>
          </p:cNvSpPr>
          <p:nvPr/>
        </p:nvSpPr>
        <p:spPr>
          <a:xfrm>
            <a:off x="3827880" y="236762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Reproductive health</a:t>
            </a:r>
            <a:endParaRPr lang="en-US" sz="1200" spc="-1" dirty="0">
              <a:solidFill>
                <a:srgbClr val="000000"/>
              </a:solidFill>
              <a:latin typeface="OpenSymbol"/>
            </a:endParaRPr>
          </a:p>
        </p:txBody>
      </p:sp>
      <p:pic>
        <p:nvPicPr>
          <p:cNvPr id="11266" name="Picture 2" descr="Makna Lambang | Magister Manajemen">
            <a:extLst>
              <a:ext uri="{FF2B5EF4-FFF2-40B4-BE49-F238E27FC236}">
                <a16:creationId xmlns:a16="http://schemas.microsoft.com/office/drawing/2014/main" id="{67C148DB-DB05-6921-B5C3-25673E4CF3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0" y="300567"/>
            <a:ext cx="636616" cy="7827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Julian Dewantiningrum - Columbia Asia">
            <a:extLst>
              <a:ext uri="{FF2B5EF4-FFF2-40B4-BE49-F238E27FC236}">
                <a16:creationId xmlns:a16="http://schemas.microsoft.com/office/drawing/2014/main" id="{D466A76A-1597-3391-333B-942FC80E7F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685" y="1293541"/>
            <a:ext cx="2210763" cy="2685742"/>
          </a:xfrm>
          <a:prstGeom prst="rect">
            <a:avLst/>
          </a:prstGeom>
          <a:noFill/>
          <a:extLst>
            <a:ext uri="{909E8E84-426E-40DD-AFC4-6F175D3DCCD1}">
              <a14:hiddenFill xmlns:a14="http://schemas.microsoft.com/office/drawing/2010/main">
                <a:solidFill>
                  <a:srgbClr val="FFFFFF"/>
                </a:solidFill>
              </a14:hiddenFill>
            </a:ext>
          </a:extLst>
        </p:spPr>
      </p:pic>
      <p:sp>
        <p:nvSpPr>
          <p:cNvPr id="7" name="PlaceHolder 1">
            <a:extLst>
              <a:ext uri="{FF2B5EF4-FFF2-40B4-BE49-F238E27FC236}">
                <a16:creationId xmlns:a16="http://schemas.microsoft.com/office/drawing/2014/main" id="{D08E4CA2-F294-7F72-8A32-73A40312BEEE}"/>
              </a:ext>
            </a:extLst>
          </p:cNvPr>
          <p:cNvSpPr txBox="1">
            <a:spLocks/>
          </p:cNvSpPr>
          <p:nvPr/>
        </p:nvSpPr>
        <p:spPr>
          <a:xfrm>
            <a:off x="3808072" y="2970299"/>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13BFF858-55B7-88FE-3990-39B7889F67B8}"/>
              </a:ext>
            </a:extLst>
          </p:cNvPr>
          <p:cNvSpPr txBox="1">
            <a:spLocks/>
          </p:cNvSpPr>
          <p:nvPr/>
        </p:nvSpPr>
        <p:spPr>
          <a:xfrm>
            <a:off x="3827880" y="3418751"/>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Guest lecture</a:t>
            </a:r>
            <a:endParaRPr lang="en-US" sz="1200" spc="-1" dirty="0">
              <a:solidFill>
                <a:srgbClr val="000000"/>
              </a:solidFill>
              <a:latin typeface="OpenSymbol"/>
            </a:endParaRPr>
          </a:p>
        </p:txBody>
      </p:sp>
      <p:sp>
        <p:nvSpPr>
          <p:cNvPr id="9" name="PlaceHolder 2">
            <a:extLst>
              <a:ext uri="{FF2B5EF4-FFF2-40B4-BE49-F238E27FC236}">
                <a16:creationId xmlns:a16="http://schemas.microsoft.com/office/drawing/2014/main" id="{E1CAEC04-8488-5966-0A99-3B76BC22A587}"/>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14</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257115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DE612-C479-D067-3D09-FD5B61A1DE0B}"/>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52F4E22C-10CF-FFB1-2433-B3E5CB217FCA}"/>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200" b="0" strike="noStrike" spc="-1" dirty="0">
                <a:solidFill>
                  <a:schemeClr val="dk1"/>
                </a:solidFill>
                <a:latin typeface="Funnel Display"/>
                <a:ea typeface="Funnel Display"/>
              </a:rPr>
              <a:t>Prof. Agustina Tri </a:t>
            </a:r>
            <a:r>
              <a:rPr lang="en-ID" sz="2200" b="0" strike="noStrike" spc="-1" dirty="0" err="1">
                <a:solidFill>
                  <a:schemeClr val="dk1"/>
                </a:solidFill>
                <a:latin typeface="Funnel Display"/>
                <a:ea typeface="Funnel Display"/>
              </a:rPr>
              <a:t>Endharti</a:t>
            </a:r>
            <a:r>
              <a:rPr lang="en-ID" sz="2200" b="0" strike="noStrike" spc="-1" dirty="0">
                <a:solidFill>
                  <a:schemeClr val="dk1"/>
                </a:solidFill>
                <a:latin typeface="Funnel Display"/>
                <a:ea typeface="Funnel Display"/>
              </a:rPr>
              <a:t>.,</a:t>
            </a:r>
            <a:r>
              <a:rPr lang="en-ID" sz="2200" b="0" strike="noStrike" spc="-1" dirty="0" err="1">
                <a:solidFill>
                  <a:schemeClr val="dk1"/>
                </a:solidFill>
                <a:latin typeface="Funnel Display"/>
                <a:ea typeface="Funnel Display"/>
              </a:rPr>
              <a:t>Ph.D</a:t>
            </a:r>
            <a:br>
              <a:rPr lang="en-ID" sz="22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tinapermana.fk@ub.ac.id</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+62 85233140794</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F8DD2126-219D-24CE-82AA-3F1F9D7E8630}"/>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3CABE240-AB08-2DC6-C1C8-CE72A85DC24B}"/>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Brawijaya</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Doctoral Study Program in 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6AF8383E-95E9-0218-2477-3DF3D5E61E5E}"/>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E8F8A731-96A6-00FE-2C03-1798AB995E82}"/>
              </a:ext>
            </a:extLst>
          </p:cNvPr>
          <p:cNvSpPr txBox="1">
            <a:spLocks/>
          </p:cNvSpPr>
          <p:nvPr/>
        </p:nvSpPr>
        <p:spPr>
          <a:xfrm>
            <a:off x="3827880" y="1699714"/>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Cancer therapy; immunology molecular; nanomedicine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14584605-1737-4A1A-B529-28794098F869}"/>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F10F60F0-731B-5D7C-88F0-E942957081BF}"/>
              </a:ext>
            </a:extLst>
          </p:cNvPr>
          <p:cNvSpPr txBox="1">
            <a:spLocks/>
          </p:cNvSpPr>
          <p:nvPr/>
        </p:nvSpPr>
        <p:spPr>
          <a:xfrm>
            <a:off x="3827880" y="2367623"/>
            <a:ext cx="4647960" cy="67526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 Cancer management and recovery, Immunity and inflammation</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F40841F0-49C0-D852-7488-562DA99B7AFB}"/>
              </a:ext>
            </a:extLst>
          </p:cNvPr>
          <p:cNvSpPr txBox="1">
            <a:spLocks/>
          </p:cNvSpPr>
          <p:nvPr/>
        </p:nvSpPr>
        <p:spPr>
          <a:xfrm>
            <a:off x="3808072" y="278247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1AB8E36C-8F61-7A45-37EA-A9A5D0298A82}"/>
              </a:ext>
            </a:extLst>
          </p:cNvPr>
          <p:cNvSpPr txBox="1">
            <a:spLocks/>
          </p:cNvSpPr>
          <p:nvPr/>
        </p:nvSpPr>
        <p:spPr>
          <a:xfrm>
            <a:off x="3827880" y="3230926"/>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student/lecturer exchange; guest lecture; research collaborations</a:t>
            </a:r>
            <a:endParaRPr lang="en-US" sz="1200" spc="-1" dirty="0">
              <a:solidFill>
                <a:srgbClr val="000000"/>
              </a:solidFill>
              <a:latin typeface="OpenSymbol"/>
            </a:endParaRPr>
          </a:p>
        </p:txBody>
      </p:sp>
      <p:pic>
        <p:nvPicPr>
          <p:cNvPr id="15362" name="Picture 2" descr="Lambang, Logo, Motto, dan Maskot – Universitas Brawijaya">
            <a:extLst>
              <a:ext uri="{FF2B5EF4-FFF2-40B4-BE49-F238E27FC236}">
                <a16:creationId xmlns:a16="http://schemas.microsoft.com/office/drawing/2014/main" id="{F1F3DC77-3D27-0FCB-009D-085C47F3DF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0" y="373912"/>
            <a:ext cx="671930" cy="68096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rof. AGUSTINA TRI ENDHARTI, S.Si., Ph.D.">
            <a:extLst>
              <a:ext uri="{FF2B5EF4-FFF2-40B4-BE49-F238E27FC236}">
                <a16:creationId xmlns:a16="http://schemas.microsoft.com/office/drawing/2014/main" id="{CC22D225-88E0-C707-5F54-68A4241BE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75" y="1281544"/>
            <a:ext cx="1810018" cy="2718803"/>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6B483CA1-2D52-9A2E-79AC-2D34C029B64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15</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142022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E52C3-C0A5-379C-929E-1F441D16DDFB}"/>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156101FE-A10B-879C-5AAE-6F762AD3DEAA}"/>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1700" b="0" strike="noStrike" spc="-1" dirty="0">
                <a:solidFill>
                  <a:schemeClr val="dk1"/>
                </a:solidFill>
                <a:latin typeface="Funnel Display"/>
                <a:ea typeface="Funnel Display"/>
              </a:rPr>
              <a:t>Prof. dr. Mohammad Saifur Rohman, Ph.D. </a:t>
            </a:r>
            <a:r>
              <a:rPr lang="en-ID" sz="1800" b="0" i="0" dirty="0" err="1">
                <a:solidFill>
                  <a:srgbClr val="434343"/>
                </a:solidFill>
                <a:effectLst/>
                <a:latin typeface="Roboto" panose="02000000000000000000" pitchFamily="2" charset="0"/>
              </a:rPr>
              <a:t>ippoenk@ub.ac.id</a:t>
            </a:r>
            <a:br>
              <a:rPr lang="en-ID" sz="1800" b="0" i="0" dirty="0">
                <a:solidFill>
                  <a:srgbClr val="434343"/>
                </a:solidFill>
                <a:effectLst/>
                <a:latin typeface="Roboto" panose="02000000000000000000" pitchFamily="2" charset="0"/>
              </a:rPr>
            </a:b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F169F0D7-483C-0D20-C3D7-19FB72E941C6}"/>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E34AC4B5-0911-1DE7-C2EB-6C7FA4604AA0}"/>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Brawijaya</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Doctoral Study Program in 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1AFEFFFD-62FA-DFE6-D180-D165739AD7D1}"/>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FD1DD42D-A2C3-C13B-C2A4-4E00E8D7B4B3}"/>
              </a:ext>
            </a:extLst>
          </p:cNvPr>
          <p:cNvSpPr txBox="1">
            <a:spLocks/>
          </p:cNvSpPr>
          <p:nvPr/>
        </p:nvSpPr>
        <p:spPr>
          <a:xfrm>
            <a:off x="3827880" y="1699714"/>
            <a:ext cx="4647960" cy="67312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Molecular Cardiology; Cardiology Intervention; Cardiovascular Medicine, Genetics, Circadian Physiology</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DECC3F2E-81FA-3F72-AC68-7DEF5BDDCC29}"/>
              </a:ext>
            </a:extLst>
          </p:cNvPr>
          <p:cNvSpPr txBox="1">
            <a:spLocks/>
          </p:cNvSpPr>
          <p:nvPr/>
        </p:nvSpPr>
        <p:spPr>
          <a:xfrm>
            <a:off x="3808072" y="211314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1413F043-F9E6-CFB5-3172-E43765B0C845}"/>
              </a:ext>
            </a:extLst>
          </p:cNvPr>
          <p:cNvSpPr txBox="1">
            <a:spLocks/>
          </p:cNvSpPr>
          <p:nvPr/>
        </p:nvSpPr>
        <p:spPr>
          <a:xfrm>
            <a:off x="3827880" y="2561593"/>
            <a:ext cx="4647960" cy="67526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 Cardiovascular and metabolic health.</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D53A5F41-1250-5B79-F8AC-0AF200924EEE}"/>
              </a:ext>
            </a:extLst>
          </p:cNvPr>
          <p:cNvSpPr txBox="1">
            <a:spLocks/>
          </p:cNvSpPr>
          <p:nvPr/>
        </p:nvSpPr>
        <p:spPr>
          <a:xfrm>
            <a:off x="3808072" y="297644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04223661-96A4-C581-0625-C0764FFD8675}"/>
              </a:ext>
            </a:extLst>
          </p:cNvPr>
          <p:cNvSpPr txBox="1">
            <a:spLocks/>
          </p:cNvSpPr>
          <p:nvPr/>
        </p:nvSpPr>
        <p:spPr>
          <a:xfrm>
            <a:off x="3827880" y="3424896"/>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student/lecturer exchange; guest lecture; research collaborations</a:t>
            </a:r>
            <a:endParaRPr lang="en-US" sz="1200" spc="-1" dirty="0">
              <a:solidFill>
                <a:srgbClr val="000000"/>
              </a:solidFill>
              <a:latin typeface="OpenSymbol"/>
            </a:endParaRPr>
          </a:p>
        </p:txBody>
      </p:sp>
      <p:pic>
        <p:nvPicPr>
          <p:cNvPr id="15362" name="Picture 2" descr="Lambang, Logo, Motto, dan Maskot – Universitas Brawijaya">
            <a:extLst>
              <a:ext uri="{FF2B5EF4-FFF2-40B4-BE49-F238E27FC236}">
                <a16:creationId xmlns:a16="http://schemas.microsoft.com/office/drawing/2014/main" id="{56F607AB-1FBB-BF6C-0A49-8777C8EDA6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160" y="373912"/>
            <a:ext cx="671930" cy="680969"/>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Persada Hospital - Prof. dr. Mohammad Saifur Rohman, Sp.JP (K)., Ph.D.,  FSCAI">
            <a:extLst>
              <a:ext uri="{FF2B5EF4-FFF2-40B4-BE49-F238E27FC236}">
                <a16:creationId xmlns:a16="http://schemas.microsoft.com/office/drawing/2014/main" id="{35C19CC1-8354-AFA4-B59D-AF06F43E3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5" y="1261457"/>
            <a:ext cx="2844777" cy="2732974"/>
          </a:xfrm>
          <a:prstGeom prst="rect">
            <a:avLst/>
          </a:prstGeom>
          <a:noFill/>
          <a:extLst>
            <a:ext uri="{909E8E84-426E-40DD-AFC4-6F175D3DCCD1}">
              <a14:hiddenFill xmlns:a14="http://schemas.microsoft.com/office/drawing/2010/main">
                <a:solidFill>
                  <a:srgbClr val="FFFFFF"/>
                </a:solidFill>
              </a14:hiddenFill>
            </a:ext>
          </a:extLst>
        </p:spPr>
      </p:pic>
      <p:sp>
        <p:nvSpPr>
          <p:cNvPr id="10" name="PlaceHolder 2">
            <a:extLst>
              <a:ext uri="{FF2B5EF4-FFF2-40B4-BE49-F238E27FC236}">
                <a16:creationId xmlns:a16="http://schemas.microsoft.com/office/drawing/2014/main" id="{CFC337D5-080E-A8F0-76B3-516418A5E0F0}"/>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16</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97437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4172040" y="1666800"/>
            <a:ext cx="4343040" cy="1780920"/>
          </a:xfrm>
          <a:prstGeom prst="rect">
            <a:avLst/>
          </a:prstGeom>
          <a:noFill/>
          <a:ln w="0">
            <a:noFill/>
          </a:ln>
        </p:spPr>
        <p:txBody>
          <a:bodyPr lIns="91440" tIns="91440" rIns="91440" bIns="91440" anchor="b">
            <a:normAutofit/>
          </a:bodyPr>
          <a:lstStyle/>
          <a:p>
            <a:pPr indent="0" algn="r">
              <a:lnSpc>
                <a:spcPct val="100000"/>
              </a:lnSpc>
              <a:buNone/>
              <a:tabLst>
                <a:tab pos="0" algn="l"/>
              </a:tabLst>
            </a:pPr>
            <a:r>
              <a:rPr lang="en" sz="4500" b="0" strike="noStrike" spc="-1" dirty="0">
                <a:solidFill>
                  <a:schemeClr val="dk1"/>
                </a:solidFill>
                <a:latin typeface="Funnel Display"/>
                <a:ea typeface="Funnel Display"/>
              </a:rPr>
              <a:t>Collaboration Areas</a:t>
            </a:r>
            <a:endParaRPr lang="fr-FR" sz="4500" b="0" strike="noStrike" spc="-1" dirty="0">
              <a:solidFill>
                <a:schemeClr val="dk1"/>
              </a:solidFill>
              <a:latin typeface="Arial"/>
            </a:endParaRPr>
          </a:p>
        </p:txBody>
      </p:sp>
      <p:sp>
        <p:nvSpPr>
          <p:cNvPr id="74" name="PlaceHolder 3"/>
          <p:cNvSpPr>
            <a:spLocks noGrp="1"/>
          </p:cNvSpPr>
          <p:nvPr>
            <p:ph type="subTitle"/>
          </p:nvPr>
        </p:nvSpPr>
        <p:spPr>
          <a:xfrm>
            <a:off x="542880" y="2962440"/>
            <a:ext cx="3018960" cy="1580760"/>
          </a:xfrm>
          <a:prstGeom prst="rect">
            <a:avLst/>
          </a:prstGeom>
          <a:noFill/>
          <a:ln w="0">
            <a:noFill/>
          </a:ln>
        </p:spPr>
        <p:txBody>
          <a:bodyPr lIns="91440" tIns="91440" rIns="91440" bIns="91440" anchor="b">
            <a:normAutofit/>
          </a:bodyPr>
          <a:lstStyle/>
          <a:p>
            <a:pPr indent="0" algn="ctr">
              <a:buNone/>
            </a:pPr>
            <a:endParaRPr lang="en-US" sz="1400" b="0" strike="noStrike" spc="-1">
              <a:solidFill>
                <a:schemeClr val="dk1"/>
              </a:solidFill>
              <a:latin typeface="DM Sans"/>
              <a:ea typeface="DM Sans"/>
            </a:endParaRPr>
          </a:p>
        </p:txBody>
      </p:sp>
      <p:cxnSp>
        <p:nvCxnSpPr>
          <p:cNvPr id="75" name="Google Shape;136;p28"/>
          <p:cNvCxnSpPr/>
          <p:nvPr/>
        </p:nvCxnSpPr>
        <p:spPr>
          <a:xfrm>
            <a:off x="1217520" y="928440"/>
            <a:ext cx="7292160" cy="360"/>
          </a:xfrm>
          <a:prstGeom prst="straightConnector1">
            <a:avLst/>
          </a:prstGeom>
          <a:ln w="9525">
            <a:solidFill>
              <a:srgbClr val="191919"/>
            </a:solidFill>
            <a:round/>
          </a:ln>
        </p:spPr>
      </p:cxnSp>
      <p:pic>
        <p:nvPicPr>
          <p:cNvPr id="2" name="Picture 1" descr="indonesian stakeholder collaboration handshake">
            <a:extLst>
              <a:ext uri="{FF2B5EF4-FFF2-40B4-BE49-F238E27FC236}">
                <a16:creationId xmlns:a16="http://schemas.microsoft.com/office/drawing/2014/main" id="{3915B447-5A6A-21A7-CAD7-B9644AB9E89C}"/>
              </a:ext>
            </a:extLst>
          </p:cNvPr>
          <p:cNvPicPr>
            <a:picLocks noChangeAspect="1"/>
          </p:cNvPicPr>
          <p:nvPr/>
        </p:nvPicPr>
        <p:blipFill>
          <a:blip r:embed="rId2"/>
          <a:stretch>
            <a:fillRect/>
          </a:stretch>
        </p:blipFill>
        <p:spPr>
          <a:xfrm>
            <a:off x="831582" y="1055104"/>
            <a:ext cx="3740418" cy="374041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Google Shape;166;p32"/>
          <p:cNvCxnSpPr/>
          <p:nvPr/>
        </p:nvCxnSpPr>
        <p:spPr>
          <a:xfrm>
            <a:off x="668160" y="1094040"/>
            <a:ext cx="7904520" cy="360"/>
          </a:xfrm>
          <a:prstGeom prst="straightConnector1">
            <a:avLst/>
          </a:prstGeom>
          <a:ln w="9525">
            <a:solidFill>
              <a:srgbClr val="191919"/>
            </a:solidFill>
            <a:round/>
          </a:ln>
        </p:spPr>
      </p:cxnSp>
      <p:sp>
        <p:nvSpPr>
          <p:cNvPr id="3" name="PlaceHolder 1">
            <a:extLst>
              <a:ext uri="{FF2B5EF4-FFF2-40B4-BE49-F238E27FC236}">
                <a16:creationId xmlns:a16="http://schemas.microsoft.com/office/drawing/2014/main" id="{D357E5F3-5B32-E0C3-5CE3-5A3EB88BD08E}"/>
              </a:ext>
            </a:extLst>
          </p:cNvPr>
          <p:cNvSpPr txBox="1">
            <a:spLocks/>
          </p:cNvSpPr>
          <p:nvPr/>
        </p:nvSpPr>
        <p:spPr>
          <a:xfrm>
            <a:off x="447840" y="237960"/>
            <a:ext cx="5495400" cy="1056960"/>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4600" spc="-1">
                <a:solidFill>
                  <a:schemeClr val="dk1"/>
                </a:solidFill>
                <a:latin typeface="Funnel Display"/>
                <a:ea typeface="Funnel Display"/>
              </a:rPr>
              <a:t>Thank you!</a:t>
            </a:r>
            <a:endParaRPr lang="fr-FR" sz="4600" spc="-1" dirty="0">
              <a:solidFill>
                <a:schemeClr val="dk1"/>
              </a:solidFill>
              <a:latin typeface="Arial"/>
            </a:endParaRPr>
          </a:p>
        </p:txBody>
      </p:sp>
      <p:pic>
        <p:nvPicPr>
          <p:cNvPr id="4" name="Picture 3" descr="indonesian stakeholder collaboration handshake">
            <a:extLst>
              <a:ext uri="{FF2B5EF4-FFF2-40B4-BE49-F238E27FC236}">
                <a16:creationId xmlns:a16="http://schemas.microsoft.com/office/drawing/2014/main" id="{0276AC42-1DFF-337D-ABD8-DE470F6FA91D}"/>
              </a:ext>
            </a:extLst>
          </p:cNvPr>
          <p:cNvPicPr>
            <a:picLocks noChangeAspect="1"/>
          </p:cNvPicPr>
          <p:nvPr/>
        </p:nvPicPr>
        <p:blipFill>
          <a:blip r:embed="rId2"/>
          <a:stretch>
            <a:fillRect/>
          </a:stretch>
        </p:blipFill>
        <p:spPr>
          <a:xfrm>
            <a:off x="2713727" y="1294920"/>
            <a:ext cx="3229513" cy="32295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5415B-FAEE-F357-9368-DE4E4291EE92}"/>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17B4D883-8040-27DF-07E6-D0586691D212}"/>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300" b="0" strike="noStrike" spc="-1" dirty="0" err="1">
                <a:solidFill>
                  <a:schemeClr val="dk1"/>
                </a:solidFill>
                <a:latin typeface="Funnel Display"/>
                <a:ea typeface="Funnel Display"/>
              </a:rPr>
              <a:t>Prof.Dr.rer.nat</a:t>
            </a:r>
            <a:r>
              <a:rPr lang="en-ID" sz="2300" b="0" strike="noStrike" spc="-1" dirty="0">
                <a:solidFill>
                  <a:schemeClr val="dk1"/>
                </a:solidFill>
                <a:latin typeface="Funnel Display"/>
                <a:ea typeface="Funnel Display"/>
              </a:rPr>
              <a:t>. </a:t>
            </a:r>
            <a:r>
              <a:rPr lang="en-ID" sz="2300" b="0" strike="noStrike" spc="-1" dirty="0" err="1">
                <a:solidFill>
                  <a:schemeClr val="dk1"/>
                </a:solidFill>
                <a:latin typeface="Funnel Display"/>
                <a:ea typeface="Funnel Display"/>
              </a:rPr>
              <a:t>Asmarinah</a:t>
            </a:r>
            <a:r>
              <a:rPr lang="en-ID" sz="2300" b="0" strike="noStrike" spc="-1" dirty="0">
                <a:solidFill>
                  <a:schemeClr val="dk1"/>
                </a:solidFill>
                <a:latin typeface="Funnel Display"/>
                <a:ea typeface="Funnel Display"/>
              </a:rPr>
              <a:t>, MS.</a:t>
            </a:r>
            <a:br>
              <a:rPr lang="en-ID" sz="2500" b="0" strike="noStrike" spc="-1" dirty="0">
                <a:solidFill>
                  <a:schemeClr val="dk1"/>
                </a:solidFill>
                <a:latin typeface="Funnel Display"/>
                <a:ea typeface="Funnel Display"/>
              </a:rPr>
            </a:br>
            <a:r>
              <a:rPr lang="en-ID" sz="1800" strike="noStrike" spc="-1" dirty="0" err="1">
                <a:solidFill>
                  <a:srgbClr val="434343"/>
                </a:solidFill>
                <a:latin typeface="Roboto" panose="02000000000000000000" pitchFamily="2" charset="0"/>
                <a:ea typeface="Funnel Display"/>
              </a:rPr>
              <a:t>a</a:t>
            </a:r>
            <a:r>
              <a:rPr lang="en-ID" sz="1800" b="0" i="0" dirty="0" err="1">
                <a:solidFill>
                  <a:srgbClr val="434343"/>
                </a:solidFill>
                <a:effectLst/>
                <a:latin typeface="Roboto" panose="02000000000000000000" pitchFamily="2" charset="0"/>
              </a:rPr>
              <a:t>smarinah.si@gmail.com</a:t>
            </a:r>
            <a:br>
              <a:rPr lang="en-ID" sz="1800" b="0" i="0" dirty="0">
                <a:solidFill>
                  <a:srgbClr val="434343"/>
                </a:solidFill>
                <a:effectLst/>
                <a:latin typeface="Roboto" panose="02000000000000000000" pitchFamily="2" charset="0"/>
              </a:rPr>
            </a:br>
            <a:r>
              <a:rPr lang="en-ID" sz="1600" b="0" i="0" dirty="0">
                <a:solidFill>
                  <a:srgbClr val="434343"/>
                </a:solidFill>
                <a:effectLst/>
                <a:latin typeface="Roboto" panose="02000000000000000000" pitchFamily="2" charset="0"/>
              </a:rPr>
              <a:t>+62 81381472194</a:t>
            </a: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5AAA4CA2-7BAC-3F74-706B-3D97C16E2960}"/>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0962ED58-BE3F-BC39-2E02-1313D365EABC}"/>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Indonesia</a:t>
            </a:r>
          </a:p>
          <a:p>
            <a:pPr>
              <a:lnSpc>
                <a:spcPct val="100000"/>
              </a:lnSpc>
              <a:tabLst>
                <a:tab pos="0" algn="l"/>
              </a:tabLst>
            </a:pPr>
            <a:r>
              <a:rPr lang="en-ID" sz="2000" spc="-1" dirty="0">
                <a:solidFill>
                  <a:schemeClr val="dk1"/>
                </a:solidFill>
                <a:latin typeface="Funnel Display"/>
                <a:ea typeface="Funnel Display"/>
              </a:rPr>
              <a:t>Doctoral Program in Biomedical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6116F22B-99F1-BA0F-9953-45CA0A9956C0}"/>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40280F73-B0F5-E6BE-ABD5-BBD9840F974A}"/>
              </a:ext>
            </a:extLst>
          </p:cNvPr>
          <p:cNvSpPr txBox="1">
            <a:spLocks/>
          </p:cNvSpPr>
          <p:nvPr/>
        </p:nvSpPr>
        <p:spPr>
          <a:xfrm>
            <a:off x="3827880" y="1699714"/>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Genetic, Epigenetic, Reproduction, Cancer, CVD</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136F4421-3D7D-38E5-26F1-47FB05E20302}"/>
              </a:ext>
            </a:extLst>
          </p:cNvPr>
          <p:cNvSpPr txBox="1">
            <a:spLocks/>
          </p:cNvSpPr>
          <p:nvPr/>
        </p:nvSpPr>
        <p:spPr>
          <a:xfrm>
            <a:off x="3826178" y="1987496"/>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D22CCFCC-C03E-AC0C-12EC-2D346BEED020}"/>
              </a:ext>
            </a:extLst>
          </p:cNvPr>
          <p:cNvSpPr txBox="1">
            <a:spLocks/>
          </p:cNvSpPr>
          <p:nvPr/>
        </p:nvSpPr>
        <p:spPr>
          <a:xfrm>
            <a:off x="3845986" y="2435949"/>
            <a:ext cx="4647960" cy="400896"/>
          </a:xfrm>
          <a:prstGeom prst="rect">
            <a:avLst/>
          </a:prstGeom>
          <a:noFill/>
          <a:ln w="0">
            <a:noFill/>
          </a:ln>
        </p:spPr>
        <p:txBody>
          <a:bodyPr lIns="91440" tIns="91440" r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100" spc="-1" dirty="0">
                <a:solidFill>
                  <a:schemeClr val="dk1"/>
                </a:solidFill>
                <a:latin typeface="DM Sans"/>
                <a:ea typeface="DM Sans"/>
              </a:rPr>
              <a:t>Genetics and Epigenetics in Cardiovascular Disease</a:t>
            </a:r>
            <a:endParaRPr lang="en-US" sz="1100" spc="-1" dirty="0">
              <a:solidFill>
                <a:srgbClr val="000000"/>
              </a:solidFill>
              <a:latin typeface="OpenSymbol"/>
            </a:endParaRPr>
          </a:p>
        </p:txBody>
      </p:sp>
      <p:sp>
        <p:nvSpPr>
          <p:cNvPr id="7" name="PlaceHolder 1">
            <a:extLst>
              <a:ext uri="{FF2B5EF4-FFF2-40B4-BE49-F238E27FC236}">
                <a16:creationId xmlns:a16="http://schemas.microsoft.com/office/drawing/2014/main" id="{DC266B54-54C8-7BFA-B847-8ED10D077001}"/>
              </a:ext>
            </a:extLst>
          </p:cNvPr>
          <p:cNvSpPr txBox="1">
            <a:spLocks/>
          </p:cNvSpPr>
          <p:nvPr/>
        </p:nvSpPr>
        <p:spPr>
          <a:xfrm>
            <a:off x="3808072" y="290716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F5B8C0FE-90F9-D48D-8534-0E7E37987668}"/>
              </a:ext>
            </a:extLst>
          </p:cNvPr>
          <p:cNvSpPr txBox="1">
            <a:spLocks/>
          </p:cNvSpPr>
          <p:nvPr/>
        </p:nvSpPr>
        <p:spPr>
          <a:xfrm>
            <a:off x="3827880" y="3355616"/>
            <a:ext cx="4647960" cy="571321"/>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Research collaboration, joint supervision for PhD students, lecturer exchange (in and out).</a:t>
            </a:r>
          </a:p>
        </p:txBody>
      </p:sp>
      <p:sp>
        <p:nvSpPr>
          <p:cNvPr id="11" name="PlaceHolder 2">
            <a:extLst>
              <a:ext uri="{FF2B5EF4-FFF2-40B4-BE49-F238E27FC236}">
                <a16:creationId xmlns:a16="http://schemas.microsoft.com/office/drawing/2014/main" id="{9967ADC0-CAAB-6EAD-7C4D-23BB4A4BA2A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07</a:t>
            </a:r>
            <a:endParaRPr lang="fr-FR" sz="3200" spc="-1" dirty="0">
              <a:solidFill>
                <a:srgbClr val="002060"/>
              </a:solidFill>
              <a:highlight>
                <a:srgbClr val="FFFF00"/>
              </a:highlight>
              <a:latin typeface="Arial"/>
            </a:endParaRPr>
          </a:p>
        </p:txBody>
      </p:sp>
      <p:pic>
        <p:nvPicPr>
          <p:cNvPr id="10" name="Gambar 9" descr="Sebuah gambar berisi pakaian, orang, Wajah manusia, selendang&#10;&#10;Deskripsi dibuat secara otomatis">
            <a:extLst>
              <a:ext uri="{FF2B5EF4-FFF2-40B4-BE49-F238E27FC236}">
                <a16:creationId xmlns:a16="http://schemas.microsoft.com/office/drawing/2014/main" id="{B76A3863-B94B-93B6-6BBF-B44666384774}"/>
              </a:ext>
            </a:extLst>
          </p:cNvPr>
          <p:cNvPicPr>
            <a:picLocks noChangeAspect="1"/>
          </p:cNvPicPr>
          <p:nvPr/>
        </p:nvPicPr>
        <p:blipFill rotWithShape="1">
          <a:blip r:embed="rId2">
            <a:extLst>
              <a:ext uri="{28A0092B-C50C-407E-A947-70E740481C1C}">
                <a14:useLocalDpi xmlns:a14="http://schemas.microsoft.com/office/drawing/2010/main" val="0"/>
              </a:ext>
            </a:extLst>
          </a:blip>
          <a:srcRect r="13309"/>
          <a:stretch/>
        </p:blipFill>
        <p:spPr>
          <a:xfrm>
            <a:off x="1021908" y="1269823"/>
            <a:ext cx="2122992" cy="2634824"/>
          </a:xfrm>
          <a:prstGeom prst="rect">
            <a:avLst/>
          </a:prstGeom>
        </p:spPr>
      </p:pic>
      <p:pic>
        <p:nvPicPr>
          <p:cNvPr id="3074" name="Picture 2" descr="Universitas Indonesia - Wikipedia bahasa Indonesia ...">
            <a:extLst>
              <a:ext uri="{FF2B5EF4-FFF2-40B4-BE49-F238E27FC236}">
                <a16:creationId xmlns:a16="http://schemas.microsoft.com/office/drawing/2014/main" id="{7F64539B-F9E8-20C5-988A-9EF5E03D63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89" y="429411"/>
            <a:ext cx="549037" cy="60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5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A1B3-4AAF-9229-6D17-5FB231E62811}"/>
              </a:ext>
            </a:extLst>
          </p:cNvPr>
          <p:cNvSpPr>
            <a:spLocks noGrp="1"/>
          </p:cNvSpPr>
          <p:nvPr>
            <p:ph type="title"/>
          </p:nvPr>
        </p:nvSpPr>
        <p:spPr>
          <a:xfrm>
            <a:off x="1315736" y="429228"/>
            <a:ext cx="7224853" cy="818469"/>
          </a:xfrm>
        </p:spPr>
        <p:txBody>
          <a:bodyPr/>
          <a:lstStyle/>
          <a:p>
            <a:r>
              <a:rPr lang="en-US" sz="2000" u="sng" dirty="0"/>
              <a:t>Faculty of Medicine Universitas Airlangga</a:t>
            </a:r>
            <a:br>
              <a:rPr lang="en-US" sz="2000" dirty="0"/>
            </a:br>
            <a:r>
              <a:rPr lang="en-US" sz="1800" dirty="0"/>
              <a:t>Master Program of Basic Medical Science</a:t>
            </a:r>
          </a:p>
        </p:txBody>
      </p:sp>
      <p:pic>
        <p:nvPicPr>
          <p:cNvPr id="5" name="Content Placeholder 4">
            <a:extLst>
              <a:ext uri="{FF2B5EF4-FFF2-40B4-BE49-F238E27FC236}">
                <a16:creationId xmlns:a16="http://schemas.microsoft.com/office/drawing/2014/main" id="{2167D7F4-6777-D077-5227-C66408E0FF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7094" y="1343234"/>
            <a:ext cx="2646252" cy="2800617"/>
          </a:xfrm>
        </p:spPr>
      </p:pic>
      <p:pic>
        <p:nvPicPr>
          <p:cNvPr id="7" name="Picture 6">
            <a:extLst>
              <a:ext uri="{FF2B5EF4-FFF2-40B4-BE49-F238E27FC236}">
                <a16:creationId xmlns:a16="http://schemas.microsoft.com/office/drawing/2014/main" id="{B4CFDF98-8030-CFF6-3E6D-CD6B763111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34" y="311615"/>
            <a:ext cx="818470" cy="818470"/>
          </a:xfrm>
          <a:prstGeom prst="rect">
            <a:avLst/>
          </a:prstGeom>
        </p:spPr>
      </p:pic>
      <p:sp>
        <p:nvSpPr>
          <p:cNvPr id="13" name="PlaceHolder 1">
            <a:extLst>
              <a:ext uri="{FF2B5EF4-FFF2-40B4-BE49-F238E27FC236}">
                <a16:creationId xmlns:a16="http://schemas.microsoft.com/office/drawing/2014/main" id="{402D77DF-BDBF-CE50-FFCD-47BFD15A10AC}"/>
              </a:ext>
            </a:extLst>
          </p:cNvPr>
          <p:cNvSpPr txBox="1">
            <a:spLocks/>
          </p:cNvSpPr>
          <p:nvPr/>
        </p:nvSpPr>
        <p:spPr>
          <a:xfrm>
            <a:off x="347341" y="4076199"/>
            <a:ext cx="3525758" cy="571320"/>
          </a:xfrm>
          <a:prstGeom prst="rect">
            <a:avLst/>
          </a:prstGeom>
          <a:noFill/>
          <a:ln w="0">
            <a:noFill/>
          </a:ln>
        </p:spPr>
        <p:txBody>
          <a:bodyPr lIns="91440" tIns="91440" rIns="91440" bIns="9144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Lst>
            </a:pPr>
            <a:r>
              <a:rPr lang="en-ID" sz="1400" b="1" spc="-1" dirty="0">
                <a:solidFill>
                  <a:schemeClr val="dk1"/>
                </a:solidFill>
                <a:ea typeface="Funnel Display"/>
              </a:rPr>
              <a:t>Dr. Siti Khaerunnisa, </a:t>
            </a:r>
            <a:r>
              <a:rPr lang="en-ID" sz="1400" b="1" spc="-1" dirty="0" err="1">
                <a:solidFill>
                  <a:schemeClr val="dk1"/>
                </a:solidFill>
                <a:ea typeface="Funnel Display"/>
              </a:rPr>
              <a:t>M.Si</a:t>
            </a:r>
            <a:br>
              <a:rPr lang="en-ID" sz="1400" spc="-1" dirty="0">
                <a:solidFill>
                  <a:schemeClr val="dk1"/>
                </a:solidFill>
                <a:ea typeface="Funnel Display"/>
              </a:rPr>
            </a:br>
            <a:r>
              <a:rPr lang="en-ID" sz="1400" spc="-1" dirty="0">
                <a:solidFill>
                  <a:srgbClr val="434343"/>
                </a:solidFill>
                <a:ea typeface="Funnel Display"/>
              </a:rPr>
              <a:t>st.khaerunnisa@fk.unair.ac.id</a:t>
            </a:r>
            <a:br>
              <a:rPr lang="en-ID" sz="1400" dirty="0">
                <a:solidFill>
                  <a:srgbClr val="434343"/>
                </a:solidFill>
              </a:rPr>
            </a:br>
            <a:r>
              <a:rPr lang="en-ID" sz="1400" dirty="0">
                <a:solidFill>
                  <a:srgbClr val="434343"/>
                </a:solidFill>
              </a:rPr>
              <a:t>+62 81233118194</a:t>
            </a:r>
            <a:endParaRPr lang="fr-FR" sz="1400" spc="-1" dirty="0">
              <a:solidFill>
                <a:schemeClr val="dk1"/>
              </a:solidFill>
            </a:endParaRPr>
          </a:p>
        </p:txBody>
      </p:sp>
      <p:sp>
        <p:nvSpPr>
          <p:cNvPr id="14" name="PlaceHolder 2">
            <a:extLst>
              <a:ext uri="{FF2B5EF4-FFF2-40B4-BE49-F238E27FC236}">
                <a16:creationId xmlns:a16="http://schemas.microsoft.com/office/drawing/2014/main" id="{6B8819F5-8B7A-1059-E0E3-4E73C54D5BFE}"/>
              </a:ext>
            </a:extLst>
          </p:cNvPr>
          <p:cNvSpPr txBox="1">
            <a:spLocks/>
          </p:cNvSpPr>
          <p:nvPr/>
        </p:nvSpPr>
        <p:spPr>
          <a:xfrm>
            <a:off x="3708946" y="1708875"/>
            <a:ext cx="4647960" cy="40089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Medical Biochemistry and Bioinformatics</a:t>
            </a:r>
            <a:endParaRPr lang="en-US" sz="1200" spc="-1" dirty="0">
              <a:solidFill>
                <a:srgbClr val="000000"/>
              </a:solidFill>
              <a:latin typeface="OpenSymbol"/>
            </a:endParaRPr>
          </a:p>
        </p:txBody>
      </p:sp>
      <p:sp>
        <p:nvSpPr>
          <p:cNvPr id="15" name="PlaceHolder 1">
            <a:extLst>
              <a:ext uri="{FF2B5EF4-FFF2-40B4-BE49-F238E27FC236}">
                <a16:creationId xmlns:a16="http://schemas.microsoft.com/office/drawing/2014/main" id="{629AE4A0-50A8-28E9-8FF5-06D3B0D0D257}"/>
              </a:ext>
            </a:extLst>
          </p:cNvPr>
          <p:cNvSpPr txBox="1">
            <a:spLocks/>
          </p:cNvSpPr>
          <p:nvPr/>
        </p:nvSpPr>
        <p:spPr>
          <a:xfrm>
            <a:off x="3689138" y="1928332"/>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16" name="PlaceHolder 2">
            <a:extLst>
              <a:ext uri="{FF2B5EF4-FFF2-40B4-BE49-F238E27FC236}">
                <a16:creationId xmlns:a16="http://schemas.microsoft.com/office/drawing/2014/main" id="{E22351A4-B6B1-08AE-5E5F-405C9D598AA4}"/>
              </a:ext>
            </a:extLst>
          </p:cNvPr>
          <p:cNvSpPr txBox="1">
            <a:spLocks/>
          </p:cNvSpPr>
          <p:nvPr/>
        </p:nvSpPr>
        <p:spPr>
          <a:xfrm>
            <a:off x="3708946" y="2376784"/>
            <a:ext cx="4647960" cy="67526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Herbal and Nutritional Medicine in Metabolic Diseases and Neuroscience, Bioinformatics</a:t>
            </a:r>
            <a:endParaRPr lang="en-US" sz="1200" spc="-1" dirty="0">
              <a:solidFill>
                <a:srgbClr val="000000"/>
              </a:solidFill>
              <a:latin typeface="OpenSymbol"/>
            </a:endParaRPr>
          </a:p>
        </p:txBody>
      </p:sp>
      <p:sp>
        <p:nvSpPr>
          <p:cNvPr id="17" name="PlaceHolder 1">
            <a:extLst>
              <a:ext uri="{FF2B5EF4-FFF2-40B4-BE49-F238E27FC236}">
                <a16:creationId xmlns:a16="http://schemas.microsoft.com/office/drawing/2014/main" id="{91762B19-7E95-99F6-67AA-1A3FA52663A3}"/>
              </a:ext>
            </a:extLst>
          </p:cNvPr>
          <p:cNvSpPr txBox="1">
            <a:spLocks/>
          </p:cNvSpPr>
          <p:nvPr/>
        </p:nvSpPr>
        <p:spPr>
          <a:xfrm>
            <a:off x="3689138" y="2791635"/>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18" name="PlaceHolder 2">
            <a:extLst>
              <a:ext uri="{FF2B5EF4-FFF2-40B4-BE49-F238E27FC236}">
                <a16:creationId xmlns:a16="http://schemas.microsoft.com/office/drawing/2014/main" id="{220E5047-D3E9-4B04-8D57-3F3B7432CD8A}"/>
              </a:ext>
            </a:extLst>
          </p:cNvPr>
          <p:cNvSpPr txBox="1">
            <a:spLocks/>
          </p:cNvSpPr>
          <p:nvPr/>
        </p:nvSpPr>
        <p:spPr>
          <a:xfrm>
            <a:off x="3708946" y="3240087"/>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Research Collaboration, Student/Lecturer Exchange, Guest Lecture etc</a:t>
            </a:r>
            <a:endParaRPr lang="en-US" sz="1200" spc="-1" dirty="0">
              <a:solidFill>
                <a:srgbClr val="000000"/>
              </a:solidFill>
              <a:latin typeface="OpenSymbol"/>
            </a:endParaRPr>
          </a:p>
        </p:txBody>
      </p:sp>
      <p:sp>
        <p:nvSpPr>
          <p:cNvPr id="19" name="PlaceHolder 1">
            <a:extLst>
              <a:ext uri="{FF2B5EF4-FFF2-40B4-BE49-F238E27FC236}">
                <a16:creationId xmlns:a16="http://schemas.microsoft.com/office/drawing/2014/main" id="{C34C8260-F0E4-00C4-4FE1-47D950CBF67D}"/>
              </a:ext>
            </a:extLst>
          </p:cNvPr>
          <p:cNvSpPr txBox="1">
            <a:spLocks/>
          </p:cNvSpPr>
          <p:nvPr/>
        </p:nvSpPr>
        <p:spPr>
          <a:xfrm>
            <a:off x="3708946" y="1343234"/>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cxnSp>
        <p:nvCxnSpPr>
          <p:cNvPr id="20" name="Google Shape;166;p32">
            <a:extLst>
              <a:ext uri="{FF2B5EF4-FFF2-40B4-BE49-F238E27FC236}">
                <a16:creationId xmlns:a16="http://schemas.microsoft.com/office/drawing/2014/main" id="{4EF18D91-D112-2D7C-AEB6-A94B24FA1640}"/>
              </a:ext>
            </a:extLst>
          </p:cNvPr>
          <p:cNvCxnSpPr/>
          <p:nvPr/>
        </p:nvCxnSpPr>
        <p:spPr>
          <a:xfrm>
            <a:off x="622101" y="1212861"/>
            <a:ext cx="7904520" cy="360"/>
          </a:xfrm>
          <a:prstGeom prst="straightConnector1">
            <a:avLst/>
          </a:prstGeom>
          <a:ln w="9525">
            <a:solidFill>
              <a:srgbClr val="191919"/>
            </a:solidFill>
            <a:round/>
          </a:ln>
        </p:spPr>
      </p:cxnSp>
      <p:sp>
        <p:nvSpPr>
          <p:cNvPr id="21" name="PlaceHolder 2">
            <a:extLst>
              <a:ext uri="{FF2B5EF4-FFF2-40B4-BE49-F238E27FC236}">
                <a16:creationId xmlns:a16="http://schemas.microsoft.com/office/drawing/2014/main" id="{0DA2280C-7643-2ED0-0088-27E531C83853}"/>
              </a:ext>
            </a:extLst>
          </p:cNvPr>
          <p:cNvSpPr txBox="1">
            <a:spLocks/>
          </p:cNvSpPr>
          <p:nvPr/>
        </p:nvSpPr>
        <p:spPr>
          <a:xfrm>
            <a:off x="8389562" y="4294102"/>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27</a:t>
            </a:r>
            <a:endParaRPr lang="fr-FR" sz="3200" spc="-1" dirty="0">
              <a:solidFill>
                <a:srgbClr val="002060"/>
              </a:solidFill>
              <a:highlight>
                <a:srgbClr val="FFFF00"/>
              </a:highlight>
              <a:latin typeface="Arial"/>
            </a:endParaRPr>
          </a:p>
        </p:txBody>
      </p:sp>
    </p:spTree>
    <p:extLst>
      <p:ext uri="{BB962C8B-B14F-4D97-AF65-F5344CB8AC3E}">
        <p14:creationId xmlns:p14="http://schemas.microsoft.com/office/powerpoint/2010/main" val="259176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F53BC-710D-1752-F24B-94DB25053087}"/>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68625A92-55A4-8364-B734-63BC70B470C7}"/>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rmAutofit fontScale="90000"/>
          </a:bodyPr>
          <a:lstStyle/>
          <a:p>
            <a:pPr indent="0" algn="ctr">
              <a:lnSpc>
                <a:spcPct val="100000"/>
              </a:lnSpc>
              <a:buNone/>
              <a:tabLst>
                <a:tab pos="0" algn="l"/>
              </a:tabLst>
            </a:pPr>
            <a:r>
              <a:rPr lang="en-ID" sz="2300" b="0" strike="noStrike" spc="-1" dirty="0">
                <a:solidFill>
                  <a:schemeClr val="dk1"/>
                </a:solidFill>
                <a:latin typeface="Funnel Display"/>
                <a:ea typeface="Funnel Display"/>
              </a:rPr>
              <a:t>Prof. dr. </a:t>
            </a:r>
            <a:r>
              <a:rPr lang="en-ID" sz="2300" b="0" strike="noStrike" spc="-1" dirty="0" err="1">
                <a:solidFill>
                  <a:schemeClr val="dk1"/>
                </a:solidFill>
                <a:latin typeface="Funnel Display"/>
                <a:ea typeface="Funnel Display"/>
              </a:rPr>
              <a:t>Ilmiawati</a:t>
            </a:r>
            <a:r>
              <a:rPr lang="en-ID" sz="2300" b="0" strike="noStrike" spc="-1" dirty="0">
                <a:solidFill>
                  <a:schemeClr val="dk1"/>
                </a:solidFill>
                <a:latin typeface="Funnel Display"/>
                <a:ea typeface="Funnel Display"/>
              </a:rPr>
              <a:t>, </a:t>
            </a:r>
            <a:r>
              <a:rPr lang="en-ID" sz="2300" b="0" strike="noStrike" spc="-1" dirty="0" err="1">
                <a:solidFill>
                  <a:schemeClr val="dk1"/>
                </a:solidFill>
                <a:latin typeface="Funnel Display"/>
                <a:ea typeface="Funnel Display"/>
              </a:rPr>
              <a:t>Ph.D</a:t>
            </a:r>
            <a:br>
              <a:rPr lang="en-ID" sz="2500" b="0" strike="noStrike" spc="-1" dirty="0">
                <a:solidFill>
                  <a:schemeClr val="dk1"/>
                </a:solidFill>
                <a:latin typeface="Funnel Display"/>
                <a:ea typeface="Funnel Display"/>
              </a:rPr>
            </a:br>
            <a:r>
              <a:rPr lang="en-ID" sz="1800" b="0" i="0" dirty="0" err="1">
                <a:solidFill>
                  <a:srgbClr val="434343"/>
                </a:solidFill>
                <a:effectLst/>
                <a:latin typeface="Roboto" panose="02000000000000000000" pitchFamily="2" charset="0"/>
              </a:rPr>
              <a:t>ilmiawati@med.unand.ac.id</a:t>
            </a:r>
            <a:br>
              <a:rPr lang="en-ID" sz="1800" b="0" i="0" dirty="0">
                <a:solidFill>
                  <a:srgbClr val="434343"/>
                </a:solidFill>
                <a:effectLst/>
                <a:latin typeface="Roboto" panose="02000000000000000000" pitchFamily="2" charset="0"/>
              </a:rPr>
            </a:br>
            <a:r>
              <a:rPr lang="en-ID" sz="1800" b="0" i="0" dirty="0">
                <a:solidFill>
                  <a:srgbClr val="434343"/>
                </a:solidFill>
                <a:effectLst/>
                <a:latin typeface="Roboto" panose="02000000000000000000" pitchFamily="2" charset="0"/>
              </a:rPr>
              <a:t>+62-82169474770</a:t>
            </a:r>
            <a:br>
              <a:rPr lang="en-ID" sz="1800" b="0" i="0" dirty="0">
                <a:solidFill>
                  <a:srgbClr val="434343"/>
                </a:solidFill>
                <a:effectLst/>
                <a:latin typeface="Roboto" panose="02000000000000000000" pitchFamily="2" charset="0"/>
              </a:rPr>
            </a:br>
            <a:br>
              <a:rPr lang="en-ID" sz="1800" b="0" i="0" dirty="0">
                <a:solidFill>
                  <a:srgbClr val="434343"/>
                </a:solidFill>
                <a:effectLst/>
                <a:latin typeface="Roboto" panose="02000000000000000000" pitchFamily="2" charset="0"/>
              </a:rPr>
            </a:br>
            <a:endParaRPr lang="fr-FR" sz="16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170D8D30-6EC2-2863-B236-96253E40ECC7}"/>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9080F84A-8750-D617-2E66-3394F6470E09}"/>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Andalas</a:t>
            </a:r>
          </a:p>
          <a:p>
            <a:pPr>
              <a:lnSpc>
                <a:spcPct val="100000"/>
              </a:lnSpc>
              <a:tabLst>
                <a:tab pos="0" algn="l"/>
              </a:tabLst>
            </a:pPr>
            <a:r>
              <a:rPr lang="en-ID" sz="2000" spc="-1" dirty="0">
                <a:solidFill>
                  <a:schemeClr val="dk1"/>
                </a:solidFill>
                <a:latin typeface="Funnel Display"/>
                <a:ea typeface="Funnel Display"/>
              </a:rPr>
              <a:t>Master Program in Biomedical Sciences</a:t>
            </a:r>
            <a:endParaRPr lang="fr-FR" sz="2000" spc="-1" dirty="0">
              <a:solidFill>
                <a:schemeClr val="dk1"/>
              </a:solidFill>
              <a:latin typeface="Arial"/>
            </a:endParaRPr>
          </a:p>
        </p:txBody>
      </p:sp>
      <p:pic>
        <p:nvPicPr>
          <p:cNvPr id="4100" name="Picture 4">
            <a:extLst>
              <a:ext uri="{FF2B5EF4-FFF2-40B4-BE49-F238E27FC236}">
                <a16:creationId xmlns:a16="http://schemas.microsoft.com/office/drawing/2014/main" id="{18E667AD-5386-DED1-F52D-7856C383E5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334" y="284600"/>
            <a:ext cx="664540" cy="809440"/>
          </a:xfrm>
          <a:prstGeom prst="rect">
            <a:avLst/>
          </a:prstGeom>
          <a:noFill/>
          <a:extLst>
            <a:ext uri="{909E8E84-426E-40DD-AFC4-6F175D3DCCD1}">
              <a14:hiddenFill xmlns:a14="http://schemas.microsoft.com/office/drawing/2010/main">
                <a:solidFill>
                  <a:srgbClr val="FFFFFF"/>
                </a:solidFill>
              </a14:hiddenFill>
            </a:ext>
          </a:extLst>
        </p:spPr>
      </p:pic>
      <p:sp>
        <p:nvSpPr>
          <p:cNvPr id="3" name="PlaceHolder 1">
            <a:extLst>
              <a:ext uri="{FF2B5EF4-FFF2-40B4-BE49-F238E27FC236}">
                <a16:creationId xmlns:a16="http://schemas.microsoft.com/office/drawing/2014/main" id="{4E112621-9D55-297C-3058-0B1C6F89FDA9}"/>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DA4E104C-5E8E-E1C8-6B0F-C1E5EB08EADB}"/>
              </a:ext>
            </a:extLst>
          </p:cNvPr>
          <p:cNvSpPr txBox="1">
            <a:spLocks/>
          </p:cNvSpPr>
          <p:nvPr/>
        </p:nvSpPr>
        <p:spPr>
          <a:xfrm>
            <a:off x="3827880" y="1699714"/>
            <a:ext cx="4647960" cy="673992"/>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Environmental toxicology, environmental epidemiology, environmental health, biomonitoring, molecular endocrinology</a:t>
            </a:r>
          </a:p>
        </p:txBody>
      </p:sp>
      <p:sp>
        <p:nvSpPr>
          <p:cNvPr id="5" name="PlaceHolder 1">
            <a:extLst>
              <a:ext uri="{FF2B5EF4-FFF2-40B4-BE49-F238E27FC236}">
                <a16:creationId xmlns:a16="http://schemas.microsoft.com/office/drawing/2014/main" id="{B182E2D6-DEB0-B8BB-58BF-815A3FD11763}"/>
              </a:ext>
            </a:extLst>
          </p:cNvPr>
          <p:cNvSpPr txBox="1">
            <a:spLocks/>
          </p:cNvSpPr>
          <p:nvPr/>
        </p:nvSpPr>
        <p:spPr>
          <a:xfrm>
            <a:off x="3808072" y="2168556"/>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C7937C93-8151-5997-2578-1B5CEFE11C93}"/>
              </a:ext>
            </a:extLst>
          </p:cNvPr>
          <p:cNvSpPr txBox="1">
            <a:spLocks/>
          </p:cNvSpPr>
          <p:nvPr/>
        </p:nvSpPr>
        <p:spPr>
          <a:xfrm>
            <a:off x="3827880" y="2617008"/>
            <a:ext cx="4647960" cy="899546"/>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Persistent organic pollutants (pesticides, fluorinated compounds) exposure and toxicity, heavy metals biomonitoring and toxicity, lifestyle medicine</a:t>
            </a:r>
          </a:p>
          <a:p>
            <a:pPr marL="0" indent="0">
              <a:lnSpc>
                <a:spcPct val="100000"/>
              </a:lnSpc>
              <a:buNone/>
              <a:tabLst>
                <a:tab pos="0" algn="l"/>
              </a:tabLst>
            </a:pPr>
            <a:endParaRPr lang="en-ID" sz="1200" spc="-1" dirty="0">
              <a:solidFill>
                <a:schemeClr val="dk1"/>
              </a:solidFill>
              <a:latin typeface="DM Sans"/>
              <a:ea typeface="DM Sans"/>
            </a:endParaRPr>
          </a:p>
        </p:txBody>
      </p:sp>
      <p:sp>
        <p:nvSpPr>
          <p:cNvPr id="7" name="PlaceHolder 1">
            <a:extLst>
              <a:ext uri="{FF2B5EF4-FFF2-40B4-BE49-F238E27FC236}">
                <a16:creationId xmlns:a16="http://schemas.microsoft.com/office/drawing/2014/main" id="{78519A2C-3CD8-FCD9-8278-09383DFA9B7F}"/>
              </a:ext>
            </a:extLst>
          </p:cNvPr>
          <p:cNvSpPr txBox="1">
            <a:spLocks/>
          </p:cNvSpPr>
          <p:nvPr/>
        </p:nvSpPr>
        <p:spPr>
          <a:xfrm>
            <a:off x="3808072" y="3254002"/>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8C08E7E7-F571-7B82-FF93-410FD734ADA4}"/>
              </a:ext>
            </a:extLst>
          </p:cNvPr>
          <p:cNvSpPr txBox="1">
            <a:spLocks/>
          </p:cNvSpPr>
          <p:nvPr/>
        </p:nvSpPr>
        <p:spPr>
          <a:xfrm>
            <a:off x="3827880" y="3702454"/>
            <a:ext cx="4647960" cy="131529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Student and faculty exchange, guest lectures, research collaboration, joint publication, joint community outreach</a:t>
            </a:r>
          </a:p>
          <a:p>
            <a:pPr marL="0" indent="0">
              <a:lnSpc>
                <a:spcPct val="100000"/>
              </a:lnSpc>
              <a:buNone/>
              <a:tabLst>
                <a:tab pos="0" algn="l"/>
              </a:tabLst>
            </a:pPr>
            <a:endParaRPr lang="en-ID" sz="1200" spc="-1" dirty="0">
              <a:solidFill>
                <a:schemeClr val="dk1"/>
              </a:solidFill>
              <a:latin typeface="DM Sans"/>
              <a:ea typeface="DM Sans"/>
            </a:endParaRPr>
          </a:p>
        </p:txBody>
      </p:sp>
      <p:sp>
        <p:nvSpPr>
          <p:cNvPr id="11" name="PlaceHolder 2">
            <a:extLst>
              <a:ext uri="{FF2B5EF4-FFF2-40B4-BE49-F238E27FC236}">
                <a16:creationId xmlns:a16="http://schemas.microsoft.com/office/drawing/2014/main" id="{EC643C46-891A-7EA4-2DD5-6EBFF6E079A1}"/>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ea typeface="Funnel Display"/>
              </a:rPr>
              <a:t>04</a:t>
            </a:r>
            <a:endParaRPr lang="fr-FR" sz="3200" spc="-1" dirty="0">
              <a:solidFill>
                <a:srgbClr val="002060"/>
              </a:solidFill>
              <a:highlight>
                <a:srgbClr val="FFFF00"/>
              </a:highlight>
              <a:latin typeface="Arial"/>
            </a:endParaRPr>
          </a:p>
        </p:txBody>
      </p:sp>
      <p:pic>
        <p:nvPicPr>
          <p:cNvPr id="9" name="Picture 8">
            <a:extLst>
              <a:ext uri="{FF2B5EF4-FFF2-40B4-BE49-F238E27FC236}">
                <a16:creationId xmlns:a16="http://schemas.microsoft.com/office/drawing/2014/main" id="{E6639690-0D2C-0814-1A83-A2D7E4A4EF9B}"/>
              </a:ext>
            </a:extLst>
          </p:cNvPr>
          <p:cNvPicPr>
            <a:picLocks noChangeAspect="1"/>
          </p:cNvPicPr>
          <p:nvPr/>
        </p:nvPicPr>
        <p:blipFill>
          <a:blip r:embed="rId3">
            <a:extLst>
              <a:ext uri="{28A0092B-C50C-407E-A947-70E740481C1C}">
                <a14:useLocalDpi xmlns:a14="http://schemas.microsoft.com/office/drawing/2010/main" val="0"/>
              </a:ext>
            </a:extLst>
          </a:blip>
          <a:srcRect l="18118" r="18103"/>
          <a:stretch/>
        </p:blipFill>
        <p:spPr>
          <a:xfrm>
            <a:off x="481693" y="1304446"/>
            <a:ext cx="2873829" cy="2534609"/>
          </a:xfrm>
          <a:prstGeom prst="rect">
            <a:avLst/>
          </a:prstGeom>
        </p:spPr>
      </p:pic>
    </p:spTree>
    <p:extLst>
      <p:ext uri="{BB962C8B-B14F-4D97-AF65-F5344CB8AC3E}">
        <p14:creationId xmlns:p14="http://schemas.microsoft.com/office/powerpoint/2010/main" val="875496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DE612-C479-D067-3D09-FD5B61A1DE0B}"/>
            </a:ext>
          </a:extLst>
        </p:cNvPr>
        <p:cNvGrpSpPr/>
        <p:nvPr/>
      </p:nvGrpSpPr>
      <p:grpSpPr>
        <a:xfrm>
          <a:off x="0" y="0"/>
          <a:ext cx="0" cy="0"/>
          <a:chOff x="0" y="0"/>
          <a:chExt cx="0" cy="0"/>
        </a:xfrm>
      </p:grpSpPr>
      <p:sp>
        <p:nvSpPr>
          <p:cNvPr id="80" name="PlaceHolder 1">
            <a:extLst>
              <a:ext uri="{FF2B5EF4-FFF2-40B4-BE49-F238E27FC236}">
                <a16:creationId xmlns:a16="http://schemas.microsoft.com/office/drawing/2014/main" id="{52F4E22C-10CF-FFB1-2433-B3E5CB217FCA}"/>
              </a:ext>
            </a:extLst>
          </p:cNvPr>
          <p:cNvSpPr>
            <a:spLocks noGrp="1"/>
          </p:cNvSpPr>
          <p:nvPr>
            <p:ph type="title"/>
          </p:nvPr>
        </p:nvSpPr>
        <p:spPr>
          <a:xfrm>
            <a:off x="282314" y="3951540"/>
            <a:ext cx="3525758" cy="571320"/>
          </a:xfrm>
          <a:prstGeom prst="rect">
            <a:avLst/>
          </a:prstGeom>
          <a:noFill/>
          <a:ln w="0">
            <a:noFill/>
          </a:ln>
        </p:spPr>
        <p:txBody>
          <a:bodyPr lIns="91440" tIns="91440" rIns="91440" bIns="91440" anchor="t">
            <a:noAutofit/>
          </a:bodyPr>
          <a:lstStyle/>
          <a:p>
            <a:pPr algn="ctr">
              <a:lnSpc>
                <a:spcPct val="100000"/>
              </a:lnSpc>
              <a:tabLst>
                <a:tab pos="0" algn="l"/>
              </a:tabLst>
            </a:pPr>
            <a:r>
              <a:rPr lang="id-ID" sz="1200" dirty="0"/>
              <a:t>Prof. Dr. dr. </a:t>
            </a:r>
            <a:r>
              <a:rPr lang="id-ID" sz="1200" dirty="0" err="1"/>
              <a:t>Loeki</a:t>
            </a:r>
            <a:r>
              <a:rPr lang="id-ID" sz="1200" dirty="0"/>
              <a:t> Enggar Fitri, M.Kes., </a:t>
            </a:r>
            <a:r>
              <a:rPr lang="id-ID" sz="1200" dirty="0" err="1"/>
              <a:t>Sp.ParK</a:t>
            </a:r>
            <a:br>
              <a:rPr lang="id-ID" sz="1200" dirty="0"/>
            </a:br>
            <a:r>
              <a:rPr lang="id-ID" sz="1100" dirty="0">
                <a:hlinkClick r:id="rId2"/>
              </a:rPr>
              <a:t>lukief@ub.ac.id</a:t>
            </a:r>
            <a:br>
              <a:rPr lang="id-ID" sz="1100" dirty="0"/>
            </a:br>
            <a:r>
              <a:rPr lang="id-ID" sz="1100" dirty="0"/>
              <a:t>+6285649561303</a:t>
            </a:r>
            <a:br>
              <a:rPr lang="id-ID" sz="1200" dirty="0"/>
            </a:br>
            <a:endParaRPr lang="fr-FR" sz="500" b="0" strike="noStrike" spc="-1" dirty="0">
              <a:solidFill>
                <a:schemeClr val="dk1"/>
              </a:solidFill>
              <a:latin typeface="Arial"/>
            </a:endParaRPr>
          </a:p>
        </p:txBody>
      </p:sp>
      <p:cxnSp>
        <p:nvCxnSpPr>
          <p:cNvPr id="82" name="Google Shape;166;p32">
            <a:extLst>
              <a:ext uri="{FF2B5EF4-FFF2-40B4-BE49-F238E27FC236}">
                <a16:creationId xmlns:a16="http://schemas.microsoft.com/office/drawing/2014/main" id="{F8DD2126-219D-24CE-82AA-3F1F9D7E8630}"/>
              </a:ext>
            </a:extLst>
          </p:cNvPr>
          <p:cNvCxnSpPr/>
          <p:nvPr/>
        </p:nvCxnSpPr>
        <p:spPr>
          <a:xfrm>
            <a:off x="668160" y="1094040"/>
            <a:ext cx="7904520" cy="360"/>
          </a:xfrm>
          <a:prstGeom prst="straightConnector1">
            <a:avLst/>
          </a:prstGeom>
          <a:ln w="9525">
            <a:solidFill>
              <a:srgbClr val="191919"/>
            </a:solidFill>
            <a:round/>
          </a:ln>
        </p:spPr>
      </p:cxnSp>
      <p:sp>
        <p:nvSpPr>
          <p:cNvPr id="2" name="PlaceHolder 1">
            <a:extLst>
              <a:ext uri="{FF2B5EF4-FFF2-40B4-BE49-F238E27FC236}">
                <a16:creationId xmlns:a16="http://schemas.microsoft.com/office/drawing/2014/main" id="{3CABE240-AB08-2DC6-C1C8-CE72A85DC24B}"/>
              </a:ext>
            </a:extLst>
          </p:cNvPr>
          <p:cNvSpPr txBox="1">
            <a:spLocks/>
          </p:cNvSpPr>
          <p:nvPr/>
        </p:nvSpPr>
        <p:spPr>
          <a:xfrm>
            <a:off x="1308795" y="432443"/>
            <a:ext cx="5530988" cy="726222"/>
          </a:xfrm>
          <a:prstGeom prst="rect">
            <a:avLst/>
          </a:prstGeom>
          <a:noFill/>
          <a:ln w="0">
            <a:noFill/>
          </a:ln>
        </p:spPr>
        <p:txBody>
          <a:bodyPr lIns="91440" tIns="91440" rIns="91440" bIns="9144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500" spc="-1" dirty="0">
                <a:solidFill>
                  <a:schemeClr val="dk1"/>
                </a:solidFill>
                <a:latin typeface="Funnel Display"/>
                <a:ea typeface="Funnel Display"/>
              </a:rPr>
              <a:t>Faculty of Medicine Universitas </a:t>
            </a:r>
            <a:r>
              <a:rPr lang="en-ID" sz="2500" spc="-1" dirty="0" err="1">
                <a:solidFill>
                  <a:schemeClr val="dk1"/>
                </a:solidFill>
                <a:latin typeface="Funnel Display"/>
                <a:ea typeface="Funnel Display"/>
              </a:rPr>
              <a:t>Brawijaya</a:t>
            </a:r>
            <a:endParaRPr lang="en-ID" sz="2500" spc="-1" dirty="0">
              <a:solidFill>
                <a:schemeClr val="dk1"/>
              </a:solidFill>
              <a:latin typeface="Funnel Display"/>
              <a:ea typeface="Funnel Display"/>
            </a:endParaRPr>
          </a:p>
          <a:p>
            <a:pPr>
              <a:lnSpc>
                <a:spcPct val="100000"/>
              </a:lnSpc>
              <a:tabLst>
                <a:tab pos="0" algn="l"/>
              </a:tabLst>
            </a:pPr>
            <a:r>
              <a:rPr lang="en-ID" sz="2000" spc="-1" dirty="0">
                <a:solidFill>
                  <a:schemeClr val="dk1"/>
                </a:solidFill>
                <a:latin typeface="Funnel Display"/>
                <a:ea typeface="Funnel Display"/>
              </a:rPr>
              <a:t>Doctoral Study Program in Medical Science</a:t>
            </a:r>
            <a:endParaRPr lang="fr-FR" sz="2000" spc="-1" dirty="0">
              <a:solidFill>
                <a:schemeClr val="dk1"/>
              </a:solidFill>
              <a:latin typeface="Arial"/>
            </a:endParaRPr>
          </a:p>
        </p:txBody>
      </p:sp>
      <p:sp>
        <p:nvSpPr>
          <p:cNvPr id="3" name="PlaceHolder 1">
            <a:extLst>
              <a:ext uri="{FF2B5EF4-FFF2-40B4-BE49-F238E27FC236}">
                <a16:creationId xmlns:a16="http://schemas.microsoft.com/office/drawing/2014/main" id="{6AF8383E-95E9-0218-2477-3DF3D5E61E5E}"/>
              </a:ext>
            </a:extLst>
          </p:cNvPr>
          <p:cNvSpPr txBox="1">
            <a:spLocks/>
          </p:cNvSpPr>
          <p:nvPr/>
        </p:nvSpPr>
        <p:spPr>
          <a:xfrm>
            <a:off x="3808072" y="125126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2000" u="sng" spc="-1" dirty="0">
                <a:solidFill>
                  <a:schemeClr val="dk1"/>
                </a:solidFill>
                <a:latin typeface="Funnel Display"/>
                <a:ea typeface="Funnel Display"/>
              </a:rPr>
              <a:t>Expertise</a:t>
            </a:r>
            <a:endParaRPr lang="fr-FR" sz="2000" u="sng" spc="-1" dirty="0">
              <a:solidFill>
                <a:schemeClr val="dk1"/>
              </a:solidFill>
              <a:latin typeface="Arial"/>
            </a:endParaRPr>
          </a:p>
        </p:txBody>
      </p:sp>
      <p:sp>
        <p:nvSpPr>
          <p:cNvPr id="4" name="PlaceHolder 2">
            <a:extLst>
              <a:ext uri="{FF2B5EF4-FFF2-40B4-BE49-F238E27FC236}">
                <a16:creationId xmlns:a16="http://schemas.microsoft.com/office/drawing/2014/main" id="{E8F8A731-96A6-00FE-2C03-1798AB995E82}"/>
              </a:ext>
            </a:extLst>
          </p:cNvPr>
          <p:cNvSpPr txBox="1">
            <a:spLocks/>
          </p:cNvSpPr>
          <p:nvPr/>
        </p:nvSpPr>
        <p:spPr>
          <a:xfrm>
            <a:off x="3827880" y="1699714"/>
            <a:ext cx="4647960" cy="400896"/>
          </a:xfrm>
          <a:prstGeom prst="rect">
            <a:avLst/>
          </a:prstGeom>
          <a:noFill/>
          <a:ln w="0">
            <a:noFill/>
          </a:ln>
        </p:spPr>
        <p:txBody>
          <a:bodyPr lIns="91440" tIns="91440" rIns="91440" bIns="9144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Malaria, Toxoplasmosis, </a:t>
            </a:r>
            <a:r>
              <a:rPr lang="en-ID" sz="1200" spc="-1" dirty="0" err="1">
                <a:solidFill>
                  <a:schemeClr val="dk1"/>
                </a:solidFill>
                <a:latin typeface="DM Sans"/>
                <a:ea typeface="DM Sans"/>
              </a:rPr>
              <a:t>Oppurtunistic</a:t>
            </a:r>
            <a:r>
              <a:rPr lang="en-ID" sz="1200" spc="-1" dirty="0">
                <a:solidFill>
                  <a:schemeClr val="dk1"/>
                </a:solidFill>
                <a:latin typeface="DM Sans"/>
                <a:ea typeface="DM Sans"/>
              </a:rPr>
              <a:t> Disease, Tropical Disease</a:t>
            </a:r>
            <a:endParaRPr lang="en-US" sz="1200" spc="-1" dirty="0">
              <a:solidFill>
                <a:srgbClr val="000000"/>
              </a:solidFill>
              <a:latin typeface="OpenSymbol"/>
            </a:endParaRPr>
          </a:p>
        </p:txBody>
      </p:sp>
      <p:sp>
        <p:nvSpPr>
          <p:cNvPr id="5" name="PlaceHolder 1">
            <a:extLst>
              <a:ext uri="{FF2B5EF4-FFF2-40B4-BE49-F238E27FC236}">
                <a16:creationId xmlns:a16="http://schemas.microsoft.com/office/drawing/2014/main" id="{14584605-1737-4A1A-B529-28794098F869}"/>
              </a:ext>
            </a:extLst>
          </p:cNvPr>
          <p:cNvSpPr txBox="1">
            <a:spLocks/>
          </p:cNvSpPr>
          <p:nvPr/>
        </p:nvSpPr>
        <p:spPr>
          <a:xfrm>
            <a:off x="3808072" y="1919171"/>
            <a:ext cx="2210763"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Research Area</a:t>
            </a:r>
            <a:endParaRPr lang="fr-FR" sz="2000" u="sng" spc="-1" dirty="0">
              <a:solidFill>
                <a:schemeClr val="dk1"/>
              </a:solidFill>
              <a:latin typeface="Arial"/>
            </a:endParaRPr>
          </a:p>
        </p:txBody>
      </p:sp>
      <p:sp>
        <p:nvSpPr>
          <p:cNvPr id="6" name="PlaceHolder 2">
            <a:extLst>
              <a:ext uri="{FF2B5EF4-FFF2-40B4-BE49-F238E27FC236}">
                <a16:creationId xmlns:a16="http://schemas.microsoft.com/office/drawing/2014/main" id="{F10F60F0-731B-5D7C-88F0-E942957081BF}"/>
              </a:ext>
            </a:extLst>
          </p:cNvPr>
          <p:cNvSpPr txBox="1">
            <a:spLocks/>
          </p:cNvSpPr>
          <p:nvPr/>
        </p:nvSpPr>
        <p:spPr>
          <a:xfrm>
            <a:off x="3827880" y="2367623"/>
            <a:ext cx="4647960" cy="675267"/>
          </a:xfrm>
          <a:prstGeom prst="rect">
            <a:avLst/>
          </a:prstGeom>
          <a:noFill/>
          <a:ln w="0">
            <a:noFill/>
          </a:ln>
        </p:spPr>
        <p:txBody>
          <a:bodyPr lIns="91440" tIns="91440" rIns="91440" bIns="9144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Infectious Disease</a:t>
            </a:r>
            <a:endParaRPr lang="en-US" sz="1200" spc="-1" dirty="0">
              <a:solidFill>
                <a:srgbClr val="000000"/>
              </a:solidFill>
              <a:latin typeface="OpenSymbol"/>
            </a:endParaRPr>
          </a:p>
        </p:txBody>
      </p:sp>
      <p:sp>
        <p:nvSpPr>
          <p:cNvPr id="7" name="PlaceHolder 1">
            <a:extLst>
              <a:ext uri="{FF2B5EF4-FFF2-40B4-BE49-F238E27FC236}">
                <a16:creationId xmlns:a16="http://schemas.microsoft.com/office/drawing/2014/main" id="{F40841F0-49C0-D852-7488-562DA99B7AFB}"/>
              </a:ext>
            </a:extLst>
          </p:cNvPr>
          <p:cNvSpPr txBox="1">
            <a:spLocks/>
          </p:cNvSpPr>
          <p:nvPr/>
        </p:nvSpPr>
        <p:spPr>
          <a:xfrm>
            <a:off x="3808072" y="2782474"/>
            <a:ext cx="2857500" cy="511638"/>
          </a:xfrm>
          <a:prstGeom prst="rect">
            <a:avLst/>
          </a:prstGeom>
          <a:noFill/>
          <a:ln w="0">
            <a:noFill/>
          </a:ln>
        </p:spPr>
        <p:txBody>
          <a:bodyPr lIns="91440" tIns="91440" rIns="91440" bIns="9144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2000" u="sng" spc="-1" dirty="0">
                <a:solidFill>
                  <a:schemeClr val="dk1"/>
                </a:solidFill>
                <a:latin typeface="Funnel Display"/>
                <a:ea typeface="Funnel Display"/>
              </a:rPr>
              <a:t>Collaboration Interest</a:t>
            </a:r>
            <a:endParaRPr lang="fr-FR" sz="2000" u="sng" spc="-1" dirty="0">
              <a:solidFill>
                <a:schemeClr val="dk1"/>
              </a:solidFill>
              <a:latin typeface="Arial"/>
            </a:endParaRPr>
          </a:p>
        </p:txBody>
      </p:sp>
      <p:sp>
        <p:nvSpPr>
          <p:cNvPr id="8" name="PlaceHolder 2">
            <a:extLst>
              <a:ext uri="{FF2B5EF4-FFF2-40B4-BE49-F238E27FC236}">
                <a16:creationId xmlns:a16="http://schemas.microsoft.com/office/drawing/2014/main" id="{1AB8E36C-8F61-7A45-37EA-A9A5D0298A82}"/>
              </a:ext>
            </a:extLst>
          </p:cNvPr>
          <p:cNvSpPr txBox="1">
            <a:spLocks/>
          </p:cNvSpPr>
          <p:nvPr/>
        </p:nvSpPr>
        <p:spPr>
          <a:xfrm>
            <a:off x="3827880" y="3230926"/>
            <a:ext cx="4647960" cy="345193"/>
          </a:xfrm>
          <a:prstGeom prst="rect">
            <a:avLst/>
          </a:prstGeom>
          <a:noFill/>
          <a:ln w="0">
            <a:noFill/>
          </a:ln>
        </p:spPr>
        <p:txBody>
          <a:bodyPr lIns="91440" tIns="91440" rIns="91440" bIns="9144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tabLst>
                <a:tab pos="0" algn="l"/>
              </a:tabLst>
            </a:pPr>
            <a:r>
              <a:rPr lang="en-ID" sz="1200" spc="-1" dirty="0">
                <a:solidFill>
                  <a:schemeClr val="dk1"/>
                </a:solidFill>
                <a:latin typeface="DM Sans"/>
                <a:ea typeface="DM Sans"/>
              </a:rPr>
              <a:t>Diagnostic and drug development in Tropical Diseases</a:t>
            </a:r>
            <a:endParaRPr lang="en-US" sz="1200" spc="-1" dirty="0">
              <a:solidFill>
                <a:srgbClr val="000000"/>
              </a:solidFill>
              <a:latin typeface="OpenSymbol"/>
            </a:endParaRPr>
          </a:p>
        </p:txBody>
      </p:sp>
      <p:pic>
        <p:nvPicPr>
          <p:cNvPr id="15362" name="Picture 2" descr="Lambang, Logo, Motto, dan Maskot – Universitas Brawijaya">
            <a:extLst>
              <a:ext uri="{FF2B5EF4-FFF2-40B4-BE49-F238E27FC236}">
                <a16:creationId xmlns:a16="http://schemas.microsoft.com/office/drawing/2014/main" id="{F1F3DC77-3D27-0FCB-009D-085C47F3D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60" y="373912"/>
            <a:ext cx="671930" cy="680969"/>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2">
            <a:extLst>
              <a:ext uri="{FF2B5EF4-FFF2-40B4-BE49-F238E27FC236}">
                <a16:creationId xmlns:a16="http://schemas.microsoft.com/office/drawing/2014/main" id="{6B483CA1-2D52-9A2E-79AC-2D34C029B64B}"/>
              </a:ext>
            </a:extLst>
          </p:cNvPr>
          <p:cNvSpPr txBox="1">
            <a:spLocks/>
          </p:cNvSpPr>
          <p:nvPr/>
        </p:nvSpPr>
        <p:spPr>
          <a:xfrm>
            <a:off x="8395581" y="4299664"/>
            <a:ext cx="856800" cy="666360"/>
          </a:xfrm>
          <a:prstGeom prst="rect">
            <a:avLst/>
          </a:prstGeom>
          <a:noFill/>
          <a:ln w="0">
            <a:noFill/>
          </a:ln>
        </p:spPr>
        <p:txBody>
          <a:bodyPr lIns="91440" tIns="91440" rIns="9144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 sz="3200" spc="-1" dirty="0">
                <a:solidFill>
                  <a:srgbClr val="002060"/>
                </a:solidFill>
                <a:highlight>
                  <a:srgbClr val="FFFF00"/>
                </a:highlight>
                <a:latin typeface="Funnel Display"/>
              </a:rPr>
              <a:t>26</a:t>
            </a:r>
            <a:endParaRPr lang="fr-FR" sz="3200" spc="-1" dirty="0">
              <a:solidFill>
                <a:srgbClr val="002060"/>
              </a:solidFill>
              <a:highlight>
                <a:srgbClr val="FFFF00"/>
              </a:highlight>
              <a:latin typeface="Arial"/>
            </a:endParaRPr>
          </a:p>
        </p:txBody>
      </p:sp>
      <p:sp>
        <p:nvSpPr>
          <p:cNvPr id="12" name="PlaceHolder 1">
            <a:extLst>
              <a:ext uri="{FF2B5EF4-FFF2-40B4-BE49-F238E27FC236}">
                <a16:creationId xmlns:a16="http://schemas.microsoft.com/office/drawing/2014/main" id="{D0F0796C-FFB8-7110-A1C7-0A796E9DC758}"/>
              </a:ext>
            </a:extLst>
          </p:cNvPr>
          <p:cNvSpPr txBox="1">
            <a:spLocks/>
          </p:cNvSpPr>
          <p:nvPr/>
        </p:nvSpPr>
        <p:spPr>
          <a:xfrm>
            <a:off x="3827880" y="3509514"/>
            <a:ext cx="3396785" cy="511638"/>
          </a:xfrm>
          <a:prstGeom prst="rect">
            <a:avLst/>
          </a:prstGeom>
          <a:noFill/>
          <a:ln w="0">
            <a:noFill/>
          </a:ln>
        </p:spPr>
        <p:txBody>
          <a:bodyPr lIns="91440" tIns="91440" rIns="91440" bIns="9144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0" algn="l"/>
              </a:tabLst>
            </a:pPr>
            <a:r>
              <a:rPr lang="en-ID" sz="1600" u="sng" spc="-1" dirty="0">
                <a:solidFill>
                  <a:schemeClr val="dk1"/>
                </a:solidFill>
                <a:latin typeface="Funnel Display"/>
              </a:rPr>
              <a:t>Research Executive Summary/Roadmap</a:t>
            </a:r>
            <a:endParaRPr lang="fr-FR" sz="1600" u="sng" spc="-1" dirty="0">
              <a:solidFill>
                <a:schemeClr val="dk1"/>
              </a:solidFill>
              <a:latin typeface="Arial"/>
            </a:endParaRPr>
          </a:p>
        </p:txBody>
      </p:sp>
      <p:sp>
        <p:nvSpPr>
          <p:cNvPr id="13" name="Kotak Teks 12">
            <a:extLst>
              <a:ext uri="{FF2B5EF4-FFF2-40B4-BE49-F238E27FC236}">
                <a16:creationId xmlns:a16="http://schemas.microsoft.com/office/drawing/2014/main" id="{0B388343-8FF5-548A-2CFB-02555F3F02E6}"/>
              </a:ext>
            </a:extLst>
          </p:cNvPr>
          <p:cNvSpPr txBox="1"/>
          <p:nvPr/>
        </p:nvSpPr>
        <p:spPr>
          <a:xfrm>
            <a:off x="3827880" y="4021110"/>
            <a:ext cx="4403003" cy="577081"/>
          </a:xfrm>
          <a:prstGeom prst="rect">
            <a:avLst/>
          </a:prstGeom>
          <a:noFill/>
        </p:spPr>
        <p:txBody>
          <a:bodyPr wrap="square" rtlCol="0">
            <a:spAutoFit/>
          </a:bodyPr>
          <a:lstStyle/>
          <a:p>
            <a:r>
              <a:rPr lang="id-ID" sz="1050" dirty="0">
                <a:hlinkClick r:id="rId4"/>
              </a:rPr>
              <a:t>https://drive.google.com/open?id=1dOf4oJwa_LHNC6TuP0SPM8v-eL41WH_x</a:t>
            </a:r>
            <a:endParaRPr lang="id-ID" sz="1050" dirty="0"/>
          </a:p>
          <a:p>
            <a:endParaRPr lang="id-ID" sz="1050" dirty="0"/>
          </a:p>
        </p:txBody>
      </p:sp>
      <p:pic>
        <p:nvPicPr>
          <p:cNvPr id="13314" name="Picture 2" descr="Pimpinan – DIPP">
            <a:extLst>
              <a:ext uri="{FF2B5EF4-FFF2-40B4-BE49-F238E27FC236}">
                <a16:creationId xmlns:a16="http://schemas.microsoft.com/office/drawing/2014/main" id="{50B6FE11-E2C3-0142-A3C1-3B727F81F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961" y="1570663"/>
            <a:ext cx="2452463" cy="238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67877"/>
      </p:ext>
    </p:extLst>
  </p:cSld>
  <p:clrMapOvr>
    <a:masterClrMapping/>
  </p:clrMapOvr>
</p:sld>
</file>

<file path=ppt/theme/theme1.xml><?xml version="1.0" encoding="utf-8"?>
<a:theme xmlns:a="http://schemas.openxmlformats.org/drawingml/2006/main" name="Minimalist for Business by Slidesgo">
  <a:themeElements>
    <a:clrScheme name="Simple Light">
      <a:dk1>
        <a:srgbClr val="191919"/>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Minimalist for Business by Slidesgo">
  <a:themeElements>
    <a:clrScheme name="Simple Light">
      <a:dk1>
        <a:srgbClr val="191919"/>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Minimalist for Business by Slidesgo">
  <a:themeElements>
    <a:clrScheme name="Simple Light">
      <a:dk1>
        <a:srgbClr val="191919"/>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Minimalist for Business by Slidesgo">
  <a:themeElements>
    <a:clrScheme name="Simple Light">
      <a:dk1>
        <a:srgbClr val="191919"/>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10410</TotalTime>
  <Words>3470</Words>
  <Application>Microsoft Macintosh PowerPoint</Application>
  <PresentationFormat>Peragaan Layar (16:9)</PresentationFormat>
  <Paragraphs>492</Paragraphs>
  <Slides>50</Slides>
  <Notes>0</Notes>
  <HiddenSlides>0</HiddenSlides>
  <MMClips>0</MMClips>
  <ScaleCrop>false</ScaleCrop>
  <HeadingPairs>
    <vt:vector size="6" baseType="variant">
      <vt:variant>
        <vt:lpstr>Font Dipakai</vt:lpstr>
      </vt:variant>
      <vt:variant>
        <vt:i4>8</vt:i4>
      </vt:variant>
      <vt:variant>
        <vt:lpstr>Tema</vt:lpstr>
      </vt:variant>
      <vt:variant>
        <vt:i4>4</vt:i4>
      </vt:variant>
      <vt:variant>
        <vt:lpstr>Judul Slide</vt:lpstr>
      </vt:variant>
      <vt:variant>
        <vt:i4>50</vt:i4>
      </vt:variant>
    </vt:vector>
  </HeadingPairs>
  <TitlesOfParts>
    <vt:vector size="62" baseType="lpstr">
      <vt:lpstr>Aptos</vt:lpstr>
      <vt:lpstr>Arial</vt:lpstr>
      <vt:lpstr>DM Sans</vt:lpstr>
      <vt:lpstr>Funnel Display</vt:lpstr>
      <vt:lpstr>OpenSymbol</vt:lpstr>
      <vt:lpstr>Roboto</vt:lpstr>
      <vt:lpstr>Symbol</vt:lpstr>
      <vt:lpstr>Wingdings</vt:lpstr>
      <vt:lpstr>Minimalist for Business by Slidesgo</vt:lpstr>
      <vt:lpstr>Minimalist for Business by Slidesgo</vt:lpstr>
      <vt:lpstr>Minimalist for Business by Slidesgo</vt:lpstr>
      <vt:lpstr>Minimalist for Business by Slidesgo</vt:lpstr>
      <vt:lpstr>Indonesian Consortium for Biomedical Science</vt:lpstr>
      <vt:lpstr>Introduction</vt:lpstr>
      <vt:lpstr>Objectives of the Organization</vt:lpstr>
      <vt:lpstr>Potential Collaboration</vt:lpstr>
      <vt:lpstr>Collaboration Areas</vt:lpstr>
      <vt:lpstr>Prof.Dr.rer.nat. Asmarinah, MS. asmarinah.si@gmail.com +62 81381472194</vt:lpstr>
      <vt:lpstr>Faculty of Medicine Universitas Airlangga Master Program of Basic Medical Science</vt:lpstr>
      <vt:lpstr>Prof. dr. Ilmiawati, Ph.D ilmiawati@med.unand.ac.id +62-82169474770  </vt:lpstr>
      <vt:lpstr>Prof. Dr. dr. Loeki Enggar Fitri, M.Kes., Sp.ParK lukief@ub.ac.id +6285649561303 </vt:lpstr>
      <vt:lpstr>Mas Rizky A.A Syamsunarno, MD, Ph.D  rizky@unpad.ac.id +62 81321644359</vt:lpstr>
      <vt:lpstr>Presentasi PowerPoint</vt:lpstr>
      <vt:lpstr>Dr.dr. Zulkarnain, M.Sc., AIFO-K zulkarnain_md@usk.ac.id  +6285277728024</vt:lpstr>
      <vt:lpstr>Presentasi PowerPoint</vt:lpstr>
      <vt:lpstr>Presentasi PowerPoint</vt:lpstr>
      <vt:lpstr>Prof.Dr.Aisyah Elliyanti MD aelliyanti@med.unand.ac.id +62 8126636987</vt:lpstr>
      <vt:lpstr>Prof.Dr.Aisyah Elliyanti MD aelliyanti@med.unand.ac.id +62 8126636987</vt:lpstr>
      <vt:lpstr>Dr. dr. M. Yulis Hamidy, M.Kes, M.Pd.Ked, Sp.KKLP yulis.hamidy@gmail.com +’6281933695060</vt:lpstr>
      <vt:lpstr>Prof. dr. Arfianti, M. Biomed, M. Sc, PhD Arfianti@lecturer.unri.ac.id +628117600672</vt:lpstr>
      <vt:lpstr>Prof. Wawaimuli Arozal, MD, PhD wawaimuli@gmail.com 081808408680</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Eko Fuji Ariyanto, dr., M.KM., Ph.D. fuji@unpad.ac.id +6281316099791</vt:lpstr>
      <vt:lpstr>Dr.rer.nat Savira Ekawardhani,M.Si savira@unpad.ac.id +6281287910120</vt:lpstr>
      <vt:lpstr>Yunia Sribudiani y.sribudiani@unpad.ac.id +6281324729211</vt:lpstr>
      <vt:lpstr>Astrid Feinisa Khairani, MD., Ph.D astrid.khairani@unpad.ac.id +628112112612</vt:lpstr>
      <vt:lpstr>Presentasi PowerPoint</vt:lpstr>
      <vt:lpstr>Presentasi PowerPoint</vt:lpstr>
      <vt:lpstr>Presentasi PowerPoint</vt:lpstr>
      <vt:lpstr>Presentasi PowerPoint</vt:lpstr>
      <vt:lpstr>Faculty of Medicine Universitas Airlangga Master Program of Basic Medical Science</vt:lpstr>
      <vt:lpstr>Faculty of Medicine Universitas Airlangga Master Program of Basic Medical Science</vt:lpstr>
      <vt:lpstr>Dr. dr.Yetty Machrina, M.Kes   yetty@usu.ac.id +62 81397382797</vt:lpstr>
      <vt:lpstr>DR dr Eka Airlangga MKed (Ped) SpA ekaairlangga@umsu.ac.id +62 8116000409</vt:lpstr>
      <vt:lpstr>Darmawi, MD, PhD darmawi@lecturer.unri.ac.id +62 82385253300</vt:lpstr>
      <vt:lpstr>Prof. Dr. dr. Irfannuddin, SpKO(K),  irfan.md@unsri.ac.id +62 81367673749</vt:lpstr>
      <vt:lpstr>Dr. dr. Zen Hafy, M.Biomed zhafy@yahoo.com +62 818118608</vt:lpstr>
      <vt:lpstr>dr. Ayeshah Augusta Rosdah, Ph.D arosdah@unsri.ac.id +62 85664378425</vt:lpstr>
      <vt:lpstr>dr. Veny Larasati, M.Biomed   dr.venylarasati@gmail.com +62 81278310008</vt:lpstr>
      <vt:lpstr>Prof. Dr. Leonardo Lubis, dr. leonardo@unpad.ac.id +62 85353699557</vt:lpstr>
      <vt:lpstr>Dr. Arief Budi Yulianti, Dra., MSi  ab.yulianti@unisba.ac.id  +62 89675780986</vt:lpstr>
      <vt:lpstr>Dr.dr.Julian Dewantiningrum, SpOG  jdewantiningrum@fk.undip.ac.id +62 81225709248</vt:lpstr>
      <vt:lpstr>Prof. Agustina Tri Endharti.,Ph.D tinapermana.fk@ub.ac.id +62 85233140794</vt:lpstr>
      <vt:lpstr>Prof. dr. Mohammad Saifur Rohman, Ph.D. ippoenk@ub.ac.id </vt:lpstr>
      <vt:lpstr>Presentasi PowerPoint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Indonesian Consortium for Biomedical Science</dc:title>
  <dc:creator>LENOVO</dc:creator>
  <cp:lastModifiedBy>Author1</cp:lastModifiedBy>
  <cp:revision>46</cp:revision>
  <dcterms:modified xsi:type="dcterms:W3CDTF">2025-10-12T03:15:41Z</dcterms:modified>
</cp:coreProperties>
</file>

<file path=docProps/core0.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2025-05-04T21:01:34Z</dcterms:created>
  <dc:creator>Unknown Creator</dc:creator>
  <dc:description/>
  <dc:language>en-US</dc:language>
  <cp:lastModifiedBy>Unknown Creator</cp:lastModifiedBy>
  <dcterms:modified xsi:type="dcterms:W3CDTF">2025-05-04T21:01:34Z</dcterms:modified>
  <cp:revision>0</cp:revision>
  <dc:subject/>
  <dc:title>Untitled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
    <vt:r8>8</vt:r8>
  </property>
</Properties>
</file>