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78" r:id="rId3"/>
    <p:sldId id="257" r:id="rId4"/>
    <p:sldId id="268" r:id="rId5"/>
    <p:sldId id="260" r:id="rId6"/>
    <p:sldId id="267" r:id="rId7"/>
    <p:sldId id="262" r:id="rId8"/>
    <p:sldId id="269" r:id="rId9"/>
    <p:sldId id="272" r:id="rId10"/>
    <p:sldId id="271" r:id="rId11"/>
    <p:sldId id="258" r:id="rId12"/>
    <p:sldId id="273" r:id="rId13"/>
    <p:sldId id="274" r:id="rId14"/>
    <p:sldId id="259" r:id="rId15"/>
    <p:sldId id="275" r:id="rId16"/>
    <p:sldId id="276" r:id="rId17"/>
    <p:sldId id="277"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F9DD27-B8D2-42D6-9BC9-783D859457BB}" v="1" dt="2025-10-22T10:35:41.3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510" autoAdjust="0"/>
  </p:normalViewPr>
  <p:slideViewPr>
    <p:cSldViewPr snapToGrid="0">
      <p:cViewPr varScale="1">
        <p:scale>
          <a:sx n="66" d="100"/>
          <a:sy n="66" d="100"/>
        </p:scale>
        <p:origin x="1330" y="278"/>
      </p:cViewPr>
      <p:guideLst/>
    </p:cSldViewPr>
  </p:slideViewPr>
  <p:notesTextViewPr>
    <p:cViewPr>
      <p:scale>
        <a:sx n="1" d="1"/>
        <a:sy n="1" d="1"/>
      </p:scale>
      <p:origin x="0" y="0"/>
    </p:cViewPr>
  </p:notesTextViewPr>
  <p:sorterViewPr>
    <p:cViewPr>
      <p:scale>
        <a:sx n="100" d="100"/>
        <a:sy n="100" d="100"/>
      </p:scale>
      <p:origin x="0" y="-202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is Cuhadar" userId="3fb86e6fffd4151e" providerId="LiveId" clId="{EADF47CE-5EEC-4763-8858-F74D86A00274}"/>
    <pc:docChg chg="modSld">
      <pc:chgData name="Baris Cuhadar" userId="3fb86e6fffd4151e" providerId="LiveId" clId="{EADF47CE-5EEC-4763-8858-F74D86A00274}" dt="2025-10-22T10:35:41.347" v="0" actId="14100"/>
      <pc:docMkLst>
        <pc:docMk/>
      </pc:docMkLst>
      <pc:sldChg chg="modSp">
        <pc:chgData name="Baris Cuhadar" userId="3fb86e6fffd4151e" providerId="LiveId" clId="{EADF47CE-5EEC-4763-8858-F74D86A00274}" dt="2025-10-22T10:35:41.347" v="0" actId="14100"/>
        <pc:sldMkLst>
          <pc:docMk/>
          <pc:sldMk cId="2650136529" sldId="278"/>
        </pc:sldMkLst>
        <pc:graphicFrameChg chg="mod">
          <ac:chgData name="Baris Cuhadar" userId="3fb86e6fffd4151e" providerId="LiveId" clId="{EADF47CE-5EEC-4763-8858-F74D86A00274}" dt="2025-10-22T10:35:41.347" v="0" actId="14100"/>
          <ac:graphicFrameMkLst>
            <pc:docMk/>
            <pc:sldMk cId="2650136529" sldId="278"/>
            <ac:graphicFrameMk id="4" creationId="{578973D0-DCAA-A111-3D6E-560C26E9D0D5}"/>
          </ac:graphicFrameMkLst>
        </pc:graphicFrame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461F01-7E72-4E4B-884E-701D04834D06}"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63ABDA1-1EDD-42F5-9ECF-92FB3056C8FA}">
      <dgm:prSet/>
      <dgm:spPr/>
      <dgm:t>
        <a:bodyPr/>
        <a:lstStyle/>
        <a:p>
          <a:pPr>
            <a:lnSpc>
              <a:spcPct val="100000"/>
            </a:lnSpc>
          </a:pPr>
          <a:r>
            <a:rPr lang="en-US"/>
            <a:t>Founded in 1996, for almost three decades, our society has stood for: </a:t>
          </a:r>
        </a:p>
      </dgm:t>
    </dgm:pt>
    <dgm:pt modelId="{96330F69-C8AE-4ED1-9AFC-12808759AE61}" type="parTrans" cxnId="{6887F7D5-AE0D-4C38-B98E-4FB4B20AD68F}">
      <dgm:prSet/>
      <dgm:spPr/>
      <dgm:t>
        <a:bodyPr/>
        <a:lstStyle/>
        <a:p>
          <a:endParaRPr lang="en-US"/>
        </a:p>
      </dgm:t>
    </dgm:pt>
    <dgm:pt modelId="{B002F7C8-3305-49B1-BA88-7C00AA297023}" type="sibTrans" cxnId="{6887F7D5-AE0D-4C38-B98E-4FB4B20AD68F}">
      <dgm:prSet/>
      <dgm:spPr/>
      <dgm:t>
        <a:bodyPr/>
        <a:lstStyle/>
        <a:p>
          <a:pPr>
            <a:lnSpc>
              <a:spcPct val="100000"/>
            </a:lnSpc>
          </a:pPr>
          <a:endParaRPr lang="en-US"/>
        </a:p>
      </dgm:t>
    </dgm:pt>
    <dgm:pt modelId="{B73F8470-A8FF-49ED-B337-2E6BB14E4A2E}">
      <dgm:prSet/>
      <dgm:spPr/>
      <dgm:t>
        <a:bodyPr/>
        <a:lstStyle/>
        <a:p>
          <a:pPr>
            <a:lnSpc>
              <a:spcPct val="100000"/>
            </a:lnSpc>
          </a:pPr>
          <a:r>
            <a:rPr lang="en-US"/>
            <a:t>Promoting dialogue and cooperation between medical professionals from both nations  </a:t>
          </a:r>
        </a:p>
      </dgm:t>
    </dgm:pt>
    <dgm:pt modelId="{9DD84750-85BA-4B04-8914-07FDA0217FFF}" type="parTrans" cxnId="{AB4CAACE-521E-4C15-9BA4-4B08D351A56D}">
      <dgm:prSet/>
      <dgm:spPr/>
      <dgm:t>
        <a:bodyPr/>
        <a:lstStyle/>
        <a:p>
          <a:endParaRPr lang="en-US"/>
        </a:p>
      </dgm:t>
    </dgm:pt>
    <dgm:pt modelId="{7805CB9C-87CA-4BDB-9DA2-A6A95F82AE43}" type="sibTrans" cxnId="{AB4CAACE-521E-4C15-9BA4-4B08D351A56D}">
      <dgm:prSet/>
      <dgm:spPr/>
      <dgm:t>
        <a:bodyPr/>
        <a:lstStyle/>
        <a:p>
          <a:pPr>
            <a:lnSpc>
              <a:spcPct val="100000"/>
            </a:lnSpc>
          </a:pPr>
          <a:endParaRPr lang="en-US"/>
        </a:p>
      </dgm:t>
    </dgm:pt>
    <dgm:pt modelId="{DE954A0D-5079-4E97-8C1E-8D03C57AC488}">
      <dgm:prSet/>
      <dgm:spPr/>
      <dgm:t>
        <a:bodyPr/>
        <a:lstStyle/>
        <a:p>
          <a:pPr>
            <a:lnSpc>
              <a:spcPct val="100000"/>
            </a:lnSpc>
          </a:pPr>
          <a:r>
            <a:rPr lang="en-US"/>
            <a:t>The joint organization of training courses, workshops and research projects  </a:t>
          </a:r>
        </a:p>
      </dgm:t>
    </dgm:pt>
    <dgm:pt modelId="{6CF8AB5F-6419-407F-BBCF-F99F35E58530}" type="parTrans" cxnId="{B7AC9FD3-A625-441E-90F9-909AF3A16F97}">
      <dgm:prSet/>
      <dgm:spPr/>
      <dgm:t>
        <a:bodyPr/>
        <a:lstStyle/>
        <a:p>
          <a:endParaRPr lang="en-US"/>
        </a:p>
      </dgm:t>
    </dgm:pt>
    <dgm:pt modelId="{DC3444DE-1F82-454B-8E1A-EEADA3726D86}" type="sibTrans" cxnId="{B7AC9FD3-A625-441E-90F9-909AF3A16F97}">
      <dgm:prSet/>
      <dgm:spPr/>
      <dgm:t>
        <a:bodyPr/>
        <a:lstStyle/>
        <a:p>
          <a:pPr>
            <a:lnSpc>
              <a:spcPct val="100000"/>
            </a:lnSpc>
          </a:pPr>
          <a:endParaRPr lang="en-US"/>
        </a:p>
      </dgm:t>
    </dgm:pt>
    <dgm:pt modelId="{5BFD39D0-4BBF-488C-A21A-10DBB19E5B98}">
      <dgm:prSet/>
      <dgm:spPr/>
      <dgm:t>
        <a:bodyPr/>
        <a:lstStyle/>
        <a:p>
          <a:pPr>
            <a:lnSpc>
              <a:spcPct val="100000"/>
            </a:lnSpc>
          </a:pPr>
          <a:r>
            <a:rPr lang="en-US"/>
            <a:t>The exchange of best practices and support with professional and cultural challenges</a:t>
          </a:r>
        </a:p>
      </dgm:t>
    </dgm:pt>
    <dgm:pt modelId="{E11815C7-64F4-4BBF-A36E-4E94DE92C99C}" type="parTrans" cxnId="{84BC65F1-E746-4960-8BEE-2CDFDE4B540C}">
      <dgm:prSet/>
      <dgm:spPr/>
      <dgm:t>
        <a:bodyPr/>
        <a:lstStyle/>
        <a:p>
          <a:endParaRPr lang="en-US"/>
        </a:p>
      </dgm:t>
    </dgm:pt>
    <dgm:pt modelId="{76C7EF60-86FC-411F-90D2-453F27B0A37B}" type="sibTrans" cxnId="{84BC65F1-E746-4960-8BEE-2CDFDE4B540C}">
      <dgm:prSet/>
      <dgm:spPr/>
      <dgm:t>
        <a:bodyPr/>
        <a:lstStyle/>
        <a:p>
          <a:endParaRPr lang="en-US"/>
        </a:p>
      </dgm:t>
    </dgm:pt>
    <dgm:pt modelId="{8FEE238C-6765-4286-A660-4E8F45718422}" type="pres">
      <dgm:prSet presAssocID="{AC461F01-7E72-4E4B-884E-701D04834D06}" presName="root" presStyleCnt="0">
        <dgm:presLayoutVars>
          <dgm:dir/>
          <dgm:resizeHandles val="exact"/>
        </dgm:presLayoutVars>
      </dgm:prSet>
      <dgm:spPr/>
    </dgm:pt>
    <dgm:pt modelId="{200088B2-70DF-488C-A7B6-165F739EB5BC}" type="pres">
      <dgm:prSet presAssocID="{AC461F01-7E72-4E4B-884E-701D04834D06}" presName="container" presStyleCnt="0">
        <dgm:presLayoutVars>
          <dgm:dir/>
          <dgm:resizeHandles val="exact"/>
        </dgm:presLayoutVars>
      </dgm:prSet>
      <dgm:spPr/>
    </dgm:pt>
    <dgm:pt modelId="{EACF77CC-EA49-45F8-A1E4-8FEA4D44B32E}" type="pres">
      <dgm:prSet presAssocID="{763ABDA1-1EDD-42F5-9ECF-92FB3056C8FA}" presName="compNode" presStyleCnt="0"/>
      <dgm:spPr/>
    </dgm:pt>
    <dgm:pt modelId="{4089FBF0-6481-48AE-BF9C-149C062F4566}" type="pres">
      <dgm:prSet presAssocID="{763ABDA1-1EDD-42F5-9ECF-92FB3056C8FA}" presName="iconBgRect" presStyleLbl="bgShp" presStyleIdx="0" presStyleCnt="4"/>
      <dgm:spPr/>
    </dgm:pt>
    <dgm:pt modelId="{72B0F003-0B7B-4381-A362-08DE4C1AD4B1}" type="pres">
      <dgm:prSet presAssocID="{763ABDA1-1EDD-42F5-9ECF-92FB3056C8F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a:ext>
      </dgm:extLst>
    </dgm:pt>
    <dgm:pt modelId="{89E34DE2-13E7-47CA-9BD3-8F9339EA7317}" type="pres">
      <dgm:prSet presAssocID="{763ABDA1-1EDD-42F5-9ECF-92FB3056C8FA}" presName="spaceRect" presStyleCnt="0"/>
      <dgm:spPr/>
    </dgm:pt>
    <dgm:pt modelId="{AE76352D-DBD7-46F2-AAF1-B80A7107B9B8}" type="pres">
      <dgm:prSet presAssocID="{763ABDA1-1EDD-42F5-9ECF-92FB3056C8FA}" presName="textRect" presStyleLbl="revTx" presStyleIdx="0" presStyleCnt="4">
        <dgm:presLayoutVars>
          <dgm:chMax val="1"/>
          <dgm:chPref val="1"/>
        </dgm:presLayoutVars>
      </dgm:prSet>
      <dgm:spPr/>
    </dgm:pt>
    <dgm:pt modelId="{AC53128B-CFF6-4866-A25F-6B2A515AB096}" type="pres">
      <dgm:prSet presAssocID="{B002F7C8-3305-49B1-BA88-7C00AA297023}" presName="sibTrans" presStyleLbl="sibTrans2D1" presStyleIdx="0" presStyleCnt="0"/>
      <dgm:spPr/>
    </dgm:pt>
    <dgm:pt modelId="{CBC09077-2809-4210-B0F5-1C0070E239D0}" type="pres">
      <dgm:prSet presAssocID="{B73F8470-A8FF-49ED-B337-2E6BB14E4A2E}" presName="compNode" presStyleCnt="0"/>
      <dgm:spPr/>
    </dgm:pt>
    <dgm:pt modelId="{B6461BAF-2552-4166-B88E-84B7E47B780A}" type="pres">
      <dgm:prSet presAssocID="{B73F8470-A8FF-49ED-B337-2E6BB14E4A2E}" presName="iconBgRect" presStyleLbl="bgShp" presStyleIdx="1" presStyleCnt="4"/>
      <dgm:spPr/>
    </dgm:pt>
    <dgm:pt modelId="{F3021213-7AF7-4142-8C42-18127A7FF14A}" type="pres">
      <dgm:prSet presAssocID="{B73F8470-A8FF-49ED-B337-2E6BB14E4A2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chlag"/>
        </a:ext>
      </dgm:extLst>
    </dgm:pt>
    <dgm:pt modelId="{2CF6900A-D143-4365-AED9-71AB2A466E14}" type="pres">
      <dgm:prSet presAssocID="{B73F8470-A8FF-49ED-B337-2E6BB14E4A2E}" presName="spaceRect" presStyleCnt="0"/>
      <dgm:spPr/>
    </dgm:pt>
    <dgm:pt modelId="{B2707C13-7492-4897-B7E2-59BCC9F73513}" type="pres">
      <dgm:prSet presAssocID="{B73F8470-A8FF-49ED-B337-2E6BB14E4A2E}" presName="textRect" presStyleLbl="revTx" presStyleIdx="1" presStyleCnt="4">
        <dgm:presLayoutVars>
          <dgm:chMax val="1"/>
          <dgm:chPref val="1"/>
        </dgm:presLayoutVars>
      </dgm:prSet>
      <dgm:spPr/>
    </dgm:pt>
    <dgm:pt modelId="{AFB53F52-613C-4D40-AA47-A0AE2626AB04}" type="pres">
      <dgm:prSet presAssocID="{7805CB9C-87CA-4BDB-9DA2-A6A95F82AE43}" presName="sibTrans" presStyleLbl="sibTrans2D1" presStyleIdx="0" presStyleCnt="0"/>
      <dgm:spPr/>
    </dgm:pt>
    <dgm:pt modelId="{578D65DE-2EF0-49A9-96E6-44D971AE82C5}" type="pres">
      <dgm:prSet presAssocID="{DE954A0D-5079-4E97-8C1E-8D03C57AC488}" presName="compNode" presStyleCnt="0"/>
      <dgm:spPr/>
    </dgm:pt>
    <dgm:pt modelId="{70766FB5-6B75-429E-BD6E-53A32E7FDDA0}" type="pres">
      <dgm:prSet presAssocID="{DE954A0D-5079-4E97-8C1E-8D03C57AC488}" presName="iconBgRect" presStyleLbl="bgShp" presStyleIdx="2" presStyleCnt="4"/>
      <dgm:spPr/>
    </dgm:pt>
    <dgm:pt modelId="{DFA1868E-AA85-4C10-A0CA-A3D15FBE7608}" type="pres">
      <dgm:prSet presAssocID="{DE954A0D-5079-4E97-8C1E-8D03C57AC48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urzhantel"/>
        </a:ext>
      </dgm:extLst>
    </dgm:pt>
    <dgm:pt modelId="{C31BEF34-3A16-490E-93BB-63C3EB1E8030}" type="pres">
      <dgm:prSet presAssocID="{DE954A0D-5079-4E97-8C1E-8D03C57AC488}" presName="spaceRect" presStyleCnt="0"/>
      <dgm:spPr/>
    </dgm:pt>
    <dgm:pt modelId="{9D020690-7772-4451-BDB9-08BC5C275FED}" type="pres">
      <dgm:prSet presAssocID="{DE954A0D-5079-4E97-8C1E-8D03C57AC488}" presName="textRect" presStyleLbl="revTx" presStyleIdx="2" presStyleCnt="4">
        <dgm:presLayoutVars>
          <dgm:chMax val="1"/>
          <dgm:chPref val="1"/>
        </dgm:presLayoutVars>
      </dgm:prSet>
      <dgm:spPr/>
    </dgm:pt>
    <dgm:pt modelId="{4D2FE153-CEB1-4DE3-AB6A-F142A147285A}" type="pres">
      <dgm:prSet presAssocID="{DC3444DE-1F82-454B-8E1A-EEADA3726D86}" presName="sibTrans" presStyleLbl="sibTrans2D1" presStyleIdx="0" presStyleCnt="0"/>
      <dgm:spPr/>
    </dgm:pt>
    <dgm:pt modelId="{3B4BD1D4-7B22-4FC6-9F7D-863CE5712A60}" type="pres">
      <dgm:prSet presAssocID="{5BFD39D0-4BBF-488C-A21A-10DBB19E5B98}" presName="compNode" presStyleCnt="0"/>
      <dgm:spPr/>
    </dgm:pt>
    <dgm:pt modelId="{21EF4064-9C27-4E37-840C-898BA25BCC08}" type="pres">
      <dgm:prSet presAssocID="{5BFD39D0-4BBF-488C-A21A-10DBB19E5B98}" presName="iconBgRect" presStyleLbl="bgShp" presStyleIdx="3" presStyleCnt="4"/>
      <dgm:spPr/>
    </dgm:pt>
    <dgm:pt modelId="{D9C96A3E-27D7-4C2A-B24D-6D5071307A70}" type="pres">
      <dgm:prSet presAssocID="{5BFD39D0-4BBF-488C-A21A-10DBB19E5B9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ruppe"/>
        </a:ext>
      </dgm:extLst>
    </dgm:pt>
    <dgm:pt modelId="{F9320C30-CDBF-4D84-AE96-51701D3B7898}" type="pres">
      <dgm:prSet presAssocID="{5BFD39D0-4BBF-488C-A21A-10DBB19E5B98}" presName="spaceRect" presStyleCnt="0"/>
      <dgm:spPr/>
    </dgm:pt>
    <dgm:pt modelId="{4C29E60B-B304-426D-8E87-4A174DDB4E44}" type="pres">
      <dgm:prSet presAssocID="{5BFD39D0-4BBF-488C-A21A-10DBB19E5B98}" presName="textRect" presStyleLbl="revTx" presStyleIdx="3" presStyleCnt="4">
        <dgm:presLayoutVars>
          <dgm:chMax val="1"/>
          <dgm:chPref val="1"/>
        </dgm:presLayoutVars>
      </dgm:prSet>
      <dgm:spPr/>
    </dgm:pt>
  </dgm:ptLst>
  <dgm:cxnLst>
    <dgm:cxn modelId="{1071C700-B150-49BE-964A-3E7942470D6D}" type="presOf" srcId="{B002F7C8-3305-49B1-BA88-7C00AA297023}" destId="{AC53128B-CFF6-4866-A25F-6B2A515AB096}" srcOrd="0" destOrd="0" presId="urn:microsoft.com/office/officeart/2018/2/layout/IconCircleList"/>
    <dgm:cxn modelId="{0570755D-D5E3-4B78-9FC3-34445C06379F}" type="presOf" srcId="{5BFD39D0-4BBF-488C-A21A-10DBB19E5B98}" destId="{4C29E60B-B304-426D-8E87-4A174DDB4E44}" srcOrd="0" destOrd="0" presId="urn:microsoft.com/office/officeart/2018/2/layout/IconCircleList"/>
    <dgm:cxn modelId="{9B7AB447-32A7-427B-9F51-62A026440EA8}" type="presOf" srcId="{7805CB9C-87CA-4BDB-9DA2-A6A95F82AE43}" destId="{AFB53F52-613C-4D40-AA47-A0AE2626AB04}" srcOrd="0" destOrd="0" presId="urn:microsoft.com/office/officeart/2018/2/layout/IconCircleList"/>
    <dgm:cxn modelId="{3F979348-01F5-4F8C-B70E-7EA83FEE134E}" type="presOf" srcId="{DE954A0D-5079-4E97-8C1E-8D03C57AC488}" destId="{9D020690-7772-4451-BDB9-08BC5C275FED}" srcOrd="0" destOrd="0" presId="urn:microsoft.com/office/officeart/2018/2/layout/IconCircleList"/>
    <dgm:cxn modelId="{A1FCD059-DDAF-4225-BD4A-FF899D9837E6}" type="presOf" srcId="{B73F8470-A8FF-49ED-B337-2E6BB14E4A2E}" destId="{B2707C13-7492-4897-B7E2-59BCC9F73513}" srcOrd="0" destOrd="0" presId="urn:microsoft.com/office/officeart/2018/2/layout/IconCircleList"/>
    <dgm:cxn modelId="{AB4CAACE-521E-4C15-9BA4-4B08D351A56D}" srcId="{AC461F01-7E72-4E4B-884E-701D04834D06}" destId="{B73F8470-A8FF-49ED-B337-2E6BB14E4A2E}" srcOrd="1" destOrd="0" parTransId="{9DD84750-85BA-4B04-8914-07FDA0217FFF}" sibTransId="{7805CB9C-87CA-4BDB-9DA2-A6A95F82AE43}"/>
    <dgm:cxn modelId="{B7AC9FD3-A625-441E-90F9-909AF3A16F97}" srcId="{AC461F01-7E72-4E4B-884E-701D04834D06}" destId="{DE954A0D-5079-4E97-8C1E-8D03C57AC488}" srcOrd="2" destOrd="0" parTransId="{6CF8AB5F-6419-407F-BBCF-F99F35E58530}" sibTransId="{DC3444DE-1F82-454B-8E1A-EEADA3726D86}"/>
    <dgm:cxn modelId="{6887F7D5-AE0D-4C38-B98E-4FB4B20AD68F}" srcId="{AC461F01-7E72-4E4B-884E-701D04834D06}" destId="{763ABDA1-1EDD-42F5-9ECF-92FB3056C8FA}" srcOrd="0" destOrd="0" parTransId="{96330F69-C8AE-4ED1-9AFC-12808759AE61}" sibTransId="{B002F7C8-3305-49B1-BA88-7C00AA297023}"/>
    <dgm:cxn modelId="{837180DC-94ED-42E7-8F90-1F1E44B1012F}" type="presOf" srcId="{AC461F01-7E72-4E4B-884E-701D04834D06}" destId="{8FEE238C-6765-4286-A660-4E8F45718422}" srcOrd="0" destOrd="0" presId="urn:microsoft.com/office/officeart/2018/2/layout/IconCircleList"/>
    <dgm:cxn modelId="{06EBD5EC-7590-4E30-9B5D-CB014AE8CC30}" type="presOf" srcId="{763ABDA1-1EDD-42F5-9ECF-92FB3056C8FA}" destId="{AE76352D-DBD7-46F2-AAF1-B80A7107B9B8}" srcOrd="0" destOrd="0" presId="urn:microsoft.com/office/officeart/2018/2/layout/IconCircleList"/>
    <dgm:cxn modelId="{84BC65F1-E746-4960-8BEE-2CDFDE4B540C}" srcId="{AC461F01-7E72-4E4B-884E-701D04834D06}" destId="{5BFD39D0-4BBF-488C-A21A-10DBB19E5B98}" srcOrd="3" destOrd="0" parTransId="{E11815C7-64F4-4BBF-A36E-4E94DE92C99C}" sibTransId="{76C7EF60-86FC-411F-90D2-453F27B0A37B}"/>
    <dgm:cxn modelId="{51B426F5-DE1D-4B48-AA84-82389A31CDE2}" type="presOf" srcId="{DC3444DE-1F82-454B-8E1A-EEADA3726D86}" destId="{4D2FE153-CEB1-4DE3-AB6A-F142A147285A}" srcOrd="0" destOrd="0" presId="urn:microsoft.com/office/officeart/2018/2/layout/IconCircleList"/>
    <dgm:cxn modelId="{E88CCF11-1947-49A4-94E4-666EFBD18C8C}" type="presParOf" srcId="{8FEE238C-6765-4286-A660-4E8F45718422}" destId="{200088B2-70DF-488C-A7B6-165F739EB5BC}" srcOrd="0" destOrd="0" presId="urn:microsoft.com/office/officeart/2018/2/layout/IconCircleList"/>
    <dgm:cxn modelId="{76EFBE28-8F1E-4451-AA71-232A17CB1CE4}" type="presParOf" srcId="{200088B2-70DF-488C-A7B6-165F739EB5BC}" destId="{EACF77CC-EA49-45F8-A1E4-8FEA4D44B32E}" srcOrd="0" destOrd="0" presId="urn:microsoft.com/office/officeart/2018/2/layout/IconCircleList"/>
    <dgm:cxn modelId="{165682EE-B355-4133-A783-AE4F771B92E4}" type="presParOf" srcId="{EACF77CC-EA49-45F8-A1E4-8FEA4D44B32E}" destId="{4089FBF0-6481-48AE-BF9C-149C062F4566}" srcOrd="0" destOrd="0" presId="urn:microsoft.com/office/officeart/2018/2/layout/IconCircleList"/>
    <dgm:cxn modelId="{B0E32C50-7945-4505-AC8C-D020D9D7F353}" type="presParOf" srcId="{EACF77CC-EA49-45F8-A1E4-8FEA4D44B32E}" destId="{72B0F003-0B7B-4381-A362-08DE4C1AD4B1}" srcOrd="1" destOrd="0" presId="urn:microsoft.com/office/officeart/2018/2/layout/IconCircleList"/>
    <dgm:cxn modelId="{B7726F61-D012-414E-A21B-5CBBCF9E8D75}" type="presParOf" srcId="{EACF77CC-EA49-45F8-A1E4-8FEA4D44B32E}" destId="{89E34DE2-13E7-47CA-9BD3-8F9339EA7317}" srcOrd="2" destOrd="0" presId="urn:microsoft.com/office/officeart/2018/2/layout/IconCircleList"/>
    <dgm:cxn modelId="{8BB59BBF-D066-4B1C-8721-D1D60340CAB7}" type="presParOf" srcId="{EACF77CC-EA49-45F8-A1E4-8FEA4D44B32E}" destId="{AE76352D-DBD7-46F2-AAF1-B80A7107B9B8}" srcOrd="3" destOrd="0" presId="urn:microsoft.com/office/officeart/2018/2/layout/IconCircleList"/>
    <dgm:cxn modelId="{9E16B4CB-8603-4886-8A02-A5F1517EE758}" type="presParOf" srcId="{200088B2-70DF-488C-A7B6-165F739EB5BC}" destId="{AC53128B-CFF6-4866-A25F-6B2A515AB096}" srcOrd="1" destOrd="0" presId="urn:microsoft.com/office/officeart/2018/2/layout/IconCircleList"/>
    <dgm:cxn modelId="{8F1C6B56-9EE8-4B01-97FB-1B9EB2D60CA4}" type="presParOf" srcId="{200088B2-70DF-488C-A7B6-165F739EB5BC}" destId="{CBC09077-2809-4210-B0F5-1C0070E239D0}" srcOrd="2" destOrd="0" presId="urn:microsoft.com/office/officeart/2018/2/layout/IconCircleList"/>
    <dgm:cxn modelId="{1903D11E-1FB0-4ADD-B4F5-64EA27CF2BF5}" type="presParOf" srcId="{CBC09077-2809-4210-B0F5-1C0070E239D0}" destId="{B6461BAF-2552-4166-B88E-84B7E47B780A}" srcOrd="0" destOrd="0" presId="urn:microsoft.com/office/officeart/2018/2/layout/IconCircleList"/>
    <dgm:cxn modelId="{60864F2A-F532-4CAC-BE61-5F805588619C}" type="presParOf" srcId="{CBC09077-2809-4210-B0F5-1C0070E239D0}" destId="{F3021213-7AF7-4142-8C42-18127A7FF14A}" srcOrd="1" destOrd="0" presId="urn:microsoft.com/office/officeart/2018/2/layout/IconCircleList"/>
    <dgm:cxn modelId="{C796A6CA-2E50-48DD-A441-5A0DB372DA6B}" type="presParOf" srcId="{CBC09077-2809-4210-B0F5-1C0070E239D0}" destId="{2CF6900A-D143-4365-AED9-71AB2A466E14}" srcOrd="2" destOrd="0" presId="urn:microsoft.com/office/officeart/2018/2/layout/IconCircleList"/>
    <dgm:cxn modelId="{61BB3FBA-3267-4045-8ACA-A287FD8A8E6C}" type="presParOf" srcId="{CBC09077-2809-4210-B0F5-1C0070E239D0}" destId="{B2707C13-7492-4897-B7E2-59BCC9F73513}" srcOrd="3" destOrd="0" presId="urn:microsoft.com/office/officeart/2018/2/layout/IconCircleList"/>
    <dgm:cxn modelId="{5A20BEF0-8090-420D-AD81-B4C339BF064D}" type="presParOf" srcId="{200088B2-70DF-488C-A7B6-165F739EB5BC}" destId="{AFB53F52-613C-4D40-AA47-A0AE2626AB04}" srcOrd="3" destOrd="0" presId="urn:microsoft.com/office/officeart/2018/2/layout/IconCircleList"/>
    <dgm:cxn modelId="{66AA6AE1-A7FB-4327-A53A-88ED3C8633D3}" type="presParOf" srcId="{200088B2-70DF-488C-A7B6-165F739EB5BC}" destId="{578D65DE-2EF0-49A9-96E6-44D971AE82C5}" srcOrd="4" destOrd="0" presId="urn:microsoft.com/office/officeart/2018/2/layout/IconCircleList"/>
    <dgm:cxn modelId="{DDF75D9D-B9BA-444F-BEF5-77C61BF6685F}" type="presParOf" srcId="{578D65DE-2EF0-49A9-96E6-44D971AE82C5}" destId="{70766FB5-6B75-429E-BD6E-53A32E7FDDA0}" srcOrd="0" destOrd="0" presId="urn:microsoft.com/office/officeart/2018/2/layout/IconCircleList"/>
    <dgm:cxn modelId="{3386B20A-E586-4572-8867-47698F114276}" type="presParOf" srcId="{578D65DE-2EF0-49A9-96E6-44D971AE82C5}" destId="{DFA1868E-AA85-4C10-A0CA-A3D15FBE7608}" srcOrd="1" destOrd="0" presId="urn:microsoft.com/office/officeart/2018/2/layout/IconCircleList"/>
    <dgm:cxn modelId="{00B3DA9F-B8C6-4CB3-BEAC-65CDA2187395}" type="presParOf" srcId="{578D65DE-2EF0-49A9-96E6-44D971AE82C5}" destId="{C31BEF34-3A16-490E-93BB-63C3EB1E8030}" srcOrd="2" destOrd="0" presId="urn:microsoft.com/office/officeart/2018/2/layout/IconCircleList"/>
    <dgm:cxn modelId="{7F4D775A-4ACB-4E25-91C9-8B00AE3831D4}" type="presParOf" srcId="{578D65DE-2EF0-49A9-96E6-44D971AE82C5}" destId="{9D020690-7772-4451-BDB9-08BC5C275FED}" srcOrd="3" destOrd="0" presId="urn:microsoft.com/office/officeart/2018/2/layout/IconCircleList"/>
    <dgm:cxn modelId="{9FF31505-2E75-46D7-9CA6-B9D9C76F494F}" type="presParOf" srcId="{200088B2-70DF-488C-A7B6-165F739EB5BC}" destId="{4D2FE153-CEB1-4DE3-AB6A-F142A147285A}" srcOrd="5" destOrd="0" presId="urn:microsoft.com/office/officeart/2018/2/layout/IconCircleList"/>
    <dgm:cxn modelId="{530AED05-0888-437F-979E-FD9B0F5081B1}" type="presParOf" srcId="{200088B2-70DF-488C-A7B6-165F739EB5BC}" destId="{3B4BD1D4-7B22-4FC6-9F7D-863CE5712A60}" srcOrd="6" destOrd="0" presId="urn:microsoft.com/office/officeart/2018/2/layout/IconCircleList"/>
    <dgm:cxn modelId="{207EBA96-FD16-4363-AA83-5DF0B6BFBA94}" type="presParOf" srcId="{3B4BD1D4-7B22-4FC6-9F7D-863CE5712A60}" destId="{21EF4064-9C27-4E37-840C-898BA25BCC08}" srcOrd="0" destOrd="0" presId="urn:microsoft.com/office/officeart/2018/2/layout/IconCircleList"/>
    <dgm:cxn modelId="{9B8D0301-6B20-4862-BD2D-128742C32039}" type="presParOf" srcId="{3B4BD1D4-7B22-4FC6-9F7D-863CE5712A60}" destId="{D9C96A3E-27D7-4C2A-B24D-6D5071307A70}" srcOrd="1" destOrd="0" presId="urn:microsoft.com/office/officeart/2018/2/layout/IconCircleList"/>
    <dgm:cxn modelId="{1CEAECE9-6DD8-48A4-971F-94A9A0E75100}" type="presParOf" srcId="{3B4BD1D4-7B22-4FC6-9F7D-863CE5712A60}" destId="{F9320C30-CDBF-4D84-AE96-51701D3B7898}" srcOrd="2" destOrd="0" presId="urn:microsoft.com/office/officeart/2018/2/layout/IconCircleList"/>
    <dgm:cxn modelId="{FBCFB721-FF75-4555-AA70-49CDCEBE124D}" type="presParOf" srcId="{3B4BD1D4-7B22-4FC6-9F7D-863CE5712A60}" destId="{4C29E60B-B304-426D-8E87-4A174DDB4E4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9FBF0-6481-48AE-BF9C-149C062F4566}">
      <dsp:nvSpPr>
        <dsp:cNvPr id="0" name=""/>
        <dsp:cNvSpPr/>
      </dsp:nvSpPr>
      <dsp:spPr>
        <a:xfrm>
          <a:off x="212335"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B0F003-0B7B-4381-A362-08DE4C1AD4B1}">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76352D-DBD7-46F2-AAF1-B80A7107B9B8}">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Founded in 1996, for almost three decades, our society has stood for: </a:t>
          </a:r>
        </a:p>
      </dsp:txBody>
      <dsp:txXfrm>
        <a:off x="1834517" y="469890"/>
        <a:ext cx="3148942" cy="1335915"/>
      </dsp:txXfrm>
    </dsp:sp>
    <dsp:sp modelId="{B6461BAF-2552-4166-B88E-84B7E47B780A}">
      <dsp:nvSpPr>
        <dsp:cNvPr id="0" name=""/>
        <dsp:cNvSpPr/>
      </dsp:nvSpPr>
      <dsp:spPr>
        <a:xfrm>
          <a:off x="5532139"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021213-7AF7-4142-8C42-18127A7FF14A}">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707C13-7492-4897-B7E2-59BCC9F73513}">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Promoting dialogue and cooperation between medical professionals from both nations  </a:t>
          </a:r>
        </a:p>
      </dsp:txBody>
      <dsp:txXfrm>
        <a:off x="7154322" y="469890"/>
        <a:ext cx="3148942" cy="1335915"/>
      </dsp:txXfrm>
    </dsp:sp>
    <dsp:sp modelId="{70766FB5-6B75-429E-BD6E-53A32E7FDDA0}">
      <dsp:nvSpPr>
        <dsp:cNvPr id="0" name=""/>
        <dsp:cNvSpPr/>
      </dsp:nvSpPr>
      <dsp:spPr>
        <a:xfrm>
          <a:off x="212335"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A1868E-AA85-4C10-A0CA-A3D15FBE7608}">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020690-7772-4451-BDB9-08BC5C275FED}">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The joint organization of training courses, workshops and research projects  </a:t>
          </a:r>
        </a:p>
      </dsp:txBody>
      <dsp:txXfrm>
        <a:off x="1834517" y="2545532"/>
        <a:ext cx="3148942" cy="1335915"/>
      </dsp:txXfrm>
    </dsp:sp>
    <dsp:sp modelId="{21EF4064-9C27-4E37-840C-898BA25BCC08}">
      <dsp:nvSpPr>
        <dsp:cNvPr id="0" name=""/>
        <dsp:cNvSpPr/>
      </dsp:nvSpPr>
      <dsp:spPr>
        <a:xfrm>
          <a:off x="5532139"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C96A3E-27D7-4C2A-B24D-6D5071307A70}">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29E60B-B304-426D-8E87-4A174DDB4E44}">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The exchange of best practices and support with professional and cultural challenges</a:t>
          </a:r>
        </a:p>
      </dsp:txBody>
      <dsp:txXfrm>
        <a:off x="7154322" y="2545532"/>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8F3C0D-EE63-4E8D-9D50-5617CACA01DA}" type="datetimeFigureOut">
              <a:rPr lang="de-DE" smtClean="0"/>
              <a:t>22.10.2025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FB381-7C9D-47B4-A766-4E59B2F87CC1}" type="slidenum">
              <a:rPr lang="de-DE" smtClean="0"/>
              <a:t>‹#›</a:t>
            </a:fld>
            <a:endParaRPr lang="de-DE"/>
          </a:p>
        </p:txBody>
      </p:sp>
    </p:spTree>
    <p:extLst>
      <p:ext uri="{BB962C8B-B14F-4D97-AF65-F5344CB8AC3E}">
        <p14:creationId xmlns:p14="http://schemas.microsoft.com/office/powerpoint/2010/main" val="1845551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97FB381-7C9D-47B4-A766-4E59B2F87CC1}" type="slidenum">
              <a:rPr lang="de-DE" smtClean="0"/>
              <a:t>4</a:t>
            </a:fld>
            <a:endParaRPr lang="de-DE"/>
          </a:p>
        </p:txBody>
      </p:sp>
    </p:spTree>
    <p:extLst>
      <p:ext uri="{BB962C8B-B14F-4D97-AF65-F5344CB8AC3E}">
        <p14:creationId xmlns:p14="http://schemas.microsoft.com/office/powerpoint/2010/main" val="804624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97FB381-7C9D-47B4-A766-4E59B2F87CC1}" type="slidenum">
              <a:rPr lang="de-DE" smtClean="0"/>
              <a:t>15</a:t>
            </a:fld>
            <a:endParaRPr lang="de-DE"/>
          </a:p>
        </p:txBody>
      </p:sp>
    </p:spTree>
    <p:extLst>
      <p:ext uri="{BB962C8B-B14F-4D97-AF65-F5344CB8AC3E}">
        <p14:creationId xmlns:p14="http://schemas.microsoft.com/office/powerpoint/2010/main" val="4110554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6523A7-55BC-EDB7-BABF-987094B110F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1B75417-776F-35E9-5CF6-BADCFA070A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4C172F0-F502-FA78-25A1-71E99876DEBE}"/>
              </a:ext>
            </a:extLst>
          </p:cNvPr>
          <p:cNvSpPr>
            <a:spLocks noGrp="1"/>
          </p:cNvSpPr>
          <p:nvPr>
            <p:ph type="dt" sz="half" idx="10"/>
          </p:nvPr>
        </p:nvSpPr>
        <p:spPr/>
        <p:txBody>
          <a:bodyPr/>
          <a:lstStyle/>
          <a:p>
            <a:fld id="{68111261-623E-475E-A4E5-2330557B9BF5}" type="datetimeFigureOut">
              <a:rPr lang="de-DE" smtClean="0"/>
              <a:t>22.10.2025</a:t>
            </a:fld>
            <a:endParaRPr lang="de-DE"/>
          </a:p>
        </p:txBody>
      </p:sp>
      <p:sp>
        <p:nvSpPr>
          <p:cNvPr id="5" name="Fußzeilenplatzhalter 4">
            <a:extLst>
              <a:ext uri="{FF2B5EF4-FFF2-40B4-BE49-F238E27FC236}">
                <a16:creationId xmlns:a16="http://schemas.microsoft.com/office/drawing/2014/main" id="{C2FC90AC-12A3-223F-0410-1D8FDF4CB71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5B04A8B-C978-B2D2-3AB1-2E57B3BFDCA4}"/>
              </a:ext>
            </a:extLst>
          </p:cNvPr>
          <p:cNvSpPr>
            <a:spLocks noGrp="1"/>
          </p:cNvSpPr>
          <p:nvPr>
            <p:ph type="sldNum" sz="quarter" idx="12"/>
          </p:nvPr>
        </p:nvSpPr>
        <p:spPr/>
        <p:txBody>
          <a:bodyPr/>
          <a:lstStyle/>
          <a:p>
            <a:fld id="{170EC970-1C76-4FF0-8781-7DCC4DD3C9F6}" type="slidenum">
              <a:rPr lang="de-DE" smtClean="0"/>
              <a:t>‹#›</a:t>
            </a:fld>
            <a:endParaRPr lang="de-DE"/>
          </a:p>
        </p:txBody>
      </p:sp>
    </p:spTree>
    <p:extLst>
      <p:ext uri="{BB962C8B-B14F-4D97-AF65-F5344CB8AC3E}">
        <p14:creationId xmlns:p14="http://schemas.microsoft.com/office/powerpoint/2010/main" val="366572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E711E-5E7C-1A0D-34D0-613C9AEA53D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A6F78A0-7496-D026-1F80-F25F2A13CAB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A2E1DB9-066F-E632-D8CE-BAB5AC88EDEE}"/>
              </a:ext>
            </a:extLst>
          </p:cNvPr>
          <p:cNvSpPr>
            <a:spLocks noGrp="1"/>
          </p:cNvSpPr>
          <p:nvPr>
            <p:ph type="dt" sz="half" idx="10"/>
          </p:nvPr>
        </p:nvSpPr>
        <p:spPr/>
        <p:txBody>
          <a:bodyPr/>
          <a:lstStyle/>
          <a:p>
            <a:fld id="{68111261-623E-475E-A4E5-2330557B9BF5}" type="datetimeFigureOut">
              <a:rPr lang="de-DE" smtClean="0"/>
              <a:t>22.10.2025</a:t>
            </a:fld>
            <a:endParaRPr lang="de-DE"/>
          </a:p>
        </p:txBody>
      </p:sp>
      <p:sp>
        <p:nvSpPr>
          <p:cNvPr id="5" name="Fußzeilenplatzhalter 4">
            <a:extLst>
              <a:ext uri="{FF2B5EF4-FFF2-40B4-BE49-F238E27FC236}">
                <a16:creationId xmlns:a16="http://schemas.microsoft.com/office/drawing/2014/main" id="{154A1CF0-EE5E-408F-4960-CB3DAEBD882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2C6FF04-2273-4B5E-D3E4-BF3301659119}"/>
              </a:ext>
            </a:extLst>
          </p:cNvPr>
          <p:cNvSpPr>
            <a:spLocks noGrp="1"/>
          </p:cNvSpPr>
          <p:nvPr>
            <p:ph type="sldNum" sz="quarter" idx="12"/>
          </p:nvPr>
        </p:nvSpPr>
        <p:spPr/>
        <p:txBody>
          <a:bodyPr/>
          <a:lstStyle/>
          <a:p>
            <a:fld id="{170EC970-1C76-4FF0-8781-7DCC4DD3C9F6}" type="slidenum">
              <a:rPr lang="de-DE" smtClean="0"/>
              <a:t>‹#›</a:t>
            </a:fld>
            <a:endParaRPr lang="de-DE"/>
          </a:p>
        </p:txBody>
      </p:sp>
    </p:spTree>
    <p:extLst>
      <p:ext uri="{BB962C8B-B14F-4D97-AF65-F5344CB8AC3E}">
        <p14:creationId xmlns:p14="http://schemas.microsoft.com/office/powerpoint/2010/main" val="1735751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54CA37C-9BA6-A02A-0271-2219A61B21F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A66ED9F-4524-C8F4-EA94-DD4D4D99A89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0DDC957-06F3-B4AD-4111-09083112C703}"/>
              </a:ext>
            </a:extLst>
          </p:cNvPr>
          <p:cNvSpPr>
            <a:spLocks noGrp="1"/>
          </p:cNvSpPr>
          <p:nvPr>
            <p:ph type="dt" sz="half" idx="10"/>
          </p:nvPr>
        </p:nvSpPr>
        <p:spPr/>
        <p:txBody>
          <a:bodyPr/>
          <a:lstStyle/>
          <a:p>
            <a:fld id="{68111261-623E-475E-A4E5-2330557B9BF5}" type="datetimeFigureOut">
              <a:rPr lang="de-DE" smtClean="0"/>
              <a:t>22.10.2025</a:t>
            </a:fld>
            <a:endParaRPr lang="de-DE"/>
          </a:p>
        </p:txBody>
      </p:sp>
      <p:sp>
        <p:nvSpPr>
          <p:cNvPr id="5" name="Fußzeilenplatzhalter 4">
            <a:extLst>
              <a:ext uri="{FF2B5EF4-FFF2-40B4-BE49-F238E27FC236}">
                <a16:creationId xmlns:a16="http://schemas.microsoft.com/office/drawing/2014/main" id="{4FA4E915-A27D-E2C9-6A19-6D7DEC78B8B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096B38D-CC7A-0134-1852-B04A2843BB82}"/>
              </a:ext>
            </a:extLst>
          </p:cNvPr>
          <p:cNvSpPr>
            <a:spLocks noGrp="1"/>
          </p:cNvSpPr>
          <p:nvPr>
            <p:ph type="sldNum" sz="quarter" idx="12"/>
          </p:nvPr>
        </p:nvSpPr>
        <p:spPr/>
        <p:txBody>
          <a:bodyPr/>
          <a:lstStyle/>
          <a:p>
            <a:fld id="{170EC970-1C76-4FF0-8781-7DCC4DD3C9F6}" type="slidenum">
              <a:rPr lang="de-DE" smtClean="0"/>
              <a:t>‹#›</a:t>
            </a:fld>
            <a:endParaRPr lang="de-DE"/>
          </a:p>
        </p:txBody>
      </p:sp>
    </p:spTree>
    <p:extLst>
      <p:ext uri="{BB962C8B-B14F-4D97-AF65-F5344CB8AC3E}">
        <p14:creationId xmlns:p14="http://schemas.microsoft.com/office/powerpoint/2010/main" val="1502085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A086F3-8477-CCFA-1DC6-29E80839369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A6D3BB2-A7EA-8B68-78B3-EFC870504F8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17083CD-DB8B-7AD0-E7BD-9D905F5FA798}"/>
              </a:ext>
            </a:extLst>
          </p:cNvPr>
          <p:cNvSpPr>
            <a:spLocks noGrp="1"/>
          </p:cNvSpPr>
          <p:nvPr>
            <p:ph type="dt" sz="half" idx="10"/>
          </p:nvPr>
        </p:nvSpPr>
        <p:spPr/>
        <p:txBody>
          <a:bodyPr/>
          <a:lstStyle/>
          <a:p>
            <a:fld id="{68111261-623E-475E-A4E5-2330557B9BF5}" type="datetimeFigureOut">
              <a:rPr lang="de-DE" smtClean="0"/>
              <a:t>22.10.2025</a:t>
            </a:fld>
            <a:endParaRPr lang="de-DE"/>
          </a:p>
        </p:txBody>
      </p:sp>
      <p:sp>
        <p:nvSpPr>
          <p:cNvPr id="5" name="Fußzeilenplatzhalter 4">
            <a:extLst>
              <a:ext uri="{FF2B5EF4-FFF2-40B4-BE49-F238E27FC236}">
                <a16:creationId xmlns:a16="http://schemas.microsoft.com/office/drawing/2014/main" id="{EFEB8B7D-3335-144A-B91B-430F82E8274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C9197BF-9D00-0A72-C6A6-AAD622C52738}"/>
              </a:ext>
            </a:extLst>
          </p:cNvPr>
          <p:cNvSpPr>
            <a:spLocks noGrp="1"/>
          </p:cNvSpPr>
          <p:nvPr>
            <p:ph type="sldNum" sz="quarter" idx="12"/>
          </p:nvPr>
        </p:nvSpPr>
        <p:spPr/>
        <p:txBody>
          <a:bodyPr/>
          <a:lstStyle/>
          <a:p>
            <a:fld id="{170EC970-1C76-4FF0-8781-7DCC4DD3C9F6}" type="slidenum">
              <a:rPr lang="de-DE" smtClean="0"/>
              <a:t>‹#›</a:t>
            </a:fld>
            <a:endParaRPr lang="de-DE"/>
          </a:p>
        </p:txBody>
      </p:sp>
    </p:spTree>
    <p:extLst>
      <p:ext uri="{BB962C8B-B14F-4D97-AF65-F5344CB8AC3E}">
        <p14:creationId xmlns:p14="http://schemas.microsoft.com/office/powerpoint/2010/main" val="946468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E57EFE-985D-B7C5-8E60-0E93AEFDC1C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B7860EF-E9ED-4789-22DB-C871B33E94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40A5835-D988-6ABF-9D27-BBAE432ECE91}"/>
              </a:ext>
            </a:extLst>
          </p:cNvPr>
          <p:cNvSpPr>
            <a:spLocks noGrp="1"/>
          </p:cNvSpPr>
          <p:nvPr>
            <p:ph type="dt" sz="half" idx="10"/>
          </p:nvPr>
        </p:nvSpPr>
        <p:spPr/>
        <p:txBody>
          <a:bodyPr/>
          <a:lstStyle/>
          <a:p>
            <a:fld id="{68111261-623E-475E-A4E5-2330557B9BF5}" type="datetimeFigureOut">
              <a:rPr lang="de-DE" smtClean="0"/>
              <a:t>22.10.2025</a:t>
            </a:fld>
            <a:endParaRPr lang="de-DE"/>
          </a:p>
        </p:txBody>
      </p:sp>
      <p:sp>
        <p:nvSpPr>
          <p:cNvPr id="5" name="Fußzeilenplatzhalter 4">
            <a:extLst>
              <a:ext uri="{FF2B5EF4-FFF2-40B4-BE49-F238E27FC236}">
                <a16:creationId xmlns:a16="http://schemas.microsoft.com/office/drawing/2014/main" id="{4FE38E87-74E8-2EE1-15F4-D291764CDCC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FF733D4-8298-92CE-B9FB-E4F480788F4D}"/>
              </a:ext>
            </a:extLst>
          </p:cNvPr>
          <p:cNvSpPr>
            <a:spLocks noGrp="1"/>
          </p:cNvSpPr>
          <p:nvPr>
            <p:ph type="sldNum" sz="quarter" idx="12"/>
          </p:nvPr>
        </p:nvSpPr>
        <p:spPr/>
        <p:txBody>
          <a:bodyPr/>
          <a:lstStyle/>
          <a:p>
            <a:fld id="{170EC970-1C76-4FF0-8781-7DCC4DD3C9F6}" type="slidenum">
              <a:rPr lang="de-DE" smtClean="0"/>
              <a:t>‹#›</a:t>
            </a:fld>
            <a:endParaRPr lang="de-DE"/>
          </a:p>
        </p:txBody>
      </p:sp>
    </p:spTree>
    <p:extLst>
      <p:ext uri="{BB962C8B-B14F-4D97-AF65-F5344CB8AC3E}">
        <p14:creationId xmlns:p14="http://schemas.microsoft.com/office/powerpoint/2010/main" val="3796040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1C2B55-6F78-3E7D-F67E-6DA1BB80DEF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54B433F-AC94-E0FD-19BC-DFF509D8873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323EBA5-716B-7490-D8D0-05643F78940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1238858-345D-0F5D-58C1-A0E8E74C1C57}"/>
              </a:ext>
            </a:extLst>
          </p:cNvPr>
          <p:cNvSpPr>
            <a:spLocks noGrp="1"/>
          </p:cNvSpPr>
          <p:nvPr>
            <p:ph type="dt" sz="half" idx="10"/>
          </p:nvPr>
        </p:nvSpPr>
        <p:spPr/>
        <p:txBody>
          <a:bodyPr/>
          <a:lstStyle/>
          <a:p>
            <a:fld id="{68111261-623E-475E-A4E5-2330557B9BF5}" type="datetimeFigureOut">
              <a:rPr lang="de-DE" smtClean="0"/>
              <a:t>22.10.2025</a:t>
            </a:fld>
            <a:endParaRPr lang="de-DE"/>
          </a:p>
        </p:txBody>
      </p:sp>
      <p:sp>
        <p:nvSpPr>
          <p:cNvPr id="6" name="Fußzeilenplatzhalter 5">
            <a:extLst>
              <a:ext uri="{FF2B5EF4-FFF2-40B4-BE49-F238E27FC236}">
                <a16:creationId xmlns:a16="http://schemas.microsoft.com/office/drawing/2014/main" id="{1C2A34AD-E76E-761D-0461-500E9AFD2A9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B8DEE47-6A3D-292F-9E2B-A044F25D2093}"/>
              </a:ext>
            </a:extLst>
          </p:cNvPr>
          <p:cNvSpPr>
            <a:spLocks noGrp="1"/>
          </p:cNvSpPr>
          <p:nvPr>
            <p:ph type="sldNum" sz="quarter" idx="12"/>
          </p:nvPr>
        </p:nvSpPr>
        <p:spPr/>
        <p:txBody>
          <a:bodyPr/>
          <a:lstStyle/>
          <a:p>
            <a:fld id="{170EC970-1C76-4FF0-8781-7DCC4DD3C9F6}" type="slidenum">
              <a:rPr lang="de-DE" smtClean="0"/>
              <a:t>‹#›</a:t>
            </a:fld>
            <a:endParaRPr lang="de-DE"/>
          </a:p>
        </p:txBody>
      </p:sp>
    </p:spTree>
    <p:extLst>
      <p:ext uri="{BB962C8B-B14F-4D97-AF65-F5344CB8AC3E}">
        <p14:creationId xmlns:p14="http://schemas.microsoft.com/office/powerpoint/2010/main" val="1994182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B3202-6D93-0350-69AC-ED0D16DDE74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96ABB3B-0349-923C-79AF-CF842E6A96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3F6E3DC-B2A3-5E62-A4FD-11C5F830991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DA0215E-4509-E197-3466-42CBB013A9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47FC631-BD45-33F2-7142-DF0569F194C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E019D46-7DAB-0885-520A-53A13D8ACC19}"/>
              </a:ext>
            </a:extLst>
          </p:cNvPr>
          <p:cNvSpPr>
            <a:spLocks noGrp="1"/>
          </p:cNvSpPr>
          <p:nvPr>
            <p:ph type="dt" sz="half" idx="10"/>
          </p:nvPr>
        </p:nvSpPr>
        <p:spPr/>
        <p:txBody>
          <a:bodyPr/>
          <a:lstStyle/>
          <a:p>
            <a:fld id="{68111261-623E-475E-A4E5-2330557B9BF5}" type="datetimeFigureOut">
              <a:rPr lang="de-DE" smtClean="0"/>
              <a:t>22.10.2025</a:t>
            </a:fld>
            <a:endParaRPr lang="de-DE"/>
          </a:p>
        </p:txBody>
      </p:sp>
      <p:sp>
        <p:nvSpPr>
          <p:cNvPr id="8" name="Fußzeilenplatzhalter 7">
            <a:extLst>
              <a:ext uri="{FF2B5EF4-FFF2-40B4-BE49-F238E27FC236}">
                <a16:creationId xmlns:a16="http://schemas.microsoft.com/office/drawing/2014/main" id="{EA89C26A-CB82-C4D0-E85B-EF3B1DBD6181}"/>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B776F44-49EB-BEDF-7EC5-A9C2132E48BA}"/>
              </a:ext>
            </a:extLst>
          </p:cNvPr>
          <p:cNvSpPr>
            <a:spLocks noGrp="1"/>
          </p:cNvSpPr>
          <p:nvPr>
            <p:ph type="sldNum" sz="quarter" idx="12"/>
          </p:nvPr>
        </p:nvSpPr>
        <p:spPr/>
        <p:txBody>
          <a:bodyPr/>
          <a:lstStyle/>
          <a:p>
            <a:fld id="{170EC970-1C76-4FF0-8781-7DCC4DD3C9F6}" type="slidenum">
              <a:rPr lang="de-DE" smtClean="0"/>
              <a:t>‹#›</a:t>
            </a:fld>
            <a:endParaRPr lang="de-DE"/>
          </a:p>
        </p:txBody>
      </p:sp>
    </p:spTree>
    <p:extLst>
      <p:ext uri="{BB962C8B-B14F-4D97-AF65-F5344CB8AC3E}">
        <p14:creationId xmlns:p14="http://schemas.microsoft.com/office/powerpoint/2010/main" val="3419029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09E2C9-899D-7B7F-63ED-F068CAA0746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655A8B8-02E1-BE99-15A9-DE762BC2C2AE}"/>
              </a:ext>
            </a:extLst>
          </p:cNvPr>
          <p:cNvSpPr>
            <a:spLocks noGrp="1"/>
          </p:cNvSpPr>
          <p:nvPr>
            <p:ph type="dt" sz="half" idx="10"/>
          </p:nvPr>
        </p:nvSpPr>
        <p:spPr/>
        <p:txBody>
          <a:bodyPr/>
          <a:lstStyle/>
          <a:p>
            <a:fld id="{68111261-623E-475E-A4E5-2330557B9BF5}" type="datetimeFigureOut">
              <a:rPr lang="de-DE" smtClean="0"/>
              <a:t>22.10.2025</a:t>
            </a:fld>
            <a:endParaRPr lang="de-DE"/>
          </a:p>
        </p:txBody>
      </p:sp>
      <p:sp>
        <p:nvSpPr>
          <p:cNvPr id="4" name="Fußzeilenplatzhalter 3">
            <a:extLst>
              <a:ext uri="{FF2B5EF4-FFF2-40B4-BE49-F238E27FC236}">
                <a16:creationId xmlns:a16="http://schemas.microsoft.com/office/drawing/2014/main" id="{917CBB5F-639F-5B60-FE5A-8CB2D7DBEC0E}"/>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E86BC34F-3A2A-0E68-B22C-8EB3D47471D0}"/>
              </a:ext>
            </a:extLst>
          </p:cNvPr>
          <p:cNvSpPr>
            <a:spLocks noGrp="1"/>
          </p:cNvSpPr>
          <p:nvPr>
            <p:ph type="sldNum" sz="quarter" idx="12"/>
          </p:nvPr>
        </p:nvSpPr>
        <p:spPr/>
        <p:txBody>
          <a:bodyPr/>
          <a:lstStyle/>
          <a:p>
            <a:fld id="{170EC970-1C76-4FF0-8781-7DCC4DD3C9F6}" type="slidenum">
              <a:rPr lang="de-DE" smtClean="0"/>
              <a:t>‹#›</a:t>
            </a:fld>
            <a:endParaRPr lang="de-DE"/>
          </a:p>
        </p:txBody>
      </p:sp>
    </p:spTree>
    <p:extLst>
      <p:ext uri="{BB962C8B-B14F-4D97-AF65-F5344CB8AC3E}">
        <p14:creationId xmlns:p14="http://schemas.microsoft.com/office/powerpoint/2010/main" val="1678135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E56BC36-D977-B913-604C-4500B1F5AD24}"/>
              </a:ext>
            </a:extLst>
          </p:cNvPr>
          <p:cNvSpPr>
            <a:spLocks noGrp="1"/>
          </p:cNvSpPr>
          <p:nvPr>
            <p:ph type="dt" sz="half" idx="10"/>
          </p:nvPr>
        </p:nvSpPr>
        <p:spPr/>
        <p:txBody>
          <a:bodyPr/>
          <a:lstStyle/>
          <a:p>
            <a:fld id="{68111261-623E-475E-A4E5-2330557B9BF5}" type="datetimeFigureOut">
              <a:rPr lang="de-DE" smtClean="0"/>
              <a:t>22.10.2025</a:t>
            </a:fld>
            <a:endParaRPr lang="de-DE"/>
          </a:p>
        </p:txBody>
      </p:sp>
      <p:sp>
        <p:nvSpPr>
          <p:cNvPr id="3" name="Fußzeilenplatzhalter 2">
            <a:extLst>
              <a:ext uri="{FF2B5EF4-FFF2-40B4-BE49-F238E27FC236}">
                <a16:creationId xmlns:a16="http://schemas.microsoft.com/office/drawing/2014/main" id="{3763B664-DAB8-4138-DD9F-B1D102F05D9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A9ACAFD-722A-904B-D269-8F2E0787289B}"/>
              </a:ext>
            </a:extLst>
          </p:cNvPr>
          <p:cNvSpPr>
            <a:spLocks noGrp="1"/>
          </p:cNvSpPr>
          <p:nvPr>
            <p:ph type="sldNum" sz="quarter" idx="12"/>
          </p:nvPr>
        </p:nvSpPr>
        <p:spPr/>
        <p:txBody>
          <a:bodyPr/>
          <a:lstStyle/>
          <a:p>
            <a:fld id="{170EC970-1C76-4FF0-8781-7DCC4DD3C9F6}" type="slidenum">
              <a:rPr lang="de-DE" smtClean="0"/>
              <a:t>‹#›</a:t>
            </a:fld>
            <a:endParaRPr lang="de-DE"/>
          </a:p>
        </p:txBody>
      </p:sp>
    </p:spTree>
    <p:extLst>
      <p:ext uri="{BB962C8B-B14F-4D97-AF65-F5344CB8AC3E}">
        <p14:creationId xmlns:p14="http://schemas.microsoft.com/office/powerpoint/2010/main" val="2330001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482436-8B64-BEF7-1659-D9678F41AFD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5FC01D0-4655-BC1C-D2C6-450813C5C4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FAFE0E1-F89D-51BF-AE02-E38B6D9A4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7785CE3-271A-D0C0-9694-4F0F47DAD1BE}"/>
              </a:ext>
            </a:extLst>
          </p:cNvPr>
          <p:cNvSpPr>
            <a:spLocks noGrp="1"/>
          </p:cNvSpPr>
          <p:nvPr>
            <p:ph type="dt" sz="half" idx="10"/>
          </p:nvPr>
        </p:nvSpPr>
        <p:spPr/>
        <p:txBody>
          <a:bodyPr/>
          <a:lstStyle/>
          <a:p>
            <a:fld id="{68111261-623E-475E-A4E5-2330557B9BF5}" type="datetimeFigureOut">
              <a:rPr lang="de-DE" smtClean="0"/>
              <a:t>22.10.2025</a:t>
            </a:fld>
            <a:endParaRPr lang="de-DE"/>
          </a:p>
        </p:txBody>
      </p:sp>
      <p:sp>
        <p:nvSpPr>
          <p:cNvPr id="6" name="Fußzeilenplatzhalter 5">
            <a:extLst>
              <a:ext uri="{FF2B5EF4-FFF2-40B4-BE49-F238E27FC236}">
                <a16:creationId xmlns:a16="http://schemas.microsoft.com/office/drawing/2014/main" id="{04D80441-EA4B-1A77-BA39-2B481684AF9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7B807D2-665F-997A-3C70-4B3370DCB8C5}"/>
              </a:ext>
            </a:extLst>
          </p:cNvPr>
          <p:cNvSpPr>
            <a:spLocks noGrp="1"/>
          </p:cNvSpPr>
          <p:nvPr>
            <p:ph type="sldNum" sz="quarter" idx="12"/>
          </p:nvPr>
        </p:nvSpPr>
        <p:spPr/>
        <p:txBody>
          <a:bodyPr/>
          <a:lstStyle/>
          <a:p>
            <a:fld id="{170EC970-1C76-4FF0-8781-7DCC4DD3C9F6}" type="slidenum">
              <a:rPr lang="de-DE" smtClean="0"/>
              <a:t>‹#›</a:t>
            </a:fld>
            <a:endParaRPr lang="de-DE"/>
          </a:p>
        </p:txBody>
      </p:sp>
    </p:spTree>
    <p:extLst>
      <p:ext uri="{BB962C8B-B14F-4D97-AF65-F5344CB8AC3E}">
        <p14:creationId xmlns:p14="http://schemas.microsoft.com/office/powerpoint/2010/main" val="163966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86BEDA-2976-ADC5-D917-6F883D520F4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FE03DAF1-2D54-8D30-DEB3-A0869DE15E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E4C971F-BBF1-9B31-F256-2189CC837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968D311-FB52-132E-3DDF-B8D10DBDDE9E}"/>
              </a:ext>
            </a:extLst>
          </p:cNvPr>
          <p:cNvSpPr>
            <a:spLocks noGrp="1"/>
          </p:cNvSpPr>
          <p:nvPr>
            <p:ph type="dt" sz="half" idx="10"/>
          </p:nvPr>
        </p:nvSpPr>
        <p:spPr/>
        <p:txBody>
          <a:bodyPr/>
          <a:lstStyle/>
          <a:p>
            <a:fld id="{68111261-623E-475E-A4E5-2330557B9BF5}" type="datetimeFigureOut">
              <a:rPr lang="de-DE" smtClean="0"/>
              <a:t>22.10.2025</a:t>
            </a:fld>
            <a:endParaRPr lang="de-DE"/>
          </a:p>
        </p:txBody>
      </p:sp>
      <p:sp>
        <p:nvSpPr>
          <p:cNvPr id="6" name="Fußzeilenplatzhalter 5">
            <a:extLst>
              <a:ext uri="{FF2B5EF4-FFF2-40B4-BE49-F238E27FC236}">
                <a16:creationId xmlns:a16="http://schemas.microsoft.com/office/drawing/2014/main" id="{E49E9F95-05CD-0A1B-8C55-70FE1C6E0DE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C81C54D-7666-0926-0A11-C9BB4ACFD7AB}"/>
              </a:ext>
            </a:extLst>
          </p:cNvPr>
          <p:cNvSpPr>
            <a:spLocks noGrp="1"/>
          </p:cNvSpPr>
          <p:nvPr>
            <p:ph type="sldNum" sz="quarter" idx="12"/>
          </p:nvPr>
        </p:nvSpPr>
        <p:spPr/>
        <p:txBody>
          <a:bodyPr/>
          <a:lstStyle/>
          <a:p>
            <a:fld id="{170EC970-1C76-4FF0-8781-7DCC4DD3C9F6}" type="slidenum">
              <a:rPr lang="de-DE" smtClean="0"/>
              <a:t>‹#›</a:t>
            </a:fld>
            <a:endParaRPr lang="de-DE"/>
          </a:p>
        </p:txBody>
      </p:sp>
    </p:spTree>
    <p:extLst>
      <p:ext uri="{BB962C8B-B14F-4D97-AF65-F5344CB8AC3E}">
        <p14:creationId xmlns:p14="http://schemas.microsoft.com/office/powerpoint/2010/main" val="1863994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FF1DDD-883E-1F5E-FA3C-484A47216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B54A139-33DD-C6BB-1822-6AC541A808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3E16F42-E7F4-E839-6B3F-7BB74F5B5E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8111261-623E-475E-A4E5-2330557B9BF5}" type="datetimeFigureOut">
              <a:rPr lang="de-DE" smtClean="0"/>
              <a:t>22.10.2025</a:t>
            </a:fld>
            <a:endParaRPr lang="de-DE"/>
          </a:p>
        </p:txBody>
      </p:sp>
      <p:sp>
        <p:nvSpPr>
          <p:cNvPr id="5" name="Fußzeilenplatzhalter 4">
            <a:extLst>
              <a:ext uri="{FF2B5EF4-FFF2-40B4-BE49-F238E27FC236}">
                <a16:creationId xmlns:a16="http://schemas.microsoft.com/office/drawing/2014/main" id="{11A50D59-BEEA-5311-E800-3E250C7E45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ACA8ECDC-59FE-7F39-F499-478B0C9D0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0EC970-1C76-4FF0-8781-7DCC4DD3C9F6}" type="slidenum">
              <a:rPr lang="de-DE" smtClean="0"/>
              <a:t>‹#›</a:t>
            </a:fld>
            <a:endParaRPr lang="de-DE"/>
          </a:p>
        </p:txBody>
      </p:sp>
    </p:spTree>
    <p:extLst>
      <p:ext uri="{BB962C8B-B14F-4D97-AF65-F5344CB8AC3E}">
        <p14:creationId xmlns:p14="http://schemas.microsoft.com/office/powerpoint/2010/main" val="2017407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cid:9A19669F-0870-4E61-9D67-D5879526DF79@speedport.ip"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cid:ii_m9eag1f9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hyperlink" Target="http://biomedpharmajournal.org/pdf/editorialboard/CV_Prof_Hans-Joachim.pdf" TargetMode="Externa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digm.info/" TargetMode="External"/><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cid:ii_196c4d935214ce8e9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2A64E-0EEC-23E1-D898-C8B11636BDF6}"/>
              </a:ext>
            </a:extLst>
          </p:cNvPr>
          <p:cNvSpPr>
            <a:spLocks noGrp="1"/>
          </p:cNvSpPr>
          <p:nvPr>
            <p:ph type="ctrTitle"/>
          </p:nvPr>
        </p:nvSpPr>
        <p:spPr>
          <a:xfrm>
            <a:off x="1632857" y="1600199"/>
            <a:ext cx="9144000" cy="2387600"/>
          </a:xfrm>
        </p:spPr>
        <p:txBody>
          <a:bodyPr>
            <a:normAutofit fontScale="90000"/>
          </a:bodyPr>
          <a:lstStyle/>
          <a:p>
            <a:r>
              <a:rPr lang="de-DE" dirty="0" err="1"/>
              <a:t>Presentation</a:t>
            </a:r>
            <a:r>
              <a:rPr lang="de-DE" dirty="0"/>
              <a:t> of </a:t>
            </a:r>
            <a:r>
              <a:rPr lang="de-DE" dirty="0" err="1"/>
              <a:t>the</a:t>
            </a:r>
            <a:r>
              <a:rPr lang="de-DE" dirty="0"/>
              <a:t> German-</a:t>
            </a:r>
            <a:r>
              <a:rPr lang="de-DE" dirty="0" err="1"/>
              <a:t>Indonesian</a:t>
            </a:r>
            <a:r>
              <a:rPr lang="de-DE" dirty="0"/>
              <a:t> Society </a:t>
            </a:r>
            <a:r>
              <a:rPr lang="de-DE" dirty="0" err="1"/>
              <a:t>for</a:t>
            </a:r>
            <a:r>
              <a:rPr lang="de-DE" dirty="0"/>
              <a:t> Medicine </a:t>
            </a:r>
          </a:p>
        </p:txBody>
      </p:sp>
      <p:sp>
        <p:nvSpPr>
          <p:cNvPr id="3" name="Untertitel 2">
            <a:extLst>
              <a:ext uri="{FF2B5EF4-FFF2-40B4-BE49-F238E27FC236}">
                <a16:creationId xmlns:a16="http://schemas.microsoft.com/office/drawing/2014/main" id="{D0AAB323-BB7B-D0D2-77A0-4D31FA899DC5}"/>
              </a:ext>
            </a:extLst>
          </p:cNvPr>
          <p:cNvSpPr>
            <a:spLocks noGrp="1"/>
          </p:cNvSpPr>
          <p:nvPr>
            <p:ph type="subTitle" idx="1"/>
          </p:nvPr>
        </p:nvSpPr>
        <p:spPr>
          <a:xfrm>
            <a:off x="1524000" y="4333876"/>
            <a:ext cx="9144000" cy="1655762"/>
          </a:xfrm>
        </p:spPr>
        <p:txBody>
          <a:bodyPr/>
          <a:lstStyle/>
          <a:p>
            <a:r>
              <a:rPr lang="de-DE" dirty="0"/>
              <a:t>Professor Antoinette am Zehnhoff-Dinnesen MD PhD</a:t>
            </a:r>
          </a:p>
          <a:p>
            <a:r>
              <a:rPr lang="de-DE" dirty="0"/>
              <a:t>University Münster, Germany</a:t>
            </a:r>
          </a:p>
          <a:p>
            <a:r>
              <a:rPr lang="de-DE" dirty="0" err="1"/>
              <a:t>Vice-President</a:t>
            </a:r>
            <a:r>
              <a:rPr lang="de-DE" dirty="0"/>
              <a:t> of DIGM</a:t>
            </a:r>
          </a:p>
        </p:txBody>
      </p:sp>
      <p:pic>
        <p:nvPicPr>
          <p:cNvPr id="4" name="Grafik 3" descr="Ein Bild, das Logo, Grafiken, Symbol, Grafikdesign enthält.&#10;&#10;Automatisch generierte Beschreibung">
            <a:extLst>
              <a:ext uri="{FF2B5EF4-FFF2-40B4-BE49-F238E27FC236}">
                <a16:creationId xmlns:a16="http://schemas.microsoft.com/office/drawing/2014/main" id="{86218298-A0F3-9659-C4D3-8E49BB520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131" y="437556"/>
            <a:ext cx="3193898" cy="1162643"/>
          </a:xfrm>
          <a:prstGeom prst="rect">
            <a:avLst/>
          </a:prstGeom>
        </p:spPr>
      </p:pic>
    </p:spTree>
    <p:extLst>
      <p:ext uri="{BB962C8B-B14F-4D97-AF65-F5344CB8AC3E}">
        <p14:creationId xmlns:p14="http://schemas.microsoft.com/office/powerpoint/2010/main" val="2558622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FDE6A73-E11E-93C2-95A1-C25B75C87F10}"/>
              </a:ext>
            </a:extLst>
          </p:cNvPr>
          <p:cNvSpPr>
            <a:spLocks noGrp="1"/>
          </p:cNvSpPr>
          <p:nvPr>
            <p:ph type="title"/>
          </p:nvPr>
        </p:nvSpPr>
        <p:spPr>
          <a:xfrm>
            <a:off x="640080" y="325369"/>
            <a:ext cx="4368602" cy="1956841"/>
          </a:xfrm>
        </p:spPr>
        <p:txBody>
          <a:bodyPr anchor="b">
            <a:normAutofit/>
          </a:bodyPr>
          <a:lstStyle/>
          <a:p>
            <a:r>
              <a:rPr lang="de-DE" sz="3800" dirty="0"/>
              <a:t>Webinars 2024/2025 </a:t>
            </a:r>
            <a:r>
              <a:rPr lang="de-DE" sz="3800" dirty="0" err="1"/>
              <a:t>with</a:t>
            </a:r>
            <a:r>
              <a:rPr lang="de-DE" sz="3800" dirty="0"/>
              <a:t> </a:t>
            </a:r>
            <a:r>
              <a:rPr lang="de-DE" sz="3800" dirty="0" err="1"/>
              <a:t>up</a:t>
            </a:r>
            <a:r>
              <a:rPr lang="de-DE" sz="3800" dirty="0"/>
              <a:t> </a:t>
            </a:r>
            <a:r>
              <a:rPr lang="de-DE" sz="3800" dirty="0" err="1"/>
              <a:t>to</a:t>
            </a:r>
            <a:r>
              <a:rPr lang="de-DE" sz="3800" dirty="0"/>
              <a:t> </a:t>
            </a:r>
            <a:r>
              <a:rPr lang="de-DE" sz="3800" dirty="0" err="1"/>
              <a:t>more</a:t>
            </a:r>
            <a:r>
              <a:rPr lang="de-DE" sz="3800" dirty="0"/>
              <a:t> </a:t>
            </a:r>
            <a:r>
              <a:rPr lang="de-DE" sz="3800" dirty="0" err="1"/>
              <a:t>than</a:t>
            </a:r>
            <a:r>
              <a:rPr lang="de-DE" sz="3800" dirty="0"/>
              <a:t> 800 </a:t>
            </a:r>
            <a:r>
              <a:rPr lang="de-DE" sz="3800" dirty="0" err="1"/>
              <a:t>participants</a:t>
            </a:r>
            <a:endParaRPr lang="de-DE" sz="3800" dirty="0"/>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CF862ED6-539C-56CE-600E-042C817B9711}"/>
              </a:ext>
            </a:extLst>
          </p:cNvPr>
          <p:cNvSpPr>
            <a:spLocks noGrp="1"/>
          </p:cNvSpPr>
          <p:nvPr>
            <p:ph idx="1"/>
          </p:nvPr>
        </p:nvSpPr>
        <p:spPr>
          <a:xfrm>
            <a:off x="640080" y="2872899"/>
            <a:ext cx="4243589" cy="3856854"/>
          </a:xfrm>
        </p:spPr>
        <p:txBody>
          <a:bodyPr>
            <a:normAutofit fontScale="92500" lnSpcReduction="20000"/>
          </a:bodyPr>
          <a:lstStyle/>
          <a:p>
            <a:r>
              <a:rPr lang="en-US" sz="2000" b="1" i="0" u="none" strike="noStrike" baseline="0" dirty="0">
                <a:latin typeface="Calibri" panose="020F0502020204030204" pitchFamily="34" charset="0"/>
              </a:rPr>
              <a:t>Webinar on Newborn Hearing Screening 25th June 2024 </a:t>
            </a:r>
          </a:p>
          <a:p>
            <a:r>
              <a:rPr lang="en-US" sz="2000" b="1" i="0" u="none" strike="noStrike" baseline="0" dirty="0">
                <a:latin typeface="Calibri" panose="020F0502020204030204" pitchFamily="34" charset="0"/>
              </a:rPr>
              <a:t>Webinar on Ototoxicity 14th July 2024 </a:t>
            </a:r>
          </a:p>
          <a:p>
            <a:r>
              <a:rPr lang="en-US" sz="2000" b="1" i="0" u="none" strike="noStrike" baseline="0" dirty="0">
                <a:latin typeface="Calibri" panose="020F0502020204030204" pitchFamily="34" charset="0"/>
              </a:rPr>
              <a:t>Webinar on Ototoxicity – Management and Update 4th November 2024 </a:t>
            </a:r>
          </a:p>
          <a:p>
            <a:r>
              <a:rPr lang="en-US" sz="2000" b="1" dirty="0">
                <a:latin typeface="Calibri" panose="020F0502020204030204" pitchFamily="34" charset="0"/>
              </a:rPr>
              <a:t>Webinar on the Essential Role and Value of </a:t>
            </a:r>
            <a:r>
              <a:rPr lang="en-US" sz="2000" b="1" dirty="0" err="1">
                <a:latin typeface="Calibri" panose="020F0502020204030204" pitchFamily="34" charset="0"/>
              </a:rPr>
              <a:t>Otoprotection</a:t>
            </a:r>
            <a:r>
              <a:rPr lang="en-US" sz="2000" b="1" dirty="0">
                <a:latin typeface="Calibri" panose="020F0502020204030204" pitchFamily="34" charset="0"/>
              </a:rPr>
              <a:t> 22nd  June 2025</a:t>
            </a:r>
          </a:p>
          <a:p>
            <a:pPr marL="0" indent="0">
              <a:lnSpc>
                <a:spcPct val="120000"/>
              </a:lnSpc>
              <a:buNone/>
            </a:pPr>
            <a:r>
              <a:rPr lang="en-US" sz="2000" b="1" i="0" u="none" strike="noStrike" baseline="0" dirty="0">
                <a:latin typeface="Calibri" panose="020F0502020204030204" pitchFamily="34" charset="0"/>
              </a:rPr>
              <a:t>Many thanks to members of OWG, experts from Indonesia, Germany, Great Britain, Turkey, the USA and the Netherlands</a:t>
            </a:r>
          </a:p>
          <a:p>
            <a:endParaRPr lang="de-DE" sz="2000" dirty="0"/>
          </a:p>
        </p:txBody>
      </p:sp>
      <p:pic>
        <p:nvPicPr>
          <p:cNvPr id="4" name="Grafik 3">
            <a:extLst>
              <a:ext uri="{FF2B5EF4-FFF2-40B4-BE49-F238E27FC236}">
                <a16:creationId xmlns:a16="http://schemas.microsoft.com/office/drawing/2014/main" id="{278FED28-869B-C052-D42D-C5608EE741C6}"/>
              </a:ext>
            </a:extLst>
          </p:cNvPr>
          <p:cNvPicPr>
            <a:picLocks noChangeAspect="1"/>
          </p:cNvPicPr>
          <p:nvPr/>
        </p:nvPicPr>
        <p:blipFill>
          <a:blip r:embed="rId2" r:link="rId3">
            <a:extLst>
              <a:ext uri="{28A0092B-C50C-407E-A947-70E740481C1C}">
                <a14:useLocalDpi xmlns:a14="http://schemas.microsoft.com/office/drawing/2010/main" val="0"/>
              </a:ext>
            </a:extLst>
          </a:blip>
          <a:srcRect l="3154" r="55"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2153270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8AAF218-FA67-3EE2-FB72-BB8DB736A873}"/>
              </a:ext>
            </a:extLst>
          </p:cNvPr>
          <p:cNvPicPr>
            <a:picLocks noChangeAspect="1"/>
          </p:cNvPicPr>
          <p:nvPr/>
        </p:nvPicPr>
        <p:blipFill>
          <a:blip r:embed="rId2"/>
          <a:stretch>
            <a:fillRect/>
          </a:stretch>
        </p:blipFill>
        <p:spPr>
          <a:xfrm>
            <a:off x="170561" y="406573"/>
            <a:ext cx="3868742" cy="3868742"/>
          </a:xfrm>
          <a:prstGeom prst="rect">
            <a:avLst/>
          </a:prstGeom>
        </p:spPr>
      </p:pic>
      <p:pic>
        <p:nvPicPr>
          <p:cNvPr id="7" name="Grafik 6">
            <a:extLst>
              <a:ext uri="{FF2B5EF4-FFF2-40B4-BE49-F238E27FC236}">
                <a16:creationId xmlns:a16="http://schemas.microsoft.com/office/drawing/2014/main" id="{C24EC12D-8D22-452C-A76B-959CF11BE075}"/>
              </a:ext>
            </a:extLst>
          </p:cNvPr>
          <p:cNvPicPr>
            <a:picLocks noChangeAspect="1"/>
          </p:cNvPicPr>
          <p:nvPr/>
        </p:nvPicPr>
        <p:blipFill>
          <a:blip r:embed="rId3"/>
          <a:stretch>
            <a:fillRect/>
          </a:stretch>
        </p:blipFill>
        <p:spPr>
          <a:xfrm>
            <a:off x="4366499" y="777407"/>
            <a:ext cx="3459002" cy="4888150"/>
          </a:xfrm>
          <a:prstGeom prst="rect">
            <a:avLst/>
          </a:prstGeom>
        </p:spPr>
      </p:pic>
      <p:pic>
        <p:nvPicPr>
          <p:cNvPr id="11" name="Grafik 10">
            <a:extLst>
              <a:ext uri="{FF2B5EF4-FFF2-40B4-BE49-F238E27FC236}">
                <a16:creationId xmlns:a16="http://schemas.microsoft.com/office/drawing/2014/main" id="{E544E73D-3186-AC24-5B30-A47866B483D4}"/>
              </a:ext>
            </a:extLst>
          </p:cNvPr>
          <p:cNvPicPr>
            <a:picLocks noChangeAspect="1"/>
          </p:cNvPicPr>
          <p:nvPr/>
        </p:nvPicPr>
        <p:blipFill>
          <a:blip r:embed="rId4"/>
          <a:stretch>
            <a:fillRect/>
          </a:stretch>
        </p:blipFill>
        <p:spPr>
          <a:xfrm>
            <a:off x="7965688" y="4509745"/>
            <a:ext cx="4001133" cy="1767340"/>
          </a:xfrm>
          <a:prstGeom prst="rect">
            <a:avLst/>
          </a:prstGeom>
        </p:spPr>
      </p:pic>
      <p:pic>
        <p:nvPicPr>
          <p:cNvPr id="9" name="Grafik 8" descr="Ein Bild, das Text, Menschliches Gesicht, Person, Screenshot enthält.&#10;&#10;Automatisch generierte Beschreibung">
            <a:extLst>
              <a:ext uri="{FF2B5EF4-FFF2-40B4-BE49-F238E27FC236}">
                <a16:creationId xmlns:a16="http://schemas.microsoft.com/office/drawing/2014/main" id="{E0436CF8-F344-07E5-84A1-7F47FF6FC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267" y="580915"/>
            <a:ext cx="2816047" cy="3520058"/>
          </a:xfrm>
          <a:prstGeom prst="rect">
            <a:avLst/>
          </a:prstGeom>
        </p:spPr>
      </p:pic>
    </p:spTree>
    <p:extLst>
      <p:ext uri="{BB962C8B-B14F-4D97-AF65-F5344CB8AC3E}">
        <p14:creationId xmlns:p14="http://schemas.microsoft.com/office/powerpoint/2010/main" val="2978552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A3A353-1D1E-2D8D-46C3-98505C5D4DF1}"/>
              </a:ext>
            </a:extLst>
          </p:cNvPr>
          <p:cNvSpPr>
            <a:spLocks noGrp="1"/>
          </p:cNvSpPr>
          <p:nvPr>
            <p:ph type="title"/>
          </p:nvPr>
        </p:nvSpPr>
        <p:spPr>
          <a:xfrm>
            <a:off x="838200" y="365125"/>
            <a:ext cx="10515600" cy="744855"/>
          </a:xfrm>
        </p:spPr>
        <p:txBody>
          <a:bodyPr/>
          <a:lstStyle/>
          <a:p>
            <a:r>
              <a:rPr lang="de-DE" dirty="0"/>
              <a:t>Room </a:t>
            </a:r>
            <a:r>
              <a:rPr lang="de-DE" dirty="0" err="1"/>
              <a:t>for</a:t>
            </a:r>
            <a:r>
              <a:rPr lang="de-DE" dirty="0"/>
              <a:t> </a:t>
            </a:r>
            <a:r>
              <a:rPr lang="de-DE" dirty="0" err="1"/>
              <a:t>Preventive</a:t>
            </a:r>
            <a:r>
              <a:rPr lang="de-DE" dirty="0"/>
              <a:t> Health Care in Jakarta</a:t>
            </a:r>
          </a:p>
        </p:txBody>
      </p:sp>
      <p:sp>
        <p:nvSpPr>
          <p:cNvPr id="3" name="Inhaltsplatzhalter 2">
            <a:extLst>
              <a:ext uri="{FF2B5EF4-FFF2-40B4-BE49-F238E27FC236}">
                <a16:creationId xmlns:a16="http://schemas.microsoft.com/office/drawing/2014/main" id="{D9A47FB4-6EDD-8B24-F940-64D1E51576EF}"/>
              </a:ext>
            </a:extLst>
          </p:cNvPr>
          <p:cNvSpPr>
            <a:spLocks noGrp="1"/>
          </p:cNvSpPr>
          <p:nvPr>
            <p:ph idx="1"/>
          </p:nvPr>
        </p:nvSpPr>
        <p:spPr>
          <a:xfrm>
            <a:off x="838200" y="1265238"/>
            <a:ext cx="10515600" cy="4911725"/>
          </a:xfrm>
        </p:spPr>
        <p:txBody>
          <a:bodyPr/>
          <a:lstStyle/>
          <a:p>
            <a:pPr algn="just"/>
            <a:r>
              <a:rPr lang="en-GB" sz="1800" dirty="0">
                <a:effectLst/>
                <a:latin typeface="Aptos" panose="020B0004020202020204" pitchFamily="34" charset="0"/>
                <a:ea typeface="Times New Roman" panose="02020603050405020304" pitchFamily="18" charset="0"/>
              </a:rPr>
              <a:t>On </a:t>
            </a:r>
            <a:r>
              <a:rPr lang="en-GB" sz="1800" b="1" dirty="0">
                <a:effectLst/>
                <a:latin typeface="Aptos" panose="020B0004020202020204" pitchFamily="34" charset="0"/>
                <a:ea typeface="Times New Roman" panose="02020603050405020304" pitchFamily="18" charset="0"/>
              </a:rPr>
              <a:t>initiative of Prof. Rasjid Soeparwata</a:t>
            </a:r>
            <a:r>
              <a:rPr lang="en-GB" sz="1800" dirty="0">
                <a:effectLst/>
                <a:latin typeface="Aptos" panose="020B0004020202020204" pitchFamily="34" charset="0"/>
                <a:ea typeface="Times New Roman" panose="02020603050405020304" pitchFamily="18" charset="0"/>
              </a:rPr>
              <a:t>, the </a:t>
            </a:r>
            <a:r>
              <a:rPr lang="en-GB" sz="1800" b="1" dirty="0">
                <a:effectLst/>
                <a:latin typeface="Aptos" panose="020B0004020202020204" pitchFamily="34" charset="0"/>
                <a:ea typeface="PMingLiU" panose="02020500000000000000" pitchFamily="18" charset="-120"/>
              </a:rPr>
              <a:t>Ruang Kesehatan Tower C </a:t>
            </a:r>
            <a:r>
              <a:rPr lang="en-GB" sz="1800" dirty="0">
                <a:effectLst/>
                <a:latin typeface="Aptos" panose="020B0004020202020204" pitchFamily="34" charset="0"/>
                <a:ea typeface="PMingLiU" panose="02020500000000000000" pitchFamily="18" charset="-120"/>
              </a:rPr>
              <a:t>at </a:t>
            </a:r>
            <a:r>
              <a:rPr lang="en-GB" sz="1800" dirty="0">
                <a:effectLst/>
                <a:latin typeface="Aptos" panose="020B0004020202020204" pitchFamily="34" charset="0"/>
                <a:ea typeface="Times New Roman" panose="02020603050405020304" pitchFamily="18" charset="0"/>
              </a:rPr>
              <a:t>apartment</a:t>
            </a:r>
            <a:r>
              <a:rPr lang="en-GB" sz="1800" b="1" dirty="0">
                <a:solidFill>
                  <a:srgbClr val="001D35"/>
                </a:solidFill>
                <a:effectLst/>
                <a:latin typeface="Aptos" panose="020B0004020202020204" pitchFamily="34" charset="0"/>
                <a:ea typeface="Times New Roman" panose="02020603050405020304" pitchFamily="18" charset="0"/>
              </a:rPr>
              <a:t> Mitra Oasis</a:t>
            </a:r>
            <a:r>
              <a:rPr lang="en-GB" sz="1800" dirty="0">
                <a:solidFill>
                  <a:srgbClr val="001D35"/>
                </a:solidFill>
                <a:effectLst/>
                <a:latin typeface="Aptos" panose="020B0004020202020204" pitchFamily="34" charset="0"/>
                <a:ea typeface="Times New Roman" panose="02020603050405020304" pitchFamily="18" charset="0"/>
              </a:rPr>
              <a:t>, </a:t>
            </a:r>
            <a:r>
              <a:rPr lang="en-GB" sz="1800" b="1" dirty="0">
                <a:effectLst/>
                <a:latin typeface="Aptos" panose="020B0004020202020204" pitchFamily="34" charset="0"/>
                <a:ea typeface="Times New Roman" panose="02020603050405020304" pitchFamily="18" charset="0"/>
              </a:rPr>
              <a:t>Jakarta</a:t>
            </a:r>
            <a:r>
              <a:rPr lang="en-GB" sz="1800" dirty="0">
                <a:effectLst/>
                <a:latin typeface="Aptos" panose="020B0004020202020204" pitchFamily="34" charset="0"/>
                <a:ea typeface="Times New Roman" panose="02020603050405020304" pitchFamily="18" charset="0"/>
              </a:rPr>
              <a:t>, was established, a dedicated space for hosting </a:t>
            </a:r>
            <a:r>
              <a:rPr lang="en-GB" sz="1800" b="1" dirty="0">
                <a:effectLst/>
                <a:latin typeface="Aptos" panose="020B0004020202020204" pitchFamily="34" charset="0"/>
                <a:ea typeface="PMingLiU" panose="02020500000000000000" pitchFamily="18" charset="-120"/>
              </a:rPr>
              <a:t>community health seminars</a:t>
            </a:r>
            <a:r>
              <a:rPr lang="en-GB" sz="1800" dirty="0">
                <a:effectLst/>
                <a:latin typeface="Aptos" panose="020B0004020202020204" pitchFamily="34" charset="0"/>
                <a:ea typeface="Times New Roman" panose="02020603050405020304" pitchFamily="18" charset="0"/>
              </a:rPr>
              <a:t>. These seminars aim to </a:t>
            </a:r>
            <a:r>
              <a:rPr lang="en-GB" sz="1800" b="1" dirty="0">
                <a:effectLst/>
                <a:latin typeface="Aptos" panose="020B0004020202020204" pitchFamily="34" charset="0"/>
                <a:ea typeface="PMingLiU" panose="02020500000000000000" pitchFamily="18" charset="-120"/>
              </a:rPr>
              <a:t>educate the public with practical and reliable health information</a:t>
            </a:r>
            <a:r>
              <a:rPr lang="en-GB" sz="1800" dirty="0">
                <a:effectLst/>
                <a:latin typeface="Aptos" panose="020B0004020202020204" pitchFamily="34" charset="0"/>
                <a:ea typeface="Times New Roman" panose="02020603050405020304" pitchFamily="18" charset="0"/>
              </a:rPr>
              <a:t>, empowering them to take charge of their well-being. Often, they are given by colleagues with a medical education in Germany, similar to that from Prof. </a:t>
            </a:r>
            <a:r>
              <a:rPr lang="en-GB" sz="1800">
                <a:effectLst/>
                <a:latin typeface="Aptos" panose="020B0004020202020204" pitchFamily="34" charset="0"/>
                <a:ea typeface="Times New Roman" panose="02020603050405020304" pitchFamily="18" charset="0"/>
              </a:rPr>
              <a:t>Soeparwata.   </a:t>
            </a:r>
            <a:endParaRPr lang="de-DE" sz="1800" dirty="0">
              <a:effectLst/>
              <a:latin typeface="Times New Roman" panose="02020603050405020304" pitchFamily="18" charset="0"/>
              <a:ea typeface="Times New Roman" panose="02020603050405020304" pitchFamily="18" charset="0"/>
            </a:endParaRPr>
          </a:p>
          <a:p>
            <a:pPr algn="just"/>
            <a:r>
              <a:rPr lang="en-ID" sz="1800" b="1" dirty="0">
                <a:solidFill>
                  <a:srgbClr val="000000"/>
                </a:solidFill>
                <a:effectLst/>
                <a:latin typeface="Aptos" panose="020B0004020202020204" pitchFamily="34" charset="0"/>
                <a:ea typeface="Times New Roman" panose="02020603050405020304" pitchFamily="18" charset="0"/>
              </a:rPr>
              <a:t>With heartfelt gratitude, we extend our deepest thanks to the three esteemed Patrons of Ruang Kesehatan, Tower C, Mitra Oasis, Jakarta.</a:t>
            </a:r>
            <a:endParaRPr lang="de-DE" sz="1800" dirty="0">
              <a:effectLst/>
              <a:latin typeface="Times New Roman" panose="02020603050405020304" pitchFamily="18" charset="0"/>
              <a:ea typeface="Times New Roman" panose="02020603050405020304" pitchFamily="18" charset="0"/>
            </a:endParaRPr>
          </a:p>
          <a:p>
            <a:endParaRPr lang="de-DE" dirty="0"/>
          </a:p>
        </p:txBody>
      </p:sp>
      <p:pic>
        <p:nvPicPr>
          <p:cNvPr id="4" name="Grafik 3">
            <a:extLst>
              <a:ext uri="{FF2B5EF4-FFF2-40B4-BE49-F238E27FC236}">
                <a16:creationId xmlns:a16="http://schemas.microsoft.com/office/drawing/2014/main" id="{8DEC9FC2-9F52-D3DF-87B1-F1ECD969134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9850" y="3174929"/>
            <a:ext cx="2067424" cy="2560651"/>
          </a:xfrm>
          <a:prstGeom prst="rect">
            <a:avLst/>
          </a:prstGeom>
          <a:noFill/>
          <a:ln>
            <a:noFill/>
          </a:ln>
        </p:spPr>
      </p:pic>
      <p:sp>
        <p:nvSpPr>
          <p:cNvPr id="5" name="Textfeld 2">
            <a:extLst>
              <a:ext uri="{FF2B5EF4-FFF2-40B4-BE49-F238E27FC236}">
                <a16:creationId xmlns:a16="http://schemas.microsoft.com/office/drawing/2014/main" id="{CDB5C7E1-65B7-74CE-A8A9-60E0F1D5B151}"/>
              </a:ext>
            </a:extLst>
          </p:cNvPr>
          <p:cNvSpPr txBox="1">
            <a:spLocks noChangeArrowheads="1"/>
          </p:cNvSpPr>
          <p:nvPr/>
        </p:nvSpPr>
        <p:spPr bwMode="auto">
          <a:xfrm>
            <a:off x="1515822" y="5921693"/>
            <a:ext cx="1935480" cy="510540"/>
          </a:xfrm>
          <a:prstGeom prst="rect">
            <a:avLst/>
          </a:prstGeom>
          <a:noFill/>
          <a:ln w="9525">
            <a:noFill/>
            <a:miter lim="800000"/>
            <a:headEnd/>
            <a:tailEnd/>
          </a:ln>
        </p:spPr>
        <p:txBody>
          <a:bodyPr rot="0" vert="horz" wrap="square" lIns="91440" tIns="45720" rIns="91440" bIns="45720" anchor="t" anchorCtr="0">
            <a:noAutofit/>
          </a:bodyPr>
          <a:lstStyle/>
          <a:p>
            <a:r>
              <a:rPr lang="en-GB" sz="1200" b="1" dirty="0">
                <a:effectLst/>
                <a:latin typeface="Aptos" panose="020B0004020202020204" pitchFamily="34" charset="0"/>
                <a:ea typeface="Times New Roman" panose="02020603050405020304" pitchFamily="18" charset="0"/>
              </a:rPr>
              <a:t>Lt Gen A. Y. </a:t>
            </a:r>
            <a:r>
              <a:rPr lang="en-GB" sz="1200" b="1" dirty="0" err="1">
                <a:effectLst/>
                <a:latin typeface="Aptos" panose="020B0004020202020204" pitchFamily="34" charset="0"/>
                <a:ea typeface="Times New Roman" panose="02020603050405020304" pitchFamily="18" charset="0"/>
              </a:rPr>
              <a:t>Nasution</a:t>
            </a:r>
            <a:endParaRPr lang="de-DE" sz="1200" dirty="0">
              <a:effectLst/>
              <a:latin typeface="Times New Roman" panose="02020603050405020304" pitchFamily="18" charset="0"/>
              <a:ea typeface="Times New Roman" panose="02020603050405020304" pitchFamily="18" charset="0"/>
            </a:endParaRPr>
          </a:p>
        </p:txBody>
      </p:sp>
      <p:pic>
        <p:nvPicPr>
          <p:cNvPr id="6" name="Grafik 5" descr="Ein Bild, das Kleidung, Person, Menschliches Gesicht, Zug enthält.&#10;&#10;Automatisch generierte Beschreibung">
            <a:extLst>
              <a:ext uri="{FF2B5EF4-FFF2-40B4-BE49-F238E27FC236}">
                <a16:creationId xmlns:a16="http://schemas.microsoft.com/office/drawing/2014/main" id="{DD7AEAC6-76B5-EBBA-CCEB-EA53380B1DA2}"/>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800600" y="3126034"/>
            <a:ext cx="1927960" cy="2573091"/>
          </a:xfrm>
          <a:prstGeom prst="rect">
            <a:avLst/>
          </a:prstGeom>
          <a:ln>
            <a:noFill/>
          </a:ln>
          <a:effectLst>
            <a:outerShdw blurRad="292100" dist="139700" dir="2700000" algn="tl" rotWithShape="0">
              <a:srgbClr val="333333">
                <a:alpha val="65000"/>
              </a:srgbClr>
            </a:outerShdw>
          </a:effectLst>
        </p:spPr>
      </p:pic>
      <p:sp>
        <p:nvSpPr>
          <p:cNvPr id="7" name="Textfeld 2">
            <a:extLst>
              <a:ext uri="{FF2B5EF4-FFF2-40B4-BE49-F238E27FC236}">
                <a16:creationId xmlns:a16="http://schemas.microsoft.com/office/drawing/2014/main" id="{32546BE7-6649-F3F0-BEEA-7EF751476C5F}"/>
              </a:ext>
            </a:extLst>
          </p:cNvPr>
          <p:cNvSpPr txBox="1">
            <a:spLocks noChangeArrowheads="1"/>
          </p:cNvSpPr>
          <p:nvPr/>
        </p:nvSpPr>
        <p:spPr bwMode="auto">
          <a:xfrm>
            <a:off x="4753710" y="5886406"/>
            <a:ext cx="1974850" cy="456565"/>
          </a:xfrm>
          <a:prstGeom prst="rect">
            <a:avLst/>
          </a:prstGeom>
          <a:noFill/>
          <a:ln w="9525">
            <a:noFill/>
            <a:miter lim="800000"/>
            <a:headEnd/>
            <a:tailEnd/>
          </a:ln>
        </p:spPr>
        <p:txBody>
          <a:bodyPr rot="0" vert="horz" wrap="square" lIns="91440" tIns="45720" rIns="91440" bIns="45720" anchor="t" anchorCtr="0">
            <a:noAutofit/>
          </a:bodyPr>
          <a:lstStyle/>
          <a:p>
            <a:pPr algn="ctr"/>
            <a:r>
              <a:rPr lang="en-GB" sz="1200" b="1" dirty="0" err="1">
                <a:effectLst/>
                <a:latin typeface="Aptos" panose="020B0004020202020204" pitchFamily="34" charset="0"/>
                <a:ea typeface="Aptos" panose="020B0004020202020204" pitchFamily="34" charset="0"/>
                <a:cs typeface="Arial" panose="020B0604020202020204" pitchFamily="34" charset="0"/>
              </a:rPr>
              <a:t>Dr.</a:t>
            </a:r>
            <a:r>
              <a:rPr lang="en-GB" sz="1200" b="1" dirty="0">
                <a:effectLst/>
                <a:latin typeface="Aptos" panose="020B0004020202020204" pitchFamily="34" charset="0"/>
                <a:ea typeface="Aptos" panose="020B0004020202020204" pitchFamily="34" charset="0"/>
                <a:cs typeface="Arial" panose="020B0604020202020204" pitchFamily="34" charset="0"/>
              </a:rPr>
              <a:t> </a:t>
            </a:r>
            <a:r>
              <a:rPr lang="en-GB" sz="1200" b="1" dirty="0" err="1">
                <a:effectLst/>
                <a:latin typeface="Aptos" panose="020B0004020202020204" pitchFamily="34" charset="0"/>
                <a:ea typeface="Aptos" panose="020B0004020202020204" pitchFamily="34" charset="0"/>
                <a:cs typeface="Arial" panose="020B0604020202020204" pitchFamily="34" charset="0"/>
              </a:rPr>
              <a:t>Drs.</a:t>
            </a:r>
            <a:r>
              <a:rPr lang="en-GB" sz="1200" b="1" dirty="0">
                <a:effectLst/>
                <a:latin typeface="Aptos" panose="020B0004020202020204" pitchFamily="34" charset="0"/>
                <a:ea typeface="Aptos" panose="020B0004020202020204" pitchFamily="34" charset="0"/>
                <a:cs typeface="Arial" panose="020B0604020202020204" pitchFamily="34" charset="0"/>
              </a:rPr>
              <a:t> H. Ishak Nawawi, SH, MH, MM, QIA, </a:t>
            </a:r>
            <a:r>
              <a:rPr lang="en-GB" sz="1200" b="1" dirty="0" err="1">
                <a:effectLst/>
                <a:latin typeface="Aptos" panose="020B0004020202020204" pitchFamily="34" charset="0"/>
                <a:ea typeface="Aptos" panose="020B0004020202020204" pitchFamily="34" charset="0"/>
                <a:cs typeface="Arial" panose="020B0604020202020204" pitchFamily="34" charset="0"/>
              </a:rPr>
              <a:t>CFr</a:t>
            </a:r>
            <a:endParaRPr lang="de-DE" sz="1200" dirty="0">
              <a:effectLst/>
              <a:latin typeface="Aptos" panose="020B0004020202020204" pitchFamily="34" charset="0"/>
              <a:ea typeface="Aptos" panose="020B0004020202020204" pitchFamily="34" charset="0"/>
              <a:cs typeface="Arial" panose="020B0604020202020204" pitchFamily="34" charset="0"/>
            </a:endParaRPr>
          </a:p>
        </p:txBody>
      </p:sp>
      <p:pic>
        <p:nvPicPr>
          <p:cNvPr id="8" name="Grafik 7" descr="Ein Bild, das Kleidung, Person, Mobiliar, Menschliches Gesicht enthält.&#10;&#10;KI-generierte Inhalte können fehlerhaft sein.">
            <a:extLst>
              <a:ext uri="{FF2B5EF4-FFF2-40B4-BE49-F238E27FC236}">
                <a16:creationId xmlns:a16="http://schemas.microsoft.com/office/drawing/2014/main" id="{FDD87747-695F-013A-34DB-F9489B561A9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1886" y="3126034"/>
            <a:ext cx="2199322" cy="2718030"/>
          </a:xfrm>
          <a:prstGeom prst="rect">
            <a:avLst/>
          </a:prstGeom>
          <a:ln>
            <a:noFill/>
          </a:ln>
          <a:effectLst>
            <a:outerShdw blurRad="292100" dist="139700" dir="2700000" algn="tl" rotWithShape="0">
              <a:srgbClr val="333333">
                <a:alpha val="65000"/>
              </a:srgbClr>
            </a:outerShdw>
          </a:effectLst>
        </p:spPr>
      </p:pic>
      <p:sp>
        <p:nvSpPr>
          <p:cNvPr id="9" name="Textfeld 2">
            <a:extLst>
              <a:ext uri="{FF2B5EF4-FFF2-40B4-BE49-F238E27FC236}">
                <a16:creationId xmlns:a16="http://schemas.microsoft.com/office/drawing/2014/main" id="{F0167040-2C24-F8DE-B6F1-C858239FC308}"/>
              </a:ext>
            </a:extLst>
          </p:cNvPr>
          <p:cNvSpPr txBox="1">
            <a:spLocks noChangeArrowheads="1"/>
          </p:cNvSpPr>
          <p:nvPr/>
        </p:nvSpPr>
        <p:spPr bwMode="auto">
          <a:xfrm>
            <a:off x="8126956" y="6035675"/>
            <a:ext cx="1974850" cy="457200"/>
          </a:xfrm>
          <a:prstGeom prst="rect">
            <a:avLst/>
          </a:prstGeom>
          <a:noFill/>
          <a:ln w="9525">
            <a:noFill/>
            <a:miter lim="800000"/>
            <a:headEnd/>
            <a:tailEnd/>
          </a:ln>
        </p:spPr>
        <p:txBody>
          <a:bodyPr rot="0" vert="horz" wrap="square" lIns="91440" tIns="45720" rIns="91440" bIns="45720" anchor="t" anchorCtr="0">
            <a:noAutofit/>
          </a:bodyPr>
          <a:lstStyle/>
          <a:p>
            <a:pPr algn="ctr"/>
            <a:r>
              <a:rPr lang="en-GB" sz="1200" b="1" dirty="0">
                <a:effectLst/>
                <a:latin typeface="Aptos" panose="020B0004020202020204" pitchFamily="34" charset="0"/>
                <a:ea typeface="Aptos" panose="020B0004020202020204" pitchFamily="34" charset="0"/>
                <a:cs typeface="Arial" panose="020B0604020202020204" pitchFamily="34" charset="0"/>
              </a:rPr>
              <a:t>Mr. </a:t>
            </a:r>
            <a:r>
              <a:rPr lang="en-GB" sz="1200" b="1" dirty="0" err="1">
                <a:effectLst/>
                <a:latin typeface="Aptos" panose="020B0004020202020204" pitchFamily="34" charset="0"/>
                <a:ea typeface="Aptos" panose="020B0004020202020204" pitchFamily="34" charset="0"/>
                <a:cs typeface="Arial" panose="020B0604020202020204" pitchFamily="34" charset="0"/>
              </a:rPr>
              <a:t>Rifki</a:t>
            </a:r>
            <a:r>
              <a:rPr lang="en-GB" sz="1200" b="1" dirty="0">
                <a:effectLst/>
                <a:latin typeface="Aptos" panose="020B0004020202020204" pitchFamily="34" charset="0"/>
                <a:ea typeface="Aptos" panose="020B0004020202020204" pitchFamily="34" charset="0"/>
                <a:cs typeface="Arial" panose="020B0604020202020204" pitchFamily="34" charset="0"/>
              </a:rPr>
              <a:t> </a:t>
            </a:r>
            <a:r>
              <a:rPr lang="en-GB" sz="1200" b="1" dirty="0" err="1">
                <a:effectLst/>
                <a:latin typeface="Aptos" panose="020B0004020202020204" pitchFamily="34" charset="0"/>
                <a:ea typeface="Aptos" panose="020B0004020202020204" pitchFamily="34" charset="0"/>
                <a:cs typeface="Arial" panose="020B0604020202020204" pitchFamily="34" charset="0"/>
              </a:rPr>
              <a:t>Pangandaheng</a:t>
            </a:r>
            <a:endParaRPr lang="de-DE" sz="1200" dirty="0">
              <a:effectLst/>
              <a:latin typeface="Aptos" panose="020B0004020202020204" pitchFamily="34" charset="0"/>
              <a:ea typeface="Aptos" panose="020B0004020202020204" pitchFamily="34" charset="0"/>
              <a:cs typeface="Arial" panose="020B0604020202020204" pitchFamily="34" charset="0"/>
            </a:endParaRPr>
          </a:p>
          <a:p>
            <a:pPr algn="ctr"/>
            <a:r>
              <a:rPr lang="en-GB" sz="1200" b="0" dirty="0">
                <a:effectLst/>
                <a:latin typeface="Aptos" panose="020B0004020202020204" pitchFamily="34" charset="0"/>
                <a:ea typeface="Aptos" panose="020B0004020202020204" pitchFamily="34" charset="0"/>
                <a:cs typeface="Arial" panose="020B0604020202020204" pitchFamily="34" charset="0"/>
              </a:rPr>
              <a:t>S1 Economy Management</a:t>
            </a:r>
            <a:endParaRPr lang="de-DE" sz="12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964471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6" descr="Ein Bild, das Text, Menschliches Gesicht, Mann, Screenshot enthält.&#10;&#10;Automatisch generierte Beschreibung">
            <a:extLst>
              <a:ext uri="{FF2B5EF4-FFF2-40B4-BE49-F238E27FC236}">
                <a16:creationId xmlns:a16="http://schemas.microsoft.com/office/drawing/2014/main" id="{7DC6EC5A-568E-4B12-2128-CB9656DA3F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1795" y="1123527"/>
            <a:ext cx="2049137" cy="4604800"/>
          </a:xfrm>
          <a:prstGeom prst="rect">
            <a:avLst/>
          </a:prstGeom>
        </p:spPr>
      </p:pic>
      <p:cxnSp>
        <p:nvCxnSpPr>
          <p:cNvPr id="13" name="Straight Connector 12">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Grafik 7" descr="Ein Bild, das Text, Person, Menschliches Gesicht, Poster enthält.&#10;&#10;Automatisch generierte Beschreibung">
            <a:extLst>
              <a:ext uri="{FF2B5EF4-FFF2-40B4-BE49-F238E27FC236}">
                <a16:creationId xmlns:a16="http://schemas.microsoft.com/office/drawing/2014/main" id="{82AE9DDA-78E8-3FBB-A3E5-23D8C5327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662" y="885339"/>
            <a:ext cx="2560320" cy="4551680"/>
          </a:xfrm>
          <a:prstGeom prst="rect">
            <a:avLst/>
          </a:prstGeom>
        </p:spPr>
      </p:pic>
      <p:cxnSp>
        <p:nvCxnSpPr>
          <p:cNvPr id="15" name="Straight Connector 14">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7" descr="Ein Bild, das Text, Menschliches Gesicht, Mann, Kleidung enthält.&#10;&#10;Automatisch generierte Beschreibung">
            <a:extLst>
              <a:ext uri="{FF2B5EF4-FFF2-40B4-BE49-F238E27FC236}">
                <a16:creationId xmlns:a16="http://schemas.microsoft.com/office/drawing/2014/main" id="{1DEB30CE-544C-E2B5-48C7-14DCF85DE5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018" y="1651555"/>
            <a:ext cx="2560320" cy="3200400"/>
          </a:xfrm>
          <a:prstGeom prst="rect">
            <a:avLst/>
          </a:prstGeom>
        </p:spPr>
      </p:pic>
      <p:cxnSp>
        <p:nvCxnSpPr>
          <p:cNvPr id="17" name="Straight Connector 16">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10" descr="Ein Bild, das Text, Kleidung, Menschliches Gesicht, Screenshot enthält.&#10;&#10;Automatisch generierte Beschreibung">
            <a:extLst>
              <a:ext uri="{FF2B5EF4-FFF2-40B4-BE49-F238E27FC236}">
                <a16:creationId xmlns:a16="http://schemas.microsoft.com/office/drawing/2014/main" id="{03958CA9-7310-1162-301E-86A2435297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4280" y="1825727"/>
            <a:ext cx="2560320" cy="3200400"/>
          </a:xfrm>
          <a:prstGeom prst="rect">
            <a:avLst/>
          </a:prstGeom>
        </p:spPr>
      </p:pic>
      <p:sp>
        <p:nvSpPr>
          <p:cNvPr id="2" name="Titel 1">
            <a:extLst>
              <a:ext uri="{FF2B5EF4-FFF2-40B4-BE49-F238E27FC236}">
                <a16:creationId xmlns:a16="http://schemas.microsoft.com/office/drawing/2014/main" id="{3F155B20-77CC-155F-7F36-3083E3B64E36}"/>
              </a:ext>
            </a:extLst>
          </p:cNvPr>
          <p:cNvSpPr>
            <a:spLocks noGrp="1"/>
          </p:cNvSpPr>
          <p:nvPr>
            <p:ph type="title"/>
          </p:nvPr>
        </p:nvSpPr>
        <p:spPr>
          <a:xfrm>
            <a:off x="66218" y="5081782"/>
            <a:ext cx="3226434" cy="710474"/>
          </a:xfrm>
        </p:spPr>
        <p:txBody>
          <a:bodyPr>
            <a:noAutofit/>
          </a:bodyPr>
          <a:lstStyle/>
          <a:p>
            <a:r>
              <a:rPr lang="en-GB" sz="1200" b="1" kern="0" dirty="0">
                <a:effectLst/>
                <a:latin typeface="Aptos" panose="020B0004020202020204" pitchFamily="34" charset="0"/>
                <a:ea typeface="PMingLiU" panose="02020500000000000000" pitchFamily="18" charset="-120"/>
                <a:cs typeface="Arial" panose="020B0604020202020204" pitchFamily="34" charset="0"/>
              </a:rPr>
              <a:t>Assoc. Prof. </a:t>
            </a:r>
            <a:r>
              <a:rPr lang="en-GB" sz="1200" b="1" kern="0" dirty="0" err="1">
                <a:effectLst/>
                <a:latin typeface="Aptos" panose="020B0004020202020204" pitchFamily="34" charset="0"/>
                <a:ea typeface="PMingLiU" panose="02020500000000000000" pitchFamily="18" charset="-120"/>
                <a:cs typeface="Arial" panose="020B0604020202020204" pitchFamily="34" charset="0"/>
              </a:rPr>
              <a:t>Dr.</a:t>
            </a:r>
            <a:r>
              <a:rPr lang="en-GB" sz="1200" b="1" kern="0" dirty="0">
                <a:effectLst/>
                <a:latin typeface="Aptos" panose="020B0004020202020204" pitchFamily="34" charset="0"/>
                <a:ea typeface="PMingLiU" panose="02020500000000000000" pitchFamily="18" charset="-120"/>
                <a:cs typeface="Arial" panose="020B0604020202020204" pitchFamily="34" charset="0"/>
              </a:rPr>
              <a:t> Med. </a:t>
            </a:r>
            <a:r>
              <a:rPr lang="en-GB" sz="1200" b="1" kern="0" dirty="0" err="1">
                <a:effectLst/>
                <a:latin typeface="Aptos" panose="020B0004020202020204" pitchFamily="34" charset="0"/>
                <a:ea typeface="PMingLiU" panose="02020500000000000000" pitchFamily="18" charset="-120"/>
                <a:cs typeface="Arial" panose="020B0604020202020204" pitchFamily="34" charset="0"/>
              </a:rPr>
              <a:t>dr.</a:t>
            </a:r>
            <a:r>
              <a:rPr lang="en-GB" sz="1200" b="1" kern="0" dirty="0">
                <a:effectLst/>
                <a:latin typeface="Aptos" panose="020B0004020202020204" pitchFamily="34" charset="0"/>
                <a:ea typeface="PMingLiU" panose="02020500000000000000" pitchFamily="18" charset="-120"/>
                <a:cs typeface="Arial" panose="020B0604020202020204" pitchFamily="34" charset="0"/>
              </a:rPr>
              <a:t> Abraham Simatupang, </a:t>
            </a:r>
            <a:r>
              <a:rPr lang="en-GB" sz="1200" b="1" kern="0" dirty="0" err="1">
                <a:effectLst/>
                <a:latin typeface="Aptos" panose="020B0004020202020204" pitchFamily="34" charset="0"/>
                <a:ea typeface="PMingLiU" panose="02020500000000000000" pitchFamily="18" charset="-120"/>
                <a:cs typeface="Arial" panose="020B0604020202020204" pitchFamily="34" charset="0"/>
              </a:rPr>
              <a:t>M.Kes</a:t>
            </a:r>
            <a:r>
              <a:rPr lang="en-GB" sz="1200" b="1" kern="0" dirty="0">
                <a:effectLst/>
                <a:latin typeface="Aptos" panose="020B0004020202020204" pitchFamily="34" charset="0"/>
                <a:ea typeface="PMingLiU" panose="02020500000000000000" pitchFamily="18" charset="-120"/>
                <a:cs typeface="Arial" panose="020B0604020202020204" pitchFamily="34" charset="0"/>
              </a:rPr>
              <a:t>: Insights into safe and effective medication management for older adults</a:t>
            </a:r>
            <a:br>
              <a:rPr lang="en-GB" sz="1200" b="1" kern="0" dirty="0">
                <a:effectLst/>
                <a:latin typeface="Aptos" panose="020B0004020202020204" pitchFamily="34" charset="0"/>
                <a:ea typeface="PMingLiU" panose="02020500000000000000" pitchFamily="18" charset="-120"/>
                <a:cs typeface="Arial" panose="020B0604020202020204" pitchFamily="34" charset="0"/>
              </a:rPr>
            </a:br>
            <a:endParaRPr lang="de-DE" sz="1200" dirty="0"/>
          </a:p>
        </p:txBody>
      </p:sp>
      <p:sp>
        <p:nvSpPr>
          <p:cNvPr id="3" name="Titel 1">
            <a:extLst>
              <a:ext uri="{FF2B5EF4-FFF2-40B4-BE49-F238E27FC236}">
                <a16:creationId xmlns:a16="http://schemas.microsoft.com/office/drawing/2014/main" id="{2F006CA0-8261-611D-819E-B15C6E9FC6B9}"/>
              </a:ext>
            </a:extLst>
          </p:cNvPr>
          <p:cNvSpPr txBox="1">
            <a:spLocks/>
          </p:cNvSpPr>
          <p:nvPr/>
        </p:nvSpPr>
        <p:spPr>
          <a:xfrm>
            <a:off x="9341616" y="5576401"/>
            <a:ext cx="2471057" cy="710474"/>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1500" b="1" kern="0" dirty="0">
                <a:effectLst/>
                <a:latin typeface="+mn-lt"/>
                <a:ea typeface="PMingLiU" panose="02020500000000000000" pitchFamily="18" charset="-120"/>
                <a:cs typeface="Arial" panose="020B0604020202020204" pitchFamily="34" charset="0"/>
              </a:rPr>
              <a:t>Prof. </a:t>
            </a:r>
            <a:r>
              <a:rPr lang="en-ID" sz="1500" b="1" kern="0" dirty="0" err="1">
                <a:effectLst/>
                <a:latin typeface="+mn-lt"/>
                <a:ea typeface="PMingLiU" panose="02020500000000000000" pitchFamily="18" charset="-120"/>
                <a:cs typeface="Arial" panose="020B0604020202020204" pitchFamily="34" charset="0"/>
              </a:rPr>
              <a:t>Dr.</a:t>
            </a:r>
            <a:r>
              <a:rPr lang="en-ID" sz="1500" b="1" kern="0" dirty="0">
                <a:effectLst/>
                <a:latin typeface="+mn-lt"/>
                <a:ea typeface="PMingLiU" panose="02020500000000000000" pitchFamily="18" charset="-120"/>
                <a:cs typeface="Arial" panose="020B0604020202020204" pitchFamily="34" charset="0"/>
              </a:rPr>
              <a:t> </a:t>
            </a:r>
            <a:r>
              <a:rPr lang="en-ID" sz="1500" b="1" kern="0" dirty="0" err="1">
                <a:effectLst/>
                <a:latin typeface="+mn-lt"/>
                <a:ea typeface="PMingLiU" panose="02020500000000000000" pitchFamily="18" charset="-120"/>
                <a:cs typeface="Arial" panose="020B0604020202020204" pitchFamily="34" charset="0"/>
              </a:rPr>
              <a:t>dr.</a:t>
            </a:r>
            <a:r>
              <a:rPr lang="en-ID" sz="1500" b="1" kern="0" dirty="0">
                <a:effectLst/>
                <a:latin typeface="+mn-lt"/>
                <a:ea typeface="PMingLiU" panose="02020500000000000000" pitchFamily="18" charset="-120"/>
                <a:cs typeface="Arial" panose="020B0604020202020204" pitchFamily="34" charset="0"/>
              </a:rPr>
              <a:t> </a:t>
            </a:r>
            <a:r>
              <a:rPr lang="en-ID" sz="1500" b="1" kern="0" dirty="0" err="1">
                <a:effectLst/>
                <a:latin typeface="+mn-lt"/>
                <a:ea typeface="PMingLiU" panose="02020500000000000000" pitchFamily="18" charset="-120"/>
                <a:cs typeface="Arial" panose="020B0604020202020204" pitchFamily="34" charset="0"/>
              </a:rPr>
              <a:t>Soehartati</a:t>
            </a:r>
            <a:r>
              <a:rPr lang="en-ID" sz="1500" b="1" kern="0" dirty="0">
                <a:effectLst/>
                <a:latin typeface="+mn-lt"/>
                <a:ea typeface="PMingLiU" panose="02020500000000000000" pitchFamily="18" charset="-120"/>
                <a:cs typeface="Arial" panose="020B0604020202020204" pitchFamily="34" charset="0"/>
              </a:rPr>
              <a:t> A. </a:t>
            </a:r>
            <a:r>
              <a:rPr lang="en-ID" sz="1500" b="1" kern="0" dirty="0" err="1">
                <a:effectLst/>
                <a:latin typeface="+mn-lt"/>
                <a:ea typeface="PMingLiU" panose="02020500000000000000" pitchFamily="18" charset="-120"/>
                <a:cs typeface="Arial" panose="020B0604020202020204" pitchFamily="34" charset="0"/>
              </a:rPr>
              <a:t>Gondhowiardjo</a:t>
            </a:r>
            <a:r>
              <a:rPr lang="en-ID" sz="1500" b="1" kern="0" dirty="0">
                <a:effectLst/>
                <a:latin typeface="+mn-lt"/>
                <a:ea typeface="PMingLiU" panose="02020500000000000000" pitchFamily="18" charset="-120"/>
                <a:cs typeface="Arial" panose="020B0604020202020204" pitchFamily="34" charset="0"/>
              </a:rPr>
              <a:t>, </a:t>
            </a:r>
            <a:r>
              <a:rPr lang="en-ID" sz="1500" b="1" kern="0" dirty="0" err="1">
                <a:effectLst/>
                <a:latin typeface="+mn-lt"/>
                <a:ea typeface="PMingLiU" panose="02020500000000000000" pitchFamily="18" charset="-120"/>
                <a:cs typeface="Arial" panose="020B0604020202020204" pitchFamily="34" charset="0"/>
              </a:rPr>
              <a:t>Sp.Onk</a:t>
            </a:r>
            <a:r>
              <a:rPr lang="en-ID" sz="1500" b="1" kern="0" dirty="0">
                <a:effectLst/>
                <a:latin typeface="+mn-lt"/>
                <a:ea typeface="PMingLiU" panose="02020500000000000000" pitchFamily="18" charset="-120"/>
                <a:cs typeface="Arial" panose="020B0604020202020204" pitchFamily="34" charset="0"/>
              </a:rPr>
              <a:t>. Rad (K): Talking about Cancer </a:t>
            </a:r>
            <a:r>
              <a:rPr lang="en-ID" sz="1500" b="1" kern="0" dirty="0">
                <a:effectLst/>
                <a:latin typeface="+mn-lt"/>
                <a:ea typeface="Aptos" panose="020B0004020202020204" pitchFamily="34" charset="0"/>
                <a:cs typeface="Arial" panose="020B0604020202020204" pitchFamily="34" charset="0"/>
              </a:rPr>
              <a:t> </a:t>
            </a:r>
            <a:endParaRPr lang="de-DE" sz="1500" b="1" dirty="0">
              <a:latin typeface="+mn-lt"/>
            </a:endParaRPr>
          </a:p>
          <a:p>
            <a:r>
              <a:rPr lang="en-GB" sz="1600" b="1" kern="0" dirty="0">
                <a:latin typeface="Aptos" panose="020B0004020202020204" pitchFamily="34" charset="0"/>
                <a:ea typeface="PMingLiU" panose="02020500000000000000" pitchFamily="18" charset="-120"/>
                <a:cs typeface="Arial" panose="020B0604020202020204" pitchFamily="34" charset="0"/>
              </a:rPr>
              <a:t> </a:t>
            </a:r>
            <a:endParaRPr lang="de-DE" dirty="0"/>
          </a:p>
        </p:txBody>
      </p:sp>
      <p:sp>
        <p:nvSpPr>
          <p:cNvPr id="7" name="Titel 1">
            <a:extLst>
              <a:ext uri="{FF2B5EF4-FFF2-40B4-BE49-F238E27FC236}">
                <a16:creationId xmlns:a16="http://schemas.microsoft.com/office/drawing/2014/main" id="{46DBE56E-19C9-E5BC-2D77-95748536D777}"/>
              </a:ext>
            </a:extLst>
          </p:cNvPr>
          <p:cNvSpPr txBox="1">
            <a:spLocks/>
          </p:cNvSpPr>
          <p:nvPr/>
        </p:nvSpPr>
        <p:spPr>
          <a:xfrm>
            <a:off x="3481795" y="5931638"/>
            <a:ext cx="2471057" cy="710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200" b="1" kern="0" dirty="0" err="1">
                <a:effectLst/>
                <a:latin typeface="+mn-lt"/>
                <a:ea typeface="Aptos" panose="020B0004020202020204" pitchFamily="34" charset="0"/>
                <a:cs typeface="Times New Roman" panose="02020603050405020304" pitchFamily="18" charset="0"/>
              </a:rPr>
              <a:t>Dr.</a:t>
            </a:r>
            <a:r>
              <a:rPr lang="en-GB" sz="1200" b="1" kern="0" dirty="0">
                <a:effectLst/>
                <a:latin typeface="+mn-lt"/>
                <a:ea typeface="Aptos" panose="020B0004020202020204" pitchFamily="34" charset="0"/>
                <a:cs typeface="Times New Roman" panose="02020603050405020304" pitchFamily="18" charset="0"/>
              </a:rPr>
              <a:t> </a:t>
            </a:r>
            <a:r>
              <a:rPr lang="en-GB" sz="1200" b="1" kern="0" dirty="0" err="1">
                <a:effectLst/>
                <a:latin typeface="+mn-lt"/>
                <a:ea typeface="Aptos" panose="020B0004020202020204" pitchFamily="34" charset="0"/>
                <a:cs typeface="Times New Roman" panose="02020603050405020304" pitchFamily="18" charset="0"/>
              </a:rPr>
              <a:t>dr.</a:t>
            </a:r>
            <a:r>
              <a:rPr lang="en-GB" sz="1200" b="1" kern="0" dirty="0">
                <a:effectLst/>
                <a:latin typeface="+mn-lt"/>
                <a:ea typeface="Aptos" panose="020B0004020202020204" pitchFamily="34" charset="0"/>
                <a:cs typeface="Times New Roman" panose="02020603050405020304" pitchFamily="18" charset="0"/>
              </a:rPr>
              <a:t> Dudy Arman Hanafy, </a:t>
            </a:r>
            <a:r>
              <a:rPr lang="en-GB" sz="1200" b="1" kern="0" dirty="0" err="1">
                <a:effectLst/>
                <a:latin typeface="+mn-lt"/>
                <a:ea typeface="Aptos" panose="020B0004020202020204" pitchFamily="34" charset="0"/>
                <a:cs typeface="Times New Roman" panose="02020603050405020304" pitchFamily="18" charset="0"/>
              </a:rPr>
              <a:t>Sp.BTKV</a:t>
            </a:r>
            <a:r>
              <a:rPr lang="en-GB" sz="1200" b="1" kern="0" dirty="0">
                <a:effectLst/>
                <a:latin typeface="+mn-lt"/>
                <a:ea typeface="Aptos" panose="020B0004020202020204" pitchFamily="34" charset="0"/>
                <a:cs typeface="Times New Roman" panose="02020603050405020304" pitchFamily="18" charset="0"/>
              </a:rPr>
              <a:t> Subsp. JD(K), MARS, FIHA, FISA: Coronary Artery Disease</a:t>
            </a:r>
            <a:r>
              <a:rPr lang="en-ID" sz="1200" b="1" kern="0" dirty="0">
                <a:effectLst/>
                <a:latin typeface="+mn-lt"/>
                <a:ea typeface="Aptos" panose="020B0004020202020204" pitchFamily="34" charset="0"/>
                <a:cs typeface="Arial" panose="020B0604020202020204" pitchFamily="34" charset="0"/>
              </a:rPr>
              <a:t> </a:t>
            </a:r>
            <a:endParaRPr lang="de-DE" sz="1200" b="1" dirty="0">
              <a:latin typeface="+mn-lt"/>
            </a:endParaRPr>
          </a:p>
          <a:p>
            <a:r>
              <a:rPr lang="en-GB" sz="1200" b="1" kern="0" dirty="0">
                <a:latin typeface="+mn-lt"/>
                <a:ea typeface="PMingLiU" panose="02020500000000000000" pitchFamily="18" charset="-120"/>
                <a:cs typeface="Arial" panose="020B0604020202020204" pitchFamily="34" charset="0"/>
              </a:rPr>
              <a:t> </a:t>
            </a:r>
            <a:endParaRPr lang="de-DE" sz="1200" b="1" dirty="0">
              <a:latin typeface="+mn-lt"/>
            </a:endParaRPr>
          </a:p>
        </p:txBody>
      </p:sp>
      <p:sp>
        <p:nvSpPr>
          <p:cNvPr id="9" name="Titel 1">
            <a:extLst>
              <a:ext uri="{FF2B5EF4-FFF2-40B4-BE49-F238E27FC236}">
                <a16:creationId xmlns:a16="http://schemas.microsoft.com/office/drawing/2014/main" id="{41655661-C18C-5C0D-5E8F-5D9E5536B5D7}"/>
              </a:ext>
            </a:extLst>
          </p:cNvPr>
          <p:cNvSpPr txBox="1">
            <a:spLocks/>
          </p:cNvSpPr>
          <p:nvPr/>
        </p:nvSpPr>
        <p:spPr>
          <a:xfrm>
            <a:off x="6403542" y="5213214"/>
            <a:ext cx="2471057" cy="710474"/>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kern="0" dirty="0" err="1">
                <a:effectLst/>
                <a:latin typeface="Aptos" panose="020B0004020202020204" pitchFamily="34" charset="0"/>
                <a:ea typeface="PMingLiU" panose="02020500000000000000" pitchFamily="18" charset="-120"/>
                <a:cs typeface="Arial" panose="020B0604020202020204" pitchFamily="34" charset="0"/>
              </a:rPr>
              <a:t>Dr.</a:t>
            </a:r>
            <a:r>
              <a:rPr lang="en-GB" sz="1600" b="1" kern="0" dirty="0">
                <a:effectLst/>
                <a:latin typeface="Aptos" panose="020B0004020202020204" pitchFamily="34" charset="0"/>
                <a:ea typeface="PMingLiU" panose="02020500000000000000" pitchFamily="18" charset="-120"/>
                <a:cs typeface="Arial" panose="020B0604020202020204" pitchFamily="34" charset="0"/>
              </a:rPr>
              <a:t> </a:t>
            </a:r>
            <a:r>
              <a:rPr lang="en-GB" sz="1600" b="1" kern="0" dirty="0" err="1">
                <a:effectLst/>
                <a:latin typeface="Aptos" panose="020B0004020202020204" pitchFamily="34" charset="0"/>
                <a:ea typeface="PMingLiU" panose="02020500000000000000" pitchFamily="18" charset="-120"/>
                <a:cs typeface="Arial" panose="020B0604020202020204" pitchFamily="34" charset="0"/>
              </a:rPr>
              <a:t>Widyorini</a:t>
            </a:r>
            <a:r>
              <a:rPr lang="en-GB" sz="1600" b="1" kern="0" dirty="0">
                <a:effectLst/>
                <a:latin typeface="Aptos" panose="020B0004020202020204" pitchFamily="34" charset="0"/>
                <a:ea typeface="PMingLiU" panose="02020500000000000000" pitchFamily="18" charset="-120"/>
                <a:cs typeface="Arial" panose="020B0604020202020204" pitchFamily="34" charset="0"/>
              </a:rPr>
              <a:t> Lestari Hanafi, </a:t>
            </a:r>
            <a:r>
              <a:rPr lang="en-GB" sz="1600" b="1" kern="0" dirty="0" err="1">
                <a:effectLst/>
                <a:latin typeface="Aptos" panose="020B0004020202020204" pitchFamily="34" charset="0"/>
                <a:ea typeface="PMingLiU" panose="02020500000000000000" pitchFamily="18" charset="-120"/>
                <a:cs typeface="Arial" panose="020B0604020202020204" pitchFamily="34" charset="0"/>
              </a:rPr>
              <a:t>SpOG</a:t>
            </a:r>
            <a:r>
              <a:rPr lang="en-GB" sz="1600" b="1" kern="0" dirty="0">
                <a:effectLst/>
                <a:latin typeface="Aptos" panose="020B0004020202020204" pitchFamily="34" charset="0"/>
                <a:ea typeface="PMingLiU" panose="02020500000000000000" pitchFamily="18" charset="-120"/>
                <a:cs typeface="Arial" panose="020B0604020202020204" pitchFamily="34" charset="0"/>
              </a:rPr>
              <a:t>(K): Cervical Cancer Prevention</a:t>
            </a:r>
            <a:r>
              <a:rPr lang="en-ID" sz="1600" b="1" kern="0" dirty="0">
                <a:effectLst/>
                <a:latin typeface="+mn-lt"/>
                <a:ea typeface="Aptos" panose="020B0004020202020204" pitchFamily="34" charset="0"/>
                <a:cs typeface="Arial" panose="020B0604020202020204" pitchFamily="34" charset="0"/>
              </a:rPr>
              <a:t> </a:t>
            </a:r>
            <a:endParaRPr lang="de-DE" sz="1600" b="1" dirty="0">
              <a:latin typeface="+mn-lt"/>
            </a:endParaRPr>
          </a:p>
          <a:p>
            <a:r>
              <a:rPr lang="en-GB" sz="1600" b="1" kern="0" dirty="0">
                <a:latin typeface="Aptos" panose="020B0004020202020204" pitchFamily="34" charset="0"/>
                <a:ea typeface="PMingLiU" panose="02020500000000000000" pitchFamily="18" charset="-120"/>
                <a:cs typeface="Arial" panose="020B0604020202020204" pitchFamily="34" charset="0"/>
              </a:rPr>
              <a:t> </a:t>
            </a:r>
            <a:endParaRPr lang="de-DE" dirty="0"/>
          </a:p>
        </p:txBody>
      </p:sp>
    </p:spTree>
    <p:extLst>
      <p:ext uri="{BB962C8B-B14F-4D97-AF65-F5344CB8AC3E}">
        <p14:creationId xmlns:p14="http://schemas.microsoft.com/office/powerpoint/2010/main" val="2623439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E3A433-E5E0-D1AF-DEAE-F354DA59F4CA}"/>
              </a:ext>
            </a:extLst>
          </p:cNvPr>
          <p:cNvSpPr>
            <a:spLocks noGrp="1"/>
          </p:cNvSpPr>
          <p:nvPr>
            <p:ph type="title"/>
          </p:nvPr>
        </p:nvSpPr>
        <p:spPr>
          <a:xfrm>
            <a:off x="838200" y="248785"/>
            <a:ext cx="3962400" cy="883330"/>
          </a:xfrm>
        </p:spPr>
        <p:txBody>
          <a:bodyPr/>
          <a:lstStyle/>
          <a:p>
            <a:r>
              <a:rPr lang="de-DE" dirty="0" err="1"/>
              <a:t>Current</a:t>
            </a:r>
            <a:r>
              <a:rPr lang="de-DE" dirty="0"/>
              <a:t> Projects</a:t>
            </a:r>
          </a:p>
        </p:txBody>
      </p:sp>
      <p:sp>
        <p:nvSpPr>
          <p:cNvPr id="3" name="Inhaltsplatzhalter 2">
            <a:extLst>
              <a:ext uri="{FF2B5EF4-FFF2-40B4-BE49-F238E27FC236}">
                <a16:creationId xmlns:a16="http://schemas.microsoft.com/office/drawing/2014/main" id="{47BE184C-4744-4B6B-EAA8-E00FB3371A10}"/>
              </a:ext>
            </a:extLst>
          </p:cNvPr>
          <p:cNvSpPr>
            <a:spLocks noGrp="1"/>
          </p:cNvSpPr>
          <p:nvPr>
            <p:ph idx="1"/>
          </p:nvPr>
        </p:nvSpPr>
        <p:spPr>
          <a:xfrm>
            <a:off x="1055024" y="1132115"/>
            <a:ext cx="4953000" cy="5590608"/>
          </a:xfrm>
        </p:spPr>
        <p:txBody>
          <a:bodyPr>
            <a:normAutofit fontScale="92500" lnSpcReduction="10000"/>
          </a:bodyPr>
          <a:lstStyle/>
          <a:p>
            <a:endParaRPr lang="en-US" sz="2400" dirty="0">
              <a:effectLst/>
              <a:latin typeface="Calibri" panose="020F0502020204030204" pitchFamily="34" charset="0"/>
              <a:ea typeface="Calibri" panose="020F0502020204030204" pitchFamily="34" charset="0"/>
              <a:cs typeface="Calibri" panose="020F0502020204030204" pitchFamily="34" charset="0"/>
            </a:endParaRPr>
          </a:p>
          <a:p>
            <a:r>
              <a:rPr lang="en-US" sz="2400" dirty="0">
                <a:effectLst/>
                <a:latin typeface="Calibri" panose="020F0502020204030204" pitchFamily="34" charset="0"/>
                <a:ea typeface="Calibri" panose="020F0502020204030204" pitchFamily="34" charset="0"/>
                <a:cs typeface="Calibri" panose="020F0502020204030204" pitchFamily="34" charset="0"/>
              </a:rPr>
              <a:t>Studies to find iron-chelating agents from domestic sources, if possible, with concomitant antioxidant capacity as alternative or adjuvant therapeutics for iron loaded </a:t>
            </a:r>
            <a:r>
              <a:rPr lang="en-US" sz="2400" b="1" dirty="0">
                <a:effectLst/>
                <a:latin typeface="Calibri" panose="020F0502020204030204" pitchFamily="34" charset="0"/>
                <a:ea typeface="Calibri" panose="020F0502020204030204" pitchFamily="34" charset="0"/>
                <a:cs typeface="Calibri" panose="020F0502020204030204" pitchFamily="34" charset="0"/>
              </a:rPr>
              <a:t>thalassemic patients </a:t>
            </a:r>
            <a:r>
              <a:rPr lang="en-US" sz="2400" dirty="0">
                <a:effectLst/>
                <a:latin typeface="Calibri" panose="020F0502020204030204" pitchFamily="34" charset="0"/>
                <a:ea typeface="Calibri" panose="020F0502020204030204" pitchFamily="34" charset="0"/>
                <a:cs typeface="Calibri" panose="020F0502020204030204" pitchFamily="34" charset="0"/>
              </a:rPr>
              <a:t>by</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de-DE" sz="2400" dirty="0">
                <a:effectLst/>
                <a:latin typeface="Calibri" panose="020F0502020204030204" pitchFamily="34" charset="0"/>
                <a:ea typeface="Calibri" panose="020F0502020204030204" pitchFamily="34" charset="0"/>
                <a:cs typeface="Calibri" panose="020F0502020204030204" pitchFamily="34" charset="0"/>
              </a:rPr>
              <a:t>Professor Hans Joachim Freisleben </a:t>
            </a:r>
            <a:r>
              <a:rPr lang="de-DE" sz="2400" dirty="0" err="1">
                <a:effectLst/>
                <a:latin typeface="Calibri" panose="020F0502020204030204" pitchFamily="34" charset="0"/>
                <a:ea typeface="Calibri" panose="020F0502020204030204" pitchFamily="34" charset="0"/>
                <a:cs typeface="Calibri" panose="020F0502020204030204" pitchFamily="34" charset="0"/>
              </a:rPr>
              <a:t>DMSc</a:t>
            </a:r>
            <a:r>
              <a:rPr lang="de-DE" sz="2400" dirty="0">
                <a:effectLst/>
                <a:latin typeface="Calibri" panose="020F0502020204030204" pitchFamily="34" charset="0"/>
                <a:ea typeface="Calibri" panose="020F0502020204030204" pitchFamily="34" charset="0"/>
                <a:cs typeface="Calibri" panose="020F0502020204030204" pitchFamily="34" charset="0"/>
              </a:rPr>
              <a:t> </a:t>
            </a:r>
          </a:p>
          <a:p>
            <a:r>
              <a:rPr lang="de-DE" sz="2400" kern="100" dirty="0" err="1">
                <a:effectLst/>
                <a:latin typeface="Calibri" panose="020F0502020204030204" pitchFamily="34" charset="0"/>
                <a:ea typeface="Calibri" panose="020F0502020204030204" pitchFamily="34" charset="0"/>
                <a:cs typeface="Calibri" panose="020F0502020204030204" pitchFamily="34" charset="0"/>
              </a:rPr>
              <a:t>Within</a:t>
            </a:r>
            <a:r>
              <a:rPr lang="de-DE" sz="2400" kern="100" dirty="0">
                <a:effectLst/>
                <a:latin typeface="Calibri" panose="020F0502020204030204" pitchFamily="34" charset="0"/>
                <a:ea typeface="Calibri" panose="020F0502020204030204" pitchFamily="34" charset="0"/>
                <a:cs typeface="Calibri" panose="020F0502020204030204" pitchFamily="34" charset="0"/>
              </a:rPr>
              <a:t>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Indonesian</a:t>
            </a:r>
            <a:r>
              <a:rPr lang="de-DE" sz="2400" kern="100" dirty="0">
                <a:effectLst/>
                <a:latin typeface="Calibri" panose="020F0502020204030204" pitchFamily="34" charset="0"/>
                <a:ea typeface="Calibri" panose="020F0502020204030204" pitchFamily="34" charset="0"/>
                <a:cs typeface="Calibri" panose="020F0502020204030204" pitchFamily="34" charset="0"/>
              </a:rPr>
              <a:t> German Sharing,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build-up</a:t>
            </a:r>
            <a:r>
              <a:rPr lang="de-DE" sz="2400" kern="100" dirty="0">
                <a:effectLst/>
                <a:latin typeface="Calibri" panose="020F0502020204030204" pitchFamily="34" charset="0"/>
                <a:ea typeface="Calibri" panose="020F0502020204030204" pitchFamily="34" charset="0"/>
                <a:cs typeface="Calibri" panose="020F0502020204030204" pitchFamily="34" charset="0"/>
              </a:rPr>
              <a:t> of a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Breast</a:t>
            </a:r>
            <a:r>
              <a:rPr lang="de-DE" sz="2400" kern="100" dirty="0">
                <a:effectLst/>
                <a:latin typeface="Calibri" panose="020F0502020204030204" pitchFamily="34" charset="0"/>
                <a:ea typeface="Calibri" panose="020F0502020204030204" pitchFamily="34" charset="0"/>
                <a:cs typeface="Calibri" panose="020F0502020204030204" pitchFamily="34" charset="0"/>
              </a:rPr>
              <a:t> Cancer Center in Surabaya,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several</a:t>
            </a:r>
            <a:r>
              <a:rPr lang="de-DE" sz="2400" kern="100" dirty="0">
                <a:effectLst/>
                <a:latin typeface="Calibri" panose="020F0502020204030204" pitchFamily="34" charset="0"/>
                <a:ea typeface="Calibri" panose="020F0502020204030204" pitchFamily="34" charset="0"/>
                <a:cs typeface="Calibri" panose="020F0502020204030204" pitchFamily="34" charset="0"/>
              </a:rPr>
              <a:t>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advanced</a:t>
            </a:r>
            <a:r>
              <a:rPr lang="de-DE" sz="2400" kern="100" dirty="0">
                <a:effectLst/>
                <a:latin typeface="Calibri" panose="020F0502020204030204" pitchFamily="34" charset="0"/>
                <a:ea typeface="Calibri" panose="020F0502020204030204" pitchFamily="34" charset="0"/>
                <a:cs typeface="Calibri" panose="020F0502020204030204" pitchFamily="34" charset="0"/>
              </a:rPr>
              <a:t>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training</a:t>
            </a:r>
            <a:r>
              <a:rPr lang="de-DE" sz="2400" kern="100" dirty="0">
                <a:effectLst/>
                <a:latin typeface="Calibri" panose="020F0502020204030204" pitchFamily="34" charset="0"/>
                <a:ea typeface="Calibri" panose="020F0502020204030204" pitchFamily="34" charset="0"/>
                <a:cs typeface="Calibri" panose="020F0502020204030204" pitchFamily="34" charset="0"/>
              </a:rPr>
              <a:t>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courses</a:t>
            </a:r>
            <a:r>
              <a:rPr lang="de-DE" sz="2400" kern="100" dirty="0">
                <a:effectLst/>
                <a:latin typeface="Calibri" panose="020F0502020204030204" pitchFamily="34" charset="0"/>
                <a:ea typeface="Calibri" panose="020F0502020204030204" pitchFamily="34" charset="0"/>
                <a:cs typeface="Calibri" panose="020F0502020204030204" pitchFamily="34" charset="0"/>
              </a:rPr>
              <a:t>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concerning</a:t>
            </a:r>
            <a:r>
              <a:rPr lang="de-DE" sz="2400" kern="100" dirty="0">
                <a:effectLst/>
                <a:latin typeface="Calibri" panose="020F0502020204030204" pitchFamily="34" charset="0"/>
                <a:ea typeface="Calibri" panose="020F0502020204030204" pitchFamily="34" charset="0"/>
                <a:cs typeface="Calibri" panose="020F0502020204030204" pitchFamily="34" charset="0"/>
              </a:rPr>
              <a:t> </a:t>
            </a:r>
            <a:r>
              <a:rPr lang="de-DE" sz="2400" b="1" kern="100" dirty="0" err="1">
                <a:effectLst/>
                <a:latin typeface="Calibri" panose="020F0502020204030204" pitchFamily="34" charset="0"/>
                <a:ea typeface="Calibri" panose="020F0502020204030204" pitchFamily="34" charset="0"/>
                <a:cs typeface="Calibri" panose="020F0502020204030204" pitchFamily="34" charset="0"/>
              </a:rPr>
              <a:t>breast</a:t>
            </a:r>
            <a:r>
              <a:rPr lang="de-DE" sz="2400" b="1" kern="100" dirty="0">
                <a:effectLst/>
                <a:latin typeface="Calibri" panose="020F0502020204030204" pitchFamily="34" charset="0"/>
                <a:ea typeface="Calibri" panose="020F0502020204030204" pitchFamily="34" charset="0"/>
                <a:cs typeface="Calibri" panose="020F0502020204030204" pitchFamily="34" charset="0"/>
              </a:rPr>
              <a:t> </a:t>
            </a:r>
            <a:r>
              <a:rPr lang="de-DE" sz="2400" b="1" kern="100" dirty="0" err="1">
                <a:effectLst/>
                <a:latin typeface="Calibri" panose="020F0502020204030204" pitchFamily="34" charset="0"/>
                <a:ea typeface="Calibri" panose="020F0502020204030204" pitchFamily="34" charset="0"/>
                <a:cs typeface="Calibri" panose="020F0502020204030204" pitchFamily="34" charset="0"/>
              </a:rPr>
              <a:t>cancer</a:t>
            </a:r>
            <a:r>
              <a:rPr lang="de-DE" sz="2400" kern="100" dirty="0">
                <a:effectLst/>
                <a:latin typeface="Calibri" panose="020F0502020204030204" pitchFamily="34" charset="0"/>
                <a:ea typeface="Calibri" panose="020F0502020204030204" pitchFamily="34" charset="0"/>
                <a:cs typeface="Calibri" panose="020F0502020204030204" pitchFamily="34" charset="0"/>
              </a:rPr>
              <a:t>, also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for</a:t>
            </a:r>
            <a:r>
              <a:rPr lang="de-DE" sz="2400" kern="100" dirty="0">
                <a:effectLst/>
                <a:latin typeface="Calibri" panose="020F0502020204030204" pitchFamily="34" charset="0"/>
                <a:ea typeface="Calibri" panose="020F0502020204030204" pitchFamily="34" charset="0"/>
                <a:cs typeface="Calibri" panose="020F0502020204030204" pitchFamily="34" charset="0"/>
              </a:rPr>
              <a:t>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nurses</a:t>
            </a:r>
            <a:r>
              <a:rPr lang="de-DE" sz="2400" kern="100" dirty="0">
                <a:effectLst/>
                <a:latin typeface="Calibri" panose="020F0502020204030204" pitchFamily="34" charset="0"/>
                <a:ea typeface="Calibri" panose="020F0502020204030204" pitchFamily="34" charset="0"/>
                <a:cs typeface="Calibri" panose="020F0502020204030204" pitchFamily="34" charset="0"/>
              </a:rPr>
              <a:t> and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build-up</a:t>
            </a:r>
            <a:r>
              <a:rPr lang="de-DE" sz="2400" kern="100" dirty="0">
                <a:effectLst/>
                <a:latin typeface="Calibri" panose="020F0502020204030204" pitchFamily="34" charset="0"/>
                <a:ea typeface="Calibri" panose="020F0502020204030204" pitchFamily="34" charset="0"/>
                <a:cs typeface="Calibri" panose="020F0502020204030204" pitchFamily="34" charset="0"/>
              </a:rPr>
              <a:t> of a so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called</a:t>
            </a:r>
            <a:r>
              <a:rPr lang="de-DE" sz="2400" kern="100" dirty="0">
                <a:effectLst/>
                <a:latin typeface="Calibri" panose="020F0502020204030204" pitchFamily="34" charset="0"/>
                <a:ea typeface="Calibri" panose="020F0502020204030204" pitchFamily="34" charset="0"/>
                <a:cs typeface="Calibri" panose="020F0502020204030204" pitchFamily="34" charset="0"/>
              </a:rPr>
              <a:t>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second-opinion-clinic</a:t>
            </a:r>
            <a:r>
              <a:rPr lang="de-DE" sz="2400" kern="100" dirty="0">
                <a:effectLst/>
                <a:latin typeface="Calibri" panose="020F0502020204030204" pitchFamily="34" charset="0"/>
                <a:ea typeface="Calibri" panose="020F0502020204030204" pitchFamily="34" charset="0"/>
                <a:cs typeface="Calibri" panose="020F0502020204030204" pitchFamily="34" charset="0"/>
              </a:rPr>
              <a:t> in Jakarta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with</a:t>
            </a:r>
            <a:r>
              <a:rPr lang="de-DE" sz="2400" kern="100" dirty="0">
                <a:effectLst/>
                <a:latin typeface="Calibri" panose="020F0502020204030204" pitchFamily="34" charset="0"/>
                <a:ea typeface="Calibri" panose="020F0502020204030204" pitchFamily="34" charset="0"/>
                <a:cs typeface="Calibri" panose="020F0502020204030204" pitchFamily="34" charset="0"/>
              </a:rPr>
              <a:t> international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experts</a:t>
            </a:r>
            <a:r>
              <a:rPr lang="de-DE" sz="2400" kern="100" dirty="0">
                <a:effectLst/>
                <a:latin typeface="Calibri" panose="020F0502020204030204" pitchFamily="34" charset="0"/>
                <a:ea typeface="Calibri" panose="020F0502020204030204" pitchFamily="34" charset="0"/>
                <a:cs typeface="Calibri" panose="020F0502020204030204" pitchFamily="34" charset="0"/>
              </a:rPr>
              <a:t>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for</a:t>
            </a:r>
            <a:r>
              <a:rPr lang="de-DE" sz="2400" kern="100" dirty="0">
                <a:effectLst/>
                <a:latin typeface="Calibri" panose="020F0502020204030204" pitchFamily="34" charset="0"/>
                <a:ea typeface="Calibri" panose="020F0502020204030204" pitchFamily="34" charset="0"/>
                <a:cs typeface="Calibri" panose="020F0502020204030204" pitchFamily="34" charset="0"/>
              </a:rPr>
              <a:t> virtual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tumour</a:t>
            </a:r>
            <a:r>
              <a:rPr lang="de-DE" sz="2400" kern="100" dirty="0">
                <a:effectLst/>
                <a:latin typeface="Calibri" panose="020F0502020204030204" pitchFamily="34" charset="0"/>
                <a:ea typeface="Calibri" panose="020F0502020204030204" pitchFamily="34" charset="0"/>
                <a:cs typeface="Calibri" panose="020F0502020204030204" pitchFamily="34" charset="0"/>
              </a:rPr>
              <a:t>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conferences</a:t>
            </a:r>
            <a:r>
              <a:rPr lang="de-DE" sz="2400" kern="100" dirty="0">
                <a:effectLst/>
                <a:latin typeface="Calibri" panose="020F0502020204030204" pitchFamily="34" charset="0"/>
                <a:ea typeface="Calibri" panose="020F0502020204030204" pitchFamily="34" charset="0"/>
                <a:cs typeface="Calibri" panose="020F0502020204030204" pitchFamily="34" charset="0"/>
              </a:rPr>
              <a:t> </a:t>
            </a:r>
            <a:r>
              <a:rPr lang="de-DE" sz="2400" kern="100" dirty="0" err="1">
                <a:effectLst/>
                <a:latin typeface="Calibri" panose="020F0502020204030204" pitchFamily="34" charset="0"/>
                <a:ea typeface="Calibri" panose="020F0502020204030204" pitchFamily="34" charset="0"/>
                <a:cs typeface="Calibri" panose="020F0502020204030204" pitchFamily="34" charset="0"/>
              </a:rPr>
              <a:t>by</a:t>
            </a:r>
            <a:r>
              <a:rPr lang="de-DE" sz="2400" kern="100"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Joke Tio MD</a:t>
            </a:r>
          </a:p>
          <a:p>
            <a:r>
              <a:rPr lang="de-DE" sz="2400" dirty="0" err="1">
                <a:effectLst/>
                <a:latin typeface="Calibri" panose="020F0502020204030204" pitchFamily="34" charset="0"/>
                <a:ea typeface="Calibri" panose="020F0502020204030204" pitchFamily="34" charset="0"/>
                <a:cs typeface="Calibri" panose="020F0502020204030204" pitchFamily="34" charset="0"/>
              </a:rPr>
              <a:t>Surgery</a:t>
            </a:r>
            <a:r>
              <a:rPr lang="de-DE" sz="2400" dirty="0">
                <a:effectLst/>
                <a:latin typeface="Calibri" panose="020F0502020204030204" pitchFamily="34" charset="0"/>
                <a:ea typeface="Calibri" panose="020F0502020204030204" pitchFamily="34" charset="0"/>
                <a:cs typeface="Calibri" panose="020F0502020204030204" pitchFamily="34" charset="0"/>
              </a:rPr>
              <a:t> of </a:t>
            </a:r>
            <a:r>
              <a:rPr lang="de-DE" sz="2400" dirty="0" err="1">
                <a:effectLst/>
                <a:latin typeface="Calibri" panose="020F0502020204030204" pitchFamily="34" charset="0"/>
                <a:ea typeface="Calibri" panose="020F0502020204030204" pitchFamily="34" charset="0"/>
                <a:cs typeface="Calibri" panose="020F0502020204030204" pitchFamily="34" charset="0"/>
              </a:rPr>
              <a:t>Indonesian</a:t>
            </a:r>
            <a:r>
              <a:rPr lang="de-DE" sz="2400" dirty="0">
                <a:effectLst/>
                <a:latin typeface="Calibri" panose="020F0502020204030204" pitchFamily="34" charset="0"/>
                <a:ea typeface="Calibri" panose="020F0502020204030204" pitchFamily="34" charset="0"/>
                <a:cs typeface="Calibri" panose="020F0502020204030204" pitchFamily="34" charset="0"/>
              </a:rPr>
              <a:t> </a:t>
            </a:r>
            <a:r>
              <a:rPr lang="de-DE" sz="2400" dirty="0" err="1">
                <a:effectLst/>
                <a:latin typeface="Calibri" panose="020F0502020204030204" pitchFamily="34" charset="0"/>
                <a:ea typeface="Calibri" panose="020F0502020204030204" pitchFamily="34" charset="0"/>
                <a:cs typeface="Calibri" panose="020F0502020204030204" pitchFamily="34" charset="0"/>
              </a:rPr>
              <a:t>children</a:t>
            </a:r>
            <a:r>
              <a:rPr lang="de-DE" sz="2400" dirty="0">
                <a:effectLst/>
                <a:latin typeface="Calibri" panose="020F0502020204030204" pitchFamily="34" charset="0"/>
                <a:ea typeface="Calibri" panose="020F0502020204030204" pitchFamily="34" charset="0"/>
                <a:cs typeface="Calibri" panose="020F0502020204030204" pitchFamily="34" charset="0"/>
              </a:rPr>
              <a:t> </a:t>
            </a:r>
            <a:r>
              <a:rPr lang="de-DE" sz="2400" dirty="0" err="1">
                <a:effectLst/>
                <a:latin typeface="Calibri" panose="020F0502020204030204" pitchFamily="34" charset="0"/>
                <a:ea typeface="Calibri" panose="020F0502020204030204" pitchFamily="34" charset="0"/>
                <a:cs typeface="Calibri" panose="020F0502020204030204" pitchFamily="34" charset="0"/>
              </a:rPr>
              <a:t>with</a:t>
            </a:r>
            <a:r>
              <a:rPr lang="de-DE" sz="2400" dirty="0">
                <a:effectLst/>
                <a:latin typeface="Calibri" panose="020F0502020204030204" pitchFamily="34" charset="0"/>
                <a:ea typeface="Calibri" panose="020F0502020204030204" pitchFamily="34" charset="0"/>
                <a:cs typeface="Calibri" panose="020F0502020204030204" pitchFamily="34" charset="0"/>
              </a:rPr>
              <a:t> </a:t>
            </a:r>
            <a:r>
              <a:rPr lang="de-DE" sz="2400" b="1" dirty="0" err="1">
                <a:effectLst/>
                <a:latin typeface="Calibri" panose="020F0502020204030204" pitchFamily="34" charset="0"/>
                <a:ea typeface="Calibri" panose="020F0502020204030204" pitchFamily="34" charset="0"/>
                <a:cs typeface="Calibri" panose="020F0502020204030204" pitchFamily="34" charset="0"/>
              </a:rPr>
              <a:t>cleft</a:t>
            </a:r>
            <a:r>
              <a:rPr lang="de-DE" sz="2400" b="1" dirty="0">
                <a:effectLst/>
                <a:latin typeface="Calibri" panose="020F0502020204030204" pitchFamily="34" charset="0"/>
                <a:ea typeface="Calibri" panose="020F0502020204030204" pitchFamily="34" charset="0"/>
                <a:cs typeface="Calibri" panose="020F0502020204030204" pitchFamily="34" charset="0"/>
              </a:rPr>
              <a:t> </a:t>
            </a:r>
            <a:r>
              <a:rPr lang="de-DE" sz="2400" b="1" dirty="0" err="1">
                <a:effectLst/>
                <a:latin typeface="Calibri" panose="020F0502020204030204" pitchFamily="34" charset="0"/>
                <a:ea typeface="Calibri" panose="020F0502020204030204" pitchFamily="34" charset="0"/>
                <a:cs typeface="Calibri" panose="020F0502020204030204" pitchFamily="34" charset="0"/>
              </a:rPr>
              <a:t>palate</a:t>
            </a:r>
            <a:r>
              <a:rPr lang="de-DE" sz="2400" b="1" dirty="0">
                <a:effectLst/>
                <a:latin typeface="Calibri" panose="020F0502020204030204" pitchFamily="34" charset="0"/>
                <a:ea typeface="Calibri" panose="020F0502020204030204" pitchFamily="34" charset="0"/>
                <a:cs typeface="Calibri" panose="020F0502020204030204" pitchFamily="34" charset="0"/>
              </a:rPr>
              <a:t> </a:t>
            </a:r>
            <a:r>
              <a:rPr lang="de-DE" sz="2400" dirty="0" err="1">
                <a:effectLst/>
                <a:latin typeface="Calibri" panose="020F0502020204030204" pitchFamily="34" charset="0"/>
                <a:ea typeface="Calibri" panose="020F0502020204030204" pitchFamily="34" charset="0"/>
                <a:cs typeface="Calibri" panose="020F0502020204030204" pitchFamily="34" charset="0"/>
              </a:rPr>
              <a:t>by</a:t>
            </a:r>
            <a:r>
              <a:rPr lang="de-DE" sz="2400" dirty="0">
                <a:effectLst/>
                <a:latin typeface="Calibri" panose="020F0502020204030204" pitchFamily="34" charset="0"/>
                <a:ea typeface="Calibri" panose="020F0502020204030204" pitchFamily="34" charset="0"/>
                <a:cs typeface="Calibri" panose="020F0502020204030204" pitchFamily="34" charset="0"/>
              </a:rPr>
              <a:t> Professor  Alexander Hemprich MD DDS PhD, in </a:t>
            </a:r>
            <a:r>
              <a:rPr lang="de-DE" sz="2400" dirty="0" err="1">
                <a:effectLst/>
                <a:latin typeface="Calibri" panose="020F0502020204030204" pitchFamily="34" charset="0"/>
                <a:ea typeface="Calibri" panose="020F0502020204030204" pitchFamily="34" charset="0"/>
                <a:cs typeface="Calibri" panose="020F0502020204030204" pitchFamily="34" charset="0"/>
              </a:rPr>
              <a:t>preparation</a:t>
            </a:r>
            <a:endParaRPr lang="de-DE" sz="2400" dirty="0">
              <a:effectLst/>
              <a:latin typeface="Calibri" panose="020F0502020204030204" pitchFamily="34" charset="0"/>
              <a:ea typeface="Calibri" panose="020F0502020204030204" pitchFamily="34" charset="0"/>
              <a:cs typeface="Calibri" panose="020F0502020204030204" pitchFamily="34" charset="0"/>
            </a:endParaRPr>
          </a:p>
          <a:p>
            <a:endParaRPr lang="de-DE" dirty="0"/>
          </a:p>
        </p:txBody>
      </p:sp>
      <p:pic>
        <p:nvPicPr>
          <p:cNvPr id="7" name="Grafik 6" descr="Ein Bild, das Text, Medien, Firma, Präsentation enthält.&#10;&#10;Automatisch generierte Beschreibung">
            <a:extLst>
              <a:ext uri="{FF2B5EF4-FFF2-40B4-BE49-F238E27FC236}">
                <a16:creationId xmlns:a16="http://schemas.microsoft.com/office/drawing/2014/main" id="{420CB5A3-2786-645C-2F97-1187DB92A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2611" y="4244182"/>
            <a:ext cx="3941510" cy="2239055"/>
          </a:xfrm>
          <a:prstGeom prst="rect">
            <a:avLst/>
          </a:prstGeom>
        </p:spPr>
      </p:pic>
      <p:pic>
        <p:nvPicPr>
          <p:cNvPr id="4" name="Picture 2" descr="Ein Bild, das Text, Menschliches Gesicht, Screenshot, Person enthält.&#10;&#10;Automatisch generierte Beschreibung">
            <a:extLst>
              <a:ext uri="{FF2B5EF4-FFF2-40B4-BE49-F238E27FC236}">
                <a16:creationId xmlns:a16="http://schemas.microsoft.com/office/drawing/2014/main" id="{79BBBA8A-1763-4365-C16F-B191C3CE0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187" y="248785"/>
            <a:ext cx="2906847" cy="3633454"/>
          </a:xfrm>
          <a:prstGeom prst="rect">
            <a:avLst/>
          </a:prstGeom>
          <a:ln>
            <a:noFill/>
          </a:ln>
          <a:effectLst>
            <a:outerShdw blurRad="292100" dist="139700" dir="2700000" algn="tl" rotWithShape="0">
              <a:srgbClr val="333333">
                <a:alpha val="65000"/>
              </a:srgbClr>
            </a:outerShdw>
          </a:effectLst>
        </p:spPr>
      </p:pic>
      <p:pic>
        <p:nvPicPr>
          <p:cNvPr id="5" name="Grafik 4" descr="Ein Bild, das Menschliches Gesicht, Person, Lächeln, Kleidung enthält.&#10;&#10;KI-generierte Inhalte können fehlerhaft sein.">
            <a:extLst>
              <a:ext uri="{FF2B5EF4-FFF2-40B4-BE49-F238E27FC236}">
                <a16:creationId xmlns:a16="http://schemas.microsoft.com/office/drawing/2014/main" id="{A3D62641-3B4E-22C1-AFF2-DF6D688C4B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25" y="5237615"/>
            <a:ext cx="1067270" cy="1371600"/>
          </a:xfrm>
          <a:prstGeom prst="rect">
            <a:avLst/>
          </a:prstGeom>
          <a:ln>
            <a:noFill/>
          </a:ln>
          <a:effectLst>
            <a:outerShdw blurRad="292100" dist="139700" dir="2700000" algn="tl" rotWithShape="0">
              <a:srgbClr val="333333">
                <a:alpha val="65000"/>
              </a:srgbClr>
            </a:outerShdw>
          </a:effectLst>
        </p:spPr>
      </p:pic>
      <p:pic>
        <p:nvPicPr>
          <p:cNvPr id="6" name="Bild 2">
            <a:extLst>
              <a:ext uri="{FF2B5EF4-FFF2-40B4-BE49-F238E27FC236}">
                <a16:creationId xmlns:a16="http://schemas.microsoft.com/office/drawing/2014/main" id="{1C41883B-C40C-B8F5-37D7-38A1B643C41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64838" y="1132115"/>
            <a:ext cx="2701925" cy="2027555"/>
          </a:xfrm>
          <a:prstGeom prst="rect">
            <a:avLst/>
          </a:prstGeom>
          <a:noFill/>
          <a:ln>
            <a:noFill/>
          </a:ln>
        </p:spPr>
      </p:pic>
      <p:pic>
        <p:nvPicPr>
          <p:cNvPr id="10" name="Grafik 9" descr="Ein Bild, das Menschliches Gesicht, Lächeln, Person, Brille enthält.&#10;&#10;Automatisch generierte Beschreibung">
            <a:extLst>
              <a:ext uri="{FF2B5EF4-FFF2-40B4-BE49-F238E27FC236}">
                <a16:creationId xmlns:a16="http://schemas.microsoft.com/office/drawing/2014/main" id="{6376F8F5-743A-89F4-0151-B055144EDE6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25" y="3333711"/>
            <a:ext cx="1059480" cy="1556368"/>
          </a:xfrm>
          <a:prstGeom prst="rect">
            <a:avLst/>
          </a:prstGeom>
          <a:ln>
            <a:noFill/>
          </a:ln>
          <a:effectLst>
            <a:outerShdw blurRad="292100" dist="139700" dir="2700000" algn="tl" rotWithShape="0">
              <a:srgbClr val="333333">
                <a:alpha val="65000"/>
              </a:srgbClr>
            </a:outerShdw>
          </a:effectLst>
        </p:spPr>
      </p:pic>
      <p:pic>
        <p:nvPicPr>
          <p:cNvPr id="11" name="Grafik 10" descr="Prof.-em.-Hans-Joachim-Frei">
            <a:hlinkClick r:id="rId7"/>
            <a:extLst>
              <a:ext uri="{FF2B5EF4-FFF2-40B4-BE49-F238E27FC236}">
                <a16:creationId xmlns:a16="http://schemas.microsoft.com/office/drawing/2014/main" id="{E3B9C88D-70C8-B200-2E9E-33838BD02F7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76" y="1479651"/>
            <a:ext cx="1107306" cy="1371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4642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49DF9CE-A98A-D515-8485-10CD72990830}"/>
              </a:ext>
            </a:extLst>
          </p:cNvPr>
          <p:cNvSpPr>
            <a:spLocks noGrp="1"/>
          </p:cNvSpPr>
          <p:nvPr>
            <p:ph type="title"/>
          </p:nvPr>
        </p:nvSpPr>
        <p:spPr>
          <a:xfrm>
            <a:off x="572493" y="238539"/>
            <a:ext cx="11018520" cy="1434415"/>
          </a:xfrm>
        </p:spPr>
        <p:txBody>
          <a:bodyPr anchor="b">
            <a:normAutofit/>
          </a:bodyPr>
          <a:lstStyle/>
          <a:p>
            <a:r>
              <a:rPr lang="en-ID" sz="2200" b="1" dirty="0">
                <a:effectLst/>
                <a:latin typeface="Aptos" panose="020B0004020202020204" pitchFamily="34" charset="0"/>
                <a:ea typeface="Aptos" panose="020B0004020202020204" pitchFamily="34" charset="0"/>
                <a:cs typeface="Arial" panose="020B0604020202020204" pitchFamily="34" charset="0"/>
              </a:rPr>
              <a:t>Indonesian Consortium for Biomedical Sciences (KIBI): Advancing Biomedical Education and Research Across Indonesia – Current Cooperation Plans with DIGM</a:t>
            </a:r>
            <a:br>
              <a:rPr lang="de-DE" sz="2200" dirty="0">
                <a:effectLst/>
                <a:latin typeface="Aptos" panose="020B0004020202020204" pitchFamily="34" charset="0"/>
                <a:ea typeface="Aptos" panose="020B0004020202020204" pitchFamily="34" charset="0"/>
                <a:cs typeface="Times New Roman" panose="02020603050405020304" pitchFamily="18" charset="0"/>
              </a:rPr>
            </a:br>
            <a:endParaRPr lang="de-DE" sz="2200" dirty="0"/>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CADBA3F0-7CEF-2332-7E98-C96AF3EBE103}"/>
              </a:ext>
            </a:extLst>
          </p:cNvPr>
          <p:cNvSpPr>
            <a:spLocks noGrp="1"/>
          </p:cNvSpPr>
          <p:nvPr>
            <p:ph idx="1"/>
          </p:nvPr>
        </p:nvSpPr>
        <p:spPr>
          <a:xfrm>
            <a:off x="572493" y="2071316"/>
            <a:ext cx="6713552" cy="4119172"/>
          </a:xfrm>
        </p:spPr>
        <p:txBody>
          <a:bodyPr anchor="t">
            <a:normAutofit/>
          </a:bodyPr>
          <a:lstStyle/>
          <a:p>
            <a:pPr>
              <a:spcAft>
                <a:spcPts val="800"/>
              </a:spcAft>
            </a:pPr>
            <a:r>
              <a:rPr lang="en-GB" sz="1700" b="1" kern="100" dirty="0">
                <a:effectLst/>
                <a:ea typeface="Aptos" panose="020B0004020202020204" pitchFamily="34" charset="0"/>
                <a:cs typeface="Times New Roman" panose="02020603050405020304" pitchFamily="18" charset="0"/>
              </a:rPr>
              <a:t>DNA Methylation Profile in Children with Ventricular Septal Defect: A Study to Explore Epigenetic Link with Environmental Exposure in Indonesia (Food, Lead and BPA exposure) </a:t>
            </a:r>
          </a:p>
          <a:p>
            <a:pPr marL="0" indent="0">
              <a:spcAft>
                <a:spcPts val="800"/>
              </a:spcAft>
              <a:buNone/>
            </a:pPr>
            <a:r>
              <a:rPr lang="en-GB" sz="1700" kern="100" dirty="0">
                <a:effectLst/>
                <a:ea typeface="Aptos" panose="020B0004020202020204" pitchFamily="34" charset="0"/>
                <a:cs typeface="Times New Roman" panose="02020603050405020304" pitchFamily="18" charset="0"/>
              </a:rPr>
              <a:t>Anisa </a:t>
            </a:r>
            <a:r>
              <a:rPr lang="en-GB" sz="1700" kern="100" dirty="0" err="1">
                <a:effectLst/>
                <a:ea typeface="Aptos" panose="020B0004020202020204" pitchFamily="34" charset="0"/>
                <a:cs typeface="Times New Roman" panose="02020603050405020304" pitchFamily="18" charset="0"/>
              </a:rPr>
              <a:t>Rahmadhany</a:t>
            </a:r>
            <a:r>
              <a:rPr lang="en-GB" sz="1700" kern="100" dirty="0">
                <a:effectLst/>
                <a:ea typeface="Aptos" panose="020B0004020202020204" pitchFamily="34" charset="0"/>
                <a:cs typeface="Times New Roman" panose="02020603050405020304" pitchFamily="18" charset="0"/>
              </a:rPr>
              <a:t>, </a:t>
            </a:r>
            <a:r>
              <a:rPr lang="en-GB" sz="1700" kern="100" dirty="0" err="1">
                <a:effectLst/>
                <a:ea typeface="Aptos" panose="020B0004020202020204" pitchFamily="34" charset="0"/>
                <a:cs typeface="Times New Roman" panose="02020603050405020304" pitchFamily="18" charset="0"/>
              </a:rPr>
              <a:t>Pediatric</a:t>
            </a:r>
            <a:r>
              <a:rPr lang="en-GB" sz="1700" kern="100" dirty="0">
                <a:effectLst/>
                <a:ea typeface="Aptos" panose="020B0004020202020204" pitchFamily="34" charset="0"/>
                <a:cs typeface="Times New Roman" panose="02020603050405020304" pitchFamily="18" charset="0"/>
              </a:rPr>
              <a:t> Cardiology Division, Department of </a:t>
            </a:r>
            <a:r>
              <a:rPr lang="en-GB" sz="1700" kern="100" dirty="0" err="1">
                <a:effectLst/>
                <a:ea typeface="Aptos" panose="020B0004020202020204" pitchFamily="34" charset="0"/>
                <a:cs typeface="Times New Roman" panose="02020603050405020304" pitchFamily="18" charset="0"/>
              </a:rPr>
              <a:t>Pediatrics</a:t>
            </a:r>
            <a:r>
              <a:rPr lang="en-GB" sz="1700" kern="100" dirty="0">
                <a:effectLst/>
                <a:ea typeface="Aptos" panose="020B0004020202020204" pitchFamily="34" charset="0"/>
                <a:cs typeface="Times New Roman" panose="02020603050405020304" pitchFamily="18" charset="0"/>
              </a:rPr>
              <a:t>, </a:t>
            </a:r>
            <a:r>
              <a:rPr lang="en-GB" sz="1700" kern="100" dirty="0" err="1">
                <a:effectLst/>
                <a:ea typeface="Aptos" panose="020B0004020202020204" pitchFamily="34" charset="0"/>
                <a:cs typeface="Times New Roman" panose="02020603050405020304" pitchFamily="18" charset="0"/>
              </a:rPr>
              <a:t>Dr.</a:t>
            </a:r>
            <a:r>
              <a:rPr lang="en-GB" sz="1700" kern="100" dirty="0">
                <a:effectLst/>
                <a:ea typeface="Aptos" panose="020B0004020202020204" pitchFamily="34" charset="0"/>
                <a:cs typeface="Times New Roman" panose="02020603050405020304" pitchFamily="18" charset="0"/>
              </a:rPr>
              <a:t> </a:t>
            </a:r>
            <a:r>
              <a:rPr lang="en-GB" sz="1700" kern="100" dirty="0" err="1">
                <a:effectLst/>
                <a:ea typeface="Aptos" panose="020B0004020202020204" pitchFamily="34" charset="0"/>
                <a:cs typeface="Times New Roman" panose="02020603050405020304" pitchFamily="18" charset="0"/>
              </a:rPr>
              <a:t>Cipto</a:t>
            </a:r>
            <a:r>
              <a:rPr lang="en-GB" sz="1700" kern="100" dirty="0">
                <a:effectLst/>
                <a:ea typeface="Aptos" panose="020B0004020202020204" pitchFamily="34" charset="0"/>
                <a:cs typeface="Times New Roman" panose="02020603050405020304" pitchFamily="18" charset="0"/>
              </a:rPr>
              <a:t> </a:t>
            </a:r>
            <a:r>
              <a:rPr lang="en-GB" sz="1700" kern="100" dirty="0" err="1">
                <a:effectLst/>
                <a:ea typeface="Aptos" panose="020B0004020202020204" pitchFamily="34" charset="0"/>
                <a:cs typeface="Times New Roman" panose="02020603050405020304" pitchFamily="18" charset="0"/>
              </a:rPr>
              <a:t>Mangunkusumo</a:t>
            </a:r>
            <a:r>
              <a:rPr lang="en-GB" sz="1700" kern="100" dirty="0">
                <a:effectLst/>
                <a:ea typeface="Aptos" panose="020B0004020202020204" pitchFamily="34" charset="0"/>
                <a:cs typeface="Times New Roman" panose="02020603050405020304" pitchFamily="18" charset="0"/>
              </a:rPr>
              <a:t> Hospital, University of Indonesia, Jakarta, Indonesia and Asmarinah, Department of Medical Biology, University of Indonesia, Jakarta, Indonesia in Cooperation with Prof. Diller, EMAH Centre and Prof. Sigler, </a:t>
            </a:r>
            <a:r>
              <a:rPr lang="en-GB" sz="1700" kern="100" dirty="0" err="1">
                <a:effectLst/>
                <a:ea typeface="Aptos" panose="020B0004020202020204" pitchFamily="34" charset="0"/>
                <a:cs typeface="Times New Roman" panose="02020603050405020304" pitchFamily="18" charset="0"/>
              </a:rPr>
              <a:t>Pediatric</a:t>
            </a:r>
            <a:r>
              <a:rPr lang="en-GB" sz="1700" kern="100" dirty="0">
                <a:effectLst/>
                <a:ea typeface="Aptos" panose="020B0004020202020204" pitchFamily="34" charset="0"/>
                <a:cs typeface="Times New Roman" panose="02020603050405020304" pitchFamily="18" charset="0"/>
              </a:rPr>
              <a:t> Cardiology UKM</a:t>
            </a:r>
          </a:p>
          <a:p>
            <a:endParaRPr lang="de-DE" sz="1700" dirty="0">
              <a:effectLst/>
              <a:ea typeface="Aptos" panose="020B0004020202020204" pitchFamily="34" charset="0"/>
              <a:cs typeface="Aptos" panose="020B0004020202020204" pitchFamily="34" charset="0"/>
            </a:endParaRPr>
          </a:p>
          <a:p>
            <a:pPr marL="0" indent="0">
              <a:buNone/>
            </a:pPr>
            <a:endParaRPr lang="de-DE" sz="1700" dirty="0">
              <a:effectLst/>
              <a:ea typeface="Aptos" panose="020B0004020202020204" pitchFamily="34" charset="0"/>
              <a:cs typeface="Aptos" panose="020B0004020202020204" pitchFamily="34" charset="0"/>
            </a:endParaRPr>
          </a:p>
          <a:p>
            <a:pPr>
              <a:spcAft>
                <a:spcPts val="800"/>
              </a:spcAft>
            </a:pPr>
            <a:endParaRPr lang="de-DE" sz="1700" kern="100" dirty="0">
              <a:effectLst/>
              <a:ea typeface="Aptos" panose="020B0004020202020204" pitchFamily="34" charset="0"/>
              <a:cs typeface="Times New Roman" panose="02020603050405020304" pitchFamily="18" charset="0"/>
            </a:endParaRPr>
          </a:p>
          <a:p>
            <a:pPr marL="0" indent="0">
              <a:spcAft>
                <a:spcPts val="800"/>
              </a:spcAft>
              <a:buNone/>
            </a:pPr>
            <a:r>
              <a:rPr lang="en-GB" sz="1700" kern="100" dirty="0">
                <a:effectLst/>
                <a:ea typeface="Aptos" panose="020B0004020202020204" pitchFamily="34" charset="0"/>
                <a:cs typeface="Times New Roman" panose="02020603050405020304" pitchFamily="18" charset="0"/>
              </a:rPr>
              <a:t> </a:t>
            </a:r>
            <a:endParaRPr lang="de-DE" sz="1700" kern="100" dirty="0">
              <a:effectLst/>
              <a:ea typeface="Aptos" panose="020B0004020202020204" pitchFamily="34" charset="0"/>
              <a:cs typeface="Times New Roman" panose="02020603050405020304" pitchFamily="18" charset="0"/>
            </a:endParaRPr>
          </a:p>
          <a:p>
            <a:endParaRPr lang="de-DE" sz="1700" dirty="0"/>
          </a:p>
          <a:p>
            <a:endParaRPr lang="de-DE" sz="1700" dirty="0"/>
          </a:p>
        </p:txBody>
      </p:sp>
      <p:pic>
        <p:nvPicPr>
          <p:cNvPr id="5" name="Grafik 4" descr="Ein Bild, das Cartoon, Clipart, Grafiken, Darstellung enthält.&#10;&#10;Automatisch generierte Beschreibung">
            <a:extLst>
              <a:ext uri="{FF2B5EF4-FFF2-40B4-BE49-F238E27FC236}">
                <a16:creationId xmlns:a16="http://schemas.microsoft.com/office/drawing/2014/main" id="{CD78A7CD-00B2-A2AE-9732-66CE642945C0}"/>
              </a:ext>
            </a:extLst>
          </p:cNvPr>
          <p:cNvPicPr>
            <a:picLocks noChangeAspect="1"/>
          </p:cNvPicPr>
          <p:nvPr/>
        </p:nvPicPr>
        <p:blipFill>
          <a:blip r:embed="rId3">
            <a:extLst>
              <a:ext uri="{28A0092B-C50C-407E-A947-70E740481C1C}">
                <a14:useLocalDpi xmlns:a14="http://schemas.microsoft.com/office/drawing/2010/main" val="0"/>
              </a:ext>
            </a:extLst>
          </a:blip>
          <a:srcRect r="1578" b="-3"/>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2223699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F34E02E-B055-8C2E-52B7-2A610439E3E0}"/>
              </a:ext>
            </a:extLst>
          </p:cNvPr>
          <p:cNvSpPr>
            <a:spLocks noGrp="1"/>
          </p:cNvSpPr>
          <p:nvPr>
            <p:ph type="title"/>
          </p:nvPr>
        </p:nvSpPr>
        <p:spPr>
          <a:xfrm>
            <a:off x="638882" y="639193"/>
            <a:ext cx="3571810" cy="3573516"/>
          </a:xfrm>
        </p:spPr>
        <p:txBody>
          <a:bodyPr vert="horz" lIns="91440" tIns="45720" rIns="91440" bIns="45720" rtlCol="0" anchor="b">
            <a:normAutofit fontScale="90000"/>
          </a:bodyPr>
          <a:lstStyle/>
          <a:p>
            <a:r>
              <a:rPr lang="en-US" sz="1700" b="1" i="0" u="none" strike="noStrike" kern="1200" baseline="0" dirty="0">
                <a:solidFill>
                  <a:schemeClr val="tx1"/>
                </a:solidFill>
                <a:latin typeface="+mj-lt"/>
                <a:ea typeface="+mj-ea"/>
                <a:cs typeface="+mj-cs"/>
              </a:rPr>
              <a:t>Assessing case detection delay and associated factors in </a:t>
            </a:r>
            <a:r>
              <a:rPr lang="en-US" sz="1700" b="1" i="0" u="none" strike="noStrike" kern="1200" baseline="0" dirty="0" err="1">
                <a:solidFill>
                  <a:schemeClr val="tx1"/>
                </a:solidFill>
                <a:latin typeface="+mj-lt"/>
                <a:ea typeface="+mj-ea"/>
                <a:cs typeface="+mj-cs"/>
              </a:rPr>
              <a:t>paediatric</a:t>
            </a:r>
            <a:r>
              <a:rPr lang="en-US" sz="1700" b="1" i="0" u="none" strike="noStrike" kern="1200" baseline="0" dirty="0">
                <a:solidFill>
                  <a:schemeClr val="tx1"/>
                </a:solidFill>
                <a:latin typeface="+mj-lt"/>
                <a:ea typeface="+mj-ea"/>
                <a:cs typeface="+mj-cs"/>
              </a:rPr>
              <a:t> leprosy in endemic areas in Indonesia</a:t>
            </a:r>
            <a:br>
              <a:rPr lang="en-US" sz="1700" b="1" kern="1200" dirty="0">
                <a:solidFill>
                  <a:schemeClr val="tx1"/>
                </a:solidFill>
                <a:effectLst/>
                <a:latin typeface="+mj-lt"/>
                <a:ea typeface="+mj-ea"/>
                <a:cs typeface="+mj-cs"/>
              </a:rPr>
            </a:br>
            <a:r>
              <a:rPr lang="en-US" sz="1700" kern="1200" dirty="0" err="1">
                <a:solidFill>
                  <a:schemeClr val="tx1"/>
                </a:solidFill>
                <a:effectLst/>
                <a:latin typeface="+mj-lt"/>
                <a:ea typeface="+mj-ea"/>
                <a:cs typeface="+mj-cs"/>
              </a:rPr>
              <a:t>Tristia</a:t>
            </a:r>
            <a:r>
              <a:rPr lang="en-US" sz="1700" kern="1200" dirty="0">
                <a:solidFill>
                  <a:schemeClr val="tx1"/>
                </a:solidFill>
                <a:effectLst/>
                <a:latin typeface="+mj-lt"/>
                <a:ea typeface="+mj-ea"/>
                <a:cs typeface="+mj-cs"/>
              </a:rPr>
              <a:t> </a:t>
            </a:r>
            <a:r>
              <a:rPr lang="en-US" sz="1700" kern="1200" dirty="0" err="1">
                <a:solidFill>
                  <a:schemeClr val="tx1"/>
                </a:solidFill>
                <a:effectLst/>
                <a:latin typeface="+mj-lt"/>
                <a:ea typeface="+mj-ea"/>
                <a:cs typeface="+mj-cs"/>
              </a:rPr>
              <a:t>Rinanda</a:t>
            </a:r>
            <a:r>
              <a:rPr lang="en-US" sz="1700" kern="1200" dirty="0">
                <a:solidFill>
                  <a:schemeClr val="tx1"/>
                </a:solidFill>
                <a:effectLst/>
                <a:latin typeface="+mj-lt"/>
                <a:ea typeface="+mj-ea"/>
                <a:cs typeface="+mj-cs"/>
              </a:rPr>
              <a:t>, Microbiology Department, Faculty of Medicine - Universitas </a:t>
            </a:r>
            <a:r>
              <a:rPr lang="en-US" sz="1700" kern="1200" dirty="0" err="1">
                <a:solidFill>
                  <a:schemeClr val="tx1"/>
                </a:solidFill>
                <a:effectLst/>
                <a:latin typeface="+mj-lt"/>
                <a:ea typeface="+mj-ea"/>
                <a:cs typeface="+mj-cs"/>
              </a:rPr>
              <a:t>Syiah</a:t>
            </a:r>
            <a:r>
              <a:rPr lang="en-US" sz="1700" kern="1200" dirty="0">
                <a:solidFill>
                  <a:schemeClr val="tx1"/>
                </a:solidFill>
                <a:effectLst/>
                <a:latin typeface="+mj-lt"/>
                <a:ea typeface="+mj-ea"/>
                <a:cs typeface="+mj-cs"/>
              </a:rPr>
              <a:t> Kuala in Cooperation with Prof. Bing </a:t>
            </a:r>
            <a:r>
              <a:rPr lang="en-US" sz="1700" kern="1200" dirty="0" err="1">
                <a:solidFill>
                  <a:schemeClr val="tx1"/>
                </a:solidFill>
                <a:effectLst/>
                <a:latin typeface="+mj-lt"/>
                <a:ea typeface="+mj-ea"/>
                <a:cs typeface="+mj-cs"/>
              </a:rPr>
              <a:t>Thio</a:t>
            </a:r>
            <a:r>
              <a:rPr lang="en-US" sz="1700" kern="1200" dirty="0">
                <a:solidFill>
                  <a:schemeClr val="tx1"/>
                </a:solidFill>
                <a:effectLst/>
                <a:latin typeface="+mj-lt"/>
                <a:ea typeface="+mj-ea"/>
                <a:cs typeface="+mj-cs"/>
              </a:rPr>
              <a:t>, </a:t>
            </a:r>
            <a:r>
              <a:rPr lang="en-US" sz="1700" kern="1200" dirty="0">
                <a:solidFill>
                  <a:schemeClr val="tx1"/>
                </a:solidFill>
                <a:latin typeface="+mj-lt"/>
                <a:ea typeface="+mj-ea"/>
                <a:cs typeface="+mj-cs"/>
              </a:rPr>
              <a:t>Dermatology, Erasmus University Medical Centre, Rotterdam</a:t>
            </a:r>
            <a:br>
              <a:rPr lang="en-US" sz="1700" kern="1200" dirty="0">
                <a:solidFill>
                  <a:schemeClr val="tx1"/>
                </a:solidFill>
                <a:latin typeface="+mj-lt"/>
                <a:ea typeface="+mj-ea"/>
                <a:cs typeface="+mj-cs"/>
              </a:rPr>
            </a:br>
            <a:br>
              <a:rPr lang="en-US" sz="1700" i="1" kern="1200" dirty="0">
                <a:solidFill>
                  <a:schemeClr val="tx1"/>
                </a:solidFill>
                <a:latin typeface="+mj-lt"/>
                <a:ea typeface="+mj-ea"/>
                <a:cs typeface="+mj-cs"/>
              </a:rPr>
            </a:br>
            <a:r>
              <a:rPr lang="en-US" sz="1700" b="1" kern="1200" dirty="0">
                <a:solidFill>
                  <a:schemeClr val="tx1"/>
                </a:solidFill>
                <a:effectLst/>
                <a:latin typeface="+mj-lt"/>
                <a:ea typeface="+mj-ea"/>
                <a:cs typeface="+mj-cs"/>
              </a:rPr>
              <a:t>Further Leprosy Projects with</a:t>
            </a:r>
            <a:br>
              <a:rPr lang="en-US" sz="1700" b="1" kern="1200" dirty="0">
                <a:solidFill>
                  <a:schemeClr val="tx1"/>
                </a:solidFill>
                <a:latin typeface="+mj-lt"/>
                <a:ea typeface="+mj-ea"/>
                <a:cs typeface="+mj-cs"/>
              </a:rPr>
            </a:br>
            <a:r>
              <a:rPr lang="en-US" sz="1700" kern="1200" dirty="0">
                <a:solidFill>
                  <a:schemeClr val="tx1"/>
                </a:solidFill>
                <a:effectLst/>
                <a:latin typeface="+mj-lt"/>
                <a:ea typeface="+mj-ea"/>
                <a:cs typeface="+mj-cs"/>
              </a:rPr>
              <a:t>Prof. Alexander </a:t>
            </a:r>
            <a:r>
              <a:rPr lang="en-US" sz="1700" kern="1200" dirty="0" err="1">
                <a:solidFill>
                  <a:schemeClr val="tx1"/>
                </a:solidFill>
                <a:effectLst/>
                <a:latin typeface="+mj-lt"/>
                <a:ea typeface="+mj-ea"/>
                <a:cs typeface="+mj-cs"/>
              </a:rPr>
              <a:t>Mischnik</a:t>
            </a:r>
            <a:r>
              <a:rPr lang="en-US" sz="1700" kern="1200" dirty="0">
                <a:solidFill>
                  <a:schemeClr val="tx1"/>
                </a:solidFill>
                <a:effectLst/>
                <a:latin typeface="+mj-lt"/>
                <a:ea typeface="+mj-ea"/>
                <a:cs typeface="+mj-cs"/>
              </a:rPr>
              <a:t>, National and WHO Supranational Reference Center for Mycobacteria in Borstel and Anil </a:t>
            </a:r>
            <a:r>
              <a:rPr lang="en-US" sz="1700" kern="1200" dirty="0" err="1">
                <a:solidFill>
                  <a:schemeClr val="tx1"/>
                </a:solidFill>
                <a:effectLst/>
                <a:latin typeface="+mj-lt"/>
                <a:ea typeface="+mj-ea"/>
                <a:cs typeface="+mj-cs"/>
              </a:rPr>
              <a:t>Fastenau</a:t>
            </a:r>
            <a:r>
              <a:rPr lang="en-US" sz="1700" kern="1200" dirty="0">
                <a:solidFill>
                  <a:schemeClr val="tx1"/>
                </a:solidFill>
                <a:effectLst/>
                <a:latin typeface="+mj-lt"/>
                <a:ea typeface="+mj-ea"/>
                <a:cs typeface="+mj-cs"/>
              </a:rPr>
              <a:t>, Global Health Advisor of the German Leprosy and Tuberculosis Relief Association DAHW, Würzburg</a:t>
            </a:r>
            <a:br>
              <a:rPr lang="en-US" sz="1700" kern="1200" dirty="0">
                <a:solidFill>
                  <a:schemeClr val="tx1"/>
                </a:solidFill>
                <a:effectLst/>
                <a:latin typeface="+mj-lt"/>
                <a:ea typeface="+mj-ea"/>
                <a:cs typeface="+mj-cs"/>
              </a:rPr>
            </a:br>
            <a:endParaRPr lang="en-US" sz="1700" kern="1200" dirty="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Person, Menschliches Gesicht, Junge, Kleidung enthält.&#10;&#10;Automatisch generierte Beschreibung">
            <a:extLst>
              <a:ext uri="{FF2B5EF4-FFF2-40B4-BE49-F238E27FC236}">
                <a16:creationId xmlns:a16="http://schemas.microsoft.com/office/drawing/2014/main" id="{53C8C784-441C-D23A-1234-55B664EC3E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6321" y="1030140"/>
            <a:ext cx="7214616" cy="4797719"/>
          </a:xfrm>
          <a:prstGeom prst="rect">
            <a:avLst/>
          </a:prstGeom>
        </p:spPr>
      </p:pic>
      <p:sp>
        <p:nvSpPr>
          <p:cNvPr id="7" name="Titel 1">
            <a:extLst>
              <a:ext uri="{FF2B5EF4-FFF2-40B4-BE49-F238E27FC236}">
                <a16:creationId xmlns:a16="http://schemas.microsoft.com/office/drawing/2014/main" id="{304A2AFF-4B64-E7BD-B383-D430C920B5AA}"/>
              </a:ext>
            </a:extLst>
          </p:cNvPr>
          <p:cNvSpPr txBox="1">
            <a:spLocks/>
          </p:cNvSpPr>
          <p:nvPr/>
        </p:nvSpPr>
        <p:spPr>
          <a:xfrm>
            <a:off x="5326629" y="5905062"/>
            <a:ext cx="5206333" cy="835456"/>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2200" b="1" dirty="0">
                <a:latin typeface="Aptos" panose="020B0004020202020204" pitchFamily="34" charset="0"/>
                <a:ea typeface="Aptos" panose="020B0004020202020204" pitchFamily="34" charset="0"/>
                <a:cs typeface="Arial" panose="020B0604020202020204" pitchFamily="34" charset="0"/>
              </a:rPr>
              <a:t>Elie does not cry. Child with Buruli Ulcer “little sister of lepra”</a:t>
            </a:r>
            <a:br>
              <a:rPr lang="de-DE" sz="2200" dirty="0">
                <a:latin typeface="Aptos" panose="020B0004020202020204" pitchFamily="34" charset="0"/>
                <a:ea typeface="Aptos" panose="020B0004020202020204" pitchFamily="34" charset="0"/>
                <a:cs typeface="Times New Roman" panose="02020603050405020304" pitchFamily="18" charset="0"/>
              </a:rPr>
            </a:br>
            <a:r>
              <a:rPr lang="de-DE" sz="2200" dirty="0">
                <a:latin typeface="Aptos" panose="020B0004020202020204" pitchFamily="34" charset="0"/>
                <a:ea typeface="Aptos" panose="020B0004020202020204" pitchFamily="34" charset="0"/>
                <a:cs typeface="Times New Roman" panose="02020603050405020304" pitchFamily="18" charset="0"/>
              </a:rPr>
              <a:t>dahw.de</a:t>
            </a:r>
            <a:endParaRPr lang="de-DE" sz="2200" dirty="0"/>
          </a:p>
        </p:txBody>
      </p:sp>
    </p:spTree>
    <p:extLst>
      <p:ext uri="{BB962C8B-B14F-4D97-AF65-F5344CB8AC3E}">
        <p14:creationId xmlns:p14="http://schemas.microsoft.com/office/powerpoint/2010/main" val="4136480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76D60-67FF-9B59-EE33-FE52E6FFA023}"/>
              </a:ext>
            </a:extLst>
          </p:cNvPr>
          <p:cNvSpPr>
            <a:spLocks noGrp="1"/>
          </p:cNvSpPr>
          <p:nvPr>
            <p:ph type="title"/>
          </p:nvPr>
        </p:nvSpPr>
        <p:spPr/>
        <p:txBody>
          <a:bodyPr>
            <a:normAutofit/>
          </a:bodyPr>
          <a:lstStyle/>
          <a:p>
            <a:r>
              <a:rPr lang="de-DE" sz="6000" dirty="0" err="1"/>
              <a:t>Untuk</a:t>
            </a:r>
            <a:r>
              <a:rPr lang="de-DE" sz="6000" dirty="0"/>
              <a:t> </a:t>
            </a:r>
            <a:r>
              <a:rPr lang="de-DE" sz="6000" dirty="0" err="1"/>
              <a:t>kerjasama</a:t>
            </a:r>
            <a:r>
              <a:rPr lang="de-DE" sz="6000" dirty="0"/>
              <a:t> </a:t>
            </a:r>
            <a:r>
              <a:rPr lang="de-DE" sz="6000" dirty="0" err="1"/>
              <a:t>yang</a:t>
            </a:r>
            <a:r>
              <a:rPr lang="de-DE" sz="6000" dirty="0"/>
              <a:t> </a:t>
            </a:r>
            <a:r>
              <a:rPr lang="de-DE" sz="6000" dirty="0" err="1"/>
              <a:t>baik</a:t>
            </a:r>
            <a:endParaRPr lang="de-DE" sz="6000" dirty="0"/>
          </a:p>
        </p:txBody>
      </p:sp>
      <p:pic>
        <p:nvPicPr>
          <p:cNvPr id="4" name="Inhaltsplatzhalter 3" descr="Ein Bild, das Logo, Grafiken, Symbol, Grafikdesign enthält.&#10;&#10;Automatisch generierte Beschreibung">
            <a:extLst>
              <a:ext uri="{FF2B5EF4-FFF2-40B4-BE49-F238E27FC236}">
                <a16:creationId xmlns:a16="http://schemas.microsoft.com/office/drawing/2014/main" id="{1E1489C1-EA4D-818D-92ED-0127969C0F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425211"/>
            <a:ext cx="3641454" cy="1325563"/>
          </a:xfrm>
          <a:prstGeom prst="rect">
            <a:avLst/>
          </a:prstGeom>
        </p:spPr>
      </p:pic>
      <p:sp>
        <p:nvSpPr>
          <p:cNvPr id="5" name="Freeform 23">
            <a:extLst>
              <a:ext uri="{FF2B5EF4-FFF2-40B4-BE49-F238E27FC236}">
                <a16:creationId xmlns:a16="http://schemas.microsoft.com/office/drawing/2014/main" id="{35065112-6C7E-DE33-22ED-13B5C222DBEB}"/>
              </a:ext>
            </a:extLst>
          </p:cNvPr>
          <p:cNvSpPr/>
          <p:nvPr/>
        </p:nvSpPr>
        <p:spPr>
          <a:xfrm>
            <a:off x="6530630" y="2425211"/>
            <a:ext cx="2834640" cy="1127760"/>
          </a:xfrm>
          <a:custGeom>
            <a:avLst/>
            <a:gdLst/>
            <a:ahLst/>
            <a:cxnLst/>
            <a:rect l="l" t="t" r="r" b="b"/>
            <a:pathLst>
              <a:path w="3612552" h="1607328">
                <a:moveTo>
                  <a:pt x="0" y="0"/>
                </a:moveTo>
                <a:lnTo>
                  <a:pt x="3612551" y="0"/>
                </a:lnTo>
                <a:lnTo>
                  <a:pt x="3612551" y="1607328"/>
                </a:lnTo>
                <a:lnTo>
                  <a:pt x="0" y="1607328"/>
                </a:lnTo>
                <a:lnTo>
                  <a:pt x="0" y="0"/>
                </a:lnTo>
                <a:close/>
              </a:path>
            </a:pathLst>
          </a:custGeom>
          <a:blipFill>
            <a:blip r:embed="rId3"/>
            <a:stretch>
              <a:fillRect r="-56895"/>
            </a:stretch>
          </a:blipFill>
        </p:spPr>
        <p:txBody>
          <a:bodyPr/>
          <a:lstStyle/>
          <a:p>
            <a:endParaRPr lang="de-DE"/>
          </a:p>
        </p:txBody>
      </p:sp>
      <p:sp>
        <p:nvSpPr>
          <p:cNvPr id="6" name="Titel 1">
            <a:extLst>
              <a:ext uri="{FF2B5EF4-FFF2-40B4-BE49-F238E27FC236}">
                <a16:creationId xmlns:a16="http://schemas.microsoft.com/office/drawing/2014/main" id="{98A2A64E-0EEC-23E1-D898-C8B11636BDF6}"/>
              </a:ext>
            </a:extLst>
          </p:cNvPr>
          <p:cNvSpPr>
            <a:spLocks noGrp="1"/>
          </p:cNvSpPr>
          <p:nvPr/>
        </p:nvSpPr>
        <p:spPr>
          <a:xfrm>
            <a:off x="6454430" y="3750774"/>
            <a:ext cx="2987040" cy="388620"/>
          </a:xfrm>
          <a:prstGeom prst="rect">
            <a:avLst/>
          </a:prstGeom>
        </p:spPr>
        <p:txBody>
          <a:bodyPr vert="horz" wrap="square" lIns="91440" tIns="45720" rIns="91440" bIns="45720" rtlCol="0" anchor="b">
            <a:noAutofit/>
          </a:bodyPr>
          <a:lstStyle/>
          <a:p>
            <a:pPr algn="ctr">
              <a:lnSpc>
                <a:spcPct val="90000"/>
              </a:lnSpc>
              <a:spcAft>
                <a:spcPts val="800"/>
              </a:spcAft>
            </a:pPr>
            <a:r>
              <a:rPr lang="de-DE" sz="1200" kern="1200" dirty="0" err="1">
                <a:solidFill>
                  <a:srgbClr val="000000"/>
                </a:solidFill>
                <a:effectLst/>
                <a:latin typeface="Aptos Display" panose="020B0004020202020204" pitchFamily="34" charset="0"/>
                <a:ea typeface="Times New Roman" panose="02020603050405020304" pitchFamily="18" charset="0"/>
                <a:cs typeface="Times New Roman" panose="02020603050405020304" pitchFamily="18" charset="0"/>
              </a:rPr>
              <a:t>Indonesian</a:t>
            </a:r>
            <a:r>
              <a:rPr lang="de-DE" sz="1200" kern="1200" dirty="0">
                <a:solidFill>
                  <a:srgbClr val="000000"/>
                </a:solidFill>
                <a:effectLst/>
                <a:latin typeface="Aptos Display" panose="020B0004020202020204" pitchFamily="34" charset="0"/>
                <a:ea typeface="Times New Roman" panose="02020603050405020304" pitchFamily="18" charset="0"/>
                <a:cs typeface="Times New Roman" panose="02020603050405020304" pitchFamily="18" charset="0"/>
              </a:rPr>
              <a:t> </a:t>
            </a:r>
            <a:r>
              <a:rPr lang="de-DE" sz="1200" kern="1200" dirty="0" err="1">
                <a:solidFill>
                  <a:srgbClr val="000000"/>
                </a:solidFill>
                <a:effectLst/>
                <a:latin typeface="Aptos Display" panose="020B0004020202020204" pitchFamily="34" charset="0"/>
                <a:ea typeface="Times New Roman" panose="02020603050405020304" pitchFamily="18" charset="0"/>
                <a:cs typeface="Times New Roman" panose="02020603050405020304" pitchFamily="18" charset="0"/>
              </a:rPr>
              <a:t>Consortium</a:t>
            </a:r>
            <a:r>
              <a:rPr lang="de-DE" sz="1200" kern="1200" dirty="0">
                <a:solidFill>
                  <a:srgbClr val="000000"/>
                </a:solidFill>
                <a:effectLst/>
                <a:latin typeface="Aptos Display" panose="020B0004020202020204" pitchFamily="34" charset="0"/>
                <a:ea typeface="Times New Roman" panose="02020603050405020304" pitchFamily="18" charset="0"/>
                <a:cs typeface="Times New Roman" panose="02020603050405020304" pitchFamily="18" charset="0"/>
              </a:rPr>
              <a:t> of Biomedical Sciences </a:t>
            </a:r>
            <a:endParaRPr lang="de-DE"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itel 1">
            <a:extLst>
              <a:ext uri="{FF2B5EF4-FFF2-40B4-BE49-F238E27FC236}">
                <a16:creationId xmlns:a16="http://schemas.microsoft.com/office/drawing/2014/main" id="{E39061E1-DF60-939A-C0F5-C3D0DC74592C}"/>
              </a:ext>
            </a:extLst>
          </p:cNvPr>
          <p:cNvSpPr txBox="1">
            <a:spLocks/>
          </p:cNvSpPr>
          <p:nvPr/>
        </p:nvSpPr>
        <p:spPr>
          <a:xfrm>
            <a:off x="837401" y="47847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6000" dirty="0" err="1"/>
              <a:t>Terima</a:t>
            </a:r>
            <a:r>
              <a:rPr lang="de-DE" sz="6000" dirty="0"/>
              <a:t> </a:t>
            </a:r>
            <a:r>
              <a:rPr lang="de-DE" sz="6000" dirty="0" err="1"/>
              <a:t>kasih</a:t>
            </a:r>
            <a:r>
              <a:rPr lang="de-DE" sz="6000" dirty="0"/>
              <a:t> </a:t>
            </a:r>
            <a:r>
              <a:rPr lang="de-DE" sz="6000" dirty="0" err="1"/>
              <a:t>atas</a:t>
            </a:r>
            <a:r>
              <a:rPr lang="de-DE" sz="6000" dirty="0"/>
              <a:t> </a:t>
            </a:r>
            <a:r>
              <a:rPr lang="de-DE" sz="6000" dirty="0" err="1"/>
              <a:t>perhatian</a:t>
            </a:r>
            <a:r>
              <a:rPr lang="de-DE" sz="6000" dirty="0"/>
              <a:t> Anda</a:t>
            </a:r>
          </a:p>
        </p:txBody>
      </p:sp>
    </p:spTree>
    <p:extLst>
      <p:ext uri="{BB962C8B-B14F-4D97-AF65-F5344CB8AC3E}">
        <p14:creationId xmlns:p14="http://schemas.microsoft.com/office/powerpoint/2010/main" val="2277268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88CC9-7102-01EF-345A-606C21CEFEFD}"/>
              </a:ext>
            </a:extLst>
          </p:cNvPr>
          <p:cNvSpPr>
            <a:spLocks noGrp="1"/>
          </p:cNvSpPr>
          <p:nvPr>
            <p:ph type="title"/>
          </p:nvPr>
        </p:nvSpPr>
        <p:spPr/>
        <p:txBody>
          <a:bodyPr>
            <a:normAutofit fontScale="90000"/>
          </a:bodyPr>
          <a:lstStyle/>
          <a:p>
            <a:r>
              <a:rPr lang="de-DE" b="1" dirty="0"/>
              <a:t>The Roots: </a:t>
            </a:r>
            <a:r>
              <a:rPr lang="de-DE" dirty="0"/>
              <a:t>Medical </a:t>
            </a:r>
            <a:r>
              <a:rPr lang="de-DE" dirty="0" err="1"/>
              <a:t>Cooperation</a:t>
            </a:r>
            <a:r>
              <a:rPr lang="de-DE" dirty="0"/>
              <a:t> </a:t>
            </a:r>
            <a:r>
              <a:rPr lang="de-DE" dirty="0" err="1"/>
              <a:t>between</a:t>
            </a:r>
            <a:r>
              <a:rPr lang="de-DE" dirty="0"/>
              <a:t> Germany and Indonesia </a:t>
            </a:r>
            <a:r>
              <a:rPr lang="de-DE" dirty="0" err="1"/>
              <a:t>since</a:t>
            </a:r>
            <a:r>
              <a:rPr lang="de-DE" dirty="0"/>
              <a:t> </a:t>
            </a:r>
            <a:r>
              <a:rPr lang="de-DE" dirty="0" err="1"/>
              <a:t>more</a:t>
            </a:r>
            <a:r>
              <a:rPr lang="de-DE" dirty="0"/>
              <a:t> </a:t>
            </a:r>
            <a:r>
              <a:rPr lang="de-DE" dirty="0" err="1"/>
              <a:t>than</a:t>
            </a:r>
            <a:r>
              <a:rPr lang="de-DE" dirty="0"/>
              <a:t> 500 </a:t>
            </a:r>
            <a:r>
              <a:rPr lang="de-DE" dirty="0" err="1"/>
              <a:t>years</a:t>
            </a:r>
            <a:endParaRPr lang="de-DE" dirty="0"/>
          </a:p>
        </p:txBody>
      </p:sp>
      <p:graphicFrame>
        <p:nvGraphicFramePr>
          <p:cNvPr id="4" name="Inhaltsplatzhalter 3">
            <a:extLst>
              <a:ext uri="{FF2B5EF4-FFF2-40B4-BE49-F238E27FC236}">
                <a16:creationId xmlns:a16="http://schemas.microsoft.com/office/drawing/2014/main" id="{578973D0-DCAA-A111-3D6E-560C26E9D0D5}"/>
              </a:ext>
            </a:extLst>
          </p:cNvPr>
          <p:cNvGraphicFramePr>
            <a:graphicFrameLocks noGrp="1" noChangeAspect="1"/>
          </p:cNvGraphicFramePr>
          <p:nvPr>
            <p:ph idx="1"/>
            <p:extLst>
              <p:ext uri="{D42A27DB-BD31-4B8C-83A1-F6EECF244321}">
                <p14:modId xmlns:p14="http://schemas.microsoft.com/office/powerpoint/2010/main" val="1398428343"/>
              </p:ext>
            </p:extLst>
          </p:nvPr>
        </p:nvGraphicFramePr>
        <p:xfrm>
          <a:off x="4067073" y="1690689"/>
          <a:ext cx="3500539" cy="4976330"/>
        </p:xfrm>
        <a:graphic>
          <a:graphicData uri="http://schemas.openxmlformats.org/presentationml/2006/ole">
            <mc:AlternateContent xmlns:mc="http://schemas.openxmlformats.org/markup-compatibility/2006">
              <mc:Choice xmlns:v="urn:schemas-microsoft-com:vml" Requires="v">
                <p:oleObj name="Document" r:id="rId2" imgW="5720076" imgH="8456193" progId="Word.Document.12">
                  <p:embed/>
                </p:oleObj>
              </mc:Choice>
              <mc:Fallback>
                <p:oleObj name="Document" r:id="rId2" imgW="5720076" imgH="8456193" progId="Word.Document.12">
                  <p:embed/>
                  <p:pic>
                    <p:nvPicPr>
                      <p:cNvPr id="4" name="Inhaltsplatzhalter 3">
                        <a:extLst>
                          <a:ext uri="{FF2B5EF4-FFF2-40B4-BE49-F238E27FC236}">
                            <a16:creationId xmlns:a16="http://schemas.microsoft.com/office/drawing/2014/main" id="{578973D0-DCAA-A111-3D6E-560C26E9D0D5}"/>
                          </a:ext>
                        </a:extLst>
                      </p:cNvPr>
                      <p:cNvPicPr/>
                      <p:nvPr/>
                    </p:nvPicPr>
                    <p:blipFill>
                      <a:blip r:embed="rId3"/>
                      <a:stretch>
                        <a:fillRect/>
                      </a:stretch>
                    </p:blipFill>
                    <p:spPr>
                      <a:xfrm>
                        <a:off x="4067073" y="1690689"/>
                        <a:ext cx="3500539" cy="4976330"/>
                      </a:xfrm>
                      <a:prstGeom prst="rect">
                        <a:avLst/>
                      </a:prstGeom>
                    </p:spPr>
                  </p:pic>
                </p:oleObj>
              </mc:Fallback>
            </mc:AlternateContent>
          </a:graphicData>
        </a:graphic>
      </p:graphicFrame>
    </p:spTree>
    <p:extLst>
      <p:ext uri="{BB962C8B-B14F-4D97-AF65-F5344CB8AC3E}">
        <p14:creationId xmlns:p14="http://schemas.microsoft.com/office/powerpoint/2010/main" val="2650136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2">
            <a:extLst>
              <a:ext uri="{FF2B5EF4-FFF2-40B4-BE49-F238E27FC236}">
                <a16:creationId xmlns:a16="http://schemas.microsoft.com/office/drawing/2014/main" id="{93B22588-9E8C-94CF-4FFA-E5A39E48872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fik 3" descr="Ein Bild, das Logo, Grafiken, Symbol, Grafikdesign enthält.&#10;&#10;Automatisch generierte Beschreibung">
            <a:extLst>
              <a:ext uri="{FF2B5EF4-FFF2-40B4-BE49-F238E27FC236}">
                <a16:creationId xmlns:a16="http://schemas.microsoft.com/office/drawing/2014/main" id="{BAF5866F-961F-9723-015F-E9B064D0CC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5474" y="339585"/>
            <a:ext cx="3193898" cy="1162643"/>
          </a:xfrm>
          <a:prstGeom prst="rect">
            <a:avLst/>
          </a:prstGeom>
        </p:spPr>
      </p:pic>
      <p:sp>
        <p:nvSpPr>
          <p:cNvPr id="6" name="Textfeld 5">
            <a:extLst>
              <a:ext uri="{FF2B5EF4-FFF2-40B4-BE49-F238E27FC236}">
                <a16:creationId xmlns:a16="http://schemas.microsoft.com/office/drawing/2014/main" id="{2C1A4590-A3CD-D68C-B633-231E88033889}"/>
              </a:ext>
            </a:extLst>
          </p:cNvPr>
          <p:cNvSpPr txBox="1"/>
          <p:nvPr/>
        </p:nvSpPr>
        <p:spPr>
          <a:xfrm>
            <a:off x="6617825" y="5915353"/>
            <a:ext cx="4147457" cy="523220"/>
          </a:xfrm>
          <a:prstGeom prst="rect">
            <a:avLst/>
          </a:prstGeom>
          <a:noFill/>
        </p:spPr>
        <p:txBody>
          <a:bodyPr wrap="square">
            <a:spAutoFit/>
          </a:bodyPr>
          <a:lstStyle/>
          <a:p>
            <a:r>
              <a:rPr lang="de-DE" sz="2800" dirty="0">
                <a:hlinkClick r:id="rId8"/>
              </a:rPr>
              <a:t>https://www.digm.info/</a:t>
            </a:r>
            <a:endParaRPr lang="de-DE" sz="2800" dirty="0"/>
          </a:p>
        </p:txBody>
      </p:sp>
    </p:spTree>
    <p:extLst>
      <p:ext uri="{BB962C8B-B14F-4D97-AF65-F5344CB8AC3E}">
        <p14:creationId xmlns:p14="http://schemas.microsoft.com/office/powerpoint/2010/main" val="1919128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3AB171-2DCA-66EB-113C-3925B80F528F}"/>
              </a:ext>
            </a:extLst>
          </p:cNvPr>
          <p:cNvSpPr>
            <a:spLocks noGrp="1"/>
          </p:cNvSpPr>
          <p:nvPr>
            <p:ph type="title"/>
          </p:nvPr>
        </p:nvSpPr>
        <p:spPr>
          <a:xfrm>
            <a:off x="8250892" y="741391"/>
            <a:ext cx="3269384" cy="1616203"/>
          </a:xfrm>
        </p:spPr>
        <p:txBody>
          <a:bodyPr anchor="b">
            <a:normAutofit/>
          </a:bodyPr>
          <a:lstStyle/>
          <a:p>
            <a:r>
              <a:rPr lang="de-DE" sz="3200" dirty="0"/>
              <a:t>Patrons</a:t>
            </a:r>
          </a:p>
        </p:txBody>
      </p:sp>
      <p:pic>
        <p:nvPicPr>
          <p:cNvPr id="5" name="Grafik 4" descr="Struktur Organisasi – KWRI UNESCO | Delegasi Tetap Republik Indonesia untuk  UNESCO">
            <a:extLst>
              <a:ext uri="{FF2B5EF4-FFF2-40B4-BE49-F238E27FC236}">
                <a16:creationId xmlns:a16="http://schemas.microsoft.com/office/drawing/2014/main" id="{2BC78247-F508-1238-BA51-5C2A540E96E9}"/>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bwMode="auto">
          <a:xfrm>
            <a:off x="874088" y="1686048"/>
            <a:ext cx="3343333" cy="3343333"/>
          </a:xfrm>
          <a:prstGeom prst="rect">
            <a:avLst/>
          </a:prstGeom>
        </p:spPr>
      </p:pic>
      <p:pic>
        <p:nvPicPr>
          <p:cNvPr id="4" name="Grafik 3" descr="Ein Bild, das Person, Lächeln, Kleidung, Menschliches Gesicht enthält.&#10;&#10;Automatisch generierte Beschreibung">
            <a:extLst>
              <a:ext uri="{FF2B5EF4-FFF2-40B4-BE49-F238E27FC236}">
                <a16:creationId xmlns:a16="http://schemas.microsoft.com/office/drawing/2014/main" id="{9B513567-8481-BDCD-AB55-AC6A7C3B91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403929" y="880971"/>
            <a:ext cx="3294004" cy="4953483"/>
          </a:xfrm>
          <a:prstGeom prst="rect">
            <a:avLst/>
          </a:prstGeom>
        </p:spPr>
      </p:pic>
      <p:sp>
        <p:nvSpPr>
          <p:cNvPr id="3" name="Inhaltsplatzhalter 2">
            <a:extLst>
              <a:ext uri="{FF2B5EF4-FFF2-40B4-BE49-F238E27FC236}">
                <a16:creationId xmlns:a16="http://schemas.microsoft.com/office/drawing/2014/main" id="{80CB1F32-81BD-9097-95F9-DE92F86D8B83}"/>
              </a:ext>
            </a:extLst>
          </p:cNvPr>
          <p:cNvSpPr>
            <a:spLocks noGrp="1"/>
          </p:cNvSpPr>
          <p:nvPr>
            <p:ph idx="1"/>
          </p:nvPr>
        </p:nvSpPr>
        <p:spPr>
          <a:xfrm>
            <a:off x="8250890" y="2533476"/>
            <a:ext cx="3240264" cy="3447832"/>
          </a:xfrm>
        </p:spPr>
        <p:txBody>
          <a:bodyPr anchor="t">
            <a:normAutofit/>
          </a:bodyPr>
          <a:lstStyle/>
          <a:p>
            <a:pPr>
              <a:spcAft>
                <a:spcPts val="800"/>
              </a:spcAft>
            </a:pPr>
            <a:r>
              <a:rPr lang="en-US" sz="1600" kern="100" dirty="0" err="1">
                <a:effectLst/>
                <a:ea typeface="Aptos" panose="020B0004020202020204" pitchFamily="34" charset="0"/>
                <a:cs typeface="Times New Roman" panose="02020603050405020304" pitchFamily="18" charset="0"/>
              </a:rPr>
              <a:t>Mrs</a:t>
            </a:r>
            <a:r>
              <a:rPr lang="en-US" sz="1600" kern="100" dirty="0">
                <a:effectLst/>
                <a:ea typeface="Aptos" panose="020B0004020202020204" pitchFamily="34" charset="0"/>
                <a:cs typeface="Times New Roman" panose="02020603050405020304" pitchFamily="18" charset="0"/>
              </a:rPr>
              <a:t> Karla Völlm, Honorary </a:t>
            </a:r>
            <a:r>
              <a:rPr lang="en-US" sz="1600" kern="100" dirty="0" err="1">
                <a:effectLst/>
                <a:ea typeface="Aptos" panose="020B0004020202020204" pitchFamily="34" charset="0"/>
                <a:cs typeface="Times New Roman" panose="02020603050405020304" pitchFamily="18" charset="0"/>
              </a:rPr>
              <a:t>Counsul</a:t>
            </a:r>
            <a:r>
              <a:rPr lang="en-US" sz="1600" kern="100" dirty="0">
                <a:effectLst/>
                <a:ea typeface="Aptos" panose="020B0004020202020204" pitchFamily="34" charset="0"/>
                <a:cs typeface="Times New Roman" panose="02020603050405020304" pitchFamily="18" charset="0"/>
              </a:rPr>
              <a:t> of the University of Münster and recipient of the Federal Cross of Merit</a:t>
            </a:r>
          </a:p>
          <a:p>
            <a:pPr>
              <a:spcAft>
                <a:spcPts val="800"/>
              </a:spcAft>
            </a:pPr>
            <a:endParaRPr lang="en-US" sz="1600" kern="100" dirty="0">
              <a:effectLst/>
              <a:ea typeface="Aptos" panose="020B0004020202020204" pitchFamily="34" charset="0"/>
              <a:cs typeface="Times New Roman" panose="02020603050405020304" pitchFamily="18" charset="0"/>
            </a:endParaRPr>
          </a:p>
          <a:p>
            <a:r>
              <a:rPr lang="de-DE" sz="1600" dirty="0">
                <a:effectLst/>
              </a:rPr>
              <a:t>Professor Ismunandar PhD Chem., </a:t>
            </a:r>
            <a:r>
              <a:rPr lang="de-DE" sz="1600" dirty="0" err="1">
                <a:effectLst/>
              </a:rPr>
              <a:t>former</a:t>
            </a:r>
            <a:r>
              <a:rPr lang="de-DE" sz="1600" dirty="0">
                <a:effectLst/>
              </a:rPr>
              <a:t> Ambassador of </a:t>
            </a:r>
            <a:r>
              <a:rPr lang="de-DE" sz="1600" dirty="0" err="1">
                <a:effectLst/>
              </a:rPr>
              <a:t>the</a:t>
            </a:r>
            <a:r>
              <a:rPr lang="de-DE" sz="1600" dirty="0">
                <a:effectLst/>
              </a:rPr>
              <a:t> </a:t>
            </a:r>
            <a:r>
              <a:rPr lang="de-DE" sz="1600" dirty="0" err="1">
                <a:effectLst/>
              </a:rPr>
              <a:t>Republic</a:t>
            </a:r>
            <a:r>
              <a:rPr lang="de-DE" sz="1600" dirty="0">
                <a:effectLst/>
              </a:rPr>
              <a:t> Indonesia, UNESCO Paris, Member of </a:t>
            </a:r>
            <a:r>
              <a:rPr lang="de-DE" sz="1600" dirty="0" err="1">
                <a:effectLst/>
              </a:rPr>
              <a:t>Indonesian</a:t>
            </a:r>
            <a:r>
              <a:rPr lang="de-DE" sz="1600" dirty="0">
                <a:effectLst/>
              </a:rPr>
              <a:t> Academy of Sciences, Senior </a:t>
            </a:r>
            <a:r>
              <a:rPr lang="de-DE" sz="1600" dirty="0" err="1">
                <a:effectLst/>
              </a:rPr>
              <a:t>Advisor</a:t>
            </a:r>
            <a:r>
              <a:rPr lang="de-DE" sz="1600" dirty="0">
                <a:effectLst/>
              </a:rPr>
              <a:t> in </a:t>
            </a:r>
            <a:r>
              <a:rPr lang="de-DE" sz="1600" dirty="0" err="1">
                <a:effectLst/>
              </a:rPr>
              <a:t>the</a:t>
            </a:r>
            <a:r>
              <a:rPr lang="de-DE" sz="1600" dirty="0">
                <a:effectLst/>
              </a:rPr>
              <a:t> Ministry of Culture, </a:t>
            </a:r>
            <a:r>
              <a:rPr lang="de-DE" sz="1600" dirty="0" err="1">
                <a:effectLst/>
              </a:rPr>
              <a:t>Republic</a:t>
            </a:r>
            <a:r>
              <a:rPr lang="de-DE" sz="1600" dirty="0">
                <a:effectLst/>
              </a:rPr>
              <a:t> Indonesia, Jakarta</a:t>
            </a:r>
          </a:p>
          <a:p>
            <a:pPr marL="0" indent="0">
              <a:buNone/>
            </a:pPr>
            <a:endParaRPr lang="en-US" sz="1600" b="1" i="1" kern="100" dirty="0">
              <a:effectLst/>
              <a:ea typeface="Aptos" panose="020B0004020202020204" pitchFamily="34" charset="0"/>
              <a:cs typeface="Times New Roman" panose="02020603050405020304" pitchFamily="18" charset="0"/>
            </a:endParaRPr>
          </a:p>
          <a:p>
            <a:endParaRPr lang="de-DE" sz="1600" dirty="0"/>
          </a:p>
        </p:txBody>
      </p:sp>
      <p:grpSp>
        <p:nvGrpSpPr>
          <p:cNvPr id="10" name="Group 9">
            <a:extLst>
              <a:ext uri="{FF2B5EF4-FFF2-40B4-BE49-F238E27FC236}">
                <a16:creationId xmlns:a16="http://schemas.microsoft.com/office/drawing/2014/main" id="{12B241C5-7E45-AD52-638D-31E8FD2BC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6737460"/>
            <a:ext cx="12192000" cy="123364"/>
            <a:chOff x="1" y="6737460"/>
            <a:chExt cx="12192000" cy="123364"/>
          </a:xfrm>
        </p:grpSpPr>
        <p:sp>
          <p:nvSpPr>
            <p:cNvPr id="11" name="Rectangle 10">
              <a:extLst>
                <a:ext uri="{FF2B5EF4-FFF2-40B4-BE49-F238E27FC236}">
                  <a16:creationId xmlns:a16="http://schemas.microsoft.com/office/drawing/2014/main" id="{49503B28-6749-2F02-0050-2CC7D03CF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3DEE37-9CE7-622C-B750-66998EDC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75264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308E60-AC06-3D5B-F808-1FE58D39EFA7}"/>
              </a:ext>
            </a:extLst>
          </p:cNvPr>
          <p:cNvSpPr>
            <a:spLocks noGrp="1"/>
          </p:cNvSpPr>
          <p:nvPr>
            <p:ph type="title"/>
          </p:nvPr>
        </p:nvSpPr>
        <p:spPr>
          <a:xfrm>
            <a:off x="876694" y="906109"/>
            <a:ext cx="9478740" cy="1013576"/>
          </a:xfrm>
        </p:spPr>
        <p:txBody>
          <a:bodyPr anchor="b">
            <a:normAutofit/>
          </a:bodyPr>
          <a:lstStyle/>
          <a:p>
            <a:r>
              <a:rPr lang="de-DE" sz="3200"/>
              <a:t>Board</a:t>
            </a:r>
          </a:p>
        </p:txBody>
      </p:sp>
      <p:sp>
        <p:nvSpPr>
          <p:cNvPr id="3" name="Inhaltsplatzhalter 2">
            <a:extLst>
              <a:ext uri="{FF2B5EF4-FFF2-40B4-BE49-F238E27FC236}">
                <a16:creationId xmlns:a16="http://schemas.microsoft.com/office/drawing/2014/main" id="{BBAA6CF3-EBFD-7380-A09C-3155901E9A69}"/>
              </a:ext>
            </a:extLst>
          </p:cNvPr>
          <p:cNvSpPr>
            <a:spLocks noGrp="1"/>
          </p:cNvSpPr>
          <p:nvPr>
            <p:ph idx="1"/>
          </p:nvPr>
        </p:nvSpPr>
        <p:spPr>
          <a:xfrm>
            <a:off x="876693" y="2141714"/>
            <a:ext cx="3981446" cy="3845814"/>
          </a:xfrm>
        </p:spPr>
        <p:txBody>
          <a:bodyPr anchor="t">
            <a:normAutofit/>
          </a:bodyPr>
          <a:lstStyle/>
          <a:p>
            <a:r>
              <a:rPr lang="en-US" sz="2000" u="sng" kern="100" dirty="0">
                <a:effectLst/>
                <a:ea typeface="Aptos" panose="020B0004020202020204" pitchFamily="34" charset="0"/>
                <a:cs typeface="Times New Roman" panose="02020603050405020304" pitchFamily="18" charset="0"/>
              </a:rPr>
              <a:t>President</a:t>
            </a:r>
            <a:r>
              <a:rPr lang="en-US" sz="2000" kern="100" dirty="0">
                <a:effectLst/>
                <a:ea typeface="Aptos" panose="020B0004020202020204" pitchFamily="34" charset="0"/>
                <a:cs typeface="Times New Roman" panose="02020603050405020304" pitchFamily="18" charset="0"/>
              </a:rPr>
              <a:t> Docent </a:t>
            </a:r>
            <a:r>
              <a:rPr lang="de-DE" sz="2000" kern="100" dirty="0">
                <a:effectLst/>
                <a:ea typeface="Aptos" panose="020B0004020202020204" pitchFamily="34" charset="0"/>
                <a:cs typeface="Times New Roman" panose="02020603050405020304" pitchFamily="18" charset="0"/>
              </a:rPr>
              <a:t>Professor (PL) Matthias Prinz zu Schwarzburg MD PhD, ENT, Clemens-Hospital Münster </a:t>
            </a:r>
          </a:p>
          <a:p>
            <a:r>
              <a:rPr lang="de-DE" sz="2000" u="sng" kern="100" dirty="0">
                <a:ea typeface="Aptos" panose="020B0004020202020204" pitchFamily="34" charset="0"/>
                <a:cs typeface="Times New Roman" panose="02020603050405020304" pitchFamily="18" charset="0"/>
              </a:rPr>
              <a:t>Co-</a:t>
            </a:r>
            <a:r>
              <a:rPr lang="de-DE" sz="2000" u="sng" kern="100" dirty="0" err="1">
                <a:ea typeface="Aptos" panose="020B0004020202020204" pitchFamily="34" charset="0"/>
                <a:cs typeface="Times New Roman" panose="02020603050405020304" pitchFamily="18" charset="0"/>
              </a:rPr>
              <a:t>President</a:t>
            </a:r>
            <a:r>
              <a:rPr lang="de-DE" sz="2000" kern="100" dirty="0">
                <a:ea typeface="Aptos" panose="020B0004020202020204" pitchFamily="34" charset="0"/>
                <a:cs typeface="Times New Roman" panose="02020603050405020304" pitchFamily="18" charset="0"/>
              </a:rPr>
              <a:t> </a:t>
            </a:r>
            <a:r>
              <a:rPr lang="en-US" sz="2000" dirty="0">
                <a:effectLst/>
                <a:ea typeface="Aptos" panose="020B0004020202020204" pitchFamily="34" charset="0"/>
              </a:rPr>
              <a:t>Professor Rasjid Soeparwata, MD PhD, former  Thoracic and Cardiovascular Surgeon, University of Münster and University of Indonesia Jakarta, President of the Indonesian Section of the DIGM </a:t>
            </a:r>
          </a:p>
        </p:txBody>
      </p:sp>
      <p:pic>
        <p:nvPicPr>
          <p:cNvPr id="7" name="Grafik 6" descr="Ein Bild, das Person, Menschliches Gesicht, Kleidung, Formelle Kleidung enthält.&#10;&#10;Automatisch generierte Beschreibung">
            <a:extLst>
              <a:ext uri="{FF2B5EF4-FFF2-40B4-BE49-F238E27FC236}">
                <a16:creationId xmlns:a16="http://schemas.microsoft.com/office/drawing/2014/main" id="{AE99C61E-EA15-E467-187C-36B1131B5DD8}"/>
              </a:ext>
            </a:extLst>
          </p:cNvPr>
          <p:cNvPicPr>
            <a:picLocks noChangeAspect="1"/>
          </p:cNvPicPr>
          <p:nvPr/>
        </p:nvPicPr>
        <p:blipFill>
          <a:blip r:embed="rId2" cstate="print">
            <a:extLst>
              <a:ext uri="{28A0092B-C50C-407E-A947-70E740481C1C}">
                <a14:useLocalDpi xmlns:a14="http://schemas.microsoft.com/office/drawing/2010/main" val="0"/>
              </a:ext>
            </a:extLst>
          </a:blip>
          <a:srcRect l="20096" r="18396" b="2"/>
          <a:stretch>
            <a:fillRect/>
          </a:stretch>
        </p:blipFill>
        <p:spPr bwMode="auto">
          <a:xfrm>
            <a:off x="5554825" y="2260446"/>
            <a:ext cx="2818460" cy="3646237"/>
          </a:xfrm>
          <a:prstGeom prst="rect">
            <a:avLst/>
          </a:prstGeom>
        </p:spPr>
      </p:pic>
      <p:pic>
        <p:nvPicPr>
          <p:cNvPr id="8" name="Grafik 7" descr="Ein Bild, das Kleidung, Menschliches Gesicht, Person, Shirt enthält.&#10;&#10;Automatisch generierte Beschreibung">
            <a:extLst>
              <a:ext uri="{FF2B5EF4-FFF2-40B4-BE49-F238E27FC236}">
                <a16:creationId xmlns:a16="http://schemas.microsoft.com/office/drawing/2014/main" id="{3AD3C037-AAAB-588F-90EE-7F0F1D24FCF5}"/>
              </a:ext>
            </a:extLst>
          </p:cNvPr>
          <p:cNvPicPr>
            <a:picLocks noChangeAspect="1"/>
          </p:cNvPicPr>
          <p:nvPr/>
        </p:nvPicPr>
        <p:blipFill>
          <a:blip r:embed="rId3" cstate="print">
            <a:extLst>
              <a:ext uri="{28A0092B-C50C-407E-A947-70E740481C1C}">
                <a14:useLocalDpi xmlns:a14="http://schemas.microsoft.com/office/drawing/2010/main" val="0"/>
              </a:ext>
            </a:extLst>
          </a:blip>
          <a:srcRect l="407" r="3775" b="4"/>
          <a:stretch>
            <a:fillRect/>
          </a:stretch>
        </p:blipFill>
        <p:spPr bwMode="auto">
          <a:xfrm>
            <a:off x="8454793" y="2260446"/>
            <a:ext cx="2856258" cy="3646237"/>
          </a:xfrm>
          <a:prstGeom prst="rect">
            <a:avLst/>
          </a:prstGeom>
        </p:spPr>
      </p:pic>
      <p:grpSp>
        <p:nvGrpSpPr>
          <p:cNvPr id="22" name="Group 17">
            <a:extLst>
              <a:ext uri="{FF2B5EF4-FFF2-40B4-BE49-F238E27FC236}">
                <a16:creationId xmlns:a16="http://schemas.microsoft.com/office/drawing/2014/main" id="{EE6DDE04-9207-9649-A817-4425425F60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1" y="6737460"/>
            <a:ext cx="12192000" cy="123364"/>
            <a:chOff x="1" y="6737460"/>
            <a:chExt cx="12192000" cy="123364"/>
          </a:xfrm>
        </p:grpSpPr>
        <p:sp>
          <p:nvSpPr>
            <p:cNvPr id="19" name="Rectangle 18">
              <a:extLst>
                <a:ext uri="{FF2B5EF4-FFF2-40B4-BE49-F238E27FC236}">
                  <a16:creationId xmlns:a16="http://schemas.microsoft.com/office/drawing/2014/main" id="{3C0010FA-890A-FBF2-29ED-4232DA621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9">
              <a:extLst>
                <a:ext uri="{FF2B5EF4-FFF2-40B4-BE49-F238E27FC236}">
                  <a16:creationId xmlns:a16="http://schemas.microsoft.com/office/drawing/2014/main" id="{8C42F127-7248-C874-E092-68B9BA4BC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58080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nhaltsplatzhalter 2">
            <a:extLst>
              <a:ext uri="{FF2B5EF4-FFF2-40B4-BE49-F238E27FC236}">
                <a16:creationId xmlns:a16="http://schemas.microsoft.com/office/drawing/2014/main" id="{F910D813-FD2D-8E4A-9F77-89A2D5020DE3}"/>
              </a:ext>
            </a:extLst>
          </p:cNvPr>
          <p:cNvSpPr>
            <a:spLocks noGrp="1"/>
          </p:cNvSpPr>
          <p:nvPr>
            <p:ph idx="1"/>
          </p:nvPr>
        </p:nvSpPr>
        <p:spPr>
          <a:xfrm>
            <a:off x="838200" y="1929384"/>
            <a:ext cx="10515600" cy="4251960"/>
          </a:xfrm>
        </p:spPr>
        <p:txBody>
          <a:bodyPr>
            <a:normAutofit/>
          </a:bodyPr>
          <a:lstStyle/>
          <a:p>
            <a:pPr>
              <a:spcAft>
                <a:spcPts val="800"/>
              </a:spcAft>
            </a:pPr>
            <a:r>
              <a:rPr lang="en-US" sz="1400" u="sng" kern="100">
                <a:effectLst/>
                <a:ea typeface="Aptos" panose="020B0004020202020204" pitchFamily="34" charset="0"/>
                <a:cs typeface="Times New Roman" panose="02020603050405020304" pitchFamily="18" charset="0"/>
              </a:rPr>
              <a:t>Vice-Presidents </a:t>
            </a:r>
          </a:p>
          <a:p>
            <a:pPr>
              <a:spcAft>
                <a:spcPts val="800"/>
              </a:spcAft>
              <a:buFont typeface="Symbol" panose="05050102010706020507" pitchFamily="18" charset="2"/>
              <a:buChar char="-"/>
            </a:pPr>
            <a:r>
              <a:rPr lang="en-US" sz="1400" kern="100">
                <a:effectLst/>
                <a:ea typeface="Aptos" panose="020B0004020202020204" pitchFamily="34" charset="0"/>
                <a:cs typeface="Times New Roman" panose="02020603050405020304" pitchFamily="18" charset="0"/>
              </a:rPr>
              <a:t>Professor Antoinette am Zehnhoff-Dinnesen, MD PhD, </a:t>
            </a:r>
            <a:r>
              <a:rPr lang="en-US" sz="1400">
                <a:effectLst/>
                <a:ea typeface="Aptos" panose="020B0004020202020204" pitchFamily="34" charset="0"/>
              </a:rPr>
              <a:t>Past Director of the Department of Phoniatrics and Paediatric Audiology at Münster University Hospital (UKM) and </a:t>
            </a:r>
            <a:r>
              <a:rPr lang="en-US" sz="1400" kern="100">
                <a:effectLst/>
                <a:ea typeface="Aptos" panose="020B0004020202020204" pitchFamily="34" charset="0"/>
                <a:cs typeface="Times New Roman" panose="02020603050405020304" pitchFamily="18" charset="0"/>
              </a:rPr>
              <a:t>Honorary President of the Union of European Phoniatricians </a:t>
            </a:r>
          </a:p>
          <a:p>
            <a:pPr>
              <a:spcAft>
                <a:spcPts val="800"/>
              </a:spcAft>
              <a:buFont typeface="Symbol" panose="05050102010706020507" pitchFamily="18" charset="2"/>
              <a:buChar char="-"/>
            </a:pPr>
            <a:r>
              <a:rPr lang="en-US" sz="1400" kern="100">
                <a:effectLst/>
                <a:ea typeface="Aptos" panose="020B0004020202020204" pitchFamily="34" charset="0"/>
                <a:cs typeface="Times New Roman" panose="02020603050405020304" pitchFamily="18" charset="0"/>
              </a:rPr>
              <a:t>Professor Alexander Hemprich MD DDS PhD, Past Director of the Clinic for Maxillofacial and Plastic Surgery at Leipzig University Hospital, recipient of the Order of Merit of the Federal Republic of Germany and President of DEVIEMED (Interdisciplinary Help for Children in Vietnam)</a:t>
            </a:r>
          </a:p>
          <a:p>
            <a:pPr>
              <a:spcAft>
                <a:spcPts val="800"/>
              </a:spcAft>
              <a:buFont typeface="Symbol" panose="05050102010706020507" pitchFamily="18" charset="2"/>
              <a:buChar char="-"/>
            </a:pPr>
            <a:r>
              <a:rPr lang="en-US" sz="1400" kern="100">
                <a:effectLst/>
                <a:ea typeface="Aptos" panose="020B0004020202020204" pitchFamily="34" charset="0"/>
                <a:cs typeface="Times New Roman" panose="02020603050405020304" pitchFamily="18" charset="0"/>
              </a:rPr>
              <a:t>Sabine Walter, MD, Regional Medical Officer for Southeast Asia at the German Embassy in Jakarta</a:t>
            </a:r>
          </a:p>
          <a:p>
            <a:pPr>
              <a:spcAft>
                <a:spcPts val="800"/>
              </a:spcAft>
            </a:pPr>
            <a:r>
              <a:rPr lang="en-US" sz="1400" u="sng" kern="100">
                <a:ea typeface="Aptos" panose="020B0004020202020204" pitchFamily="34" charset="0"/>
                <a:cs typeface="Times New Roman" panose="02020603050405020304" pitchFamily="18" charset="0"/>
              </a:rPr>
              <a:t>Board Member </a:t>
            </a:r>
            <a:r>
              <a:rPr lang="en-US" sz="1400" kern="100">
                <a:ea typeface="Aptos" panose="020B0004020202020204" pitchFamily="34" charset="0"/>
                <a:cs typeface="Times New Roman" panose="02020603050405020304" pitchFamily="18" charset="0"/>
              </a:rPr>
              <a:t>Prof. Matthias Sigler, Director of Clinic for Pediatric and Adolescent Medicine – Pediatric Cardiology UKM Münster </a:t>
            </a:r>
          </a:p>
          <a:p>
            <a:pPr>
              <a:spcAft>
                <a:spcPts val="800"/>
              </a:spcAft>
            </a:pPr>
            <a:r>
              <a:rPr lang="en-US" sz="1400" u="sng" kern="100">
                <a:ea typeface="Aptos" panose="020B0004020202020204" pitchFamily="34" charset="0"/>
                <a:cs typeface="Times New Roman" panose="02020603050405020304" pitchFamily="18" charset="0"/>
              </a:rPr>
              <a:t>Treasurer</a:t>
            </a:r>
            <a:r>
              <a:rPr lang="en-US" sz="1400" kern="100">
                <a:ea typeface="Aptos" panose="020B0004020202020204" pitchFamily="34" charset="0"/>
                <a:cs typeface="Times New Roman" panose="02020603050405020304" pitchFamily="18" charset="0"/>
              </a:rPr>
              <a:t> DMSc Michael Osada, Physicist, IT Specialist, Nottuln</a:t>
            </a:r>
          </a:p>
          <a:p>
            <a:pPr>
              <a:spcAft>
                <a:spcPts val="800"/>
              </a:spcAft>
            </a:pPr>
            <a:r>
              <a:rPr lang="en-US" sz="1400" u="sng" kern="100">
                <a:effectLst/>
                <a:ea typeface="Aptos" panose="020B0004020202020204" pitchFamily="34" charset="0"/>
                <a:cs typeface="Times New Roman" panose="02020603050405020304" pitchFamily="18" charset="0"/>
              </a:rPr>
              <a:t>Secretary</a:t>
            </a:r>
            <a:r>
              <a:rPr lang="en-US" sz="1400" kern="100">
                <a:effectLst/>
                <a:ea typeface="Aptos" panose="020B0004020202020204" pitchFamily="34" charset="0"/>
                <a:cs typeface="Times New Roman" panose="02020603050405020304" pitchFamily="18" charset="0"/>
              </a:rPr>
              <a:t> Joke Tio MD, gynecologist, senologist, Head of Breast Centers at University Hospital and Clemens Hospital Münster</a:t>
            </a:r>
          </a:p>
          <a:p>
            <a:r>
              <a:rPr lang="de-DE" sz="1400" u="sng"/>
              <a:t>Office Manager </a:t>
            </a:r>
            <a:r>
              <a:rPr lang="de-DE" sz="1400"/>
              <a:t>Nicole Neptun, President of the </a:t>
            </a:r>
            <a:r>
              <a:rPr lang="en-US" sz="1400"/>
              <a:t>Association for the Promotion of the Contemporary Way of Life, NRW e.V.</a:t>
            </a:r>
            <a:endParaRPr lang="de-DE" sz="1400"/>
          </a:p>
          <a:p>
            <a:pPr marL="0" indent="0">
              <a:buNone/>
            </a:pPr>
            <a:endParaRPr lang="de-DE" sz="1400"/>
          </a:p>
        </p:txBody>
      </p:sp>
    </p:spTree>
    <p:extLst>
      <p:ext uri="{BB962C8B-B14F-4D97-AF65-F5344CB8AC3E}">
        <p14:creationId xmlns:p14="http://schemas.microsoft.com/office/powerpoint/2010/main" val="3156509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40879-1650-A6FC-9172-6AC442FE4580}"/>
              </a:ext>
            </a:extLst>
          </p:cNvPr>
          <p:cNvSpPr>
            <a:spLocks noGrp="1"/>
          </p:cNvSpPr>
          <p:nvPr>
            <p:ph type="title"/>
          </p:nvPr>
        </p:nvSpPr>
        <p:spPr>
          <a:xfrm>
            <a:off x="876694" y="741391"/>
            <a:ext cx="2833324" cy="1616203"/>
          </a:xfrm>
        </p:spPr>
        <p:txBody>
          <a:bodyPr anchor="b">
            <a:normAutofit/>
          </a:bodyPr>
          <a:lstStyle/>
          <a:p>
            <a:r>
              <a:rPr lang="de-DE" sz="3200"/>
              <a:t>Indonesian Section: Patrons</a:t>
            </a:r>
          </a:p>
        </p:txBody>
      </p:sp>
      <p:sp>
        <p:nvSpPr>
          <p:cNvPr id="3" name="Inhaltsplatzhalter 2">
            <a:extLst>
              <a:ext uri="{FF2B5EF4-FFF2-40B4-BE49-F238E27FC236}">
                <a16:creationId xmlns:a16="http://schemas.microsoft.com/office/drawing/2014/main" id="{FACD768D-C2E7-35C3-5DAA-99B059982DEC}"/>
              </a:ext>
            </a:extLst>
          </p:cNvPr>
          <p:cNvSpPr>
            <a:spLocks noGrp="1"/>
          </p:cNvSpPr>
          <p:nvPr>
            <p:ph idx="1"/>
          </p:nvPr>
        </p:nvSpPr>
        <p:spPr>
          <a:xfrm>
            <a:off x="876694" y="2533476"/>
            <a:ext cx="2833324" cy="3447832"/>
          </a:xfrm>
        </p:spPr>
        <p:txBody>
          <a:bodyPr anchor="t">
            <a:normAutofit/>
          </a:bodyPr>
          <a:lstStyle/>
          <a:p>
            <a:r>
              <a:rPr lang="de-DE" sz="2000">
                <a:effectLst/>
              </a:rPr>
              <a:t>Ina Lepel, Ambassador of Federal Republic of Germany in Jakarta</a:t>
            </a:r>
          </a:p>
          <a:p>
            <a:endParaRPr lang="de-DE" sz="2000">
              <a:effectLst/>
            </a:endParaRPr>
          </a:p>
          <a:p>
            <a:r>
              <a:rPr lang="de-DE" sz="2000">
                <a:effectLst/>
              </a:rPr>
              <a:t>Dr Dr Siti Fadilah Supari, Sp. JP(K), former Health Minister in Indonesia, Jakarta </a:t>
            </a:r>
          </a:p>
          <a:p>
            <a:endParaRPr lang="de-DE" sz="2000"/>
          </a:p>
        </p:txBody>
      </p:sp>
      <p:pic>
        <p:nvPicPr>
          <p:cNvPr id="5" name="Grafik 4" descr="Ein Bild, das Menschliches Gesicht, Person, Kleidung, Schal enthält.&#10;&#10;Automatisch generierte Beschreibung">
            <a:extLst>
              <a:ext uri="{FF2B5EF4-FFF2-40B4-BE49-F238E27FC236}">
                <a16:creationId xmlns:a16="http://schemas.microsoft.com/office/drawing/2014/main" id="{713E22A5-7E37-924E-E253-B9C634197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181789" y="1092536"/>
            <a:ext cx="2628522" cy="4672927"/>
          </a:xfrm>
          <a:prstGeom prst="rect">
            <a:avLst/>
          </a:prstGeom>
        </p:spPr>
      </p:pic>
      <p:pic>
        <p:nvPicPr>
          <p:cNvPr id="4" name="Grafik 3" descr="Ein Bild, das Person, Menschliches Gesicht, Lächeln, Kleidung enthält.&#10;&#10;Automatisch generierte Beschreibung">
            <a:extLst>
              <a:ext uri="{FF2B5EF4-FFF2-40B4-BE49-F238E27FC236}">
                <a16:creationId xmlns:a16="http://schemas.microsoft.com/office/drawing/2014/main" id="{D51BFC27-2502-0E8A-DAFE-A399991F8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984064" y="1092536"/>
            <a:ext cx="3330957" cy="4672927"/>
          </a:xfrm>
          <a:prstGeom prst="rect">
            <a:avLst/>
          </a:prstGeom>
        </p:spPr>
      </p:pic>
      <p:grpSp>
        <p:nvGrpSpPr>
          <p:cNvPr id="10" name="Group 9">
            <a:extLst>
              <a:ext uri="{FF2B5EF4-FFF2-40B4-BE49-F238E27FC236}">
                <a16:creationId xmlns:a16="http://schemas.microsoft.com/office/drawing/2014/main" id="{792AA144-DDFF-C43B-6866-516C9091D0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11" name="Rectangle 10">
              <a:extLst>
                <a:ext uri="{FF2B5EF4-FFF2-40B4-BE49-F238E27FC236}">
                  <a16:creationId xmlns:a16="http://schemas.microsoft.com/office/drawing/2014/main" id="{56557A69-9517-26A8-EF3F-E65057EEC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7C5987E-7AB5-0A21-D727-68B38B342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0461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26C30C0-E65B-A765-E48F-E584E02223EA}"/>
              </a:ext>
            </a:extLst>
          </p:cNvPr>
          <p:cNvSpPr>
            <a:spLocks noGrp="1"/>
          </p:cNvSpPr>
          <p:nvPr>
            <p:ph idx="1"/>
          </p:nvPr>
        </p:nvSpPr>
        <p:spPr>
          <a:xfrm>
            <a:off x="838200" y="533400"/>
            <a:ext cx="10515600" cy="5643563"/>
          </a:xfrm>
        </p:spPr>
        <p:txBody>
          <a:bodyPr>
            <a:normAutofit lnSpcReduction="10000"/>
          </a:bodyPr>
          <a:lstStyle/>
          <a:p>
            <a:pPr marL="0" indent="0">
              <a:buNone/>
            </a:pPr>
            <a:r>
              <a:rPr lang="de-DE" sz="3000" b="1" i="1" dirty="0">
                <a:effectLst/>
              </a:rPr>
              <a:t>Executive Board Members:</a:t>
            </a:r>
          </a:p>
          <a:p>
            <a:r>
              <a:rPr lang="de-DE" sz="2600" u="sng" dirty="0" err="1">
                <a:effectLst/>
              </a:rPr>
              <a:t>President</a:t>
            </a:r>
            <a:r>
              <a:rPr lang="de-DE" sz="2600" dirty="0">
                <a:effectLst/>
              </a:rPr>
              <a:t> Professor Rasjid Soeparwata, MD PhD, Yogyakarta, Jakarta</a:t>
            </a:r>
          </a:p>
          <a:p>
            <a:r>
              <a:rPr lang="de-DE" sz="2600" u="sng" dirty="0" err="1">
                <a:effectLst/>
              </a:rPr>
              <a:t>Vice-Presidents</a:t>
            </a:r>
            <a:endParaRPr lang="de-DE" sz="2600" u="sng" dirty="0">
              <a:effectLst/>
            </a:endParaRPr>
          </a:p>
          <a:p>
            <a:pPr algn="l">
              <a:buFont typeface="Symbol" panose="05050102010706020507" pitchFamily="18" charset="2"/>
              <a:buChar char="-"/>
            </a:pPr>
            <a:r>
              <a:rPr lang="de-DE" sz="2600" dirty="0">
                <a:effectLst/>
              </a:rPr>
              <a:t>Professor Asmarinah, </a:t>
            </a:r>
            <a:r>
              <a:rPr lang="de-DE" sz="2600" dirty="0" err="1">
                <a:effectLst/>
              </a:rPr>
              <a:t>DMSc</a:t>
            </a:r>
            <a:r>
              <a:rPr lang="de-DE" sz="2600" dirty="0">
                <a:effectLst/>
              </a:rPr>
              <a:t>, </a:t>
            </a:r>
            <a:r>
              <a:rPr lang="en-US" sz="2600" dirty="0"/>
              <a:t>Biomedical Science, Faculty of Medicine University of Indonesia, </a:t>
            </a:r>
            <a:r>
              <a:rPr lang="de-DE" sz="2600" dirty="0">
                <a:effectLst/>
              </a:rPr>
              <a:t>Jakarta</a:t>
            </a:r>
          </a:p>
          <a:p>
            <a:pPr algn="l">
              <a:buFont typeface="Symbol" panose="05050102010706020507" pitchFamily="18" charset="2"/>
              <a:buChar char="-"/>
            </a:pPr>
            <a:r>
              <a:rPr lang="de-DE" sz="2600" u="none" strike="noStrike" baseline="0" dirty="0" err="1"/>
              <a:t>Dudy</a:t>
            </a:r>
            <a:r>
              <a:rPr lang="de-DE" sz="2600" u="none" strike="noStrike" baseline="0" dirty="0"/>
              <a:t> Arman </a:t>
            </a:r>
            <a:r>
              <a:rPr lang="en-US" sz="2600" u="none" strike="noStrike" baseline="0" dirty="0"/>
              <a:t>Hanafy, MD PhD, MARS, </a:t>
            </a:r>
            <a:r>
              <a:rPr lang="en-US" sz="2600" dirty="0"/>
              <a:t>Thoracic, Cardiac and Vascular Surgeon, </a:t>
            </a:r>
            <a:r>
              <a:rPr lang="de-DE" sz="2600" dirty="0"/>
              <a:t>National </a:t>
            </a:r>
            <a:r>
              <a:rPr lang="de-DE" sz="2600" dirty="0" err="1"/>
              <a:t>Cardiovascular</a:t>
            </a:r>
            <a:r>
              <a:rPr lang="de-DE" sz="2600" dirty="0"/>
              <a:t> Center </a:t>
            </a:r>
            <a:r>
              <a:rPr lang="de-DE" sz="2600" dirty="0" err="1"/>
              <a:t>Harapan</a:t>
            </a:r>
            <a:r>
              <a:rPr lang="de-DE" sz="2600" dirty="0"/>
              <a:t>,</a:t>
            </a:r>
            <a:r>
              <a:rPr lang="en-US" sz="2600" dirty="0"/>
              <a:t> </a:t>
            </a:r>
            <a:r>
              <a:rPr lang="en-US" sz="2600" u="none" strike="noStrike" baseline="0" dirty="0"/>
              <a:t>Jakarta</a:t>
            </a:r>
          </a:p>
          <a:p>
            <a:pPr algn="l"/>
            <a:r>
              <a:rPr lang="de-DE" sz="2600" i="0" u="sng" strike="noStrike" baseline="0" dirty="0"/>
              <a:t>Treasurer </a:t>
            </a:r>
            <a:r>
              <a:rPr lang="de-DE" sz="2600" i="0" u="none" strike="noStrike" baseline="0" dirty="0"/>
              <a:t>Dr. </a:t>
            </a:r>
            <a:r>
              <a:rPr lang="de-DE" sz="2600" i="0" u="none" strike="noStrike" baseline="0" dirty="0" err="1"/>
              <a:t>Widyorini</a:t>
            </a:r>
            <a:r>
              <a:rPr lang="de-DE" sz="2600" i="0" u="none" strike="noStrike" baseline="0" dirty="0"/>
              <a:t> </a:t>
            </a:r>
            <a:r>
              <a:rPr lang="de-DE" sz="2600" i="0" u="none" strike="noStrike" baseline="0" dirty="0" err="1"/>
              <a:t>Lestari</a:t>
            </a:r>
            <a:r>
              <a:rPr lang="de-DE" sz="2600" i="0" u="none" strike="noStrike" baseline="0" dirty="0"/>
              <a:t> </a:t>
            </a:r>
            <a:r>
              <a:rPr lang="de-DE" sz="2600" i="0" u="none" strike="noStrike" baseline="0" dirty="0" err="1"/>
              <a:t>Hutami</a:t>
            </a:r>
            <a:r>
              <a:rPr lang="de-DE" sz="2600" i="0" u="none" strike="noStrike" baseline="0" dirty="0"/>
              <a:t> </a:t>
            </a:r>
            <a:r>
              <a:rPr lang="de-DE" sz="2600" i="0" u="none" strike="noStrike" baseline="0" dirty="0" err="1"/>
              <a:t>Hanafi</a:t>
            </a:r>
            <a:r>
              <a:rPr lang="de-DE" sz="2600" i="0" u="none" strike="noStrike" baseline="0" dirty="0"/>
              <a:t>, </a:t>
            </a:r>
            <a:r>
              <a:rPr lang="de-DE" sz="2600" i="0" u="none" strike="noStrike" baseline="0" dirty="0" err="1"/>
              <a:t>Sp.OG</a:t>
            </a:r>
            <a:r>
              <a:rPr lang="de-DE" sz="2600" i="0" u="none" strike="noStrike" baseline="0" dirty="0"/>
              <a:t> (K), </a:t>
            </a:r>
            <a:r>
              <a:rPr lang="de-DE" sz="2600" i="0" u="none" strike="noStrike" baseline="0" dirty="0" err="1"/>
              <a:t>Oncological</a:t>
            </a:r>
            <a:r>
              <a:rPr lang="de-DE" sz="2600" i="0" u="none" strike="noStrike" baseline="0" dirty="0"/>
              <a:t> </a:t>
            </a:r>
            <a:r>
              <a:rPr lang="de-DE" sz="2600" i="0" u="none" strike="noStrike" baseline="0" dirty="0" err="1"/>
              <a:t>Gynecologist</a:t>
            </a:r>
            <a:r>
              <a:rPr lang="de-DE" sz="2600" i="0" u="none" strike="noStrike" baseline="0" dirty="0"/>
              <a:t>, National Cancer Center, Jakarta </a:t>
            </a:r>
            <a:endParaRPr lang="en-US" sz="2600" u="none" strike="noStrike" baseline="0" dirty="0"/>
          </a:p>
          <a:p>
            <a:r>
              <a:rPr lang="de-DE" sz="2600" u="sng" dirty="0" err="1">
                <a:effectLst/>
              </a:rPr>
              <a:t>Secretaries</a:t>
            </a:r>
            <a:r>
              <a:rPr lang="de-DE" sz="2600" dirty="0">
                <a:effectLst/>
              </a:rPr>
              <a:t> </a:t>
            </a:r>
            <a:r>
              <a:rPr lang="de-DE" sz="2600" dirty="0" err="1">
                <a:effectLst/>
              </a:rPr>
              <a:t>dr.</a:t>
            </a:r>
            <a:r>
              <a:rPr lang="de-DE" sz="2600" dirty="0">
                <a:effectLst/>
              </a:rPr>
              <a:t> Ayla Putri Zahari, </a:t>
            </a:r>
            <a:r>
              <a:rPr lang="de-DE" sz="2600" dirty="0" err="1">
                <a:effectLst/>
              </a:rPr>
              <a:t>M.Biomed</a:t>
            </a:r>
            <a:r>
              <a:rPr lang="de-DE" sz="2600" dirty="0">
                <a:effectLst/>
              </a:rPr>
              <a:t>, </a:t>
            </a:r>
            <a:r>
              <a:rPr lang="en-US" sz="2600" kern="0" dirty="0">
                <a:effectLst/>
                <a:ea typeface="PMingLiU" panose="02020500000000000000" pitchFamily="18" charset="-120"/>
                <a:cs typeface="Arial" panose="020B0604020202020204" pitchFamily="34" charset="0"/>
              </a:rPr>
              <a:t>Dr. med. dr. </a:t>
            </a:r>
            <a:r>
              <a:rPr lang="en-ID" sz="2600" kern="0" dirty="0" err="1">
                <a:effectLst/>
                <a:ea typeface="PMingLiU" panose="02020500000000000000" pitchFamily="18" charset="-120"/>
                <a:cs typeface="Arial" panose="020B0604020202020204" pitchFamily="34" charset="0"/>
              </a:rPr>
              <a:t>Nyityasmono</a:t>
            </a:r>
            <a:r>
              <a:rPr lang="en-ID" sz="2600" kern="0" dirty="0">
                <a:effectLst/>
                <a:ea typeface="PMingLiU" panose="02020500000000000000" pitchFamily="18" charset="-120"/>
                <a:cs typeface="Arial" panose="020B0604020202020204" pitchFamily="34" charset="0"/>
              </a:rPr>
              <a:t> Tri Nugroho, </a:t>
            </a:r>
            <a:r>
              <a:rPr lang="en-ID" sz="2600" kern="0" dirty="0" err="1">
                <a:effectLst/>
                <a:ea typeface="PMingLiU" panose="02020500000000000000" pitchFamily="18" charset="-120"/>
                <a:cs typeface="Arial" panose="020B0604020202020204" pitchFamily="34" charset="0"/>
              </a:rPr>
              <a:t>SpB.Subsp.BVE</a:t>
            </a:r>
            <a:r>
              <a:rPr lang="en-ID" sz="2600" kern="0" dirty="0">
                <a:effectLst/>
                <a:ea typeface="PMingLiU" panose="02020500000000000000" pitchFamily="18" charset="-120"/>
                <a:cs typeface="Arial" panose="020B0604020202020204" pitchFamily="34" charset="0"/>
              </a:rPr>
              <a:t>(K), </a:t>
            </a:r>
            <a:r>
              <a:rPr lang="en-ID" sz="2600" kern="0" dirty="0" err="1">
                <a:effectLst/>
                <a:ea typeface="PMingLiU" panose="02020500000000000000" pitchFamily="18" charset="-120"/>
                <a:cs typeface="Arial" panose="020B0604020202020204" pitchFamily="34" charset="0"/>
              </a:rPr>
              <a:t>dr.</a:t>
            </a:r>
            <a:r>
              <a:rPr lang="en-ID" sz="2600" kern="0" dirty="0">
                <a:effectLst/>
                <a:ea typeface="PMingLiU" panose="02020500000000000000" pitchFamily="18" charset="-120"/>
                <a:cs typeface="Arial" panose="020B0604020202020204" pitchFamily="34" charset="0"/>
              </a:rPr>
              <a:t> </a:t>
            </a:r>
            <a:r>
              <a:rPr lang="en-ID" sz="2600" kern="0" dirty="0" err="1">
                <a:effectLst/>
                <a:ea typeface="PMingLiU" panose="02020500000000000000" pitchFamily="18" charset="-120"/>
                <a:cs typeface="Arial" panose="020B0604020202020204" pitchFamily="34" charset="0"/>
              </a:rPr>
              <a:t>Radietya</a:t>
            </a:r>
            <a:r>
              <a:rPr lang="en-ID" sz="2600" kern="0" dirty="0">
                <a:effectLst/>
                <a:ea typeface="PMingLiU" panose="02020500000000000000" pitchFamily="18" charset="-120"/>
                <a:cs typeface="Arial" panose="020B0604020202020204" pitchFamily="34" charset="0"/>
              </a:rPr>
              <a:t> </a:t>
            </a:r>
            <a:r>
              <a:rPr lang="en-ID" sz="2600" kern="0" dirty="0" err="1">
                <a:effectLst/>
                <a:ea typeface="PMingLiU" panose="02020500000000000000" pitchFamily="18" charset="-120"/>
                <a:cs typeface="Arial" panose="020B0604020202020204" pitchFamily="34" charset="0"/>
              </a:rPr>
              <a:t>Alvarabie</a:t>
            </a:r>
            <a:r>
              <a:rPr lang="en-ID" sz="2600" kern="0" dirty="0">
                <a:effectLst/>
                <a:ea typeface="PMingLiU" panose="02020500000000000000" pitchFamily="18" charset="-120"/>
                <a:cs typeface="Arial" panose="020B0604020202020204" pitchFamily="34" charset="0"/>
              </a:rPr>
              <a:t>, </a:t>
            </a:r>
            <a:r>
              <a:rPr lang="en-ID" sz="2600" kern="0" dirty="0" err="1">
                <a:effectLst/>
                <a:ea typeface="PMingLiU" panose="02020500000000000000" pitchFamily="18" charset="-120"/>
                <a:cs typeface="Arial" panose="020B0604020202020204" pitchFamily="34" charset="0"/>
              </a:rPr>
              <a:t>M.Biomed</a:t>
            </a:r>
            <a:r>
              <a:rPr lang="en-ID" sz="2600" kern="0" dirty="0">
                <a:effectLst/>
                <a:ea typeface="Aptos" panose="020B0004020202020204" pitchFamily="34" charset="0"/>
                <a:cs typeface="Arial" panose="020B0604020202020204" pitchFamily="34" charset="0"/>
              </a:rPr>
              <a:t> </a:t>
            </a:r>
          </a:p>
          <a:p>
            <a:r>
              <a:rPr lang="en-US" sz="2600" dirty="0">
                <a:solidFill>
                  <a:srgbClr val="000000"/>
                </a:solidFill>
                <a:effectLst/>
                <a:ea typeface="Aptos" panose="020B0004020202020204" pitchFamily="34" charset="0"/>
                <a:cs typeface="Times New Roman" panose="02020603050405020304" pitchFamily="18" charset="0"/>
              </a:rPr>
              <a:t>LEGAL ADVISOR: DR. Drs. Ishak </a:t>
            </a:r>
            <a:r>
              <a:rPr lang="en-US" sz="2600" dirty="0" err="1">
                <a:solidFill>
                  <a:srgbClr val="000000"/>
                </a:solidFill>
                <a:effectLst/>
                <a:ea typeface="Aptos" panose="020B0004020202020204" pitchFamily="34" charset="0"/>
                <a:cs typeface="Times New Roman" panose="02020603050405020304" pitchFamily="18" charset="0"/>
              </a:rPr>
              <a:t>Nawawi,SH,MH,MM,QIA,CFrA</a:t>
            </a:r>
            <a:r>
              <a:rPr lang="en-US" sz="2600" dirty="0">
                <a:solidFill>
                  <a:srgbClr val="000000"/>
                </a:solidFill>
                <a:effectLst/>
                <a:ea typeface="Aptos" panose="020B0004020202020204" pitchFamily="34" charset="0"/>
                <a:cs typeface="Times New Roman" panose="02020603050405020304" pitchFamily="18" charset="0"/>
              </a:rPr>
              <a:t>, assisted by </a:t>
            </a:r>
            <a:r>
              <a:rPr lang="en-ID" sz="2600" kern="0" dirty="0" err="1">
                <a:effectLst/>
                <a:ea typeface="Aptos" panose="020B0004020202020204" pitchFamily="34" charset="0"/>
                <a:cs typeface="Arial" panose="020B0604020202020204" pitchFamily="34" charset="0"/>
              </a:rPr>
              <a:t>Anang</a:t>
            </a:r>
            <a:r>
              <a:rPr lang="en-ID" sz="2600" kern="0" dirty="0">
                <a:effectLst/>
                <a:ea typeface="Aptos" panose="020B0004020202020204" pitchFamily="34" charset="0"/>
                <a:cs typeface="Arial" panose="020B0604020202020204" pitchFamily="34" charset="0"/>
              </a:rPr>
              <a:t> Kamal Should, S.H., </a:t>
            </a:r>
            <a:r>
              <a:rPr lang="en-ID" sz="2600" kern="0" dirty="0" err="1">
                <a:effectLst/>
                <a:ea typeface="Aptos" panose="020B0004020202020204" pitchFamily="34" charset="0"/>
                <a:cs typeface="Arial" panose="020B0604020202020204" pitchFamily="34" charset="0"/>
              </a:rPr>
              <a:t>M.Kn</a:t>
            </a:r>
            <a:r>
              <a:rPr lang="en-ID" sz="2600" kern="0" dirty="0">
                <a:effectLst/>
                <a:ea typeface="Aptos" panose="020B0004020202020204" pitchFamily="34" charset="0"/>
                <a:cs typeface="Arial" panose="020B0604020202020204" pitchFamily="34" charset="0"/>
              </a:rPr>
              <a:t>. </a:t>
            </a:r>
            <a:endParaRPr lang="de-DE" sz="2600" dirty="0">
              <a:effectLst/>
              <a:ea typeface="Aptos" panose="020B0004020202020204" pitchFamily="34" charset="0"/>
              <a:cs typeface="Times New Roman" panose="02020603050405020304" pitchFamily="18" charset="0"/>
            </a:endParaRPr>
          </a:p>
          <a:p>
            <a:endParaRPr lang="de-DE" dirty="0">
              <a:effectLst/>
            </a:endParaRPr>
          </a:p>
          <a:p>
            <a:endParaRPr lang="de-DE" dirty="0"/>
          </a:p>
        </p:txBody>
      </p:sp>
    </p:spTree>
    <p:extLst>
      <p:ext uri="{BB962C8B-B14F-4D97-AF65-F5344CB8AC3E}">
        <p14:creationId xmlns:p14="http://schemas.microsoft.com/office/powerpoint/2010/main" val="3320144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1">
            <a:extLst>
              <a:ext uri="{FF2B5EF4-FFF2-40B4-BE49-F238E27FC236}">
                <a16:creationId xmlns:a16="http://schemas.microsoft.com/office/drawing/2014/main" id="{4C6CF1A3-06FB-83B1-71A0-4C8B1514CAEC}"/>
              </a:ext>
            </a:extLst>
          </p:cNvPr>
          <p:cNvSpPr>
            <a:spLocks noGrp="1"/>
          </p:cNvSpPr>
          <p:nvPr>
            <p:ph type="title"/>
          </p:nvPr>
        </p:nvSpPr>
        <p:spPr>
          <a:xfrm>
            <a:off x="630936" y="639520"/>
            <a:ext cx="3429000" cy="1719072"/>
          </a:xfrm>
        </p:spPr>
        <p:txBody>
          <a:bodyPr anchor="b">
            <a:normAutofit/>
          </a:bodyPr>
          <a:lstStyle/>
          <a:p>
            <a:r>
              <a:rPr lang="de-DE" sz="2600"/>
              <a:t>Webinars 2024/2025 with up to more than 800 participants</a:t>
            </a:r>
          </a:p>
        </p:txBody>
      </p:sp>
      <p:sp>
        <p:nvSpPr>
          <p:cNvPr id="2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F1F30DF8-A319-C3DF-58D2-6F72D2EB39FB}"/>
              </a:ext>
            </a:extLst>
          </p:cNvPr>
          <p:cNvSpPr>
            <a:spLocks noGrp="1"/>
          </p:cNvSpPr>
          <p:nvPr>
            <p:ph idx="1"/>
          </p:nvPr>
        </p:nvSpPr>
        <p:spPr>
          <a:xfrm>
            <a:off x="630936" y="2807208"/>
            <a:ext cx="3429000" cy="3410712"/>
          </a:xfrm>
        </p:spPr>
        <p:txBody>
          <a:bodyPr anchor="t">
            <a:normAutofit/>
          </a:bodyPr>
          <a:lstStyle/>
          <a:p>
            <a:r>
              <a:rPr lang="en-US" sz="2200" b="1" dirty="0">
                <a:effectLst/>
                <a:latin typeface="Calibri" panose="020F0502020204030204" pitchFamily="34" charset="0"/>
                <a:ea typeface="Calibri" panose="020F0502020204030204" pitchFamily="34" charset="0"/>
              </a:rPr>
              <a:t>Webinar on Congenital Heart Failure 4</a:t>
            </a:r>
            <a:r>
              <a:rPr lang="en-US" sz="2200" b="1" baseline="30000" dirty="0">
                <a:effectLst/>
                <a:latin typeface="Calibri" panose="020F0502020204030204" pitchFamily="34" charset="0"/>
                <a:ea typeface="Calibri" panose="020F0502020204030204" pitchFamily="34" charset="0"/>
              </a:rPr>
              <a:t>th</a:t>
            </a:r>
            <a:r>
              <a:rPr lang="en-US" sz="2200" b="1" dirty="0">
                <a:effectLst/>
                <a:latin typeface="Calibri" panose="020F0502020204030204" pitchFamily="34" charset="0"/>
                <a:ea typeface="Calibri" panose="020F0502020204030204" pitchFamily="34" charset="0"/>
              </a:rPr>
              <a:t> June 2024</a:t>
            </a:r>
          </a:p>
          <a:p>
            <a:pPr marL="0" indent="0">
              <a:buNone/>
            </a:pPr>
            <a:r>
              <a:rPr lang="en-US" sz="2200" b="1" dirty="0">
                <a:latin typeface="Calibri" panose="020F0502020204030204" pitchFamily="34" charset="0"/>
                <a:ea typeface="Calibri" panose="020F0502020204030204" pitchFamily="34" charset="0"/>
              </a:rPr>
              <a:t>Many thanks to Prof. Gerhard-Paul Diller, Director of EMAH Centre and Prof. Matthias Sigler, Director of Pediatric Cardiology, UKM</a:t>
            </a:r>
            <a:endParaRPr lang="de-DE" sz="2200" dirty="0">
              <a:effectLst/>
              <a:latin typeface="Calibri" panose="020F0502020204030204" pitchFamily="34" charset="0"/>
              <a:ea typeface="Calibri" panose="020F0502020204030204" pitchFamily="34" charset="0"/>
            </a:endParaRPr>
          </a:p>
          <a:p>
            <a:endParaRPr lang="de-DE" sz="2200" dirty="0"/>
          </a:p>
        </p:txBody>
      </p:sp>
      <p:pic>
        <p:nvPicPr>
          <p:cNvPr id="6" name="Grafik 5" descr="Ein Bild, das Clipart, Zeichnung, Darstellung, Animierter Cartoon enthält.&#10;&#10;Automatisch generierte Beschreibung">
            <a:extLst>
              <a:ext uri="{FF2B5EF4-FFF2-40B4-BE49-F238E27FC236}">
                <a16:creationId xmlns:a16="http://schemas.microsoft.com/office/drawing/2014/main" id="{1B191A4D-C890-9625-FA86-6611B63CD6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296" y="1694440"/>
            <a:ext cx="6903720" cy="3469119"/>
          </a:xfrm>
          <a:prstGeom prst="rect">
            <a:avLst/>
          </a:prstGeom>
        </p:spPr>
      </p:pic>
    </p:spTree>
    <p:extLst>
      <p:ext uri="{BB962C8B-B14F-4D97-AF65-F5344CB8AC3E}">
        <p14:creationId xmlns:p14="http://schemas.microsoft.com/office/powerpoint/2010/main" val="355611039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1215</Words>
  <Application>Microsoft Office PowerPoint</Application>
  <PresentationFormat>Widescreen</PresentationFormat>
  <Paragraphs>79</Paragraphs>
  <Slides>17</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6" baseType="lpstr">
      <vt:lpstr>PMingLiU</vt:lpstr>
      <vt:lpstr>Aptos</vt:lpstr>
      <vt:lpstr>Aptos Display</vt:lpstr>
      <vt:lpstr>Arial</vt:lpstr>
      <vt:lpstr>Calibri</vt:lpstr>
      <vt:lpstr>Symbol</vt:lpstr>
      <vt:lpstr>Times New Roman</vt:lpstr>
      <vt:lpstr>Office</vt:lpstr>
      <vt:lpstr>Document</vt:lpstr>
      <vt:lpstr>Presentation of the German-Indonesian Society for Medicine </vt:lpstr>
      <vt:lpstr>The Roots: Medical Cooperation between Germany and Indonesia since more than 500 years</vt:lpstr>
      <vt:lpstr>PowerPoint Presentation</vt:lpstr>
      <vt:lpstr>Patrons</vt:lpstr>
      <vt:lpstr>Board</vt:lpstr>
      <vt:lpstr>PowerPoint Presentation</vt:lpstr>
      <vt:lpstr>Indonesian Section: Patrons</vt:lpstr>
      <vt:lpstr>PowerPoint Presentation</vt:lpstr>
      <vt:lpstr>Webinars 2024/2025 with up to more than 800 participants</vt:lpstr>
      <vt:lpstr>Webinars 2024/2025 with up to more than 800 participants</vt:lpstr>
      <vt:lpstr>PowerPoint Presentation</vt:lpstr>
      <vt:lpstr>Room for Preventive Health Care in Jakarta</vt:lpstr>
      <vt:lpstr>Assoc. Prof. Dr. Med. dr. Abraham Simatupang, M.Kes: Insights into safe and effective medication management for older adults </vt:lpstr>
      <vt:lpstr>Current Projects</vt:lpstr>
      <vt:lpstr>Indonesian Consortium for Biomedical Sciences (KIBI): Advancing Biomedical Education and Research Across Indonesia – Current Cooperation Plans with DIGM </vt:lpstr>
      <vt:lpstr>Assessing case detection delay and associated factors in paediatric leprosy in endemic areas in Indonesia Tristia Rinanda, Microbiology Department, Faculty of Medicine - Universitas Syiah Kuala in Cooperation with Prof. Bing Thio, Dermatology, Erasmus University Medical Centre, Rotterdam  Further Leprosy Projects with Prof. Alexander Mischnik, National and WHO Supranational Reference Center for Mycobacteria in Borstel and Anil Fastenau, Global Health Advisor of the German Leprosy and Tuberculosis Relief Association DAHW, Würzburg </vt:lpstr>
      <vt:lpstr>Untuk kerjasama yang baik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Prof. Antoinette am Zehnhoff</dc:creator>
  <cp:lastModifiedBy>Baris Cuhadar</cp:lastModifiedBy>
  <cp:revision>56</cp:revision>
  <dcterms:created xsi:type="dcterms:W3CDTF">2025-03-21T16:16:19Z</dcterms:created>
  <dcterms:modified xsi:type="dcterms:W3CDTF">2025-10-22T10:35:48Z</dcterms:modified>
</cp:coreProperties>
</file>