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2" r:id="rId4"/>
    <p:sldId id="978" r:id="rId5"/>
    <p:sldId id="980" r:id="rId6"/>
    <p:sldId id="979" r:id="rId7"/>
    <p:sldId id="977" r:id="rId8"/>
    <p:sldId id="258" r:id="rId9"/>
    <p:sldId id="261" r:id="rId10"/>
    <p:sldId id="981" r:id="rId11"/>
    <p:sldId id="983" r:id="rId12"/>
    <p:sldId id="98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  <p:boldItalic r:id="rId22"/>
    </p:embeddedFont>
    <p:embeddedFont>
      <p:font typeface="Meiryo" panose="020B0604030504040204" pitchFamily="34" charset="-128"/>
      <p:regular r:id="rId23"/>
      <p:bold r:id="rId24"/>
      <p:italic r:id="rId25"/>
      <p:boldItalic r:id="rId26"/>
    </p:embeddedFont>
    <p:embeddedFont>
      <p:font typeface="Poppins" pitchFamily="2" charset="77"/>
      <p:regular r:id="rId27"/>
      <p:bold r:id="rId28"/>
      <p:italic r:id="rId29"/>
      <p:boldItalic r:id="rId30"/>
    </p:embeddedFont>
    <p:embeddedFont>
      <p:font typeface="Poppins Bold" pitchFamily="2" charset="77"/>
      <p:regular r:id="rId31"/>
      <p:bold r:id="rId32"/>
    </p:embeddedFont>
    <p:embeddedFont>
      <p:font typeface="Poppins Ultra-Bold" pitchFamily="2" charset="77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65" autoAdjust="0"/>
  </p:normalViewPr>
  <p:slideViewPr>
    <p:cSldViewPr>
      <p:cViewPr varScale="1">
        <p:scale>
          <a:sx n="70" d="100"/>
          <a:sy n="70" d="100"/>
        </p:scale>
        <p:origin x="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5047E-4945-4A01-9DFA-11687315D19D}" type="datetimeFigureOut">
              <a:rPr lang="en-ID" smtClean="0"/>
              <a:t>12/10/25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C8BBE-272A-48C8-906D-1FD056B5D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10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A8134-30AB-439E-971D-A9D0DB652F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6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A8134-30AB-439E-971D-A9D0DB652F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8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A8134-30AB-439E-971D-A9D0DB652F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807046" y="9071613"/>
            <a:ext cx="3167437" cy="21609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0" name="Freeform 10"/>
          <p:cNvSpPr/>
          <p:nvPr/>
        </p:nvSpPr>
        <p:spPr>
          <a:xfrm rot="-3600297">
            <a:off x="4315847" y="8570910"/>
            <a:ext cx="5220576" cy="247977"/>
          </a:xfrm>
          <a:custGeom>
            <a:avLst/>
            <a:gdLst/>
            <a:ahLst/>
            <a:cxnLst/>
            <a:rect l="l" t="t" r="r" b="b"/>
            <a:pathLst>
              <a:path w="5220576" h="247977">
                <a:moveTo>
                  <a:pt x="0" y="0"/>
                </a:moveTo>
                <a:lnTo>
                  <a:pt x="5220576" y="0"/>
                </a:lnTo>
                <a:lnTo>
                  <a:pt x="5220576" y="247978"/>
                </a:lnTo>
                <a:lnTo>
                  <a:pt x="0" y="247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>
          <a:xfrm rot="-3600297" flipV="1">
            <a:off x="550217" y="6623939"/>
            <a:ext cx="11197501" cy="531881"/>
          </a:xfrm>
          <a:custGeom>
            <a:avLst/>
            <a:gdLst/>
            <a:ahLst/>
            <a:cxnLst/>
            <a:rect l="l" t="t" r="r" b="b"/>
            <a:pathLst>
              <a:path w="11197501" h="531881">
                <a:moveTo>
                  <a:pt x="0" y="531881"/>
                </a:moveTo>
                <a:lnTo>
                  <a:pt x="11197501" y="531881"/>
                </a:lnTo>
                <a:lnTo>
                  <a:pt x="11197501" y="0"/>
                </a:lnTo>
                <a:lnTo>
                  <a:pt x="0" y="0"/>
                </a:lnTo>
                <a:lnTo>
                  <a:pt x="0" y="531881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5" name="Freeform 15"/>
          <p:cNvSpPr/>
          <p:nvPr/>
        </p:nvSpPr>
        <p:spPr>
          <a:xfrm rot="-3600297">
            <a:off x="3733385" y="8544138"/>
            <a:ext cx="5072130" cy="325255"/>
          </a:xfrm>
          <a:custGeom>
            <a:avLst/>
            <a:gdLst/>
            <a:ahLst/>
            <a:cxnLst/>
            <a:rect l="l" t="t" r="r" b="b"/>
            <a:pathLst>
              <a:path w="8655449" h="411134">
                <a:moveTo>
                  <a:pt x="0" y="0"/>
                </a:moveTo>
                <a:lnTo>
                  <a:pt x="8655449" y="0"/>
                </a:lnTo>
                <a:lnTo>
                  <a:pt x="8655449" y="411134"/>
                </a:lnTo>
                <a:lnTo>
                  <a:pt x="0" y="411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2" name="Freeform 22"/>
          <p:cNvSpPr/>
          <p:nvPr/>
        </p:nvSpPr>
        <p:spPr>
          <a:xfrm>
            <a:off x="16517283" y="8516283"/>
            <a:ext cx="742017" cy="742017"/>
          </a:xfrm>
          <a:custGeom>
            <a:avLst/>
            <a:gdLst/>
            <a:ahLst/>
            <a:cxnLst/>
            <a:rect l="l" t="t" r="r" b="b"/>
            <a:pathLst>
              <a:path w="742017" h="742017">
                <a:moveTo>
                  <a:pt x="0" y="0"/>
                </a:moveTo>
                <a:lnTo>
                  <a:pt x="742017" y="0"/>
                </a:lnTo>
                <a:lnTo>
                  <a:pt x="742017" y="742017"/>
                </a:lnTo>
                <a:lnTo>
                  <a:pt x="0" y="742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3" name="Freeform 23"/>
          <p:cNvSpPr/>
          <p:nvPr/>
        </p:nvSpPr>
        <p:spPr>
          <a:xfrm>
            <a:off x="14597574" y="0"/>
            <a:ext cx="3612552" cy="1607328"/>
          </a:xfrm>
          <a:custGeom>
            <a:avLst/>
            <a:gdLst/>
            <a:ahLst/>
            <a:cxnLst/>
            <a:rect l="l" t="t" r="r" b="b"/>
            <a:pathLst>
              <a:path w="3612552" h="1607328">
                <a:moveTo>
                  <a:pt x="0" y="0"/>
                </a:moveTo>
                <a:lnTo>
                  <a:pt x="3612551" y="0"/>
                </a:lnTo>
                <a:lnTo>
                  <a:pt x="3612551" y="1607328"/>
                </a:lnTo>
                <a:lnTo>
                  <a:pt x="0" y="16073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56895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4" name="TextBox 24"/>
          <p:cNvSpPr txBox="1"/>
          <p:nvPr/>
        </p:nvSpPr>
        <p:spPr>
          <a:xfrm>
            <a:off x="11122037" y="8777119"/>
            <a:ext cx="5281813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Poppins Bold"/>
              </a:rPr>
              <a:t>https://biomedicalsciences.or.id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969032" y="2987470"/>
            <a:ext cx="9947129" cy="3604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63"/>
              </a:lnSpc>
            </a:pPr>
            <a:endParaRPr lang="en-US" sz="4807" spc="-144" dirty="0">
              <a:solidFill>
                <a:srgbClr val="000000"/>
              </a:solidFill>
              <a:latin typeface="Poppins Ultra-Bold"/>
            </a:endParaRPr>
          </a:p>
          <a:p>
            <a:pPr algn="r">
              <a:lnSpc>
                <a:spcPts val="4663"/>
              </a:lnSpc>
            </a:pPr>
            <a:r>
              <a:rPr lang="en-US" sz="4807" spc="-144" dirty="0">
                <a:solidFill>
                  <a:srgbClr val="000000"/>
                </a:solidFill>
                <a:latin typeface="Poppins Ultra-Bold"/>
              </a:rPr>
              <a:t>Indonesian Consortium  of Biomedical Sciences</a:t>
            </a:r>
          </a:p>
          <a:p>
            <a:pPr algn="r">
              <a:lnSpc>
                <a:spcPts val="4663"/>
              </a:lnSpc>
            </a:pPr>
            <a:endParaRPr lang="en-US" sz="4807" spc="-144" dirty="0">
              <a:solidFill>
                <a:srgbClr val="000000"/>
              </a:solidFill>
              <a:latin typeface="Poppins Ultra-Bold"/>
            </a:endParaRPr>
          </a:p>
          <a:p>
            <a:pPr algn="r">
              <a:lnSpc>
                <a:spcPts val="4663"/>
              </a:lnSpc>
            </a:pPr>
            <a:r>
              <a:rPr lang="en-US" sz="3600" i="1" spc="-144" dirty="0" err="1">
                <a:solidFill>
                  <a:srgbClr val="000000"/>
                </a:solidFill>
                <a:latin typeface="Poppins Ultra-Bold"/>
              </a:rPr>
              <a:t>Konsorsium</a:t>
            </a:r>
            <a:r>
              <a:rPr lang="en-US" sz="3600" i="1" spc="-144" dirty="0">
                <a:solidFill>
                  <a:srgbClr val="000000"/>
                </a:solidFill>
                <a:latin typeface="Poppins Ultra-Bold"/>
              </a:rPr>
              <a:t> </a:t>
            </a:r>
            <a:r>
              <a:rPr lang="en-US" sz="3600" i="1" spc="-144" dirty="0" err="1">
                <a:solidFill>
                  <a:srgbClr val="000000"/>
                </a:solidFill>
                <a:latin typeface="Poppins Ultra-Bold"/>
              </a:rPr>
              <a:t>Ilmu</a:t>
            </a:r>
            <a:r>
              <a:rPr lang="en-US" sz="3600" i="1" spc="-144" dirty="0">
                <a:solidFill>
                  <a:srgbClr val="000000"/>
                </a:solidFill>
                <a:latin typeface="Poppins Ultra-Bold"/>
              </a:rPr>
              <a:t> </a:t>
            </a:r>
            <a:r>
              <a:rPr lang="en-US" sz="3600" i="1" spc="-144" dirty="0" err="1">
                <a:solidFill>
                  <a:srgbClr val="000000"/>
                </a:solidFill>
                <a:latin typeface="Poppins Ultra-Bold"/>
              </a:rPr>
              <a:t>Biomedik</a:t>
            </a:r>
            <a:r>
              <a:rPr lang="en-US" sz="3600" i="1" spc="-144" dirty="0">
                <a:solidFill>
                  <a:srgbClr val="000000"/>
                </a:solidFill>
                <a:latin typeface="Poppins Ultra-Bold"/>
              </a:rPr>
              <a:t> Indonesia</a:t>
            </a:r>
          </a:p>
          <a:p>
            <a:pPr algn="r">
              <a:lnSpc>
                <a:spcPts val="4663"/>
              </a:lnSpc>
            </a:pPr>
            <a:r>
              <a:rPr lang="en-US" sz="3600" spc="-144" dirty="0">
                <a:solidFill>
                  <a:srgbClr val="000000"/>
                </a:solidFill>
                <a:latin typeface="Poppins Ultra-Bold"/>
              </a:rPr>
              <a:t>(KIBI)</a:t>
            </a:r>
          </a:p>
        </p:txBody>
      </p:sp>
      <p:pic>
        <p:nvPicPr>
          <p:cNvPr id="3" name="Gambar 2" descr="Sebuah gambar berisi pakaian, orang, pria, alas kaki&#10;&#10;Deskripsi dibuat secara otomatis">
            <a:extLst>
              <a:ext uri="{FF2B5EF4-FFF2-40B4-BE49-F238E27FC236}">
                <a16:creationId xmlns:a16="http://schemas.microsoft.com/office/drawing/2014/main" id="{E0B1579F-B68D-5E84-B2C1-F751E1034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24463"/>
            <a:ext cx="5488146" cy="3647330"/>
          </a:xfrm>
          <a:prstGeom prst="rect">
            <a:avLst/>
          </a:prstGeom>
        </p:spPr>
      </p:pic>
      <p:pic>
        <p:nvPicPr>
          <p:cNvPr id="27" name="Gambar 26" descr="Sebuah gambar berisi pakaian, orang, pria, dalam ruangan&#10;&#10;Deskripsi dibuat secara otomatis">
            <a:extLst>
              <a:ext uri="{FF2B5EF4-FFF2-40B4-BE49-F238E27FC236}">
                <a16:creationId xmlns:a16="http://schemas.microsoft.com/office/drawing/2014/main" id="{C0362BDF-B186-33DA-BE78-DC114E2E85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2" y="4619958"/>
            <a:ext cx="8059878" cy="5356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E55D2C8E-AEA3-A486-DF9B-1E2085F9828D}"/>
              </a:ext>
            </a:extLst>
          </p:cNvPr>
          <p:cNvSpPr txBox="1"/>
          <p:nvPr/>
        </p:nvSpPr>
        <p:spPr>
          <a:xfrm>
            <a:off x="1393477" y="937328"/>
            <a:ext cx="71884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 err="1">
                <a:latin typeface="Garamond" panose="02020404030301010803" pitchFamily="18" charset="0"/>
              </a:rPr>
              <a:t>KIBI’s</a:t>
            </a:r>
            <a:r>
              <a:rPr lang="id-ID" sz="4800" dirty="0">
                <a:latin typeface="Garamond" panose="02020404030301010803" pitchFamily="18" charset="0"/>
              </a:rPr>
              <a:t> partner </a:t>
            </a:r>
            <a:r>
              <a:rPr lang="id-ID" sz="4800" dirty="0" err="1">
                <a:latin typeface="Garamond" panose="02020404030301010803" pitchFamily="18" charset="0"/>
              </a:rPr>
              <a:t>collaboration</a:t>
            </a:r>
            <a:endParaRPr lang="id-ID" sz="4800" dirty="0">
              <a:latin typeface="Garamond" panose="02020404030301010803" pitchFamily="18" charset="0"/>
            </a:endParaRPr>
          </a:p>
          <a:p>
            <a:endParaRPr lang="id-ID" sz="4800" dirty="0">
              <a:latin typeface="Garamond" panose="02020404030301010803" pitchFamily="18" charset="0"/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id-ID" sz="4800" dirty="0" err="1">
                <a:latin typeface="Garamond" panose="02020404030301010803" pitchFamily="18" charset="0"/>
              </a:rPr>
              <a:t>Tsukuba</a:t>
            </a:r>
            <a:r>
              <a:rPr lang="id-ID" sz="4800" dirty="0">
                <a:latin typeface="Garamond" panose="02020404030301010803" pitchFamily="18" charset="0"/>
              </a:rPr>
              <a:t> </a:t>
            </a:r>
            <a:r>
              <a:rPr lang="id-ID" sz="4800" dirty="0" err="1">
                <a:latin typeface="Garamond" panose="02020404030301010803" pitchFamily="18" charset="0"/>
              </a:rPr>
              <a:t>University</a:t>
            </a:r>
            <a:r>
              <a:rPr lang="id-ID" sz="4800" dirty="0">
                <a:latin typeface="Garamond" panose="02020404030301010803" pitchFamily="18" charset="0"/>
              </a:rPr>
              <a:t>, Japan </a:t>
            </a:r>
          </a:p>
        </p:txBody>
      </p:sp>
      <p:pic>
        <p:nvPicPr>
          <p:cNvPr id="5122" name="Picture 2" descr="University of Tsukuba Top Global University Project">
            <a:extLst>
              <a:ext uri="{FF2B5EF4-FFF2-40B4-BE49-F238E27FC236}">
                <a16:creationId xmlns:a16="http://schemas.microsoft.com/office/drawing/2014/main" id="{7189869F-A750-C73E-2E8D-C8CAEE41F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570536"/>
            <a:ext cx="3994150" cy="20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Kotak Teks 2">
            <a:extLst>
              <a:ext uri="{FF2B5EF4-FFF2-40B4-BE49-F238E27FC236}">
                <a16:creationId xmlns:a16="http://schemas.microsoft.com/office/drawing/2014/main" id="{17FE1164-4C6C-1B60-3693-8942F082143E}"/>
              </a:ext>
            </a:extLst>
          </p:cNvPr>
          <p:cNvSpPr txBox="1"/>
          <p:nvPr/>
        </p:nvSpPr>
        <p:spPr>
          <a:xfrm>
            <a:off x="2133600" y="3269576"/>
            <a:ext cx="88042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sz="3200" dirty="0" err="1"/>
              <a:t>Research</a:t>
            </a:r>
            <a:r>
              <a:rPr lang="id-ID" sz="3200" dirty="0"/>
              <a:t> </a:t>
            </a:r>
            <a:r>
              <a:rPr lang="id-ID" sz="3200" dirty="0" err="1"/>
              <a:t>training</a:t>
            </a:r>
            <a:r>
              <a:rPr lang="id-ID" sz="3200" dirty="0"/>
              <a:t> (10 </a:t>
            </a:r>
            <a:r>
              <a:rPr lang="id-ID" sz="3200" dirty="0" err="1"/>
              <a:t>students</a:t>
            </a:r>
            <a:r>
              <a:rPr lang="id-ID" sz="3200" dirty="0"/>
              <a:t> </a:t>
            </a:r>
            <a:r>
              <a:rPr lang="id-ID" sz="3200" dirty="0" err="1"/>
              <a:t>from</a:t>
            </a:r>
            <a:r>
              <a:rPr lang="id-ID" sz="3200" dirty="0"/>
              <a:t> KIBI </a:t>
            </a:r>
            <a:r>
              <a:rPr lang="id-ID" sz="3200" dirty="0" err="1"/>
              <a:t>member</a:t>
            </a:r>
            <a:r>
              <a:rPr lang="id-ID" sz="3200" dirty="0"/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3200" dirty="0" err="1"/>
              <a:t>Advanced</a:t>
            </a:r>
            <a:r>
              <a:rPr lang="id-ID" sz="3200" dirty="0"/>
              <a:t> </a:t>
            </a:r>
            <a:r>
              <a:rPr lang="id-ID" sz="3200" dirty="0" err="1"/>
              <a:t>research</a:t>
            </a:r>
            <a:r>
              <a:rPr lang="id-ID" sz="3200" dirty="0"/>
              <a:t> </a:t>
            </a:r>
            <a:r>
              <a:rPr lang="id-ID" sz="3200" dirty="0" err="1"/>
              <a:t>development</a:t>
            </a:r>
            <a:r>
              <a:rPr lang="id-ID" sz="3200" dirty="0"/>
              <a:t> </a:t>
            </a:r>
            <a:r>
              <a:rPr lang="id-ID" sz="3200" dirty="0" err="1"/>
              <a:t>for</a:t>
            </a:r>
            <a:r>
              <a:rPr lang="id-ID" sz="3200" dirty="0"/>
              <a:t> </a:t>
            </a:r>
            <a:r>
              <a:rPr lang="id-ID" sz="3200" dirty="0" err="1"/>
              <a:t>lecturer</a:t>
            </a:r>
            <a:r>
              <a:rPr lang="id-ID" sz="3200" dirty="0"/>
              <a:t> </a:t>
            </a:r>
          </a:p>
          <a:p>
            <a:endParaRPr lang="id-ID" dirty="0"/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A7FE78E1-3E45-95DC-1290-32C4F27371C8}"/>
              </a:ext>
            </a:extLst>
          </p:cNvPr>
          <p:cNvSpPr txBox="1"/>
          <p:nvPr/>
        </p:nvSpPr>
        <p:spPr>
          <a:xfrm>
            <a:off x="1393477" y="4991100"/>
            <a:ext cx="12590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d-ID" sz="4800" dirty="0">
                <a:latin typeface="Garamond" panose="02020404030301010803" pitchFamily="18" charset="0"/>
              </a:rPr>
              <a:t> </a:t>
            </a:r>
            <a:r>
              <a:rPr lang="id-ID" sz="4800" dirty="0" err="1">
                <a:latin typeface="Garamond" panose="02020404030301010803" pitchFamily="18" charset="0"/>
              </a:rPr>
              <a:t>Akkon</a:t>
            </a:r>
            <a:r>
              <a:rPr lang="id-ID" sz="4800" dirty="0">
                <a:latin typeface="Garamond" panose="02020404030301010803" pitchFamily="18" charset="0"/>
              </a:rPr>
              <a:t> </a:t>
            </a:r>
            <a:r>
              <a:rPr lang="id-ID" sz="4800" dirty="0" err="1">
                <a:latin typeface="Garamond" panose="02020404030301010803" pitchFamily="18" charset="0"/>
              </a:rPr>
              <a:t>University</a:t>
            </a:r>
            <a:r>
              <a:rPr lang="id-ID" sz="4800" dirty="0">
                <a:latin typeface="Garamond" panose="02020404030301010803" pitchFamily="18" charset="0"/>
              </a:rPr>
              <a:t> </a:t>
            </a:r>
            <a:r>
              <a:rPr lang="id-ID" sz="4800" dirty="0" err="1">
                <a:latin typeface="Garamond" panose="02020404030301010803" pitchFamily="18" charset="0"/>
              </a:rPr>
              <a:t>for</a:t>
            </a:r>
            <a:r>
              <a:rPr lang="id-ID" sz="4800" dirty="0">
                <a:latin typeface="Garamond" panose="02020404030301010803" pitchFamily="18" charset="0"/>
              </a:rPr>
              <a:t> Human </a:t>
            </a:r>
            <a:r>
              <a:rPr lang="id-ID" sz="4800" dirty="0" err="1">
                <a:latin typeface="Garamond" panose="02020404030301010803" pitchFamily="18" charset="0"/>
              </a:rPr>
              <a:t>Sciences</a:t>
            </a:r>
            <a:r>
              <a:rPr lang="id-ID" sz="4800" dirty="0">
                <a:latin typeface="Garamond" panose="02020404030301010803" pitchFamily="18" charset="0"/>
              </a:rPr>
              <a:t>, </a:t>
            </a:r>
            <a:r>
              <a:rPr lang="id-ID" sz="4800" dirty="0" err="1">
                <a:latin typeface="Garamond" panose="02020404030301010803" pitchFamily="18" charset="0"/>
              </a:rPr>
              <a:t>Germany</a:t>
            </a:r>
            <a:endParaRPr lang="id-ID" sz="4800" dirty="0">
              <a:latin typeface="Garamond" panose="02020404030301010803" pitchFamily="18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749AB443-51FE-C38E-EAA8-A7BCE9F8C086}"/>
              </a:ext>
            </a:extLst>
          </p:cNvPr>
          <p:cNvSpPr txBox="1"/>
          <p:nvPr/>
        </p:nvSpPr>
        <p:spPr>
          <a:xfrm>
            <a:off x="2238992" y="5963852"/>
            <a:ext cx="76710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sz="3200" dirty="0" err="1"/>
              <a:t>Research</a:t>
            </a:r>
            <a:r>
              <a:rPr lang="id-ID" sz="3200" dirty="0"/>
              <a:t> </a:t>
            </a:r>
            <a:r>
              <a:rPr lang="id-ID" sz="3200" dirty="0" err="1"/>
              <a:t>collaboration</a:t>
            </a:r>
            <a:r>
              <a:rPr lang="id-ID" sz="3200" dirty="0"/>
              <a:t> plan in </a:t>
            </a:r>
            <a:r>
              <a:rPr lang="id-ID" sz="3200" dirty="0" err="1"/>
              <a:t>Leptosprosis</a:t>
            </a:r>
            <a:endParaRPr lang="id-ID" sz="3200" dirty="0"/>
          </a:p>
          <a:p>
            <a:endParaRPr lang="id-ID" dirty="0"/>
          </a:p>
        </p:txBody>
      </p:sp>
      <p:pic>
        <p:nvPicPr>
          <p:cNvPr id="5124" name="Picture 4" descr="Study &quot;International Emergency and Disaster Relief B.A.&quot; (Bachelor) in  Germany - Akkon University of Applied Sciences | Study in Germany">
            <a:extLst>
              <a:ext uri="{FF2B5EF4-FFF2-40B4-BE49-F238E27FC236}">
                <a16:creationId xmlns:a16="http://schemas.microsoft.com/office/drawing/2014/main" id="{830F746E-A629-3E8E-1A2A-F569B903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5028640"/>
            <a:ext cx="2897040" cy="16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22">
            <a:extLst>
              <a:ext uri="{FF2B5EF4-FFF2-40B4-BE49-F238E27FC236}">
                <a16:creationId xmlns:a16="http://schemas.microsoft.com/office/drawing/2014/main" id="{6DC88335-5A05-6705-8242-3799774C9A09}"/>
              </a:ext>
            </a:extLst>
          </p:cNvPr>
          <p:cNvSpPr/>
          <p:nvPr/>
        </p:nvSpPr>
        <p:spPr>
          <a:xfrm>
            <a:off x="14675448" y="0"/>
            <a:ext cx="3612552" cy="1607328"/>
          </a:xfrm>
          <a:custGeom>
            <a:avLst/>
            <a:gdLst/>
            <a:ahLst/>
            <a:cxnLst/>
            <a:rect l="l" t="t" r="r" b="b"/>
            <a:pathLst>
              <a:path w="3612552" h="1607328">
                <a:moveTo>
                  <a:pt x="0" y="0"/>
                </a:moveTo>
                <a:lnTo>
                  <a:pt x="3612552" y="0"/>
                </a:lnTo>
                <a:lnTo>
                  <a:pt x="3612552" y="1607328"/>
                </a:lnTo>
                <a:lnTo>
                  <a:pt x="0" y="1607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6895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6ACA0E2A-8BAB-71B2-852D-137D1D957D64}"/>
              </a:ext>
            </a:extLst>
          </p:cNvPr>
          <p:cNvSpPr txBox="1"/>
          <p:nvPr/>
        </p:nvSpPr>
        <p:spPr>
          <a:xfrm>
            <a:off x="1381285" y="7152046"/>
            <a:ext cx="9574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d-ID" sz="4800" dirty="0">
                <a:latin typeface="Garamond" panose="02020404030301010803" pitchFamily="18" charset="0"/>
              </a:rPr>
              <a:t> </a:t>
            </a:r>
            <a:r>
              <a:rPr lang="id-ID" sz="4800" dirty="0" err="1">
                <a:latin typeface="Garamond" panose="02020404030301010803" pitchFamily="18" charset="0"/>
              </a:rPr>
              <a:t>Western</a:t>
            </a:r>
            <a:r>
              <a:rPr lang="id-ID" sz="4800" dirty="0">
                <a:latin typeface="Garamond" panose="02020404030301010803" pitchFamily="18" charset="0"/>
              </a:rPr>
              <a:t> Sydney </a:t>
            </a:r>
            <a:r>
              <a:rPr lang="id-ID" sz="4800" dirty="0" err="1">
                <a:latin typeface="Garamond" panose="02020404030301010803" pitchFamily="18" charset="0"/>
              </a:rPr>
              <a:t>University</a:t>
            </a:r>
            <a:r>
              <a:rPr lang="id-ID" sz="4800" dirty="0">
                <a:latin typeface="Garamond" panose="02020404030301010803" pitchFamily="18" charset="0"/>
              </a:rPr>
              <a:t>, Australia</a:t>
            </a: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1FC0415F-143D-15C2-AACD-BCBA173913BE}"/>
              </a:ext>
            </a:extLst>
          </p:cNvPr>
          <p:cNvSpPr txBox="1"/>
          <p:nvPr/>
        </p:nvSpPr>
        <p:spPr>
          <a:xfrm>
            <a:off x="2238992" y="8173516"/>
            <a:ext cx="1141831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sz="3200" dirty="0" err="1"/>
              <a:t>Student</a:t>
            </a:r>
            <a:r>
              <a:rPr lang="id-ID" sz="3200" dirty="0"/>
              <a:t> &amp; staf </a:t>
            </a:r>
            <a:r>
              <a:rPr lang="id-ID" sz="3200" dirty="0" err="1"/>
              <a:t>exchanges</a:t>
            </a:r>
            <a:r>
              <a:rPr lang="id-ID" sz="3200" dirty="0"/>
              <a:t>, </a:t>
            </a:r>
            <a:r>
              <a:rPr lang="id-ID" sz="3200" dirty="0" err="1"/>
              <a:t>join</a:t>
            </a:r>
            <a:r>
              <a:rPr lang="id-ID" sz="3200" dirty="0"/>
              <a:t> </a:t>
            </a:r>
            <a:r>
              <a:rPr lang="id-ID" sz="3200" dirty="0" err="1"/>
              <a:t>supervision</a:t>
            </a:r>
            <a:r>
              <a:rPr lang="id-ID" sz="3200" dirty="0"/>
              <a:t>, </a:t>
            </a:r>
            <a:r>
              <a:rPr lang="id-ID" sz="3200" dirty="0" err="1"/>
              <a:t>research</a:t>
            </a:r>
            <a:r>
              <a:rPr lang="id-ID" sz="3200" dirty="0"/>
              <a:t> </a:t>
            </a:r>
            <a:r>
              <a:rPr lang="id-ID" sz="3200" dirty="0" err="1"/>
              <a:t>collaboration</a:t>
            </a:r>
            <a:endParaRPr lang="id-ID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id-ID" sz="3200" dirty="0"/>
              <a:t>MoU </a:t>
            </a:r>
            <a:r>
              <a:rPr lang="id-ID" sz="3200" dirty="0" err="1"/>
              <a:t>signing</a:t>
            </a:r>
            <a:r>
              <a:rPr lang="id-ID" sz="3200" dirty="0"/>
              <a:t> </a:t>
            </a:r>
            <a:r>
              <a:rPr lang="id-ID" sz="3200" dirty="0" err="1"/>
              <a:t>on</a:t>
            </a:r>
            <a:r>
              <a:rPr lang="id-ID" sz="3200" dirty="0"/>
              <a:t> May, 2025</a:t>
            </a:r>
          </a:p>
          <a:p>
            <a:endParaRPr lang="id-ID" dirty="0"/>
          </a:p>
        </p:txBody>
      </p:sp>
      <p:pic>
        <p:nvPicPr>
          <p:cNvPr id="1026" name="Picture 2" descr="Western Sydney University : Rankings, Fees &amp; Courses Details ...">
            <a:extLst>
              <a:ext uri="{FF2B5EF4-FFF2-40B4-BE49-F238E27FC236}">
                <a16:creationId xmlns:a16="http://schemas.microsoft.com/office/drawing/2014/main" id="{517CB650-C2FE-C589-2BB1-FA201EEA4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718" y="7132626"/>
            <a:ext cx="2024111" cy="190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8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E55D2C8E-AEA3-A486-DF9B-1E2085F9828D}"/>
              </a:ext>
            </a:extLst>
          </p:cNvPr>
          <p:cNvSpPr txBox="1"/>
          <p:nvPr/>
        </p:nvSpPr>
        <p:spPr>
          <a:xfrm>
            <a:off x="1393477" y="937328"/>
            <a:ext cx="126660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 err="1">
                <a:latin typeface="Garamond" panose="02020404030301010803" pitchFamily="18" charset="0"/>
              </a:rPr>
              <a:t>KIBI’s</a:t>
            </a:r>
            <a:r>
              <a:rPr lang="id-ID" sz="4800" dirty="0">
                <a:latin typeface="Garamond" panose="02020404030301010803" pitchFamily="18" charset="0"/>
              </a:rPr>
              <a:t> partner </a:t>
            </a:r>
            <a:r>
              <a:rPr lang="id-ID" sz="4800" dirty="0" err="1">
                <a:latin typeface="Garamond" panose="02020404030301010803" pitchFamily="18" charset="0"/>
              </a:rPr>
              <a:t>collaboration</a:t>
            </a:r>
            <a:endParaRPr lang="id-ID" sz="4800" dirty="0">
              <a:latin typeface="Garamond" panose="02020404030301010803" pitchFamily="18" charset="0"/>
            </a:endParaRPr>
          </a:p>
          <a:p>
            <a:endParaRPr lang="id-ID" sz="4800" dirty="0">
              <a:latin typeface="Garamond" panose="02020404030301010803" pitchFamily="18" charset="0"/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id-ID" sz="4800" dirty="0">
                <a:latin typeface="Garamond" panose="02020404030301010803" pitchFamily="18" charset="0"/>
              </a:rPr>
              <a:t>DIGM (</a:t>
            </a:r>
            <a:r>
              <a:rPr lang="id-ID" sz="4800" dirty="0" err="1">
                <a:latin typeface="Garamond" panose="02020404030301010803" pitchFamily="18" charset="0"/>
              </a:rPr>
              <a:t>German</a:t>
            </a:r>
            <a:r>
              <a:rPr lang="id-ID" sz="4800" dirty="0">
                <a:latin typeface="Garamond" panose="02020404030301010803" pitchFamily="18" charset="0"/>
              </a:rPr>
              <a:t>-Indonesia </a:t>
            </a:r>
            <a:r>
              <a:rPr lang="id-ID" sz="4800" dirty="0" err="1">
                <a:latin typeface="Garamond" panose="02020404030301010803" pitchFamily="18" charset="0"/>
              </a:rPr>
              <a:t>Society</a:t>
            </a:r>
            <a:r>
              <a:rPr lang="id-ID" sz="4800" dirty="0">
                <a:latin typeface="Garamond" panose="02020404030301010803" pitchFamily="18" charset="0"/>
              </a:rPr>
              <a:t> </a:t>
            </a:r>
            <a:r>
              <a:rPr lang="id-ID" sz="4800" dirty="0" err="1">
                <a:latin typeface="Garamond" panose="02020404030301010803" pitchFamily="18" charset="0"/>
              </a:rPr>
              <a:t>for</a:t>
            </a:r>
            <a:r>
              <a:rPr lang="id-ID" sz="4800" dirty="0">
                <a:latin typeface="Garamond" panose="02020404030301010803" pitchFamily="18" charset="0"/>
              </a:rPr>
              <a:t> </a:t>
            </a:r>
            <a:r>
              <a:rPr lang="id-ID" sz="4800" dirty="0" err="1">
                <a:latin typeface="Garamond" panose="02020404030301010803" pitchFamily="18" charset="0"/>
              </a:rPr>
              <a:t>Medicine</a:t>
            </a:r>
            <a:r>
              <a:rPr lang="id-ID" sz="4800" dirty="0">
                <a:latin typeface="Garamond" panose="02020404030301010803" pitchFamily="18" charset="0"/>
              </a:rPr>
              <a:t>)</a:t>
            </a:r>
          </a:p>
          <a:p>
            <a:pPr marL="685800" indent="-685800">
              <a:buFont typeface="Wingdings" pitchFamily="2" charset="2"/>
              <a:buChar char="v"/>
            </a:pPr>
            <a:endParaRPr lang="id-ID" sz="4800" dirty="0">
              <a:latin typeface="Garamond" panose="02020404030301010803" pitchFamily="18" charset="0"/>
            </a:endParaRP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17FE1164-4C6C-1B60-3693-8942F082143E}"/>
              </a:ext>
            </a:extLst>
          </p:cNvPr>
          <p:cNvSpPr txBox="1"/>
          <p:nvPr/>
        </p:nvSpPr>
        <p:spPr>
          <a:xfrm>
            <a:off x="2133600" y="3252892"/>
            <a:ext cx="74774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sz="3200" dirty="0"/>
              <a:t>MoU </a:t>
            </a:r>
            <a:r>
              <a:rPr lang="id-ID" sz="3200" dirty="0" err="1"/>
              <a:t>will</a:t>
            </a:r>
            <a:r>
              <a:rPr lang="id-ID" sz="3200" dirty="0"/>
              <a:t> </a:t>
            </a:r>
            <a:r>
              <a:rPr lang="id-ID" sz="3200" dirty="0" err="1"/>
              <a:t>be</a:t>
            </a:r>
            <a:r>
              <a:rPr lang="id-ID" sz="3200" dirty="0"/>
              <a:t> </a:t>
            </a:r>
            <a:r>
              <a:rPr lang="id-ID" sz="3200" dirty="0" err="1"/>
              <a:t>signed</a:t>
            </a:r>
            <a:r>
              <a:rPr lang="id-ID" sz="3200" dirty="0"/>
              <a:t> </a:t>
            </a:r>
            <a:r>
              <a:rPr lang="id-ID" sz="3200" dirty="0" err="1"/>
              <a:t>on</a:t>
            </a:r>
            <a:r>
              <a:rPr lang="id-ID" sz="3200" dirty="0"/>
              <a:t> </a:t>
            </a:r>
            <a:r>
              <a:rPr lang="id-ID" sz="3200" dirty="0" err="1"/>
              <a:t>October</a:t>
            </a:r>
            <a:r>
              <a:rPr lang="id-ID" sz="3200" dirty="0"/>
              <a:t> 13th, 2025</a:t>
            </a:r>
          </a:p>
          <a:p>
            <a:endParaRPr lang="id-ID" dirty="0"/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749AB443-51FE-C38E-EAA8-A7BCE9F8C086}"/>
              </a:ext>
            </a:extLst>
          </p:cNvPr>
          <p:cNvSpPr txBox="1"/>
          <p:nvPr/>
        </p:nvSpPr>
        <p:spPr>
          <a:xfrm>
            <a:off x="2133600" y="4155814"/>
            <a:ext cx="951972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sz="3200" dirty="0" err="1"/>
              <a:t>Research</a:t>
            </a:r>
            <a:r>
              <a:rPr lang="id-ID" sz="3200" dirty="0"/>
              <a:t> </a:t>
            </a:r>
            <a:r>
              <a:rPr lang="id-ID" sz="3200" dirty="0" err="1"/>
              <a:t>collaboration</a:t>
            </a:r>
            <a:r>
              <a:rPr lang="id-ID" sz="3200" dirty="0"/>
              <a:t> plan </a:t>
            </a:r>
            <a:r>
              <a:rPr lang="id-ID" sz="3200" dirty="0" err="1"/>
              <a:t>on</a:t>
            </a:r>
            <a:r>
              <a:rPr lang="id-ID" sz="3200" dirty="0"/>
              <a:t> </a:t>
            </a:r>
            <a:r>
              <a:rPr lang="id-ID" sz="3200" dirty="0" err="1"/>
              <a:t>Leprosy</a:t>
            </a:r>
            <a:endParaRPr lang="id-ID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id-ID" sz="3200" dirty="0" err="1"/>
              <a:t>Research</a:t>
            </a:r>
            <a:r>
              <a:rPr lang="id-ID" sz="3200" dirty="0"/>
              <a:t> </a:t>
            </a:r>
            <a:r>
              <a:rPr lang="id-ID" sz="3200" dirty="0" err="1"/>
              <a:t>collaboration</a:t>
            </a:r>
            <a:r>
              <a:rPr lang="id-ID" sz="3200" dirty="0"/>
              <a:t> plan </a:t>
            </a:r>
            <a:r>
              <a:rPr lang="id-ID" sz="3200" dirty="0" err="1"/>
              <a:t>on</a:t>
            </a:r>
            <a:r>
              <a:rPr lang="id-ID" sz="3200" dirty="0"/>
              <a:t> </a:t>
            </a:r>
            <a:r>
              <a:rPr lang="id-ID" sz="3200" dirty="0" err="1"/>
              <a:t>cardiovascular</a:t>
            </a:r>
            <a:r>
              <a:rPr lang="id-ID" sz="3200" dirty="0"/>
              <a:t> </a:t>
            </a:r>
            <a:r>
              <a:rPr lang="id-ID" sz="3200" dirty="0" err="1"/>
              <a:t>disease</a:t>
            </a:r>
            <a:r>
              <a:rPr lang="id-ID" sz="3200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3200" dirty="0" err="1"/>
              <a:t>Research</a:t>
            </a:r>
            <a:r>
              <a:rPr lang="id-ID" sz="3200" dirty="0"/>
              <a:t> </a:t>
            </a:r>
            <a:r>
              <a:rPr lang="id-ID" sz="3200" dirty="0" err="1"/>
              <a:t>collaboration</a:t>
            </a:r>
            <a:r>
              <a:rPr lang="id-ID" sz="3200" dirty="0"/>
              <a:t> plan </a:t>
            </a:r>
            <a:r>
              <a:rPr lang="id-ID" sz="3200" dirty="0" err="1"/>
              <a:t>on</a:t>
            </a:r>
            <a:r>
              <a:rPr lang="id-ID" sz="3200" dirty="0"/>
              <a:t> </a:t>
            </a:r>
            <a:r>
              <a:rPr lang="id-ID" sz="3200" dirty="0" err="1"/>
              <a:t>ototoxicology</a:t>
            </a:r>
            <a:endParaRPr lang="id-ID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id-ID" sz="3200" dirty="0" err="1"/>
              <a:t>Research</a:t>
            </a:r>
            <a:r>
              <a:rPr lang="id-ID" sz="3200" dirty="0"/>
              <a:t> </a:t>
            </a:r>
            <a:r>
              <a:rPr lang="id-ID" sz="3200" dirty="0" err="1"/>
              <a:t>collaboration</a:t>
            </a:r>
            <a:r>
              <a:rPr lang="id-ID" sz="3200" dirty="0"/>
              <a:t> in </a:t>
            </a:r>
            <a:r>
              <a:rPr lang="id-ID" sz="3200" dirty="0" err="1"/>
              <a:t>on</a:t>
            </a:r>
            <a:r>
              <a:rPr lang="id-ID" sz="3200" dirty="0"/>
              <a:t> </a:t>
            </a:r>
            <a:r>
              <a:rPr lang="id-ID" sz="3200" dirty="0" err="1"/>
              <a:t>Leptospyrosis</a:t>
            </a:r>
            <a:endParaRPr lang="id-ID" sz="3200" dirty="0"/>
          </a:p>
          <a:p>
            <a:endParaRPr lang="id-ID" dirty="0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6DC88335-5A05-6705-8242-3799774C9A09}"/>
              </a:ext>
            </a:extLst>
          </p:cNvPr>
          <p:cNvSpPr/>
          <p:nvPr/>
        </p:nvSpPr>
        <p:spPr>
          <a:xfrm>
            <a:off x="14675448" y="0"/>
            <a:ext cx="3612552" cy="1607328"/>
          </a:xfrm>
          <a:custGeom>
            <a:avLst/>
            <a:gdLst/>
            <a:ahLst/>
            <a:cxnLst/>
            <a:rect l="l" t="t" r="r" b="b"/>
            <a:pathLst>
              <a:path w="3612552" h="1607328">
                <a:moveTo>
                  <a:pt x="0" y="0"/>
                </a:moveTo>
                <a:lnTo>
                  <a:pt x="3612552" y="0"/>
                </a:lnTo>
                <a:lnTo>
                  <a:pt x="3612552" y="1607328"/>
                </a:lnTo>
                <a:lnTo>
                  <a:pt x="0" y="1607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6895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4DFC5761-C685-E466-BB5B-F0CC4D06EDCD}"/>
              </a:ext>
            </a:extLst>
          </p:cNvPr>
          <p:cNvSpPr txBox="1"/>
          <p:nvPr/>
        </p:nvSpPr>
        <p:spPr>
          <a:xfrm>
            <a:off x="2133600" y="6469008"/>
            <a:ext cx="479426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sz="3200" dirty="0" err="1"/>
              <a:t>Join</a:t>
            </a:r>
            <a:r>
              <a:rPr lang="id-ID" sz="3200" dirty="0"/>
              <a:t> </a:t>
            </a:r>
            <a:r>
              <a:rPr lang="id-ID" sz="3200" dirty="0" err="1"/>
              <a:t>supervision</a:t>
            </a:r>
            <a:endParaRPr lang="id-ID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id-ID" sz="3200" dirty="0" err="1"/>
              <a:t>Staff</a:t>
            </a:r>
            <a:r>
              <a:rPr lang="id-ID" sz="3200" dirty="0"/>
              <a:t> </a:t>
            </a:r>
            <a:r>
              <a:rPr lang="id-ID" sz="3200" dirty="0" err="1"/>
              <a:t>and</a:t>
            </a:r>
            <a:r>
              <a:rPr lang="id-ID" sz="3200" dirty="0"/>
              <a:t> </a:t>
            </a:r>
            <a:r>
              <a:rPr lang="id-ID" sz="3200" dirty="0" err="1"/>
              <a:t>student</a:t>
            </a:r>
            <a:r>
              <a:rPr lang="id-ID" sz="3200" dirty="0"/>
              <a:t> </a:t>
            </a:r>
            <a:r>
              <a:rPr lang="id-ID" sz="3200" dirty="0" err="1"/>
              <a:t>mobility</a:t>
            </a:r>
            <a:endParaRPr lang="id-ID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id-ID" sz="3200" dirty="0" err="1"/>
              <a:t>Join</a:t>
            </a:r>
            <a:r>
              <a:rPr lang="id-ID" sz="3200" dirty="0"/>
              <a:t> </a:t>
            </a:r>
            <a:r>
              <a:rPr lang="id-ID" sz="3200" dirty="0" err="1"/>
              <a:t>webinar</a:t>
            </a:r>
            <a:endParaRPr lang="id-ID" sz="32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879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1" name="Rectangle 615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18309" y="0"/>
            <a:ext cx="3794584" cy="10287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6326" y="0"/>
            <a:ext cx="3804651" cy="10287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146" name="Picture 2" descr="1.102.000+ Kerjasama Kerja Sama Ilustrasi, Grafik Vektor, &amp; Clip Art Bebas  Royalti Terbaik - iStock">
            <a:extLst>
              <a:ext uri="{FF2B5EF4-FFF2-40B4-BE49-F238E27FC236}">
                <a16:creationId xmlns:a16="http://schemas.microsoft.com/office/drawing/2014/main" id="{0B6A7292-7E45-CB03-373B-031D65A7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4273"/>
          <a:stretch>
            <a:fillRect/>
          </a:stretch>
        </p:blipFill>
        <p:spPr bwMode="auto">
          <a:xfrm>
            <a:off x="3967164" y="10"/>
            <a:ext cx="14320836" cy="10286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Freeform: Shape 6156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7161" y="0"/>
            <a:ext cx="4135339" cy="10287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id="{448EA056-BAA8-0B1F-E46F-BC0A05A27D4D}"/>
              </a:ext>
            </a:extLst>
          </p:cNvPr>
          <p:cNvSpPr txBox="1"/>
          <p:nvPr/>
        </p:nvSpPr>
        <p:spPr>
          <a:xfrm>
            <a:off x="842351" y="217170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059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33147" y="0"/>
            <a:ext cx="6654853" cy="10285644"/>
            <a:chOff x="0" y="0"/>
            <a:chExt cx="23322115" cy="360463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22028" cy="36046283"/>
            </a:xfrm>
            <a:custGeom>
              <a:avLst/>
              <a:gdLst/>
              <a:ahLst/>
              <a:cxnLst/>
              <a:rect l="l" t="t" r="r" b="b"/>
              <a:pathLst>
                <a:path w="23322028" h="36046283">
                  <a:moveTo>
                    <a:pt x="7046087" y="0"/>
                  </a:moveTo>
                  <a:lnTo>
                    <a:pt x="0" y="12114276"/>
                  </a:lnTo>
                  <a:lnTo>
                    <a:pt x="14026262" y="36046283"/>
                  </a:lnTo>
                  <a:lnTo>
                    <a:pt x="23322028" y="36046283"/>
                  </a:lnTo>
                  <a:lnTo>
                    <a:pt x="23322028" y="0"/>
                  </a:lnTo>
                  <a:close/>
                </a:path>
              </a:pathLst>
            </a:custGeom>
            <a:blipFill>
              <a:blip r:embed="rId2"/>
              <a:stretch>
                <a:fillRect l="-100863" r="-32433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" name="Freeform 4"/>
          <p:cNvSpPr/>
          <p:nvPr/>
        </p:nvSpPr>
        <p:spPr>
          <a:xfrm rot="3532405">
            <a:off x="10760060" y="10489296"/>
            <a:ext cx="6972446" cy="331191"/>
          </a:xfrm>
          <a:custGeom>
            <a:avLst/>
            <a:gdLst/>
            <a:ahLst/>
            <a:cxnLst/>
            <a:rect l="l" t="t" r="r" b="b"/>
            <a:pathLst>
              <a:path w="6972446" h="331191">
                <a:moveTo>
                  <a:pt x="0" y="0"/>
                </a:moveTo>
                <a:lnTo>
                  <a:pt x="6972446" y="0"/>
                </a:lnTo>
                <a:lnTo>
                  <a:pt x="6972446" y="331191"/>
                </a:lnTo>
                <a:lnTo>
                  <a:pt x="0" y="331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5" name="Group 5"/>
          <p:cNvGrpSpPr/>
          <p:nvPr/>
        </p:nvGrpSpPr>
        <p:grpSpPr>
          <a:xfrm rot="3578007">
            <a:off x="8045322" y="8418206"/>
            <a:ext cx="11381370" cy="754007"/>
            <a:chOff x="0" y="0"/>
            <a:chExt cx="5309797" cy="3517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9797" cy="351770"/>
            </a:xfrm>
            <a:custGeom>
              <a:avLst/>
              <a:gdLst/>
              <a:ahLst/>
              <a:cxnLst/>
              <a:rect l="l" t="t" r="r" b="b"/>
              <a:pathLst>
                <a:path w="5309797" h="351770">
                  <a:moveTo>
                    <a:pt x="5106597" y="0"/>
                  </a:moveTo>
                  <a:lnTo>
                    <a:pt x="0" y="0"/>
                  </a:lnTo>
                  <a:lnTo>
                    <a:pt x="203200" y="351770"/>
                  </a:lnTo>
                  <a:lnTo>
                    <a:pt x="5309797" y="351770"/>
                  </a:lnTo>
                  <a:lnTo>
                    <a:pt x="5106597" y="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5106597" cy="408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7194810">
            <a:off x="9451044" y="699758"/>
            <a:ext cx="5631224" cy="1126155"/>
            <a:chOff x="0" y="0"/>
            <a:chExt cx="1760239" cy="3520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60239" cy="352020"/>
            </a:xfrm>
            <a:custGeom>
              <a:avLst/>
              <a:gdLst/>
              <a:ahLst/>
              <a:cxnLst/>
              <a:rect l="l" t="t" r="r" b="b"/>
              <a:pathLst>
                <a:path w="1760239" h="352020">
                  <a:moveTo>
                    <a:pt x="203200" y="0"/>
                  </a:moveTo>
                  <a:lnTo>
                    <a:pt x="1760239" y="0"/>
                  </a:lnTo>
                  <a:lnTo>
                    <a:pt x="1557039" y="352020"/>
                  </a:lnTo>
                  <a:lnTo>
                    <a:pt x="0" y="35202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9158B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1557039" cy="409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3532405">
            <a:off x="8667402" y="7299996"/>
            <a:ext cx="8655449" cy="411134"/>
          </a:xfrm>
          <a:custGeom>
            <a:avLst/>
            <a:gdLst/>
            <a:ahLst/>
            <a:cxnLst/>
            <a:rect l="l" t="t" r="r" b="b"/>
            <a:pathLst>
              <a:path w="8655449" h="411134">
                <a:moveTo>
                  <a:pt x="0" y="0"/>
                </a:moveTo>
                <a:lnTo>
                  <a:pt x="8655450" y="0"/>
                </a:lnTo>
                <a:lnTo>
                  <a:pt x="8655450" y="411134"/>
                </a:lnTo>
                <a:lnTo>
                  <a:pt x="0" y="411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2" name="Freeform 12"/>
          <p:cNvSpPr/>
          <p:nvPr/>
        </p:nvSpPr>
        <p:spPr>
          <a:xfrm rot="3532405" flipH="1" flipV="1">
            <a:off x="8589686" y="6438867"/>
            <a:ext cx="10208435" cy="484901"/>
          </a:xfrm>
          <a:custGeom>
            <a:avLst/>
            <a:gdLst/>
            <a:ahLst/>
            <a:cxnLst/>
            <a:rect l="l" t="t" r="r" b="b"/>
            <a:pathLst>
              <a:path w="10208435" h="484901">
                <a:moveTo>
                  <a:pt x="10208435" y="484901"/>
                </a:moveTo>
                <a:lnTo>
                  <a:pt x="0" y="484901"/>
                </a:lnTo>
                <a:lnTo>
                  <a:pt x="0" y="0"/>
                </a:lnTo>
                <a:lnTo>
                  <a:pt x="10208435" y="0"/>
                </a:lnTo>
                <a:lnTo>
                  <a:pt x="10208435" y="484901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3" name="Group 13"/>
          <p:cNvGrpSpPr/>
          <p:nvPr/>
        </p:nvGrpSpPr>
        <p:grpSpPr>
          <a:xfrm rot="3578007">
            <a:off x="7874041" y="7033769"/>
            <a:ext cx="11281982" cy="754007"/>
            <a:chOff x="0" y="0"/>
            <a:chExt cx="5263429" cy="3517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263429" cy="351770"/>
            </a:xfrm>
            <a:custGeom>
              <a:avLst/>
              <a:gdLst/>
              <a:ahLst/>
              <a:cxnLst/>
              <a:rect l="l" t="t" r="r" b="b"/>
              <a:pathLst>
                <a:path w="5263429" h="351770">
                  <a:moveTo>
                    <a:pt x="5060229" y="0"/>
                  </a:moveTo>
                  <a:lnTo>
                    <a:pt x="0" y="0"/>
                  </a:lnTo>
                  <a:lnTo>
                    <a:pt x="203200" y="351770"/>
                  </a:lnTo>
                  <a:lnTo>
                    <a:pt x="5263429" y="351770"/>
                  </a:lnTo>
                  <a:lnTo>
                    <a:pt x="5060229" y="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5060229" cy="408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597574" y="0"/>
            <a:ext cx="3612552" cy="1607328"/>
          </a:xfrm>
          <a:custGeom>
            <a:avLst/>
            <a:gdLst/>
            <a:ahLst/>
            <a:cxnLst/>
            <a:rect l="l" t="t" r="r" b="b"/>
            <a:pathLst>
              <a:path w="3612552" h="1607328">
                <a:moveTo>
                  <a:pt x="0" y="0"/>
                </a:moveTo>
                <a:lnTo>
                  <a:pt x="3612551" y="0"/>
                </a:lnTo>
                <a:lnTo>
                  <a:pt x="3612551" y="1607328"/>
                </a:lnTo>
                <a:lnTo>
                  <a:pt x="0" y="1607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6895"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7" name="Group 17"/>
          <p:cNvGrpSpPr/>
          <p:nvPr/>
        </p:nvGrpSpPr>
        <p:grpSpPr>
          <a:xfrm>
            <a:off x="1028700" y="7617699"/>
            <a:ext cx="2903142" cy="2478801"/>
            <a:chOff x="0" y="0"/>
            <a:chExt cx="1055417" cy="90115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55417" cy="901151"/>
            </a:xfrm>
            <a:custGeom>
              <a:avLst/>
              <a:gdLst/>
              <a:ahLst/>
              <a:cxnLst/>
              <a:rect l="l" t="t" r="r" b="b"/>
              <a:pathLst>
                <a:path w="1055417" h="901151">
                  <a:moveTo>
                    <a:pt x="527708" y="0"/>
                  </a:moveTo>
                  <a:cubicBezTo>
                    <a:pt x="236263" y="0"/>
                    <a:pt x="0" y="201729"/>
                    <a:pt x="0" y="450575"/>
                  </a:cubicBezTo>
                  <a:cubicBezTo>
                    <a:pt x="0" y="699421"/>
                    <a:pt x="236263" y="901151"/>
                    <a:pt x="527708" y="901151"/>
                  </a:cubicBezTo>
                  <a:cubicBezTo>
                    <a:pt x="819154" y="901151"/>
                    <a:pt x="1055417" y="699421"/>
                    <a:pt x="1055417" y="450575"/>
                  </a:cubicBezTo>
                  <a:cubicBezTo>
                    <a:pt x="1055417" y="201729"/>
                    <a:pt x="819154" y="0"/>
                    <a:pt x="527708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8945" y="-144117"/>
              <a:ext cx="857526" cy="960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19"/>
                </a:lnSpc>
              </a:pPr>
              <a:endParaRPr lang="en-US" sz="7799" dirty="0">
                <a:solidFill>
                  <a:srgbClr val="FFFFFF"/>
                </a:solidFill>
                <a:latin typeface="Poppins"/>
              </a:endParaRPr>
            </a:p>
            <a:p>
              <a:pPr algn="ctr">
                <a:lnSpc>
                  <a:spcPts val="10919"/>
                </a:lnSpc>
              </a:pPr>
              <a:r>
                <a:rPr lang="en-US" sz="7799" dirty="0">
                  <a:solidFill>
                    <a:srgbClr val="FFFFFF"/>
                  </a:solidFill>
                  <a:latin typeface="Poppins"/>
                </a:rPr>
                <a:t>4 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12265" y="1129938"/>
            <a:ext cx="9423660" cy="493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50"/>
              </a:lnSpc>
            </a:pPr>
            <a:r>
              <a:rPr lang="en-US" sz="2899" dirty="0">
                <a:solidFill>
                  <a:srgbClr val="000000"/>
                </a:solidFill>
                <a:latin typeface="Poppins Bold"/>
              </a:rPr>
              <a:t>Founded on June 2015 at the Faculty of Medicine Universitas </a:t>
            </a:r>
            <a:r>
              <a:rPr lang="en-US" sz="2899" dirty="0" err="1">
                <a:solidFill>
                  <a:srgbClr val="000000"/>
                </a:solidFill>
                <a:latin typeface="Poppins Bold"/>
              </a:rPr>
              <a:t>Brawijaya</a:t>
            </a:r>
            <a:r>
              <a:rPr lang="en-US" sz="2899" dirty="0">
                <a:solidFill>
                  <a:srgbClr val="000000"/>
                </a:solidFill>
                <a:latin typeface="Poppins Bold"/>
              </a:rPr>
              <a:t>, Malang.</a:t>
            </a:r>
          </a:p>
          <a:p>
            <a:pPr algn="just">
              <a:lnSpc>
                <a:spcPts val="3450"/>
              </a:lnSpc>
            </a:pPr>
            <a:endParaRPr lang="en-US" sz="2899" dirty="0">
              <a:solidFill>
                <a:srgbClr val="000000"/>
              </a:solidFill>
              <a:latin typeface="Poppins Bold"/>
            </a:endParaRPr>
          </a:p>
          <a:p>
            <a:pPr algn="just">
              <a:lnSpc>
                <a:spcPts val="3450"/>
              </a:lnSpc>
            </a:pPr>
            <a:r>
              <a:rPr lang="en-US" sz="2899" dirty="0">
                <a:solidFill>
                  <a:srgbClr val="000000"/>
                </a:solidFill>
                <a:latin typeface="Poppins Bold"/>
              </a:rPr>
              <a:t>Declared at Faculty of Medicine Universitas Indonesia, Jakarta, on </a:t>
            </a:r>
            <a:r>
              <a:rPr lang="en-ID" sz="2800" b="1" dirty="0">
                <a:effectLst/>
                <a:latin typeface="Poppins Bold" panose="00000800000000000000" charset="0"/>
                <a:ea typeface="Times New Roman" panose="02020603050405020304" pitchFamily="18" charset="0"/>
                <a:cs typeface="Poppins Bold" panose="00000800000000000000" charset="0"/>
              </a:rPr>
              <a:t>26-27 August  2015 </a:t>
            </a:r>
            <a:endParaRPr lang="en-US" sz="2800" b="1" dirty="0">
              <a:solidFill>
                <a:srgbClr val="000000"/>
              </a:solidFill>
              <a:latin typeface="Poppins Bold" panose="00000800000000000000" charset="0"/>
              <a:cs typeface="Poppins Bold" panose="00000800000000000000" charset="0"/>
            </a:endParaRPr>
          </a:p>
          <a:p>
            <a:pPr algn="just">
              <a:lnSpc>
                <a:spcPts val="3450"/>
              </a:lnSpc>
            </a:pPr>
            <a:endParaRPr lang="en-US" sz="2899" dirty="0">
              <a:solidFill>
                <a:srgbClr val="000000"/>
              </a:solidFill>
              <a:latin typeface="Poppins Bold"/>
            </a:endParaRPr>
          </a:p>
          <a:p>
            <a:pPr algn="just">
              <a:lnSpc>
                <a:spcPts val="3450"/>
              </a:lnSpc>
            </a:pPr>
            <a:r>
              <a:rPr lang="en-US" sz="2899" dirty="0">
                <a:solidFill>
                  <a:srgbClr val="000000"/>
                </a:solidFill>
                <a:latin typeface="Poppins Bold"/>
              </a:rPr>
              <a:t>Becoming a non-profit legal entity  August 2016.</a:t>
            </a:r>
          </a:p>
          <a:p>
            <a:pPr algn="just">
              <a:lnSpc>
                <a:spcPts val="3450"/>
              </a:lnSpc>
            </a:pPr>
            <a:endParaRPr lang="en-US" sz="2899" dirty="0">
              <a:solidFill>
                <a:srgbClr val="000000"/>
              </a:solidFill>
              <a:latin typeface="Poppins Bold"/>
            </a:endParaRPr>
          </a:p>
          <a:p>
            <a:pPr algn="just">
              <a:lnSpc>
                <a:spcPts val="3450"/>
              </a:lnSpc>
            </a:pPr>
            <a:r>
              <a:rPr lang="en-US" sz="2899" dirty="0">
                <a:solidFill>
                  <a:srgbClr val="000000"/>
                </a:solidFill>
                <a:latin typeface="Poppins Bold"/>
              </a:rPr>
              <a:t>An organizational platform for higher education in the field of biomedical sciences affiliated with a faculty of medicine in Indonesia.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285961"/>
            <a:ext cx="5210418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</a:rPr>
              <a:t>About KIBI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8200" y="6946676"/>
            <a:ext cx="11087100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36"/>
              </a:lnSpc>
            </a:pPr>
            <a:r>
              <a:rPr lang="en-US" sz="2800" dirty="0">
                <a:solidFill>
                  <a:srgbClr val="000000"/>
                </a:solidFill>
                <a:latin typeface="Poppins Bold"/>
              </a:rPr>
              <a:t>38 study programs from 26 universities in Indonesia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2276" y="6387094"/>
            <a:ext cx="3952071" cy="58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5"/>
              </a:lnSpc>
            </a:pPr>
            <a:r>
              <a:rPr lang="en-US" sz="3827" spc="-114" dirty="0">
                <a:solidFill>
                  <a:srgbClr val="000000"/>
                </a:solidFill>
                <a:latin typeface="Poppins Bold"/>
              </a:rPr>
              <a:t>MEMBERS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435467" y="7658100"/>
            <a:ext cx="2903142" cy="2478801"/>
            <a:chOff x="0" y="0"/>
            <a:chExt cx="1055417" cy="9011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55417" cy="901151"/>
            </a:xfrm>
            <a:custGeom>
              <a:avLst/>
              <a:gdLst/>
              <a:ahLst/>
              <a:cxnLst/>
              <a:rect l="l" t="t" r="r" b="b"/>
              <a:pathLst>
                <a:path w="1055417" h="901151">
                  <a:moveTo>
                    <a:pt x="527708" y="0"/>
                  </a:moveTo>
                  <a:cubicBezTo>
                    <a:pt x="236263" y="0"/>
                    <a:pt x="0" y="201729"/>
                    <a:pt x="0" y="450575"/>
                  </a:cubicBezTo>
                  <a:cubicBezTo>
                    <a:pt x="0" y="699421"/>
                    <a:pt x="236263" y="901151"/>
                    <a:pt x="527708" y="901151"/>
                  </a:cubicBezTo>
                  <a:cubicBezTo>
                    <a:pt x="819154" y="901151"/>
                    <a:pt x="1055417" y="699421"/>
                    <a:pt x="1055417" y="450575"/>
                  </a:cubicBezTo>
                  <a:cubicBezTo>
                    <a:pt x="1055417" y="201729"/>
                    <a:pt x="819154" y="0"/>
                    <a:pt x="527708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d-ID" dirty="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8945" y="-144117"/>
              <a:ext cx="857526" cy="960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19"/>
                </a:lnSpc>
              </a:pPr>
              <a:endParaRPr lang="en-US" sz="7799" dirty="0">
                <a:solidFill>
                  <a:srgbClr val="FFFFFF"/>
                </a:solidFill>
                <a:latin typeface="Poppins"/>
              </a:endParaRPr>
            </a:p>
            <a:p>
              <a:pPr algn="ctr">
                <a:lnSpc>
                  <a:spcPts val="10919"/>
                </a:lnSpc>
              </a:pPr>
              <a:r>
                <a:rPr lang="en-US" sz="7799" dirty="0">
                  <a:solidFill>
                    <a:srgbClr val="FFFFFF"/>
                  </a:solidFill>
                  <a:latin typeface="Poppins"/>
                </a:rPr>
                <a:t>23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944692" y="7617699"/>
            <a:ext cx="2903142" cy="2478801"/>
            <a:chOff x="0" y="0"/>
            <a:chExt cx="1055417" cy="90115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55417" cy="901151"/>
            </a:xfrm>
            <a:custGeom>
              <a:avLst/>
              <a:gdLst/>
              <a:ahLst/>
              <a:cxnLst/>
              <a:rect l="l" t="t" r="r" b="b"/>
              <a:pathLst>
                <a:path w="1055417" h="901151">
                  <a:moveTo>
                    <a:pt x="527708" y="0"/>
                  </a:moveTo>
                  <a:cubicBezTo>
                    <a:pt x="236263" y="0"/>
                    <a:pt x="0" y="201729"/>
                    <a:pt x="0" y="450575"/>
                  </a:cubicBezTo>
                  <a:cubicBezTo>
                    <a:pt x="0" y="699421"/>
                    <a:pt x="236263" y="901151"/>
                    <a:pt x="527708" y="901151"/>
                  </a:cubicBezTo>
                  <a:cubicBezTo>
                    <a:pt x="819154" y="901151"/>
                    <a:pt x="1055417" y="699421"/>
                    <a:pt x="1055417" y="450575"/>
                  </a:cubicBezTo>
                  <a:cubicBezTo>
                    <a:pt x="1055417" y="201729"/>
                    <a:pt x="819154" y="0"/>
                    <a:pt x="527708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98945" y="-144117"/>
              <a:ext cx="857526" cy="960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19"/>
                </a:lnSpc>
              </a:pPr>
              <a:endParaRPr lang="en-US" sz="7799" dirty="0">
                <a:solidFill>
                  <a:srgbClr val="FFFFFF"/>
                </a:solidFill>
                <a:latin typeface="Poppins"/>
              </a:endParaRPr>
            </a:p>
            <a:p>
              <a:pPr algn="ctr">
                <a:lnSpc>
                  <a:spcPts val="10919"/>
                </a:lnSpc>
              </a:pPr>
              <a:r>
                <a:rPr lang="en-US" sz="7799" dirty="0">
                  <a:solidFill>
                    <a:srgbClr val="FFFFFF"/>
                  </a:solidFill>
                  <a:latin typeface="Poppins"/>
                </a:rPr>
                <a:t>11 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497708" y="8030209"/>
            <a:ext cx="1983264" cy="618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Bachelor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749758" y="8071591"/>
            <a:ext cx="2338288" cy="58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Masters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468515" y="8031190"/>
            <a:ext cx="1905953" cy="618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Doctoral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D98C3F-CE41-60CA-8DF7-BF34810C7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9A83F6-11B7-F752-84C3-04FC11BEB1D8}"/>
              </a:ext>
            </a:extLst>
          </p:cNvPr>
          <p:cNvGrpSpPr/>
          <p:nvPr/>
        </p:nvGrpSpPr>
        <p:grpSpPr>
          <a:xfrm>
            <a:off x="762000" y="2732461"/>
            <a:ext cx="15906990" cy="7042928"/>
            <a:chOff x="0" y="1144587"/>
            <a:chExt cx="7314300" cy="2798950"/>
          </a:xfrm>
        </p:grpSpPr>
        <p:pic>
          <p:nvPicPr>
            <p:cNvPr id="5" name="Picture 6" descr="Peta Indonesia | PDF">
              <a:extLst>
                <a:ext uri="{FF2B5EF4-FFF2-40B4-BE49-F238E27FC236}">
                  <a16:creationId xmlns:a16="http://schemas.microsoft.com/office/drawing/2014/main" id="{AC86DFA2-76D7-D3BF-56DB-A700454A28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98" b="25710"/>
            <a:stretch/>
          </p:blipFill>
          <p:spPr bwMode="auto">
            <a:xfrm>
              <a:off x="0" y="1269694"/>
              <a:ext cx="7314300" cy="2486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Logo-Unsyiah-Kuning-HD-1012×972-Transparan-1 – TEKNIK SIPIL">
              <a:extLst>
                <a:ext uri="{FF2B5EF4-FFF2-40B4-BE49-F238E27FC236}">
                  <a16:creationId xmlns:a16="http://schemas.microsoft.com/office/drawing/2014/main" id="{F1E6BA09-EA89-2B67-5FA6-4222B44E7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5" y="1144587"/>
              <a:ext cx="291624" cy="280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26C727B9-90D9-B2F4-2E8B-FB11EAC20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436" y="1221050"/>
              <a:ext cx="305300" cy="30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Logo UMSU Baru - Badan Penjaminan Mutu">
              <a:extLst>
                <a:ext uri="{FF2B5EF4-FFF2-40B4-BE49-F238E27FC236}">
                  <a16:creationId xmlns:a16="http://schemas.microsoft.com/office/drawing/2014/main" id="{7EAA0C98-B91E-82C4-4733-8B5CDB1849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515"/>
            <a:stretch/>
          </p:blipFill>
          <p:spPr bwMode="auto">
            <a:xfrm>
              <a:off x="1071790" y="1219855"/>
              <a:ext cx="335974" cy="306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Arti Logo UNS - Universitas Sebelas Maret">
              <a:extLst>
                <a:ext uri="{FF2B5EF4-FFF2-40B4-BE49-F238E27FC236}">
                  <a16:creationId xmlns:a16="http://schemas.microsoft.com/office/drawing/2014/main" id="{B555CB05-D180-FC53-64A9-189FD5FD8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594" y="2851562"/>
              <a:ext cx="253419" cy="253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8" descr="Tentang Unissula - PMB UNISSULA">
              <a:extLst>
                <a:ext uri="{FF2B5EF4-FFF2-40B4-BE49-F238E27FC236}">
                  <a16:creationId xmlns:a16="http://schemas.microsoft.com/office/drawing/2014/main" id="{156E3AE3-679D-210A-0EBA-86F3FCC52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013" y="2803213"/>
              <a:ext cx="268531" cy="253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5F7A948F-A615-EC22-E09A-BA7BD5537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201" y="1663688"/>
              <a:ext cx="265006" cy="266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 descr="logo – FKIP">
              <a:extLst>
                <a:ext uri="{FF2B5EF4-FFF2-40B4-BE49-F238E27FC236}">
                  <a16:creationId xmlns:a16="http://schemas.microsoft.com/office/drawing/2014/main" id="{284E795A-EE2B-0FF9-F9F3-EFEC0CC1A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054" y="2911160"/>
              <a:ext cx="283608" cy="28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Logo Unpad – Universitas Padjadjaran">
              <a:extLst>
                <a:ext uri="{FF2B5EF4-FFF2-40B4-BE49-F238E27FC236}">
                  <a16:creationId xmlns:a16="http://schemas.microsoft.com/office/drawing/2014/main" id="{1ED49F68-82F6-9667-FFFD-CFC201EEC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778" y="3333660"/>
              <a:ext cx="296037" cy="256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8">
              <a:extLst>
                <a:ext uri="{FF2B5EF4-FFF2-40B4-BE49-F238E27FC236}">
                  <a16:creationId xmlns:a16="http://schemas.microsoft.com/office/drawing/2014/main" id="{6E8D03AA-8A3C-88ED-44F6-EBF3351DB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599" y="3589744"/>
              <a:ext cx="279899" cy="27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4">
              <a:extLst>
                <a:ext uri="{FF2B5EF4-FFF2-40B4-BE49-F238E27FC236}">
                  <a16:creationId xmlns:a16="http://schemas.microsoft.com/office/drawing/2014/main" id="{9A2C2AA2-4EEE-2132-9C66-845D02946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625" y="2384687"/>
              <a:ext cx="352535" cy="29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6" descr="Universitas Atma Jaya Jakarta - Wikipedia bahasa Indonesia, ensiklopedia  bebas">
              <a:extLst>
                <a:ext uri="{FF2B5EF4-FFF2-40B4-BE49-F238E27FC236}">
                  <a16:creationId xmlns:a16="http://schemas.microsoft.com/office/drawing/2014/main" id="{5A882F18-DDD4-E906-A4FE-B709185AC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263" y="3123602"/>
              <a:ext cx="592382" cy="359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8" descr="logo Universitas Yarsi | Universitas Swasta">
              <a:extLst>
                <a:ext uri="{FF2B5EF4-FFF2-40B4-BE49-F238E27FC236}">
                  <a16:creationId xmlns:a16="http://schemas.microsoft.com/office/drawing/2014/main" id="{DC47DEF0-2F6C-8EC8-A81C-810D9DCBF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173" y="3215709"/>
              <a:ext cx="309422" cy="30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0">
              <a:extLst>
                <a:ext uri="{FF2B5EF4-FFF2-40B4-BE49-F238E27FC236}">
                  <a16:creationId xmlns:a16="http://schemas.microsoft.com/office/drawing/2014/main" id="{EC4721F1-1833-7AAD-573C-8225C022B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117" y="3444768"/>
              <a:ext cx="244608" cy="24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2" descr="Universitas Jenderal Soedirman - Wikipedia bahasa Indonesia, ensiklopedia  bebas">
              <a:extLst>
                <a:ext uri="{FF2B5EF4-FFF2-40B4-BE49-F238E27FC236}">
                  <a16:creationId xmlns:a16="http://schemas.microsoft.com/office/drawing/2014/main" id="{4E0A4B23-A12B-75CE-C869-97BD5CB2F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748" y="2860882"/>
              <a:ext cx="34289" cy="34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4">
              <a:extLst>
                <a:ext uri="{FF2B5EF4-FFF2-40B4-BE49-F238E27FC236}">
                  <a16:creationId xmlns:a16="http://schemas.microsoft.com/office/drawing/2014/main" id="{A591DBA9-9715-F704-8C05-B65339EC5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031" y="3562990"/>
              <a:ext cx="280556" cy="27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6" descr="Tentang UNAIR - Identitas UNAIR - Universitas Airlangga Official Website">
              <a:extLst>
                <a:ext uri="{FF2B5EF4-FFF2-40B4-BE49-F238E27FC236}">
                  <a16:creationId xmlns:a16="http://schemas.microsoft.com/office/drawing/2014/main" id="{981B1DE1-191B-676E-34B7-4CA232560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399" y="3646251"/>
              <a:ext cx="297286" cy="297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8" descr="Makna Lambang | Program Profesi Akuntan">
              <a:extLst>
                <a:ext uri="{FF2B5EF4-FFF2-40B4-BE49-F238E27FC236}">
                  <a16:creationId xmlns:a16="http://schemas.microsoft.com/office/drawing/2014/main" id="{DA499DF4-4218-B60C-7323-E2FBC6C1A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320" y="2798453"/>
              <a:ext cx="211427" cy="26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0" descr="Makna Lambang - Universitas Gadjah Mada">
              <a:extLst>
                <a:ext uri="{FF2B5EF4-FFF2-40B4-BE49-F238E27FC236}">
                  <a16:creationId xmlns:a16="http://schemas.microsoft.com/office/drawing/2014/main" id="{EBA93CDB-45B2-B1EC-7744-9B4A07BD5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607" y="3369300"/>
              <a:ext cx="266222" cy="266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2" descr="Universitas Indonesia - Wikipedia bahasa Indonesia, ensiklopedia bebas">
              <a:extLst>
                <a:ext uri="{FF2B5EF4-FFF2-40B4-BE49-F238E27FC236}">
                  <a16:creationId xmlns:a16="http://schemas.microsoft.com/office/drawing/2014/main" id="{08A0CD17-C320-264A-F583-64CC1013D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516" y="3216296"/>
              <a:ext cx="243482" cy="266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48E0D77-C7BD-15A6-7836-4B47698E72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805" y="1369569"/>
              <a:ext cx="178896" cy="15861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CD7AA75-56BE-DC71-1690-B848EBE67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278" y="1554380"/>
              <a:ext cx="167743" cy="30639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AA06829-567B-D0C7-C7EA-BE92C06C4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9066" y="1881283"/>
              <a:ext cx="150776" cy="19450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506CC77-99F4-56D3-E23B-FEF0FD2BF303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1800645" y="2530268"/>
              <a:ext cx="580981" cy="4907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9621A16-E393-9885-A044-E35B58EF3A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7437" y="3037646"/>
              <a:ext cx="346283" cy="19338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AFE62F5-4A0A-ED0B-093B-300D6773AD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1134" y="3190650"/>
              <a:ext cx="156018" cy="18050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F74E3-84AB-0B9D-AD66-BDA9A1B411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6845" y="3268053"/>
              <a:ext cx="171620" cy="13561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456536-03E8-7B3F-AA7A-34A9F00A28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3989" y="3276101"/>
              <a:ext cx="171620" cy="13561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926EA71-2DC1-8900-74BB-D2AB85CB82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2118" y="2936419"/>
              <a:ext cx="221539" cy="2051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D5207C-73D9-4037-EEE5-94AD588AE8F5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3172309" y="3407937"/>
              <a:ext cx="44117" cy="15505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250F1B5-A50F-C7CC-9D44-06C6C8996A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2190" y="2657995"/>
              <a:ext cx="35167" cy="25341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54" descr="Universitas Prima Indonesia - Lambang">
              <a:extLst>
                <a:ext uri="{FF2B5EF4-FFF2-40B4-BE49-F238E27FC236}">
                  <a16:creationId xmlns:a16="http://schemas.microsoft.com/office/drawing/2014/main" id="{F0A40893-19D1-A606-B9FF-7203E424C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877" y="1229610"/>
              <a:ext cx="353535" cy="30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6" descr="Makna Lambang UNAND - Universitas Andalas">
              <a:extLst>
                <a:ext uri="{FF2B5EF4-FFF2-40B4-BE49-F238E27FC236}">
                  <a16:creationId xmlns:a16="http://schemas.microsoft.com/office/drawing/2014/main" id="{FD61C2F3-37AC-E7FD-D76B-3B0E19A58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69" y="2463957"/>
              <a:ext cx="189471" cy="230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F6DF08-DC5C-87DA-0533-BFC29754A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839" y="2308838"/>
              <a:ext cx="527369" cy="19375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58" descr="Universitas Jenderal Soedirman - Wikipedia bahasa Indonesia, ensiklopedia  bebas">
              <a:extLst>
                <a:ext uri="{FF2B5EF4-FFF2-40B4-BE49-F238E27FC236}">
                  <a16:creationId xmlns:a16="http://schemas.microsoft.com/office/drawing/2014/main" id="{26A6229C-B564-3579-A785-3B14F87DD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191" y="2786112"/>
              <a:ext cx="270144" cy="27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ACE75A-9220-8037-B28A-9444C8CF11EC}"/>
                </a:ext>
              </a:extLst>
            </p:cNvPr>
            <p:cNvSpPr txBox="1"/>
            <p:nvPr/>
          </p:nvSpPr>
          <p:spPr>
            <a:xfrm>
              <a:off x="5718394" y="1269694"/>
              <a:ext cx="1595906" cy="2813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4000" b="1" dirty="0">
                <a:latin typeface="+mj-lt"/>
                <a:cs typeface="AkayaKanadaka" panose="02010502080401010103" pitchFamily="2" charset="7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768D92F-FB47-F7FB-7BC8-43EFECD2ED1C}"/>
              </a:ext>
            </a:extLst>
          </p:cNvPr>
          <p:cNvSpPr txBox="1"/>
          <p:nvPr/>
        </p:nvSpPr>
        <p:spPr>
          <a:xfrm>
            <a:off x="2894422" y="503537"/>
            <a:ext cx="11031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AkayaKanadaka" panose="02010502080401010103" pitchFamily="2" charset="77"/>
              </a:rPr>
              <a:t>INDONESIAN CONSORTIUM OF BIOMEDICAL SCIENCE</a:t>
            </a:r>
          </a:p>
          <a:p>
            <a:pPr algn="ctr"/>
            <a:r>
              <a:rPr lang="en-US" sz="2800" b="1" dirty="0">
                <a:latin typeface="+mj-lt"/>
                <a:cs typeface="AkayaKanadaka" panose="02010502080401010103" pitchFamily="2" charset="77"/>
              </a:rPr>
              <a:t>Affiliated Member’s distribution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5115B6-D05B-2194-3C6D-D8FA970F3693}"/>
              </a:ext>
            </a:extLst>
          </p:cNvPr>
          <p:cNvSpPr txBox="1"/>
          <p:nvPr/>
        </p:nvSpPr>
        <p:spPr>
          <a:xfrm>
            <a:off x="12969838" y="1594556"/>
            <a:ext cx="53181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8000" dirty="0">
                <a:highlight>
                  <a:srgbClr val="FFFF00"/>
                </a:highlight>
              </a:rPr>
              <a:t>38</a:t>
            </a:r>
            <a:r>
              <a:rPr lang="en-ID" sz="3600" dirty="0"/>
              <a:t> Study Programs from </a:t>
            </a:r>
          </a:p>
          <a:p>
            <a:r>
              <a:rPr lang="en-ID" sz="8000" dirty="0">
                <a:highlight>
                  <a:srgbClr val="00FF00"/>
                </a:highlight>
              </a:rPr>
              <a:t>26</a:t>
            </a:r>
            <a:r>
              <a:rPr lang="en-ID" sz="3600" dirty="0"/>
              <a:t> Universities</a:t>
            </a:r>
            <a:endParaRPr lang="en-US" sz="3600" dirty="0"/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D13D8064-30DD-B81F-E058-CF3800297D87}"/>
              </a:ext>
            </a:extLst>
          </p:cNvPr>
          <p:cNvCxnSpPr>
            <a:cxnSpLocks/>
          </p:cNvCxnSpPr>
          <p:nvPr/>
        </p:nvCxnSpPr>
        <p:spPr>
          <a:xfrm flipV="1">
            <a:off x="3406279" y="7137532"/>
            <a:ext cx="1504328" cy="2885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Universitas Muhammadiyah Metro – SBMPTMU">
            <a:extLst>
              <a:ext uri="{FF2B5EF4-FFF2-40B4-BE49-F238E27FC236}">
                <a16:creationId xmlns:a16="http://schemas.microsoft.com/office/drawing/2014/main" id="{68B70E50-853D-8A4C-F76F-EC54511A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37" y="7126643"/>
            <a:ext cx="636811" cy="6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Universitas Methodist Indonesia">
            <a:extLst>
              <a:ext uri="{FF2B5EF4-FFF2-40B4-BE49-F238E27FC236}">
                <a16:creationId xmlns:a16="http://schemas.microsoft.com/office/drawing/2014/main" id="{49289FEB-E7AB-F837-408F-ECC54938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66" y="3037566"/>
            <a:ext cx="597488" cy="5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>
            <a:extLst>
              <a:ext uri="{FF2B5EF4-FFF2-40B4-BE49-F238E27FC236}">
                <a16:creationId xmlns:a16="http://schemas.microsoft.com/office/drawing/2014/main" id="{600C17F2-D4CC-5053-0EB1-A29001FE2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60" y="8659080"/>
            <a:ext cx="532455" cy="4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9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C40D02D-0AFE-41D6-9D63-A280BA947F7E}"/>
              </a:ext>
            </a:extLst>
          </p:cNvPr>
          <p:cNvSpPr txBox="1">
            <a:spLocks/>
          </p:cNvSpPr>
          <p:nvPr/>
        </p:nvSpPr>
        <p:spPr>
          <a:xfrm>
            <a:off x="0" y="32583"/>
            <a:ext cx="18275969" cy="8742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63"/>
              </a:lnSpc>
            </a:pPr>
            <a:r>
              <a:rPr lang="en-US" sz="4800" b="1" spc="-1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Indonesian Consortium of Biomedical Sciences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4489195-735E-09B1-CA83-0FBBB1553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194303"/>
              </p:ext>
            </p:extLst>
          </p:nvPr>
        </p:nvGraphicFramePr>
        <p:xfrm>
          <a:off x="1066800" y="1104900"/>
          <a:ext cx="15163801" cy="859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805">
                  <a:extLst>
                    <a:ext uri="{9D8B030D-6E8A-4147-A177-3AD203B41FA5}">
                      <a16:colId xmlns:a16="http://schemas.microsoft.com/office/drawing/2014/main" val="3150454920"/>
                    </a:ext>
                  </a:extLst>
                </a:gridCol>
                <a:gridCol w="5925595">
                  <a:extLst>
                    <a:ext uri="{9D8B030D-6E8A-4147-A177-3AD203B41FA5}">
                      <a16:colId xmlns:a16="http://schemas.microsoft.com/office/drawing/2014/main" val="3096943591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56710646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3101337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dirty="0" err="1"/>
                        <a:t>No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and</a:t>
                      </a:r>
                      <a:r>
                        <a:rPr lang="id-ID" sz="2400" dirty="0"/>
                        <a:t>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Study program</a:t>
                      </a:r>
                    </a:p>
                    <a:p>
                      <a:pPr algn="ctr"/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No.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study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6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Universitas Indonesia, Jakarta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75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b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Doctoral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00FFFF"/>
                          </a:highlight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26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Brawijaya, Malang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8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b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Doctoral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00FFFF"/>
                          </a:highlight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57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Airlangga, Surabaya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Basic </a:t>
                      </a:r>
                      <a:r>
                        <a:rPr lang="id-ID" sz="2400" dirty="0" err="1"/>
                        <a:t>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66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b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Doctoral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00FFFF"/>
                          </a:highlight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1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Gadjah</a:t>
                      </a:r>
                      <a:r>
                        <a:rPr lang="id-ID" sz="2400" dirty="0"/>
                        <a:t> Mada, Yogyakarta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16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Andalas, Padang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Bachelor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0000"/>
                          </a:highlight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78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b.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67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c. </a:t>
                      </a:r>
                      <a:r>
                        <a:rPr lang="id-ID" sz="2400" dirty="0" err="1"/>
                        <a:t>Doctoral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00FFFF"/>
                          </a:highlight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8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North</a:t>
                      </a:r>
                      <a:r>
                        <a:rPr lang="id-ID" sz="2400" dirty="0"/>
                        <a:t> Sumatra, Medan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413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b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Doctoral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00FFFF"/>
                          </a:highlight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4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7.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Padjajaran</a:t>
                      </a:r>
                      <a:r>
                        <a:rPr lang="id-ID" sz="2400" dirty="0"/>
                        <a:t>, Bandung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Basic </a:t>
                      </a:r>
                      <a:r>
                        <a:rPr lang="id-ID" sz="2400" dirty="0" err="1"/>
                        <a:t>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97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b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Doctoral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00FFFF"/>
                          </a:highlight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60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8.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Jenderal </a:t>
                      </a:r>
                      <a:r>
                        <a:rPr lang="id-ID" sz="2400" dirty="0" err="1"/>
                        <a:t>Soedirman</a:t>
                      </a:r>
                      <a:r>
                        <a:rPr lang="id-ID" sz="2400" dirty="0"/>
                        <a:t>, Purwokerto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6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Sriwijaya, Palembang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531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b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Doctoral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00FFFF"/>
                          </a:highlight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11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7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C40D02D-0AFE-41D6-9D63-A280BA947F7E}"/>
              </a:ext>
            </a:extLst>
          </p:cNvPr>
          <p:cNvSpPr txBox="1">
            <a:spLocks/>
          </p:cNvSpPr>
          <p:nvPr/>
        </p:nvSpPr>
        <p:spPr>
          <a:xfrm>
            <a:off x="0" y="32583"/>
            <a:ext cx="18275969" cy="8742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63"/>
              </a:lnSpc>
            </a:pPr>
            <a:r>
              <a:rPr lang="en-US" sz="4800" b="1" spc="-1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Indonesian Consortium of Biomedical Sciences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4489195-735E-09B1-CA83-0FBBB1553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88538"/>
              </p:ext>
            </p:extLst>
          </p:nvPr>
        </p:nvGraphicFramePr>
        <p:xfrm>
          <a:off x="1219200" y="1409700"/>
          <a:ext cx="15011400" cy="76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570">
                  <a:extLst>
                    <a:ext uri="{9D8B030D-6E8A-4147-A177-3AD203B41FA5}">
                      <a16:colId xmlns:a16="http://schemas.microsoft.com/office/drawing/2014/main" val="3150454920"/>
                    </a:ext>
                  </a:extLst>
                </a:gridCol>
                <a:gridCol w="6108230">
                  <a:extLst>
                    <a:ext uri="{9D8B030D-6E8A-4147-A177-3AD203B41FA5}">
                      <a16:colId xmlns:a16="http://schemas.microsoft.com/office/drawing/2014/main" val="309694359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5671064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716649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dirty="0" err="1"/>
                        <a:t>No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and</a:t>
                      </a:r>
                      <a:r>
                        <a:rPr lang="id-ID" sz="2400" dirty="0"/>
                        <a:t>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Study program</a:t>
                      </a:r>
                    </a:p>
                    <a:p>
                      <a:pPr algn="ctr"/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No.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study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6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Yarsi</a:t>
                      </a:r>
                      <a:r>
                        <a:rPr lang="id-ID" sz="2400" dirty="0"/>
                        <a:t>, Jakarta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00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b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Doctoral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00FFFF"/>
                          </a:highlight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2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Sultan Agung, Semarang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75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b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Doctoral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00FFFF"/>
                          </a:highlight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26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Diponegoro, Semarang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22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Riau, Pekanbaru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8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Catholical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Atmajaya, Jakarta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b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57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Muhammadiyah </a:t>
                      </a:r>
                      <a:r>
                        <a:rPr lang="id-ID" sz="2400" dirty="0" err="1"/>
                        <a:t>North</a:t>
                      </a:r>
                      <a:r>
                        <a:rPr lang="id-ID" sz="2400" dirty="0"/>
                        <a:t> Sumatra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01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Pattimura</a:t>
                      </a:r>
                      <a:r>
                        <a:rPr lang="id-ID" sz="2400" dirty="0"/>
                        <a:t>, Ambon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Bachelor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0000"/>
                          </a:highlight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66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Sebelas Maret,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b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Doctoral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00FFFF"/>
                          </a:highlight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1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18.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Syiah Kuala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16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Hasanudin, </a:t>
                      </a:r>
                      <a:r>
                        <a:rPr lang="id-ID" sz="2400" dirty="0" err="1"/>
                        <a:t>Makasar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78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Udayana, Bali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b.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67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c. </a:t>
                      </a:r>
                      <a:r>
                        <a:rPr lang="id-ID" sz="2400" dirty="0" err="1"/>
                        <a:t>Doctoral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00FFFF"/>
                          </a:highlight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8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Islamic Bandung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2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06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C40D02D-0AFE-41D6-9D63-A280BA947F7E}"/>
              </a:ext>
            </a:extLst>
          </p:cNvPr>
          <p:cNvSpPr txBox="1">
            <a:spLocks/>
          </p:cNvSpPr>
          <p:nvPr/>
        </p:nvSpPr>
        <p:spPr>
          <a:xfrm>
            <a:off x="0" y="32583"/>
            <a:ext cx="18275969" cy="8742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63"/>
              </a:lnSpc>
            </a:pPr>
            <a:r>
              <a:rPr lang="en-US" sz="4800" b="1" spc="-1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Indonesian Consortium of Biomedical Sciences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4489195-735E-09B1-CA83-0FBBB1553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17115"/>
              </p:ext>
            </p:extLst>
          </p:nvPr>
        </p:nvGraphicFramePr>
        <p:xfrm>
          <a:off x="1066800" y="1790700"/>
          <a:ext cx="1516379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235">
                  <a:extLst>
                    <a:ext uri="{9D8B030D-6E8A-4147-A177-3AD203B41FA5}">
                      <a16:colId xmlns:a16="http://schemas.microsoft.com/office/drawing/2014/main" val="3150454920"/>
                    </a:ext>
                  </a:extLst>
                </a:gridCol>
                <a:gridCol w="6244965">
                  <a:extLst>
                    <a:ext uri="{9D8B030D-6E8A-4147-A177-3AD203B41FA5}">
                      <a16:colId xmlns:a16="http://schemas.microsoft.com/office/drawing/2014/main" val="309694359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56710646"/>
                    </a:ext>
                  </a:extLst>
                </a:gridCol>
                <a:gridCol w="2666999">
                  <a:extLst>
                    <a:ext uri="{9D8B030D-6E8A-4147-A177-3AD203B41FA5}">
                      <a16:colId xmlns:a16="http://schemas.microsoft.com/office/drawing/2014/main" val="4182262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dirty="0" err="1"/>
                        <a:t>No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and</a:t>
                      </a:r>
                      <a:r>
                        <a:rPr lang="id-ID" sz="2400" dirty="0"/>
                        <a:t>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Study program</a:t>
                      </a:r>
                    </a:p>
                    <a:p>
                      <a:pPr algn="ctr"/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err="1"/>
                        <a:t>No.of</a:t>
                      </a:r>
                      <a:r>
                        <a:rPr lang="id-ID" sz="2400" dirty="0"/>
                        <a:t> study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6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Muhammadiyah Metro, Lampung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Bachelor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0000"/>
                          </a:highlight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00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Methodist</a:t>
                      </a:r>
                      <a:r>
                        <a:rPr lang="id-ID" sz="2400" dirty="0"/>
                        <a:t>, Medan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2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IPB </a:t>
                      </a:r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, Bogor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</a:t>
                      </a:r>
                      <a:r>
                        <a:rPr lang="id-ID" sz="2400" dirty="0" err="1"/>
                        <a:t>Bachelor</a:t>
                      </a:r>
                      <a:r>
                        <a:rPr lang="id-ID" sz="2400" dirty="0"/>
                        <a:t>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0000"/>
                          </a:highlight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75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Veteran, Jakarta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87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State Islamic </a:t>
                      </a:r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, Jakarta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4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 err="1"/>
                        <a:t>University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of</a:t>
                      </a:r>
                      <a:r>
                        <a:rPr lang="id-ID" sz="2400" dirty="0"/>
                        <a:t> Sebelas Maret, Solo (</a:t>
                      </a:r>
                      <a:r>
                        <a:rPr lang="id-ID" sz="2400" dirty="0" err="1"/>
                        <a:t>Univ</a:t>
                      </a:r>
                      <a:r>
                        <a:rPr lang="id-ID" sz="2400" dirty="0"/>
                        <a:t> No..17)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 err="1"/>
                        <a:t>a</a:t>
                      </a:r>
                      <a:r>
                        <a:rPr lang="id-ID" sz="2400" dirty="0"/>
                        <a:t>. Master Program in </a:t>
                      </a:r>
                      <a:r>
                        <a:rPr lang="id-ID" sz="2400" dirty="0" err="1"/>
                        <a:t>Biomedical</a:t>
                      </a:r>
                      <a:r>
                        <a:rPr lang="id-ID" sz="2400" dirty="0"/>
                        <a:t> </a:t>
                      </a:r>
                      <a:r>
                        <a:rPr lang="id-ID" sz="2400" dirty="0" err="1"/>
                        <a:t>Sciences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>
                          <a:highlight>
                            <a:srgbClr val="FFFF00"/>
                          </a:highlight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65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05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58000" y="2478532"/>
            <a:ext cx="15626359" cy="6755919"/>
            <a:chOff x="0" y="0"/>
            <a:chExt cx="1615622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5622" cy="698500"/>
            </a:xfrm>
            <a:custGeom>
              <a:avLst/>
              <a:gdLst/>
              <a:ahLst/>
              <a:cxnLst/>
              <a:rect l="l" t="t" r="r" b="b"/>
              <a:pathLst>
                <a:path w="1615622" h="698500">
                  <a:moveTo>
                    <a:pt x="1615622" y="349250"/>
                  </a:moveTo>
                  <a:lnTo>
                    <a:pt x="141242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12422" y="0"/>
                  </a:lnTo>
                  <a:lnTo>
                    <a:pt x="1615622" y="34925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138702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63000" y="1949624"/>
            <a:ext cx="14005637" cy="7308676"/>
            <a:chOff x="0" y="-57150"/>
            <a:chExt cx="1448054" cy="7556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3878" cy="698500"/>
            </a:xfrm>
            <a:custGeom>
              <a:avLst/>
              <a:gdLst/>
              <a:ahLst/>
              <a:cxnLst/>
              <a:rect l="l" t="t" r="r" b="b"/>
              <a:pathLst>
                <a:path w="1562354" h="698500">
                  <a:moveTo>
                    <a:pt x="1562354" y="349250"/>
                  </a:moveTo>
                  <a:lnTo>
                    <a:pt x="1359154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359154" y="0"/>
                  </a:lnTo>
                  <a:lnTo>
                    <a:pt x="1562354" y="34925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57150"/>
              <a:ext cx="1333754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538791" y="1019175"/>
            <a:ext cx="5210418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 dirty="0">
                <a:solidFill>
                  <a:srgbClr val="000000"/>
                </a:solidFill>
                <a:latin typeface="Poppins Bold"/>
              </a:rPr>
              <a:t>Vision &amp; Mission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0905" y="3017658"/>
            <a:ext cx="4795140" cy="5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3500" spc="-105" dirty="0">
                <a:solidFill>
                  <a:srgbClr val="FFFFFF"/>
                </a:solidFill>
                <a:latin typeface="Poppins Bold"/>
              </a:rPr>
              <a:t>KIBI Vision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29180" y="2944902"/>
            <a:ext cx="4795140" cy="5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3500" spc="-105" dirty="0">
                <a:solidFill>
                  <a:srgbClr val="FFFFFF"/>
                </a:solidFill>
                <a:latin typeface="Poppins Bold"/>
              </a:rPr>
              <a:t>KIBI Mission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7200" y="3982897"/>
            <a:ext cx="6879093" cy="376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8"/>
              </a:lnSpc>
            </a:pPr>
            <a:r>
              <a:rPr lang="en-US" sz="3099" dirty="0">
                <a:solidFill>
                  <a:srgbClr val="FFFFFF"/>
                </a:solidFill>
                <a:latin typeface="Poppins Bold"/>
              </a:rPr>
              <a:t>Becoming a nationally and globally recognized biomedical sciences organization by contributing to  the advancement of science and medicine through education, research, and community empowerment activities.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06000" y="3774083"/>
            <a:ext cx="8077200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endParaRPr dirty="0"/>
          </a:p>
          <a:p>
            <a:pPr marL="518160" lvl="1" indent="-259080">
              <a:lnSpc>
                <a:spcPts val="2856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Poppins Bold"/>
              </a:rPr>
              <a:t>Organizing education, research, and community empowerment activities among members and with non-members to strengthen the consortium's and all members' capacities.</a:t>
            </a:r>
          </a:p>
          <a:p>
            <a:pPr marL="518160" lvl="1" indent="-259080">
              <a:lnSpc>
                <a:spcPts val="2856"/>
              </a:lnSpc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Poppins Bold"/>
            </a:endParaRPr>
          </a:p>
          <a:p>
            <a:pPr marL="518160" lvl="1" indent="-259080">
              <a:lnSpc>
                <a:spcPts val="2856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Poppins Bold"/>
              </a:rPr>
              <a:t>Organizing activities in collaboration with national and international partners.</a:t>
            </a:r>
          </a:p>
          <a:p>
            <a:pPr>
              <a:lnSpc>
                <a:spcPts val="2856"/>
              </a:lnSpc>
            </a:pPr>
            <a:endParaRPr lang="en-US" sz="2400" dirty="0">
              <a:solidFill>
                <a:srgbClr val="FFFFFF"/>
              </a:solidFill>
              <a:latin typeface="Poppins Bold"/>
            </a:endParaRPr>
          </a:p>
          <a:p>
            <a:pPr marL="518160" lvl="1" indent="-259080">
              <a:lnSpc>
                <a:spcPts val="2856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Poppins Bold"/>
              </a:rPr>
              <a:t> Formulating recommendation and policy advocacy in education and advancement of medicine to the government and other stakeholders. </a:t>
            </a:r>
          </a:p>
          <a:p>
            <a:pPr algn="just">
              <a:lnSpc>
                <a:spcPts val="2736"/>
              </a:lnSpc>
            </a:pPr>
            <a:endParaRPr lang="en-US" sz="2400" dirty="0">
              <a:solidFill>
                <a:srgbClr val="FFFFFF"/>
              </a:solidFill>
              <a:latin typeface="Poppins Bold"/>
            </a:endParaRPr>
          </a:p>
        </p:txBody>
      </p:sp>
      <p:grpSp>
        <p:nvGrpSpPr>
          <p:cNvPr id="13" name="Group 13"/>
          <p:cNvGrpSpPr/>
          <p:nvPr/>
        </p:nvGrpSpPr>
        <p:grpSpPr>
          <a:xfrm rot="3567425">
            <a:off x="-2031151" y="-617579"/>
            <a:ext cx="3259317" cy="2099618"/>
            <a:chOff x="0" y="0"/>
            <a:chExt cx="550010" cy="35431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0010" cy="354311"/>
            </a:xfrm>
            <a:custGeom>
              <a:avLst/>
              <a:gdLst/>
              <a:ahLst/>
              <a:cxnLst/>
              <a:rect l="l" t="t" r="r" b="b"/>
              <a:pathLst>
                <a:path w="550010" h="354311">
                  <a:moveTo>
                    <a:pt x="346810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550010" y="354311"/>
                  </a:lnTo>
                  <a:lnTo>
                    <a:pt x="346810" y="0"/>
                  </a:lnTo>
                  <a:close/>
                </a:path>
              </a:pathLst>
            </a:custGeom>
            <a:solidFill>
              <a:srgbClr val="49158B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346810" cy="411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7212503">
            <a:off x="-4005642" y="2926431"/>
            <a:ext cx="6507920" cy="436964"/>
            <a:chOff x="0" y="0"/>
            <a:chExt cx="5341483" cy="3586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341484" cy="358646"/>
            </a:xfrm>
            <a:custGeom>
              <a:avLst/>
              <a:gdLst/>
              <a:ahLst/>
              <a:cxnLst/>
              <a:rect l="l" t="t" r="r" b="b"/>
              <a:pathLst>
                <a:path w="5341484" h="358646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57150"/>
              <a:ext cx="5138283" cy="41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10670440">
            <a:off x="695056" y="852021"/>
            <a:ext cx="758588" cy="612468"/>
            <a:chOff x="0" y="0"/>
            <a:chExt cx="849622" cy="6859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49622" cy="685967"/>
            </a:xfrm>
            <a:custGeom>
              <a:avLst/>
              <a:gdLst/>
              <a:ahLst/>
              <a:cxnLst/>
              <a:rect l="l" t="t" r="r" b="b"/>
              <a:pathLst>
                <a:path w="849622" h="685967">
                  <a:moveTo>
                    <a:pt x="424811" y="685967"/>
                  </a:moveTo>
                  <a:lnTo>
                    <a:pt x="849622" y="0"/>
                  </a:lnTo>
                  <a:lnTo>
                    <a:pt x="0" y="0"/>
                  </a:lnTo>
                  <a:lnTo>
                    <a:pt x="424811" y="685967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2753" y="-8152"/>
              <a:ext cx="584115" cy="37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4675448" y="0"/>
            <a:ext cx="3612552" cy="1607328"/>
          </a:xfrm>
          <a:custGeom>
            <a:avLst/>
            <a:gdLst/>
            <a:ahLst/>
            <a:cxnLst/>
            <a:rect l="l" t="t" r="r" b="b"/>
            <a:pathLst>
              <a:path w="3612552" h="1607328">
                <a:moveTo>
                  <a:pt x="0" y="0"/>
                </a:moveTo>
                <a:lnTo>
                  <a:pt x="3612552" y="0"/>
                </a:lnTo>
                <a:lnTo>
                  <a:pt x="3612552" y="1607328"/>
                </a:lnTo>
                <a:lnTo>
                  <a:pt x="0" y="1607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6895"/>
            </a:stretch>
          </a:blip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457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099009"/>
            <a:ext cx="16230600" cy="5782151"/>
          </a:xfrm>
          <a:custGeom>
            <a:avLst/>
            <a:gdLst/>
            <a:ahLst/>
            <a:cxnLst/>
            <a:rect l="l" t="t" r="r" b="b"/>
            <a:pathLst>
              <a:path w="16230600" h="5782151">
                <a:moveTo>
                  <a:pt x="0" y="0"/>
                </a:moveTo>
                <a:lnTo>
                  <a:pt x="16230600" y="0"/>
                </a:lnTo>
                <a:lnTo>
                  <a:pt x="16230600" y="5782151"/>
                </a:lnTo>
                <a:lnTo>
                  <a:pt x="0" y="5782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>
            <a:off x="11708050" y="2940635"/>
            <a:ext cx="6113664" cy="1581911"/>
          </a:xfrm>
          <a:custGeom>
            <a:avLst/>
            <a:gdLst/>
            <a:ahLst/>
            <a:cxnLst/>
            <a:rect l="l" t="t" r="r" b="b"/>
            <a:pathLst>
              <a:path w="6113664" h="1581911">
                <a:moveTo>
                  <a:pt x="0" y="0"/>
                </a:moveTo>
                <a:lnTo>
                  <a:pt x="6113664" y="0"/>
                </a:lnTo>
                <a:lnTo>
                  <a:pt x="6113664" y="1581911"/>
                </a:lnTo>
                <a:lnTo>
                  <a:pt x="0" y="1581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 flipH="1">
            <a:off x="489709" y="2940635"/>
            <a:ext cx="6113664" cy="1581911"/>
          </a:xfrm>
          <a:custGeom>
            <a:avLst/>
            <a:gdLst/>
            <a:ahLst/>
            <a:cxnLst/>
            <a:rect l="l" t="t" r="r" b="b"/>
            <a:pathLst>
              <a:path w="6113664" h="1581911">
                <a:moveTo>
                  <a:pt x="6113664" y="0"/>
                </a:moveTo>
                <a:lnTo>
                  <a:pt x="0" y="0"/>
                </a:lnTo>
                <a:lnTo>
                  <a:pt x="0" y="1581911"/>
                </a:lnTo>
                <a:lnTo>
                  <a:pt x="6113664" y="1581911"/>
                </a:lnTo>
                <a:lnTo>
                  <a:pt x="61136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5" name="Freeform 5"/>
          <p:cNvSpPr/>
          <p:nvPr/>
        </p:nvSpPr>
        <p:spPr>
          <a:xfrm>
            <a:off x="11681937" y="5199129"/>
            <a:ext cx="6113664" cy="1581911"/>
          </a:xfrm>
          <a:custGeom>
            <a:avLst/>
            <a:gdLst/>
            <a:ahLst/>
            <a:cxnLst/>
            <a:rect l="l" t="t" r="r" b="b"/>
            <a:pathLst>
              <a:path w="6113664" h="1581911">
                <a:moveTo>
                  <a:pt x="0" y="0"/>
                </a:moveTo>
                <a:lnTo>
                  <a:pt x="6113664" y="0"/>
                </a:lnTo>
                <a:lnTo>
                  <a:pt x="6113664" y="1581910"/>
                </a:lnTo>
                <a:lnTo>
                  <a:pt x="0" y="1581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6" name="Freeform 6"/>
          <p:cNvSpPr/>
          <p:nvPr/>
        </p:nvSpPr>
        <p:spPr>
          <a:xfrm flipH="1">
            <a:off x="489709" y="5199129"/>
            <a:ext cx="6113664" cy="1581911"/>
          </a:xfrm>
          <a:custGeom>
            <a:avLst/>
            <a:gdLst/>
            <a:ahLst/>
            <a:cxnLst/>
            <a:rect l="l" t="t" r="r" b="b"/>
            <a:pathLst>
              <a:path w="6113664" h="1581911">
                <a:moveTo>
                  <a:pt x="6113664" y="0"/>
                </a:moveTo>
                <a:lnTo>
                  <a:pt x="0" y="0"/>
                </a:lnTo>
                <a:lnTo>
                  <a:pt x="0" y="1581910"/>
                </a:lnTo>
                <a:lnTo>
                  <a:pt x="6113664" y="1581910"/>
                </a:lnTo>
                <a:lnTo>
                  <a:pt x="61136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7" name="Freeform 7"/>
          <p:cNvSpPr/>
          <p:nvPr/>
        </p:nvSpPr>
        <p:spPr>
          <a:xfrm>
            <a:off x="11681937" y="7457314"/>
            <a:ext cx="6113664" cy="1581911"/>
          </a:xfrm>
          <a:custGeom>
            <a:avLst/>
            <a:gdLst/>
            <a:ahLst/>
            <a:cxnLst/>
            <a:rect l="l" t="t" r="r" b="b"/>
            <a:pathLst>
              <a:path w="6113664" h="1581911">
                <a:moveTo>
                  <a:pt x="0" y="0"/>
                </a:moveTo>
                <a:lnTo>
                  <a:pt x="6113664" y="0"/>
                </a:lnTo>
                <a:lnTo>
                  <a:pt x="6113664" y="1581911"/>
                </a:lnTo>
                <a:lnTo>
                  <a:pt x="0" y="1581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8" name="Freeform 8"/>
          <p:cNvSpPr/>
          <p:nvPr/>
        </p:nvSpPr>
        <p:spPr>
          <a:xfrm flipH="1">
            <a:off x="489709" y="7428815"/>
            <a:ext cx="6113664" cy="1581911"/>
          </a:xfrm>
          <a:custGeom>
            <a:avLst/>
            <a:gdLst/>
            <a:ahLst/>
            <a:cxnLst/>
            <a:rect l="l" t="t" r="r" b="b"/>
            <a:pathLst>
              <a:path w="6113664" h="1581911">
                <a:moveTo>
                  <a:pt x="6113664" y="0"/>
                </a:moveTo>
                <a:lnTo>
                  <a:pt x="0" y="0"/>
                </a:lnTo>
                <a:lnTo>
                  <a:pt x="0" y="1581911"/>
                </a:lnTo>
                <a:lnTo>
                  <a:pt x="6113664" y="1581911"/>
                </a:lnTo>
                <a:lnTo>
                  <a:pt x="61136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9" name="Group 9"/>
          <p:cNvGrpSpPr/>
          <p:nvPr/>
        </p:nvGrpSpPr>
        <p:grpSpPr>
          <a:xfrm>
            <a:off x="7547243" y="4219340"/>
            <a:ext cx="3541489" cy="35414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334180" y="5028259"/>
            <a:ext cx="1967614" cy="1923343"/>
          </a:xfrm>
          <a:custGeom>
            <a:avLst/>
            <a:gdLst/>
            <a:ahLst/>
            <a:cxnLst/>
            <a:rect l="l" t="t" r="r" b="b"/>
            <a:pathLst>
              <a:path w="1967614" h="1923343">
                <a:moveTo>
                  <a:pt x="0" y="0"/>
                </a:moveTo>
                <a:lnTo>
                  <a:pt x="1967615" y="0"/>
                </a:lnTo>
                <a:lnTo>
                  <a:pt x="1967615" y="1923343"/>
                </a:lnTo>
                <a:lnTo>
                  <a:pt x="0" y="19233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3" name="Group 13"/>
          <p:cNvGrpSpPr/>
          <p:nvPr/>
        </p:nvGrpSpPr>
        <p:grpSpPr>
          <a:xfrm rot="3567425">
            <a:off x="-2031151" y="-617579"/>
            <a:ext cx="3259317" cy="2099618"/>
            <a:chOff x="0" y="0"/>
            <a:chExt cx="550010" cy="35431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0010" cy="354311"/>
            </a:xfrm>
            <a:custGeom>
              <a:avLst/>
              <a:gdLst/>
              <a:ahLst/>
              <a:cxnLst/>
              <a:rect l="l" t="t" r="r" b="b"/>
              <a:pathLst>
                <a:path w="550010" h="354311">
                  <a:moveTo>
                    <a:pt x="346810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550010" y="354311"/>
                  </a:lnTo>
                  <a:lnTo>
                    <a:pt x="346810" y="0"/>
                  </a:lnTo>
                  <a:close/>
                </a:path>
              </a:pathLst>
            </a:custGeom>
            <a:solidFill>
              <a:srgbClr val="49158B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346810" cy="411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7212503">
            <a:off x="-4005642" y="2926431"/>
            <a:ext cx="6507920" cy="436964"/>
            <a:chOff x="0" y="0"/>
            <a:chExt cx="5341483" cy="3586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341484" cy="358646"/>
            </a:xfrm>
            <a:custGeom>
              <a:avLst/>
              <a:gdLst/>
              <a:ahLst/>
              <a:cxnLst/>
              <a:rect l="l" t="t" r="r" b="b"/>
              <a:pathLst>
                <a:path w="5341484" h="358646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57150"/>
              <a:ext cx="5138283" cy="41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10670440">
            <a:off x="695056" y="852021"/>
            <a:ext cx="758588" cy="612468"/>
            <a:chOff x="0" y="0"/>
            <a:chExt cx="849622" cy="6859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49622" cy="685967"/>
            </a:xfrm>
            <a:custGeom>
              <a:avLst/>
              <a:gdLst/>
              <a:ahLst/>
              <a:cxnLst/>
              <a:rect l="l" t="t" r="r" b="b"/>
              <a:pathLst>
                <a:path w="849622" h="685967">
                  <a:moveTo>
                    <a:pt x="424811" y="685967"/>
                  </a:moveTo>
                  <a:lnTo>
                    <a:pt x="849622" y="0"/>
                  </a:lnTo>
                  <a:lnTo>
                    <a:pt x="0" y="0"/>
                  </a:lnTo>
                  <a:lnTo>
                    <a:pt x="424811" y="685967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2753" y="-8152"/>
              <a:ext cx="584115" cy="37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2177202" y="3433829"/>
            <a:ext cx="590743" cy="590743"/>
          </a:xfrm>
          <a:custGeom>
            <a:avLst/>
            <a:gdLst/>
            <a:ahLst/>
            <a:cxnLst/>
            <a:rect l="l" t="t" r="r" b="b"/>
            <a:pathLst>
              <a:path w="590743" h="590743">
                <a:moveTo>
                  <a:pt x="0" y="0"/>
                </a:moveTo>
                <a:lnTo>
                  <a:pt x="590743" y="0"/>
                </a:lnTo>
                <a:lnTo>
                  <a:pt x="590743" y="590743"/>
                </a:lnTo>
                <a:lnTo>
                  <a:pt x="0" y="590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3" name="Freeform 23"/>
          <p:cNvSpPr/>
          <p:nvPr/>
        </p:nvSpPr>
        <p:spPr>
          <a:xfrm>
            <a:off x="5537275" y="3433829"/>
            <a:ext cx="590743" cy="590743"/>
          </a:xfrm>
          <a:custGeom>
            <a:avLst/>
            <a:gdLst/>
            <a:ahLst/>
            <a:cxnLst/>
            <a:rect l="l" t="t" r="r" b="b"/>
            <a:pathLst>
              <a:path w="590743" h="590743">
                <a:moveTo>
                  <a:pt x="0" y="0"/>
                </a:moveTo>
                <a:lnTo>
                  <a:pt x="590743" y="0"/>
                </a:lnTo>
                <a:lnTo>
                  <a:pt x="590743" y="590743"/>
                </a:lnTo>
                <a:lnTo>
                  <a:pt x="0" y="590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4" name="Freeform 24"/>
          <p:cNvSpPr/>
          <p:nvPr/>
        </p:nvSpPr>
        <p:spPr>
          <a:xfrm>
            <a:off x="12177202" y="5694559"/>
            <a:ext cx="590743" cy="590743"/>
          </a:xfrm>
          <a:custGeom>
            <a:avLst/>
            <a:gdLst/>
            <a:ahLst/>
            <a:cxnLst/>
            <a:rect l="l" t="t" r="r" b="b"/>
            <a:pathLst>
              <a:path w="590743" h="590743">
                <a:moveTo>
                  <a:pt x="0" y="0"/>
                </a:moveTo>
                <a:lnTo>
                  <a:pt x="590743" y="0"/>
                </a:lnTo>
                <a:lnTo>
                  <a:pt x="590743" y="590743"/>
                </a:lnTo>
                <a:lnTo>
                  <a:pt x="0" y="590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5" name="Freeform 25"/>
          <p:cNvSpPr/>
          <p:nvPr/>
        </p:nvSpPr>
        <p:spPr>
          <a:xfrm>
            <a:off x="5537275" y="5694559"/>
            <a:ext cx="590743" cy="590743"/>
          </a:xfrm>
          <a:custGeom>
            <a:avLst/>
            <a:gdLst/>
            <a:ahLst/>
            <a:cxnLst/>
            <a:rect l="l" t="t" r="r" b="b"/>
            <a:pathLst>
              <a:path w="590743" h="590743">
                <a:moveTo>
                  <a:pt x="0" y="0"/>
                </a:moveTo>
                <a:lnTo>
                  <a:pt x="590743" y="0"/>
                </a:lnTo>
                <a:lnTo>
                  <a:pt x="590743" y="590743"/>
                </a:lnTo>
                <a:lnTo>
                  <a:pt x="0" y="590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6" name="Freeform 26"/>
          <p:cNvSpPr/>
          <p:nvPr/>
        </p:nvSpPr>
        <p:spPr>
          <a:xfrm>
            <a:off x="12177202" y="7952898"/>
            <a:ext cx="590743" cy="590743"/>
          </a:xfrm>
          <a:custGeom>
            <a:avLst/>
            <a:gdLst/>
            <a:ahLst/>
            <a:cxnLst/>
            <a:rect l="l" t="t" r="r" b="b"/>
            <a:pathLst>
              <a:path w="590743" h="590743">
                <a:moveTo>
                  <a:pt x="0" y="0"/>
                </a:moveTo>
                <a:lnTo>
                  <a:pt x="590743" y="0"/>
                </a:lnTo>
                <a:lnTo>
                  <a:pt x="590743" y="590743"/>
                </a:lnTo>
                <a:lnTo>
                  <a:pt x="0" y="590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7" name="Freeform 27"/>
          <p:cNvSpPr/>
          <p:nvPr/>
        </p:nvSpPr>
        <p:spPr>
          <a:xfrm>
            <a:off x="5537275" y="7952898"/>
            <a:ext cx="590743" cy="590743"/>
          </a:xfrm>
          <a:custGeom>
            <a:avLst/>
            <a:gdLst/>
            <a:ahLst/>
            <a:cxnLst/>
            <a:rect l="l" t="t" r="r" b="b"/>
            <a:pathLst>
              <a:path w="590743" h="590743">
                <a:moveTo>
                  <a:pt x="0" y="0"/>
                </a:moveTo>
                <a:lnTo>
                  <a:pt x="590743" y="0"/>
                </a:lnTo>
                <a:lnTo>
                  <a:pt x="590743" y="590743"/>
                </a:lnTo>
                <a:lnTo>
                  <a:pt x="0" y="590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8" name="TextBox 28"/>
          <p:cNvSpPr txBox="1"/>
          <p:nvPr/>
        </p:nvSpPr>
        <p:spPr>
          <a:xfrm>
            <a:off x="5149613" y="1009650"/>
            <a:ext cx="7988773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 spc="-135">
                <a:solidFill>
                  <a:srgbClr val="000000"/>
                </a:solidFill>
                <a:latin typeface="Poppins Bold"/>
              </a:rPr>
              <a:t>AIMS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102619" y="5587720"/>
            <a:ext cx="481718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2800" spc="-72" dirty="0">
                <a:solidFill>
                  <a:srgbClr val="FFFFFF"/>
                </a:solidFill>
                <a:latin typeface="Poppins Bold"/>
              </a:rPr>
              <a:t>Standardization Graduate learning outcome and basic competencies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397712" y="3221606"/>
            <a:ext cx="403169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24"/>
              </a:lnSpc>
            </a:pPr>
            <a:r>
              <a:rPr lang="en-US" sz="3200" spc="-104" dirty="0">
                <a:solidFill>
                  <a:srgbClr val="FFFFFF"/>
                </a:solidFill>
                <a:latin typeface="Poppins Bold"/>
              </a:rPr>
              <a:t>Determination of Graduate profiles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2946" y="3196603"/>
            <a:ext cx="4336667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4"/>
              </a:lnSpc>
            </a:pPr>
            <a:r>
              <a:rPr lang="en-US" sz="3200" b="1" dirty="0">
                <a:solidFill>
                  <a:schemeClr val="bg2"/>
                </a:solidFill>
              </a:rPr>
              <a:t>Resource development  and resource sharing</a:t>
            </a:r>
            <a:endParaRPr lang="en-US" sz="3200" b="1" spc="-104" dirty="0">
              <a:solidFill>
                <a:schemeClr val="bg2"/>
              </a:solidFill>
              <a:latin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102619" y="7764045"/>
            <a:ext cx="4122011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4"/>
              </a:lnSpc>
            </a:pPr>
            <a:r>
              <a:rPr lang="en-US" sz="3600" spc="-78" dirty="0">
                <a:solidFill>
                  <a:srgbClr val="FFFFFF"/>
                </a:solidFill>
                <a:latin typeface="Poppins Bold"/>
              </a:rPr>
              <a:t>Standardization </a:t>
            </a:r>
            <a:r>
              <a:rPr lang="en-US" sz="3499" spc="-104" dirty="0">
                <a:solidFill>
                  <a:srgbClr val="FFFFFF"/>
                </a:solidFill>
                <a:latin typeface="Poppins Bold"/>
              </a:rPr>
              <a:t>Core curriculum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27053" y="5524214"/>
            <a:ext cx="3734633" cy="1172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90"/>
              </a:lnSpc>
            </a:pPr>
            <a:r>
              <a:rPr lang="en-US" sz="2800" spc="-78" dirty="0">
                <a:solidFill>
                  <a:srgbClr val="FFFFFF"/>
                </a:solidFill>
                <a:latin typeface="Poppins Bold"/>
              </a:rPr>
              <a:t>Standardization of Quality Assurance of Study program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2946" y="7735308"/>
            <a:ext cx="4336667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24"/>
              </a:lnSpc>
            </a:pPr>
            <a:r>
              <a:rPr lang="en-US" sz="2800" spc="-104" dirty="0">
                <a:solidFill>
                  <a:srgbClr val="FFFFFF"/>
                </a:solidFill>
                <a:latin typeface="Poppins Bold"/>
              </a:rPr>
              <a:t>Collaboration in research and Community services</a:t>
            </a:r>
          </a:p>
        </p:txBody>
      </p:sp>
      <p:sp>
        <p:nvSpPr>
          <p:cNvPr id="35" name="Freeform 35"/>
          <p:cNvSpPr/>
          <p:nvPr/>
        </p:nvSpPr>
        <p:spPr>
          <a:xfrm>
            <a:off x="14675448" y="34283"/>
            <a:ext cx="3612552" cy="1607328"/>
          </a:xfrm>
          <a:custGeom>
            <a:avLst/>
            <a:gdLst/>
            <a:ahLst/>
            <a:cxnLst/>
            <a:rect l="l" t="t" r="r" b="b"/>
            <a:pathLst>
              <a:path w="3612552" h="1607328">
                <a:moveTo>
                  <a:pt x="0" y="0"/>
                </a:moveTo>
                <a:lnTo>
                  <a:pt x="3612552" y="0"/>
                </a:lnTo>
                <a:lnTo>
                  <a:pt x="3612552" y="1607328"/>
                </a:lnTo>
                <a:lnTo>
                  <a:pt x="0" y="16073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56895"/>
            </a:stretch>
          </a:blip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65023" y="3100698"/>
            <a:ext cx="1287855" cy="1331116"/>
          </a:xfrm>
          <a:custGeom>
            <a:avLst/>
            <a:gdLst/>
            <a:ahLst/>
            <a:cxnLst/>
            <a:rect l="l" t="t" r="r" b="b"/>
            <a:pathLst>
              <a:path w="1287855" h="1331116">
                <a:moveTo>
                  <a:pt x="0" y="0"/>
                </a:moveTo>
                <a:lnTo>
                  <a:pt x="1287855" y="0"/>
                </a:lnTo>
                <a:lnTo>
                  <a:pt x="1287855" y="1331116"/>
                </a:lnTo>
                <a:lnTo>
                  <a:pt x="0" y="1331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>
            <a:off x="5219686" y="2933700"/>
            <a:ext cx="1287855" cy="1331116"/>
          </a:xfrm>
          <a:custGeom>
            <a:avLst/>
            <a:gdLst/>
            <a:ahLst/>
            <a:cxnLst/>
            <a:rect l="l" t="t" r="r" b="b"/>
            <a:pathLst>
              <a:path w="1287855" h="1331116">
                <a:moveTo>
                  <a:pt x="0" y="0"/>
                </a:moveTo>
                <a:lnTo>
                  <a:pt x="1287855" y="0"/>
                </a:lnTo>
                <a:lnTo>
                  <a:pt x="1287855" y="1331116"/>
                </a:lnTo>
                <a:lnTo>
                  <a:pt x="0" y="1331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>
            <a:off x="6706347" y="3662646"/>
            <a:ext cx="2081452" cy="1704189"/>
          </a:xfrm>
          <a:custGeom>
            <a:avLst/>
            <a:gdLst/>
            <a:ahLst/>
            <a:cxnLst/>
            <a:rect l="l" t="t" r="r" b="b"/>
            <a:pathLst>
              <a:path w="2081452" h="1704189">
                <a:moveTo>
                  <a:pt x="0" y="0"/>
                </a:moveTo>
                <a:lnTo>
                  <a:pt x="2081451" y="0"/>
                </a:lnTo>
                <a:lnTo>
                  <a:pt x="2081451" y="1704188"/>
                </a:lnTo>
                <a:lnTo>
                  <a:pt x="0" y="17041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5" name="TextBox 5"/>
          <p:cNvSpPr txBox="1"/>
          <p:nvPr/>
        </p:nvSpPr>
        <p:spPr>
          <a:xfrm>
            <a:off x="3581400" y="488657"/>
            <a:ext cx="9277673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 spc="-135" dirty="0">
                <a:solidFill>
                  <a:srgbClr val="000000"/>
                </a:solidFill>
                <a:latin typeface="Poppins Bold"/>
              </a:rPr>
              <a:t>Indonesian  Health Issues for Potential Collaboration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68058" y="2583180"/>
            <a:ext cx="4884603" cy="187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29"/>
              </a:lnSpc>
            </a:pPr>
            <a:r>
              <a:rPr lang="en-US" sz="4199" spc="-125" dirty="0">
                <a:solidFill>
                  <a:srgbClr val="000000"/>
                </a:solidFill>
                <a:latin typeface="Poppins Bold"/>
              </a:rPr>
              <a:t>High</a:t>
            </a:r>
          </a:p>
          <a:p>
            <a:pPr>
              <a:lnSpc>
                <a:spcPts val="4829"/>
              </a:lnSpc>
            </a:pPr>
            <a:r>
              <a:rPr lang="en-US" sz="4199" spc="-125" dirty="0">
                <a:solidFill>
                  <a:srgbClr val="000000"/>
                </a:solidFill>
                <a:latin typeface="Poppins Bold"/>
              </a:rPr>
              <a:t>prevalence of </a:t>
            </a:r>
            <a:r>
              <a:rPr lang="en-US" sz="4199" spc="-125" dirty="0">
                <a:solidFill>
                  <a:srgbClr val="004AAD"/>
                </a:solidFill>
                <a:latin typeface="Poppins Bold"/>
              </a:rPr>
              <a:t>stunting</a:t>
            </a:r>
            <a:r>
              <a:rPr lang="en-US" sz="4199" spc="-125" dirty="0">
                <a:solidFill>
                  <a:srgbClr val="000000"/>
                </a:solidFill>
                <a:latin typeface="Poppins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3739" y="2506980"/>
            <a:ext cx="4225947" cy="187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9"/>
              </a:lnSpc>
            </a:pPr>
            <a:r>
              <a:rPr lang="en-US" sz="4199" spc="-125" dirty="0">
                <a:solidFill>
                  <a:srgbClr val="000000"/>
                </a:solidFill>
                <a:latin typeface="Poppins Bold"/>
              </a:rPr>
              <a:t>High prevalence of  </a:t>
            </a:r>
            <a:r>
              <a:rPr lang="en-US" sz="4199" spc="-125" dirty="0">
                <a:solidFill>
                  <a:srgbClr val="004AAD"/>
                </a:solidFill>
                <a:latin typeface="Poppins Bold"/>
              </a:rPr>
              <a:t>tuberculosis</a:t>
            </a:r>
          </a:p>
        </p:txBody>
      </p:sp>
      <p:grpSp>
        <p:nvGrpSpPr>
          <p:cNvPr id="14" name="Group 14"/>
          <p:cNvGrpSpPr/>
          <p:nvPr/>
        </p:nvGrpSpPr>
        <p:grpSpPr>
          <a:xfrm rot="3567425">
            <a:off x="-2031151" y="-617579"/>
            <a:ext cx="3259317" cy="2099618"/>
            <a:chOff x="0" y="0"/>
            <a:chExt cx="550010" cy="35431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0010" cy="354311"/>
            </a:xfrm>
            <a:custGeom>
              <a:avLst/>
              <a:gdLst/>
              <a:ahLst/>
              <a:cxnLst/>
              <a:rect l="l" t="t" r="r" b="b"/>
              <a:pathLst>
                <a:path w="550010" h="354311">
                  <a:moveTo>
                    <a:pt x="346810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550010" y="354311"/>
                  </a:lnTo>
                  <a:lnTo>
                    <a:pt x="346810" y="0"/>
                  </a:lnTo>
                  <a:close/>
                </a:path>
              </a:pathLst>
            </a:custGeom>
            <a:solidFill>
              <a:srgbClr val="49158B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57150"/>
              <a:ext cx="346810" cy="411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7212503">
            <a:off x="-4005642" y="2926431"/>
            <a:ext cx="6507920" cy="436964"/>
            <a:chOff x="0" y="0"/>
            <a:chExt cx="5341483" cy="3586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41484" cy="358646"/>
            </a:xfrm>
            <a:custGeom>
              <a:avLst/>
              <a:gdLst/>
              <a:ahLst/>
              <a:cxnLst/>
              <a:rect l="l" t="t" r="r" b="b"/>
              <a:pathLst>
                <a:path w="5341484" h="358646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D0EC2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57150"/>
              <a:ext cx="5138283" cy="41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10670440">
            <a:off x="695056" y="852021"/>
            <a:ext cx="758588" cy="612468"/>
            <a:chOff x="0" y="0"/>
            <a:chExt cx="849622" cy="6859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49622" cy="685967"/>
            </a:xfrm>
            <a:custGeom>
              <a:avLst/>
              <a:gdLst/>
              <a:ahLst/>
              <a:cxnLst/>
              <a:rect l="l" t="t" r="r" b="b"/>
              <a:pathLst>
                <a:path w="849622" h="685967">
                  <a:moveTo>
                    <a:pt x="424811" y="685967"/>
                  </a:moveTo>
                  <a:lnTo>
                    <a:pt x="849622" y="0"/>
                  </a:lnTo>
                  <a:lnTo>
                    <a:pt x="0" y="0"/>
                  </a:lnTo>
                  <a:lnTo>
                    <a:pt x="424811" y="685967"/>
                  </a:lnTo>
                  <a:close/>
                </a:path>
              </a:pathLst>
            </a:custGeom>
            <a:solidFill>
              <a:srgbClr val="5D0EC2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2753" y="-8152"/>
              <a:ext cx="584115" cy="37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133600" y="8108323"/>
            <a:ext cx="1176382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4277" dirty="0">
                <a:solidFill>
                  <a:srgbClr val="000000"/>
                </a:solidFill>
                <a:latin typeface="Poppins Bold"/>
              </a:rPr>
              <a:t>Strengthening the competitive edge of </a:t>
            </a:r>
          </a:p>
          <a:p>
            <a:pPr algn="ctr">
              <a:lnSpc>
                <a:spcPts val="5988"/>
              </a:lnSpc>
              <a:spcBef>
                <a:spcPct val="0"/>
              </a:spcBef>
            </a:pPr>
            <a:r>
              <a:rPr lang="en-US" sz="4277" dirty="0">
                <a:solidFill>
                  <a:srgbClr val="000000"/>
                </a:solidFill>
                <a:latin typeface="Poppins Bold"/>
              </a:rPr>
              <a:t>Indonesian human resource</a:t>
            </a: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F74EAE14-F4EA-4DF7-AE69-F388ABDF0462}"/>
              </a:ext>
            </a:extLst>
          </p:cNvPr>
          <p:cNvSpPr/>
          <p:nvPr/>
        </p:nvSpPr>
        <p:spPr>
          <a:xfrm>
            <a:off x="14675448" y="0"/>
            <a:ext cx="3612552" cy="1607328"/>
          </a:xfrm>
          <a:custGeom>
            <a:avLst/>
            <a:gdLst/>
            <a:ahLst/>
            <a:cxnLst/>
            <a:rect l="l" t="t" r="r" b="b"/>
            <a:pathLst>
              <a:path w="3612552" h="1607328">
                <a:moveTo>
                  <a:pt x="0" y="0"/>
                </a:moveTo>
                <a:lnTo>
                  <a:pt x="3612552" y="0"/>
                </a:lnTo>
                <a:lnTo>
                  <a:pt x="3612552" y="1607328"/>
                </a:lnTo>
                <a:lnTo>
                  <a:pt x="0" y="16073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6895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EB99F-D5D8-46D8-8344-EEF60F10E0B0}"/>
              </a:ext>
            </a:extLst>
          </p:cNvPr>
          <p:cNvSpPr txBox="1"/>
          <p:nvPr/>
        </p:nvSpPr>
        <p:spPr>
          <a:xfrm>
            <a:off x="7563535" y="9723406"/>
            <a:ext cx="1030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Contact us: konsbiomedindo@gmail.com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1D2BB-40E0-34EA-DA8F-AF7F99D4EA16}"/>
              </a:ext>
            </a:extLst>
          </p:cNvPr>
          <p:cNvSpPr txBox="1"/>
          <p:nvPr/>
        </p:nvSpPr>
        <p:spPr>
          <a:xfrm>
            <a:off x="3106712" y="5855187"/>
            <a:ext cx="11108361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4199" spc="-125" dirty="0">
                <a:solidFill>
                  <a:srgbClr val="000000"/>
                </a:solidFill>
                <a:latin typeface="Poppins Bold"/>
              </a:rPr>
              <a:t>High prevalence of  </a:t>
            </a:r>
            <a:r>
              <a:rPr lang="en-US" sz="4199" spc="-125" dirty="0">
                <a:solidFill>
                  <a:schemeClr val="tx2">
                    <a:lumMod val="60000"/>
                    <a:lumOff val="40000"/>
                  </a:schemeClr>
                </a:solidFill>
                <a:latin typeface="Poppins Bold"/>
              </a:rPr>
              <a:t>metabolic disease</a:t>
            </a:r>
          </a:p>
          <a:p>
            <a:pPr algn="ctr">
              <a:lnSpc>
                <a:spcPts val="4829"/>
              </a:lnSpc>
            </a:pPr>
            <a:r>
              <a:rPr lang="en-US" sz="2800" b="1" spc="-125" dirty="0">
                <a:solidFill>
                  <a:schemeClr val="tx2">
                    <a:lumMod val="60000"/>
                    <a:lumOff val="40000"/>
                  </a:schemeClr>
                </a:solidFill>
                <a:latin typeface="Poppins Bold"/>
              </a:rPr>
              <a:t>Hypertension, stroke, diabetes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8185</TotalTime>
  <Words>927</Words>
  <Application>Microsoft Macintosh PowerPoint</Application>
  <PresentationFormat>Kustom</PresentationFormat>
  <Paragraphs>224</Paragraphs>
  <Slides>12</Slides>
  <Notes>3</Notes>
  <HiddenSlides>0</HiddenSlides>
  <MMClips>0</MMClips>
  <ScaleCrop>false</ScaleCrop>
  <HeadingPairs>
    <vt:vector size="6" baseType="variant">
      <vt:variant>
        <vt:lpstr>Font Dipakai</vt:lpstr>
      </vt:variant>
      <vt:variant>
        <vt:i4>8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12</vt:i4>
      </vt:variant>
    </vt:vector>
  </HeadingPairs>
  <TitlesOfParts>
    <vt:vector size="21" baseType="lpstr">
      <vt:lpstr>Poppins Ultra-Bold</vt:lpstr>
      <vt:lpstr>Wingdings</vt:lpstr>
      <vt:lpstr>Meiryo</vt:lpstr>
      <vt:lpstr>Poppins</vt:lpstr>
      <vt:lpstr>Arial</vt:lpstr>
      <vt:lpstr>Garamond</vt:lpstr>
      <vt:lpstr>Poppins Bold</vt:lpstr>
      <vt:lpstr>Calibri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TENTANG KIBI</dc:title>
  <cp:lastModifiedBy>Author1</cp:lastModifiedBy>
  <cp:revision>42</cp:revision>
  <dcterms:created xsi:type="dcterms:W3CDTF">2006-08-16T00:00:00Z</dcterms:created>
  <dcterms:modified xsi:type="dcterms:W3CDTF">2025-10-12T03:28:16Z</dcterms:modified>
  <dc:identifier>DAF56-zYMN8</dc:identifier>
</cp:coreProperties>
</file>