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62" r:id="rId4"/>
    <p:sldId id="290" r:id="rId5"/>
    <p:sldId id="293" r:id="rId6"/>
    <p:sldId id="295" r:id="rId7"/>
    <p:sldId id="298" r:id="rId8"/>
    <p:sldId id="267" r:id="rId9"/>
    <p:sldId id="286" r:id="rId10"/>
    <p:sldId id="284" r:id="rId11"/>
    <p:sldId id="280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uijker" userId="1421bd68-bc5b-47c4-bea5-477386e0427a" providerId="ADAL" clId="{0BA573F8-29CC-4E84-B615-1084C11BA41F}"/>
    <pc:docChg chg="modSld modShowInfo">
      <pc:chgData name="John Suijker" userId="1421bd68-bc5b-47c4-bea5-477386e0427a" providerId="ADAL" clId="{0BA573F8-29CC-4E84-B615-1084C11BA41F}" dt="2025-05-10T10:05:53.539" v="3" actId="20577"/>
      <pc:docMkLst>
        <pc:docMk/>
      </pc:docMkLst>
      <pc:sldChg chg="modSp mod">
        <pc:chgData name="John Suijker" userId="1421bd68-bc5b-47c4-bea5-477386e0427a" providerId="ADAL" clId="{0BA573F8-29CC-4E84-B615-1084C11BA41F}" dt="2025-05-10T10:05:53.539" v="3" actId="20577"/>
        <pc:sldMkLst>
          <pc:docMk/>
          <pc:sldMk cId="980511879" sldId="295"/>
        </pc:sldMkLst>
        <pc:spChg chg="mod">
          <ac:chgData name="John Suijker" userId="1421bd68-bc5b-47c4-bea5-477386e0427a" providerId="ADAL" clId="{0BA573F8-29CC-4E84-B615-1084C11BA41F}" dt="2025-05-10T10:05:53.539" v="3" actId="20577"/>
          <ac:spMkLst>
            <pc:docMk/>
            <pc:sldMk cId="980511879" sldId="295"/>
            <ac:spMk id="7" creationId="{F727960A-0077-2983-523C-462CC0098B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4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2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24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32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50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3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24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609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51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46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32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65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192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1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39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74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AA2A1-125C-4AAF-A6B2-C33A69643456}" type="datetimeFigureOut">
              <a:rPr lang="nl-NL" smtClean="0"/>
              <a:t>10-5-2025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691EDE-4AAA-47D8-A6A5-7941235FDA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43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p14:dur="250" advTm="8000">
        <p:random/>
      </p:transition>
    </mc:Choice>
    <mc:Fallback xmlns="">
      <p:transition advTm="8000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reative-commons-images.com/highway-signs/w/workshop.html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creativecommons.org/licenses/by-nd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videntlycochrane.net/subfertility/" TargetMode="External"/><Relationship Id="rId5" Type="http://schemas.openxmlformats.org/officeDocument/2006/relationships/image" Target="../media/image10.jpg"/><Relationship Id="rId4" Type="http://schemas.openxmlformats.org/officeDocument/2006/relationships/image" Target="cid:ii_jr2gjlru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clera.be/nl/picto/detail/20502" TargetMode="External"/><Relationship Id="rId5" Type="http://schemas.openxmlformats.org/officeDocument/2006/relationships/image" Target="../media/image5.png"/><Relationship Id="rId4" Type="http://schemas.openxmlformats.org/officeDocument/2006/relationships/image" Target="cid:ii_jr2gjlru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png"/><Relationship Id="rId4" Type="http://schemas.openxmlformats.org/officeDocument/2006/relationships/image" Target="cid:ii_jr2gjlru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i_jr2gjlru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cid:ii_jr2gjlru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B13CFC9-4CFD-44D2-8CD0-5A29D7492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547" y="254854"/>
            <a:ext cx="1654029" cy="155615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91FC19D4-80A3-4753-8AD3-455DE1953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463" y="4454554"/>
            <a:ext cx="2286198" cy="228619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DCA7AFD-7D72-56B9-0C98-1489C9F0182B}"/>
              </a:ext>
            </a:extLst>
          </p:cNvPr>
          <p:cNvSpPr txBox="1"/>
          <p:nvPr/>
        </p:nvSpPr>
        <p:spPr>
          <a:xfrm>
            <a:off x="728134" y="410304"/>
            <a:ext cx="5122333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fbeeldingsresultaten voor afbeeldingen de bakkerij leiden">
            <a:extLst>
              <a:ext uri="{FF2B5EF4-FFF2-40B4-BE49-F238E27FC236}">
                <a16:creationId xmlns:a16="http://schemas.microsoft.com/office/drawing/2014/main" id="{C5F951AF-7D1C-4D02-A91B-6CC8774C4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08" y="793081"/>
            <a:ext cx="8765930" cy="526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3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000">
        <p:random/>
      </p:transition>
    </mc:Choice>
    <mc:Fallback xmlns="">
      <p:transition spd="slow" advTm="1200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1" y="127001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BB5BDA2-D7F0-8800-F44C-6ECE90ED10DE}"/>
              </a:ext>
            </a:extLst>
          </p:cNvPr>
          <p:cNvSpPr txBox="1"/>
          <p:nvPr/>
        </p:nvSpPr>
        <p:spPr>
          <a:xfrm>
            <a:off x="2834951" y="1829597"/>
            <a:ext cx="6100232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 bijeenkomst 1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</a:t>
            </a: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</a:t>
            </a:r>
          </a:p>
        </p:txBody>
      </p:sp>
      <p:pic>
        <p:nvPicPr>
          <p:cNvPr id="4098" name="Picture 2" descr="VVD Raalte - Rond-de-tafelgesprek">
            <a:extLst>
              <a:ext uri="{FF2B5EF4-FFF2-40B4-BE49-F238E27FC236}">
                <a16:creationId xmlns:a16="http://schemas.microsoft.com/office/drawing/2014/main" id="{59F5517D-DFA3-9429-C96E-34D0415B1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1" y="2740152"/>
            <a:ext cx="43815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656E79D-76DF-C5D4-C9C9-92F962D4C5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876800" y="2912533"/>
            <a:ext cx="5029200" cy="217649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B21A31A-4E83-C8BD-CF97-175C24309557}"/>
              </a:ext>
            </a:extLst>
          </p:cNvPr>
          <p:cNvSpPr txBox="1"/>
          <p:nvPr/>
        </p:nvSpPr>
        <p:spPr>
          <a:xfrm>
            <a:off x="6249100" y="7036396"/>
            <a:ext cx="278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>
                <a:hlinkClick r:id="rId6" tooltip="http://www.creative-commons-images.com/highway-signs/w/workshop.html"/>
              </a:rPr>
              <a:t>Deze foto</a:t>
            </a:r>
            <a:r>
              <a:rPr lang="nl-NL" sz="900"/>
              <a:t> van Onbekende auteur is gelicentieerd onder </a:t>
            </a:r>
            <a:r>
              <a:rPr lang="nl-NL" sz="900">
                <a:hlinkClick r:id="rId7" tooltip="https://creativecommons.org/licenses/by-sa/3.0/"/>
              </a:rPr>
              <a:t>CC BY-SA</a:t>
            </a:r>
            <a:endParaRPr lang="nl-NL" sz="900"/>
          </a:p>
        </p:txBody>
      </p:sp>
    </p:spTree>
    <p:extLst>
      <p:ext uri="{BB962C8B-B14F-4D97-AF65-F5344CB8AC3E}">
        <p14:creationId xmlns:p14="http://schemas.microsoft.com/office/powerpoint/2010/main" val="99960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14:prism isContent="1" isInverted="1"/>
      </p:transition>
    </mc:Choice>
    <mc:Fallback xmlns="">
      <p:transition spd="slow" advTm="8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06020FA8-C7DC-47ED-B657-08492AB61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147" y="0"/>
            <a:ext cx="2027853" cy="1527598"/>
          </a:xfrm>
          <a:prstGeom prst="rect">
            <a:avLst/>
          </a:prstGeom>
        </p:spPr>
      </p:pic>
      <p:pic>
        <p:nvPicPr>
          <p:cNvPr id="5" name="Afbeelding 4" descr="Belangenvereniging LOA LHON LR (3) (2).png">
            <a:extLst>
              <a:ext uri="{FF2B5EF4-FFF2-40B4-BE49-F238E27FC236}">
                <a16:creationId xmlns:a16="http://schemas.microsoft.com/office/drawing/2014/main" id="{01C9FB94-C784-42AD-8CD7-9C884E82D140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FA8BB74-C8E5-8666-4D85-475D418B7A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04851" y="1618734"/>
            <a:ext cx="6076950" cy="445186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6839F7A-224B-1D98-B19B-E04FB0232231}"/>
              </a:ext>
            </a:extLst>
          </p:cNvPr>
          <p:cNvSpPr txBox="1"/>
          <p:nvPr/>
        </p:nvSpPr>
        <p:spPr>
          <a:xfrm>
            <a:off x="947953" y="6924630"/>
            <a:ext cx="78658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>
                <a:hlinkClick r:id="rId6" tooltip="https://www.evidentlycochrane.net/subfertility/"/>
              </a:rPr>
              <a:t>Deze foto</a:t>
            </a:r>
            <a:r>
              <a:rPr lang="nl-NL" sz="900"/>
              <a:t> van Onbekende auteur is gelicentieerd onder </a:t>
            </a:r>
            <a:r>
              <a:rPr lang="nl-NL" sz="900">
                <a:hlinkClick r:id="rId7" tooltip="https://creativecommons.org/licenses/by-nd/3.0/"/>
              </a:rPr>
              <a:t>CC BY-ND</a:t>
            </a:r>
            <a:endParaRPr lang="nl-NL" sz="90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714E3F2-FF76-2BC7-6240-A482A8175A05}"/>
              </a:ext>
            </a:extLst>
          </p:cNvPr>
          <p:cNvSpPr txBox="1"/>
          <p:nvPr/>
        </p:nvSpPr>
        <p:spPr>
          <a:xfrm>
            <a:off x="844704" y="763799"/>
            <a:ext cx="7184173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 bijeenkomst 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april 2024</a:t>
            </a:r>
          </a:p>
        </p:txBody>
      </p:sp>
    </p:spTree>
    <p:extLst>
      <p:ext uri="{BB962C8B-B14F-4D97-AF65-F5344CB8AC3E}">
        <p14:creationId xmlns:p14="http://schemas.microsoft.com/office/powerpoint/2010/main" val="94794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14:window dir="vert"/>
      </p:transition>
    </mc:Choice>
    <mc:Fallback xmlns="">
      <p:transition spd="slow" advTm="8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1" y="127001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4343726-6207-4BCE-BA2F-6EB53E93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4950" y="609600"/>
            <a:ext cx="6439051" cy="992697"/>
          </a:xfrm>
        </p:spPr>
        <p:txBody>
          <a:bodyPr>
            <a:normAutofit fontScale="90000"/>
          </a:bodyPr>
          <a:lstStyle/>
          <a:p>
            <a:r>
              <a:rPr lang="nl-BE" dirty="0"/>
              <a:t>16.00-17.00 Gezellig samenzijn</a:t>
            </a:r>
            <a:endParaRPr lang="nl-NL" dirty="0"/>
          </a:p>
        </p:txBody>
      </p:sp>
      <p:pic>
        <p:nvPicPr>
          <p:cNvPr id="5122" name="Picture 2" descr="Afbeeldingsresultaten voor Uitnodiging Hapje En Drankje">
            <a:extLst>
              <a:ext uri="{FF2B5EF4-FFF2-40B4-BE49-F238E27FC236}">
                <a16:creationId xmlns:a16="http://schemas.microsoft.com/office/drawing/2014/main" id="{59733C1D-2850-CB82-D0A8-A3C629EFB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083" y="2419349"/>
            <a:ext cx="4223292" cy="347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81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14:prism isContent="1" isInverted="1"/>
      </p:transition>
    </mc:Choice>
    <mc:Fallback xmlns="">
      <p:transition spd="slow" advTm="8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F22F7E-F1E1-F8CF-1FC7-646E96C30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DC8573A-F925-6793-CB13-B5683E893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547" y="254854"/>
            <a:ext cx="1654029" cy="155615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39B5FABF-B6AC-2C66-0B21-6F23EF591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463" y="4454554"/>
            <a:ext cx="2286198" cy="228619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76920FC8-DCED-7028-6268-4373E8179511}"/>
              </a:ext>
            </a:extLst>
          </p:cNvPr>
          <p:cNvSpPr txBox="1"/>
          <p:nvPr/>
        </p:nvSpPr>
        <p:spPr>
          <a:xfrm>
            <a:off x="668867" y="788037"/>
            <a:ext cx="9762066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10:15-11:00 Ontvangst met koffie/thee en iets lekkers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11:00-11:05 Opening door Ad Alblas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11:05-11:15 Welkom door Arjan Alblas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11:15-11:25 Korte introductie door alle aanwezigen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11:25-11:50 Nigel van Egmond, Ervaringsdeskundige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	  Mijn Leven met LOA/LHON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11:50-12:20 </a:t>
            </a:r>
            <a:r>
              <a:rPr lang="nl-NL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Honours</a:t>
            </a:r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groep MUMC Maastricht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	Stand van zaken onderzoeken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12:20-12:30 Algemene Ledenvergadering</a:t>
            </a:r>
          </a:p>
          <a:p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12:30-13:45 Lunch</a:t>
            </a:r>
          </a:p>
          <a:p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13:45-14:30   Tanya </a:t>
            </a:r>
            <a:r>
              <a:rPr lang="nl-NL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Lushchyk</a:t>
            </a:r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oogarts, Oogziekenhuis Rotterdam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	  </a:t>
            </a:r>
            <a:r>
              <a:rPr lang="nl-NL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Opkomende ontwikkelingen in de behandeling van LOA/LHON</a:t>
            </a:r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14:30-16:00 Workshops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kunt kiezen voor maximaal 3 workshops, uw keuzen graag aankruisen.</a:t>
            </a:r>
          </a:p>
          <a:p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stadswandeling of boottocht met gids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dragerschap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maken van een stamboom (Rien </a:t>
            </a:r>
            <a:r>
              <a:rPr lang="nl-NL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Meeder</a:t>
            </a:r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Tanya </a:t>
            </a:r>
            <a:r>
              <a:rPr lang="nl-NL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Luschyk</a:t>
            </a:r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oogarts Oogziekenhuis Rotterdam)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ervaringen uitwisselen jongeren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ervaringen uitwisselen ouderen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{} Mogelijkheden toepassing ICT (Peter van Tol, ICT deskundige Visio)</a:t>
            </a:r>
          </a:p>
          <a:p>
            <a:r>
              <a:rPr lang="nl-NL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16:00-17:00 Gezellig samenzijn met een hapje en een drankje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4D4401F-F7BB-397D-D8A7-3D7FBA8254DB}"/>
              </a:ext>
            </a:extLst>
          </p:cNvPr>
          <p:cNvSpPr txBox="1"/>
          <p:nvPr/>
        </p:nvSpPr>
        <p:spPr>
          <a:xfrm>
            <a:off x="728134" y="410304"/>
            <a:ext cx="5122333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4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000">
        <p:random/>
      </p:transition>
    </mc:Choice>
    <mc:Fallback xmlns="">
      <p:transition spd="slow" advTm="1200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3491EA9-A627-4460-A3CF-3EB6A165D65F}"/>
              </a:ext>
            </a:extLst>
          </p:cNvPr>
          <p:cNvSpPr txBox="1"/>
          <p:nvPr/>
        </p:nvSpPr>
        <p:spPr>
          <a:xfrm>
            <a:off x="4474346" y="36398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C371BD1-769B-4DD1-A7AE-3B4A61BCCCEC}"/>
              </a:ext>
            </a:extLst>
          </p:cNvPr>
          <p:cNvSpPr txBox="1"/>
          <p:nvPr/>
        </p:nvSpPr>
        <p:spPr>
          <a:xfrm>
            <a:off x="1634837" y="1744133"/>
            <a:ext cx="51215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Is er iemand die:</a:t>
            </a:r>
          </a:p>
          <a:p>
            <a:pPr marL="457200" indent="-457200">
              <a:buAutoNum type="alphaUcPeriod"/>
            </a:pPr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Geluidsopnames wil maken;</a:t>
            </a:r>
          </a:p>
          <a:p>
            <a:pPr marL="457200" indent="-457200">
              <a:buAutoNum type="alphaUcPeriod"/>
            </a:pPr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Beeldopnamen wil maken;</a:t>
            </a:r>
          </a:p>
          <a:p>
            <a:pPr marL="457200" indent="-457200">
              <a:buAutoNum type="alphaUcPeriod"/>
            </a:pPr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Verslag wordt gemaakt door Hanna Nijenhuis</a:t>
            </a:r>
          </a:p>
          <a:p>
            <a:pPr marL="457200" indent="-457200">
              <a:buAutoNum type="alphaUcPeriod"/>
            </a:pPr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Een bestuursfunctie ambieert;</a:t>
            </a:r>
          </a:p>
          <a:p>
            <a:pPr marL="457200" indent="-457200">
              <a:buAutoNum type="alphaUcPeriod"/>
            </a:pPr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Bezwaar heeft tegen het publiceren van beeldmateriaal,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0E1799F-0DF6-425E-B50E-B7F71DAF3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423" y="127001"/>
            <a:ext cx="2027853" cy="1527598"/>
          </a:xfrm>
          <a:prstGeom prst="rect">
            <a:avLst/>
          </a:prstGeom>
        </p:spPr>
      </p:pic>
      <p:pic>
        <p:nvPicPr>
          <p:cNvPr id="8" name="Afbeelding 7" descr="Belangenvereniging LOA LHON LR (3) (2).png">
            <a:extLst>
              <a:ext uri="{FF2B5EF4-FFF2-40B4-BE49-F238E27FC236}">
                <a16:creationId xmlns:a16="http://schemas.microsoft.com/office/drawing/2014/main" id="{DF34A866-16F6-4F5A-A9E0-DFBDA5422695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350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6F10F47-8508-4F88-364C-6B6CCE357216}"/>
              </a:ext>
            </a:extLst>
          </p:cNvPr>
          <p:cNvSpPr txBox="1"/>
          <p:nvPr/>
        </p:nvSpPr>
        <p:spPr>
          <a:xfrm>
            <a:off x="1634837" y="709564"/>
            <a:ext cx="4976042" cy="362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61CAC04-7CAF-A289-C1D5-6AA9788046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4933" y="4504267"/>
            <a:ext cx="4961467" cy="19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4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000">
        <p14:prism/>
      </p:transition>
    </mc:Choice>
    <mc:Fallback xmlns="">
      <p:transition spd="slow" advTm="8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Belangenvereniging LOA LHON LR (3) (2).png">
            <a:extLst>
              <a:ext uri="{FF2B5EF4-FFF2-40B4-BE49-F238E27FC236}">
                <a16:creationId xmlns:a16="http://schemas.microsoft.com/office/drawing/2014/main" id="{2964B893-D2E0-4BC0-989F-668EB07CF9A3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733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C169CBE-7D83-0F69-4465-789B5E8B5DD4}"/>
              </a:ext>
            </a:extLst>
          </p:cNvPr>
          <p:cNvSpPr txBox="1"/>
          <p:nvPr/>
        </p:nvSpPr>
        <p:spPr>
          <a:xfrm>
            <a:off x="1191491" y="415636"/>
            <a:ext cx="4976042" cy="362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FAA81CA-34BA-2AE1-FE14-8A225A5969E6}"/>
              </a:ext>
            </a:extLst>
          </p:cNvPr>
          <p:cNvSpPr txBox="1"/>
          <p:nvPr/>
        </p:nvSpPr>
        <p:spPr>
          <a:xfrm>
            <a:off x="1191491" y="1625600"/>
            <a:ext cx="8028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10.15-11.00 ontvangst met koffie/thee en iets lekkers</a:t>
            </a:r>
            <a:endParaRPr lang="nl-N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10.30-10.35 opening door Ad Alblas</a:t>
            </a:r>
            <a:endParaRPr lang="nl-N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10.35-10.45 welkom door onze gastheer Arjan Alblas</a:t>
            </a:r>
            <a:endParaRPr lang="nl-N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10.45-10.55 kennismaking</a:t>
            </a:r>
            <a:endParaRPr lang="nl-N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14:prism isInverted="1"/>
      </p:transition>
    </mc:Choice>
    <mc:Fallback xmlns="">
      <p:transition spd="slow" advTm="8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Belangenvereniging LOA LHON LR (3) (2).png">
            <a:extLst>
              <a:ext uri="{FF2B5EF4-FFF2-40B4-BE49-F238E27FC236}">
                <a16:creationId xmlns:a16="http://schemas.microsoft.com/office/drawing/2014/main" id="{2964B893-D2E0-4BC0-989F-668EB07CF9A3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733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AutoShape 2" descr="Logo gemeente Zeist">
            <a:extLst>
              <a:ext uri="{FF2B5EF4-FFF2-40B4-BE49-F238E27FC236}">
                <a16:creationId xmlns:a16="http://schemas.microsoft.com/office/drawing/2014/main" id="{F53A7B37-F29C-5F14-A77C-684112261F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F13C6EC-2536-35F0-0CB2-C0737F5663D9}"/>
              </a:ext>
            </a:extLst>
          </p:cNvPr>
          <p:cNvSpPr txBox="1"/>
          <p:nvPr/>
        </p:nvSpPr>
        <p:spPr>
          <a:xfrm>
            <a:off x="1191491" y="720464"/>
            <a:ext cx="7871882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6C16FC6-E2F6-A3D6-73EC-9D0469D697DA}"/>
              </a:ext>
            </a:extLst>
          </p:cNvPr>
          <p:cNvSpPr txBox="1"/>
          <p:nvPr/>
        </p:nvSpPr>
        <p:spPr>
          <a:xfrm>
            <a:off x="1191491" y="1946534"/>
            <a:ext cx="70973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11:25-11:50 Nigel van Egmond, Ervaringsdeskundige</a:t>
            </a:r>
          </a:p>
          <a:p>
            <a:endParaRPr lang="nl-N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	  Mijn Leven met LOA/LHON </a:t>
            </a:r>
          </a:p>
          <a:p>
            <a:endParaRPr lang="nl-NL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33134"/>
      </p:ext>
    </p:extLst>
  </p:cSld>
  <p:clrMapOvr>
    <a:masterClrMapping/>
  </p:clrMapOvr>
  <p:transition spd="slow" advTm="8000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727960A-0077-2983-523C-462CC0098B26}"/>
              </a:ext>
            </a:extLst>
          </p:cNvPr>
          <p:cNvSpPr txBox="1"/>
          <p:nvPr/>
        </p:nvSpPr>
        <p:spPr>
          <a:xfrm>
            <a:off x="1048216" y="1439333"/>
            <a:ext cx="7122118" cy="1160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11.50-12.20 </a:t>
            </a:r>
            <a:r>
              <a:rPr lang="nl-NL" sz="18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Honours</a:t>
            </a: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Studenten Groep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</a:t>
            </a:r>
            <a:r>
              <a:rPr lang="nl-NL" b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Maastricht University</a:t>
            </a:r>
            <a:endParaRPr lang="nl-N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42975" indent="-942975"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          Stan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van zaken onderzoeken</a:t>
            </a:r>
            <a:endParaRPr lang="nl-BE" sz="18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B8D9657-3373-9420-DED9-9950A405DA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215" y="4444998"/>
            <a:ext cx="7318742" cy="143933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CBB0A73-A663-8B7F-B9CA-CCE090C71B73}"/>
              </a:ext>
            </a:extLst>
          </p:cNvPr>
          <p:cNvSpPr txBox="1"/>
          <p:nvPr/>
        </p:nvSpPr>
        <p:spPr>
          <a:xfrm>
            <a:off x="1048215" y="542664"/>
            <a:ext cx="6100232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11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 advTm="8000">
        <p14:pan dir="u"/>
      </p:transition>
    </mc:Choice>
    <mc:Fallback xmlns="">
      <p:transition spd="slow" advTm="8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1" y="127001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CE203A-A8DB-6189-C01B-11E819E153F3}"/>
              </a:ext>
            </a:extLst>
          </p:cNvPr>
          <p:cNvSpPr txBox="1"/>
          <p:nvPr/>
        </p:nvSpPr>
        <p:spPr>
          <a:xfrm>
            <a:off x="948267" y="2946400"/>
            <a:ext cx="886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BE" dirty="0"/>
              <a:t>Verslag Secretaris</a:t>
            </a:r>
          </a:p>
          <a:p>
            <a:pPr marL="342900" indent="-342900">
              <a:buAutoNum type="arabicPeriod"/>
            </a:pPr>
            <a:r>
              <a:rPr lang="nl-BE" dirty="0"/>
              <a:t>Jaarrekening 2024</a:t>
            </a:r>
          </a:p>
          <a:p>
            <a:pPr marL="342900" indent="-342900">
              <a:buAutoNum type="arabicPeriod"/>
            </a:pPr>
            <a:r>
              <a:rPr lang="nl-BE" dirty="0"/>
              <a:t>Begroting 2026</a:t>
            </a:r>
          </a:p>
          <a:p>
            <a:pPr marL="342900" indent="-342900">
              <a:buAutoNum type="arabicPeriod"/>
            </a:pPr>
            <a:r>
              <a:rPr lang="nl-BE" dirty="0"/>
              <a:t>Decharge Bestuur</a:t>
            </a: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BB5BDA2-D7F0-8800-F44C-6ECE90ED10DE}"/>
              </a:ext>
            </a:extLst>
          </p:cNvPr>
          <p:cNvSpPr txBox="1"/>
          <p:nvPr/>
        </p:nvSpPr>
        <p:spPr>
          <a:xfrm>
            <a:off x="2834951" y="1829597"/>
            <a:ext cx="6100232" cy="36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 bijeenkomst 1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</a:t>
            </a:r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82139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14:prism isContent="1" isInverted="1"/>
      </p:transition>
    </mc:Choice>
    <mc:Fallback xmlns="">
      <p:transition spd="slow" advTm="8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034" y="4687416"/>
            <a:ext cx="22860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A19527F-FCFB-479D-87F4-75BEC1F127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147" y="0"/>
            <a:ext cx="2027853" cy="152759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5D7CC83-7537-48E6-B30D-592FFC7D3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107" y="1282389"/>
            <a:ext cx="6312316" cy="1096743"/>
          </a:xfrm>
        </p:spPr>
        <p:txBody>
          <a:bodyPr>
            <a:normAutofit fontScale="90000"/>
          </a:bodyPr>
          <a:lstStyle/>
          <a:p>
            <a:r>
              <a:rPr lang="nl-BE" dirty="0"/>
              <a:t>12.30-13.45 lunch </a:t>
            </a:r>
            <a:br>
              <a:rPr lang="nl-BE" dirty="0"/>
            </a:br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1D44F95-EECD-092A-CF1F-099B6B69D67A}"/>
              </a:ext>
            </a:extLst>
          </p:cNvPr>
          <p:cNvSpPr txBox="1"/>
          <p:nvPr/>
        </p:nvSpPr>
        <p:spPr>
          <a:xfrm>
            <a:off x="2966224" y="591015"/>
            <a:ext cx="5088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 bijeenkomst 20 april 2024</a:t>
            </a:r>
          </a:p>
          <a:p>
            <a:endParaRPr lang="nl-NL" dirty="0"/>
          </a:p>
        </p:txBody>
      </p:sp>
      <p:sp>
        <p:nvSpPr>
          <p:cNvPr id="3" name="AutoShape 4" descr="Lunch Stockvectors, rechtenvrije Lunch illustraties | Depositphotos®">
            <a:extLst>
              <a:ext uri="{FF2B5EF4-FFF2-40B4-BE49-F238E27FC236}">
                <a16:creationId xmlns:a16="http://schemas.microsoft.com/office/drawing/2014/main" id="{D99DB732-8442-CD10-45DE-1BA97630AE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C4566A7-8569-6CCE-7EC3-05BA850343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9291" y="2668059"/>
            <a:ext cx="38100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8000">
        <p14:warp dir="in"/>
      </p:transition>
    </mc:Choice>
    <mc:Fallback xmlns="">
      <p:transition spd="slow" advTm="8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elangenvereniging LOA LHON LR (3) (2).png">
            <a:extLst>
              <a:ext uri="{FF2B5EF4-FFF2-40B4-BE49-F238E27FC236}">
                <a16:creationId xmlns:a16="http://schemas.microsoft.com/office/drawing/2014/main" id="{6486DF72-2D09-4343-A0A2-93C8F02A00A1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572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0F7E4EE-8605-663D-889F-DD7C5119E293}"/>
              </a:ext>
            </a:extLst>
          </p:cNvPr>
          <p:cNvSpPr txBox="1"/>
          <p:nvPr/>
        </p:nvSpPr>
        <p:spPr>
          <a:xfrm>
            <a:off x="1048215" y="468351"/>
            <a:ext cx="4976042" cy="362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LOA/LHON bijeenkomst 10 mei 2025</a:t>
            </a:r>
            <a:endParaRPr lang="nl-NL" sz="18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727960A-0077-2983-523C-462CC0098B26}"/>
              </a:ext>
            </a:extLst>
          </p:cNvPr>
          <p:cNvSpPr txBox="1"/>
          <p:nvPr/>
        </p:nvSpPr>
        <p:spPr>
          <a:xfrm>
            <a:off x="1048216" y="1439333"/>
            <a:ext cx="7122118" cy="1354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13:45-14:30   Tanya </a:t>
            </a:r>
            <a:r>
              <a:rPr lang="nl-NL" sz="18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Lushchyk</a:t>
            </a: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oogarts</a:t>
            </a:r>
            <a:r>
              <a:rPr lang="nl-NL" sz="1800" b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			     			 		Oogziekenhuis </a:t>
            </a: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Rotterdam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Thema:	  	Opkomende ontwikkelingen in de           				behandeling van LOA/LHON</a:t>
            </a:r>
          </a:p>
        </p:txBody>
      </p:sp>
    </p:spTree>
    <p:extLst>
      <p:ext uri="{BB962C8B-B14F-4D97-AF65-F5344CB8AC3E}">
        <p14:creationId xmlns:p14="http://schemas.microsoft.com/office/powerpoint/2010/main" val="216008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 advTm="8000">
        <p14:pan dir="u"/>
      </p:transition>
    </mc:Choice>
    <mc:Fallback xmlns="">
      <p:transition spd="slow" advTm="8000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ppt/theme/themeOverride2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381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12.30-13.45 lunch  </vt:lpstr>
      <vt:lpstr>PowerPoint Presentation</vt:lpstr>
      <vt:lpstr>PowerPoint Presentation</vt:lpstr>
      <vt:lpstr>PowerPoint Presentation</vt:lpstr>
      <vt:lpstr>16.00-17.00 Gezellig samenzijn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Ad Alblas</dc:creator>
  <cp:lastModifiedBy>John Suijker</cp:lastModifiedBy>
  <cp:revision>36</cp:revision>
  <cp:lastPrinted>2025-05-06T09:00:07Z</cp:lastPrinted>
  <dcterms:created xsi:type="dcterms:W3CDTF">2019-03-24T09:38:40Z</dcterms:created>
  <dcterms:modified xsi:type="dcterms:W3CDTF">2025-05-10T10:06:02Z</dcterms:modified>
</cp:coreProperties>
</file>