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7" r:id="rId2"/>
    <p:sldMasterId id="2147483840" r:id="rId3"/>
    <p:sldMasterId id="2147483653" r:id="rId4"/>
  </p:sldMasterIdLst>
  <p:notesMasterIdLst>
    <p:notesMasterId r:id="rId19"/>
  </p:notesMasterIdLst>
  <p:handoutMasterIdLst>
    <p:handoutMasterId r:id="rId20"/>
  </p:handoutMasterIdLst>
  <p:sldIdLst>
    <p:sldId id="269" r:id="rId5"/>
    <p:sldId id="258" r:id="rId6"/>
    <p:sldId id="281" r:id="rId7"/>
    <p:sldId id="283" r:id="rId8"/>
    <p:sldId id="285" r:id="rId9"/>
    <p:sldId id="286" r:id="rId10"/>
    <p:sldId id="280" r:id="rId11"/>
    <p:sldId id="292" r:id="rId12"/>
    <p:sldId id="372" r:id="rId13"/>
    <p:sldId id="270" r:id="rId14"/>
    <p:sldId id="288" r:id="rId15"/>
    <p:sldId id="371" r:id="rId16"/>
    <p:sldId id="423" r:id="rId17"/>
    <p:sldId id="422" r:id="rId18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85A50BC-2120-441D-816C-5D223AC900CF}">
          <p14:sldIdLst>
            <p14:sldId id="269"/>
            <p14:sldId id="258"/>
            <p14:sldId id="281"/>
            <p14:sldId id="283"/>
            <p14:sldId id="285"/>
            <p14:sldId id="286"/>
            <p14:sldId id="280"/>
            <p14:sldId id="292"/>
            <p14:sldId id="372"/>
            <p14:sldId id="270"/>
          </p14:sldIdLst>
        </p14:section>
        <p14:section name="Naamloze sectie" id="{57BD854C-31F9-43EE-875F-589B6D95403D}">
          <p14:sldIdLst>
            <p14:sldId id="288"/>
            <p14:sldId id="371"/>
            <p14:sldId id="423"/>
            <p14:sldId id="422"/>
          </p14:sldIdLst>
        </p14:section>
        <p14:section name="Naamloze sectie" id="{C755653C-7F0D-4AC0-BA46-2F3E8B2EBF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00"/>
    <a:srgbClr val="000096"/>
    <a:srgbClr val="7DB90F"/>
    <a:srgbClr val="294C94"/>
    <a:srgbClr val="FFC300"/>
    <a:srgbClr val="C8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00"/>
  </p:normalViewPr>
  <p:slideViewPr>
    <p:cSldViewPr>
      <p:cViewPr varScale="1">
        <p:scale>
          <a:sx n="211" d="100"/>
          <a:sy n="211" d="100"/>
        </p:scale>
        <p:origin x="25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ACDF-075A-48BA-A24E-4AB74E64C756}" type="datetimeFigureOut">
              <a:rPr lang="nl-NL" smtClean="0"/>
              <a:t>14-4-2025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6D2B-6CD6-4D37-98B1-C92CCD358E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32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1025D6-F2FC-438A-88B7-304481879A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20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35271" y="1219969"/>
            <a:ext cx="9143486" cy="857250"/>
          </a:xfrm>
        </p:spPr>
        <p:txBody>
          <a:bodyPr/>
          <a:lstStyle>
            <a:lvl1pPr algn="ctr">
              <a:defRPr sz="3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31" name="Picture 7" descr="O:\OZR_Communicatie\Public\_Foto's\Kunst\Foto's kamer Yvonne Koppelman\Opties Toonaangevend\PRECEYES Surgical System; Copyright and courtesy Preceye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535" b="2699"/>
          <a:stretch/>
        </p:blipFill>
        <p:spPr bwMode="auto">
          <a:xfrm>
            <a:off x="0" y="2136914"/>
            <a:ext cx="3059832" cy="20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ZR_Communicatie\Public\_Foto's\Kunst\Foto's kamer Yvonne Koppelman\Opties Betrokken\20190620_-®RKeus_093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5" t="26363" r="30595" b="25549"/>
          <a:stretch/>
        </p:blipFill>
        <p:spPr bwMode="auto">
          <a:xfrm>
            <a:off x="3059832" y="2136915"/>
            <a:ext cx="3023678" cy="20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OZR_Communicatie\Public\_Foto's\Exterieur\Tuin\20190606_RKeus_6092_sRGB_online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"/>
          <a:stretch/>
        </p:blipFill>
        <p:spPr bwMode="auto">
          <a:xfrm>
            <a:off x="6083510" y="2136915"/>
            <a:ext cx="3060490" cy="20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79900"/>
            <a:ext cx="9144000" cy="863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000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Naam presentator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363534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E79-1F18-4EED-8053-55451264AD6F}" type="datetime1">
              <a:rPr lang="nl-NL" altLang="nl-NL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7585-CD15-4779-A634-5EBF1A669C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47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D012-C121-4429-B593-E0AB43BB9F72}" type="datetime1">
              <a:rPr lang="nl-NL" altLang="nl-NL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44E7-FD8D-4804-8E67-E9ACB18B7E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405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00118" y="1383508"/>
            <a:ext cx="3768725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1238" y="1383508"/>
            <a:ext cx="3770312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492-6DE2-4938-BAEF-0FDBA360BCCB}" type="datetime1">
              <a:rPr lang="nl-NL" altLang="nl-NL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8B32-20CE-4C90-A26C-FB99D0F537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511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00118" y="1383508"/>
            <a:ext cx="3768725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1238" y="1383508"/>
            <a:ext cx="3770312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492-6DE2-4938-BAEF-0FDBA360BCCB}" type="datetime1">
              <a:rPr lang="nl-NL" altLang="nl-NL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8B32-20CE-4C90-A26C-FB99D0F537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913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68313" y="5434013"/>
            <a:ext cx="1588" cy="1191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468313" y="5434013"/>
            <a:ext cx="1588" cy="1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E44CD-D1C6-478A-9368-D86BA4B6A358}" type="datetime1">
              <a:rPr lang="nl-NL" altLang="nl-NL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59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7CB1B-3985-433E-A3EC-BEB3016615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152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2355850"/>
            <a:ext cx="7691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169988"/>
            <a:ext cx="9144000" cy="3973512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O:\OZR_Communicatie\Public\Huisstijl Het Oogziekenhuis\Logo\Logo Het Oogziekenhuis Rotterdam NIEUW\Standaard\Logo Het Oogziekenhuis Rotterdam_ RGB (beeldscherm)_v10-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26"/>
            <a:ext cx="2987824" cy="10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406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8145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225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797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369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941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513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4734115"/>
            <a:ext cx="9150896" cy="411512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7" y="1384302"/>
            <a:ext cx="7691437" cy="3078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4678365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5"/>
            <a:ext cx="5696272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4678365"/>
            <a:ext cx="576262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2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952786" cy="7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0" y="1131590"/>
            <a:ext cx="9144000" cy="0"/>
          </a:xfrm>
          <a:prstGeom prst="line">
            <a:avLst/>
          </a:prstGeom>
          <a:ln w="25400" cmpd="sng">
            <a:solidFill>
              <a:srgbClr val="7DB9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7DB9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3525" indent="3175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8080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0747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5319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6pPr>
      <a:lvl7pPr marL="19891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7pPr>
      <a:lvl8pPr marL="24463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8pPr>
      <a:lvl9pPr marL="29035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67" y="1198695"/>
            <a:ext cx="3427048" cy="27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lanningneur@oogziekenhuis.nl" TargetMode="External"/><Relationship Id="rId2" Type="http://schemas.openxmlformats.org/officeDocument/2006/relationships/hyperlink" Target="mailto:T.lushchyk@oogziekenhuis.n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hyperlink" Target="https://www.myheritage.nl/family-tre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mboom-maken.nl/stamboom-maken-in-w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71" y="1635646"/>
            <a:ext cx="9143486" cy="504055"/>
          </a:xfrm>
        </p:spPr>
        <p:txBody>
          <a:bodyPr/>
          <a:lstStyle/>
          <a:p>
            <a:r>
              <a:rPr lang="nl-NL" altLang="nl-NL" sz="4000" dirty="0"/>
              <a:t>LHON database</a:t>
            </a:r>
            <a:br>
              <a:rPr lang="nl-NL" altLang="nl-NL" sz="4000" dirty="0"/>
            </a:br>
            <a:r>
              <a:rPr lang="nl-NL" altLang="nl-NL" sz="2800" dirty="0"/>
              <a:t>Recente ontwikkelingen. Toekomstige planen</a:t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3" name="Tijdelijke aanduiding voor tekst 9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000" dirty="0"/>
              <a:t>Tanya Lushchyk en Judith van Everdingen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Oogziekenhuis Rotterdam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868144" y="80829"/>
            <a:ext cx="316835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5509"/>
            <a:ext cx="2520280" cy="618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16230-9FA3-9370-077B-100D3A2E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Deelname aan de 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FF1EC-0B04-27E4-43F6-39370FAE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39" y="1347614"/>
            <a:ext cx="7691437" cy="3078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Aanmelden bij het Oogziekenhuis Rotterdam – indien geen patiënt OZR, MUMC of UMCG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T.lushchyk@oogziekenhuis.nl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planningneur@oogziekenhuis.nl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Informed</a:t>
            </a:r>
            <a:r>
              <a:rPr lang="nl-NL" dirty="0"/>
              <a:t> consent voor prospectieve deelnemers (LHON </a:t>
            </a:r>
            <a:r>
              <a:rPr lang="nl-NL" dirty="0" err="1"/>
              <a:t>patient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Informed</a:t>
            </a:r>
            <a:r>
              <a:rPr lang="nl-NL" dirty="0"/>
              <a:t> consent voor dragers </a:t>
            </a:r>
            <a:r>
              <a:rPr lang="nl-NL" b="1" dirty="0"/>
              <a:t>is niet nodig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Mogelijke vragen over de </a:t>
            </a:r>
            <a:r>
              <a:rPr lang="nl-NL" dirty="0" err="1"/>
              <a:t>staambomen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08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15F758D-A0C6-A96A-9968-DF18D099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LHON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register 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err="1"/>
              <a:t>Insight</a:t>
            </a:r>
            <a:r>
              <a:rPr lang="nl-NL" dirty="0"/>
              <a:t> in </a:t>
            </a:r>
            <a:r>
              <a:rPr lang="nl-NL" dirty="0" err="1"/>
              <a:t>curent</a:t>
            </a:r>
            <a:r>
              <a:rPr lang="nl-NL" dirty="0"/>
              <a:t> LHON </a:t>
            </a:r>
            <a:r>
              <a:rPr lang="nl-NL" dirty="0" err="1"/>
              <a:t>population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Long term follow up </a:t>
            </a:r>
            <a:r>
              <a:rPr lang="nl-NL" dirty="0" err="1"/>
              <a:t>and</a:t>
            </a:r>
            <a:r>
              <a:rPr lang="nl-NL" dirty="0"/>
              <a:t> cours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disease</a:t>
            </a:r>
            <a:r>
              <a:rPr lang="nl-NL" dirty="0"/>
              <a:t> (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without treatment)</a:t>
            </a:r>
          </a:p>
          <a:p>
            <a:pPr marL="342900" indent="-342900">
              <a:buFontTx/>
              <a:buChar char="-"/>
            </a:pPr>
            <a:r>
              <a:rPr lang="nl-NL" dirty="0"/>
              <a:t>Basic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research (treatment, </a:t>
            </a:r>
            <a:r>
              <a:rPr lang="nl-NL" dirty="0" err="1"/>
              <a:t>biomarkers</a:t>
            </a:r>
            <a:r>
              <a:rPr lang="nl-NL" dirty="0"/>
              <a:t>, </a:t>
            </a:r>
            <a:r>
              <a:rPr lang="nl-NL" dirty="0" err="1"/>
              <a:t>modifiers</a:t>
            </a:r>
            <a:r>
              <a:rPr lang="nl-NL" dirty="0"/>
              <a:t> et ctr)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520A5B-2633-F621-C44B-8FB93707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F564C1-1C95-650F-04E6-6B2AEBEF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ECBB15-23C4-FC03-F5F3-237B9AB4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35BEB5F-12E0-7B6A-55EF-1FC6B683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91060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075D243-1557-ADFD-8E06-7241D18E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Podcast met en door oogarts Judith van Everdingen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C5704D1-9D59-B0BB-8391-9C362647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227479-2385-632A-70B8-1E53D375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D3B6A7-0469-6DEB-945A-CE7B6959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9A1231-AB64-F9A7-0E71-CB738076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Nieuws vanuit het Oogziekenhuis </a:t>
            </a:r>
          </a:p>
        </p:txBody>
      </p:sp>
      <p:pic>
        <p:nvPicPr>
          <p:cNvPr id="9" name="Afbeelding 8" descr="Afbeelding met patroon, steek&#10;&#10;Automatisch gegenereerde beschrijving">
            <a:extLst>
              <a:ext uri="{FF2B5EF4-FFF2-40B4-BE49-F238E27FC236}">
                <a16:creationId xmlns:a16="http://schemas.microsoft.com/office/drawing/2014/main" id="{89B2ECD3-842E-EFB8-498C-19BB0086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970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775F430-DA75-2C98-0006-B5F2CADDC11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l-NL" sz="4400" dirty="0">
                <a:solidFill>
                  <a:srgbClr val="FF0000"/>
                </a:solidFill>
              </a:rPr>
              <a:t>Save </a:t>
            </a:r>
            <a:r>
              <a:rPr lang="nl-NL" sz="4400" dirty="0" err="1">
                <a:solidFill>
                  <a:srgbClr val="FF0000"/>
                </a:solidFill>
              </a:rPr>
              <a:t>the</a:t>
            </a:r>
            <a:r>
              <a:rPr lang="nl-NL" sz="4400" dirty="0">
                <a:solidFill>
                  <a:srgbClr val="FF0000"/>
                </a:solidFill>
              </a:rPr>
              <a:t> date:</a:t>
            </a:r>
          </a:p>
          <a:p>
            <a:r>
              <a:rPr lang="nl-NL" sz="4400" dirty="0">
                <a:solidFill>
                  <a:srgbClr val="FF0000"/>
                </a:solidFill>
              </a:rPr>
              <a:t>19 september </a:t>
            </a:r>
          </a:p>
          <a:p>
            <a:r>
              <a:rPr lang="nl-NL" sz="4400" dirty="0">
                <a:solidFill>
                  <a:srgbClr val="FF0000"/>
                </a:solidFill>
              </a:rPr>
              <a:t>2025</a:t>
            </a:r>
          </a:p>
          <a:p>
            <a:r>
              <a:rPr lang="nl-NL" sz="4400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23A250-C332-3A8E-B15F-A2BE135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83E420-5F9A-1772-0A74-372C0067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26DF8C-1F8D-57DF-2010-CDE63041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B4B1991-AA29-18E5-08B9-9057251C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Nieuws vanuit het  Oogziekenhuis Rotterdam</a:t>
            </a:r>
          </a:p>
        </p:txBody>
      </p:sp>
      <p:pic>
        <p:nvPicPr>
          <p:cNvPr id="13" name="Tijdelijke aanduiding voor inhoud 12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C5DAEFED-2086-9146-6959-0759D148D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11969"/>
            <a:ext cx="3672408" cy="28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4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4C214DB0-9525-6945-D9EA-480B4EE8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03598"/>
            <a:ext cx="489654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0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EDA24-6FCE-49C7-84AC-4240EB4C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Epidemiologie LHON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C560C-B348-4B9E-B06C-4D782AA9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Prevalentie: 1/25.000 – 1/50.000 (1/39.000 in Nederland)</a:t>
            </a:r>
          </a:p>
          <a:p>
            <a:r>
              <a:rPr lang="nl-NL" dirty="0"/>
              <a:t>Penetrantie </a:t>
            </a:r>
            <a:r>
              <a:rPr lang="nl-NL" dirty="0" err="1"/>
              <a:t>mtDNA</a:t>
            </a:r>
            <a:r>
              <a:rPr lang="nl-NL" dirty="0"/>
              <a:t> LHON genen: F 10% M 50% </a:t>
            </a:r>
          </a:p>
          <a:p>
            <a:r>
              <a:rPr lang="nl-NL" dirty="0"/>
              <a:t>	&gt; 80% patiënten met LHON mannen</a:t>
            </a:r>
          </a:p>
          <a:p>
            <a:r>
              <a:rPr lang="nl-NL" dirty="0"/>
              <a:t>Risico factoren voor visus verlies LHON:</a:t>
            </a:r>
          </a:p>
          <a:p>
            <a:r>
              <a:rPr lang="nl-NL" dirty="0"/>
              <a:t>-</a:t>
            </a:r>
            <a:r>
              <a:rPr lang="nl-NL" sz="1800" dirty="0"/>
              <a:t> Geslacht</a:t>
            </a:r>
          </a:p>
          <a:p>
            <a:r>
              <a:rPr lang="nl-NL" sz="1800" dirty="0"/>
              <a:t>- Leeftijd: 15-35 jaar, maar elke leeftijd is mogelijk</a:t>
            </a:r>
          </a:p>
          <a:p>
            <a:r>
              <a:rPr lang="nl-NL" sz="1800" dirty="0"/>
              <a:t>	 - 10% dragers – voor 12 jaar symptomatisch</a:t>
            </a:r>
          </a:p>
          <a:p>
            <a:r>
              <a:rPr lang="nl-NL" sz="1800" dirty="0"/>
              <a:t>	 - 8% dragers – na 45 jaar symptomatisch</a:t>
            </a:r>
          </a:p>
          <a:p>
            <a:r>
              <a:rPr lang="nl-NL" sz="1800" dirty="0"/>
              <a:t> - Roken/rook	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12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5B3141A-6E9C-9779-6A4D-CE012E80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200" u="none" strike="noStrike" baseline="0" dirty="0">
                <a:latin typeface="Optima-Bold"/>
              </a:rPr>
              <a:t>J.R </a:t>
            </a:r>
            <a:r>
              <a:rPr lang="en-US" sz="1200" u="none" strike="noStrike" baseline="0" dirty="0" err="1">
                <a:latin typeface="Optima-Bold"/>
              </a:rPr>
              <a:t>Oostra</a:t>
            </a:r>
            <a:r>
              <a:rPr lang="en-US" sz="1200" u="none" strike="noStrike" baseline="0" dirty="0">
                <a:latin typeface="Optima-Bold"/>
              </a:rPr>
              <a:t> (1992-1995):</a:t>
            </a:r>
          </a:p>
          <a:p>
            <a:pPr algn="l"/>
            <a:endParaRPr lang="en-US" sz="1200" u="none" strike="noStrike" baseline="0" dirty="0">
              <a:latin typeface="Optima-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63 Dutch pedigrees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u="none" strike="noStrike" baseline="0" dirty="0">
                <a:latin typeface="Optima-Bold"/>
              </a:rPr>
              <a:t>89% classic mt – DNA mutation at </a:t>
            </a:r>
            <a:r>
              <a:rPr lang="en-US" sz="1200" u="none" strike="noStrike" baseline="0" dirty="0" err="1">
                <a:latin typeface="Optima-Bold"/>
              </a:rPr>
              <a:t>nt</a:t>
            </a:r>
            <a:r>
              <a:rPr lang="en-US" sz="1200" u="none" strike="noStrike" baseline="0" dirty="0">
                <a:latin typeface="Optima-Bold"/>
              </a:rPr>
              <a:t> 3460, 11778 or 14484</a:t>
            </a:r>
          </a:p>
          <a:p>
            <a:pPr marL="43497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3460 (11 pedigrees)20%</a:t>
            </a:r>
          </a:p>
          <a:p>
            <a:pPr marL="434975" lvl="1" indent="-171450">
              <a:buFont typeface="Arial" panose="020B0604020202020204" pitchFamily="34" charset="0"/>
              <a:buChar char="•"/>
            </a:pPr>
            <a:r>
              <a:rPr lang="en-US" sz="1200" u="none" strike="noStrike" baseline="0" dirty="0">
                <a:latin typeface="Optima-Bold"/>
              </a:rPr>
              <a:t>11778 (33 pedigrees) near 60%</a:t>
            </a:r>
          </a:p>
          <a:p>
            <a:pPr marL="43497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14484 (12 pedigrees) near 20%</a:t>
            </a:r>
          </a:p>
          <a:p>
            <a:pPr marL="43497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None (7 patients)</a:t>
            </a:r>
            <a:endParaRPr lang="en-US" sz="1200" u="none" strike="noStrike" baseline="0" dirty="0">
              <a:latin typeface="Optima-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5 pedigrees with </a:t>
            </a:r>
            <a:r>
              <a:rPr lang="en-US" sz="1200" dirty="0" err="1">
                <a:latin typeface="Optima-Bold"/>
              </a:rPr>
              <a:t>heteroplasmy</a:t>
            </a:r>
            <a:endParaRPr lang="en-US" sz="1200" dirty="0">
              <a:latin typeface="Optima-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Optima-Bold"/>
              </a:rPr>
              <a:t>Calculated prevalence LHON in Dutch population 1/39,000</a:t>
            </a:r>
          </a:p>
          <a:p>
            <a:pPr algn="l"/>
            <a:endParaRPr lang="en-US" sz="1200" b="1" i="1" dirty="0">
              <a:latin typeface="Optima-Bold"/>
            </a:endParaRPr>
          </a:p>
          <a:p>
            <a:pPr algn="l"/>
            <a:r>
              <a:rPr lang="en-US" sz="1000" i="1" u="none" strike="noStrike" baseline="0" dirty="0">
                <a:latin typeface="Optima-Bold"/>
              </a:rPr>
              <a:t>N. </a:t>
            </a:r>
            <a:r>
              <a:rPr lang="en-US" sz="1000" i="1" u="none" strike="noStrike" baseline="0" dirty="0" err="1">
                <a:latin typeface="Optima-Bold"/>
              </a:rPr>
              <a:t>Howel</a:t>
            </a:r>
            <a:r>
              <a:rPr lang="en-US" sz="1000" i="1" u="none" strike="noStrike" baseline="0" dirty="0">
                <a:latin typeface="Optima-Bold"/>
              </a:rPr>
              <a:t>: Sequence Analysis of the Mitochondrial Genomes from Dutch Pedigrees</a:t>
            </a:r>
          </a:p>
          <a:p>
            <a:pPr algn="l"/>
            <a:r>
              <a:rPr lang="en-US" sz="1000" i="1" u="none" strike="noStrike" baseline="0" dirty="0">
                <a:latin typeface="Optima-Bold"/>
              </a:rPr>
              <a:t>with </a:t>
            </a:r>
            <a:r>
              <a:rPr lang="en-US" sz="1000" i="1" u="none" strike="noStrike" baseline="0" dirty="0" err="1">
                <a:latin typeface="Optima-Bold"/>
              </a:rPr>
              <a:t>Leber</a:t>
            </a:r>
            <a:r>
              <a:rPr lang="en-US" sz="1000" i="1" u="none" strike="noStrike" baseline="0" dirty="0">
                <a:latin typeface="Optima-Bold"/>
              </a:rPr>
              <a:t> Hereditary Optic Neuropathy,</a:t>
            </a:r>
            <a:r>
              <a:rPr lang="de-DE" sz="1000" i="1" u="none" strike="noStrike" baseline="0" dirty="0">
                <a:latin typeface="Sabon-Italic"/>
              </a:rPr>
              <a:t> Am. J. Hum. Genet. 72:1460–1469, 2003</a:t>
            </a:r>
          </a:p>
          <a:p>
            <a:pPr algn="l"/>
            <a:r>
              <a:rPr lang="de-DE" sz="1000" i="1" u="none" strike="noStrike" baseline="0" dirty="0">
                <a:latin typeface="Sabon-Italic"/>
              </a:rPr>
              <a:t>L. </a:t>
            </a:r>
            <a:r>
              <a:rPr lang="de-DE" sz="1000" i="1" u="none" strike="noStrike" baseline="0" dirty="0" err="1">
                <a:latin typeface="Sabon-Italic"/>
              </a:rPr>
              <a:t>Spruijt</a:t>
            </a:r>
            <a:r>
              <a:rPr lang="de-DE" sz="1000" i="1" u="none" strike="noStrike" baseline="0" dirty="0">
                <a:latin typeface="Sabon-Italic"/>
              </a:rPr>
              <a:t>: </a:t>
            </a:r>
            <a:r>
              <a:rPr lang="de-DE" sz="1000" i="1" u="none" strike="noStrike" baseline="0" dirty="0" err="1">
                <a:latin typeface="Sabon-Italic"/>
              </a:rPr>
              <a:t>Influence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of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mutation</a:t>
            </a:r>
            <a:r>
              <a:rPr lang="de-DE" sz="1000" i="1" u="none" strike="noStrike" baseline="0" dirty="0">
                <a:latin typeface="Sabon-Italic"/>
              </a:rPr>
              <a:t> type on </a:t>
            </a:r>
            <a:r>
              <a:rPr lang="de-DE" sz="1000" i="1" u="none" strike="noStrike" baseline="0" dirty="0" err="1">
                <a:latin typeface="Sabon-Italic"/>
              </a:rPr>
              <a:t>clinical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expression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of</a:t>
            </a:r>
            <a:r>
              <a:rPr lang="de-DE" sz="1000" i="1" u="none" strike="noStrike" baseline="0" dirty="0">
                <a:latin typeface="Sabon-Italic"/>
              </a:rPr>
              <a:t> Leber </a:t>
            </a:r>
            <a:r>
              <a:rPr lang="de-DE" sz="1000" i="1" u="none" strike="noStrike" baseline="0" dirty="0" err="1">
                <a:latin typeface="Sabon-Italic"/>
              </a:rPr>
              <a:t>Hereditary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optic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Neuropathy</a:t>
            </a:r>
            <a:r>
              <a:rPr lang="de-DE" sz="1000" i="1" u="none" strike="noStrike" baseline="0" dirty="0">
                <a:latin typeface="Sabon-Italic"/>
              </a:rPr>
              <a:t>, Am. </a:t>
            </a:r>
            <a:r>
              <a:rPr lang="de-DE" sz="1000" i="1" u="none" strike="noStrike" baseline="0" dirty="0" err="1">
                <a:latin typeface="Sabon-Italic"/>
              </a:rPr>
              <a:t>J.of</a:t>
            </a:r>
            <a:r>
              <a:rPr lang="de-DE" sz="1000" i="1" u="none" strike="noStrike" baseline="0" dirty="0">
                <a:latin typeface="Sabon-Italic"/>
              </a:rPr>
              <a:t> </a:t>
            </a:r>
            <a:r>
              <a:rPr lang="de-DE" sz="1000" i="1" u="none" strike="noStrike" baseline="0" dirty="0" err="1">
                <a:latin typeface="Sabon-Italic"/>
              </a:rPr>
              <a:t>Ophthalmology</a:t>
            </a:r>
            <a:r>
              <a:rPr lang="de-DE" sz="1000" i="1" u="none" strike="noStrike" baseline="0" dirty="0">
                <a:latin typeface="Sabon-Italic"/>
              </a:rPr>
              <a:t> 2006; 141 (4):676-682</a:t>
            </a:r>
          </a:p>
          <a:p>
            <a:pPr algn="l"/>
            <a:endParaRPr lang="de-DE" sz="1000" i="1" dirty="0">
              <a:latin typeface="Sabon-Italic"/>
            </a:endParaRPr>
          </a:p>
          <a:p>
            <a:pPr algn="l"/>
            <a:endParaRPr lang="nl-NL" sz="1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9AE5E6-C631-E4E8-812F-06F47987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CA492-6DE2-4938-BAEF-0FDBA360BCCB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F1398-8FDA-343F-CD16-32BCECB3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7E8418-CFC5-6938-F5BF-9A925758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B32-20CE-4C90-A26C-FB99D0F5373B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B9E67B-418C-B6F5-6FEC-E908AFAC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Rational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39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446457C-A6D6-4814-1865-EF86F4F3157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1F09735-C3D4-2953-9547-F5F76D37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fr-FR" sz="1200" i="1" u="none" strike="noStrike" baseline="0" dirty="0">
              <a:latin typeface="AdvP9725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i="1" dirty="0" err="1">
                <a:latin typeface="AdvP9725"/>
              </a:rPr>
              <a:t>Prevalence</a:t>
            </a:r>
            <a:r>
              <a:rPr lang="fr-FR" sz="1200" i="1" dirty="0">
                <a:latin typeface="AdvP9725"/>
              </a:rPr>
              <a:t> 1:68,403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i="1" dirty="0" err="1">
                <a:latin typeface="AdvP9725"/>
              </a:rPr>
              <a:t>Penetrance</a:t>
            </a:r>
            <a:r>
              <a:rPr lang="fr-FR" sz="1200" i="1" dirty="0">
                <a:latin typeface="AdvP9725"/>
              </a:rPr>
              <a:t> </a:t>
            </a:r>
            <a:r>
              <a:rPr lang="fr-FR" sz="1200" i="1" dirty="0" err="1">
                <a:latin typeface="AdvP9725"/>
              </a:rPr>
              <a:t>Australia</a:t>
            </a:r>
            <a:r>
              <a:rPr lang="fr-FR" sz="1200" i="1" dirty="0">
                <a:latin typeface="AdvP9725"/>
              </a:rPr>
              <a:t>: 17,5% (1:6)M – 5,4 (1:20)F (2020)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i="1" dirty="0" err="1">
                <a:latin typeface="AdvP9725"/>
              </a:rPr>
              <a:t>Penetrance</a:t>
            </a:r>
            <a:r>
              <a:rPr lang="fr-FR" sz="1200" i="1" dirty="0">
                <a:latin typeface="AdvP9725"/>
              </a:rPr>
              <a:t> </a:t>
            </a:r>
            <a:r>
              <a:rPr lang="fr-FR" sz="1200" i="1" dirty="0" err="1">
                <a:latin typeface="AdvP9725"/>
              </a:rPr>
              <a:t>Netherlands</a:t>
            </a:r>
            <a:r>
              <a:rPr lang="fr-FR" sz="1200" i="1" dirty="0">
                <a:latin typeface="AdvP9725"/>
              </a:rPr>
              <a:t>: 29%M – 6% F (1996)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i="1" dirty="0" err="1">
                <a:latin typeface="AdvP9725"/>
              </a:rPr>
              <a:t>Quoted</a:t>
            </a:r>
            <a:r>
              <a:rPr lang="fr-FR" sz="1200" i="1" dirty="0">
                <a:latin typeface="AdvP9725"/>
              </a:rPr>
              <a:t> </a:t>
            </a:r>
            <a:r>
              <a:rPr lang="fr-FR" sz="1200" i="1" dirty="0" err="1">
                <a:latin typeface="AdvP9725"/>
              </a:rPr>
              <a:t>penetrance</a:t>
            </a:r>
            <a:r>
              <a:rPr lang="fr-FR" sz="1200" i="1">
                <a:latin typeface="AdvP9725"/>
              </a:rPr>
              <a:t>: 50%M: 15%F</a:t>
            </a:r>
            <a:endParaRPr lang="fr-FR" sz="1200" i="1" dirty="0">
              <a:latin typeface="AdvP9725"/>
            </a:endParaRPr>
          </a:p>
          <a:p>
            <a:pPr algn="l"/>
            <a:endParaRPr lang="fr-FR" sz="1200" i="1" u="none" strike="noStrike" baseline="0" dirty="0">
              <a:latin typeface="AdvP9725"/>
            </a:endParaRPr>
          </a:p>
          <a:p>
            <a:pPr algn="l"/>
            <a:endParaRPr lang="fr-FR" sz="1200" i="1" dirty="0">
              <a:latin typeface="AdvP9725"/>
            </a:endParaRPr>
          </a:p>
          <a:p>
            <a:pPr algn="l"/>
            <a:endParaRPr lang="fr-FR" sz="1200" i="1" u="none" strike="noStrike" baseline="0" dirty="0">
              <a:latin typeface="AdvP9725"/>
            </a:endParaRPr>
          </a:p>
          <a:p>
            <a:pPr algn="l"/>
            <a:endParaRPr lang="fr-FR" sz="1200" i="1" dirty="0">
              <a:latin typeface="AdvP9725"/>
            </a:endParaRPr>
          </a:p>
          <a:p>
            <a:pPr algn="l"/>
            <a:endParaRPr lang="fr-FR" sz="1200" i="1" dirty="0">
              <a:latin typeface="AdvP9725"/>
            </a:endParaRPr>
          </a:p>
          <a:p>
            <a:pPr algn="l"/>
            <a:r>
              <a:rPr lang="fr-FR" sz="1200" i="1" u="none" strike="noStrike" baseline="0" dirty="0">
                <a:latin typeface="AdvP9725"/>
              </a:rPr>
              <a:t>M. Isabel G. Lopez Sanchez et al: </a:t>
            </a:r>
            <a:r>
              <a:rPr lang="en-US" sz="1200" i="1" u="none" strike="noStrike" baseline="0" dirty="0">
                <a:latin typeface="AdvPS9779"/>
              </a:rPr>
              <a:t>Establishing risk of vision loss in </a:t>
            </a:r>
            <a:r>
              <a:rPr lang="nl-NL" sz="1200" i="1" u="none" strike="noStrike" baseline="0" dirty="0">
                <a:latin typeface="AdvPS9779"/>
              </a:rPr>
              <a:t>Leber </a:t>
            </a:r>
            <a:r>
              <a:rPr lang="nl-NL" sz="1200" i="1" u="none" strike="noStrike" baseline="0" dirty="0" err="1">
                <a:latin typeface="AdvPS9779"/>
              </a:rPr>
              <a:t>hereditary</a:t>
            </a:r>
            <a:r>
              <a:rPr lang="nl-NL" sz="1200" i="1" u="none" strike="noStrike" baseline="0" dirty="0">
                <a:latin typeface="AdvPS9779"/>
              </a:rPr>
              <a:t> </a:t>
            </a:r>
            <a:r>
              <a:rPr lang="nl-NL" sz="1200" i="1" u="none" strike="noStrike" baseline="0" dirty="0" err="1">
                <a:latin typeface="AdvPS9779"/>
              </a:rPr>
              <a:t>optic</a:t>
            </a:r>
            <a:r>
              <a:rPr lang="nl-NL" sz="1200" i="1" u="none" strike="noStrike" baseline="0" dirty="0">
                <a:latin typeface="AdvPS9779"/>
              </a:rPr>
              <a:t> </a:t>
            </a:r>
            <a:r>
              <a:rPr lang="nl-NL" sz="1200" i="1" u="none" strike="noStrike" baseline="0" dirty="0" err="1">
                <a:latin typeface="AdvPS9779"/>
              </a:rPr>
              <a:t>neuropathy</a:t>
            </a:r>
            <a:r>
              <a:rPr lang="nl-NL" sz="1200" i="1" dirty="0">
                <a:latin typeface="AdvPS9779"/>
              </a:rPr>
              <a:t>. Am J Hum Genet, 2021; 108:2159-2170</a:t>
            </a:r>
            <a:endParaRPr lang="nl-NL" sz="1200" i="1" dirty="0"/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C647F5-C094-5D20-24B0-2EF220CE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FC5CD0-E339-13D5-E186-96D3EBEE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49477D-35B5-645D-CEE2-5DCDD8BC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AB4881F-545D-2423-8C5F-5DB8D9FD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Australian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(2020)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618A1C-580C-AAAE-7DC1-F8ED12EEE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7" y="1288463"/>
            <a:ext cx="4291455" cy="3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A90F1E-0166-2BA8-3169-181797EC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National LHON register: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Retrospective</a:t>
            </a:r>
            <a:r>
              <a:rPr lang="nl-NL" dirty="0"/>
              <a:t> data (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specialised</a:t>
            </a:r>
            <a:r>
              <a:rPr lang="nl-NL" dirty="0"/>
              <a:t> </a:t>
            </a:r>
            <a:r>
              <a:rPr lang="nl-NL" dirty="0" err="1"/>
              <a:t>centres</a:t>
            </a:r>
            <a:r>
              <a:rPr lang="nl-NL" dirty="0"/>
              <a:t>)</a:t>
            </a:r>
          </a:p>
          <a:p>
            <a:r>
              <a:rPr lang="nl-NL" dirty="0"/>
              <a:t>Groningen UMC, Maastricht UMC, Amsterdam UMC, Rotterdam Eye </a:t>
            </a:r>
            <a:r>
              <a:rPr lang="nl-NL" dirty="0" err="1"/>
              <a:t>hospital</a:t>
            </a:r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Prospective</a:t>
            </a:r>
            <a:r>
              <a:rPr lang="nl-NL" dirty="0"/>
              <a:t> data (</a:t>
            </a:r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new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everywhere</a:t>
            </a:r>
            <a:r>
              <a:rPr lang="nl-NL" dirty="0"/>
              <a:t> in Nl)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Dragers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F42AB3-1723-6412-D0A2-66CECBCF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A9469A-824E-3D69-D8E1-A21C1518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A3E5CF-260C-B7E9-D473-14608EA5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7BBB76-5070-04BD-0792-EF2418D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15982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E2FA2E3-B2DF-CDEA-20BE-A553633D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Proven </a:t>
            </a:r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pointmutation</a:t>
            </a:r>
            <a:r>
              <a:rPr lang="nl-NL" dirty="0"/>
              <a:t> in </a:t>
            </a:r>
            <a:r>
              <a:rPr lang="nl-NL" dirty="0" err="1"/>
              <a:t>mt</a:t>
            </a:r>
            <a:r>
              <a:rPr lang="nl-NL" dirty="0"/>
              <a:t>-DNA (11778, 14484, 3460)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Proven non-</a:t>
            </a:r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mutation</a:t>
            </a:r>
            <a:r>
              <a:rPr lang="nl-NL" dirty="0"/>
              <a:t> in </a:t>
            </a:r>
            <a:r>
              <a:rPr lang="nl-NL" dirty="0" err="1"/>
              <a:t>mt</a:t>
            </a:r>
            <a:r>
              <a:rPr lang="nl-NL" dirty="0"/>
              <a:t>-DNA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Proven </a:t>
            </a:r>
            <a:r>
              <a:rPr lang="nl-NL" dirty="0" err="1"/>
              <a:t>mutation</a:t>
            </a:r>
            <a:r>
              <a:rPr lang="nl-NL" dirty="0"/>
              <a:t> in DNAJC-30 gen in </a:t>
            </a:r>
            <a:r>
              <a:rPr lang="nl-NL" dirty="0" err="1"/>
              <a:t>the</a:t>
            </a:r>
            <a:r>
              <a:rPr lang="nl-NL" dirty="0"/>
              <a:t> nucleair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Dragers (proven </a:t>
            </a:r>
            <a:r>
              <a:rPr lang="nl-NL" b="1" dirty="0" err="1"/>
              <a:t>mutation</a:t>
            </a:r>
            <a:r>
              <a:rPr lang="nl-NL" b="1" dirty="0"/>
              <a:t> is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necessary</a:t>
            </a:r>
            <a:r>
              <a:rPr lang="nl-NL" b="1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PROM’s</a:t>
            </a:r>
            <a:r>
              <a:rPr lang="nl-NL" dirty="0"/>
              <a:t> (toekomst)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36609A-9C09-1B25-933A-3A876849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1D5769-EB4C-1B11-4096-154643DE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E92AAF-3547-1862-04A4-89FE1044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7E2FFBF-D14A-4DCD-BFE5-1C73A462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r>
              <a:rPr lang="nl-NL" dirty="0"/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13496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7FF48EE-77BB-D2FC-CF41-B8E5E4FBCDD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D0F1E8CC-F304-A03E-D409-0EEF48526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9973"/>
            <a:ext cx="2513952" cy="3078163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C748C1-970E-997F-AC60-0A53D76A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99B1D1-1715-DCA7-BC2E-1912BCBC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660044-2C29-AB4E-3CAA-4C187CF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7795E36-2257-24BF-0B1F-C2B0B72D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LHON – </a:t>
            </a:r>
            <a:r>
              <a:rPr lang="nl-NL" sz="2800" dirty="0" err="1"/>
              <a:t>mitochondrial</a:t>
            </a:r>
            <a:r>
              <a:rPr lang="nl-NL" sz="2800" dirty="0"/>
              <a:t> DNA </a:t>
            </a:r>
            <a:r>
              <a:rPr lang="nl-NL" sz="2800" dirty="0" err="1"/>
              <a:t>disease</a:t>
            </a:r>
            <a:r>
              <a:rPr lang="nl-NL" sz="2800" dirty="0"/>
              <a:t> </a:t>
            </a:r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id="{7A11D0ED-083D-658F-EFBB-C19D001A3D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9" y="1233382"/>
            <a:ext cx="3240360" cy="3238959"/>
          </a:xfrm>
        </p:spPr>
      </p:pic>
    </p:spTree>
    <p:extLst>
      <p:ext uri="{BB962C8B-B14F-4D97-AF65-F5344CB8AC3E}">
        <p14:creationId xmlns:p14="http://schemas.microsoft.com/office/powerpoint/2010/main" val="254367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DCEB236-51AA-4508-C382-3BB1311C1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831" y="1347614"/>
            <a:ext cx="7620000" cy="2980705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8A8A8C-2578-3CF5-12FB-20EF4011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166C00-B5C5-47FB-EA06-AE1B7940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64D747-3BA8-CEBB-A85C-DA28900C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C693362-5F58-BC71-064B-6CD48CC0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Stamboom maken</a:t>
            </a:r>
          </a:p>
        </p:txBody>
      </p:sp>
    </p:spTree>
    <p:extLst>
      <p:ext uri="{BB962C8B-B14F-4D97-AF65-F5344CB8AC3E}">
        <p14:creationId xmlns:p14="http://schemas.microsoft.com/office/powerpoint/2010/main" val="38630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3DDC656-7C22-03B2-C4BE-0D2133132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6D21"/>
                </a:solidFill>
                <a:effectLst/>
                <a:latin typeface="Roboto" panose="020F0502020204030204" pitchFamily="2" charset="0"/>
                <a:hlinkClick r:id="rId2"/>
              </a:rPr>
              <a:t>https://www.myheritage.nl/family-tree</a:t>
            </a:r>
            <a:endParaRPr lang="nl-NL" b="0" i="0" dirty="0">
              <a:solidFill>
                <a:srgbClr val="006D21"/>
              </a:solidFill>
              <a:effectLst/>
              <a:latin typeface="Roboto" panose="020F0502020204030204" pitchFamily="2" charset="0"/>
            </a:endParaRPr>
          </a:p>
          <a:p>
            <a:r>
              <a:rPr lang="nl-NL" b="0" i="0" dirty="0"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3"/>
              </a:rPr>
              <a:t>Https://www.canva.com</a:t>
            </a:r>
            <a:endParaRPr lang="nl-NL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r>
              <a:rPr lang="nl-NL" b="0" i="0" dirty="0">
                <a:solidFill>
                  <a:srgbClr val="5A5A00"/>
                </a:solidFill>
                <a:effectLst/>
                <a:latin typeface="Roboto" panose="02000000000000000000" pitchFamily="2" charset="0"/>
              </a:rPr>
              <a:t>https://nl.geneanet.org/</a:t>
            </a:r>
          </a:p>
          <a:p>
            <a:r>
              <a:rPr lang="nl-NL" b="0" i="0" dirty="0"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4"/>
              </a:rPr>
              <a:t>http://www.stamboom-maken.nl/stamboom-maken-in-word</a:t>
            </a:r>
            <a:endParaRPr lang="nl-NL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nl-NL" dirty="0">
              <a:solidFill>
                <a:srgbClr val="006D21"/>
              </a:solidFill>
              <a:latin typeface="Roboto" panose="02000000000000000000" pitchFamily="2" charset="0"/>
            </a:endParaRP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8074EF-B9DF-65FE-D0D5-17A49544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14-4-2025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3BDBB3-48D4-F15B-2F8C-2FDE8B6D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044598-9474-9ECF-EB6D-77DE915F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81D7076-9A45-E412-38D3-173505BE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staamboom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534316"/>
      </p:ext>
    </p:extLst>
  </p:cSld>
  <p:clrMapOvr>
    <a:masterClrMapping/>
  </p:clrMapOvr>
</p:sld>
</file>

<file path=ppt/theme/theme1.xml><?xml version="1.0" encoding="utf-8"?>
<a:theme xmlns:a="http://schemas.openxmlformats.org/drawingml/2006/main" name="Oogziekenhuis template 16-9_Arial (voor gebruik op externe computers)">
  <a:themeElements>
    <a:clrScheme name="Oogziekenhuis template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ogziekenhuis template_wit">
      <a:majorFont>
        <a:latin typeface="Kontrapunkt"/>
        <a:ea typeface=""/>
        <a:cs typeface=""/>
      </a:majorFont>
      <a:minorFont>
        <a:latin typeface="Kontrapunk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ogziekenhuis template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EED187AD-70CA-4DF0-A239-611F59BC8810}"/>
    </a:ext>
  </a:extLst>
</a:theme>
</file>

<file path=ppt/theme/theme2.xml><?xml version="1.0" encoding="utf-8"?>
<a:theme xmlns:a="http://schemas.openxmlformats.org/drawingml/2006/main" name="OZ_basis voor niet-tekst slides">
  <a:themeElements>
    <a:clrScheme name="OZ_basis voor niet-tekst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basis voor niet-tekst slides">
      <a:majorFont>
        <a:latin typeface="Kontrapunkt"/>
        <a:ea typeface=""/>
        <a:cs typeface=""/>
      </a:majorFont>
      <a:minorFont>
        <a:latin typeface="MetaPro-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basis voor niet-tekst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A8C0A2D6-3853-413C-88AC-3BB7D80F4333}"/>
    </a:ext>
  </a:extLst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2E90642-A555-428D-9A15-587AD9917239}" vid="{3CAD1050-AE15-485D-B9C5-0A0BA583C479}"/>
    </a:ext>
  </a:extLst>
</a:theme>
</file>

<file path=ppt/theme/theme4.xml><?xml version="1.0" encoding="utf-8"?>
<a:theme xmlns:a="http://schemas.openxmlformats.org/drawingml/2006/main" name="OZ_Afsluitende dia">
  <a:themeElements>
    <a:clrScheme name="OZ_Afsluitende 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Afsluitende 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Afsluitende 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3927BB2B-ED54-48E9-B3C0-FDABF694EB95}"/>
    </a:ext>
  </a:ext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Oogziekenhuis template 16-9_Arial (voor gebruik op externe computers)</Template>
  <TotalTime>736</TotalTime>
  <Words>586</Words>
  <Application>Microsoft Office PowerPoint</Application>
  <PresentationFormat>Diavoorstelling (16:9)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27" baseType="lpstr">
      <vt:lpstr>AdvP9725</vt:lpstr>
      <vt:lpstr>AdvPS9779</vt:lpstr>
      <vt:lpstr>Arial</vt:lpstr>
      <vt:lpstr>Kontrapunkt</vt:lpstr>
      <vt:lpstr>MetaPro-Bold</vt:lpstr>
      <vt:lpstr>MetaPro-Book</vt:lpstr>
      <vt:lpstr>Optima-Bold</vt:lpstr>
      <vt:lpstr>Roboto</vt:lpstr>
      <vt:lpstr>Sabon-Italic</vt:lpstr>
      <vt:lpstr>Oogziekenhuis template 16-9_Arial (voor gebruik op externe computers)</vt:lpstr>
      <vt:lpstr>OZ_basis voor niet-tekst slides</vt:lpstr>
      <vt:lpstr>Aangepast ontwerp</vt:lpstr>
      <vt:lpstr>OZ_Afsluitende dia</vt:lpstr>
      <vt:lpstr>LHON database Recente ontwikkelingen. Toekomstige planen </vt:lpstr>
      <vt:lpstr>Epidemiologie LHON</vt:lpstr>
      <vt:lpstr>Rational</vt:lpstr>
      <vt:lpstr>Australian study (2020)</vt:lpstr>
      <vt:lpstr>Study design</vt:lpstr>
      <vt:lpstr>Inclusion criteria</vt:lpstr>
      <vt:lpstr>LHON – mitochondrial DNA disease </vt:lpstr>
      <vt:lpstr>Stamboom maken</vt:lpstr>
      <vt:lpstr>staamboom</vt:lpstr>
      <vt:lpstr>Deelname aan de studie</vt:lpstr>
      <vt:lpstr>The future…….</vt:lpstr>
      <vt:lpstr>Nieuws vanuit het Oogziekenhuis </vt:lpstr>
      <vt:lpstr>Nieuws vanuit het  Oogziekenhuis Rotterdam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Robert Spiering</dc:creator>
  <cp:lastModifiedBy>Tanya Lushchyk</cp:lastModifiedBy>
  <cp:revision>28</cp:revision>
  <dcterms:created xsi:type="dcterms:W3CDTF">2021-03-16T13:00:44Z</dcterms:created>
  <dcterms:modified xsi:type="dcterms:W3CDTF">2025-04-14T21:26:11Z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jabloonVersieDatum">
    <vt:filetime>2008-07-14T22:00:00Z</vt:filetime>
  </property>
</Properties>
</file>