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7" r:id="rId2"/>
    <p:sldMasterId id="2147483840" r:id="rId3"/>
    <p:sldMasterId id="2147483653" r:id="rId4"/>
  </p:sldMasterIdLst>
  <p:notesMasterIdLst>
    <p:notesMasterId r:id="rId34"/>
  </p:notesMasterIdLst>
  <p:handoutMasterIdLst>
    <p:handoutMasterId r:id="rId35"/>
  </p:handoutMasterIdLst>
  <p:sldIdLst>
    <p:sldId id="269" r:id="rId5"/>
    <p:sldId id="258" r:id="rId6"/>
    <p:sldId id="280" r:id="rId7"/>
    <p:sldId id="424" r:id="rId8"/>
    <p:sldId id="427" r:id="rId9"/>
    <p:sldId id="428" r:id="rId10"/>
    <p:sldId id="431" r:id="rId11"/>
    <p:sldId id="426" r:id="rId12"/>
    <p:sldId id="429" r:id="rId13"/>
    <p:sldId id="432" r:id="rId14"/>
    <p:sldId id="430" r:id="rId15"/>
    <p:sldId id="433" r:id="rId16"/>
    <p:sldId id="263" r:id="rId17"/>
    <p:sldId id="264" r:id="rId18"/>
    <p:sldId id="265" r:id="rId19"/>
    <p:sldId id="434" r:id="rId20"/>
    <p:sldId id="435" r:id="rId21"/>
    <p:sldId id="437" r:id="rId22"/>
    <p:sldId id="436" r:id="rId23"/>
    <p:sldId id="438" r:id="rId24"/>
    <p:sldId id="439" r:id="rId25"/>
    <p:sldId id="442" r:id="rId26"/>
    <p:sldId id="440" r:id="rId27"/>
    <p:sldId id="441" r:id="rId28"/>
    <p:sldId id="443" r:id="rId29"/>
    <p:sldId id="385" r:id="rId30"/>
    <p:sldId id="384" r:id="rId31"/>
    <p:sldId id="386" r:id="rId32"/>
    <p:sldId id="444" r:id="rId33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85A50BC-2120-441D-816C-5D223AC900CF}">
          <p14:sldIdLst>
            <p14:sldId id="269"/>
            <p14:sldId id="258"/>
            <p14:sldId id="280"/>
            <p14:sldId id="424"/>
            <p14:sldId id="427"/>
            <p14:sldId id="428"/>
          </p14:sldIdLst>
        </p14:section>
        <p14:section name="Naamloze sectie" id="{336835CF-CB82-4065-BDE2-C486C6C192B5}">
          <p14:sldIdLst>
            <p14:sldId id="431"/>
            <p14:sldId id="426"/>
            <p14:sldId id="429"/>
            <p14:sldId id="432"/>
            <p14:sldId id="430"/>
            <p14:sldId id="433"/>
            <p14:sldId id="263"/>
            <p14:sldId id="264"/>
            <p14:sldId id="265"/>
            <p14:sldId id="434"/>
            <p14:sldId id="435"/>
            <p14:sldId id="437"/>
            <p14:sldId id="436"/>
            <p14:sldId id="438"/>
            <p14:sldId id="439"/>
            <p14:sldId id="442"/>
            <p14:sldId id="440"/>
            <p14:sldId id="441"/>
            <p14:sldId id="443"/>
            <p14:sldId id="385"/>
            <p14:sldId id="384"/>
            <p14:sldId id="386"/>
            <p14:sldId id="444"/>
          </p14:sldIdLst>
        </p14:section>
        <p14:section name="Naamloze sectie" id="{57BD854C-31F9-43EE-875F-589B6D95403D}">
          <p14:sldIdLst/>
        </p14:section>
        <p14:section name="Naamloze sectie" id="{C755653C-7F0D-4AC0-BA46-2F3E8B2EBF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00"/>
    <a:srgbClr val="000096"/>
    <a:srgbClr val="7DB90F"/>
    <a:srgbClr val="294C94"/>
    <a:srgbClr val="FFC300"/>
    <a:srgbClr val="C8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00"/>
  </p:normalViewPr>
  <p:slideViewPr>
    <p:cSldViewPr>
      <p:cViewPr varScale="1">
        <p:scale>
          <a:sx n="211" d="100"/>
          <a:sy n="211" d="100"/>
        </p:scale>
        <p:origin x="25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3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CACDF-075A-48BA-A24E-4AB74E64C756}" type="datetimeFigureOut">
              <a:rPr lang="nl-NL" smtClean="0"/>
              <a:t>10-5-2025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6D2B-6CD6-4D37-98B1-C92CCD358E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32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91025D6-F2FC-438A-88B7-304481879AE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202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Idebenone</a:t>
            </a:r>
            <a:r>
              <a:rPr lang="nl-NL" dirty="0"/>
              <a:t> activatie</a:t>
            </a:r>
            <a:r>
              <a:rPr lang="nl-NL" baseline="0" dirty="0"/>
              <a:t> door NQO1 eiwit gebeurt door </a:t>
            </a:r>
            <a:r>
              <a:rPr lang="nl-NL" baseline="0" dirty="0" err="1"/>
              <a:t>Idebenone</a:t>
            </a:r>
            <a:r>
              <a:rPr lang="nl-NL" baseline="0" dirty="0"/>
              <a:t> reductie. </a:t>
            </a:r>
          </a:p>
          <a:p>
            <a:r>
              <a:rPr lang="nl-NL" baseline="0" dirty="0"/>
              <a:t>2 mutaties: 1. verhoogde </a:t>
            </a:r>
            <a:r>
              <a:rPr lang="nl-NL" baseline="0" dirty="0" err="1"/>
              <a:t>destabilizatie</a:t>
            </a:r>
            <a:r>
              <a:rPr lang="nl-NL" baseline="0" dirty="0"/>
              <a:t> </a:t>
            </a:r>
            <a:r>
              <a:rPr lang="nl-NL" baseline="0" dirty="0" err="1"/>
              <a:t>vh</a:t>
            </a:r>
            <a:r>
              <a:rPr lang="nl-NL" baseline="0" dirty="0"/>
              <a:t> eiwit en daardoor verhoogde eiwit afbraak. 2. alternatieve </a:t>
            </a:r>
            <a:r>
              <a:rPr lang="nl-NL" baseline="0" dirty="0" err="1"/>
              <a:t>splicing</a:t>
            </a:r>
            <a:r>
              <a:rPr lang="nl-NL" baseline="0" dirty="0"/>
              <a:t>, minder actief NQO1 eiwit. IN het laboratorium is aangetoond dat dit leidt tot minder werking van </a:t>
            </a:r>
            <a:r>
              <a:rPr lang="nl-NL" baseline="0" dirty="0" err="1"/>
              <a:t>Idebenone</a:t>
            </a:r>
            <a:r>
              <a:rPr lang="nl-NL" baseline="0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4A0B3-792F-43CD-84C7-887529472B1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0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is vervolgens ook getest in </a:t>
            </a:r>
            <a:r>
              <a:rPr lang="nl-NL" dirty="0" err="1"/>
              <a:t>patienten</a:t>
            </a:r>
            <a:r>
              <a:rPr lang="nl-NL" dirty="0"/>
              <a:t>, door</a:t>
            </a:r>
            <a:r>
              <a:rPr lang="nl-NL" baseline="0" dirty="0"/>
              <a:t> de NQO1 varianten te bepalen in LOA </a:t>
            </a:r>
            <a:r>
              <a:rPr lang="nl-NL" baseline="0" dirty="0" err="1"/>
              <a:t>patienten</a:t>
            </a:r>
            <a:r>
              <a:rPr lang="nl-NL" baseline="0" dirty="0"/>
              <a:t> behandeld met </a:t>
            </a:r>
            <a:r>
              <a:rPr lang="nl-NL" baseline="0" dirty="0" err="1"/>
              <a:t>Idebenone</a:t>
            </a:r>
            <a:r>
              <a:rPr lang="nl-NL" baseline="0" dirty="0"/>
              <a:t>. Uit de resultaten bleek dat er een duidelijke relatie is tussen het hebben van 1 of beide varianten en de effectiviteit van </a:t>
            </a:r>
            <a:r>
              <a:rPr lang="nl-NL" baseline="0" dirty="0" err="1"/>
              <a:t>Idebenone</a:t>
            </a:r>
            <a:r>
              <a:rPr lang="nl-NL" baseline="0" dirty="0"/>
              <a:t>. Wanneer 1 of beide </a:t>
            </a:r>
            <a:r>
              <a:rPr lang="nl-NL" baseline="0" dirty="0" err="1"/>
              <a:t>varinanten</a:t>
            </a:r>
            <a:r>
              <a:rPr lang="nl-NL" baseline="0" dirty="0"/>
              <a:t> aanwezig zijn heeft dit een ongunstig effect hierop. Dit geldt m.n. voor de m.3460G&gt;A variant.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4A0B3-792F-43CD-84C7-887529472B1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80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Wijnholds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twee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virale</a:t>
            </a:r>
            <a:r>
              <a:rPr lang="en-US" dirty="0"/>
              <a:t> vector </a:t>
            </a:r>
            <a:r>
              <a:rPr lang="en-US" dirty="0" err="1"/>
              <a:t>gentherapie</a:t>
            </a:r>
            <a:r>
              <a:rPr lang="en-US" dirty="0"/>
              <a:t> </a:t>
            </a:r>
            <a:r>
              <a:rPr lang="en-US" dirty="0" err="1"/>
              <a:t>technieken</a:t>
            </a:r>
            <a:r>
              <a:rPr lang="en-US" dirty="0"/>
              <a:t>. De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techniek</a:t>
            </a:r>
            <a:r>
              <a:rPr lang="en-US" dirty="0"/>
              <a:t> </a:t>
            </a:r>
            <a:r>
              <a:rPr lang="en-US" dirty="0" err="1"/>
              <a:t>betreft</a:t>
            </a:r>
            <a:r>
              <a:rPr lang="en-US" dirty="0"/>
              <a:t> </a:t>
            </a:r>
            <a:r>
              <a:rPr lang="en-US" dirty="0" err="1"/>
              <a:t>verhoging</a:t>
            </a:r>
            <a:r>
              <a:rPr lang="en-US" dirty="0"/>
              <a:t> van de </a:t>
            </a:r>
            <a:r>
              <a:rPr lang="en-US" dirty="0" err="1"/>
              <a:t>expressie</a:t>
            </a:r>
            <a:r>
              <a:rPr lang="en-US" dirty="0"/>
              <a:t> van het </a:t>
            </a:r>
            <a:r>
              <a:rPr lang="en-US" i="1" dirty="0"/>
              <a:t>ND4</a:t>
            </a:r>
            <a:r>
              <a:rPr lang="en-US" dirty="0"/>
              <a:t> gen in de </a:t>
            </a:r>
            <a:r>
              <a:rPr lang="en-US" dirty="0" err="1"/>
              <a:t>celkern</a:t>
            </a:r>
            <a:r>
              <a:rPr lang="en-US" dirty="0"/>
              <a:t>. </a:t>
            </a:r>
            <a:r>
              <a:rPr lang="nl-NL" dirty="0"/>
              <a:t>Het </a:t>
            </a:r>
            <a:r>
              <a:rPr lang="nl-NL" i="1" dirty="0"/>
              <a:t>ND4</a:t>
            </a:r>
            <a:r>
              <a:rPr lang="nl-NL" dirty="0"/>
              <a:t> gen wordt </a:t>
            </a:r>
            <a:r>
              <a:rPr lang="nl-NL" dirty="0" err="1"/>
              <a:t>extrachromosomaal</a:t>
            </a:r>
            <a:r>
              <a:rPr lang="nl-NL" dirty="0"/>
              <a:t> in de kern geplaatst. </a:t>
            </a:r>
            <a:r>
              <a:rPr lang="en-US" dirty="0"/>
              <a:t>Het ND4 </a:t>
            </a:r>
            <a:r>
              <a:rPr lang="en-US" dirty="0" err="1"/>
              <a:t>eiwit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 om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mitochondriën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plus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 (+) om in de </a:t>
            </a:r>
            <a:r>
              <a:rPr lang="en-US" dirty="0" err="1"/>
              <a:t>binnenste</a:t>
            </a:r>
            <a:r>
              <a:rPr lang="en-US" dirty="0"/>
              <a:t> </a:t>
            </a:r>
            <a:r>
              <a:rPr lang="en-US" dirty="0" err="1"/>
              <a:t>membraan</a:t>
            </a:r>
            <a:r>
              <a:rPr lang="en-US" dirty="0"/>
              <a:t> </a:t>
            </a:r>
            <a:r>
              <a:rPr lang="en-US" dirty="0" err="1"/>
              <a:t>geplaatst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experimenten</a:t>
            </a:r>
            <a:r>
              <a:rPr lang="en-US" dirty="0"/>
              <a:t> </a:t>
            </a:r>
            <a:r>
              <a:rPr lang="en-US" dirty="0" err="1"/>
              <a:t>blijkt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type </a:t>
            </a:r>
            <a:r>
              <a:rPr lang="en-US" dirty="0" err="1"/>
              <a:t>gentherapie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toepasbaar</a:t>
            </a:r>
            <a:r>
              <a:rPr lang="en-US" dirty="0"/>
              <a:t> is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patiënten</a:t>
            </a:r>
            <a:r>
              <a:rPr lang="en-US" dirty="0"/>
              <a:t>, maar de </a:t>
            </a:r>
            <a:r>
              <a:rPr lang="en-US" dirty="0" err="1"/>
              <a:t>efficiëntie</a:t>
            </a:r>
            <a:r>
              <a:rPr lang="en-US" dirty="0"/>
              <a:t> van het </a:t>
            </a:r>
            <a:r>
              <a:rPr lang="en-US" dirty="0" err="1"/>
              <a:t>middel</a:t>
            </a:r>
            <a:r>
              <a:rPr lang="en-US" dirty="0"/>
              <a:t> </a:t>
            </a:r>
            <a:r>
              <a:rPr lang="en-US" dirty="0" err="1"/>
              <a:t>dient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verbetert</a:t>
            </a:r>
            <a:r>
              <a:rPr lang="en-US" dirty="0"/>
              <a:t>. De </a:t>
            </a:r>
            <a:r>
              <a:rPr lang="en-US" dirty="0" err="1"/>
              <a:t>virale</a:t>
            </a:r>
            <a:r>
              <a:rPr lang="en-US" dirty="0"/>
              <a:t> DNA vector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verpakt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virale</a:t>
            </a:r>
            <a:r>
              <a:rPr lang="en-US" dirty="0"/>
              <a:t> vector </a:t>
            </a:r>
            <a:r>
              <a:rPr lang="en-US" dirty="0" err="1"/>
              <a:t>omhulsel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26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4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techniek</a:t>
            </a:r>
            <a:r>
              <a:rPr lang="en-US" dirty="0"/>
              <a:t> </a:t>
            </a:r>
            <a:r>
              <a:rPr lang="en-US" dirty="0" err="1"/>
              <a:t>betreft</a:t>
            </a:r>
            <a:r>
              <a:rPr lang="en-US" dirty="0"/>
              <a:t> CRISPR/Cas gen editing. Ook de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techniek</a:t>
            </a:r>
            <a:r>
              <a:rPr lang="en-US" dirty="0"/>
              <a:t> </a:t>
            </a:r>
            <a:r>
              <a:rPr lang="en-US" dirty="0" err="1"/>
              <a:t>betreft</a:t>
            </a:r>
            <a:r>
              <a:rPr lang="en-US" dirty="0"/>
              <a:t> </a:t>
            </a:r>
            <a:r>
              <a:rPr lang="en-US" dirty="0" err="1"/>
              <a:t>verhoging</a:t>
            </a:r>
            <a:r>
              <a:rPr lang="en-US" dirty="0"/>
              <a:t> van de </a:t>
            </a:r>
            <a:r>
              <a:rPr lang="en-US" dirty="0" err="1"/>
              <a:t>expressie</a:t>
            </a:r>
            <a:r>
              <a:rPr lang="en-US" dirty="0"/>
              <a:t> van het </a:t>
            </a:r>
            <a:r>
              <a:rPr lang="en-US" i="1" dirty="0"/>
              <a:t>ND4</a:t>
            </a:r>
            <a:r>
              <a:rPr lang="en-US" dirty="0"/>
              <a:t> gen in de </a:t>
            </a:r>
            <a:r>
              <a:rPr lang="en-US" dirty="0" err="1"/>
              <a:t>celkern</a:t>
            </a:r>
            <a:r>
              <a:rPr lang="en-US" dirty="0"/>
              <a:t>. </a:t>
            </a:r>
            <a:r>
              <a:rPr lang="nl-NL" dirty="0"/>
              <a:t>Het </a:t>
            </a:r>
            <a:r>
              <a:rPr lang="nl-NL" i="1" dirty="0"/>
              <a:t>ND4</a:t>
            </a:r>
            <a:r>
              <a:rPr lang="nl-NL" dirty="0"/>
              <a:t> gen wordt met behulp van </a:t>
            </a:r>
            <a:r>
              <a:rPr lang="nl-NL" dirty="0" err="1"/>
              <a:t>genediting</a:t>
            </a:r>
            <a:r>
              <a:rPr lang="nl-NL" dirty="0"/>
              <a:t> op een veilige plaats in het chromosomale DNA in de kern geplaatst. </a:t>
            </a:r>
            <a:r>
              <a:rPr lang="en-US" dirty="0"/>
              <a:t>Het ND4 </a:t>
            </a:r>
            <a:r>
              <a:rPr lang="en-US" dirty="0" err="1"/>
              <a:t>eiwit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 om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mitochondriën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plus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 (+) om in de </a:t>
            </a:r>
            <a:r>
              <a:rPr lang="en-US" dirty="0" err="1"/>
              <a:t>binnenste</a:t>
            </a:r>
            <a:r>
              <a:rPr lang="en-US" dirty="0"/>
              <a:t> </a:t>
            </a:r>
            <a:r>
              <a:rPr lang="en-US" dirty="0" err="1"/>
              <a:t>membraan</a:t>
            </a:r>
            <a:r>
              <a:rPr lang="en-US" dirty="0"/>
              <a:t> </a:t>
            </a:r>
            <a:r>
              <a:rPr lang="en-US" dirty="0" err="1"/>
              <a:t>geplaatst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27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6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ND4 </a:t>
            </a:r>
            <a:r>
              <a:rPr lang="en-US" dirty="0" err="1"/>
              <a:t>eiwit</a:t>
            </a:r>
            <a:r>
              <a:rPr lang="en-US" dirty="0"/>
              <a:t> met </a:t>
            </a:r>
            <a:r>
              <a:rPr lang="en-US" dirty="0" err="1"/>
              <a:t>signaal</a:t>
            </a:r>
            <a:r>
              <a:rPr lang="en-US" dirty="0"/>
              <a:t> voor </a:t>
            </a:r>
            <a:r>
              <a:rPr lang="en-US" dirty="0" err="1"/>
              <a:t>mitochondriën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in de </a:t>
            </a:r>
            <a:r>
              <a:rPr lang="en-US" dirty="0" err="1"/>
              <a:t>binnenste</a:t>
            </a:r>
            <a:r>
              <a:rPr lang="en-US" dirty="0"/>
              <a:t> </a:t>
            </a:r>
            <a:r>
              <a:rPr lang="en-US" dirty="0" err="1"/>
              <a:t>membraan</a:t>
            </a:r>
            <a:r>
              <a:rPr lang="en-US" dirty="0"/>
              <a:t> </a:t>
            </a:r>
            <a:r>
              <a:rPr lang="en-US" dirty="0" err="1"/>
              <a:t>geplaatst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vormt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onderdeel</a:t>
            </a:r>
            <a:r>
              <a:rPr lang="en-US" dirty="0"/>
              <a:t> van Complex 1 om </a:t>
            </a:r>
            <a:r>
              <a:rPr lang="en-US" dirty="0" err="1"/>
              <a:t>energie</a:t>
            </a:r>
            <a:r>
              <a:rPr lang="en-US" dirty="0"/>
              <a:t> (ATP)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4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-35271" y="1219969"/>
            <a:ext cx="9143486" cy="857250"/>
          </a:xfrm>
        </p:spPr>
        <p:txBody>
          <a:bodyPr/>
          <a:lstStyle>
            <a:lvl1pPr algn="ctr">
              <a:defRPr sz="36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1031" name="Picture 7" descr="O:\OZR_Communicatie\Public\_Foto's\Kunst\Foto's kamer Yvonne Koppelman\Opties Toonaangevend\PRECEYES Surgical System; Copyright and courtesy Preceye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1535" b="2699"/>
          <a:stretch/>
        </p:blipFill>
        <p:spPr bwMode="auto">
          <a:xfrm>
            <a:off x="0" y="2136914"/>
            <a:ext cx="3059832" cy="20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:\OZR_Communicatie\Public\_Foto's\Kunst\Foto's kamer Yvonne Koppelman\Opties Betrokken\20190620_-®RKeus_093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5" t="26363" r="30595" b="25549"/>
          <a:stretch/>
        </p:blipFill>
        <p:spPr bwMode="auto">
          <a:xfrm>
            <a:off x="3059832" y="2136915"/>
            <a:ext cx="3023678" cy="20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OZR_Communicatie\Public\_Foto's\Exterieur\Tuin\20190606_RKeus_6092_sRGB_online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"/>
          <a:stretch/>
        </p:blipFill>
        <p:spPr bwMode="auto">
          <a:xfrm>
            <a:off x="6083510" y="2136915"/>
            <a:ext cx="3060490" cy="20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79900"/>
            <a:ext cx="9144000" cy="863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l-NL" sz="2000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Naam presentator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MetaPro-Book" pitchFamily="50" charset="0"/>
                <a:cs typeface="Arial" panose="020B0604020202020204" pitchFamily="34" charset="0"/>
              </a:rPr>
              <a:t>functie</a:t>
            </a:r>
          </a:p>
        </p:txBody>
      </p:sp>
    </p:spTree>
    <p:extLst>
      <p:ext uri="{BB962C8B-B14F-4D97-AF65-F5344CB8AC3E}">
        <p14:creationId xmlns:p14="http://schemas.microsoft.com/office/powerpoint/2010/main" val="363534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E79-1F18-4EED-8053-55451264AD6F}" type="datetime1">
              <a:rPr lang="nl-NL" altLang="nl-NL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7585-CD15-4779-A634-5EBF1A669C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478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D012-C121-4429-B593-E0AB43BB9F72}" type="datetime1">
              <a:rPr lang="nl-NL" altLang="nl-NL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44E7-FD8D-4804-8E67-E9ACB18B7E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7" y="125823"/>
            <a:ext cx="604837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6405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00118" y="1383508"/>
            <a:ext cx="3768725" cy="30789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1238" y="1383508"/>
            <a:ext cx="3770312" cy="30789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A492-6DE2-4938-BAEF-0FDBA360BCCB}" type="datetime1">
              <a:rPr lang="nl-NL" altLang="nl-NL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8B32-20CE-4C90-A26C-FB99D0F5373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7" y="125823"/>
            <a:ext cx="604837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5511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5D7B-A07B-4BC0-B7FD-69181FAA0CBE}" type="datetime5">
              <a:rPr lang="en-US" smtClean="0"/>
              <a:t>10-May-25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14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00118" y="1383508"/>
            <a:ext cx="3768725" cy="30789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1238" y="1383508"/>
            <a:ext cx="3770312" cy="30789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A492-6DE2-4938-BAEF-0FDBA360BCCB}" type="datetime1">
              <a:rPr lang="nl-NL" altLang="nl-NL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8B32-20CE-4C90-A26C-FB99D0F5373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7" y="125823"/>
            <a:ext cx="604837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913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68313" y="5434013"/>
            <a:ext cx="1588" cy="1191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468313" y="5434013"/>
            <a:ext cx="1588" cy="1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2125" y="5272088"/>
            <a:ext cx="1588" cy="15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4E44CD-D1C6-478A-9368-D86BA4B6A358}" type="datetime1">
              <a:rPr lang="nl-NL" altLang="nl-NL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59125" y="5272088"/>
            <a:ext cx="1588" cy="15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88125" y="5272088"/>
            <a:ext cx="1588" cy="1587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37CB1B-3985-433E-A3EC-BEB3016615A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152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2355850"/>
            <a:ext cx="7691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1169988"/>
            <a:ext cx="9144000" cy="3973512"/>
          </a:xfrm>
          <a:prstGeom prst="rect">
            <a:avLst/>
          </a:pr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 descr="O:\OZR_Communicatie\Public\Huisstijl Het Oogziekenhuis\Logo\Logo Het Oogziekenhuis Rotterdam NIEUW\Standaard\Logo Het Oogziekenhuis Rotterdam_ RGB (beeldscherm)_v10-2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26"/>
            <a:ext cx="2987824" cy="10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Kontrapunkt" pitchFamily="2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406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8145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225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797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369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941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513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4734115"/>
            <a:ext cx="9150896" cy="411512"/>
          </a:xfrm>
          <a:prstGeom prst="rect">
            <a:avLst/>
          </a:pr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00117" y="125823"/>
            <a:ext cx="604837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7" y="1384302"/>
            <a:ext cx="7691437" cy="3078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opmaakprofielen van de </a:t>
            </a:r>
            <a:r>
              <a:rPr lang="nl-NL" altLang="nl-NL" dirty="0" err="1"/>
              <a:t>modeltekst</a:t>
            </a:r>
            <a:r>
              <a:rPr lang="nl-NL" altLang="nl-NL" dirty="0"/>
              <a:t>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4678365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54607A-2331-42D3-8044-E14FDC09873C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5"/>
            <a:ext cx="5696272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nl-NL"/>
              <a:t>Het Oogziekenhuis Rotterdam</a:t>
            </a:r>
            <a:endParaRPr lang="nl-NL" altLang="nl-NL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4678365"/>
            <a:ext cx="576262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95F8F1-6DD9-43C8-872C-45A7891062B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2" name="Picture 2" descr="O:\OZR_Communicatie\Public\Huisstijl Het Oogziekenhuis\Logo\Logo Het Oogziekenhuis Rotterdam NIEUW\Oogje\Oogje_RGB (beeldscherm)_v10-20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5486"/>
            <a:ext cx="952786" cy="7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echte verbindingslijn 13"/>
          <p:cNvCxnSpPr/>
          <p:nvPr/>
        </p:nvCxnSpPr>
        <p:spPr>
          <a:xfrm>
            <a:off x="0" y="1131590"/>
            <a:ext cx="9144000" cy="0"/>
          </a:xfrm>
          <a:prstGeom prst="line">
            <a:avLst/>
          </a:prstGeom>
          <a:ln w="25400" cmpd="sng">
            <a:solidFill>
              <a:srgbClr val="7DB9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26" r:id="rId3"/>
    <p:sldLayoutId id="2147483842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7DB90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DB90F"/>
          </a:solidFill>
          <a:latin typeface="Kontrapunkt" pitchFamily="2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3525" indent="3175"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41338"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808038"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074738" algn="l" rtl="0" eaLnBrk="0" fontAlgn="base" hangingPunct="0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1531938" algn="l" rtl="0" fontAlgn="base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+mn-lt"/>
        </a:defRPr>
      </a:lvl6pPr>
      <a:lvl7pPr marL="1989138" algn="l" rtl="0" fontAlgn="base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+mn-lt"/>
        </a:defRPr>
      </a:lvl7pPr>
      <a:lvl8pPr marL="2446338" algn="l" rtl="0" fontAlgn="base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+mn-lt"/>
        </a:defRPr>
      </a:lvl8pPr>
      <a:lvl9pPr marL="2903538" algn="l" rtl="0" fontAlgn="base">
        <a:spcBef>
          <a:spcPct val="20000"/>
        </a:spcBef>
        <a:spcAft>
          <a:spcPct val="0"/>
        </a:spcAft>
        <a:buFont typeface="MetaPro-Bold" pitchFamily="50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OZR_Communicatie\Public\Huisstijl Het Oogziekenhuis\Logo\Logo Het Oogziekenhuis Rotterdam NIEUW\Oogje\Oogje_RGB (beeldscherm)_v10-2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67" y="1198695"/>
            <a:ext cx="3427048" cy="27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-35271" y="1635646"/>
            <a:ext cx="9143486" cy="504055"/>
          </a:xfrm>
        </p:spPr>
        <p:txBody>
          <a:bodyPr/>
          <a:lstStyle/>
          <a:p>
            <a:r>
              <a:rPr lang="nl-NL" altLang="nl-NL" sz="4000" dirty="0"/>
              <a:t>LHON</a:t>
            </a:r>
            <a:br>
              <a:rPr lang="nl-NL" altLang="nl-NL" sz="4000" dirty="0"/>
            </a:br>
            <a:r>
              <a:rPr lang="nl-NL" altLang="nl-NL" sz="2800" dirty="0"/>
              <a:t>Recente ontwikkelingen in de behandeling</a:t>
            </a:r>
            <a:br>
              <a:rPr lang="nl-NL" altLang="nl-NL" sz="4000" dirty="0"/>
            </a:br>
            <a:endParaRPr lang="nl-NL" altLang="nl-NL" sz="4000" dirty="0"/>
          </a:p>
        </p:txBody>
      </p:sp>
      <p:sp>
        <p:nvSpPr>
          <p:cNvPr id="3" name="Tijdelijke aanduiding voor tekst 9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nl-NL" sz="2000" dirty="0"/>
              <a:t>Tanya Lushchyk, Judith van Everdingen, Gijs </a:t>
            </a:r>
            <a:r>
              <a:rPr lang="nl-NL" sz="2000" dirty="0" err="1"/>
              <a:t>Thepass</a:t>
            </a:r>
            <a:endParaRPr lang="nl-NL" sz="2000" dirty="0"/>
          </a:p>
          <a:p>
            <a:pPr algn="ctr"/>
            <a:r>
              <a:rPr lang="nl-NL" sz="2000" dirty="0">
                <a:solidFill>
                  <a:schemeClr val="bg1"/>
                </a:solidFill>
              </a:rPr>
              <a:t>Oogziekenhuis Rotterdam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868144" y="80829"/>
            <a:ext cx="3168352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5509"/>
            <a:ext cx="2520280" cy="6187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4759D5A1-535A-623A-2199-5DF73E14A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81956"/>
            <a:ext cx="3744416" cy="3402759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0B6DEF-1862-AE72-5A3E-D93D1313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2D3DB3-3F21-7462-E376-A24508CD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EEDF48-B09B-BFCB-5D03-B64F56C7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1C43262-B104-89D3-F40E-4DD868A0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7949"/>
            <a:ext cx="5760868" cy="881474"/>
          </a:xfrm>
        </p:spPr>
        <p:txBody>
          <a:bodyPr/>
          <a:lstStyle/>
          <a:p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Therapeutic benefit of </a:t>
            </a:r>
            <a:r>
              <a:rPr lang="en-US" sz="900" i="1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idebenone</a:t>
            </a:r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in patients with Leber hereditary optic neuropathy: The LEROS nonrandomized controlled trial</a:t>
            </a:r>
            <a:b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</a:br>
            <a:r>
              <a:rPr lang="en-US" sz="900" i="1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P.Yu</a:t>
            </a:r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-Wai-Man et al, Cell Rep Med, 2024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30440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E3EB89-BACF-5609-9EDA-443455E6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AF44AA-1202-5BF5-12B4-8C638127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F74C6E-E417-C3E3-7ED3-AB9B3657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FBBBA0B-18F2-512B-7FF9-F87824A9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771549"/>
            <a:ext cx="5256584" cy="216025"/>
          </a:xfrm>
        </p:spPr>
        <p:txBody>
          <a:bodyPr/>
          <a:lstStyle/>
          <a:p>
            <a:r>
              <a:rPr lang="nl-NL" sz="2800" dirty="0"/>
              <a:t>Conclusie LEROS</a:t>
            </a:r>
            <a:br>
              <a:rPr lang="nl-NL" sz="2800" dirty="0"/>
            </a:br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Therapeutic benefit of </a:t>
            </a:r>
            <a:r>
              <a:rPr lang="en-US" sz="900" i="1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idebenone</a:t>
            </a:r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in patients with Leber hereditary optic neuropathy: The LEROS nonrandomized controlled trial</a:t>
            </a:r>
            <a:b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</a:br>
            <a:r>
              <a:rPr lang="en-US" sz="900" i="1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P.Yu</a:t>
            </a:r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-Wai-Man et al, Cell Rep Med</a:t>
            </a:r>
            <a:r>
              <a:rPr lang="en-US" sz="14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. </a:t>
            </a:r>
            <a:r>
              <a:rPr lang="en-US" sz="10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2024</a:t>
            </a:r>
            <a:br>
              <a:rPr lang="en-US" sz="1400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</a:br>
            <a:br>
              <a:rPr lang="en-US" sz="1400" b="0" i="0" dirty="0">
                <a:solidFill>
                  <a:srgbClr val="5B616B"/>
                </a:solidFill>
                <a:effectLst/>
                <a:latin typeface="BlinkMacSystemFont"/>
              </a:rPr>
            </a:br>
            <a:endParaRPr lang="nl-NL" sz="2800" dirty="0"/>
          </a:p>
        </p:txBody>
      </p:sp>
      <p:pic>
        <p:nvPicPr>
          <p:cNvPr id="12" name="Afbeelding 11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E5424E94-67F1-C575-4279-55D16ED4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214231"/>
            <a:ext cx="6577806" cy="3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3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DAE9FF-56D2-98AC-975E-6F864D122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Waarom werkt </a:t>
            </a:r>
            <a:r>
              <a:rPr lang="nl-NL" dirty="0" err="1"/>
              <a:t>Idebenone</a:t>
            </a:r>
            <a:r>
              <a:rPr lang="nl-NL" dirty="0"/>
              <a:t> (</a:t>
            </a:r>
            <a:r>
              <a:rPr lang="nl-NL" dirty="0" err="1"/>
              <a:t>Raxone</a:t>
            </a:r>
            <a:r>
              <a:rPr lang="nl-NL" dirty="0"/>
              <a:t>) niet bij iedereen?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Waarom slechtere uitkomsten bij 3460G&gt;A mtND-1 mutatie in RODOS studie?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Is het door mildere visus daling in Natural </a:t>
            </a:r>
            <a:r>
              <a:rPr lang="nl-NL" dirty="0" err="1"/>
              <a:t>History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?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Speelt NQO1 gen een rol?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FC9662-9D3E-DF8F-DBC1-CD80B237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398966-A5E7-817E-8889-DB3B2726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BB63C1-8AD6-86CD-70B8-5022B8B6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1F239B5-678B-1B79-9B17-D2D9E01C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Onbeantwoorde vragen: </a:t>
            </a:r>
            <a:r>
              <a:rPr lang="nl-NL" dirty="0" err="1"/>
              <a:t>Idebenone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08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NQO1 stimuleert de werking van </a:t>
            </a:r>
            <a:r>
              <a:rPr lang="nl-NL" sz="1800" dirty="0" err="1"/>
              <a:t>Idebenone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350" dirty="0" err="1"/>
              <a:t>Idebenone</a:t>
            </a:r>
            <a:r>
              <a:rPr lang="nl-NL" sz="1350" dirty="0"/>
              <a:t> omzeilt het complex I defect bij LHON</a:t>
            </a:r>
          </a:p>
          <a:p>
            <a:r>
              <a:rPr lang="nl-NL" sz="1350" dirty="0"/>
              <a:t>2 specifieke mutaties in het </a:t>
            </a:r>
            <a:r>
              <a:rPr lang="nl-NL" sz="1350" i="1" dirty="0"/>
              <a:t>NQO1</a:t>
            </a:r>
            <a:r>
              <a:rPr lang="nl-NL" sz="1350" dirty="0"/>
              <a:t> gen verlagen de hoeveelheid NQO1 eiwit</a:t>
            </a:r>
          </a:p>
          <a:p>
            <a:r>
              <a:rPr lang="nl-NL" sz="1350" dirty="0">
                <a:sym typeface="Wingdings" panose="05000000000000000000" pitchFamily="2" charset="2"/>
              </a:rPr>
              <a:t> </a:t>
            </a:r>
            <a:r>
              <a:rPr lang="nl-NL" sz="1350" dirty="0"/>
              <a:t>verminderde </a:t>
            </a:r>
            <a:r>
              <a:rPr lang="nl-NL" sz="1350" dirty="0" err="1"/>
              <a:t>Idebenone</a:t>
            </a:r>
            <a:r>
              <a:rPr lang="nl-NL" sz="1350" dirty="0"/>
              <a:t> activatie</a:t>
            </a:r>
          </a:p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11" y="2134724"/>
            <a:ext cx="5314251" cy="249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0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Voorspelling effectiviteit </a:t>
            </a:r>
            <a:r>
              <a:rPr lang="nl-NL" sz="1800" dirty="0" err="1"/>
              <a:t>Idebenone</a:t>
            </a:r>
            <a:r>
              <a:rPr lang="nl-NL" sz="1800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40" y="1351429"/>
            <a:ext cx="1577225" cy="21456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680" y="1560195"/>
            <a:ext cx="5085632" cy="149983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499992" y="3795887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effecten m.n. bij m.3460G&gt;A patiënten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validatie nodig in andere cohorten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149730" y="3236788"/>
            <a:ext cx="44308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i="1" dirty="0" err="1"/>
              <a:t>Aleo</a:t>
            </a:r>
            <a:r>
              <a:rPr lang="nl-NL" sz="1050" i="1" dirty="0"/>
              <a:t> et al </a:t>
            </a:r>
            <a:r>
              <a:rPr lang="nl-NL" sz="1050" i="1" dirty="0" err="1"/>
              <a:t>Cell</a:t>
            </a:r>
            <a:r>
              <a:rPr lang="nl-NL" sz="1050" i="1" dirty="0"/>
              <a:t> Rep </a:t>
            </a:r>
            <a:r>
              <a:rPr lang="nl-NL" sz="1050" i="1" dirty="0" err="1"/>
              <a:t>Med</a:t>
            </a:r>
            <a:r>
              <a:rPr lang="nl-NL" sz="1050" i="1" dirty="0"/>
              <a:t>. 2024;5(2):101383. PMID:38272025</a:t>
            </a:r>
          </a:p>
        </p:txBody>
      </p:sp>
    </p:spTree>
    <p:extLst>
      <p:ext uri="{BB962C8B-B14F-4D97-AF65-F5344CB8AC3E}">
        <p14:creationId xmlns:p14="http://schemas.microsoft.com/office/powerpoint/2010/main" val="399575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Vraagstelling voor het volgende onderzoek: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350" dirty="0"/>
              <a:t>Leidt aanwezigheid van een of beide </a:t>
            </a:r>
            <a:r>
              <a:rPr lang="nl-NL" sz="1350" i="1" dirty="0"/>
              <a:t>NQO1</a:t>
            </a:r>
            <a:r>
              <a:rPr lang="nl-NL" sz="1350" dirty="0"/>
              <a:t> </a:t>
            </a:r>
            <a:r>
              <a:rPr lang="nl-NL" sz="1350" dirty="0" err="1"/>
              <a:t>SNPs</a:t>
            </a:r>
            <a:r>
              <a:rPr lang="nl-NL" sz="1350" dirty="0"/>
              <a:t> tot een verlaagde </a:t>
            </a:r>
            <a:r>
              <a:rPr lang="nl-NL" sz="1350" dirty="0" err="1"/>
              <a:t>Idebenone</a:t>
            </a:r>
            <a:r>
              <a:rPr lang="nl-NL" sz="1350" dirty="0"/>
              <a:t> responsiviteit voor LHON patiënten in NL en geldt dit voor alle 3 de LHON varianten?</a:t>
            </a:r>
          </a:p>
          <a:p>
            <a:endParaRPr lang="nl-NL" sz="1350" dirty="0"/>
          </a:p>
          <a:p>
            <a:r>
              <a:rPr lang="nl-NL" sz="1350" dirty="0"/>
              <a:t>Indien ja, dan kan dit gebruikt wordt om vooraf te bepalen welke patiënten wel/geen baat hebben bij behandeling</a:t>
            </a:r>
          </a:p>
          <a:p>
            <a:endParaRPr lang="nl-NL" sz="1350" dirty="0"/>
          </a:p>
          <a:p>
            <a:r>
              <a:rPr lang="nl-NL" sz="1350" dirty="0"/>
              <a:t>NL LHON behandelcentra (OZR Expertise centrum, UMCG, MUMC)</a:t>
            </a:r>
          </a:p>
          <a:p>
            <a:r>
              <a:rPr lang="nl-NL" sz="1350" dirty="0"/>
              <a:t>DNA diagnostiek: MUMC &amp; RUMC (van al bestaande bloedmonsters, dus geen extra bloed opname)</a:t>
            </a:r>
          </a:p>
        </p:txBody>
      </p:sp>
    </p:spTree>
    <p:extLst>
      <p:ext uri="{BB962C8B-B14F-4D97-AF65-F5344CB8AC3E}">
        <p14:creationId xmlns:p14="http://schemas.microsoft.com/office/powerpoint/2010/main" val="193819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E5CC77F-53F9-8A9A-E0B1-DE3539279FA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00118" y="1383508"/>
            <a:ext cx="3768725" cy="3078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DNA </a:t>
            </a:r>
            <a:r>
              <a:rPr lang="en-US" dirty="0" err="1"/>
              <a:t>krijgen</a:t>
            </a:r>
            <a:r>
              <a:rPr lang="en-US" dirty="0"/>
              <a:t> in de nucleus (vector transfer)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toevoer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mitochondria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Lastig</a:t>
            </a:r>
            <a:r>
              <a:rPr lang="en-US" dirty="0"/>
              <a:t> om </a:t>
            </a:r>
            <a:r>
              <a:rPr lang="en-US" dirty="0" err="1"/>
              <a:t>gelijk</a:t>
            </a:r>
            <a:r>
              <a:rPr lang="en-US" dirty="0"/>
              <a:t> gen in mitochondria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krijgen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Duur van de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Lange </a:t>
            </a:r>
            <a:r>
              <a:rPr lang="en-US" dirty="0" err="1"/>
              <a:t>termijn</a:t>
            </a:r>
            <a:r>
              <a:rPr lang="en-US" dirty="0"/>
              <a:t> </a:t>
            </a:r>
            <a:r>
              <a:rPr lang="en-US" dirty="0" err="1"/>
              <a:t>veiligheid</a:t>
            </a:r>
            <a:r>
              <a:rPr lang="en-US" dirty="0"/>
              <a:t> (</a:t>
            </a:r>
            <a:r>
              <a:rPr lang="en-US" dirty="0" err="1"/>
              <a:t>immunologisch</a:t>
            </a:r>
            <a:r>
              <a:rPr lang="en-US" dirty="0"/>
              <a:t>/</a:t>
            </a:r>
            <a:r>
              <a:rPr lang="en-US" dirty="0" err="1"/>
              <a:t>oncologisch</a:t>
            </a:r>
            <a:r>
              <a:rPr lang="en-US" dirty="0"/>
              <a:t>)</a:t>
            </a:r>
          </a:p>
        </p:txBody>
      </p:sp>
      <p:pic>
        <p:nvPicPr>
          <p:cNvPr id="9" name="Tijdelijke aanduiding voor inhoud 8" descr="Afbeelding met fruit, schermopname, tekst&#10;&#10;Door AI gegenereerde inhoud is mogelijk onjuist.">
            <a:extLst>
              <a:ext uri="{FF2B5EF4-FFF2-40B4-BE49-F238E27FC236}">
                <a16:creationId xmlns:a16="http://schemas.microsoft.com/office/drawing/2014/main" id="{1D0BF20B-A701-655F-690A-F1EB718BB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38" y="1383508"/>
            <a:ext cx="3999234" cy="3204466"/>
          </a:xfr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0CB043-7ACA-8CA3-3D91-CC2B042A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113" y="4678365"/>
            <a:ext cx="2133600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C47ED012-C121-4429-B593-E0AB43BB9F72}" type="datetime1">
              <a:rPr lang="nl-NL" altLang="nl-NL" smtClean="0"/>
              <a:pPr>
                <a:spcAft>
                  <a:spcPts val="600"/>
                </a:spcAft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68FE9-D2E0-8F18-A9CE-6939BFE2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4715"/>
            <a:ext cx="569627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392430-71FD-4445-163A-CA7637A8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8" y="4678365"/>
            <a:ext cx="57626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B32A44E7-FD8D-4804-8E67-E9ACB18B7EAF}" type="slidenum">
              <a:rPr lang="nl-NL" altLang="nl-NL" smtClean="0"/>
              <a:pPr>
                <a:spcAft>
                  <a:spcPts val="600"/>
                </a:spcAft>
                <a:defRPr/>
              </a:pPr>
              <a:t>16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10E0D44-7BFD-1FBA-306D-18D3756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7" y="125823"/>
            <a:ext cx="6048375" cy="857250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Gen therapie: uitdagingen</a:t>
            </a:r>
          </a:p>
        </p:txBody>
      </p:sp>
    </p:spTree>
    <p:extLst>
      <p:ext uri="{BB962C8B-B14F-4D97-AF65-F5344CB8AC3E}">
        <p14:creationId xmlns:p14="http://schemas.microsoft.com/office/powerpoint/2010/main" val="116729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A02CA3-7E7A-1DE2-E0F3-2DD2C9DB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CA492-6DE2-4938-BAEF-0FDBA360BCCB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F990B-BE84-A082-0744-D428A847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Het Oogziekenhuis Rotterdam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9D84B7-A493-747A-5E6D-63AF120F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8B32-20CE-4C90-A26C-FB99D0F5373B}" type="slidenum">
              <a:rPr lang="nl-NL" altLang="nl-NL" smtClean="0"/>
              <a:pPr>
                <a:defRPr/>
              </a:pPr>
              <a:t>17</a:t>
            </a:fld>
            <a:endParaRPr lang="nl-NL" alt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37B589C-39F1-99C6-4B55-1ACEDCB8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Lenadogene</a:t>
            </a:r>
            <a:r>
              <a:rPr lang="nl-NL" dirty="0"/>
              <a:t> </a:t>
            </a:r>
            <a:r>
              <a:rPr lang="nl-NL" dirty="0" err="1"/>
              <a:t>nolparvovec</a:t>
            </a:r>
            <a:endParaRPr lang="nl-NL" dirty="0"/>
          </a:p>
        </p:txBody>
      </p:sp>
      <p:pic>
        <p:nvPicPr>
          <p:cNvPr id="8" name="Tijdelijke aanduiding voor inhoud 7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0FFD6AFC-C7C2-EF7E-10B6-178589557D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0" y="1377940"/>
            <a:ext cx="4366007" cy="2376264"/>
          </a:xfrm>
        </p:spPr>
      </p:pic>
      <p:pic>
        <p:nvPicPr>
          <p:cNvPr id="10" name="Afbeelding 9" descr="Afbeelding met tekst, schermopname, Menselijk gezicht, grafische vormgeving&#10;&#10;Door AI gegenereerde inhoud is mogelijk onjuist.">
            <a:extLst>
              <a:ext uri="{FF2B5EF4-FFF2-40B4-BE49-F238E27FC236}">
                <a16:creationId xmlns:a16="http://schemas.microsoft.com/office/drawing/2014/main" id="{67366DD2-7B53-467F-BE17-B31D63D31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2" y="1995686"/>
            <a:ext cx="4406888" cy="237626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72A97FD-552A-AD9B-DACC-7A3371BDC7D5}"/>
              </a:ext>
            </a:extLst>
          </p:cNvPr>
          <p:cNvSpPr txBox="1"/>
          <p:nvPr/>
        </p:nvSpPr>
        <p:spPr>
          <a:xfrm rot="10800000" flipV="1">
            <a:off x="-2" y="3742102"/>
            <a:ext cx="4539090" cy="81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en-US" sz="1000" b="1" i="0" dirty="0">
                <a:solidFill>
                  <a:srgbClr val="1B1B1B"/>
                </a:solidFill>
                <a:effectLst/>
                <a:latin typeface="Source Sans Pro Web"/>
              </a:rPr>
              <a:t>Gene Therapies for the Treatment of </a:t>
            </a:r>
            <a:r>
              <a:rPr lang="en-US" sz="1000" b="1" dirty="0">
                <a:solidFill>
                  <a:srgbClr val="1B1B1B"/>
                </a:solidFill>
                <a:latin typeface="Source Sans Pro Web"/>
              </a:rPr>
              <a:t>Leber Hereditary Optic Neuropathy</a:t>
            </a:r>
          </a:p>
          <a:p>
            <a:pPr>
              <a:lnSpc>
                <a:spcPts val="2250"/>
              </a:lnSpc>
            </a:pPr>
            <a:endParaRPr lang="en-US" sz="7200" b="1" i="0" dirty="0">
              <a:solidFill>
                <a:srgbClr val="1B1B1B"/>
              </a:solidFill>
              <a:effectLst/>
              <a:latin typeface="Source Sans Pro Web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CA565506-F6F4-208C-612B-FF9C5AD1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010571"/>
            <a:ext cx="83884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Int.Ophthalm.clin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 2021 Sep:195–208, </a:t>
            </a:r>
            <a:r>
              <a:rPr kumimoji="0" lang="nl-NL" altLang="nl-NL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Sahel</a:t>
            </a: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 et al</a:t>
            </a:r>
            <a:r>
              <a:rPr kumimoji="0" lang="nl-NL" altLang="nl-NL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4C42899-7429-715A-6486-B8FA6A38DE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64088" y="1348783"/>
            <a:ext cx="94320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Source Sans Pro Web"/>
              </a:rPr>
              <a:t>. 2021 Sep 28;61(4):195–208</a:t>
            </a:r>
            <a:r>
              <a:rPr kumimoji="0" lang="nl-NL" altLang="nl-NL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5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5520A1-A71A-2593-0E97-60CB48F3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CA492-6DE2-4938-BAEF-0FDBA360BCCB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E6D974-6F20-5DB4-B330-B3CFB8CE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115325-4CF4-DA90-7C38-24414B61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8B32-20CE-4C90-A26C-FB99D0F5373B}" type="slidenum">
              <a:rPr lang="nl-NL" altLang="nl-NL" smtClean="0"/>
              <a:pPr>
                <a:defRPr/>
              </a:pPr>
              <a:t>18</a:t>
            </a:fld>
            <a:endParaRPr lang="nl-NL" alt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1020155-A141-36D4-EF5B-529F2E94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23478"/>
            <a:ext cx="6912694" cy="864096"/>
          </a:xfrm>
        </p:spPr>
        <p:txBody>
          <a:bodyPr/>
          <a:lstStyle/>
          <a:p>
            <a:br>
              <a:rPr lang="en-US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</a:br>
            <a:endParaRPr lang="nl-NL" dirty="0"/>
          </a:p>
        </p:txBody>
      </p:sp>
      <p:pic>
        <p:nvPicPr>
          <p:cNvPr id="11" name="Afbeelding 10" descr="Afbeelding met tekst, schermopname, whiteboard, Lettertype&#10;&#10;Door AI gegenereerde inhoud is mogelijk onjuist.">
            <a:extLst>
              <a:ext uri="{FF2B5EF4-FFF2-40B4-BE49-F238E27FC236}">
                <a16:creationId xmlns:a16="http://schemas.microsoft.com/office/drawing/2014/main" id="{FDDE4D9F-E17D-02A8-33B8-E19C94CAD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74808"/>
            <a:ext cx="6876256" cy="337420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729695FD-5ECC-1D62-6C45-85E4CAE9BC94}"/>
              </a:ext>
            </a:extLst>
          </p:cNvPr>
          <p:cNvSpPr txBox="1"/>
          <p:nvPr/>
        </p:nvSpPr>
        <p:spPr>
          <a:xfrm>
            <a:off x="1043608" y="195486"/>
            <a:ext cx="58245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Meta-analysis of treatment outcomes for patients with m.11778G&gt;A MT-ND4 Leber hereditary optic neuropathy (</a:t>
            </a:r>
            <a:r>
              <a:rPr lang="en-US" sz="1050" b="1" i="0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N.Newman</a:t>
            </a:r>
            <a:r>
              <a:rPr lang="en-US" sz="1050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et al)</a:t>
            </a:r>
          </a:p>
          <a:p>
            <a:pPr algn="l">
              <a:buNone/>
            </a:pPr>
            <a:endParaRPr lang="pt-BR" sz="900" dirty="0">
              <a:solidFill>
                <a:srgbClr val="5B616B"/>
              </a:solidFill>
              <a:latin typeface="BlinkMacSystemFont"/>
            </a:endParaRPr>
          </a:p>
          <a:p>
            <a:pPr algn="l">
              <a:buNone/>
            </a:pPr>
            <a:r>
              <a:rPr lang="pt-BR" sz="900" b="0" i="0" dirty="0">
                <a:solidFill>
                  <a:srgbClr val="5B616B"/>
                </a:solidFill>
                <a:effectLst/>
                <a:latin typeface="BlinkMacSystemFont"/>
              </a:rPr>
              <a:t>2025 Mar-Apr;70(2):283-295.</a:t>
            </a:r>
          </a:p>
          <a:p>
            <a:pPr>
              <a:buNone/>
            </a:pPr>
            <a:r>
              <a:rPr lang="pt-BR" sz="900" b="0" i="0" dirty="0"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lang="pt-BR" sz="900" b="0" i="0" dirty="0">
                <a:solidFill>
                  <a:srgbClr val="5B616B"/>
                </a:solidFill>
                <a:effectLst/>
                <a:latin typeface="BlinkMacSystemFont"/>
              </a:rPr>
              <a:t>doi: 10.1016/j.survophthal.2024.10.002.</a:t>
            </a:r>
            <a:r>
              <a:rPr lang="pt-BR" sz="900" b="0" i="0" dirty="0"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lang="pt-BR" sz="900" b="0" i="0" dirty="0">
                <a:solidFill>
                  <a:srgbClr val="5B616B"/>
                </a:solidFill>
                <a:effectLst/>
                <a:latin typeface="BlinkMacSystemFont"/>
              </a:rPr>
              <a:t>Epub 2024 Oct 16.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70969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A3A5E15-610E-0658-3AD0-1236B869C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Allotopic gen delivery therapie werkt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Toegepast bij 11778 ND-4gen mutatie met de volgende resultaten: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Matige verbetering van de visus </a:t>
            </a:r>
            <a:r>
              <a:rPr lang="nl-NL" dirty="0" err="1"/>
              <a:t>ivm</a:t>
            </a:r>
            <a:r>
              <a:rPr lang="nl-NL" dirty="0"/>
              <a:t> Natural </a:t>
            </a:r>
            <a:r>
              <a:rPr lang="nl-NL" dirty="0" err="1"/>
              <a:t>hystory</a:t>
            </a:r>
            <a:endParaRPr lang="nl-NL" dirty="0"/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Betere visusuitkomst na 6 maanden van visusdaling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Na 1 injectie gedurende 5 jaar blijvende visus verbetering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Bilateraal effect na unilateraal injectie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“dosis” afhankelijk effect is beter bij bilaterale injectie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Veilig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8C8BB-A34A-23FB-2C6A-169A98D2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CA492-6DE2-4938-BAEF-0FDBA360BCCB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2D2083-E07D-BDF2-B787-DEF5F80C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ECA383-F7EF-2A04-0E60-16C98C5C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8B32-20CE-4C90-A26C-FB99D0F5373B}" type="slidenum">
              <a:rPr lang="nl-NL" altLang="nl-NL" smtClean="0"/>
              <a:pPr>
                <a:defRPr/>
              </a:pPr>
              <a:t>19</a:t>
            </a:fld>
            <a:endParaRPr lang="nl-NL" alt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65C2582-9250-6AA0-56FB-BD2F81C9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Gentherapie Conclusie</a:t>
            </a:r>
          </a:p>
        </p:txBody>
      </p:sp>
    </p:spTree>
    <p:extLst>
      <p:ext uri="{BB962C8B-B14F-4D97-AF65-F5344CB8AC3E}">
        <p14:creationId xmlns:p14="http://schemas.microsoft.com/office/powerpoint/2010/main" val="362723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EDA24-6FCE-49C7-84AC-4240EB4C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Epidemiologie LHON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5C560C-B348-4B9E-B06C-4D782AA9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Prevalentie: 1/25.000 – 1/50.000 (1/39.000 in Nederland)</a:t>
            </a:r>
          </a:p>
          <a:p>
            <a:r>
              <a:rPr lang="nl-NL" dirty="0"/>
              <a:t>Penetrantie </a:t>
            </a:r>
            <a:r>
              <a:rPr lang="nl-NL" dirty="0" err="1"/>
              <a:t>mtDNA</a:t>
            </a:r>
            <a:r>
              <a:rPr lang="nl-NL" dirty="0"/>
              <a:t> LHON genen: F 10% M 50% </a:t>
            </a:r>
          </a:p>
          <a:p>
            <a:r>
              <a:rPr lang="nl-NL" dirty="0"/>
              <a:t>	&gt; 80% patiënten met LHON mannen</a:t>
            </a:r>
          </a:p>
          <a:p>
            <a:r>
              <a:rPr lang="nl-NL" dirty="0"/>
              <a:t>Risico factoren voor visus verlies LHON:</a:t>
            </a:r>
          </a:p>
          <a:p>
            <a:r>
              <a:rPr lang="nl-NL" dirty="0"/>
              <a:t>-</a:t>
            </a:r>
            <a:r>
              <a:rPr lang="nl-NL" sz="1800" dirty="0"/>
              <a:t> Geslacht</a:t>
            </a:r>
          </a:p>
          <a:p>
            <a:r>
              <a:rPr lang="nl-NL" sz="1800" dirty="0"/>
              <a:t>- Leeftijd: 15-35 jaar, maar elke leeftijd is mogelijk</a:t>
            </a:r>
          </a:p>
          <a:p>
            <a:r>
              <a:rPr lang="nl-NL" sz="1800" dirty="0"/>
              <a:t>	 - 10% dragers – voor 12 jaar symptomatisch</a:t>
            </a:r>
          </a:p>
          <a:p>
            <a:r>
              <a:rPr lang="nl-NL" sz="1800" dirty="0"/>
              <a:t>	 - 8% dragers – na 45 jaar symptomatisch</a:t>
            </a:r>
          </a:p>
          <a:p>
            <a:r>
              <a:rPr lang="nl-NL" sz="1800" dirty="0"/>
              <a:t> - Roken/rook	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12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C2938D-535E-1062-3DCD-1328E24C7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 onafhankelijke </a:t>
            </a:r>
            <a:r>
              <a:rPr lang="nl-NL" dirty="0" err="1"/>
              <a:t>metanalysis</a:t>
            </a:r>
            <a:r>
              <a:rPr lang="nl-NL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Natural </a:t>
            </a:r>
            <a:r>
              <a:rPr lang="nl-NL" dirty="0" err="1"/>
              <a:t>history</a:t>
            </a:r>
            <a:r>
              <a:rPr lang="nl-NL" dirty="0"/>
              <a:t> (geen behandeling)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Idebenone</a:t>
            </a:r>
            <a:r>
              <a:rPr lang="nl-NL" dirty="0"/>
              <a:t> behandeling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Lenadogene</a:t>
            </a:r>
            <a:r>
              <a:rPr lang="nl-NL" dirty="0"/>
              <a:t> </a:t>
            </a:r>
            <a:r>
              <a:rPr lang="nl-NL" dirty="0" err="1"/>
              <a:t>nalparvovec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Visuele </a:t>
            </a:r>
            <a:r>
              <a:rPr lang="nl-NL" dirty="0" err="1"/>
              <a:t>outkomst</a:t>
            </a:r>
            <a:r>
              <a:rPr lang="nl-NL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Clinical</a:t>
            </a:r>
            <a:r>
              <a:rPr lang="nl-NL" dirty="0"/>
              <a:t> relevant recovery (CRR 10 ETDRS letters) van nadir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Best </a:t>
            </a:r>
            <a:r>
              <a:rPr lang="nl-NL" dirty="0" err="1"/>
              <a:t>corrected</a:t>
            </a:r>
            <a:r>
              <a:rPr lang="nl-NL" dirty="0"/>
              <a:t> </a:t>
            </a:r>
            <a:r>
              <a:rPr lang="nl-NL" dirty="0" err="1"/>
              <a:t>visual</a:t>
            </a:r>
            <a:r>
              <a:rPr lang="nl-NL" dirty="0"/>
              <a:t> </a:t>
            </a:r>
            <a:r>
              <a:rPr lang="nl-NL" dirty="0" err="1"/>
              <a:t>acuity</a:t>
            </a:r>
            <a:r>
              <a:rPr lang="nl-NL" dirty="0"/>
              <a:t> (BCVA)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A627D9-4893-77D7-9F37-BD6D601D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BEFD0E1-79F3-8ABA-415D-066F0842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25BE58-490A-36C3-60BF-19A8F81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20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A81F3B-7668-164B-D7DD-6AAF4688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Natural </a:t>
            </a:r>
            <a:r>
              <a:rPr lang="nl-NL" dirty="0" err="1"/>
              <a:t>History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Idebenone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Gentherapie </a:t>
            </a:r>
          </a:p>
        </p:txBody>
      </p:sp>
    </p:spTree>
    <p:extLst>
      <p:ext uri="{BB962C8B-B14F-4D97-AF65-F5344CB8AC3E}">
        <p14:creationId xmlns:p14="http://schemas.microsoft.com/office/powerpoint/2010/main" val="77863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FC8C051C-1D3D-EF7E-1D21-EF16318F2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r="2" b="15115"/>
          <a:stretch/>
        </p:blipFill>
        <p:spPr>
          <a:xfrm>
            <a:off x="876321" y="1347614"/>
            <a:ext cx="7691437" cy="3168352"/>
          </a:xfr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C618FD-7E31-7DD9-2078-206D356F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113" y="4678365"/>
            <a:ext cx="2133600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C47ED012-C121-4429-B593-E0AB43BB9F72}" type="datetime1">
              <a:rPr lang="nl-NL" altLang="nl-NL" smtClean="0"/>
              <a:pPr>
                <a:spcAft>
                  <a:spcPts val="600"/>
                </a:spcAft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E4258D-3497-0FCE-1E6F-CB4CE0EB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4715"/>
            <a:ext cx="569627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BF3EF3-0700-4682-BB60-1ECCB4B0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8" y="4678365"/>
            <a:ext cx="57626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B32A44E7-FD8D-4804-8E67-E9ACB18B7EAF}" type="slidenum">
              <a:rPr lang="nl-NL" altLang="nl-NL" smtClean="0"/>
              <a:pPr>
                <a:spcAft>
                  <a:spcPts val="600"/>
                </a:spcAft>
                <a:defRPr/>
              </a:pPr>
              <a:t>21</a:t>
            </a:fld>
            <a:endParaRPr lang="nl-NL" altLang="nl-NL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5619FAE3-6E68-CEE7-0F5E-205BD003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7" y="125823"/>
            <a:ext cx="6048375" cy="857250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267018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232B9A53-0EED-F425-4EF4-B64977E4A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81" y="1384300"/>
            <a:ext cx="4405900" cy="3078163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90A39E-EC76-5517-8ECF-5B566C6D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CAAF11-E93C-52A3-A0EC-524EDDD1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5688E7-A90C-0E50-B47C-57DE797A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22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04582F2-CF59-2A57-B83D-3051B1A9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CRR (%) ten opzichte van nadir (het laagst gemeten visus)</a:t>
            </a:r>
          </a:p>
        </p:txBody>
      </p:sp>
    </p:spTree>
    <p:extLst>
      <p:ext uri="{BB962C8B-B14F-4D97-AF65-F5344CB8AC3E}">
        <p14:creationId xmlns:p14="http://schemas.microsoft.com/office/powerpoint/2010/main" val="3972126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tekst, schermopname, Lettertype, diagram&#10;&#10;Door AI gegenereerde inhoud is mogelijk onjuist.">
            <a:extLst>
              <a:ext uri="{FF2B5EF4-FFF2-40B4-BE49-F238E27FC236}">
                <a16:creationId xmlns:a16="http://schemas.microsoft.com/office/drawing/2014/main" id="{D553FC4E-19ED-3F64-78E4-3789D83BA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18" y="1203597"/>
            <a:ext cx="2880320" cy="3528393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82EB4D-A928-03A3-28F6-7533B81A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03AAF4-A13A-6C7C-4F63-941EDF7D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978C5A-74BE-79B4-F7BB-6B09E8F0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23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68C821F-25D6-A7B9-8CB1-6E42432B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 visus CRR en BCVA</a:t>
            </a:r>
          </a:p>
        </p:txBody>
      </p:sp>
      <p:pic>
        <p:nvPicPr>
          <p:cNvPr id="10" name="Afbeelding 9" descr="Afbeelding met tekst, schermopname, diagram, Lettertype">
            <a:extLst>
              <a:ext uri="{FF2B5EF4-FFF2-40B4-BE49-F238E27FC236}">
                <a16:creationId xmlns:a16="http://schemas.microsoft.com/office/drawing/2014/main" id="{63363A6D-32DC-06EE-1999-861C687C9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40" y="1203597"/>
            <a:ext cx="3019652" cy="35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9E6EC30-2E0D-F1CC-AF65-A185CF30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Visus uitkomst met CRR en BCVA is beter bij de groep, behandelend met Gentherapie.</a:t>
            </a:r>
          </a:p>
          <a:p>
            <a:r>
              <a:rPr lang="nl-NL" dirty="0"/>
              <a:t>Gentherapie en </a:t>
            </a:r>
            <a:r>
              <a:rPr lang="nl-NL" dirty="0" err="1"/>
              <a:t>Idebenone</a:t>
            </a:r>
            <a:r>
              <a:rPr lang="nl-NL" dirty="0"/>
              <a:t> zijn superior aan onbehandelde groep.</a:t>
            </a:r>
          </a:p>
          <a:p>
            <a:r>
              <a:rPr lang="nl-NL" dirty="0"/>
              <a:t>Beperking van deze studie: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Geen echte controle groep -&gt;geen placebo 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Grote verschillen in de visusmetingen met name in onbehandelde 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Behandeling met </a:t>
            </a:r>
            <a:r>
              <a:rPr lang="nl-NL" dirty="0" err="1"/>
              <a:t>Idebenone</a:t>
            </a:r>
            <a:r>
              <a:rPr lang="nl-NL" dirty="0"/>
              <a:t> in </a:t>
            </a:r>
            <a:r>
              <a:rPr lang="nl-NL" dirty="0" err="1"/>
              <a:t>natural</a:t>
            </a:r>
            <a:r>
              <a:rPr lang="nl-NL" dirty="0"/>
              <a:t> </a:t>
            </a:r>
            <a:r>
              <a:rPr lang="nl-NL" dirty="0" err="1"/>
              <a:t>hystory</a:t>
            </a: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120179-E482-8D6D-E381-B7A1CFA8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758243-21AF-7059-5481-05D6C8B1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F08055-550C-C203-007D-D228B6CF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24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DF10148-2455-7527-7AC7-CD03B4AA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</p:spTree>
    <p:extLst>
      <p:ext uri="{BB962C8B-B14F-4D97-AF65-F5344CB8AC3E}">
        <p14:creationId xmlns:p14="http://schemas.microsoft.com/office/powerpoint/2010/main" val="2986933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Afbeelding met tekst, diagram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B70A98C9-2464-B807-21BC-6B1883653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275606"/>
            <a:ext cx="6336704" cy="3186859"/>
          </a:xfr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EFA8FD-653C-FBBE-6DE1-2B7E0803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113" y="4678365"/>
            <a:ext cx="2133600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C47ED012-C121-4429-B593-E0AB43BB9F72}" type="datetime1">
              <a:rPr lang="nl-NL" altLang="nl-NL" smtClean="0"/>
              <a:pPr>
                <a:spcAft>
                  <a:spcPts val="600"/>
                </a:spcAft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7F569B-0789-783F-6CE9-24FB847B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4715"/>
            <a:ext cx="569627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19240F-08A0-63F2-EBB9-491F1B73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8" y="4678365"/>
            <a:ext cx="57626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B32A44E7-FD8D-4804-8E67-E9ACB18B7EAF}" type="slidenum">
              <a:rPr lang="nl-NL" altLang="nl-NL" smtClean="0"/>
              <a:pPr>
                <a:spcAft>
                  <a:spcPts val="600"/>
                </a:spcAft>
                <a:defRPr/>
              </a:pPr>
              <a:t>25</a:t>
            </a:fld>
            <a:endParaRPr lang="nl-NL" altLang="nl-NL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9F06E7B7-333D-CB2A-D007-AE87CCC5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7" y="125823"/>
            <a:ext cx="6048375" cy="857250"/>
          </a:xfrm>
        </p:spPr>
        <p:txBody>
          <a:bodyPr/>
          <a:lstStyle/>
          <a:p>
            <a:r>
              <a:rPr lang="en-US" dirty="0" err="1"/>
              <a:t>Toekomstige</a:t>
            </a:r>
            <a:r>
              <a:rPr lang="en-US" dirty="0"/>
              <a:t> </a:t>
            </a:r>
            <a:r>
              <a:rPr lang="en-US" dirty="0" err="1"/>
              <a:t>behandelingen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82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252EB-41D7-4DC2-9208-56EEF812CE1F}"/>
              </a:ext>
            </a:extLst>
          </p:cNvPr>
          <p:cNvCxnSpPr>
            <a:cxnSpLocks/>
          </p:cNvCxnSpPr>
          <p:nvPr/>
        </p:nvCxnSpPr>
        <p:spPr bwMode="auto">
          <a:xfrm>
            <a:off x="1436938" y="1781569"/>
            <a:ext cx="6431714" cy="5735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95F8BA8-0445-4EFB-90F4-6D678B48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95" y="277491"/>
            <a:ext cx="6382838" cy="404030"/>
          </a:xfrm>
        </p:spPr>
        <p:txBody>
          <a:bodyPr/>
          <a:lstStyle/>
          <a:p>
            <a:pPr algn="ctr"/>
            <a:r>
              <a:rPr lang="en-US" sz="2100" dirty="0"/>
              <a:t>1e </a:t>
            </a:r>
            <a:r>
              <a:rPr lang="en-US" sz="2100" dirty="0" err="1"/>
              <a:t>Techniek</a:t>
            </a:r>
            <a:r>
              <a:rPr lang="en-US" sz="2100" dirty="0"/>
              <a:t>: </a:t>
            </a:r>
            <a:r>
              <a:rPr lang="en-US" sz="2100" i="1" dirty="0"/>
              <a:t>ND4</a:t>
            </a:r>
            <a:r>
              <a:rPr lang="en-US" sz="2100" dirty="0"/>
              <a:t> </a:t>
            </a:r>
            <a:r>
              <a:rPr lang="en-US" sz="2100" dirty="0" err="1"/>
              <a:t>virale</a:t>
            </a:r>
            <a:r>
              <a:rPr lang="en-US" sz="2100" dirty="0"/>
              <a:t> vector </a:t>
            </a:r>
            <a:r>
              <a:rPr lang="en-US" sz="2100" dirty="0" err="1"/>
              <a:t>technologie</a:t>
            </a:r>
            <a:br>
              <a:rPr lang="en-US" sz="2100" dirty="0"/>
            </a:br>
            <a:r>
              <a:rPr lang="en-US" sz="2100" dirty="0"/>
              <a:t>in </a:t>
            </a:r>
            <a:r>
              <a:rPr lang="en-US" sz="2100" dirty="0" err="1"/>
              <a:t>netvlies</a:t>
            </a:r>
            <a:r>
              <a:rPr lang="en-US" sz="2100" dirty="0"/>
              <a:t> / retina ganglion </a:t>
            </a:r>
            <a:r>
              <a:rPr lang="en-US" sz="2100" dirty="0" err="1"/>
              <a:t>cellen</a:t>
            </a:r>
            <a:endParaRPr lang="nl-NL" sz="21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27743-8B8D-41AF-AB73-AF2949C7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5D7B-A07B-4BC0-B7FD-69181FAA0CBE}" type="datetime5">
              <a:rPr lang="en-US" smtClean="0"/>
              <a:t>10-May-25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6E578-9520-4730-BA42-E0F5735C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98174-A40E-4649-8E36-3411BA34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C81BA4-8399-4B97-A95E-10F164FC3724}"/>
              </a:ext>
            </a:extLst>
          </p:cNvPr>
          <p:cNvSpPr/>
          <p:nvPr/>
        </p:nvSpPr>
        <p:spPr bwMode="auto">
          <a:xfrm>
            <a:off x="3870049" y="1483096"/>
            <a:ext cx="2225951" cy="65785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E1E8BF-1C00-45F7-9697-A9F335CC62E2}"/>
              </a:ext>
            </a:extLst>
          </p:cNvPr>
          <p:cNvSpPr txBox="1"/>
          <p:nvPr/>
        </p:nvSpPr>
        <p:spPr>
          <a:xfrm>
            <a:off x="4193542" y="1618128"/>
            <a:ext cx="15058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latin typeface="+mn-lt"/>
              </a:rPr>
              <a:t>ND4</a:t>
            </a:r>
            <a:r>
              <a:rPr lang="en-US" sz="2100" b="1" dirty="0">
                <a:latin typeface="+mn-lt"/>
              </a:rPr>
              <a:t> cDNA </a:t>
            </a:r>
            <a:endParaRPr lang="nl-NL" sz="2100" b="1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16024F-0661-44BA-A55A-D87ACAC54BD8}"/>
              </a:ext>
            </a:extLst>
          </p:cNvPr>
          <p:cNvSpPr txBox="1"/>
          <p:nvPr/>
        </p:nvSpPr>
        <p:spPr>
          <a:xfrm>
            <a:off x="411692" y="1120696"/>
            <a:ext cx="28356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n-lt"/>
              </a:rPr>
              <a:t>AAV</a:t>
            </a:r>
            <a:r>
              <a:rPr lang="en-US" sz="2100" b="1" i="1" dirty="0">
                <a:solidFill>
                  <a:schemeClr val="bg2"/>
                </a:solidFill>
                <a:latin typeface="+mn-lt"/>
              </a:rPr>
              <a:t>-ND4 </a:t>
            </a:r>
            <a:r>
              <a:rPr lang="en-US" sz="2100" b="1" dirty="0">
                <a:solidFill>
                  <a:schemeClr val="bg2"/>
                </a:solidFill>
                <a:latin typeface="+mn-lt"/>
              </a:rPr>
              <a:t>DNA</a:t>
            </a:r>
            <a:r>
              <a:rPr lang="en-US" sz="2100" b="1" i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100" b="1" dirty="0">
                <a:solidFill>
                  <a:schemeClr val="bg2"/>
                </a:solidFill>
                <a:latin typeface="+mn-lt"/>
              </a:rPr>
              <a:t>vector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DBC7C2-1BFE-4F1C-B06D-96AB7AC29F05}"/>
              </a:ext>
            </a:extLst>
          </p:cNvPr>
          <p:cNvSpPr/>
          <p:nvPr/>
        </p:nvSpPr>
        <p:spPr bwMode="auto">
          <a:xfrm>
            <a:off x="2047946" y="1483096"/>
            <a:ext cx="1312935" cy="65785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C7C74A-6E10-44E8-AA05-2BC47084C140}"/>
              </a:ext>
            </a:extLst>
          </p:cNvPr>
          <p:cNvSpPr txBox="1"/>
          <p:nvPr/>
        </p:nvSpPr>
        <p:spPr>
          <a:xfrm>
            <a:off x="2045822" y="1530071"/>
            <a:ext cx="129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RGC promoter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4886E6-72C3-EC16-6AB9-360CD0E91254}"/>
              </a:ext>
            </a:extLst>
          </p:cNvPr>
          <p:cNvSpPr/>
          <p:nvPr/>
        </p:nvSpPr>
        <p:spPr bwMode="auto">
          <a:xfrm>
            <a:off x="3395157" y="1483096"/>
            <a:ext cx="464922" cy="65785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1829C-7556-BD3E-ED2D-EC4433CEC6A2}"/>
              </a:ext>
            </a:extLst>
          </p:cNvPr>
          <p:cNvSpPr txBox="1"/>
          <p:nvPr/>
        </p:nvSpPr>
        <p:spPr>
          <a:xfrm>
            <a:off x="3373499" y="1535507"/>
            <a:ext cx="55837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MTS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   </a:t>
            </a:r>
            <a:r>
              <a:rPr lang="en-US" sz="2100" b="1" dirty="0">
                <a:solidFill>
                  <a:schemeClr val="bg1"/>
                </a:solidFill>
              </a:rPr>
              <a:t>+</a:t>
            </a:r>
            <a:endParaRPr lang="nl-NL" sz="2100" b="1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421F46-28B4-8980-D281-552BFA682129}"/>
              </a:ext>
            </a:extLst>
          </p:cNvPr>
          <p:cNvSpPr/>
          <p:nvPr/>
        </p:nvSpPr>
        <p:spPr bwMode="auto">
          <a:xfrm>
            <a:off x="6091015" y="1605482"/>
            <a:ext cx="717693" cy="43487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75EE89-E975-93CB-2FF5-35EDC0016084}"/>
              </a:ext>
            </a:extLst>
          </p:cNvPr>
          <p:cNvSpPr txBox="1"/>
          <p:nvPr/>
        </p:nvSpPr>
        <p:spPr>
          <a:xfrm>
            <a:off x="6122147" y="1627073"/>
            <a:ext cx="70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MTS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3’UTR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2DE5F7-B684-05DF-6B3C-923F9003CBDA}"/>
              </a:ext>
            </a:extLst>
          </p:cNvPr>
          <p:cNvSpPr/>
          <p:nvPr/>
        </p:nvSpPr>
        <p:spPr bwMode="auto">
          <a:xfrm>
            <a:off x="6816879" y="1620928"/>
            <a:ext cx="444001" cy="4103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EB1CE-14CD-9DB5-F39B-A33E5BA6D557}"/>
              </a:ext>
            </a:extLst>
          </p:cNvPr>
          <p:cNvSpPr txBox="1"/>
          <p:nvPr/>
        </p:nvSpPr>
        <p:spPr>
          <a:xfrm>
            <a:off x="6808708" y="1614405"/>
            <a:ext cx="44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pA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D84C20A-0DDA-153E-469A-1576346DD22F}"/>
              </a:ext>
            </a:extLst>
          </p:cNvPr>
          <p:cNvSpPr/>
          <p:nvPr/>
        </p:nvSpPr>
        <p:spPr bwMode="auto">
          <a:xfrm>
            <a:off x="7281003" y="1629473"/>
            <a:ext cx="530534" cy="4103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6DF170-8437-B954-BC7A-AE3E306E28E2}"/>
              </a:ext>
            </a:extLst>
          </p:cNvPr>
          <p:cNvSpPr txBox="1"/>
          <p:nvPr/>
        </p:nvSpPr>
        <p:spPr>
          <a:xfrm>
            <a:off x="7263472" y="1645720"/>
            <a:ext cx="54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ITR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F2A99EC-E355-495C-BBDB-270EC8ED1484}"/>
              </a:ext>
            </a:extLst>
          </p:cNvPr>
          <p:cNvSpPr/>
          <p:nvPr/>
        </p:nvSpPr>
        <p:spPr bwMode="auto">
          <a:xfrm>
            <a:off x="1500745" y="1592197"/>
            <a:ext cx="530534" cy="4103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58D809-9039-07E7-DE14-BABF71126099}"/>
              </a:ext>
            </a:extLst>
          </p:cNvPr>
          <p:cNvSpPr txBox="1"/>
          <p:nvPr/>
        </p:nvSpPr>
        <p:spPr>
          <a:xfrm>
            <a:off x="1474664" y="1608444"/>
            <a:ext cx="54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ITR</a:t>
            </a:r>
            <a:endParaRPr lang="nl-NL" b="1" dirty="0">
              <a:solidFill>
                <a:schemeClr val="accent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F3026-8012-02B4-2248-3BE954EDF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1" y="2454366"/>
            <a:ext cx="3022600" cy="2264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42A5A5-67D7-8201-7CCF-C587B2E5E0F5}"/>
              </a:ext>
            </a:extLst>
          </p:cNvPr>
          <p:cNvSpPr txBox="1"/>
          <p:nvPr/>
        </p:nvSpPr>
        <p:spPr>
          <a:xfrm>
            <a:off x="411693" y="3443976"/>
            <a:ext cx="28356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n-lt"/>
              </a:rPr>
              <a:t>AAV</a:t>
            </a:r>
            <a:r>
              <a:rPr lang="en-US" sz="2100" b="1" i="1" dirty="0">
                <a:solidFill>
                  <a:schemeClr val="bg2"/>
                </a:solidFill>
                <a:latin typeface="+mn-lt"/>
              </a:rPr>
              <a:t>-ND4 </a:t>
            </a:r>
            <a:r>
              <a:rPr lang="en-US" sz="2100" b="1" dirty="0" err="1">
                <a:solidFill>
                  <a:schemeClr val="bg2"/>
                </a:solidFill>
                <a:latin typeface="+mn-lt"/>
              </a:rPr>
              <a:t>omhulsel</a:t>
            </a:r>
            <a:endParaRPr lang="en-US" sz="21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63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252EB-41D7-4DC2-9208-56EEF812CE1F}"/>
              </a:ext>
            </a:extLst>
          </p:cNvPr>
          <p:cNvCxnSpPr>
            <a:cxnSpLocks/>
          </p:cNvCxnSpPr>
          <p:nvPr/>
        </p:nvCxnSpPr>
        <p:spPr bwMode="auto">
          <a:xfrm>
            <a:off x="1436938" y="1781569"/>
            <a:ext cx="6431714" cy="5735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2DE5F7-B684-05DF-6B3C-923F9003CBDA}"/>
              </a:ext>
            </a:extLst>
          </p:cNvPr>
          <p:cNvSpPr/>
          <p:nvPr/>
        </p:nvSpPr>
        <p:spPr bwMode="auto">
          <a:xfrm>
            <a:off x="6148011" y="1620928"/>
            <a:ext cx="444001" cy="4103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529C3E5-99CA-1AE2-7454-D1D778E50A91}"/>
              </a:ext>
            </a:extLst>
          </p:cNvPr>
          <p:cNvSpPr/>
          <p:nvPr/>
        </p:nvSpPr>
        <p:spPr bwMode="auto">
          <a:xfrm>
            <a:off x="6939857" y="1620928"/>
            <a:ext cx="350964" cy="4103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0E6448F-8672-B917-2167-9F1A59D468FB}"/>
              </a:ext>
            </a:extLst>
          </p:cNvPr>
          <p:cNvSpPr/>
          <p:nvPr/>
        </p:nvSpPr>
        <p:spPr bwMode="auto">
          <a:xfrm>
            <a:off x="6596935" y="1620437"/>
            <a:ext cx="350964" cy="4103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0E36A9-39E4-40AD-BE3D-AAAB074BFDC2}"/>
              </a:ext>
            </a:extLst>
          </p:cNvPr>
          <p:cNvCxnSpPr>
            <a:cxnSpLocks/>
          </p:cNvCxnSpPr>
          <p:nvPr/>
        </p:nvCxnSpPr>
        <p:spPr bwMode="auto">
          <a:xfrm>
            <a:off x="1881151" y="3913739"/>
            <a:ext cx="5434049" cy="1146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83D6EFF-E233-CD74-6535-CEDEBA5B743A}"/>
              </a:ext>
            </a:extLst>
          </p:cNvPr>
          <p:cNvSpPr/>
          <p:nvPr/>
        </p:nvSpPr>
        <p:spPr bwMode="auto">
          <a:xfrm>
            <a:off x="4675410" y="3669639"/>
            <a:ext cx="350964" cy="4103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19725AF-0FF1-BC0F-7114-47E2FCB74534}"/>
              </a:ext>
            </a:extLst>
          </p:cNvPr>
          <p:cNvSpPr/>
          <p:nvPr/>
        </p:nvSpPr>
        <p:spPr bwMode="auto">
          <a:xfrm>
            <a:off x="4332488" y="3669148"/>
            <a:ext cx="350964" cy="410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A7876C-49A9-B2E6-9ED8-3CA93159B52E}"/>
              </a:ext>
            </a:extLst>
          </p:cNvPr>
          <p:cNvSpPr/>
          <p:nvPr/>
        </p:nvSpPr>
        <p:spPr bwMode="auto">
          <a:xfrm>
            <a:off x="2387392" y="1603845"/>
            <a:ext cx="350964" cy="410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F8BA8-0445-4EFB-90F4-6D678B48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95" y="277491"/>
            <a:ext cx="6382838" cy="404030"/>
          </a:xfrm>
        </p:spPr>
        <p:txBody>
          <a:bodyPr/>
          <a:lstStyle/>
          <a:p>
            <a:pPr algn="ctr"/>
            <a:r>
              <a:rPr lang="en-US" sz="2100" dirty="0"/>
              <a:t>2e </a:t>
            </a:r>
            <a:r>
              <a:rPr lang="en-US" sz="2100" dirty="0" err="1"/>
              <a:t>Techniek</a:t>
            </a:r>
            <a:r>
              <a:rPr lang="en-US" sz="2100" dirty="0"/>
              <a:t>: </a:t>
            </a:r>
            <a:r>
              <a:rPr lang="en-US" sz="2100" i="1" dirty="0"/>
              <a:t>ND4</a:t>
            </a:r>
            <a:r>
              <a:rPr lang="en-US" sz="2100" dirty="0"/>
              <a:t> CRISPR/Cas </a:t>
            </a:r>
            <a:r>
              <a:rPr lang="en-US" sz="2100" dirty="0" err="1"/>
              <a:t>genediting</a:t>
            </a:r>
            <a:r>
              <a:rPr lang="en-US" sz="2100" dirty="0"/>
              <a:t> in de </a:t>
            </a:r>
            <a:r>
              <a:rPr lang="en-US" sz="2100" dirty="0" err="1"/>
              <a:t>celkern</a:t>
            </a:r>
            <a:br>
              <a:rPr lang="en-US" sz="2100" dirty="0"/>
            </a:br>
            <a:r>
              <a:rPr lang="en-US" sz="2100" dirty="0"/>
              <a:t>in </a:t>
            </a:r>
            <a:r>
              <a:rPr lang="en-US" sz="2100" dirty="0" err="1"/>
              <a:t>deetvlies</a:t>
            </a:r>
            <a:r>
              <a:rPr lang="en-US" sz="2100" dirty="0"/>
              <a:t> / retina ganglion </a:t>
            </a:r>
            <a:r>
              <a:rPr lang="en-US" sz="2100" dirty="0" err="1"/>
              <a:t>cellen</a:t>
            </a:r>
            <a:r>
              <a:rPr lang="en-US" sz="2100" dirty="0"/>
              <a:t> (RGCs)</a:t>
            </a:r>
            <a:endParaRPr lang="nl-NL" sz="21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27743-8B8D-41AF-AB73-AF2949C7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5D7B-A07B-4BC0-B7FD-69181FAA0CBE}" type="datetime5">
              <a:rPr lang="en-US" smtClean="0"/>
              <a:t>10-May-25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6E578-9520-4730-BA42-E0F5735C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98174-A40E-4649-8E36-3411BA34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F50CB1-D9A6-4CDD-AE9D-61DD420A90E7}"/>
              </a:ext>
            </a:extLst>
          </p:cNvPr>
          <p:cNvSpPr/>
          <p:nvPr/>
        </p:nvSpPr>
        <p:spPr bwMode="auto">
          <a:xfrm>
            <a:off x="2947707" y="3680582"/>
            <a:ext cx="962366" cy="46631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894D41-5353-44B7-BFFF-B944ABCF02DB}"/>
              </a:ext>
            </a:extLst>
          </p:cNvPr>
          <p:cNvSpPr/>
          <p:nvPr/>
        </p:nvSpPr>
        <p:spPr bwMode="auto">
          <a:xfrm>
            <a:off x="5860292" y="3680582"/>
            <a:ext cx="962366" cy="46631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A5A01-6155-4D6A-90CB-99BEB8B4C9DA}"/>
              </a:ext>
            </a:extLst>
          </p:cNvPr>
          <p:cNvSpPr txBox="1"/>
          <p:nvPr/>
        </p:nvSpPr>
        <p:spPr>
          <a:xfrm>
            <a:off x="3045689" y="3775166"/>
            <a:ext cx="809076" cy="3231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n-lt"/>
              </a:rPr>
              <a:t>Exon 1</a:t>
            </a:r>
            <a:endParaRPr lang="nl-NL" sz="15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13A14-D034-422B-88D8-403259728236}"/>
              </a:ext>
            </a:extLst>
          </p:cNvPr>
          <p:cNvSpPr txBox="1"/>
          <p:nvPr/>
        </p:nvSpPr>
        <p:spPr>
          <a:xfrm>
            <a:off x="5919561" y="3747510"/>
            <a:ext cx="809076" cy="3231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n-lt"/>
              </a:rPr>
              <a:t>Exon 2</a:t>
            </a:r>
            <a:endParaRPr lang="nl-NL" sz="15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C81BA4-8399-4B97-A95E-10F164FC3724}"/>
              </a:ext>
            </a:extLst>
          </p:cNvPr>
          <p:cNvSpPr/>
          <p:nvPr/>
        </p:nvSpPr>
        <p:spPr bwMode="auto">
          <a:xfrm>
            <a:off x="4514158" y="1483096"/>
            <a:ext cx="1145312" cy="65785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E1E8BF-1C00-45F7-9697-A9F335CC62E2}"/>
              </a:ext>
            </a:extLst>
          </p:cNvPr>
          <p:cNvSpPr txBox="1"/>
          <p:nvPr/>
        </p:nvSpPr>
        <p:spPr>
          <a:xfrm>
            <a:off x="4596680" y="1660571"/>
            <a:ext cx="1816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+mn-lt"/>
              </a:rPr>
              <a:t>ND4</a:t>
            </a:r>
            <a:r>
              <a:rPr lang="en-US" sz="1500" b="1" dirty="0">
                <a:latin typeface="+mn-lt"/>
              </a:rPr>
              <a:t> cDNA </a:t>
            </a:r>
            <a:endParaRPr lang="nl-NL" sz="1500" b="1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16024F-0661-44BA-A55A-D87ACAC54BD8}"/>
              </a:ext>
            </a:extLst>
          </p:cNvPr>
          <p:cNvSpPr txBox="1"/>
          <p:nvPr/>
        </p:nvSpPr>
        <p:spPr>
          <a:xfrm>
            <a:off x="210055" y="2720580"/>
            <a:ext cx="2835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2"/>
                </a:solidFill>
                <a:latin typeface="+mn-lt"/>
              </a:rPr>
              <a:t>AAV</a:t>
            </a:r>
            <a:r>
              <a:rPr lang="en-US" sz="2100" b="1" i="1" dirty="0">
                <a:solidFill>
                  <a:schemeClr val="bg2"/>
                </a:solidFill>
                <a:latin typeface="+mn-lt"/>
              </a:rPr>
              <a:t>-ND4 </a:t>
            </a:r>
            <a:r>
              <a:rPr lang="en-US" sz="2100" b="1" dirty="0">
                <a:solidFill>
                  <a:schemeClr val="bg2"/>
                </a:solidFill>
                <a:latin typeface="+mn-lt"/>
              </a:rPr>
              <a:t>CRISPR/Cas vector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AB359C-D873-411D-BF86-D6D5B903CF50}"/>
              </a:ext>
            </a:extLst>
          </p:cNvPr>
          <p:cNvSpPr txBox="1"/>
          <p:nvPr/>
        </p:nvSpPr>
        <p:spPr>
          <a:xfrm>
            <a:off x="357176" y="3767452"/>
            <a:ext cx="13932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solidFill>
                  <a:schemeClr val="bg2"/>
                </a:solidFill>
                <a:latin typeface="+mn-lt"/>
              </a:rPr>
              <a:t>PPP1R12C</a:t>
            </a:r>
            <a:endParaRPr lang="nl-NL" sz="2100" b="1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E7E3C8-0676-484B-B4CD-6B8F8A73A847}"/>
              </a:ext>
            </a:extLst>
          </p:cNvPr>
          <p:cNvCxnSpPr>
            <a:cxnSpLocks/>
          </p:cNvCxnSpPr>
          <p:nvPr/>
        </p:nvCxnSpPr>
        <p:spPr bwMode="auto">
          <a:xfrm>
            <a:off x="1436938" y="1834623"/>
            <a:ext cx="2891222" cy="1857430"/>
          </a:xfrm>
          <a:prstGeom prst="line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49DD617-6B28-4D67-8277-44BC1E3D10DB}"/>
              </a:ext>
            </a:extLst>
          </p:cNvPr>
          <p:cNvCxnSpPr>
            <a:cxnSpLocks/>
          </p:cNvCxnSpPr>
          <p:nvPr/>
        </p:nvCxnSpPr>
        <p:spPr bwMode="auto">
          <a:xfrm flipH="1">
            <a:off x="5026374" y="1897924"/>
            <a:ext cx="2842278" cy="1788692"/>
          </a:xfrm>
          <a:prstGeom prst="line">
            <a:avLst/>
          </a:prstGeom>
          <a:ln w="3810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DBC7C2-1BFE-4F1C-B06D-96AB7AC29F05}"/>
              </a:ext>
            </a:extLst>
          </p:cNvPr>
          <p:cNvSpPr/>
          <p:nvPr/>
        </p:nvSpPr>
        <p:spPr bwMode="auto">
          <a:xfrm>
            <a:off x="2733749" y="1483096"/>
            <a:ext cx="1312935" cy="65785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C7C74A-6E10-44E8-AA05-2BC47084C140}"/>
              </a:ext>
            </a:extLst>
          </p:cNvPr>
          <p:cNvSpPr txBox="1"/>
          <p:nvPr/>
        </p:nvSpPr>
        <p:spPr>
          <a:xfrm>
            <a:off x="2731624" y="1530071"/>
            <a:ext cx="129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RGC promoter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4886E6-72C3-EC16-6AB9-360CD0E91254}"/>
              </a:ext>
            </a:extLst>
          </p:cNvPr>
          <p:cNvSpPr/>
          <p:nvPr/>
        </p:nvSpPr>
        <p:spPr bwMode="auto">
          <a:xfrm>
            <a:off x="4038625" y="1482604"/>
            <a:ext cx="464922" cy="65785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1829C-7556-BD3E-ED2D-EC4433CEC6A2}"/>
              </a:ext>
            </a:extLst>
          </p:cNvPr>
          <p:cNvSpPr txBox="1"/>
          <p:nvPr/>
        </p:nvSpPr>
        <p:spPr>
          <a:xfrm>
            <a:off x="4041458" y="1555321"/>
            <a:ext cx="55837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MTS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+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421F46-28B4-8980-D281-552BFA682129}"/>
              </a:ext>
            </a:extLst>
          </p:cNvPr>
          <p:cNvSpPr/>
          <p:nvPr/>
        </p:nvSpPr>
        <p:spPr bwMode="auto">
          <a:xfrm>
            <a:off x="5609306" y="1483096"/>
            <a:ext cx="587567" cy="65736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75EE89-E975-93CB-2FF5-35EDC0016084}"/>
              </a:ext>
            </a:extLst>
          </p:cNvPr>
          <p:cNvSpPr txBox="1"/>
          <p:nvPr/>
        </p:nvSpPr>
        <p:spPr>
          <a:xfrm>
            <a:off x="5598712" y="1537286"/>
            <a:ext cx="6718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MTS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3’UTR</a:t>
            </a:r>
            <a:endParaRPr lang="nl-NL" sz="135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5EB1CE-14CD-9DB5-F39B-A33E5BA6D557}"/>
              </a:ext>
            </a:extLst>
          </p:cNvPr>
          <p:cNvSpPr txBox="1"/>
          <p:nvPr/>
        </p:nvSpPr>
        <p:spPr>
          <a:xfrm>
            <a:off x="6173707" y="1614405"/>
            <a:ext cx="44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pA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7EF084-8097-3C02-7442-48BE9B0238D9}"/>
              </a:ext>
            </a:extLst>
          </p:cNvPr>
          <p:cNvSpPr txBox="1"/>
          <p:nvPr/>
        </p:nvSpPr>
        <p:spPr>
          <a:xfrm>
            <a:off x="4178515" y="4173108"/>
            <a:ext cx="99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2"/>
                </a:solidFill>
                <a:latin typeface="+mn-lt"/>
              </a:rPr>
              <a:t>AAVS1</a:t>
            </a:r>
            <a:endParaRPr lang="nl-NL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AF8D2F-444D-C953-5581-F18F57127BB8}"/>
              </a:ext>
            </a:extLst>
          </p:cNvPr>
          <p:cNvSpPr txBox="1"/>
          <p:nvPr/>
        </p:nvSpPr>
        <p:spPr>
          <a:xfrm>
            <a:off x="6561315" y="1620438"/>
            <a:ext cx="83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gRNA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B6993A7-A1D6-F7DD-8887-D6CAA853AB57}"/>
              </a:ext>
            </a:extLst>
          </p:cNvPr>
          <p:cNvSpPr/>
          <p:nvPr/>
        </p:nvSpPr>
        <p:spPr bwMode="auto">
          <a:xfrm>
            <a:off x="2044470" y="1603354"/>
            <a:ext cx="350964" cy="410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77DAB-69B8-0F71-BA0A-2E9863F0F49B}"/>
              </a:ext>
            </a:extLst>
          </p:cNvPr>
          <p:cNvSpPr txBox="1"/>
          <p:nvPr/>
        </p:nvSpPr>
        <p:spPr>
          <a:xfrm>
            <a:off x="2001023" y="1602863"/>
            <a:ext cx="83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gRNA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D84C20A-0DDA-153E-469A-1576346DD22F}"/>
              </a:ext>
            </a:extLst>
          </p:cNvPr>
          <p:cNvSpPr/>
          <p:nvPr/>
        </p:nvSpPr>
        <p:spPr bwMode="auto">
          <a:xfrm>
            <a:off x="7281003" y="1629473"/>
            <a:ext cx="530534" cy="4103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6DF170-8437-B954-BC7A-AE3E306E28E2}"/>
              </a:ext>
            </a:extLst>
          </p:cNvPr>
          <p:cNvSpPr txBox="1"/>
          <p:nvPr/>
        </p:nvSpPr>
        <p:spPr>
          <a:xfrm>
            <a:off x="7263472" y="1645720"/>
            <a:ext cx="54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ITR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F2A99EC-E355-495C-BBDB-270EC8ED1484}"/>
              </a:ext>
            </a:extLst>
          </p:cNvPr>
          <p:cNvSpPr/>
          <p:nvPr/>
        </p:nvSpPr>
        <p:spPr bwMode="auto">
          <a:xfrm>
            <a:off x="1500745" y="1592197"/>
            <a:ext cx="530534" cy="4103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58D809-9039-07E7-DE14-BABF71126099}"/>
              </a:ext>
            </a:extLst>
          </p:cNvPr>
          <p:cNvSpPr txBox="1"/>
          <p:nvPr/>
        </p:nvSpPr>
        <p:spPr>
          <a:xfrm>
            <a:off x="1474664" y="1608444"/>
            <a:ext cx="54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ITR</a:t>
            </a:r>
            <a:endParaRPr lang="nl-NL" b="1" dirty="0">
              <a:solidFill>
                <a:schemeClr val="accent6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FADA3C1-032A-B682-2950-A35D17509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6" t="32279" r="23489" b="37531"/>
          <a:stretch/>
        </p:blipFill>
        <p:spPr>
          <a:xfrm rot="5400000">
            <a:off x="4430552" y="3281875"/>
            <a:ext cx="466937" cy="299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BA9EA55-7D21-E618-6596-1A9D8840A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6" t="32279" r="23489" b="37531"/>
          <a:stretch/>
        </p:blipFill>
        <p:spPr>
          <a:xfrm rot="5400000">
            <a:off x="2128938" y="1211826"/>
            <a:ext cx="466937" cy="2997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02FD076-617E-BEE9-7C8B-6B9DB6C82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6" t="32279" r="23489" b="37531"/>
          <a:stretch/>
        </p:blipFill>
        <p:spPr>
          <a:xfrm rot="5400000">
            <a:off x="6739051" y="1211825"/>
            <a:ext cx="466937" cy="29972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1E3D9C5-F7E4-08D0-2F32-6364BF1B636B}"/>
              </a:ext>
            </a:extLst>
          </p:cNvPr>
          <p:cNvSpPr txBox="1"/>
          <p:nvPr/>
        </p:nvSpPr>
        <p:spPr>
          <a:xfrm>
            <a:off x="4290128" y="3669477"/>
            <a:ext cx="83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gRNA</a:t>
            </a:r>
            <a:endParaRPr lang="nl-NL" b="1" dirty="0">
              <a:solidFill>
                <a:schemeClr val="accent6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6C9E2A7-1F94-AB15-367A-D2FD58AA27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96" r="5588" b="45765"/>
          <a:stretch/>
        </p:blipFill>
        <p:spPr>
          <a:xfrm>
            <a:off x="1958607" y="707831"/>
            <a:ext cx="807598" cy="40067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601425D-7131-6309-760E-7CB819629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96" r="5588" b="45765"/>
          <a:stretch/>
        </p:blipFill>
        <p:spPr>
          <a:xfrm>
            <a:off x="4248996" y="2759088"/>
            <a:ext cx="807598" cy="40067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BF59EA5-AD3C-2376-95CA-DCF1AFFF53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96" r="5588" b="45765"/>
          <a:stretch/>
        </p:blipFill>
        <p:spPr>
          <a:xfrm>
            <a:off x="6561315" y="701392"/>
            <a:ext cx="807598" cy="4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1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448F-66F2-7BC7-EE58-380819B1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67494"/>
            <a:ext cx="6048375" cy="857250"/>
          </a:xfrm>
        </p:spPr>
        <p:txBody>
          <a:bodyPr/>
          <a:lstStyle/>
          <a:p>
            <a:pPr algn="ctr"/>
            <a:r>
              <a:rPr lang="en-US" sz="2000" dirty="0"/>
              <a:t>ND4 </a:t>
            </a:r>
            <a:r>
              <a:rPr lang="en-US" sz="2000" dirty="0" err="1"/>
              <a:t>eiwit</a:t>
            </a:r>
            <a:r>
              <a:rPr lang="en-US" sz="2000" dirty="0"/>
              <a:t> met </a:t>
            </a:r>
            <a:r>
              <a:rPr lang="en-US" sz="2000" dirty="0" err="1"/>
              <a:t>signaal</a:t>
            </a:r>
            <a:r>
              <a:rPr lang="en-US" sz="2000" dirty="0"/>
              <a:t> </a:t>
            </a:r>
            <a:r>
              <a:rPr lang="en-US" sz="2000" dirty="0" err="1"/>
              <a:t>sequentie</a:t>
            </a:r>
            <a:r>
              <a:rPr lang="en-US" sz="2000" dirty="0"/>
              <a:t>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geplaatst</a:t>
            </a:r>
            <a:r>
              <a:rPr lang="en-US" sz="2000" dirty="0"/>
              <a:t> in de</a:t>
            </a:r>
            <a:br>
              <a:rPr lang="en-US" sz="2000" dirty="0"/>
            </a:br>
            <a:r>
              <a:rPr lang="en-US" sz="2000" dirty="0" err="1"/>
              <a:t>binnenste</a:t>
            </a:r>
            <a:r>
              <a:rPr lang="en-US" sz="2000" dirty="0"/>
              <a:t> </a:t>
            </a:r>
            <a:r>
              <a:rPr lang="en-US" sz="2000" dirty="0" err="1"/>
              <a:t>mitochondriële</a:t>
            </a:r>
            <a:r>
              <a:rPr lang="en-US" sz="2000" dirty="0"/>
              <a:t> </a:t>
            </a:r>
            <a:r>
              <a:rPr lang="en-US" sz="2000" dirty="0" err="1"/>
              <a:t>membraan</a:t>
            </a:r>
            <a:endParaRPr lang="nl-NL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23B44-EAB8-FCBB-0D5E-879E5D4D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5D7B-A07B-4BC0-B7FD-69181FAA0CBE}" type="datetime5">
              <a:rPr lang="en-US" smtClean="0"/>
              <a:t>10-May-25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D605-4457-9A93-8824-A6505BDB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5111A-9809-DA23-D18C-2B49CE1F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DBA67-094D-9FA8-E34C-AC69B85D0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97" y="1157436"/>
            <a:ext cx="6393270" cy="31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0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BE0009E-F7CE-01A0-E2AA-FF58E3C9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LHON is een zeldzame ziekte met groot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Lastig om betrouwbare studie op te zetten (behandelde </a:t>
            </a:r>
            <a:r>
              <a:rPr lang="nl-NL" dirty="0" err="1"/>
              <a:t>vs</a:t>
            </a:r>
            <a:r>
              <a:rPr lang="nl-NL" dirty="0"/>
              <a:t> onbehandelde patiënten).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Er komt meer kennis en technologieën voor de nieuwe behandelingen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F54CAD-EEAB-F702-9B02-81ABBF5A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5D7B-A07B-4BC0-B7FD-69181FAA0CBE}" type="datetime5">
              <a:rPr lang="en-US" smtClean="0"/>
              <a:t>10-May-25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571FEF-A2DE-92AE-667F-500A35E4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99D1BF-B385-EB3A-F895-F9B32DA7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ABFF7A5-1877-21AE-38E5-449F3A46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</p:spTree>
    <p:extLst>
      <p:ext uri="{BB962C8B-B14F-4D97-AF65-F5344CB8AC3E}">
        <p14:creationId xmlns:p14="http://schemas.microsoft.com/office/powerpoint/2010/main" val="412566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7FF48EE-77BB-D2FC-CF41-B8E5E4FBCDD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D0F1E8CC-F304-A03E-D409-0EEF48526C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9973"/>
            <a:ext cx="2513952" cy="3078163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C748C1-970E-997F-AC60-0A53D76A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99B1D1-1715-DCA7-BC2E-1912BCBC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660044-2C29-AB4E-3CAA-4C187CF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7795E36-2257-24BF-0B1F-C2B0B72D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LHON – mitochondriale DNA</a:t>
            </a:r>
          </a:p>
        </p:txBody>
      </p:sp>
      <p:pic>
        <p:nvPicPr>
          <p:cNvPr id="10" name="Tijdelijke aanduiding voor inhoud 7">
            <a:extLst>
              <a:ext uri="{FF2B5EF4-FFF2-40B4-BE49-F238E27FC236}">
                <a16:creationId xmlns:a16="http://schemas.microsoft.com/office/drawing/2014/main" id="{7A11D0ED-083D-658F-EFBB-C19D001A3D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9" y="1233382"/>
            <a:ext cx="3240360" cy="3238959"/>
          </a:xfrm>
        </p:spPr>
      </p:pic>
    </p:spTree>
    <p:extLst>
      <p:ext uri="{BB962C8B-B14F-4D97-AF65-F5344CB8AC3E}">
        <p14:creationId xmlns:p14="http://schemas.microsoft.com/office/powerpoint/2010/main" val="254367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tekst, diagram, Lettertype, kaart&#10;&#10;Door AI gegenereerde inhoud is mogelijk onjuist.">
            <a:extLst>
              <a:ext uri="{FF2B5EF4-FFF2-40B4-BE49-F238E27FC236}">
                <a16:creationId xmlns:a16="http://schemas.microsoft.com/office/drawing/2014/main" id="{620EAA3E-1161-B324-E12A-9936F907A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 r="2" b="5895"/>
          <a:stretch/>
        </p:blipFill>
        <p:spPr>
          <a:xfrm>
            <a:off x="900117" y="1384302"/>
            <a:ext cx="7691437" cy="3078163"/>
          </a:xfrm>
          <a:noFill/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66851A-6220-C624-B809-1059D674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113" y="4678365"/>
            <a:ext cx="2133600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C47ED012-C121-4429-B593-E0AB43BB9F72}" type="datetime1">
              <a:rPr lang="nl-NL" altLang="nl-NL" smtClean="0"/>
              <a:pPr>
                <a:spcAft>
                  <a:spcPts val="600"/>
                </a:spcAft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4151359-135A-A896-2CF4-EF08A0D5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4715"/>
            <a:ext cx="569627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EF8B63-CBCF-E05C-2986-0B78C4FD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8" y="4678365"/>
            <a:ext cx="57626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B32A44E7-FD8D-4804-8E67-E9ACB18B7EAF}" type="slidenum">
              <a:rPr lang="nl-NL" altLang="nl-NL" smtClean="0"/>
              <a:pPr>
                <a:spcAft>
                  <a:spcPts val="600"/>
                </a:spcAft>
                <a:defRPr/>
              </a:pPr>
              <a:t>4</a:t>
            </a:fld>
            <a:endParaRPr lang="nl-NL" altLang="nl-NL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85DFC67F-92DA-55BE-7D84-A756EEE7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7" y="125823"/>
            <a:ext cx="6048375" cy="857250"/>
          </a:xfrm>
        </p:spPr>
        <p:txBody>
          <a:bodyPr/>
          <a:lstStyle/>
          <a:p>
            <a:r>
              <a:rPr lang="en-US" dirty="0"/>
              <a:t>LHON: mechanism van </a:t>
            </a:r>
            <a:r>
              <a:rPr lang="en-US" dirty="0" err="1"/>
              <a:t>oogzenuw</a:t>
            </a:r>
            <a:r>
              <a:rPr lang="en-US" dirty="0"/>
              <a:t> </a:t>
            </a:r>
            <a:r>
              <a:rPr lang="en-US" dirty="0" err="1"/>
              <a:t>schade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3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7466AAD3-3D60-6C0D-2EBF-2F4167042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667"/>
          <a:stretch/>
        </p:blipFill>
        <p:spPr>
          <a:xfrm>
            <a:off x="827584" y="1347614"/>
            <a:ext cx="7691437" cy="3078163"/>
          </a:xfr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00220F-5060-3B47-F903-E0AC151C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113" y="4678365"/>
            <a:ext cx="2133600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2F2CA492-6DE2-4938-BAEF-0FDBA360BCCB}" type="datetime1">
              <a:rPr lang="nl-NL" altLang="nl-NL" smtClean="0"/>
              <a:pPr>
                <a:spcAft>
                  <a:spcPts val="600"/>
                </a:spcAft>
                <a:defRPr/>
              </a:pPr>
              <a:t>10-5-2025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3BA9D3-351C-8187-4892-2023EFF1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4715"/>
            <a:ext cx="569627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7863EC-4518-E192-94EE-E157000B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8" y="4678365"/>
            <a:ext cx="576262" cy="3571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28B78B32-20CE-4C90-A26C-FB99D0F5373B}" type="slidenum">
              <a:rPr lang="nl-NL" altLang="nl-NL" smtClean="0"/>
              <a:pPr>
                <a:spcAft>
                  <a:spcPts val="600"/>
                </a:spcAft>
                <a:defRPr/>
              </a:pPr>
              <a:t>5</a:t>
            </a:fld>
            <a:endParaRPr lang="nl-NL" altLang="nl-NL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B0117BEB-392E-FC57-2FA0-A0F53294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7" y="125823"/>
            <a:ext cx="6048375" cy="857250"/>
          </a:xfrm>
        </p:spPr>
        <p:txBody>
          <a:bodyPr/>
          <a:lstStyle/>
          <a:p>
            <a:r>
              <a:rPr lang="en-US" dirty="0" err="1"/>
              <a:t>Behandelstrategiën</a:t>
            </a:r>
            <a:endParaRPr lang="en-US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FB346A33-81DC-C3DE-94B4-8CFEB31C9DFE}"/>
              </a:ext>
            </a:extLst>
          </p:cNvPr>
          <p:cNvSpPr/>
          <p:nvPr/>
        </p:nvSpPr>
        <p:spPr>
          <a:xfrm>
            <a:off x="827584" y="1707654"/>
            <a:ext cx="208823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82029EA-F8FD-8776-5EEE-132D2EEB1B3B}"/>
              </a:ext>
            </a:extLst>
          </p:cNvPr>
          <p:cNvSpPr/>
          <p:nvPr/>
        </p:nvSpPr>
        <p:spPr>
          <a:xfrm>
            <a:off x="3059832" y="1995686"/>
            <a:ext cx="91440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65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12485AC-06B5-B579-F33D-88854D13A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Idebenone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Gentherapie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Reproductie gerelateerde therapie: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/>
              <a:t>Klinische genetica </a:t>
            </a:r>
            <a:r>
              <a:rPr lang="nl-NL" dirty="0" err="1"/>
              <a:t>counceling</a:t>
            </a:r>
            <a:endParaRPr lang="nl-NL" dirty="0"/>
          </a:p>
          <a:p>
            <a:pPr marL="606425" lvl="1" indent="-342900">
              <a:buFont typeface="Arial" panose="020B0604020202020204" pitchFamily="34" charset="0"/>
              <a:buChar char="•"/>
            </a:pPr>
            <a:r>
              <a:rPr lang="nl-NL" dirty="0" err="1"/>
              <a:t>Mitochindrial</a:t>
            </a:r>
            <a:r>
              <a:rPr lang="nl-NL" dirty="0"/>
              <a:t> </a:t>
            </a:r>
            <a:r>
              <a:rPr lang="nl-NL" dirty="0" err="1"/>
              <a:t>replacement</a:t>
            </a:r>
            <a:r>
              <a:rPr lang="nl-NL" dirty="0"/>
              <a:t> </a:t>
            </a:r>
            <a:r>
              <a:rPr lang="nl-NL" dirty="0" err="1"/>
              <a:t>therapy</a:t>
            </a:r>
            <a:endParaRPr lang="nl-NL" dirty="0"/>
          </a:p>
          <a:p>
            <a:pPr lvl="1" indent="0"/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Visio/Revalidatie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Support </a:t>
            </a:r>
            <a:r>
              <a:rPr lang="nl-NL" dirty="0" err="1"/>
              <a:t>groups</a:t>
            </a:r>
            <a:r>
              <a:rPr lang="nl-NL" dirty="0"/>
              <a:t> (Vereniging/FB)</a:t>
            </a:r>
          </a:p>
          <a:p>
            <a:pPr marL="606425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606425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lvl="1" indent="0"/>
            <a:endParaRPr lang="nl-NL" dirty="0"/>
          </a:p>
          <a:p>
            <a:pPr marL="606425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606425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027FFF-ABDE-0F23-F2C5-FEBB2BDB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50B8A58F-2025-C0C7-CE4C-EBFBBD855C32}"/>
              </a:ext>
            </a:extLst>
          </p:cNvPr>
          <p:cNvSpPr/>
          <p:nvPr/>
        </p:nvSpPr>
        <p:spPr>
          <a:xfrm>
            <a:off x="935856" y="1275606"/>
            <a:ext cx="2062113" cy="8572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4B2C7F-5D8A-84CA-994B-54CD1107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B2C459-6039-42EB-CDCF-7C02C343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D54EFB7-53EB-511C-FCFE-0CBD261E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Behandelopties</a:t>
            </a:r>
          </a:p>
        </p:txBody>
      </p:sp>
    </p:spTree>
    <p:extLst>
      <p:ext uri="{BB962C8B-B14F-4D97-AF65-F5344CB8AC3E}">
        <p14:creationId xmlns:p14="http://schemas.microsoft.com/office/powerpoint/2010/main" val="177885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9C50EFE-CD4D-2D7A-610C-6A3CEBD3B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Short chain </a:t>
            </a:r>
            <a:r>
              <a:rPr lang="nl-NL" dirty="0" err="1"/>
              <a:t>benzoquinone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Stimuleert aanmaak van ATP (energie) door omleiding van complex I van ademhalingsketting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Potente antioxidant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Uitstekende veiligheidsprofiel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Eerste in de wereld LHON behandeling, dat goedgekeurd is door de autoriteiten (per 2015 EU, per 2017 </a:t>
            </a:r>
            <a:r>
              <a:rPr lang="nl-NL" dirty="0" err="1"/>
              <a:t>Israel</a:t>
            </a:r>
            <a:r>
              <a:rPr lang="nl-NL" dirty="0"/>
              <a:t>)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2B751D-DD6D-F38F-10B2-6B2497B1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92B52D-A859-DE95-38F2-8A41C86E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64475-A8DF-4241-0427-12109520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89DE6F-DE78-5E4F-0601-173EB517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Idebenone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80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54F42-989A-FF1E-4523-7CBC9965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CA492-6DE2-4938-BAEF-0FDBA360BCCB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F3040F-7EC7-1E9C-2F06-469846FE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E0082B-C795-FAD9-A346-142D91BF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78B32-20CE-4C90-A26C-FB99D0F5373B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5F7B100-2882-E89B-F84C-5B6A024A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 descr="Afbeelding met tekst, schermopname, brief, ontwerp&#10;&#10;Door AI gegenereerde inhoud is mogelijk onjuist.">
            <a:extLst>
              <a:ext uri="{FF2B5EF4-FFF2-40B4-BE49-F238E27FC236}">
                <a16:creationId xmlns:a16="http://schemas.microsoft.com/office/drawing/2014/main" id="{6E774429-D67C-B153-7C01-7C8FFE95A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3598"/>
            <a:ext cx="6606183" cy="34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9453CB-6A2F-3C17-1EE7-BEDCB992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D012-C121-4429-B593-E0AB43BB9F72}" type="datetime1">
              <a:rPr lang="nl-NL" altLang="nl-NL" smtClean="0"/>
              <a:pPr>
                <a:defRPr/>
              </a:pPr>
              <a:t>10-5-2025</a:t>
            </a:fld>
            <a:endParaRPr lang="nl-NL" alt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A86D21-6300-2677-3A40-3A62922A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Het Oogziekenhuis Rotterdam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93EA8D-CE0A-5FD0-B3B7-02BF1694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44E7-FD8D-4804-8E67-E9ACB18B7EAF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  <p:pic>
        <p:nvPicPr>
          <p:cNvPr id="10" name="Afbeelding 9" descr="Afbeelding met tekst, schermopname, software, Lettertype&#10;&#10;Door AI gegenereerde inhoud is mogelijk onjuist.">
            <a:extLst>
              <a:ext uri="{FF2B5EF4-FFF2-40B4-BE49-F238E27FC236}">
                <a16:creationId xmlns:a16="http://schemas.microsoft.com/office/drawing/2014/main" id="{85765168-1D18-D5A7-AC0D-EFB77655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4" y="1166354"/>
            <a:ext cx="6804248" cy="3547670"/>
          </a:xfrm>
          <a:prstGeom prst="rect">
            <a:avLst/>
          </a:prstGeom>
        </p:spPr>
      </p:pic>
      <p:sp>
        <p:nvSpPr>
          <p:cNvPr id="11" name="Titel 5">
            <a:extLst>
              <a:ext uri="{FF2B5EF4-FFF2-40B4-BE49-F238E27FC236}">
                <a16:creationId xmlns:a16="http://schemas.microsoft.com/office/drawing/2014/main" id="{800B66C7-B4D3-DB58-DB93-F09F79AF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25413"/>
            <a:ext cx="6048375" cy="857250"/>
          </a:xfrm>
        </p:spPr>
        <p:txBody>
          <a:bodyPr/>
          <a:lstStyle/>
          <a:p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Therapeutic benefit of </a:t>
            </a:r>
            <a:r>
              <a:rPr lang="en-US" sz="900" i="1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idebenone</a:t>
            </a:r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in patients with Leber hereditary optic neuropathy: The LEROS nonrandomized controlled trial</a:t>
            </a:r>
            <a:b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</a:br>
            <a:r>
              <a:rPr lang="en-US" sz="900" i="1" dirty="0" err="1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P.Yu</a:t>
            </a:r>
            <a:r>
              <a:rPr lang="en-US" sz="900" i="1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-Wai-Man et al, Cell Rep Med, 2024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665841088"/>
      </p:ext>
    </p:extLst>
  </p:cSld>
  <p:clrMapOvr>
    <a:masterClrMapping/>
  </p:clrMapOvr>
</p:sld>
</file>

<file path=ppt/theme/theme1.xml><?xml version="1.0" encoding="utf-8"?>
<a:theme xmlns:a="http://schemas.openxmlformats.org/drawingml/2006/main" name="Oogziekenhuis template 16-9_Arial (voor gebruik op externe computers)">
  <a:themeElements>
    <a:clrScheme name="Oogziekenhuis template_w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ogziekenhuis template_wit">
      <a:majorFont>
        <a:latin typeface="Kontrapunkt"/>
        <a:ea typeface=""/>
        <a:cs typeface=""/>
      </a:majorFont>
      <a:minorFont>
        <a:latin typeface="Kontrapunk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ogziekenhuis template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gziekenhuis template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gziekenhuis template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12E90642-A555-428D-9A15-587AD9917239}" vid="{EED187AD-70CA-4DF0-A239-611F59BC8810}"/>
    </a:ext>
  </a:extLst>
</a:theme>
</file>

<file path=ppt/theme/theme2.xml><?xml version="1.0" encoding="utf-8"?>
<a:theme xmlns:a="http://schemas.openxmlformats.org/drawingml/2006/main" name="OZ_basis voor niet-tekst slides">
  <a:themeElements>
    <a:clrScheme name="OZ_basis voor niet-tekst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Z_basis voor niet-tekst slides">
      <a:majorFont>
        <a:latin typeface="Kontrapunkt"/>
        <a:ea typeface=""/>
        <a:cs typeface=""/>
      </a:majorFont>
      <a:minorFont>
        <a:latin typeface="MetaPro-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_basis voor niet-tekst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basis voor niet-tekst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basis voor niet-tekst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12E90642-A555-428D-9A15-587AD9917239}" vid="{A8C0A2D6-3853-413C-88AC-3BB7D80F4333}"/>
    </a:ext>
  </a:extLst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2E90642-A555-428D-9A15-587AD9917239}" vid="{3CAD1050-AE15-485D-B9C5-0A0BA583C479}"/>
    </a:ext>
  </a:extLst>
</a:theme>
</file>

<file path=ppt/theme/theme4.xml><?xml version="1.0" encoding="utf-8"?>
<a:theme xmlns:a="http://schemas.openxmlformats.org/drawingml/2006/main" name="OZ_Afsluitende dia">
  <a:themeElements>
    <a:clrScheme name="OZ_Afsluitende 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Z_Afsluitende 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Z_Afsluitende 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_Afsluitende 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_Afsluitende 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12E90642-A555-428D-9A15-587AD9917239}" vid="{3927BB2B-ED54-48E9-B3C0-FDABF694EB95}"/>
    </a:ext>
  </a:extLst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Oogziekenhuis template 16-9_Arial (voor gebruik op externe computers)</Template>
  <TotalTime>1094</TotalTime>
  <Words>1332</Words>
  <Application>Microsoft Office PowerPoint</Application>
  <PresentationFormat>Diavoorstelling (16:9)</PresentationFormat>
  <Paragraphs>220</Paragraphs>
  <Slides>29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29</vt:i4>
      </vt:variant>
    </vt:vector>
  </HeadingPairs>
  <TitlesOfParts>
    <vt:vector size="42" baseType="lpstr">
      <vt:lpstr>Arial</vt:lpstr>
      <vt:lpstr>BlinkMacSystemFont</vt:lpstr>
      <vt:lpstr>Kontrapunkt</vt:lpstr>
      <vt:lpstr>Merriweather</vt:lpstr>
      <vt:lpstr>MetaPro-Bold</vt:lpstr>
      <vt:lpstr>MetaPro-Book</vt:lpstr>
      <vt:lpstr>Source Sans Pro Web</vt:lpstr>
      <vt:lpstr>Times</vt:lpstr>
      <vt:lpstr>Wingdings</vt:lpstr>
      <vt:lpstr>Oogziekenhuis template 16-9_Arial (voor gebruik op externe computers)</vt:lpstr>
      <vt:lpstr>OZ_basis voor niet-tekst slides</vt:lpstr>
      <vt:lpstr>Aangepast ontwerp</vt:lpstr>
      <vt:lpstr>OZ_Afsluitende dia</vt:lpstr>
      <vt:lpstr>LHON Recente ontwikkelingen in de behandeling </vt:lpstr>
      <vt:lpstr>Epidemiologie LHON</vt:lpstr>
      <vt:lpstr>LHON – mitochondriale DNA</vt:lpstr>
      <vt:lpstr>LHON: mechanism van oogzenuw schade</vt:lpstr>
      <vt:lpstr>Behandelstrategiën</vt:lpstr>
      <vt:lpstr>Behandelopties</vt:lpstr>
      <vt:lpstr>Idebenone</vt:lpstr>
      <vt:lpstr>PowerPoint-presentatie</vt:lpstr>
      <vt:lpstr>Therapeutic benefit of idebenone in patients with Leber hereditary optic neuropathy: The LEROS nonrandomized controlled trial P.Yu-Wai-Man et al, Cell Rep Med, 2024</vt:lpstr>
      <vt:lpstr>Therapeutic benefit of idebenone in patients with Leber hereditary optic neuropathy: The LEROS nonrandomized controlled trial P.Yu-Wai-Man et al, Cell Rep Med, 2024</vt:lpstr>
      <vt:lpstr>Conclusie LEROS Therapeutic benefit of idebenone in patients with Leber hereditary optic neuropathy: The LEROS nonrandomized controlled trial P.Yu-Wai-Man et al, Cell Rep Med. 2024  </vt:lpstr>
      <vt:lpstr>Onbeantwoorde vragen: Idebenone </vt:lpstr>
      <vt:lpstr>NQO1 stimuleert de werking van Idebenone</vt:lpstr>
      <vt:lpstr>Voorspelling effectiviteit Idebenone </vt:lpstr>
      <vt:lpstr>Vraagstelling voor het volgende onderzoek:</vt:lpstr>
      <vt:lpstr>Gen therapie: uitdagingen</vt:lpstr>
      <vt:lpstr>Lenadogene nolparvovec</vt:lpstr>
      <vt:lpstr> </vt:lpstr>
      <vt:lpstr>Gentherapie Conclusie</vt:lpstr>
      <vt:lpstr>Natural History vs Idebenone vs Gentherapie </vt:lpstr>
      <vt:lpstr>Study design</vt:lpstr>
      <vt:lpstr>CRR (%) ten opzichte van nadir (het laagst gemeten visus)</vt:lpstr>
      <vt:lpstr>Resultaten  visus CRR en BCVA</vt:lpstr>
      <vt:lpstr>Conclusie</vt:lpstr>
      <vt:lpstr>Toekomstige behandelingen</vt:lpstr>
      <vt:lpstr>1e Techniek: ND4 virale vector technologie in netvlies / retina ganglion cellen</vt:lpstr>
      <vt:lpstr>2e Techniek: ND4 CRISPR/Cas genediting in de celkern in deetvlies / retina ganglion cellen (RGCs)</vt:lpstr>
      <vt:lpstr>ND4 eiwit met signaal sequentie wordt geplaatst in de binnenste mitochondriële membraan</vt:lpstr>
      <vt:lpstr>Conclusie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Robert Spiering</dc:creator>
  <cp:lastModifiedBy>Tanya Lushchyk</cp:lastModifiedBy>
  <cp:revision>47</cp:revision>
  <dcterms:created xsi:type="dcterms:W3CDTF">2021-03-16T13:00:44Z</dcterms:created>
  <dcterms:modified xsi:type="dcterms:W3CDTF">2025-05-09T22:28:14Z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jabloonVersieDatum">
    <vt:filetime>2008-07-14T22:00:00Z</vt:filetime>
  </property>
</Properties>
</file>