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5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5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8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E9488-F20B-41D4-922E-DD45D29CA74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FFAF6-E72E-48FD-8DC7-E57F7C2A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2797-8C20-1AF9-264C-4C1CF713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3D775-5791-3EDC-0474-D9DF7E14B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CC0E-6074-3BCC-A51D-EFCA01A5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C835-04CB-46FA-B205-4DBA57817CA8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79F3-A4DA-091B-D0FC-520B5051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15A44-1A9F-3EAA-512E-6989A17D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497E-9C2C-E20C-A599-947CB703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44D3A-3652-466A-4C34-2DF5CBA3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65CD2-6F5A-CF1B-680C-3ADCA019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B2AB-B2A3-4465-B558-474271883799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64694-9DFA-1270-1B34-1412CD42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BE33A-652C-43CB-11D6-3B6D0033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0D492-B88C-22FA-DB11-1E0235FF4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8EBB1-5763-7E8C-8FD1-02C19598E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2E2FC-297B-637A-C43A-78A3226F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6BA8-9B19-4AFC-BF01-F9C10D703E81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86F51-EA85-0D9E-54F2-0DBADDBB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5FC94-6997-6E86-026B-3779CEBE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AF61-5C81-D6F7-AA09-D8186788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49C7-5661-CE50-5D59-CE92F3463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AFF88-B5D4-41B4-14E5-2B5AA119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8702-5CB6-459D-A1A8-A5BBBAAACCFF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EC9C0-3F40-8DE9-250A-2C1FCD68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8CB38-1C0F-A9D2-055A-E898E0C5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5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BA17-406B-914F-94B0-ED8A40B9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90CD7-D27C-C25D-B203-A739A758F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13B7A-F690-97EC-C7A9-D26401E4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BF6E-2562-4CB5-A1F3-89B1B1DDC553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C8E68-EB0A-C653-6DED-26A47AF6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5DB71-DA52-0491-A621-5613E70F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318B-AF20-8867-9438-CD9C6EC0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1DF1-2BB4-3FC9-5669-6046D3F1E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26233-8C3C-0660-D6B3-720167095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3C6BD-BB3B-F5DF-CBA5-7E17D630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47A9-EB02-49CB-BA33-ABBF1A3FFE23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1B5F6-D3A7-C48B-DD7A-4A4BE36F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DCD2B-E619-FBE8-E468-2DFFD97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B84D-A3FE-FBC6-62EA-0E62A926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A8618-BE00-C6CF-FD13-CD59EF66F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4B12A-7B77-7325-C48F-C13B8B8F8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C428B-380E-0663-69E0-A4B9DB020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6A198-F90E-E838-ADB8-623A54AD5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ACA42A-3509-67F7-3A62-2D364B06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E47B-6666-4D1A-AFB3-789C6D053282}" type="datetime1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A70ED-1CE3-F133-7DEE-340C4CEC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9FD8D5-9961-BBE2-DBE3-E0A1BD3B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A064-69C4-C700-0406-63ADF383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E1B2B-55BA-524E-0EDC-B3AF1446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207A-8E9F-4772-944F-460274C7279D}" type="datetime1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E4448-5F56-AB62-E790-0D53F312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B8400-3D1E-57FC-0BB2-3D830AF0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5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75D5E-B16E-4323-43B5-79CA00E2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20DC-27EE-43DC-BB12-1416856D8927}" type="datetime1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31DF7-3E15-C70C-934F-9B023918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76FD5-EB67-4955-B547-FA3DCB65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9116-EB59-C289-14A7-B2635130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92D4C-80E7-A83F-7654-D044A5C0E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72714-0238-367E-F91B-A8BFE2EEC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DAFA6-5BDE-C5D5-031B-769C39D9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231E-D069-4D91-9756-A929722ABB3A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E2627-A284-4098-8F31-F47F9EB5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B6842-8DA5-C7B6-1CAE-ED3C6AC4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EF26-5196-4321-C126-0913C41B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926D5-1D20-F104-BC2E-689D0C9C7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2AE2E-82FC-3752-1230-E799AD0B1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F80B-3C48-49C6-385C-ED628512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564-7DA4-431B-B213-56B7EA019D39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133BA-F0DD-8586-05AA-56748524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A0E2C-692F-1A37-AFDC-D802E92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99314-7044-FE6A-A3A2-B149CFE1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4770D-69E6-3DF0-112B-C31F84BFB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1236-AEC9-C8A4-B380-94BADCA57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3751-4021-41E7-A96C-85BF40A4423F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3695F-20BB-D712-8385-156662743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3F15F-9778-6A26-AC99-249B60146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EC01-9C34-4DC1-BD7B-F3B3A88F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yfactile.com/lim1ttqf7y" TargetMode="External"/><Relationship Id="rId2" Type="http://schemas.openxmlformats.org/officeDocument/2006/relationships/hyperlink" Target="https://youtu.be/aSAN-_OKK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802366-B4DA-D3B0-14B0-3EEC6BE6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to expect at a Council Meeting</a:t>
            </a:r>
            <a:endParaRPr lang="en-US" sz="6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AB3EB-0D19-EFD3-4278-4A91BF56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6CE83-F27C-EFA2-E275-1BCE6896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Going through more motions….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3E62-D16D-11FE-F61B-00073882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Remember any Council member can make a motion or talk during the discussion, but you must be “given the floor” by being called by the Council Chair 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170" name="Picture 2" descr="A group of people with their hands up">
            <a:extLst>
              <a:ext uri="{FF2B5EF4-FFF2-40B4-BE49-F238E27FC236}">
                <a16:creationId xmlns:a16="http://schemas.microsoft.com/office/drawing/2014/main" id="{B790D685-41F8-077A-F01B-7104DE9DF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-1" b="-1"/>
          <a:stretch/>
        </p:blipFill>
        <p:spPr bwMode="auto">
          <a:xfrm>
            <a:off x="7678443" y="207131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2F86C-5A03-743B-D870-10858445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Rectangle 246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6CE83-F27C-EFA2-E275-1BCE6896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925"/>
            <a:ext cx="8451715" cy="1325563"/>
          </a:xfrm>
        </p:spPr>
        <p:txBody>
          <a:bodyPr anchor="b">
            <a:norm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</a:rPr>
              <a:t>You may INTERRUPT a speaker for these reasons only: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66" name="Straight Connector 2465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3E62-D16D-11FE-F61B-00073882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To get information about business “</a:t>
            </a:r>
            <a:r>
              <a:rPr lang="en-US" sz="2200" b="1" i="1" dirty="0">
                <a:solidFill>
                  <a:schemeClr val="bg1"/>
                </a:solidFill>
              </a:rPr>
              <a:t>point of information”</a:t>
            </a:r>
            <a:r>
              <a:rPr lang="en-US" sz="2200" dirty="0">
                <a:solidFill>
                  <a:schemeClr val="bg1"/>
                </a:solidFill>
              </a:rPr>
              <a:t> or </a:t>
            </a:r>
            <a:r>
              <a:rPr lang="en-US" sz="2200" b="1" i="1" dirty="0">
                <a:solidFill>
                  <a:schemeClr val="bg1"/>
                </a:solidFill>
              </a:rPr>
              <a:t>“request for information”</a:t>
            </a:r>
          </a:p>
          <a:p>
            <a:pPr marL="0" indent="0">
              <a:buNone/>
            </a:pPr>
            <a:endParaRPr lang="en-US" sz="2200" b="1" i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To get information about Council rules  </a:t>
            </a:r>
            <a:r>
              <a:rPr lang="en-US" sz="2200" b="1" i="1" dirty="0">
                <a:solidFill>
                  <a:schemeClr val="bg1"/>
                </a:solidFill>
              </a:rPr>
              <a:t>“point of parliamentary inquiry”</a:t>
            </a:r>
          </a:p>
          <a:p>
            <a:pPr marL="0" indent="0">
              <a:buNone/>
            </a:pPr>
            <a:endParaRPr lang="en-US" sz="2200" b="1" i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If you cannot hear, safety reasons, comfort, etc., </a:t>
            </a:r>
            <a:r>
              <a:rPr lang="en-US" sz="2200" b="1" dirty="0">
                <a:solidFill>
                  <a:schemeClr val="bg1"/>
                </a:solidFill>
              </a:rPr>
              <a:t>“point of personal privilege”</a:t>
            </a: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If you see or hear a violation of rules  or if we are off the agenda </a:t>
            </a:r>
            <a:r>
              <a:rPr lang="en-US" sz="2200" b="1" i="1" dirty="0">
                <a:solidFill>
                  <a:schemeClr val="bg1"/>
                </a:solidFill>
              </a:rPr>
              <a:t>“orders of the day”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68" name="Rectangle 2467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8F9F1-D0DD-9714-8E37-13D22B04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0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Rectangle 247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6CE83-F27C-EFA2-E275-1BCE6896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Robert’s Rules Fun </a:t>
            </a:r>
          </a:p>
        </p:txBody>
      </p:sp>
      <p:cxnSp>
        <p:nvCxnSpPr>
          <p:cNvPr id="2475" name="Straight Connector 2474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7" name="Straight Connector 2476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3E62-D16D-11FE-F61B-00073882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https://youtu.be/aSAN-_OKKNk</a:t>
            </a:r>
            <a:endParaRPr lang="en-US" sz="20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0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hlinkClick r:id="rId3"/>
              </a:rPr>
              <a:t>JEOPARDY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A05C6-238F-B3D7-7AB0-6086A274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1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76DC663-2801-8966-6E69-3986F12F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Most  boards and commissions follow what is known as      “Robert’s Rule of Order”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 Picture of Robert's Rules of Order  book ">
            <a:extLst>
              <a:ext uri="{FF2B5EF4-FFF2-40B4-BE49-F238E27FC236}">
                <a16:creationId xmlns:a16="http://schemas.microsoft.com/office/drawing/2014/main" id="{B87398F0-5063-587B-6110-6A4D755AFB9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r="-2" b="2940"/>
          <a:stretch/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1CA37-B677-2940-F819-DB08D101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2BCA6-38C4-2739-4059-6C851EEE9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7800" y="448721"/>
            <a:ext cx="4713997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Wait….  Who the heck is Robert? </a:t>
            </a:r>
          </a:p>
        </p:txBody>
      </p:sp>
      <p:pic>
        <p:nvPicPr>
          <p:cNvPr id="4" name="Google Shape;141;p15" descr="A person in military uniform with a beard">
            <a:extLst>
              <a:ext uri="{FF2B5EF4-FFF2-40B4-BE49-F238E27FC236}">
                <a16:creationId xmlns:a16="http://schemas.microsoft.com/office/drawing/2014/main" id="{38D83F59-D4D2-2044-5329-820D5B639BCF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64200" cy="685800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9E3A734-ED8D-73AC-7B0A-7145E74CF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7800" y="1909192"/>
            <a:ext cx="4713997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0" indent="-228600" algn="l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sym typeface="Nunito"/>
              </a:rPr>
              <a:t>Written by Brigadier General Henry Robert, Chief Engineer of the Army in 1876</a:t>
            </a:r>
          </a:p>
          <a:p>
            <a:pPr marL="228600" lvl="0" algn="l">
              <a:spcBef>
                <a:spcPts val="0"/>
              </a:spcBef>
              <a:buSzPts val="1600"/>
            </a:pPr>
            <a:endParaRPr lang="en-US" sz="2200" dirty="0">
              <a:solidFill>
                <a:schemeClr val="bg1"/>
              </a:solidFill>
              <a:sym typeface="Nunito"/>
            </a:endParaRPr>
          </a:p>
          <a:p>
            <a:pPr marL="457200" lvl="0" indent="-228600" algn="l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sym typeface="Nunito"/>
              </a:rPr>
              <a:t>A set of rules for conduct at meetings.</a:t>
            </a:r>
          </a:p>
          <a:p>
            <a:pPr marL="228600" lvl="0" algn="l">
              <a:spcBef>
                <a:spcPts val="0"/>
              </a:spcBef>
              <a:buSzPts val="1600"/>
            </a:pPr>
            <a:endParaRPr lang="en-US" sz="2200" dirty="0">
              <a:solidFill>
                <a:schemeClr val="bg1"/>
              </a:solidFill>
              <a:sym typeface="Nunito"/>
            </a:endParaRPr>
          </a:p>
          <a:p>
            <a:pPr marL="457200" lvl="0" indent="-228600" algn="l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sym typeface="Nunito"/>
              </a:rPr>
              <a:t>It gives each member a chance to be heard and be part of making informed decisions in an effective, fair and efficient way.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F4962-6C61-C10B-90BF-A2BDC91B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5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6749EB-D580-2E31-65F9-9A16BFB4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What decisions are made during a meeting?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E2B27-54CA-A358-70D2-47E636B4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Also called “Council Action”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Approval of minutes of previous meetings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Approval of annual budgets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Approval of any projects and financial spending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Approval of the five-year state plan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Approval of candidates for the Executive Committee and any other committees. 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Robert Downey Jr. with his arms crossed saying when we are trying to make a decision on how to make a decision ">
            <a:extLst>
              <a:ext uri="{FF2B5EF4-FFF2-40B4-BE49-F238E27FC236}">
                <a16:creationId xmlns:a16="http://schemas.microsoft.com/office/drawing/2014/main" id="{2F174523-88B5-7790-B55E-4B12C5D3B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84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2A5E1-0206-2137-DCEE-C7B99CBB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1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D8EC-0BA0-076E-8B65-34E8E9EB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6943928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Let’s go through the motions….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06BF-978C-828F-C142-10178D3C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To bring up new business or simply approve an item is to </a:t>
            </a:r>
            <a:r>
              <a:rPr lang="en-US" sz="2400" b="1" dirty="0">
                <a:solidFill>
                  <a:schemeClr val="bg1"/>
                </a:solidFill>
              </a:rPr>
              <a:t>“</a:t>
            </a:r>
            <a:r>
              <a:rPr lang="en-US" sz="2400" b="1" i="1" dirty="0">
                <a:solidFill>
                  <a:schemeClr val="bg1"/>
                </a:solidFill>
              </a:rPr>
              <a:t>make a motion</a:t>
            </a:r>
            <a:r>
              <a:rPr lang="en-US" sz="2400" b="1" dirty="0">
                <a:solidFill>
                  <a:schemeClr val="bg1"/>
                </a:solidFill>
              </a:rPr>
              <a:t>” </a:t>
            </a:r>
            <a:r>
              <a:rPr lang="en-US" sz="2400" dirty="0">
                <a:solidFill>
                  <a:schemeClr val="bg1"/>
                </a:solidFill>
              </a:rPr>
              <a:t>or </a:t>
            </a:r>
            <a:r>
              <a:rPr lang="en-US" sz="2400" b="1" dirty="0">
                <a:solidFill>
                  <a:schemeClr val="bg1"/>
                </a:solidFill>
              </a:rPr>
              <a:t>“ </a:t>
            </a:r>
            <a:r>
              <a:rPr lang="en-US" sz="2400" b="1" i="1" dirty="0">
                <a:solidFill>
                  <a:schemeClr val="bg1"/>
                </a:solidFill>
              </a:rPr>
              <a:t>I move to”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i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For Example:  </a:t>
            </a:r>
            <a:r>
              <a:rPr lang="en-US" sz="2400" b="1" dirty="0">
                <a:solidFill>
                  <a:schemeClr val="bg1"/>
                </a:solidFill>
              </a:rPr>
              <a:t>“</a:t>
            </a:r>
            <a:r>
              <a:rPr lang="en-US" sz="2400" b="1" i="1" dirty="0">
                <a:solidFill>
                  <a:schemeClr val="bg1"/>
                </a:solidFill>
              </a:rPr>
              <a:t>I move to approve the 2026 Council  Budget”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b="1" i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A basic motion by a single person requires a </a:t>
            </a:r>
            <a:r>
              <a:rPr lang="en-US" sz="2400" b="1" i="1" dirty="0">
                <a:solidFill>
                  <a:schemeClr val="bg1"/>
                </a:solidFill>
              </a:rPr>
              <a:t>“second</a:t>
            </a:r>
            <a:r>
              <a:rPr lang="en-US" sz="2400" dirty="0">
                <a:solidFill>
                  <a:schemeClr val="bg1"/>
                </a:solidFill>
              </a:rPr>
              <a:t>”-someone who  supports  the motion being discussed.   One would say I </a:t>
            </a:r>
            <a:r>
              <a:rPr lang="en-US" sz="2400" b="1" dirty="0">
                <a:solidFill>
                  <a:schemeClr val="bg1"/>
                </a:solidFill>
              </a:rPr>
              <a:t>“</a:t>
            </a:r>
            <a:r>
              <a:rPr lang="en-US" sz="2400" b="1" i="1" dirty="0">
                <a:solidFill>
                  <a:schemeClr val="bg1"/>
                </a:solidFill>
              </a:rPr>
              <a:t>second</a:t>
            </a:r>
            <a:r>
              <a:rPr lang="en-US" sz="2400" b="1" dirty="0">
                <a:solidFill>
                  <a:schemeClr val="bg1"/>
                </a:solidFill>
              </a:rPr>
              <a:t>”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CFE01-6D2F-0F70-9240-9D8BD369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6" name="Rectangle 1060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6CE83-F27C-EFA2-E275-1BCE6896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Going through the 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3E62-D16D-11FE-F61B-00073882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0449" cy="28622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The Council Chair then restates the motion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Chair opens discussion if the motion is debatable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Chair calls for a vote after discussion closes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A Majority of vote is needed –over half of the members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Chair announces the result </a:t>
            </a:r>
          </a:p>
          <a:p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1028" name="Picture 4" descr="Picture of the Chair of the Council ">
            <a:extLst>
              <a:ext uri="{FF2B5EF4-FFF2-40B4-BE49-F238E27FC236}">
                <a16:creationId xmlns:a16="http://schemas.microsoft.com/office/drawing/2014/main" id="{FE945185-C42E-130B-757A-0953F59AC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2360"/>
          <a:stretch/>
        </p:blipFill>
        <p:spPr bwMode="auto"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7" name="Group 1062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65EAE-53BB-E13E-3237-3C18933D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6CE83-F27C-EFA2-E275-1BCE6896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 Still Going through the motions….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3E62-D16D-11FE-F61B-00073882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Sometimes motions are made by a committee Chair   (Executive Committee, Nomination committee, legislative committee)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Example:  “I move on behalf of the Executive Committee to approve the 2024   Council budget”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Committee motions already have the backing of more than one person and thus do not require a second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The “motion” may then be up for discussion and/or vote.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r Evil Laser Meme -  saying let us form a committee ">
            <a:extLst>
              <a:ext uri="{FF2B5EF4-FFF2-40B4-BE49-F238E27FC236}">
                <a16:creationId xmlns:a16="http://schemas.microsoft.com/office/drawing/2014/main" id="{2502101D-19D1-4C09-D021-14AC6A86A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75" y="273173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116CB-D72C-9283-9837-2A453356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9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6CE83-F27C-EFA2-E275-1BCE6896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925"/>
            <a:ext cx="7410855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Going through the motions continued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3E62-D16D-11FE-F61B-00073882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If there is a motion that you want to make better you can  </a:t>
            </a:r>
            <a:r>
              <a:rPr lang="en-US" sz="2000" b="1" dirty="0">
                <a:solidFill>
                  <a:schemeClr val="bg1"/>
                </a:solidFill>
              </a:rPr>
              <a:t>“move to amend” </a:t>
            </a:r>
            <a:r>
              <a:rPr lang="en-US" sz="2000" dirty="0">
                <a:solidFill>
                  <a:schemeClr val="bg1"/>
                </a:solidFill>
              </a:rPr>
              <a:t>the motion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Tell the Council what you want changed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 Second person must agree to your amendment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You may also want more time to study or investigate a proposal- you can </a:t>
            </a:r>
            <a:r>
              <a:rPr lang="en-US" sz="2000" b="1" i="1" dirty="0">
                <a:solidFill>
                  <a:schemeClr val="bg1"/>
                </a:solidFill>
              </a:rPr>
              <a:t>“ move to postpone” </a:t>
            </a:r>
            <a:r>
              <a:rPr lang="en-US" sz="2000" dirty="0">
                <a:solidFill>
                  <a:schemeClr val="bg1"/>
                </a:solidFill>
              </a:rPr>
              <a:t>or</a:t>
            </a:r>
            <a:r>
              <a:rPr lang="en-US" sz="2000" b="1" i="1" dirty="0">
                <a:solidFill>
                  <a:schemeClr val="bg1"/>
                </a:solidFill>
              </a:rPr>
              <a:t> “move to table the motion”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 Second person must agree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305F2-4AD8-09E9-C26E-6701E121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Rectangle 246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6CE83-F27C-EFA2-E275-1BCE6896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8471170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Going through the motions….</a:t>
            </a:r>
          </a:p>
        </p:txBody>
      </p:sp>
      <p:cxnSp>
        <p:nvCxnSpPr>
          <p:cNvPr id="2466" name="Straight Connector 2465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3E62-D16D-11FE-F61B-00073882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You may have had enough discussion- you can </a:t>
            </a:r>
            <a:r>
              <a:rPr lang="en-US" sz="2000" b="1" i="1" dirty="0">
                <a:solidFill>
                  <a:schemeClr val="bg1"/>
                </a:solidFill>
              </a:rPr>
              <a:t>“move the previous question” </a:t>
            </a:r>
            <a:r>
              <a:rPr lang="en-US" sz="2000" dirty="0">
                <a:solidFill>
                  <a:schemeClr val="bg1"/>
                </a:solidFill>
              </a:rPr>
              <a:t>or </a:t>
            </a:r>
            <a:r>
              <a:rPr lang="en-US" sz="2000" b="1" i="1" dirty="0">
                <a:solidFill>
                  <a:schemeClr val="bg1"/>
                </a:solidFill>
              </a:rPr>
              <a:t>“move to close the debate”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b="1" i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This cuts off discussion  and brings the Council to a vote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Another person must   </a:t>
            </a:r>
            <a:r>
              <a:rPr lang="en-US" sz="2000" b="1" i="1" dirty="0">
                <a:solidFill>
                  <a:schemeClr val="bg1"/>
                </a:solidFill>
              </a:rPr>
              <a:t>“second”  </a:t>
            </a:r>
            <a:r>
              <a:rPr lang="en-US" sz="2000" dirty="0">
                <a:solidFill>
                  <a:schemeClr val="bg1"/>
                </a:solidFill>
              </a:rPr>
              <a:t>the motion to close the discussion.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If the discussion  doesn’t pertain to the agenda item, you can “</a:t>
            </a:r>
            <a:r>
              <a:rPr lang="en-US" sz="2000" b="1" i="1" dirty="0">
                <a:solidFill>
                  <a:schemeClr val="bg1"/>
                </a:solidFill>
              </a:rPr>
              <a:t>call for the orders of the da</a:t>
            </a:r>
            <a:r>
              <a:rPr lang="en-US" sz="2000" dirty="0">
                <a:solidFill>
                  <a:schemeClr val="bg1"/>
                </a:solidFill>
              </a:rPr>
              <a:t>y”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68" name="Rectangle 2467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6C6A8-3DE4-9E3C-9C31-2507A1AE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01-9C34-4DC1-BD7B-F3B3A88FA7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598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Nunito</vt:lpstr>
      <vt:lpstr>Wingdings</vt:lpstr>
      <vt:lpstr>Office Theme</vt:lpstr>
      <vt:lpstr>What to expect at a Council Meeting</vt:lpstr>
      <vt:lpstr>Most  boards and commissions follow what is known as      “Robert’s Rule of Order” </vt:lpstr>
      <vt:lpstr>Wait….  Who the heck is Robert? </vt:lpstr>
      <vt:lpstr>What decisions are made during a meeting?</vt:lpstr>
      <vt:lpstr>Let’s go through the motions….</vt:lpstr>
      <vt:lpstr>Going through the motions</vt:lpstr>
      <vt:lpstr> Still Going through the motions….</vt:lpstr>
      <vt:lpstr>Going through the motions continued</vt:lpstr>
      <vt:lpstr>Going through the motions….</vt:lpstr>
      <vt:lpstr>Going through more motions….</vt:lpstr>
      <vt:lpstr>You may INTERRUPT a speaker for these reasons only:</vt:lpstr>
      <vt:lpstr>Robert’s Rules Fun </vt:lpstr>
    </vt:vector>
  </TitlesOfParts>
  <Company>State of Iowa - DHS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expect at a Council Meeting</dc:title>
  <dc:creator>Lovelace, Brooke</dc:creator>
  <cp:lastModifiedBy>Lovelace, Brooke [HHS]</cp:lastModifiedBy>
  <cp:revision>15</cp:revision>
  <dcterms:created xsi:type="dcterms:W3CDTF">2023-06-07T15:56:24Z</dcterms:created>
  <dcterms:modified xsi:type="dcterms:W3CDTF">2025-08-28T14:01:33Z</dcterms:modified>
</cp:coreProperties>
</file>