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09" r:id="rId2"/>
    <p:sldId id="275" r:id="rId3"/>
    <p:sldId id="296" r:id="rId4"/>
    <p:sldId id="295" r:id="rId5"/>
    <p:sldId id="281" r:id="rId6"/>
    <p:sldId id="297" r:id="rId7"/>
    <p:sldId id="299" r:id="rId8"/>
    <p:sldId id="300" r:id="rId9"/>
    <p:sldId id="301" r:id="rId10"/>
    <p:sldId id="294" r:id="rId11"/>
    <p:sldId id="303" r:id="rId12"/>
    <p:sldId id="298" r:id="rId13"/>
    <p:sldId id="304" r:id="rId14"/>
    <p:sldId id="305" r:id="rId15"/>
    <p:sldId id="306" r:id="rId16"/>
    <p:sldId id="308" r:id="rId17"/>
    <p:sldId id="307" r:id="rId18"/>
    <p:sldId id="278" r:id="rId19"/>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B74"/>
    <a:srgbClr val="BBC4CA"/>
    <a:srgbClr val="F89E5C"/>
    <a:srgbClr val="1D74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593" autoAdjust="0"/>
    <p:restoredTop sz="86388" autoAdjust="0"/>
  </p:normalViewPr>
  <p:slideViewPr>
    <p:cSldViewPr snapToGrid="0">
      <p:cViewPr varScale="1">
        <p:scale>
          <a:sx n="72" d="100"/>
          <a:sy n="72" d="100"/>
        </p:scale>
        <p:origin x="293" y="5"/>
      </p:cViewPr>
      <p:guideLst/>
    </p:cSldViewPr>
  </p:slideViewPr>
  <p:outlineViewPr>
    <p:cViewPr>
      <p:scale>
        <a:sx n="33" d="100"/>
        <a:sy n="33" d="100"/>
      </p:scale>
      <p:origin x="0" y="-56"/>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52A04C-1F99-4AA5-AE64-5568A6CAEE0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CC8A1DD-9DED-4DEB-B55C-A54272DD27FD}">
      <dgm:prSet/>
      <dgm:spPr/>
      <dgm:t>
        <a:bodyPr/>
        <a:lstStyle/>
        <a:p>
          <a:r>
            <a:rPr lang="en-US" dirty="0"/>
            <a:t>The Iowa DD Council receives money from the federal government – Administration on Community Living </a:t>
          </a:r>
        </a:p>
      </dgm:t>
      <dgm:extLst>
        <a:ext uri="{E40237B7-FDA0-4F09-8148-C483321AD2D9}">
          <dgm14:cNvPr xmlns:dgm14="http://schemas.microsoft.com/office/drawing/2010/diagram" id="0" name="" descr="The Iowa DD Council receives money from the federal government – Administration on Community Living"/>
        </a:ext>
      </dgm:extLst>
    </dgm:pt>
    <dgm:pt modelId="{D6047082-C1AC-4F83-ACFE-C868944325CB}" type="parTrans" cxnId="{1CD555EF-7241-4E02-904B-8A7E06BF2BDB}">
      <dgm:prSet/>
      <dgm:spPr/>
      <dgm:t>
        <a:bodyPr/>
        <a:lstStyle/>
        <a:p>
          <a:endParaRPr lang="en-US"/>
        </a:p>
      </dgm:t>
    </dgm:pt>
    <dgm:pt modelId="{DBB30CA0-6139-4B97-A2BF-317FB0CBBE96}" type="sibTrans" cxnId="{1CD555EF-7241-4E02-904B-8A7E06BF2BDB}">
      <dgm:prSet/>
      <dgm:spPr/>
      <dgm:t>
        <a:bodyPr/>
        <a:lstStyle/>
        <a:p>
          <a:endParaRPr lang="en-US"/>
        </a:p>
      </dgm:t>
    </dgm:pt>
    <dgm:pt modelId="{803AE892-8279-498F-8AFD-251A1AD97449}">
      <dgm:prSet/>
      <dgm:spPr/>
      <dgm:t>
        <a:bodyPr/>
        <a:lstStyle/>
        <a:p>
          <a:r>
            <a:rPr lang="en-US" dirty="0"/>
            <a:t>With that money, we advocate for services and supports so that Iowans with disabilities can have a better life! </a:t>
          </a:r>
        </a:p>
      </dgm:t>
      <dgm:extLst>
        <a:ext uri="{E40237B7-FDA0-4F09-8148-C483321AD2D9}">
          <dgm14:cNvPr xmlns:dgm14="http://schemas.microsoft.com/office/drawing/2010/diagram" id="0" name="" descr="With that money, we advocate for services and supports so that Iowans with disabilities can have a better life&#10;"/>
        </a:ext>
      </dgm:extLst>
    </dgm:pt>
    <dgm:pt modelId="{343E4513-1051-467B-B977-79C0E6BE9C9F}" type="parTrans" cxnId="{59CABAC1-0785-4742-8B62-862417A84B7D}">
      <dgm:prSet/>
      <dgm:spPr/>
      <dgm:t>
        <a:bodyPr/>
        <a:lstStyle/>
        <a:p>
          <a:endParaRPr lang="en-US"/>
        </a:p>
      </dgm:t>
    </dgm:pt>
    <dgm:pt modelId="{925D09B5-EDDA-4040-807E-BABF8BF8D3CB}" type="sibTrans" cxnId="{59CABAC1-0785-4742-8B62-862417A84B7D}">
      <dgm:prSet/>
      <dgm:spPr/>
      <dgm:t>
        <a:bodyPr/>
        <a:lstStyle/>
        <a:p>
          <a:endParaRPr lang="en-US"/>
        </a:p>
      </dgm:t>
    </dgm:pt>
    <dgm:pt modelId="{9D44A3AE-88FB-445D-B775-93EFFE20E3BE}">
      <dgm:prSet/>
      <dgm:spPr/>
      <dgm:t>
        <a:bodyPr/>
        <a:lstStyle/>
        <a:p>
          <a:r>
            <a:rPr lang="en-US" dirty="0"/>
            <a:t>We also help people with disabilities be their own  ADVOCATE! </a:t>
          </a:r>
        </a:p>
      </dgm:t>
    </dgm:pt>
    <dgm:pt modelId="{79F8BF11-CAA0-433D-A585-9F71321C8AD6}" type="parTrans" cxnId="{521F265D-3675-4A55-9F36-F47BC716C7E8}">
      <dgm:prSet/>
      <dgm:spPr/>
      <dgm:t>
        <a:bodyPr/>
        <a:lstStyle/>
        <a:p>
          <a:endParaRPr lang="en-US"/>
        </a:p>
      </dgm:t>
    </dgm:pt>
    <dgm:pt modelId="{C45D8FEE-5A67-4C60-9DBD-CC5CFFF34673}" type="sibTrans" cxnId="{521F265D-3675-4A55-9F36-F47BC716C7E8}">
      <dgm:prSet/>
      <dgm:spPr/>
      <dgm:t>
        <a:bodyPr/>
        <a:lstStyle/>
        <a:p>
          <a:endParaRPr lang="en-US"/>
        </a:p>
      </dgm:t>
    </dgm:pt>
    <dgm:pt modelId="{CC47E501-2B31-4C5D-B124-4723A4D3106C}" type="pres">
      <dgm:prSet presAssocID="{D352A04C-1F99-4AA5-AE64-5568A6CAEE03}" presName="hierChild1" presStyleCnt="0">
        <dgm:presLayoutVars>
          <dgm:chPref val="1"/>
          <dgm:dir/>
          <dgm:animOne val="branch"/>
          <dgm:animLvl val="lvl"/>
          <dgm:resizeHandles/>
        </dgm:presLayoutVars>
      </dgm:prSet>
      <dgm:spPr/>
    </dgm:pt>
    <dgm:pt modelId="{6E3A1E0E-7E62-4782-9F94-C1BB6B7D1876}" type="pres">
      <dgm:prSet presAssocID="{5CC8A1DD-9DED-4DEB-B55C-A54272DD27FD}" presName="hierRoot1" presStyleCnt="0"/>
      <dgm:spPr/>
    </dgm:pt>
    <dgm:pt modelId="{D40F9965-C278-4DF8-BA98-376A6BB231D0}" type="pres">
      <dgm:prSet presAssocID="{5CC8A1DD-9DED-4DEB-B55C-A54272DD27FD}" presName="composite" presStyleCnt="0"/>
      <dgm:spPr/>
    </dgm:pt>
    <dgm:pt modelId="{3446D7F3-2BF0-4A04-964D-C67CD052CE34}" type="pres">
      <dgm:prSet presAssocID="{5CC8A1DD-9DED-4DEB-B55C-A54272DD27FD}" presName="background" presStyleLbl="node0" presStyleIdx="0" presStyleCnt="3"/>
      <dgm:spPr/>
    </dgm:pt>
    <dgm:pt modelId="{6C97EC2B-E8A4-4D0C-A72C-92DE0A9C99C6}" type="pres">
      <dgm:prSet presAssocID="{5CC8A1DD-9DED-4DEB-B55C-A54272DD27FD}" presName="text" presStyleLbl="fgAcc0" presStyleIdx="0" presStyleCnt="3">
        <dgm:presLayoutVars>
          <dgm:chPref val="3"/>
        </dgm:presLayoutVars>
      </dgm:prSet>
      <dgm:spPr/>
    </dgm:pt>
    <dgm:pt modelId="{D506ED58-C3FB-421C-9615-BD71DFE5B4F1}" type="pres">
      <dgm:prSet presAssocID="{5CC8A1DD-9DED-4DEB-B55C-A54272DD27FD}" presName="hierChild2" presStyleCnt="0"/>
      <dgm:spPr/>
    </dgm:pt>
    <dgm:pt modelId="{8545A79C-9340-46D3-A4C6-F9682C5B9190}" type="pres">
      <dgm:prSet presAssocID="{803AE892-8279-498F-8AFD-251A1AD97449}" presName="hierRoot1" presStyleCnt="0"/>
      <dgm:spPr/>
    </dgm:pt>
    <dgm:pt modelId="{7FB0AE30-9686-483D-84F8-400E928AA63E}" type="pres">
      <dgm:prSet presAssocID="{803AE892-8279-498F-8AFD-251A1AD97449}" presName="composite" presStyleCnt="0"/>
      <dgm:spPr/>
    </dgm:pt>
    <dgm:pt modelId="{EC13E56C-6E02-495E-985A-E4EFC69CA139}" type="pres">
      <dgm:prSet presAssocID="{803AE892-8279-498F-8AFD-251A1AD97449}" presName="background" presStyleLbl="node0" presStyleIdx="1"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0B6180E-E6FB-452F-B691-C996A513C0BD}" type="pres">
      <dgm:prSet presAssocID="{803AE892-8279-498F-8AFD-251A1AD97449}" presName="text" presStyleLbl="fgAcc0" presStyleIdx="1" presStyleCnt="3">
        <dgm:presLayoutVars>
          <dgm:chPref val="3"/>
        </dgm:presLayoutVars>
      </dgm:prSet>
      <dgm:spPr/>
    </dgm:pt>
    <dgm:pt modelId="{1ED5A6A4-AA1B-4F54-965C-B63124E2B705}" type="pres">
      <dgm:prSet presAssocID="{803AE892-8279-498F-8AFD-251A1AD97449}" presName="hierChild2" presStyleCnt="0"/>
      <dgm:spPr/>
    </dgm:pt>
    <dgm:pt modelId="{C71217EB-2C1E-4C1C-8B9D-231ADC9026BD}" type="pres">
      <dgm:prSet presAssocID="{9D44A3AE-88FB-445D-B775-93EFFE20E3BE}" presName="hierRoot1" presStyleCnt="0"/>
      <dgm:spPr/>
    </dgm:pt>
    <dgm:pt modelId="{0AB1EFF5-03DC-4480-A140-CA7BF1CF4CC8}" type="pres">
      <dgm:prSet presAssocID="{9D44A3AE-88FB-445D-B775-93EFFE20E3BE}" presName="composite" presStyleCnt="0"/>
      <dgm:spPr/>
    </dgm:pt>
    <dgm:pt modelId="{C42A047F-215F-40EB-9D09-644DD6224138}" type="pres">
      <dgm:prSet presAssocID="{9D44A3AE-88FB-445D-B775-93EFFE20E3BE}" presName="background" presStyleLbl="node0" presStyleIdx="2" presStyleCnt="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D2C012D-CFC1-4D24-A611-EE4C985D1EE2}" type="pres">
      <dgm:prSet presAssocID="{9D44A3AE-88FB-445D-B775-93EFFE20E3BE}" presName="text" presStyleLbl="fgAcc0" presStyleIdx="2" presStyleCnt="3">
        <dgm:presLayoutVars>
          <dgm:chPref val="3"/>
        </dgm:presLayoutVars>
      </dgm:prSet>
      <dgm:spPr/>
    </dgm:pt>
    <dgm:pt modelId="{27831817-EBE5-4DFF-AD5A-96D951C76778}" type="pres">
      <dgm:prSet presAssocID="{9D44A3AE-88FB-445D-B775-93EFFE20E3BE}" presName="hierChild2" presStyleCnt="0"/>
      <dgm:spPr/>
    </dgm:pt>
  </dgm:ptLst>
  <dgm:cxnLst>
    <dgm:cxn modelId="{8DE85D31-A4E5-488E-935B-6B93195B2AA4}" type="presOf" srcId="{9D44A3AE-88FB-445D-B775-93EFFE20E3BE}" destId="{DD2C012D-CFC1-4D24-A611-EE4C985D1EE2}" srcOrd="0" destOrd="0" presId="urn:microsoft.com/office/officeart/2005/8/layout/hierarchy1"/>
    <dgm:cxn modelId="{521F265D-3675-4A55-9F36-F47BC716C7E8}" srcId="{D352A04C-1F99-4AA5-AE64-5568A6CAEE03}" destId="{9D44A3AE-88FB-445D-B775-93EFFE20E3BE}" srcOrd="2" destOrd="0" parTransId="{79F8BF11-CAA0-433D-A585-9F71321C8AD6}" sibTransId="{C45D8FEE-5A67-4C60-9DBD-CC5CFFF34673}"/>
    <dgm:cxn modelId="{E3601E4E-20E9-4F40-AA7A-D5B8D9EA1D1C}" type="presOf" srcId="{803AE892-8279-498F-8AFD-251A1AD97449}" destId="{70B6180E-E6FB-452F-B691-C996A513C0BD}" srcOrd="0" destOrd="0" presId="urn:microsoft.com/office/officeart/2005/8/layout/hierarchy1"/>
    <dgm:cxn modelId="{0D72EC58-AFFE-438A-8244-39770A12AC60}" type="presOf" srcId="{D352A04C-1F99-4AA5-AE64-5568A6CAEE03}" destId="{CC47E501-2B31-4C5D-B124-4723A4D3106C}" srcOrd="0" destOrd="0" presId="urn:microsoft.com/office/officeart/2005/8/layout/hierarchy1"/>
    <dgm:cxn modelId="{C06EEC5A-D013-4EC9-805D-4B4F9B143684}" type="presOf" srcId="{5CC8A1DD-9DED-4DEB-B55C-A54272DD27FD}" destId="{6C97EC2B-E8A4-4D0C-A72C-92DE0A9C99C6}" srcOrd="0" destOrd="0" presId="urn:microsoft.com/office/officeart/2005/8/layout/hierarchy1"/>
    <dgm:cxn modelId="{59CABAC1-0785-4742-8B62-862417A84B7D}" srcId="{D352A04C-1F99-4AA5-AE64-5568A6CAEE03}" destId="{803AE892-8279-498F-8AFD-251A1AD97449}" srcOrd="1" destOrd="0" parTransId="{343E4513-1051-467B-B977-79C0E6BE9C9F}" sibTransId="{925D09B5-EDDA-4040-807E-BABF8BF8D3CB}"/>
    <dgm:cxn modelId="{1CD555EF-7241-4E02-904B-8A7E06BF2BDB}" srcId="{D352A04C-1F99-4AA5-AE64-5568A6CAEE03}" destId="{5CC8A1DD-9DED-4DEB-B55C-A54272DD27FD}" srcOrd="0" destOrd="0" parTransId="{D6047082-C1AC-4F83-ACFE-C868944325CB}" sibTransId="{DBB30CA0-6139-4B97-A2BF-317FB0CBBE96}"/>
    <dgm:cxn modelId="{9E27A6DF-03FC-411A-8DE9-F8DAF0192456}" type="presParOf" srcId="{CC47E501-2B31-4C5D-B124-4723A4D3106C}" destId="{6E3A1E0E-7E62-4782-9F94-C1BB6B7D1876}" srcOrd="0" destOrd="0" presId="urn:microsoft.com/office/officeart/2005/8/layout/hierarchy1"/>
    <dgm:cxn modelId="{FAF28B5D-F9AA-4247-8BE9-64550FEE52FB}" type="presParOf" srcId="{6E3A1E0E-7E62-4782-9F94-C1BB6B7D1876}" destId="{D40F9965-C278-4DF8-BA98-376A6BB231D0}" srcOrd="0" destOrd="0" presId="urn:microsoft.com/office/officeart/2005/8/layout/hierarchy1"/>
    <dgm:cxn modelId="{9A9903F3-615C-4524-A9BD-68040D9952F5}" type="presParOf" srcId="{D40F9965-C278-4DF8-BA98-376A6BB231D0}" destId="{3446D7F3-2BF0-4A04-964D-C67CD052CE34}" srcOrd="0" destOrd="0" presId="urn:microsoft.com/office/officeart/2005/8/layout/hierarchy1"/>
    <dgm:cxn modelId="{DC5D7D63-2036-4594-979C-EE0FB48185D8}" type="presParOf" srcId="{D40F9965-C278-4DF8-BA98-376A6BB231D0}" destId="{6C97EC2B-E8A4-4D0C-A72C-92DE0A9C99C6}" srcOrd="1" destOrd="0" presId="urn:microsoft.com/office/officeart/2005/8/layout/hierarchy1"/>
    <dgm:cxn modelId="{C91266FB-F852-49D4-802B-D09A35B9AE59}" type="presParOf" srcId="{6E3A1E0E-7E62-4782-9F94-C1BB6B7D1876}" destId="{D506ED58-C3FB-421C-9615-BD71DFE5B4F1}" srcOrd="1" destOrd="0" presId="urn:microsoft.com/office/officeart/2005/8/layout/hierarchy1"/>
    <dgm:cxn modelId="{04071B9E-18E3-4E33-8459-EA0799A5048B}" type="presParOf" srcId="{CC47E501-2B31-4C5D-B124-4723A4D3106C}" destId="{8545A79C-9340-46D3-A4C6-F9682C5B9190}" srcOrd="1" destOrd="0" presId="urn:microsoft.com/office/officeart/2005/8/layout/hierarchy1"/>
    <dgm:cxn modelId="{4A66074A-236A-4229-B879-E9537E76F34F}" type="presParOf" srcId="{8545A79C-9340-46D3-A4C6-F9682C5B9190}" destId="{7FB0AE30-9686-483D-84F8-400E928AA63E}" srcOrd="0" destOrd="0" presId="urn:microsoft.com/office/officeart/2005/8/layout/hierarchy1"/>
    <dgm:cxn modelId="{4BEDFD13-FC7E-499D-9518-335DE7A8BE7D}" type="presParOf" srcId="{7FB0AE30-9686-483D-84F8-400E928AA63E}" destId="{EC13E56C-6E02-495E-985A-E4EFC69CA139}" srcOrd="0" destOrd="0" presId="urn:microsoft.com/office/officeart/2005/8/layout/hierarchy1"/>
    <dgm:cxn modelId="{D4C30A0A-0E51-42B1-83C9-E96299A043E3}" type="presParOf" srcId="{7FB0AE30-9686-483D-84F8-400E928AA63E}" destId="{70B6180E-E6FB-452F-B691-C996A513C0BD}" srcOrd="1" destOrd="0" presId="urn:microsoft.com/office/officeart/2005/8/layout/hierarchy1"/>
    <dgm:cxn modelId="{7867CAE1-8BFB-4757-930D-19A6800F74A0}" type="presParOf" srcId="{8545A79C-9340-46D3-A4C6-F9682C5B9190}" destId="{1ED5A6A4-AA1B-4F54-965C-B63124E2B705}" srcOrd="1" destOrd="0" presId="urn:microsoft.com/office/officeart/2005/8/layout/hierarchy1"/>
    <dgm:cxn modelId="{977281C9-3CA0-4ACB-8C66-2E17334C33F1}" type="presParOf" srcId="{CC47E501-2B31-4C5D-B124-4723A4D3106C}" destId="{C71217EB-2C1E-4C1C-8B9D-231ADC9026BD}" srcOrd="2" destOrd="0" presId="urn:microsoft.com/office/officeart/2005/8/layout/hierarchy1"/>
    <dgm:cxn modelId="{FA941121-BD54-4B5A-A85D-6E946FB142FA}" type="presParOf" srcId="{C71217EB-2C1E-4C1C-8B9D-231ADC9026BD}" destId="{0AB1EFF5-03DC-4480-A140-CA7BF1CF4CC8}" srcOrd="0" destOrd="0" presId="urn:microsoft.com/office/officeart/2005/8/layout/hierarchy1"/>
    <dgm:cxn modelId="{64FD4B19-1D9B-4619-A382-D27EA18331DB}" type="presParOf" srcId="{0AB1EFF5-03DC-4480-A140-CA7BF1CF4CC8}" destId="{C42A047F-215F-40EB-9D09-644DD6224138}" srcOrd="0" destOrd="0" presId="urn:microsoft.com/office/officeart/2005/8/layout/hierarchy1"/>
    <dgm:cxn modelId="{1E9D2E2F-396A-48A5-BBAE-FC8D761A6BF5}" type="presParOf" srcId="{0AB1EFF5-03DC-4480-A140-CA7BF1CF4CC8}" destId="{DD2C012D-CFC1-4D24-A611-EE4C985D1EE2}" srcOrd="1" destOrd="0" presId="urn:microsoft.com/office/officeart/2005/8/layout/hierarchy1"/>
    <dgm:cxn modelId="{36F48387-ED17-4DC2-8610-467B1EB09473}" type="presParOf" srcId="{C71217EB-2C1E-4C1C-8B9D-231ADC9026BD}" destId="{27831817-EBE5-4DFF-AD5A-96D951C7677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3DEE36-760F-47FD-90AA-BD4516C6D97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5C969D0-8EB3-405A-B2CB-ADAD9C2C7CBC}">
      <dgm:prSet/>
      <dgm:spPr/>
      <dgm:t>
        <a:bodyPr/>
        <a:lstStyle/>
        <a:p>
          <a:r>
            <a:rPr lang="en-US" b="0" u="sng" dirty="0"/>
            <a:t>ADVOCACY GOAL:</a:t>
          </a:r>
          <a:r>
            <a:rPr lang="en-US" b="0" dirty="0"/>
            <a:t> Develop Strong Advocates &amp; Leaders Who Create the Change They Want to See</a:t>
          </a:r>
          <a:br>
            <a:rPr lang="en-US" dirty="0"/>
          </a:br>
          <a:r>
            <a:rPr lang="en-US" b="0" dirty="0"/>
            <a:t> </a:t>
          </a:r>
          <a:endParaRPr lang="en-US" dirty="0"/>
        </a:p>
      </dgm:t>
      <dgm:extLst>
        <a:ext uri="{E40237B7-FDA0-4F09-8148-C483321AD2D9}">
          <dgm14:cNvPr xmlns:dgm14="http://schemas.microsoft.com/office/drawing/2010/diagram" id="0" name="" descr="ADVOCACY GOAL: Develop Strong Advocates &amp; Leaders Who Create the Change They Want to See&#10; &#10;"/>
        </a:ext>
      </dgm:extLst>
    </dgm:pt>
    <dgm:pt modelId="{A7A383D5-54DC-4CE5-BF2C-8746059AD2A1}" type="parTrans" cxnId="{92FD9B15-3D82-4610-9F06-75FAA39FB1C7}">
      <dgm:prSet/>
      <dgm:spPr/>
      <dgm:t>
        <a:bodyPr/>
        <a:lstStyle/>
        <a:p>
          <a:endParaRPr lang="en-US"/>
        </a:p>
      </dgm:t>
    </dgm:pt>
    <dgm:pt modelId="{B92E5E15-4647-436A-8B5B-005810D37262}" type="sibTrans" cxnId="{92FD9B15-3D82-4610-9F06-75FAA39FB1C7}">
      <dgm:prSet/>
      <dgm:spPr/>
      <dgm:t>
        <a:bodyPr/>
        <a:lstStyle/>
        <a:p>
          <a:endParaRPr lang="en-US"/>
        </a:p>
      </dgm:t>
    </dgm:pt>
    <dgm:pt modelId="{CF801D30-30D9-41AF-A5E4-88EF479ABE09}">
      <dgm:prSet/>
      <dgm:spPr/>
      <dgm:t>
        <a:bodyPr/>
        <a:lstStyle/>
        <a:p>
          <a:r>
            <a:rPr lang="en-US" b="0" u="sng" dirty="0"/>
            <a:t>SYSTEMS CHANGE GOAL:</a:t>
          </a:r>
          <a:r>
            <a:rPr lang="en-US" b="0" dirty="0"/>
            <a:t> Improve Policy &amp; Practice That Positively Impacts People With Disabilities</a:t>
          </a:r>
          <a:br>
            <a:rPr lang="en-US" dirty="0"/>
          </a:br>
          <a:endParaRPr lang="en-US" dirty="0"/>
        </a:p>
      </dgm:t>
      <dgm:extLst>
        <a:ext uri="{E40237B7-FDA0-4F09-8148-C483321AD2D9}">
          <dgm14:cNvPr xmlns:dgm14="http://schemas.microsoft.com/office/drawing/2010/diagram" id="0" name="" descr="SYSTEMS CHANGE GOAL: Improve Policy &amp; Practice That Positively Impacts People With Disabilities&#10;&#10;"/>
        </a:ext>
      </dgm:extLst>
    </dgm:pt>
    <dgm:pt modelId="{0E7442D2-BB56-4558-8F0E-8030955B2D47}" type="parTrans" cxnId="{8DEA960F-443F-436B-8991-C2200074C6EA}">
      <dgm:prSet/>
      <dgm:spPr/>
      <dgm:t>
        <a:bodyPr/>
        <a:lstStyle/>
        <a:p>
          <a:endParaRPr lang="en-US"/>
        </a:p>
      </dgm:t>
    </dgm:pt>
    <dgm:pt modelId="{0430D515-5C2B-45C7-B462-581DF2CC5D3D}" type="sibTrans" cxnId="{8DEA960F-443F-436B-8991-C2200074C6EA}">
      <dgm:prSet/>
      <dgm:spPr/>
      <dgm:t>
        <a:bodyPr/>
        <a:lstStyle/>
        <a:p>
          <a:endParaRPr lang="en-US"/>
        </a:p>
      </dgm:t>
    </dgm:pt>
    <dgm:pt modelId="{71C787E2-3104-45FD-9090-F517596097A4}">
      <dgm:prSet/>
      <dgm:spPr/>
      <dgm:t>
        <a:bodyPr/>
        <a:lstStyle/>
        <a:p>
          <a:r>
            <a:rPr lang="en-US" b="0" u="sng" dirty="0"/>
            <a:t>CAPACITY BUILDING GOAL:</a:t>
          </a:r>
          <a:r>
            <a:rPr lang="en-US" b="0" dirty="0"/>
            <a:t> Strengthen Communities to Support People With Disabilities</a:t>
          </a:r>
          <a:endParaRPr lang="en-US" dirty="0"/>
        </a:p>
      </dgm:t>
      <dgm:extLst>
        <a:ext uri="{E40237B7-FDA0-4F09-8148-C483321AD2D9}">
          <dgm14:cNvPr xmlns:dgm14="http://schemas.microsoft.com/office/drawing/2010/diagram" id="0" name="" descr="CAPACITY BUILDING GOAL: Strengthen Communities to Support People With Disabilities&#10;"/>
        </a:ext>
      </dgm:extLst>
    </dgm:pt>
    <dgm:pt modelId="{E45E73C4-71FB-4633-9C19-A5CE443E25DD}" type="parTrans" cxnId="{290F423C-A6D3-4B16-8CDE-56ECE6D01BB5}">
      <dgm:prSet/>
      <dgm:spPr/>
      <dgm:t>
        <a:bodyPr/>
        <a:lstStyle/>
        <a:p>
          <a:endParaRPr lang="en-US"/>
        </a:p>
      </dgm:t>
    </dgm:pt>
    <dgm:pt modelId="{A57AEFEF-484B-432D-995C-26ED688C153D}" type="sibTrans" cxnId="{290F423C-A6D3-4B16-8CDE-56ECE6D01BB5}">
      <dgm:prSet/>
      <dgm:spPr/>
      <dgm:t>
        <a:bodyPr/>
        <a:lstStyle/>
        <a:p>
          <a:endParaRPr lang="en-US"/>
        </a:p>
      </dgm:t>
    </dgm:pt>
    <dgm:pt modelId="{B128EF04-851E-4D33-8FE4-C123CCE7C070}" type="pres">
      <dgm:prSet presAssocID="{FD3DEE36-760F-47FD-90AA-BD4516C6D978}" presName="hierChild1" presStyleCnt="0">
        <dgm:presLayoutVars>
          <dgm:chPref val="1"/>
          <dgm:dir/>
          <dgm:animOne val="branch"/>
          <dgm:animLvl val="lvl"/>
          <dgm:resizeHandles/>
        </dgm:presLayoutVars>
      </dgm:prSet>
      <dgm:spPr/>
    </dgm:pt>
    <dgm:pt modelId="{7255B422-EB00-4814-9BA0-84D3BFDB439B}" type="pres">
      <dgm:prSet presAssocID="{65C969D0-8EB3-405A-B2CB-ADAD9C2C7CBC}" presName="hierRoot1" presStyleCnt="0"/>
      <dgm:spPr/>
    </dgm:pt>
    <dgm:pt modelId="{DDC1F159-81F7-48B2-9067-D0FCAB4129D4}" type="pres">
      <dgm:prSet presAssocID="{65C969D0-8EB3-405A-B2CB-ADAD9C2C7CBC}" presName="composite" presStyleCnt="0"/>
      <dgm:spPr/>
    </dgm:pt>
    <dgm:pt modelId="{A7BB7C5D-489E-46D8-AC48-F49CD2F6A1E4}" type="pres">
      <dgm:prSet presAssocID="{65C969D0-8EB3-405A-B2CB-ADAD9C2C7CBC}" presName="background" presStyleLbl="node0" presStyleIdx="0" presStyleCnt="3"/>
      <dgm:spPr/>
    </dgm:pt>
    <dgm:pt modelId="{788718FF-FA46-4A8D-BD59-9D3806FC7B4E}" type="pres">
      <dgm:prSet presAssocID="{65C969D0-8EB3-405A-B2CB-ADAD9C2C7CBC}" presName="text" presStyleLbl="fgAcc0" presStyleIdx="0" presStyleCnt="3">
        <dgm:presLayoutVars>
          <dgm:chPref val="3"/>
        </dgm:presLayoutVars>
      </dgm:prSet>
      <dgm:spPr/>
    </dgm:pt>
    <dgm:pt modelId="{CC8FBE7D-3F5B-4A42-9DD0-1F4A09C8578B}" type="pres">
      <dgm:prSet presAssocID="{65C969D0-8EB3-405A-B2CB-ADAD9C2C7CBC}" presName="hierChild2" presStyleCnt="0"/>
      <dgm:spPr/>
    </dgm:pt>
    <dgm:pt modelId="{8210952A-FDF8-4FA9-8B02-64CD52C0CEF2}" type="pres">
      <dgm:prSet presAssocID="{CF801D30-30D9-41AF-A5E4-88EF479ABE09}" presName="hierRoot1" presStyleCnt="0"/>
      <dgm:spPr/>
    </dgm:pt>
    <dgm:pt modelId="{4FCB2276-C2E5-4D02-B9B4-FFF44726783F}" type="pres">
      <dgm:prSet presAssocID="{CF801D30-30D9-41AF-A5E4-88EF479ABE09}" presName="composite" presStyleCnt="0"/>
      <dgm:spPr/>
    </dgm:pt>
    <dgm:pt modelId="{DFD502A3-76CA-4812-8720-3AB64A5B0531}" type="pres">
      <dgm:prSet presAssocID="{CF801D30-30D9-41AF-A5E4-88EF479ABE09}" presName="background" presStyleLbl="node0" presStyleIdx="1" presStyleCnt="3"/>
      <dgm:spPr/>
    </dgm:pt>
    <dgm:pt modelId="{C697803C-7C79-44D1-860C-3083A05DDF46}" type="pres">
      <dgm:prSet presAssocID="{CF801D30-30D9-41AF-A5E4-88EF479ABE09}" presName="text" presStyleLbl="fgAcc0" presStyleIdx="1" presStyleCnt="3">
        <dgm:presLayoutVars>
          <dgm:chPref val="3"/>
        </dgm:presLayoutVars>
      </dgm:prSet>
      <dgm:spPr/>
    </dgm:pt>
    <dgm:pt modelId="{F11695BA-DA96-4AE9-BD4D-80ADF721C3E7}" type="pres">
      <dgm:prSet presAssocID="{CF801D30-30D9-41AF-A5E4-88EF479ABE09}" presName="hierChild2" presStyleCnt="0"/>
      <dgm:spPr/>
    </dgm:pt>
    <dgm:pt modelId="{ED8298D8-B370-4154-BC6F-B3B6A3D29E68}" type="pres">
      <dgm:prSet presAssocID="{71C787E2-3104-45FD-9090-F517596097A4}" presName="hierRoot1" presStyleCnt="0"/>
      <dgm:spPr/>
    </dgm:pt>
    <dgm:pt modelId="{C38A1F3A-25F7-478A-84A8-B7558DB4E8BD}" type="pres">
      <dgm:prSet presAssocID="{71C787E2-3104-45FD-9090-F517596097A4}" presName="composite" presStyleCnt="0"/>
      <dgm:spPr/>
    </dgm:pt>
    <dgm:pt modelId="{7E0674C1-2FEF-4150-B305-37CD1F0E2C6B}" type="pres">
      <dgm:prSet presAssocID="{71C787E2-3104-45FD-9090-F517596097A4}" presName="background" presStyleLbl="node0" presStyleIdx="2" presStyleCnt="3"/>
      <dgm:spPr/>
    </dgm:pt>
    <dgm:pt modelId="{294C407E-4CE1-4C91-BCA7-DAEC64EC71C0}" type="pres">
      <dgm:prSet presAssocID="{71C787E2-3104-45FD-9090-F517596097A4}" presName="text" presStyleLbl="fgAcc0" presStyleIdx="2" presStyleCnt="3">
        <dgm:presLayoutVars>
          <dgm:chPref val="3"/>
        </dgm:presLayoutVars>
      </dgm:prSet>
      <dgm:spPr/>
    </dgm:pt>
    <dgm:pt modelId="{8861A55B-C53F-4C35-B9EF-0A145BC5991B}" type="pres">
      <dgm:prSet presAssocID="{71C787E2-3104-45FD-9090-F517596097A4}" presName="hierChild2" presStyleCnt="0"/>
      <dgm:spPr/>
    </dgm:pt>
  </dgm:ptLst>
  <dgm:cxnLst>
    <dgm:cxn modelId="{8DEA960F-443F-436B-8991-C2200074C6EA}" srcId="{FD3DEE36-760F-47FD-90AA-BD4516C6D978}" destId="{CF801D30-30D9-41AF-A5E4-88EF479ABE09}" srcOrd="1" destOrd="0" parTransId="{0E7442D2-BB56-4558-8F0E-8030955B2D47}" sibTransId="{0430D515-5C2B-45C7-B462-581DF2CC5D3D}"/>
    <dgm:cxn modelId="{92FD9B15-3D82-4610-9F06-75FAA39FB1C7}" srcId="{FD3DEE36-760F-47FD-90AA-BD4516C6D978}" destId="{65C969D0-8EB3-405A-B2CB-ADAD9C2C7CBC}" srcOrd="0" destOrd="0" parTransId="{A7A383D5-54DC-4CE5-BF2C-8746059AD2A1}" sibTransId="{B92E5E15-4647-436A-8B5B-005810D37262}"/>
    <dgm:cxn modelId="{D582B424-E6B7-4285-B985-F705A00A6DF4}" type="presOf" srcId="{CF801D30-30D9-41AF-A5E4-88EF479ABE09}" destId="{C697803C-7C79-44D1-860C-3083A05DDF46}" srcOrd="0" destOrd="0" presId="urn:microsoft.com/office/officeart/2005/8/layout/hierarchy1"/>
    <dgm:cxn modelId="{290F423C-A6D3-4B16-8CDE-56ECE6D01BB5}" srcId="{FD3DEE36-760F-47FD-90AA-BD4516C6D978}" destId="{71C787E2-3104-45FD-9090-F517596097A4}" srcOrd="2" destOrd="0" parTransId="{E45E73C4-71FB-4633-9C19-A5CE443E25DD}" sibTransId="{A57AEFEF-484B-432D-995C-26ED688C153D}"/>
    <dgm:cxn modelId="{6750A054-AAF9-4E4D-9C8D-87CE42EABF81}" type="presOf" srcId="{65C969D0-8EB3-405A-B2CB-ADAD9C2C7CBC}" destId="{788718FF-FA46-4A8D-BD59-9D3806FC7B4E}" srcOrd="0" destOrd="0" presId="urn:microsoft.com/office/officeart/2005/8/layout/hierarchy1"/>
    <dgm:cxn modelId="{D7D34C76-70CB-495B-98B9-D6C1B718D8FA}" type="presOf" srcId="{FD3DEE36-760F-47FD-90AA-BD4516C6D978}" destId="{B128EF04-851E-4D33-8FE4-C123CCE7C070}" srcOrd="0" destOrd="0" presId="urn:microsoft.com/office/officeart/2005/8/layout/hierarchy1"/>
    <dgm:cxn modelId="{365A9491-4A4C-458D-AE13-EFC2F597E5E4}" type="presOf" srcId="{71C787E2-3104-45FD-9090-F517596097A4}" destId="{294C407E-4CE1-4C91-BCA7-DAEC64EC71C0}" srcOrd="0" destOrd="0" presId="urn:microsoft.com/office/officeart/2005/8/layout/hierarchy1"/>
    <dgm:cxn modelId="{96CEA8C9-05A7-4486-9BBE-7F6ACBFA7C00}" type="presParOf" srcId="{B128EF04-851E-4D33-8FE4-C123CCE7C070}" destId="{7255B422-EB00-4814-9BA0-84D3BFDB439B}" srcOrd="0" destOrd="0" presId="urn:microsoft.com/office/officeart/2005/8/layout/hierarchy1"/>
    <dgm:cxn modelId="{B537D927-B8B9-4971-82F2-95757EBA7CA1}" type="presParOf" srcId="{7255B422-EB00-4814-9BA0-84D3BFDB439B}" destId="{DDC1F159-81F7-48B2-9067-D0FCAB4129D4}" srcOrd="0" destOrd="0" presId="urn:microsoft.com/office/officeart/2005/8/layout/hierarchy1"/>
    <dgm:cxn modelId="{FB785731-896E-4C48-8478-427AEDDE5DC1}" type="presParOf" srcId="{DDC1F159-81F7-48B2-9067-D0FCAB4129D4}" destId="{A7BB7C5D-489E-46D8-AC48-F49CD2F6A1E4}" srcOrd="0" destOrd="0" presId="urn:microsoft.com/office/officeart/2005/8/layout/hierarchy1"/>
    <dgm:cxn modelId="{5BAA5585-E5F9-43FA-87ED-A8FF00F55CE3}" type="presParOf" srcId="{DDC1F159-81F7-48B2-9067-D0FCAB4129D4}" destId="{788718FF-FA46-4A8D-BD59-9D3806FC7B4E}" srcOrd="1" destOrd="0" presId="urn:microsoft.com/office/officeart/2005/8/layout/hierarchy1"/>
    <dgm:cxn modelId="{A2A40149-258A-4D8E-A456-AE4432556D52}" type="presParOf" srcId="{7255B422-EB00-4814-9BA0-84D3BFDB439B}" destId="{CC8FBE7D-3F5B-4A42-9DD0-1F4A09C8578B}" srcOrd="1" destOrd="0" presId="urn:microsoft.com/office/officeart/2005/8/layout/hierarchy1"/>
    <dgm:cxn modelId="{F561074C-E27E-49C7-897E-F357AE331F59}" type="presParOf" srcId="{B128EF04-851E-4D33-8FE4-C123CCE7C070}" destId="{8210952A-FDF8-4FA9-8B02-64CD52C0CEF2}" srcOrd="1" destOrd="0" presId="urn:microsoft.com/office/officeart/2005/8/layout/hierarchy1"/>
    <dgm:cxn modelId="{176E9DD3-A09E-40A6-A017-C0D7A7DE496E}" type="presParOf" srcId="{8210952A-FDF8-4FA9-8B02-64CD52C0CEF2}" destId="{4FCB2276-C2E5-4D02-B9B4-FFF44726783F}" srcOrd="0" destOrd="0" presId="urn:microsoft.com/office/officeart/2005/8/layout/hierarchy1"/>
    <dgm:cxn modelId="{75A8109A-EB25-41B3-80EA-B0BEDE44E9FE}" type="presParOf" srcId="{4FCB2276-C2E5-4D02-B9B4-FFF44726783F}" destId="{DFD502A3-76CA-4812-8720-3AB64A5B0531}" srcOrd="0" destOrd="0" presId="urn:microsoft.com/office/officeart/2005/8/layout/hierarchy1"/>
    <dgm:cxn modelId="{266B6563-000D-4565-92CF-4F3413B0E1A7}" type="presParOf" srcId="{4FCB2276-C2E5-4D02-B9B4-FFF44726783F}" destId="{C697803C-7C79-44D1-860C-3083A05DDF46}" srcOrd="1" destOrd="0" presId="urn:microsoft.com/office/officeart/2005/8/layout/hierarchy1"/>
    <dgm:cxn modelId="{2DA73E77-878C-4240-AF97-8F32CA5B7C71}" type="presParOf" srcId="{8210952A-FDF8-4FA9-8B02-64CD52C0CEF2}" destId="{F11695BA-DA96-4AE9-BD4D-80ADF721C3E7}" srcOrd="1" destOrd="0" presId="urn:microsoft.com/office/officeart/2005/8/layout/hierarchy1"/>
    <dgm:cxn modelId="{32D70905-04C8-4249-A1F3-978DB2288508}" type="presParOf" srcId="{B128EF04-851E-4D33-8FE4-C123CCE7C070}" destId="{ED8298D8-B370-4154-BC6F-B3B6A3D29E68}" srcOrd="2" destOrd="0" presId="urn:microsoft.com/office/officeart/2005/8/layout/hierarchy1"/>
    <dgm:cxn modelId="{9241F550-E90C-4D32-8E6F-82ACB0C82802}" type="presParOf" srcId="{ED8298D8-B370-4154-BC6F-B3B6A3D29E68}" destId="{C38A1F3A-25F7-478A-84A8-B7558DB4E8BD}" srcOrd="0" destOrd="0" presId="urn:microsoft.com/office/officeart/2005/8/layout/hierarchy1"/>
    <dgm:cxn modelId="{269EF1E1-DE42-4DB8-857F-FCB7FF0797FB}" type="presParOf" srcId="{C38A1F3A-25F7-478A-84A8-B7558DB4E8BD}" destId="{7E0674C1-2FEF-4150-B305-37CD1F0E2C6B}" srcOrd="0" destOrd="0" presId="urn:microsoft.com/office/officeart/2005/8/layout/hierarchy1"/>
    <dgm:cxn modelId="{7707C670-6088-48B5-B68C-D15E7DD3949B}" type="presParOf" srcId="{C38A1F3A-25F7-478A-84A8-B7558DB4E8BD}" destId="{294C407E-4CE1-4C91-BCA7-DAEC64EC71C0}" srcOrd="1" destOrd="0" presId="urn:microsoft.com/office/officeart/2005/8/layout/hierarchy1"/>
    <dgm:cxn modelId="{4891A203-8F5B-4BAF-8248-3AEF834D1E55}" type="presParOf" srcId="{ED8298D8-B370-4154-BC6F-B3B6A3D29E68}" destId="{8861A55B-C53F-4C35-B9EF-0A145BC5991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6D7F3-2BF0-4A04-964D-C67CD052CE34}">
      <dsp:nvSpPr>
        <dsp:cNvPr id="0" name=""/>
        <dsp:cNvSpPr/>
      </dsp:nvSpPr>
      <dsp:spPr>
        <a:xfrm>
          <a:off x="0" y="466108"/>
          <a:ext cx="2315372" cy="14702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97EC2B-E8A4-4D0C-A72C-92DE0A9C99C6}">
      <dsp:nvSpPr>
        <dsp:cNvPr id="0" name=""/>
        <dsp:cNvSpPr/>
      </dsp:nvSpPr>
      <dsp:spPr>
        <a:xfrm>
          <a:off x="257263" y="710508"/>
          <a:ext cx="2315372" cy="147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The Iowa DD Council receives money from the federal government – Administration on Community Living </a:t>
          </a:r>
        </a:p>
      </dsp:txBody>
      <dsp:txXfrm>
        <a:off x="300325" y="753570"/>
        <a:ext cx="2229248" cy="1384137"/>
      </dsp:txXfrm>
    </dsp:sp>
    <dsp:sp modelId="{EC13E56C-6E02-495E-985A-E4EFC69CA139}">
      <dsp:nvSpPr>
        <dsp:cNvPr id="0" name=""/>
        <dsp:cNvSpPr/>
      </dsp:nvSpPr>
      <dsp:spPr>
        <a:xfrm>
          <a:off x="2829899" y="466108"/>
          <a:ext cx="2315372" cy="14702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B6180E-E6FB-452F-B691-C996A513C0BD}">
      <dsp:nvSpPr>
        <dsp:cNvPr id="0" name=""/>
        <dsp:cNvSpPr/>
      </dsp:nvSpPr>
      <dsp:spPr>
        <a:xfrm>
          <a:off x="3087162" y="710508"/>
          <a:ext cx="2315372" cy="147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With that money, we advocate for services and supports so that Iowans with disabilities can have a better life! </a:t>
          </a:r>
        </a:p>
      </dsp:txBody>
      <dsp:txXfrm>
        <a:off x="3130224" y="753570"/>
        <a:ext cx="2229248" cy="1384137"/>
      </dsp:txXfrm>
    </dsp:sp>
    <dsp:sp modelId="{C42A047F-215F-40EB-9D09-644DD6224138}">
      <dsp:nvSpPr>
        <dsp:cNvPr id="0" name=""/>
        <dsp:cNvSpPr/>
      </dsp:nvSpPr>
      <dsp:spPr>
        <a:xfrm>
          <a:off x="5659798" y="466108"/>
          <a:ext cx="2315372" cy="14702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2C012D-CFC1-4D24-A611-EE4C985D1EE2}">
      <dsp:nvSpPr>
        <dsp:cNvPr id="0" name=""/>
        <dsp:cNvSpPr/>
      </dsp:nvSpPr>
      <dsp:spPr>
        <a:xfrm>
          <a:off x="5917061" y="710508"/>
          <a:ext cx="2315372" cy="147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We also help people with disabilities be their own  ADVOCATE! </a:t>
          </a:r>
        </a:p>
      </dsp:txBody>
      <dsp:txXfrm>
        <a:off x="5960123" y="753570"/>
        <a:ext cx="2229248" cy="1384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B7C5D-489E-46D8-AC48-F49CD2F6A1E4}">
      <dsp:nvSpPr>
        <dsp:cNvPr id="0" name=""/>
        <dsp:cNvSpPr/>
      </dsp:nvSpPr>
      <dsp:spPr>
        <a:xfrm>
          <a:off x="0" y="814327"/>
          <a:ext cx="2861416" cy="18169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8718FF-FA46-4A8D-BD59-9D3806FC7B4E}">
      <dsp:nvSpPr>
        <dsp:cNvPr id="0" name=""/>
        <dsp:cNvSpPr/>
      </dsp:nvSpPr>
      <dsp:spPr>
        <a:xfrm>
          <a:off x="317935" y="1116366"/>
          <a:ext cx="2861416" cy="18169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u="sng" kern="1200" dirty="0"/>
            <a:t>ADVOCACY GOAL:</a:t>
          </a:r>
          <a:r>
            <a:rPr lang="en-US" sz="1900" b="0" kern="1200" dirty="0"/>
            <a:t> Develop Strong Advocates &amp; Leaders Who Create the Change They Want to See</a:t>
          </a:r>
          <a:br>
            <a:rPr lang="en-US" sz="1900" kern="1200" dirty="0"/>
          </a:br>
          <a:r>
            <a:rPr lang="en-US" sz="1900" b="0" kern="1200" dirty="0"/>
            <a:t> </a:t>
          </a:r>
          <a:endParaRPr lang="en-US" sz="1900" kern="1200" dirty="0"/>
        </a:p>
      </dsp:txBody>
      <dsp:txXfrm>
        <a:off x="371153" y="1169584"/>
        <a:ext cx="2754980" cy="1710563"/>
      </dsp:txXfrm>
    </dsp:sp>
    <dsp:sp modelId="{DFD502A3-76CA-4812-8720-3AB64A5B0531}">
      <dsp:nvSpPr>
        <dsp:cNvPr id="0" name=""/>
        <dsp:cNvSpPr/>
      </dsp:nvSpPr>
      <dsp:spPr>
        <a:xfrm>
          <a:off x="3497286" y="814327"/>
          <a:ext cx="2861416" cy="18169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97803C-7C79-44D1-860C-3083A05DDF46}">
      <dsp:nvSpPr>
        <dsp:cNvPr id="0" name=""/>
        <dsp:cNvSpPr/>
      </dsp:nvSpPr>
      <dsp:spPr>
        <a:xfrm>
          <a:off x="3815221" y="1116366"/>
          <a:ext cx="2861416" cy="18169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u="sng" kern="1200" dirty="0"/>
            <a:t>SYSTEMS CHANGE GOAL:</a:t>
          </a:r>
          <a:r>
            <a:rPr lang="en-US" sz="1900" b="0" kern="1200" dirty="0"/>
            <a:t> Improve Policy &amp; Practice That Positively Impacts People With Disabilities</a:t>
          </a:r>
          <a:br>
            <a:rPr lang="en-US" sz="1900" kern="1200" dirty="0"/>
          </a:br>
          <a:endParaRPr lang="en-US" sz="1900" kern="1200" dirty="0"/>
        </a:p>
      </dsp:txBody>
      <dsp:txXfrm>
        <a:off x="3868439" y="1169584"/>
        <a:ext cx="2754980" cy="1710563"/>
      </dsp:txXfrm>
    </dsp:sp>
    <dsp:sp modelId="{7E0674C1-2FEF-4150-B305-37CD1F0E2C6B}">
      <dsp:nvSpPr>
        <dsp:cNvPr id="0" name=""/>
        <dsp:cNvSpPr/>
      </dsp:nvSpPr>
      <dsp:spPr>
        <a:xfrm>
          <a:off x="6994572" y="814327"/>
          <a:ext cx="2861416" cy="18169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4C407E-4CE1-4C91-BCA7-DAEC64EC71C0}">
      <dsp:nvSpPr>
        <dsp:cNvPr id="0" name=""/>
        <dsp:cNvSpPr/>
      </dsp:nvSpPr>
      <dsp:spPr>
        <a:xfrm>
          <a:off x="7312507" y="1116366"/>
          <a:ext cx="2861416" cy="18169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u="sng" kern="1200" dirty="0"/>
            <a:t>CAPACITY BUILDING GOAL:</a:t>
          </a:r>
          <a:r>
            <a:rPr lang="en-US" sz="1900" b="0" kern="1200" dirty="0"/>
            <a:t> Strengthen Communities to Support People With Disabilities</a:t>
          </a:r>
          <a:endParaRPr lang="en-US" sz="1900" kern="1200" dirty="0"/>
        </a:p>
      </dsp:txBody>
      <dsp:txXfrm>
        <a:off x="7365725" y="1169584"/>
        <a:ext cx="2754980" cy="171056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790EF5AC-8F9C-124B-8E7D-616B1AE492F2}" type="datetimeFigureOut">
              <a:rPr lang="en-US" smtClean="0"/>
              <a:pPr/>
              <a:t>8/28/2025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581C90A0-373A-7347-89A2-1286EBCA7232}" type="slidenum">
              <a:rPr lang="en-US" smtClean="0"/>
              <a:pPr/>
              <a:t>‹#›</a:t>
            </a:fld>
            <a:endParaRPr lang="en-US" dirty="0"/>
          </a:p>
        </p:txBody>
      </p:sp>
    </p:spTree>
    <p:extLst>
      <p:ext uri="{BB962C8B-B14F-4D97-AF65-F5344CB8AC3E}">
        <p14:creationId xmlns:p14="http://schemas.microsoft.com/office/powerpoint/2010/main" val="330329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1C90A0-373A-7347-89A2-1286EBCA7232}" type="slidenum">
              <a:rPr lang="en-US" smtClean="0"/>
              <a:pPr/>
              <a:t>16</a:t>
            </a:fld>
            <a:endParaRPr lang="en-US" dirty="0"/>
          </a:p>
        </p:txBody>
      </p:sp>
    </p:spTree>
    <p:extLst>
      <p:ext uri="{BB962C8B-B14F-4D97-AF65-F5344CB8AC3E}">
        <p14:creationId xmlns:p14="http://schemas.microsoft.com/office/powerpoint/2010/main" val="1256915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33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9">
    <p:bg>
      <p:bgPr>
        <a:solidFill>
          <a:schemeClr val="bg1">
            <a:lumMod val="95000"/>
          </a:schemeClr>
        </a:solidFill>
        <a:effectLst/>
      </p:bgPr>
    </p:bg>
    <p:spTree>
      <p:nvGrpSpPr>
        <p:cNvPr id="1" name=""/>
        <p:cNvGrpSpPr/>
        <p:nvPr/>
      </p:nvGrpSpPr>
      <p:grpSpPr>
        <a:xfrm>
          <a:off x="0" y="0"/>
          <a:ext cx="0" cy="0"/>
          <a:chOff x="0" y="0"/>
          <a:chExt cx="0" cy="0"/>
        </a:xfrm>
      </p:grpSpPr>
      <p:sp>
        <p:nvSpPr>
          <p:cNvPr id="3" name="Picture Placeholder 11"/>
          <p:cNvSpPr>
            <a:spLocks noGrp="1"/>
          </p:cNvSpPr>
          <p:nvPr>
            <p:ph type="pic" sz="quarter" idx="13"/>
          </p:nvPr>
        </p:nvSpPr>
        <p:spPr>
          <a:xfrm>
            <a:off x="1190546" y="2739447"/>
            <a:ext cx="1637798" cy="1899845"/>
          </a:xfrm>
          <a:custGeom>
            <a:avLst/>
            <a:gdLst>
              <a:gd name="connsiteX0" fmla="*/ 993913 w 1987826"/>
              <a:gd name="connsiteY0" fmla="*/ 0 h 2305878"/>
              <a:gd name="connsiteX1" fmla="*/ 1987826 w 1987826"/>
              <a:gd name="connsiteY1" fmla="*/ 496957 h 2305878"/>
              <a:gd name="connsiteX2" fmla="*/ 1987826 w 1987826"/>
              <a:gd name="connsiteY2" fmla="*/ 1808922 h 2305878"/>
              <a:gd name="connsiteX3" fmla="*/ 993913 w 1987826"/>
              <a:gd name="connsiteY3" fmla="*/ 2305878 h 2305878"/>
              <a:gd name="connsiteX4" fmla="*/ 0 w 1987826"/>
              <a:gd name="connsiteY4" fmla="*/ 1808922 h 2305878"/>
              <a:gd name="connsiteX5" fmla="*/ 0 w 1987826"/>
              <a:gd name="connsiteY5" fmla="*/ 496957 h 23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826" h="2305878">
                <a:moveTo>
                  <a:pt x="993913" y="0"/>
                </a:moveTo>
                <a:lnTo>
                  <a:pt x="1987826" y="496957"/>
                </a:lnTo>
                <a:lnTo>
                  <a:pt x="1987826" y="1808922"/>
                </a:lnTo>
                <a:lnTo>
                  <a:pt x="993913" y="2305878"/>
                </a:lnTo>
                <a:lnTo>
                  <a:pt x="0" y="1808922"/>
                </a:lnTo>
                <a:lnTo>
                  <a:pt x="0" y="496957"/>
                </a:lnTo>
                <a:close/>
              </a:path>
            </a:pathLst>
          </a:custGeom>
          <a:pattFill prst="pct5">
            <a:fgClr>
              <a:schemeClr val="bg2">
                <a:lumMod val="50000"/>
              </a:schemeClr>
            </a:fgClr>
            <a:bgClr>
              <a:schemeClr val="bg1"/>
            </a:bgClr>
          </a:pattFill>
        </p:spPr>
        <p:txBody>
          <a:bodyPr wrap="square">
            <a:noAutofit/>
          </a:bodyPr>
          <a:lstStyle/>
          <a:p>
            <a:endParaRPr lang="id-ID"/>
          </a:p>
        </p:txBody>
      </p:sp>
      <p:sp>
        <p:nvSpPr>
          <p:cNvPr id="4" name="Picture Placeholder 11"/>
          <p:cNvSpPr>
            <a:spLocks noGrp="1"/>
          </p:cNvSpPr>
          <p:nvPr>
            <p:ph type="pic" sz="quarter" idx="14"/>
          </p:nvPr>
        </p:nvSpPr>
        <p:spPr>
          <a:xfrm>
            <a:off x="3914916" y="2739447"/>
            <a:ext cx="1637798" cy="1899845"/>
          </a:xfrm>
          <a:custGeom>
            <a:avLst/>
            <a:gdLst>
              <a:gd name="connsiteX0" fmla="*/ 993913 w 1987826"/>
              <a:gd name="connsiteY0" fmla="*/ 0 h 2305878"/>
              <a:gd name="connsiteX1" fmla="*/ 1987826 w 1987826"/>
              <a:gd name="connsiteY1" fmla="*/ 496957 h 2305878"/>
              <a:gd name="connsiteX2" fmla="*/ 1987826 w 1987826"/>
              <a:gd name="connsiteY2" fmla="*/ 1808922 h 2305878"/>
              <a:gd name="connsiteX3" fmla="*/ 993913 w 1987826"/>
              <a:gd name="connsiteY3" fmla="*/ 2305878 h 2305878"/>
              <a:gd name="connsiteX4" fmla="*/ 0 w 1987826"/>
              <a:gd name="connsiteY4" fmla="*/ 1808922 h 2305878"/>
              <a:gd name="connsiteX5" fmla="*/ 0 w 1987826"/>
              <a:gd name="connsiteY5" fmla="*/ 496957 h 23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826" h="2305878">
                <a:moveTo>
                  <a:pt x="993913" y="0"/>
                </a:moveTo>
                <a:lnTo>
                  <a:pt x="1987826" y="496957"/>
                </a:lnTo>
                <a:lnTo>
                  <a:pt x="1987826" y="1808922"/>
                </a:lnTo>
                <a:lnTo>
                  <a:pt x="993913" y="2305878"/>
                </a:lnTo>
                <a:lnTo>
                  <a:pt x="0" y="1808922"/>
                </a:lnTo>
                <a:lnTo>
                  <a:pt x="0" y="496957"/>
                </a:lnTo>
                <a:close/>
              </a:path>
            </a:pathLst>
          </a:custGeom>
          <a:pattFill prst="pct5">
            <a:fgClr>
              <a:schemeClr val="bg2">
                <a:lumMod val="50000"/>
              </a:schemeClr>
            </a:fgClr>
            <a:bgClr>
              <a:schemeClr val="bg1"/>
            </a:bgClr>
          </a:pattFill>
        </p:spPr>
        <p:txBody>
          <a:bodyPr wrap="square">
            <a:noAutofit/>
          </a:bodyPr>
          <a:lstStyle/>
          <a:p>
            <a:endParaRPr lang="id-ID"/>
          </a:p>
        </p:txBody>
      </p:sp>
      <p:sp>
        <p:nvSpPr>
          <p:cNvPr id="5" name="Picture Placeholder 11"/>
          <p:cNvSpPr>
            <a:spLocks noGrp="1"/>
          </p:cNvSpPr>
          <p:nvPr>
            <p:ph type="pic" sz="quarter" idx="15"/>
          </p:nvPr>
        </p:nvSpPr>
        <p:spPr>
          <a:xfrm>
            <a:off x="6639286" y="2739447"/>
            <a:ext cx="1637798" cy="1899845"/>
          </a:xfrm>
          <a:custGeom>
            <a:avLst/>
            <a:gdLst>
              <a:gd name="connsiteX0" fmla="*/ 993913 w 1987826"/>
              <a:gd name="connsiteY0" fmla="*/ 0 h 2305878"/>
              <a:gd name="connsiteX1" fmla="*/ 1987826 w 1987826"/>
              <a:gd name="connsiteY1" fmla="*/ 496957 h 2305878"/>
              <a:gd name="connsiteX2" fmla="*/ 1987826 w 1987826"/>
              <a:gd name="connsiteY2" fmla="*/ 1808922 h 2305878"/>
              <a:gd name="connsiteX3" fmla="*/ 993913 w 1987826"/>
              <a:gd name="connsiteY3" fmla="*/ 2305878 h 2305878"/>
              <a:gd name="connsiteX4" fmla="*/ 0 w 1987826"/>
              <a:gd name="connsiteY4" fmla="*/ 1808922 h 2305878"/>
              <a:gd name="connsiteX5" fmla="*/ 0 w 1987826"/>
              <a:gd name="connsiteY5" fmla="*/ 496957 h 23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826" h="2305878">
                <a:moveTo>
                  <a:pt x="993913" y="0"/>
                </a:moveTo>
                <a:lnTo>
                  <a:pt x="1987826" y="496957"/>
                </a:lnTo>
                <a:lnTo>
                  <a:pt x="1987826" y="1808922"/>
                </a:lnTo>
                <a:lnTo>
                  <a:pt x="993913" y="2305878"/>
                </a:lnTo>
                <a:lnTo>
                  <a:pt x="0" y="1808922"/>
                </a:lnTo>
                <a:lnTo>
                  <a:pt x="0" y="496957"/>
                </a:lnTo>
                <a:close/>
              </a:path>
            </a:pathLst>
          </a:custGeom>
          <a:pattFill prst="pct5">
            <a:fgClr>
              <a:schemeClr val="bg2">
                <a:lumMod val="50000"/>
              </a:schemeClr>
            </a:fgClr>
            <a:bgClr>
              <a:schemeClr val="bg1"/>
            </a:bgClr>
          </a:pattFill>
        </p:spPr>
        <p:txBody>
          <a:bodyPr wrap="square">
            <a:noAutofit/>
          </a:bodyPr>
          <a:lstStyle/>
          <a:p>
            <a:endParaRPr lang="id-ID"/>
          </a:p>
        </p:txBody>
      </p:sp>
      <p:sp>
        <p:nvSpPr>
          <p:cNvPr id="6" name="Picture Placeholder 11"/>
          <p:cNvSpPr>
            <a:spLocks noGrp="1"/>
          </p:cNvSpPr>
          <p:nvPr>
            <p:ph type="pic" sz="quarter" idx="16"/>
          </p:nvPr>
        </p:nvSpPr>
        <p:spPr>
          <a:xfrm>
            <a:off x="9363656" y="2739447"/>
            <a:ext cx="1637798" cy="1899845"/>
          </a:xfrm>
          <a:custGeom>
            <a:avLst/>
            <a:gdLst>
              <a:gd name="connsiteX0" fmla="*/ 993913 w 1987826"/>
              <a:gd name="connsiteY0" fmla="*/ 0 h 2305878"/>
              <a:gd name="connsiteX1" fmla="*/ 1987826 w 1987826"/>
              <a:gd name="connsiteY1" fmla="*/ 496957 h 2305878"/>
              <a:gd name="connsiteX2" fmla="*/ 1987826 w 1987826"/>
              <a:gd name="connsiteY2" fmla="*/ 1808922 h 2305878"/>
              <a:gd name="connsiteX3" fmla="*/ 993913 w 1987826"/>
              <a:gd name="connsiteY3" fmla="*/ 2305878 h 2305878"/>
              <a:gd name="connsiteX4" fmla="*/ 0 w 1987826"/>
              <a:gd name="connsiteY4" fmla="*/ 1808922 h 2305878"/>
              <a:gd name="connsiteX5" fmla="*/ 0 w 1987826"/>
              <a:gd name="connsiteY5" fmla="*/ 496957 h 23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826" h="2305878">
                <a:moveTo>
                  <a:pt x="993913" y="0"/>
                </a:moveTo>
                <a:lnTo>
                  <a:pt x="1987826" y="496957"/>
                </a:lnTo>
                <a:lnTo>
                  <a:pt x="1987826" y="1808922"/>
                </a:lnTo>
                <a:lnTo>
                  <a:pt x="993913" y="2305878"/>
                </a:lnTo>
                <a:lnTo>
                  <a:pt x="0" y="1808922"/>
                </a:lnTo>
                <a:lnTo>
                  <a:pt x="0" y="496957"/>
                </a:lnTo>
                <a:close/>
              </a:path>
            </a:pathLst>
          </a:cu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2301055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p:bg>
      <p:bgPr>
        <a:solidFill>
          <a:schemeClr val="bg1">
            <a:lumMod val="95000"/>
          </a:schemeClr>
        </a:solidFill>
        <a:effectLst/>
      </p:bgPr>
    </p:bg>
    <p:spTree>
      <p:nvGrpSpPr>
        <p:cNvPr id="1" name=""/>
        <p:cNvGrpSpPr/>
        <p:nvPr/>
      </p:nvGrpSpPr>
      <p:grpSpPr>
        <a:xfrm>
          <a:off x="0" y="0"/>
          <a:ext cx="0" cy="0"/>
          <a:chOff x="0" y="0"/>
          <a:chExt cx="0" cy="0"/>
        </a:xfrm>
      </p:grpSpPr>
      <p:sp>
        <p:nvSpPr>
          <p:cNvPr id="3" name="Picture Placeholder 11"/>
          <p:cNvSpPr>
            <a:spLocks noGrp="1"/>
          </p:cNvSpPr>
          <p:nvPr>
            <p:ph type="pic" sz="quarter" idx="13"/>
          </p:nvPr>
        </p:nvSpPr>
        <p:spPr>
          <a:xfrm>
            <a:off x="801397" y="2443163"/>
            <a:ext cx="2183393" cy="2224086"/>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4" name="Picture Placeholder 11"/>
          <p:cNvSpPr>
            <a:spLocks noGrp="1"/>
          </p:cNvSpPr>
          <p:nvPr>
            <p:ph type="pic" sz="quarter" idx="14"/>
          </p:nvPr>
        </p:nvSpPr>
        <p:spPr>
          <a:xfrm>
            <a:off x="3599152" y="2443160"/>
            <a:ext cx="2183393" cy="2224086"/>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5" name="Picture Placeholder 11"/>
          <p:cNvSpPr>
            <a:spLocks noGrp="1"/>
          </p:cNvSpPr>
          <p:nvPr>
            <p:ph type="pic" sz="quarter" idx="15"/>
          </p:nvPr>
        </p:nvSpPr>
        <p:spPr>
          <a:xfrm>
            <a:off x="6409454" y="2443160"/>
            <a:ext cx="2183393" cy="2224086"/>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16" name="Picture Placeholder 11"/>
          <p:cNvSpPr>
            <a:spLocks noGrp="1"/>
          </p:cNvSpPr>
          <p:nvPr>
            <p:ph type="pic" sz="quarter" idx="16"/>
          </p:nvPr>
        </p:nvSpPr>
        <p:spPr>
          <a:xfrm>
            <a:off x="9207210" y="2443160"/>
            <a:ext cx="2183393" cy="2224086"/>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1739337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11"/>
          <p:cNvSpPr>
            <a:spLocks noGrp="1"/>
          </p:cNvSpPr>
          <p:nvPr>
            <p:ph type="pic" sz="quarter" idx="17"/>
          </p:nvPr>
        </p:nvSpPr>
        <p:spPr>
          <a:xfrm>
            <a:off x="9169760" y="1004552"/>
            <a:ext cx="2215167" cy="1970467"/>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16" name="Picture Placeholder 11"/>
          <p:cNvSpPr>
            <a:spLocks noGrp="1"/>
          </p:cNvSpPr>
          <p:nvPr>
            <p:ph type="pic" sz="quarter" idx="16"/>
          </p:nvPr>
        </p:nvSpPr>
        <p:spPr>
          <a:xfrm>
            <a:off x="6297772" y="1004552"/>
            <a:ext cx="2215167" cy="1970467"/>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215205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
    <p:bg>
      <p:bgPr>
        <a:solidFill>
          <a:schemeClr val="bg1">
            <a:lumMod val="95000"/>
          </a:schemeClr>
        </a:solidFill>
        <a:effectLst/>
      </p:bgPr>
    </p:bg>
    <p:spTree>
      <p:nvGrpSpPr>
        <p:cNvPr id="1" name=""/>
        <p:cNvGrpSpPr/>
        <p:nvPr/>
      </p:nvGrpSpPr>
      <p:grpSpPr>
        <a:xfrm>
          <a:off x="0" y="0"/>
          <a:ext cx="0" cy="0"/>
          <a:chOff x="0" y="0"/>
          <a:chExt cx="0" cy="0"/>
        </a:xfrm>
      </p:grpSpPr>
      <p:sp>
        <p:nvSpPr>
          <p:cNvPr id="16" name="Picture Placeholder 11"/>
          <p:cNvSpPr>
            <a:spLocks noGrp="1"/>
          </p:cNvSpPr>
          <p:nvPr>
            <p:ph type="pic" sz="quarter" idx="16"/>
          </p:nvPr>
        </p:nvSpPr>
        <p:spPr>
          <a:xfrm>
            <a:off x="827369" y="4158831"/>
            <a:ext cx="2331073" cy="1854619"/>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4" name="Picture Placeholder 11"/>
          <p:cNvSpPr>
            <a:spLocks noGrp="1"/>
          </p:cNvSpPr>
          <p:nvPr>
            <p:ph type="pic" sz="quarter" idx="17"/>
          </p:nvPr>
        </p:nvSpPr>
        <p:spPr>
          <a:xfrm>
            <a:off x="6482336" y="1162283"/>
            <a:ext cx="2331073" cy="1854619"/>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5" name="Picture Placeholder 11"/>
          <p:cNvSpPr>
            <a:spLocks noGrp="1"/>
          </p:cNvSpPr>
          <p:nvPr>
            <p:ph type="pic" sz="quarter" idx="18"/>
          </p:nvPr>
        </p:nvSpPr>
        <p:spPr>
          <a:xfrm>
            <a:off x="6482336" y="4158830"/>
            <a:ext cx="2331073" cy="1854619"/>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331599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
    <p:bg>
      <p:bgPr>
        <a:solidFill>
          <a:schemeClr val="bg1">
            <a:lumMod val="95000"/>
          </a:schemeClr>
        </a:solidFill>
        <a:effectLst/>
      </p:bgPr>
    </p:bg>
    <p:spTree>
      <p:nvGrpSpPr>
        <p:cNvPr id="1" name=""/>
        <p:cNvGrpSpPr/>
        <p:nvPr/>
      </p:nvGrpSpPr>
      <p:grpSpPr>
        <a:xfrm>
          <a:off x="0" y="0"/>
          <a:ext cx="0" cy="0"/>
          <a:chOff x="0" y="0"/>
          <a:chExt cx="0" cy="0"/>
        </a:xfrm>
      </p:grpSpPr>
      <p:sp>
        <p:nvSpPr>
          <p:cNvPr id="16" name="Picture Placeholder 11"/>
          <p:cNvSpPr>
            <a:spLocks noGrp="1"/>
          </p:cNvSpPr>
          <p:nvPr>
            <p:ph type="pic" sz="quarter" idx="16"/>
          </p:nvPr>
        </p:nvSpPr>
        <p:spPr>
          <a:xfrm>
            <a:off x="928207" y="2582863"/>
            <a:ext cx="2151061" cy="1647825"/>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12" name="Picture Placeholder 11"/>
          <p:cNvSpPr>
            <a:spLocks noGrp="1"/>
          </p:cNvSpPr>
          <p:nvPr>
            <p:ph type="pic" sz="quarter" idx="17"/>
          </p:nvPr>
        </p:nvSpPr>
        <p:spPr>
          <a:xfrm>
            <a:off x="3656382" y="2582860"/>
            <a:ext cx="2151061" cy="1647825"/>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13" name="Picture Placeholder 11"/>
          <p:cNvSpPr>
            <a:spLocks noGrp="1"/>
          </p:cNvSpPr>
          <p:nvPr>
            <p:ph type="pic" sz="quarter" idx="18"/>
          </p:nvPr>
        </p:nvSpPr>
        <p:spPr>
          <a:xfrm>
            <a:off x="6384557" y="2582860"/>
            <a:ext cx="2151061" cy="1647825"/>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14" name="Picture Placeholder 11"/>
          <p:cNvSpPr>
            <a:spLocks noGrp="1"/>
          </p:cNvSpPr>
          <p:nvPr>
            <p:ph type="pic" sz="quarter" idx="19"/>
          </p:nvPr>
        </p:nvSpPr>
        <p:spPr>
          <a:xfrm>
            <a:off x="9112732" y="2582860"/>
            <a:ext cx="2151061" cy="1647825"/>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923542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
    <p:bg>
      <p:bgPr>
        <a:solidFill>
          <a:schemeClr val="bg1">
            <a:lumMod val="95000"/>
          </a:schemeClr>
        </a:solidFill>
        <a:effectLst/>
      </p:bgPr>
    </p:bg>
    <p:spTree>
      <p:nvGrpSpPr>
        <p:cNvPr id="1" name=""/>
        <p:cNvGrpSpPr/>
        <p:nvPr/>
      </p:nvGrpSpPr>
      <p:grpSpPr>
        <a:xfrm>
          <a:off x="0" y="0"/>
          <a:ext cx="0" cy="0"/>
          <a:chOff x="0" y="0"/>
          <a:chExt cx="0" cy="0"/>
        </a:xfrm>
      </p:grpSpPr>
      <p:sp>
        <p:nvSpPr>
          <p:cNvPr id="6" name="Picture Placeholder 11"/>
          <p:cNvSpPr>
            <a:spLocks noGrp="1"/>
          </p:cNvSpPr>
          <p:nvPr>
            <p:ph type="pic" sz="quarter" idx="17"/>
          </p:nvPr>
        </p:nvSpPr>
        <p:spPr>
          <a:xfrm>
            <a:off x="816736" y="2189406"/>
            <a:ext cx="4816698" cy="2382592"/>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10" name="Picture Placeholder 11"/>
          <p:cNvSpPr>
            <a:spLocks noGrp="1"/>
          </p:cNvSpPr>
          <p:nvPr>
            <p:ph type="pic" sz="quarter" idx="18"/>
          </p:nvPr>
        </p:nvSpPr>
        <p:spPr>
          <a:xfrm>
            <a:off x="6558567" y="2189406"/>
            <a:ext cx="4816698" cy="2382592"/>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537638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
    <p:bg>
      <p:bgPr>
        <a:solidFill>
          <a:schemeClr val="bg1">
            <a:lumMod val="95000"/>
          </a:schemeClr>
        </a:solidFill>
        <a:effectLst/>
      </p:bgPr>
    </p:bg>
    <p:spTree>
      <p:nvGrpSpPr>
        <p:cNvPr id="1" name=""/>
        <p:cNvGrpSpPr/>
        <p:nvPr/>
      </p:nvGrpSpPr>
      <p:grpSpPr>
        <a:xfrm>
          <a:off x="0" y="0"/>
          <a:ext cx="0" cy="0"/>
          <a:chOff x="0" y="0"/>
          <a:chExt cx="0" cy="0"/>
        </a:xfrm>
      </p:grpSpPr>
      <p:sp>
        <p:nvSpPr>
          <p:cNvPr id="16" name="Picture Placeholder 11"/>
          <p:cNvSpPr>
            <a:spLocks noGrp="1"/>
          </p:cNvSpPr>
          <p:nvPr>
            <p:ph type="pic" sz="quarter" idx="16"/>
          </p:nvPr>
        </p:nvSpPr>
        <p:spPr>
          <a:xfrm>
            <a:off x="965924" y="3076126"/>
            <a:ext cx="4869309" cy="2917336"/>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1455176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050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
    <p:bg>
      <p:bgPr>
        <a:solidFill>
          <a:schemeClr val="bg1">
            <a:lumMod val="95000"/>
          </a:schemeClr>
        </a:solidFill>
        <a:effectLst/>
      </p:bgPr>
    </p:bg>
    <p:spTree>
      <p:nvGrpSpPr>
        <p:cNvPr id="1" name=""/>
        <p:cNvGrpSpPr/>
        <p:nvPr/>
      </p:nvGrpSpPr>
      <p:grpSpPr>
        <a:xfrm>
          <a:off x="0" y="0"/>
          <a:ext cx="0" cy="0"/>
          <a:chOff x="0" y="0"/>
          <a:chExt cx="0" cy="0"/>
        </a:xfrm>
      </p:grpSpPr>
      <p:sp>
        <p:nvSpPr>
          <p:cNvPr id="9" name="Picture Placeholder 11"/>
          <p:cNvSpPr>
            <a:spLocks noGrp="1"/>
          </p:cNvSpPr>
          <p:nvPr>
            <p:ph type="pic" sz="quarter" idx="17"/>
          </p:nvPr>
        </p:nvSpPr>
        <p:spPr>
          <a:xfrm>
            <a:off x="937398" y="2943608"/>
            <a:ext cx="2240924" cy="2857500"/>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11" name="Picture Placeholder 11"/>
          <p:cNvSpPr>
            <a:spLocks noGrp="1"/>
          </p:cNvSpPr>
          <p:nvPr>
            <p:ph type="pic" sz="quarter" idx="18"/>
          </p:nvPr>
        </p:nvSpPr>
        <p:spPr>
          <a:xfrm>
            <a:off x="3433753" y="2943608"/>
            <a:ext cx="2240924" cy="2857500"/>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3713313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11"/>
          <p:cNvSpPr>
            <a:spLocks noGrp="1"/>
          </p:cNvSpPr>
          <p:nvPr>
            <p:ph type="pic" sz="quarter" idx="17"/>
          </p:nvPr>
        </p:nvSpPr>
        <p:spPr>
          <a:xfrm>
            <a:off x="6268236" y="3931920"/>
            <a:ext cx="2282257" cy="2159787"/>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6" name="Picture Placeholder 11"/>
          <p:cNvSpPr>
            <a:spLocks noGrp="1"/>
          </p:cNvSpPr>
          <p:nvPr>
            <p:ph type="pic" sz="quarter" idx="20"/>
          </p:nvPr>
        </p:nvSpPr>
        <p:spPr>
          <a:xfrm>
            <a:off x="9050599" y="3931920"/>
            <a:ext cx="2282257" cy="2159787"/>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9" name="Picture Placeholder 11"/>
          <p:cNvSpPr>
            <a:spLocks noGrp="1"/>
          </p:cNvSpPr>
          <p:nvPr>
            <p:ph type="pic" sz="quarter" idx="21"/>
          </p:nvPr>
        </p:nvSpPr>
        <p:spPr>
          <a:xfrm>
            <a:off x="864197" y="862883"/>
            <a:ext cx="4651606" cy="2318198"/>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307079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 30">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58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11"/>
          <p:cNvSpPr>
            <a:spLocks noGrp="1"/>
          </p:cNvSpPr>
          <p:nvPr>
            <p:ph type="pic" sz="quarter" idx="17"/>
          </p:nvPr>
        </p:nvSpPr>
        <p:spPr>
          <a:xfrm>
            <a:off x="6430821" y="529956"/>
            <a:ext cx="5121529" cy="2755482"/>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6" name="Picture Placeholder 11"/>
          <p:cNvSpPr>
            <a:spLocks noGrp="1"/>
          </p:cNvSpPr>
          <p:nvPr>
            <p:ph type="pic" sz="quarter" idx="18"/>
          </p:nvPr>
        </p:nvSpPr>
        <p:spPr>
          <a:xfrm>
            <a:off x="6430820" y="3572562"/>
            <a:ext cx="5121529" cy="2755482"/>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4160803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11"/>
          <p:cNvSpPr>
            <a:spLocks noGrp="1"/>
          </p:cNvSpPr>
          <p:nvPr>
            <p:ph type="pic" sz="quarter" idx="17"/>
          </p:nvPr>
        </p:nvSpPr>
        <p:spPr>
          <a:xfrm>
            <a:off x="6456394" y="668410"/>
            <a:ext cx="4876830" cy="2511381"/>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5" name="Picture Placeholder 11"/>
          <p:cNvSpPr>
            <a:spLocks noGrp="1"/>
          </p:cNvSpPr>
          <p:nvPr>
            <p:ph type="pic" sz="quarter" idx="18"/>
          </p:nvPr>
        </p:nvSpPr>
        <p:spPr>
          <a:xfrm>
            <a:off x="7933201" y="3772338"/>
            <a:ext cx="3400021" cy="2511381"/>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7" name="Picture Placeholder 11"/>
          <p:cNvSpPr>
            <a:spLocks noGrp="1"/>
          </p:cNvSpPr>
          <p:nvPr>
            <p:ph type="pic" sz="quarter" idx="19"/>
          </p:nvPr>
        </p:nvSpPr>
        <p:spPr>
          <a:xfrm>
            <a:off x="783279" y="3772338"/>
            <a:ext cx="2719590" cy="2511381"/>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2572213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
    <p:bg>
      <p:bgPr>
        <a:solidFill>
          <a:schemeClr val="bg1">
            <a:lumMod val="95000"/>
          </a:schemeClr>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6168979" y="1390918"/>
            <a:ext cx="2086379" cy="4146997"/>
          </a:xfrm>
          <a:prstGeom prst="roundRect">
            <a:avLst>
              <a:gd name="adj" fmla="val 11111"/>
            </a:avLst>
          </a:prstGeom>
          <a:pattFill prst="pct5">
            <a:fgClr>
              <a:schemeClr val="bg2">
                <a:lumMod val="50000"/>
              </a:schemeClr>
            </a:fgClr>
            <a:bgClr>
              <a:schemeClr val="bg1"/>
            </a:bgClr>
          </a:pattFill>
        </p:spPr>
        <p:txBody>
          <a:bodyPr/>
          <a:lstStyle/>
          <a:p>
            <a:endParaRPr lang="id-ID"/>
          </a:p>
        </p:txBody>
      </p:sp>
      <p:sp>
        <p:nvSpPr>
          <p:cNvPr id="5" name="Picture Placeholder 2"/>
          <p:cNvSpPr>
            <a:spLocks noGrp="1"/>
          </p:cNvSpPr>
          <p:nvPr>
            <p:ph type="pic" sz="quarter" idx="11"/>
          </p:nvPr>
        </p:nvSpPr>
        <p:spPr>
          <a:xfrm>
            <a:off x="8866137" y="1401271"/>
            <a:ext cx="2086379" cy="4146997"/>
          </a:xfrm>
          <a:prstGeom prst="roundRect">
            <a:avLst>
              <a:gd name="adj" fmla="val 11111"/>
            </a:avLst>
          </a:prstGeom>
          <a:pattFill prst="pct5">
            <a:fgClr>
              <a:schemeClr val="bg2">
                <a:lumMod val="50000"/>
              </a:schemeClr>
            </a:fgClr>
            <a:bgClr>
              <a:schemeClr val="bg1"/>
            </a:bgClr>
          </a:pattFill>
        </p:spPr>
        <p:txBody>
          <a:bodyPr/>
          <a:lstStyle/>
          <a:p>
            <a:endParaRPr lang="id-ID"/>
          </a:p>
        </p:txBody>
      </p:sp>
    </p:spTree>
    <p:extLst>
      <p:ext uri="{BB962C8B-B14F-4D97-AF65-F5344CB8AC3E}">
        <p14:creationId xmlns:p14="http://schemas.microsoft.com/office/powerpoint/2010/main" val="1856828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
    <p:bg>
      <p:bgPr>
        <a:solidFill>
          <a:schemeClr val="bg1">
            <a:lumMod val="95000"/>
          </a:schemeClr>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6492675" y="1622793"/>
            <a:ext cx="4700788" cy="2575775"/>
          </a:xfrm>
          <a:pattFill prst="pct5">
            <a:fgClr>
              <a:schemeClr val="bg2">
                <a:lumMod val="50000"/>
              </a:schemeClr>
            </a:fgClr>
            <a:bgClr>
              <a:schemeClr val="bg1"/>
            </a:bgClr>
          </a:pattFill>
        </p:spPr>
        <p:txBody>
          <a:bodyPr/>
          <a:lstStyle/>
          <a:p>
            <a:endParaRPr lang="id-ID"/>
          </a:p>
        </p:txBody>
      </p:sp>
    </p:spTree>
    <p:extLst>
      <p:ext uri="{BB962C8B-B14F-4D97-AF65-F5344CB8AC3E}">
        <p14:creationId xmlns:p14="http://schemas.microsoft.com/office/powerpoint/2010/main" val="3845585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
    <p:bg>
      <p:bgPr>
        <a:solidFill>
          <a:schemeClr val="bg1">
            <a:lumMod val="95000"/>
          </a:schemeClr>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6145355" y="1871975"/>
            <a:ext cx="4700788" cy="2949206"/>
          </a:xfrm>
          <a:pattFill prst="pct5">
            <a:fgClr>
              <a:schemeClr val="bg2">
                <a:lumMod val="50000"/>
              </a:schemeClr>
            </a:fgClr>
            <a:bgClr>
              <a:schemeClr val="bg1"/>
            </a:bgClr>
          </a:pattFill>
        </p:spPr>
        <p:txBody>
          <a:bodyPr/>
          <a:lstStyle/>
          <a:p>
            <a:endParaRPr lang="id-ID"/>
          </a:p>
        </p:txBody>
      </p:sp>
    </p:spTree>
    <p:extLst>
      <p:ext uri="{BB962C8B-B14F-4D97-AF65-F5344CB8AC3E}">
        <p14:creationId xmlns:p14="http://schemas.microsoft.com/office/powerpoint/2010/main" val="1493303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28">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333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9">
    <p:bg>
      <p:bgPr>
        <a:solidFill>
          <a:schemeClr val="bg1">
            <a:lumMod val="95000"/>
          </a:schemeClr>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875665" y="1314535"/>
            <a:ext cx="5885644" cy="3863663"/>
          </a:xfrm>
          <a:pattFill prst="pct5">
            <a:fgClr>
              <a:schemeClr val="bg2">
                <a:lumMod val="50000"/>
              </a:schemeClr>
            </a:fgClr>
            <a:bgClr>
              <a:schemeClr val="bg1"/>
            </a:bgClr>
          </a:pattFill>
        </p:spPr>
        <p:txBody>
          <a:bodyPr/>
          <a:lstStyle/>
          <a:p>
            <a:endParaRPr lang="id-ID"/>
          </a:p>
        </p:txBody>
      </p:sp>
    </p:spTree>
    <p:extLst>
      <p:ext uri="{BB962C8B-B14F-4D97-AF65-F5344CB8AC3E}">
        <p14:creationId xmlns:p14="http://schemas.microsoft.com/office/powerpoint/2010/main" val="7044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11"/>
          <p:cNvSpPr>
            <a:spLocks noGrp="1"/>
          </p:cNvSpPr>
          <p:nvPr>
            <p:ph type="pic" sz="quarter" idx="18"/>
          </p:nvPr>
        </p:nvSpPr>
        <p:spPr>
          <a:xfrm>
            <a:off x="6645497" y="1251562"/>
            <a:ext cx="4778063" cy="4580820"/>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4123700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
    <p:bg>
      <p:bgPr>
        <a:solidFill>
          <a:schemeClr val="bg1">
            <a:lumMod val="95000"/>
          </a:schemeClr>
        </a:solidFill>
        <a:effectLst/>
      </p:bgPr>
    </p:bg>
    <p:spTree>
      <p:nvGrpSpPr>
        <p:cNvPr id="1" name=""/>
        <p:cNvGrpSpPr/>
        <p:nvPr/>
      </p:nvGrpSpPr>
      <p:grpSpPr>
        <a:xfrm>
          <a:off x="0" y="0"/>
          <a:ext cx="0" cy="0"/>
          <a:chOff x="0" y="0"/>
          <a:chExt cx="0" cy="0"/>
        </a:xfrm>
      </p:grpSpPr>
      <p:sp>
        <p:nvSpPr>
          <p:cNvPr id="2" name="Picture Placeholder 11"/>
          <p:cNvSpPr>
            <a:spLocks noGrp="1"/>
          </p:cNvSpPr>
          <p:nvPr>
            <p:ph type="pic" sz="quarter" idx="13"/>
          </p:nvPr>
        </p:nvSpPr>
        <p:spPr>
          <a:xfrm>
            <a:off x="1419619" y="1173633"/>
            <a:ext cx="2669054" cy="2095884"/>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5" name="Picture Placeholder 11"/>
          <p:cNvSpPr>
            <a:spLocks noGrp="1"/>
          </p:cNvSpPr>
          <p:nvPr>
            <p:ph type="pic" sz="quarter" idx="14"/>
          </p:nvPr>
        </p:nvSpPr>
        <p:spPr>
          <a:xfrm>
            <a:off x="1419618" y="3592715"/>
            <a:ext cx="2669054" cy="2095884"/>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3812269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
    <p:bg>
      <p:bgPr>
        <a:solidFill>
          <a:schemeClr val="bg1">
            <a:lumMod val="95000"/>
          </a:schemeClr>
        </a:solidFill>
        <a:effectLst/>
      </p:bgPr>
    </p:bg>
    <p:spTree>
      <p:nvGrpSpPr>
        <p:cNvPr id="1" name=""/>
        <p:cNvGrpSpPr/>
        <p:nvPr/>
      </p:nvGrpSpPr>
      <p:grpSpPr>
        <a:xfrm>
          <a:off x="0" y="0"/>
          <a:ext cx="0" cy="0"/>
          <a:chOff x="0" y="0"/>
          <a:chExt cx="0" cy="0"/>
        </a:xfrm>
      </p:grpSpPr>
      <p:sp>
        <p:nvSpPr>
          <p:cNvPr id="2" name="Picture Placeholder 11"/>
          <p:cNvSpPr>
            <a:spLocks noGrp="1"/>
          </p:cNvSpPr>
          <p:nvPr>
            <p:ph type="pic" sz="quarter" idx="13"/>
          </p:nvPr>
        </p:nvSpPr>
        <p:spPr>
          <a:xfrm>
            <a:off x="849085" y="2220686"/>
            <a:ext cx="5617397" cy="3728006"/>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252391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
    <p:bg>
      <p:bgPr>
        <a:solidFill>
          <a:schemeClr val="bg1">
            <a:lumMod val="95000"/>
          </a:schemeClr>
        </a:solidFill>
        <a:effectLst/>
      </p:bgPr>
    </p:bg>
    <p:spTree>
      <p:nvGrpSpPr>
        <p:cNvPr id="1" name=""/>
        <p:cNvGrpSpPr/>
        <p:nvPr/>
      </p:nvGrpSpPr>
      <p:grpSpPr>
        <a:xfrm>
          <a:off x="0" y="0"/>
          <a:ext cx="0" cy="0"/>
          <a:chOff x="0" y="0"/>
          <a:chExt cx="0" cy="0"/>
        </a:xfrm>
      </p:grpSpPr>
      <p:sp>
        <p:nvSpPr>
          <p:cNvPr id="2" name="Picture Placeholder 11"/>
          <p:cNvSpPr>
            <a:spLocks noGrp="1"/>
          </p:cNvSpPr>
          <p:nvPr>
            <p:ph type="pic" sz="quarter" idx="13"/>
          </p:nvPr>
        </p:nvSpPr>
        <p:spPr>
          <a:xfrm>
            <a:off x="1182986" y="2698437"/>
            <a:ext cx="3336761" cy="2801956"/>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102285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6">
    <p:bg>
      <p:bgPr>
        <a:solidFill>
          <a:schemeClr val="bg1">
            <a:lumMod val="95000"/>
          </a:schemeClr>
        </a:solidFill>
        <a:effectLst/>
      </p:bgPr>
    </p:bg>
    <p:spTree>
      <p:nvGrpSpPr>
        <p:cNvPr id="1" name=""/>
        <p:cNvGrpSpPr/>
        <p:nvPr/>
      </p:nvGrpSpPr>
      <p:grpSpPr>
        <a:xfrm>
          <a:off x="0" y="0"/>
          <a:ext cx="0" cy="0"/>
          <a:chOff x="0" y="0"/>
          <a:chExt cx="0" cy="0"/>
        </a:xfrm>
      </p:grpSpPr>
      <p:sp>
        <p:nvSpPr>
          <p:cNvPr id="2" name="Picture Placeholder 11"/>
          <p:cNvSpPr>
            <a:spLocks noGrp="1"/>
          </p:cNvSpPr>
          <p:nvPr>
            <p:ph type="pic" sz="quarter" idx="13"/>
          </p:nvPr>
        </p:nvSpPr>
        <p:spPr>
          <a:xfrm>
            <a:off x="7572777" y="0"/>
            <a:ext cx="4619223" cy="3374265"/>
          </a:xfrm>
          <a:prstGeom prst="rect">
            <a:avLst/>
          </a:prstGeom>
          <a:pattFill prst="pct5">
            <a:fgClr>
              <a:schemeClr val="bg2">
                <a:lumMod val="50000"/>
              </a:schemeClr>
            </a:fgClr>
            <a:bgClr>
              <a:schemeClr val="bg1"/>
            </a:bgClr>
          </a:pattFill>
        </p:spPr>
        <p:txBody>
          <a:bodyPr wrap="square">
            <a:noAutofit/>
          </a:bodyPr>
          <a:lstStyle/>
          <a:p>
            <a:endParaRPr lang="id-ID"/>
          </a:p>
        </p:txBody>
      </p:sp>
      <p:sp>
        <p:nvSpPr>
          <p:cNvPr id="3" name="Picture Placeholder 11"/>
          <p:cNvSpPr>
            <a:spLocks noGrp="1"/>
          </p:cNvSpPr>
          <p:nvPr>
            <p:ph type="pic" sz="quarter" idx="14"/>
          </p:nvPr>
        </p:nvSpPr>
        <p:spPr>
          <a:xfrm>
            <a:off x="7572777" y="3374265"/>
            <a:ext cx="4619223" cy="3384998"/>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2216624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7">
    <p:bg>
      <p:bgPr>
        <a:solidFill>
          <a:schemeClr val="bg1">
            <a:lumMod val="95000"/>
          </a:schemeClr>
        </a:solidFill>
        <a:effectLst/>
      </p:bgPr>
    </p:bg>
    <p:spTree>
      <p:nvGrpSpPr>
        <p:cNvPr id="1" name=""/>
        <p:cNvGrpSpPr/>
        <p:nvPr/>
      </p:nvGrpSpPr>
      <p:grpSpPr>
        <a:xfrm>
          <a:off x="0" y="0"/>
          <a:ext cx="0" cy="0"/>
          <a:chOff x="0" y="0"/>
          <a:chExt cx="0" cy="0"/>
        </a:xfrm>
      </p:grpSpPr>
      <p:sp>
        <p:nvSpPr>
          <p:cNvPr id="5" name="Picture Placeholder 11"/>
          <p:cNvSpPr>
            <a:spLocks noGrp="1"/>
          </p:cNvSpPr>
          <p:nvPr>
            <p:ph type="pic" sz="quarter" idx="15"/>
          </p:nvPr>
        </p:nvSpPr>
        <p:spPr>
          <a:xfrm>
            <a:off x="6057132" y="3200399"/>
            <a:ext cx="5327976" cy="2756264"/>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2282990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8">
    <p:bg>
      <p:bgPr>
        <a:solidFill>
          <a:schemeClr val="bg1">
            <a:lumMod val="95000"/>
          </a:schemeClr>
        </a:solidFill>
        <a:effectLst/>
      </p:bgPr>
    </p:bg>
    <p:spTree>
      <p:nvGrpSpPr>
        <p:cNvPr id="1" name=""/>
        <p:cNvGrpSpPr/>
        <p:nvPr/>
      </p:nvGrpSpPr>
      <p:grpSpPr>
        <a:xfrm>
          <a:off x="0" y="0"/>
          <a:ext cx="0" cy="0"/>
          <a:chOff x="0" y="0"/>
          <a:chExt cx="0" cy="0"/>
        </a:xfrm>
      </p:grpSpPr>
      <p:sp>
        <p:nvSpPr>
          <p:cNvPr id="3" name="Picture Placeholder 11"/>
          <p:cNvSpPr>
            <a:spLocks noGrp="1"/>
          </p:cNvSpPr>
          <p:nvPr>
            <p:ph type="pic" sz="quarter" idx="13"/>
          </p:nvPr>
        </p:nvSpPr>
        <p:spPr>
          <a:xfrm>
            <a:off x="914159" y="1005840"/>
            <a:ext cx="4403149" cy="4988932"/>
          </a:xfrm>
          <a:prstGeom prst="rect">
            <a:avLst/>
          </a:prstGeom>
          <a:pattFill prst="pct5">
            <a:fgClr>
              <a:schemeClr val="bg2">
                <a:lumMod val="50000"/>
              </a:schemeClr>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140555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id-ID"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cs typeface="Open Sans" panose="020B0606030504020204" pitchFamily="34" charset="0"/>
              </a:defRPr>
            </a:lvl1pPr>
          </a:lstStyle>
          <a:p>
            <a:fld id="{9078242C-73A0-4706-9DE8-C4160D3A96B6}" type="datetimeFigureOut">
              <a:rPr lang="id-ID" smtClean="0"/>
              <a:pPr/>
              <a:t>28/08/2025</a:t>
            </a:fld>
            <a:endParaRPr lang="id-ID"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cs typeface="Open Sans" panose="020B0606030504020204" pitchFamily="34" charset="0"/>
              </a:defRPr>
            </a:lvl1pPr>
          </a:lstStyle>
          <a:p>
            <a:endParaRPr lang="id-ID"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cs typeface="Open Sans" panose="020B0606030504020204" pitchFamily="34" charset="0"/>
              </a:defRPr>
            </a:lvl1pPr>
          </a:lstStyle>
          <a:p>
            <a:fld id="{E7CB0A4D-C1F4-47BB-84BB-BA1A1381C015}" type="slidenum">
              <a:rPr lang="id-ID" smtClean="0"/>
              <a:pPr/>
              <a:t>‹#›</a:t>
            </a:fld>
            <a:endParaRPr lang="id-ID" dirty="0"/>
          </a:p>
        </p:txBody>
      </p:sp>
    </p:spTree>
    <p:extLst>
      <p:ext uri="{BB962C8B-B14F-4D97-AF65-F5344CB8AC3E}">
        <p14:creationId xmlns:p14="http://schemas.microsoft.com/office/powerpoint/2010/main" val="384637910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7" r:id="rId3"/>
    <p:sldLayoutId id="2147483671" r:id="rId4"/>
    <p:sldLayoutId id="2147483672" r:id="rId5"/>
    <p:sldLayoutId id="2147483670" r:id="rId6"/>
    <p:sldLayoutId id="2147483661" r:id="rId7"/>
    <p:sldLayoutId id="2147483675" r:id="rId8"/>
    <p:sldLayoutId id="2147483663" r:id="rId9"/>
    <p:sldLayoutId id="2147483657" r:id="rId10"/>
    <p:sldLayoutId id="2147483658" r:id="rId11"/>
    <p:sldLayoutId id="2147483659" r:id="rId12"/>
    <p:sldLayoutId id="2147483660" r:id="rId13"/>
    <p:sldLayoutId id="2147483668" r:id="rId14"/>
    <p:sldLayoutId id="2147483678" r:id="rId15"/>
    <p:sldLayoutId id="2147483673" r:id="rId16"/>
    <p:sldLayoutId id="2147483676" r:id="rId17"/>
    <p:sldLayoutId id="2147483677" r:id="rId18"/>
    <p:sldLayoutId id="2147483669" r:id="rId19"/>
    <p:sldLayoutId id="2147483664" r:id="rId20"/>
    <p:sldLayoutId id="2147483665" r:id="rId21"/>
    <p:sldLayoutId id="2147483652" r:id="rId22"/>
    <p:sldLayoutId id="2147483653" r:id="rId23"/>
    <p:sldLayoutId id="2147483655" r:id="rId24"/>
    <p:sldLayoutId id="2147483656" r:id="rId25"/>
    <p:sldLayoutId id="2147483654" r:id="rId26"/>
  </p:sldLayoutIdLst>
  <p:txStyles>
    <p:titleStyle>
      <a:lvl1pPr algn="l" defTabSz="914400" rtl="0" eaLnBrk="1" latinLnBrk="0" hangingPunct="1">
        <a:lnSpc>
          <a:spcPct val="90000"/>
        </a:lnSpc>
        <a:spcBef>
          <a:spcPct val="0"/>
        </a:spcBef>
        <a:buNone/>
        <a:defRPr sz="1200" b="0" i="0" kern="1200">
          <a:solidFill>
            <a:schemeClr val="tx1"/>
          </a:solidFill>
          <a:latin typeface="Open Sans" panose="020B0606030504020204" pitchFamily="34" charset="0"/>
          <a:ea typeface="+mj-ea"/>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b="0" i="0" kern="1200">
          <a:solidFill>
            <a:schemeClr val="tx1"/>
          </a:solidFill>
          <a:latin typeface="Open Sans" panose="020B0606030504020204" pitchFamily="34" charset="0"/>
          <a:ea typeface="+mn-ea"/>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Open Sans" panose="020B0606030504020204" pitchFamily="34" charset="0"/>
          <a:ea typeface="+mn-ea"/>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Open Sans" panose="020B0606030504020204" pitchFamily="34" charset="0"/>
          <a:ea typeface="+mn-ea"/>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Open Sans" panose="020B0606030504020204" pitchFamily="34" charset="0"/>
          <a:ea typeface="+mn-ea"/>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Open Sans" panose="020B0606030504020204" pitchFamily="34" charset="0"/>
          <a:ea typeface="+mn-ea"/>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hyperlink" Target="https://iowaddcouncil.org/documents/cms/docs/Iowa-DD-Council-State-Plan-A.pdf" TargetMode="Externa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3.jp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7FA288-C461-F09C-8DF8-B4B8DB0715CD}"/>
              </a:ext>
              <a:ext uri="{C183D7F6-B498-43B3-948B-1728B52AA6E4}">
                <adec:decorative xmlns:adec="http://schemas.microsoft.com/office/drawing/2017/decorative" val="0"/>
              </a:ext>
            </a:extLst>
          </p:cNvPr>
          <p:cNvSpPr txBox="1">
            <a:spLocks noGrp="1"/>
          </p:cNvSpPr>
          <p:nvPr>
            <p:ph type="title" idx="4294967295"/>
          </p:nvPr>
        </p:nvSpPr>
        <p:spPr>
          <a:xfrm>
            <a:off x="0" y="4081806"/>
            <a:ext cx="12191999" cy="14281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C4B74"/>
                </a:solidFill>
                <a:effectLst/>
                <a:uLnTx/>
                <a:uFillTx/>
                <a:latin typeface="Open Sans Light"/>
                <a:ea typeface="+mn-ea"/>
                <a:cs typeface="Open Sans Light"/>
              </a:rPr>
              <a:t>The Iowa Developmental Disabilities Council will work to create change </a:t>
            </a:r>
            <a:r>
              <a:rPr kumimoji="0" lang="en-US" sz="2000" b="1" i="0" u="none" strike="noStrike" kern="1200" cap="none" spc="0" normalizeH="0" baseline="0" noProof="0" dirty="0">
                <a:ln>
                  <a:noFill/>
                </a:ln>
                <a:solidFill>
                  <a:srgbClr val="1C4B74"/>
                </a:solidFill>
                <a:effectLst/>
                <a:uLnTx/>
                <a:uFillTx/>
                <a:latin typeface="Open Sans Light"/>
                <a:ea typeface="+mn-ea"/>
                <a:cs typeface="Open Sans Light"/>
              </a:rPr>
              <a:t>with</a:t>
            </a:r>
            <a:r>
              <a:rPr kumimoji="0" lang="en-US" sz="2000" b="0" i="0" u="none" strike="noStrike" kern="1200" cap="none" spc="0" normalizeH="0" baseline="0" noProof="0" dirty="0">
                <a:ln>
                  <a:noFill/>
                </a:ln>
                <a:solidFill>
                  <a:srgbClr val="1C4B74"/>
                </a:solidFill>
                <a:effectLst/>
                <a:uLnTx/>
                <a:uFillTx/>
                <a:latin typeface="Open Sans Light"/>
                <a:ea typeface="+mn-ea"/>
                <a:cs typeface="Open Sans Light"/>
              </a:rPr>
              <a:t> and for persons with developmental disabilities so they can live, and work, learn and play in the community of their choosing. </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id-ID" sz="2000" b="0" i="0" u="none" strike="noStrike" kern="1200" cap="none" spc="100" normalizeH="0" baseline="0" noProof="0" dirty="0">
              <a:ln>
                <a:noFill/>
              </a:ln>
              <a:solidFill>
                <a:srgbClr val="1C4B74"/>
              </a:solidFill>
              <a:effectLst/>
              <a:uLnTx/>
              <a:uFillTx/>
              <a:latin typeface="Open Sans" panose="020B0606030504020204" pitchFamily="34" charset="0"/>
              <a:ea typeface="Roboto" panose="02000000000000000000" pitchFamily="2" charset="0"/>
              <a:cs typeface="Open Sans" panose="020B0606030504020204" pitchFamily="34" charset="0"/>
            </a:endParaRPr>
          </a:p>
        </p:txBody>
      </p:sp>
      <p:pic>
        <p:nvPicPr>
          <p:cNvPr id="3" name="Picture 2" descr="A collage of several people attending DD Council events.">
            <a:extLst>
              <a:ext uri="{FF2B5EF4-FFF2-40B4-BE49-F238E27FC236}">
                <a16:creationId xmlns:a16="http://schemas.microsoft.com/office/drawing/2014/main" id="{03077835-BCE9-8B03-0309-44FC401875E1}"/>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07547" y="298798"/>
            <a:ext cx="11976906" cy="3587402"/>
          </a:xfrm>
          <a:prstGeom prst="rect">
            <a:avLst/>
          </a:prstGeom>
        </p:spPr>
      </p:pic>
      <p:grpSp>
        <p:nvGrpSpPr>
          <p:cNvPr id="6" name="Group 5" descr="DD Council logo">
            <a:extLst>
              <a:ext uri="{FF2B5EF4-FFF2-40B4-BE49-F238E27FC236}">
                <a16:creationId xmlns:a16="http://schemas.microsoft.com/office/drawing/2014/main" id="{923A6CCC-B15E-032B-6C6A-58B4F62B57E0}"/>
              </a:ext>
            </a:extLst>
          </p:cNvPr>
          <p:cNvGrpSpPr/>
          <p:nvPr/>
        </p:nvGrpSpPr>
        <p:grpSpPr>
          <a:xfrm>
            <a:off x="0" y="5943600"/>
            <a:ext cx="12192000" cy="914400"/>
            <a:chOff x="0" y="5943600"/>
            <a:chExt cx="12192000" cy="914400"/>
          </a:xfrm>
        </p:grpSpPr>
        <p:sp>
          <p:nvSpPr>
            <p:cNvPr id="2" name="Rectangle 1">
              <a:extLst>
                <a:ext uri="{FF2B5EF4-FFF2-40B4-BE49-F238E27FC236}">
                  <a16:creationId xmlns:a16="http://schemas.microsoft.com/office/drawing/2014/main" id="{EE68649D-AD83-7C6C-144F-FA33546BC34C}"/>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3F40E52-5DAC-6B4B-D0AE-50B29AB37E2A}"/>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4" name="Picture 3" descr="Iowa DD Council White Logo">
              <a:extLst>
                <a:ext uri="{FF2B5EF4-FFF2-40B4-BE49-F238E27FC236}">
                  <a16:creationId xmlns:a16="http://schemas.microsoft.com/office/drawing/2014/main" id="{2055F391-E72A-5368-F883-EE1650044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4122748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C183D7F6-B498-43B3-948B-1728B52AA6E4}">
                <adec:decorative xmlns:adec="http://schemas.microsoft.com/office/drawing/2017/decorative" val="0"/>
              </a:ext>
            </a:extLst>
          </p:cNvPr>
          <p:cNvSpPr txBox="1">
            <a:spLocks noGrp="1"/>
          </p:cNvSpPr>
          <p:nvPr>
            <p:ph type="title" idx="4294967295"/>
          </p:nvPr>
        </p:nvSpPr>
        <p:spPr>
          <a:xfrm>
            <a:off x="679543" y="308211"/>
            <a:ext cx="38432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C4B74"/>
                </a:solidFill>
                <a:effectLst/>
                <a:uLnTx/>
                <a:uFillTx/>
                <a:latin typeface="Open Sans" panose="020B0606030504020204" pitchFamily="34" charset="0"/>
                <a:ea typeface="Open Sans" panose="020B0606030504020204" pitchFamily="34" charset="0"/>
                <a:cs typeface="Open Sans" panose="020B0606030504020204" pitchFamily="34" charset="0"/>
              </a:rPr>
              <a:t>Who are we? </a:t>
            </a:r>
            <a:endParaRPr kumimoji="0" lang="id-ID" sz="3200" b="1" i="0" u="none" strike="noStrike" kern="1200" cap="none" spc="0" normalizeH="0" baseline="0" noProof="0" dirty="0">
              <a:ln>
                <a:noFill/>
              </a:ln>
              <a:solidFill>
                <a:srgbClr val="1C4B7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Placeholder 3" descr=" picture of the council members and friends of council ">
            <a:extLst>
              <a:ext uri="{FF2B5EF4-FFF2-40B4-BE49-F238E27FC236}">
                <a16:creationId xmlns:a16="http://schemas.microsoft.com/office/drawing/2014/main" id="{9B541EC4-60A3-B372-C7A7-A1EA0FA61741}"/>
              </a:ext>
            </a:extLst>
          </p:cNvPr>
          <p:cNvPicPr>
            <a:picLocks noGrp="1" noChangeAspect="1"/>
          </p:cNvPicPr>
          <p:nvPr>
            <p:ph type="pic" sz="quarter" idx="18"/>
          </p:nvPr>
        </p:nvPicPr>
        <p:blipFill>
          <a:blip r:embed="rId2" cstate="print">
            <a:extLst>
              <a:ext uri="{28A0092B-C50C-407E-A947-70E740481C1C}">
                <a14:useLocalDpi xmlns:a14="http://schemas.microsoft.com/office/drawing/2010/main" val="0"/>
              </a:ext>
            </a:extLst>
          </a:blip>
          <a:srcRect l="20170" r="20170"/>
          <a:stretch>
            <a:fillRect/>
          </a:stretch>
        </p:blipFill>
        <p:spPr>
          <a:xfrm>
            <a:off x="7543800" y="893763"/>
            <a:ext cx="3919538" cy="4379912"/>
          </a:xfrm>
        </p:spPr>
      </p:pic>
      <p:sp>
        <p:nvSpPr>
          <p:cNvPr id="13" name="TextBox 12"/>
          <p:cNvSpPr txBox="1"/>
          <p:nvPr/>
        </p:nvSpPr>
        <p:spPr>
          <a:xfrm>
            <a:off x="727876" y="1395204"/>
            <a:ext cx="6006518" cy="1141274"/>
          </a:xfrm>
          <a:prstGeom prst="rect">
            <a:avLst/>
          </a:prstGeom>
          <a:noFill/>
        </p:spPr>
        <p:txBody>
          <a:bodyPr wrap="square" rtlCol="0">
            <a:spAutoFit/>
          </a:bodyPr>
          <a:lstStyle/>
          <a:p>
            <a:pPr>
              <a:lnSpc>
                <a:spcPct val="150000"/>
              </a:lnSpc>
            </a:pPr>
            <a:r>
              <a:rPr kumimoji="0" lang="en-US" sz="2400" b="0" i="0" u="none" strike="noStrike" kern="1200" cap="none" spc="0" normalizeH="0" baseline="0" noProof="0" dirty="0">
                <a:ln>
                  <a:noFill/>
                </a:ln>
                <a:solidFill>
                  <a:srgbClr val="1D4E86"/>
                </a:solidFill>
                <a:effectLst/>
                <a:uLnTx/>
                <a:uFillTx/>
                <a:latin typeface="Open Sans Light"/>
                <a:ea typeface="+mn-ea"/>
                <a:cs typeface="Open Sans Light"/>
              </a:rPr>
              <a:t>The Iowa DD Council is a group of volunteers dedicated to creating change.</a:t>
            </a:r>
          </a:p>
        </p:txBody>
      </p:sp>
      <p:sp>
        <p:nvSpPr>
          <p:cNvPr id="12" name="TextBox 11">
            <a:extLst>
              <a:ext uri="{C183D7F6-B498-43B3-948B-1728B52AA6E4}">
                <adec:decorative xmlns:adec="http://schemas.microsoft.com/office/drawing/2017/decorative" val="0"/>
              </a:ext>
            </a:extLst>
          </p:cNvPr>
          <p:cNvSpPr txBox="1"/>
          <p:nvPr/>
        </p:nvSpPr>
        <p:spPr>
          <a:xfrm>
            <a:off x="922167" y="2536478"/>
            <a:ext cx="6516323" cy="3253648"/>
          </a:xfrm>
          <a:prstGeom prst="rect">
            <a:avLst/>
          </a:prstGeom>
          <a:noFill/>
        </p:spPr>
        <p:txBody>
          <a:bodyPr wrap="square" rtlCol="0">
            <a:spAutoFit/>
          </a:bodyPr>
          <a:lstStyle/>
          <a:p>
            <a:pPr marL="342765" indent="-257175">
              <a:lnSpc>
                <a:spcPct val="125000"/>
              </a:lnSpc>
              <a:buClr>
                <a:srgbClr val="000000"/>
              </a:buClr>
              <a:buFont typeface="Arial" panose="020B0604020202020204" pitchFamily="34" charset="0"/>
              <a:buChar char="•"/>
            </a:pPr>
            <a:r>
              <a:rPr lang="en-US" sz="1600" b="0" strike="noStrike" spc="-1" dirty="0">
                <a:solidFill>
                  <a:srgbClr val="1C4B74"/>
                </a:solidFill>
                <a:latin typeface="Open Sans" panose="020B0606030504020204" pitchFamily="34" charset="0"/>
                <a:ea typeface="Open Sans" panose="020B0606030504020204" pitchFamily="34" charset="0"/>
                <a:cs typeface="Open Sans" panose="020B0606030504020204" pitchFamily="34" charset="0"/>
              </a:rPr>
              <a:t>24 members appointed by the governor </a:t>
            </a:r>
          </a:p>
          <a:p>
            <a:pPr marL="342765" indent="-257175">
              <a:lnSpc>
                <a:spcPct val="125000"/>
              </a:lnSpc>
              <a:spcBef>
                <a:spcPts val="751"/>
              </a:spcBef>
              <a:buClr>
                <a:srgbClr val="000000"/>
              </a:buClr>
              <a:buFont typeface="Arial" panose="020B0604020202020204" pitchFamily="34" charset="0"/>
              <a:buChar char="•"/>
            </a:pPr>
            <a:r>
              <a:rPr lang="en-US" sz="1600" b="0" strike="noStrike" spc="-1" dirty="0">
                <a:solidFill>
                  <a:srgbClr val="1C4B74"/>
                </a:solidFill>
                <a:latin typeface="Open Sans" panose="020B0606030504020204" pitchFamily="34" charset="0"/>
                <a:ea typeface="Open Sans" panose="020B0606030504020204" pitchFamily="34" charset="0"/>
                <a:cs typeface="Open Sans" panose="020B0606030504020204" pitchFamily="34" charset="0"/>
              </a:rPr>
              <a:t>60% people with disabilities or family members</a:t>
            </a:r>
          </a:p>
          <a:p>
            <a:pPr marL="342765" indent="-257175">
              <a:lnSpc>
                <a:spcPct val="125000"/>
              </a:lnSpc>
              <a:spcBef>
                <a:spcPts val="751"/>
              </a:spcBef>
              <a:buClr>
                <a:srgbClr val="000000"/>
              </a:buClr>
              <a:buFont typeface="Arial" panose="020B0604020202020204" pitchFamily="34" charset="0"/>
              <a:buChar char="•"/>
            </a:pPr>
            <a:r>
              <a:rPr lang="en-US" sz="1600" spc="-1" dirty="0">
                <a:solidFill>
                  <a:srgbClr val="1C4B74"/>
                </a:solidFill>
                <a:latin typeface="Open Sans" panose="020B0606030504020204" pitchFamily="34" charset="0"/>
                <a:ea typeface="Open Sans" panose="020B0606030504020204" pitchFamily="34" charset="0"/>
                <a:cs typeface="Open Sans" panose="020B0606030504020204" pitchFamily="34" charset="0"/>
              </a:rPr>
              <a:t>People who work for the state government</a:t>
            </a:r>
          </a:p>
          <a:p>
            <a:pPr marL="642803" lvl="1" indent="-214313">
              <a:lnSpc>
                <a:spcPct val="125000"/>
              </a:lnSpc>
              <a:spcBef>
                <a:spcPts val="751"/>
              </a:spcBef>
              <a:buClr>
                <a:srgbClr val="000000"/>
              </a:buClr>
              <a:buFont typeface="Courier New" panose="02070309020205020404" pitchFamily="49" charset="0"/>
              <a:buChar char="o"/>
            </a:pPr>
            <a:r>
              <a:rPr lang="en-US" sz="1600" dirty="0">
                <a:solidFill>
                  <a:srgbClr val="1C4B74"/>
                </a:solidFill>
              </a:rPr>
              <a:t>Disability Rights Iowa, Center for Disabilities and Development, Dept. Education, Health and Human Services Aging Bureau, Child Health Specialists Clinics, Vocational Rehabilitation, Medicaid   County/local reps, Providers</a:t>
            </a:r>
          </a:p>
          <a:p>
            <a:pPr marL="85590">
              <a:lnSpc>
                <a:spcPct val="125000"/>
              </a:lnSpc>
              <a:spcBef>
                <a:spcPts val="751"/>
              </a:spcBef>
              <a:buClr>
                <a:srgbClr val="000000"/>
              </a:buClr>
            </a:pPr>
            <a:r>
              <a:rPr lang="en-US" sz="1600" spc="-1" dirty="0">
                <a:solidFill>
                  <a:srgbClr val="1C4B74"/>
                </a:solidFill>
                <a:latin typeface="Open Sans" panose="020B0606030504020204" pitchFamily="34" charset="0"/>
                <a:ea typeface="Open Sans" panose="020B0606030504020204" pitchFamily="34" charset="0"/>
                <a:cs typeface="Open Sans" panose="020B0606030504020204" pitchFamily="34" charset="0"/>
              </a:rPr>
              <a:t>  </a:t>
            </a:r>
            <a:endParaRPr lang="en-US" sz="1600"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id-ID" sz="1400" dirty="0">
              <a:latin typeface="Open Sans" panose="020B0606030504020204" pitchFamily="34" charset="0"/>
              <a:ea typeface="Roboto" panose="02000000000000000000" pitchFamily="2" charset="0"/>
              <a:cs typeface="Open Sans" panose="020B0606030504020204" pitchFamily="34" charset="0"/>
            </a:endParaRPr>
          </a:p>
        </p:txBody>
      </p:sp>
      <p:grpSp>
        <p:nvGrpSpPr>
          <p:cNvPr id="7" name="Group 6" descr="logo">
            <a:extLst>
              <a:ext uri="{FF2B5EF4-FFF2-40B4-BE49-F238E27FC236}">
                <a16:creationId xmlns:a16="http://schemas.microsoft.com/office/drawing/2014/main" id="{700971F5-BF39-354B-6266-1EBBC2909AB7}"/>
              </a:ext>
            </a:extLst>
          </p:cNvPr>
          <p:cNvGrpSpPr/>
          <p:nvPr/>
        </p:nvGrpSpPr>
        <p:grpSpPr>
          <a:xfrm>
            <a:off x="0" y="5943600"/>
            <a:ext cx="12192000" cy="914400"/>
            <a:chOff x="0" y="5943600"/>
            <a:chExt cx="12192000" cy="914400"/>
          </a:xfrm>
        </p:grpSpPr>
        <p:sp>
          <p:nvSpPr>
            <p:cNvPr id="9" name="Rectangle 8">
              <a:extLst>
                <a:ext uri="{FF2B5EF4-FFF2-40B4-BE49-F238E27FC236}">
                  <a16:creationId xmlns:a16="http://schemas.microsoft.com/office/drawing/2014/main" id="{AE7FAD56-C788-1CEE-B888-CB332B4CA0F0}"/>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4705A80-ECFF-5F58-7591-66FB3AECB29C}"/>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1" name="Picture 10" descr="Iowa DD Council White Logo">
              <a:extLst>
                <a:ext uri="{FF2B5EF4-FFF2-40B4-BE49-F238E27FC236}">
                  <a16:creationId xmlns:a16="http://schemas.microsoft.com/office/drawing/2014/main" id="{F994D52A-0794-8A13-7E26-B23DC13E94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1959864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1D47-EBF6-AE2D-3280-A126B7F5B873}"/>
              </a:ext>
            </a:extLst>
          </p:cNvPr>
          <p:cNvSpPr>
            <a:spLocks noGrp="1"/>
          </p:cNvSpPr>
          <p:nvPr>
            <p:ph type="title" idx="4294967295"/>
          </p:nvPr>
        </p:nvSpPr>
        <p:spPr>
          <a:xfrm>
            <a:off x="838200" y="-1130299"/>
            <a:ext cx="10515600" cy="690893"/>
          </a:xfrm>
        </p:spPr>
        <p:txBody>
          <a:bodyPr/>
          <a:lstStyle/>
          <a:p>
            <a:r>
              <a:rPr lang="en-US" dirty="0"/>
              <a:t>State plan</a:t>
            </a:r>
          </a:p>
        </p:txBody>
      </p:sp>
      <p:sp>
        <p:nvSpPr>
          <p:cNvPr id="8" name="TextBox 7"/>
          <p:cNvSpPr txBox="1"/>
          <p:nvPr/>
        </p:nvSpPr>
        <p:spPr>
          <a:xfrm>
            <a:off x="679543" y="308211"/>
            <a:ext cx="5022614" cy="1107996"/>
          </a:xfrm>
          <a:prstGeom prst="rect">
            <a:avLst/>
          </a:prstGeom>
          <a:noFill/>
        </p:spPr>
        <p:txBody>
          <a:bodyPr wrap="square" rtlCol="0">
            <a:spAutoFit/>
          </a:bodyPr>
          <a:lstStyle/>
          <a:p>
            <a:r>
              <a:rPr lang="en-US" sz="6600" dirty="0">
                <a:solidFill>
                  <a:srgbClr val="1C4B74"/>
                </a:solidFill>
              </a:rPr>
              <a:t>State  Plan</a:t>
            </a:r>
            <a:endParaRPr lang="id-ID" sz="3200" b="1"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Google Shape;317;p12" descr="Picture of state plan diagram&#10;">
            <a:hlinkClick r:id="rId2"/>
            <a:extLst>
              <a:ext uri="{FF2B5EF4-FFF2-40B4-BE49-F238E27FC236}">
                <a16:creationId xmlns:a16="http://schemas.microsoft.com/office/drawing/2014/main" id="{52B972CA-75AD-BC51-8C17-CC6AC3429D78}"/>
              </a:ext>
            </a:extLst>
          </p:cNvPr>
          <p:cNvPicPr/>
          <p:nvPr/>
        </p:nvPicPr>
        <p:blipFill>
          <a:blip r:embed="rId3"/>
          <a:stretch/>
        </p:blipFill>
        <p:spPr>
          <a:xfrm>
            <a:off x="8414535" y="0"/>
            <a:ext cx="3584628" cy="2198669"/>
          </a:xfrm>
          <a:prstGeom prst="rect">
            <a:avLst/>
          </a:prstGeom>
          <a:ln w="0">
            <a:noFill/>
          </a:ln>
        </p:spPr>
      </p:pic>
      <p:graphicFrame>
        <p:nvGraphicFramePr>
          <p:cNvPr id="14" name="TextBox 11" descr="advocacy system change goal and capacity building goal">
            <a:extLst>
              <a:ext uri="{FF2B5EF4-FFF2-40B4-BE49-F238E27FC236}">
                <a16:creationId xmlns:a16="http://schemas.microsoft.com/office/drawing/2014/main" id="{17E1B8C1-F930-C412-ADCB-764D263E9BB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02641012"/>
              </p:ext>
            </p:extLst>
          </p:nvPr>
        </p:nvGraphicFramePr>
        <p:xfrm>
          <a:off x="521474" y="1592751"/>
          <a:ext cx="10173924" cy="37476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descr="logo">
            <a:extLst>
              <a:ext uri="{FF2B5EF4-FFF2-40B4-BE49-F238E27FC236}">
                <a16:creationId xmlns:a16="http://schemas.microsoft.com/office/drawing/2014/main" id="{700971F5-BF39-354B-6266-1EBBC2909AB7}"/>
              </a:ext>
            </a:extLst>
          </p:cNvPr>
          <p:cNvGrpSpPr/>
          <p:nvPr/>
        </p:nvGrpSpPr>
        <p:grpSpPr>
          <a:xfrm>
            <a:off x="0" y="5943600"/>
            <a:ext cx="12192000" cy="914400"/>
            <a:chOff x="0" y="5943600"/>
            <a:chExt cx="12192000" cy="914400"/>
          </a:xfrm>
        </p:grpSpPr>
        <p:sp>
          <p:nvSpPr>
            <p:cNvPr id="9" name="Rectangle 8">
              <a:extLst>
                <a:ext uri="{FF2B5EF4-FFF2-40B4-BE49-F238E27FC236}">
                  <a16:creationId xmlns:a16="http://schemas.microsoft.com/office/drawing/2014/main" id="{AE7FAD56-C788-1CEE-B888-CB332B4CA0F0}"/>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4705A80-ECFF-5F58-7591-66FB3AECB29C}"/>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1" name="Picture 10" descr="Iowa DD Council White Logo">
              <a:extLst>
                <a:ext uri="{FF2B5EF4-FFF2-40B4-BE49-F238E27FC236}">
                  <a16:creationId xmlns:a16="http://schemas.microsoft.com/office/drawing/2014/main" id="{F994D52A-0794-8A13-7E26-B23DC13E94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1158074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C77F-FC6E-273B-155E-B61EDB7BE188}"/>
              </a:ext>
            </a:extLst>
          </p:cNvPr>
          <p:cNvSpPr>
            <a:spLocks noGrp="1"/>
          </p:cNvSpPr>
          <p:nvPr>
            <p:ph type="title" idx="4294967295"/>
          </p:nvPr>
        </p:nvSpPr>
        <p:spPr>
          <a:xfrm flipV="1">
            <a:off x="838200" y="-990600"/>
            <a:ext cx="10515600" cy="381000"/>
          </a:xfrm>
        </p:spPr>
        <p:txBody>
          <a:bodyPr/>
          <a:lstStyle/>
          <a:p>
            <a:r>
              <a:rPr lang="en-US" dirty="0"/>
              <a:t>Keeping advocates informed</a:t>
            </a:r>
          </a:p>
        </p:txBody>
      </p:sp>
      <p:sp>
        <p:nvSpPr>
          <p:cNvPr id="6" name="TextBox 5"/>
          <p:cNvSpPr txBox="1"/>
          <p:nvPr/>
        </p:nvSpPr>
        <p:spPr>
          <a:xfrm>
            <a:off x="554804" y="602935"/>
            <a:ext cx="10273813" cy="584775"/>
          </a:xfrm>
          <a:prstGeom prst="rect">
            <a:avLst/>
          </a:prstGeom>
          <a:noFill/>
        </p:spPr>
        <p:txBody>
          <a:bodyPr wrap="square" rtlCol="0">
            <a:spAutoFit/>
          </a:bodyPr>
          <a:lstStyle/>
          <a:p>
            <a:r>
              <a:rPr lang="en-US" sz="3200" dirty="0">
                <a:solidFill>
                  <a:srgbClr val="1C4B74"/>
                </a:solidFill>
                <a:latin typeface="Open Sans" panose="020B0606030504020204" pitchFamily="34" charset="0"/>
                <a:ea typeface="Open Sans" panose="020B0606030504020204" pitchFamily="34" charset="0"/>
                <a:cs typeface="Open Sans" panose="020B0606030504020204" pitchFamily="34" charset="0"/>
              </a:rPr>
              <a:t>Keeping Advocates Informed! </a:t>
            </a:r>
            <a:endParaRPr lang="id-ID" sz="3000" b="1"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698643" y="1335640"/>
            <a:ext cx="6739847" cy="707886"/>
          </a:xfrm>
          <a:prstGeom prst="rect">
            <a:avLst/>
          </a:prstGeom>
          <a:noFill/>
        </p:spPr>
        <p:txBody>
          <a:bodyPr wrap="square" rtlCol="0">
            <a:spAutoFit/>
          </a:bodyPr>
          <a:lstStyle/>
          <a:p>
            <a:pPr indent="0">
              <a:buSzPct val="80000"/>
              <a:buNone/>
            </a:pPr>
            <a:r>
              <a:rPr lang="en-US" sz="2000" dirty="0">
                <a:solidFill>
                  <a:srgbClr val="1C4B74"/>
                </a:solidFill>
                <a:latin typeface="Open Sans" panose="020B0606030504020204" pitchFamily="34" charset="0"/>
                <a:ea typeface="Open Sans" panose="020B0606030504020204" pitchFamily="34" charset="0"/>
                <a:cs typeface="Open Sans" panose="020B0606030504020204" pitchFamily="34" charset="0"/>
              </a:rPr>
              <a:t>Resources for civic and political participation for people with disabilities and their family members </a:t>
            </a:r>
          </a:p>
        </p:txBody>
      </p:sp>
      <p:pic>
        <p:nvPicPr>
          <p:cNvPr id="1026" name="Picture 2" descr="Iowa Capitol against blue sky with infonet logo, below it says Iowa's disability policy resource.">
            <a:extLst>
              <a:ext uri="{FF2B5EF4-FFF2-40B4-BE49-F238E27FC236}">
                <a16:creationId xmlns:a16="http://schemas.microsoft.com/office/drawing/2014/main" id="{B5983DCC-E69A-9B08-691C-C93CD2B5E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320" y="2191456"/>
            <a:ext cx="3503489" cy="3462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umbnail of bill of the week for Work without Worry bill. Click on it to get PDF version.">
            <a:extLst>
              <a:ext uri="{FF2B5EF4-FFF2-40B4-BE49-F238E27FC236}">
                <a16:creationId xmlns:a16="http://schemas.microsoft.com/office/drawing/2014/main" id="{C42E1BEB-E26B-9262-ABA6-3199D3CEA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960" y="1477798"/>
            <a:ext cx="3949397" cy="404439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descr="logo">
            <a:extLst>
              <a:ext uri="{FF2B5EF4-FFF2-40B4-BE49-F238E27FC236}">
                <a16:creationId xmlns:a16="http://schemas.microsoft.com/office/drawing/2014/main" id="{196DDB4E-08F4-729E-81D8-846FB073D99E}"/>
              </a:ext>
            </a:extLst>
          </p:cNvPr>
          <p:cNvGrpSpPr/>
          <p:nvPr/>
        </p:nvGrpSpPr>
        <p:grpSpPr>
          <a:xfrm>
            <a:off x="0" y="5943600"/>
            <a:ext cx="12192000" cy="914400"/>
            <a:chOff x="0" y="5943600"/>
            <a:chExt cx="12192000" cy="914400"/>
          </a:xfrm>
        </p:grpSpPr>
        <p:sp>
          <p:nvSpPr>
            <p:cNvPr id="10" name="Rectangle 9">
              <a:extLst>
                <a:ext uri="{FF2B5EF4-FFF2-40B4-BE49-F238E27FC236}">
                  <a16:creationId xmlns:a16="http://schemas.microsoft.com/office/drawing/2014/main" id="{2F39BAB8-D689-0B03-4DE2-BC3BFF3BAFA5}"/>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43E6DCF-3FA2-F560-1F63-6D7866EF686A}"/>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4" name="Picture 13" descr="Iowa DD Council White Logo">
              <a:extLst>
                <a:ext uri="{FF2B5EF4-FFF2-40B4-BE49-F238E27FC236}">
                  <a16:creationId xmlns:a16="http://schemas.microsoft.com/office/drawing/2014/main" id="{FB901877-E340-F0F5-3013-CE902D4D0D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1290284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47052-8D2B-0A5D-2FD2-E18A33B0DB2D}"/>
              </a:ext>
            </a:extLst>
          </p:cNvPr>
          <p:cNvSpPr>
            <a:spLocks noGrp="1"/>
          </p:cNvSpPr>
          <p:nvPr>
            <p:ph type="title" idx="4294967295"/>
          </p:nvPr>
        </p:nvSpPr>
        <p:spPr>
          <a:xfrm>
            <a:off x="1866900" y="-1904999"/>
            <a:ext cx="9486900" cy="1409699"/>
          </a:xfrm>
        </p:spPr>
        <p:txBody>
          <a:bodyPr/>
          <a:lstStyle/>
          <a:p>
            <a:r>
              <a:rPr lang="en-US" dirty="0"/>
              <a:t>Public policy</a:t>
            </a:r>
            <a:r>
              <a:rPr lang="en-US" baseline="0" dirty="0"/>
              <a:t> agenda</a:t>
            </a:r>
            <a:endParaRPr lang="en-US" dirty="0"/>
          </a:p>
        </p:txBody>
      </p:sp>
      <p:grpSp>
        <p:nvGrpSpPr>
          <p:cNvPr id="9" name="Group 8" descr="logo">
            <a:extLst>
              <a:ext uri="{FF2B5EF4-FFF2-40B4-BE49-F238E27FC236}">
                <a16:creationId xmlns:a16="http://schemas.microsoft.com/office/drawing/2014/main" id="{196DDB4E-08F4-729E-81D8-846FB073D99E}"/>
              </a:ext>
            </a:extLst>
          </p:cNvPr>
          <p:cNvGrpSpPr/>
          <p:nvPr/>
        </p:nvGrpSpPr>
        <p:grpSpPr>
          <a:xfrm>
            <a:off x="0" y="5943600"/>
            <a:ext cx="12192000" cy="914400"/>
            <a:chOff x="0" y="5943600"/>
            <a:chExt cx="12192000" cy="914400"/>
          </a:xfrm>
        </p:grpSpPr>
        <p:sp>
          <p:nvSpPr>
            <p:cNvPr id="10" name="Rectangle 9">
              <a:extLst>
                <a:ext uri="{FF2B5EF4-FFF2-40B4-BE49-F238E27FC236}">
                  <a16:creationId xmlns:a16="http://schemas.microsoft.com/office/drawing/2014/main" id="{2F39BAB8-D689-0B03-4DE2-BC3BFF3BAFA5}"/>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43E6DCF-3FA2-F560-1F63-6D7866EF686A}"/>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4" name="Picture 13" descr="Iowa DD Council White Logo">
              <a:extLst>
                <a:ext uri="{FF2B5EF4-FFF2-40B4-BE49-F238E27FC236}">
                  <a16:creationId xmlns:a16="http://schemas.microsoft.com/office/drawing/2014/main" id="{FB901877-E340-F0F5-3013-CE902D4D0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pic>
        <p:nvPicPr>
          <p:cNvPr id="1026" name="Picture 2" descr="Cover of the Iowa DD Council Public Policy Agenda with a photo of the Iowa Capitol Building in black and white behind abstract blue and orange shapes.">
            <a:extLst>
              <a:ext uri="{FF2B5EF4-FFF2-40B4-BE49-F238E27FC236}">
                <a16:creationId xmlns:a16="http://schemas.microsoft.com/office/drawing/2014/main" id="{04258FDB-79FB-A918-15E1-F5B1A4C6F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463" y="0"/>
            <a:ext cx="5443537" cy="570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611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5B5E-B1B5-B920-6571-F9CE12AE554A}"/>
              </a:ext>
            </a:extLst>
          </p:cNvPr>
          <p:cNvSpPr>
            <a:spLocks noGrp="1"/>
          </p:cNvSpPr>
          <p:nvPr>
            <p:ph type="title" idx="4294967295"/>
          </p:nvPr>
        </p:nvSpPr>
        <p:spPr>
          <a:xfrm>
            <a:off x="838200" y="-2198079"/>
            <a:ext cx="10515600" cy="2015527"/>
          </a:xfrm>
        </p:spPr>
        <p:txBody>
          <a:bodyPr/>
          <a:lstStyle/>
          <a:p>
            <a:r>
              <a:rPr lang="en-US" dirty="0"/>
              <a:t>Advocacy</a:t>
            </a:r>
            <a:r>
              <a:rPr lang="en-US" baseline="0" dirty="0"/>
              <a:t> at the capitol</a:t>
            </a:r>
            <a:endParaRPr lang="en-US" dirty="0"/>
          </a:p>
        </p:txBody>
      </p:sp>
      <p:sp>
        <p:nvSpPr>
          <p:cNvPr id="3" name="TextBox 2">
            <a:extLst>
              <a:ext uri="{FF2B5EF4-FFF2-40B4-BE49-F238E27FC236}">
                <a16:creationId xmlns:a16="http://schemas.microsoft.com/office/drawing/2014/main" id="{CFE0280B-D6BF-DC82-4C78-9AE4E1AC434B}"/>
              </a:ext>
            </a:extLst>
          </p:cNvPr>
          <p:cNvSpPr txBox="1"/>
          <p:nvPr/>
        </p:nvSpPr>
        <p:spPr>
          <a:xfrm>
            <a:off x="585628" y="256854"/>
            <a:ext cx="9061806" cy="954107"/>
          </a:xfrm>
          <a:prstGeom prst="rect">
            <a:avLst/>
          </a:prstGeom>
          <a:noFill/>
        </p:spPr>
        <p:txBody>
          <a:bodyPr wrap="square" rtlCol="0">
            <a:spAutoFit/>
          </a:bodyPr>
          <a:lstStyle/>
          <a:p>
            <a:r>
              <a:rPr kumimoji="0" lang="en-US" sz="2800" b="0" i="0" u="none" strike="noStrike" kern="1200" cap="none" spc="-1" normalizeH="0" baseline="0" noProof="0" dirty="0">
                <a:ln>
                  <a:noFill/>
                </a:ln>
                <a:solidFill>
                  <a:srgbClr val="1C4B74"/>
                </a:solidFill>
                <a:effectLst/>
                <a:uLnTx/>
                <a:uFillTx/>
                <a:latin typeface="Open Sans" panose="020B0606030504020204" pitchFamily="34" charset="0"/>
                <a:ea typeface="Open Sans" panose="020B0606030504020204" pitchFamily="34" charset="0"/>
                <a:cs typeface="Open Sans" panose="020B0606030504020204" pitchFamily="34" charset="0"/>
              </a:rPr>
              <a:t>ADVOCACY AT THE CAPITOL</a:t>
            </a:r>
            <a:br>
              <a:rPr kumimoji="0" lang="en-US" sz="2800" b="0" i="0" u="none" strike="noStrike" kern="1200" cap="none" spc="-1" normalizeH="0" baseline="0" noProof="0" dirty="0">
                <a:ln>
                  <a:noFill/>
                </a:ln>
                <a:solidFill>
                  <a:srgbClr val="1C4B74"/>
                </a:solidFill>
                <a:effectLst/>
                <a:uLnTx/>
                <a:uFillTx/>
                <a:latin typeface="Open Sans" panose="020B0606030504020204" pitchFamily="34" charset="0"/>
                <a:ea typeface="Open Sans" panose="020B0606030504020204" pitchFamily="34" charset="0"/>
                <a:cs typeface="Open Sans" panose="020B0606030504020204" pitchFamily="34" charset="0"/>
              </a:rPr>
            </a:br>
            <a:r>
              <a:rPr lang="en-US" sz="2800" dirty="0">
                <a:solidFill>
                  <a:srgbClr val="1C4B74"/>
                </a:solidFill>
              </a:rPr>
              <a:t>Putting Self-Advocacy into Practice</a:t>
            </a:r>
          </a:p>
        </p:txBody>
      </p:sp>
      <p:pic>
        <p:nvPicPr>
          <p:cNvPr id="6" name="Picture 5" descr="A group of people standing in a building">
            <a:extLst>
              <a:ext uri="{FF2B5EF4-FFF2-40B4-BE49-F238E27FC236}">
                <a16:creationId xmlns:a16="http://schemas.microsoft.com/office/drawing/2014/main" id="{B8EA415E-DDFC-0304-10CB-586EBDC526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883" y="1615425"/>
            <a:ext cx="3852809" cy="3888769"/>
          </a:xfrm>
          <a:prstGeom prst="rect">
            <a:avLst/>
          </a:prstGeom>
        </p:spPr>
      </p:pic>
      <p:pic>
        <p:nvPicPr>
          <p:cNvPr id="8" name="Picture 7" descr="A group of people talking to the legislators ">
            <a:extLst>
              <a:ext uri="{FF2B5EF4-FFF2-40B4-BE49-F238E27FC236}">
                <a16:creationId xmlns:a16="http://schemas.microsoft.com/office/drawing/2014/main" id="{1D769122-2FEA-5F09-C321-BDFA73803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7737" y="439405"/>
            <a:ext cx="3626777" cy="3762910"/>
          </a:xfrm>
          <a:prstGeom prst="rect">
            <a:avLst/>
          </a:prstGeom>
        </p:spPr>
      </p:pic>
      <p:grpSp>
        <p:nvGrpSpPr>
          <p:cNvPr id="9" name="Group 8" descr="logo">
            <a:extLst>
              <a:ext uri="{FF2B5EF4-FFF2-40B4-BE49-F238E27FC236}">
                <a16:creationId xmlns:a16="http://schemas.microsoft.com/office/drawing/2014/main" id="{196DDB4E-08F4-729E-81D8-846FB073D99E}"/>
              </a:ext>
            </a:extLst>
          </p:cNvPr>
          <p:cNvGrpSpPr/>
          <p:nvPr/>
        </p:nvGrpSpPr>
        <p:grpSpPr>
          <a:xfrm>
            <a:off x="0" y="5943600"/>
            <a:ext cx="12192000" cy="914400"/>
            <a:chOff x="0" y="5943600"/>
            <a:chExt cx="12192000" cy="914400"/>
          </a:xfrm>
        </p:grpSpPr>
        <p:sp>
          <p:nvSpPr>
            <p:cNvPr id="10" name="Rectangle 9">
              <a:extLst>
                <a:ext uri="{FF2B5EF4-FFF2-40B4-BE49-F238E27FC236}">
                  <a16:creationId xmlns:a16="http://schemas.microsoft.com/office/drawing/2014/main" id="{2F39BAB8-D689-0B03-4DE2-BC3BFF3BAFA5}"/>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43E6DCF-3FA2-F560-1F63-6D7866EF686A}"/>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4" name="Picture 13" descr="Iowa DD Council White Logo">
              <a:extLst>
                <a:ext uri="{FF2B5EF4-FFF2-40B4-BE49-F238E27FC236}">
                  <a16:creationId xmlns:a16="http://schemas.microsoft.com/office/drawing/2014/main" id="{FB901877-E340-F0F5-3013-CE902D4D0D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107587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E956-58D4-3A06-C2CD-E2680D945F50}"/>
              </a:ext>
            </a:extLst>
          </p:cNvPr>
          <p:cNvSpPr>
            <a:spLocks noGrp="1"/>
          </p:cNvSpPr>
          <p:nvPr>
            <p:ph type="title" idx="4294967295"/>
          </p:nvPr>
        </p:nvSpPr>
        <p:spPr>
          <a:xfrm flipV="1">
            <a:off x="838200" y="-549276"/>
            <a:ext cx="10515600" cy="295276"/>
          </a:xfrm>
        </p:spPr>
        <p:txBody>
          <a:bodyPr/>
          <a:lstStyle/>
          <a:p>
            <a:r>
              <a:rPr lang="en-US" dirty="0"/>
              <a:t>voting</a:t>
            </a:r>
          </a:p>
        </p:txBody>
      </p:sp>
      <p:pic>
        <p:nvPicPr>
          <p:cNvPr id="3074" name="Picture 2" descr="Five steps to becoming an emPOWERed voter!">
            <a:extLst>
              <a:ext uri="{FF2B5EF4-FFF2-40B4-BE49-F238E27FC236}">
                <a16:creationId xmlns:a16="http://schemas.microsoft.com/office/drawing/2014/main" id="{C15E303B-83CE-4F2D-964E-FB1B07775F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2076" y="92097"/>
            <a:ext cx="5299075" cy="577407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descr="logo">
            <a:extLst>
              <a:ext uri="{FF2B5EF4-FFF2-40B4-BE49-F238E27FC236}">
                <a16:creationId xmlns:a16="http://schemas.microsoft.com/office/drawing/2014/main" id="{196DDB4E-08F4-729E-81D8-846FB073D99E}"/>
              </a:ext>
            </a:extLst>
          </p:cNvPr>
          <p:cNvGrpSpPr/>
          <p:nvPr/>
        </p:nvGrpSpPr>
        <p:grpSpPr>
          <a:xfrm>
            <a:off x="0" y="5943600"/>
            <a:ext cx="12192000" cy="914400"/>
            <a:chOff x="0" y="5943600"/>
            <a:chExt cx="12192000" cy="914400"/>
          </a:xfrm>
        </p:grpSpPr>
        <p:sp>
          <p:nvSpPr>
            <p:cNvPr id="10" name="Rectangle 9">
              <a:extLst>
                <a:ext uri="{FF2B5EF4-FFF2-40B4-BE49-F238E27FC236}">
                  <a16:creationId xmlns:a16="http://schemas.microsoft.com/office/drawing/2014/main" id="{2F39BAB8-D689-0B03-4DE2-BC3BFF3BAFA5}"/>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43E6DCF-3FA2-F560-1F63-6D7866EF686A}"/>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4" name="Picture 13" descr="Iowa DD Council White Logo">
              <a:extLst>
                <a:ext uri="{FF2B5EF4-FFF2-40B4-BE49-F238E27FC236}">
                  <a16:creationId xmlns:a16="http://schemas.microsoft.com/office/drawing/2014/main" id="{FB901877-E340-F0F5-3013-CE902D4D0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1143591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D4C4C1A-E670-65A3-DA42-63EAC88D83E5}"/>
              </a:ext>
            </a:extLst>
          </p:cNvPr>
          <p:cNvSpPr>
            <a:spLocks noGrp="1"/>
          </p:cNvSpPr>
          <p:nvPr>
            <p:ph type="title" idx="4294967295"/>
          </p:nvPr>
        </p:nvSpPr>
        <p:spPr>
          <a:xfrm>
            <a:off x="838200" y="-898357"/>
            <a:ext cx="10515600" cy="481262"/>
          </a:xfrm>
        </p:spPr>
        <p:txBody>
          <a:bodyPr/>
          <a:lstStyle/>
          <a:p>
            <a:r>
              <a:rPr lang="en-US" dirty="0"/>
              <a:t>MYM</a:t>
            </a:r>
          </a:p>
        </p:txBody>
      </p:sp>
      <p:pic>
        <p:nvPicPr>
          <p:cNvPr id="2050" name="Picture 2" descr="Logo for Make your Mark Game o! hte time to Advocate ">
            <a:extLst>
              <a:ext uri="{FF2B5EF4-FFF2-40B4-BE49-F238E27FC236}">
                <a16:creationId xmlns:a16="http://schemas.microsoft.com/office/drawing/2014/main" id="{A5BD826C-44FD-77AA-8479-49F54A7B442A}"/>
              </a:ext>
            </a:extLst>
          </p:cNvPr>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rcRect l="12200" r="12200"/>
          <a:stretch>
            <a:fillRect/>
          </a:stretch>
        </p:blipFill>
        <p:spPr bwMode="auto">
          <a:xfrm>
            <a:off x="1419618" y="1173632"/>
            <a:ext cx="3438211" cy="26998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8" descr="MYM logo">
            <a:extLst>
              <a:ext uri="{FF2B5EF4-FFF2-40B4-BE49-F238E27FC236}">
                <a16:creationId xmlns:a16="http://schemas.microsoft.com/office/drawing/2014/main" id="{2F9C71A3-7D35-7121-B76C-9E7B87B88BF1}"/>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7809" r="7809"/>
          <a:stretch>
            <a:fillRect/>
          </a:stretch>
        </p:blipFill>
        <p:spPr>
          <a:xfrm>
            <a:off x="7106655" y="1333499"/>
            <a:ext cx="3368840" cy="3414963"/>
          </a:xfrm>
        </p:spPr>
      </p:pic>
      <p:grpSp>
        <p:nvGrpSpPr>
          <p:cNvPr id="11" name="Group 10" descr="logo">
            <a:extLst>
              <a:ext uri="{FF2B5EF4-FFF2-40B4-BE49-F238E27FC236}">
                <a16:creationId xmlns:a16="http://schemas.microsoft.com/office/drawing/2014/main" id="{9479F128-AE11-1726-052C-FE780B9411FE}"/>
              </a:ext>
            </a:extLst>
          </p:cNvPr>
          <p:cNvGrpSpPr/>
          <p:nvPr/>
        </p:nvGrpSpPr>
        <p:grpSpPr>
          <a:xfrm>
            <a:off x="0" y="5943600"/>
            <a:ext cx="12192000" cy="914400"/>
            <a:chOff x="0" y="5943600"/>
            <a:chExt cx="12192000" cy="914400"/>
          </a:xfrm>
        </p:grpSpPr>
        <p:sp>
          <p:nvSpPr>
            <p:cNvPr id="12" name="Rectangle 11">
              <a:extLst>
                <a:ext uri="{FF2B5EF4-FFF2-40B4-BE49-F238E27FC236}">
                  <a16:creationId xmlns:a16="http://schemas.microsoft.com/office/drawing/2014/main" id="{D4D6BE80-4094-81D6-F90E-967115605DA2}"/>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2C7964D-62BE-7E9B-0364-1010332AA58E}"/>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4" name="Picture 13" descr="Iowa DD Council White Logo">
              <a:extLst>
                <a:ext uri="{FF2B5EF4-FFF2-40B4-BE49-F238E27FC236}">
                  <a16:creationId xmlns:a16="http://schemas.microsoft.com/office/drawing/2014/main" id="{4519521A-F579-9DA3-D056-7C10F182E5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3293663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059B481-0429-CA0A-DB1F-CC5F1BB06EEF}"/>
              </a:ext>
            </a:extLst>
          </p:cNvPr>
          <p:cNvSpPr>
            <a:spLocks noGrp="1"/>
          </p:cNvSpPr>
          <p:nvPr>
            <p:ph type="title" idx="4294967295"/>
          </p:nvPr>
        </p:nvSpPr>
        <p:spPr>
          <a:xfrm flipV="1">
            <a:off x="838200" y="-1930400"/>
            <a:ext cx="10515600" cy="1244600"/>
          </a:xfrm>
        </p:spPr>
        <p:txBody>
          <a:bodyPr/>
          <a:lstStyle/>
          <a:p>
            <a:r>
              <a:rPr lang="en-US" dirty="0"/>
              <a:t>YLA</a:t>
            </a:r>
          </a:p>
        </p:txBody>
      </p:sp>
      <p:pic>
        <p:nvPicPr>
          <p:cNvPr id="3" name="Picture 2" descr="YLA logo">
            <a:extLst>
              <a:ext uri="{FF2B5EF4-FFF2-40B4-BE49-F238E27FC236}">
                <a16:creationId xmlns:a16="http://schemas.microsoft.com/office/drawing/2014/main" id="{F0A224BF-0C21-9689-4B6D-EEA57603C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23300" cy="2044700"/>
          </a:xfrm>
          <a:prstGeom prst="rect">
            <a:avLst/>
          </a:prstGeom>
        </p:spPr>
      </p:pic>
      <p:pic>
        <p:nvPicPr>
          <p:cNvPr id="4" name="Picture 3" descr="Youth leadership academy graduates  and instructors ">
            <a:extLst>
              <a:ext uri="{FF2B5EF4-FFF2-40B4-BE49-F238E27FC236}">
                <a16:creationId xmlns:a16="http://schemas.microsoft.com/office/drawing/2014/main" id="{36EE0910-8CE8-FC46-1DE6-9DA729381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799" y="2044700"/>
            <a:ext cx="6286205" cy="3750044"/>
          </a:xfrm>
          <a:prstGeom prst="rect">
            <a:avLst/>
          </a:prstGeom>
        </p:spPr>
      </p:pic>
      <p:grpSp>
        <p:nvGrpSpPr>
          <p:cNvPr id="9" name="Group 8" descr="logo">
            <a:extLst>
              <a:ext uri="{FF2B5EF4-FFF2-40B4-BE49-F238E27FC236}">
                <a16:creationId xmlns:a16="http://schemas.microsoft.com/office/drawing/2014/main" id="{196DDB4E-08F4-729E-81D8-846FB073D99E}"/>
              </a:ext>
              <a:ext uri="{C183D7F6-B498-43B3-948B-1728B52AA6E4}">
                <adec:decorative xmlns:adec="http://schemas.microsoft.com/office/drawing/2017/decorative" val="0"/>
              </a:ext>
            </a:extLst>
          </p:cNvPr>
          <p:cNvGrpSpPr/>
          <p:nvPr/>
        </p:nvGrpSpPr>
        <p:grpSpPr>
          <a:xfrm>
            <a:off x="0" y="5943600"/>
            <a:ext cx="12192000" cy="914400"/>
            <a:chOff x="0" y="5943600"/>
            <a:chExt cx="12192000" cy="914400"/>
          </a:xfrm>
        </p:grpSpPr>
        <p:sp>
          <p:nvSpPr>
            <p:cNvPr id="10" name="Rectangle 9">
              <a:extLst>
                <a:ext uri="{FF2B5EF4-FFF2-40B4-BE49-F238E27FC236}">
                  <a16:creationId xmlns:a16="http://schemas.microsoft.com/office/drawing/2014/main" id="{2F39BAB8-D689-0B03-4DE2-BC3BFF3BAFA5}"/>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43E6DCF-3FA2-F560-1F63-6D7866EF686A}"/>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4" name="Picture 13" descr="Iowa DD Council White Logo">
              <a:extLst>
                <a:ext uri="{FF2B5EF4-FFF2-40B4-BE49-F238E27FC236}">
                  <a16:creationId xmlns:a16="http://schemas.microsoft.com/office/drawing/2014/main" id="{FB901877-E340-F0F5-3013-CE902D4D0D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1252593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181F4A1-ED50-E784-EEF7-CA06FD749DD1}"/>
              </a:ext>
            </a:extLst>
          </p:cNvPr>
          <p:cNvSpPr>
            <a:spLocks noGrp="1"/>
          </p:cNvSpPr>
          <p:nvPr>
            <p:ph type="title" idx="4294967295"/>
          </p:nvPr>
        </p:nvSpPr>
        <p:spPr>
          <a:xfrm>
            <a:off x="928207" y="-1460365"/>
            <a:ext cx="10515600" cy="1325563"/>
          </a:xfrm>
        </p:spPr>
        <p:txBody>
          <a:bodyPr/>
          <a:lstStyle/>
          <a:p>
            <a:r>
              <a:rPr lang="en-US" dirty="0"/>
              <a:t>Council staff</a:t>
            </a:r>
          </a:p>
        </p:txBody>
      </p:sp>
      <p:sp>
        <p:nvSpPr>
          <p:cNvPr id="9" name="TextBox 8"/>
          <p:cNvSpPr txBox="1"/>
          <p:nvPr/>
        </p:nvSpPr>
        <p:spPr>
          <a:xfrm>
            <a:off x="928207" y="910735"/>
            <a:ext cx="3899825" cy="584775"/>
          </a:xfrm>
          <a:prstGeom prst="rect">
            <a:avLst/>
          </a:prstGeom>
          <a:noFill/>
        </p:spPr>
        <p:txBody>
          <a:bodyPr wrap="square" rtlCol="0">
            <a:spAutoFit/>
          </a:bodyPr>
          <a:lstStyle/>
          <a:p>
            <a:r>
              <a:rPr lang="en-US" sz="3200" b="1" dirty="0">
                <a:solidFill>
                  <a:srgbClr val="1C4B74"/>
                </a:solidFill>
                <a:latin typeface="Open Sans" panose="020B0606030504020204" pitchFamily="34" charset="0"/>
                <a:ea typeface="Open Sans" panose="020B0606030504020204" pitchFamily="34" charset="0"/>
                <a:cs typeface="Open Sans" panose="020B0606030504020204" pitchFamily="34" charset="0"/>
              </a:rPr>
              <a:t>Council Staff</a:t>
            </a:r>
            <a:endParaRPr lang="id-ID" sz="3200" b="1"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Placeholder 7" descr="Brooke">
            <a:extLst>
              <a:ext uri="{FF2B5EF4-FFF2-40B4-BE49-F238E27FC236}">
                <a16:creationId xmlns:a16="http://schemas.microsoft.com/office/drawing/2014/main" id="{0CF4B105-627E-5937-C781-02033A5FE356}"/>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12092" b="12092"/>
          <a:stretch>
            <a:fillRect/>
          </a:stretch>
        </p:blipFill>
        <p:spPr>
          <a:xfrm>
            <a:off x="928688" y="2443163"/>
            <a:ext cx="2151062" cy="1647825"/>
          </a:xfrm>
        </p:spPr>
      </p:pic>
      <p:grpSp>
        <p:nvGrpSpPr>
          <p:cNvPr id="24" name="Group 23" descr="Brooke Lovelace executive director"/>
          <p:cNvGrpSpPr/>
          <p:nvPr/>
        </p:nvGrpSpPr>
        <p:grpSpPr>
          <a:xfrm>
            <a:off x="928207" y="4439360"/>
            <a:ext cx="2315207" cy="738728"/>
            <a:chOff x="1461904" y="3964709"/>
            <a:chExt cx="2315207" cy="738728"/>
          </a:xfrm>
        </p:grpSpPr>
        <p:sp>
          <p:nvSpPr>
            <p:cNvPr id="25" name="Rectangle 24"/>
            <p:cNvSpPr/>
            <p:nvPr/>
          </p:nvSpPr>
          <p:spPr>
            <a:xfrm>
              <a:off x="1461904" y="3964709"/>
              <a:ext cx="2151061" cy="366960"/>
            </a:xfrm>
            <a:prstGeom prst="rect">
              <a:avLst/>
            </a:prstGeom>
          </p:spPr>
          <p:txBody>
            <a:bodyPr wrap="square">
              <a:spAutoFit/>
            </a:bodyPr>
            <a:lstStyle/>
            <a:p>
              <a:pPr>
                <a:lnSpc>
                  <a:spcPct val="120000"/>
                </a:lnSpc>
              </a:pPr>
              <a:r>
                <a:rPr lang="en-US" sz="1600" b="1" dirty="0">
                  <a:latin typeface="Open Sans" panose="020B0606030504020204" pitchFamily="34" charset="0"/>
                  <a:ea typeface="Roboto Medium" panose="02000000000000000000" pitchFamily="2" charset="0"/>
                  <a:cs typeface="Open Sans Semibold" panose="020B0706030804020204" pitchFamily="34" charset="0"/>
                </a:rPr>
                <a:t>Brooke Lovelace</a:t>
              </a:r>
            </a:p>
          </p:txBody>
        </p:sp>
        <p:sp>
          <p:nvSpPr>
            <p:cNvPr id="26" name="TextBox 25"/>
            <p:cNvSpPr txBox="1"/>
            <p:nvPr/>
          </p:nvSpPr>
          <p:spPr>
            <a:xfrm>
              <a:off x="1461904" y="4322371"/>
              <a:ext cx="2315207" cy="381066"/>
            </a:xfrm>
            <a:prstGeom prst="rect">
              <a:avLst/>
            </a:prstGeom>
            <a:noFill/>
          </p:spPr>
          <p:txBody>
            <a:bodyPr wrap="square" rtlCol="0">
              <a:spAutoFit/>
            </a:bodyPr>
            <a:lstStyle/>
            <a:p>
              <a:pPr>
                <a:lnSpc>
                  <a:spcPct val="150000"/>
                </a:lnSpc>
              </a:pPr>
              <a:r>
                <a:rPr lang="en-US" sz="1400" dirty="0">
                  <a:latin typeface="Open Sans" panose="020B0606030504020204" pitchFamily="34" charset="0"/>
                  <a:ea typeface="Roboto" panose="02000000000000000000" pitchFamily="2" charset="0"/>
                  <a:cs typeface="Open Sans" panose="020B0606030504020204" pitchFamily="34" charset="0"/>
                </a:rPr>
                <a:t>Executive Director</a:t>
              </a:r>
              <a:r>
                <a:rPr lang="id-ID" sz="1400" dirty="0">
                  <a:latin typeface="Open Sans" panose="020B0606030504020204" pitchFamily="34" charset="0"/>
                  <a:ea typeface="Roboto" panose="02000000000000000000" pitchFamily="2" charset="0"/>
                  <a:cs typeface="Open Sans" panose="020B0606030504020204" pitchFamily="34" charset="0"/>
                </a:rPr>
                <a:t> </a:t>
              </a:r>
            </a:p>
          </p:txBody>
        </p:sp>
      </p:grpSp>
      <p:pic>
        <p:nvPicPr>
          <p:cNvPr id="14" name="Picture Placeholder 13" descr="carlyn">
            <a:extLst>
              <a:ext uri="{FF2B5EF4-FFF2-40B4-BE49-F238E27FC236}">
                <a16:creationId xmlns:a16="http://schemas.microsoft.com/office/drawing/2014/main" id="{B93FC528-B2F7-5329-79C6-BBC73293AB7D}"/>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6487" r="6487"/>
          <a:stretch>
            <a:fillRect/>
          </a:stretch>
        </p:blipFill>
        <p:spPr>
          <a:xfrm>
            <a:off x="3656013" y="2443163"/>
            <a:ext cx="2151062" cy="1647825"/>
          </a:xfrm>
        </p:spPr>
      </p:pic>
      <p:grpSp>
        <p:nvGrpSpPr>
          <p:cNvPr id="27" name="Group 26" descr="Carlyn crow public  policy manage"/>
          <p:cNvGrpSpPr/>
          <p:nvPr/>
        </p:nvGrpSpPr>
        <p:grpSpPr>
          <a:xfrm>
            <a:off x="3670428" y="4500684"/>
            <a:ext cx="2315207" cy="738728"/>
            <a:chOff x="1461904" y="3964709"/>
            <a:chExt cx="2315207" cy="738728"/>
          </a:xfrm>
        </p:grpSpPr>
        <p:sp>
          <p:nvSpPr>
            <p:cNvPr id="28" name="Rectangle 27"/>
            <p:cNvSpPr/>
            <p:nvPr/>
          </p:nvSpPr>
          <p:spPr>
            <a:xfrm>
              <a:off x="1461904" y="3964709"/>
              <a:ext cx="2158400" cy="366960"/>
            </a:xfrm>
            <a:prstGeom prst="rect">
              <a:avLst/>
            </a:prstGeom>
          </p:spPr>
          <p:txBody>
            <a:bodyPr wrap="square">
              <a:spAutoFit/>
            </a:bodyPr>
            <a:lstStyle/>
            <a:p>
              <a:pPr>
                <a:lnSpc>
                  <a:spcPct val="120000"/>
                </a:lnSpc>
              </a:pPr>
              <a:r>
                <a:rPr lang="en-US" sz="1600" b="1" dirty="0">
                  <a:latin typeface="Open Sans" panose="020B0606030504020204" pitchFamily="34" charset="0"/>
                  <a:ea typeface="Roboto Medium" panose="02000000000000000000" pitchFamily="2" charset="0"/>
                  <a:cs typeface="Open Sans Semibold" panose="020B0706030804020204" pitchFamily="34" charset="0"/>
                </a:rPr>
                <a:t>Carlyn Crowe</a:t>
              </a:r>
            </a:p>
          </p:txBody>
        </p:sp>
        <p:sp>
          <p:nvSpPr>
            <p:cNvPr id="29" name="TextBox 28"/>
            <p:cNvSpPr txBox="1"/>
            <p:nvPr/>
          </p:nvSpPr>
          <p:spPr>
            <a:xfrm>
              <a:off x="1461904" y="4322371"/>
              <a:ext cx="2315207" cy="381066"/>
            </a:xfrm>
            <a:prstGeom prst="rect">
              <a:avLst/>
            </a:prstGeom>
            <a:noFill/>
          </p:spPr>
          <p:txBody>
            <a:bodyPr wrap="square" rtlCol="0">
              <a:spAutoFit/>
            </a:bodyPr>
            <a:lstStyle/>
            <a:p>
              <a:pPr>
                <a:lnSpc>
                  <a:spcPct val="150000"/>
                </a:lnSpc>
              </a:pPr>
              <a:r>
                <a:rPr lang="en-US" sz="1400" dirty="0">
                  <a:latin typeface="Open Sans" panose="020B0606030504020204" pitchFamily="34" charset="0"/>
                  <a:ea typeface="Roboto" panose="02000000000000000000" pitchFamily="2" charset="0"/>
                  <a:cs typeface="Open Sans" panose="020B0606030504020204" pitchFamily="34" charset="0"/>
                </a:rPr>
                <a:t>Public Policy Manager</a:t>
              </a:r>
              <a:endParaRPr lang="id-ID" sz="1400" dirty="0">
                <a:latin typeface="Open Sans" panose="020B0606030504020204" pitchFamily="34" charset="0"/>
                <a:ea typeface="Roboto" panose="02000000000000000000" pitchFamily="2" charset="0"/>
                <a:cs typeface="Open Sans" panose="020B0606030504020204" pitchFamily="34" charset="0"/>
              </a:endParaRPr>
            </a:p>
          </p:txBody>
        </p:sp>
      </p:grpSp>
      <p:pic>
        <p:nvPicPr>
          <p:cNvPr id="16" name="Picture Placeholder 15" descr="Lindsay ">
            <a:extLst>
              <a:ext uri="{FF2B5EF4-FFF2-40B4-BE49-F238E27FC236}">
                <a16:creationId xmlns:a16="http://schemas.microsoft.com/office/drawing/2014/main" id="{B390B5C0-A19E-0290-D475-771C829A63A7}"/>
              </a:ext>
            </a:extLst>
          </p:cNvPr>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t="6330" b="6330"/>
          <a:stretch>
            <a:fillRect/>
          </a:stretch>
        </p:blipFill>
        <p:spPr>
          <a:xfrm>
            <a:off x="6331690" y="2445955"/>
            <a:ext cx="2151063" cy="1647825"/>
          </a:xfrm>
        </p:spPr>
      </p:pic>
      <p:grpSp>
        <p:nvGrpSpPr>
          <p:cNvPr id="30" name="Group 29" descr="Lindsay Hommer administrative assistant"/>
          <p:cNvGrpSpPr/>
          <p:nvPr/>
        </p:nvGrpSpPr>
        <p:grpSpPr>
          <a:xfrm>
            <a:off x="6379665" y="4439360"/>
            <a:ext cx="2315207" cy="738728"/>
            <a:chOff x="1461904" y="3964709"/>
            <a:chExt cx="2315207" cy="738728"/>
          </a:xfrm>
        </p:grpSpPr>
        <p:sp>
          <p:nvSpPr>
            <p:cNvPr id="31" name="Rectangle 30"/>
            <p:cNvSpPr/>
            <p:nvPr/>
          </p:nvSpPr>
          <p:spPr>
            <a:xfrm>
              <a:off x="1461904" y="3964709"/>
              <a:ext cx="2158400" cy="366960"/>
            </a:xfrm>
            <a:prstGeom prst="rect">
              <a:avLst/>
            </a:prstGeom>
          </p:spPr>
          <p:txBody>
            <a:bodyPr wrap="square">
              <a:spAutoFit/>
            </a:bodyPr>
            <a:lstStyle/>
            <a:p>
              <a:pPr>
                <a:lnSpc>
                  <a:spcPct val="120000"/>
                </a:lnSpc>
              </a:pPr>
              <a:r>
                <a:rPr lang="en-US" sz="1600" b="1" dirty="0">
                  <a:latin typeface="Open Sans" panose="020B0606030504020204" pitchFamily="34" charset="0"/>
                  <a:ea typeface="Roboto Medium" panose="02000000000000000000" pitchFamily="2" charset="0"/>
                  <a:cs typeface="Open Sans Semibold" panose="020B0706030804020204" pitchFamily="34" charset="0"/>
                </a:rPr>
                <a:t>Lindsay Hommer</a:t>
              </a:r>
            </a:p>
          </p:txBody>
        </p:sp>
        <p:sp>
          <p:nvSpPr>
            <p:cNvPr id="32" name="TextBox 31"/>
            <p:cNvSpPr txBox="1"/>
            <p:nvPr/>
          </p:nvSpPr>
          <p:spPr>
            <a:xfrm>
              <a:off x="1461904" y="4322371"/>
              <a:ext cx="2315207" cy="381066"/>
            </a:xfrm>
            <a:prstGeom prst="rect">
              <a:avLst/>
            </a:prstGeom>
            <a:noFill/>
          </p:spPr>
          <p:txBody>
            <a:bodyPr wrap="square" rtlCol="0">
              <a:spAutoFit/>
            </a:bodyPr>
            <a:lstStyle/>
            <a:p>
              <a:pPr>
                <a:lnSpc>
                  <a:spcPct val="150000"/>
                </a:lnSpc>
              </a:pPr>
              <a:r>
                <a:rPr lang="en-US" sz="1400" dirty="0">
                  <a:latin typeface="Open Sans" panose="020B0606030504020204" pitchFamily="34" charset="0"/>
                  <a:ea typeface="Roboto" panose="02000000000000000000" pitchFamily="2" charset="0"/>
                  <a:cs typeface="Open Sans" panose="020B0606030504020204" pitchFamily="34" charset="0"/>
                </a:rPr>
                <a:t>Administrative Assistant</a:t>
              </a:r>
              <a:endParaRPr lang="id-ID" sz="1400" dirty="0">
                <a:latin typeface="Open Sans" panose="020B0606030504020204" pitchFamily="34" charset="0"/>
                <a:ea typeface="Roboto" panose="02000000000000000000" pitchFamily="2" charset="0"/>
                <a:cs typeface="Open Sans" panose="020B0606030504020204" pitchFamily="34" charset="0"/>
              </a:endParaRPr>
            </a:p>
          </p:txBody>
        </p:sp>
      </p:grpSp>
      <p:grpSp>
        <p:nvGrpSpPr>
          <p:cNvPr id="6" name="Group 5" descr="logo">
            <a:extLst>
              <a:ext uri="{FF2B5EF4-FFF2-40B4-BE49-F238E27FC236}">
                <a16:creationId xmlns:a16="http://schemas.microsoft.com/office/drawing/2014/main" id="{D33CA486-C1F1-63A3-DF3B-0F960D36AF59}"/>
              </a:ext>
            </a:extLst>
          </p:cNvPr>
          <p:cNvGrpSpPr/>
          <p:nvPr/>
        </p:nvGrpSpPr>
        <p:grpSpPr>
          <a:xfrm>
            <a:off x="0" y="5943600"/>
            <a:ext cx="12192000" cy="914400"/>
            <a:chOff x="0" y="5943600"/>
            <a:chExt cx="12192000" cy="914400"/>
          </a:xfrm>
        </p:grpSpPr>
        <p:sp>
          <p:nvSpPr>
            <p:cNvPr id="11" name="Rectangle 10">
              <a:extLst>
                <a:ext uri="{FF2B5EF4-FFF2-40B4-BE49-F238E27FC236}">
                  <a16:creationId xmlns:a16="http://schemas.microsoft.com/office/drawing/2014/main" id="{0A00B111-6DEB-B628-1FA4-B00AEEBD53D6}"/>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79EB5FF-FB03-489B-623F-42CB21A4EFBA}"/>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3" name="Picture 12" descr="Iowa DD Council White Logo">
              <a:extLst>
                <a:ext uri="{FF2B5EF4-FFF2-40B4-BE49-F238E27FC236}">
                  <a16:creationId xmlns:a16="http://schemas.microsoft.com/office/drawing/2014/main" id="{272C2A4E-897D-6AB0-9600-3E07B591BA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748378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E6F7-D5CC-CA11-6301-860F46E5316B}"/>
              </a:ext>
            </a:extLst>
          </p:cNvPr>
          <p:cNvSpPr>
            <a:spLocks noGrp="1"/>
          </p:cNvSpPr>
          <p:nvPr>
            <p:ph type="title" idx="4294967295"/>
          </p:nvPr>
        </p:nvSpPr>
        <p:spPr>
          <a:xfrm>
            <a:off x="838200" y="-774699"/>
            <a:ext cx="10515600" cy="584775"/>
          </a:xfrm>
        </p:spPr>
        <p:txBody>
          <a:bodyPr/>
          <a:lstStyle/>
          <a:p>
            <a:r>
              <a:rPr lang="en-US" dirty="0"/>
              <a:t>what does the council do </a:t>
            </a:r>
          </a:p>
        </p:txBody>
      </p:sp>
      <p:sp>
        <p:nvSpPr>
          <p:cNvPr id="8" name="TextBox 7"/>
          <p:cNvSpPr txBox="1"/>
          <p:nvPr/>
        </p:nvSpPr>
        <p:spPr>
          <a:xfrm>
            <a:off x="298824" y="909990"/>
            <a:ext cx="7544277" cy="584775"/>
          </a:xfrm>
          <a:prstGeom prst="rect">
            <a:avLst/>
          </a:prstGeom>
          <a:noFill/>
        </p:spPr>
        <p:txBody>
          <a:bodyPr wrap="square" rtlCol="0">
            <a:spAutoFit/>
          </a:bodyPr>
          <a:lstStyle/>
          <a:p>
            <a:r>
              <a:rPr kumimoji="0" lang="en-US" sz="3200" b="0" i="0" u="none" strike="noStrike" kern="1200" cap="none" spc="-60" normalizeH="0" baseline="0" noProof="0" dirty="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What does the Iowa DD Council do? </a:t>
            </a:r>
            <a:endParaRPr lang="id-ID" sz="3200" b="1"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4" name="TextBox 11" descr="text boxes that say the Iowa DD Council receives money from the Federal Goverment- Administration on community living. with that money we adovcate for services and supports so that Iowans with disabilities can have a better life. We also help people iwth disabilites be their own ADVOCATE!">
            <a:extLst>
              <a:ext uri="{FF2B5EF4-FFF2-40B4-BE49-F238E27FC236}">
                <a16:creationId xmlns:a16="http://schemas.microsoft.com/office/drawing/2014/main" id="{4D3D9B0A-9C0D-4561-B04D-49178A2155B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06515429"/>
              </p:ext>
            </p:extLst>
          </p:nvPr>
        </p:nvGraphicFramePr>
        <p:xfrm>
          <a:off x="298825" y="1809946"/>
          <a:ext cx="8232434" cy="26468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Placeholder 2" descr="Hands holding a puzzle piece with the word Advocacy&#10;">
            <a:extLst>
              <a:ext uri="{FF2B5EF4-FFF2-40B4-BE49-F238E27FC236}">
                <a16:creationId xmlns:a16="http://schemas.microsoft.com/office/drawing/2014/main" id="{93EABD52-2F93-6ACA-6410-B737C3D08342}"/>
              </a:ext>
            </a:extLst>
          </p:cNvPr>
          <p:cNvPicPr>
            <a:picLocks noGrp="1" noChangeAspect="1"/>
          </p:cNvPicPr>
          <p:nvPr>
            <p:ph type="pic" sz="quarter" idx="18"/>
          </p:nvPr>
        </p:nvPicPr>
        <p:blipFill>
          <a:blip r:embed="rId7"/>
          <a:srcRect t="26596" b="26596"/>
          <a:stretch>
            <a:fillRect/>
          </a:stretch>
        </p:blipFill>
        <p:spPr>
          <a:xfrm>
            <a:off x="7975600" y="909638"/>
            <a:ext cx="3536950" cy="1465262"/>
          </a:xfrm>
          <a:prstGeom prst="rect">
            <a:avLst/>
          </a:prstGeom>
        </p:spPr>
      </p:pic>
      <p:grpSp>
        <p:nvGrpSpPr>
          <p:cNvPr id="7" name="Group 6" descr="DD Council logo&#10;">
            <a:extLst>
              <a:ext uri="{FF2B5EF4-FFF2-40B4-BE49-F238E27FC236}">
                <a16:creationId xmlns:a16="http://schemas.microsoft.com/office/drawing/2014/main" id="{700971F5-BF39-354B-6266-1EBBC2909AB7}"/>
              </a:ext>
            </a:extLst>
          </p:cNvPr>
          <p:cNvGrpSpPr/>
          <p:nvPr/>
        </p:nvGrpSpPr>
        <p:grpSpPr>
          <a:xfrm>
            <a:off x="0" y="5943600"/>
            <a:ext cx="12192000" cy="914400"/>
            <a:chOff x="0" y="5943600"/>
            <a:chExt cx="12192000" cy="914400"/>
          </a:xfrm>
        </p:grpSpPr>
        <p:sp>
          <p:nvSpPr>
            <p:cNvPr id="9" name="Rectangle 8">
              <a:extLst>
                <a:ext uri="{FF2B5EF4-FFF2-40B4-BE49-F238E27FC236}">
                  <a16:creationId xmlns:a16="http://schemas.microsoft.com/office/drawing/2014/main" id="{AE7FAD56-C788-1CEE-B888-CB332B4CA0F0}"/>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4705A80-ECFF-5F58-7591-66FB3AECB29C}"/>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1" name="Picture 10" descr="Iowa DD Council White Logo">
              <a:extLst>
                <a:ext uri="{FF2B5EF4-FFF2-40B4-BE49-F238E27FC236}">
                  <a16:creationId xmlns:a16="http://schemas.microsoft.com/office/drawing/2014/main" id="{F994D52A-0794-8A13-7E26-B23DC13E94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114550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4900-E6C4-9D7E-4028-CA829499717B}"/>
              </a:ext>
            </a:extLst>
          </p:cNvPr>
          <p:cNvSpPr>
            <a:spLocks noGrp="1"/>
          </p:cNvSpPr>
          <p:nvPr>
            <p:ph type="title" idx="4294967295"/>
          </p:nvPr>
        </p:nvSpPr>
        <p:spPr>
          <a:xfrm>
            <a:off x="298824" y="-1110077"/>
            <a:ext cx="11054976" cy="616882"/>
          </a:xfrm>
        </p:spPr>
        <p:txBody>
          <a:bodyPr/>
          <a:lstStyle/>
          <a:p>
            <a:r>
              <a:rPr lang="en-US" dirty="0"/>
              <a:t>The Developmental disability assistance and bill of rights </a:t>
            </a:r>
          </a:p>
        </p:txBody>
      </p:sp>
      <p:sp>
        <p:nvSpPr>
          <p:cNvPr id="8" name="TextBox 7"/>
          <p:cNvSpPr txBox="1"/>
          <p:nvPr/>
        </p:nvSpPr>
        <p:spPr>
          <a:xfrm>
            <a:off x="537327" y="311085"/>
            <a:ext cx="7937369" cy="1077218"/>
          </a:xfrm>
          <a:prstGeom prst="rect">
            <a:avLst/>
          </a:prstGeom>
          <a:noFill/>
        </p:spPr>
        <p:txBody>
          <a:bodyPr wrap="square" rtlCol="0">
            <a:spAutoFit/>
          </a:bodyPr>
          <a:lstStyle/>
          <a:p>
            <a:r>
              <a:rPr kumimoji="0" lang="en-US" sz="3200" b="0" i="0" u="none" strike="noStrike" kern="1200" cap="none" spc="-1" normalizeH="0" baseline="0" noProof="0" dirty="0">
                <a:ln>
                  <a:noFill/>
                </a:ln>
                <a:solidFill>
                  <a:srgbClr val="1C4B7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The Developmental Disability (DD) Assistance and Bill of Rights Act</a:t>
            </a:r>
            <a:endParaRPr lang="id-ID" sz="3200" b="1"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p:cNvSpPr txBox="1"/>
          <p:nvPr/>
        </p:nvSpPr>
        <p:spPr>
          <a:xfrm>
            <a:off x="490194" y="2338553"/>
            <a:ext cx="6244200" cy="2800767"/>
          </a:xfrm>
          <a:prstGeom prst="rect">
            <a:avLst/>
          </a:prstGeom>
          <a:noFill/>
        </p:spPr>
        <p:txBody>
          <a:bodyPr wrap="square" rtlCol="0">
            <a:spAutoFit/>
          </a:bodyPr>
          <a:lstStyle/>
          <a:p>
            <a:pPr marL="285750" indent="-285750">
              <a:buSzPct val="80000"/>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DD Act of 2000 Public Law 106-402 established a set of programs to improve the lives of people with developmental disabilities through </a:t>
            </a:r>
            <a:r>
              <a:rPr lang="en-US" sz="1600" b="1" dirty="0">
                <a:solidFill>
                  <a:srgbClr val="FF6600"/>
                </a:solidFill>
                <a:latin typeface="Open Sans" panose="020B0606030504020204" pitchFamily="34" charset="0"/>
                <a:ea typeface="Open Sans" panose="020B0606030504020204" pitchFamily="34" charset="0"/>
                <a:cs typeface="Open Sans" panose="020B0606030504020204" pitchFamily="34" charset="0"/>
              </a:rPr>
              <a:t>capacity building </a:t>
            </a: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and </a:t>
            </a:r>
            <a:r>
              <a:rPr lang="en-US" sz="1600" b="1" dirty="0">
                <a:solidFill>
                  <a:srgbClr val="FF6600"/>
                </a:solidFill>
                <a:latin typeface="Open Sans" panose="020B0606030504020204" pitchFamily="34" charset="0"/>
                <a:ea typeface="Open Sans" panose="020B0606030504020204" pitchFamily="34" charset="0"/>
                <a:cs typeface="Open Sans" panose="020B0606030504020204" pitchFamily="34" charset="0"/>
              </a:rPr>
              <a:t>systems change</a:t>
            </a:r>
            <a:r>
              <a:rPr lang="en-US" sz="1600" dirty="0">
                <a:solidFill>
                  <a:srgbClr val="FF6600"/>
                </a:solidFill>
                <a:latin typeface="Open Sans" panose="020B0606030504020204" pitchFamily="34" charset="0"/>
                <a:ea typeface="Open Sans" panose="020B0606030504020204" pitchFamily="34" charset="0"/>
                <a:cs typeface="Open Sans" panose="020B0606030504020204" pitchFamily="34" charset="0"/>
              </a:rPr>
              <a:t>, </a:t>
            </a:r>
            <a:r>
              <a:rPr lang="en-US" sz="1600" b="1" dirty="0">
                <a:solidFill>
                  <a:srgbClr val="FF6600"/>
                </a:solidFill>
                <a:latin typeface="Open Sans" panose="020B0606030504020204" pitchFamily="34" charset="0"/>
                <a:ea typeface="Open Sans" panose="020B0606030504020204" pitchFamily="34" charset="0"/>
                <a:cs typeface="Open Sans" panose="020B0606030504020204" pitchFamily="34" charset="0"/>
              </a:rPr>
              <a:t>advocacy</a:t>
            </a:r>
            <a:r>
              <a:rPr lang="en-US" sz="1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and the enforcement and protection of civil rights</a:t>
            </a:r>
          </a:p>
          <a:p>
            <a:pPr indent="0">
              <a:buSzPct val="80000"/>
              <a:buNone/>
            </a:pPr>
            <a:endPar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SzPct val="80000"/>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These programs are the state DD Councils, Disability Rights Centers (Disability Rights Iowa), and the University Centers for Excellence in Developmental Disabilities (Center for Disabilities and Development). </a:t>
            </a:r>
          </a:p>
          <a:p>
            <a:pPr indent="0">
              <a:buSzPct val="80000"/>
              <a:buNone/>
            </a:pPr>
            <a:endPar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SzPct val="80000"/>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These are sometimes called the DD Network.</a:t>
            </a:r>
          </a:p>
        </p:txBody>
      </p:sp>
      <p:pic>
        <p:nvPicPr>
          <p:cNvPr id="14" name="Picture Placeholder 13" descr="A group of people posing for a photo at MYM from the UCEDD&#10;&#10;">
            <a:extLst>
              <a:ext uri="{FF2B5EF4-FFF2-40B4-BE49-F238E27FC236}">
                <a16:creationId xmlns:a16="http://schemas.microsoft.com/office/drawing/2014/main" id="{4A295E94-D8F5-42FB-B4D2-E2C04546C5C6}"/>
              </a:ext>
            </a:extLst>
          </p:cNvPr>
          <p:cNvPicPr>
            <a:picLocks noGrp="1" noChangeAspect="1"/>
          </p:cNvPicPr>
          <p:nvPr>
            <p:ph type="pic" sz="quarter" idx="18"/>
          </p:nvPr>
        </p:nvPicPr>
        <p:blipFill>
          <a:blip r:embed="rId2" cstate="print">
            <a:extLst>
              <a:ext uri="{28A0092B-C50C-407E-A947-70E740481C1C}">
                <a14:useLocalDpi xmlns:a14="http://schemas.microsoft.com/office/drawing/2010/main" val="0"/>
              </a:ext>
            </a:extLst>
          </a:blip>
          <a:srcRect l="7420" r="7420"/>
          <a:stretch>
            <a:fillRect/>
          </a:stretch>
        </p:blipFill>
        <p:spPr>
          <a:xfrm>
            <a:off x="7258050" y="1960563"/>
            <a:ext cx="4254500" cy="3330575"/>
          </a:xfrm>
        </p:spPr>
      </p:pic>
      <p:grpSp>
        <p:nvGrpSpPr>
          <p:cNvPr id="7" name="Group 6" descr="DD council logo">
            <a:extLst>
              <a:ext uri="{FF2B5EF4-FFF2-40B4-BE49-F238E27FC236}">
                <a16:creationId xmlns:a16="http://schemas.microsoft.com/office/drawing/2014/main" id="{700971F5-BF39-354B-6266-1EBBC2909AB7}"/>
              </a:ext>
            </a:extLst>
          </p:cNvPr>
          <p:cNvGrpSpPr/>
          <p:nvPr/>
        </p:nvGrpSpPr>
        <p:grpSpPr>
          <a:xfrm>
            <a:off x="0" y="5943600"/>
            <a:ext cx="12192000" cy="914400"/>
            <a:chOff x="0" y="5943600"/>
            <a:chExt cx="12192000" cy="914400"/>
          </a:xfrm>
        </p:grpSpPr>
        <p:sp>
          <p:nvSpPr>
            <p:cNvPr id="9" name="Rectangle 8">
              <a:extLst>
                <a:ext uri="{FF2B5EF4-FFF2-40B4-BE49-F238E27FC236}">
                  <a16:creationId xmlns:a16="http://schemas.microsoft.com/office/drawing/2014/main" id="{AE7FAD56-C788-1CEE-B888-CB332B4CA0F0}"/>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4705A80-ECFF-5F58-7591-66FB3AECB29C}"/>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1" name="Picture 10" descr="Iowa DD Council White Logo">
              <a:extLst>
                <a:ext uri="{FF2B5EF4-FFF2-40B4-BE49-F238E27FC236}">
                  <a16:creationId xmlns:a16="http://schemas.microsoft.com/office/drawing/2014/main" id="{F994D52A-0794-8A13-7E26-B23DC13E94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4156691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D7586-C4C2-A995-D53A-CDE1879AE95B}"/>
              </a:ext>
            </a:extLst>
          </p:cNvPr>
          <p:cNvSpPr>
            <a:spLocks noGrp="1"/>
          </p:cNvSpPr>
          <p:nvPr>
            <p:ph type="title" idx="4294967295"/>
          </p:nvPr>
        </p:nvSpPr>
        <p:spPr>
          <a:xfrm>
            <a:off x="838200" y="-825499"/>
            <a:ext cx="10515600" cy="621763"/>
          </a:xfrm>
        </p:spPr>
        <p:txBody>
          <a:bodyPr/>
          <a:lstStyle/>
          <a:p>
            <a:r>
              <a:rPr lang="en-US" dirty="0"/>
              <a:t>DD</a:t>
            </a:r>
            <a:r>
              <a:rPr lang="en-US" baseline="0" dirty="0"/>
              <a:t> network</a:t>
            </a:r>
            <a:endParaRPr lang="en-US" dirty="0"/>
          </a:p>
        </p:txBody>
      </p:sp>
      <p:grpSp>
        <p:nvGrpSpPr>
          <p:cNvPr id="7" name="Group 6" descr="diagram of the UCEDDs DD Council and P and As and describes what each does ">
            <a:extLst>
              <a:ext uri="{FF2B5EF4-FFF2-40B4-BE49-F238E27FC236}">
                <a16:creationId xmlns:a16="http://schemas.microsoft.com/office/drawing/2014/main" id="{700971F5-BF39-354B-6266-1EBBC2909AB7}"/>
              </a:ext>
            </a:extLst>
          </p:cNvPr>
          <p:cNvGrpSpPr/>
          <p:nvPr/>
        </p:nvGrpSpPr>
        <p:grpSpPr>
          <a:xfrm>
            <a:off x="0" y="5943600"/>
            <a:ext cx="12192000" cy="914400"/>
            <a:chOff x="0" y="5943600"/>
            <a:chExt cx="12192000" cy="914400"/>
          </a:xfrm>
        </p:grpSpPr>
        <p:sp>
          <p:nvSpPr>
            <p:cNvPr id="9" name="Rectangle 8">
              <a:extLst>
                <a:ext uri="{FF2B5EF4-FFF2-40B4-BE49-F238E27FC236}">
                  <a16:creationId xmlns:a16="http://schemas.microsoft.com/office/drawing/2014/main" id="{AE7FAD56-C788-1CEE-B888-CB332B4CA0F0}"/>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4705A80-ECFF-5F58-7591-66FB3AECB29C}"/>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1" name="Picture 10" descr="Iowa DD Council White Logo">
              <a:extLst>
                <a:ext uri="{FF2B5EF4-FFF2-40B4-BE49-F238E27FC236}">
                  <a16:creationId xmlns:a16="http://schemas.microsoft.com/office/drawing/2014/main" id="{F994D52A-0794-8A13-7E26-B23DC13E94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pic>
        <p:nvPicPr>
          <p:cNvPr id="3" name="Picture Placeholder 2" descr="A diagram  of the three network agencies, UCEDDS, DD Council and the  P &amp; As and a description of what they do ">
            <a:extLst>
              <a:ext uri="{FF2B5EF4-FFF2-40B4-BE49-F238E27FC236}">
                <a16:creationId xmlns:a16="http://schemas.microsoft.com/office/drawing/2014/main" id="{687C6F68-AD57-F70A-9AA6-6879A56732C8}"/>
              </a:ext>
            </a:extLst>
          </p:cNvPr>
          <p:cNvPicPr>
            <a:picLocks noGrp="1" noChangeAspect="1" noChangeArrowheads="1"/>
          </p:cNvPicPr>
          <p:nvPr>
            <p:ph type="pic" sz="quarter" idx="18"/>
          </p:nvPr>
        </p:nvPicPr>
        <p:blipFill>
          <a:blip r:embed="rId3">
            <a:extLst>
              <a:ext uri="{28A0092B-C50C-407E-A947-70E740481C1C}">
                <a14:useLocalDpi xmlns:a14="http://schemas.microsoft.com/office/drawing/2010/main" val="0"/>
              </a:ext>
            </a:extLst>
          </a:blip>
          <a:srcRect l="5023" r="5023"/>
          <a:stretch>
            <a:fillRect/>
          </a:stretch>
        </p:blipFill>
        <p:spPr bwMode="auto">
          <a:xfrm>
            <a:off x="3055262" y="235670"/>
            <a:ext cx="6428104" cy="535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8153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87EC-0B8E-6433-E198-1C0F9C65AA10}"/>
              </a:ext>
            </a:extLst>
          </p:cNvPr>
          <p:cNvSpPr>
            <a:spLocks noGrp="1"/>
          </p:cNvSpPr>
          <p:nvPr>
            <p:ph type="title" idx="4294967295"/>
          </p:nvPr>
        </p:nvSpPr>
        <p:spPr>
          <a:xfrm flipV="1">
            <a:off x="838200" y="-660400"/>
            <a:ext cx="10515600" cy="88901"/>
          </a:xfrm>
        </p:spPr>
        <p:txBody>
          <a:bodyPr>
            <a:normAutofit fontScale="90000"/>
          </a:bodyPr>
          <a:lstStyle/>
          <a:p>
            <a:r>
              <a:rPr lang="en-US" dirty="0"/>
              <a:t>The DD assistance and bill of rights acts</a:t>
            </a:r>
          </a:p>
        </p:txBody>
      </p:sp>
      <p:pic>
        <p:nvPicPr>
          <p:cNvPr id="4" name="Picture 3" descr="A person smiling">
            <a:extLst>
              <a:ext uri="{FF2B5EF4-FFF2-40B4-BE49-F238E27FC236}">
                <a16:creationId xmlns:a16="http://schemas.microsoft.com/office/drawing/2014/main" id="{10636858-8B80-581E-E279-FC9B80E1A99A}"/>
              </a:ext>
            </a:extLst>
          </p:cNvPr>
          <p:cNvPicPr>
            <a:picLocks noChangeAspect="1"/>
          </p:cNvPicPr>
          <p:nvPr/>
        </p:nvPicPr>
        <p:blipFill>
          <a:blip r:embed="rId2"/>
          <a:stretch>
            <a:fillRect/>
          </a:stretch>
        </p:blipFill>
        <p:spPr>
          <a:xfrm>
            <a:off x="583780" y="1839074"/>
            <a:ext cx="2178844" cy="2465885"/>
          </a:xfrm>
          <a:prstGeom prst="rect">
            <a:avLst/>
          </a:prstGeom>
        </p:spPr>
      </p:pic>
      <p:sp>
        <p:nvSpPr>
          <p:cNvPr id="6" name="TextBox 5"/>
          <p:cNvSpPr txBox="1"/>
          <p:nvPr/>
        </p:nvSpPr>
        <p:spPr>
          <a:xfrm>
            <a:off x="3055261" y="602935"/>
            <a:ext cx="7773356" cy="1077218"/>
          </a:xfrm>
          <a:prstGeom prst="rect">
            <a:avLst/>
          </a:prstGeom>
          <a:noFill/>
        </p:spPr>
        <p:txBody>
          <a:bodyPr wrap="square" rtlCol="0">
            <a:spAutoFit/>
          </a:bodyPr>
          <a:lstStyle/>
          <a:p>
            <a:r>
              <a:rPr kumimoji="0" lang="en-US" sz="3200" b="0" i="0" u="none" strike="noStrike" kern="1200" cap="none" spc="-1" normalizeH="0" baseline="0" noProof="0" dirty="0">
                <a:ln>
                  <a:noFill/>
                </a:ln>
                <a:solidFill>
                  <a:srgbClr val="1C4B74"/>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The Developmental Disability (DD) Assistance and Bill of Rights Act</a:t>
            </a:r>
            <a:endParaRPr lang="id-ID" sz="3000" b="1"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3349375" y="1839074"/>
            <a:ext cx="7479241" cy="4070281"/>
          </a:xfrm>
          <a:prstGeom prst="rect">
            <a:avLst/>
          </a:prstGeom>
          <a:noFill/>
        </p:spPr>
        <p:txBody>
          <a:bodyPr wrap="square" rtlCol="0">
            <a:spAutoFit/>
          </a:bodyPr>
          <a:lstStyle/>
          <a:p>
            <a:pPr marL="0" marR="0" lvl="0" indent="0" algn="l" defTabSz="342900" rtl="0" eaLnBrk="1" fontAlgn="auto" latinLnBrk="0" hangingPunct="1">
              <a:lnSpc>
                <a:spcPct val="125000"/>
              </a:lnSpc>
              <a:spcBef>
                <a:spcPts val="0"/>
              </a:spcBef>
              <a:spcAft>
                <a:spcPts val="0"/>
              </a:spcAft>
              <a:buClrTx/>
              <a:buSzTx/>
              <a:buFontTx/>
              <a:buNone/>
              <a:tabLst>
                <a:tab pos="0" algn="l"/>
              </a:tabLst>
              <a:defRPr/>
            </a:pPr>
            <a:r>
              <a:rPr kumimoji="0" lang="en-US" sz="2400" b="0" i="0" u="none" strike="noStrike" kern="1200" cap="none" spc="-1"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Congress finds that disability is a </a:t>
            </a:r>
            <a:r>
              <a:rPr kumimoji="0" lang="en-US" sz="2400" b="1" i="0" u="none" strike="noStrike" kern="1200" cap="none" spc="-1"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natural part </a:t>
            </a:r>
            <a:r>
              <a:rPr kumimoji="0" lang="en-US" sz="2400" b="0" i="0" u="none" strike="noStrike" kern="1200" cap="none" spc="-1"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of the human experience that does not diminish the right of individuals with disabilities to: </a:t>
            </a:r>
          </a:p>
          <a:p>
            <a:pPr marL="828529" lvl="1" defTabSz="342900">
              <a:lnSpc>
                <a:spcPct val="125000"/>
              </a:lnSpc>
              <a:spcBef>
                <a:spcPts val="899"/>
              </a:spcBef>
              <a:buClr>
                <a:srgbClr val="000000"/>
              </a:buClr>
              <a:buFont typeface="Wingdings" panose="05000000000000000000" pitchFamily="2" charset="2"/>
              <a:buChar char="Ø"/>
              <a:tabLst>
                <a:tab pos="0" algn="l"/>
              </a:tabLst>
              <a:defRPr/>
            </a:pPr>
            <a:r>
              <a:rPr kumimoji="0" lang="en-US" sz="2400" b="0" i="0" u="none" strike="noStrike" kern="1200" cap="none" spc="-1"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Live independently</a:t>
            </a:r>
          </a:p>
          <a:p>
            <a:pPr marL="828529" lvl="1" defTabSz="342900">
              <a:lnSpc>
                <a:spcPct val="125000"/>
              </a:lnSpc>
              <a:spcBef>
                <a:spcPts val="751"/>
              </a:spcBef>
              <a:buClr>
                <a:srgbClr val="000000"/>
              </a:buClr>
              <a:buFont typeface="Wingdings" panose="05000000000000000000" pitchFamily="2" charset="2"/>
              <a:buChar char="Ø"/>
              <a:tabLst>
                <a:tab pos="0" algn="l"/>
              </a:tabLst>
              <a:defRPr/>
            </a:pPr>
            <a:r>
              <a:rPr kumimoji="0" lang="en-US" sz="2400" b="0" i="0" u="none" strike="noStrike" kern="1200" cap="none" spc="-1"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Have control and choice over their own lives</a:t>
            </a:r>
          </a:p>
          <a:p>
            <a:pPr marL="828529" lvl="1" defTabSz="342900">
              <a:lnSpc>
                <a:spcPct val="125000"/>
              </a:lnSpc>
              <a:spcBef>
                <a:spcPts val="751"/>
              </a:spcBef>
              <a:buClr>
                <a:srgbClr val="000000"/>
              </a:buClr>
              <a:buFont typeface="Wingdings" panose="05000000000000000000" pitchFamily="2" charset="2"/>
              <a:buChar char="Ø"/>
              <a:tabLst>
                <a:tab pos="0" algn="l"/>
              </a:tabLst>
              <a:defRPr/>
            </a:pPr>
            <a:r>
              <a:rPr kumimoji="0" lang="en-US" sz="2400" b="0" i="0" u="none" strike="noStrike" kern="1200" cap="none" spc="-1"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Fully participate in and contribute to their communities</a:t>
            </a:r>
            <a:endParaRPr lang="id-ID" sz="2400" dirty="0">
              <a:latin typeface="Open Sans" panose="020B0606030504020204" pitchFamily="34" charset="0"/>
              <a:ea typeface="Roboto" panose="02000000000000000000" pitchFamily="2" charset="0"/>
              <a:cs typeface="Open Sans" panose="020B0606030504020204" pitchFamily="34" charset="0"/>
            </a:endParaRPr>
          </a:p>
        </p:txBody>
      </p:sp>
      <p:grpSp>
        <p:nvGrpSpPr>
          <p:cNvPr id="9" name="Group 8" descr="DD logo">
            <a:extLst>
              <a:ext uri="{FF2B5EF4-FFF2-40B4-BE49-F238E27FC236}">
                <a16:creationId xmlns:a16="http://schemas.microsoft.com/office/drawing/2014/main" id="{196DDB4E-08F4-729E-81D8-846FB073D99E}"/>
              </a:ext>
            </a:extLst>
          </p:cNvPr>
          <p:cNvGrpSpPr/>
          <p:nvPr/>
        </p:nvGrpSpPr>
        <p:grpSpPr>
          <a:xfrm>
            <a:off x="0" y="5943600"/>
            <a:ext cx="12192000" cy="914400"/>
            <a:chOff x="0" y="5943600"/>
            <a:chExt cx="12192000" cy="914400"/>
          </a:xfrm>
        </p:grpSpPr>
        <p:sp>
          <p:nvSpPr>
            <p:cNvPr id="10" name="Rectangle 9">
              <a:extLst>
                <a:ext uri="{FF2B5EF4-FFF2-40B4-BE49-F238E27FC236}">
                  <a16:creationId xmlns:a16="http://schemas.microsoft.com/office/drawing/2014/main" id="{2F39BAB8-D689-0B03-4DE2-BC3BFF3BAFA5}"/>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43E6DCF-3FA2-F560-1F63-6D7866EF686A}"/>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4" name="Picture 13" descr="Iowa DD Council White Logo">
              <a:extLst>
                <a:ext uri="{FF2B5EF4-FFF2-40B4-BE49-F238E27FC236}">
                  <a16:creationId xmlns:a16="http://schemas.microsoft.com/office/drawing/2014/main" id="{FB901877-E340-F0F5-3013-CE902D4D0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3679385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8D64-742C-DB10-E335-64F757583343}"/>
              </a:ext>
            </a:extLst>
          </p:cNvPr>
          <p:cNvSpPr>
            <a:spLocks noGrp="1"/>
          </p:cNvSpPr>
          <p:nvPr>
            <p:ph type="title" idx="4294967295"/>
          </p:nvPr>
        </p:nvSpPr>
        <p:spPr>
          <a:xfrm>
            <a:off x="838200" y="-952499"/>
            <a:ext cx="10515600" cy="266699"/>
          </a:xfrm>
        </p:spPr>
        <p:txBody>
          <a:bodyPr/>
          <a:lstStyle/>
          <a:p>
            <a:r>
              <a:rPr lang="en-US" dirty="0"/>
              <a:t>We want people with</a:t>
            </a:r>
            <a:r>
              <a:rPr lang="en-US" baseline="0" dirty="0"/>
              <a:t> disabilities to</a:t>
            </a:r>
            <a:endParaRPr lang="en-US" dirty="0"/>
          </a:p>
        </p:txBody>
      </p:sp>
      <p:sp>
        <p:nvSpPr>
          <p:cNvPr id="6" name="TextBox 5"/>
          <p:cNvSpPr txBox="1"/>
          <p:nvPr/>
        </p:nvSpPr>
        <p:spPr>
          <a:xfrm>
            <a:off x="554804" y="602935"/>
            <a:ext cx="10273813" cy="1046440"/>
          </a:xfrm>
          <a:prstGeom prst="rect">
            <a:avLst/>
          </a:prstGeom>
          <a:noFill/>
        </p:spPr>
        <p:txBody>
          <a:bodyPr wrap="square" rtlCol="0">
            <a:spAutoFit/>
          </a:bodyPr>
          <a:lstStyle/>
          <a:p>
            <a:r>
              <a:rPr lang="en-US" sz="3200" b="0" strike="noStrike" spc="-1" dirty="0">
                <a:solidFill>
                  <a:srgbClr val="1C4B74"/>
                </a:solidFill>
                <a:latin typeface="Open Sans SemiBold"/>
                <a:ea typeface="Open Sans SemiBold"/>
              </a:rPr>
              <a:t>We want people with </a:t>
            </a:r>
            <a:r>
              <a:rPr lang="en-US" sz="3200" spc="-1" dirty="0">
                <a:solidFill>
                  <a:srgbClr val="1C4B74"/>
                </a:solidFill>
                <a:latin typeface="Open Sans SemiBold"/>
                <a:ea typeface="Open Sans SemiBold"/>
              </a:rPr>
              <a:t>d</a:t>
            </a:r>
            <a:r>
              <a:rPr lang="en-US" sz="3200" b="0" strike="noStrike" spc="-1" dirty="0">
                <a:solidFill>
                  <a:srgbClr val="1C4B74"/>
                </a:solidFill>
                <a:latin typeface="Open Sans SemiBold"/>
                <a:ea typeface="Open Sans SemiBold"/>
              </a:rPr>
              <a:t>isabilities to:</a:t>
            </a:r>
            <a:br>
              <a:rPr lang="en-US" sz="3200" b="0" strike="noStrike" spc="-1" dirty="0">
                <a:solidFill>
                  <a:srgbClr val="1C4B74"/>
                </a:solidFill>
                <a:latin typeface="Open Sans SemiBold"/>
                <a:ea typeface="Open Sans SemiBold"/>
              </a:rPr>
            </a:br>
            <a:endParaRPr lang="id-ID" sz="3000" b="1"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698643" y="1335640"/>
            <a:ext cx="10938553" cy="3879332"/>
          </a:xfrm>
          <a:prstGeom prst="rect">
            <a:avLst/>
          </a:prstGeom>
          <a:noFill/>
        </p:spPr>
        <p:txBody>
          <a:bodyPr wrap="square" rtlCol="0">
            <a:spAutoFit/>
          </a:bodyPr>
          <a:lstStyle/>
          <a:p>
            <a:pPr marL="742950" lvl="1" indent="-285750">
              <a:lnSpc>
                <a:spcPct val="125000"/>
              </a:lnSpc>
              <a:buFont typeface="Wingdings" panose="05000000000000000000" pitchFamily="2" charset="2"/>
              <a:buChar char="Ø"/>
              <a:tabLst>
                <a:tab pos="0" algn="l"/>
              </a:tabLst>
            </a:pPr>
            <a:r>
              <a:rPr lang="en-US" sz="2400" b="0" strike="noStrike" spc="-1" dirty="0">
                <a:solidFill>
                  <a:srgbClr val="000000"/>
                </a:solidFill>
                <a:latin typeface="Open Sans SemiBold"/>
                <a:ea typeface="Open Sans SemiBold"/>
              </a:rPr>
              <a:t>have a say in their  supports,</a:t>
            </a:r>
          </a:p>
          <a:p>
            <a:pPr lvl="1">
              <a:lnSpc>
                <a:spcPct val="125000"/>
              </a:lnSpc>
              <a:tabLst>
                <a:tab pos="0" algn="l"/>
              </a:tabLst>
            </a:pPr>
            <a:endParaRPr lang="en-US" sz="2400" spc="-1" dirty="0">
              <a:solidFill>
                <a:srgbClr val="000000"/>
              </a:solidFill>
              <a:latin typeface="Arial"/>
            </a:endParaRPr>
          </a:p>
          <a:p>
            <a:pPr marL="742950" lvl="1" indent="-285750">
              <a:lnSpc>
                <a:spcPct val="125000"/>
              </a:lnSpc>
              <a:buFont typeface="Wingdings" panose="05000000000000000000" pitchFamily="2" charset="2"/>
              <a:buChar char="Ø"/>
              <a:tabLst>
                <a:tab pos="0" algn="l"/>
              </a:tabLst>
            </a:pPr>
            <a:r>
              <a:rPr lang="en-US" sz="2400" b="0" strike="noStrike" spc="-1" dirty="0">
                <a:solidFill>
                  <a:srgbClr val="000000"/>
                </a:solidFill>
                <a:latin typeface="Open Sans SemiBold"/>
                <a:ea typeface="Open Sans SemiBold"/>
              </a:rPr>
              <a:t>have access to needed community services,</a:t>
            </a:r>
          </a:p>
          <a:p>
            <a:pPr lvl="1">
              <a:lnSpc>
                <a:spcPct val="125000"/>
              </a:lnSpc>
              <a:tabLst>
                <a:tab pos="0" algn="l"/>
              </a:tabLst>
            </a:pPr>
            <a:r>
              <a:rPr lang="en-US" sz="2400" b="0" strike="noStrike" spc="-1" dirty="0">
                <a:solidFill>
                  <a:srgbClr val="000000"/>
                </a:solidFill>
                <a:latin typeface="Open Sans SemiBold"/>
                <a:ea typeface="Open Sans SemiBold"/>
              </a:rPr>
              <a:t> </a:t>
            </a:r>
            <a:endParaRPr lang="en-US" sz="2400" spc="-1" dirty="0">
              <a:solidFill>
                <a:srgbClr val="000000"/>
              </a:solidFill>
              <a:latin typeface="Arial"/>
            </a:endParaRPr>
          </a:p>
          <a:p>
            <a:pPr marL="742950" lvl="1" indent="-285750">
              <a:lnSpc>
                <a:spcPct val="125000"/>
              </a:lnSpc>
              <a:buFont typeface="Wingdings" panose="05000000000000000000" pitchFamily="2" charset="2"/>
              <a:buChar char="Ø"/>
              <a:tabLst>
                <a:tab pos="0" algn="l"/>
              </a:tabLst>
            </a:pPr>
            <a:r>
              <a:rPr lang="en-US" sz="2400" b="0" strike="noStrike" spc="-1" dirty="0">
                <a:solidFill>
                  <a:srgbClr val="000000"/>
                </a:solidFill>
                <a:latin typeface="Open Sans SemiBold"/>
                <a:ea typeface="Open Sans SemiBold"/>
              </a:rPr>
              <a:t>have services that promote self-determination independence, and inclusion in all parts of community life. </a:t>
            </a:r>
            <a:endParaRPr lang="en-US" sz="2400" b="0" i="1" strike="noStrike" spc="-1" dirty="0">
              <a:solidFill>
                <a:srgbClr val="000000"/>
              </a:solidFill>
              <a:latin typeface="Open Sans SemiBold"/>
              <a:ea typeface="Open Sans SemiBold"/>
            </a:endParaRPr>
          </a:p>
          <a:p>
            <a:pPr marL="114120" indent="0">
              <a:lnSpc>
                <a:spcPct val="125000"/>
              </a:lnSpc>
              <a:spcBef>
                <a:spcPts val="1001"/>
              </a:spcBef>
              <a:buClr>
                <a:srgbClr val="000000"/>
              </a:buClr>
              <a:buNone/>
              <a:tabLst>
                <a:tab pos="0" algn="l"/>
              </a:tabLst>
            </a:pPr>
            <a:r>
              <a:rPr lang="en-US" sz="2400" b="0" strike="noStrike" spc="-1" dirty="0">
                <a:solidFill>
                  <a:srgbClr val="000000"/>
                </a:solidFill>
                <a:latin typeface="Open Sans SemiBold"/>
                <a:ea typeface="Open Sans SemiBold"/>
              </a:rPr>
              <a:t>We achieve this through engaging in </a:t>
            </a:r>
            <a:r>
              <a:rPr lang="en-US" sz="2400" b="0" strike="noStrike" spc="-1" dirty="0">
                <a:solidFill>
                  <a:srgbClr val="FF6600"/>
                </a:solidFill>
                <a:latin typeface="Open Sans SemiBold"/>
                <a:ea typeface="Open Sans SemiBold"/>
              </a:rPr>
              <a:t>advocacy, capacity building </a:t>
            </a:r>
            <a:r>
              <a:rPr lang="en-US" sz="2400" b="0" strike="noStrike" spc="-1" dirty="0">
                <a:solidFill>
                  <a:srgbClr val="000000"/>
                </a:solidFill>
                <a:latin typeface="Open Sans SemiBold"/>
                <a:ea typeface="Open Sans SemiBold"/>
              </a:rPr>
              <a:t>and </a:t>
            </a:r>
            <a:r>
              <a:rPr lang="en-US" sz="2400" b="0" strike="noStrike" spc="-1" dirty="0">
                <a:solidFill>
                  <a:srgbClr val="FF6600"/>
                </a:solidFill>
                <a:latin typeface="Open Sans SemiBold"/>
                <a:ea typeface="Open Sans SemiBold"/>
              </a:rPr>
              <a:t>system change </a:t>
            </a:r>
            <a:r>
              <a:rPr lang="en-US" sz="2400" b="0" strike="noStrike" spc="-1" dirty="0">
                <a:solidFill>
                  <a:srgbClr val="000000"/>
                </a:solidFill>
                <a:latin typeface="Open Sans SemiBold"/>
                <a:ea typeface="Open Sans SemiBold"/>
              </a:rPr>
              <a:t>activities</a:t>
            </a:r>
            <a:endParaRPr lang="en-US" sz="2400" dirty="0"/>
          </a:p>
        </p:txBody>
      </p:sp>
      <p:grpSp>
        <p:nvGrpSpPr>
          <p:cNvPr id="9" name="Group 8" descr="DD logo">
            <a:extLst>
              <a:ext uri="{FF2B5EF4-FFF2-40B4-BE49-F238E27FC236}">
                <a16:creationId xmlns:a16="http://schemas.microsoft.com/office/drawing/2014/main" id="{196DDB4E-08F4-729E-81D8-846FB073D99E}"/>
              </a:ext>
            </a:extLst>
          </p:cNvPr>
          <p:cNvGrpSpPr/>
          <p:nvPr/>
        </p:nvGrpSpPr>
        <p:grpSpPr>
          <a:xfrm>
            <a:off x="0" y="5943600"/>
            <a:ext cx="12192000" cy="914400"/>
            <a:chOff x="0" y="5943600"/>
            <a:chExt cx="12192000" cy="914400"/>
          </a:xfrm>
        </p:grpSpPr>
        <p:sp>
          <p:nvSpPr>
            <p:cNvPr id="10" name="Rectangle 9">
              <a:extLst>
                <a:ext uri="{FF2B5EF4-FFF2-40B4-BE49-F238E27FC236}">
                  <a16:creationId xmlns:a16="http://schemas.microsoft.com/office/drawing/2014/main" id="{2F39BAB8-D689-0B03-4DE2-BC3BFF3BAFA5}"/>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43E6DCF-3FA2-F560-1F63-6D7866EF686A}"/>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4" name="Picture 13" descr="Iowa DD Council White Logo">
              <a:extLst>
                <a:ext uri="{FF2B5EF4-FFF2-40B4-BE49-F238E27FC236}">
                  <a16:creationId xmlns:a16="http://schemas.microsoft.com/office/drawing/2014/main" id="{FB901877-E340-F0F5-3013-CE902D4D0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3824858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01931-4145-FF97-8122-EDD7F621A965}"/>
              </a:ext>
            </a:extLst>
          </p:cNvPr>
          <p:cNvSpPr>
            <a:spLocks noGrp="1"/>
          </p:cNvSpPr>
          <p:nvPr>
            <p:ph type="title" idx="4294967295"/>
          </p:nvPr>
        </p:nvSpPr>
        <p:spPr>
          <a:xfrm>
            <a:off x="622300" y="-451077"/>
            <a:ext cx="10515600" cy="45719"/>
          </a:xfrm>
        </p:spPr>
        <p:txBody>
          <a:bodyPr>
            <a:normAutofit fontScale="90000"/>
          </a:bodyPr>
          <a:lstStyle/>
          <a:p>
            <a:r>
              <a:rPr lang="en-US" dirty="0"/>
              <a:t>Advocacy</a:t>
            </a:r>
          </a:p>
        </p:txBody>
      </p:sp>
      <p:pic>
        <p:nvPicPr>
          <p:cNvPr id="3" name="Picture 2" descr="An advocate talking to a legislator">
            <a:extLst>
              <a:ext uri="{FF2B5EF4-FFF2-40B4-BE49-F238E27FC236}">
                <a16:creationId xmlns:a16="http://schemas.microsoft.com/office/drawing/2014/main" id="{0D06F345-F2B2-037C-9024-762CFC077F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716" y="1157035"/>
            <a:ext cx="3020602" cy="3349375"/>
          </a:xfrm>
          <a:prstGeom prst="rect">
            <a:avLst/>
          </a:prstGeom>
        </p:spPr>
      </p:pic>
      <p:sp>
        <p:nvSpPr>
          <p:cNvPr id="6" name="TextBox 5"/>
          <p:cNvSpPr txBox="1"/>
          <p:nvPr/>
        </p:nvSpPr>
        <p:spPr>
          <a:xfrm>
            <a:off x="3055261" y="602935"/>
            <a:ext cx="7773356" cy="1231106"/>
          </a:xfrm>
          <a:prstGeom prst="rect">
            <a:avLst/>
          </a:prstGeom>
          <a:noFill/>
        </p:spPr>
        <p:txBody>
          <a:bodyPr wrap="square" rtlCol="0">
            <a:spAutoFit/>
          </a:bodyPr>
          <a:lstStyle/>
          <a:p>
            <a:pPr algn="ctr"/>
            <a:r>
              <a:rPr lang="en-US" sz="4400" dirty="0">
                <a:solidFill>
                  <a:srgbClr val="1C4B74"/>
                </a:solidFill>
                <a:latin typeface="Open Sans Light"/>
                <a:cs typeface="Open Sans Light"/>
              </a:rPr>
              <a:t>Advocacy</a:t>
            </a:r>
          </a:p>
          <a:p>
            <a:pPr algn="ctr"/>
            <a:endParaRPr lang="id-ID" sz="3000" b="1"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3349375" y="1839073"/>
            <a:ext cx="8258845" cy="3539430"/>
          </a:xfrm>
          <a:prstGeom prst="rect">
            <a:avLst/>
          </a:prstGeom>
          <a:noFill/>
        </p:spPr>
        <p:txBody>
          <a:bodyPr wrap="square" rtlCol="0">
            <a:spAutoFit/>
          </a:bodyPr>
          <a:lstStyle/>
          <a:p>
            <a:r>
              <a:rPr lang="en-US" sz="2400" b="1" dirty="0">
                <a:solidFill>
                  <a:schemeClr val="bg1"/>
                </a:solidFill>
              </a:rPr>
              <a:t> </a:t>
            </a:r>
            <a:r>
              <a:rPr lang="en-US" sz="3200" b="1" dirty="0">
                <a:solidFill>
                  <a:srgbClr val="1C4B74"/>
                </a:solidFill>
                <a:latin typeface="Open Sans" panose="020B0606030504020204" pitchFamily="34" charset="0"/>
                <a:ea typeface="Open Sans" panose="020B0606030504020204" pitchFamily="34" charset="0"/>
                <a:cs typeface="Open Sans" panose="020B0606030504020204" pitchFamily="34" charset="0"/>
              </a:rPr>
              <a:t>“advocacy</a:t>
            </a:r>
            <a:r>
              <a:rPr lang="en-US" sz="3200" dirty="0">
                <a:solidFill>
                  <a:srgbClr val="1C4B74"/>
                </a:solidFill>
                <a:latin typeface="Open Sans" panose="020B0606030504020204" pitchFamily="34" charset="0"/>
                <a:ea typeface="Open Sans" panose="020B0606030504020204" pitchFamily="34" charset="0"/>
                <a:cs typeface="Open Sans" panose="020B0606030504020204" pitchFamily="34" charset="0"/>
              </a:rPr>
              <a:t>” is </a:t>
            </a:r>
            <a:r>
              <a:rPr lang="en-US" sz="3200" b="0" i="0" dirty="0">
                <a:solidFill>
                  <a:srgbClr val="1C4B74"/>
                </a:solidFill>
                <a:effectLst/>
                <a:latin typeface="Open Sans" panose="020B0606030504020204" pitchFamily="34" charset="0"/>
                <a:ea typeface="Open Sans" panose="020B0606030504020204" pitchFamily="34" charset="0"/>
                <a:cs typeface="Open Sans" panose="020B0606030504020204" pitchFamily="34" charset="0"/>
              </a:rPr>
              <a:t>acting, speaking or writing to promote, protect and defend the rights of people with disabilities and their families </a:t>
            </a:r>
            <a:endParaRPr lang="en-US" sz="3200"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200" b="1"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3200" b="1" dirty="0">
                <a:solidFill>
                  <a:srgbClr val="1C4B74"/>
                </a:solidFill>
                <a:latin typeface="Open Sans" panose="020B0606030504020204" pitchFamily="34" charset="0"/>
                <a:ea typeface="Open Sans" panose="020B0606030504020204" pitchFamily="34" charset="0"/>
                <a:cs typeface="Open Sans" panose="020B0606030504020204" pitchFamily="34" charset="0"/>
              </a:rPr>
              <a:t>An example- </a:t>
            </a:r>
            <a:r>
              <a:rPr lang="en-US" sz="3200" b="1" i="1" dirty="0">
                <a:solidFill>
                  <a:srgbClr val="1C4B74"/>
                </a:solidFill>
                <a:latin typeface="Open Sans" panose="020B0606030504020204" pitchFamily="34" charset="0"/>
                <a:ea typeface="Open Sans" panose="020B0606030504020204" pitchFamily="34" charset="0"/>
                <a:cs typeface="Open Sans" panose="020B0606030504020204" pitchFamily="34" charset="0"/>
              </a:rPr>
              <a:t>talking to law makers about waiting lists for services </a:t>
            </a:r>
            <a:endParaRPr lang="id-ID" sz="3200"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descr="logo">
            <a:extLst>
              <a:ext uri="{FF2B5EF4-FFF2-40B4-BE49-F238E27FC236}">
                <a16:creationId xmlns:a16="http://schemas.microsoft.com/office/drawing/2014/main" id="{196DDB4E-08F4-729E-81D8-846FB073D99E}"/>
              </a:ext>
            </a:extLst>
          </p:cNvPr>
          <p:cNvGrpSpPr/>
          <p:nvPr/>
        </p:nvGrpSpPr>
        <p:grpSpPr>
          <a:xfrm>
            <a:off x="0" y="5943600"/>
            <a:ext cx="12192000" cy="914400"/>
            <a:chOff x="0" y="5943600"/>
            <a:chExt cx="12192000" cy="914400"/>
          </a:xfrm>
        </p:grpSpPr>
        <p:sp>
          <p:nvSpPr>
            <p:cNvPr id="10" name="Rectangle 9">
              <a:extLst>
                <a:ext uri="{FF2B5EF4-FFF2-40B4-BE49-F238E27FC236}">
                  <a16:creationId xmlns:a16="http://schemas.microsoft.com/office/drawing/2014/main" id="{2F39BAB8-D689-0B03-4DE2-BC3BFF3BAFA5}"/>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43E6DCF-3FA2-F560-1F63-6D7866EF686A}"/>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4" name="Picture 13" descr="Iowa DD Council White Logo">
              <a:extLst>
                <a:ext uri="{FF2B5EF4-FFF2-40B4-BE49-F238E27FC236}">
                  <a16:creationId xmlns:a16="http://schemas.microsoft.com/office/drawing/2014/main" id="{FB901877-E340-F0F5-3013-CE902D4D0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4117716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2A4195-49C5-A189-0095-91AF55803FEF}"/>
              </a:ext>
            </a:extLst>
          </p:cNvPr>
          <p:cNvSpPr>
            <a:spLocks noGrp="1"/>
          </p:cNvSpPr>
          <p:nvPr>
            <p:ph type="title" idx="4294967295"/>
          </p:nvPr>
        </p:nvSpPr>
        <p:spPr>
          <a:xfrm>
            <a:off x="838200" y="-1308099"/>
            <a:ext cx="10515600" cy="634999"/>
          </a:xfrm>
        </p:spPr>
        <p:txBody>
          <a:bodyPr/>
          <a:lstStyle/>
          <a:p>
            <a:r>
              <a:rPr lang="en-US" dirty="0"/>
              <a:t>Systems</a:t>
            </a:r>
            <a:r>
              <a:rPr lang="en-US" baseline="0" dirty="0"/>
              <a:t> change</a:t>
            </a:r>
            <a:endParaRPr lang="en-US" dirty="0"/>
          </a:p>
        </p:txBody>
      </p:sp>
      <p:pic>
        <p:nvPicPr>
          <p:cNvPr id="2" name="Picture 2" descr="A group of people standing around  and talking with  a person in a wheelchair">
            <a:extLst>
              <a:ext uri="{FF2B5EF4-FFF2-40B4-BE49-F238E27FC236}">
                <a16:creationId xmlns:a16="http://schemas.microsoft.com/office/drawing/2014/main" id="{6ECDB85F-9948-3ED1-83AE-62F22DAB1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106" y="439405"/>
            <a:ext cx="2628900" cy="17335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52061" y="590037"/>
            <a:ext cx="7773356" cy="1046440"/>
          </a:xfrm>
          <a:prstGeom prst="rect">
            <a:avLst/>
          </a:prstGeom>
          <a:noFill/>
        </p:spPr>
        <p:txBody>
          <a:bodyPr wrap="square" rtlCol="0">
            <a:spAutoFit/>
          </a:bodyPr>
          <a:lstStyle/>
          <a:p>
            <a:pPr algn="ctr"/>
            <a:r>
              <a:rPr lang="en-US" sz="3200" dirty="0">
                <a:solidFill>
                  <a:srgbClr val="1D4E86"/>
                </a:solidFill>
                <a:latin typeface="Open Sans Light"/>
                <a:cs typeface="Open Sans Light"/>
              </a:rPr>
              <a:t>Systems Change Activities</a:t>
            </a:r>
          </a:p>
          <a:p>
            <a:pPr algn="ctr"/>
            <a:endParaRPr lang="id-ID" sz="3000" b="1"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3349375" y="1839073"/>
            <a:ext cx="8301519" cy="2554545"/>
          </a:xfrm>
          <a:prstGeom prst="rect">
            <a:avLst/>
          </a:prstGeom>
          <a:noFill/>
        </p:spPr>
        <p:txBody>
          <a:bodyPr wrap="square" rtlCol="0">
            <a:spAutoFit/>
          </a:bodyPr>
          <a:lstStyle/>
          <a:p>
            <a:r>
              <a:rPr lang="en-US" sz="3200" b="1" dirty="0">
                <a:solidFill>
                  <a:srgbClr val="1C4B74"/>
                </a:solidFill>
              </a:rPr>
              <a:t>“systems change activities” means </a:t>
            </a:r>
            <a:r>
              <a:rPr lang="en-US" sz="3200" dirty="0">
                <a:solidFill>
                  <a:srgbClr val="1C4B74"/>
                </a:solidFill>
              </a:rPr>
              <a:t>a positive  change in the services and supports for people with disabilities and their families </a:t>
            </a:r>
          </a:p>
          <a:p>
            <a:r>
              <a:rPr lang="en-US" sz="3200" dirty="0">
                <a:solidFill>
                  <a:srgbClr val="1C4B74"/>
                </a:solidFill>
              </a:rPr>
              <a:t>	</a:t>
            </a:r>
            <a:r>
              <a:rPr lang="en-US" sz="3200" b="1" i="1" dirty="0">
                <a:solidFill>
                  <a:srgbClr val="1C4B74"/>
                </a:solidFill>
              </a:rPr>
              <a:t>An example:   Making it easier for people to receive waiver services.  </a:t>
            </a:r>
          </a:p>
        </p:txBody>
      </p:sp>
      <p:grpSp>
        <p:nvGrpSpPr>
          <p:cNvPr id="9" name="Group 8" descr="logo">
            <a:extLst>
              <a:ext uri="{FF2B5EF4-FFF2-40B4-BE49-F238E27FC236}">
                <a16:creationId xmlns:a16="http://schemas.microsoft.com/office/drawing/2014/main" id="{196DDB4E-08F4-729E-81D8-846FB073D99E}"/>
              </a:ext>
            </a:extLst>
          </p:cNvPr>
          <p:cNvGrpSpPr/>
          <p:nvPr/>
        </p:nvGrpSpPr>
        <p:grpSpPr>
          <a:xfrm>
            <a:off x="0" y="5943600"/>
            <a:ext cx="12192000" cy="914400"/>
            <a:chOff x="0" y="5943600"/>
            <a:chExt cx="12192000" cy="914400"/>
          </a:xfrm>
        </p:grpSpPr>
        <p:sp>
          <p:nvSpPr>
            <p:cNvPr id="10" name="Rectangle 9">
              <a:extLst>
                <a:ext uri="{FF2B5EF4-FFF2-40B4-BE49-F238E27FC236}">
                  <a16:creationId xmlns:a16="http://schemas.microsoft.com/office/drawing/2014/main" id="{2F39BAB8-D689-0B03-4DE2-BC3BFF3BAFA5}"/>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43E6DCF-3FA2-F560-1F63-6D7866EF686A}"/>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4" name="Picture 13" descr="Iowa DD Council White Logo">
              <a:extLst>
                <a:ext uri="{FF2B5EF4-FFF2-40B4-BE49-F238E27FC236}">
                  <a16:creationId xmlns:a16="http://schemas.microsoft.com/office/drawing/2014/main" id="{FB901877-E340-F0F5-3013-CE902D4D0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2477281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CE2B-952C-9342-FB9E-C2052EE09425}"/>
              </a:ext>
            </a:extLst>
          </p:cNvPr>
          <p:cNvSpPr>
            <a:spLocks noGrp="1"/>
          </p:cNvSpPr>
          <p:nvPr>
            <p:ph type="title" idx="4294967295"/>
          </p:nvPr>
        </p:nvSpPr>
        <p:spPr>
          <a:xfrm>
            <a:off x="736600" y="-1473681"/>
            <a:ext cx="10515600" cy="1325563"/>
          </a:xfrm>
        </p:spPr>
        <p:txBody>
          <a:bodyPr/>
          <a:lstStyle/>
          <a:p>
            <a:r>
              <a:rPr lang="en-US" dirty="0"/>
              <a:t>Capacity building</a:t>
            </a:r>
          </a:p>
        </p:txBody>
      </p:sp>
      <p:pic>
        <p:nvPicPr>
          <p:cNvPr id="4" name="Picture 3" descr="A group of people sitting at tables">
            <a:extLst>
              <a:ext uri="{FF2B5EF4-FFF2-40B4-BE49-F238E27FC236}">
                <a16:creationId xmlns:a16="http://schemas.microsoft.com/office/drawing/2014/main" id="{5AE0EE92-8019-F71D-534E-4B766D56206D}"/>
              </a:ext>
            </a:extLst>
          </p:cNvPr>
          <p:cNvPicPr>
            <a:picLocks noChangeAspect="1"/>
          </p:cNvPicPr>
          <p:nvPr/>
        </p:nvPicPr>
        <p:blipFill>
          <a:blip r:embed="rId2"/>
          <a:stretch>
            <a:fillRect/>
          </a:stretch>
        </p:blipFill>
        <p:spPr>
          <a:xfrm>
            <a:off x="-47011" y="1136192"/>
            <a:ext cx="3396386" cy="3769184"/>
          </a:xfrm>
          <a:prstGeom prst="rect">
            <a:avLst/>
          </a:prstGeom>
        </p:spPr>
      </p:pic>
      <p:sp>
        <p:nvSpPr>
          <p:cNvPr id="6" name="TextBox 5"/>
          <p:cNvSpPr txBox="1"/>
          <p:nvPr/>
        </p:nvSpPr>
        <p:spPr>
          <a:xfrm>
            <a:off x="3055261" y="602935"/>
            <a:ext cx="7773356" cy="1661993"/>
          </a:xfrm>
          <a:prstGeom prst="rect">
            <a:avLst/>
          </a:prstGeom>
          <a:noFill/>
        </p:spPr>
        <p:txBody>
          <a:bodyPr wrap="square" rtlCol="0">
            <a:spAutoFit/>
          </a:bodyPr>
          <a:lstStyle/>
          <a:p>
            <a:pPr algn="ctr"/>
            <a:r>
              <a:rPr lang="en-US" sz="4000" dirty="0">
                <a:solidFill>
                  <a:srgbClr val="1D4E86"/>
                </a:solidFill>
                <a:latin typeface="Open Sans Light"/>
                <a:cs typeface="Open Sans Light"/>
              </a:rPr>
              <a:t>Capacity Building</a:t>
            </a:r>
          </a:p>
          <a:p>
            <a:pPr algn="ctr"/>
            <a:endParaRPr lang="en-US" sz="3200" dirty="0">
              <a:solidFill>
                <a:srgbClr val="1D4E86"/>
              </a:solidFill>
              <a:latin typeface="Open Sans Light"/>
              <a:cs typeface="Open Sans Light"/>
            </a:endParaRPr>
          </a:p>
          <a:p>
            <a:pPr algn="ctr"/>
            <a:endParaRPr lang="id-ID" sz="3000" b="1" dirty="0">
              <a:solidFill>
                <a:srgbClr val="1C4B7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3349375" y="1839073"/>
            <a:ext cx="8301519" cy="3539430"/>
          </a:xfrm>
          <a:prstGeom prst="rect">
            <a:avLst/>
          </a:prstGeom>
          <a:noFill/>
        </p:spPr>
        <p:txBody>
          <a:bodyPr wrap="square" rtlCol="0">
            <a:spAutoFit/>
          </a:bodyPr>
          <a:lstStyle/>
          <a:p>
            <a:r>
              <a:rPr lang="en-US" sz="3200" b="1" dirty="0">
                <a:solidFill>
                  <a:srgbClr val="1C4B74"/>
                </a:solidFill>
              </a:rPr>
              <a:t>“capacity building activities” means</a:t>
            </a:r>
            <a:r>
              <a:rPr lang="en-US" sz="3200" dirty="0">
                <a:solidFill>
                  <a:srgbClr val="1C4B74"/>
                </a:solidFill>
              </a:rPr>
              <a:t> activities  that expand and/or improve the ability of individuals with disabilities  to live independent and inclusive lives in the community</a:t>
            </a:r>
          </a:p>
          <a:p>
            <a:pPr algn="ctr"/>
            <a:r>
              <a:rPr lang="en-US" sz="3200" b="1" i="1" dirty="0">
                <a:solidFill>
                  <a:srgbClr val="1C4B74"/>
                </a:solidFill>
              </a:rPr>
              <a:t>An example:  Providers trained to support people with disabilities to get employment in the community </a:t>
            </a:r>
          </a:p>
        </p:txBody>
      </p:sp>
      <p:grpSp>
        <p:nvGrpSpPr>
          <p:cNvPr id="9" name="Group 8" descr="logo">
            <a:extLst>
              <a:ext uri="{FF2B5EF4-FFF2-40B4-BE49-F238E27FC236}">
                <a16:creationId xmlns:a16="http://schemas.microsoft.com/office/drawing/2014/main" id="{196DDB4E-08F4-729E-81D8-846FB073D99E}"/>
              </a:ext>
            </a:extLst>
          </p:cNvPr>
          <p:cNvGrpSpPr/>
          <p:nvPr/>
        </p:nvGrpSpPr>
        <p:grpSpPr>
          <a:xfrm>
            <a:off x="0" y="5943600"/>
            <a:ext cx="12192000" cy="914400"/>
            <a:chOff x="0" y="5943600"/>
            <a:chExt cx="12192000" cy="914400"/>
          </a:xfrm>
        </p:grpSpPr>
        <p:sp>
          <p:nvSpPr>
            <p:cNvPr id="10" name="Rectangle 9">
              <a:extLst>
                <a:ext uri="{FF2B5EF4-FFF2-40B4-BE49-F238E27FC236}">
                  <a16:creationId xmlns:a16="http://schemas.microsoft.com/office/drawing/2014/main" id="{2F39BAB8-D689-0B03-4DE2-BC3BFF3BAFA5}"/>
                </a:ext>
                <a:ext uri="{C183D7F6-B498-43B3-948B-1728B52AA6E4}">
                  <adec:decorative xmlns:adec="http://schemas.microsoft.com/office/drawing/2017/decorative" val="1"/>
                </a:ext>
              </a:extLst>
            </p:cNvPr>
            <p:cNvSpPr/>
            <p:nvPr/>
          </p:nvSpPr>
          <p:spPr>
            <a:xfrm rot="5400000">
              <a:off x="5638800" y="304800"/>
              <a:ext cx="914400" cy="12192000"/>
            </a:xfrm>
            <a:prstGeom prst="rect">
              <a:avLst/>
            </a:prstGeom>
            <a:solidFill>
              <a:srgbClr val="1C4B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43E6DCF-3FA2-F560-1F63-6D7866EF686A}"/>
                </a:ext>
                <a:ext uri="{C183D7F6-B498-43B3-948B-1728B52AA6E4}">
                  <adec:decorative xmlns:adec="http://schemas.microsoft.com/office/drawing/2017/decorative" val="1"/>
                </a:ext>
              </a:extLst>
            </p:cNvPr>
            <p:cNvCxnSpPr>
              <a:cxnSpLocks/>
            </p:cNvCxnSpPr>
            <p:nvPr/>
          </p:nvCxnSpPr>
          <p:spPr>
            <a:xfrm>
              <a:off x="3055261" y="6418594"/>
              <a:ext cx="8703923" cy="0"/>
            </a:xfrm>
            <a:prstGeom prst="line">
              <a:avLst/>
            </a:prstGeom>
            <a:ln w="19050">
              <a:solidFill>
                <a:srgbClr val="F89E5C"/>
              </a:solidFill>
            </a:ln>
          </p:spPr>
          <p:style>
            <a:lnRef idx="1">
              <a:schemeClr val="accent2"/>
            </a:lnRef>
            <a:fillRef idx="0">
              <a:schemeClr val="accent2"/>
            </a:fillRef>
            <a:effectRef idx="0">
              <a:schemeClr val="accent2"/>
            </a:effectRef>
            <a:fontRef idx="minor">
              <a:schemeClr val="tx1"/>
            </a:fontRef>
          </p:style>
        </p:cxnSp>
        <p:pic>
          <p:nvPicPr>
            <p:cNvPr id="14" name="Picture 13" descr="Iowa DD Council White Logo">
              <a:extLst>
                <a:ext uri="{FF2B5EF4-FFF2-40B4-BE49-F238E27FC236}">
                  <a16:creationId xmlns:a16="http://schemas.microsoft.com/office/drawing/2014/main" id="{FB901877-E340-F0F5-3013-CE902D4D0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24" y="6120144"/>
              <a:ext cx="2463800" cy="596900"/>
            </a:xfrm>
            <a:prstGeom prst="rect">
              <a:avLst/>
            </a:prstGeom>
          </p:spPr>
        </p:pic>
      </p:grpSp>
    </p:spTree>
    <p:extLst>
      <p:ext uri="{BB962C8B-B14F-4D97-AF65-F5344CB8AC3E}">
        <p14:creationId xmlns:p14="http://schemas.microsoft.com/office/powerpoint/2010/main" val="781412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Madison</Template>
  <TotalTime>3115</TotalTime>
  <Words>624</Words>
  <Application>Microsoft Office PowerPoint</Application>
  <PresentationFormat>Widescreen</PresentationFormat>
  <Paragraphs>71</Paragraphs>
  <Slides>18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Courier New</vt:lpstr>
      <vt:lpstr>Open Sans</vt:lpstr>
      <vt:lpstr>Open Sans Light</vt:lpstr>
      <vt:lpstr>Open Sans SemiBold</vt:lpstr>
      <vt:lpstr>Wingdings</vt:lpstr>
      <vt:lpstr>Office Theme</vt:lpstr>
      <vt:lpstr>The Iowa Developmental Disabilities Council will work to create change with and for persons with developmental disabilities so they can live, and work, learn and play in the community of their choosing.  </vt:lpstr>
      <vt:lpstr>what does the council do </vt:lpstr>
      <vt:lpstr>The Developmental disability assistance and bill of rights </vt:lpstr>
      <vt:lpstr>DD network</vt:lpstr>
      <vt:lpstr>The DD assistance and bill of rights acts</vt:lpstr>
      <vt:lpstr>We want people with disabilities to</vt:lpstr>
      <vt:lpstr>Advocacy</vt:lpstr>
      <vt:lpstr>Systems change</vt:lpstr>
      <vt:lpstr>Capacity building</vt:lpstr>
      <vt:lpstr>Who are we? </vt:lpstr>
      <vt:lpstr>State plan</vt:lpstr>
      <vt:lpstr>Keeping advocates informed</vt:lpstr>
      <vt:lpstr>Public policy agenda</vt:lpstr>
      <vt:lpstr>Advocacy at the capitol</vt:lpstr>
      <vt:lpstr>voting</vt:lpstr>
      <vt:lpstr>MYM</vt:lpstr>
      <vt:lpstr>YLA</vt:lpstr>
      <vt:lpstr>Council staff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Lovelace, Brooke [HHS]</cp:lastModifiedBy>
  <cp:revision>256</cp:revision>
  <dcterms:created xsi:type="dcterms:W3CDTF">2021-04-29T05:08:42Z</dcterms:created>
  <dcterms:modified xsi:type="dcterms:W3CDTF">2025-08-28T13:46:10Z</dcterms:modified>
</cp:coreProperties>
</file>