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8" r:id="rId2"/>
  </p:sldMasterIdLst>
  <p:notesMasterIdLst>
    <p:notesMasterId r:id="rId23"/>
  </p:notesMasterIdLst>
  <p:sldIdLst>
    <p:sldId id="342" r:id="rId3"/>
    <p:sldId id="322" r:id="rId4"/>
    <p:sldId id="283" r:id="rId5"/>
    <p:sldId id="285" r:id="rId6"/>
    <p:sldId id="287" r:id="rId7"/>
    <p:sldId id="290" r:id="rId8"/>
    <p:sldId id="291" r:id="rId9"/>
    <p:sldId id="292" r:id="rId10"/>
    <p:sldId id="284" r:id="rId11"/>
    <p:sldId id="350" r:id="rId12"/>
    <p:sldId id="340" r:id="rId13"/>
    <p:sldId id="344" r:id="rId14"/>
    <p:sldId id="336" r:id="rId15"/>
    <p:sldId id="351" r:id="rId16"/>
    <p:sldId id="343" r:id="rId17"/>
    <p:sldId id="348" r:id="rId18"/>
    <p:sldId id="352" r:id="rId19"/>
    <p:sldId id="349" r:id="rId20"/>
    <p:sldId id="334" r:id="rId21"/>
    <p:sldId id="32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4"/>
    <a:srgbClr val="002060"/>
    <a:srgbClr val="CDF2EE"/>
    <a:srgbClr val="D8F36B"/>
    <a:srgbClr val="BEF32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611E2-6A8D-4DCF-997E-E51F3913DA34}" v="12" dt="2025-09-11T04:18:15.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3" autoAdjust="0"/>
    <p:restoredTop sz="94787" autoAdjust="0"/>
  </p:normalViewPr>
  <p:slideViewPr>
    <p:cSldViewPr>
      <p:cViewPr>
        <p:scale>
          <a:sx n="60" d="100"/>
          <a:sy n="60" d="100"/>
        </p:scale>
        <p:origin x="83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F830A1-3891-4B82-A120-081866556DA0}" type="datetimeFigureOut">
              <a:rPr lang="en-US" smtClean="0"/>
              <a:pPr/>
              <a:t>9/9/2025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E50F-27B6-6B3C-58E2-3F0D08A82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57614-675E-FF71-61E0-A419009BD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9D29F-5C20-42D9-B654-BDDCFF2F0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587E-E693-80F5-446A-2BAEB6F2C226}"/>
              </a:ext>
            </a:extLst>
          </p:cNvPr>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4128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3F7D0-FE0E-F027-190F-A6E2076AD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4EE88-2989-FBDA-62CD-301BFDD8F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52CCD-280B-EB40-434C-B31AAB855B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BCAB5B-D1DF-6DEA-B3DA-93CB0530BF28}"/>
              </a:ext>
            </a:extLst>
          </p:cNvPr>
          <p:cNvSpPr>
            <a:spLocks noGrp="1"/>
          </p:cNvSpPr>
          <p:nvPr>
            <p:ph type="sldNum" sz="quarter" idx="10"/>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89938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1261-EEC9-7099-0DCA-117ADEEC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3E745-9EA5-2743-6750-6B6F633FC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9F057-F204-1828-C02E-546FA01D55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1D711D-8C19-674B-EA02-6F26487EE212}"/>
              </a:ext>
            </a:extLst>
          </p:cNvPr>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115491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BA42-84F6-612F-1AD6-F4ACA5BA1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BB425-034F-924C-FE30-F7CA2D712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10BB1-4D30-EFAB-0E10-2D606719AB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F29FAF-C1C7-428B-7B22-F36615038D30}"/>
              </a:ext>
            </a:extLst>
          </p:cNvPr>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17019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E7D74-715D-DC3F-0F9A-05CB3AA0F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61022-BA99-C8AA-9B84-F1BED491A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12457-77C8-923F-2EC8-BD491256FD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76B-F201-F715-7432-710AED36293F}"/>
              </a:ext>
            </a:extLst>
          </p:cNvPr>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264218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137329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389482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318480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590E7-B6C9-4439-A016-13BF715F09C3}" type="slidenum">
              <a:rPr kumimoji="0" lang="en-US" sz="11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097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590E7-B6C9-4439-A016-13BF715F09C3}" type="slidenum">
              <a:rPr kumimoji="0" lang="en-US" sz="11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402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DA9A-34DE-D2DA-07DB-D9ACE3251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48F91-BC16-ADD8-6D06-1AFD1DA57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0C0D9-FB39-A121-C7E8-973417B186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A7F666-5B55-0770-AFA4-7BFCC26EF1B5}"/>
              </a:ext>
            </a:extLst>
          </p:cNvPr>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99833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192929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384-DF97-E62C-A757-C2D02E5EB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2858C-6622-7757-6532-781089038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C8A79-37FF-33DA-D043-6F8A26EB48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8CAF0A-93DD-B6C6-71FC-3329C653AEBF}"/>
              </a:ext>
            </a:extLst>
          </p:cNvPr>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6242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21328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CA802-E21A-9399-5673-6FFF6B296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1CFD2-ABAA-AA64-E3DE-A7E8C5BD6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BC755-A8F0-6108-848D-CC04586470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E5E7EB-FBA1-5A5F-E3F4-95EC271CFBD3}"/>
              </a:ext>
            </a:extLst>
          </p:cNvPr>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3434097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3579686" y="76200"/>
            <a:ext cx="5488114" cy="3810000"/>
          </a:xfrm>
          <a:prstGeom prst="rect">
            <a:avLst/>
          </a:prstGeom>
        </p:spPr>
      </p:pic>
      <p:pic>
        <p:nvPicPr>
          <p:cNvPr id="9" name="Picture 8"/>
          <p:cNvPicPr>
            <a:picLocks noChangeAspect="1"/>
          </p:cNvPicPr>
          <p:nvPr userDrawn="1"/>
        </p:nvPicPr>
        <p:blipFill>
          <a:blip r:embed="rId3" cstate="print"/>
          <a:stretch>
            <a:fillRect/>
          </a:stretch>
        </p:blipFill>
        <p:spPr>
          <a:xfrm>
            <a:off x="20922" y="3886200"/>
            <a:ext cx="9123078" cy="1228566"/>
          </a:xfrm>
          <a:prstGeom prst="rect">
            <a:avLst/>
          </a:prstGeom>
        </p:spPr>
      </p:pic>
      <p:pic>
        <p:nvPicPr>
          <p:cNvPr id="11" name="Picture 10"/>
          <p:cNvPicPr>
            <a:picLocks/>
          </p:cNvPicPr>
          <p:nvPr userDrawn="1"/>
        </p:nvPicPr>
        <p:blipFill>
          <a:blip r:embed="rId4" cstate="print"/>
          <a:stretch>
            <a:fillRect/>
          </a:stretch>
        </p:blipFill>
        <p:spPr>
          <a:xfrm>
            <a:off x="20548" y="5089818"/>
            <a:ext cx="9098280" cy="1737360"/>
          </a:xfrm>
          <a:prstGeom prst="rect">
            <a:avLst/>
          </a:prstGeom>
        </p:spPr>
      </p:pic>
      <p:sp>
        <p:nvSpPr>
          <p:cNvPr id="2" name="Title 1"/>
          <p:cNvSpPr>
            <a:spLocks noGrp="1"/>
          </p:cNvSpPr>
          <p:nvPr>
            <p:ph type="title" hasCustomPrompt="1"/>
          </p:nvPr>
        </p:nvSpPr>
        <p:spPr>
          <a:xfrm>
            <a:off x="106344" y="4114800"/>
            <a:ext cx="8885256" cy="914400"/>
          </a:xfrm>
        </p:spPr>
        <p:txBody>
          <a:bodyPr anchor="b" anchorCtr="0">
            <a:normAutofit/>
          </a:bodyPr>
          <a:lstStyle>
            <a:lvl1pPr marL="0" indent="0" algn="r">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2015 Advocating for Change Day</a:t>
            </a:r>
          </a:p>
        </p:txBody>
      </p:sp>
      <p:pic>
        <p:nvPicPr>
          <p:cNvPr id="12" name="Picture 1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1652" y="421004"/>
            <a:ext cx="3581400" cy="3044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9/9/2025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9/9/2025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TextBox 6"/>
          <p:cNvSpPr txBox="1"/>
          <p:nvPr userDrawn="1"/>
        </p:nvSpPr>
        <p:spPr>
          <a:xfrm>
            <a:off x="9071838" y="6086836"/>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039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63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60464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266774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p:nvPr>
        </p:nvSpPr>
        <p:spPr>
          <a:xfrm>
            <a:off x="457200" y="160464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67227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p:nvPr>
        </p:nvSpPr>
        <p:spPr>
          <a:xfrm>
            <a:off x="457200" y="160464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 name="PlaceHolder 3"/>
          <p:cNvSpPr>
            <a:spLocks noGrp="1"/>
          </p:cNvSpPr>
          <p:nvPr>
            <p:ph/>
          </p:nvPr>
        </p:nvSpPr>
        <p:spPr>
          <a:xfrm>
            <a:off x="4674240" y="160464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119317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235903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83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876150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p:nvPr>
        </p:nvSpPr>
        <p:spPr>
          <a:xfrm>
            <a:off x="457200" y="160464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 name="PlaceHolder 3"/>
          <p:cNvSpPr>
            <a:spLocks noGrp="1"/>
          </p:cNvSpPr>
          <p:nvPr>
            <p:ph/>
          </p:nvPr>
        </p:nvSpPr>
        <p:spPr>
          <a:xfrm>
            <a:off x="4674240" y="160464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4"/>
          <p:cNvSpPr>
            <a:spLocks noGrp="1"/>
          </p:cNvSpPr>
          <p:nvPr>
            <p:ph/>
          </p:nvPr>
        </p:nvSpPr>
        <p:spPr>
          <a:xfrm>
            <a:off x="457200" y="368256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022543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p:nvPr>
        </p:nvSpPr>
        <p:spPr>
          <a:xfrm>
            <a:off x="457200" y="160464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3"/>
          <p:cNvSpPr>
            <a:spLocks noGrp="1"/>
          </p:cNvSpPr>
          <p:nvPr>
            <p:ph/>
          </p:nvPr>
        </p:nvSpPr>
        <p:spPr>
          <a:xfrm>
            <a:off x="4674240" y="160464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 name="PlaceHolder 4"/>
          <p:cNvSpPr>
            <a:spLocks noGrp="1"/>
          </p:cNvSpPr>
          <p:nvPr>
            <p:ph/>
          </p:nvPr>
        </p:nvSpPr>
        <p:spPr>
          <a:xfrm>
            <a:off x="4674240" y="368256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7593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p:nvPr>
        </p:nvSpPr>
        <p:spPr>
          <a:xfrm>
            <a:off x="457200" y="160464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3"/>
          <p:cNvSpPr>
            <a:spLocks noGrp="1"/>
          </p:cNvSpPr>
          <p:nvPr>
            <p:ph/>
          </p:nvPr>
        </p:nvSpPr>
        <p:spPr>
          <a:xfrm>
            <a:off x="4674240" y="160464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0" name="PlaceHolder 4"/>
          <p:cNvSpPr>
            <a:spLocks noGrp="1"/>
          </p:cNvSpPr>
          <p:nvPr>
            <p:ph/>
          </p:nvPr>
        </p:nvSpPr>
        <p:spPr>
          <a:xfrm>
            <a:off x="457200" y="3682560"/>
            <a:ext cx="8229240" cy="189696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791107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p:nvPr>
        </p:nvSpPr>
        <p:spPr>
          <a:xfrm>
            <a:off x="457200" y="1604640"/>
            <a:ext cx="822924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 name="PlaceHolder 3"/>
          <p:cNvSpPr>
            <a:spLocks noGrp="1"/>
          </p:cNvSpPr>
          <p:nvPr>
            <p:ph/>
          </p:nvPr>
        </p:nvSpPr>
        <p:spPr>
          <a:xfrm>
            <a:off x="457200" y="3682560"/>
            <a:ext cx="8229240" cy="189696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025610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p:nvPr>
        </p:nvSpPr>
        <p:spPr>
          <a:xfrm>
            <a:off x="457200" y="160464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3"/>
          <p:cNvSpPr>
            <a:spLocks noGrp="1"/>
          </p:cNvSpPr>
          <p:nvPr>
            <p:ph/>
          </p:nvPr>
        </p:nvSpPr>
        <p:spPr>
          <a:xfrm>
            <a:off x="4674240" y="160464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 name="PlaceHolder 4"/>
          <p:cNvSpPr>
            <a:spLocks noGrp="1"/>
          </p:cNvSpPr>
          <p:nvPr>
            <p:ph/>
          </p:nvPr>
        </p:nvSpPr>
        <p:spPr>
          <a:xfrm>
            <a:off x="457200" y="368256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 name="PlaceHolder 5"/>
          <p:cNvSpPr>
            <a:spLocks noGrp="1"/>
          </p:cNvSpPr>
          <p:nvPr>
            <p:ph/>
          </p:nvPr>
        </p:nvSpPr>
        <p:spPr>
          <a:xfrm>
            <a:off x="4674240" y="3682560"/>
            <a:ext cx="4015800" cy="189696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912238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p:nvPr>
        </p:nvSpPr>
        <p:spPr>
          <a:xfrm>
            <a:off x="457200" y="1604640"/>
            <a:ext cx="26496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 name="PlaceHolder 3"/>
          <p:cNvSpPr>
            <a:spLocks noGrp="1"/>
          </p:cNvSpPr>
          <p:nvPr>
            <p:ph/>
          </p:nvPr>
        </p:nvSpPr>
        <p:spPr>
          <a:xfrm>
            <a:off x="3239640" y="1604640"/>
            <a:ext cx="26496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4"/>
          <p:cNvSpPr>
            <a:spLocks noGrp="1"/>
          </p:cNvSpPr>
          <p:nvPr>
            <p:ph/>
          </p:nvPr>
        </p:nvSpPr>
        <p:spPr>
          <a:xfrm>
            <a:off x="6022080" y="1604640"/>
            <a:ext cx="26496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5"/>
          <p:cNvSpPr>
            <a:spLocks noGrp="1"/>
          </p:cNvSpPr>
          <p:nvPr>
            <p:ph/>
          </p:nvPr>
        </p:nvSpPr>
        <p:spPr>
          <a:xfrm>
            <a:off x="457200" y="3682560"/>
            <a:ext cx="26496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6"/>
          <p:cNvSpPr>
            <a:spLocks noGrp="1"/>
          </p:cNvSpPr>
          <p:nvPr>
            <p:ph/>
          </p:nvPr>
        </p:nvSpPr>
        <p:spPr>
          <a:xfrm>
            <a:off x="3239640" y="3682560"/>
            <a:ext cx="2649600" cy="1896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7"/>
          <p:cNvSpPr>
            <a:spLocks noGrp="1"/>
          </p:cNvSpPr>
          <p:nvPr>
            <p:ph/>
          </p:nvPr>
        </p:nvSpPr>
        <p:spPr>
          <a:xfrm>
            <a:off x="6022080" y="3682560"/>
            <a:ext cx="2649600" cy="189696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2135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9/9/2025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9/9/2025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783" y="0"/>
            <a:ext cx="7068015" cy="838200"/>
          </a:xfrm>
        </p:spPr>
        <p:txBody>
          <a:bodyPr anchor="b">
            <a:normAutofit/>
          </a:bodyPr>
          <a:lstStyle>
            <a:lvl1pPr algn="l">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9/9/2025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9/9/2025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9/9/2025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9/9/2025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457200" y="160464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22515573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D486-FF18-9670-894F-7AC108EE4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C5FAF-8BD9-8099-F81A-1F6F44155FE9}"/>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             09.11.25</a:t>
            </a:r>
          </a:p>
        </p:txBody>
      </p:sp>
      <p:sp>
        <p:nvSpPr>
          <p:cNvPr id="4" name="Content Placeholder 3">
            <a:extLst>
              <a:ext uri="{FF2B5EF4-FFF2-40B4-BE49-F238E27FC236}">
                <a16:creationId xmlns:a16="http://schemas.microsoft.com/office/drawing/2014/main" id="{1C99A03B-E687-136B-1D6A-F52BA3DB89BE}"/>
              </a:ext>
            </a:extLst>
          </p:cNvPr>
          <p:cNvSpPr>
            <a:spLocks noGrp="1"/>
          </p:cNvSpPr>
          <p:nvPr>
            <p:ph sz="half" idx="1"/>
          </p:nvPr>
        </p:nvSpPr>
        <p:spPr>
          <a:xfrm>
            <a:off x="381000" y="1143000"/>
            <a:ext cx="5943600" cy="4800600"/>
          </a:xfrm>
        </p:spPr>
        <p:txBody>
          <a:bodyPr>
            <a:normAutofit/>
          </a:bodyPr>
          <a:lstStyle/>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algn="l"/>
            <a:endParaRPr lang="en-US" sz="1800" dirty="0">
              <a:solidFill>
                <a:srgbClr val="163A59"/>
              </a:solidFill>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40FA860F-10B9-E1AF-5207-AF236D8979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TextBox 4">
            <a:extLst>
              <a:ext uri="{FF2B5EF4-FFF2-40B4-BE49-F238E27FC236}">
                <a16:creationId xmlns:a16="http://schemas.microsoft.com/office/drawing/2014/main" id="{2AAF1A01-807C-820D-63BC-71BB6614776D}"/>
              </a:ext>
            </a:extLst>
          </p:cNvPr>
          <p:cNvSpPr txBox="1"/>
          <p:nvPr/>
        </p:nvSpPr>
        <p:spPr>
          <a:xfrm>
            <a:off x="846222" y="1524000"/>
            <a:ext cx="6629400" cy="4893647"/>
          </a:xfrm>
          <a:prstGeom prst="rect">
            <a:avLst/>
          </a:prstGeom>
          <a:noFill/>
        </p:spPr>
        <p:txBody>
          <a:bodyPr wrap="square">
            <a:spAutoFit/>
          </a:bodyPr>
          <a:lstStyle/>
          <a:p>
            <a:pPr marL="0" indent="0">
              <a:buNone/>
            </a:pPr>
            <a:r>
              <a:rPr lang="en-US" sz="2400" b="1" dirty="0">
                <a:latin typeface="Aptos" panose="020B0004020202020204" pitchFamily="34" charset="0"/>
              </a:rPr>
              <a:t>Public Policy Committee  </a:t>
            </a:r>
            <a:r>
              <a:rPr lang="en-US" sz="2400" dirty="0">
                <a:latin typeface="Aptos" panose="020B0004020202020204" pitchFamily="34" charset="0"/>
              </a:rPr>
              <a:t>2025-2026</a:t>
            </a:r>
          </a:p>
          <a:p>
            <a:pPr marL="0" indent="0">
              <a:buNone/>
            </a:pPr>
            <a:endParaRPr lang="en-US" sz="2400" dirty="0">
              <a:latin typeface="Aptos" panose="020B0004020202020204" pitchFamily="34" charset="0"/>
            </a:endParaRPr>
          </a:p>
          <a:p>
            <a:pPr marL="0" indent="0">
              <a:buNone/>
            </a:pPr>
            <a:r>
              <a:rPr lang="en-US" sz="2400" dirty="0">
                <a:latin typeface="Aptos" panose="020B0004020202020204" pitchFamily="34" charset="0"/>
              </a:rPr>
              <a:t>Wendy Andersen, Chair</a:t>
            </a:r>
          </a:p>
          <a:p>
            <a:pPr marL="0" indent="0">
              <a:buNone/>
            </a:pPr>
            <a:r>
              <a:rPr lang="en-US" sz="2400" dirty="0">
                <a:latin typeface="Aptos" panose="020B0004020202020204" pitchFamily="34" charset="0"/>
              </a:rPr>
              <a:t>Caitlin Owens, Vice-Chair</a:t>
            </a:r>
          </a:p>
          <a:p>
            <a:pPr marL="0" indent="0">
              <a:buNone/>
            </a:pPr>
            <a:r>
              <a:rPr lang="en-US" sz="2400" dirty="0">
                <a:latin typeface="Aptos" panose="020B0004020202020204" pitchFamily="34" charset="0"/>
              </a:rPr>
              <a:t>Kevin Harris, Past Chair </a:t>
            </a:r>
          </a:p>
          <a:p>
            <a:pPr marL="0" indent="0">
              <a:buNone/>
            </a:pPr>
            <a:r>
              <a:rPr lang="en-US" sz="2400" dirty="0">
                <a:latin typeface="Aptos" panose="020B0004020202020204" pitchFamily="34" charset="0"/>
              </a:rPr>
              <a:t>Dakota Caldwell</a:t>
            </a:r>
          </a:p>
          <a:p>
            <a:pPr marL="0" indent="0">
              <a:buNone/>
            </a:pPr>
            <a:r>
              <a:rPr lang="en-US" sz="2400" dirty="0">
                <a:latin typeface="Aptos" panose="020B0004020202020204" pitchFamily="34" charset="0"/>
              </a:rPr>
              <a:t>Casey Wilkinson</a:t>
            </a:r>
          </a:p>
          <a:p>
            <a:pPr marL="0" indent="0">
              <a:buNone/>
            </a:pPr>
            <a:r>
              <a:rPr lang="en-US" sz="2400" dirty="0">
                <a:latin typeface="Aptos" panose="020B0004020202020204" pitchFamily="34" charset="0"/>
              </a:rPr>
              <a:t>George Thompson, ex-officio</a:t>
            </a:r>
          </a:p>
          <a:p>
            <a:pPr marL="0" indent="0">
              <a:buNone/>
            </a:pPr>
            <a:endParaRPr lang="en-US" sz="2000" dirty="0">
              <a:latin typeface="Aptos" panose="020B0004020202020204" pitchFamily="34" charset="0"/>
            </a:endParaRP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Council members are invited to attend all meetings</a:t>
            </a:r>
          </a:p>
          <a:p>
            <a:pPr marL="0" indent="0">
              <a:buNone/>
            </a:pPr>
            <a:endParaRPr lang="en-US" sz="2000" dirty="0">
              <a:latin typeface="Aptos" panose="020B0004020202020204" pitchFamily="34" charset="0"/>
            </a:endParaRPr>
          </a:p>
          <a:p>
            <a:pPr marL="0" indent="0">
              <a:buNone/>
            </a:pPr>
            <a:endParaRPr lang="en-US" sz="2000" dirty="0">
              <a:latin typeface="Aptos" panose="020B0004020202020204" pitchFamily="34" charset="0"/>
            </a:endParaRPr>
          </a:p>
          <a:p>
            <a:pPr lvl="1"/>
            <a:endParaRPr lang="en-US" sz="2000" b="1" dirty="0"/>
          </a:p>
        </p:txBody>
      </p:sp>
    </p:spTree>
    <p:extLst>
      <p:ext uri="{BB962C8B-B14F-4D97-AF65-F5344CB8AC3E}">
        <p14:creationId xmlns:p14="http://schemas.microsoft.com/office/powerpoint/2010/main" val="54707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622D4-1DFC-E2C9-5797-FCD561C32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11683-08EB-3FA7-406E-6C824919A959}"/>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61E92824-4DD0-03A2-006A-238F80CBB582}"/>
              </a:ext>
            </a:extLst>
          </p:cNvPr>
          <p:cNvSpPr>
            <a:spLocks noGrp="1"/>
          </p:cNvSpPr>
          <p:nvPr>
            <p:ph sz="half" idx="1"/>
          </p:nvPr>
        </p:nvSpPr>
        <p:spPr>
          <a:xfrm>
            <a:off x="381000" y="1143000"/>
            <a:ext cx="5943600" cy="4800600"/>
          </a:xfrm>
        </p:spPr>
        <p:txBody>
          <a:bodyPr>
            <a:normAutofit/>
          </a:bodyPr>
          <a:lstStyle/>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algn="l"/>
            <a:endParaRPr lang="en-US" sz="1800" dirty="0">
              <a:solidFill>
                <a:srgbClr val="163A59"/>
              </a:solidFill>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9E8A5C0F-6EC0-6A85-2F92-8987946237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TextBox 4">
            <a:extLst>
              <a:ext uri="{FF2B5EF4-FFF2-40B4-BE49-F238E27FC236}">
                <a16:creationId xmlns:a16="http://schemas.microsoft.com/office/drawing/2014/main" id="{34233EC6-7CA4-DDDE-CB78-D3C07D3DC619}"/>
              </a:ext>
            </a:extLst>
          </p:cNvPr>
          <p:cNvSpPr txBox="1"/>
          <p:nvPr/>
        </p:nvSpPr>
        <p:spPr>
          <a:xfrm>
            <a:off x="800100" y="1340668"/>
            <a:ext cx="7200900" cy="6801862"/>
          </a:xfrm>
          <a:prstGeom prst="rect">
            <a:avLst/>
          </a:prstGeom>
          <a:noFill/>
        </p:spPr>
        <p:txBody>
          <a:bodyPr wrap="square">
            <a:spAutoFit/>
          </a:bodyPr>
          <a:lstStyle/>
          <a:p>
            <a:pPr marL="0" indent="0">
              <a:buNone/>
            </a:pPr>
            <a:endParaRPr lang="en-US" sz="1900" b="1" dirty="0">
              <a:latin typeface="Aptos" panose="020B0004020202020204" pitchFamily="34" charset="0"/>
            </a:endParaRPr>
          </a:p>
          <a:p>
            <a:r>
              <a:rPr lang="en-US" sz="2000" b="1" dirty="0">
                <a:latin typeface="Aptos" panose="020B0004020202020204" pitchFamily="34" charset="0"/>
              </a:rPr>
              <a:t>The Public Policy Committee recommends:</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Adding two issues for 2026 for study, education and possible policy recommendations</a:t>
            </a:r>
          </a:p>
          <a:p>
            <a:pPr marL="342900" indent="-342900">
              <a:buFont typeface="Arial" panose="020B0604020202020204" pitchFamily="34" charset="0"/>
              <a:buChar char="•"/>
            </a:pPr>
            <a:endParaRPr lang="en-US" sz="2000" dirty="0">
              <a:latin typeface="Aptos" panose="020B0004020202020204" pitchFamily="34" charset="0"/>
            </a:endParaRPr>
          </a:p>
          <a:p>
            <a:pPr marL="1257300" lvl="2" indent="-342900">
              <a:buFont typeface="Arial" panose="020B0604020202020204" pitchFamily="34" charset="0"/>
              <a:buChar char="•"/>
            </a:pPr>
            <a:r>
              <a:rPr lang="en-US" sz="2000" dirty="0">
                <a:latin typeface="Aptos" panose="020B0004020202020204" pitchFamily="34" charset="0"/>
              </a:rPr>
              <a:t>Requirement for a Medicaid member or insured private insurance enrollee </a:t>
            </a:r>
            <a:r>
              <a:rPr lang="en-US" sz="2000" b="0" i="0" dirty="0">
                <a:solidFill>
                  <a:srgbClr val="333333"/>
                </a:solidFill>
                <a:effectLst/>
                <a:latin typeface="Aptos" panose="020B0004020202020204" pitchFamily="34" charset="0"/>
              </a:rPr>
              <a:t>with pervasive developmental disorder and/or autism to receive a </a:t>
            </a:r>
            <a:r>
              <a:rPr lang="en-US" sz="2000" b="0" i="0" dirty="0" err="1">
                <a:solidFill>
                  <a:srgbClr val="333333"/>
                </a:solidFill>
                <a:effectLst/>
                <a:latin typeface="Aptos" panose="020B0004020202020204" pitchFamily="34" charset="0"/>
              </a:rPr>
              <a:t>rediagnosis</a:t>
            </a:r>
            <a:r>
              <a:rPr lang="en-US" sz="2000" b="0" i="0" dirty="0">
                <a:solidFill>
                  <a:srgbClr val="333333"/>
                </a:solidFill>
                <a:effectLst/>
                <a:latin typeface="Aptos" panose="020B0004020202020204" pitchFamily="34" charset="0"/>
              </a:rPr>
              <a:t> to maintain waiver eligibility or coverage for specific treatments</a:t>
            </a:r>
          </a:p>
          <a:p>
            <a:pPr marL="1257300" lvl="2" indent="-342900">
              <a:buFont typeface="Arial" panose="020B0604020202020204" pitchFamily="34" charset="0"/>
              <a:buChar char="•"/>
            </a:pPr>
            <a:endParaRPr lang="en-US" sz="2000" dirty="0">
              <a:latin typeface="Aptos" panose="020B0004020202020204" pitchFamily="34" charset="0"/>
            </a:endParaRPr>
          </a:p>
          <a:p>
            <a:pPr marL="1257300" lvl="2" indent="-342900">
              <a:buFont typeface="Arial" panose="020B0604020202020204" pitchFamily="34" charset="0"/>
              <a:buChar char="•"/>
            </a:pPr>
            <a:r>
              <a:rPr lang="en-US" sz="2000" dirty="0">
                <a:latin typeface="Aptos" panose="020B0004020202020204" pitchFamily="34" charset="0"/>
              </a:rPr>
              <a:t>Abuse and neglect of persons with disabilities in public and private long-term care facilities. </a:t>
            </a:r>
          </a:p>
          <a:p>
            <a:pPr marL="342900" indent="-342900">
              <a:buFont typeface="Arial" panose="020B0604020202020204" pitchFamily="34" charset="0"/>
              <a:buChar char="•"/>
            </a:pPr>
            <a:endParaRPr lang="en-US" sz="19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0" indent="0">
              <a:buNone/>
            </a:pPr>
            <a:endParaRPr lang="en-US" b="1" dirty="0"/>
          </a:p>
          <a:p>
            <a:pPr lvl="1"/>
            <a:endParaRPr lang="en-US" sz="2000" b="1" dirty="0"/>
          </a:p>
        </p:txBody>
      </p:sp>
    </p:spTree>
    <p:extLst>
      <p:ext uri="{BB962C8B-B14F-4D97-AF65-F5344CB8AC3E}">
        <p14:creationId xmlns:p14="http://schemas.microsoft.com/office/powerpoint/2010/main" val="131568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15831046-4A77-AF81-3AF8-CF93E6C35F77}"/>
              </a:ext>
            </a:extLst>
          </p:cNvPr>
          <p:cNvSpPr>
            <a:spLocks noGrp="1"/>
          </p:cNvSpPr>
          <p:nvPr>
            <p:ph sz="half" idx="1"/>
          </p:nvPr>
        </p:nvSpPr>
        <p:spPr>
          <a:xfrm>
            <a:off x="254000" y="1340789"/>
            <a:ext cx="7075500" cy="5517211"/>
          </a:xfrm>
        </p:spPr>
        <p:txBody>
          <a:bodyPr>
            <a:normAutofit/>
          </a:bodyPr>
          <a:lstStyle/>
          <a:p>
            <a:pPr marL="0" indent="0">
              <a:buNone/>
            </a:pPr>
            <a:endParaRPr lang="en-US" sz="4200" b="1" dirty="0">
              <a:solidFill>
                <a:srgbClr val="002060"/>
              </a:solidFill>
              <a:latin typeface="Helvetica" panose="020B0604020202020204" pitchFamily="34" charset="0"/>
              <a:cs typeface="Helvetica" panose="020B0604020202020204" pitchFamily="34" charset="0"/>
            </a:endParaRPr>
          </a:p>
          <a:p>
            <a:pPr marL="0" indent="0" algn="l">
              <a:buNone/>
            </a:pPr>
            <a:endParaRPr lang="en-US" sz="3800" b="0" i="0" dirty="0">
              <a:solidFill>
                <a:schemeClr val="tx1"/>
              </a:solidFill>
              <a:effectLst/>
              <a:latin typeface="Helvetica" panose="020B0604020202020204" pitchFamily="34" charset="0"/>
              <a:cs typeface="Helvetica" panose="020B0604020202020204" pitchFamily="34" charset="0"/>
            </a:endParaRPr>
          </a:p>
          <a:p>
            <a:pPr algn="l"/>
            <a:endParaRPr lang="en-US" sz="3800" dirty="0">
              <a:solidFill>
                <a:schemeClr val="tx1"/>
              </a:solidFill>
              <a:latin typeface="Helvetica" panose="020B0604020202020204" pitchFamily="34" charset="0"/>
              <a:cs typeface="Helvetica" panose="020B0604020202020204" pitchFamily="34" charset="0"/>
            </a:endParaRPr>
          </a:p>
          <a:p>
            <a:endParaRPr lang="en-US" sz="1800" dirty="0">
              <a:solidFill>
                <a:srgbClr val="3E3E3E"/>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Content Placeholder 4">
            <a:extLst>
              <a:ext uri="{FF2B5EF4-FFF2-40B4-BE49-F238E27FC236}">
                <a16:creationId xmlns:a16="http://schemas.microsoft.com/office/drawing/2014/main" id="{9F355E25-B510-1AC0-0059-D7796E5FFF8B}"/>
              </a:ext>
            </a:extLst>
          </p:cNvPr>
          <p:cNvSpPr>
            <a:spLocks noGrp="1"/>
          </p:cNvSpPr>
          <p:nvPr>
            <p:ph sz="half" idx="2"/>
          </p:nvPr>
        </p:nvSpPr>
        <p:spPr>
          <a:xfrm>
            <a:off x="261088" y="1219200"/>
            <a:ext cx="5257800" cy="5136212"/>
          </a:xfrm>
        </p:spPr>
        <p:txBody>
          <a:bodyPr>
            <a:normAutofit/>
          </a:bodyPr>
          <a:lstStyle/>
          <a:p>
            <a:pPr marL="0" indent="0">
              <a:buNone/>
            </a:pPr>
            <a:r>
              <a:rPr lang="en-US" b="1" dirty="0">
                <a:latin typeface="Aptos" panose="020B0004020202020204" pitchFamily="34" charset="0"/>
              </a:rPr>
              <a:t>Federal Policy</a:t>
            </a:r>
          </a:p>
          <a:p>
            <a:pPr marL="0" indent="0">
              <a:buNone/>
            </a:pPr>
            <a:endParaRPr lang="en-US" sz="2000" dirty="0">
              <a:latin typeface="Aptos" panose="020B0004020202020204" pitchFamily="34" charset="0"/>
            </a:endParaRPr>
          </a:p>
          <a:p>
            <a:r>
              <a:rPr lang="en-US" sz="2000" dirty="0">
                <a:latin typeface="Aptos" panose="020B0004020202020204" pitchFamily="34" charset="0"/>
              </a:rPr>
              <a:t>REMINDER this year there are </a:t>
            </a:r>
            <a:r>
              <a:rPr lang="en-US" sz="2000" b="1" dirty="0">
                <a:latin typeface="Aptos" panose="020B0004020202020204" pitchFamily="34" charset="0"/>
              </a:rPr>
              <a:t>TWO separate major budget bills in play</a:t>
            </a:r>
          </a:p>
          <a:p>
            <a:endParaRPr lang="en-US" sz="2000" b="1" dirty="0">
              <a:latin typeface="Aptos" panose="020B0004020202020204" pitchFamily="34" charset="0"/>
            </a:endParaRPr>
          </a:p>
          <a:p>
            <a:pPr marL="0" indent="0">
              <a:buNone/>
            </a:pPr>
            <a:r>
              <a:rPr lang="en-US" sz="2000" b="1" dirty="0">
                <a:latin typeface="Aptos" panose="020B0004020202020204" pitchFamily="34" charset="0"/>
              </a:rPr>
              <a:t>	1. Budget RECONCILIATION</a:t>
            </a:r>
          </a:p>
          <a:p>
            <a:pPr marL="0" indent="0">
              <a:buNone/>
            </a:pPr>
            <a:r>
              <a:rPr lang="en-US" sz="2000" b="1" dirty="0">
                <a:latin typeface="Aptos" panose="020B0004020202020204" pitchFamily="34" charset="0"/>
              </a:rPr>
              <a:t>	     </a:t>
            </a:r>
            <a:r>
              <a:rPr lang="en-US" sz="2000" dirty="0">
                <a:latin typeface="Aptos" panose="020B0004020202020204" pitchFamily="34" charset="0"/>
              </a:rPr>
              <a:t>Passed in July</a:t>
            </a:r>
          </a:p>
          <a:p>
            <a:pPr marL="0" indent="0">
              <a:buNone/>
            </a:pPr>
            <a:r>
              <a:rPr lang="en-US" sz="2000" b="1" dirty="0">
                <a:latin typeface="Aptos" panose="020B0004020202020204" pitchFamily="34" charset="0"/>
              </a:rPr>
              <a:t>	                         </a:t>
            </a:r>
          </a:p>
          <a:p>
            <a:pPr marL="0" indent="0">
              <a:buNone/>
            </a:pPr>
            <a:r>
              <a:rPr lang="en-US" sz="2000" b="1" dirty="0">
                <a:latin typeface="Aptos" panose="020B0004020202020204" pitchFamily="34" charset="0"/>
              </a:rPr>
              <a:t>	2. Budget APPROPRIATIONS</a:t>
            </a:r>
          </a:p>
          <a:p>
            <a:pPr marL="0" indent="0" algn="just">
              <a:spcBef>
                <a:spcPts val="0"/>
              </a:spcBef>
              <a:buNone/>
            </a:pPr>
            <a:r>
              <a:rPr lang="en-US" sz="2000" b="1" dirty="0">
                <a:latin typeface="Aptos" panose="020B0004020202020204" pitchFamily="34" charset="0"/>
              </a:rPr>
              <a:t>	     </a:t>
            </a:r>
            <a:r>
              <a:rPr lang="en-US" sz="2000" dirty="0">
                <a:latin typeface="Aptos" panose="020B0004020202020204" pitchFamily="34" charset="0"/>
              </a:rPr>
              <a:t>Must pass by Sept. 30  or pass</a:t>
            </a:r>
          </a:p>
          <a:p>
            <a:pPr marL="0" indent="0" algn="just">
              <a:spcBef>
                <a:spcPts val="0"/>
              </a:spcBef>
              <a:buNone/>
            </a:pPr>
            <a:r>
              <a:rPr lang="en-US" sz="2000" dirty="0">
                <a:latin typeface="Aptos" panose="020B0004020202020204" pitchFamily="34" charset="0"/>
              </a:rPr>
              <a:t>   	     continuing resolution to </a:t>
            </a:r>
          </a:p>
          <a:p>
            <a:pPr marL="0" indent="0" algn="just">
              <a:spcBef>
                <a:spcPts val="0"/>
              </a:spcBef>
              <a:buNone/>
            </a:pPr>
            <a:r>
              <a:rPr lang="en-US" sz="2000" dirty="0">
                <a:latin typeface="Aptos" panose="020B0004020202020204" pitchFamily="34" charset="0"/>
              </a:rPr>
              <a:t>                       avoid government shutdown</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endParaRPr lang="en-US" sz="2000" b="1" dirty="0"/>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pic>
        <p:nvPicPr>
          <p:cNvPr id="6" name="Picture 5">
            <a:extLst>
              <a:ext uri="{FF2B5EF4-FFF2-40B4-BE49-F238E27FC236}">
                <a16:creationId xmlns:a16="http://schemas.microsoft.com/office/drawing/2014/main" id="{2ED8E947-C399-5870-1528-303E3409C032}"/>
              </a:ext>
            </a:extLst>
          </p:cNvPr>
          <p:cNvPicPr>
            <a:picLocks noChangeAspect="1"/>
          </p:cNvPicPr>
          <p:nvPr/>
        </p:nvPicPr>
        <p:blipFill rotWithShape="1">
          <a:blip r:embed="rId4"/>
          <a:srcRect l="29170" r="25450" b="-2"/>
          <a:stretch/>
        </p:blipFill>
        <p:spPr>
          <a:xfrm>
            <a:off x="5789742" y="1600882"/>
            <a:ext cx="2871915" cy="4221129"/>
          </a:xfrm>
          <a:prstGeom prst="rect">
            <a:avLst/>
          </a:prstGeom>
        </p:spPr>
      </p:pic>
    </p:spTree>
    <p:extLst>
      <p:ext uri="{BB962C8B-B14F-4D97-AF65-F5344CB8AC3E}">
        <p14:creationId xmlns:p14="http://schemas.microsoft.com/office/powerpoint/2010/main" val="38124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9C7A-362E-4CC4-C658-5D55E12BC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4DB1E-5FAD-EB4E-9EA4-0B3A35946AF3}"/>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FD173A00-52B2-C5F6-1896-4BFFF45CE2C6}"/>
              </a:ext>
            </a:extLst>
          </p:cNvPr>
          <p:cNvSpPr>
            <a:spLocks noGrp="1"/>
          </p:cNvSpPr>
          <p:nvPr>
            <p:ph sz="half" idx="1"/>
          </p:nvPr>
        </p:nvSpPr>
        <p:spPr>
          <a:xfrm>
            <a:off x="254000" y="1340789"/>
            <a:ext cx="7075500" cy="5517211"/>
          </a:xfrm>
        </p:spPr>
        <p:txBody>
          <a:bodyPr>
            <a:normAutofit/>
          </a:bodyPr>
          <a:lstStyle/>
          <a:p>
            <a:pPr marL="0" indent="0">
              <a:buNone/>
            </a:pPr>
            <a:endParaRPr lang="en-US" sz="4200" b="1" dirty="0">
              <a:solidFill>
                <a:srgbClr val="002060"/>
              </a:solidFill>
              <a:latin typeface="Helvetica" panose="020B0604020202020204" pitchFamily="34" charset="0"/>
              <a:cs typeface="Helvetica" panose="020B0604020202020204" pitchFamily="34" charset="0"/>
            </a:endParaRPr>
          </a:p>
          <a:p>
            <a:pPr marL="0" indent="0" algn="l">
              <a:buNone/>
            </a:pPr>
            <a:endParaRPr lang="en-US" sz="3800" b="0" i="0" dirty="0">
              <a:solidFill>
                <a:schemeClr val="tx1"/>
              </a:solidFill>
              <a:effectLst/>
              <a:latin typeface="Helvetica" panose="020B0604020202020204" pitchFamily="34" charset="0"/>
              <a:cs typeface="Helvetica" panose="020B0604020202020204" pitchFamily="34" charset="0"/>
            </a:endParaRPr>
          </a:p>
          <a:p>
            <a:pPr algn="l"/>
            <a:endParaRPr lang="en-US" sz="3800" dirty="0">
              <a:solidFill>
                <a:schemeClr val="tx1"/>
              </a:solidFill>
              <a:latin typeface="Helvetica" panose="020B0604020202020204" pitchFamily="34" charset="0"/>
              <a:cs typeface="Helvetica" panose="020B0604020202020204" pitchFamily="34" charset="0"/>
            </a:endParaRPr>
          </a:p>
          <a:p>
            <a:endParaRPr lang="en-US" sz="1800" dirty="0">
              <a:solidFill>
                <a:srgbClr val="3E3E3E"/>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C2E7FFF7-8564-B5FA-F6D7-26F74D4B1D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Content Placeholder 4">
            <a:extLst>
              <a:ext uri="{FF2B5EF4-FFF2-40B4-BE49-F238E27FC236}">
                <a16:creationId xmlns:a16="http://schemas.microsoft.com/office/drawing/2014/main" id="{31F51B12-08D7-381D-84BF-952202D07A0B}"/>
              </a:ext>
            </a:extLst>
          </p:cNvPr>
          <p:cNvSpPr>
            <a:spLocks noGrp="1"/>
          </p:cNvSpPr>
          <p:nvPr>
            <p:ph sz="half" idx="2"/>
          </p:nvPr>
        </p:nvSpPr>
        <p:spPr>
          <a:xfrm>
            <a:off x="381000" y="1340788"/>
            <a:ext cx="5257800" cy="5136212"/>
          </a:xfrm>
        </p:spPr>
        <p:txBody>
          <a:bodyPr>
            <a:normAutofit/>
          </a:bodyPr>
          <a:lstStyle/>
          <a:p>
            <a:pPr marL="0" indent="0">
              <a:buNone/>
            </a:pPr>
            <a:r>
              <a:rPr lang="en-US" b="1" dirty="0"/>
              <a:t>Federal Policy</a:t>
            </a:r>
          </a:p>
          <a:p>
            <a:pPr marL="0" indent="0">
              <a:buNone/>
            </a:pPr>
            <a:endParaRPr lang="en-US" sz="2900" b="1" dirty="0"/>
          </a:p>
          <a:p>
            <a:pPr marL="0" indent="0" algn="ctr">
              <a:buNone/>
            </a:pPr>
            <a:r>
              <a:rPr lang="en-US" sz="2900" b="1" dirty="0">
                <a:latin typeface="Aptos" panose="020B0004020202020204" pitchFamily="34" charset="0"/>
              </a:rPr>
              <a:t>Budget Reconciliation  - </a:t>
            </a:r>
          </a:p>
          <a:p>
            <a:pPr marL="0" indent="0" algn="ctr">
              <a:buNone/>
            </a:pPr>
            <a:r>
              <a:rPr lang="en-US" sz="2900" b="1" dirty="0">
                <a:latin typeface="Aptos" panose="020B0004020202020204" pitchFamily="34" charset="0"/>
              </a:rPr>
              <a:t>OBBB Act passed</a:t>
            </a:r>
          </a:p>
          <a:p>
            <a:endParaRPr lang="en-US" sz="2000" b="1" dirty="0">
              <a:latin typeface="Aptos" panose="020B0004020202020204" pitchFamily="34" charset="0"/>
            </a:endParaRPr>
          </a:p>
          <a:p>
            <a:pPr marL="0" indent="0" algn="ctr">
              <a:buNone/>
            </a:pPr>
            <a:r>
              <a:rPr lang="en-US" sz="3200" dirty="0">
                <a:latin typeface="Aptos" panose="020B0004020202020204" pitchFamily="34" charset="0"/>
              </a:rPr>
              <a:t>  How will its </a:t>
            </a:r>
          </a:p>
          <a:p>
            <a:pPr marL="0" indent="0" algn="ctr">
              <a:buNone/>
            </a:pPr>
            <a:r>
              <a:rPr lang="en-US" sz="3200" dirty="0">
                <a:latin typeface="Aptos" panose="020B0004020202020204" pitchFamily="34" charset="0"/>
              </a:rPr>
              <a:t>implementation</a:t>
            </a:r>
          </a:p>
          <a:p>
            <a:pPr marL="0" indent="0" algn="ctr">
              <a:buNone/>
            </a:pPr>
            <a:r>
              <a:rPr lang="en-US" sz="3200" dirty="0">
                <a:latin typeface="Aptos" panose="020B0004020202020204" pitchFamily="34" charset="0"/>
              </a:rPr>
              <a:t> affect Iowa?</a:t>
            </a:r>
          </a:p>
          <a:p>
            <a:endParaRPr lang="en-US" sz="3200" dirty="0"/>
          </a:p>
          <a:p>
            <a:endParaRPr lang="en-US" sz="2000" b="1" dirty="0"/>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E98D0CE6-5CE2-EADD-9B45-E38B32E17872}"/>
              </a:ext>
            </a:extLst>
          </p:cNvPr>
          <p:cNvPicPr>
            <a:picLocks noChangeAspect="1"/>
          </p:cNvPicPr>
          <p:nvPr/>
        </p:nvPicPr>
        <p:blipFill>
          <a:blip r:embed="rId4"/>
          <a:stretch>
            <a:fillRect/>
          </a:stretch>
        </p:blipFill>
        <p:spPr>
          <a:xfrm>
            <a:off x="5486400" y="2895600"/>
            <a:ext cx="3209093" cy="2079241"/>
          </a:xfrm>
          <a:prstGeom prst="rect">
            <a:avLst/>
          </a:prstGeom>
        </p:spPr>
      </p:pic>
    </p:spTree>
    <p:extLst>
      <p:ext uri="{BB962C8B-B14F-4D97-AF65-F5344CB8AC3E}">
        <p14:creationId xmlns:p14="http://schemas.microsoft.com/office/powerpoint/2010/main" val="11191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15831046-4A77-AF81-3AF8-CF93E6C35F77}"/>
              </a:ext>
            </a:extLst>
          </p:cNvPr>
          <p:cNvSpPr>
            <a:spLocks noGrp="1"/>
          </p:cNvSpPr>
          <p:nvPr>
            <p:ph sz="half" idx="1"/>
          </p:nvPr>
        </p:nvSpPr>
        <p:spPr>
          <a:xfrm>
            <a:off x="304800" y="1181100"/>
            <a:ext cx="5943600" cy="4800600"/>
          </a:xfrm>
        </p:spPr>
        <p:txBody>
          <a:bodyPr>
            <a:normAutofit lnSpcReduction="10000"/>
          </a:bodyPr>
          <a:lstStyle/>
          <a:p>
            <a:pPr marL="0" indent="0">
              <a:buNone/>
            </a:pPr>
            <a:endParaRPr lang="en-US" sz="2400" b="1" dirty="0">
              <a:solidFill>
                <a:srgbClr val="002060"/>
              </a:solidFill>
              <a:latin typeface="Helvetica" panose="020B0604020202020204" pitchFamily="34" charset="0"/>
              <a:cs typeface="Helvetica" panose="020B0604020202020204" pitchFamily="34" charset="0"/>
            </a:endParaRPr>
          </a:p>
          <a:p>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pic>
        <p:nvPicPr>
          <p:cNvPr id="6" name="Picture 5">
            <a:extLst>
              <a:ext uri="{FF2B5EF4-FFF2-40B4-BE49-F238E27FC236}">
                <a16:creationId xmlns:a16="http://schemas.microsoft.com/office/drawing/2014/main" id="{A0235E1B-38BC-C62A-7E51-4E35C5739768}"/>
              </a:ext>
            </a:extLst>
          </p:cNvPr>
          <p:cNvPicPr>
            <a:picLocks noChangeAspect="1"/>
          </p:cNvPicPr>
          <p:nvPr/>
        </p:nvPicPr>
        <p:blipFill>
          <a:blip r:embed="rId4"/>
          <a:stretch>
            <a:fillRect/>
          </a:stretch>
        </p:blipFill>
        <p:spPr>
          <a:xfrm>
            <a:off x="5581002" y="2617677"/>
            <a:ext cx="3258198" cy="2111057"/>
          </a:xfrm>
          <a:prstGeom prst="rect">
            <a:avLst/>
          </a:prstGeom>
        </p:spPr>
      </p:pic>
      <p:sp>
        <p:nvSpPr>
          <p:cNvPr id="7" name="Content Placeholder 4">
            <a:extLst>
              <a:ext uri="{FF2B5EF4-FFF2-40B4-BE49-F238E27FC236}">
                <a16:creationId xmlns:a16="http://schemas.microsoft.com/office/drawing/2014/main" id="{4F534DCE-AC0D-30BB-3591-FD4691FFB7B7}"/>
              </a:ext>
            </a:extLst>
          </p:cNvPr>
          <p:cNvSpPr>
            <a:spLocks noGrp="1"/>
          </p:cNvSpPr>
          <p:nvPr>
            <p:ph sz="half" idx="2"/>
          </p:nvPr>
        </p:nvSpPr>
        <p:spPr>
          <a:xfrm>
            <a:off x="390746" y="1112188"/>
            <a:ext cx="8362508" cy="5136212"/>
          </a:xfrm>
        </p:spPr>
        <p:txBody>
          <a:bodyPr>
            <a:normAutofit lnSpcReduction="10000"/>
          </a:bodyPr>
          <a:lstStyle/>
          <a:p>
            <a:pPr marL="0" indent="0">
              <a:buNone/>
            </a:pPr>
            <a:r>
              <a:rPr lang="en-US" sz="2900" b="1" dirty="0">
                <a:latin typeface="Aptos" panose="020B0004020202020204" pitchFamily="34" charset="0"/>
              </a:rPr>
              <a:t>Federal Reconciliation and Iowa: Medicaid*</a:t>
            </a:r>
          </a:p>
          <a:p>
            <a:pPr marL="0" indent="0">
              <a:buNone/>
            </a:pPr>
            <a:endParaRPr lang="en-US" sz="1200" b="1" dirty="0">
              <a:latin typeface="Aptos" panose="020B0004020202020204" pitchFamily="34" charset="0"/>
            </a:endParaRPr>
          </a:p>
          <a:p>
            <a:pPr marL="0" indent="0">
              <a:buNone/>
            </a:pPr>
            <a:r>
              <a:rPr lang="en-US" sz="2000" b="1" dirty="0">
                <a:latin typeface="Aptos" panose="020B0004020202020204" pitchFamily="34" charset="0"/>
              </a:rPr>
              <a:t>Eligibility</a:t>
            </a:r>
          </a:p>
          <a:p>
            <a:r>
              <a:rPr lang="en-US" sz="1900" dirty="0">
                <a:latin typeface="Aptos" panose="020B0004020202020204" pitchFamily="34" charset="0"/>
              </a:rPr>
              <a:t>More strict on residency and eligibility review– every 6 months</a:t>
            </a:r>
          </a:p>
          <a:p>
            <a:endParaRPr lang="en-US" sz="1200" b="1" dirty="0">
              <a:latin typeface="Aptos" panose="020B0004020202020204" pitchFamily="34" charset="0"/>
            </a:endParaRPr>
          </a:p>
          <a:p>
            <a:pPr marL="0" indent="0">
              <a:buNone/>
            </a:pPr>
            <a:r>
              <a:rPr lang="en-US" sz="2000" b="1" dirty="0">
                <a:latin typeface="Aptos" panose="020B0004020202020204" pitchFamily="34" charset="0"/>
              </a:rPr>
              <a:t>Work requirements</a:t>
            </a:r>
          </a:p>
          <a:p>
            <a:r>
              <a:rPr lang="en-US" sz="1900" dirty="0">
                <a:latin typeface="Aptos" panose="020B0004020202020204" pitchFamily="34" charset="0"/>
              </a:rPr>
              <a:t>Iowa will adopt federal rules</a:t>
            </a:r>
          </a:p>
          <a:p>
            <a:r>
              <a:rPr lang="en-US" sz="1900" dirty="0">
                <a:latin typeface="Aptos" panose="020B0004020202020204" pitchFamily="34" charset="0"/>
              </a:rPr>
              <a:t>Affects non-disabled, low-income </a:t>
            </a:r>
          </a:p>
          <a:p>
            <a:pPr marL="0" indent="0">
              <a:spcBef>
                <a:spcPts val="0"/>
              </a:spcBef>
              <a:buNone/>
            </a:pPr>
            <a:r>
              <a:rPr lang="en-US" sz="1900" dirty="0">
                <a:latin typeface="Aptos" panose="020B0004020202020204" pitchFamily="34" charset="0"/>
              </a:rPr>
              <a:t>       adults 19-64, without dependents </a:t>
            </a:r>
          </a:p>
          <a:p>
            <a:pPr marL="0" indent="0">
              <a:spcBef>
                <a:spcPts val="0"/>
              </a:spcBef>
              <a:buNone/>
            </a:pPr>
            <a:r>
              <a:rPr lang="en-US" sz="1900" dirty="0">
                <a:latin typeface="Aptos" panose="020B0004020202020204" pitchFamily="34" charset="0"/>
              </a:rPr>
              <a:t>       under 13 on Iowa Health and Wellness</a:t>
            </a:r>
          </a:p>
          <a:p>
            <a:pPr marL="0" indent="0">
              <a:spcBef>
                <a:spcPts val="0"/>
              </a:spcBef>
              <a:buNone/>
            </a:pPr>
            <a:endParaRPr lang="en-US" sz="1200" b="1" dirty="0">
              <a:latin typeface="Aptos" panose="020B0004020202020204" pitchFamily="34" charset="0"/>
            </a:endParaRPr>
          </a:p>
          <a:p>
            <a:pPr marL="0" indent="0">
              <a:spcBef>
                <a:spcPts val="0"/>
              </a:spcBef>
              <a:buNone/>
            </a:pPr>
            <a:r>
              <a:rPr lang="en-US" sz="2000" b="1" dirty="0">
                <a:latin typeface="Aptos" panose="020B0004020202020204" pitchFamily="34" charset="0"/>
              </a:rPr>
              <a:t>Cap on Federal Funding Growth</a:t>
            </a:r>
          </a:p>
          <a:p>
            <a:pPr>
              <a:spcBef>
                <a:spcPts val="0"/>
              </a:spcBef>
            </a:pPr>
            <a:r>
              <a:rPr lang="en-US" sz="1900" dirty="0">
                <a:latin typeface="Aptos" panose="020B0004020202020204" pitchFamily="34" charset="0"/>
              </a:rPr>
              <a:t>Limits how much Medicaid funding can grow, even if costs rise</a:t>
            </a:r>
          </a:p>
          <a:p>
            <a:pPr>
              <a:spcBef>
                <a:spcPts val="0"/>
              </a:spcBef>
            </a:pPr>
            <a:r>
              <a:rPr lang="en-US" sz="1900" dirty="0">
                <a:latin typeface="Aptos" panose="020B0004020202020204" pitchFamily="34" charset="0"/>
              </a:rPr>
              <a:t>States have to cover more of the costs or reduce services</a:t>
            </a:r>
          </a:p>
          <a:p>
            <a:pPr>
              <a:spcBef>
                <a:spcPts val="0"/>
              </a:spcBef>
            </a:pPr>
            <a:endParaRPr lang="en-US" sz="1900" dirty="0">
              <a:latin typeface="Aptos" panose="020B0004020202020204" pitchFamily="34" charset="0"/>
            </a:endParaRPr>
          </a:p>
          <a:p>
            <a:pPr marL="0" indent="0">
              <a:spcBef>
                <a:spcPts val="0"/>
              </a:spcBef>
              <a:buNone/>
            </a:pPr>
            <a:r>
              <a:rPr lang="en-US" sz="2000" b="1" dirty="0">
                <a:latin typeface="Aptos" panose="020B0004020202020204" pitchFamily="34" charset="0"/>
              </a:rPr>
              <a:t>Projection:</a:t>
            </a:r>
            <a:r>
              <a:rPr lang="en-US" sz="1900" dirty="0">
                <a:latin typeface="Aptos" panose="020B0004020202020204" pitchFamily="34" charset="0"/>
              </a:rPr>
              <a:t> 10-12 million Americans will lose Medicaid coverage over 10 years</a:t>
            </a:r>
          </a:p>
          <a:p>
            <a:pPr marL="0" indent="0">
              <a:spcBef>
                <a:spcPts val="0"/>
              </a:spcBef>
              <a:buNone/>
            </a:pPr>
            <a:endParaRPr lang="en-US" sz="1900" dirty="0">
              <a:latin typeface="Aptos" panose="020B0004020202020204" pitchFamily="34" charset="0"/>
            </a:endParaRPr>
          </a:p>
          <a:p>
            <a:pPr marL="0" indent="0">
              <a:spcBef>
                <a:spcPts val="0"/>
              </a:spcBef>
              <a:buNone/>
            </a:pPr>
            <a:r>
              <a:rPr lang="en-US" sz="1900" dirty="0">
                <a:latin typeface="Aptos" panose="020B0004020202020204" pitchFamily="34" charset="0"/>
              </a:rPr>
              <a:t>Source: Iowa HHS</a:t>
            </a:r>
          </a:p>
          <a:p>
            <a:endParaRPr lang="en-US" sz="2000" b="1" dirty="0">
              <a:latin typeface="Aptos" panose="020B0004020202020204" pitchFamily="34" charset="0"/>
            </a:endParaRPr>
          </a:p>
          <a:p>
            <a:pPr marL="0" indent="0">
              <a:buNone/>
            </a:pPr>
            <a:endParaRPr lang="en-US" sz="2000" b="1" dirty="0">
              <a:latin typeface="Aptos" panose="020B0004020202020204" pitchFamily="34" charset="0"/>
            </a:endParaRPr>
          </a:p>
          <a:p>
            <a:pPr marL="0" indent="0">
              <a:buNone/>
            </a:pPr>
            <a:endParaRPr lang="en-US" sz="2000" b="1" dirty="0">
              <a:latin typeface="Aptos" panose="020B0004020202020204" pitchFamily="34" charset="0"/>
            </a:endParaRPr>
          </a:p>
          <a:p>
            <a:endParaRPr lang="en-US" sz="2000" b="1" dirty="0">
              <a:latin typeface="Aptos" panose="020B0004020202020204" pitchFamily="34" charset="0"/>
            </a:endParaRPr>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07999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3FDE-9C73-C239-4C63-710287FE8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F047B-A62C-2356-2BF5-7CC4F2E7BE22}"/>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BC3D842E-6487-CBD6-A148-2269D4BE2BBC}"/>
              </a:ext>
            </a:extLst>
          </p:cNvPr>
          <p:cNvSpPr>
            <a:spLocks noGrp="1"/>
          </p:cNvSpPr>
          <p:nvPr>
            <p:ph sz="half" idx="1"/>
          </p:nvPr>
        </p:nvSpPr>
        <p:spPr>
          <a:xfrm>
            <a:off x="304800" y="1181100"/>
            <a:ext cx="5943600" cy="4800600"/>
          </a:xfrm>
        </p:spPr>
        <p:txBody>
          <a:bodyPr>
            <a:normAutofit fontScale="92500" lnSpcReduction="10000"/>
          </a:bodyPr>
          <a:lstStyle/>
          <a:p>
            <a:pPr marL="0" indent="0">
              <a:buNone/>
            </a:pPr>
            <a:endParaRPr lang="en-US" sz="2400" b="1" dirty="0">
              <a:solidFill>
                <a:srgbClr val="002060"/>
              </a:solidFill>
              <a:latin typeface="Helvetica" panose="020B0604020202020204" pitchFamily="34" charset="0"/>
              <a:cs typeface="Helvetica" panose="020B0604020202020204" pitchFamily="34" charset="0"/>
            </a:endParaRPr>
          </a:p>
          <a:p>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4668138A-D2D9-7741-52F9-1C8EB4CA38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pic>
        <p:nvPicPr>
          <p:cNvPr id="6" name="Picture 5">
            <a:extLst>
              <a:ext uri="{FF2B5EF4-FFF2-40B4-BE49-F238E27FC236}">
                <a16:creationId xmlns:a16="http://schemas.microsoft.com/office/drawing/2014/main" id="{4E69D930-E426-05D3-79AE-C4800944D587}"/>
              </a:ext>
            </a:extLst>
          </p:cNvPr>
          <p:cNvPicPr>
            <a:picLocks noChangeAspect="1"/>
          </p:cNvPicPr>
          <p:nvPr/>
        </p:nvPicPr>
        <p:blipFill>
          <a:blip r:embed="rId4"/>
          <a:stretch>
            <a:fillRect/>
          </a:stretch>
        </p:blipFill>
        <p:spPr>
          <a:xfrm>
            <a:off x="6067646" y="1752600"/>
            <a:ext cx="2418908" cy="1567262"/>
          </a:xfrm>
          <a:prstGeom prst="rect">
            <a:avLst/>
          </a:prstGeom>
        </p:spPr>
      </p:pic>
      <p:sp>
        <p:nvSpPr>
          <p:cNvPr id="7" name="Content Placeholder 4">
            <a:extLst>
              <a:ext uri="{FF2B5EF4-FFF2-40B4-BE49-F238E27FC236}">
                <a16:creationId xmlns:a16="http://schemas.microsoft.com/office/drawing/2014/main" id="{AAF44E26-6625-A736-2D77-9648E87E5DD1}"/>
              </a:ext>
            </a:extLst>
          </p:cNvPr>
          <p:cNvSpPr>
            <a:spLocks noGrp="1"/>
          </p:cNvSpPr>
          <p:nvPr>
            <p:ph sz="half" idx="2"/>
          </p:nvPr>
        </p:nvSpPr>
        <p:spPr>
          <a:xfrm>
            <a:off x="390746" y="1112188"/>
            <a:ext cx="8219854" cy="5745812"/>
          </a:xfrm>
        </p:spPr>
        <p:txBody>
          <a:bodyPr>
            <a:normAutofit fontScale="92500" lnSpcReduction="10000"/>
          </a:bodyPr>
          <a:lstStyle/>
          <a:p>
            <a:pPr marL="0" indent="0">
              <a:buNone/>
            </a:pPr>
            <a:r>
              <a:rPr lang="en-US" sz="2900" b="1" dirty="0">
                <a:latin typeface="Aptos" panose="020B0004020202020204" pitchFamily="34" charset="0"/>
              </a:rPr>
              <a:t>Federal Reconciliation and Iowa: SNAP and Medicaid*</a:t>
            </a:r>
          </a:p>
          <a:p>
            <a:pPr marL="0" indent="0">
              <a:buNone/>
            </a:pPr>
            <a:endParaRPr lang="en-US" sz="1200" b="1" dirty="0">
              <a:latin typeface="Aptos" panose="020B0004020202020204" pitchFamily="34" charset="0"/>
            </a:endParaRPr>
          </a:p>
          <a:p>
            <a:pPr marL="0" indent="0">
              <a:buNone/>
            </a:pPr>
            <a:r>
              <a:rPr lang="en-US" sz="1900" b="1" dirty="0">
                <a:latin typeface="Aptos" panose="020B0004020202020204" pitchFamily="34" charset="0"/>
              </a:rPr>
              <a:t>SNAP - Error Rate </a:t>
            </a:r>
            <a:r>
              <a:rPr lang="en-US" sz="1900" b="1" dirty="0" err="1">
                <a:latin typeface="Aptos" panose="020B0004020202020204" pitchFamily="34" charset="0"/>
              </a:rPr>
              <a:t>Penalities</a:t>
            </a:r>
            <a:endParaRPr lang="en-US" sz="1900" b="1" dirty="0">
              <a:latin typeface="Aptos" panose="020B0004020202020204" pitchFamily="34" charset="0"/>
            </a:endParaRPr>
          </a:p>
          <a:p>
            <a:r>
              <a:rPr lang="en-US" sz="1900" dirty="0">
                <a:latin typeface="Aptos" panose="020B0004020202020204" pitchFamily="34" charset="0"/>
              </a:rPr>
              <a:t>States funding will be taken away if there are </a:t>
            </a:r>
          </a:p>
          <a:p>
            <a:pPr marL="0" indent="0">
              <a:buNone/>
            </a:pPr>
            <a:r>
              <a:rPr lang="en-US" sz="1900" dirty="0">
                <a:latin typeface="Aptos" panose="020B0004020202020204" pitchFamily="34" charset="0"/>
              </a:rPr>
              <a:t>	errors in who receives SNAP benefits</a:t>
            </a:r>
          </a:p>
          <a:p>
            <a:pPr marL="0" indent="0">
              <a:buNone/>
            </a:pPr>
            <a:r>
              <a:rPr lang="en-US" sz="1900" dirty="0">
                <a:latin typeface="Aptos" panose="020B0004020202020204" pitchFamily="34" charset="0"/>
              </a:rPr>
              <a:t>		Current Iowa error rate is 5.9%</a:t>
            </a:r>
          </a:p>
          <a:p>
            <a:pPr marL="0" indent="0">
              <a:buNone/>
            </a:pPr>
            <a:r>
              <a:rPr lang="en-US" sz="1900" dirty="0">
                <a:latin typeface="Aptos" panose="020B0004020202020204" pitchFamily="34" charset="0"/>
              </a:rPr>
              <a:t>		States must be below 6%</a:t>
            </a:r>
          </a:p>
          <a:p>
            <a:pPr marL="0" indent="0">
              <a:spcBef>
                <a:spcPts val="0"/>
              </a:spcBef>
              <a:buNone/>
            </a:pPr>
            <a:endParaRPr lang="en-US" sz="1900" b="1" dirty="0">
              <a:latin typeface="Aptos" panose="020B0004020202020204" pitchFamily="34" charset="0"/>
            </a:endParaRPr>
          </a:p>
          <a:p>
            <a:pPr marL="0" indent="0">
              <a:buNone/>
            </a:pPr>
            <a:r>
              <a:rPr lang="en-US" sz="1900" b="1" dirty="0">
                <a:latin typeface="Aptos" panose="020B0004020202020204" pitchFamily="34" charset="0"/>
              </a:rPr>
              <a:t>Medicaid payment Error Rate – </a:t>
            </a:r>
            <a:r>
              <a:rPr lang="en-US" sz="1900" dirty="0">
                <a:latin typeface="Aptos" panose="020B0004020202020204" pitchFamily="34" charset="0"/>
              </a:rPr>
              <a:t>measures 3 payment areas</a:t>
            </a:r>
          </a:p>
          <a:p>
            <a:r>
              <a:rPr lang="en-US" sz="1900" dirty="0">
                <a:latin typeface="Aptos" panose="020B0004020202020204" pitchFamily="34" charset="0"/>
              </a:rPr>
              <a:t>Fee for Service – Direct payments made to doctors, hospitals and other providers</a:t>
            </a:r>
          </a:p>
          <a:p>
            <a:r>
              <a:rPr lang="en-US" sz="1900" dirty="0">
                <a:latin typeface="Aptos" panose="020B0004020202020204" pitchFamily="34" charset="0"/>
              </a:rPr>
              <a:t>Managed Care Payments – Monthly capitation payments paid to the MCO</a:t>
            </a:r>
          </a:p>
          <a:p>
            <a:r>
              <a:rPr lang="en-US" sz="1900" dirty="0">
                <a:latin typeface="Aptos" panose="020B0004020202020204" pitchFamily="34" charset="0"/>
              </a:rPr>
              <a:t>Eligibility – Whether the person was truly qualified</a:t>
            </a:r>
          </a:p>
          <a:p>
            <a:pPr marL="457200" lvl="1" indent="0">
              <a:buNone/>
            </a:pPr>
            <a:endParaRPr lang="en-US" sz="1900" dirty="0">
              <a:latin typeface="Aptos" panose="020B0004020202020204" pitchFamily="34" charset="0"/>
            </a:endParaRPr>
          </a:p>
          <a:p>
            <a:pPr marL="57150" indent="0">
              <a:buNone/>
            </a:pPr>
            <a:r>
              <a:rPr lang="en-US" sz="1900" b="1" dirty="0">
                <a:latin typeface="Aptos" panose="020B0004020202020204" pitchFamily="34" charset="0"/>
              </a:rPr>
              <a:t>If Iowa had a 5% error rate for Medicaid </a:t>
            </a:r>
            <a:r>
              <a:rPr lang="en-US" sz="1900" dirty="0">
                <a:solidFill>
                  <a:schemeClr val="tx1"/>
                </a:solidFill>
                <a:latin typeface="Aptos" panose="020B0004020202020204" pitchFamily="34" charset="0"/>
              </a:rPr>
              <a:t>payments and eligibility the financial penalty would be $102 million</a:t>
            </a:r>
          </a:p>
          <a:p>
            <a:pPr marL="57150" indent="0">
              <a:buNone/>
            </a:pPr>
            <a:endParaRPr lang="en-US" sz="1900" dirty="0">
              <a:solidFill>
                <a:schemeClr val="tx1"/>
              </a:solidFill>
              <a:latin typeface="Aptos" panose="020B0004020202020204" pitchFamily="34" charset="0"/>
            </a:endParaRPr>
          </a:p>
          <a:p>
            <a:pPr marL="57150" indent="0">
              <a:buNone/>
            </a:pPr>
            <a:r>
              <a:rPr lang="en-US" sz="1700" dirty="0">
                <a:solidFill>
                  <a:schemeClr val="tx1"/>
                </a:solidFill>
                <a:latin typeface="Aptos" panose="020B0004020202020204" pitchFamily="34" charset="0"/>
              </a:rPr>
              <a:t>Source: Iowa HHS</a:t>
            </a:r>
          </a:p>
          <a:p>
            <a:pPr marL="0" indent="0">
              <a:buNone/>
            </a:pPr>
            <a:endParaRPr lang="en-US" sz="2000" b="1" dirty="0">
              <a:latin typeface="Aptos" panose="020B0004020202020204" pitchFamily="34" charset="0"/>
            </a:endParaRPr>
          </a:p>
          <a:p>
            <a:pPr marL="0" indent="0">
              <a:buNone/>
            </a:pPr>
            <a:endParaRPr lang="en-US" sz="2000" b="1" dirty="0">
              <a:latin typeface="Aptos" panose="020B0004020202020204" pitchFamily="34" charset="0"/>
            </a:endParaRPr>
          </a:p>
          <a:p>
            <a:endParaRPr lang="en-US" sz="2000" b="1" dirty="0">
              <a:latin typeface="Aptos" panose="020B0004020202020204" pitchFamily="34" charset="0"/>
            </a:endParaRPr>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92458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BF98-CF4C-EB63-5674-CB2387496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FB335-8C34-E91F-D9A8-69EA85D6A471}"/>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2FB16501-A1B1-83D1-1F40-B1394DCEA722}"/>
              </a:ext>
            </a:extLst>
          </p:cNvPr>
          <p:cNvSpPr>
            <a:spLocks noGrp="1"/>
          </p:cNvSpPr>
          <p:nvPr>
            <p:ph sz="half" idx="1"/>
          </p:nvPr>
        </p:nvSpPr>
        <p:spPr>
          <a:xfrm>
            <a:off x="254000" y="1340789"/>
            <a:ext cx="7075500" cy="5517211"/>
          </a:xfrm>
        </p:spPr>
        <p:txBody>
          <a:bodyPr>
            <a:normAutofit/>
          </a:bodyPr>
          <a:lstStyle/>
          <a:p>
            <a:pPr marL="0" indent="0">
              <a:buNone/>
            </a:pPr>
            <a:endParaRPr lang="en-US" sz="4200" b="1" dirty="0">
              <a:solidFill>
                <a:srgbClr val="002060"/>
              </a:solidFill>
              <a:latin typeface="Helvetica" panose="020B0604020202020204" pitchFamily="34" charset="0"/>
              <a:cs typeface="Helvetica" panose="020B0604020202020204" pitchFamily="34" charset="0"/>
            </a:endParaRPr>
          </a:p>
          <a:p>
            <a:pPr marL="0" indent="0" algn="l">
              <a:buNone/>
            </a:pPr>
            <a:endParaRPr lang="en-US" sz="3800" b="0" i="0" dirty="0">
              <a:solidFill>
                <a:schemeClr val="tx1"/>
              </a:solidFill>
              <a:effectLst/>
              <a:latin typeface="Helvetica" panose="020B0604020202020204" pitchFamily="34" charset="0"/>
              <a:cs typeface="Helvetica" panose="020B0604020202020204" pitchFamily="34" charset="0"/>
            </a:endParaRPr>
          </a:p>
          <a:p>
            <a:pPr algn="l"/>
            <a:endParaRPr lang="en-US" sz="3800" dirty="0">
              <a:solidFill>
                <a:schemeClr val="tx1"/>
              </a:solidFill>
              <a:latin typeface="Helvetica" panose="020B0604020202020204" pitchFamily="34" charset="0"/>
              <a:cs typeface="Helvetica" panose="020B0604020202020204" pitchFamily="34" charset="0"/>
            </a:endParaRPr>
          </a:p>
          <a:p>
            <a:endParaRPr lang="en-US" sz="1800" dirty="0">
              <a:solidFill>
                <a:srgbClr val="3E3E3E"/>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65CEE4E7-4947-5820-F6DB-64E6B8338D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Content Placeholder 4">
            <a:extLst>
              <a:ext uri="{FF2B5EF4-FFF2-40B4-BE49-F238E27FC236}">
                <a16:creationId xmlns:a16="http://schemas.microsoft.com/office/drawing/2014/main" id="{DADA8189-0768-FA8F-DAB4-A365B965EF97}"/>
              </a:ext>
            </a:extLst>
          </p:cNvPr>
          <p:cNvSpPr>
            <a:spLocks noGrp="1"/>
          </p:cNvSpPr>
          <p:nvPr>
            <p:ph sz="half" idx="2"/>
          </p:nvPr>
        </p:nvSpPr>
        <p:spPr>
          <a:xfrm>
            <a:off x="354871" y="1155805"/>
            <a:ext cx="5334000" cy="5136212"/>
          </a:xfrm>
        </p:spPr>
        <p:txBody>
          <a:bodyPr>
            <a:normAutofit/>
          </a:bodyPr>
          <a:lstStyle/>
          <a:p>
            <a:pPr marL="0" indent="0">
              <a:buNone/>
            </a:pPr>
            <a:r>
              <a:rPr lang="en-US" sz="2400" b="1" dirty="0">
                <a:latin typeface="Aptos" panose="020B0004020202020204" pitchFamily="34" charset="0"/>
              </a:rPr>
              <a:t>Federal Policy</a:t>
            </a:r>
          </a:p>
          <a:p>
            <a:pPr marL="0" indent="0">
              <a:buNone/>
            </a:pPr>
            <a:endParaRPr lang="en-US" sz="2900" b="1" dirty="0"/>
          </a:p>
          <a:p>
            <a:pPr marL="0" indent="0">
              <a:buNone/>
            </a:pPr>
            <a:r>
              <a:rPr lang="en-US" sz="2000" b="1" dirty="0">
                <a:latin typeface="Aptos" panose="020B0004020202020204" pitchFamily="34" charset="0"/>
              </a:rPr>
              <a:t>Budget APPROPRIATIONS</a:t>
            </a:r>
          </a:p>
          <a:p>
            <a:pPr marL="0" indent="0" algn="just">
              <a:spcBef>
                <a:spcPts val="0"/>
              </a:spcBef>
              <a:buNone/>
            </a:pPr>
            <a:endParaRPr lang="en-US" sz="2000" dirty="0">
              <a:latin typeface="Aptos" panose="020B0004020202020204" pitchFamily="34" charset="0"/>
            </a:endParaRPr>
          </a:p>
          <a:p>
            <a:pPr marL="0" indent="0" algn="just">
              <a:spcBef>
                <a:spcPts val="0"/>
              </a:spcBef>
              <a:buNone/>
            </a:pPr>
            <a:r>
              <a:rPr lang="en-US" sz="1800" dirty="0">
                <a:latin typeface="Aptos" panose="020B0004020202020204" pitchFamily="34" charset="0"/>
              </a:rPr>
              <a:t>Must pass by Sept. 30  or pass</a:t>
            </a:r>
          </a:p>
          <a:p>
            <a:pPr marL="0" indent="0" algn="just">
              <a:spcBef>
                <a:spcPts val="0"/>
              </a:spcBef>
              <a:buNone/>
            </a:pPr>
            <a:r>
              <a:rPr lang="en-US" sz="1800" dirty="0">
                <a:latin typeface="Aptos" panose="020B0004020202020204" pitchFamily="34" charset="0"/>
              </a:rPr>
              <a:t>continuing resolution to </a:t>
            </a:r>
          </a:p>
          <a:p>
            <a:pPr marL="0" indent="0" algn="just">
              <a:spcBef>
                <a:spcPts val="0"/>
              </a:spcBef>
              <a:buNone/>
            </a:pPr>
            <a:r>
              <a:rPr lang="en-US" sz="1800" dirty="0">
                <a:latin typeface="Aptos" panose="020B0004020202020204" pitchFamily="34" charset="0"/>
              </a:rPr>
              <a:t>avoid government shutdown</a:t>
            </a:r>
          </a:p>
          <a:p>
            <a:pPr marL="0" indent="0" algn="just">
              <a:spcBef>
                <a:spcPts val="0"/>
              </a:spcBef>
              <a:buNone/>
            </a:pPr>
            <a:endParaRPr lang="en-US" sz="1800" dirty="0">
              <a:latin typeface="Aptos" panose="020B0004020202020204" pitchFamily="34" charset="0"/>
            </a:endParaRPr>
          </a:p>
          <a:p>
            <a:pPr marL="0" indent="0" algn="just">
              <a:spcBef>
                <a:spcPts val="0"/>
              </a:spcBef>
              <a:buNone/>
            </a:pPr>
            <a:r>
              <a:rPr lang="en-US" sz="1800" b="0" i="0" dirty="0">
                <a:solidFill>
                  <a:srgbClr val="333333"/>
                </a:solidFill>
                <a:effectLst/>
                <a:latin typeface="Aptos" panose="020B0004020202020204" pitchFamily="34" charset="0"/>
              </a:rPr>
              <a:t>House and Senate Appropriations Committees each have 12 subcommittees, responsible for one regular appropriations budget.</a:t>
            </a:r>
          </a:p>
          <a:p>
            <a:pPr marL="0" indent="0" algn="just">
              <a:spcBef>
                <a:spcPts val="0"/>
              </a:spcBef>
              <a:buNone/>
            </a:pPr>
            <a:endParaRPr lang="en-US" sz="1800" dirty="0">
              <a:solidFill>
                <a:srgbClr val="333333"/>
              </a:solidFill>
              <a:latin typeface="Aptos" panose="020B0004020202020204" pitchFamily="34" charset="0"/>
            </a:endParaRPr>
          </a:p>
          <a:p>
            <a:pPr marL="0" indent="0" algn="just">
              <a:spcBef>
                <a:spcPts val="0"/>
              </a:spcBef>
              <a:buNone/>
            </a:pPr>
            <a:r>
              <a:rPr lang="en-US" sz="1800" b="0" i="0" dirty="0">
                <a:solidFill>
                  <a:srgbClr val="333333"/>
                </a:solidFill>
                <a:effectLst/>
                <a:latin typeface="Aptos" panose="020B0004020202020204" pitchFamily="34" charset="0"/>
              </a:rPr>
              <a:t>Subcommittee on Labor, Health and Human Services, Education, and Related Agencies</a:t>
            </a:r>
            <a:endParaRPr lang="en-US" sz="1800" dirty="0">
              <a:latin typeface="Aptos" panose="020B0004020202020204" pitchFamily="34" charset="0"/>
            </a:endParaRPr>
          </a:p>
          <a:p>
            <a:endParaRPr lang="en-US" sz="2000" b="1" dirty="0">
              <a:latin typeface="Aptos" panose="020B0004020202020204" pitchFamily="34" charset="0"/>
            </a:endParaRPr>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pic>
        <p:nvPicPr>
          <p:cNvPr id="6" name="Picture 5">
            <a:extLst>
              <a:ext uri="{FF2B5EF4-FFF2-40B4-BE49-F238E27FC236}">
                <a16:creationId xmlns:a16="http://schemas.microsoft.com/office/drawing/2014/main" id="{B9FB5EE1-57EF-1C1A-C894-69BCC7434A37}"/>
              </a:ext>
            </a:extLst>
          </p:cNvPr>
          <p:cNvPicPr>
            <a:picLocks noChangeAspect="1"/>
          </p:cNvPicPr>
          <p:nvPr/>
        </p:nvPicPr>
        <p:blipFill rotWithShape="1">
          <a:blip r:embed="rId4"/>
          <a:srcRect l="29170" r="25450" b="-2"/>
          <a:stretch/>
        </p:blipFill>
        <p:spPr>
          <a:xfrm>
            <a:off x="5789742" y="1600882"/>
            <a:ext cx="2871915" cy="4221129"/>
          </a:xfrm>
          <a:prstGeom prst="rect">
            <a:avLst/>
          </a:prstGeom>
        </p:spPr>
      </p:pic>
    </p:spTree>
    <p:extLst>
      <p:ext uri="{BB962C8B-B14F-4D97-AF65-F5344CB8AC3E}">
        <p14:creationId xmlns:p14="http://schemas.microsoft.com/office/powerpoint/2010/main" val="171131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8E2B-4B37-A24A-F902-09AE78DAE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4AE63-EE8A-9669-2ACD-41C7F9D65684}"/>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63730B5D-71CE-A662-F2D6-282350CA11EA}"/>
              </a:ext>
            </a:extLst>
          </p:cNvPr>
          <p:cNvSpPr>
            <a:spLocks noGrp="1"/>
          </p:cNvSpPr>
          <p:nvPr>
            <p:ph sz="half" idx="1"/>
          </p:nvPr>
        </p:nvSpPr>
        <p:spPr>
          <a:xfrm>
            <a:off x="254000" y="1340789"/>
            <a:ext cx="7075500" cy="5517211"/>
          </a:xfrm>
        </p:spPr>
        <p:txBody>
          <a:bodyPr>
            <a:normAutofit fontScale="25000" lnSpcReduction="20000"/>
          </a:bodyPr>
          <a:lstStyle/>
          <a:p>
            <a:pPr marL="0" indent="0">
              <a:buNone/>
            </a:pPr>
            <a:endParaRPr lang="en-US" sz="4200" b="1" dirty="0">
              <a:solidFill>
                <a:srgbClr val="002060"/>
              </a:solidFill>
              <a:latin typeface="Helvetica" panose="020B0604020202020204" pitchFamily="34" charset="0"/>
              <a:cs typeface="Helvetica" panose="020B0604020202020204" pitchFamily="34" charset="0"/>
            </a:endParaRPr>
          </a:p>
          <a:p>
            <a:pPr marL="0" indent="0" algn="l">
              <a:buNone/>
            </a:pPr>
            <a:endParaRPr lang="en-US" sz="3800" b="0" i="0" dirty="0">
              <a:solidFill>
                <a:schemeClr val="tx1"/>
              </a:solidFill>
              <a:effectLst/>
              <a:latin typeface="Helvetica" panose="020B0604020202020204" pitchFamily="34" charset="0"/>
              <a:cs typeface="Helvetica" panose="020B0604020202020204" pitchFamily="34" charset="0"/>
            </a:endParaRPr>
          </a:p>
          <a:p>
            <a:pPr algn="l"/>
            <a:endParaRPr lang="en-US" sz="3800" dirty="0">
              <a:solidFill>
                <a:schemeClr val="tx1"/>
              </a:solidFill>
              <a:latin typeface="Helvetica" panose="020B0604020202020204" pitchFamily="34" charset="0"/>
              <a:cs typeface="Helvetica" panose="020B0604020202020204" pitchFamily="34" charset="0"/>
            </a:endParaRPr>
          </a:p>
          <a:p>
            <a:endParaRPr lang="en-US" sz="1800" dirty="0">
              <a:solidFill>
                <a:srgbClr val="3E3E3E"/>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1DD5EE86-893D-2E57-A466-FA7FE79AA3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Content Placeholder 4">
            <a:extLst>
              <a:ext uri="{FF2B5EF4-FFF2-40B4-BE49-F238E27FC236}">
                <a16:creationId xmlns:a16="http://schemas.microsoft.com/office/drawing/2014/main" id="{C609EA7C-9D92-524E-D815-C66C4EAF5C96}"/>
              </a:ext>
            </a:extLst>
          </p:cNvPr>
          <p:cNvSpPr>
            <a:spLocks noGrp="1"/>
          </p:cNvSpPr>
          <p:nvPr>
            <p:ph sz="half" idx="2"/>
          </p:nvPr>
        </p:nvSpPr>
        <p:spPr>
          <a:xfrm>
            <a:off x="254000" y="1143000"/>
            <a:ext cx="7747000" cy="5000408"/>
          </a:xfrm>
        </p:spPr>
        <p:txBody>
          <a:bodyPr>
            <a:normAutofit fontScale="25000" lnSpcReduction="20000"/>
          </a:bodyPr>
          <a:lstStyle/>
          <a:p>
            <a:pPr marL="0" indent="0">
              <a:buNone/>
            </a:pPr>
            <a:r>
              <a:rPr lang="en-US" sz="8000" b="1" dirty="0">
                <a:latin typeface="Aptos" panose="020B0004020202020204" pitchFamily="34" charset="0"/>
              </a:rPr>
              <a:t>Federal Policy:  What to </a:t>
            </a:r>
            <a:r>
              <a:rPr lang="en-US" sz="8000" b="1" dirty="0" err="1">
                <a:latin typeface="Aptos" panose="020B0004020202020204" pitchFamily="34" charset="0"/>
              </a:rPr>
              <a:t>Watch</a:t>
            </a:r>
            <a:r>
              <a:rPr lang="en-US" sz="8000" b="1" dirty="0" err="1">
                <a:latin typeface="Aptos" panose="020B0004020202020204" pitchFamily="34" charset="0"/>
                <a:sym typeface="Wingdings" panose="05000000000000000000" pitchFamily="2" charset="2"/>
              </a:rPr>
              <a:t>Act</a:t>
            </a:r>
            <a:endParaRPr lang="en-US" sz="8000" b="1" dirty="0">
              <a:latin typeface="Aptos" panose="020B0004020202020204" pitchFamily="34" charset="0"/>
            </a:endParaRPr>
          </a:p>
          <a:p>
            <a:pPr marL="0" indent="0">
              <a:buNone/>
            </a:pPr>
            <a:endParaRPr lang="en-US" sz="8000" b="1" dirty="0">
              <a:solidFill>
                <a:schemeClr val="tx1"/>
              </a:solidFill>
              <a:latin typeface="Aptos" panose="020B0004020202020204" pitchFamily="34" charset="0"/>
              <a:cs typeface="Helvetica" panose="020B0604020202020204" pitchFamily="34" charset="0"/>
            </a:endParaRPr>
          </a:p>
          <a:p>
            <a:pPr marL="0" indent="0">
              <a:buNone/>
            </a:pPr>
            <a:r>
              <a:rPr lang="en-US" sz="7200" b="1" dirty="0">
                <a:solidFill>
                  <a:schemeClr val="tx1"/>
                </a:solidFill>
                <a:latin typeface="Aptos" panose="020B0004020202020204" pitchFamily="34" charset="0"/>
                <a:cs typeface="Helvetica" panose="020B0604020202020204" pitchFamily="34" charset="0"/>
              </a:rPr>
              <a:t>Executive Orders* and Proposals of the </a:t>
            </a:r>
          </a:p>
          <a:p>
            <a:pPr marL="0" indent="0">
              <a:buNone/>
            </a:pPr>
            <a:r>
              <a:rPr lang="en-US" sz="7200" b="1" dirty="0">
                <a:solidFill>
                  <a:schemeClr val="tx1"/>
                </a:solidFill>
                <a:latin typeface="Aptos" panose="020B0004020202020204" pitchFamily="34" charset="0"/>
                <a:cs typeface="Helvetica" panose="020B0604020202020204" pitchFamily="34" charset="0"/>
              </a:rPr>
              <a:t>Trump Administration</a:t>
            </a:r>
          </a:p>
          <a:p>
            <a:pPr marL="0" indent="0">
              <a:buNone/>
            </a:pPr>
            <a:endParaRPr lang="en-US" sz="7200" dirty="0">
              <a:solidFill>
                <a:schemeClr val="tx1"/>
              </a:solidFill>
              <a:latin typeface="Aptos" panose="020B0004020202020204" pitchFamily="34" charset="0"/>
              <a:cs typeface="Helvetica" panose="020B0604020202020204" pitchFamily="34" charset="0"/>
            </a:endParaRPr>
          </a:p>
          <a:p>
            <a:pPr>
              <a:lnSpc>
                <a:spcPct val="120000"/>
              </a:lnSpc>
              <a:spcBef>
                <a:spcPts val="0"/>
              </a:spcBef>
              <a:spcAft>
                <a:spcPts val="600"/>
              </a:spcAft>
            </a:pPr>
            <a:r>
              <a:rPr lang="en-US" sz="7200" i="0" dirty="0">
                <a:solidFill>
                  <a:schemeClr val="tx1"/>
                </a:solidFill>
                <a:effectLst/>
                <a:latin typeface="Aptos" panose="020B0004020202020204" pitchFamily="34" charset="0"/>
                <a:cs typeface="Helvetica" panose="020B0604020202020204" pitchFamily="34" charset="0"/>
              </a:rPr>
              <a:t>Cuts to </a:t>
            </a:r>
            <a:r>
              <a:rPr lang="en-US" sz="7200" b="1" i="0" dirty="0">
                <a:solidFill>
                  <a:schemeClr val="tx1"/>
                </a:solidFill>
                <a:effectLst/>
                <a:latin typeface="Aptos" panose="020B0004020202020204" pitchFamily="34" charset="0"/>
                <a:cs typeface="Helvetica" panose="020B0604020202020204" pitchFamily="34" charset="0"/>
              </a:rPr>
              <a:t>SSI</a:t>
            </a:r>
            <a:r>
              <a:rPr lang="en-US" sz="7200" i="0" dirty="0">
                <a:solidFill>
                  <a:schemeClr val="tx1"/>
                </a:solidFill>
                <a:effectLst/>
                <a:latin typeface="Aptos" panose="020B0004020202020204" pitchFamily="34" charset="0"/>
                <a:cs typeface="Helvetica" panose="020B0604020202020204" pitchFamily="34" charset="0"/>
              </a:rPr>
              <a:t> Benefits for the Disabled/Elderly</a:t>
            </a:r>
            <a:endParaRPr lang="en-US" sz="7200" dirty="0">
              <a:solidFill>
                <a:schemeClr val="tx1"/>
              </a:solidFill>
              <a:latin typeface="Aptos" panose="020B0004020202020204" pitchFamily="34" charset="0"/>
              <a:cs typeface="Helvetica" panose="020B0604020202020204" pitchFamily="34" charset="0"/>
            </a:endParaRPr>
          </a:p>
          <a:p>
            <a:pPr>
              <a:lnSpc>
                <a:spcPct val="120000"/>
              </a:lnSpc>
              <a:spcBef>
                <a:spcPts val="0"/>
              </a:spcBef>
              <a:spcAft>
                <a:spcPts val="600"/>
              </a:spcAft>
            </a:pPr>
            <a:r>
              <a:rPr lang="en-US" sz="7200" i="0" dirty="0">
                <a:solidFill>
                  <a:schemeClr val="tx1"/>
                </a:solidFill>
                <a:effectLst/>
                <a:latin typeface="Aptos" panose="020B0004020202020204" pitchFamily="34" charset="0"/>
                <a:cs typeface="Helvetica" panose="020B0604020202020204" pitchFamily="34" charset="0"/>
              </a:rPr>
              <a:t>Eliminating mailed/</a:t>
            </a:r>
            <a:r>
              <a:rPr lang="en-US" sz="7200" b="1" i="0" dirty="0">
                <a:solidFill>
                  <a:schemeClr val="tx1"/>
                </a:solidFill>
                <a:effectLst/>
                <a:latin typeface="Aptos" panose="020B0004020202020204" pitchFamily="34" charset="0"/>
                <a:cs typeface="Helvetica" panose="020B0604020202020204" pitchFamily="34" charset="0"/>
              </a:rPr>
              <a:t>paper ballots </a:t>
            </a:r>
            <a:r>
              <a:rPr lang="en-US" sz="7200" i="0" dirty="0">
                <a:solidFill>
                  <a:schemeClr val="tx1"/>
                </a:solidFill>
                <a:effectLst/>
                <a:latin typeface="Aptos" panose="020B0004020202020204" pitchFamily="34" charset="0"/>
                <a:cs typeface="Helvetica" panose="020B0604020202020204" pitchFamily="34" charset="0"/>
              </a:rPr>
              <a:t>and some </a:t>
            </a:r>
          </a:p>
          <a:p>
            <a:pPr marL="0" indent="0">
              <a:lnSpc>
                <a:spcPct val="120000"/>
              </a:lnSpc>
              <a:spcBef>
                <a:spcPts val="0"/>
              </a:spcBef>
              <a:spcAft>
                <a:spcPts val="600"/>
              </a:spcAft>
              <a:buNone/>
            </a:pPr>
            <a:r>
              <a:rPr lang="en-US" sz="7200" i="0" dirty="0">
                <a:solidFill>
                  <a:schemeClr val="tx1"/>
                </a:solidFill>
                <a:effectLst/>
                <a:latin typeface="Aptos" panose="020B0004020202020204" pitchFamily="34" charset="0"/>
                <a:cs typeface="Helvetica" panose="020B0604020202020204" pitchFamily="34" charset="0"/>
              </a:rPr>
              <a:t>	voting machines</a:t>
            </a:r>
            <a:endParaRPr lang="en-US" sz="7200" dirty="0">
              <a:solidFill>
                <a:schemeClr val="tx1"/>
              </a:solidFill>
              <a:latin typeface="Aptos" panose="020B0004020202020204" pitchFamily="34" charset="0"/>
              <a:cs typeface="Helvetica" panose="020B0604020202020204" pitchFamily="34" charset="0"/>
            </a:endParaRPr>
          </a:p>
          <a:p>
            <a:pPr>
              <a:lnSpc>
                <a:spcPct val="120000"/>
              </a:lnSpc>
              <a:spcBef>
                <a:spcPts val="0"/>
              </a:spcBef>
              <a:spcAft>
                <a:spcPts val="600"/>
              </a:spcAft>
            </a:pPr>
            <a:r>
              <a:rPr lang="en-US" sz="7200" dirty="0">
                <a:solidFill>
                  <a:schemeClr val="tx1"/>
                </a:solidFill>
                <a:latin typeface="Aptos" panose="020B0004020202020204" pitchFamily="34" charset="0"/>
                <a:cs typeface="Helvetica" panose="020B0604020202020204" pitchFamily="34" charset="0"/>
              </a:rPr>
              <a:t>Withdrew new </a:t>
            </a:r>
            <a:r>
              <a:rPr lang="en-US" sz="7200" b="1" dirty="0">
                <a:solidFill>
                  <a:schemeClr val="tx1"/>
                </a:solidFill>
                <a:latin typeface="Aptos" panose="020B0004020202020204" pitchFamily="34" charset="0"/>
                <a:cs typeface="Helvetica" panose="020B0604020202020204" pitchFamily="34" charset="0"/>
              </a:rPr>
              <a:t>m</a:t>
            </a:r>
            <a:r>
              <a:rPr lang="en-US" sz="7200" b="1" i="0" dirty="0">
                <a:solidFill>
                  <a:schemeClr val="tx1"/>
                </a:solidFill>
                <a:effectLst/>
                <a:latin typeface="Aptos" panose="020B0004020202020204" pitchFamily="34" charset="0"/>
                <a:cs typeface="Helvetica" panose="020B0604020202020204" pitchFamily="34" charset="0"/>
              </a:rPr>
              <a:t>inimum </a:t>
            </a:r>
            <a:r>
              <a:rPr lang="en-US" sz="7200" b="1" dirty="0">
                <a:solidFill>
                  <a:schemeClr val="tx1"/>
                </a:solidFill>
                <a:latin typeface="Aptos" panose="020B0004020202020204" pitchFamily="34" charset="0"/>
                <a:cs typeface="Helvetica" panose="020B0604020202020204" pitchFamily="34" charset="0"/>
              </a:rPr>
              <a:t>s</a:t>
            </a:r>
            <a:r>
              <a:rPr lang="en-US" sz="7200" b="1" i="0" dirty="0">
                <a:solidFill>
                  <a:schemeClr val="tx1"/>
                </a:solidFill>
                <a:effectLst/>
                <a:latin typeface="Aptos" panose="020B0004020202020204" pitchFamily="34" charset="0"/>
                <a:cs typeface="Helvetica" panose="020B0604020202020204" pitchFamily="34" charset="0"/>
              </a:rPr>
              <a:t>taffing </a:t>
            </a:r>
            <a:r>
              <a:rPr lang="en-US" sz="7200" b="1" dirty="0">
                <a:solidFill>
                  <a:schemeClr val="tx1"/>
                </a:solidFill>
                <a:latin typeface="Aptos" panose="020B0004020202020204" pitchFamily="34" charset="0"/>
                <a:cs typeface="Helvetica" panose="020B0604020202020204" pitchFamily="34" charset="0"/>
              </a:rPr>
              <a:t>s</a:t>
            </a:r>
            <a:r>
              <a:rPr lang="en-US" sz="7200" b="1" i="0" dirty="0">
                <a:solidFill>
                  <a:schemeClr val="tx1"/>
                </a:solidFill>
                <a:effectLst/>
                <a:latin typeface="Aptos" panose="020B0004020202020204" pitchFamily="34" charset="0"/>
                <a:cs typeface="Helvetica" panose="020B0604020202020204" pitchFamily="34" charset="0"/>
              </a:rPr>
              <a:t>tandards </a:t>
            </a:r>
            <a:r>
              <a:rPr lang="en-US" sz="7200" i="0" dirty="0">
                <a:solidFill>
                  <a:schemeClr val="tx1"/>
                </a:solidFill>
                <a:effectLst/>
                <a:latin typeface="Aptos" panose="020B0004020202020204" pitchFamily="34" charset="0"/>
                <a:cs typeface="Helvetica" panose="020B0604020202020204" pitchFamily="34" charset="0"/>
              </a:rPr>
              <a:t>for Long-Term Care Facilities/Nursing Homes</a:t>
            </a:r>
          </a:p>
          <a:p>
            <a:pPr>
              <a:lnSpc>
                <a:spcPct val="120000"/>
              </a:lnSpc>
              <a:spcBef>
                <a:spcPts val="0"/>
              </a:spcBef>
              <a:spcAft>
                <a:spcPts val="600"/>
              </a:spcAft>
            </a:pPr>
            <a:r>
              <a:rPr lang="en-US" sz="7200" dirty="0">
                <a:solidFill>
                  <a:schemeClr val="tx1"/>
                </a:solidFill>
                <a:latin typeface="Aptos" panose="020B0004020202020204" pitchFamily="34" charset="0"/>
              </a:rPr>
              <a:t>No guarantee for minimum wage and overtime </a:t>
            </a:r>
            <a:r>
              <a:rPr lang="en-US" sz="7200" b="1" i="0" dirty="0">
                <a:solidFill>
                  <a:schemeClr val="tx1"/>
                </a:solidFill>
                <a:effectLst/>
                <a:latin typeface="Aptos" panose="020B0004020202020204" pitchFamily="34" charset="0"/>
              </a:rPr>
              <a:t>for caregivers </a:t>
            </a:r>
            <a:r>
              <a:rPr lang="en-US" sz="7200" i="0" dirty="0">
                <a:solidFill>
                  <a:schemeClr val="tx1"/>
                </a:solidFill>
                <a:effectLst/>
                <a:latin typeface="Aptos" panose="020B0004020202020204" pitchFamily="34" charset="0"/>
              </a:rPr>
              <a:t>who provide in-home care</a:t>
            </a:r>
          </a:p>
          <a:p>
            <a:pPr>
              <a:lnSpc>
                <a:spcPct val="120000"/>
              </a:lnSpc>
              <a:spcBef>
                <a:spcPts val="0"/>
              </a:spcBef>
              <a:spcAft>
                <a:spcPts val="600"/>
              </a:spcAft>
            </a:pPr>
            <a:r>
              <a:rPr lang="en-US" sz="7200" dirty="0">
                <a:solidFill>
                  <a:schemeClr val="tx1"/>
                </a:solidFill>
                <a:effectLst/>
                <a:latin typeface="Aptos" panose="020B0004020202020204" pitchFamily="34" charset="0"/>
              </a:rPr>
              <a:t>Withdrew rule proposal that would not allow people with disabilities to be </a:t>
            </a:r>
            <a:r>
              <a:rPr lang="en-US" sz="7200" b="1" dirty="0">
                <a:solidFill>
                  <a:schemeClr val="tx1"/>
                </a:solidFill>
                <a:effectLst/>
                <a:latin typeface="Aptos" panose="020B0004020202020204" pitchFamily="34" charset="0"/>
              </a:rPr>
              <a:t>paid less than minimum wage</a:t>
            </a:r>
            <a:endParaRPr lang="en-US" sz="7200" b="1" dirty="0">
              <a:solidFill>
                <a:schemeClr val="tx1"/>
              </a:solidFill>
              <a:latin typeface="Aptos" panose="020B0004020202020204" pitchFamily="34" charset="0"/>
              <a:cs typeface="Helvetica" panose="020B0604020202020204" pitchFamily="34" charset="0"/>
            </a:endParaRPr>
          </a:p>
          <a:p>
            <a:pPr>
              <a:lnSpc>
                <a:spcPct val="120000"/>
              </a:lnSpc>
              <a:spcBef>
                <a:spcPts val="0"/>
              </a:spcBef>
              <a:spcAft>
                <a:spcPts val="600"/>
              </a:spcAft>
            </a:pPr>
            <a:r>
              <a:rPr lang="en-US" sz="7200" dirty="0">
                <a:solidFill>
                  <a:schemeClr val="tx1"/>
                </a:solidFill>
                <a:latin typeface="Aptos" panose="020B0004020202020204" pitchFamily="34" charset="0"/>
                <a:cs typeface="Helvetica" panose="020B0604020202020204" pitchFamily="34" charset="0"/>
              </a:rPr>
              <a:t>Department of Ed to </a:t>
            </a:r>
            <a:r>
              <a:rPr lang="en-US" sz="7200" b="1" i="0" dirty="0">
                <a:solidFill>
                  <a:schemeClr val="tx1"/>
                </a:solidFill>
                <a:effectLst/>
                <a:latin typeface="Aptos" panose="020B0004020202020204" pitchFamily="34" charset="0"/>
              </a:rPr>
              <a:t>stop collecting certain </a:t>
            </a:r>
            <a:r>
              <a:rPr lang="en-US" sz="7200" b="1" dirty="0">
                <a:solidFill>
                  <a:schemeClr val="tx1"/>
                </a:solidFill>
                <a:latin typeface="Aptos" panose="020B0004020202020204" pitchFamily="34" charset="0"/>
              </a:rPr>
              <a:t>data</a:t>
            </a:r>
            <a:r>
              <a:rPr lang="en-US" sz="7200" b="1" i="0" dirty="0">
                <a:solidFill>
                  <a:schemeClr val="tx1"/>
                </a:solidFill>
                <a:effectLst/>
                <a:latin typeface="Aptos" panose="020B0004020202020204" pitchFamily="34" charset="0"/>
              </a:rPr>
              <a:t> </a:t>
            </a:r>
            <a:r>
              <a:rPr lang="en-US" sz="7200" i="0" dirty="0">
                <a:solidFill>
                  <a:schemeClr val="tx1"/>
                </a:solidFill>
                <a:effectLst/>
                <a:latin typeface="Aptos" panose="020B0004020202020204" pitchFamily="34" charset="0"/>
              </a:rPr>
              <a:t>from states about students with disabilities</a:t>
            </a:r>
          </a:p>
          <a:p>
            <a:pPr>
              <a:lnSpc>
                <a:spcPct val="120000"/>
              </a:lnSpc>
              <a:spcBef>
                <a:spcPts val="0"/>
              </a:spcBef>
              <a:spcAft>
                <a:spcPts val="600"/>
              </a:spcAft>
            </a:pPr>
            <a:r>
              <a:rPr lang="en-US" sz="7200" dirty="0">
                <a:solidFill>
                  <a:schemeClr val="tx1"/>
                </a:solidFill>
                <a:latin typeface="Aptos" panose="020B0004020202020204" pitchFamily="34" charset="0"/>
                <a:cs typeface="Helvetica" panose="020B0604020202020204" pitchFamily="34" charset="0"/>
              </a:rPr>
              <a:t>Recommendations on the </a:t>
            </a:r>
            <a:r>
              <a:rPr lang="en-US" sz="7200" b="1" dirty="0">
                <a:solidFill>
                  <a:schemeClr val="tx1"/>
                </a:solidFill>
                <a:latin typeface="Aptos" panose="020B0004020202020204" pitchFamily="34" charset="0"/>
                <a:cs typeface="Helvetica" panose="020B0604020202020204" pitchFamily="34" charset="0"/>
              </a:rPr>
              <a:t>cause of and cure for </a:t>
            </a:r>
            <a:r>
              <a:rPr lang="en-US" sz="7200" b="1" i="0" dirty="0">
                <a:solidFill>
                  <a:schemeClr val="tx1"/>
                </a:solidFill>
                <a:effectLst/>
                <a:latin typeface="Aptos" panose="020B0004020202020204" pitchFamily="34" charset="0"/>
                <a:cs typeface="Helvetica" panose="020B0604020202020204" pitchFamily="34" charset="0"/>
              </a:rPr>
              <a:t>Autism</a:t>
            </a:r>
          </a:p>
          <a:p>
            <a:pPr>
              <a:lnSpc>
                <a:spcPct val="120000"/>
              </a:lnSpc>
              <a:spcBef>
                <a:spcPts val="0"/>
              </a:spcBef>
              <a:spcAft>
                <a:spcPts val="600"/>
              </a:spcAft>
            </a:pPr>
            <a:r>
              <a:rPr lang="en-US" sz="7200" i="0" dirty="0">
                <a:solidFill>
                  <a:schemeClr val="tx1"/>
                </a:solidFill>
                <a:effectLst/>
                <a:latin typeface="Aptos" panose="020B0004020202020204" pitchFamily="34" charset="0"/>
                <a:cs typeface="Helvetica" panose="020B0604020202020204" pitchFamily="34" charset="0"/>
              </a:rPr>
              <a:t>Scrutiny of not-for-profit organizations and </a:t>
            </a:r>
            <a:r>
              <a:rPr lang="en-US" sz="7200" b="1" i="0" dirty="0">
                <a:solidFill>
                  <a:schemeClr val="tx1"/>
                </a:solidFill>
                <a:effectLst/>
                <a:latin typeface="Aptos" panose="020B0004020202020204" pitchFamily="34" charset="0"/>
                <a:cs typeface="Helvetica" panose="020B0604020202020204" pitchFamily="34" charset="0"/>
              </a:rPr>
              <a:t>lobbying</a:t>
            </a:r>
          </a:p>
          <a:p>
            <a:endParaRPr lang="en-US" sz="4800" i="0" dirty="0">
              <a:solidFill>
                <a:schemeClr val="tx1"/>
              </a:solidFill>
              <a:effectLst/>
              <a:latin typeface="Aptos" panose="020B0004020202020204" pitchFamily="34" charset="0"/>
              <a:cs typeface="Helvetica" panose="020B0604020202020204" pitchFamily="34" charset="0"/>
            </a:endParaRPr>
          </a:p>
          <a:p>
            <a:pPr marL="0" indent="0">
              <a:buNone/>
            </a:pPr>
            <a:r>
              <a:rPr lang="en-US" sz="4800" dirty="0">
                <a:latin typeface="Aptos" panose="020B0004020202020204" pitchFamily="34" charset="0"/>
              </a:rPr>
              <a:t>				</a:t>
            </a:r>
            <a:r>
              <a:rPr lang="en-US" sz="4800" dirty="0">
                <a:solidFill>
                  <a:schemeClr val="tx1"/>
                </a:solidFill>
                <a:latin typeface="Aptos" panose="020B0004020202020204" pitchFamily="34" charset="0"/>
              </a:rPr>
              <a:t>*Currently 100 under review</a:t>
            </a:r>
            <a:endParaRPr lang="en-US" sz="4800" b="1" dirty="0">
              <a:latin typeface="Aptos" panose="020B0004020202020204" pitchFamily="34" charset="0"/>
            </a:endParaRPr>
          </a:p>
        </p:txBody>
      </p:sp>
      <p:pic>
        <p:nvPicPr>
          <p:cNvPr id="8" name="Picture 7">
            <a:extLst>
              <a:ext uri="{FF2B5EF4-FFF2-40B4-BE49-F238E27FC236}">
                <a16:creationId xmlns:a16="http://schemas.microsoft.com/office/drawing/2014/main" id="{02B7BBFB-F008-4DFE-DA45-16B8CABBCBCC}"/>
              </a:ext>
            </a:extLst>
          </p:cNvPr>
          <p:cNvPicPr>
            <a:picLocks noChangeAspect="1"/>
          </p:cNvPicPr>
          <p:nvPr/>
        </p:nvPicPr>
        <p:blipFill>
          <a:blip r:embed="rId4"/>
          <a:stretch>
            <a:fillRect/>
          </a:stretch>
        </p:blipFill>
        <p:spPr>
          <a:xfrm>
            <a:off x="5738918" y="1339017"/>
            <a:ext cx="2719282" cy="2007203"/>
          </a:xfrm>
          <a:prstGeom prst="rect">
            <a:avLst/>
          </a:prstGeom>
        </p:spPr>
      </p:pic>
    </p:spTree>
    <p:extLst>
      <p:ext uri="{BB962C8B-B14F-4D97-AF65-F5344CB8AC3E}">
        <p14:creationId xmlns:p14="http://schemas.microsoft.com/office/powerpoint/2010/main" val="71485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B3F8-23BB-3EAE-053A-DE01D3BEF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CC7BA-077B-4B84-1549-EEEB09F67578}"/>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A2A2D787-E915-50CF-639A-3699C6945BEF}"/>
              </a:ext>
            </a:extLst>
          </p:cNvPr>
          <p:cNvSpPr>
            <a:spLocks noGrp="1"/>
          </p:cNvSpPr>
          <p:nvPr>
            <p:ph sz="half" idx="1"/>
          </p:nvPr>
        </p:nvSpPr>
        <p:spPr>
          <a:xfrm>
            <a:off x="254000" y="1340789"/>
            <a:ext cx="7075500" cy="5517211"/>
          </a:xfrm>
        </p:spPr>
        <p:txBody>
          <a:bodyPr>
            <a:normAutofit/>
          </a:bodyPr>
          <a:lstStyle/>
          <a:p>
            <a:pPr marL="0" indent="0">
              <a:buNone/>
            </a:pPr>
            <a:endParaRPr lang="en-US" sz="4200" b="1" dirty="0">
              <a:solidFill>
                <a:srgbClr val="002060"/>
              </a:solidFill>
              <a:latin typeface="Helvetica" panose="020B0604020202020204" pitchFamily="34" charset="0"/>
              <a:cs typeface="Helvetica" panose="020B0604020202020204" pitchFamily="34" charset="0"/>
            </a:endParaRPr>
          </a:p>
          <a:p>
            <a:pPr marL="0" indent="0" algn="l">
              <a:buNone/>
            </a:pPr>
            <a:endParaRPr lang="en-US" sz="3800" b="0" i="0" dirty="0">
              <a:solidFill>
                <a:schemeClr val="tx1"/>
              </a:solidFill>
              <a:effectLst/>
              <a:latin typeface="Helvetica" panose="020B0604020202020204" pitchFamily="34" charset="0"/>
              <a:cs typeface="Helvetica" panose="020B0604020202020204" pitchFamily="34" charset="0"/>
            </a:endParaRPr>
          </a:p>
          <a:p>
            <a:pPr algn="l"/>
            <a:endParaRPr lang="en-US" sz="3800" dirty="0">
              <a:solidFill>
                <a:schemeClr val="tx1"/>
              </a:solidFill>
              <a:latin typeface="Helvetica" panose="020B0604020202020204" pitchFamily="34" charset="0"/>
              <a:cs typeface="Helvetica" panose="020B0604020202020204" pitchFamily="34" charset="0"/>
            </a:endParaRPr>
          </a:p>
          <a:p>
            <a:endParaRPr lang="en-US" sz="1800" dirty="0">
              <a:solidFill>
                <a:srgbClr val="3E3E3E"/>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771A9A6F-9B67-1EC5-63BE-E596631A68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Content Placeholder 4">
            <a:extLst>
              <a:ext uri="{FF2B5EF4-FFF2-40B4-BE49-F238E27FC236}">
                <a16:creationId xmlns:a16="http://schemas.microsoft.com/office/drawing/2014/main" id="{808A7C9E-419A-0F93-4E06-16EE3A18AC51}"/>
              </a:ext>
            </a:extLst>
          </p:cNvPr>
          <p:cNvSpPr>
            <a:spLocks noGrp="1"/>
          </p:cNvSpPr>
          <p:nvPr>
            <p:ph sz="half" idx="2"/>
          </p:nvPr>
        </p:nvSpPr>
        <p:spPr>
          <a:xfrm>
            <a:off x="457200" y="1181949"/>
            <a:ext cx="7433564" cy="5517210"/>
          </a:xfrm>
        </p:spPr>
        <p:txBody>
          <a:bodyPr>
            <a:normAutofit/>
          </a:bodyPr>
          <a:lstStyle/>
          <a:p>
            <a:pPr marL="0" indent="0">
              <a:buNone/>
            </a:pPr>
            <a:r>
              <a:rPr lang="en-US" b="1" dirty="0">
                <a:latin typeface="Aptos" panose="020B0004020202020204" pitchFamily="34" charset="0"/>
              </a:rPr>
              <a:t>Federal Policy:  What to </a:t>
            </a:r>
            <a:r>
              <a:rPr lang="en-US" b="1" dirty="0" err="1">
                <a:latin typeface="Aptos" panose="020B0004020202020204" pitchFamily="34" charset="0"/>
              </a:rPr>
              <a:t>Watch</a:t>
            </a:r>
            <a:r>
              <a:rPr lang="en-US" b="1" dirty="0" err="1">
                <a:latin typeface="Aptos" panose="020B0004020202020204" pitchFamily="34" charset="0"/>
                <a:sym typeface="Wingdings" panose="05000000000000000000" pitchFamily="2" charset="2"/>
              </a:rPr>
              <a:t>Act</a:t>
            </a:r>
            <a:endParaRPr lang="en-US" b="1" dirty="0">
              <a:latin typeface="Aptos" panose="020B0004020202020204" pitchFamily="34" charset="0"/>
            </a:endParaRPr>
          </a:p>
          <a:p>
            <a:pPr marL="0" indent="0">
              <a:buNone/>
            </a:pPr>
            <a:endParaRPr lang="en-US" sz="1600" dirty="0">
              <a:solidFill>
                <a:schemeClr val="tx1"/>
              </a:solidFill>
              <a:latin typeface="Helvetica" panose="020B0604020202020204" pitchFamily="34" charset="0"/>
              <a:cs typeface="Helvetica" panose="020B0604020202020204" pitchFamily="34" charset="0"/>
            </a:endParaRPr>
          </a:p>
          <a:p>
            <a:pPr marL="0" indent="0">
              <a:buNone/>
            </a:pPr>
            <a:endParaRPr lang="en-US" sz="1600" dirty="0">
              <a:solidFill>
                <a:schemeClr val="tx1"/>
              </a:solidFill>
              <a:latin typeface="Helvetica" panose="020B0604020202020204" pitchFamily="34" charset="0"/>
              <a:cs typeface="Helvetica" panose="020B0604020202020204" pitchFamily="34" charset="0"/>
            </a:endParaRPr>
          </a:p>
          <a:p>
            <a:pPr marL="0" indent="0">
              <a:buNone/>
            </a:pPr>
            <a:endParaRPr lang="en-US" sz="1600" dirty="0">
              <a:solidFill>
                <a:schemeClr val="tx1"/>
              </a:solidFill>
              <a:latin typeface="Helvetica" panose="020B0604020202020204" pitchFamily="34" charset="0"/>
              <a:cs typeface="Helvetica" panose="020B0604020202020204" pitchFamily="34" charset="0"/>
            </a:endParaRPr>
          </a:p>
          <a:p>
            <a:pPr marL="0" indent="0">
              <a:buNone/>
            </a:pPr>
            <a:endParaRPr lang="en-US" sz="1600" dirty="0">
              <a:solidFill>
                <a:schemeClr val="tx1"/>
              </a:solidFill>
              <a:latin typeface="Helvetica" panose="020B0604020202020204" pitchFamily="34" charset="0"/>
              <a:cs typeface="Helvetica" panose="020B0604020202020204" pitchFamily="34" charset="0"/>
            </a:endParaRPr>
          </a:p>
          <a:p>
            <a:pPr marL="0" indent="0">
              <a:buNone/>
            </a:pPr>
            <a:r>
              <a:rPr lang="en-US" sz="2400" b="1" dirty="0">
                <a:solidFill>
                  <a:schemeClr val="tx1"/>
                </a:solidFill>
                <a:latin typeface="Aptos" panose="020B0004020202020204" pitchFamily="34" charset="0"/>
                <a:cs typeface="Helvetica" panose="020B0604020202020204" pitchFamily="34" charset="0"/>
              </a:rPr>
              <a:t>Just today….</a:t>
            </a:r>
          </a:p>
          <a:p>
            <a:pPr marL="0" indent="0">
              <a:buNone/>
            </a:pPr>
            <a:endParaRPr lang="en-US" sz="2400" b="1" dirty="0">
              <a:solidFill>
                <a:schemeClr val="tx1"/>
              </a:solidFill>
              <a:latin typeface="Aptos" panose="020B0004020202020204" pitchFamily="34" charset="0"/>
              <a:cs typeface="Helvetica" panose="020B0604020202020204" pitchFamily="34" charset="0"/>
            </a:endParaRPr>
          </a:p>
          <a:p>
            <a:pPr marL="0" indent="0">
              <a:buNone/>
            </a:pPr>
            <a:r>
              <a:rPr lang="en-US" b="0" i="0" dirty="0">
                <a:solidFill>
                  <a:srgbClr val="333333"/>
                </a:solidFill>
                <a:effectLst/>
                <a:latin typeface="Chronicle SSm A"/>
              </a:rPr>
              <a:t>The U.S. Department of Education is canceling millions of dollars in grants for special education teacher training, parent resource centers and more saying that they don’t align with Trump administration priorities.</a:t>
            </a:r>
            <a:endParaRPr lang="en-US" b="1" dirty="0">
              <a:latin typeface="Aptos" panose="020B0004020202020204" pitchFamily="34" charset="0"/>
            </a:endParaRPr>
          </a:p>
          <a:p>
            <a:pPr marL="0" indent="0">
              <a:buNone/>
            </a:pPr>
            <a:endParaRPr lang="en-US" b="1" dirty="0">
              <a:latin typeface="Aptos" panose="020B0004020202020204" pitchFamily="34" charset="0"/>
            </a:endParaRPr>
          </a:p>
          <a:p>
            <a:pPr marL="457200" lvl="1" indent="0">
              <a:buNone/>
            </a:pPr>
            <a:endParaRPr lang="en-US" sz="2000" b="1" dirty="0"/>
          </a:p>
          <a:p>
            <a:pPr lvl="1"/>
            <a:endParaRPr lang="en-US" sz="2000" b="1" dirty="0"/>
          </a:p>
          <a:p>
            <a:pPr marL="457200" lvl="1" indent="0">
              <a:buNone/>
            </a:pPr>
            <a:endParaRPr lang="en-US" sz="2000" b="1" dirty="0"/>
          </a:p>
        </p:txBody>
      </p:sp>
      <p:pic>
        <p:nvPicPr>
          <p:cNvPr id="8" name="Picture 7">
            <a:extLst>
              <a:ext uri="{FF2B5EF4-FFF2-40B4-BE49-F238E27FC236}">
                <a16:creationId xmlns:a16="http://schemas.microsoft.com/office/drawing/2014/main" id="{578DEF9E-1096-5301-57D2-0A29C690AB85}"/>
              </a:ext>
            </a:extLst>
          </p:cNvPr>
          <p:cNvPicPr>
            <a:picLocks noChangeAspect="1"/>
          </p:cNvPicPr>
          <p:nvPr/>
        </p:nvPicPr>
        <p:blipFill>
          <a:blip r:embed="rId4"/>
          <a:stretch>
            <a:fillRect/>
          </a:stretch>
        </p:blipFill>
        <p:spPr>
          <a:xfrm>
            <a:off x="5867400" y="1718604"/>
            <a:ext cx="2719282" cy="2007203"/>
          </a:xfrm>
          <a:prstGeom prst="rect">
            <a:avLst/>
          </a:prstGeom>
        </p:spPr>
      </p:pic>
    </p:spTree>
    <p:extLst>
      <p:ext uri="{BB962C8B-B14F-4D97-AF65-F5344CB8AC3E}">
        <p14:creationId xmlns:p14="http://schemas.microsoft.com/office/powerpoint/2010/main" val="86946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8FA5E-2559-86A3-594D-E146AAEA6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87A1-ED92-C4E0-5512-B87B6EF928CE}"/>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15038FA1-E819-658D-865D-D86AA321A519}"/>
              </a:ext>
            </a:extLst>
          </p:cNvPr>
          <p:cNvSpPr>
            <a:spLocks noGrp="1"/>
          </p:cNvSpPr>
          <p:nvPr>
            <p:ph sz="half" idx="1"/>
          </p:nvPr>
        </p:nvSpPr>
        <p:spPr>
          <a:xfrm>
            <a:off x="254000" y="1340789"/>
            <a:ext cx="7075500" cy="5517211"/>
          </a:xfrm>
        </p:spPr>
        <p:txBody>
          <a:bodyPr>
            <a:normAutofit/>
          </a:bodyPr>
          <a:lstStyle/>
          <a:p>
            <a:pPr marL="0" indent="0">
              <a:buNone/>
            </a:pPr>
            <a:endParaRPr lang="en-US" sz="4200" b="1" dirty="0">
              <a:solidFill>
                <a:srgbClr val="002060"/>
              </a:solidFill>
              <a:latin typeface="Helvetica" panose="020B0604020202020204" pitchFamily="34" charset="0"/>
              <a:cs typeface="Helvetica" panose="020B0604020202020204" pitchFamily="34" charset="0"/>
            </a:endParaRPr>
          </a:p>
          <a:p>
            <a:pPr marL="0" indent="0" algn="l">
              <a:buNone/>
            </a:pPr>
            <a:endParaRPr lang="en-US" sz="3800" b="0" i="0" dirty="0">
              <a:solidFill>
                <a:schemeClr val="tx1"/>
              </a:solidFill>
              <a:effectLst/>
              <a:latin typeface="Helvetica" panose="020B0604020202020204" pitchFamily="34" charset="0"/>
              <a:cs typeface="Helvetica" panose="020B0604020202020204" pitchFamily="34" charset="0"/>
            </a:endParaRPr>
          </a:p>
          <a:p>
            <a:pPr algn="l"/>
            <a:endParaRPr lang="en-US" sz="3800" dirty="0">
              <a:solidFill>
                <a:schemeClr val="tx1"/>
              </a:solidFill>
              <a:latin typeface="Helvetica" panose="020B0604020202020204" pitchFamily="34" charset="0"/>
              <a:cs typeface="Helvetica" panose="020B0604020202020204" pitchFamily="34" charset="0"/>
            </a:endParaRPr>
          </a:p>
          <a:p>
            <a:endParaRPr lang="en-US" sz="1800" dirty="0">
              <a:solidFill>
                <a:srgbClr val="3E3E3E"/>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A1C59BF4-75D8-7110-6384-F50AF99F78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Content Placeholder 4">
            <a:extLst>
              <a:ext uri="{FF2B5EF4-FFF2-40B4-BE49-F238E27FC236}">
                <a16:creationId xmlns:a16="http://schemas.microsoft.com/office/drawing/2014/main" id="{BDEF27E4-5CEC-BA26-B605-8E6A30914853}"/>
              </a:ext>
            </a:extLst>
          </p:cNvPr>
          <p:cNvSpPr>
            <a:spLocks noGrp="1"/>
          </p:cNvSpPr>
          <p:nvPr>
            <p:ph sz="half" idx="2"/>
          </p:nvPr>
        </p:nvSpPr>
        <p:spPr>
          <a:xfrm>
            <a:off x="152400" y="1112188"/>
            <a:ext cx="8077200" cy="5517210"/>
          </a:xfrm>
        </p:spPr>
        <p:txBody>
          <a:bodyPr>
            <a:normAutofit/>
          </a:bodyPr>
          <a:lstStyle/>
          <a:p>
            <a:pPr marL="0" indent="0">
              <a:buNone/>
            </a:pPr>
            <a:r>
              <a:rPr lang="en-US" sz="2600" b="1" dirty="0">
                <a:solidFill>
                  <a:schemeClr val="tx1"/>
                </a:solidFill>
                <a:latin typeface="Aptos" panose="020B0004020202020204" pitchFamily="34" charset="0"/>
                <a:cs typeface="Helvetica" panose="020B0604020202020204" pitchFamily="34" charset="0"/>
              </a:rPr>
              <a:t>State Policy: What to </a:t>
            </a:r>
            <a:r>
              <a:rPr lang="en-US" sz="2600" b="1" dirty="0" err="1">
                <a:solidFill>
                  <a:schemeClr val="tx1"/>
                </a:solidFill>
                <a:latin typeface="Aptos" panose="020B0004020202020204" pitchFamily="34" charset="0"/>
                <a:cs typeface="Helvetica" panose="020B0604020202020204" pitchFamily="34" charset="0"/>
              </a:rPr>
              <a:t>Watch</a:t>
            </a:r>
            <a:r>
              <a:rPr lang="en-US" sz="2600" b="1" dirty="0" err="1">
                <a:solidFill>
                  <a:schemeClr val="tx1"/>
                </a:solidFill>
                <a:latin typeface="Aptos" panose="020B0004020202020204" pitchFamily="34" charset="0"/>
                <a:cs typeface="Helvetica" panose="020B0604020202020204" pitchFamily="34" charset="0"/>
                <a:sym typeface="Wingdings" panose="05000000000000000000" pitchFamily="2" charset="2"/>
              </a:rPr>
              <a:t>Act</a:t>
            </a:r>
            <a:endParaRPr lang="en-US" sz="2600" b="1" dirty="0">
              <a:solidFill>
                <a:schemeClr val="tx1"/>
              </a:solidFill>
              <a:latin typeface="Aptos" panose="020B0004020202020204" pitchFamily="34" charset="0"/>
              <a:cs typeface="Helvetica" panose="020B0604020202020204" pitchFamily="34" charset="0"/>
            </a:endParaRPr>
          </a:p>
          <a:p>
            <a:pPr marL="0" indent="0">
              <a:buNone/>
            </a:pPr>
            <a:endParaRPr lang="en-US" sz="2600" b="1" dirty="0">
              <a:solidFill>
                <a:schemeClr val="tx1"/>
              </a:solidFill>
              <a:latin typeface="Aptos" panose="020B0004020202020204" pitchFamily="34" charset="0"/>
              <a:cs typeface="Helvetica" panose="020B0604020202020204" pitchFamily="34" charset="0"/>
            </a:endParaRPr>
          </a:p>
          <a:p>
            <a:pPr>
              <a:spcBef>
                <a:spcPts val="600"/>
              </a:spcBef>
            </a:pPr>
            <a:r>
              <a:rPr lang="en-US" sz="2000" dirty="0">
                <a:solidFill>
                  <a:schemeClr val="tx1"/>
                </a:solidFill>
                <a:latin typeface="Aptos" panose="020B0004020202020204" pitchFamily="34" charset="0"/>
                <a:cs typeface="Helvetica" panose="020B0604020202020204" pitchFamily="34" charset="0"/>
              </a:rPr>
              <a:t>  </a:t>
            </a:r>
            <a:r>
              <a:rPr lang="en-US" sz="2000" b="1" dirty="0">
                <a:solidFill>
                  <a:schemeClr val="tx1"/>
                </a:solidFill>
                <a:latin typeface="Aptos" panose="020B0004020202020204" pitchFamily="34" charset="0"/>
                <a:cs typeface="Helvetica" panose="020B0604020202020204" pitchFamily="34" charset="0"/>
              </a:rPr>
              <a:t>HCBS Waiver </a:t>
            </a:r>
            <a:r>
              <a:rPr lang="en-US" sz="2000" dirty="0">
                <a:solidFill>
                  <a:schemeClr val="tx1"/>
                </a:solidFill>
                <a:latin typeface="Aptos" panose="020B0004020202020204" pitchFamily="34" charset="0"/>
                <a:cs typeface="Helvetica" panose="020B0604020202020204" pitchFamily="34" charset="0"/>
              </a:rPr>
              <a:t>Amendments/HOME </a:t>
            </a:r>
          </a:p>
          <a:p>
            <a:pPr marL="0" indent="0">
              <a:spcBef>
                <a:spcPts val="600"/>
              </a:spcBef>
              <a:buNone/>
            </a:pPr>
            <a:r>
              <a:rPr lang="en-US" sz="2000" dirty="0">
                <a:solidFill>
                  <a:schemeClr val="tx1"/>
                </a:solidFill>
                <a:latin typeface="Aptos" panose="020B0004020202020204" pitchFamily="34" charset="0"/>
                <a:cs typeface="Helvetica" panose="020B0604020202020204" pitchFamily="34" charset="0"/>
              </a:rPr>
              <a:t>       Implementation</a:t>
            </a:r>
          </a:p>
          <a:p>
            <a:pPr lvl="1">
              <a:spcBef>
                <a:spcPts val="600"/>
              </a:spcBef>
            </a:pPr>
            <a:r>
              <a:rPr lang="en-US" sz="2000" dirty="0">
                <a:solidFill>
                  <a:schemeClr val="tx1"/>
                </a:solidFill>
                <a:latin typeface="Aptos" panose="020B0004020202020204" pitchFamily="34" charset="0"/>
              </a:rPr>
              <a:t>Comment period ends Sept. 19</a:t>
            </a:r>
          </a:p>
          <a:p>
            <a:pPr marL="457200" lvl="1" indent="0">
              <a:spcBef>
                <a:spcPts val="600"/>
              </a:spcBef>
              <a:buNone/>
            </a:pPr>
            <a:endParaRPr lang="en-US" sz="2000" dirty="0">
              <a:solidFill>
                <a:schemeClr val="tx1"/>
              </a:solidFill>
              <a:latin typeface="Aptos" panose="020B0004020202020204" pitchFamily="34" charset="0"/>
            </a:endParaRPr>
          </a:p>
          <a:p>
            <a:pPr marL="514350" indent="-457200">
              <a:spcBef>
                <a:spcPts val="600"/>
              </a:spcBef>
            </a:pPr>
            <a:r>
              <a:rPr lang="en-US" sz="2000" b="1" dirty="0">
                <a:solidFill>
                  <a:schemeClr val="tx1"/>
                </a:solidFill>
                <a:effectLst/>
                <a:latin typeface="Aptos" panose="020B0004020202020204" pitchFamily="34" charset="0"/>
              </a:rPr>
              <a:t>Community Choices Option (CCO</a:t>
            </a:r>
            <a:r>
              <a:rPr lang="en-US" sz="2000" dirty="0">
                <a:solidFill>
                  <a:schemeClr val="tx1"/>
                </a:solidFill>
                <a:effectLst/>
                <a:latin typeface="Aptos" panose="020B0004020202020204" pitchFamily="34" charset="0"/>
              </a:rPr>
              <a:t>) change from unit-based to daily rate for SCL for ID and BI waivers</a:t>
            </a:r>
          </a:p>
          <a:p>
            <a:pPr marL="57150" indent="0">
              <a:spcBef>
                <a:spcPts val="600"/>
              </a:spcBef>
              <a:buNone/>
            </a:pPr>
            <a:endParaRPr lang="en-US" sz="2000" dirty="0">
              <a:solidFill>
                <a:schemeClr val="tx1"/>
              </a:solidFill>
              <a:effectLst/>
              <a:latin typeface="Aptos" panose="020B0004020202020204" pitchFamily="34" charset="0"/>
            </a:endParaRPr>
          </a:p>
          <a:p>
            <a:pPr marL="514350" indent="-457200">
              <a:spcBef>
                <a:spcPts val="600"/>
              </a:spcBef>
            </a:pPr>
            <a:r>
              <a:rPr lang="en-US" sz="2000" b="1" i="0" dirty="0">
                <a:solidFill>
                  <a:schemeClr val="tx1"/>
                </a:solidFill>
                <a:latin typeface="Aptos" panose="020B0004020202020204" pitchFamily="34" charset="0"/>
                <a:cs typeface="Helvetica" panose="020B0604020202020204" pitchFamily="34" charset="0"/>
              </a:rPr>
              <a:t>Work Requireme</a:t>
            </a:r>
            <a:r>
              <a:rPr lang="en-US" sz="2000" b="1" dirty="0">
                <a:solidFill>
                  <a:schemeClr val="tx1"/>
                </a:solidFill>
                <a:latin typeface="Aptos" panose="020B0004020202020204" pitchFamily="34" charset="0"/>
                <a:cs typeface="Helvetica" panose="020B0604020202020204" pitchFamily="34" charset="0"/>
              </a:rPr>
              <a:t>nts </a:t>
            </a:r>
            <a:r>
              <a:rPr lang="en-US" sz="2000" dirty="0">
                <a:solidFill>
                  <a:schemeClr val="tx1"/>
                </a:solidFill>
                <a:latin typeface="Aptos" panose="020B0004020202020204" pitchFamily="34" charset="0"/>
                <a:cs typeface="Helvetica" panose="020B0604020202020204" pitchFamily="34" charset="0"/>
              </a:rPr>
              <a:t>– Iowa to follow new federal rules (OBBB) to implement Dec. 2026</a:t>
            </a:r>
          </a:p>
          <a:p>
            <a:pPr marL="57150" indent="0">
              <a:spcBef>
                <a:spcPts val="600"/>
              </a:spcBef>
              <a:buNone/>
            </a:pPr>
            <a:endParaRPr lang="en-US" sz="2000" dirty="0">
              <a:solidFill>
                <a:schemeClr val="tx1"/>
              </a:solidFill>
              <a:latin typeface="Aptos" panose="020B0004020202020204" pitchFamily="34" charset="0"/>
              <a:cs typeface="Helvetica" panose="020B0604020202020204" pitchFamily="34" charset="0"/>
            </a:endParaRPr>
          </a:p>
          <a:p>
            <a:pPr marL="514350" indent="-457200">
              <a:spcBef>
                <a:spcPts val="600"/>
              </a:spcBef>
            </a:pPr>
            <a:r>
              <a:rPr lang="en-US" sz="2000" b="1" dirty="0">
                <a:solidFill>
                  <a:schemeClr val="tx1"/>
                </a:solidFill>
                <a:latin typeface="Aptos" panose="020B0004020202020204" pitchFamily="34" charset="0"/>
                <a:cs typeface="Helvetica" panose="020B0604020202020204" pitchFamily="34" charset="0"/>
              </a:rPr>
              <a:t>Iowa Medicaid budget </a:t>
            </a:r>
            <a:r>
              <a:rPr lang="en-US" sz="2000" dirty="0">
                <a:solidFill>
                  <a:schemeClr val="tx1"/>
                </a:solidFill>
                <a:latin typeface="Aptos" panose="020B0004020202020204" pitchFamily="34" charset="0"/>
                <a:cs typeface="Helvetica" panose="020B0604020202020204" pitchFamily="34" charset="0"/>
              </a:rPr>
              <a:t>is forecast to have a deficit of $76 million for 2026 and $181 million for 2027</a:t>
            </a:r>
          </a:p>
          <a:p>
            <a:pPr marL="514350" indent="-457200">
              <a:spcBef>
                <a:spcPts val="0"/>
              </a:spcBef>
            </a:pPr>
            <a:endParaRPr lang="en-US" sz="2600" dirty="0">
              <a:solidFill>
                <a:schemeClr val="tx1"/>
              </a:solidFill>
              <a:latin typeface="Aptos" panose="020B0004020202020204" pitchFamily="34" charset="0"/>
              <a:cs typeface="Helvetica" panose="020B0604020202020204" pitchFamily="34" charset="0"/>
            </a:endParaRPr>
          </a:p>
          <a:p>
            <a:pPr marL="514350" indent="-457200"/>
            <a:endParaRPr lang="en-US" i="0" dirty="0">
              <a:solidFill>
                <a:schemeClr val="tx1"/>
              </a:solidFill>
              <a:effectLst/>
              <a:latin typeface="Helvetica" panose="020B0604020202020204" pitchFamily="34" charset="0"/>
              <a:cs typeface="Helvetica" panose="020B0604020202020204" pitchFamily="34" charset="0"/>
            </a:endParaRPr>
          </a:p>
          <a:p>
            <a:pPr marL="0" indent="0">
              <a:buNone/>
            </a:pPr>
            <a:endParaRPr lang="en-US" b="1" dirty="0">
              <a:latin typeface="Aptos" panose="020B0004020202020204" pitchFamily="34" charset="0"/>
            </a:endParaRPr>
          </a:p>
          <a:p>
            <a:pPr marL="0" indent="0">
              <a:buNone/>
            </a:pPr>
            <a:endParaRPr lang="en-US" b="1" dirty="0">
              <a:latin typeface="Aptos" panose="020B0004020202020204" pitchFamily="34" charset="0"/>
            </a:endParaRPr>
          </a:p>
          <a:p>
            <a:pPr marL="0" indent="0">
              <a:buNone/>
            </a:pPr>
            <a:endParaRPr lang="en-US" b="1" dirty="0">
              <a:latin typeface="Aptos" panose="020B0004020202020204" pitchFamily="34" charset="0"/>
            </a:endParaRPr>
          </a:p>
          <a:p>
            <a:pPr marL="457200" lvl="1" indent="0">
              <a:buNone/>
            </a:pPr>
            <a:endParaRPr lang="en-US" sz="2000" b="1" dirty="0"/>
          </a:p>
          <a:p>
            <a:pPr lvl="1"/>
            <a:endParaRPr lang="en-US" sz="2000" b="1" dirty="0"/>
          </a:p>
          <a:p>
            <a:pPr marL="457200" lvl="1" indent="0">
              <a:buNone/>
            </a:pPr>
            <a:endParaRPr lang="en-US" sz="2000" b="1" dirty="0"/>
          </a:p>
        </p:txBody>
      </p:sp>
      <p:pic>
        <p:nvPicPr>
          <p:cNvPr id="3" name="Content Placeholder 8" descr="Iowa State Capitol building">
            <a:extLst>
              <a:ext uri="{FF2B5EF4-FFF2-40B4-BE49-F238E27FC236}">
                <a16:creationId xmlns:a16="http://schemas.microsoft.com/office/drawing/2014/main" id="{29E89906-6B9E-7DBD-8782-4D7EF3E0E757}"/>
              </a:ext>
            </a:extLst>
          </p:cNvPr>
          <p:cNvPicPr>
            <a:picLocks noChangeAspect="1"/>
          </p:cNvPicPr>
          <p:nvPr/>
        </p:nvPicPr>
        <p:blipFill rotWithShape="1">
          <a:blip r:embed="rId4"/>
          <a:srcRect l="28287" r="26673" b="-1"/>
          <a:stretch/>
        </p:blipFill>
        <p:spPr>
          <a:xfrm>
            <a:off x="6580200" y="959788"/>
            <a:ext cx="1752600" cy="2577951"/>
          </a:xfrm>
          <a:prstGeom prst="rect">
            <a:avLst/>
          </a:prstGeom>
        </p:spPr>
      </p:pic>
    </p:spTree>
    <p:extLst>
      <p:ext uri="{BB962C8B-B14F-4D97-AF65-F5344CB8AC3E}">
        <p14:creationId xmlns:p14="http://schemas.microsoft.com/office/powerpoint/2010/main" val="209432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15831046-4A77-AF81-3AF8-CF93E6C35F77}"/>
              </a:ext>
            </a:extLst>
          </p:cNvPr>
          <p:cNvSpPr>
            <a:spLocks noGrp="1"/>
          </p:cNvSpPr>
          <p:nvPr>
            <p:ph sz="half" idx="1"/>
          </p:nvPr>
        </p:nvSpPr>
        <p:spPr>
          <a:xfrm>
            <a:off x="304800" y="1181100"/>
            <a:ext cx="5943600" cy="4800600"/>
          </a:xfrm>
        </p:spPr>
        <p:txBody>
          <a:bodyPr>
            <a:normAutofit/>
          </a:bodyPr>
          <a:lstStyle/>
          <a:p>
            <a:pPr marL="0" indent="0">
              <a:buNone/>
            </a:pPr>
            <a:endParaRPr lang="en-US" sz="2400" b="1" dirty="0">
              <a:solidFill>
                <a:srgbClr val="002060"/>
              </a:solidFill>
              <a:latin typeface="Helvetica" panose="020B0604020202020204" pitchFamily="34" charset="0"/>
              <a:cs typeface="Helvetica" panose="020B0604020202020204" pitchFamily="34" charset="0"/>
            </a:endParaRPr>
          </a:p>
          <a:p>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8" name="TextBox 7">
            <a:extLst>
              <a:ext uri="{FF2B5EF4-FFF2-40B4-BE49-F238E27FC236}">
                <a16:creationId xmlns:a16="http://schemas.microsoft.com/office/drawing/2014/main" id="{010B5B84-5057-56EB-B1BA-076D0016F722}"/>
              </a:ext>
            </a:extLst>
          </p:cNvPr>
          <p:cNvSpPr txBox="1"/>
          <p:nvPr/>
        </p:nvSpPr>
        <p:spPr>
          <a:xfrm>
            <a:off x="818754" y="1295400"/>
            <a:ext cx="6672816" cy="244374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262626">
                    <a:lumMod val="85000"/>
                    <a:lumOff val="15000"/>
                  </a:srgbClr>
                </a:solidFill>
                <a:effectLst/>
                <a:uLnTx/>
                <a:uFillTx/>
                <a:latin typeface="Aptos" panose="020B0004020202020204" pitchFamily="34" charset="0"/>
                <a:ea typeface="+mn-ea"/>
                <a:cs typeface="+mn-cs"/>
              </a:rPr>
              <a:t>What to do </a:t>
            </a:r>
            <a:r>
              <a:rPr kumimoji="0" lang="en-US" sz="2800" b="1" i="0" u="none" strike="noStrike" kern="1200" cap="none" spc="0" normalizeH="0" baseline="0" noProof="0" dirty="0">
                <a:ln>
                  <a:noFill/>
                </a:ln>
                <a:solidFill>
                  <a:srgbClr val="262626">
                    <a:lumMod val="85000"/>
                    <a:lumOff val="15000"/>
                  </a:srgbClr>
                </a:solidFill>
                <a:effectLst/>
                <a:uLnTx/>
                <a:uFillTx/>
                <a:latin typeface="Aptos" panose="020B0004020202020204" pitchFamily="34" charset="0"/>
                <a:ea typeface="+mn-ea"/>
                <a:cs typeface="+mn-cs"/>
                <a:sym typeface="Wingdings" panose="05000000000000000000" pitchFamily="2" charset="2"/>
              </a:rPr>
              <a:t>Act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2800" b="1" i="0" u="none" strike="noStrike" kern="1200" cap="none" spc="0" normalizeH="0" baseline="0" noProof="0" dirty="0">
              <a:ln>
                <a:noFill/>
              </a:ln>
              <a:solidFill>
                <a:srgbClr val="262626">
                  <a:lumMod val="85000"/>
                  <a:lumOff val="15000"/>
                </a:srgbClr>
              </a:solidFill>
              <a:effectLst/>
              <a:uLnTx/>
              <a:uFillTx/>
              <a:latin typeface="Aptos" panose="020B0004020202020204" pitchFamily="34" charset="0"/>
              <a:ea typeface="+mn-ea"/>
              <a:cs typeface="+mn-cs"/>
              <a:sym typeface="Wingdings" panose="05000000000000000000" pitchFamily="2" charset="2"/>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2800" b="1" i="0" u="none" strike="noStrike" kern="1200" cap="none" spc="0" normalizeH="0" baseline="0" noProof="0" dirty="0">
              <a:ln>
                <a:noFill/>
              </a:ln>
              <a:solidFill>
                <a:srgbClr val="262626">
                  <a:lumMod val="85000"/>
                  <a:lumOff val="15000"/>
                </a:srgbClr>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262626"/>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262626"/>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262626"/>
              </a:solidFill>
              <a:effectLs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11C6416A-D2E6-F17E-FBCE-DC486862A237}"/>
              </a:ext>
            </a:extLst>
          </p:cNvPr>
          <p:cNvPicPr>
            <a:picLocks noChangeAspect="1"/>
          </p:cNvPicPr>
          <p:nvPr/>
        </p:nvPicPr>
        <p:blipFill>
          <a:blip r:embed="rId4"/>
          <a:stretch>
            <a:fillRect/>
          </a:stretch>
        </p:blipFill>
        <p:spPr>
          <a:xfrm>
            <a:off x="2651216" y="2104315"/>
            <a:ext cx="3901984" cy="3810075"/>
          </a:xfrm>
          <a:prstGeom prst="rect">
            <a:avLst/>
          </a:prstGeom>
        </p:spPr>
      </p:pic>
    </p:spTree>
    <p:extLst>
      <p:ext uri="{BB962C8B-B14F-4D97-AF65-F5344CB8AC3E}">
        <p14:creationId xmlns:p14="http://schemas.microsoft.com/office/powerpoint/2010/main" val="258688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            </a:t>
            </a:r>
          </a:p>
        </p:txBody>
      </p:sp>
      <p:sp>
        <p:nvSpPr>
          <p:cNvPr id="4" name="Content Placeholder 3">
            <a:extLst>
              <a:ext uri="{FF2B5EF4-FFF2-40B4-BE49-F238E27FC236}">
                <a16:creationId xmlns:a16="http://schemas.microsoft.com/office/drawing/2014/main" id="{15831046-4A77-AF81-3AF8-CF93E6C35F77}"/>
              </a:ext>
            </a:extLst>
          </p:cNvPr>
          <p:cNvSpPr>
            <a:spLocks noGrp="1"/>
          </p:cNvSpPr>
          <p:nvPr>
            <p:ph sz="half" idx="1"/>
          </p:nvPr>
        </p:nvSpPr>
        <p:spPr>
          <a:xfrm>
            <a:off x="381000" y="1143000"/>
            <a:ext cx="5943600" cy="4800600"/>
          </a:xfrm>
        </p:spPr>
        <p:txBody>
          <a:bodyPr>
            <a:normAutofit/>
          </a:bodyPr>
          <a:lstStyle/>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algn="l"/>
            <a:endParaRPr lang="en-US" sz="1800" dirty="0">
              <a:solidFill>
                <a:srgbClr val="163A59"/>
              </a:solidFill>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
        <p:nvSpPr>
          <p:cNvPr id="5" name="TextBox 4">
            <a:extLst>
              <a:ext uri="{FF2B5EF4-FFF2-40B4-BE49-F238E27FC236}">
                <a16:creationId xmlns:a16="http://schemas.microsoft.com/office/drawing/2014/main" id="{D12D3899-E6BD-9FA2-58E7-D43E52FA2B19}"/>
              </a:ext>
            </a:extLst>
          </p:cNvPr>
          <p:cNvSpPr txBox="1"/>
          <p:nvPr/>
        </p:nvSpPr>
        <p:spPr>
          <a:xfrm>
            <a:off x="304800" y="1066800"/>
            <a:ext cx="4983922" cy="8125301"/>
          </a:xfrm>
          <a:prstGeom prst="rect">
            <a:avLst/>
          </a:prstGeom>
          <a:noFill/>
        </p:spPr>
        <p:txBody>
          <a:bodyPr wrap="square">
            <a:spAutoFit/>
          </a:bodyPr>
          <a:lstStyle/>
          <a:p>
            <a:pPr marL="0" indent="0">
              <a:buNone/>
            </a:pPr>
            <a:r>
              <a:rPr lang="en-US" sz="2400" b="1" dirty="0">
                <a:latin typeface="Aptos" panose="020B0004020202020204" pitchFamily="34" charset="0"/>
              </a:rPr>
              <a:t>Public Policy Priorities</a:t>
            </a:r>
          </a:p>
          <a:p>
            <a:pPr marL="0" indent="0">
              <a:buNone/>
            </a:pPr>
            <a:endParaRPr lang="en-US" sz="1900" b="1" dirty="0">
              <a:latin typeface="Aptos" panose="020B0004020202020204" pitchFamily="34" charset="0"/>
            </a:endParaRPr>
          </a:p>
          <a:p>
            <a:r>
              <a:rPr lang="en-US" sz="1900" dirty="0">
                <a:latin typeface="Aptos" panose="020B0004020202020204" pitchFamily="34" charset="0"/>
              </a:rPr>
              <a:t>The Public Policy Committee recommends:</a:t>
            </a:r>
          </a:p>
          <a:p>
            <a:pPr marL="342900" indent="-342900">
              <a:buFont typeface="Arial" panose="020B0604020202020204" pitchFamily="34" charset="0"/>
              <a:buChar char="•"/>
            </a:pPr>
            <a:endParaRPr lang="en-US" sz="1900" dirty="0">
              <a:latin typeface="Aptos" panose="020B0004020202020204" pitchFamily="34" charset="0"/>
            </a:endParaRPr>
          </a:p>
          <a:p>
            <a:pPr marL="342900" indent="-342900">
              <a:buFont typeface="Arial" panose="020B0604020202020204" pitchFamily="34" charset="0"/>
              <a:buChar char="•"/>
            </a:pPr>
            <a:r>
              <a:rPr lang="en-US" sz="1900" dirty="0">
                <a:latin typeface="Aptos" panose="020B0004020202020204" pitchFamily="34" charset="0"/>
              </a:rPr>
              <a:t>Adopting the 2025 priorities for 2026</a:t>
            </a:r>
          </a:p>
          <a:p>
            <a:pPr marL="342900" indent="-342900">
              <a:buFont typeface="Arial" panose="020B0604020202020204" pitchFamily="34" charset="0"/>
              <a:buChar char="•"/>
            </a:pPr>
            <a:endParaRPr lang="en-US" sz="1900" dirty="0">
              <a:latin typeface="Aptos" panose="020B0004020202020204" pitchFamily="34" charset="0"/>
            </a:endParaRPr>
          </a:p>
          <a:p>
            <a:pPr marL="342900" indent="-342900">
              <a:buFont typeface="Arial" panose="020B0604020202020204" pitchFamily="34" charset="0"/>
              <a:buChar char="•"/>
            </a:pPr>
            <a:r>
              <a:rPr lang="en-US" sz="1900" dirty="0">
                <a:latin typeface="Aptos" panose="020B0004020202020204" pitchFamily="34" charset="0"/>
              </a:rPr>
              <a:t>Adding two issues for 2026 for study, education and possible policy recommendations (slide 10)</a:t>
            </a:r>
          </a:p>
          <a:p>
            <a:pPr marL="342900" indent="-342900">
              <a:buFont typeface="Arial" panose="020B0604020202020204" pitchFamily="34" charset="0"/>
              <a:buChar char="•"/>
            </a:pPr>
            <a:endParaRPr lang="en-US" sz="1900" dirty="0">
              <a:latin typeface="Aptos" panose="020B0004020202020204" pitchFamily="34" charset="0"/>
            </a:endParaRPr>
          </a:p>
          <a:p>
            <a:pPr marL="342900" indent="-342900">
              <a:buFont typeface="Arial" panose="020B0604020202020204" pitchFamily="34" charset="0"/>
              <a:buChar char="•"/>
            </a:pPr>
            <a:r>
              <a:rPr lang="en-US" sz="1900" dirty="0">
                <a:latin typeface="Aptos" panose="020B0004020202020204" pitchFamily="34" charset="0"/>
              </a:rPr>
              <a:t>Starting a two-year cycle of developing priorities (reflects the two-year cycle of the Iowa General Assembly) next year</a:t>
            </a:r>
          </a:p>
          <a:p>
            <a:pPr marL="342900" indent="-342900">
              <a:buFont typeface="Arial" panose="020B0604020202020204" pitchFamily="34" charset="0"/>
              <a:buChar char="•"/>
            </a:pPr>
            <a:endParaRPr lang="en-US" sz="1900" dirty="0">
              <a:latin typeface="Aptos" panose="020B0004020202020204" pitchFamily="34" charset="0"/>
            </a:endParaRPr>
          </a:p>
          <a:p>
            <a:pPr marL="342900" indent="-342900">
              <a:buFont typeface="Arial" panose="020B0604020202020204" pitchFamily="34" charset="0"/>
              <a:buChar char="•"/>
            </a:pPr>
            <a:r>
              <a:rPr lang="en-US" sz="1900" dirty="0">
                <a:latin typeface="Aptos" panose="020B0004020202020204" pitchFamily="34" charset="0"/>
              </a:rPr>
              <a:t>Producing one-pagers to focus on higher priority bills or issues</a:t>
            </a:r>
          </a:p>
          <a:p>
            <a:pPr marL="342900" indent="-342900">
              <a:buFont typeface="Arial" panose="020B0604020202020204" pitchFamily="34" charset="0"/>
              <a:buChar char="•"/>
            </a:pPr>
            <a:endParaRPr lang="en-US" sz="1900" dirty="0">
              <a:latin typeface="Aptos" panose="020B0004020202020204" pitchFamily="34" charset="0"/>
            </a:endParaRPr>
          </a:p>
          <a:p>
            <a:pPr marL="342900" indent="-342900">
              <a:buFont typeface="Arial" panose="020B0604020202020204" pitchFamily="34" charset="0"/>
              <a:buChar char="•"/>
            </a:pPr>
            <a:r>
              <a:rPr lang="en-US" sz="1900" dirty="0">
                <a:latin typeface="Aptos" panose="020B0004020202020204" pitchFamily="34" charset="0"/>
              </a:rPr>
              <a:t>Continuing development of stories of lived experience</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0" indent="0">
              <a:buNone/>
            </a:pPr>
            <a:endParaRPr lang="en-US" b="1" dirty="0"/>
          </a:p>
          <a:p>
            <a:pPr lvl="1"/>
            <a:endParaRPr lang="en-US" sz="2000" b="1" dirty="0"/>
          </a:p>
        </p:txBody>
      </p:sp>
      <p:sp>
        <p:nvSpPr>
          <p:cNvPr id="11" name="Rectangle 10">
            <a:extLst>
              <a:ext uri="{FF2B5EF4-FFF2-40B4-BE49-F238E27FC236}">
                <a16:creationId xmlns:a16="http://schemas.microsoft.com/office/drawing/2014/main" id="{45352678-F96E-AD61-5E90-67C95F60912D}"/>
              </a:ext>
            </a:extLst>
          </p:cNvPr>
          <p:cNvSpPr/>
          <p:nvPr/>
        </p:nvSpPr>
        <p:spPr>
          <a:xfrm>
            <a:off x="5640392" y="1360966"/>
            <a:ext cx="3122608" cy="3971925"/>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B47004B-A556-FD0D-63AB-E34B2CD93E51}"/>
              </a:ext>
            </a:extLst>
          </p:cNvPr>
          <p:cNvPicPr>
            <a:picLocks noGrp="1" noChangeAspect="1"/>
          </p:cNvPicPr>
          <p:nvPr>
            <p:ph sz="half" idx="2"/>
          </p:nvPr>
        </p:nvPicPr>
        <p:blipFill>
          <a:blip r:embed="rId4"/>
          <a:stretch>
            <a:fillRect/>
          </a:stretch>
        </p:blipFill>
        <p:spPr>
          <a:xfrm>
            <a:off x="5640392" y="1360965"/>
            <a:ext cx="3122608" cy="3971925"/>
          </a:xfrm>
          <a:prstGeom prst="rect">
            <a:avLst/>
          </a:prstGeom>
        </p:spPr>
      </p:pic>
    </p:spTree>
    <p:extLst>
      <p:ext uri="{BB962C8B-B14F-4D97-AF65-F5344CB8AC3E}">
        <p14:creationId xmlns:p14="http://schemas.microsoft.com/office/powerpoint/2010/main" val="311556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15831046-4A77-AF81-3AF8-CF93E6C35F77}"/>
              </a:ext>
            </a:extLst>
          </p:cNvPr>
          <p:cNvSpPr>
            <a:spLocks noGrp="1"/>
          </p:cNvSpPr>
          <p:nvPr>
            <p:ph sz="half" idx="1"/>
          </p:nvPr>
        </p:nvSpPr>
        <p:spPr>
          <a:xfrm>
            <a:off x="533400" y="685800"/>
            <a:ext cx="10210800" cy="5583865"/>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None/>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Upcoming Events</a:t>
            </a:r>
          </a:p>
          <a:p>
            <a:pPr marL="0" marR="0" lvl="0" indent="0">
              <a:lnSpc>
                <a:spcPct val="107000"/>
              </a:lnSpc>
              <a:spcBef>
                <a:spcPts val="0"/>
              </a:spcBef>
              <a:spcAft>
                <a:spcPts val="0"/>
              </a:spcAft>
              <a:buNone/>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Fall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Listening sessions and listening posts (town halls)</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Fall</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Public Policy Committee - strategize for Legislative Session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Sept. 18-19</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Make Your Mark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Conference, </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Des Moines</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Sept. 26</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Capitol Chat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Panel on “Bills: Moving from idea to law”</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October</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National Disability Employment Awareness Month</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Oct. 31</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Capitol Chat </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Employment Focus</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Nov. 13	DD Council Meeting</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Dec. 5	Capitol Chat </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Getting ready for Session!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7	Legislative open house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- 12 noon virtual (tentative)</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12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First day of Legislative Session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2</a:t>
            </a: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8</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Legislative Reception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Iow</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 State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Capitol 1-4 p.m.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326522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A8ADEA-9C46-61A3-373E-7E2E1ADE44F3}"/>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B406752A-E62B-00DF-76B5-0A0E9D434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249DD2D8-7DB3-BF81-A142-54D78DB12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35" name="Straight Connector 134">
            <a:extLst>
              <a:ext uri="{FF2B5EF4-FFF2-40B4-BE49-F238E27FC236}">
                <a16:creationId xmlns:a16="http://schemas.microsoft.com/office/drawing/2014/main" id="{1E230CFF-7603-B2B7-B934-CB62EB5F1B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82E68CB-9A23-A92B-E20B-15394BD95052}"/>
              </a:ext>
            </a:extLst>
          </p:cNvPr>
          <p:cNvSpPr/>
          <p:nvPr/>
        </p:nvSpPr>
        <p:spPr>
          <a:xfrm>
            <a:off x="4304581" y="4514851"/>
            <a:ext cx="698740" cy="1009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6" name="Picture 12" descr="2019 DD Council Logo.png">
            <a:extLst>
              <a:ext uri="{FF2B5EF4-FFF2-40B4-BE49-F238E27FC236}">
                <a16:creationId xmlns:a16="http://schemas.microsoft.com/office/drawing/2014/main" id="{918C6259-028C-66B6-2BCB-F3F3BCD04B54}"/>
              </a:ext>
            </a:extLst>
          </p:cNvPr>
          <p:cNvPicPr/>
          <p:nvPr/>
        </p:nvPicPr>
        <p:blipFill>
          <a:blip r:embed="rId3"/>
          <a:stretch/>
        </p:blipFill>
        <p:spPr>
          <a:xfrm>
            <a:off x="6413415" y="5234301"/>
            <a:ext cx="2117514" cy="397033"/>
          </a:xfrm>
          <a:prstGeom prst="rect">
            <a:avLst/>
          </a:prstGeom>
        </p:spPr>
      </p:pic>
      <p:pic>
        <p:nvPicPr>
          <p:cNvPr id="8" name="Picture 7" descr="Graphical user interface, text&#10;&#10;Employment Goal - Iowans with disabilities hold competitive jobs">
            <a:extLst>
              <a:ext uri="{FF2B5EF4-FFF2-40B4-BE49-F238E27FC236}">
                <a16:creationId xmlns:a16="http://schemas.microsoft.com/office/drawing/2014/main" id="{7E8B0A5A-E65F-4C72-D9C5-0AAE9609A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66" y="1524476"/>
            <a:ext cx="8018585" cy="3059723"/>
          </a:xfrm>
          <a:prstGeom prst="rect">
            <a:avLst/>
          </a:prstGeom>
        </p:spPr>
      </p:pic>
      <p:sp>
        <p:nvSpPr>
          <p:cNvPr id="2" name="Title 1">
            <a:extLst>
              <a:ext uri="{FF2B5EF4-FFF2-40B4-BE49-F238E27FC236}">
                <a16:creationId xmlns:a16="http://schemas.microsoft.com/office/drawing/2014/main" id="{2F1D08EE-D7C5-DA58-F1E6-B26307B53DA2}"/>
              </a:ext>
            </a:extLst>
          </p:cNvPr>
          <p:cNvSpPr txBox="1">
            <a:spLocks/>
          </p:cNvSpPr>
          <p:nvPr/>
        </p:nvSpPr>
        <p:spPr>
          <a:xfrm>
            <a:off x="152400" y="240659"/>
            <a:ext cx="6968108" cy="633714"/>
          </a:xfrm>
          <a:prstGeom prst="rect">
            <a:avLst/>
          </a:prstGeom>
          <a:solidFill>
            <a:srgbClr val="002060"/>
          </a:solidFill>
        </p:spPr>
        <p:txBody>
          <a:bodyPr vert="horz" lIns="91440" tIns="45720" rIns="91440" bIns="45720" rtlCol="0" anchor="ctr" anchorCtr="0">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 lastClr="FFFFFF"/>
                </a:solidFill>
                <a:effectLst/>
                <a:uLnTx/>
                <a:uFillTx/>
                <a:latin typeface="Calibri"/>
                <a:ea typeface="+mj-ea"/>
                <a:cs typeface="+mj-cs"/>
              </a:rPr>
              <a:t>Public Policy Priorities 2026</a:t>
            </a:r>
          </a:p>
        </p:txBody>
      </p:sp>
    </p:spTree>
    <p:extLst>
      <p:ext uri="{BB962C8B-B14F-4D97-AF65-F5344CB8AC3E}">
        <p14:creationId xmlns:p14="http://schemas.microsoft.com/office/powerpoint/2010/main" val="128818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2EF185-10DA-98A4-5C33-7369B09569EE}"/>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25A31306-8BD2-1EB3-B1FC-3F6766B1C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84CBAB9B-C052-00FD-1434-49C6649BD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126" name="Picture 12" descr="2019 DD Council Logo.png">
            <a:extLst>
              <a:ext uri="{FF2B5EF4-FFF2-40B4-BE49-F238E27FC236}">
                <a16:creationId xmlns:a16="http://schemas.microsoft.com/office/drawing/2014/main" id="{BA466274-8475-F853-8B40-A369533FEF0C}"/>
              </a:ext>
            </a:extLst>
          </p:cNvPr>
          <p:cNvPicPr/>
          <p:nvPr/>
        </p:nvPicPr>
        <p:blipFill>
          <a:blip r:embed="rId2"/>
          <a:stretch/>
        </p:blipFill>
        <p:spPr>
          <a:xfrm>
            <a:off x="6413415" y="5234301"/>
            <a:ext cx="2117514" cy="397033"/>
          </a:xfrm>
          <a:prstGeom prst="rect">
            <a:avLst/>
          </a:prstGeom>
        </p:spPr>
      </p:pic>
      <p:cxnSp>
        <p:nvCxnSpPr>
          <p:cNvPr id="135" name="Straight Connector 134">
            <a:extLst>
              <a:ext uri="{FF2B5EF4-FFF2-40B4-BE49-F238E27FC236}">
                <a16:creationId xmlns:a16="http://schemas.microsoft.com/office/drawing/2014/main" id="{EC94E23B-756F-5A87-CF82-67DEA4D181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Emplpoyment Calls to action">
            <a:extLst>
              <a:ext uri="{FF2B5EF4-FFF2-40B4-BE49-F238E27FC236}">
                <a16:creationId xmlns:a16="http://schemas.microsoft.com/office/drawing/2014/main" id="{B49C0A2B-7A54-F115-9796-3EFE84CC12D4}"/>
              </a:ext>
            </a:extLst>
          </p:cNvPr>
          <p:cNvPicPr>
            <a:picLocks noChangeAspect="1"/>
          </p:cNvPicPr>
          <p:nvPr/>
        </p:nvPicPr>
        <p:blipFill>
          <a:blip r:embed="rId3">
            <a:extLst>
              <a:ext uri="{28A0092B-C50C-407E-A947-70E740481C1C}">
                <a14:useLocalDpi xmlns:a14="http://schemas.microsoft.com/office/drawing/2010/main" val="0"/>
              </a:ext>
            </a:extLst>
          </a:blip>
          <a:srcRect l="-175" t="5842"/>
          <a:stretch/>
        </p:blipFill>
        <p:spPr>
          <a:xfrm>
            <a:off x="651305" y="1602317"/>
            <a:ext cx="3840958" cy="3493100"/>
          </a:xfrm>
          <a:prstGeom prst="rect">
            <a:avLst/>
          </a:prstGeom>
        </p:spPr>
      </p:pic>
      <p:pic>
        <p:nvPicPr>
          <p:cNvPr id="6" name="Picture 5" descr="Text&#10;&#10;Description automatically generated">
            <a:extLst>
              <a:ext uri="{FF2B5EF4-FFF2-40B4-BE49-F238E27FC236}">
                <a16:creationId xmlns:a16="http://schemas.microsoft.com/office/drawing/2014/main" id="{0E92978E-9A2B-C38C-AA95-E692FDAA2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855" y="2392443"/>
            <a:ext cx="4056871" cy="2702975"/>
          </a:xfrm>
          <a:prstGeom prst="rect">
            <a:avLst/>
          </a:prstGeom>
        </p:spPr>
      </p:pic>
    </p:spTree>
    <p:extLst>
      <p:ext uri="{BB962C8B-B14F-4D97-AF65-F5344CB8AC3E}">
        <p14:creationId xmlns:p14="http://schemas.microsoft.com/office/powerpoint/2010/main" val="27935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04271A-2968-C5A5-48A2-B7F76A1EF763}"/>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E96EA0F0-9367-5F3E-726F-9E1475D81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BC1D87F3-E56C-37DC-E9FF-60E5BBF6A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35" name="Straight Connector 134">
            <a:extLst>
              <a:ext uri="{FF2B5EF4-FFF2-40B4-BE49-F238E27FC236}">
                <a16:creationId xmlns:a16="http://schemas.microsoft.com/office/drawing/2014/main" id="{C0D6B179-5DD0-5D98-AB7F-0BD9DB7B45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EEE0056-9B63-35DD-3339-8A3C79C99DCF}"/>
              </a:ext>
            </a:extLst>
          </p:cNvPr>
          <p:cNvSpPr/>
          <p:nvPr/>
        </p:nvSpPr>
        <p:spPr>
          <a:xfrm>
            <a:off x="4304581" y="4514851"/>
            <a:ext cx="698740" cy="1009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4" name="Picture 3" descr="Text&#10;&#10;Description automatically generated">
            <a:extLst>
              <a:ext uri="{FF2B5EF4-FFF2-40B4-BE49-F238E27FC236}">
                <a16:creationId xmlns:a16="http://schemas.microsoft.com/office/drawing/2014/main" id="{577A752C-99B6-F58B-8BC9-8872E53F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07" y="1528790"/>
            <a:ext cx="7764745" cy="3379948"/>
          </a:xfrm>
          <a:prstGeom prst="rect">
            <a:avLst/>
          </a:prstGeom>
        </p:spPr>
      </p:pic>
      <p:pic>
        <p:nvPicPr>
          <p:cNvPr id="6" name="Picture 5">
            <a:extLst>
              <a:ext uri="{FF2B5EF4-FFF2-40B4-BE49-F238E27FC236}">
                <a16:creationId xmlns:a16="http://schemas.microsoft.com/office/drawing/2014/main" id="{47F5374F-FC2A-A981-BB58-7C96DE7F9945}"/>
              </a:ext>
            </a:extLst>
          </p:cNvPr>
          <p:cNvPicPr>
            <a:picLocks noChangeAspect="1"/>
          </p:cNvPicPr>
          <p:nvPr/>
        </p:nvPicPr>
        <p:blipFill>
          <a:blip r:embed="rId3"/>
          <a:stretch>
            <a:fillRect/>
          </a:stretch>
        </p:blipFill>
        <p:spPr>
          <a:xfrm>
            <a:off x="6731906" y="5385347"/>
            <a:ext cx="2115495" cy="396274"/>
          </a:xfrm>
          <a:prstGeom prst="rect">
            <a:avLst/>
          </a:prstGeom>
        </p:spPr>
      </p:pic>
      <p:sp>
        <p:nvSpPr>
          <p:cNvPr id="2" name="Title 1">
            <a:extLst>
              <a:ext uri="{FF2B5EF4-FFF2-40B4-BE49-F238E27FC236}">
                <a16:creationId xmlns:a16="http://schemas.microsoft.com/office/drawing/2014/main" id="{F68239C7-E80F-8E01-76DE-C037CC95E8D9}"/>
              </a:ext>
            </a:extLst>
          </p:cNvPr>
          <p:cNvSpPr txBox="1">
            <a:spLocks/>
          </p:cNvSpPr>
          <p:nvPr/>
        </p:nvSpPr>
        <p:spPr>
          <a:xfrm>
            <a:off x="152400" y="240659"/>
            <a:ext cx="6968108" cy="633714"/>
          </a:xfrm>
          <a:prstGeom prst="rect">
            <a:avLst/>
          </a:prstGeom>
          <a:solidFill>
            <a:srgbClr val="002060"/>
          </a:solidFill>
        </p:spPr>
        <p:txBody>
          <a:bodyPr vert="horz" lIns="91440" tIns="45720" rIns="91440" bIns="45720" rtlCol="0" anchor="ctr" anchorCtr="0">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 lastClr="FFFFFF"/>
                </a:solidFill>
                <a:effectLst/>
                <a:uLnTx/>
                <a:uFillTx/>
                <a:latin typeface="Calibri"/>
                <a:ea typeface="+mj-ea"/>
                <a:cs typeface="+mj-cs"/>
              </a:rPr>
              <a:t>Public Policy Priorities 2026</a:t>
            </a:r>
          </a:p>
        </p:txBody>
      </p:sp>
    </p:spTree>
    <p:extLst>
      <p:ext uri="{BB962C8B-B14F-4D97-AF65-F5344CB8AC3E}">
        <p14:creationId xmlns:p14="http://schemas.microsoft.com/office/powerpoint/2010/main" val="13780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8D92DD-1D24-510C-948D-0781F1B805F0}"/>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5614AB32-D9CB-F3EF-BF8D-A1F5F3B8F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7A975DCA-17E6-D103-242D-354A88FAE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35" name="Straight Connector 134">
            <a:extLst>
              <a:ext uri="{FF2B5EF4-FFF2-40B4-BE49-F238E27FC236}">
                <a16:creationId xmlns:a16="http://schemas.microsoft.com/office/drawing/2014/main" id="{26D6EDA0-FA91-537B-9F96-BA764DDDCC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370B475-F059-D182-72F5-AD6717060C85}"/>
              </a:ext>
            </a:extLst>
          </p:cNvPr>
          <p:cNvSpPr/>
          <p:nvPr/>
        </p:nvSpPr>
        <p:spPr>
          <a:xfrm>
            <a:off x="4304581" y="4514851"/>
            <a:ext cx="698740" cy="1009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3" name="Picture 2" descr="Text&#10;&#10;Description automatically generated">
            <a:extLst>
              <a:ext uri="{FF2B5EF4-FFF2-40B4-BE49-F238E27FC236}">
                <a16:creationId xmlns:a16="http://schemas.microsoft.com/office/drawing/2014/main" id="{3C1311BD-A1E3-A1D8-D496-073F516DDD5F}"/>
              </a:ext>
            </a:extLst>
          </p:cNvPr>
          <p:cNvPicPr>
            <a:picLocks noChangeAspect="1"/>
          </p:cNvPicPr>
          <p:nvPr/>
        </p:nvPicPr>
        <p:blipFill>
          <a:blip r:embed="rId2">
            <a:extLst>
              <a:ext uri="{28A0092B-C50C-407E-A947-70E740481C1C}">
                <a14:useLocalDpi xmlns:a14="http://schemas.microsoft.com/office/drawing/2010/main" val="0"/>
              </a:ext>
            </a:extLst>
          </a:blip>
          <a:srcRect r="3926" b="735"/>
          <a:stretch/>
        </p:blipFill>
        <p:spPr>
          <a:xfrm>
            <a:off x="4786419" y="1524476"/>
            <a:ext cx="3206115" cy="3579655"/>
          </a:xfrm>
          <a:prstGeom prst="rect">
            <a:avLst/>
          </a:prstGeom>
        </p:spPr>
      </p:pic>
      <p:pic>
        <p:nvPicPr>
          <p:cNvPr id="7" name="Picture 6" descr="Table&#10;&#10;Description automatically generated">
            <a:extLst>
              <a:ext uri="{FF2B5EF4-FFF2-40B4-BE49-F238E27FC236}">
                <a16:creationId xmlns:a16="http://schemas.microsoft.com/office/drawing/2014/main" id="{73634BF5-22CF-9A05-9E5B-59C69940D0E8}"/>
              </a:ext>
            </a:extLst>
          </p:cNvPr>
          <p:cNvPicPr>
            <a:picLocks noChangeAspect="1"/>
          </p:cNvPicPr>
          <p:nvPr/>
        </p:nvPicPr>
        <p:blipFill>
          <a:blip r:embed="rId3">
            <a:extLst>
              <a:ext uri="{28A0092B-C50C-407E-A947-70E740481C1C}">
                <a14:useLocalDpi xmlns:a14="http://schemas.microsoft.com/office/drawing/2010/main" val="0"/>
              </a:ext>
            </a:extLst>
          </a:blip>
          <a:srcRect l="-333" t="10123"/>
          <a:stretch/>
        </p:blipFill>
        <p:spPr>
          <a:xfrm>
            <a:off x="1415643" y="1524475"/>
            <a:ext cx="2968926" cy="4286090"/>
          </a:xfrm>
          <a:prstGeom prst="rect">
            <a:avLst/>
          </a:prstGeom>
        </p:spPr>
      </p:pic>
      <p:pic>
        <p:nvPicPr>
          <p:cNvPr id="8" name="Picture 7">
            <a:extLst>
              <a:ext uri="{FF2B5EF4-FFF2-40B4-BE49-F238E27FC236}">
                <a16:creationId xmlns:a16="http://schemas.microsoft.com/office/drawing/2014/main" id="{D1EEA46E-075C-1363-AA72-2B3F3E32397B}"/>
              </a:ext>
            </a:extLst>
          </p:cNvPr>
          <p:cNvPicPr>
            <a:picLocks noChangeAspect="1"/>
          </p:cNvPicPr>
          <p:nvPr/>
        </p:nvPicPr>
        <p:blipFill>
          <a:blip r:embed="rId4"/>
          <a:stretch>
            <a:fillRect/>
          </a:stretch>
        </p:blipFill>
        <p:spPr>
          <a:xfrm>
            <a:off x="6725132" y="5414291"/>
            <a:ext cx="2115495" cy="396274"/>
          </a:xfrm>
          <a:prstGeom prst="rect">
            <a:avLst/>
          </a:prstGeom>
        </p:spPr>
      </p:pic>
    </p:spTree>
    <p:extLst>
      <p:ext uri="{BB962C8B-B14F-4D97-AF65-F5344CB8AC3E}">
        <p14:creationId xmlns:p14="http://schemas.microsoft.com/office/powerpoint/2010/main" val="37302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00F5E3-3957-DA1D-EDF7-2AA741768ACA}"/>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989885EF-80A2-31B8-D51C-72DC8D9E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365DBBFC-C022-00E9-6ED6-412AE56EA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35" name="Straight Connector 134">
            <a:extLst>
              <a:ext uri="{FF2B5EF4-FFF2-40B4-BE49-F238E27FC236}">
                <a16:creationId xmlns:a16="http://schemas.microsoft.com/office/drawing/2014/main" id="{EC9F7E7A-1B89-3253-B0AF-E916EAD925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A73808F-A7A6-C63A-251C-001D630D97B9}"/>
              </a:ext>
            </a:extLst>
          </p:cNvPr>
          <p:cNvSpPr/>
          <p:nvPr/>
        </p:nvSpPr>
        <p:spPr>
          <a:xfrm>
            <a:off x="4304581" y="4514851"/>
            <a:ext cx="698740" cy="1009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3" name="Picture 2" descr="Text&#10;&#10;Description automatically generated">
            <a:extLst>
              <a:ext uri="{FF2B5EF4-FFF2-40B4-BE49-F238E27FC236}">
                <a16:creationId xmlns:a16="http://schemas.microsoft.com/office/drawing/2014/main" id="{0D2E504A-0AF2-98F5-ED17-755C915B3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1" y="1524475"/>
            <a:ext cx="8215109" cy="4069920"/>
          </a:xfrm>
          <a:prstGeom prst="rect">
            <a:avLst/>
          </a:prstGeom>
        </p:spPr>
      </p:pic>
      <p:pic>
        <p:nvPicPr>
          <p:cNvPr id="6" name="Picture 5">
            <a:extLst>
              <a:ext uri="{FF2B5EF4-FFF2-40B4-BE49-F238E27FC236}">
                <a16:creationId xmlns:a16="http://schemas.microsoft.com/office/drawing/2014/main" id="{E5B2216B-D3C1-AE5B-BEBB-30697B265A47}"/>
              </a:ext>
            </a:extLst>
          </p:cNvPr>
          <p:cNvPicPr>
            <a:picLocks noChangeAspect="1"/>
          </p:cNvPicPr>
          <p:nvPr/>
        </p:nvPicPr>
        <p:blipFill>
          <a:blip r:embed="rId4"/>
          <a:stretch>
            <a:fillRect/>
          </a:stretch>
        </p:blipFill>
        <p:spPr>
          <a:xfrm>
            <a:off x="6785773" y="5495918"/>
            <a:ext cx="2115495" cy="396274"/>
          </a:xfrm>
          <a:prstGeom prst="rect">
            <a:avLst/>
          </a:prstGeom>
        </p:spPr>
      </p:pic>
      <p:sp>
        <p:nvSpPr>
          <p:cNvPr id="2" name="Title 1">
            <a:extLst>
              <a:ext uri="{FF2B5EF4-FFF2-40B4-BE49-F238E27FC236}">
                <a16:creationId xmlns:a16="http://schemas.microsoft.com/office/drawing/2014/main" id="{A251484E-F167-F1C7-3670-DA80511FF841}"/>
              </a:ext>
            </a:extLst>
          </p:cNvPr>
          <p:cNvSpPr txBox="1">
            <a:spLocks/>
          </p:cNvSpPr>
          <p:nvPr/>
        </p:nvSpPr>
        <p:spPr>
          <a:xfrm>
            <a:off x="152400" y="240659"/>
            <a:ext cx="6968108" cy="633714"/>
          </a:xfrm>
          <a:prstGeom prst="rect">
            <a:avLst/>
          </a:prstGeom>
          <a:solidFill>
            <a:srgbClr val="002060"/>
          </a:solidFill>
        </p:spPr>
        <p:txBody>
          <a:bodyPr vert="horz" lIns="91440" tIns="45720" rIns="91440" bIns="45720" rtlCol="0" anchor="ctr" anchorCtr="0">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 lastClr="FFFFFF"/>
                </a:solidFill>
                <a:effectLst/>
                <a:uLnTx/>
                <a:uFillTx/>
                <a:latin typeface="Calibri"/>
                <a:ea typeface="+mj-ea"/>
                <a:cs typeface="+mj-cs"/>
              </a:rPr>
              <a:t>Public Policy Priorities 2026</a:t>
            </a:r>
          </a:p>
        </p:txBody>
      </p:sp>
    </p:spTree>
    <p:extLst>
      <p:ext uri="{BB962C8B-B14F-4D97-AF65-F5344CB8AC3E}">
        <p14:creationId xmlns:p14="http://schemas.microsoft.com/office/powerpoint/2010/main" val="411913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059CF9-9E6B-9F7A-4A7A-2436AEFDF76E}"/>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43BD46A3-5418-4907-E6A9-B25F6EACC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FAB25C77-94DF-A14F-DF16-550273C68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35" name="Straight Connector 134">
            <a:extLst>
              <a:ext uri="{FF2B5EF4-FFF2-40B4-BE49-F238E27FC236}">
                <a16:creationId xmlns:a16="http://schemas.microsoft.com/office/drawing/2014/main" id="{0207DED7-CF16-9EE8-9EC4-B2745E139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BE6CB80-E906-9A3D-7237-58E5206CFBA6}"/>
              </a:ext>
            </a:extLst>
          </p:cNvPr>
          <p:cNvSpPr/>
          <p:nvPr/>
        </p:nvSpPr>
        <p:spPr>
          <a:xfrm>
            <a:off x="4304581" y="4514851"/>
            <a:ext cx="698740" cy="1009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3" name="Picture 2" descr="Text&#10;&#10;Description automatically generated">
            <a:extLst>
              <a:ext uri="{FF2B5EF4-FFF2-40B4-BE49-F238E27FC236}">
                <a16:creationId xmlns:a16="http://schemas.microsoft.com/office/drawing/2014/main" id="{94096ABC-C5A1-FFCB-4261-60CF107F0D1C}"/>
              </a:ext>
            </a:extLst>
          </p:cNvPr>
          <p:cNvPicPr>
            <a:picLocks noChangeAspect="1"/>
          </p:cNvPicPr>
          <p:nvPr/>
        </p:nvPicPr>
        <p:blipFill>
          <a:blip r:embed="rId2">
            <a:extLst>
              <a:ext uri="{28A0092B-C50C-407E-A947-70E740481C1C}">
                <a14:useLocalDpi xmlns:a14="http://schemas.microsoft.com/office/drawing/2010/main" val="0"/>
              </a:ext>
            </a:extLst>
          </a:blip>
          <a:srcRect l="1426" t="4969" b="4074"/>
          <a:stretch/>
        </p:blipFill>
        <p:spPr>
          <a:xfrm>
            <a:off x="1032168" y="1524474"/>
            <a:ext cx="3417652" cy="4476276"/>
          </a:xfrm>
          <a:prstGeom prst="rect">
            <a:avLst/>
          </a:prstGeom>
        </p:spPr>
      </p:pic>
      <p:pic>
        <p:nvPicPr>
          <p:cNvPr id="7" name="Picture 6" descr="Text, letter&#10;&#10;Description automatically generated">
            <a:extLst>
              <a:ext uri="{FF2B5EF4-FFF2-40B4-BE49-F238E27FC236}">
                <a16:creationId xmlns:a16="http://schemas.microsoft.com/office/drawing/2014/main" id="{675AC5C3-1A40-49B9-343D-39875774C8FB}"/>
              </a:ext>
            </a:extLst>
          </p:cNvPr>
          <p:cNvPicPr>
            <a:picLocks noChangeAspect="1"/>
          </p:cNvPicPr>
          <p:nvPr/>
        </p:nvPicPr>
        <p:blipFill>
          <a:blip r:embed="rId3">
            <a:extLst>
              <a:ext uri="{28A0092B-C50C-407E-A947-70E740481C1C}">
                <a14:useLocalDpi xmlns:a14="http://schemas.microsoft.com/office/drawing/2010/main" val="0"/>
              </a:ext>
            </a:extLst>
          </a:blip>
          <a:srcRect l="1625" t="5585" r="742" b="10706"/>
          <a:stretch/>
        </p:blipFill>
        <p:spPr>
          <a:xfrm>
            <a:off x="4790832" y="1524475"/>
            <a:ext cx="3037843" cy="4193945"/>
          </a:xfrm>
          <a:prstGeom prst="rect">
            <a:avLst/>
          </a:prstGeom>
        </p:spPr>
      </p:pic>
    </p:spTree>
    <p:extLst>
      <p:ext uri="{BB962C8B-B14F-4D97-AF65-F5344CB8AC3E}">
        <p14:creationId xmlns:p14="http://schemas.microsoft.com/office/powerpoint/2010/main" val="119383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5338AC-5ABB-438F-964B-068485374052}"/>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88D5B218-D074-F8AC-93B1-7FEB05B9D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3" name="Rectangle 132">
            <a:extLst>
              <a:ext uri="{FF2B5EF4-FFF2-40B4-BE49-F238E27FC236}">
                <a16:creationId xmlns:a16="http://schemas.microsoft.com/office/drawing/2014/main" id="{1EFDFFD4-7E07-6DE4-89F6-D48C5E28D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476"/>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35" name="Straight Connector 134">
            <a:extLst>
              <a:ext uri="{FF2B5EF4-FFF2-40B4-BE49-F238E27FC236}">
                <a16:creationId xmlns:a16="http://schemas.microsoft.com/office/drawing/2014/main" id="{ED9C6A7B-D1D3-4933-7068-C4A9035A5E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5058" y="1524475"/>
            <a:ext cx="0" cy="380619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4AF5272-A1BA-6C44-7057-1B146293C987}"/>
              </a:ext>
            </a:extLst>
          </p:cNvPr>
          <p:cNvSpPr/>
          <p:nvPr/>
        </p:nvSpPr>
        <p:spPr>
          <a:xfrm>
            <a:off x="4304581" y="4514851"/>
            <a:ext cx="698740" cy="1009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4" name="Picture 3" descr="Graphical user interface, application&#10;&#10;Description automatically generated">
            <a:extLst>
              <a:ext uri="{FF2B5EF4-FFF2-40B4-BE49-F238E27FC236}">
                <a16:creationId xmlns:a16="http://schemas.microsoft.com/office/drawing/2014/main" id="{E03CAE7D-46E2-60E2-884A-EAF2BDC71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2" y="1578619"/>
            <a:ext cx="6981244" cy="3831521"/>
          </a:xfrm>
          <a:prstGeom prst="rect">
            <a:avLst/>
          </a:prstGeom>
        </p:spPr>
      </p:pic>
      <p:pic>
        <p:nvPicPr>
          <p:cNvPr id="6" name="Picture 5">
            <a:extLst>
              <a:ext uri="{FF2B5EF4-FFF2-40B4-BE49-F238E27FC236}">
                <a16:creationId xmlns:a16="http://schemas.microsoft.com/office/drawing/2014/main" id="{B154CC31-CDF4-6C2C-D294-3C1291A96758}"/>
              </a:ext>
            </a:extLst>
          </p:cNvPr>
          <p:cNvPicPr>
            <a:picLocks noChangeAspect="1"/>
          </p:cNvPicPr>
          <p:nvPr/>
        </p:nvPicPr>
        <p:blipFill>
          <a:blip r:embed="rId3"/>
          <a:stretch>
            <a:fillRect/>
          </a:stretch>
        </p:blipFill>
        <p:spPr>
          <a:xfrm>
            <a:off x="6833506" y="5507307"/>
            <a:ext cx="2115495" cy="396274"/>
          </a:xfrm>
          <a:prstGeom prst="rect">
            <a:avLst/>
          </a:prstGeom>
        </p:spPr>
      </p:pic>
      <p:sp>
        <p:nvSpPr>
          <p:cNvPr id="2" name="Title 1">
            <a:extLst>
              <a:ext uri="{FF2B5EF4-FFF2-40B4-BE49-F238E27FC236}">
                <a16:creationId xmlns:a16="http://schemas.microsoft.com/office/drawing/2014/main" id="{8D052628-9FCC-F8EC-0B17-F5C58796EF8F}"/>
              </a:ext>
            </a:extLst>
          </p:cNvPr>
          <p:cNvSpPr txBox="1">
            <a:spLocks/>
          </p:cNvSpPr>
          <p:nvPr/>
        </p:nvSpPr>
        <p:spPr>
          <a:xfrm>
            <a:off x="152400" y="240659"/>
            <a:ext cx="6968108" cy="633714"/>
          </a:xfrm>
          <a:prstGeom prst="rect">
            <a:avLst/>
          </a:prstGeom>
          <a:solidFill>
            <a:srgbClr val="002060"/>
          </a:solidFill>
        </p:spPr>
        <p:txBody>
          <a:bodyPr vert="horz" lIns="91440" tIns="45720" rIns="91440" bIns="45720" rtlCol="0" anchor="ctr" anchorCtr="0">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 lastClr="FFFFFF"/>
                </a:solidFill>
                <a:effectLst/>
                <a:uLnTx/>
                <a:uFillTx/>
                <a:latin typeface="Calibri"/>
                <a:ea typeface="+mj-ea"/>
                <a:cs typeface="+mj-cs"/>
              </a:rPr>
              <a:t>Public Policy Priorities 2026</a:t>
            </a:r>
          </a:p>
        </p:txBody>
      </p:sp>
    </p:spTree>
    <p:extLst>
      <p:ext uri="{BB962C8B-B14F-4D97-AF65-F5344CB8AC3E}">
        <p14:creationId xmlns:p14="http://schemas.microsoft.com/office/powerpoint/2010/main" val="3838039674"/>
      </p:ext>
    </p:extLst>
  </p:cSld>
  <p:clrMapOvr>
    <a:masterClrMapping/>
  </p:clrMapOvr>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C7C8C9"/>
      </a:lt2>
      <a:accent1>
        <a:srgbClr val="1F497D"/>
      </a:accent1>
      <a:accent2>
        <a:srgbClr val="A3ABBA"/>
      </a:accent2>
      <a:accent3>
        <a:srgbClr val="666666"/>
      </a:accent3>
      <a:accent4>
        <a:srgbClr val="408000"/>
      </a:accent4>
      <a:accent5>
        <a:srgbClr val="FFCC66"/>
      </a:accent5>
      <a:accent6>
        <a:srgbClr val="80000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928</Words>
  <Application>Microsoft Office PowerPoint</Application>
  <PresentationFormat>On-screen Show (4:3)</PresentationFormat>
  <Paragraphs>262</Paragraphs>
  <Slides>20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vt:lpstr>
      <vt:lpstr>Arial</vt:lpstr>
      <vt:lpstr>Calibri</vt:lpstr>
      <vt:lpstr>Chronicle SSm A</vt:lpstr>
      <vt:lpstr>Georgia</vt:lpstr>
      <vt:lpstr>Helvetica</vt:lpstr>
      <vt:lpstr>Symbol</vt:lpstr>
      <vt:lpstr>Wingdings</vt:lpstr>
      <vt:lpstr>Introducing PowerPoint 2011</vt:lpstr>
      <vt:lpstr>Office Theme</vt:lpstr>
      <vt:lpstr>Public Policy Update             09.11.25</vt:lpstr>
      <vt:lpstr>Public Policy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Policy Update</vt:lpstr>
      <vt:lpstr>Public Policy Update</vt:lpstr>
      <vt:lpstr>Public Policy Update</vt:lpstr>
      <vt:lpstr>Public Policy Update</vt:lpstr>
      <vt:lpstr>Public Policy Update</vt:lpstr>
      <vt:lpstr>Public Policy Update</vt:lpstr>
      <vt:lpstr>Public Policy Update</vt:lpstr>
      <vt:lpstr>Public Policy Update</vt:lpstr>
      <vt:lpstr>Public Policy Update</vt:lpstr>
      <vt:lpstr>Public Policy Update</vt:lpstr>
      <vt:lpstr>Public Policy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2025-09-11T06:38:42Z</dcterms:modified>
</cp:coreProperties>
</file>