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322" r:id="rId2"/>
    <p:sldId id="342" r:id="rId3"/>
    <p:sldId id="337" r:id="rId4"/>
    <p:sldId id="340" r:id="rId5"/>
    <p:sldId id="344" r:id="rId6"/>
    <p:sldId id="343" r:id="rId7"/>
    <p:sldId id="345" r:id="rId8"/>
    <p:sldId id="346" r:id="rId9"/>
    <p:sldId id="347" r:id="rId10"/>
    <p:sldId id="336" r:id="rId11"/>
    <p:sldId id="334" r:id="rId12"/>
    <p:sldId id="32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54"/>
    <a:srgbClr val="002060"/>
    <a:srgbClr val="CDF2EE"/>
    <a:srgbClr val="D8F36B"/>
    <a:srgbClr val="BEF3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BE1F9-9B5F-42DC-8860-8AB0B9023F2C}" v="6" dt="2025-07-10T03:51:55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3" autoAdjust="0"/>
    <p:restoredTop sz="94787" autoAdjust="0"/>
  </p:normalViewPr>
  <p:slideViewPr>
    <p:cSldViewPr>
      <p:cViewPr varScale="1">
        <p:scale>
          <a:sx n="60" d="100"/>
          <a:sy n="60" d="100"/>
        </p:scale>
        <p:origin x="13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0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2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9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E50F-27B6-6B3C-58E2-3F0D08A82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57614-675E-FF71-61E0-A419009BD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9D29F-5C20-42D9-B654-BDDCFF2F0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0587E-E693-80F5-446A-2BAEB6F2C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0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9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A384-DF97-E62C-A757-C2D02E5EB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2858C-6622-7757-6532-781089038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C8A79-37FF-33DA-D043-6F8A26EB4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CAF0A-93DD-B6C6-71FC-3329C653AE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3F7D0-FE0E-F027-190F-A6E2076A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4EE88-2989-FBDA-62CD-301BFDD8F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52CCD-280B-EB40-434C-B31AAB855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CAB5B-D1DF-6DEA-B3DA-93CB0530B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8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7B27A-F546-FB0D-3406-0C244D07E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06D82-C2AF-F055-9809-319529AA6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BB90D-FCFD-C1B4-BFBA-52F373C1F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14A2F-861E-567B-57DB-5F93C7031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66CD8-AAD8-2194-A1BC-59449F17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6BA4D-E59B-FB50-E469-400CAC37C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21E13-6E1B-8EC3-B95B-D0345A901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0605-F060-942A-AD93-C5A5D9614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6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6C535-50D5-F20A-D729-CAAE696A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1CD3C-E957-ED0F-2AA4-9B1E89311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13A1E-4917-9980-0DD2-DA0E4DD7A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1A20D-2E4A-9D6A-B5D1-EEBA86117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8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86" y="76200"/>
            <a:ext cx="5488114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922" y="3886200"/>
            <a:ext cx="9123078" cy="1228566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344" y="4114800"/>
            <a:ext cx="8885256" cy="914400"/>
          </a:xfrm>
        </p:spPr>
        <p:txBody>
          <a:bodyPr anchor="b" anchorCtr="0">
            <a:normAutofit/>
          </a:bodyPr>
          <a:lstStyle>
            <a:lvl1pPr marL="0" indent="0" algn="r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2015 Advocating for Change Day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" y="421004"/>
            <a:ext cx="3581400" cy="3044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    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071838" y="6086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0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83" y="0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             July 10,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1046-4A77-AF81-3AF8-CF93E6C3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5943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800" dirty="0">
              <a:solidFill>
                <a:srgbClr val="163A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800" b="0" i="0" dirty="0">
              <a:solidFill>
                <a:srgbClr val="163A59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800" b="0" i="0" dirty="0">
              <a:solidFill>
                <a:srgbClr val="163A59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Content Placeholder 8" descr="Iowa State Capitol building">
            <a:extLst>
              <a:ext uri="{FF2B5EF4-FFF2-40B4-BE49-F238E27FC236}">
                <a16:creationId xmlns:a16="http://schemas.microsoft.com/office/drawing/2014/main" id="{973DCD96-0DA0-2F28-91DB-202C5A036C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8287" r="26673" b="-1"/>
          <a:stretch/>
        </p:blipFill>
        <p:spPr>
          <a:xfrm>
            <a:off x="6712688" y="1676400"/>
            <a:ext cx="1951420" cy="2870401"/>
          </a:xfrm>
          <a:prstGeom prst="rect">
            <a:avLst/>
          </a:prstGeom>
        </p:spPr>
      </p:pic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BEB9E0AA-B7FF-9DAA-DC8F-89725FB743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D3899-E6BD-9FA2-58E7-D43E52FA2B19}"/>
              </a:ext>
            </a:extLst>
          </p:cNvPr>
          <p:cNvSpPr txBox="1"/>
          <p:nvPr/>
        </p:nvSpPr>
        <p:spPr>
          <a:xfrm>
            <a:off x="498844" y="1371600"/>
            <a:ext cx="6019800" cy="569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Public Policy Committee</a:t>
            </a:r>
          </a:p>
          <a:p>
            <a:pPr marL="0" indent="0">
              <a:buNone/>
            </a:pPr>
            <a:endParaRPr lang="en-US" sz="1200" b="1" dirty="0">
              <a:latin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Duties: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public policy manager….</a:t>
            </a:r>
            <a:endParaRPr lang="en-US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kern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ropose an annual public policy</a:t>
            </a: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and activities corresponding to that agenda.</a:t>
            </a:r>
            <a:endParaRPr lang="en-US" kern="1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kern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ssist with reviewing and tracking current and proposed legislation impacting persons with</a:t>
            </a: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developmental disabilities.</a:t>
            </a:r>
            <a:endParaRPr lang="en-US" kern="1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education to the Legislature, and policy makers, in regard to issues</a:t>
            </a: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impacting people with developmental disabilities and their families.</a:t>
            </a:r>
            <a:endParaRPr lang="en-US" kern="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composed of at least 5 members including the chair. </a:t>
            </a:r>
            <a:r>
              <a:rPr lang="en-US" kern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 Council chair shall serve as ex-officio members and may vote in the event of a tie.</a:t>
            </a:r>
            <a:endParaRPr lang="en-US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556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1046-4A77-AF81-3AF8-CF93E6C3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81100"/>
            <a:ext cx="5943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BEB9E0AA-B7FF-9DAA-DC8F-89725FB74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00D3DC-858F-D6BB-CC17-086EAA602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08" y="1529931"/>
            <a:ext cx="6352583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1046-4A77-AF81-3AF8-CF93E6C3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81100"/>
            <a:ext cx="5943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BEB9E0AA-B7FF-9DAA-DC8F-89725FB74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D151B-07EC-A481-A709-C523C48A8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80" y="1049735"/>
            <a:ext cx="2971800" cy="3392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34659-BEAD-A57A-518A-9195A0D80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077" y="4775187"/>
            <a:ext cx="4389500" cy="1719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BD7D1-4A6D-7E86-9E38-C993A3611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822" y="1107375"/>
            <a:ext cx="2249619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8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1046-4A77-AF81-3AF8-CF93E6C3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685800"/>
            <a:ext cx="10210800" cy="5583865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Upcoming Events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		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Listening sessions and listening posts (town halls)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28	Capitol Chat -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voting law and local elections 2025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Sept. 11	DD Council Meeting – approve public policy priorities</a:t>
            </a: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Sept. 18-19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Your Mark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Conference,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Moines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Sept. 26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Capitol Chat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Panel on “Bills: Moving from idea to law”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National Disability Employment Awareness Month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Oct. 31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 Chat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Employment Focus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Nov. 13	DD Council Meeting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Dec. 5	Capitol Chat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Getting ready for Session!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7	Legislative open house 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- 12noon virtual (tentative)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12	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day of Legislative Session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2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Legislative Reception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Iow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State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 1-4 p.m.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BEB9E0AA-B7FF-9DAA-DC8F-89725FB74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D486-FF18-9670-894F-7AC108EE4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5FAF-8BD9-8099-F81A-1F6F4415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             July 10,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9A03B-E687-136B-1D6A-F52BA3DB8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5943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800" dirty="0">
              <a:solidFill>
                <a:srgbClr val="163A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800" b="0" i="0" dirty="0">
              <a:solidFill>
                <a:srgbClr val="163A59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800" b="0" i="0" dirty="0">
              <a:solidFill>
                <a:srgbClr val="163A59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40FA860F-10B9-E1AF-5207-AF236D8979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F1A01-807C-820D-63BC-71BB6614776D}"/>
              </a:ext>
            </a:extLst>
          </p:cNvPr>
          <p:cNvSpPr txBox="1"/>
          <p:nvPr/>
        </p:nvSpPr>
        <p:spPr>
          <a:xfrm>
            <a:off x="1981200" y="1676400"/>
            <a:ext cx="6629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ptos" panose="020B0004020202020204" pitchFamily="34" charset="0"/>
              </a:rPr>
              <a:t>Public Policy Committee</a:t>
            </a:r>
          </a:p>
          <a:p>
            <a:pPr marL="0" indent="0">
              <a:buNone/>
            </a:pPr>
            <a:endParaRPr lang="en-US" sz="20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Committee member slate for 2025-2026</a:t>
            </a: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Wendy Andersen, Chair</a:t>
            </a: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Caitlin Owens, Vice-Chair</a:t>
            </a: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Kevin Harris </a:t>
            </a: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Dakota Caldwell</a:t>
            </a: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Casey Wilkinson</a:t>
            </a: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George Thompson, ex-officio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707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1046-4A77-AF81-3AF8-CF93E6C3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340789"/>
            <a:ext cx="7075500" cy="55172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2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3800" b="0" i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3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solidFill>
                <a:srgbClr val="3E3E3E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BEB9E0AA-B7FF-9DAA-DC8F-89725FB74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55E25-B510-1AC0-0059-D7796E5F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340788"/>
            <a:ext cx="4320448" cy="51362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Summer /Fall focus is on</a:t>
            </a:r>
          </a:p>
          <a:p>
            <a:pPr marL="0" indent="0">
              <a:buNone/>
            </a:pPr>
            <a:endParaRPr lang="en-US" b="1" dirty="0">
              <a:latin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Aptos" panose="020B0004020202020204" pitchFamily="34" charset="0"/>
              </a:rPr>
              <a:t>Public Policy Priorities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>
              <a:latin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Aptos" panose="020B0004020202020204" pitchFamily="34" charset="0"/>
              </a:rPr>
              <a:t>Employment Policy Brief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>
              <a:latin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Aptos" panose="020B0004020202020204" pitchFamily="34" charset="0"/>
              </a:rPr>
              <a:t>Strategy work for 2026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>
              <a:latin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Aptos" panose="020B0004020202020204" pitchFamily="34" charset="0"/>
              </a:rPr>
              <a:t>Youth Leadership Academy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>
              <a:latin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Aptos" panose="020B0004020202020204" pitchFamily="34" charset="0"/>
              </a:rPr>
              <a:t>Federal Policy </a:t>
            </a:r>
          </a:p>
          <a:p>
            <a:pPr marL="457200" lvl="1" indent="0">
              <a:buNone/>
            </a:pPr>
            <a:endParaRPr lang="en-US" sz="2000" b="1" dirty="0"/>
          </a:p>
          <a:p>
            <a:pPr lvl="1"/>
            <a:endParaRPr lang="en-US" sz="2000" b="1" dirty="0"/>
          </a:p>
          <a:p>
            <a:pPr marL="457200" lvl="1" indent="0">
              <a:buNone/>
            </a:pP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95E2C-E661-A5BD-7978-CD02D072B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46315"/>
            <a:ext cx="3121800" cy="39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1046-4A77-AF81-3AF8-CF93E6C3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340789"/>
            <a:ext cx="7075500" cy="5517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2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3800" b="0" i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3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solidFill>
                <a:srgbClr val="3E3E3E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BEB9E0AA-B7FF-9DAA-DC8F-89725FB74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55E25-B510-1AC0-0059-D7796E5F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088" y="1219200"/>
            <a:ext cx="5257800" cy="5136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Federal Policy</a:t>
            </a:r>
          </a:p>
          <a:p>
            <a:pPr marL="0" indent="0">
              <a:buNone/>
            </a:pPr>
            <a:endParaRPr lang="en-US" b="1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Usually about 10% of our time, not this year!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NACDD works on behalf of DD Councils for appropriations advocacy (our funding in the federal budget)</a:t>
            </a: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But this year there are </a:t>
            </a:r>
            <a:r>
              <a:rPr lang="en-US" sz="2000" b="1" dirty="0">
                <a:latin typeface="Aptos" panose="020B0004020202020204" pitchFamily="34" charset="0"/>
              </a:rPr>
              <a:t>TWO separate budget issues in play</a:t>
            </a:r>
          </a:p>
          <a:p>
            <a:endParaRPr lang="en-US" sz="20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ptos" panose="020B0004020202020204" pitchFamily="34" charset="0"/>
              </a:rPr>
              <a:t>	Budget RECONCILIATION</a:t>
            </a:r>
          </a:p>
          <a:p>
            <a:pPr marL="0" indent="0">
              <a:buNone/>
            </a:pPr>
            <a:r>
              <a:rPr lang="en-US" sz="2000" b="1" dirty="0">
                <a:latin typeface="Aptos" panose="020B0004020202020204" pitchFamily="34" charset="0"/>
              </a:rPr>
              <a:t>	                         and</a:t>
            </a:r>
          </a:p>
          <a:p>
            <a:pPr marL="0" indent="0">
              <a:buNone/>
            </a:pPr>
            <a:r>
              <a:rPr lang="en-US" sz="2000" b="1" dirty="0">
                <a:latin typeface="Aptos" panose="020B0004020202020204" pitchFamily="34" charset="0"/>
              </a:rPr>
              <a:t>	Budget APPROPRIATIONS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8E947-C399-5870-1528-303E3409C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0" r="25450" b="-2"/>
          <a:stretch/>
        </p:blipFill>
        <p:spPr>
          <a:xfrm>
            <a:off x="5789742" y="1600882"/>
            <a:ext cx="2871915" cy="4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69C7A-362E-4CC4-C658-5D55E12BC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DB1E-5FAD-EB4E-9EA4-0B3A359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73A00-52B2-C5F6-1896-4BFFF45CE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340789"/>
            <a:ext cx="7075500" cy="55172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2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3800" b="0" i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3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solidFill>
                <a:srgbClr val="3E3E3E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C2E7FFF7-8564-B5FA-F6D7-26F74D4B1D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F51B12-08D7-381D-84BF-952202D07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340788"/>
            <a:ext cx="5257800" cy="5136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Federal Policy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>
                <a:latin typeface="Aptos" panose="020B0004020202020204" pitchFamily="34" charset="0"/>
              </a:rPr>
              <a:t>Budget Reconciliation</a:t>
            </a:r>
          </a:p>
          <a:p>
            <a:endParaRPr lang="en-US" sz="2000" b="1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Doesn't happen every year—special process and special rules</a:t>
            </a:r>
          </a:p>
          <a:p>
            <a:r>
              <a:rPr lang="en-US" sz="3200" dirty="0">
                <a:latin typeface="Aptos" panose="020B0004020202020204" pitchFamily="34" charset="0"/>
              </a:rPr>
              <a:t>Only deals with changes to </a:t>
            </a:r>
            <a:r>
              <a:rPr lang="en-US" sz="3200" b="1" dirty="0">
                <a:latin typeface="Aptos" panose="020B0004020202020204" pitchFamily="34" charset="0"/>
              </a:rPr>
              <a:t>mandatory spending</a:t>
            </a:r>
          </a:p>
          <a:p>
            <a:r>
              <a:rPr lang="en-US" sz="3200" dirty="0">
                <a:latin typeface="Aptos" panose="020B0004020202020204" pitchFamily="34" charset="0"/>
                <a:ea typeface="+mn-lt"/>
                <a:cs typeface="+mn-lt"/>
              </a:rPr>
              <a:t>Mandatory spending = Social Security, Medicare, </a:t>
            </a:r>
            <a:r>
              <a:rPr lang="en-US" sz="3200" b="1" dirty="0">
                <a:latin typeface="Aptos" panose="020B0004020202020204" pitchFamily="34" charset="0"/>
                <a:ea typeface="+mn-lt"/>
                <a:cs typeface="+mn-lt"/>
              </a:rPr>
              <a:t>Medicaid</a:t>
            </a:r>
            <a:r>
              <a:rPr lang="en-US" sz="3200" dirty="0">
                <a:latin typeface="Aptos" panose="020B0004020202020204" pitchFamily="34" charset="0"/>
                <a:ea typeface="+mn-lt"/>
                <a:cs typeface="+mn-lt"/>
              </a:rPr>
              <a:t>, and SNAP.</a:t>
            </a:r>
          </a:p>
          <a:p>
            <a:r>
              <a:rPr lang="en-US" sz="3200" dirty="0">
                <a:latin typeface="Aptos" panose="020B0004020202020204" pitchFamily="34" charset="0"/>
                <a:ea typeface="+mn-lt"/>
                <a:cs typeface="+mn-lt"/>
              </a:rPr>
              <a:t>Required by laws already passed by Congress</a:t>
            </a:r>
          </a:p>
          <a:p>
            <a:r>
              <a:rPr lang="en-US" sz="3200" dirty="0">
                <a:latin typeface="Aptos" panose="020B0004020202020204" pitchFamily="34" charset="0"/>
              </a:rPr>
              <a:t>Congress does not have direct control over this spending, but through budget reconciliation, it can make changes that try to balance the budget</a:t>
            </a:r>
          </a:p>
          <a:p>
            <a:endParaRPr lang="en-US" sz="32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86F1E-82C8-610F-8729-E395AD606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0" r="25450" b="-2"/>
          <a:stretch/>
        </p:blipFill>
        <p:spPr>
          <a:xfrm>
            <a:off x="5791200" y="1600200"/>
            <a:ext cx="2871915" cy="4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BBF98-CF4C-EB63-5674-CB2387496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B335-8C34-E91F-D9A8-69EA85D6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16501-A1B1-83D1-1F40-B1394DCEA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340789"/>
            <a:ext cx="7075500" cy="5517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2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3800" b="0" i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3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solidFill>
                <a:srgbClr val="3E3E3E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65CEE4E7-4947-5820-F6DB-64E6B8338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DA8189-0768-FA8F-DAB4-A365B965E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871" y="1334909"/>
            <a:ext cx="5334000" cy="5136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Federal Policy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>
                <a:latin typeface="Aptos" panose="020B0004020202020204" pitchFamily="34" charset="0"/>
              </a:rPr>
              <a:t>Budget Reconciliation</a:t>
            </a:r>
          </a:p>
          <a:p>
            <a:endParaRPr lang="en-US" sz="2000" b="1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The budget reconciliation bill passed and was signed into law. It is now formally known as the </a:t>
            </a:r>
          </a:p>
          <a:p>
            <a:pPr marL="0" indent="0">
              <a:buNone/>
            </a:pPr>
            <a:r>
              <a:rPr lang="en-US" sz="3200" b="1" dirty="0">
                <a:latin typeface="Aptos" panose="020B0004020202020204" pitchFamily="34" charset="0"/>
              </a:rPr>
              <a:t>    “One Big, Beautiful Bill Act”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dirty="0">
                <a:highlight>
                  <a:srgbClr val="FFFF00"/>
                </a:highlight>
                <a:latin typeface="Aptos" panose="020B0004020202020204" pitchFamily="34" charset="0"/>
              </a:rPr>
              <a:t>Now that the reconciliation bill has passed, work moves to…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highlight>
                  <a:srgbClr val="FFFF00"/>
                </a:highlight>
                <a:latin typeface="Aptos" panose="020B0004020202020204" pitchFamily="34" charset="0"/>
              </a:rPr>
              <a:t>Implementation of OBBB</a:t>
            </a:r>
            <a:endParaRPr lang="en-US" sz="2800" dirty="0">
              <a:latin typeface="Aptos" panose="020B00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highlight>
                  <a:srgbClr val="FFFF00"/>
                </a:highlight>
                <a:latin typeface="Aptos" panose="020B0004020202020204" pitchFamily="34" charset="0"/>
              </a:rPr>
              <a:t>Budget Appropriations</a:t>
            </a:r>
            <a:endParaRPr lang="en-US" sz="2800" dirty="0">
              <a:latin typeface="Aptos" panose="020B0004020202020204" pitchFamily="34" charset="0"/>
            </a:endParaRP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B5EE1-57EF-1C1A-C894-69BCC7434A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0" r="25450" b="-2"/>
          <a:stretch/>
        </p:blipFill>
        <p:spPr>
          <a:xfrm>
            <a:off x="5789742" y="1600882"/>
            <a:ext cx="2871915" cy="4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0C45D-4CE7-B1F4-5AB8-C8E8F35E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A4B5-1E63-0AE3-AF07-59608803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93E95-8CDC-87F2-6C6D-94D10D84B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340789"/>
            <a:ext cx="7075500" cy="5517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2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3800" b="0" i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3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solidFill>
                <a:srgbClr val="3E3E3E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C124A35C-2573-A1DE-6FB5-FBF1DE365E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A5288-C6DF-E568-28E3-F3E5F79F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340788"/>
            <a:ext cx="5257800" cy="5136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Federal Policy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Budget Appropriations</a:t>
            </a:r>
          </a:p>
          <a:p>
            <a:endParaRPr lang="en-US" sz="2000" b="1" dirty="0"/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Appropriations = discretionary funding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Congress has direct control over discretionary funding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Discretionary funding is a set of 12 budget bills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Yearly deadline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September 30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(required by law because federal fiscal year starts October 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Vote required in Senate: 60 to pass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8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7A208-6364-E9C3-8652-EBDC9A4DC9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0" r="25450" b="-2"/>
          <a:stretch/>
        </p:blipFill>
        <p:spPr>
          <a:xfrm>
            <a:off x="5789742" y="1600882"/>
            <a:ext cx="2871915" cy="4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F6247-B20C-AB4C-3197-9450E43D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96A6-E90A-2C33-2241-DA4FB9F7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72EAA-6C24-568A-0442-BEA031FBA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340789"/>
            <a:ext cx="7075500" cy="5517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2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3800" b="0" i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3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solidFill>
                <a:srgbClr val="3E3E3E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861A3624-9727-01EF-C0ED-4FE8B624BD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BC55AE-731C-47BC-E107-CD0CFCDEB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36" y="1219200"/>
            <a:ext cx="5864289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Federal Policy</a:t>
            </a:r>
          </a:p>
          <a:p>
            <a:pPr marL="0" indent="0">
              <a:buNone/>
            </a:pPr>
            <a:endParaRPr lang="en-US" sz="29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900" b="1" dirty="0">
                <a:latin typeface="Aptos" panose="020B0004020202020204" pitchFamily="34" charset="0"/>
              </a:rPr>
              <a:t>Budget Appropriations includes funding for:</a:t>
            </a:r>
          </a:p>
          <a:p>
            <a:endParaRPr lang="en-US" sz="2000" b="1" dirty="0">
              <a:latin typeface="Aptos" panose="020B00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Developmental Disabilities Councils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University Centers of Excellence </a:t>
            </a:r>
          </a:p>
          <a:p>
            <a:pPr marL="457200" lvl="1" indent="0">
              <a:buNone/>
            </a:pPr>
            <a:r>
              <a:rPr lang="en-US" sz="2800" dirty="0">
                <a:latin typeface="Aptos" panose="020B0004020202020204" pitchFamily="34" charset="0"/>
              </a:rPr>
              <a:t> 	on Developmental Disabilities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Protection and advocacy programs (disability rights)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Independent Living Centers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Programs that serve seniors and children with disabilities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Civil rights protection 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Housing (including money for Section 8)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800" dirty="0">
              <a:latin typeface="Aptos" panose="020B00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And much, much more!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8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5188B-6DC0-694C-A9F0-8F76F60C8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0" r="25450" b="-2"/>
          <a:stretch/>
        </p:blipFill>
        <p:spPr>
          <a:xfrm>
            <a:off x="6018085" y="1676400"/>
            <a:ext cx="2871915" cy="4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3F69-D44A-F044-484C-46276015F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6018-F0EE-7C66-78BB-38004CAB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89798" cy="914400"/>
          </a:xfrm>
          <a:solidFill>
            <a:srgbClr val="002060"/>
          </a:solidFill>
        </p:spPr>
        <p:txBody>
          <a:bodyPr anchor="ctr" anchorCtr="0">
            <a:normAutofit/>
          </a:bodyPr>
          <a:lstStyle/>
          <a:p>
            <a:r>
              <a:rPr lang="en-US" sz="3200" b="1" dirty="0"/>
              <a:t>Public Policy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D0CA-E647-8A30-E950-82957CF8C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340789"/>
            <a:ext cx="7075500" cy="5517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2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3800" b="0" i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3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solidFill>
                <a:srgbClr val="3E3E3E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Iowa DD Council logo">
            <a:extLst>
              <a:ext uri="{FF2B5EF4-FFF2-40B4-BE49-F238E27FC236}">
                <a16:creationId xmlns:a16="http://schemas.microsoft.com/office/drawing/2014/main" id="{574FACE5-C7A9-046D-7171-AEC4E546BF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362200" cy="4454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BA852-4A11-B353-9864-52DE45774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871" y="1143340"/>
            <a:ext cx="5334000" cy="5136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Federal Policy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>
                <a:latin typeface="Aptos" panose="020B0004020202020204" pitchFamily="34" charset="0"/>
              </a:rPr>
              <a:t>Budget Appropriations</a:t>
            </a:r>
          </a:p>
          <a:p>
            <a:endParaRPr lang="en-US" sz="2000" b="1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This year may look different as we educate and advocate for continued funding for organizations, programs and services that serve Americans with disabilities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More advocacy and </a:t>
            </a:r>
            <a:r>
              <a:rPr lang="en-US" sz="3200">
                <a:latin typeface="Aptos" panose="020B0004020202020204" pitchFamily="34" charset="0"/>
              </a:rPr>
              <a:t>collaboration in </a:t>
            </a:r>
            <a:r>
              <a:rPr lang="en-US" sz="3200" dirty="0">
                <a:latin typeface="Aptos" panose="020B0004020202020204" pitchFamily="34" charset="0"/>
              </a:rPr>
              <a:t>partnership with other organizations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BC95B-127B-3280-0E01-A5A713B64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0" r="25450" b="-2"/>
          <a:stretch/>
        </p:blipFill>
        <p:spPr>
          <a:xfrm>
            <a:off x="5789742" y="1600882"/>
            <a:ext cx="2871915" cy="4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4019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On-screen Show (4:3)</PresentationFormat>
  <Paragraphs>189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Georgia</vt:lpstr>
      <vt:lpstr>Helvetica</vt:lpstr>
      <vt:lpstr>Symbol</vt:lpstr>
      <vt:lpstr>Wingdings</vt:lpstr>
      <vt:lpstr>Introducing PowerPoint 2011</vt:lpstr>
      <vt:lpstr>Public Policy Update             July 10, 2025</vt:lpstr>
      <vt:lpstr>Public Policy Update             July 10, 2025</vt:lpstr>
      <vt:lpstr>Public Policy Update</vt:lpstr>
      <vt:lpstr>Public Policy Update</vt:lpstr>
      <vt:lpstr>Public Policy Update</vt:lpstr>
      <vt:lpstr>Public Policy Update</vt:lpstr>
      <vt:lpstr>Public Policy Update</vt:lpstr>
      <vt:lpstr>Public Policy Update</vt:lpstr>
      <vt:lpstr>Public Policy Update</vt:lpstr>
      <vt:lpstr>Public Policy Update</vt:lpstr>
      <vt:lpstr>Public Policy Update</vt:lpstr>
      <vt:lpstr>Public Policy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2010-05-03T20:57:59Z</dcterms:created>
  <dcterms:modified xsi:type="dcterms:W3CDTF">2025-07-10T03:55:19Z</dcterms:modified>
</cp:coreProperties>
</file>