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5"/>
  </p:notesMasterIdLst>
  <p:sldIdLst>
    <p:sldId id="342" r:id="rId2"/>
    <p:sldId id="350" r:id="rId3"/>
    <p:sldId id="322" r:id="rId4"/>
    <p:sldId id="358" r:id="rId5"/>
    <p:sldId id="357" r:id="rId6"/>
    <p:sldId id="353" r:id="rId7"/>
    <p:sldId id="359" r:id="rId8"/>
    <p:sldId id="354" r:id="rId9"/>
    <p:sldId id="356" r:id="rId10"/>
    <p:sldId id="355" r:id="rId11"/>
    <p:sldId id="340" r:id="rId12"/>
    <p:sldId id="344" r:id="rId13"/>
    <p:sldId id="323"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54"/>
    <a:srgbClr val="002060"/>
    <a:srgbClr val="CDF2EE"/>
    <a:srgbClr val="D8F36B"/>
    <a:srgbClr val="BEF32D"/>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428A10-A27E-4B71-A9E0-9CD5B447C070}" v="557" dt="2025-11-12T16:34:35.4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33" autoAdjust="0"/>
    <p:restoredTop sz="92801" autoAdjust="0"/>
  </p:normalViewPr>
  <p:slideViewPr>
    <p:cSldViewPr>
      <p:cViewPr varScale="1">
        <p:scale>
          <a:sx n="99" d="100"/>
          <a:sy n="99" d="100"/>
        </p:scale>
        <p:origin x="61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0F830A1-3891-4B82-A120-081866556DA0}" type="datetimeFigureOut">
              <a:rPr lang="en-US" smtClean="0"/>
              <a:pPr/>
              <a:t>11/11/2025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3264173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9E50F-27B6-6B3C-58E2-3F0D08A821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F57614-675E-FF71-61E0-A419009BD0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19D29F-5C20-42D9-B654-BDDCFF2F0D8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F10587E-E693-80F5-446A-2BAEB6F2C226}"/>
              </a:ext>
            </a:extLst>
          </p:cNvPr>
          <p:cNvSpPr>
            <a:spLocks noGrp="1"/>
          </p:cNvSpPr>
          <p:nvPr>
            <p:ph type="sldNum" sz="quarter" idx="10"/>
          </p:nvPr>
        </p:nvSpPr>
        <p:spPr/>
        <p:txBody>
          <a:bodyPr/>
          <a:lstStyle/>
          <a:p>
            <a:fld id="{58CC9574-A819-4FE4-99A7-1E27AD09ADC2}" type="slidenum">
              <a:rPr lang="en-US" smtClean="0"/>
              <a:pPr/>
              <a:t>1</a:t>
            </a:fld>
            <a:endParaRPr lang="en-US" dirty="0"/>
          </a:p>
        </p:txBody>
      </p:sp>
    </p:spTree>
    <p:extLst>
      <p:ext uri="{BB962C8B-B14F-4D97-AF65-F5344CB8AC3E}">
        <p14:creationId xmlns:p14="http://schemas.microsoft.com/office/powerpoint/2010/main" val="3412802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76B26-72CD-4880-F368-AABED97FE2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95E971-85E6-9AA4-2C9C-E0CABFDD6E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D67D2C-17EE-13B8-3B06-EF12F638A9E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5881B4A-E23C-BB2D-AD8F-6CA01BAA1E9E}"/>
              </a:ext>
            </a:extLst>
          </p:cNvPr>
          <p:cNvSpPr>
            <a:spLocks noGrp="1"/>
          </p:cNvSpPr>
          <p:nvPr>
            <p:ph type="sldNum" sz="quarter" idx="10"/>
          </p:nvPr>
        </p:nvSpPr>
        <p:spPr/>
        <p:txBody>
          <a:bodyPr/>
          <a:lstStyle/>
          <a:p>
            <a:fld id="{58CC9574-A819-4FE4-99A7-1E27AD09ADC2}" type="slidenum">
              <a:rPr lang="en-US" smtClean="0"/>
              <a:pPr/>
              <a:t>10</a:t>
            </a:fld>
            <a:endParaRPr lang="en-US" dirty="0"/>
          </a:p>
        </p:txBody>
      </p:sp>
    </p:spTree>
    <p:extLst>
      <p:ext uri="{BB962C8B-B14F-4D97-AF65-F5344CB8AC3E}">
        <p14:creationId xmlns:p14="http://schemas.microsoft.com/office/powerpoint/2010/main" val="236874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CC9574-A819-4FE4-99A7-1E27AD09ADC2}" type="slidenum">
              <a:rPr lang="en-US" smtClean="0"/>
              <a:pPr/>
              <a:t>11</a:t>
            </a:fld>
            <a:endParaRPr lang="en-US" dirty="0"/>
          </a:p>
        </p:txBody>
      </p:sp>
    </p:spTree>
    <p:extLst>
      <p:ext uri="{BB962C8B-B14F-4D97-AF65-F5344CB8AC3E}">
        <p14:creationId xmlns:p14="http://schemas.microsoft.com/office/powerpoint/2010/main" val="1929294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7A384-DF97-E62C-A757-C2D02E5EBB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F2858C-6622-7757-6532-7810890388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AC8A79-37FF-33DA-D043-6F8A26EB48C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48CAF0A-93DD-B6C6-71FC-3329C653AEBF}"/>
              </a:ext>
            </a:extLst>
          </p:cNvPr>
          <p:cNvSpPr>
            <a:spLocks noGrp="1"/>
          </p:cNvSpPr>
          <p:nvPr>
            <p:ph type="sldNum" sz="quarter" idx="10"/>
          </p:nvPr>
        </p:nvSpPr>
        <p:spPr/>
        <p:txBody>
          <a:bodyPr/>
          <a:lstStyle/>
          <a:p>
            <a:fld id="{58CC9574-A819-4FE4-99A7-1E27AD09ADC2}" type="slidenum">
              <a:rPr lang="en-US" smtClean="0"/>
              <a:pPr/>
              <a:t>12</a:t>
            </a:fld>
            <a:endParaRPr lang="en-US" dirty="0"/>
          </a:p>
        </p:txBody>
      </p:sp>
    </p:spTree>
    <p:extLst>
      <p:ext uri="{BB962C8B-B14F-4D97-AF65-F5344CB8AC3E}">
        <p14:creationId xmlns:p14="http://schemas.microsoft.com/office/powerpoint/2010/main" val="624233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CC9574-A819-4FE4-99A7-1E27AD09ADC2}" type="slidenum">
              <a:rPr lang="en-US" smtClean="0"/>
              <a:pPr/>
              <a:t>13</a:t>
            </a:fld>
            <a:endParaRPr lang="en-US" dirty="0"/>
          </a:p>
        </p:txBody>
      </p:sp>
    </p:spTree>
    <p:extLst>
      <p:ext uri="{BB962C8B-B14F-4D97-AF65-F5344CB8AC3E}">
        <p14:creationId xmlns:p14="http://schemas.microsoft.com/office/powerpoint/2010/main" val="3894824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2DA9A-34DE-D2DA-07DB-D9ACE3251C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948F91-BC16-ADD8-6D06-1AFD1DA57A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D0C0D9-FB39-A121-C7E8-973417B186A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BA7F666-5B55-0770-AFA4-7BFCC26EF1B5}"/>
              </a:ext>
            </a:extLst>
          </p:cNvPr>
          <p:cNvSpPr>
            <a:spLocks noGrp="1"/>
          </p:cNvSpPr>
          <p:nvPr>
            <p:ph type="sldNum" sz="quarter" idx="10"/>
          </p:nvPr>
        </p:nvSpPr>
        <p:spPr/>
        <p:txBody>
          <a:bodyPr/>
          <a:lstStyle/>
          <a:p>
            <a:fld id="{58CC9574-A819-4FE4-99A7-1E27AD09ADC2}" type="slidenum">
              <a:rPr lang="en-US" smtClean="0"/>
              <a:pPr/>
              <a:t>2</a:t>
            </a:fld>
            <a:endParaRPr lang="en-US" dirty="0"/>
          </a:p>
        </p:txBody>
      </p:sp>
    </p:spTree>
    <p:extLst>
      <p:ext uri="{BB962C8B-B14F-4D97-AF65-F5344CB8AC3E}">
        <p14:creationId xmlns:p14="http://schemas.microsoft.com/office/powerpoint/2010/main" val="998333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CC9574-A819-4FE4-99A7-1E27AD09ADC2}" type="slidenum">
              <a:rPr lang="en-US" smtClean="0"/>
              <a:pPr/>
              <a:t>3</a:t>
            </a:fld>
            <a:endParaRPr lang="en-US" dirty="0"/>
          </a:p>
        </p:txBody>
      </p:sp>
    </p:spTree>
    <p:extLst>
      <p:ext uri="{BB962C8B-B14F-4D97-AF65-F5344CB8AC3E}">
        <p14:creationId xmlns:p14="http://schemas.microsoft.com/office/powerpoint/2010/main" val="3184802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F5D12-2A1D-D4B2-C793-09B7CB38DB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B3B793-9558-2CF5-3462-D8C84D1B49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89CE47-16D4-D1C4-EA46-DFD5EF5F92D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6FFDDEC-7FFA-891A-E6C2-CFEE603BA4D7}"/>
              </a:ext>
            </a:extLst>
          </p:cNvPr>
          <p:cNvSpPr>
            <a:spLocks noGrp="1"/>
          </p:cNvSpPr>
          <p:nvPr>
            <p:ph type="sldNum" sz="quarter" idx="10"/>
          </p:nvPr>
        </p:nvSpPr>
        <p:spPr/>
        <p:txBody>
          <a:bodyPr/>
          <a:lstStyle/>
          <a:p>
            <a:fld id="{58CC9574-A819-4FE4-99A7-1E27AD09ADC2}" type="slidenum">
              <a:rPr lang="en-US" smtClean="0"/>
              <a:pPr/>
              <a:t>4</a:t>
            </a:fld>
            <a:endParaRPr lang="en-US" dirty="0"/>
          </a:p>
        </p:txBody>
      </p:sp>
    </p:spTree>
    <p:extLst>
      <p:ext uri="{BB962C8B-B14F-4D97-AF65-F5344CB8AC3E}">
        <p14:creationId xmlns:p14="http://schemas.microsoft.com/office/powerpoint/2010/main" val="1052260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EA84D-88C4-C444-F6AB-C485699A69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A04DE6-4C1B-E66A-74E5-B0BA5B1DD8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B7D48E-BD04-0259-8FE6-8C8E0291489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51F68B2-86B1-07EB-1601-B80F57542F60}"/>
              </a:ext>
            </a:extLst>
          </p:cNvPr>
          <p:cNvSpPr>
            <a:spLocks noGrp="1"/>
          </p:cNvSpPr>
          <p:nvPr>
            <p:ph type="sldNum" sz="quarter" idx="10"/>
          </p:nvPr>
        </p:nvSpPr>
        <p:spPr/>
        <p:txBody>
          <a:bodyPr/>
          <a:lstStyle/>
          <a:p>
            <a:fld id="{58CC9574-A819-4FE4-99A7-1E27AD09ADC2}" type="slidenum">
              <a:rPr lang="en-US" smtClean="0"/>
              <a:pPr/>
              <a:t>5</a:t>
            </a:fld>
            <a:endParaRPr lang="en-US" dirty="0"/>
          </a:p>
        </p:txBody>
      </p:sp>
    </p:spTree>
    <p:extLst>
      <p:ext uri="{BB962C8B-B14F-4D97-AF65-F5344CB8AC3E}">
        <p14:creationId xmlns:p14="http://schemas.microsoft.com/office/powerpoint/2010/main" val="2723275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20681-2517-ED47-B40B-69D4A3BF03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1B7B65-B682-C5EB-B090-87B3309C12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9C9CBA-3C95-9172-528F-2071CDB24E1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C8BEC1A-15EC-F391-96C2-1F1F280B0A4D}"/>
              </a:ext>
            </a:extLst>
          </p:cNvPr>
          <p:cNvSpPr>
            <a:spLocks noGrp="1"/>
          </p:cNvSpPr>
          <p:nvPr>
            <p:ph type="sldNum" sz="quarter" idx="10"/>
          </p:nvPr>
        </p:nvSpPr>
        <p:spPr/>
        <p:txBody>
          <a:bodyPr/>
          <a:lstStyle/>
          <a:p>
            <a:fld id="{58CC9574-A819-4FE4-99A7-1E27AD09ADC2}" type="slidenum">
              <a:rPr lang="en-US" smtClean="0"/>
              <a:pPr/>
              <a:t>6</a:t>
            </a:fld>
            <a:endParaRPr lang="en-US" dirty="0"/>
          </a:p>
        </p:txBody>
      </p:sp>
    </p:spTree>
    <p:extLst>
      <p:ext uri="{BB962C8B-B14F-4D97-AF65-F5344CB8AC3E}">
        <p14:creationId xmlns:p14="http://schemas.microsoft.com/office/powerpoint/2010/main" val="2734918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12AC4-F2EE-4874-D4FC-A515ECD077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8A79AA-289B-4442-F1F3-44C901816E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0DA37F-D50C-7E8E-963A-D563214A432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368DB86-D69F-CE34-8FE6-2EA1F7381D39}"/>
              </a:ext>
            </a:extLst>
          </p:cNvPr>
          <p:cNvSpPr>
            <a:spLocks noGrp="1"/>
          </p:cNvSpPr>
          <p:nvPr>
            <p:ph type="sldNum" sz="quarter" idx="10"/>
          </p:nvPr>
        </p:nvSpPr>
        <p:spPr/>
        <p:txBody>
          <a:bodyPr/>
          <a:lstStyle/>
          <a:p>
            <a:fld id="{58CC9574-A819-4FE4-99A7-1E27AD09ADC2}" type="slidenum">
              <a:rPr lang="en-US" smtClean="0"/>
              <a:pPr/>
              <a:t>7</a:t>
            </a:fld>
            <a:endParaRPr lang="en-US" dirty="0"/>
          </a:p>
        </p:txBody>
      </p:sp>
    </p:spTree>
    <p:extLst>
      <p:ext uri="{BB962C8B-B14F-4D97-AF65-F5344CB8AC3E}">
        <p14:creationId xmlns:p14="http://schemas.microsoft.com/office/powerpoint/2010/main" val="170641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EE8AB-3686-7069-5EE7-87F335B7BB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67E650-822A-FC59-0A2D-AB164C9CD3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8FACCF-CF93-62AA-69A1-3593088B163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ACF59ED-AA6E-BA37-608C-B5FCC562C8ED}"/>
              </a:ext>
            </a:extLst>
          </p:cNvPr>
          <p:cNvSpPr>
            <a:spLocks noGrp="1"/>
          </p:cNvSpPr>
          <p:nvPr>
            <p:ph type="sldNum" sz="quarter" idx="10"/>
          </p:nvPr>
        </p:nvSpPr>
        <p:spPr/>
        <p:txBody>
          <a:bodyPr/>
          <a:lstStyle/>
          <a:p>
            <a:fld id="{58CC9574-A819-4FE4-99A7-1E27AD09ADC2}" type="slidenum">
              <a:rPr lang="en-US" smtClean="0"/>
              <a:pPr/>
              <a:t>8</a:t>
            </a:fld>
            <a:endParaRPr lang="en-US" dirty="0"/>
          </a:p>
        </p:txBody>
      </p:sp>
    </p:spTree>
    <p:extLst>
      <p:ext uri="{BB962C8B-B14F-4D97-AF65-F5344CB8AC3E}">
        <p14:creationId xmlns:p14="http://schemas.microsoft.com/office/powerpoint/2010/main" val="2016775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553E3-7B43-A802-18FC-9BAA9939E1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ABED31-423A-595B-5156-1658071602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BE077E-79C3-45DE-5D13-BA767E4B8A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AF537D0-1502-35BB-E62E-37D983D9627E}"/>
              </a:ext>
            </a:extLst>
          </p:cNvPr>
          <p:cNvSpPr>
            <a:spLocks noGrp="1"/>
          </p:cNvSpPr>
          <p:nvPr>
            <p:ph type="sldNum" sz="quarter" idx="10"/>
          </p:nvPr>
        </p:nvSpPr>
        <p:spPr/>
        <p:txBody>
          <a:bodyPr/>
          <a:lstStyle/>
          <a:p>
            <a:fld id="{58CC9574-A819-4FE4-99A7-1E27AD09ADC2}" type="slidenum">
              <a:rPr lang="en-US" smtClean="0"/>
              <a:pPr/>
              <a:t>9</a:t>
            </a:fld>
            <a:endParaRPr lang="en-US" dirty="0"/>
          </a:p>
        </p:txBody>
      </p:sp>
    </p:spTree>
    <p:extLst>
      <p:ext uri="{BB962C8B-B14F-4D97-AF65-F5344CB8AC3E}">
        <p14:creationId xmlns:p14="http://schemas.microsoft.com/office/powerpoint/2010/main" val="35475805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alphaModFix/>
            <a:extLst>
              <a:ext uri="{28A0092B-C50C-407E-A947-70E740481C1C}">
                <a14:useLocalDpi xmlns:a14="http://schemas.microsoft.com/office/drawing/2010/main" val="0"/>
              </a:ext>
            </a:extLst>
          </a:blip>
          <a:stretch>
            <a:fillRect/>
          </a:stretch>
        </p:blipFill>
        <p:spPr>
          <a:xfrm>
            <a:off x="3579686" y="76200"/>
            <a:ext cx="5488114" cy="3810000"/>
          </a:xfrm>
          <a:prstGeom prst="rect">
            <a:avLst/>
          </a:prstGeom>
        </p:spPr>
      </p:pic>
      <p:pic>
        <p:nvPicPr>
          <p:cNvPr id="9" name="Picture 8"/>
          <p:cNvPicPr>
            <a:picLocks noChangeAspect="1"/>
          </p:cNvPicPr>
          <p:nvPr userDrawn="1"/>
        </p:nvPicPr>
        <p:blipFill>
          <a:blip r:embed="rId3" cstate="print"/>
          <a:stretch>
            <a:fillRect/>
          </a:stretch>
        </p:blipFill>
        <p:spPr>
          <a:xfrm>
            <a:off x="20922" y="3886200"/>
            <a:ext cx="9123078" cy="1228566"/>
          </a:xfrm>
          <a:prstGeom prst="rect">
            <a:avLst/>
          </a:prstGeom>
        </p:spPr>
      </p:pic>
      <p:pic>
        <p:nvPicPr>
          <p:cNvPr id="11" name="Picture 10"/>
          <p:cNvPicPr>
            <a:picLocks/>
          </p:cNvPicPr>
          <p:nvPr userDrawn="1"/>
        </p:nvPicPr>
        <p:blipFill>
          <a:blip r:embed="rId4" cstate="print"/>
          <a:stretch>
            <a:fillRect/>
          </a:stretch>
        </p:blipFill>
        <p:spPr>
          <a:xfrm>
            <a:off x="20548" y="5089818"/>
            <a:ext cx="9098280" cy="1737360"/>
          </a:xfrm>
          <a:prstGeom prst="rect">
            <a:avLst/>
          </a:prstGeom>
        </p:spPr>
      </p:pic>
      <p:sp>
        <p:nvSpPr>
          <p:cNvPr id="2" name="Title 1"/>
          <p:cNvSpPr>
            <a:spLocks noGrp="1"/>
          </p:cNvSpPr>
          <p:nvPr>
            <p:ph type="title" hasCustomPrompt="1"/>
          </p:nvPr>
        </p:nvSpPr>
        <p:spPr>
          <a:xfrm>
            <a:off x="106344" y="4114800"/>
            <a:ext cx="8885256" cy="914400"/>
          </a:xfrm>
        </p:spPr>
        <p:txBody>
          <a:bodyPr anchor="b" anchorCtr="0">
            <a:normAutofit/>
          </a:bodyPr>
          <a:lstStyle>
            <a:lvl1pPr marL="0" indent="0" algn="r">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dirty="0"/>
              <a:t>2015 Advocating for Change Day</a:t>
            </a:r>
          </a:p>
        </p:txBody>
      </p:sp>
      <p:pic>
        <p:nvPicPr>
          <p:cNvPr id="12" name="Picture 11"/>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31652" y="421004"/>
            <a:ext cx="3581400" cy="30441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anim calcmode="lin" valueType="num">
                                      <p:cBhvr>
                                        <p:cTn id="12" dur="500" fill="hold"/>
                                        <p:tgtEl>
                                          <p:spTgt spid="11"/>
                                        </p:tgtEl>
                                        <p:attrNameLst>
                                          <p:attrName>ppt_x</p:attrName>
                                        </p:attrNameLst>
                                      </p:cBhvr>
                                      <p:tavLst>
                                        <p:tav tm="0">
                                          <p:val>
                                            <p:strVal val="#ppt_x"/>
                                          </p:val>
                                        </p:tav>
                                        <p:tav tm="100000">
                                          <p:val>
                                            <p:strVal val="#ppt_x"/>
                                          </p:val>
                                        </p:tav>
                                      </p:tavLst>
                                    </p:anim>
                                    <p:anim calcmode="lin" valueType="num">
                                      <p:cBhvr>
                                        <p:cTn id="13" dur="500" fill="hold"/>
                                        <p:tgtEl>
                                          <p:spTgt spid="11"/>
                                        </p:tgtEl>
                                        <p:attrNameLst>
                                          <p:attrName>ppt_y</p:attrName>
                                        </p:attrNameLst>
                                      </p:cBhvr>
                                      <p:tavLst>
                                        <p:tav tm="0">
                                          <p:val>
                                            <p:strVal val="#ppt_y+.1"/>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0-#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11/11/2025</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11/11/2025</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58050E-B668-4FA7-85AD-C750C80A6E9B}" type="datetimeFigureOut">
              <a:rPr lang="en-US" smtClean="0"/>
              <a:pPr/>
              <a:t>11/11/2025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a:t>    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11/11/2025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TextBox 6"/>
          <p:cNvSpPr txBox="1"/>
          <p:nvPr userDrawn="1"/>
        </p:nvSpPr>
        <p:spPr>
          <a:xfrm>
            <a:off x="9071838" y="6086836"/>
            <a:ext cx="184666" cy="369332"/>
          </a:xfrm>
          <a:prstGeom prst="rect">
            <a:avLst/>
          </a:prstGeom>
          <a:noFill/>
        </p:spPr>
        <p:txBody>
          <a:bodyPr wrap="none" rtlCol="0">
            <a:spAutoFit/>
          </a:bodyPr>
          <a:lstStyle/>
          <a:p>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380397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6600"/>
                </a:solidFill>
              </a:rPr>
              <a:t>           </a:t>
            </a: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11/11/2025</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11/11/2025</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1783" y="0"/>
            <a:ext cx="7068015" cy="838200"/>
          </a:xfrm>
        </p:spPr>
        <p:txBody>
          <a:bodyPr anchor="b">
            <a:normAutofit/>
          </a:bodyPr>
          <a:lstStyle>
            <a:lvl1pPr algn="l">
              <a:defRPr sz="28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pPr/>
              <a:t>11/11/2025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11/11/2025</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pPr/>
              <a:t>11/11/2025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a:t>Click to edit Master Title Style</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11/11/2025</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a:t>Click to edit Master subtitle style</a:t>
            </a:r>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11/11/2025</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pPr/>
              <a:t>11/11/2025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77"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5D486-FF18-9670-894F-7AC108EE41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4C5FAF-8BD9-8099-F81A-1F6F44155FE9}"/>
              </a:ext>
            </a:extLst>
          </p:cNvPr>
          <p:cNvSpPr>
            <a:spLocks noGrp="1"/>
          </p:cNvSpPr>
          <p:nvPr>
            <p:ph type="title"/>
          </p:nvPr>
        </p:nvSpPr>
        <p:spPr>
          <a:xfrm>
            <a:off x="1" y="0"/>
            <a:ext cx="7489798" cy="914400"/>
          </a:xfrm>
          <a:solidFill>
            <a:srgbClr val="002060"/>
          </a:solidFill>
        </p:spPr>
        <p:txBody>
          <a:bodyPr anchor="ctr" anchorCtr="0">
            <a:normAutofit/>
          </a:bodyPr>
          <a:lstStyle/>
          <a:p>
            <a:r>
              <a:rPr lang="en-US" sz="3200" b="1" dirty="0"/>
              <a:t>Public Policy Update             11.13.25</a:t>
            </a:r>
          </a:p>
        </p:txBody>
      </p:sp>
      <p:sp>
        <p:nvSpPr>
          <p:cNvPr id="5" name="TextBox 4">
            <a:extLst>
              <a:ext uri="{FF2B5EF4-FFF2-40B4-BE49-F238E27FC236}">
                <a16:creationId xmlns:a16="http://schemas.microsoft.com/office/drawing/2014/main" id="{2AAF1A01-807C-820D-63BC-71BB6614776D}"/>
              </a:ext>
            </a:extLst>
          </p:cNvPr>
          <p:cNvSpPr txBox="1"/>
          <p:nvPr/>
        </p:nvSpPr>
        <p:spPr>
          <a:xfrm>
            <a:off x="846222" y="1524000"/>
            <a:ext cx="6629400" cy="5324535"/>
          </a:xfrm>
          <a:prstGeom prst="rect">
            <a:avLst/>
          </a:prstGeom>
          <a:noFill/>
        </p:spPr>
        <p:txBody>
          <a:bodyPr wrap="square">
            <a:spAutoFit/>
          </a:bodyPr>
          <a:lstStyle/>
          <a:p>
            <a:pPr marL="0" indent="0">
              <a:buNone/>
            </a:pPr>
            <a:r>
              <a:rPr lang="en-US" sz="2400" b="1" dirty="0">
                <a:solidFill>
                  <a:schemeClr val="accent5">
                    <a:lumMod val="50000"/>
                  </a:schemeClr>
                </a:solidFill>
                <a:latin typeface="Helvetica" panose="020B0604020202020204" pitchFamily="34" charset="0"/>
                <a:cs typeface="Helvetica" panose="020B0604020202020204" pitchFamily="34" charset="0"/>
              </a:rPr>
              <a:t>Public Policy Committee Report</a:t>
            </a:r>
            <a:endParaRPr lang="en-US" sz="2400" dirty="0">
              <a:solidFill>
                <a:schemeClr val="accent5">
                  <a:lumMod val="50000"/>
                </a:schemeClr>
              </a:solidFill>
              <a:latin typeface="Helvetica" panose="020B0604020202020204" pitchFamily="34" charset="0"/>
              <a:cs typeface="Helvetica" panose="020B0604020202020204" pitchFamily="34" charset="0"/>
            </a:endParaRPr>
          </a:p>
          <a:p>
            <a:pPr marL="0" indent="0">
              <a:buNone/>
            </a:pPr>
            <a:endParaRPr lang="en-US" sz="2400" dirty="0">
              <a:latin typeface="Aptos" panose="020B0004020202020204" pitchFamily="34" charset="0"/>
            </a:endParaRPr>
          </a:p>
          <a:p>
            <a:pPr marL="0" indent="0">
              <a:buNone/>
            </a:pPr>
            <a:r>
              <a:rPr lang="en-US" sz="2400" dirty="0">
                <a:latin typeface="Aptos" panose="020B0004020202020204" pitchFamily="34" charset="0"/>
              </a:rPr>
              <a:t>Wendy Andersen, Chair</a:t>
            </a:r>
          </a:p>
          <a:p>
            <a:pPr marL="0" indent="0">
              <a:buNone/>
            </a:pPr>
            <a:endParaRPr lang="en-US" sz="2400" dirty="0">
              <a:latin typeface="Aptos" panose="020B0004020202020204" pitchFamily="34" charset="0"/>
            </a:endParaRPr>
          </a:p>
          <a:p>
            <a:pPr marL="0" indent="0">
              <a:buNone/>
            </a:pPr>
            <a:r>
              <a:rPr lang="en-US" sz="2400" b="1" dirty="0">
                <a:latin typeface="Aptos" panose="020B0004020202020204" pitchFamily="34" charset="0"/>
              </a:rPr>
              <a:t>Members:</a:t>
            </a:r>
          </a:p>
          <a:p>
            <a:pPr marL="0" indent="0">
              <a:buNone/>
            </a:pPr>
            <a:r>
              <a:rPr lang="en-US" sz="2400" dirty="0">
                <a:latin typeface="Aptos" panose="020B0004020202020204" pitchFamily="34" charset="0"/>
              </a:rPr>
              <a:t>Caitlin Owens, Vice-Chair</a:t>
            </a:r>
          </a:p>
          <a:p>
            <a:pPr marL="0" indent="0">
              <a:buNone/>
            </a:pPr>
            <a:r>
              <a:rPr lang="en-US" sz="2400" dirty="0">
                <a:latin typeface="Aptos" panose="020B0004020202020204" pitchFamily="34" charset="0"/>
              </a:rPr>
              <a:t>Kevin Harris, Past Chair </a:t>
            </a:r>
          </a:p>
          <a:p>
            <a:pPr marL="0" indent="0">
              <a:buNone/>
            </a:pPr>
            <a:r>
              <a:rPr lang="en-US" sz="2400" dirty="0">
                <a:latin typeface="Aptos" panose="020B0004020202020204" pitchFamily="34" charset="0"/>
              </a:rPr>
              <a:t>Dakota Caldwell</a:t>
            </a:r>
          </a:p>
          <a:p>
            <a:pPr marL="0" indent="0">
              <a:buNone/>
            </a:pPr>
            <a:r>
              <a:rPr lang="en-US" sz="2400" dirty="0">
                <a:latin typeface="Aptos" panose="020B0004020202020204" pitchFamily="34" charset="0"/>
              </a:rPr>
              <a:t>Casey Wilkinson</a:t>
            </a:r>
          </a:p>
          <a:p>
            <a:pPr marL="0" indent="0">
              <a:buNone/>
            </a:pPr>
            <a:r>
              <a:rPr lang="en-US" sz="2400" dirty="0">
                <a:latin typeface="Aptos" panose="020B0004020202020204" pitchFamily="34" charset="0"/>
              </a:rPr>
              <a:t>George Thompson, ex-officio</a:t>
            </a:r>
          </a:p>
          <a:p>
            <a:pPr marL="0" indent="0">
              <a:buNone/>
            </a:pPr>
            <a:endParaRPr lang="en-US" sz="2000" dirty="0">
              <a:latin typeface="Aptos" panose="020B0004020202020204" pitchFamily="34" charset="0"/>
            </a:endParaRPr>
          </a:p>
          <a:p>
            <a:pPr marL="0" indent="0">
              <a:buNone/>
            </a:pPr>
            <a:endParaRPr lang="en-US" sz="2000" dirty="0">
              <a:latin typeface="Aptos" panose="020B0004020202020204" pitchFamily="34" charset="0"/>
            </a:endParaRPr>
          </a:p>
          <a:p>
            <a:pPr marL="0" indent="0">
              <a:buNone/>
            </a:pPr>
            <a:endParaRPr lang="en-US" sz="2000" dirty="0">
              <a:latin typeface="Aptos" panose="020B0004020202020204" pitchFamily="34" charset="0"/>
            </a:endParaRPr>
          </a:p>
          <a:p>
            <a:pPr marL="0" indent="0">
              <a:buNone/>
            </a:pPr>
            <a:endParaRPr lang="en-US" sz="2000" dirty="0">
              <a:latin typeface="Aptos" panose="020B0004020202020204" pitchFamily="34" charset="0"/>
            </a:endParaRPr>
          </a:p>
          <a:p>
            <a:pPr lvl="1"/>
            <a:endParaRPr lang="en-US" sz="2000" b="1" dirty="0"/>
          </a:p>
        </p:txBody>
      </p:sp>
      <p:pic>
        <p:nvPicPr>
          <p:cNvPr id="10" name="Picture 9" descr="Iowa DD Council logo">
            <a:extLst>
              <a:ext uri="{FF2B5EF4-FFF2-40B4-BE49-F238E27FC236}">
                <a16:creationId xmlns:a16="http://schemas.microsoft.com/office/drawing/2014/main" id="{40FA860F-10B9-E1AF-5207-AF236D89795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53200" y="6248400"/>
            <a:ext cx="2362200" cy="445443"/>
          </a:xfrm>
          <a:prstGeom prst="rect">
            <a:avLst/>
          </a:prstGeom>
        </p:spPr>
      </p:pic>
    </p:spTree>
    <p:extLst>
      <p:ext uri="{BB962C8B-B14F-4D97-AF65-F5344CB8AC3E}">
        <p14:creationId xmlns:p14="http://schemas.microsoft.com/office/powerpoint/2010/main" val="547076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8E97E-8217-2934-829D-EBCC30A7F0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234C98-C25A-C2FF-360E-157D011CB6B7}"/>
              </a:ext>
            </a:extLst>
          </p:cNvPr>
          <p:cNvSpPr>
            <a:spLocks noGrp="1"/>
          </p:cNvSpPr>
          <p:nvPr>
            <p:ph type="title"/>
          </p:nvPr>
        </p:nvSpPr>
        <p:spPr>
          <a:xfrm>
            <a:off x="1" y="0"/>
            <a:ext cx="7489798" cy="914400"/>
          </a:xfrm>
          <a:solidFill>
            <a:srgbClr val="002060"/>
          </a:solidFill>
        </p:spPr>
        <p:txBody>
          <a:bodyPr anchor="ctr" anchorCtr="0">
            <a:normAutofit/>
          </a:bodyPr>
          <a:lstStyle/>
          <a:p>
            <a:r>
              <a:rPr lang="en-US" sz="3200" b="1" dirty="0"/>
              <a:t>Public Policy Update</a:t>
            </a:r>
          </a:p>
        </p:txBody>
      </p:sp>
      <p:sp>
        <p:nvSpPr>
          <p:cNvPr id="4" name="Content Placeholder 3">
            <a:extLst>
              <a:ext uri="{FF2B5EF4-FFF2-40B4-BE49-F238E27FC236}">
                <a16:creationId xmlns:a16="http://schemas.microsoft.com/office/drawing/2014/main" id="{EAE75C01-537A-1761-5427-BC256F9B6FA7}"/>
              </a:ext>
            </a:extLst>
          </p:cNvPr>
          <p:cNvSpPr>
            <a:spLocks noGrp="1"/>
          </p:cNvSpPr>
          <p:nvPr>
            <p:ph sz="half" idx="1"/>
          </p:nvPr>
        </p:nvSpPr>
        <p:spPr>
          <a:xfrm>
            <a:off x="381000" y="1028700"/>
            <a:ext cx="5943600" cy="4800600"/>
          </a:xfrm>
        </p:spPr>
        <p:txBody>
          <a:bodyPr>
            <a:normAutofit/>
          </a:bodyPr>
          <a:lstStyle/>
          <a:p>
            <a:pPr marL="0" indent="0">
              <a:buNone/>
            </a:pPr>
            <a:r>
              <a:rPr lang="en-US" b="1" dirty="0">
                <a:solidFill>
                  <a:srgbClr val="002060"/>
                </a:solidFill>
                <a:latin typeface="Helvetica" panose="020B0604020202020204" pitchFamily="34" charset="0"/>
                <a:cs typeface="Helvetica" panose="020B0604020202020204" pitchFamily="34" charset="0"/>
              </a:rPr>
              <a:t>State Update</a:t>
            </a:r>
          </a:p>
          <a:p>
            <a:pPr marL="0" indent="0">
              <a:buNone/>
            </a:pPr>
            <a:endParaRPr lang="en-US" b="1" dirty="0">
              <a:solidFill>
                <a:srgbClr val="002060"/>
              </a:solidFill>
              <a:latin typeface="Helvetica" panose="020B0604020202020204" pitchFamily="34" charset="0"/>
              <a:cs typeface="Helvetica" panose="020B0604020202020204" pitchFamily="34" charset="0"/>
            </a:endParaRPr>
          </a:p>
          <a:p>
            <a:pPr marL="0" indent="0">
              <a:buNone/>
            </a:pPr>
            <a:endParaRPr lang="en-US" b="1" dirty="0">
              <a:solidFill>
                <a:srgbClr val="002060"/>
              </a:solidFill>
              <a:latin typeface="Helvetica" panose="020B0604020202020204" pitchFamily="34" charset="0"/>
              <a:cs typeface="Helvetica" panose="020B0604020202020204" pitchFamily="34" charset="0"/>
            </a:endParaRPr>
          </a:p>
          <a:p>
            <a:pPr marL="0" indent="0">
              <a:buNone/>
            </a:pPr>
            <a:endParaRPr lang="en-US" b="1" dirty="0">
              <a:solidFill>
                <a:srgbClr val="002060"/>
              </a:solidFill>
              <a:latin typeface="Helvetica" panose="020B0604020202020204" pitchFamily="34" charset="0"/>
              <a:cs typeface="Helvetica" panose="020B0604020202020204" pitchFamily="34" charset="0"/>
            </a:endParaRPr>
          </a:p>
          <a:p>
            <a:pPr marL="0" indent="0">
              <a:buNone/>
            </a:pPr>
            <a:endParaRPr lang="en-US" b="1" dirty="0">
              <a:solidFill>
                <a:srgbClr val="002060"/>
              </a:solidFill>
              <a:latin typeface="Helvetica" panose="020B0604020202020204" pitchFamily="34" charset="0"/>
              <a:cs typeface="Helvetica" panose="020B0604020202020204" pitchFamily="34" charset="0"/>
            </a:endParaRPr>
          </a:p>
          <a:p>
            <a:pPr marL="0" indent="0">
              <a:buNone/>
            </a:pPr>
            <a:endParaRPr lang="en-US" b="1" dirty="0">
              <a:solidFill>
                <a:srgbClr val="002060"/>
              </a:solidFill>
              <a:latin typeface="Helvetica" panose="020B0604020202020204" pitchFamily="34" charset="0"/>
              <a:cs typeface="Helvetica" panose="020B0604020202020204" pitchFamily="34" charset="0"/>
            </a:endParaRPr>
          </a:p>
          <a:p>
            <a:pPr algn="l"/>
            <a:endParaRPr lang="en-US" sz="1800" dirty="0">
              <a:solidFill>
                <a:srgbClr val="163A59"/>
              </a:solidFill>
              <a:latin typeface="Helvetica" panose="020B0604020202020204" pitchFamily="34" charset="0"/>
              <a:cs typeface="Helvetica" panose="020B0604020202020204" pitchFamily="34" charset="0"/>
            </a:endParaRPr>
          </a:p>
          <a:p>
            <a:pPr algn="l"/>
            <a:endParaRPr lang="en-US" sz="1800" b="0" i="0" dirty="0">
              <a:solidFill>
                <a:srgbClr val="163A59"/>
              </a:solidFill>
              <a:effectLst/>
              <a:latin typeface="Helvetica" panose="020B0604020202020204" pitchFamily="34" charset="0"/>
              <a:cs typeface="Helvetica" panose="020B0604020202020204" pitchFamily="34" charset="0"/>
            </a:endParaRPr>
          </a:p>
          <a:p>
            <a:pPr algn="l"/>
            <a:endParaRPr lang="en-US" sz="1800" b="0" i="0" dirty="0">
              <a:solidFill>
                <a:srgbClr val="163A59"/>
              </a:solidFill>
              <a:effectLst/>
              <a:latin typeface="Helvetica" panose="020B0604020202020204" pitchFamily="34" charset="0"/>
              <a:cs typeface="Helvetica" panose="020B0604020202020204" pitchFamily="34" charset="0"/>
            </a:endParaRPr>
          </a:p>
          <a:p>
            <a:pPr marL="0" indent="0">
              <a:buNone/>
            </a:pPr>
            <a:endParaRPr lang="en-US" b="1" dirty="0">
              <a:solidFill>
                <a:srgbClr val="002060"/>
              </a:solidFill>
              <a:latin typeface="Helvetica" panose="020B0604020202020204" pitchFamily="34" charset="0"/>
              <a:cs typeface="Helvetica" panose="020B0604020202020204" pitchFamily="34" charset="0"/>
            </a:endParaRPr>
          </a:p>
        </p:txBody>
      </p:sp>
      <p:sp>
        <p:nvSpPr>
          <p:cNvPr id="3" name="TextBox 2">
            <a:extLst>
              <a:ext uri="{FF2B5EF4-FFF2-40B4-BE49-F238E27FC236}">
                <a16:creationId xmlns:a16="http://schemas.microsoft.com/office/drawing/2014/main" id="{1842054D-54D4-967D-8B8F-D2591BB16E5F}"/>
              </a:ext>
            </a:extLst>
          </p:cNvPr>
          <p:cNvSpPr txBox="1"/>
          <p:nvPr/>
        </p:nvSpPr>
        <p:spPr>
          <a:xfrm>
            <a:off x="533400" y="1884634"/>
            <a:ext cx="8610600" cy="3937232"/>
          </a:xfrm>
          <a:prstGeom prst="rect">
            <a:avLst/>
          </a:prstGeom>
          <a:noFill/>
        </p:spPr>
        <p:txBody>
          <a:bodyPr wrap="square" rtlCol="0">
            <a:spAutoFit/>
          </a:bodyPr>
          <a:lstStyle/>
          <a:p>
            <a:pPr marR="0">
              <a:lnSpc>
                <a:spcPct val="107000"/>
              </a:lnSpc>
              <a:spcAft>
                <a:spcPts val="800"/>
              </a:spcAft>
            </a:pPr>
            <a:r>
              <a:rPr lang="en-US" sz="1800" b="1" kern="100" dirty="0">
                <a:latin typeface="+mj-lt"/>
                <a:ea typeface="Calibri" panose="020F0502020204030204" pitchFamily="34" charset="0"/>
                <a:cs typeface="Times New Roman" panose="02020603050405020304" pitchFamily="18" charset="0"/>
              </a:rPr>
              <a:t>Revenue Estimates:</a:t>
            </a:r>
          </a:p>
          <a:p>
            <a:pPr marL="285750" indent="-285750">
              <a:buFont typeface="Arial" panose="020B0604020202020204" pitchFamily="34" charset="0"/>
              <a:buChar char="•"/>
            </a:pPr>
            <a:r>
              <a:rPr lang="en-US" b="1" dirty="0"/>
              <a:t>$9.3 billion budget for FY 2026</a:t>
            </a:r>
            <a:r>
              <a:rPr lang="en-US" dirty="0"/>
              <a:t>, gap between spending &amp; revenue is </a:t>
            </a:r>
            <a:r>
              <a:rPr lang="en-US" b="1" dirty="0">
                <a:solidFill>
                  <a:srgbClr val="FF0000"/>
                </a:solidFill>
              </a:rPr>
              <a:t>$1.3 BILLION</a:t>
            </a:r>
          </a:p>
          <a:p>
            <a:pPr marL="285750" indent="-285750">
              <a:buFont typeface="Arial" panose="020B0604020202020204" pitchFamily="34" charset="0"/>
              <a:buChar char="•"/>
            </a:pPr>
            <a:r>
              <a:rPr lang="en-US" b="1" dirty="0"/>
              <a:t>9% drop in current fiscal year </a:t>
            </a:r>
            <a:r>
              <a:rPr lang="en-US" dirty="0"/>
              <a:t>(FY 2026, which ends June 30, 2026</a:t>
            </a:r>
            <a:r>
              <a:rPr lang="en-US" b="1" dirty="0"/>
              <a:t>) </a:t>
            </a:r>
            <a:r>
              <a:rPr lang="en-US" b="1" dirty="0">
                <a:solidFill>
                  <a:srgbClr val="FF0000"/>
                </a:solidFill>
              </a:rPr>
              <a:t>- $375 million</a:t>
            </a:r>
          </a:p>
          <a:p>
            <a:pPr marL="285750" lvl="2" indent="-285750">
              <a:buFont typeface="Arial" panose="020B0604020202020204" pitchFamily="34" charset="0"/>
              <a:buChar char="•"/>
            </a:pPr>
            <a:r>
              <a:rPr lang="en-US" b="1" dirty="0"/>
              <a:t>$198 millio</a:t>
            </a:r>
            <a:r>
              <a:rPr lang="en-US" dirty="0"/>
              <a:t>n of that is due to federal “Big Beautiful Bill Act”</a:t>
            </a:r>
          </a:p>
          <a:p>
            <a:pPr marL="285750" lvl="2" indent="-285750">
              <a:buFont typeface="Arial" panose="020B0604020202020204" pitchFamily="34" charset="0"/>
              <a:buChar char="•"/>
            </a:pPr>
            <a:r>
              <a:rPr lang="en-US" b="1" dirty="0"/>
              <a:t>$1.9 billion ending fund balance, $4 billion in Taxpayer Relief Fund</a:t>
            </a:r>
          </a:p>
          <a:p>
            <a:pPr marL="285750" lvl="2" indent="-285750">
              <a:buFont typeface="Arial" panose="020B0604020202020204" pitchFamily="34" charset="0"/>
              <a:buChar char="•"/>
            </a:pPr>
            <a:r>
              <a:rPr lang="en-US" dirty="0"/>
              <a:t>School vouchers – cap off, anyone qualifies at any income level</a:t>
            </a:r>
          </a:p>
          <a:p>
            <a:pPr marL="285750" lvl="2" indent="-285750">
              <a:buFont typeface="Arial" panose="020B0604020202020204" pitchFamily="34" charset="0"/>
              <a:buChar char="•"/>
            </a:pPr>
            <a:r>
              <a:rPr lang="en-US" dirty="0"/>
              <a:t>3.8% state flat tax fully implemented</a:t>
            </a:r>
          </a:p>
          <a:p>
            <a:pPr marL="285750" lvl="2" indent="-285750">
              <a:buFont typeface="Arial" panose="020B0604020202020204" pitchFamily="34" charset="0"/>
              <a:buChar char="•"/>
            </a:pPr>
            <a:r>
              <a:rPr lang="en-US" dirty="0"/>
              <a:t>Governor’s budget will go off December Revenue Estimates</a:t>
            </a:r>
          </a:p>
          <a:p>
            <a:pPr marL="285750" lvl="2" indent="-285750">
              <a:buFont typeface="Arial" panose="020B0604020202020204" pitchFamily="34" charset="0"/>
              <a:buChar char="•"/>
            </a:pPr>
            <a:r>
              <a:rPr lang="en-US" dirty="0"/>
              <a:t>Legislature’s budget will go off the lesser of two – Dec. 2025 or Mar. 2026</a:t>
            </a:r>
          </a:p>
          <a:p>
            <a:pPr marL="285750" indent="-285750">
              <a:buFont typeface="Arial" panose="020B0604020202020204" pitchFamily="34" charset="0"/>
              <a:buChar char="•"/>
            </a:pPr>
            <a:endParaRPr lang="en-US" dirty="0"/>
          </a:p>
          <a:p>
            <a:pPr marR="0">
              <a:lnSpc>
                <a:spcPct val="107000"/>
              </a:lnSpc>
              <a:spcAft>
                <a:spcPts val="800"/>
              </a:spcAft>
            </a:pPr>
            <a:r>
              <a:rPr lang="en-US" sz="1800" b="1" kern="100" dirty="0">
                <a:latin typeface="+mj-lt"/>
                <a:ea typeface="Calibri" panose="020F0502020204030204" pitchFamily="34" charset="0"/>
                <a:cs typeface="Times New Roman" panose="02020603050405020304" pitchFamily="18" charset="0"/>
              </a:rPr>
              <a:t>Medicaid Shortfall:</a:t>
            </a:r>
          </a:p>
          <a:p>
            <a:pPr marL="285750" lvl="2" indent="-285750">
              <a:buFont typeface="Arial" panose="020B0604020202020204" pitchFamily="34" charset="0"/>
              <a:buChar char="•"/>
            </a:pPr>
            <a:r>
              <a:rPr lang="en-US" b="1" dirty="0"/>
              <a:t>Medicaid Shortfall</a:t>
            </a:r>
            <a:r>
              <a:rPr lang="en-US" dirty="0"/>
              <a:t>: $76 million FY26, $181 million FY27</a:t>
            </a:r>
          </a:p>
          <a:p>
            <a:pPr marL="285750" lvl="5" indent="-285750">
              <a:buFont typeface="Arial" panose="020B0604020202020204" pitchFamily="34" charset="0"/>
              <a:buChar char="•"/>
            </a:pPr>
            <a:r>
              <a:rPr lang="en-US" dirty="0"/>
              <a:t>Does not include </a:t>
            </a:r>
            <a:r>
              <a:rPr lang="en-US" b="1" dirty="0"/>
              <a:t>$114 million expected MCO capitation rate </a:t>
            </a:r>
            <a:r>
              <a:rPr lang="en-US" dirty="0"/>
              <a:t>increases</a:t>
            </a:r>
          </a:p>
        </p:txBody>
      </p:sp>
      <p:pic>
        <p:nvPicPr>
          <p:cNvPr id="10" name="Picture 9" descr="Iowa DD Council logo">
            <a:extLst>
              <a:ext uri="{FF2B5EF4-FFF2-40B4-BE49-F238E27FC236}">
                <a16:creationId xmlns:a16="http://schemas.microsoft.com/office/drawing/2014/main" id="{3F5FD3E5-19C0-1730-EC0C-059104054CE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53200" y="6248400"/>
            <a:ext cx="2362200" cy="445443"/>
          </a:xfrm>
          <a:prstGeom prst="rect">
            <a:avLst/>
          </a:prstGeom>
        </p:spPr>
      </p:pic>
    </p:spTree>
    <p:extLst>
      <p:ext uri="{BB962C8B-B14F-4D97-AF65-F5344CB8AC3E}">
        <p14:creationId xmlns:p14="http://schemas.microsoft.com/office/powerpoint/2010/main" val="3280248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7489798" cy="914400"/>
          </a:xfrm>
          <a:solidFill>
            <a:srgbClr val="002060"/>
          </a:solidFill>
        </p:spPr>
        <p:txBody>
          <a:bodyPr anchor="ctr" anchorCtr="0">
            <a:normAutofit/>
          </a:bodyPr>
          <a:lstStyle/>
          <a:p>
            <a:r>
              <a:rPr lang="en-US" sz="3200" b="1" dirty="0"/>
              <a:t>Public Policy Update</a:t>
            </a:r>
          </a:p>
        </p:txBody>
      </p:sp>
      <p:sp>
        <p:nvSpPr>
          <p:cNvPr id="5" name="Content Placeholder 4">
            <a:extLst>
              <a:ext uri="{FF2B5EF4-FFF2-40B4-BE49-F238E27FC236}">
                <a16:creationId xmlns:a16="http://schemas.microsoft.com/office/drawing/2014/main" id="{9F355E25-B510-1AC0-0059-D7796E5FFF8B}"/>
              </a:ext>
            </a:extLst>
          </p:cNvPr>
          <p:cNvSpPr>
            <a:spLocks noGrp="1"/>
          </p:cNvSpPr>
          <p:nvPr>
            <p:ph sz="half" idx="2"/>
          </p:nvPr>
        </p:nvSpPr>
        <p:spPr>
          <a:xfrm>
            <a:off x="381000" y="1557631"/>
            <a:ext cx="5257800" cy="5136212"/>
          </a:xfrm>
        </p:spPr>
        <p:txBody>
          <a:bodyPr>
            <a:normAutofit/>
          </a:bodyPr>
          <a:lstStyle/>
          <a:p>
            <a:pPr marL="0" indent="0">
              <a:buNone/>
            </a:pPr>
            <a:r>
              <a:rPr lang="en-US" b="1" dirty="0">
                <a:solidFill>
                  <a:schemeClr val="accent5">
                    <a:lumMod val="50000"/>
                  </a:schemeClr>
                </a:solidFill>
                <a:latin typeface="Helvetica" panose="020B0604020202020204" pitchFamily="34" charset="0"/>
                <a:cs typeface="Helvetica" panose="020B0604020202020204" pitchFamily="34" charset="0"/>
              </a:rPr>
              <a:t>Federal Update</a:t>
            </a:r>
          </a:p>
          <a:p>
            <a:pPr marL="0" indent="0">
              <a:buNone/>
            </a:pPr>
            <a:endParaRPr lang="en-US" sz="2000" dirty="0">
              <a:latin typeface="Aptos" panose="020B0004020202020204" pitchFamily="34" charset="0"/>
            </a:endParaRPr>
          </a:p>
          <a:p>
            <a:r>
              <a:rPr lang="en-US" sz="2000" dirty="0">
                <a:latin typeface="Aptos" panose="020B0004020202020204" pitchFamily="34" charset="0"/>
              </a:rPr>
              <a:t>There are still </a:t>
            </a:r>
            <a:r>
              <a:rPr lang="en-US" sz="2000" b="1" dirty="0">
                <a:latin typeface="Aptos" panose="020B0004020202020204" pitchFamily="34" charset="0"/>
              </a:rPr>
              <a:t>TWO separate major budget bills in play</a:t>
            </a:r>
          </a:p>
          <a:p>
            <a:endParaRPr lang="en-US" sz="2000" b="1" dirty="0">
              <a:latin typeface="Aptos" panose="020B0004020202020204" pitchFamily="34" charset="0"/>
            </a:endParaRPr>
          </a:p>
          <a:p>
            <a:pPr marL="0" indent="0">
              <a:buNone/>
            </a:pPr>
            <a:r>
              <a:rPr lang="en-US" sz="2000" b="1" dirty="0">
                <a:latin typeface="Aptos" panose="020B0004020202020204" pitchFamily="34" charset="0"/>
              </a:rPr>
              <a:t>	1. Budget RECONCILIATION</a:t>
            </a:r>
          </a:p>
          <a:p>
            <a:pPr marL="0" indent="0">
              <a:buNone/>
            </a:pPr>
            <a:r>
              <a:rPr lang="en-US" sz="2000" b="1" dirty="0">
                <a:latin typeface="Aptos" panose="020B0004020202020204" pitchFamily="34" charset="0"/>
              </a:rPr>
              <a:t>	     </a:t>
            </a:r>
            <a:r>
              <a:rPr lang="en-US" sz="2000" dirty="0">
                <a:latin typeface="Aptos" panose="020B0004020202020204" pitchFamily="34" charset="0"/>
              </a:rPr>
              <a:t>Will it ever pass?</a:t>
            </a:r>
          </a:p>
          <a:p>
            <a:pPr marL="0" indent="0">
              <a:buNone/>
            </a:pPr>
            <a:r>
              <a:rPr lang="en-US" sz="2000" b="1" dirty="0">
                <a:latin typeface="Aptos" panose="020B0004020202020204" pitchFamily="34" charset="0"/>
              </a:rPr>
              <a:t>	                         </a:t>
            </a:r>
          </a:p>
          <a:p>
            <a:pPr marL="0" indent="0">
              <a:buNone/>
            </a:pPr>
            <a:r>
              <a:rPr lang="en-US" sz="2000" b="1" dirty="0">
                <a:latin typeface="Aptos" panose="020B0004020202020204" pitchFamily="34" charset="0"/>
              </a:rPr>
              <a:t>	2. Budget RECONCILIATION</a:t>
            </a:r>
          </a:p>
          <a:p>
            <a:pPr marL="0" indent="0">
              <a:buNone/>
            </a:pPr>
            <a:r>
              <a:rPr lang="en-US" sz="2000" b="1" dirty="0">
                <a:latin typeface="Aptos" panose="020B0004020202020204" pitchFamily="34" charset="0"/>
              </a:rPr>
              <a:t>	     </a:t>
            </a:r>
            <a:r>
              <a:rPr lang="en-US" sz="2000" dirty="0">
                <a:latin typeface="Aptos" panose="020B0004020202020204" pitchFamily="34" charset="0"/>
              </a:rPr>
              <a:t>Will it ever pass?</a:t>
            </a:r>
          </a:p>
          <a:p>
            <a:pPr>
              <a:buFont typeface="Wingdings" panose="05000000000000000000" pitchFamily="2" charset="2"/>
              <a:buChar char="§"/>
            </a:pPr>
            <a:endParaRPr lang="en-US" sz="2000" dirty="0"/>
          </a:p>
          <a:p>
            <a:pPr>
              <a:buFont typeface="Wingdings" panose="05000000000000000000" pitchFamily="2" charset="2"/>
              <a:buChar char="§"/>
            </a:pPr>
            <a:endParaRPr lang="en-US" sz="2000" dirty="0"/>
          </a:p>
          <a:p>
            <a:endParaRPr lang="en-US" sz="2000" b="1" dirty="0"/>
          </a:p>
          <a:p>
            <a:endParaRPr lang="en-US" sz="2000" b="1" dirty="0"/>
          </a:p>
          <a:p>
            <a:endParaRPr lang="en-US" sz="2000" b="1" dirty="0"/>
          </a:p>
          <a:p>
            <a:endParaRPr lang="en-US" sz="2000" b="1" dirty="0"/>
          </a:p>
          <a:p>
            <a:endParaRPr lang="en-US" sz="2000" b="1" dirty="0"/>
          </a:p>
          <a:p>
            <a:pPr marL="0" indent="0">
              <a:buNone/>
            </a:pPr>
            <a:endParaRPr lang="en-US" sz="1800" dirty="0"/>
          </a:p>
          <a:p>
            <a:pPr marL="0" indent="0">
              <a:buNone/>
            </a:pPr>
            <a:endParaRPr lang="en-US" sz="1800" dirty="0"/>
          </a:p>
        </p:txBody>
      </p:sp>
      <p:pic>
        <p:nvPicPr>
          <p:cNvPr id="6" name="Picture 5" descr="photo of the US Capitol">
            <a:extLst>
              <a:ext uri="{FF2B5EF4-FFF2-40B4-BE49-F238E27FC236}">
                <a16:creationId xmlns:a16="http://schemas.microsoft.com/office/drawing/2014/main" id="{2ED8E947-C399-5870-1528-303E3409C032}"/>
              </a:ext>
            </a:extLst>
          </p:cNvPr>
          <p:cNvPicPr>
            <a:picLocks noChangeAspect="1"/>
          </p:cNvPicPr>
          <p:nvPr/>
        </p:nvPicPr>
        <p:blipFill rotWithShape="1">
          <a:blip r:embed="rId3"/>
          <a:srcRect l="29170" r="25450" b="-2"/>
          <a:stretch/>
        </p:blipFill>
        <p:spPr>
          <a:xfrm>
            <a:off x="5789742" y="1600882"/>
            <a:ext cx="2871915" cy="4221129"/>
          </a:xfrm>
          <a:prstGeom prst="rect">
            <a:avLst/>
          </a:prstGeom>
        </p:spPr>
      </p:pic>
      <p:pic>
        <p:nvPicPr>
          <p:cNvPr id="10" name="Picture 9" descr="Iowa DD Council logo">
            <a:extLst>
              <a:ext uri="{FF2B5EF4-FFF2-40B4-BE49-F238E27FC236}">
                <a16:creationId xmlns:a16="http://schemas.microsoft.com/office/drawing/2014/main" id="{BEB9E0AA-B7FF-9DAA-DC8F-89725FB7430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553200" y="6248400"/>
            <a:ext cx="2362200" cy="445443"/>
          </a:xfrm>
          <a:prstGeom prst="rect">
            <a:avLst/>
          </a:prstGeom>
        </p:spPr>
      </p:pic>
    </p:spTree>
    <p:extLst>
      <p:ext uri="{BB962C8B-B14F-4D97-AF65-F5344CB8AC3E}">
        <p14:creationId xmlns:p14="http://schemas.microsoft.com/office/powerpoint/2010/main" val="381241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69C7A-362E-4CC4-C658-5D55E12BC5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44DB1E-5FAD-EB4E-9EA4-0B3A35946AF3}"/>
              </a:ext>
            </a:extLst>
          </p:cNvPr>
          <p:cNvSpPr>
            <a:spLocks noGrp="1"/>
          </p:cNvSpPr>
          <p:nvPr>
            <p:ph type="title"/>
          </p:nvPr>
        </p:nvSpPr>
        <p:spPr>
          <a:xfrm>
            <a:off x="1" y="0"/>
            <a:ext cx="7489798" cy="914400"/>
          </a:xfrm>
          <a:solidFill>
            <a:srgbClr val="002060"/>
          </a:solidFill>
        </p:spPr>
        <p:txBody>
          <a:bodyPr anchor="ctr" anchorCtr="0">
            <a:normAutofit/>
          </a:bodyPr>
          <a:lstStyle/>
          <a:p>
            <a:r>
              <a:rPr lang="en-US" sz="3200" b="1" dirty="0"/>
              <a:t>Public Policy Update</a:t>
            </a:r>
          </a:p>
        </p:txBody>
      </p:sp>
      <p:sp>
        <p:nvSpPr>
          <p:cNvPr id="5" name="Content Placeholder 4">
            <a:extLst>
              <a:ext uri="{FF2B5EF4-FFF2-40B4-BE49-F238E27FC236}">
                <a16:creationId xmlns:a16="http://schemas.microsoft.com/office/drawing/2014/main" id="{31F51B12-08D7-381D-84BF-952202D07A0B}"/>
              </a:ext>
            </a:extLst>
          </p:cNvPr>
          <p:cNvSpPr>
            <a:spLocks noGrp="1"/>
          </p:cNvSpPr>
          <p:nvPr>
            <p:ph sz="half" idx="2"/>
          </p:nvPr>
        </p:nvSpPr>
        <p:spPr>
          <a:xfrm>
            <a:off x="381000" y="1340788"/>
            <a:ext cx="5257800" cy="5136212"/>
          </a:xfrm>
        </p:spPr>
        <p:txBody>
          <a:bodyPr>
            <a:normAutofit/>
          </a:bodyPr>
          <a:lstStyle/>
          <a:p>
            <a:pPr marL="0" indent="0">
              <a:buNone/>
            </a:pPr>
            <a:r>
              <a:rPr lang="en-US" b="1" dirty="0">
                <a:solidFill>
                  <a:schemeClr val="accent5">
                    <a:lumMod val="50000"/>
                  </a:schemeClr>
                </a:solidFill>
                <a:latin typeface="Helvetica" panose="020B0604020202020204" pitchFamily="34" charset="0"/>
                <a:cs typeface="Helvetica" panose="020B0604020202020204" pitchFamily="34" charset="0"/>
              </a:rPr>
              <a:t>Federal Policy</a:t>
            </a:r>
          </a:p>
          <a:p>
            <a:pPr marL="0" indent="0">
              <a:buNone/>
            </a:pPr>
            <a:endParaRPr lang="en-US" sz="2900" b="1" dirty="0"/>
          </a:p>
          <a:p>
            <a:pPr marL="0" indent="0" algn="ctr">
              <a:buNone/>
            </a:pPr>
            <a:r>
              <a:rPr lang="en-US" sz="2900" b="1" dirty="0">
                <a:latin typeface="Aptos" panose="020B0004020202020204" pitchFamily="34" charset="0"/>
              </a:rPr>
              <a:t>Budget Reconciliation  - </a:t>
            </a:r>
          </a:p>
          <a:p>
            <a:pPr marL="0" indent="0" algn="ctr">
              <a:buNone/>
            </a:pPr>
            <a:r>
              <a:rPr lang="en-US" sz="2900" b="1" dirty="0">
                <a:latin typeface="Aptos" panose="020B0004020202020204" pitchFamily="34" charset="0"/>
              </a:rPr>
              <a:t>OBBB Act passed</a:t>
            </a:r>
          </a:p>
          <a:p>
            <a:endParaRPr lang="en-US" sz="2000" b="1" dirty="0">
              <a:latin typeface="Aptos" panose="020B0004020202020204" pitchFamily="34" charset="0"/>
            </a:endParaRPr>
          </a:p>
          <a:p>
            <a:pPr marL="0" indent="0" algn="ctr">
              <a:buNone/>
            </a:pPr>
            <a:r>
              <a:rPr lang="en-US" sz="3200" dirty="0">
                <a:latin typeface="Aptos" panose="020B0004020202020204" pitchFamily="34" charset="0"/>
              </a:rPr>
              <a:t>  How will its </a:t>
            </a:r>
          </a:p>
          <a:p>
            <a:pPr marL="0" indent="0" algn="ctr">
              <a:buNone/>
            </a:pPr>
            <a:r>
              <a:rPr lang="en-US" sz="3200" dirty="0">
                <a:latin typeface="Aptos" panose="020B0004020202020204" pitchFamily="34" charset="0"/>
              </a:rPr>
              <a:t>implementation</a:t>
            </a:r>
          </a:p>
          <a:p>
            <a:pPr marL="0" indent="0" algn="ctr">
              <a:buNone/>
            </a:pPr>
            <a:r>
              <a:rPr lang="en-US" sz="3200" dirty="0">
                <a:latin typeface="Aptos" panose="020B0004020202020204" pitchFamily="34" charset="0"/>
              </a:rPr>
              <a:t> affect Iowa?</a:t>
            </a:r>
          </a:p>
          <a:p>
            <a:endParaRPr lang="en-US" sz="3200" dirty="0"/>
          </a:p>
          <a:p>
            <a:endParaRPr lang="en-US" sz="2000" b="1" dirty="0"/>
          </a:p>
          <a:p>
            <a:endParaRPr lang="en-US" sz="2000" b="1" dirty="0"/>
          </a:p>
          <a:p>
            <a:endParaRPr lang="en-US" sz="2000" b="1" dirty="0"/>
          </a:p>
          <a:p>
            <a:endParaRPr lang="en-US" sz="2000" b="1" dirty="0"/>
          </a:p>
          <a:p>
            <a:endParaRPr lang="en-US" sz="2000" b="1" dirty="0"/>
          </a:p>
          <a:p>
            <a:pPr marL="0" indent="0">
              <a:buNone/>
            </a:pPr>
            <a:endParaRPr lang="en-US" sz="1800" dirty="0"/>
          </a:p>
          <a:p>
            <a:pPr marL="0" indent="0">
              <a:buNone/>
            </a:pPr>
            <a:endParaRPr lang="en-US" sz="1800" dirty="0"/>
          </a:p>
        </p:txBody>
      </p:sp>
      <p:pic>
        <p:nvPicPr>
          <p:cNvPr id="7" name="Picture 6" descr="photo of banner with US flags that says One Big Beautiful Bill Act">
            <a:extLst>
              <a:ext uri="{FF2B5EF4-FFF2-40B4-BE49-F238E27FC236}">
                <a16:creationId xmlns:a16="http://schemas.microsoft.com/office/drawing/2014/main" id="{E98D0CE6-5CE2-EADD-9B45-E38B32E17872}"/>
              </a:ext>
            </a:extLst>
          </p:cNvPr>
          <p:cNvPicPr>
            <a:picLocks noChangeAspect="1"/>
          </p:cNvPicPr>
          <p:nvPr/>
        </p:nvPicPr>
        <p:blipFill>
          <a:blip r:embed="rId3"/>
          <a:stretch>
            <a:fillRect/>
          </a:stretch>
        </p:blipFill>
        <p:spPr>
          <a:xfrm>
            <a:off x="5486400" y="2895600"/>
            <a:ext cx="3209093" cy="2079241"/>
          </a:xfrm>
          <a:prstGeom prst="rect">
            <a:avLst/>
          </a:prstGeom>
        </p:spPr>
      </p:pic>
      <p:pic>
        <p:nvPicPr>
          <p:cNvPr id="10" name="Picture 9" descr="Iowa DD Council logo">
            <a:extLst>
              <a:ext uri="{FF2B5EF4-FFF2-40B4-BE49-F238E27FC236}">
                <a16:creationId xmlns:a16="http://schemas.microsoft.com/office/drawing/2014/main" id="{C2E7FFF7-8564-B5FA-F6D7-26F74D4B1D5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553200" y="6248400"/>
            <a:ext cx="2362200" cy="445443"/>
          </a:xfrm>
          <a:prstGeom prst="rect">
            <a:avLst/>
          </a:prstGeom>
        </p:spPr>
      </p:pic>
    </p:spTree>
    <p:extLst>
      <p:ext uri="{BB962C8B-B14F-4D97-AF65-F5344CB8AC3E}">
        <p14:creationId xmlns:p14="http://schemas.microsoft.com/office/powerpoint/2010/main" val="111913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7489798" cy="914400"/>
          </a:xfrm>
          <a:solidFill>
            <a:srgbClr val="002060"/>
          </a:solidFill>
        </p:spPr>
        <p:txBody>
          <a:bodyPr anchor="ctr" anchorCtr="0">
            <a:normAutofit/>
          </a:bodyPr>
          <a:lstStyle/>
          <a:p>
            <a:r>
              <a:rPr lang="en-US" sz="3200" b="1" dirty="0"/>
              <a:t>Public Policy Update</a:t>
            </a:r>
          </a:p>
        </p:txBody>
      </p:sp>
      <p:sp>
        <p:nvSpPr>
          <p:cNvPr id="4" name="Content Placeholder 3">
            <a:extLst>
              <a:ext uri="{FF2B5EF4-FFF2-40B4-BE49-F238E27FC236}">
                <a16:creationId xmlns:a16="http://schemas.microsoft.com/office/drawing/2014/main" id="{15831046-4A77-AF81-3AF8-CF93E6C35F77}"/>
              </a:ext>
            </a:extLst>
          </p:cNvPr>
          <p:cNvSpPr>
            <a:spLocks noGrp="1"/>
          </p:cNvSpPr>
          <p:nvPr>
            <p:ph sz="half" idx="1"/>
          </p:nvPr>
        </p:nvSpPr>
        <p:spPr>
          <a:xfrm>
            <a:off x="762000" y="1137856"/>
            <a:ext cx="10210800" cy="5583865"/>
          </a:xfrm>
        </p:spPr>
        <p:txBody>
          <a:bodyPr>
            <a:normAutofit/>
          </a:bodyPr>
          <a:lstStyle/>
          <a:p>
            <a:pPr marL="342900" marR="0" lvl="0" indent="-342900">
              <a:lnSpc>
                <a:spcPct val="107000"/>
              </a:lnSpc>
              <a:spcBef>
                <a:spcPts val="0"/>
              </a:spcBef>
              <a:spcAft>
                <a:spcPts val="0"/>
              </a:spcAft>
              <a:buFont typeface="Symbol" panose="05050102010706020507" pitchFamily="18" charset="2"/>
              <a:buChar char=""/>
            </a:pPr>
            <a:endPar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8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nSpc>
                <a:spcPct val="107000"/>
              </a:lnSpc>
              <a:spcBef>
                <a:spcPts val="0"/>
              </a:spcBef>
              <a:spcAft>
                <a:spcPts val="0"/>
              </a:spcAft>
              <a:buNone/>
            </a:pPr>
            <a:r>
              <a:rPr lang="en-US" b="1" dirty="0">
                <a:solidFill>
                  <a:schemeClr val="accent5">
                    <a:lumMod val="50000"/>
                  </a:schemeClr>
                </a:solidFill>
                <a:latin typeface="Helvetica" panose="020B0604020202020204" pitchFamily="34" charset="0"/>
                <a:ea typeface="Times New Roman" panose="02020603050405020304" pitchFamily="18" charset="0"/>
                <a:cs typeface="Helvetica" panose="020B0604020202020204" pitchFamily="34" charset="0"/>
              </a:rPr>
              <a:t>Upcoming Events</a:t>
            </a:r>
          </a:p>
          <a:p>
            <a:pPr marL="0" marR="0" lvl="0" indent="0">
              <a:lnSpc>
                <a:spcPct val="107000"/>
              </a:lnSpc>
              <a:spcBef>
                <a:spcPts val="0"/>
              </a:spcBef>
              <a:spcAft>
                <a:spcPts val="0"/>
              </a:spcAft>
              <a:buNone/>
            </a:pP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20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Nov-Dec.	Let Us Work! Fall Blitz</a:t>
            </a:r>
          </a:p>
          <a:p>
            <a:pPr marL="342900" marR="0" lvl="0" indent="-342900">
              <a:lnSpc>
                <a:spcPct val="150000"/>
              </a:lnSpc>
              <a:spcBef>
                <a:spcPts val="0"/>
              </a:spcBef>
              <a:spcAft>
                <a:spcPts val="0"/>
              </a:spcAft>
              <a:buFont typeface="Symbol" panose="05050102010706020507" pitchFamily="18" charset="2"/>
              <a:buChar char=""/>
            </a:pPr>
            <a:r>
              <a:rPr lang="en-US" sz="20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Dec. 5	Capitol Chat </a:t>
            </a:r>
            <a:r>
              <a:rPr lang="en-US" sz="20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Getting ready for Session!</a:t>
            </a:r>
            <a:endPar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January 7	Legislative open house  </a:t>
            </a: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- 12 noon virtual (tentative)</a:t>
            </a:r>
          </a:p>
          <a:p>
            <a:pPr marL="342900" marR="0" lvl="0" indent="-342900">
              <a:lnSpc>
                <a:spcPct val="150000"/>
              </a:lnSpc>
              <a:spcBef>
                <a:spcPts val="0"/>
              </a:spcBef>
              <a:spcAft>
                <a:spcPts val="0"/>
              </a:spcAft>
              <a:buFont typeface="Symbol" panose="05050102010706020507" pitchFamily="18" charset="2"/>
              <a:buChar char=""/>
            </a:pPr>
            <a:r>
              <a:rPr lang="en-US"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January 12	</a:t>
            </a: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First day of Legislative Session</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January 2</a:t>
            </a:r>
            <a:r>
              <a:rPr lang="en-US" sz="20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8</a:t>
            </a: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Legislative Reception </a:t>
            </a: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Iow</a:t>
            </a:r>
            <a:r>
              <a:rPr lang="en-US" sz="20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a State </a:t>
            </a: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Capitol 1-4 p.m.</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20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Jan-March	Let Us Work! Capitol Blitz</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descr="Iowa DD Council logo">
            <a:extLst>
              <a:ext uri="{FF2B5EF4-FFF2-40B4-BE49-F238E27FC236}">
                <a16:creationId xmlns:a16="http://schemas.microsoft.com/office/drawing/2014/main" id="{BEB9E0AA-B7FF-9DAA-DC8F-89725FB7430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53200" y="6248400"/>
            <a:ext cx="2362200" cy="445443"/>
          </a:xfrm>
          <a:prstGeom prst="rect">
            <a:avLst/>
          </a:prstGeom>
        </p:spPr>
      </p:pic>
    </p:spTree>
    <p:extLst>
      <p:ext uri="{BB962C8B-B14F-4D97-AF65-F5344CB8AC3E}">
        <p14:creationId xmlns:p14="http://schemas.microsoft.com/office/powerpoint/2010/main" val="3265220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622D4-1DFC-E2C9-5797-FCD561C328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811683-08EB-3FA7-406E-6C824919A959}"/>
              </a:ext>
            </a:extLst>
          </p:cNvPr>
          <p:cNvSpPr>
            <a:spLocks noGrp="1"/>
          </p:cNvSpPr>
          <p:nvPr>
            <p:ph type="title"/>
          </p:nvPr>
        </p:nvSpPr>
        <p:spPr>
          <a:xfrm>
            <a:off x="1" y="0"/>
            <a:ext cx="7489798" cy="914400"/>
          </a:xfrm>
          <a:solidFill>
            <a:srgbClr val="002060"/>
          </a:solidFill>
        </p:spPr>
        <p:txBody>
          <a:bodyPr anchor="ctr" anchorCtr="0">
            <a:normAutofit/>
          </a:bodyPr>
          <a:lstStyle/>
          <a:p>
            <a:r>
              <a:rPr lang="en-US" sz="3200" b="1" dirty="0"/>
              <a:t>Public Policy Priorities</a:t>
            </a:r>
          </a:p>
        </p:txBody>
      </p:sp>
      <p:sp>
        <p:nvSpPr>
          <p:cNvPr id="5" name="TextBox 4">
            <a:extLst>
              <a:ext uri="{FF2B5EF4-FFF2-40B4-BE49-F238E27FC236}">
                <a16:creationId xmlns:a16="http://schemas.microsoft.com/office/drawing/2014/main" id="{34233EC6-7CA4-DDDE-CB78-D3C07D3DC619}"/>
              </a:ext>
            </a:extLst>
          </p:cNvPr>
          <p:cNvSpPr txBox="1"/>
          <p:nvPr/>
        </p:nvSpPr>
        <p:spPr>
          <a:xfrm>
            <a:off x="381000" y="892098"/>
            <a:ext cx="7200900" cy="7863691"/>
          </a:xfrm>
          <a:prstGeom prst="rect">
            <a:avLst/>
          </a:prstGeom>
          <a:noFill/>
        </p:spPr>
        <p:txBody>
          <a:bodyPr wrap="square">
            <a:spAutoFit/>
          </a:bodyPr>
          <a:lstStyle/>
          <a:p>
            <a:endParaRPr lang="en-US" sz="2000" dirty="0">
              <a:latin typeface="Aptos" panose="020B0004020202020204" pitchFamily="34" charset="0"/>
            </a:endParaRPr>
          </a:p>
          <a:p>
            <a:r>
              <a:rPr lang="en-US" sz="2800" b="1" dirty="0">
                <a:solidFill>
                  <a:schemeClr val="accent5">
                    <a:lumMod val="50000"/>
                  </a:schemeClr>
                </a:solidFill>
                <a:latin typeface="Helvetica" panose="020B0604020202020204" pitchFamily="34" charset="0"/>
                <a:cs typeface="Helvetica" panose="020B0604020202020204" pitchFamily="34" charset="0"/>
              </a:rPr>
              <a:t>Priority Areas for 2026</a:t>
            </a:r>
          </a:p>
          <a:p>
            <a:pPr marL="342900" indent="-342900">
              <a:buFont typeface="Arial" panose="020B0604020202020204" pitchFamily="34" charset="0"/>
              <a:buChar char="•"/>
            </a:pPr>
            <a:endParaRPr lang="en-US" sz="1100" dirty="0">
              <a:latin typeface="Aptos" panose="020B0004020202020204" pitchFamily="34" charset="0"/>
            </a:endParaRPr>
          </a:p>
          <a:p>
            <a:pPr marL="1257300" lvl="2" indent="-342900">
              <a:buFont typeface="Arial" panose="020B0604020202020204" pitchFamily="34" charset="0"/>
              <a:buChar char="•"/>
            </a:pPr>
            <a:r>
              <a:rPr lang="en-US" sz="2000" dirty="0">
                <a:latin typeface="Aptos" panose="020B0004020202020204" pitchFamily="34" charset="0"/>
              </a:rPr>
              <a:t>Employment</a:t>
            </a:r>
          </a:p>
          <a:p>
            <a:pPr marL="1257300" lvl="2" indent="-342900">
              <a:buFont typeface="Arial" panose="020B0604020202020204" pitchFamily="34" charset="0"/>
              <a:buChar char="•"/>
            </a:pPr>
            <a:r>
              <a:rPr lang="en-US" sz="2000" dirty="0">
                <a:latin typeface="Aptos" panose="020B0004020202020204" pitchFamily="34" charset="0"/>
              </a:rPr>
              <a:t>Education</a:t>
            </a:r>
          </a:p>
          <a:p>
            <a:pPr marL="1257300" lvl="2" indent="-342900">
              <a:buFont typeface="Arial" panose="020B0604020202020204" pitchFamily="34" charset="0"/>
              <a:buChar char="•"/>
            </a:pPr>
            <a:r>
              <a:rPr lang="en-US" sz="2000" dirty="0">
                <a:latin typeface="Aptos" panose="020B0004020202020204" pitchFamily="34" charset="0"/>
              </a:rPr>
              <a:t>Community Living and Health Care</a:t>
            </a:r>
          </a:p>
          <a:p>
            <a:pPr marL="1257300" lvl="2" indent="-342900">
              <a:buFont typeface="Arial" panose="020B0604020202020204" pitchFamily="34" charset="0"/>
              <a:buChar char="•"/>
            </a:pPr>
            <a:r>
              <a:rPr lang="en-US" sz="2000" dirty="0">
                <a:latin typeface="Aptos" panose="020B0004020202020204" pitchFamily="34" charset="0"/>
              </a:rPr>
              <a:t>Voting</a:t>
            </a:r>
          </a:p>
          <a:p>
            <a:pPr marL="342900" indent="-342900">
              <a:buFont typeface="Arial" panose="020B0604020202020204" pitchFamily="34" charset="0"/>
              <a:buChar char="•"/>
            </a:pPr>
            <a:endParaRPr lang="en-US" sz="1900" dirty="0">
              <a:latin typeface="Aptos" panose="020B0004020202020204" pitchFamily="34" charset="0"/>
            </a:endParaRPr>
          </a:p>
          <a:p>
            <a:r>
              <a:rPr lang="en-US" sz="2400" b="1" dirty="0">
                <a:latin typeface="Aptos" panose="020B0004020202020204" pitchFamily="34" charset="0"/>
              </a:rPr>
              <a:t>Two “study” issues for 2026</a:t>
            </a:r>
          </a:p>
          <a:p>
            <a:pPr marL="342900" indent="-342900">
              <a:buFont typeface="Arial" panose="020B0604020202020204" pitchFamily="34" charset="0"/>
              <a:buChar char="•"/>
            </a:pPr>
            <a:endParaRPr lang="en-US" sz="2000" dirty="0">
              <a:latin typeface="Aptos" panose="020B0004020202020204" pitchFamily="34" charset="0"/>
            </a:endParaRPr>
          </a:p>
          <a:p>
            <a:pPr marL="1257300" lvl="2" indent="-342900">
              <a:buFont typeface="Arial" panose="020B0604020202020204" pitchFamily="34" charset="0"/>
              <a:buChar char="•"/>
            </a:pPr>
            <a:r>
              <a:rPr lang="en-US" sz="2000" b="1" dirty="0">
                <a:latin typeface="Aptos" panose="020B0004020202020204" pitchFamily="34" charset="0"/>
              </a:rPr>
              <a:t>Eliminate requirement </a:t>
            </a:r>
            <a:r>
              <a:rPr lang="en-US" sz="2000" dirty="0">
                <a:latin typeface="Aptos" panose="020B0004020202020204" pitchFamily="34" charset="0"/>
              </a:rPr>
              <a:t>for a Medicaid member or insured private insurance enrollee </a:t>
            </a:r>
            <a:r>
              <a:rPr lang="en-US" sz="2000" dirty="0">
                <a:solidFill>
                  <a:srgbClr val="333333"/>
                </a:solidFill>
                <a:latin typeface="Aptos" panose="020B0004020202020204" pitchFamily="34" charset="0"/>
              </a:rPr>
              <a:t>with pervasive developmental disorder and/or autism to receive a </a:t>
            </a:r>
            <a:r>
              <a:rPr lang="en-US" sz="2000" dirty="0" err="1">
                <a:solidFill>
                  <a:srgbClr val="333333"/>
                </a:solidFill>
                <a:latin typeface="Aptos" panose="020B0004020202020204" pitchFamily="34" charset="0"/>
              </a:rPr>
              <a:t>rediagnosis</a:t>
            </a:r>
            <a:r>
              <a:rPr lang="en-US" sz="2000" dirty="0">
                <a:solidFill>
                  <a:srgbClr val="333333"/>
                </a:solidFill>
                <a:latin typeface="Aptos" panose="020B0004020202020204" pitchFamily="34" charset="0"/>
              </a:rPr>
              <a:t> to maintain waiver eligibility or coverage for specific treatments</a:t>
            </a:r>
          </a:p>
          <a:p>
            <a:pPr marL="1257300" lvl="2" indent="-342900">
              <a:buFont typeface="Arial" panose="020B0604020202020204" pitchFamily="34" charset="0"/>
              <a:buChar char="•"/>
            </a:pPr>
            <a:endParaRPr lang="en-US" sz="2000" dirty="0">
              <a:latin typeface="Aptos" panose="020B0004020202020204" pitchFamily="34" charset="0"/>
            </a:endParaRPr>
          </a:p>
          <a:p>
            <a:pPr marL="1257300" lvl="2" indent="-342900">
              <a:buFont typeface="Arial" panose="020B0604020202020204" pitchFamily="34" charset="0"/>
              <a:buChar char="•"/>
            </a:pPr>
            <a:r>
              <a:rPr lang="en-US" sz="2000" b="1" dirty="0">
                <a:latin typeface="Aptos" panose="020B0004020202020204" pitchFamily="34" charset="0"/>
              </a:rPr>
              <a:t>Abuse and neglect </a:t>
            </a:r>
            <a:r>
              <a:rPr lang="en-US" sz="2000" dirty="0">
                <a:latin typeface="Aptos" panose="020B0004020202020204" pitchFamily="34" charset="0"/>
              </a:rPr>
              <a:t>of persons with disabilities in public and private long-term care facilities. </a:t>
            </a:r>
          </a:p>
          <a:p>
            <a:pPr marL="342900" indent="-342900">
              <a:buFont typeface="Arial" panose="020B0604020202020204" pitchFamily="34" charset="0"/>
              <a:buChar char="•"/>
            </a:pPr>
            <a:endParaRPr lang="en-US" sz="2000" dirty="0">
              <a:latin typeface="Aptos" panose="020B0004020202020204" pitchFamily="34" charset="0"/>
            </a:endParaRPr>
          </a:p>
          <a:p>
            <a:pPr marL="342900" indent="-342900">
              <a:buFont typeface="Arial" panose="020B0604020202020204" pitchFamily="34" charset="0"/>
              <a:buChar char="•"/>
            </a:pPr>
            <a:endParaRPr lang="en-US" sz="2000" dirty="0">
              <a:latin typeface="Aptos" panose="020B0004020202020204" pitchFamily="34" charset="0"/>
            </a:endParaRPr>
          </a:p>
          <a:p>
            <a:pPr marL="342900" indent="-342900">
              <a:buFont typeface="Arial" panose="020B0604020202020204" pitchFamily="34" charset="0"/>
              <a:buChar char="•"/>
            </a:pPr>
            <a:endParaRPr lang="en-US" sz="2000" dirty="0">
              <a:latin typeface="Aptos" panose="020B0004020202020204" pitchFamily="34" charset="0"/>
            </a:endParaRPr>
          </a:p>
          <a:p>
            <a:pPr marL="342900" indent="-342900">
              <a:buFont typeface="Arial" panose="020B0604020202020204" pitchFamily="34" charset="0"/>
              <a:buChar char="•"/>
            </a:pPr>
            <a:endParaRPr lang="en-US" sz="2000" dirty="0">
              <a:latin typeface="Aptos" panose="020B0004020202020204" pitchFamily="34" charset="0"/>
            </a:endParaRPr>
          </a:p>
          <a:p>
            <a:pPr marL="342900" indent="-342900">
              <a:buFont typeface="Arial" panose="020B0604020202020204" pitchFamily="34" charset="0"/>
              <a:buChar char="•"/>
            </a:pPr>
            <a:endParaRPr lang="en-US" sz="2000" dirty="0">
              <a:latin typeface="Aptos" panose="020B0004020202020204" pitchFamily="34" charset="0"/>
            </a:endParaRPr>
          </a:p>
          <a:p>
            <a:pPr marL="0" indent="0">
              <a:buNone/>
            </a:pPr>
            <a:endParaRPr lang="en-US" b="1" dirty="0"/>
          </a:p>
          <a:p>
            <a:pPr lvl="1"/>
            <a:endParaRPr lang="en-US" sz="2000" b="1" dirty="0"/>
          </a:p>
        </p:txBody>
      </p:sp>
      <p:pic>
        <p:nvPicPr>
          <p:cNvPr id="10" name="Picture 9" descr="Iowa DD Council logo">
            <a:extLst>
              <a:ext uri="{FF2B5EF4-FFF2-40B4-BE49-F238E27FC236}">
                <a16:creationId xmlns:a16="http://schemas.microsoft.com/office/drawing/2014/main" id="{9E8A5C0F-6EC0-6A85-2F92-8987946237B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53200" y="6248400"/>
            <a:ext cx="2362200" cy="445443"/>
          </a:xfrm>
          <a:prstGeom prst="rect">
            <a:avLst/>
          </a:prstGeom>
        </p:spPr>
      </p:pic>
    </p:spTree>
    <p:extLst>
      <p:ext uri="{BB962C8B-B14F-4D97-AF65-F5344CB8AC3E}">
        <p14:creationId xmlns:p14="http://schemas.microsoft.com/office/powerpoint/2010/main" val="1315685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7489798" cy="914400"/>
          </a:xfrm>
          <a:solidFill>
            <a:srgbClr val="002060"/>
          </a:solidFill>
        </p:spPr>
        <p:txBody>
          <a:bodyPr anchor="ctr" anchorCtr="0">
            <a:normAutofit/>
          </a:bodyPr>
          <a:lstStyle/>
          <a:p>
            <a:r>
              <a:rPr lang="en-US" sz="3200" b="1" dirty="0"/>
              <a:t>Public Policy Priorities               </a:t>
            </a:r>
          </a:p>
        </p:txBody>
      </p:sp>
      <p:pic>
        <p:nvPicPr>
          <p:cNvPr id="8" name="Picture 7" descr="Graphic with checklist that says plan, prepare, educate, advocate, repeat.">
            <a:extLst>
              <a:ext uri="{FF2B5EF4-FFF2-40B4-BE49-F238E27FC236}">
                <a16:creationId xmlns:a16="http://schemas.microsoft.com/office/drawing/2014/main" id="{1AD90F11-745E-F099-BAE2-983353E2E666}"/>
              </a:ext>
            </a:extLst>
          </p:cNvPr>
          <p:cNvPicPr>
            <a:picLocks noChangeAspect="1"/>
          </p:cNvPicPr>
          <p:nvPr/>
        </p:nvPicPr>
        <p:blipFill>
          <a:blip r:embed="rId3"/>
          <a:stretch>
            <a:fillRect/>
          </a:stretch>
        </p:blipFill>
        <p:spPr>
          <a:xfrm>
            <a:off x="2590800" y="1523962"/>
            <a:ext cx="4292137" cy="4191038"/>
          </a:xfrm>
          <a:prstGeom prst="rect">
            <a:avLst/>
          </a:prstGeom>
        </p:spPr>
      </p:pic>
      <p:pic>
        <p:nvPicPr>
          <p:cNvPr id="10" name="Picture 9" descr="Iowa DD Council logo">
            <a:extLst>
              <a:ext uri="{FF2B5EF4-FFF2-40B4-BE49-F238E27FC236}">
                <a16:creationId xmlns:a16="http://schemas.microsoft.com/office/drawing/2014/main" id="{BEB9E0AA-B7FF-9DAA-DC8F-89725FB7430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553200" y="6248400"/>
            <a:ext cx="2362200" cy="445443"/>
          </a:xfrm>
          <a:prstGeom prst="rect">
            <a:avLst/>
          </a:prstGeom>
        </p:spPr>
      </p:pic>
    </p:spTree>
    <p:extLst>
      <p:ext uri="{BB962C8B-B14F-4D97-AF65-F5344CB8AC3E}">
        <p14:creationId xmlns:p14="http://schemas.microsoft.com/office/powerpoint/2010/main" val="3115566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E6B26-082C-2A87-1311-8CE8CF8DED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6F7EC5-32E9-6A85-20E5-0EAF4EF2F3A6}"/>
              </a:ext>
            </a:extLst>
          </p:cNvPr>
          <p:cNvSpPr>
            <a:spLocks noGrp="1"/>
          </p:cNvSpPr>
          <p:nvPr>
            <p:ph type="title"/>
          </p:nvPr>
        </p:nvSpPr>
        <p:spPr>
          <a:xfrm>
            <a:off x="1" y="0"/>
            <a:ext cx="7489798" cy="914400"/>
          </a:xfrm>
          <a:solidFill>
            <a:srgbClr val="002060"/>
          </a:solidFill>
        </p:spPr>
        <p:txBody>
          <a:bodyPr anchor="ctr" anchorCtr="0">
            <a:normAutofit/>
          </a:bodyPr>
          <a:lstStyle/>
          <a:p>
            <a:r>
              <a:rPr lang="en-US" sz="3200" b="1" dirty="0"/>
              <a:t>Public Policy Priorities</a:t>
            </a:r>
          </a:p>
        </p:txBody>
      </p:sp>
      <p:sp>
        <p:nvSpPr>
          <p:cNvPr id="5" name="TextBox 4">
            <a:extLst>
              <a:ext uri="{FF2B5EF4-FFF2-40B4-BE49-F238E27FC236}">
                <a16:creationId xmlns:a16="http://schemas.microsoft.com/office/drawing/2014/main" id="{61532282-BD94-83DC-432B-A2A3B32FEC30}"/>
              </a:ext>
            </a:extLst>
          </p:cNvPr>
          <p:cNvSpPr txBox="1"/>
          <p:nvPr/>
        </p:nvSpPr>
        <p:spPr>
          <a:xfrm>
            <a:off x="838200" y="1340108"/>
            <a:ext cx="7200900" cy="4832092"/>
          </a:xfrm>
          <a:prstGeom prst="rect">
            <a:avLst/>
          </a:prstGeom>
          <a:noFill/>
        </p:spPr>
        <p:txBody>
          <a:bodyPr wrap="square">
            <a:spAutoFit/>
          </a:bodyPr>
          <a:lstStyle/>
          <a:p>
            <a:r>
              <a:rPr lang="en-US" sz="2800" b="1" dirty="0"/>
              <a:t>EMPLOYMENT Priority</a:t>
            </a:r>
          </a:p>
          <a:p>
            <a:endParaRPr lang="en-US" sz="2000" dirty="0"/>
          </a:p>
          <a:p>
            <a:r>
              <a:rPr lang="en-US" sz="2000" b="1" dirty="0"/>
              <a:t>GOAL :</a:t>
            </a:r>
            <a:r>
              <a:rPr lang="en-US" sz="2000" dirty="0"/>
              <a:t> Iowans with disabilities hold competitive jobs</a:t>
            </a:r>
          </a:p>
          <a:p>
            <a:endParaRPr lang="en-US" sz="2000" dirty="0"/>
          </a:p>
          <a:p>
            <a:r>
              <a:rPr lang="en-US" sz="2000" dirty="0"/>
              <a:t>Iowans with disabilities want to work and be financially independent! But barriers exist that force them to make impossible choices between employment and getting the support and care they need to live and work in the community. </a:t>
            </a:r>
          </a:p>
          <a:p>
            <a:endParaRPr lang="en-US" sz="2000" dirty="0"/>
          </a:p>
          <a:p>
            <a:r>
              <a:rPr lang="en-US" sz="2000" dirty="0"/>
              <a:t>To keep health care insurance and long-term supports they need through Medicaid, a person’s income and assets are capped.</a:t>
            </a:r>
          </a:p>
          <a:p>
            <a:endParaRPr lang="en-US" sz="2000" dirty="0"/>
          </a:p>
          <a:p>
            <a:r>
              <a:rPr lang="en-US" sz="2000" dirty="0"/>
              <a:t>These limitations force people with disabilities to live in poverty, limit the hours they work, avoid marriage and rely on public assistance programs.</a:t>
            </a:r>
          </a:p>
        </p:txBody>
      </p:sp>
      <p:pic>
        <p:nvPicPr>
          <p:cNvPr id="10" name="Picture 9" descr="Iowa DD Council logo">
            <a:extLst>
              <a:ext uri="{FF2B5EF4-FFF2-40B4-BE49-F238E27FC236}">
                <a16:creationId xmlns:a16="http://schemas.microsoft.com/office/drawing/2014/main" id="{22D8F607-02CD-2346-4AC1-EB600280FBC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53200" y="6248400"/>
            <a:ext cx="2362200" cy="445443"/>
          </a:xfrm>
          <a:prstGeom prst="rect">
            <a:avLst/>
          </a:prstGeom>
        </p:spPr>
      </p:pic>
    </p:spTree>
    <p:extLst>
      <p:ext uri="{BB962C8B-B14F-4D97-AF65-F5344CB8AC3E}">
        <p14:creationId xmlns:p14="http://schemas.microsoft.com/office/powerpoint/2010/main" val="3938086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EA07F-4A5C-F331-C8FD-E0700C6125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033640-EBCE-B0A1-A3F0-E2CED1F24F8F}"/>
              </a:ext>
            </a:extLst>
          </p:cNvPr>
          <p:cNvSpPr>
            <a:spLocks noGrp="1"/>
          </p:cNvSpPr>
          <p:nvPr>
            <p:ph type="title"/>
          </p:nvPr>
        </p:nvSpPr>
        <p:spPr>
          <a:xfrm>
            <a:off x="1" y="0"/>
            <a:ext cx="7489798" cy="914400"/>
          </a:xfrm>
          <a:solidFill>
            <a:srgbClr val="002060"/>
          </a:solidFill>
        </p:spPr>
        <p:txBody>
          <a:bodyPr anchor="ctr" anchorCtr="0">
            <a:normAutofit/>
          </a:bodyPr>
          <a:lstStyle/>
          <a:p>
            <a:r>
              <a:rPr lang="en-US" sz="3200" b="1" dirty="0"/>
              <a:t>Public Policy Priorities            </a:t>
            </a:r>
          </a:p>
        </p:txBody>
      </p:sp>
      <p:pic>
        <p:nvPicPr>
          <p:cNvPr id="1026" name="Picture 2" descr="Let Us Work! campaign logo and tag line : A campaign to give people with disabilities the freedom to work.">
            <a:extLst>
              <a:ext uri="{FF2B5EF4-FFF2-40B4-BE49-F238E27FC236}">
                <a16:creationId xmlns:a16="http://schemas.microsoft.com/office/drawing/2014/main" id="{FA488302-4D89-A0CB-371A-B12549CC68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637371"/>
            <a:ext cx="4726446" cy="3962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owa DD Council logo">
            <a:extLst>
              <a:ext uri="{FF2B5EF4-FFF2-40B4-BE49-F238E27FC236}">
                <a16:creationId xmlns:a16="http://schemas.microsoft.com/office/drawing/2014/main" id="{A37CD6A2-75E1-6854-8082-1A591552147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553200" y="6248400"/>
            <a:ext cx="2362200" cy="445443"/>
          </a:xfrm>
          <a:prstGeom prst="rect">
            <a:avLst/>
          </a:prstGeom>
        </p:spPr>
      </p:pic>
    </p:spTree>
    <p:extLst>
      <p:ext uri="{BB962C8B-B14F-4D97-AF65-F5344CB8AC3E}">
        <p14:creationId xmlns:p14="http://schemas.microsoft.com/office/powerpoint/2010/main" val="4199458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4D02B-6E6F-0B75-E54E-0A6090E808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E9D58C-26E9-1708-FF56-7F6D6D7D47BC}"/>
              </a:ext>
            </a:extLst>
          </p:cNvPr>
          <p:cNvSpPr>
            <a:spLocks noGrp="1"/>
          </p:cNvSpPr>
          <p:nvPr>
            <p:ph type="title"/>
          </p:nvPr>
        </p:nvSpPr>
        <p:spPr>
          <a:xfrm>
            <a:off x="1" y="0"/>
            <a:ext cx="7489798" cy="914400"/>
          </a:xfrm>
          <a:solidFill>
            <a:srgbClr val="002060"/>
          </a:solidFill>
        </p:spPr>
        <p:txBody>
          <a:bodyPr anchor="ctr" anchorCtr="0">
            <a:normAutofit/>
          </a:bodyPr>
          <a:lstStyle/>
          <a:p>
            <a:r>
              <a:rPr lang="en-US" sz="3200" b="1" dirty="0"/>
              <a:t>Public Policy Priorities</a:t>
            </a:r>
          </a:p>
        </p:txBody>
      </p:sp>
      <p:sp>
        <p:nvSpPr>
          <p:cNvPr id="7" name="TextBox 6">
            <a:extLst>
              <a:ext uri="{FF2B5EF4-FFF2-40B4-BE49-F238E27FC236}">
                <a16:creationId xmlns:a16="http://schemas.microsoft.com/office/drawing/2014/main" id="{614112DF-2F4D-1708-5CF5-C3CB4756BE7C}"/>
              </a:ext>
            </a:extLst>
          </p:cNvPr>
          <p:cNvSpPr txBox="1"/>
          <p:nvPr/>
        </p:nvSpPr>
        <p:spPr>
          <a:xfrm>
            <a:off x="1981200" y="1153030"/>
            <a:ext cx="7315423" cy="553998"/>
          </a:xfrm>
          <a:prstGeom prst="rect">
            <a:avLst/>
          </a:prstGeom>
          <a:noFill/>
        </p:spPr>
        <p:txBody>
          <a:bodyPr wrap="square">
            <a:spAutoFit/>
          </a:bodyPr>
          <a:lstStyle/>
          <a:p>
            <a:pPr>
              <a:buClr>
                <a:srgbClr val="000000"/>
              </a:buClr>
              <a:buFont typeface="Arial"/>
              <a:buNone/>
              <a:defRPr/>
            </a:pPr>
            <a:r>
              <a:rPr lang="en-US" sz="3000" b="1" kern="0" dirty="0">
                <a:solidFill>
                  <a:srgbClr val="26458D"/>
                </a:solidFill>
                <a:latin typeface="Century Gothic" panose="020B0502020202020204" pitchFamily="34" charset="0"/>
                <a:cs typeface="Arial"/>
                <a:sym typeface="Arial"/>
              </a:rPr>
              <a:t>LET US WORK! Campaign </a:t>
            </a:r>
            <a:endParaRPr lang="en-US" sz="2400" b="1" kern="0" dirty="0">
              <a:solidFill>
                <a:srgbClr val="000000"/>
              </a:solidFill>
              <a:latin typeface="Century Gothic" panose="020B0502020202020204" pitchFamily="34" charset="0"/>
              <a:cs typeface="Arial"/>
              <a:sym typeface="Arial"/>
            </a:endParaRPr>
          </a:p>
        </p:txBody>
      </p:sp>
      <p:sp>
        <p:nvSpPr>
          <p:cNvPr id="6" name="TextBox 5">
            <a:extLst>
              <a:ext uri="{FF2B5EF4-FFF2-40B4-BE49-F238E27FC236}">
                <a16:creationId xmlns:a16="http://schemas.microsoft.com/office/drawing/2014/main" id="{E28E21AC-AD24-4E6E-7ECD-8211ABC31DD7}"/>
              </a:ext>
            </a:extLst>
          </p:cNvPr>
          <p:cNvSpPr txBox="1"/>
          <p:nvPr/>
        </p:nvSpPr>
        <p:spPr>
          <a:xfrm>
            <a:off x="838200" y="1838871"/>
            <a:ext cx="7129685" cy="4251420"/>
          </a:xfrm>
          <a:prstGeom prst="rect">
            <a:avLst/>
          </a:prstGeom>
          <a:noFill/>
        </p:spPr>
        <p:txBody>
          <a:bodyPr wrap="square" rtlCol="0">
            <a:spAutoFit/>
          </a:bodyPr>
          <a:lstStyle/>
          <a:p>
            <a:pPr>
              <a:lnSpc>
                <a:spcPct val="107000"/>
              </a:lnSpc>
              <a:spcAft>
                <a:spcPts val="800"/>
              </a:spcAft>
              <a:buClr>
                <a:srgbClr val="000000"/>
              </a:buClr>
              <a:buFont typeface="Arial"/>
              <a:buNone/>
            </a:pPr>
            <a:r>
              <a:rPr lang="en-US" sz="2000" b="1" kern="100" dirty="0">
                <a:solidFill>
                  <a:srgbClr val="000000"/>
                </a:solidFill>
                <a:latin typeface="Arial"/>
                <a:ea typeface="Calibri" panose="020F0502020204030204" pitchFamily="34" charset="0"/>
                <a:cs typeface="Times New Roman" panose="02020603050405020304" pitchFamily="18" charset="0"/>
                <a:sym typeface="Arial"/>
              </a:rPr>
              <a:t>A campaign to educate lawmakers and change policy to give Iowans with disabilities the freedom to work!</a:t>
            </a:r>
          </a:p>
          <a:p>
            <a:pPr>
              <a:lnSpc>
                <a:spcPct val="107000"/>
              </a:lnSpc>
              <a:spcAft>
                <a:spcPts val="800"/>
              </a:spcAft>
              <a:buClr>
                <a:srgbClr val="000000"/>
              </a:buClr>
              <a:buFont typeface="Arial"/>
              <a:buNone/>
            </a:pPr>
            <a:endParaRPr lang="en-US" b="1" kern="100" dirty="0">
              <a:solidFill>
                <a:srgbClr val="000000"/>
              </a:solidFill>
              <a:latin typeface="Arial"/>
              <a:ea typeface="Calibri" panose="020F0502020204030204" pitchFamily="34" charset="0"/>
              <a:cs typeface="Times New Roman" panose="02020603050405020304" pitchFamily="18" charset="0"/>
              <a:sym typeface="Arial"/>
            </a:endParaRPr>
          </a:p>
          <a:p>
            <a:pPr>
              <a:lnSpc>
                <a:spcPct val="107000"/>
              </a:lnSpc>
              <a:spcAft>
                <a:spcPts val="800"/>
              </a:spcAft>
              <a:buClr>
                <a:srgbClr val="000000"/>
              </a:buClr>
              <a:buFont typeface="Arial"/>
              <a:buNone/>
            </a:pPr>
            <a:r>
              <a:rPr lang="en-US" sz="2400" b="1" kern="100" dirty="0">
                <a:solidFill>
                  <a:srgbClr val="000000"/>
                </a:solidFill>
                <a:latin typeface="Arial"/>
                <a:ea typeface="Calibri" panose="020F0502020204030204" pitchFamily="34" charset="0"/>
                <a:cs typeface="Times New Roman" panose="02020603050405020304" pitchFamily="18" charset="0"/>
                <a:sym typeface="Arial"/>
              </a:rPr>
              <a:t>Phase 1: Fall BLITZ  </a:t>
            </a:r>
            <a:r>
              <a:rPr lang="en-US" sz="2400" kern="100" dirty="0">
                <a:solidFill>
                  <a:srgbClr val="000000"/>
                </a:solidFill>
                <a:latin typeface="Arial"/>
                <a:ea typeface="Calibri" panose="020F0502020204030204" pitchFamily="34" charset="0"/>
                <a:cs typeface="Times New Roman" panose="02020603050405020304" pitchFamily="18" charset="0"/>
                <a:sym typeface="Arial"/>
              </a:rPr>
              <a:t>(Now – December)</a:t>
            </a:r>
          </a:p>
          <a:p>
            <a:pPr>
              <a:lnSpc>
                <a:spcPct val="107000"/>
              </a:lnSpc>
              <a:spcAft>
                <a:spcPts val="800"/>
              </a:spcAft>
              <a:buClr>
                <a:srgbClr val="000000"/>
              </a:buClr>
              <a:buFont typeface="Arial"/>
              <a:buNone/>
            </a:pPr>
            <a:r>
              <a:rPr lang="en-US" b="1" kern="100" dirty="0">
                <a:solidFill>
                  <a:srgbClr val="000000"/>
                </a:solidFill>
                <a:latin typeface="Arial"/>
                <a:ea typeface="Calibri" panose="020F0502020204030204" pitchFamily="34" charset="0"/>
                <a:cs typeface="Times New Roman" panose="02020603050405020304" pitchFamily="18" charset="0"/>
                <a:sym typeface="Arial"/>
              </a:rPr>
              <a:t>GOAL: </a:t>
            </a:r>
            <a:r>
              <a:rPr lang="en-US" kern="100" dirty="0">
                <a:solidFill>
                  <a:srgbClr val="000000"/>
                </a:solidFill>
                <a:latin typeface="Arial"/>
                <a:ea typeface="Calibri" panose="020F0502020204030204" pitchFamily="34" charset="0"/>
                <a:cs typeface="Times New Roman" panose="02020603050405020304" pitchFamily="18" charset="0"/>
                <a:sym typeface="Arial"/>
              </a:rPr>
              <a:t>Reach out to EVERY Iowa legislator and let them know what this policy change means for Iowans with disabilities.</a:t>
            </a:r>
          </a:p>
          <a:p>
            <a:pPr>
              <a:lnSpc>
                <a:spcPct val="107000"/>
              </a:lnSpc>
              <a:spcAft>
                <a:spcPts val="800"/>
              </a:spcAft>
              <a:buClr>
                <a:srgbClr val="000000"/>
              </a:buClr>
              <a:buFont typeface="Arial"/>
              <a:buNone/>
            </a:pPr>
            <a:endParaRPr lang="en-US" b="1" kern="100" dirty="0">
              <a:solidFill>
                <a:srgbClr val="000000"/>
              </a:solidFill>
              <a:latin typeface="Arial"/>
              <a:ea typeface="Calibri" panose="020F0502020204030204" pitchFamily="34" charset="0"/>
              <a:cs typeface="Times New Roman" panose="02020603050405020304" pitchFamily="18" charset="0"/>
              <a:sym typeface="Arial"/>
            </a:endParaRPr>
          </a:p>
          <a:p>
            <a:pPr>
              <a:lnSpc>
                <a:spcPct val="107000"/>
              </a:lnSpc>
              <a:spcAft>
                <a:spcPts val="800"/>
              </a:spcAft>
              <a:buClr>
                <a:srgbClr val="000000"/>
              </a:buClr>
              <a:buFont typeface="Arial"/>
              <a:buNone/>
            </a:pPr>
            <a:r>
              <a:rPr lang="en-US" sz="2400" b="1" kern="100" dirty="0">
                <a:solidFill>
                  <a:srgbClr val="000000"/>
                </a:solidFill>
                <a:latin typeface="Arial"/>
                <a:ea typeface="Calibri" panose="020F0502020204030204" pitchFamily="34" charset="0"/>
                <a:cs typeface="Times New Roman" panose="02020603050405020304" pitchFamily="18" charset="0"/>
                <a:sym typeface="Arial"/>
              </a:rPr>
              <a:t>Phase 2: Capitol BLITZ  </a:t>
            </a:r>
            <a:r>
              <a:rPr lang="en-US" sz="2400" kern="100" dirty="0">
                <a:solidFill>
                  <a:srgbClr val="000000"/>
                </a:solidFill>
                <a:latin typeface="Arial"/>
                <a:ea typeface="Calibri" panose="020F0502020204030204" pitchFamily="34" charset="0"/>
                <a:cs typeface="Times New Roman" panose="02020603050405020304" pitchFamily="18" charset="0"/>
                <a:sym typeface="Arial"/>
              </a:rPr>
              <a:t>(January-March)</a:t>
            </a:r>
          </a:p>
          <a:p>
            <a:pPr>
              <a:lnSpc>
                <a:spcPct val="107000"/>
              </a:lnSpc>
              <a:spcAft>
                <a:spcPts val="800"/>
              </a:spcAft>
              <a:buClr>
                <a:srgbClr val="000000"/>
              </a:buClr>
              <a:buFont typeface="Arial"/>
              <a:buNone/>
            </a:pPr>
            <a:r>
              <a:rPr lang="en-US" b="1" kern="100" dirty="0">
                <a:solidFill>
                  <a:srgbClr val="000000"/>
                </a:solidFill>
                <a:latin typeface="Arial"/>
                <a:ea typeface="Calibri" panose="020F0502020204030204" pitchFamily="34" charset="0"/>
                <a:cs typeface="Times New Roman" panose="02020603050405020304" pitchFamily="18" charset="0"/>
                <a:sym typeface="Arial"/>
              </a:rPr>
              <a:t>GOAL: </a:t>
            </a:r>
            <a:r>
              <a:rPr lang="en-US" kern="100" dirty="0">
                <a:solidFill>
                  <a:srgbClr val="000000"/>
                </a:solidFill>
                <a:latin typeface="Arial"/>
                <a:ea typeface="Calibri" panose="020F0502020204030204" pitchFamily="34" charset="0"/>
                <a:cs typeface="Times New Roman" panose="02020603050405020304" pitchFamily="18" charset="0"/>
                <a:sym typeface="Arial"/>
              </a:rPr>
              <a:t>Disability policy advocates have a presence EVERY DAY of the Legislative Session at the Iowa State Capitol</a:t>
            </a:r>
          </a:p>
          <a:p>
            <a:pPr>
              <a:lnSpc>
                <a:spcPct val="107000"/>
              </a:lnSpc>
              <a:spcAft>
                <a:spcPts val="800"/>
              </a:spcAft>
              <a:buClr>
                <a:srgbClr val="000000"/>
              </a:buClr>
              <a:buFont typeface="Arial"/>
              <a:buNone/>
            </a:pPr>
            <a:endParaRPr lang="en-US" sz="1400" kern="0" dirty="0">
              <a:solidFill>
                <a:srgbClr val="000000"/>
              </a:solidFill>
              <a:latin typeface="Arial"/>
              <a:cs typeface="Arial"/>
              <a:sym typeface="Arial"/>
            </a:endParaRPr>
          </a:p>
        </p:txBody>
      </p:sp>
      <p:pic>
        <p:nvPicPr>
          <p:cNvPr id="10" name="Picture 9" descr="Iowa DD Council logo">
            <a:extLst>
              <a:ext uri="{FF2B5EF4-FFF2-40B4-BE49-F238E27FC236}">
                <a16:creationId xmlns:a16="http://schemas.microsoft.com/office/drawing/2014/main" id="{D5E9D0C0-B300-A288-9807-62A6665BD9B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53200" y="6248400"/>
            <a:ext cx="2362200" cy="445443"/>
          </a:xfrm>
          <a:prstGeom prst="rect">
            <a:avLst/>
          </a:prstGeom>
        </p:spPr>
      </p:pic>
    </p:spTree>
    <p:extLst>
      <p:ext uri="{BB962C8B-B14F-4D97-AF65-F5344CB8AC3E}">
        <p14:creationId xmlns:p14="http://schemas.microsoft.com/office/powerpoint/2010/main" val="2730094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AC487-12F0-12FD-130E-7B9324FF314F}"/>
            </a:ext>
          </a:extLst>
        </p:cNvPr>
        <p:cNvGrpSpPr/>
        <p:nvPr/>
      </p:nvGrpSpPr>
      <p:grpSpPr>
        <a:xfrm>
          <a:off x="0" y="0"/>
          <a:ext cx="0" cy="0"/>
          <a:chOff x="0" y="0"/>
          <a:chExt cx="0" cy="0"/>
        </a:xfrm>
      </p:grpSpPr>
      <p:pic>
        <p:nvPicPr>
          <p:cNvPr id="2050" name="Picture 2" descr="Bright orange colored box that says Let Us Work! A campaign to give people with disabilities the freedom to work. Join the blitz. Includes a QR code.">
            <a:extLst>
              <a:ext uri="{FF2B5EF4-FFF2-40B4-BE49-F238E27FC236}">
                <a16:creationId xmlns:a16="http://schemas.microsoft.com/office/drawing/2014/main" id="{312BFF7A-E0ED-CA35-EB17-8D310958DD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28" y="-32657"/>
            <a:ext cx="9167327" cy="7083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863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95E01-01EE-1D12-CBFA-8AD8AB6695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153C96-A623-0F55-8FFD-3560D0629B55}"/>
              </a:ext>
              <a:ext uri="{C183D7F6-B498-43B3-948B-1728B52AA6E4}">
                <adec:decorative xmlns:adec="http://schemas.microsoft.com/office/drawing/2017/decorative" val="0"/>
              </a:ext>
            </a:extLst>
          </p:cNvPr>
          <p:cNvSpPr>
            <a:spLocks noGrp="1"/>
          </p:cNvSpPr>
          <p:nvPr>
            <p:ph type="title"/>
          </p:nvPr>
        </p:nvSpPr>
        <p:spPr>
          <a:xfrm>
            <a:off x="1" y="0"/>
            <a:ext cx="7489798" cy="914400"/>
          </a:xfrm>
          <a:solidFill>
            <a:srgbClr val="002060"/>
          </a:solidFill>
        </p:spPr>
        <p:txBody>
          <a:bodyPr anchor="ctr" anchorCtr="0">
            <a:normAutofit/>
          </a:bodyPr>
          <a:lstStyle/>
          <a:p>
            <a:r>
              <a:rPr lang="en-US" sz="3200" b="1" dirty="0"/>
              <a:t>Public Policy Priorities</a:t>
            </a:r>
          </a:p>
        </p:txBody>
      </p:sp>
      <p:sp>
        <p:nvSpPr>
          <p:cNvPr id="5" name="TextBox 4">
            <a:extLst>
              <a:ext uri="{FF2B5EF4-FFF2-40B4-BE49-F238E27FC236}">
                <a16:creationId xmlns:a16="http://schemas.microsoft.com/office/drawing/2014/main" id="{ECD20FD8-D110-66C1-B6BB-FC3B1B622528}"/>
              </a:ext>
            </a:extLst>
          </p:cNvPr>
          <p:cNvSpPr txBox="1"/>
          <p:nvPr/>
        </p:nvSpPr>
        <p:spPr>
          <a:xfrm>
            <a:off x="609600" y="1371600"/>
            <a:ext cx="4800600" cy="6381234"/>
          </a:xfrm>
          <a:prstGeom prst="rect">
            <a:avLst/>
          </a:prstGeom>
          <a:noFill/>
        </p:spPr>
        <p:txBody>
          <a:bodyPr wrap="square">
            <a:spAutoFit/>
          </a:bodyPr>
          <a:lstStyle/>
          <a:p>
            <a:pPr lvl="0" algn="ctr">
              <a:buClr>
                <a:srgbClr val="000000"/>
              </a:buClr>
              <a:defRPr/>
            </a:pPr>
            <a:r>
              <a:rPr lang="en-US" sz="3000" b="1" kern="0" dirty="0">
                <a:solidFill>
                  <a:srgbClr val="26458D"/>
                </a:solidFill>
                <a:latin typeface="Century Gothic" panose="020B0502020202020204" pitchFamily="34" charset="0"/>
                <a:sym typeface="Arial"/>
              </a:rPr>
              <a:t>MCO </a:t>
            </a:r>
            <a:r>
              <a:rPr lang="en-US" sz="3000" b="1" dirty="0">
                <a:solidFill>
                  <a:srgbClr val="26458D"/>
                </a:solidFill>
                <a:latin typeface="Century Gothic" panose="020B0502020202020204" pitchFamily="34" charset="0"/>
              </a:rPr>
              <a:t>Stories Request</a:t>
            </a:r>
          </a:p>
          <a:p>
            <a:pPr lvl="0">
              <a:buClr>
                <a:srgbClr val="000000"/>
              </a:buClr>
              <a:defRPr/>
            </a:pPr>
            <a:endParaRPr lang="en-US" sz="3000" b="1" dirty="0">
              <a:solidFill>
                <a:srgbClr val="26458D"/>
              </a:solidFill>
              <a:latin typeface="Century Gothic" panose="020B0502020202020204" pitchFamily="34" charset="0"/>
            </a:endParaRPr>
          </a:p>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sz="200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In response to legislators’ requests, </a:t>
            </a:r>
            <a:r>
              <a:rPr kumimoji="0" lang="en-US" sz="2000" b="1"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we are collecting stories </a:t>
            </a:r>
            <a:r>
              <a:rPr kumimoji="0" lang="en-US" sz="200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about the experiences of Medicaid members with denials by MCOs (Managed Care Organizations).</a:t>
            </a:r>
          </a:p>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endParaRPr kumimoji="0" lang="en-US" sz="200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sz="200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Your story may be shared with legislators but your personal information can be kept confidential by request.</a:t>
            </a:r>
          </a:p>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endParaRPr kumimoji="0" lang="en-US" sz="200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lvl="0">
              <a:buClr>
                <a:srgbClr val="000000"/>
              </a:buClr>
              <a:defRPr/>
            </a:pPr>
            <a:endParaRPr lang="en-US" sz="3000" b="1" dirty="0">
              <a:solidFill>
                <a:srgbClr val="26458D"/>
              </a:solidFill>
              <a:latin typeface="Century Gothic" panose="020B0502020202020204" pitchFamily="34" charset="0"/>
            </a:endParaRPr>
          </a:p>
          <a:p>
            <a:pPr lvl="0">
              <a:buClr>
                <a:srgbClr val="000000"/>
              </a:buClr>
              <a:defRPr/>
            </a:pPr>
            <a:endParaRPr lang="en-US" sz="3000" b="1" dirty="0">
              <a:solidFill>
                <a:srgbClr val="26458D"/>
              </a:solidFill>
              <a:latin typeface="Century Gothic" panose="020B0502020202020204" pitchFamily="34" charset="0"/>
            </a:endParaRPr>
          </a:p>
          <a:p>
            <a:pPr lvl="0">
              <a:buClr>
                <a:srgbClr val="000000"/>
              </a:buClr>
              <a:defRPr/>
            </a:pPr>
            <a:endParaRPr lang="en-US" sz="2400" b="1" kern="0" dirty="0">
              <a:solidFill>
                <a:srgbClr val="26458D"/>
              </a:solidFill>
              <a:latin typeface="Century Gothic" panose="020B0502020202020204" pitchFamily="34" charset="0"/>
              <a:sym typeface="Arial"/>
            </a:endParaRPr>
          </a:p>
          <a:p>
            <a:pPr lvl="0">
              <a:buClr>
                <a:srgbClr val="000000"/>
              </a:buClr>
              <a:defRPr/>
            </a:pPr>
            <a:r>
              <a:rPr lang="en-US" sz="2400" b="1" kern="0" dirty="0">
                <a:solidFill>
                  <a:srgbClr val="26458D"/>
                </a:solidFill>
                <a:latin typeface="Century Gothic" panose="020B0502020202020204" pitchFamily="34" charset="0"/>
                <a:sym typeface="Arial"/>
              </a:rPr>
              <a:t> </a:t>
            </a:r>
            <a:endParaRPr lang="en-US" sz="2400" b="1" kern="0" dirty="0">
              <a:solidFill>
                <a:srgbClr val="000000"/>
              </a:solidFill>
              <a:latin typeface="Century Gothic" panose="020B0502020202020204" pitchFamily="34" charset="0"/>
              <a:sym typeface="Arial"/>
            </a:endParaRPr>
          </a:p>
        </p:txBody>
      </p:sp>
      <p:pic>
        <p:nvPicPr>
          <p:cNvPr id="9" name="Picture 8" descr="box that includes a QR code and says share your story">
            <a:extLst>
              <a:ext uri="{FF2B5EF4-FFF2-40B4-BE49-F238E27FC236}">
                <a16:creationId xmlns:a16="http://schemas.microsoft.com/office/drawing/2014/main" id="{6495FEEA-15F8-18C5-35CE-77F86079F01B}"/>
              </a:ext>
            </a:extLst>
          </p:cNvPr>
          <p:cNvPicPr>
            <a:picLocks noChangeAspect="1"/>
          </p:cNvPicPr>
          <p:nvPr/>
        </p:nvPicPr>
        <p:blipFill>
          <a:blip r:embed="rId3"/>
          <a:stretch>
            <a:fillRect/>
          </a:stretch>
        </p:blipFill>
        <p:spPr>
          <a:xfrm>
            <a:off x="5562600" y="2286000"/>
            <a:ext cx="3218921" cy="3181922"/>
          </a:xfrm>
          <a:prstGeom prst="rect">
            <a:avLst/>
          </a:prstGeom>
        </p:spPr>
      </p:pic>
      <p:pic>
        <p:nvPicPr>
          <p:cNvPr id="10" name="Picture 9">
            <a:extLst>
              <a:ext uri="{FF2B5EF4-FFF2-40B4-BE49-F238E27FC236}">
                <a16:creationId xmlns:a16="http://schemas.microsoft.com/office/drawing/2014/main" id="{B4D70AE8-3CF2-7E03-1024-1858B949D512}"/>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553200" y="6248400"/>
            <a:ext cx="2362200" cy="445443"/>
          </a:xfrm>
          <a:prstGeom prst="rect">
            <a:avLst/>
          </a:prstGeom>
        </p:spPr>
      </p:pic>
    </p:spTree>
    <p:extLst>
      <p:ext uri="{BB962C8B-B14F-4D97-AF65-F5344CB8AC3E}">
        <p14:creationId xmlns:p14="http://schemas.microsoft.com/office/powerpoint/2010/main" val="537491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E04EB-9385-44CA-AE51-8A3319EF76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4180D4-587E-6889-18AD-AEF4B8F5F6DE}"/>
              </a:ext>
            </a:extLst>
          </p:cNvPr>
          <p:cNvSpPr>
            <a:spLocks noGrp="1"/>
          </p:cNvSpPr>
          <p:nvPr>
            <p:ph type="title"/>
          </p:nvPr>
        </p:nvSpPr>
        <p:spPr>
          <a:xfrm>
            <a:off x="1" y="0"/>
            <a:ext cx="7489798" cy="914400"/>
          </a:xfrm>
          <a:solidFill>
            <a:srgbClr val="002060"/>
          </a:solidFill>
        </p:spPr>
        <p:txBody>
          <a:bodyPr anchor="ctr" anchorCtr="0">
            <a:normAutofit/>
          </a:bodyPr>
          <a:lstStyle/>
          <a:p>
            <a:r>
              <a:rPr lang="en-US" sz="3200" b="1" dirty="0"/>
              <a:t>Public Policy Priorities</a:t>
            </a:r>
          </a:p>
        </p:txBody>
      </p:sp>
      <p:sp>
        <p:nvSpPr>
          <p:cNvPr id="4" name="Content Placeholder 3">
            <a:extLst>
              <a:ext uri="{FF2B5EF4-FFF2-40B4-BE49-F238E27FC236}">
                <a16:creationId xmlns:a16="http://schemas.microsoft.com/office/drawing/2014/main" id="{A0FB34C1-CD61-C596-43FE-49CEF18936A9}"/>
              </a:ext>
              <a:ext uri="{C183D7F6-B498-43B3-948B-1728B52AA6E4}">
                <adec:decorative xmlns:adec="http://schemas.microsoft.com/office/drawing/2017/decorative" val="1"/>
              </a:ext>
            </a:extLst>
          </p:cNvPr>
          <p:cNvSpPr>
            <a:spLocks noGrp="1"/>
          </p:cNvSpPr>
          <p:nvPr>
            <p:ph sz="half" idx="1"/>
          </p:nvPr>
        </p:nvSpPr>
        <p:spPr>
          <a:xfrm>
            <a:off x="381000" y="1143000"/>
            <a:ext cx="5943600" cy="4800600"/>
          </a:xfrm>
        </p:spPr>
        <p:txBody>
          <a:bodyPr>
            <a:normAutofit/>
          </a:bodyPr>
          <a:lstStyle/>
          <a:p>
            <a:pPr marL="0" indent="0">
              <a:buNone/>
            </a:pPr>
            <a:endParaRPr lang="en-US" b="1" dirty="0">
              <a:solidFill>
                <a:srgbClr val="002060"/>
              </a:solidFill>
              <a:latin typeface="Helvetica" panose="020B0604020202020204" pitchFamily="34" charset="0"/>
              <a:cs typeface="Helvetica" panose="020B0604020202020204" pitchFamily="34" charset="0"/>
            </a:endParaRPr>
          </a:p>
          <a:p>
            <a:pPr marL="0" indent="0">
              <a:buNone/>
            </a:pPr>
            <a:endParaRPr lang="en-US" b="1" dirty="0">
              <a:solidFill>
                <a:srgbClr val="002060"/>
              </a:solidFill>
              <a:latin typeface="Helvetica" panose="020B0604020202020204" pitchFamily="34" charset="0"/>
              <a:cs typeface="Helvetica" panose="020B0604020202020204" pitchFamily="34" charset="0"/>
            </a:endParaRPr>
          </a:p>
          <a:p>
            <a:pPr marL="0" indent="0">
              <a:buNone/>
            </a:pPr>
            <a:endParaRPr lang="en-US" b="1" dirty="0">
              <a:solidFill>
                <a:srgbClr val="002060"/>
              </a:solidFill>
              <a:latin typeface="Helvetica" panose="020B0604020202020204" pitchFamily="34" charset="0"/>
              <a:cs typeface="Helvetica" panose="020B0604020202020204" pitchFamily="34" charset="0"/>
            </a:endParaRPr>
          </a:p>
          <a:p>
            <a:pPr algn="l"/>
            <a:endParaRPr lang="en-US" sz="1800" dirty="0">
              <a:solidFill>
                <a:srgbClr val="163A59"/>
              </a:solidFill>
              <a:latin typeface="Helvetica" panose="020B0604020202020204" pitchFamily="34" charset="0"/>
              <a:cs typeface="Helvetica" panose="020B0604020202020204" pitchFamily="34" charset="0"/>
            </a:endParaRPr>
          </a:p>
          <a:p>
            <a:pPr algn="l"/>
            <a:endParaRPr lang="en-US" sz="1800" b="0" i="0" dirty="0">
              <a:solidFill>
                <a:srgbClr val="163A59"/>
              </a:solidFill>
              <a:effectLst/>
              <a:latin typeface="Helvetica" panose="020B0604020202020204" pitchFamily="34" charset="0"/>
              <a:cs typeface="Helvetica" panose="020B0604020202020204" pitchFamily="34" charset="0"/>
            </a:endParaRPr>
          </a:p>
          <a:p>
            <a:pPr algn="l"/>
            <a:endParaRPr lang="en-US" sz="1800" b="0" i="0" dirty="0">
              <a:solidFill>
                <a:srgbClr val="163A59"/>
              </a:solidFill>
              <a:effectLst/>
              <a:latin typeface="Helvetica" panose="020B0604020202020204" pitchFamily="34" charset="0"/>
              <a:cs typeface="Helvetica" panose="020B0604020202020204" pitchFamily="34" charset="0"/>
            </a:endParaRPr>
          </a:p>
          <a:p>
            <a:pPr marL="0" indent="0">
              <a:buNone/>
            </a:pPr>
            <a:endParaRPr lang="en-US" b="1" dirty="0">
              <a:solidFill>
                <a:srgbClr val="002060"/>
              </a:solidFill>
              <a:latin typeface="Helvetica" panose="020B0604020202020204" pitchFamily="34" charset="0"/>
              <a:cs typeface="Helvetica" panose="020B0604020202020204" pitchFamily="34" charset="0"/>
            </a:endParaRPr>
          </a:p>
        </p:txBody>
      </p:sp>
      <p:pic>
        <p:nvPicPr>
          <p:cNvPr id="10" name="Picture 9" descr="Iowa DD Council logo">
            <a:extLst>
              <a:ext uri="{FF2B5EF4-FFF2-40B4-BE49-F238E27FC236}">
                <a16:creationId xmlns:a16="http://schemas.microsoft.com/office/drawing/2014/main" id="{37B03D66-2353-8D78-6F6D-8BDDCABE82E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53200" y="6248400"/>
            <a:ext cx="2362200" cy="445443"/>
          </a:xfrm>
          <a:prstGeom prst="rect">
            <a:avLst/>
          </a:prstGeom>
        </p:spPr>
      </p:pic>
      <p:pic>
        <p:nvPicPr>
          <p:cNvPr id="3" name="Picture 2" descr="Graphic with checklist that says plan, prepare, educate, advocate, repeat.">
            <a:extLst>
              <a:ext uri="{FF2B5EF4-FFF2-40B4-BE49-F238E27FC236}">
                <a16:creationId xmlns:a16="http://schemas.microsoft.com/office/drawing/2014/main" id="{CA3B2972-8E8A-26C0-EE80-133ED8FBCA0A}"/>
              </a:ext>
            </a:extLst>
          </p:cNvPr>
          <p:cNvPicPr>
            <a:picLocks noChangeAspect="1"/>
          </p:cNvPicPr>
          <p:nvPr/>
        </p:nvPicPr>
        <p:blipFill>
          <a:blip r:embed="rId4"/>
          <a:stretch>
            <a:fillRect/>
          </a:stretch>
        </p:blipFill>
        <p:spPr>
          <a:xfrm>
            <a:off x="2743200" y="1447781"/>
            <a:ext cx="4292137" cy="4191038"/>
          </a:xfrm>
          <a:prstGeom prst="rect">
            <a:avLst/>
          </a:prstGeom>
        </p:spPr>
      </p:pic>
    </p:spTree>
    <p:extLst>
      <p:ext uri="{BB962C8B-B14F-4D97-AF65-F5344CB8AC3E}">
        <p14:creationId xmlns:p14="http://schemas.microsoft.com/office/powerpoint/2010/main" val="2311184654"/>
      </p:ext>
    </p:extLst>
  </p:cSld>
  <p:clrMapOvr>
    <a:masterClrMapping/>
  </p:clrMapOvr>
</p:sld>
</file>

<file path=ppt/theme/theme1.xml><?xml version="1.0" encoding="utf-8"?>
<a:theme xmlns:a="http://schemas.openxmlformats.org/drawingml/2006/main" name="Introducing PowerPoint 2011">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633</Words>
  <Application>Microsoft Office PowerPoint</Application>
  <PresentationFormat>On-screen Show (4:3)</PresentationFormat>
  <Paragraphs>149</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Aptos</vt:lpstr>
      <vt:lpstr>Arial</vt:lpstr>
      <vt:lpstr>Calibri</vt:lpstr>
      <vt:lpstr>Century Gothic</vt:lpstr>
      <vt:lpstr>Georgia</vt:lpstr>
      <vt:lpstr>Helvetica</vt:lpstr>
      <vt:lpstr>Symbol</vt:lpstr>
      <vt:lpstr>Wingdings</vt:lpstr>
      <vt:lpstr>Introducing PowerPoint 2011</vt:lpstr>
      <vt:lpstr>Public Policy Update             11.13.25</vt:lpstr>
      <vt:lpstr>Public Policy Priorities</vt:lpstr>
      <vt:lpstr>Public Policy Priorities               </vt:lpstr>
      <vt:lpstr>Public Policy Priorities</vt:lpstr>
      <vt:lpstr>Public Policy Priorities            </vt:lpstr>
      <vt:lpstr>Public Policy Priorities</vt:lpstr>
      <vt:lpstr>PowerPoint Presentation</vt:lpstr>
      <vt:lpstr>Public Policy Priorities</vt:lpstr>
      <vt:lpstr>Public Policy Priorities</vt:lpstr>
      <vt:lpstr>Public Policy Update</vt:lpstr>
      <vt:lpstr>Public Policy Update</vt:lpstr>
      <vt:lpstr>Public Policy Update</vt:lpstr>
      <vt:lpstr>Public Policy Update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2010-05-03T20:57:59Z</dcterms:created>
  <dcterms:modified xsi:type="dcterms:W3CDTF">2025-11-12T16:48:33Z</dcterms:modified>
</cp:coreProperties>
</file>