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4" r:id="rId3"/>
    <p:sldId id="295" r:id="rId4"/>
    <p:sldId id="27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81" r:id="rId13"/>
    <p:sldId id="303" r:id="rId14"/>
    <p:sldId id="305" r:id="rId15"/>
    <p:sldId id="287" r:id="rId16"/>
    <p:sldId id="304" r:id="rId17"/>
    <p:sldId id="306" r:id="rId18"/>
    <p:sldId id="307" r:id="rId19"/>
    <p:sldId id="308" r:id="rId20"/>
  </p:sldIdLst>
  <p:sldSz cx="12192000" cy="6858000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B74"/>
    <a:srgbClr val="FFFFFF"/>
    <a:srgbClr val="BBC4CA"/>
    <a:srgbClr val="F89E5C"/>
    <a:srgbClr val="1D7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86449" autoAdjust="0"/>
  </p:normalViewPr>
  <p:slideViewPr>
    <p:cSldViewPr snapToGrid="0">
      <p:cViewPr varScale="1">
        <p:scale>
          <a:sx n="72" d="100"/>
          <a:sy n="72" d="100"/>
        </p:scale>
        <p:origin x="1502" y="62"/>
      </p:cViewPr>
      <p:guideLst/>
    </p:cSldViewPr>
  </p:slideViewPr>
  <p:outlineViewPr>
    <p:cViewPr>
      <p:scale>
        <a:sx n="33" d="100"/>
        <a:sy n="33" d="100"/>
      </p:scale>
      <p:origin x="0" y="-7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D04F1-FD2D-4A21-9053-096DCAF055FC}" type="doc">
      <dgm:prSet loTypeId="urn:microsoft.com/office/officeart/2005/8/layout/arrow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358284-D870-442A-8482-FF0422584851}">
      <dgm:prSet/>
      <dgm:spPr/>
      <dgm:t>
        <a:bodyPr/>
        <a:lstStyle/>
        <a:p>
          <a:r>
            <a:rPr lang="en-US"/>
            <a:t>Staff members share the vision of the Council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aff members share the vision of the Council&#10; Council members provide leadership and guidance for all Council activities&#10;  Staff should provide information and assistance to the Council as it seeks to fulfill its role in our state&#10;"/>
        </a:ext>
      </dgm:extLst>
    </dgm:pt>
    <dgm:pt modelId="{E7991BE7-4778-4605-AB19-9C433EAD0FCC}" type="parTrans" cxnId="{5FD0E649-030E-4CAE-B56E-7E44B603DED4}">
      <dgm:prSet/>
      <dgm:spPr/>
      <dgm:t>
        <a:bodyPr/>
        <a:lstStyle/>
        <a:p>
          <a:endParaRPr lang="en-US"/>
        </a:p>
      </dgm:t>
    </dgm:pt>
    <dgm:pt modelId="{2345DE2F-E217-4D53-91C4-C659B4E1A43A}" type="sibTrans" cxnId="{5FD0E649-030E-4CAE-B56E-7E44B603DED4}">
      <dgm:prSet/>
      <dgm:spPr/>
      <dgm:t>
        <a:bodyPr/>
        <a:lstStyle/>
        <a:p>
          <a:endParaRPr lang="en-US"/>
        </a:p>
      </dgm:t>
    </dgm:pt>
    <dgm:pt modelId="{2CC927CE-6312-47EB-9C5E-63CF6C4DEF6B}">
      <dgm:prSet/>
      <dgm:spPr/>
      <dgm:t>
        <a:bodyPr/>
        <a:lstStyle/>
        <a:p>
          <a:r>
            <a:rPr lang="en-US"/>
            <a:t>Council members provide leadership and guidance for all Council activities</a:t>
          </a:r>
          <a:endParaRPr lang="en-US" dirty="0"/>
        </a:p>
      </dgm:t>
    </dgm:pt>
    <dgm:pt modelId="{671E3808-A9B7-42C2-971B-9B01CC37A4E8}" type="parTrans" cxnId="{F53869B0-124B-4C27-9D0D-3C071ED66BF2}">
      <dgm:prSet/>
      <dgm:spPr/>
      <dgm:t>
        <a:bodyPr/>
        <a:lstStyle/>
        <a:p>
          <a:endParaRPr lang="en-US"/>
        </a:p>
      </dgm:t>
    </dgm:pt>
    <dgm:pt modelId="{75BAE8C6-FABC-4CDF-96B2-171634660AE8}" type="sibTrans" cxnId="{F53869B0-124B-4C27-9D0D-3C071ED66BF2}">
      <dgm:prSet/>
      <dgm:spPr/>
      <dgm:t>
        <a:bodyPr/>
        <a:lstStyle/>
        <a:p>
          <a:endParaRPr lang="en-US"/>
        </a:p>
      </dgm:t>
    </dgm:pt>
    <dgm:pt modelId="{D9F3763B-27BD-4F28-B321-AE272CC73375}">
      <dgm:prSet/>
      <dgm:spPr/>
      <dgm:t>
        <a:bodyPr/>
        <a:lstStyle/>
        <a:p>
          <a:r>
            <a:rPr lang="en-US" dirty="0"/>
            <a:t>Staff should provide information and assistance to the Council as it seeks to fulfill its role in our state</a:t>
          </a:r>
        </a:p>
      </dgm:t>
    </dgm:pt>
    <dgm:pt modelId="{5F15DDD7-C0D9-4714-981B-06F50D5B6D55}" type="parTrans" cxnId="{29911957-212D-4133-952B-4C1992FCA517}">
      <dgm:prSet/>
      <dgm:spPr/>
      <dgm:t>
        <a:bodyPr/>
        <a:lstStyle/>
        <a:p>
          <a:endParaRPr lang="en-US"/>
        </a:p>
      </dgm:t>
    </dgm:pt>
    <dgm:pt modelId="{504D294E-95E1-4B28-922B-F7C8AAF12686}" type="sibTrans" cxnId="{29911957-212D-4133-952B-4C1992FCA517}">
      <dgm:prSet/>
      <dgm:spPr/>
      <dgm:t>
        <a:bodyPr/>
        <a:lstStyle/>
        <a:p>
          <a:endParaRPr lang="en-US"/>
        </a:p>
      </dgm:t>
    </dgm:pt>
    <dgm:pt modelId="{640A5056-D34F-42AF-8F55-220658E6FD4C}">
      <dgm:prSet/>
      <dgm:spPr/>
      <dgm:t>
        <a:bodyPr/>
        <a:lstStyle/>
        <a:p>
          <a:r>
            <a:rPr lang="en-US"/>
            <a:t>Staff and Council members are part of a team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aff and Council members are part of a team &#10;"/>
        </a:ext>
      </dgm:extLst>
    </dgm:pt>
    <dgm:pt modelId="{96D61FA7-A6D6-4B6F-A3A5-530F217DA63C}" type="parTrans" cxnId="{895C41A7-12B6-47D5-8D39-2EFD54B45D95}">
      <dgm:prSet/>
      <dgm:spPr/>
      <dgm:t>
        <a:bodyPr/>
        <a:lstStyle/>
        <a:p>
          <a:endParaRPr lang="en-US"/>
        </a:p>
      </dgm:t>
    </dgm:pt>
    <dgm:pt modelId="{8F8915D1-4A3E-477C-8691-4932CF8421BF}" type="sibTrans" cxnId="{895C41A7-12B6-47D5-8D39-2EFD54B45D95}">
      <dgm:prSet/>
      <dgm:spPr/>
      <dgm:t>
        <a:bodyPr/>
        <a:lstStyle/>
        <a:p>
          <a:endParaRPr lang="en-US"/>
        </a:p>
      </dgm:t>
    </dgm:pt>
    <dgm:pt modelId="{F5E46F0E-89D2-4377-B3FB-8AA696D99BCD}" type="pres">
      <dgm:prSet presAssocID="{9FBD04F1-FD2D-4A21-9053-096DCAF055FC}" presName="diagram" presStyleCnt="0">
        <dgm:presLayoutVars>
          <dgm:dir/>
          <dgm:resizeHandles val="exact"/>
        </dgm:presLayoutVars>
      </dgm:prSet>
      <dgm:spPr/>
    </dgm:pt>
    <dgm:pt modelId="{1706F3C6-2C21-4654-B578-EFCDE8E07F25}" type="pres">
      <dgm:prSet presAssocID="{8B358284-D870-442A-8482-FF0422584851}" presName="arrow" presStyleLbl="node1" presStyleIdx="0" presStyleCnt="2">
        <dgm:presLayoutVars>
          <dgm:bulletEnabled val="1"/>
        </dgm:presLayoutVars>
      </dgm:prSet>
      <dgm:spPr/>
    </dgm:pt>
    <dgm:pt modelId="{71153272-92C8-43E1-9AF1-E3EEAD35135C}" type="pres">
      <dgm:prSet presAssocID="{640A5056-D34F-42AF-8F55-220658E6FD4C}" presName="arrow" presStyleLbl="node1" presStyleIdx="1" presStyleCnt="2">
        <dgm:presLayoutVars>
          <dgm:bulletEnabled val="1"/>
        </dgm:presLayoutVars>
      </dgm:prSet>
      <dgm:spPr/>
    </dgm:pt>
  </dgm:ptLst>
  <dgm:cxnLst>
    <dgm:cxn modelId="{23C51E0D-7328-4F94-B6BF-2A194B884BBE}" type="presOf" srcId="{D9F3763B-27BD-4F28-B321-AE272CC73375}" destId="{1706F3C6-2C21-4654-B578-EFCDE8E07F25}" srcOrd="0" destOrd="2" presId="urn:microsoft.com/office/officeart/2005/8/layout/arrow5"/>
    <dgm:cxn modelId="{4DDA083B-3E62-4B6E-A932-E254DC7E968B}" type="presOf" srcId="{640A5056-D34F-42AF-8F55-220658E6FD4C}" destId="{71153272-92C8-43E1-9AF1-E3EEAD35135C}" srcOrd="0" destOrd="0" presId="urn:microsoft.com/office/officeart/2005/8/layout/arrow5"/>
    <dgm:cxn modelId="{5AFF183D-8A29-421A-89CD-D3C403DFE0EA}" type="presOf" srcId="{2CC927CE-6312-47EB-9C5E-63CF6C4DEF6B}" destId="{1706F3C6-2C21-4654-B578-EFCDE8E07F25}" srcOrd="0" destOrd="1" presId="urn:microsoft.com/office/officeart/2005/8/layout/arrow5"/>
    <dgm:cxn modelId="{5FD0E649-030E-4CAE-B56E-7E44B603DED4}" srcId="{9FBD04F1-FD2D-4A21-9053-096DCAF055FC}" destId="{8B358284-D870-442A-8482-FF0422584851}" srcOrd="0" destOrd="0" parTransId="{E7991BE7-4778-4605-AB19-9C433EAD0FCC}" sibTransId="{2345DE2F-E217-4D53-91C4-C659B4E1A43A}"/>
    <dgm:cxn modelId="{29911957-212D-4133-952B-4C1992FCA517}" srcId="{2CC927CE-6312-47EB-9C5E-63CF6C4DEF6B}" destId="{D9F3763B-27BD-4F28-B321-AE272CC73375}" srcOrd="0" destOrd="0" parTransId="{5F15DDD7-C0D9-4714-981B-06F50D5B6D55}" sibTransId="{504D294E-95E1-4B28-922B-F7C8AAF12686}"/>
    <dgm:cxn modelId="{9B7E6089-964C-4838-8CA3-5B28E9DEC062}" type="presOf" srcId="{9FBD04F1-FD2D-4A21-9053-096DCAF055FC}" destId="{F5E46F0E-89D2-4377-B3FB-8AA696D99BCD}" srcOrd="0" destOrd="0" presId="urn:microsoft.com/office/officeart/2005/8/layout/arrow5"/>
    <dgm:cxn modelId="{895C41A7-12B6-47D5-8D39-2EFD54B45D95}" srcId="{9FBD04F1-FD2D-4A21-9053-096DCAF055FC}" destId="{640A5056-D34F-42AF-8F55-220658E6FD4C}" srcOrd="1" destOrd="0" parTransId="{96D61FA7-A6D6-4B6F-A3A5-530F217DA63C}" sibTransId="{8F8915D1-4A3E-477C-8691-4932CF8421BF}"/>
    <dgm:cxn modelId="{9EBB39AA-720F-4FEC-AE30-9E3268E6A45E}" type="presOf" srcId="{8B358284-D870-442A-8482-FF0422584851}" destId="{1706F3C6-2C21-4654-B578-EFCDE8E07F25}" srcOrd="0" destOrd="0" presId="urn:microsoft.com/office/officeart/2005/8/layout/arrow5"/>
    <dgm:cxn modelId="{F53869B0-124B-4C27-9D0D-3C071ED66BF2}" srcId="{8B358284-D870-442A-8482-FF0422584851}" destId="{2CC927CE-6312-47EB-9C5E-63CF6C4DEF6B}" srcOrd="0" destOrd="0" parTransId="{671E3808-A9B7-42C2-971B-9B01CC37A4E8}" sibTransId="{75BAE8C6-FABC-4CDF-96B2-171634660AE8}"/>
    <dgm:cxn modelId="{350EAE5A-C1FE-4150-9644-EE3B8EEB8E6D}" type="presParOf" srcId="{F5E46F0E-89D2-4377-B3FB-8AA696D99BCD}" destId="{1706F3C6-2C21-4654-B578-EFCDE8E07F25}" srcOrd="0" destOrd="0" presId="urn:microsoft.com/office/officeart/2005/8/layout/arrow5"/>
    <dgm:cxn modelId="{BC13A574-A4D0-4A92-82E7-D6017B45935C}" type="presParOf" srcId="{F5E46F0E-89D2-4377-B3FB-8AA696D99BCD}" destId="{71153272-92C8-43E1-9AF1-E3EEAD35135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279D1-4795-4CC6-85FB-3B92A9EA3E4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52EA85-F9E0-4E1D-94FB-05CACFAD0104}">
      <dgm:prSet/>
      <dgm:spPr/>
      <dgm:t>
        <a:bodyPr/>
        <a:lstStyle/>
        <a:p>
          <a:r>
            <a:rPr lang="en-US" dirty="0"/>
            <a:t>What is it?  </a:t>
          </a:r>
        </a:p>
      </dgm:t>
    </dgm:pt>
    <dgm:pt modelId="{ED506B47-930F-4EB5-A041-3F9DD612AB06}" type="parTrans" cxnId="{8A5A03B8-5448-4128-A4F8-60FF4C2E44E7}">
      <dgm:prSet/>
      <dgm:spPr/>
      <dgm:t>
        <a:bodyPr/>
        <a:lstStyle/>
        <a:p>
          <a:endParaRPr lang="en-US"/>
        </a:p>
      </dgm:t>
    </dgm:pt>
    <dgm:pt modelId="{24674793-B3FE-45FC-9C33-9ADC0C1AE7AA}" type="sibTrans" cxnId="{8A5A03B8-5448-4128-A4F8-60FF4C2E44E7}">
      <dgm:prSet/>
      <dgm:spPr/>
      <dgm:t>
        <a:bodyPr/>
        <a:lstStyle/>
        <a:p>
          <a:endParaRPr lang="en-US"/>
        </a:p>
      </dgm:t>
    </dgm:pt>
    <dgm:pt modelId="{07A24D96-03D2-49E6-8AE3-AAA3CEB08B76}">
      <dgm:prSet custT="1"/>
      <dgm:spPr/>
      <dgm:t>
        <a:bodyPr/>
        <a:lstStyle/>
        <a:p>
          <a:r>
            <a:rPr lang="en-US" sz="2000" dirty="0"/>
            <a:t>When a person or group tries to change  the decisions  made by lawmakers</a:t>
          </a:r>
        </a:p>
      </dgm:t>
    </dgm:pt>
    <dgm:pt modelId="{91260A16-A028-4C28-B59C-59F3BAD00247}" type="parTrans" cxnId="{D73F1171-925C-4272-AA62-12B7BE0667F7}">
      <dgm:prSet/>
      <dgm:spPr/>
      <dgm:t>
        <a:bodyPr/>
        <a:lstStyle/>
        <a:p>
          <a:endParaRPr lang="en-US"/>
        </a:p>
      </dgm:t>
    </dgm:pt>
    <dgm:pt modelId="{48D683BC-6611-417F-8041-BFF6C80CEC65}" type="sibTrans" cxnId="{D73F1171-925C-4272-AA62-12B7BE0667F7}">
      <dgm:prSet/>
      <dgm:spPr/>
      <dgm:t>
        <a:bodyPr/>
        <a:lstStyle/>
        <a:p>
          <a:endParaRPr lang="en-US"/>
        </a:p>
      </dgm:t>
    </dgm:pt>
    <dgm:pt modelId="{6D9B7489-A7E5-4815-9DD4-84450283C6A9}">
      <dgm:prSet/>
      <dgm:spPr/>
      <dgm:t>
        <a:bodyPr/>
        <a:lstStyle/>
        <a:p>
          <a:r>
            <a:rPr lang="en-US" dirty="0"/>
            <a:t>What are some activities of lobbying?</a:t>
          </a:r>
        </a:p>
      </dgm:t>
    </dgm:pt>
    <dgm:pt modelId="{81DD7422-B384-4373-A2EE-A9EF43E94C7C}" type="parTrans" cxnId="{B5A12082-21C3-42E9-8431-331BD55B9A6C}">
      <dgm:prSet/>
      <dgm:spPr/>
      <dgm:t>
        <a:bodyPr/>
        <a:lstStyle/>
        <a:p>
          <a:endParaRPr lang="en-US"/>
        </a:p>
      </dgm:t>
    </dgm:pt>
    <dgm:pt modelId="{3371BAD3-39D9-4B6F-9136-41D5C0A80D52}" type="sibTrans" cxnId="{B5A12082-21C3-42E9-8431-331BD55B9A6C}">
      <dgm:prSet/>
      <dgm:spPr/>
      <dgm:t>
        <a:bodyPr/>
        <a:lstStyle/>
        <a:p>
          <a:endParaRPr lang="en-US"/>
        </a:p>
      </dgm:t>
    </dgm:pt>
    <dgm:pt modelId="{F1B0F270-D08B-4265-95E4-2AC8BBD7D7F9}">
      <dgm:prSet custT="1"/>
      <dgm:spPr/>
      <dgm:t>
        <a:bodyPr/>
        <a:lstStyle/>
        <a:p>
          <a:r>
            <a:rPr lang="en-US" sz="1600" dirty="0"/>
            <a:t>Telling a lawmaker how to vote on funding bills  (vote Yes, vote No)</a:t>
          </a:r>
        </a:p>
      </dgm:t>
      <dgm:extLst>
        <a:ext uri="{E40237B7-FDA0-4F09-8148-C483321AD2D9}">
          <dgm14:cNvPr xmlns:dgm14="http://schemas.microsoft.com/office/drawing/2010/diagram" id="0" name="" descr="boxes with text What is it? when a person or group attempts to incfuence decsions of government  What are some activities? Telling a policymaker how to vote on funding bills  (vote Yes, vote No)&#10;Direct campaign contributions, giving money   to a political party&#10;Telling a policymaker how to vote on federal, state, or local legislation (vote  Yes, vote No)&#10; of lobbying"/>
        </a:ext>
      </dgm:extLst>
    </dgm:pt>
    <dgm:pt modelId="{4022CF6B-5A50-474A-9808-28DA05FCA1C2}" type="parTrans" cxnId="{34A7AC92-77B9-4B04-896A-D77D781B17D3}">
      <dgm:prSet/>
      <dgm:spPr/>
      <dgm:t>
        <a:bodyPr/>
        <a:lstStyle/>
        <a:p>
          <a:endParaRPr lang="en-US"/>
        </a:p>
      </dgm:t>
    </dgm:pt>
    <dgm:pt modelId="{F859A418-2BCB-4B78-859B-300CC1085128}" type="sibTrans" cxnId="{34A7AC92-77B9-4B04-896A-D77D781B17D3}">
      <dgm:prSet/>
      <dgm:spPr/>
      <dgm:t>
        <a:bodyPr/>
        <a:lstStyle/>
        <a:p>
          <a:endParaRPr lang="en-US"/>
        </a:p>
      </dgm:t>
    </dgm:pt>
    <dgm:pt modelId="{75D35933-B74F-45C2-A36E-32DD40B7BBE0}">
      <dgm:prSet custT="1"/>
      <dgm:spPr/>
      <dgm:t>
        <a:bodyPr/>
        <a:lstStyle/>
        <a:p>
          <a:r>
            <a:rPr lang="en-US" sz="1600" dirty="0"/>
            <a:t> Giving money to a campaign or a political party</a:t>
          </a:r>
        </a:p>
      </dgm:t>
    </dgm:pt>
    <dgm:pt modelId="{3A113F43-1B44-4CB8-8709-DDED0192D179}" type="parTrans" cxnId="{6A980BD6-72BC-43C5-950A-8F36F377EE03}">
      <dgm:prSet/>
      <dgm:spPr/>
      <dgm:t>
        <a:bodyPr/>
        <a:lstStyle/>
        <a:p>
          <a:endParaRPr lang="en-US"/>
        </a:p>
      </dgm:t>
    </dgm:pt>
    <dgm:pt modelId="{16EF3E28-7584-4EBA-AD3E-5A06FE70C381}" type="sibTrans" cxnId="{6A980BD6-72BC-43C5-950A-8F36F377EE03}">
      <dgm:prSet/>
      <dgm:spPr/>
      <dgm:t>
        <a:bodyPr/>
        <a:lstStyle/>
        <a:p>
          <a:endParaRPr lang="en-US"/>
        </a:p>
      </dgm:t>
    </dgm:pt>
    <dgm:pt modelId="{D9EE72C2-7919-44A3-842C-C4BFCBDFE7C2}">
      <dgm:prSet custT="1"/>
      <dgm:spPr/>
      <dgm:t>
        <a:bodyPr/>
        <a:lstStyle/>
        <a:p>
          <a:r>
            <a:rPr lang="en-US" sz="1600" dirty="0"/>
            <a:t>Telling a policymaker how to vote on federal, state, or local legislation (vote  Yes, vote No)</a:t>
          </a:r>
        </a:p>
      </dgm:t>
    </dgm:pt>
    <dgm:pt modelId="{0650D9F2-940C-4FB1-BA21-3F93876E6C7B}" type="parTrans" cxnId="{E5829BA0-6C75-49B4-A558-56C55E1AD8EC}">
      <dgm:prSet/>
      <dgm:spPr/>
      <dgm:t>
        <a:bodyPr/>
        <a:lstStyle/>
        <a:p>
          <a:endParaRPr lang="en-US"/>
        </a:p>
      </dgm:t>
    </dgm:pt>
    <dgm:pt modelId="{7C5BA4F8-C955-4631-BEAE-8A65B3BED3DC}" type="sibTrans" cxnId="{E5829BA0-6C75-49B4-A558-56C55E1AD8EC}">
      <dgm:prSet/>
      <dgm:spPr/>
      <dgm:t>
        <a:bodyPr/>
        <a:lstStyle/>
        <a:p>
          <a:endParaRPr lang="en-US"/>
        </a:p>
      </dgm:t>
    </dgm:pt>
    <dgm:pt modelId="{41074F4F-4C8D-4A35-8345-5B14DF280707}" type="pres">
      <dgm:prSet presAssocID="{C3B279D1-4795-4CC6-85FB-3B92A9EA3E42}" presName="Name0" presStyleCnt="0">
        <dgm:presLayoutVars>
          <dgm:dir/>
          <dgm:animLvl val="lvl"/>
          <dgm:resizeHandles val="exact"/>
        </dgm:presLayoutVars>
      </dgm:prSet>
      <dgm:spPr/>
    </dgm:pt>
    <dgm:pt modelId="{DD8D1A0A-FAF5-4EFE-B429-B764F316B5FE}" type="pres">
      <dgm:prSet presAssocID="{7B52EA85-F9E0-4E1D-94FB-05CACFAD0104}" presName="linNode" presStyleCnt="0"/>
      <dgm:spPr/>
    </dgm:pt>
    <dgm:pt modelId="{FA070DE5-8A4D-4B04-AA7E-9018AC8680AC}" type="pres">
      <dgm:prSet presAssocID="{7B52EA85-F9E0-4E1D-94FB-05CACFAD0104}" presName="parentText" presStyleLbl="node1" presStyleIdx="0" presStyleCnt="2" custLinFactNeighborY="-2">
        <dgm:presLayoutVars>
          <dgm:chMax val="1"/>
          <dgm:bulletEnabled val="1"/>
        </dgm:presLayoutVars>
      </dgm:prSet>
      <dgm:spPr/>
    </dgm:pt>
    <dgm:pt modelId="{10963F58-55EE-4441-905A-6BEADE49C764}" type="pres">
      <dgm:prSet presAssocID="{7B52EA85-F9E0-4E1D-94FB-05CACFAD0104}" presName="descendantText" presStyleLbl="alignAccFollowNode1" presStyleIdx="0" presStyleCnt="2" custLinFactNeighborX="1644" custLinFactNeighborY="-5359">
        <dgm:presLayoutVars>
          <dgm:bulletEnabled val="1"/>
        </dgm:presLayoutVars>
      </dgm:prSet>
      <dgm:spPr/>
    </dgm:pt>
    <dgm:pt modelId="{3E871BCA-7038-4261-AE6C-16F54C68CC77}" type="pres">
      <dgm:prSet presAssocID="{24674793-B3FE-45FC-9C33-9ADC0C1AE7AA}" presName="sp" presStyleCnt="0"/>
      <dgm:spPr/>
    </dgm:pt>
    <dgm:pt modelId="{1A0B4694-6164-47B9-ADD7-930A34875EC4}" type="pres">
      <dgm:prSet presAssocID="{6D9B7489-A7E5-4815-9DD4-84450283C6A9}" presName="linNode" presStyleCnt="0"/>
      <dgm:spPr/>
    </dgm:pt>
    <dgm:pt modelId="{40EC03AE-CD1C-41B6-A7B6-EB6E4325BDB4}" type="pres">
      <dgm:prSet presAssocID="{6D9B7489-A7E5-4815-9DD4-84450283C6A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79FD4A8-90EB-4FA5-AEAA-D0EC0DB448A1}" type="pres">
      <dgm:prSet presAssocID="{6D9B7489-A7E5-4815-9DD4-84450283C6A9}" presName="descendantText" presStyleLbl="alignAccFollowNode1" presStyleIdx="1" presStyleCnt="2" custScaleY="113371">
        <dgm:presLayoutVars>
          <dgm:bulletEnabled val="1"/>
        </dgm:presLayoutVars>
      </dgm:prSet>
      <dgm:spPr/>
    </dgm:pt>
  </dgm:ptLst>
  <dgm:cxnLst>
    <dgm:cxn modelId="{DFEDDA29-0AD1-4E0C-9940-B896B26FE984}" type="presOf" srcId="{F1B0F270-D08B-4265-95E4-2AC8BBD7D7F9}" destId="{C79FD4A8-90EB-4FA5-AEAA-D0EC0DB448A1}" srcOrd="0" destOrd="0" presId="urn:microsoft.com/office/officeart/2005/8/layout/vList5"/>
    <dgm:cxn modelId="{BE56113B-89E5-4FB6-A6E5-91087D385062}" type="presOf" srcId="{7B52EA85-F9E0-4E1D-94FB-05CACFAD0104}" destId="{FA070DE5-8A4D-4B04-AA7E-9018AC8680AC}" srcOrd="0" destOrd="0" presId="urn:microsoft.com/office/officeart/2005/8/layout/vList5"/>
    <dgm:cxn modelId="{4ACD9366-D44C-4056-A40E-16EF5BABFD7D}" type="presOf" srcId="{6D9B7489-A7E5-4815-9DD4-84450283C6A9}" destId="{40EC03AE-CD1C-41B6-A7B6-EB6E4325BDB4}" srcOrd="0" destOrd="0" presId="urn:microsoft.com/office/officeart/2005/8/layout/vList5"/>
    <dgm:cxn modelId="{D73F1171-925C-4272-AA62-12B7BE0667F7}" srcId="{7B52EA85-F9E0-4E1D-94FB-05CACFAD0104}" destId="{07A24D96-03D2-49E6-8AE3-AAA3CEB08B76}" srcOrd="0" destOrd="0" parTransId="{91260A16-A028-4C28-B59C-59F3BAD00247}" sibTransId="{48D683BC-6611-417F-8041-BFF6C80CEC65}"/>
    <dgm:cxn modelId="{87AE4D7E-98B1-4EC9-91B1-44C95403B6A3}" type="presOf" srcId="{07A24D96-03D2-49E6-8AE3-AAA3CEB08B76}" destId="{10963F58-55EE-4441-905A-6BEADE49C764}" srcOrd="0" destOrd="0" presId="urn:microsoft.com/office/officeart/2005/8/layout/vList5"/>
    <dgm:cxn modelId="{B5A12082-21C3-42E9-8431-331BD55B9A6C}" srcId="{C3B279D1-4795-4CC6-85FB-3B92A9EA3E42}" destId="{6D9B7489-A7E5-4815-9DD4-84450283C6A9}" srcOrd="1" destOrd="0" parTransId="{81DD7422-B384-4373-A2EE-A9EF43E94C7C}" sibTransId="{3371BAD3-39D9-4B6F-9136-41D5C0A80D52}"/>
    <dgm:cxn modelId="{34A7AC92-77B9-4B04-896A-D77D781B17D3}" srcId="{6D9B7489-A7E5-4815-9DD4-84450283C6A9}" destId="{F1B0F270-D08B-4265-95E4-2AC8BBD7D7F9}" srcOrd="0" destOrd="0" parTransId="{4022CF6B-5A50-474A-9808-28DA05FCA1C2}" sibTransId="{F859A418-2BCB-4B78-859B-300CC1085128}"/>
    <dgm:cxn modelId="{E5829BA0-6C75-49B4-A558-56C55E1AD8EC}" srcId="{6D9B7489-A7E5-4815-9DD4-84450283C6A9}" destId="{D9EE72C2-7919-44A3-842C-C4BFCBDFE7C2}" srcOrd="2" destOrd="0" parTransId="{0650D9F2-940C-4FB1-BA21-3F93876E6C7B}" sibTransId="{7C5BA4F8-C955-4631-BEAE-8A65B3BED3DC}"/>
    <dgm:cxn modelId="{4DFC9AA8-A38D-4905-86AA-AB9BF4D3C8EE}" type="presOf" srcId="{D9EE72C2-7919-44A3-842C-C4BFCBDFE7C2}" destId="{C79FD4A8-90EB-4FA5-AEAA-D0EC0DB448A1}" srcOrd="0" destOrd="2" presId="urn:microsoft.com/office/officeart/2005/8/layout/vList5"/>
    <dgm:cxn modelId="{8A5A03B8-5448-4128-A4F8-60FF4C2E44E7}" srcId="{C3B279D1-4795-4CC6-85FB-3B92A9EA3E42}" destId="{7B52EA85-F9E0-4E1D-94FB-05CACFAD0104}" srcOrd="0" destOrd="0" parTransId="{ED506B47-930F-4EB5-A041-3F9DD612AB06}" sibTransId="{24674793-B3FE-45FC-9C33-9ADC0C1AE7AA}"/>
    <dgm:cxn modelId="{EE7FF5D1-3F02-4D0F-A8F0-0F82C008264D}" type="presOf" srcId="{C3B279D1-4795-4CC6-85FB-3B92A9EA3E42}" destId="{41074F4F-4C8D-4A35-8345-5B14DF280707}" srcOrd="0" destOrd="0" presId="urn:microsoft.com/office/officeart/2005/8/layout/vList5"/>
    <dgm:cxn modelId="{6A980BD6-72BC-43C5-950A-8F36F377EE03}" srcId="{6D9B7489-A7E5-4815-9DD4-84450283C6A9}" destId="{75D35933-B74F-45C2-A36E-32DD40B7BBE0}" srcOrd="1" destOrd="0" parTransId="{3A113F43-1B44-4CB8-8709-DDED0192D179}" sibTransId="{16EF3E28-7584-4EBA-AD3E-5A06FE70C381}"/>
    <dgm:cxn modelId="{46AEB0F7-3D72-4A3E-B5D2-ECA0A673B5AA}" type="presOf" srcId="{75D35933-B74F-45C2-A36E-32DD40B7BBE0}" destId="{C79FD4A8-90EB-4FA5-AEAA-D0EC0DB448A1}" srcOrd="0" destOrd="1" presId="urn:microsoft.com/office/officeart/2005/8/layout/vList5"/>
    <dgm:cxn modelId="{FB1291C5-A8C5-4C27-B88B-962BD3977E18}" type="presParOf" srcId="{41074F4F-4C8D-4A35-8345-5B14DF280707}" destId="{DD8D1A0A-FAF5-4EFE-B429-B764F316B5FE}" srcOrd="0" destOrd="0" presId="urn:microsoft.com/office/officeart/2005/8/layout/vList5"/>
    <dgm:cxn modelId="{EE36A09B-3C4A-4C20-B25E-6B739C470A84}" type="presParOf" srcId="{DD8D1A0A-FAF5-4EFE-B429-B764F316B5FE}" destId="{FA070DE5-8A4D-4B04-AA7E-9018AC8680AC}" srcOrd="0" destOrd="0" presId="urn:microsoft.com/office/officeart/2005/8/layout/vList5"/>
    <dgm:cxn modelId="{8D1EA692-A03E-4CA3-A1C9-0B1CF33C0A45}" type="presParOf" srcId="{DD8D1A0A-FAF5-4EFE-B429-B764F316B5FE}" destId="{10963F58-55EE-4441-905A-6BEADE49C764}" srcOrd="1" destOrd="0" presId="urn:microsoft.com/office/officeart/2005/8/layout/vList5"/>
    <dgm:cxn modelId="{2AA1A491-02FC-48DB-957F-FE8218BEE972}" type="presParOf" srcId="{41074F4F-4C8D-4A35-8345-5B14DF280707}" destId="{3E871BCA-7038-4261-AE6C-16F54C68CC77}" srcOrd="1" destOrd="0" presId="urn:microsoft.com/office/officeart/2005/8/layout/vList5"/>
    <dgm:cxn modelId="{403DDBB4-081A-4C91-A7F4-2ABEFD37905E}" type="presParOf" srcId="{41074F4F-4C8D-4A35-8345-5B14DF280707}" destId="{1A0B4694-6164-47B9-ADD7-930A34875EC4}" srcOrd="2" destOrd="0" presId="urn:microsoft.com/office/officeart/2005/8/layout/vList5"/>
    <dgm:cxn modelId="{B2515E97-A937-44BD-861D-B36C064CDB87}" type="presParOf" srcId="{1A0B4694-6164-47B9-ADD7-930A34875EC4}" destId="{40EC03AE-CD1C-41B6-A7B6-EB6E4325BDB4}" srcOrd="0" destOrd="0" presId="urn:microsoft.com/office/officeart/2005/8/layout/vList5"/>
    <dgm:cxn modelId="{01559E9E-FB2B-4C2E-84E7-C067E9FE8A2F}" type="presParOf" srcId="{1A0B4694-6164-47B9-ADD7-930A34875EC4}" destId="{C79FD4A8-90EB-4FA5-AEAA-D0EC0DB448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BF77B-08E6-4F00-968B-352800FD896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8EC2C8-C63B-4A45-BF84-29848B4FC061}">
      <dgm:prSet/>
      <dgm:spPr/>
      <dgm:t>
        <a:bodyPr/>
        <a:lstStyle/>
        <a:p>
          <a:r>
            <a:rPr lang="en-US" dirty="0"/>
            <a:t>Approach is unbiased</a:t>
          </a:r>
        </a:p>
      </dgm:t>
    </dgm:pt>
    <dgm:pt modelId="{9C497952-0117-4126-B529-DF5E4C5BD3B6}" type="parTrans" cxnId="{84C22509-6504-4EFA-B442-F0E5ABB1C3C1}">
      <dgm:prSet/>
      <dgm:spPr/>
      <dgm:t>
        <a:bodyPr/>
        <a:lstStyle/>
        <a:p>
          <a:endParaRPr lang="en-US"/>
        </a:p>
      </dgm:t>
    </dgm:pt>
    <dgm:pt modelId="{FAE0EA90-05BF-4190-9931-7032852753BB}" type="sibTrans" cxnId="{84C22509-6504-4EFA-B442-F0E5ABB1C3C1}">
      <dgm:prSet/>
      <dgm:spPr/>
      <dgm:t>
        <a:bodyPr/>
        <a:lstStyle/>
        <a:p>
          <a:endParaRPr lang="en-US"/>
        </a:p>
      </dgm:t>
    </dgm:pt>
    <dgm:pt modelId="{7C21C334-A642-4E23-8A02-9B957765A440}">
      <dgm:prSet/>
      <dgm:spPr/>
      <dgm:t>
        <a:bodyPr/>
        <a:lstStyle/>
        <a:p>
          <a:r>
            <a:rPr lang="en-US" dirty="0"/>
            <a:t>Discussion includes pros and cons</a:t>
          </a:r>
        </a:p>
      </dgm:t>
    </dgm:pt>
    <dgm:pt modelId="{70960324-DCB1-46F4-BB67-9F8C1DAF9379}" type="parTrans" cxnId="{7ADCA719-BB1C-4F91-AA13-A3AEC703088E}">
      <dgm:prSet/>
      <dgm:spPr/>
      <dgm:t>
        <a:bodyPr/>
        <a:lstStyle/>
        <a:p>
          <a:endParaRPr lang="en-US"/>
        </a:p>
      </dgm:t>
    </dgm:pt>
    <dgm:pt modelId="{665982A0-09EB-429D-9355-C92E7F552B09}" type="sibTrans" cxnId="{7ADCA719-BB1C-4F91-AA13-A3AEC703088E}">
      <dgm:prSet/>
      <dgm:spPr/>
      <dgm:t>
        <a:bodyPr/>
        <a:lstStyle/>
        <a:p>
          <a:endParaRPr lang="en-US"/>
        </a:p>
      </dgm:t>
    </dgm:pt>
    <dgm:pt modelId="{5C0F4EF9-80C7-451D-9737-6B40F9743CC2}" type="pres">
      <dgm:prSet presAssocID="{EEEBF77B-08E6-4F00-968B-352800FD89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252AB4-BB57-4367-BEB9-F5F582AE834C}" type="pres">
      <dgm:prSet presAssocID="{C28EC2C8-C63B-4A45-BF84-29848B4FC061}" presName="root" presStyleCnt="0"/>
      <dgm:spPr/>
    </dgm:pt>
    <dgm:pt modelId="{983CE9F9-4A7C-447B-99CD-5C4B46D8E7B1}" type="pres">
      <dgm:prSet presAssocID="{C28EC2C8-C63B-4A45-BF84-29848B4FC061}" presName="rootComposite" presStyleCnt="0"/>
      <dgm:spPr/>
    </dgm:pt>
    <dgm:pt modelId="{F29263CE-7104-4B17-A2A0-3C77E8E3F00A}" type="pres">
      <dgm:prSet presAssocID="{C28EC2C8-C63B-4A45-BF84-29848B4FC061}" presName="rootText" presStyleLbl="node1" presStyleIdx="0" presStyleCnt="2"/>
      <dgm:spPr/>
    </dgm:pt>
    <dgm:pt modelId="{033A82CD-17CE-4100-A1B7-7AD4E26BCD12}" type="pres">
      <dgm:prSet presAssocID="{C28EC2C8-C63B-4A45-BF84-29848B4FC061}" presName="rootConnector" presStyleLbl="node1" presStyleIdx="0" presStyleCnt="2"/>
      <dgm:spPr/>
    </dgm:pt>
    <dgm:pt modelId="{1A0E675C-EAE4-43C2-95D0-2B7AFAFBE8CD}" type="pres">
      <dgm:prSet presAssocID="{C28EC2C8-C63B-4A45-BF84-29848B4FC061}" presName="childShape" presStyleCnt="0"/>
      <dgm:spPr/>
    </dgm:pt>
    <dgm:pt modelId="{B0285E20-5CDA-4E80-9984-C48B1ED81F99}" type="pres">
      <dgm:prSet presAssocID="{7C21C334-A642-4E23-8A02-9B957765A440}" presName="root" presStyleCnt="0"/>
      <dgm:spPr/>
    </dgm:pt>
    <dgm:pt modelId="{C8454316-68DA-43AA-BF6A-187728694C8C}" type="pres">
      <dgm:prSet presAssocID="{7C21C334-A642-4E23-8A02-9B957765A440}" presName="rootComposite" presStyleCnt="0"/>
      <dgm:spPr/>
    </dgm:pt>
    <dgm:pt modelId="{DFA5301D-176D-4E85-B212-5575C272363B}" type="pres">
      <dgm:prSet presAssocID="{7C21C334-A642-4E23-8A02-9B957765A440}" presName="rootText" presStyleLbl="node1" presStyleIdx="1" presStyleCnt="2"/>
      <dgm:spPr/>
    </dgm:pt>
    <dgm:pt modelId="{0E5607E3-2039-492A-9A4C-B50C2334332A}" type="pres">
      <dgm:prSet presAssocID="{7C21C334-A642-4E23-8A02-9B957765A440}" presName="rootConnector" presStyleLbl="node1" presStyleIdx="1" presStyleCnt="2"/>
      <dgm:spPr/>
    </dgm:pt>
    <dgm:pt modelId="{EDA93C80-3978-4259-93C4-F9ADD671BCC9}" type="pres">
      <dgm:prSet presAssocID="{7C21C334-A642-4E23-8A02-9B957765A440}" presName="childShape" presStyleCnt="0"/>
      <dgm:spPr/>
    </dgm:pt>
  </dgm:ptLst>
  <dgm:cxnLst>
    <dgm:cxn modelId="{84C22509-6504-4EFA-B442-F0E5ABB1C3C1}" srcId="{EEEBF77B-08E6-4F00-968B-352800FD8969}" destId="{C28EC2C8-C63B-4A45-BF84-29848B4FC061}" srcOrd="0" destOrd="0" parTransId="{9C497952-0117-4126-B529-DF5E4C5BD3B6}" sibTransId="{FAE0EA90-05BF-4190-9931-7032852753BB}"/>
    <dgm:cxn modelId="{7ADCA719-BB1C-4F91-AA13-A3AEC703088E}" srcId="{EEEBF77B-08E6-4F00-968B-352800FD8969}" destId="{7C21C334-A642-4E23-8A02-9B957765A440}" srcOrd="1" destOrd="0" parTransId="{70960324-DCB1-46F4-BB67-9F8C1DAF9379}" sibTransId="{665982A0-09EB-429D-9355-C92E7F552B09}"/>
    <dgm:cxn modelId="{E7215F55-2189-4A9E-A7A8-D6604368D915}" type="presOf" srcId="{EEEBF77B-08E6-4F00-968B-352800FD8969}" destId="{5C0F4EF9-80C7-451D-9737-6B40F9743CC2}" srcOrd="0" destOrd="0" presId="urn:microsoft.com/office/officeart/2005/8/layout/hierarchy3"/>
    <dgm:cxn modelId="{FF408687-B731-49C6-853A-98018D94F879}" type="presOf" srcId="{7C21C334-A642-4E23-8A02-9B957765A440}" destId="{DFA5301D-176D-4E85-B212-5575C272363B}" srcOrd="0" destOrd="0" presId="urn:microsoft.com/office/officeart/2005/8/layout/hierarchy3"/>
    <dgm:cxn modelId="{5E5C1EA1-AC1C-4573-AD55-510F380C85B6}" type="presOf" srcId="{C28EC2C8-C63B-4A45-BF84-29848B4FC061}" destId="{033A82CD-17CE-4100-A1B7-7AD4E26BCD12}" srcOrd="1" destOrd="0" presId="urn:microsoft.com/office/officeart/2005/8/layout/hierarchy3"/>
    <dgm:cxn modelId="{562D2AE0-D428-4E60-8763-23BAFA7586B0}" type="presOf" srcId="{C28EC2C8-C63B-4A45-BF84-29848B4FC061}" destId="{F29263CE-7104-4B17-A2A0-3C77E8E3F00A}" srcOrd="0" destOrd="0" presId="urn:microsoft.com/office/officeart/2005/8/layout/hierarchy3"/>
    <dgm:cxn modelId="{A98557FD-46F8-4291-A109-493C17AA3A81}" type="presOf" srcId="{7C21C334-A642-4E23-8A02-9B957765A440}" destId="{0E5607E3-2039-492A-9A4C-B50C2334332A}" srcOrd="1" destOrd="0" presId="urn:microsoft.com/office/officeart/2005/8/layout/hierarchy3"/>
    <dgm:cxn modelId="{82EFED9A-FEF9-4136-8BA6-CF791139F675}" type="presParOf" srcId="{5C0F4EF9-80C7-451D-9737-6B40F9743CC2}" destId="{3C252AB4-BB57-4367-BEB9-F5F582AE834C}" srcOrd="0" destOrd="0" presId="urn:microsoft.com/office/officeart/2005/8/layout/hierarchy3"/>
    <dgm:cxn modelId="{173668E4-A13A-48DD-92BF-5AD332F673A6}" type="presParOf" srcId="{3C252AB4-BB57-4367-BEB9-F5F582AE834C}" destId="{983CE9F9-4A7C-447B-99CD-5C4B46D8E7B1}" srcOrd="0" destOrd="0" presId="urn:microsoft.com/office/officeart/2005/8/layout/hierarchy3"/>
    <dgm:cxn modelId="{5EAFFB12-482B-4AE4-A3B5-876FD7826028}" type="presParOf" srcId="{983CE9F9-4A7C-447B-99CD-5C4B46D8E7B1}" destId="{F29263CE-7104-4B17-A2A0-3C77E8E3F00A}" srcOrd="0" destOrd="0" presId="urn:microsoft.com/office/officeart/2005/8/layout/hierarchy3"/>
    <dgm:cxn modelId="{429609E7-6AAA-4348-BF7F-F3E1A1D3DCB1}" type="presParOf" srcId="{983CE9F9-4A7C-447B-99CD-5C4B46D8E7B1}" destId="{033A82CD-17CE-4100-A1B7-7AD4E26BCD12}" srcOrd="1" destOrd="0" presId="urn:microsoft.com/office/officeart/2005/8/layout/hierarchy3"/>
    <dgm:cxn modelId="{B95C331A-4872-4888-8971-F5786EBC943E}" type="presParOf" srcId="{3C252AB4-BB57-4367-BEB9-F5F582AE834C}" destId="{1A0E675C-EAE4-43C2-95D0-2B7AFAFBE8CD}" srcOrd="1" destOrd="0" presId="urn:microsoft.com/office/officeart/2005/8/layout/hierarchy3"/>
    <dgm:cxn modelId="{3BE50176-46A7-4E76-8C1D-FBF0E88F52FC}" type="presParOf" srcId="{5C0F4EF9-80C7-451D-9737-6B40F9743CC2}" destId="{B0285E20-5CDA-4E80-9984-C48B1ED81F99}" srcOrd="1" destOrd="0" presId="urn:microsoft.com/office/officeart/2005/8/layout/hierarchy3"/>
    <dgm:cxn modelId="{8C1C6D0E-868B-4369-B0A9-902963E88529}" type="presParOf" srcId="{B0285E20-5CDA-4E80-9984-C48B1ED81F99}" destId="{C8454316-68DA-43AA-BF6A-187728694C8C}" srcOrd="0" destOrd="0" presId="urn:microsoft.com/office/officeart/2005/8/layout/hierarchy3"/>
    <dgm:cxn modelId="{AD33DC38-8D5B-4634-8B79-79886DA733EE}" type="presParOf" srcId="{C8454316-68DA-43AA-BF6A-187728694C8C}" destId="{DFA5301D-176D-4E85-B212-5575C272363B}" srcOrd="0" destOrd="0" presId="urn:microsoft.com/office/officeart/2005/8/layout/hierarchy3"/>
    <dgm:cxn modelId="{0195C6F5-56D0-46CF-B167-69D0BCB396BE}" type="presParOf" srcId="{C8454316-68DA-43AA-BF6A-187728694C8C}" destId="{0E5607E3-2039-492A-9A4C-B50C2334332A}" srcOrd="1" destOrd="0" presId="urn:microsoft.com/office/officeart/2005/8/layout/hierarchy3"/>
    <dgm:cxn modelId="{6546C582-7BCC-47FD-A83B-B74D699EF6FE}" type="presParOf" srcId="{B0285E20-5CDA-4E80-9984-C48B1ED81F99}" destId="{EDA93C80-3978-4259-93C4-F9ADD671BCC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A4D9A-7C6F-47D5-8BB6-9922BC8B746E}" type="doc">
      <dgm:prSet loTypeId="urn:microsoft.com/office/officeart/2005/8/layout/b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88EB219-513C-4E52-95FB-32783F2721B1}">
      <dgm:prSet/>
      <dgm:spPr/>
      <dgm:t>
        <a:bodyPr/>
        <a:lstStyle/>
        <a:p>
          <a:r>
            <a:rPr lang="en-US" dirty="0"/>
            <a:t>A Council does not have to be neutral about outcomes for people with developmental disabilities – BUT…</a:t>
          </a:r>
        </a:p>
      </dgm:t>
    </dgm:pt>
    <dgm:pt modelId="{10577B7A-3402-40A3-99DF-48F206771801}" type="parTrans" cxnId="{8A3463C3-264D-440C-AA4B-A658CA1BB016}">
      <dgm:prSet/>
      <dgm:spPr/>
      <dgm:t>
        <a:bodyPr/>
        <a:lstStyle/>
        <a:p>
          <a:endParaRPr lang="en-US"/>
        </a:p>
      </dgm:t>
    </dgm:pt>
    <dgm:pt modelId="{359AA1F0-D8AE-4F2F-AF47-F3D07307B7FC}" type="sibTrans" cxnId="{8A3463C3-264D-440C-AA4B-A658CA1BB016}">
      <dgm:prSet/>
      <dgm:spPr/>
      <dgm:t>
        <a:bodyPr/>
        <a:lstStyle/>
        <a:p>
          <a:endParaRPr lang="en-US"/>
        </a:p>
      </dgm:t>
    </dgm:pt>
    <dgm:pt modelId="{9C7C74FA-A4B7-4778-9B4B-882F3CBBFE15}">
      <dgm:prSet/>
      <dgm:spPr/>
      <dgm:t>
        <a:bodyPr/>
        <a:lstStyle/>
        <a:p>
          <a:r>
            <a:rPr lang="en-US" dirty="0"/>
            <a:t>Must show a fair attitude when looking at options  for meeting needs</a:t>
          </a:r>
        </a:p>
      </dgm:t>
    </dgm:pt>
    <dgm:pt modelId="{C7993991-96FB-43DE-B823-1E5914E61670}" type="parTrans" cxnId="{258E33CB-7E10-4C79-ABE8-5F4874D708AA}">
      <dgm:prSet/>
      <dgm:spPr/>
      <dgm:t>
        <a:bodyPr/>
        <a:lstStyle/>
        <a:p>
          <a:endParaRPr lang="en-US"/>
        </a:p>
      </dgm:t>
    </dgm:pt>
    <dgm:pt modelId="{2A7343BB-23B3-47DD-9CEE-042A65C5AAF0}" type="sibTrans" cxnId="{258E33CB-7E10-4C79-ABE8-5F4874D708AA}">
      <dgm:prSet/>
      <dgm:spPr/>
      <dgm:t>
        <a:bodyPr/>
        <a:lstStyle/>
        <a:p>
          <a:endParaRPr lang="en-US"/>
        </a:p>
      </dgm:t>
    </dgm:pt>
    <dgm:pt modelId="{79A4E7C1-481E-4885-9E4B-EC223E295879}" type="pres">
      <dgm:prSet presAssocID="{E9BA4D9A-7C6F-47D5-8BB6-9922BC8B746E}" presName="diagram" presStyleCnt="0">
        <dgm:presLayoutVars>
          <dgm:dir/>
          <dgm:resizeHandles/>
        </dgm:presLayoutVars>
      </dgm:prSet>
      <dgm:spPr/>
    </dgm:pt>
    <dgm:pt modelId="{B251B4D9-CC01-435A-AC94-6C7F84D91BA2}" type="pres">
      <dgm:prSet presAssocID="{C88EB219-513C-4E52-95FB-32783F2721B1}" presName="firstNode" presStyleLbl="node1" presStyleIdx="0" presStyleCnt="2">
        <dgm:presLayoutVars>
          <dgm:bulletEnabled val="1"/>
        </dgm:presLayoutVars>
      </dgm:prSet>
      <dgm:spPr/>
    </dgm:pt>
    <dgm:pt modelId="{3E28B67A-6455-4BDD-9629-BF9941CC22E1}" type="pres">
      <dgm:prSet presAssocID="{359AA1F0-D8AE-4F2F-AF47-F3D07307B7FC}" presName="sibTrans" presStyleLbl="sibTrans2D1" presStyleIdx="0" presStyleCnt="1"/>
      <dgm:spPr/>
    </dgm:pt>
    <dgm:pt modelId="{ED9DB387-E19D-4A29-9D5B-A380D472B346}" type="pres">
      <dgm:prSet presAssocID="{9C7C74FA-A4B7-4778-9B4B-882F3CBBFE15}" presName="lastNode" presStyleLbl="node1" presStyleIdx="1" presStyleCnt="2" custLinFactNeighborX="756" custLinFactNeighborY="-1764">
        <dgm:presLayoutVars>
          <dgm:bulletEnabled val="1"/>
        </dgm:presLayoutVars>
      </dgm:prSet>
      <dgm:spPr/>
    </dgm:pt>
  </dgm:ptLst>
  <dgm:cxnLst>
    <dgm:cxn modelId="{998FE24B-5C8C-4A5D-802C-19A77C153699}" type="presOf" srcId="{C88EB219-513C-4E52-95FB-32783F2721B1}" destId="{B251B4D9-CC01-435A-AC94-6C7F84D91BA2}" srcOrd="0" destOrd="0" presId="urn:microsoft.com/office/officeart/2005/8/layout/bProcess2"/>
    <dgm:cxn modelId="{8AA38889-FE0B-48F0-9EB3-397BA8713A34}" type="presOf" srcId="{9C7C74FA-A4B7-4778-9B4B-882F3CBBFE15}" destId="{ED9DB387-E19D-4A29-9D5B-A380D472B346}" srcOrd="0" destOrd="0" presId="urn:microsoft.com/office/officeart/2005/8/layout/bProcess2"/>
    <dgm:cxn modelId="{308981C2-62CD-4EF5-AE79-2CD66FE9E1BB}" type="presOf" srcId="{E9BA4D9A-7C6F-47D5-8BB6-9922BC8B746E}" destId="{79A4E7C1-481E-4885-9E4B-EC223E295879}" srcOrd="0" destOrd="0" presId="urn:microsoft.com/office/officeart/2005/8/layout/bProcess2"/>
    <dgm:cxn modelId="{8A3463C3-264D-440C-AA4B-A658CA1BB016}" srcId="{E9BA4D9A-7C6F-47D5-8BB6-9922BC8B746E}" destId="{C88EB219-513C-4E52-95FB-32783F2721B1}" srcOrd="0" destOrd="0" parTransId="{10577B7A-3402-40A3-99DF-48F206771801}" sibTransId="{359AA1F0-D8AE-4F2F-AF47-F3D07307B7FC}"/>
    <dgm:cxn modelId="{258E33CB-7E10-4C79-ABE8-5F4874D708AA}" srcId="{E9BA4D9A-7C6F-47D5-8BB6-9922BC8B746E}" destId="{9C7C74FA-A4B7-4778-9B4B-882F3CBBFE15}" srcOrd="1" destOrd="0" parTransId="{C7993991-96FB-43DE-B823-1E5914E61670}" sibTransId="{2A7343BB-23B3-47DD-9CEE-042A65C5AAF0}"/>
    <dgm:cxn modelId="{7A0554ED-5365-4A50-B36E-909E61ACC6C4}" type="presOf" srcId="{359AA1F0-D8AE-4F2F-AF47-F3D07307B7FC}" destId="{3E28B67A-6455-4BDD-9629-BF9941CC22E1}" srcOrd="0" destOrd="0" presId="urn:microsoft.com/office/officeart/2005/8/layout/bProcess2"/>
    <dgm:cxn modelId="{921762D3-2FA3-4DFD-87F9-C63583AABB66}" type="presParOf" srcId="{79A4E7C1-481E-4885-9E4B-EC223E295879}" destId="{B251B4D9-CC01-435A-AC94-6C7F84D91BA2}" srcOrd="0" destOrd="0" presId="urn:microsoft.com/office/officeart/2005/8/layout/bProcess2"/>
    <dgm:cxn modelId="{A5317B60-8F83-4A99-98E6-1CE2D691C7CA}" type="presParOf" srcId="{79A4E7C1-481E-4885-9E4B-EC223E295879}" destId="{3E28B67A-6455-4BDD-9629-BF9941CC22E1}" srcOrd="1" destOrd="0" presId="urn:microsoft.com/office/officeart/2005/8/layout/bProcess2"/>
    <dgm:cxn modelId="{265745A9-25A0-44B8-8B16-4FF17134DF21}" type="presParOf" srcId="{79A4E7C1-481E-4885-9E4B-EC223E295879}" destId="{ED9DB387-E19D-4A29-9D5B-A380D472B346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BBBF2A-6DC1-4209-9C99-8E0044D42A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3D48F-ECC7-4C5F-BBA4-6697092BAE69}">
      <dgm:prSet/>
      <dgm:spPr/>
      <dgm:t>
        <a:bodyPr/>
        <a:lstStyle/>
        <a:p>
          <a:r>
            <a:rPr lang="en-US" b="1" dirty="0"/>
            <a:t>Definition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Definition&#10;"/>
        </a:ext>
      </dgm:extLst>
    </dgm:pt>
    <dgm:pt modelId="{F82C2ABE-9977-46BF-B55D-E767A1B8F238}" type="parTrans" cxnId="{B65ACC71-C8D2-4B27-B334-3404CEC4BD30}">
      <dgm:prSet/>
      <dgm:spPr/>
      <dgm:t>
        <a:bodyPr/>
        <a:lstStyle/>
        <a:p>
          <a:endParaRPr lang="en-US"/>
        </a:p>
      </dgm:t>
    </dgm:pt>
    <dgm:pt modelId="{72019490-AF46-488C-9FD7-FC4863838088}" type="sibTrans" cxnId="{B65ACC71-C8D2-4B27-B334-3404CEC4BD30}">
      <dgm:prSet/>
      <dgm:spPr/>
      <dgm:t>
        <a:bodyPr/>
        <a:lstStyle/>
        <a:p>
          <a:endParaRPr lang="en-US"/>
        </a:p>
      </dgm:t>
    </dgm:pt>
    <dgm:pt modelId="{E5B28805-5599-4AE8-ABE9-468B86F797F9}">
      <dgm:prSet custT="1"/>
      <dgm:spPr/>
      <dgm:t>
        <a:bodyPr/>
        <a:lstStyle/>
        <a:p>
          <a:r>
            <a:rPr lang="en-US" sz="2400" i="1" dirty="0"/>
            <a:t>A  conflict of interest is real or believed. It exists if the Iowa Developmental Disabilities Council member or a member of their family appears to  benefit personally from their position on the Council 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A  conflict of interest is real or believed. It exists if the Iowa Developmental Disabilities Council member or a member of their family appears to  benefit personally from their position on the Council &#10;"/>
        </a:ext>
      </dgm:extLst>
    </dgm:pt>
    <dgm:pt modelId="{8BE7A130-5C6D-4BA4-83C5-2B5BB405C766}" type="parTrans" cxnId="{EAC88041-B3A8-4001-820F-9BD6A6AC2C8F}">
      <dgm:prSet/>
      <dgm:spPr/>
      <dgm:t>
        <a:bodyPr/>
        <a:lstStyle/>
        <a:p>
          <a:endParaRPr lang="en-US"/>
        </a:p>
      </dgm:t>
    </dgm:pt>
    <dgm:pt modelId="{A9D0031F-55AC-4CB2-AA81-69CF52C4DF82}" type="sibTrans" cxnId="{EAC88041-B3A8-4001-820F-9BD6A6AC2C8F}">
      <dgm:prSet/>
      <dgm:spPr/>
      <dgm:t>
        <a:bodyPr/>
        <a:lstStyle/>
        <a:p>
          <a:endParaRPr lang="en-US"/>
        </a:p>
      </dgm:t>
    </dgm:pt>
    <dgm:pt modelId="{15F21B25-ED92-4779-8B53-3FD54C8CFCE2}" type="pres">
      <dgm:prSet presAssocID="{7DBBBF2A-6DC1-4209-9C99-8E0044D42A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86C3E6-78E4-49F0-BFC0-D083B5822671}" type="pres">
      <dgm:prSet presAssocID="{8A63D48F-ECC7-4C5F-BBA4-6697092BAE69}" presName="hierRoot1" presStyleCnt="0"/>
      <dgm:spPr/>
    </dgm:pt>
    <dgm:pt modelId="{B289BBBC-59DB-4F86-AC11-A56A24752348}" type="pres">
      <dgm:prSet presAssocID="{8A63D48F-ECC7-4C5F-BBA4-6697092BAE69}" presName="composite" presStyleCnt="0"/>
      <dgm:spPr/>
    </dgm:pt>
    <dgm:pt modelId="{1392CADD-BBC3-4723-A69E-C88CAE578EAC}" type="pres">
      <dgm:prSet presAssocID="{8A63D48F-ECC7-4C5F-BBA4-6697092BAE69}" presName="background" presStyleLbl="node0" presStyleIdx="0" presStyleCnt="2"/>
      <dgm:spPr/>
    </dgm:pt>
    <dgm:pt modelId="{6A8EECD3-EEA6-419D-B936-FC9E254716BA}" type="pres">
      <dgm:prSet presAssocID="{8A63D48F-ECC7-4C5F-BBA4-6697092BAE69}" presName="text" presStyleLbl="fgAcc0" presStyleIdx="0" presStyleCnt="2">
        <dgm:presLayoutVars>
          <dgm:chPref val="3"/>
        </dgm:presLayoutVars>
      </dgm:prSet>
      <dgm:spPr/>
    </dgm:pt>
    <dgm:pt modelId="{6BE11A53-F897-48DA-9047-A2B26B3AE9AA}" type="pres">
      <dgm:prSet presAssocID="{8A63D48F-ECC7-4C5F-BBA4-6697092BAE69}" presName="hierChild2" presStyleCnt="0"/>
      <dgm:spPr/>
    </dgm:pt>
    <dgm:pt modelId="{7AECE51D-4A52-43AA-B7F3-EF44FC6DA03E}" type="pres">
      <dgm:prSet presAssocID="{E5B28805-5599-4AE8-ABE9-468B86F797F9}" presName="hierRoot1" presStyleCnt="0"/>
      <dgm:spPr/>
    </dgm:pt>
    <dgm:pt modelId="{ED488799-0DCF-46A9-9605-E18E5637114F}" type="pres">
      <dgm:prSet presAssocID="{E5B28805-5599-4AE8-ABE9-468B86F797F9}" presName="composite" presStyleCnt="0"/>
      <dgm:spPr/>
    </dgm:pt>
    <dgm:pt modelId="{B04F27C0-1A9F-48BE-91F2-393639C3008A}" type="pres">
      <dgm:prSet presAssocID="{E5B28805-5599-4AE8-ABE9-468B86F797F9}" presName="background" presStyleLbl="node0" presStyleIdx="1" presStyleCnt="2"/>
      <dgm:spPr/>
    </dgm:pt>
    <dgm:pt modelId="{8E5FA4EB-C979-405E-B4A6-EB6FD8A86904}" type="pres">
      <dgm:prSet presAssocID="{E5B28805-5599-4AE8-ABE9-468B86F797F9}" presName="text" presStyleLbl="fgAcc0" presStyleIdx="1" presStyleCnt="2" custScaleX="155188" custScaleY="116713">
        <dgm:presLayoutVars>
          <dgm:chPref val="3"/>
        </dgm:presLayoutVars>
      </dgm:prSet>
      <dgm:spPr/>
    </dgm:pt>
    <dgm:pt modelId="{DF73F292-051A-473D-AE2A-55ECB4BC5F90}" type="pres">
      <dgm:prSet presAssocID="{E5B28805-5599-4AE8-ABE9-468B86F797F9}" presName="hierChild2" presStyleCnt="0"/>
      <dgm:spPr/>
    </dgm:pt>
  </dgm:ptLst>
  <dgm:cxnLst>
    <dgm:cxn modelId="{154F8407-2952-4848-815F-A3A7EDB98F10}" type="presOf" srcId="{E5B28805-5599-4AE8-ABE9-468B86F797F9}" destId="{8E5FA4EB-C979-405E-B4A6-EB6FD8A86904}" srcOrd="0" destOrd="0" presId="urn:microsoft.com/office/officeart/2005/8/layout/hierarchy1"/>
    <dgm:cxn modelId="{EAC88041-B3A8-4001-820F-9BD6A6AC2C8F}" srcId="{7DBBBF2A-6DC1-4209-9C99-8E0044D42AAC}" destId="{E5B28805-5599-4AE8-ABE9-468B86F797F9}" srcOrd="1" destOrd="0" parTransId="{8BE7A130-5C6D-4BA4-83C5-2B5BB405C766}" sibTransId="{A9D0031F-55AC-4CB2-AA81-69CF52C4DF82}"/>
    <dgm:cxn modelId="{B65ACC71-C8D2-4B27-B334-3404CEC4BD30}" srcId="{7DBBBF2A-6DC1-4209-9C99-8E0044D42AAC}" destId="{8A63D48F-ECC7-4C5F-BBA4-6697092BAE69}" srcOrd="0" destOrd="0" parTransId="{F82C2ABE-9977-46BF-B55D-E767A1B8F238}" sibTransId="{72019490-AF46-488C-9FD7-FC4863838088}"/>
    <dgm:cxn modelId="{8F50C576-372C-4F2F-AF49-F47B2D504854}" type="presOf" srcId="{7DBBBF2A-6DC1-4209-9C99-8E0044D42AAC}" destId="{15F21B25-ED92-4779-8B53-3FD54C8CFCE2}" srcOrd="0" destOrd="0" presId="urn:microsoft.com/office/officeart/2005/8/layout/hierarchy1"/>
    <dgm:cxn modelId="{F91FA8D0-D729-41A1-97CB-45C70CD8FBB5}" type="presOf" srcId="{8A63D48F-ECC7-4C5F-BBA4-6697092BAE69}" destId="{6A8EECD3-EEA6-419D-B936-FC9E254716BA}" srcOrd="0" destOrd="0" presId="urn:microsoft.com/office/officeart/2005/8/layout/hierarchy1"/>
    <dgm:cxn modelId="{206541C4-5797-460C-906B-A69AC953BA5B}" type="presParOf" srcId="{15F21B25-ED92-4779-8B53-3FD54C8CFCE2}" destId="{9286C3E6-78E4-49F0-BFC0-D083B5822671}" srcOrd="0" destOrd="0" presId="urn:microsoft.com/office/officeart/2005/8/layout/hierarchy1"/>
    <dgm:cxn modelId="{4B205500-1D15-46A3-A34D-7F0CCEA3B1B1}" type="presParOf" srcId="{9286C3E6-78E4-49F0-BFC0-D083B5822671}" destId="{B289BBBC-59DB-4F86-AC11-A56A24752348}" srcOrd="0" destOrd="0" presId="urn:microsoft.com/office/officeart/2005/8/layout/hierarchy1"/>
    <dgm:cxn modelId="{27AA5D32-AC65-4774-A514-C582A83260AD}" type="presParOf" srcId="{B289BBBC-59DB-4F86-AC11-A56A24752348}" destId="{1392CADD-BBC3-4723-A69E-C88CAE578EAC}" srcOrd="0" destOrd="0" presId="urn:microsoft.com/office/officeart/2005/8/layout/hierarchy1"/>
    <dgm:cxn modelId="{C38F9556-BEB8-4BF1-AC31-FA769E159088}" type="presParOf" srcId="{B289BBBC-59DB-4F86-AC11-A56A24752348}" destId="{6A8EECD3-EEA6-419D-B936-FC9E254716BA}" srcOrd="1" destOrd="0" presId="urn:microsoft.com/office/officeart/2005/8/layout/hierarchy1"/>
    <dgm:cxn modelId="{D60DA778-56D0-4819-B4EC-5BF26705108F}" type="presParOf" srcId="{9286C3E6-78E4-49F0-BFC0-D083B5822671}" destId="{6BE11A53-F897-48DA-9047-A2B26B3AE9AA}" srcOrd="1" destOrd="0" presId="urn:microsoft.com/office/officeart/2005/8/layout/hierarchy1"/>
    <dgm:cxn modelId="{1FD37D63-C3A3-462F-B905-38480CE957E7}" type="presParOf" srcId="{15F21B25-ED92-4779-8B53-3FD54C8CFCE2}" destId="{7AECE51D-4A52-43AA-B7F3-EF44FC6DA03E}" srcOrd="1" destOrd="0" presId="urn:microsoft.com/office/officeart/2005/8/layout/hierarchy1"/>
    <dgm:cxn modelId="{33B83593-05CD-413E-9C06-C50D9477E51D}" type="presParOf" srcId="{7AECE51D-4A52-43AA-B7F3-EF44FC6DA03E}" destId="{ED488799-0DCF-46A9-9605-E18E5637114F}" srcOrd="0" destOrd="0" presId="urn:microsoft.com/office/officeart/2005/8/layout/hierarchy1"/>
    <dgm:cxn modelId="{EA82FE30-17AF-4DAD-9586-70D683F2A794}" type="presParOf" srcId="{ED488799-0DCF-46A9-9605-E18E5637114F}" destId="{B04F27C0-1A9F-48BE-91F2-393639C3008A}" srcOrd="0" destOrd="0" presId="urn:microsoft.com/office/officeart/2005/8/layout/hierarchy1"/>
    <dgm:cxn modelId="{CB72CD35-8E57-447A-A47B-CDD16D4A659E}" type="presParOf" srcId="{ED488799-0DCF-46A9-9605-E18E5637114F}" destId="{8E5FA4EB-C979-405E-B4A6-EB6FD8A86904}" srcOrd="1" destOrd="0" presId="urn:microsoft.com/office/officeart/2005/8/layout/hierarchy1"/>
    <dgm:cxn modelId="{4B6D8A22-00D3-44B6-8988-9E415CFFB24B}" type="presParOf" srcId="{7AECE51D-4A52-43AA-B7F3-EF44FC6DA03E}" destId="{DF73F292-051A-473D-AE2A-55ECB4BC5F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B1EB0-7943-466A-A2CB-39FB3AC266CE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25A0C9-84CD-4113-9DDB-0BA89E0BB7CF}">
      <dgm:prSet/>
      <dgm:spPr/>
      <dgm:t>
        <a:bodyPr/>
        <a:lstStyle/>
        <a:p>
          <a:r>
            <a:rPr lang="en-US" dirty="0"/>
            <a:t>Councils value the participation of stakeholders, state agencies, DD Act agencies, and other disability advocates</a:t>
          </a:r>
        </a:p>
      </dgm:t>
      <dgm:extLst>
        <a:ext uri="{E40237B7-FDA0-4F09-8148-C483321AD2D9}">
          <dgm14:cNvPr xmlns:dgm14="http://schemas.microsoft.com/office/drawing/2010/diagram" id="0" name="" descr="Councils value the participation and membership of stakeholders, state agencies, DD Act agencies, and other disability advocates&#10;"/>
        </a:ext>
      </dgm:extLst>
    </dgm:pt>
    <dgm:pt modelId="{E92DE2E2-1296-46B5-B514-EF251F1FB8EC}" type="parTrans" cxnId="{A6186412-671B-46B5-B7BC-A388417A2FA7}">
      <dgm:prSet/>
      <dgm:spPr/>
      <dgm:t>
        <a:bodyPr/>
        <a:lstStyle/>
        <a:p>
          <a:endParaRPr lang="en-US"/>
        </a:p>
      </dgm:t>
    </dgm:pt>
    <dgm:pt modelId="{B76A399C-575B-4C66-822A-9DAC9CE73CF2}" type="sibTrans" cxnId="{A6186412-671B-46B5-B7BC-A388417A2FA7}">
      <dgm:prSet/>
      <dgm:spPr/>
      <dgm:t>
        <a:bodyPr/>
        <a:lstStyle/>
        <a:p>
          <a:endParaRPr lang="en-US"/>
        </a:p>
      </dgm:t>
    </dgm:pt>
    <dgm:pt modelId="{B337334C-2857-4B8F-AC78-76B60E238A3C}">
      <dgm:prSet/>
      <dgm:spPr/>
      <dgm:t>
        <a:bodyPr/>
        <a:lstStyle/>
        <a:p>
          <a:r>
            <a:rPr lang="en-US" dirty="0"/>
            <a:t>This  participation may at times create real or believed conflict of interests</a:t>
          </a:r>
        </a:p>
      </dgm:t>
      <dgm:extLst>
        <a:ext uri="{E40237B7-FDA0-4F09-8148-C483321AD2D9}">
          <dgm14:cNvPr xmlns:dgm14="http://schemas.microsoft.com/office/drawing/2010/diagram" id="0" name="" descr="This active participation may at times create real or believed conflict of interests&#10;"/>
        </a:ext>
      </dgm:extLst>
    </dgm:pt>
    <dgm:pt modelId="{A6BE5896-973B-4DF2-B3EE-BCDA1366A401}" type="parTrans" cxnId="{600CB156-EEFC-442D-A4FA-0DA1000EAC3F}">
      <dgm:prSet/>
      <dgm:spPr/>
      <dgm:t>
        <a:bodyPr/>
        <a:lstStyle/>
        <a:p>
          <a:endParaRPr lang="en-US"/>
        </a:p>
      </dgm:t>
    </dgm:pt>
    <dgm:pt modelId="{016C87DD-3FEC-4124-8E5C-E9888265DB1C}" type="sibTrans" cxnId="{600CB156-EEFC-442D-A4FA-0DA1000EAC3F}">
      <dgm:prSet/>
      <dgm:spPr/>
      <dgm:t>
        <a:bodyPr/>
        <a:lstStyle/>
        <a:p>
          <a:endParaRPr lang="en-US"/>
        </a:p>
      </dgm:t>
    </dgm:pt>
    <dgm:pt modelId="{1FBFDEED-BFD2-4F3A-920A-0FB506FA7DE8}">
      <dgm:prSet/>
      <dgm:spPr/>
      <dgm:t>
        <a:bodyPr/>
        <a:lstStyle/>
        <a:p>
          <a:r>
            <a:rPr lang="en-US" dirty="0"/>
            <a:t>Talking openly is the best for the Council to keep a good view with the public </a:t>
          </a:r>
        </a:p>
      </dgm:t>
      <dgm:extLst>
        <a:ext uri="{E40237B7-FDA0-4F09-8148-C483321AD2D9}">
          <dgm14:cNvPr xmlns:dgm14="http://schemas.microsoft.com/office/drawing/2010/diagram" id="0" name="" descr="Open communication is the best way the council maintains a  good  public view&#10;"/>
        </a:ext>
      </dgm:extLst>
    </dgm:pt>
    <dgm:pt modelId="{867554C2-3599-4ADB-9CBC-CE4FD3604E35}" type="parTrans" cxnId="{A7F3A091-7D7F-4141-9339-44C85BC41A36}">
      <dgm:prSet/>
      <dgm:spPr/>
      <dgm:t>
        <a:bodyPr/>
        <a:lstStyle/>
        <a:p>
          <a:endParaRPr lang="en-US"/>
        </a:p>
      </dgm:t>
    </dgm:pt>
    <dgm:pt modelId="{BAA05604-BE99-4B35-850D-6ACBB9BF2FE7}" type="sibTrans" cxnId="{A7F3A091-7D7F-4141-9339-44C85BC41A36}">
      <dgm:prSet/>
      <dgm:spPr/>
      <dgm:t>
        <a:bodyPr/>
        <a:lstStyle/>
        <a:p>
          <a:endParaRPr lang="en-US"/>
        </a:p>
      </dgm:t>
    </dgm:pt>
    <dgm:pt modelId="{49BD6D4F-35C3-464F-B1C1-6D76DD43E8C3}" type="pres">
      <dgm:prSet presAssocID="{07CB1EB0-7943-466A-A2CB-39FB3AC266CE}" presName="outerComposite" presStyleCnt="0">
        <dgm:presLayoutVars>
          <dgm:chMax val="5"/>
          <dgm:dir/>
          <dgm:resizeHandles val="exact"/>
        </dgm:presLayoutVars>
      </dgm:prSet>
      <dgm:spPr/>
    </dgm:pt>
    <dgm:pt modelId="{861AC748-DDAF-41A3-A7DF-548AA21D5CDA}" type="pres">
      <dgm:prSet presAssocID="{07CB1EB0-7943-466A-A2CB-39FB3AC266CE}" presName="dummyMaxCanvas" presStyleCnt="0">
        <dgm:presLayoutVars/>
      </dgm:prSet>
      <dgm:spPr/>
    </dgm:pt>
    <dgm:pt modelId="{FA7E327D-0EF3-41FA-9D8A-D2E0E3A99E2A}" type="pres">
      <dgm:prSet presAssocID="{07CB1EB0-7943-466A-A2CB-39FB3AC266CE}" presName="ThreeNodes_1" presStyleLbl="node1" presStyleIdx="0" presStyleCnt="3" custLinFactNeighborX="705" custLinFactNeighborY="-2419">
        <dgm:presLayoutVars>
          <dgm:bulletEnabled val="1"/>
        </dgm:presLayoutVars>
      </dgm:prSet>
      <dgm:spPr/>
    </dgm:pt>
    <dgm:pt modelId="{984419F5-7492-47BC-865C-00FEE5573C27}" type="pres">
      <dgm:prSet presAssocID="{07CB1EB0-7943-466A-A2CB-39FB3AC266CE}" presName="ThreeNodes_2" presStyleLbl="node1" presStyleIdx="1" presStyleCnt="3">
        <dgm:presLayoutVars>
          <dgm:bulletEnabled val="1"/>
        </dgm:presLayoutVars>
      </dgm:prSet>
      <dgm:spPr/>
    </dgm:pt>
    <dgm:pt modelId="{6C89AAFD-48EA-4CE6-ADDA-4615A61CA664}" type="pres">
      <dgm:prSet presAssocID="{07CB1EB0-7943-466A-A2CB-39FB3AC266CE}" presName="ThreeNodes_3" presStyleLbl="node1" presStyleIdx="2" presStyleCnt="3">
        <dgm:presLayoutVars>
          <dgm:bulletEnabled val="1"/>
        </dgm:presLayoutVars>
      </dgm:prSet>
      <dgm:spPr/>
    </dgm:pt>
    <dgm:pt modelId="{AB15D8CE-CDC7-43F7-A99B-F2854D8B3561}" type="pres">
      <dgm:prSet presAssocID="{07CB1EB0-7943-466A-A2CB-39FB3AC266CE}" presName="ThreeConn_1-2" presStyleLbl="fgAccFollowNode1" presStyleIdx="0" presStyleCnt="2">
        <dgm:presLayoutVars>
          <dgm:bulletEnabled val="1"/>
        </dgm:presLayoutVars>
      </dgm:prSet>
      <dgm:spPr/>
    </dgm:pt>
    <dgm:pt modelId="{D6B6BD05-3BC7-4CC0-A711-46F4600E1BA3}" type="pres">
      <dgm:prSet presAssocID="{07CB1EB0-7943-466A-A2CB-39FB3AC266CE}" presName="ThreeConn_2-3" presStyleLbl="fgAccFollowNode1" presStyleIdx="1" presStyleCnt="2">
        <dgm:presLayoutVars>
          <dgm:bulletEnabled val="1"/>
        </dgm:presLayoutVars>
      </dgm:prSet>
      <dgm:spPr/>
    </dgm:pt>
    <dgm:pt modelId="{BC760182-A699-4337-AED6-472C8DC44668}" type="pres">
      <dgm:prSet presAssocID="{07CB1EB0-7943-466A-A2CB-39FB3AC266CE}" presName="ThreeNodes_1_text" presStyleLbl="node1" presStyleIdx="2" presStyleCnt="3">
        <dgm:presLayoutVars>
          <dgm:bulletEnabled val="1"/>
        </dgm:presLayoutVars>
      </dgm:prSet>
      <dgm:spPr/>
    </dgm:pt>
    <dgm:pt modelId="{9FA45C2D-3C5D-4902-A8D0-99D6004DF9BA}" type="pres">
      <dgm:prSet presAssocID="{07CB1EB0-7943-466A-A2CB-39FB3AC266CE}" presName="ThreeNodes_2_text" presStyleLbl="node1" presStyleIdx="2" presStyleCnt="3">
        <dgm:presLayoutVars>
          <dgm:bulletEnabled val="1"/>
        </dgm:presLayoutVars>
      </dgm:prSet>
      <dgm:spPr/>
    </dgm:pt>
    <dgm:pt modelId="{93A6844E-E454-44E2-A33D-54C1E52DD7C4}" type="pres">
      <dgm:prSet presAssocID="{07CB1EB0-7943-466A-A2CB-39FB3AC266C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6186412-671B-46B5-B7BC-A388417A2FA7}" srcId="{07CB1EB0-7943-466A-A2CB-39FB3AC266CE}" destId="{3625A0C9-84CD-4113-9DDB-0BA89E0BB7CF}" srcOrd="0" destOrd="0" parTransId="{E92DE2E2-1296-46B5-B514-EF251F1FB8EC}" sibTransId="{B76A399C-575B-4C66-822A-9DAC9CE73CF2}"/>
    <dgm:cxn modelId="{600CB156-EEFC-442D-A4FA-0DA1000EAC3F}" srcId="{07CB1EB0-7943-466A-A2CB-39FB3AC266CE}" destId="{B337334C-2857-4B8F-AC78-76B60E238A3C}" srcOrd="1" destOrd="0" parTransId="{A6BE5896-973B-4DF2-B3EE-BCDA1366A401}" sibTransId="{016C87DD-3FEC-4124-8E5C-E9888265DB1C}"/>
    <dgm:cxn modelId="{5016BB57-DCF6-4DE8-BC71-B3EAFA10F890}" type="presOf" srcId="{07CB1EB0-7943-466A-A2CB-39FB3AC266CE}" destId="{49BD6D4F-35C3-464F-B1C1-6D76DD43E8C3}" srcOrd="0" destOrd="0" presId="urn:microsoft.com/office/officeart/2005/8/layout/vProcess5"/>
    <dgm:cxn modelId="{E3E38E59-8DFB-4A2A-B3EA-6928441B5ED2}" type="presOf" srcId="{B337334C-2857-4B8F-AC78-76B60E238A3C}" destId="{9FA45C2D-3C5D-4902-A8D0-99D6004DF9BA}" srcOrd="1" destOrd="0" presId="urn:microsoft.com/office/officeart/2005/8/layout/vProcess5"/>
    <dgm:cxn modelId="{54B39779-7479-43B8-8AD6-DA8713B34A8E}" type="presOf" srcId="{B76A399C-575B-4C66-822A-9DAC9CE73CF2}" destId="{AB15D8CE-CDC7-43F7-A99B-F2854D8B3561}" srcOrd="0" destOrd="0" presId="urn:microsoft.com/office/officeart/2005/8/layout/vProcess5"/>
    <dgm:cxn modelId="{E3456B8B-A934-45B5-B33D-15AE5D88A74D}" type="presOf" srcId="{3625A0C9-84CD-4113-9DDB-0BA89E0BB7CF}" destId="{FA7E327D-0EF3-41FA-9D8A-D2E0E3A99E2A}" srcOrd="0" destOrd="0" presId="urn:microsoft.com/office/officeart/2005/8/layout/vProcess5"/>
    <dgm:cxn modelId="{A7F3A091-7D7F-4141-9339-44C85BC41A36}" srcId="{07CB1EB0-7943-466A-A2CB-39FB3AC266CE}" destId="{1FBFDEED-BFD2-4F3A-920A-0FB506FA7DE8}" srcOrd="2" destOrd="0" parTransId="{867554C2-3599-4ADB-9CBC-CE4FD3604E35}" sibTransId="{BAA05604-BE99-4B35-850D-6ACBB9BF2FE7}"/>
    <dgm:cxn modelId="{7CB906B3-D9DD-4F30-B276-91BBDFCF40D8}" type="presOf" srcId="{B337334C-2857-4B8F-AC78-76B60E238A3C}" destId="{984419F5-7492-47BC-865C-00FEE5573C27}" srcOrd="0" destOrd="0" presId="urn:microsoft.com/office/officeart/2005/8/layout/vProcess5"/>
    <dgm:cxn modelId="{8F4691C3-AED7-433F-8191-538AE15E8469}" type="presOf" srcId="{016C87DD-3FEC-4124-8E5C-E9888265DB1C}" destId="{D6B6BD05-3BC7-4CC0-A711-46F4600E1BA3}" srcOrd="0" destOrd="0" presId="urn:microsoft.com/office/officeart/2005/8/layout/vProcess5"/>
    <dgm:cxn modelId="{648CA1D8-1668-4DD5-9095-C3AF43F177C2}" type="presOf" srcId="{1FBFDEED-BFD2-4F3A-920A-0FB506FA7DE8}" destId="{6C89AAFD-48EA-4CE6-ADDA-4615A61CA664}" srcOrd="0" destOrd="0" presId="urn:microsoft.com/office/officeart/2005/8/layout/vProcess5"/>
    <dgm:cxn modelId="{98C923DA-1ED9-4D6B-89BA-D516E05A5C3C}" type="presOf" srcId="{1FBFDEED-BFD2-4F3A-920A-0FB506FA7DE8}" destId="{93A6844E-E454-44E2-A33D-54C1E52DD7C4}" srcOrd="1" destOrd="0" presId="urn:microsoft.com/office/officeart/2005/8/layout/vProcess5"/>
    <dgm:cxn modelId="{092441F0-1139-4049-8AB1-359BDEB86EC2}" type="presOf" srcId="{3625A0C9-84CD-4113-9DDB-0BA89E0BB7CF}" destId="{BC760182-A699-4337-AED6-472C8DC44668}" srcOrd="1" destOrd="0" presId="urn:microsoft.com/office/officeart/2005/8/layout/vProcess5"/>
    <dgm:cxn modelId="{C3FBB4A0-19B9-4C9C-9ED2-4EF6A44CB39B}" type="presParOf" srcId="{49BD6D4F-35C3-464F-B1C1-6D76DD43E8C3}" destId="{861AC748-DDAF-41A3-A7DF-548AA21D5CDA}" srcOrd="0" destOrd="0" presId="urn:microsoft.com/office/officeart/2005/8/layout/vProcess5"/>
    <dgm:cxn modelId="{1A790395-520C-4613-90E3-C4053EF724B5}" type="presParOf" srcId="{49BD6D4F-35C3-464F-B1C1-6D76DD43E8C3}" destId="{FA7E327D-0EF3-41FA-9D8A-D2E0E3A99E2A}" srcOrd="1" destOrd="0" presId="urn:microsoft.com/office/officeart/2005/8/layout/vProcess5"/>
    <dgm:cxn modelId="{B77621BC-726F-47AF-8D1C-6E0BD3DCC9DB}" type="presParOf" srcId="{49BD6D4F-35C3-464F-B1C1-6D76DD43E8C3}" destId="{984419F5-7492-47BC-865C-00FEE5573C27}" srcOrd="2" destOrd="0" presId="urn:microsoft.com/office/officeart/2005/8/layout/vProcess5"/>
    <dgm:cxn modelId="{BD326EAD-AB59-40CE-BBC5-4FF389365DDA}" type="presParOf" srcId="{49BD6D4F-35C3-464F-B1C1-6D76DD43E8C3}" destId="{6C89AAFD-48EA-4CE6-ADDA-4615A61CA664}" srcOrd="3" destOrd="0" presId="urn:microsoft.com/office/officeart/2005/8/layout/vProcess5"/>
    <dgm:cxn modelId="{F7FDC603-865C-487B-B165-93CCEDB9EDD9}" type="presParOf" srcId="{49BD6D4F-35C3-464F-B1C1-6D76DD43E8C3}" destId="{AB15D8CE-CDC7-43F7-A99B-F2854D8B3561}" srcOrd="4" destOrd="0" presId="urn:microsoft.com/office/officeart/2005/8/layout/vProcess5"/>
    <dgm:cxn modelId="{C28936C2-A53A-4E67-BD29-5FF5CF8905C6}" type="presParOf" srcId="{49BD6D4F-35C3-464F-B1C1-6D76DD43E8C3}" destId="{D6B6BD05-3BC7-4CC0-A711-46F4600E1BA3}" srcOrd="5" destOrd="0" presId="urn:microsoft.com/office/officeart/2005/8/layout/vProcess5"/>
    <dgm:cxn modelId="{D5FE810C-B212-4542-8325-C75A0054CD6D}" type="presParOf" srcId="{49BD6D4F-35C3-464F-B1C1-6D76DD43E8C3}" destId="{BC760182-A699-4337-AED6-472C8DC44668}" srcOrd="6" destOrd="0" presId="urn:microsoft.com/office/officeart/2005/8/layout/vProcess5"/>
    <dgm:cxn modelId="{33165F1B-8637-44F3-8973-19818CA2E4D3}" type="presParOf" srcId="{49BD6D4F-35C3-464F-B1C1-6D76DD43E8C3}" destId="{9FA45C2D-3C5D-4902-A8D0-99D6004DF9BA}" srcOrd="7" destOrd="0" presId="urn:microsoft.com/office/officeart/2005/8/layout/vProcess5"/>
    <dgm:cxn modelId="{9923ED52-D472-4A44-8155-896FE7D442AF}" type="presParOf" srcId="{49BD6D4F-35C3-464F-B1C1-6D76DD43E8C3}" destId="{93A6844E-E454-44E2-A33D-54C1E52DD7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CB1EB0-7943-466A-A2CB-39FB3AC266CE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B91C42-4A20-4843-B9C4-C699C8C582ED}">
      <dgm:prSet/>
      <dgm:spPr/>
      <dgm:t>
        <a:bodyPr/>
        <a:lstStyle/>
        <a:p>
          <a:r>
            <a:rPr lang="en-US" b="1" u="sng" dirty="0"/>
            <a:t>Situation</a:t>
          </a:r>
          <a:r>
            <a:rPr lang="en-US" dirty="0"/>
            <a:t>: a member serves on the Council as well as on the board of directors of a disability organization that applies for a grant from the Council.</a:t>
          </a:r>
        </a:p>
      </dgm:t>
      <dgm:extLst>
        <a:ext uri="{E40237B7-FDA0-4F09-8148-C483321AD2D9}">
          <dgm14:cNvPr xmlns:dgm14="http://schemas.microsoft.com/office/drawing/2010/diagram" id="0" name="" descr="three text boxes: Situation: a member serves on the Council as well as on the board of directors of a disability organization that applies for a grant from the Council."/>
        </a:ext>
      </dgm:extLst>
    </dgm:pt>
    <dgm:pt modelId="{2022703A-E859-49F5-A870-EA66D86FD4F1}" type="parTrans" cxnId="{F69F7204-D55D-4719-A8A2-0B3FBD2C33B7}">
      <dgm:prSet/>
      <dgm:spPr/>
      <dgm:t>
        <a:bodyPr/>
        <a:lstStyle/>
        <a:p>
          <a:endParaRPr lang="en-US"/>
        </a:p>
      </dgm:t>
    </dgm:pt>
    <dgm:pt modelId="{9FCEF638-0A7A-4AE4-AA57-982F1F72117D}" type="sibTrans" cxnId="{F69F7204-D55D-4719-A8A2-0B3FBD2C33B7}">
      <dgm:prSet/>
      <dgm:spPr/>
      <dgm:t>
        <a:bodyPr/>
        <a:lstStyle/>
        <a:p>
          <a:endParaRPr lang="en-US"/>
        </a:p>
      </dgm:t>
    </dgm:pt>
    <dgm:pt modelId="{068CBF5E-799A-4460-ADA0-1CC31564D0A9}">
      <dgm:prSet/>
      <dgm:spPr/>
      <dgm:t>
        <a:bodyPr/>
        <a:lstStyle/>
        <a:p>
          <a:r>
            <a:rPr lang="en-US" b="1" u="sng" dirty="0"/>
            <a:t>Result</a:t>
          </a:r>
          <a:r>
            <a:rPr lang="en-US" dirty="0"/>
            <a:t>:  Even though the Council member may not receive direct money from the grant, it may appear as a conflict of interest.</a:t>
          </a:r>
        </a:p>
      </dgm:t>
      <dgm:extLst>
        <a:ext uri="{E40237B7-FDA0-4F09-8148-C483321AD2D9}">
          <dgm14:cNvPr xmlns:dgm14="http://schemas.microsoft.com/office/drawing/2010/diagram" id="0" name="" descr="Result:  Even though the Council member may not receive direct money from the grant, it may appear as a conflict of interest.&#10;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DDC6BD97-BED1-4D13-B801-948C087BF740}" type="parTrans" cxnId="{7DB28C3B-9A54-4411-AB20-41B46756455E}">
      <dgm:prSet/>
      <dgm:spPr/>
      <dgm:t>
        <a:bodyPr/>
        <a:lstStyle/>
        <a:p>
          <a:endParaRPr lang="en-US"/>
        </a:p>
      </dgm:t>
    </dgm:pt>
    <dgm:pt modelId="{6E962068-6CE1-4BF0-A988-DC3DA7A37CD3}" type="sibTrans" cxnId="{7DB28C3B-9A54-4411-AB20-41B46756455E}">
      <dgm:prSet/>
      <dgm:spPr/>
      <dgm:t>
        <a:bodyPr/>
        <a:lstStyle/>
        <a:p>
          <a:endParaRPr lang="en-US"/>
        </a:p>
      </dgm:t>
    </dgm:pt>
    <dgm:pt modelId="{CF8CDC58-18A0-4F78-BEED-2B2035CBFADD}">
      <dgm:prSet/>
      <dgm:spPr/>
      <dgm:t>
        <a:bodyPr/>
        <a:lstStyle/>
        <a:p>
          <a:r>
            <a:rPr lang="en-US" b="1" u="sng" dirty="0"/>
            <a:t>Recommendation</a:t>
          </a:r>
          <a:r>
            <a:rPr lang="en-US" dirty="0"/>
            <a:t>: The Council member can say they have a conflict and not take part in discussions or voting on the grant</a:t>
          </a:r>
        </a:p>
      </dgm:t>
      <dgm:extLst>
        <a:ext uri="{E40237B7-FDA0-4F09-8148-C483321AD2D9}">
          <dgm14:cNvPr xmlns:dgm14="http://schemas.microsoft.com/office/drawing/2010/diagram" id="0" name="" descr="Recommendation: The Council member can say they have a conflict and not take part in discussions or voting on the grant&#10;"/>
        </a:ext>
      </dgm:extLst>
    </dgm:pt>
    <dgm:pt modelId="{82CB1D56-F10C-43C7-AB8C-58901ADEC170}" type="parTrans" cxnId="{7F03D117-6994-4EB0-AD72-1BB2154B3BA2}">
      <dgm:prSet/>
      <dgm:spPr/>
      <dgm:t>
        <a:bodyPr/>
        <a:lstStyle/>
        <a:p>
          <a:endParaRPr lang="en-US"/>
        </a:p>
      </dgm:t>
    </dgm:pt>
    <dgm:pt modelId="{1854058A-0C55-403D-B42C-2E12365AB83A}" type="sibTrans" cxnId="{7F03D117-6994-4EB0-AD72-1BB2154B3BA2}">
      <dgm:prSet/>
      <dgm:spPr/>
      <dgm:t>
        <a:bodyPr/>
        <a:lstStyle/>
        <a:p>
          <a:endParaRPr lang="en-US"/>
        </a:p>
      </dgm:t>
    </dgm:pt>
    <dgm:pt modelId="{49BD6D4F-35C3-464F-B1C1-6D76DD43E8C3}" type="pres">
      <dgm:prSet presAssocID="{07CB1EB0-7943-466A-A2CB-39FB3AC266CE}" presName="outerComposite" presStyleCnt="0">
        <dgm:presLayoutVars>
          <dgm:chMax val="5"/>
          <dgm:dir/>
          <dgm:resizeHandles val="exact"/>
        </dgm:presLayoutVars>
      </dgm:prSet>
      <dgm:spPr/>
    </dgm:pt>
    <dgm:pt modelId="{861AC748-DDAF-41A3-A7DF-548AA21D5CDA}" type="pres">
      <dgm:prSet presAssocID="{07CB1EB0-7943-466A-A2CB-39FB3AC266CE}" presName="dummyMaxCanvas" presStyleCnt="0">
        <dgm:presLayoutVars/>
      </dgm:prSet>
      <dgm:spPr/>
    </dgm:pt>
    <dgm:pt modelId="{939B9CAA-F639-4D4E-959D-F15EBE04DF1F}" type="pres">
      <dgm:prSet presAssocID="{07CB1EB0-7943-466A-A2CB-39FB3AC266CE}" presName="ThreeNodes_1" presStyleLbl="node1" presStyleIdx="0" presStyleCnt="3">
        <dgm:presLayoutVars>
          <dgm:bulletEnabled val="1"/>
        </dgm:presLayoutVars>
      </dgm:prSet>
      <dgm:spPr/>
    </dgm:pt>
    <dgm:pt modelId="{FCB50F21-420A-4056-9D5F-52B5BC3B348D}" type="pres">
      <dgm:prSet presAssocID="{07CB1EB0-7943-466A-A2CB-39FB3AC266CE}" presName="ThreeNodes_2" presStyleLbl="node1" presStyleIdx="1" presStyleCnt="3">
        <dgm:presLayoutVars>
          <dgm:bulletEnabled val="1"/>
        </dgm:presLayoutVars>
      </dgm:prSet>
      <dgm:spPr/>
    </dgm:pt>
    <dgm:pt modelId="{E913640D-1170-4A0B-8CFC-22C86EF968A9}" type="pres">
      <dgm:prSet presAssocID="{07CB1EB0-7943-466A-A2CB-39FB3AC266CE}" presName="ThreeNodes_3" presStyleLbl="node1" presStyleIdx="2" presStyleCnt="3">
        <dgm:presLayoutVars>
          <dgm:bulletEnabled val="1"/>
        </dgm:presLayoutVars>
      </dgm:prSet>
      <dgm:spPr/>
    </dgm:pt>
    <dgm:pt modelId="{ACE34B8A-0523-4BC5-A9A0-A902DD6FF4BB}" type="pres">
      <dgm:prSet presAssocID="{07CB1EB0-7943-466A-A2CB-39FB3AC266CE}" presName="ThreeConn_1-2" presStyleLbl="fgAccFollowNode1" presStyleIdx="0" presStyleCnt="2">
        <dgm:presLayoutVars>
          <dgm:bulletEnabled val="1"/>
        </dgm:presLayoutVars>
      </dgm:prSet>
      <dgm:spPr/>
    </dgm:pt>
    <dgm:pt modelId="{EA27A79D-6670-4328-9F16-39A48FEA69C3}" type="pres">
      <dgm:prSet presAssocID="{07CB1EB0-7943-466A-A2CB-39FB3AC266CE}" presName="ThreeConn_2-3" presStyleLbl="fgAccFollowNode1" presStyleIdx="1" presStyleCnt="2">
        <dgm:presLayoutVars>
          <dgm:bulletEnabled val="1"/>
        </dgm:presLayoutVars>
      </dgm:prSet>
      <dgm:spPr/>
    </dgm:pt>
    <dgm:pt modelId="{5A91DFE8-11DB-4279-9C45-8F2DA1BED1BD}" type="pres">
      <dgm:prSet presAssocID="{07CB1EB0-7943-466A-A2CB-39FB3AC266CE}" presName="ThreeNodes_1_text" presStyleLbl="node1" presStyleIdx="2" presStyleCnt="3">
        <dgm:presLayoutVars>
          <dgm:bulletEnabled val="1"/>
        </dgm:presLayoutVars>
      </dgm:prSet>
      <dgm:spPr/>
    </dgm:pt>
    <dgm:pt modelId="{0449AF17-FEA9-4250-B200-E610B5D2AB78}" type="pres">
      <dgm:prSet presAssocID="{07CB1EB0-7943-466A-A2CB-39FB3AC266CE}" presName="ThreeNodes_2_text" presStyleLbl="node1" presStyleIdx="2" presStyleCnt="3">
        <dgm:presLayoutVars>
          <dgm:bulletEnabled val="1"/>
        </dgm:presLayoutVars>
      </dgm:prSet>
      <dgm:spPr/>
    </dgm:pt>
    <dgm:pt modelId="{A2681A47-8056-4E3E-99BA-E85590E3B297}" type="pres">
      <dgm:prSet presAssocID="{07CB1EB0-7943-466A-A2CB-39FB3AC266C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69F7204-D55D-4719-A8A2-0B3FBD2C33B7}" srcId="{07CB1EB0-7943-466A-A2CB-39FB3AC266CE}" destId="{69B91C42-4A20-4843-B9C4-C699C8C582ED}" srcOrd="0" destOrd="0" parTransId="{2022703A-E859-49F5-A870-EA66D86FD4F1}" sibTransId="{9FCEF638-0A7A-4AE4-AA57-982F1F72117D}"/>
    <dgm:cxn modelId="{7F03D117-6994-4EB0-AD72-1BB2154B3BA2}" srcId="{07CB1EB0-7943-466A-A2CB-39FB3AC266CE}" destId="{CF8CDC58-18A0-4F78-BEED-2B2035CBFADD}" srcOrd="2" destOrd="0" parTransId="{82CB1D56-F10C-43C7-AB8C-58901ADEC170}" sibTransId="{1854058A-0C55-403D-B42C-2E12365AB83A}"/>
    <dgm:cxn modelId="{FE33D917-7CCB-4A6A-BAF8-1E78131675D7}" type="presOf" srcId="{CF8CDC58-18A0-4F78-BEED-2B2035CBFADD}" destId="{A2681A47-8056-4E3E-99BA-E85590E3B297}" srcOrd="1" destOrd="0" presId="urn:microsoft.com/office/officeart/2005/8/layout/vProcess5"/>
    <dgm:cxn modelId="{E8F60326-BD15-48D2-AAF6-7211030A0F64}" type="presOf" srcId="{9FCEF638-0A7A-4AE4-AA57-982F1F72117D}" destId="{ACE34B8A-0523-4BC5-A9A0-A902DD6FF4BB}" srcOrd="0" destOrd="0" presId="urn:microsoft.com/office/officeart/2005/8/layout/vProcess5"/>
    <dgm:cxn modelId="{F4C29328-F300-4560-BF8F-8E7391B0F539}" type="presOf" srcId="{068CBF5E-799A-4460-ADA0-1CC31564D0A9}" destId="{FCB50F21-420A-4056-9D5F-52B5BC3B348D}" srcOrd="0" destOrd="0" presId="urn:microsoft.com/office/officeart/2005/8/layout/vProcess5"/>
    <dgm:cxn modelId="{9F67D129-8E7F-47A4-8CE4-1250B2BD15C1}" type="presOf" srcId="{068CBF5E-799A-4460-ADA0-1CC31564D0A9}" destId="{0449AF17-FEA9-4250-B200-E610B5D2AB78}" srcOrd="1" destOrd="0" presId="urn:microsoft.com/office/officeart/2005/8/layout/vProcess5"/>
    <dgm:cxn modelId="{7DE49530-79DE-460D-9655-C4C7873B1C33}" type="presOf" srcId="{CF8CDC58-18A0-4F78-BEED-2B2035CBFADD}" destId="{E913640D-1170-4A0B-8CFC-22C86EF968A9}" srcOrd="0" destOrd="0" presId="urn:microsoft.com/office/officeart/2005/8/layout/vProcess5"/>
    <dgm:cxn modelId="{7DB28C3B-9A54-4411-AB20-41B46756455E}" srcId="{07CB1EB0-7943-466A-A2CB-39FB3AC266CE}" destId="{068CBF5E-799A-4460-ADA0-1CC31564D0A9}" srcOrd="1" destOrd="0" parTransId="{DDC6BD97-BED1-4D13-B801-948C087BF740}" sibTransId="{6E962068-6CE1-4BF0-A988-DC3DA7A37CD3}"/>
    <dgm:cxn modelId="{5016BB57-DCF6-4DE8-BC71-B3EAFA10F890}" type="presOf" srcId="{07CB1EB0-7943-466A-A2CB-39FB3AC266CE}" destId="{49BD6D4F-35C3-464F-B1C1-6D76DD43E8C3}" srcOrd="0" destOrd="0" presId="urn:microsoft.com/office/officeart/2005/8/layout/vProcess5"/>
    <dgm:cxn modelId="{09260599-E4EE-44AE-8BDB-EA0CEE822EA2}" type="presOf" srcId="{6E962068-6CE1-4BF0-A988-DC3DA7A37CD3}" destId="{EA27A79D-6670-4328-9F16-39A48FEA69C3}" srcOrd="0" destOrd="0" presId="urn:microsoft.com/office/officeart/2005/8/layout/vProcess5"/>
    <dgm:cxn modelId="{C50FF3B2-E60D-43F5-A254-B87497501AE2}" type="presOf" srcId="{69B91C42-4A20-4843-B9C4-C699C8C582ED}" destId="{5A91DFE8-11DB-4279-9C45-8F2DA1BED1BD}" srcOrd="1" destOrd="0" presId="urn:microsoft.com/office/officeart/2005/8/layout/vProcess5"/>
    <dgm:cxn modelId="{C64557B6-A2A2-438C-9FA7-86D080274651}" type="presOf" srcId="{69B91C42-4A20-4843-B9C4-C699C8C582ED}" destId="{939B9CAA-F639-4D4E-959D-F15EBE04DF1F}" srcOrd="0" destOrd="0" presId="urn:microsoft.com/office/officeart/2005/8/layout/vProcess5"/>
    <dgm:cxn modelId="{C3FBB4A0-19B9-4C9C-9ED2-4EF6A44CB39B}" type="presParOf" srcId="{49BD6D4F-35C3-464F-B1C1-6D76DD43E8C3}" destId="{861AC748-DDAF-41A3-A7DF-548AA21D5CDA}" srcOrd="0" destOrd="0" presId="urn:microsoft.com/office/officeart/2005/8/layout/vProcess5"/>
    <dgm:cxn modelId="{F65E3557-6B19-4434-A709-E11FC18647F6}" type="presParOf" srcId="{49BD6D4F-35C3-464F-B1C1-6D76DD43E8C3}" destId="{939B9CAA-F639-4D4E-959D-F15EBE04DF1F}" srcOrd="1" destOrd="0" presId="urn:microsoft.com/office/officeart/2005/8/layout/vProcess5"/>
    <dgm:cxn modelId="{203E101B-0D67-4119-8860-8D25A73C8434}" type="presParOf" srcId="{49BD6D4F-35C3-464F-B1C1-6D76DD43E8C3}" destId="{FCB50F21-420A-4056-9D5F-52B5BC3B348D}" srcOrd="2" destOrd="0" presId="urn:microsoft.com/office/officeart/2005/8/layout/vProcess5"/>
    <dgm:cxn modelId="{79FE39E6-3711-4519-90F7-3D31CDB2CDD4}" type="presParOf" srcId="{49BD6D4F-35C3-464F-B1C1-6D76DD43E8C3}" destId="{E913640D-1170-4A0B-8CFC-22C86EF968A9}" srcOrd="3" destOrd="0" presId="urn:microsoft.com/office/officeart/2005/8/layout/vProcess5"/>
    <dgm:cxn modelId="{DB042BA5-E247-49ED-88F7-0F42C1478803}" type="presParOf" srcId="{49BD6D4F-35C3-464F-B1C1-6D76DD43E8C3}" destId="{ACE34B8A-0523-4BC5-A9A0-A902DD6FF4BB}" srcOrd="4" destOrd="0" presId="urn:microsoft.com/office/officeart/2005/8/layout/vProcess5"/>
    <dgm:cxn modelId="{953F9044-E079-4CCE-BCA2-980E63473841}" type="presParOf" srcId="{49BD6D4F-35C3-464F-B1C1-6D76DD43E8C3}" destId="{EA27A79D-6670-4328-9F16-39A48FEA69C3}" srcOrd="5" destOrd="0" presId="urn:microsoft.com/office/officeart/2005/8/layout/vProcess5"/>
    <dgm:cxn modelId="{9C33E68D-E081-4095-B1A1-9FE468DF961A}" type="presParOf" srcId="{49BD6D4F-35C3-464F-B1C1-6D76DD43E8C3}" destId="{5A91DFE8-11DB-4279-9C45-8F2DA1BED1BD}" srcOrd="6" destOrd="0" presId="urn:microsoft.com/office/officeart/2005/8/layout/vProcess5"/>
    <dgm:cxn modelId="{7434BAC2-ECDD-4C11-8EEA-63BB3471A6BC}" type="presParOf" srcId="{49BD6D4F-35C3-464F-B1C1-6D76DD43E8C3}" destId="{0449AF17-FEA9-4250-B200-E610B5D2AB78}" srcOrd="7" destOrd="0" presId="urn:microsoft.com/office/officeart/2005/8/layout/vProcess5"/>
    <dgm:cxn modelId="{DAE43C1D-2D8C-46BD-9E4E-A42294EEBFB0}" type="presParOf" srcId="{49BD6D4F-35C3-464F-B1C1-6D76DD43E8C3}" destId="{A2681A47-8056-4E3E-99BA-E85590E3B2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F3C6-2C21-4654-B578-EFCDE8E07F25}">
      <dsp:nvSpPr>
        <dsp:cNvPr id="0" name=""/>
        <dsp:cNvSpPr/>
      </dsp:nvSpPr>
      <dsp:spPr>
        <a:xfrm rot="16200000">
          <a:off x="493" y="181331"/>
          <a:ext cx="2807436" cy="2807436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Staff members share the vision of the Council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Council members provide leadership and guidance for all Council activities</a:t>
          </a:r>
          <a:endParaRPr 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Staff should provide information and assistance to the Council as it seeks to fulfill its role in our state</a:t>
          </a:r>
        </a:p>
      </dsp:txBody>
      <dsp:txXfrm rot="5400000">
        <a:off x="494" y="883189"/>
        <a:ext cx="2316135" cy="1403718"/>
      </dsp:txXfrm>
    </dsp:sp>
    <dsp:sp modelId="{71153272-92C8-43E1-9AF1-E3EEAD35135C}">
      <dsp:nvSpPr>
        <dsp:cNvPr id="0" name=""/>
        <dsp:cNvSpPr/>
      </dsp:nvSpPr>
      <dsp:spPr>
        <a:xfrm rot="5400000">
          <a:off x="2964791" y="181331"/>
          <a:ext cx="2807436" cy="2807436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Staff and Council members are part of a team </a:t>
          </a:r>
          <a:endParaRPr lang="en-US" sz="1300" kern="1200" dirty="0"/>
        </a:p>
      </dsp:txBody>
      <dsp:txXfrm rot="-5400000">
        <a:off x="3456093" y="883190"/>
        <a:ext cx="2316135" cy="140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63F58-55EE-4441-905A-6BEADE49C764}">
      <dsp:nvSpPr>
        <dsp:cNvPr id="0" name=""/>
        <dsp:cNvSpPr/>
      </dsp:nvSpPr>
      <dsp:spPr>
        <a:xfrm rot="5400000">
          <a:off x="6288544" y="-2372709"/>
          <a:ext cx="1745085" cy="673984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When a person or group tries to change  the decisions  made by lawmakers</a:t>
          </a:r>
        </a:p>
      </dsp:txBody>
      <dsp:txXfrm rot="-5400000">
        <a:off x="3791163" y="209860"/>
        <a:ext cx="6654659" cy="1574709"/>
      </dsp:txXfrm>
    </dsp:sp>
    <dsp:sp modelId="{FA070DE5-8A4D-4B04-AA7E-9018AC8680AC}">
      <dsp:nvSpPr>
        <dsp:cNvPr id="0" name=""/>
        <dsp:cNvSpPr/>
      </dsp:nvSpPr>
      <dsp:spPr>
        <a:xfrm>
          <a:off x="0" y="10"/>
          <a:ext cx="3791163" cy="21813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 is it?  </a:t>
          </a:r>
        </a:p>
      </dsp:txBody>
      <dsp:txXfrm>
        <a:off x="106485" y="106495"/>
        <a:ext cx="3578193" cy="1968387"/>
      </dsp:txXfrm>
    </dsp:sp>
    <dsp:sp modelId="{C79FD4A8-90EB-4FA5-AEAA-D0EC0DB448A1}">
      <dsp:nvSpPr>
        <dsp:cNvPr id="0" name=""/>
        <dsp:cNvSpPr/>
      </dsp:nvSpPr>
      <dsp:spPr>
        <a:xfrm rot="5400000">
          <a:off x="6171876" y="11235"/>
          <a:ext cx="1978421" cy="673984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Telling a lawmaker how to vote on funding bills  (vote Yes, vote No)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Giving money to a campaign or a political party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Telling a policymaker how to vote on federal, state, or local legislation (vote  Yes, vote No)</a:t>
          </a:r>
        </a:p>
      </dsp:txBody>
      <dsp:txXfrm rot="-5400000">
        <a:off x="3791164" y="2488527"/>
        <a:ext cx="6643268" cy="1785263"/>
      </dsp:txXfrm>
    </dsp:sp>
    <dsp:sp modelId="{40EC03AE-CD1C-41B6-A7B6-EB6E4325BDB4}">
      <dsp:nvSpPr>
        <dsp:cNvPr id="0" name=""/>
        <dsp:cNvSpPr/>
      </dsp:nvSpPr>
      <dsp:spPr>
        <a:xfrm>
          <a:off x="0" y="2290479"/>
          <a:ext cx="3791163" cy="21813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 are some activities of lobbying?</a:t>
          </a:r>
        </a:p>
      </dsp:txBody>
      <dsp:txXfrm>
        <a:off x="106485" y="2396964"/>
        <a:ext cx="3578193" cy="1968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263CE-7104-4B17-A2A0-3C77E8E3F00A}">
      <dsp:nvSpPr>
        <dsp:cNvPr id="0" name=""/>
        <dsp:cNvSpPr/>
      </dsp:nvSpPr>
      <dsp:spPr>
        <a:xfrm>
          <a:off x="1343" y="395237"/>
          <a:ext cx="4891770" cy="24458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Approach is unbiased</a:t>
          </a:r>
        </a:p>
      </dsp:txBody>
      <dsp:txXfrm>
        <a:off x="72981" y="466875"/>
        <a:ext cx="4748494" cy="2302609"/>
      </dsp:txXfrm>
    </dsp:sp>
    <dsp:sp modelId="{DFA5301D-176D-4E85-B212-5575C272363B}">
      <dsp:nvSpPr>
        <dsp:cNvPr id="0" name=""/>
        <dsp:cNvSpPr/>
      </dsp:nvSpPr>
      <dsp:spPr>
        <a:xfrm>
          <a:off x="6116056" y="395237"/>
          <a:ext cx="4891770" cy="24458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Discussion includes pros and cons</a:t>
          </a:r>
        </a:p>
      </dsp:txBody>
      <dsp:txXfrm>
        <a:off x="6187694" y="466875"/>
        <a:ext cx="4748494" cy="2302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1B4D9-CC01-435A-AC94-6C7F84D91BA2}">
      <dsp:nvSpPr>
        <dsp:cNvPr id="0" name=""/>
        <dsp:cNvSpPr/>
      </dsp:nvSpPr>
      <dsp:spPr>
        <a:xfrm>
          <a:off x="161738" y="2062"/>
          <a:ext cx="4076848" cy="40768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 Council does not have to be neutral about outcomes for people with developmental disabilities – BUT…</a:t>
          </a:r>
        </a:p>
      </dsp:txBody>
      <dsp:txXfrm>
        <a:off x="758779" y="599103"/>
        <a:ext cx="2882766" cy="2882766"/>
      </dsp:txXfrm>
    </dsp:sp>
    <dsp:sp modelId="{3E28B67A-6455-4BDD-9629-BF9941CC22E1}">
      <dsp:nvSpPr>
        <dsp:cNvPr id="0" name=""/>
        <dsp:cNvSpPr/>
      </dsp:nvSpPr>
      <dsp:spPr>
        <a:xfrm rot="5398846">
          <a:off x="4590800" y="1491095"/>
          <a:ext cx="1426897" cy="1096700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DB387-E19D-4A29-9D5B-A380D472B346}">
      <dsp:nvSpPr>
        <dsp:cNvPr id="0" name=""/>
        <dsp:cNvSpPr/>
      </dsp:nvSpPr>
      <dsp:spPr>
        <a:xfrm>
          <a:off x="6307833" y="0"/>
          <a:ext cx="4076848" cy="40768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Must show a fair attitude when looking at options  for meeting needs</a:t>
          </a:r>
        </a:p>
      </dsp:txBody>
      <dsp:txXfrm>
        <a:off x="6904874" y="597041"/>
        <a:ext cx="2882766" cy="2882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2CADD-BBC3-4723-A69E-C88CAE578EAC}">
      <dsp:nvSpPr>
        <dsp:cNvPr id="0" name=""/>
        <dsp:cNvSpPr/>
      </dsp:nvSpPr>
      <dsp:spPr>
        <a:xfrm>
          <a:off x="341595" y="289"/>
          <a:ext cx="3307243" cy="21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EECD3-EEA6-419D-B936-FC9E254716BA}">
      <dsp:nvSpPr>
        <dsp:cNvPr id="0" name=""/>
        <dsp:cNvSpPr/>
      </dsp:nvSpPr>
      <dsp:spPr>
        <a:xfrm>
          <a:off x="709067" y="349387"/>
          <a:ext cx="3307243" cy="2100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dirty="0"/>
            <a:t>Definition</a:t>
          </a:r>
          <a:endParaRPr lang="en-US" sz="5200" kern="1200" dirty="0"/>
        </a:p>
      </dsp:txBody>
      <dsp:txXfrm>
        <a:off x="770577" y="410897"/>
        <a:ext cx="3184223" cy="1977079"/>
      </dsp:txXfrm>
    </dsp:sp>
    <dsp:sp modelId="{B04F27C0-1A9F-48BE-91F2-393639C3008A}">
      <dsp:nvSpPr>
        <dsp:cNvPr id="0" name=""/>
        <dsp:cNvSpPr/>
      </dsp:nvSpPr>
      <dsp:spPr>
        <a:xfrm>
          <a:off x="4383782" y="289"/>
          <a:ext cx="5132445" cy="2451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FA4EB-C979-405E-B4A6-EB6FD8A86904}">
      <dsp:nvSpPr>
        <dsp:cNvPr id="0" name=""/>
        <dsp:cNvSpPr/>
      </dsp:nvSpPr>
      <dsp:spPr>
        <a:xfrm>
          <a:off x="4751253" y="349387"/>
          <a:ext cx="5132445" cy="2451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A  conflict of interest is real or believed. It exists if the Iowa Developmental Disabilities Council member or a member of their family appears to  benefit personally from their position on the Council </a:t>
          </a:r>
          <a:endParaRPr lang="en-US" sz="2400" kern="1200" dirty="0"/>
        </a:p>
      </dsp:txBody>
      <dsp:txXfrm>
        <a:off x="4823043" y="421177"/>
        <a:ext cx="4988865" cy="2307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E327D-0EF3-41FA-9D8A-D2E0E3A99E2A}">
      <dsp:nvSpPr>
        <dsp:cNvPr id="0" name=""/>
        <dsp:cNvSpPr/>
      </dsp:nvSpPr>
      <dsp:spPr>
        <a:xfrm>
          <a:off x="61752" y="0"/>
          <a:ext cx="8759232" cy="10618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Councils value the participation of stakeholders, state agencies, DD Act agencies, and other disability advocates</a:t>
          </a:r>
        </a:p>
      </dsp:txBody>
      <dsp:txXfrm>
        <a:off x="92852" y="31100"/>
        <a:ext cx="7613435" cy="999629"/>
      </dsp:txXfrm>
    </dsp:sp>
    <dsp:sp modelId="{984419F5-7492-47BC-865C-00FEE5573C27}">
      <dsp:nvSpPr>
        <dsp:cNvPr id="0" name=""/>
        <dsp:cNvSpPr/>
      </dsp:nvSpPr>
      <dsp:spPr>
        <a:xfrm>
          <a:off x="772873" y="1238800"/>
          <a:ext cx="8759232" cy="10618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 participation may at times create real or believed conflict of interests</a:t>
          </a:r>
        </a:p>
      </dsp:txBody>
      <dsp:txXfrm>
        <a:off x="803973" y="1269900"/>
        <a:ext cx="7233969" cy="999629"/>
      </dsp:txXfrm>
    </dsp:sp>
    <dsp:sp modelId="{6C89AAFD-48EA-4CE6-ADDA-4615A61CA664}">
      <dsp:nvSpPr>
        <dsp:cNvPr id="0" name=""/>
        <dsp:cNvSpPr/>
      </dsp:nvSpPr>
      <dsp:spPr>
        <a:xfrm>
          <a:off x="1545746" y="2477601"/>
          <a:ext cx="8759232" cy="10618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Talking openly is the best for the Council to keep a good view with the public </a:t>
          </a:r>
        </a:p>
      </dsp:txBody>
      <dsp:txXfrm>
        <a:off x="1576846" y="2508701"/>
        <a:ext cx="7233969" cy="999629"/>
      </dsp:txXfrm>
    </dsp:sp>
    <dsp:sp modelId="{AB15D8CE-CDC7-43F7-A99B-F2854D8B3561}">
      <dsp:nvSpPr>
        <dsp:cNvPr id="0" name=""/>
        <dsp:cNvSpPr/>
      </dsp:nvSpPr>
      <dsp:spPr>
        <a:xfrm>
          <a:off x="8069043" y="805220"/>
          <a:ext cx="690188" cy="69018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224335" y="805220"/>
        <a:ext cx="379604" cy="519366"/>
      </dsp:txXfrm>
    </dsp:sp>
    <dsp:sp modelId="{D6B6BD05-3BC7-4CC0-A711-46F4600E1BA3}">
      <dsp:nvSpPr>
        <dsp:cNvPr id="0" name=""/>
        <dsp:cNvSpPr/>
      </dsp:nvSpPr>
      <dsp:spPr>
        <a:xfrm>
          <a:off x="8841916" y="2036941"/>
          <a:ext cx="690188" cy="69018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997208" y="2036941"/>
        <a:ext cx="379604" cy="519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B9CAA-F639-4D4E-959D-F15EBE04DF1F}">
      <dsp:nvSpPr>
        <dsp:cNvPr id="0" name=""/>
        <dsp:cNvSpPr/>
      </dsp:nvSpPr>
      <dsp:spPr>
        <a:xfrm>
          <a:off x="0" y="0"/>
          <a:ext cx="8759232" cy="10618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Situation</a:t>
          </a:r>
          <a:r>
            <a:rPr lang="en-US" sz="2000" kern="1200" dirty="0"/>
            <a:t>: a member serves on the Council as well as on the board of directors of a disability organization that applies for a grant from the Council.</a:t>
          </a:r>
        </a:p>
      </dsp:txBody>
      <dsp:txXfrm>
        <a:off x="31100" y="31100"/>
        <a:ext cx="7613435" cy="999629"/>
      </dsp:txXfrm>
    </dsp:sp>
    <dsp:sp modelId="{FCB50F21-420A-4056-9D5F-52B5BC3B348D}">
      <dsp:nvSpPr>
        <dsp:cNvPr id="0" name=""/>
        <dsp:cNvSpPr/>
      </dsp:nvSpPr>
      <dsp:spPr>
        <a:xfrm>
          <a:off x="772873" y="1238800"/>
          <a:ext cx="8759232" cy="10618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Result</a:t>
          </a:r>
          <a:r>
            <a:rPr lang="en-US" sz="2000" kern="1200" dirty="0"/>
            <a:t>:  Even though the Council member may not receive direct money from the grant, it may appear as a conflict of interest.</a:t>
          </a:r>
        </a:p>
      </dsp:txBody>
      <dsp:txXfrm>
        <a:off x="803973" y="1269900"/>
        <a:ext cx="7233969" cy="999629"/>
      </dsp:txXfrm>
    </dsp:sp>
    <dsp:sp modelId="{E913640D-1170-4A0B-8CFC-22C86EF968A9}">
      <dsp:nvSpPr>
        <dsp:cNvPr id="0" name=""/>
        <dsp:cNvSpPr/>
      </dsp:nvSpPr>
      <dsp:spPr>
        <a:xfrm>
          <a:off x="1545746" y="2477601"/>
          <a:ext cx="8759232" cy="10618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Recommendation</a:t>
          </a:r>
          <a:r>
            <a:rPr lang="en-US" sz="2000" kern="1200" dirty="0"/>
            <a:t>: The Council member can say they have a conflict and not take part in discussions or voting on the grant</a:t>
          </a:r>
        </a:p>
      </dsp:txBody>
      <dsp:txXfrm>
        <a:off x="1576846" y="2508701"/>
        <a:ext cx="7233969" cy="999629"/>
      </dsp:txXfrm>
    </dsp:sp>
    <dsp:sp modelId="{ACE34B8A-0523-4BC5-A9A0-A902DD6FF4BB}">
      <dsp:nvSpPr>
        <dsp:cNvPr id="0" name=""/>
        <dsp:cNvSpPr/>
      </dsp:nvSpPr>
      <dsp:spPr>
        <a:xfrm>
          <a:off x="8069043" y="805220"/>
          <a:ext cx="690188" cy="69018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224335" y="805220"/>
        <a:ext cx="379604" cy="519366"/>
      </dsp:txXfrm>
    </dsp:sp>
    <dsp:sp modelId="{EA27A79D-6670-4328-9F16-39A48FEA69C3}">
      <dsp:nvSpPr>
        <dsp:cNvPr id="0" name=""/>
        <dsp:cNvSpPr/>
      </dsp:nvSpPr>
      <dsp:spPr>
        <a:xfrm>
          <a:off x="8841916" y="2036941"/>
          <a:ext cx="690188" cy="69018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997208" y="2036941"/>
        <a:ext cx="379604" cy="51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790EF5AC-8F9C-124B-8E7D-616B1AE492F2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581C90A0-373A-7347-89A2-1286EBCA72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C90A0-373A-7347-89A2-1286EBCA72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8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C90A0-373A-7347-89A2-1286EBCA72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C90A0-373A-7347-89A2-1286EBCA72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0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C90A0-373A-7347-89A2-1286EBCA72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9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C90A0-373A-7347-89A2-1286EBCA72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5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C90A0-373A-7347-89A2-1286EBCA72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9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33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190546" y="2739447"/>
            <a:ext cx="1637798" cy="1899845"/>
          </a:xfrm>
          <a:custGeom>
            <a:avLst/>
            <a:gdLst>
              <a:gd name="connsiteX0" fmla="*/ 993913 w 1987826"/>
              <a:gd name="connsiteY0" fmla="*/ 0 h 2305878"/>
              <a:gd name="connsiteX1" fmla="*/ 1987826 w 1987826"/>
              <a:gd name="connsiteY1" fmla="*/ 496957 h 2305878"/>
              <a:gd name="connsiteX2" fmla="*/ 1987826 w 1987826"/>
              <a:gd name="connsiteY2" fmla="*/ 1808922 h 2305878"/>
              <a:gd name="connsiteX3" fmla="*/ 993913 w 1987826"/>
              <a:gd name="connsiteY3" fmla="*/ 2305878 h 2305878"/>
              <a:gd name="connsiteX4" fmla="*/ 0 w 1987826"/>
              <a:gd name="connsiteY4" fmla="*/ 1808922 h 2305878"/>
              <a:gd name="connsiteX5" fmla="*/ 0 w 1987826"/>
              <a:gd name="connsiteY5" fmla="*/ 496957 h 23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826" h="2305878">
                <a:moveTo>
                  <a:pt x="993913" y="0"/>
                </a:moveTo>
                <a:lnTo>
                  <a:pt x="1987826" y="496957"/>
                </a:lnTo>
                <a:lnTo>
                  <a:pt x="1987826" y="1808922"/>
                </a:lnTo>
                <a:lnTo>
                  <a:pt x="993913" y="2305878"/>
                </a:lnTo>
                <a:lnTo>
                  <a:pt x="0" y="1808922"/>
                </a:lnTo>
                <a:lnTo>
                  <a:pt x="0" y="496957"/>
                </a:lnTo>
                <a:close/>
              </a:path>
            </a:pathLst>
          </a:cu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14916" y="2739447"/>
            <a:ext cx="1637798" cy="1899845"/>
          </a:xfrm>
          <a:custGeom>
            <a:avLst/>
            <a:gdLst>
              <a:gd name="connsiteX0" fmla="*/ 993913 w 1987826"/>
              <a:gd name="connsiteY0" fmla="*/ 0 h 2305878"/>
              <a:gd name="connsiteX1" fmla="*/ 1987826 w 1987826"/>
              <a:gd name="connsiteY1" fmla="*/ 496957 h 2305878"/>
              <a:gd name="connsiteX2" fmla="*/ 1987826 w 1987826"/>
              <a:gd name="connsiteY2" fmla="*/ 1808922 h 2305878"/>
              <a:gd name="connsiteX3" fmla="*/ 993913 w 1987826"/>
              <a:gd name="connsiteY3" fmla="*/ 2305878 h 2305878"/>
              <a:gd name="connsiteX4" fmla="*/ 0 w 1987826"/>
              <a:gd name="connsiteY4" fmla="*/ 1808922 h 2305878"/>
              <a:gd name="connsiteX5" fmla="*/ 0 w 1987826"/>
              <a:gd name="connsiteY5" fmla="*/ 496957 h 23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826" h="2305878">
                <a:moveTo>
                  <a:pt x="993913" y="0"/>
                </a:moveTo>
                <a:lnTo>
                  <a:pt x="1987826" y="496957"/>
                </a:lnTo>
                <a:lnTo>
                  <a:pt x="1987826" y="1808922"/>
                </a:lnTo>
                <a:lnTo>
                  <a:pt x="993913" y="2305878"/>
                </a:lnTo>
                <a:lnTo>
                  <a:pt x="0" y="1808922"/>
                </a:lnTo>
                <a:lnTo>
                  <a:pt x="0" y="496957"/>
                </a:lnTo>
                <a:close/>
              </a:path>
            </a:pathLst>
          </a:cu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639286" y="2739447"/>
            <a:ext cx="1637798" cy="1899845"/>
          </a:xfrm>
          <a:custGeom>
            <a:avLst/>
            <a:gdLst>
              <a:gd name="connsiteX0" fmla="*/ 993913 w 1987826"/>
              <a:gd name="connsiteY0" fmla="*/ 0 h 2305878"/>
              <a:gd name="connsiteX1" fmla="*/ 1987826 w 1987826"/>
              <a:gd name="connsiteY1" fmla="*/ 496957 h 2305878"/>
              <a:gd name="connsiteX2" fmla="*/ 1987826 w 1987826"/>
              <a:gd name="connsiteY2" fmla="*/ 1808922 h 2305878"/>
              <a:gd name="connsiteX3" fmla="*/ 993913 w 1987826"/>
              <a:gd name="connsiteY3" fmla="*/ 2305878 h 2305878"/>
              <a:gd name="connsiteX4" fmla="*/ 0 w 1987826"/>
              <a:gd name="connsiteY4" fmla="*/ 1808922 h 2305878"/>
              <a:gd name="connsiteX5" fmla="*/ 0 w 1987826"/>
              <a:gd name="connsiteY5" fmla="*/ 496957 h 23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826" h="2305878">
                <a:moveTo>
                  <a:pt x="993913" y="0"/>
                </a:moveTo>
                <a:lnTo>
                  <a:pt x="1987826" y="496957"/>
                </a:lnTo>
                <a:lnTo>
                  <a:pt x="1987826" y="1808922"/>
                </a:lnTo>
                <a:lnTo>
                  <a:pt x="993913" y="2305878"/>
                </a:lnTo>
                <a:lnTo>
                  <a:pt x="0" y="1808922"/>
                </a:lnTo>
                <a:lnTo>
                  <a:pt x="0" y="496957"/>
                </a:lnTo>
                <a:close/>
              </a:path>
            </a:pathLst>
          </a:cu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363656" y="2739447"/>
            <a:ext cx="1637798" cy="1899845"/>
          </a:xfrm>
          <a:custGeom>
            <a:avLst/>
            <a:gdLst>
              <a:gd name="connsiteX0" fmla="*/ 993913 w 1987826"/>
              <a:gd name="connsiteY0" fmla="*/ 0 h 2305878"/>
              <a:gd name="connsiteX1" fmla="*/ 1987826 w 1987826"/>
              <a:gd name="connsiteY1" fmla="*/ 496957 h 2305878"/>
              <a:gd name="connsiteX2" fmla="*/ 1987826 w 1987826"/>
              <a:gd name="connsiteY2" fmla="*/ 1808922 h 2305878"/>
              <a:gd name="connsiteX3" fmla="*/ 993913 w 1987826"/>
              <a:gd name="connsiteY3" fmla="*/ 2305878 h 2305878"/>
              <a:gd name="connsiteX4" fmla="*/ 0 w 1987826"/>
              <a:gd name="connsiteY4" fmla="*/ 1808922 h 2305878"/>
              <a:gd name="connsiteX5" fmla="*/ 0 w 1987826"/>
              <a:gd name="connsiteY5" fmla="*/ 496957 h 23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826" h="2305878">
                <a:moveTo>
                  <a:pt x="993913" y="0"/>
                </a:moveTo>
                <a:lnTo>
                  <a:pt x="1987826" y="496957"/>
                </a:lnTo>
                <a:lnTo>
                  <a:pt x="1987826" y="1808922"/>
                </a:lnTo>
                <a:lnTo>
                  <a:pt x="993913" y="2305878"/>
                </a:lnTo>
                <a:lnTo>
                  <a:pt x="0" y="1808922"/>
                </a:lnTo>
                <a:lnTo>
                  <a:pt x="0" y="496957"/>
                </a:lnTo>
                <a:close/>
              </a:path>
            </a:pathLst>
          </a:cu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105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01397" y="2443163"/>
            <a:ext cx="2183393" cy="222408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599152" y="2443160"/>
            <a:ext cx="2183393" cy="222408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409454" y="2443160"/>
            <a:ext cx="2183393" cy="222408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07210" y="2443160"/>
            <a:ext cx="2183393" cy="222408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33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169760" y="1004552"/>
            <a:ext cx="2215167" cy="1970467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297772" y="1004552"/>
            <a:ext cx="2215167" cy="1970467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205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827369" y="4158831"/>
            <a:ext cx="2331073" cy="1854619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482336" y="1162283"/>
            <a:ext cx="2331073" cy="1854619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482336" y="4158830"/>
            <a:ext cx="2331073" cy="1854619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59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8207" y="2582863"/>
            <a:ext cx="2151061" cy="1647825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56382" y="2582860"/>
            <a:ext cx="2151061" cy="1647825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384557" y="2582860"/>
            <a:ext cx="2151061" cy="1647825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9112732" y="2582860"/>
            <a:ext cx="2151061" cy="1647825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54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16736" y="2189406"/>
            <a:ext cx="4816698" cy="2382592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558567" y="2189406"/>
            <a:ext cx="4816698" cy="2382592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763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65924" y="3076126"/>
            <a:ext cx="4869309" cy="291733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17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05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7398" y="2943608"/>
            <a:ext cx="2240924" cy="285750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433753" y="2943608"/>
            <a:ext cx="2240924" cy="285750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331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268236" y="3931920"/>
            <a:ext cx="2282257" cy="2159787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9050599" y="3931920"/>
            <a:ext cx="2282257" cy="2159787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864197" y="862883"/>
            <a:ext cx="4651606" cy="2318198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079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,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8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430821" y="529956"/>
            <a:ext cx="5121529" cy="2755482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430820" y="3572562"/>
            <a:ext cx="5121529" cy="2755482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080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456394" y="668410"/>
            <a:ext cx="4876830" cy="2511381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7933201" y="3772338"/>
            <a:ext cx="3400021" cy="2511381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783279" y="3772338"/>
            <a:ext cx="2719590" cy="2511381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21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68979" y="1390918"/>
            <a:ext cx="2086379" cy="4146997"/>
          </a:xfrm>
          <a:prstGeom prst="roundRect">
            <a:avLst>
              <a:gd name="adj" fmla="val 11111"/>
            </a:avLst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66137" y="1401271"/>
            <a:ext cx="2086379" cy="4146997"/>
          </a:xfrm>
          <a:prstGeom prst="roundRect">
            <a:avLst>
              <a:gd name="adj" fmla="val 11111"/>
            </a:avLst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682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92675" y="1622793"/>
            <a:ext cx="4700788" cy="2575775"/>
          </a:xfr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558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45355" y="1871975"/>
            <a:ext cx="4700788" cy="2949206"/>
          </a:xfr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303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-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333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75665" y="1314535"/>
            <a:ext cx="5885644" cy="3863663"/>
          </a:xfr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44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645497" y="1251562"/>
            <a:ext cx="4778063" cy="4580820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700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419619" y="1173633"/>
            <a:ext cx="2669054" cy="2095884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419618" y="3592715"/>
            <a:ext cx="2669054" cy="2095884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26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49085" y="2220686"/>
            <a:ext cx="5617397" cy="372800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391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182986" y="2698437"/>
            <a:ext cx="3336761" cy="2801956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285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572777" y="0"/>
            <a:ext cx="4619223" cy="3374265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572777" y="3374265"/>
            <a:ext cx="4619223" cy="3384998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662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057132" y="3200399"/>
            <a:ext cx="5327976" cy="2756264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99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4159" y="1005840"/>
            <a:ext cx="4403149" cy="4988932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5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078242C-73A0-4706-9DE8-C4160D3A96B6}" type="datetimeFigureOut">
              <a:rPr lang="id-ID" smtClean="0"/>
              <a:pPr/>
              <a:t>28/08/2025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7CB0A4D-C1F4-47BB-84BB-BA1A1381C01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637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71" r:id="rId4"/>
    <p:sldLayoutId id="2147483672" r:id="rId5"/>
    <p:sldLayoutId id="2147483670" r:id="rId6"/>
    <p:sldLayoutId id="2147483661" r:id="rId7"/>
    <p:sldLayoutId id="2147483675" r:id="rId8"/>
    <p:sldLayoutId id="2147483663" r:id="rId9"/>
    <p:sldLayoutId id="2147483657" r:id="rId10"/>
    <p:sldLayoutId id="2147483658" r:id="rId11"/>
    <p:sldLayoutId id="2147483659" r:id="rId12"/>
    <p:sldLayoutId id="2147483660" r:id="rId13"/>
    <p:sldLayoutId id="2147483668" r:id="rId14"/>
    <p:sldLayoutId id="2147483678" r:id="rId15"/>
    <p:sldLayoutId id="2147483673" r:id="rId16"/>
    <p:sldLayoutId id="2147483676" r:id="rId17"/>
    <p:sldLayoutId id="2147483677" r:id="rId18"/>
    <p:sldLayoutId id="2147483669" r:id="rId19"/>
    <p:sldLayoutId id="2147483664" r:id="rId20"/>
    <p:sldLayoutId id="2147483665" r:id="rId21"/>
    <p:sldLayoutId id="2147483652" r:id="rId22"/>
    <p:sldLayoutId id="2147483653" r:id="rId23"/>
    <p:sldLayoutId id="2147483655" r:id="rId24"/>
    <p:sldLayoutId id="2147483656" r:id="rId25"/>
    <p:sldLayoutId id="214748365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i="0" kern="1200">
          <a:solidFill>
            <a:schemeClr val="tx1"/>
          </a:solidFill>
          <a:latin typeface="Open Sans" panose="020B0606030504020204" pitchFamily="34" charset="0"/>
          <a:ea typeface="+mj-ea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" panose="020B0606030504020204" pitchFamily="34" charset="0"/>
          <a:ea typeface="+mn-ea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" panose="020B0606030504020204" pitchFamily="34" charset="0"/>
          <a:ea typeface="+mn-ea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" panose="020B0606030504020204" pitchFamily="34" charset="0"/>
          <a:ea typeface="+mn-ea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" panose="020B0606030504020204" pitchFamily="34" charset="0"/>
          <a:ea typeface="+mn-ea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" panose="020B0606030504020204" pitchFamily="34" charset="0"/>
          <a:ea typeface="+mn-ea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65F34F-EC7F-F5EA-9AC0-E072BB1EF1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2331719"/>
            <a:ext cx="10515600" cy="899159"/>
          </a:xfrm>
        </p:spPr>
        <p:txBody>
          <a:bodyPr/>
          <a:lstStyle/>
          <a:p>
            <a:r>
              <a:rPr lang="en-US" dirty="0"/>
              <a:t>Duties and responsibilities of council</a:t>
            </a:r>
            <a:r>
              <a:rPr lang="en-US" baseline="0" dirty="0"/>
              <a:t> members and staff 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1CAC2C-7A63-C5B2-607E-44198644D2A8}"/>
              </a:ext>
            </a:extLst>
          </p:cNvPr>
          <p:cNvSpPr txBox="1"/>
          <p:nvPr/>
        </p:nvSpPr>
        <p:spPr>
          <a:xfrm>
            <a:off x="399299" y="4298941"/>
            <a:ext cx="11393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Duties and Responsibilities of Council Members and Staff</a:t>
            </a:r>
          </a:p>
          <a:p>
            <a:pPr algn="ctr"/>
            <a:endParaRPr lang="id-ID" sz="48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5" descr="DD Council log">
            <a:extLst>
              <a:ext uri="{FF2B5EF4-FFF2-40B4-BE49-F238E27FC236}">
                <a16:creationId xmlns:a16="http://schemas.microsoft.com/office/drawing/2014/main" id="{923A6CCC-B15E-032B-6C6A-58B4F62B57E0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649D-AD83-7C6C-144F-FA33546BC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F40E52-5DAC-6B4B-D0AE-50B29AB37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4" name="Picture 3" descr="Iowa DD Council White Logo">
              <a:extLst>
                <a:ext uri="{FF2B5EF4-FFF2-40B4-BE49-F238E27FC236}">
                  <a16:creationId xmlns:a16="http://schemas.microsoft.com/office/drawing/2014/main" id="{2055F391-E72A-5368-F883-EE165004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  <p:pic>
        <p:nvPicPr>
          <p:cNvPr id="5" name="Picture 4" descr="A collage of several people attending DD Council events.">
            <a:extLst>
              <a:ext uri="{FF2B5EF4-FFF2-40B4-BE49-F238E27FC236}">
                <a16:creationId xmlns:a16="http://schemas.microsoft.com/office/drawing/2014/main" id="{37A739F1-D967-7B9B-11A9-275CB6C62D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7" y="298798"/>
            <a:ext cx="11976906" cy="35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5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2129-5584-80E1-857F-83FCB34CB8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-1371599"/>
            <a:ext cx="10454640" cy="914401"/>
          </a:xfrm>
        </p:spPr>
        <p:txBody>
          <a:bodyPr/>
          <a:lstStyle/>
          <a:p>
            <a:r>
              <a:rPr lang="en-US" dirty="0"/>
              <a:t>Doing the work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Doing the Work! 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82" y="1556321"/>
            <a:ext cx="5772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</a:rPr>
              <a:t>Council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4B74"/>
                </a:solidFill>
              </a:rPr>
              <a:t>Help keep  staff informed of the needs they see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4B74"/>
                </a:solidFill>
              </a:rPr>
              <a:t>Finalize and approve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4B74"/>
                </a:solidFill>
              </a:rPr>
              <a:t>Approve spending outside authorized budget</a:t>
            </a:r>
          </a:p>
          <a:p>
            <a:pPr lvl="1"/>
            <a:endParaRPr lang="en-US" sz="2000" dirty="0">
              <a:solidFill>
                <a:srgbClr val="1C4B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</a:rPr>
              <a:t>Both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4B74"/>
                </a:solidFill>
              </a:rPr>
              <a:t>Recruit and train new Council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C4B74"/>
                </a:solidFill>
              </a:rPr>
              <a:t>Communicate  the Councils mission, accomplishments and goals to the public-Share the work! </a:t>
            </a:r>
          </a:p>
          <a:p>
            <a:pPr marL="57150" indent="0">
              <a:buSzPct val="80000"/>
              <a:buNone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</p:txBody>
      </p:sp>
      <p:pic>
        <p:nvPicPr>
          <p:cNvPr id="6" name="Picture Placeholder 5" descr="a  council member talking to others at the capitol ">
            <a:extLst>
              <a:ext uri="{FF2B5EF4-FFF2-40B4-BE49-F238E27FC236}">
                <a16:creationId xmlns:a16="http://schemas.microsoft.com/office/drawing/2014/main" id="{508049F9-28D6-11D7-11A8-B971371CAC4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15245"/>
          <a:stretch/>
        </p:blipFill>
        <p:spPr/>
      </p:pic>
      <p:grpSp>
        <p:nvGrpSpPr>
          <p:cNvPr id="7" name="Group 6" descr="Dd Council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38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698F-77A2-6F39-9468-3EE8AC5D09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2377439"/>
            <a:ext cx="10515600" cy="188975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82" y="1556321"/>
            <a:ext cx="5772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</a:rPr>
              <a:t>The role of the Council member is to provide leadership and direction for the Council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1C4B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</a:rPr>
              <a:t>The role of staff is to “do the work”</a:t>
            </a:r>
          </a:p>
          <a:p>
            <a:endParaRPr lang="en-US" sz="2000" dirty="0">
              <a:solidFill>
                <a:srgbClr val="1C4B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</a:rPr>
              <a:t>Staff are hired to implement the Council’s five-year state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1C4B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</a:rPr>
              <a:t>The Executive Director is the staff member that works for the Council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4B74"/>
                </a:solidFill>
              </a:rPr>
              <a:t>The staff works for the Executive Director. </a:t>
            </a:r>
          </a:p>
          <a:p>
            <a:pPr marL="57150" indent="0">
              <a:buSzPct val="80000"/>
              <a:buNone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</p:txBody>
      </p:sp>
      <p:pic>
        <p:nvPicPr>
          <p:cNvPr id="6" name="Picture Placeholder 5" descr=" a picture of staff and the chair of the council&#10;">
            <a:extLst>
              <a:ext uri="{FF2B5EF4-FFF2-40B4-BE49-F238E27FC236}">
                <a16:creationId xmlns:a16="http://schemas.microsoft.com/office/drawing/2014/main" id="{508049F9-28D6-11D7-11A8-B971371CAC4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7209"/>
          <a:stretch/>
        </p:blipFill>
        <p:spPr/>
      </p:pic>
      <p:grpSp>
        <p:nvGrpSpPr>
          <p:cNvPr id="7" name="Group 6" descr="DD Council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39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FEC3DD4-22A1-63F1-5653-89F3390CD3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838200" y="-1371601"/>
            <a:ext cx="10515600" cy="1371599"/>
          </a:xfrm>
        </p:spPr>
        <p:txBody>
          <a:bodyPr/>
          <a:lstStyle/>
          <a:p>
            <a:r>
              <a:rPr lang="en-US" dirty="0"/>
              <a:t>Lobbying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B340A-323E-2A78-E71D-4CBEB4EED640}"/>
              </a:ext>
            </a:extLst>
          </p:cNvPr>
          <p:cNvSpPr txBox="1"/>
          <p:nvPr/>
        </p:nvSpPr>
        <p:spPr>
          <a:xfrm>
            <a:off x="2762624" y="439405"/>
            <a:ext cx="610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1C4B74"/>
                </a:solidFill>
              </a:rPr>
              <a:t>Lobbying</a:t>
            </a:r>
          </a:p>
        </p:txBody>
      </p:sp>
      <p:graphicFrame>
        <p:nvGraphicFramePr>
          <p:cNvPr id="8" name="Content Placeholder 4" descr="boxes with text What is it? when a person or group attempts to incfuence decsions of government  What are some activities of lobbying">
            <a:extLst>
              <a:ext uri="{FF2B5EF4-FFF2-40B4-BE49-F238E27FC236}">
                <a16:creationId xmlns:a16="http://schemas.microsoft.com/office/drawing/2014/main" id="{F985DA9B-E044-10D4-DDC9-DCBF6DFBB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484081"/>
              </p:ext>
            </p:extLst>
          </p:nvPr>
        </p:nvGraphicFramePr>
        <p:xfrm>
          <a:off x="1058237" y="1208846"/>
          <a:ext cx="10531011" cy="447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 descr="DD Council logo ">
            <a:extLst>
              <a:ext uri="{FF2B5EF4-FFF2-40B4-BE49-F238E27FC236}">
                <a16:creationId xmlns:a16="http://schemas.microsoft.com/office/drawing/2014/main" id="{196DDB4E-08F4-729E-81D8-846FB073D99E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39BAB8-D689-0B03-4DE2-BC3BFF3BA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3E6DCF-3FA2-F560-1F63-6D7866EF6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4" name="Picture 13" descr="Iowa DD Council White Logo">
              <a:extLst>
                <a:ext uri="{FF2B5EF4-FFF2-40B4-BE49-F238E27FC236}">
                  <a16:creationId xmlns:a16="http://schemas.microsoft.com/office/drawing/2014/main" id="{FB901877-E340-F0F5-3013-CE902D4D0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38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A2604A5-FB0C-B275-DDD7-182A060F8D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2" y="-1427967"/>
            <a:ext cx="10355156" cy="1240077"/>
          </a:xfrm>
        </p:spPr>
        <p:txBody>
          <a:bodyPr/>
          <a:lstStyle/>
          <a:p>
            <a:r>
              <a:rPr lang="en-US" dirty="0"/>
              <a:t>Lobbying</a:t>
            </a:r>
            <a:r>
              <a:rPr lang="en-US" baseline="0" dirty="0"/>
              <a:t> vs Education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B1981B-9C96-BB17-733F-54AACD783F8F}"/>
              </a:ext>
            </a:extLst>
          </p:cNvPr>
          <p:cNvSpPr txBox="1"/>
          <p:nvPr/>
        </p:nvSpPr>
        <p:spPr>
          <a:xfrm>
            <a:off x="1500189" y="345831"/>
            <a:ext cx="589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C4B74"/>
                </a:solidFill>
              </a:rPr>
              <a:t>Lobbying vs Education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F3B89C-130A-8168-6066-0CF419A72AC1}"/>
              </a:ext>
            </a:extLst>
          </p:cNvPr>
          <p:cNvSpPr txBox="1"/>
          <p:nvPr/>
        </p:nvSpPr>
        <p:spPr>
          <a:xfrm>
            <a:off x="495445" y="1274564"/>
            <a:ext cx="7845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C4B74"/>
                </a:solidFill>
              </a:rPr>
              <a:t>Councils are free to advocate a position AS LONG AS: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</a:rPr>
              <a:t>You are fairly describing the issue to help the policymaker</a:t>
            </a:r>
          </a:p>
          <a:p>
            <a:endParaRPr lang="en-US" sz="2400" dirty="0">
              <a:solidFill>
                <a:srgbClr val="1C4B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</a:rPr>
              <a:t>Do not present unsupported opinions or facts </a:t>
            </a:r>
          </a:p>
          <a:p>
            <a:endParaRPr lang="en-US" sz="2400" dirty="0">
              <a:solidFill>
                <a:srgbClr val="1C4B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</a:rPr>
              <a:t>Do not use offensive terms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1C4B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</a:rPr>
              <a:t>Avoid conclusions based on emotions rather than facts</a:t>
            </a:r>
          </a:p>
        </p:txBody>
      </p:sp>
      <p:pic>
        <p:nvPicPr>
          <p:cNvPr id="16" name="Picture 15" descr="Council members at the capitol ">
            <a:extLst>
              <a:ext uri="{FF2B5EF4-FFF2-40B4-BE49-F238E27FC236}">
                <a16:creationId xmlns:a16="http://schemas.microsoft.com/office/drawing/2014/main" id="{DE0440FD-604A-05DA-C0FF-61B29C1D6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89" y="2623051"/>
            <a:ext cx="3359899" cy="2242732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7" name="Group 6" descr="DD Council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550862" y="5740104"/>
            <a:ext cx="7561262" cy="567095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567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DA42-98E5-EEB4-D9A5-E4296B45E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2164079"/>
            <a:ext cx="10515600" cy="1234439"/>
          </a:xfrm>
        </p:spPr>
        <p:txBody>
          <a:bodyPr/>
          <a:lstStyle/>
          <a:p>
            <a:r>
              <a:rPr lang="en-US" dirty="0"/>
              <a:t>Lobbying</a:t>
            </a:r>
            <a:r>
              <a:rPr lang="en-US" baseline="0" dirty="0"/>
              <a:t> continued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EB6BE-7AC0-6A8D-15BD-66BC79856B7A}"/>
              </a:ext>
            </a:extLst>
          </p:cNvPr>
          <p:cNvSpPr txBox="1"/>
          <p:nvPr/>
        </p:nvSpPr>
        <p:spPr>
          <a:xfrm>
            <a:off x="1859622" y="439405"/>
            <a:ext cx="921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C4B74"/>
                </a:solidFill>
              </a:rPr>
              <a:t>Councils can advise legislators and others on proposed laws and policies  AS LONG AS:</a:t>
            </a:r>
            <a:br>
              <a:rPr lang="en-US" sz="2800" dirty="0">
                <a:solidFill>
                  <a:srgbClr val="1C4B74"/>
                </a:solidFill>
              </a:rPr>
            </a:br>
            <a:endParaRPr lang="en-US" sz="2800" dirty="0">
              <a:solidFill>
                <a:srgbClr val="1C4B74"/>
              </a:solidFill>
            </a:endParaRPr>
          </a:p>
        </p:txBody>
      </p:sp>
      <p:graphicFrame>
        <p:nvGraphicFramePr>
          <p:cNvPr id="15" name="Content Placeholder 2" descr="two boxes of text that say approach is unbiased and the discussion includes pros and cons">
            <a:extLst>
              <a:ext uri="{FF2B5EF4-FFF2-40B4-BE49-F238E27FC236}">
                <a16:creationId xmlns:a16="http://schemas.microsoft.com/office/drawing/2014/main" id="{6B85E412-E9A8-0E85-E072-B1D7873081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058138"/>
              </p:ext>
            </p:extLst>
          </p:nvPr>
        </p:nvGraphicFramePr>
        <p:xfrm>
          <a:off x="750013" y="1643865"/>
          <a:ext cx="11009171" cy="323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 descr="DD Council logo ">
            <a:extLst>
              <a:ext uri="{FF2B5EF4-FFF2-40B4-BE49-F238E27FC236}">
                <a16:creationId xmlns:a16="http://schemas.microsoft.com/office/drawing/2014/main" id="{564439DF-466C-F2ED-8B42-78CA2E879DA6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363916-2288-F4D3-415A-57034C124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D770F5-F297-5688-AE43-EDA66D04A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 descr="Iowa DD Council White Logo">
              <a:extLst>
                <a:ext uri="{FF2B5EF4-FFF2-40B4-BE49-F238E27FC236}">
                  <a16:creationId xmlns:a16="http://schemas.microsoft.com/office/drawing/2014/main" id="{8685A513-F924-6D7A-7E73-BA77492FC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90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28C747C-C3F6-220E-56BA-A6AA34843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4840" y="-1901255"/>
            <a:ext cx="10515600" cy="1325563"/>
          </a:xfrm>
        </p:spPr>
        <p:txBody>
          <a:bodyPr/>
          <a:lstStyle/>
          <a:p>
            <a:r>
              <a:rPr lang="en-US" dirty="0"/>
              <a:t>Advocating a position</a:t>
            </a:r>
          </a:p>
        </p:txBody>
      </p:sp>
      <p:graphicFrame>
        <p:nvGraphicFramePr>
          <p:cNvPr id="20" name="Content Placeholder 2" descr="Two colorful circles&#10;Circle 1 - A Council does not have to be neutral about outcomes for people with developmental disabilities - BUT&#10;Circle 2 - Must demonstrate an unbiased attitude when considering alternatives for meeting needs.">
            <a:extLst>
              <a:ext uri="{FF2B5EF4-FFF2-40B4-BE49-F238E27FC236}">
                <a16:creationId xmlns:a16="http://schemas.microsoft.com/office/drawing/2014/main" id="{C715340B-72E5-BE61-D9E6-BBD03B36E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35938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33B43950-A756-9ED5-7821-4B3261B69F16}"/>
              </a:ext>
            </a:extLst>
          </p:cNvPr>
          <p:cNvSpPr txBox="1">
            <a:spLocks/>
          </p:cNvSpPr>
          <p:nvPr/>
        </p:nvSpPr>
        <p:spPr>
          <a:xfrm>
            <a:off x="212619" y="4724442"/>
            <a:ext cx="8703923" cy="9144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Open Sans" panose="020B0606030504020204" pitchFamily="34" charset="0"/>
              </a:defRPr>
            </a:lvl1pPr>
          </a:lstStyle>
          <a:p>
            <a:r>
              <a:rPr lang="en-US" sz="4400" b="1" dirty="0">
                <a:solidFill>
                  <a:srgbClr val="1C4B74"/>
                </a:solidFill>
              </a:rPr>
              <a:t>Advocating a position</a:t>
            </a:r>
          </a:p>
        </p:txBody>
      </p:sp>
      <p:grpSp>
        <p:nvGrpSpPr>
          <p:cNvPr id="10" name="Group 9" descr="council logo">
            <a:extLst>
              <a:ext uri="{FF2B5EF4-FFF2-40B4-BE49-F238E27FC236}">
                <a16:creationId xmlns:a16="http://schemas.microsoft.com/office/drawing/2014/main" id="{564439DF-466C-F2ED-8B42-78CA2E879DA6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363916-2288-F4D3-415A-57034C124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D770F5-F297-5688-AE43-EDA66D04A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 descr="Iowa DD Council White Logo">
              <a:extLst>
                <a:ext uri="{FF2B5EF4-FFF2-40B4-BE49-F238E27FC236}">
                  <a16:creationId xmlns:a16="http://schemas.microsoft.com/office/drawing/2014/main" id="{8685A513-F924-6D7A-7E73-BA77492FC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38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0D8B-D386-DB16-5FB9-BBAB19DA0B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832840" y="-2161266"/>
            <a:ext cx="10515600" cy="1814243"/>
          </a:xfrm>
        </p:spPr>
        <p:txBody>
          <a:bodyPr/>
          <a:lstStyle/>
          <a:p>
            <a:r>
              <a:rPr lang="en-US" dirty="0"/>
              <a:t>Lobbying</a:t>
            </a:r>
            <a:r>
              <a:rPr lang="en-US" baseline="0" dirty="0"/>
              <a:t> example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D0B1E7-869E-C757-CC6D-084141B47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795" y="160664"/>
            <a:ext cx="3484486" cy="2166834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out of 10 Americans with disabilities vote. In Iowa it is 6.5 people with disabilities vote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ED6DEDF-934B-B9C9-7E9F-5D19BC490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22" y="1770446"/>
            <a:ext cx="4072436" cy="2166834"/>
          </a:xfrm>
          <a:prstGeom prst="ellipse">
            <a:avLst/>
          </a:prstGeom>
          <a:solidFill>
            <a:srgbClr val="8EAADB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DD Council would like to see that number increase.  Limiting the days someone can submit an absentee ballot creates another barrier for voting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7D1E98B9-BCEA-C47B-CC9E-F5068FF62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038" y="3522351"/>
            <a:ext cx="3352799" cy="1913562"/>
          </a:xfrm>
          <a:prstGeom prst="ellipse">
            <a:avLst/>
          </a:prstGeom>
          <a:solidFill>
            <a:srgbClr val="8496B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Lobbying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vote No for HF 45 limiting absentee voting time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9" descr="council logo ">
            <a:extLst>
              <a:ext uri="{FF2B5EF4-FFF2-40B4-BE49-F238E27FC236}">
                <a16:creationId xmlns:a16="http://schemas.microsoft.com/office/drawing/2014/main" id="{564439DF-466C-F2ED-8B42-78CA2E879DA6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363916-2288-F4D3-415A-57034C124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D770F5-F297-5688-AE43-EDA66D04A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 descr="Iowa DD Council White Logo">
              <a:extLst>
                <a:ext uri="{FF2B5EF4-FFF2-40B4-BE49-F238E27FC236}">
                  <a16:creationId xmlns:a16="http://schemas.microsoft.com/office/drawing/2014/main" id="{8685A513-F924-6D7A-7E73-BA77492FC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85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7C2FD7-3CE8-AB19-447D-C2288583FB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03920" y="-2727959"/>
            <a:ext cx="2849880" cy="2087879"/>
          </a:xfrm>
        </p:spPr>
        <p:txBody>
          <a:bodyPr/>
          <a:lstStyle/>
          <a:p>
            <a:r>
              <a:rPr lang="en-US" dirty="0"/>
              <a:t>Conflict</a:t>
            </a:r>
            <a:r>
              <a:rPr lang="en-US" baseline="0" dirty="0"/>
              <a:t> of interest definition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 of Interest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TextBox 12" descr="a box with the definition of conflict of interest">
            <a:extLst>
              <a:ext uri="{FF2B5EF4-FFF2-40B4-BE49-F238E27FC236}">
                <a16:creationId xmlns:a16="http://schemas.microsoft.com/office/drawing/2014/main" id="{FBFD94D2-5CBB-9114-ED57-A6FC71484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9502"/>
              </p:ext>
            </p:extLst>
          </p:nvPr>
        </p:nvGraphicFramePr>
        <p:xfrm>
          <a:off x="922166" y="1952318"/>
          <a:ext cx="10225295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 descr="council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22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B37EEC-5501-31E4-E0EF-7415E4CB8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3291839"/>
            <a:ext cx="8366760" cy="2057399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799" y="548640"/>
            <a:ext cx="491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 of Interest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TextBox 2" descr="boxes of text">
            <a:extLst>
              <a:ext uri="{FF2B5EF4-FFF2-40B4-BE49-F238E27FC236}">
                <a16:creationId xmlns:a16="http://schemas.microsoft.com/office/drawing/2014/main" id="{83061FD6-17BF-061D-3A06-C24918DFB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702218"/>
              </p:ext>
            </p:extLst>
          </p:nvPr>
        </p:nvGraphicFramePr>
        <p:xfrm>
          <a:off x="626724" y="1849348"/>
          <a:ext cx="10304979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 descr="council logo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570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A534-53AC-5B87-404D-47523FA220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2377439"/>
            <a:ext cx="10515600" cy="1478279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of conflict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166" y="909990"/>
            <a:ext cx="824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 of Interest Example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TextBox 2" descr="three text boxes">
            <a:extLst>
              <a:ext uri="{FF2B5EF4-FFF2-40B4-BE49-F238E27FC236}">
                <a16:creationId xmlns:a16="http://schemas.microsoft.com/office/drawing/2014/main" id="{83061FD6-17BF-061D-3A06-C24918DFB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829694"/>
              </p:ext>
            </p:extLst>
          </p:nvPr>
        </p:nvGraphicFramePr>
        <p:xfrm>
          <a:off x="626724" y="1849348"/>
          <a:ext cx="10304979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 descr="council logo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41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A045-416A-21EC-10C4-AD240ECF55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1C4B74"/>
                </a:solidFill>
              </a:rPr>
              <a:t>COUNCIL MEMBERS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2167" y="1952318"/>
            <a:ext cx="4713234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pc="100" dirty="0">
                <a:solidFill>
                  <a:srgbClr val="1C4B74"/>
                </a:solidFill>
                <a:latin typeface="Open Sans" panose="020B0606030504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Oversees the activities of the Council</a:t>
            </a:r>
            <a:endParaRPr lang="id-ID" sz="2000" b="1" spc="100" dirty="0">
              <a:solidFill>
                <a:srgbClr val="1C4B74"/>
              </a:solidFill>
              <a:latin typeface="Open Sans" panose="020B060603050402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167" y="2928841"/>
            <a:ext cx="5673842" cy="14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  <a:latin typeface="Open Sans" panose="020B0606030504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It is the role that you have assumed accepting the position of a Council member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4B74"/>
                </a:solidFill>
                <a:latin typeface="Open Sans" panose="020B0606030504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Guides our actions </a:t>
            </a:r>
            <a:endParaRPr lang="id-ID" sz="2000" dirty="0">
              <a:solidFill>
                <a:srgbClr val="1C4B74"/>
              </a:solidFill>
              <a:latin typeface="Open Sans" panose="020B060603050402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4" name="Picture Placeholder 3" descr="A person wearing an orange shirt&#10;&#10;Hugh a member of the council&#10;">
            <a:extLst>
              <a:ext uri="{FF2B5EF4-FFF2-40B4-BE49-F238E27FC236}">
                <a16:creationId xmlns:a16="http://schemas.microsoft.com/office/drawing/2014/main" id="{FD3FCA58-8DD5-42C5-1387-8CAB32C26F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3647"/>
          <a:stretch>
            <a:fillRect/>
          </a:stretch>
        </p:blipFill>
        <p:spPr>
          <a:xfrm>
            <a:off x="7282815" y="1345936"/>
            <a:ext cx="4778375" cy="4381500"/>
          </a:xfrm>
        </p:spPr>
      </p:pic>
      <p:grpSp>
        <p:nvGrpSpPr>
          <p:cNvPr id="7" name="Group 6" descr="council logo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523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B3D2-BDE9-B463-BDB3-D728C2DF7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2166" y="-929639"/>
            <a:ext cx="10431633" cy="646331"/>
          </a:xfrm>
        </p:spPr>
        <p:txBody>
          <a:bodyPr/>
          <a:lstStyle/>
          <a:p>
            <a:r>
              <a:rPr lang="en-US" dirty="0"/>
              <a:t>other duties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Duties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018" y="2151283"/>
            <a:ext cx="51738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sz="2400" dirty="0">
                <a:solidFill>
                  <a:srgbClr val="1C4B74"/>
                </a:solidFill>
                <a:latin typeface="Open Sans Light"/>
                <a:cs typeface="Open Sans Light"/>
              </a:rPr>
              <a:t>Decision making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  <a:latin typeface="Open Sans Light"/>
                <a:cs typeface="Open Sans Light"/>
              </a:rPr>
              <a:t>Members of the Council help decide what we do.   </a:t>
            </a:r>
          </a:p>
          <a:p>
            <a:pPr lvl="1">
              <a:buSzPct val="80000"/>
            </a:pPr>
            <a:endParaRPr lang="en-US" sz="2400" dirty="0">
              <a:solidFill>
                <a:srgbClr val="1C4B74"/>
              </a:solidFill>
              <a:latin typeface="Open Sans Light"/>
              <a:cs typeface="Open Sans Light"/>
            </a:endParaRPr>
          </a:p>
          <a:p>
            <a:pPr>
              <a:buSzPct val="80000"/>
            </a:pPr>
            <a:r>
              <a:rPr lang="en-US" sz="2400" dirty="0">
                <a:solidFill>
                  <a:srgbClr val="1C4B74"/>
                </a:solidFill>
                <a:latin typeface="Open Sans Light"/>
                <a:cs typeface="Open Sans Light"/>
              </a:rPr>
              <a:t> Financial Responsibility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  <a:latin typeface="Open Sans Light"/>
                <a:cs typeface="Open Sans Light"/>
              </a:rPr>
              <a:t>Ask questions if something on the budget doesn’t  make sense 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4" name="Picture Placeholder 3" descr="A road with a cross between the trees">
            <a:extLst>
              <a:ext uri="{FF2B5EF4-FFF2-40B4-BE49-F238E27FC236}">
                <a16:creationId xmlns:a16="http://schemas.microsoft.com/office/drawing/2014/main" id="{FD3FCA58-8DD5-42C5-1387-8CAB32C26F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r="19035"/>
          <a:stretch/>
        </p:blipFill>
        <p:spPr>
          <a:xfrm>
            <a:off x="6734175" y="909638"/>
            <a:ext cx="4778375" cy="4381500"/>
          </a:xfrm>
        </p:spPr>
      </p:pic>
      <p:grpSp>
        <p:nvGrpSpPr>
          <p:cNvPr id="7" name="Group 6" descr="council logo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44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2167" y="909990"/>
            <a:ext cx="5437536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4B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Responsibility of the whole Council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1C4B7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018" y="2151283"/>
            <a:ext cx="5173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sz="2400" dirty="0">
                <a:solidFill>
                  <a:srgbClr val="1C4B74"/>
                </a:solidFill>
                <a:latin typeface="Open Sans Light"/>
                <a:cs typeface="Open Sans Light"/>
              </a:rPr>
              <a:t>The Council acts only together and once it does so members support the decisions.</a:t>
            </a:r>
          </a:p>
          <a:p>
            <a:pPr>
              <a:buSzPct val="80000"/>
            </a:pPr>
            <a:endParaRPr lang="en-US" sz="2400" dirty="0">
              <a:solidFill>
                <a:srgbClr val="1C4B74"/>
              </a:solidFill>
              <a:latin typeface="Open Sans Light"/>
              <a:cs typeface="Open Sans Light"/>
            </a:endParaRP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  <a:latin typeface="Open Sans Light"/>
                <a:cs typeface="Open Sans Light"/>
              </a:rPr>
              <a:t>When the Council acts, it must do so as a group</a:t>
            </a:r>
          </a:p>
          <a:p>
            <a:pPr marL="457200" lvl="1" indent="0">
              <a:buSzPct val="80000"/>
              <a:buNone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  <a:latin typeface="Open Sans Light"/>
                <a:cs typeface="Open Sans Light"/>
              </a:rPr>
              <a:t>Individual members have no power; it comes from the Council as a whole 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12" name="Picture Placeholder 11" descr="Picture of Council members and friends of the Council">
            <a:extLst>
              <a:ext uri="{FF2B5EF4-FFF2-40B4-BE49-F238E27FC236}">
                <a16:creationId xmlns:a16="http://schemas.microsoft.com/office/drawing/2014/main" id="{C0E085E4-D351-4E2F-6509-1042AAC0D18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0889"/>
          <a:stretch>
            <a:fillRect/>
          </a:stretch>
        </p:blipFill>
        <p:spPr>
          <a:xfrm>
            <a:off x="6443331" y="1251562"/>
            <a:ext cx="4980230" cy="4580820"/>
          </a:xfrm>
        </p:spPr>
      </p:pic>
      <p:grpSp>
        <p:nvGrpSpPr>
          <p:cNvPr id="7" name="Group 6" descr="council logo&#10;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131851" y="594801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50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E79C-B2DD-D4CD-CDB2-A293920725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6982" y="-1036319"/>
            <a:ext cx="10766818" cy="487679"/>
          </a:xfrm>
        </p:spPr>
        <p:txBody>
          <a:bodyPr/>
          <a:lstStyle/>
          <a:p>
            <a:r>
              <a:rPr lang="en-US" dirty="0"/>
              <a:t>The whole council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whole Council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82" y="1556321"/>
            <a:ext cx="5909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>
              <a:buSzPct val="80000"/>
              <a:buNone/>
            </a:pPr>
            <a:r>
              <a:rPr lang="en-US" sz="2000" dirty="0">
                <a:solidFill>
                  <a:srgbClr val="1C4B74"/>
                </a:solidFill>
                <a:latin typeface="Open Sans Light"/>
                <a:cs typeface="Open Sans Light"/>
              </a:rPr>
              <a:t>Members consider, discuss and can disagree with one another regarding an issue</a:t>
            </a:r>
          </a:p>
          <a:p>
            <a:pPr marL="57150" indent="0">
              <a:buSzPct val="80000"/>
              <a:buNone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C4B74"/>
                </a:solidFill>
                <a:latin typeface="Open Sans Light"/>
                <a:cs typeface="Open Sans Light"/>
              </a:rPr>
              <a:t>Once a vote is taken, members must support the Council’s decision even if a member voted against it.  </a:t>
            </a:r>
          </a:p>
          <a:p>
            <a:pPr lvl="1">
              <a:buSzPct val="80000"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a member keeps refusing to support the Council’s decisions, it might be time for them to step down</a:t>
            </a:r>
          </a:p>
        </p:txBody>
      </p:sp>
      <p:pic>
        <p:nvPicPr>
          <p:cNvPr id="4" name="Picture Placeholder 3" descr="A group of hands giving thumbs up">
            <a:extLst>
              <a:ext uri="{FF2B5EF4-FFF2-40B4-BE49-F238E27FC236}">
                <a16:creationId xmlns:a16="http://schemas.microsoft.com/office/drawing/2014/main" id="{FD3FCA58-8DD5-42C5-1387-8CAB32C26F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r="13677"/>
          <a:stretch/>
        </p:blipFill>
        <p:spPr>
          <a:xfrm>
            <a:off x="6826643" y="909990"/>
            <a:ext cx="4778375" cy="4381500"/>
          </a:xfrm>
        </p:spPr>
      </p:pic>
      <p:grpSp>
        <p:nvGrpSpPr>
          <p:cNvPr id="7" name="Group 6" descr="council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73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E4A4-FBCD-AD8C-C2C5-4723564969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6982" y="-1386839"/>
            <a:ext cx="10187699" cy="1264315"/>
          </a:xfrm>
        </p:spPr>
        <p:txBody>
          <a:bodyPr/>
          <a:lstStyle/>
          <a:p>
            <a:r>
              <a:rPr lang="en-US" dirty="0"/>
              <a:t>Council</a:t>
            </a:r>
            <a:r>
              <a:rPr lang="en-US" baseline="0" dirty="0"/>
              <a:t> staff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7319" y="701040"/>
            <a:ext cx="494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Staff 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82" y="1556321"/>
            <a:ext cx="577272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C4B74"/>
                </a:solidFill>
                <a:latin typeface="Open Sans Light"/>
              </a:rPr>
              <a:t>Council Staff  DO THE WORK!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C4B74"/>
              </a:solidFill>
              <a:latin typeface="Open Sans Ligh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  <a:latin typeface="Open Sans Light"/>
              </a:rPr>
              <a:t>Staff carry forward the work of the Council</a:t>
            </a:r>
          </a:p>
          <a:p>
            <a:pPr lvl="1"/>
            <a:endParaRPr lang="en-US" sz="2400" dirty="0">
              <a:solidFill>
                <a:srgbClr val="1C4B74"/>
              </a:solidFill>
              <a:latin typeface="Open Sans Ligh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  <a:latin typeface="Open Sans Light"/>
              </a:rPr>
              <a:t>Council staff understand the issues facing  people with developmental disabilities and their families </a:t>
            </a:r>
          </a:p>
          <a:p>
            <a:pPr marL="57150" indent="0">
              <a:buSzPct val="80000"/>
              <a:buNone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</p:txBody>
      </p:sp>
      <p:pic>
        <p:nvPicPr>
          <p:cNvPr id="4" name="Picture Placeholder 3" descr=" a picture of the council staff standing outside ">
            <a:extLst>
              <a:ext uri="{FF2B5EF4-FFF2-40B4-BE49-F238E27FC236}">
                <a16:creationId xmlns:a16="http://schemas.microsoft.com/office/drawing/2014/main" id="{FD3FCA58-8DD5-42C5-1387-8CAB32C26F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3647"/>
          <a:stretch/>
        </p:blipFill>
        <p:spPr>
          <a:xfrm>
            <a:off x="6826643" y="909990"/>
            <a:ext cx="4778375" cy="4381500"/>
          </a:xfrm>
        </p:spPr>
      </p:pic>
      <p:grpSp>
        <p:nvGrpSpPr>
          <p:cNvPr id="7" name="Group 6" descr="council logo">
            <a:extLst>
              <a:ext uri="{FF2B5EF4-FFF2-40B4-BE49-F238E27FC236}">
                <a16:creationId xmlns:a16="http://schemas.microsoft.com/office/drawing/2014/main" id="{700971F5-BF39-354B-6266-1EBBC2909A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5908560"/>
            <a:ext cx="12192000" cy="94944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59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8DFE-1845-816D-A666-090DE858C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2740" y="-1574385"/>
            <a:ext cx="10515600" cy="1325563"/>
          </a:xfrm>
        </p:spPr>
        <p:txBody>
          <a:bodyPr/>
          <a:lstStyle/>
          <a:p>
            <a:r>
              <a:rPr lang="en-US" dirty="0"/>
              <a:t>Membership staff partnership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Member- Staff Partnership</a:t>
            </a:r>
            <a:endParaRPr lang="id-ID" sz="32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TextBox 12" descr="two arrow with text boxes">
            <a:extLst>
              <a:ext uri="{FF2B5EF4-FFF2-40B4-BE49-F238E27FC236}">
                <a16:creationId xmlns:a16="http://schemas.microsoft.com/office/drawing/2014/main" id="{6409B089-A35D-8E24-DFC3-D2ACF17A6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790012"/>
              </p:ext>
            </p:extLst>
          </p:nvPr>
        </p:nvGraphicFramePr>
        <p:xfrm>
          <a:off x="802740" y="1987208"/>
          <a:ext cx="577272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Placeholder 3" descr=" a picture of staff, council members and other stakeholders ">
            <a:extLst>
              <a:ext uri="{FF2B5EF4-FFF2-40B4-BE49-F238E27FC236}">
                <a16:creationId xmlns:a16="http://schemas.microsoft.com/office/drawing/2014/main" id="{FD3FCA58-8DD5-42C5-1387-8CAB32C26F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3647"/>
          <a:stretch/>
        </p:blipFill>
        <p:spPr>
          <a:xfrm>
            <a:off x="6826643" y="909990"/>
            <a:ext cx="4778375" cy="4381500"/>
          </a:xfrm>
        </p:spPr>
      </p:pic>
      <p:grpSp>
        <p:nvGrpSpPr>
          <p:cNvPr id="7" name="Group 6" descr="council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79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F90825-A6D1-727C-F1B7-C42AECF1B8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838200" y="-990600"/>
            <a:ext cx="10515600" cy="646332"/>
          </a:xfrm>
        </p:spPr>
        <p:txBody>
          <a:bodyPr/>
          <a:lstStyle/>
          <a:p>
            <a:r>
              <a:rPr lang="en-US" dirty="0"/>
              <a:t>The work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Work! 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82" y="1556321"/>
            <a:ext cx="57727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</a:rPr>
              <a:t>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Develop the 5-year state plan goals and objectives based on Council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Reports on status of goals and objectives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</a:rPr>
              <a:t>Council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Approve 5-year state plan and any changes.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Actively participate in the development and the implementation of the 5-year state plan</a:t>
            </a:r>
          </a:p>
          <a:p>
            <a:pPr marL="57150" indent="0">
              <a:buSzPct val="80000"/>
              <a:buNone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</p:txBody>
      </p:sp>
      <p:sp>
        <p:nvSpPr>
          <p:cNvPr id="2" name="Picture Placeholder 1" descr="picture of the state plan">
            <a:extLst>
              <a:ext uri="{FF2B5EF4-FFF2-40B4-BE49-F238E27FC236}">
                <a16:creationId xmlns:a16="http://schemas.microsoft.com/office/drawing/2014/main" id="{4A459CBB-32BE-869C-74B7-362F5B8068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A blue and white cover with text that says five year plan for progress 2022-2026">
            <a:extLst>
              <a:ext uri="{FF2B5EF4-FFF2-40B4-BE49-F238E27FC236}">
                <a16:creationId xmlns:a16="http://schemas.microsoft.com/office/drawing/2014/main" id="{50A32F4D-C5C4-B311-C2C8-0056C4E0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07" y="1096731"/>
            <a:ext cx="4958024" cy="4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 descr=" DD Council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F609D5-CDAB-10A4-13F9-A529CFC024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188719"/>
            <a:ext cx="10515600" cy="914401"/>
          </a:xfrm>
        </p:spPr>
        <p:txBody>
          <a:bodyPr/>
          <a:lstStyle/>
          <a:p>
            <a:r>
              <a:rPr lang="en-US" dirty="0"/>
              <a:t>Doing the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167" y="909990"/>
            <a:ext cx="5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C4B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Doing the Work!  </a:t>
            </a:r>
            <a:endParaRPr lang="id-ID" sz="3600" b="1" dirty="0">
              <a:solidFill>
                <a:srgbClr val="1C4B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982" y="1556321"/>
            <a:ext cx="57727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C4B74"/>
                </a:solidFill>
              </a:rPr>
              <a:t>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Assess needs of individuals with DD and family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C4B7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Recommend solutions to those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C4B7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Prepare budget for Council approval</a:t>
            </a:r>
          </a:p>
          <a:p>
            <a:pPr lvl="1"/>
            <a:endParaRPr lang="en-US" sz="2400" dirty="0">
              <a:solidFill>
                <a:srgbClr val="1C4B7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4B74"/>
                </a:solidFill>
              </a:rPr>
              <a:t>Guarantee spending is within budget</a:t>
            </a:r>
          </a:p>
          <a:p>
            <a:pPr marL="57150" indent="0">
              <a:buSzPct val="80000"/>
              <a:buNone/>
            </a:pPr>
            <a:endParaRPr lang="en-US" sz="2000" dirty="0">
              <a:solidFill>
                <a:srgbClr val="1C4B74"/>
              </a:solidFill>
              <a:latin typeface="Open Sans Light"/>
              <a:cs typeface="Open Sans Light"/>
            </a:endParaRPr>
          </a:p>
        </p:txBody>
      </p:sp>
      <p:pic>
        <p:nvPicPr>
          <p:cNvPr id="6" name="Picture Placeholder 5" descr="a picture of staff and a youth leadership academy graduate">
            <a:extLst>
              <a:ext uri="{FF2B5EF4-FFF2-40B4-BE49-F238E27FC236}">
                <a16:creationId xmlns:a16="http://schemas.microsoft.com/office/drawing/2014/main" id="{508049F9-28D6-11D7-11A8-B971371CAC4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15253"/>
          <a:stretch/>
        </p:blipFill>
        <p:spPr/>
      </p:pic>
      <p:grpSp>
        <p:nvGrpSpPr>
          <p:cNvPr id="7" name="Group 6" descr="dd council  logo ">
            <a:extLst>
              <a:ext uri="{FF2B5EF4-FFF2-40B4-BE49-F238E27FC236}">
                <a16:creationId xmlns:a16="http://schemas.microsoft.com/office/drawing/2014/main" id="{700971F5-BF39-354B-6266-1EBBC2909AB7}"/>
              </a:ext>
            </a:extLst>
          </p:cNvPr>
          <p:cNvGrpSpPr/>
          <p:nvPr/>
        </p:nvGrpSpPr>
        <p:grpSpPr>
          <a:xfrm>
            <a:off x="0" y="5943600"/>
            <a:ext cx="12192000" cy="914400"/>
            <a:chOff x="0" y="5943600"/>
            <a:chExt cx="12192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7FAD56-C788-1CEE-B888-CB332B4CA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638800" y="304800"/>
              <a:ext cx="914400" cy="12192000"/>
            </a:xfrm>
            <a:prstGeom prst="rect">
              <a:avLst/>
            </a:prstGeom>
            <a:solidFill>
              <a:srgbClr val="1C4B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705A80-ECFF-5F58-7591-66FB3AECB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55261" y="6418594"/>
              <a:ext cx="8703923" cy="0"/>
            </a:xfrm>
            <a:prstGeom prst="line">
              <a:avLst/>
            </a:prstGeom>
            <a:ln w="19050">
              <a:solidFill>
                <a:srgbClr val="F89E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 descr="Iowa DD Council White Logo">
              <a:extLst>
                <a:ext uri="{FF2B5EF4-FFF2-40B4-BE49-F238E27FC236}">
                  <a16:creationId xmlns:a16="http://schemas.microsoft.com/office/drawing/2014/main" id="{F994D52A-0794-8A13-7E26-B23DC13E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4" y="6120144"/>
              <a:ext cx="2463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3015</TotalTime>
  <Words>867</Words>
  <Application>Microsoft Office PowerPoint</Application>
  <PresentationFormat>Widescreen</PresentationFormat>
  <Paragraphs>131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Wingdings</vt:lpstr>
      <vt:lpstr>Office Theme</vt:lpstr>
      <vt:lpstr>Duties and responsibilities of council members and staff </vt:lpstr>
      <vt:lpstr>COUNCIL MEMBERS</vt:lpstr>
      <vt:lpstr>other duties </vt:lpstr>
      <vt:lpstr>Responsibility of the whole Council </vt:lpstr>
      <vt:lpstr>The whole council </vt:lpstr>
      <vt:lpstr>Council staff </vt:lpstr>
      <vt:lpstr>Membership staff partnership </vt:lpstr>
      <vt:lpstr>The work </vt:lpstr>
      <vt:lpstr>Doing the work</vt:lpstr>
      <vt:lpstr>Doing the work </vt:lpstr>
      <vt:lpstr>Summary</vt:lpstr>
      <vt:lpstr>Lobbying </vt:lpstr>
      <vt:lpstr>Lobbying vs Education </vt:lpstr>
      <vt:lpstr>Lobbying continued</vt:lpstr>
      <vt:lpstr>Advocating a position</vt:lpstr>
      <vt:lpstr>Lobbying example</vt:lpstr>
      <vt:lpstr>Conflict of interest definition</vt:lpstr>
      <vt:lpstr>Conflict of interest</vt:lpstr>
      <vt:lpstr>Example of conflict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Lovelace, Brooke [HHS]</cp:lastModifiedBy>
  <cp:revision>248</cp:revision>
  <cp:lastPrinted>2024-08-13T19:09:20Z</cp:lastPrinted>
  <dcterms:created xsi:type="dcterms:W3CDTF">2021-04-29T05:08:42Z</dcterms:created>
  <dcterms:modified xsi:type="dcterms:W3CDTF">2025-08-28T13:59:17Z</dcterms:modified>
</cp:coreProperties>
</file>