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5" r:id="rId3"/>
    <p:sldId id="294" r:id="rId4"/>
    <p:sldId id="295" r:id="rId5"/>
    <p:sldId id="296" r:id="rId6"/>
    <p:sldId id="297" r:id="rId7"/>
    <p:sldId id="298" r:id="rId8"/>
    <p:sldId id="314" r:id="rId9"/>
    <p:sldId id="299" r:id="rId10"/>
    <p:sldId id="301" r:id="rId11"/>
    <p:sldId id="315" r:id="rId12"/>
    <p:sldId id="302" r:id="rId13"/>
    <p:sldId id="316" r:id="rId14"/>
    <p:sldId id="300" r:id="rId15"/>
    <p:sldId id="303" r:id="rId16"/>
    <p:sldId id="317" r:id="rId17"/>
    <p:sldId id="304" r:id="rId18"/>
    <p:sldId id="305" r:id="rId19"/>
    <p:sldId id="318" r:id="rId20"/>
    <p:sldId id="306" r:id="rId21"/>
    <p:sldId id="307" r:id="rId22"/>
    <p:sldId id="319" r:id="rId23"/>
    <p:sldId id="308" r:id="rId24"/>
    <p:sldId id="309" r:id="rId25"/>
    <p:sldId id="310" r:id="rId26"/>
    <p:sldId id="311" r:id="rId27"/>
    <p:sldId id="312" r:id="rId28"/>
    <p:sldId id="313" r:id="rId29"/>
    <p:sldId id="258" r:id="rId3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B74"/>
    <a:srgbClr val="F89E5C"/>
    <a:srgbClr val="56449B"/>
    <a:srgbClr val="1675AE"/>
    <a:srgbClr val="C1483A"/>
    <a:srgbClr val="F2692A"/>
    <a:srgbClr val="02814E"/>
    <a:srgbClr val="BBC4CA"/>
    <a:srgbClr val="1D7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5835" autoAdjust="0"/>
  </p:normalViewPr>
  <p:slideViewPr>
    <p:cSldViewPr snapToGrid="0">
      <p:cViewPr varScale="1">
        <p:scale>
          <a:sx n="87" d="100"/>
          <a:sy n="87" d="100"/>
        </p:scale>
        <p:origin x="660" y="300"/>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Koss" userId="3762205376_tp_dropbox_plus" providerId="OAuth2" clId="{B976A2FC-53D0-4464-BE85-D08AD86A81F8}"/>
    <pc:docChg chg="modSld">
      <pc:chgData name="Emily Koss" userId="3762205376_tp_dropbox_plus" providerId="OAuth2" clId="{B976A2FC-53D0-4464-BE85-D08AD86A81F8}" dt="2025-11-07T23:28:46.837" v="1"/>
      <pc:docMkLst>
        <pc:docMk/>
      </pc:docMkLst>
      <pc:sldChg chg="modSp">
        <pc:chgData name="Emily Koss" userId="3762205376_tp_dropbox_plus" providerId="OAuth2" clId="{B976A2FC-53D0-4464-BE85-D08AD86A81F8}" dt="2025-11-07T23:28:46.837" v="1"/>
        <pc:sldMkLst>
          <pc:docMk/>
          <pc:sldMk cId="1300821938" sldId="297"/>
        </pc:sldMkLst>
        <pc:graphicFrameChg chg="mod">
          <ac:chgData name="Emily Koss" userId="3762205376_tp_dropbox_plus" providerId="OAuth2" clId="{B976A2FC-53D0-4464-BE85-D08AD86A81F8}" dt="2025-11-07T23:28:46.837" v="1"/>
          <ac:graphicFrameMkLst>
            <pc:docMk/>
            <pc:sldMk cId="1300821938" sldId="297"/>
            <ac:graphicFrameMk id="5" creationId="{857C0EA6-005B-902B-3C6D-A675D7F7BC3A}"/>
          </ac:graphicFrameMkLst>
        </pc:graphicFrameChg>
      </pc:sldChg>
      <pc:sldChg chg="addSp modSp">
        <pc:chgData name="Emily Koss" userId="3762205376_tp_dropbox_plus" providerId="OAuth2" clId="{B976A2FC-53D0-4464-BE85-D08AD86A81F8}" dt="2025-11-07T23:21:20.688" v="0"/>
        <pc:sldMkLst>
          <pc:docMk/>
          <pc:sldMk cId="3250747256" sldId="307"/>
        </pc:sldMkLst>
        <pc:cxnChg chg="add mod">
          <ac:chgData name="Emily Koss" userId="3762205376_tp_dropbox_plus" providerId="OAuth2" clId="{B976A2FC-53D0-4464-BE85-D08AD86A81F8}" dt="2025-11-07T23:21:20.688" v="0"/>
          <ac:cxnSpMkLst>
            <pc:docMk/>
            <pc:sldMk cId="3250747256" sldId="307"/>
            <ac:cxnSpMk id="3" creationId="{B7120224-70D3-FDA0-C8C6-8454D5E5FF4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790EF5AC-8F9C-124B-8E7D-616B1AE492F2}" type="datetimeFigureOut">
              <a:rPr lang="en-US" smtClean="0"/>
              <a:pPr/>
              <a:t>11/11/2025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581C90A0-373A-7347-89A2-1286EBCA7232}" type="slidenum">
              <a:rPr lang="en-US" smtClean="0"/>
              <a:pPr/>
              <a:t>‹#›</a:t>
            </a:fld>
            <a:endParaRPr lang="en-US" dirty="0"/>
          </a:p>
        </p:txBody>
      </p:sp>
    </p:spTree>
    <p:extLst>
      <p:ext uri="{BB962C8B-B14F-4D97-AF65-F5344CB8AC3E}">
        <p14:creationId xmlns:p14="http://schemas.microsoft.com/office/powerpoint/2010/main" val="330329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C90A0-373A-7347-89A2-1286EBCA7232}" type="slidenum">
              <a:rPr lang="en-US" smtClean="0"/>
              <a:pPr/>
              <a:t>1</a:t>
            </a:fld>
            <a:endParaRPr lang="en-US" dirty="0"/>
          </a:p>
        </p:txBody>
      </p:sp>
    </p:spTree>
    <p:extLst>
      <p:ext uri="{BB962C8B-B14F-4D97-AF65-F5344CB8AC3E}">
        <p14:creationId xmlns:p14="http://schemas.microsoft.com/office/powerpoint/2010/main" val="421308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C90A0-373A-7347-89A2-1286EBCA7232}" type="slidenum">
              <a:rPr lang="en-US" smtClean="0"/>
              <a:pPr/>
              <a:t>4</a:t>
            </a:fld>
            <a:endParaRPr lang="en-US" dirty="0"/>
          </a:p>
        </p:txBody>
      </p:sp>
    </p:spTree>
    <p:extLst>
      <p:ext uri="{BB962C8B-B14F-4D97-AF65-F5344CB8AC3E}">
        <p14:creationId xmlns:p14="http://schemas.microsoft.com/office/powerpoint/2010/main" val="75244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C90A0-373A-7347-89A2-1286EBCA7232}" type="slidenum">
              <a:rPr lang="en-US" smtClean="0"/>
              <a:pPr/>
              <a:t>6</a:t>
            </a:fld>
            <a:endParaRPr lang="en-US" dirty="0"/>
          </a:p>
        </p:txBody>
      </p:sp>
    </p:spTree>
    <p:extLst>
      <p:ext uri="{BB962C8B-B14F-4D97-AF65-F5344CB8AC3E}">
        <p14:creationId xmlns:p14="http://schemas.microsoft.com/office/powerpoint/2010/main" val="370186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C90A0-373A-7347-89A2-1286EBCA7232}" type="slidenum">
              <a:rPr lang="en-US" smtClean="0"/>
              <a:pPr/>
              <a:t>7</a:t>
            </a:fld>
            <a:endParaRPr lang="en-US" dirty="0"/>
          </a:p>
        </p:txBody>
      </p:sp>
    </p:spTree>
    <p:extLst>
      <p:ext uri="{BB962C8B-B14F-4D97-AF65-F5344CB8AC3E}">
        <p14:creationId xmlns:p14="http://schemas.microsoft.com/office/powerpoint/2010/main" val="151559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913E-1BA6-3D11-7792-009DBCEF7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86E92-9BAE-3D1F-E9D4-3E03D7E9C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09911-B036-38BD-B7C4-72F5326AAE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9E7C1-1940-F6B9-DCD4-2F611998CF12}"/>
              </a:ext>
            </a:extLst>
          </p:cNvPr>
          <p:cNvSpPr>
            <a:spLocks noGrp="1"/>
          </p:cNvSpPr>
          <p:nvPr>
            <p:ph type="sldNum" sz="quarter" idx="5"/>
          </p:nvPr>
        </p:nvSpPr>
        <p:spPr/>
        <p:txBody>
          <a:bodyPr/>
          <a:lstStyle/>
          <a:p>
            <a:fld id="{581C90A0-373A-7347-89A2-1286EBCA7232}" type="slidenum">
              <a:rPr lang="en-US" smtClean="0"/>
              <a:pPr/>
              <a:t>8</a:t>
            </a:fld>
            <a:endParaRPr lang="en-US" dirty="0"/>
          </a:p>
        </p:txBody>
      </p:sp>
    </p:spTree>
    <p:extLst>
      <p:ext uri="{BB962C8B-B14F-4D97-AF65-F5344CB8AC3E}">
        <p14:creationId xmlns:p14="http://schemas.microsoft.com/office/powerpoint/2010/main" val="39215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33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9">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11"/>
          <p:cNvSpPr>
            <a:spLocks noGrp="1"/>
          </p:cNvSpPr>
          <p:nvPr>
            <p:ph type="pic" sz="quarter" idx="13"/>
          </p:nvPr>
        </p:nvSpPr>
        <p:spPr>
          <a:xfrm>
            <a:off x="1190546" y="2739447"/>
            <a:ext cx="1637798" cy="1899845"/>
          </a:xfrm>
          <a:custGeom>
            <a:avLst/>
            <a:gdLst>
              <a:gd name="connsiteX0" fmla="*/ 993913 w 1987826"/>
              <a:gd name="connsiteY0" fmla="*/ 0 h 2305878"/>
              <a:gd name="connsiteX1" fmla="*/ 1987826 w 1987826"/>
              <a:gd name="connsiteY1" fmla="*/ 496957 h 2305878"/>
              <a:gd name="connsiteX2" fmla="*/ 1987826 w 1987826"/>
              <a:gd name="connsiteY2" fmla="*/ 1808922 h 2305878"/>
              <a:gd name="connsiteX3" fmla="*/ 993913 w 1987826"/>
              <a:gd name="connsiteY3" fmla="*/ 2305878 h 2305878"/>
              <a:gd name="connsiteX4" fmla="*/ 0 w 1987826"/>
              <a:gd name="connsiteY4" fmla="*/ 1808922 h 2305878"/>
              <a:gd name="connsiteX5" fmla="*/ 0 w 1987826"/>
              <a:gd name="connsiteY5" fmla="*/ 496957 h 23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826" h="2305878">
                <a:moveTo>
                  <a:pt x="993913" y="0"/>
                </a:moveTo>
                <a:lnTo>
                  <a:pt x="1987826" y="496957"/>
                </a:lnTo>
                <a:lnTo>
                  <a:pt x="1987826" y="1808922"/>
                </a:lnTo>
                <a:lnTo>
                  <a:pt x="993913" y="2305878"/>
                </a:lnTo>
                <a:lnTo>
                  <a:pt x="0" y="1808922"/>
                </a:lnTo>
                <a:lnTo>
                  <a:pt x="0" y="496957"/>
                </a:lnTo>
                <a:close/>
              </a:path>
            </a:pathLst>
          </a:custGeom>
          <a:pattFill prst="pct5">
            <a:fgClr>
              <a:schemeClr val="bg2">
                <a:lumMod val="50000"/>
              </a:schemeClr>
            </a:fgClr>
            <a:bgClr>
              <a:schemeClr val="bg1"/>
            </a:bgClr>
          </a:pattFill>
        </p:spPr>
        <p:txBody>
          <a:bodyPr wrap="square">
            <a:noAutofit/>
          </a:bodyPr>
          <a:lstStyle/>
          <a:p>
            <a:endParaRPr lang="id-ID"/>
          </a:p>
        </p:txBody>
      </p:sp>
      <p:sp>
        <p:nvSpPr>
          <p:cNvPr id="4" name="Picture Placeholder 11"/>
          <p:cNvSpPr>
            <a:spLocks noGrp="1"/>
          </p:cNvSpPr>
          <p:nvPr>
            <p:ph type="pic" sz="quarter" idx="14"/>
          </p:nvPr>
        </p:nvSpPr>
        <p:spPr>
          <a:xfrm>
            <a:off x="3914916" y="2739447"/>
            <a:ext cx="1637798" cy="1899845"/>
          </a:xfrm>
          <a:custGeom>
            <a:avLst/>
            <a:gdLst>
              <a:gd name="connsiteX0" fmla="*/ 993913 w 1987826"/>
              <a:gd name="connsiteY0" fmla="*/ 0 h 2305878"/>
              <a:gd name="connsiteX1" fmla="*/ 1987826 w 1987826"/>
              <a:gd name="connsiteY1" fmla="*/ 496957 h 2305878"/>
              <a:gd name="connsiteX2" fmla="*/ 1987826 w 1987826"/>
              <a:gd name="connsiteY2" fmla="*/ 1808922 h 2305878"/>
              <a:gd name="connsiteX3" fmla="*/ 993913 w 1987826"/>
              <a:gd name="connsiteY3" fmla="*/ 2305878 h 2305878"/>
              <a:gd name="connsiteX4" fmla="*/ 0 w 1987826"/>
              <a:gd name="connsiteY4" fmla="*/ 1808922 h 2305878"/>
              <a:gd name="connsiteX5" fmla="*/ 0 w 1987826"/>
              <a:gd name="connsiteY5" fmla="*/ 496957 h 23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826" h="2305878">
                <a:moveTo>
                  <a:pt x="993913" y="0"/>
                </a:moveTo>
                <a:lnTo>
                  <a:pt x="1987826" y="496957"/>
                </a:lnTo>
                <a:lnTo>
                  <a:pt x="1987826" y="1808922"/>
                </a:lnTo>
                <a:lnTo>
                  <a:pt x="993913" y="2305878"/>
                </a:lnTo>
                <a:lnTo>
                  <a:pt x="0" y="1808922"/>
                </a:lnTo>
                <a:lnTo>
                  <a:pt x="0" y="496957"/>
                </a:lnTo>
                <a:close/>
              </a:path>
            </a:pathLst>
          </a:custGeom>
          <a:pattFill prst="pct5">
            <a:fgClr>
              <a:schemeClr val="bg2">
                <a:lumMod val="50000"/>
              </a:schemeClr>
            </a:fgClr>
            <a:bgClr>
              <a:schemeClr val="bg1"/>
            </a:bgClr>
          </a:pattFill>
        </p:spPr>
        <p:txBody>
          <a:bodyPr wrap="square">
            <a:noAutofit/>
          </a:bodyPr>
          <a:lstStyle/>
          <a:p>
            <a:endParaRPr lang="id-ID"/>
          </a:p>
        </p:txBody>
      </p:sp>
      <p:sp>
        <p:nvSpPr>
          <p:cNvPr id="5" name="Picture Placeholder 11"/>
          <p:cNvSpPr>
            <a:spLocks noGrp="1"/>
          </p:cNvSpPr>
          <p:nvPr>
            <p:ph type="pic" sz="quarter" idx="15"/>
          </p:nvPr>
        </p:nvSpPr>
        <p:spPr>
          <a:xfrm>
            <a:off x="6639286" y="2739447"/>
            <a:ext cx="1637798" cy="1899845"/>
          </a:xfrm>
          <a:custGeom>
            <a:avLst/>
            <a:gdLst>
              <a:gd name="connsiteX0" fmla="*/ 993913 w 1987826"/>
              <a:gd name="connsiteY0" fmla="*/ 0 h 2305878"/>
              <a:gd name="connsiteX1" fmla="*/ 1987826 w 1987826"/>
              <a:gd name="connsiteY1" fmla="*/ 496957 h 2305878"/>
              <a:gd name="connsiteX2" fmla="*/ 1987826 w 1987826"/>
              <a:gd name="connsiteY2" fmla="*/ 1808922 h 2305878"/>
              <a:gd name="connsiteX3" fmla="*/ 993913 w 1987826"/>
              <a:gd name="connsiteY3" fmla="*/ 2305878 h 2305878"/>
              <a:gd name="connsiteX4" fmla="*/ 0 w 1987826"/>
              <a:gd name="connsiteY4" fmla="*/ 1808922 h 2305878"/>
              <a:gd name="connsiteX5" fmla="*/ 0 w 1987826"/>
              <a:gd name="connsiteY5" fmla="*/ 496957 h 23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826" h="2305878">
                <a:moveTo>
                  <a:pt x="993913" y="0"/>
                </a:moveTo>
                <a:lnTo>
                  <a:pt x="1987826" y="496957"/>
                </a:lnTo>
                <a:lnTo>
                  <a:pt x="1987826" y="1808922"/>
                </a:lnTo>
                <a:lnTo>
                  <a:pt x="993913" y="2305878"/>
                </a:lnTo>
                <a:lnTo>
                  <a:pt x="0" y="1808922"/>
                </a:lnTo>
                <a:lnTo>
                  <a:pt x="0" y="496957"/>
                </a:lnTo>
                <a:close/>
              </a:path>
            </a:pathLst>
          </a:custGeom>
          <a:pattFill prst="pct5">
            <a:fgClr>
              <a:schemeClr val="bg2">
                <a:lumMod val="50000"/>
              </a:schemeClr>
            </a:fgClr>
            <a:bgClr>
              <a:schemeClr val="bg1"/>
            </a:bgClr>
          </a:pattFill>
        </p:spPr>
        <p:txBody>
          <a:bodyPr wrap="square">
            <a:noAutofit/>
          </a:bodyPr>
          <a:lstStyle/>
          <a:p>
            <a:endParaRPr lang="id-ID"/>
          </a:p>
        </p:txBody>
      </p:sp>
      <p:sp>
        <p:nvSpPr>
          <p:cNvPr id="6" name="Picture Placeholder 11"/>
          <p:cNvSpPr>
            <a:spLocks noGrp="1"/>
          </p:cNvSpPr>
          <p:nvPr>
            <p:ph type="pic" sz="quarter" idx="16"/>
          </p:nvPr>
        </p:nvSpPr>
        <p:spPr>
          <a:xfrm>
            <a:off x="9363656" y="2739447"/>
            <a:ext cx="1637798" cy="1899845"/>
          </a:xfrm>
          <a:custGeom>
            <a:avLst/>
            <a:gdLst>
              <a:gd name="connsiteX0" fmla="*/ 993913 w 1987826"/>
              <a:gd name="connsiteY0" fmla="*/ 0 h 2305878"/>
              <a:gd name="connsiteX1" fmla="*/ 1987826 w 1987826"/>
              <a:gd name="connsiteY1" fmla="*/ 496957 h 2305878"/>
              <a:gd name="connsiteX2" fmla="*/ 1987826 w 1987826"/>
              <a:gd name="connsiteY2" fmla="*/ 1808922 h 2305878"/>
              <a:gd name="connsiteX3" fmla="*/ 993913 w 1987826"/>
              <a:gd name="connsiteY3" fmla="*/ 2305878 h 2305878"/>
              <a:gd name="connsiteX4" fmla="*/ 0 w 1987826"/>
              <a:gd name="connsiteY4" fmla="*/ 1808922 h 2305878"/>
              <a:gd name="connsiteX5" fmla="*/ 0 w 1987826"/>
              <a:gd name="connsiteY5" fmla="*/ 496957 h 23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826" h="2305878">
                <a:moveTo>
                  <a:pt x="993913" y="0"/>
                </a:moveTo>
                <a:lnTo>
                  <a:pt x="1987826" y="496957"/>
                </a:lnTo>
                <a:lnTo>
                  <a:pt x="1987826" y="1808922"/>
                </a:lnTo>
                <a:lnTo>
                  <a:pt x="993913" y="2305878"/>
                </a:lnTo>
                <a:lnTo>
                  <a:pt x="0" y="1808922"/>
                </a:lnTo>
                <a:lnTo>
                  <a:pt x="0" y="496957"/>
                </a:lnTo>
                <a:close/>
              </a:path>
            </a:pathLst>
          </a:cu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30105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11"/>
          <p:cNvSpPr>
            <a:spLocks noGrp="1"/>
          </p:cNvSpPr>
          <p:nvPr>
            <p:ph type="pic" sz="quarter" idx="13"/>
          </p:nvPr>
        </p:nvSpPr>
        <p:spPr>
          <a:xfrm>
            <a:off x="801397" y="2443163"/>
            <a:ext cx="2183393" cy="2224086"/>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4" name="Picture Placeholder 11"/>
          <p:cNvSpPr>
            <a:spLocks noGrp="1"/>
          </p:cNvSpPr>
          <p:nvPr>
            <p:ph type="pic" sz="quarter" idx="14"/>
          </p:nvPr>
        </p:nvSpPr>
        <p:spPr>
          <a:xfrm>
            <a:off x="3599152" y="2443160"/>
            <a:ext cx="2183393" cy="2224086"/>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5" name="Picture Placeholder 11"/>
          <p:cNvSpPr>
            <a:spLocks noGrp="1"/>
          </p:cNvSpPr>
          <p:nvPr>
            <p:ph type="pic" sz="quarter" idx="15"/>
          </p:nvPr>
        </p:nvSpPr>
        <p:spPr>
          <a:xfrm>
            <a:off x="6409454" y="2443160"/>
            <a:ext cx="2183393" cy="2224086"/>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6" name="Picture Placeholder 11"/>
          <p:cNvSpPr>
            <a:spLocks noGrp="1"/>
          </p:cNvSpPr>
          <p:nvPr>
            <p:ph type="pic" sz="quarter" idx="16"/>
          </p:nvPr>
        </p:nvSpPr>
        <p:spPr>
          <a:xfrm>
            <a:off x="9207210" y="2443160"/>
            <a:ext cx="2183393" cy="2224086"/>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73933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11"/>
          <p:cNvSpPr>
            <a:spLocks noGrp="1"/>
          </p:cNvSpPr>
          <p:nvPr>
            <p:ph type="pic" sz="quarter" idx="17"/>
          </p:nvPr>
        </p:nvSpPr>
        <p:spPr>
          <a:xfrm>
            <a:off x="9169760" y="1004552"/>
            <a:ext cx="2215167" cy="1970467"/>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6" name="Picture Placeholder 11"/>
          <p:cNvSpPr>
            <a:spLocks noGrp="1"/>
          </p:cNvSpPr>
          <p:nvPr>
            <p:ph type="pic" sz="quarter" idx="16"/>
          </p:nvPr>
        </p:nvSpPr>
        <p:spPr>
          <a:xfrm>
            <a:off x="6297772" y="1004552"/>
            <a:ext cx="2215167" cy="1970467"/>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15205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bg>
      <p:bgPr>
        <a:solidFill>
          <a:schemeClr val="bg1">
            <a:lumMod val="95000"/>
          </a:schemeClr>
        </a:solidFill>
        <a:effectLst/>
      </p:bgPr>
    </p:bg>
    <p:spTree>
      <p:nvGrpSpPr>
        <p:cNvPr id="1" name=""/>
        <p:cNvGrpSpPr/>
        <p:nvPr/>
      </p:nvGrpSpPr>
      <p:grpSpPr>
        <a:xfrm>
          <a:off x="0" y="0"/>
          <a:ext cx="0" cy="0"/>
          <a:chOff x="0" y="0"/>
          <a:chExt cx="0" cy="0"/>
        </a:xfrm>
      </p:grpSpPr>
      <p:sp>
        <p:nvSpPr>
          <p:cNvPr id="16" name="Picture Placeholder 11"/>
          <p:cNvSpPr>
            <a:spLocks noGrp="1"/>
          </p:cNvSpPr>
          <p:nvPr>
            <p:ph type="pic" sz="quarter" idx="16"/>
          </p:nvPr>
        </p:nvSpPr>
        <p:spPr>
          <a:xfrm>
            <a:off x="827369" y="4158831"/>
            <a:ext cx="2331073" cy="1854619"/>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4" name="Picture Placeholder 11"/>
          <p:cNvSpPr>
            <a:spLocks noGrp="1"/>
          </p:cNvSpPr>
          <p:nvPr>
            <p:ph type="pic" sz="quarter" idx="17"/>
          </p:nvPr>
        </p:nvSpPr>
        <p:spPr>
          <a:xfrm>
            <a:off x="6482336" y="1162283"/>
            <a:ext cx="2331073" cy="1854619"/>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5" name="Picture Placeholder 11"/>
          <p:cNvSpPr>
            <a:spLocks noGrp="1"/>
          </p:cNvSpPr>
          <p:nvPr>
            <p:ph type="pic" sz="quarter" idx="18"/>
          </p:nvPr>
        </p:nvSpPr>
        <p:spPr>
          <a:xfrm>
            <a:off x="6482336" y="4158830"/>
            <a:ext cx="2331073" cy="1854619"/>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3159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bg>
      <p:bgPr>
        <a:solidFill>
          <a:schemeClr val="bg1">
            <a:lumMod val="95000"/>
          </a:schemeClr>
        </a:solidFill>
        <a:effectLst/>
      </p:bgPr>
    </p:bg>
    <p:spTree>
      <p:nvGrpSpPr>
        <p:cNvPr id="1" name=""/>
        <p:cNvGrpSpPr/>
        <p:nvPr/>
      </p:nvGrpSpPr>
      <p:grpSpPr>
        <a:xfrm>
          <a:off x="0" y="0"/>
          <a:ext cx="0" cy="0"/>
          <a:chOff x="0" y="0"/>
          <a:chExt cx="0" cy="0"/>
        </a:xfrm>
      </p:grpSpPr>
      <p:sp>
        <p:nvSpPr>
          <p:cNvPr id="16" name="Picture Placeholder 11"/>
          <p:cNvSpPr>
            <a:spLocks noGrp="1"/>
          </p:cNvSpPr>
          <p:nvPr>
            <p:ph type="pic" sz="quarter" idx="16"/>
          </p:nvPr>
        </p:nvSpPr>
        <p:spPr>
          <a:xfrm>
            <a:off x="928207" y="2582863"/>
            <a:ext cx="2151061" cy="1647825"/>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2" name="Picture Placeholder 11"/>
          <p:cNvSpPr>
            <a:spLocks noGrp="1"/>
          </p:cNvSpPr>
          <p:nvPr>
            <p:ph type="pic" sz="quarter" idx="17"/>
          </p:nvPr>
        </p:nvSpPr>
        <p:spPr>
          <a:xfrm>
            <a:off x="3656382" y="2582860"/>
            <a:ext cx="2151061" cy="1647825"/>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3" name="Picture Placeholder 11"/>
          <p:cNvSpPr>
            <a:spLocks noGrp="1"/>
          </p:cNvSpPr>
          <p:nvPr>
            <p:ph type="pic" sz="quarter" idx="18"/>
          </p:nvPr>
        </p:nvSpPr>
        <p:spPr>
          <a:xfrm>
            <a:off x="6384557" y="2582860"/>
            <a:ext cx="2151061" cy="1647825"/>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4" name="Picture Placeholder 11"/>
          <p:cNvSpPr>
            <a:spLocks noGrp="1"/>
          </p:cNvSpPr>
          <p:nvPr>
            <p:ph type="pic" sz="quarter" idx="19"/>
          </p:nvPr>
        </p:nvSpPr>
        <p:spPr>
          <a:xfrm>
            <a:off x="9112732" y="2582860"/>
            <a:ext cx="2151061" cy="1647825"/>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923542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bg>
      <p:bgPr>
        <a:solidFill>
          <a:schemeClr val="bg1">
            <a:lumMod val="95000"/>
          </a:schemeClr>
        </a:solidFill>
        <a:effectLst/>
      </p:bgPr>
    </p:bg>
    <p:spTree>
      <p:nvGrpSpPr>
        <p:cNvPr id="1" name=""/>
        <p:cNvGrpSpPr/>
        <p:nvPr/>
      </p:nvGrpSpPr>
      <p:grpSpPr>
        <a:xfrm>
          <a:off x="0" y="0"/>
          <a:ext cx="0" cy="0"/>
          <a:chOff x="0" y="0"/>
          <a:chExt cx="0" cy="0"/>
        </a:xfrm>
      </p:grpSpPr>
      <p:sp>
        <p:nvSpPr>
          <p:cNvPr id="6" name="Picture Placeholder 11"/>
          <p:cNvSpPr>
            <a:spLocks noGrp="1"/>
          </p:cNvSpPr>
          <p:nvPr>
            <p:ph type="pic" sz="quarter" idx="17"/>
          </p:nvPr>
        </p:nvSpPr>
        <p:spPr>
          <a:xfrm>
            <a:off x="816736" y="2189406"/>
            <a:ext cx="4816698" cy="2382592"/>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0" name="Picture Placeholder 11"/>
          <p:cNvSpPr>
            <a:spLocks noGrp="1"/>
          </p:cNvSpPr>
          <p:nvPr>
            <p:ph type="pic" sz="quarter" idx="18"/>
          </p:nvPr>
        </p:nvSpPr>
        <p:spPr>
          <a:xfrm>
            <a:off x="6558567" y="2189406"/>
            <a:ext cx="4816698" cy="2382592"/>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53763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bg>
      <p:bgPr>
        <a:solidFill>
          <a:schemeClr val="bg1">
            <a:lumMod val="95000"/>
          </a:schemeClr>
        </a:solidFill>
        <a:effectLst/>
      </p:bgPr>
    </p:bg>
    <p:spTree>
      <p:nvGrpSpPr>
        <p:cNvPr id="1" name=""/>
        <p:cNvGrpSpPr/>
        <p:nvPr/>
      </p:nvGrpSpPr>
      <p:grpSpPr>
        <a:xfrm>
          <a:off x="0" y="0"/>
          <a:ext cx="0" cy="0"/>
          <a:chOff x="0" y="0"/>
          <a:chExt cx="0" cy="0"/>
        </a:xfrm>
      </p:grpSpPr>
      <p:sp>
        <p:nvSpPr>
          <p:cNvPr id="16" name="Picture Placeholder 11"/>
          <p:cNvSpPr>
            <a:spLocks noGrp="1"/>
          </p:cNvSpPr>
          <p:nvPr>
            <p:ph type="pic" sz="quarter" idx="16"/>
          </p:nvPr>
        </p:nvSpPr>
        <p:spPr>
          <a:xfrm>
            <a:off x="965924" y="3076126"/>
            <a:ext cx="4869309" cy="2917336"/>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45517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050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p:bg>
      <p:bgPr>
        <a:solidFill>
          <a:schemeClr val="bg1">
            <a:lumMod val="95000"/>
          </a:schemeClr>
        </a:solidFill>
        <a:effectLst/>
      </p:bgPr>
    </p:bg>
    <p:spTree>
      <p:nvGrpSpPr>
        <p:cNvPr id="1" name=""/>
        <p:cNvGrpSpPr/>
        <p:nvPr/>
      </p:nvGrpSpPr>
      <p:grpSpPr>
        <a:xfrm>
          <a:off x="0" y="0"/>
          <a:ext cx="0" cy="0"/>
          <a:chOff x="0" y="0"/>
          <a:chExt cx="0" cy="0"/>
        </a:xfrm>
      </p:grpSpPr>
      <p:sp>
        <p:nvSpPr>
          <p:cNvPr id="9" name="Picture Placeholder 11"/>
          <p:cNvSpPr>
            <a:spLocks noGrp="1"/>
          </p:cNvSpPr>
          <p:nvPr>
            <p:ph type="pic" sz="quarter" idx="17"/>
          </p:nvPr>
        </p:nvSpPr>
        <p:spPr>
          <a:xfrm>
            <a:off x="937398" y="2943608"/>
            <a:ext cx="2240924" cy="2857500"/>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11" name="Picture Placeholder 11"/>
          <p:cNvSpPr>
            <a:spLocks noGrp="1"/>
          </p:cNvSpPr>
          <p:nvPr>
            <p:ph type="pic" sz="quarter" idx="18"/>
          </p:nvPr>
        </p:nvSpPr>
        <p:spPr>
          <a:xfrm>
            <a:off x="3433753" y="2943608"/>
            <a:ext cx="2240924" cy="2857500"/>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713313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11"/>
          <p:cNvSpPr>
            <a:spLocks noGrp="1"/>
          </p:cNvSpPr>
          <p:nvPr>
            <p:ph type="pic" sz="quarter" idx="17"/>
          </p:nvPr>
        </p:nvSpPr>
        <p:spPr>
          <a:xfrm>
            <a:off x="6268236" y="3931920"/>
            <a:ext cx="2282257" cy="2159787"/>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6" name="Picture Placeholder 11"/>
          <p:cNvSpPr>
            <a:spLocks noGrp="1"/>
          </p:cNvSpPr>
          <p:nvPr>
            <p:ph type="pic" sz="quarter" idx="20"/>
          </p:nvPr>
        </p:nvSpPr>
        <p:spPr>
          <a:xfrm>
            <a:off x="9050599" y="3931920"/>
            <a:ext cx="2282257" cy="2159787"/>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9" name="Picture Placeholder 11"/>
          <p:cNvSpPr>
            <a:spLocks noGrp="1"/>
          </p:cNvSpPr>
          <p:nvPr>
            <p:ph type="pic" sz="quarter" idx="21"/>
          </p:nvPr>
        </p:nvSpPr>
        <p:spPr>
          <a:xfrm>
            <a:off x="864197" y="862883"/>
            <a:ext cx="4651606" cy="2318198"/>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07079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30">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587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11"/>
          <p:cNvSpPr>
            <a:spLocks noGrp="1"/>
          </p:cNvSpPr>
          <p:nvPr>
            <p:ph type="pic" sz="quarter" idx="17"/>
          </p:nvPr>
        </p:nvSpPr>
        <p:spPr>
          <a:xfrm>
            <a:off x="6430821" y="529956"/>
            <a:ext cx="5121529" cy="2755482"/>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6" name="Picture Placeholder 11"/>
          <p:cNvSpPr>
            <a:spLocks noGrp="1"/>
          </p:cNvSpPr>
          <p:nvPr>
            <p:ph type="pic" sz="quarter" idx="18"/>
          </p:nvPr>
        </p:nvSpPr>
        <p:spPr>
          <a:xfrm>
            <a:off x="6430820" y="3572562"/>
            <a:ext cx="5121529" cy="2755482"/>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4160803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11"/>
          <p:cNvSpPr>
            <a:spLocks noGrp="1"/>
          </p:cNvSpPr>
          <p:nvPr>
            <p:ph type="pic" sz="quarter" idx="17"/>
          </p:nvPr>
        </p:nvSpPr>
        <p:spPr>
          <a:xfrm>
            <a:off x="6456394" y="668410"/>
            <a:ext cx="4876830" cy="2511381"/>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5" name="Picture Placeholder 11"/>
          <p:cNvSpPr>
            <a:spLocks noGrp="1"/>
          </p:cNvSpPr>
          <p:nvPr>
            <p:ph type="pic" sz="quarter" idx="18"/>
          </p:nvPr>
        </p:nvSpPr>
        <p:spPr>
          <a:xfrm>
            <a:off x="7933201" y="3772338"/>
            <a:ext cx="3400021" cy="2511381"/>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7" name="Picture Placeholder 11"/>
          <p:cNvSpPr>
            <a:spLocks noGrp="1"/>
          </p:cNvSpPr>
          <p:nvPr>
            <p:ph type="pic" sz="quarter" idx="19"/>
          </p:nvPr>
        </p:nvSpPr>
        <p:spPr>
          <a:xfrm>
            <a:off x="783279" y="3772338"/>
            <a:ext cx="2719590" cy="2511381"/>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572213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68979" y="1390918"/>
            <a:ext cx="2086379" cy="4146997"/>
          </a:xfrm>
          <a:prstGeom prst="roundRect">
            <a:avLst>
              <a:gd name="adj" fmla="val 11111"/>
            </a:avLst>
          </a:prstGeom>
          <a:pattFill prst="pct5">
            <a:fgClr>
              <a:schemeClr val="bg2">
                <a:lumMod val="50000"/>
              </a:schemeClr>
            </a:fgClr>
            <a:bgClr>
              <a:schemeClr val="bg1"/>
            </a:bgClr>
          </a:pattFill>
        </p:spPr>
        <p:txBody>
          <a:bodyPr/>
          <a:lstStyle/>
          <a:p>
            <a:endParaRPr lang="id-ID"/>
          </a:p>
        </p:txBody>
      </p:sp>
      <p:sp>
        <p:nvSpPr>
          <p:cNvPr id="5" name="Picture Placeholder 2"/>
          <p:cNvSpPr>
            <a:spLocks noGrp="1"/>
          </p:cNvSpPr>
          <p:nvPr>
            <p:ph type="pic" sz="quarter" idx="11"/>
          </p:nvPr>
        </p:nvSpPr>
        <p:spPr>
          <a:xfrm>
            <a:off x="8866137" y="1401271"/>
            <a:ext cx="2086379" cy="4146997"/>
          </a:xfrm>
          <a:prstGeom prst="roundRect">
            <a:avLst>
              <a:gd name="adj" fmla="val 11111"/>
            </a:avLst>
          </a:prstGeom>
          <a:pattFill prst="pct5">
            <a:fgClr>
              <a:schemeClr val="bg2">
                <a:lumMod val="50000"/>
              </a:schemeClr>
            </a:fgClr>
            <a:bgClr>
              <a:schemeClr val="bg1"/>
            </a:bgClr>
          </a:pattFill>
        </p:spPr>
        <p:txBody>
          <a:bodyPr/>
          <a:lstStyle/>
          <a:p>
            <a:endParaRPr lang="id-ID"/>
          </a:p>
        </p:txBody>
      </p:sp>
    </p:spTree>
    <p:extLst>
      <p:ext uri="{BB962C8B-B14F-4D97-AF65-F5344CB8AC3E}">
        <p14:creationId xmlns:p14="http://schemas.microsoft.com/office/powerpoint/2010/main" val="185682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492675" y="1622793"/>
            <a:ext cx="4700788" cy="2575775"/>
          </a:xfrm>
          <a:pattFill prst="pct5">
            <a:fgClr>
              <a:schemeClr val="bg2">
                <a:lumMod val="50000"/>
              </a:schemeClr>
            </a:fgClr>
            <a:bgClr>
              <a:schemeClr val="bg1"/>
            </a:bgClr>
          </a:pattFill>
        </p:spPr>
        <p:txBody>
          <a:bodyPr/>
          <a:lstStyle/>
          <a:p>
            <a:endParaRPr lang="id-ID"/>
          </a:p>
        </p:txBody>
      </p:sp>
    </p:spTree>
    <p:extLst>
      <p:ext uri="{BB962C8B-B14F-4D97-AF65-F5344CB8AC3E}">
        <p14:creationId xmlns:p14="http://schemas.microsoft.com/office/powerpoint/2010/main" val="3845585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45355" y="1871975"/>
            <a:ext cx="4700788" cy="2949206"/>
          </a:xfrm>
          <a:pattFill prst="pct5">
            <a:fgClr>
              <a:schemeClr val="bg2">
                <a:lumMod val="50000"/>
              </a:schemeClr>
            </a:fgClr>
            <a:bgClr>
              <a:schemeClr val="bg1"/>
            </a:bgClr>
          </a:pattFill>
        </p:spPr>
        <p:txBody>
          <a:bodyPr/>
          <a:lstStyle/>
          <a:p>
            <a:endParaRPr lang="id-ID"/>
          </a:p>
        </p:txBody>
      </p:sp>
    </p:spTree>
    <p:extLst>
      <p:ext uri="{BB962C8B-B14F-4D97-AF65-F5344CB8AC3E}">
        <p14:creationId xmlns:p14="http://schemas.microsoft.com/office/powerpoint/2010/main" val="1493303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28">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33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875665" y="1314535"/>
            <a:ext cx="5885644" cy="3863663"/>
          </a:xfrm>
          <a:pattFill prst="pct5">
            <a:fgClr>
              <a:schemeClr val="bg2">
                <a:lumMod val="50000"/>
              </a:schemeClr>
            </a:fgClr>
            <a:bgClr>
              <a:schemeClr val="bg1"/>
            </a:bgClr>
          </a:pattFill>
        </p:spPr>
        <p:txBody>
          <a:bodyPr/>
          <a:lstStyle/>
          <a:p>
            <a:endParaRPr lang="id-ID"/>
          </a:p>
        </p:txBody>
      </p:sp>
    </p:spTree>
    <p:extLst>
      <p:ext uri="{BB962C8B-B14F-4D97-AF65-F5344CB8AC3E}">
        <p14:creationId xmlns:p14="http://schemas.microsoft.com/office/powerpoint/2010/main" val="7044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11"/>
          <p:cNvSpPr>
            <a:spLocks noGrp="1"/>
          </p:cNvSpPr>
          <p:nvPr>
            <p:ph type="pic" sz="quarter" idx="18"/>
          </p:nvPr>
        </p:nvSpPr>
        <p:spPr>
          <a:xfrm>
            <a:off x="6645497" y="1251562"/>
            <a:ext cx="4778063" cy="4580820"/>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4123700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11"/>
          <p:cNvSpPr>
            <a:spLocks noGrp="1"/>
          </p:cNvSpPr>
          <p:nvPr>
            <p:ph type="pic" sz="quarter" idx="13"/>
          </p:nvPr>
        </p:nvSpPr>
        <p:spPr>
          <a:xfrm>
            <a:off x="1419619" y="1173633"/>
            <a:ext cx="2669054" cy="2095884"/>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5" name="Picture Placeholder 11"/>
          <p:cNvSpPr>
            <a:spLocks noGrp="1"/>
          </p:cNvSpPr>
          <p:nvPr>
            <p:ph type="pic" sz="quarter" idx="14"/>
          </p:nvPr>
        </p:nvSpPr>
        <p:spPr>
          <a:xfrm>
            <a:off x="1419618" y="3592715"/>
            <a:ext cx="2669054" cy="2095884"/>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81226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11"/>
          <p:cNvSpPr>
            <a:spLocks noGrp="1"/>
          </p:cNvSpPr>
          <p:nvPr>
            <p:ph type="pic" sz="quarter" idx="13"/>
          </p:nvPr>
        </p:nvSpPr>
        <p:spPr>
          <a:xfrm>
            <a:off x="849085" y="2220686"/>
            <a:ext cx="5617397" cy="3728006"/>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52391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11"/>
          <p:cNvSpPr>
            <a:spLocks noGrp="1"/>
          </p:cNvSpPr>
          <p:nvPr>
            <p:ph type="pic" sz="quarter" idx="13"/>
          </p:nvPr>
        </p:nvSpPr>
        <p:spPr>
          <a:xfrm>
            <a:off x="1182986" y="2698437"/>
            <a:ext cx="3336761" cy="2801956"/>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02285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11"/>
          <p:cNvSpPr>
            <a:spLocks noGrp="1"/>
          </p:cNvSpPr>
          <p:nvPr>
            <p:ph type="pic" sz="quarter" idx="13"/>
          </p:nvPr>
        </p:nvSpPr>
        <p:spPr>
          <a:xfrm>
            <a:off x="7572777" y="0"/>
            <a:ext cx="4619223" cy="3374265"/>
          </a:xfrm>
          <a:prstGeom prst="rect">
            <a:avLst/>
          </a:prstGeom>
          <a:pattFill prst="pct5">
            <a:fgClr>
              <a:schemeClr val="bg2">
                <a:lumMod val="50000"/>
              </a:schemeClr>
            </a:fgClr>
            <a:bgClr>
              <a:schemeClr val="bg1"/>
            </a:bgClr>
          </a:pattFill>
        </p:spPr>
        <p:txBody>
          <a:bodyPr wrap="square">
            <a:noAutofit/>
          </a:bodyPr>
          <a:lstStyle/>
          <a:p>
            <a:endParaRPr lang="id-ID"/>
          </a:p>
        </p:txBody>
      </p:sp>
      <p:sp>
        <p:nvSpPr>
          <p:cNvPr id="3" name="Picture Placeholder 11"/>
          <p:cNvSpPr>
            <a:spLocks noGrp="1"/>
          </p:cNvSpPr>
          <p:nvPr>
            <p:ph type="pic" sz="quarter" idx="14"/>
          </p:nvPr>
        </p:nvSpPr>
        <p:spPr>
          <a:xfrm>
            <a:off x="7572777" y="3374265"/>
            <a:ext cx="4619223" cy="3384998"/>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21662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11"/>
          <p:cNvSpPr>
            <a:spLocks noGrp="1"/>
          </p:cNvSpPr>
          <p:nvPr>
            <p:ph type="pic" sz="quarter" idx="15"/>
          </p:nvPr>
        </p:nvSpPr>
        <p:spPr>
          <a:xfrm>
            <a:off x="6057132" y="3200399"/>
            <a:ext cx="5327976" cy="2756264"/>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2829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8">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11"/>
          <p:cNvSpPr>
            <a:spLocks noGrp="1"/>
          </p:cNvSpPr>
          <p:nvPr>
            <p:ph type="pic" sz="quarter" idx="13"/>
          </p:nvPr>
        </p:nvSpPr>
        <p:spPr>
          <a:xfrm>
            <a:off x="914159" y="1005840"/>
            <a:ext cx="4403149" cy="4988932"/>
          </a:xfrm>
          <a:prstGeom prst="rect">
            <a:avLst/>
          </a:prstGeom>
          <a:pattFill prst="pct5">
            <a:fgClr>
              <a:schemeClr val="bg2">
                <a:lumMod val="50000"/>
              </a:schemeClr>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4055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panose="020B0606030504020204" pitchFamily="34" charset="0"/>
                <a:cs typeface="Open Sans" panose="020B0606030504020204" pitchFamily="34" charset="0"/>
              </a:defRPr>
            </a:lvl1pPr>
          </a:lstStyle>
          <a:p>
            <a:fld id="{9078242C-73A0-4706-9DE8-C4160D3A96B6}" type="datetimeFigureOut">
              <a:rPr lang="id-ID" smtClean="0"/>
              <a:pPr/>
              <a:t>11/11/2025</a:t>
            </a:fld>
            <a:endParaRPr lang="id-ID"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panose="020B0606030504020204" pitchFamily="34" charset="0"/>
                <a:cs typeface="Open Sans" panose="020B0606030504020204" pitchFamily="34" charset="0"/>
              </a:defRPr>
            </a:lvl1pPr>
          </a:lstStyle>
          <a:p>
            <a:endParaRPr lang="id-ID"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panose="020B0606030504020204" pitchFamily="34" charset="0"/>
                <a:cs typeface="Open Sans" panose="020B0606030504020204" pitchFamily="34" charset="0"/>
              </a:defRPr>
            </a:lvl1pPr>
          </a:lstStyle>
          <a:p>
            <a:fld id="{E7CB0A4D-C1F4-47BB-84BB-BA1A1381C015}" type="slidenum">
              <a:rPr lang="id-ID" smtClean="0"/>
              <a:pPr/>
              <a:t>‹#›</a:t>
            </a:fld>
            <a:endParaRPr lang="id-ID" dirty="0"/>
          </a:p>
        </p:txBody>
      </p:sp>
    </p:spTree>
    <p:extLst>
      <p:ext uri="{BB962C8B-B14F-4D97-AF65-F5344CB8AC3E}">
        <p14:creationId xmlns:p14="http://schemas.microsoft.com/office/powerpoint/2010/main" val="384637910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71" r:id="rId4"/>
    <p:sldLayoutId id="2147483672" r:id="rId5"/>
    <p:sldLayoutId id="2147483670" r:id="rId6"/>
    <p:sldLayoutId id="2147483661" r:id="rId7"/>
    <p:sldLayoutId id="2147483675" r:id="rId8"/>
    <p:sldLayoutId id="2147483663" r:id="rId9"/>
    <p:sldLayoutId id="2147483657" r:id="rId10"/>
    <p:sldLayoutId id="2147483658" r:id="rId11"/>
    <p:sldLayoutId id="2147483659" r:id="rId12"/>
    <p:sldLayoutId id="2147483660" r:id="rId13"/>
    <p:sldLayoutId id="2147483668" r:id="rId14"/>
    <p:sldLayoutId id="2147483678" r:id="rId15"/>
    <p:sldLayoutId id="2147483673" r:id="rId16"/>
    <p:sldLayoutId id="2147483676" r:id="rId17"/>
    <p:sldLayoutId id="2147483677" r:id="rId18"/>
    <p:sldLayoutId id="2147483669" r:id="rId19"/>
    <p:sldLayoutId id="2147483664" r:id="rId20"/>
    <p:sldLayoutId id="2147483665" r:id="rId21"/>
    <p:sldLayoutId id="2147483652" r:id="rId22"/>
    <p:sldLayoutId id="2147483653" r:id="rId23"/>
    <p:sldLayoutId id="2147483655" r:id="rId24"/>
    <p:sldLayoutId id="2147483656" r:id="rId25"/>
    <p:sldLayoutId id="2147483654" r:id="rId26"/>
  </p:sldLayoutIdLst>
  <p:txStyles>
    <p:titleStyle>
      <a:lvl1pPr algn="l" defTabSz="914400" rtl="0" eaLnBrk="1" latinLnBrk="0" hangingPunct="1">
        <a:lnSpc>
          <a:spcPct val="90000"/>
        </a:lnSpc>
        <a:spcBef>
          <a:spcPct val="0"/>
        </a:spcBef>
        <a:buNone/>
        <a:defRPr sz="1200" b="0" i="0" kern="1200">
          <a:solidFill>
            <a:schemeClr val="tx1"/>
          </a:solidFill>
          <a:latin typeface="Open Sans" panose="020B0606030504020204" pitchFamily="34" charset="0"/>
          <a:ea typeface="+mj-ea"/>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Open Sans" panose="020B0606030504020204" pitchFamily="34" charset="0"/>
          <a:ea typeface="+mn-ea"/>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Open Sans" panose="020B0606030504020204" pitchFamily="34" charset="0"/>
          <a:ea typeface="+mn-ea"/>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Open Sans" panose="020B0606030504020204" pitchFamily="34" charset="0"/>
          <a:ea typeface="+mn-ea"/>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Open Sans" panose="020B0606030504020204" pitchFamily="34" charset="0"/>
          <a:ea typeface="+mn-ea"/>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Open Sans" panose="020B0606030504020204" pitchFamily="34" charset="0"/>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ollage of photos from the 2025 Make Your Mark! Conference. The photos include attendees, presenters, and exhibitors smiling during various parts of the conference.">
            <a:extLst>
              <a:ext uri="{FF2B5EF4-FFF2-40B4-BE49-F238E27FC236}">
                <a16:creationId xmlns:a16="http://schemas.microsoft.com/office/drawing/2014/main" id="{257370D8-B141-AD7E-ECFA-3368E998CAC1}"/>
              </a:ext>
            </a:extLst>
          </p:cNvPr>
          <p:cNvPicPr>
            <a:picLocks noChangeAspect="1"/>
          </p:cNvPicPr>
          <p:nvPr/>
        </p:nvPicPr>
        <p:blipFill>
          <a:blip r:embed="rId3">
            <a:extLst>
              <a:ext uri="{28A0092B-C50C-407E-A947-70E740481C1C}">
                <a14:useLocalDpi xmlns:a14="http://schemas.microsoft.com/office/drawing/2010/main" val="0"/>
              </a:ext>
            </a:extLst>
          </a:blip>
          <a:srcRect t="3458" b="3553"/>
          <a:stretch>
            <a:fillRect/>
          </a:stretch>
        </p:blipFill>
        <p:spPr>
          <a:xfrm>
            <a:off x="1123950" y="0"/>
            <a:ext cx="9944100" cy="5201474"/>
          </a:xfrm>
          <a:prstGeom prst="rect">
            <a:avLst/>
          </a:prstGeom>
        </p:spPr>
      </p:pic>
      <p:sp>
        <p:nvSpPr>
          <p:cNvPr id="33" name="Title 32">
            <a:extLst>
              <a:ext uri="{FF2B5EF4-FFF2-40B4-BE49-F238E27FC236}">
                <a16:creationId xmlns:a16="http://schemas.microsoft.com/office/drawing/2014/main" id="{DE1CAC2C-7A63-C5B2-607E-44198644D2A8}"/>
              </a:ext>
            </a:extLst>
          </p:cNvPr>
          <p:cNvSpPr txBox="1">
            <a:spLocks noGrp="1"/>
          </p:cNvSpPr>
          <p:nvPr>
            <p:ph type="title" idx="4294967295"/>
          </p:nvPr>
        </p:nvSpPr>
        <p:spPr>
          <a:xfrm>
            <a:off x="5386246" y="5245310"/>
            <a:ext cx="476640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Self-Advocacy Conference</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Light"/>
              </a:rPr>
              <a:t>September 18-19, 2025</a:t>
            </a:r>
          </a:p>
        </p:txBody>
      </p:sp>
      <p:pic>
        <p:nvPicPr>
          <p:cNvPr id="3" name="Google Shape;92;p13" descr="Make Your Mark! Conference logo">
            <a:extLst>
              <a:ext uri="{FF2B5EF4-FFF2-40B4-BE49-F238E27FC236}">
                <a16:creationId xmlns:a16="http://schemas.microsoft.com/office/drawing/2014/main" id="{F8C02732-7DD2-86FD-50B2-1CA4BEECE04E}"/>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2039350" y="4370874"/>
            <a:ext cx="3130351" cy="2118198"/>
          </a:xfrm>
          <a:prstGeom prst="rect">
            <a:avLst/>
          </a:prstGeom>
          <a:noFill/>
          <a:ln>
            <a:noFill/>
          </a:ln>
        </p:spPr>
      </p:pic>
      <p:sp>
        <p:nvSpPr>
          <p:cNvPr id="2" name="Rectangle 1">
            <a:extLst>
              <a:ext uri="{FF2B5EF4-FFF2-40B4-BE49-F238E27FC236}">
                <a16:creationId xmlns:a16="http://schemas.microsoft.com/office/drawing/2014/main" id="{EE68649D-AD83-7C6C-144F-FA33546BC34C}"/>
              </a:ext>
              <a:ext uri="{C183D7F6-B498-43B3-948B-1728B52AA6E4}">
                <adec:decorative xmlns:adec="http://schemas.microsoft.com/office/drawing/2017/decorative" val="1"/>
              </a:ext>
            </a:extLst>
          </p:cNvPr>
          <p:cNvSpPr/>
          <p:nvPr/>
        </p:nvSpPr>
        <p:spPr>
          <a:xfrm rot="5400000">
            <a:off x="5727072" y="393072"/>
            <a:ext cx="737856"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6FDA3DE-B56F-DD62-8546-117E09193D38}"/>
              </a:ext>
              <a:ext uri="{C183D7F6-B498-43B3-948B-1728B52AA6E4}">
                <adec:decorative xmlns:adec="http://schemas.microsoft.com/office/drawing/2017/decorative" val="1"/>
              </a:ext>
            </a:extLst>
          </p:cNvPr>
          <p:cNvGrpSpPr/>
          <p:nvPr/>
        </p:nvGrpSpPr>
        <p:grpSpPr>
          <a:xfrm>
            <a:off x="421500" y="6243870"/>
            <a:ext cx="11348999" cy="490404"/>
            <a:chOff x="399299" y="6229635"/>
            <a:chExt cx="11348999" cy="490404"/>
          </a:xfrm>
        </p:grpSpPr>
        <p:cxnSp>
          <p:nvCxnSpPr>
            <p:cNvPr id="23" name="Straight Connector 22">
              <a:extLst>
                <a:ext uri="{FF2B5EF4-FFF2-40B4-BE49-F238E27FC236}">
                  <a16:creationId xmlns:a16="http://schemas.microsoft.com/office/drawing/2014/main" id="{63F40E52-5DAC-6B4B-D0AE-50B29AB37E2A}"/>
                </a:ext>
                <a:ext uri="{C183D7F6-B498-43B3-948B-1728B52AA6E4}">
                  <adec:decorative xmlns:adec="http://schemas.microsoft.com/office/drawing/2017/decorative" val="1"/>
                </a:ext>
              </a:extLst>
            </p:cNvPr>
            <p:cNvCxnSpPr>
              <a:cxnSpLocks/>
            </p:cNvCxnSpPr>
            <p:nvPr/>
          </p:nvCxnSpPr>
          <p:spPr>
            <a:xfrm>
              <a:off x="3044375" y="6474837"/>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4" name="Picture 3" descr="Iowa DD Council White Logo">
              <a:extLst>
                <a:ext uri="{FF2B5EF4-FFF2-40B4-BE49-F238E27FC236}">
                  <a16:creationId xmlns:a16="http://schemas.microsoft.com/office/drawing/2014/main" id="{2055F391-E72A-5368-F883-EE1650044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99" y="6229635"/>
              <a:ext cx="2024222" cy="490404"/>
            </a:xfrm>
            <a:prstGeom prst="rect">
              <a:avLst/>
            </a:prstGeom>
          </p:spPr>
        </p:pic>
      </p:grpSp>
    </p:spTree>
    <p:extLst>
      <p:ext uri="{BB962C8B-B14F-4D97-AF65-F5344CB8AC3E}">
        <p14:creationId xmlns:p14="http://schemas.microsoft.com/office/powerpoint/2010/main" val="416255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76512-D7FF-4533-DCCC-5D60651A28D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6C8E7EE-1675-F725-62DC-E5DC6FBBC2DE}"/>
              </a:ext>
            </a:extLst>
          </p:cNvPr>
          <p:cNvSpPr txBox="1">
            <a:spLocks noGrp="1"/>
          </p:cNvSpPr>
          <p:nvPr>
            <p:ph type="title" idx="4294967295"/>
          </p:nvPr>
        </p:nvSpPr>
        <p:spPr>
          <a:xfrm>
            <a:off x="453270" y="477078"/>
            <a:ext cx="8959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1</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2E60BAC0-EF8C-5D87-8840-045A7BBA31C2}"/>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560ACDD0-EF68-A3D6-F24F-38DE6D8E5121}"/>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DD1F60C-6673-5D7E-79A9-508493D5F390}"/>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AF8FF2B5-C50E-13AA-6AE4-AF7E6D473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ED5EDB91-F235-012B-0986-3C2EA39793EA}"/>
              </a:ext>
            </a:extLst>
          </p:cNvPr>
          <p:cNvGraphicFramePr/>
          <p:nvPr>
            <p:extLst>
              <p:ext uri="{D42A27DB-BD31-4B8C-83A1-F6EECF244321}">
                <p14:modId xmlns:p14="http://schemas.microsoft.com/office/powerpoint/2010/main" val="1087559846"/>
              </p:ext>
            </p:extLst>
          </p:nvPr>
        </p:nvGraphicFramePr>
        <p:xfrm>
          <a:off x="453270" y="1150125"/>
          <a:ext cx="11285459" cy="4271990"/>
        </p:xfrm>
        <a:graphic>
          <a:graphicData uri="http://schemas.openxmlformats.org/drawingml/2006/table">
            <a:tbl>
              <a:tblPr firstRow="1">
                <a:noFill/>
              </a:tblPr>
              <a:tblGrid>
                <a:gridCol w="4495741">
                  <a:extLst>
                    <a:ext uri="{9D8B030D-6E8A-4147-A177-3AD203B41FA5}">
                      <a16:colId xmlns:a16="http://schemas.microsoft.com/office/drawing/2014/main" val="20000"/>
                    </a:ext>
                  </a:extLst>
                </a:gridCol>
                <a:gridCol w="6789718">
                  <a:extLst>
                    <a:ext uri="{9D8B030D-6E8A-4147-A177-3AD203B41FA5}">
                      <a16:colId xmlns:a16="http://schemas.microsoft.com/office/drawing/2014/main" val="21060026"/>
                    </a:ext>
                  </a:extLst>
                </a:gridCol>
              </a:tblGrid>
              <a:tr h="320541">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dirty="0">
                          <a:latin typeface="Open Sans"/>
                          <a:ea typeface="Open Sans"/>
                          <a:cs typeface="Open Sans"/>
                          <a:sym typeface="Open Sans"/>
                        </a:rPr>
                        <a:t>Session Name</a:t>
                      </a:r>
                      <a:endParaRPr sz="18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8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888770">
                <a:tc>
                  <a:txBody>
                    <a:bodyPr/>
                    <a:lstStyle/>
                    <a:p>
                      <a:pPr marL="0" marR="0" lvl="0" indent="0" algn="l" rtl="0">
                        <a:lnSpc>
                          <a:spcPct val="115000"/>
                        </a:lnSpc>
                        <a:spcBef>
                          <a:spcPts val="0"/>
                        </a:spcBef>
                        <a:spcAft>
                          <a:spcPts val="0"/>
                        </a:spcAft>
                        <a:buClr>
                          <a:srgbClr val="000000"/>
                        </a:buClr>
                        <a:buSzPts val="1000"/>
                        <a:buFont typeface="Arial"/>
                        <a:buNone/>
                      </a:pPr>
                      <a:r>
                        <a:rPr lang="en-US" sz="1800" b="1" u="none" strike="noStrike" cap="none" dirty="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Medium"/>
                        </a:rPr>
                        <a:t>Legislative Panel</a:t>
                      </a:r>
                      <a:endParaRPr sz="18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Learned how to effectively communicate my concerns with my representative </a:t>
                      </a:r>
                    </a:p>
                  </a:txBody>
                  <a:tcPr marL="91425" marR="91425" marT="91425" marB="91425">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1843237">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rPr>
                        <a:t>Iowa Blueprint for Change: From Plan to Action</a:t>
                      </a:r>
                      <a:endParaRPr sz="18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Creating my own blueprint to plan my goals and figure out what to do next</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We are all working on the same goals, just to a different capacity</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How to ask for help and self-advocacy</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Keep advocating and more forward in the future</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Use a chart to help set goals for employment</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To check with other organizations on my goals with partnership </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panose="020B0606030504020204" pitchFamily="34" charset="0"/>
                          <a:cs typeface="Open Sans" panose="020B0606030504020204" pitchFamily="34" charset="0"/>
                          <a:sym typeface="Open Sans Medium"/>
                        </a:rPr>
                        <a:t>The speaker was fantastic and I enjoyed the hands on activity to learn. Enjoyed the activity we did.</a:t>
                      </a:r>
                    </a:p>
                  </a:txBody>
                  <a:tcPr marL="91425" marR="91425" marT="91425" marB="91425">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479E5E12-08F8-DFE0-3B07-C64A4E80BCEB}"/>
              </a:ext>
            </a:extLst>
          </p:cNvPr>
          <p:cNvSpPr txBox="1"/>
          <p:nvPr/>
        </p:nvSpPr>
        <p:spPr>
          <a:xfrm>
            <a:off x="1025774" y="5500126"/>
            <a:ext cx="10140449" cy="369332"/>
          </a:xfrm>
          <a:prstGeom prst="rect">
            <a:avLst/>
          </a:prstGeom>
          <a:noFill/>
        </p:spPr>
        <p:txBody>
          <a:bodyPr wrap="square">
            <a:spAutoFit/>
          </a:bodyPr>
          <a:lstStyle/>
          <a:p>
            <a:pPr algn="ctr"/>
            <a:r>
              <a:rPr lang="en-US"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rPr>
              <a:t>All comments </a:t>
            </a:r>
            <a:r>
              <a:rPr lang="en-US" b="1" dirty="0">
                <a:latin typeface="Open Sans" panose="020B0606030504020204" pitchFamily="34" charset="0"/>
                <a:ea typeface="Open Sans" panose="020B0606030504020204" pitchFamily="34" charset="0"/>
                <a:cs typeface="Open Sans" panose="020B0606030504020204" pitchFamily="34" charset="0"/>
                <a:sym typeface="Open Sans Medium"/>
              </a:rPr>
              <a:t>are directly from s</a:t>
            </a:r>
            <a:r>
              <a:rPr lang="en-US"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rPr>
              <a:t>ubmitted evaluations (65 total).</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842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BBD06-FC96-35B5-F67F-612CE447A12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7B2C2D4-B863-B1AF-383E-668E77DADD4A}"/>
              </a:ext>
            </a:extLst>
          </p:cNvPr>
          <p:cNvSpPr txBox="1">
            <a:spLocks noGrp="1"/>
          </p:cNvSpPr>
          <p:nvPr>
            <p:ph type="title" idx="4294967295"/>
          </p:nvPr>
        </p:nvSpPr>
        <p:spPr>
          <a:xfrm>
            <a:off x="453270" y="477078"/>
            <a:ext cx="8959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1</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56E60DE8-D5B9-6A2B-CD69-457C53614A7A}"/>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BCC5975C-5CC5-0F47-DDBE-DF6E3856EAA8}"/>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E2C9539-D685-E1C9-58CA-E176D3B672B8}"/>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7FC771FA-56EF-9B18-255A-8E21C94DD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BB92A01C-20D9-8AB9-59E2-420155F9E4C1}"/>
              </a:ext>
            </a:extLst>
          </p:cNvPr>
          <p:cNvGraphicFramePr/>
          <p:nvPr>
            <p:extLst>
              <p:ext uri="{D42A27DB-BD31-4B8C-83A1-F6EECF244321}">
                <p14:modId xmlns:p14="http://schemas.microsoft.com/office/powerpoint/2010/main" val="2556305603"/>
              </p:ext>
            </p:extLst>
          </p:nvPr>
        </p:nvGraphicFramePr>
        <p:xfrm>
          <a:off x="1200759" y="1609365"/>
          <a:ext cx="9790481" cy="2822599"/>
        </p:xfrm>
        <a:graphic>
          <a:graphicData uri="http://schemas.openxmlformats.org/drawingml/2006/table">
            <a:tbl>
              <a:tblPr firstRow="1">
                <a:noFill/>
              </a:tblPr>
              <a:tblGrid>
                <a:gridCol w="3900193">
                  <a:extLst>
                    <a:ext uri="{9D8B030D-6E8A-4147-A177-3AD203B41FA5}">
                      <a16:colId xmlns:a16="http://schemas.microsoft.com/office/drawing/2014/main" val="20000"/>
                    </a:ext>
                  </a:extLst>
                </a:gridCol>
                <a:gridCol w="5890288">
                  <a:extLst>
                    <a:ext uri="{9D8B030D-6E8A-4147-A177-3AD203B41FA5}">
                      <a16:colId xmlns:a16="http://schemas.microsoft.com/office/drawing/2014/main" val="21060026"/>
                    </a:ext>
                  </a:extLst>
                </a:gridCol>
              </a:tblGrid>
              <a:tr h="320541">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dirty="0">
                          <a:latin typeface="Open Sans"/>
                          <a:ea typeface="Open Sans"/>
                          <a:cs typeface="Open Sans"/>
                          <a:sym typeface="Open Sans"/>
                        </a:rPr>
                        <a:t>Session Name</a:t>
                      </a:r>
                      <a:endParaRPr sz="20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20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1542499">
                <a:tc>
                  <a:txBody>
                    <a:bodyPr/>
                    <a:lstStyle/>
                    <a:p>
                      <a:pPr marL="0" marR="0" lvl="0" indent="0" algn="l" rtl="0">
                        <a:lnSpc>
                          <a:spcPct val="100000"/>
                        </a:lnSpc>
                        <a:spcBef>
                          <a:spcPts val="0"/>
                        </a:spcBef>
                        <a:spcAft>
                          <a:spcPts val="0"/>
                        </a:spcAft>
                        <a:buClr>
                          <a:srgbClr val="000000"/>
                        </a:buClr>
                        <a:buSzPts val="1000"/>
                        <a:buFont typeface="Arial"/>
                        <a:buNone/>
                      </a:pPr>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Pregame Poetry</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Poetry is a creative way to deal with life</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A good way to express yourself</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Practicing self care through poetry</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Very good session</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016336500"/>
                  </a:ext>
                </a:extLst>
              </a:tr>
              <a:tr h="729975">
                <a:tc>
                  <a:txBody>
                    <a:bodyPr/>
                    <a:lstStyle/>
                    <a:p>
                      <a:pPr marL="0" marR="0" lvl="0" indent="0" algn="l" rtl="0">
                        <a:lnSpc>
                          <a:spcPct val="100000"/>
                        </a:lnSpc>
                        <a:spcBef>
                          <a:spcPts val="0"/>
                        </a:spcBef>
                        <a:spcAft>
                          <a:spcPts val="0"/>
                        </a:spcAft>
                        <a:buClr>
                          <a:srgbClr val="000000"/>
                        </a:buClr>
                        <a:buSzPts val="1000"/>
                        <a:buFont typeface="Arial"/>
                        <a:buNone/>
                      </a:pPr>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Workplace Accommodation Strategies</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I liked that they took turns talked</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778350719"/>
                  </a:ext>
                </a:extLst>
              </a:tr>
            </a:tbl>
          </a:graphicData>
        </a:graphic>
      </p:graphicFrame>
    </p:spTree>
    <p:extLst>
      <p:ext uri="{BB962C8B-B14F-4D97-AF65-F5344CB8AC3E}">
        <p14:creationId xmlns:p14="http://schemas.microsoft.com/office/powerpoint/2010/main" val="54122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D4F7-9A9C-66BB-8C80-4F0D2327946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E4155C8-83C7-58FA-290F-60F3B1BAB719}"/>
              </a:ext>
            </a:extLst>
          </p:cNvPr>
          <p:cNvSpPr txBox="1">
            <a:spLocks noGrp="1"/>
          </p:cNvSpPr>
          <p:nvPr>
            <p:ph type="title" idx="4294967295"/>
          </p:nvPr>
        </p:nvSpPr>
        <p:spPr>
          <a:xfrm>
            <a:off x="298824" y="481740"/>
            <a:ext cx="922436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1</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7869EF77-C255-5024-A686-885E997B2DFF}"/>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1D679578-0B49-1F4A-C00E-D635C15E10D1}"/>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F948352-BBCE-5C37-F6F0-38AB30B0A685}"/>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35B6369E-052C-173A-7DAA-D16BB79D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568B7A87-0F35-1959-CED9-9DF95B801EF1}"/>
              </a:ext>
            </a:extLst>
          </p:cNvPr>
          <p:cNvGraphicFramePr/>
          <p:nvPr>
            <p:extLst>
              <p:ext uri="{D42A27DB-BD31-4B8C-83A1-F6EECF244321}">
                <p14:modId xmlns:p14="http://schemas.microsoft.com/office/powerpoint/2010/main" val="3896858049"/>
              </p:ext>
            </p:extLst>
          </p:nvPr>
        </p:nvGraphicFramePr>
        <p:xfrm>
          <a:off x="902266" y="1515834"/>
          <a:ext cx="10387467" cy="4104433"/>
        </p:xfrm>
        <a:graphic>
          <a:graphicData uri="http://schemas.openxmlformats.org/drawingml/2006/table">
            <a:tbl>
              <a:tblPr firstRow="1">
                <a:noFill/>
              </a:tblPr>
              <a:tblGrid>
                <a:gridCol w="4138012">
                  <a:extLst>
                    <a:ext uri="{9D8B030D-6E8A-4147-A177-3AD203B41FA5}">
                      <a16:colId xmlns:a16="http://schemas.microsoft.com/office/drawing/2014/main" val="20000"/>
                    </a:ext>
                  </a:extLst>
                </a:gridCol>
                <a:gridCol w="6249455">
                  <a:extLst>
                    <a:ext uri="{9D8B030D-6E8A-4147-A177-3AD203B41FA5}">
                      <a16:colId xmlns:a16="http://schemas.microsoft.com/office/drawing/2014/main" val="21060026"/>
                    </a:ext>
                  </a:extLst>
                </a:gridCol>
              </a:tblGrid>
              <a:tr h="320541">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dirty="0">
                          <a:latin typeface="Open Sans"/>
                          <a:ea typeface="Open Sans"/>
                          <a:cs typeface="Open Sans"/>
                          <a:sym typeface="Open Sans"/>
                        </a:rPr>
                        <a:t>Session Name</a:t>
                      </a:r>
                      <a:endParaRPr sz="20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20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1300333">
                <a:tc>
                  <a:txBody>
                    <a:bodyPr/>
                    <a:lstStyle/>
                    <a:p>
                      <a:pPr marL="0" marR="0" lvl="0" indent="0" algn="l" rtl="0">
                        <a:lnSpc>
                          <a:spcPct val="115000"/>
                        </a:lnSpc>
                        <a:spcBef>
                          <a:spcPts val="0"/>
                        </a:spcBef>
                        <a:spcAft>
                          <a:spcPts val="0"/>
                        </a:spcAft>
                        <a:buClr>
                          <a:srgbClr val="000000"/>
                        </a:buClr>
                        <a:buSzPts val="1000"/>
                        <a:buFont typeface="Arial"/>
                        <a:buNone/>
                      </a:pPr>
                      <a:r>
                        <a:rPr lang="en-US" sz="2000" b="1" u="none" strike="noStrike" cap="none" dirty="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Medium"/>
                        </a:rPr>
                        <a:t>Advocating for Your Disability Can Get Your Game On</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Stay strong</a:t>
                      </a:r>
                      <a:br>
                        <a:rPr lang="en-US" sz="2000" u="none" strike="noStrike" cap="none" dirty="0">
                          <a:latin typeface="Open Sans Medium"/>
                          <a:ea typeface="Open Sans" panose="020B0606030504020204" pitchFamily="34" charset="0"/>
                          <a:cs typeface="Open Sans" panose="020B0606030504020204" pitchFamily="34" charset="0"/>
                          <a:sym typeface="Open Sans Medium"/>
                        </a:rPr>
                      </a:br>
                      <a:endParaRPr lang="en-US" sz="2000" u="none" strike="noStrike" cap="none" dirty="0">
                        <a:latin typeface="Open Sans Medium"/>
                        <a:ea typeface="Open Sans" panose="020B0606030504020204" pitchFamily="34" charset="0"/>
                        <a:cs typeface="Open Sans" panose="020B0606030504020204" pitchFamily="34" charset="0"/>
                        <a:sym typeface="Open Sans Medium"/>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When things don't go the way I want, keep going</a:t>
                      </a:r>
                    </a:p>
                  </a:txBody>
                  <a:tcPr marL="91425" marR="91425" marT="91425" marB="91425">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1212393">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rPr>
                        <a:t>Understanding ABLE Accounts: A Path to Financial Independence</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She seemed pretty knowledgeable on the subject and if she didn’t know something- she said so and suggested contacting them in the office</a:t>
                      </a:r>
                      <a:br>
                        <a:rPr lang="en-US" sz="2000" u="none" strike="noStrike" cap="none" dirty="0">
                          <a:latin typeface="Open Sans Medium"/>
                          <a:ea typeface="Open Sans" panose="020B0606030504020204" pitchFamily="34" charset="0"/>
                          <a:cs typeface="Open Sans" panose="020B0606030504020204" pitchFamily="34" charset="0"/>
                          <a:sym typeface="Open Sans Medium"/>
                        </a:rPr>
                      </a:br>
                      <a:endParaRPr lang="en-US" sz="2000" u="none" strike="noStrike" cap="none" dirty="0">
                        <a:latin typeface="Open Sans Medium"/>
                        <a:ea typeface="Open Sans" panose="020B0606030504020204" pitchFamily="34" charset="0"/>
                        <a:cs typeface="Open Sans" panose="020B0606030504020204" pitchFamily="34" charset="0"/>
                        <a:sym typeface="Open Sans Medium"/>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My questions were answered. I do plan to look into it some more but it’s something that I wanted to know more about. </a:t>
                      </a:r>
                    </a:p>
                  </a:txBody>
                  <a:tcPr marL="91425" marR="91425" marT="91425" marB="91425">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069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59883-379E-FFA0-9DB7-54ADE94D233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7CB9492-FC3B-BF12-53B8-276CEABE9FF6}"/>
              </a:ext>
            </a:extLst>
          </p:cNvPr>
          <p:cNvSpPr txBox="1">
            <a:spLocks noGrp="1"/>
          </p:cNvSpPr>
          <p:nvPr>
            <p:ph type="title" idx="4294967295"/>
          </p:nvPr>
        </p:nvSpPr>
        <p:spPr>
          <a:xfrm>
            <a:off x="298824" y="481740"/>
            <a:ext cx="922436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1</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822BB809-0D29-FD5D-ACB8-9C00B9B67894}"/>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10E4F8E3-B693-2093-1617-79D568DA7E47}"/>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9374FF6-B94F-BCC2-1458-95132947F2B3}"/>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8F555BFC-9FDA-AB78-E551-E5FC63868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17420759-6097-D7E6-F930-1F22553B7C86}"/>
              </a:ext>
            </a:extLst>
          </p:cNvPr>
          <p:cNvGraphicFramePr/>
          <p:nvPr>
            <p:extLst>
              <p:ext uri="{D42A27DB-BD31-4B8C-83A1-F6EECF244321}">
                <p14:modId xmlns:p14="http://schemas.microsoft.com/office/powerpoint/2010/main" val="2883797319"/>
              </p:ext>
            </p:extLst>
          </p:nvPr>
        </p:nvGraphicFramePr>
        <p:xfrm>
          <a:off x="301128" y="1109035"/>
          <a:ext cx="11589744" cy="4510950"/>
        </p:xfrm>
        <a:graphic>
          <a:graphicData uri="http://schemas.openxmlformats.org/drawingml/2006/table">
            <a:tbl>
              <a:tblPr firstRow="1">
                <a:noFill/>
              </a:tblPr>
              <a:tblGrid>
                <a:gridCol w="4616958">
                  <a:extLst>
                    <a:ext uri="{9D8B030D-6E8A-4147-A177-3AD203B41FA5}">
                      <a16:colId xmlns:a16="http://schemas.microsoft.com/office/drawing/2014/main" val="20000"/>
                    </a:ext>
                  </a:extLst>
                </a:gridCol>
                <a:gridCol w="6972786">
                  <a:extLst>
                    <a:ext uri="{9D8B030D-6E8A-4147-A177-3AD203B41FA5}">
                      <a16:colId xmlns:a16="http://schemas.microsoft.com/office/drawing/2014/main" val="21060026"/>
                    </a:ext>
                  </a:extLst>
                </a:gridCol>
              </a:tblGrid>
              <a:tr h="320541">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dirty="0">
                          <a:latin typeface="Open Sans"/>
                          <a:ea typeface="Open Sans"/>
                          <a:cs typeface="Open Sans"/>
                          <a:sym typeface="Open Sans"/>
                        </a:rPr>
                        <a:t>Session Name</a:t>
                      </a:r>
                      <a:endParaRPr sz="20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20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908248">
                <a:tc>
                  <a:txBody>
                    <a:bodyPr/>
                    <a:lstStyle/>
                    <a:p>
                      <a:pPr marL="0" marR="0" lvl="0" indent="0" algn="l" rtl="0">
                        <a:lnSpc>
                          <a:spcPct val="100000"/>
                        </a:lnSpc>
                        <a:spcBef>
                          <a:spcPts val="0"/>
                        </a:spcBef>
                        <a:spcAft>
                          <a:spcPts val="0"/>
                        </a:spcAft>
                        <a:buClr>
                          <a:srgbClr val="000000"/>
                        </a:buClr>
                        <a:buSzPts val="1000"/>
                        <a:buFont typeface="Arial"/>
                        <a:buNone/>
                      </a:pPr>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Introduction to Nonprofit Leadership Roles</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Thinking about joining nonprofit board</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Join a board of directors - be your own representative</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Inclusive board guide.</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Ask for a Board mentor to help if you are new to Boards. </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The ability to get liability coverage for leadership roles</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Great wealth of Information!</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016336500"/>
                  </a:ext>
                </a:extLst>
              </a:tr>
              <a:tr h="729975">
                <a:tc>
                  <a:txBody>
                    <a:bodyPr/>
                    <a:lstStyle/>
                    <a:p>
                      <a:pPr marL="0" marR="0" lvl="0" indent="0" algn="l" rtl="0">
                        <a:lnSpc>
                          <a:spcPct val="100000"/>
                        </a:lnSpc>
                        <a:spcBef>
                          <a:spcPts val="0"/>
                        </a:spcBef>
                        <a:spcAft>
                          <a:spcPts val="0"/>
                        </a:spcAft>
                        <a:buClr>
                          <a:srgbClr val="000000"/>
                        </a:buClr>
                        <a:buSzPts val="1000"/>
                        <a:buFont typeface="Arial"/>
                        <a:buNone/>
                      </a:pPr>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Level Up: The Infinite Spectrum</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Learned a lot more of how to navigate my disability and how to be an ally to others</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I learned a lot about how autism presents differently in different people </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Ethan did a fantastic job</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panose="020B0606030504020204" pitchFamily="34" charset="0"/>
                          <a:cs typeface="Open Sans" panose="020B0606030504020204" pitchFamily="34" charset="0"/>
                          <a:sym typeface="Open Sans Medium"/>
                        </a:rPr>
                        <a:t>Excellent presentation! </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778350719"/>
                  </a:ext>
                </a:extLst>
              </a:tr>
            </a:tbl>
          </a:graphicData>
        </a:graphic>
      </p:graphicFrame>
    </p:spTree>
    <p:extLst>
      <p:ext uri="{BB962C8B-B14F-4D97-AF65-F5344CB8AC3E}">
        <p14:creationId xmlns:p14="http://schemas.microsoft.com/office/powerpoint/2010/main" val="43863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01587-E587-C90A-EEDD-EA7DF48C99A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08929FA-8444-FE96-97FB-34AA2A6B89D0}"/>
              </a:ext>
            </a:extLst>
          </p:cNvPr>
          <p:cNvSpPr txBox="1">
            <a:spLocks noGrp="1"/>
          </p:cNvSpPr>
          <p:nvPr>
            <p:ph type="title" idx="4294967295"/>
          </p:nvPr>
        </p:nvSpPr>
        <p:spPr>
          <a:xfrm>
            <a:off x="560842" y="249094"/>
            <a:ext cx="95989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DAY 2 KEYNOTE - </a:t>
            </a:r>
            <a:r>
              <a:rPr kumimoji="0" lang="en-US" sz="32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Welcome to the Big Leagues</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CE8E892-82EC-927B-83E6-1A21063C6570}"/>
              </a:ext>
            </a:extLst>
          </p:cNvPr>
          <p:cNvSpPr txBox="1"/>
          <p:nvPr/>
        </p:nvSpPr>
        <p:spPr>
          <a:xfrm>
            <a:off x="560842" y="871699"/>
            <a:ext cx="10720877" cy="5034070"/>
          </a:xfrm>
          <a:prstGeom prst="rect">
            <a:avLst/>
          </a:prstGeom>
          <a:noFill/>
        </p:spPr>
        <p:txBody>
          <a:bodyPr wrap="square" rtlCol="0">
            <a:spAutoFit/>
          </a:bodyPr>
          <a:lstStyle/>
          <a:p>
            <a:pPr lvl="0">
              <a:lnSpc>
                <a:spcPct val="150000"/>
              </a:lnSpc>
              <a:buSzPts val="605"/>
            </a:pPr>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Presenter: </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Zach Mecham</a:t>
            </a:r>
          </a:p>
          <a:p>
            <a:pPr lvl="0">
              <a:lnSpc>
                <a:spcPct val="150000"/>
              </a:lnSpc>
              <a:buSzPts val="605"/>
            </a:pPr>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Comments / Lessons Learned:</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Practice your speech and simplify</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 will apply the answers from table discussions (answers and questions) to how I can </a:t>
            </a:r>
            <a:b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make changes in my local community and state boards for the better! And my personal </a:t>
            </a:r>
            <a:b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life (if applies)</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Self care and taking care of your health is necessary to be a good advocate or a good anything. </a:t>
            </a:r>
            <a:b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Zach is so good, so effective. This was a wonderful session!</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to be a better leader</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Zach his fantastic!</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PLEASE </a:t>
            </a:r>
            <a:r>
              <a:rPr lang="en-US"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PLEASE</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have this person back! Super easy to understand and follow along!</a:t>
            </a:r>
          </a:p>
          <a:p>
            <a:pPr marL="342900" lvl="0" indent="-34290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Zach's comedy makes it easy and fun to listen to his message.</a:t>
            </a:r>
          </a:p>
        </p:txBody>
      </p:sp>
      <p:grpSp>
        <p:nvGrpSpPr>
          <p:cNvPr id="7" name="Group 6">
            <a:extLst>
              <a:ext uri="{FF2B5EF4-FFF2-40B4-BE49-F238E27FC236}">
                <a16:creationId xmlns:a16="http://schemas.microsoft.com/office/drawing/2014/main" id="{C55AC780-0E19-C014-34BC-2F47E5FE85F4}"/>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C3A84696-75D9-55F9-41D6-AB708DB6455B}"/>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9FC80D2-1F55-9E49-F06C-9EB1505DE25A}"/>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30DA89D8-28E6-B70F-B299-5C7507BE4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pic>
        <p:nvPicPr>
          <p:cNvPr id="2" name="Image 48" descr="Zach Mecham">
            <a:extLst>
              <a:ext uri="{FF2B5EF4-FFF2-40B4-BE49-F238E27FC236}">
                <a16:creationId xmlns:a16="http://schemas.microsoft.com/office/drawing/2014/main" id="{15A485F6-9A62-1DC0-BDAA-63764AE0456B}"/>
              </a:ext>
            </a:extLst>
          </p:cNvPr>
          <p:cNvPicPr/>
          <p:nvPr/>
        </p:nvPicPr>
        <p:blipFill>
          <a:blip r:embed="rId3" cstate="print"/>
          <a:stretch>
            <a:fillRect/>
          </a:stretch>
        </p:blipFill>
        <p:spPr>
          <a:xfrm>
            <a:off x="10159784" y="130487"/>
            <a:ext cx="1902436" cy="2353221"/>
          </a:xfrm>
          <a:prstGeom prst="rect">
            <a:avLst/>
          </a:prstGeom>
          <a:ln w="82550">
            <a:solidFill>
              <a:srgbClr val="F89E5C"/>
            </a:solidFill>
          </a:ln>
        </p:spPr>
      </p:pic>
    </p:spTree>
    <p:extLst>
      <p:ext uri="{BB962C8B-B14F-4D97-AF65-F5344CB8AC3E}">
        <p14:creationId xmlns:p14="http://schemas.microsoft.com/office/powerpoint/2010/main" val="279043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C75C-9B5A-FA98-62D1-36979266E5E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6D3FA18-4F68-2F9C-7534-BE5B1D1C90F0}"/>
              </a:ext>
            </a:extLst>
          </p:cNvPr>
          <p:cNvSpPr txBox="1">
            <a:spLocks noGrp="1"/>
          </p:cNvSpPr>
          <p:nvPr>
            <p:ph type="title" idx="4294967295"/>
          </p:nvPr>
        </p:nvSpPr>
        <p:spPr>
          <a:xfrm>
            <a:off x="845048" y="425267"/>
            <a:ext cx="1018283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2</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ED8B8AF1-EC22-4B5F-6EFF-9BABD5A16055}"/>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B3E05EEB-C443-9F11-581F-739C41CCA361}"/>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5458F48-2BD0-334A-C5CB-1D1CC2384F27}"/>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A0F84F8C-1EEE-692A-FCB4-F20F9C99B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FC1816DB-261F-D718-F484-520665DA9C45}"/>
              </a:ext>
            </a:extLst>
          </p:cNvPr>
          <p:cNvGraphicFramePr/>
          <p:nvPr>
            <p:extLst>
              <p:ext uri="{D42A27DB-BD31-4B8C-83A1-F6EECF244321}">
                <p14:modId xmlns:p14="http://schemas.microsoft.com/office/powerpoint/2010/main" val="2758275122"/>
              </p:ext>
            </p:extLst>
          </p:nvPr>
        </p:nvGraphicFramePr>
        <p:xfrm>
          <a:off x="453270" y="1150125"/>
          <a:ext cx="11285459" cy="4023300"/>
        </p:xfrm>
        <a:graphic>
          <a:graphicData uri="http://schemas.openxmlformats.org/drawingml/2006/table">
            <a:tbl>
              <a:tblPr firstRow="1">
                <a:noFill/>
              </a:tblPr>
              <a:tblGrid>
                <a:gridCol w="4186969">
                  <a:extLst>
                    <a:ext uri="{9D8B030D-6E8A-4147-A177-3AD203B41FA5}">
                      <a16:colId xmlns:a16="http://schemas.microsoft.com/office/drawing/2014/main" val="20000"/>
                    </a:ext>
                  </a:extLst>
                </a:gridCol>
                <a:gridCol w="7098490">
                  <a:extLst>
                    <a:ext uri="{9D8B030D-6E8A-4147-A177-3AD203B41FA5}">
                      <a16:colId xmlns:a16="http://schemas.microsoft.com/office/drawing/2014/main" val="21060026"/>
                    </a:ext>
                  </a:extLst>
                </a:gridCol>
              </a:tblGrid>
              <a:tr h="320541">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dirty="0">
                          <a:latin typeface="Open Sans"/>
                          <a:ea typeface="Open Sans"/>
                          <a:cs typeface="Open Sans"/>
                          <a:sym typeface="Open Sans"/>
                        </a:rPr>
                        <a:t>Session Name</a:t>
                      </a:r>
                      <a:endParaRPr sz="20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20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534253">
                <a:tc>
                  <a:txBody>
                    <a:bodyPr/>
                    <a:lstStyle/>
                    <a:p>
                      <a:pPr marL="0" marR="0" lvl="0" indent="0" algn="l" rtl="0">
                        <a:lnSpc>
                          <a:spcPct val="115000"/>
                        </a:lnSpc>
                        <a:spcBef>
                          <a:spcPts val="0"/>
                        </a:spcBef>
                        <a:spcAft>
                          <a:spcPts val="0"/>
                        </a:spcAft>
                        <a:buClr>
                          <a:srgbClr val="000000"/>
                        </a:buClr>
                        <a:buSzPts val="1000"/>
                        <a:buFont typeface="Arial"/>
                        <a:buNone/>
                      </a:pPr>
                      <a:r>
                        <a:rPr lang="en-US" sz="2000" b="1" u="none" strike="noStrike" cap="none" dirty="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Medium"/>
                        </a:rPr>
                        <a:t>Iowa Health and Human Services (Breakfast Keynote) </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"Redesign" of 7 waivers - base support on need rather than diagnosis. How does a person apply to be considered on a waiver if diagnosis is not cause or reason. Continuing the same base services.</a:t>
                      </a:r>
                      <a:br>
                        <a:rPr lang="en-US" sz="2000" u="none" strike="noStrike" cap="none" dirty="0">
                          <a:latin typeface="Open Sans Medium"/>
                          <a:ea typeface="Open Sans Medium"/>
                          <a:cs typeface="Open Sans Medium"/>
                          <a:sym typeface="Open Sans Medium"/>
                        </a:rPr>
                      </a:br>
                      <a:endParaRPr lang="en-US" sz="2000" u="none" strike="noStrike" cap="none" dirty="0">
                        <a:latin typeface="Open Sans Medium"/>
                        <a:ea typeface="Open Sans Medium"/>
                        <a:cs typeface="Open Sans Medium"/>
                        <a:sym typeface="Open Sans Medium"/>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I learned the disability services are updating the rights and laws to fit and make life fair for all people with disabilities</a:t>
                      </a:r>
                      <a:br>
                        <a:rPr lang="en-US" sz="2000" u="none" strike="noStrike" cap="none" dirty="0">
                          <a:latin typeface="Open Sans Medium"/>
                          <a:ea typeface="Open Sans Medium"/>
                          <a:cs typeface="Open Sans Medium"/>
                          <a:sym typeface="Open Sans Medium"/>
                        </a:rPr>
                      </a:br>
                      <a:endParaRPr lang="en-US" sz="2000" u="none" strike="noStrike" cap="none" dirty="0">
                        <a:latin typeface="Open Sans Medium"/>
                        <a:ea typeface="Open Sans Medium"/>
                        <a:cs typeface="Open Sans Medium"/>
                        <a:sym typeface="Open Sans Medium"/>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I wanted to know why IHH case managers were being let go and turning it over to MCOs - that stinks. I had a great IHH case manager!</a:t>
                      </a:r>
                    </a:p>
                  </a:txBody>
                  <a:tcPr marL="91425" marR="91425" marT="91425" marB="91425">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523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CE8C0-DC30-4F85-3DE1-01F8756F394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978CA5A-1B86-A710-1269-B192B402D1B9}"/>
              </a:ext>
            </a:extLst>
          </p:cNvPr>
          <p:cNvSpPr txBox="1">
            <a:spLocks noGrp="1"/>
          </p:cNvSpPr>
          <p:nvPr>
            <p:ph type="title" idx="4294967295"/>
          </p:nvPr>
        </p:nvSpPr>
        <p:spPr>
          <a:xfrm>
            <a:off x="845048" y="425267"/>
            <a:ext cx="1018283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2</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CFB818D5-E166-52E9-B7CA-4BFA524529FE}"/>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0A4C29BD-52AB-1C68-8812-2063B140EDBF}"/>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617B09A-F77A-48E6-5271-AB3BB3CEA5B7}"/>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7F911FE5-3B64-CCA0-00C3-E17155F6A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21B6B7F2-D138-8D55-7095-CC8B1FE7522C}"/>
              </a:ext>
            </a:extLst>
          </p:cNvPr>
          <p:cNvGraphicFramePr/>
          <p:nvPr>
            <p:extLst>
              <p:ext uri="{D42A27DB-BD31-4B8C-83A1-F6EECF244321}">
                <p14:modId xmlns:p14="http://schemas.microsoft.com/office/powerpoint/2010/main" val="90483468"/>
              </p:ext>
            </p:extLst>
          </p:nvPr>
        </p:nvGraphicFramePr>
        <p:xfrm>
          <a:off x="453270" y="1150125"/>
          <a:ext cx="11285459" cy="3901350"/>
        </p:xfrm>
        <a:graphic>
          <a:graphicData uri="http://schemas.openxmlformats.org/drawingml/2006/table">
            <a:tbl>
              <a:tblPr firstRow="1">
                <a:noFill/>
              </a:tblPr>
              <a:tblGrid>
                <a:gridCol w="4186969">
                  <a:extLst>
                    <a:ext uri="{9D8B030D-6E8A-4147-A177-3AD203B41FA5}">
                      <a16:colId xmlns:a16="http://schemas.microsoft.com/office/drawing/2014/main" val="20000"/>
                    </a:ext>
                  </a:extLst>
                </a:gridCol>
                <a:gridCol w="7098490">
                  <a:extLst>
                    <a:ext uri="{9D8B030D-6E8A-4147-A177-3AD203B41FA5}">
                      <a16:colId xmlns:a16="http://schemas.microsoft.com/office/drawing/2014/main" val="21060026"/>
                    </a:ext>
                  </a:extLst>
                </a:gridCol>
              </a:tblGrid>
              <a:tr h="320541">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dirty="0">
                          <a:latin typeface="Open Sans"/>
                          <a:ea typeface="Open Sans"/>
                          <a:cs typeface="Open Sans"/>
                          <a:sym typeface="Open Sans"/>
                        </a:rPr>
                        <a:t>Session Name</a:t>
                      </a:r>
                      <a:endParaRPr sz="20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20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1504657">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rPr>
                        <a:t>Benefits Bingo: Path to Financial Independence</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MEPD - age limit; earned and unearned income definitions</a:t>
                      </a:r>
                      <a:br>
                        <a:rPr lang="en-US" sz="2000" u="none" strike="noStrike" cap="none" dirty="0">
                          <a:latin typeface="Open Sans Medium"/>
                          <a:ea typeface="Open Sans Medium"/>
                          <a:cs typeface="Open Sans Medium"/>
                          <a:sym typeface="Open Sans Medium"/>
                        </a:rPr>
                      </a:br>
                      <a:endParaRPr lang="en-US" sz="2000" u="none" strike="noStrike" cap="none" dirty="0">
                        <a:latin typeface="Open Sans Medium"/>
                        <a:ea typeface="Open Sans Medium"/>
                        <a:cs typeface="Open Sans Medium"/>
                        <a:sym typeface="Open Sans Medium"/>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Good topics/slides, however before I can write key points down, this person already on next slide/sometimes 2 slides ahead! Have handouts.   Great audience participation!</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668741">
                <a:tc>
                  <a:txBody>
                    <a:bodyPr/>
                    <a:lstStyle/>
                    <a:p>
                      <a:pPr marL="0" marR="0" lvl="0" indent="0" algn="l" rtl="0">
                        <a:lnSpc>
                          <a:spcPct val="100000"/>
                        </a:lnSpc>
                        <a:spcBef>
                          <a:spcPts val="0"/>
                        </a:spcBef>
                        <a:spcAft>
                          <a:spcPts val="0"/>
                        </a:spcAft>
                        <a:buClr>
                          <a:srgbClr val="000000"/>
                        </a:buClr>
                        <a:buSzPts val="1000"/>
                        <a:buFont typeface="Arial"/>
                        <a:buNone/>
                      </a:pPr>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Game On: Advocating for Assistive Technology to Unlock Your Goals</a:t>
                      </a:r>
                      <a:endParaRPr sz="20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Learning where to go for help and how to ask questions. Learning of the very large library with assistive devices.</a:t>
                      </a:r>
                      <a:br>
                        <a:rPr lang="en-US" sz="2000" u="none" strike="noStrike" cap="none" dirty="0">
                          <a:latin typeface="Open Sans Medium"/>
                          <a:ea typeface="Open Sans Medium"/>
                          <a:cs typeface="Open Sans Medium"/>
                          <a:sym typeface="Open Sans Medium"/>
                        </a:rPr>
                      </a:br>
                      <a:endParaRPr lang="en-US" sz="2000" u="none" strike="noStrike" cap="none" dirty="0">
                        <a:latin typeface="Open Sans Medium"/>
                        <a:ea typeface="Open Sans Medium"/>
                        <a:cs typeface="Open Sans Medium"/>
                        <a:sym typeface="Open Sans Medium"/>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2000" u="none" strike="noStrike" cap="none" dirty="0">
                          <a:latin typeface="Open Sans Medium"/>
                          <a:ea typeface="Open Sans Medium"/>
                          <a:cs typeface="Open Sans Medium"/>
                          <a:sym typeface="Open Sans Medium"/>
                        </a:rPr>
                        <a:t>Thanks for informing of the options and availability of assistive resources.</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016336500"/>
                  </a:ext>
                </a:extLst>
              </a:tr>
            </a:tbl>
          </a:graphicData>
        </a:graphic>
      </p:graphicFrame>
    </p:spTree>
    <p:extLst>
      <p:ext uri="{BB962C8B-B14F-4D97-AF65-F5344CB8AC3E}">
        <p14:creationId xmlns:p14="http://schemas.microsoft.com/office/powerpoint/2010/main" val="34625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8ABB-159D-012F-0FCB-212E7C1CB11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684346B-5908-C369-D904-A7498199B899}"/>
              </a:ext>
            </a:extLst>
          </p:cNvPr>
          <p:cNvSpPr txBox="1">
            <a:spLocks noGrp="1"/>
          </p:cNvSpPr>
          <p:nvPr>
            <p:ph type="title" idx="4294967295"/>
          </p:nvPr>
        </p:nvSpPr>
        <p:spPr>
          <a:xfrm>
            <a:off x="845048" y="327852"/>
            <a:ext cx="1018283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GENERAL AND BREAKOUT SESSIONS – DAY 2</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2F976ABC-CED0-260D-96FC-0F0EED995B97}"/>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6883D28D-0BCB-54CA-E3B6-FBD10EC7B836}"/>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E3CBD9B-F52F-25E3-D0CC-0293AC968BBA}"/>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6B33B68F-5F09-608E-5A83-F380D14E5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54;p20" descr="A chart showing attendee session feedback">
            <a:extLst>
              <a:ext uri="{FF2B5EF4-FFF2-40B4-BE49-F238E27FC236}">
                <a16:creationId xmlns:a16="http://schemas.microsoft.com/office/drawing/2014/main" id="{6051BC2F-D9CB-3143-034B-E7D3D50CCE67}"/>
              </a:ext>
            </a:extLst>
          </p:cNvPr>
          <p:cNvGraphicFramePr/>
          <p:nvPr>
            <p:extLst>
              <p:ext uri="{D42A27DB-BD31-4B8C-83A1-F6EECF244321}">
                <p14:modId xmlns:p14="http://schemas.microsoft.com/office/powerpoint/2010/main" val="1450581518"/>
              </p:ext>
            </p:extLst>
          </p:nvPr>
        </p:nvGraphicFramePr>
        <p:xfrm>
          <a:off x="453270" y="1015468"/>
          <a:ext cx="11285459" cy="4825290"/>
        </p:xfrm>
        <a:graphic>
          <a:graphicData uri="http://schemas.openxmlformats.org/drawingml/2006/table">
            <a:tbl>
              <a:tblPr firstRow="1">
                <a:noFill/>
              </a:tblPr>
              <a:tblGrid>
                <a:gridCol w="4186969">
                  <a:extLst>
                    <a:ext uri="{9D8B030D-6E8A-4147-A177-3AD203B41FA5}">
                      <a16:colId xmlns:a16="http://schemas.microsoft.com/office/drawing/2014/main" val="20000"/>
                    </a:ext>
                  </a:extLst>
                </a:gridCol>
                <a:gridCol w="7098490">
                  <a:extLst>
                    <a:ext uri="{9D8B030D-6E8A-4147-A177-3AD203B41FA5}">
                      <a16:colId xmlns:a16="http://schemas.microsoft.com/office/drawing/2014/main" val="21060026"/>
                    </a:ext>
                  </a:extLst>
                </a:gridCol>
              </a:tblGrid>
              <a:tr h="458762">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dirty="0">
                          <a:latin typeface="Open Sans"/>
                          <a:ea typeface="Open Sans"/>
                          <a:cs typeface="Open Sans"/>
                          <a:sym typeface="Open Sans"/>
                        </a:rPr>
                        <a:t>Session Name</a:t>
                      </a:r>
                      <a:endParaRPr sz="1800" b="1" u="none" strike="noStrike" cap="none"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800" b="1" u="none" strike="noStrike" cap="none" dirty="0">
                          <a:latin typeface="Open Sans"/>
                          <a:ea typeface="Open Sans"/>
                          <a:cs typeface="Open Sans"/>
                          <a:sym typeface="Open Sans"/>
                        </a:rPr>
                        <a:t>Comments / Lessons Learned</a:t>
                      </a: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1166158">
                <a:tc>
                  <a:txBody>
                    <a:bodyPr/>
                    <a:lstStyle/>
                    <a:p>
                      <a:pPr marL="0" marR="0" lvl="0" indent="0" algn="l" rtl="0">
                        <a:lnSpc>
                          <a:spcPct val="100000"/>
                        </a:lnSpc>
                        <a:spcBef>
                          <a:spcPts val="0"/>
                        </a:spcBef>
                        <a:spcAft>
                          <a:spcPts val="0"/>
                        </a:spcAft>
                        <a:buClr>
                          <a:srgbClr val="000000"/>
                        </a:buClr>
                        <a:buSzPts val="1000"/>
                        <a:buFont typeface="Arial"/>
                        <a:buNone/>
                      </a:pPr>
                      <a:r>
                        <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Inclusion</a:t>
                      </a:r>
                      <a:endParaRPr sz="18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Having a daily plan. A good reminder, be intentional about staying connected. I needed this session today!</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Everyone can be included </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778350719"/>
                  </a:ext>
                </a:extLst>
              </a:tr>
              <a:tr h="2905693">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rPr>
                        <a:t>Living with Disabilities and Leadership</a:t>
                      </a:r>
                      <a:endParaRPr sz="1800" b="1" u="none" strike="noStrike" cap="none"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They did a great job</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Sunflower pass, card for introductions</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I am in "AWE" of this family! Thank you for sharing your stories, such an inspiration</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How you can advocate for self</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A lot of the activities they participated in seem good for my son who has autism. Didn't know about the sunflower pass! </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What do you need to change and how can you change it?</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That you advocate for yourself almost everything you do</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This was a very interesting topic. I enjoyed the stories.</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US" sz="1800" u="none" strike="noStrike" cap="none" dirty="0">
                          <a:latin typeface="Open Sans Medium"/>
                          <a:ea typeface="Open Sans Medium"/>
                          <a:cs typeface="Open Sans Medium"/>
                          <a:sym typeface="Open Sans Medium"/>
                        </a:rPr>
                        <a:t>Really great job - very inspiring</a:t>
                      </a:r>
                    </a:p>
                  </a:txBody>
                  <a:tcPr marL="91425" marR="91425" marT="91425" marB="91425">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657610627"/>
                  </a:ext>
                </a:extLst>
              </a:tr>
            </a:tbl>
          </a:graphicData>
        </a:graphic>
      </p:graphicFrame>
    </p:spTree>
    <p:extLst>
      <p:ext uri="{BB962C8B-B14F-4D97-AF65-F5344CB8AC3E}">
        <p14:creationId xmlns:p14="http://schemas.microsoft.com/office/powerpoint/2010/main" val="425915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896B-C52E-A0E6-4E93-284EB443D5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FA3C827-FCDC-EC64-5F42-2726ECCDD5EF}"/>
              </a:ext>
            </a:extLst>
          </p:cNvPr>
          <p:cNvSpPr txBox="1">
            <a:spLocks noGrp="1"/>
          </p:cNvSpPr>
          <p:nvPr>
            <p:ph type="title" idx="4294967295"/>
          </p:nvPr>
        </p:nvSpPr>
        <p:spPr>
          <a:xfrm>
            <a:off x="845048" y="839746"/>
            <a:ext cx="979724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What did you like about this conference?</a:t>
            </a:r>
            <a:endParaRPr kumimoji="0" lang="id-ID"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BD219E57-D9C7-6189-D03D-FCA5CAAF4DE1}"/>
              </a:ext>
            </a:extLst>
          </p:cNvPr>
          <p:cNvSpPr txBox="1"/>
          <p:nvPr/>
        </p:nvSpPr>
        <p:spPr>
          <a:xfrm>
            <a:off x="845048" y="1578642"/>
            <a:ext cx="10259953" cy="3736472"/>
          </a:xfrm>
          <a:prstGeom prst="rect">
            <a:avLst/>
          </a:prstGeom>
          <a:noFill/>
        </p:spPr>
        <p:txBody>
          <a:bodyPr wrap="square" rtlCol="0">
            <a:spAutoFit/>
          </a:bodyPr>
          <a:lstStyle/>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Great speakers, fun comedy/talent show</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inclusive</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it was</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The location, the breakout sessions </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to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advocate a little better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for myself</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organized it was</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 liked the variety of topics and breakouts, lots of opportunities to learn and participate.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Enjoyed having the legislators and HHS people there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 hear about changes going on.</a:t>
            </a:r>
          </a:p>
        </p:txBody>
      </p:sp>
      <p:grpSp>
        <p:nvGrpSpPr>
          <p:cNvPr id="7" name="Group 6">
            <a:extLst>
              <a:ext uri="{FF2B5EF4-FFF2-40B4-BE49-F238E27FC236}">
                <a16:creationId xmlns:a16="http://schemas.microsoft.com/office/drawing/2014/main" id="{F7D90DAD-E488-540A-9AC3-6118280D561E}"/>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9DAAC06C-6212-190A-9659-F40AF64CB036}"/>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573B50E-5CE4-6CF0-2969-BA0D7D9EAA3C}"/>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034DDD31-DB3F-78E9-EB5D-B2017D7EC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85;p23" descr="A chart showing the overall conference rating. 4.55% of respondents rated it 4 out of 5 stars, and 95.45% rated it 5 out of 5 stars.">
            <a:extLst>
              <a:ext uri="{FF2B5EF4-FFF2-40B4-BE49-F238E27FC236}">
                <a16:creationId xmlns:a16="http://schemas.microsoft.com/office/drawing/2014/main" id="{668FFB2F-A20D-2D3B-82AB-7C0BCFEE1A82}"/>
              </a:ext>
            </a:extLst>
          </p:cNvPr>
          <p:cNvGraphicFramePr/>
          <p:nvPr>
            <p:extLst>
              <p:ext uri="{D42A27DB-BD31-4B8C-83A1-F6EECF244321}">
                <p14:modId xmlns:p14="http://schemas.microsoft.com/office/powerpoint/2010/main" val="567378318"/>
              </p:ext>
            </p:extLst>
          </p:nvPr>
        </p:nvGraphicFramePr>
        <p:xfrm>
          <a:off x="7053571" y="1534252"/>
          <a:ext cx="4782880" cy="2011439"/>
        </p:xfrm>
        <a:graphic>
          <a:graphicData uri="http://schemas.openxmlformats.org/drawingml/2006/table">
            <a:tbl>
              <a:tblPr firstRow="1">
                <a:noFill/>
              </a:tblPr>
              <a:tblGrid>
                <a:gridCol w="956576">
                  <a:extLst>
                    <a:ext uri="{9D8B030D-6E8A-4147-A177-3AD203B41FA5}">
                      <a16:colId xmlns:a16="http://schemas.microsoft.com/office/drawing/2014/main" val="20000"/>
                    </a:ext>
                  </a:extLst>
                </a:gridCol>
                <a:gridCol w="956576">
                  <a:extLst>
                    <a:ext uri="{9D8B030D-6E8A-4147-A177-3AD203B41FA5}">
                      <a16:colId xmlns:a16="http://schemas.microsoft.com/office/drawing/2014/main" val="20001"/>
                    </a:ext>
                  </a:extLst>
                </a:gridCol>
                <a:gridCol w="956576">
                  <a:extLst>
                    <a:ext uri="{9D8B030D-6E8A-4147-A177-3AD203B41FA5}">
                      <a16:colId xmlns:a16="http://schemas.microsoft.com/office/drawing/2014/main" val="1264926852"/>
                    </a:ext>
                  </a:extLst>
                </a:gridCol>
                <a:gridCol w="956576">
                  <a:extLst>
                    <a:ext uri="{9D8B030D-6E8A-4147-A177-3AD203B41FA5}">
                      <a16:colId xmlns:a16="http://schemas.microsoft.com/office/drawing/2014/main" val="98107691"/>
                    </a:ext>
                  </a:extLst>
                </a:gridCol>
                <a:gridCol w="956576">
                  <a:extLst>
                    <a:ext uri="{9D8B030D-6E8A-4147-A177-3AD203B41FA5}">
                      <a16:colId xmlns:a16="http://schemas.microsoft.com/office/drawing/2014/main" val="625244462"/>
                    </a:ext>
                  </a:extLst>
                </a:gridCol>
              </a:tblGrid>
              <a:tr h="623258">
                <a:tc gridSpan="5">
                  <a:txBody>
                    <a:bodyPr/>
                    <a:lstStyle/>
                    <a:p>
                      <a:pPr marL="0" lvl="0" indent="0" algn="ctr" rtl="0">
                        <a:spcBef>
                          <a:spcPts val="0"/>
                        </a:spcBef>
                        <a:spcAft>
                          <a:spcPts val="0"/>
                        </a:spcAft>
                        <a:buNone/>
                      </a:pPr>
                      <a:r>
                        <a:rPr lang="en-US" sz="1400" b="1" dirty="0">
                          <a:latin typeface="Open Sans"/>
                          <a:ea typeface="Open Sans"/>
                          <a:cs typeface="Open Sans"/>
                          <a:sym typeface="Open Sans"/>
                        </a:rPr>
                        <a:t>Overall Conference Rating</a:t>
                      </a:r>
                      <a:endParaRPr sz="1400" b="1"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hMerge="1">
                  <a:txBody>
                    <a:bodyPr/>
                    <a:lstStyle/>
                    <a:p>
                      <a:pPr marL="0" lvl="0" indent="0" algn="ctr" rtl="0">
                        <a:spcBef>
                          <a:spcPts val="0"/>
                        </a:spcBef>
                        <a:spcAft>
                          <a:spcPts val="0"/>
                        </a:spcAft>
                        <a:buNone/>
                      </a:pPr>
                      <a:endParaRPr sz="1000" b="1" dirty="0">
                        <a:latin typeface="Open Sans"/>
                        <a:ea typeface="Open Sans"/>
                        <a:cs typeface="Open Sans"/>
                        <a:sym typeface="Open Sans"/>
                      </a:endParaRPr>
                    </a:p>
                  </a:txBody>
                  <a:tcPr marL="91425" marR="91425" marT="91425" marB="91425"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chemeClr val="lt2"/>
                    </a:solidFill>
                  </a:tcPr>
                </a:tc>
                <a:tc hMerge="1">
                  <a:txBody>
                    <a:bodyPr/>
                    <a:lstStyle/>
                    <a:p>
                      <a:pPr marL="0" lvl="0" indent="0" algn="ctr" rtl="0">
                        <a:spcBef>
                          <a:spcPts val="0"/>
                        </a:spcBef>
                        <a:spcAft>
                          <a:spcPts val="0"/>
                        </a:spcAft>
                        <a:buNone/>
                      </a:pPr>
                      <a:endParaRPr sz="1000" b="1"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chemeClr val="lt2"/>
                    </a:solidFill>
                  </a:tcPr>
                </a:tc>
                <a:tc hMerge="1">
                  <a:txBody>
                    <a:bodyPr/>
                    <a:lstStyle/>
                    <a:p>
                      <a:pPr marL="0" lvl="0" indent="0" algn="ctr" rtl="0">
                        <a:spcBef>
                          <a:spcPts val="0"/>
                        </a:spcBef>
                        <a:spcAft>
                          <a:spcPts val="0"/>
                        </a:spcAft>
                        <a:buNone/>
                      </a:pPr>
                      <a:endParaRPr sz="1000" b="1"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chemeClr val="lt2"/>
                    </a:solidFill>
                  </a:tcPr>
                </a:tc>
                <a:tc hMerge="1">
                  <a:txBody>
                    <a:bodyPr/>
                    <a:lstStyle/>
                    <a:p>
                      <a:pPr marL="0" lvl="0" indent="0" algn="ctr" rtl="0">
                        <a:spcBef>
                          <a:spcPts val="0"/>
                        </a:spcBef>
                        <a:spcAft>
                          <a:spcPts val="0"/>
                        </a:spcAft>
                        <a:buNone/>
                      </a:pPr>
                      <a:endParaRPr sz="1000" b="1" dirty="0">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793254">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t>*</a:t>
                      </a:r>
                      <a:endParaRPr sz="1800" b="1" u="none" strike="noStrike" cap="none" dirty="0"/>
                    </a:p>
                  </a:txBody>
                  <a:tcPr marL="91425" marR="91425" marT="91425" marB="914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dirty="0"/>
                        <a:t>**</a:t>
                      </a:r>
                      <a:endParaRPr sz="1800" b="1" u="none" strike="noStrike" cap="none" dirty="0"/>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t>***</a:t>
                      </a:r>
                      <a:endParaRPr sz="1800" b="1" u="none" strike="noStrike" cap="none" dirty="0"/>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t>****</a:t>
                      </a:r>
                      <a:endParaRPr sz="1800" b="1" u="none" strike="noStrike" cap="none" dirty="0"/>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t>*****</a:t>
                      </a:r>
                      <a:endParaRPr sz="1800" b="1" u="none" strike="noStrike" cap="none" dirty="0"/>
                    </a:p>
                  </a:txBody>
                  <a:tcPr marL="91425" marR="91425" marT="91425" marB="914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594927">
                <a:tc>
                  <a:txBody>
                    <a:bodyPr/>
                    <a:lstStyle/>
                    <a:p>
                      <a:pPr marL="0" marR="0" lvl="0" indent="0" algn="ctr" rtl="0">
                        <a:lnSpc>
                          <a:spcPct val="100000"/>
                        </a:lnSpc>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nchor="ctr">
                    <a:lnL w="12700"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Open Sans Medium"/>
                        </a:rPr>
                        <a:t>4.55%</a:t>
                      </a:r>
                      <a:endParaRPr sz="1200"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Open Sans Medium"/>
                        </a:rPr>
                        <a:t>95.45%</a:t>
                      </a:r>
                      <a:endParaRPr sz="1200" dirty="0">
                        <a:latin typeface="Open Sans" panose="020B0606030504020204" pitchFamily="34" charset="0"/>
                        <a:ea typeface="Open Sans" panose="020B0606030504020204" pitchFamily="34" charset="0"/>
                        <a:cs typeface="Open Sans" panose="020B0606030504020204" pitchFamily="34" charset="0"/>
                        <a:sym typeface="Open Sans Medium"/>
                      </a:endParaRPr>
                    </a:p>
                  </a:txBody>
                  <a:tcPr marL="91425" marR="91425" marT="91425" marB="91425"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8598F0CA-9781-EE8E-50C3-253FECA49F9D}"/>
              </a:ext>
            </a:extLst>
          </p:cNvPr>
          <p:cNvSpPr txBox="1"/>
          <p:nvPr/>
        </p:nvSpPr>
        <p:spPr>
          <a:xfrm>
            <a:off x="845048" y="254739"/>
            <a:ext cx="4079492" cy="369332"/>
          </a:xfrm>
          <a:prstGeom prst="rect">
            <a:avLst/>
          </a:prstGeom>
          <a:solidFill>
            <a:schemeClr val="bg2"/>
          </a:solidFill>
        </p:spPr>
        <p:txBody>
          <a:bodyPr wrap="square" rtlCol="0">
            <a:spAutoFit/>
          </a:bodyPr>
          <a:lstStyle/>
          <a:p>
            <a:pPr algn="ctr"/>
            <a:r>
              <a:rPr lang="en-US" b="1" dirty="0">
                <a:solidFill>
                  <a:srgbClr val="1C4B74"/>
                </a:solidFill>
                <a:latin typeface="Open Sans" panose="020B0606030504020204" pitchFamily="34" charset="0"/>
                <a:ea typeface="Open Sans" panose="020B0606030504020204" pitchFamily="34" charset="0"/>
                <a:cs typeface="Open Sans" panose="020B0606030504020204" pitchFamily="34" charset="0"/>
              </a:rPr>
              <a:t>FULL CONFERENCE FEEDBACK</a:t>
            </a:r>
            <a:endParaRPr lang="id-ID"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Arrow Connector 3">
            <a:extLst>
              <a:ext uri="{FF2B5EF4-FFF2-40B4-BE49-F238E27FC236}">
                <a16:creationId xmlns:a16="http://schemas.microsoft.com/office/drawing/2014/main" id="{0D40EEF7-ABFB-CA06-87F5-6B8ED3E9A259}"/>
              </a:ext>
              <a:ext uri="{C183D7F6-B498-43B3-948B-1728B52AA6E4}">
                <adec:decorative xmlns:adec="http://schemas.microsoft.com/office/drawing/2017/decorative" val="1"/>
              </a:ext>
            </a:extLst>
          </p:cNvPr>
          <p:cNvCxnSpPr/>
          <p:nvPr/>
        </p:nvCxnSpPr>
        <p:spPr>
          <a:xfrm>
            <a:off x="9761838" y="5486400"/>
            <a:ext cx="1997346" cy="0"/>
          </a:xfrm>
          <a:prstGeom prst="straightConnector1">
            <a:avLst/>
          </a:prstGeom>
          <a:ln>
            <a:solidFill>
              <a:srgbClr val="1C4B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4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7CD3-ECD4-67D1-371F-452C18873C6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8420181-48A2-0C20-C097-885DDF7F87B8}"/>
              </a:ext>
            </a:extLst>
          </p:cNvPr>
          <p:cNvSpPr txBox="1">
            <a:spLocks noGrp="1"/>
          </p:cNvSpPr>
          <p:nvPr>
            <p:ph type="title" idx="4294967295"/>
          </p:nvPr>
        </p:nvSpPr>
        <p:spPr>
          <a:xfrm>
            <a:off x="845048" y="987424"/>
            <a:ext cx="979724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What did you like about this conference?</a:t>
            </a:r>
            <a:endParaRPr kumimoji="0" lang="id-ID"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201B875-6DA9-C06D-15AD-DA333FF3B3A9}"/>
              </a:ext>
            </a:extLst>
          </p:cNvPr>
          <p:cNvSpPr txBox="1"/>
          <p:nvPr/>
        </p:nvSpPr>
        <p:spPr>
          <a:xfrm>
            <a:off x="845048" y="1791596"/>
            <a:ext cx="10259953" cy="3274807"/>
          </a:xfrm>
          <a:prstGeom prst="rect">
            <a:avLst/>
          </a:prstGeom>
          <a:noFill/>
        </p:spPr>
        <p:txBody>
          <a:bodyPr wrap="square" rtlCol="0">
            <a:spAutoFit/>
          </a:bodyPr>
          <a:lstStyle/>
          <a:p>
            <a:pPr marL="457200" lvl="0" indent="-457200">
              <a:lnSpc>
                <a:spcPct val="150000"/>
              </a:lnSpc>
              <a:buSzPct val="100000"/>
              <a:buFont typeface="+mj-lt"/>
              <a:buAutoNum type="arabicPeriod" startAt="7"/>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 liked the topics covered and different things to hear and learn about. It was a great conference and can't wait to come back. </a:t>
            </a:r>
          </a:p>
          <a:p>
            <a:pPr marL="457200" lvl="0" indent="-457200">
              <a:lnSpc>
                <a:spcPct val="150000"/>
              </a:lnSpc>
              <a:buSzPct val="100000"/>
              <a:buFont typeface="+mj-lt"/>
              <a:buAutoNum type="arabicPeriod" startAt="7"/>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Making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new friends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and seeing people that I know every year</a:t>
            </a:r>
          </a:p>
          <a:p>
            <a:pPr marL="457200" lvl="0" indent="-457200">
              <a:lnSpc>
                <a:spcPct val="150000"/>
              </a:lnSpc>
              <a:buSzPct val="100000"/>
              <a:buFont typeface="+mj-lt"/>
              <a:buAutoNum type="arabicPeriod" startAt="7"/>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Variety of speakers. Venue and meals were excellent.</a:t>
            </a:r>
          </a:p>
          <a:p>
            <a:pPr marL="457200" lvl="0" indent="-457200">
              <a:lnSpc>
                <a:spcPct val="150000"/>
              </a:lnSpc>
              <a:buSzPct val="100000"/>
              <a:buFont typeface="+mj-lt"/>
              <a:buAutoNum type="arabicPeriod" startAt="7"/>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Keynote speakers and breakout sessions were great </a:t>
            </a:r>
          </a:p>
          <a:p>
            <a:pPr marL="457200" lvl="0" indent="-457200">
              <a:lnSpc>
                <a:spcPct val="150000"/>
              </a:lnSpc>
              <a:buSzPct val="100000"/>
              <a:buFont typeface="+mj-lt"/>
              <a:buAutoNum type="arabicPeriod" startAt="7"/>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Learning about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different types of disability </a:t>
            </a:r>
          </a:p>
          <a:p>
            <a:pPr marL="457200" lvl="0" indent="-457200">
              <a:lnSpc>
                <a:spcPct val="150000"/>
              </a:lnSpc>
              <a:buSzPct val="100000"/>
              <a:buFont typeface="+mj-lt"/>
              <a:buAutoNum type="arabicPeriod" startAt="7"/>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 liked meeting new friends and had good food and I liked the speakers</a:t>
            </a:r>
          </a:p>
        </p:txBody>
      </p:sp>
      <p:grpSp>
        <p:nvGrpSpPr>
          <p:cNvPr id="7" name="Group 6">
            <a:extLst>
              <a:ext uri="{FF2B5EF4-FFF2-40B4-BE49-F238E27FC236}">
                <a16:creationId xmlns:a16="http://schemas.microsoft.com/office/drawing/2014/main" id="{556B826F-FA7E-99E8-0B5B-D8946F5C96D1}"/>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D4AE60C5-81FE-F7BC-F586-0C2BF60EE00E}"/>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3E9F160-F13E-817A-8884-83769A4C0416}"/>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5BCB02FB-D3DF-5890-CF4E-9C23CAA1C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5" name="TextBox 4">
            <a:extLst>
              <a:ext uri="{FF2B5EF4-FFF2-40B4-BE49-F238E27FC236}">
                <a16:creationId xmlns:a16="http://schemas.microsoft.com/office/drawing/2014/main" id="{5E50D551-4E59-5486-BFE1-375C266FC4E7}"/>
              </a:ext>
            </a:extLst>
          </p:cNvPr>
          <p:cNvSpPr txBox="1"/>
          <p:nvPr/>
        </p:nvSpPr>
        <p:spPr>
          <a:xfrm>
            <a:off x="845048" y="337141"/>
            <a:ext cx="4079492" cy="369332"/>
          </a:xfrm>
          <a:prstGeom prst="rect">
            <a:avLst/>
          </a:prstGeom>
          <a:solidFill>
            <a:schemeClr val="bg2"/>
          </a:solidFill>
        </p:spPr>
        <p:txBody>
          <a:bodyPr wrap="square" rtlCol="0">
            <a:spAutoFit/>
          </a:bodyPr>
          <a:lstStyle/>
          <a:p>
            <a:pPr algn="ctr"/>
            <a:r>
              <a:rPr lang="en-US" b="1" dirty="0">
                <a:solidFill>
                  <a:srgbClr val="1C4B74"/>
                </a:solidFill>
                <a:latin typeface="Open Sans" panose="020B0606030504020204" pitchFamily="34" charset="0"/>
                <a:ea typeface="Open Sans" panose="020B0606030504020204" pitchFamily="34" charset="0"/>
                <a:cs typeface="Open Sans" panose="020B0606030504020204" pitchFamily="34" charset="0"/>
              </a:rPr>
              <a:t>FULL CONFERENCE FEEDBACK</a:t>
            </a:r>
            <a:endParaRPr lang="id-ID"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087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922167" y="909990"/>
            <a:ext cx="38432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THEME</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922167" y="1671309"/>
            <a:ext cx="4852395" cy="2585323"/>
          </a:xfrm>
          <a:prstGeom prst="rect">
            <a:avLst/>
          </a:prstGeom>
          <a:noFill/>
        </p:spPr>
        <p:txBody>
          <a:bodyPr wrap="square" rtlCol="0">
            <a:spAutoFit/>
          </a:bodyPr>
          <a:lstStyle/>
          <a:p>
            <a:r>
              <a:rPr lang="en-US" dirty="0"/>
              <a:t>This year's theme encouraged us to </a:t>
            </a:r>
            <a:r>
              <a:rPr lang="en-US" b="1" dirty="0"/>
              <a:t>approach advocacy with strategy, determination, and teamwork</a:t>
            </a:r>
            <a:r>
              <a:rPr lang="en-US" dirty="0"/>
              <a:t>. </a:t>
            </a:r>
          </a:p>
          <a:p>
            <a:endParaRPr lang="en-US" dirty="0"/>
          </a:p>
          <a:p>
            <a:r>
              <a:rPr lang="en-US" dirty="0"/>
              <a:t>Just like in a game, every player counts and every move is important. </a:t>
            </a:r>
          </a:p>
          <a:p>
            <a:endParaRPr lang="en-US" dirty="0"/>
          </a:p>
          <a:p>
            <a:r>
              <a:rPr lang="en-US" dirty="0"/>
              <a:t>It’s time to roll the dice, make your move, and play your part in advocating for change!</a:t>
            </a:r>
          </a:p>
        </p:txBody>
      </p:sp>
      <p:grpSp>
        <p:nvGrpSpPr>
          <p:cNvPr id="7" name="Group 6">
            <a:extLst>
              <a:ext uri="{FF2B5EF4-FFF2-40B4-BE49-F238E27FC236}">
                <a16:creationId xmlns:a16="http://schemas.microsoft.com/office/drawing/2014/main" id="{700971F5-BF39-354B-6266-1EBBC2909AB7}"/>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AE7FAD56-C788-1CEE-B888-CB332B4CA0F0}"/>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4705A80-ECFF-5F58-7591-66FB3AECB29C}"/>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F994D52A-0794-8A13-7E26-B23DC13E9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pic>
        <p:nvPicPr>
          <p:cNvPr id="15" name="Picture 14" descr="Game On: It's Time to Advocate logo">
            <a:extLst>
              <a:ext uri="{FF2B5EF4-FFF2-40B4-BE49-F238E27FC236}">
                <a16:creationId xmlns:a16="http://schemas.microsoft.com/office/drawing/2014/main" id="{B63DDB6A-15B4-F39A-FCA7-C0EF3DEEA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562" y="509696"/>
            <a:ext cx="5805948" cy="4838290"/>
          </a:xfrm>
          <a:prstGeom prst="rect">
            <a:avLst/>
          </a:prstGeom>
        </p:spPr>
      </p:pic>
    </p:spTree>
    <p:extLst>
      <p:ext uri="{BB962C8B-B14F-4D97-AF65-F5344CB8AC3E}">
        <p14:creationId xmlns:p14="http://schemas.microsoft.com/office/powerpoint/2010/main" val="114550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1BC21-FA8C-FCC2-5ED7-1906AF4D4B5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693496F-B5C2-1459-5ADB-9AFD44A30653}"/>
              </a:ext>
            </a:extLst>
          </p:cNvPr>
          <p:cNvSpPr txBox="1">
            <a:spLocks noGrp="1"/>
          </p:cNvSpPr>
          <p:nvPr>
            <p:ph type="title" idx="4294967295"/>
          </p:nvPr>
        </p:nvSpPr>
        <p:spPr>
          <a:xfrm>
            <a:off x="845048" y="596494"/>
            <a:ext cx="110421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What would you change for the next conference?</a:t>
            </a:r>
            <a:endParaRPr kumimoji="0" lang="id-ID"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9BA6F7A8-4974-CD96-95B1-2E338680E104}"/>
              </a:ext>
            </a:extLst>
          </p:cNvPr>
          <p:cNvSpPr txBox="1"/>
          <p:nvPr/>
        </p:nvSpPr>
        <p:spPr>
          <a:xfrm>
            <a:off x="845048" y="1119714"/>
            <a:ext cx="10259953" cy="4618572"/>
          </a:xfrm>
          <a:prstGeom prst="rect">
            <a:avLst/>
          </a:prstGeom>
          <a:noFill/>
        </p:spPr>
        <p:txBody>
          <a:bodyPr wrap="square" rtlCol="0">
            <a:spAutoFit/>
          </a:bodyPr>
          <a:lstStyle/>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Talking to more people getting know them a little better</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More group discussion time</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Change the agenda every year</a:t>
            </a:r>
          </a:p>
          <a:p>
            <a:pPr marL="34290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More zero sugar drink options, breakfast</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Consider avoiding people ask to say their names and disability in public. Expressing feelings and delay in diagnosis to a stranger a person just met is/can be uncomfortable. Ask representatives of the vendors to communicate the resources of their company to their group.</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The way food is served. People coughing over the food and touching it all with dirty hands</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Just entertainment and have hands on to understand for everyone having fun </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More days and more talent and talent show </a:t>
            </a:r>
          </a:p>
        </p:txBody>
      </p:sp>
      <p:grpSp>
        <p:nvGrpSpPr>
          <p:cNvPr id="7" name="Group 6">
            <a:extLst>
              <a:ext uri="{FF2B5EF4-FFF2-40B4-BE49-F238E27FC236}">
                <a16:creationId xmlns:a16="http://schemas.microsoft.com/office/drawing/2014/main" id="{74BDCCD6-8307-04EA-8A32-DD7AB4E64E78}"/>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42D75A90-635F-ECA2-FCA2-BCF747286650}"/>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0AAE397-8C11-B7FF-6A39-AAF3B8D38902}"/>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00647E71-8842-F9B0-2E08-5EA0393D3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3" name="TextBox 2">
            <a:extLst>
              <a:ext uri="{FF2B5EF4-FFF2-40B4-BE49-F238E27FC236}">
                <a16:creationId xmlns:a16="http://schemas.microsoft.com/office/drawing/2014/main" id="{37732C80-2ABC-5A0F-F164-946B8D8A3C8D}"/>
              </a:ext>
            </a:extLst>
          </p:cNvPr>
          <p:cNvSpPr txBox="1"/>
          <p:nvPr/>
        </p:nvSpPr>
        <p:spPr>
          <a:xfrm>
            <a:off x="845048" y="99644"/>
            <a:ext cx="4079492" cy="369332"/>
          </a:xfrm>
          <a:prstGeom prst="rect">
            <a:avLst/>
          </a:prstGeom>
          <a:solidFill>
            <a:schemeClr val="bg2"/>
          </a:solidFill>
        </p:spPr>
        <p:txBody>
          <a:bodyPr wrap="square" rtlCol="0">
            <a:spAutoFit/>
          </a:bodyPr>
          <a:lstStyle/>
          <a:p>
            <a:pPr algn="ctr"/>
            <a:r>
              <a:rPr lang="en-US" b="1" dirty="0">
                <a:solidFill>
                  <a:srgbClr val="1C4B74"/>
                </a:solidFill>
                <a:latin typeface="Open Sans" panose="020B0606030504020204" pitchFamily="34" charset="0"/>
                <a:ea typeface="Open Sans" panose="020B0606030504020204" pitchFamily="34" charset="0"/>
                <a:cs typeface="Open Sans" panose="020B0606030504020204" pitchFamily="34" charset="0"/>
              </a:rPr>
              <a:t>FULL CONFERENCE FEEDBACK</a:t>
            </a:r>
            <a:endParaRPr lang="id-ID"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304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6B07-3E4C-72C3-CC74-B6BD3BD2F3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5933A08-8BA9-750B-EAAD-12252A719F4B}"/>
              </a:ext>
            </a:extLst>
          </p:cNvPr>
          <p:cNvSpPr txBox="1">
            <a:spLocks noGrp="1"/>
          </p:cNvSpPr>
          <p:nvPr>
            <p:ph type="title" idx="4294967295"/>
          </p:nvPr>
        </p:nvSpPr>
        <p:spPr>
          <a:xfrm>
            <a:off x="845048" y="644325"/>
            <a:ext cx="110421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What did you learn at the conference this year?</a:t>
            </a:r>
            <a:endParaRPr kumimoji="0" lang="id-ID"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28DB090B-4EFC-1E15-EB64-77B98A9826D0}"/>
              </a:ext>
            </a:extLst>
          </p:cNvPr>
          <p:cNvSpPr txBox="1"/>
          <p:nvPr/>
        </p:nvSpPr>
        <p:spPr>
          <a:xfrm>
            <a:off x="845048" y="1288263"/>
            <a:ext cx="10259953" cy="4198137"/>
          </a:xfrm>
          <a:prstGeom prst="rect">
            <a:avLst/>
          </a:prstGeom>
          <a:noFill/>
        </p:spPr>
        <p:txBody>
          <a:bodyPr wrap="square" rtlCol="0">
            <a:spAutoFit/>
          </a:bodyPr>
          <a:lstStyle/>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Great ideas/techniques to use/think about and can apply going forward. Either for myself/board I'm on currently!</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Tools to live on my own someday</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Tools for standing up for myself</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 learned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too much to write</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The presenters were very knowledgeable. </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Self-advocacy</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There are many definitions of advocacy depending on what it means to the person advocating.</a:t>
            </a:r>
          </a:p>
          <a:p>
            <a:pPr marL="342900" lvl="0" indent="-342900">
              <a:lnSpc>
                <a:spcPct val="150000"/>
              </a:lnSpc>
              <a:buSzPct val="100000"/>
              <a:buFont typeface="+mj-lt"/>
              <a:buAutoNum type="arabicPeriod"/>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to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advocate for yourself</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come out of my shell a little more</a:t>
            </a:r>
          </a:p>
        </p:txBody>
      </p:sp>
      <p:grpSp>
        <p:nvGrpSpPr>
          <p:cNvPr id="7" name="Group 6">
            <a:extLst>
              <a:ext uri="{FF2B5EF4-FFF2-40B4-BE49-F238E27FC236}">
                <a16:creationId xmlns:a16="http://schemas.microsoft.com/office/drawing/2014/main" id="{52917332-2AB8-2160-3C0F-C28A9DA8A97D}"/>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61269E86-83B6-BFD6-03A4-BCCAF82A0DD8}"/>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08FD96F-B7B2-1319-D7F6-0CFB03DAB5AD}"/>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F73B1FD2-8DDA-74C0-6AA3-EF57B2A29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B92E2166-7892-FDAD-1FB5-CA408AF1F954}"/>
              </a:ext>
            </a:extLst>
          </p:cNvPr>
          <p:cNvSpPr txBox="1"/>
          <p:nvPr/>
        </p:nvSpPr>
        <p:spPr>
          <a:xfrm>
            <a:off x="845048" y="154276"/>
            <a:ext cx="4079492" cy="369332"/>
          </a:xfrm>
          <a:prstGeom prst="rect">
            <a:avLst/>
          </a:prstGeom>
          <a:solidFill>
            <a:schemeClr val="bg2"/>
          </a:solidFill>
        </p:spPr>
        <p:txBody>
          <a:bodyPr wrap="square" rtlCol="0">
            <a:spAutoFit/>
          </a:bodyPr>
          <a:lstStyle/>
          <a:p>
            <a:pPr algn="ctr"/>
            <a:r>
              <a:rPr lang="en-US" b="1" dirty="0">
                <a:solidFill>
                  <a:srgbClr val="1C4B74"/>
                </a:solidFill>
                <a:latin typeface="Open Sans" panose="020B0606030504020204" pitchFamily="34" charset="0"/>
                <a:ea typeface="Open Sans" panose="020B0606030504020204" pitchFamily="34" charset="0"/>
                <a:cs typeface="Open Sans" panose="020B0606030504020204" pitchFamily="34" charset="0"/>
              </a:rPr>
              <a:t>FULL CONFERENCE FEEDBACK</a:t>
            </a:r>
            <a:endParaRPr lang="id-ID"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Arrow Connector 2">
            <a:extLst>
              <a:ext uri="{FF2B5EF4-FFF2-40B4-BE49-F238E27FC236}">
                <a16:creationId xmlns:a16="http://schemas.microsoft.com/office/drawing/2014/main" id="{B7120224-70D3-FDA0-C8C6-8454D5E5FF4C}"/>
              </a:ext>
              <a:ext uri="{C183D7F6-B498-43B3-948B-1728B52AA6E4}">
                <adec:decorative xmlns:adec="http://schemas.microsoft.com/office/drawing/2017/decorative" val="1"/>
              </a:ext>
            </a:extLst>
          </p:cNvPr>
          <p:cNvCxnSpPr/>
          <p:nvPr/>
        </p:nvCxnSpPr>
        <p:spPr>
          <a:xfrm>
            <a:off x="9761838" y="5486400"/>
            <a:ext cx="1997346" cy="0"/>
          </a:xfrm>
          <a:prstGeom prst="straightConnector1">
            <a:avLst/>
          </a:prstGeom>
          <a:ln>
            <a:solidFill>
              <a:srgbClr val="1C4B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4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3D116-530C-AAC7-1B70-10C4F6246A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3114830-599A-392B-89E2-A082E1FD02D9}"/>
              </a:ext>
            </a:extLst>
          </p:cNvPr>
          <p:cNvSpPr txBox="1">
            <a:spLocks noGrp="1"/>
          </p:cNvSpPr>
          <p:nvPr>
            <p:ph type="title" idx="4294967295"/>
          </p:nvPr>
        </p:nvSpPr>
        <p:spPr>
          <a:xfrm>
            <a:off x="845048" y="943970"/>
            <a:ext cx="110421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What did you learn at the conference this year?</a:t>
            </a:r>
            <a:endParaRPr kumimoji="0" lang="id-ID"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C2D0669-1981-B61A-EF16-C5328614F44C}"/>
              </a:ext>
            </a:extLst>
          </p:cNvPr>
          <p:cNvSpPr txBox="1"/>
          <p:nvPr/>
        </p:nvSpPr>
        <p:spPr>
          <a:xfrm>
            <a:off x="845048" y="1593044"/>
            <a:ext cx="10259953" cy="3736472"/>
          </a:xfrm>
          <a:prstGeom prst="rect">
            <a:avLst/>
          </a:prstGeom>
          <a:noFill/>
        </p:spPr>
        <p:txBody>
          <a:bodyPr wrap="square" rtlCol="0">
            <a:spAutoFit/>
          </a:bodyPr>
          <a:lstStyle/>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Skills for advocacy, changes in HCBS services</a:t>
            </a:r>
          </a:p>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 listen to people</a:t>
            </a:r>
          </a:p>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Learning to talk abut yourself in front of big crowds </a:t>
            </a:r>
          </a:p>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Resources available at </a:t>
            </a:r>
            <a:r>
              <a:rPr lang="en-US" sz="20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Easterseals</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Contact information to request help from multiple organizations.</a:t>
            </a:r>
          </a:p>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More on ABLE accounts</a:t>
            </a:r>
          </a:p>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Work without worry </a:t>
            </a:r>
          </a:p>
          <a:p>
            <a:pPr marL="457200" lvl="0" indent="-457200">
              <a:lnSpc>
                <a:spcPct val="150000"/>
              </a:lnSpc>
              <a:buSzPct val="100000"/>
              <a:buFont typeface="+mj-lt"/>
              <a:buAutoNum type="arabicPeriod" startAt="8"/>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About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Medicaid and housing bills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and other stuff</a:t>
            </a:r>
          </a:p>
        </p:txBody>
      </p:sp>
      <p:grpSp>
        <p:nvGrpSpPr>
          <p:cNvPr id="7" name="Group 6">
            <a:extLst>
              <a:ext uri="{FF2B5EF4-FFF2-40B4-BE49-F238E27FC236}">
                <a16:creationId xmlns:a16="http://schemas.microsoft.com/office/drawing/2014/main" id="{F00154AA-38DF-3B95-A78C-CF5C2251CE75}"/>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351732E5-FA4A-FCC9-4141-DDD71D388549}"/>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5C6476-35D7-9EB0-2F1A-EA5CAA99CF01}"/>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2AD9031E-D2EE-AC41-843F-47E435DFD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001FEDAB-0D6B-3D10-AB37-0A9C278AFC7F}"/>
              </a:ext>
            </a:extLst>
          </p:cNvPr>
          <p:cNvSpPr txBox="1"/>
          <p:nvPr/>
        </p:nvSpPr>
        <p:spPr>
          <a:xfrm>
            <a:off x="845048" y="448784"/>
            <a:ext cx="4079492" cy="369332"/>
          </a:xfrm>
          <a:prstGeom prst="rect">
            <a:avLst/>
          </a:prstGeom>
          <a:solidFill>
            <a:schemeClr val="bg2"/>
          </a:solidFill>
        </p:spPr>
        <p:txBody>
          <a:bodyPr wrap="square" rtlCol="0">
            <a:spAutoFit/>
          </a:bodyPr>
          <a:lstStyle/>
          <a:p>
            <a:pPr algn="ctr"/>
            <a:r>
              <a:rPr lang="en-US" b="1" dirty="0">
                <a:solidFill>
                  <a:srgbClr val="1C4B74"/>
                </a:solidFill>
                <a:latin typeface="Open Sans" panose="020B0606030504020204" pitchFamily="34" charset="0"/>
                <a:ea typeface="Open Sans" panose="020B0606030504020204" pitchFamily="34" charset="0"/>
                <a:cs typeface="Open Sans" panose="020B0606030504020204" pitchFamily="34" charset="0"/>
              </a:rPr>
              <a:t>FULL CONFERENCE FEEDBACK</a:t>
            </a:r>
            <a:endParaRPr lang="id-ID"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5396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989A-83E6-9764-AA75-E60443F270A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CA6A561-DAE6-7A66-A3FF-6549A802E7D0}"/>
              </a:ext>
            </a:extLst>
          </p:cNvPr>
          <p:cNvSpPr txBox="1">
            <a:spLocks noGrp="1"/>
          </p:cNvSpPr>
          <p:nvPr>
            <p:ph type="title" idx="4294967295"/>
          </p:nvPr>
        </p:nvSpPr>
        <p:spPr>
          <a:xfrm>
            <a:off x="845048" y="645520"/>
            <a:ext cx="1104215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How do you plan to use what you learned in your own community?</a:t>
            </a:r>
            <a:endParaRPr kumimoji="0" lang="id-ID" sz="2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635BDC6-CA60-A553-26BD-B4587FE6535A}"/>
              </a:ext>
            </a:extLst>
          </p:cNvPr>
          <p:cNvSpPr txBox="1"/>
          <p:nvPr/>
        </p:nvSpPr>
        <p:spPr>
          <a:xfrm>
            <a:off x="845048" y="1599627"/>
            <a:ext cx="10259953" cy="4203074"/>
          </a:xfrm>
          <a:prstGeom prst="rect">
            <a:avLst/>
          </a:prstGeom>
          <a:noFill/>
        </p:spPr>
        <p:txBody>
          <a:bodyPr wrap="square" rtlCol="0">
            <a:spAutoFit/>
          </a:bodyPr>
          <a:lstStyle/>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Educate others</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 want to talk to my staff and start a self-advocacy group in my town.</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Look out for friends and how to advocate for ourselves</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 get people outplaced into the community</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Contact </a:t>
            </a:r>
            <a:r>
              <a:rPr lang="en-US"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Easterseals</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and schedule an appointment to search for assistive devices</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Get signed up for an ABLE account</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Get involved </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Helping people when they needed for younger and older to be able </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 do more advocacy stuff</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 tell my family and friends what we talked about </a:t>
            </a:r>
          </a:p>
        </p:txBody>
      </p:sp>
      <p:grpSp>
        <p:nvGrpSpPr>
          <p:cNvPr id="7" name="Group 6">
            <a:extLst>
              <a:ext uri="{FF2B5EF4-FFF2-40B4-BE49-F238E27FC236}">
                <a16:creationId xmlns:a16="http://schemas.microsoft.com/office/drawing/2014/main" id="{952981F3-93BA-4414-6AA6-08D0B2936770}"/>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CF514916-D572-7A34-D9A9-B3ADAC84C674}"/>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8E6A0C5-EEF1-4EF9-8C48-6C6866DEBED0}"/>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69E98481-338B-5F39-9128-FF69D85F3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71ED966D-FFDB-B4B1-B156-7CC727674CAB}"/>
              </a:ext>
            </a:extLst>
          </p:cNvPr>
          <p:cNvSpPr txBox="1"/>
          <p:nvPr/>
        </p:nvSpPr>
        <p:spPr>
          <a:xfrm>
            <a:off x="845048" y="99644"/>
            <a:ext cx="4079492" cy="369332"/>
          </a:xfrm>
          <a:prstGeom prst="rect">
            <a:avLst/>
          </a:prstGeom>
          <a:solidFill>
            <a:schemeClr val="bg2"/>
          </a:solidFill>
        </p:spPr>
        <p:txBody>
          <a:bodyPr wrap="square" rtlCol="0">
            <a:spAutoFit/>
          </a:bodyPr>
          <a:lstStyle/>
          <a:p>
            <a:pPr algn="ctr"/>
            <a:r>
              <a:rPr lang="en-US" b="1" dirty="0">
                <a:solidFill>
                  <a:srgbClr val="1C4B74"/>
                </a:solidFill>
                <a:latin typeface="Open Sans" panose="020B0606030504020204" pitchFamily="34" charset="0"/>
                <a:ea typeface="Open Sans" panose="020B0606030504020204" pitchFamily="34" charset="0"/>
                <a:cs typeface="Open Sans" panose="020B0606030504020204" pitchFamily="34" charset="0"/>
              </a:rPr>
              <a:t>FULL CONFERENCE FEEDBACK</a:t>
            </a:r>
            <a:endParaRPr lang="id-ID"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249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D108-A43D-E3B4-4B29-20A465CE96B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B8A99C-A8B2-482C-094A-455DF484935A}"/>
              </a:ext>
            </a:extLst>
          </p:cNvPr>
          <p:cNvSpPr txBox="1"/>
          <p:nvPr/>
        </p:nvSpPr>
        <p:spPr>
          <a:xfrm>
            <a:off x="845048" y="724922"/>
            <a:ext cx="11042152" cy="954107"/>
          </a:xfrm>
          <a:prstGeom prst="rect">
            <a:avLst/>
          </a:prstGeom>
          <a:noFill/>
        </p:spPr>
        <p:txBody>
          <a:bodyPr wrap="square" rtlCol="0">
            <a:spAutoFit/>
          </a:bodyPr>
          <a:lstStyle/>
          <a:p>
            <a:r>
              <a:rPr lang="en-US" sz="2800" b="1" dirty="0">
                <a:solidFill>
                  <a:srgbClr val="1C4B74"/>
                </a:solidFill>
                <a:latin typeface="Open Sans" panose="020B0606030504020204" pitchFamily="34" charset="0"/>
                <a:ea typeface="Open Sans" panose="020B0606030504020204" pitchFamily="34" charset="0"/>
                <a:cs typeface="Open Sans" panose="020B0606030504020204" pitchFamily="34" charset="0"/>
              </a:rPr>
              <a:t>What new topics would you like to learn about </a:t>
            </a:r>
          </a:p>
          <a:p>
            <a:r>
              <a:rPr lang="en-US" sz="2800" b="1" dirty="0">
                <a:solidFill>
                  <a:srgbClr val="1C4B74"/>
                </a:solidFill>
                <a:latin typeface="Open Sans" panose="020B0606030504020204" pitchFamily="34" charset="0"/>
                <a:ea typeface="Open Sans" panose="020B0606030504020204" pitchFamily="34" charset="0"/>
                <a:cs typeface="Open Sans" panose="020B0606030504020204" pitchFamily="34" charset="0"/>
              </a:rPr>
              <a:t>next year?</a:t>
            </a:r>
            <a:endParaRPr lang="id-ID" sz="2800"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9AF4C546-4435-F89C-5EB7-922D8C51D103}"/>
              </a:ext>
            </a:extLst>
          </p:cNvPr>
          <p:cNvSpPr txBox="1"/>
          <p:nvPr/>
        </p:nvSpPr>
        <p:spPr>
          <a:xfrm>
            <a:off x="845048" y="1679029"/>
            <a:ext cx="10259953" cy="3787575"/>
          </a:xfrm>
          <a:prstGeom prst="rect">
            <a:avLst/>
          </a:prstGeom>
          <a:noFill/>
        </p:spPr>
        <p:txBody>
          <a:bodyPr wrap="square" rtlCol="0">
            <a:spAutoFit/>
          </a:bodyPr>
          <a:lstStyle/>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Tools on independence on my own someday</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to advocate for myself, karaoke, how to get the community involved - fundraisers</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More accessibility in my community</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Mindfulness, stress management</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Disability Iowa activities and duties. Review the legal rights of disabled individuals and options when those rights have been affected.</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Updates on HOME project </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Learn about behavioral psychology and find ways to cope better </a:t>
            </a:r>
          </a:p>
          <a:p>
            <a:pPr marL="342900" lvl="0" indent="-342900">
              <a:lnSpc>
                <a:spcPct val="150000"/>
              </a:lnSpc>
              <a:buSzPct val="100000"/>
              <a:buFont typeface="+mj-lt"/>
              <a:buAutoNum type="arabicPeriod"/>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About people asking you personal questions about your disability at your job </a:t>
            </a:r>
          </a:p>
        </p:txBody>
      </p:sp>
      <p:grpSp>
        <p:nvGrpSpPr>
          <p:cNvPr id="7" name="Group 6">
            <a:extLst>
              <a:ext uri="{FF2B5EF4-FFF2-40B4-BE49-F238E27FC236}">
                <a16:creationId xmlns:a16="http://schemas.microsoft.com/office/drawing/2014/main" id="{A44B2B4C-1F5B-F9D9-86DC-641A6D342CD8}"/>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6199CFB4-E185-FF46-655A-9540913F019D}"/>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7FD87F5-8950-FA2F-DD0B-F8708EB3FD14}"/>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684D994C-4596-8DB1-F442-1187B741D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itle 1">
            <a:extLst>
              <a:ext uri="{FF2B5EF4-FFF2-40B4-BE49-F238E27FC236}">
                <a16:creationId xmlns:a16="http://schemas.microsoft.com/office/drawing/2014/main" id="{8779E773-7908-3184-B7BD-C81C7F365C31}"/>
              </a:ext>
            </a:extLst>
          </p:cNvPr>
          <p:cNvSpPr txBox="1">
            <a:spLocks noGrp="1"/>
          </p:cNvSpPr>
          <p:nvPr>
            <p:ph type="title" idx="4294967295"/>
          </p:nvPr>
        </p:nvSpPr>
        <p:spPr>
          <a:xfrm>
            <a:off x="845048" y="99644"/>
            <a:ext cx="4079492" cy="369332"/>
          </a:xfrm>
          <a:prstGeom prst="rect">
            <a:avLst/>
          </a:prstGeom>
          <a:solidFill>
            <a:schemeClr val="bg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FULL CONFERENCE FEEDBACK</a:t>
            </a:r>
            <a:endParaRPr kumimoji="0" lang="id-ID" sz="18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294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5A01-971F-126F-9668-DE47E84570B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68B4F6E-688A-4BBF-6EDF-153C4FE4F5D2}"/>
              </a:ext>
            </a:extLst>
          </p:cNvPr>
          <p:cNvSpPr txBox="1"/>
          <p:nvPr/>
        </p:nvSpPr>
        <p:spPr>
          <a:xfrm>
            <a:off x="845047" y="939172"/>
            <a:ext cx="11042152" cy="1602362"/>
          </a:xfrm>
          <a:prstGeom prst="rect">
            <a:avLst/>
          </a:prstGeom>
          <a:noFill/>
        </p:spPr>
        <p:txBody>
          <a:bodyPr wrap="square" rtlCol="0">
            <a:spAutoFit/>
          </a:bodyPr>
          <a:lstStyle/>
          <a:p>
            <a:r>
              <a:rPr lang="en-US" sz="2000" b="1" dirty="0">
                <a:solidFill>
                  <a:srgbClr val="1C4B74"/>
                </a:solidFill>
                <a:latin typeface="Open Sans" panose="020B0606030504020204" pitchFamily="34" charset="0"/>
                <a:ea typeface="Open Sans" panose="020B0606030504020204" pitchFamily="34" charset="0"/>
                <a:cs typeface="Open Sans" panose="020B0606030504020204" pitchFamily="34" charset="0"/>
              </a:rPr>
              <a:t>Did the event structure give you sufficient time to interact with attendees?</a:t>
            </a:r>
          </a:p>
          <a:p>
            <a:pPr marL="285750" lvl="0" indent="-285750">
              <a:lnSpc>
                <a:spcPct val="150000"/>
              </a:lnSpc>
              <a:buSzPct val="100000"/>
              <a:buFont typeface="Arial" panose="020B0604020202020204" pitchFamily="34" charset="0"/>
              <a:buChar char="•"/>
            </a:pPr>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Yes</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90%</a:t>
            </a:r>
          </a:p>
          <a:p>
            <a:pPr marL="285750" lvl="0" indent="-285750">
              <a:lnSpc>
                <a:spcPct val="150000"/>
              </a:lnSpc>
              <a:buSzPct val="100000"/>
              <a:buFont typeface="Arial" panose="020B0604020202020204" pitchFamily="34" charset="0"/>
              <a:buChar char="•"/>
            </a:pPr>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No</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10%</a:t>
            </a:r>
          </a:p>
          <a:p>
            <a:pPr marL="742950" lvl="1" indent="-28575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Need more time in between sessions to talk with vendors</a:t>
            </a:r>
            <a:endParaRPr lang="id-ID" sz="2800" b="1" dirty="0">
              <a:solidFill>
                <a:srgbClr val="1C4B74"/>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EB31C7C7-330A-0DA8-7A4A-B76E31FE0283}"/>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78ED41ED-5F83-C4F6-FF27-CB784767D819}"/>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1C43B1-BC91-2E8C-F575-7C3C8E24610F}"/>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00BF8FD7-101C-61C3-D35A-D7F5EFC7C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64F4F17E-6427-58C5-664C-892E84457307}"/>
              </a:ext>
            </a:extLst>
          </p:cNvPr>
          <p:cNvSpPr txBox="1"/>
          <p:nvPr/>
        </p:nvSpPr>
        <p:spPr>
          <a:xfrm>
            <a:off x="845047" y="332343"/>
            <a:ext cx="4828639" cy="369332"/>
          </a:xfrm>
          <a:prstGeom prst="rect">
            <a:avLst/>
          </a:prstGeom>
          <a:solidFill>
            <a:srgbClr val="F89E5C"/>
          </a:solid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EXHIBITOR AND SPONSOR FEEDBACK</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76D1A16-18B5-08DC-F00B-3E8636746B13}"/>
              </a:ext>
            </a:extLst>
          </p:cNvPr>
          <p:cNvSpPr txBox="1"/>
          <p:nvPr/>
        </p:nvSpPr>
        <p:spPr>
          <a:xfrm>
            <a:off x="845047" y="2790396"/>
            <a:ext cx="11042152" cy="1463862"/>
          </a:xfrm>
          <a:prstGeom prst="rect">
            <a:avLst/>
          </a:prstGeom>
          <a:noFill/>
        </p:spPr>
        <p:txBody>
          <a:bodyPr wrap="square" rtlCol="0">
            <a:spAutoFit/>
          </a:bodyPr>
          <a:lstStyle/>
          <a:p>
            <a:r>
              <a:rPr lang="en-US" sz="2000" b="1" dirty="0">
                <a:solidFill>
                  <a:srgbClr val="1C4B74"/>
                </a:solidFill>
                <a:latin typeface="Open Sans" panose="020B0606030504020204" pitchFamily="34" charset="0"/>
                <a:ea typeface="Open Sans" panose="020B0606030504020204" pitchFamily="34" charset="0"/>
                <a:cs typeface="Open Sans" panose="020B0606030504020204" pitchFamily="34" charset="0"/>
              </a:rPr>
              <a:t>Was the location of your booth suitable for generating traffic?</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p>
          <a:p>
            <a:pPr marL="285750" indent="-285750">
              <a:buFont typeface="Arial" panose="020B0604020202020204" pitchFamily="34" charset="0"/>
              <a:buChar char="•"/>
            </a:pPr>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Yes</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90%</a:t>
            </a:r>
          </a:p>
          <a:p>
            <a:pPr marL="285750" lvl="0" indent="-285750">
              <a:lnSpc>
                <a:spcPct val="150000"/>
              </a:lnSpc>
              <a:buSzPct val="100000"/>
              <a:buFont typeface="Arial" panose="020B0604020202020204" pitchFamily="34" charset="0"/>
              <a:buChar char="•"/>
            </a:pPr>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No</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10%</a:t>
            </a:r>
          </a:p>
          <a:p>
            <a:pPr marL="742950" lvl="1" indent="-285750">
              <a:lnSpc>
                <a:spcPct val="150000"/>
              </a:lnSpc>
              <a:buSzPct val="100000"/>
              <a:buFont typeface="Arial" panose="020B0604020202020204" pitchFamily="34" charset="0"/>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Yes, although it was a bit cramped behind the booth for getting in/out</a:t>
            </a:r>
          </a:p>
        </p:txBody>
      </p:sp>
      <p:sp>
        <p:nvSpPr>
          <p:cNvPr id="13" name="Title 12">
            <a:extLst>
              <a:ext uri="{FF2B5EF4-FFF2-40B4-BE49-F238E27FC236}">
                <a16:creationId xmlns:a16="http://schemas.microsoft.com/office/drawing/2014/main" id="{EFFD6E18-1069-3D85-65D8-7E27480ED0AF}"/>
              </a:ext>
            </a:extLst>
          </p:cNvPr>
          <p:cNvSpPr txBox="1">
            <a:spLocks noGrp="1"/>
          </p:cNvSpPr>
          <p:nvPr>
            <p:ph type="title" idx="4294967295"/>
          </p:nvPr>
        </p:nvSpPr>
        <p:spPr>
          <a:xfrm>
            <a:off x="845047" y="4518509"/>
            <a:ext cx="11042152" cy="1356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How satisfied were you with the exhibitor/sponsor package and everything that came with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Very Satisfied</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80%</a:t>
            </a:r>
          </a:p>
          <a:p>
            <a:pPr marL="285750" marR="0" lvl="0" indent="-285750" algn="l"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Satisfied</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20%</a:t>
            </a:r>
          </a:p>
        </p:txBody>
      </p:sp>
    </p:spTree>
    <p:extLst>
      <p:ext uri="{BB962C8B-B14F-4D97-AF65-F5344CB8AC3E}">
        <p14:creationId xmlns:p14="http://schemas.microsoft.com/office/powerpoint/2010/main" val="3487264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78293-3EA5-D1E8-4EBF-88EABB539616}"/>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0C857AA-20CD-6B8A-54AE-2283D3E431FA}"/>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CD0794A5-F9AC-DFD6-BFCB-DB4E1A4DBFF8}"/>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0348E2C-197D-A1DF-FE7F-3AEFD44CE8CF}"/>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90FED406-F641-B07A-5C10-2CC777CD6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845723E5-788D-3E8C-32A9-E3EA0A04CC62}"/>
              </a:ext>
            </a:extLst>
          </p:cNvPr>
          <p:cNvSpPr txBox="1"/>
          <p:nvPr/>
        </p:nvSpPr>
        <p:spPr>
          <a:xfrm>
            <a:off x="845047" y="439405"/>
            <a:ext cx="4828639" cy="369332"/>
          </a:xfrm>
          <a:prstGeom prst="rect">
            <a:avLst/>
          </a:prstGeom>
          <a:solidFill>
            <a:srgbClr val="F89E5C"/>
          </a:solid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EXHIBITOR AND SPONSOR FEEDBACK</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720319C2-A10F-D660-1693-30BE5FA9F2C6}"/>
              </a:ext>
            </a:extLst>
          </p:cNvPr>
          <p:cNvSpPr txBox="1">
            <a:spLocks noGrp="1"/>
          </p:cNvSpPr>
          <p:nvPr>
            <p:ph type="title" idx="4294967295"/>
          </p:nvPr>
        </p:nvSpPr>
        <p:spPr>
          <a:xfrm>
            <a:off x="845047" y="985281"/>
            <a:ext cx="11048129" cy="4955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Please tell us how we can improve the exhibitor/sponsor experience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 would say </a:t>
            </a: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continue with the sticker game </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or something similar to encourage attendees to visit all the booths. </a:t>
            </a:r>
            <a:b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105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It was another excellent conference and very impressive to get the new IA Medicaid Director in attendance to give remarks! This conference is </a:t>
            </a: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always a great networking opportunity </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with participants, speakers and exhibitors/partner organizations. I thought the </a:t>
            </a: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venue space was very cramped in the exhibitor hallway </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and for the food line compared to previous venues. The food was blah. </a:t>
            </a:r>
            <a:b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105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Food was hectic </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ran out and no silverware.  Many folks using same plates.  I would recommend that the hotel help staff the buffet table and assist where needed  </a:t>
            </a:r>
            <a:b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105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Maybe have a couple longer exhibitor breaks rather than multiple 15 minute ones. </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 noticed a lot of people still talking to exhibitors past the 15 minute break and missing their sessions.</a:t>
            </a:r>
            <a:b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105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exhibitor space was a little "snug" but also </a:t>
            </a:r>
            <a:r>
              <a:rPr kumimoji="0" lang="en-US" sz="18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nice that attendees were very close to everything</a:t>
            </a:r>
            <a:r>
              <a:rPr kumimoji="0" lang="en-US" sz="18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t>
            </a:r>
          </a:p>
        </p:txBody>
      </p:sp>
    </p:spTree>
    <p:extLst>
      <p:ext uri="{BB962C8B-B14F-4D97-AF65-F5344CB8AC3E}">
        <p14:creationId xmlns:p14="http://schemas.microsoft.com/office/powerpoint/2010/main" val="153842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0B048-61ED-F49F-EE58-393C41706A77}"/>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ED1E2DF-F678-9E7C-52D2-8F03EBAB9722}"/>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E1BD016E-101E-E4A4-BFAA-E4068BE3C289}"/>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7E89F16-9F07-6995-BC2A-9EC382214142}"/>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C8502164-DE5F-8553-A512-73F7DB2CF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42CB01C3-CD35-6E2A-EC52-09F64E51711B}"/>
              </a:ext>
            </a:extLst>
          </p:cNvPr>
          <p:cNvSpPr txBox="1"/>
          <p:nvPr/>
        </p:nvSpPr>
        <p:spPr>
          <a:xfrm>
            <a:off x="815879" y="440695"/>
            <a:ext cx="4828639" cy="369332"/>
          </a:xfrm>
          <a:prstGeom prst="rect">
            <a:avLst/>
          </a:prstGeom>
          <a:solidFill>
            <a:srgbClr val="1C4B74"/>
          </a:solid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VOLUNTEER FEEDBACK</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8AA0CEC8-1157-9BA5-6E9A-47FBC7E88AEC}"/>
              </a:ext>
            </a:extLst>
          </p:cNvPr>
          <p:cNvSpPr txBox="1">
            <a:spLocks noGrp="1"/>
          </p:cNvSpPr>
          <p:nvPr>
            <p:ph type="title" idx="4294967295"/>
          </p:nvPr>
        </p:nvSpPr>
        <p:spPr>
          <a:xfrm>
            <a:off x="815879" y="1285021"/>
            <a:ext cx="9598943" cy="3600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How would you describe your volunteer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Rewarding. Really appreciated all the prep material!</a:t>
            </a:r>
            <a:b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It was great! You all are SO organized and make it extremely clear and easy. </a:t>
            </a:r>
            <a:b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Good. I like the teamwork and meeting the attendees. </a:t>
            </a:r>
            <a:b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My experience has a volunteer was good and rewarding experience. I was room host in my assignment and felt it was a very easy, but helpful assignment. My experience as a volunteer was a very positive experience. </a:t>
            </a:r>
          </a:p>
        </p:txBody>
      </p:sp>
    </p:spTree>
    <p:extLst>
      <p:ext uri="{BB962C8B-B14F-4D97-AF65-F5344CB8AC3E}">
        <p14:creationId xmlns:p14="http://schemas.microsoft.com/office/powerpoint/2010/main" val="88142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35CC-D742-D64D-BB28-8B3751F9502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0B15A1F0-D625-2CB4-24A5-520B60A7E320}"/>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9CE405A2-DE50-6F03-3663-879955610BA8}"/>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C562A86-CF7A-7B9F-7884-9CB63C05A23F}"/>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61ECC321-8A2C-6131-0F38-5054D2BE2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5441DAFC-13F4-C3B9-50DC-760441F5C8B5}"/>
              </a:ext>
            </a:extLst>
          </p:cNvPr>
          <p:cNvSpPr txBox="1"/>
          <p:nvPr/>
        </p:nvSpPr>
        <p:spPr>
          <a:xfrm>
            <a:off x="922165" y="439405"/>
            <a:ext cx="4828639" cy="369332"/>
          </a:xfrm>
          <a:prstGeom prst="rect">
            <a:avLst/>
          </a:prstGeom>
          <a:solidFill>
            <a:srgbClr val="1C4B74"/>
          </a:solid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VOLUNTEER FEEDBACK</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905AF1CC-CAFD-BE33-1B09-A8A0567F6352}"/>
              </a:ext>
            </a:extLst>
          </p:cNvPr>
          <p:cNvSpPr txBox="1">
            <a:spLocks noGrp="1"/>
          </p:cNvSpPr>
          <p:nvPr>
            <p:ph type="title" idx="4294967295"/>
          </p:nvPr>
        </p:nvSpPr>
        <p:spPr>
          <a:xfrm>
            <a:off x="922165" y="1184391"/>
            <a:ext cx="10436225" cy="4401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Please tell us how we can improve the volunteer experience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Maybe have a few </a:t>
            </a:r>
            <a:r>
              <a:rPr kumimoji="0" lang="en-US" sz="20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more people identified to assist with serving lines </a:t>
            </a: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just in case. Council members can easily eat last and assist attendees.</a:t>
            </a:r>
            <a:b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Provide guidance for room moderators on </a:t>
            </a:r>
            <a:r>
              <a:rPr kumimoji="0" lang="en-US" sz="2000" b="1"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what to do when session time has ended but a robust discussion is continuing</a:t>
            </a: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This happened to me once, and I told all in the room that we were "at time" and asked presenters if they could stick around-which they did. </a:t>
            </a:r>
            <a:b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 honestly can't think of anything you didn't think of already! Great job!</a:t>
            </a:r>
            <a:b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My volunteer experience was very positive. I do not have any suggestions to change anything in the future.</a:t>
            </a:r>
          </a:p>
        </p:txBody>
      </p:sp>
    </p:spTree>
    <p:extLst>
      <p:ext uri="{BB962C8B-B14F-4D97-AF65-F5344CB8AC3E}">
        <p14:creationId xmlns:p14="http://schemas.microsoft.com/office/powerpoint/2010/main" val="330754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txBox="1">
            <a:spLocks noGrp="1"/>
          </p:cNvSpPr>
          <p:nvPr>
            <p:ph type="title" idx="4294967295"/>
          </p:nvPr>
        </p:nvSpPr>
        <p:spPr>
          <a:xfrm>
            <a:off x="3670721" y="2290021"/>
            <a:ext cx="4850559" cy="110799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6600" b="1" i="0" u="none" strike="noStrike" kern="1200" cap="none" spc="0" normalizeH="0" baseline="0" noProof="0" dirty="0">
                <a:ln>
                  <a:noFill/>
                </a:ln>
                <a:solidFill>
                  <a:srgbClr val="1C4B74"/>
                </a:solidFill>
                <a:effectLst/>
                <a:uLnTx/>
                <a:uFillTx/>
                <a:latin typeface="Open Sans" panose="020B0606030504020204" pitchFamily="34" charset="0"/>
                <a:ea typeface="+mn-ea"/>
                <a:cs typeface="+mn-cs"/>
              </a:rPr>
              <a:t>Thank You</a:t>
            </a:r>
            <a:r>
              <a:rPr kumimoji="0" lang="en-US" sz="6600" b="1" i="0" u="none" strike="noStrike" kern="1200" cap="none" spc="0" normalizeH="0" baseline="0" noProof="0" dirty="0">
                <a:ln>
                  <a:noFill/>
                </a:ln>
                <a:solidFill>
                  <a:srgbClr val="1C4B74"/>
                </a:solidFill>
                <a:effectLst/>
                <a:uLnTx/>
                <a:uFillTx/>
                <a:latin typeface="Open Sans" panose="020B0606030504020204" pitchFamily="34" charset="0"/>
                <a:ea typeface="+mn-ea"/>
                <a:cs typeface="+mn-cs"/>
              </a:rPr>
              <a:t>!</a:t>
            </a:r>
            <a:endParaRPr kumimoji="0" lang="id-ID" sz="6600" b="1" i="0" u="none" strike="noStrike" kern="1200" cap="none" spc="0" normalizeH="0" baseline="0" noProof="0" dirty="0">
              <a:ln>
                <a:noFill/>
              </a:ln>
              <a:solidFill>
                <a:srgbClr val="1C4B74"/>
              </a:solidFill>
              <a:effectLst/>
              <a:uLnTx/>
              <a:uFillTx/>
              <a:latin typeface="Open Sans" panose="020B0606030504020204" pitchFamily="34" charset="0"/>
              <a:ea typeface="+mn-ea"/>
              <a:cs typeface="+mn-cs"/>
            </a:endParaRPr>
          </a:p>
        </p:txBody>
      </p:sp>
      <p:grpSp>
        <p:nvGrpSpPr>
          <p:cNvPr id="5" name="Group 4">
            <a:extLst>
              <a:ext uri="{FF2B5EF4-FFF2-40B4-BE49-F238E27FC236}">
                <a16:creationId xmlns:a16="http://schemas.microsoft.com/office/drawing/2014/main" id="{AAEFBA14-4877-5280-54D7-956202038922}"/>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6" name="Rectangle 5">
              <a:extLst>
                <a:ext uri="{FF2B5EF4-FFF2-40B4-BE49-F238E27FC236}">
                  <a16:creationId xmlns:a16="http://schemas.microsoft.com/office/drawing/2014/main" id="{442B87D9-1ABF-108B-299E-78A7AC838E95}"/>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F0C4FE8-9ED5-0183-0350-B3B7648F11F5}"/>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8" name="Picture 7" descr="Iowa DD Council White Logo">
              <a:extLst>
                <a:ext uri="{FF2B5EF4-FFF2-40B4-BE49-F238E27FC236}">
                  <a16:creationId xmlns:a16="http://schemas.microsoft.com/office/drawing/2014/main" id="{79DEBAA4-26D0-3268-0C58-3BF61394F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Tree>
    <p:extLst>
      <p:ext uri="{BB962C8B-B14F-4D97-AF65-F5344CB8AC3E}">
        <p14:creationId xmlns:p14="http://schemas.microsoft.com/office/powerpoint/2010/main" val="356157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FDB5-59C0-529C-3181-C71A6F9B895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BE2FC2-FC17-3B7E-742F-FE901CE8B339}"/>
              </a:ext>
            </a:extLst>
          </p:cNvPr>
          <p:cNvSpPr txBox="1">
            <a:spLocks noGrp="1"/>
          </p:cNvSpPr>
          <p:nvPr>
            <p:ph type="title" idx="4294967295"/>
          </p:nvPr>
        </p:nvSpPr>
        <p:spPr>
          <a:xfrm>
            <a:off x="922167" y="526721"/>
            <a:ext cx="38432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SPONSORS</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95BB1AC-05DB-4C4C-0FA4-6764051C6D98}"/>
              </a:ext>
            </a:extLst>
          </p:cNvPr>
          <p:cNvSpPr txBox="1"/>
          <p:nvPr/>
        </p:nvSpPr>
        <p:spPr>
          <a:xfrm>
            <a:off x="922167" y="1388501"/>
            <a:ext cx="5173833" cy="4093428"/>
          </a:xfrm>
          <a:prstGeom prst="rect">
            <a:avLst/>
          </a:prstGeom>
          <a:noFill/>
        </p:spPr>
        <p:txBody>
          <a:bodyPr wrap="square" rtlCol="0">
            <a:spAutoFit/>
          </a:bodyPr>
          <a:lstStyle/>
          <a:p>
            <a:r>
              <a:rPr lang="en-US" sz="2000" b="1" dirty="0"/>
              <a:t>JACKPOT SPONSOR</a:t>
            </a:r>
          </a:p>
          <a:p>
            <a:pPr marL="285750" indent="-285750">
              <a:buFont typeface="Arial" panose="020B0604020202020204" pitchFamily="34" charset="0"/>
              <a:buChar char="•"/>
            </a:pPr>
            <a:r>
              <a:rPr lang="en-US" sz="2000" dirty="0"/>
              <a:t>The Arc of Iowa and the Julie and Katie Beckett Advocacy Foundation </a:t>
            </a:r>
          </a:p>
          <a:p>
            <a:endParaRPr lang="en-US" sz="2000" dirty="0"/>
          </a:p>
          <a:p>
            <a:r>
              <a:rPr lang="en-US" sz="2000" b="1" dirty="0"/>
              <a:t>GAME MASTER SPONSOR</a:t>
            </a:r>
          </a:p>
          <a:p>
            <a:pPr marL="285750" indent="-285750">
              <a:buFont typeface="Arial" panose="020B0604020202020204" pitchFamily="34" charset="0"/>
              <a:buChar char="•"/>
            </a:pPr>
            <a:r>
              <a:rPr lang="en-US" sz="2000" dirty="0"/>
              <a:t>University Center for Excellence in Developmental Disabilities (UCEDD) </a:t>
            </a:r>
          </a:p>
          <a:p>
            <a:endParaRPr lang="en-US" sz="2000" dirty="0"/>
          </a:p>
          <a:p>
            <a:r>
              <a:rPr lang="en-US" sz="2000" b="1" dirty="0"/>
              <a:t>MVP SPONSOR</a:t>
            </a:r>
          </a:p>
          <a:p>
            <a:pPr marL="285750" indent="-285750">
              <a:buFont typeface="Arial" panose="020B0604020202020204" pitchFamily="34" charset="0"/>
              <a:buChar char="•"/>
            </a:pPr>
            <a:r>
              <a:rPr lang="en-US" sz="2000" dirty="0"/>
              <a:t>Molina Healthcare of Iowa </a:t>
            </a:r>
          </a:p>
          <a:p>
            <a:endParaRPr lang="en-US" sz="2000" dirty="0"/>
          </a:p>
          <a:p>
            <a:r>
              <a:rPr lang="en-US" sz="2000" b="1" dirty="0"/>
              <a:t>PLAYMAKER SPONSOR </a:t>
            </a:r>
          </a:p>
          <a:p>
            <a:pPr marL="285750" indent="-285750">
              <a:buFont typeface="Arial" panose="020B0604020202020204" pitchFamily="34" charset="0"/>
              <a:buChar char="•"/>
            </a:pPr>
            <a:r>
              <a:rPr lang="en-US" sz="2000" dirty="0"/>
              <a:t>Wellpoint Iowa</a:t>
            </a:r>
          </a:p>
        </p:txBody>
      </p:sp>
      <p:grpSp>
        <p:nvGrpSpPr>
          <p:cNvPr id="7" name="Group 6">
            <a:extLst>
              <a:ext uri="{FF2B5EF4-FFF2-40B4-BE49-F238E27FC236}">
                <a16:creationId xmlns:a16="http://schemas.microsoft.com/office/drawing/2014/main" id="{8596C25B-38E6-E91D-F325-A3A1A77F5F8A}"/>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048AAF8B-F1E1-30FE-D0FA-E5AF49740316}"/>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1B467C9-084F-6141-95EC-F99493408CD1}"/>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EB92B0E0-F6BB-7190-0029-611D685B6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AECF0B1F-0D80-058D-C371-6AF8641CC3D8}"/>
              </a:ext>
            </a:extLst>
          </p:cNvPr>
          <p:cNvSpPr txBox="1"/>
          <p:nvPr/>
        </p:nvSpPr>
        <p:spPr>
          <a:xfrm>
            <a:off x="6096000" y="1388501"/>
            <a:ext cx="5173833" cy="3785652"/>
          </a:xfrm>
          <a:prstGeom prst="rect">
            <a:avLst/>
          </a:prstGeom>
          <a:noFill/>
        </p:spPr>
        <p:txBody>
          <a:bodyPr wrap="square" rtlCol="0">
            <a:spAutoFit/>
          </a:bodyPr>
          <a:lstStyle/>
          <a:p>
            <a:r>
              <a:rPr lang="en-US" sz="2000" b="1" dirty="0"/>
              <a:t>STRATEGIZER SPONSOR </a:t>
            </a:r>
          </a:p>
          <a:p>
            <a:pPr marL="285750" indent="-285750">
              <a:buFont typeface="Arial" panose="020B0604020202020204" pitchFamily="34" charset="0"/>
              <a:buChar char="•"/>
            </a:pPr>
            <a:r>
              <a:rPr lang="en-US" sz="2000" dirty="0"/>
              <a:t>IAble</a:t>
            </a:r>
          </a:p>
          <a:p>
            <a:pPr marL="285750" indent="-285750">
              <a:buFont typeface="Arial" panose="020B0604020202020204" pitchFamily="34" charset="0"/>
              <a:buChar char="•"/>
            </a:pPr>
            <a:r>
              <a:rPr lang="en-US" sz="2000" dirty="0"/>
              <a:t>Iowa HHS Division of Aging and Disability Services </a:t>
            </a:r>
          </a:p>
          <a:p>
            <a:pPr marL="285750" indent="-285750">
              <a:buFont typeface="Arial" panose="020B0604020202020204" pitchFamily="34" charset="0"/>
              <a:buChar char="•"/>
            </a:pPr>
            <a:r>
              <a:rPr lang="en-US" sz="2000" dirty="0"/>
              <a:t>Iowa Total Care</a:t>
            </a:r>
          </a:p>
          <a:p>
            <a:endParaRPr lang="en-US" sz="2000" b="1" dirty="0"/>
          </a:p>
          <a:p>
            <a:r>
              <a:rPr lang="en-US" sz="2000" b="1" dirty="0"/>
              <a:t>CALMING ROOM SPONSOR</a:t>
            </a:r>
          </a:p>
          <a:p>
            <a:pPr marL="285750" indent="-285750">
              <a:buFont typeface="Arial" panose="020B0604020202020204" pitchFamily="34" charset="0"/>
              <a:buChar char="•"/>
            </a:pPr>
            <a:r>
              <a:rPr lang="en-US" sz="2000" dirty="0" err="1"/>
              <a:t>Easterseals</a:t>
            </a:r>
            <a:r>
              <a:rPr lang="en-US" sz="2000" dirty="0"/>
              <a:t> Iowa</a:t>
            </a:r>
          </a:p>
          <a:p>
            <a:endParaRPr lang="en-US" sz="2000" dirty="0"/>
          </a:p>
          <a:p>
            <a:r>
              <a:rPr lang="en-US" sz="2000" b="1" dirty="0"/>
              <a:t>GENERAL SPONSOR</a:t>
            </a:r>
          </a:p>
          <a:p>
            <a:pPr marL="285750" indent="-285750">
              <a:buFont typeface="Arial" panose="020B0604020202020204" pitchFamily="34" charset="0"/>
              <a:buChar char="•"/>
            </a:pPr>
            <a:r>
              <a:rPr lang="en-US" sz="2000" dirty="0"/>
              <a:t>Delta Dental of Iowa Foundation </a:t>
            </a:r>
          </a:p>
          <a:p>
            <a:endParaRPr lang="en-US" sz="2000" dirty="0"/>
          </a:p>
        </p:txBody>
      </p:sp>
      <p:pic>
        <p:nvPicPr>
          <p:cNvPr id="3" name="Image 54" descr="Three dominoes in a pile">
            <a:extLst>
              <a:ext uri="{FF2B5EF4-FFF2-40B4-BE49-F238E27FC236}">
                <a16:creationId xmlns:a16="http://schemas.microsoft.com/office/drawing/2014/main" id="{24A3E68B-08D9-9F41-1456-FCB6D632E84B}"/>
              </a:ext>
            </a:extLst>
          </p:cNvPr>
          <p:cNvPicPr>
            <a:picLocks/>
          </p:cNvPicPr>
          <p:nvPr/>
        </p:nvPicPr>
        <p:blipFill>
          <a:blip r:embed="rId3" cstate="print"/>
          <a:stretch>
            <a:fillRect/>
          </a:stretch>
        </p:blipFill>
        <p:spPr>
          <a:xfrm>
            <a:off x="9858375" y="3943451"/>
            <a:ext cx="2333625" cy="2090420"/>
          </a:xfrm>
          <a:prstGeom prst="rect">
            <a:avLst/>
          </a:prstGeom>
        </p:spPr>
      </p:pic>
    </p:spTree>
    <p:extLst>
      <p:ext uri="{BB962C8B-B14F-4D97-AF65-F5344CB8AC3E}">
        <p14:creationId xmlns:p14="http://schemas.microsoft.com/office/powerpoint/2010/main" val="76580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D7AD-124F-D7F7-E6B8-129144B29C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5F8EBC8-F320-F12F-4B12-90A124099064}"/>
              </a:ext>
            </a:extLst>
          </p:cNvPr>
          <p:cNvSpPr txBox="1">
            <a:spLocks noGrp="1"/>
          </p:cNvSpPr>
          <p:nvPr>
            <p:ph type="title" idx="4294967295"/>
          </p:nvPr>
        </p:nvSpPr>
        <p:spPr>
          <a:xfrm>
            <a:off x="922167" y="526721"/>
            <a:ext cx="38432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EXHIBITORS</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83DB506-8859-A304-99F8-C7DC85949618}"/>
              </a:ext>
            </a:extLst>
          </p:cNvPr>
          <p:cNvSpPr txBox="1"/>
          <p:nvPr/>
        </p:nvSpPr>
        <p:spPr>
          <a:xfrm>
            <a:off x="922167" y="1388501"/>
            <a:ext cx="5242659" cy="3785652"/>
          </a:xfrm>
          <a:prstGeom prst="rect">
            <a:avLst/>
          </a:prstGeom>
          <a:noFill/>
        </p:spPr>
        <p:txBody>
          <a:bodyPr wrap="square" rtlCol="0">
            <a:spAutoFit/>
          </a:bodyPr>
          <a:lstStyle/>
          <a:p>
            <a:pPr marL="342900" indent="-342900">
              <a:buFont typeface="+mj-lt"/>
              <a:buAutoNum type="arabicPeriod"/>
            </a:pPr>
            <a:r>
              <a:rPr lang="en-US" sz="2000" dirty="0"/>
              <a:t>Allies in Advocacy</a:t>
            </a:r>
          </a:p>
          <a:p>
            <a:pPr marL="342900" indent="-342900">
              <a:buFont typeface="+mj-lt"/>
              <a:buAutoNum type="arabicPeriod"/>
            </a:pPr>
            <a:r>
              <a:rPr lang="en-US" sz="2000" dirty="0"/>
              <a:t>ASK Resource Center</a:t>
            </a:r>
          </a:p>
          <a:p>
            <a:pPr marL="342900" indent="-342900">
              <a:buFont typeface="+mj-lt"/>
              <a:buAutoNum type="arabicPeriod"/>
            </a:pPr>
            <a:r>
              <a:rPr lang="en-US" sz="2000" dirty="0"/>
              <a:t>Association for Frontotemporal Degeneration</a:t>
            </a:r>
          </a:p>
          <a:p>
            <a:pPr marL="342900" indent="-342900">
              <a:buFont typeface="+mj-lt"/>
              <a:buAutoNum type="arabicPeriod"/>
            </a:pPr>
            <a:r>
              <a:rPr lang="en-US" sz="2000" dirty="0"/>
              <a:t>Axis Therapy Centers</a:t>
            </a:r>
          </a:p>
          <a:p>
            <a:pPr marL="342900" indent="-342900">
              <a:buFont typeface="+mj-lt"/>
              <a:buAutoNum type="arabicPeriod"/>
            </a:pPr>
            <a:r>
              <a:rPr lang="en-US" sz="2000" dirty="0"/>
              <a:t>Bridges 2 Advocacy/</a:t>
            </a:r>
            <a:r>
              <a:rPr lang="en-US" sz="2000" dirty="0" err="1"/>
              <a:t>EmpowerEd</a:t>
            </a:r>
            <a:r>
              <a:rPr lang="en-US" sz="2000" dirty="0"/>
              <a:t> Consulting</a:t>
            </a:r>
          </a:p>
          <a:p>
            <a:pPr marL="342900" indent="-342900">
              <a:buFont typeface="+mj-lt"/>
              <a:buAutoNum type="arabicPeriod"/>
            </a:pPr>
            <a:r>
              <a:rPr lang="en-US" sz="2000" dirty="0"/>
              <a:t>Bubba's Freeze Dried Foods</a:t>
            </a:r>
          </a:p>
          <a:p>
            <a:pPr marL="342900" indent="-342900">
              <a:buFont typeface="+mj-lt"/>
              <a:buAutoNum type="arabicPeriod"/>
            </a:pPr>
            <a:r>
              <a:rPr lang="en-US" sz="2000" dirty="0"/>
              <a:t>Camp Albrecht Acres</a:t>
            </a:r>
          </a:p>
          <a:p>
            <a:pPr marL="342900" indent="-342900">
              <a:buFont typeface="+mj-lt"/>
              <a:buAutoNum type="arabicPeriod"/>
            </a:pPr>
            <a:r>
              <a:rPr lang="en-US" sz="2000" dirty="0"/>
              <a:t>Caring Hearts of West Central Iowa</a:t>
            </a:r>
          </a:p>
          <a:p>
            <a:pPr marL="342900" indent="-342900">
              <a:buFont typeface="+mj-lt"/>
              <a:buAutoNum type="arabicPeriod"/>
            </a:pPr>
            <a:r>
              <a:rPr lang="en-US" sz="2000" dirty="0"/>
              <a:t>Dea ex Machina</a:t>
            </a:r>
          </a:p>
          <a:p>
            <a:pPr marL="342900" indent="-342900">
              <a:buFont typeface="+mj-lt"/>
              <a:buAutoNum type="arabicPeriod"/>
            </a:pPr>
            <a:r>
              <a:rPr lang="en-US" sz="2000" dirty="0"/>
              <a:t>Disability Rights Iowa</a:t>
            </a:r>
          </a:p>
          <a:p>
            <a:pPr marL="342900" indent="-342900">
              <a:buFont typeface="+mj-lt"/>
              <a:buAutoNum type="arabicPeriod"/>
            </a:pPr>
            <a:r>
              <a:rPr lang="en-US" sz="2000" dirty="0" err="1"/>
              <a:t>Easterseals</a:t>
            </a:r>
            <a:r>
              <a:rPr lang="en-US" sz="2000" dirty="0"/>
              <a:t> Iowa</a:t>
            </a:r>
          </a:p>
          <a:p>
            <a:pPr marL="342900" indent="-342900">
              <a:buFont typeface="+mj-lt"/>
              <a:buAutoNum type="arabicPeriod"/>
            </a:pPr>
            <a:r>
              <a:rPr lang="en-US" sz="2000" dirty="0"/>
              <a:t>Epilepsy Foundation</a:t>
            </a:r>
          </a:p>
        </p:txBody>
      </p:sp>
      <p:grpSp>
        <p:nvGrpSpPr>
          <p:cNvPr id="7" name="Group 6">
            <a:extLst>
              <a:ext uri="{FF2B5EF4-FFF2-40B4-BE49-F238E27FC236}">
                <a16:creationId xmlns:a16="http://schemas.microsoft.com/office/drawing/2014/main" id="{ADD97329-3568-38E0-F2E7-8CCF5AF13DF8}"/>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094AD292-0AB1-5D20-251F-A6E400190FFD}"/>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C19E60B-6DB5-B71D-1491-2EBF06289715}"/>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B50872A1-B2FA-4259-CCFE-0B6921E3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9A8787EF-68E8-314F-5CB9-002DB0190551}"/>
              </a:ext>
            </a:extLst>
          </p:cNvPr>
          <p:cNvSpPr txBox="1"/>
          <p:nvPr/>
        </p:nvSpPr>
        <p:spPr>
          <a:xfrm>
            <a:off x="6619174" y="1390654"/>
            <a:ext cx="4963225" cy="3477875"/>
          </a:xfrm>
          <a:prstGeom prst="rect">
            <a:avLst/>
          </a:prstGeom>
          <a:noFill/>
        </p:spPr>
        <p:txBody>
          <a:bodyPr wrap="square" rtlCol="0">
            <a:spAutoFit/>
          </a:bodyPr>
          <a:lstStyle/>
          <a:p>
            <a:pPr marL="342900" indent="-342900">
              <a:buFont typeface="+mj-lt"/>
              <a:buAutoNum type="arabicPeriod" startAt="13"/>
            </a:pPr>
            <a:r>
              <a:rPr lang="en-US" sz="2000" dirty="0"/>
              <a:t>Iowa Coalition Against Sexual Assault</a:t>
            </a:r>
          </a:p>
          <a:p>
            <a:pPr marL="342900" indent="-342900">
              <a:buFont typeface="+mj-lt"/>
              <a:buAutoNum type="arabicPeriod" startAt="13"/>
            </a:pPr>
            <a:r>
              <a:rPr lang="en-US" sz="2000" dirty="0"/>
              <a:t>Iowa Department for the Blind</a:t>
            </a:r>
          </a:p>
          <a:p>
            <a:pPr marL="342900" indent="-342900">
              <a:buFont typeface="+mj-lt"/>
              <a:buAutoNum type="arabicPeriod" startAt="13"/>
            </a:pPr>
            <a:r>
              <a:rPr lang="en-US" sz="2000" dirty="0"/>
              <a:t>Iowa Department of Transportation</a:t>
            </a:r>
          </a:p>
          <a:p>
            <a:pPr marL="342900" indent="-342900">
              <a:buFont typeface="+mj-lt"/>
              <a:buAutoNum type="arabicPeriod" startAt="13"/>
            </a:pPr>
            <a:r>
              <a:rPr lang="en-US" sz="2000" dirty="0"/>
              <a:t>Iowa Secretary of State</a:t>
            </a:r>
          </a:p>
          <a:p>
            <a:pPr marL="342900" indent="-342900">
              <a:buFont typeface="+mj-lt"/>
              <a:buAutoNum type="arabicPeriod" startAt="13"/>
            </a:pPr>
            <a:r>
              <a:rPr lang="en-US" sz="2000" dirty="0"/>
              <a:t>Iowa Statewide Independent Living Council</a:t>
            </a:r>
          </a:p>
          <a:p>
            <a:pPr marL="342900" indent="-342900">
              <a:buFont typeface="+mj-lt"/>
              <a:buAutoNum type="arabicPeriod" startAt="13"/>
            </a:pPr>
            <a:r>
              <a:rPr lang="en-US" sz="2000" dirty="0"/>
              <a:t>Iowa Vocational Rehabilitation Services</a:t>
            </a:r>
          </a:p>
          <a:p>
            <a:pPr marL="342900" indent="-342900">
              <a:buFont typeface="+mj-lt"/>
              <a:buAutoNum type="arabicPeriod" startAt="13"/>
            </a:pPr>
            <a:r>
              <a:rPr lang="en-US" sz="2000" dirty="0"/>
              <a:t>Life Interpretation Inc</a:t>
            </a:r>
          </a:p>
          <a:p>
            <a:pPr marL="342900" indent="-342900">
              <a:buFont typeface="+mj-lt"/>
              <a:buAutoNum type="arabicPeriod" startAt="13"/>
            </a:pPr>
            <a:r>
              <a:rPr lang="en-US" sz="2000" dirty="0"/>
              <a:t>Straw Hat Farms</a:t>
            </a:r>
          </a:p>
          <a:p>
            <a:pPr marL="342900" indent="-342900">
              <a:buFont typeface="+mj-lt"/>
              <a:buAutoNum type="arabicPeriod" startAt="13"/>
            </a:pPr>
            <a:r>
              <a:rPr lang="en-US" sz="2000" dirty="0"/>
              <a:t>Talk to Me Technologies </a:t>
            </a:r>
          </a:p>
          <a:p>
            <a:pPr marL="342900" indent="-342900">
              <a:buFont typeface="+mj-lt"/>
              <a:buAutoNum type="arabicPeriod" startAt="13"/>
            </a:pPr>
            <a:r>
              <a:rPr lang="en-US" sz="2000" dirty="0"/>
              <a:t>UI REACH</a:t>
            </a:r>
          </a:p>
          <a:p>
            <a:pPr marL="342900" indent="-342900">
              <a:buFont typeface="+mj-lt"/>
              <a:buAutoNum type="arabicPeriod" startAt="13"/>
            </a:pPr>
            <a:r>
              <a:rPr lang="en-US" sz="2000" dirty="0"/>
              <a:t>West Des Moines Public Library</a:t>
            </a:r>
          </a:p>
        </p:txBody>
      </p:sp>
    </p:spTree>
    <p:extLst>
      <p:ext uri="{BB962C8B-B14F-4D97-AF65-F5344CB8AC3E}">
        <p14:creationId xmlns:p14="http://schemas.microsoft.com/office/powerpoint/2010/main" val="43629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C4CB-9ABE-BF7A-A3C1-A1668886881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EB0889-BB60-438C-7DC1-00789E264E35}"/>
              </a:ext>
            </a:extLst>
          </p:cNvPr>
          <p:cNvSpPr txBox="1">
            <a:spLocks noGrp="1"/>
          </p:cNvSpPr>
          <p:nvPr>
            <p:ph type="title" idx="4294967295"/>
          </p:nvPr>
        </p:nvSpPr>
        <p:spPr>
          <a:xfrm>
            <a:off x="922167" y="526721"/>
            <a:ext cx="38432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VOLUNTEERS</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0BDE666-446E-648F-845E-C71BB1230E59}"/>
              </a:ext>
            </a:extLst>
          </p:cNvPr>
          <p:cNvSpPr txBox="1"/>
          <p:nvPr/>
        </p:nvSpPr>
        <p:spPr>
          <a:xfrm>
            <a:off x="922167" y="1388501"/>
            <a:ext cx="5242659"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Andrea Maher</a:t>
            </a:r>
          </a:p>
          <a:p>
            <a:pPr marL="342900" indent="-342900">
              <a:buFont typeface="Arial" panose="020B0604020202020204" pitchFamily="34" charset="0"/>
              <a:buChar char="•"/>
            </a:pPr>
            <a:r>
              <a:rPr lang="en-US" sz="2400" dirty="0"/>
              <a:t>Brady Werger*</a:t>
            </a:r>
          </a:p>
          <a:p>
            <a:pPr marL="342900" indent="-342900">
              <a:buFont typeface="Arial" panose="020B0604020202020204" pitchFamily="34" charset="0"/>
              <a:buChar char="•"/>
            </a:pPr>
            <a:r>
              <a:rPr lang="en-US" sz="2400" dirty="0"/>
              <a:t>Caitlin Owens </a:t>
            </a:r>
          </a:p>
          <a:p>
            <a:pPr marL="342900" indent="-342900">
              <a:buFont typeface="Arial" panose="020B0604020202020204" pitchFamily="34" charset="0"/>
              <a:buChar char="•"/>
            </a:pPr>
            <a:r>
              <a:rPr lang="en-US" sz="2400" dirty="0"/>
              <a:t>Casey Wilkinson *</a:t>
            </a:r>
          </a:p>
          <a:p>
            <a:pPr marL="342900" indent="-342900">
              <a:buFont typeface="Arial" panose="020B0604020202020204" pitchFamily="34" charset="0"/>
              <a:buChar char="•"/>
            </a:pPr>
            <a:r>
              <a:rPr lang="en-US" sz="2400" dirty="0"/>
              <a:t>Charlene Wyatt Sauer *</a:t>
            </a:r>
          </a:p>
          <a:p>
            <a:pPr marL="342900" indent="-342900">
              <a:buFont typeface="Arial" panose="020B0604020202020204" pitchFamily="34" charset="0"/>
              <a:buChar char="•"/>
            </a:pPr>
            <a:r>
              <a:rPr lang="en-US" sz="2400" dirty="0"/>
              <a:t>Dakota Caldwell</a:t>
            </a:r>
          </a:p>
          <a:p>
            <a:pPr marL="342900" indent="-342900">
              <a:buFont typeface="Arial" panose="020B0604020202020204" pitchFamily="34" charset="0"/>
              <a:buChar char="•"/>
            </a:pPr>
            <a:r>
              <a:rPr lang="en-US" sz="2400" dirty="0"/>
              <a:t>Daryn Richardson</a:t>
            </a:r>
          </a:p>
          <a:p>
            <a:pPr marL="342900" indent="-342900">
              <a:buFont typeface="Arial" panose="020B0604020202020204" pitchFamily="34" charset="0"/>
              <a:buChar char="•"/>
            </a:pPr>
            <a:r>
              <a:rPr lang="en-US" sz="2400" dirty="0"/>
              <a:t>Edward Esbeck</a:t>
            </a:r>
          </a:p>
          <a:p>
            <a:pPr marL="342900" indent="-342900">
              <a:buFont typeface="Arial" panose="020B0604020202020204" pitchFamily="34" charset="0"/>
              <a:buChar char="•"/>
            </a:pPr>
            <a:r>
              <a:rPr lang="en-US" sz="2400" dirty="0"/>
              <a:t>Eric Evans</a:t>
            </a:r>
          </a:p>
        </p:txBody>
      </p:sp>
      <p:grpSp>
        <p:nvGrpSpPr>
          <p:cNvPr id="7" name="Group 6">
            <a:extLst>
              <a:ext uri="{FF2B5EF4-FFF2-40B4-BE49-F238E27FC236}">
                <a16:creationId xmlns:a16="http://schemas.microsoft.com/office/drawing/2014/main" id="{B260E585-9609-6783-7610-ADB32FA93284}"/>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E28EB5D7-11CE-BE46-AFF0-425E6C044A02}"/>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8A7CFA6-5C5C-8A5E-5ED1-2B6A84567F2D}"/>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40712BDE-5099-6408-F903-4B1730E74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sp>
        <p:nvSpPr>
          <p:cNvPr id="2" name="TextBox 1">
            <a:extLst>
              <a:ext uri="{FF2B5EF4-FFF2-40B4-BE49-F238E27FC236}">
                <a16:creationId xmlns:a16="http://schemas.microsoft.com/office/drawing/2014/main" id="{930F231F-815E-81C6-19D3-6520062EB828}"/>
              </a:ext>
            </a:extLst>
          </p:cNvPr>
          <p:cNvSpPr txBox="1"/>
          <p:nvPr/>
        </p:nvSpPr>
        <p:spPr>
          <a:xfrm>
            <a:off x="5316457" y="1388501"/>
            <a:ext cx="308668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George Thompson</a:t>
            </a:r>
          </a:p>
          <a:p>
            <a:pPr marL="342900" indent="-342900">
              <a:buFont typeface="Arial" panose="020B0604020202020204" pitchFamily="34" charset="0"/>
              <a:buChar char="•"/>
            </a:pPr>
            <a:r>
              <a:rPr lang="en-US" sz="2400" dirty="0"/>
              <a:t>Hugh Kelly *</a:t>
            </a:r>
          </a:p>
          <a:p>
            <a:pPr marL="342900" indent="-342900">
              <a:buFont typeface="Arial" panose="020B0604020202020204" pitchFamily="34" charset="0"/>
              <a:buChar char="•"/>
            </a:pPr>
            <a:r>
              <a:rPr lang="en-US" sz="2400" dirty="0"/>
              <a:t>Judy Warth</a:t>
            </a:r>
          </a:p>
          <a:p>
            <a:pPr marL="342900" indent="-342900">
              <a:buFont typeface="Arial" panose="020B0604020202020204" pitchFamily="34" charset="0"/>
              <a:buChar char="•"/>
            </a:pPr>
            <a:r>
              <a:rPr lang="en-US" sz="2400" dirty="0"/>
              <a:t>Julie Bergeson</a:t>
            </a:r>
          </a:p>
          <a:p>
            <a:pPr marL="342900" indent="-342900">
              <a:buFont typeface="Arial" panose="020B0604020202020204" pitchFamily="34" charset="0"/>
              <a:buChar char="•"/>
            </a:pPr>
            <a:r>
              <a:rPr lang="en-US" sz="2400" dirty="0"/>
              <a:t>Kevin Harris</a:t>
            </a:r>
          </a:p>
          <a:p>
            <a:pPr marL="342900" indent="-342900">
              <a:buFont typeface="Arial" panose="020B0604020202020204" pitchFamily="34" charset="0"/>
              <a:buChar char="•"/>
            </a:pPr>
            <a:r>
              <a:rPr lang="en-US" sz="2400" dirty="0"/>
              <a:t>Mike Hoenig *</a:t>
            </a:r>
          </a:p>
          <a:p>
            <a:pPr marL="342900" indent="-342900">
              <a:buFont typeface="Arial" panose="020B0604020202020204" pitchFamily="34" charset="0"/>
              <a:buChar char="•"/>
            </a:pPr>
            <a:r>
              <a:rPr lang="en-US" sz="2400" dirty="0"/>
              <a:t>Rachel Bussan</a:t>
            </a:r>
          </a:p>
          <a:p>
            <a:pPr marL="342900" indent="-342900">
              <a:buFont typeface="Arial" panose="020B0604020202020204" pitchFamily="34" charset="0"/>
              <a:buChar char="•"/>
            </a:pPr>
            <a:r>
              <a:rPr lang="en-US" sz="2400" dirty="0"/>
              <a:t>Stella Thompson</a:t>
            </a:r>
          </a:p>
          <a:p>
            <a:pPr marL="342900" indent="-342900">
              <a:buFont typeface="Arial" panose="020B0604020202020204" pitchFamily="34" charset="0"/>
              <a:buChar char="•"/>
            </a:pPr>
            <a:r>
              <a:rPr lang="en-US" sz="2400" dirty="0"/>
              <a:t>Wendy Andersen *</a:t>
            </a:r>
          </a:p>
        </p:txBody>
      </p:sp>
      <p:sp>
        <p:nvSpPr>
          <p:cNvPr id="4" name="TextBox 3">
            <a:extLst>
              <a:ext uri="{FF2B5EF4-FFF2-40B4-BE49-F238E27FC236}">
                <a16:creationId xmlns:a16="http://schemas.microsoft.com/office/drawing/2014/main" id="{1BE173FB-72CD-8C0B-332C-56F6421BF01B}"/>
              </a:ext>
            </a:extLst>
          </p:cNvPr>
          <p:cNvSpPr txBox="1"/>
          <p:nvPr/>
        </p:nvSpPr>
        <p:spPr>
          <a:xfrm>
            <a:off x="1714943" y="5081826"/>
            <a:ext cx="6100916" cy="369332"/>
          </a:xfrm>
          <a:prstGeom prst="rect">
            <a:avLst/>
          </a:prstGeom>
          <a:noFill/>
        </p:spPr>
        <p:txBody>
          <a:bodyPr wrap="square">
            <a:spAutoFit/>
          </a:bodyPr>
          <a:lstStyle/>
          <a:p>
            <a:pPr algn="ctr"/>
            <a:r>
              <a:rPr lang="en-US" b="1" i="0" dirty="0">
                <a:effectLst/>
              </a:rPr>
              <a:t>* Planning Committee Member</a:t>
            </a:r>
            <a:endParaRPr lang="en-US" b="1" dirty="0"/>
          </a:p>
        </p:txBody>
      </p:sp>
      <p:pic>
        <p:nvPicPr>
          <p:cNvPr id="5" name="Image 18" descr="Game piece">
            <a:extLst>
              <a:ext uri="{FF2B5EF4-FFF2-40B4-BE49-F238E27FC236}">
                <a16:creationId xmlns:a16="http://schemas.microsoft.com/office/drawing/2014/main" id="{97A78297-7F18-076B-7826-C7498C208E8C}"/>
              </a:ext>
            </a:extLst>
          </p:cNvPr>
          <p:cNvPicPr>
            <a:picLocks/>
          </p:cNvPicPr>
          <p:nvPr/>
        </p:nvPicPr>
        <p:blipFill>
          <a:blip r:embed="rId3" cstate="print"/>
          <a:stretch>
            <a:fillRect/>
          </a:stretch>
        </p:blipFill>
        <p:spPr>
          <a:xfrm>
            <a:off x="8706272" y="2103339"/>
            <a:ext cx="2563561" cy="2978487"/>
          </a:xfrm>
          <a:prstGeom prst="rect">
            <a:avLst/>
          </a:prstGeom>
        </p:spPr>
      </p:pic>
    </p:spTree>
    <p:extLst>
      <p:ext uri="{BB962C8B-B14F-4D97-AF65-F5344CB8AC3E}">
        <p14:creationId xmlns:p14="http://schemas.microsoft.com/office/powerpoint/2010/main" val="354374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0B360-D574-DC2D-5F1B-13A25202CF4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6B3DF50-F2EC-BA74-C20E-DD4EFAE9186A}"/>
              </a:ext>
            </a:extLst>
          </p:cNvPr>
          <p:cNvSpPr txBox="1">
            <a:spLocks noGrp="1"/>
          </p:cNvSpPr>
          <p:nvPr>
            <p:ph type="title" idx="4294967295"/>
          </p:nvPr>
        </p:nvSpPr>
        <p:spPr>
          <a:xfrm>
            <a:off x="600891" y="375686"/>
            <a:ext cx="384323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ATTENDANCE</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1DA18B9C-24AC-82C1-79E2-D22425FDC1A6}"/>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D7AEAD47-4A84-CA6C-84BD-6061B7087A82}"/>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D2FF68F-5BAC-90B5-A08D-F031A79DDA43}"/>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D65289C5-FABD-A5D8-644C-12164BB28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5" name="Google Shape;138;p18" descr="A chart showing attendance numbers since 2019. This year's total attendance was 249. &#10;Person with a disability/self-advocate: 93 &#10;Family member: 35 &#10;Service provider or caregiver: 37&#10;Professional: 7&#10;Sponsor: 17&#10;Exhibitor: 34&#10;Volunteer: 18&#10;Other: 26">
            <a:extLst>
              <a:ext uri="{FF2B5EF4-FFF2-40B4-BE49-F238E27FC236}">
                <a16:creationId xmlns:a16="http://schemas.microsoft.com/office/drawing/2014/main" id="{857C0EA6-005B-902B-3C6D-A675D7F7BC3A}"/>
              </a:ext>
            </a:extLst>
          </p:cNvPr>
          <p:cNvGraphicFramePr/>
          <p:nvPr>
            <p:extLst>
              <p:ext uri="{D42A27DB-BD31-4B8C-83A1-F6EECF244321}">
                <p14:modId xmlns:p14="http://schemas.microsoft.com/office/powerpoint/2010/main" val="1202587536"/>
              </p:ext>
            </p:extLst>
          </p:nvPr>
        </p:nvGraphicFramePr>
        <p:xfrm>
          <a:off x="600891" y="1101418"/>
          <a:ext cx="10971012" cy="4579320"/>
        </p:xfrm>
        <a:graphic>
          <a:graphicData uri="http://schemas.openxmlformats.org/drawingml/2006/table">
            <a:tbl>
              <a:tblPr firstRow="1">
                <a:noFill/>
              </a:tblPr>
              <a:tblGrid>
                <a:gridCol w="2316793">
                  <a:extLst>
                    <a:ext uri="{9D8B030D-6E8A-4147-A177-3AD203B41FA5}">
                      <a16:colId xmlns:a16="http://schemas.microsoft.com/office/drawing/2014/main" val="20000"/>
                    </a:ext>
                  </a:extLst>
                </a:gridCol>
                <a:gridCol w="1128623">
                  <a:extLst>
                    <a:ext uri="{9D8B030D-6E8A-4147-A177-3AD203B41FA5}">
                      <a16:colId xmlns:a16="http://schemas.microsoft.com/office/drawing/2014/main" val="20001"/>
                    </a:ext>
                  </a:extLst>
                </a:gridCol>
                <a:gridCol w="1254266">
                  <a:extLst>
                    <a:ext uri="{9D8B030D-6E8A-4147-A177-3AD203B41FA5}">
                      <a16:colId xmlns:a16="http://schemas.microsoft.com/office/drawing/2014/main" val="20002"/>
                    </a:ext>
                  </a:extLst>
                </a:gridCol>
                <a:gridCol w="1254266">
                  <a:extLst>
                    <a:ext uri="{9D8B030D-6E8A-4147-A177-3AD203B41FA5}">
                      <a16:colId xmlns:a16="http://schemas.microsoft.com/office/drawing/2014/main" val="20003"/>
                    </a:ext>
                  </a:extLst>
                </a:gridCol>
                <a:gridCol w="1254266">
                  <a:extLst>
                    <a:ext uri="{9D8B030D-6E8A-4147-A177-3AD203B41FA5}">
                      <a16:colId xmlns:a16="http://schemas.microsoft.com/office/drawing/2014/main" val="20004"/>
                    </a:ext>
                  </a:extLst>
                </a:gridCol>
                <a:gridCol w="1254266">
                  <a:extLst>
                    <a:ext uri="{9D8B030D-6E8A-4147-A177-3AD203B41FA5}">
                      <a16:colId xmlns:a16="http://schemas.microsoft.com/office/drawing/2014/main" val="46673242"/>
                    </a:ext>
                  </a:extLst>
                </a:gridCol>
                <a:gridCol w="1254266">
                  <a:extLst>
                    <a:ext uri="{9D8B030D-6E8A-4147-A177-3AD203B41FA5}">
                      <a16:colId xmlns:a16="http://schemas.microsoft.com/office/drawing/2014/main" val="676629987"/>
                    </a:ext>
                  </a:extLst>
                </a:gridCol>
                <a:gridCol w="1254266">
                  <a:extLst>
                    <a:ext uri="{9D8B030D-6E8A-4147-A177-3AD203B41FA5}">
                      <a16:colId xmlns:a16="http://schemas.microsoft.com/office/drawing/2014/main" val="166231783"/>
                    </a:ext>
                  </a:extLst>
                </a:gridCol>
              </a:tblGrid>
              <a:tr h="522602">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2019</a:t>
                      </a:r>
                      <a:endParaRPr sz="1400" b="1"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000" dirty="0">
                          <a:latin typeface="Open Sans"/>
                          <a:ea typeface="Open Sans"/>
                          <a:cs typeface="Open Sans"/>
                          <a:sym typeface="Open Sans"/>
                        </a:rPr>
                        <a:t>(In-Person)</a:t>
                      </a:r>
                      <a:endParaRPr sz="1000"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2020</a:t>
                      </a:r>
                      <a:endParaRPr sz="1400" b="1"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000" dirty="0">
                          <a:latin typeface="Open Sans"/>
                          <a:ea typeface="Open Sans"/>
                          <a:cs typeface="Open Sans"/>
                          <a:sym typeface="Open Sans"/>
                        </a:rPr>
                        <a:t>(Virtual)</a:t>
                      </a:r>
                      <a:endParaRPr sz="1000"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2021</a:t>
                      </a:r>
                      <a:endParaRPr b="1"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000" dirty="0">
                          <a:latin typeface="Open Sans"/>
                          <a:ea typeface="Open Sans"/>
                          <a:cs typeface="Open Sans"/>
                          <a:sym typeface="Open Sans"/>
                        </a:rPr>
                        <a:t>(WDM/Hybrid)</a:t>
                      </a:r>
                      <a:endParaRPr sz="1000"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2022</a:t>
                      </a:r>
                      <a:endParaRPr sz="1400" b="1"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000" dirty="0">
                          <a:latin typeface="Open Sans"/>
                          <a:ea typeface="Open Sans"/>
                          <a:cs typeface="Open Sans"/>
                          <a:sym typeface="Open Sans"/>
                        </a:rPr>
                        <a:t>(Prairie Meadows)</a:t>
                      </a:r>
                      <a:endParaRPr sz="1000"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2023</a:t>
                      </a:r>
                    </a:p>
                    <a:p>
                      <a:pPr marL="0" marR="0" lvl="0" indent="0" algn="ctr" rtl="0">
                        <a:lnSpc>
                          <a:spcPct val="100000"/>
                        </a:lnSpc>
                        <a:spcBef>
                          <a:spcPts val="0"/>
                        </a:spcBef>
                        <a:spcAft>
                          <a:spcPts val="0"/>
                        </a:spcAft>
                        <a:buClr>
                          <a:srgbClr val="000000"/>
                        </a:buClr>
                        <a:buSzPts val="1400"/>
                        <a:buFont typeface="Arial"/>
                        <a:buNone/>
                      </a:pPr>
                      <a:r>
                        <a:rPr lang="en-US" sz="1000" dirty="0">
                          <a:latin typeface="Open Sans"/>
                          <a:ea typeface="Open Sans"/>
                          <a:cs typeface="Open Sans"/>
                          <a:sym typeface="Open Sans"/>
                        </a:rPr>
                        <a:t>(Coralville)</a:t>
                      </a: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2024</a:t>
                      </a:r>
                    </a:p>
                    <a:p>
                      <a:pPr marL="0" marR="0" lvl="0" indent="0" algn="ctr" rtl="0">
                        <a:lnSpc>
                          <a:spcPct val="100000"/>
                        </a:lnSpc>
                        <a:spcBef>
                          <a:spcPts val="0"/>
                        </a:spcBef>
                        <a:spcAft>
                          <a:spcPts val="0"/>
                        </a:spcAft>
                        <a:buClr>
                          <a:srgbClr val="000000"/>
                        </a:buClr>
                        <a:buSzPts val="1400"/>
                        <a:buFont typeface="Arial"/>
                        <a:buNone/>
                      </a:pPr>
                      <a:r>
                        <a:rPr lang="en-US" sz="1000" dirty="0">
                          <a:latin typeface="Open Sans"/>
                          <a:ea typeface="Open Sans"/>
                          <a:cs typeface="Open Sans"/>
                          <a:sym typeface="Open Sans"/>
                        </a:rPr>
                        <a:t>(Ames)</a:t>
                      </a: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b="1" dirty="0">
                          <a:latin typeface="Open Sans"/>
                          <a:ea typeface="Open Sans"/>
                          <a:cs typeface="Open Sans"/>
                          <a:sym typeface="Open Sans"/>
                        </a:rPr>
                        <a:t>2025</a:t>
                      </a:r>
                      <a:endParaRPr lang="en-US" sz="1050" b="1"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050" dirty="0">
                          <a:latin typeface="Open Sans"/>
                          <a:ea typeface="Open Sans"/>
                          <a:cs typeface="Open Sans"/>
                          <a:sym typeface="Open Sans"/>
                        </a:rPr>
                        <a:t>(Urbandale)</a:t>
                      </a: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Attendance Total</a:t>
                      </a: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02C24"/>
                        </a:buClr>
                        <a:buSzPts val="1100"/>
                        <a:buFont typeface="Open Sans"/>
                        <a:buNone/>
                      </a:pPr>
                      <a:r>
                        <a:rPr lang="en-US" sz="1400" u="none" strike="noStrike" cap="none" dirty="0">
                          <a:latin typeface="Open Sans"/>
                          <a:ea typeface="Open Sans"/>
                          <a:cs typeface="Open Sans"/>
                          <a:sym typeface="Open Sans"/>
                        </a:rPr>
                        <a:t>171</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400" i="0" u="none" strike="noStrike" cap="none" dirty="0">
                          <a:solidFill>
                            <a:srgbClr val="302C24"/>
                          </a:solidFill>
                          <a:latin typeface="Open Sans"/>
                          <a:ea typeface="Open Sans"/>
                          <a:cs typeface="Open Sans"/>
                          <a:sym typeface="Open Sans"/>
                        </a:rPr>
                        <a:t>171</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02C24"/>
                        </a:buClr>
                        <a:buSzPts val="1100"/>
                        <a:buFont typeface="Open Sans"/>
                        <a:buNone/>
                      </a:pPr>
                      <a:r>
                        <a:rPr lang="en-US" sz="1400" u="none" strike="noStrike" cap="none">
                          <a:latin typeface="Open Sans"/>
                          <a:ea typeface="Open Sans"/>
                          <a:cs typeface="Open Sans"/>
                          <a:sym typeface="Open Sans"/>
                        </a:rPr>
                        <a:t>215</a:t>
                      </a:r>
                      <a:endParaRPr sz="1400" u="none" strike="noStrike" cap="none">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dirty="0">
                          <a:latin typeface="Open Sans"/>
                          <a:ea typeface="Open Sans"/>
                          <a:cs typeface="Open Sans"/>
                          <a:sym typeface="Open Sans"/>
                        </a:rPr>
                        <a:t>148</a:t>
                      </a:r>
                      <a:endParaRPr sz="14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dirty="0">
                          <a:latin typeface="Open Sans"/>
                          <a:ea typeface="Open Sans"/>
                          <a:cs typeface="Open Sans"/>
                          <a:sym typeface="Open Sans"/>
                        </a:rPr>
                        <a:t>159</a:t>
                      </a:r>
                      <a:endParaRPr sz="14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dirty="0">
                          <a:latin typeface="Open Sans"/>
                          <a:ea typeface="Open Sans"/>
                          <a:cs typeface="Open Sans"/>
                          <a:sym typeface="Open Sans"/>
                        </a:rPr>
                        <a:t>212</a:t>
                      </a:r>
                      <a:endParaRPr sz="14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latin typeface="Open Sans"/>
                          <a:ea typeface="Open Sans"/>
                          <a:cs typeface="Open Sans"/>
                          <a:sym typeface="Open Sans"/>
                        </a:rPr>
                        <a:t>249</a:t>
                      </a:r>
                      <a:endParaRPr sz="16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522602">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Person with a Disability / Self-Advocate</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58</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a:solidFill>
                            <a:srgbClr val="302C24"/>
                          </a:solidFill>
                          <a:latin typeface="Open Sans"/>
                          <a:ea typeface="Open Sans"/>
                          <a:cs typeface="Open Sans"/>
                          <a:sym typeface="Open Sans"/>
                        </a:rPr>
                        <a:t>76</a:t>
                      </a:r>
                      <a:endParaRPr sz="1200" u="none" strike="noStrike" cap="none">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86</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53</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51</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82</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93</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Family Member of a Person with a Disability</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95</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34</a:t>
                      </a:r>
                      <a:endParaRPr sz="12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302C24"/>
                          </a:solidFill>
                          <a:latin typeface="Open Sans"/>
                          <a:ea typeface="Open Sans"/>
                          <a:cs typeface="Open Sans"/>
                          <a:sym typeface="Open Sans"/>
                        </a:rPr>
                        <a:t>39</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29</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44 </a:t>
                      </a:r>
                      <a:br>
                        <a:rPr lang="en-US" sz="1200" b="0" u="none" strike="noStrike" cap="none" dirty="0">
                          <a:latin typeface="Open Sans"/>
                          <a:ea typeface="Open Sans"/>
                          <a:cs typeface="Open Sans"/>
                          <a:sym typeface="Open Sans"/>
                        </a:rPr>
                      </a:br>
                      <a:r>
                        <a:rPr lang="en-US" sz="900" b="0" u="none" strike="noStrike" cap="none" dirty="0">
                          <a:latin typeface="Open Sans"/>
                          <a:ea typeface="Open Sans"/>
                          <a:cs typeface="Open Sans"/>
                          <a:sym typeface="Open Sans"/>
                        </a:rPr>
                        <a:t>(family member or DSP)</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21</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35</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Service Provider or Caregiver</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a:t>
                      </a:r>
                      <a:endParaRPr sz="12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31</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37</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2054904056"/>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Professional</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a:t>
                      </a:r>
                      <a:endParaRPr sz="12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27</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30</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7</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2313403213"/>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Sponsor</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a:solidFill>
                            <a:srgbClr val="302C24"/>
                          </a:solidFill>
                          <a:latin typeface="Open Sans"/>
                          <a:ea typeface="Open Sans"/>
                          <a:cs typeface="Open Sans"/>
                          <a:sym typeface="Open Sans"/>
                        </a:rPr>
                        <a:t>4</a:t>
                      </a:r>
                      <a:endParaRPr sz="1200" u="none" strike="noStrike" cap="none">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a:solidFill>
                            <a:srgbClr val="302C24"/>
                          </a:solidFill>
                          <a:latin typeface="Open Sans"/>
                          <a:ea typeface="Open Sans"/>
                          <a:cs typeface="Open Sans"/>
                          <a:sym typeface="Open Sans"/>
                        </a:rPr>
                        <a:t>1</a:t>
                      </a:r>
                      <a:endParaRPr sz="1200" u="none" strike="noStrike" cap="none">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solidFill>
                            <a:srgbClr val="302C24"/>
                          </a:solidFill>
                          <a:latin typeface="Open Sans"/>
                          <a:ea typeface="Open Sans"/>
                          <a:cs typeface="Open Sans"/>
                          <a:sym typeface="Open Sans"/>
                        </a:rPr>
                        <a:t>1</a:t>
                      </a:r>
                      <a:endParaRPr sz="1200" u="none" strike="noStrike" cap="none">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4</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19</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10</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17</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Exhibitor</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02C24"/>
                        </a:buClr>
                        <a:buSzPts val="1100"/>
                        <a:buFont typeface="Open Sans"/>
                        <a:buNone/>
                      </a:pPr>
                      <a:r>
                        <a:rPr lang="en-US" sz="1200" u="none" strike="noStrike" cap="none" dirty="0">
                          <a:latin typeface="Open Sans"/>
                          <a:ea typeface="Open Sans"/>
                          <a:cs typeface="Open Sans"/>
                          <a:sym typeface="Open Sans"/>
                        </a:rPr>
                        <a:t>15</a:t>
                      </a:r>
                      <a:endParaRPr sz="12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3</a:t>
                      </a:r>
                      <a:endParaRPr sz="12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02C24"/>
                        </a:buClr>
                        <a:buSzPts val="1100"/>
                        <a:buFont typeface="Open Sans"/>
                        <a:buNone/>
                      </a:pPr>
                      <a:r>
                        <a:rPr lang="en-US" sz="1200" u="none" strike="noStrike" cap="none" dirty="0">
                          <a:latin typeface="Open Sans"/>
                          <a:ea typeface="Open Sans"/>
                          <a:cs typeface="Open Sans"/>
                          <a:sym typeface="Open Sans"/>
                        </a:rPr>
                        <a:t>22</a:t>
                      </a:r>
                      <a:endParaRPr sz="12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15</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18</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25</a:t>
                      </a:r>
                      <a:endParaRPr sz="1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34</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Volunteer</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a:t>
                      </a:r>
                      <a:endParaRPr sz="12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10</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13</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18</a:t>
                      </a:r>
                      <a:endParaRPr sz="14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4280780848"/>
                  </a:ext>
                </a:extLst>
              </a:tr>
              <a:tr h="362938">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Open Sans"/>
                          <a:ea typeface="Open Sans"/>
                          <a:cs typeface="Open Sans"/>
                          <a:sym typeface="Open Sans"/>
                        </a:rPr>
                        <a:t>Other</a:t>
                      </a:r>
                      <a:endParaRPr sz="1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18</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i="0" u="none" strike="noStrike" cap="none" dirty="0">
                          <a:solidFill>
                            <a:srgbClr val="302C24"/>
                          </a:solidFill>
                          <a:latin typeface="Open Sans"/>
                          <a:ea typeface="Open Sans"/>
                          <a:cs typeface="Open Sans"/>
                          <a:sym typeface="Open Sans"/>
                        </a:rPr>
                        <a:t>61</a:t>
                      </a:r>
                      <a:endParaRPr sz="12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latin typeface="Open Sans"/>
                          <a:ea typeface="Open Sans"/>
                          <a:cs typeface="Open Sans"/>
                          <a:sym typeface="Open Sans"/>
                        </a:rPr>
                        <a:t>90</a:t>
                      </a:r>
                      <a:endParaRPr sz="1200" i="0" u="none" strike="noStrike" cap="none" dirty="0">
                        <a:solidFill>
                          <a:srgbClr val="302C24"/>
                        </a:solidFill>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47</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N/A</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0" u="none" strike="noStrike" cap="none" dirty="0">
                          <a:latin typeface="Open Sans"/>
                          <a:ea typeface="Open Sans"/>
                          <a:cs typeface="Open Sans"/>
                          <a:sym typeface="Open Sans"/>
                        </a:rPr>
                        <a:t>N/A</a:t>
                      </a:r>
                      <a:endParaRPr sz="1200" b="0"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Open Sans"/>
                          <a:ea typeface="Open Sans"/>
                          <a:cs typeface="Open Sans"/>
                          <a:sym typeface="Open Sans"/>
                        </a:rPr>
                        <a:t>26</a:t>
                      </a:r>
                      <a:endParaRPr sz="1400" b="1" u="none" strike="noStrike" cap="none" dirty="0">
                        <a:latin typeface="Open Sans"/>
                        <a:ea typeface="Open Sans"/>
                        <a:cs typeface="Open Sans"/>
                        <a:sym typeface="Open Sans"/>
                      </a:endParaRPr>
                    </a:p>
                  </a:txBody>
                  <a:tcPr marL="91425" marR="91425" marT="91425" marB="91425">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2654457850"/>
                  </a:ext>
                </a:extLst>
              </a:tr>
            </a:tbl>
          </a:graphicData>
        </a:graphic>
      </p:graphicFrame>
    </p:spTree>
    <p:extLst>
      <p:ext uri="{BB962C8B-B14F-4D97-AF65-F5344CB8AC3E}">
        <p14:creationId xmlns:p14="http://schemas.microsoft.com/office/powerpoint/2010/main" val="130082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A643-428F-B1A1-DF37-3BC8C705CD2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E638A11-976C-21F8-85FA-8DCAF7DE3AD4}"/>
              </a:ext>
            </a:extLst>
          </p:cNvPr>
          <p:cNvSpPr txBox="1">
            <a:spLocks noGrp="1"/>
          </p:cNvSpPr>
          <p:nvPr>
            <p:ph type="title" idx="4294967295"/>
          </p:nvPr>
        </p:nvSpPr>
        <p:spPr>
          <a:xfrm>
            <a:off x="922167" y="526721"/>
            <a:ext cx="482970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CONFERENCE BUDGET</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78A4C703-9A7C-9BFB-A908-4E7BA474280E}"/>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2318EC87-05C7-17A0-BB4B-0955228FAA5F}"/>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C1D5FBB-DC5D-4CDB-502B-CA77B405E284}"/>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875E90B1-9285-8CFC-7B1F-D6B22E07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46;p19" descr="A chart showing the budget breakdown.&#10;&#10;Total expenses: $61,016&#10;&#10;Total revenue: $31,222 &#10;&#10;Total DD Council cost: $29,794">
            <a:extLst>
              <a:ext uri="{FF2B5EF4-FFF2-40B4-BE49-F238E27FC236}">
                <a16:creationId xmlns:a16="http://schemas.microsoft.com/office/drawing/2014/main" id="{B9781499-62AB-6AEC-CFC7-94287971DD4F}"/>
              </a:ext>
            </a:extLst>
          </p:cNvPr>
          <p:cNvGraphicFramePr/>
          <p:nvPr>
            <p:extLst>
              <p:ext uri="{D42A27DB-BD31-4B8C-83A1-F6EECF244321}">
                <p14:modId xmlns:p14="http://schemas.microsoft.com/office/powerpoint/2010/main" val="1202417196"/>
              </p:ext>
            </p:extLst>
          </p:nvPr>
        </p:nvGraphicFramePr>
        <p:xfrm>
          <a:off x="922167" y="1111495"/>
          <a:ext cx="10347666" cy="4686336"/>
        </p:xfrm>
        <a:graphic>
          <a:graphicData uri="http://schemas.openxmlformats.org/drawingml/2006/table">
            <a:tbl>
              <a:tblPr firstRow="1">
                <a:noFill/>
              </a:tblPr>
              <a:tblGrid>
                <a:gridCol w="6095648">
                  <a:extLst>
                    <a:ext uri="{9D8B030D-6E8A-4147-A177-3AD203B41FA5}">
                      <a16:colId xmlns:a16="http://schemas.microsoft.com/office/drawing/2014/main" val="20000"/>
                    </a:ext>
                  </a:extLst>
                </a:gridCol>
                <a:gridCol w="2126009">
                  <a:extLst>
                    <a:ext uri="{9D8B030D-6E8A-4147-A177-3AD203B41FA5}">
                      <a16:colId xmlns:a16="http://schemas.microsoft.com/office/drawing/2014/main" val="20001"/>
                    </a:ext>
                  </a:extLst>
                </a:gridCol>
                <a:gridCol w="2126009">
                  <a:extLst>
                    <a:ext uri="{9D8B030D-6E8A-4147-A177-3AD203B41FA5}">
                      <a16:colId xmlns:a16="http://schemas.microsoft.com/office/drawing/2014/main" val="20002"/>
                    </a:ext>
                  </a:extLst>
                </a:gridCol>
              </a:tblGrid>
              <a:tr h="441325">
                <a:tc>
                  <a:txBody>
                    <a:bodyPr/>
                    <a:lstStyle/>
                    <a:p>
                      <a:pPr marL="0" marR="0" lvl="0" indent="0" algn="ctr" rtl="0">
                        <a:lnSpc>
                          <a:spcPct val="100000"/>
                        </a:lnSpc>
                        <a:spcBef>
                          <a:spcPts val="0"/>
                        </a:spcBef>
                        <a:spcAft>
                          <a:spcPts val="0"/>
                        </a:spcAft>
                        <a:buClr>
                          <a:srgbClr val="000000"/>
                        </a:buClr>
                        <a:buSzPts val="1400"/>
                        <a:buFont typeface="Arial"/>
                        <a:buNone/>
                      </a:pPr>
                      <a:endParaRPr sz="18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latin typeface="Open Sans"/>
                          <a:ea typeface="Open Sans"/>
                          <a:cs typeface="Open Sans"/>
                          <a:sym typeface="Open Sans"/>
                        </a:rPr>
                        <a:t>Expense</a:t>
                      </a:r>
                      <a:endParaRPr sz="1800" b="1"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latin typeface="Open Sans"/>
                          <a:ea typeface="Open Sans"/>
                          <a:cs typeface="Open Sans"/>
                          <a:sym typeface="Open Sans"/>
                        </a:rPr>
                        <a:t>Revenue</a:t>
                      </a:r>
                      <a:endParaRPr sz="1800" b="1"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42213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latin typeface="Open Sans"/>
                          <a:ea typeface="Open Sans"/>
                          <a:cs typeface="Open Sans"/>
                          <a:sym typeface="Open Sans"/>
                        </a:rPr>
                        <a:t>Sponsors </a:t>
                      </a:r>
                      <a:endParaRPr sz="1400" b="0" i="1"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N/A</a:t>
                      </a:r>
                      <a:endParaRPr sz="140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dirty="0">
                          <a:latin typeface="Open Sans"/>
                          <a:ea typeface="Open Sans"/>
                          <a:cs typeface="Open Sans"/>
                          <a:sym typeface="Open Sans"/>
                        </a:rPr>
                        <a:t>$26,575</a:t>
                      </a:r>
                      <a:endParaRPr sz="1400"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422135">
                <a:tc>
                  <a:txBody>
                    <a:bodyPr/>
                    <a:lstStyle/>
                    <a:p>
                      <a:pPr marL="0" marR="0" lvl="0" indent="0" algn="l" rtl="0">
                        <a:lnSpc>
                          <a:spcPct val="100000"/>
                        </a:lnSpc>
                        <a:spcBef>
                          <a:spcPts val="0"/>
                        </a:spcBef>
                        <a:spcAft>
                          <a:spcPts val="0"/>
                        </a:spcAft>
                        <a:buNone/>
                      </a:pPr>
                      <a:r>
                        <a:rPr lang="en-US" sz="1400" b="0" dirty="0">
                          <a:latin typeface="Open Sans"/>
                          <a:ea typeface="Open Sans"/>
                          <a:cs typeface="Open Sans"/>
                          <a:sym typeface="Open Sans"/>
                        </a:rPr>
                        <a:t>Exhibitors</a:t>
                      </a:r>
                      <a:endParaRPr sz="14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a:latin typeface="Open Sans"/>
                          <a:ea typeface="Open Sans"/>
                          <a:cs typeface="Open Sans"/>
                          <a:sym typeface="Open Sans"/>
                        </a:rPr>
                        <a:t>N/A</a:t>
                      </a:r>
                      <a:endParaRPr sz="1400" u="none" strike="noStrike" cap="none">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dirty="0">
                          <a:latin typeface="Open Sans"/>
                          <a:ea typeface="Open Sans"/>
                          <a:cs typeface="Open Sans"/>
                          <a:sym typeface="Open Sans"/>
                        </a:rPr>
                        <a:t>$4,035</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r h="42213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Shirts Sold</a:t>
                      </a: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$1,566</a:t>
                      </a:r>
                      <a:endParaRPr sz="14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$612</a:t>
                      </a:r>
                      <a:endParaRPr sz="14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938896902"/>
                  </a:ext>
                </a:extLst>
              </a:tr>
              <a:tr h="42213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Venue (hotel,  A/V, food/beverage)</a:t>
                      </a: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$41,571</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N/A</a:t>
                      </a:r>
                      <a:endParaRPr sz="1400" u="none" strike="noStrike" cap="none">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4"/>
                  </a:ext>
                </a:extLst>
              </a:tr>
              <a:tr h="42213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Open Sans"/>
                          <a:ea typeface="Open Sans"/>
                          <a:cs typeface="Open Sans"/>
                          <a:sym typeface="Open Sans"/>
                        </a:rPr>
                        <a:t>Speaker Fees</a:t>
                      </a: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$5,300</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N/A</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5"/>
                  </a:ext>
                </a:extLst>
              </a:tr>
              <a:tr h="42213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latin typeface="Open Sans"/>
                          <a:ea typeface="Open Sans"/>
                          <a:cs typeface="Open Sans"/>
                          <a:sym typeface="Open Sans"/>
                        </a:rPr>
                        <a:t>Giveaways (Awards, Prizes, Tote Bags)</a:t>
                      </a:r>
                      <a:endParaRPr sz="14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$633</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N/A</a:t>
                      </a:r>
                      <a:endParaRPr sz="1400"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6"/>
                  </a:ext>
                </a:extLst>
              </a:tr>
              <a:tr h="422135">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dirty="0">
                          <a:solidFill>
                            <a:schemeClr val="dk1"/>
                          </a:solidFill>
                          <a:latin typeface="Open Sans"/>
                          <a:ea typeface="Open Sans"/>
                          <a:cs typeface="Open Sans"/>
                          <a:sym typeface="Open Sans"/>
                        </a:rPr>
                        <a:t>Supplies (Volunteer Shirts, Folders, Nametags, Signage, Programs, Hoyer Lift)</a:t>
                      </a: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$5,946</a:t>
                      </a:r>
                      <a:endParaRPr sz="1400"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N/A</a:t>
                      </a:r>
                      <a:endParaRPr sz="1400"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7"/>
                  </a:ext>
                </a:extLst>
              </a:tr>
              <a:tr h="422135">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dirty="0">
                          <a:latin typeface="Open Sans"/>
                          <a:ea typeface="Open Sans"/>
                          <a:cs typeface="Open Sans"/>
                          <a:sym typeface="Open Sans"/>
                        </a:rPr>
                        <a:t>Event Support (Photography, ASL Interpreting)</a:t>
                      </a: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Open Sans"/>
                          <a:ea typeface="Open Sans"/>
                          <a:cs typeface="Open Sans"/>
                          <a:sym typeface="Open Sans"/>
                        </a:rPr>
                        <a:t>$6,000</a:t>
                      </a:r>
                      <a:endParaRPr sz="14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dirty="0">
                          <a:latin typeface="Open Sans"/>
                          <a:ea typeface="Open Sans"/>
                          <a:cs typeface="Open Sans"/>
                          <a:sym typeface="Open Sans"/>
                        </a:rPr>
                        <a:t>N/A</a:t>
                      </a:r>
                      <a:endParaRPr sz="1400"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3543689049"/>
                  </a:ext>
                </a:extLst>
              </a:tr>
              <a:tr h="66465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latin typeface="Open Sans"/>
                          <a:ea typeface="Open Sans"/>
                          <a:cs typeface="Open Sans"/>
                          <a:sym typeface="Open Sans"/>
                        </a:rPr>
                        <a:t>Total DD Council Cost</a:t>
                      </a:r>
                      <a:r>
                        <a:rPr lang="en-US" sz="1400" b="1" dirty="0">
                          <a:solidFill>
                            <a:schemeClr val="dk1"/>
                          </a:solidFill>
                          <a:latin typeface="Open Sans"/>
                          <a:ea typeface="Open Sans"/>
                          <a:cs typeface="Open Sans"/>
                          <a:sym typeface="Open Sans"/>
                        </a:rPr>
                        <a:t> - </a:t>
                      </a:r>
                      <a:r>
                        <a:rPr lang="en-US" sz="1400" b="1" u="none" strike="noStrike" cap="none" dirty="0">
                          <a:solidFill>
                            <a:schemeClr val="dk1"/>
                          </a:solidFill>
                          <a:latin typeface="Open Sans"/>
                          <a:ea typeface="Open Sans"/>
                          <a:cs typeface="Open Sans"/>
                          <a:sym typeface="Open Sans"/>
                        </a:rPr>
                        <a:t>$29,794</a:t>
                      </a:r>
                      <a:endParaRPr sz="1400" b="1" u="none" strike="noStrike" cap="none" dirty="0">
                        <a:solidFill>
                          <a:schemeClr val="dk1"/>
                        </a:solidFill>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dirty="0">
                          <a:latin typeface="Open Sans"/>
                          <a:ea typeface="Open Sans"/>
                          <a:cs typeface="Open Sans"/>
                          <a:sym typeface="Open Sans"/>
                        </a:rPr>
                        <a:t>Total Expense </a:t>
                      </a:r>
                      <a:br>
                        <a:rPr lang="en-US" sz="1400" b="1" dirty="0">
                          <a:latin typeface="Open Sans"/>
                          <a:ea typeface="Open Sans"/>
                          <a:cs typeface="Open Sans"/>
                          <a:sym typeface="Open Sans"/>
                        </a:rPr>
                      </a:br>
                      <a:r>
                        <a:rPr lang="en-US" sz="1400" b="1" u="none" strike="noStrike" cap="none" dirty="0">
                          <a:latin typeface="Open Sans"/>
                          <a:ea typeface="Open Sans"/>
                          <a:cs typeface="Open Sans"/>
                          <a:sym typeface="Open Sans"/>
                        </a:rPr>
                        <a:t>$61,016</a:t>
                      </a:r>
                      <a:endParaRPr sz="1400" b="1"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dirty="0">
                          <a:latin typeface="Open Sans"/>
                          <a:ea typeface="Open Sans"/>
                          <a:cs typeface="Open Sans"/>
                          <a:sym typeface="Open Sans"/>
                        </a:rPr>
                        <a:t>Total Revenue</a:t>
                      </a:r>
                      <a:br>
                        <a:rPr lang="en-US" sz="1400" b="1" dirty="0">
                          <a:latin typeface="Open Sans"/>
                          <a:ea typeface="Open Sans"/>
                          <a:cs typeface="Open Sans"/>
                          <a:sym typeface="Open Sans"/>
                        </a:rPr>
                      </a:br>
                      <a:r>
                        <a:rPr lang="en-US" sz="1400" b="1" u="none" strike="noStrike" cap="none" dirty="0">
                          <a:latin typeface="Open Sans"/>
                          <a:ea typeface="Open Sans"/>
                          <a:cs typeface="Open Sans"/>
                          <a:sym typeface="Open Sans"/>
                        </a:rPr>
                        <a:t>$31,222</a:t>
                      </a:r>
                      <a:endParaRPr sz="1400" b="1" u="none" strike="noStrike" cap="none" dirty="0">
                        <a:latin typeface="Open Sans"/>
                        <a:ea typeface="Open Sans"/>
                        <a:cs typeface="Open Sans"/>
                        <a:sym typeface="Open Sans"/>
                      </a:endParaRPr>
                    </a:p>
                  </a:txBody>
                  <a:tcPr marL="9525" marR="9525" marT="9525"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0869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C2F9-7779-1EA0-D622-A1D7F3EA014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4A10994-4866-74A8-4256-CD48DE0CE41C}"/>
              </a:ext>
            </a:extLst>
          </p:cNvPr>
          <p:cNvSpPr txBox="1">
            <a:spLocks noGrp="1"/>
          </p:cNvSpPr>
          <p:nvPr>
            <p:ph type="title" idx="4294967295"/>
          </p:nvPr>
        </p:nvSpPr>
        <p:spPr>
          <a:xfrm>
            <a:off x="922166" y="526721"/>
            <a:ext cx="86790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CONFERENCE BUDGET – Arc of Iowa Grant</a:t>
            </a:r>
            <a:endParaRPr kumimoji="0" lang="id-ID"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DA92905F-4533-8ABA-C86B-01D32D8216EC}"/>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698F248C-3248-3B98-E3B4-AB30112CF990}"/>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3F4CF6A-7C9A-AC9B-BD8F-14291E17FBED}"/>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EA45EAE9-1FEB-7806-2F54-D9C889C64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graphicFrame>
        <p:nvGraphicFramePr>
          <p:cNvPr id="2" name="Google Shape;146;p19" descr="A chart showing the breakdown of how the Arc of Iowa grant funds were used. &#10;&#10;$3,000 used for Thursday evening dinner&#10;&#10;$6,300 used for hotel rooms &#10;&#10;$875 used for Hoyer lifts">
            <a:extLst>
              <a:ext uri="{FF2B5EF4-FFF2-40B4-BE49-F238E27FC236}">
                <a16:creationId xmlns:a16="http://schemas.microsoft.com/office/drawing/2014/main" id="{128B91BE-36E3-780F-FCB8-A52E497482F6}"/>
              </a:ext>
            </a:extLst>
          </p:cNvPr>
          <p:cNvGraphicFramePr/>
          <p:nvPr>
            <p:extLst>
              <p:ext uri="{D42A27DB-BD31-4B8C-83A1-F6EECF244321}">
                <p14:modId xmlns:p14="http://schemas.microsoft.com/office/powerpoint/2010/main" val="1623022576"/>
              </p:ext>
            </p:extLst>
          </p:nvPr>
        </p:nvGraphicFramePr>
        <p:xfrm>
          <a:off x="922167" y="1111496"/>
          <a:ext cx="10457033" cy="4639247"/>
        </p:xfrm>
        <a:graphic>
          <a:graphicData uri="http://schemas.openxmlformats.org/drawingml/2006/table">
            <a:tbl>
              <a:tblPr firstRow="1">
                <a:noFill/>
              </a:tblPr>
              <a:tblGrid>
                <a:gridCol w="7548733">
                  <a:extLst>
                    <a:ext uri="{9D8B030D-6E8A-4147-A177-3AD203B41FA5}">
                      <a16:colId xmlns:a16="http://schemas.microsoft.com/office/drawing/2014/main" val="20000"/>
                    </a:ext>
                  </a:extLst>
                </a:gridCol>
                <a:gridCol w="2908300">
                  <a:extLst>
                    <a:ext uri="{9D8B030D-6E8A-4147-A177-3AD203B41FA5}">
                      <a16:colId xmlns:a16="http://schemas.microsoft.com/office/drawing/2014/main" val="20001"/>
                    </a:ext>
                  </a:extLst>
                </a:gridCol>
              </a:tblGrid>
              <a:tr h="425204">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89E5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latin typeface="Open Sans"/>
                          <a:ea typeface="Open Sans"/>
                          <a:cs typeface="Open Sans"/>
                          <a:sym typeface="Open Sans"/>
                        </a:rPr>
                        <a:t>Expense</a:t>
                      </a:r>
                      <a:endParaRPr sz="1800" b="1"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F89E5C"/>
                    </a:solidFill>
                  </a:tcPr>
                </a:tc>
                <a:extLst>
                  <a:ext uri="{0D108BD9-81ED-4DB2-BD59-A6C34878D82A}">
                    <a16:rowId xmlns:a16="http://schemas.microsoft.com/office/drawing/2014/main" val="10000"/>
                  </a:ext>
                </a:extLst>
              </a:tr>
              <a:tr h="1475388">
                <a:tc>
                  <a:txBody>
                    <a:bodyPr/>
                    <a:lstStyle/>
                    <a:p>
                      <a:pPr marL="0" marR="0" lvl="0" indent="0" algn="l" rtl="0">
                        <a:lnSpc>
                          <a:spcPct val="100000"/>
                        </a:lnSpc>
                        <a:spcBef>
                          <a:spcPts val="0"/>
                        </a:spcBef>
                        <a:spcAft>
                          <a:spcPts val="0"/>
                        </a:spcAft>
                        <a:buClr>
                          <a:srgbClr val="000000"/>
                        </a:buClr>
                        <a:buSzPts val="1400"/>
                        <a:buFont typeface="Arial"/>
                        <a:buNone/>
                      </a:pPr>
                      <a:r>
                        <a:rPr lang="en-US" sz="2200" b="0" i="0" u="none" strike="noStrike" cap="none" dirty="0">
                          <a:latin typeface="Open Sans"/>
                          <a:ea typeface="Open Sans"/>
                          <a:cs typeface="Open Sans"/>
                          <a:sym typeface="Open Sans"/>
                        </a:rPr>
                        <a:t>Thursday evening dinner </a:t>
                      </a:r>
                    </a:p>
                    <a:p>
                      <a:pPr marL="3429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200" b="0" i="0" u="none" strike="noStrike" cap="none" dirty="0">
                          <a:latin typeface="Open Sans"/>
                          <a:ea typeface="Open Sans"/>
                          <a:cs typeface="Open Sans"/>
                          <a:sym typeface="Open Sans"/>
                        </a:rPr>
                        <a:t>Taco bar</a:t>
                      </a:r>
                    </a:p>
                    <a:p>
                      <a:pPr marL="3429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200" b="0" i="0" u="none" strike="noStrike" cap="none" dirty="0">
                          <a:latin typeface="Open Sans"/>
                          <a:ea typeface="Open Sans"/>
                          <a:cs typeface="Open Sans"/>
                          <a:sym typeface="Open Sans"/>
                        </a:rPr>
                        <a:t>Popcorn</a:t>
                      </a:r>
                    </a:p>
                    <a:p>
                      <a:pPr marL="3429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200" b="0" i="0" u="none" strike="noStrike" cap="none" dirty="0">
                          <a:latin typeface="Open Sans"/>
                          <a:ea typeface="Open Sans"/>
                          <a:cs typeface="Open Sans"/>
                          <a:sym typeface="Open Sans"/>
                        </a:rPr>
                        <a:t>Cookies</a:t>
                      </a:r>
                      <a:endParaRPr sz="2200" b="0" i="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200" dirty="0">
                          <a:latin typeface="Open Sans"/>
                          <a:ea typeface="Open Sans"/>
                          <a:cs typeface="Open Sans"/>
                          <a:sym typeface="Open Sans"/>
                        </a:rPr>
                        <a:t>$3,000</a:t>
                      </a:r>
                      <a:endParaRPr sz="2200"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1147518">
                <a:tc>
                  <a:txBody>
                    <a:bodyPr/>
                    <a:lstStyle/>
                    <a:p>
                      <a:pPr marL="0" marR="0" lvl="0" indent="0" algn="l" rtl="0">
                        <a:lnSpc>
                          <a:spcPct val="100000"/>
                        </a:lnSpc>
                        <a:spcBef>
                          <a:spcPts val="0"/>
                        </a:spcBef>
                        <a:spcAft>
                          <a:spcPts val="0"/>
                        </a:spcAft>
                        <a:buNone/>
                      </a:pPr>
                      <a:r>
                        <a:rPr lang="en-US" sz="2200" b="0" u="none" strike="noStrike" cap="none" dirty="0">
                          <a:latin typeface="Open Sans"/>
                          <a:ea typeface="Open Sans"/>
                          <a:cs typeface="Open Sans"/>
                          <a:sym typeface="Open Sans"/>
                        </a:rPr>
                        <a:t>Hotel rooms </a:t>
                      </a:r>
                    </a:p>
                    <a:p>
                      <a:pPr marL="342900" marR="0" lvl="0" indent="-342900" algn="l" rtl="0">
                        <a:lnSpc>
                          <a:spcPct val="100000"/>
                        </a:lnSpc>
                        <a:spcBef>
                          <a:spcPts val="0"/>
                        </a:spcBef>
                        <a:spcAft>
                          <a:spcPts val="0"/>
                        </a:spcAft>
                        <a:buFont typeface="Arial" panose="020B0604020202020204" pitchFamily="34" charset="0"/>
                        <a:buChar char="•"/>
                      </a:pPr>
                      <a:r>
                        <a:rPr lang="en-US" sz="2200" b="0" u="none" strike="noStrike" cap="none" dirty="0">
                          <a:latin typeface="Open Sans"/>
                          <a:ea typeface="Open Sans"/>
                          <a:cs typeface="Open Sans"/>
                          <a:sym typeface="Open Sans"/>
                        </a:rPr>
                        <a:t>58 total nights</a:t>
                      </a:r>
                    </a:p>
                    <a:p>
                      <a:pPr marL="342900" marR="0" lvl="0" indent="-342900" algn="l" rtl="0">
                        <a:lnSpc>
                          <a:spcPct val="100000"/>
                        </a:lnSpc>
                        <a:spcBef>
                          <a:spcPts val="0"/>
                        </a:spcBef>
                        <a:spcAft>
                          <a:spcPts val="0"/>
                        </a:spcAft>
                        <a:buFont typeface="Arial" panose="020B0604020202020204" pitchFamily="34" charset="0"/>
                        <a:buChar char="•"/>
                      </a:pPr>
                      <a:r>
                        <a:rPr lang="en-US" sz="2200" b="0" u="none" strike="noStrike" cap="none" dirty="0">
                          <a:latin typeface="Open Sans"/>
                          <a:ea typeface="Open Sans"/>
                          <a:cs typeface="Open Sans"/>
                          <a:sym typeface="Open Sans"/>
                        </a:rPr>
                        <a:t>34 attendees had rooms through the grant</a:t>
                      </a:r>
                      <a:endParaRPr sz="2200" b="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200" u="none" strike="noStrike" cap="none" dirty="0">
                          <a:latin typeface="Open Sans"/>
                          <a:ea typeface="Open Sans"/>
                          <a:cs typeface="Open Sans"/>
                          <a:sym typeface="Open Sans"/>
                        </a:rPr>
                        <a:t>$6,300</a:t>
                      </a:r>
                      <a:endParaRPr sz="22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r h="598824">
                <a:tc>
                  <a:txBody>
                    <a:bodyPr/>
                    <a:lstStyle/>
                    <a:p>
                      <a:pPr marL="0" marR="0" lvl="0" indent="0" algn="l" rtl="0">
                        <a:lnSpc>
                          <a:spcPct val="100000"/>
                        </a:lnSpc>
                        <a:spcBef>
                          <a:spcPts val="0"/>
                        </a:spcBef>
                        <a:spcAft>
                          <a:spcPts val="0"/>
                        </a:spcAft>
                        <a:buClr>
                          <a:srgbClr val="000000"/>
                        </a:buClr>
                        <a:buSzPts val="1400"/>
                        <a:buFont typeface="Arial"/>
                        <a:buNone/>
                      </a:pPr>
                      <a:r>
                        <a:rPr lang="en-US" sz="2200" u="none" strike="noStrike" cap="none" dirty="0">
                          <a:latin typeface="Open Sans"/>
                          <a:ea typeface="Open Sans"/>
                          <a:cs typeface="Open Sans"/>
                          <a:sym typeface="Open Sans"/>
                        </a:rPr>
                        <a:t>Hoyer lifts (3) </a:t>
                      </a:r>
                      <a:endParaRPr sz="2200" u="none" strike="noStrike" cap="none" dirty="0">
                        <a:latin typeface="Open Sans"/>
                        <a:ea typeface="Open Sans"/>
                        <a:cs typeface="Open Sans"/>
                        <a:sym typeface="Open Sans"/>
                      </a:endParaRPr>
                    </a:p>
                  </a:txBody>
                  <a:tcPr marL="91425" marR="91425" marT="91425" marB="91425">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200" u="none" strike="noStrike" cap="none" dirty="0">
                          <a:latin typeface="Open Sans"/>
                          <a:ea typeface="Open Sans"/>
                          <a:cs typeface="Open Sans"/>
                          <a:sym typeface="Open Sans"/>
                        </a:rPr>
                        <a:t>$875</a:t>
                      </a:r>
                      <a:endParaRPr sz="2200"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938896902"/>
                  </a:ext>
                </a:extLst>
              </a:tr>
              <a:tr h="870593">
                <a:tc>
                  <a:txBody>
                    <a:bodyPr/>
                    <a:lstStyle/>
                    <a:p>
                      <a:pPr marL="0" marR="0" lvl="0" indent="0" algn="l" rtl="0">
                        <a:lnSpc>
                          <a:spcPct val="100000"/>
                        </a:lnSpc>
                        <a:spcBef>
                          <a:spcPts val="0"/>
                        </a:spcBef>
                        <a:spcAft>
                          <a:spcPts val="0"/>
                        </a:spcAft>
                        <a:buClr>
                          <a:srgbClr val="000000"/>
                        </a:buClr>
                        <a:buSzPts val="1400"/>
                        <a:buFont typeface="Arial"/>
                        <a:buNone/>
                      </a:pPr>
                      <a:endParaRPr sz="2000" b="1" u="none" strike="noStrike" cap="none" dirty="0">
                        <a:solidFill>
                          <a:schemeClr val="dk1"/>
                        </a:solidFill>
                        <a:latin typeface="Open Sans"/>
                        <a:ea typeface="Open Sans"/>
                        <a:cs typeface="Open Sans"/>
                        <a:sym typeface="Open Sans"/>
                      </a:endParaRPr>
                    </a:p>
                  </a:txBody>
                  <a:tcPr marL="91425" marR="91425" marT="91425" marB="914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2000" b="1" dirty="0">
                          <a:latin typeface="Open Sans"/>
                          <a:ea typeface="Open Sans"/>
                          <a:cs typeface="Open Sans"/>
                          <a:sym typeface="Open Sans"/>
                        </a:rPr>
                        <a:t>Total: </a:t>
                      </a:r>
                      <a:r>
                        <a:rPr lang="en-US" sz="2000" b="1" u="none" strike="noStrike" cap="none" dirty="0">
                          <a:latin typeface="Open Sans"/>
                          <a:ea typeface="Open Sans"/>
                          <a:cs typeface="Open Sans"/>
                          <a:sym typeface="Open Sans"/>
                        </a:rPr>
                        <a:t>$10,175</a:t>
                      </a:r>
                      <a:endParaRPr sz="2000" b="1" u="none" strike="noStrike" cap="none" dirty="0">
                        <a:latin typeface="Open Sans"/>
                        <a:ea typeface="Open Sans"/>
                        <a:cs typeface="Open Sans"/>
                        <a:sym typeface="Open Sans"/>
                      </a:endParaRPr>
                    </a:p>
                  </a:txBody>
                  <a:tcPr marL="9525" marR="9525" marT="9525" marB="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lgn="ctr">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9570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702DB-EACE-A96C-D335-695D28DDAF9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090ACD9-78FB-523A-64D8-53608E238CA8}"/>
              </a:ext>
            </a:extLst>
          </p:cNvPr>
          <p:cNvSpPr txBox="1">
            <a:spLocks noGrp="1"/>
          </p:cNvSpPr>
          <p:nvPr>
            <p:ph type="title" idx="4294967295"/>
          </p:nvPr>
        </p:nvSpPr>
        <p:spPr>
          <a:xfrm>
            <a:off x="661948" y="557634"/>
            <a:ext cx="1109723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Pts val="605"/>
              <a:buFontTx/>
              <a:buNone/>
              <a:tabLst/>
              <a:defRPr/>
            </a:pPr>
            <a:r>
              <a:rPr kumimoji="0" lang="en-US" sz="3200" b="1" i="0" u="none" strike="noStrike" kern="1200" cap="none" spc="0" normalizeH="0" baseline="0" noProof="0" dirty="0">
                <a:ln>
                  <a:noFill/>
                </a:ln>
                <a:solidFill>
                  <a:srgbClr val="1C4B74"/>
                </a:solidFill>
                <a:effectLst/>
                <a:uLnTx/>
                <a:uFillTx/>
                <a:latin typeface="Open Sans" panose="020B0606030504020204" pitchFamily="34" charset="0"/>
                <a:ea typeface="Open Sans" panose="020B0606030504020204" pitchFamily="34" charset="0"/>
                <a:cs typeface="Open Sans" panose="020B0606030504020204" pitchFamily="34" charset="0"/>
              </a:rPr>
              <a:t>DAY 1 KEYNOTE - </a:t>
            </a:r>
            <a:r>
              <a:rPr kumimoji="0" lang="en-US" sz="3200" b="0" i="0" u="none" strike="noStrike" kern="1200" cap="none" spc="0" normalizeH="0" baseline="0" noProof="0" dirty="0">
                <a:ln>
                  <a:noFill/>
                </a:ln>
                <a:solidFill>
                  <a:schemeClr val="dk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Mastering ‘Matthew’s Tool Box’ to Stay the Course and Advocate for Issues You Believe In</a:t>
            </a:r>
          </a:p>
        </p:txBody>
      </p:sp>
      <p:sp>
        <p:nvSpPr>
          <p:cNvPr id="12" name="TextBox 11">
            <a:extLst>
              <a:ext uri="{FF2B5EF4-FFF2-40B4-BE49-F238E27FC236}">
                <a16:creationId xmlns:a16="http://schemas.microsoft.com/office/drawing/2014/main" id="{BA8BE77A-5B38-22BD-08AB-1F959B1B4E54}"/>
              </a:ext>
            </a:extLst>
          </p:cNvPr>
          <p:cNvSpPr txBox="1"/>
          <p:nvPr/>
        </p:nvSpPr>
        <p:spPr>
          <a:xfrm>
            <a:off x="661948" y="1906225"/>
            <a:ext cx="10259953" cy="3274807"/>
          </a:xfrm>
          <a:prstGeom prst="rect">
            <a:avLst/>
          </a:prstGeom>
          <a:noFill/>
        </p:spPr>
        <p:txBody>
          <a:bodyPr wrap="square" rtlCol="0">
            <a:spAutoFit/>
          </a:bodyPr>
          <a:lstStyle/>
          <a:p>
            <a:pPr lvl="0">
              <a:lnSpc>
                <a:spcPct val="150000"/>
              </a:lnSpc>
              <a:buSzPts val="605"/>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Presenter: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Matthew Shapiro</a:t>
            </a:r>
          </a:p>
          <a:p>
            <a:pPr lvl="0">
              <a:lnSpc>
                <a:spcPct val="150000"/>
              </a:lnSpc>
              <a:buSzPts val="605"/>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Comments / Lessons Learned:</a:t>
            </a:r>
          </a:p>
          <a:p>
            <a:pPr marL="342900" lvl="0" indent="-342900">
              <a:lnSpc>
                <a:spcPct val="150000"/>
              </a:lnSpc>
              <a:buSzPct val="100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Keep trying to make your point</a:t>
            </a:r>
          </a:p>
          <a:p>
            <a:pPr marL="342900" lvl="0" indent="-342900">
              <a:lnSpc>
                <a:spcPct val="150000"/>
              </a:lnSpc>
              <a:buSzPct val="100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Don't give up</a:t>
            </a:r>
          </a:p>
          <a:p>
            <a:pPr marL="342900" lvl="0" indent="-342900">
              <a:lnSpc>
                <a:spcPct val="150000"/>
              </a:lnSpc>
              <a:buSzPct val="100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Very inspiring</a:t>
            </a:r>
          </a:p>
          <a:p>
            <a:pPr marL="342900" lvl="0" indent="-342900">
              <a:lnSpc>
                <a:spcPct val="150000"/>
              </a:lnSpc>
              <a:buSzPct val="100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He started his own company! Wow</a:t>
            </a:r>
          </a:p>
          <a:p>
            <a:pPr marL="342900" lvl="0" indent="-342900">
              <a:lnSpc>
                <a:spcPct val="150000"/>
              </a:lnSpc>
              <a:buSzPct val="100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Very well thought out and delivered.</a:t>
            </a:r>
            <a:endPar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grpSp>
        <p:nvGrpSpPr>
          <p:cNvPr id="7" name="Group 6">
            <a:extLst>
              <a:ext uri="{FF2B5EF4-FFF2-40B4-BE49-F238E27FC236}">
                <a16:creationId xmlns:a16="http://schemas.microsoft.com/office/drawing/2014/main" id="{C801D9E9-F9F9-CE04-AEB4-C8A52D4FEBB4}"/>
              </a:ext>
              <a:ext uri="{C183D7F6-B498-43B3-948B-1728B52AA6E4}">
                <adec:decorative xmlns:adec="http://schemas.microsoft.com/office/drawing/2017/decorative" val="1"/>
              </a:ext>
            </a:extLst>
          </p:cNvPr>
          <p:cNvGrpSpPr/>
          <p:nvPr/>
        </p:nvGrpSpPr>
        <p:grpSpPr>
          <a:xfrm>
            <a:off x="0" y="5943600"/>
            <a:ext cx="12192000" cy="914400"/>
            <a:chOff x="0" y="5943600"/>
            <a:chExt cx="12192000" cy="914400"/>
          </a:xfrm>
        </p:grpSpPr>
        <p:sp>
          <p:nvSpPr>
            <p:cNvPr id="9" name="Rectangle 8">
              <a:extLst>
                <a:ext uri="{FF2B5EF4-FFF2-40B4-BE49-F238E27FC236}">
                  <a16:creationId xmlns:a16="http://schemas.microsoft.com/office/drawing/2014/main" id="{C59E7E02-ECC2-EB84-98BA-3F74192A319A}"/>
                </a:ext>
                <a:ext uri="{C183D7F6-B498-43B3-948B-1728B52AA6E4}">
                  <adec:decorative xmlns:adec="http://schemas.microsoft.com/office/drawing/2017/decorative" val="1"/>
                </a:ext>
              </a:extLst>
            </p:cNvPr>
            <p:cNvSpPr/>
            <p:nvPr/>
          </p:nvSpPr>
          <p:spPr>
            <a:xfrm rot="5400000">
              <a:off x="5638800" y="304800"/>
              <a:ext cx="914400" cy="12192000"/>
            </a:xfrm>
            <a:prstGeom prst="rect">
              <a:avLst/>
            </a:prstGeom>
            <a:solidFill>
              <a:srgbClr val="1C4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656C99B-FB06-D8CA-008D-EC69E614BEE4}"/>
                </a:ext>
                <a:ext uri="{C183D7F6-B498-43B3-948B-1728B52AA6E4}">
                  <adec:decorative xmlns:adec="http://schemas.microsoft.com/office/drawing/2017/decorative" val="1"/>
                </a:ext>
              </a:extLst>
            </p:cNvPr>
            <p:cNvCxnSpPr>
              <a:cxnSpLocks/>
            </p:cNvCxnSpPr>
            <p:nvPr/>
          </p:nvCxnSpPr>
          <p:spPr>
            <a:xfrm>
              <a:off x="3055261" y="6418594"/>
              <a:ext cx="8703923" cy="0"/>
            </a:xfrm>
            <a:prstGeom prst="line">
              <a:avLst/>
            </a:prstGeom>
            <a:ln w="19050">
              <a:solidFill>
                <a:srgbClr val="F89E5C"/>
              </a:solidFill>
            </a:ln>
          </p:spPr>
          <p:style>
            <a:lnRef idx="1">
              <a:schemeClr val="accent2"/>
            </a:lnRef>
            <a:fillRef idx="0">
              <a:schemeClr val="accent2"/>
            </a:fillRef>
            <a:effectRef idx="0">
              <a:schemeClr val="accent2"/>
            </a:effectRef>
            <a:fontRef idx="minor">
              <a:schemeClr val="tx1"/>
            </a:fontRef>
          </p:style>
        </p:cxnSp>
        <p:pic>
          <p:nvPicPr>
            <p:cNvPr id="11" name="Picture 10" descr="Iowa DD Council White Logo">
              <a:extLst>
                <a:ext uri="{FF2B5EF4-FFF2-40B4-BE49-F238E27FC236}">
                  <a16:creationId xmlns:a16="http://schemas.microsoft.com/office/drawing/2014/main" id="{02FDC0C8-0F77-CF6E-5161-81146F9C9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6120144"/>
              <a:ext cx="2463800" cy="596900"/>
            </a:xfrm>
            <a:prstGeom prst="rect">
              <a:avLst/>
            </a:prstGeom>
          </p:spPr>
        </p:pic>
      </p:grpSp>
      <p:pic>
        <p:nvPicPr>
          <p:cNvPr id="6" name="Image 25" descr="Matthew Shapiro">
            <a:extLst>
              <a:ext uri="{FF2B5EF4-FFF2-40B4-BE49-F238E27FC236}">
                <a16:creationId xmlns:a16="http://schemas.microsoft.com/office/drawing/2014/main" id="{F3AE0BFB-3291-9A20-3FE7-317299CDFD24}"/>
              </a:ext>
            </a:extLst>
          </p:cNvPr>
          <p:cNvPicPr/>
          <p:nvPr/>
        </p:nvPicPr>
        <p:blipFill>
          <a:blip r:embed="rId3" cstate="print"/>
          <a:stretch>
            <a:fillRect/>
          </a:stretch>
        </p:blipFill>
        <p:spPr>
          <a:xfrm>
            <a:off x="7407222" y="2078933"/>
            <a:ext cx="2320254" cy="3274807"/>
          </a:xfrm>
          <a:prstGeom prst="rect">
            <a:avLst/>
          </a:prstGeom>
          <a:ln w="82550">
            <a:solidFill>
              <a:srgbClr val="F89E5C"/>
            </a:solidFill>
          </a:ln>
        </p:spPr>
      </p:pic>
    </p:spTree>
    <p:extLst>
      <p:ext uri="{BB962C8B-B14F-4D97-AF65-F5344CB8AC3E}">
        <p14:creationId xmlns:p14="http://schemas.microsoft.com/office/powerpoint/2010/main" val="2527391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Madison</Template>
  <TotalTime>2861</TotalTime>
  <Words>2651</Words>
  <Application>Microsoft Office PowerPoint</Application>
  <PresentationFormat>Widescreen</PresentationFormat>
  <Paragraphs>418</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Open Sans</vt:lpstr>
      <vt:lpstr>Open Sans Medium</vt:lpstr>
      <vt:lpstr>Office Theme</vt:lpstr>
      <vt:lpstr>Self-Advocacy Conference September 18-19, 2025</vt:lpstr>
      <vt:lpstr>THEME</vt:lpstr>
      <vt:lpstr>SPONSORS</vt:lpstr>
      <vt:lpstr>EXHIBITORS</vt:lpstr>
      <vt:lpstr>VOLUNTEERS</vt:lpstr>
      <vt:lpstr>ATTENDANCE</vt:lpstr>
      <vt:lpstr>CONFERENCE BUDGET</vt:lpstr>
      <vt:lpstr>CONFERENCE BUDGET – Arc of Iowa Grant</vt:lpstr>
      <vt:lpstr>DAY 1 KEYNOTE - Mastering ‘Matthew’s Tool Box’ to Stay the Course and Advocate for Issues You Believe In</vt:lpstr>
      <vt:lpstr>GENERAL AND BREAKOUT SESSIONS – DAY 1</vt:lpstr>
      <vt:lpstr>GENERAL AND BREAKOUT SESSIONS – DAY 1</vt:lpstr>
      <vt:lpstr>GENERAL AND BREAKOUT SESSIONS – DAY 1</vt:lpstr>
      <vt:lpstr>GENERAL AND BREAKOUT SESSIONS – DAY 1</vt:lpstr>
      <vt:lpstr>DAY 2 KEYNOTE - Welcome to the Big Leagues</vt:lpstr>
      <vt:lpstr>GENERAL AND BREAKOUT SESSIONS – DAY 2</vt:lpstr>
      <vt:lpstr>GENERAL AND BREAKOUT SESSIONS – DAY 2</vt:lpstr>
      <vt:lpstr>GENERAL AND BREAKOUT SESSIONS – DAY 2</vt:lpstr>
      <vt:lpstr>What did you like about this conference?</vt:lpstr>
      <vt:lpstr>What did you like about this conference?</vt:lpstr>
      <vt:lpstr>What would you change for the next conference?</vt:lpstr>
      <vt:lpstr>What did you learn at the conference this year?</vt:lpstr>
      <vt:lpstr>What did you learn at the conference this year?</vt:lpstr>
      <vt:lpstr>How do you plan to use what you learned in your own community?</vt:lpstr>
      <vt:lpstr>FULL CONFERENCE FEEDBACK</vt:lpstr>
      <vt:lpstr>How satisfied were you with the exhibitor/sponsor package and everything that came with it? Very Satisfied: 80% Satisfied: 20%</vt:lpstr>
      <vt:lpstr>Please tell us how we can improve the exhibitor/sponsor experience in the future.  I would say continue with the sticker game or something similar to encourage attendees to visit all the booths.   It was another excellent conference and very impressive to get the new IA Medicaid Director in attendance to give remarks! This conference is always a great networking opportunity with participants, speakers and exhibitors/partner organizations. I thought the venue space was very cramped in the exhibitor hallway and for the food line compared to previous venues. The food was blah.   Food was hectic - ran out and no silverware.  Many folks using same plates.  I would recommend that the hotel help staff the buffet table and assist where needed    Maybe have a couple longer exhibitor breaks rather than multiple 15 minute ones. I noticed a lot of people still talking to exhibitors past the 15 minute break and missing their sessions.  The exhibitor space was a little "snug" but also nice that attendees were very close to everything.</vt:lpstr>
      <vt:lpstr>How would you describe your volunteer experience?  Rewarding. Really appreciated all the prep material!  It was great! You all are SO organized and make it extremely clear and easy.   Good. I like the teamwork and meeting the attendees.   My experience has a volunteer was good and rewarding experience. I was room host in my assignment and felt it was a very easy, but helpful assignment. My experience as a volunteer was a very positive experience. </vt:lpstr>
      <vt:lpstr>Please tell us how we can improve the volunteer experience in the future.  Maybe have a few more people identified to assist with serving lines just in case. Council members can easily eat last and assist attendees.  Provide guidance for room moderators on what to do when session time has ended but a robust discussion is continuing. This happened to me once, and I told all in the room that we were "at time" and asked presenters if they could stick around-which they did.   I honestly can't think of anything you didn't think of already! Great job!  My volunteer experience was very positive. I do not have any suggestions to change anything in the 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Emily Koss</cp:lastModifiedBy>
  <cp:revision>259</cp:revision>
  <dcterms:created xsi:type="dcterms:W3CDTF">2021-04-29T05:08:42Z</dcterms:created>
  <dcterms:modified xsi:type="dcterms:W3CDTF">2025-11-11T19:44:49Z</dcterms:modified>
</cp:coreProperties>
</file>