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tags/tag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ppt/tags/tag5.xml" ContentType="application/vnd.openxmlformats-officedocument.presentationml.tags+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7.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8.xml" ContentType="application/vnd.openxmlformats-officedocument.presentationml.tags+xml"/>
  <Override PartName="/ppt/notesSlides/notesSlide32.xml" ContentType="application/vnd.openxmlformats-officedocument.presentationml.notesSlide+xml"/>
  <Override PartName="/ppt/tags/tag9.xml" ContentType="application/vnd.openxmlformats-officedocument.presentationml.tags+xml"/>
  <Override PartName="/ppt/notesSlides/notesSlide33.xml" ContentType="application/vnd.openxmlformats-officedocument.presentationml.notesSlide+xml"/>
  <Override PartName="/ppt/tags/tag10.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1.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2.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13.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14.xml" ContentType="application/vnd.openxmlformats-officedocument.presentationml.tags+xml"/>
  <Override PartName="/ppt/notesSlides/notesSlide44.xml" ContentType="application/vnd.openxmlformats-officedocument.presentationml.notesSlide+xml"/>
  <Override PartName="/ppt/tags/tag15.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16.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17.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18.xml" ContentType="application/vnd.openxmlformats-officedocument.presentationml.tags+xml"/>
  <Override PartName="/ppt/notesSlides/notesSlide54.xml" ContentType="application/vnd.openxmlformats-officedocument.presentationml.notesSlide+xml"/>
  <Override PartName="/ppt/tags/tag19.xml" ContentType="application/vnd.openxmlformats-officedocument.presentationml.tags+xml"/>
  <Override PartName="/ppt/notesSlides/notesSlide55.xml" ContentType="application/vnd.openxmlformats-officedocument.presentationml.notesSlide+xml"/>
  <Override PartName="/ppt/tags/tag20.xml" ContentType="application/vnd.openxmlformats-officedocument.presentationml.tags+xml"/>
  <Override PartName="/ppt/notesSlides/notesSlide56.xml" ContentType="application/vnd.openxmlformats-officedocument.presentationml.notesSlide+xml"/>
  <Override PartName="/ppt/tags/tag21.xml" ContentType="application/vnd.openxmlformats-officedocument.presentationml.tags+xml"/>
  <Override PartName="/ppt/notesSlides/notesSlide57.xml" ContentType="application/vnd.openxmlformats-officedocument.presentationml.notesSlide+xml"/>
  <Override PartName="/ppt/tags/tag22.xml" ContentType="application/vnd.openxmlformats-officedocument.presentationml.tags+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tags/tag23.xml" ContentType="application/vnd.openxmlformats-officedocument.presentationml.tag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tags/tag24.xml" ContentType="application/vnd.openxmlformats-officedocument.presentationml.tags+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73"/>
  </p:notesMasterIdLst>
  <p:handoutMasterIdLst>
    <p:handoutMasterId r:id="rId74"/>
  </p:handoutMasterIdLst>
  <p:sldIdLst>
    <p:sldId id="256" r:id="rId2"/>
    <p:sldId id="309" r:id="rId3"/>
    <p:sldId id="289" r:id="rId4"/>
    <p:sldId id="258" r:id="rId5"/>
    <p:sldId id="290" r:id="rId6"/>
    <p:sldId id="334" r:id="rId7"/>
    <p:sldId id="260" r:id="rId8"/>
    <p:sldId id="261" r:id="rId9"/>
    <p:sldId id="262" r:id="rId10"/>
    <p:sldId id="263" r:id="rId11"/>
    <p:sldId id="316" r:id="rId12"/>
    <p:sldId id="264" r:id="rId13"/>
    <p:sldId id="317" r:id="rId14"/>
    <p:sldId id="265" r:id="rId15"/>
    <p:sldId id="330" r:id="rId16"/>
    <p:sldId id="318" r:id="rId17"/>
    <p:sldId id="266" r:id="rId18"/>
    <p:sldId id="267" r:id="rId19"/>
    <p:sldId id="269" r:id="rId20"/>
    <p:sldId id="268" r:id="rId21"/>
    <p:sldId id="270" r:id="rId22"/>
    <p:sldId id="271" r:id="rId23"/>
    <p:sldId id="272" r:id="rId24"/>
    <p:sldId id="319" r:id="rId25"/>
    <p:sldId id="320" r:id="rId26"/>
    <p:sldId id="311" r:id="rId27"/>
    <p:sldId id="292" r:id="rId28"/>
    <p:sldId id="310" r:id="rId29"/>
    <p:sldId id="293" r:id="rId30"/>
    <p:sldId id="294" r:id="rId31"/>
    <p:sldId id="295" r:id="rId32"/>
    <p:sldId id="273" r:id="rId33"/>
    <p:sldId id="274" r:id="rId34"/>
    <p:sldId id="283" r:id="rId35"/>
    <p:sldId id="321" r:id="rId36"/>
    <p:sldId id="305" r:id="rId37"/>
    <p:sldId id="331" r:id="rId38"/>
    <p:sldId id="312" r:id="rId39"/>
    <p:sldId id="301" r:id="rId40"/>
    <p:sldId id="296" r:id="rId41"/>
    <p:sldId id="327" r:id="rId42"/>
    <p:sldId id="275" r:id="rId43"/>
    <p:sldId id="335" r:id="rId44"/>
    <p:sldId id="276" r:id="rId45"/>
    <p:sldId id="277" r:id="rId46"/>
    <p:sldId id="284" r:id="rId47"/>
    <p:sldId id="326" r:id="rId48"/>
    <p:sldId id="306" r:id="rId49"/>
    <p:sldId id="332" r:id="rId50"/>
    <p:sldId id="313" r:id="rId51"/>
    <p:sldId id="302" r:id="rId52"/>
    <p:sldId id="298" r:id="rId53"/>
    <p:sldId id="328" r:id="rId54"/>
    <p:sldId id="278" r:id="rId55"/>
    <p:sldId id="279" r:id="rId56"/>
    <p:sldId id="280" r:id="rId57"/>
    <p:sldId id="285" r:id="rId58"/>
    <p:sldId id="323" r:id="rId59"/>
    <p:sldId id="307" r:id="rId60"/>
    <p:sldId id="333" r:id="rId61"/>
    <p:sldId id="314" r:id="rId62"/>
    <p:sldId id="303" r:id="rId63"/>
    <p:sldId id="299" r:id="rId64"/>
    <p:sldId id="329" r:id="rId65"/>
    <p:sldId id="281" r:id="rId66"/>
    <p:sldId id="282" r:id="rId67"/>
    <p:sldId id="315" r:id="rId68"/>
    <p:sldId id="336" r:id="rId69"/>
    <p:sldId id="308" r:id="rId70"/>
    <p:sldId id="286" r:id="rId71"/>
    <p:sldId id="288" r:id="rId72"/>
  </p:sldIdLst>
  <p:sldSz cx="9144000" cy="5143500" type="screen16x9"/>
  <p:notesSz cx="7010400" cy="9296400"/>
  <p:embeddedFontLst>
    <p:embeddedFont>
      <p:font typeface="Calibri" panose="020F0502020204030204" pitchFamily="34" charset="0"/>
      <p:regular r:id="rId75"/>
      <p:bold r:id="rId76"/>
      <p:italic r:id="rId77"/>
      <p:bold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F637E96-625A-4643-A8EB-BA2459CDB6CE}">
  <a:tblStyle styleId="{9F637E96-625A-4643-A8EB-BA2459CDB6C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230" autoAdjust="0"/>
  </p:normalViewPr>
  <p:slideViewPr>
    <p:cSldViewPr snapToGrid="0">
      <p:cViewPr varScale="1">
        <p:scale>
          <a:sx n="51" d="100"/>
          <a:sy n="51" d="100"/>
        </p:scale>
        <p:origin x="40"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handoutMaster" Target="handoutMasters/handoutMaster1.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font" Target="fonts/font4.fnt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2.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E386A3A-B1A3-4501-9CBD-02C1F898FDC5}" type="datetimeFigureOut">
              <a:rPr lang="en-US" smtClean="0"/>
              <a:t>6/16/2020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6AB783C-DDE6-4F48-AB14-5077E0CF06EF}" type="slidenum">
              <a:rPr lang="en-US" smtClean="0"/>
              <a:t>‹#›</a:t>
            </a:fld>
            <a:endParaRPr lang="en-US"/>
          </a:p>
        </p:txBody>
      </p:sp>
    </p:spTree>
    <p:extLst>
      <p:ext uri="{BB962C8B-B14F-4D97-AF65-F5344CB8AC3E}">
        <p14:creationId xmlns:p14="http://schemas.microsoft.com/office/powerpoint/2010/main" val="40095717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i="1" dirty="0">
                <a:latin typeface="Calibri"/>
                <a:ea typeface="Calibri"/>
                <a:cs typeface="Calibri"/>
                <a:sym typeface="Calibri"/>
              </a:rPr>
              <a:t>Hello and Welcome to Creating Tip to Tip Learning Progressions. My name is Cherie Smith. I </a:t>
            </a:r>
            <a:r>
              <a:rPr lang="en" b="1" i="1" dirty="0" smtClean="0">
                <a:latin typeface="Calibri"/>
                <a:ea typeface="Calibri"/>
                <a:cs typeface="Calibri"/>
                <a:sym typeface="Calibri"/>
              </a:rPr>
              <a:t>am a </a:t>
            </a:r>
            <a:r>
              <a:rPr lang="en" b="1" i="1" dirty="0">
                <a:latin typeface="Calibri"/>
                <a:ea typeface="Calibri"/>
                <a:cs typeface="Calibri"/>
                <a:sym typeface="Calibri"/>
              </a:rPr>
              <a:t>consultant for State Support Team </a:t>
            </a:r>
            <a:r>
              <a:rPr lang="en" b="1" i="1" dirty="0" smtClean="0">
                <a:latin typeface="Calibri"/>
                <a:ea typeface="Calibri"/>
                <a:cs typeface="Calibri"/>
                <a:sym typeface="Calibri"/>
              </a:rPr>
              <a:t>6,</a:t>
            </a:r>
            <a:r>
              <a:rPr lang="en" b="1" i="1" baseline="0" dirty="0" smtClean="0">
                <a:latin typeface="Calibri"/>
                <a:ea typeface="Calibri"/>
                <a:cs typeface="Calibri"/>
                <a:sym typeface="Calibri"/>
              </a:rPr>
              <a:t> one of</a:t>
            </a:r>
            <a:r>
              <a:rPr lang="en" b="1" i="1" dirty="0" smtClean="0">
                <a:latin typeface="Calibri"/>
                <a:ea typeface="Calibri"/>
                <a:cs typeface="Calibri"/>
                <a:sym typeface="Calibri"/>
              </a:rPr>
              <a:t> </a:t>
            </a:r>
            <a:r>
              <a:rPr lang="en" b="1" i="1" dirty="0">
                <a:latin typeface="Calibri"/>
                <a:ea typeface="Calibri"/>
                <a:cs typeface="Calibri"/>
                <a:sym typeface="Calibri"/>
              </a:rPr>
              <a:t>16 regions of State Support Teams in Ohio. </a:t>
            </a:r>
            <a:endParaRPr b="1" i="1" dirty="0">
              <a:latin typeface="Calibri"/>
              <a:ea typeface="Calibri"/>
              <a:cs typeface="Calibri"/>
              <a:sym typeface="Calibri"/>
            </a:endParaRPr>
          </a:p>
          <a:p>
            <a:pPr marL="0" indent="0">
              <a:buClr>
                <a:schemeClr val="dk1"/>
              </a:buClr>
              <a:buNone/>
            </a:pPr>
            <a:endParaRPr b="1" i="1" dirty="0">
              <a:solidFill>
                <a:srgbClr val="FF0000"/>
              </a:solidFill>
              <a:latin typeface="Calibri"/>
              <a:ea typeface="Calibri"/>
              <a:cs typeface="Calibri"/>
              <a:sym typeface="Calibri"/>
            </a:endParaRPr>
          </a:p>
          <a:p>
            <a:pPr marL="0" indent="0">
              <a:buClr>
                <a:schemeClr val="dk1"/>
              </a:buClr>
              <a:buNone/>
            </a:pPr>
            <a:r>
              <a:rPr lang="en" b="1" i="1" dirty="0">
                <a:solidFill>
                  <a:srgbClr val="FF0000"/>
                </a:solidFill>
                <a:latin typeface="Calibri"/>
                <a:ea typeface="Calibri"/>
                <a:cs typeface="Calibri"/>
                <a:sym typeface="Calibri"/>
              </a:rPr>
              <a:t>As a part of the State System of Support, the State Support Team collaborates with schools, families and regional partners through a continuous improvement process to ensure each child in Ohio has access to a high-quality education. We focus on leadership and team development, and inclusive instruction practices to assist districts and schools in improving outcomes for each child.</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7942eee512_1_4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7942eee512_1_4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The next link, for Performance Level Descriptors will take you to Ohio’s Testing Portal, into the reporting resources folder. </a:t>
            </a:r>
            <a:endParaRPr dirty="0"/>
          </a:p>
          <a:p>
            <a:pPr marL="0" indent="0">
              <a:buNone/>
            </a:pPr>
            <a:endParaRPr dirty="0"/>
          </a:p>
          <a:p>
            <a:pPr marL="0" indent="0">
              <a:buNone/>
            </a:pPr>
            <a:r>
              <a:rPr lang="en" dirty="0"/>
              <a:t>As you scroll down the page you will see a PDF version for each testing subject, for each grade level. We are going to take a look at American Government </a:t>
            </a:r>
            <a:r>
              <a:rPr lang="en" dirty="0" smtClean="0"/>
              <a:t>and 4</a:t>
            </a:r>
            <a:r>
              <a:rPr lang="en" baseline="30000" dirty="0" smtClean="0"/>
              <a:t>th</a:t>
            </a:r>
            <a:r>
              <a:rPr lang="en" dirty="0" smtClean="0"/>
              <a:t> grade math on </a:t>
            </a:r>
            <a:r>
              <a:rPr lang="en" dirty="0"/>
              <a:t>the next few slides.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Pause the presentation</a:t>
            </a:r>
            <a:r>
              <a:rPr lang="en-US" baseline="0" dirty="0" smtClean="0"/>
              <a:t> here. </a:t>
            </a:r>
          </a:p>
          <a:p>
            <a:endParaRPr lang="en-US" baseline="0" dirty="0" smtClean="0"/>
          </a:p>
          <a:p>
            <a:pPr marL="158750" indent="0">
              <a:buNone/>
            </a:pPr>
            <a:r>
              <a:rPr lang="en-US" baseline="0" dirty="0" smtClean="0"/>
              <a:t>If you have not been provided your PLD, you will need to access them by going to the ODE’s Testing Portal </a:t>
            </a:r>
          </a:p>
          <a:p>
            <a:pPr marL="158750" indent="0">
              <a:buNone/>
            </a:pPr>
            <a:endParaRPr lang="en-US" baseline="0" dirty="0" smtClean="0"/>
          </a:p>
          <a:p>
            <a:pPr marL="158750" indent="0">
              <a:buNone/>
            </a:pPr>
            <a:r>
              <a:rPr lang="en-US" baseline="0" dirty="0" smtClean="0"/>
              <a:t>Once you find your desired Performance Level Descriptors, you can resume the presentation. </a:t>
            </a:r>
          </a:p>
          <a:p>
            <a:endParaRPr lang="en-US" dirty="0"/>
          </a:p>
        </p:txBody>
      </p:sp>
    </p:spTree>
    <p:extLst>
      <p:ext uri="{BB962C8B-B14F-4D97-AF65-F5344CB8AC3E}">
        <p14:creationId xmlns:p14="http://schemas.microsoft.com/office/powerpoint/2010/main" val="411500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7942eee512_1_5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7942eee512_1_5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Let’s take a look at how the Performance Level Descriptors move to higher levels in Depth of Knowledge (DOK). </a:t>
            </a:r>
            <a:endParaRPr dirty="0"/>
          </a:p>
          <a:p>
            <a:pPr marL="0" indent="0">
              <a:buNone/>
            </a:pPr>
            <a:endParaRPr dirty="0"/>
          </a:p>
          <a:p>
            <a:pPr marL="0" indent="0">
              <a:buNone/>
            </a:pPr>
            <a:r>
              <a:rPr lang="en" dirty="0"/>
              <a:t>The first paragraph states: </a:t>
            </a:r>
            <a:endParaRPr dirty="0"/>
          </a:p>
          <a:p>
            <a:pPr marL="0" indent="0">
              <a:buNone/>
            </a:pPr>
            <a:r>
              <a:rPr lang="en" dirty="0"/>
              <a:t>Limited: </a:t>
            </a:r>
            <a:endParaRPr dirty="0"/>
          </a:p>
          <a:p>
            <a:pPr marL="0" indent="0">
              <a:buNone/>
            </a:pPr>
            <a:r>
              <a:rPr lang="en" dirty="0"/>
              <a:t>A student performing at the Limited Level demonstrates a minimal command of Ohio’s Learning Standards for American Government. A student at this level has an emerging ability to evaluate the credibility and relevance of sources, explain the basic principles of government in the United States and understand how they have been applied and changed over time, interpret historical documents, explain the structure and function of government bodies, explain how citizens can influence government decisions and understand the government’s role in the economy.</a:t>
            </a:r>
            <a:endParaRPr dirty="0"/>
          </a:p>
          <a:p>
            <a:pPr marL="0" indent="0">
              <a:buNone/>
            </a:pPr>
            <a:endParaRPr dirty="0"/>
          </a:p>
          <a:p>
            <a:pPr marL="0" indent="0">
              <a:buNone/>
            </a:pPr>
            <a:r>
              <a:rPr lang="en" dirty="0"/>
              <a:t>Now let’s look at the next part, it states: </a:t>
            </a:r>
            <a:endParaRPr dirty="0"/>
          </a:p>
          <a:p>
            <a:pPr marL="0" indent="0">
              <a:buNone/>
            </a:pPr>
            <a:r>
              <a:rPr lang="en" dirty="0"/>
              <a:t>Students at the Limited Level can:  (and then lists the topics aligned to the state </a:t>
            </a:r>
            <a:r>
              <a:rPr lang="en" dirty="0" smtClean="0"/>
              <a:t>standard). </a:t>
            </a:r>
            <a:r>
              <a:rPr lang="en" i="1" dirty="0"/>
              <a:t>Note that the bullet points do not state the standard but I have found that they are general listed in the same order so if you look at the standards for American Government, the first one should correspond to the first bullet point, and the second one should correspond to the second, etc. Sometimes the bullet points stop at proficient for a given standard and sometimes there are multiple bullet points for one standard. Teachers trained in their content area will be able to align them appropriately. </a:t>
            </a:r>
            <a:endParaRPr i="1" dirty="0"/>
          </a:p>
          <a:p>
            <a:pPr marL="0" indent="0">
              <a:buNone/>
            </a:pPr>
            <a:endParaRPr dirty="0"/>
          </a:p>
          <a:p>
            <a:pPr marL="465887" indent="-304121"/>
            <a:r>
              <a:rPr lang="en" dirty="0"/>
              <a:t>Identify the criteria used to determine the level of credibility of a source;</a:t>
            </a:r>
            <a:endParaRPr dirty="0"/>
          </a:p>
          <a:p>
            <a:pPr marL="0" indent="0">
              <a:buNone/>
            </a:pPr>
            <a:endParaRPr dirty="0"/>
          </a:p>
          <a:p>
            <a:pPr marL="0" indent="0">
              <a:buNone/>
            </a:pPr>
            <a:r>
              <a:rPr lang="en" dirty="0" smtClean="0"/>
              <a:t>The</a:t>
            </a:r>
            <a:r>
              <a:rPr lang="en" baseline="0" dirty="0" smtClean="0"/>
              <a:t> verb here is identify. </a:t>
            </a:r>
          </a:p>
          <a:p>
            <a:pPr marL="0" indent="0">
              <a:buNone/>
            </a:pPr>
            <a:r>
              <a:rPr lang="en" dirty="0" smtClean="0"/>
              <a:t>So </a:t>
            </a:r>
            <a:r>
              <a:rPr lang="en" dirty="0"/>
              <a:t>this is what a student at the limited performance level can do. If your students are here when they are testing, you can expect them to score in the limited level for questions testings this standard. </a:t>
            </a:r>
            <a:endParaRPr dirty="0"/>
          </a:p>
          <a:p>
            <a:pPr marL="0" indent="0">
              <a:buNone/>
            </a:pPr>
            <a:endParaRPr dirty="0"/>
          </a:p>
          <a:p>
            <a:pPr marL="0" indent="0">
              <a:buNone/>
            </a:pPr>
            <a:r>
              <a:rPr lang="en" b="1" dirty="0"/>
              <a:t>ANIMATE NEXT IMAGE: </a:t>
            </a:r>
            <a:endParaRPr b="1" dirty="0"/>
          </a:p>
          <a:p>
            <a:pPr marL="0" indent="0">
              <a:buNone/>
            </a:pPr>
            <a:r>
              <a:rPr lang="en" dirty="0"/>
              <a:t>Now, let’s look at the next Level: Basic. </a:t>
            </a:r>
            <a:endParaRPr dirty="0"/>
          </a:p>
          <a:p>
            <a:pPr marL="0" indent="0">
              <a:buNone/>
            </a:pPr>
            <a:r>
              <a:rPr lang="en" dirty="0"/>
              <a:t>The paragraphs is similar to the last, only this time, rather than having an emerging ability, the student has a “general ability.” </a:t>
            </a:r>
            <a:endParaRPr dirty="0"/>
          </a:p>
          <a:p>
            <a:pPr marL="0" indent="0">
              <a:buNone/>
            </a:pPr>
            <a:endParaRPr dirty="0"/>
          </a:p>
          <a:p>
            <a:pPr marL="0" indent="0">
              <a:buNone/>
            </a:pPr>
            <a:r>
              <a:rPr lang="en" dirty="0"/>
              <a:t>Let’s look at what the student can do in relation to that first bullet point: </a:t>
            </a:r>
            <a:endParaRPr dirty="0"/>
          </a:p>
          <a:p>
            <a:pPr marL="0" indent="0">
              <a:buNone/>
            </a:pPr>
            <a:endParaRPr dirty="0"/>
          </a:p>
          <a:p>
            <a:pPr marL="0" indent="0">
              <a:buNone/>
            </a:pPr>
            <a:r>
              <a:rPr lang="en" dirty="0"/>
              <a:t>Now, Students at the Basic Level can:  </a:t>
            </a:r>
            <a:endParaRPr dirty="0"/>
          </a:p>
          <a:p>
            <a:pPr marL="465887" indent="-304121"/>
            <a:r>
              <a:rPr lang="en" dirty="0"/>
              <a:t>Determine how sources of information are used to support theories, ideas and policy positions</a:t>
            </a:r>
            <a:r>
              <a:rPr lang="en" dirty="0" smtClean="0"/>
              <a:t>;</a:t>
            </a:r>
          </a:p>
          <a:p>
            <a:pPr marL="465887" indent="-304121"/>
            <a:endParaRPr lang="en" dirty="0" smtClean="0"/>
          </a:p>
          <a:p>
            <a:pPr marL="161766" indent="0">
              <a:buNone/>
            </a:pPr>
            <a:r>
              <a:rPr lang="en" dirty="0" smtClean="0"/>
              <a:t>The</a:t>
            </a:r>
            <a:r>
              <a:rPr lang="en" baseline="0" dirty="0" smtClean="0"/>
              <a:t> verb here is Determine.</a:t>
            </a:r>
            <a:endParaRPr dirty="0"/>
          </a:p>
          <a:p>
            <a:pPr marL="0" indent="0">
              <a:buNone/>
            </a:pPr>
            <a:endParaRPr dirty="0"/>
          </a:p>
          <a:p>
            <a:pPr marL="0" indent="0">
              <a:buNone/>
            </a:pPr>
            <a:r>
              <a:rPr lang="en" u="sng" dirty="0"/>
              <a:t>Notice that students are now being asked not only to identify criteria to determine credibility of a source, but to determine how sources are used to support positions. </a:t>
            </a:r>
            <a:endParaRPr u="sng" dirty="0"/>
          </a:p>
          <a:p>
            <a:pPr marL="0" indent="0">
              <a:buNone/>
            </a:pPr>
            <a:endParaRPr dirty="0"/>
          </a:p>
          <a:p>
            <a:pPr marL="0" indent="0">
              <a:buNone/>
            </a:pPr>
            <a:r>
              <a:rPr lang="en" b="1" dirty="0">
                <a:solidFill>
                  <a:schemeClr val="dk1"/>
                </a:solidFill>
              </a:rPr>
              <a:t>ANIMATE NEXT IMAGE: </a:t>
            </a:r>
            <a:endParaRPr b="1" dirty="0">
              <a:solidFill>
                <a:schemeClr val="dk1"/>
              </a:solidFill>
            </a:endParaRPr>
          </a:p>
          <a:p>
            <a:pPr marL="0" indent="0">
              <a:buNone/>
            </a:pPr>
            <a:r>
              <a:rPr lang="en" dirty="0">
                <a:solidFill>
                  <a:schemeClr val="dk1"/>
                </a:solidFill>
              </a:rPr>
              <a:t>Notice the first paragraph describing Proficient is similar but now students have a consistent ability to achieve in the following content. </a:t>
            </a:r>
            <a:endParaRPr dirty="0">
              <a:solidFill>
                <a:schemeClr val="dk1"/>
              </a:solidFill>
            </a:endParaRPr>
          </a:p>
          <a:p>
            <a:pPr marL="0" indent="0">
              <a:buNone/>
            </a:pPr>
            <a:endParaRPr dirty="0">
              <a:solidFill>
                <a:schemeClr val="dk1"/>
              </a:solidFill>
            </a:endParaRPr>
          </a:p>
          <a:p>
            <a:pPr marL="0" indent="0">
              <a:buNone/>
            </a:pPr>
            <a:r>
              <a:rPr lang="en" dirty="0">
                <a:solidFill>
                  <a:schemeClr val="dk1"/>
                </a:solidFill>
              </a:rPr>
              <a:t>Looking at the first bullet point again, a student at the proficient level can: </a:t>
            </a:r>
            <a:endParaRPr dirty="0">
              <a:solidFill>
                <a:schemeClr val="dk1"/>
              </a:solidFill>
            </a:endParaRPr>
          </a:p>
          <a:p>
            <a:pPr marL="465887" indent="-304121">
              <a:buClr>
                <a:schemeClr val="dk1"/>
              </a:buClr>
            </a:pPr>
            <a:r>
              <a:rPr lang="en" dirty="0">
                <a:solidFill>
                  <a:schemeClr val="dk1"/>
                </a:solidFill>
              </a:rPr>
              <a:t>Identify the differences in the methods by which citizens, government and political organizations try to resolve conflict (e.g., persuasion, compromise, consensus, negotiation);</a:t>
            </a:r>
            <a:endParaRPr dirty="0">
              <a:solidFill>
                <a:schemeClr val="dk1"/>
              </a:solidFill>
            </a:endParaRPr>
          </a:p>
          <a:p>
            <a:pPr marL="0" indent="0">
              <a:buNone/>
            </a:pPr>
            <a:endParaRPr dirty="0">
              <a:solidFill>
                <a:schemeClr val="dk1"/>
              </a:solidFill>
            </a:endParaRPr>
          </a:p>
          <a:p>
            <a:pPr marL="0" indent="0">
              <a:buNone/>
            </a:pPr>
            <a:r>
              <a:rPr lang="en" dirty="0">
                <a:solidFill>
                  <a:schemeClr val="dk1"/>
                </a:solidFill>
              </a:rPr>
              <a:t>Notice here, students have moved to an even higher depth of knowledge. Students are now being asked to do much more with this information and demonstrate a high level of thinking. </a:t>
            </a:r>
            <a:endParaRPr dirty="0">
              <a:solidFill>
                <a:schemeClr val="dk1"/>
              </a:solidFill>
            </a:endParaRPr>
          </a:p>
          <a:p>
            <a:pPr marL="0" indent="0">
              <a:buNone/>
            </a:pPr>
            <a:endParaRPr dirty="0">
              <a:solidFill>
                <a:schemeClr val="dk1"/>
              </a:solidFill>
            </a:endParaRPr>
          </a:p>
          <a:p>
            <a:pPr marL="0" indent="0">
              <a:buNone/>
            </a:pPr>
            <a:r>
              <a:rPr lang="en" dirty="0">
                <a:solidFill>
                  <a:schemeClr val="dk1"/>
                </a:solidFill>
              </a:rPr>
              <a:t>Let’s quickly look at the next two: </a:t>
            </a:r>
            <a:endParaRPr dirty="0">
              <a:solidFill>
                <a:schemeClr val="dk1"/>
              </a:solidFill>
            </a:endParaRPr>
          </a:p>
          <a:p>
            <a:pPr marL="0" indent="0">
              <a:buNone/>
            </a:pPr>
            <a:endParaRPr dirty="0">
              <a:solidFill>
                <a:schemeClr val="dk1"/>
              </a:solidFill>
            </a:endParaRPr>
          </a:p>
          <a:p>
            <a:pPr marL="0" indent="0">
              <a:buClr>
                <a:schemeClr val="dk1"/>
              </a:buClr>
              <a:buNone/>
            </a:pPr>
            <a:r>
              <a:rPr lang="en" b="1" dirty="0">
                <a:solidFill>
                  <a:schemeClr val="dk1"/>
                </a:solidFill>
              </a:rPr>
              <a:t>ANIMATE NEXT IMAGE: </a:t>
            </a:r>
            <a:endParaRPr b="1" dirty="0">
              <a:solidFill>
                <a:schemeClr val="dk1"/>
              </a:solidFill>
            </a:endParaRPr>
          </a:p>
          <a:p>
            <a:pPr marL="0" indent="0">
              <a:buNone/>
            </a:pPr>
            <a:r>
              <a:rPr lang="en" dirty="0">
                <a:solidFill>
                  <a:schemeClr val="dk1"/>
                </a:solidFill>
              </a:rPr>
              <a:t>At the next level, Accelerated: Students have superior ability to achieve or master the content AND are now being asked to: </a:t>
            </a:r>
            <a:endParaRPr dirty="0">
              <a:solidFill>
                <a:schemeClr val="dk1"/>
              </a:solidFill>
            </a:endParaRPr>
          </a:p>
          <a:p>
            <a:pPr marL="465887" indent="-304121">
              <a:buClr>
                <a:schemeClr val="dk1"/>
              </a:buClr>
            </a:pPr>
            <a:r>
              <a:rPr lang="en" dirty="0">
                <a:solidFill>
                  <a:schemeClr val="dk1"/>
                </a:solidFill>
              </a:rPr>
              <a:t>Explain how political parties, special interest groups and/or the media influence public policy making</a:t>
            </a:r>
            <a:r>
              <a:rPr lang="en" dirty="0" smtClean="0">
                <a:solidFill>
                  <a:schemeClr val="dk1"/>
                </a:solidFill>
              </a:rPr>
              <a:t>;</a:t>
            </a:r>
          </a:p>
          <a:p>
            <a:pPr marL="161766" indent="0">
              <a:buClr>
                <a:schemeClr val="dk1"/>
              </a:buClr>
              <a:buNone/>
            </a:pPr>
            <a:r>
              <a:rPr lang="en" dirty="0" smtClean="0">
                <a:solidFill>
                  <a:schemeClr val="dk1"/>
                </a:solidFill>
              </a:rPr>
              <a:t>The verb here is explain.</a:t>
            </a:r>
            <a:r>
              <a:rPr lang="en" baseline="0" dirty="0" smtClean="0">
                <a:solidFill>
                  <a:schemeClr val="dk1"/>
                </a:solidFill>
              </a:rPr>
              <a:t> </a:t>
            </a:r>
            <a:endParaRPr dirty="0">
              <a:solidFill>
                <a:schemeClr val="dk1"/>
              </a:solidFill>
            </a:endParaRPr>
          </a:p>
          <a:p>
            <a:pPr marL="0" indent="0">
              <a:buNone/>
            </a:pPr>
            <a:endParaRPr dirty="0">
              <a:solidFill>
                <a:schemeClr val="dk1"/>
              </a:solidFill>
            </a:endParaRPr>
          </a:p>
          <a:p>
            <a:pPr marL="0" indent="0">
              <a:buNone/>
            </a:pPr>
            <a:r>
              <a:rPr lang="en" b="1" dirty="0">
                <a:solidFill>
                  <a:schemeClr val="dk1"/>
                </a:solidFill>
              </a:rPr>
              <a:t>ANIMATE NEXT IMAGE: </a:t>
            </a:r>
            <a:endParaRPr b="1" dirty="0">
              <a:solidFill>
                <a:schemeClr val="dk1"/>
              </a:solidFill>
            </a:endParaRPr>
          </a:p>
          <a:p>
            <a:pPr marL="0" indent="0">
              <a:buNone/>
            </a:pPr>
            <a:r>
              <a:rPr lang="en" dirty="0">
                <a:solidFill>
                  <a:schemeClr val="dk1"/>
                </a:solidFill>
              </a:rPr>
              <a:t>If we look at the Advanced level, the first paragraph states that students at this level have a sophistocated ability in regard to the following: </a:t>
            </a:r>
            <a:endParaRPr dirty="0">
              <a:solidFill>
                <a:schemeClr val="dk1"/>
              </a:solidFill>
            </a:endParaRPr>
          </a:p>
          <a:p>
            <a:pPr marL="0" indent="0">
              <a:buNone/>
            </a:pPr>
            <a:r>
              <a:rPr lang="en" dirty="0">
                <a:solidFill>
                  <a:schemeClr val="dk1"/>
                </a:solidFill>
              </a:rPr>
              <a:t>At this level, students can: </a:t>
            </a:r>
            <a:endParaRPr dirty="0">
              <a:solidFill>
                <a:schemeClr val="dk1"/>
              </a:solidFill>
            </a:endParaRPr>
          </a:p>
          <a:p>
            <a:pPr marL="465887" indent="-304121">
              <a:buClr>
                <a:schemeClr val="dk1"/>
              </a:buClr>
            </a:pPr>
            <a:r>
              <a:rPr lang="en" dirty="0">
                <a:solidFill>
                  <a:schemeClr val="dk1"/>
                </a:solidFill>
              </a:rPr>
              <a:t>Examine a set of documents pertaining to a civic issue from at least two distinct information types (e.g., public records, surveys, research data, etc.) and explain the relevancy and credibility of each; </a:t>
            </a:r>
            <a:endParaRPr lang="en" dirty="0" smtClean="0">
              <a:solidFill>
                <a:schemeClr val="dk1"/>
              </a:solidFill>
            </a:endParaRPr>
          </a:p>
          <a:p>
            <a:pPr marL="161766" indent="0">
              <a:buClr>
                <a:schemeClr val="dk1"/>
              </a:buClr>
              <a:buNone/>
            </a:pPr>
            <a:r>
              <a:rPr lang="en" dirty="0" smtClean="0">
                <a:solidFill>
                  <a:schemeClr val="dk1"/>
                </a:solidFill>
              </a:rPr>
              <a:t>The verb here is examine. </a:t>
            </a:r>
            <a:endParaRPr dirty="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dirty="0" smtClean="0"/>
          </a:p>
          <a:p>
            <a:r>
              <a:rPr lang="en-US" dirty="0" smtClean="0"/>
              <a:t>Choose one bullet point (or standard) and look at the how this statement changes from limited to accelerated </a:t>
            </a:r>
          </a:p>
          <a:p>
            <a:r>
              <a:rPr lang="en-US" dirty="0" smtClean="0"/>
              <a:t>Note what changes for each level.  Notice the verbs for each bullet point. </a:t>
            </a:r>
          </a:p>
          <a:p>
            <a:endParaRPr lang="en-US" dirty="0" smtClean="0"/>
          </a:p>
          <a:p>
            <a:pPr marL="158750" indent="0">
              <a:buNone/>
            </a:pPr>
            <a:r>
              <a:rPr lang="en-US" dirty="0" smtClean="0"/>
              <a:t>The math example asks</a:t>
            </a:r>
            <a:r>
              <a:rPr lang="en-US" baseline="0" dirty="0" smtClean="0"/>
              <a:t> students to </a:t>
            </a:r>
          </a:p>
          <a:p>
            <a:pPr marL="387350" indent="-228600">
              <a:buAutoNum type="arabicPeriod"/>
            </a:pPr>
            <a:r>
              <a:rPr lang="en-US" baseline="0" dirty="0" smtClean="0"/>
              <a:t>sort at the Limited level using right angles</a:t>
            </a:r>
          </a:p>
          <a:p>
            <a:pPr marL="387350" indent="-228600">
              <a:buAutoNum type="arabicPeriod"/>
            </a:pPr>
            <a:r>
              <a:rPr lang="en-US" baseline="0" dirty="0" smtClean="0"/>
              <a:t>Sort using sides and angles</a:t>
            </a:r>
          </a:p>
          <a:p>
            <a:pPr marL="387350" indent="-228600">
              <a:buAutoNum type="arabicPeriod"/>
            </a:pPr>
            <a:r>
              <a:rPr lang="en-US" baseline="0" dirty="0" smtClean="0"/>
              <a:t>Classify based on specific properties </a:t>
            </a:r>
          </a:p>
          <a:p>
            <a:pPr marL="387350" indent="-228600">
              <a:buAutoNum type="arabicPeriod"/>
            </a:pPr>
            <a:r>
              <a:rPr lang="en-US" baseline="0" dirty="0" smtClean="0"/>
              <a:t>Classify based on properties of lines an angles </a:t>
            </a:r>
          </a:p>
          <a:p>
            <a:pPr marL="387350" indent="-228600">
              <a:buAutoNum type="arabicPeriod"/>
            </a:pPr>
            <a:r>
              <a:rPr lang="en-US" baseline="0" dirty="0" smtClean="0"/>
              <a:t>Write and solve equations using this information… </a:t>
            </a:r>
          </a:p>
          <a:p>
            <a:pPr marL="158750" indent="0">
              <a:buNone/>
            </a:pPr>
            <a:endParaRPr lang="en-US" dirty="0" smtClean="0"/>
          </a:p>
          <a:p>
            <a:pPr marL="457200" marR="0" indent="-298450" algn="l" defTabSz="914400" rtl="0" eaLnBrk="1" fontAlgn="auto" latinLnBrk="0" hangingPunct="1">
              <a:lnSpc>
                <a:spcPct val="100000"/>
              </a:lnSpc>
              <a:spcBef>
                <a:spcPts val="0"/>
              </a:spcBef>
              <a:spcAft>
                <a:spcPts val="0"/>
              </a:spcAft>
              <a:buClr>
                <a:srgbClr val="000000"/>
              </a:buClr>
              <a:buSzPts val="1100"/>
              <a:tabLst/>
              <a:defRPr/>
            </a:pPr>
            <a:r>
              <a:rPr lang="en-US" dirty="0" smtClean="0"/>
              <a:t>You may Pause the presentation</a:t>
            </a:r>
            <a:r>
              <a:rPr lang="en-US" baseline="0" dirty="0" smtClean="0"/>
              <a:t> here. </a:t>
            </a:r>
          </a:p>
          <a:p>
            <a:pPr marL="158750" indent="0">
              <a:buNone/>
            </a:pPr>
            <a:endParaRPr lang="en-US" dirty="0"/>
          </a:p>
        </p:txBody>
      </p:sp>
    </p:spTree>
    <p:extLst>
      <p:ext uri="{BB962C8B-B14F-4D97-AF65-F5344CB8AC3E}">
        <p14:creationId xmlns:p14="http://schemas.microsoft.com/office/powerpoint/2010/main" val="1143924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7942eee512_1_6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7942eee512_1_6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lvl="0" indent="0" algn="l" rtl="0">
              <a:spcBef>
                <a:spcPts val="0"/>
              </a:spcBef>
              <a:spcAft>
                <a:spcPts val="0"/>
              </a:spcAft>
              <a:buNone/>
            </a:pPr>
            <a:r>
              <a:rPr lang="en-US" sz="1100" dirty="0" smtClean="0"/>
              <a:t>Now to connect those two resources:</a:t>
            </a:r>
            <a:r>
              <a:rPr lang="en-US" sz="1100" baseline="0" dirty="0" smtClean="0"/>
              <a:t> </a:t>
            </a:r>
          </a:p>
          <a:p>
            <a:pPr marL="0" lvl="0" indent="0" algn="l" rtl="0">
              <a:spcBef>
                <a:spcPts val="0"/>
              </a:spcBef>
              <a:spcAft>
                <a:spcPts val="0"/>
              </a:spcAft>
              <a:buNone/>
            </a:pPr>
            <a:r>
              <a:rPr lang="en-US" sz="1100" dirty="0" smtClean="0"/>
              <a:t>If we look at the verb in the American</a:t>
            </a:r>
            <a:r>
              <a:rPr lang="en-US" sz="1100" baseline="0" dirty="0" smtClean="0"/>
              <a:t> </a:t>
            </a:r>
            <a:r>
              <a:rPr lang="en-US" sz="1100" dirty="0" smtClean="0"/>
              <a:t>Government PLD we can see that they progressed through blooms from: </a:t>
            </a:r>
          </a:p>
          <a:p>
            <a:pPr marL="457200" lvl="0" indent="-342900" algn="l" rtl="0">
              <a:spcBef>
                <a:spcPts val="1600"/>
              </a:spcBef>
              <a:spcAft>
                <a:spcPts val="0"/>
              </a:spcAft>
              <a:buSzPts val="1800"/>
              <a:buChar char="●"/>
            </a:pPr>
            <a:r>
              <a:rPr lang="en-US" sz="1100" dirty="0" smtClean="0"/>
              <a:t>Identify and </a:t>
            </a:r>
          </a:p>
          <a:p>
            <a:pPr marL="457200" lvl="0" indent="-342900" algn="l" rtl="0">
              <a:spcBef>
                <a:spcPts val="0"/>
              </a:spcBef>
              <a:spcAft>
                <a:spcPts val="0"/>
              </a:spcAft>
              <a:buSzPts val="1800"/>
              <a:buChar char="●"/>
            </a:pPr>
            <a:r>
              <a:rPr lang="en-US" sz="1100" dirty="0" smtClean="0"/>
              <a:t>Determine </a:t>
            </a:r>
          </a:p>
          <a:p>
            <a:pPr marL="0" lvl="0" indent="0" algn="l" rtl="0">
              <a:spcBef>
                <a:spcPts val="1600"/>
              </a:spcBef>
              <a:spcAft>
                <a:spcPts val="0"/>
              </a:spcAft>
              <a:buNone/>
            </a:pPr>
            <a:r>
              <a:rPr lang="en-US" sz="1100" dirty="0" smtClean="0"/>
              <a:t>to higher levels</a:t>
            </a:r>
            <a:r>
              <a:rPr lang="en-US" sz="1100" baseline="0" dirty="0" smtClean="0"/>
              <a:t> of blooms using the verbs</a:t>
            </a:r>
            <a:r>
              <a:rPr lang="en-US" sz="1100" dirty="0" smtClean="0"/>
              <a:t>: </a:t>
            </a:r>
          </a:p>
          <a:p>
            <a:pPr marL="457200" lvl="0" indent="-342900" algn="l" rtl="0">
              <a:spcBef>
                <a:spcPts val="1600"/>
              </a:spcBef>
              <a:spcAft>
                <a:spcPts val="0"/>
              </a:spcAft>
              <a:buSzPts val="1800"/>
              <a:buChar char="●"/>
            </a:pPr>
            <a:r>
              <a:rPr lang="en-US" sz="1100" dirty="0" smtClean="0"/>
              <a:t>Explaining and</a:t>
            </a:r>
            <a:r>
              <a:rPr lang="en-US" sz="1100" baseline="0" dirty="0" smtClean="0"/>
              <a:t> </a:t>
            </a:r>
            <a:endParaRPr lang="en-US" sz="1100" dirty="0" smtClean="0"/>
          </a:p>
          <a:p>
            <a:pPr marL="457200" lvl="0" indent="-342900" algn="l" rtl="0">
              <a:spcBef>
                <a:spcPts val="0"/>
              </a:spcBef>
              <a:spcAft>
                <a:spcPts val="0"/>
              </a:spcAft>
              <a:buSzPts val="1800"/>
              <a:buChar char="●"/>
            </a:pPr>
            <a:r>
              <a:rPr lang="en-US" sz="1100" dirty="0" smtClean="0"/>
              <a:t>Examining</a:t>
            </a:r>
          </a:p>
          <a:p>
            <a:pPr marL="114300" lvl="0" indent="0" algn="l" rtl="0">
              <a:spcBef>
                <a:spcPts val="0"/>
              </a:spcBef>
              <a:spcAft>
                <a:spcPts val="0"/>
              </a:spcAft>
              <a:buSzPts val="1800"/>
              <a:buNone/>
            </a:pPr>
            <a:endParaRPr lang="en-US" sz="1100" dirty="0" smtClean="0"/>
          </a:p>
          <a:p>
            <a:pPr marL="114300" lvl="0" indent="0" algn="l" rtl="0">
              <a:spcBef>
                <a:spcPts val="0"/>
              </a:spcBef>
              <a:spcAft>
                <a:spcPts val="0"/>
              </a:spcAft>
              <a:buSzPts val="1800"/>
              <a:buNone/>
            </a:pPr>
            <a:r>
              <a:rPr lang="en-US" sz="1100" dirty="0" smtClean="0"/>
              <a:t>However,</a:t>
            </a:r>
            <a:r>
              <a:rPr lang="en-US" sz="1100" baseline="0" dirty="0" smtClean="0"/>
              <a:t> often times the tests do not simply progress through levels of </a:t>
            </a:r>
            <a:r>
              <a:rPr lang="en-US" sz="1100" b="1" baseline="0" dirty="0" smtClean="0"/>
              <a:t>blooms</a:t>
            </a:r>
            <a:r>
              <a:rPr lang="en-US" sz="1100" baseline="0" dirty="0" smtClean="0"/>
              <a:t> or what students know. They often include a range in </a:t>
            </a:r>
            <a:r>
              <a:rPr lang="en-US" sz="1100" b="1" baseline="0" dirty="0" smtClean="0"/>
              <a:t>depth of knowledge </a:t>
            </a:r>
            <a:r>
              <a:rPr lang="en-US" sz="1100" baseline="0" dirty="0" smtClean="0"/>
              <a:t>and test how well the students are able to use what they know to do a variety of cognitive tasks. </a:t>
            </a:r>
          </a:p>
          <a:p>
            <a:pPr marL="114300" lvl="0" indent="0" algn="l" rtl="0">
              <a:spcBef>
                <a:spcPts val="0"/>
              </a:spcBef>
              <a:spcAft>
                <a:spcPts val="0"/>
              </a:spcAft>
              <a:buSzPts val="1800"/>
              <a:buNone/>
            </a:pPr>
            <a:endParaRPr lang="en-US" sz="1100" baseline="0" dirty="0" smtClean="0"/>
          </a:p>
          <a:p>
            <a:pPr marL="114300" lvl="0" indent="0" algn="l" rtl="0">
              <a:spcBef>
                <a:spcPts val="0"/>
              </a:spcBef>
              <a:spcAft>
                <a:spcPts val="0"/>
              </a:spcAft>
              <a:buSzPts val="1800"/>
              <a:buNone/>
            </a:pPr>
            <a:r>
              <a:rPr lang="en-US" sz="1100" baseline="0" dirty="0" smtClean="0"/>
              <a:t>Both Blooms and Depth of knowledge levels are captured in the CRM shared with you in the resource folder, as shown on the following slide. </a:t>
            </a:r>
            <a:endParaRPr lang="en-US" sz="1100" dirty="0" smtClean="0"/>
          </a:p>
          <a:p>
            <a:pPr marL="0" indent="0">
              <a:buNone/>
            </a:pPr>
            <a:endParaRPr lang="en-US" dirty="0" smtClean="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1100" i="1" dirty="0" smtClean="0"/>
              <a:t>Using the Cogntive Rigor Matrix and Performance Level Descriptors, decide how far into the matrix this standard is asking students to go. </a:t>
            </a:r>
          </a:p>
          <a:p>
            <a:pPr marL="0" indent="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7942eee512_1_7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7942eee512_1_7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US" dirty="0" smtClean="0"/>
              <a:t>Let’s look at the American Government</a:t>
            </a:r>
            <a:r>
              <a:rPr lang="en-US" baseline="0" dirty="0" smtClean="0"/>
              <a:t> Example: </a:t>
            </a:r>
          </a:p>
          <a:p>
            <a:pPr marL="0" indent="0">
              <a:buNone/>
            </a:pPr>
            <a:r>
              <a:rPr lang="en-US" dirty="0" smtClean="0"/>
              <a:t>How</a:t>
            </a:r>
            <a:r>
              <a:rPr lang="en-US" baseline="0" dirty="0" smtClean="0"/>
              <a:t> far does this standard require students to Cognitive Rigor Matrix?</a:t>
            </a:r>
          </a:p>
          <a:p>
            <a:pPr marL="0" indent="0">
              <a:buNone/>
            </a:pPr>
            <a:r>
              <a:rPr lang="en-US" b="1" baseline="0" dirty="0" smtClean="0"/>
              <a:t>ANIMATE</a:t>
            </a:r>
          </a:p>
          <a:p>
            <a:pPr marL="161766" indent="0">
              <a:buClr>
                <a:schemeClr val="dk1"/>
              </a:buClr>
              <a:buNone/>
            </a:pPr>
            <a:r>
              <a:rPr lang="en-US" dirty="0" smtClean="0">
                <a:solidFill>
                  <a:schemeClr val="dk1"/>
                </a:solidFill>
              </a:rPr>
              <a:t>Your</a:t>
            </a:r>
            <a:r>
              <a:rPr lang="en-US" baseline="0" dirty="0" smtClean="0">
                <a:solidFill>
                  <a:schemeClr val="dk1"/>
                </a:solidFill>
              </a:rPr>
              <a:t> History department or American Government teacher might decide that the standard is really asking students to get to this level within the matrix because by examining a set of documents and explaining the relevance and credibility of each, students will essentially be working in Webb’s DOK level 3 because they will be strategically thinking or reasoning. For this standard, they will also be in working in the Analyze level of Blooms because they are analyzing information from multiple text and looking for how those concept apply to an issue and thus explaining how that relates to their credibility or relevance. </a:t>
            </a:r>
          </a:p>
          <a:p>
            <a:pPr marL="161766" indent="0">
              <a:buClr>
                <a:schemeClr val="dk1"/>
              </a:buClr>
              <a:buNone/>
            </a:pPr>
            <a:endParaRPr lang="en-US" baseline="0" dirty="0" smtClean="0">
              <a:solidFill>
                <a:schemeClr val="dk1"/>
              </a:solidFill>
            </a:endParaRPr>
          </a:p>
          <a:p>
            <a:pPr marL="161766" indent="0">
              <a:buClr>
                <a:schemeClr val="dk1"/>
              </a:buClr>
              <a:buNone/>
            </a:pPr>
            <a:r>
              <a:rPr lang="en-US" baseline="0" dirty="0" smtClean="0">
                <a:solidFill>
                  <a:schemeClr val="dk1"/>
                </a:solidFill>
              </a:rPr>
              <a:t>This step of determining where the standard is asking students to go in very important when using the CRM to help identify splinter skills for the Tip to Tip Learning Progression. </a:t>
            </a:r>
          </a:p>
          <a:p>
            <a:pPr marL="161766" indent="0">
              <a:buClr>
                <a:schemeClr val="dk1"/>
              </a:buClr>
              <a:buNone/>
            </a:pPr>
            <a:endParaRPr lang="en-US" baseline="0" dirty="0" smtClean="0">
              <a:solidFill>
                <a:schemeClr val="dk1"/>
              </a:solidFill>
            </a:endParaRPr>
          </a:p>
          <a:p>
            <a:pPr marL="161766" indent="0">
              <a:buClr>
                <a:schemeClr val="dk1"/>
              </a:buClr>
              <a:buNone/>
            </a:pPr>
            <a:endParaRPr lang="en-US" dirty="0" smtClean="0">
              <a:solidFill>
                <a:schemeClr val="dk1"/>
              </a:solidFill>
            </a:endParaRPr>
          </a:p>
          <a:p>
            <a:pPr marL="0" indent="0">
              <a:buNone/>
            </a:pPr>
            <a:endParaRPr dirty="0"/>
          </a:p>
        </p:txBody>
      </p:sp>
    </p:spTree>
    <p:extLst>
      <p:ext uri="{BB962C8B-B14F-4D97-AF65-F5344CB8AC3E}">
        <p14:creationId xmlns:p14="http://schemas.microsoft.com/office/powerpoint/2010/main" val="2921011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Using your standard and appropriate Cognitive Rigor Matrix (meaning you would use math-science</a:t>
            </a:r>
            <a:r>
              <a:rPr lang="en-US" baseline="0" dirty="0" smtClean="0"/>
              <a:t> CRM if you are teaching math standards, </a:t>
            </a:r>
            <a:r>
              <a:rPr lang="en-US" baseline="0" dirty="0" err="1" smtClean="0"/>
              <a:t>etc</a:t>
            </a:r>
            <a:r>
              <a:rPr lang="en-US" baseline="0" dirty="0" smtClean="0"/>
              <a:t>)</a:t>
            </a:r>
            <a:r>
              <a:rPr lang="en-US" dirty="0" smtClean="0"/>
              <a:t>, take a look at one of your standards. </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smtClean="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How far into the CRM is this standard requiring students to go for each level? </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smtClean="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Using</a:t>
            </a:r>
            <a:r>
              <a:rPr lang="en-US" baseline="0" dirty="0" smtClean="0"/>
              <a:t> the 4</a:t>
            </a:r>
            <a:r>
              <a:rPr lang="en-US" baseline="30000" dirty="0" smtClean="0"/>
              <a:t>th</a:t>
            </a:r>
            <a:r>
              <a:rPr lang="en-US" baseline="0" dirty="0" smtClean="0"/>
              <a:t> grade math example 4.G.2</a:t>
            </a:r>
            <a:r>
              <a:rPr lang="en-US" dirty="0" smtClean="0"/>
              <a:t>. (read 4G.2- classify…..)</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This teacher or teacher</a:t>
            </a:r>
            <a:r>
              <a:rPr lang="en-US" baseline="0" dirty="0" smtClean="0"/>
              <a:t> team has determined that this standard is asking students to get to the Analyze level of Blooms and into the DOK Level 2: or the Skills and Concepts column. </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smtClean="0"/>
          </a:p>
          <a:p>
            <a:pPr marL="457200" marR="0" indent="-298450" algn="l" defTabSz="914400" rtl="0" eaLnBrk="1" fontAlgn="auto" latinLnBrk="0" hangingPunct="1">
              <a:lnSpc>
                <a:spcPct val="100000"/>
              </a:lnSpc>
              <a:spcBef>
                <a:spcPts val="0"/>
              </a:spcBef>
              <a:spcAft>
                <a:spcPts val="0"/>
              </a:spcAft>
              <a:buClr>
                <a:srgbClr val="000000"/>
              </a:buClr>
              <a:buSzPts val="1100"/>
              <a:tabLst/>
              <a:defRPr/>
            </a:pPr>
            <a:r>
              <a:rPr lang="en-US" dirty="0" smtClean="0"/>
              <a:t>Once</a:t>
            </a:r>
            <a:r>
              <a:rPr lang="en-US" baseline="0" dirty="0" smtClean="0"/>
              <a:t> you have determined where your standard falls in the CRM you may resume this presentation</a:t>
            </a:r>
          </a:p>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smtClean="0"/>
              <a:t>You may Pause the presentation </a:t>
            </a:r>
          </a:p>
          <a:p>
            <a:pPr marL="158750" marR="0" indent="0" algn="l" defTabSz="914400" rtl="0" eaLnBrk="1" fontAlgn="auto" latinLnBrk="0" hangingPunct="1">
              <a:lnSpc>
                <a:spcPct val="100000"/>
              </a:lnSpc>
              <a:spcBef>
                <a:spcPts val="0"/>
              </a:spcBef>
              <a:spcAft>
                <a:spcPts val="0"/>
              </a:spcAft>
              <a:buClr>
                <a:srgbClr val="000000"/>
              </a:buClr>
              <a:buSzPts val="1100"/>
              <a:buNone/>
              <a:tabLst/>
              <a:defRPr/>
            </a:pPr>
            <a:endParaRPr lang="en-US" dirty="0" smtClean="0"/>
          </a:p>
          <a:p>
            <a:pPr marL="158750" indent="0">
              <a:buNone/>
            </a:pPr>
            <a:endParaRPr lang="en-US" dirty="0"/>
          </a:p>
        </p:txBody>
      </p:sp>
    </p:spTree>
    <p:extLst>
      <p:ext uri="{BB962C8B-B14F-4D97-AF65-F5344CB8AC3E}">
        <p14:creationId xmlns:p14="http://schemas.microsoft.com/office/powerpoint/2010/main" val="3683948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7942eee512_1_7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7942eee512_1_7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When looking at both the </a:t>
            </a:r>
            <a:r>
              <a:rPr lang="en" dirty="0" smtClean="0"/>
              <a:t>Performance </a:t>
            </a:r>
            <a:r>
              <a:rPr lang="en" dirty="0"/>
              <a:t>L</a:t>
            </a:r>
            <a:r>
              <a:rPr lang="en" dirty="0" smtClean="0"/>
              <a:t>evel </a:t>
            </a:r>
            <a:r>
              <a:rPr lang="en" dirty="0"/>
              <a:t>D</a:t>
            </a:r>
            <a:r>
              <a:rPr lang="en" dirty="0" smtClean="0"/>
              <a:t>escriptors </a:t>
            </a:r>
            <a:r>
              <a:rPr lang="en" dirty="0"/>
              <a:t>and the Cognitive Rigor Matrix, you can see that the PLD provide a good start to deconstructing what students will be able to know and </a:t>
            </a:r>
            <a:r>
              <a:rPr lang="en" dirty="0" smtClean="0"/>
              <a:t>do, </a:t>
            </a:r>
            <a:r>
              <a:rPr lang="en" dirty="0"/>
              <a:t>but are missing steps along the </a:t>
            </a:r>
            <a:r>
              <a:rPr lang="en" dirty="0" smtClean="0"/>
              <a:t>way. </a:t>
            </a:r>
            <a:r>
              <a:rPr lang="en" dirty="0"/>
              <a:t>In a learning progression, those are referred to as splinter skills. </a:t>
            </a:r>
            <a:endParaRPr lang="en-US" dirty="0" smtClean="0"/>
          </a:p>
          <a:p>
            <a:pPr marL="0" indent="0">
              <a:buNone/>
            </a:pPr>
            <a:endParaRPr lang="en-US" dirty="0" smtClean="0"/>
          </a:p>
          <a:p>
            <a:pPr marL="0" indent="0">
              <a:buNone/>
            </a:pPr>
            <a:r>
              <a:rPr lang="en-US" sz="1100" b="0" i="0" u="none" strike="noStrike" cap="none" dirty="0" smtClean="0">
                <a:solidFill>
                  <a:srgbClr val="000000"/>
                </a:solidFill>
                <a:effectLst/>
                <a:latin typeface="Arial"/>
                <a:ea typeface="Arial"/>
                <a:cs typeface="Arial"/>
                <a:sym typeface="Arial"/>
              </a:rPr>
              <a:t>Looking at the American Government example again, there are missing steps along the way. Those steps that take a student from less to more complex parts of the standard are called splinter skills. In the Am </a:t>
            </a:r>
            <a:r>
              <a:rPr lang="en-US" sz="1100" b="0" i="0" u="none" strike="noStrike" cap="none" dirty="0" err="1" smtClean="0">
                <a:solidFill>
                  <a:srgbClr val="000000"/>
                </a:solidFill>
                <a:effectLst/>
                <a:latin typeface="Arial"/>
                <a:ea typeface="Arial"/>
                <a:cs typeface="Arial"/>
                <a:sym typeface="Arial"/>
              </a:rPr>
              <a:t>Govt</a:t>
            </a:r>
            <a:r>
              <a:rPr lang="en-US" sz="1100" b="0" i="0" u="none" strike="noStrike" cap="none" dirty="0" smtClean="0">
                <a:solidFill>
                  <a:srgbClr val="000000"/>
                </a:solidFill>
                <a:effectLst/>
                <a:latin typeface="Arial"/>
                <a:ea typeface="Arial"/>
                <a:cs typeface="Arial"/>
                <a:sym typeface="Arial"/>
              </a:rPr>
              <a:t> example, you can see that there are missing steps that would need to be included and explicitly taught for some students to help them get from the identify and determine part of the CRM  </a:t>
            </a:r>
            <a:r>
              <a:rPr lang="en-US" sz="1100" b="1" i="0" u="none" strike="noStrike" cap="none" dirty="0" smtClean="0">
                <a:solidFill>
                  <a:srgbClr val="000000"/>
                </a:solidFill>
                <a:effectLst/>
                <a:latin typeface="Arial"/>
                <a:ea typeface="Arial"/>
                <a:cs typeface="Arial"/>
                <a:sym typeface="Arial"/>
              </a:rPr>
              <a:t>ANIMATE </a:t>
            </a:r>
            <a:r>
              <a:rPr lang="en-US" sz="1100" b="0" i="0" u="none" strike="noStrike" cap="none" dirty="0" smtClean="0">
                <a:solidFill>
                  <a:srgbClr val="000000"/>
                </a:solidFill>
                <a:effectLst/>
                <a:latin typeface="Arial"/>
                <a:ea typeface="Arial"/>
                <a:cs typeface="Arial"/>
                <a:sym typeface="Arial"/>
              </a:rPr>
              <a:t>to the Example and Explain level </a:t>
            </a:r>
            <a:r>
              <a:rPr lang="en-US" sz="1100" b="1" i="0" u="none" strike="noStrike" cap="none" dirty="0" smtClean="0">
                <a:solidFill>
                  <a:srgbClr val="000000"/>
                </a:solidFill>
                <a:effectLst/>
                <a:latin typeface="Arial"/>
                <a:ea typeface="Arial"/>
                <a:cs typeface="Arial"/>
                <a:sym typeface="Arial"/>
              </a:rPr>
              <a:t>ANIMATE </a:t>
            </a:r>
            <a:r>
              <a:rPr lang="en-US" sz="1100" b="0" i="0" u="none" strike="noStrike" cap="none" dirty="0" smtClean="0">
                <a:solidFill>
                  <a:srgbClr val="000000"/>
                </a:solidFill>
                <a:effectLst/>
                <a:latin typeface="Arial"/>
                <a:ea typeface="Arial"/>
                <a:cs typeface="Arial"/>
                <a:sym typeface="Arial"/>
              </a:rPr>
              <a:t>of the matrix, which is where this standard is taking each student.</a:t>
            </a:r>
            <a:endParaRPr dirty="0"/>
          </a:p>
          <a:p>
            <a:pPr marL="0" indent="0">
              <a:buNone/>
            </a:pPr>
            <a:r>
              <a:rPr lang="en" dirty="0"/>
              <a:t>Please note, some students will be able to progress quickly from left to right and down the matrix (or to higher levels of blooms). Those students, sometimes labeled as gifted or just coming to you with an abundance of background knowledge or a high level of interest in this standard, may benefit from a more compacted curriculum in regards to this standard/content. </a:t>
            </a:r>
            <a:endParaRPr dirty="0"/>
          </a:p>
          <a:p>
            <a:pPr marL="0" indent="0">
              <a:buNone/>
            </a:pPr>
            <a:endParaRPr dirty="0"/>
          </a:p>
          <a:p>
            <a:pPr marL="0" indent="0">
              <a:buNone/>
            </a:pPr>
            <a:r>
              <a:rPr lang="en" dirty="0"/>
              <a:t>For example, my friend teaches law, has written books on various </a:t>
            </a:r>
            <a:r>
              <a:rPr lang="en" dirty="0" smtClean="0"/>
              <a:t>topics</a:t>
            </a:r>
            <a:r>
              <a:rPr lang="en" baseline="0" dirty="0" smtClean="0"/>
              <a:t> such as the electoral college</a:t>
            </a:r>
            <a:r>
              <a:rPr lang="en" dirty="0" smtClean="0"/>
              <a:t>, </a:t>
            </a:r>
            <a:r>
              <a:rPr lang="en" dirty="0"/>
              <a:t>appears on national televised political show, etc. At the dinner table, his family often has discussions around this very topic! His daughters, would have (potentially) more background in this area than perhaps my own children. Similarly, those involved in local political or social groups/organizations may have experience in these areas. Finally, those interested in a career in this field may be able to or motivated to move through the matrix at an accelerated pace. </a:t>
            </a:r>
            <a:endParaRPr dirty="0"/>
          </a:p>
          <a:p>
            <a:pPr marL="0" indent="0">
              <a:buNone/>
            </a:pPr>
            <a:endParaRPr dirty="0"/>
          </a:p>
          <a:p>
            <a:pPr marL="0" indent="0">
              <a:buNone/>
            </a:pPr>
            <a:r>
              <a:rPr lang="en" dirty="0"/>
              <a:t>This applies for any content area. </a:t>
            </a:r>
            <a:endParaRPr dirty="0"/>
          </a:p>
          <a:p>
            <a:pPr marL="0" indent="0">
              <a:buNone/>
            </a:pPr>
            <a:endParaRPr dirty="0"/>
          </a:p>
          <a:p>
            <a:pPr marL="0" indent="0">
              <a:buNone/>
            </a:pPr>
            <a:r>
              <a:rPr lang="en" dirty="0"/>
              <a:t>So that conversation regarding giftedness  (whether identified or not) touches upon the </a:t>
            </a:r>
            <a:r>
              <a:rPr lang="en" dirty="0" smtClean="0"/>
              <a:t>need</a:t>
            </a:r>
            <a:r>
              <a:rPr lang="en" baseline="0" dirty="0" smtClean="0"/>
              <a:t> for</a:t>
            </a:r>
            <a:r>
              <a:rPr lang="en" dirty="0" smtClean="0"/>
              <a:t> a </a:t>
            </a:r>
            <a:r>
              <a:rPr lang="en" dirty="0"/>
              <a:t>Tip to Tip learning progressions. Some students will be highly motivated or skilled in the standard and we need to include their learning needs in our progressions. However, we need to address the other Tip of the progression as well. </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7942eee512_1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7942eee512_1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smtClean="0"/>
              <a:t>Tip </a:t>
            </a:r>
            <a:r>
              <a:rPr lang="en" dirty="0"/>
              <a:t>to Tip Learning Progressions for each standard should give ALL students access to each standard, even those in the 1% or those students with the most significant cognitive disabilities.  </a:t>
            </a:r>
            <a:endParaRPr dirty="0"/>
          </a:p>
          <a:p>
            <a:pPr marL="0" indent="0">
              <a:buNone/>
            </a:pPr>
            <a:endParaRPr dirty="0"/>
          </a:p>
          <a:p>
            <a:pPr marL="0" indent="0">
              <a:buNone/>
            </a:pPr>
            <a:r>
              <a:rPr lang="en" dirty="0"/>
              <a:t>This would be the other Tip of the Tip to Tip learning progression.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7942eee512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7942eee512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742dcb6c20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742dcb6c20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The goal for </a:t>
            </a:r>
            <a:r>
              <a:rPr lang="en" dirty="0" smtClean="0"/>
              <a:t>this presentation is </a:t>
            </a:r>
            <a:r>
              <a:rPr lang="en" dirty="0"/>
              <a:t>to create an IDEAL Tip to Tip Learning </a:t>
            </a:r>
            <a:r>
              <a:rPr lang="en" dirty="0" smtClean="0"/>
              <a:t>Progression</a:t>
            </a:r>
            <a:r>
              <a:rPr lang="en" dirty="0"/>
              <a:t>. </a:t>
            </a:r>
            <a:r>
              <a:rPr lang="en" dirty="0" smtClean="0"/>
              <a:t>During</a:t>
            </a:r>
            <a:r>
              <a:rPr lang="en" baseline="0" dirty="0" smtClean="0"/>
              <a:t> the 5 part series, w</a:t>
            </a:r>
            <a:r>
              <a:rPr lang="en" dirty="0" smtClean="0"/>
              <a:t>e </a:t>
            </a:r>
            <a:r>
              <a:rPr lang="en" dirty="0"/>
              <a:t>will look at a few examples of Learning Progressions and talk a bit about what it takes to write an IDEAL Tip to Tip Progression. </a:t>
            </a:r>
            <a:endParaRPr dirty="0"/>
          </a:p>
        </p:txBody>
      </p:sp>
    </p:spTree>
    <p:extLst>
      <p:ext uri="{BB962C8B-B14F-4D97-AF65-F5344CB8AC3E}">
        <p14:creationId xmlns:p14="http://schemas.microsoft.com/office/powerpoint/2010/main" val="33598287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75e9d3ea7a_1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75e9d3ea7a_1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US" dirty="0" smtClean="0"/>
              <a:t>Tip</a:t>
            </a:r>
            <a:r>
              <a:rPr lang="en-US" baseline="0" dirty="0" smtClean="0"/>
              <a:t> to Tip Learning Progression should include students at both ends to reach a spectrum of diverse learners. </a:t>
            </a:r>
          </a:p>
          <a:p>
            <a:pPr marL="0" indent="0">
              <a:buNone/>
            </a:pPr>
            <a:endParaRPr lang="en-US" baseline="0" dirty="0" smtClean="0"/>
          </a:p>
          <a:p>
            <a:pPr marL="0" indent="0">
              <a:buNone/>
            </a:pPr>
            <a:r>
              <a:rPr lang="en-US" dirty="0" smtClean="0"/>
              <a:t>This</a:t>
            </a:r>
            <a:r>
              <a:rPr lang="en-US" baseline="0" dirty="0" smtClean="0"/>
              <a:t> graphic, from the Shawna Benson and the diverse learning center at OCALI, shows the wide range of students that will be learning grade level standards. This graphic was really the basis for the tip to tip learning progressions and shows how it is designed to reach the FEW students who are moving beyond the standard to SOME of the students that are making progress toward grade level standards. </a:t>
            </a:r>
          </a:p>
          <a:p>
            <a:pPr marL="0" indent="0">
              <a:buNone/>
            </a:pPr>
            <a:endParaRPr lang="en-US" baseline="0" dirty="0" smtClean="0"/>
          </a:p>
          <a:p>
            <a:pPr marL="0" indent="0">
              <a:buNone/>
            </a:pPr>
            <a:r>
              <a:rPr lang="en-US" baseline="0" dirty="0" smtClean="0"/>
              <a:t>Because we want our students to have access to the high expectations the first and every time they are taught standards, we want to make sure we are really using the Universal Design for Learning framework to design lessons that include all learners. </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742dcb6c20_0_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742dcb6c20_0_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HANDOUTS</a:t>
            </a:r>
            <a:endParaRPr dirty="0"/>
          </a:p>
          <a:p>
            <a:pPr marL="0" indent="0">
              <a:buNone/>
            </a:pPr>
            <a:endParaRPr dirty="0"/>
          </a:p>
          <a:p>
            <a:pPr marL="0" indent="0">
              <a:buNone/>
            </a:pPr>
            <a:r>
              <a:rPr lang="en" dirty="0"/>
              <a:t>This Practice Profile was created as a way to guide you in creating a Tip to Tip Learning Progression for each of your standards. </a:t>
            </a:r>
            <a:endParaRPr lang="en" dirty="0" smtClean="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1100" baseline="0" dirty="0" smtClean="0"/>
              <a:t>(a practice profile defines actions that are necessary to create a tip to tip learning progression. </a:t>
            </a:r>
            <a:r>
              <a:rPr lang="en-US" sz="1100" baseline="0" dirty="0" smtClean="0"/>
              <a:t>T</a:t>
            </a:r>
            <a:r>
              <a:rPr lang="en" sz="1100" baseline="0" dirty="0" smtClean="0"/>
              <a:t>his one shows three different levels of quality – ideal, acceptable, and unaccetbable/harmful--- in other words, what it is and what it is NOT)</a:t>
            </a:r>
            <a:endParaRPr lang="en" sz="1100" dirty="0" smtClean="0"/>
          </a:p>
          <a:p>
            <a:pPr marL="0" indent="0">
              <a:buNone/>
            </a:pPr>
            <a:endParaRPr dirty="0"/>
          </a:p>
          <a:p>
            <a:pPr marL="0" indent="0">
              <a:buNone/>
            </a:pPr>
            <a:endParaRPr dirty="0"/>
          </a:p>
          <a:p>
            <a:pPr marL="0" indent="0">
              <a:buNone/>
            </a:pPr>
            <a:r>
              <a:rPr lang="en" dirty="0" smtClean="0"/>
              <a:t>It also </a:t>
            </a:r>
            <a:r>
              <a:rPr lang="en" dirty="0"/>
              <a:t>includes the three main areas of a Tip to Tip LP which are: 1) Building the Base, 2) Deconstructing Grade Level Standard, and 3) Moving Beyond the Standard. </a:t>
            </a:r>
            <a:endParaRPr dirty="0"/>
          </a:p>
          <a:p>
            <a:pPr marL="0" indent="0">
              <a:buNone/>
            </a:pPr>
            <a:endParaRPr dirty="0"/>
          </a:p>
          <a:p>
            <a:pPr marL="0" indent="0">
              <a:buNone/>
            </a:pPr>
            <a:r>
              <a:rPr lang="en" dirty="0"/>
              <a:t>It also includes a statement indicating why each area is important and descriptions of what an ideal, acceptable, and unacceptable or harmful learning progression may include. </a:t>
            </a:r>
            <a:endParaRPr dirty="0"/>
          </a:p>
          <a:p>
            <a:pPr marL="0" indent="0">
              <a:buNone/>
            </a:pPr>
            <a:endParaRPr dirty="0"/>
          </a:p>
          <a:p>
            <a:pPr marL="0" indent="0">
              <a:buNone/>
            </a:pPr>
            <a:r>
              <a:rPr lang="en" dirty="0"/>
              <a:t>For example, it would be harmful for students to only have the grade level standard listed. This would be teaching only to the middle and ignoring students at the tips. This practice is harmful because it only sends a message of marginalization to those students. </a:t>
            </a:r>
            <a:endParaRPr dirty="0"/>
          </a:p>
          <a:p>
            <a:pPr marL="0" indent="0">
              <a:buNone/>
            </a:pPr>
            <a:endParaRPr dirty="0"/>
          </a:p>
          <a:p>
            <a:pPr marL="0" indent="0">
              <a:buNone/>
            </a:pPr>
            <a:r>
              <a:rPr lang="en" dirty="0"/>
              <a:t>See Todd Ross’s Myth of Average Video to hear more about the Myth of Average and having a strong belief that teachers should be designing to the edges. </a:t>
            </a:r>
            <a:endParaRPr lang="en" dirty="0" smtClean="0"/>
          </a:p>
          <a:p>
            <a:pPr marL="0" indent="0">
              <a:buNone/>
            </a:pPr>
            <a:endParaRPr lang="en" dirty="0" smtClean="0"/>
          </a:p>
          <a:p>
            <a:pPr marL="0" indent="0">
              <a:buNone/>
            </a:pPr>
            <a:r>
              <a:rPr lang="en" dirty="0" smtClean="0"/>
              <a:t>The links can be used as</a:t>
            </a:r>
            <a:r>
              <a:rPr lang="en" baseline="0" dirty="0" smtClean="0"/>
              <a:t> resources. </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742dcb6c20_0_2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742dcb6c20_0_2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In order to begin creating a Tip to Tip Learning Progression teachers can access many different templates. </a:t>
            </a:r>
            <a:endParaRPr dirty="0"/>
          </a:p>
          <a:p>
            <a:pPr marL="0" indent="0">
              <a:buNone/>
            </a:pPr>
            <a:r>
              <a:rPr lang="en" dirty="0"/>
              <a:t>Please note that the particular template is not important as long as it has some key components: </a:t>
            </a:r>
            <a:endParaRPr dirty="0"/>
          </a:p>
          <a:p>
            <a:pPr marL="465887" indent="-304121">
              <a:buAutoNum type="arabicPeriod"/>
            </a:pPr>
            <a:r>
              <a:rPr lang="en" dirty="0"/>
              <a:t>Clear Progression from LEAST to MOST complex that aligns with the three areas </a:t>
            </a:r>
            <a:endParaRPr dirty="0"/>
          </a:p>
          <a:p>
            <a:pPr marL="465887" indent="-304121">
              <a:buAutoNum type="arabicPeriod"/>
            </a:pPr>
            <a:r>
              <a:rPr lang="en" dirty="0"/>
              <a:t>Building the Base on the LEAST complex slide</a:t>
            </a:r>
            <a:endParaRPr dirty="0"/>
          </a:p>
          <a:p>
            <a:pPr marL="465887" indent="-304121">
              <a:buAutoNum type="arabicPeriod"/>
            </a:pPr>
            <a:r>
              <a:rPr lang="en" dirty="0"/>
              <a:t>Deconstructing Standards in the Center</a:t>
            </a:r>
            <a:endParaRPr dirty="0"/>
          </a:p>
          <a:p>
            <a:pPr marL="465887" indent="-304121">
              <a:buAutoNum type="arabicPeriod"/>
            </a:pPr>
            <a:r>
              <a:rPr lang="en" dirty="0"/>
              <a:t>Moving Beyond the Standard in the Most complex side</a:t>
            </a:r>
            <a:endParaRPr dirty="0"/>
          </a:p>
          <a:p>
            <a:pPr marL="465887" indent="-304121">
              <a:buAutoNum type="arabicPeriod"/>
            </a:pPr>
            <a:r>
              <a:rPr lang="en" dirty="0"/>
              <a:t>All splinter skills (as best as possible) follow the progress (meaning complexity A is closest to the grade level standard because it is the most complex of the extended standards). </a:t>
            </a:r>
            <a:endParaRPr dirty="0"/>
          </a:p>
          <a:p>
            <a:pPr marL="465887" indent="-304121">
              <a:buAutoNum type="arabicPeriod"/>
            </a:pPr>
            <a:r>
              <a:rPr lang="en" dirty="0"/>
              <a:t>The Engagement level is at the LEAST complex tip</a:t>
            </a:r>
            <a:endParaRPr dirty="0"/>
          </a:p>
          <a:p>
            <a:pPr marL="0" indent="0">
              <a:buNone/>
            </a:pPr>
            <a:endParaRPr dirty="0"/>
          </a:p>
          <a:p>
            <a:pPr marL="0" indent="0">
              <a:buNone/>
            </a:pPr>
            <a:r>
              <a:rPr lang="en" dirty="0"/>
              <a:t>Many of these are included in the Practice Profile. </a:t>
            </a:r>
            <a:endParaRPr dirty="0"/>
          </a:p>
          <a:p>
            <a:pPr marL="0" indent="0">
              <a:buNone/>
            </a:pPr>
            <a:endParaRPr dirty="0"/>
          </a:p>
          <a:p>
            <a:pPr marL="0" indent="0">
              <a:buNone/>
            </a:pPr>
            <a:r>
              <a:rPr lang="en" dirty="0"/>
              <a:t>I will quickly go through the process together. There will be a list at the end of the presentation to use to guide the creation of each level. </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7942eee512_0_1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7942eee512_0_1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Here is a mostly finished example of a 7th grade Tip to Tip Learning Progression one team created. We will look at this later in the presentation to examine whether or not this meets the IDEAL, acceptable, or unacceptable level according to our practice profile. </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Congratulations! You have completed part</a:t>
            </a:r>
            <a:r>
              <a:rPr lang="en-US" baseline="0" dirty="0" smtClean="0"/>
              <a:t> one of the series! </a:t>
            </a:r>
          </a:p>
          <a:p>
            <a:pPr marL="158750" indent="0">
              <a:buNone/>
            </a:pPr>
            <a:r>
              <a:rPr lang="en-US" baseline="0" dirty="0" smtClean="0"/>
              <a:t>You have just completed part one. </a:t>
            </a:r>
          </a:p>
          <a:p>
            <a:pPr marL="158750" indent="0">
              <a:buNone/>
            </a:pPr>
            <a:endParaRPr lang="en-US" baseline="0" dirty="0" smtClean="0"/>
          </a:p>
          <a:p>
            <a:pPr marL="158750" indent="0">
              <a:buNone/>
            </a:pPr>
            <a:r>
              <a:rPr lang="en-US" baseline="0" dirty="0" smtClean="0"/>
              <a:t>During part 2 we will begin to create a tip to tip learning progression, beginning with the building the base section. </a:t>
            </a:r>
            <a:endParaRPr lang="en-US" dirty="0"/>
          </a:p>
        </p:txBody>
      </p:sp>
    </p:spTree>
    <p:extLst>
      <p:ext uri="{BB962C8B-B14F-4D97-AF65-F5344CB8AC3E}">
        <p14:creationId xmlns:p14="http://schemas.microsoft.com/office/powerpoint/2010/main" val="15517609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Before moving</a:t>
            </a:r>
            <a:r>
              <a:rPr lang="en-US" baseline="0" dirty="0" smtClean="0"/>
              <a:t> on to session two, please make sure you have the learning progressions document that contains the grade level standard as it aligns to the extended standard AS well as the learning progressions that help to build the bridge from Engagement to Grade Level Standard for EACH STANDARD. </a:t>
            </a:r>
          </a:p>
          <a:p>
            <a:pPr marL="158750" indent="0">
              <a:buNone/>
            </a:pPr>
            <a:endParaRPr lang="en-US" baseline="0" dirty="0" smtClean="0"/>
          </a:p>
          <a:p>
            <a:pPr marL="158750" indent="0">
              <a:buNone/>
            </a:pPr>
            <a:r>
              <a:rPr lang="en-US" baseline="0" dirty="0" smtClean="0"/>
              <a:t>This document will help you to create the first part of your tip to tip learning progression. </a:t>
            </a:r>
            <a:endParaRPr lang="en-US" dirty="0"/>
          </a:p>
        </p:txBody>
      </p:sp>
    </p:spTree>
    <p:extLst>
      <p:ext uri="{BB962C8B-B14F-4D97-AF65-F5344CB8AC3E}">
        <p14:creationId xmlns:p14="http://schemas.microsoft.com/office/powerpoint/2010/main" val="29148243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i="1" dirty="0">
                <a:latin typeface="Calibri"/>
                <a:ea typeface="Calibri"/>
                <a:cs typeface="Calibri"/>
                <a:sym typeface="Calibri"/>
              </a:rPr>
              <a:t>Hello and Welcome </a:t>
            </a:r>
            <a:r>
              <a:rPr lang="en" b="1" i="1" dirty="0" smtClean="0">
                <a:latin typeface="Calibri"/>
                <a:ea typeface="Calibri"/>
                <a:cs typeface="Calibri"/>
                <a:sym typeface="Calibri"/>
              </a:rPr>
              <a:t>to Part 2 of </a:t>
            </a:r>
            <a:r>
              <a:rPr lang="en" b="1" i="1" dirty="0">
                <a:latin typeface="Calibri"/>
                <a:ea typeface="Calibri"/>
                <a:cs typeface="Calibri"/>
                <a:sym typeface="Calibri"/>
              </a:rPr>
              <a:t>Creating Tip to Tip Learning Progressions. My name is Cherie </a:t>
            </a:r>
            <a:r>
              <a:rPr lang="en" b="1" i="1" dirty="0" smtClean="0">
                <a:latin typeface="Calibri"/>
                <a:ea typeface="Calibri"/>
                <a:cs typeface="Calibri"/>
                <a:sym typeface="Calibri"/>
              </a:rPr>
              <a:t>Smith</a:t>
            </a:r>
            <a:r>
              <a:rPr lang="en" b="1" i="1" baseline="0" dirty="0" smtClean="0">
                <a:latin typeface="Calibri"/>
                <a:ea typeface="Calibri"/>
                <a:cs typeface="Calibri"/>
                <a:sym typeface="Calibri"/>
              </a:rPr>
              <a:t> and I a</a:t>
            </a:r>
            <a:r>
              <a:rPr lang="en" b="1" i="1" dirty="0" smtClean="0">
                <a:latin typeface="Calibri"/>
                <a:ea typeface="Calibri"/>
                <a:cs typeface="Calibri"/>
                <a:sym typeface="Calibri"/>
              </a:rPr>
              <a:t>m </a:t>
            </a:r>
            <a:r>
              <a:rPr lang="en" b="1" i="1" dirty="0">
                <a:latin typeface="Calibri"/>
                <a:ea typeface="Calibri"/>
                <a:cs typeface="Calibri"/>
                <a:sym typeface="Calibri"/>
              </a:rPr>
              <a:t>consultant for State Support Team 6. </a:t>
            </a:r>
            <a:endParaRPr lang="en" b="1" i="1" dirty="0" smtClean="0">
              <a:latin typeface="Calibri"/>
              <a:ea typeface="Calibri"/>
              <a:cs typeface="Calibri"/>
              <a:sym typeface="Calibri"/>
            </a:endParaRPr>
          </a:p>
          <a:p>
            <a:pPr marL="0" indent="0">
              <a:buClr>
                <a:schemeClr val="dk1"/>
              </a:buClr>
              <a:buNone/>
            </a:pPr>
            <a:endParaRPr b="1" i="1" dirty="0">
              <a:solidFill>
                <a:srgbClr val="FF0000"/>
              </a:solidFill>
              <a:latin typeface="Calibri"/>
              <a:ea typeface="Calibri"/>
              <a:cs typeface="Calibri"/>
              <a:sym typeface="Calibri"/>
            </a:endParaRPr>
          </a:p>
          <a:p>
            <a:pPr marL="0" indent="0">
              <a:buClr>
                <a:schemeClr val="dk1"/>
              </a:buClr>
              <a:buNone/>
            </a:pPr>
            <a:r>
              <a:rPr lang="en" b="1" i="1" dirty="0">
                <a:solidFill>
                  <a:srgbClr val="FF0000"/>
                </a:solidFill>
                <a:latin typeface="Calibri"/>
                <a:ea typeface="Calibri"/>
                <a:cs typeface="Calibri"/>
                <a:sym typeface="Calibri"/>
              </a:rPr>
              <a:t>As a part of the State System of Support, the State Support Team collaborates with schools, families and regional partners through a continuous improvement process to ensure each child in Ohio has access to a high-quality education. We focus on leadership and team development, and inclusive instruction practices to assist districts and schools in improving outcomes for each child.</a:t>
            </a:r>
            <a:endParaRPr dirty="0"/>
          </a:p>
        </p:txBody>
      </p:sp>
    </p:spTree>
    <p:extLst>
      <p:ext uri="{BB962C8B-B14F-4D97-AF65-F5344CB8AC3E}">
        <p14:creationId xmlns:p14="http://schemas.microsoft.com/office/powerpoint/2010/main" val="13680097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742dcb6c20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742dcb6c20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The goal for this recording presentation is for audience members to be able to create an IDEAL Tip to Tip Learning Progression. </a:t>
            </a:r>
            <a:endParaRPr dirty="0"/>
          </a:p>
        </p:txBody>
      </p:sp>
    </p:spTree>
    <p:extLst>
      <p:ext uri="{BB962C8B-B14F-4D97-AF65-F5344CB8AC3E}">
        <p14:creationId xmlns:p14="http://schemas.microsoft.com/office/powerpoint/2010/main" val="34058519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So</a:t>
            </a:r>
            <a:r>
              <a:rPr lang="en-US" baseline="0" dirty="0" smtClean="0"/>
              <a:t> far you have completed part 1, the overview which guided you through the documents and ideas necessary to begin creating your own tip to tip learning progression. </a:t>
            </a:r>
          </a:p>
          <a:p>
            <a:pPr marL="158750" indent="0">
              <a:buNone/>
            </a:pPr>
            <a:endParaRPr lang="en-US" baseline="0" dirty="0" smtClean="0"/>
          </a:p>
          <a:p>
            <a:pPr marL="158750" indent="0">
              <a:buNone/>
            </a:pPr>
            <a:r>
              <a:rPr lang="en-US" baseline="0" dirty="0" smtClean="0"/>
              <a:t>Part two looks that creating the building the base section of a tip to tip learning progression. </a:t>
            </a:r>
            <a:endParaRPr lang="en-US" dirty="0"/>
          </a:p>
        </p:txBody>
      </p:sp>
    </p:spTree>
    <p:extLst>
      <p:ext uri="{BB962C8B-B14F-4D97-AF65-F5344CB8AC3E}">
        <p14:creationId xmlns:p14="http://schemas.microsoft.com/office/powerpoint/2010/main" val="11218254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7942eee512_0_1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7942eee512_0_1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When you access the recording you should be able to download the handouts that accompany this training. Use the camera feature on your smartphone or a QR code reader to get a direct link to the google folder containing each of these handouts. </a:t>
            </a:r>
            <a:endParaRPr dirty="0"/>
          </a:p>
          <a:p>
            <a:pPr marL="0" indent="0">
              <a:buNone/>
            </a:pPr>
            <a:r>
              <a:rPr lang="en-US" dirty="0" smtClean="0"/>
              <a:t>https://drive.google.com/drive/folders/1JxUoGchh5Z3oMp9UL6LsVkbpCGGxhRBa?usp=sharing </a:t>
            </a:r>
            <a:endParaRPr dirty="0"/>
          </a:p>
        </p:txBody>
      </p:sp>
    </p:spTree>
    <p:extLst>
      <p:ext uri="{BB962C8B-B14F-4D97-AF65-F5344CB8AC3E}">
        <p14:creationId xmlns:p14="http://schemas.microsoft.com/office/powerpoint/2010/main" val="2295020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Part one provides an overview to learning progressions,</a:t>
            </a:r>
            <a:r>
              <a:rPr lang="en-US" baseline="0" dirty="0" smtClean="0"/>
              <a:t> highlights resources from the Ohio Department of Education as well as OCALI, and introduces learners to some other resources that are helpful when creating Tip to Tip Learning Progressions. </a:t>
            </a:r>
          </a:p>
          <a:p>
            <a:pPr marL="158750" indent="0">
              <a:buNone/>
            </a:pPr>
            <a:endParaRPr lang="en-US" baseline="0" dirty="0" smtClean="0"/>
          </a:p>
          <a:p>
            <a:pPr marL="158750" indent="0">
              <a:buNone/>
            </a:pPr>
            <a:r>
              <a:rPr lang="en-US" baseline="0" dirty="0" smtClean="0"/>
              <a:t>Part two focuses on the first part of a Tip to Tip Learning Progression, Building the Base. </a:t>
            </a:r>
          </a:p>
          <a:p>
            <a:pPr marL="158750" indent="0">
              <a:buNone/>
            </a:pPr>
            <a:r>
              <a:rPr lang="en-US" baseline="0" dirty="0" smtClean="0"/>
              <a:t>Part three focuses on deconstructing the standard. </a:t>
            </a:r>
          </a:p>
          <a:p>
            <a:pPr marL="158750" indent="0">
              <a:buNone/>
            </a:pPr>
            <a:r>
              <a:rPr lang="en-US" baseline="0" dirty="0" smtClean="0"/>
              <a:t>Part four focuses on moving beyond the standard. </a:t>
            </a:r>
          </a:p>
          <a:p>
            <a:pPr marL="158750" indent="0">
              <a:buNone/>
            </a:pPr>
            <a:endParaRPr lang="en-US" baseline="0" dirty="0" smtClean="0"/>
          </a:p>
          <a:p>
            <a:pPr marL="158750" indent="0">
              <a:buNone/>
            </a:pPr>
            <a:r>
              <a:rPr lang="en-US" baseline="0" dirty="0" smtClean="0"/>
              <a:t>Part five allows viewers to evaluate and critique their own Tip to Tip Learning Progressions using the Practice Profile shared in part one and throughout the first four sessions. </a:t>
            </a:r>
          </a:p>
          <a:p>
            <a:pPr marL="158750" indent="0">
              <a:buNone/>
            </a:pPr>
            <a:endParaRPr lang="en-US" dirty="0"/>
          </a:p>
        </p:txBody>
      </p:sp>
    </p:spTree>
    <p:extLst>
      <p:ext uri="{BB962C8B-B14F-4D97-AF65-F5344CB8AC3E}">
        <p14:creationId xmlns:p14="http://schemas.microsoft.com/office/powerpoint/2010/main" val="22554665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742dcb6c20_0_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742dcb6c20_0_1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smtClean="0"/>
              <a:t>As a reminder, The </a:t>
            </a:r>
            <a:r>
              <a:rPr lang="en" dirty="0"/>
              <a:t>resources I will be sharing in </a:t>
            </a:r>
            <a:r>
              <a:rPr lang="en" dirty="0" smtClean="0"/>
              <a:t>this</a:t>
            </a:r>
            <a:r>
              <a:rPr lang="en" baseline="0" dirty="0" smtClean="0"/>
              <a:t> series</a:t>
            </a:r>
            <a:r>
              <a:rPr lang="en" dirty="0" smtClean="0"/>
              <a:t> </a:t>
            </a:r>
            <a:r>
              <a:rPr lang="en" dirty="0"/>
              <a:t>are listed </a:t>
            </a:r>
            <a:r>
              <a:rPr lang="en" dirty="0" smtClean="0"/>
              <a:t>here on the Resources and Acronyms</a:t>
            </a:r>
            <a:r>
              <a:rPr lang="en" baseline="0" dirty="0" smtClean="0"/>
              <a:t> Handout in the resources folder. </a:t>
            </a:r>
            <a:endParaRPr dirty="0"/>
          </a:p>
          <a:p>
            <a:pPr marL="0" indent="0">
              <a:buNone/>
            </a:pPr>
            <a:endParaRPr dirty="0"/>
          </a:p>
          <a:p>
            <a:pPr marL="0" indent="0">
              <a:buNone/>
            </a:pPr>
            <a:endParaRPr dirty="0"/>
          </a:p>
        </p:txBody>
      </p:sp>
    </p:spTree>
    <p:extLst>
      <p:ext uri="{BB962C8B-B14F-4D97-AF65-F5344CB8AC3E}">
        <p14:creationId xmlns:p14="http://schemas.microsoft.com/office/powerpoint/2010/main" val="8925880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742dcb6c20_0_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742dcb6c20_0_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smtClean="0"/>
              <a:t>Also</a:t>
            </a:r>
            <a:r>
              <a:rPr lang="en" baseline="0" dirty="0" smtClean="0"/>
              <a:t>, as a reminder, this handout was reviewed during part 1 of the series. </a:t>
            </a:r>
            <a:endParaRPr dirty="0"/>
          </a:p>
          <a:p>
            <a:pPr marL="0" indent="0">
              <a:buNone/>
            </a:pPr>
            <a:endParaRPr dirty="0"/>
          </a:p>
          <a:p>
            <a:pPr marL="0" indent="0">
              <a:buNone/>
            </a:pPr>
            <a:r>
              <a:rPr lang="en" dirty="0" smtClean="0"/>
              <a:t>It</a:t>
            </a:r>
            <a:r>
              <a:rPr lang="en" baseline="0" dirty="0" smtClean="0"/>
              <a:t> is a</a:t>
            </a:r>
            <a:r>
              <a:rPr lang="en" dirty="0" smtClean="0"/>
              <a:t> </a:t>
            </a:r>
            <a:r>
              <a:rPr lang="en" dirty="0"/>
              <a:t>Practice Profile </a:t>
            </a:r>
            <a:r>
              <a:rPr lang="en" dirty="0" smtClean="0"/>
              <a:t>for creating a </a:t>
            </a:r>
            <a:r>
              <a:rPr lang="en" dirty="0"/>
              <a:t>Tip to Tip Learning Progression for each of your standards. </a:t>
            </a:r>
            <a:endParaRPr dirty="0"/>
          </a:p>
          <a:p>
            <a:pPr marL="0" indent="0">
              <a:buNone/>
            </a:pPr>
            <a:endParaRPr dirty="0"/>
          </a:p>
          <a:p>
            <a:pPr marL="0" indent="0">
              <a:buNone/>
            </a:pPr>
            <a:endParaRPr dirty="0"/>
          </a:p>
        </p:txBody>
      </p:sp>
    </p:spTree>
    <p:extLst>
      <p:ext uri="{BB962C8B-B14F-4D97-AF65-F5344CB8AC3E}">
        <p14:creationId xmlns:p14="http://schemas.microsoft.com/office/powerpoint/2010/main" val="383083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742dcb6c20_0_3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742dcb6c20_0_3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Ok</a:t>
            </a:r>
            <a:r>
              <a:rPr lang="en" dirty="0" smtClean="0"/>
              <a:t>. Let’s begin creating a practice</a:t>
            </a:r>
            <a:r>
              <a:rPr lang="en" baseline="0" dirty="0" smtClean="0"/>
              <a:t> profile! </a:t>
            </a:r>
          </a:p>
          <a:p>
            <a:pPr marL="0" indent="0">
              <a:buNone/>
            </a:pPr>
            <a:endParaRPr lang="en" dirty="0" smtClean="0"/>
          </a:p>
          <a:p>
            <a:pPr marL="0" indent="0">
              <a:buNone/>
            </a:pPr>
            <a:r>
              <a:rPr lang="en" dirty="0" smtClean="0"/>
              <a:t>First</a:t>
            </a:r>
            <a:r>
              <a:rPr lang="en" dirty="0"/>
              <a:t>, </a:t>
            </a:r>
            <a:r>
              <a:rPr lang="en" dirty="0" smtClean="0"/>
              <a:t>we’ll start </a:t>
            </a:r>
            <a:r>
              <a:rPr lang="en" dirty="0"/>
              <a:t>with building the base. </a:t>
            </a:r>
            <a:endParaRPr dirty="0"/>
          </a:p>
          <a:p>
            <a:pPr marL="0" indent="0">
              <a:buNone/>
            </a:pPr>
            <a:endParaRPr dirty="0"/>
          </a:p>
          <a:p>
            <a:pPr marL="0" indent="0">
              <a:buNone/>
            </a:pPr>
            <a:r>
              <a:rPr lang="en" dirty="0"/>
              <a:t>Regardless of Template, find the Building the Base section. </a:t>
            </a:r>
            <a:endParaRPr dirty="0"/>
          </a:p>
          <a:p>
            <a:pPr marL="0" indent="0">
              <a:buNone/>
            </a:pPr>
            <a:endParaRPr dirty="0"/>
          </a:p>
          <a:p>
            <a:pPr marL="0" indent="0">
              <a:buNone/>
            </a:pPr>
            <a:r>
              <a:rPr lang="en" dirty="0"/>
              <a:t>ANIMATE ARROWs</a:t>
            </a:r>
            <a:endParaRPr dirty="0"/>
          </a:p>
          <a:p>
            <a:pPr marL="0" indent="0">
              <a:buNone/>
            </a:pPr>
            <a:endParaRPr dirty="0"/>
          </a:p>
          <a:p>
            <a:pPr marL="0" indent="0">
              <a:buNone/>
            </a:pPr>
            <a:r>
              <a:rPr lang="en" dirty="0"/>
              <a:t>Read Practice </a:t>
            </a:r>
            <a:r>
              <a:rPr lang="en" dirty="0" smtClean="0"/>
              <a:t>Profile! </a:t>
            </a:r>
            <a:endParaRPr dirty="0"/>
          </a:p>
          <a:p>
            <a:pPr marL="0" indent="0">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742dcb6c20_0_4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742dcb6c20_0_4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Use your resources to include the LP and Extended standards in order from most to least complex, as show here. </a:t>
            </a:r>
            <a:endParaRPr dirty="0"/>
          </a:p>
          <a:p>
            <a:pPr marL="0" indent="0">
              <a:buNone/>
            </a:pPr>
            <a:endParaRPr dirty="0"/>
          </a:p>
          <a:p>
            <a:pPr marL="0" indent="0">
              <a:buNone/>
            </a:pPr>
            <a:r>
              <a:rPr lang="en" dirty="0"/>
              <a:t>Note that this will sometimes include splinter skills that represent mental processes or cognitive skills needed to ensure success in the standard. This would also include necessary background knowledge and may also include content learned in previous grades. </a:t>
            </a:r>
            <a:r>
              <a:rPr lang="en" dirty="0" smtClean="0"/>
              <a:t>Vertical </a:t>
            </a:r>
            <a:r>
              <a:rPr lang="en" dirty="0"/>
              <a:t>alignment activities within the district would be evident in this area. </a:t>
            </a:r>
            <a:endParaRPr dirty="0"/>
          </a:p>
          <a:p>
            <a:pPr marL="0" indent="0">
              <a:buNone/>
            </a:pPr>
            <a:endParaRPr dirty="0"/>
          </a:p>
          <a:p>
            <a:pPr marL="0" indent="0">
              <a:buNone/>
            </a:pPr>
            <a:r>
              <a:rPr lang="en" b="1" dirty="0"/>
              <a:t>ANIMATE</a:t>
            </a:r>
            <a:r>
              <a:rPr lang="en" dirty="0"/>
              <a:t> each arrow to point out needed components. </a:t>
            </a:r>
            <a:endParaRPr dirty="0"/>
          </a:p>
          <a:p>
            <a:pPr marL="0" indent="0">
              <a:buNone/>
            </a:pPr>
            <a:endParaRPr dirty="0"/>
          </a:p>
          <a:p>
            <a:pPr marL="0" indent="0">
              <a:buNone/>
            </a:pPr>
            <a:r>
              <a:rPr lang="en" dirty="0"/>
              <a:t>In my own experience planning with teachers for instruction and assessment as well as training high school teachers on learning progressions, MANY realize that what they are teaching each year can be found in the a, b, and complexities of the extended standards, and with some classes, students rarely move beyond those levels into grade level proficiencies/high levels of DOK. </a:t>
            </a:r>
            <a:endParaRPr dirty="0"/>
          </a:p>
          <a:p>
            <a:pPr marL="0" indent="0">
              <a:buNone/>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742dcb6c20_0_12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742dcb6c20_0_12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US" dirty="0" smtClean="0"/>
              <a:t>In the resources folder ther</a:t>
            </a:r>
            <a:r>
              <a:rPr lang="en-US" baseline="0" dirty="0" smtClean="0"/>
              <a:t>e is a handout that matches this slide. It contains the steps to take when creating the build the base section of the tip to tip learning progression. </a:t>
            </a:r>
            <a:endParaRPr dirty="0"/>
          </a:p>
          <a:p>
            <a:pPr marL="0" indent="0">
              <a:buNone/>
            </a:pPr>
            <a:endParaRPr dirty="0"/>
          </a:p>
          <a:p>
            <a:pPr marL="0" indent="0">
              <a:buNone/>
            </a:pPr>
            <a:r>
              <a:rPr lang="en" dirty="0"/>
              <a:t>Now it’s time to create your own! </a:t>
            </a:r>
            <a:endParaRPr dirty="0"/>
          </a:p>
          <a:p>
            <a:pPr marL="0" indent="0">
              <a:buNone/>
            </a:pPr>
            <a:r>
              <a:rPr lang="en" dirty="0"/>
              <a:t>Read the slide. </a:t>
            </a:r>
            <a:endParaRPr dirty="0"/>
          </a:p>
          <a:p>
            <a:pPr marL="0" indent="0">
              <a:buNone/>
            </a:pPr>
            <a:endParaRPr dirty="0"/>
          </a:p>
          <a:p>
            <a:pPr marL="0" indent="0">
              <a:buNone/>
            </a:pPr>
            <a:r>
              <a:rPr lang="en" dirty="0" smtClean="0"/>
              <a:t>After this slide you may pause </a:t>
            </a:r>
            <a:r>
              <a:rPr lang="en" dirty="0"/>
              <a:t>the video to complete the Building the Base portion of the Tip to Tip Learning Progression using the documents listed and pictured here. Feel free to restart the video when you are ready to proceed to deconstructing the standard. </a:t>
            </a:r>
            <a:endParaRPr dirty="0"/>
          </a:p>
          <a:p>
            <a:pPr marL="0" indent="0">
              <a:buNone/>
            </a:pPr>
            <a:endParaRPr dirty="0"/>
          </a:p>
          <a:p>
            <a:pPr marL="0" indent="0">
              <a:buNone/>
            </a:pPr>
            <a:r>
              <a:rPr lang="en" dirty="0"/>
              <a:t>Tip: Sometimes it can be helpful for vertical teams to have a discussion about what is required at previous grades. </a:t>
            </a:r>
            <a:endParaRPr lang="en" dirty="0" smtClean="0"/>
          </a:p>
          <a:p>
            <a:pPr marL="0" indent="0">
              <a:buNone/>
            </a:pPr>
            <a:r>
              <a:rPr lang="en" dirty="0" smtClean="0"/>
              <a:t>Background knowledge from previous</a:t>
            </a:r>
            <a:r>
              <a:rPr lang="en" baseline="0" dirty="0" smtClean="0"/>
              <a:t> grades</a:t>
            </a:r>
            <a:r>
              <a:rPr lang="en" dirty="0" smtClean="0"/>
              <a:t>, </a:t>
            </a:r>
            <a:r>
              <a:rPr lang="en" dirty="0"/>
              <a:t>if not learned, would be something to consider adding to your grade level learning progression in building the base or possible early in the deconstruction of grade level standard.  </a:t>
            </a:r>
            <a:endParaRPr dirty="0"/>
          </a:p>
          <a:p>
            <a:pPr marL="0" indent="0">
              <a:buNone/>
            </a:pPr>
            <a:endParaRPr dirty="0"/>
          </a:p>
          <a:p>
            <a:pPr marL="0" indent="0">
              <a:buNone/>
            </a:pPr>
            <a:r>
              <a:rPr lang="en" dirty="0"/>
              <a:t>An example of this would </a:t>
            </a:r>
            <a:r>
              <a:rPr lang="en" dirty="0" smtClean="0"/>
              <a:t>be</a:t>
            </a:r>
            <a:r>
              <a:rPr lang="en" baseline="0" dirty="0" smtClean="0"/>
              <a:t> from a</a:t>
            </a:r>
            <a:r>
              <a:rPr lang="en" dirty="0" smtClean="0"/>
              <a:t> </a:t>
            </a:r>
            <a:r>
              <a:rPr lang="en" dirty="0"/>
              <a:t>change in standards. </a:t>
            </a:r>
            <a:r>
              <a:rPr lang="en" dirty="0" smtClean="0"/>
              <a:t>If</a:t>
            </a:r>
            <a:r>
              <a:rPr lang="en" baseline="0" dirty="0" smtClean="0"/>
              <a:t> th</a:t>
            </a:r>
            <a:r>
              <a:rPr lang="en" dirty="0" smtClean="0"/>
              <a:t>e </a:t>
            </a:r>
            <a:r>
              <a:rPr lang="en" dirty="0"/>
              <a:t>new standards require information to be taught a earlier grades but the current students have not been taught those </a:t>
            </a:r>
            <a:r>
              <a:rPr lang="en" dirty="0" smtClean="0"/>
              <a:t>topics/skills/content you would want to include</a:t>
            </a:r>
            <a:r>
              <a:rPr lang="en" baseline="0" dirty="0" smtClean="0"/>
              <a:t> those concepts/skills as splinter skills in the learning progression, perhaps in the build the base section</a:t>
            </a:r>
            <a:r>
              <a:rPr lang="en" dirty="0" smtClean="0"/>
              <a:t>. </a:t>
            </a:r>
            <a:endParaRPr dirty="0"/>
          </a:p>
          <a:p>
            <a:pPr marL="0" indent="0">
              <a:buNone/>
            </a:pPr>
            <a:endParaRPr dirty="0"/>
          </a:p>
          <a:p>
            <a:pPr marL="0" indent="0">
              <a:buNone/>
            </a:pPr>
            <a:r>
              <a:rPr lang="en" dirty="0" smtClean="0"/>
              <a:t>Disclaimer: There may be additional</a:t>
            </a:r>
            <a:r>
              <a:rPr lang="en" baseline="0" dirty="0" smtClean="0"/>
              <a:t> splinter skills your students need to build the base that are not in the </a:t>
            </a:r>
            <a:r>
              <a:rPr lang="en" dirty="0" smtClean="0"/>
              <a:t>LP </a:t>
            </a:r>
            <a:r>
              <a:rPr lang="en" dirty="0"/>
              <a:t>document </a:t>
            </a:r>
            <a:r>
              <a:rPr lang="en" dirty="0" smtClean="0"/>
              <a:t>created by ODE and OCALI. </a:t>
            </a:r>
          </a:p>
          <a:p>
            <a:pPr marL="0" indent="0">
              <a:buNone/>
            </a:pPr>
            <a:endParaRPr lang="en" dirty="0"/>
          </a:p>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solidFill>
                  <a:schemeClr val="dk1"/>
                </a:solidFill>
              </a:rPr>
              <a:t>At this time you may pause the video to complete the Building</a:t>
            </a:r>
            <a:r>
              <a:rPr lang="en-US" baseline="0" dirty="0" smtClean="0">
                <a:solidFill>
                  <a:schemeClr val="dk1"/>
                </a:solidFill>
              </a:rPr>
              <a:t> the Base </a:t>
            </a:r>
            <a:r>
              <a:rPr lang="en-US" dirty="0" smtClean="0">
                <a:solidFill>
                  <a:schemeClr val="dk1"/>
                </a:solidFill>
              </a:rPr>
              <a:t>portion of the Tip to Tip Learning Progression using the documents listed and pictured here. Feel free to restart the video when you are ready to proceed to Deconstructing the Standard portion. </a:t>
            </a:r>
          </a:p>
          <a:p>
            <a:pPr marL="0" indent="0">
              <a:buNone/>
            </a:pPr>
            <a:endParaRPr lang="en"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Reflect on creating the building the base section your tip to tip learning progression; how did it go?</a:t>
            </a:r>
          </a:p>
          <a:p>
            <a:r>
              <a:rPr lang="en-US" dirty="0" smtClean="0"/>
              <a:t>Did you create an ideal building the base? If not ideal, why?</a:t>
            </a:r>
          </a:p>
          <a:p>
            <a:r>
              <a:rPr lang="en-US" dirty="0" smtClean="0"/>
              <a:t>What additional support do  you need?</a:t>
            </a:r>
          </a:p>
          <a:p>
            <a:r>
              <a:rPr lang="en-US" dirty="0" smtClean="0"/>
              <a:t>Remember, there are resources in folder and linked to the practice profile. </a:t>
            </a:r>
          </a:p>
          <a:p>
            <a:pPr marL="158750" indent="0">
              <a:buNone/>
            </a:pPr>
            <a:endParaRPr lang="en-US" dirty="0"/>
          </a:p>
        </p:txBody>
      </p:sp>
    </p:spTree>
    <p:extLst>
      <p:ext uri="{BB962C8B-B14F-4D97-AF65-F5344CB8AC3E}">
        <p14:creationId xmlns:p14="http://schemas.microsoft.com/office/powerpoint/2010/main" val="22510558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Congratulations! You have completed part</a:t>
            </a:r>
            <a:r>
              <a:rPr lang="en-US" baseline="0" dirty="0" smtClean="0"/>
              <a:t> two of the series! </a:t>
            </a:r>
          </a:p>
          <a:p>
            <a:pPr marL="158750" indent="0">
              <a:buNone/>
            </a:pPr>
            <a:r>
              <a:rPr lang="en-US" baseline="0" dirty="0" smtClean="0"/>
              <a:t> </a:t>
            </a:r>
          </a:p>
          <a:p>
            <a:pPr marL="158750" indent="0">
              <a:buNone/>
            </a:pPr>
            <a:r>
              <a:rPr lang="en-US" baseline="0" dirty="0" smtClean="0"/>
              <a:t>During part 3 we will continue creating a tip to tip learning progression, and moving onto with the deconstructing the standards section. </a:t>
            </a:r>
            <a:endParaRPr lang="en-US" dirty="0" smtClean="0"/>
          </a:p>
          <a:p>
            <a:endParaRPr lang="en-US" dirty="0"/>
          </a:p>
        </p:txBody>
      </p:sp>
    </p:spTree>
    <p:extLst>
      <p:ext uri="{BB962C8B-B14F-4D97-AF65-F5344CB8AC3E}">
        <p14:creationId xmlns:p14="http://schemas.microsoft.com/office/powerpoint/2010/main" val="38715903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Before moving</a:t>
            </a:r>
            <a:r>
              <a:rPr lang="en-US" baseline="0" dirty="0" smtClean="0"/>
              <a:t> on to part three, please make sure you (read the slide)</a:t>
            </a:r>
          </a:p>
          <a:p>
            <a:pPr marL="158750" indent="0">
              <a:buNone/>
            </a:pPr>
            <a:endParaRPr lang="en-US" baseline="0" dirty="0" smtClean="0"/>
          </a:p>
          <a:p>
            <a:pPr marL="158750" indent="0">
              <a:buNone/>
            </a:pPr>
            <a:r>
              <a:rPr lang="en-US" baseline="0" dirty="0" smtClean="0"/>
              <a:t> </a:t>
            </a:r>
          </a:p>
          <a:p>
            <a:pPr marL="158750" indent="0">
              <a:buNone/>
            </a:pPr>
            <a:endParaRPr lang="en-US" baseline="0" dirty="0" smtClean="0"/>
          </a:p>
        </p:txBody>
      </p:sp>
    </p:spTree>
    <p:extLst>
      <p:ext uri="{BB962C8B-B14F-4D97-AF65-F5344CB8AC3E}">
        <p14:creationId xmlns:p14="http://schemas.microsoft.com/office/powerpoint/2010/main" val="16147905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i="1">
                <a:latin typeface="Calibri"/>
                <a:ea typeface="Calibri"/>
                <a:cs typeface="Calibri"/>
                <a:sym typeface="Calibri"/>
              </a:rPr>
              <a:t>Hello and Welcome to Creating Tip to Tip Learning Progressions. My name is Cherie Smith. I am consultant for State Support Team 6. There are 16 regions of State Support Teams in Ohio. </a:t>
            </a:r>
            <a:endParaRPr b="1" i="1">
              <a:latin typeface="Calibri"/>
              <a:ea typeface="Calibri"/>
              <a:cs typeface="Calibri"/>
              <a:sym typeface="Calibri"/>
            </a:endParaRPr>
          </a:p>
          <a:p>
            <a:pPr marL="0" indent="0">
              <a:buClr>
                <a:schemeClr val="dk1"/>
              </a:buClr>
              <a:buNone/>
            </a:pPr>
            <a:endParaRPr b="1" i="1">
              <a:solidFill>
                <a:srgbClr val="FF0000"/>
              </a:solidFill>
              <a:latin typeface="Calibri"/>
              <a:ea typeface="Calibri"/>
              <a:cs typeface="Calibri"/>
              <a:sym typeface="Calibri"/>
            </a:endParaRPr>
          </a:p>
          <a:p>
            <a:pPr marL="0" indent="0">
              <a:buClr>
                <a:schemeClr val="dk1"/>
              </a:buClr>
              <a:buNone/>
            </a:pPr>
            <a:r>
              <a:rPr lang="en" b="1" i="1">
                <a:solidFill>
                  <a:srgbClr val="FF0000"/>
                </a:solidFill>
                <a:latin typeface="Calibri"/>
                <a:ea typeface="Calibri"/>
                <a:cs typeface="Calibri"/>
                <a:sym typeface="Calibri"/>
              </a:rPr>
              <a:t>As a part of the State System of Support, the State Support Team collaborates with schools, families and regional partners through a continuous improvement process to ensure each child in Ohio has access to a high-quality education. We focus on leadership and team development, and inclusive instruction practices to assist districts and schools in improving outcomes for each child.</a:t>
            </a:r>
            <a:endParaRPr/>
          </a:p>
        </p:txBody>
      </p:sp>
    </p:spTree>
    <p:extLst>
      <p:ext uri="{BB962C8B-B14F-4D97-AF65-F5344CB8AC3E}">
        <p14:creationId xmlns:p14="http://schemas.microsoft.com/office/powerpoint/2010/main" val="24855514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742dcb6c20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742dcb6c20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The goal for this </a:t>
            </a:r>
            <a:r>
              <a:rPr lang="en" dirty="0" smtClean="0"/>
              <a:t>series</a:t>
            </a:r>
            <a:r>
              <a:rPr lang="en" baseline="0" dirty="0" smtClean="0"/>
              <a:t> </a:t>
            </a:r>
            <a:r>
              <a:rPr lang="en" dirty="0" smtClean="0"/>
              <a:t>is </a:t>
            </a:r>
            <a:r>
              <a:rPr lang="en" dirty="0"/>
              <a:t>to be able to create an IDEAL Tip to Tip Learning Progression. </a:t>
            </a:r>
            <a:endParaRPr dirty="0"/>
          </a:p>
        </p:txBody>
      </p:sp>
    </p:spTree>
    <p:extLst>
      <p:ext uri="{BB962C8B-B14F-4D97-AF65-F5344CB8AC3E}">
        <p14:creationId xmlns:p14="http://schemas.microsoft.com/office/powerpoint/2010/main" val="4205354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7942eee512_0_1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7942eee512_0_1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smtClean="0"/>
              <a:t>All</a:t>
            </a:r>
            <a:r>
              <a:rPr lang="en" baseline="0" dirty="0" smtClean="0"/>
              <a:t> materials for this 5 part series are available using this QR code</a:t>
            </a:r>
            <a:r>
              <a:rPr lang="en" dirty="0" smtClean="0"/>
              <a:t>. </a:t>
            </a:r>
            <a:r>
              <a:rPr lang="en" dirty="0"/>
              <a:t>Use the camera feature on your smartphone or a QR code reader to get a direct link to the google folder containing each of these handouts. </a:t>
            </a:r>
            <a:endParaRPr dirty="0"/>
          </a:p>
          <a:p>
            <a:pPr marL="0" indent="0">
              <a:buNone/>
            </a:pPr>
            <a:endParaRPr dirty="0"/>
          </a:p>
          <a:p>
            <a:pPr marL="0" indent="0">
              <a:buNone/>
            </a:pPr>
            <a:r>
              <a:rPr lang="en-US" u="sng" dirty="0" smtClean="0">
                <a:solidFill>
                  <a:schemeClr val="hlink"/>
                </a:solidFill>
              </a:rPr>
              <a:t>https://drive.google.com/drive/folders/1JxUoGchh5Z3oMp9UL6LsVkbpCGGxhRBa?usp=sharing </a:t>
            </a:r>
          </a:p>
          <a:p>
            <a:pPr marL="0" indent="0">
              <a:buNone/>
            </a:pPr>
            <a:endParaRPr lang="en" dirty="0" smtClean="0"/>
          </a:p>
          <a:p>
            <a:pPr marL="0" indent="0">
              <a:buNone/>
            </a:pPr>
            <a:r>
              <a:rPr lang="en" dirty="0" smtClean="0"/>
              <a:t>Resources</a:t>
            </a:r>
            <a:r>
              <a:rPr lang="en" baseline="0" dirty="0" smtClean="0"/>
              <a:t> mentioned in part one will be: </a:t>
            </a:r>
          </a:p>
          <a:p>
            <a:pPr marL="114300" lvl="0" indent="0" algn="l" rtl="0">
              <a:spcBef>
                <a:spcPts val="0"/>
              </a:spcBef>
              <a:spcAft>
                <a:spcPts val="0"/>
              </a:spcAft>
              <a:buSzPts val="1800"/>
              <a:buNone/>
            </a:pPr>
            <a:r>
              <a:rPr lang="en" sz="1100" dirty="0" smtClean="0"/>
              <a:t>P</a:t>
            </a:r>
            <a:r>
              <a:rPr lang="en-US" sz="1100" dirty="0" smtClean="0"/>
              <a:t>a</a:t>
            </a:r>
            <a:r>
              <a:rPr lang="en" sz="1100" dirty="0" smtClean="0"/>
              <a:t>rt One: </a:t>
            </a:r>
          </a:p>
          <a:p>
            <a:pPr marL="457200" lvl="0" indent="-342900" algn="l" rtl="0">
              <a:spcBef>
                <a:spcPts val="0"/>
              </a:spcBef>
              <a:spcAft>
                <a:spcPts val="0"/>
              </a:spcAft>
              <a:buSzPts val="1800"/>
              <a:buAutoNum type="arabicPeriod"/>
            </a:pPr>
            <a:r>
              <a:rPr lang="en" sz="1100" dirty="0" smtClean="0"/>
              <a:t>Practice Profile</a:t>
            </a:r>
            <a:r>
              <a:rPr lang="en" sz="1100" baseline="0" dirty="0" smtClean="0"/>
              <a:t> </a:t>
            </a:r>
          </a:p>
          <a:p>
            <a:pPr marL="457200" lvl="0" indent="-342900" algn="l" rtl="0">
              <a:spcBef>
                <a:spcPts val="0"/>
              </a:spcBef>
              <a:spcAft>
                <a:spcPts val="0"/>
              </a:spcAft>
              <a:buSzPts val="1800"/>
              <a:buAutoNum type="arabicPeriod"/>
            </a:pPr>
            <a:r>
              <a:rPr lang="en" sz="1100" dirty="0" smtClean="0"/>
              <a:t>Acronyms and Links</a:t>
            </a:r>
          </a:p>
          <a:p>
            <a:pPr>
              <a:buFont typeface="Arial"/>
              <a:buAutoNum type="arabicPeriod"/>
            </a:pPr>
            <a:r>
              <a:rPr lang="en-US" sz="1100" dirty="0" smtClean="0"/>
              <a:t>Cognitive Rigor Matrices (Tools 1-8)</a:t>
            </a:r>
          </a:p>
          <a:p>
            <a:pPr lvl="0">
              <a:buFont typeface="Arial"/>
              <a:buAutoNum type="arabicPeriod"/>
            </a:pPr>
            <a:r>
              <a:rPr lang="en-US" sz="1100" dirty="0" smtClean="0"/>
              <a:t>Diamond Graphic (background)</a:t>
            </a:r>
          </a:p>
          <a:p>
            <a:pPr lvl="0">
              <a:buFont typeface="Arial"/>
              <a:buAutoNum type="arabicPeriod"/>
            </a:pPr>
            <a:r>
              <a:rPr lang="en-US" sz="1100" dirty="0" smtClean="0"/>
              <a:t>Articles on Learning Progressions</a:t>
            </a:r>
          </a:p>
          <a:p>
            <a:pPr lvl="0">
              <a:buFont typeface="Arial"/>
              <a:buAutoNum type="arabicPeriod"/>
            </a:pPr>
            <a:r>
              <a:rPr lang="en-US" sz="1100" dirty="0" smtClean="0"/>
              <a:t>Videos (Myth of Average and 7/10 split)</a:t>
            </a:r>
            <a:endParaRPr lang="en" sz="1100" dirty="0" smtClean="0"/>
          </a:p>
          <a:p>
            <a:pPr marL="0" indent="0">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In the</a:t>
            </a:r>
            <a:r>
              <a:rPr lang="en-US" baseline="0" dirty="0" smtClean="0"/>
              <a:t> first two parts of the series we learned (in part one) about learning progression, along with some tools to help us create them AND in part two we started creating our own tip to tip learning progression at the building the base section. ANIMATE </a:t>
            </a:r>
            <a:r>
              <a:rPr lang="en-US" baseline="0" dirty="0" err="1" smtClean="0"/>
              <a:t>ANIMATE</a:t>
            </a:r>
            <a:endParaRPr lang="en-US" baseline="0" dirty="0" smtClean="0"/>
          </a:p>
          <a:p>
            <a:pPr marL="158750" indent="0">
              <a:buNone/>
            </a:pPr>
            <a:r>
              <a:rPr lang="en-US" baseline="0" dirty="0" smtClean="0"/>
              <a:t>Part Three will move onto the next section, deconstructing the standard. </a:t>
            </a:r>
            <a:endParaRPr lang="en-US" dirty="0"/>
          </a:p>
        </p:txBody>
      </p:sp>
    </p:spTree>
    <p:extLst>
      <p:ext uri="{BB962C8B-B14F-4D97-AF65-F5344CB8AC3E}">
        <p14:creationId xmlns:p14="http://schemas.microsoft.com/office/powerpoint/2010/main" val="36712323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Remember</a:t>
            </a:r>
            <a:r>
              <a:rPr lang="en-US" baseline="0" dirty="0" smtClean="0"/>
              <a:t> the resources for this part and the entire series can be found in the resources folder: https://drive.google.com/drive/folders/1JxUoGchh5Z3oMp9UL6LsVkbpCGGxhRBa?usp=sharing</a:t>
            </a:r>
            <a:endParaRPr lang="en-US" dirty="0"/>
          </a:p>
        </p:txBody>
      </p:sp>
    </p:spTree>
    <p:extLst>
      <p:ext uri="{BB962C8B-B14F-4D97-AF65-F5344CB8AC3E}">
        <p14:creationId xmlns:p14="http://schemas.microsoft.com/office/powerpoint/2010/main" val="11373284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742dcb6c20_0_5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742dcb6c20_0_5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smtClean="0"/>
              <a:t>For</a:t>
            </a:r>
            <a:r>
              <a:rPr lang="en" baseline="0" dirty="0" smtClean="0"/>
              <a:t> the next few slides you will need the Tip to Tip learning progression you began creating in sesion 2. The building the base section should be completed (although feel free to make edits as you move along through the series, when necessary). </a:t>
            </a:r>
          </a:p>
          <a:p>
            <a:pPr marL="0" indent="0">
              <a:buNone/>
            </a:pPr>
            <a:endParaRPr lang="en" dirty="0" smtClean="0"/>
          </a:p>
          <a:p>
            <a:pPr marL="0" indent="0">
              <a:buNone/>
            </a:pPr>
            <a:r>
              <a:rPr lang="en" dirty="0" smtClean="0"/>
              <a:t>Next</a:t>
            </a:r>
            <a:r>
              <a:rPr lang="en" dirty="0"/>
              <a:t>, locate the deconstructing the standard section. </a:t>
            </a:r>
            <a:endParaRPr dirty="0"/>
          </a:p>
          <a:p>
            <a:pPr marL="0" indent="0">
              <a:buNone/>
            </a:pPr>
            <a:endParaRPr dirty="0"/>
          </a:p>
          <a:p>
            <a:pPr marL="0" indent="0">
              <a:buNone/>
            </a:pPr>
            <a:r>
              <a:rPr lang="en" dirty="0" smtClean="0"/>
              <a:t>Unlike</a:t>
            </a:r>
            <a:r>
              <a:rPr lang="en" baseline="0" dirty="0" smtClean="0"/>
              <a:t> the building the base section, t</a:t>
            </a:r>
            <a:r>
              <a:rPr lang="en" dirty="0" smtClean="0"/>
              <a:t>here </a:t>
            </a:r>
            <a:r>
              <a:rPr lang="en" dirty="0"/>
              <a:t>are no state level documents that deconstruct each standard. If your district hasn’t participated in professional development unpacking or deconstructing standards this part may take more time. If your district HAS complete such </a:t>
            </a:r>
            <a:r>
              <a:rPr lang="en" dirty="0" smtClean="0"/>
              <a:t>training</a:t>
            </a:r>
            <a:r>
              <a:rPr lang="en" baseline="0" dirty="0" smtClean="0"/>
              <a:t> activities</a:t>
            </a:r>
            <a:r>
              <a:rPr lang="en" dirty="0" smtClean="0"/>
              <a:t> </a:t>
            </a:r>
            <a:r>
              <a:rPr lang="en" dirty="0"/>
              <a:t>and produced resources such as curriculum maps and pacing guides aligned to the standards, those would be a good resources to include as well. </a:t>
            </a:r>
            <a:endParaRPr dirty="0"/>
          </a:p>
          <a:p>
            <a:pPr marL="0" indent="0">
              <a:buNone/>
            </a:pPr>
            <a:endParaRPr dirty="0"/>
          </a:p>
          <a:p>
            <a:pPr marL="0" indent="0">
              <a:buClr>
                <a:schemeClr val="dk1"/>
              </a:buClr>
              <a:buNone/>
            </a:pPr>
            <a:r>
              <a:rPr lang="en" dirty="0">
                <a:solidFill>
                  <a:schemeClr val="dk1"/>
                </a:solidFill>
              </a:rPr>
              <a:t>ANIMATE ARROWs</a:t>
            </a:r>
            <a:endParaRPr dirty="0">
              <a:solidFill>
                <a:schemeClr val="dk1"/>
              </a:solidFill>
            </a:endParaRPr>
          </a:p>
          <a:p>
            <a:pPr marL="0" indent="0">
              <a:buClr>
                <a:schemeClr val="dk1"/>
              </a:buClr>
              <a:buNone/>
            </a:pPr>
            <a:endParaRPr dirty="0">
              <a:solidFill>
                <a:schemeClr val="dk1"/>
              </a:solidFill>
            </a:endParaRPr>
          </a:p>
          <a:p>
            <a:pPr marL="0" indent="0">
              <a:buClr>
                <a:schemeClr val="dk1"/>
              </a:buClr>
              <a:buNone/>
            </a:pPr>
            <a:r>
              <a:rPr lang="en" dirty="0">
                <a:solidFill>
                  <a:schemeClr val="dk1"/>
                </a:solidFill>
              </a:rPr>
              <a:t>Read Practice Profile </a:t>
            </a:r>
            <a:endParaRPr dirty="0">
              <a:solidFill>
                <a:schemeClr val="dk1"/>
              </a:solidFill>
            </a:endParaRPr>
          </a:p>
          <a:p>
            <a:pPr marL="0" indent="0">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7942eee512_0_1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7942eee512_0_1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Here is a mostly finished example of a 7th grade Tip to Tip Learning Progression one team </a:t>
            </a:r>
            <a:r>
              <a:rPr lang="en" dirty="0" smtClean="0"/>
              <a:t>created.</a:t>
            </a:r>
            <a:r>
              <a:rPr lang="en" baseline="0" dirty="0" smtClean="0"/>
              <a:t> In this example, you can see that the deconstructing the standard portion of the tip to tip learning progression is in the middle of the template. It has included and labeled the Performance Level Descriptors for that grade level. </a:t>
            </a:r>
            <a:endParaRPr dirty="0"/>
          </a:p>
        </p:txBody>
      </p:sp>
    </p:spTree>
    <p:extLst>
      <p:ext uri="{BB962C8B-B14F-4D97-AF65-F5344CB8AC3E}">
        <p14:creationId xmlns:p14="http://schemas.microsoft.com/office/powerpoint/2010/main" val="33468627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742dcb6c20_0_13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742dcb6c20_0_13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Note that this example, taken from the </a:t>
            </a:r>
            <a:r>
              <a:rPr lang="en" dirty="0" smtClean="0"/>
              <a:t>previous</a:t>
            </a:r>
            <a:r>
              <a:rPr lang="en" baseline="0" dirty="0" smtClean="0"/>
              <a:t> slide</a:t>
            </a:r>
            <a:r>
              <a:rPr lang="en" dirty="0" smtClean="0"/>
              <a:t>, </a:t>
            </a:r>
            <a:r>
              <a:rPr lang="en" dirty="0"/>
              <a:t>is missing splinter skills. Since this team ONLY included performance level descriptors, many steps in cognition have be not be considered. </a:t>
            </a:r>
            <a:endParaRPr dirty="0"/>
          </a:p>
          <a:p>
            <a:pPr marL="0" indent="0">
              <a:buNone/>
            </a:pPr>
            <a:endParaRPr dirty="0"/>
          </a:p>
          <a:p>
            <a:pPr marL="0" indent="0">
              <a:buNone/>
            </a:pPr>
            <a:r>
              <a:rPr lang="en" dirty="0"/>
              <a:t>In my experience, this is a common practice among teachers. I have had many teachers realize, after looking at the CRM, that they are beginning instruction at a DOK too high for many of their students and have to plan for ways to build their understanding before teaching and assessing them at high DOK levels. </a:t>
            </a:r>
            <a:endParaRPr dirty="0"/>
          </a:p>
          <a:p>
            <a:pPr marL="0" indent="0">
              <a:buNone/>
            </a:pPr>
            <a:endParaRPr dirty="0"/>
          </a:p>
          <a:p>
            <a:pPr marL="0" indent="0">
              <a:buNone/>
            </a:pPr>
            <a:r>
              <a:rPr lang="en" dirty="0"/>
              <a:t>In this example, </a:t>
            </a:r>
            <a:endParaRPr dirty="0"/>
          </a:p>
          <a:p>
            <a:pPr marL="0" indent="0">
              <a:buNone/>
            </a:pPr>
            <a:r>
              <a:rPr lang="en" dirty="0"/>
              <a:t>ANIMATE twice: The teacher are PLDs are somewhere in this level of blooms and DOK </a:t>
            </a:r>
            <a:endParaRPr dirty="0"/>
          </a:p>
          <a:p>
            <a:pPr marL="0" indent="0">
              <a:buNone/>
            </a:pPr>
            <a:r>
              <a:rPr lang="en" dirty="0"/>
              <a:t>ANIMATE again </a:t>
            </a:r>
            <a:endParaRPr dirty="0"/>
          </a:p>
          <a:p>
            <a:pPr marL="0" indent="0">
              <a:buNone/>
            </a:pPr>
            <a:r>
              <a:rPr lang="en" dirty="0"/>
              <a:t>This level of DOK is asking students to use concepts to solve non-routine problems to be proficient. </a:t>
            </a:r>
            <a:endParaRPr dirty="0"/>
          </a:p>
          <a:p>
            <a:pPr marL="0" indent="0">
              <a:buNone/>
            </a:pPr>
            <a:endParaRPr dirty="0"/>
          </a:p>
          <a:p>
            <a:pPr marL="0" indent="0">
              <a:buClr>
                <a:schemeClr val="dk1"/>
              </a:buClr>
              <a:buNone/>
            </a:pPr>
            <a:r>
              <a:rPr lang="en" dirty="0">
                <a:solidFill>
                  <a:schemeClr val="dk1"/>
                </a:solidFill>
              </a:rPr>
              <a:t> Additionally, they are being asked to compare. ANIMATE </a:t>
            </a:r>
            <a:endParaRPr dirty="0">
              <a:solidFill>
                <a:schemeClr val="dk1"/>
              </a:solidFill>
            </a:endParaRPr>
          </a:p>
          <a:p>
            <a:pPr marL="0" indent="0">
              <a:buClr>
                <a:schemeClr val="dk1"/>
              </a:buClr>
              <a:buNone/>
            </a:pPr>
            <a:r>
              <a:rPr lang="en" dirty="0">
                <a:solidFill>
                  <a:schemeClr val="dk1"/>
                </a:solidFill>
              </a:rPr>
              <a:t>And then to score advanced to Analyze ANIMATE</a:t>
            </a:r>
            <a:endParaRPr dirty="0">
              <a:solidFill>
                <a:schemeClr val="dk1"/>
              </a:solidFill>
            </a:endParaRPr>
          </a:p>
          <a:p>
            <a:pPr marL="0" indent="0">
              <a:buNone/>
            </a:pPr>
            <a:endParaRPr dirty="0"/>
          </a:p>
          <a:p>
            <a:pPr marL="0" indent="0">
              <a:buNone/>
            </a:pPr>
            <a:endParaRPr dirty="0"/>
          </a:p>
          <a:p>
            <a:pPr marL="0" indent="0">
              <a:buNone/>
            </a:pPr>
            <a:r>
              <a:rPr lang="en" dirty="0"/>
              <a:t>ANIMATE arrow: to get to the next PLD (Accelerated) students will need to be able to apply this learning to other concepts or real-world scenarios.</a:t>
            </a:r>
            <a:endParaRPr dirty="0"/>
          </a:p>
          <a:p>
            <a:pPr marL="0" indent="0">
              <a:buNone/>
            </a:pPr>
            <a:r>
              <a:rPr lang="en" dirty="0"/>
              <a:t>ANIMATE next arrow. </a:t>
            </a:r>
            <a:endParaRPr dirty="0"/>
          </a:p>
          <a:p>
            <a:pPr marL="0" indent="0">
              <a:buNone/>
            </a:pPr>
            <a:r>
              <a:rPr lang="en" dirty="0"/>
              <a:t>This is taking them from Blooms understanding DOK 3 to DOK 4 and then to Blooms Analyze level at DOK 2, skipping DOK 1. Again, some students, probably those successful earlier on with this content have probably mastered that splinter skill in previous grades or lessons. Others, those with disabilities or gaps in learning, may not be able to automatically fill in this skill and be ready for the next splinter skill. </a:t>
            </a:r>
            <a:endParaRPr dirty="0"/>
          </a:p>
          <a:p>
            <a:pPr marL="0" indent="0">
              <a:buNone/>
            </a:pPr>
            <a:endParaRPr dirty="0"/>
          </a:p>
          <a:p>
            <a:pPr marL="0" indent="0">
              <a:buNone/>
            </a:pPr>
            <a:r>
              <a:rPr lang="en" dirty="0"/>
              <a:t>ANIMATE final arrow: </a:t>
            </a:r>
            <a:endParaRPr dirty="0"/>
          </a:p>
          <a:p>
            <a:pPr marL="0" indent="0">
              <a:buNone/>
            </a:pPr>
            <a:r>
              <a:rPr lang="en" dirty="0"/>
              <a:t>Before students can analyze multiple sources, they may need to compare data sets or text and note difference, then have a conversation, practice, and feedback around possible causes/outcomes for the differences. </a:t>
            </a:r>
            <a:endParaRPr dirty="0"/>
          </a:p>
          <a:p>
            <a:pPr marL="0" indent="0">
              <a:buNone/>
            </a:pPr>
            <a:endParaRPr dirty="0"/>
          </a:p>
          <a:p>
            <a:pPr marL="0" indent="0">
              <a:buNone/>
            </a:pPr>
            <a:r>
              <a:rPr lang="en" dirty="0"/>
              <a:t>Finally, many teachers I work with find that they are not even trying to reach Advanced or Accelerated levels with most of their students. Sometimes this is due to unintentional tracking within the school system where teachers are only getting the lowest 20% of students in their tested area. However, research clearly shows the negatively effects of such ability grouping. Students of all levels should be able to interact in heterogeneous groups with students of multiple performance levels. </a:t>
            </a:r>
            <a:endParaRPr dirty="0"/>
          </a:p>
          <a:p>
            <a:pPr marL="0" indent="0">
              <a:buClr>
                <a:schemeClr val="dk1"/>
              </a:buClr>
              <a:buNone/>
            </a:pPr>
            <a:endParaRPr dirty="0">
              <a:solidFill>
                <a:schemeClr val="dk1"/>
              </a:solidFill>
            </a:endParaRPr>
          </a:p>
          <a:p>
            <a:pPr marL="0" indent="0">
              <a:buClr>
                <a:schemeClr val="dk1"/>
              </a:buClr>
              <a:buNone/>
            </a:pPr>
            <a:r>
              <a:rPr lang="en" dirty="0">
                <a:solidFill>
                  <a:schemeClr val="dk1"/>
                </a:solidFill>
              </a:rPr>
              <a:t>We must move all students, even those with disabilities, towards higher levels. This is how teachers can have high expectations for ALL students STANDARD by STANDARD. </a:t>
            </a:r>
            <a:endParaRPr dirty="0">
              <a:solidFill>
                <a:schemeClr val="dk1"/>
              </a:solidFill>
            </a:endParaRPr>
          </a:p>
          <a:p>
            <a:pPr marL="0" indent="0">
              <a:buNone/>
            </a:pPr>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742dcb6c20_0_8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742dcb6c20_0_8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This next example shows how one teacher has used the PLD as a starting point for her deconstruction. Her district did NOT have any deconstruction or unpacking resources available as a starting point. </a:t>
            </a:r>
            <a:endParaRPr dirty="0"/>
          </a:p>
          <a:p>
            <a:pPr marL="0" indent="0">
              <a:buNone/>
            </a:pPr>
            <a:endParaRPr dirty="0"/>
          </a:p>
          <a:p>
            <a:pPr marL="0" indent="0">
              <a:buNone/>
            </a:pPr>
            <a:r>
              <a:rPr lang="en" dirty="0"/>
              <a:t>Here you can see, that she looked at what necessary splinter skills might be to move students beyond building the base and through the PLD. </a:t>
            </a:r>
            <a:endParaRPr dirty="0"/>
          </a:p>
          <a:p>
            <a:pPr marL="0" indent="0">
              <a:buNone/>
            </a:pPr>
            <a:endParaRPr dirty="0"/>
          </a:p>
          <a:p>
            <a:pPr marL="0" indent="0">
              <a:buNone/>
            </a:pPr>
            <a:r>
              <a:rPr lang="en" dirty="0"/>
              <a:t>ANIMATE top three arrows. </a:t>
            </a:r>
            <a:endParaRPr dirty="0"/>
          </a:p>
          <a:p>
            <a:pPr marL="0" indent="0">
              <a:buNone/>
            </a:pPr>
            <a:endParaRPr dirty="0"/>
          </a:p>
          <a:p>
            <a:pPr marL="0" indent="0">
              <a:buNone/>
            </a:pPr>
            <a:r>
              <a:rPr lang="en" dirty="0"/>
              <a:t>When she examined the PLD for this standard, she could not find any for the Accelerated or Advanced PLD. Also, since this is a Biology example, many standards build and related together in themes. She considered how the students would use this information and decided that it was best applied along with another standard. </a:t>
            </a:r>
            <a:endParaRPr dirty="0"/>
          </a:p>
          <a:p>
            <a:pPr marL="0" indent="0">
              <a:buNone/>
            </a:pPr>
            <a:r>
              <a:rPr lang="en" dirty="0"/>
              <a:t>There is no “right or Wrong” necessarily. Districts, Curriculum Directors, and teams can determine what makes sense for their content. </a:t>
            </a:r>
            <a:endParaRPr dirty="0"/>
          </a:p>
          <a:p>
            <a:pPr marL="0" indent="0">
              <a:buNone/>
            </a:pPr>
            <a:endParaRPr dirty="0"/>
          </a:p>
          <a:p>
            <a:pPr marL="0" indent="0">
              <a:buNone/>
            </a:pPr>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742dcb6c20_0_13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742dcb6c20_0_13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smtClean="0">
                <a:solidFill>
                  <a:schemeClr val="dk1"/>
                </a:solidFill>
              </a:rPr>
              <a:t>Read </a:t>
            </a:r>
            <a:r>
              <a:rPr lang="en" dirty="0">
                <a:solidFill>
                  <a:schemeClr val="dk1"/>
                </a:solidFill>
              </a:rPr>
              <a:t>the slide</a:t>
            </a:r>
            <a:endParaRPr dirty="0">
              <a:solidFill>
                <a:schemeClr val="dk1"/>
              </a:solidFill>
            </a:endParaRPr>
          </a:p>
          <a:p>
            <a:pPr marL="0" indent="0">
              <a:buClr>
                <a:schemeClr val="dk1"/>
              </a:buClr>
              <a:buNone/>
            </a:pPr>
            <a:r>
              <a:rPr lang="en" dirty="0">
                <a:solidFill>
                  <a:schemeClr val="dk1"/>
                </a:solidFill>
              </a:rPr>
              <a:t>At this time you may pause the video to complete the Deconstructing the Standard portion of the Tip to Tip Learning Progression using the documents listed and pictured here. Feel free to restart the video when you are ready to proceed to Moving Beyond the Standard portion. </a:t>
            </a:r>
            <a:endParaRPr dirty="0">
              <a:solidFill>
                <a:schemeClr val="dk1"/>
              </a:solidFill>
            </a:endParaRPr>
          </a:p>
          <a:p>
            <a:pPr marL="0" indent="0">
              <a:buNone/>
            </a:pP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Reflect on the deconstructing the standard portion of your learning progression; how did it go?</a:t>
            </a:r>
          </a:p>
          <a:p>
            <a:r>
              <a:rPr lang="en-US" dirty="0" smtClean="0"/>
              <a:t>If you did not get to ideal level, why? </a:t>
            </a:r>
          </a:p>
          <a:p>
            <a:r>
              <a:rPr lang="en-US" dirty="0" smtClean="0"/>
              <a:t>What additional support do  you need?</a:t>
            </a:r>
          </a:p>
          <a:p>
            <a:r>
              <a:rPr lang="en-US" dirty="0" smtClean="0"/>
              <a:t>Remember, there are resources in folder and linked to the practice profile, like the link pictured here. This particular</a:t>
            </a:r>
            <a:r>
              <a:rPr lang="en-US" baseline="0" dirty="0" smtClean="0"/>
              <a:t> link includes Shawna Benson from the Diverse Learning Center of OCALI calling out the verb from the standard. </a:t>
            </a:r>
            <a:endParaRPr lang="en-US" dirty="0" smtClean="0"/>
          </a:p>
          <a:p>
            <a:pPr marL="158750" indent="0">
              <a:buNone/>
            </a:pPr>
            <a:endParaRPr lang="en-US" dirty="0"/>
          </a:p>
        </p:txBody>
      </p:sp>
    </p:spTree>
    <p:extLst>
      <p:ext uri="{BB962C8B-B14F-4D97-AF65-F5344CB8AC3E}">
        <p14:creationId xmlns:p14="http://schemas.microsoft.com/office/powerpoint/2010/main" val="13844810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Congratulations! You have completed part</a:t>
            </a:r>
            <a:r>
              <a:rPr lang="en-US" baseline="0" dirty="0" smtClean="0"/>
              <a:t> three of the series! ANIMATE </a:t>
            </a:r>
            <a:r>
              <a:rPr lang="en-US" baseline="0" dirty="0" err="1" smtClean="0"/>
              <a:t>ANIMATE</a:t>
            </a:r>
            <a:r>
              <a:rPr lang="en-US" baseline="0" dirty="0" smtClean="0"/>
              <a:t> </a:t>
            </a:r>
            <a:r>
              <a:rPr lang="en-US" baseline="0" dirty="0" err="1" smtClean="0"/>
              <a:t>ANIMATE</a:t>
            </a:r>
            <a:endParaRPr lang="en-US" baseline="0" dirty="0" smtClean="0"/>
          </a:p>
          <a:p>
            <a:pPr marL="158750" indent="0">
              <a:buNone/>
            </a:pPr>
            <a:r>
              <a:rPr lang="en-US" baseline="0" dirty="0" smtClean="0"/>
              <a:t> </a:t>
            </a:r>
          </a:p>
          <a:p>
            <a:pPr marL="158750" indent="0">
              <a:buNone/>
            </a:pPr>
            <a:r>
              <a:rPr lang="en-US" baseline="0" dirty="0" smtClean="0"/>
              <a:t>During part 4 we will continue creating a tip to tip learning progression by completing the moving beyond the standard portion. </a:t>
            </a:r>
            <a:endParaRPr lang="en-US" dirty="0" smtClean="0"/>
          </a:p>
          <a:p>
            <a:endParaRPr lang="en-US" dirty="0"/>
          </a:p>
        </p:txBody>
      </p:sp>
    </p:spTree>
    <p:extLst>
      <p:ext uri="{BB962C8B-B14F-4D97-AF65-F5344CB8AC3E}">
        <p14:creationId xmlns:p14="http://schemas.microsoft.com/office/powerpoint/2010/main" val="32365874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Before moving</a:t>
            </a:r>
            <a:r>
              <a:rPr lang="en-US" baseline="0" dirty="0" smtClean="0"/>
              <a:t> on to part four, please make sure you have the following…. </a:t>
            </a:r>
          </a:p>
          <a:p>
            <a:pPr marL="158750" indent="0">
              <a:buNone/>
            </a:pPr>
            <a:endParaRPr lang="en-US" baseline="0" dirty="0" smtClean="0"/>
          </a:p>
          <a:p>
            <a:pPr marL="158750" indent="0">
              <a:buNone/>
            </a:pPr>
            <a:r>
              <a:rPr lang="en-US" baseline="0" dirty="0" smtClean="0"/>
              <a:t> </a:t>
            </a:r>
            <a:endParaRPr lang="en-US" dirty="0"/>
          </a:p>
        </p:txBody>
      </p:sp>
    </p:spTree>
    <p:extLst>
      <p:ext uri="{BB962C8B-B14F-4D97-AF65-F5344CB8AC3E}">
        <p14:creationId xmlns:p14="http://schemas.microsoft.com/office/powerpoint/2010/main" val="887712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The idea of learning progressions is not a new one. In multiple</a:t>
            </a:r>
            <a:r>
              <a:rPr lang="en-US" baseline="0" dirty="0" smtClean="0"/>
              <a:t> disciplines, learners begin with more basic skills and as they progress in their learning, they begin to learn more complex versions of the skills or combine skills into more complex skills or concepts. </a:t>
            </a:r>
          </a:p>
          <a:p>
            <a:pPr marL="158750" indent="0">
              <a:buNone/>
            </a:pPr>
            <a:endParaRPr lang="en-US" baseline="0" dirty="0" smtClean="0"/>
          </a:p>
          <a:p>
            <a:pPr marL="158750" indent="0">
              <a:buNone/>
            </a:pPr>
            <a:r>
              <a:rPr lang="en-US" baseline="0" dirty="0" smtClean="0"/>
              <a:t>The graphic on here shows how students learning to read begin in </a:t>
            </a:r>
            <a:r>
              <a:rPr lang="en-US" baseline="0" dirty="0" err="1" smtClean="0"/>
              <a:t>PreK</a:t>
            </a:r>
            <a:r>
              <a:rPr lang="en-US" baseline="0" dirty="0" smtClean="0"/>
              <a:t> by learning phonemes through phonemic awareness,  phonemes are the sounds that make up words. They learn to hear these sounds in through rhyming and alliteration, through blending and segmenting, and then as they move up in grade, students begin to do more complex work with those sounds. There is a progression of being able to hear the sounds, recognize them, isolate them, and then manipulate those sounds. </a:t>
            </a:r>
          </a:p>
          <a:p>
            <a:pPr marL="158750" indent="0">
              <a:buNone/>
            </a:pPr>
            <a:r>
              <a:rPr lang="en-US" baseline="0" dirty="0" smtClean="0"/>
              <a:t>The same can be said for phonics, fluency, vocabulary, and comprehension. There is a progression over time that students will go through when learning each of these 5 areas of reading. </a:t>
            </a:r>
          </a:p>
          <a:p>
            <a:pPr marL="158750" indent="0">
              <a:buNone/>
            </a:pPr>
            <a:endParaRPr lang="en-US" baseline="0" dirty="0" smtClean="0"/>
          </a:p>
          <a:p>
            <a:pPr marL="158750" indent="0">
              <a:buNone/>
            </a:pPr>
            <a:endParaRPr lang="en-US" baseline="0" dirty="0" smtClean="0"/>
          </a:p>
          <a:p>
            <a:pPr marL="158750" indent="0">
              <a:buNone/>
            </a:pPr>
            <a:endParaRPr lang="en-US" dirty="0"/>
          </a:p>
        </p:txBody>
      </p:sp>
    </p:spTree>
    <p:extLst>
      <p:ext uri="{BB962C8B-B14F-4D97-AF65-F5344CB8AC3E}">
        <p14:creationId xmlns:p14="http://schemas.microsoft.com/office/powerpoint/2010/main" val="31426730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i="1">
                <a:latin typeface="Calibri"/>
                <a:ea typeface="Calibri"/>
                <a:cs typeface="Calibri"/>
                <a:sym typeface="Calibri"/>
              </a:rPr>
              <a:t>Hello and Welcome to Creating Tip to Tip Learning Progressions. My name is Cherie Smith. I am consultant for State Support Team 6. There are 16 regions of State Support Teams in Ohio. </a:t>
            </a:r>
            <a:endParaRPr b="1" i="1">
              <a:latin typeface="Calibri"/>
              <a:ea typeface="Calibri"/>
              <a:cs typeface="Calibri"/>
              <a:sym typeface="Calibri"/>
            </a:endParaRPr>
          </a:p>
          <a:p>
            <a:pPr marL="0" indent="0">
              <a:buClr>
                <a:schemeClr val="dk1"/>
              </a:buClr>
              <a:buNone/>
            </a:pPr>
            <a:endParaRPr b="1" i="1">
              <a:solidFill>
                <a:srgbClr val="FF0000"/>
              </a:solidFill>
              <a:latin typeface="Calibri"/>
              <a:ea typeface="Calibri"/>
              <a:cs typeface="Calibri"/>
              <a:sym typeface="Calibri"/>
            </a:endParaRPr>
          </a:p>
          <a:p>
            <a:pPr marL="0" indent="0">
              <a:buClr>
                <a:schemeClr val="dk1"/>
              </a:buClr>
              <a:buNone/>
            </a:pPr>
            <a:r>
              <a:rPr lang="en" b="1" i="1">
                <a:solidFill>
                  <a:srgbClr val="FF0000"/>
                </a:solidFill>
                <a:latin typeface="Calibri"/>
                <a:ea typeface="Calibri"/>
                <a:cs typeface="Calibri"/>
                <a:sym typeface="Calibri"/>
              </a:rPr>
              <a:t>As a part of the State System of Support, the State Support Team collaborates with schools, families and regional partners through a continuous improvement process to ensure each child in Ohio has access to a high-quality education. We focus on leadership and team development, and inclusive instruction practices to assist districts and schools in improving outcomes for each child.</a:t>
            </a:r>
            <a:endParaRPr/>
          </a:p>
        </p:txBody>
      </p:sp>
    </p:spTree>
    <p:extLst>
      <p:ext uri="{BB962C8B-B14F-4D97-AF65-F5344CB8AC3E}">
        <p14:creationId xmlns:p14="http://schemas.microsoft.com/office/powerpoint/2010/main" val="16053394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742dcb6c20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742dcb6c20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The goal </a:t>
            </a:r>
            <a:r>
              <a:rPr lang="en" dirty="0" smtClean="0"/>
              <a:t>of this series to </a:t>
            </a:r>
            <a:r>
              <a:rPr lang="en" dirty="0"/>
              <a:t>be able to create an IDEAL Tip to Tip Learning Progression. We will look at a few examples of Learning Progressions and talk a bit about what it takes to write an IDEAL Tip to Tip Progression. </a:t>
            </a:r>
            <a:endParaRPr dirty="0"/>
          </a:p>
        </p:txBody>
      </p:sp>
    </p:spTree>
    <p:extLst>
      <p:ext uri="{BB962C8B-B14F-4D97-AF65-F5344CB8AC3E}">
        <p14:creationId xmlns:p14="http://schemas.microsoft.com/office/powerpoint/2010/main" val="22207304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79717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https://drive.google.com/drive/folders/1JxUoGchh5Z3oMp9UL6LsVkbpCGGxhRBa?usp=sharing</a:t>
            </a:r>
            <a:endParaRPr lang="en-US" dirty="0"/>
          </a:p>
        </p:txBody>
      </p:sp>
    </p:spTree>
    <p:extLst>
      <p:ext uri="{BB962C8B-B14F-4D97-AF65-F5344CB8AC3E}">
        <p14:creationId xmlns:p14="http://schemas.microsoft.com/office/powerpoint/2010/main" val="22878447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742dcb6c20_0_7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742dcb6c20_0_7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Finally, the third section, moving beyond the standard, is one that many teachers may be uncomfortable with completing at first. I would recommend consulting with curiculum leads or gifted interventionists if your district has access to these professionals. </a:t>
            </a:r>
            <a:endParaRPr dirty="0"/>
          </a:p>
          <a:p>
            <a:pPr marL="0" indent="0">
              <a:buNone/>
            </a:pPr>
            <a:endParaRPr dirty="0"/>
          </a:p>
          <a:p>
            <a:pPr marL="0" indent="0">
              <a:buNone/>
            </a:pPr>
            <a:r>
              <a:rPr lang="en" dirty="0"/>
              <a:t>If not, again the cognitive rigor matrix can help teachers move deeper within the standard without simply moving to the next grade level standard. </a:t>
            </a:r>
            <a:endParaRPr dirty="0"/>
          </a:p>
          <a:p>
            <a:pPr marL="0" indent="0">
              <a:buClr>
                <a:schemeClr val="dk1"/>
              </a:buClr>
              <a:buNone/>
            </a:pPr>
            <a:r>
              <a:rPr lang="en" dirty="0">
                <a:solidFill>
                  <a:schemeClr val="dk1"/>
                </a:solidFill>
              </a:rPr>
              <a:t>ANIMATE ARROWs</a:t>
            </a:r>
            <a:endParaRPr dirty="0">
              <a:solidFill>
                <a:schemeClr val="dk1"/>
              </a:solidFill>
            </a:endParaRPr>
          </a:p>
          <a:p>
            <a:pPr marL="0" indent="0">
              <a:buClr>
                <a:schemeClr val="dk1"/>
              </a:buClr>
              <a:buNone/>
            </a:pPr>
            <a:endParaRPr dirty="0">
              <a:solidFill>
                <a:schemeClr val="dk1"/>
              </a:solidFill>
            </a:endParaRPr>
          </a:p>
          <a:p>
            <a:pPr marL="0" indent="0">
              <a:buClr>
                <a:schemeClr val="dk1"/>
              </a:buClr>
              <a:buNone/>
            </a:pPr>
            <a:r>
              <a:rPr lang="en" dirty="0">
                <a:solidFill>
                  <a:schemeClr val="dk1"/>
                </a:solidFill>
              </a:rPr>
              <a:t>Read Practice Profile </a:t>
            </a:r>
            <a:endParaRPr dirty="0">
              <a:solidFill>
                <a:schemeClr val="dk1"/>
              </a:solidFill>
            </a:endParaRPr>
          </a:p>
          <a:p>
            <a:pPr marL="0" indent="0">
              <a:buNone/>
            </a:pP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742dcb6c20_0_9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742dcb6c20_0_9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Let’s begin by looking at the end of deconstructing the standard. Note, that some districts consider the accelerated and advanced levels as moving beyond the standard. However, since there are students who in many grades and content areas are beginning the year already mastering these levels. Those students need stretch as well. Therefore, we in our region include the accelerated and advanced performance levels within the deconstructing the standard block. </a:t>
            </a:r>
            <a:endParaRPr dirty="0"/>
          </a:p>
          <a:p>
            <a:pPr marL="0" indent="0">
              <a:buNone/>
            </a:pPr>
            <a:endParaRPr dirty="0"/>
          </a:p>
          <a:p>
            <a:pPr marL="0" indent="0">
              <a:buNone/>
            </a:pPr>
            <a:r>
              <a:rPr lang="en" dirty="0"/>
              <a:t>Using the Biology example, beginning with the higher DOK of the Deconstructing the Standard section, you can see how the CRM has informed this teacher’s decisions for Cellular Processes  Learning Progressions. You can see that the PLD is at the CREATE level of BLOOMS. ANIMATE CIRCLE</a:t>
            </a:r>
            <a:endParaRPr dirty="0"/>
          </a:p>
          <a:p>
            <a:pPr marL="0" indent="0">
              <a:buNone/>
            </a:pPr>
            <a:r>
              <a:rPr lang="en" dirty="0"/>
              <a:t>ANIMATE ARROW</a:t>
            </a:r>
            <a:endParaRPr dirty="0"/>
          </a:p>
          <a:p>
            <a:pPr marL="0" indent="0">
              <a:buNone/>
            </a:pPr>
            <a:endParaRPr dirty="0"/>
          </a:p>
          <a:p>
            <a:pPr marL="0" indent="0">
              <a:buNone/>
            </a:pPr>
            <a:r>
              <a:rPr lang="en" dirty="0"/>
              <a:t>The PLD then moves to DOK 2 ANIMATE CIRCLE and ARROW</a:t>
            </a:r>
            <a:endParaRPr dirty="0"/>
          </a:p>
          <a:p>
            <a:pPr marL="0" indent="0">
              <a:buNone/>
            </a:pPr>
            <a:endParaRPr dirty="0"/>
          </a:p>
          <a:p>
            <a:pPr marL="0" indent="0">
              <a:buNone/>
            </a:pPr>
            <a:r>
              <a:rPr lang="en" dirty="0"/>
              <a:t>This teacher wanted to support students by adding a splinter skill that asks them to brainstorm ideas or concepts as a scaffold to their thinking before requiring them to generate or develop a test for a hypothesis. Again, many students may come with this skill and begin to brainstorm on their own while others will need this scaffold in cognition. </a:t>
            </a:r>
            <a:endParaRPr dirty="0"/>
          </a:p>
          <a:p>
            <a:pPr marL="0" indent="0">
              <a:buNone/>
            </a:pPr>
            <a:endParaRPr dirty="0"/>
          </a:p>
          <a:p>
            <a:pPr marL="0" indent="0">
              <a:buNone/>
            </a:pPr>
            <a:r>
              <a:rPr lang="en" b="1" dirty="0"/>
              <a:t>NOW TO MOVE BEYOND THE STANDARD you can see this pattern continued: </a:t>
            </a:r>
            <a:endParaRPr b="1" dirty="0"/>
          </a:p>
          <a:p>
            <a:pPr marL="0" indent="0">
              <a:buNone/>
            </a:pPr>
            <a:r>
              <a:rPr lang="en" dirty="0"/>
              <a:t>If you have students that can develop and test a hypothesis already (achieving at the advanced level) HOW would you help them to keep learning and going deeper? Well look at your matrix. </a:t>
            </a:r>
            <a:endParaRPr dirty="0"/>
          </a:p>
          <a:p>
            <a:pPr marL="0" indent="0">
              <a:buNone/>
            </a:pPr>
            <a:r>
              <a:rPr lang="en" dirty="0"/>
              <a:t>The next level of DOK, is DOK 3 ANIMATE ARROW</a:t>
            </a:r>
            <a:endParaRPr dirty="0"/>
          </a:p>
          <a:p>
            <a:pPr marL="0" indent="0">
              <a:buNone/>
            </a:pPr>
            <a:endParaRPr dirty="0"/>
          </a:p>
          <a:p>
            <a:pPr marL="0" indent="0">
              <a:buNone/>
            </a:pPr>
            <a:r>
              <a:rPr lang="en" dirty="0"/>
              <a:t>This teacher used this box, second bullet point, as a guide to help her think how she can keep growing her high performing students. </a:t>
            </a:r>
            <a:endParaRPr dirty="0"/>
          </a:p>
          <a:p>
            <a:pPr marL="0" indent="0">
              <a:buNone/>
            </a:pPr>
            <a:endParaRPr dirty="0"/>
          </a:p>
          <a:p>
            <a:pPr marL="0" indent="0">
              <a:buNone/>
            </a:pPr>
            <a:r>
              <a:rPr lang="en" dirty="0"/>
              <a:t>Continue with application (and using the Content Elaboration guide provided by the department of education), she was able to keep going with this particular standard into DOK 4. ANIMATE ARROW</a:t>
            </a:r>
            <a:endParaRPr dirty="0"/>
          </a:p>
          <a:p>
            <a:pPr marL="0" indent="0">
              <a:buNone/>
            </a:pPr>
            <a:endParaRPr dirty="0"/>
          </a:p>
          <a:p>
            <a:pPr marL="0" indent="0">
              <a:buNone/>
            </a:pPr>
            <a:r>
              <a:rPr lang="en" dirty="0"/>
              <a:t>ANIMATE CIRCLE: by asking students to synthesize and analyze test results from multiple application and or experiments such as the application in the cheese and yogurt industry. See this handout for more details and links to articles relating to this topic. </a:t>
            </a:r>
            <a:endParaRPr dirty="0"/>
          </a:p>
          <a:p>
            <a:pPr marL="0" indent="0">
              <a:buNone/>
            </a:pPr>
            <a:endParaRPr dirty="0"/>
          </a:p>
          <a:p>
            <a:pPr marL="0" indent="0">
              <a:buNone/>
            </a:pPr>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75e9d3ea7a_1_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75e9d3ea7a_1_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742dcb6c20_0_15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742dcb6c20_0_15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solidFill>
                  <a:schemeClr val="dk1"/>
                </a:solidFill>
              </a:rPr>
              <a:t>Read the Slide.</a:t>
            </a:r>
            <a:endParaRPr>
              <a:solidFill>
                <a:schemeClr val="dk1"/>
              </a:solidFill>
            </a:endParaRPr>
          </a:p>
          <a:p>
            <a:pPr marL="0" indent="0">
              <a:buClr>
                <a:schemeClr val="dk1"/>
              </a:buClr>
              <a:buNone/>
            </a:pPr>
            <a:r>
              <a:rPr lang="en">
                <a:solidFill>
                  <a:schemeClr val="dk1"/>
                </a:solidFill>
              </a:rPr>
              <a:t>At this time you may pause the video to complete the Moving Beyond the Standard portion of the Tip to Tip Learning Progression using the documents listed and pictured here. Feel free to restart the video when you are ready to proceed to Final Slides. </a:t>
            </a:r>
            <a:endParaRPr>
              <a:solidFill>
                <a:schemeClr val="dk1"/>
              </a:solidFill>
            </a:endParaRPr>
          </a:p>
          <a:p>
            <a:pPr marL="0" indent="0">
              <a:buClr>
                <a:schemeClr val="dk1"/>
              </a:buClr>
              <a:buNone/>
            </a:pPr>
            <a:endParaRPr>
              <a:solidFill>
                <a:schemeClr val="dk1"/>
              </a:solidFill>
            </a:endParaRPr>
          </a:p>
          <a:p>
            <a:pPr marL="0" indent="0">
              <a:buNone/>
            </a:pPr>
            <a:endParaRPr/>
          </a:p>
          <a:p>
            <a:pPr marL="0" indent="0">
              <a:buNone/>
            </a:pPr>
            <a:endParaRPr/>
          </a:p>
          <a:p>
            <a:pPr marL="0" indent="0">
              <a:buNone/>
            </a:pPr>
            <a:r>
              <a:rPr lang="en"/>
              <a:t>Tip: Also Consider the Content Elaboration information provided by the department of education and found within the standards information.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928267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Before moving</a:t>
            </a:r>
            <a:r>
              <a:rPr lang="en-US" baseline="0" dirty="0" smtClean="0"/>
              <a:t> on to session five, please make sure you have your Tip to Tip Learning Progression you worked on in session 2, 3, and 4. </a:t>
            </a:r>
          </a:p>
          <a:p>
            <a:pPr marL="158750" indent="0">
              <a:buNone/>
            </a:pPr>
            <a:r>
              <a:rPr lang="en-US" baseline="0" dirty="0" smtClean="0"/>
              <a:t> </a:t>
            </a:r>
            <a:endParaRPr lang="en-US" dirty="0"/>
          </a:p>
        </p:txBody>
      </p:sp>
    </p:spTree>
    <p:extLst>
      <p:ext uri="{BB962C8B-B14F-4D97-AF65-F5344CB8AC3E}">
        <p14:creationId xmlns:p14="http://schemas.microsoft.com/office/powerpoint/2010/main" val="1876812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dirty="0" smtClean="0"/>
              <a:t>This is true for other subjects and disciplines as well. </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aseline="0" dirty="0" smtClean="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dirty="0" smtClean="0"/>
              <a:t>Think about a time you learned to play an instrument, or learned to play a sport. For me, I think about dance class and learning to make the sounds necessary to tap dance. </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aseline="0" dirty="0" smtClean="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dirty="0" smtClean="0"/>
              <a:t>Like learning to play and instrument or sports, when learning those skills I practiced progressions ranging from basic to more complex. </a:t>
            </a:r>
          </a:p>
          <a:p>
            <a:pPr marL="158750" indent="0">
              <a:buNone/>
            </a:pPr>
            <a:endParaRPr lang="en-US" dirty="0"/>
          </a:p>
        </p:txBody>
      </p:sp>
    </p:spTree>
    <p:extLst>
      <p:ext uri="{BB962C8B-B14F-4D97-AF65-F5344CB8AC3E}">
        <p14:creationId xmlns:p14="http://schemas.microsoft.com/office/powerpoint/2010/main" val="3275891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i="1">
                <a:latin typeface="Calibri"/>
                <a:ea typeface="Calibri"/>
                <a:cs typeface="Calibri"/>
                <a:sym typeface="Calibri"/>
              </a:rPr>
              <a:t>Hello and Welcome to Creating Tip to Tip Learning Progressions. My name is Cherie Smith. I am consultant for State Support Team 6. There are 16 regions of State Support Teams in Ohio. </a:t>
            </a:r>
            <a:endParaRPr b="1" i="1">
              <a:latin typeface="Calibri"/>
              <a:ea typeface="Calibri"/>
              <a:cs typeface="Calibri"/>
              <a:sym typeface="Calibri"/>
            </a:endParaRPr>
          </a:p>
          <a:p>
            <a:pPr marL="0" indent="0">
              <a:buClr>
                <a:schemeClr val="dk1"/>
              </a:buClr>
              <a:buNone/>
            </a:pPr>
            <a:endParaRPr b="1" i="1">
              <a:solidFill>
                <a:srgbClr val="FF0000"/>
              </a:solidFill>
              <a:latin typeface="Calibri"/>
              <a:ea typeface="Calibri"/>
              <a:cs typeface="Calibri"/>
              <a:sym typeface="Calibri"/>
            </a:endParaRPr>
          </a:p>
          <a:p>
            <a:pPr marL="0" indent="0">
              <a:buClr>
                <a:schemeClr val="dk1"/>
              </a:buClr>
              <a:buNone/>
            </a:pPr>
            <a:r>
              <a:rPr lang="en" b="1" i="1">
                <a:solidFill>
                  <a:srgbClr val="FF0000"/>
                </a:solidFill>
                <a:latin typeface="Calibri"/>
                <a:ea typeface="Calibri"/>
                <a:cs typeface="Calibri"/>
                <a:sym typeface="Calibri"/>
              </a:rPr>
              <a:t>As a part of the State System of Support, the State Support Team collaborates with schools, families and regional partners through a continuous improvement process to ensure each child in Ohio has access to a high-quality education. We focus on leadership and team development, and inclusive instruction practices to assist districts and schools in improving outcomes for each child.</a:t>
            </a:r>
            <a:endParaRPr/>
          </a:p>
        </p:txBody>
      </p:sp>
    </p:spTree>
    <p:extLst>
      <p:ext uri="{BB962C8B-B14F-4D97-AF65-F5344CB8AC3E}">
        <p14:creationId xmlns:p14="http://schemas.microsoft.com/office/powerpoint/2010/main" val="34045794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742dcb6c20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742dcb6c20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The goal for this recording presentation is for audience members to be able to create an IDEAL Tip to Tip Learning Progression. We will look at a few examples of Learning Progressions and talk a bit about what it takes to write an IDEAL Tip to Tip Progression. </a:t>
            </a:r>
            <a:endParaRPr/>
          </a:p>
        </p:txBody>
      </p:sp>
    </p:spTree>
    <p:extLst>
      <p:ext uri="{BB962C8B-B14F-4D97-AF65-F5344CB8AC3E}">
        <p14:creationId xmlns:p14="http://schemas.microsoft.com/office/powerpoint/2010/main" val="318500410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174337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https://drive.google.com/drive/folders/1JxUoGchh5Z3oMp9UL6LsVkbpCGGxhRBa?usp=sharing  </a:t>
            </a:r>
            <a:endParaRPr lang="en-US" dirty="0"/>
          </a:p>
        </p:txBody>
      </p:sp>
    </p:spTree>
    <p:extLst>
      <p:ext uri="{BB962C8B-B14F-4D97-AF65-F5344CB8AC3E}">
        <p14:creationId xmlns:p14="http://schemas.microsoft.com/office/powerpoint/2010/main" val="23203828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7942eee512_1_8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7942eee512_1_8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Here again is the example of a 7th grade Tip to Tip Learning Progression.</a:t>
            </a:r>
            <a:endParaRPr dirty="0"/>
          </a:p>
          <a:p>
            <a:pPr marL="0" indent="0">
              <a:buNone/>
            </a:pPr>
            <a:endParaRPr dirty="0"/>
          </a:p>
          <a:p>
            <a:pPr marL="0" indent="0">
              <a:buNone/>
            </a:pPr>
            <a:r>
              <a:rPr lang="en" dirty="0"/>
              <a:t>At this time, you may want to pause the video with your team and with the use of the Tip to Tip Learning Progression Practice Profile, determine if this would fall within the IDEAL, ACCEPTABLE, or UNACCEPTABLE category for each area of the learning progression (building the base, deconstructing the standard, and moving beyond the standard). </a:t>
            </a:r>
            <a:endParaRPr dirty="0"/>
          </a:p>
          <a:p>
            <a:pPr marL="0" indent="0">
              <a:buNone/>
            </a:pPr>
            <a:endParaRPr dirty="0"/>
          </a:p>
          <a:p>
            <a:pPr marL="0" indent="0">
              <a:buNone/>
            </a:pPr>
            <a:r>
              <a:rPr lang="en" dirty="0"/>
              <a:t>Have a conversation with your team about what you liked and what could be improved. </a:t>
            </a:r>
            <a:endParaRPr dirty="0"/>
          </a:p>
          <a:p>
            <a:pPr marL="0" indent="0">
              <a:buNone/>
            </a:pPr>
            <a:endParaRPr dirty="0"/>
          </a:p>
          <a:p>
            <a:pPr marL="0" indent="0">
              <a:buNone/>
            </a:pPr>
            <a:endParaRPr dirty="0"/>
          </a:p>
          <a:p>
            <a:pPr marL="0" indent="0">
              <a:buNone/>
            </a:pPr>
            <a:endParaRPr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7942eee512_1_12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7942eee512_1_12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You may have rated this Tip to Tip Learning Progression in a similar fashion. </a:t>
            </a:r>
            <a:endParaRPr/>
          </a:p>
          <a:p>
            <a:pPr marL="0" indent="0">
              <a:buNone/>
            </a:pPr>
            <a:r>
              <a:rPr lang="en"/>
              <a:t>Warm feedback to this teacher or teacher team might be that you like the idea of include or labeling blooms and level of DOK. </a:t>
            </a:r>
            <a:endParaRPr/>
          </a:p>
          <a:p>
            <a:pPr marL="0" indent="0">
              <a:buNone/>
            </a:pPr>
            <a:r>
              <a:rPr lang="en"/>
              <a:t>Cool feedback might be that the teacher or team needs to consider other splinter skills in the deconstruction of the standard section BEYOND just listing the PLD.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742dcb6c20_0_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742dcb6c20_0_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smtClean="0"/>
              <a:t>HANDOUTS</a:t>
            </a:r>
            <a:endParaRPr dirty="0" smtClean="0"/>
          </a:p>
          <a:p>
            <a:pPr marL="0" indent="0">
              <a:buNone/>
            </a:pPr>
            <a:endParaRPr dirty="0"/>
          </a:p>
          <a:p>
            <a:pPr marL="0" indent="0">
              <a:buNone/>
            </a:pPr>
            <a:r>
              <a:rPr lang="en" dirty="0"/>
              <a:t>This Practice Profile was created as a way to guide you in creating a Tip to Tip Learning Progression for each of your standards. </a:t>
            </a:r>
            <a:endParaRPr dirty="0"/>
          </a:p>
          <a:p>
            <a:pPr marL="0" indent="0">
              <a:buNone/>
            </a:pPr>
            <a:endParaRPr dirty="0"/>
          </a:p>
          <a:p>
            <a:pPr marL="0" indent="0">
              <a:buNone/>
            </a:pPr>
            <a:r>
              <a:rPr lang="en" dirty="0"/>
              <a:t>It includes the three main areas of a Tip to Tip LP which are: 1) Building the Base, 2) Deconstructing Grade Level Standard, and 3) Moving Beyond the Standard. </a:t>
            </a:r>
            <a:endParaRPr dirty="0"/>
          </a:p>
          <a:p>
            <a:pPr marL="0" indent="0">
              <a:buNone/>
            </a:pPr>
            <a:endParaRPr dirty="0"/>
          </a:p>
          <a:p>
            <a:pPr marL="0" indent="0">
              <a:buNone/>
            </a:pPr>
            <a:r>
              <a:rPr lang="en" dirty="0"/>
              <a:t>It also includes a statement indicating why each area is important and descriptions of what an ideal, acceptable, and unacceptable or harmful learning progression may include. </a:t>
            </a:r>
            <a:endParaRPr dirty="0"/>
          </a:p>
          <a:p>
            <a:pPr marL="0" indent="0">
              <a:buNone/>
            </a:pPr>
            <a:endParaRPr dirty="0"/>
          </a:p>
          <a:p>
            <a:pPr marL="0" indent="0">
              <a:buNone/>
            </a:pPr>
            <a:r>
              <a:rPr lang="en" dirty="0"/>
              <a:t>For example, it would be harmful for students to only have the grade level standard listed. This would be teaching only to the middle and ignoring students at the tips. This practice is harmful because it only sends a message of marginalization to those students. </a:t>
            </a:r>
            <a:endParaRPr dirty="0"/>
          </a:p>
          <a:p>
            <a:pPr marL="0" indent="0">
              <a:buNone/>
            </a:pPr>
            <a:endParaRPr dirty="0"/>
          </a:p>
          <a:p>
            <a:pPr marL="0" indent="0">
              <a:buNone/>
            </a:pPr>
            <a:r>
              <a:rPr lang="en" dirty="0"/>
              <a:t>See Todd Ross’s Myth of Average Video </a:t>
            </a:r>
            <a:r>
              <a:rPr lang="en" dirty="0" smtClean="0"/>
              <a:t>in the resources folder to </a:t>
            </a:r>
            <a:r>
              <a:rPr lang="en" dirty="0"/>
              <a:t>hear more about the Myth of Average </a:t>
            </a:r>
            <a:r>
              <a:rPr lang="en" dirty="0" smtClean="0"/>
              <a:t>and </a:t>
            </a:r>
            <a:r>
              <a:rPr lang="en" dirty="0"/>
              <a:t>having a strong belief that teachers should be designing to the edges. </a:t>
            </a:r>
            <a:endParaRPr lang="en" dirty="0" smtClean="0"/>
          </a:p>
          <a:p>
            <a:pPr marL="0" indent="0">
              <a:buNone/>
            </a:pPr>
            <a:endParaRPr lang="en-US" dirty="0" smtClean="0"/>
          </a:p>
          <a:p>
            <a:pPr marL="0" indent="0">
              <a:buNone/>
            </a:pPr>
            <a:endParaRPr lang="en-US" dirty="0" smtClean="0"/>
          </a:p>
          <a:p>
            <a:pPr marL="0" indent="0">
              <a:buNone/>
            </a:pPr>
            <a:r>
              <a:rPr lang="en-US" dirty="0" smtClean="0"/>
              <a:t>Now</a:t>
            </a:r>
            <a:r>
              <a:rPr lang="en-US" baseline="0" dirty="0" smtClean="0"/>
              <a:t> that your team has had time to create a Tip to Tip Learning Progression that includes all students (even those that might not be in your classroom yet) you can begin to critique your own Tip to Tip Progression. </a:t>
            </a:r>
          </a:p>
          <a:p>
            <a:pPr marL="0" indent="0">
              <a:buNone/>
            </a:pPr>
            <a:endParaRPr lang="en-US" baseline="0" dirty="0" smtClean="0"/>
          </a:p>
          <a:p>
            <a:pPr marL="0" indent="0">
              <a:buNone/>
            </a:pPr>
            <a:r>
              <a:rPr lang="en-US" baseline="0" dirty="0" smtClean="0"/>
              <a:t>Take a look at each critical component. Analyze the why and determine which level you were able to achieve. If you are not at the Ideal level, why? What additional support, training, or resources might be helpful to achieve that level of implementation. </a:t>
            </a:r>
            <a:endParaRPr dirty="0"/>
          </a:p>
        </p:txBody>
      </p:sp>
    </p:spTree>
    <p:extLst>
      <p:ext uri="{BB962C8B-B14F-4D97-AF65-F5344CB8AC3E}">
        <p14:creationId xmlns:p14="http://schemas.microsoft.com/office/powerpoint/2010/main" val="352310173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smtClean="0"/>
              <a:t>Finally, identify</a:t>
            </a:r>
            <a:r>
              <a:rPr lang="en-US" baseline="0" dirty="0" smtClean="0"/>
              <a:t> some next steps in your learning. </a:t>
            </a:r>
          </a:p>
          <a:p>
            <a:pPr marL="158750" indent="0">
              <a:buNone/>
            </a:pPr>
            <a:r>
              <a:rPr lang="en-US" baseline="0" dirty="0" smtClean="0"/>
              <a:t>Do you need to know how to incorporate Learning Progressions into lesson design? TBT conversations and continuous improvement? </a:t>
            </a:r>
          </a:p>
          <a:p>
            <a:pPr marL="158750" indent="0">
              <a:buNone/>
            </a:pPr>
            <a:r>
              <a:rPr lang="en-US" baseline="0" dirty="0" smtClean="0"/>
              <a:t>Take a second to jot down your thoughts and remember to share them with your leadership. </a:t>
            </a:r>
            <a:endParaRPr lang="en-US" dirty="0"/>
          </a:p>
        </p:txBody>
      </p:sp>
    </p:spTree>
    <p:extLst>
      <p:ext uri="{BB962C8B-B14F-4D97-AF65-F5344CB8AC3E}">
        <p14:creationId xmlns:p14="http://schemas.microsoft.com/office/powerpoint/2010/main" val="72664173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56439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7942eee512_1_11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7942eee512_1_11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Congratulations on completing your tip to tip learning progression! </a:t>
            </a:r>
            <a:endParaRPr dirty="0"/>
          </a:p>
          <a:p>
            <a:pPr marL="0" indent="0">
              <a:buNone/>
            </a:pPr>
            <a:endParaRPr dirty="0"/>
          </a:p>
          <a:p>
            <a:pPr marL="0" indent="0">
              <a:buNone/>
            </a:pPr>
            <a:r>
              <a:rPr lang="en" dirty="0"/>
              <a:t>Coming soon! </a:t>
            </a:r>
            <a:r>
              <a:rPr lang="en" dirty="0" smtClean="0"/>
              <a:t> </a:t>
            </a:r>
            <a:endParaRPr dirty="0"/>
          </a:p>
          <a:p>
            <a:pPr marL="0" indent="0">
              <a:buNone/>
            </a:pPr>
            <a:endParaRPr dirty="0"/>
          </a:p>
          <a:p>
            <a:pPr marL="0" indent="0">
              <a:buNone/>
            </a:pPr>
            <a:r>
              <a:rPr lang="en" dirty="0"/>
              <a:t>One tip would be to include them in your lesson plans in order to begin to really use them to inform lesson design.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742dcb6c20_0_1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742dcb6c20_0_1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solidFill>
                  <a:srgbClr val="082A3D"/>
                </a:solidFill>
                <a:highlight>
                  <a:srgbClr val="FFFFFF"/>
                </a:highlight>
              </a:rPr>
              <a:t>For the purpose of today’s presentation, we will look at one way to create a tip-to-tip learning progressions for each of our state’s learning standards. </a:t>
            </a:r>
            <a:endParaRPr lang="en-US" dirty="0" smtClean="0"/>
          </a:p>
          <a:p>
            <a:pPr marL="0" indent="0">
              <a:buNone/>
            </a:pPr>
            <a:endParaRPr lang="en" dirty="0" smtClean="0"/>
          </a:p>
          <a:p>
            <a:pPr marL="0" indent="0">
              <a:buNone/>
            </a:pPr>
            <a:endParaRPr lang="en" dirty="0" smtClean="0"/>
          </a:p>
          <a:p>
            <a:pPr marL="0" indent="0">
              <a:buNone/>
            </a:pPr>
            <a:r>
              <a:rPr lang="en" dirty="0" smtClean="0"/>
              <a:t>This </a:t>
            </a:r>
            <a:r>
              <a:rPr lang="en" dirty="0"/>
              <a:t>presentation will show the resources need to create a Tip to Tip Learning Progression using Ohio’s Learning Standards, the Extended Standards, and Learning Progressions documents created by the ODE and OCALI. </a:t>
            </a:r>
            <a:endParaRPr dirty="0"/>
          </a:p>
          <a:p>
            <a:pPr marL="0" indent="0">
              <a:buNone/>
            </a:pPr>
            <a:endParaRPr dirty="0"/>
          </a:p>
          <a:p>
            <a:pPr marL="0" indent="0">
              <a:buNone/>
            </a:pPr>
            <a:r>
              <a:rPr lang="en" dirty="0"/>
              <a:t>Pictured below are images that represent three resources used in today’s presentation: 1) Ohio’s Learning Standards, 2) Ohio’s Learning Standards Extended which list the extended standards that align to each general standard and 3) the Learning Progressions document that includes Learning Progressions created for each of Ohio’s Learning Standards along with the extended standards on one document. </a:t>
            </a:r>
            <a:endParaRPr dirty="0"/>
          </a:p>
          <a:p>
            <a:pPr marL="0" indent="0">
              <a:buNone/>
            </a:pPr>
            <a:endParaRPr dirty="0"/>
          </a:p>
          <a:p>
            <a:pPr marL="0" indent="0">
              <a:buNone/>
            </a:pPr>
            <a:r>
              <a:rPr lang="en" dirty="0"/>
              <a:t>There are links provided for each of these on the next slide. </a:t>
            </a:r>
            <a:endParaRPr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7942eee512_1_9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7942eee512_1_9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742dcb6c20_0_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742dcb6c20_0_1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a:t>The resources I will be sharing in this training video are listed here along with the acronyms I will be using throughout the training for each. </a:t>
            </a:r>
            <a:endParaRPr dirty="0"/>
          </a:p>
          <a:p>
            <a:pPr marL="0" indent="0">
              <a:buNone/>
            </a:pPr>
            <a:endParaRPr dirty="0"/>
          </a:p>
          <a:p>
            <a:pPr marL="0" indent="0">
              <a:buNone/>
            </a:pPr>
            <a:r>
              <a:rPr lang="en" dirty="0"/>
              <a:t>We already discussed the first three listed. </a:t>
            </a:r>
            <a:endParaRPr dirty="0"/>
          </a:p>
          <a:p>
            <a:pPr marL="0" indent="0">
              <a:buNone/>
            </a:pPr>
            <a:endParaRPr dirty="0"/>
          </a:p>
          <a:p>
            <a:pPr marL="0" indent="0">
              <a:buNone/>
            </a:pPr>
            <a:r>
              <a:rPr lang="en" dirty="0"/>
              <a:t>Let’s take a look at the remaining two resources a little bit closer since these many may not be as familiar.  </a:t>
            </a:r>
            <a:endParaRPr dirty="0"/>
          </a:p>
          <a:p>
            <a:pPr marL="0" indent="0">
              <a:buNone/>
            </a:pPr>
            <a:endParaRPr dirty="0"/>
          </a:p>
          <a:p>
            <a:pPr marL="0" indent="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7942eee512_1_2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7942eee512_1_2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dirty="0" smtClean="0"/>
              <a:t>In</a:t>
            </a:r>
            <a:r>
              <a:rPr lang="en" baseline="0" dirty="0" smtClean="0"/>
              <a:t> the resource folder you will find each of the tools listed in the blue box. </a:t>
            </a:r>
            <a:r>
              <a:rPr lang="en" dirty="0" smtClean="0"/>
              <a:t>There </a:t>
            </a:r>
            <a:r>
              <a:rPr lang="en" dirty="0"/>
              <a:t>are 8 tools available for </a:t>
            </a:r>
            <a:r>
              <a:rPr lang="en" dirty="0" smtClean="0"/>
              <a:t>use</a:t>
            </a:r>
            <a:r>
              <a:rPr lang="en" baseline="0" dirty="0" smtClean="0"/>
              <a:t> (read each one). </a:t>
            </a:r>
            <a:endParaRPr dirty="0"/>
          </a:p>
          <a:p>
            <a:pPr marL="0" indent="0">
              <a:buNone/>
            </a:pPr>
            <a:endParaRPr dirty="0"/>
          </a:p>
          <a:p>
            <a:pPr marL="0" indent="0">
              <a:buNone/>
            </a:pPr>
            <a:r>
              <a:rPr lang="en" dirty="0"/>
              <a:t>These tools are wonderful! </a:t>
            </a:r>
            <a:endParaRPr dirty="0"/>
          </a:p>
          <a:p>
            <a:pPr marL="0" indent="0">
              <a:buNone/>
            </a:pPr>
            <a:r>
              <a:rPr lang="en" dirty="0"/>
              <a:t>To quickly orient you on the format of the Matrices. </a:t>
            </a:r>
            <a:endParaRPr dirty="0"/>
          </a:p>
          <a:p>
            <a:pPr marL="0" indent="0">
              <a:buNone/>
            </a:pPr>
            <a:r>
              <a:rPr lang="en" dirty="0"/>
              <a:t>Down the left side you will see the Revised Bloom’s Taxonomy. Across the Top you will see the Webb’s Depth of Knowledge with a title for that level. The matrix allows you to examine how students will progress to a deeper level of knowledge for each level of Blooms. </a:t>
            </a:r>
            <a:endParaRPr dirty="0"/>
          </a:p>
          <a:p>
            <a:pPr marL="0" indent="0">
              <a:buNone/>
            </a:pPr>
            <a:endParaRPr dirty="0"/>
          </a:p>
          <a:p>
            <a:pPr marL="0" indent="0">
              <a:buNone/>
            </a:pPr>
            <a:r>
              <a:rPr lang="en" dirty="0"/>
              <a:t>Again, this information is so very valuable when creating learning progressions. </a:t>
            </a:r>
            <a:endParaRPr dirty="0"/>
          </a:p>
          <a:p>
            <a:pPr marL="0" indent="0">
              <a:buNone/>
            </a:pPr>
            <a:r>
              <a:rPr lang="en" dirty="0"/>
              <a:t>A general rule of thought is that a student will move from the left to right and then down throughout the matrix. This will vary depending on content which is why I called it a “general” rule. There will be examples of this later in the presentation. </a:t>
            </a:r>
            <a:endParaRPr dirty="0"/>
          </a:p>
          <a:p>
            <a:pPr marL="0" indent="0">
              <a:buNone/>
            </a:pPr>
            <a:endParaRPr dirty="0"/>
          </a:p>
          <a:p>
            <a:pPr marL="0" indent="0">
              <a:buNone/>
            </a:pPr>
            <a:endParaRPr dirty="0"/>
          </a:p>
          <a:p>
            <a:pPr marL="0" indent="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media12.m4a"/><Relationship Id="rId7" Type="http://schemas.openxmlformats.org/officeDocument/2006/relationships/image" Target="../media/image16.png"/><Relationship Id="rId2" Type="http://schemas.microsoft.com/office/2007/relationships/media" Target="../media/media12.m4a"/><Relationship Id="rId1" Type="http://schemas.openxmlformats.org/officeDocument/2006/relationships/tags" Target="../tags/tag2.xml"/><Relationship Id="rId6" Type="http://schemas.openxmlformats.org/officeDocument/2006/relationships/image" Target="../media/image15.png"/><Relationship Id="rId11" Type="http://schemas.openxmlformats.org/officeDocument/2006/relationships/image" Target="../media/image2.png"/><Relationship Id="rId5" Type="http://schemas.openxmlformats.org/officeDocument/2006/relationships/notesSlide" Target="../notesSlides/notesSlide12.xml"/><Relationship Id="rId10" Type="http://schemas.openxmlformats.org/officeDocument/2006/relationships/image" Target="../media/image19.png"/><Relationship Id="rId4" Type="http://schemas.openxmlformats.org/officeDocument/2006/relationships/slideLayout" Target="../slideLayouts/slideLayout3.xml"/><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media13.m4a"/><Relationship Id="rId7" Type="http://schemas.openxmlformats.org/officeDocument/2006/relationships/image" Target="../media/image21.png"/><Relationship Id="rId2" Type="http://schemas.microsoft.com/office/2007/relationships/media" Target="../media/media13.m4a"/><Relationship Id="rId1" Type="http://schemas.openxmlformats.org/officeDocument/2006/relationships/tags" Target="../tags/tag3.xml"/><Relationship Id="rId6" Type="http://schemas.openxmlformats.org/officeDocument/2006/relationships/image" Target="../media/image20.png"/><Relationship Id="rId11" Type="http://schemas.openxmlformats.org/officeDocument/2006/relationships/image" Target="../media/image2.png"/><Relationship Id="rId5" Type="http://schemas.openxmlformats.org/officeDocument/2006/relationships/notesSlide" Target="../notesSlides/notesSlide13.xml"/><Relationship Id="rId10" Type="http://schemas.openxmlformats.org/officeDocument/2006/relationships/image" Target="../media/image24.png"/><Relationship Id="rId4" Type="http://schemas.openxmlformats.org/officeDocument/2006/relationships/slideLayout" Target="../slideLayouts/slideLayout3.xml"/><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2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7" Type="http://schemas.openxmlformats.org/officeDocument/2006/relationships/image" Target="../media/image2.png"/><Relationship Id="rId2" Type="http://schemas.microsoft.com/office/2007/relationships/media" Target="../media/media15.m4a"/><Relationship Id="rId1" Type="http://schemas.openxmlformats.org/officeDocument/2006/relationships/tags" Target="../tags/tag4.xml"/><Relationship Id="rId6" Type="http://schemas.openxmlformats.org/officeDocument/2006/relationships/image" Target="../media/image26.png"/><Relationship Id="rId5" Type="http://schemas.openxmlformats.org/officeDocument/2006/relationships/notesSlide" Target="../notesSlides/notesSlide15.xml"/><Relationship Id="rId4"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media16.m4a"/><Relationship Id="rId7" Type="http://schemas.openxmlformats.org/officeDocument/2006/relationships/image" Target="../media/image28.png"/><Relationship Id="rId2" Type="http://schemas.microsoft.com/office/2007/relationships/media" Target="../media/media16.m4a"/><Relationship Id="rId1" Type="http://schemas.openxmlformats.org/officeDocument/2006/relationships/tags" Target="../tags/tag5.xml"/><Relationship Id="rId6" Type="http://schemas.openxmlformats.org/officeDocument/2006/relationships/image" Target="../media/image27.png"/><Relationship Id="rId5" Type="http://schemas.openxmlformats.org/officeDocument/2006/relationships/notesSlide" Target="../notesSlides/notesSlide16.xml"/><Relationship Id="rId4" Type="http://schemas.openxmlformats.org/officeDocument/2006/relationships/slideLayout" Target="../slideLayouts/slideLayout3.xml"/><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7.m4a"/><Relationship Id="rId7" Type="http://schemas.openxmlformats.org/officeDocument/2006/relationships/image" Target="../media/image26.png"/><Relationship Id="rId2" Type="http://schemas.microsoft.com/office/2007/relationships/media" Target="../media/media17.m4a"/><Relationship Id="rId1" Type="http://schemas.openxmlformats.org/officeDocument/2006/relationships/tags" Target="../tags/tag6.xml"/><Relationship Id="rId6" Type="http://schemas.openxmlformats.org/officeDocument/2006/relationships/image" Target="../media/image30.png"/><Relationship Id="rId5" Type="http://schemas.openxmlformats.org/officeDocument/2006/relationships/notesSlide" Target="../notesSlides/notesSlide17.xml"/><Relationship Id="rId4"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png"/><Relationship Id="rId5" Type="http://schemas.openxmlformats.org/officeDocument/2006/relationships/image" Target="../media/image31.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png"/><Relationship Id="rId5" Type="http://schemas.openxmlformats.org/officeDocument/2006/relationships/image" Target="../media/image3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image" Target="../media/image33.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png"/><Relationship Id="rId5" Type="http://schemas.openxmlformats.org/officeDocument/2006/relationships/image" Target="../media/image36.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png"/><Relationship Id="rId5" Type="http://schemas.openxmlformats.org/officeDocument/2006/relationships/image" Target="../media/image37.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audio" Target="../media/media28.m4a"/><Relationship Id="rId7" Type="http://schemas.openxmlformats.org/officeDocument/2006/relationships/image" Target="../media/image2.png"/><Relationship Id="rId2" Type="http://schemas.microsoft.com/office/2007/relationships/media" Target="../media/media28.m4a"/><Relationship Id="rId1" Type="http://schemas.openxmlformats.org/officeDocument/2006/relationships/tags" Target="../tags/tag7.xml"/><Relationship Id="rId6" Type="http://schemas.openxmlformats.org/officeDocument/2006/relationships/image" Target="../media/image37.png"/><Relationship Id="rId5" Type="http://schemas.openxmlformats.org/officeDocument/2006/relationships/notesSlide" Target="../notesSlides/notesSlide28.xml"/><Relationship Id="rId4"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hyperlink" Target="https://drive.google.com/drive/folders/1JxUoGchh5Z3oMp9UL6LsVkbpCGGxhRBa?usp=sharing" TargetMode="External"/><Relationship Id="rId5" Type="http://schemas.openxmlformats.org/officeDocument/2006/relationships/image" Target="../media/image4.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8" Type="http://schemas.openxmlformats.org/officeDocument/2006/relationships/hyperlink" Target="https://www.karin-hess.com/cognitive-rigor-and-dok" TargetMode="External"/><Relationship Id="rId3" Type="http://schemas.openxmlformats.org/officeDocument/2006/relationships/slideLayout" Target="../slideLayouts/slideLayout3.xml"/><Relationship Id="rId7" Type="http://schemas.openxmlformats.org/officeDocument/2006/relationships/hyperlink" Target="https://www.ocali.org/project/unit_planning/page/unit_standards" TargetMode="Externa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hyperlink" Target="http://education.ohio.gov/Topics/Special-Education/Ohios-Learning-Standards-Extended" TargetMode="External"/><Relationship Id="rId5" Type="http://schemas.openxmlformats.org/officeDocument/2006/relationships/hyperlink" Target="http://education.ohio.gov/Topics/Learning-in-Ohio/OLS-Graphic-Sections/Learning-Standards" TargetMode="External"/><Relationship Id="rId10" Type="http://schemas.openxmlformats.org/officeDocument/2006/relationships/image" Target="../media/image2.png"/><Relationship Id="rId4" Type="http://schemas.openxmlformats.org/officeDocument/2006/relationships/notesSlide" Target="../notesSlides/notesSlide30.xml"/><Relationship Id="rId9" Type="http://schemas.openxmlformats.org/officeDocument/2006/relationships/hyperlink" Target="https://oh.portal.airast.org/resources/reporting-resources/" TargetMode="Externa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image" Target="../media/image33.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audio" Target="../media/media32.m4a"/><Relationship Id="rId7" Type="http://schemas.openxmlformats.org/officeDocument/2006/relationships/image" Target="../media/image33.png"/><Relationship Id="rId2" Type="http://schemas.microsoft.com/office/2007/relationships/media" Target="../media/media32.m4a"/><Relationship Id="rId1" Type="http://schemas.openxmlformats.org/officeDocument/2006/relationships/tags" Target="../tags/tag8.xml"/><Relationship Id="rId6" Type="http://schemas.openxmlformats.org/officeDocument/2006/relationships/image" Target="../media/image35.png"/><Relationship Id="rId5" Type="http://schemas.openxmlformats.org/officeDocument/2006/relationships/notesSlide" Target="../notesSlides/notesSlide32.xml"/><Relationship Id="rId4" Type="http://schemas.openxmlformats.org/officeDocument/2006/relationships/slideLayout" Target="../slideLayouts/slideLayout3.xml"/><Relationship Id="rId9"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audio" Target="../media/media33.m4a"/><Relationship Id="rId7" Type="http://schemas.openxmlformats.org/officeDocument/2006/relationships/image" Target="../media/image2.png"/><Relationship Id="rId2" Type="http://schemas.microsoft.com/office/2007/relationships/media" Target="../media/media33.m4a"/><Relationship Id="rId1" Type="http://schemas.openxmlformats.org/officeDocument/2006/relationships/tags" Target="../tags/tag9.xml"/><Relationship Id="rId6" Type="http://schemas.openxmlformats.org/officeDocument/2006/relationships/image" Target="../media/image38.png"/><Relationship Id="rId5" Type="http://schemas.openxmlformats.org/officeDocument/2006/relationships/notesSlide" Target="../notesSlides/notesSlide33.xml"/><Relationship Id="rId4"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media34.m4a"/><Relationship Id="rId7" Type="http://schemas.openxmlformats.org/officeDocument/2006/relationships/image" Target="../media/image9.png"/><Relationship Id="rId2" Type="http://schemas.microsoft.com/office/2007/relationships/media" Target="../media/media34.m4a"/><Relationship Id="rId1" Type="http://schemas.openxmlformats.org/officeDocument/2006/relationships/tags" Target="../tags/tag10.xml"/><Relationship Id="rId6" Type="http://schemas.openxmlformats.org/officeDocument/2006/relationships/image" Target="../media/image39.png"/><Relationship Id="rId5" Type="http://schemas.openxmlformats.org/officeDocument/2006/relationships/notesSlide" Target="../notesSlides/notesSlide34.xml"/><Relationship Id="rId4" Type="http://schemas.openxmlformats.org/officeDocument/2006/relationships/slideLayout" Target="../slideLayouts/slideLayout3.xml"/><Relationship Id="rId9" Type="http://schemas.openxmlformats.org/officeDocument/2006/relationships/image" Target="../media/image2.png"/></Relationships>
</file>

<file path=ppt/slides/_rels/slide3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microsoft.com/office/2007/relationships/hdphoto" Target="../media/hdphoto1.wdp"/><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40.png"/><Relationship Id="rId5" Type="http://schemas.openxmlformats.org/officeDocument/2006/relationships/image" Target="../media/image33.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audio" Target="../media/media36.m4a"/><Relationship Id="rId7" Type="http://schemas.openxmlformats.org/officeDocument/2006/relationships/image" Target="../media/image2.png"/><Relationship Id="rId2" Type="http://schemas.microsoft.com/office/2007/relationships/media" Target="../media/media36.m4a"/><Relationship Id="rId1" Type="http://schemas.openxmlformats.org/officeDocument/2006/relationships/tags" Target="../tags/tag11.xml"/><Relationship Id="rId6" Type="http://schemas.openxmlformats.org/officeDocument/2006/relationships/image" Target="../media/image37.png"/><Relationship Id="rId5" Type="http://schemas.openxmlformats.org/officeDocument/2006/relationships/notesSlide" Target="../notesSlides/notesSlide36.xml"/><Relationship Id="rId4"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5.png"/><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s://drive.google.com/drive/folders/1JxUoGchh5Z3oMp9UL6LsVkbpCGGxhRBa?usp=sharing" TargetMode="External"/><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audio" Target="../media/media40.m4a"/><Relationship Id="rId7" Type="http://schemas.openxmlformats.org/officeDocument/2006/relationships/image" Target="../media/image2.png"/><Relationship Id="rId2" Type="http://schemas.microsoft.com/office/2007/relationships/media" Target="../media/media40.m4a"/><Relationship Id="rId1" Type="http://schemas.openxmlformats.org/officeDocument/2006/relationships/tags" Target="../tags/tag12.xml"/><Relationship Id="rId6" Type="http://schemas.openxmlformats.org/officeDocument/2006/relationships/image" Target="../media/image37.png"/><Relationship Id="rId5" Type="http://schemas.openxmlformats.org/officeDocument/2006/relationships/notesSlide" Target="../notesSlides/notesSlide40.xml"/><Relationship Id="rId4"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hyperlink" Target="https://drive.google.com/drive/folders/1JxUoGchh5Z3oMp9UL6LsVkbpCGGxhRBa?usp=sharing" TargetMode="External"/><Relationship Id="rId5" Type="http://schemas.openxmlformats.org/officeDocument/2006/relationships/image" Target="../media/image4.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media42.m4a"/><Relationship Id="rId7" Type="http://schemas.openxmlformats.org/officeDocument/2006/relationships/image" Target="../media/image34.png"/><Relationship Id="rId2" Type="http://schemas.microsoft.com/office/2007/relationships/media" Target="../media/media42.m4a"/><Relationship Id="rId1" Type="http://schemas.openxmlformats.org/officeDocument/2006/relationships/tags" Target="../tags/tag13.xml"/><Relationship Id="rId6" Type="http://schemas.openxmlformats.org/officeDocument/2006/relationships/image" Target="../media/image33.png"/><Relationship Id="rId5" Type="http://schemas.openxmlformats.org/officeDocument/2006/relationships/notesSlide" Target="../notesSlides/notesSlide42.xml"/><Relationship Id="rId4" Type="http://schemas.openxmlformats.org/officeDocument/2006/relationships/slideLayout" Target="../slideLayouts/slideLayout3.xml"/><Relationship Id="rId9"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2.png"/><Relationship Id="rId5" Type="http://schemas.openxmlformats.org/officeDocument/2006/relationships/image" Target="../media/image36.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44.m4a"/><Relationship Id="rId7" Type="http://schemas.openxmlformats.org/officeDocument/2006/relationships/image" Target="../media/image42.png"/><Relationship Id="rId2" Type="http://schemas.microsoft.com/office/2007/relationships/media" Target="../media/media44.m4a"/><Relationship Id="rId1" Type="http://schemas.openxmlformats.org/officeDocument/2006/relationships/tags" Target="../tags/tag14.xml"/><Relationship Id="rId6" Type="http://schemas.openxmlformats.org/officeDocument/2006/relationships/image" Target="../media/image41.png"/><Relationship Id="rId5" Type="http://schemas.openxmlformats.org/officeDocument/2006/relationships/notesSlide" Target="../notesSlides/notesSlide44.xml"/><Relationship Id="rId4"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audio" Target="../media/media45.m4a"/><Relationship Id="rId7" Type="http://schemas.openxmlformats.org/officeDocument/2006/relationships/image" Target="../media/image2.png"/><Relationship Id="rId2" Type="http://schemas.microsoft.com/office/2007/relationships/media" Target="../media/media45.m4a"/><Relationship Id="rId1" Type="http://schemas.openxmlformats.org/officeDocument/2006/relationships/tags" Target="../tags/tag15.xml"/><Relationship Id="rId6" Type="http://schemas.openxmlformats.org/officeDocument/2006/relationships/image" Target="../media/image43.png"/><Relationship Id="rId5" Type="http://schemas.openxmlformats.org/officeDocument/2006/relationships/notesSlide" Target="../notesSlides/notesSlide45.xml"/><Relationship Id="rId4"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xml"/><Relationship Id="rId7" Type="http://schemas.openxmlformats.org/officeDocument/2006/relationships/image" Target="../media/image15.png"/><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8.png"/><Relationship Id="rId5" Type="http://schemas.openxmlformats.org/officeDocument/2006/relationships/image" Target="../media/image39.png"/><Relationship Id="rId4" Type="http://schemas.openxmlformats.org/officeDocument/2006/relationships/notesSlide" Target="../notesSlides/notesSlide46.xml"/><Relationship Id="rId9" Type="http://schemas.openxmlformats.org/officeDocument/2006/relationships/image" Target="../media/image2.png"/></Relationships>
</file>

<file path=ppt/slides/_rels/slide4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microsoft.com/office/2007/relationships/hdphoto" Target="../media/hdphoto1.wdp"/><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image" Target="../media/image40.png"/><Relationship Id="rId5" Type="http://schemas.openxmlformats.org/officeDocument/2006/relationships/image" Target="../media/image33.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audio" Target="../media/media48.m4a"/><Relationship Id="rId7" Type="http://schemas.openxmlformats.org/officeDocument/2006/relationships/image" Target="../media/image2.png"/><Relationship Id="rId2" Type="http://schemas.microsoft.com/office/2007/relationships/media" Target="../media/media48.m4a"/><Relationship Id="rId1" Type="http://schemas.openxmlformats.org/officeDocument/2006/relationships/tags" Target="../tags/tag16.xml"/><Relationship Id="rId6" Type="http://schemas.openxmlformats.org/officeDocument/2006/relationships/image" Target="../media/image37.png"/><Relationship Id="rId5" Type="http://schemas.openxmlformats.org/officeDocument/2006/relationships/notesSlide" Target="../notesSlides/notesSlide48.xml"/><Relationship Id="rId4"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44.png"/><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audio" Target="../media/media52.m4a"/><Relationship Id="rId7" Type="http://schemas.openxmlformats.org/officeDocument/2006/relationships/image" Target="../media/image2.png"/><Relationship Id="rId2" Type="http://schemas.microsoft.com/office/2007/relationships/media" Target="../media/media52.m4a"/><Relationship Id="rId1" Type="http://schemas.openxmlformats.org/officeDocument/2006/relationships/tags" Target="../tags/tag17.xml"/><Relationship Id="rId6" Type="http://schemas.openxmlformats.org/officeDocument/2006/relationships/image" Target="../media/image37.png"/><Relationship Id="rId5" Type="http://schemas.openxmlformats.org/officeDocument/2006/relationships/notesSlide" Target="../notesSlides/notesSlide52.xml"/><Relationship Id="rId4"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audio" Target="../media/media53.m4a"/><Relationship Id="rId1" Type="http://schemas.microsoft.com/office/2007/relationships/media" Target="../media/media53.m4a"/><Relationship Id="rId6" Type="http://schemas.openxmlformats.org/officeDocument/2006/relationships/hyperlink" Target="https://drive.google.com/drive/folders/1JxUoGchh5Z3oMp9UL6LsVkbpCGGxhRBa?usp=sharing" TargetMode="External"/><Relationship Id="rId5" Type="http://schemas.openxmlformats.org/officeDocument/2006/relationships/image" Target="../media/image4.png"/><Relationship Id="rId4"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media54.m4a"/><Relationship Id="rId7" Type="http://schemas.openxmlformats.org/officeDocument/2006/relationships/image" Target="../media/image34.png"/><Relationship Id="rId2" Type="http://schemas.microsoft.com/office/2007/relationships/media" Target="../media/media54.m4a"/><Relationship Id="rId1" Type="http://schemas.openxmlformats.org/officeDocument/2006/relationships/tags" Target="../tags/tag18.xml"/><Relationship Id="rId6" Type="http://schemas.openxmlformats.org/officeDocument/2006/relationships/image" Target="../media/image33.png"/><Relationship Id="rId5" Type="http://schemas.openxmlformats.org/officeDocument/2006/relationships/notesSlide" Target="../notesSlides/notesSlide54.xml"/><Relationship Id="rId4" Type="http://schemas.openxmlformats.org/officeDocument/2006/relationships/slideLayout" Target="../slideLayouts/slideLayout3.xml"/><Relationship Id="rId9" Type="http://schemas.openxmlformats.org/officeDocument/2006/relationships/image" Target="../media/image2.png"/></Relationships>
</file>

<file path=ppt/slides/_rels/slide5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audio" Target="../media/media55.m4a"/><Relationship Id="rId7" Type="http://schemas.openxmlformats.org/officeDocument/2006/relationships/image" Target="../media/image46.png"/><Relationship Id="rId2" Type="http://schemas.microsoft.com/office/2007/relationships/media" Target="../media/media55.m4a"/><Relationship Id="rId1" Type="http://schemas.openxmlformats.org/officeDocument/2006/relationships/tags" Target="../tags/tag19.xml"/><Relationship Id="rId6" Type="http://schemas.openxmlformats.org/officeDocument/2006/relationships/image" Target="../media/image45.png"/><Relationship Id="rId5" Type="http://schemas.openxmlformats.org/officeDocument/2006/relationships/notesSlide" Target="../notesSlides/notesSlide55.xml"/><Relationship Id="rId10" Type="http://schemas.openxmlformats.org/officeDocument/2006/relationships/image" Target="../media/image2.png"/><Relationship Id="rId4" Type="http://schemas.openxmlformats.org/officeDocument/2006/relationships/slideLayout" Target="../slideLayouts/slideLayout3.xml"/><Relationship Id="rId9" Type="http://schemas.openxmlformats.org/officeDocument/2006/relationships/image" Target="../media/image47.png"/></Relationships>
</file>

<file path=ppt/slides/_rels/slide56.xml.rels><?xml version="1.0" encoding="UTF-8" standalone="yes"?>
<Relationships xmlns="http://schemas.openxmlformats.org/package/2006/relationships"><Relationship Id="rId3" Type="http://schemas.openxmlformats.org/officeDocument/2006/relationships/audio" Target="../media/media56.m4a"/><Relationship Id="rId2" Type="http://schemas.microsoft.com/office/2007/relationships/media" Target="../media/media56.m4a"/><Relationship Id="rId1" Type="http://schemas.openxmlformats.org/officeDocument/2006/relationships/tags" Target="../tags/tag20.xml"/><Relationship Id="rId6" Type="http://schemas.openxmlformats.org/officeDocument/2006/relationships/image" Target="../media/image2.png"/><Relationship Id="rId5" Type="http://schemas.openxmlformats.org/officeDocument/2006/relationships/notesSlide" Target="../notesSlides/notesSlide56.xml"/><Relationship Id="rId4"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audio" Target="../media/media57.m4a"/><Relationship Id="rId7" Type="http://schemas.openxmlformats.org/officeDocument/2006/relationships/image" Target="../media/image11.png"/><Relationship Id="rId2" Type="http://schemas.microsoft.com/office/2007/relationships/media" Target="../media/media57.m4a"/><Relationship Id="rId1" Type="http://schemas.openxmlformats.org/officeDocument/2006/relationships/tags" Target="../tags/tag21.xml"/><Relationship Id="rId6" Type="http://schemas.openxmlformats.org/officeDocument/2006/relationships/image" Target="../media/image39.png"/><Relationship Id="rId5" Type="http://schemas.openxmlformats.org/officeDocument/2006/relationships/notesSlide" Target="../notesSlides/notesSlide57.xml"/><Relationship Id="rId4" Type="http://schemas.openxmlformats.org/officeDocument/2006/relationships/slideLayout" Target="../slideLayouts/slideLayout3.xml"/><Relationship Id="rId9"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audio" Target="../media/media58.m4a"/><Relationship Id="rId1" Type="http://schemas.microsoft.com/office/2007/relationships/media" Target="../media/media58.m4a"/><Relationship Id="rId6" Type="http://schemas.microsoft.com/office/2007/relationships/hdphoto" Target="../media/hdphoto1.wdp"/><Relationship Id="rId5" Type="http://schemas.openxmlformats.org/officeDocument/2006/relationships/image" Target="../media/image40.png"/><Relationship Id="rId4" Type="http://schemas.openxmlformats.org/officeDocument/2006/relationships/image" Target="../media/image33.png"/></Relationships>
</file>

<file path=ppt/slides/_rels/slide59.xml.rels><?xml version="1.0" encoding="UTF-8" standalone="yes"?>
<Relationships xmlns="http://schemas.openxmlformats.org/package/2006/relationships"><Relationship Id="rId3" Type="http://schemas.openxmlformats.org/officeDocument/2006/relationships/audio" Target="../media/media59.m4a"/><Relationship Id="rId7" Type="http://schemas.openxmlformats.org/officeDocument/2006/relationships/image" Target="../media/image2.png"/><Relationship Id="rId2" Type="http://schemas.microsoft.com/office/2007/relationships/media" Target="../media/media59.m4a"/><Relationship Id="rId1" Type="http://schemas.openxmlformats.org/officeDocument/2006/relationships/tags" Target="../tags/tag22.xml"/><Relationship Id="rId6" Type="http://schemas.openxmlformats.org/officeDocument/2006/relationships/image" Target="../media/image37.png"/><Relationship Id="rId5" Type="http://schemas.openxmlformats.org/officeDocument/2006/relationships/notesSlide" Target="../notesSlides/notesSlide58.xml"/><Relationship Id="rId4"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6.m4a"/><Relationship Id="rId7" Type="http://schemas.openxmlformats.org/officeDocument/2006/relationships/image" Target="../media/image7.png"/><Relationship Id="rId2" Type="http://schemas.microsoft.com/office/2007/relationships/media" Target="../media/media6.m4a"/><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notesSlide" Target="../notesSlides/notesSlide6.xml"/><Relationship Id="rId4"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0.m4a"/><Relationship Id="rId1" Type="http://schemas.microsoft.com/office/2007/relationships/media" Target="../media/media60.m4a"/><Relationship Id="rId6" Type="http://schemas.openxmlformats.org/officeDocument/2006/relationships/image" Target="../media/image2.png"/><Relationship Id="rId5" Type="http://schemas.openxmlformats.org/officeDocument/2006/relationships/image" Target="../media/image35.png"/><Relationship Id="rId4" Type="http://schemas.openxmlformats.org/officeDocument/2006/relationships/notesSlide" Target="../notesSlides/notesSlide59.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1.m4a"/><Relationship Id="rId1" Type="http://schemas.microsoft.com/office/2007/relationships/media" Target="../media/media6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60.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2.m4a"/><Relationship Id="rId1" Type="http://schemas.microsoft.com/office/2007/relationships/media" Target="../media/media6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61.xml"/></Relationships>
</file>

<file path=ppt/slides/_rels/slide63.xml.rels><?xml version="1.0" encoding="UTF-8" standalone="yes"?>
<Relationships xmlns="http://schemas.openxmlformats.org/package/2006/relationships"><Relationship Id="rId3" Type="http://schemas.openxmlformats.org/officeDocument/2006/relationships/audio" Target="../media/media63.m4a"/><Relationship Id="rId7" Type="http://schemas.openxmlformats.org/officeDocument/2006/relationships/image" Target="../media/image2.png"/><Relationship Id="rId2" Type="http://schemas.microsoft.com/office/2007/relationships/media" Target="../media/media63.m4a"/><Relationship Id="rId1" Type="http://schemas.openxmlformats.org/officeDocument/2006/relationships/tags" Target="../tags/tag23.xml"/><Relationship Id="rId6" Type="http://schemas.openxmlformats.org/officeDocument/2006/relationships/image" Target="../media/image37.png"/><Relationship Id="rId5" Type="http://schemas.openxmlformats.org/officeDocument/2006/relationships/notesSlide" Target="../notesSlides/notesSlide62.xml"/><Relationship Id="rId4"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audio" Target="../media/media64.m4a"/><Relationship Id="rId1" Type="http://schemas.microsoft.com/office/2007/relationships/media" Target="../media/media64.m4a"/><Relationship Id="rId6" Type="http://schemas.openxmlformats.org/officeDocument/2006/relationships/hyperlink" Target="https://drive.google.com/drive/folders/1JxUoGchh5Z3oMp9UL6LsVkbpCGGxhRBa?usp=sharing" TargetMode="External"/><Relationship Id="rId5" Type="http://schemas.openxmlformats.org/officeDocument/2006/relationships/image" Target="../media/image4.png"/><Relationship Id="rId4" Type="http://schemas.openxmlformats.org/officeDocument/2006/relationships/notesSlide" Target="../notesSlides/notesSlide63.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audio" Target="../media/media65.m4a"/><Relationship Id="rId1" Type="http://schemas.microsoft.com/office/2007/relationships/media" Target="../media/media65.m4a"/><Relationship Id="rId6" Type="http://schemas.openxmlformats.org/officeDocument/2006/relationships/image" Target="../media/image39.png"/><Relationship Id="rId5" Type="http://schemas.openxmlformats.org/officeDocument/2006/relationships/image" Target="../media/image36.png"/><Relationship Id="rId4" Type="http://schemas.openxmlformats.org/officeDocument/2006/relationships/notesSlide" Target="../notesSlides/notesSlide64.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6.m4a"/><Relationship Id="rId1" Type="http://schemas.microsoft.com/office/2007/relationships/media" Target="../media/media66.m4a"/><Relationship Id="rId6" Type="http://schemas.openxmlformats.org/officeDocument/2006/relationships/image" Target="../media/image2.png"/><Relationship Id="rId5" Type="http://schemas.openxmlformats.org/officeDocument/2006/relationships/image" Target="../media/image33.png"/><Relationship Id="rId4" Type="http://schemas.openxmlformats.org/officeDocument/2006/relationships/notesSlide" Target="../notesSlides/notesSlide65.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7.m4a"/><Relationship Id="rId1" Type="http://schemas.microsoft.com/office/2007/relationships/media" Target="../media/media67.m4a"/><Relationship Id="rId6" Type="http://schemas.openxmlformats.org/officeDocument/2006/relationships/image" Target="../media/image2.png"/><Relationship Id="rId5" Type="http://schemas.openxmlformats.org/officeDocument/2006/relationships/image" Target="../media/image33.png"/><Relationship Id="rId4" Type="http://schemas.openxmlformats.org/officeDocument/2006/relationships/notesSlide" Target="../notesSlides/notesSlide66.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8.m4a"/><Relationship Id="rId1" Type="http://schemas.microsoft.com/office/2007/relationships/media" Target="../media/media68.m4a"/><Relationship Id="rId6" Type="http://schemas.openxmlformats.org/officeDocument/2006/relationships/image" Target="../media/image2.png"/><Relationship Id="rId5" Type="http://schemas.openxmlformats.org/officeDocument/2006/relationships/image" Target="../media/image48.png"/><Relationship Id="rId4" Type="http://schemas.openxmlformats.org/officeDocument/2006/relationships/notesSlide" Target="../notesSlides/notesSlide67.xml"/></Relationships>
</file>

<file path=ppt/slides/_rels/slide69.xml.rels><?xml version="1.0" encoding="UTF-8" standalone="yes"?>
<Relationships xmlns="http://schemas.openxmlformats.org/package/2006/relationships"><Relationship Id="rId3" Type="http://schemas.openxmlformats.org/officeDocument/2006/relationships/audio" Target="../media/media69.m4a"/><Relationship Id="rId7" Type="http://schemas.openxmlformats.org/officeDocument/2006/relationships/image" Target="../media/image2.png"/><Relationship Id="rId2" Type="http://schemas.microsoft.com/office/2007/relationships/media" Target="../media/media69.m4a"/><Relationship Id="rId1" Type="http://schemas.openxmlformats.org/officeDocument/2006/relationships/tags" Target="../tags/tag24.xml"/><Relationship Id="rId6" Type="http://schemas.openxmlformats.org/officeDocument/2006/relationships/image" Target="../media/image37.png"/><Relationship Id="rId5" Type="http://schemas.openxmlformats.org/officeDocument/2006/relationships/notesSlide" Target="../notesSlides/notesSlide68.xml"/><Relationship Id="rId4"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0.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0.m4a"/><Relationship Id="rId1" Type="http://schemas.microsoft.com/office/2007/relationships/media" Target="../media/media70.m4a"/><Relationship Id="rId5" Type="http://schemas.openxmlformats.org/officeDocument/2006/relationships/image" Target="../media/image2.png"/><Relationship Id="rId4" Type="http://schemas.openxmlformats.org/officeDocument/2006/relationships/notesSlide" Target="../notesSlides/notesSlide6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hyperlink" Target="https://www.karin-hess.com/cognitive-rigor-and-dok" TargetMode="External"/><Relationship Id="rId3" Type="http://schemas.openxmlformats.org/officeDocument/2006/relationships/slideLayout" Target="../slideLayouts/slideLayout3.xml"/><Relationship Id="rId7" Type="http://schemas.openxmlformats.org/officeDocument/2006/relationships/hyperlink" Target="https://www.ocali.org/project/unit_planning/page/unit_standards" TargetMode="Externa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education.ohio.gov/Topics/Special-Education/Ohios-Learning-Standards-Extended" TargetMode="External"/><Relationship Id="rId5" Type="http://schemas.openxmlformats.org/officeDocument/2006/relationships/hyperlink" Target="http://education.ohio.gov/Topics/Learning-in-Ohio/OLS-Graphic-Sections/Learning-Standards" TargetMode="External"/><Relationship Id="rId10" Type="http://schemas.openxmlformats.org/officeDocument/2006/relationships/image" Target="../media/image2.png"/><Relationship Id="rId4" Type="http://schemas.openxmlformats.org/officeDocument/2006/relationships/notesSlide" Target="../notesSlides/notesSlide8.xml"/><Relationship Id="rId9" Type="http://schemas.openxmlformats.org/officeDocument/2006/relationships/hyperlink" Target="https://oh.portal.airast.org/resources/reporting-resources/"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69725" y="364383"/>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FF0000"/>
                </a:solidFill>
              </a:rPr>
              <a:t>Creating Tip to Tip Learning </a:t>
            </a:r>
            <a:r>
              <a:rPr lang="en" dirty="0" smtClean="0">
                <a:solidFill>
                  <a:srgbClr val="FF0000"/>
                </a:solidFill>
              </a:rPr>
              <a:t>Progressions </a:t>
            </a:r>
            <a:r>
              <a:rPr lang="en" dirty="0" smtClean="0"/>
              <a:t/>
            </a:r>
            <a:br>
              <a:rPr lang="en" dirty="0" smtClean="0"/>
            </a:br>
            <a:r>
              <a:rPr lang="en" dirty="0" smtClean="0"/>
              <a:t>P</a:t>
            </a:r>
            <a:r>
              <a:rPr lang="en-US" dirty="0" smtClean="0"/>
              <a:t>a</a:t>
            </a:r>
            <a:r>
              <a:rPr lang="en" dirty="0" smtClean="0"/>
              <a:t>rt ONE </a:t>
            </a:r>
            <a:endParaRPr dirty="0"/>
          </a:p>
        </p:txBody>
      </p:sp>
      <p:sp>
        <p:nvSpPr>
          <p:cNvPr id="55" name="Google Shape;55;p13"/>
          <p:cNvSpPr txBox="1">
            <a:spLocks noGrp="1"/>
          </p:cNvSpPr>
          <p:nvPr>
            <p:ph type="subTitle" idx="1"/>
          </p:nvPr>
        </p:nvSpPr>
        <p:spPr>
          <a:xfrm>
            <a:off x="427688" y="2264600"/>
            <a:ext cx="8520600" cy="1416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Cherie Smith </a:t>
            </a:r>
            <a:endParaRPr dirty="0"/>
          </a:p>
          <a:p>
            <a:pPr marL="0" lvl="0" indent="0" algn="ctr" rtl="0">
              <a:spcBef>
                <a:spcPts val="0"/>
              </a:spcBef>
              <a:spcAft>
                <a:spcPts val="0"/>
              </a:spcAft>
              <a:buNone/>
            </a:pPr>
            <a:r>
              <a:rPr lang="en" dirty="0"/>
              <a:t>SST6</a:t>
            </a:r>
            <a:endParaRPr dirty="0"/>
          </a:p>
        </p:txBody>
      </p:sp>
      <p:pic>
        <p:nvPicPr>
          <p:cNvPr id="56" name="Google Shape;56;p13"/>
          <p:cNvPicPr preferRelativeResize="0"/>
          <p:nvPr/>
        </p:nvPicPr>
        <p:blipFill>
          <a:blip r:embed="rId5">
            <a:alphaModFix/>
          </a:blip>
          <a:stretch>
            <a:fillRect/>
          </a:stretch>
        </p:blipFill>
        <p:spPr>
          <a:xfrm>
            <a:off x="3596563" y="3349875"/>
            <a:ext cx="2066925" cy="895350"/>
          </a:xfrm>
          <a:prstGeom prst="rect">
            <a:avLst/>
          </a:prstGeom>
          <a:noFill/>
          <a:ln>
            <a:noFill/>
          </a:ln>
        </p:spPr>
      </p:pic>
      <p:sp>
        <p:nvSpPr>
          <p:cNvPr id="57" name="Google Shape;57;p13"/>
          <p:cNvSpPr txBox="1"/>
          <p:nvPr/>
        </p:nvSpPr>
        <p:spPr>
          <a:xfrm>
            <a:off x="36425" y="4417925"/>
            <a:ext cx="8950200" cy="64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i="1" dirty="0">
                <a:solidFill>
                  <a:schemeClr val="accent5"/>
                </a:solidFill>
                <a:latin typeface="Calibri"/>
                <a:ea typeface="Calibri"/>
                <a:cs typeface="Calibri"/>
                <a:sym typeface="Calibri"/>
              </a:rPr>
              <a:t>As a part of the State System of Support, the State Support Team collaborates with schools, families and regional partners through a continuous improvement process to ensure each child in Ohio has access to a high-quality education. We focus on leadership and team development, and inclusive instruction practices to assist districts and schools in improving outcomes for each child.</a:t>
            </a:r>
            <a:endParaRPr dirty="0">
              <a:solidFill>
                <a:schemeClr val="accent5"/>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042"/>
    </mc:Choice>
    <mc:Fallback xmlns="">
      <p:transition spd="slow" advTm="370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0"/>
          <p:cNvSpPr txBox="1">
            <a:spLocks noGrp="1"/>
          </p:cNvSpPr>
          <p:nvPr>
            <p:ph type="title"/>
          </p:nvPr>
        </p:nvSpPr>
        <p:spPr>
          <a:xfrm>
            <a:off x="311700" y="1315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FF0000"/>
                </a:solidFill>
              </a:rPr>
              <a:t>Performance Level Descriptors (PLD)</a:t>
            </a:r>
            <a:endParaRPr b="1">
              <a:solidFill>
                <a:srgbClr val="FF0000"/>
              </a:solidFill>
            </a:endParaRPr>
          </a:p>
        </p:txBody>
      </p:sp>
      <p:pic>
        <p:nvPicPr>
          <p:cNvPr id="109" name="Google Shape;109;p20"/>
          <p:cNvPicPr preferRelativeResize="0"/>
          <p:nvPr/>
        </p:nvPicPr>
        <p:blipFill>
          <a:blip r:embed="rId5">
            <a:alphaModFix/>
          </a:blip>
          <a:stretch>
            <a:fillRect/>
          </a:stretch>
        </p:blipFill>
        <p:spPr>
          <a:xfrm>
            <a:off x="311697" y="1360488"/>
            <a:ext cx="4975025" cy="3000376"/>
          </a:xfrm>
          <a:prstGeom prst="rect">
            <a:avLst/>
          </a:prstGeom>
          <a:noFill/>
          <a:ln w="19050" cap="flat" cmpd="sng">
            <a:solidFill>
              <a:schemeClr val="dk2"/>
            </a:solidFill>
            <a:prstDash val="solid"/>
            <a:round/>
            <a:headEnd type="none" w="sm" len="sm"/>
            <a:tailEnd type="none" w="sm" len="sm"/>
          </a:ln>
        </p:spPr>
      </p:pic>
      <p:pic>
        <p:nvPicPr>
          <p:cNvPr id="110" name="Google Shape;110;p20"/>
          <p:cNvPicPr preferRelativeResize="0"/>
          <p:nvPr/>
        </p:nvPicPr>
        <p:blipFill>
          <a:blip r:embed="rId6">
            <a:alphaModFix/>
          </a:blip>
          <a:stretch>
            <a:fillRect/>
          </a:stretch>
        </p:blipFill>
        <p:spPr>
          <a:xfrm>
            <a:off x="4278550" y="1018101"/>
            <a:ext cx="4553749" cy="3915850"/>
          </a:xfrm>
          <a:prstGeom prst="rect">
            <a:avLst/>
          </a:prstGeom>
          <a:noFill/>
          <a:ln w="19050" cap="flat" cmpd="sng">
            <a:solidFill>
              <a:schemeClr val="dk2"/>
            </a:solidFill>
            <a:prstDash val="solid"/>
            <a:round/>
            <a:headEnd type="none" w="sm" len="sm"/>
            <a:tailEnd type="none" w="sm" len="sm"/>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036"/>
    </mc:Choice>
    <mc:Fallback xmlns="">
      <p:transition spd="slow" advTm="260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 on your own: Accessing PLD</a:t>
            </a:r>
            <a:endParaRPr lang="en-US" dirty="0"/>
          </a:p>
        </p:txBody>
      </p:sp>
      <p:sp>
        <p:nvSpPr>
          <p:cNvPr id="3" name="Text Placeholder 2"/>
          <p:cNvSpPr>
            <a:spLocks noGrp="1"/>
          </p:cNvSpPr>
          <p:nvPr>
            <p:ph type="body" idx="1"/>
          </p:nvPr>
        </p:nvSpPr>
        <p:spPr>
          <a:xfrm>
            <a:off x="311700" y="1152474"/>
            <a:ext cx="8520600" cy="3668003"/>
          </a:xfrm>
        </p:spPr>
        <p:txBody>
          <a:bodyPr/>
          <a:lstStyle/>
          <a:p>
            <a:pPr>
              <a:buAutoNum type="arabicPeriod"/>
            </a:pPr>
            <a:r>
              <a:rPr lang="en-US" dirty="0" smtClean="0"/>
              <a:t>Visit the Ohio Department of Education’s Testing Portal</a:t>
            </a:r>
          </a:p>
          <a:p>
            <a:pPr>
              <a:buAutoNum type="arabicPeriod"/>
            </a:pPr>
            <a:r>
              <a:rPr lang="en-US" dirty="0" smtClean="0"/>
              <a:t>Click on your level of access (ex: Test Coordinator) </a:t>
            </a:r>
          </a:p>
          <a:p>
            <a:pPr>
              <a:buAutoNum type="arabicPeriod"/>
            </a:pPr>
            <a:r>
              <a:rPr lang="en-US" dirty="0" smtClean="0"/>
              <a:t>Go next into Resources </a:t>
            </a:r>
          </a:p>
          <a:p>
            <a:pPr>
              <a:buAutoNum type="arabicPeriod"/>
            </a:pPr>
            <a:r>
              <a:rPr lang="en-US" dirty="0" smtClean="0"/>
              <a:t>Click Reporting Resources then find the grade level PLD for your tested subject</a:t>
            </a:r>
          </a:p>
          <a:p>
            <a:pPr marL="114300" indent="0">
              <a:buNone/>
            </a:pPr>
            <a:endParaRPr lang="en-US" dirty="0"/>
          </a:p>
          <a:p>
            <a:pPr marL="114300" indent="0">
              <a:buNone/>
            </a:pPr>
            <a:endParaRPr lang="en-US" dirty="0" smtClean="0"/>
          </a:p>
          <a:p>
            <a:pPr marL="114300" indent="0">
              <a:buNone/>
            </a:pPr>
            <a:r>
              <a:rPr lang="en-US" dirty="0" smtClean="0"/>
              <a:t>*If you are a subject that is not tested, your district may still ask you to support particular standards such as writing or reading. Review those PLDs. </a:t>
            </a:r>
          </a:p>
          <a:p>
            <a:pPr marL="114300" indent="0">
              <a:buNone/>
            </a:pPr>
            <a:endParaRPr lang="en-US" dirty="0"/>
          </a:p>
          <a:p>
            <a:pPr marL="114300" indent="0">
              <a:buNone/>
            </a:pPr>
            <a:r>
              <a:rPr lang="en-US" dirty="0" smtClean="0"/>
              <a:t>Or you may choose to review with a partner that does have a PLD and decide how the performance levels vary within your own standards. </a:t>
            </a:r>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517906798"/>
      </p:ext>
    </p:extLst>
  </p:cSld>
  <p:clrMapOvr>
    <a:masterClrMapping/>
  </p:clrMapOvr>
  <mc:AlternateContent xmlns:mc="http://schemas.openxmlformats.org/markup-compatibility/2006" xmlns:p14="http://schemas.microsoft.com/office/powerpoint/2010/main">
    <mc:Choice Requires="p14">
      <p:transition spd="slow" p14:dur="2000" advTm="66551"/>
    </mc:Choice>
    <mc:Fallback xmlns="">
      <p:transition spd="slow" advTm="66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17" name="Google Shape;117;p21"/>
          <p:cNvPicPr preferRelativeResize="0"/>
          <p:nvPr/>
        </p:nvPicPr>
        <p:blipFill>
          <a:blip r:embed="rId6">
            <a:alphaModFix/>
          </a:blip>
          <a:stretch>
            <a:fillRect/>
          </a:stretch>
        </p:blipFill>
        <p:spPr>
          <a:xfrm>
            <a:off x="115597" y="-49696"/>
            <a:ext cx="7077206" cy="5143500"/>
          </a:xfrm>
          <a:prstGeom prst="rect">
            <a:avLst/>
          </a:prstGeom>
          <a:noFill/>
          <a:ln>
            <a:noFill/>
          </a:ln>
        </p:spPr>
      </p:pic>
      <p:pic>
        <p:nvPicPr>
          <p:cNvPr id="118" name="Google Shape;118;p21"/>
          <p:cNvPicPr preferRelativeResize="0"/>
          <p:nvPr/>
        </p:nvPicPr>
        <p:blipFill>
          <a:blip r:embed="rId7">
            <a:alphaModFix/>
          </a:blip>
          <a:stretch>
            <a:fillRect/>
          </a:stretch>
        </p:blipFill>
        <p:spPr>
          <a:xfrm>
            <a:off x="765389" y="0"/>
            <a:ext cx="7879772" cy="5143499"/>
          </a:xfrm>
          <a:prstGeom prst="rect">
            <a:avLst/>
          </a:prstGeom>
          <a:noFill/>
          <a:ln>
            <a:noFill/>
          </a:ln>
        </p:spPr>
      </p:pic>
      <p:pic>
        <p:nvPicPr>
          <p:cNvPr id="119" name="Google Shape;119;p21"/>
          <p:cNvPicPr preferRelativeResize="0"/>
          <p:nvPr/>
        </p:nvPicPr>
        <p:blipFill>
          <a:blip r:embed="rId8">
            <a:alphaModFix/>
          </a:blip>
          <a:stretch>
            <a:fillRect/>
          </a:stretch>
        </p:blipFill>
        <p:spPr>
          <a:xfrm>
            <a:off x="1422448" y="0"/>
            <a:ext cx="7409856" cy="5143501"/>
          </a:xfrm>
          <a:prstGeom prst="rect">
            <a:avLst/>
          </a:prstGeom>
          <a:noFill/>
          <a:ln>
            <a:noFill/>
          </a:ln>
        </p:spPr>
      </p:pic>
      <p:pic>
        <p:nvPicPr>
          <p:cNvPr id="120" name="Google Shape;120;p21"/>
          <p:cNvPicPr preferRelativeResize="0"/>
          <p:nvPr/>
        </p:nvPicPr>
        <p:blipFill>
          <a:blip r:embed="rId9">
            <a:alphaModFix/>
          </a:blip>
          <a:stretch>
            <a:fillRect/>
          </a:stretch>
        </p:blipFill>
        <p:spPr>
          <a:xfrm>
            <a:off x="2105700" y="0"/>
            <a:ext cx="7371000" cy="5143500"/>
          </a:xfrm>
          <a:prstGeom prst="rect">
            <a:avLst/>
          </a:prstGeom>
          <a:noFill/>
          <a:ln>
            <a:noFill/>
          </a:ln>
        </p:spPr>
      </p:pic>
      <p:pic>
        <p:nvPicPr>
          <p:cNvPr id="121" name="Google Shape;121;p21"/>
          <p:cNvPicPr preferRelativeResize="0"/>
          <p:nvPr/>
        </p:nvPicPr>
        <p:blipFill>
          <a:blip r:embed="rId10">
            <a:alphaModFix/>
          </a:blip>
          <a:stretch>
            <a:fillRect/>
          </a:stretch>
        </p:blipFill>
        <p:spPr>
          <a:xfrm>
            <a:off x="2750550" y="114300"/>
            <a:ext cx="7338600" cy="5143500"/>
          </a:xfrm>
          <a:prstGeom prst="rect">
            <a:avLst/>
          </a:prstGeom>
          <a:noFill/>
          <a:ln>
            <a:noFill/>
          </a:ln>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75558"/>
    </mc:Choice>
    <mc:Fallback xmlns="">
      <p:transition spd="slow" advTm="2755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18"/>
                                        </p:tgtEl>
                                        <p:attrNameLst>
                                          <p:attrName>style.visibility</p:attrName>
                                        </p:attrNameLst>
                                      </p:cBhvr>
                                      <p:to>
                                        <p:strVal val="visible"/>
                                      </p:to>
                                    </p:set>
                                    <p:animEffect transition="in" filter="fade">
                                      <p:cBhvr>
                                        <p:cTn id="11" dur="1000"/>
                                        <p:tgtEl>
                                          <p:spTgt spid="11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19"/>
                                        </p:tgtEl>
                                        <p:attrNameLst>
                                          <p:attrName>style.visibility</p:attrName>
                                        </p:attrNameLst>
                                      </p:cBhvr>
                                      <p:to>
                                        <p:strVal val="visible"/>
                                      </p:to>
                                    </p:set>
                                    <p:animEffect transition="in" filter="fade">
                                      <p:cBhvr>
                                        <p:cTn id="16" dur="1000"/>
                                        <p:tgtEl>
                                          <p:spTgt spid="1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0"/>
                                        </p:tgtEl>
                                        <p:attrNameLst>
                                          <p:attrName>style.visibility</p:attrName>
                                        </p:attrNameLst>
                                      </p:cBhvr>
                                      <p:to>
                                        <p:strVal val="visible"/>
                                      </p:to>
                                    </p:set>
                                    <p:animEffect transition="in" filter="fade">
                                      <p:cBhvr>
                                        <p:cTn id="21" dur="1000"/>
                                        <p:tgtEl>
                                          <p:spTgt spid="12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1"/>
                                        </p:tgtEl>
                                        <p:attrNameLst>
                                          <p:attrName>style.visibility</p:attrName>
                                        </p:attrNameLst>
                                      </p:cBhvr>
                                      <p:to>
                                        <p:strVal val="visible"/>
                                      </p:to>
                                    </p:set>
                                    <p:animEffect transition="in" filter="fade">
                                      <p:cBhvr>
                                        <p:cTn id="26" dur="10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175" y="95611"/>
            <a:ext cx="8520600" cy="572700"/>
          </a:xfrm>
        </p:spPr>
        <p:txBody>
          <a:bodyPr/>
          <a:lstStyle/>
          <a:p>
            <a:r>
              <a:rPr lang="en-US" dirty="0" smtClean="0"/>
              <a:t>Practice on your own: Analyzing PLD </a:t>
            </a:r>
            <a:endParaRPr lang="en-US" dirty="0"/>
          </a:p>
        </p:txBody>
      </p:sp>
      <p:sp>
        <p:nvSpPr>
          <p:cNvPr id="3" name="Text Placeholder 2"/>
          <p:cNvSpPr>
            <a:spLocks noGrp="1"/>
          </p:cNvSpPr>
          <p:nvPr>
            <p:ph type="body" idx="1"/>
          </p:nvPr>
        </p:nvSpPr>
        <p:spPr>
          <a:xfrm>
            <a:off x="302175" y="715936"/>
            <a:ext cx="8520600" cy="1541029"/>
          </a:xfrm>
        </p:spPr>
        <p:txBody>
          <a:bodyPr/>
          <a:lstStyle/>
          <a:p>
            <a:pPr marL="114300" indent="0">
              <a:buNone/>
            </a:pPr>
            <a:r>
              <a:rPr lang="en-US" dirty="0" smtClean="0"/>
              <a:t>Using the Performance Level Descriptors for a tested subject: </a:t>
            </a:r>
          </a:p>
          <a:p>
            <a:r>
              <a:rPr lang="en-US" dirty="0" smtClean="0"/>
              <a:t>Choose one bullet point (or standard) and analyze how this statement changes from limited to accelerated. Make a list of each if you prefer. </a:t>
            </a:r>
          </a:p>
          <a:p>
            <a:r>
              <a:rPr lang="en-US" dirty="0" smtClean="0"/>
              <a:t>Note what changes for each level.  Notice the verbs for each bullet point. </a:t>
            </a:r>
          </a:p>
          <a:p>
            <a:pPr marL="114300" indent="0">
              <a:buNone/>
            </a:pPr>
            <a:endParaRPr lang="en-US" dirty="0" smtClean="0"/>
          </a:p>
          <a:p>
            <a:pPr marL="114300" indent="0">
              <a:buNone/>
            </a:pPr>
            <a:endParaRPr lang="en-US" dirty="0"/>
          </a:p>
        </p:txBody>
      </p:sp>
      <p:pic>
        <p:nvPicPr>
          <p:cNvPr id="5" name="Picture 4"/>
          <p:cNvPicPr>
            <a:picLocks noChangeAspect="1"/>
          </p:cNvPicPr>
          <p:nvPr/>
        </p:nvPicPr>
        <p:blipFill>
          <a:blip r:embed="rId6"/>
          <a:stretch>
            <a:fillRect/>
          </a:stretch>
        </p:blipFill>
        <p:spPr>
          <a:xfrm>
            <a:off x="116925" y="2847515"/>
            <a:ext cx="8705850" cy="542925"/>
          </a:xfrm>
          <a:prstGeom prst="rect">
            <a:avLst/>
          </a:prstGeom>
          <a:ln w="3175">
            <a:noFill/>
          </a:ln>
        </p:spPr>
      </p:pic>
      <p:pic>
        <p:nvPicPr>
          <p:cNvPr id="6" name="Picture 5"/>
          <p:cNvPicPr>
            <a:picLocks noChangeAspect="1"/>
          </p:cNvPicPr>
          <p:nvPr/>
        </p:nvPicPr>
        <p:blipFill>
          <a:blip r:embed="rId7"/>
          <a:stretch>
            <a:fillRect/>
          </a:stretch>
        </p:blipFill>
        <p:spPr>
          <a:xfrm>
            <a:off x="107400" y="3384872"/>
            <a:ext cx="7829550" cy="542925"/>
          </a:xfrm>
          <a:prstGeom prst="rect">
            <a:avLst/>
          </a:prstGeom>
        </p:spPr>
      </p:pic>
      <p:pic>
        <p:nvPicPr>
          <p:cNvPr id="7" name="Picture 6"/>
          <p:cNvPicPr>
            <a:picLocks noChangeAspect="1"/>
          </p:cNvPicPr>
          <p:nvPr/>
        </p:nvPicPr>
        <p:blipFill>
          <a:blip r:embed="rId8"/>
          <a:stretch>
            <a:fillRect/>
          </a:stretch>
        </p:blipFill>
        <p:spPr>
          <a:xfrm>
            <a:off x="107400" y="3912704"/>
            <a:ext cx="8191500" cy="495300"/>
          </a:xfrm>
          <a:prstGeom prst="rect">
            <a:avLst/>
          </a:prstGeom>
        </p:spPr>
      </p:pic>
      <p:pic>
        <p:nvPicPr>
          <p:cNvPr id="8" name="Picture 7"/>
          <p:cNvPicPr>
            <a:picLocks noChangeAspect="1"/>
          </p:cNvPicPr>
          <p:nvPr/>
        </p:nvPicPr>
        <p:blipFill>
          <a:blip r:embed="rId9"/>
          <a:stretch>
            <a:fillRect/>
          </a:stretch>
        </p:blipFill>
        <p:spPr>
          <a:xfrm>
            <a:off x="116925" y="4326793"/>
            <a:ext cx="8401050" cy="647700"/>
          </a:xfrm>
          <a:prstGeom prst="rect">
            <a:avLst/>
          </a:prstGeom>
        </p:spPr>
      </p:pic>
      <p:pic>
        <p:nvPicPr>
          <p:cNvPr id="9" name="Picture 8"/>
          <p:cNvPicPr>
            <a:picLocks noChangeAspect="1"/>
          </p:cNvPicPr>
          <p:nvPr/>
        </p:nvPicPr>
        <p:blipFill>
          <a:blip r:embed="rId10"/>
          <a:stretch>
            <a:fillRect/>
          </a:stretch>
        </p:blipFill>
        <p:spPr>
          <a:xfrm>
            <a:off x="107400" y="2255354"/>
            <a:ext cx="8686800" cy="523875"/>
          </a:xfrm>
          <a:prstGeom prst="rect">
            <a:avLst/>
          </a:prstGeom>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1049144995"/>
      </p:ext>
    </p:extLst>
  </p:cSld>
  <p:clrMapOvr>
    <a:masterClrMapping/>
  </p:clrMapOvr>
  <mc:AlternateContent xmlns:mc="http://schemas.openxmlformats.org/markup-compatibility/2006" xmlns:p14="http://schemas.microsoft.com/office/powerpoint/2010/main">
    <mc:Choice Requires="p14">
      <p:transition spd="slow" p14:dur="2000" advTm="117067"/>
    </mc:Choice>
    <mc:Fallback xmlns="">
      <p:transition spd="slow" advTm="1170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2"/>
          <p:cNvSpPr txBox="1">
            <a:spLocks noGrp="1"/>
          </p:cNvSpPr>
          <p:nvPr>
            <p:ph type="title"/>
          </p:nvPr>
        </p:nvSpPr>
        <p:spPr>
          <a:xfrm>
            <a:off x="311700" y="68113"/>
            <a:ext cx="8520600" cy="759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0000"/>
                </a:solidFill>
              </a:rPr>
              <a:t>PLD and CRM</a:t>
            </a:r>
            <a:endParaRPr dirty="0">
              <a:solidFill>
                <a:srgbClr val="FF0000"/>
              </a:solidFill>
            </a:endParaRPr>
          </a:p>
        </p:txBody>
      </p:sp>
      <p:sp>
        <p:nvSpPr>
          <p:cNvPr id="127" name="Google Shape;127;p22"/>
          <p:cNvSpPr txBox="1">
            <a:spLocks noGrp="1"/>
          </p:cNvSpPr>
          <p:nvPr>
            <p:ph type="body" idx="1"/>
          </p:nvPr>
        </p:nvSpPr>
        <p:spPr>
          <a:xfrm>
            <a:off x="311700" y="698505"/>
            <a:ext cx="36378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dirty="0"/>
              <a:t>If we look at the verb in </a:t>
            </a:r>
            <a:r>
              <a:rPr lang="en" sz="1600" dirty="0" smtClean="0"/>
              <a:t>the example </a:t>
            </a:r>
            <a:r>
              <a:rPr lang="en" sz="1600" dirty="0"/>
              <a:t>PLD we </a:t>
            </a:r>
            <a:r>
              <a:rPr lang="en" sz="1600" dirty="0" smtClean="0"/>
              <a:t>progressed </a:t>
            </a:r>
            <a:r>
              <a:rPr lang="en" sz="1600" dirty="0"/>
              <a:t>from: </a:t>
            </a:r>
            <a:endParaRPr sz="1600" dirty="0"/>
          </a:p>
          <a:p>
            <a:pPr marL="457200" lvl="0" indent="-342900" algn="l" rtl="0">
              <a:spcBef>
                <a:spcPts val="1600"/>
              </a:spcBef>
              <a:spcAft>
                <a:spcPts val="0"/>
              </a:spcAft>
              <a:buSzPts val="1800"/>
              <a:buChar char="●"/>
            </a:pPr>
            <a:r>
              <a:rPr lang="en" sz="1600" dirty="0"/>
              <a:t>Identify</a:t>
            </a:r>
            <a:endParaRPr sz="1600" dirty="0"/>
          </a:p>
          <a:p>
            <a:pPr marL="457200" lvl="0" indent="-342900" algn="l" rtl="0">
              <a:spcBef>
                <a:spcPts val="0"/>
              </a:spcBef>
              <a:spcAft>
                <a:spcPts val="0"/>
              </a:spcAft>
              <a:buSzPts val="1800"/>
              <a:buChar char="●"/>
            </a:pPr>
            <a:r>
              <a:rPr lang="en" sz="1600" dirty="0"/>
              <a:t>Determine </a:t>
            </a:r>
            <a:endParaRPr sz="1600" dirty="0"/>
          </a:p>
          <a:p>
            <a:pPr marL="0" lvl="0" indent="0" algn="l" rtl="0">
              <a:spcBef>
                <a:spcPts val="1600"/>
              </a:spcBef>
              <a:spcAft>
                <a:spcPts val="0"/>
              </a:spcAft>
              <a:buNone/>
            </a:pPr>
            <a:r>
              <a:rPr lang="en" sz="1600" dirty="0"/>
              <a:t>to : </a:t>
            </a:r>
            <a:endParaRPr sz="1600" dirty="0"/>
          </a:p>
          <a:p>
            <a:pPr marL="457200" lvl="0" indent="-342900" algn="l" rtl="0">
              <a:spcBef>
                <a:spcPts val="1600"/>
              </a:spcBef>
              <a:spcAft>
                <a:spcPts val="0"/>
              </a:spcAft>
              <a:buSzPts val="1800"/>
              <a:buChar char="●"/>
            </a:pPr>
            <a:r>
              <a:rPr lang="en" sz="1600" dirty="0"/>
              <a:t>Explain </a:t>
            </a:r>
            <a:endParaRPr sz="1600" dirty="0"/>
          </a:p>
          <a:p>
            <a:pPr marL="457200" lvl="0" indent="-342900" algn="l" rtl="0">
              <a:spcBef>
                <a:spcPts val="0"/>
              </a:spcBef>
              <a:spcAft>
                <a:spcPts val="0"/>
              </a:spcAft>
              <a:buSzPts val="1800"/>
              <a:buChar char="●"/>
            </a:pPr>
            <a:r>
              <a:rPr lang="en" sz="1600" dirty="0"/>
              <a:t>Examine </a:t>
            </a:r>
            <a:endParaRPr lang="en" sz="1600" dirty="0" smtClean="0"/>
          </a:p>
          <a:p>
            <a:pPr marL="114300" lvl="0" indent="0" algn="l" rtl="0">
              <a:spcBef>
                <a:spcPts val="0"/>
              </a:spcBef>
              <a:spcAft>
                <a:spcPts val="0"/>
              </a:spcAft>
              <a:buSzPts val="1800"/>
              <a:buNone/>
            </a:pPr>
            <a:endParaRPr lang="en" sz="1600" dirty="0"/>
          </a:p>
          <a:p>
            <a:pPr marL="114300" lvl="0" indent="0" algn="l" rtl="0">
              <a:spcBef>
                <a:spcPts val="0"/>
              </a:spcBef>
              <a:spcAft>
                <a:spcPts val="0"/>
              </a:spcAft>
              <a:buSzPts val="1800"/>
              <a:buNone/>
            </a:pPr>
            <a:endParaRPr lang="en" sz="1600" dirty="0" smtClean="0"/>
          </a:p>
          <a:p>
            <a:pPr marL="114300" lvl="0" indent="0" algn="l" rtl="0">
              <a:spcBef>
                <a:spcPts val="0"/>
              </a:spcBef>
              <a:spcAft>
                <a:spcPts val="0"/>
              </a:spcAft>
              <a:buSzPts val="1800"/>
              <a:buNone/>
            </a:pPr>
            <a:r>
              <a:rPr lang="en" sz="1600" i="1" dirty="0" smtClean="0"/>
              <a:t>Using the Cogntive Rigor Matrix and Performance Level Descriptors, decide how far into the matrix this standard is asking students to go. </a:t>
            </a:r>
          </a:p>
        </p:txBody>
      </p:sp>
      <p:pic>
        <p:nvPicPr>
          <p:cNvPr id="128" name="Google Shape;128;p22"/>
          <p:cNvPicPr preferRelativeResize="0"/>
          <p:nvPr/>
        </p:nvPicPr>
        <p:blipFill rotWithShape="1">
          <a:blip r:embed="rId5">
            <a:alphaModFix/>
          </a:blip>
          <a:srcRect b="1119"/>
          <a:stretch/>
        </p:blipFill>
        <p:spPr>
          <a:xfrm>
            <a:off x="4221850" y="188451"/>
            <a:ext cx="3934250" cy="4830810"/>
          </a:xfrm>
          <a:prstGeom prst="rect">
            <a:avLst/>
          </a:prstGeom>
          <a:noFill/>
          <a:ln w="12700">
            <a:solidFill>
              <a:schemeClr val="tx1"/>
            </a:solid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9300"/>
    </mc:Choice>
    <mc:Fallback xmlns="">
      <p:transition spd="slow" advTm="59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5" name="Google Shape;135;p23"/>
          <p:cNvPicPr preferRelativeResize="0"/>
          <p:nvPr/>
        </p:nvPicPr>
        <p:blipFill>
          <a:blip r:embed="rId6">
            <a:alphaModFix/>
          </a:blip>
          <a:stretch>
            <a:fillRect/>
          </a:stretch>
        </p:blipFill>
        <p:spPr>
          <a:xfrm>
            <a:off x="1188720" y="0"/>
            <a:ext cx="6635699" cy="5143500"/>
          </a:xfrm>
          <a:prstGeom prst="rect">
            <a:avLst/>
          </a:prstGeom>
          <a:noFill/>
          <a:ln>
            <a:noFill/>
          </a:ln>
        </p:spPr>
      </p:pic>
      <p:sp>
        <p:nvSpPr>
          <p:cNvPr id="137" name="Google Shape;137;p23"/>
          <p:cNvSpPr/>
          <p:nvPr/>
        </p:nvSpPr>
        <p:spPr>
          <a:xfrm>
            <a:off x="4695140" y="2571750"/>
            <a:ext cx="1828799" cy="11385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4197083479"/>
      </p:ext>
    </p:extLst>
  </p:cSld>
  <p:clrMapOvr>
    <a:masterClrMapping/>
  </p:clrMapOvr>
  <mc:AlternateContent xmlns:mc="http://schemas.openxmlformats.org/markup-compatibility/2006" xmlns:p14="http://schemas.microsoft.com/office/powerpoint/2010/main">
    <mc:Choice Requires="p14">
      <p:transition spd="slow" p14:dur="2000" advTm="67294"/>
    </mc:Choice>
    <mc:Fallback xmlns="">
      <p:transition spd="slow" advTm="672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37"/>
                                        </p:tgtEl>
                                        <p:attrNameLst>
                                          <p:attrName>style.visibility</p:attrName>
                                        </p:attrNameLst>
                                      </p:cBhvr>
                                      <p:to>
                                        <p:strVal val="visible"/>
                                      </p:to>
                                    </p:set>
                                    <p:animEffect transition="in" filter="fade">
                                      <p:cBhvr>
                                        <p:cTn id="11" dur="10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229" y="235089"/>
            <a:ext cx="8520600" cy="572700"/>
          </a:xfrm>
        </p:spPr>
        <p:txBody>
          <a:bodyPr/>
          <a:lstStyle/>
          <a:p>
            <a:r>
              <a:rPr lang="en-US" dirty="0" smtClean="0"/>
              <a:t>Practice on your own: Using the CRM </a:t>
            </a:r>
            <a:endParaRPr lang="en-US" dirty="0"/>
          </a:p>
        </p:txBody>
      </p:sp>
      <p:sp>
        <p:nvSpPr>
          <p:cNvPr id="3" name="Text Placeholder 2"/>
          <p:cNvSpPr>
            <a:spLocks noGrp="1"/>
          </p:cNvSpPr>
          <p:nvPr>
            <p:ph type="body" idx="1"/>
          </p:nvPr>
        </p:nvSpPr>
        <p:spPr>
          <a:xfrm>
            <a:off x="119476" y="717873"/>
            <a:ext cx="8520600" cy="3416400"/>
          </a:xfrm>
        </p:spPr>
        <p:txBody>
          <a:bodyPr/>
          <a:lstStyle/>
          <a:p>
            <a:pPr marL="114300" indent="0">
              <a:buNone/>
            </a:pPr>
            <a:r>
              <a:rPr lang="en-US" dirty="0" smtClean="0"/>
              <a:t>Using your standard and appropriate Cognitive Rigor Matrix, take a look at one of your standards. How far into the CRM is this standard requiring students to go for each level? </a:t>
            </a:r>
          </a:p>
        </p:txBody>
      </p:sp>
      <p:pic>
        <p:nvPicPr>
          <p:cNvPr id="4" name="Picture 3"/>
          <p:cNvPicPr>
            <a:picLocks noChangeAspect="1"/>
          </p:cNvPicPr>
          <p:nvPr/>
        </p:nvPicPr>
        <p:blipFill>
          <a:blip r:embed="rId6"/>
          <a:stretch>
            <a:fillRect/>
          </a:stretch>
        </p:blipFill>
        <p:spPr>
          <a:xfrm>
            <a:off x="242229" y="1838739"/>
            <a:ext cx="3986798" cy="1572983"/>
          </a:xfrm>
          <a:prstGeom prst="rect">
            <a:avLst/>
          </a:prstGeom>
        </p:spPr>
      </p:pic>
      <p:pic>
        <p:nvPicPr>
          <p:cNvPr id="8" name="Picture 7"/>
          <p:cNvPicPr>
            <a:picLocks noChangeAspect="1"/>
          </p:cNvPicPr>
          <p:nvPr/>
        </p:nvPicPr>
        <p:blipFill>
          <a:blip r:embed="rId7"/>
          <a:stretch>
            <a:fillRect/>
          </a:stretch>
        </p:blipFill>
        <p:spPr>
          <a:xfrm>
            <a:off x="4351780" y="1741648"/>
            <a:ext cx="4502426" cy="3033213"/>
          </a:xfrm>
          <a:prstGeom prst="rect">
            <a:avLst/>
          </a:prstGeom>
        </p:spPr>
      </p:pic>
      <p:sp>
        <p:nvSpPr>
          <p:cNvPr id="9" name="Google Shape;136;p23"/>
          <p:cNvSpPr/>
          <p:nvPr/>
        </p:nvSpPr>
        <p:spPr>
          <a:xfrm>
            <a:off x="5926843" y="3568147"/>
            <a:ext cx="1209453" cy="665069"/>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Picture 9"/>
          <p:cNvPicPr>
            <a:picLocks noChangeAspect="1"/>
          </p:cNvPicPr>
          <p:nvPr/>
        </p:nvPicPr>
        <p:blipFill>
          <a:blip r:embed="rId8"/>
          <a:stretch>
            <a:fillRect/>
          </a:stretch>
        </p:blipFill>
        <p:spPr>
          <a:xfrm>
            <a:off x="848677" y="3411722"/>
            <a:ext cx="2443163" cy="1550120"/>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2017715978"/>
      </p:ext>
    </p:extLst>
  </p:cSld>
  <p:clrMapOvr>
    <a:masterClrMapping/>
  </p:clrMapOvr>
  <mc:AlternateContent xmlns:mc="http://schemas.openxmlformats.org/markup-compatibility/2006" xmlns:p14="http://schemas.microsoft.com/office/powerpoint/2010/main">
    <mc:Choice Requires="p14">
      <p:transition spd="slow" p14:dur="2000" advTm="90644"/>
    </mc:Choice>
    <mc:Fallback xmlns="">
      <p:transition spd="slow" advTm="90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6"/>
                </p:tgtEl>
              </p:cMediaNode>
            </p:audio>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6"/>
          <a:stretch>
            <a:fillRect/>
          </a:stretch>
        </p:blipFill>
        <p:spPr>
          <a:xfrm>
            <a:off x="311700" y="2008187"/>
            <a:ext cx="913034" cy="1127125"/>
          </a:xfrm>
          <a:prstGeom prst="rect">
            <a:avLst/>
          </a:prstGeom>
        </p:spPr>
      </p:pic>
      <p:sp>
        <p:nvSpPr>
          <p:cNvPr id="134" name="Google Shape;134;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dirty="0"/>
          </a:p>
        </p:txBody>
      </p:sp>
      <p:pic>
        <p:nvPicPr>
          <p:cNvPr id="135" name="Google Shape;135;p23"/>
          <p:cNvPicPr preferRelativeResize="0"/>
          <p:nvPr/>
        </p:nvPicPr>
        <p:blipFill>
          <a:blip r:embed="rId7">
            <a:alphaModFix/>
          </a:blip>
          <a:stretch>
            <a:fillRect/>
          </a:stretch>
        </p:blipFill>
        <p:spPr>
          <a:xfrm>
            <a:off x="1254151" y="0"/>
            <a:ext cx="6635699" cy="5143500"/>
          </a:xfrm>
          <a:prstGeom prst="rect">
            <a:avLst/>
          </a:prstGeom>
          <a:noFill/>
          <a:ln>
            <a:noFill/>
          </a:ln>
        </p:spPr>
      </p:pic>
      <p:sp>
        <p:nvSpPr>
          <p:cNvPr id="136" name="Google Shape;136;p23"/>
          <p:cNvSpPr/>
          <p:nvPr/>
        </p:nvSpPr>
        <p:spPr>
          <a:xfrm>
            <a:off x="1553625" y="1017725"/>
            <a:ext cx="2550000" cy="12873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3"/>
          <p:cNvSpPr/>
          <p:nvPr/>
        </p:nvSpPr>
        <p:spPr>
          <a:xfrm>
            <a:off x="4821075" y="2571750"/>
            <a:ext cx="1968600" cy="11385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42526"/>
    </mc:Choice>
    <mc:Fallback xmlns="">
      <p:transition spd="slow" advTm="142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36"/>
                                        </p:tgtEl>
                                        <p:attrNameLst>
                                          <p:attrName>style.visibility</p:attrName>
                                        </p:attrNameLst>
                                      </p:cBhvr>
                                      <p:to>
                                        <p:strVal val="visible"/>
                                      </p:to>
                                    </p:set>
                                    <p:animEffect transition="in" filter="fade">
                                      <p:cBhvr>
                                        <p:cTn id="11" dur="1000"/>
                                        <p:tgtEl>
                                          <p:spTgt spid="13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37"/>
                                        </p:tgtEl>
                                        <p:attrNameLst>
                                          <p:attrName>style.visibility</p:attrName>
                                        </p:attrNameLst>
                                      </p:cBhvr>
                                      <p:to>
                                        <p:strVal val="visible"/>
                                      </p:to>
                                    </p:set>
                                    <p:animEffect transition="in" filter="fade">
                                      <p:cBhvr>
                                        <p:cTn id="16" dur="10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1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4"/>
          <p:cNvSpPr txBox="1">
            <a:spLocks noGrp="1"/>
          </p:cNvSpPr>
          <p:nvPr>
            <p:ph type="title"/>
          </p:nvPr>
        </p:nvSpPr>
        <p:spPr>
          <a:xfrm>
            <a:off x="311700" y="1478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0000"/>
                </a:solidFill>
              </a:rPr>
              <a:t>Tip to Tip Learning Progressions should include ALL</a:t>
            </a:r>
            <a:endParaRPr>
              <a:solidFill>
                <a:srgbClr val="FF0000"/>
              </a:solidFill>
            </a:endParaRPr>
          </a:p>
        </p:txBody>
      </p:sp>
      <p:sp>
        <p:nvSpPr>
          <p:cNvPr id="143" name="Google Shape;143;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44" name="Google Shape;144;p24"/>
          <p:cNvPicPr preferRelativeResize="0"/>
          <p:nvPr/>
        </p:nvPicPr>
        <p:blipFill>
          <a:blip r:embed="rId5">
            <a:alphaModFix/>
          </a:blip>
          <a:stretch>
            <a:fillRect/>
          </a:stretch>
        </p:blipFill>
        <p:spPr>
          <a:xfrm>
            <a:off x="222250" y="767125"/>
            <a:ext cx="8782050" cy="4286250"/>
          </a:xfrm>
          <a:prstGeom prst="rect">
            <a:avLst/>
          </a:prstGeom>
          <a:noFill/>
          <a:ln>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588"/>
    </mc:Choice>
    <mc:Fallback xmlns="">
      <p:transition spd="slow" advTm="195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6"/>
          <p:cNvSpPr txBox="1">
            <a:spLocks noGrp="1"/>
          </p:cNvSpPr>
          <p:nvPr>
            <p:ph type="title"/>
          </p:nvPr>
        </p:nvSpPr>
        <p:spPr>
          <a:xfrm>
            <a:off x="311700" y="1773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FF0000"/>
                </a:solidFill>
              </a:rPr>
              <a:t>Disclaimer</a:t>
            </a:r>
            <a:endParaRPr b="1">
              <a:solidFill>
                <a:srgbClr val="FF0000"/>
              </a:solidFill>
            </a:endParaRPr>
          </a:p>
        </p:txBody>
      </p:sp>
      <p:sp>
        <p:nvSpPr>
          <p:cNvPr id="156" name="Google Shape;156;p26"/>
          <p:cNvSpPr txBox="1">
            <a:spLocks noGrp="1"/>
          </p:cNvSpPr>
          <p:nvPr>
            <p:ph type="body" idx="1"/>
          </p:nvPr>
        </p:nvSpPr>
        <p:spPr>
          <a:xfrm>
            <a:off x="311700" y="6170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To include those students who are at the 1%, we include Ohio’s Learning Standards- Extended and the Learning Progressions that accompany them into our learning progressions for EACH standard. </a:t>
            </a:r>
            <a:endParaRPr dirty="0"/>
          </a:p>
          <a:p>
            <a:pPr marL="0" lvl="0" indent="0" algn="l" rtl="0">
              <a:spcBef>
                <a:spcPts val="1600"/>
              </a:spcBef>
              <a:spcAft>
                <a:spcPts val="0"/>
              </a:spcAft>
              <a:buNone/>
            </a:pPr>
            <a:r>
              <a:rPr lang="en" dirty="0"/>
              <a:t>Because these extended standards align to state standards, </a:t>
            </a:r>
            <a:r>
              <a:rPr lang="en" u="sng" dirty="0"/>
              <a:t>all students can benefit</a:t>
            </a:r>
            <a:r>
              <a:rPr lang="en" dirty="0"/>
              <a:t> from these Learning Progressions. </a:t>
            </a:r>
            <a:endParaRPr dirty="0"/>
          </a:p>
          <a:p>
            <a:pPr marL="0" lvl="0" indent="0" algn="l" rtl="0">
              <a:spcBef>
                <a:spcPts val="1600"/>
              </a:spcBef>
              <a:spcAft>
                <a:spcPts val="0"/>
              </a:spcAft>
              <a:buNone/>
            </a:pPr>
            <a:r>
              <a:rPr lang="en" dirty="0"/>
              <a:t>Please Note: NOT ALL students will have an </a:t>
            </a:r>
            <a:r>
              <a:rPr lang="en" i="1" u="sng" dirty="0"/>
              <a:t>assessment goal</a:t>
            </a:r>
            <a:r>
              <a:rPr lang="en" b="1" i="1" u="sng" dirty="0"/>
              <a:t> </a:t>
            </a:r>
            <a:r>
              <a:rPr lang="en" dirty="0"/>
              <a:t>based on the extended standards, those students would </a:t>
            </a:r>
            <a:r>
              <a:rPr lang="en" u="sng" dirty="0"/>
              <a:t>only</a:t>
            </a:r>
            <a:r>
              <a:rPr lang="en" dirty="0"/>
              <a:t> consist of the 1% of the population that are taking an alternative </a:t>
            </a:r>
            <a:r>
              <a:rPr lang="en" dirty="0" smtClean="0"/>
              <a:t>assessment, </a:t>
            </a:r>
            <a:r>
              <a:rPr lang="en" dirty="0"/>
              <a:t>the AASCD. </a:t>
            </a:r>
            <a:endParaRPr dirty="0"/>
          </a:p>
          <a:p>
            <a:pPr marL="0" lvl="0" indent="0" algn="l" rtl="0">
              <a:spcBef>
                <a:spcPts val="1600"/>
              </a:spcBef>
              <a:spcAft>
                <a:spcPts val="1600"/>
              </a:spcAft>
              <a:buClr>
                <a:schemeClr val="dk1"/>
              </a:buClr>
              <a:buSzPts val="1100"/>
              <a:buFont typeface="Arial"/>
              <a:buNone/>
            </a:pPr>
            <a:r>
              <a:rPr lang="en" dirty="0"/>
              <a:t>Students participating in general state assessments can benefit from the Building the Base Learning Progressions as ENTRY points for instruction. These MAY be formatively assessed TO GUIDE instruction only and are NOT appropriate for the end goal for most students. </a:t>
            </a:r>
            <a:endParaRPr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6612"/>
    </mc:Choice>
    <mc:Fallback xmlns="">
      <p:transition spd="slow" advTm="566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 </a:t>
            </a:r>
            <a:r>
              <a:rPr lang="en" dirty="0" smtClean="0"/>
              <a:t>5 Part Series Goal</a:t>
            </a:r>
            <a:endParaRPr dirty="0"/>
          </a:p>
        </p:txBody>
      </p:sp>
      <p:sp>
        <p:nvSpPr>
          <p:cNvPr id="63" name="Google Shape;63;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Create an IDEAL Tip to Tip Learning Progression! </a:t>
            </a:r>
            <a:endParaRPr/>
          </a:p>
        </p:txBody>
      </p:sp>
      <p:pic>
        <p:nvPicPr>
          <p:cNvPr id="64" name="Google Shape;64;p14"/>
          <p:cNvPicPr preferRelativeResize="0"/>
          <p:nvPr/>
        </p:nvPicPr>
        <p:blipFill>
          <a:blip r:embed="rId5">
            <a:alphaModFix/>
          </a:blip>
          <a:stretch>
            <a:fillRect/>
          </a:stretch>
        </p:blipFill>
        <p:spPr>
          <a:xfrm>
            <a:off x="1476375" y="1955925"/>
            <a:ext cx="6191250" cy="2781300"/>
          </a:xfrm>
          <a:prstGeom prst="rect">
            <a:avLst/>
          </a:prstGeom>
          <a:noFill/>
          <a:ln>
            <a:noFill/>
          </a:ln>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3715752489"/>
      </p:ext>
    </p:extLst>
  </p:cSld>
  <p:clrMapOvr>
    <a:masterClrMapping/>
  </p:clrMapOvr>
  <mc:AlternateContent xmlns:mc="http://schemas.openxmlformats.org/markup-compatibility/2006" xmlns:p14="http://schemas.microsoft.com/office/powerpoint/2010/main">
    <mc:Choice Requires="p14">
      <p:transition spd="slow" p14:dur="2000" advTm="18052"/>
    </mc:Choice>
    <mc:Fallback xmlns="">
      <p:transition spd="slow" advTm="180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2050" name="Picture 2" descr="https://lh3.googleusercontent.com/Kxq0bxEEJSrczia5sDSHYbVYcDxIVessC9nHfEu_lr4hxn30xl1LAl6k75y4QJFCoYvo6YIj8o3EkA2GBuvmSmwRUkXRwiryIDWgIZWLqhuSjirI5ejoEpJHpRUw0XuGlSuXIh7_yoQ"/>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6994" y="0"/>
            <a:ext cx="681415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0082"/>
    </mc:Choice>
    <mc:Fallback xmlns="">
      <p:transition spd="slow" advTm="600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Practice Profile </a:t>
            </a:r>
            <a:endParaRPr/>
          </a:p>
        </p:txBody>
      </p:sp>
      <p:sp>
        <p:nvSpPr>
          <p:cNvPr id="162" name="Google Shape;162;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63" name="Google Shape;163;p27"/>
          <p:cNvPicPr preferRelativeResize="0"/>
          <p:nvPr/>
        </p:nvPicPr>
        <p:blipFill>
          <a:blip r:embed="rId5">
            <a:alphaModFix/>
          </a:blip>
          <a:stretch>
            <a:fillRect/>
          </a:stretch>
        </p:blipFill>
        <p:spPr>
          <a:xfrm>
            <a:off x="72470" y="0"/>
            <a:ext cx="8999062" cy="5143500"/>
          </a:xfrm>
          <a:prstGeom prst="rect">
            <a:avLst/>
          </a:prstGeom>
          <a:noFill/>
          <a:ln>
            <a:noFill/>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6074"/>
    </mc:Choice>
    <mc:Fallback xmlns="">
      <p:transition spd="slow" advTm="1160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Templates</a:t>
            </a:r>
            <a:endParaRPr/>
          </a:p>
        </p:txBody>
      </p:sp>
      <p:sp>
        <p:nvSpPr>
          <p:cNvPr id="169" name="Google Shape;169;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70" name="Google Shape;170;p28"/>
          <p:cNvPicPr preferRelativeResize="0"/>
          <p:nvPr/>
        </p:nvPicPr>
        <p:blipFill>
          <a:blip r:embed="rId5">
            <a:alphaModFix/>
          </a:blip>
          <a:stretch>
            <a:fillRect/>
          </a:stretch>
        </p:blipFill>
        <p:spPr>
          <a:xfrm>
            <a:off x="237773" y="1206550"/>
            <a:ext cx="4556249" cy="3525049"/>
          </a:xfrm>
          <a:prstGeom prst="rect">
            <a:avLst/>
          </a:prstGeom>
          <a:noFill/>
          <a:ln>
            <a:noFill/>
          </a:ln>
        </p:spPr>
      </p:pic>
      <p:pic>
        <p:nvPicPr>
          <p:cNvPr id="171" name="Google Shape;171;p28"/>
          <p:cNvPicPr preferRelativeResize="0"/>
          <p:nvPr/>
        </p:nvPicPr>
        <p:blipFill>
          <a:blip r:embed="rId6">
            <a:alphaModFix/>
          </a:blip>
          <a:stretch>
            <a:fillRect/>
          </a:stretch>
        </p:blipFill>
        <p:spPr>
          <a:xfrm>
            <a:off x="3489826" y="445025"/>
            <a:ext cx="5342463" cy="3416400"/>
          </a:xfrm>
          <a:prstGeom prst="rect">
            <a:avLst/>
          </a:prstGeom>
          <a:noFill/>
          <a:ln>
            <a:noFill/>
          </a:ln>
        </p:spPr>
      </p:pic>
      <p:sp>
        <p:nvSpPr>
          <p:cNvPr id="172" name="Google Shape;172;p28"/>
          <p:cNvSpPr/>
          <p:nvPr/>
        </p:nvSpPr>
        <p:spPr>
          <a:xfrm>
            <a:off x="8832300" y="633700"/>
            <a:ext cx="221700" cy="3103800"/>
          </a:xfrm>
          <a:prstGeom prst="up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5049"/>
    </mc:Choice>
    <mc:Fallback xmlns="">
      <p:transition spd="slow" advTm="85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72"/>
                                        </p:tgtEl>
                                        <p:attrNameLst>
                                          <p:attrName>style.visibility</p:attrName>
                                        </p:attrNameLst>
                                      </p:cBhvr>
                                      <p:to>
                                        <p:strVal val="visible"/>
                                      </p:to>
                                    </p:set>
                                    <p:anim calcmode="lin" valueType="num">
                                      <p:cBhvr additive="base">
                                        <p:cTn id="11" dur="1000"/>
                                        <p:tgtEl>
                                          <p:spTgt spid="1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179" name="Google Shape;179;p29"/>
          <p:cNvPicPr preferRelativeResize="0"/>
          <p:nvPr/>
        </p:nvPicPr>
        <p:blipFill>
          <a:blip r:embed="rId5">
            <a:alphaModFix/>
          </a:blip>
          <a:stretch>
            <a:fillRect/>
          </a:stretch>
        </p:blipFill>
        <p:spPr>
          <a:xfrm>
            <a:off x="1082761" y="0"/>
            <a:ext cx="6978478" cy="5143500"/>
          </a:xfrm>
          <a:prstGeom prst="rect">
            <a:avLst/>
          </a:prstGeom>
          <a:noFill/>
          <a:ln>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
        <p:nvSpPr>
          <p:cNvPr id="3" name="Text Placeholder 2"/>
          <p:cNvSpPr>
            <a:spLocks noGrp="1"/>
          </p:cNvSpPr>
          <p:nvPr>
            <p:ph type="body" idx="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24073"/>
    </mc:Choice>
    <mc:Fallback xmlns="">
      <p:transition spd="slow" advTm="24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226894"/>
            <a:ext cx="8520600" cy="572700"/>
          </a:xfrm>
        </p:spPr>
        <p:txBody>
          <a:bodyPr/>
          <a:lstStyle/>
          <a:p>
            <a:r>
              <a:rPr lang="en-US" dirty="0" smtClean="0"/>
              <a:t>Five Part Series </a:t>
            </a:r>
            <a:endParaRPr lang="en-US" dirty="0"/>
          </a:p>
        </p:txBody>
      </p:sp>
      <p:sp>
        <p:nvSpPr>
          <p:cNvPr id="4" name="Text Placeholder 2"/>
          <p:cNvSpPr>
            <a:spLocks noGrp="1"/>
          </p:cNvSpPr>
          <p:nvPr>
            <p:ph type="body" idx="1"/>
          </p:nvPr>
        </p:nvSpPr>
        <p:spPr>
          <a:xfrm>
            <a:off x="64600" y="983947"/>
            <a:ext cx="8927000" cy="3416400"/>
          </a:xfrm>
        </p:spPr>
        <p:txBody>
          <a:bodyPr/>
          <a:lstStyle/>
          <a:p>
            <a:pPr marL="114300" indent="0">
              <a:buNone/>
            </a:pPr>
            <a:r>
              <a:rPr lang="en-US" dirty="0" smtClean="0"/>
              <a:t>Part One: Overview of Tip to Tip Learning Progressions</a:t>
            </a:r>
          </a:p>
          <a:p>
            <a:pPr marL="857250" lvl="1" indent="-285750"/>
            <a:r>
              <a:rPr lang="en-US" dirty="0" smtClean="0"/>
              <a:t>Explore the concept tip to tip learning progressions and why they are necessary</a:t>
            </a:r>
          </a:p>
          <a:p>
            <a:pPr marL="857250" lvl="1" indent="-285750"/>
            <a:r>
              <a:rPr lang="en-US" dirty="0" smtClean="0"/>
              <a:t>Access and practice using tools that can be helpful when creating splinter skills for each standard</a:t>
            </a:r>
          </a:p>
          <a:p>
            <a:pPr marL="114300" indent="0">
              <a:buNone/>
            </a:pPr>
            <a:endParaRPr lang="en-US" dirty="0" smtClean="0"/>
          </a:p>
          <a:p>
            <a:pPr marL="114300" indent="0">
              <a:buNone/>
            </a:pPr>
            <a:r>
              <a:rPr lang="en-US" dirty="0" smtClean="0"/>
              <a:t>Part Two: Building the Base</a:t>
            </a:r>
          </a:p>
          <a:p>
            <a:pPr marL="114300" indent="0">
              <a:buNone/>
            </a:pPr>
            <a:endParaRPr lang="en-US" dirty="0"/>
          </a:p>
          <a:p>
            <a:pPr marL="114300" indent="0">
              <a:buNone/>
            </a:pPr>
            <a:r>
              <a:rPr lang="en-US" dirty="0" smtClean="0"/>
              <a:t>Part Three: Deconstructing the Standard</a:t>
            </a:r>
          </a:p>
          <a:p>
            <a:pPr marL="114300" indent="0">
              <a:buNone/>
            </a:pPr>
            <a:endParaRPr lang="en-US" dirty="0"/>
          </a:p>
          <a:p>
            <a:pPr marL="114300" indent="0">
              <a:buNone/>
            </a:pPr>
            <a:r>
              <a:rPr lang="en-US" dirty="0" smtClean="0"/>
              <a:t>Part Four: Moving Beyond the Standard</a:t>
            </a:r>
          </a:p>
          <a:p>
            <a:pPr marL="114300" indent="0">
              <a:buNone/>
            </a:pPr>
            <a:endParaRPr lang="en-US" dirty="0" smtClean="0"/>
          </a:p>
          <a:p>
            <a:pPr marL="114300" indent="0">
              <a:buNone/>
            </a:pPr>
            <a:r>
              <a:rPr lang="en-US" dirty="0" smtClean="0"/>
              <a:t>Part </a:t>
            </a:r>
            <a:r>
              <a:rPr lang="en-US" dirty="0"/>
              <a:t>Five: Critiquing Your Tip to Tip Learning Progression</a:t>
            </a:r>
          </a:p>
          <a:p>
            <a:pPr marL="114300" indent="0">
              <a:buNone/>
            </a:pPr>
            <a:endParaRPr lang="en-US" dirty="0"/>
          </a:p>
        </p:txBody>
      </p:sp>
      <p:pic>
        <p:nvPicPr>
          <p:cNvPr id="5" name="Picture 4"/>
          <p:cNvPicPr>
            <a:picLocks noChangeAspect="1"/>
          </p:cNvPicPr>
          <p:nvPr/>
        </p:nvPicPr>
        <p:blipFill>
          <a:blip r:embed="rId5"/>
          <a:stretch>
            <a:fillRect/>
          </a:stretch>
        </p:blipFill>
        <p:spPr>
          <a:xfrm>
            <a:off x="8442596" y="983947"/>
            <a:ext cx="691608" cy="670129"/>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1845287632"/>
      </p:ext>
    </p:extLst>
  </p:cSld>
  <p:clrMapOvr>
    <a:masterClrMapping/>
  </p:clrMapOvr>
  <mc:AlternateContent xmlns:mc="http://schemas.openxmlformats.org/markup-compatibility/2006" xmlns:p14="http://schemas.microsoft.com/office/powerpoint/2010/main">
    <mc:Choice Requires="p14">
      <p:transition spd="slow" p14:dur="2000" advTm="29586"/>
    </mc:Choice>
    <mc:Fallback xmlns="">
      <p:transition spd="slow" advTm="295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Before moving on to part 2: </a:t>
            </a:r>
            <a:endParaRPr lang="en-US" dirty="0"/>
          </a:p>
        </p:txBody>
      </p:sp>
      <p:sp>
        <p:nvSpPr>
          <p:cNvPr id="3" name="Text Placeholder 2"/>
          <p:cNvSpPr>
            <a:spLocks noGrp="1"/>
          </p:cNvSpPr>
          <p:nvPr>
            <p:ph type="body" idx="1"/>
          </p:nvPr>
        </p:nvSpPr>
        <p:spPr/>
        <p:txBody>
          <a:bodyPr/>
          <a:lstStyle/>
          <a:p>
            <a:pPr marL="114300" indent="0">
              <a:buNone/>
            </a:pPr>
            <a:r>
              <a:rPr lang="en-US" dirty="0" smtClean="0"/>
              <a:t>Bring: </a:t>
            </a:r>
            <a:endParaRPr lang="en-US" dirty="0"/>
          </a:p>
          <a:p>
            <a:pPr lvl="1"/>
            <a:r>
              <a:rPr lang="en-US" dirty="0" smtClean="0"/>
              <a:t>Standards and Learning Progressions Document</a:t>
            </a:r>
          </a:p>
          <a:p>
            <a:pPr marL="596900" lvl="1" indent="0">
              <a:buNone/>
            </a:pPr>
            <a:r>
              <a:rPr lang="en-US" dirty="0" smtClean="0"/>
              <a:t> </a:t>
            </a:r>
            <a:endParaRPr lang="en-US" dirty="0"/>
          </a:p>
        </p:txBody>
      </p:sp>
      <p:pic>
        <p:nvPicPr>
          <p:cNvPr id="8" name="Google Shape;88;p17"/>
          <p:cNvPicPr preferRelativeResize="0"/>
          <p:nvPr/>
        </p:nvPicPr>
        <p:blipFill>
          <a:blip r:embed="rId5">
            <a:alphaModFix/>
          </a:blip>
          <a:stretch>
            <a:fillRect/>
          </a:stretch>
        </p:blipFill>
        <p:spPr>
          <a:xfrm>
            <a:off x="5430645" y="2174487"/>
            <a:ext cx="3235996" cy="2631688"/>
          </a:xfrm>
          <a:prstGeom prst="rect">
            <a:avLst/>
          </a:prstGeom>
          <a:noFill/>
          <a:ln>
            <a:noFill/>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1914693032"/>
      </p:ext>
    </p:extLst>
  </p:cSld>
  <p:clrMapOvr>
    <a:masterClrMapping/>
  </p:clrMapOvr>
  <mc:AlternateContent xmlns:mc="http://schemas.openxmlformats.org/markup-compatibility/2006" xmlns:p14="http://schemas.microsoft.com/office/powerpoint/2010/main">
    <mc:Choice Requires="p14">
      <p:transition spd="slow" p14:dur="2000" advTm="26073"/>
    </mc:Choice>
    <mc:Fallback xmlns="">
      <p:transition spd="slow" advTm="26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69725" y="364383"/>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FF0000"/>
                </a:solidFill>
              </a:rPr>
              <a:t>Creating Tip to Tip Learning </a:t>
            </a:r>
            <a:r>
              <a:rPr lang="en" dirty="0" smtClean="0">
                <a:solidFill>
                  <a:srgbClr val="FF0000"/>
                </a:solidFill>
              </a:rPr>
              <a:t>Progressions </a:t>
            </a:r>
            <a:r>
              <a:rPr lang="en" dirty="0" smtClean="0"/>
              <a:t/>
            </a:r>
            <a:br>
              <a:rPr lang="en" dirty="0" smtClean="0"/>
            </a:br>
            <a:r>
              <a:rPr lang="en" dirty="0" smtClean="0"/>
              <a:t>P</a:t>
            </a:r>
            <a:r>
              <a:rPr lang="en-US" dirty="0" smtClean="0"/>
              <a:t>a</a:t>
            </a:r>
            <a:r>
              <a:rPr lang="en" dirty="0" smtClean="0"/>
              <a:t>rt TWO </a:t>
            </a:r>
            <a:endParaRPr dirty="0"/>
          </a:p>
        </p:txBody>
      </p:sp>
      <p:sp>
        <p:nvSpPr>
          <p:cNvPr id="55" name="Google Shape;55;p13"/>
          <p:cNvSpPr txBox="1">
            <a:spLocks noGrp="1"/>
          </p:cNvSpPr>
          <p:nvPr>
            <p:ph type="subTitle" idx="1"/>
          </p:nvPr>
        </p:nvSpPr>
        <p:spPr>
          <a:xfrm>
            <a:off x="427688" y="2264600"/>
            <a:ext cx="8520600" cy="1416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Cherie Smith </a:t>
            </a:r>
            <a:endParaRPr dirty="0"/>
          </a:p>
          <a:p>
            <a:pPr marL="0" lvl="0" indent="0" algn="ctr" rtl="0">
              <a:spcBef>
                <a:spcPts val="0"/>
              </a:spcBef>
              <a:spcAft>
                <a:spcPts val="0"/>
              </a:spcAft>
              <a:buNone/>
            </a:pPr>
            <a:r>
              <a:rPr lang="en" dirty="0"/>
              <a:t>SST6</a:t>
            </a:r>
            <a:endParaRPr dirty="0"/>
          </a:p>
        </p:txBody>
      </p:sp>
      <p:pic>
        <p:nvPicPr>
          <p:cNvPr id="56" name="Google Shape;56;p13"/>
          <p:cNvPicPr preferRelativeResize="0"/>
          <p:nvPr/>
        </p:nvPicPr>
        <p:blipFill>
          <a:blip r:embed="rId5">
            <a:alphaModFix/>
          </a:blip>
          <a:stretch>
            <a:fillRect/>
          </a:stretch>
        </p:blipFill>
        <p:spPr>
          <a:xfrm>
            <a:off x="3596563" y="3349875"/>
            <a:ext cx="2066925" cy="895350"/>
          </a:xfrm>
          <a:prstGeom prst="rect">
            <a:avLst/>
          </a:prstGeom>
          <a:noFill/>
          <a:ln>
            <a:noFill/>
          </a:ln>
        </p:spPr>
      </p:pic>
      <p:sp>
        <p:nvSpPr>
          <p:cNvPr id="57" name="Google Shape;57;p13"/>
          <p:cNvSpPr txBox="1"/>
          <p:nvPr/>
        </p:nvSpPr>
        <p:spPr>
          <a:xfrm>
            <a:off x="36425" y="4417925"/>
            <a:ext cx="8950200" cy="64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i="1" dirty="0">
                <a:solidFill>
                  <a:schemeClr val="accent5"/>
                </a:solidFill>
                <a:latin typeface="Calibri"/>
                <a:ea typeface="Calibri"/>
                <a:cs typeface="Calibri"/>
                <a:sym typeface="Calibri"/>
              </a:rPr>
              <a:t>As a part of the State System of Support, the State Support Team collaborates with schools, families and regional partners through a continuous improvement process to ensure each child in Ohio has access to a high-quality education. We focus on leadership and team development, and inclusive instruction practices to assist districts and schools in improving outcomes for each child.</a:t>
            </a:r>
            <a:endParaRPr dirty="0">
              <a:solidFill>
                <a:schemeClr val="accent5"/>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3219909766"/>
      </p:ext>
    </p:extLst>
  </p:cSld>
  <p:clrMapOvr>
    <a:masterClrMapping/>
  </p:clrMapOvr>
  <mc:AlternateContent xmlns:mc="http://schemas.openxmlformats.org/markup-compatibility/2006" xmlns:p14="http://schemas.microsoft.com/office/powerpoint/2010/main">
    <mc:Choice Requires="p14">
      <p:transition spd="slow" p14:dur="2000" advTm="12061"/>
    </mc:Choice>
    <mc:Fallback xmlns="">
      <p:transition spd="slow" advTm="120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 </a:t>
            </a:r>
            <a:r>
              <a:rPr lang="en" dirty="0" smtClean="0"/>
              <a:t>5 Part Series Goal</a:t>
            </a:r>
            <a:endParaRPr dirty="0"/>
          </a:p>
        </p:txBody>
      </p:sp>
      <p:sp>
        <p:nvSpPr>
          <p:cNvPr id="63" name="Google Shape;63;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Create an IDEAL Tip to Tip Learning Progression! </a:t>
            </a:r>
            <a:endParaRPr/>
          </a:p>
        </p:txBody>
      </p:sp>
      <p:pic>
        <p:nvPicPr>
          <p:cNvPr id="64" name="Google Shape;64;p14"/>
          <p:cNvPicPr preferRelativeResize="0"/>
          <p:nvPr/>
        </p:nvPicPr>
        <p:blipFill>
          <a:blip r:embed="rId5">
            <a:alphaModFix/>
          </a:blip>
          <a:stretch>
            <a:fillRect/>
          </a:stretch>
        </p:blipFill>
        <p:spPr>
          <a:xfrm>
            <a:off x="1476375" y="1955925"/>
            <a:ext cx="6191250" cy="2781300"/>
          </a:xfrm>
          <a:prstGeom prst="rect">
            <a:avLst/>
          </a:prstGeom>
          <a:noFill/>
          <a:ln>
            <a:noFill/>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4260070734"/>
      </p:ext>
    </p:extLst>
  </p:cSld>
  <p:clrMapOvr>
    <a:masterClrMapping/>
  </p:clrMapOvr>
  <mc:AlternateContent xmlns:mc="http://schemas.openxmlformats.org/markup-compatibility/2006" xmlns:p14="http://schemas.microsoft.com/office/powerpoint/2010/main">
    <mc:Choice Requires="p14">
      <p:transition spd="slow" p14:dur="2000" advTm="10553"/>
    </mc:Choice>
    <mc:Fallback xmlns="">
      <p:transition spd="slow" advTm="105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Part Series </a:t>
            </a:r>
            <a:endParaRPr lang="en-US" dirty="0"/>
          </a:p>
        </p:txBody>
      </p:sp>
      <p:sp>
        <p:nvSpPr>
          <p:cNvPr id="4" name="Text Placeholder 2"/>
          <p:cNvSpPr>
            <a:spLocks noGrp="1"/>
          </p:cNvSpPr>
          <p:nvPr>
            <p:ph type="body" idx="1"/>
          </p:nvPr>
        </p:nvSpPr>
        <p:spPr/>
        <p:txBody>
          <a:bodyPr/>
          <a:lstStyle/>
          <a:p>
            <a:pPr marL="114300" indent="0">
              <a:buNone/>
            </a:pPr>
            <a:r>
              <a:rPr lang="en-US" dirty="0" smtClean="0"/>
              <a:t>Part One: Overview of Tip to Tip Learning Progressions</a:t>
            </a:r>
          </a:p>
          <a:p>
            <a:pPr marL="114300" indent="0">
              <a:buNone/>
            </a:pPr>
            <a:endParaRPr lang="en-US" dirty="0" smtClean="0"/>
          </a:p>
          <a:p>
            <a:pPr marL="114300" indent="0">
              <a:buNone/>
            </a:pPr>
            <a:r>
              <a:rPr lang="en-US" dirty="0" smtClean="0"/>
              <a:t>Part Two: Building the Base</a:t>
            </a:r>
          </a:p>
          <a:p>
            <a:pPr lvl="1"/>
            <a:r>
              <a:rPr lang="en-US" dirty="0" smtClean="0"/>
              <a:t>Access and use the Learning Progressions and Extended Standards to build splinter skills </a:t>
            </a:r>
          </a:p>
          <a:p>
            <a:pPr marL="114300" indent="0">
              <a:buNone/>
            </a:pPr>
            <a:endParaRPr lang="en-US" dirty="0"/>
          </a:p>
          <a:p>
            <a:pPr marL="114300" indent="0">
              <a:buNone/>
            </a:pPr>
            <a:r>
              <a:rPr lang="en-US" dirty="0" smtClean="0"/>
              <a:t>Part Three: Deconstructing the Standard</a:t>
            </a:r>
          </a:p>
          <a:p>
            <a:pPr marL="114300" indent="0">
              <a:buNone/>
            </a:pPr>
            <a:endParaRPr lang="en-US" dirty="0"/>
          </a:p>
          <a:p>
            <a:pPr marL="114300" indent="0">
              <a:buNone/>
            </a:pPr>
            <a:r>
              <a:rPr lang="en-US" dirty="0" smtClean="0"/>
              <a:t>Part Four: Moving Beyond the Standard</a:t>
            </a:r>
          </a:p>
          <a:p>
            <a:pPr marL="114300" indent="0">
              <a:buNone/>
            </a:pPr>
            <a:endParaRPr lang="en-US" dirty="0" smtClean="0"/>
          </a:p>
          <a:p>
            <a:pPr marL="114300" indent="0">
              <a:buNone/>
            </a:pPr>
            <a:r>
              <a:rPr lang="en-US" dirty="0" smtClean="0"/>
              <a:t>Part </a:t>
            </a:r>
            <a:r>
              <a:rPr lang="en-US" dirty="0"/>
              <a:t>Five: Critiquing Your Tip to Tip Learning Progression</a:t>
            </a:r>
          </a:p>
          <a:p>
            <a:pPr marL="114300" indent="0">
              <a:buNone/>
            </a:pPr>
            <a:endParaRPr lang="en-US" dirty="0"/>
          </a:p>
        </p:txBody>
      </p:sp>
      <p:pic>
        <p:nvPicPr>
          <p:cNvPr id="5" name="Picture 4"/>
          <p:cNvPicPr>
            <a:picLocks noChangeAspect="1"/>
          </p:cNvPicPr>
          <p:nvPr/>
        </p:nvPicPr>
        <p:blipFill>
          <a:blip r:embed="rId6"/>
          <a:stretch>
            <a:fillRect/>
          </a:stretch>
        </p:blipFill>
        <p:spPr>
          <a:xfrm>
            <a:off x="8140692" y="1019412"/>
            <a:ext cx="691608" cy="670129"/>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614116702"/>
      </p:ext>
    </p:extLst>
  </p:cSld>
  <p:clrMapOvr>
    <a:masterClrMapping/>
  </p:clrMapOvr>
  <mc:AlternateContent xmlns:mc="http://schemas.openxmlformats.org/markup-compatibility/2006" xmlns:p14="http://schemas.microsoft.com/office/powerpoint/2010/main">
    <mc:Choice Requires="p14">
      <p:transition spd="slow" p14:dur="2000" advTm="21045"/>
    </mc:Choice>
    <mc:Fallback xmlns="">
      <p:transition spd="slow" advTm="21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Resource Folder </a:t>
            </a:r>
            <a:r>
              <a:rPr lang="en" dirty="0" smtClean="0"/>
              <a:t>Contents: Part 2 </a:t>
            </a:r>
            <a:endParaRPr dirty="0"/>
          </a:p>
        </p:txBody>
      </p:sp>
      <p:sp>
        <p:nvSpPr>
          <p:cNvPr id="70" name="Google Shape;70;p15"/>
          <p:cNvSpPr txBox="1">
            <a:spLocks noGrp="1"/>
          </p:cNvSpPr>
          <p:nvPr>
            <p:ph type="body" idx="1"/>
          </p:nvPr>
        </p:nvSpPr>
        <p:spPr>
          <a:xfrm>
            <a:off x="311699" y="1152475"/>
            <a:ext cx="5095187" cy="3416400"/>
          </a:xfrm>
          <a:prstGeom prst="rect">
            <a:avLst/>
          </a:prstGeom>
        </p:spPr>
        <p:txBody>
          <a:bodyPr spcFirstLastPara="1" wrap="square" lIns="91425" tIns="91425" rIns="91425" bIns="91425" anchor="t" anchorCtr="0">
            <a:noAutofit/>
          </a:bodyPr>
          <a:lstStyle/>
          <a:p>
            <a:pPr lvl="0">
              <a:buAutoNum type="arabicPeriod"/>
            </a:pPr>
            <a:r>
              <a:rPr lang="en-US" sz="2000" dirty="0" smtClean="0"/>
              <a:t>Building </a:t>
            </a:r>
            <a:r>
              <a:rPr lang="en-US" sz="2000" dirty="0"/>
              <a:t>the Base Handout </a:t>
            </a:r>
          </a:p>
          <a:p>
            <a:pPr>
              <a:buFont typeface="Arial"/>
              <a:buAutoNum type="arabicPeriod"/>
            </a:pPr>
            <a:r>
              <a:rPr lang="en-US" sz="2000" dirty="0"/>
              <a:t>Cognitive Rigor Matrices (Tools 1-8)</a:t>
            </a:r>
          </a:p>
          <a:p>
            <a:pPr>
              <a:buFont typeface="Arial"/>
              <a:buAutoNum type="arabicPeriod"/>
            </a:pPr>
            <a:r>
              <a:rPr lang="en-US" sz="2000" dirty="0"/>
              <a:t>Template</a:t>
            </a:r>
          </a:p>
          <a:p>
            <a:pPr>
              <a:buFont typeface="Arial"/>
              <a:buAutoNum type="arabicPeriod"/>
            </a:pPr>
            <a:r>
              <a:rPr lang="en-US" sz="2000" dirty="0"/>
              <a:t>Practice profile</a:t>
            </a:r>
          </a:p>
          <a:p>
            <a:pPr marL="457200" lvl="0" indent="0" algn="l" rtl="0">
              <a:spcBef>
                <a:spcPts val="1600"/>
              </a:spcBef>
              <a:spcAft>
                <a:spcPts val="1600"/>
              </a:spcAft>
              <a:buNone/>
            </a:pPr>
            <a:endParaRPr dirty="0"/>
          </a:p>
        </p:txBody>
      </p:sp>
      <p:pic>
        <p:nvPicPr>
          <p:cNvPr id="71" name="Google Shape;71;p15"/>
          <p:cNvPicPr preferRelativeResize="0"/>
          <p:nvPr/>
        </p:nvPicPr>
        <p:blipFill>
          <a:blip r:embed="rId5">
            <a:alphaModFix/>
          </a:blip>
          <a:stretch>
            <a:fillRect/>
          </a:stretch>
        </p:blipFill>
        <p:spPr>
          <a:xfrm>
            <a:off x="5882875" y="1897825"/>
            <a:ext cx="2219325" cy="2257425"/>
          </a:xfrm>
          <a:prstGeom prst="rect">
            <a:avLst/>
          </a:prstGeom>
          <a:noFill/>
          <a:ln>
            <a:noFill/>
          </a:ln>
        </p:spPr>
      </p:pic>
      <p:sp>
        <p:nvSpPr>
          <p:cNvPr id="72" name="Google Shape;72;p15"/>
          <p:cNvSpPr txBox="1"/>
          <p:nvPr/>
        </p:nvSpPr>
        <p:spPr>
          <a:xfrm>
            <a:off x="4796988" y="4316575"/>
            <a:ext cx="43911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dirty="0">
                <a:solidFill>
                  <a:schemeClr val="dk1"/>
                </a:solidFill>
              </a:rPr>
              <a:t>QR code to </a:t>
            </a:r>
            <a:r>
              <a:rPr lang="en" sz="2800" dirty="0">
                <a:solidFill>
                  <a:schemeClr val="dk1"/>
                </a:solidFill>
                <a:hlinkClick r:id="rId6"/>
              </a:rPr>
              <a:t>Google Folder</a:t>
            </a:r>
            <a:endParaRP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2474226007"/>
      </p:ext>
    </p:extLst>
  </p:cSld>
  <p:clrMapOvr>
    <a:masterClrMapping/>
  </p:clrMapOvr>
  <mc:AlternateContent xmlns:mc="http://schemas.openxmlformats.org/markup-compatibility/2006" xmlns:p14="http://schemas.microsoft.com/office/powerpoint/2010/main">
    <mc:Choice Requires="p14">
      <p:transition spd="slow" p14:dur="2000" advTm="17053"/>
    </mc:Choice>
    <mc:Fallback xmlns="">
      <p:transition spd="slow" advTm="17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285513"/>
            <a:ext cx="8520600" cy="572700"/>
          </a:xfrm>
        </p:spPr>
        <p:txBody>
          <a:bodyPr/>
          <a:lstStyle/>
          <a:p>
            <a:r>
              <a:rPr lang="en-US" dirty="0" smtClean="0"/>
              <a:t>Five Part Series </a:t>
            </a:r>
            <a:endParaRPr lang="en-US" dirty="0"/>
          </a:p>
        </p:txBody>
      </p:sp>
      <p:sp>
        <p:nvSpPr>
          <p:cNvPr id="3" name="Text Placeholder 2"/>
          <p:cNvSpPr>
            <a:spLocks noGrp="1"/>
          </p:cNvSpPr>
          <p:nvPr>
            <p:ph type="body" idx="1"/>
          </p:nvPr>
        </p:nvSpPr>
        <p:spPr>
          <a:xfrm>
            <a:off x="311700" y="858213"/>
            <a:ext cx="8520600" cy="3416400"/>
          </a:xfrm>
        </p:spPr>
        <p:txBody>
          <a:bodyPr/>
          <a:lstStyle/>
          <a:p>
            <a:pPr marL="114300" indent="0">
              <a:buNone/>
            </a:pPr>
            <a:r>
              <a:rPr lang="en-US" dirty="0" smtClean="0"/>
              <a:t>Part One: Overview of Tip to Tip Learning Progressions</a:t>
            </a:r>
          </a:p>
          <a:p>
            <a:pPr marL="857250" lvl="1" indent="-285750"/>
            <a:r>
              <a:rPr lang="en-US" dirty="0"/>
              <a:t>Explore the concept </a:t>
            </a:r>
            <a:r>
              <a:rPr lang="en-US" dirty="0" smtClean="0"/>
              <a:t>of </a:t>
            </a:r>
            <a:r>
              <a:rPr lang="en-US" dirty="0" smtClean="0"/>
              <a:t>tip </a:t>
            </a:r>
            <a:r>
              <a:rPr lang="en-US" dirty="0"/>
              <a:t>to tip learning progressions and why they are necessary</a:t>
            </a:r>
          </a:p>
          <a:p>
            <a:pPr marL="857250" lvl="1" indent="-285750"/>
            <a:r>
              <a:rPr lang="en-US" dirty="0"/>
              <a:t>Access and practice using tools that can be helpful when creating splinter skills for each </a:t>
            </a:r>
            <a:r>
              <a:rPr lang="en-US" dirty="0" smtClean="0"/>
              <a:t>standard</a:t>
            </a:r>
          </a:p>
          <a:p>
            <a:pPr marL="114300" indent="0">
              <a:buNone/>
            </a:pPr>
            <a:endParaRPr lang="en-US" dirty="0" smtClean="0"/>
          </a:p>
          <a:p>
            <a:pPr marL="114300" indent="0">
              <a:buNone/>
            </a:pPr>
            <a:r>
              <a:rPr lang="en-US" dirty="0" smtClean="0"/>
              <a:t>Part Two: Building the Base</a:t>
            </a:r>
          </a:p>
          <a:p>
            <a:pPr marL="114300" indent="0">
              <a:buNone/>
            </a:pPr>
            <a:endParaRPr lang="en-US" dirty="0" smtClean="0"/>
          </a:p>
          <a:p>
            <a:pPr marL="114300" indent="0">
              <a:buNone/>
            </a:pPr>
            <a:r>
              <a:rPr lang="en-US" dirty="0" smtClean="0"/>
              <a:t>Part Three: Deconstructing the Standard</a:t>
            </a:r>
          </a:p>
          <a:p>
            <a:pPr marL="114300" indent="0">
              <a:buNone/>
            </a:pPr>
            <a:endParaRPr lang="en-US" dirty="0" smtClean="0"/>
          </a:p>
          <a:p>
            <a:pPr marL="114300" indent="0">
              <a:buNone/>
            </a:pPr>
            <a:r>
              <a:rPr lang="en-US" dirty="0" smtClean="0"/>
              <a:t>Part Four: Moving Beyond the Standard</a:t>
            </a:r>
          </a:p>
          <a:p>
            <a:pPr marL="114300" indent="0">
              <a:buNone/>
            </a:pPr>
            <a:endParaRPr lang="en-US" dirty="0"/>
          </a:p>
          <a:p>
            <a:pPr marL="114300" indent="0">
              <a:buNone/>
            </a:pPr>
            <a:r>
              <a:rPr lang="en-US" dirty="0" smtClean="0"/>
              <a:t>Part Five: Critiquing Your Tip to Tip Learning Progression</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2558458068"/>
      </p:ext>
    </p:extLst>
  </p:cSld>
  <p:clrMapOvr>
    <a:masterClrMapping/>
  </p:clrMapOvr>
  <mc:AlternateContent xmlns:mc="http://schemas.openxmlformats.org/markup-compatibility/2006" xmlns:p14="http://schemas.microsoft.com/office/powerpoint/2010/main">
    <mc:Choice Requires="p14">
      <p:transition spd="slow" p14:dur="2000" advTm="43083"/>
    </mc:Choice>
    <mc:Fallback xmlns="">
      <p:transition spd="slow" advTm="430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FF0000"/>
                </a:solidFill>
              </a:rPr>
              <a:t>Resources and Acronyms</a:t>
            </a:r>
            <a:endParaRPr b="1">
              <a:solidFill>
                <a:srgbClr val="FF0000"/>
              </a:solidFill>
            </a:endParaRPr>
          </a:p>
        </p:txBody>
      </p:sp>
      <p:sp>
        <p:nvSpPr>
          <p:cNvPr id="94" name="Google Shape;94;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graphicFrame>
        <p:nvGraphicFramePr>
          <p:cNvPr id="95" name="Google Shape;95;p18"/>
          <p:cNvGraphicFramePr/>
          <p:nvPr/>
        </p:nvGraphicFramePr>
        <p:xfrm>
          <a:off x="393300" y="1213650"/>
          <a:ext cx="8439000" cy="3579750"/>
        </p:xfrm>
        <a:graphic>
          <a:graphicData uri="http://schemas.openxmlformats.org/drawingml/2006/table">
            <a:tbl>
              <a:tblPr>
                <a:noFill/>
                <a:tableStyleId>{9F637E96-625A-4643-A8EB-BA2459CDB6CE}</a:tableStyleId>
              </a:tblPr>
              <a:tblGrid>
                <a:gridCol w="2095750">
                  <a:extLst>
                    <a:ext uri="{9D8B030D-6E8A-4147-A177-3AD203B41FA5}">
                      <a16:colId xmlns:a16="http://schemas.microsoft.com/office/drawing/2014/main" val="20000"/>
                    </a:ext>
                  </a:extLst>
                </a:gridCol>
                <a:gridCol w="6343250">
                  <a:extLst>
                    <a:ext uri="{9D8B030D-6E8A-4147-A177-3AD203B41FA5}">
                      <a16:colId xmlns:a16="http://schemas.microsoft.com/office/drawing/2014/main" val="20001"/>
                    </a:ext>
                  </a:extLst>
                </a:gridCol>
              </a:tblGrid>
              <a:tr h="494900">
                <a:tc>
                  <a:txBody>
                    <a:bodyPr/>
                    <a:lstStyle/>
                    <a:p>
                      <a:pPr marL="0" lvl="0" indent="0" algn="l" rtl="0">
                        <a:spcBef>
                          <a:spcPts val="0"/>
                        </a:spcBef>
                        <a:spcAft>
                          <a:spcPts val="0"/>
                        </a:spcAft>
                        <a:buNone/>
                      </a:pPr>
                      <a:r>
                        <a:rPr lang="en" sz="1100" b="1"/>
                        <a:t>Acronym</a:t>
                      </a:r>
                      <a:endParaRPr sz="1100"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 sz="1100" b="1"/>
                        <a:t>Name and link to resource</a:t>
                      </a:r>
                      <a:endParaRPr sz="1100"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494900">
                <a:tc>
                  <a:txBody>
                    <a:bodyPr/>
                    <a:lstStyle/>
                    <a:p>
                      <a:pPr marL="0" lvl="0" indent="0" algn="l" rtl="0">
                        <a:spcBef>
                          <a:spcPts val="0"/>
                        </a:spcBef>
                        <a:spcAft>
                          <a:spcPts val="0"/>
                        </a:spcAft>
                        <a:buNone/>
                      </a:pPr>
                      <a:r>
                        <a:rPr lang="en" sz="1100"/>
                        <a:t>OLS</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100" u="sng">
                          <a:solidFill>
                            <a:srgbClr val="1155CC"/>
                          </a:solidFill>
                          <a:hlinkClick r:id="rId5"/>
                        </a:rPr>
                        <a:t>Ohio’s Learning Standards</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94900">
                <a:tc>
                  <a:txBody>
                    <a:bodyPr/>
                    <a:lstStyle/>
                    <a:p>
                      <a:pPr marL="0" lvl="0" indent="0" algn="l" rtl="0">
                        <a:spcBef>
                          <a:spcPts val="0"/>
                        </a:spcBef>
                        <a:spcAft>
                          <a:spcPts val="0"/>
                        </a:spcAft>
                        <a:buNone/>
                      </a:pPr>
                      <a:r>
                        <a:rPr lang="en" sz="1100"/>
                        <a:t>OLS-E</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100" u="sng" dirty="0">
                          <a:solidFill>
                            <a:srgbClr val="1155CC"/>
                          </a:solidFill>
                          <a:hlinkClick r:id="rId6"/>
                        </a:rPr>
                        <a:t>Ohio Learning Standards-Extended</a:t>
                      </a:r>
                      <a:endParaRPr sz="1100" dirty="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610350">
                <a:tc>
                  <a:txBody>
                    <a:bodyPr/>
                    <a:lstStyle/>
                    <a:p>
                      <a:pPr marL="0" lvl="0" indent="0" algn="l" rtl="0">
                        <a:spcBef>
                          <a:spcPts val="0"/>
                        </a:spcBef>
                        <a:spcAft>
                          <a:spcPts val="0"/>
                        </a:spcAft>
                        <a:buNone/>
                      </a:pPr>
                      <a:r>
                        <a:rPr lang="en" sz="1100"/>
                        <a:t>LP</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u="sng">
                          <a:solidFill>
                            <a:srgbClr val="1155CC"/>
                          </a:solidFill>
                          <a:hlinkClick r:id="rId7"/>
                        </a:rPr>
                        <a:t>Ohio Learning Standards-Extended with Learning Progressions</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94900">
                <a:tc>
                  <a:txBody>
                    <a:bodyPr/>
                    <a:lstStyle/>
                    <a:p>
                      <a:pPr marL="0" lvl="0" indent="0" algn="l" rtl="0">
                        <a:spcBef>
                          <a:spcPts val="0"/>
                        </a:spcBef>
                        <a:spcAft>
                          <a:spcPts val="0"/>
                        </a:spcAft>
                        <a:buNone/>
                      </a:pPr>
                      <a:r>
                        <a:rPr lang="en" sz="1100"/>
                        <a:t>CRM</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u="sng">
                          <a:solidFill>
                            <a:srgbClr val="1155CC"/>
                          </a:solidFill>
                          <a:hlinkClick r:id="rId8"/>
                        </a:rPr>
                        <a:t>Cognitive Rigor Matrix</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94900">
                <a:tc>
                  <a:txBody>
                    <a:bodyPr/>
                    <a:lstStyle/>
                    <a:p>
                      <a:pPr marL="0" lvl="0" indent="0" algn="l" rtl="0">
                        <a:spcBef>
                          <a:spcPts val="0"/>
                        </a:spcBef>
                        <a:spcAft>
                          <a:spcPts val="0"/>
                        </a:spcAft>
                        <a:buNone/>
                      </a:pPr>
                      <a:r>
                        <a:rPr lang="en" sz="1100"/>
                        <a:t>PLD</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100" u="sng">
                          <a:solidFill>
                            <a:srgbClr val="1155CC"/>
                          </a:solidFill>
                          <a:hlinkClick r:id="rId9"/>
                        </a:rPr>
                        <a:t>Performance Level Descriptors</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94900">
                <a:tc>
                  <a:txBody>
                    <a:bodyPr/>
                    <a:lstStyle/>
                    <a:p>
                      <a:pPr marL="0" lvl="0" indent="0" algn="l" rtl="0">
                        <a:spcBef>
                          <a:spcPts val="0"/>
                        </a:spcBef>
                        <a:spcAft>
                          <a:spcPts val="0"/>
                        </a:spcAft>
                        <a:buNone/>
                      </a:pPr>
                      <a:r>
                        <a:rPr lang="en" sz="1100"/>
                        <a:t>Splinter Skills </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100" dirty="0"/>
                        <a:t> Or sub skill </a:t>
                      </a:r>
                      <a:endParaRPr sz="1100" dirty="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3739832129"/>
      </p:ext>
    </p:extLst>
  </p:cSld>
  <p:clrMapOvr>
    <a:masterClrMapping/>
  </p:clrMapOvr>
  <mc:AlternateContent xmlns:mc="http://schemas.openxmlformats.org/markup-compatibility/2006" xmlns:p14="http://schemas.microsoft.com/office/powerpoint/2010/main">
    <mc:Choice Requires="p14">
      <p:transition spd="slow" p14:dur="2000" advTm="10557"/>
    </mc:Choice>
    <mc:Fallback xmlns="">
      <p:transition spd="slow" advTm="105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Practice Profile </a:t>
            </a:r>
            <a:endParaRPr/>
          </a:p>
        </p:txBody>
      </p:sp>
      <p:sp>
        <p:nvSpPr>
          <p:cNvPr id="162" name="Google Shape;162;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63" name="Google Shape;163;p27"/>
          <p:cNvPicPr preferRelativeResize="0"/>
          <p:nvPr/>
        </p:nvPicPr>
        <p:blipFill>
          <a:blip r:embed="rId5">
            <a:alphaModFix/>
          </a:blip>
          <a:stretch>
            <a:fillRect/>
          </a:stretch>
        </p:blipFill>
        <p:spPr>
          <a:xfrm>
            <a:off x="72470" y="0"/>
            <a:ext cx="8999062" cy="5143500"/>
          </a:xfrm>
          <a:prstGeom prst="rect">
            <a:avLst/>
          </a:prstGeom>
          <a:noFill/>
          <a:ln>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1130038670"/>
      </p:ext>
    </p:extLst>
  </p:cSld>
  <p:clrMapOvr>
    <a:masterClrMapping/>
  </p:clrMapOvr>
  <mc:AlternateContent xmlns:mc="http://schemas.openxmlformats.org/markup-compatibility/2006" xmlns:p14="http://schemas.microsoft.com/office/powerpoint/2010/main">
    <mc:Choice Requires="p14">
      <p:transition spd="slow" p14:dur="2000" advTm="15101"/>
    </mc:Choice>
    <mc:Fallback xmlns="">
      <p:transition spd="slow" advTm="15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0"/>
          <p:cNvSpPr txBox="1">
            <a:spLocks noGrp="1"/>
          </p:cNvSpPr>
          <p:nvPr>
            <p:ph type="title"/>
          </p:nvPr>
        </p:nvSpPr>
        <p:spPr>
          <a:xfrm>
            <a:off x="311700" y="965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Building the Base</a:t>
            </a:r>
            <a:endParaRPr/>
          </a:p>
        </p:txBody>
      </p:sp>
      <p:pic>
        <p:nvPicPr>
          <p:cNvPr id="185" name="Google Shape;185;p30"/>
          <p:cNvPicPr preferRelativeResize="0"/>
          <p:nvPr/>
        </p:nvPicPr>
        <p:blipFill>
          <a:blip r:embed="rId6">
            <a:alphaModFix/>
          </a:blip>
          <a:stretch>
            <a:fillRect/>
          </a:stretch>
        </p:blipFill>
        <p:spPr>
          <a:xfrm>
            <a:off x="5572082" y="2900225"/>
            <a:ext cx="3260217" cy="2084851"/>
          </a:xfrm>
          <a:prstGeom prst="rect">
            <a:avLst/>
          </a:prstGeom>
          <a:noFill/>
          <a:ln w="19050" cap="flat" cmpd="sng">
            <a:solidFill>
              <a:schemeClr val="dk2"/>
            </a:solidFill>
            <a:prstDash val="solid"/>
            <a:round/>
            <a:headEnd type="none" w="sm" len="sm"/>
            <a:tailEnd type="none" w="sm" len="sm"/>
          </a:ln>
        </p:spPr>
      </p:pic>
      <p:sp>
        <p:nvSpPr>
          <p:cNvPr id="186" name="Google Shape;186;p30"/>
          <p:cNvSpPr/>
          <p:nvPr/>
        </p:nvSpPr>
        <p:spPr>
          <a:xfrm>
            <a:off x="4515700" y="2999500"/>
            <a:ext cx="971700" cy="7392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7" name="Google Shape;187;p30"/>
          <p:cNvPicPr preferRelativeResize="0"/>
          <p:nvPr/>
        </p:nvPicPr>
        <p:blipFill rotWithShape="1">
          <a:blip r:embed="rId7">
            <a:alphaModFix/>
          </a:blip>
          <a:srcRect b="62011"/>
          <a:stretch/>
        </p:blipFill>
        <p:spPr>
          <a:xfrm>
            <a:off x="72475" y="681025"/>
            <a:ext cx="8999051" cy="1953899"/>
          </a:xfrm>
          <a:prstGeom prst="rect">
            <a:avLst/>
          </a:prstGeom>
          <a:noFill/>
          <a:ln w="19050" cap="flat" cmpd="sng">
            <a:solidFill>
              <a:schemeClr val="dk2"/>
            </a:solidFill>
            <a:prstDash val="solid"/>
            <a:round/>
            <a:headEnd type="none" w="sm" len="sm"/>
            <a:tailEnd type="none" w="sm" len="sm"/>
          </a:ln>
        </p:spPr>
      </p:pic>
      <p:pic>
        <p:nvPicPr>
          <p:cNvPr id="188" name="Google Shape;188;p30"/>
          <p:cNvPicPr preferRelativeResize="0"/>
          <p:nvPr/>
        </p:nvPicPr>
        <p:blipFill>
          <a:blip r:embed="rId8">
            <a:alphaModFix/>
          </a:blip>
          <a:stretch>
            <a:fillRect/>
          </a:stretch>
        </p:blipFill>
        <p:spPr>
          <a:xfrm>
            <a:off x="427875" y="2393238"/>
            <a:ext cx="2791668" cy="2159851"/>
          </a:xfrm>
          <a:prstGeom prst="rect">
            <a:avLst/>
          </a:prstGeom>
          <a:noFill/>
          <a:ln w="19050" cap="flat" cmpd="sng">
            <a:solidFill>
              <a:schemeClr val="dk2"/>
            </a:solidFill>
            <a:prstDash val="solid"/>
            <a:round/>
            <a:headEnd type="none" w="sm" len="sm"/>
            <a:tailEnd type="none" w="sm" len="sm"/>
          </a:ln>
        </p:spPr>
      </p:pic>
      <p:sp>
        <p:nvSpPr>
          <p:cNvPr id="189" name="Google Shape;189;p30"/>
          <p:cNvSpPr/>
          <p:nvPr/>
        </p:nvSpPr>
        <p:spPr>
          <a:xfrm>
            <a:off x="2477250" y="4024050"/>
            <a:ext cx="665400" cy="8343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03538"/>
    </mc:Choice>
    <mc:Fallback xmlns="">
      <p:transition spd="slow" advTm="103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89"/>
                                        </p:tgtEl>
                                        <p:attrNameLst>
                                          <p:attrName>style.visibility</p:attrName>
                                        </p:attrNameLst>
                                      </p:cBhvr>
                                      <p:to>
                                        <p:strVal val="visible"/>
                                      </p:to>
                                    </p:set>
                                    <p:anim calcmode="lin" valueType="num">
                                      <p:cBhvr additive="base">
                                        <p:cTn id="11" dur="1000"/>
                                        <p:tgtEl>
                                          <p:spTgt spid="189"/>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86"/>
                                        </p:tgtEl>
                                        <p:attrNameLst>
                                          <p:attrName>style.visibility</p:attrName>
                                        </p:attrNameLst>
                                      </p:cBhvr>
                                      <p:to>
                                        <p:strVal val="visible"/>
                                      </p:to>
                                    </p:set>
                                    <p:anim calcmode="lin" valueType="num">
                                      <p:cBhvr additive="base">
                                        <p:cTn id="16" dur="1000"/>
                                        <p:tgtEl>
                                          <p:spTgt spid="1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3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96" name="Google Shape;196;p31"/>
          <p:cNvPicPr preferRelativeResize="0"/>
          <p:nvPr/>
        </p:nvPicPr>
        <p:blipFill>
          <a:blip r:embed="rId6">
            <a:alphaModFix/>
          </a:blip>
          <a:stretch>
            <a:fillRect/>
          </a:stretch>
        </p:blipFill>
        <p:spPr>
          <a:xfrm>
            <a:off x="0" y="351249"/>
            <a:ext cx="9144001" cy="4517650"/>
          </a:xfrm>
          <a:prstGeom prst="rect">
            <a:avLst/>
          </a:prstGeom>
          <a:noFill/>
          <a:ln>
            <a:noFill/>
          </a:ln>
        </p:spPr>
      </p:pic>
      <p:sp>
        <p:nvSpPr>
          <p:cNvPr id="197" name="Google Shape;197;p31"/>
          <p:cNvSpPr/>
          <p:nvPr/>
        </p:nvSpPr>
        <p:spPr>
          <a:xfrm>
            <a:off x="1043075" y="967650"/>
            <a:ext cx="486300" cy="506700"/>
          </a:xfrm>
          <a:prstGeom prst="rightArrow">
            <a:avLst>
              <a:gd name="adj1" fmla="val 50000"/>
              <a:gd name="adj2" fmla="val 50000"/>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1"/>
          <p:cNvSpPr/>
          <p:nvPr/>
        </p:nvSpPr>
        <p:spPr>
          <a:xfrm>
            <a:off x="1043075" y="3734125"/>
            <a:ext cx="486300" cy="506700"/>
          </a:xfrm>
          <a:prstGeom prst="rightArrow">
            <a:avLst>
              <a:gd name="adj1" fmla="val 50000"/>
              <a:gd name="adj2" fmla="val 50000"/>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1"/>
          <p:cNvSpPr/>
          <p:nvPr/>
        </p:nvSpPr>
        <p:spPr>
          <a:xfrm>
            <a:off x="1043075" y="4062175"/>
            <a:ext cx="486300" cy="506700"/>
          </a:xfrm>
          <a:prstGeom prst="rightArrow">
            <a:avLst>
              <a:gd name="adj1" fmla="val 50000"/>
              <a:gd name="adj2" fmla="val 50000"/>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1"/>
          <p:cNvSpPr/>
          <p:nvPr/>
        </p:nvSpPr>
        <p:spPr>
          <a:xfrm>
            <a:off x="1043075" y="4419950"/>
            <a:ext cx="486300" cy="506700"/>
          </a:xfrm>
          <a:prstGeom prst="rightArrow">
            <a:avLst>
              <a:gd name="adj1" fmla="val 50000"/>
              <a:gd name="adj2" fmla="val 50000"/>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1"/>
          <p:cNvSpPr/>
          <p:nvPr/>
        </p:nvSpPr>
        <p:spPr>
          <a:xfrm>
            <a:off x="471550" y="1676725"/>
            <a:ext cx="973800" cy="1837800"/>
          </a:xfrm>
          <a:prstGeom prst="rightArrowCallout">
            <a:avLst>
              <a:gd name="adj1" fmla="val 25000"/>
              <a:gd name="adj2" fmla="val 25000"/>
              <a:gd name="adj3" fmla="val 25000"/>
              <a:gd name="adj4" fmla="val 64977"/>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1"/>
          <p:cNvSpPr/>
          <p:nvPr/>
        </p:nvSpPr>
        <p:spPr>
          <a:xfrm>
            <a:off x="355125" y="226800"/>
            <a:ext cx="624300" cy="572700"/>
          </a:xfrm>
          <a:prstGeom prst="downArrow">
            <a:avLst>
              <a:gd name="adj1" fmla="val 50000"/>
              <a:gd name="adj2" fmla="val 50000"/>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81781"/>
    </mc:Choice>
    <mc:Fallback xmlns="">
      <p:transition spd="slow" advTm="81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anim calcmode="lin" valueType="num">
                                      <p:cBhvr additive="base">
                                        <p:cTn id="11" dur="1000"/>
                                        <p:tgtEl>
                                          <p:spTgt spid="202"/>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97"/>
                                        </p:tgtEl>
                                        <p:attrNameLst>
                                          <p:attrName>style.visibility</p:attrName>
                                        </p:attrNameLst>
                                      </p:cBhvr>
                                      <p:to>
                                        <p:strVal val="visible"/>
                                      </p:to>
                                    </p:set>
                                    <p:anim calcmode="lin" valueType="num">
                                      <p:cBhvr additive="base">
                                        <p:cTn id="16" dur="1000"/>
                                        <p:tgtEl>
                                          <p:spTgt spid="19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01"/>
                                        </p:tgtEl>
                                        <p:attrNameLst>
                                          <p:attrName>style.visibility</p:attrName>
                                        </p:attrNameLst>
                                      </p:cBhvr>
                                      <p:to>
                                        <p:strVal val="visible"/>
                                      </p:to>
                                    </p:set>
                                    <p:animEffect transition="in" filter="fade">
                                      <p:cBhvr>
                                        <p:cTn id="21" dur="1000"/>
                                        <p:tgtEl>
                                          <p:spTgt spid="20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98"/>
                                        </p:tgtEl>
                                        <p:attrNameLst>
                                          <p:attrName>style.visibility</p:attrName>
                                        </p:attrNameLst>
                                      </p:cBhvr>
                                      <p:to>
                                        <p:strVal val="visible"/>
                                      </p:to>
                                    </p:set>
                                    <p:animEffect transition="in" filter="fade">
                                      <p:cBhvr>
                                        <p:cTn id="26" dur="1000"/>
                                        <p:tgtEl>
                                          <p:spTgt spid="19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9"/>
                                        </p:tgtEl>
                                        <p:attrNameLst>
                                          <p:attrName>style.visibility</p:attrName>
                                        </p:attrNameLst>
                                      </p:cBhvr>
                                      <p:to>
                                        <p:strVal val="visible"/>
                                      </p:to>
                                    </p:set>
                                    <p:animEffect transition="in" filter="fade">
                                      <p:cBhvr>
                                        <p:cTn id="31" dur="1000"/>
                                        <p:tgtEl>
                                          <p:spTgt spid="19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0"/>
                                        </p:tgtEl>
                                        <p:attrNameLst>
                                          <p:attrName>style.visibility</p:attrName>
                                        </p:attrNameLst>
                                      </p:cBhvr>
                                      <p:to>
                                        <p:strVal val="visible"/>
                                      </p:to>
                                    </p:set>
                                    <p:animEffect transition="in" filter="fade">
                                      <p:cBhvr>
                                        <p:cTn id="36" dur="10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0"/>
          <p:cNvSpPr txBox="1">
            <a:spLocks noGrp="1"/>
          </p:cNvSpPr>
          <p:nvPr>
            <p:ph type="title"/>
          </p:nvPr>
        </p:nvSpPr>
        <p:spPr>
          <a:xfrm>
            <a:off x="219725" y="1714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Step 1: Build the Base</a:t>
            </a:r>
            <a:endParaRPr/>
          </a:p>
        </p:txBody>
      </p:sp>
      <p:sp>
        <p:nvSpPr>
          <p:cNvPr id="302" name="Google Shape;302;p40"/>
          <p:cNvSpPr txBox="1">
            <a:spLocks noGrp="1"/>
          </p:cNvSpPr>
          <p:nvPr>
            <p:ph type="body" idx="1"/>
          </p:nvPr>
        </p:nvSpPr>
        <p:spPr>
          <a:xfrm>
            <a:off x="298025" y="863550"/>
            <a:ext cx="45657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rabicPeriod"/>
            </a:pPr>
            <a:r>
              <a:rPr lang="en" dirty="0"/>
              <a:t>Using the OLS-E or OLS-E with LP resources, identify the standard (with the OLS-E that align to the OLS). </a:t>
            </a:r>
            <a:endParaRPr dirty="0"/>
          </a:p>
          <a:p>
            <a:pPr marL="457200" lvl="0" indent="-342900" algn="l" rtl="0">
              <a:spcBef>
                <a:spcPts val="0"/>
              </a:spcBef>
              <a:spcAft>
                <a:spcPts val="0"/>
              </a:spcAft>
              <a:buSzPts val="1800"/>
              <a:buAutoNum type="arabicPeriod"/>
            </a:pPr>
            <a:r>
              <a:rPr lang="en" dirty="0" smtClean="0"/>
              <a:t>State </a:t>
            </a:r>
            <a:r>
              <a:rPr lang="en" dirty="0"/>
              <a:t>the OLS on your Tip to Tip LP </a:t>
            </a:r>
            <a:endParaRPr dirty="0"/>
          </a:p>
          <a:p>
            <a:pPr marL="457200" lvl="0" indent="-342900" algn="l" rtl="0">
              <a:spcBef>
                <a:spcPts val="0"/>
              </a:spcBef>
              <a:spcAft>
                <a:spcPts val="0"/>
              </a:spcAft>
              <a:buSzPts val="1800"/>
              <a:buAutoNum type="arabicPeriod"/>
            </a:pPr>
            <a:r>
              <a:rPr lang="en" dirty="0"/>
              <a:t>Identify the Engagement Splinter Skill </a:t>
            </a:r>
            <a:endParaRPr dirty="0"/>
          </a:p>
          <a:p>
            <a:pPr marL="457200" lvl="0" indent="-342900" algn="l" rtl="0">
              <a:spcBef>
                <a:spcPts val="0"/>
              </a:spcBef>
              <a:spcAft>
                <a:spcPts val="0"/>
              </a:spcAft>
              <a:buSzPts val="1800"/>
              <a:buAutoNum type="arabicPeriod"/>
            </a:pPr>
            <a:r>
              <a:rPr lang="en" dirty="0"/>
              <a:t>List the Splinter Skills from Least to Most Complex (this comes from LP and teacher’s own knowledge)</a:t>
            </a:r>
            <a:endParaRPr dirty="0"/>
          </a:p>
          <a:p>
            <a:pPr marL="457200" lvl="0" indent="-342900" algn="l" rtl="0">
              <a:spcBef>
                <a:spcPts val="0"/>
              </a:spcBef>
              <a:spcAft>
                <a:spcPts val="0"/>
              </a:spcAft>
              <a:buSzPts val="1800"/>
              <a:buAutoNum type="arabicPeriod"/>
            </a:pPr>
            <a:r>
              <a:rPr lang="en" dirty="0"/>
              <a:t>Include the OLS-E complexities a, b, and c in the progression</a:t>
            </a:r>
            <a:endParaRPr dirty="0"/>
          </a:p>
          <a:p>
            <a:pPr marL="457200" lvl="0" indent="-342900" algn="l" rtl="0">
              <a:spcBef>
                <a:spcPts val="0"/>
              </a:spcBef>
              <a:spcAft>
                <a:spcPts val="0"/>
              </a:spcAft>
              <a:buSzPts val="1800"/>
              <a:buAutoNum type="arabicPeriod"/>
            </a:pPr>
            <a:r>
              <a:rPr lang="en" dirty="0"/>
              <a:t>Consider if you need additional splinter skills for your classroom.</a:t>
            </a:r>
            <a:endParaRPr dirty="0"/>
          </a:p>
          <a:p>
            <a:pPr marL="0" lvl="0" indent="0" algn="l" rtl="0">
              <a:spcBef>
                <a:spcPts val="1600"/>
              </a:spcBef>
              <a:spcAft>
                <a:spcPts val="1600"/>
              </a:spcAft>
              <a:buNone/>
            </a:pPr>
            <a:endParaRPr dirty="0"/>
          </a:p>
        </p:txBody>
      </p:sp>
      <p:pic>
        <p:nvPicPr>
          <p:cNvPr id="303" name="Google Shape;303;p40"/>
          <p:cNvPicPr preferRelativeResize="0"/>
          <p:nvPr/>
        </p:nvPicPr>
        <p:blipFill>
          <a:blip r:embed="rId6">
            <a:alphaModFix/>
          </a:blip>
          <a:stretch>
            <a:fillRect/>
          </a:stretch>
        </p:blipFill>
        <p:spPr>
          <a:xfrm>
            <a:off x="7025750" y="3915149"/>
            <a:ext cx="1714575" cy="1051075"/>
          </a:xfrm>
          <a:prstGeom prst="rect">
            <a:avLst/>
          </a:prstGeom>
          <a:noFill/>
          <a:ln w="19050" cap="flat" cmpd="sng">
            <a:solidFill>
              <a:schemeClr val="dk2"/>
            </a:solidFill>
            <a:prstDash val="solid"/>
            <a:round/>
            <a:headEnd type="none" w="sm" len="sm"/>
            <a:tailEnd type="none" w="sm" len="sm"/>
          </a:ln>
        </p:spPr>
      </p:pic>
      <p:pic>
        <p:nvPicPr>
          <p:cNvPr id="304" name="Google Shape;304;p40"/>
          <p:cNvPicPr preferRelativeResize="0"/>
          <p:nvPr/>
        </p:nvPicPr>
        <p:blipFill>
          <a:blip r:embed="rId7">
            <a:alphaModFix/>
          </a:blip>
          <a:stretch>
            <a:fillRect/>
          </a:stretch>
        </p:blipFill>
        <p:spPr>
          <a:xfrm>
            <a:off x="6471275" y="171447"/>
            <a:ext cx="2269050" cy="1934425"/>
          </a:xfrm>
          <a:prstGeom prst="rect">
            <a:avLst/>
          </a:prstGeom>
          <a:noFill/>
          <a:ln>
            <a:noFill/>
          </a:ln>
        </p:spPr>
      </p:pic>
      <p:pic>
        <p:nvPicPr>
          <p:cNvPr id="305" name="Google Shape;305;p40"/>
          <p:cNvPicPr preferRelativeResize="0"/>
          <p:nvPr/>
        </p:nvPicPr>
        <p:blipFill>
          <a:blip r:embed="rId8">
            <a:alphaModFix/>
          </a:blip>
          <a:stretch>
            <a:fillRect/>
          </a:stretch>
        </p:blipFill>
        <p:spPr>
          <a:xfrm>
            <a:off x="5510975" y="1353485"/>
            <a:ext cx="2453100" cy="2067824"/>
          </a:xfrm>
          <a:prstGeom prst="rect">
            <a:avLst/>
          </a:prstGeom>
          <a:noFill/>
          <a:ln>
            <a:noFill/>
          </a:ln>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95785"/>
    </mc:Choice>
    <mc:Fallback xmlns="">
      <p:transition spd="slow" advTm="1957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03"/>
                                        </p:tgtEl>
                                        <p:attrNameLst>
                                          <p:attrName>style.visibility</p:attrName>
                                        </p:attrNameLst>
                                      </p:cBhvr>
                                      <p:to>
                                        <p:strVal val="visible"/>
                                      </p:to>
                                    </p:set>
                                    <p:animEffect transition="in" filter="fade">
                                      <p:cBhvr>
                                        <p:cTn id="11" dur="1000"/>
                                        <p:tgtEl>
                                          <p:spTgt spid="30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169" y="116058"/>
            <a:ext cx="8520600" cy="572700"/>
          </a:xfrm>
        </p:spPr>
        <p:txBody>
          <a:bodyPr/>
          <a:lstStyle/>
          <a:p>
            <a:pPr algn="ctr"/>
            <a:r>
              <a:rPr lang="en-US" b="1" dirty="0" smtClean="0">
                <a:solidFill>
                  <a:srgbClr val="FF0000"/>
                </a:solidFill>
              </a:rPr>
              <a:t>Self Reflection </a:t>
            </a:r>
            <a:endParaRPr lang="en-US" b="1" dirty="0">
              <a:solidFill>
                <a:srgbClr val="FF0000"/>
              </a:solidFill>
            </a:endParaRPr>
          </a:p>
        </p:txBody>
      </p:sp>
      <p:sp>
        <p:nvSpPr>
          <p:cNvPr id="3" name="Text Placeholder 2"/>
          <p:cNvSpPr>
            <a:spLocks noGrp="1"/>
          </p:cNvSpPr>
          <p:nvPr>
            <p:ph type="body" idx="1"/>
          </p:nvPr>
        </p:nvSpPr>
        <p:spPr>
          <a:xfrm>
            <a:off x="0" y="1820421"/>
            <a:ext cx="7325139" cy="2037901"/>
          </a:xfrm>
        </p:spPr>
        <p:txBody>
          <a:bodyPr/>
          <a:lstStyle/>
          <a:p>
            <a:pPr marL="114300" indent="0">
              <a:buNone/>
            </a:pPr>
            <a:endParaRPr lang="en-US" dirty="0" smtClean="0"/>
          </a:p>
          <a:p>
            <a:endParaRPr lang="en-US" dirty="0"/>
          </a:p>
          <a:p>
            <a:pPr marL="114300" indent="0">
              <a:buNone/>
            </a:pPr>
            <a:endParaRPr lang="en-US" dirty="0"/>
          </a:p>
          <a:p>
            <a:r>
              <a:rPr lang="en-US" dirty="0" smtClean="0"/>
              <a:t>Reflect on creating the building the base section your tip to tip learning progression; how did it go?</a:t>
            </a:r>
          </a:p>
          <a:p>
            <a:r>
              <a:rPr lang="en-US" dirty="0" smtClean="0"/>
              <a:t>Did you create an ideal building the base? If not ideal, why? </a:t>
            </a:r>
          </a:p>
          <a:p>
            <a:r>
              <a:rPr lang="en-US" dirty="0" smtClean="0"/>
              <a:t>What additional support do  you need?</a:t>
            </a:r>
          </a:p>
          <a:p>
            <a:r>
              <a:rPr lang="en-US" dirty="0" smtClean="0"/>
              <a:t>Remember, there are resources in folder and linked to the practice profile. </a:t>
            </a:r>
            <a:endParaRPr lang="en-US" dirty="0"/>
          </a:p>
        </p:txBody>
      </p:sp>
      <p:pic>
        <p:nvPicPr>
          <p:cNvPr id="4" name="Google Shape;163;p27"/>
          <p:cNvPicPr preferRelativeResize="0"/>
          <p:nvPr/>
        </p:nvPicPr>
        <p:blipFill rotWithShape="1">
          <a:blip r:embed="rId5">
            <a:alphaModFix/>
          </a:blip>
          <a:srcRect b="61389"/>
          <a:stretch/>
        </p:blipFill>
        <p:spPr>
          <a:xfrm>
            <a:off x="0" y="727588"/>
            <a:ext cx="8999062" cy="1985963"/>
          </a:xfrm>
          <a:prstGeom prst="rect">
            <a:avLst/>
          </a:prstGeom>
          <a:noFill/>
          <a:ln>
            <a:noFill/>
          </a:ln>
        </p:spPr>
      </p:pic>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Lst>
          </a:blip>
          <a:stretch>
            <a:fillRect/>
          </a:stretch>
        </p:blipFill>
        <p:spPr>
          <a:xfrm>
            <a:off x="7325139" y="3279383"/>
            <a:ext cx="1276350" cy="1619250"/>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2756346361"/>
      </p:ext>
    </p:extLst>
  </p:cSld>
  <p:clrMapOvr>
    <a:masterClrMapping/>
  </p:clrMapOvr>
  <mc:AlternateContent xmlns:mc="http://schemas.openxmlformats.org/markup-compatibility/2006" xmlns:p14="http://schemas.microsoft.com/office/powerpoint/2010/main">
    <mc:Choice Requires="p14">
      <p:transition spd="slow" p14:dur="2000" advTm="31075"/>
    </mc:Choice>
    <mc:Fallback xmlns="">
      <p:transition spd="slow" advTm="310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Part Series </a:t>
            </a:r>
            <a:endParaRPr lang="en-US" dirty="0"/>
          </a:p>
        </p:txBody>
      </p:sp>
      <p:sp>
        <p:nvSpPr>
          <p:cNvPr id="4" name="Text Placeholder 2"/>
          <p:cNvSpPr>
            <a:spLocks noGrp="1"/>
          </p:cNvSpPr>
          <p:nvPr>
            <p:ph type="body" idx="1"/>
          </p:nvPr>
        </p:nvSpPr>
        <p:spPr/>
        <p:txBody>
          <a:bodyPr/>
          <a:lstStyle/>
          <a:p>
            <a:pPr marL="114300" indent="0">
              <a:buNone/>
            </a:pPr>
            <a:r>
              <a:rPr lang="en-US" dirty="0" smtClean="0"/>
              <a:t>Part One: Overview of Tip to Tip Learning Progressions</a:t>
            </a:r>
          </a:p>
          <a:p>
            <a:pPr marL="114300" indent="0">
              <a:buNone/>
            </a:pPr>
            <a:endParaRPr lang="en-US" dirty="0" smtClean="0"/>
          </a:p>
          <a:p>
            <a:pPr marL="114300" indent="0">
              <a:buNone/>
            </a:pPr>
            <a:r>
              <a:rPr lang="en-US" dirty="0" smtClean="0"/>
              <a:t>Part Two: Building the Base</a:t>
            </a:r>
          </a:p>
          <a:p>
            <a:pPr lvl="1"/>
            <a:r>
              <a:rPr lang="en-US" dirty="0" smtClean="0"/>
              <a:t>Access </a:t>
            </a:r>
            <a:r>
              <a:rPr lang="en-US" dirty="0"/>
              <a:t>and use the Learning Progressions and Extended Standards to build splinter skills </a:t>
            </a:r>
          </a:p>
          <a:p>
            <a:pPr marL="114300" indent="0">
              <a:buNone/>
            </a:pPr>
            <a:endParaRPr lang="en-US" dirty="0"/>
          </a:p>
          <a:p>
            <a:pPr marL="114300" indent="0">
              <a:buNone/>
            </a:pPr>
            <a:r>
              <a:rPr lang="en-US" dirty="0" smtClean="0"/>
              <a:t>Part Three: Deconstructing the Standard</a:t>
            </a:r>
          </a:p>
          <a:p>
            <a:pPr marL="114300" indent="0">
              <a:buNone/>
            </a:pPr>
            <a:endParaRPr lang="en-US" dirty="0"/>
          </a:p>
          <a:p>
            <a:pPr marL="114300" indent="0">
              <a:buNone/>
            </a:pPr>
            <a:r>
              <a:rPr lang="en-US" dirty="0" smtClean="0"/>
              <a:t>Part Four: Moving Beyond the Standard</a:t>
            </a:r>
          </a:p>
          <a:p>
            <a:pPr marL="114300" indent="0">
              <a:buNone/>
            </a:pPr>
            <a:endParaRPr lang="en-US" dirty="0" smtClean="0"/>
          </a:p>
          <a:p>
            <a:pPr marL="114300" indent="0">
              <a:buNone/>
            </a:pPr>
            <a:r>
              <a:rPr lang="en-US" dirty="0" smtClean="0"/>
              <a:t>Part </a:t>
            </a:r>
            <a:r>
              <a:rPr lang="en-US" dirty="0"/>
              <a:t>Five: Critiquing Your Tip to Tip Learning Progression</a:t>
            </a:r>
          </a:p>
          <a:p>
            <a:pPr marL="114300" indent="0">
              <a:buNone/>
            </a:pPr>
            <a:endParaRPr lang="en-US" dirty="0"/>
          </a:p>
        </p:txBody>
      </p:sp>
      <p:pic>
        <p:nvPicPr>
          <p:cNvPr id="5" name="Picture 4"/>
          <p:cNvPicPr>
            <a:picLocks noChangeAspect="1"/>
          </p:cNvPicPr>
          <p:nvPr/>
        </p:nvPicPr>
        <p:blipFill>
          <a:blip r:embed="rId6"/>
          <a:stretch>
            <a:fillRect/>
          </a:stretch>
        </p:blipFill>
        <p:spPr>
          <a:xfrm>
            <a:off x="8140692" y="1019412"/>
            <a:ext cx="691608" cy="670129"/>
          </a:xfrm>
          <a:prstGeom prst="rect">
            <a:avLst/>
          </a:prstGeom>
        </p:spPr>
      </p:pic>
      <p:pic>
        <p:nvPicPr>
          <p:cNvPr id="6" name="Picture 5"/>
          <p:cNvPicPr>
            <a:picLocks noChangeAspect="1"/>
          </p:cNvPicPr>
          <p:nvPr/>
        </p:nvPicPr>
        <p:blipFill>
          <a:blip r:embed="rId6"/>
          <a:stretch>
            <a:fillRect/>
          </a:stretch>
        </p:blipFill>
        <p:spPr>
          <a:xfrm>
            <a:off x="8140692" y="1689541"/>
            <a:ext cx="691608" cy="670129"/>
          </a:xfrm>
          <a:prstGeom prst="rect">
            <a:avLst/>
          </a:prstGeom>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2403761380"/>
      </p:ext>
    </p:extLst>
  </p:cSld>
  <p:clrMapOvr>
    <a:masterClrMapping/>
  </p:clrMapOvr>
  <mc:AlternateContent xmlns:mc="http://schemas.openxmlformats.org/markup-compatibility/2006" xmlns:p14="http://schemas.microsoft.com/office/powerpoint/2010/main">
    <mc:Choice Requires="p14">
      <p:transition spd="slow" p14:dur="2000" advTm="18553"/>
    </mc:Choice>
    <mc:Fallback xmlns="">
      <p:transition spd="slow" advTm="185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Before moving on to part </a:t>
            </a:r>
            <a:r>
              <a:rPr lang="en-US" dirty="0"/>
              <a:t>3</a:t>
            </a:r>
            <a:r>
              <a:rPr lang="en-US" dirty="0" smtClean="0"/>
              <a:t>: </a:t>
            </a:r>
            <a:endParaRPr lang="en-US" dirty="0"/>
          </a:p>
        </p:txBody>
      </p:sp>
      <p:sp>
        <p:nvSpPr>
          <p:cNvPr id="3" name="Text Placeholder 2"/>
          <p:cNvSpPr>
            <a:spLocks noGrp="1"/>
          </p:cNvSpPr>
          <p:nvPr>
            <p:ph type="body" idx="1"/>
          </p:nvPr>
        </p:nvSpPr>
        <p:spPr>
          <a:xfrm>
            <a:off x="311700" y="1152475"/>
            <a:ext cx="6396406" cy="3416400"/>
          </a:xfrm>
        </p:spPr>
        <p:txBody>
          <a:bodyPr/>
          <a:lstStyle/>
          <a:p>
            <a:pPr marL="114300" indent="0">
              <a:buNone/>
            </a:pPr>
            <a:r>
              <a:rPr lang="en-US" dirty="0" smtClean="0"/>
              <a:t>Bring: </a:t>
            </a:r>
            <a:endParaRPr lang="en-US" dirty="0"/>
          </a:p>
          <a:p>
            <a:pPr lvl="1"/>
            <a:r>
              <a:rPr lang="en-US" dirty="0" smtClean="0"/>
              <a:t>Standards </a:t>
            </a:r>
          </a:p>
          <a:p>
            <a:pPr lvl="1"/>
            <a:r>
              <a:rPr lang="en-US" dirty="0" smtClean="0"/>
              <a:t>Performance Level Descriptors </a:t>
            </a:r>
          </a:p>
          <a:p>
            <a:pPr lvl="2"/>
            <a:r>
              <a:rPr lang="en-US" dirty="0" smtClean="0"/>
              <a:t>You may choose to use the list you made during part 1 that looked at one standard and how it progressed through performance levels. </a:t>
            </a:r>
          </a:p>
          <a:p>
            <a:pPr lvl="1"/>
            <a:r>
              <a:rPr lang="en-US" dirty="0" smtClean="0"/>
              <a:t>Appropriate Cognitive Rigor Matrix </a:t>
            </a:r>
          </a:p>
          <a:p>
            <a:pPr lvl="1"/>
            <a:r>
              <a:rPr lang="en-US" dirty="0" smtClean="0"/>
              <a:t>Tip to Tip Learning Progression from Part 2 (with the build the base section completed)</a:t>
            </a:r>
            <a:endParaRPr lang="en-US" dirty="0"/>
          </a:p>
        </p:txBody>
      </p:sp>
      <p:pic>
        <p:nvPicPr>
          <p:cNvPr id="5" name="Google Shape;102;p19"/>
          <p:cNvPicPr preferRelativeResize="0"/>
          <p:nvPr/>
        </p:nvPicPr>
        <p:blipFill>
          <a:blip r:embed="rId5">
            <a:alphaModFix/>
          </a:blip>
          <a:stretch>
            <a:fillRect/>
          </a:stretch>
        </p:blipFill>
        <p:spPr>
          <a:xfrm>
            <a:off x="6908799" y="3596640"/>
            <a:ext cx="1849119" cy="1303020"/>
          </a:xfrm>
          <a:prstGeom prst="rect">
            <a:avLst/>
          </a:prstGeom>
          <a:noFill/>
          <a:ln>
            <a:noFill/>
          </a:ln>
        </p:spPr>
      </p:pic>
      <p:pic>
        <p:nvPicPr>
          <p:cNvPr id="6" name="Google Shape;86;p17"/>
          <p:cNvPicPr preferRelativeResize="0"/>
          <p:nvPr/>
        </p:nvPicPr>
        <p:blipFill>
          <a:blip r:embed="rId6">
            <a:alphaModFix/>
          </a:blip>
          <a:stretch>
            <a:fillRect/>
          </a:stretch>
        </p:blipFill>
        <p:spPr>
          <a:xfrm>
            <a:off x="6908799" y="335281"/>
            <a:ext cx="1849119" cy="1432560"/>
          </a:xfrm>
          <a:prstGeom prst="rect">
            <a:avLst/>
          </a:prstGeom>
          <a:noFill/>
          <a:ln>
            <a:noFill/>
          </a:ln>
        </p:spPr>
      </p:pic>
      <p:pic>
        <p:nvPicPr>
          <p:cNvPr id="7" name="Google Shape;314;p41"/>
          <p:cNvPicPr preferRelativeResize="0"/>
          <p:nvPr/>
        </p:nvPicPr>
        <p:blipFill>
          <a:blip r:embed="rId7">
            <a:alphaModFix/>
          </a:blip>
          <a:stretch>
            <a:fillRect/>
          </a:stretch>
        </p:blipFill>
        <p:spPr>
          <a:xfrm>
            <a:off x="6888482" y="1902590"/>
            <a:ext cx="1791420" cy="1407738"/>
          </a:xfrm>
          <a:prstGeom prst="rect">
            <a:avLst/>
          </a:prstGeom>
          <a:noFill/>
          <a:ln w="38100" cap="flat" cmpd="sng">
            <a:noFill/>
            <a:prstDash val="solid"/>
            <a:round/>
            <a:headEnd type="none" w="sm" len="sm"/>
            <a:tailEnd type="none" w="sm" len="sm"/>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2844902260"/>
      </p:ext>
    </p:extLst>
  </p:cSld>
  <p:clrMapOvr>
    <a:masterClrMapping/>
  </p:clrMapOvr>
  <mc:AlternateContent xmlns:mc="http://schemas.openxmlformats.org/markup-compatibility/2006" xmlns:p14="http://schemas.microsoft.com/office/powerpoint/2010/main">
    <mc:Choice Requires="p14">
      <p:transition spd="slow" p14:dur="2000" advTm="39231"/>
    </mc:Choice>
    <mc:Fallback xmlns="">
      <p:transition spd="slow" advTm="39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69725" y="364383"/>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FF0000"/>
                </a:solidFill>
              </a:rPr>
              <a:t>Creating Tip to Tip Learning </a:t>
            </a:r>
            <a:r>
              <a:rPr lang="en" dirty="0" smtClean="0">
                <a:solidFill>
                  <a:srgbClr val="FF0000"/>
                </a:solidFill>
              </a:rPr>
              <a:t>Progressions </a:t>
            </a:r>
            <a:r>
              <a:rPr lang="en" dirty="0" smtClean="0"/>
              <a:t/>
            </a:r>
            <a:br>
              <a:rPr lang="en" dirty="0" smtClean="0"/>
            </a:br>
            <a:r>
              <a:rPr lang="en" dirty="0" smtClean="0"/>
              <a:t>P</a:t>
            </a:r>
            <a:r>
              <a:rPr lang="en-US" dirty="0" smtClean="0"/>
              <a:t>a</a:t>
            </a:r>
            <a:r>
              <a:rPr lang="en" dirty="0" smtClean="0"/>
              <a:t>rt THREE </a:t>
            </a:r>
            <a:endParaRPr dirty="0"/>
          </a:p>
        </p:txBody>
      </p:sp>
      <p:sp>
        <p:nvSpPr>
          <p:cNvPr id="55" name="Google Shape;55;p13"/>
          <p:cNvSpPr txBox="1">
            <a:spLocks noGrp="1"/>
          </p:cNvSpPr>
          <p:nvPr>
            <p:ph type="subTitle" idx="1"/>
          </p:nvPr>
        </p:nvSpPr>
        <p:spPr>
          <a:xfrm>
            <a:off x="427688" y="2264600"/>
            <a:ext cx="8520600" cy="1416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Cherie Smith </a:t>
            </a:r>
            <a:endParaRPr dirty="0"/>
          </a:p>
          <a:p>
            <a:pPr marL="0" lvl="0" indent="0" algn="ctr" rtl="0">
              <a:spcBef>
                <a:spcPts val="0"/>
              </a:spcBef>
              <a:spcAft>
                <a:spcPts val="0"/>
              </a:spcAft>
              <a:buNone/>
            </a:pPr>
            <a:r>
              <a:rPr lang="en" dirty="0"/>
              <a:t>SST6</a:t>
            </a:r>
            <a:endParaRPr dirty="0"/>
          </a:p>
        </p:txBody>
      </p:sp>
      <p:pic>
        <p:nvPicPr>
          <p:cNvPr id="56" name="Google Shape;56;p13"/>
          <p:cNvPicPr preferRelativeResize="0"/>
          <p:nvPr/>
        </p:nvPicPr>
        <p:blipFill>
          <a:blip r:embed="rId5">
            <a:alphaModFix/>
          </a:blip>
          <a:stretch>
            <a:fillRect/>
          </a:stretch>
        </p:blipFill>
        <p:spPr>
          <a:xfrm>
            <a:off x="3596563" y="3349875"/>
            <a:ext cx="2066925" cy="895350"/>
          </a:xfrm>
          <a:prstGeom prst="rect">
            <a:avLst/>
          </a:prstGeom>
          <a:noFill/>
          <a:ln>
            <a:noFill/>
          </a:ln>
        </p:spPr>
      </p:pic>
      <p:sp>
        <p:nvSpPr>
          <p:cNvPr id="57" name="Google Shape;57;p13"/>
          <p:cNvSpPr txBox="1"/>
          <p:nvPr/>
        </p:nvSpPr>
        <p:spPr>
          <a:xfrm>
            <a:off x="36425" y="4417925"/>
            <a:ext cx="8950200" cy="64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i="1" dirty="0">
                <a:solidFill>
                  <a:schemeClr val="accent5"/>
                </a:solidFill>
                <a:latin typeface="Calibri"/>
                <a:ea typeface="Calibri"/>
                <a:cs typeface="Calibri"/>
                <a:sym typeface="Calibri"/>
              </a:rPr>
              <a:t>As a part of the State System of Support, the State Support Team collaborates with schools, families and regional partners through a continuous improvement process to ensure each child in Ohio has access to a high-quality education. We focus on leadership and team development, and inclusive instruction practices to assist districts and schools in improving outcomes for each child.</a:t>
            </a:r>
            <a:endParaRPr dirty="0">
              <a:solidFill>
                <a:schemeClr val="accent5"/>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734990559"/>
      </p:ext>
    </p:extLst>
  </p:cSld>
  <p:clrMapOvr>
    <a:masterClrMapping/>
  </p:clrMapOvr>
  <mc:AlternateContent xmlns:mc="http://schemas.openxmlformats.org/markup-compatibility/2006" xmlns:p14="http://schemas.microsoft.com/office/powerpoint/2010/main">
    <mc:Choice Requires="p14">
      <p:transition spd="slow" p14:dur="2000" advTm="9349"/>
    </mc:Choice>
    <mc:Fallback xmlns="">
      <p:transition spd="slow" advTm="9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 </a:t>
            </a:r>
            <a:r>
              <a:rPr lang="en" dirty="0" smtClean="0"/>
              <a:t>5 Part Series Goal</a:t>
            </a:r>
            <a:endParaRPr dirty="0"/>
          </a:p>
        </p:txBody>
      </p:sp>
      <p:sp>
        <p:nvSpPr>
          <p:cNvPr id="63" name="Google Shape;63;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Create an IDEAL Tip to Tip Learning Progression! </a:t>
            </a:r>
            <a:endParaRPr/>
          </a:p>
        </p:txBody>
      </p:sp>
      <p:pic>
        <p:nvPicPr>
          <p:cNvPr id="64" name="Google Shape;64;p14"/>
          <p:cNvPicPr preferRelativeResize="0"/>
          <p:nvPr/>
        </p:nvPicPr>
        <p:blipFill>
          <a:blip r:embed="rId5">
            <a:alphaModFix/>
          </a:blip>
          <a:stretch>
            <a:fillRect/>
          </a:stretch>
        </p:blipFill>
        <p:spPr>
          <a:xfrm>
            <a:off x="1476375" y="1955925"/>
            <a:ext cx="6191250" cy="2781300"/>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3306944491"/>
      </p:ext>
    </p:extLst>
  </p:cSld>
  <p:clrMapOvr>
    <a:masterClrMapping/>
  </p:clrMapOvr>
  <mc:AlternateContent xmlns:mc="http://schemas.openxmlformats.org/markup-compatibility/2006" xmlns:p14="http://schemas.microsoft.com/office/powerpoint/2010/main">
    <mc:Choice Requires="p14">
      <p:transition spd="slow" p14:dur="2000" advTm="7541"/>
    </mc:Choice>
    <mc:Fallback xmlns="">
      <p:transition spd="slow" advTm="7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465474" y="27049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Resource Folder </a:t>
            </a:r>
            <a:r>
              <a:rPr lang="en" dirty="0" smtClean="0"/>
              <a:t>Contents: </a:t>
            </a:r>
            <a:r>
              <a:rPr lang="en-US" dirty="0" smtClean="0"/>
              <a:t>Part</a:t>
            </a:r>
            <a:r>
              <a:rPr lang="en" dirty="0"/>
              <a:t> 1</a:t>
            </a:r>
            <a:r>
              <a:rPr lang="en" dirty="0" smtClean="0"/>
              <a:t> </a:t>
            </a:r>
            <a:endParaRPr dirty="0"/>
          </a:p>
        </p:txBody>
      </p:sp>
      <p:sp>
        <p:nvSpPr>
          <p:cNvPr id="70" name="Google Shape;70;p15"/>
          <p:cNvSpPr txBox="1">
            <a:spLocks noGrp="1"/>
          </p:cNvSpPr>
          <p:nvPr>
            <p:ph type="body" idx="1"/>
          </p:nvPr>
        </p:nvSpPr>
        <p:spPr>
          <a:xfrm>
            <a:off x="401151" y="935534"/>
            <a:ext cx="4826831"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rabicPeriod"/>
            </a:pPr>
            <a:r>
              <a:rPr lang="en" sz="2000" dirty="0" smtClean="0"/>
              <a:t>Practice Profile</a:t>
            </a:r>
            <a:r>
              <a:rPr lang="en" sz="2000" dirty="0" smtClean="0">
                <a:solidFill>
                  <a:srgbClr val="FF0000"/>
                </a:solidFill>
              </a:rPr>
              <a:t>*</a:t>
            </a:r>
          </a:p>
          <a:p>
            <a:pPr marL="457200" lvl="0" indent="-342900" algn="l" rtl="0">
              <a:spcBef>
                <a:spcPts val="0"/>
              </a:spcBef>
              <a:spcAft>
                <a:spcPts val="0"/>
              </a:spcAft>
              <a:buSzPts val="1800"/>
              <a:buAutoNum type="arabicPeriod"/>
            </a:pPr>
            <a:r>
              <a:rPr lang="en" sz="2000" dirty="0" smtClean="0"/>
              <a:t>Acronyms and Links</a:t>
            </a:r>
            <a:r>
              <a:rPr lang="en" sz="2000" dirty="0" smtClean="0">
                <a:solidFill>
                  <a:srgbClr val="FF0000"/>
                </a:solidFill>
              </a:rPr>
              <a:t>*</a:t>
            </a:r>
          </a:p>
          <a:p>
            <a:pPr>
              <a:buFont typeface="Arial"/>
              <a:buAutoNum type="arabicPeriod"/>
            </a:pPr>
            <a:r>
              <a:rPr lang="en-US" sz="2000" dirty="0"/>
              <a:t>Cognitive Rigor Matrices (Tools 1-8</a:t>
            </a:r>
            <a:r>
              <a:rPr lang="en-US" sz="2000" dirty="0" smtClean="0"/>
              <a:t>)</a:t>
            </a:r>
            <a:r>
              <a:rPr lang="en-US" sz="2000" dirty="0" smtClean="0">
                <a:solidFill>
                  <a:srgbClr val="FF0000"/>
                </a:solidFill>
              </a:rPr>
              <a:t>*</a:t>
            </a:r>
          </a:p>
          <a:p>
            <a:pPr lvl="0">
              <a:buFont typeface="Arial"/>
              <a:buAutoNum type="arabicPeriod"/>
            </a:pPr>
            <a:r>
              <a:rPr lang="en-US" sz="2000" dirty="0"/>
              <a:t>Diamond Graphic </a:t>
            </a:r>
            <a:endParaRPr lang="en-US" sz="2000" dirty="0" smtClean="0"/>
          </a:p>
          <a:p>
            <a:pPr lvl="0">
              <a:buFont typeface="Arial"/>
              <a:buAutoNum type="arabicPeriod"/>
            </a:pPr>
            <a:r>
              <a:rPr lang="en-US" sz="2000" dirty="0" smtClean="0"/>
              <a:t>Articles on Learning Progressions</a:t>
            </a:r>
          </a:p>
          <a:p>
            <a:pPr lvl="0">
              <a:lnSpc>
                <a:spcPct val="100000"/>
              </a:lnSpc>
              <a:buFont typeface="Arial"/>
              <a:buAutoNum type="arabicPeriod"/>
            </a:pPr>
            <a:r>
              <a:rPr lang="en-US" sz="2000" dirty="0" smtClean="0"/>
              <a:t>Videos: </a:t>
            </a:r>
          </a:p>
          <a:p>
            <a:pPr lvl="1">
              <a:lnSpc>
                <a:spcPct val="100000"/>
              </a:lnSpc>
              <a:buFont typeface="Arial"/>
              <a:buAutoNum type="arabicPeriod"/>
            </a:pPr>
            <a:r>
              <a:rPr lang="en-US" sz="1600" dirty="0" smtClean="0"/>
              <a:t>Myth of Average </a:t>
            </a:r>
          </a:p>
          <a:p>
            <a:pPr lvl="1">
              <a:lnSpc>
                <a:spcPct val="100000"/>
              </a:lnSpc>
              <a:buFont typeface="Arial"/>
              <a:buAutoNum type="arabicPeriod"/>
            </a:pPr>
            <a:r>
              <a:rPr lang="en-US" sz="1600" dirty="0" smtClean="0"/>
              <a:t>7/10 split</a:t>
            </a:r>
            <a:endParaRPr lang="en" sz="1600" dirty="0" smtClean="0"/>
          </a:p>
          <a:p>
            <a:pPr marL="457200" lvl="0" indent="0" algn="l" rtl="0">
              <a:spcBef>
                <a:spcPts val="1600"/>
              </a:spcBef>
              <a:spcAft>
                <a:spcPts val="1600"/>
              </a:spcAft>
              <a:buNone/>
            </a:pPr>
            <a:endParaRPr dirty="0"/>
          </a:p>
        </p:txBody>
      </p:sp>
      <p:pic>
        <p:nvPicPr>
          <p:cNvPr id="71" name="Google Shape;71;p15"/>
          <p:cNvPicPr preferRelativeResize="0"/>
          <p:nvPr/>
        </p:nvPicPr>
        <p:blipFill>
          <a:blip r:embed="rId5">
            <a:alphaModFix/>
          </a:blip>
          <a:stretch>
            <a:fillRect/>
          </a:stretch>
        </p:blipFill>
        <p:spPr>
          <a:xfrm>
            <a:off x="5680861" y="1808159"/>
            <a:ext cx="2219325" cy="2257425"/>
          </a:xfrm>
          <a:prstGeom prst="rect">
            <a:avLst/>
          </a:prstGeom>
          <a:noFill/>
          <a:ln>
            <a:noFill/>
          </a:ln>
        </p:spPr>
      </p:pic>
      <p:sp>
        <p:nvSpPr>
          <p:cNvPr id="72" name="Google Shape;72;p15"/>
          <p:cNvSpPr txBox="1"/>
          <p:nvPr/>
        </p:nvSpPr>
        <p:spPr>
          <a:xfrm>
            <a:off x="4594974" y="4197110"/>
            <a:ext cx="43911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dirty="0">
                <a:solidFill>
                  <a:schemeClr val="dk1"/>
                </a:solidFill>
              </a:rPr>
              <a:t>QR code to </a:t>
            </a:r>
            <a:r>
              <a:rPr lang="en" sz="2800" dirty="0">
                <a:solidFill>
                  <a:schemeClr val="dk1"/>
                </a:solidFill>
                <a:hlinkClick r:id="rId6"/>
              </a:rPr>
              <a:t>Google Folder</a:t>
            </a:r>
            <a:endParaRP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
        <p:nvSpPr>
          <p:cNvPr id="2" name="TextBox 1"/>
          <p:cNvSpPr txBox="1"/>
          <p:nvPr/>
        </p:nvSpPr>
        <p:spPr>
          <a:xfrm>
            <a:off x="733647" y="4584700"/>
            <a:ext cx="3040911" cy="307777"/>
          </a:xfrm>
          <a:prstGeom prst="rect">
            <a:avLst/>
          </a:prstGeom>
          <a:noFill/>
        </p:spPr>
        <p:txBody>
          <a:bodyPr wrap="square" rtlCol="0">
            <a:spAutoFit/>
          </a:bodyPr>
          <a:lstStyle/>
          <a:p>
            <a:r>
              <a:rPr lang="en-US" b="1" dirty="0" smtClean="0">
                <a:solidFill>
                  <a:srgbClr val="FF0000"/>
                </a:solidFill>
              </a:rPr>
              <a:t>*</a:t>
            </a:r>
            <a:r>
              <a:rPr lang="en-US" dirty="0" smtClean="0">
                <a:solidFill>
                  <a:srgbClr val="FF0000"/>
                </a:solidFill>
              </a:rPr>
              <a:t>Recommended to print out  </a:t>
            </a:r>
            <a:endParaRPr lang="en-US"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Tm="48570"/>
    </mc:Choice>
    <mc:Fallback xmlns="">
      <p:transition spd="slow" advTm="485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800" y="178179"/>
            <a:ext cx="8520600" cy="572700"/>
          </a:xfrm>
        </p:spPr>
        <p:txBody>
          <a:bodyPr/>
          <a:lstStyle/>
          <a:p>
            <a:r>
              <a:rPr lang="en-US" dirty="0" smtClean="0"/>
              <a:t>Five Part Series </a:t>
            </a:r>
            <a:endParaRPr lang="en-US" dirty="0"/>
          </a:p>
        </p:txBody>
      </p:sp>
      <p:sp>
        <p:nvSpPr>
          <p:cNvPr id="4" name="Text Placeholder 2"/>
          <p:cNvSpPr>
            <a:spLocks noGrp="1"/>
          </p:cNvSpPr>
          <p:nvPr>
            <p:ph type="body" idx="1"/>
          </p:nvPr>
        </p:nvSpPr>
        <p:spPr>
          <a:xfrm>
            <a:off x="267800" y="833498"/>
            <a:ext cx="7972433" cy="3416400"/>
          </a:xfrm>
        </p:spPr>
        <p:txBody>
          <a:bodyPr/>
          <a:lstStyle/>
          <a:p>
            <a:pPr marL="114300" indent="0">
              <a:buNone/>
            </a:pPr>
            <a:r>
              <a:rPr lang="en-US" dirty="0" smtClean="0"/>
              <a:t>Part One: Overview of Tip to Tip Learning Progressions</a:t>
            </a:r>
          </a:p>
          <a:p>
            <a:pPr marL="114300" indent="0">
              <a:buNone/>
            </a:pPr>
            <a:endParaRPr lang="en-US" dirty="0" smtClean="0"/>
          </a:p>
          <a:p>
            <a:pPr marL="114300" indent="0">
              <a:buNone/>
            </a:pPr>
            <a:r>
              <a:rPr lang="en-US" dirty="0" smtClean="0"/>
              <a:t>Part Two: Building the Base</a:t>
            </a:r>
          </a:p>
          <a:p>
            <a:pPr marL="114300" indent="0">
              <a:buNone/>
            </a:pPr>
            <a:endParaRPr lang="en-US" dirty="0"/>
          </a:p>
          <a:p>
            <a:pPr marL="114300" indent="0">
              <a:buNone/>
            </a:pPr>
            <a:r>
              <a:rPr lang="en-US" dirty="0" smtClean="0"/>
              <a:t>Part Three: Deconstructing the Standard</a:t>
            </a:r>
          </a:p>
          <a:p>
            <a:pPr lvl="1"/>
            <a:r>
              <a:rPr lang="en-US" dirty="0" smtClean="0"/>
              <a:t>Access and use Performance Level Descriptors and Cognitive Rigor Matrices to identify what students will be able to know and do </a:t>
            </a:r>
            <a:endParaRPr lang="en-US" dirty="0"/>
          </a:p>
          <a:p>
            <a:pPr lvl="1"/>
            <a:r>
              <a:rPr lang="en-US" dirty="0" smtClean="0"/>
              <a:t>Create splinter skills that range from least to most complex within each standard</a:t>
            </a:r>
          </a:p>
          <a:p>
            <a:pPr marL="114300" indent="0">
              <a:buNone/>
            </a:pPr>
            <a:endParaRPr lang="en-US" dirty="0"/>
          </a:p>
          <a:p>
            <a:pPr marL="114300" indent="0">
              <a:buNone/>
            </a:pPr>
            <a:r>
              <a:rPr lang="en-US" dirty="0" smtClean="0"/>
              <a:t>Part Four: Moving Beyond the Standard</a:t>
            </a:r>
          </a:p>
          <a:p>
            <a:pPr marL="114300" indent="0">
              <a:buNone/>
            </a:pPr>
            <a:endParaRPr lang="en-US" dirty="0" smtClean="0"/>
          </a:p>
          <a:p>
            <a:pPr marL="114300" indent="0">
              <a:buNone/>
            </a:pPr>
            <a:r>
              <a:rPr lang="en-US" dirty="0" smtClean="0"/>
              <a:t>Part </a:t>
            </a:r>
            <a:r>
              <a:rPr lang="en-US" dirty="0"/>
              <a:t>Five: Critiquing Your Tip to Tip Learning Progression</a:t>
            </a:r>
          </a:p>
          <a:p>
            <a:pPr marL="114300" indent="0">
              <a:buNone/>
            </a:pPr>
            <a:endParaRPr lang="en-US" dirty="0"/>
          </a:p>
        </p:txBody>
      </p:sp>
      <p:pic>
        <p:nvPicPr>
          <p:cNvPr id="5" name="Picture 4"/>
          <p:cNvPicPr>
            <a:picLocks noChangeAspect="1"/>
          </p:cNvPicPr>
          <p:nvPr/>
        </p:nvPicPr>
        <p:blipFill>
          <a:blip r:embed="rId6"/>
          <a:stretch>
            <a:fillRect/>
          </a:stretch>
        </p:blipFill>
        <p:spPr>
          <a:xfrm>
            <a:off x="8118742" y="715501"/>
            <a:ext cx="691608" cy="670129"/>
          </a:xfrm>
          <a:prstGeom prst="rect">
            <a:avLst/>
          </a:prstGeom>
        </p:spPr>
      </p:pic>
      <p:pic>
        <p:nvPicPr>
          <p:cNvPr id="6" name="Picture 5"/>
          <p:cNvPicPr>
            <a:picLocks noChangeAspect="1"/>
          </p:cNvPicPr>
          <p:nvPr/>
        </p:nvPicPr>
        <p:blipFill>
          <a:blip r:embed="rId6"/>
          <a:stretch>
            <a:fillRect/>
          </a:stretch>
        </p:blipFill>
        <p:spPr>
          <a:xfrm>
            <a:off x="8118742" y="1468249"/>
            <a:ext cx="691608" cy="670129"/>
          </a:xfrm>
          <a:prstGeom prst="rect">
            <a:avLst/>
          </a:prstGeom>
        </p:spPr>
      </p:pic>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1831772122"/>
      </p:ext>
    </p:extLst>
  </p:cSld>
  <p:clrMapOvr>
    <a:masterClrMapping/>
  </p:clrMapOvr>
  <mc:AlternateContent xmlns:mc="http://schemas.openxmlformats.org/markup-compatibility/2006" xmlns:p14="http://schemas.microsoft.com/office/powerpoint/2010/main">
    <mc:Choice Requires="p14">
      <p:transition spd="slow" p14:dur="2000" advTm="23044"/>
    </mc:Choice>
    <mc:Fallback xmlns="">
      <p:transition spd="slow" advTm="230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8"/>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t>Resource Folder Contents: Part </a:t>
            </a:r>
            <a:r>
              <a:rPr lang="en" dirty="0" smtClean="0"/>
              <a:t>3 </a:t>
            </a:r>
            <a:endParaRPr lang="en-US" dirty="0"/>
          </a:p>
        </p:txBody>
      </p:sp>
      <p:sp>
        <p:nvSpPr>
          <p:cNvPr id="3" name="Text Placeholder 2"/>
          <p:cNvSpPr>
            <a:spLocks noGrp="1"/>
          </p:cNvSpPr>
          <p:nvPr>
            <p:ph type="body" idx="1"/>
          </p:nvPr>
        </p:nvSpPr>
        <p:spPr/>
        <p:txBody>
          <a:bodyPr/>
          <a:lstStyle/>
          <a:p>
            <a:pPr lvl="0">
              <a:buAutoNum type="arabicPeriod"/>
            </a:pPr>
            <a:r>
              <a:rPr lang="en-US" sz="2000" dirty="0" smtClean="0"/>
              <a:t>Deconstructing </a:t>
            </a:r>
            <a:r>
              <a:rPr lang="en-US" sz="2000" dirty="0"/>
              <a:t>the Standard Handout</a:t>
            </a:r>
          </a:p>
          <a:p>
            <a:pPr>
              <a:buFont typeface="Arial"/>
              <a:buAutoNum type="arabicPeriod"/>
            </a:pPr>
            <a:r>
              <a:rPr lang="en-US" sz="2000" dirty="0"/>
              <a:t>Cognitive Rigor Matrices (Tools 1-8)</a:t>
            </a:r>
          </a:p>
          <a:p>
            <a:pPr>
              <a:buFont typeface="Arial"/>
              <a:buAutoNum type="arabicPeriod"/>
            </a:pPr>
            <a:r>
              <a:rPr lang="en-US" sz="2000" dirty="0"/>
              <a:t>Template</a:t>
            </a:r>
          </a:p>
          <a:p>
            <a:pPr>
              <a:buFont typeface="Arial"/>
              <a:buAutoNum type="arabicPeriod"/>
            </a:pPr>
            <a:r>
              <a:rPr lang="en-US" sz="2000" dirty="0" smtClean="0"/>
              <a:t>Practice Profile </a:t>
            </a:r>
            <a:endParaRPr lang="en-US" sz="2000" dirty="0"/>
          </a:p>
        </p:txBody>
      </p:sp>
      <p:pic>
        <p:nvPicPr>
          <p:cNvPr id="4" name="Google Shape;71;p15"/>
          <p:cNvPicPr preferRelativeResize="0"/>
          <p:nvPr/>
        </p:nvPicPr>
        <p:blipFill>
          <a:blip r:embed="rId5">
            <a:alphaModFix/>
          </a:blip>
          <a:stretch>
            <a:fillRect/>
          </a:stretch>
        </p:blipFill>
        <p:spPr>
          <a:xfrm>
            <a:off x="5882875" y="1897825"/>
            <a:ext cx="2219325" cy="2257425"/>
          </a:xfrm>
          <a:prstGeom prst="rect">
            <a:avLst/>
          </a:prstGeom>
          <a:noFill/>
          <a:ln>
            <a:noFill/>
          </a:ln>
        </p:spPr>
      </p:pic>
      <p:sp>
        <p:nvSpPr>
          <p:cNvPr id="5" name="Google Shape;72;p15"/>
          <p:cNvSpPr txBox="1"/>
          <p:nvPr/>
        </p:nvSpPr>
        <p:spPr>
          <a:xfrm>
            <a:off x="4266983" y="4202988"/>
            <a:ext cx="43911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dirty="0">
                <a:solidFill>
                  <a:schemeClr val="dk1"/>
                </a:solidFill>
              </a:rPr>
              <a:t>QR code to </a:t>
            </a:r>
            <a:r>
              <a:rPr lang="en" sz="2800" dirty="0">
                <a:solidFill>
                  <a:schemeClr val="dk1"/>
                </a:solidFill>
                <a:hlinkClick r:id="rId6"/>
              </a:rPr>
              <a:t>Google Folder</a:t>
            </a:r>
            <a:endParaRPr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480429162"/>
      </p:ext>
    </p:extLst>
  </p:cSld>
  <p:clrMapOvr>
    <a:masterClrMapping/>
  </p:clrMapOvr>
  <mc:AlternateContent xmlns:mc="http://schemas.openxmlformats.org/markup-compatibility/2006" xmlns:p14="http://schemas.microsoft.com/office/powerpoint/2010/main">
    <mc:Choice Requires="p14">
      <p:transition spd="slow" p14:dur="2000" advTm="8571"/>
    </mc:Choice>
    <mc:Fallback xmlns="">
      <p:transition spd="slow" advTm="85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2"/>
          <p:cNvSpPr txBox="1">
            <a:spLocks noGrp="1"/>
          </p:cNvSpPr>
          <p:nvPr>
            <p:ph type="title"/>
          </p:nvPr>
        </p:nvSpPr>
        <p:spPr>
          <a:xfrm>
            <a:off x="311700" y="1598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Deconstructing the Standard</a:t>
            </a:r>
            <a:endParaRPr/>
          </a:p>
        </p:txBody>
      </p:sp>
      <p:sp>
        <p:nvSpPr>
          <p:cNvPr id="208" name="Google Shape;208;p3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09" name="Google Shape;209;p32"/>
          <p:cNvPicPr preferRelativeResize="0"/>
          <p:nvPr/>
        </p:nvPicPr>
        <p:blipFill rotWithShape="1">
          <a:blip r:embed="rId6">
            <a:alphaModFix/>
          </a:blip>
          <a:srcRect b="92607"/>
          <a:stretch/>
        </p:blipFill>
        <p:spPr>
          <a:xfrm>
            <a:off x="72475" y="834375"/>
            <a:ext cx="8999051" cy="380225"/>
          </a:xfrm>
          <a:prstGeom prst="rect">
            <a:avLst/>
          </a:prstGeom>
          <a:noFill/>
          <a:ln>
            <a:noFill/>
          </a:ln>
        </p:spPr>
      </p:pic>
      <p:pic>
        <p:nvPicPr>
          <p:cNvPr id="210" name="Google Shape;210;p32"/>
          <p:cNvPicPr preferRelativeResize="0"/>
          <p:nvPr/>
        </p:nvPicPr>
        <p:blipFill rotWithShape="1">
          <a:blip r:embed="rId6">
            <a:alphaModFix/>
          </a:blip>
          <a:srcRect t="38105" b="26781"/>
          <a:stretch/>
        </p:blipFill>
        <p:spPr>
          <a:xfrm>
            <a:off x="72475" y="1214600"/>
            <a:ext cx="8999051" cy="1806026"/>
          </a:xfrm>
          <a:prstGeom prst="rect">
            <a:avLst/>
          </a:prstGeom>
          <a:noFill/>
          <a:ln>
            <a:noFill/>
          </a:ln>
        </p:spPr>
      </p:pic>
      <p:pic>
        <p:nvPicPr>
          <p:cNvPr id="211" name="Google Shape;211;p32"/>
          <p:cNvPicPr preferRelativeResize="0"/>
          <p:nvPr/>
        </p:nvPicPr>
        <p:blipFill>
          <a:blip r:embed="rId7">
            <a:alphaModFix/>
          </a:blip>
          <a:stretch>
            <a:fillRect/>
          </a:stretch>
        </p:blipFill>
        <p:spPr>
          <a:xfrm>
            <a:off x="427875" y="2393238"/>
            <a:ext cx="2791668" cy="2159851"/>
          </a:xfrm>
          <a:prstGeom prst="rect">
            <a:avLst/>
          </a:prstGeom>
          <a:noFill/>
          <a:ln w="19050" cap="flat" cmpd="sng">
            <a:solidFill>
              <a:schemeClr val="dk2"/>
            </a:solidFill>
            <a:prstDash val="solid"/>
            <a:round/>
            <a:headEnd type="none" w="sm" len="sm"/>
            <a:tailEnd type="none" w="sm" len="sm"/>
          </a:ln>
        </p:spPr>
      </p:pic>
      <p:pic>
        <p:nvPicPr>
          <p:cNvPr id="212" name="Google Shape;212;p32"/>
          <p:cNvPicPr preferRelativeResize="0"/>
          <p:nvPr/>
        </p:nvPicPr>
        <p:blipFill>
          <a:blip r:embed="rId8">
            <a:alphaModFix/>
          </a:blip>
          <a:stretch>
            <a:fillRect/>
          </a:stretch>
        </p:blipFill>
        <p:spPr>
          <a:xfrm>
            <a:off x="5667157" y="2667850"/>
            <a:ext cx="3260217" cy="2084851"/>
          </a:xfrm>
          <a:prstGeom prst="rect">
            <a:avLst/>
          </a:prstGeom>
          <a:noFill/>
          <a:ln w="19050" cap="flat" cmpd="sng">
            <a:solidFill>
              <a:schemeClr val="dk2"/>
            </a:solidFill>
            <a:prstDash val="solid"/>
            <a:round/>
            <a:headEnd type="none" w="sm" len="sm"/>
            <a:tailEnd type="none" w="sm" len="sm"/>
          </a:ln>
        </p:spPr>
      </p:pic>
      <p:sp>
        <p:nvSpPr>
          <p:cNvPr id="213" name="Google Shape;213;p32"/>
          <p:cNvSpPr/>
          <p:nvPr/>
        </p:nvSpPr>
        <p:spPr>
          <a:xfrm>
            <a:off x="1397750" y="4108725"/>
            <a:ext cx="665400" cy="8343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2"/>
          <p:cNvSpPr/>
          <p:nvPr/>
        </p:nvSpPr>
        <p:spPr>
          <a:xfrm>
            <a:off x="4572000" y="3443975"/>
            <a:ext cx="971700" cy="7392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60601"/>
    </mc:Choice>
    <mc:Fallback xmlns="">
      <p:transition spd="slow" advTm="160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13"/>
                                        </p:tgtEl>
                                        <p:attrNameLst>
                                          <p:attrName>style.visibility</p:attrName>
                                        </p:attrNameLst>
                                      </p:cBhvr>
                                      <p:to>
                                        <p:strVal val="visible"/>
                                      </p:to>
                                    </p:set>
                                    <p:anim calcmode="lin" valueType="num">
                                      <p:cBhvr additive="base">
                                        <p:cTn id="11" dur="1000"/>
                                        <p:tgtEl>
                                          <p:spTgt spid="213"/>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14"/>
                                        </p:tgtEl>
                                        <p:attrNameLst>
                                          <p:attrName>style.visibility</p:attrName>
                                        </p:attrNameLst>
                                      </p:cBhvr>
                                      <p:to>
                                        <p:strVal val="visible"/>
                                      </p:to>
                                    </p:set>
                                    <p:anim calcmode="lin" valueType="num">
                                      <p:cBhvr additive="base">
                                        <p:cTn id="16" dur="1000"/>
                                        <p:tgtEl>
                                          <p:spTgt spid="2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179" name="Google Shape;179;p29"/>
          <p:cNvPicPr preferRelativeResize="0"/>
          <p:nvPr/>
        </p:nvPicPr>
        <p:blipFill>
          <a:blip r:embed="rId5">
            <a:alphaModFix/>
          </a:blip>
          <a:stretch>
            <a:fillRect/>
          </a:stretch>
        </p:blipFill>
        <p:spPr>
          <a:xfrm>
            <a:off x="1082761" y="0"/>
            <a:ext cx="6978478" cy="5143500"/>
          </a:xfrm>
          <a:prstGeom prst="rect">
            <a:avLst/>
          </a:prstGeom>
          <a:noFill/>
          <a:ln>
            <a:noFill/>
          </a:ln>
        </p:spPr>
      </p:pic>
      <p:sp>
        <p:nvSpPr>
          <p:cNvPr id="3" name="Text Placeholder 2"/>
          <p:cNvSpPr>
            <a:spLocks noGrp="1"/>
          </p:cNvSpPr>
          <p:nvPr>
            <p:ph type="body" idx="1"/>
          </p:nvPr>
        </p:nvSpPr>
        <p:spPr/>
        <p:txBody>
          <a:bodyPr/>
          <a:lstStyle/>
          <a:p>
            <a:endParaRPr lang="en-US"/>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652413207"/>
      </p:ext>
    </p:extLst>
  </p:cSld>
  <p:clrMapOvr>
    <a:masterClrMapping/>
  </p:clrMapOvr>
  <mc:AlternateContent xmlns:mc="http://schemas.openxmlformats.org/markup-compatibility/2006" xmlns:p14="http://schemas.microsoft.com/office/powerpoint/2010/main">
    <mc:Choice Requires="p14">
      <p:transition spd="slow" p14:dur="2000" advTm="32031"/>
    </mc:Choice>
    <mc:Fallback xmlns="">
      <p:transition spd="slow" advTm="32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3"/>
          <p:cNvSpPr txBox="1">
            <a:spLocks noGrp="1"/>
          </p:cNvSpPr>
          <p:nvPr>
            <p:ph type="title"/>
          </p:nvPr>
        </p:nvSpPr>
        <p:spPr>
          <a:xfrm>
            <a:off x="311700" y="663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 with </a:t>
            </a:r>
            <a:r>
              <a:rPr lang="en" i="1"/>
              <a:t>only</a:t>
            </a:r>
            <a:r>
              <a:rPr lang="en"/>
              <a:t> PLD</a:t>
            </a:r>
            <a:endParaRPr/>
          </a:p>
        </p:txBody>
      </p:sp>
      <p:sp>
        <p:nvSpPr>
          <p:cNvPr id="220" name="Google Shape;220;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21" name="Google Shape;221;p33"/>
          <p:cNvPicPr preferRelativeResize="0"/>
          <p:nvPr/>
        </p:nvPicPr>
        <p:blipFill>
          <a:blip r:embed="rId6">
            <a:alphaModFix/>
          </a:blip>
          <a:stretch>
            <a:fillRect/>
          </a:stretch>
        </p:blipFill>
        <p:spPr>
          <a:xfrm>
            <a:off x="21113" y="-6"/>
            <a:ext cx="9143999" cy="1774962"/>
          </a:xfrm>
          <a:prstGeom prst="rect">
            <a:avLst/>
          </a:prstGeom>
          <a:noFill/>
          <a:ln>
            <a:noFill/>
          </a:ln>
        </p:spPr>
      </p:pic>
      <p:pic>
        <p:nvPicPr>
          <p:cNvPr id="222" name="Google Shape;222;p33"/>
          <p:cNvPicPr preferRelativeResize="0"/>
          <p:nvPr/>
        </p:nvPicPr>
        <p:blipFill>
          <a:blip r:embed="rId7">
            <a:alphaModFix/>
          </a:blip>
          <a:stretch>
            <a:fillRect/>
          </a:stretch>
        </p:blipFill>
        <p:spPr>
          <a:xfrm>
            <a:off x="131375" y="1819675"/>
            <a:ext cx="8923475" cy="3256824"/>
          </a:xfrm>
          <a:prstGeom prst="rect">
            <a:avLst/>
          </a:prstGeom>
          <a:noFill/>
          <a:ln>
            <a:noFill/>
          </a:ln>
        </p:spPr>
      </p:pic>
      <p:sp>
        <p:nvSpPr>
          <p:cNvPr id="223" name="Google Shape;223;p33"/>
          <p:cNvSpPr/>
          <p:nvPr/>
        </p:nvSpPr>
        <p:spPr>
          <a:xfrm>
            <a:off x="1601625" y="2042775"/>
            <a:ext cx="1968600" cy="412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3"/>
          <p:cNvSpPr/>
          <p:nvPr/>
        </p:nvSpPr>
        <p:spPr>
          <a:xfrm>
            <a:off x="5154825" y="1819675"/>
            <a:ext cx="1968600" cy="412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3"/>
          <p:cNvSpPr/>
          <p:nvPr/>
        </p:nvSpPr>
        <p:spPr>
          <a:xfrm>
            <a:off x="3427275" y="1979400"/>
            <a:ext cx="1968600" cy="412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3"/>
          <p:cNvSpPr/>
          <p:nvPr/>
        </p:nvSpPr>
        <p:spPr>
          <a:xfrm>
            <a:off x="3357875" y="4427950"/>
            <a:ext cx="1968600" cy="412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3"/>
          <p:cNvSpPr/>
          <p:nvPr/>
        </p:nvSpPr>
        <p:spPr>
          <a:xfrm>
            <a:off x="7037850" y="4156075"/>
            <a:ext cx="1968600" cy="412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3"/>
          <p:cNvSpPr/>
          <p:nvPr/>
        </p:nvSpPr>
        <p:spPr>
          <a:xfrm>
            <a:off x="2640850" y="3407875"/>
            <a:ext cx="1380600" cy="748200"/>
          </a:xfrm>
          <a:prstGeom prst="curvedDownArrow">
            <a:avLst>
              <a:gd name="adj1" fmla="val 25000"/>
              <a:gd name="adj2" fmla="val 50000"/>
              <a:gd name="adj3" fmla="val 25000"/>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3"/>
          <p:cNvSpPr/>
          <p:nvPr/>
        </p:nvSpPr>
        <p:spPr>
          <a:xfrm>
            <a:off x="6092275" y="3413075"/>
            <a:ext cx="1380600" cy="748200"/>
          </a:xfrm>
          <a:prstGeom prst="curvedDownArrow">
            <a:avLst>
              <a:gd name="adj1" fmla="val 25000"/>
              <a:gd name="adj2" fmla="val 50000"/>
              <a:gd name="adj3" fmla="val 25000"/>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3"/>
          <p:cNvSpPr/>
          <p:nvPr/>
        </p:nvSpPr>
        <p:spPr>
          <a:xfrm>
            <a:off x="6688200" y="2219913"/>
            <a:ext cx="1317600" cy="748200"/>
          </a:xfrm>
          <a:prstGeom prst="curvedUpArrow">
            <a:avLst>
              <a:gd name="adj1" fmla="val 25000"/>
              <a:gd name="adj2" fmla="val 50000"/>
              <a:gd name="adj3" fmla="val 25000"/>
            </a:avLst>
          </a:prstGeom>
          <a:solidFill>
            <a:srgbClr val="00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93005"/>
    </mc:Choice>
    <mc:Fallback xmlns="">
      <p:transition spd="slow" advTm="293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23"/>
                                        </p:tgtEl>
                                        <p:attrNameLst>
                                          <p:attrName>style.visibility</p:attrName>
                                        </p:attrNameLst>
                                      </p:cBhvr>
                                      <p:to>
                                        <p:strVal val="visible"/>
                                      </p:to>
                                    </p:set>
                                    <p:animEffect transition="in" filter="fade">
                                      <p:cBhvr>
                                        <p:cTn id="11" dur="1000"/>
                                        <p:tgtEl>
                                          <p:spTgt spid="22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25"/>
                                        </p:tgtEl>
                                        <p:attrNameLst>
                                          <p:attrName>style.visibility</p:attrName>
                                        </p:attrNameLst>
                                      </p:cBhvr>
                                      <p:to>
                                        <p:strVal val="visible"/>
                                      </p:to>
                                    </p:set>
                                    <p:animEffect transition="in" filter="fade">
                                      <p:cBhvr>
                                        <p:cTn id="16" dur="1000"/>
                                        <p:tgtEl>
                                          <p:spTgt spid="22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24"/>
                                        </p:tgtEl>
                                        <p:attrNameLst>
                                          <p:attrName>style.visibility</p:attrName>
                                        </p:attrNameLst>
                                      </p:cBhvr>
                                      <p:to>
                                        <p:strVal val="visible"/>
                                      </p:to>
                                    </p:set>
                                    <p:animEffect transition="in" filter="fade">
                                      <p:cBhvr>
                                        <p:cTn id="21" dur="1000"/>
                                        <p:tgtEl>
                                          <p:spTgt spid="22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6"/>
                                        </p:tgtEl>
                                        <p:attrNameLst>
                                          <p:attrName>style.visibility</p:attrName>
                                        </p:attrNameLst>
                                      </p:cBhvr>
                                      <p:to>
                                        <p:strVal val="visible"/>
                                      </p:to>
                                    </p:set>
                                    <p:animEffect transition="in" filter="fade">
                                      <p:cBhvr>
                                        <p:cTn id="26" dur="1000"/>
                                        <p:tgtEl>
                                          <p:spTgt spid="2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27"/>
                                        </p:tgtEl>
                                        <p:attrNameLst>
                                          <p:attrName>style.visibility</p:attrName>
                                        </p:attrNameLst>
                                      </p:cBhvr>
                                      <p:to>
                                        <p:strVal val="visible"/>
                                      </p:to>
                                    </p:set>
                                    <p:animEffect transition="in" filter="fade">
                                      <p:cBhvr>
                                        <p:cTn id="31" dur="1000"/>
                                        <p:tgtEl>
                                          <p:spTgt spid="22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30"/>
                                        </p:tgtEl>
                                        <p:attrNameLst>
                                          <p:attrName>style.visibility</p:attrName>
                                        </p:attrNameLst>
                                      </p:cBhvr>
                                      <p:to>
                                        <p:strVal val="visible"/>
                                      </p:to>
                                    </p:set>
                                    <p:animEffect transition="in" filter="fade">
                                      <p:cBhvr>
                                        <p:cTn id="36" dur="1000"/>
                                        <p:tgtEl>
                                          <p:spTgt spid="23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28"/>
                                        </p:tgtEl>
                                        <p:attrNameLst>
                                          <p:attrName>style.visibility</p:attrName>
                                        </p:attrNameLst>
                                      </p:cBhvr>
                                      <p:to>
                                        <p:strVal val="visible"/>
                                      </p:to>
                                    </p:set>
                                    <p:animEffect transition="in" filter="fade">
                                      <p:cBhvr>
                                        <p:cTn id="41" dur="1000"/>
                                        <p:tgtEl>
                                          <p:spTgt spid="22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29"/>
                                        </p:tgtEl>
                                        <p:attrNameLst>
                                          <p:attrName>style.visibility</p:attrName>
                                        </p:attrNameLst>
                                      </p:cBhvr>
                                      <p:to>
                                        <p:strVal val="visible"/>
                                      </p:to>
                                    </p:set>
                                    <p:animEffect transition="in" filter="fade">
                                      <p:cBhvr>
                                        <p:cTn id="46" dur="1000"/>
                                        <p:tgtEl>
                                          <p:spTgt spid="22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37" name="Google Shape;237;p34"/>
          <p:cNvPicPr preferRelativeResize="0"/>
          <p:nvPr/>
        </p:nvPicPr>
        <p:blipFill>
          <a:blip r:embed="rId6">
            <a:alphaModFix/>
          </a:blip>
          <a:stretch>
            <a:fillRect/>
          </a:stretch>
        </p:blipFill>
        <p:spPr>
          <a:xfrm>
            <a:off x="0" y="367017"/>
            <a:ext cx="9143999" cy="4029416"/>
          </a:xfrm>
          <a:prstGeom prst="rect">
            <a:avLst/>
          </a:prstGeom>
          <a:noFill/>
          <a:ln>
            <a:noFill/>
          </a:ln>
        </p:spPr>
      </p:pic>
      <p:sp>
        <p:nvSpPr>
          <p:cNvPr id="238" name="Google Shape;238;p34"/>
          <p:cNvSpPr/>
          <p:nvPr/>
        </p:nvSpPr>
        <p:spPr>
          <a:xfrm>
            <a:off x="1505625" y="2714325"/>
            <a:ext cx="7593900" cy="1682100"/>
          </a:xfrm>
          <a:prstGeom prst="rect">
            <a:avLst/>
          </a:prstGeom>
          <a:solidFill>
            <a:srgbClr val="9FC5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4"/>
          <p:cNvSpPr/>
          <p:nvPr/>
        </p:nvSpPr>
        <p:spPr>
          <a:xfrm>
            <a:off x="1019325" y="367025"/>
            <a:ext cx="486300" cy="506700"/>
          </a:xfrm>
          <a:prstGeom prst="rightArrow">
            <a:avLst>
              <a:gd name="adj1" fmla="val 50000"/>
              <a:gd name="adj2" fmla="val 50000"/>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4"/>
          <p:cNvSpPr/>
          <p:nvPr/>
        </p:nvSpPr>
        <p:spPr>
          <a:xfrm>
            <a:off x="1019325" y="1017725"/>
            <a:ext cx="486300" cy="506700"/>
          </a:xfrm>
          <a:prstGeom prst="rightArrow">
            <a:avLst>
              <a:gd name="adj1" fmla="val 50000"/>
              <a:gd name="adj2" fmla="val 50000"/>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4"/>
          <p:cNvSpPr/>
          <p:nvPr/>
        </p:nvSpPr>
        <p:spPr>
          <a:xfrm>
            <a:off x="1019325" y="1727525"/>
            <a:ext cx="486300" cy="506700"/>
          </a:xfrm>
          <a:prstGeom prst="rightArrow">
            <a:avLst>
              <a:gd name="adj1" fmla="val 50000"/>
              <a:gd name="adj2" fmla="val 50000"/>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53745"/>
    </mc:Choice>
    <mc:Fallback xmlns="">
      <p:transition spd="slow" advTm="153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239"/>
                                        </p:tgtEl>
                                        <p:attrNameLst>
                                          <p:attrName>style.visibility</p:attrName>
                                        </p:attrNameLst>
                                      </p:cBhvr>
                                      <p:to>
                                        <p:strVal val="visible"/>
                                      </p:to>
                                    </p:set>
                                    <p:anim calcmode="lin" valueType="num">
                                      <p:cBhvr additive="base">
                                        <p:cTn id="11" dur="1000"/>
                                        <p:tgtEl>
                                          <p:spTgt spid="239"/>
                                        </p:tgtEl>
                                        <p:attrNameLst>
                                          <p:attrName>ppt_x</p:attrName>
                                        </p:attrNameLst>
                                      </p:cBhvr>
                                      <p:tavLst>
                                        <p:tav tm="0">
                                          <p:val>
                                            <p:strVal val="#ppt_x-1"/>
                                          </p:val>
                                        </p:tav>
                                        <p:tav tm="100000">
                                          <p:val>
                                            <p:strVal val="#ppt_x"/>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240"/>
                                        </p:tgtEl>
                                        <p:attrNameLst>
                                          <p:attrName>style.visibility</p:attrName>
                                        </p:attrNameLst>
                                      </p:cBhvr>
                                      <p:to>
                                        <p:strVal val="visible"/>
                                      </p:to>
                                    </p:set>
                                    <p:anim calcmode="lin" valueType="num">
                                      <p:cBhvr additive="base">
                                        <p:cTn id="16" dur="1000"/>
                                        <p:tgtEl>
                                          <p:spTgt spid="240"/>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241"/>
                                        </p:tgtEl>
                                        <p:attrNameLst>
                                          <p:attrName>style.visibility</p:attrName>
                                        </p:attrNameLst>
                                      </p:cBhvr>
                                      <p:to>
                                        <p:strVal val="visible"/>
                                      </p:to>
                                    </p:set>
                                    <p:anim calcmode="lin" valueType="num">
                                      <p:cBhvr additive="base">
                                        <p:cTn id="21" dur="1000"/>
                                        <p:tgtEl>
                                          <p:spTgt spid="24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41"/>
          <p:cNvSpPr txBox="1">
            <a:spLocks noGrp="1"/>
          </p:cNvSpPr>
          <p:nvPr>
            <p:ph type="title"/>
          </p:nvPr>
        </p:nvSpPr>
        <p:spPr>
          <a:xfrm>
            <a:off x="106500" y="756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Step 2: Deconstruct Grade Level Standard </a:t>
            </a:r>
            <a:endParaRPr/>
          </a:p>
        </p:txBody>
      </p:sp>
      <p:sp>
        <p:nvSpPr>
          <p:cNvPr id="311" name="Google Shape;311;p41"/>
          <p:cNvSpPr txBox="1">
            <a:spLocks noGrp="1"/>
          </p:cNvSpPr>
          <p:nvPr>
            <p:ph type="body" idx="1"/>
          </p:nvPr>
        </p:nvSpPr>
        <p:spPr>
          <a:xfrm>
            <a:off x="53725" y="774875"/>
            <a:ext cx="6277500" cy="3641008"/>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rabicPeriod"/>
            </a:pPr>
            <a:r>
              <a:rPr lang="en" dirty="0"/>
              <a:t>Breakdown what the student will </a:t>
            </a:r>
            <a:r>
              <a:rPr lang="en" dirty="0" smtClean="0"/>
              <a:t>need </a:t>
            </a:r>
            <a:r>
              <a:rPr lang="en" dirty="0"/>
              <a:t>to know and </a:t>
            </a:r>
            <a:r>
              <a:rPr lang="en" dirty="0" smtClean="0"/>
              <a:t>be able to do </a:t>
            </a:r>
            <a:r>
              <a:rPr lang="en" dirty="0"/>
              <a:t>to master the grade level standard. </a:t>
            </a:r>
            <a:endParaRPr dirty="0"/>
          </a:p>
          <a:p>
            <a:pPr marL="457200" lvl="0" indent="-342900" algn="l" rtl="0">
              <a:spcBef>
                <a:spcPts val="0"/>
              </a:spcBef>
              <a:spcAft>
                <a:spcPts val="0"/>
              </a:spcAft>
              <a:buSzPts val="1800"/>
              <a:buAutoNum type="arabicPeriod"/>
            </a:pPr>
            <a:r>
              <a:rPr lang="en" dirty="0" smtClean="0"/>
              <a:t>Use the Practice Profile to guide your practice</a:t>
            </a:r>
          </a:p>
          <a:p>
            <a:r>
              <a:rPr lang="en" dirty="0" smtClean="0"/>
              <a:t>Look </a:t>
            </a:r>
            <a:r>
              <a:rPr lang="en" dirty="0"/>
              <a:t>at the </a:t>
            </a:r>
            <a:r>
              <a:rPr lang="en" dirty="0" smtClean="0"/>
              <a:t>verb(s)</a:t>
            </a:r>
            <a:endParaRPr lang="en" dirty="0"/>
          </a:p>
          <a:p>
            <a:r>
              <a:rPr lang="en" dirty="0" smtClean="0"/>
              <a:t>Multiple ideas </a:t>
            </a:r>
            <a:r>
              <a:rPr lang="en" dirty="0"/>
              <a:t>within the </a:t>
            </a:r>
            <a:r>
              <a:rPr lang="en" dirty="0" smtClean="0"/>
              <a:t>standard </a:t>
            </a:r>
            <a:r>
              <a:rPr lang="en" dirty="0"/>
              <a:t>may need to be broken into individual splinter skills</a:t>
            </a:r>
            <a:endParaRPr dirty="0"/>
          </a:p>
          <a:p>
            <a:r>
              <a:rPr lang="en" dirty="0" smtClean="0"/>
              <a:t>Include </a:t>
            </a:r>
            <a:r>
              <a:rPr lang="en" dirty="0"/>
              <a:t>cognitive processes as splinter skills</a:t>
            </a:r>
            <a:endParaRPr dirty="0"/>
          </a:p>
          <a:p>
            <a:r>
              <a:rPr lang="en" dirty="0" smtClean="0"/>
              <a:t>Consider </a:t>
            </a:r>
            <a:r>
              <a:rPr lang="en" dirty="0"/>
              <a:t>barriers when teaching this standard</a:t>
            </a:r>
            <a:endParaRPr dirty="0"/>
          </a:p>
          <a:p>
            <a:r>
              <a:rPr lang="en" dirty="0" smtClean="0"/>
              <a:t>Use </a:t>
            </a:r>
            <a:r>
              <a:rPr lang="en" dirty="0"/>
              <a:t>the Performance Level Descriptors so your progression can align to state assessments.</a:t>
            </a:r>
            <a:endParaRPr dirty="0"/>
          </a:p>
          <a:p>
            <a:r>
              <a:rPr lang="en" dirty="0" smtClean="0"/>
              <a:t>Use </a:t>
            </a:r>
            <a:r>
              <a:rPr lang="en" dirty="0"/>
              <a:t>Cognitive Rigor Matrix for your content area to help identify gaps in Blooms and DOK that may need to be filled with splinter skills. </a:t>
            </a:r>
            <a:endParaRPr dirty="0"/>
          </a:p>
        </p:txBody>
      </p:sp>
      <p:pic>
        <p:nvPicPr>
          <p:cNvPr id="312" name="Google Shape;312;p41"/>
          <p:cNvPicPr preferRelativeResize="0"/>
          <p:nvPr/>
        </p:nvPicPr>
        <p:blipFill>
          <a:blip r:embed="rId5">
            <a:alphaModFix/>
          </a:blip>
          <a:stretch>
            <a:fillRect/>
          </a:stretch>
        </p:blipFill>
        <p:spPr>
          <a:xfrm>
            <a:off x="7344625" y="198019"/>
            <a:ext cx="1556950" cy="954450"/>
          </a:xfrm>
          <a:prstGeom prst="rect">
            <a:avLst/>
          </a:prstGeom>
          <a:noFill/>
          <a:ln w="19050" cap="flat" cmpd="sng">
            <a:solidFill>
              <a:schemeClr val="dk2"/>
            </a:solidFill>
            <a:prstDash val="solid"/>
            <a:round/>
            <a:headEnd type="none" w="sm" len="sm"/>
            <a:tailEnd type="none" w="sm" len="sm"/>
          </a:ln>
        </p:spPr>
      </p:pic>
      <p:pic>
        <p:nvPicPr>
          <p:cNvPr id="313" name="Google Shape;313;p41"/>
          <p:cNvPicPr preferRelativeResize="0"/>
          <p:nvPr/>
        </p:nvPicPr>
        <p:blipFill>
          <a:blip r:embed="rId6">
            <a:alphaModFix/>
          </a:blip>
          <a:stretch>
            <a:fillRect/>
          </a:stretch>
        </p:blipFill>
        <p:spPr>
          <a:xfrm>
            <a:off x="6331225" y="1274813"/>
            <a:ext cx="2512226" cy="1986500"/>
          </a:xfrm>
          <a:prstGeom prst="rect">
            <a:avLst/>
          </a:prstGeom>
          <a:noFill/>
          <a:ln w="38100" cap="flat" cmpd="sng">
            <a:solidFill>
              <a:schemeClr val="dk2"/>
            </a:solidFill>
            <a:prstDash val="solid"/>
            <a:round/>
            <a:headEnd type="none" w="sm" len="sm"/>
            <a:tailEnd type="none" w="sm" len="sm"/>
          </a:ln>
        </p:spPr>
      </p:pic>
      <p:pic>
        <p:nvPicPr>
          <p:cNvPr id="314" name="Google Shape;314;p41"/>
          <p:cNvPicPr preferRelativeResize="0"/>
          <p:nvPr/>
        </p:nvPicPr>
        <p:blipFill>
          <a:blip r:embed="rId7">
            <a:alphaModFix/>
          </a:blip>
          <a:stretch>
            <a:fillRect/>
          </a:stretch>
        </p:blipFill>
        <p:spPr>
          <a:xfrm>
            <a:off x="6742798" y="2159625"/>
            <a:ext cx="2347715" cy="1706250"/>
          </a:xfrm>
          <a:prstGeom prst="rect">
            <a:avLst/>
          </a:prstGeom>
          <a:noFill/>
          <a:ln w="38100" cap="flat" cmpd="sng">
            <a:solidFill>
              <a:schemeClr val="dk2"/>
            </a:solidFill>
            <a:prstDash val="solid"/>
            <a:round/>
            <a:headEnd type="none" w="sm" len="sm"/>
            <a:tailEnd type="none" w="sm" len="sm"/>
          </a:ln>
        </p:spPr>
      </p:pic>
      <p:pic>
        <p:nvPicPr>
          <p:cNvPr id="315" name="Google Shape;315;p41"/>
          <p:cNvPicPr preferRelativeResize="0"/>
          <p:nvPr/>
        </p:nvPicPr>
        <p:blipFill>
          <a:blip r:embed="rId8">
            <a:alphaModFix/>
          </a:blip>
          <a:stretch>
            <a:fillRect/>
          </a:stretch>
        </p:blipFill>
        <p:spPr>
          <a:xfrm>
            <a:off x="6553850" y="3243373"/>
            <a:ext cx="2347726" cy="1812803"/>
          </a:xfrm>
          <a:prstGeom prst="rect">
            <a:avLst/>
          </a:prstGeom>
          <a:noFill/>
          <a:ln w="38100" cap="flat" cmpd="sng">
            <a:solidFill>
              <a:schemeClr val="dk2"/>
            </a:solidFill>
            <a:prstDash val="solid"/>
            <a:round/>
            <a:headEnd type="none" w="sm" len="sm"/>
            <a:tailEnd type="none" w="sm" len="sm"/>
          </a:ln>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3583"/>
    </mc:Choice>
    <mc:Fallback xmlns="">
      <p:transition spd="slow" advTm="103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12"/>
                                        </p:tgtEl>
                                        <p:attrNameLst>
                                          <p:attrName>style.visibility</p:attrName>
                                        </p:attrNameLst>
                                      </p:cBhvr>
                                      <p:to>
                                        <p:strVal val="visible"/>
                                      </p:to>
                                    </p:set>
                                    <p:animEffect transition="in" filter="fade">
                                      <p:cBhvr>
                                        <p:cTn id="11" dur="1000"/>
                                        <p:tgtEl>
                                          <p:spTgt spid="3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6"/>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230582"/>
            <a:ext cx="8520600" cy="572700"/>
          </a:xfrm>
        </p:spPr>
        <p:txBody>
          <a:bodyPr/>
          <a:lstStyle/>
          <a:p>
            <a:pPr algn="ctr"/>
            <a:r>
              <a:rPr lang="en-US" b="1" dirty="0" smtClean="0">
                <a:solidFill>
                  <a:srgbClr val="FF0000"/>
                </a:solidFill>
              </a:rPr>
              <a:t>Self Reflection </a:t>
            </a:r>
            <a:endParaRPr lang="en-US" b="1" dirty="0">
              <a:solidFill>
                <a:srgbClr val="FF0000"/>
              </a:solidFill>
            </a:endParaRPr>
          </a:p>
        </p:txBody>
      </p:sp>
      <p:sp>
        <p:nvSpPr>
          <p:cNvPr id="3" name="Text Placeholder 2"/>
          <p:cNvSpPr>
            <a:spLocks noGrp="1"/>
          </p:cNvSpPr>
          <p:nvPr>
            <p:ph type="body" idx="1"/>
          </p:nvPr>
        </p:nvSpPr>
        <p:spPr>
          <a:xfrm>
            <a:off x="0" y="1707046"/>
            <a:ext cx="7444409" cy="2268587"/>
          </a:xfrm>
        </p:spPr>
        <p:txBody>
          <a:bodyPr/>
          <a:lstStyle/>
          <a:p>
            <a:pPr marL="114300" indent="0">
              <a:buNone/>
            </a:pPr>
            <a:endParaRPr lang="en-US" dirty="0" smtClean="0"/>
          </a:p>
          <a:p>
            <a:endParaRPr lang="en-US" dirty="0"/>
          </a:p>
          <a:p>
            <a:endParaRPr lang="en-US" dirty="0" smtClean="0"/>
          </a:p>
          <a:p>
            <a:endParaRPr lang="en-US" dirty="0"/>
          </a:p>
          <a:p>
            <a:r>
              <a:rPr lang="en-US" dirty="0" smtClean="0"/>
              <a:t>Reflect on the deconstructing the standard portion of your learning progression; how did it go?</a:t>
            </a:r>
          </a:p>
          <a:p>
            <a:r>
              <a:rPr lang="en-US" dirty="0" smtClean="0"/>
              <a:t>If you did not get to ideal level, why? </a:t>
            </a:r>
          </a:p>
          <a:p>
            <a:r>
              <a:rPr lang="en-US" dirty="0" smtClean="0"/>
              <a:t>What additional support do  you need?</a:t>
            </a:r>
          </a:p>
          <a:p>
            <a:r>
              <a:rPr lang="en-US" dirty="0" smtClean="0"/>
              <a:t>Remember, there are resources in folder and linked to the practice profile like the link pictured here. </a:t>
            </a:r>
            <a:endParaRPr lang="en-US" dirty="0"/>
          </a:p>
        </p:txBody>
      </p:sp>
      <p:pic>
        <p:nvPicPr>
          <p:cNvPr id="4" name="Google Shape;163;p27"/>
          <p:cNvPicPr preferRelativeResize="0"/>
          <p:nvPr/>
        </p:nvPicPr>
        <p:blipFill rotWithShape="1">
          <a:blip r:embed="rId5">
            <a:alphaModFix/>
          </a:blip>
          <a:srcRect b="93750"/>
          <a:stretch/>
        </p:blipFill>
        <p:spPr>
          <a:xfrm>
            <a:off x="72469" y="845942"/>
            <a:ext cx="8999062" cy="321471"/>
          </a:xfrm>
          <a:prstGeom prst="rect">
            <a:avLst/>
          </a:prstGeom>
          <a:noFill/>
          <a:ln>
            <a:noFill/>
          </a:ln>
        </p:spPr>
      </p:pic>
      <p:pic>
        <p:nvPicPr>
          <p:cNvPr id="5" name="Google Shape;163;p27"/>
          <p:cNvPicPr preferRelativeResize="0"/>
          <p:nvPr/>
        </p:nvPicPr>
        <p:blipFill rotWithShape="1">
          <a:blip r:embed="rId5">
            <a:alphaModFix/>
          </a:blip>
          <a:srcRect t="37638" b="26806"/>
          <a:stretch/>
        </p:blipFill>
        <p:spPr>
          <a:xfrm>
            <a:off x="72469" y="1170807"/>
            <a:ext cx="8999062" cy="1800224"/>
          </a:xfrm>
          <a:prstGeom prst="rect">
            <a:avLst/>
          </a:prstGeom>
          <a:noFill/>
          <a:ln>
            <a:noFill/>
          </a:ln>
        </p:spPr>
      </p:pic>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Lst>
          </a:blip>
          <a:stretch>
            <a:fillRect/>
          </a:stretch>
        </p:blipFill>
        <p:spPr>
          <a:xfrm>
            <a:off x="7444409" y="3166008"/>
            <a:ext cx="1276350" cy="1619250"/>
          </a:xfrm>
          <a:prstGeom prst="rect">
            <a:avLst/>
          </a:prstGeom>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1149178243"/>
      </p:ext>
    </p:extLst>
  </p:cSld>
  <p:clrMapOvr>
    <a:masterClrMapping/>
  </p:clrMapOvr>
  <mc:AlternateContent xmlns:mc="http://schemas.openxmlformats.org/markup-compatibility/2006" xmlns:p14="http://schemas.microsoft.com/office/powerpoint/2010/main">
    <mc:Choice Requires="p14">
      <p:transition spd="slow" p14:dur="2000" advTm="47592"/>
    </mc:Choice>
    <mc:Fallback xmlns="">
      <p:transition spd="slow" advTm="47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62933"/>
            <a:ext cx="8520600" cy="572700"/>
          </a:xfrm>
        </p:spPr>
        <p:txBody>
          <a:bodyPr/>
          <a:lstStyle/>
          <a:p>
            <a:r>
              <a:rPr lang="en-US" dirty="0" smtClean="0"/>
              <a:t>Five Part Series </a:t>
            </a:r>
            <a:endParaRPr lang="en-US" dirty="0"/>
          </a:p>
        </p:txBody>
      </p:sp>
      <p:sp>
        <p:nvSpPr>
          <p:cNvPr id="4" name="Text Placeholder 2"/>
          <p:cNvSpPr>
            <a:spLocks noGrp="1"/>
          </p:cNvSpPr>
          <p:nvPr>
            <p:ph type="body" idx="1"/>
          </p:nvPr>
        </p:nvSpPr>
        <p:spPr>
          <a:xfrm>
            <a:off x="311700" y="769703"/>
            <a:ext cx="7960430" cy="3416400"/>
          </a:xfrm>
        </p:spPr>
        <p:txBody>
          <a:bodyPr/>
          <a:lstStyle/>
          <a:p>
            <a:pPr marL="114300" indent="0">
              <a:buNone/>
            </a:pPr>
            <a:r>
              <a:rPr lang="en-US" dirty="0" smtClean="0"/>
              <a:t>Part One: Overview of Tip to Tip Learning Progressions</a:t>
            </a:r>
          </a:p>
          <a:p>
            <a:pPr marL="114300" indent="0">
              <a:buNone/>
            </a:pPr>
            <a:endParaRPr lang="en-US" dirty="0" smtClean="0"/>
          </a:p>
          <a:p>
            <a:pPr marL="114300" indent="0">
              <a:buNone/>
            </a:pPr>
            <a:r>
              <a:rPr lang="en-US" dirty="0" smtClean="0"/>
              <a:t>Part Two: Building the Base</a:t>
            </a:r>
          </a:p>
          <a:p>
            <a:pPr marL="114300" indent="0">
              <a:buNone/>
            </a:pPr>
            <a:endParaRPr lang="en-US" dirty="0"/>
          </a:p>
          <a:p>
            <a:pPr marL="114300" indent="0">
              <a:buNone/>
            </a:pPr>
            <a:r>
              <a:rPr lang="en-US" dirty="0" smtClean="0"/>
              <a:t>Part Three: Deconstructing the Standard</a:t>
            </a:r>
          </a:p>
          <a:p>
            <a:pPr lvl="1"/>
            <a:r>
              <a:rPr lang="en-US" dirty="0"/>
              <a:t>Access and use Performance Level Descriptors and Cognitive Rigor Matrices to identify what students will be able to know and do </a:t>
            </a:r>
          </a:p>
          <a:p>
            <a:pPr lvl="1"/>
            <a:r>
              <a:rPr lang="en-US" dirty="0"/>
              <a:t>Create splinter skills that range from least to most complex within each </a:t>
            </a:r>
            <a:r>
              <a:rPr lang="en-US" dirty="0" smtClean="0"/>
              <a:t>standard</a:t>
            </a:r>
          </a:p>
          <a:p>
            <a:pPr marL="114300" indent="0">
              <a:buNone/>
            </a:pPr>
            <a:endParaRPr lang="en-US" dirty="0"/>
          </a:p>
          <a:p>
            <a:pPr marL="114300" indent="0">
              <a:buNone/>
            </a:pPr>
            <a:r>
              <a:rPr lang="en-US" dirty="0" smtClean="0"/>
              <a:t>Part Four: Moving Beyond the Standard</a:t>
            </a:r>
          </a:p>
          <a:p>
            <a:pPr marL="114300" indent="0">
              <a:buNone/>
            </a:pPr>
            <a:endParaRPr lang="en-US" dirty="0" smtClean="0"/>
          </a:p>
          <a:p>
            <a:pPr marL="114300" indent="0">
              <a:buNone/>
            </a:pPr>
            <a:r>
              <a:rPr lang="en-US" dirty="0" smtClean="0"/>
              <a:t>Part </a:t>
            </a:r>
            <a:r>
              <a:rPr lang="en-US" dirty="0"/>
              <a:t>Five: Critiquing Your Tip to Tip Learning Progression</a:t>
            </a:r>
          </a:p>
          <a:p>
            <a:pPr marL="114300" indent="0">
              <a:buNone/>
            </a:pPr>
            <a:endParaRPr lang="en-US" dirty="0"/>
          </a:p>
        </p:txBody>
      </p:sp>
      <p:pic>
        <p:nvPicPr>
          <p:cNvPr id="5" name="Picture 4"/>
          <p:cNvPicPr>
            <a:picLocks noChangeAspect="1"/>
          </p:cNvPicPr>
          <p:nvPr/>
        </p:nvPicPr>
        <p:blipFill>
          <a:blip r:embed="rId6"/>
          <a:stretch>
            <a:fillRect/>
          </a:stretch>
        </p:blipFill>
        <p:spPr>
          <a:xfrm>
            <a:off x="8151669" y="635633"/>
            <a:ext cx="691608" cy="670129"/>
          </a:xfrm>
          <a:prstGeom prst="rect">
            <a:avLst/>
          </a:prstGeom>
        </p:spPr>
      </p:pic>
      <p:pic>
        <p:nvPicPr>
          <p:cNvPr id="6" name="Picture 5"/>
          <p:cNvPicPr>
            <a:picLocks noChangeAspect="1"/>
          </p:cNvPicPr>
          <p:nvPr/>
        </p:nvPicPr>
        <p:blipFill>
          <a:blip r:embed="rId6"/>
          <a:stretch>
            <a:fillRect/>
          </a:stretch>
        </p:blipFill>
        <p:spPr>
          <a:xfrm>
            <a:off x="8140692" y="1310170"/>
            <a:ext cx="691608" cy="670129"/>
          </a:xfrm>
          <a:prstGeom prst="rect">
            <a:avLst/>
          </a:prstGeom>
        </p:spPr>
      </p:pic>
      <p:pic>
        <p:nvPicPr>
          <p:cNvPr id="7" name="Picture 6"/>
          <p:cNvPicPr>
            <a:picLocks noChangeAspect="1"/>
          </p:cNvPicPr>
          <p:nvPr/>
        </p:nvPicPr>
        <p:blipFill>
          <a:blip r:embed="rId6"/>
          <a:stretch>
            <a:fillRect/>
          </a:stretch>
        </p:blipFill>
        <p:spPr>
          <a:xfrm>
            <a:off x="8140692" y="1980299"/>
            <a:ext cx="691608" cy="670129"/>
          </a:xfrm>
          <a:prstGeom prst="rect">
            <a:avLst/>
          </a:prstGeom>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669120526"/>
      </p:ext>
    </p:extLst>
  </p:cSld>
  <p:clrMapOvr>
    <a:masterClrMapping/>
  </p:clrMapOvr>
  <mc:AlternateContent xmlns:mc="http://schemas.openxmlformats.org/markup-compatibility/2006" xmlns:p14="http://schemas.microsoft.com/office/powerpoint/2010/main">
    <mc:Choice Requires="p14">
      <p:transition spd="slow" p14:dur="2000" advTm="20541"/>
    </mc:Choice>
    <mc:Fallback xmlns="">
      <p:transition spd="slow" advTm="20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3"/>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280269"/>
            <a:ext cx="8520600" cy="572700"/>
          </a:xfrm>
        </p:spPr>
        <p:txBody>
          <a:bodyPr/>
          <a:lstStyle/>
          <a:p>
            <a:r>
              <a:rPr lang="en-US" dirty="0" smtClean="0"/>
              <a:t>Before moving on to part 4: </a:t>
            </a:r>
            <a:endParaRPr lang="en-US" dirty="0"/>
          </a:p>
        </p:txBody>
      </p:sp>
      <p:sp>
        <p:nvSpPr>
          <p:cNvPr id="3" name="Text Placeholder 2"/>
          <p:cNvSpPr>
            <a:spLocks noGrp="1"/>
          </p:cNvSpPr>
          <p:nvPr>
            <p:ph type="body" idx="1"/>
          </p:nvPr>
        </p:nvSpPr>
        <p:spPr>
          <a:xfrm>
            <a:off x="311700" y="894576"/>
            <a:ext cx="6178310" cy="3416400"/>
          </a:xfrm>
        </p:spPr>
        <p:txBody>
          <a:bodyPr/>
          <a:lstStyle/>
          <a:p>
            <a:pPr marL="114300" indent="0">
              <a:buNone/>
            </a:pPr>
            <a:r>
              <a:rPr lang="en-US" dirty="0" smtClean="0"/>
              <a:t>Bring: </a:t>
            </a:r>
            <a:endParaRPr lang="en-US" dirty="0"/>
          </a:p>
          <a:p>
            <a:pPr lvl="1"/>
            <a:r>
              <a:rPr lang="en-US" dirty="0" smtClean="0"/>
              <a:t>Standards Documents (content elaboration or additional info)</a:t>
            </a:r>
          </a:p>
          <a:p>
            <a:pPr lvl="1"/>
            <a:r>
              <a:rPr lang="en-US" dirty="0" smtClean="0"/>
              <a:t>Appropriate Cognitive Rigor Matrix </a:t>
            </a:r>
          </a:p>
          <a:p>
            <a:pPr lvl="1"/>
            <a:r>
              <a:rPr lang="en-US" dirty="0" smtClean="0"/>
              <a:t>Tip to Tip Learning Progression from Part 3 (with the build the base section  and deconstructing the standard sections completed)</a:t>
            </a:r>
          </a:p>
          <a:p>
            <a:pPr lvl="1"/>
            <a:r>
              <a:rPr lang="en-US" dirty="0" smtClean="0"/>
              <a:t>Any other resources your district is using to guide lesson design including: </a:t>
            </a:r>
          </a:p>
          <a:p>
            <a:pPr lvl="2">
              <a:lnSpc>
                <a:spcPct val="100000"/>
              </a:lnSpc>
            </a:pPr>
            <a:r>
              <a:rPr lang="en-US" sz="1200" dirty="0" smtClean="0"/>
              <a:t>Model curriculum – college and career connections</a:t>
            </a:r>
          </a:p>
          <a:p>
            <a:pPr lvl="2">
              <a:lnSpc>
                <a:spcPct val="100000"/>
              </a:lnSpc>
            </a:pPr>
            <a:r>
              <a:rPr lang="en-US" sz="1200" dirty="0" smtClean="0"/>
              <a:t>Project or Problem Based Learning Materials </a:t>
            </a:r>
          </a:p>
          <a:p>
            <a:pPr lvl="2">
              <a:lnSpc>
                <a:spcPct val="100000"/>
              </a:lnSpc>
            </a:pPr>
            <a:r>
              <a:rPr lang="en-US" sz="1200" dirty="0" smtClean="0"/>
              <a:t>Real world experience or Opportunities </a:t>
            </a:r>
          </a:p>
          <a:p>
            <a:pPr marL="596900" lvl="1" indent="0">
              <a:buNone/>
            </a:pPr>
            <a:endParaRPr lang="en-US" dirty="0"/>
          </a:p>
        </p:txBody>
      </p:sp>
      <p:pic>
        <p:nvPicPr>
          <p:cNvPr id="5" name="Google Shape;102;p19"/>
          <p:cNvPicPr preferRelativeResize="0"/>
          <p:nvPr/>
        </p:nvPicPr>
        <p:blipFill>
          <a:blip r:embed="rId5">
            <a:alphaModFix/>
          </a:blip>
          <a:stretch>
            <a:fillRect/>
          </a:stretch>
        </p:blipFill>
        <p:spPr>
          <a:xfrm>
            <a:off x="6908799" y="1903936"/>
            <a:ext cx="1849119" cy="1303020"/>
          </a:xfrm>
          <a:prstGeom prst="rect">
            <a:avLst/>
          </a:prstGeom>
          <a:noFill/>
          <a:ln>
            <a:noFill/>
          </a:ln>
        </p:spPr>
      </p:pic>
      <p:pic>
        <p:nvPicPr>
          <p:cNvPr id="6" name="Google Shape;86;p17"/>
          <p:cNvPicPr preferRelativeResize="0"/>
          <p:nvPr/>
        </p:nvPicPr>
        <p:blipFill>
          <a:blip r:embed="rId6">
            <a:alphaModFix/>
          </a:blip>
          <a:stretch>
            <a:fillRect/>
          </a:stretch>
        </p:blipFill>
        <p:spPr>
          <a:xfrm>
            <a:off x="6908799" y="335281"/>
            <a:ext cx="1849119" cy="1432560"/>
          </a:xfrm>
          <a:prstGeom prst="rect">
            <a:avLst/>
          </a:prstGeom>
          <a:noFill/>
          <a:ln>
            <a:noFill/>
          </a:ln>
        </p:spPr>
      </p:pic>
      <p:pic>
        <p:nvPicPr>
          <p:cNvPr id="8" name="Google Shape;324;p42"/>
          <p:cNvPicPr preferRelativeResize="0"/>
          <p:nvPr/>
        </p:nvPicPr>
        <p:blipFill>
          <a:blip r:embed="rId7">
            <a:alphaModFix/>
          </a:blip>
          <a:stretch>
            <a:fillRect/>
          </a:stretch>
        </p:blipFill>
        <p:spPr>
          <a:xfrm>
            <a:off x="6908799" y="3490332"/>
            <a:ext cx="1978964" cy="1541205"/>
          </a:xfrm>
          <a:prstGeom prst="rect">
            <a:avLst/>
          </a:prstGeom>
          <a:noFill/>
          <a:ln w="25400" cap="flat" cmpd="sng">
            <a:noFill/>
            <a:prstDash val="solid"/>
            <a:miter lim="8000"/>
            <a:headEnd type="none" w="sm" len="sm"/>
            <a:tailEnd type="none" w="sm" len="sm"/>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2130028694"/>
      </p:ext>
    </p:extLst>
  </p:cSld>
  <p:clrMapOvr>
    <a:masterClrMapping/>
  </p:clrMapOvr>
  <mc:AlternateContent xmlns:mc="http://schemas.openxmlformats.org/markup-compatibility/2006" xmlns:p14="http://schemas.microsoft.com/office/powerpoint/2010/main">
    <mc:Choice Requires="p14">
      <p:transition spd="slow" p14:dur="2000" advTm="87257"/>
    </mc:Choice>
    <mc:Fallback xmlns="">
      <p:transition spd="slow" advTm="872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Progressions (From Ohio’s standards-writing</a:t>
            </a:r>
            <a:endParaRPr lang="en-US" dirty="0"/>
          </a:p>
        </p:txBody>
      </p:sp>
      <p:sp>
        <p:nvSpPr>
          <p:cNvPr id="3" name="Text Placeholder 2"/>
          <p:cNvSpPr>
            <a:spLocks noGrp="1"/>
          </p:cNvSpPr>
          <p:nvPr>
            <p:ph type="body" idx="1"/>
          </p:nvPr>
        </p:nvSpPr>
        <p:spPr/>
        <p:txBody>
          <a:bodyPr/>
          <a:lstStyle/>
          <a:p>
            <a:r>
              <a:rPr lang="en-US" dirty="0" smtClean="0"/>
              <a:t>Use pic from our state progressions- literacy example </a:t>
            </a:r>
            <a:endParaRPr lang="en-US" dirty="0"/>
          </a:p>
        </p:txBody>
      </p:sp>
      <p:pic>
        <p:nvPicPr>
          <p:cNvPr id="5" name="Picture 2" descr="https://lh5.googleusercontent.com/wpy0B3-ajK6ar1U3-jiLrcFeCEQo6NohlQdU5j6FZftaXB8t7QgZFUIT9foiX2c-vIPe_LWup1lEqv-Kfz1C63E9f5DNM1IIjJCxGeBEzyMVaduPdna6zmeVdrz2R4DQwBgnisH9-ec"/>
          <p:cNvPicPr>
            <a:picLocks noChangeAspect="1" noChangeArrowheads="1"/>
          </p:cNvPicPr>
          <p:nvPr/>
        </p:nvPicPr>
        <p:blipFill rotWithShape="1">
          <a:blip r:embed="rId5">
            <a:extLst>
              <a:ext uri="{28A0092B-C50C-407E-A947-70E740481C1C}">
                <a14:useLocalDpi xmlns:a14="http://schemas.microsoft.com/office/drawing/2010/main" val="0"/>
              </a:ext>
            </a:extLst>
          </a:blip>
          <a:srcRect t="22655" r="499"/>
          <a:stretch/>
        </p:blipFill>
        <p:spPr bwMode="auto">
          <a:xfrm>
            <a:off x="347519" y="34778"/>
            <a:ext cx="8484781" cy="5108722"/>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2858567911"/>
      </p:ext>
    </p:extLst>
  </p:cSld>
  <p:clrMapOvr>
    <a:masterClrMapping/>
  </p:clrMapOvr>
  <mc:AlternateContent xmlns:mc="http://schemas.openxmlformats.org/markup-compatibility/2006" xmlns:p14="http://schemas.microsoft.com/office/powerpoint/2010/main">
    <mc:Choice Requires="p14">
      <p:transition spd="slow" p14:dur="2000" advTm="64586"/>
    </mc:Choice>
    <mc:Fallback xmlns="">
      <p:transition spd="slow" advTm="645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69725" y="364383"/>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FF0000"/>
                </a:solidFill>
              </a:rPr>
              <a:t>Creating Tip to Tip Learning </a:t>
            </a:r>
            <a:r>
              <a:rPr lang="en" dirty="0" smtClean="0">
                <a:solidFill>
                  <a:srgbClr val="FF0000"/>
                </a:solidFill>
              </a:rPr>
              <a:t>Progressions </a:t>
            </a:r>
            <a:r>
              <a:rPr lang="en" dirty="0" smtClean="0"/>
              <a:t/>
            </a:r>
            <a:br>
              <a:rPr lang="en" dirty="0" smtClean="0"/>
            </a:br>
            <a:r>
              <a:rPr lang="en" dirty="0" smtClean="0"/>
              <a:t>P</a:t>
            </a:r>
            <a:r>
              <a:rPr lang="en-US" dirty="0" smtClean="0"/>
              <a:t>a</a:t>
            </a:r>
            <a:r>
              <a:rPr lang="en" dirty="0" smtClean="0"/>
              <a:t>rt FOUR </a:t>
            </a:r>
            <a:endParaRPr dirty="0"/>
          </a:p>
        </p:txBody>
      </p:sp>
      <p:sp>
        <p:nvSpPr>
          <p:cNvPr id="55" name="Google Shape;55;p13"/>
          <p:cNvSpPr txBox="1">
            <a:spLocks noGrp="1"/>
          </p:cNvSpPr>
          <p:nvPr>
            <p:ph type="subTitle" idx="1"/>
          </p:nvPr>
        </p:nvSpPr>
        <p:spPr>
          <a:xfrm>
            <a:off x="427688" y="2264600"/>
            <a:ext cx="8520600" cy="1416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Cherie Smith </a:t>
            </a:r>
            <a:endParaRPr dirty="0"/>
          </a:p>
          <a:p>
            <a:pPr marL="0" lvl="0" indent="0" algn="ctr" rtl="0">
              <a:spcBef>
                <a:spcPts val="0"/>
              </a:spcBef>
              <a:spcAft>
                <a:spcPts val="0"/>
              </a:spcAft>
              <a:buNone/>
            </a:pPr>
            <a:r>
              <a:rPr lang="en" dirty="0"/>
              <a:t>SST6</a:t>
            </a:r>
            <a:endParaRPr dirty="0"/>
          </a:p>
        </p:txBody>
      </p:sp>
      <p:pic>
        <p:nvPicPr>
          <p:cNvPr id="56" name="Google Shape;56;p13"/>
          <p:cNvPicPr preferRelativeResize="0"/>
          <p:nvPr/>
        </p:nvPicPr>
        <p:blipFill>
          <a:blip r:embed="rId5">
            <a:alphaModFix/>
          </a:blip>
          <a:stretch>
            <a:fillRect/>
          </a:stretch>
        </p:blipFill>
        <p:spPr>
          <a:xfrm>
            <a:off x="3596563" y="3349875"/>
            <a:ext cx="2066925" cy="895350"/>
          </a:xfrm>
          <a:prstGeom prst="rect">
            <a:avLst/>
          </a:prstGeom>
          <a:noFill/>
          <a:ln>
            <a:noFill/>
          </a:ln>
        </p:spPr>
      </p:pic>
      <p:sp>
        <p:nvSpPr>
          <p:cNvPr id="57" name="Google Shape;57;p13"/>
          <p:cNvSpPr txBox="1"/>
          <p:nvPr/>
        </p:nvSpPr>
        <p:spPr>
          <a:xfrm>
            <a:off x="36425" y="4417925"/>
            <a:ext cx="8950200" cy="64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i="1" dirty="0">
                <a:solidFill>
                  <a:schemeClr val="accent5"/>
                </a:solidFill>
                <a:latin typeface="Calibri"/>
                <a:ea typeface="Calibri"/>
                <a:cs typeface="Calibri"/>
                <a:sym typeface="Calibri"/>
              </a:rPr>
              <a:t>As a part of the State System of Support, the State Support Team collaborates with schools, families and regional partners through a continuous improvement process to ensure each child in Ohio has access to a high-quality education. We focus on leadership and team development, and inclusive instruction practices to assist districts and schools in improving outcomes for each child.</a:t>
            </a:r>
            <a:endParaRPr dirty="0">
              <a:solidFill>
                <a:schemeClr val="accent5"/>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1160774326"/>
      </p:ext>
    </p:extLst>
  </p:cSld>
  <p:clrMapOvr>
    <a:masterClrMapping/>
  </p:clrMapOvr>
  <mc:AlternateContent xmlns:mc="http://schemas.openxmlformats.org/markup-compatibility/2006" xmlns:p14="http://schemas.microsoft.com/office/powerpoint/2010/main">
    <mc:Choice Requires="p14">
      <p:transition spd="slow" p14:dur="2000" advTm="8049"/>
    </mc:Choice>
    <mc:Fallback xmlns="">
      <p:transition spd="slow" advTm="8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 </a:t>
            </a:r>
            <a:r>
              <a:rPr lang="en" dirty="0" smtClean="0"/>
              <a:t>5 Part Series Goal</a:t>
            </a:r>
            <a:endParaRPr dirty="0"/>
          </a:p>
        </p:txBody>
      </p:sp>
      <p:sp>
        <p:nvSpPr>
          <p:cNvPr id="63" name="Google Shape;63;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Create an IDEAL Tip to Tip Learning Progression! </a:t>
            </a:r>
            <a:endParaRPr/>
          </a:p>
        </p:txBody>
      </p:sp>
      <p:pic>
        <p:nvPicPr>
          <p:cNvPr id="64" name="Google Shape;64;p14"/>
          <p:cNvPicPr preferRelativeResize="0"/>
          <p:nvPr/>
        </p:nvPicPr>
        <p:blipFill>
          <a:blip r:embed="rId5">
            <a:alphaModFix/>
          </a:blip>
          <a:stretch>
            <a:fillRect/>
          </a:stretch>
        </p:blipFill>
        <p:spPr>
          <a:xfrm>
            <a:off x="1476375" y="1955925"/>
            <a:ext cx="6191250" cy="2781300"/>
          </a:xfrm>
          <a:prstGeom prst="rect">
            <a:avLst/>
          </a:prstGeom>
          <a:noFill/>
          <a:ln>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388586591"/>
      </p:ext>
    </p:extLst>
  </p:cSld>
  <p:clrMapOvr>
    <a:masterClrMapping/>
  </p:clrMapOvr>
  <mc:AlternateContent xmlns:mc="http://schemas.openxmlformats.org/markup-compatibility/2006" xmlns:p14="http://schemas.microsoft.com/office/powerpoint/2010/main">
    <mc:Choice Requires="p14">
      <p:transition spd="slow" p14:dur="2000" advTm="9063"/>
    </mc:Choice>
    <mc:Fallback xmlns="">
      <p:transition spd="slow" advTm="90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150465"/>
            <a:ext cx="8520600" cy="572700"/>
          </a:xfrm>
        </p:spPr>
        <p:txBody>
          <a:bodyPr/>
          <a:lstStyle/>
          <a:p>
            <a:r>
              <a:rPr lang="en-US" dirty="0" smtClean="0"/>
              <a:t>Five Part Series </a:t>
            </a:r>
            <a:endParaRPr lang="en-US" dirty="0"/>
          </a:p>
        </p:txBody>
      </p:sp>
      <p:sp>
        <p:nvSpPr>
          <p:cNvPr id="4" name="Text Placeholder 2"/>
          <p:cNvSpPr>
            <a:spLocks noGrp="1"/>
          </p:cNvSpPr>
          <p:nvPr>
            <p:ph type="body" idx="1"/>
          </p:nvPr>
        </p:nvSpPr>
        <p:spPr>
          <a:xfrm>
            <a:off x="267800" y="744168"/>
            <a:ext cx="8520600" cy="3416400"/>
          </a:xfrm>
        </p:spPr>
        <p:txBody>
          <a:bodyPr/>
          <a:lstStyle/>
          <a:p>
            <a:pPr marL="114300" indent="0">
              <a:buNone/>
            </a:pPr>
            <a:r>
              <a:rPr lang="en-US" dirty="0" smtClean="0"/>
              <a:t>Part One: Overview of Tip to Tip Learning Progressions</a:t>
            </a:r>
          </a:p>
          <a:p>
            <a:pPr marL="114300" indent="0">
              <a:buNone/>
            </a:pPr>
            <a:endParaRPr lang="en-US" dirty="0" smtClean="0"/>
          </a:p>
          <a:p>
            <a:pPr marL="114300" indent="0">
              <a:buNone/>
            </a:pPr>
            <a:r>
              <a:rPr lang="en-US" dirty="0" smtClean="0"/>
              <a:t>Part Two: Building the Base</a:t>
            </a:r>
          </a:p>
          <a:p>
            <a:pPr marL="114300" indent="0">
              <a:buNone/>
            </a:pPr>
            <a:endParaRPr lang="en-US" dirty="0"/>
          </a:p>
          <a:p>
            <a:pPr marL="114300" indent="0">
              <a:buNone/>
            </a:pPr>
            <a:r>
              <a:rPr lang="en-US" dirty="0" smtClean="0"/>
              <a:t>Part Three: Deconstructing the Standard</a:t>
            </a:r>
          </a:p>
          <a:p>
            <a:pPr marL="114300" indent="0">
              <a:buNone/>
            </a:pPr>
            <a:endParaRPr lang="en-US" dirty="0"/>
          </a:p>
          <a:p>
            <a:pPr marL="114300" indent="0">
              <a:buNone/>
            </a:pPr>
            <a:r>
              <a:rPr lang="en-US" dirty="0" smtClean="0"/>
              <a:t>Part Four: Moving Beyond the Standard</a:t>
            </a:r>
          </a:p>
          <a:p>
            <a:pPr lvl="1"/>
            <a:r>
              <a:rPr lang="en-US" dirty="0" smtClean="0"/>
              <a:t>Use tools such as the Cognitive Rigor Matrix to create splinter skills that go beyond the standard</a:t>
            </a:r>
          </a:p>
          <a:p>
            <a:pPr lvl="1"/>
            <a:r>
              <a:rPr lang="en-US" dirty="0" smtClean="0"/>
              <a:t>Consider how creating splinter skills at both tips of the learning progression can benefit all learners</a:t>
            </a:r>
          </a:p>
          <a:p>
            <a:pPr marL="114300" indent="0">
              <a:buNone/>
            </a:pPr>
            <a:endParaRPr lang="en-US" dirty="0" smtClean="0"/>
          </a:p>
          <a:p>
            <a:pPr marL="114300" indent="0">
              <a:buNone/>
            </a:pPr>
            <a:r>
              <a:rPr lang="en-US" dirty="0" smtClean="0"/>
              <a:t>Part </a:t>
            </a:r>
            <a:r>
              <a:rPr lang="en-US" dirty="0"/>
              <a:t>Five: Critiquing Your Tip to Tip Learning Progression</a:t>
            </a:r>
          </a:p>
          <a:p>
            <a:pPr marL="114300" indent="0">
              <a:buNone/>
            </a:pPr>
            <a:endParaRPr lang="en-US" dirty="0"/>
          </a:p>
        </p:txBody>
      </p:sp>
      <p:pic>
        <p:nvPicPr>
          <p:cNvPr id="5" name="Picture 4"/>
          <p:cNvPicPr>
            <a:picLocks noChangeAspect="1"/>
          </p:cNvPicPr>
          <p:nvPr/>
        </p:nvPicPr>
        <p:blipFill>
          <a:blip r:embed="rId6"/>
          <a:stretch>
            <a:fillRect/>
          </a:stretch>
        </p:blipFill>
        <p:spPr>
          <a:xfrm>
            <a:off x="8140692" y="670368"/>
            <a:ext cx="691608" cy="670129"/>
          </a:xfrm>
          <a:prstGeom prst="rect">
            <a:avLst/>
          </a:prstGeom>
        </p:spPr>
      </p:pic>
      <p:pic>
        <p:nvPicPr>
          <p:cNvPr id="6" name="Picture 5"/>
          <p:cNvPicPr>
            <a:picLocks noChangeAspect="1"/>
          </p:cNvPicPr>
          <p:nvPr/>
        </p:nvPicPr>
        <p:blipFill>
          <a:blip r:embed="rId6"/>
          <a:stretch>
            <a:fillRect/>
          </a:stretch>
        </p:blipFill>
        <p:spPr>
          <a:xfrm>
            <a:off x="8118742" y="1429565"/>
            <a:ext cx="691608" cy="670129"/>
          </a:xfrm>
          <a:prstGeom prst="rect">
            <a:avLst/>
          </a:prstGeom>
        </p:spPr>
      </p:pic>
      <p:pic>
        <p:nvPicPr>
          <p:cNvPr id="7" name="Picture 6"/>
          <p:cNvPicPr>
            <a:picLocks noChangeAspect="1"/>
          </p:cNvPicPr>
          <p:nvPr/>
        </p:nvPicPr>
        <p:blipFill>
          <a:blip r:embed="rId6"/>
          <a:stretch>
            <a:fillRect/>
          </a:stretch>
        </p:blipFill>
        <p:spPr>
          <a:xfrm>
            <a:off x="8124152" y="2185368"/>
            <a:ext cx="691608" cy="670129"/>
          </a:xfrm>
          <a:prstGeom prst="rect">
            <a:avLst/>
          </a:prstGeom>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2788017183"/>
      </p:ext>
    </p:extLst>
  </p:cSld>
  <p:clrMapOvr>
    <a:masterClrMapping/>
  </p:clrMapOvr>
  <mc:AlternateContent xmlns:mc="http://schemas.openxmlformats.org/markup-compatibility/2006" xmlns:p14="http://schemas.microsoft.com/office/powerpoint/2010/main">
    <mc:Choice Requires="p14">
      <p:transition spd="slow" p14:dur="2000" advTm="18550"/>
    </mc:Choice>
    <mc:Fallback xmlns="">
      <p:transition spd="slow" advTm="185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3"/>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t>Resource Folder Contents: Part 4</a:t>
            </a:r>
            <a:endParaRPr lang="en-US" dirty="0"/>
          </a:p>
        </p:txBody>
      </p:sp>
      <p:sp>
        <p:nvSpPr>
          <p:cNvPr id="3" name="Text Placeholder 2"/>
          <p:cNvSpPr>
            <a:spLocks noGrp="1"/>
          </p:cNvSpPr>
          <p:nvPr>
            <p:ph type="body" idx="1"/>
          </p:nvPr>
        </p:nvSpPr>
        <p:spPr/>
        <p:txBody>
          <a:bodyPr/>
          <a:lstStyle/>
          <a:p>
            <a:pPr lvl="0">
              <a:buAutoNum type="arabicPeriod"/>
            </a:pPr>
            <a:r>
              <a:rPr lang="en-US" sz="2000" dirty="0" smtClean="0"/>
              <a:t>Moving </a:t>
            </a:r>
            <a:r>
              <a:rPr lang="en-US" sz="2000" dirty="0"/>
              <a:t>beyond Standard Handout</a:t>
            </a:r>
          </a:p>
          <a:p>
            <a:pPr>
              <a:buFont typeface="Arial"/>
              <a:buAutoNum type="arabicPeriod"/>
            </a:pPr>
            <a:r>
              <a:rPr lang="en-US" sz="2000" dirty="0"/>
              <a:t>Cognitive Rigor Matrices (Tools 1-8)</a:t>
            </a:r>
          </a:p>
          <a:p>
            <a:pPr>
              <a:buFont typeface="Arial"/>
              <a:buAutoNum type="arabicPeriod"/>
            </a:pPr>
            <a:r>
              <a:rPr lang="en-US" sz="2000" dirty="0"/>
              <a:t>Template</a:t>
            </a:r>
          </a:p>
          <a:p>
            <a:pPr>
              <a:buFont typeface="Arial"/>
              <a:buAutoNum type="arabicPeriod"/>
            </a:pPr>
            <a:r>
              <a:rPr lang="en-US" sz="2000" dirty="0" smtClean="0"/>
              <a:t>Practice Profile </a:t>
            </a:r>
            <a:endParaRPr lang="en-US" sz="2000" dirty="0"/>
          </a:p>
        </p:txBody>
      </p:sp>
      <p:pic>
        <p:nvPicPr>
          <p:cNvPr id="4" name="Google Shape;71;p15"/>
          <p:cNvPicPr preferRelativeResize="0"/>
          <p:nvPr/>
        </p:nvPicPr>
        <p:blipFill>
          <a:blip r:embed="rId5">
            <a:alphaModFix/>
          </a:blip>
          <a:stretch>
            <a:fillRect/>
          </a:stretch>
        </p:blipFill>
        <p:spPr>
          <a:xfrm>
            <a:off x="5882875" y="1897825"/>
            <a:ext cx="2219325" cy="2257425"/>
          </a:xfrm>
          <a:prstGeom prst="rect">
            <a:avLst/>
          </a:prstGeom>
          <a:noFill/>
          <a:ln>
            <a:noFill/>
          </a:ln>
        </p:spPr>
      </p:pic>
      <p:sp>
        <p:nvSpPr>
          <p:cNvPr id="5" name="Google Shape;72;p15"/>
          <p:cNvSpPr txBox="1"/>
          <p:nvPr/>
        </p:nvSpPr>
        <p:spPr>
          <a:xfrm>
            <a:off x="4326618" y="4202988"/>
            <a:ext cx="43911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dirty="0">
                <a:solidFill>
                  <a:schemeClr val="dk1"/>
                </a:solidFill>
              </a:rPr>
              <a:t>QR code to </a:t>
            </a:r>
            <a:r>
              <a:rPr lang="en" sz="2800" dirty="0">
                <a:solidFill>
                  <a:schemeClr val="dk1"/>
                </a:solidFill>
                <a:hlinkClick r:id="rId6"/>
              </a:rPr>
              <a:t>Google Folder</a:t>
            </a:r>
            <a:endParaRPr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87117264"/>
      </p:ext>
    </p:extLst>
  </p:cSld>
  <p:clrMapOvr>
    <a:masterClrMapping/>
  </p:clrMapOvr>
  <mc:AlternateContent xmlns:mc="http://schemas.openxmlformats.org/markup-compatibility/2006" xmlns:p14="http://schemas.microsoft.com/office/powerpoint/2010/main">
    <mc:Choice Requires="p14">
      <p:transition spd="slow" p14:dur="2000" advTm="12056"/>
    </mc:Choice>
    <mc:Fallback xmlns="">
      <p:transition spd="slow" advTm="120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5"/>
          <p:cNvSpPr txBox="1">
            <a:spLocks noGrp="1"/>
          </p:cNvSpPr>
          <p:nvPr>
            <p:ph type="title"/>
          </p:nvPr>
        </p:nvSpPr>
        <p:spPr>
          <a:xfrm>
            <a:off x="311700" y="1915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Moving Beyond the Standard</a:t>
            </a:r>
            <a:endParaRPr/>
          </a:p>
        </p:txBody>
      </p:sp>
      <p:sp>
        <p:nvSpPr>
          <p:cNvPr id="247" name="Google Shape;247;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48" name="Google Shape;248;p35"/>
          <p:cNvPicPr preferRelativeResize="0"/>
          <p:nvPr/>
        </p:nvPicPr>
        <p:blipFill rotWithShape="1">
          <a:blip r:embed="rId6">
            <a:alphaModFix/>
          </a:blip>
          <a:srcRect b="92607"/>
          <a:stretch/>
        </p:blipFill>
        <p:spPr>
          <a:xfrm>
            <a:off x="72475" y="834375"/>
            <a:ext cx="8999051" cy="380225"/>
          </a:xfrm>
          <a:prstGeom prst="rect">
            <a:avLst/>
          </a:prstGeom>
          <a:noFill/>
          <a:ln>
            <a:noFill/>
          </a:ln>
        </p:spPr>
      </p:pic>
      <p:pic>
        <p:nvPicPr>
          <p:cNvPr id="249" name="Google Shape;249;p35"/>
          <p:cNvPicPr preferRelativeResize="0"/>
          <p:nvPr/>
        </p:nvPicPr>
        <p:blipFill rotWithShape="1">
          <a:blip r:embed="rId6">
            <a:alphaModFix/>
          </a:blip>
          <a:srcRect t="72484"/>
          <a:stretch/>
        </p:blipFill>
        <p:spPr>
          <a:xfrm>
            <a:off x="72475" y="1152475"/>
            <a:ext cx="8999051" cy="1415250"/>
          </a:xfrm>
          <a:prstGeom prst="rect">
            <a:avLst/>
          </a:prstGeom>
          <a:noFill/>
          <a:ln>
            <a:noFill/>
          </a:ln>
        </p:spPr>
      </p:pic>
      <p:pic>
        <p:nvPicPr>
          <p:cNvPr id="250" name="Google Shape;250;p35"/>
          <p:cNvPicPr preferRelativeResize="0"/>
          <p:nvPr/>
        </p:nvPicPr>
        <p:blipFill>
          <a:blip r:embed="rId7">
            <a:alphaModFix/>
          </a:blip>
          <a:stretch>
            <a:fillRect/>
          </a:stretch>
        </p:blipFill>
        <p:spPr>
          <a:xfrm>
            <a:off x="427875" y="2393238"/>
            <a:ext cx="2791668" cy="2159851"/>
          </a:xfrm>
          <a:prstGeom prst="rect">
            <a:avLst/>
          </a:prstGeom>
          <a:noFill/>
          <a:ln w="19050" cap="flat" cmpd="sng">
            <a:solidFill>
              <a:schemeClr val="dk2"/>
            </a:solidFill>
            <a:prstDash val="solid"/>
            <a:round/>
            <a:headEnd type="none" w="sm" len="sm"/>
            <a:tailEnd type="none" w="sm" len="sm"/>
          </a:ln>
        </p:spPr>
      </p:pic>
      <p:pic>
        <p:nvPicPr>
          <p:cNvPr id="251" name="Google Shape;251;p35"/>
          <p:cNvPicPr preferRelativeResize="0"/>
          <p:nvPr/>
        </p:nvPicPr>
        <p:blipFill>
          <a:blip r:embed="rId8">
            <a:alphaModFix/>
          </a:blip>
          <a:stretch>
            <a:fillRect/>
          </a:stretch>
        </p:blipFill>
        <p:spPr>
          <a:xfrm>
            <a:off x="5572082" y="2900225"/>
            <a:ext cx="3260217" cy="2084851"/>
          </a:xfrm>
          <a:prstGeom prst="rect">
            <a:avLst/>
          </a:prstGeom>
          <a:noFill/>
          <a:ln w="19050" cap="flat" cmpd="sng">
            <a:solidFill>
              <a:schemeClr val="dk2"/>
            </a:solidFill>
            <a:prstDash val="solid"/>
            <a:round/>
            <a:headEnd type="none" w="sm" len="sm"/>
            <a:tailEnd type="none" w="sm" len="sm"/>
          </a:ln>
        </p:spPr>
      </p:pic>
      <p:sp>
        <p:nvSpPr>
          <p:cNvPr id="252" name="Google Shape;252;p35"/>
          <p:cNvSpPr/>
          <p:nvPr/>
        </p:nvSpPr>
        <p:spPr>
          <a:xfrm>
            <a:off x="427875" y="4150775"/>
            <a:ext cx="665400" cy="8343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5"/>
          <p:cNvSpPr/>
          <p:nvPr/>
        </p:nvSpPr>
        <p:spPr>
          <a:xfrm>
            <a:off x="4572000" y="4150775"/>
            <a:ext cx="971700" cy="7392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32532"/>
    </mc:Choice>
    <mc:Fallback xmlns="">
      <p:transition spd="slow" advTm="1325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52"/>
                                        </p:tgtEl>
                                        <p:attrNameLst>
                                          <p:attrName>style.visibility</p:attrName>
                                        </p:attrNameLst>
                                      </p:cBhvr>
                                      <p:to>
                                        <p:strVal val="visible"/>
                                      </p:to>
                                    </p:set>
                                    <p:anim calcmode="lin" valueType="num">
                                      <p:cBhvr additive="base">
                                        <p:cTn id="11" dur="1000"/>
                                        <p:tgtEl>
                                          <p:spTgt spid="252"/>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53"/>
                                        </p:tgtEl>
                                        <p:attrNameLst>
                                          <p:attrName>style.visibility</p:attrName>
                                        </p:attrNameLst>
                                      </p:cBhvr>
                                      <p:to>
                                        <p:strVal val="visible"/>
                                      </p:to>
                                    </p:set>
                                    <p:anim calcmode="lin" valueType="num">
                                      <p:cBhvr additive="base">
                                        <p:cTn id="16" dur="1000"/>
                                        <p:tgtEl>
                                          <p:spTgt spid="2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259" name="Google Shape;259;p36"/>
          <p:cNvPicPr preferRelativeResize="0"/>
          <p:nvPr/>
        </p:nvPicPr>
        <p:blipFill>
          <a:blip r:embed="rId6">
            <a:alphaModFix/>
          </a:blip>
          <a:stretch>
            <a:fillRect/>
          </a:stretch>
        </p:blipFill>
        <p:spPr>
          <a:xfrm>
            <a:off x="0" y="2187084"/>
            <a:ext cx="9144001" cy="1347182"/>
          </a:xfrm>
          <a:prstGeom prst="rect">
            <a:avLst/>
          </a:prstGeom>
          <a:noFill/>
          <a:ln>
            <a:noFill/>
          </a:ln>
        </p:spPr>
      </p:pic>
      <p:pic>
        <p:nvPicPr>
          <p:cNvPr id="260" name="Google Shape;260;p36"/>
          <p:cNvPicPr preferRelativeResize="0"/>
          <p:nvPr/>
        </p:nvPicPr>
        <p:blipFill>
          <a:blip r:embed="rId7">
            <a:alphaModFix/>
          </a:blip>
          <a:stretch>
            <a:fillRect/>
          </a:stretch>
        </p:blipFill>
        <p:spPr>
          <a:xfrm>
            <a:off x="0" y="4082275"/>
            <a:ext cx="9144000" cy="828675"/>
          </a:xfrm>
          <a:prstGeom prst="rect">
            <a:avLst/>
          </a:prstGeom>
          <a:noFill/>
          <a:ln>
            <a:noFill/>
          </a:ln>
        </p:spPr>
      </p:pic>
      <p:pic>
        <p:nvPicPr>
          <p:cNvPr id="261" name="Google Shape;261;p36"/>
          <p:cNvPicPr preferRelativeResize="0"/>
          <p:nvPr/>
        </p:nvPicPr>
        <p:blipFill rotWithShape="1">
          <a:blip r:embed="rId8">
            <a:alphaModFix/>
          </a:blip>
          <a:srcRect t="58516"/>
          <a:stretch/>
        </p:blipFill>
        <p:spPr>
          <a:xfrm>
            <a:off x="0" y="211255"/>
            <a:ext cx="9143999" cy="1671526"/>
          </a:xfrm>
          <a:prstGeom prst="rect">
            <a:avLst/>
          </a:prstGeom>
          <a:noFill/>
          <a:ln>
            <a:noFill/>
          </a:ln>
        </p:spPr>
      </p:pic>
      <p:sp>
        <p:nvSpPr>
          <p:cNvPr id="262" name="Google Shape;262;p36"/>
          <p:cNvSpPr/>
          <p:nvPr/>
        </p:nvSpPr>
        <p:spPr>
          <a:xfrm>
            <a:off x="4842475" y="163300"/>
            <a:ext cx="1968600" cy="412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6"/>
          <p:cNvSpPr/>
          <p:nvPr/>
        </p:nvSpPr>
        <p:spPr>
          <a:xfrm>
            <a:off x="4931375" y="1109450"/>
            <a:ext cx="1968600" cy="412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6"/>
          <p:cNvSpPr/>
          <p:nvPr/>
        </p:nvSpPr>
        <p:spPr>
          <a:xfrm>
            <a:off x="1485425" y="696650"/>
            <a:ext cx="1968600" cy="412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6"/>
          <p:cNvSpPr/>
          <p:nvPr/>
        </p:nvSpPr>
        <p:spPr>
          <a:xfrm>
            <a:off x="4330250" y="2501000"/>
            <a:ext cx="3295500" cy="412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6"/>
          <p:cNvSpPr/>
          <p:nvPr/>
        </p:nvSpPr>
        <p:spPr>
          <a:xfrm>
            <a:off x="4330250" y="2984800"/>
            <a:ext cx="4813800" cy="5496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6"/>
          <p:cNvSpPr/>
          <p:nvPr/>
        </p:nvSpPr>
        <p:spPr>
          <a:xfrm>
            <a:off x="1179350" y="4703625"/>
            <a:ext cx="475200" cy="4965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6"/>
          <p:cNvSpPr/>
          <p:nvPr/>
        </p:nvSpPr>
        <p:spPr>
          <a:xfrm>
            <a:off x="2845125" y="4703625"/>
            <a:ext cx="475200" cy="4965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6"/>
          <p:cNvSpPr/>
          <p:nvPr/>
        </p:nvSpPr>
        <p:spPr>
          <a:xfrm>
            <a:off x="4671850" y="4703625"/>
            <a:ext cx="475200" cy="4965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6"/>
          <p:cNvSpPr/>
          <p:nvPr/>
        </p:nvSpPr>
        <p:spPr>
          <a:xfrm>
            <a:off x="6684725" y="4703625"/>
            <a:ext cx="475200" cy="4965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6"/>
          <p:cNvSpPr/>
          <p:nvPr/>
        </p:nvSpPr>
        <p:spPr>
          <a:xfrm>
            <a:off x="8562225" y="4703625"/>
            <a:ext cx="475200" cy="4965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6"/>
          <p:cNvSpPr/>
          <p:nvPr/>
        </p:nvSpPr>
        <p:spPr>
          <a:xfrm>
            <a:off x="999125" y="211250"/>
            <a:ext cx="486300" cy="506700"/>
          </a:xfrm>
          <a:prstGeom prst="rightArrow">
            <a:avLst>
              <a:gd name="adj1" fmla="val 50000"/>
              <a:gd name="adj2" fmla="val 50000"/>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6"/>
          <p:cNvSpPr/>
          <p:nvPr/>
        </p:nvSpPr>
        <p:spPr>
          <a:xfrm>
            <a:off x="965975" y="1269225"/>
            <a:ext cx="486300" cy="506700"/>
          </a:xfrm>
          <a:prstGeom prst="rightArrow">
            <a:avLst>
              <a:gd name="adj1" fmla="val 50000"/>
              <a:gd name="adj2" fmla="val 50000"/>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4" name="Google Shape;274;p36"/>
          <p:cNvPicPr preferRelativeResize="0"/>
          <p:nvPr/>
        </p:nvPicPr>
        <p:blipFill>
          <a:blip r:embed="rId9">
            <a:alphaModFix/>
          </a:blip>
          <a:stretch>
            <a:fillRect/>
          </a:stretch>
        </p:blipFill>
        <p:spPr>
          <a:xfrm>
            <a:off x="0" y="3726325"/>
            <a:ext cx="9091298" cy="355950"/>
          </a:xfrm>
          <a:prstGeom prst="rect">
            <a:avLst/>
          </a:prstGeom>
          <a:noFill/>
          <a:ln>
            <a:noFill/>
          </a:ln>
        </p:spPr>
      </p:pic>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15813"/>
    </mc:Choice>
    <mc:Fallback xmlns="">
      <p:transition spd="slow" advTm="315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62"/>
                                        </p:tgtEl>
                                        <p:attrNameLst>
                                          <p:attrName>style.visibility</p:attrName>
                                        </p:attrNameLst>
                                      </p:cBhvr>
                                      <p:to>
                                        <p:strVal val="visible"/>
                                      </p:to>
                                    </p:set>
                                    <p:animEffect transition="in" filter="fade">
                                      <p:cBhvr>
                                        <p:cTn id="11" dur="1000"/>
                                        <p:tgtEl>
                                          <p:spTgt spid="26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67"/>
                                        </p:tgtEl>
                                        <p:attrNameLst>
                                          <p:attrName>style.visibility</p:attrName>
                                        </p:attrNameLst>
                                      </p:cBhvr>
                                      <p:to>
                                        <p:strVal val="visible"/>
                                      </p:to>
                                    </p:set>
                                    <p:anim calcmode="lin" valueType="num">
                                      <p:cBhvr additive="base">
                                        <p:cTn id="16" dur="1000"/>
                                        <p:tgtEl>
                                          <p:spTgt spid="26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63"/>
                                        </p:tgtEl>
                                        <p:attrNameLst>
                                          <p:attrName>style.visibility</p:attrName>
                                        </p:attrNameLst>
                                      </p:cBhvr>
                                      <p:to>
                                        <p:strVal val="visible"/>
                                      </p:to>
                                    </p:set>
                                    <p:animEffect transition="in" filter="fade">
                                      <p:cBhvr>
                                        <p:cTn id="21" dur="1000"/>
                                        <p:tgtEl>
                                          <p:spTgt spid="26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69"/>
                                        </p:tgtEl>
                                        <p:attrNameLst>
                                          <p:attrName>style.visibility</p:attrName>
                                        </p:attrNameLst>
                                      </p:cBhvr>
                                      <p:to>
                                        <p:strVal val="visible"/>
                                      </p:to>
                                    </p:set>
                                    <p:anim calcmode="lin" valueType="num">
                                      <p:cBhvr additive="base">
                                        <p:cTn id="26" dur="1000"/>
                                        <p:tgtEl>
                                          <p:spTgt spid="26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68"/>
                                        </p:tgtEl>
                                        <p:attrNameLst>
                                          <p:attrName>style.visibility</p:attrName>
                                        </p:attrNameLst>
                                      </p:cBhvr>
                                      <p:to>
                                        <p:strVal val="visible"/>
                                      </p:to>
                                    </p:set>
                                    <p:anim calcmode="lin" valueType="num">
                                      <p:cBhvr additive="base">
                                        <p:cTn id="31" dur="1000"/>
                                        <p:tgtEl>
                                          <p:spTgt spid="26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64"/>
                                        </p:tgtEl>
                                        <p:attrNameLst>
                                          <p:attrName>style.visibility</p:attrName>
                                        </p:attrNameLst>
                                      </p:cBhvr>
                                      <p:to>
                                        <p:strVal val="visible"/>
                                      </p:to>
                                    </p:set>
                                    <p:animEffect transition="in" filter="fade">
                                      <p:cBhvr>
                                        <p:cTn id="36" dur="1000"/>
                                        <p:tgtEl>
                                          <p:spTgt spid="264"/>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70"/>
                                        </p:tgtEl>
                                        <p:attrNameLst>
                                          <p:attrName>style.visibility</p:attrName>
                                        </p:attrNameLst>
                                      </p:cBhvr>
                                      <p:to>
                                        <p:strVal val="visible"/>
                                      </p:to>
                                    </p:set>
                                    <p:anim calcmode="lin" valueType="num">
                                      <p:cBhvr additive="base">
                                        <p:cTn id="41" dur="1000"/>
                                        <p:tgtEl>
                                          <p:spTgt spid="27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65"/>
                                        </p:tgtEl>
                                        <p:attrNameLst>
                                          <p:attrName>style.visibility</p:attrName>
                                        </p:attrNameLst>
                                      </p:cBhvr>
                                      <p:to>
                                        <p:strVal val="visible"/>
                                      </p:to>
                                    </p:set>
                                    <p:animEffect transition="in" filter="fade">
                                      <p:cBhvr>
                                        <p:cTn id="46" dur="1000"/>
                                        <p:tgtEl>
                                          <p:spTgt spid="265"/>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71"/>
                                        </p:tgtEl>
                                        <p:attrNameLst>
                                          <p:attrName>style.visibility</p:attrName>
                                        </p:attrNameLst>
                                      </p:cBhvr>
                                      <p:to>
                                        <p:strVal val="visible"/>
                                      </p:to>
                                    </p:set>
                                    <p:anim calcmode="lin" valueType="num">
                                      <p:cBhvr additive="base">
                                        <p:cTn id="51" dur="1000"/>
                                        <p:tgtEl>
                                          <p:spTgt spid="27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66"/>
                                        </p:tgtEl>
                                        <p:attrNameLst>
                                          <p:attrName>style.visibility</p:attrName>
                                        </p:attrNameLst>
                                      </p:cBhvr>
                                      <p:to>
                                        <p:strVal val="visible"/>
                                      </p:to>
                                    </p:set>
                                    <p:animEffect transition="in" filter="fade">
                                      <p:cBhvr>
                                        <p:cTn id="56" dur="1000"/>
                                        <p:tgtEl>
                                          <p:spTgt spid="26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7" fill="hold" display="0">
                  <p:stCondLst>
                    <p:cond delay="indefinite"/>
                  </p:stCondLst>
                  <p:endCondLst>
                    <p:cond evt="onStopAudio" delay="0">
                      <p:tgtEl>
                        <p:sldTgt/>
                      </p:tgtEl>
                    </p:cond>
                  </p:endCondLst>
                </p:cTn>
                <p:tgtEl>
                  <p:spTgt spid="7"/>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smtClean="0">
                <a:solidFill>
                  <a:srgbClr val="FF0000"/>
                </a:solidFill>
              </a:rPr>
              <a:t>Putting it all together</a:t>
            </a:r>
            <a:endParaRPr b="1" dirty="0">
              <a:solidFill>
                <a:srgbClr val="FF0000"/>
              </a:solidFill>
            </a:endParaRPr>
          </a:p>
        </p:txBody>
      </p:sp>
      <p:sp>
        <p:nvSpPr>
          <p:cNvPr id="280" name="Google Shape;280;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a:t>
            </a:r>
            <a:r>
              <a:rPr lang="en" dirty="0" smtClean="0"/>
              <a:t>ip </a:t>
            </a:r>
            <a:r>
              <a:rPr lang="en" dirty="0"/>
              <a:t>to </a:t>
            </a:r>
            <a:r>
              <a:rPr lang="en" dirty="0" smtClean="0"/>
              <a:t>Tip Learning Progression</a:t>
            </a:r>
            <a:endParaRPr dirty="0"/>
          </a:p>
          <a:p>
            <a:pPr marL="0" lvl="0" indent="0" algn="l" rtl="0">
              <a:spcBef>
                <a:spcPts val="1600"/>
              </a:spcBef>
              <a:spcAft>
                <a:spcPts val="0"/>
              </a:spcAft>
              <a:buNone/>
            </a:pPr>
            <a:endParaRPr dirty="0"/>
          </a:p>
          <a:p>
            <a:pPr marL="0" lvl="0" indent="0" algn="l" rtl="0">
              <a:spcBef>
                <a:spcPts val="1600"/>
              </a:spcBef>
              <a:spcAft>
                <a:spcPts val="1600"/>
              </a:spcAft>
              <a:buNone/>
            </a:pPr>
            <a:endParaRPr lang="en" dirty="0" smtClean="0"/>
          </a:p>
          <a:p>
            <a:pPr marL="0" lvl="0" indent="0" algn="l" rtl="0">
              <a:spcBef>
                <a:spcPts val="1600"/>
              </a:spcBef>
              <a:spcAft>
                <a:spcPts val="1600"/>
              </a:spcAft>
              <a:buNone/>
            </a:pPr>
            <a:r>
              <a:rPr lang="en" dirty="0" smtClean="0"/>
              <a:t>Yogurt Example</a:t>
            </a:r>
            <a:endParaRPr dirty="0"/>
          </a:p>
        </p:txBody>
      </p:sp>
      <p:sp>
        <p:nvSpPr>
          <p:cNvPr id="3" name="Curved Left Arrow 2"/>
          <p:cNvSpPr/>
          <p:nvPr/>
        </p:nvSpPr>
        <p:spPr>
          <a:xfrm flipH="1">
            <a:off x="5999967" y="2311153"/>
            <a:ext cx="1242164" cy="2392472"/>
          </a:xfrm>
          <a:prstGeom prst="curvedLeftArrow">
            <a:avLst/>
          </a:pr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rved Left Arrow 5"/>
          <p:cNvSpPr/>
          <p:nvPr/>
        </p:nvSpPr>
        <p:spPr>
          <a:xfrm>
            <a:off x="7242131" y="2311153"/>
            <a:ext cx="1277655" cy="2392472"/>
          </a:xfrm>
          <a:prstGeom prst="curvedLeftArrow">
            <a:avLst/>
          </a:prstGeom>
          <a:ln>
            <a:solidFill>
              <a:schemeClr val="accent2"/>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schemeClr val="tx1"/>
              </a:solidFill>
            </a:endParaRPr>
          </a:p>
        </p:txBody>
      </p:sp>
      <p:sp>
        <p:nvSpPr>
          <p:cNvPr id="4" name="Right Arrow 3"/>
          <p:cNvSpPr/>
          <p:nvPr/>
        </p:nvSpPr>
        <p:spPr>
          <a:xfrm>
            <a:off x="3582444" y="1866378"/>
            <a:ext cx="1866378" cy="551145"/>
          </a:xfrm>
          <a:prstGeom prst="rightArrow">
            <a:avLst/>
          </a:prstGeom>
          <a:solidFill>
            <a:schemeClr val="accent5"/>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a:off x="1590805" y="1866378"/>
            <a:ext cx="1991639" cy="551145"/>
          </a:xfrm>
          <a:prstGeom prst="leftArrow">
            <a:avLst/>
          </a:prstGeom>
          <a:solidFill>
            <a:schemeClr val="accent5"/>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56042"/>
    </mc:Choice>
    <mc:Fallback xmlns="">
      <p:transition spd="slow" advTm="1560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7"/>
                </p:tgtEl>
              </p:cMediaNode>
            </p:audio>
          </p:childTnLst>
        </p:cTn>
      </p:par>
    </p:tnLst>
    <p:bldLst>
      <p:bldP spid="3" grpId="0" animBg="1"/>
      <p:bldP spid="6" grpId="0" animBg="1"/>
      <p:bldP spid="4" grpId="0" animBg="1"/>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2"/>
          <p:cNvSpPr txBox="1">
            <a:spLocks noGrp="1"/>
          </p:cNvSpPr>
          <p:nvPr>
            <p:ph type="title"/>
          </p:nvPr>
        </p:nvSpPr>
        <p:spPr>
          <a:xfrm>
            <a:off x="311700" y="746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Step 3: Moving Beyond the Standard</a:t>
            </a:r>
            <a:endParaRPr/>
          </a:p>
        </p:txBody>
      </p:sp>
      <p:sp>
        <p:nvSpPr>
          <p:cNvPr id="321" name="Google Shape;321;p42"/>
          <p:cNvSpPr txBox="1">
            <a:spLocks noGrp="1"/>
          </p:cNvSpPr>
          <p:nvPr>
            <p:ph type="body" idx="1"/>
          </p:nvPr>
        </p:nvSpPr>
        <p:spPr>
          <a:xfrm>
            <a:off x="229400" y="647375"/>
            <a:ext cx="52509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rabicPeriod"/>
            </a:pPr>
            <a:r>
              <a:rPr lang="en" dirty="0"/>
              <a:t>Use the Cognitive Rigor Matrix to determine how to increase DOK in the current level of Blooms</a:t>
            </a:r>
            <a:endParaRPr dirty="0"/>
          </a:p>
          <a:p>
            <a:pPr marL="457200" lvl="0" indent="-342900" algn="l" rtl="0">
              <a:spcBef>
                <a:spcPts val="0"/>
              </a:spcBef>
              <a:spcAft>
                <a:spcPts val="0"/>
              </a:spcAft>
              <a:buSzPts val="1800"/>
              <a:buAutoNum type="arabicPeriod"/>
            </a:pPr>
            <a:r>
              <a:rPr lang="en" dirty="0"/>
              <a:t>Use Cognitive Rigor Matrix to increase level of Blooms </a:t>
            </a:r>
            <a:endParaRPr dirty="0"/>
          </a:p>
          <a:p>
            <a:pPr marL="457200" lvl="0" indent="-342900" algn="l" rtl="0">
              <a:spcBef>
                <a:spcPts val="0"/>
              </a:spcBef>
              <a:spcAft>
                <a:spcPts val="0"/>
              </a:spcAft>
              <a:buSzPts val="1800"/>
              <a:buAutoNum type="arabicPeriod"/>
            </a:pPr>
            <a:r>
              <a:rPr lang="en" dirty="0"/>
              <a:t>Continue to move toward higher levels of DOK</a:t>
            </a:r>
            <a:endParaRPr dirty="0"/>
          </a:p>
          <a:p>
            <a:pPr marL="114300" lvl="0" indent="0" algn="l" rtl="0">
              <a:spcBef>
                <a:spcPts val="0"/>
              </a:spcBef>
              <a:spcAft>
                <a:spcPts val="0"/>
              </a:spcAft>
              <a:buSzPts val="1800"/>
              <a:buNone/>
            </a:pPr>
            <a:r>
              <a:rPr lang="en" dirty="0"/>
              <a:t>Tip: </a:t>
            </a:r>
            <a:endParaRPr lang="en" dirty="0" smtClean="0"/>
          </a:p>
          <a:p>
            <a:r>
              <a:rPr lang="en" sz="1600" dirty="0" smtClean="0"/>
              <a:t>Connect </a:t>
            </a:r>
            <a:r>
              <a:rPr lang="en" sz="1600" dirty="0"/>
              <a:t>to Real World and Careers </a:t>
            </a:r>
            <a:endParaRPr sz="1600" dirty="0"/>
          </a:p>
          <a:p>
            <a:r>
              <a:rPr lang="en" sz="1600" dirty="0" smtClean="0"/>
              <a:t>Real </a:t>
            </a:r>
            <a:r>
              <a:rPr lang="en" sz="1600" dirty="0"/>
              <a:t>world applications allows students from both “tips” to benefit from real/concrete examples</a:t>
            </a:r>
            <a:endParaRPr sz="1600" dirty="0"/>
          </a:p>
          <a:p>
            <a:r>
              <a:rPr lang="en" sz="1600" dirty="0" smtClean="0"/>
              <a:t>Considering </a:t>
            </a:r>
            <a:r>
              <a:rPr lang="en" sz="1600" dirty="0"/>
              <a:t>Social Emotional Learning needs/Emotional Intelligence. These may be included within your progressions</a:t>
            </a:r>
            <a:r>
              <a:rPr lang="en" dirty="0"/>
              <a:t>. </a:t>
            </a:r>
            <a:endParaRPr dirty="0"/>
          </a:p>
        </p:txBody>
      </p:sp>
      <p:pic>
        <p:nvPicPr>
          <p:cNvPr id="322" name="Google Shape;322;p42"/>
          <p:cNvPicPr preferRelativeResize="0"/>
          <p:nvPr/>
        </p:nvPicPr>
        <p:blipFill>
          <a:blip r:embed="rId6">
            <a:alphaModFix/>
          </a:blip>
          <a:stretch>
            <a:fillRect/>
          </a:stretch>
        </p:blipFill>
        <p:spPr>
          <a:xfrm>
            <a:off x="6503150" y="3984644"/>
            <a:ext cx="1556950" cy="954450"/>
          </a:xfrm>
          <a:prstGeom prst="rect">
            <a:avLst/>
          </a:prstGeom>
          <a:noFill/>
          <a:ln w="19050" cap="flat" cmpd="sng">
            <a:solidFill>
              <a:schemeClr val="dk2"/>
            </a:solidFill>
            <a:prstDash val="solid"/>
            <a:round/>
            <a:headEnd type="none" w="sm" len="sm"/>
            <a:tailEnd type="none" w="sm" len="sm"/>
          </a:ln>
        </p:spPr>
      </p:pic>
      <p:pic>
        <p:nvPicPr>
          <p:cNvPr id="323" name="Google Shape;323;p42"/>
          <p:cNvPicPr preferRelativeResize="0"/>
          <p:nvPr/>
        </p:nvPicPr>
        <p:blipFill>
          <a:blip r:embed="rId7">
            <a:alphaModFix/>
          </a:blip>
          <a:stretch>
            <a:fillRect/>
          </a:stretch>
        </p:blipFill>
        <p:spPr>
          <a:xfrm>
            <a:off x="5959325" y="859543"/>
            <a:ext cx="2872975" cy="2218382"/>
          </a:xfrm>
          <a:prstGeom prst="rect">
            <a:avLst/>
          </a:prstGeom>
          <a:noFill/>
          <a:ln w="38100" cap="flat" cmpd="sng">
            <a:solidFill>
              <a:schemeClr val="dk2"/>
            </a:solidFill>
            <a:prstDash val="solid"/>
            <a:round/>
            <a:headEnd type="none" w="sm" len="sm"/>
            <a:tailEnd type="none" w="sm" len="sm"/>
          </a:ln>
        </p:spPr>
      </p:pic>
      <p:pic>
        <p:nvPicPr>
          <p:cNvPr id="324" name="Google Shape;324;p42"/>
          <p:cNvPicPr preferRelativeResize="0"/>
          <p:nvPr/>
        </p:nvPicPr>
        <p:blipFill>
          <a:blip r:embed="rId8">
            <a:alphaModFix/>
          </a:blip>
          <a:stretch>
            <a:fillRect/>
          </a:stretch>
        </p:blipFill>
        <p:spPr>
          <a:xfrm>
            <a:off x="5572150" y="1722750"/>
            <a:ext cx="2823125" cy="2114399"/>
          </a:xfrm>
          <a:prstGeom prst="rect">
            <a:avLst/>
          </a:prstGeom>
          <a:noFill/>
          <a:ln w="25400" cap="flat" cmpd="sng">
            <a:solidFill>
              <a:srgbClr val="000000"/>
            </a:solidFill>
            <a:prstDash val="solid"/>
            <a:miter lim="8000"/>
            <a:headEnd type="none" w="sm" len="sm"/>
            <a:tailEnd type="none" w="sm" len="sm"/>
          </a:ln>
        </p:spPr>
      </p:pic>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585200" y="4584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2049"/>
    </mc:Choice>
    <mc:Fallback xmlns="">
      <p:transition spd="slow" advTm="62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22"/>
                                        </p:tgtEl>
                                        <p:attrNameLst>
                                          <p:attrName>style.visibility</p:attrName>
                                        </p:attrNameLst>
                                      </p:cBhvr>
                                      <p:to>
                                        <p:strVal val="visible"/>
                                      </p:to>
                                    </p:set>
                                    <p:animEffect transition="in" filter="fade">
                                      <p:cBhvr>
                                        <p:cTn id="11" dur="1000"/>
                                        <p:tgtEl>
                                          <p:spTgt spid="32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9"/>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Self Reflect </a:t>
            </a:r>
            <a:endParaRPr lang="en-US" b="1" dirty="0">
              <a:solidFill>
                <a:srgbClr val="FF0000"/>
              </a:solidFill>
            </a:endParaRPr>
          </a:p>
        </p:txBody>
      </p:sp>
      <p:sp>
        <p:nvSpPr>
          <p:cNvPr id="3" name="Text Placeholder 2"/>
          <p:cNvSpPr>
            <a:spLocks noGrp="1"/>
          </p:cNvSpPr>
          <p:nvPr>
            <p:ph type="body" idx="1"/>
          </p:nvPr>
        </p:nvSpPr>
        <p:spPr>
          <a:xfrm>
            <a:off x="201057" y="3016923"/>
            <a:ext cx="7273169" cy="2057003"/>
          </a:xfrm>
        </p:spPr>
        <p:txBody>
          <a:bodyPr/>
          <a:lstStyle/>
          <a:p>
            <a:r>
              <a:rPr lang="en-US" dirty="0" smtClean="0"/>
              <a:t>Reflect on your moving beyond the standard portion of your tip to tip learning progression; how did it go? </a:t>
            </a:r>
          </a:p>
          <a:p>
            <a:r>
              <a:rPr lang="en-US" dirty="0" smtClean="0"/>
              <a:t>If you did not get to ideal level, why? </a:t>
            </a:r>
          </a:p>
          <a:p>
            <a:r>
              <a:rPr lang="en-US" dirty="0" smtClean="0"/>
              <a:t>What additional support do you need?</a:t>
            </a:r>
          </a:p>
          <a:p>
            <a:r>
              <a:rPr lang="en-US" dirty="0"/>
              <a:t>Remember, there are resources in folder and linked to the practice profile.</a:t>
            </a:r>
          </a:p>
        </p:txBody>
      </p:sp>
      <p:pic>
        <p:nvPicPr>
          <p:cNvPr id="4" name="Google Shape;163;p27"/>
          <p:cNvPicPr preferRelativeResize="0"/>
          <p:nvPr/>
        </p:nvPicPr>
        <p:blipFill rotWithShape="1">
          <a:blip r:embed="rId4">
            <a:alphaModFix/>
          </a:blip>
          <a:srcRect b="93331"/>
          <a:stretch/>
        </p:blipFill>
        <p:spPr>
          <a:xfrm>
            <a:off x="72469" y="1200045"/>
            <a:ext cx="8999062" cy="343005"/>
          </a:xfrm>
          <a:prstGeom prst="rect">
            <a:avLst/>
          </a:prstGeom>
          <a:noFill/>
          <a:ln>
            <a:noFill/>
          </a:ln>
        </p:spPr>
      </p:pic>
      <p:pic>
        <p:nvPicPr>
          <p:cNvPr id="5" name="Google Shape;163;p27"/>
          <p:cNvPicPr preferRelativeResize="0"/>
          <p:nvPr/>
        </p:nvPicPr>
        <p:blipFill rotWithShape="1">
          <a:blip r:embed="rId4">
            <a:alphaModFix/>
          </a:blip>
          <a:srcRect l="-159" t="72874" r="159" b="574"/>
          <a:stretch/>
        </p:blipFill>
        <p:spPr>
          <a:xfrm>
            <a:off x="72469" y="1543050"/>
            <a:ext cx="8999062" cy="1365697"/>
          </a:xfrm>
          <a:prstGeom prst="rect">
            <a:avLst/>
          </a:prstGeom>
          <a:noFill/>
          <a:ln>
            <a:noFill/>
          </a:ln>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7555950" y="3251752"/>
            <a:ext cx="1276350" cy="1619250"/>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3474728067"/>
      </p:ext>
    </p:extLst>
  </p:cSld>
  <p:clrMapOvr>
    <a:masterClrMapping/>
  </p:clrMapOvr>
  <mc:AlternateContent xmlns:mc="http://schemas.openxmlformats.org/markup-compatibility/2006" xmlns:p14="http://schemas.microsoft.com/office/powerpoint/2010/main">
    <mc:Choice Requires="p14">
      <p:transition spd="slow" p14:dur="2000" advTm="34544"/>
    </mc:Choice>
    <mc:Fallback xmlns="">
      <p:transition spd="slow" advTm="345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129613"/>
            <a:ext cx="8520600" cy="572700"/>
          </a:xfrm>
        </p:spPr>
        <p:txBody>
          <a:bodyPr/>
          <a:lstStyle/>
          <a:p>
            <a:r>
              <a:rPr lang="en-US" dirty="0" smtClean="0"/>
              <a:t>Five Part Series </a:t>
            </a:r>
            <a:endParaRPr lang="en-US" dirty="0"/>
          </a:p>
        </p:txBody>
      </p:sp>
      <p:sp>
        <p:nvSpPr>
          <p:cNvPr id="4" name="Text Placeholder 2"/>
          <p:cNvSpPr>
            <a:spLocks noGrp="1"/>
          </p:cNvSpPr>
          <p:nvPr>
            <p:ph type="body" idx="1"/>
          </p:nvPr>
        </p:nvSpPr>
        <p:spPr>
          <a:xfrm>
            <a:off x="152212" y="718138"/>
            <a:ext cx="8520600" cy="3416400"/>
          </a:xfrm>
        </p:spPr>
        <p:txBody>
          <a:bodyPr/>
          <a:lstStyle/>
          <a:p>
            <a:pPr marL="114300" indent="0">
              <a:buNone/>
            </a:pPr>
            <a:r>
              <a:rPr lang="en-US" dirty="0" smtClean="0"/>
              <a:t>Part One: Overview of Tip to Tip Learning Progressions</a:t>
            </a:r>
          </a:p>
          <a:p>
            <a:pPr marL="114300" indent="0">
              <a:buNone/>
            </a:pPr>
            <a:endParaRPr lang="en-US" dirty="0" smtClean="0"/>
          </a:p>
          <a:p>
            <a:pPr marL="114300" indent="0">
              <a:buNone/>
            </a:pPr>
            <a:r>
              <a:rPr lang="en-US" dirty="0" smtClean="0"/>
              <a:t>Part Two: Building the Base</a:t>
            </a:r>
          </a:p>
          <a:p>
            <a:pPr marL="114300" indent="0">
              <a:buNone/>
            </a:pPr>
            <a:endParaRPr lang="en-US" dirty="0"/>
          </a:p>
          <a:p>
            <a:pPr marL="114300" indent="0">
              <a:buNone/>
            </a:pPr>
            <a:r>
              <a:rPr lang="en-US" dirty="0" smtClean="0"/>
              <a:t>Part Three: Deconstructing the Standard</a:t>
            </a:r>
          </a:p>
          <a:p>
            <a:pPr marL="114300" indent="0">
              <a:buNone/>
            </a:pPr>
            <a:endParaRPr lang="en-US" dirty="0"/>
          </a:p>
          <a:p>
            <a:pPr marL="114300" indent="0">
              <a:buNone/>
            </a:pPr>
            <a:r>
              <a:rPr lang="en-US" dirty="0" smtClean="0"/>
              <a:t>Part Four: Moving Beyond the Standard</a:t>
            </a:r>
          </a:p>
          <a:p>
            <a:pPr lvl="1"/>
            <a:r>
              <a:rPr lang="en-US" dirty="0"/>
              <a:t>Use tools such as the Cognitive Rigor Matrix to create splinter skills that go beyond the standard</a:t>
            </a:r>
          </a:p>
          <a:p>
            <a:pPr lvl="1"/>
            <a:r>
              <a:rPr lang="en-US" dirty="0"/>
              <a:t>Consider how creating splinter skills at both tips of the learning progression can benefit all learners</a:t>
            </a:r>
          </a:p>
          <a:p>
            <a:pPr marL="114300" indent="0">
              <a:buNone/>
            </a:pPr>
            <a:endParaRPr lang="en-US" dirty="0" smtClean="0"/>
          </a:p>
          <a:p>
            <a:pPr marL="114300" indent="0">
              <a:buNone/>
            </a:pPr>
            <a:r>
              <a:rPr lang="en-US" dirty="0" smtClean="0"/>
              <a:t>Part </a:t>
            </a:r>
            <a:r>
              <a:rPr lang="en-US" dirty="0"/>
              <a:t>Five: Critiquing Your Tip to Tip Learning Progression</a:t>
            </a:r>
          </a:p>
          <a:p>
            <a:pPr marL="114300" indent="0">
              <a:buNone/>
            </a:pPr>
            <a:endParaRPr lang="en-US" dirty="0"/>
          </a:p>
        </p:txBody>
      </p:sp>
      <p:pic>
        <p:nvPicPr>
          <p:cNvPr id="5" name="Picture 4"/>
          <p:cNvPicPr>
            <a:picLocks noChangeAspect="1"/>
          </p:cNvPicPr>
          <p:nvPr/>
        </p:nvPicPr>
        <p:blipFill>
          <a:blip r:embed="rId6"/>
          <a:stretch>
            <a:fillRect/>
          </a:stretch>
        </p:blipFill>
        <p:spPr>
          <a:xfrm>
            <a:off x="8140692" y="558618"/>
            <a:ext cx="691608" cy="670129"/>
          </a:xfrm>
          <a:prstGeom prst="rect">
            <a:avLst/>
          </a:prstGeom>
        </p:spPr>
      </p:pic>
      <p:pic>
        <p:nvPicPr>
          <p:cNvPr id="6" name="Picture 5"/>
          <p:cNvPicPr>
            <a:picLocks noChangeAspect="1"/>
          </p:cNvPicPr>
          <p:nvPr/>
        </p:nvPicPr>
        <p:blipFill>
          <a:blip r:embed="rId6"/>
          <a:stretch>
            <a:fillRect/>
          </a:stretch>
        </p:blipFill>
        <p:spPr>
          <a:xfrm>
            <a:off x="8140692" y="1213083"/>
            <a:ext cx="691608" cy="670129"/>
          </a:xfrm>
          <a:prstGeom prst="rect">
            <a:avLst/>
          </a:prstGeom>
        </p:spPr>
      </p:pic>
      <p:pic>
        <p:nvPicPr>
          <p:cNvPr id="7" name="Picture 6"/>
          <p:cNvPicPr>
            <a:picLocks noChangeAspect="1"/>
          </p:cNvPicPr>
          <p:nvPr/>
        </p:nvPicPr>
        <p:blipFill>
          <a:blip r:embed="rId6"/>
          <a:stretch>
            <a:fillRect/>
          </a:stretch>
        </p:blipFill>
        <p:spPr>
          <a:xfrm>
            <a:off x="8140692" y="1883212"/>
            <a:ext cx="691608" cy="670129"/>
          </a:xfrm>
          <a:prstGeom prst="rect">
            <a:avLst/>
          </a:prstGeom>
        </p:spPr>
      </p:pic>
      <p:pic>
        <p:nvPicPr>
          <p:cNvPr id="8" name="Picture 7"/>
          <p:cNvPicPr>
            <a:picLocks noChangeAspect="1"/>
          </p:cNvPicPr>
          <p:nvPr/>
        </p:nvPicPr>
        <p:blipFill>
          <a:blip r:embed="rId6"/>
          <a:stretch>
            <a:fillRect/>
          </a:stretch>
        </p:blipFill>
        <p:spPr>
          <a:xfrm>
            <a:off x="8140692" y="2553431"/>
            <a:ext cx="691608" cy="670129"/>
          </a:xfrm>
          <a:prstGeom prst="rect">
            <a:avLst/>
          </a:prstGeom>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1503874012"/>
      </p:ext>
    </p:extLst>
  </p:cSld>
  <p:clrMapOvr>
    <a:masterClrMapping/>
  </p:clrMapOvr>
  <mc:AlternateContent xmlns:mc="http://schemas.openxmlformats.org/markup-compatibility/2006" xmlns:p14="http://schemas.microsoft.com/office/powerpoint/2010/main">
    <mc:Choice Requires="p14">
      <p:transition spd="slow" p14:dur="2000" advTm="21529"/>
    </mc:Choice>
    <mc:Fallback xmlns="">
      <p:transition spd="slow" advTm="215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0000"/>
                </a:solidFill>
              </a:rPr>
              <a:t>Learning Progressions</a:t>
            </a:r>
            <a:endParaRPr lang="en-US" dirty="0">
              <a:solidFill>
                <a:srgbClr val="FF0000"/>
              </a:solidFill>
            </a:endParaRPr>
          </a:p>
        </p:txBody>
      </p:sp>
      <p:pic>
        <p:nvPicPr>
          <p:cNvPr id="4" name="Picture 3"/>
          <p:cNvPicPr>
            <a:picLocks noChangeAspect="1"/>
          </p:cNvPicPr>
          <p:nvPr/>
        </p:nvPicPr>
        <p:blipFill rotWithShape="1">
          <a:blip r:embed="rId6"/>
          <a:srcRect r="16311"/>
          <a:stretch/>
        </p:blipFill>
        <p:spPr>
          <a:xfrm>
            <a:off x="311700" y="1159727"/>
            <a:ext cx="6236322" cy="2720898"/>
          </a:xfrm>
          <a:prstGeom prst="rect">
            <a:avLst/>
          </a:prstGeom>
        </p:spPr>
      </p:pic>
      <p:pic>
        <p:nvPicPr>
          <p:cNvPr id="5" name="Picture 4"/>
          <p:cNvPicPr>
            <a:picLocks noChangeAspect="1"/>
          </p:cNvPicPr>
          <p:nvPr/>
        </p:nvPicPr>
        <p:blipFill>
          <a:blip r:embed="rId7"/>
          <a:stretch>
            <a:fillRect/>
          </a:stretch>
        </p:blipFill>
        <p:spPr>
          <a:xfrm>
            <a:off x="6702454" y="1256138"/>
            <a:ext cx="2441546" cy="2327353"/>
          </a:xfrm>
          <a:prstGeom prst="rect">
            <a:avLst/>
          </a:prstGeom>
        </p:spPr>
      </p:pic>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2285383681"/>
      </p:ext>
    </p:extLst>
  </p:cSld>
  <p:clrMapOvr>
    <a:masterClrMapping/>
  </p:clrMapOvr>
  <mc:AlternateContent xmlns:mc="http://schemas.openxmlformats.org/markup-compatibility/2006" xmlns:p14="http://schemas.microsoft.com/office/powerpoint/2010/main">
    <mc:Choice Requires="p14">
      <p:transition spd="slow" p14:dur="2000" advTm="29539"/>
    </mc:Choice>
    <mc:Fallback xmlns="">
      <p:transition spd="slow" advTm="295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7"/>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Before moving on to part </a:t>
            </a:r>
            <a:r>
              <a:rPr lang="en-US" dirty="0"/>
              <a:t>5</a:t>
            </a:r>
            <a:r>
              <a:rPr lang="en-US" dirty="0" smtClean="0"/>
              <a:t>: </a:t>
            </a:r>
            <a:endParaRPr lang="en-US" dirty="0"/>
          </a:p>
        </p:txBody>
      </p:sp>
      <p:sp>
        <p:nvSpPr>
          <p:cNvPr id="3" name="Text Placeholder 2"/>
          <p:cNvSpPr>
            <a:spLocks noGrp="1"/>
          </p:cNvSpPr>
          <p:nvPr>
            <p:ph type="body" idx="1"/>
          </p:nvPr>
        </p:nvSpPr>
        <p:spPr>
          <a:xfrm>
            <a:off x="311700" y="1152475"/>
            <a:ext cx="6396406" cy="3416400"/>
          </a:xfrm>
        </p:spPr>
        <p:txBody>
          <a:bodyPr/>
          <a:lstStyle/>
          <a:p>
            <a:pPr marL="114300" indent="0">
              <a:buNone/>
            </a:pPr>
            <a:r>
              <a:rPr lang="en-US" dirty="0" smtClean="0"/>
              <a:t>Bring: </a:t>
            </a:r>
            <a:endParaRPr lang="en-US" dirty="0"/>
          </a:p>
          <a:p>
            <a:pPr lvl="1"/>
            <a:r>
              <a:rPr lang="en-US" dirty="0" smtClean="0"/>
              <a:t>Tip to Tip Learning Progression from Session 4 (including all three parts completed)</a:t>
            </a:r>
          </a:p>
          <a:p>
            <a:pPr marL="596900" lvl="1" indent="0">
              <a:buNone/>
            </a:pPr>
            <a:endParaRPr lang="en-US" dirty="0"/>
          </a:p>
        </p:txBody>
      </p:sp>
      <p:pic>
        <p:nvPicPr>
          <p:cNvPr id="7" name="Google Shape;251;p35"/>
          <p:cNvPicPr preferRelativeResize="0"/>
          <p:nvPr/>
        </p:nvPicPr>
        <p:blipFill>
          <a:blip r:embed="rId5">
            <a:alphaModFix/>
          </a:blip>
          <a:stretch>
            <a:fillRect/>
          </a:stretch>
        </p:blipFill>
        <p:spPr>
          <a:xfrm>
            <a:off x="5572082" y="2900225"/>
            <a:ext cx="3260217" cy="2084851"/>
          </a:xfrm>
          <a:prstGeom prst="rect">
            <a:avLst/>
          </a:prstGeom>
          <a:noFill/>
          <a:ln w="19050" cap="flat" cmpd="sng">
            <a:solidFill>
              <a:schemeClr val="dk2"/>
            </a:solidFill>
            <a:prstDash val="solid"/>
            <a:round/>
            <a:headEnd type="none" w="sm" len="sm"/>
            <a:tailEnd type="none" w="sm" len="sm"/>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2795145865"/>
      </p:ext>
    </p:extLst>
  </p:cSld>
  <p:clrMapOvr>
    <a:masterClrMapping/>
  </p:clrMapOvr>
  <mc:AlternateContent xmlns:mc="http://schemas.openxmlformats.org/markup-compatibility/2006" xmlns:p14="http://schemas.microsoft.com/office/powerpoint/2010/main">
    <mc:Choice Requires="p14">
      <p:transition spd="slow" p14:dur="2000" advTm="9124"/>
    </mc:Choice>
    <mc:Fallback xmlns="">
      <p:transition spd="slow" advTm="9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69725" y="364383"/>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FF0000"/>
                </a:solidFill>
              </a:rPr>
              <a:t>Creating Tip to Tip Learning </a:t>
            </a:r>
            <a:r>
              <a:rPr lang="en" dirty="0" smtClean="0">
                <a:solidFill>
                  <a:srgbClr val="FF0000"/>
                </a:solidFill>
              </a:rPr>
              <a:t>Progressions </a:t>
            </a:r>
            <a:r>
              <a:rPr lang="en" dirty="0" smtClean="0"/>
              <a:t/>
            </a:r>
            <a:br>
              <a:rPr lang="en" dirty="0" smtClean="0"/>
            </a:br>
            <a:r>
              <a:rPr lang="en" dirty="0" smtClean="0"/>
              <a:t>P</a:t>
            </a:r>
            <a:r>
              <a:rPr lang="en-US" dirty="0" smtClean="0"/>
              <a:t>a</a:t>
            </a:r>
            <a:r>
              <a:rPr lang="en" dirty="0" smtClean="0"/>
              <a:t>rt FIVE </a:t>
            </a:r>
            <a:endParaRPr dirty="0"/>
          </a:p>
        </p:txBody>
      </p:sp>
      <p:sp>
        <p:nvSpPr>
          <p:cNvPr id="55" name="Google Shape;55;p13"/>
          <p:cNvSpPr txBox="1">
            <a:spLocks noGrp="1"/>
          </p:cNvSpPr>
          <p:nvPr>
            <p:ph type="subTitle" idx="1"/>
          </p:nvPr>
        </p:nvSpPr>
        <p:spPr>
          <a:xfrm>
            <a:off x="427688" y="2264600"/>
            <a:ext cx="8520600" cy="1416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Cherie Smith </a:t>
            </a:r>
            <a:endParaRPr dirty="0"/>
          </a:p>
          <a:p>
            <a:pPr marL="0" lvl="0" indent="0" algn="ctr" rtl="0">
              <a:spcBef>
                <a:spcPts val="0"/>
              </a:spcBef>
              <a:spcAft>
                <a:spcPts val="0"/>
              </a:spcAft>
              <a:buNone/>
            </a:pPr>
            <a:r>
              <a:rPr lang="en" dirty="0"/>
              <a:t>SST6</a:t>
            </a:r>
            <a:endParaRPr dirty="0"/>
          </a:p>
        </p:txBody>
      </p:sp>
      <p:pic>
        <p:nvPicPr>
          <p:cNvPr id="56" name="Google Shape;56;p13"/>
          <p:cNvPicPr preferRelativeResize="0"/>
          <p:nvPr/>
        </p:nvPicPr>
        <p:blipFill>
          <a:blip r:embed="rId5">
            <a:alphaModFix/>
          </a:blip>
          <a:stretch>
            <a:fillRect/>
          </a:stretch>
        </p:blipFill>
        <p:spPr>
          <a:xfrm>
            <a:off x="3596563" y="3349875"/>
            <a:ext cx="2066925" cy="895350"/>
          </a:xfrm>
          <a:prstGeom prst="rect">
            <a:avLst/>
          </a:prstGeom>
          <a:noFill/>
          <a:ln>
            <a:noFill/>
          </a:ln>
        </p:spPr>
      </p:pic>
      <p:sp>
        <p:nvSpPr>
          <p:cNvPr id="57" name="Google Shape;57;p13"/>
          <p:cNvSpPr txBox="1"/>
          <p:nvPr/>
        </p:nvSpPr>
        <p:spPr>
          <a:xfrm>
            <a:off x="36425" y="4417925"/>
            <a:ext cx="8950200" cy="64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i="1" dirty="0">
                <a:solidFill>
                  <a:schemeClr val="accent5"/>
                </a:solidFill>
                <a:latin typeface="Calibri"/>
                <a:ea typeface="Calibri"/>
                <a:cs typeface="Calibri"/>
                <a:sym typeface="Calibri"/>
              </a:rPr>
              <a:t>As a part of the State System of Support, the State Support Team collaborates with schools, families and regional partners through a continuous improvement process to ensure each child in Ohio has access to a high-quality education. We focus on leadership and team development, and inclusive instruction practices to assist districts and schools in improving outcomes for each child.</a:t>
            </a:r>
            <a:endParaRPr dirty="0">
              <a:solidFill>
                <a:schemeClr val="accent5"/>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22962907"/>
      </p:ext>
    </p:extLst>
  </p:cSld>
  <p:clrMapOvr>
    <a:masterClrMapping/>
  </p:clrMapOvr>
  <mc:AlternateContent xmlns:mc="http://schemas.openxmlformats.org/markup-compatibility/2006" xmlns:p14="http://schemas.microsoft.com/office/powerpoint/2010/main">
    <mc:Choice Requires="p14">
      <p:transition spd="slow" p14:dur="2000" advTm="10047"/>
    </mc:Choice>
    <mc:Fallback xmlns="">
      <p:transition spd="slow" advTm="100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 </a:t>
            </a:r>
            <a:r>
              <a:rPr lang="en" dirty="0" smtClean="0"/>
              <a:t>5 Part Series Goal</a:t>
            </a:r>
            <a:endParaRPr dirty="0"/>
          </a:p>
        </p:txBody>
      </p:sp>
      <p:sp>
        <p:nvSpPr>
          <p:cNvPr id="63" name="Google Shape;63;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Create an IDEAL Tip to Tip Learning Progression! </a:t>
            </a:r>
            <a:endParaRPr/>
          </a:p>
        </p:txBody>
      </p:sp>
      <p:pic>
        <p:nvPicPr>
          <p:cNvPr id="64" name="Google Shape;64;p14"/>
          <p:cNvPicPr preferRelativeResize="0"/>
          <p:nvPr/>
        </p:nvPicPr>
        <p:blipFill>
          <a:blip r:embed="rId5">
            <a:alphaModFix/>
          </a:blip>
          <a:stretch>
            <a:fillRect/>
          </a:stretch>
        </p:blipFill>
        <p:spPr>
          <a:xfrm>
            <a:off x="1476375" y="1955925"/>
            <a:ext cx="6191250" cy="2781300"/>
          </a:xfrm>
          <a:prstGeom prst="rect">
            <a:avLst/>
          </a:prstGeom>
          <a:noFill/>
          <a:ln>
            <a:noFill/>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544872869"/>
      </p:ext>
    </p:extLst>
  </p:cSld>
  <p:clrMapOvr>
    <a:masterClrMapping/>
  </p:clrMapOvr>
  <mc:AlternateContent xmlns:mc="http://schemas.openxmlformats.org/markup-compatibility/2006" xmlns:p14="http://schemas.microsoft.com/office/powerpoint/2010/main">
    <mc:Choice Requires="p14">
      <p:transition spd="slow" p14:dur="2000" advTm="6036"/>
    </mc:Choice>
    <mc:Fallback xmlns="">
      <p:transition spd="slow" advTm="60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Part Series </a:t>
            </a:r>
            <a:endParaRPr lang="en-US" dirty="0"/>
          </a:p>
        </p:txBody>
      </p:sp>
      <p:sp>
        <p:nvSpPr>
          <p:cNvPr id="4" name="Text Placeholder 2"/>
          <p:cNvSpPr>
            <a:spLocks noGrp="1"/>
          </p:cNvSpPr>
          <p:nvPr>
            <p:ph type="body" idx="1"/>
          </p:nvPr>
        </p:nvSpPr>
        <p:spPr/>
        <p:txBody>
          <a:bodyPr/>
          <a:lstStyle/>
          <a:p>
            <a:pPr marL="114300" indent="0">
              <a:buNone/>
            </a:pPr>
            <a:r>
              <a:rPr lang="en-US" dirty="0" smtClean="0"/>
              <a:t>Part One: Overview of Tip to Tip Learning Progressions</a:t>
            </a:r>
          </a:p>
          <a:p>
            <a:pPr marL="114300" indent="0">
              <a:buNone/>
            </a:pPr>
            <a:endParaRPr lang="en-US" dirty="0" smtClean="0"/>
          </a:p>
          <a:p>
            <a:pPr marL="114300" indent="0">
              <a:buNone/>
            </a:pPr>
            <a:r>
              <a:rPr lang="en-US" dirty="0" smtClean="0"/>
              <a:t>Part Two: Building the Base</a:t>
            </a:r>
          </a:p>
          <a:p>
            <a:pPr marL="114300" indent="0">
              <a:buNone/>
            </a:pPr>
            <a:endParaRPr lang="en-US" dirty="0"/>
          </a:p>
          <a:p>
            <a:pPr marL="114300" indent="0">
              <a:buNone/>
            </a:pPr>
            <a:r>
              <a:rPr lang="en-US" dirty="0" smtClean="0"/>
              <a:t>Part Three: Deconstructing the Standard</a:t>
            </a:r>
          </a:p>
          <a:p>
            <a:pPr marL="114300" indent="0">
              <a:buNone/>
            </a:pPr>
            <a:endParaRPr lang="en-US" dirty="0"/>
          </a:p>
          <a:p>
            <a:pPr marL="114300" indent="0">
              <a:buNone/>
            </a:pPr>
            <a:r>
              <a:rPr lang="en-US" dirty="0" smtClean="0"/>
              <a:t>Part Four: Moving Beyond the Standard</a:t>
            </a:r>
          </a:p>
          <a:p>
            <a:pPr marL="114300" indent="0">
              <a:buNone/>
            </a:pPr>
            <a:endParaRPr lang="en-US" dirty="0" smtClean="0"/>
          </a:p>
          <a:p>
            <a:pPr marL="114300" indent="0">
              <a:buNone/>
            </a:pPr>
            <a:r>
              <a:rPr lang="en-US" dirty="0" smtClean="0"/>
              <a:t>Part </a:t>
            </a:r>
            <a:r>
              <a:rPr lang="en-US" dirty="0"/>
              <a:t>Five: </a:t>
            </a:r>
            <a:r>
              <a:rPr lang="en-US" dirty="0" smtClean="0"/>
              <a:t>Critique </a:t>
            </a:r>
            <a:r>
              <a:rPr lang="en-US" i="1" dirty="0"/>
              <a:t>Your</a:t>
            </a:r>
            <a:r>
              <a:rPr lang="en-US" dirty="0"/>
              <a:t> Tip to Tip Learning </a:t>
            </a:r>
            <a:r>
              <a:rPr lang="en-US" dirty="0" smtClean="0"/>
              <a:t>Progression</a:t>
            </a:r>
          </a:p>
          <a:p>
            <a:pPr lvl="1"/>
            <a:r>
              <a:rPr lang="en-US" dirty="0" smtClean="0"/>
              <a:t>Reflect on the learning progression you have created</a:t>
            </a:r>
          </a:p>
          <a:p>
            <a:pPr lvl="1"/>
            <a:r>
              <a:rPr lang="en-US" dirty="0" smtClean="0"/>
              <a:t>Identify next steps in your learning </a:t>
            </a:r>
            <a:endParaRPr lang="en-US" dirty="0"/>
          </a:p>
          <a:p>
            <a:pPr marL="114300" indent="0">
              <a:buNone/>
            </a:pPr>
            <a:endParaRPr lang="en-US" dirty="0"/>
          </a:p>
        </p:txBody>
      </p:sp>
      <p:pic>
        <p:nvPicPr>
          <p:cNvPr id="5" name="Picture 4"/>
          <p:cNvPicPr>
            <a:picLocks noChangeAspect="1"/>
          </p:cNvPicPr>
          <p:nvPr/>
        </p:nvPicPr>
        <p:blipFill>
          <a:blip r:embed="rId6"/>
          <a:stretch>
            <a:fillRect/>
          </a:stretch>
        </p:blipFill>
        <p:spPr>
          <a:xfrm>
            <a:off x="8140692" y="1019412"/>
            <a:ext cx="691608" cy="670129"/>
          </a:xfrm>
          <a:prstGeom prst="rect">
            <a:avLst/>
          </a:prstGeom>
        </p:spPr>
      </p:pic>
      <p:pic>
        <p:nvPicPr>
          <p:cNvPr id="6" name="Picture 5"/>
          <p:cNvPicPr>
            <a:picLocks noChangeAspect="1"/>
          </p:cNvPicPr>
          <p:nvPr/>
        </p:nvPicPr>
        <p:blipFill>
          <a:blip r:embed="rId6"/>
          <a:stretch>
            <a:fillRect/>
          </a:stretch>
        </p:blipFill>
        <p:spPr>
          <a:xfrm>
            <a:off x="8140692" y="1689541"/>
            <a:ext cx="691608" cy="670129"/>
          </a:xfrm>
          <a:prstGeom prst="rect">
            <a:avLst/>
          </a:prstGeom>
        </p:spPr>
      </p:pic>
      <p:pic>
        <p:nvPicPr>
          <p:cNvPr id="7" name="Picture 6"/>
          <p:cNvPicPr>
            <a:picLocks noChangeAspect="1"/>
          </p:cNvPicPr>
          <p:nvPr/>
        </p:nvPicPr>
        <p:blipFill>
          <a:blip r:embed="rId6"/>
          <a:stretch>
            <a:fillRect/>
          </a:stretch>
        </p:blipFill>
        <p:spPr>
          <a:xfrm>
            <a:off x="8140692" y="2359670"/>
            <a:ext cx="691608" cy="670129"/>
          </a:xfrm>
          <a:prstGeom prst="rect">
            <a:avLst/>
          </a:prstGeom>
        </p:spPr>
      </p:pic>
      <p:pic>
        <p:nvPicPr>
          <p:cNvPr id="8" name="Picture 7"/>
          <p:cNvPicPr>
            <a:picLocks noChangeAspect="1"/>
          </p:cNvPicPr>
          <p:nvPr/>
        </p:nvPicPr>
        <p:blipFill>
          <a:blip r:embed="rId6"/>
          <a:stretch>
            <a:fillRect/>
          </a:stretch>
        </p:blipFill>
        <p:spPr>
          <a:xfrm>
            <a:off x="8140692" y="3014247"/>
            <a:ext cx="691608" cy="670129"/>
          </a:xfrm>
          <a:prstGeom prst="rect">
            <a:avLst/>
          </a:prstGeom>
        </p:spPr>
      </p:pic>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744173268"/>
      </p:ext>
    </p:extLst>
  </p:cSld>
  <p:clrMapOvr>
    <a:masterClrMapping/>
  </p:clrMapOvr>
  <mc:AlternateContent xmlns:mc="http://schemas.openxmlformats.org/markup-compatibility/2006" xmlns:p14="http://schemas.microsoft.com/office/powerpoint/2010/main">
    <mc:Choice Requires="p14">
      <p:transition spd="slow" p14:dur="2000" advTm="21288"/>
    </mc:Choice>
    <mc:Fallback xmlns="">
      <p:transition spd="slow" advTm="21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9"/>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t>Resource Folder Contents: Part </a:t>
            </a:r>
            <a:r>
              <a:rPr lang="en" dirty="0" smtClean="0"/>
              <a:t>5 </a:t>
            </a:r>
            <a:endParaRPr lang="en-US" dirty="0"/>
          </a:p>
        </p:txBody>
      </p:sp>
      <p:sp>
        <p:nvSpPr>
          <p:cNvPr id="3" name="Text Placeholder 2"/>
          <p:cNvSpPr>
            <a:spLocks noGrp="1"/>
          </p:cNvSpPr>
          <p:nvPr>
            <p:ph type="body" idx="1"/>
          </p:nvPr>
        </p:nvSpPr>
        <p:spPr>
          <a:xfrm>
            <a:off x="311700" y="1152475"/>
            <a:ext cx="5115065" cy="3416400"/>
          </a:xfrm>
        </p:spPr>
        <p:txBody>
          <a:bodyPr/>
          <a:lstStyle/>
          <a:p>
            <a:pPr lvl="0">
              <a:buFont typeface="+mj-lt"/>
              <a:buAutoNum type="arabicPeriod"/>
            </a:pPr>
            <a:r>
              <a:rPr lang="en-US" sz="2000" dirty="0" smtClean="0"/>
              <a:t>Example </a:t>
            </a:r>
            <a:r>
              <a:rPr lang="en-US" sz="2000" dirty="0"/>
              <a:t>Learning progression </a:t>
            </a:r>
          </a:p>
          <a:p>
            <a:pPr lvl="0">
              <a:buAutoNum type="arabicPeriod"/>
            </a:pPr>
            <a:r>
              <a:rPr lang="en-US" sz="2000" dirty="0"/>
              <a:t>Practice profile</a:t>
            </a:r>
          </a:p>
          <a:p>
            <a:pPr lvl="0">
              <a:buAutoNum type="arabicPeriod"/>
            </a:pPr>
            <a:r>
              <a:rPr lang="en-US" sz="2000" dirty="0"/>
              <a:t>Tips for Curriculum Teams or </a:t>
            </a:r>
            <a:r>
              <a:rPr lang="en-US" sz="2000" dirty="0" smtClean="0"/>
              <a:t>Directors</a:t>
            </a:r>
            <a:endParaRPr lang="en-US" sz="2000" dirty="0"/>
          </a:p>
        </p:txBody>
      </p:sp>
      <p:pic>
        <p:nvPicPr>
          <p:cNvPr id="4" name="Google Shape;71;p15"/>
          <p:cNvPicPr preferRelativeResize="0"/>
          <p:nvPr/>
        </p:nvPicPr>
        <p:blipFill>
          <a:blip r:embed="rId5">
            <a:alphaModFix/>
          </a:blip>
          <a:stretch>
            <a:fillRect/>
          </a:stretch>
        </p:blipFill>
        <p:spPr>
          <a:xfrm>
            <a:off x="5882875" y="1897825"/>
            <a:ext cx="2219325" cy="2257425"/>
          </a:xfrm>
          <a:prstGeom prst="rect">
            <a:avLst/>
          </a:prstGeom>
          <a:noFill/>
          <a:ln>
            <a:noFill/>
          </a:ln>
        </p:spPr>
      </p:pic>
      <p:sp>
        <p:nvSpPr>
          <p:cNvPr id="5" name="Google Shape;72;p15"/>
          <p:cNvSpPr txBox="1"/>
          <p:nvPr/>
        </p:nvSpPr>
        <p:spPr>
          <a:xfrm>
            <a:off x="4306740" y="4282525"/>
            <a:ext cx="43911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dirty="0">
                <a:solidFill>
                  <a:schemeClr val="dk1"/>
                </a:solidFill>
              </a:rPr>
              <a:t>QR code to </a:t>
            </a:r>
            <a:r>
              <a:rPr lang="en" sz="2800" dirty="0">
                <a:solidFill>
                  <a:schemeClr val="dk1"/>
                </a:solidFill>
                <a:hlinkClick r:id="rId6"/>
              </a:rPr>
              <a:t>Google Folder</a:t>
            </a:r>
            <a:endParaRPr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3431296004"/>
      </p:ext>
    </p:extLst>
  </p:cSld>
  <p:clrMapOvr>
    <a:masterClrMapping/>
  </p:clrMapOvr>
  <mc:AlternateContent xmlns:mc="http://schemas.openxmlformats.org/markup-compatibility/2006" xmlns:p14="http://schemas.microsoft.com/office/powerpoint/2010/main">
    <mc:Choice Requires="p14">
      <p:transition spd="slow" p14:dur="2000" advTm="9251"/>
    </mc:Choice>
    <mc:Fallback xmlns="">
      <p:transition spd="slow" advTm="92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38"/>
          <p:cNvPicPr preferRelativeResize="0"/>
          <p:nvPr/>
        </p:nvPicPr>
        <p:blipFill>
          <a:blip r:embed="rId5">
            <a:alphaModFix/>
          </a:blip>
          <a:stretch>
            <a:fillRect/>
          </a:stretch>
        </p:blipFill>
        <p:spPr>
          <a:xfrm>
            <a:off x="1082761" y="0"/>
            <a:ext cx="6978478" cy="5143500"/>
          </a:xfrm>
          <a:prstGeom prst="rect">
            <a:avLst/>
          </a:prstGeom>
          <a:noFill/>
          <a:ln>
            <a:noFill/>
          </a:ln>
        </p:spPr>
      </p:pic>
      <p:pic>
        <p:nvPicPr>
          <p:cNvPr id="286" name="Google Shape;286;p38"/>
          <p:cNvPicPr preferRelativeResize="0"/>
          <p:nvPr/>
        </p:nvPicPr>
        <p:blipFill>
          <a:blip r:embed="rId6">
            <a:alphaModFix/>
          </a:blip>
          <a:stretch>
            <a:fillRect/>
          </a:stretch>
        </p:blipFill>
        <p:spPr>
          <a:xfrm>
            <a:off x="8061250" y="3931925"/>
            <a:ext cx="934222" cy="572700"/>
          </a:xfrm>
          <a:prstGeom prst="rect">
            <a:avLst/>
          </a:prstGeom>
          <a:noFill/>
          <a:ln w="19050" cap="flat" cmpd="sng">
            <a:solidFill>
              <a:schemeClr val="dk2"/>
            </a:solidFill>
            <a:prstDash val="solid"/>
            <a:round/>
            <a:headEnd type="none" w="sm" len="sm"/>
            <a:tailEnd type="none" w="sm" len="sm"/>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0599"/>
    </mc:Choice>
    <mc:Fallback xmlns="">
      <p:transition spd="slow" advTm="40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Practice Profile </a:t>
            </a:r>
            <a:endParaRPr/>
          </a:p>
        </p:txBody>
      </p:sp>
      <p:sp>
        <p:nvSpPr>
          <p:cNvPr id="292" name="Google Shape;292;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93" name="Google Shape;293;p39"/>
          <p:cNvPicPr preferRelativeResize="0"/>
          <p:nvPr/>
        </p:nvPicPr>
        <p:blipFill>
          <a:blip r:embed="rId5">
            <a:alphaModFix/>
          </a:blip>
          <a:stretch>
            <a:fillRect/>
          </a:stretch>
        </p:blipFill>
        <p:spPr>
          <a:xfrm>
            <a:off x="72470" y="0"/>
            <a:ext cx="8999062" cy="5143500"/>
          </a:xfrm>
          <a:prstGeom prst="rect">
            <a:avLst/>
          </a:prstGeom>
          <a:noFill/>
          <a:ln>
            <a:noFill/>
          </a:ln>
        </p:spPr>
      </p:pic>
      <p:sp>
        <p:nvSpPr>
          <p:cNvPr id="294" name="Google Shape;294;p39"/>
          <p:cNvSpPr/>
          <p:nvPr/>
        </p:nvSpPr>
        <p:spPr>
          <a:xfrm>
            <a:off x="3537875" y="226800"/>
            <a:ext cx="1968600" cy="19530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9"/>
          <p:cNvSpPr/>
          <p:nvPr/>
        </p:nvSpPr>
        <p:spPr>
          <a:xfrm>
            <a:off x="5849875" y="1884175"/>
            <a:ext cx="1968600" cy="19530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9"/>
          <p:cNvSpPr/>
          <p:nvPr/>
        </p:nvSpPr>
        <p:spPr>
          <a:xfrm>
            <a:off x="3488225" y="3416575"/>
            <a:ext cx="1968600" cy="19530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035"/>
    </mc:Choice>
    <mc:Fallback xmlns="">
      <p:transition spd="slow" advTm="410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Practice Profile </a:t>
            </a:r>
            <a:endParaRPr/>
          </a:p>
        </p:txBody>
      </p:sp>
      <p:sp>
        <p:nvSpPr>
          <p:cNvPr id="162" name="Google Shape;162;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63" name="Google Shape;163;p27"/>
          <p:cNvPicPr preferRelativeResize="0"/>
          <p:nvPr/>
        </p:nvPicPr>
        <p:blipFill>
          <a:blip r:embed="rId5">
            <a:alphaModFix/>
          </a:blip>
          <a:stretch>
            <a:fillRect/>
          </a:stretch>
        </p:blipFill>
        <p:spPr>
          <a:xfrm>
            <a:off x="72470" y="0"/>
            <a:ext cx="8999062" cy="5143500"/>
          </a:xfrm>
          <a:prstGeom prst="rect">
            <a:avLst/>
          </a:prstGeom>
          <a:noFill/>
          <a:ln>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200998567"/>
      </p:ext>
    </p:extLst>
  </p:cSld>
  <p:clrMapOvr>
    <a:masterClrMapping/>
  </p:clrMapOvr>
  <mc:AlternateContent xmlns:mc="http://schemas.openxmlformats.org/markup-compatibility/2006" xmlns:p14="http://schemas.microsoft.com/office/powerpoint/2010/main">
    <mc:Choice Requires="p14">
      <p:transition spd="slow" p14:dur="2000" advTm="62102"/>
    </mc:Choice>
    <mc:Fallback xmlns="">
      <p:transition spd="slow" advTm="621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What’s next in your learning? </a:t>
            </a:r>
            <a:endParaRPr lang="en-US" b="1" dirty="0">
              <a:solidFill>
                <a:srgbClr val="FF0000"/>
              </a:solidFill>
            </a:endParaRPr>
          </a:p>
        </p:txBody>
      </p:sp>
      <p:pic>
        <p:nvPicPr>
          <p:cNvPr id="4" name="Picture 3"/>
          <p:cNvPicPr>
            <a:picLocks noChangeAspect="1"/>
          </p:cNvPicPr>
          <p:nvPr/>
        </p:nvPicPr>
        <p:blipFill>
          <a:blip r:embed="rId5"/>
          <a:stretch>
            <a:fillRect/>
          </a:stretch>
        </p:blipFill>
        <p:spPr>
          <a:xfrm>
            <a:off x="2406215" y="1584250"/>
            <a:ext cx="4331570" cy="2530549"/>
          </a:xfrm>
          <a:prstGeom prst="rect">
            <a:avLst/>
          </a:prstGeom>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extLst>
      <p:ext uri="{BB962C8B-B14F-4D97-AF65-F5344CB8AC3E}">
        <p14:creationId xmlns:p14="http://schemas.microsoft.com/office/powerpoint/2010/main" val="3931095147"/>
      </p:ext>
    </p:extLst>
  </p:cSld>
  <p:clrMapOvr>
    <a:masterClrMapping/>
  </p:clrMapOvr>
  <mc:AlternateContent xmlns:mc="http://schemas.openxmlformats.org/markup-compatibility/2006" xmlns:p14="http://schemas.microsoft.com/office/powerpoint/2010/main">
    <mc:Choice Requires="p14">
      <p:transition spd="slow" p14:dur="2000" advTm="38942"/>
    </mc:Choice>
    <mc:Fallback xmlns="">
      <p:transition spd="slow" advTm="389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Part Series </a:t>
            </a:r>
            <a:endParaRPr lang="en-US" dirty="0"/>
          </a:p>
        </p:txBody>
      </p:sp>
      <p:sp>
        <p:nvSpPr>
          <p:cNvPr id="4" name="Text Placeholder 2"/>
          <p:cNvSpPr>
            <a:spLocks noGrp="1"/>
          </p:cNvSpPr>
          <p:nvPr>
            <p:ph type="body" idx="1"/>
          </p:nvPr>
        </p:nvSpPr>
        <p:spPr/>
        <p:txBody>
          <a:bodyPr/>
          <a:lstStyle/>
          <a:p>
            <a:pPr marL="114300" indent="0">
              <a:buNone/>
            </a:pPr>
            <a:r>
              <a:rPr lang="en-US" dirty="0" smtClean="0"/>
              <a:t>Part One: Overview of Tip to Tip Learning Progressions</a:t>
            </a:r>
          </a:p>
          <a:p>
            <a:pPr marL="114300" indent="0">
              <a:buNone/>
            </a:pPr>
            <a:endParaRPr lang="en-US" dirty="0" smtClean="0"/>
          </a:p>
          <a:p>
            <a:pPr marL="114300" indent="0">
              <a:buNone/>
            </a:pPr>
            <a:r>
              <a:rPr lang="en-US" dirty="0" smtClean="0"/>
              <a:t>Part Two: Building the Base</a:t>
            </a:r>
          </a:p>
          <a:p>
            <a:pPr marL="114300" indent="0">
              <a:buNone/>
            </a:pPr>
            <a:endParaRPr lang="en-US" dirty="0"/>
          </a:p>
          <a:p>
            <a:pPr marL="114300" indent="0">
              <a:buNone/>
            </a:pPr>
            <a:r>
              <a:rPr lang="en-US" dirty="0" smtClean="0"/>
              <a:t>Part Three: Deconstructing the Standard</a:t>
            </a:r>
          </a:p>
          <a:p>
            <a:pPr marL="114300" indent="0">
              <a:buNone/>
            </a:pPr>
            <a:endParaRPr lang="en-US" dirty="0"/>
          </a:p>
          <a:p>
            <a:pPr marL="114300" indent="0">
              <a:buNone/>
            </a:pPr>
            <a:r>
              <a:rPr lang="en-US" dirty="0" smtClean="0"/>
              <a:t>Part Four: Moving Beyond the Standard</a:t>
            </a:r>
          </a:p>
          <a:p>
            <a:pPr marL="114300" indent="0">
              <a:buNone/>
            </a:pPr>
            <a:endParaRPr lang="en-US" dirty="0" smtClean="0"/>
          </a:p>
          <a:p>
            <a:pPr marL="114300" indent="0">
              <a:buNone/>
            </a:pPr>
            <a:r>
              <a:rPr lang="en-US" dirty="0" smtClean="0"/>
              <a:t>Part </a:t>
            </a:r>
            <a:r>
              <a:rPr lang="en-US" dirty="0"/>
              <a:t>Five: Critiquing Your Tip to Tip Learning </a:t>
            </a:r>
            <a:r>
              <a:rPr lang="en-US" dirty="0" smtClean="0"/>
              <a:t>Progression</a:t>
            </a:r>
          </a:p>
          <a:p>
            <a:pPr lvl="1"/>
            <a:r>
              <a:rPr lang="en-US" dirty="0"/>
              <a:t>Reflect on the learning progression you have created</a:t>
            </a:r>
          </a:p>
          <a:p>
            <a:pPr lvl="1"/>
            <a:r>
              <a:rPr lang="en-US" dirty="0"/>
              <a:t>Identify next steps in your learning </a:t>
            </a:r>
          </a:p>
          <a:p>
            <a:pPr marL="114300" indent="0">
              <a:buNone/>
            </a:pPr>
            <a:endParaRPr lang="en-US" dirty="0"/>
          </a:p>
          <a:p>
            <a:pPr marL="114300" indent="0">
              <a:buNone/>
            </a:pPr>
            <a:endParaRPr lang="en-US" dirty="0"/>
          </a:p>
        </p:txBody>
      </p:sp>
      <p:pic>
        <p:nvPicPr>
          <p:cNvPr id="5" name="Picture 4"/>
          <p:cNvPicPr>
            <a:picLocks noChangeAspect="1"/>
          </p:cNvPicPr>
          <p:nvPr/>
        </p:nvPicPr>
        <p:blipFill>
          <a:blip r:embed="rId6"/>
          <a:stretch>
            <a:fillRect/>
          </a:stretch>
        </p:blipFill>
        <p:spPr>
          <a:xfrm>
            <a:off x="8140692" y="1019412"/>
            <a:ext cx="691608" cy="670129"/>
          </a:xfrm>
          <a:prstGeom prst="rect">
            <a:avLst/>
          </a:prstGeom>
        </p:spPr>
      </p:pic>
      <p:pic>
        <p:nvPicPr>
          <p:cNvPr id="6" name="Picture 5"/>
          <p:cNvPicPr>
            <a:picLocks noChangeAspect="1"/>
          </p:cNvPicPr>
          <p:nvPr/>
        </p:nvPicPr>
        <p:blipFill>
          <a:blip r:embed="rId6"/>
          <a:stretch>
            <a:fillRect/>
          </a:stretch>
        </p:blipFill>
        <p:spPr>
          <a:xfrm>
            <a:off x="8140692" y="1689541"/>
            <a:ext cx="691608" cy="670129"/>
          </a:xfrm>
          <a:prstGeom prst="rect">
            <a:avLst/>
          </a:prstGeom>
        </p:spPr>
      </p:pic>
      <p:pic>
        <p:nvPicPr>
          <p:cNvPr id="7" name="Picture 6"/>
          <p:cNvPicPr>
            <a:picLocks noChangeAspect="1"/>
          </p:cNvPicPr>
          <p:nvPr/>
        </p:nvPicPr>
        <p:blipFill>
          <a:blip r:embed="rId6"/>
          <a:stretch>
            <a:fillRect/>
          </a:stretch>
        </p:blipFill>
        <p:spPr>
          <a:xfrm>
            <a:off x="8140692" y="2359670"/>
            <a:ext cx="691608" cy="670129"/>
          </a:xfrm>
          <a:prstGeom prst="rect">
            <a:avLst/>
          </a:prstGeom>
        </p:spPr>
      </p:pic>
      <p:pic>
        <p:nvPicPr>
          <p:cNvPr id="8" name="Picture 7"/>
          <p:cNvPicPr>
            <a:picLocks noChangeAspect="1"/>
          </p:cNvPicPr>
          <p:nvPr/>
        </p:nvPicPr>
        <p:blipFill>
          <a:blip r:embed="rId6"/>
          <a:stretch>
            <a:fillRect/>
          </a:stretch>
        </p:blipFill>
        <p:spPr>
          <a:xfrm>
            <a:off x="8140692" y="3014247"/>
            <a:ext cx="691608" cy="670129"/>
          </a:xfrm>
          <a:prstGeom prst="rect">
            <a:avLst/>
          </a:prstGeom>
        </p:spPr>
      </p:pic>
      <p:pic>
        <p:nvPicPr>
          <p:cNvPr id="9" name="Picture 8"/>
          <p:cNvPicPr>
            <a:picLocks noChangeAspect="1"/>
          </p:cNvPicPr>
          <p:nvPr/>
        </p:nvPicPr>
        <p:blipFill>
          <a:blip r:embed="rId6"/>
          <a:stretch>
            <a:fillRect/>
          </a:stretch>
        </p:blipFill>
        <p:spPr>
          <a:xfrm>
            <a:off x="8140692" y="3668824"/>
            <a:ext cx="691608" cy="670129"/>
          </a:xfrm>
          <a:prstGeom prst="rect">
            <a:avLst/>
          </a:prstGeom>
        </p:spPr>
      </p:pic>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85200" y="4584700"/>
            <a:ext cx="406400" cy="406400"/>
          </a:xfrm>
          <a:prstGeom prst="rect">
            <a:avLst/>
          </a:prstGeom>
        </p:spPr>
      </p:pic>
    </p:spTree>
    <p:custDataLst>
      <p:tags r:id="rId1"/>
    </p:custDataLst>
    <p:extLst>
      <p:ext uri="{BB962C8B-B14F-4D97-AF65-F5344CB8AC3E}">
        <p14:creationId xmlns:p14="http://schemas.microsoft.com/office/powerpoint/2010/main" val="1744319529"/>
      </p:ext>
    </p:extLst>
  </p:cSld>
  <p:clrMapOvr>
    <a:masterClrMapping/>
  </p:clrMapOvr>
  <mc:AlternateContent xmlns:mc="http://schemas.openxmlformats.org/markup-compatibility/2006" xmlns:p14="http://schemas.microsoft.com/office/powerpoint/2010/main">
    <mc:Choice Requires="p14">
      <p:transition spd="slow" p14:dur="2000" advTm="23036"/>
    </mc:Choice>
    <mc:Fallback xmlns="">
      <p:transition spd="slow" advTm="230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0000"/>
                </a:solidFill>
              </a:rPr>
              <a:t>Tip to Tip Learning Progression per STANDARD</a:t>
            </a:r>
            <a:endParaRPr b="1">
              <a:solidFill>
                <a:srgbClr val="FF0000"/>
              </a:solidFill>
            </a:endParaRPr>
          </a:p>
        </p:txBody>
      </p:sp>
      <p:sp>
        <p:nvSpPr>
          <p:cNvPr id="85" name="Google Shape;85;p17"/>
          <p:cNvSpPr txBox="1">
            <a:spLocks noGrp="1"/>
          </p:cNvSpPr>
          <p:nvPr>
            <p:ph type="body" idx="1"/>
          </p:nvPr>
        </p:nvSpPr>
        <p:spPr>
          <a:xfrm>
            <a:off x="311700" y="1241684"/>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082A3D"/>
                </a:solidFill>
                <a:highlight>
                  <a:srgbClr val="FFFFFF"/>
                </a:highlight>
              </a:rPr>
              <a:t>For the purpose of today’s presentation, we will look at one way to create a tip-to-tip learning progressions for each of our state’s learning standards. </a:t>
            </a:r>
            <a:endParaRPr dirty="0"/>
          </a:p>
          <a:p>
            <a:pPr marL="0" lvl="0" indent="0" algn="l" rtl="0">
              <a:spcBef>
                <a:spcPts val="1600"/>
              </a:spcBef>
              <a:spcAft>
                <a:spcPts val="0"/>
              </a:spcAft>
              <a:buNone/>
            </a:pPr>
            <a:endParaRPr dirty="0"/>
          </a:p>
          <a:p>
            <a:pPr marL="0" lvl="0" indent="0" algn="l" rtl="0">
              <a:spcBef>
                <a:spcPts val="1600"/>
              </a:spcBef>
              <a:spcAft>
                <a:spcPts val="1600"/>
              </a:spcAft>
              <a:buNone/>
            </a:pPr>
            <a:endParaRPr dirty="0"/>
          </a:p>
        </p:txBody>
      </p:sp>
      <p:pic>
        <p:nvPicPr>
          <p:cNvPr id="86" name="Google Shape;86;p17"/>
          <p:cNvPicPr preferRelativeResize="0"/>
          <p:nvPr/>
        </p:nvPicPr>
        <p:blipFill>
          <a:blip r:embed="rId5">
            <a:alphaModFix/>
          </a:blip>
          <a:stretch>
            <a:fillRect/>
          </a:stretch>
        </p:blipFill>
        <p:spPr>
          <a:xfrm>
            <a:off x="476449" y="2349708"/>
            <a:ext cx="2512226" cy="1986500"/>
          </a:xfrm>
          <a:prstGeom prst="rect">
            <a:avLst/>
          </a:prstGeom>
          <a:noFill/>
          <a:ln>
            <a:noFill/>
          </a:ln>
        </p:spPr>
      </p:pic>
      <p:pic>
        <p:nvPicPr>
          <p:cNvPr id="87" name="Google Shape;87;p17"/>
          <p:cNvPicPr preferRelativeResize="0"/>
          <p:nvPr/>
        </p:nvPicPr>
        <p:blipFill>
          <a:blip r:embed="rId6">
            <a:alphaModFix/>
          </a:blip>
          <a:stretch>
            <a:fillRect/>
          </a:stretch>
        </p:blipFill>
        <p:spPr>
          <a:xfrm>
            <a:off x="3299302" y="2375745"/>
            <a:ext cx="2269050" cy="1934425"/>
          </a:xfrm>
          <a:prstGeom prst="rect">
            <a:avLst/>
          </a:prstGeom>
          <a:noFill/>
          <a:ln>
            <a:noFill/>
          </a:ln>
        </p:spPr>
      </p:pic>
      <p:pic>
        <p:nvPicPr>
          <p:cNvPr id="88" name="Google Shape;88;p17"/>
          <p:cNvPicPr preferRelativeResize="0"/>
          <p:nvPr/>
        </p:nvPicPr>
        <p:blipFill>
          <a:blip r:embed="rId7">
            <a:alphaModFix/>
          </a:blip>
          <a:stretch>
            <a:fillRect/>
          </a:stretch>
        </p:blipFill>
        <p:spPr>
          <a:xfrm>
            <a:off x="6079725" y="2309045"/>
            <a:ext cx="2453100" cy="2067824"/>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060"/>
    </mc:Choice>
    <mc:Fallback xmlns="">
      <p:transition spd="slow" advTm="380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FF0000"/>
                </a:solidFill>
              </a:rPr>
              <a:t>Coming Soon! </a:t>
            </a:r>
            <a:endParaRPr b="1">
              <a:solidFill>
                <a:srgbClr val="FF0000"/>
              </a:solidFill>
            </a:endParaRPr>
          </a:p>
        </p:txBody>
      </p:sp>
      <p:sp>
        <p:nvSpPr>
          <p:cNvPr id="330" name="Google Shape;330;p4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After </a:t>
            </a:r>
            <a:r>
              <a:rPr lang="en" dirty="0" smtClean="0"/>
              <a:t>teachers </a:t>
            </a:r>
            <a:r>
              <a:rPr lang="en" dirty="0"/>
              <a:t>gain teacher clarity (.75 Effect Size) from creating </a:t>
            </a:r>
            <a:r>
              <a:rPr lang="en" dirty="0" smtClean="0"/>
              <a:t>Tip to Tip Learning Progressions, </a:t>
            </a:r>
            <a:r>
              <a:rPr lang="en" dirty="0"/>
              <a:t>it is important that they begin to integrate them into lesson design AND make them visible to their students. </a:t>
            </a:r>
            <a:endParaRPr dirty="0"/>
          </a:p>
          <a:p>
            <a:pPr marL="0" lvl="0" indent="0" algn="l" rtl="0">
              <a:spcBef>
                <a:spcPts val="1600"/>
              </a:spcBef>
              <a:spcAft>
                <a:spcPts val="0"/>
              </a:spcAft>
              <a:buNone/>
            </a:pPr>
            <a:endParaRPr dirty="0"/>
          </a:p>
          <a:p>
            <a:pPr marL="0" lvl="0" indent="0" algn="l" rtl="0">
              <a:spcBef>
                <a:spcPts val="1600"/>
              </a:spcBef>
              <a:spcAft>
                <a:spcPts val="1600"/>
              </a:spcAft>
              <a:buNone/>
            </a:pPr>
            <a:r>
              <a:rPr lang="en" dirty="0"/>
              <a:t>The next webinar </a:t>
            </a:r>
            <a:r>
              <a:rPr lang="en" dirty="0" smtClean="0"/>
              <a:t>series will address </a:t>
            </a:r>
            <a:r>
              <a:rPr lang="en" dirty="0"/>
              <a:t>ways to </a:t>
            </a:r>
            <a:r>
              <a:rPr lang="en" b="1" i="1" dirty="0"/>
              <a:t>effectively use</a:t>
            </a:r>
            <a:r>
              <a:rPr lang="en" dirty="0"/>
              <a:t> Tip to Tip Learning </a:t>
            </a:r>
            <a:r>
              <a:rPr lang="en" dirty="0" smtClean="0"/>
              <a:t>Progressions</a:t>
            </a:r>
            <a:r>
              <a:rPr lang="en" dirty="0"/>
              <a:t> </a:t>
            </a:r>
            <a:r>
              <a:rPr lang="en" dirty="0" smtClean="0"/>
              <a:t>in lesson design, assessment, teacher based teams, and individual education programs. </a:t>
            </a:r>
            <a:endParaRPr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0558"/>
    </mc:Choice>
    <mc:Fallback xmlns="">
      <p:transition spd="slow" advTm="505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5"/>
          <p:cNvSpPr txBox="1">
            <a:spLocks noGrp="1"/>
          </p:cNvSpPr>
          <p:nvPr>
            <p:ph type="title"/>
          </p:nvPr>
        </p:nvSpPr>
        <p:spPr>
          <a:xfrm>
            <a:off x="311700" y="1390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Special Thanks to my PARTNERS  </a:t>
            </a:r>
            <a:endParaRPr/>
          </a:p>
        </p:txBody>
      </p:sp>
      <p:sp>
        <p:nvSpPr>
          <p:cNvPr id="342" name="Google Shape;342;p45"/>
          <p:cNvSpPr txBox="1">
            <a:spLocks noGrp="1"/>
          </p:cNvSpPr>
          <p:nvPr>
            <p:ph type="body" idx="1"/>
          </p:nvPr>
        </p:nvSpPr>
        <p:spPr>
          <a:xfrm>
            <a:off x="311700" y="788625"/>
            <a:ext cx="8520600" cy="405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Shawna Benson, Program Director of the Diverse Learning Center at OCALI</a:t>
            </a:r>
            <a:endParaRPr/>
          </a:p>
          <a:p>
            <a:pPr marL="0" lvl="0" indent="0" algn="l" rtl="0">
              <a:spcBef>
                <a:spcPts val="1600"/>
              </a:spcBef>
              <a:spcAft>
                <a:spcPts val="0"/>
              </a:spcAft>
              <a:buNone/>
            </a:pPr>
            <a:r>
              <a:rPr lang="en"/>
              <a:t>Becky Rees, Director SST6</a:t>
            </a:r>
            <a:endParaRPr/>
          </a:p>
          <a:p>
            <a:pPr marL="0" lvl="0" indent="0" algn="l" rtl="0">
              <a:spcBef>
                <a:spcPts val="1600"/>
              </a:spcBef>
              <a:spcAft>
                <a:spcPts val="0"/>
              </a:spcAft>
              <a:buNone/>
            </a:pPr>
            <a:r>
              <a:rPr lang="en"/>
              <a:t>SST6 Consultants on the Special Ed Team: Kim Moritz, Tiffini Flugga, Caryn Timmerman, Michele Bambauer, and my officemate,  Michelle Vandemark. </a:t>
            </a:r>
            <a:endParaRPr/>
          </a:p>
          <a:p>
            <a:pPr marL="0" lvl="0" indent="0" algn="l" rtl="0">
              <a:spcBef>
                <a:spcPts val="1600"/>
              </a:spcBef>
              <a:spcAft>
                <a:spcPts val="0"/>
              </a:spcAft>
              <a:buNone/>
            </a:pPr>
            <a:r>
              <a:rPr lang="en"/>
              <a:t>Vaughn Ray, Curriculum Director </a:t>
            </a:r>
            <a:endParaRPr/>
          </a:p>
          <a:p>
            <a:pPr marL="0" lvl="0" indent="0" algn="l" rtl="0">
              <a:spcBef>
                <a:spcPts val="1600"/>
              </a:spcBef>
              <a:spcAft>
                <a:spcPts val="0"/>
              </a:spcAft>
              <a:buNone/>
            </a:pPr>
            <a:r>
              <a:rPr lang="en"/>
              <a:t>Chad Brinkman, High School Principal and Maureen Rentz, Special Education Director. </a:t>
            </a:r>
            <a:endParaRPr/>
          </a:p>
          <a:p>
            <a:pPr marL="0" lvl="0" indent="0" algn="l" rtl="0">
              <a:spcBef>
                <a:spcPts val="1600"/>
              </a:spcBef>
              <a:spcAft>
                <a:spcPts val="0"/>
              </a:spcAft>
              <a:buNone/>
            </a:pPr>
            <a:r>
              <a:rPr lang="en"/>
              <a:t>Pam VanHorn, OLi4 and national speaker: Brandon Doubek, EdSuccess LLC</a:t>
            </a:r>
            <a:endParaRPr/>
          </a:p>
          <a:p>
            <a:pPr marL="0" lvl="0" indent="0" algn="l" rtl="0">
              <a:spcBef>
                <a:spcPts val="1600"/>
              </a:spcBef>
              <a:spcAft>
                <a:spcPts val="1600"/>
              </a:spcAft>
              <a:buNone/>
            </a:pP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FF0000"/>
                </a:solidFill>
              </a:rPr>
              <a:t>Resources and Acronyms</a:t>
            </a:r>
            <a:endParaRPr b="1">
              <a:solidFill>
                <a:srgbClr val="FF0000"/>
              </a:solidFill>
            </a:endParaRPr>
          </a:p>
        </p:txBody>
      </p:sp>
      <p:sp>
        <p:nvSpPr>
          <p:cNvPr id="94" name="Google Shape;94;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graphicFrame>
        <p:nvGraphicFramePr>
          <p:cNvPr id="95" name="Google Shape;95;p18"/>
          <p:cNvGraphicFramePr/>
          <p:nvPr/>
        </p:nvGraphicFramePr>
        <p:xfrm>
          <a:off x="393300" y="1213650"/>
          <a:ext cx="8439000" cy="3579750"/>
        </p:xfrm>
        <a:graphic>
          <a:graphicData uri="http://schemas.openxmlformats.org/drawingml/2006/table">
            <a:tbl>
              <a:tblPr>
                <a:noFill/>
                <a:tableStyleId>{9F637E96-625A-4643-A8EB-BA2459CDB6CE}</a:tableStyleId>
              </a:tblPr>
              <a:tblGrid>
                <a:gridCol w="2095750">
                  <a:extLst>
                    <a:ext uri="{9D8B030D-6E8A-4147-A177-3AD203B41FA5}">
                      <a16:colId xmlns:a16="http://schemas.microsoft.com/office/drawing/2014/main" val="20000"/>
                    </a:ext>
                  </a:extLst>
                </a:gridCol>
                <a:gridCol w="6343250">
                  <a:extLst>
                    <a:ext uri="{9D8B030D-6E8A-4147-A177-3AD203B41FA5}">
                      <a16:colId xmlns:a16="http://schemas.microsoft.com/office/drawing/2014/main" val="20001"/>
                    </a:ext>
                  </a:extLst>
                </a:gridCol>
              </a:tblGrid>
              <a:tr h="494900">
                <a:tc>
                  <a:txBody>
                    <a:bodyPr/>
                    <a:lstStyle/>
                    <a:p>
                      <a:pPr marL="0" lvl="0" indent="0" algn="l" rtl="0">
                        <a:spcBef>
                          <a:spcPts val="0"/>
                        </a:spcBef>
                        <a:spcAft>
                          <a:spcPts val="0"/>
                        </a:spcAft>
                        <a:buNone/>
                      </a:pPr>
                      <a:r>
                        <a:rPr lang="en" sz="1100" b="1"/>
                        <a:t>Acronym</a:t>
                      </a:r>
                      <a:endParaRPr sz="1100"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 sz="1100" b="1"/>
                        <a:t>Name and link to resource</a:t>
                      </a:r>
                      <a:endParaRPr sz="1100" b="1"/>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494900">
                <a:tc>
                  <a:txBody>
                    <a:bodyPr/>
                    <a:lstStyle/>
                    <a:p>
                      <a:pPr marL="0" lvl="0" indent="0" algn="l" rtl="0">
                        <a:spcBef>
                          <a:spcPts val="0"/>
                        </a:spcBef>
                        <a:spcAft>
                          <a:spcPts val="0"/>
                        </a:spcAft>
                        <a:buNone/>
                      </a:pPr>
                      <a:r>
                        <a:rPr lang="en" sz="1100"/>
                        <a:t>OLS</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100" u="sng">
                          <a:solidFill>
                            <a:srgbClr val="1155CC"/>
                          </a:solidFill>
                          <a:hlinkClick r:id="rId5"/>
                        </a:rPr>
                        <a:t>Ohio’s Learning Standards</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94900">
                <a:tc>
                  <a:txBody>
                    <a:bodyPr/>
                    <a:lstStyle/>
                    <a:p>
                      <a:pPr marL="0" lvl="0" indent="0" algn="l" rtl="0">
                        <a:spcBef>
                          <a:spcPts val="0"/>
                        </a:spcBef>
                        <a:spcAft>
                          <a:spcPts val="0"/>
                        </a:spcAft>
                        <a:buNone/>
                      </a:pPr>
                      <a:r>
                        <a:rPr lang="en" sz="1100"/>
                        <a:t>OLS-E</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100" u="sng">
                          <a:solidFill>
                            <a:srgbClr val="1155CC"/>
                          </a:solidFill>
                          <a:hlinkClick r:id="rId6"/>
                        </a:rPr>
                        <a:t>Ohio Learning Standards-Extended</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610350">
                <a:tc>
                  <a:txBody>
                    <a:bodyPr/>
                    <a:lstStyle/>
                    <a:p>
                      <a:pPr marL="0" lvl="0" indent="0" algn="l" rtl="0">
                        <a:spcBef>
                          <a:spcPts val="0"/>
                        </a:spcBef>
                        <a:spcAft>
                          <a:spcPts val="0"/>
                        </a:spcAft>
                        <a:buNone/>
                      </a:pPr>
                      <a:r>
                        <a:rPr lang="en" sz="1100"/>
                        <a:t>LP</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u="sng">
                          <a:solidFill>
                            <a:srgbClr val="1155CC"/>
                          </a:solidFill>
                          <a:hlinkClick r:id="rId7"/>
                        </a:rPr>
                        <a:t>Ohio Learning Standards-Extended with Learning Progressions</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94900">
                <a:tc>
                  <a:txBody>
                    <a:bodyPr/>
                    <a:lstStyle/>
                    <a:p>
                      <a:pPr marL="0" lvl="0" indent="0" algn="l" rtl="0">
                        <a:spcBef>
                          <a:spcPts val="0"/>
                        </a:spcBef>
                        <a:spcAft>
                          <a:spcPts val="0"/>
                        </a:spcAft>
                        <a:buNone/>
                      </a:pPr>
                      <a:r>
                        <a:rPr lang="en" sz="1100"/>
                        <a:t>CRM</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u="sng">
                          <a:solidFill>
                            <a:srgbClr val="1155CC"/>
                          </a:solidFill>
                          <a:hlinkClick r:id="rId8"/>
                        </a:rPr>
                        <a:t>Cognitive Rigor Matrix</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94900">
                <a:tc>
                  <a:txBody>
                    <a:bodyPr/>
                    <a:lstStyle/>
                    <a:p>
                      <a:pPr marL="0" lvl="0" indent="0" algn="l" rtl="0">
                        <a:spcBef>
                          <a:spcPts val="0"/>
                        </a:spcBef>
                        <a:spcAft>
                          <a:spcPts val="0"/>
                        </a:spcAft>
                        <a:buNone/>
                      </a:pPr>
                      <a:r>
                        <a:rPr lang="en" sz="1100"/>
                        <a:t>PLD</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100" u="sng">
                          <a:solidFill>
                            <a:srgbClr val="1155CC"/>
                          </a:solidFill>
                          <a:hlinkClick r:id="rId9"/>
                        </a:rPr>
                        <a:t>Performance Level Descriptors</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94900">
                <a:tc>
                  <a:txBody>
                    <a:bodyPr/>
                    <a:lstStyle/>
                    <a:p>
                      <a:pPr marL="0" lvl="0" indent="0" algn="l" rtl="0">
                        <a:spcBef>
                          <a:spcPts val="0"/>
                        </a:spcBef>
                        <a:spcAft>
                          <a:spcPts val="0"/>
                        </a:spcAft>
                        <a:buNone/>
                      </a:pPr>
                      <a:r>
                        <a:rPr lang="en" sz="1100"/>
                        <a:t>Splinter Skills </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100"/>
                        <a:t> Or sub skill </a:t>
                      </a:r>
                      <a:endParaRPr sz="11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057"/>
    </mc:Choice>
    <mc:Fallback xmlns="">
      <p:transition spd="slow" advTm="190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145500" y="253825"/>
            <a:ext cx="8853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0000"/>
                </a:solidFill>
              </a:rPr>
              <a:t>Learning Progressions and Cognitive Rigor Matrices</a:t>
            </a:r>
            <a:endParaRPr>
              <a:solidFill>
                <a:srgbClr val="FF0000"/>
              </a:solidFill>
            </a:endParaRPr>
          </a:p>
        </p:txBody>
      </p:sp>
      <p:sp>
        <p:nvSpPr>
          <p:cNvPr id="101" name="Google Shape;101;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ctr" rtl="0">
              <a:lnSpc>
                <a:spcPct val="140000"/>
              </a:lnSpc>
              <a:spcBef>
                <a:spcPts val="0"/>
              </a:spcBef>
              <a:spcAft>
                <a:spcPts val="0"/>
              </a:spcAft>
              <a:buClr>
                <a:schemeClr val="dk1"/>
              </a:buClr>
              <a:buSzPts val="1100"/>
              <a:buFont typeface="Arial"/>
              <a:buNone/>
            </a:pPr>
            <a:r>
              <a:rPr lang="en" sz="1950" b="1">
                <a:solidFill>
                  <a:srgbClr val="78C42A"/>
                </a:solidFill>
                <a:highlight>
                  <a:srgbClr val="FCFCFC"/>
                </a:highlight>
              </a:rPr>
              <a:t>“A learning progression can visually and verbally articulate a hypothesis about how learning will typically move toward increased understanding for most students.”</a:t>
            </a:r>
            <a:endParaRPr sz="1950" b="1">
              <a:solidFill>
                <a:srgbClr val="78C42A"/>
              </a:solidFill>
              <a:highlight>
                <a:srgbClr val="FCFCFC"/>
              </a:highlight>
            </a:endParaRPr>
          </a:p>
          <a:p>
            <a:pPr marL="0" lvl="0" indent="0" algn="ctr" rtl="0">
              <a:lnSpc>
                <a:spcPct val="140000"/>
              </a:lnSpc>
              <a:spcBef>
                <a:spcPts val="1100"/>
              </a:spcBef>
              <a:spcAft>
                <a:spcPts val="0"/>
              </a:spcAft>
              <a:buClr>
                <a:schemeClr val="dk1"/>
              </a:buClr>
              <a:buSzPts val="1100"/>
              <a:buFont typeface="Arial"/>
              <a:buNone/>
            </a:pPr>
            <a:r>
              <a:rPr lang="en" sz="1950" b="1">
                <a:solidFill>
                  <a:srgbClr val="78C42A"/>
                </a:solidFill>
                <a:highlight>
                  <a:srgbClr val="FCFCFC"/>
                </a:highlight>
              </a:rPr>
              <a:t>— Karin Hess</a:t>
            </a:r>
            <a:endParaRPr sz="1950" b="1">
              <a:solidFill>
                <a:srgbClr val="78C42A"/>
              </a:solidFill>
              <a:highlight>
                <a:srgbClr val="FCFCFC"/>
              </a:highlight>
            </a:endParaRPr>
          </a:p>
          <a:p>
            <a:pPr marL="0" lvl="0" indent="0" algn="l" rtl="0">
              <a:spcBef>
                <a:spcPts val="1100"/>
              </a:spcBef>
              <a:spcAft>
                <a:spcPts val="1600"/>
              </a:spcAft>
              <a:buNone/>
            </a:pPr>
            <a:endParaRPr b="1"/>
          </a:p>
        </p:txBody>
      </p:sp>
      <p:pic>
        <p:nvPicPr>
          <p:cNvPr id="102" name="Google Shape;102;p19"/>
          <p:cNvPicPr preferRelativeResize="0"/>
          <p:nvPr/>
        </p:nvPicPr>
        <p:blipFill>
          <a:blip r:embed="rId5">
            <a:alphaModFix/>
          </a:blip>
          <a:stretch>
            <a:fillRect/>
          </a:stretch>
        </p:blipFill>
        <p:spPr>
          <a:xfrm>
            <a:off x="5959325" y="2788343"/>
            <a:ext cx="2872975" cy="2218382"/>
          </a:xfrm>
          <a:prstGeom prst="rect">
            <a:avLst/>
          </a:prstGeom>
          <a:noFill/>
          <a:ln>
            <a:noFill/>
          </a:ln>
        </p:spPr>
      </p:pic>
      <p:pic>
        <p:nvPicPr>
          <p:cNvPr id="103" name="Google Shape;103;p19"/>
          <p:cNvPicPr preferRelativeResize="0"/>
          <p:nvPr/>
        </p:nvPicPr>
        <p:blipFill>
          <a:blip r:embed="rId6">
            <a:alphaModFix/>
          </a:blip>
          <a:stretch>
            <a:fillRect/>
          </a:stretch>
        </p:blipFill>
        <p:spPr>
          <a:xfrm>
            <a:off x="311696" y="2764413"/>
            <a:ext cx="2872977" cy="2310700"/>
          </a:xfrm>
          <a:prstGeom prst="rect">
            <a:avLst/>
          </a:prstGeom>
          <a:noFill/>
          <a:ln>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6195"/>
    </mc:Choice>
    <mc:Fallback xmlns="">
      <p:transition spd="slow" advTm="106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1|2.7"/>
</p:tagLst>
</file>

<file path=ppt/tags/tag10.xml><?xml version="1.0" encoding="utf-8"?>
<p:tagLst xmlns:a="http://schemas.openxmlformats.org/drawingml/2006/main" xmlns:r="http://schemas.openxmlformats.org/officeDocument/2006/relationships" xmlns:p="http://schemas.openxmlformats.org/presentationml/2006/main">
  <p:tag name="TIMING" val="|177.6"/>
</p:tagLst>
</file>

<file path=ppt/tags/tag11.xml><?xml version="1.0" encoding="utf-8"?>
<p:tagLst xmlns:a="http://schemas.openxmlformats.org/drawingml/2006/main" xmlns:r="http://schemas.openxmlformats.org/officeDocument/2006/relationships" xmlns:p="http://schemas.openxmlformats.org/presentationml/2006/main">
  <p:tag name="TIMING" val="|3.8|1.6"/>
</p:tagLst>
</file>

<file path=ppt/tags/tag12.xml><?xml version="1.0" encoding="utf-8"?>
<p:tagLst xmlns:a="http://schemas.openxmlformats.org/drawingml/2006/main" xmlns:r="http://schemas.openxmlformats.org/officeDocument/2006/relationships" xmlns:p="http://schemas.openxmlformats.org/presentationml/2006/main">
  <p:tag name="TIMING" val="|5.8|4.7"/>
</p:tagLst>
</file>

<file path=ppt/tags/tag13.xml><?xml version="1.0" encoding="utf-8"?>
<p:tagLst xmlns:a="http://schemas.openxmlformats.org/drawingml/2006/main" xmlns:r="http://schemas.openxmlformats.org/officeDocument/2006/relationships" xmlns:p="http://schemas.openxmlformats.org/presentationml/2006/main">
  <p:tag name="TIMING" val="|16.4|1.9"/>
</p:tagLst>
</file>

<file path=ppt/tags/tag14.xml><?xml version="1.0" encoding="utf-8"?>
<p:tagLst xmlns:a="http://schemas.openxmlformats.org/drawingml/2006/main" xmlns:r="http://schemas.openxmlformats.org/officeDocument/2006/relationships" xmlns:p="http://schemas.openxmlformats.org/presentationml/2006/main">
  <p:tag name="TIMING" val="|39.1|0.4|11.1|16.4|19.4|62.7|24.1|20.3"/>
</p:tagLst>
</file>

<file path=ppt/tags/tag15.xml><?xml version="1.0" encoding="utf-8"?>
<p:tagLst xmlns:a="http://schemas.openxmlformats.org/drawingml/2006/main" xmlns:r="http://schemas.openxmlformats.org/officeDocument/2006/relationships" xmlns:p="http://schemas.openxmlformats.org/presentationml/2006/main">
  <p:tag name="TIMING" val="|29.2|8.1|2.5"/>
</p:tagLst>
</file>

<file path=ppt/tags/tag16.xml><?xml version="1.0" encoding="utf-8"?>
<p:tagLst xmlns:a="http://schemas.openxmlformats.org/drawingml/2006/main" xmlns:r="http://schemas.openxmlformats.org/officeDocument/2006/relationships" xmlns:p="http://schemas.openxmlformats.org/presentationml/2006/main">
  <p:tag name="TIMING" val="|5.9|1.2|1.1"/>
</p:tagLst>
</file>

<file path=ppt/tags/tag17.xml><?xml version="1.0" encoding="utf-8"?>
<p:tagLst xmlns:a="http://schemas.openxmlformats.org/drawingml/2006/main" xmlns:r="http://schemas.openxmlformats.org/officeDocument/2006/relationships" xmlns:p="http://schemas.openxmlformats.org/presentationml/2006/main">
  <p:tag name="TIMING" val="|4.2|3.9|2.7"/>
</p:tagLst>
</file>

<file path=ppt/tags/tag18.xml><?xml version="1.0" encoding="utf-8"?>
<p:tagLst xmlns:a="http://schemas.openxmlformats.org/drawingml/2006/main" xmlns:r="http://schemas.openxmlformats.org/officeDocument/2006/relationships" xmlns:p="http://schemas.openxmlformats.org/presentationml/2006/main">
  <p:tag name="TIMING" val="|33.2|2.7"/>
</p:tagLst>
</file>

<file path=ppt/tags/tag19.xml><?xml version="1.0" encoding="utf-8"?>
<p:tagLst xmlns:a="http://schemas.openxmlformats.org/drawingml/2006/main" xmlns:r="http://schemas.openxmlformats.org/officeDocument/2006/relationships" xmlns:p="http://schemas.openxmlformats.org/presentationml/2006/main">
  <p:tag name="TIMING" val="|16.8|4.6|14|19|22.8|16.2|131|12.9|23.1|15.3"/>
</p:tagLst>
</file>

<file path=ppt/tags/tag2.xml><?xml version="1.0" encoding="utf-8"?>
<p:tagLst xmlns:a="http://schemas.openxmlformats.org/drawingml/2006/main" xmlns:r="http://schemas.openxmlformats.org/officeDocument/2006/relationships" xmlns:p="http://schemas.openxmlformats.org/presentationml/2006/main">
  <p:tag name="TIMING" val="|131.7|41.9|45.6|22.5"/>
</p:tagLst>
</file>

<file path=ppt/tags/tag20.xml><?xml version="1.0" encoding="utf-8"?>
<p:tagLst xmlns:a="http://schemas.openxmlformats.org/drawingml/2006/main" xmlns:r="http://schemas.openxmlformats.org/officeDocument/2006/relationships" xmlns:p="http://schemas.openxmlformats.org/presentationml/2006/main">
  <p:tag name="TIMING" val="|13.2|17.7|49.2|1"/>
</p:tagLst>
</file>

<file path=ppt/tags/tag21.xml><?xml version="1.0" encoding="utf-8"?>
<p:tagLst xmlns:a="http://schemas.openxmlformats.org/drawingml/2006/main" xmlns:r="http://schemas.openxmlformats.org/officeDocument/2006/relationships" xmlns:p="http://schemas.openxmlformats.org/presentationml/2006/main">
  <p:tag name="TIMING" val="|52.4"/>
</p:tagLst>
</file>

<file path=ppt/tags/tag22.xml><?xml version="1.0" encoding="utf-8"?>
<p:tagLst xmlns:a="http://schemas.openxmlformats.org/drawingml/2006/main" xmlns:r="http://schemas.openxmlformats.org/officeDocument/2006/relationships" xmlns:p="http://schemas.openxmlformats.org/presentationml/2006/main">
  <p:tag name="TIMING" val="|2.4|1|0.9|1"/>
</p:tagLst>
</file>

<file path=ppt/tags/tag23.xml><?xml version="1.0" encoding="utf-8"?>
<p:tagLst xmlns:a="http://schemas.openxmlformats.org/drawingml/2006/main" xmlns:r="http://schemas.openxmlformats.org/officeDocument/2006/relationships" xmlns:p="http://schemas.openxmlformats.org/presentationml/2006/main">
  <p:tag name="TIMING" val="|3|4.7|2.8|2.9"/>
</p:tagLst>
</file>

<file path=ppt/tags/tag24.xml><?xml version="1.0" encoding="utf-8"?>
<p:tagLst xmlns:a="http://schemas.openxmlformats.org/drawingml/2006/main" xmlns:r="http://schemas.openxmlformats.org/officeDocument/2006/relationships" xmlns:p="http://schemas.openxmlformats.org/presentationml/2006/main">
  <p:tag name="TIMING" val="|3.3|1.2|1.2|1.3|1.7"/>
</p:tagLst>
</file>

<file path=ppt/tags/tag3.xml><?xml version="1.0" encoding="utf-8"?>
<p:tagLst xmlns:a="http://schemas.openxmlformats.org/drawingml/2006/main" xmlns:r="http://schemas.openxmlformats.org/officeDocument/2006/relationships" xmlns:p="http://schemas.openxmlformats.org/presentationml/2006/main">
  <p:tag name="TIMING" val="|38|16|8.5|13|6.4"/>
</p:tagLst>
</file>

<file path=ppt/tags/tag4.xml><?xml version="1.0" encoding="utf-8"?>
<p:tagLst xmlns:a="http://schemas.openxmlformats.org/drawingml/2006/main" xmlns:r="http://schemas.openxmlformats.org/officeDocument/2006/relationships" xmlns:p="http://schemas.openxmlformats.org/presentationml/2006/main">
  <p:tag name="TIMING" val="|9.9"/>
</p:tagLst>
</file>

<file path=ppt/tags/tag5.xml><?xml version="1.0" encoding="utf-8"?>
<p:tagLst xmlns:a="http://schemas.openxmlformats.org/drawingml/2006/main" xmlns:r="http://schemas.openxmlformats.org/officeDocument/2006/relationships" xmlns:p="http://schemas.openxmlformats.org/presentationml/2006/main">
  <p:tag name="TIMING" val="|61.1"/>
</p:tagLst>
</file>

<file path=ppt/tags/tag6.xml><?xml version="1.0" encoding="utf-8"?>
<p:tagLst xmlns:a="http://schemas.openxmlformats.org/drawingml/2006/main" xmlns:r="http://schemas.openxmlformats.org/officeDocument/2006/relationships" xmlns:p="http://schemas.openxmlformats.org/presentationml/2006/main">
  <p:tag name="TIMING" val="|44.4|6"/>
</p:tagLst>
</file>

<file path=ppt/tags/tag7.xml><?xml version="1.0" encoding="utf-8"?>
<p:tagLst xmlns:a="http://schemas.openxmlformats.org/drawingml/2006/main" xmlns:r="http://schemas.openxmlformats.org/officeDocument/2006/relationships" xmlns:p="http://schemas.openxmlformats.org/presentationml/2006/main">
  <p:tag name="TIMING" val="|3.2"/>
</p:tagLst>
</file>

<file path=ppt/tags/tag8.xml><?xml version="1.0" encoding="utf-8"?>
<p:tagLst xmlns:a="http://schemas.openxmlformats.org/drawingml/2006/main" xmlns:r="http://schemas.openxmlformats.org/officeDocument/2006/relationships" xmlns:p="http://schemas.openxmlformats.org/presentationml/2006/main">
  <p:tag name="TIMING" val="|9.9|3.4"/>
</p:tagLst>
</file>

<file path=ppt/tags/tag9.xml><?xml version="1.0" encoding="utf-8"?>
<p:tagLst xmlns:a="http://schemas.openxmlformats.org/drawingml/2006/main" xmlns:r="http://schemas.openxmlformats.org/officeDocument/2006/relationships" xmlns:p="http://schemas.openxmlformats.org/presentationml/2006/main">
  <p:tag name="TIMING" val="|34.6|8.7|7.8|20.1|3.2|2.1"/>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7845</TotalTime>
  <Words>9043</Words>
  <Application>Microsoft Office PowerPoint</Application>
  <PresentationFormat>On-screen Show (16:9)</PresentationFormat>
  <Paragraphs>742</Paragraphs>
  <Slides>71</Slides>
  <Notes>70</Notes>
  <HiddenSlides>0</HiddenSlides>
  <MMClips>70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71</vt:i4>
      </vt:variant>
    </vt:vector>
  </HeadingPairs>
  <TitlesOfParts>
    <vt:vector size="74" baseType="lpstr">
      <vt:lpstr>Arial</vt:lpstr>
      <vt:lpstr>Calibri</vt:lpstr>
      <vt:lpstr>Simple Light</vt:lpstr>
      <vt:lpstr>Creating Tip to Tip Learning Progressions  Part ONE </vt:lpstr>
      <vt:lpstr> 5 Part Series Goal</vt:lpstr>
      <vt:lpstr>Five Part Series </vt:lpstr>
      <vt:lpstr>Resource Folder Contents: Part 1 </vt:lpstr>
      <vt:lpstr>Learning Progressions (From Ohio’s standards-writing</vt:lpstr>
      <vt:lpstr>Learning Progressions</vt:lpstr>
      <vt:lpstr>Tip to Tip Learning Progression per STANDARD</vt:lpstr>
      <vt:lpstr>Resources and Acronyms</vt:lpstr>
      <vt:lpstr>Learning Progressions and Cognitive Rigor Matrices</vt:lpstr>
      <vt:lpstr>Performance Level Descriptors (PLD)</vt:lpstr>
      <vt:lpstr>Practice on your own: Accessing PLD</vt:lpstr>
      <vt:lpstr>PowerPoint Presentation</vt:lpstr>
      <vt:lpstr>Practice on your own: Analyzing PLD </vt:lpstr>
      <vt:lpstr>PLD and CRM</vt:lpstr>
      <vt:lpstr>PowerPoint Presentation</vt:lpstr>
      <vt:lpstr>Practice on your own: Using the CRM </vt:lpstr>
      <vt:lpstr>PowerPoint Presentation</vt:lpstr>
      <vt:lpstr>Tip to Tip Learning Progressions should include ALL</vt:lpstr>
      <vt:lpstr>Disclaimer</vt:lpstr>
      <vt:lpstr>PowerPoint Presentation</vt:lpstr>
      <vt:lpstr>Practice Profile </vt:lpstr>
      <vt:lpstr>Templates</vt:lpstr>
      <vt:lpstr>PowerPoint Presentation</vt:lpstr>
      <vt:lpstr>Five Part Series </vt:lpstr>
      <vt:lpstr>Before moving on to part 2: </vt:lpstr>
      <vt:lpstr>Creating Tip to Tip Learning Progressions  Part TWO </vt:lpstr>
      <vt:lpstr> 5 Part Series Goal</vt:lpstr>
      <vt:lpstr>Five Part Series </vt:lpstr>
      <vt:lpstr>Resource Folder Contents: Part 2 </vt:lpstr>
      <vt:lpstr>Resources and Acronyms</vt:lpstr>
      <vt:lpstr>Practice Profile </vt:lpstr>
      <vt:lpstr>Building the Base</vt:lpstr>
      <vt:lpstr>PowerPoint Presentation</vt:lpstr>
      <vt:lpstr>Step 1: Build the Base</vt:lpstr>
      <vt:lpstr>Self Reflection </vt:lpstr>
      <vt:lpstr>Five Part Series </vt:lpstr>
      <vt:lpstr>Before moving on to part 3: </vt:lpstr>
      <vt:lpstr>Creating Tip to Tip Learning Progressions  Part THREE </vt:lpstr>
      <vt:lpstr> 5 Part Series Goal</vt:lpstr>
      <vt:lpstr>Five Part Series </vt:lpstr>
      <vt:lpstr>Resource Folder Contents: Part 3 </vt:lpstr>
      <vt:lpstr>Deconstructing the Standard</vt:lpstr>
      <vt:lpstr>PowerPoint Presentation</vt:lpstr>
      <vt:lpstr>Example with only PLD</vt:lpstr>
      <vt:lpstr>PowerPoint Presentation</vt:lpstr>
      <vt:lpstr>Step 2: Deconstruct Grade Level Standard </vt:lpstr>
      <vt:lpstr>Self Reflection </vt:lpstr>
      <vt:lpstr>Five Part Series </vt:lpstr>
      <vt:lpstr>Before moving on to part 4: </vt:lpstr>
      <vt:lpstr>Creating Tip to Tip Learning Progressions  Part FOUR </vt:lpstr>
      <vt:lpstr> 5 Part Series Goal</vt:lpstr>
      <vt:lpstr>Five Part Series </vt:lpstr>
      <vt:lpstr>Resource Folder Contents: Part 4</vt:lpstr>
      <vt:lpstr>Moving Beyond the Standard</vt:lpstr>
      <vt:lpstr>PowerPoint Presentation</vt:lpstr>
      <vt:lpstr>Putting it all together</vt:lpstr>
      <vt:lpstr>Step 3: Moving Beyond the Standard</vt:lpstr>
      <vt:lpstr>Self Reflect </vt:lpstr>
      <vt:lpstr>Five Part Series </vt:lpstr>
      <vt:lpstr>Before moving on to part 5: </vt:lpstr>
      <vt:lpstr>Creating Tip to Tip Learning Progressions  Part FIVE </vt:lpstr>
      <vt:lpstr> 5 Part Series Goal</vt:lpstr>
      <vt:lpstr>Five Part Series </vt:lpstr>
      <vt:lpstr>Resource Folder Contents: Part 5 </vt:lpstr>
      <vt:lpstr>PowerPoint Presentation</vt:lpstr>
      <vt:lpstr>Practice Profile </vt:lpstr>
      <vt:lpstr>Practice Profile </vt:lpstr>
      <vt:lpstr>What’s next in your learning? </vt:lpstr>
      <vt:lpstr>Five Part Series </vt:lpstr>
      <vt:lpstr>Coming Soon! </vt:lpstr>
      <vt:lpstr>Special Thanks to my PARTNERS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Tip to Tip Learning Progressions</dc:title>
  <dc:creator>Cherie Smith</dc:creator>
  <cp:lastModifiedBy>Cherie Smith</cp:lastModifiedBy>
  <cp:revision>127</cp:revision>
  <cp:lastPrinted>2020-02-24T15:34:25Z</cp:lastPrinted>
  <dcterms:modified xsi:type="dcterms:W3CDTF">2020-06-16T19:16:06Z</dcterms:modified>
</cp:coreProperties>
</file>