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6"/>
  </p:notesMasterIdLst>
  <p:sldIdLst>
    <p:sldId id="256" r:id="rId2"/>
    <p:sldId id="292" r:id="rId3"/>
    <p:sldId id="266" r:id="rId4"/>
    <p:sldId id="364" r:id="rId5"/>
    <p:sldId id="367" r:id="rId6"/>
    <p:sldId id="259" r:id="rId7"/>
    <p:sldId id="260" r:id="rId8"/>
    <p:sldId id="356" r:id="rId9"/>
    <p:sldId id="365" r:id="rId10"/>
    <p:sldId id="357" r:id="rId11"/>
    <p:sldId id="358" r:id="rId12"/>
    <p:sldId id="359" r:id="rId13"/>
    <p:sldId id="360" r:id="rId14"/>
    <p:sldId id="355" r:id="rId15"/>
    <p:sldId id="288" r:id="rId16"/>
    <p:sldId id="289" r:id="rId17"/>
    <p:sldId id="281" r:id="rId18"/>
    <p:sldId id="294" r:id="rId19"/>
    <p:sldId id="284" r:id="rId20"/>
    <p:sldId id="290" r:id="rId21"/>
    <p:sldId id="366" r:id="rId22"/>
    <p:sldId id="287" r:id="rId23"/>
    <p:sldId id="265" r:id="rId24"/>
    <p:sldId id="368" r:id="rId25"/>
    <p:sldId id="348" r:id="rId26"/>
    <p:sldId id="349" r:id="rId27"/>
    <p:sldId id="319" r:id="rId28"/>
    <p:sldId id="320" r:id="rId29"/>
    <p:sldId id="321" r:id="rId30"/>
    <p:sldId id="352" r:id="rId31"/>
    <p:sldId id="353" r:id="rId32"/>
    <p:sldId id="350" r:id="rId33"/>
    <p:sldId id="331" r:id="rId34"/>
    <p:sldId id="300" r:id="rId35"/>
    <p:sldId id="301" r:id="rId36"/>
    <p:sldId id="354" r:id="rId37"/>
    <p:sldId id="298" r:id="rId38"/>
    <p:sldId id="299" r:id="rId39"/>
    <p:sldId id="306" r:id="rId40"/>
    <p:sldId id="303" r:id="rId41"/>
    <p:sldId id="305" r:id="rId42"/>
    <p:sldId id="345" r:id="rId43"/>
    <p:sldId id="304" r:id="rId44"/>
    <p:sldId id="36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0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653" autoAdjust="0"/>
    <p:restoredTop sz="92460" autoAdjust="0"/>
  </p:normalViewPr>
  <p:slideViewPr>
    <p:cSldViewPr snapToGrid="0">
      <p:cViewPr varScale="1">
        <p:scale>
          <a:sx n="50" d="100"/>
          <a:sy n="50" d="100"/>
        </p:scale>
        <p:origin x="456" y="38"/>
      </p:cViewPr>
      <p:guideLst>
        <p:guide orient="horz" pos="2160"/>
        <p:guide pos="3840"/>
      </p:guideLst>
    </p:cSldViewPr>
  </p:slideViewPr>
  <p:notesTextViewPr>
    <p:cViewPr>
      <p:scale>
        <a:sx n="1" d="1"/>
        <a:sy n="1" d="1"/>
      </p:scale>
      <p:origin x="0" y="0"/>
    </p:cViewPr>
  </p:notesTextViewPr>
  <p:sorterViewPr>
    <p:cViewPr>
      <p:scale>
        <a:sx n="69" d="100"/>
        <a:sy n="69" d="100"/>
      </p:scale>
      <p:origin x="0" y="-929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4B0F88-F4EE-4F4F-B86E-98DF91AC72CE}" type="doc">
      <dgm:prSet loTypeId="urn:microsoft.com/office/officeart/2005/8/layout/chart3" loCatId="cycle" qsTypeId="urn:microsoft.com/office/officeart/2005/8/quickstyle/simple1" qsCatId="simple" csTypeId="urn:microsoft.com/office/officeart/2005/8/colors/accent1_2" csCatId="accent1" phldr="1"/>
      <dgm:spPr/>
    </dgm:pt>
    <dgm:pt modelId="{79A863FF-1FC8-4851-AEF1-C50C43FE4842}">
      <dgm:prSet phldrT="[Text]"/>
      <dgm:spPr/>
      <dgm:t>
        <a:bodyPr/>
        <a:lstStyle/>
        <a:p>
          <a:r>
            <a:rPr lang="en-US" dirty="0" smtClean="0"/>
            <a:t>?</a:t>
          </a:r>
          <a:endParaRPr lang="en-US" dirty="0"/>
        </a:p>
      </dgm:t>
    </dgm:pt>
    <dgm:pt modelId="{4D47221E-C994-4069-8F50-EE34EB4A1AE8}" type="parTrans" cxnId="{8543D9C2-F128-4C29-9ACC-37F0F65B2561}">
      <dgm:prSet/>
      <dgm:spPr/>
      <dgm:t>
        <a:bodyPr/>
        <a:lstStyle/>
        <a:p>
          <a:endParaRPr lang="en-US"/>
        </a:p>
      </dgm:t>
    </dgm:pt>
    <dgm:pt modelId="{37D9BD1B-1F78-432B-9057-C7FF128F3317}" type="sibTrans" cxnId="{8543D9C2-F128-4C29-9ACC-37F0F65B2561}">
      <dgm:prSet/>
      <dgm:spPr/>
      <dgm:t>
        <a:bodyPr/>
        <a:lstStyle/>
        <a:p>
          <a:endParaRPr lang="en-US"/>
        </a:p>
      </dgm:t>
    </dgm:pt>
    <dgm:pt modelId="{A8E169DD-B83C-4A34-9B21-2276BC257056}">
      <dgm:prSet phldrT="[Text]"/>
      <dgm:spPr/>
      <dgm:t>
        <a:bodyPr/>
        <a:lstStyle/>
        <a:p>
          <a:r>
            <a:rPr lang="en-US" dirty="0" smtClean="0"/>
            <a:t>?</a:t>
          </a:r>
          <a:endParaRPr lang="en-US" dirty="0"/>
        </a:p>
      </dgm:t>
    </dgm:pt>
    <dgm:pt modelId="{5175D0CA-66F3-48EB-970B-EDF2432F7719}" type="parTrans" cxnId="{B19CE5BD-EC11-4438-ABC2-28FB7CF802D3}">
      <dgm:prSet/>
      <dgm:spPr/>
      <dgm:t>
        <a:bodyPr/>
        <a:lstStyle/>
        <a:p>
          <a:endParaRPr lang="en-US"/>
        </a:p>
      </dgm:t>
    </dgm:pt>
    <dgm:pt modelId="{C19FD407-FDBF-4734-946B-0B0FF6B4C83E}" type="sibTrans" cxnId="{B19CE5BD-EC11-4438-ABC2-28FB7CF802D3}">
      <dgm:prSet/>
      <dgm:spPr/>
      <dgm:t>
        <a:bodyPr/>
        <a:lstStyle/>
        <a:p>
          <a:endParaRPr lang="en-US"/>
        </a:p>
      </dgm:t>
    </dgm:pt>
    <dgm:pt modelId="{6AD8E776-1D28-4C00-971B-30D237CCA77C}">
      <dgm:prSet phldrT="[Text]"/>
      <dgm:spPr/>
      <dgm:t>
        <a:bodyPr/>
        <a:lstStyle/>
        <a:p>
          <a:r>
            <a:rPr lang="en-US" dirty="0" smtClean="0"/>
            <a:t>?</a:t>
          </a:r>
          <a:endParaRPr lang="en-US" dirty="0"/>
        </a:p>
      </dgm:t>
    </dgm:pt>
    <dgm:pt modelId="{F3867EF5-9286-4DE9-90FE-9CB08838243E}" type="sibTrans" cxnId="{4A31864C-4372-4DB2-A928-3AEAA97C5451}">
      <dgm:prSet/>
      <dgm:spPr/>
      <dgm:t>
        <a:bodyPr/>
        <a:lstStyle/>
        <a:p>
          <a:endParaRPr lang="en-US"/>
        </a:p>
      </dgm:t>
    </dgm:pt>
    <dgm:pt modelId="{0E93F979-2082-46E1-81E7-97D91E765235}" type="parTrans" cxnId="{4A31864C-4372-4DB2-A928-3AEAA97C5451}">
      <dgm:prSet/>
      <dgm:spPr/>
      <dgm:t>
        <a:bodyPr/>
        <a:lstStyle/>
        <a:p>
          <a:endParaRPr lang="en-US"/>
        </a:p>
      </dgm:t>
    </dgm:pt>
    <dgm:pt modelId="{ECF1E9EA-C7A4-4010-B956-C3452C86FB3F}" type="pres">
      <dgm:prSet presAssocID="{484B0F88-F4EE-4F4F-B86E-98DF91AC72CE}" presName="compositeShape" presStyleCnt="0">
        <dgm:presLayoutVars>
          <dgm:chMax val="7"/>
          <dgm:dir/>
          <dgm:resizeHandles val="exact"/>
        </dgm:presLayoutVars>
      </dgm:prSet>
      <dgm:spPr/>
    </dgm:pt>
    <dgm:pt modelId="{835AA8F3-7EC0-4702-AFE0-8D5965997636}" type="pres">
      <dgm:prSet presAssocID="{484B0F88-F4EE-4F4F-B86E-98DF91AC72CE}" presName="wedge1" presStyleLbl="node1" presStyleIdx="0" presStyleCnt="3" custLinFactNeighborX="-2577" custLinFactNeighborY="1076"/>
      <dgm:spPr/>
      <dgm:t>
        <a:bodyPr/>
        <a:lstStyle/>
        <a:p>
          <a:endParaRPr lang="en-US"/>
        </a:p>
      </dgm:t>
    </dgm:pt>
    <dgm:pt modelId="{E65BCA34-49CB-4547-A066-A99F44B79210}" type="pres">
      <dgm:prSet presAssocID="{484B0F88-F4EE-4F4F-B86E-98DF91AC72CE}" presName="wedge1Tx" presStyleLbl="node1" presStyleIdx="0" presStyleCnt="3">
        <dgm:presLayoutVars>
          <dgm:chMax val="0"/>
          <dgm:chPref val="0"/>
          <dgm:bulletEnabled val="1"/>
        </dgm:presLayoutVars>
      </dgm:prSet>
      <dgm:spPr/>
      <dgm:t>
        <a:bodyPr/>
        <a:lstStyle/>
        <a:p>
          <a:endParaRPr lang="en-US"/>
        </a:p>
      </dgm:t>
    </dgm:pt>
    <dgm:pt modelId="{1BFC3E2A-53F6-4A1F-AB21-8197A40D64DF}" type="pres">
      <dgm:prSet presAssocID="{484B0F88-F4EE-4F4F-B86E-98DF91AC72CE}" presName="wedge2" presStyleLbl="node1" presStyleIdx="1" presStyleCnt="3"/>
      <dgm:spPr/>
      <dgm:t>
        <a:bodyPr/>
        <a:lstStyle/>
        <a:p>
          <a:endParaRPr lang="en-US"/>
        </a:p>
      </dgm:t>
    </dgm:pt>
    <dgm:pt modelId="{BC701CFF-7E12-4D80-9784-B590768FE594}" type="pres">
      <dgm:prSet presAssocID="{484B0F88-F4EE-4F4F-B86E-98DF91AC72CE}" presName="wedge2Tx" presStyleLbl="node1" presStyleIdx="1" presStyleCnt="3">
        <dgm:presLayoutVars>
          <dgm:chMax val="0"/>
          <dgm:chPref val="0"/>
          <dgm:bulletEnabled val="1"/>
        </dgm:presLayoutVars>
      </dgm:prSet>
      <dgm:spPr/>
      <dgm:t>
        <a:bodyPr/>
        <a:lstStyle/>
        <a:p>
          <a:endParaRPr lang="en-US"/>
        </a:p>
      </dgm:t>
    </dgm:pt>
    <dgm:pt modelId="{09A7D234-7290-4895-9B31-723C897AEB39}" type="pres">
      <dgm:prSet presAssocID="{484B0F88-F4EE-4F4F-B86E-98DF91AC72CE}" presName="wedge3" presStyleLbl="node1" presStyleIdx="2" presStyleCnt="3"/>
      <dgm:spPr/>
      <dgm:t>
        <a:bodyPr/>
        <a:lstStyle/>
        <a:p>
          <a:endParaRPr lang="en-US"/>
        </a:p>
      </dgm:t>
    </dgm:pt>
    <dgm:pt modelId="{2954E392-B5F2-401E-862E-655EECB9B9FE}" type="pres">
      <dgm:prSet presAssocID="{484B0F88-F4EE-4F4F-B86E-98DF91AC72CE}" presName="wedge3Tx" presStyleLbl="node1" presStyleIdx="2" presStyleCnt="3">
        <dgm:presLayoutVars>
          <dgm:chMax val="0"/>
          <dgm:chPref val="0"/>
          <dgm:bulletEnabled val="1"/>
        </dgm:presLayoutVars>
      </dgm:prSet>
      <dgm:spPr/>
      <dgm:t>
        <a:bodyPr/>
        <a:lstStyle/>
        <a:p>
          <a:endParaRPr lang="en-US"/>
        </a:p>
      </dgm:t>
    </dgm:pt>
  </dgm:ptLst>
  <dgm:cxnLst>
    <dgm:cxn modelId="{BFD9718A-09B7-48CC-BDB8-EEF883395DB8}" type="presOf" srcId="{A8E169DD-B83C-4A34-9B21-2276BC257056}" destId="{BC701CFF-7E12-4D80-9784-B590768FE594}" srcOrd="1" destOrd="0" presId="urn:microsoft.com/office/officeart/2005/8/layout/chart3"/>
    <dgm:cxn modelId="{9CB0F456-AEDF-4318-93C8-DAB16386873D}" type="presOf" srcId="{A8E169DD-B83C-4A34-9B21-2276BC257056}" destId="{1BFC3E2A-53F6-4A1F-AB21-8197A40D64DF}" srcOrd="0" destOrd="0" presId="urn:microsoft.com/office/officeart/2005/8/layout/chart3"/>
    <dgm:cxn modelId="{CE78C4DF-F1F2-4166-85EF-E2CC05FA4DD5}" type="presOf" srcId="{484B0F88-F4EE-4F4F-B86E-98DF91AC72CE}" destId="{ECF1E9EA-C7A4-4010-B956-C3452C86FB3F}" srcOrd="0" destOrd="0" presId="urn:microsoft.com/office/officeart/2005/8/layout/chart3"/>
    <dgm:cxn modelId="{460708F6-F58F-418A-B7EC-CC2B8BA0C8C9}" type="presOf" srcId="{79A863FF-1FC8-4851-AEF1-C50C43FE4842}" destId="{E65BCA34-49CB-4547-A066-A99F44B79210}" srcOrd="1" destOrd="0" presId="urn:microsoft.com/office/officeart/2005/8/layout/chart3"/>
    <dgm:cxn modelId="{B19CE5BD-EC11-4438-ABC2-28FB7CF802D3}" srcId="{484B0F88-F4EE-4F4F-B86E-98DF91AC72CE}" destId="{A8E169DD-B83C-4A34-9B21-2276BC257056}" srcOrd="1" destOrd="0" parTransId="{5175D0CA-66F3-48EB-970B-EDF2432F7719}" sibTransId="{C19FD407-FDBF-4734-946B-0B0FF6B4C83E}"/>
    <dgm:cxn modelId="{F3F74B75-402E-450F-8983-566023BA0E39}" type="presOf" srcId="{6AD8E776-1D28-4C00-971B-30D237CCA77C}" destId="{2954E392-B5F2-401E-862E-655EECB9B9FE}" srcOrd="1" destOrd="0" presId="urn:microsoft.com/office/officeart/2005/8/layout/chart3"/>
    <dgm:cxn modelId="{256E7303-DFDC-4540-8296-8C470EB4E5A5}" type="presOf" srcId="{6AD8E776-1D28-4C00-971B-30D237CCA77C}" destId="{09A7D234-7290-4895-9B31-723C897AEB39}" srcOrd="0" destOrd="0" presId="urn:microsoft.com/office/officeart/2005/8/layout/chart3"/>
    <dgm:cxn modelId="{8543D9C2-F128-4C29-9ACC-37F0F65B2561}" srcId="{484B0F88-F4EE-4F4F-B86E-98DF91AC72CE}" destId="{79A863FF-1FC8-4851-AEF1-C50C43FE4842}" srcOrd="0" destOrd="0" parTransId="{4D47221E-C994-4069-8F50-EE34EB4A1AE8}" sibTransId="{37D9BD1B-1F78-432B-9057-C7FF128F3317}"/>
    <dgm:cxn modelId="{4A31864C-4372-4DB2-A928-3AEAA97C5451}" srcId="{484B0F88-F4EE-4F4F-B86E-98DF91AC72CE}" destId="{6AD8E776-1D28-4C00-971B-30D237CCA77C}" srcOrd="2" destOrd="0" parTransId="{0E93F979-2082-46E1-81E7-97D91E765235}" sibTransId="{F3867EF5-9286-4DE9-90FE-9CB08838243E}"/>
    <dgm:cxn modelId="{73C743BD-0C4B-4B21-A9D6-5914E9A3A4B1}" type="presOf" srcId="{79A863FF-1FC8-4851-AEF1-C50C43FE4842}" destId="{835AA8F3-7EC0-4702-AFE0-8D5965997636}" srcOrd="0" destOrd="0" presId="urn:microsoft.com/office/officeart/2005/8/layout/chart3"/>
    <dgm:cxn modelId="{97F5E512-562C-44FC-853F-506B9F8D666F}" type="presParOf" srcId="{ECF1E9EA-C7A4-4010-B956-C3452C86FB3F}" destId="{835AA8F3-7EC0-4702-AFE0-8D5965997636}" srcOrd="0" destOrd="0" presId="urn:microsoft.com/office/officeart/2005/8/layout/chart3"/>
    <dgm:cxn modelId="{8CB30681-F1CE-4A7F-8C2F-32F221CFE1F8}" type="presParOf" srcId="{ECF1E9EA-C7A4-4010-B956-C3452C86FB3F}" destId="{E65BCA34-49CB-4547-A066-A99F44B79210}" srcOrd="1" destOrd="0" presId="urn:microsoft.com/office/officeart/2005/8/layout/chart3"/>
    <dgm:cxn modelId="{5DAE470C-0118-4FC7-80B0-C4B5E866EBD3}" type="presParOf" srcId="{ECF1E9EA-C7A4-4010-B956-C3452C86FB3F}" destId="{1BFC3E2A-53F6-4A1F-AB21-8197A40D64DF}" srcOrd="2" destOrd="0" presId="urn:microsoft.com/office/officeart/2005/8/layout/chart3"/>
    <dgm:cxn modelId="{6B2BA05F-CC46-4B5D-A56F-229A9535EB11}" type="presParOf" srcId="{ECF1E9EA-C7A4-4010-B956-C3452C86FB3F}" destId="{BC701CFF-7E12-4D80-9784-B590768FE594}" srcOrd="3" destOrd="0" presId="urn:microsoft.com/office/officeart/2005/8/layout/chart3"/>
    <dgm:cxn modelId="{AF3E5926-1EEB-46B4-A587-AA16AF97DBD3}" type="presParOf" srcId="{ECF1E9EA-C7A4-4010-B956-C3452C86FB3F}" destId="{09A7D234-7290-4895-9B31-723C897AEB39}" srcOrd="4" destOrd="0" presId="urn:microsoft.com/office/officeart/2005/8/layout/chart3"/>
    <dgm:cxn modelId="{D1D9AAB0-7EAF-4DFC-B073-4100526B0805}" type="presParOf" srcId="{ECF1E9EA-C7A4-4010-B956-C3452C86FB3F}" destId="{2954E392-B5F2-401E-862E-655EECB9B9FE}"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8DC354-C919-4820-AF74-211B46A9AA9C}" type="doc">
      <dgm:prSet loTypeId="urn:microsoft.com/office/officeart/2005/8/layout/gear1" loCatId="process" qsTypeId="urn:microsoft.com/office/officeart/2005/8/quickstyle/simple1" qsCatId="simple" csTypeId="urn:microsoft.com/office/officeart/2005/8/colors/accent1_2" csCatId="accent1" phldr="1"/>
      <dgm:spPr/>
    </dgm:pt>
    <dgm:pt modelId="{E6F0E1E3-F642-43C1-AE0D-521D312DF5B4}">
      <dgm:prSet phldrT="[Text]"/>
      <dgm:spPr>
        <a:solidFill>
          <a:srgbClr val="7030A0">
            <a:alpha val="59000"/>
          </a:srgbClr>
        </a:solidFill>
      </dgm:spPr>
      <dgm:t>
        <a:bodyPr/>
        <a:lstStyle/>
        <a:p>
          <a:r>
            <a:rPr lang="en-US" b="1" dirty="0">
              <a:solidFill>
                <a:schemeClr val="tx1"/>
              </a:solidFill>
            </a:rPr>
            <a:t>Activities </a:t>
          </a:r>
        </a:p>
      </dgm:t>
    </dgm:pt>
    <dgm:pt modelId="{07995BA7-1FFE-4809-B656-88DA8936880C}" type="parTrans" cxnId="{4555AAFD-6DD3-4ED7-89B5-064FFC794793}">
      <dgm:prSet/>
      <dgm:spPr/>
      <dgm:t>
        <a:bodyPr/>
        <a:lstStyle/>
        <a:p>
          <a:endParaRPr lang="en-US"/>
        </a:p>
      </dgm:t>
    </dgm:pt>
    <dgm:pt modelId="{2F23598E-CD13-4C6A-AE5D-7232D8BC8740}" type="sibTrans" cxnId="{4555AAFD-6DD3-4ED7-89B5-064FFC794793}">
      <dgm:prSet/>
      <dgm:spPr/>
      <dgm:t>
        <a:bodyPr/>
        <a:lstStyle/>
        <a:p>
          <a:endParaRPr lang="en-US"/>
        </a:p>
      </dgm:t>
    </dgm:pt>
    <dgm:pt modelId="{FBBDAD98-B19D-4CAD-966B-3269575E4004}">
      <dgm:prSet phldrT="[Text]"/>
      <dgm:spPr>
        <a:solidFill>
          <a:schemeClr val="accent6">
            <a:lumMod val="75000"/>
            <a:alpha val="65000"/>
          </a:schemeClr>
        </a:solidFill>
      </dgm:spPr>
      <dgm:t>
        <a:bodyPr/>
        <a:lstStyle/>
        <a:p>
          <a:r>
            <a:rPr lang="en-US" b="1" dirty="0">
              <a:solidFill>
                <a:schemeClr val="tx1"/>
              </a:solidFill>
            </a:rPr>
            <a:t>Context</a:t>
          </a:r>
        </a:p>
      </dgm:t>
    </dgm:pt>
    <dgm:pt modelId="{F1877D41-1BE1-44C0-B273-6D62C0A9E532}" type="parTrans" cxnId="{3CF03EBA-7F1C-4480-91D4-31F9D39A17BF}">
      <dgm:prSet/>
      <dgm:spPr/>
      <dgm:t>
        <a:bodyPr/>
        <a:lstStyle/>
        <a:p>
          <a:endParaRPr lang="en-US"/>
        </a:p>
      </dgm:t>
    </dgm:pt>
    <dgm:pt modelId="{594B7453-AC1F-4A8E-8D1A-06E266DAA887}" type="sibTrans" cxnId="{3CF03EBA-7F1C-4480-91D4-31F9D39A17BF}">
      <dgm:prSet/>
      <dgm:spPr/>
      <dgm:t>
        <a:bodyPr/>
        <a:lstStyle/>
        <a:p>
          <a:endParaRPr lang="en-US"/>
        </a:p>
      </dgm:t>
    </dgm:pt>
    <dgm:pt modelId="{25DA447F-AE6F-4AFA-ADC1-C2E581008A43}">
      <dgm:prSet phldrT="[Text]"/>
      <dgm:spPr>
        <a:solidFill>
          <a:schemeClr val="accent1">
            <a:hueOff val="0"/>
            <a:satOff val="0"/>
            <a:lumOff val="0"/>
            <a:alpha val="60000"/>
          </a:schemeClr>
        </a:solidFill>
      </dgm:spPr>
      <dgm:t>
        <a:bodyPr/>
        <a:lstStyle/>
        <a:p>
          <a:r>
            <a:rPr lang="en-US" b="1" dirty="0">
              <a:solidFill>
                <a:schemeClr val="tx1"/>
              </a:solidFill>
            </a:rPr>
            <a:t>Experience</a:t>
          </a:r>
        </a:p>
      </dgm:t>
    </dgm:pt>
    <dgm:pt modelId="{A17504C5-FE42-45B4-918B-215BAB28E05D}" type="parTrans" cxnId="{DA871B2F-65E6-4E00-AC7A-A0F9A1BE1BC6}">
      <dgm:prSet/>
      <dgm:spPr/>
      <dgm:t>
        <a:bodyPr/>
        <a:lstStyle/>
        <a:p>
          <a:endParaRPr lang="en-US"/>
        </a:p>
      </dgm:t>
    </dgm:pt>
    <dgm:pt modelId="{B69B29B2-BCAB-48DA-A42F-09FE652E3D72}" type="sibTrans" cxnId="{DA871B2F-65E6-4E00-AC7A-A0F9A1BE1BC6}">
      <dgm:prSet/>
      <dgm:spPr/>
      <dgm:t>
        <a:bodyPr/>
        <a:lstStyle/>
        <a:p>
          <a:endParaRPr lang="en-US"/>
        </a:p>
      </dgm:t>
    </dgm:pt>
    <dgm:pt modelId="{DF256744-3A66-45E9-8182-7119979172A1}" type="pres">
      <dgm:prSet presAssocID="{BC8DC354-C919-4820-AF74-211B46A9AA9C}" presName="composite" presStyleCnt="0">
        <dgm:presLayoutVars>
          <dgm:chMax val="3"/>
          <dgm:animLvl val="lvl"/>
          <dgm:resizeHandles val="exact"/>
        </dgm:presLayoutVars>
      </dgm:prSet>
      <dgm:spPr/>
    </dgm:pt>
    <dgm:pt modelId="{C0C837C0-9ED3-4134-A7A9-1754BD0462EB}" type="pres">
      <dgm:prSet presAssocID="{E6F0E1E3-F642-43C1-AE0D-521D312DF5B4}" presName="gear1" presStyleLbl="node1" presStyleIdx="0" presStyleCnt="3" custScaleX="74731" custScaleY="72029" custLinFactNeighborX="-11044" custLinFactNeighborY="-24501">
        <dgm:presLayoutVars>
          <dgm:chMax val="1"/>
          <dgm:bulletEnabled val="1"/>
        </dgm:presLayoutVars>
      </dgm:prSet>
      <dgm:spPr/>
      <dgm:t>
        <a:bodyPr/>
        <a:lstStyle/>
        <a:p>
          <a:endParaRPr lang="en-US"/>
        </a:p>
      </dgm:t>
    </dgm:pt>
    <dgm:pt modelId="{18BD0CE1-654D-4415-87E4-6BDC2BB0E451}" type="pres">
      <dgm:prSet presAssocID="{E6F0E1E3-F642-43C1-AE0D-521D312DF5B4}" presName="gear1srcNode" presStyleLbl="node1" presStyleIdx="0" presStyleCnt="3"/>
      <dgm:spPr/>
      <dgm:t>
        <a:bodyPr/>
        <a:lstStyle/>
        <a:p>
          <a:endParaRPr lang="en-US"/>
        </a:p>
      </dgm:t>
    </dgm:pt>
    <dgm:pt modelId="{472E6E3C-67C3-4A24-BD71-C591F6E9C317}" type="pres">
      <dgm:prSet presAssocID="{E6F0E1E3-F642-43C1-AE0D-521D312DF5B4}" presName="gear1dstNode" presStyleLbl="node1" presStyleIdx="0" presStyleCnt="3"/>
      <dgm:spPr/>
      <dgm:t>
        <a:bodyPr/>
        <a:lstStyle/>
        <a:p>
          <a:endParaRPr lang="en-US"/>
        </a:p>
      </dgm:t>
    </dgm:pt>
    <dgm:pt modelId="{B0AB1363-7BD4-4E49-BE1D-4B91CD753AD6}" type="pres">
      <dgm:prSet presAssocID="{FBBDAD98-B19D-4CAD-966B-3269575E4004}" presName="gear2" presStyleLbl="node1" presStyleIdx="1" presStyleCnt="3" custScaleX="108571" custScaleY="105728" custLinFactNeighborX="-4836" custLinFactNeighborY="5455">
        <dgm:presLayoutVars>
          <dgm:chMax val="1"/>
          <dgm:bulletEnabled val="1"/>
        </dgm:presLayoutVars>
      </dgm:prSet>
      <dgm:spPr/>
      <dgm:t>
        <a:bodyPr/>
        <a:lstStyle/>
        <a:p>
          <a:endParaRPr lang="en-US"/>
        </a:p>
      </dgm:t>
    </dgm:pt>
    <dgm:pt modelId="{94EC39CD-8E9B-45AA-B4EF-140C6CBFEC14}" type="pres">
      <dgm:prSet presAssocID="{FBBDAD98-B19D-4CAD-966B-3269575E4004}" presName="gear2srcNode" presStyleLbl="node1" presStyleIdx="1" presStyleCnt="3"/>
      <dgm:spPr/>
      <dgm:t>
        <a:bodyPr/>
        <a:lstStyle/>
        <a:p>
          <a:endParaRPr lang="en-US"/>
        </a:p>
      </dgm:t>
    </dgm:pt>
    <dgm:pt modelId="{5B31FF54-FD3A-49AD-8DDE-5AC3A43CC208}" type="pres">
      <dgm:prSet presAssocID="{FBBDAD98-B19D-4CAD-966B-3269575E4004}" presName="gear2dstNode" presStyleLbl="node1" presStyleIdx="1" presStyleCnt="3"/>
      <dgm:spPr/>
      <dgm:t>
        <a:bodyPr/>
        <a:lstStyle/>
        <a:p>
          <a:endParaRPr lang="en-US"/>
        </a:p>
      </dgm:t>
    </dgm:pt>
    <dgm:pt modelId="{852A9EE1-DEF8-4CC4-9173-09850AB8836E}" type="pres">
      <dgm:prSet presAssocID="{25DA447F-AE6F-4AFA-ADC1-C2E581008A43}" presName="gear3" presStyleLbl="node1" presStyleIdx="2" presStyleCnt="3" custScaleX="118938" custScaleY="120022" custLinFactNeighborX="1830" custLinFactNeighborY="4090"/>
      <dgm:spPr/>
      <dgm:t>
        <a:bodyPr/>
        <a:lstStyle/>
        <a:p>
          <a:endParaRPr lang="en-US"/>
        </a:p>
      </dgm:t>
    </dgm:pt>
    <dgm:pt modelId="{5B5D4E6C-9544-40C3-9324-9A586191969C}" type="pres">
      <dgm:prSet presAssocID="{25DA447F-AE6F-4AFA-ADC1-C2E581008A43}" presName="gear3tx" presStyleLbl="node1" presStyleIdx="2" presStyleCnt="3">
        <dgm:presLayoutVars>
          <dgm:chMax val="1"/>
          <dgm:bulletEnabled val="1"/>
        </dgm:presLayoutVars>
      </dgm:prSet>
      <dgm:spPr/>
      <dgm:t>
        <a:bodyPr/>
        <a:lstStyle/>
        <a:p>
          <a:endParaRPr lang="en-US"/>
        </a:p>
      </dgm:t>
    </dgm:pt>
    <dgm:pt modelId="{8337988F-AFBC-4EF1-A060-C403DA4DFA02}" type="pres">
      <dgm:prSet presAssocID="{25DA447F-AE6F-4AFA-ADC1-C2E581008A43}" presName="gear3srcNode" presStyleLbl="node1" presStyleIdx="2" presStyleCnt="3"/>
      <dgm:spPr/>
      <dgm:t>
        <a:bodyPr/>
        <a:lstStyle/>
        <a:p>
          <a:endParaRPr lang="en-US"/>
        </a:p>
      </dgm:t>
    </dgm:pt>
    <dgm:pt modelId="{190283EF-5B54-4A31-87D2-76AEC6516701}" type="pres">
      <dgm:prSet presAssocID="{25DA447F-AE6F-4AFA-ADC1-C2E581008A43}" presName="gear3dstNode" presStyleLbl="node1" presStyleIdx="2" presStyleCnt="3"/>
      <dgm:spPr/>
      <dgm:t>
        <a:bodyPr/>
        <a:lstStyle/>
        <a:p>
          <a:endParaRPr lang="en-US"/>
        </a:p>
      </dgm:t>
    </dgm:pt>
    <dgm:pt modelId="{80D3306C-CB4D-4E48-ACE8-0A26D3ED74B8}" type="pres">
      <dgm:prSet presAssocID="{2F23598E-CD13-4C6A-AE5D-7232D8BC8740}" presName="connector1" presStyleLbl="sibTrans2D1" presStyleIdx="0" presStyleCnt="3" custScaleX="57330" custScaleY="59402" custLinFactNeighborX="-4545" custLinFactNeighborY="-19156"/>
      <dgm:spPr/>
      <dgm:t>
        <a:bodyPr/>
        <a:lstStyle/>
        <a:p>
          <a:endParaRPr lang="en-US"/>
        </a:p>
      </dgm:t>
    </dgm:pt>
    <dgm:pt modelId="{E4553F16-923A-4FAB-93DB-898EB03EDE09}" type="pres">
      <dgm:prSet presAssocID="{594B7453-AC1F-4A8E-8D1A-06E266DAA887}" presName="connector2" presStyleLbl="sibTrans2D1" presStyleIdx="1" presStyleCnt="3"/>
      <dgm:spPr/>
      <dgm:t>
        <a:bodyPr/>
        <a:lstStyle/>
        <a:p>
          <a:endParaRPr lang="en-US"/>
        </a:p>
      </dgm:t>
    </dgm:pt>
    <dgm:pt modelId="{4795BDBB-0BF0-4610-8870-021BF7681DB1}" type="pres">
      <dgm:prSet presAssocID="{B69B29B2-BCAB-48DA-A42F-09FE652E3D72}" presName="connector3" presStyleLbl="sibTrans2D1" presStyleIdx="2" presStyleCnt="3"/>
      <dgm:spPr/>
      <dgm:t>
        <a:bodyPr/>
        <a:lstStyle/>
        <a:p>
          <a:endParaRPr lang="en-US"/>
        </a:p>
      </dgm:t>
    </dgm:pt>
  </dgm:ptLst>
  <dgm:cxnLst>
    <dgm:cxn modelId="{4555AAFD-6DD3-4ED7-89B5-064FFC794793}" srcId="{BC8DC354-C919-4820-AF74-211B46A9AA9C}" destId="{E6F0E1E3-F642-43C1-AE0D-521D312DF5B4}" srcOrd="0" destOrd="0" parTransId="{07995BA7-1FFE-4809-B656-88DA8936880C}" sibTransId="{2F23598E-CD13-4C6A-AE5D-7232D8BC8740}"/>
    <dgm:cxn modelId="{D749EF72-EC70-4920-A66F-266E81D9A6C4}" type="presOf" srcId="{25DA447F-AE6F-4AFA-ADC1-C2E581008A43}" destId="{5B5D4E6C-9544-40C3-9324-9A586191969C}" srcOrd="1" destOrd="0" presId="urn:microsoft.com/office/officeart/2005/8/layout/gear1"/>
    <dgm:cxn modelId="{EA577031-A3EF-4D1C-BCD6-BAB7D4F6854F}" type="presOf" srcId="{E6F0E1E3-F642-43C1-AE0D-521D312DF5B4}" destId="{18BD0CE1-654D-4415-87E4-6BDC2BB0E451}" srcOrd="1" destOrd="0" presId="urn:microsoft.com/office/officeart/2005/8/layout/gear1"/>
    <dgm:cxn modelId="{D4DF0DD1-2932-44E5-B90B-9F91FCEE03AB}" type="presOf" srcId="{594B7453-AC1F-4A8E-8D1A-06E266DAA887}" destId="{E4553F16-923A-4FAB-93DB-898EB03EDE09}" srcOrd="0" destOrd="0" presId="urn:microsoft.com/office/officeart/2005/8/layout/gear1"/>
    <dgm:cxn modelId="{3CF03EBA-7F1C-4480-91D4-31F9D39A17BF}" srcId="{BC8DC354-C919-4820-AF74-211B46A9AA9C}" destId="{FBBDAD98-B19D-4CAD-966B-3269575E4004}" srcOrd="1" destOrd="0" parTransId="{F1877D41-1BE1-44C0-B273-6D62C0A9E532}" sibTransId="{594B7453-AC1F-4A8E-8D1A-06E266DAA887}"/>
    <dgm:cxn modelId="{14E465D0-74AE-4D7E-824B-60DB4D888B6A}" type="presOf" srcId="{2F23598E-CD13-4C6A-AE5D-7232D8BC8740}" destId="{80D3306C-CB4D-4E48-ACE8-0A26D3ED74B8}" srcOrd="0" destOrd="0" presId="urn:microsoft.com/office/officeart/2005/8/layout/gear1"/>
    <dgm:cxn modelId="{39BAE8CD-ED3A-4BC7-84A1-F01EBFA3F930}" type="presOf" srcId="{FBBDAD98-B19D-4CAD-966B-3269575E4004}" destId="{94EC39CD-8E9B-45AA-B4EF-140C6CBFEC14}" srcOrd="1" destOrd="0" presId="urn:microsoft.com/office/officeart/2005/8/layout/gear1"/>
    <dgm:cxn modelId="{56D0331E-A067-43A5-A13A-D5E07FE66680}" type="presOf" srcId="{FBBDAD98-B19D-4CAD-966B-3269575E4004}" destId="{B0AB1363-7BD4-4E49-BE1D-4B91CD753AD6}" srcOrd="0" destOrd="0" presId="urn:microsoft.com/office/officeart/2005/8/layout/gear1"/>
    <dgm:cxn modelId="{43CB3521-EF73-4DF8-B008-699F222732E1}" type="presOf" srcId="{25DA447F-AE6F-4AFA-ADC1-C2E581008A43}" destId="{852A9EE1-DEF8-4CC4-9173-09850AB8836E}" srcOrd="0" destOrd="0" presId="urn:microsoft.com/office/officeart/2005/8/layout/gear1"/>
    <dgm:cxn modelId="{E0A0C4F3-F700-4433-BF71-D1CEBF9A688C}" type="presOf" srcId="{E6F0E1E3-F642-43C1-AE0D-521D312DF5B4}" destId="{472E6E3C-67C3-4A24-BD71-C591F6E9C317}" srcOrd="2" destOrd="0" presId="urn:microsoft.com/office/officeart/2005/8/layout/gear1"/>
    <dgm:cxn modelId="{3456836E-88F3-4E2B-93D5-9F2382C371BA}" type="presOf" srcId="{25DA447F-AE6F-4AFA-ADC1-C2E581008A43}" destId="{190283EF-5B54-4A31-87D2-76AEC6516701}" srcOrd="3" destOrd="0" presId="urn:microsoft.com/office/officeart/2005/8/layout/gear1"/>
    <dgm:cxn modelId="{67482327-3B90-4466-B609-3B742EE96E36}" type="presOf" srcId="{25DA447F-AE6F-4AFA-ADC1-C2E581008A43}" destId="{8337988F-AFBC-4EF1-A060-C403DA4DFA02}" srcOrd="2" destOrd="0" presId="urn:microsoft.com/office/officeart/2005/8/layout/gear1"/>
    <dgm:cxn modelId="{DA871B2F-65E6-4E00-AC7A-A0F9A1BE1BC6}" srcId="{BC8DC354-C919-4820-AF74-211B46A9AA9C}" destId="{25DA447F-AE6F-4AFA-ADC1-C2E581008A43}" srcOrd="2" destOrd="0" parTransId="{A17504C5-FE42-45B4-918B-215BAB28E05D}" sibTransId="{B69B29B2-BCAB-48DA-A42F-09FE652E3D72}"/>
    <dgm:cxn modelId="{10819CB0-A682-4BA6-B84F-00F7E1A0AD7E}" type="presOf" srcId="{E6F0E1E3-F642-43C1-AE0D-521D312DF5B4}" destId="{C0C837C0-9ED3-4134-A7A9-1754BD0462EB}" srcOrd="0" destOrd="0" presId="urn:microsoft.com/office/officeart/2005/8/layout/gear1"/>
    <dgm:cxn modelId="{F34761AB-ED22-45CF-9C04-078DE8FFBA93}" type="presOf" srcId="{FBBDAD98-B19D-4CAD-966B-3269575E4004}" destId="{5B31FF54-FD3A-49AD-8DDE-5AC3A43CC208}" srcOrd="2" destOrd="0" presId="urn:microsoft.com/office/officeart/2005/8/layout/gear1"/>
    <dgm:cxn modelId="{56E9ADE4-3DD5-445C-8AAB-B74F49A28D8B}" type="presOf" srcId="{B69B29B2-BCAB-48DA-A42F-09FE652E3D72}" destId="{4795BDBB-0BF0-4610-8870-021BF7681DB1}" srcOrd="0" destOrd="0" presId="urn:microsoft.com/office/officeart/2005/8/layout/gear1"/>
    <dgm:cxn modelId="{20BC2E43-07EB-4DEE-A3E5-E5736BACB76F}" type="presOf" srcId="{BC8DC354-C919-4820-AF74-211B46A9AA9C}" destId="{DF256744-3A66-45E9-8182-7119979172A1}" srcOrd="0" destOrd="0" presId="urn:microsoft.com/office/officeart/2005/8/layout/gear1"/>
    <dgm:cxn modelId="{DEF2CC9A-2B12-4EFD-BFE8-D6F5DCF8D240}" type="presParOf" srcId="{DF256744-3A66-45E9-8182-7119979172A1}" destId="{C0C837C0-9ED3-4134-A7A9-1754BD0462EB}" srcOrd="0" destOrd="0" presId="urn:microsoft.com/office/officeart/2005/8/layout/gear1"/>
    <dgm:cxn modelId="{161BB8B3-323E-4E56-91EB-CFE87269917F}" type="presParOf" srcId="{DF256744-3A66-45E9-8182-7119979172A1}" destId="{18BD0CE1-654D-4415-87E4-6BDC2BB0E451}" srcOrd="1" destOrd="0" presId="urn:microsoft.com/office/officeart/2005/8/layout/gear1"/>
    <dgm:cxn modelId="{F2C23C64-FE10-4617-B7D4-45EF256F24F6}" type="presParOf" srcId="{DF256744-3A66-45E9-8182-7119979172A1}" destId="{472E6E3C-67C3-4A24-BD71-C591F6E9C317}" srcOrd="2" destOrd="0" presId="urn:microsoft.com/office/officeart/2005/8/layout/gear1"/>
    <dgm:cxn modelId="{8A21E048-6773-4A61-8A1E-9AA8AB90E428}" type="presParOf" srcId="{DF256744-3A66-45E9-8182-7119979172A1}" destId="{B0AB1363-7BD4-4E49-BE1D-4B91CD753AD6}" srcOrd="3" destOrd="0" presId="urn:microsoft.com/office/officeart/2005/8/layout/gear1"/>
    <dgm:cxn modelId="{F423B7AA-D723-4689-AD5A-D481A613B7CC}" type="presParOf" srcId="{DF256744-3A66-45E9-8182-7119979172A1}" destId="{94EC39CD-8E9B-45AA-B4EF-140C6CBFEC14}" srcOrd="4" destOrd="0" presId="urn:microsoft.com/office/officeart/2005/8/layout/gear1"/>
    <dgm:cxn modelId="{39A1A2EB-75D4-4E3C-8730-3E8056C469E9}" type="presParOf" srcId="{DF256744-3A66-45E9-8182-7119979172A1}" destId="{5B31FF54-FD3A-49AD-8DDE-5AC3A43CC208}" srcOrd="5" destOrd="0" presId="urn:microsoft.com/office/officeart/2005/8/layout/gear1"/>
    <dgm:cxn modelId="{3E55CD29-811B-4AE6-A035-C7B1ED5038B1}" type="presParOf" srcId="{DF256744-3A66-45E9-8182-7119979172A1}" destId="{852A9EE1-DEF8-4CC4-9173-09850AB8836E}" srcOrd="6" destOrd="0" presId="urn:microsoft.com/office/officeart/2005/8/layout/gear1"/>
    <dgm:cxn modelId="{4B3AA490-C3DE-41D8-97C1-23455D4BE556}" type="presParOf" srcId="{DF256744-3A66-45E9-8182-7119979172A1}" destId="{5B5D4E6C-9544-40C3-9324-9A586191969C}" srcOrd="7" destOrd="0" presId="urn:microsoft.com/office/officeart/2005/8/layout/gear1"/>
    <dgm:cxn modelId="{41F390D9-8BEF-4472-835D-C74CF55A7D6D}" type="presParOf" srcId="{DF256744-3A66-45E9-8182-7119979172A1}" destId="{8337988F-AFBC-4EF1-A060-C403DA4DFA02}" srcOrd="8" destOrd="0" presId="urn:microsoft.com/office/officeart/2005/8/layout/gear1"/>
    <dgm:cxn modelId="{BC2B7E7F-93C8-4591-9621-B7B571E20BD9}" type="presParOf" srcId="{DF256744-3A66-45E9-8182-7119979172A1}" destId="{190283EF-5B54-4A31-87D2-76AEC6516701}" srcOrd="9" destOrd="0" presId="urn:microsoft.com/office/officeart/2005/8/layout/gear1"/>
    <dgm:cxn modelId="{DC4535D0-B61F-496A-84AC-1D5604C5D47E}" type="presParOf" srcId="{DF256744-3A66-45E9-8182-7119979172A1}" destId="{80D3306C-CB4D-4E48-ACE8-0A26D3ED74B8}" srcOrd="10" destOrd="0" presId="urn:microsoft.com/office/officeart/2005/8/layout/gear1"/>
    <dgm:cxn modelId="{1E14B9C4-6033-4603-B414-C4A13461ED47}" type="presParOf" srcId="{DF256744-3A66-45E9-8182-7119979172A1}" destId="{E4553F16-923A-4FAB-93DB-898EB03EDE09}" srcOrd="11" destOrd="0" presId="urn:microsoft.com/office/officeart/2005/8/layout/gear1"/>
    <dgm:cxn modelId="{24B5698C-60CE-4861-882F-9F195F3A8219}" type="presParOf" srcId="{DF256744-3A66-45E9-8182-7119979172A1}" destId="{4795BDBB-0BF0-4610-8870-021BF7681DB1}"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8DC354-C919-4820-AF74-211B46A9AA9C}" type="doc">
      <dgm:prSet loTypeId="urn:microsoft.com/office/officeart/2005/8/layout/gear1" loCatId="process" qsTypeId="urn:microsoft.com/office/officeart/2005/8/quickstyle/simple1" qsCatId="simple" csTypeId="urn:microsoft.com/office/officeart/2005/8/colors/accent1_2" csCatId="accent1" phldr="1"/>
      <dgm:spPr/>
    </dgm:pt>
    <dgm:pt modelId="{E6F0E1E3-F642-43C1-AE0D-521D312DF5B4}">
      <dgm:prSet phldrT="[Text]"/>
      <dgm:spPr>
        <a:solidFill>
          <a:srgbClr val="7030A0">
            <a:alpha val="59000"/>
          </a:srgbClr>
        </a:solidFill>
      </dgm:spPr>
      <dgm:t>
        <a:bodyPr/>
        <a:lstStyle/>
        <a:p>
          <a:r>
            <a:rPr lang="en-US" b="1" dirty="0">
              <a:solidFill>
                <a:schemeClr val="tx1"/>
              </a:solidFill>
            </a:rPr>
            <a:t>Activities </a:t>
          </a:r>
        </a:p>
      </dgm:t>
    </dgm:pt>
    <dgm:pt modelId="{07995BA7-1FFE-4809-B656-88DA8936880C}" type="parTrans" cxnId="{4555AAFD-6DD3-4ED7-89B5-064FFC794793}">
      <dgm:prSet/>
      <dgm:spPr/>
      <dgm:t>
        <a:bodyPr/>
        <a:lstStyle/>
        <a:p>
          <a:endParaRPr lang="en-US"/>
        </a:p>
      </dgm:t>
    </dgm:pt>
    <dgm:pt modelId="{2F23598E-CD13-4C6A-AE5D-7232D8BC8740}" type="sibTrans" cxnId="{4555AAFD-6DD3-4ED7-89B5-064FFC794793}">
      <dgm:prSet/>
      <dgm:spPr/>
      <dgm:t>
        <a:bodyPr/>
        <a:lstStyle/>
        <a:p>
          <a:endParaRPr lang="en-US"/>
        </a:p>
      </dgm:t>
    </dgm:pt>
    <dgm:pt modelId="{FBBDAD98-B19D-4CAD-966B-3269575E4004}">
      <dgm:prSet phldrT="[Text]"/>
      <dgm:spPr>
        <a:solidFill>
          <a:schemeClr val="accent5">
            <a:lumMod val="75000"/>
            <a:alpha val="65000"/>
          </a:schemeClr>
        </a:solidFill>
      </dgm:spPr>
      <dgm:t>
        <a:bodyPr/>
        <a:lstStyle/>
        <a:p>
          <a:r>
            <a:rPr lang="en-US" b="1" smtClean="0">
              <a:solidFill>
                <a:schemeClr val="tx1"/>
              </a:solidFill>
            </a:rPr>
            <a:t>Context</a:t>
          </a:r>
          <a:endParaRPr lang="en-US" b="1" dirty="0">
            <a:solidFill>
              <a:schemeClr val="tx1"/>
            </a:solidFill>
          </a:endParaRPr>
        </a:p>
      </dgm:t>
    </dgm:pt>
    <dgm:pt modelId="{F1877D41-1BE1-44C0-B273-6D62C0A9E532}" type="parTrans" cxnId="{3CF03EBA-7F1C-4480-91D4-31F9D39A17BF}">
      <dgm:prSet/>
      <dgm:spPr/>
      <dgm:t>
        <a:bodyPr/>
        <a:lstStyle/>
        <a:p>
          <a:endParaRPr lang="en-US"/>
        </a:p>
      </dgm:t>
    </dgm:pt>
    <dgm:pt modelId="{594B7453-AC1F-4A8E-8D1A-06E266DAA887}" type="sibTrans" cxnId="{3CF03EBA-7F1C-4480-91D4-31F9D39A17BF}">
      <dgm:prSet/>
      <dgm:spPr/>
      <dgm:t>
        <a:bodyPr/>
        <a:lstStyle/>
        <a:p>
          <a:endParaRPr lang="en-US"/>
        </a:p>
      </dgm:t>
    </dgm:pt>
    <dgm:pt modelId="{25DA447F-AE6F-4AFA-ADC1-C2E581008A43}">
      <dgm:prSet phldrT="[Text]" custT="1"/>
      <dgm:spPr>
        <a:solidFill>
          <a:schemeClr val="accent1">
            <a:hueOff val="0"/>
            <a:satOff val="0"/>
            <a:lumOff val="0"/>
            <a:alpha val="60000"/>
          </a:schemeClr>
        </a:solidFill>
      </dgm:spPr>
      <dgm:t>
        <a:bodyPr/>
        <a:lstStyle/>
        <a:p>
          <a:r>
            <a:rPr lang="en-US" sz="2800" b="1" dirty="0">
              <a:solidFill>
                <a:schemeClr val="tx1"/>
              </a:solidFill>
            </a:rPr>
            <a:t>Experience</a:t>
          </a:r>
          <a:endParaRPr lang="en-US" sz="1200" b="1" dirty="0">
            <a:solidFill>
              <a:schemeClr val="tx1"/>
            </a:solidFill>
          </a:endParaRPr>
        </a:p>
      </dgm:t>
    </dgm:pt>
    <dgm:pt modelId="{A17504C5-FE42-45B4-918B-215BAB28E05D}" type="parTrans" cxnId="{DA871B2F-65E6-4E00-AC7A-A0F9A1BE1BC6}">
      <dgm:prSet/>
      <dgm:spPr/>
      <dgm:t>
        <a:bodyPr/>
        <a:lstStyle/>
        <a:p>
          <a:endParaRPr lang="en-US"/>
        </a:p>
      </dgm:t>
    </dgm:pt>
    <dgm:pt modelId="{B69B29B2-BCAB-48DA-A42F-09FE652E3D72}" type="sibTrans" cxnId="{DA871B2F-65E6-4E00-AC7A-A0F9A1BE1BC6}">
      <dgm:prSet/>
      <dgm:spPr/>
      <dgm:t>
        <a:bodyPr/>
        <a:lstStyle/>
        <a:p>
          <a:endParaRPr lang="en-US"/>
        </a:p>
      </dgm:t>
    </dgm:pt>
    <dgm:pt modelId="{DF256744-3A66-45E9-8182-7119979172A1}" type="pres">
      <dgm:prSet presAssocID="{BC8DC354-C919-4820-AF74-211B46A9AA9C}" presName="composite" presStyleCnt="0">
        <dgm:presLayoutVars>
          <dgm:chMax val="3"/>
          <dgm:animLvl val="lvl"/>
          <dgm:resizeHandles val="exact"/>
        </dgm:presLayoutVars>
      </dgm:prSet>
      <dgm:spPr/>
    </dgm:pt>
    <dgm:pt modelId="{C0C837C0-9ED3-4134-A7A9-1754BD0462EB}" type="pres">
      <dgm:prSet presAssocID="{E6F0E1E3-F642-43C1-AE0D-521D312DF5B4}" presName="gear1" presStyleLbl="node1" presStyleIdx="0" presStyleCnt="3" custScaleX="84623" custScaleY="66153" custLinFactNeighborX="20956" custLinFactNeighborY="-19010">
        <dgm:presLayoutVars>
          <dgm:chMax val="1"/>
          <dgm:bulletEnabled val="1"/>
        </dgm:presLayoutVars>
      </dgm:prSet>
      <dgm:spPr/>
      <dgm:t>
        <a:bodyPr/>
        <a:lstStyle/>
        <a:p>
          <a:endParaRPr lang="en-US"/>
        </a:p>
      </dgm:t>
    </dgm:pt>
    <dgm:pt modelId="{18BD0CE1-654D-4415-87E4-6BDC2BB0E451}" type="pres">
      <dgm:prSet presAssocID="{E6F0E1E3-F642-43C1-AE0D-521D312DF5B4}" presName="gear1srcNode" presStyleLbl="node1" presStyleIdx="0" presStyleCnt="3"/>
      <dgm:spPr/>
      <dgm:t>
        <a:bodyPr/>
        <a:lstStyle/>
        <a:p>
          <a:endParaRPr lang="en-US"/>
        </a:p>
      </dgm:t>
    </dgm:pt>
    <dgm:pt modelId="{472E6E3C-67C3-4A24-BD71-C591F6E9C317}" type="pres">
      <dgm:prSet presAssocID="{E6F0E1E3-F642-43C1-AE0D-521D312DF5B4}" presName="gear1dstNode" presStyleLbl="node1" presStyleIdx="0" presStyleCnt="3"/>
      <dgm:spPr/>
      <dgm:t>
        <a:bodyPr/>
        <a:lstStyle/>
        <a:p>
          <a:endParaRPr lang="en-US"/>
        </a:p>
      </dgm:t>
    </dgm:pt>
    <dgm:pt modelId="{B0AB1363-7BD4-4E49-BE1D-4B91CD753AD6}" type="pres">
      <dgm:prSet presAssocID="{FBBDAD98-B19D-4CAD-966B-3269575E4004}" presName="gear2" presStyleLbl="node1" presStyleIdx="1" presStyleCnt="3" custScaleX="108571" custScaleY="105728" custLinFactNeighborX="-8066" custLinFactNeighborY="18039">
        <dgm:presLayoutVars>
          <dgm:chMax val="1"/>
          <dgm:bulletEnabled val="1"/>
        </dgm:presLayoutVars>
      </dgm:prSet>
      <dgm:spPr/>
      <dgm:t>
        <a:bodyPr/>
        <a:lstStyle/>
        <a:p>
          <a:endParaRPr lang="en-US"/>
        </a:p>
      </dgm:t>
    </dgm:pt>
    <dgm:pt modelId="{94EC39CD-8E9B-45AA-B4EF-140C6CBFEC14}" type="pres">
      <dgm:prSet presAssocID="{FBBDAD98-B19D-4CAD-966B-3269575E4004}" presName="gear2srcNode" presStyleLbl="node1" presStyleIdx="1" presStyleCnt="3"/>
      <dgm:spPr/>
      <dgm:t>
        <a:bodyPr/>
        <a:lstStyle/>
        <a:p>
          <a:endParaRPr lang="en-US"/>
        </a:p>
      </dgm:t>
    </dgm:pt>
    <dgm:pt modelId="{5B31FF54-FD3A-49AD-8DDE-5AC3A43CC208}" type="pres">
      <dgm:prSet presAssocID="{FBBDAD98-B19D-4CAD-966B-3269575E4004}" presName="gear2dstNode" presStyleLbl="node1" presStyleIdx="1" presStyleCnt="3"/>
      <dgm:spPr/>
      <dgm:t>
        <a:bodyPr/>
        <a:lstStyle/>
        <a:p>
          <a:endParaRPr lang="en-US"/>
        </a:p>
      </dgm:t>
    </dgm:pt>
    <dgm:pt modelId="{852A9EE1-DEF8-4CC4-9173-09850AB8836E}" type="pres">
      <dgm:prSet presAssocID="{25DA447F-AE6F-4AFA-ADC1-C2E581008A43}" presName="gear3" presStyleLbl="node1" presStyleIdx="2" presStyleCnt="3" custScaleX="210887" custScaleY="197799" custLinFactNeighborX="1830" custLinFactNeighborY="4090"/>
      <dgm:spPr/>
      <dgm:t>
        <a:bodyPr/>
        <a:lstStyle/>
        <a:p>
          <a:endParaRPr lang="en-US"/>
        </a:p>
      </dgm:t>
    </dgm:pt>
    <dgm:pt modelId="{5B5D4E6C-9544-40C3-9324-9A586191969C}" type="pres">
      <dgm:prSet presAssocID="{25DA447F-AE6F-4AFA-ADC1-C2E581008A43}" presName="gear3tx" presStyleLbl="node1" presStyleIdx="2" presStyleCnt="3">
        <dgm:presLayoutVars>
          <dgm:chMax val="1"/>
          <dgm:bulletEnabled val="1"/>
        </dgm:presLayoutVars>
      </dgm:prSet>
      <dgm:spPr/>
      <dgm:t>
        <a:bodyPr/>
        <a:lstStyle/>
        <a:p>
          <a:endParaRPr lang="en-US"/>
        </a:p>
      </dgm:t>
    </dgm:pt>
    <dgm:pt modelId="{8337988F-AFBC-4EF1-A060-C403DA4DFA02}" type="pres">
      <dgm:prSet presAssocID="{25DA447F-AE6F-4AFA-ADC1-C2E581008A43}" presName="gear3srcNode" presStyleLbl="node1" presStyleIdx="2" presStyleCnt="3"/>
      <dgm:spPr/>
      <dgm:t>
        <a:bodyPr/>
        <a:lstStyle/>
        <a:p>
          <a:endParaRPr lang="en-US"/>
        </a:p>
      </dgm:t>
    </dgm:pt>
    <dgm:pt modelId="{190283EF-5B54-4A31-87D2-76AEC6516701}" type="pres">
      <dgm:prSet presAssocID="{25DA447F-AE6F-4AFA-ADC1-C2E581008A43}" presName="gear3dstNode" presStyleLbl="node1" presStyleIdx="2" presStyleCnt="3"/>
      <dgm:spPr/>
      <dgm:t>
        <a:bodyPr/>
        <a:lstStyle/>
        <a:p>
          <a:endParaRPr lang="en-US"/>
        </a:p>
      </dgm:t>
    </dgm:pt>
    <dgm:pt modelId="{80D3306C-CB4D-4E48-ACE8-0A26D3ED74B8}" type="pres">
      <dgm:prSet presAssocID="{2F23598E-CD13-4C6A-AE5D-7232D8BC8740}" presName="connector1" presStyleLbl="sibTrans2D1" presStyleIdx="0" presStyleCnt="3" custScaleX="57330" custScaleY="59402" custLinFactNeighborX="-4545" custLinFactNeighborY="-19156"/>
      <dgm:spPr/>
      <dgm:t>
        <a:bodyPr/>
        <a:lstStyle/>
        <a:p>
          <a:endParaRPr lang="en-US"/>
        </a:p>
      </dgm:t>
    </dgm:pt>
    <dgm:pt modelId="{E4553F16-923A-4FAB-93DB-898EB03EDE09}" type="pres">
      <dgm:prSet presAssocID="{594B7453-AC1F-4A8E-8D1A-06E266DAA887}" presName="connector2" presStyleLbl="sibTrans2D1" presStyleIdx="1" presStyleCnt="3"/>
      <dgm:spPr/>
      <dgm:t>
        <a:bodyPr/>
        <a:lstStyle/>
        <a:p>
          <a:endParaRPr lang="en-US"/>
        </a:p>
      </dgm:t>
    </dgm:pt>
    <dgm:pt modelId="{4795BDBB-0BF0-4610-8870-021BF7681DB1}" type="pres">
      <dgm:prSet presAssocID="{B69B29B2-BCAB-48DA-A42F-09FE652E3D72}" presName="connector3" presStyleLbl="sibTrans2D1" presStyleIdx="2" presStyleCnt="3"/>
      <dgm:spPr/>
      <dgm:t>
        <a:bodyPr/>
        <a:lstStyle/>
        <a:p>
          <a:endParaRPr lang="en-US"/>
        </a:p>
      </dgm:t>
    </dgm:pt>
  </dgm:ptLst>
  <dgm:cxnLst>
    <dgm:cxn modelId="{4555AAFD-6DD3-4ED7-89B5-064FFC794793}" srcId="{BC8DC354-C919-4820-AF74-211B46A9AA9C}" destId="{E6F0E1E3-F642-43C1-AE0D-521D312DF5B4}" srcOrd="0" destOrd="0" parTransId="{07995BA7-1FFE-4809-B656-88DA8936880C}" sibTransId="{2F23598E-CD13-4C6A-AE5D-7232D8BC8740}"/>
    <dgm:cxn modelId="{1F0DFB0C-DEB8-4AC3-B55C-FC617ABB8708}" type="presOf" srcId="{FBBDAD98-B19D-4CAD-966B-3269575E4004}" destId="{B0AB1363-7BD4-4E49-BE1D-4B91CD753AD6}" srcOrd="0" destOrd="0" presId="urn:microsoft.com/office/officeart/2005/8/layout/gear1"/>
    <dgm:cxn modelId="{A98EEBB7-4E86-43A6-B3A2-4351E68A2D09}" type="presOf" srcId="{BC8DC354-C919-4820-AF74-211B46A9AA9C}" destId="{DF256744-3A66-45E9-8182-7119979172A1}" srcOrd="0" destOrd="0" presId="urn:microsoft.com/office/officeart/2005/8/layout/gear1"/>
    <dgm:cxn modelId="{BE4C0D04-A9E8-4248-8C2D-9FE25BA01241}" type="presOf" srcId="{FBBDAD98-B19D-4CAD-966B-3269575E4004}" destId="{94EC39CD-8E9B-45AA-B4EF-140C6CBFEC14}" srcOrd="1" destOrd="0" presId="urn:microsoft.com/office/officeart/2005/8/layout/gear1"/>
    <dgm:cxn modelId="{1431AF42-05EB-48E4-AF0B-874AF681FE64}" type="presOf" srcId="{E6F0E1E3-F642-43C1-AE0D-521D312DF5B4}" destId="{C0C837C0-9ED3-4134-A7A9-1754BD0462EB}" srcOrd="0" destOrd="0" presId="urn:microsoft.com/office/officeart/2005/8/layout/gear1"/>
    <dgm:cxn modelId="{743693C8-72D9-4F5C-A103-B584EE49B24C}" type="presOf" srcId="{594B7453-AC1F-4A8E-8D1A-06E266DAA887}" destId="{E4553F16-923A-4FAB-93DB-898EB03EDE09}" srcOrd="0" destOrd="0" presId="urn:microsoft.com/office/officeart/2005/8/layout/gear1"/>
    <dgm:cxn modelId="{EAFE9DEC-5548-4787-A6F8-CE3FEB22A901}" type="presOf" srcId="{25DA447F-AE6F-4AFA-ADC1-C2E581008A43}" destId="{852A9EE1-DEF8-4CC4-9173-09850AB8836E}" srcOrd="0" destOrd="0" presId="urn:microsoft.com/office/officeart/2005/8/layout/gear1"/>
    <dgm:cxn modelId="{54C3D6D1-E292-4985-8598-0BA0F4E8695C}" type="presOf" srcId="{25DA447F-AE6F-4AFA-ADC1-C2E581008A43}" destId="{8337988F-AFBC-4EF1-A060-C403DA4DFA02}" srcOrd="2" destOrd="0" presId="urn:microsoft.com/office/officeart/2005/8/layout/gear1"/>
    <dgm:cxn modelId="{F1DE4C08-9E2F-4EF5-AAB5-C6B14E345BFE}" type="presOf" srcId="{E6F0E1E3-F642-43C1-AE0D-521D312DF5B4}" destId="{472E6E3C-67C3-4A24-BD71-C591F6E9C317}" srcOrd="2" destOrd="0" presId="urn:microsoft.com/office/officeart/2005/8/layout/gear1"/>
    <dgm:cxn modelId="{78FD19C0-1D3F-4FB2-89AC-CB144B59015B}" type="presOf" srcId="{E6F0E1E3-F642-43C1-AE0D-521D312DF5B4}" destId="{18BD0CE1-654D-4415-87E4-6BDC2BB0E451}" srcOrd="1" destOrd="0" presId="urn:microsoft.com/office/officeart/2005/8/layout/gear1"/>
    <dgm:cxn modelId="{1600327E-3FA5-4AA2-ABF6-ED6CCDD55C0C}" type="presOf" srcId="{25DA447F-AE6F-4AFA-ADC1-C2E581008A43}" destId="{5B5D4E6C-9544-40C3-9324-9A586191969C}" srcOrd="1" destOrd="0" presId="urn:microsoft.com/office/officeart/2005/8/layout/gear1"/>
    <dgm:cxn modelId="{3CF03EBA-7F1C-4480-91D4-31F9D39A17BF}" srcId="{BC8DC354-C919-4820-AF74-211B46A9AA9C}" destId="{FBBDAD98-B19D-4CAD-966B-3269575E4004}" srcOrd="1" destOrd="0" parTransId="{F1877D41-1BE1-44C0-B273-6D62C0A9E532}" sibTransId="{594B7453-AC1F-4A8E-8D1A-06E266DAA887}"/>
    <dgm:cxn modelId="{BF6AAD64-31D5-4237-9F3E-942828464E89}" type="presOf" srcId="{FBBDAD98-B19D-4CAD-966B-3269575E4004}" destId="{5B31FF54-FD3A-49AD-8DDE-5AC3A43CC208}" srcOrd="2" destOrd="0" presId="urn:microsoft.com/office/officeart/2005/8/layout/gear1"/>
    <dgm:cxn modelId="{DA871B2F-65E6-4E00-AC7A-A0F9A1BE1BC6}" srcId="{BC8DC354-C919-4820-AF74-211B46A9AA9C}" destId="{25DA447F-AE6F-4AFA-ADC1-C2E581008A43}" srcOrd="2" destOrd="0" parTransId="{A17504C5-FE42-45B4-918B-215BAB28E05D}" sibTransId="{B69B29B2-BCAB-48DA-A42F-09FE652E3D72}"/>
    <dgm:cxn modelId="{290A011D-8743-43A7-9F9B-EC2ABAEBB209}" type="presOf" srcId="{25DA447F-AE6F-4AFA-ADC1-C2E581008A43}" destId="{190283EF-5B54-4A31-87D2-76AEC6516701}" srcOrd="3" destOrd="0" presId="urn:microsoft.com/office/officeart/2005/8/layout/gear1"/>
    <dgm:cxn modelId="{8DD6E049-0760-4867-86FA-F72B4AB509C1}" type="presOf" srcId="{2F23598E-CD13-4C6A-AE5D-7232D8BC8740}" destId="{80D3306C-CB4D-4E48-ACE8-0A26D3ED74B8}" srcOrd="0" destOrd="0" presId="urn:microsoft.com/office/officeart/2005/8/layout/gear1"/>
    <dgm:cxn modelId="{1AAFE68B-3E91-4327-B8D7-F6A1F3291C20}" type="presOf" srcId="{B69B29B2-BCAB-48DA-A42F-09FE652E3D72}" destId="{4795BDBB-0BF0-4610-8870-021BF7681DB1}" srcOrd="0" destOrd="0" presId="urn:microsoft.com/office/officeart/2005/8/layout/gear1"/>
    <dgm:cxn modelId="{C09423F8-A901-4907-BF1D-2706BE123A40}" type="presParOf" srcId="{DF256744-3A66-45E9-8182-7119979172A1}" destId="{C0C837C0-9ED3-4134-A7A9-1754BD0462EB}" srcOrd="0" destOrd="0" presId="urn:microsoft.com/office/officeart/2005/8/layout/gear1"/>
    <dgm:cxn modelId="{A07DEF8F-9431-4559-BF2B-2792B5481022}" type="presParOf" srcId="{DF256744-3A66-45E9-8182-7119979172A1}" destId="{18BD0CE1-654D-4415-87E4-6BDC2BB0E451}" srcOrd="1" destOrd="0" presId="urn:microsoft.com/office/officeart/2005/8/layout/gear1"/>
    <dgm:cxn modelId="{E517DDD5-BAA4-43AF-AB35-E417D00F80D3}" type="presParOf" srcId="{DF256744-3A66-45E9-8182-7119979172A1}" destId="{472E6E3C-67C3-4A24-BD71-C591F6E9C317}" srcOrd="2" destOrd="0" presId="urn:microsoft.com/office/officeart/2005/8/layout/gear1"/>
    <dgm:cxn modelId="{4A311C58-8FED-4EEF-92DD-ABC20AFFE22D}" type="presParOf" srcId="{DF256744-3A66-45E9-8182-7119979172A1}" destId="{B0AB1363-7BD4-4E49-BE1D-4B91CD753AD6}" srcOrd="3" destOrd="0" presId="urn:microsoft.com/office/officeart/2005/8/layout/gear1"/>
    <dgm:cxn modelId="{EE324546-26F4-442D-BF78-FDF0352FC104}" type="presParOf" srcId="{DF256744-3A66-45E9-8182-7119979172A1}" destId="{94EC39CD-8E9B-45AA-B4EF-140C6CBFEC14}" srcOrd="4" destOrd="0" presId="urn:microsoft.com/office/officeart/2005/8/layout/gear1"/>
    <dgm:cxn modelId="{8F96E11F-618B-4FE0-85A6-8969D97445B6}" type="presParOf" srcId="{DF256744-3A66-45E9-8182-7119979172A1}" destId="{5B31FF54-FD3A-49AD-8DDE-5AC3A43CC208}" srcOrd="5" destOrd="0" presId="urn:microsoft.com/office/officeart/2005/8/layout/gear1"/>
    <dgm:cxn modelId="{D5D9C4AA-B0BA-4D27-A95A-712A6BCB4D1E}" type="presParOf" srcId="{DF256744-3A66-45E9-8182-7119979172A1}" destId="{852A9EE1-DEF8-4CC4-9173-09850AB8836E}" srcOrd="6" destOrd="0" presId="urn:microsoft.com/office/officeart/2005/8/layout/gear1"/>
    <dgm:cxn modelId="{8E1188BE-88F6-414A-997C-8BABE9706EF2}" type="presParOf" srcId="{DF256744-3A66-45E9-8182-7119979172A1}" destId="{5B5D4E6C-9544-40C3-9324-9A586191969C}" srcOrd="7" destOrd="0" presId="urn:microsoft.com/office/officeart/2005/8/layout/gear1"/>
    <dgm:cxn modelId="{09DC268F-5092-4A73-A300-A3948ADAD02B}" type="presParOf" srcId="{DF256744-3A66-45E9-8182-7119979172A1}" destId="{8337988F-AFBC-4EF1-A060-C403DA4DFA02}" srcOrd="8" destOrd="0" presId="urn:microsoft.com/office/officeart/2005/8/layout/gear1"/>
    <dgm:cxn modelId="{4BD58D64-7F87-4B35-A8F3-E475112F3F86}" type="presParOf" srcId="{DF256744-3A66-45E9-8182-7119979172A1}" destId="{190283EF-5B54-4A31-87D2-76AEC6516701}" srcOrd="9" destOrd="0" presId="urn:microsoft.com/office/officeart/2005/8/layout/gear1"/>
    <dgm:cxn modelId="{9F7427C4-B86E-472C-93D6-68280AF9B453}" type="presParOf" srcId="{DF256744-3A66-45E9-8182-7119979172A1}" destId="{80D3306C-CB4D-4E48-ACE8-0A26D3ED74B8}" srcOrd="10" destOrd="0" presId="urn:microsoft.com/office/officeart/2005/8/layout/gear1"/>
    <dgm:cxn modelId="{CA624EAF-0232-41BA-8F18-51E4E4CB0F16}" type="presParOf" srcId="{DF256744-3A66-45E9-8182-7119979172A1}" destId="{E4553F16-923A-4FAB-93DB-898EB03EDE09}" srcOrd="11" destOrd="0" presId="urn:microsoft.com/office/officeart/2005/8/layout/gear1"/>
    <dgm:cxn modelId="{B74EE63F-37C5-4884-8B22-3CD0FC341E84}" type="presParOf" srcId="{DF256744-3A66-45E9-8182-7119979172A1}" destId="{4795BDBB-0BF0-4610-8870-021BF7681DB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8DC354-C919-4820-AF74-211B46A9AA9C}" type="doc">
      <dgm:prSet loTypeId="urn:microsoft.com/office/officeart/2005/8/layout/gear1" loCatId="process" qsTypeId="urn:microsoft.com/office/officeart/2005/8/quickstyle/simple1" qsCatId="simple" csTypeId="urn:microsoft.com/office/officeart/2005/8/colors/accent1_2" csCatId="accent1" phldr="1"/>
      <dgm:spPr/>
    </dgm:pt>
    <dgm:pt modelId="{E6F0E1E3-F642-43C1-AE0D-521D312DF5B4}">
      <dgm:prSet phldrT="[Text]"/>
      <dgm:spPr>
        <a:solidFill>
          <a:srgbClr val="5B0930">
            <a:alpha val="59000"/>
          </a:srgbClr>
        </a:solidFill>
      </dgm:spPr>
      <dgm:t>
        <a:bodyPr/>
        <a:lstStyle/>
        <a:p>
          <a:r>
            <a:rPr lang="en-US" b="1" dirty="0"/>
            <a:t>Activities </a:t>
          </a:r>
        </a:p>
      </dgm:t>
    </dgm:pt>
    <dgm:pt modelId="{07995BA7-1FFE-4809-B656-88DA8936880C}" type="parTrans" cxnId="{4555AAFD-6DD3-4ED7-89B5-064FFC794793}">
      <dgm:prSet/>
      <dgm:spPr/>
      <dgm:t>
        <a:bodyPr/>
        <a:lstStyle/>
        <a:p>
          <a:endParaRPr lang="en-US"/>
        </a:p>
      </dgm:t>
    </dgm:pt>
    <dgm:pt modelId="{2F23598E-CD13-4C6A-AE5D-7232D8BC8740}" type="sibTrans" cxnId="{4555AAFD-6DD3-4ED7-89B5-064FFC794793}">
      <dgm:prSet/>
      <dgm:spPr/>
      <dgm:t>
        <a:bodyPr/>
        <a:lstStyle/>
        <a:p>
          <a:endParaRPr lang="en-US"/>
        </a:p>
      </dgm:t>
    </dgm:pt>
    <dgm:pt modelId="{FBBDAD98-B19D-4CAD-966B-3269575E4004}">
      <dgm:prSet phldrT="[Text]" custT="1"/>
      <dgm:spPr>
        <a:solidFill>
          <a:schemeClr val="accent5">
            <a:lumMod val="75000"/>
            <a:alpha val="65000"/>
          </a:schemeClr>
        </a:solidFill>
      </dgm:spPr>
      <dgm:t>
        <a:bodyPr/>
        <a:lstStyle/>
        <a:p>
          <a:r>
            <a:rPr lang="en-US" sz="3200" b="1" dirty="0">
              <a:solidFill>
                <a:schemeClr val="tx1"/>
              </a:solidFill>
            </a:rPr>
            <a:t>Context</a:t>
          </a:r>
          <a:endParaRPr lang="en-US" sz="1800" b="1" dirty="0">
            <a:solidFill>
              <a:schemeClr val="tx1"/>
            </a:solidFill>
          </a:endParaRPr>
        </a:p>
      </dgm:t>
    </dgm:pt>
    <dgm:pt modelId="{F1877D41-1BE1-44C0-B273-6D62C0A9E532}" type="parTrans" cxnId="{3CF03EBA-7F1C-4480-91D4-31F9D39A17BF}">
      <dgm:prSet/>
      <dgm:spPr/>
      <dgm:t>
        <a:bodyPr/>
        <a:lstStyle/>
        <a:p>
          <a:endParaRPr lang="en-US"/>
        </a:p>
      </dgm:t>
    </dgm:pt>
    <dgm:pt modelId="{594B7453-AC1F-4A8E-8D1A-06E266DAA887}" type="sibTrans" cxnId="{3CF03EBA-7F1C-4480-91D4-31F9D39A17BF}">
      <dgm:prSet/>
      <dgm:spPr/>
      <dgm:t>
        <a:bodyPr/>
        <a:lstStyle/>
        <a:p>
          <a:endParaRPr lang="en-US"/>
        </a:p>
      </dgm:t>
    </dgm:pt>
    <dgm:pt modelId="{25DA447F-AE6F-4AFA-ADC1-C2E581008A43}">
      <dgm:prSet phldrT="[Text]"/>
      <dgm:spPr>
        <a:solidFill>
          <a:schemeClr val="accent1">
            <a:hueOff val="0"/>
            <a:satOff val="0"/>
            <a:lumOff val="0"/>
            <a:alpha val="60000"/>
          </a:schemeClr>
        </a:solidFill>
      </dgm:spPr>
      <dgm:t>
        <a:bodyPr/>
        <a:lstStyle/>
        <a:p>
          <a:r>
            <a:rPr lang="en-US" b="1" dirty="0">
              <a:solidFill>
                <a:schemeClr val="tx1"/>
              </a:solidFill>
            </a:rPr>
            <a:t>Experience</a:t>
          </a:r>
        </a:p>
      </dgm:t>
    </dgm:pt>
    <dgm:pt modelId="{A17504C5-FE42-45B4-918B-215BAB28E05D}" type="parTrans" cxnId="{DA871B2F-65E6-4E00-AC7A-A0F9A1BE1BC6}">
      <dgm:prSet/>
      <dgm:spPr/>
      <dgm:t>
        <a:bodyPr/>
        <a:lstStyle/>
        <a:p>
          <a:endParaRPr lang="en-US"/>
        </a:p>
      </dgm:t>
    </dgm:pt>
    <dgm:pt modelId="{B69B29B2-BCAB-48DA-A42F-09FE652E3D72}" type="sibTrans" cxnId="{DA871B2F-65E6-4E00-AC7A-A0F9A1BE1BC6}">
      <dgm:prSet/>
      <dgm:spPr/>
      <dgm:t>
        <a:bodyPr/>
        <a:lstStyle/>
        <a:p>
          <a:endParaRPr lang="en-US"/>
        </a:p>
      </dgm:t>
    </dgm:pt>
    <dgm:pt modelId="{DF256744-3A66-45E9-8182-7119979172A1}" type="pres">
      <dgm:prSet presAssocID="{BC8DC354-C919-4820-AF74-211B46A9AA9C}" presName="composite" presStyleCnt="0">
        <dgm:presLayoutVars>
          <dgm:chMax val="3"/>
          <dgm:animLvl val="lvl"/>
          <dgm:resizeHandles val="exact"/>
        </dgm:presLayoutVars>
      </dgm:prSet>
      <dgm:spPr/>
    </dgm:pt>
    <dgm:pt modelId="{C0C837C0-9ED3-4134-A7A9-1754BD0462EB}" type="pres">
      <dgm:prSet presAssocID="{E6F0E1E3-F642-43C1-AE0D-521D312DF5B4}" presName="gear1" presStyleLbl="node1" presStyleIdx="0" presStyleCnt="3" custScaleX="90269" custScaleY="70694" custLinFactNeighborX="-12416" custLinFactNeighborY="-25504">
        <dgm:presLayoutVars>
          <dgm:chMax val="1"/>
          <dgm:bulletEnabled val="1"/>
        </dgm:presLayoutVars>
      </dgm:prSet>
      <dgm:spPr/>
      <dgm:t>
        <a:bodyPr/>
        <a:lstStyle/>
        <a:p>
          <a:endParaRPr lang="en-US"/>
        </a:p>
      </dgm:t>
    </dgm:pt>
    <dgm:pt modelId="{18BD0CE1-654D-4415-87E4-6BDC2BB0E451}" type="pres">
      <dgm:prSet presAssocID="{E6F0E1E3-F642-43C1-AE0D-521D312DF5B4}" presName="gear1srcNode" presStyleLbl="node1" presStyleIdx="0" presStyleCnt="3"/>
      <dgm:spPr/>
      <dgm:t>
        <a:bodyPr/>
        <a:lstStyle/>
        <a:p>
          <a:endParaRPr lang="en-US"/>
        </a:p>
      </dgm:t>
    </dgm:pt>
    <dgm:pt modelId="{472E6E3C-67C3-4A24-BD71-C591F6E9C317}" type="pres">
      <dgm:prSet presAssocID="{E6F0E1E3-F642-43C1-AE0D-521D312DF5B4}" presName="gear1dstNode" presStyleLbl="node1" presStyleIdx="0" presStyleCnt="3"/>
      <dgm:spPr/>
      <dgm:t>
        <a:bodyPr/>
        <a:lstStyle/>
        <a:p>
          <a:endParaRPr lang="en-US"/>
        </a:p>
      </dgm:t>
    </dgm:pt>
    <dgm:pt modelId="{B0AB1363-7BD4-4E49-BE1D-4B91CD753AD6}" type="pres">
      <dgm:prSet presAssocID="{FBBDAD98-B19D-4CAD-966B-3269575E4004}" presName="gear2" presStyleLbl="node1" presStyleIdx="1" presStyleCnt="3" custScaleX="212891" custScaleY="191586" custLinFactNeighborX="-31167" custLinFactNeighborY="7340">
        <dgm:presLayoutVars>
          <dgm:chMax val="1"/>
          <dgm:bulletEnabled val="1"/>
        </dgm:presLayoutVars>
      </dgm:prSet>
      <dgm:spPr/>
      <dgm:t>
        <a:bodyPr/>
        <a:lstStyle/>
        <a:p>
          <a:endParaRPr lang="en-US"/>
        </a:p>
      </dgm:t>
    </dgm:pt>
    <dgm:pt modelId="{94EC39CD-8E9B-45AA-B4EF-140C6CBFEC14}" type="pres">
      <dgm:prSet presAssocID="{FBBDAD98-B19D-4CAD-966B-3269575E4004}" presName="gear2srcNode" presStyleLbl="node1" presStyleIdx="1" presStyleCnt="3"/>
      <dgm:spPr/>
      <dgm:t>
        <a:bodyPr/>
        <a:lstStyle/>
        <a:p>
          <a:endParaRPr lang="en-US"/>
        </a:p>
      </dgm:t>
    </dgm:pt>
    <dgm:pt modelId="{5B31FF54-FD3A-49AD-8DDE-5AC3A43CC208}" type="pres">
      <dgm:prSet presAssocID="{FBBDAD98-B19D-4CAD-966B-3269575E4004}" presName="gear2dstNode" presStyleLbl="node1" presStyleIdx="1" presStyleCnt="3"/>
      <dgm:spPr/>
      <dgm:t>
        <a:bodyPr/>
        <a:lstStyle/>
        <a:p>
          <a:endParaRPr lang="en-US"/>
        </a:p>
      </dgm:t>
    </dgm:pt>
    <dgm:pt modelId="{852A9EE1-DEF8-4CC4-9173-09850AB8836E}" type="pres">
      <dgm:prSet presAssocID="{25DA447F-AE6F-4AFA-ADC1-C2E581008A43}" presName="gear3" presStyleLbl="node1" presStyleIdx="2" presStyleCnt="3" custScaleX="118938" custScaleY="120022" custLinFactNeighborX="1830" custLinFactNeighborY="4090"/>
      <dgm:spPr/>
      <dgm:t>
        <a:bodyPr/>
        <a:lstStyle/>
        <a:p>
          <a:endParaRPr lang="en-US"/>
        </a:p>
      </dgm:t>
    </dgm:pt>
    <dgm:pt modelId="{5B5D4E6C-9544-40C3-9324-9A586191969C}" type="pres">
      <dgm:prSet presAssocID="{25DA447F-AE6F-4AFA-ADC1-C2E581008A43}" presName="gear3tx" presStyleLbl="node1" presStyleIdx="2" presStyleCnt="3">
        <dgm:presLayoutVars>
          <dgm:chMax val="1"/>
          <dgm:bulletEnabled val="1"/>
        </dgm:presLayoutVars>
      </dgm:prSet>
      <dgm:spPr/>
      <dgm:t>
        <a:bodyPr/>
        <a:lstStyle/>
        <a:p>
          <a:endParaRPr lang="en-US"/>
        </a:p>
      </dgm:t>
    </dgm:pt>
    <dgm:pt modelId="{8337988F-AFBC-4EF1-A060-C403DA4DFA02}" type="pres">
      <dgm:prSet presAssocID="{25DA447F-AE6F-4AFA-ADC1-C2E581008A43}" presName="gear3srcNode" presStyleLbl="node1" presStyleIdx="2" presStyleCnt="3"/>
      <dgm:spPr/>
      <dgm:t>
        <a:bodyPr/>
        <a:lstStyle/>
        <a:p>
          <a:endParaRPr lang="en-US"/>
        </a:p>
      </dgm:t>
    </dgm:pt>
    <dgm:pt modelId="{190283EF-5B54-4A31-87D2-76AEC6516701}" type="pres">
      <dgm:prSet presAssocID="{25DA447F-AE6F-4AFA-ADC1-C2E581008A43}" presName="gear3dstNode" presStyleLbl="node1" presStyleIdx="2" presStyleCnt="3"/>
      <dgm:spPr/>
      <dgm:t>
        <a:bodyPr/>
        <a:lstStyle/>
        <a:p>
          <a:endParaRPr lang="en-US"/>
        </a:p>
      </dgm:t>
    </dgm:pt>
    <dgm:pt modelId="{80D3306C-CB4D-4E48-ACE8-0A26D3ED74B8}" type="pres">
      <dgm:prSet presAssocID="{2F23598E-CD13-4C6A-AE5D-7232D8BC8740}" presName="connector1" presStyleLbl="sibTrans2D1" presStyleIdx="0" presStyleCnt="3" custScaleX="57330" custScaleY="59402" custLinFactNeighborX="-4545" custLinFactNeighborY="-19156"/>
      <dgm:spPr/>
      <dgm:t>
        <a:bodyPr/>
        <a:lstStyle/>
        <a:p>
          <a:endParaRPr lang="en-US"/>
        </a:p>
      </dgm:t>
    </dgm:pt>
    <dgm:pt modelId="{E4553F16-923A-4FAB-93DB-898EB03EDE09}" type="pres">
      <dgm:prSet presAssocID="{594B7453-AC1F-4A8E-8D1A-06E266DAA887}" presName="connector2" presStyleLbl="sibTrans2D1" presStyleIdx="1" presStyleCnt="3" custLinFactNeighborX="11500" custLinFactNeighborY="-8846"/>
      <dgm:spPr/>
      <dgm:t>
        <a:bodyPr/>
        <a:lstStyle/>
        <a:p>
          <a:endParaRPr lang="en-US"/>
        </a:p>
      </dgm:t>
    </dgm:pt>
    <dgm:pt modelId="{4795BDBB-0BF0-4610-8870-021BF7681DB1}" type="pres">
      <dgm:prSet presAssocID="{B69B29B2-BCAB-48DA-A42F-09FE652E3D72}" presName="connector3" presStyleLbl="sibTrans2D1" presStyleIdx="2" presStyleCnt="3"/>
      <dgm:spPr/>
      <dgm:t>
        <a:bodyPr/>
        <a:lstStyle/>
        <a:p>
          <a:endParaRPr lang="en-US"/>
        </a:p>
      </dgm:t>
    </dgm:pt>
  </dgm:ptLst>
  <dgm:cxnLst>
    <dgm:cxn modelId="{8FD4D4A2-5AB8-4D78-9BC7-BD1F6ED47A77}" type="presOf" srcId="{FBBDAD98-B19D-4CAD-966B-3269575E4004}" destId="{5B31FF54-FD3A-49AD-8DDE-5AC3A43CC208}" srcOrd="2" destOrd="0" presId="urn:microsoft.com/office/officeart/2005/8/layout/gear1"/>
    <dgm:cxn modelId="{1DCA9314-16FD-4834-874D-326F0848118D}" type="presOf" srcId="{BC8DC354-C919-4820-AF74-211B46A9AA9C}" destId="{DF256744-3A66-45E9-8182-7119979172A1}" srcOrd="0" destOrd="0" presId="urn:microsoft.com/office/officeart/2005/8/layout/gear1"/>
    <dgm:cxn modelId="{9AD2DDEA-FA6E-44E4-8172-6EE91AC8369B}" type="presOf" srcId="{25DA447F-AE6F-4AFA-ADC1-C2E581008A43}" destId="{8337988F-AFBC-4EF1-A060-C403DA4DFA02}" srcOrd="2" destOrd="0" presId="urn:microsoft.com/office/officeart/2005/8/layout/gear1"/>
    <dgm:cxn modelId="{6ACAD1F5-AE00-4112-BE67-19D589CEAE4D}" type="presOf" srcId="{25DA447F-AE6F-4AFA-ADC1-C2E581008A43}" destId="{852A9EE1-DEF8-4CC4-9173-09850AB8836E}" srcOrd="0" destOrd="0" presId="urn:microsoft.com/office/officeart/2005/8/layout/gear1"/>
    <dgm:cxn modelId="{4555AAFD-6DD3-4ED7-89B5-064FFC794793}" srcId="{BC8DC354-C919-4820-AF74-211B46A9AA9C}" destId="{E6F0E1E3-F642-43C1-AE0D-521D312DF5B4}" srcOrd="0" destOrd="0" parTransId="{07995BA7-1FFE-4809-B656-88DA8936880C}" sibTransId="{2F23598E-CD13-4C6A-AE5D-7232D8BC8740}"/>
    <dgm:cxn modelId="{C2EF1703-CFDB-4DE4-B62D-2FEFE354CB24}" type="presOf" srcId="{B69B29B2-BCAB-48DA-A42F-09FE652E3D72}" destId="{4795BDBB-0BF0-4610-8870-021BF7681DB1}" srcOrd="0" destOrd="0" presId="urn:microsoft.com/office/officeart/2005/8/layout/gear1"/>
    <dgm:cxn modelId="{BA0300EC-F4C0-40B6-81CA-E8E2ED69D2DE}" type="presOf" srcId="{2F23598E-CD13-4C6A-AE5D-7232D8BC8740}" destId="{80D3306C-CB4D-4E48-ACE8-0A26D3ED74B8}" srcOrd="0" destOrd="0" presId="urn:microsoft.com/office/officeart/2005/8/layout/gear1"/>
    <dgm:cxn modelId="{C956A5E3-E576-4D48-A4AF-DDE117C5E36F}" type="presOf" srcId="{25DA447F-AE6F-4AFA-ADC1-C2E581008A43}" destId="{190283EF-5B54-4A31-87D2-76AEC6516701}" srcOrd="3" destOrd="0" presId="urn:microsoft.com/office/officeart/2005/8/layout/gear1"/>
    <dgm:cxn modelId="{FE9405A9-30E4-4DB0-98C1-883EE0AA6C98}" type="presOf" srcId="{FBBDAD98-B19D-4CAD-966B-3269575E4004}" destId="{94EC39CD-8E9B-45AA-B4EF-140C6CBFEC14}" srcOrd="1" destOrd="0" presId="urn:microsoft.com/office/officeart/2005/8/layout/gear1"/>
    <dgm:cxn modelId="{BADC301A-3983-4F43-A28B-E218B004837A}" type="presOf" srcId="{E6F0E1E3-F642-43C1-AE0D-521D312DF5B4}" destId="{472E6E3C-67C3-4A24-BD71-C591F6E9C317}" srcOrd="2" destOrd="0" presId="urn:microsoft.com/office/officeart/2005/8/layout/gear1"/>
    <dgm:cxn modelId="{6196DFA0-4455-4DF4-BAA9-237A59E12E7A}" type="presOf" srcId="{594B7453-AC1F-4A8E-8D1A-06E266DAA887}" destId="{E4553F16-923A-4FAB-93DB-898EB03EDE09}" srcOrd="0" destOrd="0" presId="urn:microsoft.com/office/officeart/2005/8/layout/gear1"/>
    <dgm:cxn modelId="{B03325E1-ADB7-42FA-8F0F-501504C9FA06}" type="presOf" srcId="{25DA447F-AE6F-4AFA-ADC1-C2E581008A43}" destId="{5B5D4E6C-9544-40C3-9324-9A586191969C}" srcOrd="1" destOrd="0" presId="urn:microsoft.com/office/officeart/2005/8/layout/gear1"/>
    <dgm:cxn modelId="{3CF03EBA-7F1C-4480-91D4-31F9D39A17BF}" srcId="{BC8DC354-C919-4820-AF74-211B46A9AA9C}" destId="{FBBDAD98-B19D-4CAD-966B-3269575E4004}" srcOrd="1" destOrd="0" parTransId="{F1877D41-1BE1-44C0-B273-6D62C0A9E532}" sibTransId="{594B7453-AC1F-4A8E-8D1A-06E266DAA887}"/>
    <dgm:cxn modelId="{182158DC-8CB3-4D93-A6FB-9AFB57C1D8E9}" type="presOf" srcId="{E6F0E1E3-F642-43C1-AE0D-521D312DF5B4}" destId="{18BD0CE1-654D-4415-87E4-6BDC2BB0E451}" srcOrd="1" destOrd="0" presId="urn:microsoft.com/office/officeart/2005/8/layout/gear1"/>
    <dgm:cxn modelId="{1D65725B-6714-44A3-8D1F-C0B0E4DA6758}" type="presOf" srcId="{FBBDAD98-B19D-4CAD-966B-3269575E4004}" destId="{B0AB1363-7BD4-4E49-BE1D-4B91CD753AD6}" srcOrd="0" destOrd="0" presId="urn:microsoft.com/office/officeart/2005/8/layout/gear1"/>
    <dgm:cxn modelId="{DA871B2F-65E6-4E00-AC7A-A0F9A1BE1BC6}" srcId="{BC8DC354-C919-4820-AF74-211B46A9AA9C}" destId="{25DA447F-AE6F-4AFA-ADC1-C2E581008A43}" srcOrd="2" destOrd="0" parTransId="{A17504C5-FE42-45B4-918B-215BAB28E05D}" sibTransId="{B69B29B2-BCAB-48DA-A42F-09FE652E3D72}"/>
    <dgm:cxn modelId="{08DDDE04-B7CF-499F-9F9B-6735B052C4CA}" type="presOf" srcId="{E6F0E1E3-F642-43C1-AE0D-521D312DF5B4}" destId="{C0C837C0-9ED3-4134-A7A9-1754BD0462EB}" srcOrd="0" destOrd="0" presId="urn:microsoft.com/office/officeart/2005/8/layout/gear1"/>
    <dgm:cxn modelId="{7AA009E5-C036-4F5E-ABF0-0BDAEB6F96EE}" type="presParOf" srcId="{DF256744-3A66-45E9-8182-7119979172A1}" destId="{C0C837C0-9ED3-4134-A7A9-1754BD0462EB}" srcOrd="0" destOrd="0" presId="urn:microsoft.com/office/officeart/2005/8/layout/gear1"/>
    <dgm:cxn modelId="{02CBF197-9316-45CC-8EF6-E10ADBAF9C2D}" type="presParOf" srcId="{DF256744-3A66-45E9-8182-7119979172A1}" destId="{18BD0CE1-654D-4415-87E4-6BDC2BB0E451}" srcOrd="1" destOrd="0" presId="urn:microsoft.com/office/officeart/2005/8/layout/gear1"/>
    <dgm:cxn modelId="{CD2BE69A-3F62-4128-9300-2B13EC789CE6}" type="presParOf" srcId="{DF256744-3A66-45E9-8182-7119979172A1}" destId="{472E6E3C-67C3-4A24-BD71-C591F6E9C317}" srcOrd="2" destOrd="0" presId="urn:microsoft.com/office/officeart/2005/8/layout/gear1"/>
    <dgm:cxn modelId="{42AF8FFB-4A42-4770-A60C-9216D1A9FD36}" type="presParOf" srcId="{DF256744-3A66-45E9-8182-7119979172A1}" destId="{B0AB1363-7BD4-4E49-BE1D-4B91CD753AD6}" srcOrd="3" destOrd="0" presId="urn:microsoft.com/office/officeart/2005/8/layout/gear1"/>
    <dgm:cxn modelId="{E58DC575-CBDA-4870-B2B8-A2C521E1DDD0}" type="presParOf" srcId="{DF256744-3A66-45E9-8182-7119979172A1}" destId="{94EC39CD-8E9B-45AA-B4EF-140C6CBFEC14}" srcOrd="4" destOrd="0" presId="urn:microsoft.com/office/officeart/2005/8/layout/gear1"/>
    <dgm:cxn modelId="{CD0ACF6A-ADB3-44BC-8A1B-C2953F5FC839}" type="presParOf" srcId="{DF256744-3A66-45E9-8182-7119979172A1}" destId="{5B31FF54-FD3A-49AD-8DDE-5AC3A43CC208}" srcOrd="5" destOrd="0" presId="urn:microsoft.com/office/officeart/2005/8/layout/gear1"/>
    <dgm:cxn modelId="{9FCF92F5-5A4B-41F4-B363-84FFF82D1EEF}" type="presParOf" srcId="{DF256744-3A66-45E9-8182-7119979172A1}" destId="{852A9EE1-DEF8-4CC4-9173-09850AB8836E}" srcOrd="6" destOrd="0" presId="urn:microsoft.com/office/officeart/2005/8/layout/gear1"/>
    <dgm:cxn modelId="{3AF3526B-991F-4C83-83D3-29896E61BCDA}" type="presParOf" srcId="{DF256744-3A66-45E9-8182-7119979172A1}" destId="{5B5D4E6C-9544-40C3-9324-9A586191969C}" srcOrd="7" destOrd="0" presId="urn:microsoft.com/office/officeart/2005/8/layout/gear1"/>
    <dgm:cxn modelId="{4F7167C5-B1F9-4196-B270-267D8F485E27}" type="presParOf" srcId="{DF256744-3A66-45E9-8182-7119979172A1}" destId="{8337988F-AFBC-4EF1-A060-C403DA4DFA02}" srcOrd="8" destOrd="0" presId="urn:microsoft.com/office/officeart/2005/8/layout/gear1"/>
    <dgm:cxn modelId="{2C75EC1E-A19B-4832-A6A3-3DFAF2E34D52}" type="presParOf" srcId="{DF256744-3A66-45E9-8182-7119979172A1}" destId="{190283EF-5B54-4A31-87D2-76AEC6516701}" srcOrd="9" destOrd="0" presId="urn:microsoft.com/office/officeart/2005/8/layout/gear1"/>
    <dgm:cxn modelId="{7A520B7E-4CB8-42B6-B24A-A257FACDC3BF}" type="presParOf" srcId="{DF256744-3A66-45E9-8182-7119979172A1}" destId="{80D3306C-CB4D-4E48-ACE8-0A26D3ED74B8}" srcOrd="10" destOrd="0" presId="urn:microsoft.com/office/officeart/2005/8/layout/gear1"/>
    <dgm:cxn modelId="{1949EFD9-AFEA-48EC-9AA8-A38C11220EE4}" type="presParOf" srcId="{DF256744-3A66-45E9-8182-7119979172A1}" destId="{E4553F16-923A-4FAB-93DB-898EB03EDE09}" srcOrd="11" destOrd="0" presId="urn:microsoft.com/office/officeart/2005/8/layout/gear1"/>
    <dgm:cxn modelId="{476F7C97-6911-48D6-925C-62D19D784B7A}" type="presParOf" srcId="{DF256744-3A66-45E9-8182-7119979172A1}" destId="{4795BDBB-0BF0-4610-8870-021BF7681DB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AA8F3-7EC0-4702-AFE0-8D5965997636}">
      <dsp:nvSpPr>
        <dsp:cNvPr id="0" name=""/>
        <dsp:cNvSpPr/>
      </dsp:nvSpPr>
      <dsp:spPr>
        <a:xfrm>
          <a:off x="1049155" y="281526"/>
          <a:ext cx="3089719" cy="3089719"/>
        </a:xfrm>
        <a:prstGeom prst="pie">
          <a:avLst>
            <a:gd name="adj1" fmla="val 16200000"/>
            <a:gd name="adj2" fmla="val 180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lang="en-US" sz="6000" kern="1200" dirty="0" smtClean="0"/>
            <a:t>?</a:t>
          </a:r>
          <a:endParaRPr lang="en-US" sz="6000" kern="1200" dirty="0"/>
        </a:p>
      </dsp:txBody>
      <dsp:txXfrm>
        <a:off x="2729007" y="851653"/>
        <a:ext cx="1048297" cy="1029906"/>
      </dsp:txXfrm>
    </dsp:sp>
    <dsp:sp modelId="{1BFC3E2A-53F6-4A1F-AB21-8197A40D64DF}">
      <dsp:nvSpPr>
        <dsp:cNvPr id="0" name=""/>
        <dsp:cNvSpPr/>
      </dsp:nvSpPr>
      <dsp:spPr>
        <a:xfrm>
          <a:off x="969510" y="340237"/>
          <a:ext cx="3089719" cy="3089719"/>
        </a:xfrm>
        <a:prstGeom prst="pie">
          <a:avLst>
            <a:gd name="adj1" fmla="val 1800000"/>
            <a:gd name="adj2" fmla="val 900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lang="en-US" sz="6000" kern="1200" dirty="0" smtClean="0"/>
            <a:t>?</a:t>
          </a:r>
          <a:endParaRPr lang="en-US" sz="6000" kern="1200" dirty="0"/>
        </a:p>
      </dsp:txBody>
      <dsp:txXfrm>
        <a:off x="1815504" y="2289703"/>
        <a:ext cx="1397730" cy="956341"/>
      </dsp:txXfrm>
    </dsp:sp>
    <dsp:sp modelId="{09A7D234-7290-4895-9B31-723C897AEB39}">
      <dsp:nvSpPr>
        <dsp:cNvPr id="0" name=""/>
        <dsp:cNvSpPr/>
      </dsp:nvSpPr>
      <dsp:spPr>
        <a:xfrm>
          <a:off x="969510" y="340237"/>
          <a:ext cx="3089719" cy="3089719"/>
        </a:xfrm>
        <a:prstGeom prst="pie">
          <a:avLst>
            <a:gd name="adj1" fmla="val 9000000"/>
            <a:gd name="adj2" fmla="val 1620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lang="en-US" sz="6000" kern="1200" dirty="0" smtClean="0"/>
            <a:t>?</a:t>
          </a:r>
          <a:endParaRPr lang="en-US" sz="6000" kern="1200" dirty="0"/>
        </a:p>
      </dsp:txBody>
      <dsp:txXfrm>
        <a:off x="1300551" y="947146"/>
        <a:ext cx="1048297" cy="10299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837C0-9ED3-4134-A7A9-1754BD0462EB}">
      <dsp:nvSpPr>
        <dsp:cNvPr id="0" name=""/>
        <dsp:cNvSpPr/>
      </dsp:nvSpPr>
      <dsp:spPr>
        <a:xfrm>
          <a:off x="4701170" y="2326908"/>
          <a:ext cx="2184553" cy="2105567"/>
        </a:xfrm>
        <a:prstGeom prst="gear9">
          <a:avLst/>
        </a:prstGeom>
        <a:solidFill>
          <a:srgbClr val="7030A0">
            <a:alpha val="59000"/>
          </a:srgb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rPr>
            <a:t>Activities </a:t>
          </a:r>
        </a:p>
      </dsp:txBody>
      <dsp:txXfrm>
        <a:off x="5134459" y="2820127"/>
        <a:ext cx="1317975" cy="1082305"/>
      </dsp:txXfrm>
    </dsp:sp>
    <dsp:sp modelId="{B0AB1363-7BD4-4E49-BE1D-4B91CD753AD6}">
      <dsp:nvSpPr>
        <dsp:cNvPr id="0" name=""/>
        <dsp:cNvSpPr/>
      </dsp:nvSpPr>
      <dsp:spPr>
        <a:xfrm>
          <a:off x="2759971" y="1998441"/>
          <a:ext cx="2308197" cy="2247756"/>
        </a:xfrm>
        <a:prstGeom prst="gear6">
          <a:avLst/>
        </a:prstGeom>
        <a:solidFill>
          <a:schemeClr val="accent6">
            <a:lumMod val="75000"/>
            <a:alpha val="6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rPr>
            <a:t>Context</a:t>
          </a:r>
        </a:p>
      </dsp:txBody>
      <dsp:txXfrm>
        <a:off x="3334636" y="2567740"/>
        <a:ext cx="1158867" cy="1109158"/>
      </dsp:txXfrm>
    </dsp:sp>
    <dsp:sp modelId="{852A9EE1-DEF8-4CC4-9173-09850AB8836E}">
      <dsp:nvSpPr>
        <dsp:cNvPr id="0" name=""/>
        <dsp:cNvSpPr/>
      </dsp:nvSpPr>
      <dsp:spPr>
        <a:xfrm rot="20700000">
          <a:off x="3998235" y="368326"/>
          <a:ext cx="2469245" cy="2508354"/>
        </a:xfrm>
        <a:prstGeom prst="gear6">
          <a:avLst/>
        </a:prstGeom>
        <a:solidFill>
          <a:schemeClr val="accent1">
            <a:hueOff val="0"/>
            <a:satOff val="0"/>
            <a:lumOff val="0"/>
            <a:alpha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rPr>
            <a:t>Experience</a:t>
          </a:r>
        </a:p>
      </dsp:txBody>
      <dsp:txXfrm rot="-20700000">
        <a:off x="4537494" y="920801"/>
        <a:ext cx="1390728" cy="1403404"/>
      </dsp:txXfrm>
    </dsp:sp>
    <dsp:sp modelId="{80D3306C-CB4D-4E48-ACE8-0A26D3ED74B8}">
      <dsp:nvSpPr>
        <dsp:cNvPr id="0" name=""/>
        <dsp:cNvSpPr/>
      </dsp:nvSpPr>
      <dsp:spPr>
        <a:xfrm>
          <a:off x="5070634" y="2228815"/>
          <a:ext cx="2145130" cy="2222659"/>
        </a:xfrm>
        <a:prstGeom prst="circularArrow">
          <a:avLst>
            <a:gd name="adj1" fmla="val 4687"/>
            <a:gd name="adj2" fmla="val 299029"/>
            <a:gd name="adj3" fmla="val 2537711"/>
            <a:gd name="adj4" fmla="val 1581562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553F16-923A-4FAB-93DB-898EB03EDE09}">
      <dsp:nvSpPr>
        <dsp:cNvPr id="0" name=""/>
        <dsp:cNvSpPr/>
      </dsp:nvSpPr>
      <dsp:spPr>
        <a:xfrm>
          <a:off x="2577385" y="1468148"/>
          <a:ext cx="2718596" cy="271859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95BDBB-0BF0-4610-8870-021BF7681DB1}">
      <dsp:nvSpPr>
        <dsp:cNvPr id="0" name=""/>
        <dsp:cNvSpPr/>
      </dsp:nvSpPr>
      <dsp:spPr>
        <a:xfrm>
          <a:off x="3662833" y="15577"/>
          <a:ext cx="2931194" cy="293119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837C0-9ED3-4134-A7A9-1754BD0462EB}">
      <dsp:nvSpPr>
        <dsp:cNvPr id="0" name=""/>
        <dsp:cNvSpPr/>
      </dsp:nvSpPr>
      <dsp:spPr>
        <a:xfrm>
          <a:off x="4083882" y="2460744"/>
          <a:ext cx="1680670" cy="1552584"/>
        </a:xfrm>
        <a:prstGeom prst="gear9">
          <a:avLst/>
        </a:prstGeom>
        <a:solidFill>
          <a:srgbClr val="7030A0">
            <a:alpha val="59000"/>
          </a:srgb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a:solidFill>
                <a:schemeClr val="tx1"/>
              </a:solidFill>
            </a:rPr>
            <a:t>Activities </a:t>
          </a:r>
        </a:p>
      </dsp:txBody>
      <dsp:txXfrm>
        <a:off x="4412198" y="2824429"/>
        <a:ext cx="1024038" cy="798061"/>
      </dsp:txXfrm>
    </dsp:sp>
    <dsp:sp modelId="{B0AB1363-7BD4-4E49-BE1D-4B91CD753AD6}">
      <dsp:nvSpPr>
        <dsp:cNvPr id="0" name=""/>
        <dsp:cNvSpPr/>
      </dsp:nvSpPr>
      <dsp:spPr>
        <a:xfrm>
          <a:off x="1938654" y="2213996"/>
          <a:ext cx="1853176" cy="1804650"/>
        </a:xfrm>
        <a:prstGeom prst="gear6">
          <a:avLst/>
        </a:prstGeom>
        <a:solidFill>
          <a:schemeClr val="accent5">
            <a:lumMod val="75000"/>
            <a:alpha val="6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smtClean="0">
              <a:solidFill>
                <a:schemeClr val="tx1"/>
              </a:solidFill>
            </a:rPr>
            <a:t>Context</a:t>
          </a:r>
          <a:endParaRPr lang="en-US" sz="1700" b="1" kern="1200" dirty="0">
            <a:solidFill>
              <a:schemeClr val="tx1"/>
            </a:solidFill>
          </a:endParaRPr>
        </a:p>
      </dsp:txBody>
      <dsp:txXfrm>
        <a:off x="2400034" y="2671068"/>
        <a:ext cx="930416" cy="890506"/>
      </dsp:txXfrm>
    </dsp:sp>
    <dsp:sp modelId="{852A9EE1-DEF8-4CC4-9173-09850AB8836E}">
      <dsp:nvSpPr>
        <dsp:cNvPr id="0" name=""/>
        <dsp:cNvSpPr/>
      </dsp:nvSpPr>
      <dsp:spPr>
        <a:xfrm rot="20700000">
          <a:off x="2175697" y="83444"/>
          <a:ext cx="3606978" cy="3227861"/>
        </a:xfrm>
        <a:prstGeom prst="gear6">
          <a:avLst/>
        </a:prstGeom>
        <a:solidFill>
          <a:schemeClr val="accent1">
            <a:hueOff val="0"/>
            <a:satOff val="0"/>
            <a:lumOff val="0"/>
            <a:alpha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a:solidFill>
                <a:schemeClr val="tx1"/>
              </a:solidFill>
            </a:rPr>
            <a:t>Experience</a:t>
          </a:r>
          <a:endParaRPr lang="en-US" sz="1200" b="1" kern="1200" dirty="0">
            <a:solidFill>
              <a:schemeClr val="tx1"/>
            </a:solidFill>
          </a:endParaRPr>
        </a:p>
      </dsp:txBody>
      <dsp:txXfrm rot="-20700000">
        <a:off x="2989299" y="768922"/>
        <a:ext cx="1979773" cy="1856905"/>
      </dsp:txXfrm>
    </dsp:sp>
    <dsp:sp modelId="{80D3306C-CB4D-4E48-ACE8-0A26D3ED74B8}">
      <dsp:nvSpPr>
        <dsp:cNvPr id="0" name=""/>
        <dsp:cNvSpPr/>
      </dsp:nvSpPr>
      <dsp:spPr>
        <a:xfrm>
          <a:off x="3839707" y="2189444"/>
          <a:ext cx="1722255" cy="1784500"/>
        </a:xfrm>
        <a:prstGeom prst="circularArrow">
          <a:avLst>
            <a:gd name="adj1" fmla="val 4688"/>
            <a:gd name="adj2" fmla="val 299029"/>
            <a:gd name="adj3" fmla="val 2517941"/>
            <a:gd name="adj4" fmla="val 1585745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553F16-923A-4FAB-93DB-898EB03EDE09}">
      <dsp:nvSpPr>
        <dsp:cNvPr id="0" name=""/>
        <dsp:cNvSpPr/>
      </dsp:nvSpPr>
      <dsp:spPr>
        <a:xfrm>
          <a:off x="1847194" y="1576996"/>
          <a:ext cx="2182672" cy="2182672"/>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95BDBB-0BF0-4610-8870-021BF7681DB1}">
      <dsp:nvSpPr>
        <dsp:cNvPr id="0" name=""/>
        <dsp:cNvSpPr/>
      </dsp:nvSpPr>
      <dsp:spPr>
        <a:xfrm>
          <a:off x="2718664" y="410774"/>
          <a:ext cx="2353360" cy="235336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837C0-9ED3-4134-A7A9-1754BD0462EB}">
      <dsp:nvSpPr>
        <dsp:cNvPr id="0" name=""/>
        <dsp:cNvSpPr/>
      </dsp:nvSpPr>
      <dsp:spPr>
        <a:xfrm>
          <a:off x="3860074" y="1623611"/>
          <a:ext cx="1674571" cy="1452810"/>
        </a:xfrm>
        <a:prstGeom prst="gear9">
          <a:avLst/>
        </a:prstGeom>
        <a:solidFill>
          <a:srgbClr val="5B0930">
            <a:alpha val="59000"/>
          </a:srgb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Activities </a:t>
          </a:r>
        </a:p>
      </dsp:txBody>
      <dsp:txXfrm>
        <a:off x="4180163" y="1963925"/>
        <a:ext cx="1034393" cy="746774"/>
      </dsp:txXfrm>
    </dsp:sp>
    <dsp:sp modelId="{B0AB1363-7BD4-4E49-BE1D-4B91CD753AD6}">
      <dsp:nvSpPr>
        <dsp:cNvPr id="0" name=""/>
        <dsp:cNvSpPr/>
      </dsp:nvSpPr>
      <dsp:spPr>
        <a:xfrm>
          <a:off x="1495012" y="786146"/>
          <a:ext cx="3181860" cy="2863436"/>
        </a:xfrm>
        <a:prstGeom prst="gear6">
          <a:avLst/>
        </a:prstGeom>
        <a:solidFill>
          <a:schemeClr val="accent5">
            <a:lumMod val="75000"/>
            <a:alpha val="6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a:solidFill>
                <a:schemeClr val="tx1"/>
              </a:solidFill>
            </a:rPr>
            <a:t>Context</a:t>
          </a:r>
          <a:endParaRPr lang="en-US" sz="1800" b="1" kern="1200" dirty="0">
            <a:solidFill>
              <a:schemeClr val="tx1"/>
            </a:solidFill>
          </a:endParaRPr>
        </a:p>
      </dsp:txBody>
      <dsp:txXfrm>
        <a:off x="2262177" y="1511382"/>
        <a:ext cx="1647530" cy="1412964"/>
      </dsp:txXfrm>
    </dsp:sp>
    <dsp:sp modelId="{852A9EE1-DEF8-4CC4-9173-09850AB8836E}">
      <dsp:nvSpPr>
        <dsp:cNvPr id="0" name=""/>
        <dsp:cNvSpPr/>
      </dsp:nvSpPr>
      <dsp:spPr>
        <a:xfrm rot="20700000">
          <a:off x="3538654" y="253593"/>
          <a:ext cx="1735916" cy="1763411"/>
        </a:xfrm>
        <a:prstGeom prst="gear6">
          <a:avLst/>
        </a:prstGeom>
        <a:solidFill>
          <a:schemeClr val="accent1">
            <a:hueOff val="0"/>
            <a:satOff val="0"/>
            <a:lumOff val="0"/>
            <a:alpha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Experience</a:t>
          </a:r>
        </a:p>
      </dsp:txBody>
      <dsp:txXfrm rot="-20700000">
        <a:off x="3917761" y="641991"/>
        <a:ext cx="977703" cy="986614"/>
      </dsp:txXfrm>
    </dsp:sp>
    <dsp:sp modelId="{80D3306C-CB4D-4E48-ACE8-0A26D3ED74B8}">
      <dsp:nvSpPr>
        <dsp:cNvPr id="0" name=""/>
        <dsp:cNvSpPr/>
      </dsp:nvSpPr>
      <dsp:spPr>
        <a:xfrm>
          <a:off x="4278821" y="1569377"/>
          <a:ext cx="1508059" cy="1562563"/>
        </a:xfrm>
        <a:prstGeom prst="circularArrow">
          <a:avLst>
            <a:gd name="adj1" fmla="val 4687"/>
            <a:gd name="adj2" fmla="val 299029"/>
            <a:gd name="adj3" fmla="val 2504299"/>
            <a:gd name="adj4" fmla="val 1588708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553F16-923A-4FAB-93DB-898EB03EDE09}">
      <dsp:nvSpPr>
        <dsp:cNvPr id="0" name=""/>
        <dsp:cNvSpPr/>
      </dsp:nvSpPr>
      <dsp:spPr>
        <a:xfrm>
          <a:off x="2759565" y="863064"/>
          <a:ext cx="1911214" cy="191121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95BDBB-0BF0-4610-8870-021BF7681DB1}">
      <dsp:nvSpPr>
        <dsp:cNvPr id="0" name=""/>
        <dsp:cNvSpPr/>
      </dsp:nvSpPr>
      <dsp:spPr>
        <a:xfrm>
          <a:off x="3302861" y="10951"/>
          <a:ext cx="2060674" cy="206067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A6552-4DBC-4FBD-BD10-7FB39F010AF0}" type="datetimeFigureOut">
              <a:rPr lang="en-US" smtClean="0"/>
              <a:t>3/6/2017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A7E08B-0A1B-4E98-B02C-850B52C89419}" type="slidenum">
              <a:rPr lang="en-US" smtClean="0"/>
              <a:t>‹#›</a:t>
            </a:fld>
            <a:endParaRPr lang="en-US"/>
          </a:p>
        </p:txBody>
      </p:sp>
    </p:spTree>
    <p:extLst>
      <p:ext uri="{BB962C8B-B14F-4D97-AF65-F5344CB8AC3E}">
        <p14:creationId xmlns:p14="http://schemas.microsoft.com/office/powerpoint/2010/main" val="769188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Theodore_Roosevelt" TargetMode="External"/><Relationship Id="rId13" Type="http://schemas.openxmlformats.org/officeDocument/2006/relationships/hyperlink" Target="https://en.wikipedia.org/wiki/American_Civil_Liberties_Union" TargetMode="External"/><Relationship Id="rId3" Type="http://schemas.openxmlformats.org/officeDocument/2006/relationships/hyperlink" Target="https://en.wikipedia.org/wiki/Settlement_movement" TargetMode="External"/><Relationship Id="rId7" Type="http://schemas.openxmlformats.org/officeDocument/2006/relationships/hyperlink" Target="https://en.wikipedia.org/wiki/Hull_House" TargetMode="External"/><Relationship Id="rId12" Type="http://schemas.openxmlformats.org/officeDocument/2006/relationships/hyperlink" Target="https://en.wikipedia.org/wiki/World_peace" TargetMode="External"/><Relationship Id="rId2" Type="http://schemas.openxmlformats.org/officeDocument/2006/relationships/slide" Target="../slides/slide18.xml"/><Relationship Id="rId16" Type="http://schemas.openxmlformats.org/officeDocument/2006/relationships/hyperlink" Target="https://en.wikipedia.org/wiki/Social_work" TargetMode="External"/><Relationship Id="rId1" Type="http://schemas.openxmlformats.org/officeDocument/2006/relationships/notesMaster" Target="../notesMasters/notesMaster1.xml"/><Relationship Id="rId6" Type="http://schemas.openxmlformats.org/officeDocument/2006/relationships/hyperlink" Target="https://en.wikipedia.org/wiki/Ellen_Gates_Starr" TargetMode="External"/><Relationship Id="rId11" Type="http://schemas.openxmlformats.org/officeDocument/2006/relationships/hyperlink" Target="https://en.wikipedia.org/wiki/Progressive_Era" TargetMode="External"/><Relationship Id="rId5" Type="http://schemas.openxmlformats.org/officeDocument/2006/relationships/hyperlink" Target="https://en.wikipedia.org/wiki/Women's_suffrage" TargetMode="External"/><Relationship Id="rId15" Type="http://schemas.openxmlformats.org/officeDocument/2006/relationships/hyperlink" Target="https://en.wikipedia.org/wiki/Nobel_Peace_Prize" TargetMode="External"/><Relationship Id="rId10" Type="http://schemas.openxmlformats.org/officeDocument/2006/relationships/hyperlink" Target="https://en.wikipedia.org/wiki/Jane_Addams#cite_note-1" TargetMode="External"/><Relationship Id="rId4" Type="http://schemas.openxmlformats.org/officeDocument/2006/relationships/hyperlink" Target="https://en.wikipedia.org/wiki/Public_philosopher" TargetMode="External"/><Relationship Id="rId9" Type="http://schemas.openxmlformats.org/officeDocument/2006/relationships/hyperlink" Target="https://en.wikipedia.org/wiki/Woodrow_Wilson" TargetMode="External"/><Relationship Id="rId14" Type="http://schemas.openxmlformats.org/officeDocument/2006/relationships/hyperlink" Target="https://en.wikipedia.org/wiki/Jane_Addams#cite_note-4"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Experiential_education" TargetMode="External"/><Relationship Id="rId3" Type="http://schemas.openxmlformats.org/officeDocument/2006/relationships/hyperlink" Target="https://en.wikipedia.org/wiki/Help:IPA_for_English" TargetMode="External"/><Relationship Id="rId7" Type="http://schemas.openxmlformats.org/officeDocument/2006/relationships/hyperlink" Target="https://en.wikipedia.org/wiki/Hands-on_learning"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n.wikipedia.org/wiki/Education_reform" TargetMode="External"/><Relationship Id="rId5" Type="http://schemas.openxmlformats.org/officeDocument/2006/relationships/hyperlink" Target="https://en.wikipedia.org/wiki/Psychologist" TargetMode="External"/><Relationship Id="rId4" Type="http://schemas.openxmlformats.org/officeDocument/2006/relationships/hyperlink" Target="https://en.wikipedia.org/wiki/American_philosopher" TargetMode="External"/><Relationship Id="rId9" Type="http://schemas.openxmlformats.org/officeDocument/2006/relationships/hyperlink" Target="https://en.wikipedia.org/wiki/Experiential_learnin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pulitzercenter.org/reporting/japan-death-march-salaryman-overwork-stress-depression-karoshi-suicid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Western_world" TargetMode="External"/><Relationship Id="rId3" Type="http://schemas.openxmlformats.org/officeDocument/2006/relationships/hyperlink" Target="https://en.wikipedia.org/wiki/Plato#endnote_Bnone" TargetMode="External"/><Relationship Id="rId7" Type="http://schemas.openxmlformats.org/officeDocument/2006/relationships/hyperlink" Target="https://en.wikipedia.org/wiki/Ancient_Athens" TargetMode="External"/><Relationship Id="rId12" Type="http://schemas.openxmlformats.org/officeDocument/2006/relationships/hyperlink" Target="https://en.wikipedia.org/wiki/Scienc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en.wikipedia.org/wiki/Platonic_Academy" TargetMode="External"/><Relationship Id="rId11" Type="http://schemas.openxmlformats.org/officeDocument/2006/relationships/hyperlink" Target="https://en.wikipedia.org/wiki/Western_philosophy" TargetMode="External"/><Relationship Id="rId5" Type="http://schemas.openxmlformats.org/officeDocument/2006/relationships/hyperlink" Target="https://en.wikipedia.org/wiki/Classical_Greece" TargetMode="External"/><Relationship Id="rId10" Type="http://schemas.openxmlformats.org/officeDocument/2006/relationships/hyperlink" Target="https://en.wikipedia.org/wiki/Aristotle" TargetMode="External"/><Relationship Id="rId4" Type="http://schemas.openxmlformats.org/officeDocument/2006/relationships/hyperlink" Target="https://en.wikipedia.org/wiki/Philosopher" TargetMode="External"/><Relationship Id="rId9" Type="http://schemas.openxmlformats.org/officeDocument/2006/relationships/hyperlink" Target="https://en.wikipedia.org/wiki/Socrate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Plato"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en.wikipedia.org/wiki/Plato's_Academy"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Help:IPA_for_English" TargetMode="External"/><Relationship Id="rId7" Type="http://schemas.openxmlformats.org/officeDocument/2006/relationships/hyperlink" Target="https://en.wikipedia.org/wiki/President_of_the_United_State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en.wikipedia.org/wiki/List_of_Presidents_of_the_United_States" TargetMode="External"/><Relationship Id="rId5" Type="http://schemas.openxmlformats.org/officeDocument/2006/relationships/hyperlink" Target="https://en.wikipedia.org/wiki/Theodore_Roosevelt#cite_note-2" TargetMode="External"/><Relationship Id="rId4" Type="http://schemas.openxmlformats.org/officeDocument/2006/relationships/hyperlink" Target="https://en.wikipedia.org/wiki/Help:Pronunciation_respelling_ke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7E08B-0A1B-4E98-B02C-850B52C89419}" type="slidenum">
              <a:rPr lang="en-US" smtClean="0"/>
              <a:t>2</a:t>
            </a:fld>
            <a:endParaRPr lang="en-US"/>
          </a:p>
        </p:txBody>
      </p:sp>
    </p:spTree>
    <p:extLst>
      <p:ext uri="{BB962C8B-B14F-4D97-AF65-F5344CB8AC3E}">
        <p14:creationId xmlns:p14="http://schemas.microsoft.com/office/powerpoint/2010/main" val="4085512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Jane Addams</a:t>
            </a:r>
            <a:r>
              <a:rPr lang="en-US" sz="1200" b="0" i="0" kern="1200" dirty="0" smtClean="0">
                <a:solidFill>
                  <a:schemeClr val="tx1"/>
                </a:solidFill>
                <a:effectLst/>
                <a:latin typeface="+mn-lt"/>
                <a:ea typeface="+mn-ea"/>
                <a:cs typeface="+mn-cs"/>
              </a:rPr>
              <a:t> known as the "mother" of Social Work (September 6, 1860 – May 21, 1935) was a pioneer American </a:t>
            </a:r>
            <a:r>
              <a:rPr lang="en-US" sz="1200" b="0" i="0" u="none" strike="noStrike" kern="1200" dirty="0" smtClean="0">
                <a:solidFill>
                  <a:schemeClr val="tx1"/>
                </a:solidFill>
                <a:effectLst/>
                <a:latin typeface="+mn-lt"/>
                <a:ea typeface="+mn-ea"/>
                <a:cs typeface="+mn-cs"/>
                <a:hlinkClick r:id="rId3" tooltip="Settlement movement"/>
              </a:rPr>
              <a:t>settlement</a:t>
            </a:r>
            <a:r>
              <a:rPr lang="en-US" sz="1200" b="0" i="0" kern="1200" dirty="0" smtClean="0">
                <a:solidFill>
                  <a:schemeClr val="tx1"/>
                </a:solidFill>
                <a:effectLst/>
                <a:latin typeface="+mn-lt"/>
                <a:ea typeface="+mn-ea"/>
                <a:cs typeface="+mn-cs"/>
              </a:rPr>
              <a:t> activist/reformer, social worker, </a:t>
            </a:r>
            <a:r>
              <a:rPr lang="en-US" sz="1200" b="0" i="0" u="none" strike="noStrike" kern="1200" dirty="0" smtClean="0">
                <a:solidFill>
                  <a:schemeClr val="tx1"/>
                </a:solidFill>
                <a:effectLst/>
                <a:latin typeface="+mn-lt"/>
                <a:ea typeface="+mn-ea"/>
                <a:cs typeface="+mn-cs"/>
                <a:hlinkClick r:id="rId4" tooltip="Public philosopher"/>
              </a:rPr>
              <a:t>public philosopher</a:t>
            </a:r>
            <a:r>
              <a:rPr lang="en-US" sz="1200" b="0" i="0" kern="1200" dirty="0" smtClean="0">
                <a:solidFill>
                  <a:schemeClr val="tx1"/>
                </a:solidFill>
                <a:effectLst/>
                <a:latin typeface="+mn-lt"/>
                <a:ea typeface="+mn-ea"/>
                <a:cs typeface="+mn-cs"/>
              </a:rPr>
              <a:t>, sociologist, author, and leader in </a:t>
            </a:r>
            <a:r>
              <a:rPr lang="en-US" sz="1200" b="0" i="0" u="none" strike="noStrike" kern="1200" dirty="0" smtClean="0">
                <a:solidFill>
                  <a:schemeClr val="tx1"/>
                </a:solidFill>
                <a:effectLst/>
                <a:latin typeface="+mn-lt"/>
                <a:ea typeface="+mn-ea"/>
                <a:cs typeface="+mn-cs"/>
                <a:hlinkClick r:id="rId5" tooltip="Women's suffrage"/>
              </a:rPr>
              <a:t>women's suffrage</a:t>
            </a:r>
            <a:r>
              <a:rPr lang="en-US" sz="1200" b="0" i="0" kern="1200" dirty="0" smtClean="0">
                <a:solidFill>
                  <a:schemeClr val="tx1"/>
                </a:solidFill>
                <a:effectLst/>
                <a:latin typeface="+mn-lt"/>
                <a:ea typeface="+mn-ea"/>
                <a:cs typeface="+mn-cs"/>
              </a:rPr>
              <a:t> and world peace. She co-founded, with </a:t>
            </a:r>
            <a:r>
              <a:rPr lang="en-US" sz="1200" b="0" i="0" u="none" strike="noStrike" kern="1200" dirty="0" smtClean="0">
                <a:solidFill>
                  <a:schemeClr val="tx1"/>
                </a:solidFill>
                <a:effectLst/>
                <a:latin typeface="+mn-lt"/>
                <a:ea typeface="+mn-ea"/>
                <a:cs typeface="+mn-cs"/>
                <a:hlinkClick r:id="rId6" tooltip="Ellen Gates Starr"/>
              </a:rPr>
              <a:t>Ellen Gates Starr</a:t>
            </a:r>
            <a:r>
              <a:rPr lang="en-US" sz="1200" b="0" i="0" kern="1200" dirty="0" smtClean="0">
                <a:solidFill>
                  <a:schemeClr val="tx1"/>
                </a:solidFill>
                <a:effectLst/>
                <a:latin typeface="+mn-lt"/>
                <a:ea typeface="+mn-ea"/>
                <a:cs typeface="+mn-cs"/>
              </a:rPr>
              <a:t>, the first settlement house in the United States, Chicago's </a:t>
            </a:r>
            <a:r>
              <a:rPr lang="en-US" sz="1200" b="0" i="0" u="none" strike="noStrike" kern="1200" dirty="0" smtClean="0">
                <a:solidFill>
                  <a:schemeClr val="tx1"/>
                </a:solidFill>
                <a:effectLst/>
                <a:latin typeface="+mn-lt"/>
                <a:ea typeface="+mn-ea"/>
                <a:cs typeface="+mn-cs"/>
                <a:hlinkClick r:id="rId7" tooltip="Hull House"/>
              </a:rPr>
              <a:t>Hull House</a:t>
            </a:r>
            <a:r>
              <a:rPr lang="en-US" sz="1200" b="0" i="0" kern="1200" dirty="0" smtClean="0">
                <a:solidFill>
                  <a:schemeClr val="tx1"/>
                </a:solidFill>
                <a:effectLst/>
                <a:latin typeface="+mn-lt"/>
                <a:ea typeface="+mn-ea"/>
                <a:cs typeface="+mn-cs"/>
              </a:rPr>
              <a:t>. In an era when presidents such as </a:t>
            </a:r>
            <a:r>
              <a:rPr lang="en-US" sz="1200" b="0" i="0" u="none" strike="noStrike" kern="1200" dirty="0" smtClean="0">
                <a:solidFill>
                  <a:schemeClr val="tx1"/>
                </a:solidFill>
                <a:effectLst/>
                <a:latin typeface="+mn-lt"/>
                <a:ea typeface="+mn-ea"/>
                <a:cs typeface="+mn-cs"/>
                <a:hlinkClick r:id="rId8" tooltip="Theodore Roosevelt"/>
              </a:rPr>
              <a:t>Theodore Roosevelt</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9" tooltip="Woodrow Wilson"/>
              </a:rPr>
              <a:t>Woodrow Wilson</a:t>
            </a:r>
            <a:r>
              <a:rPr lang="en-US" sz="1200" b="0" i="0" kern="1200" dirty="0" smtClean="0">
                <a:solidFill>
                  <a:schemeClr val="tx1"/>
                </a:solidFill>
                <a:effectLst/>
                <a:latin typeface="+mn-lt"/>
                <a:ea typeface="+mn-ea"/>
                <a:cs typeface="+mn-cs"/>
              </a:rPr>
              <a:t> identified themselves as reformers and social activists, Addams was one of the most prominent</a:t>
            </a:r>
            <a:r>
              <a:rPr lang="en-US" sz="1200" b="0" i="0" u="none" strike="noStrike" kern="1200" baseline="30000" dirty="0" smtClean="0">
                <a:solidFill>
                  <a:schemeClr val="tx1"/>
                </a:solidFill>
                <a:effectLst/>
                <a:latin typeface="+mn-lt"/>
                <a:ea typeface="+mn-ea"/>
                <a:cs typeface="+mn-cs"/>
                <a:hlinkClick r:id="rId10"/>
              </a:rPr>
              <a:t>[1]</a:t>
            </a:r>
            <a:r>
              <a:rPr lang="en-US" sz="1200" b="0" i="0" kern="1200" dirty="0" smtClean="0">
                <a:solidFill>
                  <a:schemeClr val="tx1"/>
                </a:solidFill>
                <a:effectLst/>
                <a:latin typeface="+mn-lt"/>
                <a:ea typeface="+mn-ea"/>
                <a:cs typeface="+mn-cs"/>
              </a:rPr>
              <a:t> reformers of the </a:t>
            </a:r>
            <a:r>
              <a:rPr lang="en-US" sz="1200" b="0" i="0" u="none" strike="noStrike" kern="1200" dirty="0" smtClean="0">
                <a:solidFill>
                  <a:schemeClr val="tx1"/>
                </a:solidFill>
                <a:effectLst/>
                <a:latin typeface="+mn-lt"/>
                <a:ea typeface="+mn-ea"/>
                <a:cs typeface="+mn-cs"/>
                <a:hlinkClick r:id="rId11" tooltip="Progressive Era"/>
              </a:rPr>
              <a:t>Progressive Era</a:t>
            </a:r>
            <a:r>
              <a:rPr lang="en-US" sz="1200" b="0" i="0" kern="1200" dirty="0" smtClean="0">
                <a:solidFill>
                  <a:schemeClr val="tx1"/>
                </a:solidFill>
                <a:effectLst/>
                <a:latin typeface="+mn-lt"/>
                <a:ea typeface="+mn-ea"/>
                <a:cs typeface="+mn-cs"/>
              </a:rPr>
              <a:t>. She helped America address and focus on issues that were of concern to mothers, such as the needs of children, local public health, and </a:t>
            </a:r>
            <a:r>
              <a:rPr lang="en-US" sz="1200" b="0" i="0" u="none" strike="noStrike" kern="1200" dirty="0" smtClean="0">
                <a:solidFill>
                  <a:schemeClr val="tx1"/>
                </a:solidFill>
                <a:effectLst/>
                <a:latin typeface="+mn-lt"/>
                <a:ea typeface="+mn-ea"/>
                <a:cs typeface="+mn-cs"/>
                <a:hlinkClick r:id="rId12" tooltip="World peace"/>
              </a:rPr>
              <a:t>world peace</a:t>
            </a:r>
            <a:r>
              <a:rPr lang="en-US" sz="1200" b="0" i="0" kern="1200" dirty="0" smtClean="0">
                <a:solidFill>
                  <a:schemeClr val="tx1"/>
                </a:solidFill>
                <a:effectLst/>
                <a:latin typeface="+mn-lt"/>
                <a:ea typeface="+mn-ea"/>
                <a:cs typeface="+mn-cs"/>
              </a:rPr>
              <a: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1889 she co-founded </a:t>
            </a:r>
            <a:r>
              <a:rPr lang="en-US" sz="1200" b="0" i="0" u="none" strike="noStrike" kern="1200" dirty="0" smtClean="0">
                <a:solidFill>
                  <a:schemeClr val="tx1"/>
                </a:solidFill>
                <a:effectLst/>
                <a:latin typeface="+mn-lt"/>
                <a:ea typeface="+mn-ea"/>
                <a:cs typeface="+mn-cs"/>
                <a:hlinkClick r:id="rId7" tooltip="Hull House"/>
              </a:rPr>
              <a:t>Hull House</a:t>
            </a:r>
            <a:r>
              <a:rPr lang="en-US" sz="1200" b="0" i="0" kern="1200" dirty="0" smtClean="0">
                <a:solidFill>
                  <a:schemeClr val="tx1"/>
                </a:solidFill>
                <a:effectLst/>
                <a:latin typeface="+mn-lt"/>
                <a:ea typeface="+mn-ea"/>
                <a:cs typeface="+mn-cs"/>
              </a:rPr>
              <a:t>, and in 1920 she was a co-founder for the </a:t>
            </a:r>
            <a:r>
              <a:rPr lang="en-US" sz="1200" b="0" i="0" u="none" strike="noStrike" kern="1200" dirty="0" smtClean="0">
                <a:solidFill>
                  <a:schemeClr val="tx1"/>
                </a:solidFill>
                <a:effectLst/>
                <a:latin typeface="+mn-lt"/>
                <a:ea typeface="+mn-ea"/>
                <a:cs typeface="+mn-cs"/>
                <a:hlinkClick r:id="rId13" tooltip="American Civil Liberties Union"/>
              </a:rPr>
              <a:t>ACLU</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14"/>
              </a:rPr>
              <a:t>[4]</a:t>
            </a:r>
            <a:r>
              <a:rPr lang="en-US" sz="1200" b="0" i="0" kern="1200" dirty="0" smtClean="0">
                <a:solidFill>
                  <a:schemeClr val="tx1"/>
                </a:solidFill>
                <a:effectLst/>
                <a:latin typeface="+mn-lt"/>
                <a:ea typeface="+mn-ea"/>
                <a:cs typeface="+mn-cs"/>
              </a:rPr>
              <a:t>In 1931 she became the first American woman to be awarded the </a:t>
            </a:r>
            <a:r>
              <a:rPr lang="en-US" sz="1200" b="0" i="0" u="sng" kern="1200" dirty="0" smtClean="0">
                <a:solidFill>
                  <a:schemeClr val="tx1"/>
                </a:solidFill>
                <a:effectLst/>
                <a:latin typeface="+mn-lt"/>
                <a:ea typeface="+mn-ea"/>
                <a:cs typeface="+mn-cs"/>
                <a:hlinkClick r:id="rId15" tooltip="Nobel Peace Prize"/>
              </a:rPr>
              <a:t>Nobel Peace Prize</a:t>
            </a:r>
            <a:r>
              <a:rPr lang="en-US" sz="1200" b="0" i="0" kern="1200" dirty="0" smtClean="0">
                <a:solidFill>
                  <a:schemeClr val="tx1"/>
                </a:solidFill>
                <a:effectLst/>
                <a:latin typeface="+mn-lt"/>
                <a:ea typeface="+mn-ea"/>
                <a:cs typeface="+mn-cs"/>
              </a:rPr>
              <a:t>, and is recognized as the founder of the </a:t>
            </a:r>
            <a:r>
              <a:rPr lang="en-US" sz="1200" b="0" i="0" u="none" strike="noStrike" kern="1200" dirty="0" smtClean="0">
                <a:solidFill>
                  <a:schemeClr val="tx1"/>
                </a:solidFill>
                <a:effectLst/>
                <a:latin typeface="+mn-lt"/>
                <a:ea typeface="+mn-ea"/>
                <a:cs typeface="+mn-cs"/>
                <a:hlinkClick r:id="rId16" tooltip="Social work"/>
              </a:rPr>
              <a:t>social work</a:t>
            </a:r>
            <a:r>
              <a:rPr lang="en-US" sz="1200" b="0" i="0" kern="1200" dirty="0" smtClean="0">
                <a:solidFill>
                  <a:schemeClr val="tx1"/>
                </a:solidFill>
                <a:effectLst/>
                <a:latin typeface="+mn-lt"/>
                <a:ea typeface="+mn-ea"/>
                <a:cs typeface="+mn-cs"/>
              </a:rPr>
              <a:t> profession in the United States.</a:t>
            </a:r>
            <a:endParaRPr lang="en-US" dirty="0"/>
          </a:p>
        </p:txBody>
      </p:sp>
      <p:sp>
        <p:nvSpPr>
          <p:cNvPr id="4" name="Slide Number Placeholder 3"/>
          <p:cNvSpPr>
            <a:spLocks noGrp="1"/>
          </p:cNvSpPr>
          <p:nvPr>
            <p:ph type="sldNum" sz="quarter" idx="10"/>
          </p:nvPr>
        </p:nvSpPr>
        <p:spPr/>
        <p:txBody>
          <a:bodyPr/>
          <a:lstStyle/>
          <a:p>
            <a:fld id="{8EA7E08B-0A1B-4E98-B02C-850B52C89419}" type="slidenum">
              <a:rPr lang="en-US" smtClean="0"/>
              <a:t>18</a:t>
            </a:fld>
            <a:endParaRPr lang="en-US"/>
          </a:p>
        </p:txBody>
      </p:sp>
    </p:spTree>
    <p:extLst>
      <p:ext uri="{BB962C8B-B14F-4D97-AF65-F5344CB8AC3E}">
        <p14:creationId xmlns:p14="http://schemas.microsoft.com/office/powerpoint/2010/main" val="3172786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Goes to serious</a:t>
            </a:r>
            <a:r>
              <a:rPr lang="en-US" baseline="0" dirty="0" smtClean="0"/>
              <a:t> leisure, experience of freedom, even in very constrained situation. 26 years in prison. Treated inhumanely.</a:t>
            </a:r>
            <a:endParaRPr lang="en-US" dirty="0"/>
          </a:p>
        </p:txBody>
      </p:sp>
      <p:sp>
        <p:nvSpPr>
          <p:cNvPr id="4" name="Slide Number Placeholder 3"/>
          <p:cNvSpPr>
            <a:spLocks noGrp="1"/>
          </p:cNvSpPr>
          <p:nvPr>
            <p:ph type="sldNum" sz="quarter" idx="10"/>
          </p:nvPr>
        </p:nvSpPr>
        <p:spPr/>
        <p:txBody>
          <a:bodyPr/>
          <a:lstStyle/>
          <a:p>
            <a:fld id="{1A990FB3-EA69-452B-AB80-714BE433CF2E}" type="slidenum">
              <a:rPr lang="en-US" smtClean="0"/>
              <a:pPr/>
              <a:t>19</a:t>
            </a:fld>
            <a:endParaRPr lang="en-US"/>
          </a:p>
        </p:txBody>
      </p:sp>
    </p:spTree>
    <p:extLst>
      <p:ext uri="{BB962C8B-B14F-4D97-AF65-F5344CB8AC3E}">
        <p14:creationId xmlns:p14="http://schemas.microsoft.com/office/powerpoint/2010/main" val="9678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overriding theme of Dewey's works was his profound belief in democracy, be it in politics, education or communication and journalism. As Dewey himself stated in 1888, while still at the University of Michigan, "Democracy and the one, ultimate, ethical ideal of humanity are to my mind </a:t>
            </a:r>
            <a:r>
              <a:rPr lang="en-US" sz="1200" b="0" i="0" kern="1200" dirty="0" err="1" smtClean="0">
                <a:solidFill>
                  <a:schemeClr val="tx1"/>
                </a:solidFill>
                <a:effectLst/>
                <a:latin typeface="+mn-lt"/>
                <a:ea typeface="+mn-ea"/>
                <a:cs typeface="+mn-cs"/>
              </a:rPr>
              <a:t>synonymous.“</a:t>
            </a:r>
            <a:r>
              <a:rPr lang="en-US" sz="1200" b="1" i="0" kern="1200" dirty="0" err="1" smtClean="0">
                <a:solidFill>
                  <a:schemeClr val="tx1"/>
                </a:solidFill>
                <a:effectLst/>
                <a:latin typeface="+mn-lt"/>
                <a:ea typeface="+mn-ea"/>
                <a:cs typeface="+mn-cs"/>
              </a:rPr>
              <a:t>John</a:t>
            </a:r>
            <a:r>
              <a:rPr lang="en-US" sz="1200" b="1" i="0" kern="1200" dirty="0" smtClean="0">
                <a:solidFill>
                  <a:schemeClr val="tx1"/>
                </a:solidFill>
                <a:effectLst/>
                <a:latin typeface="+mn-lt"/>
                <a:ea typeface="+mn-ea"/>
                <a:cs typeface="+mn-cs"/>
              </a:rPr>
              <a:t> Dewey</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 tooltip="Help:IPA for English"/>
              </a:rPr>
              <a:t>/ˈ</a:t>
            </a:r>
            <a:r>
              <a:rPr lang="en-US" sz="1200" b="0" i="0" u="none" strike="noStrike" kern="1200" dirty="0" err="1" smtClean="0">
                <a:solidFill>
                  <a:schemeClr val="tx1"/>
                </a:solidFill>
                <a:effectLst/>
                <a:latin typeface="+mn-lt"/>
                <a:ea typeface="+mn-ea"/>
                <a:cs typeface="+mn-cs"/>
                <a:hlinkClick r:id="rId3" tooltip="Help:IPA for English"/>
              </a:rPr>
              <a:t>duːi</a:t>
            </a:r>
            <a:r>
              <a:rPr lang="en-US" sz="1200" b="0" i="0" u="none" strike="noStrike" kern="1200" dirty="0" smtClean="0">
                <a:solidFill>
                  <a:schemeClr val="tx1"/>
                </a:solidFill>
                <a:effectLst/>
                <a:latin typeface="+mn-lt"/>
                <a:ea typeface="+mn-ea"/>
                <a:cs typeface="+mn-cs"/>
                <a:hlinkClick r:id="rId3" tooltip="Help:IPA for English"/>
              </a:rPr>
              <a:t>/</a:t>
            </a:r>
            <a:r>
              <a:rPr lang="en-US" sz="1200" b="0" i="0" kern="1200" dirty="0" smtClean="0">
                <a:solidFill>
                  <a:schemeClr val="tx1"/>
                </a:solidFill>
                <a:effectLst/>
                <a:latin typeface="+mn-lt"/>
                <a:ea typeface="+mn-ea"/>
                <a:cs typeface="+mn-cs"/>
              </a:rPr>
              <a:t>; October 20, 1859 – June 1, 1952) was an </a:t>
            </a:r>
            <a:r>
              <a:rPr lang="en-US" sz="1200" b="0" i="0" u="none" strike="noStrike" kern="1200" dirty="0" smtClean="0">
                <a:solidFill>
                  <a:schemeClr val="tx1"/>
                </a:solidFill>
                <a:effectLst/>
                <a:latin typeface="+mn-lt"/>
                <a:ea typeface="+mn-ea"/>
                <a:cs typeface="+mn-cs"/>
                <a:hlinkClick r:id="rId4" tooltip="American philosopher"/>
              </a:rPr>
              <a:t>American philosopher</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 tooltip="Psychologist"/>
              </a:rPr>
              <a:t>psychologist</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6" tooltip="Education reform"/>
              </a:rPr>
              <a:t>educational reformer</a:t>
            </a:r>
            <a:r>
              <a:rPr lang="en-US" sz="1200" b="0" i="0" kern="1200" dirty="0" smtClean="0">
                <a:solidFill>
                  <a:schemeClr val="tx1"/>
                </a:solidFill>
                <a:effectLst/>
                <a:latin typeface="+mn-lt"/>
                <a:ea typeface="+mn-ea"/>
                <a:cs typeface="+mn-cs"/>
              </a:rPr>
              <a:t> whose ideas have been influential in education and social reform.</a:t>
            </a:r>
          </a:p>
          <a:p>
            <a:r>
              <a:rPr lang="en-US" sz="1200" b="0" i="0" kern="1200" dirty="0" smtClean="0">
                <a:solidFill>
                  <a:schemeClr val="tx1"/>
                </a:solidFill>
                <a:effectLst/>
                <a:latin typeface="+mn-lt"/>
                <a:ea typeface="+mn-ea"/>
                <a:cs typeface="+mn-cs"/>
              </a:rPr>
              <a:t>It is through this reasoning that Dewey became one of the most famous proponents of </a:t>
            </a:r>
            <a:r>
              <a:rPr lang="en-US" sz="1200" b="0" i="0" u="none" strike="noStrike" kern="1200" dirty="0" smtClean="0">
                <a:solidFill>
                  <a:schemeClr val="tx1"/>
                </a:solidFill>
                <a:effectLst/>
                <a:latin typeface="+mn-lt"/>
                <a:ea typeface="+mn-ea"/>
                <a:cs typeface="+mn-cs"/>
                <a:hlinkClick r:id="rId7" tooltip="Hands-on learning"/>
              </a:rPr>
              <a:t>hands-on learning</a:t>
            </a:r>
            <a:r>
              <a:rPr lang="en-US" sz="1200" b="0" i="0" kern="1200" dirty="0" smtClean="0">
                <a:solidFill>
                  <a:schemeClr val="tx1"/>
                </a:solidFill>
                <a:effectLst/>
                <a:latin typeface="+mn-lt"/>
                <a:ea typeface="+mn-ea"/>
                <a:cs typeface="+mn-cs"/>
              </a:rPr>
              <a:t> or </a:t>
            </a:r>
            <a:r>
              <a:rPr lang="en-US" sz="1200" b="0" i="0" u="none" strike="noStrike" kern="1200" dirty="0" smtClean="0">
                <a:solidFill>
                  <a:schemeClr val="tx1"/>
                </a:solidFill>
                <a:effectLst/>
                <a:latin typeface="+mn-lt"/>
                <a:ea typeface="+mn-ea"/>
                <a:cs typeface="+mn-cs"/>
                <a:hlinkClick r:id="rId8" tooltip="Experiential education"/>
              </a:rPr>
              <a:t>experiential education</a:t>
            </a:r>
            <a:r>
              <a:rPr lang="en-US" sz="1200" b="0" i="0" kern="1200" dirty="0" smtClean="0">
                <a:solidFill>
                  <a:schemeClr val="tx1"/>
                </a:solidFill>
                <a:effectLst/>
                <a:latin typeface="+mn-lt"/>
                <a:ea typeface="+mn-ea"/>
                <a:cs typeface="+mn-cs"/>
              </a:rPr>
              <a:t>, which is related to, but not synonymous with </a:t>
            </a:r>
            <a:r>
              <a:rPr lang="en-US" sz="1200" b="0" i="0" u="none" strike="noStrike" kern="1200" dirty="0" smtClean="0">
                <a:solidFill>
                  <a:schemeClr val="tx1"/>
                </a:solidFill>
                <a:effectLst/>
                <a:latin typeface="+mn-lt"/>
                <a:ea typeface="+mn-ea"/>
                <a:cs typeface="+mn-cs"/>
                <a:hlinkClick r:id="rId9" tooltip="Experiential learning"/>
              </a:rPr>
              <a:t>experiential learning</a:t>
            </a:r>
            <a:r>
              <a:rPr lang="en-US" sz="1200" b="0" i="0" kern="1200" dirty="0" smtClean="0">
                <a:solidFill>
                  <a:schemeClr val="tx1"/>
                </a:solidFill>
                <a:effectLst/>
                <a:latin typeface="+mn-lt"/>
                <a:ea typeface="+mn-ea"/>
                <a:cs typeface="+mn-cs"/>
              </a:rPr>
              <a:t>. He argued that "if knowledge comes from the impressions made upon us by natural objects, it is impossible to procure knowledge without the use of objects which impress the mind" (Dewey, 1916/2009, pp. 217–218).</a:t>
            </a:r>
            <a:endParaRPr lang="en-US" dirty="0"/>
          </a:p>
        </p:txBody>
      </p:sp>
      <p:sp>
        <p:nvSpPr>
          <p:cNvPr id="4" name="Slide Number Placeholder 3"/>
          <p:cNvSpPr>
            <a:spLocks noGrp="1"/>
          </p:cNvSpPr>
          <p:nvPr>
            <p:ph type="sldNum" sz="quarter" idx="10"/>
          </p:nvPr>
        </p:nvSpPr>
        <p:spPr/>
        <p:txBody>
          <a:bodyPr/>
          <a:lstStyle/>
          <a:p>
            <a:fld id="{8EA7E08B-0A1B-4E98-B02C-850B52C89419}" type="slidenum">
              <a:rPr lang="en-US" smtClean="0"/>
              <a:t>20</a:t>
            </a:fld>
            <a:endParaRPr lang="en-US"/>
          </a:p>
        </p:txBody>
      </p:sp>
    </p:spTree>
    <p:extLst>
      <p:ext uri="{BB962C8B-B14F-4D97-AF65-F5344CB8AC3E}">
        <p14:creationId xmlns:p14="http://schemas.microsoft.com/office/powerpoint/2010/main" val="2488658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CF12D-8F21-421B-AD07-5EBCDF9349E6}" type="slidenum">
              <a:rPr lang="en-US" smtClean="0"/>
              <a:t>22</a:t>
            </a:fld>
            <a:endParaRPr lang="en-US"/>
          </a:p>
        </p:txBody>
      </p:sp>
    </p:spTree>
    <p:extLst>
      <p:ext uri="{BB962C8B-B14F-4D97-AF65-F5344CB8AC3E}">
        <p14:creationId xmlns:p14="http://schemas.microsoft.com/office/powerpoint/2010/main" val="3119817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78506-E355-4664-9043-EBD30369921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676661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CF12D-8F21-421B-AD07-5EBCDF9349E6}" type="slidenum">
              <a:rPr lang="en-US" smtClean="0"/>
              <a:t>25</a:t>
            </a:fld>
            <a:endParaRPr lang="en-US"/>
          </a:p>
        </p:txBody>
      </p:sp>
    </p:spTree>
    <p:extLst>
      <p:ext uri="{BB962C8B-B14F-4D97-AF65-F5344CB8AC3E}">
        <p14:creationId xmlns:p14="http://schemas.microsoft.com/office/powerpoint/2010/main" val="2668977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990FB3-EA69-452B-AB80-714BE433CF2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091308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6EB7EF33-B741-46F3-9E3C-949C7930BEA4}" type="slidenum">
              <a:rPr lang="en-US">
                <a:solidFill>
                  <a:prstClr val="black"/>
                </a:solidFill>
                <a:latin typeface="Times New Roman" pitchFamily="18" charset="0"/>
              </a:rPr>
              <a:pPr/>
              <a:t>28</a:t>
            </a:fld>
            <a:endParaRPr lang="en-US">
              <a:solidFill>
                <a:prstClr val="black"/>
              </a:solidFill>
              <a:latin typeface="Times New Roman" pitchFamily="18"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4157756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ED475932-BB74-4BC9-A975-87618290117A}" type="slidenum">
              <a:rPr lang="en-US">
                <a:solidFill>
                  <a:prstClr val="black"/>
                </a:solidFill>
                <a:latin typeface="Times New Roman" pitchFamily="18" charset="0"/>
              </a:rPr>
              <a:pPr/>
              <a:t>29</a:t>
            </a:fld>
            <a:endParaRPr lang="en-US">
              <a:solidFill>
                <a:prstClr val="black"/>
              </a:solidFill>
              <a:latin typeface="Times New Roman" pitchFamily="18"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3044015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7E08B-0A1B-4E98-B02C-850B52C89419}" type="slidenum">
              <a:rPr lang="en-US" smtClean="0"/>
              <a:t>30</a:t>
            </a:fld>
            <a:endParaRPr lang="en-US"/>
          </a:p>
        </p:txBody>
      </p:sp>
    </p:spTree>
    <p:extLst>
      <p:ext uri="{BB962C8B-B14F-4D97-AF65-F5344CB8AC3E}">
        <p14:creationId xmlns:p14="http://schemas.microsoft.com/office/powerpoint/2010/main" val="1187392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990FB3-EA69-452B-AB80-714BE433CF2E}" type="slidenum">
              <a:rPr lang="en-US" smtClean="0"/>
              <a:pPr/>
              <a:t>3</a:t>
            </a:fld>
            <a:endParaRPr lang="en-US"/>
          </a:p>
        </p:txBody>
      </p:sp>
    </p:spTree>
    <p:extLst>
      <p:ext uri="{BB962C8B-B14F-4D97-AF65-F5344CB8AC3E}">
        <p14:creationId xmlns:p14="http://schemas.microsoft.com/office/powerpoint/2010/main" val="3944386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7E08B-0A1B-4E98-B02C-850B52C89419}" type="slidenum">
              <a:rPr lang="en-US" smtClean="0"/>
              <a:t>31</a:t>
            </a:fld>
            <a:endParaRPr lang="en-US"/>
          </a:p>
        </p:txBody>
      </p:sp>
    </p:spTree>
    <p:extLst>
      <p:ext uri="{BB962C8B-B14F-4D97-AF65-F5344CB8AC3E}">
        <p14:creationId xmlns:p14="http://schemas.microsoft.com/office/powerpoint/2010/main" val="225818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Daily hassles and negative life events norm, not exception. Sporadic or persistent</a:t>
            </a:r>
            <a:r>
              <a:rPr lang="en-US" baseline="0" dirty="0" smtClean="0"/>
              <a:t> associated with daily life or severe, negative acute events.</a:t>
            </a:r>
          </a:p>
          <a:p>
            <a:r>
              <a:rPr lang="en-US" baseline="0" dirty="0" smtClean="0"/>
              <a:t>Most leisure literature on stress-coping.</a:t>
            </a:r>
            <a:endParaRPr lang="en-US" dirty="0"/>
          </a:p>
        </p:txBody>
      </p:sp>
      <p:sp>
        <p:nvSpPr>
          <p:cNvPr id="4" name="Slide Number Placeholder 3"/>
          <p:cNvSpPr>
            <a:spLocks noGrp="1"/>
          </p:cNvSpPr>
          <p:nvPr>
            <p:ph type="sldNum" sz="quarter" idx="10"/>
          </p:nvPr>
        </p:nvSpPr>
        <p:spPr/>
        <p:txBody>
          <a:bodyPr/>
          <a:lstStyle/>
          <a:p>
            <a:fld id="{747CF12D-8F21-421B-AD07-5EBCDF9349E6}" type="slidenum">
              <a:rPr lang="en-US" smtClean="0"/>
              <a:t>32</a:t>
            </a:fld>
            <a:endParaRPr lang="en-US"/>
          </a:p>
        </p:txBody>
      </p:sp>
    </p:spTree>
    <p:extLst>
      <p:ext uri="{BB962C8B-B14F-4D97-AF65-F5344CB8AC3E}">
        <p14:creationId xmlns:p14="http://schemas.microsoft.com/office/powerpoint/2010/main" val="3492978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90FB3-EA69-452B-AB80-714BE433CF2E}"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298227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Significant increase in worker errors beyond a 40-hour limit</a:t>
            </a:r>
          </a:p>
          <a:p>
            <a:endParaRPr lang="en-US" dirty="0"/>
          </a:p>
        </p:txBody>
      </p:sp>
      <p:sp>
        <p:nvSpPr>
          <p:cNvPr id="4" name="Slide Number Placeholder 3"/>
          <p:cNvSpPr>
            <a:spLocks noGrp="1"/>
          </p:cNvSpPr>
          <p:nvPr>
            <p:ph type="sldNum" sz="quarter" idx="10"/>
          </p:nvPr>
        </p:nvSpPr>
        <p:spPr/>
        <p:txBody>
          <a:bodyPr/>
          <a:lstStyle/>
          <a:p>
            <a:fld id="{8EA7E08B-0A1B-4E98-B02C-850B52C89419}" type="slidenum">
              <a:rPr lang="en-US" smtClean="0"/>
              <a:t>34</a:t>
            </a:fld>
            <a:endParaRPr lang="en-US"/>
          </a:p>
        </p:txBody>
      </p:sp>
    </p:spTree>
    <p:extLst>
      <p:ext uri="{BB962C8B-B14F-4D97-AF65-F5344CB8AC3E}">
        <p14:creationId xmlns:p14="http://schemas.microsoft.com/office/powerpoint/2010/main" val="2964570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decision to reduce the workweek from six to five days had originally been made in 1922. According to an article published in The New York Times that March, Edsel Ford, Henry’s son and the company’s president, explained that “Every man needs more than one day a week for rest and recreation….The Ford Company always has sought to promote [an] ideal home life for its employees. We believe that in order to live properly every man should have more time to spend with his family.”</a:t>
            </a:r>
          </a:p>
          <a:p>
            <a:r>
              <a:rPr lang="en-US" sz="1200" b="0" i="0" kern="1200" dirty="0" smtClean="0">
                <a:solidFill>
                  <a:schemeClr val="tx1"/>
                </a:solidFill>
                <a:effectLst/>
                <a:latin typeface="+mn-lt"/>
                <a:ea typeface="+mn-ea"/>
                <a:cs typeface="+mn-cs"/>
              </a:rPr>
              <a:t>Henry Ford said of the decision: “It is high time to rid ourselves of the notion that leisure for workmen is either ‘lost time’ or a class privilege.” At Ford’s own admission, however, the five-day workweek was also instituted in order to increase productivity: Though workers’ time on the job had decreased, they were expected to expend more effort while they were there. Manufacturers all over the country, and the world, soon followed Ford’s lead, and the Monday-to-Friday workweek became standard practice.</a:t>
            </a:r>
          </a:p>
          <a:p>
            <a:endParaRPr lang="en-US" dirty="0"/>
          </a:p>
        </p:txBody>
      </p:sp>
      <p:sp>
        <p:nvSpPr>
          <p:cNvPr id="4" name="Slide Number Placeholder 3"/>
          <p:cNvSpPr>
            <a:spLocks noGrp="1"/>
          </p:cNvSpPr>
          <p:nvPr>
            <p:ph type="sldNum" sz="quarter" idx="10"/>
          </p:nvPr>
        </p:nvSpPr>
        <p:spPr/>
        <p:txBody>
          <a:bodyPr/>
          <a:lstStyle/>
          <a:p>
            <a:fld id="{8EA7E08B-0A1B-4E98-B02C-850B52C89419}" type="slidenum">
              <a:rPr lang="en-US" smtClean="0"/>
              <a:t>35</a:t>
            </a:fld>
            <a:endParaRPr lang="en-US"/>
          </a:p>
        </p:txBody>
      </p:sp>
    </p:spTree>
    <p:extLst>
      <p:ext uri="{BB962C8B-B14F-4D97-AF65-F5344CB8AC3E}">
        <p14:creationId xmlns:p14="http://schemas.microsoft.com/office/powerpoint/2010/main" val="3017175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7E08B-0A1B-4E98-B02C-850B52C89419}" type="slidenum">
              <a:rPr lang="en-US" smtClean="0"/>
              <a:t>36</a:t>
            </a:fld>
            <a:endParaRPr lang="en-US"/>
          </a:p>
        </p:txBody>
      </p:sp>
    </p:spTree>
    <p:extLst>
      <p:ext uri="{BB962C8B-B14F-4D97-AF65-F5344CB8AC3E}">
        <p14:creationId xmlns:p14="http://schemas.microsoft.com/office/powerpoint/2010/main" val="37031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CF12D-8F21-421B-AD07-5EBCDF9349E6}" type="slidenum">
              <a:rPr lang="en-US" smtClean="0"/>
              <a:t>38</a:t>
            </a:fld>
            <a:endParaRPr lang="en-US"/>
          </a:p>
        </p:txBody>
      </p:sp>
    </p:spTree>
    <p:extLst>
      <p:ext uri="{BB962C8B-B14F-4D97-AF65-F5344CB8AC3E}">
        <p14:creationId xmlns:p14="http://schemas.microsoft.com/office/powerpoint/2010/main" val="4016508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111111"/>
                </a:solidFill>
                <a:latin typeface="Georgia" panose="02040502050405020303" pitchFamily="18" charset="0"/>
              </a:rPr>
              <a:t>The cause for roughly </a:t>
            </a:r>
            <a:r>
              <a:rPr lang="en-US" dirty="0" smtClean="0">
                <a:solidFill>
                  <a:srgbClr val="2E6D9D"/>
                </a:solidFill>
                <a:latin typeface="Georgia" panose="02040502050405020303" pitchFamily="18" charset="0"/>
                <a:hlinkClick r:id="rId3"/>
              </a:rPr>
              <a:t>one-third of suicides</a:t>
            </a:r>
            <a:r>
              <a:rPr lang="en-US" dirty="0" smtClean="0">
                <a:solidFill>
                  <a:srgbClr val="111111"/>
                </a:solidFill>
                <a:latin typeface="Georgia" panose="02040502050405020303" pitchFamily="18" charset="0"/>
              </a:rPr>
              <a:t> in Japan in 2011 was attributed to overwork.</a:t>
            </a:r>
            <a:endParaRPr lang="en-US" dirty="0" smtClean="0"/>
          </a:p>
          <a:p>
            <a:endParaRPr lang="en-US" dirty="0"/>
          </a:p>
        </p:txBody>
      </p:sp>
      <p:sp>
        <p:nvSpPr>
          <p:cNvPr id="4" name="Slide Number Placeholder 3"/>
          <p:cNvSpPr>
            <a:spLocks noGrp="1"/>
          </p:cNvSpPr>
          <p:nvPr>
            <p:ph type="sldNum" sz="quarter" idx="10"/>
          </p:nvPr>
        </p:nvSpPr>
        <p:spPr/>
        <p:txBody>
          <a:bodyPr/>
          <a:lstStyle/>
          <a:p>
            <a:fld id="{747CF12D-8F21-421B-AD07-5EBCDF9349E6}" type="slidenum">
              <a:rPr lang="en-US" smtClean="0"/>
              <a:t>41</a:t>
            </a:fld>
            <a:endParaRPr lang="en-US"/>
          </a:p>
        </p:txBody>
      </p:sp>
    </p:spTree>
    <p:extLst>
      <p:ext uri="{BB962C8B-B14F-4D97-AF65-F5344CB8AC3E}">
        <p14:creationId xmlns:p14="http://schemas.microsoft.com/office/powerpoint/2010/main" val="1903444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CF12D-8F21-421B-AD07-5EBCDF9349E6}" type="slidenum">
              <a:rPr lang="en-US" smtClean="0"/>
              <a:t>42</a:t>
            </a:fld>
            <a:endParaRPr lang="en-US"/>
          </a:p>
        </p:txBody>
      </p:sp>
    </p:spTree>
    <p:extLst>
      <p:ext uri="{BB962C8B-B14F-4D97-AF65-F5344CB8AC3E}">
        <p14:creationId xmlns:p14="http://schemas.microsoft.com/office/powerpoint/2010/main" val="2504307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990FB3-EA69-452B-AB80-714BE433CF2E}" type="slidenum">
              <a:rPr lang="en-US" smtClean="0"/>
              <a:pPr/>
              <a:t>43</a:t>
            </a:fld>
            <a:endParaRPr lang="en-US"/>
          </a:p>
        </p:txBody>
      </p:sp>
    </p:spTree>
    <p:extLst>
      <p:ext uri="{BB962C8B-B14F-4D97-AF65-F5344CB8AC3E}">
        <p14:creationId xmlns:p14="http://schemas.microsoft.com/office/powerpoint/2010/main" val="766728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90FB3-EA69-452B-AB80-714BE433CF2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694722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90FB3-EA69-452B-AB80-714BE433CF2E}" type="slidenum">
              <a:rPr lang="en-US" smtClean="0"/>
              <a:pPr/>
              <a:t>44</a:t>
            </a:fld>
            <a:endParaRPr lang="en-US"/>
          </a:p>
        </p:txBody>
      </p:sp>
    </p:spTree>
    <p:extLst>
      <p:ext uri="{BB962C8B-B14F-4D97-AF65-F5344CB8AC3E}">
        <p14:creationId xmlns:p14="http://schemas.microsoft.com/office/powerpoint/2010/main" val="3760072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3BF26-D674-444C-8379-9D6322D6DD7F}" type="slidenum">
              <a:rPr lang="en-US" smtClean="0"/>
              <a:t>11</a:t>
            </a:fld>
            <a:endParaRPr lang="en-US"/>
          </a:p>
        </p:txBody>
      </p:sp>
    </p:spTree>
    <p:extLst>
      <p:ext uri="{BB962C8B-B14F-4D97-AF65-F5344CB8AC3E}">
        <p14:creationId xmlns:p14="http://schemas.microsoft.com/office/powerpoint/2010/main" val="3275726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990FB3-EA69-452B-AB80-714BE433CF2E}"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610556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7E08B-0A1B-4E98-B02C-850B52C89419}" type="slidenum">
              <a:rPr lang="en-US" smtClean="0"/>
              <a:t>14</a:t>
            </a:fld>
            <a:endParaRPr lang="en-US"/>
          </a:p>
        </p:txBody>
      </p:sp>
    </p:spTree>
    <p:extLst>
      <p:ext uri="{BB962C8B-B14F-4D97-AF65-F5344CB8AC3E}">
        <p14:creationId xmlns:p14="http://schemas.microsoft.com/office/powerpoint/2010/main" val="1410729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428/427 or 424/423</a:t>
            </a:r>
            <a:r>
              <a:rPr lang="en-US" sz="1200" b="0" i="0" u="none" strike="noStrike" kern="1200" baseline="30000" dirty="0" smtClean="0">
                <a:solidFill>
                  <a:schemeClr val="tx1"/>
                </a:solidFill>
                <a:effectLst/>
                <a:latin typeface="+mn-lt"/>
                <a:ea typeface="+mn-ea"/>
                <a:cs typeface="+mn-cs"/>
                <a:hlinkClick r:id="rId3"/>
              </a:rPr>
              <a:t>[b]</a:t>
            </a:r>
            <a:r>
              <a:rPr lang="en-US" sz="1200" b="0" i="0" kern="1200" dirty="0" smtClean="0">
                <a:solidFill>
                  <a:schemeClr val="tx1"/>
                </a:solidFill>
                <a:effectLst/>
                <a:latin typeface="+mn-lt"/>
                <a:ea typeface="+mn-ea"/>
                <a:cs typeface="+mn-cs"/>
              </a:rPr>
              <a:t> – 348/347 BCE) was a </a:t>
            </a:r>
            <a:r>
              <a:rPr lang="en-US" sz="1200" b="0" i="0" u="none" strike="noStrike" kern="1200" dirty="0" smtClean="0">
                <a:solidFill>
                  <a:schemeClr val="tx1"/>
                </a:solidFill>
                <a:effectLst/>
                <a:latin typeface="+mn-lt"/>
                <a:ea typeface="+mn-ea"/>
                <a:cs typeface="+mn-cs"/>
                <a:hlinkClick r:id="rId4" tooltip="Philosopher"/>
              </a:rPr>
              <a:t>philosopher</a:t>
            </a:r>
            <a:r>
              <a:rPr lang="en-US" sz="1200" b="0" i="0" kern="1200" dirty="0" smtClean="0">
                <a:solidFill>
                  <a:schemeClr val="tx1"/>
                </a:solidFill>
                <a:effectLst/>
                <a:latin typeface="+mn-lt"/>
                <a:ea typeface="+mn-ea"/>
                <a:cs typeface="+mn-cs"/>
              </a:rPr>
              <a:t> in </a:t>
            </a:r>
            <a:r>
              <a:rPr lang="en-US" sz="1200" b="0" i="0" u="none" strike="noStrike" kern="1200" dirty="0" smtClean="0">
                <a:solidFill>
                  <a:schemeClr val="tx1"/>
                </a:solidFill>
                <a:effectLst/>
                <a:latin typeface="+mn-lt"/>
                <a:ea typeface="+mn-ea"/>
                <a:cs typeface="+mn-cs"/>
                <a:hlinkClick r:id="rId5" tooltip="Classical Greece"/>
              </a:rPr>
              <a:t>Classical Greece</a:t>
            </a:r>
            <a:r>
              <a:rPr lang="en-US" sz="1200" b="0" i="0" kern="1200" dirty="0" smtClean="0">
                <a:solidFill>
                  <a:schemeClr val="tx1"/>
                </a:solidFill>
                <a:effectLst/>
                <a:latin typeface="+mn-lt"/>
                <a:ea typeface="+mn-ea"/>
                <a:cs typeface="+mn-cs"/>
              </a:rPr>
              <a:t> and the founder of the </a:t>
            </a:r>
            <a:r>
              <a:rPr lang="en-US" sz="1200" b="0" i="0" u="none" strike="noStrike" kern="1200" dirty="0" smtClean="0">
                <a:solidFill>
                  <a:schemeClr val="tx1"/>
                </a:solidFill>
                <a:effectLst/>
                <a:latin typeface="+mn-lt"/>
                <a:ea typeface="+mn-ea"/>
                <a:cs typeface="+mn-cs"/>
                <a:hlinkClick r:id="rId6" tooltip="Platonic Academy"/>
              </a:rPr>
              <a:t>Academy</a:t>
            </a:r>
            <a:r>
              <a:rPr lang="en-US" sz="1200" b="0" i="0" kern="1200" dirty="0" smtClean="0">
                <a:solidFill>
                  <a:schemeClr val="tx1"/>
                </a:solidFill>
                <a:effectLst/>
                <a:latin typeface="+mn-lt"/>
                <a:ea typeface="+mn-ea"/>
                <a:cs typeface="+mn-cs"/>
              </a:rPr>
              <a:t> in </a:t>
            </a:r>
            <a:r>
              <a:rPr lang="en-US" sz="1200" b="0" i="0" u="sng" kern="1200" dirty="0" smtClean="0">
                <a:solidFill>
                  <a:schemeClr val="tx1"/>
                </a:solidFill>
                <a:effectLst/>
                <a:latin typeface="+mn-lt"/>
                <a:ea typeface="+mn-ea"/>
                <a:cs typeface="+mn-cs"/>
                <a:hlinkClick r:id="rId7" tooltip="Ancient Athens"/>
              </a:rPr>
              <a:t>Athens</a:t>
            </a:r>
            <a:r>
              <a:rPr lang="en-US" sz="1200" b="0" i="0" kern="1200" dirty="0" smtClean="0">
                <a:solidFill>
                  <a:schemeClr val="tx1"/>
                </a:solidFill>
                <a:effectLst/>
                <a:latin typeface="+mn-lt"/>
                <a:ea typeface="+mn-ea"/>
                <a:cs typeface="+mn-cs"/>
              </a:rPr>
              <a:t>, the first institution of higher learning in the </a:t>
            </a:r>
            <a:r>
              <a:rPr lang="en-US" sz="1200" b="0" i="0" u="none" strike="noStrike" kern="1200" dirty="0" smtClean="0">
                <a:solidFill>
                  <a:schemeClr val="tx1"/>
                </a:solidFill>
                <a:effectLst/>
                <a:latin typeface="+mn-lt"/>
                <a:ea typeface="+mn-ea"/>
                <a:cs typeface="+mn-cs"/>
                <a:hlinkClick r:id="rId8" tooltip="Western world"/>
              </a:rPr>
              <a:t>Western world</a:t>
            </a:r>
            <a:r>
              <a:rPr lang="en-US" sz="1200" b="0" i="0" kern="1200" dirty="0" smtClean="0">
                <a:solidFill>
                  <a:schemeClr val="tx1"/>
                </a:solidFill>
                <a:effectLst/>
                <a:latin typeface="+mn-lt"/>
                <a:ea typeface="+mn-ea"/>
                <a:cs typeface="+mn-cs"/>
              </a:rPr>
              <a:t>. Along with his teacher, </a:t>
            </a:r>
            <a:r>
              <a:rPr lang="en-US" sz="1200" b="0" i="0" u="none" strike="noStrike" kern="1200" dirty="0" smtClean="0">
                <a:solidFill>
                  <a:schemeClr val="tx1"/>
                </a:solidFill>
                <a:effectLst/>
                <a:latin typeface="+mn-lt"/>
                <a:ea typeface="+mn-ea"/>
                <a:cs typeface="+mn-cs"/>
                <a:hlinkClick r:id="rId9" tooltip="Socrates"/>
              </a:rPr>
              <a:t>Socrates</a:t>
            </a:r>
            <a:r>
              <a:rPr lang="en-US" sz="1200" b="0" i="0" kern="1200" dirty="0" smtClean="0">
                <a:solidFill>
                  <a:schemeClr val="tx1"/>
                </a:solidFill>
                <a:effectLst/>
                <a:latin typeface="+mn-lt"/>
                <a:ea typeface="+mn-ea"/>
                <a:cs typeface="+mn-cs"/>
              </a:rPr>
              <a:t>, and his most famous student, </a:t>
            </a:r>
            <a:r>
              <a:rPr lang="en-US" sz="1200" b="0" i="0" u="none" strike="noStrike" kern="1200" dirty="0" smtClean="0">
                <a:solidFill>
                  <a:schemeClr val="tx1"/>
                </a:solidFill>
                <a:effectLst/>
                <a:latin typeface="+mn-lt"/>
                <a:ea typeface="+mn-ea"/>
                <a:cs typeface="+mn-cs"/>
                <a:hlinkClick r:id="rId10" tooltip="Aristotle"/>
              </a:rPr>
              <a:t>Aristotle</a:t>
            </a:r>
            <a:r>
              <a:rPr lang="en-US" sz="1200" b="0" i="0" kern="1200" dirty="0" smtClean="0">
                <a:solidFill>
                  <a:schemeClr val="tx1"/>
                </a:solidFill>
                <a:effectLst/>
                <a:latin typeface="+mn-lt"/>
                <a:ea typeface="+mn-ea"/>
                <a:cs typeface="+mn-cs"/>
              </a:rPr>
              <a:t>, Plato laid the very foundations of </a:t>
            </a:r>
            <a:r>
              <a:rPr lang="en-US" sz="1200" b="0" i="0" u="none" strike="noStrike" kern="1200" dirty="0" smtClean="0">
                <a:solidFill>
                  <a:schemeClr val="tx1"/>
                </a:solidFill>
                <a:effectLst/>
                <a:latin typeface="+mn-lt"/>
                <a:ea typeface="+mn-ea"/>
                <a:cs typeface="+mn-cs"/>
                <a:hlinkClick r:id="rId11" tooltip="Western philosophy"/>
              </a:rPr>
              <a:t>Western philosophy</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12" tooltip="Science"/>
              </a:rPr>
              <a:t>science</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EA7E08B-0A1B-4E98-B02C-850B52C89419}" type="slidenum">
              <a:rPr lang="en-US" smtClean="0"/>
              <a:t>15</a:t>
            </a:fld>
            <a:endParaRPr lang="en-US"/>
          </a:p>
        </p:txBody>
      </p:sp>
    </p:spTree>
    <p:extLst>
      <p:ext uri="{BB962C8B-B14F-4D97-AF65-F5344CB8AC3E}">
        <p14:creationId xmlns:p14="http://schemas.microsoft.com/office/powerpoint/2010/main" val="2497648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384–322 BC At seventeen or eighteen years of age, he joined </a:t>
            </a:r>
            <a:r>
              <a:rPr lang="en-US" sz="1200" b="0" i="0" u="none" strike="noStrike" kern="1200" dirty="0" smtClean="0">
                <a:solidFill>
                  <a:schemeClr val="tx1"/>
                </a:solidFill>
                <a:effectLst/>
                <a:latin typeface="+mn-lt"/>
                <a:ea typeface="+mn-ea"/>
                <a:cs typeface="+mn-cs"/>
                <a:hlinkClick r:id="rId3" tooltip="Plato"/>
              </a:rPr>
              <a:t>Plato's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tooltip="Plato's Academy"/>
              </a:rPr>
              <a:t>Academy</a:t>
            </a:r>
            <a:r>
              <a:rPr lang="en-US" sz="1200" b="0" i="0" kern="1200" dirty="0" smtClean="0">
                <a:solidFill>
                  <a:schemeClr val="tx1"/>
                </a:solidFill>
                <a:effectLst/>
                <a:latin typeface="+mn-lt"/>
                <a:ea typeface="+mn-ea"/>
                <a:cs typeface="+mn-cs"/>
              </a:rPr>
              <a:t> in Athens</a:t>
            </a:r>
            <a:endParaRPr lang="en-US" dirty="0"/>
          </a:p>
        </p:txBody>
      </p:sp>
      <p:sp>
        <p:nvSpPr>
          <p:cNvPr id="4" name="Slide Number Placeholder 3"/>
          <p:cNvSpPr>
            <a:spLocks noGrp="1"/>
          </p:cNvSpPr>
          <p:nvPr>
            <p:ph type="sldNum" sz="quarter" idx="10"/>
          </p:nvPr>
        </p:nvSpPr>
        <p:spPr/>
        <p:txBody>
          <a:bodyPr/>
          <a:lstStyle/>
          <a:p>
            <a:fld id="{8EA7E08B-0A1B-4E98-B02C-850B52C89419}" type="slidenum">
              <a:rPr lang="en-US" smtClean="0"/>
              <a:t>16</a:t>
            </a:fld>
            <a:endParaRPr lang="en-US"/>
          </a:p>
        </p:txBody>
      </p:sp>
    </p:spTree>
    <p:extLst>
      <p:ext uri="{BB962C8B-B14F-4D97-AF65-F5344CB8AC3E}">
        <p14:creationId xmlns:p14="http://schemas.microsoft.com/office/powerpoint/2010/main" val="1956014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Theodore Roosevelt Jr.</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 tooltip="Help:IPA for English"/>
              </a:rPr>
              <a:t>/ˈ</a:t>
            </a:r>
            <a:r>
              <a:rPr lang="en-US" sz="1200" b="0" i="0" u="none" strike="noStrike" kern="1200" dirty="0" err="1" smtClean="0">
                <a:solidFill>
                  <a:schemeClr val="tx1"/>
                </a:solidFill>
                <a:effectLst/>
                <a:latin typeface="+mn-lt"/>
                <a:ea typeface="+mn-ea"/>
                <a:cs typeface="+mn-cs"/>
                <a:hlinkClick r:id="rId3" tooltip="Help:IPA for English"/>
              </a:rPr>
              <a:t>roʊzəvɛlt</a:t>
            </a:r>
            <a:r>
              <a:rPr lang="en-US" sz="1200" b="0" i="0" u="none" strike="noStrike" kern="1200" dirty="0" smtClean="0">
                <a:solidFill>
                  <a:schemeClr val="tx1"/>
                </a:solidFill>
                <a:effectLst/>
                <a:latin typeface="+mn-lt"/>
                <a:ea typeface="+mn-ea"/>
                <a:cs typeface="+mn-cs"/>
                <a:hlinkClick r:id="rId3" tooltip="Help:IPA for English"/>
              </a:rPr>
              <a:t>/</a:t>
            </a:r>
            <a:r>
              <a:rPr lang="en-US" sz="1200" b="0" i="0" kern="1200" dirty="0" smtClean="0">
                <a:solidFill>
                  <a:schemeClr val="tx1"/>
                </a:solidFill>
                <a:effectLst/>
                <a:latin typeface="+mn-lt"/>
                <a:ea typeface="+mn-ea"/>
                <a:cs typeface="+mn-cs"/>
              </a:rPr>
              <a:t> </a:t>
            </a:r>
            <a:r>
              <a:rPr lang="en-US" sz="1200" b="1" i="1" u="none" strike="noStrike" kern="1200" cap="small" dirty="0" err="1" smtClean="0">
                <a:solidFill>
                  <a:schemeClr val="tx1"/>
                </a:solidFill>
                <a:effectLst/>
                <a:latin typeface="+mn-lt"/>
                <a:ea typeface="+mn-ea"/>
                <a:cs typeface="+mn-cs"/>
                <a:hlinkClick r:id="rId4" tooltip="Help:Pronunciation respelling key"/>
              </a:rPr>
              <a:t>roh</a:t>
            </a:r>
            <a:r>
              <a:rPr lang="en-US" sz="1200" b="0" i="1" u="none" strike="noStrike" kern="1200" dirty="0" err="1" smtClean="0">
                <a:solidFill>
                  <a:schemeClr val="tx1"/>
                </a:solidFill>
                <a:effectLst/>
                <a:latin typeface="+mn-lt"/>
                <a:ea typeface="+mn-ea"/>
                <a:cs typeface="+mn-cs"/>
                <a:hlinkClick r:id="rId4" tooltip="Help:Pronunciation respelling key"/>
              </a:rPr>
              <a:t>-zə-velt</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5"/>
              </a:rPr>
              <a:t>[a]</a:t>
            </a:r>
            <a:r>
              <a:rPr lang="en-US" sz="1200" b="0" i="0" kern="1200" dirty="0" smtClean="0">
                <a:solidFill>
                  <a:schemeClr val="tx1"/>
                </a:solidFill>
                <a:effectLst/>
                <a:latin typeface="+mn-lt"/>
                <a:ea typeface="+mn-ea"/>
                <a:cs typeface="+mn-cs"/>
              </a:rPr>
              <a:t>October 27, 1858 – January 6, 1919) was an American statesman, author, explorer, soldier, naturalist, and reformer who served as the </a:t>
            </a:r>
            <a:r>
              <a:rPr lang="en-US" sz="1200" b="0" i="0" u="none" strike="noStrike" kern="1200" dirty="0" smtClean="0">
                <a:solidFill>
                  <a:schemeClr val="tx1"/>
                </a:solidFill>
                <a:effectLst/>
                <a:latin typeface="+mn-lt"/>
                <a:ea typeface="+mn-ea"/>
                <a:cs typeface="+mn-cs"/>
                <a:hlinkClick r:id="rId6" tooltip="List of Presidents of the United States"/>
              </a:rPr>
              <a:t>26th</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7" tooltip="President of the United States"/>
              </a:rPr>
              <a:t>President of the United States</a:t>
            </a:r>
            <a:r>
              <a:rPr lang="en-US" sz="1200" b="0" i="0" kern="1200" dirty="0" smtClean="0">
                <a:solidFill>
                  <a:schemeClr val="tx1"/>
                </a:solidFill>
                <a:effectLst/>
                <a:latin typeface="+mn-lt"/>
                <a:ea typeface="+mn-ea"/>
                <a:cs typeface="+mn-cs"/>
              </a:rPr>
              <a:t> from 1901 to 1909. </a:t>
            </a:r>
            <a:endParaRPr lang="en-US" dirty="0"/>
          </a:p>
        </p:txBody>
      </p:sp>
      <p:sp>
        <p:nvSpPr>
          <p:cNvPr id="4" name="Slide Number Placeholder 3"/>
          <p:cNvSpPr>
            <a:spLocks noGrp="1"/>
          </p:cNvSpPr>
          <p:nvPr>
            <p:ph type="sldNum" sz="quarter" idx="10"/>
          </p:nvPr>
        </p:nvSpPr>
        <p:spPr/>
        <p:txBody>
          <a:bodyPr/>
          <a:lstStyle/>
          <a:p>
            <a:fld id="{1A990FB3-EA69-452B-AB80-714BE433CF2E}" type="slidenum">
              <a:rPr lang="en-US" smtClean="0"/>
              <a:pPr/>
              <a:t>17</a:t>
            </a:fld>
            <a:endParaRPr lang="en-US"/>
          </a:p>
        </p:txBody>
      </p:sp>
    </p:spTree>
    <p:extLst>
      <p:ext uri="{BB962C8B-B14F-4D97-AF65-F5344CB8AC3E}">
        <p14:creationId xmlns:p14="http://schemas.microsoft.com/office/powerpoint/2010/main" val="2769305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3/6/2017</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3/6/2017</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3/6/2017</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3/6/2017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3/6/2017</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3/6/2017</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5.jpe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usplaycoalition.org/2017panel"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wmf"/></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37_uEYeMJSA"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3.jpe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46.jpeg"/><Relationship Id="rId4" Type="http://schemas.openxmlformats.org/officeDocument/2006/relationships/diagramLayout" Target="../diagrams/layout2.xml"/><Relationship Id="rId9"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8.png"/><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wmf"/></Relationships>
</file>

<file path=ppt/slides/_rels/slide29.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4.xml"/><Relationship Id="rId11" Type="http://schemas.openxmlformats.org/officeDocument/2006/relationships/image" Target="../media/image62.jpeg"/><Relationship Id="rId5" Type="http://schemas.openxmlformats.org/officeDocument/2006/relationships/diagramQuickStyle" Target="../diagrams/quickStyle4.xml"/><Relationship Id="rId10" Type="http://schemas.openxmlformats.org/officeDocument/2006/relationships/image" Target="../media/image61.jpeg"/><Relationship Id="rId4" Type="http://schemas.openxmlformats.org/officeDocument/2006/relationships/diagramLayout" Target="../diagrams/layout4.xml"/><Relationship Id="rId9"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43.jpeg"/><Relationship Id="rId4" Type="http://schemas.microsoft.com/office/2007/relationships/hdphoto" Target="../media/hdphoto6.wdp"/></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1.jpe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1.jpe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5180" y="869240"/>
            <a:ext cx="10993549" cy="1475013"/>
          </a:xfrm>
        </p:spPr>
        <p:txBody>
          <a:bodyPr/>
          <a:lstStyle/>
          <a:p>
            <a:r>
              <a:rPr lang="en-US" dirty="0" smtClean="0"/>
              <a:t>Play, Recreation and leisure: personal and professional perspectives</a:t>
            </a:r>
            <a:endParaRPr lang="en-US" dirty="0"/>
          </a:p>
        </p:txBody>
      </p:sp>
      <p:sp>
        <p:nvSpPr>
          <p:cNvPr id="3" name="Subtitle 2"/>
          <p:cNvSpPr>
            <a:spLocks noGrp="1"/>
          </p:cNvSpPr>
          <p:nvPr>
            <p:ph type="subTitle" idx="1"/>
          </p:nvPr>
        </p:nvSpPr>
        <p:spPr/>
        <p:txBody>
          <a:bodyPr>
            <a:normAutofit/>
          </a:bodyPr>
          <a:lstStyle/>
          <a:p>
            <a:r>
              <a:rPr lang="en-US" dirty="0" smtClean="0"/>
              <a:t>North west university, Potchefstroom campus, march 2017</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084" y="3242741"/>
            <a:ext cx="4410636" cy="294042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4555" y="3388149"/>
            <a:ext cx="3913632" cy="279501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6407" t="17826" r="23617"/>
          <a:stretch/>
        </p:blipFill>
        <p:spPr>
          <a:xfrm>
            <a:off x="9464022" y="3164253"/>
            <a:ext cx="1930119" cy="30973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353398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049" y="275902"/>
            <a:ext cx="8034008" cy="602550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8631" y="360385"/>
            <a:ext cx="3294304" cy="5856541"/>
          </a:xfrm>
          <a:prstGeom prst="rect">
            <a:avLst/>
          </a:prstGeom>
        </p:spPr>
      </p:pic>
    </p:spTree>
    <p:extLst>
      <p:ext uri="{BB962C8B-B14F-4D97-AF65-F5344CB8AC3E}">
        <p14:creationId xmlns:p14="http://schemas.microsoft.com/office/powerpoint/2010/main" val="3452352453"/>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BounceBack\Pictures\Galapagos\Galapagos sea lions\galapagos2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082955" y="753059"/>
            <a:ext cx="4701586" cy="312614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3" name="Picture 2" descr="E:\BounceBack\Pictures\Galapagos\Galapagos sea lions\galapagos20.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783106" y="3304783"/>
            <a:ext cx="5088651" cy="338350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6" name="Picture 2" descr="E:\BounceBack\Pictures\Galapagos\Galapagos sea lions\galapagos12.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20343711">
            <a:off x="556542" y="704914"/>
            <a:ext cx="4829266" cy="32110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202060835"/>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http://thumbs.dreamstime.com/x/medical-prescription-76115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3341" y="955361"/>
            <a:ext cx="2300094" cy="33605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srcRect l="11149" r="12536"/>
          <a:stretch/>
        </p:blipFill>
        <p:spPr>
          <a:xfrm>
            <a:off x="7996995" y="2530300"/>
            <a:ext cx="2504975" cy="3282417"/>
          </a:xfrm>
          <a:prstGeom prst="rect">
            <a:avLst/>
          </a:prstGeom>
        </p:spPr>
      </p:pic>
      <p:pic>
        <p:nvPicPr>
          <p:cNvPr id="3" name="Picture 2"/>
          <p:cNvPicPr>
            <a:picLocks noChangeAspect="1"/>
          </p:cNvPicPr>
          <p:nvPr/>
        </p:nvPicPr>
        <p:blipFill>
          <a:blip r:embed="rId5"/>
          <a:stretch>
            <a:fillRect/>
          </a:stretch>
        </p:blipFill>
        <p:spPr>
          <a:xfrm>
            <a:off x="1797762" y="857255"/>
            <a:ext cx="3437121" cy="5145391"/>
          </a:xfrm>
          <a:prstGeom prst="rect">
            <a:avLst/>
          </a:prstGeom>
        </p:spPr>
      </p:pic>
    </p:spTree>
    <p:extLst>
      <p:ext uri="{BB962C8B-B14F-4D97-AF65-F5344CB8AC3E}">
        <p14:creationId xmlns:p14="http://schemas.microsoft.com/office/powerpoint/2010/main" val="833413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1000"/>
                                        <p:tgtEl>
                                          <p:spTgt spid="2055"/>
                                        </p:tgtEl>
                                      </p:cBhvr>
                                    </p:animEffect>
                                    <p:anim calcmode="lin" valueType="num">
                                      <p:cBhvr>
                                        <p:cTn id="8" dur="1000" fill="hold"/>
                                        <p:tgtEl>
                                          <p:spTgt spid="2055"/>
                                        </p:tgtEl>
                                        <p:attrNameLst>
                                          <p:attrName>ppt_x</p:attrName>
                                        </p:attrNameLst>
                                      </p:cBhvr>
                                      <p:tavLst>
                                        <p:tav tm="0">
                                          <p:val>
                                            <p:strVal val="#ppt_x"/>
                                          </p:val>
                                        </p:tav>
                                        <p:tav tm="100000">
                                          <p:val>
                                            <p:strVal val="#ppt_x"/>
                                          </p:val>
                                        </p:tav>
                                      </p:tavLst>
                                    </p:anim>
                                    <p:anim calcmode="lin" valueType="num">
                                      <p:cBhvr>
                                        <p:cTn id="9" dur="1000" fill="hold"/>
                                        <p:tgtEl>
                                          <p:spTgt spid="205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181225"/>
            <a:ext cx="11029950" cy="3678238"/>
          </a:xfrm>
        </p:spPr>
        <p:txBody>
          <a:bodyPr>
            <a:normAutofit/>
          </a:bodyPr>
          <a:lstStyle/>
          <a:p>
            <a:r>
              <a:rPr lang="en-US" sz="2000" dirty="0" smtClean="0">
                <a:hlinkClick r:id="rId2"/>
              </a:rPr>
              <a:t>https://usplaycoalition.org/2017panel</a:t>
            </a:r>
            <a:endParaRPr lang="en-US" sz="2000" dirty="0"/>
          </a:p>
        </p:txBody>
      </p:sp>
      <p:pic>
        <p:nvPicPr>
          <p:cNvPr id="4" name="Picture 3"/>
          <p:cNvPicPr>
            <a:picLocks noChangeAspect="1"/>
          </p:cNvPicPr>
          <p:nvPr/>
        </p:nvPicPr>
        <p:blipFill>
          <a:blip r:embed="rId3"/>
          <a:stretch>
            <a:fillRect/>
          </a:stretch>
        </p:blipFill>
        <p:spPr>
          <a:xfrm>
            <a:off x="4428565" y="980500"/>
            <a:ext cx="6601385" cy="5363057"/>
          </a:xfrm>
          <a:prstGeom prst="rect">
            <a:avLst/>
          </a:prstGeom>
        </p:spPr>
      </p:pic>
    </p:spTree>
    <p:extLst>
      <p:ext uri="{BB962C8B-B14F-4D97-AF65-F5344CB8AC3E}">
        <p14:creationId xmlns:p14="http://schemas.microsoft.com/office/powerpoint/2010/main" val="4178852096"/>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Why is leisure important to human potential?</a:t>
            </a:r>
            <a:endParaRPr lang="en-US" dirty="0"/>
          </a:p>
        </p:txBody>
      </p:sp>
      <p:sp>
        <p:nvSpPr>
          <p:cNvPr id="3" name="Text Placeholder 2"/>
          <p:cNvSpPr>
            <a:spLocks noGrp="1"/>
          </p:cNvSpPr>
          <p:nvPr>
            <p:ph type="body" idx="1"/>
          </p:nvPr>
        </p:nvSpPr>
        <p:spPr/>
        <p:txBody>
          <a:bodyPr>
            <a:normAutofit/>
          </a:bodyPr>
          <a:lstStyle/>
          <a:p>
            <a:r>
              <a:rPr lang="en-US" sz="2800" dirty="0" smtClean="0"/>
              <a:t>Brainstorm time: Identify five reasons</a:t>
            </a:r>
            <a:endParaRPr lang="en-US" sz="2800" dirty="0"/>
          </a:p>
        </p:txBody>
      </p:sp>
      <p:pic>
        <p:nvPicPr>
          <p:cNvPr id="1026" name="Picture 2" descr="Image result for question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402" y="783106"/>
            <a:ext cx="2058151" cy="2569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question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8096" y="783106"/>
            <a:ext cx="2058151" cy="2569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question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6410" y="783106"/>
            <a:ext cx="2058151" cy="2569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question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7406" y="783106"/>
            <a:ext cx="2058151" cy="256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8947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Image result for plato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943" y="3066810"/>
            <a:ext cx="4381500" cy="26289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1" name="Cloud 10"/>
          <p:cNvSpPr/>
          <p:nvPr/>
        </p:nvSpPr>
        <p:spPr bwMode="auto">
          <a:xfrm rot="189804">
            <a:off x="316282" y="815202"/>
            <a:ext cx="7334796" cy="4517491"/>
          </a:xfrm>
          <a:prstGeom prst="cloud">
            <a:avLst/>
          </a:prstGeom>
          <a:solidFill>
            <a:schemeClr val="tx1"/>
          </a:solid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r>
              <a:rPr lang="en-US" sz="3600" dirty="0" smtClean="0">
                <a:solidFill>
                  <a:schemeClr val="bg1"/>
                </a:solidFill>
                <a:latin typeface="+mj-lt"/>
              </a:rPr>
              <a:t>Proper use of leisure = main </a:t>
            </a:r>
          </a:p>
          <a:p>
            <a:pPr fontAlgn="base">
              <a:spcBef>
                <a:spcPct val="0"/>
              </a:spcBef>
              <a:spcAft>
                <a:spcPct val="0"/>
              </a:spcAft>
            </a:pPr>
            <a:r>
              <a:rPr lang="en-US" sz="3600" dirty="0" smtClean="0">
                <a:solidFill>
                  <a:schemeClr val="bg1"/>
                </a:solidFill>
                <a:latin typeface="+mj-lt"/>
              </a:rPr>
              <a:t>focus </a:t>
            </a:r>
            <a:r>
              <a:rPr kumimoji="0" lang="en-US" sz="3600" b="0" u="none" strike="noStrike" cap="none" normalizeH="0" baseline="0" dirty="0" smtClean="0">
                <a:ln>
                  <a:noFill/>
                </a:ln>
                <a:solidFill>
                  <a:schemeClr val="bg1"/>
                </a:solidFill>
                <a:effectLst/>
                <a:latin typeface="+mj-lt"/>
              </a:rPr>
              <a:t>of</a:t>
            </a:r>
            <a:r>
              <a:rPr kumimoji="0" lang="en-US" sz="3600" b="0" u="none" strike="noStrike" cap="none" normalizeH="0" dirty="0" smtClean="0">
                <a:ln>
                  <a:noFill/>
                </a:ln>
                <a:solidFill>
                  <a:schemeClr val="bg1"/>
                </a:solidFill>
                <a:effectLst/>
                <a:latin typeface="+mj-lt"/>
              </a:rPr>
              <a:t> life</a:t>
            </a:r>
          </a:p>
          <a:p>
            <a:pPr fontAlgn="base">
              <a:spcBef>
                <a:spcPct val="0"/>
              </a:spcBef>
              <a:spcAft>
                <a:spcPct val="0"/>
              </a:spcAft>
            </a:pPr>
            <a:endParaRPr kumimoji="0" lang="en-US" sz="3200" b="0" u="none" strike="noStrike" cap="none" normalizeH="0" dirty="0" smtClean="0">
              <a:ln>
                <a:noFill/>
              </a:ln>
              <a:solidFill>
                <a:schemeClr val="bg1"/>
              </a:solidFill>
              <a:effectLst/>
              <a:latin typeface="+mj-lt"/>
            </a:endParaRPr>
          </a:p>
          <a:p>
            <a:pPr fontAlgn="base">
              <a:spcBef>
                <a:spcPct val="0"/>
              </a:spcBef>
              <a:spcAft>
                <a:spcPct val="0"/>
              </a:spcAft>
            </a:pPr>
            <a:r>
              <a:rPr lang="en-US" sz="3600" baseline="0" dirty="0" smtClean="0">
                <a:solidFill>
                  <a:schemeClr val="bg1"/>
                </a:solidFill>
                <a:latin typeface="+mj-lt"/>
              </a:rPr>
              <a:t>Balance of body and mind</a:t>
            </a:r>
          </a:p>
          <a:p>
            <a:pPr fontAlgn="base">
              <a:spcBef>
                <a:spcPct val="0"/>
              </a:spcBef>
              <a:spcAft>
                <a:spcPct val="0"/>
              </a:spcAft>
            </a:pPr>
            <a:endParaRPr lang="en-US" sz="3200" baseline="0" dirty="0" smtClean="0">
              <a:solidFill>
                <a:schemeClr val="bg1"/>
              </a:solidFill>
              <a:latin typeface="+mj-lt"/>
            </a:endParaRPr>
          </a:p>
          <a:p>
            <a:pPr marL="457200" indent="-457200" algn="ctr" fontAlgn="base">
              <a:spcBef>
                <a:spcPct val="0"/>
              </a:spcBef>
              <a:spcAft>
                <a:spcPct val="0"/>
              </a:spcAft>
              <a:buFont typeface="Arial" panose="020B0604020202020204" pitchFamily="34" charset="0"/>
              <a:buChar char="•"/>
            </a:pPr>
            <a:r>
              <a:rPr kumimoji="0" lang="en-US" sz="3200" b="0" u="none" strike="noStrike" cap="none" normalizeH="0" dirty="0" smtClean="0">
                <a:ln>
                  <a:noFill/>
                </a:ln>
                <a:solidFill>
                  <a:schemeClr val="bg1"/>
                </a:solidFill>
                <a:effectLst/>
                <a:latin typeface="+mj-lt"/>
              </a:rPr>
              <a:t>Plato</a:t>
            </a:r>
            <a:endParaRPr kumimoji="0" lang="en-US" sz="3200" b="0" u="none" strike="noStrike" cap="none" normalizeH="0" baseline="0" dirty="0" smtClean="0">
              <a:ln>
                <a:noFill/>
              </a:ln>
              <a:solidFill>
                <a:schemeClr val="bg1"/>
              </a:solidFill>
              <a:effectLst/>
              <a:latin typeface="+mj-lt"/>
            </a:endParaRPr>
          </a:p>
        </p:txBody>
      </p:sp>
      <p:cxnSp>
        <p:nvCxnSpPr>
          <p:cNvPr id="8" name="Curved Connector 7"/>
          <p:cNvCxnSpPr/>
          <p:nvPr/>
        </p:nvCxnSpPr>
        <p:spPr bwMode="auto">
          <a:xfrm rot="10800000">
            <a:off x="6471330" y="3473500"/>
            <a:ext cx="2597612" cy="663388"/>
          </a:xfrm>
          <a:prstGeom prst="curvedConnector3">
            <a:avLst>
              <a:gd name="adj1" fmla="val 50000"/>
            </a:avLst>
          </a:prstGeom>
          <a:solidFill>
            <a:schemeClr val="accent1"/>
          </a:solidFill>
          <a:ln w="63500" cap="flat" cmpd="sng" algn="ctr">
            <a:solidFill>
              <a:schemeClr val="bg1"/>
            </a:solidFill>
            <a:prstDash val="solid"/>
            <a:miter lim="800000"/>
            <a:headEnd type="none" w="med" len="med"/>
            <a:tailEnd type="stealt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Picture 4" descr="ed00315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142" y="4969428"/>
            <a:ext cx="1236663" cy="14525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38007" y="5960326"/>
            <a:ext cx="3491345" cy="461665"/>
          </a:xfrm>
          <a:prstGeom prst="rect">
            <a:avLst/>
          </a:prstGeom>
          <a:noFill/>
        </p:spPr>
        <p:txBody>
          <a:bodyPr wrap="square" rtlCol="0">
            <a:spAutoFit/>
          </a:bodyPr>
          <a:lstStyle/>
          <a:p>
            <a:r>
              <a:rPr lang="en-US" sz="2400" dirty="0" smtClean="0"/>
              <a:t>424 </a:t>
            </a:r>
            <a:r>
              <a:rPr lang="en-US" sz="2400" baseline="30000" dirty="0" smtClean="0"/>
              <a:t>-</a:t>
            </a:r>
            <a:r>
              <a:rPr lang="en-US" sz="2400" dirty="0" smtClean="0"/>
              <a:t> 347 </a:t>
            </a:r>
            <a:r>
              <a:rPr lang="en-US" sz="2400" dirty="0"/>
              <a:t>BCE</a:t>
            </a:r>
          </a:p>
        </p:txBody>
      </p:sp>
    </p:spTree>
    <p:extLst>
      <p:ext uri="{BB962C8B-B14F-4D97-AF65-F5344CB8AC3E}">
        <p14:creationId xmlns:p14="http://schemas.microsoft.com/office/powerpoint/2010/main" val="3244677983"/>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Image result for aristotl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997" y="726306"/>
            <a:ext cx="4913071" cy="309265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Horizontal Scroll 5"/>
          <p:cNvSpPr/>
          <p:nvPr/>
        </p:nvSpPr>
        <p:spPr bwMode="auto">
          <a:xfrm>
            <a:off x="977430" y="3612777"/>
            <a:ext cx="4903417" cy="3164541"/>
          </a:xfrm>
          <a:prstGeom prst="horizontalScroll">
            <a:avLst/>
          </a:prstGeom>
          <a:solidFill>
            <a:schemeClr val="accent1">
              <a:alpha val="35000"/>
            </a:schemeClr>
          </a:solid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r>
              <a:rPr lang="en-US" sz="2400" dirty="0"/>
              <a:t>It is commonly believed that </a:t>
            </a:r>
            <a:endParaRPr lang="en-US" sz="2400" dirty="0" smtClean="0"/>
          </a:p>
          <a:p>
            <a:r>
              <a:rPr lang="en-US" sz="2400" dirty="0" smtClean="0"/>
              <a:t>happiness </a:t>
            </a:r>
            <a:r>
              <a:rPr lang="en-US" sz="2400" dirty="0"/>
              <a:t>depends on leisure </a:t>
            </a:r>
            <a:endParaRPr lang="en-US" sz="2400" dirty="0" smtClean="0"/>
          </a:p>
          <a:p>
            <a:r>
              <a:rPr lang="en-US" sz="2400" dirty="0" smtClean="0"/>
              <a:t>because </a:t>
            </a:r>
            <a:r>
              <a:rPr lang="en-US" sz="2400" dirty="0"/>
              <a:t>we occupy ourselves so </a:t>
            </a:r>
            <a:endParaRPr lang="en-US" sz="2400" dirty="0" smtClean="0"/>
          </a:p>
          <a:p>
            <a:r>
              <a:rPr lang="en-US" sz="2400" dirty="0" smtClean="0"/>
              <a:t>that </a:t>
            </a:r>
            <a:r>
              <a:rPr lang="en-US" sz="2400" dirty="0"/>
              <a:t>we have leisure, just as we </a:t>
            </a:r>
            <a:endParaRPr lang="en-US" sz="2400" dirty="0" smtClean="0"/>
          </a:p>
          <a:p>
            <a:r>
              <a:rPr lang="en-US" sz="2400" dirty="0" smtClean="0"/>
              <a:t>make </a:t>
            </a:r>
            <a:r>
              <a:rPr lang="en-US" sz="2400" dirty="0"/>
              <a:t>war to live in peace. </a:t>
            </a:r>
            <a:endParaRPr lang="en-US" sz="2400" dirty="0" smtClean="0"/>
          </a:p>
          <a:p>
            <a:pPr marL="457200" indent="-457200" algn="r">
              <a:buFont typeface="Arial" panose="020B0604020202020204" pitchFamily="34" charset="0"/>
              <a:buChar char="•"/>
            </a:pPr>
            <a:r>
              <a:rPr lang="en-US" sz="2400" i="1" dirty="0" smtClean="0"/>
              <a:t>Ethics</a:t>
            </a:r>
            <a:endParaRPr lang="en-US" sz="2400" dirty="0"/>
          </a:p>
          <a:p>
            <a:pPr fontAlgn="base">
              <a:spcBef>
                <a:spcPct val="0"/>
              </a:spcBef>
              <a:spcAft>
                <a:spcPct val="0"/>
              </a:spcAft>
            </a:pPr>
            <a:endParaRPr lang="en-US" sz="2800" dirty="0">
              <a:latin typeface="Tahoma" panose="020B0604030504040204" pitchFamily="34" charset="0"/>
            </a:endParaRPr>
          </a:p>
        </p:txBody>
      </p:sp>
      <p:sp>
        <p:nvSpPr>
          <p:cNvPr id="2" name="Vertical Scroll 1"/>
          <p:cNvSpPr/>
          <p:nvPr/>
        </p:nvSpPr>
        <p:spPr>
          <a:xfrm>
            <a:off x="6795059" y="726306"/>
            <a:ext cx="4809508" cy="5162309"/>
          </a:xfrm>
          <a:prstGeom prst="verticalScroll">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base">
              <a:spcBef>
                <a:spcPct val="0"/>
              </a:spcBef>
              <a:spcAft>
                <a:spcPct val="0"/>
              </a:spcAft>
              <a:buFont typeface="Arial" panose="020B0604020202020204" pitchFamily="34" charset="0"/>
              <a:buChar char="•"/>
            </a:pPr>
            <a:endParaRPr lang="en-US" altLang="en-US" sz="2800" i="1" dirty="0" smtClean="0"/>
          </a:p>
          <a:p>
            <a:pPr marL="342900" indent="-342900" fontAlgn="base">
              <a:spcBef>
                <a:spcPct val="0"/>
              </a:spcBef>
              <a:spcAft>
                <a:spcPct val="0"/>
              </a:spcAft>
              <a:buFont typeface="Arial" panose="020B0604020202020204" pitchFamily="34" charset="0"/>
              <a:buChar char="•"/>
            </a:pPr>
            <a:r>
              <a:rPr lang="en-US" altLang="en-US" sz="2800" i="1" dirty="0" err="1" smtClean="0"/>
              <a:t>Scholè</a:t>
            </a:r>
            <a:r>
              <a:rPr lang="en-US" altLang="en-US" sz="2800" i="1" dirty="0" smtClean="0"/>
              <a:t>  </a:t>
            </a:r>
            <a:r>
              <a:rPr lang="en-US" altLang="en-US" sz="2800" dirty="0"/>
              <a:t>“employment of leisure </a:t>
            </a:r>
            <a:r>
              <a:rPr lang="en-US" altLang="en-US" sz="2800" dirty="0" smtClean="0"/>
              <a:t>time </a:t>
            </a:r>
            <a:r>
              <a:rPr lang="en-US" sz="2800" dirty="0"/>
              <a:t>to study and learn.”</a:t>
            </a:r>
          </a:p>
          <a:p>
            <a:pPr marL="342900" indent="-342900" fontAlgn="base">
              <a:spcBef>
                <a:spcPct val="0"/>
              </a:spcBef>
              <a:spcAft>
                <a:spcPct val="0"/>
              </a:spcAft>
              <a:buFont typeface="Arial" panose="020B0604020202020204" pitchFamily="34" charset="0"/>
              <a:buChar char="•"/>
            </a:pPr>
            <a:r>
              <a:rPr lang="en-US" sz="2800" dirty="0"/>
              <a:t>Freedom</a:t>
            </a:r>
          </a:p>
          <a:p>
            <a:pPr marL="342900" indent="-342900" fontAlgn="base">
              <a:spcBef>
                <a:spcPct val="0"/>
              </a:spcBef>
              <a:spcAft>
                <a:spcPct val="0"/>
              </a:spcAft>
              <a:buFont typeface="Arial" panose="020B0604020202020204" pitchFamily="34" charset="0"/>
              <a:buChar char="•"/>
            </a:pPr>
            <a:r>
              <a:rPr lang="en-US" sz="2800" dirty="0"/>
              <a:t>Natural settings and gymnasia</a:t>
            </a:r>
          </a:p>
          <a:p>
            <a:pPr marL="342900" indent="-342900" fontAlgn="base">
              <a:spcBef>
                <a:spcPct val="0"/>
              </a:spcBef>
              <a:spcAft>
                <a:spcPct val="0"/>
              </a:spcAft>
              <a:buFont typeface="Arial" panose="020B0604020202020204" pitchFamily="34" charset="0"/>
              <a:buChar char="•"/>
            </a:pPr>
            <a:r>
              <a:rPr lang="en-US" sz="2800" dirty="0"/>
              <a:t>Important to mental, physical</a:t>
            </a:r>
            <a:r>
              <a:rPr lang="en-US" sz="2800" dirty="0" smtClean="0"/>
              <a:t>, </a:t>
            </a:r>
            <a:r>
              <a:rPr lang="en-US" sz="2800" dirty="0"/>
              <a:t>&amp; cognitive health</a:t>
            </a:r>
          </a:p>
          <a:p>
            <a:pPr marL="457200" indent="-457200" algn="r" fontAlgn="base">
              <a:spcBef>
                <a:spcPct val="0"/>
              </a:spcBef>
              <a:spcAft>
                <a:spcPct val="0"/>
              </a:spcAft>
              <a:buFont typeface="Arial" panose="020B0604020202020204" pitchFamily="34" charset="0"/>
              <a:buChar char="•"/>
            </a:pPr>
            <a:r>
              <a:rPr lang="en-US" sz="2400" dirty="0">
                <a:latin typeface="Tahoma" panose="020B0604030504040204" pitchFamily="34" charset="0"/>
              </a:rPr>
              <a:t>Aristotle</a:t>
            </a:r>
          </a:p>
          <a:p>
            <a:pPr fontAlgn="base">
              <a:spcBef>
                <a:spcPct val="0"/>
              </a:spcBef>
              <a:spcAft>
                <a:spcPct val="0"/>
              </a:spcAft>
            </a:pPr>
            <a:endParaRPr lang="en-US" sz="3200" dirty="0">
              <a:latin typeface="Tahoma" panose="020B0604030504040204" pitchFamily="34" charset="0"/>
            </a:endParaRPr>
          </a:p>
        </p:txBody>
      </p:sp>
      <p:sp>
        <p:nvSpPr>
          <p:cNvPr id="3" name="TextBox 2"/>
          <p:cNvSpPr txBox="1"/>
          <p:nvPr/>
        </p:nvSpPr>
        <p:spPr>
          <a:xfrm>
            <a:off x="7514705" y="6251171"/>
            <a:ext cx="4089862" cy="461665"/>
          </a:xfrm>
          <a:prstGeom prst="rect">
            <a:avLst/>
          </a:prstGeom>
          <a:noFill/>
        </p:spPr>
        <p:txBody>
          <a:bodyPr wrap="square" rtlCol="0">
            <a:spAutoFit/>
          </a:bodyPr>
          <a:lstStyle/>
          <a:p>
            <a:r>
              <a:rPr lang="en-US" sz="2400" dirty="0"/>
              <a:t>384–322 </a:t>
            </a:r>
            <a:r>
              <a:rPr lang="en-US" sz="2400" dirty="0" smtClean="0"/>
              <a:t>BCE </a:t>
            </a:r>
            <a:endParaRPr lang="en-US" sz="2400" dirty="0"/>
          </a:p>
        </p:txBody>
      </p:sp>
    </p:spTree>
    <p:extLst>
      <p:ext uri="{BB962C8B-B14F-4D97-AF65-F5344CB8AC3E}">
        <p14:creationId xmlns:p14="http://schemas.microsoft.com/office/powerpoint/2010/main" val="36626100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1" name="Rectangle 3"/>
          <p:cNvSpPr>
            <a:spLocks noGrp="1" noChangeArrowheads="1"/>
          </p:cNvSpPr>
          <p:nvPr>
            <p:ph idx="4294967295"/>
          </p:nvPr>
        </p:nvSpPr>
        <p:spPr>
          <a:xfrm>
            <a:off x="-1" y="690282"/>
            <a:ext cx="8444753" cy="5427943"/>
          </a:xfrm>
        </p:spPr>
        <p:txBody>
          <a:bodyPr>
            <a:normAutofit/>
          </a:bodyPr>
          <a:lstStyle/>
          <a:p>
            <a:pPr>
              <a:buNone/>
            </a:pPr>
            <a:r>
              <a:rPr lang="en-US" dirty="0" smtClean="0"/>
              <a:t>	</a:t>
            </a:r>
            <a:r>
              <a:rPr lang="en-US" sz="2800" dirty="0" smtClean="0"/>
              <a:t>Through </a:t>
            </a:r>
            <a:r>
              <a:rPr lang="en-US" sz="2800" dirty="0"/>
              <a:t>the whole of life, </a:t>
            </a:r>
            <a:r>
              <a:rPr lang="en-US" sz="4800" dirty="0">
                <a:solidFill>
                  <a:schemeClr val="accent2">
                    <a:lumMod val="50000"/>
                  </a:schemeClr>
                </a:solidFill>
                <a:latin typeface="Albertus Medium" pitchFamily="34" charset="0"/>
              </a:rPr>
              <a:t>from childhood to old age</a:t>
            </a:r>
            <a:r>
              <a:rPr lang="en-US" sz="2800" dirty="0"/>
              <a:t>, there should be opportunity for the practice of those forms of </a:t>
            </a:r>
            <a:r>
              <a:rPr lang="en-US" sz="4400" b="1" dirty="0">
                <a:solidFill>
                  <a:srgbClr val="5B0930"/>
                </a:solidFill>
              </a:rPr>
              <a:t>recreation</a:t>
            </a:r>
            <a:r>
              <a:rPr lang="en-US" sz="2800" dirty="0"/>
              <a:t>, which </a:t>
            </a:r>
            <a:r>
              <a:rPr lang="en-US" sz="4800" b="1" cap="small" dirty="0">
                <a:solidFill>
                  <a:schemeClr val="accent4">
                    <a:lumMod val="75000"/>
                  </a:schemeClr>
                </a:solidFill>
              </a:rPr>
              <a:t>Renew Life</a:t>
            </a:r>
            <a:r>
              <a:rPr lang="en-US" sz="2800" dirty="0"/>
              <a:t>, and which </a:t>
            </a:r>
            <a:r>
              <a:rPr lang="en-US" sz="4800" b="1" cap="small" dirty="0">
                <a:solidFill>
                  <a:schemeClr val="accent4">
                    <a:lumMod val="75000"/>
                  </a:schemeClr>
                </a:solidFill>
              </a:rPr>
              <a:t>make for the Joy of Living.</a:t>
            </a:r>
            <a:endParaRPr lang="en-US" sz="1600" dirty="0"/>
          </a:p>
          <a:p>
            <a:pPr lvl="1" algn="r"/>
            <a:r>
              <a:rPr lang="en-US" sz="2400" dirty="0" smtClean="0"/>
              <a:t>Theodore Roosevelt </a:t>
            </a:r>
            <a:endParaRPr lang="en-US" sz="2400" dirty="0"/>
          </a:p>
        </p:txBody>
      </p:sp>
      <p:pic>
        <p:nvPicPr>
          <p:cNvPr id="1026" name="Picture 2" descr="Image result for theodore rooseve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4376" y="968188"/>
            <a:ext cx="2986181" cy="3637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7528" y="6118225"/>
            <a:ext cx="5719156" cy="461665"/>
          </a:xfrm>
          <a:prstGeom prst="rect">
            <a:avLst/>
          </a:prstGeom>
          <a:noFill/>
        </p:spPr>
        <p:txBody>
          <a:bodyPr wrap="square" rtlCol="0">
            <a:spAutoFit/>
          </a:bodyPr>
          <a:lstStyle/>
          <a:p>
            <a:r>
              <a:rPr lang="en-US" sz="2400" dirty="0" smtClean="0"/>
              <a:t>1858-1919, president of US from 1901-1909</a:t>
            </a:r>
            <a:endParaRPr lang="en-US" sz="2400" dirty="0"/>
          </a:p>
        </p:txBody>
      </p:sp>
    </p:spTree>
    <p:extLst>
      <p:ext uri="{BB962C8B-B14F-4D97-AF65-F5344CB8AC3E}">
        <p14:creationId xmlns:p14="http://schemas.microsoft.com/office/powerpoint/2010/main" val="2886882528"/>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46314" y="82180"/>
            <a:ext cx="6791325" cy="4619625"/>
          </a:xfrm>
          <a:prstGeom prst="rect">
            <a:avLst/>
          </a:prstGeom>
        </p:spPr>
      </p:pic>
      <p:pic>
        <p:nvPicPr>
          <p:cNvPr id="5" name="Picture 4"/>
          <p:cNvPicPr>
            <a:picLocks noChangeAspect="1"/>
          </p:cNvPicPr>
          <p:nvPr/>
        </p:nvPicPr>
        <p:blipFill>
          <a:blip r:embed="rId4"/>
          <a:stretch>
            <a:fillRect/>
          </a:stretch>
        </p:blipFill>
        <p:spPr>
          <a:xfrm>
            <a:off x="475129" y="2391992"/>
            <a:ext cx="6081736" cy="4319632"/>
          </a:xfrm>
          <a:prstGeom prst="rect">
            <a:avLst/>
          </a:prstGeom>
        </p:spPr>
      </p:pic>
      <p:pic>
        <p:nvPicPr>
          <p:cNvPr id="6" name="Picture 5"/>
          <p:cNvPicPr>
            <a:picLocks noChangeAspect="1"/>
          </p:cNvPicPr>
          <p:nvPr/>
        </p:nvPicPr>
        <p:blipFill>
          <a:blip r:embed="rId5"/>
          <a:stretch>
            <a:fillRect/>
          </a:stretch>
        </p:blipFill>
        <p:spPr>
          <a:xfrm>
            <a:off x="1990164" y="185329"/>
            <a:ext cx="2303929" cy="2313529"/>
          </a:xfrm>
          <a:prstGeom prst="rect">
            <a:avLst/>
          </a:prstGeom>
        </p:spPr>
      </p:pic>
      <p:sp>
        <p:nvSpPr>
          <p:cNvPr id="7" name="TextBox 6"/>
          <p:cNvSpPr txBox="1"/>
          <p:nvPr/>
        </p:nvSpPr>
        <p:spPr>
          <a:xfrm>
            <a:off x="6556865" y="5852218"/>
            <a:ext cx="5719156" cy="830997"/>
          </a:xfrm>
          <a:prstGeom prst="rect">
            <a:avLst/>
          </a:prstGeom>
          <a:noFill/>
        </p:spPr>
        <p:txBody>
          <a:bodyPr wrap="square" rtlCol="0">
            <a:spAutoFit/>
          </a:bodyPr>
          <a:lstStyle/>
          <a:p>
            <a:r>
              <a:rPr lang="en-US" sz="2400" dirty="0" smtClean="0"/>
              <a:t>1860-1935, 1889 Hull House, 1920 ACLU, 1931 Nobel Peace Prize</a:t>
            </a:r>
            <a:endParaRPr lang="en-US" sz="2400" dirty="0"/>
          </a:p>
        </p:txBody>
      </p:sp>
    </p:spTree>
    <p:extLst>
      <p:ext uri="{BB962C8B-B14F-4D97-AF65-F5344CB8AC3E}">
        <p14:creationId xmlns:p14="http://schemas.microsoft.com/office/powerpoint/2010/main" val="1386505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3695" y="788153"/>
            <a:ext cx="6073775" cy="5744622"/>
          </a:xfrm>
        </p:spPr>
        <p:txBody>
          <a:bodyPr>
            <a:normAutofit/>
          </a:bodyPr>
          <a:lstStyle/>
          <a:p>
            <a:pPr>
              <a:lnSpc>
                <a:spcPct val="80000"/>
              </a:lnSpc>
              <a:buNone/>
            </a:pPr>
            <a:r>
              <a:rPr lang="en-US" sz="4400" dirty="0"/>
              <a:t>	</a:t>
            </a:r>
            <a:r>
              <a:rPr lang="en-US" sz="2800" dirty="0" smtClean="0">
                <a:solidFill>
                  <a:schemeClr val="tx1"/>
                </a:solidFill>
              </a:rPr>
              <a:t>Playing </a:t>
            </a:r>
            <a:r>
              <a:rPr lang="en-US" sz="5400" dirty="0">
                <a:solidFill>
                  <a:schemeClr val="tx1"/>
                </a:solidFill>
                <a:latin typeface="Berlin Sans FB" pitchFamily="34" charset="0"/>
              </a:rPr>
              <a:t>tennis</a:t>
            </a:r>
            <a:r>
              <a:rPr lang="en-US" sz="5400" dirty="0">
                <a:solidFill>
                  <a:schemeClr val="tx1"/>
                </a:solidFill>
              </a:rPr>
              <a:t> </a:t>
            </a:r>
            <a:r>
              <a:rPr lang="en-US" sz="2800" dirty="0" smtClean="0">
                <a:solidFill>
                  <a:schemeClr val="tx1"/>
                </a:solidFill>
              </a:rPr>
              <a:t>and attending to my </a:t>
            </a:r>
            <a:r>
              <a:rPr lang="en-US" sz="5400" dirty="0">
                <a:solidFill>
                  <a:schemeClr val="tx1"/>
                </a:solidFill>
                <a:latin typeface="Berlin Sans FB" pitchFamily="34" charset="0"/>
              </a:rPr>
              <a:t>gardening</a:t>
            </a:r>
            <a:r>
              <a:rPr lang="en-US" sz="2800" dirty="0" smtClean="0">
                <a:solidFill>
                  <a:schemeClr val="tx1"/>
                </a:solidFill>
              </a:rPr>
              <a:t> became my </a:t>
            </a:r>
            <a:r>
              <a:rPr lang="en-US" sz="4800" dirty="0">
                <a:solidFill>
                  <a:schemeClr val="tx1"/>
                </a:solidFill>
              </a:rPr>
              <a:t>two favorite hobbies </a:t>
            </a:r>
            <a:r>
              <a:rPr lang="en-US" sz="2800" dirty="0" smtClean="0">
                <a:solidFill>
                  <a:schemeClr val="tx1"/>
                </a:solidFill>
              </a:rPr>
              <a:t>on </a:t>
            </a:r>
            <a:r>
              <a:rPr lang="en-US" sz="2800" dirty="0" err="1" smtClean="0">
                <a:solidFill>
                  <a:schemeClr val="tx1"/>
                </a:solidFill>
              </a:rPr>
              <a:t>Robben</a:t>
            </a:r>
            <a:r>
              <a:rPr lang="en-US" sz="2800" dirty="0" smtClean="0">
                <a:solidFill>
                  <a:schemeClr val="tx1"/>
                </a:solidFill>
              </a:rPr>
              <a:t> Island. </a:t>
            </a:r>
          </a:p>
          <a:p>
            <a:pPr>
              <a:lnSpc>
                <a:spcPct val="80000"/>
              </a:lnSpc>
              <a:buNone/>
            </a:pPr>
            <a:endParaRPr lang="en-US" sz="2000" dirty="0"/>
          </a:p>
          <a:p>
            <a:pPr>
              <a:lnSpc>
                <a:spcPct val="80000"/>
              </a:lnSpc>
              <a:buNone/>
            </a:pPr>
            <a:r>
              <a:rPr lang="en-US" sz="2800" dirty="0" smtClean="0"/>
              <a:t>	Being able to </a:t>
            </a:r>
            <a:r>
              <a:rPr lang="en-US" sz="2800" b="1" dirty="0" smtClean="0">
                <a:solidFill>
                  <a:schemeClr val="accent2">
                    <a:lumMod val="50000"/>
                  </a:schemeClr>
                </a:solidFill>
                <a:latin typeface="Albertus Medium" pitchFamily="34" charset="0"/>
              </a:rPr>
              <a:t>experience one’s mind and body through play</a:t>
            </a:r>
            <a:r>
              <a:rPr lang="en-US" sz="2800" dirty="0" smtClean="0">
                <a:latin typeface="Albertus Medium" pitchFamily="34" charset="0"/>
              </a:rPr>
              <a:t> </a:t>
            </a:r>
            <a:r>
              <a:rPr lang="en-US" sz="2800" dirty="0" smtClean="0"/>
              <a:t>was </a:t>
            </a:r>
            <a:r>
              <a:rPr lang="en-US" sz="2800" b="1" cap="small" dirty="0" smtClean="0">
                <a:solidFill>
                  <a:schemeClr val="accent4">
                    <a:lumMod val="75000"/>
                  </a:schemeClr>
                </a:solidFill>
              </a:rPr>
              <a:t>Immensely Freeing. </a:t>
            </a:r>
          </a:p>
          <a:p>
            <a:pPr algn="r">
              <a:lnSpc>
                <a:spcPct val="80000"/>
              </a:lnSpc>
            </a:pPr>
            <a:r>
              <a:rPr lang="en-US" sz="2800" b="1" cap="small" dirty="0" smtClean="0">
                <a:solidFill>
                  <a:schemeClr val="accent4">
                    <a:lumMod val="75000"/>
                  </a:schemeClr>
                </a:solidFill>
                <a:latin typeface="Calibri" pitchFamily="34" charset="0"/>
              </a:rPr>
              <a:t>Nelson Mandela</a:t>
            </a:r>
            <a:endParaRPr lang="en-US" sz="1600" dirty="0">
              <a:latin typeface="Calibri" pitchFamily="34" charset="0"/>
            </a:endParaRPr>
          </a:p>
        </p:txBody>
      </p:sp>
      <p:sp>
        <p:nvSpPr>
          <p:cNvPr id="5" name="TextBox 4"/>
          <p:cNvSpPr txBox="1"/>
          <p:nvPr/>
        </p:nvSpPr>
        <p:spPr>
          <a:xfrm>
            <a:off x="7844118" y="4087907"/>
            <a:ext cx="3276600" cy="2246769"/>
          </a:xfrm>
          <a:prstGeom prst="rect">
            <a:avLst/>
          </a:prstGeom>
          <a:noFill/>
        </p:spPr>
        <p:txBody>
          <a:bodyPr wrap="square" rtlCol="0">
            <a:spAutoFit/>
          </a:bodyPr>
          <a:lstStyle/>
          <a:p>
            <a:pPr algn="r"/>
            <a:r>
              <a:rPr lang="en-US" sz="2800" dirty="0">
                <a:solidFill>
                  <a:schemeClr val="tx1">
                    <a:lumMod val="75000"/>
                  </a:schemeClr>
                </a:solidFill>
              </a:rPr>
              <a:t>It was a strange sensation enjoying such civilised hobbies in such an uncivilised place.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7983" y="649989"/>
            <a:ext cx="4211619" cy="315871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p:cNvSpPr txBox="1"/>
          <p:nvPr/>
        </p:nvSpPr>
        <p:spPr>
          <a:xfrm>
            <a:off x="997528" y="6118225"/>
            <a:ext cx="5719156" cy="461665"/>
          </a:xfrm>
          <a:prstGeom prst="rect">
            <a:avLst/>
          </a:prstGeom>
          <a:noFill/>
        </p:spPr>
        <p:txBody>
          <a:bodyPr wrap="square" rtlCol="0">
            <a:spAutoFit/>
          </a:bodyPr>
          <a:lstStyle/>
          <a:p>
            <a:r>
              <a:rPr lang="en-US" sz="2400" dirty="0" smtClean="0"/>
              <a:t>1918-2013</a:t>
            </a:r>
            <a:endParaRPr lang="en-US" sz="2400" dirty="0"/>
          </a:p>
        </p:txBody>
      </p:sp>
    </p:spTree>
    <p:extLst>
      <p:ext uri="{BB962C8B-B14F-4D97-AF65-F5344CB8AC3E}">
        <p14:creationId xmlns:p14="http://schemas.microsoft.com/office/powerpoint/2010/main" val="303706436"/>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40" y="776363"/>
            <a:ext cx="11029616" cy="1013800"/>
          </a:xfrm>
        </p:spPr>
        <p:txBody>
          <a:bodyPr/>
          <a:lstStyle/>
          <a:p>
            <a:r>
              <a:rPr lang="en-US" dirty="0" smtClean="0"/>
              <a:t>time</a:t>
            </a:r>
            <a:endParaRPr lang="en-US" dirty="0"/>
          </a:p>
        </p:txBody>
      </p:sp>
      <p:sp>
        <p:nvSpPr>
          <p:cNvPr id="3" name="Content Placeholder 2"/>
          <p:cNvSpPr>
            <a:spLocks noGrp="1"/>
          </p:cNvSpPr>
          <p:nvPr>
            <p:ph idx="1"/>
          </p:nvPr>
        </p:nvSpPr>
        <p:spPr>
          <a:xfrm>
            <a:off x="539317" y="2111342"/>
            <a:ext cx="4494839" cy="1871741"/>
          </a:xfrm>
        </p:spPr>
        <p:txBody>
          <a:bodyPr/>
          <a:lstStyle/>
          <a:p>
            <a:pPr marL="0" indent="0">
              <a:buNone/>
            </a:pPr>
            <a:r>
              <a:rPr lang="en-US" sz="4000" dirty="0" smtClean="0"/>
              <a:t>8, 760 hours</a:t>
            </a:r>
          </a:p>
        </p:txBody>
      </p:sp>
      <p:pic>
        <p:nvPicPr>
          <p:cNvPr id="2050" name="Picture 2" descr="Image result for clock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4349" y="702156"/>
            <a:ext cx="220027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lock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6180" y="258407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lock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601" y="5130781"/>
            <a:ext cx="2952750" cy="15525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lock ima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4547" y="3125389"/>
            <a:ext cx="1530910" cy="17885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stretch>
            <a:fillRect/>
          </a:stretch>
        </p:blipFill>
        <p:spPr>
          <a:xfrm>
            <a:off x="5076031" y="802580"/>
            <a:ext cx="2989474" cy="2913529"/>
          </a:xfrm>
          <a:prstGeom prst="rect">
            <a:avLst/>
          </a:prstGeom>
        </p:spPr>
      </p:pic>
      <p:pic>
        <p:nvPicPr>
          <p:cNvPr id="7" name="Picture 6"/>
          <p:cNvPicPr>
            <a:picLocks noChangeAspect="1"/>
          </p:cNvPicPr>
          <p:nvPr/>
        </p:nvPicPr>
        <p:blipFill>
          <a:blip r:embed="rId8"/>
          <a:stretch>
            <a:fillRect/>
          </a:stretch>
        </p:blipFill>
        <p:spPr>
          <a:xfrm>
            <a:off x="4954257" y="4307174"/>
            <a:ext cx="3455113" cy="2301551"/>
          </a:xfrm>
          <a:prstGeom prst="rect">
            <a:avLst/>
          </a:prstGeom>
        </p:spPr>
      </p:pic>
      <p:sp>
        <p:nvSpPr>
          <p:cNvPr id="4" name="Bent-Up Arrow 3"/>
          <p:cNvSpPr/>
          <p:nvPr/>
        </p:nvSpPr>
        <p:spPr>
          <a:xfrm>
            <a:off x="3580233" y="2848007"/>
            <a:ext cx="2342147" cy="39841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3550" y="3570510"/>
            <a:ext cx="4521543" cy="1938992"/>
          </a:xfrm>
          <a:prstGeom prst="rect">
            <a:avLst/>
          </a:prstGeom>
        </p:spPr>
        <p:txBody>
          <a:bodyPr wrap="square">
            <a:spAutoFit/>
          </a:bodyPr>
          <a:lstStyle/>
          <a:p>
            <a:r>
              <a:rPr lang="en-US" sz="4000" dirty="0"/>
              <a:t>7.14 hours of sleep on average or 1/3 of your life.</a:t>
            </a:r>
          </a:p>
        </p:txBody>
      </p:sp>
      <p:sp>
        <p:nvSpPr>
          <p:cNvPr id="8" name="Rectangle 7"/>
          <p:cNvSpPr/>
          <p:nvPr/>
        </p:nvSpPr>
        <p:spPr>
          <a:xfrm>
            <a:off x="1614586" y="2470588"/>
            <a:ext cx="9029900" cy="1938992"/>
          </a:xfrm>
          <a:prstGeom prst="rect">
            <a:avLst/>
          </a:prstGeom>
          <a:solidFill>
            <a:srgbClr val="7030A0"/>
          </a:solidFill>
        </p:spPr>
        <p:txBody>
          <a:bodyPr wrap="square" lIns="91440" tIns="45720" rIns="91440" bIns="45720">
            <a:spAutoFit/>
          </a:bodyPr>
          <a:lstStyle/>
          <a:p>
            <a:pPr algn="ctr"/>
            <a:r>
              <a:rPr lang="en-US" sz="6000" dirty="0" smtClean="0">
                <a:solidFill>
                  <a:srgbClr val="FFFF00"/>
                </a:solidFill>
              </a:rPr>
              <a:t>What </a:t>
            </a:r>
            <a:r>
              <a:rPr lang="en-US" sz="6000" dirty="0">
                <a:solidFill>
                  <a:srgbClr val="FFFF00"/>
                </a:solidFill>
              </a:rPr>
              <a:t>are you doing with the other 2/3s</a:t>
            </a:r>
            <a:r>
              <a:rPr lang="en-US" sz="6000" dirty="0" smtClean="0">
                <a:solidFill>
                  <a:srgbClr val="FFFF00"/>
                </a:solidFill>
              </a:rPr>
              <a:t>?</a:t>
            </a:r>
            <a:endParaRPr lang="en-US" sz="6000" dirty="0">
              <a:solidFill>
                <a:srgbClr val="FFFF00"/>
              </a:solidFill>
            </a:endParaRPr>
          </a:p>
        </p:txBody>
      </p:sp>
    </p:spTree>
    <p:extLst>
      <p:ext uri="{BB962C8B-B14F-4D97-AF65-F5344CB8AC3E}">
        <p14:creationId xmlns:p14="http://schemas.microsoft.com/office/powerpoint/2010/main" val="3791550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john dewey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31" y="1057489"/>
            <a:ext cx="5360210" cy="446684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john dewey 7 cardinal principles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907" y="2071623"/>
            <a:ext cx="5997829" cy="44983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57341" y="595824"/>
            <a:ext cx="6617517" cy="923330"/>
          </a:xfrm>
          <a:prstGeom prst="rect">
            <a:avLst/>
          </a:prstGeom>
          <a:noFill/>
        </p:spPr>
        <p:txBody>
          <a:bodyPr wrap="none" lIns="91440" tIns="45720" rIns="91440" bIns="45720">
            <a:spAutoFit/>
          </a:bodyPr>
          <a:lstStyle/>
          <a:p>
            <a:pPr algn="ctr"/>
            <a:r>
              <a:rPr lang="en-US" sz="5400" b="0" cap="none" spc="0" dirty="0" smtClean="0">
                <a:ln w="0"/>
                <a:solidFill>
                  <a:schemeClr val="accent2">
                    <a:lumMod val="75000"/>
                  </a:schemeClr>
                </a:solidFill>
                <a:effectLst>
                  <a:outerShdw blurRad="38100" dist="19050" dir="2700000" algn="tl" rotWithShape="0">
                    <a:schemeClr val="dk1">
                      <a:alpha val="40000"/>
                    </a:schemeClr>
                  </a:outerShdw>
                </a:effectLst>
              </a:rPr>
              <a:t>Worthy Use of Leisure</a:t>
            </a:r>
            <a:endParaRPr lang="en-US" sz="5400" b="0" cap="none" spc="0" dirty="0">
              <a:ln w="0"/>
              <a:solidFill>
                <a:schemeClr val="accent2">
                  <a:lumMod val="75000"/>
                </a:schemeClr>
              </a:solidFill>
              <a:effectLst>
                <a:outerShdw blurRad="38100" dist="19050" dir="2700000" algn="tl" rotWithShape="0">
                  <a:schemeClr val="dk1">
                    <a:alpha val="40000"/>
                  </a:schemeClr>
                </a:outerShdw>
              </a:effectLst>
            </a:endParaRPr>
          </a:p>
        </p:txBody>
      </p:sp>
      <p:sp>
        <p:nvSpPr>
          <p:cNvPr id="5" name="TextBox 4"/>
          <p:cNvSpPr txBox="1"/>
          <p:nvPr/>
        </p:nvSpPr>
        <p:spPr>
          <a:xfrm>
            <a:off x="1051560" y="6108330"/>
            <a:ext cx="1584960" cy="461665"/>
          </a:xfrm>
          <a:prstGeom prst="rect">
            <a:avLst/>
          </a:prstGeom>
          <a:noFill/>
        </p:spPr>
        <p:txBody>
          <a:bodyPr wrap="square" rtlCol="0">
            <a:spAutoFit/>
          </a:bodyPr>
          <a:lstStyle/>
          <a:p>
            <a:r>
              <a:rPr lang="en-US" sz="2400" dirty="0" smtClean="0"/>
              <a:t>1859-1952</a:t>
            </a:r>
            <a:endParaRPr lang="en-US" sz="2400" dirty="0"/>
          </a:p>
        </p:txBody>
      </p:sp>
    </p:spTree>
    <p:extLst>
      <p:ext uri="{BB962C8B-B14F-4D97-AF65-F5344CB8AC3E}">
        <p14:creationId xmlns:p14="http://schemas.microsoft.com/office/powerpoint/2010/main" val="2262418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r>
              <a:rPr lang="en-US" dirty="0" smtClean="0">
                <a:hlinkClick r:id="rId2"/>
              </a:rPr>
              <a:t>https://www.youtube.com/watch?v=37_uEYeMJSA  </a:t>
            </a:r>
            <a:endParaRPr lang="en-US" dirty="0"/>
          </a:p>
        </p:txBody>
      </p:sp>
    </p:spTree>
    <p:extLst>
      <p:ext uri="{BB962C8B-B14F-4D97-AF65-F5344CB8AC3E}">
        <p14:creationId xmlns:p14="http://schemas.microsoft.com/office/powerpoint/2010/main" val="380599494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Why </a:t>
            </a:r>
            <a:r>
              <a:rPr lang="en-US" dirty="0" smtClean="0"/>
              <a:t>is Leisure Important to Human Potential?</a:t>
            </a:r>
            <a:endParaRPr lang="en-US" dirty="0"/>
          </a:p>
        </p:txBody>
      </p:sp>
      <p:sp>
        <p:nvSpPr>
          <p:cNvPr id="3" name="Content Placeholder 2"/>
          <p:cNvSpPr>
            <a:spLocks noGrp="1"/>
          </p:cNvSpPr>
          <p:nvPr>
            <p:ph sz="half" idx="2"/>
          </p:nvPr>
        </p:nvSpPr>
        <p:spPr>
          <a:xfrm>
            <a:off x="2161816" y="1995326"/>
            <a:ext cx="3868340" cy="4530980"/>
          </a:xfrm>
        </p:spPr>
        <p:txBody>
          <a:bodyPr>
            <a:noAutofit/>
          </a:bodyPr>
          <a:lstStyle/>
          <a:p>
            <a:pPr algn="r"/>
            <a:r>
              <a:rPr lang="en-US" sz="2400" dirty="0"/>
              <a:t>Social</a:t>
            </a:r>
          </a:p>
          <a:p>
            <a:pPr algn="r"/>
            <a:r>
              <a:rPr lang="en-US" sz="2400" dirty="0"/>
              <a:t>Affiliation</a:t>
            </a:r>
          </a:p>
          <a:p>
            <a:pPr algn="r"/>
            <a:r>
              <a:rPr lang="en-US" sz="2400" dirty="0" smtClean="0"/>
              <a:t>Competence</a:t>
            </a:r>
          </a:p>
          <a:p>
            <a:pPr algn="r"/>
            <a:r>
              <a:rPr lang="en-US" sz="2400" dirty="0" smtClean="0"/>
              <a:t>Learning</a:t>
            </a:r>
            <a:endParaRPr lang="en-US" sz="2400" dirty="0"/>
          </a:p>
          <a:p>
            <a:pPr algn="r"/>
            <a:r>
              <a:rPr lang="en-US" sz="2400" dirty="0"/>
              <a:t>Identity</a:t>
            </a:r>
          </a:p>
          <a:p>
            <a:pPr algn="r"/>
            <a:r>
              <a:rPr lang="en-US" sz="2400" dirty="0"/>
              <a:t>Total absorption</a:t>
            </a:r>
          </a:p>
          <a:p>
            <a:pPr algn="r"/>
            <a:r>
              <a:rPr lang="en-US" sz="2400" dirty="0"/>
              <a:t>Beauty</a:t>
            </a:r>
          </a:p>
          <a:p>
            <a:pPr algn="r"/>
            <a:r>
              <a:rPr lang="en-US" sz="2400" dirty="0" smtClean="0"/>
              <a:t>Nature</a:t>
            </a:r>
          </a:p>
          <a:p>
            <a:pPr algn="r"/>
            <a:r>
              <a:rPr lang="en-US" sz="2400" dirty="0" smtClean="0"/>
              <a:t>Meaning</a:t>
            </a:r>
            <a:endParaRPr lang="en-US" sz="2400" dirty="0"/>
          </a:p>
          <a:p>
            <a:pPr algn="r"/>
            <a:endParaRPr lang="en-US" sz="2400" dirty="0" smtClean="0"/>
          </a:p>
          <a:p>
            <a:pPr marL="0" indent="0">
              <a:buNone/>
            </a:pPr>
            <a:endParaRPr lang="en-US" sz="2000" dirty="0"/>
          </a:p>
        </p:txBody>
      </p:sp>
      <p:sp>
        <p:nvSpPr>
          <p:cNvPr id="6" name="Content Placeholder 5"/>
          <p:cNvSpPr>
            <a:spLocks noGrp="1"/>
          </p:cNvSpPr>
          <p:nvPr>
            <p:ph sz="quarter" idx="4"/>
          </p:nvPr>
        </p:nvSpPr>
        <p:spPr>
          <a:xfrm>
            <a:off x="6096001" y="1995326"/>
            <a:ext cx="3887391" cy="3326055"/>
          </a:xfrm>
        </p:spPr>
        <p:txBody>
          <a:bodyPr>
            <a:noAutofit/>
          </a:bodyPr>
          <a:lstStyle/>
          <a:p>
            <a:r>
              <a:rPr lang="en-US" sz="2400" dirty="0" smtClean="0"/>
              <a:t>Creativity</a:t>
            </a:r>
          </a:p>
          <a:p>
            <a:r>
              <a:rPr lang="en-US" sz="2400" dirty="0" smtClean="0"/>
              <a:t>Autonomy</a:t>
            </a:r>
            <a:endParaRPr lang="en-US" sz="2400" dirty="0"/>
          </a:p>
          <a:p>
            <a:r>
              <a:rPr lang="en-US" sz="2400" dirty="0"/>
              <a:t>Intrinsic action</a:t>
            </a:r>
          </a:p>
          <a:p>
            <a:r>
              <a:rPr lang="en-US" sz="2400" dirty="0" smtClean="0"/>
              <a:t>Choice</a:t>
            </a:r>
            <a:endParaRPr lang="en-US" sz="2400" dirty="0"/>
          </a:p>
          <a:p>
            <a:r>
              <a:rPr lang="en-US" sz="2400" dirty="0"/>
              <a:t>Self-reflection</a:t>
            </a:r>
          </a:p>
          <a:p>
            <a:r>
              <a:rPr lang="en-US" sz="2400" dirty="0"/>
              <a:t>Disengagement</a:t>
            </a:r>
          </a:p>
          <a:p>
            <a:r>
              <a:rPr lang="en-US" sz="2400" dirty="0" smtClean="0"/>
              <a:t>Excitement</a:t>
            </a:r>
          </a:p>
          <a:p>
            <a:r>
              <a:rPr lang="en-US" sz="2400" dirty="0" smtClean="0"/>
              <a:t>Challenge</a:t>
            </a:r>
            <a:r>
              <a:rPr lang="en-US" sz="2400" dirty="0"/>
              <a:t>, risk</a:t>
            </a:r>
          </a:p>
          <a:p>
            <a:r>
              <a:rPr lang="en-US" sz="2400" dirty="0" smtClean="0"/>
              <a:t>Control</a:t>
            </a:r>
            <a:endParaRPr lang="en-US" sz="2800" dirty="0"/>
          </a:p>
          <a:p>
            <a:endParaRPr lang="en-US" dirty="0"/>
          </a:p>
        </p:txBody>
      </p:sp>
      <p:pic>
        <p:nvPicPr>
          <p:cNvPr id="11" name="Picture 3" descr="C:\Users\llc7\Documents\My Dropbox\papers\commonwealth prevention alliance\Galapagos boat.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4840" r="27413"/>
          <a:stretch/>
        </p:blipFill>
        <p:spPr bwMode="auto">
          <a:xfrm>
            <a:off x="581193" y="1798236"/>
            <a:ext cx="2911790" cy="45737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C:\Users\llc7\Documents\My Dropbox\papers\commonwealth prevention alliance\Galapagos bird watch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6347" y="2133600"/>
            <a:ext cx="3447288" cy="22935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936476"/>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Leisure Activity Experience Context Model (LACE)</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965157239"/>
              </p:ext>
            </p:extLst>
          </p:nvPr>
        </p:nvGraphicFramePr>
        <p:xfrm>
          <a:off x="1104900" y="1695450"/>
          <a:ext cx="9734550" cy="531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FFA"/>
          <p:cNvPicPr>
            <a:picLocks noChangeAspect="1" noChangeArrowheads="1"/>
          </p:cNvPicPr>
          <p:nvPr/>
        </p:nvPicPr>
        <p:blipFill>
          <a:blip r:embed="rId8" cstate="screen"/>
          <a:srcRect/>
          <a:stretch>
            <a:fillRect/>
          </a:stretch>
        </p:blipFill>
        <p:spPr bwMode="auto">
          <a:xfrm>
            <a:off x="8405818" y="3889438"/>
            <a:ext cx="1995900" cy="2622064"/>
          </a:xfrm>
          <a:prstGeom prst="rect">
            <a:avLst/>
          </a:prstGeom>
          <a:ln>
            <a:noFill/>
          </a:ln>
          <a:effectLst>
            <a:softEdge rad="112500"/>
          </a:effectLst>
        </p:spPr>
      </p:pic>
      <p:pic>
        <p:nvPicPr>
          <p:cNvPr id="9" name="Picture 4" descr="boredom6"/>
          <p:cNvPicPr>
            <a:picLocks noChangeAspect="1" noChangeArrowheads="1"/>
          </p:cNvPicPr>
          <p:nvPr/>
        </p:nvPicPr>
        <p:blipFill>
          <a:blip r:embed="rId9" cstate="print"/>
          <a:srcRect/>
          <a:stretch>
            <a:fillRect/>
          </a:stretch>
        </p:blipFill>
        <p:spPr bwMode="auto">
          <a:xfrm>
            <a:off x="7446886" y="1908958"/>
            <a:ext cx="2517063" cy="1980480"/>
          </a:xfrm>
          <a:prstGeom prst="rect">
            <a:avLst/>
          </a:prstGeom>
          <a:ln>
            <a:noFill/>
          </a:ln>
          <a:effectLst>
            <a:softEdge rad="112500"/>
          </a:effectLst>
        </p:spPr>
      </p:pic>
      <p:pic>
        <p:nvPicPr>
          <p:cNvPr id="7" name="Picture 6" descr="mattress trampoline"/>
          <p:cNvPicPr>
            <a:picLocks noChangeAspect="1" noChangeArrowheads="1"/>
          </p:cNvPicPr>
          <p:nvPr/>
        </p:nvPicPr>
        <p:blipFill>
          <a:blip r:embed="rId10"/>
          <a:srcRect/>
          <a:stretch>
            <a:fillRect/>
          </a:stretch>
        </p:blipFill>
        <p:spPr bwMode="auto">
          <a:xfrm>
            <a:off x="715712" y="3998259"/>
            <a:ext cx="3389564" cy="2542173"/>
          </a:xfrm>
          <a:prstGeom prst="rect">
            <a:avLst/>
          </a:prstGeom>
          <a:ln>
            <a:noFill/>
          </a:ln>
          <a:effectLst>
            <a:softEdge rad="112500"/>
          </a:effectLst>
        </p:spPr>
      </p:pic>
    </p:spTree>
    <p:extLst>
      <p:ext uri="{BB962C8B-B14F-4D97-AF65-F5344CB8AC3E}">
        <p14:creationId xmlns:p14="http://schemas.microsoft.com/office/powerpoint/2010/main" val="482855390"/>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437" y="382386"/>
            <a:ext cx="9067272" cy="6475614"/>
          </a:xfrm>
          <a:prstGeom prst="rect">
            <a:avLst/>
          </a:prstGeom>
        </p:spPr>
      </p:pic>
    </p:spTree>
    <p:extLst>
      <p:ext uri="{BB962C8B-B14F-4D97-AF65-F5344CB8AC3E}">
        <p14:creationId xmlns:p14="http://schemas.microsoft.com/office/powerpoint/2010/main" val="1677701855"/>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 Alzheimer’s and Dementia</a:t>
            </a:r>
            <a:endParaRPr lang="en-US" dirty="0"/>
          </a:p>
        </p:txBody>
      </p:sp>
      <p:sp>
        <p:nvSpPr>
          <p:cNvPr id="3" name="Content Placeholder 2"/>
          <p:cNvSpPr>
            <a:spLocks noGrp="1"/>
          </p:cNvSpPr>
          <p:nvPr>
            <p:ph idx="1"/>
          </p:nvPr>
        </p:nvSpPr>
        <p:spPr>
          <a:xfrm>
            <a:off x="392942" y="2054698"/>
            <a:ext cx="10515600" cy="1843550"/>
          </a:xfrm>
        </p:spPr>
        <p:txBody>
          <a:bodyPr/>
          <a:lstStyle/>
          <a:p>
            <a:r>
              <a:rPr lang="en-US" sz="2800" dirty="0" smtClean="0"/>
              <a:t>Greater number of activities = lower risk </a:t>
            </a:r>
            <a:r>
              <a:rPr lang="en-US" sz="2400" dirty="0" smtClean="0">
                <a:solidFill>
                  <a:schemeClr val="bg1">
                    <a:lumMod val="50000"/>
                  </a:schemeClr>
                </a:solidFill>
              </a:rPr>
              <a:t>(</a:t>
            </a:r>
            <a:r>
              <a:rPr lang="en-US" sz="2000" dirty="0" smtClean="0">
                <a:solidFill>
                  <a:schemeClr val="bg1">
                    <a:lumMod val="50000"/>
                  </a:schemeClr>
                </a:solidFill>
              </a:rPr>
              <a:t>Crowe et al., 2003</a:t>
            </a:r>
            <a:r>
              <a:rPr lang="en-US" sz="2400" dirty="0" smtClean="0">
                <a:solidFill>
                  <a:schemeClr val="bg1">
                    <a:lumMod val="50000"/>
                  </a:schemeClr>
                </a:solidFill>
              </a:rPr>
              <a:t>)</a:t>
            </a:r>
          </a:p>
          <a:p>
            <a:r>
              <a:rPr lang="en-US" sz="2800" dirty="0" smtClean="0"/>
              <a:t>Personal development, </a:t>
            </a:r>
            <a:r>
              <a:rPr lang="en-US" sz="2800" b="1" dirty="0" smtClean="0">
                <a:solidFill>
                  <a:schemeClr val="accent2">
                    <a:lumMod val="75000"/>
                  </a:schemeClr>
                </a:solidFill>
              </a:rPr>
              <a:t>social engagement</a:t>
            </a:r>
            <a:r>
              <a:rPr lang="en-US" sz="2800" b="1" dirty="0" smtClean="0"/>
              <a:t>, </a:t>
            </a:r>
            <a:r>
              <a:rPr lang="en-US" sz="2800" dirty="0" smtClean="0"/>
              <a:t>community involvement predict cognitive development </a:t>
            </a:r>
            <a:r>
              <a:rPr lang="en-US" sz="2000" dirty="0" smtClean="0">
                <a:solidFill>
                  <a:schemeClr val="bg1">
                    <a:lumMod val="50000"/>
                  </a:schemeClr>
                </a:solidFill>
              </a:rPr>
              <a:t>(Singh-</a:t>
            </a:r>
            <a:r>
              <a:rPr lang="en-US" sz="2000" dirty="0" err="1" smtClean="0">
                <a:solidFill>
                  <a:schemeClr val="bg1">
                    <a:lumMod val="50000"/>
                  </a:schemeClr>
                </a:solidFill>
              </a:rPr>
              <a:t>Manoux</a:t>
            </a:r>
            <a:r>
              <a:rPr lang="en-US" sz="2000" dirty="0" smtClean="0">
                <a:solidFill>
                  <a:schemeClr val="bg1">
                    <a:lumMod val="50000"/>
                  </a:schemeClr>
                </a:solidFill>
              </a:rPr>
              <a:t> et al, 2003; Whitehall II study)</a:t>
            </a:r>
            <a:endParaRPr lang="en-US" sz="1600" dirty="0" smtClean="0">
              <a:solidFill>
                <a:schemeClr val="bg1">
                  <a:lumMod val="50000"/>
                </a:schemeClr>
              </a:solidFill>
            </a:endParaRPr>
          </a:p>
          <a:p>
            <a:endParaRPr lang="en-US" dirty="0" smtClean="0"/>
          </a:p>
          <a:p>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088587" y="3643038"/>
            <a:ext cx="4571600" cy="3036038"/>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6355833" y="3550440"/>
            <a:ext cx="4552709" cy="3036038"/>
          </a:xfrm>
          <a:prstGeom prst="rect">
            <a:avLst/>
          </a:prstGeom>
        </p:spPr>
      </p:pic>
    </p:spTree>
    <p:extLst>
      <p:ext uri="{BB962C8B-B14F-4D97-AF65-F5344CB8AC3E}">
        <p14:creationId xmlns:p14="http://schemas.microsoft.com/office/powerpoint/2010/main" val="2706325861"/>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Promotion – Physical Health</a:t>
            </a:r>
            <a:endParaRPr lang="en-US" dirty="0"/>
          </a:p>
        </p:txBody>
      </p:sp>
      <p:sp>
        <p:nvSpPr>
          <p:cNvPr id="3" name="Content Placeholder 2"/>
          <p:cNvSpPr>
            <a:spLocks noGrp="1"/>
          </p:cNvSpPr>
          <p:nvPr>
            <p:ph idx="1"/>
          </p:nvPr>
        </p:nvSpPr>
        <p:spPr>
          <a:xfrm>
            <a:off x="581192" y="2257589"/>
            <a:ext cx="5310352" cy="4600411"/>
          </a:xfrm>
        </p:spPr>
        <p:txBody>
          <a:bodyPr>
            <a:normAutofit fontScale="85000" lnSpcReduction="20000"/>
          </a:bodyPr>
          <a:lstStyle/>
          <a:p>
            <a:r>
              <a:rPr lang="en-US" sz="3500" dirty="0" smtClean="0"/>
              <a:t>Moderate intensity, habitual walking = cardio-respiratory fitness and decreased physical disability </a:t>
            </a:r>
            <a:r>
              <a:rPr lang="en-US" sz="3000" dirty="0" smtClean="0">
                <a:solidFill>
                  <a:schemeClr val="bg1">
                    <a:lumMod val="50000"/>
                  </a:schemeClr>
                </a:solidFill>
              </a:rPr>
              <a:t>(Wong et al., 2003)</a:t>
            </a:r>
          </a:p>
          <a:p>
            <a:r>
              <a:rPr lang="en-US" sz="3500" dirty="0" smtClean="0"/>
              <a:t>Leisure walking lowered risk of hip fracture in postmenopausal women </a:t>
            </a:r>
            <a:r>
              <a:rPr lang="en-US" sz="3000" dirty="0" smtClean="0">
                <a:solidFill>
                  <a:schemeClr val="bg1">
                    <a:lumMod val="50000"/>
                  </a:schemeClr>
                </a:solidFill>
              </a:rPr>
              <a:t>(</a:t>
            </a:r>
            <a:r>
              <a:rPr lang="en-US" sz="3000" dirty="0" err="1" smtClean="0">
                <a:solidFill>
                  <a:schemeClr val="bg1">
                    <a:lumMod val="50000"/>
                  </a:schemeClr>
                </a:solidFill>
              </a:rPr>
              <a:t>Feskanich</a:t>
            </a:r>
            <a:r>
              <a:rPr lang="en-US" sz="3000" dirty="0" smtClean="0">
                <a:solidFill>
                  <a:schemeClr val="bg1">
                    <a:lumMod val="50000"/>
                  </a:schemeClr>
                </a:solidFill>
              </a:rPr>
              <a:t> et al., 2002)</a:t>
            </a:r>
            <a:endParaRPr lang="en-US" sz="3500" dirty="0" smtClean="0">
              <a:solidFill>
                <a:schemeClr val="bg1">
                  <a:lumMod val="50000"/>
                </a:schemeClr>
              </a:solidFill>
            </a:endParaRPr>
          </a:p>
          <a:p>
            <a:r>
              <a:rPr lang="en-US" sz="3500" b="1" dirty="0" smtClean="0">
                <a:solidFill>
                  <a:schemeClr val="accent2">
                    <a:lumMod val="75000"/>
                  </a:schemeClr>
                </a:solidFill>
              </a:rPr>
              <a:t>Increase</a:t>
            </a:r>
            <a:r>
              <a:rPr lang="en-US" sz="3500" dirty="0" smtClean="0">
                <a:solidFill>
                  <a:schemeClr val="accent2">
                    <a:lumMod val="75000"/>
                  </a:schemeClr>
                </a:solidFill>
              </a:rPr>
              <a:t> </a:t>
            </a:r>
            <a:r>
              <a:rPr lang="en-US" sz="3500" dirty="0" smtClean="0"/>
              <a:t>of 1 hour a week walking reduced fractures by 6%</a:t>
            </a:r>
          </a:p>
          <a:p>
            <a:endParaRPr lang="en-US" dirty="0" smtClean="0"/>
          </a:p>
          <a:p>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6204503" y="2257589"/>
            <a:ext cx="5620960" cy="37329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44144459"/>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9476" y="4707909"/>
            <a:ext cx="11029615" cy="1497507"/>
          </a:xfrm>
        </p:spPr>
        <p:txBody>
          <a:bodyPr>
            <a:normAutofit/>
          </a:bodyPr>
          <a:lstStyle/>
          <a:p>
            <a:r>
              <a:rPr lang="en-US" sz="2800" dirty="0" smtClean="0">
                <a:solidFill>
                  <a:schemeClr val="bg1"/>
                </a:solidFill>
              </a:rPr>
              <a:t>experience</a:t>
            </a:r>
            <a:endParaRPr lang="en-US" sz="2800" dirty="0">
              <a:solidFill>
                <a:schemeClr val="bg1"/>
              </a:solidFill>
            </a:endParaRPr>
          </a:p>
        </p:txBody>
      </p:sp>
      <p:graphicFrame>
        <p:nvGraphicFramePr>
          <p:cNvPr id="6" name="Content Placeholder 3"/>
          <p:cNvGraphicFramePr>
            <a:graphicFrameLocks/>
          </p:cNvGraphicFramePr>
          <p:nvPr>
            <p:extLst>
              <p:ext uri="{D42A27DB-BD31-4B8C-83A1-F6EECF244321}">
                <p14:modId xmlns:p14="http://schemas.microsoft.com/office/powerpoint/2010/main" val="3607904629"/>
              </p:ext>
            </p:extLst>
          </p:nvPr>
        </p:nvGraphicFramePr>
        <p:xfrm>
          <a:off x="4648200" y="1189463"/>
          <a:ext cx="76962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5" descr="prps guatemala youth"/>
          <p:cNvPicPr>
            <a:picLocks noChangeAspect="1" noChangeArrowheads="1"/>
          </p:cNvPicPr>
          <p:nvPr/>
        </p:nvPicPr>
        <p:blipFill rotWithShape="1">
          <a:blip r:embed="rId8" cstate="print"/>
          <a:srcRect t="28108"/>
          <a:stretch/>
        </p:blipFill>
        <p:spPr bwMode="auto">
          <a:xfrm>
            <a:off x="1009532" y="959005"/>
            <a:ext cx="4857868" cy="2619295"/>
          </a:xfrm>
          <a:prstGeom prst="rect">
            <a:avLst/>
          </a:prstGeom>
          <a:noFill/>
          <a:ln w="9525">
            <a:noFill/>
            <a:miter lim="800000"/>
            <a:headEnd/>
            <a:tailEnd/>
          </a:ln>
        </p:spPr>
      </p:pic>
      <p:sp>
        <p:nvSpPr>
          <p:cNvPr id="7" name="Text Placeholder 3"/>
          <p:cNvSpPr>
            <a:spLocks noGrp="1"/>
          </p:cNvSpPr>
          <p:nvPr>
            <p:ph type="body" idx="1"/>
          </p:nvPr>
        </p:nvSpPr>
        <p:spPr>
          <a:xfrm>
            <a:off x="581192" y="4541417"/>
            <a:ext cx="11029615" cy="600556"/>
          </a:xfrm>
        </p:spPr>
        <p:txBody>
          <a:bodyPr>
            <a:normAutofit/>
          </a:bodyPr>
          <a:lstStyle/>
          <a:p>
            <a:r>
              <a:rPr lang="en-US" sz="3200" dirty="0"/>
              <a:t>The LACE Model</a:t>
            </a:r>
          </a:p>
        </p:txBody>
      </p:sp>
    </p:spTree>
    <p:extLst>
      <p:ext uri="{BB962C8B-B14F-4D97-AF65-F5344CB8AC3E}">
        <p14:creationId xmlns:p14="http://schemas.microsoft.com/office/powerpoint/2010/main" val="2170072276"/>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t>Positive Experiences</a:t>
            </a:r>
          </a:p>
        </p:txBody>
      </p:sp>
      <p:sp>
        <p:nvSpPr>
          <p:cNvPr id="8195" name="Rectangle 3"/>
          <p:cNvSpPr>
            <a:spLocks noGrp="1" noChangeArrowheads="1"/>
          </p:cNvSpPr>
          <p:nvPr>
            <p:ph idx="1"/>
          </p:nvPr>
        </p:nvSpPr>
        <p:spPr>
          <a:xfrm>
            <a:off x="1219200" y="1981200"/>
            <a:ext cx="5334000" cy="4876800"/>
          </a:xfrm>
        </p:spPr>
        <p:txBody>
          <a:bodyPr>
            <a:normAutofit fontScale="92500" lnSpcReduction="10000"/>
          </a:bodyPr>
          <a:lstStyle/>
          <a:p>
            <a:pPr eaLnBrk="1" hangingPunct="1"/>
            <a:r>
              <a:rPr lang="en-US" sz="2800" dirty="0" smtClean="0"/>
              <a:t>Free</a:t>
            </a:r>
          </a:p>
          <a:p>
            <a:pPr eaLnBrk="1" hangingPunct="1"/>
            <a:r>
              <a:rPr lang="en-US" sz="2800" dirty="0" smtClean="0"/>
              <a:t>Challenged</a:t>
            </a:r>
          </a:p>
          <a:p>
            <a:pPr eaLnBrk="1" hangingPunct="1"/>
            <a:r>
              <a:rPr lang="en-US" sz="2800" dirty="0" smtClean="0"/>
              <a:t>Social</a:t>
            </a:r>
          </a:p>
          <a:p>
            <a:pPr eaLnBrk="1" hangingPunct="1"/>
            <a:r>
              <a:rPr lang="en-US" sz="2800" dirty="0" smtClean="0"/>
              <a:t>Happy</a:t>
            </a:r>
          </a:p>
          <a:p>
            <a:pPr eaLnBrk="1" hangingPunct="1"/>
            <a:r>
              <a:rPr lang="en-US" sz="2800" dirty="0" smtClean="0"/>
              <a:t>Relaxed</a:t>
            </a:r>
          </a:p>
          <a:p>
            <a:pPr eaLnBrk="1" hangingPunct="1"/>
            <a:r>
              <a:rPr lang="en-US" sz="2800" dirty="0" smtClean="0"/>
              <a:t>Stress release</a:t>
            </a:r>
          </a:p>
          <a:p>
            <a:r>
              <a:rPr lang="en-US" sz="2800" dirty="0"/>
              <a:t>Coping</a:t>
            </a:r>
          </a:p>
          <a:p>
            <a:r>
              <a:rPr lang="en-US" sz="2800" dirty="0" smtClean="0"/>
              <a:t>Self-determined</a:t>
            </a:r>
          </a:p>
          <a:p>
            <a:r>
              <a:rPr lang="en-US" sz="2800" dirty="0" smtClean="0"/>
              <a:t>Intrinsic motivation</a:t>
            </a:r>
          </a:p>
          <a:p>
            <a:pPr eaLnBrk="1" hangingPunct="1"/>
            <a:endParaRPr lang="en-US" dirty="0" smtClean="0"/>
          </a:p>
        </p:txBody>
      </p:sp>
      <p:pic>
        <p:nvPicPr>
          <p:cNvPr id="8196" name="Picture 4" descr="j0078755"/>
          <p:cNvPicPr>
            <a:picLocks noChangeAspect="1" noChangeArrowheads="1"/>
          </p:cNvPicPr>
          <p:nvPr/>
        </p:nvPicPr>
        <p:blipFill>
          <a:blip r:embed="rId3" cstate="screen"/>
          <a:srcRect/>
          <a:stretch>
            <a:fillRect/>
          </a:stretch>
        </p:blipFill>
        <p:spPr bwMode="auto">
          <a:xfrm>
            <a:off x="5690341" y="3137647"/>
            <a:ext cx="2459885" cy="2805953"/>
          </a:xfrm>
          <a:prstGeom prst="rect">
            <a:avLst/>
          </a:prstGeom>
          <a:noFill/>
          <a:ln w="9525">
            <a:noFill/>
            <a:miter lim="800000"/>
            <a:headEnd/>
            <a:tailEnd/>
          </a:ln>
        </p:spPr>
      </p:pic>
      <p:pic>
        <p:nvPicPr>
          <p:cNvPr id="8197" name="Picture 5" descr="j0078766"/>
          <p:cNvPicPr>
            <a:picLocks noChangeAspect="1" noChangeArrowheads="1"/>
          </p:cNvPicPr>
          <p:nvPr/>
        </p:nvPicPr>
        <p:blipFill>
          <a:blip r:embed="rId4" cstate="screen"/>
          <a:srcRect/>
          <a:stretch>
            <a:fillRect/>
          </a:stretch>
        </p:blipFill>
        <p:spPr bwMode="auto">
          <a:xfrm>
            <a:off x="8498542" y="2173944"/>
            <a:ext cx="2851924" cy="2801468"/>
          </a:xfrm>
          <a:prstGeom prst="rect">
            <a:avLst/>
          </a:prstGeom>
          <a:noFill/>
          <a:ln w="9525">
            <a:noFill/>
            <a:miter lim="800000"/>
            <a:headEnd/>
            <a:tailEnd/>
          </a:ln>
        </p:spPr>
      </p:pic>
    </p:spTree>
    <p:extLst>
      <p:ext uri="{BB962C8B-B14F-4D97-AF65-F5344CB8AC3E}">
        <p14:creationId xmlns:p14="http://schemas.microsoft.com/office/powerpoint/2010/main" val="794434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anim calcmode="lin" valueType="num">
                                      <p:cBhvr additive="base">
                                        <p:cTn id="11"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19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anim calcmode="lin" valueType="num">
                                      <p:cBhvr additive="base">
                                        <p:cTn id="15"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19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anim calcmode="lin" valueType="num">
                                      <p:cBhvr additive="base">
                                        <p:cTn id="19"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anim calcmode="lin" valueType="num">
                                      <p:cBhvr additive="base">
                                        <p:cTn id="23"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19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anim calcmode="lin" valueType="num">
                                      <p:cBhvr additive="base">
                                        <p:cTn id="27"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195">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195">
                                            <p:txEl>
                                              <p:pRg st="6" end="6"/>
                                            </p:txEl>
                                          </p:spTgt>
                                        </p:tgtEl>
                                        <p:attrNameLst>
                                          <p:attrName>style.visibility</p:attrName>
                                        </p:attrNameLst>
                                      </p:cBhvr>
                                      <p:to>
                                        <p:strVal val="visible"/>
                                      </p:to>
                                    </p:set>
                                    <p:anim calcmode="lin" valueType="num">
                                      <p:cBhvr additive="base">
                                        <p:cTn id="31"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195">
                                            <p:txEl>
                                              <p:pRg st="7" end="7"/>
                                            </p:txEl>
                                          </p:spTgt>
                                        </p:tgtEl>
                                        <p:attrNameLst>
                                          <p:attrName>style.visibility</p:attrName>
                                        </p:attrNameLst>
                                      </p:cBhvr>
                                      <p:to>
                                        <p:strVal val="visible"/>
                                      </p:to>
                                    </p:set>
                                    <p:anim calcmode="lin" valueType="num">
                                      <p:cBhvr additive="base">
                                        <p:cTn id="35" dur="500" fill="hold"/>
                                        <p:tgtEl>
                                          <p:spTgt spid="8195">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195">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195">
                                            <p:txEl>
                                              <p:pRg st="8" end="8"/>
                                            </p:txEl>
                                          </p:spTgt>
                                        </p:tgtEl>
                                        <p:attrNameLst>
                                          <p:attrName>style.visibility</p:attrName>
                                        </p:attrNameLst>
                                      </p:cBhvr>
                                      <p:to>
                                        <p:strVal val="visible"/>
                                      </p:to>
                                    </p:set>
                                    <p:anim calcmode="lin" valueType="num">
                                      <p:cBhvr additive="base">
                                        <p:cTn id="39" dur="500" fill="hold"/>
                                        <p:tgtEl>
                                          <p:spTgt spid="8195">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1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smtClean="0"/>
              <a:t>Negative Experiences</a:t>
            </a:r>
          </a:p>
        </p:txBody>
      </p:sp>
      <p:sp>
        <p:nvSpPr>
          <p:cNvPr id="9219" name="Rectangle 3"/>
          <p:cNvSpPr>
            <a:spLocks noGrp="1" noChangeArrowheads="1"/>
          </p:cNvSpPr>
          <p:nvPr>
            <p:ph idx="1"/>
          </p:nvPr>
        </p:nvSpPr>
        <p:spPr/>
        <p:txBody>
          <a:bodyPr>
            <a:normAutofit/>
          </a:bodyPr>
          <a:lstStyle/>
          <a:p>
            <a:pPr eaLnBrk="1" hangingPunct="1"/>
            <a:r>
              <a:rPr lang="en-US" sz="2800" dirty="0" smtClean="0"/>
              <a:t>Bored</a:t>
            </a:r>
          </a:p>
          <a:p>
            <a:pPr eaLnBrk="1" hangingPunct="1"/>
            <a:r>
              <a:rPr lang="en-US" sz="2800" dirty="0" smtClean="0"/>
              <a:t>Scared</a:t>
            </a:r>
          </a:p>
          <a:p>
            <a:pPr eaLnBrk="1" hangingPunct="1"/>
            <a:r>
              <a:rPr lang="en-US" sz="2800" dirty="0" smtClean="0"/>
              <a:t>Alienated</a:t>
            </a:r>
          </a:p>
          <a:p>
            <a:pPr eaLnBrk="1" hangingPunct="1"/>
            <a:r>
              <a:rPr lang="en-US" sz="2800" dirty="0" smtClean="0"/>
              <a:t>Stressed</a:t>
            </a:r>
          </a:p>
          <a:p>
            <a:pPr eaLnBrk="1" hangingPunct="1"/>
            <a:r>
              <a:rPr lang="en-US" sz="2800" dirty="0" smtClean="0"/>
              <a:t>Lonely</a:t>
            </a:r>
          </a:p>
        </p:txBody>
      </p:sp>
      <p:pic>
        <p:nvPicPr>
          <p:cNvPr id="9221" name="Picture 5" descr="j0078739"/>
          <p:cNvPicPr>
            <a:picLocks noChangeAspect="1" noChangeArrowheads="1"/>
          </p:cNvPicPr>
          <p:nvPr/>
        </p:nvPicPr>
        <p:blipFill>
          <a:blip r:embed="rId3"/>
          <a:srcRect/>
          <a:stretch>
            <a:fillRect/>
          </a:stretch>
        </p:blipFill>
        <p:spPr bwMode="auto">
          <a:xfrm>
            <a:off x="4325475" y="2381347"/>
            <a:ext cx="1004888" cy="3276600"/>
          </a:xfrm>
          <a:prstGeom prst="rect">
            <a:avLst/>
          </a:prstGeom>
          <a:noFill/>
          <a:ln w="9525">
            <a:noFill/>
            <a:miter lim="800000"/>
            <a:headEnd/>
            <a:tailEnd/>
          </a:ln>
        </p:spPr>
      </p:pic>
      <p:pic>
        <p:nvPicPr>
          <p:cNvPr id="7" name="Picture 5" descr="boredom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7438" y="2294965"/>
            <a:ext cx="3013324" cy="21739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0" descr="DSCN207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825" r="21377"/>
          <a:stretch/>
        </p:blipFill>
        <p:spPr>
          <a:xfrm>
            <a:off x="8673354" y="1331259"/>
            <a:ext cx="1843669" cy="46559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9855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anim calcmode="lin" valueType="num">
                                      <p:cBhvr additive="base">
                                        <p:cTn id="11"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21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anim calcmode="lin" valueType="num">
                                      <p:cBhvr additive="base">
                                        <p:cTn id="15"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21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anim calcmode="lin" valueType="num">
                                      <p:cBhvr additive="base">
                                        <p:cTn id="19"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anim calcmode="lin" valueType="num">
                                      <p:cBhvr additive="base">
                                        <p:cTn id="23"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2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1113182" y="298173"/>
            <a:ext cx="9435548" cy="629036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17048052"/>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1311" y="202545"/>
            <a:ext cx="5868916" cy="6027926"/>
          </a:xfrm>
          <a:prstGeom prst="rect">
            <a:avLst/>
          </a:prstGeom>
        </p:spPr>
      </p:pic>
      <p:pic>
        <p:nvPicPr>
          <p:cNvPr id="6" name="Picture 5"/>
          <p:cNvPicPr>
            <a:picLocks noChangeAspect="1"/>
          </p:cNvPicPr>
          <p:nvPr/>
        </p:nvPicPr>
        <p:blipFill rotWithShape="1">
          <a:blip r:embed="rId4"/>
          <a:srcRect l="38064" t="-234" r="12400" b="42141"/>
          <a:stretch/>
        </p:blipFill>
        <p:spPr>
          <a:xfrm>
            <a:off x="6365892" y="546312"/>
            <a:ext cx="4606908" cy="6127177"/>
          </a:xfrm>
          <a:prstGeom prst="rect">
            <a:avLst/>
          </a:prstGeom>
        </p:spPr>
      </p:pic>
      <p:pic>
        <p:nvPicPr>
          <p:cNvPr id="5" name="Picture 4"/>
          <p:cNvPicPr>
            <a:picLocks noChangeAspect="1"/>
          </p:cNvPicPr>
          <p:nvPr/>
        </p:nvPicPr>
        <p:blipFill rotWithShape="1">
          <a:blip r:embed="rId4"/>
          <a:srcRect l="38859" t="79348" r="11605" b="8506"/>
          <a:stretch/>
        </p:blipFill>
        <p:spPr>
          <a:xfrm>
            <a:off x="7243707" y="975360"/>
            <a:ext cx="2849881" cy="792479"/>
          </a:xfrm>
          <a:prstGeom prst="rect">
            <a:avLst/>
          </a:prstGeom>
        </p:spPr>
      </p:pic>
    </p:spTree>
    <p:extLst>
      <p:ext uri="{BB962C8B-B14F-4D97-AF65-F5344CB8AC3E}">
        <p14:creationId xmlns:p14="http://schemas.microsoft.com/office/powerpoint/2010/main" val="407734724"/>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Stress and south Africans</a:t>
            </a:r>
            <a:endParaRPr lang="en-US" dirty="0"/>
          </a:p>
        </p:txBody>
      </p:sp>
      <p:sp>
        <p:nvSpPr>
          <p:cNvPr id="5" name="Content Placeholder 4"/>
          <p:cNvSpPr>
            <a:spLocks noGrp="1"/>
          </p:cNvSpPr>
          <p:nvPr>
            <p:ph idx="1"/>
          </p:nvPr>
        </p:nvSpPr>
        <p:spPr>
          <a:xfrm>
            <a:off x="581192" y="1715956"/>
            <a:ext cx="11029615" cy="4959164"/>
          </a:xfrm>
        </p:spPr>
        <p:txBody>
          <a:bodyPr>
            <a:normAutofit/>
          </a:bodyPr>
          <a:lstStyle/>
          <a:p>
            <a:r>
              <a:rPr lang="en-US" sz="3200" dirty="0" smtClean="0"/>
              <a:t>Bloomberg </a:t>
            </a:r>
            <a:r>
              <a:rPr lang="en-US" sz="3200" dirty="0"/>
              <a:t>ranked South Africa as the second "most stressed out" nation in the world, following Nigeria. </a:t>
            </a:r>
          </a:p>
          <a:p>
            <a:r>
              <a:rPr lang="en-US" sz="3200" dirty="0" smtClean="0"/>
              <a:t>High </a:t>
            </a:r>
            <a:r>
              <a:rPr lang="en-US" sz="3200" dirty="0"/>
              <a:t>stress linked to mental illnesses such as depression and anxiety, and substance abuse. </a:t>
            </a:r>
          </a:p>
          <a:p>
            <a:r>
              <a:rPr lang="en-US" sz="3200" dirty="0"/>
              <a:t>In severe cases, these problems can lead to a person becoming suicidal," says </a:t>
            </a:r>
            <a:r>
              <a:rPr lang="en-US" sz="3200" dirty="0" err="1"/>
              <a:t>Viljoen</a:t>
            </a:r>
            <a:r>
              <a:rPr lang="en-US" sz="3200" dirty="0"/>
              <a:t>.</a:t>
            </a:r>
          </a:p>
          <a:p>
            <a:r>
              <a:rPr lang="en-US" sz="3200" dirty="0" smtClean="0"/>
              <a:t>Estimated </a:t>
            </a:r>
            <a:r>
              <a:rPr lang="en-US" sz="3200" dirty="0"/>
              <a:t>21 South Africans commit suicide daily</a:t>
            </a:r>
            <a:r>
              <a:rPr lang="en-US" sz="3200" dirty="0" smtClean="0"/>
              <a:t>.</a:t>
            </a:r>
            <a:endParaRPr lang="en-US" sz="2400" dirty="0"/>
          </a:p>
          <a:p>
            <a:pPr algn="r"/>
            <a:r>
              <a:rPr lang="en-US" sz="2100" dirty="0"/>
              <a:t>http://bhekisisa.org/article/2015-07-01-sa-is-stressed-out-and-suicidal</a:t>
            </a:r>
          </a:p>
          <a:p>
            <a:endParaRPr lang="en-US" dirty="0"/>
          </a:p>
        </p:txBody>
      </p:sp>
    </p:spTree>
    <p:extLst>
      <p:ext uri="{BB962C8B-B14F-4D97-AF65-F5344CB8AC3E}">
        <p14:creationId xmlns:p14="http://schemas.microsoft.com/office/powerpoint/2010/main" val="3704429945"/>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Leisure-based Coping with Stress</a:t>
            </a:r>
            <a:endParaRPr lang="en-US" dirty="0"/>
          </a:p>
        </p:txBody>
      </p:sp>
      <p:sp>
        <p:nvSpPr>
          <p:cNvPr id="5" name="Content Placeholder 4"/>
          <p:cNvSpPr>
            <a:spLocks noGrp="1"/>
          </p:cNvSpPr>
          <p:nvPr>
            <p:ph idx="1"/>
          </p:nvPr>
        </p:nvSpPr>
        <p:spPr>
          <a:xfrm>
            <a:off x="838200" y="1780060"/>
            <a:ext cx="10515600" cy="2396595"/>
          </a:xfrm>
        </p:spPr>
        <p:txBody>
          <a:bodyPr>
            <a:normAutofit/>
          </a:bodyPr>
          <a:lstStyle/>
          <a:p>
            <a:r>
              <a:rPr lang="en-US" sz="2400" dirty="0"/>
              <a:t>In general, leisure-based coping associated with physical and mental </a:t>
            </a:r>
            <a:r>
              <a:rPr lang="en-US" sz="2400" dirty="0" smtClean="0"/>
              <a:t>health</a:t>
            </a:r>
          </a:p>
          <a:p>
            <a:r>
              <a:rPr lang="en-US" sz="2400" dirty="0" smtClean="0"/>
              <a:t>Palliative coping (e.g., running = temporary relief)</a:t>
            </a:r>
          </a:p>
          <a:p>
            <a:r>
              <a:rPr lang="en-US" sz="2400" dirty="0" smtClean="0"/>
              <a:t>Mood enhancement (e.g., viewing nature, art, comedy act)</a:t>
            </a:r>
          </a:p>
          <a:p>
            <a:r>
              <a:rPr lang="en-US" sz="2400" dirty="0" smtClean="0"/>
              <a:t>Companionship (e.g., spend time with friends over dinner)</a:t>
            </a:r>
          </a:p>
        </p:txBody>
      </p:sp>
      <p:pic>
        <p:nvPicPr>
          <p:cNvPr id="4" name="Picture 5" descr="C:\Documents and Settings\Linda\My Documents\My Dropbox\Photos\Panoramas\Waterfall panorama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3243" y="4240760"/>
            <a:ext cx="9720101" cy="2559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86845"/>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6740" y="4923732"/>
            <a:ext cx="11029615" cy="1497507"/>
          </a:xfrm>
        </p:spPr>
        <p:txBody>
          <a:bodyPr/>
          <a:lstStyle/>
          <a:p>
            <a:r>
              <a:rPr lang="en-US" dirty="0" smtClean="0">
                <a:solidFill>
                  <a:schemeClr val="bg1"/>
                </a:solidFill>
              </a:rPr>
              <a:t>context</a:t>
            </a:r>
            <a:endParaRPr lang="en-US" dirty="0">
              <a:solidFill>
                <a:schemeClr val="bg1"/>
              </a:solidFill>
            </a:endParaRPr>
          </a:p>
        </p:txBody>
      </p:sp>
      <p:sp>
        <p:nvSpPr>
          <p:cNvPr id="4" name="Text Placeholder 3"/>
          <p:cNvSpPr>
            <a:spLocks noGrp="1"/>
          </p:cNvSpPr>
          <p:nvPr>
            <p:ph type="body" idx="1"/>
          </p:nvPr>
        </p:nvSpPr>
        <p:spPr>
          <a:xfrm>
            <a:off x="414938" y="5071929"/>
            <a:ext cx="11029615" cy="600556"/>
          </a:xfrm>
        </p:spPr>
        <p:txBody>
          <a:bodyPr>
            <a:normAutofit/>
          </a:bodyPr>
          <a:lstStyle/>
          <a:p>
            <a:r>
              <a:rPr lang="en-US" sz="3200" dirty="0"/>
              <a:t>The LACE Model</a:t>
            </a:r>
          </a:p>
        </p:txBody>
      </p:sp>
      <p:graphicFrame>
        <p:nvGraphicFramePr>
          <p:cNvPr id="5" name="Content Placeholder 3"/>
          <p:cNvGraphicFramePr>
            <a:graphicFrameLocks/>
          </p:cNvGraphicFramePr>
          <p:nvPr>
            <p:extLst>
              <p:ext uri="{D42A27DB-BD31-4B8C-83A1-F6EECF244321}">
                <p14:modId xmlns:p14="http://schemas.microsoft.com/office/powerpoint/2010/main" val="1399461718"/>
              </p:ext>
            </p:extLst>
          </p:nvPr>
        </p:nvGraphicFramePr>
        <p:xfrm>
          <a:off x="5754534" y="2779999"/>
          <a:ext cx="7941316" cy="3736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4" descr="prps donkeys salt c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48" y="398749"/>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prps alask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367" y="2633529"/>
            <a:ext cx="31242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prps fall ho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9948" y="419901"/>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prps indoor gard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37948" y="419901"/>
            <a:ext cx="3048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prps garde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7280" y="2654681"/>
            <a:ext cx="3124200"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679839"/>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Leisure and productivity</a:t>
            </a:r>
            <a:endParaRPr lang="en-US" dirty="0"/>
          </a:p>
        </p:txBody>
      </p:sp>
      <p:sp>
        <p:nvSpPr>
          <p:cNvPr id="3" name="Content Placeholder 2"/>
          <p:cNvSpPr>
            <a:spLocks noGrp="1"/>
          </p:cNvSpPr>
          <p:nvPr>
            <p:ph idx="1"/>
          </p:nvPr>
        </p:nvSpPr>
        <p:spPr>
          <a:xfrm>
            <a:off x="838200" y="2079811"/>
            <a:ext cx="10515600" cy="708104"/>
          </a:xfrm>
        </p:spPr>
        <p:txBody>
          <a:bodyPr>
            <a:normAutofit lnSpcReduction="10000"/>
          </a:bodyPr>
          <a:lstStyle/>
          <a:p>
            <a:r>
              <a:rPr lang="en-US" dirty="0"/>
              <a:t> A 2011 International Labor Organization study of OECD countries from 1950 to </a:t>
            </a:r>
            <a:r>
              <a:rPr lang="en-US" dirty="0" smtClean="0"/>
              <a:t>2012 found </a:t>
            </a:r>
            <a:r>
              <a:rPr lang="en-US" dirty="0"/>
              <a:t>that, as number of hours of work increased, productivity per hour </a:t>
            </a:r>
            <a:r>
              <a:rPr lang="en-US" dirty="0" smtClean="0"/>
              <a:t>decreased</a:t>
            </a:r>
            <a:r>
              <a:rPr lang="en-US" dirty="0"/>
              <a:t> </a:t>
            </a:r>
            <a:endParaRPr lang="en-US" dirty="0" smtClean="0"/>
          </a:p>
          <a:p>
            <a:endParaRPr lang="en-US" b="1"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299" y="2571472"/>
            <a:ext cx="7823586" cy="408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801885" y="6164878"/>
            <a:ext cx="2390115" cy="400110"/>
          </a:xfrm>
          <a:prstGeom prst="rect">
            <a:avLst/>
          </a:prstGeom>
          <a:noFill/>
        </p:spPr>
        <p:txBody>
          <a:bodyPr wrap="square" rtlCol="0">
            <a:spAutoFit/>
          </a:bodyPr>
          <a:lstStyle/>
          <a:p>
            <a:r>
              <a:rPr lang="en-US" sz="2000" dirty="0" smtClean="0">
                <a:solidFill>
                  <a:schemeClr val="bg1">
                    <a:lumMod val="50000"/>
                  </a:schemeClr>
                </a:solidFill>
              </a:rPr>
              <a:t>The Economist</a:t>
            </a:r>
            <a:endParaRPr lang="en-US" sz="2000" dirty="0">
              <a:solidFill>
                <a:schemeClr val="bg1">
                  <a:lumMod val="50000"/>
                </a:schemeClr>
              </a:solidFill>
            </a:endParaRPr>
          </a:p>
        </p:txBody>
      </p:sp>
    </p:spTree>
    <p:extLst>
      <p:ext uri="{BB962C8B-B14F-4D97-AF65-F5344CB8AC3E}">
        <p14:creationId xmlns:p14="http://schemas.microsoft.com/office/powerpoint/2010/main" val="1120276212"/>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Leisure, family </a:t>
            </a:r>
            <a:r>
              <a:rPr lang="en-US" dirty="0"/>
              <a:t>and productivity</a:t>
            </a:r>
          </a:p>
        </p:txBody>
      </p:sp>
      <p:sp>
        <p:nvSpPr>
          <p:cNvPr id="3" name="Content Placeholder 2"/>
          <p:cNvSpPr>
            <a:spLocks noGrp="1"/>
          </p:cNvSpPr>
          <p:nvPr>
            <p:ph sz="half" idx="1"/>
          </p:nvPr>
        </p:nvSpPr>
        <p:spPr>
          <a:xfrm>
            <a:off x="581193" y="2228003"/>
            <a:ext cx="5422390" cy="4496888"/>
          </a:xfrm>
        </p:spPr>
        <p:txBody>
          <a:bodyPr>
            <a:normAutofit/>
          </a:bodyPr>
          <a:lstStyle/>
          <a:p>
            <a:r>
              <a:rPr lang="en-US" sz="2800" dirty="0" smtClean="0"/>
              <a:t>1 May 1926: Henry </a:t>
            </a:r>
            <a:r>
              <a:rPr lang="en-US" sz="2800" dirty="0"/>
              <a:t>Ford </a:t>
            </a:r>
            <a:r>
              <a:rPr lang="en-US" sz="2800" dirty="0" smtClean="0"/>
              <a:t>voluntarily </a:t>
            </a:r>
            <a:r>
              <a:rPr lang="en-US" sz="2800" dirty="0"/>
              <a:t>instituted a 40-hour work week in his auto </a:t>
            </a:r>
            <a:r>
              <a:rPr lang="en-US" sz="2800" dirty="0" smtClean="0"/>
              <a:t>plants</a:t>
            </a:r>
          </a:p>
          <a:p>
            <a:r>
              <a:rPr lang="en-US" sz="2800" dirty="0" smtClean="0"/>
              <a:t>Norm </a:t>
            </a:r>
            <a:r>
              <a:rPr lang="en-US" sz="2800" dirty="0"/>
              <a:t>at the time was 12 hour days, </a:t>
            </a:r>
            <a:r>
              <a:rPr lang="en-US" sz="2800" dirty="0" smtClean="0"/>
              <a:t>6 days </a:t>
            </a:r>
            <a:r>
              <a:rPr lang="en-US" sz="2800" dirty="0"/>
              <a:t>a </a:t>
            </a:r>
            <a:r>
              <a:rPr lang="en-US" sz="2800" dirty="0" smtClean="0"/>
              <a:t>week</a:t>
            </a:r>
          </a:p>
          <a:p>
            <a:r>
              <a:rPr lang="en-US" sz="2800" dirty="0" smtClean="0"/>
              <a:t>1910 – President Taft recommended 2 months vacation a year!</a:t>
            </a:r>
            <a:endParaRPr lang="en-US" sz="2800" dirty="0"/>
          </a:p>
        </p:txBody>
      </p:sp>
      <p:sp>
        <p:nvSpPr>
          <p:cNvPr id="4" name="Content Placeholder 3"/>
          <p:cNvSpPr>
            <a:spLocks noGrp="1"/>
          </p:cNvSpPr>
          <p:nvPr>
            <p:ph sz="half" idx="2"/>
          </p:nvPr>
        </p:nvSpPr>
        <p:spPr>
          <a:xfrm>
            <a:off x="6188417" y="2228003"/>
            <a:ext cx="5422392" cy="4496888"/>
          </a:xfrm>
        </p:spPr>
        <p:txBody>
          <a:bodyPr>
            <a:noAutofit/>
          </a:bodyPr>
          <a:lstStyle/>
          <a:p>
            <a:r>
              <a:rPr lang="en-US" sz="2400" dirty="0">
                <a:solidFill>
                  <a:schemeClr val="tx1"/>
                </a:solidFill>
              </a:rPr>
              <a:t>“Every man needs </a:t>
            </a:r>
            <a:r>
              <a:rPr lang="en-US" sz="2400" b="1" dirty="0">
                <a:solidFill>
                  <a:schemeClr val="tx1"/>
                </a:solidFill>
              </a:rPr>
              <a:t>more than one day a week for rest and recreation</a:t>
            </a:r>
            <a:r>
              <a:rPr lang="en-US" sz="2400" dirty="0">
                <a:solidFill>
                  <a:schemeClr val="tx1"/>
                </a:solidFill>
              </a:rPr>
              <a:t>….The Ford Company always has sought to promote [an] ideal home life for its employees. </a:t>
            </a:r>
            <a:r>
              <a:rPr lang="en-US" sz="2400" dirty="0" smtClean="0">
                <a:solidFill>
                  <a:schemeClr val="tx1"/>
                </a:solidFill>
              </a:rPr>
              <a:t>… </a:t>
            </a:r>
            <a:r>
              <a:rPr lang="en-US" sz="2400" dirty="0">
                <a:solidFill>
                  <a:schemeClr val="tx1"/>
                </a:solidFill>
              </a:rPr>
              <a:t>in order to live properly every man should have </a:t>
            </a:r>
            <a:r>
              <a:rPr lang="en-US" sz="2400" b="1" dirty="0">
                <a:solidFill>
                  <a:schemeClr val="tx1"/>
                </a:solidFill>
              </a:rPr>
              <a:t>more time to spend with his family</a:t>
            </a:r>
            <a:r>
              <a:rPr lang="en-US" sz="2400" dirty="0" smtClean="0">
                <a:solidFill>
                  <a:schemeClr val="tx1"/>
                </a:solidFill>
              </a:rPr>
              <a:t>.” </a:t>
            </a:r>
            <a:r>
              <a:rPr lang="en-US" sz="2400" dirty="0" smtClean="0">
                <a:solidFill>
                  <a:schemeClr val="bg1">
                    <a:lumMod val="50000"/>
                  </a:schemeClr>
                </a:solidFill>
              </a:rPr>
              <a:t>Edsel Ford</a:t>
            </a:r>
          </a:p>
          <a:p>
            <a:r>
              <a:rPr lang="en-US" sz="2400" dirty="0">
                <a:solidFill>
                  <a:schemeClr val="tx1"/>
                </a:solidFill>
              </a:rPr>
              <a:t>“It is high time to </a:t>
            </a:r>
            <a:r>
              <a:rPr lang="en-US" sz="2400" b="1" dirty="0">
                <a:solidFill>
                  <a:schemeClr val="tx1"/>
                </a:solidFill>
              </a:rPr>
              <a:t>rid</a:t>
            </a:r>
            <a:r>
              <a:rPr lang="en-US" sz="2400" dirty="0">
                <a:solidFill>
                  <a:schemeClr val="tx1"/>
                </a:solidFill>
              </a:rPr>
              <a:t> </a:t>
            </a:r>
            <a:r>
              <a:rPr lang="en-US" sz="2400" b="1" dirty="0">
                <a:solidFill>
                  <a:schemeClr val="tx1"/>
                </a:solidFill>
              </a:rPr>
              <a:t>ourselves</a:t>
            </a:r>
            <a:r>
              <a:rPr lang="en-US" sz="2400" dirty="0">
                <a:solidFill>
                  <a:schemeClr val="tx1"/>
                </a:solidFill>
              </a:rPr>
              <a:t> of the notion that leisure for workmen is either </a:t>
            </a:r>
            <a:r>
              <a:rPr lang="en-US" sz="2400" b="1" dirty="0">
                <a:solidFill>
                  <a:schemeClr val="tx1"/>
                </a:solidFill>
              </a:rPr>
              <a:t>‘lost time’ or a class privilege</a:t>
            </a:r>
            <a:r>
              <a:rPr lang="en-US" sz="2400" dirty="0">
                <a:solidFill>
                  <a:schemeClr val="tx1"/>
                </a:solidFill>
              </a:rPr>
              <a:t>.” </a:t>
            </a:r>
            <a:r>
              <a:rPr lang="en-US" sz="2400" dirty="0" smtClean="0">
                <a:solidFill>
                  <a:schemeClr val="tx1"/>
                </a:solidFill>
              </a:rPr>
              <a:t> </a:t>
            </a:r>
            <a:r>
              <a:rPr lang="en-US" sz="2400" dirty="0" smtClean="0">
                <a:solidFill>
                  <a:schemeClr val="bg1">
                    <a:lumMod val="50000"/>
                  </a:schemeClr>
                </a:solidFill>
              </a:rPr>
              <a:t>Henry Ford</a:t>
            </a:r>
            <a:endParaRPr lang="en-US" sz="2400" dirty="0">
              <a:solidFill>
                <a:schemeClr val="bg1">
                  <a:lumMod val="50000"/>
                </a:schemeClr>
              </a:solidFill>
            </a:endParaRPr>
          </a:p>
        </p:txBody>
      </p:sp>
    </p:spTree>
    <p:extLst>
      <p:ext uri="{BB962C8B-B14F-4D97-AF65-F5344CB8AC3E}">
        <p14:creationId xmlns:p14="http://schemas.microsoft.com/office/powerpoint/2010/main" val="3725655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Stress, work and leisure</a:t>
            </a:r>
            <a:endParaRPr lang="en-US" dirty="0"/>
          </a:p>
        </p:txBody>
      </p:sp>
      <p:sp>
        <p:nvSpPr>
          <p:cNvPr id="3" name="Content Placeholder 2"/>
          <p:cNvSpPr>
            <a:spLocks noGrp="1"/>
          </p:cNvSpPr>
          <p:nvPr>
            <p:ph sz="half" idx="1"/>
          </p:nvPr>
        </p:nvSpPr>
        <p:spPr>
          <a:xfrm>
            <a:off x="581193" y="2129742"/>
            <a:ext cx="5422390" cy="4398379"/>
          </a:xfrm>
        </p:spPr>
        <p:txBody>
          <a:bodyPr>
            <a:normAutofit fontScale="77500" lnSpcReduction="20000"/>
          </a:bodyPr>
          <a:lstStyle/>
          <a:p>
            <a:r>
              <a:rPr lang="en-US" sz="3600" dirty="0" smtClean="0"/>
              <a:t>¾ Americans say </a:t>
            </a:r>
            <a:r>
              <a:rPr lang="en-US" sz="3600" dirty="0"/>
              <a:t>that they are stressed, with one in four stating that they are either “very” or “extremely” </a:t>
            </a:r>
            <a:r>
              <a:rPr lang="en-US" sz="3600" dirty="0" smtClean="0"/>
              <a:t>stressed </a:t>
            </a:r>
            <a:r>
              <a:rPr lang="en-US" sz="3600" dirty="0"/>
              <a:t> </a:t>
            </a:r>
            <a:endParaRPr lang="en-US" sz="3600" dirty="0" smtClean="0"/>
          </a:p>
          <a:p>
            <a:r>
              <a:rPr lang="en-US" sz="3600" dirty="0" smtClean="0"/>
              <a:t>In 1975 typical </a:t>
            </a:r>
            <a:r>
              <a:rPr lang="en-US" sz="3600" dirty="0"/>
              <a:t>family vacation </a:t>
            </a:r>
            <a:r>
              <a:rPr lang="en-US" sz="3600" dirty="0" smtClean="0"/>
              <a:t>was 7 days </a:t>
            </a:r>
            <a:r>
              <a:rPr lang="en-US" sz="3600" dirty="0"/>
              <a:t> </a:t>
            </a:r>
            <a:endParaRPr lang="en-US" sz="3600" dirty="0" smtClean="0"/>
          </a:p>
          <a:p>
            <a:r>
              <a:rPr lang="en-US" sz="3600" dirty="0" smtClean="0"/>
              <a:t>In </a:t>
            </a:r>
            <a:r>
              <a:rPr lang="en-US" sz="3600" dirty="0"/>
              <a:t>2010, it had dropped to just 3.8 </a:t>
            </a:r>
            <a:r>
              <a:rPr lang="en-US" sz="3600" dirty="0" smtClean="0"/>
              <a:t>days</a:t>
            </a:r>
          </a:p>
          <a:p>
            <a:endParaRPr lang="en-US" dirty="0"/>
          </a:p>
          <a:p>
            <a:pPr algn="r"/>
            <a:r>
              <a:rPr lang="en-US" sz="2000" dirty="0">
                <a:solidFill>
                  <a:schemeClr val="bg1">
                    <a:lumMod val="65000"/>
                  </a:schemeClr>
                </a:solidFill>
              </a:rPr>
              <a:t>Oxford Economics/US Travel </a:t>
            </a:r>
            <a:r>
              <a:rPr lang="en-US" sz="2000" dirty="0" smtClean="0">
                <a:solidFill>
                  <a:schemeClr val="bg1">
                    <a:lumMod val="65000"/>
                  </a:schemeClr>
                </a:solidFill>
              </a:rPr>
              <a:t>Association</a:t>
            </a:r>
            <a:endParaRPr lang="en-US" sz="2000" dirty="0">
              <a:solidFill>
                <a:schemeClr val="bg1">
                  <a:lumMod val="65000"/>
                </a:schemeClr>
              </a:solidFill>
            </a:endParaRPr>
          </a:p>
        </p:txBody>
      </p:sp>
      <p:sp>
        <p:nvSpPr>
          <p:cNvPr id="5" name="Content Placeholder 4"/>
          <p:cNvSpPr>
            <a:spLocks noGrp="1"/>
          </p:cNvSpPr>
          <p:nvPr>
            <p:ph sz="half" idx="2"/>
          </p:nvPr>
        </p:nvSpPr>
        <p:spPr>
          <a:xfrm>
            <a:off x="6003583" y="1950333"/>
            <a:ext cx="6022513" cy="4757195"/>
          </a:xfrm>
        </p:spPr>
        <p:txBody>
          <a:bodyPr>
            <a:normAutofit fontScale="77500" lnSpcReduction="20000"/>
          </a:bodyPr>
          <a:lstStyle/>
          <a:p>
            <a:pPr fontAlgn="base"/>
            <a:r>
              <a:rPr lang="en-US" sz="3100" dirty="0"/>
              <a:t>In </a:t>
            </a:r>
            <a:r>
              <a:rPr lang="en-US" sz="3100" dirty="0" smtClean="0"/>
              <a:t>SA </a:t>
            </a:r>
            <a:r>
              <a:rPr lang="en-US" sz="3100" dirty="0"/>
              <a:t>about </a:t>
            </a:r>
            <a:r>
              <a:rPr lang="en-US" sz="3100" b="1" dirty="0"/>
              <a:t>R3-billion a year </a:t>
            </a:r>
            <a:r>
              <a:rPr lang="en-US" sz="3100" b="1" dirty="0" smtClean="0"/>
              <a:t>lost </a:t>
            </a:r>
            <a:r>
              <a:rPr lang="en-US" sz="3100" dirty="0"/>
              <a:t>to workplace </a:t>
            </a:r>
            <a:r>
              <a:rPr lang="en-US" sz="3100" dirty="0" smtClean="0"/>
              <a:t>stress.</a:t>
            </a:r>
          </a:p>
          <a:p>
            <a:pPr fontAlgn="base"/>
            <a:r>
              <a:rPr lang="en-US" sz="3100" dirty="0" smtClean="0"/>
              <a:t>Employees are crumbling </a:t>
            </a:r>
            <a:r>
              <a:rPr lang="en-US" sz="3100" dirty="0"/>
              <a:t>- </a:t>
            </a:r>
            <a:r>
              <a:rPr lang="en-US" sz="3100" b="1" dirty="0"/>
              <a:t>disempowered by stress</a:t>
            </a:r>
            <a:r>
              <a:rPr lang="en-US" sz="3100" dirty="0"/>
              <a:t>.” </a:t>
            </a:r>
            <a:endParaRPr lang="en-US" sz="3100" dirty="0" smtClean="0"/>
          </a:p>
          <a:p>
            <a:pPr fontAlgn="base"/>
            <a:r>
              <a:rPr lang="en-US" sz="3100" dirty="0" smtClean="0"/>
              <a:t>The </a:t>
            </a:r>
            <a:r>
              <a:rPr lang="en-US" sz="3100" dirty="0"/>
              <a:t>reality is that </a:t>
            </a:r>
            <a:r>
              <a:rPr lang="en-US" sz="3100" b="1" dirty="0"/>
              <a:t>employees work more </a:t>
            </a:r>
            <a:r>
              <a:rPr lang="en-US" sz="3100" dirty="0"/>
              <a:t>today than they did 25 years </a:t>
            </a:r>
            <a:r>
              <a:rPr lang="en-US" sz="3100" dirty="0" smtClean="0"/>
              <a:t>ago</a:t>
            </a:r>
          </a:p>
          <a:p>
            <a:pPr fontAlgn="base"/>
            <a:r>
              <a:rPr lang="en-US" sz="3100" dirty="0" err="1" smtClean="0"/>
              <a:t>Ipsos</a:t>
            </a:r>
            <a:r>
              <a:rPr lang="en-US" sz="3100" dirty="0" smtClean="0"/>
              <a:t> </a:t>
            </a:r>
            <a:r>
              <a:rPr lang="en-US" sz="3100" dirty="0"/>
              <a:t>Global and Reuters, showed that up to </a:t>
            </a:r>
            <a:r>
              <a:rPr lang="en-US" sz="3100" b="1" dirty="0"/>
              <a:t>53% of South Africa's workforce does not take their allotted annual </a:t>
            </a:r>
            <a:r>
              <a:rPr lang="en-US" sz="3100" b="1" dirty="0" smtClean="0"/>
              <a:t>leave</a:t>
            </a:r>
            <a:r>
              <a:rPr lang="en-US" sz="3100" dirty="0" smtClean="0"/>
              <a:t> (2014). </a:t>
            </a:r>
          </a:p>
          <a:p>
            <a:pPr lvl="1" fontAlgn="base"/>
            <a:r>
              <a:rPr lang="en-US" sz="2200" dirty="0" smtClean="0"/>
              <a:t>(</a:t>
            </a:r>
            <a:r>
              <a:rPr lang="en-US" sz="2200" dirty="0"/>
              <a:t>http://</a:t>
            </a:r>
            <a:r>
              <a:rPr lang="en-US" sz="2200" dirty="0" smtClean="0"/>
              <a:t>bhekisisa.org/article/2015-07-01-sa-is-stressed-out-and-suicida</a:t>
            </a:r>
            <a:endParaRPr lang="en-US" sz="2400" dirty="0" smtClean="0"/>
          </a:p>
          <a:p>
            <a:pPr fontAlgn="base"/>
            <a:endParaRPr lang="en-US" dirty="0">
              <a:solidFill>
                <a:schemeClr val="bg1">
                  <a:lumMod val="50000"/>
                </a:schemeClr>
              </a:solidFill>
            </a:endParaRPr>
          </a:p>
          <a:p>
            <a:pPr algn="r" fontAlgn="base"/>
            <a:r>
              <a:rPr lang="en-US" sz="2000" dirty="0" smtClean="0">
                <a:solidFill>
                  <a:schemeClr val="bg1">
                    <a:lumMod val="50000"/>
                  </a:schemeClr>
                </a:solidFill>
              </a:rPr>
              <a:t>The </a:t>
            </a:r>
            <a:r>
              <a:rPr lang="en-US" sz="2000" dirty="0">
                <a:solidFill>
                  <a:schemeClr val="bg1">
                    <a:lumMod val="50000"/>
                  </a:schemeClr>
                </a:solidFill>
              </a:rPr>
              <a:t>People </a:t>
            </a:r>
            <a:r>
              <a:rPr lang="en-US" sz="2000" dirty="0" smtClean="0">
                <a:solidFill>
                  <a:schemeClr val="bg1">
                    <a:lumMod val="50000"/>
                  </a:schemeClr>
                </a:solidFill>
              </a:rPr>
              <a:t>Element</a:t>
            </a:r>
            <a:endParaRPr lang="en-US" dirty="0"/>
          </a:p>
        </p:txBody>
      </p:sp>
    </p:spTree>
    <p:extLst>
      <p:ext uri="{BB962C8B-B14F-4D97-AF65-F5344CB8AC3E}">
        <p14:creationId xmlns:p14="http://schemas.microsoft.com/office/powerpoint/2010/main" val="1207283009"/>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02" t="1" b="4727"/>
          <a:stretch/>
        </p:blipFill>
        <p:spPr bwMode="auto">
          <a:xfrm>
            <a:off x="233265" y="32495"/>
            <a:ext cx="4838994" cy="6825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767035" y="1164134"/>
            <a:ext cx="5068956" cy="5693866"/>
          </a:xfrm>
          <a:prstGeom prst="rect">
            <a:avLst/>
          </a:prstGeom>
          <a:noFill/>
        </p:spPr>
        <p:txBody>
          <a:bodyPr wrap="square" rtlCol="0">
            <a:spAutoFit/>
          </a:bodyPr>
          <a:lstStyle/>
          <a:p>
            <a:pPr algn="ctr"/>
            <a:r>
              <a:rPr lang="en-US" sz="2800" dirty="0" smtClean="0"/>
              <a:t>Every now and then go away, have a little relaxation, for when you come back to your work your judgement will be surer. </a:t>
            </a:r>
          </a:p>
          <a:p>
            <a:pPr algn="ctr"/>
            <a:endParaRPr lang="en-US" sz="2800" dirty="0" smtClean="0"/>
          </a:p>
          <a:p>
            <a:pPr algn="ctr"/>
            <a:r>
              <a:rPr lang="en-US" sz="2800" dirty="0" smtClean="0"/>
              <a:t>Go some distance away because then the work appears smaller and more of it can be taken in at a glance and a lack of harmony and proportion is more readily seen.</a:t>
            </a:r>
          </a:p>
          <a:p>
            <a:endParaRPr lang="en-US" sz="2800" dirty="0" smtClean="0"/>
          </a:p>
          <a:p>
            <a:pPr algn="r"/>
            <a:r>
              <a:rPr lang="en-US" sz="2400" dirty="0" smtClean="0">
                <a:solidFill>
                  <a:schemeClr val="bg1">
                    <a:lumMod val="50000"/>
                  </a:schemeClr>
                </a:solidFill>
              </a:rPr>
              <a:t>Leonardo Da Vinci</a:t>
            </a:r>
            <a:endParaRPr lang="en-US" sz="2400" dirty="0">
              <a:solidFill>
                <a:schemeClr val="bg1">
                  <a:lumMod val="50000"/>
                </a:schemeClr>
              </a:solidFill>
            </a:endParaRPr>
          </a:p>
        </p:txBody>
      </p:sp>
    </p:spTree>
    <p:extLst>
      <p:ext uri="{BB962C8B-B14F-4D97-AF65-F5344CB8AC3E}">
        <p14:creationId xmlns:p14="http://schemas.microsoft.com/office/powerpoint/2010/main" val="2631381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stretch>
            <a:fillRect/>
          </a:stretch>
        </p:blipFill>
        <p:spPr>
          <a:xfrm>
            <a:off x="255181" y="1"/>
            <a:ext cx="11759610" cy="6432698"/>
          </a:xfrm>
          <a:prstGeom prst="rect">
            <a:avLst/>
          </a:prstGeom>
        </p:spPr>
      </p:pic>
    </p:spTree>
    <p:extLst>
      <p:ext uri="{BB962C8B-B14F-4D97-AF65-F5344CB8AC3E}">
        <p14:creationId xmlns:p14="http://schemas.microsoft.com/office/powerpoint/2010/main" val="88895541"/>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4971" y="933169"/>
            <a:ext cx="4800600" cy="5153025"/>
          </a:xfrm>
          <a:prstGeom prst="rect">
            <a:avLst/>
          </a:prstGeom>
        </p:spPr>
      </p:pic>
      <p:sp>
        <p:nvSpPr>
          <p:cNvPr id="3" name="TextBox 2"/>
          <p:cNvSpPr txBox="1"/>
          <p:nvPr/>
        </p:nvSpPr>
        <p:spPr>
          <a:xfrm>
            <a:off x="5360893" y="2054346"/>
            <a:ext cx="5450542" cy="4524315"/>
          </a:xfrm>
          <a:prstGeom prst="rect">
            <a:avLst/>
          </a:prstGeom>
          <a:noFill/>
        </p:spPr>
        <p:txBody>
          <a:bodyPr wrap="square" rtlCol="0">
            <a:spAutoFit/>
          </a:bodyPr>
          <a:lstStyle/>
          <a:p>
            <a:r>
              <a:rPr lang="en-US" sz="2400" u="sng" dirty="0"/>
              <a:t>The Basic Conditions of Employment Act </a:t>
            </a:r>
          </a:p>
          <a:p>
            <a:endParaRPr lang="en-US" sz="2400" dirty="0" smtClean="0"/>
          </a:p>
          <a:p>
            <a:r>
              <a:rPr lang="en-US" sz="2400" dirty="0"/>
              <a:t>A</a:t>
            </a:r>
            <a:r>
              <a:rPr lang="en-US" sz="2400" dirty="0" smtClean="0"/>
              <a:t>nnual </a:t>
            </a:r>
            <a:r>
              <a:rPr lang="en-US" sz="2400" dirty="0"/>
              <a:t>leave on completion of a year of continuous service with an employer. </a:t>
            </a:r>
            <a:endParaRPr lang="en-US" sz="2400" dirty="0" smtClean="0"/>
          </a:p>
          <a:p>
            <a:endParaRPr lang="en-US" sz="2400" dirty="0"/>
          </a:p>
          <a:p>
            <a:r>
              <a:rPr lang="en-US" sz="2400" dirty="0" smtClean="0"/>
              <a:t>Workers entitled </a:t>
            </a:r>
            <a:r>
              <a:rPr lang="en-US" sz="2400" dirty="0"/>
              <a:t>to 21 consecutive days of paid annual leave. </a:t>
            </a:r>
            <a:endParaRPr lang="en-US" sz="2400" dirty="0" smtClean="0"/>
          </a:p>
          <a:p>
            <a:endParaRPr lang="en-US" sz="2400" dirty="0"/>
          </a:p>
          <a:p>
            <a:r>
              <a:rPr lang="en-US" sz="2400" dirty="0" smtClean="0"/>
              <a:t>Or, </a:t>
            </a:r>
            <a:r>
              <a:rPr lang="en-US" sz="2400" dirty="0"/>
              <a:t>a worker may be entitled to one day of leave for every 17 days worked or one hour for every 17 hours worked on mutual agreement.</a:t>
            </a:r>
          </a:p>
        </p:txBody>
      </p:sp>
      <p:pic>
        <p:nvPicPr>
          <p:cNvPr id="3074" name="Picture 2" descr="Image result for south african flag"/>
          <p:cNvPicPr>
            <a:picLocks noChangeAspect="1" noChangeArrowheads="1"/>
          </p:cNvPicPr>
          <p:nvPr/>
        </p:nvPicPr>
        <p:blipFill rotWithShape="1">
          <a:blip r:embed="rId3">
            <a:extLst>
              <a:ext uri="{28A0092B-C50C-407E-A947-70E740481C1C}">
                <a14:useLocalDpi xmlns:a14="http://schemas.microsoft.com/office/drawing/2010/main" val="0"/>
              </a:ext>
            </a:extLst>
          </a:blip>
          <a:srcRect t="18405" b="9229"/>
          <a:stretch/>
        </p:blipFill>
        <p:spPr bwMode="auto">
          <a:xfrm>
            <a:off x="6870139" y="582706"/>
            <a:ext cx="2143125" cy="155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381250"/>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a:t>
            </a:r>
            <a:r>
              <a:rPr lang="en-US" dirty="0" err="1" smtClean="0"/>
              <a:t>nwu</a:t>
            </a:r>
            <a:r>
              <a:rPr lang="en-US" dirty="0" smtClean="0"/>
              <a:t> students spend their time?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78998435"/>
              </p:ext>
            </p:extLst>
          </p:nvPr>
        </p:nvGraphicFramePr>
        <p:xfrm>
          <a:off x="581026" y="2181225"/>
          <a:ext cx="5188008"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2183" t="25144" r="26123" b="20357"/>
          <a:stretch/>
        </p:blipFill>
        <p:spPr bwMode="auto">
          <a:xfrm>
            <a:off x="6666808" y="2181225"/>
            <a:ext cx="3657600" cy="3690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428682" y="6137290"/>
            <a:ext cx="4857750" cy="400110"/>
          </a:xfrm>
          <a:prstGeom prst="rect">
            <a:avLst/>
          </a:prstGeom>
          <a:solidFill>
            <a:schemeClr val="accent1">
              <a:lumMod val="60000"/>
              <a:lumOff val="40000"/>
            </a:schemeClr>
          </a:solidFill>
        </p:spPr>
        <p:txBody>
          <a:bodyPr wrap="square" rtlCol="0">
            <a:spAutoFit/>
          </a:bodyPr>
          <a:lstStyle/>
          <a:p>
            <a:r>
              <a:rPr lang="en-US" sz="2000" dirty="0" smtClean="0">
                <a:solidFill>
                  <a:schemeClr val="bg1"/>
                </a:solidFill>
              </a:rPr>
              <a:t>American College Students from 2011-2015</a:t>
            </a:r>
            <a:endParaRPr lang="en-US" sz="2000" dirty="0">
              <a:solidFill>
                <a:schemeClr val="bg1"/>
              </a:solidFill>
            </a:endParaRPr>
          </a:p>
        </p:txBody>
      </p:sp>
    </p:spTree>
    <p:extLst>
      <p:ext uri="{BB962C8B-B14F-4D97-AF65-F5344CB8AC3E}">
        <p14:creationId xmlns:p14="http://schemas.microsoft.com/office/powerpoint/2010/main" val="1184838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Vacations and health</a:t>
            </a:r>
            <a:endParaRPr lang="en-US" dirty="0"/>
          </a:p>
        </p:txBody>
      </p:sp>
      <p:sp>
        <p:nvSpPr>
          <p:cNvPr id="3" name="Content Placeholder 2"/>
          <p:cNvSpPr>
            <a:spLocks noGrp="1"/>
          </p:cNvSpPr>
          <p:nvPr>
            <p:ph idx="1"/>
          </p:nvPr>
        </p:nvSpPr>
        <p:spPr>
          <a:xfrm>
            <a:off x="581192" y="2180496"/>
            <a:ext cx="11029615" cy="4238233"/>
          </a:xfrm>
        </p:spPr>
        <p:txBody>
          <a:bodyPr>
            <a:normAutofit lnSpcReduction="10000"/>
          </a:bodyPr>
          <a:lstStyle/>
          <a:p>
            <a:r>
              <a:rPr lang="en-US" sz="2800" dirty="0" smtClean="0"/>
              <a:t>Males who </a:t>
            </a:r>
            <a:r>
              <a:rPr lang="en-US" sz="2800" dirty="0"/>
              <a:t>had skipped vacation for five or more consecutive years </a:t>
            </a:r>
            <a:r>
              <a:rPr lang="en-US" sz="2800" dirty="0" smtClean="0"/>
              <a:t>--</a:t>
            </a:r>
            <a:r>
              <a:rPr lang="en-US" sz="2800" dirty="0" smtClean="0">
                <a:solidFill>
                  <a:srgbClr val="FF0000"/>
                </a:solidFill>
              </a:rPr>
              <a:t>32 </a:t>
            </a:r>
            <a:r>
              <a:rPr lang="en-US" sz="2800" dirty="0">
                <a:solidFill>
                  <a:srgbClr val="FF0000"/>
                </a:solidFill>
              </a:rPr>
              <a:t>percent </a:t>
            </a:r>
            <a:r>
              <a:rPr lang="en-US" sz="2800" dirty="0"/>
              <a:t>more likely to have heart attacks than those who took at least one week off a year. </a:t>
            </a:r>
            <a:endParaRPr lang="en-US" sz="2800" dirty="0" smtClean="0"/>
          </a:p>
          <a:p>
            <a:r>
              <a:rPr lang="en-US" sz="2800" dirty="0" smtClean="0"/>
              <a:t>Women </a:t>
            </a:r>
            <a:r>
              <a:rPr lang="en-US" sz="2800" dirty="0"/>
              <a:t>who hadn’t taken a vacation in six or more years were </a:t>
            </a:r>
            <a:r>
              <a:rPr lang="en-US" sz="2800" i="1" dirty="0">
                <a:solidFill>
                  <a:srgbClr val="FF0000"/>
                </a:solidFill>
              </a:rPr>
              <a:t>eight times </a:t>
            </a:r>
            <a:r>
              <a:rPr lang="en-US" sz="2800" dirty="0"/>
              <a:t>more likely to develop heart disease than women who vacationed at least twice a </a:t>
            </a:r>
            <a:r>
              <a:rPr lang="en-US" sz="2800" dirty="0" smtClean="0"/>
              <a:t>year.</a:t>
            </a:r>
          </a:p>
          <a:p>
            <a:r>
              <a:rPr lang="en-US" sz="2800" dirty="0"/>
              <a:t>1,500 women from rural Wisconsin showed that participants who took at least </a:t>
            </a:r>
            <a:r>
              <a:rPr lang="en-US" sz="2800" dirty="0">
                <a:solidFill>
                  <a:srgbClr val="FF0000"/>
                </a:solidFill>
              </a:rPr>
              <a:t>two vacations a year were less likely </a:t>
            </a:r>
            <a:r>
              <a:rPr lang="en-US" sz="2800" dirty="0"/>
              <a:t>to be tense, depressed, or tired than those who only took vacations every two </a:t>
            </a:r>
            <a:r>
              <a:rPr lang="en-US" sz="2800" dirty="0" smtClean="0"/>
              <a:t>years.</a:t>
            </a:r>
          </a:p>
          <a:p>
            <a:endParaRPr lang="en-US" dirty="0"/>
          </a:p>
        </p:txBody>
      </p:sp>
    </p:spTree>
    <p:extLst>
      <p:ext uri="{BB962C8B-B14F-4D97-AF65-F5344CB8AC3E}">
        <p14:creationId xmlns:p14="http://schemas.microsoft.com/office/powerpoint/2010/main" val="1987725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79179" y="2430271"/>
            <a:ext cx="9267825" cy="3267075"/>
          </a:xfrm>
          <a:prstGeom prst="rect">
            <a:avLst/>
          </a:prstGeom>
        </p:spPr>
      </p:pic>
      <p:pic>
        <p:nvPicPr>
          <p:cNvPr id="5" name="Picture 4"/>
          <p:cNvPicPr>
            <a:picLocks noChangeAspect="1"/>
          </p:cNvPicPr>
          <p:nvPr/>
        </p:nvPicPr>
        <p:blipFill rotWithShape="1">
          <a:blip r:embed="rId4"/>
          <a:srcRect l="947" t="6957" b="5133"/>
          <a:stretch/>
        </p:blipFill>
        <p:spPr>
          <a:xfrm>
            <a:off x="87086" y="0"/>
            <a:ext cx="9104539" cy="3026229"/>
          </a:xfrm>
          <a:prstGeom prst="rect">
            <a:avLst/>
          </a:prstGeom>
        </p:spPr>
      </p:pic>
      <p:pic>
        <p:nvPicPr>
          <p:cNvPr id="6" name="Picture 5"/>
          <p:cNvPicPr>
            <a:picLocks noChangeAspect="1"/>
          </p:cNvPicPr>
          <p:nvPr/>
        </p:nvPicPr>
        <p:blipFill>
          <a:blip r:embed="rId5"/>
          <a:stretch>
            <a:fillRect/>
          </a:stretch>
        </p:blipFill>
        <p:spPr>
          <a:xfrm>
            <a:off x="283193" y="5134777"/>
            <a:ext cx="8908432" cy="1420977"/>
          </a:xfrm>
          <a:prstGeom prst="rect">
            <a:avLst/>
          </a:prstGeom>
        </p:spPr>
      </p:pic>
    </p:spTree>
    <p:extLst>
      <p:ext uri="{BB962C8B-B14F-4D97-AF65-F5344CB8AC3E}">
        <p14:creationId xmlns:p14="http://schemas.microsoft.com/office/powerpoint/2010/main" val="3119688736"/>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Why </a:t>
            </a:r>
            <a:r>
              <a:rPr lang="en-US" dirty="0" smtClean="0"/>
              <a:t>is Leisure Important to Human Potential?</a:t>
            </a:r>
            <a:endParaRPr lang="en-US" dirty="0"/>
          </a:p>
        </p:txBody>
      </p:sp>
      <p:sp>
        <p:nvSpPr>
          <p:cNvPr id="3" name="Content Placeholder 2"/>
          <p:cNvSpPr>
            <a:spLocks noGrp="1"/>
          </p:cNvSpPr>
          <p:nvPr>
            <p:ph sz="half" idx="2"/>
          </p:nvPr>
        </p:nvSpPr>
        <p:spPr>
          <a:xfrm>
            <a:off x="2161816" y="1995326"/>
            <a:ext cx="3868340" cy="4530980"/>
          </a:xfrm>
        </p:spPr>
        <p:txBody>
          <a:bodyPr>
            <a:noAutofit/>
          </a:bodyPr>
          <a:lstStyle/>
          <a:p>
            <a:pPr algn="r"/>
            <a:r>
              <a:rPr lang="en-US" sz="2400" dirty="0"/>
              <a:t>Social</a:t>
            </a:r>
          </a:p>
          <a:p>
            <a:pPr algn="r"/>
            <a:r>
              <a:rPr lang="en-US" sz="2400" dirty="0"/>
              <a:t>Affiliation</a:t>
            </a:r>
          </a:p>
          <a:p>
            <a:pPr algn="r"/>
            <a:r>
              <a:rPr lang="en-US" sz="2400" dirty="0" smtClean="0"/>
              <a:t>Competence</a:t>
            </a:r>
          </a:p>
          <a:p>
            <a:pPr algn="r"/>
            <a:r>
              <a:rPr lang="en-US" sz="2400" dirty="0" smtClean="0"/>
              <a:t>Learning</a:t>
            </a:r>
            <a:endParaRPr lang="en-US" sz="2400" dirty="0"/>
          </a:p>
          <a:p>
            <a:pPr algn="r"/>
            <a:r>
              <a:rPr lang="en-US" sz="2400" dirty="0"/>
              <a:t>Identity</a:t>
            </a:r>
          </a:p>
          <a:p>
            <a:pPr algn="r"/>
            <a:r>
              <a:rPr lang="en-US" sz="2400" dirty="0"/>
              <a:t>Total absorption</a:t>
            </a:r>
          </a:p>
          <a:p>
            <a:pPr algn="r"/>
            <a:r>
              <a:rPr lang="en-US" sz="2400" dirty="0"/>
              <a:t>Beauty</a:t>
            </a:r>
          </a:p>
          <a:p>
            <a:pPr algn="r"/>
            <a:r>
              <a:rPr lang="en-US" sz="2400" dirty="0" smtClean="0"/>
              <a:t>Nature</a:t>
            </a:r>
          </a:p>
          <a:p>
            <a:pPr algn="r"/>
            <a:r>
              <a:rPr lang="en-US" sz="2400" dirty="0" smtClean="0"/>
              <a:t>Meaning</a:t>
            </a:r>
            <a:endParaRPr lang="en-US" sz="2400" dirty="0"/>
          </a:p>
          <a:p>
            <a:pPr algn="r"/>
            <a:endParaRPr lang="en-US" sz="2400" dirty="0" smtClean="0"/>
          </a:p>
          <a:p>
            <a:pPr marL="0" indent="0">
              <a:buNone/>
            </a:pPr>
            <a:endParaRPr lang="en-US" sz="2000" dirty="0"/>
          </a:p>
        </p:txBody>
      </p:sp>
      <p:sp>
        <p:nvSpPr>
          <p:cNvPr id="6" name="Content Placeholder 5"/>
          <p:cNvSpPr>
            <a:spLocks noGrp="1"/>
          </p:cNvSpPr>
          <p:nvPr>
            <p:ph sz="quarter" idx="4"/>
          </p:nvPr>
        </p:nvSpPr>
        <p:spPr>
          <a:xfrm>
            <a:off x="6096001" y="1995326"/>
            <a:ext cx="3887391" cy="3326055"/>
          </a:xfrm>
        </p:spPr>
        <p:txBody>
          <a:bodyPr>
            <a:noAutofit/>
          </a:bodyPr>
          <a:lstStyle/>
          <a:p>
            <a:r>
              <a:rPr lang="en-US" sz="2400" dirty="0" smtClean="0"/>
              <a:t>Creativity</a:t>
            </a:r>
          </a:p>
          <a:p>
            <a:r>
              <a:rPr lang="en-US" sz="2400" dirty="0" smtClean="0"/>
              <a:t>Autonomy</a:t>
            </a:r>
            <a:endParaRPr lang="en-US" sz="2400" dirty="0"/>
          </a:p>
          <a:p>
            <a:r>
              <a:rPr lang="en-US" sz="2400" dirty="0"/>
              <a:t>Intrinsic action</a:t>
            </a:r>
          </a:p>
          <a:p>
            <a:r>
              <a:rPr lang="en-US" sz="2400" dirty="0" smtClean="0"/>
              <a:t>Choice</a:t>
            </a:r>
            <a:endParaRPr lang="en-US" sz="2400" dirty="0"/>
          </a:p>
          <a:p>
            <a:r>
              <a:rPr lang="en-US" sz="2400" dirty="0"/>
              <a:t>Self-reflection</a:t>
            </a:r>
          </a:p>
          <a:p>
            <a:r>
              <a:rPr lang="en-US" sz="2400" dirty="0"/>
              <a:t>Disengagement</a:t>
            </a:r>
          </a:p>
          <a:p>
            <a:r>
              <a:rPr lang="en-US" sz="2400" dirty="0" smtClean="0"/>
              <a:t>Excitement</a:t>
            </a:r>
          </a:p>
          <a:p>
            <a:r>
              <a:rPr lang="en-US" sz="2400" dirty="0" smtClean="0"/>
              <a:t>Challenge</a:t>
            </a:r>
            <a:r>
              <a:rPr lang="en-US" sz="2400" dirty="0"/>
              <a:t>, risk</a:t>
            </a:r>
          </a:p>
          <a:p>
            <a:r>
              <a:rPr lang="en-US" sz="2400" dirty="0" smtClean="0"/>
              <a:t>Control</a:t>
            </a:r>
            <a:endParaRPr lang="en-US" sz="2800" dirty="0"/>
          </a:p>
          <a:p>
            <a:endParaRPr lang="en-US" dirty="0"/>
          </a:p>
        </p:txBody>
      </p:sp>
      <p:pic>
        <p:nvPicPr>
          <p:cNvPr id="11" name="Picture 3" descr="C:\Users\llc7\Documents\My Dropbox\papers\commonwealth prevention alliance\Galapagos boat.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4840" r="27413"/>
          <a:stretch/>
        </p:blipFill>
        <p:spPr bwMode="auto">
          <a:xfrm>
            <a:off x="581193" y="1798236"/>
            <a:ext cx="2911790" cy="45737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C:\Users\llc7\Documents\My Dropbox\papers\commonwealth prevention alliance\Galapagos bird watch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6347" y="2133600"/>
            <a:ext cx="3447288" cy="22935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36458"/>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1113182" y="298173"/>
            <a:ext cx="9435548" cy="629036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58653955"/>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lum/>
          </a:blip>
          <a:srcRect/>
          <a:stretch>
            <a:fillRect/>
          </a:stretch>
        </p:blipFill>
        <p:spPr bwMode="auto">
          <a:xfrm>
            <a:off x="1524000" y="0"/>
            <a:ext cx="4572000" cy="6858000"/>
          </a:xfrm>
          <a:prstGeom prst="rect">
            <a:avLst/>
          </a:prstGeom>
          <a:noFill/>
          <a:ln w="9525">
            <a:noFill/>
            <a:miter lim="800000"/>
            <a:headEnd/>
            <a:tailEnd/>
          </a:ln>
          <a:effectLst/>
        </p:spPr>
      </p:pic>
      <p:pic>
        <p:nvPicPr>
          <p:cNvPr id="91142" name="Picture 6"/>
          <p:cNvPicPr>
            <a:picLocks noChangeAspect="1" noChangeArrowheads="1"/>
          </p:cNvPicPr>
          <p:nvPr/>
        </p:nvPicPr>
        <p:blipFill>
          <a:blip r:embed="rId4"/>
          <a:srcRect/>
          <a:stretch>
            <a:fillRect/>
          </a:stretch>
        </p:blipFill>
        <p:spPr bwMode="auto">
          <a:xfrm>
            <a:off x="6096001" y="2895601"/>
            <a:ext cx="2225675" cy="1159541"/>
          </a:xfrm>
          <a:prstGeom prst="rect">
            <a:avLst/>
          </a:prstGeom>
          <a:noFill/>
          <a:ln w="9525">
            <a:noFill/>
            <a:miter lim="800000"/>
            <a:headEnd/>
            <a:tailEnd/>
          </a:ln>
          <a:effectLst/>
        </p:spPr>
      </p:pic>
      <p:pic>
        <p:nvPicPr>
          <p:cNvPr id="91143" name="Picture 7"/>
          <p:cNvPicPr>
            <a:picLocks noChangeAspect="1" noChangeArrowheads="1"/>
          </p:cNvPicPr>
          <p:nvPr/>
        </p:nvPicPr>
        <p:blipFill>
          <a:blip r:embed="rId5"/>
          <a:srcRect/>
          <a:stretch>
            <a:fillRect/>
          </a:stretch>
        </p:blipFill>
        <p:spPr bwMode="auto">
          <a:xfrm>
            <a:off x="6553200" y="2352979"/>
            <a:ext cx="3429000" cy="502339"/>
          </a:xfrm>
          <a:prstGeom prst="rect">
            <a:avLst/>
          </a:prstGeom>
          <a:noFill/>
          <a:ln w="9525">
            <a:noFill/>
            <a:miter lim="800000"/>
            <a:headEnd/>
            <a:tailEnd/>
          </a:ln>
          <a:effectLst/>
        </p:spPr>
      </p:pic>
      <p:pic>
        <p:nvPicPr>
          <p:cNvPr id="91145" name="Picture 9"/>
          <p:cNvPicPr>
            <a:picLocks noChangeAspect="1" noChangeArrowheads="1"/>
          </p:cNvPicPr>
          <p:nvPr/>
        </p:nvPicPr>
        <p:blipFill>
          <a:blip r:embed="rId6"/>
          <a:srcRect/>
          <a:stretch>
            <a:fillRect/>
          </a:stretch>
        </p:blipFill>
        <p:spPr bwMode="auto">
          <a:xfrm>
            <a:off x="8183610" y="3048001"/>
            <a:ext cx="2484391" cy="1155053"/>
          </a:xfrm>
          <a:prstGeom prst="rect">
            <a:avLst/>
          </a:prstGeom>
          <a:noFill/>
          <a:ln w="9525">
            <a:noFill/>
            <a:miter lim="800000"/>
            <a:headEnd/>
            <a:tailEnd/>
          </a:ln>
          <a:effectLst/>
        </p:spPr>
      </p:pic>
      <p:pic>
        <p:nvPicPr>
          <p:cNvPr id="91146" name="Picture 10"/>
          <p:cNvPicPr>
            <a:picLocks noChangeAspect="1" noChangeArrowheads="1"/>
          </p:cNvPicPr>
          <p:nvPr/>
        </p:nvPicPr>
        <p:blipFill>
          <a:blip r:embed="rId7"/>
          <a:srcRect/>
          <a:stretch>
            <a:fillRect/>
          </a:stretch>
        </p:blipFill>
        <p:spPr bwMode="auto">
          <a:xfrm>
            <a:off x="6248401" y="4191001"/>
            <a:ext cx="2425777" cy="1112837"/>
          </a:xfrm>
          <a:prstGeom prst="rect">
            <a:avLst/>
          </a:prstGeom>
          <a:noFill/>
          <a:ln w="9525">
            <a:noFill/>
            <a:miter lim="800000"/>
            <a:headEnd/>
            <a:tailEnd/>
          </a:ln>
          <a:effectLst/>
        </p:spPr>
      </p:pic>
      <p:pic>
        <p:nvPicPr>
          <p:cNvPr id="91147" name="Picture 11"/>
          <p:cNvPicPr>
            <a:picLocks noChangeAspect="1" noChangeArrowheads="1"/>
          </p:cNvPicPr>
          <p:nvPr/>
        </p:nvPicPr>
        <p:blipFill>
          <a:blip r:embed="rId8"/>
          <a:srcRect/>
          <a:stretch>
            <a:fillRect/>
          </a:stretch>
        </p:blipFill>
        <p:spPr bwMode="auto">
          <a:xfrm>
            <a:off x="8537422" y="4572000"/>
            <a:ext cx="2130578" cy="1044574"/>
          </a:xfrm>
          <a:prstGeom prst="rect">
            <a:avLst/>
          </a:prstGeom>
          <a:noFill/>
          <a:ln w="9525">
            <a:noFill/>
            <a:miter lim="800000"/>
            <a:headEnd/>
            <a:tailEnd/>
          </a:ln>
          <a:effectLst/>
        </p:spPr>
      </p:pic>
      <p:pic>
        <p:nvPicPr>
          <p:cNvPr id="91148" name="Picture 12"/>
          <p:cNvPicPr>
            <a:picLocks noChangeAspect="1" noChangeArrowheads="1"/>
          </p:cNvPicPr>
          <p:nvPr/>
        </p:nvPicPr>
        <p:blipFill>
          <a:blip r:embed="rId9"/>
          <a:srcRect/>
          <a:stretch>
            <a:fillRect/>
          </a:stretch>
        </p:blipFill>
        <p:spPr bwMode="auto">
          <a:xfrm>
            <a:off x="8347470" y="5638800"/>
            <a:ext cx="2320530" cy="1066800"/>
          </a:xfrm>
          <a:prstGeom prst="rect">
            <a:avLst/>
          </a:prstGeom>
          <a:noFill/>
          <a:ln w="9525">
            <a:noFill/>
            <a:miter lim="800000"/>
            <a:headEnd/>
            <a:tailEnd/>
          </a:ln>
          <a:effectLst/>
        </p:spPr>
      </p:pic>
      <p:pic>
        <p:nvPicPr>
          <p:cNvPr id="91149" name="Picture 13"/>
          <p:cNvPicPr>
            <a:picLocks noChangeAspect="1" noChangeArrowheads="1"/>
          </p:cNvPicPr>
          <p:nvPr/>
        </p:nvPicPr>
        <p:blipFill>
          <a:blip r:embed="rId10"/>
          <a:srcRect/>
          <a:stretch>
            <a:fillRect/>
          </a:stretch>
        </p:blipFill>
        <p:spPr bwMode="auto">
          <a:xfrm>
            <a:off x="6019801" y="5562600"/>
            <a:ext cx="2251457" cy="1295400"/>
          </a:xfrm>
          <a:prstGeom prst="rect">
            <a:avLst/>
          </a:prstGeom>
          <a:noFill/>
          <a:ln w="9525">
            <a:noFill/>
            <a:miter lim="800000"/>
            <a:headEnd/>
            <a:tailEnd/>
          </a:ln>
          <a:effectLst/>
        </p:spPr>
      </p:pic>
      <p:pic>
        <p:nvPicPr>
          <p:cNvPr id="91150" name="Picture 14"/>
          <p:cNvPicPr>
            <a:picLocks noChangeAspect="1" noChangeArrowheads="1"/>
          </p:cNvPicPr>
          <p:nvPr/>
        </p:nvPicPr>
        <p:blipFill>
          <a:blip r:embed="rId11"/>
          <a:srcRect/>
          <a:stretch>
            <a:fillRect/>
          </a:stretch>
        </p:blipFill>
        <p:spPr bwMode="auto">
          <a:xfrm>
            <a:off x="6019801" y="381001"/>
            <a:ext cx="2574943" cy="1329747"/>
          </a:xfrm>
          <a:prstGeom prst="rect">
            <a:avLst/>
          </a:prstGeom>
          <a:noFill/>
          <a:ln w="9525">
            <a:noFill/>
            <a:miter lim="800000"/>
            <a:headEnd/>
            <a:tailEnd/>
          </a:ln>
          <a:effectLst/>
        </p:spPr>
      </p:pic>
      <p:pic>
        <p:nvPicPr>
          <p:cNvPr id="91141" name="Picture 5"/>
          <p:cNvPicPr>
            <a:picLocks noChangeAspect="1" noChangeArrowheads="1"/>
          </p:cNvPicPr>
          <p:nvPr/>
        </p:nvPicPr>
        <p:blipFill>
          <a:blip r:embed="rId12"/>
          <a:srcRect/>
          <a:stretch>
            <a:fillRect/>
          </a:stretch>
        </p:blipFill>
        <p:spPr bwMode="auto">
          <a:xfrm>
            <a:off x="8266570" y="152400"/>
            <a:ext cx="2401430" cy="716528"/>
          </a:xfrm>
          <a:prstGeom prst="rect">
            <a:avLst/>
          </a:prstGeom>
          <a:noFill/>
          <a:ln w="9525">
            <a:noFill/>
            <a:miter lim="800000"/>
            <a:headEnd/>
            <a:tailEnd/>
          </a:ln>
          <a:effectLst/>
        </p:spPr>
      </p:pic>
      <p:pic>
        <p:nvPicPr>
          <p:cNvPr id="91144" name="Picture 8"/>
          <p:cNvPicPr>
            <a:picLocks noChangeAspect="1" noChangeArrowheads="1"/>
          </p:cNvPicPr>
          <p:nvPr/>
        </p:nvPicPr>
        <p:blipFill>
          <a:blip r:embed="rId13"/>
          <a:srcRect/>
          <a:stretch>
            <a:fillRect/>
          </a:stretch>
        </p:blipFill>
        <p:spPr bwMode="auto">
          <a:xfrm>
            <a:off x="8089692" y="1143000"/>
            <a:ext cx="2578309" cy="1137898"/>
          </a:xfrm>
          <a:prstGeom prst="rect">
            <a:avLst/>
          </a:prstGeom>
          <a:noFill/>
          <a:ln w="9525">
            <a:noFill/>
            <a:miter lim="800000"/>
            <a:headEnd/>
            <a:tailEnd/>
          </a:ln>
          <a:effectLst/>
        </p:spPr>
      </p:pic>
      <p:sp>
        <p:nvSpPr>
          <p:cNvPr id="13" name="TextBox 12"/>
          <p:cNvSpPr txBox="1"/>
          <p:nvPr/>
        </p:nvSpPr>
        <p:spPr>
          <a:xfrm>
            <a:off x="2438400" y="2286001"/>
            <a:ext cx="7543800" cy="2800767"/>
          </a:xfrm>
          <a:prstGeom prst="rect">
            <a:avLst/>
          </a:prstGeom>
          <a:solidFill>
            <a:schemeClr val="accent3">
              <a:lumMod val="50000"/>
            </a:schemeClr>
          </a:solidFill>
        </p:spPr>
        <p:txBody>
          <a:bodyPr wrap="square" rtlCol="0">
            <a:spAutoFit/>
          </a:bodyPr>
          <a:lstStyle/>
          <a:p>
            <a:pPr algn="ctr"/>
            <a:r>
              <a:rPr lang="en-US" sz="8800" dirty="0">
                <a:solidFill>
                  <a:schemeClr val="bg1">
                    <a:lumMod val="10000"/>
                    <a:lumOff val="90000"/>
                  </a:schemeClr>
                </a:solidFill>
              </a:rPr>
              <a:t>What Aren’t You Doing??</a:t>
            </a:r>
          </a:p>
        </p:txBody>
      </p:sp>
    </p:spTree>
    <p:extLst>
      <p:ext uri="{BB962C8B-B14F-4D97-AF65-F5344CB8AC3E}">
        <p14:creationId xmlns:p14="http://schemas.microsoft.com/office/powerpoint/2010/main" val="20717580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1150"/>
                                        </p:tgtEl>
                                        <p:attrNameLst>
                                          <p:attrName>style.visibility</p:attrName>
                                        </p:attrNameLst>
                                      </p:cBhvr>
                                      <p:to>
                                        <p:strVal val="visible"/>
                                      </p:to>
                                    </p:set>
                                    <p:anim calcmode="lin" valueType="num">
                                      <p:cBhvr additive="base">
                                        <p:cTn id="7" dur="500" fill="hold"/>
                                        <p:tgtEl>
                                          <p:spTgt spid="91150"/>
                                        </p:tgtEl>
                                        <p:attrNameLst>
                                          <p:attrName>ppt_x</p:attrName>
                                        </p:attrNameLst>
                                      </p:cBhvr>
                                      <p:tavLst>
                                        <p:tav tm="0">
                                          <p:val>
                                            <p:strVal val="#ppt_x"/>
                                          </p:val>
                                        </p:tav>
                                        <p:tav tm="100000">
                                          <p:val>
                                            <p:strVal val="#ppt_x"/>
                                          </p:val>
                                        </p:tav>
                                      </p:tavLst>
                                    </p:anim>
                                    <p:anim calcmode="lin" valueType="num">
                                      <p:cBhvr additive="base">
                                        <p:cTn id="8" dur="500" fill="hold"/>
                                        <p:tgtEl>
                                          <p:spTgt spid="911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1141"/>
                                        </p:tgtEl>
                                        <p:attrNameLst>
                                          <p:attrName>style.visibility</p:attrName>
                                        </p:attrNameLst>
                                      </p:cBhvr>
                                      <p:to>
                                        <p:strVal val="visible"/>
                                      </p:to>
                                    </p:set>
                                    <p:anim calcmode="lin" valueType="num">
                                      <p:cBhvr additive="base">
                                        <p:cTn id="13" dur="500" fill="hold"/>
                                        <p:tgtEl>
                                          <p:spTgt spid="91141"/>
                                        </p:tgtEl>
                                        <p:attrNameLst>
                                          <p:attrName>ppt_x</p:attrName>
                                        </p:attrNameLst>
                                      </p:cBhvr>
                                      <p:tavLst>
                                        <p:tav tm="0">
                                          <p:val>
                                            <p:strVal val="#ppt_x"/>
                                          </p:val>
                                        </p:tav>
                                        <p:tav tm="100000">
                                          <p:val>
                                            <p:strVal val="#ppt_x"/>
                                          </p:val>
                                        </p:tav>
                                      </p:tavLst>
                                    </p:anim>
                                    <p:anim calcmode="lin" valueType="num">
                                      <p:cBhvr additive="base">
                                        <p:cTn id="14" dur="500" fill="hold"/>
                                        <p:tgtEl>
                                          <p:spTgt spid="911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1144"/>
                                        </p:tgtEl>
                                        <p:attrNameLst>
                                          <p:attrName>style.visibility</p:attrName>
                                        </p:attrNameLst>
                                      </p:cBhvr>
                                      <p:to>
                                        <p:strVal val="visible"/>
                                      </p:to>
                                    </p:set>
                                    <p:anim calcmode="lin" valueType="num">
                                      <p:cBhvr additive="base">
                                        <p:cTn id="19" dur="500" fill="hold"/>
                                        <p:tgtEl>
                                          <p:spTgt spid="91144"/>
                                        </p:tgtEl>
                                        <p:attrNameLst>
                                          <p:attrName>ppt_x</p:attrName>
                                        </p:attrNameLst>
                                      </p:cBhvr>
                                      <p:tavLst>
                                        <p:tav tm="0">
                                          <p:val>
                                            <p:strVal val="#ppt_x"/>
                                          </p:val>
                                        </p:tav>
                                        <p:tav tm="100000">
                                          <p:val>
                                            <p:strVal val="#ppt_x"/>
                                          </p:val>
                                        </p:tav>
                                      </p:tavLst>
                                    </p:anim>
                                    <p:anim calcmode="lin" valueType="num">
                                      <p:cBhvr additive="base">
                                        <p:cTn id="20" dur="500" fill="hold"/>
                                        <p:tgtEl>
                                          <p:spTgt spid="911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1143"/>
                                        </p:tgtEl>
                                        <p:attrNameLst>
                                          <p:attrName>style.visibility</p:attrName>
                                        </p:attrNameLst>
                                      </p:cBhvr>
                                      <p:to>
                                        <p:strVal val="visible"/>
                                      </p:to>
                                    </p:set>
                                    <p:anim calcmode="lin" valueType="num">
                                      <p:cBhvr additive="base">
                                        <p:cTn id="25" dur="500" fill="hold"/>
                                        <p:tgtEl>
                                          <p:spTgt spid="91143"/>
                                        </p:tgtEl>
                                        <p:attrNameLst>
                                          <p:attrName>ppt_x</p:attrName>
                                        </p:attrNameLst>
                                      </p:cBhvr>
                                      <p:tavLst>
                                        <p:tav tm="0">
                                          <p:val>
                                            <p:strVal val="#ppt_x"/>
                                          </p:val>
                                        </p:tav>
                                        <p:tav tm="100000">
                                          <p:val>
                                            <p:strVal val="#ppt_x"/>
                                          </p:val>
                                        </p:tav>
                                      </p:tavLst>
                                    </p:anim>
                                    <p:anim calcmode="lin" valueType="num">
                                      <p:cBhvr additive="base">
                                        <p:cTn id="26" dur="500" fill="hold"/>
                                        <p:tgtEl>
                                          <p:spTgt spid="911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1142"/>
                                        </p:tgtEl>
                                        <p:attrNameLst>
                                          <p:attrName>style.visibility</p:attrName>
                                        </p:attrNameLst>
                                      </p:cBhvr>
                                      <p:to>
                                        <p:strVal val="visible"/>
                                      </p:to>
                                    </p:set>
                                    <p:anim calcmode="lin" valueType="num">
                                      <p:cBhvr additive="base">
                                        <p:cTn id="31" dur="500" fill="hold"/>
                                        <p:tgtEl>
                                          <p:spTgt spid="91142"/>
                                        </p:tgtEl>
                                        <p:attrNameLst>
                                          <p:attrName>ppt_x</p:attrName>
                                        </p:attrNameLst>
                                      </p:cBhvr>
                                      <p:tavLst>
                                        <p:tav tm="0">
                                          <p:val>
                                            <p:strVal val="#ppt_x"/>
                                          </p:val>
                                        </p:tav>
                                        <p:tav tm="100000">
                                          <p:val>
                                            <p:strVal val="#ppt_x"/>
                                          </p:val>
                                        </p:tav>
                                      </p:tavLst>
                                    </p:anim>
                                    <p:anim calcmode="lin" valueType="num">
                                      <p:cBhvr additive="base">
                                        <p:cTn id="32" dur="500" fill="hold"/>
                                        <p:tgtEl>
                                          <p:spTgt spid="9114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1145"/>
                                        </p:tgtEl>
                                        <p:attrNameLst>
                                          <p:attrName>style.visibility</p:attrName>
                                        </p:attrNameLst>
                                      </p:cBhvr>
                                      <p:to>
                                        <p:strVal val="visible"/>
                                      </p:to>
                                    </p:set>
                                    <p:anim calcmode="lin" valueType="num">
                                      <p:cBhvr additive="base">
                                        <p:cTn id="37" dur="500" fill="hold"/>
                                        <p:tgtEl>
                                          <p:spTgt spid="91145"/>
                                        </p:tgtEl>
                                        <p:attrNameLst>
                                          <p:attrName>ppt_x</p:attrName>
                                        </p:attrNameLst>
                                      </p:cBhvr>
                                      <p:tavLst>
                                        <p:tav tm="0">
                                          <p:val>
                                            <p:strVal val="#ppt_x"/>
                                          </p:val>
                                        </p:tav>
                                        <p:tav tm="100000">
                                          <p:val>
                                            <p:strVal val="#ppt_x"/>
                                          </p:val>
                                        </p:tav>
                                      </p:tavLst>
                                    </p:anim>
                                    <p:anim calcmode="lin" valueType="num">
                                      <p:cBhvr additive="base">
                                        <p:cTn id="38" dur="500" fill="hold"/>
                                        <p:tgtEl>
                                          <p:spTgt spid="9114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1146"/>
                                        </p:tgtEl>
                                        <p:attrNameLst>
                                          <p:attrName>style.visibility</p:attrName>
                                        </p:attrNameLst>
                                      </p:cBhvr>
                                      <p:to>
                                        <p:strVal val="visible"/>
                                      </p:to>
                                    </p:set>
                                    <p:anim calcmode="lin" valueType="num">
                                      <p:cBhvr additive="base">
                                        <p:cTn id="43" dur="500" fill="hold"/>
                                        <p:tgtEl>
                                          <p:spTgt spid="91146"/>
                                        </p:tgtEl>
                                        <p:attrNameLst>
                                          <p:attrName>ppt_x</p:attrName>
                                        </p:attrNameLst>
                                      </p:cBhvr>
                                      <p:tavLst>
                                        <p:tav tm="0">
                                          <p:val>
                                            <p:strVal val="#ppt_x"/>
                                          </p:val>
                                        </p:tav>
                                        <p:tav tm="100000">
                                          <p:val>
                                            <p:strVal val="#ppt_x"/>
                                          </p:val>
                                        </p:tav>
                                      </p:tavLst>
                                    </p:anim>
                                    <p:anim calcmode="lin" valueType="num">
                                      <p:cBhvr additive="base">
                                        <p:cTn id="44" dur="500" fill="hold"/>
                                        <p:tgtEl>
                                          <p:spTgt spid="9114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1147"/>
                                        </p:tgtEl>
                                        <p:attrNameLst>
                                          <p:attrName>style.visibility</p:attrName>
                                        </p:attrNameLst>
                                      </p:cBhvr>
                                      <p:to>
                                        <p:strVal val="visible"/>
                                      </p:to>
                                    </p:set>
                                    <p:anim calcmode="lin" valueType="num">
                                      <p:cBhvr additive="base">
                                        <p:cTn id="49" dur="500" fill="hold"/>
                                        <p:tgtEl>
                                          <p:spTgt spid="91147"/>
                                        </p:tgtEl>
                                        <p:attrNameLst>
                                          <p:attrName>ppt_x</p:attrName>
                                        </p:attrNameLst>
                                      </p:cBhvr>
                                      <p:tavLst>
                                        <p:tav tm="0">
                                          <p:val>
                                            <p:strVal val="#ppt_x"/>
                                          </p:val>
                                        </p:tav>
                                        <p:tav tm="100000">
                                          <p:val>
                                            <p:strVal val="#ppt_x"/>
                                          </p:val>
                                        </p:tav>
                                      </p:tavLst>
                                    </p:anim>
                                    <p:anim calcmode="lin" valueType="num">
                                      <p:cBhvr additive="base">
                                        <p:cTn id="50" dur="500" fill="hold"/>
                                        <p:tgtEl>
                                          <p:spTgt spid="9114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1149"/>
                                        </p:tgtEl>
                                        <p:attrNameLst>
                                          <p:attrName>style.visibility</p:attrName>
                                        </p:attrNameLst>
                                      </p:cBhvr>
                                      <p:to>
                                        <p:strVal val="visible"/>
                                      </p:to>
                                    </p:set>
                                    <p:anim calcmode="lin" valueType="num">
                                      <p:cBhvr additive="base">
                                        <p:cTn id="55" dur="500" fill="hold"/>
                                        <p:tgtEl>
                                          <p:spTgt spid="91149"/>
                                        </p:tgtEl>
                                        <p:attrNameLst>
                                          <p:attrName>ppt_x</p:attrName>
                                        </p:attrNameLst>
                                      </p:cBhvr>
                                      <p:tavLst>
                                        <p:tav tm="0">
                                          <p:val>
                                            <p:strVal val="#ppt_x"/>
                                          </p:val>
                                        </p:tav>
                                        <p:tav tm="100000">
                                          <p:val>
                                            <p:strVal val="#ppt_x"/>
                                          </p:val>
                                        </p:tav>
                                      </p:tavLst>
                                    </p:anim>
                                    <p:anim calcmode="lin" valueType="num">
                                      <p:cBhvr additive="base">
                                        <p:cTn id="56" dur="500" fill="hold"/>
                                        <p:tgtEl>
                                          <p:spTgt spid="9114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1148"/>
                                        </p:tgtEl>
                                        <p:attrNameLst>
                                          <p:attrName>style.visibility</p:attrName>
                                        </p:attrNameLst>
                                      </p:cBhvr>
                                      <p:to>
                                        <p:strVal val="visible"/>
                                      </p:to>
                                    </p:set>
                                    <p:anim calcmode="lin" valueType="num">
                                      <p:cBhvr additive="base">
                                        <p:cTn id="61" dur="500" fill="hold"/>
                                        <p:tgtEl>
                                          <p:spTgt spid="91148"/>
                                        </p:tgtEl>
                                        <p:attrNameLst>
                                          <p:attrName>ppt_x</p:attrName>
                                        </p:attrNameLst>
                                      </p:cBhvr>
                                      <p:tavLst>
                                        <p:tav tm="0">
                                          <p:val>
                                            <p:strVal val="#ppt_x"/>
                                          </p:val>
                                        </p:tav>
                                        <p:tav tm="100000">
                                          <p:val>
                                            <p:strVal val="#ppt_x"/>
                                          </p:val>
                                        </p:tav>
                                      </p:tavLst>
                                    </p:anim>
                                    <p:anim calcmode="lin" valueType="num">
                                      <p:cBhvr additive="base">
                                        <p:cTn id="62" dur="500" fill="hold"/>
                                        <p:tgtEl>
                                          <p:spTgt spid="9114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1000" fill="hold"/>
                                        <p:tgtEl>
                                          <p:spTgt spid="13"/>
                                        </p:tgtEl>
                                        <p:attrNameLst>
                                          <p:attrName>ppt_w</p:attrName>
                                        </p:attrNameLst>
                                      </p:cBhvr>
                                      <p:tavLst>
                                        <p:tav tm="0">
                                          <p:val>
                                            <p:fltVal val="0"/>
                                          </p:val>
                                        </p:tav>
                                        <p:tav tm="100000">
                                          <p:val>
                                            <p:strVal val="#ppt_w"/>
                                          </p:val>
                                        </p:tav>
                                      </p:tavLst>
                                    </p:anim>
                                    <p:anim calcmode="lin" valueType="num">
                                      <p:cBhvr>
                                        <p:cTn id="68" dur="1000" fill="hold"/>
                                        <p:tgtEl>
                                          <p:spTgt spid="13"/>
                                        </p:tgtEl>
                                        <p:attrNameLst>
                                          <p:attrName>ppt_h</p:attrName>
                                        </p:attrNameLst>
                                      </p:cBhvr>
                                      <p:tavLst>
                                        <p:tav tm="0">
                                          <p:val>
                                            <p:fltVal val="0"/>
                                          </p:val>
                                        </p:tav>
                                        <p:tav tm="100000">
                                          <p:val>
                                            <p:strVal val="#ppt_h"/>
                                          </p:val>
                                        </p:tav>
                                      </p:tavLst>
                                    </p:anim>
                                    <p:anim calcmode="lin" valueType="num">
                                      <p:cBhvr>
                                        <p:cTn id="6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42863"/>
            <a:ext cx="8772525" cy="677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077075" y="352425"/>
            <a:ext cx="4857750" cy="400110"/>
          </a:xfrm>
          <a:prstGeom prst="rect">
            <a:avLst/>
          </a:prstGeom>
          <a:solidFill>
            <a:schemeClr val="accent1">
              <a:lumMod val="60000"/>
              <a:lumOff val="40000"/>
            </a:schemeClr>
          </a:solidFill>
        </p:spPr>
        <p:txBody>
          <a:bodyPr wrap="square" rtlCol="0">
            <a:spAutoFit/>
          </a:bodyPr>
          <a:lstStyle/>
          <a:p>
            <a:r>
              <a:rPr lang="en-US" sz="2000" dirty="0" smtClean="0">
                <a:solidFill>
                  <a:schemeClr val="bg1"/>
                </a:solidFill>
              </a:rPr>
              <a:t>American College Students from 2011-2015</a:t>
            </a:r>
            <a:endParaRPr lang="en-US" sz="2000" dirty="0">
              <a:solidFill>
                <a:schemeClr val="bg1"/>
              </a:solidFill>
            </a:endParaRPr>
          </a:p>
        </p:txBody>
      </p:sp>
      <p:sp>
        <p:nvSpPr>
          <p:cNvPr id="3" name="TextBox 2"/>
          <p:cNvSpPr txBox="1"/>
          <p:nvPr/>
        </p:nvSpPr>
        <p:spPr>
          <a:xfrm>
            <a:off x="9282849" y="1443841"/>
            <a:ext cx="2394065" cy="3970318"/>
          </a:xfrm>
          <a:prstGeom prst="rect">
            <a:avLst/>
          </a:prstGeom>
          <a:noFill/>
        </p:spPr>
        <p:txBody>
          <a:bodyPr wrap="square" rtlCol="0">
            <a:spAutoFit/>
          </a:bodyPr>
          <a:lstStyle/>
          <a:p>
            <a:r>
              <a:rPr lang="en-US" sz="3600" dirty="0" smtClean="0"/>
              <a:t>Have you ever done a time diary?</a:t>
            </a:r>
          </a:p>
          <a:p>
            <a:endParaRPr lang="en-US" sz="3600" dirty="0"/>
          </a:p>
          <a:p>
            <a:r>
              <a:rPr lang="en-US" sz="3600" dirty="0" smtClean="0"/>
              <a:t>Try it, you’ll be surprised.</a:t>
            </a:r>
            <a:endParaRPr lang="en-US" sz="3600" dirty="0"/>
          </a:p>
        </p:txBody>
      </p:sp>
    </p:spTree>
    <p:extLst>
      <p:ext uri="{BB962C8B-B14F-4D97-AF65-F5344CB8AC3E}">
        <p14:creationId xmlns:p14="http://schemas.microsoft.com/office/powerpoint/2010/main" val="1805319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Leisure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5692" y="908952"/>
            <a:ext cx="3919818" cy="522642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950" y="1080424"/>
            <a:ext cx="4573195" cy="34298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894" y="3827929"/>
            <a:ext cx="4833707" cy="2771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59353483"/>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9453" r="18281"/>
          <a:stretch/>
        </p:blipFill>
        <p:spPr>
          <a:xfrm>
            <a:off x="3763047" y="2715020"/>
            <a:ext cx="4020498" cy="296988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46505" b="10905"/>
          <a:stretch/>
        </p:blipFill>
        <p:spPr>
          <a:xfrm>
            <a:off x="496930" y="1886264"/>
            <a:ext cx="3704575" cy="4627402"/>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7928" r="10646"/>
          <a:stretch/>
        </p:blipFill>
        <p:spPr>
          <a:xfrm>
            <a:off x="7467622" y="1226551"/>
            <a:ext cx="4371783" cy="4026767"/>
          </a:xfrm>
          <a:prstGeom prst="rect">
            <a:avLst/>
          </a:prstGeom>
        </p:spPr>
      </p:pic>
      <p:sp>
        <p:nvSpPr>
          <p:cNvPr id="7" name="Title 6"/>
          <p:cNvSpPr>
            <a:spLocks noGrp="1"/>
          </p:cNvSpPr>
          <p:nvPr>
            <p:ph type="title"/>
          </p:nvPr>
        </p:nvSpPr>
        <p:spPr/>
        <p:txBody>
          <a:bodyPr/>
          <a:lstStyle/>
          <a:p>
            <a:r>
              <a:rPr lang="en-US" dirty="0" smtClean="0"/>
              <a:t>Recreation = re=creation</a:t>
            </a:r>
            <a:endParaRPr lang="en-US" dirty="0"/>
          </a:p>
        </p:txBody>
      </p:sp>
      <p:sp>
        <p:nvSpPr>
          <p:cNvPr id="8" name="Content Placeholder 7"/>
          <p:cNvSpPr>
            <a:spLocks noGrp="1"/>
          </p:cNvSpPr>
          <p:nvPr>
            <p:ph idx="1"/>
          </p:nvPr>
        </p:nvSpPr>
        <p:spPr/>
        <p:txBody>
          <a:bodyPr/>
          <a:lstStyle/>
          <a:p>
            <a:endParaRPr lang="en-US"/>
          </a:p>
        </p:txBody>
      </p:sp>
    </p:spTree>
    <p:extLst>
      <p:ext uri="{BB962C8B-B14F-4D97-AF65-F5344CB8AC3E}">
        <p14:creationId xmlns:p14="http://schemas.microsoft.com/office/powerpoint/2010/main" val="3985450797"/>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Play</a:t>
            </a:r>
            <a:endParaRPr lang="en-US" sz="3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0388" y="658318"/>
            <a:ext cx="2806552" cy="498942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95" y="3051510"/>
            <a:ext cx="4279392" cy="370332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4651" t="48740" r="25589" b="20430"/>
          <a:stretch/>
        </p:blipFill>
        <p:spPr>
          <a:xfrm>
            <a:off x="2336345" y="658318"/>
            <a:ext cx="5527547" cy="3218016"/>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0628" y="4021498"/>
            <a:ext cx="4313842" cy="2426535"/>
          </a:xfrm>
          <a:prstGeom prst="rect">
            <a:avLst/>
          </a:prstGeom>
        </p:spPr>
      </p:pic>
    </p:spTree>
    <p:extLst>
      <p:ext uri="{BB962C8B-B14F-4D97-AF65-F5344CB8AC3E}">
        <p14:creationId xmlns:p14="http://schemas.microsoft.com/office/powerpoint/2010/main" val="330777797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Play</a:t>
            </a:r>
            <a:endParaRPr lang="en-US" sz="36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60761"/>
          <a:stretch/>
        </p:blipFill>
        <p:spPr>
          <a:xfrm>
            <a:off x="7258866" y="1890842"/>
            <a:ext cx="3625028" cy="252875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9680" b="40424"/>
          <a:stretch/>
        </p:blipFill>
        <p:spPr>
          <a:xfrm>
            <a:off x="3253249" y="2262754"/>
            <a:ext cx="3710967" cy="3171782"/>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4651" t="50695" r="24671" b="20430"/>
          <a:stretch/>
        </p:blipFill>
        <p:spPr>
          <a:xfrm>
            <a:off x="6972815" y="4587240"/>
            <a:ext cx="4260666" cy="2270760"/>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47169"/>
          <a:stretch/>
        </p:blipFill>
        <p:spPr>
          <a:xfrm>
            <a:off x="150565" y="2576013"/>
            <a:ext cx="2955359" cy="3146607"/>
          </a:xfrm>
          <a:prstGeom prst="rect">
            <a:avLst/>
          </a:prstGeom>
        </p:spPr>
      </p:pic>
    </p:spTree>
    <p:extLst>
      <p:ext uri="{BB962C8B-B14F-4D97-AF65-F5344CB8AC3E}">
        <p14:creationId xmlns:p14="http://schemas.microsoft.com/office/powerpoint/2010/main" val="12424784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4178</TotalTime>
  <Words>1247</Words>
  <Application>Microsoft Office PowerPoint</Application>
  <PresentationFormat>Widescreen</PresentationFormat>
  <Paragraphs>225</Paragraphs>
  <Slides>44</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Albertus Medium</vt:lpstr>
      <vt:lpstr>Arial</vt:lpstr>
      <vt:lpstr>Berlin Sans FB</vt:lpstr>
      <vt:lpstr>Calibri</vt:lpstr>
      <vt:lpstr>Georgia</vt:lpstr>
      <vt:lpstr>Gill Sans MT</vt:lpstr>
      <vt:lpstr>Tahoma</vt:lpstr>
      <vt:lpstr>Times New Roman</vt:lpstr>
      <vt:lpstr>Wingdings 2</vt:lpstr>
      <vt:lpstr>Dividend</vt:lpstr>
      <vt:lpstr>Play, Recreation and leisure: personal and professional perspectives</vt:lpstr>
      <vt:lpstr>time</vt:lpstr>
      <vt:lpstr>PowerPoint Presentation</vt:lpstr>
      <vt:lpstr>How do nwu students spend their time?</vt:lpstr>
      <vt:lpstr>PowerPoint Presentation</vt:lpstr>
      <vt:lpstr>Leisure</vt:lpstr>
      <vt:lpstr>Recreation = re=creation</vt:lpstr>
      <vt:lpstr>Play</vt:lpstr>
      <vt:lpstr>Play</vt:lpstr>
      <vt:lpstr>PowerPoint Presentation</vt:lpstr>
      <vt:lpstr>PowerPoint Presentation</vt:lpstr>
      <vt:lpstr>PowerPoint Presentation</vt:lpstr>
      <vt:lpstr>PowerPoint Presentation</vt:lpstr>
      <vt:lpstr>Why??? Why is leisure important to human potential?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Leisure Important to Human Potential?</vt:lpstr>
      <vt:lpstr>Leisure Activity Experience Context Model (LACE)</vt:lpstr>
      <vt:lpstr>PowerPoint Presentation</vt:lpstr>
      <vt:lpstr>Prevention – Alzheimer’s and Dementia</vt:lpstr>
      <vt:lpstr>Promotion – Physical Health</vt:lpstr>
      <vt:lpstr>experience</vt:lpstr>
      <vt:lpstr>Positive Experiences</vt:lpstr>
      <vt:lpstr>Negative Experiences</vt:lpstr>
      <vt:lpstr>PowerPoint Presentation</vt:lpstr>
      <vt:lpstr>Stress and south Africans</vt:lpstr>
      <vt:lpstr>Leisure-based Coping with Stress</vt:lpstr>
      <vt:lpstr>context</vt:lpstr>
      <vt:lpstr>Leisure and productivity</vt:lpstr>
      <vt:lpstr>Leisure, family and productivity</vt:lpstr>
      <vt:lpstr>Stress, work and leisure</vt:lpstr>
      <vt:lpstr>PowerPoint Presentation</vt:lpstr>
      <vt:lpstr>PowerPoint Presentation</vt:lpstr>
      <vt:lpstr>PowerPoint Presentation</vt:lpstr>
      <vt:lpstr>Vacations and health</vt:lpstr>
      <vt:lpstr>PowerPoint Presentation</vt:lpstr>
      <vt:lpstr>Why is Leisure Important to Human Potential?</vt:lpstr>
      <vt:lpstr>PowerPoint Presentation</vt:lpstr>
      <vt:lpstr>PowerPoint Presentation</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Play, Recreation and leisure</dc:title>
  <dc:creator>Administrator</dc:creator>
  <cp:lastModifiedBy>Linda Caldwell</cp:lastModifiedBy>
  <cp:revision>59</cp:revision>
  <dcterms:created xsi:type="dcterms:W3CDTF">2017-02-17T19:00:10Z</dcterms:created>
  <dcterms:modified xsi:type="dcterms:W3CDTF">2017-03-07T05:06:12Z</dcterms:modified>
</cp:coreProperties>
</file>