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6"/>
  </p:notesMasterIdLst>
  <p:sldIdLst>
    <p:sldId id="256" r:id="rId3"/>
    <p:sldId id="258" r:id="rId4"/>
    <p:sldId id="259" r:id="rId5"/>
    <p:sldId id="260" r:id="rId6"/>
    <p:sldId id="261" r:id="rId7"/>
    <p:sldId id="262" r:id="rId8"/>
    <p:sldId id="263" r:id="rId9"/>
    <p:sldId id="264" r:id="rId10"/>
    <p:sldId id="269" r:id="rId11"/>
    <p:sldId id="266" r:id="rId12"/>
    <p:sldId id="265"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PT Sans Narrow" panose="020B050602020302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32" autoAdjust="0"/>
  </p:normalViewPr>
  <p:slideViewPr>
    <p:cSldViewPr snapToGrid="0">
      <p:cViewPr varScale="1">
        <p:scale>
          <a:sx n="85" d="100"/>
          <a:sy n="85" d="100"/>
        </p:scale>
        <p:origin x="1378"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511513e6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c511513e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marR="0" indent="0">
              <a:lnSpc>
                <a:spcPct val="107000"/>
              </a:lnSpc>
              <a:spcBef>
                <a:spcPts val="0"/>
              </a:spcBef>
              <a:spcAft>
                <a:spcPts val="800"/>
              </a:spcAft>
              <a:buNone/>
            </a:pPr>
            <a:r>
              <a:rPr lang="en" u="sng" dirty="0"/>
              <a:t>Materials Needed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Session 4: Motivation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ETR manual and student workbook material: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teacher manual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pages 19-30</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Transparency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3 (Motivations)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workbook </a:t>
            </a:r>
            <a:r>
              <a:rPr lang="en-US" sz="1800" dirty="0">
                <a:effectLst/>
                <a:latin typeface="Calibri" panose="020F0502020204030204" pitchFamily="34" charset="0"/>
                <a:ea typeface="Calibri" panose="020F0502020204030204" pitchFamily="34" charset="0"/>
                <a:cs typeface="Times New Roman" panose="02020603050405020304" pitchFamily="18" charset="0"/>
              </a:rPr>
              <a:t>page 14 (Exploring my Motivation); 15 (Interview with an Adult),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TW Message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Checking Out My Motivation (TW workbook, page 11)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Master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2 (Motivation Scenarios)</a:t>
            </a:r>
          </a:p>
          <a:p>
            <a:pPr marL="457200" lvl="0" indent="0" algn="l" rtl="0">
              <a:lnSpc>
                <a:spcPct val="100000"/>
              </a:lnSpc>
              <a:spcBef>
                <a:spcPts val="1200"/>
              </a:spcBef>
              <a:spcAft>
                <a:spcPts val="0"/>
              </a:spcAft>
              <a:buClr>
                <a:schemeClr val="dk1"/>
              </a:buClr>
              <a:buSzPts val="1100"/>
              <a:buFont typeface="Arial"/>
              <a:buNone/>
            </a:pPr>
            <a:r>
              <a:rPr lang="en"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f4f61dbd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f4f61dbd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One of the main goals of this program is to help you learn ways that you can take charge of your leisure time. Taking charge means that first you need to analyze </a:t>
            </a:r>
            <a:r>
              <a:rPr lang="en" i="1">
                <a:solidFill>
                  <a:schemeClr val="dk1"/>
                </a:solidFill>
              </a:rPr>
              <a:t>how</a:t>
            </a:r>
            <a:r>
              <a:rPr lang="en">
                <a:solidFill>
                  <a:schemeClr val="dk1"/>
                </a:solidFill>
              </a:rPr>
              <a:t> you spend your time, how you </a:t>
            </a:r>
            <a:r>
              <a:rPr lang="en" i="1">
                <a:solidFill>
                  <a:schemeClr val="dk1"/>
                </a:solidFill>
              </a:rPr>
              <a:t>feel</a:t>
            </a:r>
            <a:r>
              <a:rPr lang="en">
                <a:solidFill>
                  <a:schemeClr val="dk1"/>
                </a:solidFill>
              </a:rPr>
              <a:t> when you are doing certain activities, and understanding </a:t>
            </a:r>
            <a:r>
              <a:rPr lang="en" i="1">
                <a:solidFill>
                  <a:schemeClr val="dk1"/>
                </a:solidFill>
              </a:rPr>
              <a:t>why</a:t>
            </a:r>
            <a:r>
              <a:rPr lang="en">
                <a:solidFill>
                  <a:schemeClr val="dk1"/>
                </a:solidFill>
              </a:rPr>
              <a:t> you do those activities.</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457200" lvl="0" indent="0" algn="l" rtl="0">
              <a:lnSpc>
                <a:spcPct val="100000"/>
              </a:lnSpc>
              <a:spcBef>
                <a:spcPts val="1200"/>
              </a:spcBef>
              <a:spcAft>
                <a:spcPts val="0"/>
              </a:spcAft>
              <a:buNone/>
            </a:pPr>
            <a:endParaRPr/>
          </a:p>
          <a:p>
            <a:pPr marL="457200" lvl="0" indent="0" algn="l" rtl="0">
              <a:lnSpc>
                <a:spcPct val="100000"/>
              </a:lnSpc>
              <a:spcBef>
                <a:spcPts val="1200"/>
              </a:spcBef>
              <a:spcAft>
                <a:spcPts val="0"/>
              </a:spcAft>
              <a:buNone/>
            </a:pPr>
            <a:r>
              <a:rPr lang="en"/>
              <a:t> </a:t>
            </a:r>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c511513e6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c511513e6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 This is a Pear Deck Text Slide </a:t>
            </a:r>
            <a:endParaRPr dirty="0">
              <a:solidFill>
                <a:schemeClr val="dk1"/>
              </a:solidFill>
            </a:endParaRPr>
          </a:p>
          <a:p>
            <a:pPr marL="0" lvl="0" indent="0" algn="l" rtl="0">
              <a:spcBef>
                <a:spcPts val="0"/>
              </a:spcBef>
              <a:spcAft>
                <a:spcPts val="0"/>
              </a:spcAft>
              <a:buNone/>
            </a:pPr>
            <a:r>
              <a:rPr lang="en" dirty="0">
                <a:solidFill>
                  <a:schemeClr val="dk1"/>
                </a:solidFill>
              </a:rPr>
              <a:t>🍐 To edit the type of question, go back to the "Ask Students a Question" in the Pear Deck sidebar.</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This is the summary sheet from today’s lesson. </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We discussed that doing activities when you really want to do them, and not because someone else wants you to, or that you think you should, are the healthiest, and are the most likely to be interesting to you, and therefore avoid boredom.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Using these ideas, practice taking charge of your leisure time this week. Think about how you can make your leisure more satisfying and interesting. We all have to compromise and do things because we have to or to please others. And sometimes what we do is boring or not very satisfying, and that is just life. Sometimes we can’t do everything we want to.</a:t>
            </a:r>
            <a:r>
              <a:rPr lang="en" b="1" dirty="0">
                <a:solidFill>
                  <a:schemeClr val="dk1"/>
                </a:solidFill>
              </a:rPr>
              <a:t> But don’t give up.</a:t>
            </a:r>
            <a:r>
              <a:rPr lang="en" dirty="0">
                <a:solidFill>
                  <a:schemeClr val="dk1"/>
                </a:solidFill>
              </a:rPr>
              <a:t> Taking charge of your leisure time means you should try to have a good balance of doing things doing things because you have a purpose or really want to do them and are really interested in what you are doing. Remember the Live Your Why website. It has some good ideas if you get stuck thinking about what to do. And don’t forget the ideas for turning a boring situation into something more interesting.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1c7ad03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1c7ad03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an opportunity to find out more about an adult in your life. Set up an interview with a parent, grandparent, caregiver, teacher, coach, etc. to find out some thing about their leisure. We’ll discuss this and talk about overcoming stereotypes and things that get in the way of doing what you want in leisure next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Use page 15 in the student book to conduct the interview.</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c511513e6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c511513e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c511513e6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c511513e6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Think back to your TimeWise Journal and analysis and why you did different things during the day. </a:t>
            </a:r>
          </a:p>
          <a:p>
            <a:pPr marL="0" lvl="0" indent="0" algn="l" rtl="0">
              <a:lnSpc>
                <a:spcPct val="115000"/>
              </a:lnSpc>
              <a:spcBef>
                <a:spcPts val="1200"/>
              </a:spcBef>
              <a:spcAft>
                <a:spcPts val="0"/>
              </a:spcAft>
              <a:buNone/>
            </a:pPr>
            <a:endParaRPr lang="en" dirty="0"/>
          </a:p>
          <a:p>
            <a:pPr marL="0" lvl="0" indent="0" algn="l" rtl="0">
              <a:lnSpc>
                <a:spcPct val="115000"/>
              </a:lnSpc>
              <a:spcBef>
                <a:spcPts val="1200"/>
              </a:spcBef>
              <a:spcAft>
                <a:spcPts val="0"/>
              </a:spcAft>
              <a:buNone/>
            </a:pPr>
            <a:r>
              <a:rPr lang="en" dirty="0"/>
              <a:t>Recall that when you completed your journals, you identified 5 types of reasons you did things. Have to, want to, nothing else to do, for a purpose, and for what others think. </a:t>
            </a:r>
          </a:p>
          <a:p>
            <a:pPr marL="0" lvl="0" indent="0" algn="l" rtl="0">
              <a:lnSpc>
                <a:spcPct val="115000"/>
              </a:lnSpc>
              <a:spcBef>
                <a:spcPts val="1200"/>
              </a:spcBef>
              <a:spcAft>
                <a:spcPts val="0"/>
              </a:spcAft>
              <a:buNone/>
            </a:pPr>
            <a:endParaRPr lang="en" dirty="0"/>
          </a:p>
          <a:p>
            <a:pPr marL="0" lvl="0" indent="0" algn="l" rtl="0">
              <a:lnSpc>
                <a:spcPct val="115000"/>
              </a:lnSpc>
              <a:spcBef>
                <a:spcPts val="1200"/>
              </a:spcBef>
              <a:spcAft>
                <a:spcPts val="0"/>
              </a:spcAft>
              <a:buNone/>
            </a:pPr>
            <a:r>
              <a:rPr lang="en" dirty="0"/>
              <a:t>Let’s dig a little deeper in terms of why you do things.</a:t>
            </a:r>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r>
              <a:rPr lang="en" dirty="0"/>
              <a:t>Motivation refers to why you do what you do. Every person has different motivations for doing things and not everyone does the same activity for the same reason. Usually doing something is more complex than doing it for just one reason…usually we have a few reasons for doing things.  But for our purposes here, it is helpful to identify the main reason you do things. This is also important because being bored and interested is closely linked with the reasons you do activities. </a:t>
            </a:r>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r>
              <a:rPr lang="en" dirty="0"/>
              <a:t>Next we will talk about what each of these motivations mean in more detail.</a:t>
            </a:r>
            <a:endParaRPr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c511513e6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0c511513e6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This is a Pear Deck Text Slide </a:t>
            </a:r>
            <a:endParaRPr dirty="0"/>
          </a:p>
          <a:p>
            <a:pPr marL="0" lvl="0" indent="0" algn="l" rtl="0">
              <a:spcBef>
                <a:spcPts val="0"/>
              </a:spcBef>
              <a:spcAft>
                <a:spcPts val="0"/>
              </a:spcAft>
              <a:buNone/>
            </a:pPr>
            <a:r>
              <a:rPr lang="en" dirty="0"/>
              <a:t>🍐 To edit the type of question, go back to the "Ask Students a Question" in the Pear Deck sidebar.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Sometimes people do things because they have to. That is just a way of life because we all have to do things during the day. And sometimes we need a push to be doing things, like when your parents, teachers, or coaches/other adults make you do something.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you have to do something, it is not as pleasurable as doing things because you want to. You be more bored and not as interested when this happens. </a:t>
            </a:r>
            <a:endParaRPr dirty="0"/>
          </a:p>
          <a:p>
            <a:pPr marL="0" lvl="0" indent="0" algn="l" rtl="0">
              <a:spcBef>
                <a:spcPts val="0"/>
              </a:spcBef>
              <a:spcAft>
                <a:spcPts val="0"/>
              </a:spcAft>
              <a:buNone/>
            </a:pPr>
            <a:r>
              <a:rPr lang="en" dirty="0"/>
              <a:t>But sometimes this motivation can get you involved in something you would have never tried otherwise, and you end up really loving 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Either discuss this or use the Pear Deck. Type in some activities that you feel you have to do. They can be leisure activities or other types of activities.</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c511513e6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c511513e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a:p>
            <a:pPr marL="0" lvl="0" indent="0" algn="l" rtl="0">
              <a:spcBef>
                <a:spcPts val="0"/>
              </a:spcBef>
              <a:spcAft>
                <a:spcPts val="0"/>
              </a:spcAft>
              <a:buNone/>
            </a:pPr>
            <a:r>
              <a:rPr lang="en"/>
              <a:t>Sometimes people do things completely because they want to. With this type of motivation the only person you are pleasing is you. You are doing something because you love it and you want to, and you don’t expect anything in return.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Type in some leisure activities you do because you really want to.  </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c511513e6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c511513e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This kind of motivation happens when you don’t know what to do, have nothing else to do, or don’t really care. It is like the boy in the video.  Everyone feels like this sometimes and it is not a bad thing, it is just life. But if it happens too often you can wind up feeling bored and unhappy much of the time. Nothing else to do motivation can lead to unhealthy things like using alcohol and drugs, or damaging property, or causing harm to yourself or others.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i="1">
                <a:solidFill>
                  <a:schemeClr val="dk1"/>
                </a:solidFill>
                <a:latin typeface="Calibri"/>
                <a:ea typeface="Calibri"/>
                <a:cs typeface="Calibri"/>
                <a:sym typeface="Calibri"/>
              </a:rPr>
              <a:t>Think back to when you were bored, bring in what they’ve said earlier.</a:t>
            </a:r>
            <a:endParaRPr i="1">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c511513e6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c511513e6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This is a Pear Deck Text Slide </a:t>
            </a:r>
            <a:endParaRPr dirty="0"/>
          </a:p>
          <a:p>
            <a:pPr marL="0" lvl="0" indent="0" algn="l" rtl="0">
              <a:spcBef>
                <a:spcPts val="0"/>
              </a:spcBef>
              <a:spcAft>
                <a:spcPts val="0"/>
              </a:spcAft>
              <a:buNone/>
            </a:pPr>
            <a:r>
              <a:rPr lang="en" dirty="0"/>
              <a:t>🍐 To edit the type of question, go back to the "Ask Students a Question" in the Pear Deck sidebar.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Sometimes people do things that they know will be good for them. With this motivation you do things you enjoy and you also do them because they lead to accomplishing a goal. For example, when you practice a sport, you are working to get good at the game, or so that you will get faster, and maybe even one day get a sports scholarship.  So you do the activity because you want to but you also have a goal in mind.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Type in some activities you do because you have a goal or purpose in mind. Try to focus on leisure activities.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c511513e6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c511513e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 This is a Pear Deck Text Slide </a:t>
            </a:r>
            <a:endParaRPr dirty="0">
              <a:solidFill>
                <a:schemeClr val="dk1"/>
              </a:solidFill>
            </a:endParaRPr>
          </a:p>
          <a:p>
            <a:pPr marL="0" lvl="0" indent="0" algn="l" rtl="0">
              <a:spcBef>
                <a:spcPts val="0"/>
              </a:spcBef>
              <a:spcAft>
                <a:spcPts val="0"/>
              </a:spcAft>
              <a:buNone/>
            </a:pPr>
            <a:r>
              <a:rPr lang="en" dirty="0">
                <a:solidFill>
                  <a:schemeClr val="dk1"/>
                </a:solidFill>
              </a:rPr>
              <a:t>🍐 To edit the type of question, go back to the "Ask Students a Question" in the Pear Deck sidebar.</a:t>
            </a:r>
            <a:endParaRPr dirty="0">
              <a:solidFill>
                <a:schemeClr val="dk1"/>
              </a:solidFill>
            </a:endParaRPr>
          </a:p>
          <a:p>
            <a:pPr marL="0" lvl="0" indent="0" algn="l" rtl="0">
              <a:spcBef>
                <a:spcPts val="0"/>
              </a:spcBef>
              <a:spcAft>
                <a:spcPts val="0"/>
              </a:spcAft>
              <a:buNone/>
            </a:pPr>
            <a:r>
              <a:rPr lang="en" dirty="0">
                <a:solidFill>
                  <a:schemeClr val="dk1"/>
                </a:solidFill>
              </a:rPr>
              <a:t>Sometimes people do things because they want to impress other people or create an image of themselves. Think about how people try to create an identity on Snapchat or TikTok.  It’s like you are creating your own personal brand.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Other times people do an activity because they would feel guilty if they didn’t do it. That might be when your friend wants you to go shopping but you don’t really feel like it, but you do it to please your friend. That is a kind of peer pressure. This type of motivation in complex, and it is also sneaky. You might think you are doing something because you really want to do it, but if you really thought about it, you’d see that it was for what others think.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Just like the ”have to” motivation, this type of motivation can also be good because it might help you try something new that you really enjoy, but your wouldn’t have tried it if you didn’t have some “pressure” from someone else. But if you do it just to please someone or look really cool to others, this can lead to some unhealthy and possibly risky behavior.</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Type in some leisure activities you do because you want to please others and would feel guilty if you didn’t or discuss in class.</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c511513e6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c511513e6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see if you can identify the motivation in these scenarios. Let’s go to Google Meet or just discuss in class. </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i="1" dirty="0">
                <a:solidFill>
                  <a:schemeClr val="dk1"/>
                </a:solidFill>
              </a:rPr>
              <a:t>Read each one aloud, ask for a volunteer to say what motivation it is and why. </a:t>
            </a:r>
            <a:endParaRPr i="1" dirty="0">
              <a:solidFill>
                <a:schemeClr val="dk1"/>
              </a:solidFill>
            </a:endParaRPr>
          </a:p>
          <a:p>
            <a:pPr marL="0" lvl="0" indent="0" algn="l" rtl="0">
              <a:spcBef>
                <a:spcPts val="0"/>
              </a:spcBef>
              <a:spcAft>
                <a:spcPts val="0"/>
              </a:spcAft>
              <a:buNone/>
            </a:pPr>
            <a:endParaRPr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talked about the Live Your Why campaign. As we’ve discussed, it is really important to examine why we do things during the day. Of course, like we’ve said, we all have to do things, But it is good to balance doing things because we have to and because of concern for other people with doing things because you want to or for a purpose.</a:t>
            </a:r>
          </a:p>
          <a:p>
            <a:endParaRPr lang="en-US" dirty="0"/>
          </a:p>
          <a:p>
            <a:r>
              <a:rPr lang="en-US" dirty="0"/>
              <a:t>Let’s take a few minutes to dig deeper and consider why you do the things you do regularly during the day. It can be anything from going to classes to chores to leisure activities.</a:t>
            </a:r>
          </a:p>
          <a:p>
            <a:endParaRPr lang="en-US" dirty="0"/>
          </a:p>
          <a:p>
            <a:r>
              <a:rPr lang="en-US" dirty="0"/>
              <a:t>Write down what you do most often, and why you do it and whether it is boring or interesting. Is there a pattern. When do you feel most interested? Most bored?</a:t>
            </a:r>
          </a:p>
        </p:txBody>
      </p:sp>
    </p:spTree>
    <p:extLst>
      <p:ext uri="{BB962C8B-B14F-4D97-AF65-F5344CB8AC3E}">
        <p14:creationId xmlns:p14="http://schemas.microsoft.com/office/powerpoint/2010/main" val="203180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 name="Google Shape;94;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9" name="Google Shape;9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3"/>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3"/>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03" name="Google Shape;103;p23"/>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_b48881c1dc2d6a07">
  <p:cSld name="BLANK_b48881c1dc2d6a07">
    <p:spTree>
      <p:nvGrpSpPr>
        <p:cNvPr id="1" name="Shape 10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rgbClr val="FFF2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WNjMzNjMjc2XzBfMjQ4IiwiY29udGVudEluc3RhbmNlSWQiOiIxTGtwWVRTYzVhVDVESWNWaWUway1rdlRtM1lLOWlPaHpxQy1kVk0zX2I2NC85Y2IzNTJiMC1kMWI0LTRhYjYtYTYwOC03NzQxMWIwMjQwNzkifQ==pearId=magic-pear-metadata-identifier" TargetMode="External"/><Relationship Id="rId5" Type="http://schemas.openxmlformats.org/officeDocument/2006/relationships/image" Target="../media/image5.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WNjMzNjMjc2XzBfMTg1IiwiY29udGVudEluc3RhbmNlSWQiOiIxTGtwWVRTYzVhVDVESWNWaWUway1rdlRtM1lLOWlPaHpxQy1kVk0zX2I2NC9mZjBmY2I2Ny00M2JlLTQyZTYtYmQyNi1mOGJiODM3YjA4MDcifQ==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WNjMzNjMjc2XzBfMTkwIiwiY29udGVudEluc3RhbmNlSWQiOiIxTGtwWVRTYzVhVDVESWNWaWUway1rdlRtM1lLOWlPaHpxQy1kVk0zX2I2NC84MjI5YjAwOS1iZmU4LTQyYzYtOWZjMC0xYjZkOWM5MTYyYjkifQ==pearId=magic-pear-metadata-identifier" TargetMode="Externa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WNjMzNjMjc2XzBfMjAwIiwiY29udGVudEluc3RhbmNlSWQiOiIxTGtwWVRTYzVhVDVESWNWaWUway1rdlRtM1lLOWlPaHpxQy1kVk0zX2I2NC80MDI3MzI4MS00MzIxLTQwMWQtYTMwMS1mNjFjY2Q4ZDM1NjUifQ==pearId=magic-pear-metadata-identifier" TargetMode="External"/><Relationship Id="rId5" Type="http://schemas.openxmlformats.org/officeDocument/2006/relationships/image" Target="../media/image5.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ZyZWVSZXNwb25zZS10ZXh0Iiwic2xpZGVJZCI6ImdjZWNjMzNjMjc2XzBfMjA1IiwiY29udGVudEluc3RhbmNlSWQiOiIxTGtwWVRTYzVhVDVESWNWaWUway1rdlRtM1lLOWlPaHpxQy1kVk0zX2I2NC85ZjUxNDNiNy0xNjg2LTQ3ZDItODhhYi1jZDlmOThjNjU0NWQifQ==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TQ0MTQxMDQwOTcwNzA2Mzk5NDUiLCJwcmVzZW50YXRpb25JZCI6IjFMa3BZVFNjNWFUNURJY1ZpZTBrLWt2VG0zWUs5aU9oenFDLWRWTTNfYjY0IiwiY29udGVudElkIjoiY3VzdG9tLXJlc3BvbnNlLW11bHRpcGxlQ2hvaWNlIiwic2xpZGVJZCI6ImdjZWNjMzNjMjc2XzBfMjI5IiwiY29udGVudEluc3RhbmNlSWQiOiIxTGtwWVRTYzVhVDVESWNWaWUway1rdlRtM1lLOWlPaHpxQy1kVk0zX2I2NC8wZmNmOGViMC02M2JlLTQxOTEtOTcxMy1mYWM2N2ZmZDA1YjQifQ==pearId=magic-pear-metadata-identifie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subTitle" idx="1"/>
          </p:nvPr>
        </p:nvSpPr>
        <p:spPr>
          <a:xfrm>
            <a:off x="2137225" y="2850054"/>
            <a:ext cx="4870500" cy="10788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dirty="0"/>
              <a:t>TimeWise for Lamoille Valley</a:t>
            </a:r>
            <a:endParaRPr dirty="0"/>
          </a:p>
          <a:p>
            <a:pPr marL="0" lvl="0" indent="0" algn="ctr" rtl="0">
              <a:spcBef>
                <a:spcPts val="0"/>
              </a:spcBef>
              <a:spcAft>
                <a:spcPts val="0"/>
              </a:spcAft>
              <a:buNone/>
            </a:pPr>
            <a:r>
              <a:rPr lang="en" dirty="0"/>
              <a:t>Spring 2022</a:t>
            </a:r>
            <a:endParaRPr dirty="0"/>
          </a:p>
          <a:p>
            <a:pPr marL="0" lvl="0" indent="0" algn="ctr" rtl="0">
              <a:spcBef>
                <a:spcPts val="0"/>
              </a:spcBef>
              <a:spcAft>
                <a:spcPts val="0"/>
              </a:spcAft>
              <a:buNone/>
            </a:pPr>
            <a:r>
              <a:rPr lang="en" b="1" dirty="0"/>
              <a:t>Session 4: My Motivation</a:t>
            </a:r>
            <a:endParaRPr b="1" dirty="0"/>
          </a:p>
        </p:txBody>
      </p:sp>
      <p:sp>
        <p:nvSpPr>
          <p:cNvPr id="113" name="Google Shape;113;p26"/>
          <p:cNvSpPr txBox="1"/>
          <p:nvPr/>
        </p:nvSpPr>
        <p:spPr>
          <a:xfrm>
            <a:off x="1480050" y="1219700"/>
            <a:ext cx="6183900" cy="1457400"/>
          </a:xfrm>
          <a:prstGeom prst="rect">
            <a:avLst/>
          </a:prstGeom>
          <a:noFill/>
          <a:ln>
            <a:noFill/>
          </a:ln>
        </p:spPr>
        <p:txBody>
          <a:bodyPr spcFirstLastPara="1" wrap="square" lIns="91425" tIns="91425" rIns="91425" bIns="91425" anchor="b" anchorCtr="0">
            <a:normAutofit fontScale="92500" lnSpcReduction="20000"/>
          </a:bodyPr>
          <a:lstStyle/>
          <a:p>
            <a:pPr marL="0" lvl="0" indent="0" algn="ctr" rtl="0">
              <a:spcBef>
                <a:spcPts val="0"/>
              </a:spcBef>
              <a:spcAft>
                <a:spcPts val="0"/>
              </a:spcAft>
              <a:buNone/>
            </a:pPr>
            <a:r>
              <a:rPr lang="en" sz="3500" b="1">
                <a:solidFill>
                  <a:srgbClr val="EF6C00"/>
                </a:solidFill>
                <a:latin typeface="PT Sans Narrow"/>
                <a:ea typeface="PT Sans Narrow"/>
                <a:cs typeface="PT Sans Narrow"/>
                <a:sym typeface="PT Sans Narrow"/>
              </a:rPr>
              <a:t>TimeWise: Taking Charge of Leisure Time and Living Your Why …</a:t>
            </a:r>
            <a:endParaRPr sz="3500" b="1">
              <a:solidFill>
                <a:srgbClr val="EF6C00"/>
              </a:solidFill>
              <a:latin typeface="PT Sans Narrow"/>
              <a:ea typeface="PT Sans Narrow"/>
              <a:cs typeface="PT Sans Narrow"/>
              <a:sym typeface="PT Sans Narrow"/>
            </a:endParaRPr>
          </a:p>
          <a:p>
            <a:pPr marL="0" lvl="0" indent="0" algn="ctr" rtl="0">
              <a:spcBef>
                <a:spcPts val="0"/>
              </a:spcBef>
              <a:spcAft>
                <a:spcPts val="0"/>
              </a:spcAft>
              <a:buNone/>
            </a:pPr>
            <a:r>
              <a:rPr lang="en" sz="3500" b="1">
                <a:solidFill>
                  <a:srgbClr val="EF6C00"/>
                </a:solidFill>
                <a:latin typeface="PT Sans Narrow"/>
                <a:ea typeface="PT Sans Narrow"/>
                <a:cs typeface="PT Sans Narrow"/>
                <a:sym typeface="PT Sans Narrow"/>
              </a:rPr>
              <a:t> How to LiveWise!</a:t>
            </a:r>
            <a:endParaRPr sz="7600" b="1">
              <a:solidFill>
                <a:srgbClr val="EF6C00"/>
              </a:solidFill>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6"/>
          <p:cNvPicPr preferRelativeResize="0"/>
          <p:nvPr/>
        </p:nvPicPr>
        <p:blipFill rotWithShape="1">
          <a:blip r:embed="rId3">
            <a:alphaModFix/>
          </a:blip>
          <a:srcRect t="18874" b="18874"/>
          <a:stretch/>
        </p:blipFill>
        <p:spPr>
          <a:xfrm>
            <a:off x="262613" y="0"/>
            <a:ext cx="8618778" cy="3018006"/>
          </a:xfrm>
          <a:prstGeom prst="flowChartDocument">
            <a:avLst/>
          </a:prstGeom>
          <a:noFill/>
          <a:ln>
            <a:noFill/>
          </a:ln>
        </p:spPr>
      </p:pic>
      <p:sp>
        <p:nvSpPr>
          <p:cNvPr id="194" name="Google Shape;194;p36"/>
          <p:cNvSpPr txBox="1">
            <a:spLocks noGrp="1"/>
          </p:cNvSpPr>
          <p:nvPr>
            <p:ph type="ctrTitle" idx="4294967295"/>
          </p:nvPr>
        </p:nvSpPr>
        <p:spPr>
          <a:xfrm>
            <a:off x="523200" y="3018000"/>
            <a:ext cx="8097600" cy="2125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i="1">
                <a:solidFill>
                  <a:schemeClr val="accent5"/>
                </a:solidFill>
              </a:rPr>
              <a:t>Because I want to, and I’ll find a way to do it!</a:t>
            </a:r>
            <a:endParaRPr i="1">
              <a:solidFill>
                <a:schemeClr val="accent5"/>
              </a:solidFill>
            </a:endParaRPr>
          </a:p>
          <a:p>
            <a:pPr marL="0" lvl="0" indent="0" algn="ctr" rtl="0">
              <a:spcBef>
                <a:spcPts val="0"/>
              </a:spcBef>
              <a:spcAft>
                <a:spcPts val="0"/>
              </a:spcAft>
              <a:buNone/>
            </a:pPr>
            <a:r>
              <a:rPr lang="en" b="0">
                <a:solidFill>
                  <a:schemeClr val="accent5"/>
                </a:solidFill>
              </a:rPr>
              <a:t>We’ll discuss how to overcome attitudinal and other roadblocks that get in the way of doing desired leisure activities in the next session.</a:t>
            </a:r>
            <a:endParaRPr b="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5"/>
          <p:cNvPicPr preferRelativeResize="0"/>
          <p:nvPr/>
        </p:nvPicPr>
        <p:blipFill>
          <a:blip r:embed="rId3">
            <a:alphaModFix/>
          </a:blip>
          <a:stretch>
            <a:fillRect/>
          </a:stretch>
        </p:blipFill>
        <p:spPr>
          <a:xfrm>
            <a:off x="3025403" y="176485"/>
            <a:ext cx="3639049" cy="4967015"/>
          </a:xfrm>
          <a:prstGeom prst="rect">
            <a:avLst/>
          </a:prstGeom>
          <a:noFill/>
          <a:ln>
            <a:noFill/>
          </a:ln>
        </p:spPr>
      </p:pic>
      <p:pic>
        <p:nvPicPr>
          <p:cNvPr id="187" name="Google Shape;187;p35">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88" name="Google Shape;188;p35">
            <a:hlinkClick r:id="rId6"/>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7"/>
          <p:cNvPicPr preferRelativeResize="0"/>
          <p:nvPr/>
        </p:nvPicPr>
        <p:blipFill>
          <a:blip r:embed="rId3">
            <a:alphaModFix/>
          </a:blip>
          <a:stretch>
            <a:fillRect/>
          </a:stretch>
        </p:blipFill>
        <p:spPr>
          <a:xfrm>
            <a:off x="152400" y="152400"/>
            <a:ext cx="3535972" cy="4838699"/>
          </a:xfrm>
          <a:prstGeom prst="rect">
            <a:avLst/>
          </a:prstGeom>
          <a:noFill/>
          <a:ln>
            <a:noFill/>
          </a:ln>
        </p:spPr>
      </p:pic>
      <p:pic>
        <p:nvPicPr>
          <p:cNvPr id="200" name="Google Shape;200;p37"/>
          <p:cNvPicPr preferRelativeResize="0"/>
          <p:nvPr/>
        </p:nvPicPr>
        <p:blipFill>
          <a:blip r:embed="rId4">
            <a:alphaModFix/>
          </a:blip>
          <a:stretch>
            <a:fillRect/>
          </a:stretch>
        </p:blipFill>
        <p:spPr>
          <a:xfrm>
            <a:off x="4138672" y="152400"/>
            <a:ext cx="439216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6267725" y="3705375"/>
            <a:ext cx="2852100" cy="1280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Enjoy your leisure! </a:t>
            </a:r>
            <a:endParaRPr/>
          </a:p>
        </p:txBody>
      </p:sp>
      <p:pic>
        <p:nvPicPr>
          <p:cNvPr id="206" name="Google Shape;206;p38"/>
          <p:cNvPicPr preferRelativeResize="0"/>
          <p:nvPr/>
        </p:nvPicPr>
        <p:blipFill>
          <a:blip r:embed="rId3">
            <a:alphaModFix/>
          </a:blip>
          <a:stretch>
            <a:fillRect/>
          </a:stretch>
        </p:blipFill>
        <p:spPr>
          <a:xfrm>
            <a:off x="601197" y="353222"/>
            <a:ext cx="3459450" cy="2133950"/>
          </a:xfrm>
          <a:prstGeom prst="rect">
            <a:avLst/>
          </a:prstGeom>
          <a:noFill/>
          <a:ln>
            <a:noFill/>
          </a:ln>
        </p:spPr>
      </p:pic>
      <p:pic>
        <p:nvPicPr>
          <p:cNvPr id="207" name="Google Shape;207;p38"/>
          <p:cNvPicPr preferRelativeResize="0"/>
          <p:nvPr/>
        </p:nvPicPr>
        <p:blipFill>
          <a:blip r:embed="rId4">
            <a:alphaModFix/>
          </a:blip>
          <a:stretch>
            <a:fillRect/>
          </a:stretch>
        </p:blipFill>
        <p:spPr>
          <a:xfrm>
            <a:off x="6497322" y="220225"/>
            <a:ext cx="2392903" cy="3346658"/>
          </a:xfrm>
          <a:prstGeom prst="rect">
            <a:avLst/>
          </a:prstGeom>
          <a:noFill/>
          <a:ln>
            <a:noFill/>
          </a:ln>
        </p:spPr>
      </p:pic>
      <p:pic>
        <p:nvPicPr>
          <p:cNvPr id="208" name="Google Shape;208;p38"/>
          <p:cNvPicPr preferRelativeResize="0"/>
          <p:nvPr/>
        </p:nvPicPr>
        <p:blipFill>
          <a:blip r:embed="rId5">
            <a:alphaModFix/>
          </a:blip>
          <a:stretch>
            <a:fillRect/>
          </a:stretch>
        </p:blipFill>
        <p:spPr>
          <a:xfrm>
            <a:off x="4060650" y="220222"/>
            <a:ext cx="2510265" cy="2266953"/>
          </a:xfrm>
          <a:prstGeom prst="rect">
            <a:avLst/>
          </a:prstGeom>
          <a:noFill/>
          <a:ln>
            <a:noFill/>
          </a:ln>
        </p:spPr>
      </p:pic>
      <p:pic>
        <p:nvPicPr>
          <p:cNvPr id="209" name="Google Shape;209;p38"/>
          <p:cNvPicPr preferRelativeResize="0"/>
          <p:nvPr/>
        </p:nvPicPr>
        <p:blipFill>
          <a:blip r:embed="rId6">
            <a:alphaModFix/>
          </a:blip>
          <a:stretch>
            <a:fillRect/>
          </a:stretch>
        </p:blipFill>
        <p:spPr>
          <a:xfrm>
            <a:off x="474825" y="2487172"/>
            <a:ext cx="3102317" cy="2351528"/>
          </a:xfrm>
          <a:prstGeom prst="rect">
            <a:avLst/>
          </a:prstGeom>
          <a:noFill/>
          <a:ln>
            <a:noFill/>
          </a:ln>
        </p:spPr>
      </p:pic>
      <p:pic>
        <p:nvPicPr>
          <p:cNvPr id="210" name="Google Shape;210;p38"/>
          <p:cNvPicPr preferRelativeResize="0"/>
          <p:nvPr/>
        </p:nvPicPr>
        <p:blipFill>
          <a:blip r:embed="rId7">
            <a:alphaModFix/>
          </a:blip>
          <a:stretch>
            <a:fillRect/>
          </a:stretch>
        </p:blipFill>
        <p:spPr>
          <a:xfrm>
            <a:off x="3794575" y="2595963"/>
            <a:ext cx="2255733" cy="213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698142" y="201150"/>
            <a:ext cx="3936071" cy="7074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b="0" dirty="0">
                <a:solidFill>
                  <a:schemeClr val="accent5"/>
                </a:solidFill>
              </a:rPr>
              <a:t>Why Do I Do What I Do???</a:t>
            </a:r>
            <a:endParaRPr b="0" dirty="0">
              <a:solidFill>
                <a:schemeClr val="accent5"/>
              </a:solidFill>
            </a:endParaRPr>
          </a:p>
        </p:txBody>
      </p:sp>
      <p:pic>
        <p:nvPicPr>
          <p:cNvPr id="125" name="Google Shape;125;p28"/>
          <p:cNvPicPr preferRelativeResize="0"/>
          <p:nvPr/>
        </p:nvPicPr>
        <p:blipFill>
          <a:blip r:embed="rId3">
            <a:alphaModFix/>
          </a:blip>
          <a:stretch>
            <a:fillRect/>
          </a:stretch>
        </p:blipFill>
        <p:spPr>
          <a:xfrm>
            <a:off x="5407555" y="1198288"/>
            <a:ext cx="2517244" cy="2478984"/>
          </a:xfrm>
          <a:prstGeom prst="rect">
            <a:avLst/>
          </a:prstGeom>
          <a:noFill/>
          <a:ln>
            <a:noFill/>
          </a:ln>
        </p:spPr>
      </p:pic>
      <p:pic>
        <p:nvPicPr>
          <p:cNvPr id="126" name="Google Shape;126;p28"/>
          <p:cNvPicPr preferRelativeResize="0"/>
          <p:nvPr/>
        </p:nvPicPr>
        <p:blipFill>
          <a:blip r:embed="rId4">
            <a:alphaModFix/>
          </a:blip>
          <a:stretch>
            <a:fillRect/>
          </a:stretch>
        </p:blipFill>
        <p:spPr>
          <a:xfrm>
            <a:off x="464150" y="123725"/>
            <a:ext cx="3443352" cy="4758250"/>
          </a:xfrm>
          <a:prstGeom prst="rect">
            <a:avLst/>
          </a:prstGeom>
          <a:noFill/>
          <a:ln>
            <a:noFill/>
          </a:ln>
        </p:spPr>
      </p:pic>
      <p:sp>
        <p:nvSpPr>
          <p:cNvPr id="6" name="TextBox 5">
            <a:extLst>
              <a:ext uri="{FF2B5EF4-FFF2-40B4-BE49-F238E27FC236}">
                <a16:creationId xmlns:a16="http://schemas.microsoft.com/office/drawing/2014/main" id="{49FA7CFE-AD78-4495-A184-DD5042F3545B}"/>
              </a:ext>
            </a:extLst>
          </p:cNvPr>
          <p:cNvSpPr txBox="1"/>
          <p:nvPr/>
        </p:nvSpPr>
        <p:spPr>
          <a:xfrm>
            <a:off x="5013109" y="4095381"/>
            <a:ext cx="3306138" cy="584775"/>
          </a:xfrm>
          <a:prstGeom prst="rect">
            <a:avLst/>
          </a:prstGeom>
          <a:noFill/>
        </p:spPr>
        <p:txBody>
          <a:bodyPr wrap="square">
            <a:spAutoFit/>
          </a:bodyPr>
          <a:lstStyle/>
          <a:p>
            <a:r>
              <a:rPr lang="en" sz="3200" b="1" dirty="0">
                <a:solidFill>
                  <a:schemeClr val="accent4"/>
                </a:solidFill>
              </a:rPr>
              <a:t>Live Your Why!</a:t>
            </a:r>
            <a:endParaRPr lang="en-US" sz="3200" b="1" dirty="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have to...</a:t>
            </a:r>
            <a:endParaRPr/>
          </a:p>
        </p:txBody>
      </p:sp>
      <p:sp>
        <p:nvSpPr>
          <p:cNvPr id="132" name="Google Shape;132;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133" name="Google Shape;133;p29"/>
          <p:cNvPicPr preferRelativeResize="0"/>
          <p:nvPr/>
        </p:nvPicPr>
        <p:blipFill>
          <a:blip r:embed="rId3">
            <a:alphaModFix/>
          </a:blip>
          <a:stretch>
            <a:fillRect/>
          </a:stretch>
        </p:blipFill>
        <p:spPr>
          <a:xfrm>
            <a:off x="4364638" y="1360763"/>
            <a:ext cx="4124325" cy="2733675"/>
          </a:xfrm>
          <a:prstGeom prst="rect">
            <a:avLst/>
          </a:prstGeom>
          <a:noFill/>
          <a:ln>
            <a:noFill/>
          </a:ln>
        </p:spPr>
      </p:pic>
      <p:pic>
        <p:nvPicPr>
          <p:cNvPr id="134" name="Google Shape;134;p29"/>
          <p:cNvPicPr preferRelativeResize="0"/>
          <p:nvPr/>
        </p:nvPicPr>
        <p:blipFill>
          <a:blip r:embed="rId4">
            <a:alphaModFix/>
          </a:blip>
          <a:stretch>
            <a:fillRect/>
          </a:stretch>
        </p:blipFill>
        <p:spPr>
          <a:xfrm>
            <a:off x="447675" y="1360783"/>
            <a:ext cx="3441214" cy="2733675"/>
          </a:xfrm>
          <a:prstGeom prst="rect">
            <a:avLst/>
          </a:prstGeom>
          <a:noFill/>
          <a:ln>
            <a:noFill/>
          </a:ln>
        </p:spPr>
      </p:pic>
      <p:pic>
        <p:nvPicPr>
          <p:cNvPr id="135" name="Google Shape;135;p29">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136" name="Google Shape;136;p29">
            <a:hlinkClick r:id="rId7"/>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want to!</a:t>
            </a:r>
            <a:endParaRPr/>
          </a:p>
        </p:txBody>
      </p:sp>
      <p:pic>
        <p:nvPicPr>
          <p:cNvPr id="142" name="Google Shape;142;p30"/>
          <p:cNvPicPr preferRelativeResize="0"/>
          <p:nvPr/>
        </p:nvPicPr>
        <p:blipFill>
          <a:blip r:embed="rId3">
            <a:alphaModFix/>
          </a:blip>
          <a:stretch>
            <a:fillRect/>
          </a:stretch>
        </p:blipFill>
        <p:spPr>
          <a:xfrm>
            <a:off x="400925" y="1152425"/>
            <a:ext cx="3105150" cy="2162175"/>
          </a:xfrm>
          <a:prstGeom prst="rect">
            <a:avLst/>
          </a:prstGeom>
          <a:noFill/>
          <a:ln>
            <a:noFill/>
          </a:ln>
        </p:spPr>
      </p:pic>
      <p:pic>
        <p:nvPicPr>
          <p:cNvPr id="143" name="Google Shape;143;p30"/>
          <p:cNvPicPr preferRelativeResize="0"/>
          <p:nvPr/>
        </p:nvPicPr>
        <p:blipFill>
          <a:blip r:embed="rId4">
            <a:alphaModFix/>
          </a:blip>
          <a:stretch>
            <a:fillRect/>
          </a:stretch>
        </p:blipFill>
        <p:spPr>
          <a:xfrm>
            <a:off x="5534448" y="164474"/>
            <a:ext cx="3193900" cy="4401525"/>
          </a:xfrm>
          <a:prstGeom prst="rect">
            <a:avLst/>
          </a:prstGeom>
          <a:noFill/>
          <a:ln>
            <a:noFill/>
          </a:ln>
        </p:spPr>
      </p:pic>
      <p:pic>
        <p:nvPicPr>
          <p:cNvPr id="144" name="Google Shape;144;p30"/>
          <p:cNvPicPr preferRelativeResize="0"/>
          <p:nvPr/>
        </p:nvPicPr>
        <p:blipFill>
          <a:blip r:embed="rId5">
            <a:alphaModFix/>
          </a:blip>
          <a:stretch>
            <a:fillRect/>
          </a:stretch>
        </p:blipFill>
        <p:spPr>
          <a:xfrm>
            <a:off x="3335502" y="1885975"/>
            <a:ext cx="2749700" cy="2995775"/>
          </a:xfrm>
          <a:prstGeom prst="rect">
            <a:avLst/>
          </a:prstGeom>
          <a:noFill/>
          <a:ln>
            <a:noFill/>
          </a:ln>
        </p:spPr>
      </p:pic>
      <p:pic>
        <p:nvPicPr>
          <p:cNvPr id="145" name="Google Shape;145;p30">
            <a:hlinkClick r:id="rId6"/>
          </p:cNvPr>
          <p:cNvPicPr preferRelativeResize="0"/>
          <p:nvPr/>
        </p:nvPicPr>
        <p:blipFill>
          <a:blip r:embed="rId7">
            <a:alphaModFix/>
          </a:blip>
          <a:stretch>
            <a:fillRect/>
          </a:stretch>
        </p:blipFill>
        <p:spPr>
          <a:xfrm>
            <a:off x="0" y="4429125"/>
            <a:ext cx="9144000" cy="714375"/>
          </a:xfrm>
          <a:prstGeom prst="rect">
            <a:avLst/>
          </a:prstGeom>
          <a:noFill/>
          <a:ln>
            <a:noFill/>
          </a:ln>
        </p:spPr>
      </p:pic>
      <p:sp>
        <p:nvSpPr>
          <p:cNvPr id="146" name="Google Shape;146;p30">
            <a:hlinkClick r:id="rId8"/>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There’s nothing else to do ...</a:t>
            </a:r>
            <a:endParaRPr/>
          </a:p>
        </p:txBody>
      </p:sp>
      <p:pic>
        <p:nvPicPr>
          <p:cNvPr id="152" name="Google Shape;152;p31"/>
          <p:cNvPicPr preferRelativeResize="0"/>
          <p:nvPr/>
        </p:nvPicPr>
        <p:blipFill>
          <a:blip r:embed="rId3">
            <a:alphaModFix/>
          </a:blip>
          <a:stretch>
            <a:fillRect/>
          </a:stretch>
        </p:blipFill>
        <p:spPr>
          <a:xfrm>
            <a:off x="238125" y="1336000"/>
            <a:ext cx="3596125" cy="2513325"/>
          </a:xfrm>
          <a:prstGeom prst="rect">
            <a:avLst/>
          </a:prstGeom>
          <a:noFill/>
          <a:ln>
            <a:noFill/>
          </a:ln>
        </p:spPr>
      </p:pic>
      <p:pic>
        <p:nvPicPr>
          <p:cNvPr id="153" name="Google Shape;153;p31"/>
          <p:cNvPicPr preferRelativeResize="0"/>
          <p:nvPr/>
        </p:nvPicPr>
        <p:blipFill>
          <a:blip r:embed="rId4">
            <a:alphaModFix/>
          </a:blip>
          <a:stretch>
            <a:fillRect/>
          </a:stretch>
        </p:blipFill>
        <p:spPr>
          <a:xfrm>
            <a:off x="6000750" y="569725"/>
            <a:ext cx="2924200" cy="2968400"/>
          </a:xfrm>
          <a:prstGeom prst="rect">
            <a:avLst/>
          </a:prstGeom>
          <a:noFill/>
          <a:ln>
            <a:noFill/>
          </a:ln>
        </p:spPr>
      </p:pic>
      <p:pic>
        <p:nvPicPr>
          <p:cNvPr id="154" name="Google Shape;154;p31"/>
          <p:cNvPicPr preferRelativeResize="0"/>
          <p:nvPr/>
        </p:nvPicPr>
        <p:blipFill>
          <a:blip r:embed="rId5">
            <a:alphaModFix/>
          </a:blip>
          <a:stretch>
            <a:fillRect/>
          </a:stretch>
        </p:blipFill>
        <p:spPr>
          <a:xfrm>
            <a:off x="3671035" y="2089100"/>
            <a:ext cx="2329725" cy="2882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469750" y="964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have a purpose...a goal!</a:t>
            </a:r>
            <a:endParaRPr/>
          </a:p>
        </p:txBody>
      </p:sp>
      <p:pic>
        <p:nvPicPr>
          <p:cNvPr id="160" name="Google Shape;160;p32"/>
          <p:cNvPicPr preferRelativeResize="0"/>
          <p:nvPr/>
        </p:nvPicPr>
        <p:blipFill>
          <a:blip r:embed="rId3">
            <a:alphaModFix/>
          </a:blip>
          <a:stretch>
            <a:fillRect/>
          </a:stretch>
        </p:blipFill>
        <p:spPr>
          <a:xfrm>
            <a:off x="842025" y="915375"/>
            <a:ext cx="3325249" cy="3686275"/>
          </a:xfrm>
          <a:prstGeom prst="rect">
            <a:avLst/>
          </a:prstGeom>
          <a:noFill/>
          <a:ln>
            <a:noFill/>
          </a:ln>
        </p:spPr>
      </p:pic>
      <p:pic>
        <p:nvPicPr>
          <p:cNvPr id="161" name="Google Shape;161;p32">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62" name="Google Shape;162;p32">
            <a:hlinkClick r:id="rId6"/>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32"/>
          <p:cNvPicPr preferRelativeResize="0"/>
          <p:nvPr/>
        </p:nvPicPr>
        <p:blipFill>
          <a:blip r:embed="rId7">
            <a:alphaModFix/>
          </a:blip>
          <a:stretch>
            <a:fillRect/>
          </a:stretch>
        </p:blipFill>
        <p:spPr>
          <a:xfrm>
            <a:off x="4572005" y="254488"/>
            <a:ext cx="4086495" cy="463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want to please or impress others...</a:t>
            </a:r>
            <a:endParaRPr/>
          </a:p>
        </p:txBody>
      </p:sp>
      <p:pic>
        <p:nvPicPr>
          <p:cNvPr id="169" name="Google Shape;169;p33"/>
          <p:cNvPicPr preferRelativeResize="0"/>
          <p:nvPr/>
        </p:nvPicPr>
        <p:blipFill>
          <a:blip r:embed="rId3">
            <a:alphaModFix/>
          </a:blip>
          <a:stretch>
            <a:fillRect/>
          </a:stretch>
        </p:blipFill>
        <p:spPr>
          <a:xfrm>
            <a:off x="152400" y="1304825"/>
            <a:ext cx="4572000" cy="3676650"/>
          </a:xfrm>
          <a:prstGeom prst="rect">
            <a:avLst/>
          </a:prstGeom>
          <a:noFill/>
          <a:ln>
            <a:noFill/>
          </a:ln>
        </p:spPr>
      </p:pic>
      <p:pic>
        <p:nvPicPr>
          <p:cNvPr id="170" name="Google Shape;170;p33"/>
          <p:cNvPicPr preferRelativeResize="0"/>
          <p:nvPr/>
        </p:nvPicPr>
        <p:blipFill>
          <a:blip r:embed="rId4">
            <a:alphaModFix/>
          </a:blip>
          <a:stretch>
            <a:fillRect/>
          </a:stretch>
        </p:blipFill>
        <p:spPr>
          <a:xfrm>
            <a:off x="4985925" y="1300013"/>
            <a:ext cx="3741987" cy="3686275"/>
          </a:xfrm>
          <a:prstGeom prst="rect">
            <a:avLst/>
          </a:prstGeom>
          <a:noFill/>
          <a:ln>
            <a:noFill/>
          </a:ln>
        </p:spPr>
      </p:pic>
      <p:pic>
        <p:nvPicPr>
          <p:cNvPr id="171" name="Google Shape;171;p33">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172" name="Google Shape;172;p33">
            <a:hlinkClick r:id="rId7"/>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Identify the Motivation</a:t>
            </a:r>
            <a:endParaRPr/>
          </a:p>
        </p:txBody>
      </p:sp>
      <p:sp>
        <p:nvSpPr>
          <p:cNvPr id="178" name="Google Shape;178;p34"/>
          <p:cNvSpPr txBox="1">
            <a:spLocks noGrp="1"/>
          </p:cNvSpPr>
          <p:nvPr>
            <p:ph type="body" idx="1"/>
          </p:nvPr>
        </p:nvSpPr>
        <p:spPr>
          <a:xfrm>
            <a:off x="311700" y="1266175"/>
            <a:ext cx="5682900" cy="3302700"/>
          </a:xfrm>
          <a:prstGeom prst="rect">
            <a:avLst/>
          </a:prstGeom>
        </p:spPr>
        <p:txBody>
          <a:bodyPr spcFirstLastPara="1" wrap="square" lIns="91425" tIns="91425" rIns="91425" bIns="91425" anchor="t" anchorCtr="0">
            <a:noAutofit/>
          </a:bodyPr>
          <a:lstStyle/>
          <a:p>
            <a:pPr marL="457200" lvl="0" indent="-336550" algn="l" rtl="0">
              <a:lnSpc>
                <a:spcPct val="105000"/>
              </a:lnSpc>
              <a:spcBef>
                <a:spcPts val="0"/>
              </a:spcBef>
              <a:spcAft>
                <a:spcPts val="0"/>
              </a:spcAft>
              <a:buSzPts val="1700"/>
              <a:buAutoNum type="arabicPeriod"/>
            </a:pPr>
            <a:r>
              <a:rPr lang="en" sz="1700"/>
              <a:t>My friend challenged me to do a new trick on my BMX. A lot of my friends were watching. I didn’t want to look like I was afraid.</a:t>
            </a:r>
            <a:endParaRPr sz="1700"/>
          </a:p>
          <a:p>
            <a:pPr marL="457200" lvl="0" indent="-336550" algn="l" rtl="0">
              <a:lnSpc>
                <a:spcPct val="105000"/>
              </a:lnSpc>
              <a:spcBef>
                <a:spcPts val="0"/>
              </a:spcBef>
              <a:spcAft>
                <a:spcPts val="0"/>
              </a:spcAft>
              <a:buSzPts val="1700"/>
              <a:buAutoNum type="arabicPeriod"/>
            </a:pPr>
            <a:r>
              <a:rPr lang="en" sz="1700"/>
              <a:t>I’m working on a painting for the art show at school.</a:t>
            </a:r>
            <a:endParaRPr sz="1700"/>
          </a:p>
          <a:p>
            <a:pPr marL="457200" lvl="0" indent="-336550" algn="l" rtl="0">
              <a:lnSpc>
                <a:spcPct val="105000"/>
              </a:lnSpc>
              <a:spcBef>
                <a:spcPts val="0"/>
              </a:spcBef>
              <a:spcAft>
                <a:spcPts val="0"/>
              </a:spcAft>
              <a:buSzPts val="1700"/>
              <a:buAutoNum type="arabicPeriod"/>
            </a:pPr>
            <a:r>
              <a:rPr lang="en" sz="1700"/>
              <a:t>It was cold outside when I came home from school so I just watched TV.</a:t>
            </a:r>
            <a:endParaRPr sz="1700"/>
          </a:p>
          <a:p>
            <a:pPr marL="457200" lvl="0" indent="-336550" algn="l" rtl="0">
              <a:lnSpc>
                <a:spcPct val="105000"/>
              </a:lnSpc>
              <a:spcBef>
                <a:spcPts val="0"/>
              </a:spcBef>
              <a:spcAft>
                <a:spcPts val="0"/>
              </a:spcAft>
              <a:buSzPts val="1700"/>
              <a:buAutoNum type="arabicPeriod"/>
            </a:pPr>
            <a:r>
              <a:rPr lang="en" sz="1700"/>
              <a:t>I’m really excited about seeing the movie with my friend this weekend.</a:t>
            </a:r>
            <a:endParaRPr sz="1700"/>
          </a:p>
          <a:p>
            <a:pPr marL="457200" lvl="0" indent="-336550" algn="l" rtl="0">
              <a:lnSpc>
                <a:spcPct val="105000"/>
              </a:lnSpc>
              <a:spcBef>
                <a:spcPts val="0"/>
              </a:spcBef>
              <a:spcAft>
                <a:spcPts val="0"/>
              </a:spcAft>
              <a:buSzPts val="1700"/>
              <a:buAutoNum type="arabicPeriod"/>
            </a:pPr>
            <a:r>
              <a:rPr lang="en" sz="1700"/>
              <a:t>This evening I set aside an hour to finish the book I’m reading. It’s really good and hard to put down.</a:t>
            </a:r>
            <a:endParaRPr sz="1700"/>
          </a:p>
        </p:txBody>
      </p:sp>
      <p:sp>
        <p:nvSpPr>
          <p:cNvPr id="179" name="Google Shape;179;p34">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4"/>
          <p:cNvSpPr txBox="1">
            <a:spLocks noGrp="1"/>
          </p:cNvSpPr>
          <p:nvPr>
            <p:ph type="body" idx="2"/>
          </p:nvPr>
        </p:nvSpPr>
        <p:spPr>
          <a:xfrm>
            <a:off x="6123900" y="1451175"/>
            <a:ext cx="2708400" cy="27672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1700" b="1">
                <a:solidFill>
                  <a:srgbClr val="CC0000"/>
                </a:solidFill>
              </a:rPr>
              <a:t>Motivations</a:t>
            </a:r>
            <a:endParaRPr sz="1700" b="1">
              <a:solidFill>
                <a:srgbClr val="CC0000"/>
              </a:solidFill>
            </a:endParaRPr>
          </a:p>
          <a:p>
            <a:pPr marL="0" lvl="0" indent="0" algn="ctr" rtl="0">
              <a:spcBef>
                <a:spcPts val="1200"/>
              </a:spcBef>
              <a:spcAft>
                <a:spcPts val="0"/>
              </a:spcAft>
              <a:buNone/>
            </a:pPr>
            <a:r>
              <a:rPr lang="en" sz="1600"/>
              <a:t>Had to</a:t>
            </a:r>
            <a:endParaRPr sz="1600"/>
          </a:p>
          <a:p>
            <a:pPr marL="0" lvl="0" indent="0" algn="ctr" rtl="0">
              <a:spcBef>
                <a:spcPts val="1200"/>
              </a:spcBef>
              <a:spcAft>
                <a:spcPts val="0"/>
              </a:spcAft>
              <a:buNone/>
            </a:pPr>
            <a:r>
              <a:rPr lang="en" sz="1600"/>
              <a:t>Want to</a:t>
            </a:r>
            <a:endParaRPr sz="1600"/>
          </a:p>
          <a:p>
            <a:pPr marL="0" lvl="0" indent="0" algn="ctr" rtl="0">
              <a:spcBef>
                <a:spcPts val="1200"/>
              </a:spcBef>
              <a:spcAft>
                <a:spcPts val="0"/>
              </a:spcAft>
              <a:buNone/>
            </a:pPr>
            <a:r>
              <a:rPr lang="en" sz="1600"/>
              <a:t>For a Purpose</a:t>
            </a:r>
            <a:endParaRPr sz="1600"/>
          </a:p>
          <a:p>
            <a:pPr marL="0" lvl="0" indent="0" algn="ctr" rtl="0">
              <a:spcBef>
                <a:spcPts val="1200"/>
              </a:spcBef>
              <a:spcAft>
                <a:spcPts val="0"/>
              </a:spcAft>
              <a:buNone/>
            </a:pPr>
            <a:r>
              <a:rPr lang="en" sz="1600"/>
              <a:t>To Please Others</a:t>
            </a:r>
            <a:endParaRPr sz="1600"/>
          </a:p>
          <a:p>
            <a:pPr marL="0" lvl="0" indent="0" algn="ctr" rtl="0">
              <a:spcBef>
                <a:spcPts val="1200"/>
              </a:spcBef>
              <a:spcAft>
                <a:spcPts val="1200"/>
              </a:spcAft>
              <a:buNone/>
            </a:pPr>
            <a:r>
              <a:rPr lang="en" sz="1600"/>
              <a:t>Nothing Else to Do</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F49424F-4220-4734-B06C-170CDA6353A2}"/>
              </a:ext>
            </a:extLst>
          </p:cNvPr>
          <p:cNvPicPr>
            <a:picLocks noChangeAspect="1"/>
          </p:cNvPicPr>
          <p:nvPr/>
        </p:nvPicPr>
        <p:blipFill rotWithShape="1">
          <a:blip r:embed="rId3"/>
          <a:srcRect l="3791"/>
          <a:stretch/>
        </p:blipFill>
        <p:spPr>
          <a:xfrm rot="16200000">
            <a:off x="853888" y="-756397"/>
            <a:ext cx="4948517" cy="6656293"/>
          </a:xfrm>
          <a:prstGeom prst="rect">
            <a:avLst/>
          </a:prstGeom>
        </p:spPr>
      </p:pic>
      <p:pic>
        <p:nvPicPr>
          <p:cNvPr id="4" name="Google Shape;125;p28">
            <a:extLst>
              <a:ext uri="{FF2B5EF4-FFF2-40B4-BE49-F238E27FC236}">
                <a16:creationId xmlns:a16="http://schemas.microsoft.com/office/drawing/2014/main" id="{5336C4D6-76D3-EF9F-16D9-FA84F25456AB}"/>
              </a:ext>
            </a:extLst>
          </p:cNvPr>
          <p:cNvPicPr preferRelativeResize="0"/>
          <p:nvPr/>
        </p:nvPicPr>
        <p:blipFill>
          <a:blip r:embed="rId4">
            <a:alphaModFix/>
          </a:blip>
          <a:stretch>
            <a:fillRect/>
          </a:stretch>
        </p:blipFill>
        <p:spPr>
          <a:xfrm>
            <a:off x="6750424" y="1066799"/>
            <a:ext cx="2106705" cy="19991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687309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1826</Words>
  <Application>Microsoft Office PowerPoint</Application>
  <PresentationFormat>On-screen Show (16:9)</PresentationFormat>
  <Paragraphs>107</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Open Sans</vt:lpstr>
      <vt:lpstr>Arial</vt:lpstr>
      <vt:lpstr>PT Sans Narrow</vt:lpstr>
      <vt:lpstr>Calibri</vt:lpstr>
      <vt:lpstr>Simple Light</vt:lpstr>
      <vt:lpstr>Tropic</vt:lpstr>
      <vt:lpstr>PowerPoint Presentation</vt:lpstr>
      <vt:lpstr>Why Do I Do What I Do???</vt:lpstr>
      <vt:lpstr>I have to...</vt:lpstr>
      <vt:lpstr>I want to!</vt:lpstr>
      <vt:lpstr>There’s nothing else to do ...</vt:lpstr>
      <vt:lpstr>I have a purpose...a goal!</vt:lpstr>
      <vt:lpstr>I want to please or impress others...</vt:lpstr>
      <vt:lpstr>Identify the Motivation</vt:lpstr>
      <vt:lpstr>PowerPoint Presentation</vt:lpstr>
      <vt:lpstr>Because I want to, and I’ll find a way to do it! We’ll discuss how to overcome attitudinal and other roadblocks that get in the way of doing desired leisure activities in the next session.</vt:lpstr>
      <vt:lpstr>PowerPoint Presentation</vt:lpstr>
      <vt:lpstr>PowerPoint Presentation</vt:lpstr>
      <vt:lpstr>Enjoy your leisure!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Linda Caldwell</cp:lastModifiedBy>
  <cp:revision>9</cp:revision>
  <dcterms:modified xsi:type="dcterms:W3CDTF">2022-05-10T16:10:35Z</dcterms:modified>
</cp:coreProperties>
</file>