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PT Sans Narrow"/>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5" roundtripDataSignature="AMtx7mjm0ErcnzonURDn8teiDrEMrNr1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PTSansNarrow-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t/>
            </a:r>
            <a:endParaRPr sz="1200">
              <a:solidFill>
                <a:schemeClr val="dk1"/>
              </a:solidFill>
            </a:endParaRPr>
          </a:p>
          <a:p>
            <a:pPr indent="0" lvl="0" marL="457200" rtl="0" algn="l">
              <a:lnSpc>
                <a:spcPct val="115000"/>
              </a:lnSpc>
              <a:spcBef>
                <a:spcPts val="0"/>
              </a:spcBef>
              <a:spcAft>
                <a:spcPts val="0"/>
              </a:spcAft>
              <a:buSzPts val="1100"/>
              <a:buNone/>
            </a:pPr>
            <a:r>
              <a:t/>
            </a:r>
            <a:endParaRPr i="1" sz="1200">
              <a:solidFill>
                <a:schemeClr val="dk1"/>
              </a:solidFill>
            </a:endParaRPr>
          </a:p>
          <a:p>
            <a:pPr indent="0" lvl="0" marL="0" marR="0" rtl="0" algn="l">
              <a:lnSpc>
                <a:spcPct val="107000"/>
              </a:lnSpc>
              <a:spcBef>
                <a:spcPts val="0"/>
              </a:spcBef>
              <a:spcAft>
                <a:spcPts val="0"/>
              </a:spcAft>
              <a:buSzPts val="1100"/>
              <a:buNone/>
            </a:pPr>
            <a:r>
              <a:rPr lang="en" sz="1800" u="sng">
                <a:latin typeface="Calibri"/>
                <a:ea typeface="Calibri"/>
                <a:cs typeface="Calibri"/>
                <a:sym typeface="Calibri"/>
              </a:rPr>
              <a:t>Materials Needed for Session 3: Boredom and Interest</a:t>
            </a:r>
            <a:endParaRPr sz="1800">
              <a:latin typeface="Calibri"/>
              <a:ea typeface="Calibri"/>
              <a:cs typeface="Calibri"/>
              <a:sym typeface="Calibri"/>
            </a:endParaRPr>
          </a:p>
          <a:p>
            <a:pPr indent="0" lvl="0" marL="0" marR="0" rtl="0" algn="l">
              <a:lnSpc>
                <a:spcPct val="107000"/>
              </a:lnSpc>
              <a:spcBef>
                <a:spcPts val="800"/>
              </a:spcBef>
              <a:spcAft>
                <a:spcPts val="0"/>
              </a:spcAft>
              <a:buSzPts val="1100"/>
              <a:buNone/>
            </a:pPr>
            <a:r>
              <a:rPr lang="en" sz="1800">
                <a:latin typeface="Calibri"/>
                <a:ea typeface="Calibri"/>
                <a:cs typeface="Calibri"/>
                <a:sym typeface="Calibri"/>
              </a:rPr>
              <a:t>ETR manual and student workbook material:</a:t>
            </a:r>
            <a:endParaRPr/>
          </a:p>
          <a:p>
            <a:pPr indent="-342900" lvl="0" marL="342900" marR="0" rtl="0" algn="l">
              <a:lnSpc>
                <a:spcPct val="107000"/>
              </a:lnSpc>
              <a:spcBef>
                <a:spcPts val="800"/>
              </a:spcBef>
              <a:spcAft>
                <a:spcPts val="0"/>
              </a:spcAft>
              <a:buSzPts val="1100"/>
              <a:buFont typeface="Arial"/>
              <a:buChar char="●"/>
            </a:pPr>
            <a:r>
              <a:rPr i="1" lang="en" sz="1800">
                <a:latin typeface="Calibri"/>
                <a:ea typeface="Calibri"/>
                <a:cs typeface="Calibri"/>
                <a:sym typeface="Calibri"/>
              </a:rPr>
              <a:t>TW teacher</a:t>
            </a:r>
            <a:r>
              <a:rPr lang="en" sz="1800">
                <a:latin typeface="Calibri"/>
                <a:ea typeface="Calibri"/>
                <a:cs typeface="Calibri"/>
                <a:sym typeface="Calibri"/>
              </a:rPr>
              <a:t> manual pages 31-39</a:t>
            </a:r>
            <a:endParaRPr/>
          </a:p>
          <a:p>
            <a:pPr indent="-342900" lvl="0" marL="342900" marR="0" rtl="0" algn="l">
              <a:lnSpc>
                <a:spcPct val="107000"/>
              </a:lnSpc>
              <a:spcBef>
                <a:spcPts val="800"/>
              </a:spcBef>
              <a:spcAft>
                <a:spcPts val="0"/>
              </a:spcAft>
              <a:buSzPts val="1100"/>
              <a:buFont typeface="Arial"/>
              <a:buChar char="●"/>
            </a:pPr>
            <a:r>
              <a:rPr i="1" lang="en" sz="1800">
                <a:latin typeface="Calibri"/>
                <a:ea typeface="Calibri"/>
                <a:cs typeface="Calibri"/>
                <a:sym typeface="Calibri"/>
              </a:rPr>
              <a:t>Transparencies</a:t>
            </a:r>
            <a:r>
              <a:rPr lang="en" sz="1800">
                <a:latin typeface="Calibri"/>
                <a:ea typeface="Calibri"/>
                <a:cs typeface="Calibri"/>
                <a:sym typeface="Calibri"/>
              </a:rPr>
              <a:t> 4 (Avoiding Boredom), 5 (Becoming Interested)</a:t>
            </a:r>
            <a:endParaRPr/>
          </a:p>
          <a:p>
            <a:pPr indent="-342900" lvl="0" marL="342900" marR="0" rtl="0" algn="l">
              <a:lnSpc>
                <a:spcPct val="107000"/>
              </a:lnSpc>
              <a:spcBef>
                <a:spcPts val="800"/>
              </a:spcBef>
              <a:spcAft>
                <a:spcPts val="0"/>
              </a:spcAft>
              <a:buSzPts val="1100"/>
              <a:buFont typeface="Arial"/>
              <a:buChar char="●"/>
            </a:pPr>
            <a:r>
              <a:rPr i="1" lang="en" sz="1800">
                <a:latin typeface="Calibri"/>
                <a:ea typeface="Calibri"/>
                <a:cs typeface="Calibri"/>
                <a:sym typeface="Calibri"/>
              </a:rPr>
              <a:t>TW workbook</a:t>
            </a:r>
            <a:r>
              <a:rPr lang="en" sz="1800">
                <a:latin typeface="Calibri"/>
                <a:ea typeface="Calibri"/>
                <a:cs typeface="Calibri"/>
                <a:sym typeface="Calibri"/>
              </a:rPr>
              <a:t> page 18 (New Interest Inventory), page 19 (Narrowing it Down); page 34 (My Leisure Pyramid)</a:t>
            </a:r>
            <a:endParaRPr/>
          </a:p>
          <a:p>
            <a:pPr indent="-342900" lvl="0" marL="342900" marR="0" rtl="0" algn="l">
              <a:lnSpc>
                <a:spcPct val="107000"/>
              </a:lnSpc>
              <a:spcBef>
                <a:spcPts val="0"/>
              </a:spcBef>
              <a:spcAft>
                <a:spcPts val="0"/>
              </a:spcAft>
              <a:buSzPts val="1100"/>
              <a:buFont typeface="Arial"/>
              <a:buChar char="●"/>
            </a:pPr>
            <a:r>
              <a:rPr i="1" lang="en" sz="1800">
                <a:latin typeface="Calibri"/>
                <a:ea typeface="Calibri"/>
                <a:cs typeface="Calibri"/>
                <a:sym typeface="Calibri"/>
              </a:rPr>
              <a:t>TW Message</a:t>
            </a:r>
            <a:r>
              <a:rPr lang="en" sz="1800">
                <a:latin typeface="Calibri"/>
                <a:ea typeface="Calibri"/>
                <a:cs typeface="Calibri"/>
                <a:sym typeface="Calibri"/>
              </a:rPr>
              <a:t>: Beating Boredom and Developing Interests (TW workbook page 16)</a:t>
            </a:r>
            <a:endParaRPr/>
          </a:p>
          <a:p>
            <a:pPr indent="0" lvl="0" marL="0" rtl="0" algn="l">
              <a:lnSpc>
                <a:spcPct val="115000"/>
              </a:lnSpc>
              <a:spcBef>
                <a:spcPts val="80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talk about what causes things you do to be boring. This list is on the right hand side of page 17.</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Was there anything they mentioned that you can add to this list?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Now discuss what made things interesting to them.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Refer them to the right hand side of page 17 for a list of what makes things boring and interesting.</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talk about how to avoid being bored. This is part of taking charge of your free/leisure time and learning to make good choices about what you do.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Here are some ideas to avoid being bored. You can write these down on the bottom of page 17.</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Give examples: changing activity, location, or people, etc.</a:t>
            </a:r>
            <a:endParaRPr/>
          </a:p>
          <a:p>
            <a:pPr indent="0" lvl="0" marL="0" rtl="0" algn="l">
              <a:lnSpc>
                <a:spcPct val="100000"/>
              </a:lnSpc>
              <a:spcBef>
                <a:spcPts val="0"/>
              </a:spcBef>
              <a:spcAft>
                <a:spcPts val="0"/>
              </a:spcAft>
              <a:buSzPts val="1100"/>
              <a:buNone/>
            </a:pPr>
            <a:r>
              <a:rPr lang="en"/>
              <a:t>Walk around the house, go outside, etc</a:t>
            </a:r>
            <a:endParaRPr/>
          </a:p>
          <a:p>
            <a:pPr indent="0" lvl="0" marL="0" rtl="0" algn="l">
              <a:lnSpc>
                <a:spcPct val="100000"/>
              </a:lnSpc>
              <a:spcBef>
                <a:spcPts val="0"/>
              </a:spcBef>
              <a:spcAft>
                <a:spcPts val="0"/>
              </a:spcAft>
              <a:buSzPts val="1100"/>
              <a:buNone/>
            </a:pPr>
            <a:r>
              <a:rPr lang="en"/>
              <a:t>Start doing something new.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Ask for the students to add in Peardeck any examples of what they have done to avoid being bored (move from boredom to being interested).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Some examples of ways to make something more challenging (less boring): </a:t>
            </a:r>
            <a:endParaRPr/>
          </a:p>
          <a:p>
            <a:pPr indent="0" lvl="0" marL="0" rtl="0" algn="l">
              <a:lnSpc>
                <a:spcPct val="100000"/>
              </a:lnSpc>
              <a:spcBef>
                <a:spcPts val="0"/>
              </a:spcBef>
              <a:spcAft>
                <a:spcPts val="0"/>
              </a:spcAft>
              <a:buSzPts val="1100"/>
              <a:buNone/>
            </a:pPr>
            <a:r>
              <a:rPr lang="en"/>
              <a:t>ex. Just shooting a basketball ---&gt;having someone play defense on you… time limit? Space limit? kicking on a soccer goal (try only to kick in one corner, etc), My kids instead of just walking along...only on certain lines or tiles or hot lava. driving in a car- we’ve all done this… either playing a game (count how many xxx, ), listening to music/radio/podcast, call someone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You might not find something boring now...but maybe it is not as fulfilling as you would like it to be…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 </a:t>
            </a:r>
            <a:r>
              <a:rPr i="1" lang="en"/>
              <a:t>Discuss this slide.</a:t>
            </a:r>
            <a:endParaRPr/>
          </a:p>
          <a:p>
            <a:pPr indent="0" lvl="0" marL="0" rtl="0" algn="l">
              <a:lnSpc>
                <a:spcPct val="115000"/>
              </a:lnSpc>
              <a:spcBef>
                <a:spcPts val="1200"/>
              </a:spcBef>
              <a:spcAft>
                <a:spcPts val="0"/>
              </a:spcAft>
              <a:buClr>
                <a:schemeClr val="dk1"/>
              </a:buClr>
              <a:buSzPts val="1100"/>
              <a:buFont typeface="Arial"/>
              <a:buNone/>
            </a:pPr>
            <a:r>
              <a:rPr lang="en"/>
              <a:t>Take a look at this website from Healthy Lamoille Valley (some of you may have seen it before or know about this initiative) https://www.healthylamoillevalley.org/liveyourwhy/middlehighschoolactivityworksheets/, “Live Your Why.” It contains a lot of ideas for doing different types of activities that might appeal to you. If you want to try something new, this website might give you some ideas.</a:t>
            </a:r>
            <a:endParaRPr/>
          </a:p>
          <a:p>
            <a:pPr indent="0" lvl="0" marL="0" rtl="0" algn="l">
              <a:lnSpc>
                <a:spcPct val="115000"/>
              </a:lnSpc>
              <a:spcBef>
                <a:spcPts val="1200"/>
              </a:spcBef>
              <a:spcAft>
                <a:spcPts val="0"/>
              </a:spcAft>
              <a:buClr>
                <a:schemeClr val="dk1"/>
              </a:buClr>
              <a:buSzPts val="1100"/>
              <a:buFont typeface="Arial"/>
              <a:buNone/>
            </a:pPr>
            <a:r>
              <a:rPr i="1" lang="en"/>
              <a:t>Let them click on the link and guide and go to middle school activities. </a:t>
            </a:r>
            <a:r>
              <a:rPr lang="en"/>
              <a:t>There are different themes on the website. Click around and explore for a few minutes.</a:t>
            </a:r>
            <a:endParaRPr/>
          </a:p>
          <a:p>
            <a:pPr indent="0" lvl="0" marL="0" rtl="0" algn="l">
              <a:lnSpc>
                <a:spcPct val="115000"/>
              </a:lnSpc>
              <a:spcBef>
                <a:spcPts val="1200"/>
              </a:spcBef>
              <a:spcAft>
                <a:spcPts val="0"/>
              </a:spcAft>
              <a:buClr>
                <a:schemeClr val="dk1"/>
              </a:buClr>
              <a:buSzPts val="1100"/>
              <a:buFont typeface="Arial"/>
              <a:buNone/>
            </a:pPr>
            <a:r>
              <a:rPr lang="en"/>
              <a:t>You can also suggest some ideas to add to this website!</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Take a look at page 18 in your student workbook. Here is a list of activities that you might be interested in trying. Read through the list and check off any of these that sound interesting to you.</a:t>
            </a:r>
            <a:endParaRPr/>
          </a:p>
          <a:p>
            <a:pPr indent="-298450" lvl="0" marL="457200" rtl="0" algn="l">
              <a:lnSpc>
                <a:spcPct val="100000"/>
              </a:lnSpc>
              <a:spcBef>
                <a:spcPts val="0"/>
              </a:spcBef>
              <a:spcAft>
                <a:spcPts val="0"/>
              </a:spcAft>
              <a:buSzPts val="1100"/>
              <a:buChar char="●"/>
            </a:pPr>
            <a:r>
              <a:rPr lang="en"/>
              <a:t>Now, let’s take a look at the Live Your Why website and see if any activities on the website match with your interests.  Or maybe you will find something on the website that you would like to try out.</a:t>
            </a:r>
            <a:endParaRPr/>
          </a:p>
          <a:p>
            <a:pPr indent="-298450" lvl="0" marL="457200" rtl="0" algn="l">
              <a:lnSpc>
                <a:spcPct val="100000"/>
              </a:lnSpc>
              <a:spcBef>
                <a:spcPts val="0"/>
              </a:spcBef>
              <a:spcAft>
                <a:spcPts val="0"/>
              </a:spcAft>
              <a:buSzPts val="1100"/>
              <a:buChar char="●"/>
            </a:pPr>
            <a:r>
              <a:rPr lang="en"/>
              <a:t>As we move forward with the curriculum you will learn ways to plan to try out new activities.</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One thing to keep in mind is that in order to learn a new activity you have to stick with it for a time in order to gain skills and learn to do the activity well. Persistence and not giving up is really important! Then, if after a good try, you find you don’t like it, that is perfectly fine, too, and you can look for something else.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Teacher: After you have identified some new interests you might like to try, it will be helpful to narrow it down to one or two that seem to be best fitted to you and that will give you benefits that you don’t have already, or that you need more of. Look at a few (up to five) activities you might like to try, and circle the types of benefits you might get from each activity. Were there one or two activities that look like ones you think would be best for you?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Why you do what you do is directly connected to whether something feels boring or interesting.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solidFill>
                  <a:schemeClr val="dk1"/>
                </a:solidFill>
              </a:rPr>
              <a:t>We’ve helped you learn to turn something that is boring, or that is not very satisfying, into something more interesting. Knowing this information and developing skills to do this is a major skill that helps you get the most out of your leisure time.</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We will discuss why you do things … that is motivation … in the next session.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One of the main goals of this program is to help you learn ways that you can take charge of your leisure time. Taking charge means that first you need to analyze </a:t>
            </a:r>
            <a:r>
              <a:rPr i="1" lang="en">
                <a:solidFill>
                  <a:schemeClr val="dk1"/>
                </a:solidFill>
              </a:rPr>
              <a:t>how</a:t>
            </a:r>
            <a:r>
              <a:rPr lang="en">
                <a:solidFill>
                  <a:schemeClr val="dk1"/>
                </a:solidFill>
              </a:rPr>
              <a:t> you spend your time, how you </a:t>
            </a:r>
            <a:r>
              <a:rPr i="1" lang="en">
                <a:solidFill>
                  <a:schemeClr val="dk1"/>
                </a:solidFill>
              </a:rPr>
              <a:t>feel</a:t>
            </a:r>
            <a:r>
              <a:rPr lang="en">
                <a:solidFill>
                  <a:schemeClr val="dk1"/>
                </a:solidFill>
              </a:rPr>
              <a:t> when you are doing certain activities, and understanding </a:t>
            </a:r>
            <a:r>
              <a:rPr i="1" lang="en">
                <a:solidFill>
                  <a:schemeClr val="dk1"/>
                </a:solidFill>
              </a:rPr>
              <a:t>why</a:t>
            </a:r>
            <a:r>
              <a:rPr lang="en">
                <a:solidFill>
                  <a:schemeClr val="dk1"/>
                </a:solidFill>
              </a:rPr>
              <a:t> you do those activities.</a:t>
            </a:r>
            <a:endParaRPr>
              <a:solidFill>
                <a:schemeClr val="dk1"/>
              </a:solidFill>
            </a:endParaRPr>
          </a:p>
          <a:p>
            <a:pPr indent="0" lvl="0" marL="0" rtl="0" algn="l">
              <a:lnSpc>
                <a:spcPct val="115000"/>
              </a:lnSpc>
              <a:spcBef>
                <a:spcPts val="1200"/>
              </a:spcBef>
              <a:spcAft>
                <a:spcPts val="0"/>
              </a:spcAft>
              <a:buSzPts val="1100"/>
              <a:buNone/>
            </a:pPr>
            <a:r>
              <a:t/>
            </a:r>
            <a:endParaRPr>
              <a:solidFill>
                <a:schemeClr val="dk1"/>
              </a:solidFill>
            </a:endParaRPr>
          </a:p>
          <a:p>
            <a:pPr indent="0" lvl="0" marL="457200" rtl="0" algn="l">
              <a:lnSpc>
                <a:spcPct val="100000"/>
              </a:lnSpc>
              <a:spcBef>
                <a:spcPts val="1200"/>
              </a:spcBef>
              <a:spcAft>
                <a:spcPts val="0"/>
              </a:spcAft>
              <a:buSzPts val="1100"/>
              <a:buNone/>
            </a:pPr>
            <a:r>
              <a:t/>
            </a:r>
            <a:endParaRPr/>
          </a:p>
          <a:p>
            <a:pPr indent="0" lvl="0" marL="457200" rtl="0" algn="l">
              <a:lnSpc>
                <a:spcPct val="100000"/>
              </a:lnSpc>
              <a:spcBef>
                <a:spcPts val="1200"/>
              </a:spcBef>
              <a:spcAft>
                <a:spcPts val="0"/>
              </a:spcAft>
              <a:buSzPts val="1100"/>
              <a:buNone/>
            </a:pPr>
            <a:r>
              <a:rPr lang="en"/>
              <a:t>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Assign a scribe? </a:t>
            </a:r>
            <a:endParaRPr/>
          </a:p>
          <a:p>
            <a:pPr indent="0" lvl="0" marL="0" rtl="0" algn="l">
              <a:lnSpc>
                <a:spcPct val="100000"/>
              </a:lnSpc>
              <a:spcBef>
                <a:spcPts val="0"/>
              </a:spcBef>
              <a:spcAft>
                <a:spcPts val="0"/>
              </a:spcAft>
              <a:buSzPts val="1100"/>
              <a:buNone/>
            </a:pPr>
            <a:r>
              <a:rPr lang="en"/>
              <a:t>Ask students to share via Pear Deck or verbally what they were surprised about. Feel free to also add thoughts in the Pear Deck. Did you learn anything about yourself?</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1200"/>
              </a:spcBef>
              <a:spcAft>
                <a:spcPts val="0"/>
              </a:spcAft>
              <a:buSzPts val="1100"/>
              <a:buNone/>
            </a:pPr>
            <a:r>
              <a:rPr lang="en">
                <a:solidFill>
                  <a:schemeClr val="dk1"/>
                </a:solidFill>
              </a:rPr>
              <a:t>Your pattern of daily activity is important for many reasons. Of course, the more things we do that give us benefits means that we will be healthier and happier. We want to help you identify those things that help you get benefits. </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t>What did find out about why you did your activities during the day. Let’s have a show of hands. How many felt that they did enough tings during the day because they wanted to? What about because they had to? Had nothing to do? For a purpose? What about doing something for what others might think of them?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a:t>
            </a:r>
            <a:r>
              <a:rPr b="1" lang="en"/>
              <a:t>This is a Pear Deck Multiple Choice Slide. Your current options are: A: Too much, B: Just about right, C: Not enough, </a:t>
            </a:r>
            <a:endParaRPr b="1"/>
          </a:p>
          <a:p>
            <a:pPr indent="0" lvl="0" marL="0" rtl="0" algn="l">
              <a:lnSpc>
                <a:spcPct val="100000"/>
              </a:lnSpc>
              <a:spcBef>
                <a:spcPts val="0"/>
              </a:spcBef>
              <a:spcAft>
                <a:spcPts val="0"/>
              </a:spcAft>
              <a:buSzPts val="1100"/>
              <a:buNone/>
            </a:pPr>
            <a:r>
              <a:rPr lang="en"/>
              <a:t>🍐  To edit the type of question or choices,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does it compare to the average for middle schoolers, we mentioned last week?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Multiple Choice Slide. Your current options are: A: Yes, B: No, </a:t>
            </a:r>
            <a:endParaRPr/>
          </a:p>
          <a:p>
            <a:pPr indent="0" lvl="0" marL="0" rtl="0" algn="l">
              <a:lnSpc>
                <a:spcPct val="100000"/>
              </a:lnSpc>
              <a:spcBef>
                <a:spcPts val="0"/>
              </a:spcBef>
              <a:spcAft>
                <a:spcPts val="0"/>
              </a:spcAft>
              <a:buSzPts val="1100"/>
              <a:buNone/>
            </a:pPr>
            <a:r>
              <a:rPr lang="en"/>
              <a:t>🍐  To edit the type of question or choices,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 know you didn’t have to indicate how much sleep you got, but think about how much sleep you usually get. What do you think? Do you have enough sleep?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Healthy leisure can help with stress management. </a:t>
            </a:r>
            <a:endParaRPr/>
          </a:p>
          <a:p>
            <a:pPr indent="0" lvl="0" marL="0" rtl="0" algn="l">
              <a:lnSpc>
                <a:spcPct val="100000"/>
              </a:lnSpc>
              <a:spcBef>
                <a:spcPts val="0"/>
              </a:spcBef>
              <a:spcAft>
                <a:spcPts val="0"/>
              </a:spcAft>
              <a:buSzPts val="1100"/>
              <a:buNone/>
            </a:pPr>
            <a:r>
              <a:rPr lang="en"/>
              <a:t>Adequate sleep can help you enjoy your leisure activities more.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Draggable™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It is important to look at our overall pattern of activities. So as you think about your analysis, you should </a:t>
            </a:r>
            <a:r>
              <a:rPr b="1" lang="en"/>
              <a:t>consider whether you had a good balance</a:t>
            </a:r>
            <a:r>
              <a:rPr lang="en"/>
              <a:t> and variety of activities that would give you as many benefits as possible.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Think about the activity pyramid, did you do more activities that are at the bottom of the pyramid or on the top?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These things can tell you where you might want to make a change in what you are doing.</a:t>
            </a:r>
            <a:endParaRPr>
              <a:solidFill>
                <a:srgbClr val="99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asked you about whether or not you got enough sleep because without adequate sleep it is hard to have enough energy to get to the healthier activities, or to get full benefits from what you do. So please try to make sure you are getting enough sleep so you are not feeling tired all the time.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analysis is a tool you can use to identify your patterns, like not enough or too much free time or not enough sleep. This will help you figure out how you might change things in your daily life to get more of what you want and need.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Either have a discussion about what they found boring and interesting, or use the Pear Deck.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the first response box, write the word interesting, and then list what activities you did that were interesting.</a:t>
            </a:r>
            <a:endParaRPr/>
          </a:p>
          <a:p>
            <a:pPr indent="0" lvl="0" marL="0" rtl="0" algn="l">
              <a:lnSpc>
                <a:spcPct val="100000"/>
              </a:lnSpc>
              <a:spcBef>
                <a:spcPts val="0"/>
              </a:spcBef>
              <a:spcAft>
                <a:spcPts val="0"/>
              </a:spcAft>
              <a:buSzPts val="1100"/>
              <a:buNone/>
            </a:pPr>
            <a:r>
              <a:rPr lang="en"/>
              <a:t>Add another response box, write the word boring, and then list which activities were boring.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This is a Pear Deck Text Slide </a:t>
            </a:r>
            <a:endParaRPr/>
          </a:p>
          <a:p>
            <a:pPr indent="0" lvl="0" marL="0" rtl="0" algn="l">
              <a:lnSpc>
                <a:spcPct val="100000"/>
              </a:lnSpc>
              <a:spcBef>
                <a:spcPts val="0"/>
              </a:spcBef>
              <a:spcAft>
                <a:spcPts val="0"/>
              </a:spcAft>
              <a:buSzPts val="1100"/>
              <a:buNone/>
            </a:pPr>
            <a:r>
              <a:rPr lang="en"/>
              <a:t>🍐 To edit the type of question, go back to the "Ask Students a Question" in the Pear Deck sidebar.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Discuss  what they felt made their activities boring and then move on to the next slide with some ideas of what does make things boring.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1"/>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1"/>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1"/>
          <p:cNvGrpSpPr/>
          <p:nvPr/>
        </p:nvGrpSpPr>
        <p:grpSpPr>
          <a:xfrm>
            <a:off x="1004144" y="1022025"/>
            <a:ext cx="7136668" cy="152400"/>
            <a:chOff x="1346429" y="1011300"/>
            <a:chExt cx="6452100" cy="152400"/>
          </a:xfrm>
        </p:grpSpPr>
        <p:cxnSp>
          <p:nvCxnSpPr>
            <p:cNvPr id="13" name="Google Shape;13;p21"/>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1"/>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1"/>
          <p:cNvGrpSpPr/>
          <p:nvPr/>
        </p:nvGrpSpPr>
        <p:grpSpPr>
          <a:xfrm>
            <a:off x="1004151" y="3969100"/>
            <a:ext cx="7136668" cy="152400"/>
            <a:chOff x="1346435" y="3969088"/>
            <a:chExt cx="6452100" cy="152400"/>
          </a:xfrm>
        </p:grpSpPr>
        <p:cxnSp>
          <p:nvCxnSpPr>
            <p:cNvPr id="16" name="Google Shape;16;p21"/>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1"/>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1"/>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21"/>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2" name="Google Shape;62;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3" name="Google Shape;6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 name="Shape 64"/>
        <p:cNvGrpSpPr/>
        <p:nvPr/>
      </p:nvGrpSpPr>
      <p:grpSpPr>
        <a:xfrm>
          <a:off x="0" y="0"/>
          <a:ext cx="0" cy="0"/>
          <a:chOff x="0" y="0"/>
          <a:chExt cx="0" cy="0"/>
        </a:xfrm>
      </p:grpSpPr>
      <p:sp>
        <p:nvSpPr>
          <p:cNvPr id="65" name="Google Shape;65;p31"/>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66" name="Google Shape;6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p32"/>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69" name="Google Shape;6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sp>
        <p:nvSpPr>
          <p:cNvPr id="71" name="Google Shape;71;p33"/>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73" name="Google Shape;73;p33"/>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4" name="Google Shape;7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21" name="Shape 21"/>
        <p:cNvGrpSpPr/>
        <p:nvPr/>
      </p:nvGrpSpPr>
      <p:grpSpPr>
        <a:xfrm>
          <a:off x="0" y="0"/>
          <a:ext cx="0" cy="0"/>
          <a:chOff x="0" y="0"/>
          <a:chExt cx="0" cy="0"/>
        </a:xfrm>
      </p:grpSpPr>
      <p:sp>
        <p:nvSpPr>
          <p:cNvPr id="22" name="Google Shape;22;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ctrTitle"/>
          </p:nvPr>
        </p:nvSpPr>
        <p:spPr>
          <a:xfrm>
            <a:off x="4269750" y="913500"/>
            <a:ext cx="4202700" cy="3316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
        <p:nvSpPr>
          <p:cNvPr id="25" name="Google Shape;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8" name="Google Shape;2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spTree>
      <p:nvGrpSpPr>
        <p:cNvPr id="29" name="Shape 29"/>
        <p:cNvGrpSpPr/>
        <p:nvPr/>
      </p:nvGrpSpPr>
      <p:grpSpPr>
        <a:xfrm>
          <a:off x="0" y="0"/>
          <a:ext cx="0" cy="0"/>
          <a:chOff x="0" y="0"/>
          <a:chExt cx="0" cy="0"/>
        </a:xfrm>
      </p:grpSpPr>
      <p:sp>
        <p:nvSpPr>
          <p:cNvPr id="30" name="Google Shape;30;p24"/>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24"/>
          <p:cNvGrpSpPr/>
          <p:nvPr/>
        </p:nvGrpSpPr>
        <p:grpSpPr>
          <a:xfrm>
            <a:off x="421564" y="4512638"/>
            <a:ext cx="4305910" cy="150575"/>
            <a:chOff x="0" y="3797750"/>
            <a:chExt cx="9144000" cy="150575"/>
          </a:xfrm>
        </p:grpSpPr>
        <p:cxnSp>
          <p:nvCxnSpPr>
            <p:cNvPr id="32" name="Google Shape;32;p24"/>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33" name="Google Shape;33;p24"/>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34" name="Google Shape;34;p24"/>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35" name="Google Shape;35;p24"/>
          <p:cNvSpPr txBox="1"/>
          <p:nvPr>
            <p:ph type="title"/>
          </p:nvPr>
        </p:nvSpPr>
        <p:spPr>
          <a:xfrm>
            <a:off x="311700" y="445025"/>
            <a:ext cx="4535400" cy="176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36" name="Google Shape;3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25"/>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0" name="Google Shape;40;p2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1" name="Google Shape;4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4" name="Google Shape;44;p2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2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28"/>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 name="Google Shape;51;p2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28"/>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28"/>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2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5" name="Google Shape;5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29"/>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9"/>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59" name="Google Shape;5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rgbClr val="FFF2CC"/>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20"/>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9.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DFmY2E2OGNmXzBfNiIsImNvbnRlbnRJbnN0YW5jZUlkIjoiMUxrcFlUU2M1YVQ1REljVmllMGsta3ZUbTNZSzlpT2h6cUMtZFZNM19iNjQvYjU1ZmFiNDgtMDY5Mi00NWNmLTg0NzYtMDJkZDRhYTA2N2I2In0=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1.png"/><Relationship Id="rId6" Type="http://schemas.openxmlformats.org/officeDocument/2006/relationships/hyperlink" Target="http://dontchangethislink.peardeckmagic.zone?eyJ0eXBlIjoiZ29vZ2xlLXNsaWRlcy1hZGRvbi1yZXNwb25zZS1mb290ZXIiLCJsYXN0RWRpdGVkQnkiOiIxMDA3NDUwMjY4NTY0MDk4NjY2MDYiLCJwcmVzZW50YXRpb25JZCI6IjFMa3BZVFNjNWFUNURJY1ZpZTBrLWt2VG0zWUs5aU9oenFDLWRWTTNfYjY0IiwiY29udGVudElkIjoiY3VzdG9tLXJlc3BvbnNlLWZyZWVSZXNwb25zZS10ZXh0Iiwic2xpZGVJZCI6ImdjZWNjMzNjMjc2XzBfMTU4IiwiY29udGVudEluc3RhbmNlSWQiOiIxTGtwWVRTYzVhVDVESWNWaWUway1rdlRtM1lLOWlPaHpxQy1kVk0zX2I2NC80NGNmNmZmOS0yMGU4LTQwMmEtYjczYS0yYTc0OGI2MjdjOGIifQ==pearId=magic-pear-metadata-identifier" TargetMode="External"/><Relationship Id="rId7"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hyperlink" Target="https://www.healthylamoillevalley.org/liveyourwhy/middlehighschoolactivityworkshee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30.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1.png"/><Relationship Id="rId6" Type="http://schemas.openxmlformats.org/officeDocument/2006/relationships/hyperlink" Target="http://dontchangethislink.peardeckmagic.zone?eyJ0eXBlIjoiZ29vZ2xlLXNsaWRlcy1hZGRvbi1yZXNwb25zZS1mb290ZXIiLCJsYXN0RWRpdGVkQnkiOiIxMDA3NDUwMjY4NTY0MDk4NjY2MDYiLCJwcmVzZW50YXRpb25JZCI6IjFMa3BZVFNjNWFUNURJY1ZpZTBrLWt2VG0zWUs5aU9oenFDLWRWTTNfYjY0IiwiY29udGVudElkIjoiY3VzdG9tLXJlc3BvbnNlLWZyZWVSZXNwb25zZS10ZXh0Iiwic2xpZGVJZCI6ImdjZWNjMzNjMjc2XzBfMTgiLCJjb250ZW50SW5zdGFuY2VJZCI6IjFMa3BZVFNjNWFUNURJY1ZpZTBrLWt2VG0zWUs5aU9oenFDLWRWTTNfYjY0LzQxNGJiZmFjLTA5YjAtNDcyYi1iZjA2LTZlYWM5NWRmOWIwYiJ9pearId=magic-pear-metadata-identifier" TargetMode="External"/><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RvbyBtdWNoIiwiSnVzdCBhYm91dCByaWdodCIsIk5vdCBlbm91Z2giXX0=pearId=magic-pear-shape-identifier" TargetMode="External"/><Relationship Id="rId5" Type="http://schemas.openxmlformats.org/officeDocument/2006/relationships/image" Target="../media/image8.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11bHRpcGxlQ2hvaWNlIiwic2xpZGVJZCI6ImdjZWNjMzNjMjc2XzBfMzUiLCJjb250ZW50SW5zdGFuY2VJZCI6IjFMa3BZVFNjNWFUNURJY1ZpZTBrLWt2VG0zWUs5aU9oenFDLWRWTTNfYjY0L2M1MjU0YTZjLWQyNTMtNGJlMi04NjI0LTIwYzg4NDA4ODdlZSJ9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llcyIsIk5vIl19pearId=magic-pear-shape-identifier" TargetMode="External"/><Relationship Id="rId4" Type="http://schemas.openxmlformats.org/officeDocument/2006/relationships/image" Target="../media/image8.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11bHRpcGxlQ2hvaWNlIiwic2xpZGVJZCI6ImdjZWNjMzNjMjc2XzBfMTgiLCJjb250ZW50SW5zdGFuY2VJZCI6IjFMa3BZVFNjNWFUNURJY1ZpZTBrLWt2VG0zWUs5aU9oenFDLWRWTTNfYjY0Lzc1ZWYwZWU5LWU2N2EtNGNiMi04NGY3LWQ3NWNlNjQ2NGZhOSJ9pearId=magic-pear-metadata-identifier" TargetMode="External"/><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dontchangethislink.peardeckmagic.zone?eyJ0eXBlIjoiZHJhZ2dhYmxlIiwiZHJhZ2dhYmxlcyI6W3siaWQiOiJkcmFnZ2FibGUwIiwidHlwZSI6Imljb24iLCJpY29uIjp7ImlkIjoiZGVmYXVsdC1oZXhhZ29uIn0sImNvbG9yIjoiI2E1NDVjNSJ9XSwiZHJhZ2dhYmxlU2l6ZSI6MjEuNSwiZW1iZWRkYWJsZVVybCI6Imh0dHBzOi8vIiwiYW5zd2VycyI6W119pearId=magic-pear-shape-identifier" TargetMode="External"/><Relationship Id="rId4" Type="http://schemas.openxmlformats.org/officeDocument/2006/relationships/image" Target="../media/image12.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RyYWdnYWJsZSIsInNsaWRlSWQiOiJnY2VjYzMzYzI3Nl8wXzQxIiwiY29udGVudEluc3RhbmNlSWQiOiIxTGtwWVRTYzVhVDVESWNWaWUway1rdlRtM1lLOWlPaHpxQy1kVk0zX2I2NC8wN2RkM2QyOS1kZjI1LTRkNmUtODRiZi0xZDE4YzRhZDVlMTAifQ==pearId=magic-pear-metadata-identifier" TargetMode="Externa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9.png"/><Relationship Id="rId5"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NTEiLCJjb250ZW50SW5zdGFuY2VJZCI6IjFMa3BZVFNjNWFUNURJY1ZpZTBrLWt2VG0zWUs5aU9oenFDLWRWTTNfYjY0LzNjN2M3ZTAzLWI4NGItNDg3Ny1iYzg5LTdjZDY4NTg2ZTZlOSJ9pearId=magic-pear-metadata-identifier" TargetMode="External"/><Relationship Id="rId6" Type="http://schemas.openxmlformats.org/officeDocument/2006/relationships/image" Target="../media/image15.pn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9.png"/><Relationship Id="rId6"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DFmY2E2OGNmXzBfMCIsImNvbnRlbnRJbnN0YW5jZUlkIjoiMUxrcFlUU2M1YVQ1REljVmllMGsta3ZUbTNZSzlpT2h6cUMtZFZNM19iNjQvZDJkNGI3NjQtNjg5MS00NmU4LWI5MTQtNzRmZWIwODJlMmMzIn0=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idx="1" type="subTitle"/>
          </p:nvPr>
        </p:nvSpPr>
        <p:spPr>
          <a:xfrm>
            <a:off x="1680300" y="2677100"/>
            <a:ext cx="5783400" cy="1158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00000"/>
              </a:lnSpc>
              <a:spcBef>
                <a:spcPts val="0"/>
              </a:spcBef>
              <a:spcAft>
                <a:spcPts val="0"/>
              </a:spcAft>
              <a:buSzPct val="108108"/>
              <a:buNone/>
            </a:pPr>
            <a:r>
              <a:rPr lang="en"/>
              <a:t>TimeWise for Lamoille Valley </a:t>
            </a:r>
            <a:endParaRPr/>
          </a:p>
          <a:p>
            <a:pPr indent="0" lvl="0" marL="0" rtl="0" algn="ctr">
              <a:lnSpc>
                <a:spcPct val="100000"/>
              </a:lnSpc>
              <a:spcBef>
                <a:spcPts val="0"/>
              </a:spcBef>
              <a:spcAft>
                <a:spcPts val="0"/>
              </a:spcAft>
              <a:buSzPct val="108108"/>
              <a:buNone/>
            </a:pPr>
            <a:r>
              <a:rPr lang="en"/>
              <a:t>Spring 2022</a:t>
            </a:r>
            <a:endParaRPr/>
          </a:p>
          <a:p>
            <a:pPr indent="0" lvl="0" marL="0" rtl="0" algn="ctr">
              <a:lnSpc>
                <a:spcPct val="100000"/>
              </a:lnSpc>
              <a:spcBef>
                <a:spcPts val="0"/>
              </a:spcBef>
              <a:spcAft>
                <a:spcPts val="0"/>
              </a:spcAft>
              <a:buSzPct val="108108"/>
              <a:buNone/>
            </a:pPr>
            <a:r>
              <a:rPr b="1" lang="en"/>
              <a:t>Session 3: Boredom and Interest</a:t>
            </a:r>
            <a:endParaRPr b="1"/>
          </a:p>
        </p:txBody>
      </p:sp>
      <p:sp>
        <p:nvSpPr>
          <p:cNvPr id="80" name="Google Shape;80;p1"/>
          <p:cNvSpPr txBox="1"/>
          <p:nvPr/>
        </p:nvSpPr>
        <p:spPr>
          <a:xfrm>
            <a:off x="1480050" y="1219700"/>
            <a:ext cx="6183900" cy="1457400"/>
          </a:xfrm>
          <a:prstGeom prst="rect">
            <a:avLst/>
          </a:prstGeom>
          <a:noFill/>
          <a:ln>
            <a:noFill/>
          </a:ln>
        </p:spPr>
        <p:txBody>
          <a:bodyPr anchorCtr="0" anchor="b" bIns="91425" lIns="91425" spcFirstLastPara="1" rIns="91425" wrap="square" tIns="91425">
            <a:normAutofit fontScale="92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 sz="3500" u="none" cap="none" strike="noStrike">
                <a:solidFill>
                  <a:srgbClr val="EF6C00"/>
                </a:solidFill>
                <a:latin typeface="PT Sans Narrow"/>
                <a:ea typeface="PT Sans Narrow"/>
                <a:cs typeface="PT Sans Narrow"/>
                <a:sym typeface="PT Sans Narrow"/>
              </a:rPr>
              <a:t>TimeWise: Taking Charge of Leisure Time and Living Your Why …</a:t>
            </a:r>
            <a:endParaRPr b="1" i="0" sz="3500" u="none" cap="none" strike="noStrike">
              <a:solidFill>
                <a:srgbClr val="EF6C00"/>
              </a:solidFill>
              <a:latin typeface="PT Sans Narrow"/>
              <a:ea typeface="PT Sans Narrow"/>
              <a:cs typeface="PT Sans Narrow"/>
              <a:sym typeface="PT Sans Narrow"/>
            </a:endParaRPr>
          </a:p>
          <a:p>
            <a:pPr indent="0" lvl="0" marL="0" marR="0" rtl="0" algn="ctr">
              <a:lnSpc>
                <a:spcPct val="100000"/>
              </a:lnSpc>
              <a:spcBef>
                <a:spcPts val="0"/>
              </a:spcBef>
              <a:spcAft>
                <a:spcPts val="0"/>
              </a:spcAft>
              <a:buClr>
                <a:srgbClr val="000000"/>
              </a:buClr>
              <a:buSzPct val="100000"/>
              <a:buFont typeface="Arial"/>
              <a:buNone/>
            </a:pPr>
            <a:r>
              <a:rPr b="1" i="0" lang="en" sz="3500" u="none" cap="none" strike="noStrike">
                <a:solidFill>
                  <a:srgbClr val="EF6C00"/>
                </a:solidFill>
                <a:latin typeface="PT Sans Narrow"/>
                <a:ea typeface="PT Sans Narrow"/>
                <a:cs typeface="PT Sans Narrow"/>
                <a:sym typeface="PT Sans Narrow"/>
              </a:rPr>
              <a:t> How to LiveWise!</a:t>
            </a:r>
            <a:endParaRPr b="1" i="0" sz="7600" u="none" cap="none" strike="noStrike">
              <a:solidFill>
                <a:srgbClr val="EF6C00"/>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Boooorrrrriiiiinnnngggg!</a:t>
            </a:r>
            <a:endParaRPr/>
          </a:p>
        </p:txBody>
      </p:sp>
      <p:sp>
        <p:nvSpPr>
          <p:cNvPr id="153" name="Google Shape;153;p10"/>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b="1" lang="en" sz="1100">
                <a:solidFill>
                  <a:srgbClr val="000000"/>
                </a:solidFill>
                <a:latin typeface="Arial"/>
                <a:ea typeface="Arial"/>
                <a:cs typeface="Arial"/>
                <a:sym typeface="Arial"/>
              </a:rPr>
              <a:t> </a:t>
            </a:r>
            <a:endParaRPr b="1" sz="262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
              <a:t>Things might be boring because:</a:t>
            </a:r>
            <a:endParaRPr b="1"/>
          </a:p>
          <a:p>
            <a:pPr indent="-342900" lvl="0" marL="457200" rtl="0" algn="l">
              <a:lnSpc>
                <a:spcPct val="115000"/>
              </a:lnSpc>
              <a:spcBef>
                <a:spcPts val="1200"/>
              </a:spcBef>
              <a:spcAft>
                <a:spcPts val="0"/>
              </a:spcAft>
              <a:buSzPts val="1800"/>
              <a:buAutoNum type="arabicPeriod"/>
            </a:pPr>
            <a:r>
              <a:rPr lang="en"/>
              <a:t>It’s the same thing over and over.</a:t>
            </a:r>
            <a:endParaRPr/>
          </a:p>
          <a:p>
            <a:pPr indent="-342900" lvl="0" marL="457200" rtl="0" algn="l">
              <a:lnSpc>
                <a:spcPct val="115000"/>
              </a:lnSpc>
              <a:spcBef>
                <a:spcPts val="0"/>
              </a:spcBef>
              <a:spcAft>
                <a:spcPts val="0"/>
              </a:spcAft>
              <a:buSzPts val="1800"/>
              <a:buAutoNum type="arabicPeriod"/>
            </a:pPr>
            <a:r>
              <a:rPr lang="en"/>
              <a:t>You don’t know what else to do.</a:t>
            </a:r>
            <a:endParaRPr/>
          </a:p>
          <a:p>
            <a:pPr indent="-342900" lvl="0" marL="457200" rtl="0" algn="l">
              <a:lnSpc>
                <a:spcPct val="115000"/>
              </a:lnSpc>
              <a:spcBef>
                <a:spcPts val="0"/>
              </a:spcBef>
              <a:spcAft>
                <a:spcPts val="0"/>
              </a:spcAft>
              <a:buSzPts val="1800"/>
              <a:buAutoNum type="arabicPeriod"/>
            </a:pPr>
            <a:r>
              <a:rPr lang="en"/>
              <a:t>Nothing ever changes.</a:t>
            </a:r>
            <a:endParaRPr/>
          </a:p>
          <a:p>
            <a:pPr indent="-342900" lvl="0" marL="457200" rtl="0" algn="l">
              <a:lnSpc>
                <a:spcPct val="115000"/>
              </a:lnSpc>
              <a:spcBef>
                <a:spcPts val="0"/>
              </a:spcBef>
              <a:spcAft>
                <a:spcPts val="0"/>
              </a:spcAft>
              <a:buSzPts val="1800"/>
              <a:buAutoNum type="arabicPeriod"/>
            </a:pPr>
            <a:r>
              <a:rPr lang="en"/>
              <a:t>It’s too easy and there’s no challenge.</a:t>
            </a:r>
            <a:endParaRPr/>
          </a:p>
          <a:p>
            <a:pPr indent="-342900" lvl="0" marL="457200" rtl="0" algn="l">
              <a:lnSpc>
                <a:spcPct val="115000"/>
              </a:lnSpc>
              <a:spcBef>
                <a:spcPts val="0"/>
              </a:spcBef>
              <a:spcAft>
                <a:spcPts val="0"/>
              </a:spcAft>
              <a:buSzPts val="1800"/>
              <a:buAutoNum type="arabicPeriod"/>
            </a:pPr>
            <a:r>
              <a:rPr lang="en"/>
              <a:t>It’s easy to keep doing the same thing and it’s hard to be motivated to do something else.</a:t>
            </a:r>
            <a:endParaRPr/>
          </a:p>
        </p:txBody>
      </p:sp>
      <p:pic>
        <p:nvPicPr>
          <p:cNvPr id="154" name="Google Shape;154;p10"/>
          <p:cNvPicPr preferRelativeResize="0"/>
          <p:nvPr/>
        </p:nvPicPr>
        <p:blipFill rotWithShape="1">
          <a:blip r:embed="rId3">
            <a:alphaModFix/>
          </a:blip>
          <a:srcRect b="0" l="0" r="0" t="0"/>
          <a:stretch/>
        </p:blipFill>
        <p:spPr>
          <a:xfrm>
            <a:off x="5439222" y="1080850"/>
            <a:ext cx="2598150" cy="177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Being Interested</a:t>
            </a:r>
            <a:endParaRPr/>
          </a:p>
        </p:txBody>
      </p:sp>
      <p:sp>
        <p:nvSpPr>
          <p:cNvPr id="160" name="Google Shape;160;p1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
              <a:t>What do you think makes things interesting to you?</a:t>
            </a:r>
            <a:endParaRPr/>
          </a:p>
        </p:txBody>
      </p:sp>
      <p:pic>
        <p:nvPicPr>
          <p:cNvPr id="161" name="Google Shape;161;p11"/>
          <p:cNvPicPr preferRelativeResize="0"/>
          <p:nvPr/>
        </p:nvPicPr>
        <p:blipFill rotWithShape="1">
          <a:blip r:embed="rId3">
            <a:alphaModFix/>
          </a:blip>
          <a:srcRect b="0" l="0" r="-3777" t="-3777"/>
          <a:stretch/>
        </p:blipFill>
        <p:spPr>
          <a:xfrm>
            <a:off x="3354725" y="1961647"/>
            <a:ext cx="2205150" cy="2193575"/>
          </a:xfrm>
          <a:prstGeom prst="rect">
            <a:avLst/>
          </a:prstGeom>
          <a:noFill/>
          <a:ln>
            <a:noFill/>
          </a:ln>
        </p:spPr>
      </p:pic>
      <p:pic>
        <p:nvPicPr>
          <p:cNvPr id="162" name="Google Shape;162;p11">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63" name="Google Shape;163;p11">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Makes Something Interesting?</a:t>
            </a:r>
            <a:endParaRPr/>
          </a:p>
        </p:txBody>
      </p:sp>
      <p:sp>
        <p:nvSpPr>
          <p:cNvPr id="169" name="Google Shape;169;p12"/>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sz="1800"/>
              <a:t>You really like to do it.</a:t>
            </a:r>
            <a:endParaRPr sz="1800"/>
          </a:p>
          <a:p>
            <a:pPr indent="-342900" lvl="0" marL="457200" rtl="0" algn="l">
              <a:lnSpc>
                <a:spcPct val="115000"/>
              </a:lnSpc>
              <a:spcBef>
                <a:spcPts val="0"/>
              </a:spcBef>
              <a:spcAft>
                <a:spcPts val="0"/>
              </a:spcAft>
              <a:buSzPts val="1800"/>
              <a:buAutoNum type="arabicPeriod"/>
            </a:pPr>
            <a:r>
              <a:rPr lang="en" sz="1800"/>
              <a:t>You feel good about yourself when you do it.</a:t>
            </a:r>
            <a:endParaRPr sz="1800"/>
          </a:p>
          <a:p>
            <a:pPr indent="-342900" lvl="0" marL="457200" rtl="0" algn="l">
              <a:lnSpc>
                <a:spcPct val="115000"/>
              </a:lnSpc>
              <a:spcBef>
                <a:spcPts val="0"/>
              </a:spcBef>
              <a:spcAft>
                <a:spcPts val="0"/>
              </a:spcAft>
              <a:buSzPts val="1800"/>
              <a:buAutoNum type="arabicPeriod"/>
            </a:pPr>
            <a:r>
              <a:rPr lang="en" sz="1800"/>
              <a:t>It’s fun.</a:t>
            </a:r>
            <a:endParaRPr sz="1800"/>
          </a:p>
          <a:p>
            <a:pPr indent="-342900" lvl="0" marL="457200" rtl="0" algn="l">
              <a:lnSpc>
                <a:spcPct val="115000"/>
              </a:lnSpc>
              <a:spcBef>
                <a:spcPts val="0"/>
              </a:spcBef>
              <a:spcAft>
                <a:spcPts val="0"/>
              </a:spcAft>
              <a:buSzPts val="1800"/>
              <a:buAutoNum type="arabicPeriod"/>
            </a:pPr>
            <a:r>
              <a:rPr lang="en" sz="1800"/>
              <a:t>There is the right amount of challenge...it’s not too easy and not too hard.</a:t>
            </a:r>
            <a:endParaRPr sz="1800"/>
          </a:p>
          <a:p>
            <a:pPr indent="-342900" lvl="0" marL="457200" rtl="0" algn="l">
              <a:lnSpc>
                <a:spcPct val="115000"/>
              </a:lnSpc>
              <a:spcBef>
                <a:spcPts val="0"/>
              </a:spcBef>
              <a:spcAft>
                <a:spcPts val="0"/>
              </a:spcAft>
              <a:buSzPts val="1800"/>
              <a:buAutoNum type="arabicPeriod"/>
            </a:pPr>
            <a:r>
              <a:rPr lang="en" sz="1800"/>
              <a:t>It matches your personality and helps you express who you are.</a:t>
            </a:r>
            <a:endParaRPr sz="1800"/>
          </a:p>
        </p:txBody>
      </p:sp>
      <p:pic>
        <p:nvPicPr>
          <p:cNvPr id="170" name="Google Shape;170;p12"/>
          <p:cNvPicPr preferRelativeResize="0"/>
          <p:nvPr/>
        </p:nvPicPr>
        <p:blipFill rotWithShape="1">
          <a:blip r:embed="rId3">
            <a:alphaModFix/>
          </a:blip>
          <a:srcRect b="0" l="0" r="-3777" t="-3777"/>
          <a:stretch/>
        </p:blipFill>
        <p:spPr>
          <a:xfrm>
            <a:off x="5595101" y="1490888"/>
            <a:ext cx="2868356" cy="2853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3"/>
          <p:cNvPicPr preferRelativeResize="0"/>
          <p:nvPr/>
        </p:nvPicPr>
        <p:blipFill rotWithShape="1">
          <a:blip r:embed="rId3">
            <a:alphaModFix/>
          </a:blip>
          <a:srcRect b="0" l="0" r="0" t="0"/>
          <a:stretch/>
        </p:blipFill>
        <p:spPr>
          <a:xfrm>
            <a:off x="174939" y="0"/>
            <a:ext cx="3803173" cy="5143499"/>
          </a:xfrm>
          <a:prstGeom prst="rect">
            <a:avLst/>
          </a:prstGeom>
          <a:noFill/>
          <a:ln>
            <a:noFill/>
          </a:ln>
        </p:spPr>
      </p:pic>
      <p:pic>
        <p:nvPicPr>
          <p:cNvPr id="176" name="Google Shape;176;p13">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77" name="Google Shape;177;p13">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13"/>
          <p:cNvPicPr preferRelativeResize="0"/>
          <p:nvPr/>
        </p:nvPicPr>
        <p:blipFill rotWithShape="1">
          <a:blip r:embed="rId7">
            <a:alphaModFix/>
          </a:blip>
          <a:srcRect b="0" l="0" r="0" t="0"/>
          <a:stretch/>
        </p:blipFill>
        <p:spPr>
          <a:xfrm>
            <a:off x="4153051" y="1052757"/>
            <a:ext cx="4936724" cy="30379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4"/>
          <p:cNvPicPr preferRelativeResize="0"/>
          <p:nvPr/>
        </p:nvPicPr>
        <p:blipFill rotWithShape="1">
          <a:blip r:embed="rId3">
            <a:alphaModFix/>
          </a:blip>
          <a:srcRect b="0" l="0" r="0" t="0"/>
          <a:stretch/>
        </p:blipFill>
        <p:spPr>
          <a:xfrm>
            <a:off x="294013" y="77950"/>
            <a:ext cx="3505975" cy="4987625"/>
          </a:xfrm>
          <a:prstGeom prst="rect">
            <a:avLst/>
          </a:prstGeom>
          <a:noFill/>
          <a:ln>
            <a:noFill/>
          </a:ln>
        </p:spPr>
      </p:pic>
      <p:pic>
        <p:nvPicPr>
          <p:cNvPr descr="Python Practice: Free Ways To Improve Your Python Skills – Dataquest" id="184" name="Google Shape;184;p14"/>
          <p:cNvPicPr preferRelativeResize="0"/>
          <p:nvPr/>
        </p:nvPicPr>
        <p:blipFill rotWithShape="1">
          <a:blip r:embed="rId4">
            <a:alphaModFix/>
          </a:blip>
          <a:srcRect b="0" l="0" r="0" t="0"/>
          <a:stretch/>
        </p:blipFill>
        <p:spPr>
          <a:xfrm>
            <a:off x="3924496" y="1203569"/>
            <a:ext cx="5058264" cy="30349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Timeline&#10;&#10;Description automatically generated" id="189" name="Google Shape;189;p15"/>
          <p:cNvPicPr preferRelativeResize="0"/>
          <p:nvPr/>
        </p:nvPicPr>
        <p:blipFill rotWithShape="1">
          <a:blip r:embed="rId3">
            <a:alphaModFix/>
          </a:blip>
          <a:srcRect b="2748" l="0" r="0" t="0"/>
          <a:stretch/>
        </p:blipFill>
        <p:spPr>
          <a:xfrm rot="10800000">
            <a:off x="897340" y="70701"/>
            <a:ext cx="3974522" cy="5002097"/>
          </a:xfrm>
          <a:prstGeom prst="rect">
            <a:avLst/>
          </a:prstGeom>
          <a:noFill/>
          <a:ln>
            <a:noFill/>
          </a:ln>
        </p:spPr>
      </p:pic>
      <p:sp>
        <p:nvSpPr>
          <p:cNvPr id="190" name="Google Shape;190;p15"/>
          <p:cNvSpPr txBox="1"/>
          <p:nvPr/>
        </p:nvSpPr>
        <p:spPr>
          <a:xfrm>
            <a:off x="5381783" y="1355641"/>
            <a:ext cx="3647100" cy="30777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Open Sans"/>
                <a:ea typeface="Open Sans"/>
                <a:cs typeface="Open Sans"/>
                <a:sym typeface="Open Sans"/>
              </a:rPr>
              <a:t>Healthy Lamoille Valley</a:t>
            </a:r>
            <a:endParaRPr b="1" i="0" sz="2800" u="none" cap="none" strike="noStrike">
              <a:solidFill>
                <a:schemeClr val="accen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accen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Open Sans"/>
                <a:ea typeface="Open Sans"/>
                <a:cs typeface="Open Sans"/>
                <a:sym typeface="Open Sans"/>
              </a:rPr>
              <a:t>Live Your Why!</a:t>
            </a:r>
            <a:endParaRPr b="1" i="0" sz="28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 sz="2400" u="sng" cap="none" strike="noStrike">
                <a:solidFill>
                  <a:schemeClr val="hlink"/>
                </a:solidFill>
                <a:highlight>
                  <a:srgbClr val="FFFFFF"/>
                </a:highlight>
                <a:latin typeface="Roboto"/>
                <a:ea typeface="Roboto"/>
                <a:cs typeface="Roboto"/>
                <a:sym typeface="Roboto"/>
                <a:hlinkClick r:id="rId4"/>
              </a:rPr>
              <a:t>Middle &amp; High School Activity Worksheets</a:t>
            </a:r>
            <a:endParaRPr b="0" i="0" sz="4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Text&#10;&#10;Description automatically generated" id="195" name="Google Shape;195;p16"/>
          <p:cNvPicPr preferRelativeResize="0"/>
          <p:nvPr/>
        </p:nvPicPr>
        <p:blipFill rotWithShape="1">
          <a:blip r:embed="rId3">
            <a:alphaModFix/>
          </a:blip>
          <a:srcRect b="0" l="0" r="0" t="0"/>
          <a:stretch/>
        </p:blipFill>
        <p:spPr>
          <a:xfrm rot="5400000">
            <a:off x="3731150" y="-533502"/>
            <a:ext cx="4682472" cy="6059669"/>
          </a:xfrm>
          <a:prstGeom prst="rect">
            <a:avLst/>
          </a:prstGeom>
          <a:noFill/>
          <a:ln>
            <a:noFill/>
          </a:ln>
        </p:spPr>
      </p:pic>
      <p:pic>
        <p:nvPicPr>
          <p:cNvPr descr="Have A Ton Of Ideas? Use These Tricks To Narrow Them Down | by Alesha  Peterson | Medium" id="196" name="Google Shape;196;p16"/>
          <p:cNvPicPr preferRelativeResize="0"/>
          <p:nvPr/>
        </p:nvPicPr>
        <p:blipFill rotWithShape="1">
          <a:blip r:embed="rId4">
            <a:alphaModFix/>
          </a:blip>
          <a:srcRect b="0" l="0" r="0" t="0"/>
          <a:stretch/>
        </p:blipFill>
        <p:spPr>
          <a:xfrm>
            <a:off x="41779" y="1517106"/>
            <a:ext cx="3061405" cy="1958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7"/>
          <p:cNvPicPr preferRelativeResize="0"/>
          <p:nvPr/>
        </p:nvPicPr>
        <p:blipFill rotWithShape="1">
          <a:blip r:embed="rId3">
            <a:alphaModFix/>
          </a:blip>
          <a:srcRect b="0" l="0" r="0" t="0"/>
          <a:stretch/>
        </p:blipFill>
        <p:spPr>
          <a:xfrm>
            <a:off x="4977250" y="476625"/>
            <a:ext cx="3908950" cy="4193700"/>
          </a:xfrm>
          <a:prstGeom prst="rect">
            <a:avLst/>
          </a:prstGeom>
          <a:noFill/>
          <a:ln>
            <a:noFill/>
          </a:ln>
        </p:spPr>
      </p:pic>
      <p:sp>
        <p:nvSpPr>
          <p:cNvPr id="202" name="Google Shape;202;p17"/>
          <p:cNvSpPr txBox="1"/>
          <p:nvPr>
            <p:ph type="title"/>
          </p:nvPr>
        </p:nvSpPr>
        <p:spPr>
          <a:xfrm>
            <a:off x="503825" y="476625"/>
            <a:ext cx="3646800" cy="2383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0" lang="en"/>
              <a:t>In the next session we will explore why you do what you do in your leisure time.</a:t>
            </a:r>
            <a:endParaRPr b="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 Summarize: </a:t>
            </a:r>
            <a:endParaRPr/>
          </a:p>
        </p:txBody>
      </p:sp>
      <p:pic>
        <p:nvPicPr>
          <p:cNvPr id="208" name="Google Shape;208;p18"/>
          <p:cNvPicPr preferRelativeResize="0"/>
          <p:nvPr/>
        </p:nvPicPr>
        <p:blipFill rotWithShape="1">
          <a:blip r:embed="rId3">
            <a:alphaModFix/>
          </a:blip>
          <a:srcRect b="0" l="0" r="0" t="0"/>
          <a:stretch/>
        </p:blipFill>
        <p:spPr>
          <a:xfrm>
            <a:off x="3796558" y="184662"/>
            <a:ext cx="3639056" cy="4774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6267725" y="3705375"/>
            <a:ext cx="2852100" cy="1280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600"/>
              <a:buNone/>
            </a:pPr>
            <a:r>
              <a:rPr lang="en"/>
              <a:t>Enjoy your leisure! </a:t>
            </a:r>
            <a:endParaRPr/>
          </a:p>
        </p:txBody>
      </p:sp>
      <p:pic>
        <p:nvPicPr>
          <p:cNvPr id="214" name="Google Shape;214;p19"/>
          <p:cNvPicPr preferRelativeResize="0"/>
          <p:nvPr/>
        </p:nvPicPr>
        <p:blipFill rotWithShape="1">
          <a:blip r:embed="rId3">
            <a:alphaModFix/>
          </a:blip>
          <a:srcRect b="0" l="0" r="0" t="0"/>
          <a:stretch/>
        </p:blipFill>
        <p:spPr>
          <a:xfrm>
            <a:off x="601197" y="353222"/>
            <a:ext cx="3459450" cy="2133950"/>
          </a:xfrm>
          <a:prstGeom prst="rect">
            <a:avLst/>
          </a:prstGeom>
          <a:noFill/>
          <a:ln>
            <a:noFill/>
          </a:ln>
        </p:spPr>
      </p:pic>
      <p:pic>
        <p:nvPicPr>
          <p:cNvPr id="215" name="Google Shape;215;p19"/>
          <p:cNvPicPr preferRelativeResize="0"/>
          <p:nvPr/>
        </p:nvPicPr>
        <p:blipFill rotWithShape="1">
          <a:blip r:embed="rId4">
            <a:alphaModFix/>
          </a:blip>
          <a:srcRect b="0" l="0" r="0" t="0"/>
          <a:stretch/>
        </p:blipFill>
        <p:spPr>
          <a:xfrm>
            <a:off x="6497322" y="220225"/>
            <a:ext cx="2392903" cy="3346658"/>
          </a:xfrm>
          <a:prstGeom prst="rect">
            <a:avLst/>
          </a:prstGeom>
          <a:noFill/>
          <a:ln>
            <a:noFill/>
          </a:ln>
        </p:spPr>
      </p:pic>
      <p:pic>
        <p:nvPicPr>
          <p:cNvPr id="216" name="Google Shape;216;p19"/>
          <p:cNvPicPr preferRelativeResize="0"/>
          <p:nvPr/>
        </p:nvPicPr>
        <p:blipFill rotWithShape="1">
          <a:blip r:embed="rId5">
            <a:alphaModFix/>
          </a:blip>
          <a:srcRect b="0" l="0" r="0" t="0"/>
          <a:stretch/>
        </p:blipFill>
        <p:spPr>
          <a:xfrm>
            <a:off x="4060650" y="220222"/>
            <a:ext cx="2510265" cy="2266953"/>
          </a:xfrm>
          <a:prstGeom prst="rect">
            <a:avLst/>
          </a:prstGeom>
          <a:noFill/>
          <a:ln>
            <a:noFill/>
          </a:ln>
        </p:spPr>
      </p:pic>
      <p:pic>
        <p:nvPicPr>
          <p:cNvPr id="217" name="Google Shape;217;p19"/>
          <p:cNvPicPr preferRelativeResize="0"/>
          <p:nvPr/>
        </p:nvPicPr>
        <p:blipFill rotWithShape="1">
          <a:blip r:embed="rId6">
            <a:alphaModFix/>
          </a:blip>
          <a:srcRect b="0" l="0" r="0" t="0"/>
          <a:stretch/>
        </p:blipFill>
        <p:spPr>
          <a:xfrm>
            <a:off x="474825" y="2487172"/>
            <a:ext cx="3102317" cy="2351528"/>
          </a:xfrm>
          <a:prstGeom prst="rect">
            <a:avLst/>
          </a:prstGeom>
          <a:noFill/>
          <a:ln>
            <a:noFill/>
          </a:ln>
        </p:spPr>
      </p:pic>
      <p:pic>
        <p:nvPicPr>
          <p:cNvPr id="218" name="Google Shape;218;p19"/>
          <p:cNvPicPr preferRelativeResize="0"/>
          <p:nvPr/>
        </p:nvPicPr>
        <p:blipFill rotWithShape="1">
          <a:blip r:embed="rId7">
            <a:alphaModFix/>
          </a:blip>
          <a:srcRect b="0" l="0" r="0" t="0"/>
          <a:stretch/>
        </p:blipFill>
        <p:spPr>
          <a:xfrm>
            <a:off x="3794575" y="2595963"/>
            <a:ext cx="2255733" cy="213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2"/>
          <p:cNvPicPr preferRelativeResize="0"/>
          <p:nvPr/>
        </p:nvPicPr>
        <p:blipFill rotWithShape="1">
          <a:blip r:embed="rId3">
            <a:alphaModFix/>
          </a:blip>
          <a:srcRect b="0" l="10412" r="10404" t="0"/>
          <a:stretch/>
        </p:blipFill>
        <p:spPr>
          <a:xfrm>
            <a:off x="0" y="24"/>
            <a:ext cx="3808974" cy="5143452"/>
          </a:xfrm>
          <a:prstGeom prst="rect">
            <a:avLst/>
          </a:prstGeom>
          <a:noFill/>
          <a:ln>
            <a:noFill/>
          </a:ln>
        </p:spPr>
      </p:pic>
      <p:sp>
        <p:nvSpPr>
          <p:cNvPr id="86" name="Google Shape;86;p2"/>
          <p:cNvSpPr txBox="1"/>
          <p:nvPr>
            <p:ph type="ctrTitle"/>
          </p:nvPr>
        </p:nvSpPr>
        <p:spPr>
          <a:xfrm>
            <a:off x="4269750" y="238300"/>
            <a:ext cx="4408800" cy="4666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0" lang="en">
                <a:solidFill>
                  <a:schemeClr val="dk2"/>
                </a:solidFill>
              </a:rPr>
              <a:t>Today we will discuss being bored and being interested in leisure time, but first let’s review your analysis of your daily journal </a:t>
            </a:r>
            <a:endParaRPr b="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383975" y="408125"/>
            <a:ext cx="2736297" cy="446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2400">
                <a:latin typeface="Comic Sans MS"/>
                <a:ea typeface="Comic Sans MS"/>
                <a:cs typeface="Comic Sans MS"/>
                <a:sym typeface="Comic Sans MS"/>
              </a:rPr>
              <a:t>Think about what you discovered about how you spent your time and how you felt about that. </a:t>
            </a:r>
            <a:endParaRPr b="0" sz="2400">
              <a:latin typeface="Comic Sans MS"/>
              <a:ea typeface="Comic Sans MS"/>
              <a:cs typeface="Comic Sans MS"/>
              <a:sym typeface="Comic Sans MS"/>
            </a:endParaRPr>
          </a:p>
          <a:p>
            <a:pPr indent="0" lvl="0" marL="0" rtl="0" algn="l">
              <a:lnSpc>
                <a:spcPct val="100000"/>
              </a:lnSpc>
              <a:spcBef>
                <a:spcPts val="0"/>
              </a:spcBef>
              <a:spcAft>
                <a:spcPts val="0"/>
              </a:spcAft>
              <a:buSzPts val="3600"/>
              <a:buNone/>
            </a:pPr>
            <a:r>
              <a:t/>
            </a:r>
            <a:endParaRPr b="0" sz="1200">
              <a:latin typeface="Comic Sans MS"/>
              <a:ea typeface="Comic Sans MS"/>
              <a:cs typeface="Comic Sans MS"/>
              <a:sym typeface="Comic Sans MS"/>
            </a:endParaRPr>
          </a:p>
          <a:p>
            <a:pPr indent="0" lvl="0" marL="0" rtl="0" algn="l">
              <a:lnSpc>
                <a:spcPct val="100000"/>
              </a:lnSpc>
              <a:spcBef>
                <a:spcPts val="0"/>
              </a:spcBef>
              <a:spcAft>
                <a:spcPts val="0"/>
              </a:spcAft>
              <a:buSzPts val="3600"/>
              <a:buNone/>
            </a:pPr>
            <a:r>
              <a:rPr b="0" lang="en" sz="2400">
                <a:latin typeface="Comic Sans MS"/>
                <a:ea typeface="Comic Sans MS"/>
                <a:cs typeface="Comic Sans MS"/>
                <a:sym typeface="Comic Sans MS"/>
              </a:rPr>
              <a:t>Did anything surprise you?</a:t>
            </a:r>
            <a:endParaRPr b="0" sz="2400">
              <a:latin typeface="Comic Sans MS"/>
              <a:ea typeface="Comic Sans MS"/>
              <a:cs typeface="Comic Sans MS"/>
              <a:sym typeface="Comic Sans MS"/>
            </a:endParaRPr>
          </a:p>
        </p:txBody>
      </p:sp>
      <p:pic>
        <p:nvPicPr>
          <p:cNvPr id="92" name="Google Shape;92;p3"/>
          <p:cNvPicPr preferRelativeResize="0"/>
          <p:nvPr/>
        </p:nvPicPr>
        <p:blipFill rotWithShape="1">
          <a:blip r:embed="rId3">
            <a:alphaModFix/>
          </a:blip>
          <a:srcRect b="0" l="0" r="0" t="0"/>
          <a:stretch/>
        </p:blipFill>
        <p:spPr>
          <a:xfrm>
            <a:off x="4708350" y="428625"/>
            <a:ext cx="4267200" cy="4286250"/>
          </a:xfrm>
          <a:prstGeom prst="rect">
            <a:avLst/>
          </a:prstGeom>
          <a:noFill/>
          <a:ln>
            <a:noFill/>
          </a:ln>
        </p:spPr>
      </p:pic>
      <p:pic>
        <p:nvPicPr>
          <p:cNvPr id="93" name="Google Shape;93;p3">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94" name="Google Shape;94;p3">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3"/>
          <p:cNvPicPr preferRelativeResize="0"/>
          <p:nvPr/>
        </p:nvPicPr>
        <p:blipFill rotWithShape="1">
          <a:blip r:embed="rId7">
            <a:alphaModFix/>
          </a:blip>
          <a:srcRect b="0" l="0" r="0" t="0"/>
          <a:stretch/>
        </p:blipFill>
        <p:spPr>
          <a:xfrm>
            <a:off x="2844611" y="2333001"/>
            <a:ext cx="3179119" cy="2413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931925" y="2208825"/>
            <a:ext cx="7293900" cy="222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0" lang="en">
                <a:latin typeface="Comic Sans MS"/>
                <a:ea typeface="Comic Sans MS"/>
                <a:cs typeface="Comic Sans MS"/>
                <a:sym typeface="Comic Sans MS"/>
              </a:rPr>
              <a:t>How do you feel about the amount of free or leisure time you had during the days you kept the journal?</a:t>
            </a:r>
            <a:endParaRPr sz="6100">
              <a:latin typeface="Comic Sans MS"/>
              <a:ea typeface="Comic Sans MS"/>
              <a:cs typeface="Comic Sans MS"/>
              <a:sym typeface="Comic Sans MS"/>
            </a:endParaRPr>
          </a:p>
        </p:txBody>
      </p:sp>
      <p:pic>
        <p:nvPicPr>
          <p:cNvPr id="101" name="Google Shape;101;p4"/>
          <p:cNvPicPr preferRelativeResize="0"/>
          <p:nvPr/>
        </p:nvPicPr>
        <p:blipFill rotWithShape="1">
          <a:blip r:embed="rId3">
            <a:alphaModFix/>
          </a:blip>
          <a:srcRect b="0" l="0" r="0" t="0"/>
          <a:stretch/>
        </p:blipFill>
        <p:spPr>
          <a:xfrm>
            <a:off x="3128950" y="187875"/>
            <a:ext cx="3325250" cy="1962150"/>
          </a:xfrm>
          <a:prstGeom prst="rect">
            <a:avLst/>
          </a:prstGeom>
          <a:noFill/>
          <a:ln>
            <a:noFill/>
          </a:ln>
        </p:spPr>
      </p:pic>
      <p:pic>
        <p:nvPicPr>
          <p:cNvPr id="102" name="Google Shape;102;p4">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03" name="Google Shape;103;p4">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1178075" y="557600"/>
            <a:ext cx="6538500" cy="71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a:latin typeface="Comic Sans MS"/>
                <a:ea typeface="Comic Sans MS"/>
                <a:cs typeface="Comic Sans MS"/>
                <a:sym typeface="Comic Sans MS"/>
              </a:rPr>
              <a:t>Did you have enough sleep?</a:t>
            </a:r>
            <a:endParaRPr sz="6100">
              <a:latin typeface="Comic Sans MS"/>
              <a:ea typeface="Comic Sans MS"/>
              <a:cs typeface="Comic Sans MS"/>
              <a:sym typeface="Comic Sans MS"/>
            </a:endParaRPr>
          </a:p>
        </p:txBody>
      </p:sp>
      <p:pic>
        <p:nvPicPr>
          <p:cNvPr id="109" name="Google Shape;109;p5">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110" name="Google Shape;110;p5">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p5"/>
          <p:cNvPicPr preferRelativeResize="0"/>
          <p:nvPr/>
        </p:nvPicPr>
        <p:blipFill rotWithShape="1">
          <a:blip r:embed="rId6">
            <a:alphaModFix/>
          </a:blip>
          <a:srcRect b="0" l="0" r="0" t="0"/>
          <a:stretch/>
        </p:blipFill>
        <p:spPr>
          <a:xfrm>
            <a:off x="2007200" y="1348100"/>
            <a:ext cx="4052475" cy="285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b="0" l="20872" r="20871" t="0"/>
          <a:stretch/>
        </p:blipFill>
        <p:spPr>
          <a:xfrm>
            <a:off x="5149150" y="0"/>
            <a:ext cx="3994851" cy="5143024"/>
          </a:xfrm>
          <a:prstGeom prst="rect">
            <a:avLst/>
          </a:prstGeom>
          <a:noFill/>
          <a:ln>
            <a:noFill/>
          </a:ln>
        </p:spPr>
      </p:pic>
      <p:sp>
        <p:nvSpPr>
          <p:cNvPr id="117" name="Google Shape;117;p6"/>
          <p:cNvSpPr txBox="1"/>
          <p:nvPr>
            <p:ph type="title"/>
          </p:nvPr>
        </p:nvSpPr>
        <p:spPr>
          <a:xfrm>
            <a:off x="311700" y="445025"/>
            <a:ext cx="4535400" cy="1763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0" lang="en"/>
              <a:t>How much stress did you have?</a:t>
            </a:r>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a:latin typeface="Arial"/>
                <a:ea typeface="Arial"/>
                <a:cs typeface="Arial"/>
                <a:sym typeface="Arial"/>
              </a:rPr>
              <a:t>Bottom of Activity </a:t>
            </a:r>
            <a:endParaRPr b="0">
              <a:latin typeface="Arial"/>
              <a:ea typeface="Arial"/>
              <a:cs typeface="Arial"/>
              <a:sym typeface="Arial"/>
            </a:endParaRPr>
          </a:p>
          <a:p>
            <a:pPr indent="0" lvl="0" marL="0" rtl="0" algn="l">
              <a:lnSpc>
                <a:spcPct val="100000"/>
              </a:lnSpc>
              <a:spcBef>
                <a:spcPts val="0"/>
              </a:spcBef>
              <a:spcAft>
                <a:spcPts val="0"/>
              </a:spcAft>
              <a:buSzPts val="3600"/>
              <a:buNone/>
            </a:pPr>
            <a:r>
              <a:rPr b="0" lang="en">
                <a:latin typeface="Arial"/>
                <a:ea typeface="Arial"/>
                <a:cs typeface="Arial"/>
                <a:sym typeface="Arial"/>
              </a:rPr>
              <a:t>Pyramid or Top?</a:t>
            </a:r>
            <a:endParaRPr sz="6100"/>
          </a:p>
        </p:txBody>
      </p:sp>
      <p:pic>
        <p:nvPicPr>
          <p:cNvPr id="123" name="Google Shape;123;p7">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124" name="Google Shape;124;p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7"/>
          <p:cNvSpPr txBox="1"/>
          <p:nvPr>
            <p:ph idx="1" type="body"/>
          </p:nvPr>
        </p:nvSpPr>
        <p:spPr>
          <a:xfrm>
            <a:off x="311700" y="1695225"/>
            <a:ext cx="3533700" cy="2628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1200"/>
              </a:spcAft>
              <a:buSzPct val="80811"/>
              <a:buNone/>
            </a:pPr>
            <a:r>
              <a:rPr lang="en" sz="2408">
                <a:solidFill>
                  <a:srgbClr val="000000"/>
                </a:solidFill>
                <a:latin typeface="Calibri"/>
                <a:ea typeface="Calibri"/>
                <a:cs typeface="Calibri"/>
                <a:sym typeface="Calibri"/>
              </a:rPr>
              <a:t>Thinking about your analysis, drag the purple circle to show if you had more activities on the bottom or the top of the activity pyramid.</a:t>
            </a:r>
            <a:r>
              <a:rPr lang="en" sz="1108">
                <a:solidFill>
                  <a:srgbClr val="000000"/>
                </a:solidFill>
                <a:latin typeface="Arial"/>
                <a:ea typeface="Arial"/>
                <a:cs typeface="Arial"/>
                <a:sym typeface="Arial"/>
              </a:rPr>
              <a:t> </a:t>
            </a:r>
            <a:endParaRPr b="1" sz="2108">
              <a:solidFill>
                <a:srgbClr val="3C78D8"/>
              </a:solidFill>
              <a:latin typeface="Arial"/>
              <a:ea typeface="Arial"/>
              <a:cs typeface="Arial"/>
              <a:sym typeface="Arial"/>
            </a:endParaRPr>
          </a:p>
        </p:txBody>
      </p:sp>
      <p:pic>
        <p:nvPicPr>
          <p:cNvPr id="126" name="Google Shape;126;p7"/>
          <p:cNvPicPr preferRelativeResize="0"/>
          <p:nvPr/>
        </p:nvPicPr>
        <p:blipFill rotWithShape="1">
          <a:blip r:embed="rId6">
            <a:alphaModFix/>
          </a:blip>
          <a:srcRect b="0" l="0" r="0" t="0"/>
          <a:stretch/>
        </p:blipFill>
        <p:spPr>
          <a:xfrm>
            <a:off x="5402525" y="141400"/>
            <a:ext cx="3429775" cy="4645465"/>
          </a:xfrm>
          <a:prstGeom prst="rect">
            <a:avLst/>
          </a:prstGeom>
          <a:noFill/>
          <a:ln>
            <a:noFill/>
          </a:ln>
        </p:spPr>
      </p:pic>
      <p:sp>
        <p:nvSpPr>
          <p:cNvPr id="127" name="Google Shape;127;p7"/>
          <p:cNvSpPr txBox="1"/>
          <p:nvPr/>
        </p:nvSpPr>
        <p:spPr>
          <a:xfrm>
            <a:off x="3978300" y="1611075"/>
            <a:ext cx="1518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3C78D8"/>
                </a:solidFill>
                <a:latin typeface="Open Sans"/>
                <a:ea typeface="Open Sans"/>
                <a:cs typeface="Open Sans"/>
                <a:sym typeface="Open Sans"/>
              </a:rPr>
              <a:t>More on Top</a:t>
            </a:r>
            <a:endParaRPr b="1" i="0" sz="1600" u="none" cap="none" strike="noStrike">
              <a:solidFill>
                <a:srgbClr val="3C78D8"/>
              </a:solidFill>
              <a:latin typeface="Open Sans"/>
              <a:ea typeface="Open Sans"/>
              <a:cs typeface="Open Sans"/>
              <a:sym typeface="Open Sans"/>
            </a:endParaRPr>
          </a:p>
        </p:txBody>
      </p:sp>
      <p:sp>
        <p:nvSpPr>
          <p:cNvPr id="128" name="Google Shape;128;p7"/>
          <p:cNvSpPr txBox="1"/>
          <p:nvPr/>
        </p:nvSpPr>
        <p:spPr>
          <a:xfrm>
            <a:off x="3647103" y="3784700"/>
            <a:ext cx="1849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3C78D8"/>
                </a:solidFill>
                <a:latin typeface="Open Sans"/>
                <a:ea typeface="Open Sans"/>
                <a:cs typeface="Open Sans"/>
                <a:sym typeface="Open Sans"/>
              </a:rPr>
              <a:t>More on Bottom</a:t>
            </a:r>
            <a:endParaRPr b="1" i="0" sz="1600" u="none" cap="none" strike="noStrike">
              <a:solidFill>
                <a:srgbClr val="3C78D8"/>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Interesting or Boring????</a:t>
            </a:r>
            <a:endParaRPr/>
          </a:p>
        </p:txBody>
      </p:sp>
      <p:sp>
        <p:nvSpPr>
          <p:cNvPr id="134" name="Google Shape;134;p8"/>
          <p:cNvSpPr txBox="1"/>
          <p:nvPr>
            <p:ph idx="1" type="body"/>
          </p:nvPr>
        </p:nvSpPr>
        <p:spPr>
          <a:xfrm>
            <a:off x="981900" y="1152425"/>
            <a:ext cx="4166700" cy="3302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sz="2000"/>
              <a:t>What activities did you do that were interesting?</a:t>
            </a:r>
            <a:endParaRPr sz="2000"/>
          </a:p>
          <a:p>
            <a:pPr indent="0" lvl="0" marL="0" rtl="0" algn="l">
              <a:lnSpc>
                <a:spcPct val="115000"/>
              </a:lnSpc>
              <a:spcBef>
                <a:spcPts val="1200"/>
              </a:spcBef>
              <a:spcAft>
                <a:spcPts val="0"/>
              </a:spcAft>
              <a:buSzPts val="1800"/>
              <a:buNone/>
            </a:pPr>
            <a:r>
              <a:t/>
            </a:r>
            <a:endParaRPr sz="2000"/>
          </a:p>
          <a:p>
            <a:pPr indent="0" lvl="0" marL="0" rtl="0" algn="l">
              <a:lnSpc>
                <a:spcPct val="115000"/>
              </a:lnSpc>
              <a:spcBef>
                <a:spcPts val="1200"/>
              </a:spcBef>
              <a:spcAft>
                <a:spcPts val="0"/>
              </a:spcAft>
              <a:buSzPts val="1800"/>
              <a:buNone/>
            </a:pPr>
            <a:r>
              <a:t/>
            </a:r>
            <a:endParaRPr sz="2000"/>
          </a:p>
          <a:p>
            <a:pPr indent="0" lvl="0" marL="0" rtl="0" algn="l">
              <a:lnSpc>
                <a:spcPct val="115000"/>
              </a:lnSpc>
              <a:spcBef>
                <a:spcPts val="1200"/>
              </a:spcBef>
              <a:spcAft>
                <a:spcPts val="0"/>
              </a:spcAft>
              <a:buSzPts val="1800"/>
              <a:buNone/>
            </a:pPr>
            <a:r>
              <a:t/>
            </a:r>
            <a:endParaRPr sz="2000"/>
          </a:p>
          <a:p>
            <a:pPr indent="0" lvl="0" marL="0" rtl="0" algn="l">
              <a:lnSpc>
                <a:spcPct val="115000"/>
              </a:lnSpc>
              <a:spcBef>
                <a:spcPts val="1200"/>
              </a:spcBef>
              <a:spcAft>
                <a:spcPts val="1200"/>
              </a:spcAft>
              <a:buSzPts val="1800"/>
              <a:buNone/>
            </a:pPr>
            <a:r>
              <a:rPr lang="en" sz="2000"/>
              <a:t>Now write in what activities you did that were boring.</a:t>
            </a:r>
            <a:endParaRPr sz="2000"/>
          </a:p>
        </p:txBody>
      </p:sp>
      <p:pic>
        <p:nvPicPr>
          <p:cNvPr id="135" name="Google Shape;135;p8">
            <a:hlinkClick r:id="rId3"/>
          </p:cNvPr>
          <p:cNvPicPr preferRelativeResize="0"/>
          <p:nvPr/>
        </p:nvPicPr>
        <p:blipFill rotWithShape="1">
          <a:blip r:embed="rId4">
            <a:alphaModFix/>
          </a:blip>
          <a:srcRect b="0" l="0" r="0" t="0"/>
          <a:stretch/>
        </p:blipFill>
        <p:spPr>
          <a:xfrm>
            <a:off x="0" y="4429125"/>
            <a:ext cx="9144000" cy="714375"/>
          </a:xfrm>
          <a:prstGeom prst="rect">
            <a:avLst/>
          </a:prstGeom>
          <a:noFill/>
          <a:ln>
            <a:noFill/>
          </a:ln>
        </p:spPr>
      </p:pic>
      <p:sp>
        <p:nvSpPr>
          <p:cNvPr id="136" name="Google Shape;136;p8">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8"/>
          <p:cNvPicPr preferRelativeResize="0"/>
          <p:nvPr/>
        </p:nvPicPr>
        <p:blipFill rotWithShape="1">
          <a:blip r:embed="rId6">
            <a:alphaModFix/>
          </a:blip>
          <a:srcRect b="0" l="0" r="-3777" t="-3777"/>
          <a:stretch/>
        </p:blipFill>
        <p:spPr>
          <a:xfrm>
            <a:off x="4893699" y="798074"/>
            <a:ext cx="1783061" cy="1773675"/>
          </a:xfrm>
          <a:prstGeom prst="rect">
            <a:avLst/>
          </a:prstGeom>
          <a:noFill/>
          <a:ln>
            <a:noFill/>
          </a:ln>
        </p:spPr>
      </p:pic>
      <p:pic>
        <p:nvPicPr>
          <p:cNvPr id="138" name="Google Shape;138;p8"/>
          <p:cNvPicPr preferRelativeResize="0"/>
          <p:nvPr/>
        </p:nvPicPr>
        <p:blipFill rotWithShape="1">
          <a:blip r:embed="rId7">
            <a:alphaModFix/>
          </a:blip>
          <a:srcRect b="0" l="0" r="0" t="0"/>
          <a:stretch/>
        </p:blipFill>
        <p:spPr>
          <a:xfrm>
            <a:off x="4956047" y="2842125"/>
            <a:ext cx="2598150" cy="177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Boooorrrrriiiiinnnngggg</a:t>
            </a:r>
            <a:endParaRPr b="0"/>
          </a:p>
        </p:txBody>
      </p:sp>
      <p:sp>
        <p:nvSpPr>
          <p:cNvPr id="144" name="Google Shape;144;p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 sz="2200"/>
              <a:t>What makes something boring to you?</a:t>
            </a:r>
            <a:endParaRPr sz="2200"/>
          </a:p>
        </p:txBody>
      </p:sp>
      <p:pic>
        <p:nvPicPr>
          <p:cNvPr id="145" name="Google Shape;145;p9"/>
          <p:cNvPicPr preferRelativeResize="0"/>
          <p:nvPr/>
        </p:nvPicPr>
        <p:blipFill rotWithShape="1">
          <a:blip r:embed="rId3">
            <a:alphaModFix/>
          </a:blip>
          <a:srcRect b="0" l="0" r="0" t="0"/>
          <a:stretch/>
        </p:blipFill>
        <p:spPr>
          <a:xfrm>
            <a:off x="3010922" y="2092813"/>
            <a:ext cx="2598150" cy="1773675"/>
          </a:xfrm>
          <a:prstGeom prst="rect">
            <a:avLst/>
          </a:prstGeom>
          <a:noFill/>
          <a:ln>
            <a:noFill/>
          </a:ln>
        </p:spPr>
      </p:pic>
      <p:pic>
        <p:nvPicPr>
          <p:cNvPr id="146" name="Google Shape;146;p9">
            <a:hlinkClick r:id="rId4"/>
          </p:cNvPr>
          <p:cNvPicPr preferRelativeResize="0"/>
          <p:nvPr/>
        </p:nvPicPr>
        <p:blipFill rotWithShape="1">
          <a:blip r:embed="rId5">
            <a:alphaModFix/>
          </a:blip>
          <a:srcRect b="0" l="0" r="0" t="0"/>
          <a:stretch/>
        </p:blipFill>
        <p:spPr>
          <a:xfrm>
            <a:off x="0" y="4429125"/>
            <a:ext cx="9144000" cy="714375"/>
          </a:xfrm>
          <a:prstGeom prst="rect">
            <a:avLst/>
          </a:prstGeom>
          <a:noFill/>
          <a:ln>
            <a:noFill/>
          </a:ln>
        </p:spPr>
      </p:pic>
      <p:sp>
        <p:nvSpPr>
          <p:cNvPr id="147" name="Google Shape;147;p9">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