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PT Sans Narrow"/>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2" roundtripDataSignature="AMtx7mgvVVgluctgsQEf9tqHuq6xPcex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regular.fntdata"/><Relationship Id="rId25" Type="http://schemas.openxmlformats.org/officeDocument/2006/relationships/font" Target="fonts/Roboto-boldItalic.fntdata"/><Relationship Id="rId28" Type="http://schemas.openxmlformats.org/officeDocument/2006/relationships/font" Target="fonts/OpenSans-regular.fntdata"/><Relationship Id="rId27"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100"/>
              <a:buNone/>
            </a:pPr>
            <a:r>
              <a:t/>
            </a:r>
            <a:endParaRPr sz="1200">
              <a:solidFill>
                <a:schemeClr val="dk1"/>
              </a:solidFill>
            </a:endParaRPr>
          </a:p>
          <a:p>
            <a:pPr indent="0" lvl="0" marL="0" marR="0" rtl="0" algn="l">
              <a:lnSpc>
                <a:spcPct val="107000"/>
              </a:lnSpc>
              <a:spcBef>
                <a:spcPts val="0"/>
              </a:spcBef>
              <a:spcAft>
                <a:spcPts val="0"/>
              </a:spcAft>
              <a:buSzPts val="1100"/>
              <a:buNone/>
            </a:pPr>
            <a:r>
              <a:rPr lang="en" sz="1800" u="sng">
                <a:latin typeface="Calibri"/>
                <a:ea typeface="Calibri"/>
                <a:cs typeface="Calibri"/>
                <a:sym typeface="Calibri"/>
              </a:rPr>
              <a:t>Materials Needed for Session 2: Benefits</a:t>
            </a:r>
            <a:endParaRPr sz="1800">
              <a:latin typeface="Calibri"/>
              <a:ea typeface="Calibri"/>
              <a:cs typeface="Calibri"/>
              <a:sym typeface="Calibri"/>
            </a:endParaRPr>
          </a:p>
          <a:p>
            <a:pPr indent="0" lvl="0" marL="457200" rtl="0" algn="l">
              <a:lnSpc>
                <a:spcPct val="115000"/>
              </a:lnSpc>
              <a:spcBef>
                <a:spcPts val="800"/>
              </a:spcBef>
              <a:spcAft>
                <a:spcPts val="0"/>
              </a:spcAft>
              <a:buSzPts val="1100"/>
              <a:buNone/>
            </a:pPr>
            <a:r>
              <a:t/>
            </a:r>
            <a:endParaRPr i="1" sz="1200">
              <a:solidFill>
                <a:schemeClr val="dk1"/>
              </a:solidFill>
            </a:endParaRPr>
          </a:p>
          <a:p>
            <a:pPr indent="0" lvl="0" marL="0" marR="0" rtl="0" algn="l">
              <a:lnSpc>
                <a:spcPct val="107000"/>
              </a:lnSpc>
              <a:spcBef>
                <a:spcPts val="0"/>
              </a:spcBef>
              <a:spcAft>
                <a:spcPts val="0"/>
              </a:spcAft>
              <a:buSzPts val="1100"/>
              <a:buNone/>
            </a:pPr>
            <a:r>
              <a:rPr lang="en" sz="1800">
                <a:latin typeface="Calibri"/>
                <a:ea typeface="Calibri"/>
                <a:cs typeface="Calibri"/>
                <a:sym typeface="Calibri"/>
              </a:rPr>
              <a:t>ETR manual and student workbook material:</a:t>
            </a:r>
            <a:endParaRPr/>
          </a:p>
          <a:p>
            <a:pPr indent="-342900" lvl="0" marL="342900" marR="0" rtl="0" algn="l">
              <a:lnSpc>
                <a:spcPct val="107000"/>
              </a:lnSpc>
              <a:spcBef>
                <a:spcPts val="800"/>
              </a:spcBef>
              <a:spcAft>
                <a:spcPts val="0"/>
              </a:spcAft>
              <a:buSzPts val="1100"/>
              <a:buFont typeface="Arial"/>
              <a:buChar char="●"/>
            </a:pPr>
            <a:r>
              <a:rPr i="1" lang="en" sz="1800">
                <a:latin typeface="Calibri"/>
                <a:ea typeface="Calibri"/>
                <a:cs typeface="Calibri"/>
                <a:sym typeface="Calibri"/>
              </a:rPr>
              <a:t>TW teacher manual</a:t>
            </a:r>
            <a:r>
              <a:rPr lang="en" sz="1800">
                <a:latin typeface="Calibri"/>
                <a:ea typeface="Calibri"/>
                <a:cs typeface="Calibri"/>
                <a:sym typeface="Calibri"/>
              </a:rPr>
              <a:t> pages 14-18</a:t>
            </a:r>
            <a:endParaRPr/>
          </a:p>
          <a:p>
            <a:pPr indent="-342900" lvl="0" marL="342900" marR="0" rtl="0" algn="l">
              <a:lnSpc>
                <a:spcPct val="107000"/>
              </a:lnSpc>
              <a:spcBef>
                <a:spcPts val="800"/>
              </a:spcBef>
              <a:spcAft>
                <a:spcPts val="0"/>
              </a:spcAft>
              <a:buSzPts val="1100"/>
              <a:buFont typeface="Arial"/>
              <a:buChar char="●"/>
            </a:pPr>
            <a:r>
              <a:rPr i="1" lang="en" sz="1800">
                <a:latin typeface="Calibri"/>
                <a:ea typeface="Calibri"/>
                <a:cs typeface="Calibri"/>
                <a:sym typeface="Calibri"/>
              </a:rPr>
              <a:t>Transparencies</a:t>
            </a:r>
            <a:r>
              <a:rPr lang="en" sz="1800">
                <a:latin typeface="Calibri"/>
                <a:ea typeface="Calibri"/>
                <a:cs typeface="Calibri"/>
                <a:sym typeface="Calibri"/>
              </a:rPr>
              <a:t> 2 (Leisure Time Benefits) and 10 (Leisure Pyramid)</a:t>
            </a:r>
            <a:endParaRPr/>
          </a:p>
          <a:p>
            <a:pPr indent="-342900" lvl="0" marL="342900" marR="0" rtl="0" algn="l">
              <a:lnSpc>
                <a:spcPct val="107000"/>
              </a:lnSpc>
              <a:spcBef>
                <a:spcPts val="0"/>
              </a:spcBef>
              <a:spcAft>
                <a:spcPts val="0"/>
              </a:spcAft>
              <a:buSzPts val="1100"/>
              <a:buFont typeface="Arial"/>
              <a:buChar char="●"/>
            </a:pPr>
            <a:r>
              <a:rPr i="1" lang="en" sz="1800">
                <a:latin typeface="Calibri"/>
                <a:ea typeface="Calibri"/>
                <a:cs typeface="Calibri"/>
                <a:sym typeface="Calibri"/>
              </a:rPr>
              <a:t>TW workbook</a:t>
            </a:r>
            <a:r>
              <a:rPr lang="en" sz="1800">
                <a:latin typeface="Calibri"/>
                <a:ea typeface="Calibri"/>
                <a:cs typeface="Calibri"/>
                <a:sym typeface="Calibri"/>
              </a:rPr>
              <a:t> page 4 (Exploring My Free Time), page 5; (My Free Time Profile), pages 6-10 (TimeWise Journal Page); page 34 (My Leisure Pyramid); page 12 (TimeWise Journal Analysis) </a:t>
            </a:r>
            <a:endParaRPr/>
          </a:p>
          <a:p>
            <a:pPr indent="-342900" lvl="0" marL="342900" marR="0" rtl="0" algn="l">
              <a:lnSpc>
                <a:spcPct val="107000"/>
              </a:lnSpc>
              <a:spcBef>
                <a:spcPts val="0"/>
              </a:spcBef>
              <a:spcAft>
                <a:spcPts val="0"/>
              </a:spcAft>
              <a:buSzPts val="1100"/>
              <a:buFont typeface="Arial"/>
              <a:buChar char="●"/>
            </a:pPr>
            <a:r>
              <a:rPr i="1" lang="en" sz="1800">
                <a:latin typeface="Calibri"/>
                <a:ea typeface="Calibri"/>
                <a:cs typeface="Calibri"/>
                <a:sym typeface="Calibri"/>
              </a:rPr>
              <a:t>TW Messages</a:t>
            </a:r>
            <a:r>
              <a:rPr lang="en" sz="1800">
                <a:latin typeface="Calibri"/>
                <a:ea typeface="Calibri"/>
                <a:cs typeface="Calibri"/>
                <a:sym typeface="Calibri"/>
              </a:rPr>
              <a:t>: Exploring Leisure Activities, (TW workbook page 3)</a:t>
            </a:r>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many activities people do that cause harm to themselves or other people.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They are not on the pyramid because that are not considered positive leisure activities that give benefits. </a:t>
            </a:r>
            <a:endParaRPr/>
          </a:p>
          <a:p>
            <a:pPr indent="0" lvl="0" marL="0" rtl="0" algn="l">
              <a:lnSpc>
                <a:spcPct val="100000"/>
              </a:lnSpc>
              <a:spcBef>
                <a:spcPts val="0"/>
              </a:spcBef>
              <a:spcAft>
                <a:spcPts val="0"/>
              </a:spcAft>
              <a:buSzPts val="1100"/>
              <a:buNone/>
            </a:pPr>
            <a:r>
              <a:rPr lang="en"/>
              <a:t>Ask students to identify activities that can cause harm to self or to others.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Add to what they suggest if they miss some:</a:t>
            </a:r>
            <a:endParaRPr/>
          </a:p>
          <a:p>
            <a:pPr indent="0" lvl="0" marL="0" rtl="0" algn="l">
              <a:lnSpc>
                <a:spcPct val="100000"/>
              </a:lnSpc>
              <a:spcBef>
                <a:spcPts val="0"/>
              </a:spcBef>
              <a:spcAft>
                <a:spcPts val="0"/>
              </a:spcAft>
              <a:buSzPts val="1100"/>
              <a:buNone/>
            </a:pPr>
            <a:r>
              <a:t/>
            </a:r>
            <a:endParaRPr/>
          </a:p>
          <a:p>
            <a:pPr indent="-171450" lvl="0" marL="171450" rtl="0" algn="l">
              <a:lnSpc>
                <a:spcPct val="100000"/>
              </a:lnSpc>
              <a:spcBef>
                <a:spcPts val="0"/>
              </a:spcBef>
              <a:spcAft>
                <a:spcPts val="0"/>
              </a:spcAft>
              <a:buSzPts val="1100"/>
              <a:buChar char="●"/>
            </a:pPr>
            <a:r>
              <a:rPr lang="en"/>
              <a:t>Examples of activities that can cause harm to yourself are substance abuse; dangerous high-risk activities; and too much or not enough sleeping, eating, relaxing, or exercising. </a:t>
            </a:r>
            <a:endParaRPr/>
          </a:p>
          <a:p>
            <a:pPr indent="-171450" lvl="0" marL="171450" rtl="0" algn="l">
              <a:lnSpc>
                <a:spcPct val="100000"/>
              </a:lnSpc>
              <a:spcBef>
                <a:spcPts val="0"/>
              </a:spcBef>
              <a:spcAft>
                <a:spcPts val="0"/>
              </a:spcAft>
              <a:buSzPts val="1100"/>
              <a:buChar char="●"/>
            </a:pPr>
            <a:r>
              <a:rPr lang="en"/>
              <a:t>Activities that can cause harm to others include substance misuse, inappropriate competition, bullying, gossip, fighting, hurting animals, breaking the law, and so 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It is important to know that activities can have a range of benefits but can also have negative outcomes as well. For example, if you do too much of an activity, like too much social media or gaming, even though there are benefits, it could prevent you from doing something else that is more fulfilling.</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i="1"/>
          </a:p>
          <a:p>
            <a:pPr indent="0" lvl="0" marL="0" rtl="0" algn="l">
              <a:lnSpc>
                <a:spcPct val="115000"/>
              </a:lnSpc>
              <a:spcBef>
                <a:spcPts val="1500"/>
              </a:spcBef>
              <a:spcAft>
                <a:spcPts val="0"/>
              </a:spcAft>
              <a:buSzPts val="1100"/>
              <a:buNone/>
            </a:pPr>
            <a:r>
              <a:rPr lang="en">
                <a:solidFill>
                  <a:schemeClr val="dk1"/>
                </a:solidFill>
              </a:rPr>
              <a:t>Shifting gears now. </a:t>
            </a:r>
            <a:endParaRPr>
              <a:solidFill>
                <a:schemeClr val="dk1"/>
              </a:solidFill>
            </a:endParaRPr>
          </a:p>
          <a:p>
            <a:pPr indent="0" lvl="0" marL="0" rtl="0" algn="l">
              <a:lnSpc>
                <a:spcPct val="115000"/>
              </a:lnSpc>
              <a:spcBef>
                <a:spcPts val="1500"/>
              </a:spcBef>
              <a:spcAft>
                <a:spcPts val="0"/>
              </a:spcAft>
              <a:buSzPts val="1100"/>
              <a:buNone/>
            </a:pPr>
            <a:r>
              <a:rPr lang="en">
                <a:solidFill>
                  <a:schemeClr val="dk1"/>
                </a:solidFill>
              </a:rPr>
              <a:t>Let’s think about whose responsibility is it </a:t>
            </a:r>
            <a:r>
              <a:rPr lang="en" u="sng">
                <a:solidFill>
                  <a:schemeClr val="dk1"/>
                </a:solidFill>
              </a:rPr>
              <a:t>to get benefits and engage in more leisure activities at the bottom of the pyramid</a:t>
            </a:r>
            <a:r>
              <a:rPr lang="en">
                <a:solidFill>
                  <a:schemeClr val="dk1"/>
                </a:solidFill>
              </a:rPr>
              <a:t>? </a:t>
            </a:r>
            <a:endParaRPr>
              <a:solidFill>
                <a:schemeClr val="dk1"/>
              </a:solidFill>
            </a:endParaRPr>
          </a:p>
          <a:p>
            <a:pPr indent="0" lvl="0" marL="0" rtl="0" algn="l">
              <a:lnSpc>
                <a:spcPct val="115000"/>
              </a:lnSpc>
              <a:spcBef>
                <a:spcPts val="1500"/>
              </a:spcBef>
              <a:spcAft>
                <a:spcPts val="0"/>
              </a:spcAft>
              <a:buSzPts val="1100"/>
              <a:buNone/>
            </a:pPr>
            <a:r>
              <a:rPr b="1" lang="en">
                <a:solidFill>
                  <a:schemeClr val="dk1"/>
                </a:solidFill>
              </a:rPr>
              <a:t>Before you answer, there is a </a:t>
            </a:r>
            <a:r>
              <a:rPr b="1" lang="en" u="sng">
                <a:solidFill>
                  <a:schemeClr val="dk1"/>
                </a:solidFill>
              </a:rPr>
              <a:t>difference between relying on someone</a:t>
            </a:r>
            <a:r>
              <a:rPr b="1" lang="en">
                <a:solidFill>
                  <a:schemeClr val="dk1"/>
                </a:solidFill>
              </a:rPr>
              <a:t>, like an adult or friend to help you get to an activity, and </a:t>
            </a:r>
            <a:r>
              <a:rPr b="1" lang="en" u="sng">
                <a:solidFill>
                  <a:schemeClr val="dk1"/>
                </a:solidFill>
              </a:rPr>
              <a:t>taking responsibility for what you do</a:t>
            </a:r>
            <a:r>
              <a:rPr b="1" lang="en">
                <a:solidFill>
                  <a:schemeClr val="dk1"/>
                </a:solidFill>
              </a:rPr>
              <a:t>. </a:t>
            </a:r>
            <a:endParaRPr b="1">
              <a:solidFill>
                <a:schemeClr val="dk1"/>
              </a:solidFill>
            </a:endParaRPr>
          </a:p>
          <a:p>
            <a:pPr indent="0" lvl="0" marL="0" rtl="0" algn="l">
              <a:lnSpc>
                <a:spcPct val="115000"/>
              </a:lnSpc>
              <a:spcBef>
                <a:spcPts val="1500"/>
              </a:spcBef>
              <a:spcAft>
                <a:spcPts val="0"/>
              </a:spcAft>
              <a:buSzPts val="1100"/>
              <a:buNone/>
            </a:pPr>
            <a:r>
              <a:rPr lang="en">
                <a:solidFill>
                  <a:schemeClr val="dk1"/>
                </a:solidFill>
              </a:rPr>
              <a:t>So think about who’s responsible for what you do in your leisure time? You or other people? Who are the other people? Parent, coach, teacher, sibling, friend, self. </a:t>
            </a:r>
            <a:endParaRPr>
              <a:solidFill>
                <a:schemeClr val="dk1"/>
              </a:solidFill>
            </a:endParaRPr>
          </a:p>
          <a:p>
            <a:pPr indent="0" lvl="0" marL="0" rtl="0" algn="l">
              <a:lnSpc>
                <a:spcPct val="115000"/>
              </a:lnSpc>
              <a:spcBef>
                <a:spcPts val="1500"/>
              </a:spcBef>
              <a:spcAft>
                <a:spcPts val="0"/>
              </a:spcAft>
              <a:buSzPts val="1100"/>
              <a:buNone/>
            </a:pPr>
            <a:r>
              <a:rPr i="1" lang="en">
                <a:solidFill>
                  <a:schemeClr val="dk1"/>
                </a:solidFill>
              </a:rPr>
              <a:t>Show answers through Google Meet.</a:t>
            </a:r>
            <a:endParaRPr i="1">
              <a:solidFill>
                <a:schemeClr val="dk1"/>
              </a:solidFill>
            </a:endParaRPr>
          </a:p>
          <a:p>
            <a:pPr indent="0" lvl="0" marL="0" rtl="0" algn="l">
              <a:lnSpc>
                <a:spcPct val="115000"/>
              </a:lnSpc>
              <a:spcBef>
                <a:spcPts val="1500"/>
              </a:spcBef>
              <a:spcAft>
                <a:spcPts val="0"/>
              </a:spcAft>
              <a:buSzPts val="1100"/>
              <a:buNone/>
            </a:pPr>
            <a:r>
              <a:rPr lang="en">
                <a:solidFill>
                  <a:schemeClr val="dk1"/>
                </a:solidFill>
              </a:rPr>
              <a:t>Think about how you might have answered that in 3rd grade.  It is important for you to know that as you get older, you are responsible for your own leisure time. In fact, you will become responsible for all of your actions and behaviors. This is part of making good and healthy decisions. </a:t>
            </a:r>
            <a:endParaRPr>
              <a:solidFill>
                <a:schemeClr val="dk1"/>
              </a:solidFill>
            </a:endParaRPr>
          </a:p>
          <a:p>
            <a:pPr indent="0" lvl="0" marL="0" rtl="0" algn="l">
              <a:lnSpc>
                <a:spcPct val="115000"/>
              </a:lnSpc>
              <a:spcBef>
                <a:spcPts val="15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50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A1E8D9"/>
              </a:buClr>
              <a:buSzPts val="1100"/>
              <a:buFont typeface="Arial"/>
              <a:buNone/>
            </a:pPr>
            <a:r>
              <a:rPr lang="en">
                <a:solidFill>
                  <a:schemeClr val="dk1"/>
                </a:solidFill>
              </a:rPr>
              <a:t>Take a look at TW Messages: Exploring Leisure Activities on page 3 (TW workbook page 3). </a:t>
            </a:r>
            <a:endParaRPr>
              <a:solidFill>
                <a:schemeClr val="dk1"/>
              </a:solidFill>
            </a:endParaRPr>
          </a:p>
          <a:p>
            <a:pPr indent="0" lvl="0" marL="0" rtl="0" algn="l">
              <a:lnSpc>
                <a:spcPct val="100000"/>
              </a:lnSpc>
              <a:spcBef>
                <a:spcPts val="0"/>
              </a:spcBef>
              <a:spcAft>
                <a:spcPts val="0"/>
              </a:spcAft>
              <a:buClr>
                <a:srgbClr val="A1E8D9"/>
              </a:buClr>
              <a:buSzPts val="1100"/>
              <a:buFont typeface="Arial"/>
              <a:buNone/>
            </a:pPr>
            <a:r>
              <a:t/>
            </a:r>
            <a:endParaRPr>
              <a:solidFill>
                <a:schemeClr val="dk1"/>
              </a:solidFill>
            </a:endParaRPr>
          </a:p>
          <a:p>
            <a:pPr indent="0" lvl="0" marL="0" rtl="0" algn="l">
              <a:lnSpc>
                <a:spcPct val="100000"/>
              </a:lnSpc>
              <a:spcBef>
                <a:spcPts val="0"/>
              </a:spcBef>
              <a:spcAft>
                <a:spcPts val="0"/>
              </a:spcAft>
              <a:buClr>
                <a:srgbClr val="A1E8D9"/>
              </a:buClr>
              <a:buSzPts val="1100"/>
              <a:buFont typeface="Arial"/>
              <a:buNone/>
            </a:pPr>
            <a:r>
              <a:rPr lang="en">
                <a:solidFill>
                  <a:schemeClr val="dk1"/>
                </a:solidFill>
              </a:rPr>
              <a:t>This is a summary of what we’ve covered today. </a:t>
            </a:r>
            <a:endParaRPr>
              <a:solidFill>
                <a:schemeClr val="dk1"/>
              </a:solidFill>
            </a:endParaRPr>
          </a:p>
          <a:p>
            <a:pPr indent="0" lvl="0" marL="0" rtl="0" algn="l">
              <a:lnSpc>
                <a:spcPct val="100000"/>
              </a:lnSpc>
              <a:spcBef>
                <a:spcPts val="0"/>
              </a:spcBef>
              <a:spcAft>
                <a:spcPts val="0"/>
              </a:spcAft>
              <a:buClr>
                <a:srgbClr val="A1E8D9"/>
              </a:buClr>
              <a:buSzPts val="1100"/>
              <a:buFont typeface="Arial"/>
              <a:buNone/>
            </a:pPr>
            <a:r>
              <a:t/>
            </a:r>
            <a:endParaRPr>
              <a:solidFill>
                <a:schemeClr val="dk1"/>
              </a:solidFill>
            </a:endParaRPr>
          </a:p>
          <a:p>
            <a:pPr indent="0" lvl="0" marL="0" rtl="0" algn="l">
              <a:lnSpc>
                <a:spcPct val="100000"/>
              </a:lnSpc>
              <a:spcBef>
                <a:spcPts val="0"/>
              </a:spcBef>
              <a:spcAft>
                <a:spcPts val="0"/>
              </a:spcAft>
              <a:buClr>
                <a:srgbClr val="A1E8D9"/>
              </a:buClr>
              <a:buSzPts val="1100"/>
              <a:buFont typeface="Arial"/>
              <a:buNone/>
            </a:pPr>
            <a:r>
              <a:rPr lang="en">
                <a:solidFill>
                  <a:schemeClr val="dk1"/>
                </a:solidFill>
              </a:rPr>
              <a:t>You can refer back to this when you want a refresher of what we’ve covered.</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For the next session (or do as an in-class activity)</a:t>
            </a:r>
            <a:r>
              <a:rPr lang="en">
                <a:solidFill>
                  <a:schemeClr val="dk1"/>
                </a:solidFill>
              </a:rPr>
              <a:t> we’d like you to complete the TimeWise Journal (pages 6-10 TW workbook) and then as an option, complete the TW Journal Analysis on page 12 (TW workbook).  See page 18 in the teacher’s manual and Master 1.</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Have students look at the directions on page 6 TW workbook and discuss how to complete the activity. [Go over the columns, what they mean, and how to fill out the journal.]  See example on one completed on next page.</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purpose of doing this journal is for you to get an accurate sense of how you spend your time why you did it, and whether you were bored, interested in what you were doing, or felt something else.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See page 6 in the student book for an example of how to complete the journal page. For example, you can see that one of the columns has to do with whether you get bored with the activity or are really interested in what you are doing. The other column asks you why you did the activity. That is, did you have to do it, want to do it, do it for a specific purpose, do it to influence what others might think of you, or do it because you had nothing else to do.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there is time in-class, you can give students time to start the journal and hopefully they will complete the pages during the week.</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is ideal if they can complete a few days worth of journal pages that include at least one weekend day, if not both. It is also better if they can complete the journal frequently during the day so they don’t have to rely on their memory.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 might say</a:t>
            </a:r>
            <a:r>
              <a:rPr i="1" lang="en">
                <a:solidFill>
                  <a:schemeClr val="dk1"/>
                </a:solidFill>
              </a:rPr>
              <a:t>: It is best if you fill out the journal a few times during the day so you don’t forget what you’ve done and how you feel.</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They will have to take their student books home with them if they are going to fill it out during the day, and remember to bring it back with them.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This analysis sheet on page 12 will help you analyze how you really spend your time. </a:t>
            </a:r>
            <a:endParaRPr i="1">
              <a:solidFill>
                <a:schemeClr val="dk1"/>
              </a:solidFill>
            </a:endParaRPr>
          </a:p>
          <a:p>
            <a:pPr indent="0" lvl="0" marL="0" rtl="0" algn="l">
              <a:lnSpc>
                <a:spcPct val="115000"/>
              </a:lnSpc>
              <a:spcBef>
                <a:spcPts val="0"/>
              </a:spcBef>
              <a:spcAft>
                <a:spcPts val="0"/>
              </a:spcAft>
              <a:buSzPts val="1100"/>
              <a:buNone/>
            </a:pPr>
            <a:r>
              <a:t/>
            </a:r>
            <a:endParaRPr i="1">
              <a:solidFill>
                <a:schemeClr val="dk1"/>
              </a:solidFill>
            </a:endParaRPr>
          </a:p>
          <a:p>
            <a:pPr indent="0" lvl="0" marL="0" rtl="0" algn="l">
              <a:lnSpc>
                <a:spcPct val="115000"/>
              </a:lnSpc>
              <a:spcBef>
                <a:spcPts val="0"/>
              </a:spcBef>
              <a:spcAft>
                <a:spcPts val="0"/>
              </a:spcAft>
              <a:buSzPts val="1100"/>
              <a:buNone/>
            </a:pPr>
            <a:r>
              <a:rPr i="1" lang="en">
                <a:solidFill>
                  <a:schemeClr val="dk1"/>
                </a:solidFill>
              </a:rPr>
              <a:t>This is optional for students, but they might find it interesting. An example of a pie chart is on the next page.</a:t>
            </a:r>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Often people are surprised </a:t>
            </a:r>
            <a:r>
              <a:rPr lang="en">
                <a:solidFill>
                  <a:schemeClr val="dk1"/>
                </a:solidFill>
              </a:rPr>
              <a:t>when they keep a journal like this because what their </a:t>
            </a:r>
            <a:r>
              <a:rPr lang="en" u="sng">
                <a:solidFill>
                  <a:schemeClr val="dk1"/>
                </a:solidFill>
              </a:rPr>
              <a:t>perception</a:t>
            </a:r>
            <a:r>
              <a:rPr lang="en">
                <a:solidFill>
                  <a:schemeClr val="dk1"/>
                </a:solidFill>
              </a:rPr>
              <a:t> is of what they do with their time is often very different when they</a:t>
            </a:r>
            <a:r>
              <a:rPr lang="en" u="sng">
                <a:solidFill>
                  <a:schemeClr val="dk1"/>
                </a:solidFill>
              </a:rPr>
              <a:t> actually</a:t>
            </a:r>
            <a:r>
              <a:rPr lang="en">
                <a:solidFill>
                  <a:schemeClr val="dk1"/>
                </a:solidFill>
              </a:rPr>
              <a:t> take time to write down everything they do.</a:t>
            </a:r>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b="1" lang="en">
                <a:solidFill>
                  <a:schemeClr val="dk1"/>
                </a:solidFill>
              </a:rPr>
              <a:t>It will also help you understand why you might be doing things and how you feel when you are doing them.</a:t>
            </a:r>
            <a:r>
              <a:rPr lang="en">
                <a:solidFill>
                  <a:schemeClr val="dk1"/>
                </a:solidFill>
              </a:rPr>
              <a:t> It is best if you fill out the journal a few times during the day so you don’t forget what you’ve done and how you feel.</a:t>
            </a:r>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In the next session we will talk more about what you found out from completing your journals, and talk about what things are boring and interesting, and why.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t>We’ll see you next session. Meanwhile, enjoy your leisure and have fun with the take away activities.</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rPr>
              <a:t>🍐 This is a Pear Deck Text Slide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rPr>
              <a:t>🍐 To edit the type of question, go back to the "Ask Students a Question" in the Pear Deck sidebar.</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050">
                <a:solidFill>
                  <a:srgbClr val="4D5156"/>
                </a:solidFill>
                <a:highlight>
                  <a:srgbClr val="FFFFFF"/>
                </a:highlight>
                <a:latin typeface="Roboto"/>
                <a:ea typeface="Roboto"/>
                <a:cs typeface="Roboto"/>
                <a:sym typeface="Roboto"/>
              </a:rPr>
              <a:t>The 5th column on page 14  has to do with the benefits you get from your leisure time because what you do in your leisure time can give you a lot of benefits. What do you think the word “benefit” means?</a:t>
            </a:r>
            <a:endParaRPr sz="1050">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50">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i="1" lang="en" sz="1050">
                <a:solidFill>
                  <a:srgbClr val="4D5156"/>
                </a:solidFill>
                <a:highlight>
                  <a:srgbClr val="FFFFFF"/>
                </a:highlight>
                <a:latin typeface="Roboto"/>
                <a:ea typeface="Roboto"/>
                <a:cs typeface="Roboto"/>
                <a:sym typeface="Roboto"/>
              </a:rPr>
              <a:t>Write as many things you can think of.</a:t>
            </a:r>
            <a:r>
              <a:rPr i="1" lang="en" sz="1050">
                <a:solidFill>
                  <a:srgbClr val="4D5156"/>
                </a:solidFill>
                <a:highlight>
                  <a:srgbClr val="FFFFFF"/>
                </a:highlight>
                <a:latin typeface="Roboto"/>
                <a:ea typeface="Roboto"/>
                <a:cs typeface="Roboto"/>
                <a:sym typeface="Roboto"/>
              </a:rPr>
              <a:t> Debrief responses and definite benefit as follows.</a:t>
            </a:r>
            <a:endParaRPr i="1" sz="1050">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50">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150">
                <a:solidFill>
                  <a:srgbClr val="4D5156"/>
                </a:solidFill>
                <a:highlight>
                  <a:srgbClr val="FFFFFF"/>
                </a:highlight>
                <a:latin typeface="Roboto"/>
                <a:ea typeface="Roboto"/>
                <a:cs typeface="Roboto"/>
                <a:sym typeface="Roboto"/>
              </a:rPr>
              <a:t>A benefit is something that produces good or helpful results or effects or that promotes well-being.</a:t>
            </a:r>
            <a:endParaRPr b="1" sz="1200">
              <a:solidFill>
                <a:schemeClr val="dk1"/>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there are a lot of benefits to biking. Here are some of them. </a:t>
            </a:r>
            <a:endParaRPr/>
          </a:p>
          <a:p>
            <a:pPr indent="0" lvl="0" marL="0" rtl="0" algn="l">
              <a:lnSpc>
                <a:spcPct val="100000"/>
              </a:lnSpc>
              <a:spcBef>
                <a:spcPts val="0"/>
              </a:spcBef>
              <a:spcAft>
                <a:spcPts val="0"/>
              </a:spcAft>
              <a:buSzPts val="1100"/>
              <a:buNone/>
            </a:pPr>
            <a:r>
              <a:rPr lang="en"/>
              <a:t>You can see benefits can be personal or even for the greater good/environment,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 This is a Pear Deck Text Slide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 To edit the type of question, go back to the "Ask Students a Question" in the Pear Deck sidebar.</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Leisure activities have a lot of benefits, that is why they are important. </a:t>
            </a:r>
            <a:r>
              <a:rPr lang="en">
                <a:solidFill>
                  <a:schemeClr val="dk1"/>
                </a:solidFill>
              </a:rPr>
              <a:t>Common benefits of healthy leisure include:  Physical, social, mental, future, psychological, spiritual, natural, creative, community benefits. Briefly comment on each one, as noted on the slide.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healthiest people have a lifestyle that gives them all of the benefits. They make sure they get a variety of activities because one activity alone usually doesn’t give you all of the benefits.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That’s way it is great to have a variety of things you like to do so the benefits add 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Discuss each of the benefits that can be had from leisure. You  might want to share one or two leisure activities you do and what benefits you get from them.</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Not everyone always gets the same benefits from the same activity.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Physical, social, mental, future, psychological, spiritual, natural, creative, community benefits.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Look at the youth in the pictures..</a:t>
            </a:r>
            <a:r>
              <a:rPr lang="en">
                <a:solidFill>
                  <a:schemeClr val="dk1"/>
                </a:solidFill>
              </a:rPr>
              <a:t>What benefits do you think the hiking or drama (which one) youth are getting?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benefits are the getting when hiking? What about drama?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Are some the same?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0" lang="en"/>
              <a:t>Look at the activities you wrote in the workbook on page 4. Now complete the fifth column to indicate the benefits you get from each activity listed.</a:t>
            </a:r>
            <a:endParaRPr i="0"/>
          </a:p>
          <a:p>
            <a:pPr indent="0" lvl="0" marL="0" rtl="0" algn="l">
              <a:lnSpc>
                <a:spcPct val="100000"/>
              </a:lnSpc>
              <a:spcBef>
                <a:spcPts val="0"/>
              </a:spcBef>
              <a:spcAft>
                <a:spcPts val="0"/>
              </a:spcAft>
              <a:buSzPts val="1100"/>
              <a:buNone/>
            </a:pPr>
            <a:r>
              <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 This is a Pear Deck Text Slide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 To edit the type of question, go back to the "Ask Students a Question" in the Pear Deck sidebar.</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Between this class and next, if you are interested you can complete page 5 to begin to understand your leisure profile.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List the three activities you do most and figure out how many benefits you get for each activity and add them up.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Next look at column 5 and total the number of times you checked each of the benefits.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List the benefits you’re missing or would like to increase.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want to have a strong leisure profile.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Maybe you’ve studied the pyramids in Egypt. Pyramids are strong structures because they have a strong foundation, and are built up layer by layer. The foundation supports all the layers above it, and each layer is strong enough to hold the layer above 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look at this leisure activity pyramid on page 34 (page 34 TW workbook, My Leisure Pyramid; Transparency 10, Leisure Pyramid).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It is another way to look at types of leisure and benefits.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**Just as some foods are healthier for you than others and give you a strong foundation to go about your day, some activities are healthier for you than others and provide the foundation for a healthy leisure lifestyle.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Activities where you use your skills, or you are creative, and/or you really engage with the activity are the ones where you are most likely to get benefits. These foundational activities provide support for the other things you do during the day.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activities at the top give you the least benefits, even though all enjoy them. It is just they don’t provide as many benefits, like TV viewing. If we do them too many activities on the top and don’t do more things on the bottom, we have a big imbalance of how we spend our time.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One of the reasons the activities toward the top don’t give you as many benefits is because you are not activity engaged when you do them. You are more passive. The activities toward the top are ones that most people feel really engaged and interested, and time flies by when you do them.</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THINK ABOUT  WHERE DOES TEXTING, TIKTOK OR SNAPCHAT/SOCIAL MEDIA FIT IN?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Something is missing from the pyramid, though. What are other kinds of activities young people do that are not positive?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18"/>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18"/>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18"/>
          <p:cNvGrpSpPr/>
          <p:nvPr/>
        </p:nvGrpSpPr>
        <p:grpSpPr>
          <a:xfrm>
            <a:off x="1004144" y="1022025"/>
            <a:ext cx="7136668" cy="152400"/>
            <a:chOff x="1346429" y="1011300"/>
            <a:chExt cx="6452100" cy="152400"/>
          </a:xfrm>
        </p:grpSpPr>
        <p:cxnSp>
          <p:nvCxnSpPr>
            <p:cNvPr id="13" name="Google Shape;13;p18"/>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18"/>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18"/>
          <p:cNvGrpSpPr/>
          <p:nvPr/>
        </p:nvGrpSpPr>
        <p:grpSpPr>
          <a:xfrm>
            <a:off x="1004151" y="3969100"/>
            <a:ext cx="7136668" cy="152400"/>
            <a:chOff x="1346435" y="3969088"/>
            <a:chExt cx="6452100" cy="152400"/>
          </a:xfrm>
        </p:grpSpPr>
        <p:cxnSp>
          <p:nvCxnSpPr>
            <p:cNvPr id="16" name="Google Shape;16;p18"/>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18"/>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18"/>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18"/>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3" name="Shape 63"/>
        <p:cNvGrpSpPr/>
        <p:nvPr/>
      </p:nvGrpSpPr>
      <p:grpSpPr>
        <a:xfrm>
          <a:off x="0" y="0"/>
          <a:ext cx="0" cy="0"/>
          <a:chOff x="0" y="0"/>
          <a:chExt cx="0" cy="0"/>
        </a:xfrm>
      </p:grpSpPr>
      <p:sp>
        <p:nvSpPr>
          <p:cNvPr id="64" name="Google Shape;64;p27"/>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65" name="Google Shape;6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2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68" name="Google Shape;68;p28"/>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28"/>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0" name="Google Shape;7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3" name="Google Shape;73;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4" name="Google Shape;7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p30"/>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77" name="Google Shape;7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8" name="Shape 78"/>
        <p:cNvGrpSpPr/>
        <p:nvPr/>
      </p:nvGrpSpPr>
      <p:grpSpPr>
        <a:xfrm>
          <a:off x="0" y="0"/>
          <a:ext cx="0" cy="0"/>
          <a:chOff x="0" y="0"/>
          <a:chExt cx="0" cy="0"/>
        </a:xfrm>
      </p:grpSpPr>
      <p:sp>
        <p:nvSpPr>
          <p:cNvPr id="79" name="Google Shape;79;p3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1"/>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81" name="Google Shape;81;p31"/>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2" name="Google Shape;8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9"/>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9"/>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4" name="Google Shape;2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1"/>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0" name="Google Shape;30;p2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2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4" name="Google Shape;3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35" name="Shape 35"/>
        <p:cNvGrpSpPr/>
        <p:nvPr/>
      </p:nvGrpSpPr>
      <p:grpSpPr>
        <a:xfrm>
          <a:off x="0" y="0"/>
          <a:ext cx="0" cy="0"/>
          <a:chOff x="0" y="0"/>
          <a:chExt cx="0" cy="0"/>
        </a:xfrm>
      </p:grpSpPr>
      <p:sp>
        <p:nvSpPr>
          <p:cNvPr id="36" name="Google Shape;36;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3"/>
          <p:cNvSpPr/>
          <p:nvPr/>
        </p:nvSpPr>
        <p:spPr>
          <a:xfrm>
            <a:off x="0" y="0"/>
            <a:ext cx="45834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3"/>
          <p:cNvSpPr txBox="1"/>
          <p:nvPr>
            <p:ph type="title"/>
          </p:nvPr>
        </p:nvSpPr>
        <p:spPr>
          <a:xfrm>
            <a:off x="363750" y="554850"/>
            <a:ext cx="3855900" cy="4033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9" name="Google Shape;39;p23"/>
          <p:cNvSpPr txBox="1"/>
          <p:nvPr>
            <p:ph idx="1" type="body"/>
          </p:nvPr>
        </p:nvSpPr>
        <p:spPr>
          <a:xfrm>
            <a:off x="4947374" y="554850"/>
            <a:ext cx="3855900" cy="4033800"/>
          </a:xfrm>
          <a:prstGeom prst="rect">
            <a:avLst/>
          </a:prstGeom>
          <a:noFill/>
          <a:ln>
            <a:noFill/>
          </a:ln>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40" name="Google Shape;4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4"/>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2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24"/>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24"/>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2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48" name="Shape 48"/>
        <p:cNvGrpSpPr/>
        <p:nvPr/>
      </p:nvGrpSpPr>
      <p:grpSpPr>
        <a:xfrm>
          <a:off x="0" y="0"/>
          <a:ext cx="0" cy="0"/>
          <a:chOff x="0" y="0"/>
          <a:chExt cx="0" cy="0"/>
        </a:xfrm>
      </p:grpSpPr>
      <p:sp>
        <p:nvSpPr>
          <p:cNvPr id="49" name="Google Shape;49;p25"/>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 name="Google Shape;50;p25"/>
          <p:cNvGrpSpPr/>
          <p:nvPr/>
        </p:nvGrpSpPr>
        <p:grpSpPr>
          <a:xfrm>
            <a:off x="421564" y="4512638"/>
            <a:ext cx="4305910" cy="150575"/>
            <a:chOff x="0" y="3797750"/>
            <a:chExt cx="9144000" cy="150575"/>
          </a:xfrm>
        </p:grpSpPr>
        <p:cxnSp>
          <p:nvCxnSpPr>
            <p:cNvPr id="51" name="Google Shape;51;p25"/>
            <p:cNvCxnSpPr/>
            <p:nvPr/>
          </p:nvCxnSpPr>
          <p:spPr>
            <a:xfrm>
              <a:off x="0" y="3797750"/>
              <a:ext cx="9144000" cy="0"/>
            </a:xfrm>
            <a:prstGeom prst="straightConnector1">
              <a:avLst/>
            </a:prstGeom>
            <a:noFill/>
            <a:ln cap="flat" cmpd="sng" w="19050">
              <a:solidFill>
                <a:srgbClr val="90A4AE"/>
              </a:solidFill>
              <a:prstDash val="solid"/>
              <a:round/>
              <a:headEnd len="sm" w="sm" type="none"/>
              <a:tailEnd len="sm" w="sm" type="none"/>
            </a:ln>
          </p:spPr>
        </p:cxnSp>
        <p:cxnSp>
          <p:nvCxnSpPr>
            <p:cNvPr id="52" name="Google Shape;52;p25"/>
            <p:cNvCxnSpPr/>
            <p:nvPr/>
          </p:nvCxnSpPr>
          <p:spPr>
            <a:xfrm>
              <a:off x="0" y="3948325"/>
              <a:ext cx="9144000" cy="0"/>
            </a:xfrm>
            <a:prstGeom prst="straightConnector1">
              <a:avLst/>
            </a:prstGeom>
            <a:noFill/>
            <a:ln cap="flat" cmpd="sng" w="19050">
              <a:solidFill>
                <a:srgbClr val="90A4AE"/>
              </a:solidFill>
              <a:prstDash val="solid"/>
              <a:round/>
              <a:headEnd len="sm" w="sm" type="none"/>
              <a:tailEnd len="sm" w="sm" type="none"/>
            </a:ln>
          </p:spPr>
        </p:cxnSp>
        <p:cxnSp>
          <p:nvCxnSpPr>
            <p:cNvPr id="53" name="Google Shape;53;p25"/>
            <p:cNvCxnSpPr/>
            <p:nvPr/>
          </p:nvCxnSpPr>
          <p:spPr>
            <a:xfrm>
              <a:off x="0" y="3873038"/>
              <a:ext cx="9144000" cy="0"/>
            </a:xfrm>
            <a:prstGeom prst="straightConnector1">
              <a:avLst/>
            </a:prstGeom>
            <a:noFill/>
            <a:ln cap="flat" cmpd="sng" w="19050">
              <a:solidFill>
                <a:srgbClr val="90A4AE"/>
              </a:solidFill>
              <a:prstDash val="solid"/>
              <a:round/>
              <a:headEnd len="sm" w="sm" type="none"/>
              <a:tailEnd len="sm" w="sm" type="none"/>
            </a:ln>
          </p:spPr>
        </p:cxnSp>
      </p:grpSp>
      <p:sp>
        <p:nvSpPr>
          <p:cNvPr id="54" name="Google Shape;54;p25"/>
          <p:cNvSpPr txBox="1"/>
          <p:nvPr>
            <p:ph type="title"/>
          </p:nvPr>
        </p:nvSpPr>
        <p:spPr>
          <a:xfrm>
            <a:off x="311700" y="445025"/>
            <a:ext cx="4535400" cy="176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p:txBody>
      </p:sp>
      <p:sp>
        <p:nvSpPr>
          <p:cNvPr id="55" name="Google Shape;5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56" name="Shape 56"/>
        <p:cNvGrpSpPr/>
        <p:nvPr/>
      </p:nvGrpSpPr>
      <p:grpSpPr>
        <a:xfrm>
          <a:off x="0" y="0"/>
          <a:ext cx="0" cy="0"/>
          <a:chOff x="0" y="0"/>
          <a:chExt cx="0" cy="0"/>
        </a:xfrm>
      </p:grpSpPr>
      <p:sp>
        <p:nvSpPr>
          <p:cNvPr id="57" name="Google Shape;57;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6"/>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6"/>
          <p:cNvSpPr/>
          <p:nvPr/>
        </p:nvSpPr>
        <p:spPr>
          <a:xfrm>
            <a:off x="4844700" y="1040701"/>
            <a:ext cx="4031700" cy="3062100"/>
          </a:xfrm>
          <a:prstGeom prst="rect">
            <a:avLst/>
          </a:prstGeom>
          <a:solidFill>
            <a:schemeClr val="accent3"/>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01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6"/>
          <p:cNvSpPr txBox="1"/>
          <p:nvPr>
            <p:ph type="title"/>
          </p:nvPr>
        </p:nvSpPr>
        <p:spPr>
          <a:xfrm>
            <a:off x="291875" y="406900"/>
            <a:ext cx="3978000" cy="1388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accent3"/>
                </a:solidFill>
              </a:defRPr>
            </a:lvl1pPr>
            <a:lvl2pPr lvl="1" algn="l">
              <a:lnSpc>
                <a:spcPct val="100000"/>
              </a:lnSpc>
              <a:spcBef>
                <a:spcPts val="0"/>
              </a:spcBef>
              <a:spcAft>
                <a:spcPts val="0"/>
              </a:spcAft>
              <a:buClr>
                <a:schemeClr val="dk1"/>
              </a:buClr>
              <a:buSzPts val="3000"/>
              <a:buNone/>
              <a:defRPr b="1" sz="3000">
                <a:solidFill>
                  <a:schemeClr val="accent3"/>
                </a:solidFill>
              </a:defRPr>
            </a:lvl2pPr>
            <a:lvl3pPr lvl="2" algn="l">
              <a:lnSpc>
                <a:spcPct val="100000"/>
              </a:lnSpc>
              <a:spcBef>
                <a:spcPts val="0"/>
              </a:spcBef>
              <a:spcAft>
                <a:spcPts val="0"/>
              </a:spcAft>
              <a:buClr>
                <a:schemeClr val="dk1"/>
              </a:buClr>
              <a:buSzPts val="3000"/>
              <a:buNone/>
              <a:defRPr b="1" sz="3000">
                <a:solidFill>
                  <a:schemeClr val="accent3"/>
                </a:solidFill>
              </a:defRPr>
            </a:lvl3pPr>
            <a:lvl4pPr lvl="3" algn="l">
              <a:lnSpc>
                <a:spcPct val="100000"/>
              </a:lnSpc>
              <a:spcBef>
                <a:spcPts val="0"/>
              </a:spcBef>
              <a:spcAft>
                <a:spcPts val="0"/>
              </a:spcAft>
              <a:buClr>
                <a:schemeClr val="dk1"/>
              </a:buClr>
              <a:buSzPts val="3000"/>
              <a:buNone/>
              <a:defRPr b="1" sz="3000">
                <a:solidFill>
                  <a:schemeClr val="accent3"/>
                </a:solidFill>
              </a:defRPr>
            </a:lvl4pPr>
            <a:lvl5pPr lvl="4" algn="l">
              <a:lnSpc>
                <a:spcPct val="100000"/>
              </a:lnSpc>
              <a:spcBef>
                <a:spcPts val="0"/>
              </a:spcBef>
              <a:spcAft>
                <a:spcPts val="0"/>
              </a:spcAft>
              <a:buClr>
                <a:schemeClr val="dk1"/>
              </a:buClr>
              <a:buSzPts val="3000"/>
              <a:buNone/>
              <a:defRPr b="1" sz="3000">
                <a:solidFill>
                  <a:schemeClr val="accent3"/>
                </a:solidFill>
              </a:defRPr>
            </a:lvl5pPr>
            <a:lvl6pPr lvl="5" algn="l">
              <a:lnSpc>
                <a:spcPct val="100000"/>
              </a:lnSpc>
              <a:spcBef>
                <a:spcPts val="0"/>
              </a:spcBef>
              <a:spcAft>
                <a:spcPts val="0"/>
              </a:spcAft>
              <a:buClr>
                <a:schemeClr val="dk1"/>
              </a:buClr>
              <a:buSzPts val="3000"/>
              <a:buNone/>
              <a:defRPr b="1" sz="3000">
                <a:solidFill>
                  <a:schemeClr val="accent3"/>
                </a:solidFill>
              </a:defRPr>
            </a:lvl6pPr>
            <a:lvl7pPr lvl="6" algn="l">
              <a:lnSpc>
                <a:spcPct val="100000"/>
              </a:lnSpc>
              <a:spcBef>
                <a:spcPts val="0"/>
              </a:spcBef>
              <a:spcAft>
                <a:spcPts val="0"/>
              </a:spcAft>
              <a:buClr>
                <a:schemeClr val="dk1"/>
              </a:buClr>
              <a:buSzPts val="3000"/>
              <a:buNone/>
              <a:defRPr b="1" sz="3000">
                <a:solidFill>
                  <a:schemeClr val="accent3"/>
                </a:solidFill>
              </a:defRPr>
            </a:lvl7pPr>
            <a:lvl8pPr lvl="7" algn="l">
              <a:lnSpc>
                <a:spcPct val="100000"/>
              </a:lnSpc>
              <a:spcBef>
                <a:spcPts val="0"/>
              </a:spcBef>
              <a:spcAft>
                <a:spcPts val="0"/>
              </a:spcAft>
              <a:buClr>
                <a:schemeClr val="dk1"/>
              </a:buClr>
              <a:buSzPts val="3000"/>
              <a:buNone/>
              <a:defRPr b="1" sz="3000">
                <a:solidFill>
                  <a:schemeClr val="accent3"/>
                </a:solidFill>
              </a:defRPr>
            </a:lvl8pPr>
            <a:lvl9pPr lvl="8" algn="l">
              <a:lnSpc>
                <a:spcPct val="100000"/>
              </a:lnSpc>
              <a:spcBef>
                <a:spcPts val="0"/>
              </a:spcBef>
              <a:spcAft>
                <a:spcPts val="0"/>
              </a:spcAft>
              <a:buClr>
                <a:schemeClr val="dk1"/>
              </a:buClr>
              <a:buSzPts val="3000"/>
              <a:buNone/>
              <a:defRPr b="1" sz="3000">
                <a:solidFill>
                  <a:schemeClr val="accent3"/>
                </a:solidFill>
              </a:defRPr>
            </a:lvl9pPr>
          </a:lstStyle>
          <a:p/>
        </p:txBody>
      </p:sp>
      <p:sp>
        <p:nvSpPr>
          <p:cNvPr id="61" name="Google Shape;61;p26"/>
          <p:cNvSpPr txBox="1"/>
          <p:nvPr>
            <p:ph idx="1" type="body"/>
          </p:nvPr>
        </p:nvSpPr>
        <p:spPr>
          <a:xfrm>
            <a:off x="291950" y="1854951"/>
            <a:ext cx="3978000" cy="25770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2" name="Google Shape;6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rgbClr val="FFF2CC"/>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1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dontchangethislink.peardeckmagic.zone?eyJ0eXBlIjoiZ29vZ2xlLXNsaWRlcy1hZGRvbi1yZXNwb25zZS1mb290ZXIiLCJsYXN0RWRpdGVkQnkiOiIxMDA3NDUwMjY4NTY0MDk4NjY2MDYiLCJwcmVzZW50YXRpb25JZCI6IjFfdHpxU0tqTjFNLXV4ZmV2TUpXZFE5cDdkYWg1clhMaF9jeHZKRkdlaUpnIiwiY29udGVudElkIjoiY3VzdG9tLXJlc3BvbnNlLWRyYWdnYWJsZSIsInNsaWRlSWQiOiJnY2EwNWJlNjhhNl8wXzIzNiIsImNvbnRlbnRJbnN0YW5jZUlkIjoiMV90enFTS2pOMU0tdXhmZXZNSldkUTlwN2RhaDVyWExoX2N4dkpGR2VpSmcvMzIwOTNmOTItNTQ4Ni00ZGQ1LWIzZjgtNDMxN2YxYzNmMjAwIn0=pearId=magic-pear-metadata-identifier"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2.png"/><Relationship Id="rId7"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1.png"/><Relationship Id="rId5" Type="http://schemas.openxmlformats.org/officeDocument/2006/relationships/hyperlink" Target="http://dontchangethislink.peardeckmagic.zone?eyJ0eXBlIjoiZ29vZ2xlLXNsaWRlcy1hZGRvbi1yZXNwb25zZS1mb290ZXIiLCJsYXN0RWRpdGVkQnkiOiIxMDA3NDUwMjY4NTY0MDk4NjY2MDYiLCJwcmVzZW50YXRpb25JZCI6IjFfdHpxU0tqTjFNLXV4ZmV2TUpXZFE5cDdkYWg1clhMaF9jeHZKRkdlaUpnIiwiY29udGVudElkIjoiY3VzdG9tLXJlc3BvbnNlLWZyZWVSZXNwb25zZS10ZXh0Iiwic2xpZGVJZCI6ImdjYTA1YmU2OGE2XzBfMTkxIiwiY29udGVudEluc3RhbmNlSWQiOiIxX3R6cVNLak4xTS11eGZldk1KV2RROXA3ZGFoNXJYTGhfY3h2SkZHZWlKZy9lZWQyYTE3YS05ZjQ5LTQwMzgtOGRhNy0wMTljZWFhNmJjNmEifQ==pearId=magic-pear-metadata-identifier" TargetMode="External"/><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6.png"/><Relationship Id="rId6"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TA1YmU2OGE2XzBfMjA2IiwiY29udGVudEluc3RhbmNlSWQiOiIxX3R6cVNLak4xTS11eGZldk1KV2RROXA3ZGFoNXJYTGhfY3h2SkZHZWlKZy9kZTdiZmYxNS03NWMzLTRmNDItODRlYi1jZjg0Y2FmMjExZDQifQ==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6.png"/><Relationship Id="rId6"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TA1YmU2OGE2XzBfMTk4IiwiY29udGVudEluc3RhbmNlSWQiOiIxX3R6cVNLak4xTS11eGZldk1KV2RROXA3ZGFoNXJYTGhfY3h2SkZHZWlKZy9jYWEzMjIzMS01NjRlLTQyM2UtOWM1My1kMTU3MzdiODRlZTEifQ==pearId=magic-pear-metadata-identif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TA1YmU2OGE2XzBfMjExIiwiY29udGVudEluc3RhbmNlSWQiOiIxX3R6cVNLak4xTS11eGZldk1KV2RROXA3ZGFoNXJYTGhfY3h2SkZHZWlKZy8yNGZhNTYzNS1lZDE3LTQ5MjgtYTQzZS1lZGMzN2MzNjY3YWEifQ==pearId=magic-pear-metadata-identifi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6.png"/><Relationship Id="rId6"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YTA1YmU2OGE2XzBfMjIzIiwiY29udGVudEluc3RhbmNlSWQiOiIxX3R6cVNLak4xTS11eGZldk1KV2RROXA3ZGFoNXJYTGhfY3h2SkZHZWlKZy85N2Q2NTZkOS1hNTgyLTQxMjMtOWQyNi1mZTIyMTg2NmMwMGMifQ==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6" Type="http://schemas.openxmlformats.org/officeDocument/2006/relationships/image" Target="../media/image6.png"/><Relationship Id="rId7" Type="http://schemas.openxmlformats.org/officeDocument/2006/relationships/hyperlink" Target="http://dontchangethislink.peardeckmagic.zone?eyJ0eXBlIjoiZ29vZ2xlLXNsaWRlcy1hZGRvbi1yZXNwb25zZS1mb290ZXIiLCJsYXN0RWRpdGVkQnkiOiIxMTQ0MTQxMDQwOTcwNzA2Mzk5NDUiLCJwcmVzZW50YXRpb25JZCI6IjFfdHpxU0tqTjFNLXV4ZmV2TUpXZFE5cDdkYWg1clhMaF9jeHZKRkdlaUpnIiwiY29udGVudElkIjoiY3VzdG9tLXJlc3BvbnNlLWZyZWVSZXNwb25zZS10ZXh0Iiwic2xpZGVJZCI6ImdjZGExZjllNTRiXzBfMCIsImNvbnRlbnRJbnN0YW5jZUlkIjoiMV90enFTS2pOMU0tdXhmZXZNSldkUTlwN2RhaDVyWExoX2N4dkpGR2VpSmcvMTk4ZTFlYmQtZTU5ZC00MDBhLWFkYTgtNzgxZTAwYzZmNmE3In0=pearId=magic-pear-metadata-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hyperlink" Target="http://dontchangethislink.peardeckmagic.zone?eyJ0eXBlIjoiZ29vZ2xlLXNsaWRlcy1hZGRvbi1yZXNwb25zZS1mb290ZXIiLCJsYXN0RWRpdGVkQnkiOiIxMDA3NDUwMjY4NTY0MDk4NjY2MDYiLCJwcmVzZW50YXRpb25JZCI6IjFfdHpxU0tqTjFNLXV4ZmV2TUpXZFE5cDdkYWg1clhMaF9jeHZKRkdlaUpnIiwiY29udGVudElkIjoiY3VzdG9tLXJlc3BvbnNlLWZyZWVSZXNwb25zZS10ZXh0Iiwic2xpZGVJZCI6ImdjYzM4Nzg2NDlkXzBfMTEiLCJjb250ZW50SW5zdGFuY2VJZCI6IjFfdHpxU0tqTjFNLXV4ZmV2TUpXZFE5cDdkYWg1clhMaF9jeHZKRkdlaUpnLzhkZTZlNmE4LTllZjMtNGJiOS05MWZlLTg3YTY0ODcyNWRhYiJ9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idx="1" type="subTitle"/>
          </p:nvPr>
        </p:nvSpPr>
        <p:spPr>
          <a:xfrm>
            <a:off x="1680300" y="2677100"/>
            <a:ext cx="5783400" cy="1158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100000"/>
              </a:lnSpc>
              <a:spcBef>
                <a:spcPts val="0"/>
              </a:spcBef>
              <a:spcAft>
                <a:spcPts val="0"/>
              </a:spcAft>
              <a:buSzPct val="108108"/>
              <a:buNone/>
            </a:pPr>
            <a:r>
              <a:rPr lang="en"/>
              <a:t>TimeWise for Lamoille Valley </a:t>
            </a:r>
            <a:endParaRPr/>
          </a:p>
          <a:p>
            <a:pPr indent="0" lvl="0" marL="0" rtl="0" algn="ctr">
              <a:lnSpc>
                <a:spcPct val="100000"/>
              </a:lnSpc>
              <a:spcBef>
                <a:spcPts val="0"/>
              </a:spcBef>
              <a:spcAft>
                <a:spcPts val="0"/>
              </a:spcAft>
              <a:buSzPct val="108108"/>
              <a:buNone/>
            </a:pPr>
            <a:r>
              <a:rPr lang="en"/>
              <a:t>Spring 2022</a:t>
            </a:r>
            <a:endParaRPr/>
          </a:p>
          <a:p>
            <a:pPr indent="0" lvl="0" marL="0" rtl="0" algn="ctr">
              <a:lnSpc>
                <a:spcPct val="100000"/>
              </a:lnSpc>
              <a:spcBef>
                <a:spcPts val="0"/>
              </a:spcBef>
              <a:spcAft>
                <a:spcPts val="0"/>
              </a:spcAft>
              <a:buSzPct val="108108"/>
              <a:buNone/>
            </a:pPr>
            <a:r>
              <a:rPr b="1" lang="en"/>
              <a:t>Session 2: Benefits of Leisure</a:t>
            </a:r>
            <a:endParaRPr b="1"/>
          </a:p>
        </p:txBody>
      </p:sp>
      <p:sp>
        <p:nvSpPr>
          <p:cNvPr id="88" name="Google Shape;88;p1"/>
          <p:cNvSpPr txBox="1"/>
          <p:nvPr/>
        </p:nvSpPr>
        <p:spPr>
          <a:xfrm>
            <a:off x="1480050" y="1219700"/>
            <a:ext cx="6404100" cy="1457400"/>
          </a:xfrm>
          <a:prstGeom prst="rect">
            <a:avLst/>
          </a:prstGeom>
          <a:noFill/>
          <a:ln>
            <a:noFill/>
          </a:ln>
        </p:spPr>
        <p:txBody>
          <a:bodyPr anchorCtr="0" anchor="b" bIns="91425" lIns="91425" spcFirstLastPara="1" rIns="91425" wrap="square" tIns="91425">
            <a:normAutofit fontScale="925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 sz="3500" u="none" cap="none" strike="noStrike">
                <a:solidFill>
                  <a:srgbClr val="EF6C00"/>
                </a:solidFill>
                <a:latin typeface="PT Sans Narrow"/>
                <a:ea typeface="PT Sans Narrow"/>
                <a:cs typeface="PT Sans Narrow"/>
                <a:sym typeface="PT Sans Narrow"/>
              </a:rPr>
              <a:t>TimeWise: Taking Charge of Leisure Time and Living Your Why …</a:t>
            </a:r>
            <a:endParaRPr b="1" i="0" sz="3500" u="none" cap="none" strike="noStrike">
              <a:solidFill>
                <a:srgbClr val="EF6C00"/>
              </a:solidFill>
              <a:latin typeface="PT Sans Narrow"/>
              <a:ea typeface="PT Sans Narrow"/>
              <a:cs typeface="PT Sans Narrow"/>
              <a:sym typeface="PT Sans Narrow"/>
            </a:endParaRPr>
          </a:p>
          <a:p>
            <a:pPr indent="0" lvl="0" marL="0" marR="0" rtl="0" algn="ctr">
              <a:lnSpc>
                <a:spcPct val="100000"/>
              </a:lnSpc>
              <a:spcBef>
                <a:spcPts val="0"/>
              </a:spcBef>
              <a:spcAft>
                <a:spcPts val="0"/>
              </a:spcAft>
              <a:buClr>
                <a:srgbClr val="000000"/>
              </a:buClr>
              <a:buSzPct val="100000"/>
              <a:buFont typeface="Arial"/>
              <a:buNone/>
            </a:pPr>
            <a:r>
              <a:rPr b="1" i="0" lang="en" sz="3500" u="none" cap="none" strike="noStrike">
                <a:solidFill>
                  <a:srgbClr val="EF6C00"/>
                </a:solidFill>
                <a:latin typeface="PT Sans Narrow"/>
                <a:ea typeface="PT Sans Narrow"/>
                <a:cs typeface="PT Sans Narrow"/>
                <a:sym typeface="PT Sans Narrow"/>
              </a:rPr>
              <a:t> How to LiveWise!</a:t>
            </a:r>
            <a:endParaRPr b="1" i="0" sz="7600" u="none" cap="none" strike="noStrike">
              <a:solidFill>
                <a:srgbClr val="EF6C00"/>
              </a:solidFill>
              <a:latin typeface="PT Sans Narrow"/>
              <a:ea typeface="PT Sans Narrow"/>
              <a:cs typeface="PT Sans Narrow"/>
              <a:sym typeface="PT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idx="2" type="body"/>
          </p:nvPr>
        </p:nvSpPr>
        <p:spPr>
          <a:xfrm>
            <a:off x="4915437" y="820452"/>
            <a:ext cx="3837000" cy="36951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Clr>
                <a:schemeClr val="lt1"/>
              </a:buClr>
              <a:buSzPts val="1800"/>
              <a:buChar char="●"/>
            </a:pPr>
            <a:r>
              <a:rPr lang="en"/>
              <a:t>Some activities are not positive and can cause harm to yourself or to others. Since these are not benefits they go under the pyramid.</a:t>
            </a:r>
            <a:endParaRPr/>
          </a:p>
          <a:p>
            <a:pPr indent="-228600" lvl="0" marL="457200" rtl="0" algn="l">
              <a:lnSpc>
                <a:spcPct val="115000"/>
              </a:lnSpc>
              <a:spcBef>
                <a:spcPts val="0"/>
              </a:spcBef>
              <a:spcAft>
                <a:spcPts val="0"/>
              </a:spcAft>
              <a:buClr>
                <a:schemeClr val="lt1"/>
              </a:buClr>
              <a:buSzPts val="1800"/>
              <a:buNone/>
            </a:pPr>
            <a:r>
              <a:t/>
            </a:r>
            <a:endParaRPr/>
          </a:p>
          <a:p>
            <a:pPr indent="-342900" lvl="0" marL="457200" rtl="0" algn="l">
              <a:lnSpc>
                <a:spcPct val="115000"/>
              </a:lnSpc>
              <a:spcBef>
                <a:spcPts val="0"/>
              </a:spcBef>
              <a:spcAft>
                <a:spcPts val="0"/>
              </a:spcAft>
              <a:buClr>
                <a:schemeClr val="lt1"/>
              </a:buClr>
              <a:buSzPts val="1800"/>
              <a:buChar char="●"/>
            </a:pPr>
            <a:r>
              <a:rPr lang="en"/>
              <a:t>Can some activities in the pyramid bring harm to yourself or others? How?</a:t>
            </a:r>
            <a:endParaRPr/>
          </a:p>
        </p:txBody>
      </p:sp>
      <p:pic>
        <p:nvPicPr>
          <p:cNvPr descr="how to say &quot;danger&quot; in Hebrew | Ulpan La-lnyan" id="154" name="Google Shape;154;p10"/>
          <p:cNvPicPr preferRelativeResize="0"/>
          <p:nvPr/>
        </p:nvPicPr>
        <p:blipFill rotWithShape="1">
          <a:blip r:embed="rId3">
            <a:alphaModFix/>
          </a:blip>
          <a:srcRect b="0" l="0" r="0" t="0"/>
          <a:stretch/>
        </p:blipFill>
        <p:spPr>
          <a:xfrm>
            <a:off x="1335506" y="2957171"/>
            <a:ext cx="1969365" cy="1969365"/>
          </a:xfrm>
          <a:prstGeom prst="rect">
            <a:avLst/>
          </a:prstGeom>
          <a:noFill/>
          <a:ln>
            <a:noFill/>
          </a:ln>
        </p:spPr>
      </p:pic>
      <p:pic>
        <p:nvPicPr>
          <p:cNvPr id="155" name="Google Shape;155;p10"/>
          <p:cNvPicPr preferRelativeResize="0"/>
          <p:nvPr/>
        </p:nvPicPr>
        <p:blipFill rotWithShape="1">
          <a:blip r:embed="rId4">
            <a:alphaModFix/>
          </a:blip>
          <a:srcRect b="0" l="0" r="0" t="0"/>
          <a:stretch/>
        </p:blipFill>
        <p:spPr>
          <a:xfrm>
            <a:off x="1082843" y="216964"/>
            <a:ext cx="2342344" cy="28858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sz="3400">
                <a:solidFill>
                  <a:srgbClr val="FF9900"/>
                </a:solidFill>
              </a:rPr>
              <a:t>Whose Responsibility Is It?</a:t>
            </a:r>
            <a:endParaRPr sz="3400">
              <a:solidFill>
                <a:srgbClr val="FF9900"/>
              </a:solidFill>
            </a:endParaRPr>
          </a:p>
        </p:txBody>
      </p:sp>
      <p:sp>
        <p:nvSpPr>
          <p:cNvPr id="161" name="Google Shape;161;p11"/>
          <p:cNvSpPr txBox="1"/>
          <p:nvPr>
            <p:ph idx="1" type="body"/>
          </p:nvPr>
        </p:nvSpPr>
        <p:spPr>
          <a:xfrm>
            <a:off x="311700" y="1266325"/>
            <a:ext cx="3739500" cy="3302700"/>
          </a:xfrm>
          <a:prstGeom prst="rect">
            <a:avLst/>
          </a:prstGeom>
          <a:noFill/>
          <a:ln>
            <a:noFill/>
          </a:ln>
        </p:spPr>
        <p:txBody>
          <a:bodyPr anchorCtr="0" anchor="t" bIns="91425" lIns="91425" spcFirstLastPara="1" rIns="91425" wrap="square" tIns="91425">
            <a:normAutofit fontScale="62500" lnSpcReduction="20000"/>
          </a:bodyPr>
          <a:lstStyle/>
          <a:p>
            <a:pPr indent="-385428" lvl="0" marL="457200" rtl="0" algn="l">
              <a:lnSpc>
                <a:spcPct val="100000"/>
              </a:lnSpc>
              <a:spcBef>
                <a:spcPts val="0"/>
              </a:spcBef>
              <a:spcAft>
                <a:spcPts val="0"/>
              </a:spcAft>
              <a:buClr>
                <a:srgbClr val="434343"/>
              </a:buClr>
              <a:buSzPct val="100000"/>
              <a:buFont typeface="Comic Sans MS"/>
              <a:buChar char="●"/>
            </a:pPr>
            <a:r>
              <a:rPr lang="en" sz="3527">
                <a:solidFill>
                  <a:srgbClr val="434343"/>
                </a:solidFill>
                <a:latin typeface="Comic Sans MS"/>
                <a:ea typeface="Comic Sans MS"/>
                <a:cs typeface="Comic Sans MS"/>
                <a:sym typeface="Comic Sans MS"/>
              </a:rPr>
              <a:t>Think about when you were in 3</a:t>
            </a:r>
            <a:r>
              <a:rPr baseline="30000" lang="en" sz="3527">
                <a:solidFill>
                  <a:srgbClr val="434343"/>
                </a:solidFill>
                <a:latin typeface="Comic Sans MS"/>
                <a:ea typeface="Comic Sans MS"/>
                <a:cs typeface="Comic Sans MS"/>
                <a:sym typeface="Comic Sans MS"/>
              </a:rPr>
              <a:t>rd</a:t>
            </a:r>
            <a:r>
              <a:rPr lang="en" sz="3527">
                <a:solidFill>
                  <a:srgbClr val="434343"/>
                </a:solidFill>
                <a:latin typeface="Comic Sans MS"/>
                <a:ea typeface="Comic Sans MS"/>
                <a:cs typeface="Comic Sans MS"/>
                <a:sym typeface="Comic Sans MS"/>
              </a:rPr>
              <a:t> grade. </a:t>
            </a:r>
            <a:endParaRPr sz="3527">
              <a:solidFill>
                <a:srgbClr val="434343"/>
              </a:solidFill>
              <a:latin typeface="Comic Sans MS"/>
              <a:ea typeface="Comic Sans MS"/>
              <a:cs typeface="Comic Sans MS"/>
              <a:sym typeface="Comic Sans MS"/>
            </a:endParaRPr>
          </a:p>
          <a:p>
            <a:pPr indent="0" lvl="0" marL="457200" rtl="0" algn="l">
              <a:lnSpc>
                <a:spcPct val="100000"/>
              </a:lnSpc>
              <a:spcBef>
                <a:spcPts val="0"/>
              </a:spcBef>
              <a:spcAft>
                <a:spcPts val="0"/>
              </a:spcAft>
              <a:buSzPct val="81655"/>
              <a:buNone/>
            </a:pPr>
            <a:r>
              <a:t/>
            </a:r>
            <a:endParaRPr sz="3527">
              <a:solidFill>
                <a:srgbClr val="434343"/>
              </a:solidFill>
              <a:latin typeface="Comic Sans MS"/>
              <a:ea typeface="Comic Sans MS"/>
              <a:cs typeface="Comic Sans MS"/>
              <a:sym typeface="Comic Sans MS"/>
            </a:endParaRPr>
          </a:p>
          <a:p>
            <a:pPr indent="-385428" lvl="0" marL="457200" rtl="0" algn="l">
              <a:lnSpc>
                <a:spcPct val="100000"/>
              </a:lnSpc>
              <a:spcBef>
                <a:spcPts val="0"/>
              </a:spcBef>
              <a:spcAft>
                <a:spcPts val="0"/>
              </a:spcAft>
              <a:buClr>
                <a:srgbClr val="434343"/>
              </a:buClr>
              <a:buSzPct val="100000"/>
              <a:buFont typeface="Comic Sans MS"/>
              <a:buChar char="●"/>
            </a:pPr>
            <a:r>
              <a:rPr lang="en" sz="3527">
                <a:solidFill>
                  <a:srgbClr val="434343"/>
                </a:solidFill>
                <a:latin typeface="Comic Sans MS"/>
                <a:ea typeface="Comic Sans MS"/>
                <a:cs typeface="Comic Sans MS"/>
                <a:sym typeface="Comic Sans MS"/>
              </a:rPr>
              <a:t>Who was responsible for what you did in your leisure time?</a:t>
            </a:r>
            <a:endParaRPr sz="3527">
              <a:solidFill>
                <a:srgbClr val="434343"/>
              </a:solidFill>
              <a:latin typeface="Comic Sans MS"/>
              <a:ea typeface="Comic Sans MS"/>
              <a:cs typeface="Comic Sans MS"/>
              <a:sym typeface="Comic Sans MS"/>
            </a:endParaRPr>
          </a:p>
          <a:p>
            <a:pPr indent="0" lvl="0" marL="457200" rtl="0" algn="l">
              <a:lnSpc>
                <a:spcPct val="100000"/>
              </a:lnSpc>
              <a:spcBef>
                <a:spcPts val="0"/>
              </a:spcBef>
              <a:spcAft>
                <a:spcPts val="0"/>
              </a:spcAft>
              <a:buSzPct val="81655"/>
              <a:buNone/>
            </a:pPr>
            <a:r>
              <a:t/>
            </a:r>
            <a:endParaRPr sz="3527">
              <a:solidFill>
                <a:srgbClr val="434343"/>
              </a:solidFill>
              <a:latin typeface="Comic Sans MS"/>
              <a:ea typeface="Comic Sans MS"/>
              <a:cs typeface="Comic Sans MS"/>
              <a:sym typeface="Comic Sans MS"/>
            </a:endParaRPr>
          </a:p>
          <a:p>
            <a:pPr indent="-385428" lvl="0" marL="457200" rtl="0" algn="l">
              <a:lnSpc>
                <a:spcPct val="100000"/>
              </a:lnSpc>
              <a:spcBef>
                <a:spcPts val="0"/>
              </a:spcBef>
              <a:spcAft>
                <a:spcPts val="0"/>
              </a:spcAft>
              <a:buClr>
                <a:srgbClr val="434343"/>
              </a:buClr>
              <a:buSzPct val="100000"/>
              <a:buFont typeface="Comic Sans MS"/>
              <a:buChar char="●"/>
            </a:pPr>
            <a:r>
              <a:rPr lang="en" sz="3527">
                <a:solidFill>
                  <a:srgbClr val="434343"/>
                </a:solidFill>
                <a:latin typeface="Comic Sans MS"/>
                <a:ea typeface="Comic Sans MS"/>
                <a:cs typeface="Comic Sans MS"/>
                <a:sym typeface="Comic Sans MS"/>
              </a:rPr>
              <a:t>How about now?</a:t>
            </a:r>
            <a:endParaRPr sz="3527">
              <a:solidFill>
                <a:srgbClr val="434343"/>
              </a:solidFill>
              <a:latin typeface="Comic Sans MS"/>
              <a:ea typeface="Comic Sans MS"/>
              <a:cs typeface="Comic Sans MS"/>
              <a:sym typeface="Comic Sans MS"/>
            </a:endParaRPr>
          </a:p>
          <a:p>
            <a:pPr indent="0" lvl="0" marL="914400" rtl="0" algn="l">
              <a:lnSpc>
                <a:spcPct val="115000"/>
              </a:lnSpc>
              <a:spcBef>
                <a:spcPts val="1200"/>
              </a:spcBef>
              <a:spcAft>
                <a:spcPts val="1200"/>
              </a:spcAft>
              <a:buSzPct val="100000"/>
              <a:buNone/>
            </a:pPr>
            <a:r>
              <a:rPr lang="en"/>
              <a:t>	              </a:t>
            </a:r>
            <a:endParaRPr/>
          </a:p>
        </p:txBody>
      </p:sp>
      <p:sp>
        <p:nvSpPr>
          <p:cNvPr id="162" name="Google Shape;162;p11">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p11"/>
          <p:cNvPicPr preferRelativeResize="0"/>
          <p:nvPr/>
        </p:nvPicPr>
        <p:blipFill rotWithShape="1">
          <a:blip r:embed="rId4">
            <a:alphaModFix/>
          </a:blip>
          <a:srcRect b="0" l="0" r="0" t="0"/>
          <a:stretch/>
        </p:blipFill>
        <p:spPr>
          <a:xfrm>
            <a:off x="4261575" y="1379625"/>
            <a:ext cx="4570724" cy="2711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Summary</a:t>
            </a:r>
            <a:endParaRPr/>
          </a:p>
        </p:txBody>
      </p:sp>
      <p:pic>
        <p:nvPicPr>
          <p:cNvPr id="169" name="Google Shape;169;p12"/>
          <p:cNvPicPr preferRelativeResize="0"/>
          <p:nvPr/>
        </p:nvPicPr>
        <p:blipFill rotWithShape="1">
          <a:blip r:embed="rId3">
            <a:alphaModFix/>
          </a:blip>
          <a:srcRect b="0" l="0" r="0" t="0"/>
          <a:stretch/>
        </p:blipFill>
        <p:spPr>
          <a:xfrm>
            <a:off x="3025400" y="0"/>
            <a:ext cx="374155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311700" y="1194750"/>
            <a:ext cx="2353800" cy="2126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0" lang="en"/>
              <a:t>Let’s Explore How You Spend Your Time!</a:t>
            </a:r>
            <a:endParaRPr b="0"/>
          </a:p>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p:txBody>
      </p:sp>
      <p:pic>
        <p:nvPicPr>
          <p:cNvPr id="175" name="Google Shape;175;p13"/>
          <p:cNvPicPr preferRelativeResize="0"/>
          <p:nvPr/>
        </p:nvPicPr>
        <p:blipFill rotWithShape="1">
          <a:blip r:embed="rId3">
            <a:alphaModFix/>
          </a:blip>
          <a:srcRect b="0" l="0" r="0" t="0"/>
          <a:stretch/>
        </p:blipFill>
        <p:spPr>
          <a:xfrm>
            <a:off x="2665500" y="355225"/>
            <a:ext cx="6292574" cy="4630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4"/>
          <p:cNvSpPr txBox="1"/>
          <p:nvPr>
            <p:ph type="title"/>
          </p:nvPr>
        </p:nvSpPr>
        <p:spPr>
          <a:xfrm>
            <a:off x="5034657" y="0"/>
            <a:ext cx="3370500" cy="250748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800"/>
              <a:buNone/>
            </a:pPr>
            <a:r>
              <a:rPr lang="en"/>
              <a:t>Analyze TimeWise Journal: How did you feel and when?</a:t>
            </a:r>
            <a:endParaRPr/>
          </a:p>
        </p:txBody>
      </p:sp>
      <p:pic>
        <p:nvPicPr>
          <p:cNvPr id="181" name="Google Shape;181;p14"/>
          <p:cNvPicPr preferRelativeResize="0"/>
          <p:nvPr/>
        </p:nvPicPr>
        <p:blipFill rotWithShape="1">
          <a:blip r:embed="rId3">
            <a:alphaModFix/>
          </a:blip>
          <a:srcRect b="0" l="0" r="0" t="0"/>
          <a:stretch/>
        </p:blipFill>
        <p:spPr>
          <a:xfrm>
            <a:off x="426809" y="0"/>
            <a:ext cx="3726769" cy="5143500"/>
          </a:xfrm>
          <a:prstGeom prst="rect">
            <a:avLst/>
          </a:prstGeom>
          <a:noFill/>
          <a:ln>
            <a:noFill/>
          </a:ln>
        </p:spPr>
      </p:pic>
      <p:pic>
        <p:nvPicPr>
          <p:cNvPr id="182" name="Google Shape;182;p14"/>
          <p:cNvPicPr preferRelativeResize="0"/>
          <p:nvPr/>
        </p:nvPicPr>
        <p:blipFill rotWithShape="1">
          <a:blip r:embed="rId4">
            <a:alphaModFix/>
          </a:blip>
          <a:srcRect b="0" l="0" r="0" t="0"/>
          <a:stretch/>
        </p:blipFill>
        <p:spPr>
          <a:xfrm>
            <a:off x="5485946" y="2507480"/>
            <a:ext cx="2710664" cy="2353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5"/>
          <p:cNvPicPr preferRelativeResize="0"/>
          <p:nvPr/>
        </p:nvPicPr>
        <p:blipFill rotWithShape="1">
          <a:blip r:embed="rId3">
            <a:alphaModFix/>
          </a:blip>
          <a:srcRect b="0" l="0" r="0" t="0"/>
          <a:stretch/>
        </p:blipFill>
        <p:spPr>
          <a:xfrm>
            <a:off x="1123651" y="380810"/>
            <a:ext cx="6896698" cy="43818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txBox="1"/>
          <p:nvPr>
            <p:ph type="title"/>
          </p:nvPr>
        </p:nvSpPr>
        <p:spPr>
          <a:xfrm>
            <a:off x="6267725" y="3705375"/>
            <a:ext cx="2852100" cy="1280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600"/>
              <a:buNone/>
            </a:pPr>
            <a:r>
              <a:rPr lang="en"/>
              <a:t>Enjoy your leisure! </a:t>
            </a:r>
            <a:endParaRPr/>
          </a:p>
        </p:txBody>
      </p:sp>
      <p:pic>
        <p:nvPicPr>
          <p:cNvPr id="193" name="Google Shape;193;p16"/>
          <p:cNvPicPr preferRelativeResize="0"/>
          <p:nvPr/>
        </p:nvPicPr>
        <p:blipFill rotWithShape="1">
          <a:blip r:embed="rId3">
            <a:alphaModFix/>
          </a:blip>
          <a:srcRect b="0" l="0" r="0" t="0"/>
          <a:stretch/>
        </p:blipFill>
        <p:spPr>
          <a:xfrm>
            <a:off x="601197" y="353222"/>
            <a:ext cx="3459450" cy="2133950"/>
          </a:xfrm>
          <a:prstGeom prst="rect">
            <a:avLst/>
          </a:prstGeom>
          <a:noFill/>
          <a:ln>
            <a:noFill/>
          </a:ln>
        </p:spPr>
      </p:pic>
      <p:pic>
        <p:nvPicPr>
          <p:cNvPr id="194" name="Google Shape;194;p16"/>
          <p:cNvPicPr preferRelativeResize="0"/>
          <p:nvPr/>
        </p:nvPicPr>
        <p:blipFill rotWithShape="1">
          <a:blip r:embed="rId4">
            <a:alphaModFix/>
          </a:blip>
          <a:srcRect b="0" l="0" r="0" t="0"/>
          <a:stretch/>
        </p:blipFill>
        <p:spPr>
          <a:xfrm>
            <a:off x="6497322" y="220225"/>
            <a:ext cx="2392903" cy="3346658"/>
          </a:xfrm>
          <a:prstGeom prst="rect">
            <a:avLst/>
          </a:prstGeom>
          <a:noFill/>
          <a:ln>
            <a:noFill/>
          </a:ln>
        </p:spPr>
      </p:pic>
      <p:pic>
        <p:nvPicPr>
          <p:cNvPr id="195" name="Google Shape;195;p16"/>
          <p:cNvPicPr preferRelativeResize="0"/>
          <p:nvPr/>
        </p:nvPicPr>
        <p:blipFill rotWithShape="1">
          <a:blip r:embed="rId5">
            <a:alphaModFix/>
          </a:blip>
          <a:srcRect b="0" l="0" r="0" t="0"/>
          <a:stretch/>
        </p:blipFill>
        <p:spPr>
          <a:xfrm>
            <a:off x="4060650" y="220222"/>
            <a:ext cx="2510265" cy="2266953"/>
          </a:xfrm>
          <a:prstGeom prst="rect">
            <a:avLst/>
          </a:prstGeom>
          <a:noFill/>
          <a:ln>
            <a:noFill/>
          </a:ln>
        </p:spPr>
      </p:pic>
      <p:pic>
        <p:nvPicPr>
          <p:cNvPr id="196" name="Google Shape;196;p16"/>
          <p:cNvPicPr preferRelativeResize="0"/>
          <p:nvPr/>
        </p:nvPicPr>
        <p:blipFill rotWithShape="1">
          <a:blip r:embed="rId6">
            <a:alphaModFix/>
          </a:blip>
          <a:srcRect b="0" l="0" r="0" t="0"/>
          <a:stretch/>
        </p:blipFill>
        <p:spPr>
          <a:xfrm>
            <a:off x="474825" y="2487172"/>
            <a:ext cx="3102317" cy="2351528"/>
          </a:xfrm>
          <a:prstGeom prst="rect">
            <a:avLst/>
          </a:prstGeom>
          <a:noFill/>
          <a:ln>
            <a:noFill/>
          </a:ln>
        </p:spPr>
      </p:pic>
      <p:pic>
        <p:nvPicPr>
          <p:cNvPr id="197" name="Google Shape;197;p16"/>
          <p:cNvPicPr preferRelativeResize="0"/>
          <p:nvPr/>
        </p:nvPicPr>
        <p:blipFill rotWithShape="1">
          <a:blip r:embed="rId7">
            <a:alphaModFix/>
          </a:blip>
          <a:srcRect b="0" l="0" r="0" t="0"/>
          <a:stretch/>
        </p:blipFill>
        <p:spPr>
          <a:xfrm>
            <a:off x="3794575" y="2595963"/>
            <a:ext cx="2255733" cy="213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0"/>
              </a:spcAft>
              <a:buSzPct val="111111"/>
              <a:buNone/>
            </a:pPr>
            <a:r>
              <a:rPr b="0" lang="en"/>
              <a:t>Your leisure activities can give you a lot of benefits. </a:t>
            </a:r>
            <a:endParaRPr b="0"/>
          </a:p>
          <a:p>
            <a:pPr indent="0" lvl="0" marL="0" rtl="0" algn="ctr">
              <a:lnSpc>
                <a:spcPct val="115000"/>
              </a:lnSpc>
              <a:spcBef>
                <a:spcPts val="0"/>
              </a:spcBef>
              <a:spcAft>
                <a:spcPts val="0"/>
              </a:spcAft>
              <a:buSzPct val="111111"/>
              <a:buNone/>
            </a:pPr>
            <a:r>
              <a:rPr b="0" lang="en"/>
              <a:t>What do you think the word </a:t>
            </a:r>
            <a:r>
              <a:rPr b="0" i="1" lang="en"/>
              <a:t>benefit</a:t>
            </a:r>
            <a:r>
              <a:rPr b="0" lang="en"/>
              <a:t> means?</a:t>
            </a:r>
            <a:endParaRPr b="0"/>
          </a:p>
          <a:p>
            <a:pPr indent="0" lvl="0" marL="0" rtl="0" algn="ctr">
              <a:lnSpc>
                <a:spcPct val="115000"/>
              </a:lnSpc>
              <a:spcBef>
                <a:spcPts val="0"/>
              </a:spcBef>
              <a:spcAft>
                <a:spcPts val="0"/>
              </a:spcAft>
              <a:buSzPct val="111111"/>
              <a:buNone/>
            </a:pPr>
            <a:r>
              <a:rPr b="0" lang="en">
                <a:solidFill>
                  <a:srgbClr val="CC0000"/>
                </a:solidFill>
              </a:rPr>
              <a:t>Write in your response.</a:t>
            </a:r>
            <a:r>
              <a:rPr lang="en">
                <a:solidFill>
                  <a:srgbClr val="CC0000"/>
                </a:solidFill>
              </a:rPr>
              <a:t> </a:t>
            </a:r>
            <a:endParaRPr>
              <a:solidFill>
                <a:srgbClr val="CC0000"/>
              </a:solidFill>
            </a:endParaRPr>
          </a:p>
        </p:txBody>
      </p:sp>
      <p:pic>
        <p:nvPicPr>
          <p:cNvPr id="94" name="Google Shape;94;p2">
            <a:hlinkClick r:id="rId3"/>
          </p:cNvPr>
          <p:cNvPicPr preferRelativeResize="0"/>
          <p:nvPr/>
        </p:nvPicPr>
        <p:blipFill rotWithShape="1">
          <a:blip r:embed="rId4">
            <a:alphaModFix/>
          </a:blip>
          <a:srcRect b="0" l="0" r="0" t="0"/>
          <a:stretch/>
        </p:blipFill>
        <p:spPr>
          <a:xfrm>
            <a:off x="0" y="4429125"/>
            <a:ext cx="9144000" cy="714375"/>
          </a:xfrm>
          <a:prstGeom prst="rect">
            <a:avLst/>
          </a:prstGeom>
          <a:noFill/>
          <a:ln>
            <a:noFill/>
          </a:ln>
        </p:spPr>
      </p:pic>
      <p:sp>
        <p:nvSpPr>
          <p:cNvPr id="95" name="Google Shape;95;p2">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2"/>
          <p:cNvPicPr preferRelativeResize="0"/>
          <p:nvPr/>
        </p:nvPicPr>
        <p:blipFill rotWithShape="1">
          <a:blip r:embed="rId6">
            <a:alphaModFix/>
          </a:blip>
          <a:srcRect b="0" l="0" r="0" t="0"/>
          <a:stretch/>
        </p:blipFill>
        <p:spPr>
          <a:xfrm>
            <a:off x="2302250" y="2110150"/>
            <a:ext cx="4365700" cy="2585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b="0" l="0" r="0" t="0"/>
          <a:stretch/>
        </p:blipFill>
        <p:spPr>
          <a:xfrm>
            <a:off x="2370900" y="102825"/>
            <a:ext cx="4591250" cy="4817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Leisure Time Benefits</a:t>
            </a:r>
            <a:endParaRPr/>
          </a:p>
        </p:txBody>
      </p:sp>
      <p:pic>
        <p:nvPicPr>
          <p:cNvPr id="107" name="Google Shape;107;p4"/>
          <p:cNvPicPr preferRelativeResize="0"/>
          <p:nvPr/>
        </p:nvPicPr>
        <p:blipFill rotWithShape="1">
          <a:blip r:embed="rId3">
            <a:alphaModFix/>
          </a:blip>
          <a:srcRect b="0" l="0" r="0" t="0"/>
          <a:stretch/>
        </p:blipFill>
        <p:spPr>
          <a:xfrm>
            <a:off x="4163801" y="4"/>
            <a:ext cx="3662925" cy="4946200"/>
          </a:xfrm>
          <a:prstGeom prst="rect">
            <a:avLst/>
          </a:prstGeom>
          <a:noFill/>
          <a:ln>
            <a:noFill/>
          </a:ln>
        </p:spPr>
      </p:pic>
      <p:pic>
        <p:nvPicPr>
          <p:cNvPr id="108" name="Google Shape;108;p4">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109" name="Google Shape;109;p4">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
          <p:cNvSpPr txBox="1"/>
          <p:nvPr/>
        </p:nvSpPr>
        <p:spPr>
          <a:xfrm>
            <a:off x="609800" y="1312400"/>
            <a:ext cx="2810400" cy="10464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Let’s talk about the benefits you get from your leisure.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331750" y="1982100"/>
            <a:ext cx="2976900" cy="117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3600"/>
              <a:buNone/>
            </a:pPr>
            <a:r>
              <a:rPr b="0" lang="en" sz="2800">
                <a:solidFill>
                  <a:schemeClr val="accent5"/>
                </a:solidFill>
              </a:rPr>
              <a:t>Different Benefits for Different People!</a:t>
            </a:r>
            <a:endParaRPr b="0" sz="2800">
              <a:solidFill>
                <a:schemeClr val="accent5"/>
              </a:solidFill>
            </a:endParaRPr>
          </a:p>
        </p:txBody>
      </p:sp>
      <p:pic>
        <p:nvPicPr>
          <p:cNvPr id="116" name="Google Shape;116;p5"/>
          <p:cNvPicPr preferRelativeResize="0"/>
          <p:nvPr/>
        </p:nvPicPr>
        <p:blipFill rotWithShape="1">
          <a:blip r:embed="rId3">
            <a:alphaModFix/>
          </a:blip>
          <a:srcRect b="0" l="0" r="0" t="0"/>
          <a:stretch/>
        </p:blipFill>
        <p:spPr>
          <a:xfrm>
            <a:off x="3399375" y="757275"/>
            <a:ext cx="5215950" cy="3628950"/>
          </a:xfrm>
          <a:prstGeom prst="rect">
            <a:avLst/>
          </a:prstGeom>
          <a:noFill/>
          <a:ln>
            <a:noFill/>
          </a:ln>
        </p:spPr>
      </p:pic>
      <p:pic>
        <p:nvPicPr>
          <p:cNvPr id="117" name="Google Shape;117;p5">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118" name="Google Shape;118;p5">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311700" y="709850"/>
            <a:ext cx="3004800" cy="2746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4000"/>
              <a:buNone/>
            </a:pPr>
            <a:r>
              <a:rPr b="0" lang="en" sz="2900"/>
              <a:t>Now think about the activities you wrote in your workbook and mark off the benefits you get. </a:t>
            </a:r>
            <a:endParaRPr b="0" sz="2900"/>
          </a:p>
        </p:txBody>
      </p:sp>
      <p:pic>
        <p:nvPicPr>
          <p:cNvPr id="124" name="Google Shape;124;p6"/>
          <p:cNvPicPr preferRelativeResize="0"/>
          <p:nvPr/>
        </p:nvPicPr>
        <p:blipFill rotWithShape="1">
          <a:blip r:embed="rId3">
            <a:alphaModFix/>
          </a:blip>
          <a:srcRect b="0" l="39558" r="0" t="0"/>
          <a:stretch/>
        </p:blipFill>
        <p:spPr>
          <a:xfrm>
            <a:off x="4187050" y="93725"/>
            <a:ext cx="4233199" cy="4963850"/>
          </a:xfrm>
          <a:prstGeom prst="rect">
            <a:avLst/>
          </a:prstGeom>
          <a:noFill/>
          <a:ln>
            <a:noFill/>
          </a:ln>
        </p:spPr>
      </p:pic>
      <p:sp>
        <p:nvSpPr>
          <p:cNvPr id="125" name="Google Shape;125;p6">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350125" y="718325"/>
            <a:ext cx="3494400" cy="31272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600"/>
              <a:buNone/>
            </a:pPr>
            <a:r>
              <a:rPr b="0" lang="en">
                <a:solidFill>
                  <a:schemeClr val="accent5"/>
                </a:solidFill>
              </a:rPr>
              <a:t>What is Your </a:t>
            </a:r>
            <a:endParaRPr b="0">
              <a:solidFill>
                <a:schemeClr val="accent5"/>
              </a:solidFill>
            </a:endParaRPr>
          </a:p>
          <a:p>
            <a:pPr indent="0" lvl="0" marL="0" rtl="0" algn="ctr">
              <a:lnSpc>
                <a:spcPct val="100000"/>
              </a:lnSpc>
              <a:spcBef>
                <a:spcPts val="0"/>
              </a:spcBef>
              <a:spcAft>
                <a:spcPts val="0"/>
              </a:spcAft>
              <a:buSzPts val="3600"/>
              <a:buNone/>
            </a:pPr>
            <a:r>
              <a:rPr b="0" lang="en">
                <a:solidFill>
                  <a:schemeClr val="accent5"/>
                </a:solidFill>
              </a:rPr>
              <a:t>Leisure Profile?</a:t>
            </a:r>
            <a:endParaRPr b="0">
              <a:solidFill>
                <a:schemeClr val="accent5"/>
              </a:solidFill>
            </a:endParaRPr>
          </a:p>
          <a:p>
            <a:pPr indent="0" lvl="0" marL="0" rtl="0" algn="ctr">
              <a:lnSpc>
                <a:spcPct val="100000"/>
              </a:lnSpc>
              <a:spcBef>
                <a:spcPts val="0"/>
              </a:spcBef>
              <a:spcAft>
                <a:spcPts val="0"/>
              </a:spcAft>
              <a:buSzPts val="3600"/>
              <a:buNone/>
            </a:pPr>
            <a:r>
              <a:t/>
            </a:r>
            <a:endParaRPr b="0">
              <a:solidFill>
                <a:schemeClr val="accent5"/>
              </a:solidFill>
            </a:endParaRPr>
          </a:p>
          <a:p>
            <a:pPr indent="0" lvl="0" marL="0" rtl="0" algn="ctr">
              <a:lnSpc>
                <a:spcPct val="100000"/>
              </a:lnSpc>
              <a:spcBef>
                <a:spcPts val="0"/>
              </a:spcBef>
              <a:spcAft>
                <a:spcPts val="0"/>
              </a:spcAft>
              <a:buSzPts val="3600"/>
              <a:buNone/>
            </a:pPr>
            <a:r>
              <a:rPr b="0" lang="en">
                <a:solidFill>
                  <a:schemeClr val="accent5"/>
                </a:solidFill>
              </a:rPr>
              <a:t>What benefits do you want more of?</a:t>
            </a:r>
            <a:endParaRPr b="0">
              <a:solidFill>
                <a:schemeClr val="accent5"/>
              </a:solidFill>
            </a:endParaRPr>
          </a:p>
        </p:txBody>
      </p:sp>
      <p:pic>
        <p:nvPicPr>
          <p:cNvPr id="131" name="Google Shape;131;p7"/>
          <p:cNvPicPr preferRelativeResize="0"/>
          <p:nvPr/>
        </p:nvPicPr>
        <p:blipFill rotWithShape="1">
          <a:blip r:embed="rId3">
            <a:alphaModFix/>
          </a:blip>
          <a:srcRect b="0" l="0" r="0" t="0"/>
          <a:stretch/>
        </p:blipFill>
        <p:spPr>
          <a:xfrm>
            <a:off x="4572002" y="193825"/>
            <a:ext cx="3660900" cy="4831753"/>
          </a:xfrm>
          <a:prstGeom prst="rect">
            <a:avLst/>
          </a:prstGeom>
          <a:noFill/>
          <a:ln>
            <a:noFill/>
          </a:ln>
        </p:spPr>
      </p:pic>
      <p:pic>
        <p:nvPicPr>
          <p:cNvPr id="132" name="Google Shape;132;p7">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133" name="Google Shape;133;p7">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8"/>
          <p:cNvPicPr preferRelativeResize="0"/>
          <p:nvPr/>
        </p:nvPicPr>
        <p:blipFill rotWithShape="1">
          <a:blip r:embed="rId3">
            <a:alphaModFix/>
          </a:blip>
          <a:srcRect b="0" l="0" r="0" t="0"/>
          <a:stretch/>
        </p:blipFill>
        <p:spPr>
          <a:xfrm>
            <a:off x="173200" y="215375"/>
            <a:ext cx="3479470" cy="4712774"/>
          </a:xfrm>
          <a:prstGeom prst="rect">
            <a:avLst/>
          </a:prstGeom>
          <a:noFill/>
          <a:ln>
            <a:noFill/>
          </a:ln>
        </p:spPr>
      </p:pic>
      <p:pic>
        <p:nvPicPr>
          <p:cNvPr id="139" name="Google Shape;139;p8"/>
          <p:cNvPicPr preferRelativeResize="0"/>
          <p:nvPr/>
        </p:nvPicPr>
        <p:blipFill rotWithShape="1">
          <a:blip r:embed="rId4">
            <a:alphaModFix/>
          </a:blip>
          <a:srcRect b="0" l="0" r="0" t="0"/>
          <a:stretch/>
        </p:blipFill>
        <p:spPr>
          <a:xfrm>
            <a:off x="3796700" y="592640"/>
            <a:ext cx="5038700" cy="3958208"/>
          </a:xfrm>
          <a:prstGeom prst="rect">
            <a:avLst/>
          </a:prstGeom>
          <a:noFill/>
          <a:ln>
            <a:noFill/>
          </a:ln>
        </p:spPr>
      </p:pic>
      <p:pic>
        <p:nvPicPr>
          <p:cNvPr id="140" name="Google Shape;140;p8">
            <a:hlinkClick r:id="rId5"/>
          </p:cNvPr>
          <p:cNvPicPr preferRelativeResize="0"/>
          <p:nvPr/>
        </p:nvPicPr>
        <p:blipFill rotWithShape="1">
          <a:blip r:embed="rId6">
            <a:alphaModFix/>
          </a:blip>
          <a:srcRect b="0" l="0" r="0" t="0"/>
          <a:stretch/>
        </p:blipFill>
        <p:spPr>
          <a:xfrm>
            <a:off x="0" y="4429125"/>
            <a:ext cx="9144000" cy="714375"/>
          </a:xfrm>
          <a:prstGeom prst="rect">
            <a:avLst/>
          </a:prstGeom>
          <a:noFill/>
          <a:ln>
            <a:noFill/>
          </a:ln>
        </p:spPr>
      </p:pic>
      <p:sp>
        <p:nvSpPr>
          <p:cNvPr id="141" name="Google Shape;141;p8">
            <a:hlinkClick r:id="rId7"/>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363750" y="554850"/>
            <a:ext cx="3855900" cy="4033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t/>
            </a:r>
            <a:endParaRPr/>
          </a:p>
          <a:p>
            <a:pPr indent="0" lvl="0" marL="0" rtl="0" algn="ctr">
              <a:lnSpc>
                <a:spcPct val="100000"/>
              </a:lnSpc>
              <a:spcBef>
                <a:spcPts val="0"/>
              </a:spcBef>
              <a:spcAft>
                <a:spcPts val="0"/>
              </a:spcAft>
              <a:buSzPts val="3600"/>
              <a:buNone/>
            </a:pPr>
            <a:r>
              <a:rPr b="0" lang="en">
                <a:solidFill>
                  <a:schemeClr val="accent6"/>
                </a:solidFill>
              </a:rPr>
              <a:t>But... </a:t>
            </a:r>
            <a:endParaRPr b="0">
              <a:solidFill>
                <a:schemeClr val="accent6"/>
              </a:solidFill>
            </a:endParaRPr>
          </a:p>
          <a:p>
            <a:pPr indent="0" lvl="0" marL="0" rtl="0" algn="l">
              <a:lnSpc>
                <a:spcPct val="100000"/>
              </a:lnSpc>
              <a:spcBef>
                <a:spcPts val="0"/>
              </a:spcBef>
              <a:spcAft>
                <a:spcPts val="0"/>
              </a:spcAft>
              <a:buSzPts val="3600"/>
              <a:buNone/>
            </a:pPr>
            <a:r>
              <a:t/>
            </a:r>
            <a:endParaRPr b="0"/>
          </a:p>
          <a:p>
            <a:pPr indent="0" lvl="0" marL="0" rtl="0" algn="l">
              <a:lnSpc>
                <a:spcPct val="100000"/>
              </a:lnSpc>
              <a:spcBef>
                <a:spcPts val="0"/>
              </a:spcBef>
              <a:spcAft>
                <a:spcPts val="0"/>
              </a:spcAft>
              <a:buSzPts val="3600"/>
              <a:buNone/>
            </a:pPr>
            <a:r>
              <a:rPr b="0" lang="en"/>
              <a:t>Something is Missing!</a:t>
            </a:r>
            <a:endParaRPr b="0"/>
          </a:p>
        </p:txBody>
      </p:sp>
      <p:pic>
        <p:nvPicPr>
          <p:cNvPr id="147" name="Google Shape;147;p9"/>
          <p:cNvPicPr preferRelativeResize="0"/>
          <p:nvPr/>
        </p:nvPicPr>
        <p:blipFill rotWithShape="1">
          <a:blip r:embed="rId3">
            <a:alphaModFix/>
          </a:blip>
          <a:srcRect b="0" l="0" r="0" t="0"/>
          <a:stretch/>
        </p:blipFill>
        <p:spPr>
          <a:xfrm>
            <a:off x="5059450" y="0"/>
            <a:ext cx="3479470" cy="4712774"/>
          </a:xfrm>
          <a:prstGeom prst="rect">
            <a:avLst/>
          </a:prstGeom>
          <a:noFill/>
          <a:ln>
            <a:noFill/>
          </a:ln>
        </p:spPr>
      </p:pic>
      <p:sp>
        <p:nvSpPr>
          <p:cNvPr id="148" name="Google Shape;148;p9">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