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PT Sans Narrow"/>
      <p:regular r:id="rId22"/>
      <p:bold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gwXE/3vEWHNDsqu9HCmFMBL2D8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TSansNarrow-regular.fntdata"/><Relationship Id="rId21" Type="http://schemas.openxmlformats.org/officeDocument/2006/relationships/slide" Target="slides/slide16.xml"/><Relationship Id="rId24" Type="http://schemas.openxmlformats.org/officeDocument/2006/relationships/font" Target="fonts/OpenSans-regular.fntdata"/><Relationship Id="rId23" Type="http://schemas.openxmlformats.org/officeDocument/2006/relationships/font" Target="fonts/PTSansNarrow-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8" Type="http://customschemas.google.com/relationships/presentationmetadata" Target="meta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rPr lang="en" sz="1200">
                <a:solidFill>
                  <a:schemeClr val="dk1"/>
                </a:solidFill>
              </a:rPr>
              <a:t>Note: text written using italics is information or instructions for the teacher. Text in regular font suggests things the teacher might want to say. There is more information for each session in the teacher’s manual.</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i="1"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rPr b="1" i="1" lang="en" sz="1200">
                <a:solidFill>
                  <a:schemeClr val="dk1"/>
                </a:solidFill>
              </a:rPr>
              <a:t>TW materials used in Session 1:</a:t>
            </a:r>
            <a:endParaRPr b="1" i="1" sz="1200">
              <a:solidFill>
                <a:schemeClr val="dk1"/>
              </a:solidFill>
            </a:endParaRPr>
          </a:p>
          <a:p>
            <a:pPr indent="0" lvl="0" marL="0" marR="0" rtl="0" algn="l">
              <a:lnSpc>
                <a:spcPct val="107000"/>
              </a:lnSpc>
              <a:spcBef>
                <a:spcPts val="0"/>
              </a:spcBef>
              <a:spcAft>
                <a:spcPts val="0"/>
              </a:spcAft>
              <a:buSzPts val="1100"/>
              <a:buChar char="●"/>
            </a:pPr>
            <a:r>
              <a:rPr lang="en" sz="1800" u="sng">
                <a:latin typeface="Calibri"/>
                <a:ea typeface="Calibri"/>
                <a:cs typeface="Calibri"/>
                <a:sym typeface="Calibri"/>
              </a:rPr>
              <a:t>Session 1: Introduction</a:t>
            </a:r>
            <a:endParaRPr sz="1800">
              <a:latin typeface="Calibri"/>
              <a:ea typeface="Calibri"/>
              <a:cs typeface="Calibri"/>
              <a:sym typeface="Calibri"/>
            </a:endParaRPr>
          </a:p>
          <a:p>
            <a:pPr indent="0" lvl="0" marL="0" marR="0" rtl="0" algn="l">
              <a:lnSpc>
                <a:spcPct val="107000"/>
              </a:lnSpc>
              <a:spcBef>
                <a:spcPts val="800"/>
              </a:spcBef>
              <a:spcAft>
                <a:spcPts val="0"/>
              </a:spcAft>
              <a:buSzPts val="1100"/>
              <a:buNone/>
            </a:pPr>
            <a:r>
              <a:rPr lang="en" sz="1800">
                <a:latin typeface="Calibri"/>
                <a:ea typeface="Calibri"/>
                <a:cs typeface="Calibri"/>
                <a:sym typeface="Calibri"/>
              </a:rPr>
              <a:t>ETR manual and student workbook material:</a:t>
            </a:r>
            <a:endParaRPr/>
          </a:p>
          <a:p>
            <a:pPr indent="-342900" lvl="0" marL="342900" marR="0" rtl="0" algn="l">
              <a:lnSpc>
                <a:spcPct val="100000"/>
              </a:lnSpc>
              <a:spcBef>
                <a:spcPts val="800"/>
              </a:spcBef>
              <a:spcAft>
                <a:spcPts val="0"/>
              </a:spcAft>
              <a:buSzPts val="1100"/>
              <a:buFont typeface="Noto Sans Symbols"/>
              <a:buChar char="∙"/>
            </a:pPr>
            <a:r>
              <a:rPr i="1" lang="en" sz="1800">
                <a:latin typeface="Calibri"/>
                <a:ea typeface="Calibri"/>
                <a:cs typeface="Calibri"/>
                <a:sym typeface="Calibri"/>
              </a:rPr>
              <a:t>TW teacher manual</a:t>
            </a:r>
            <a:r>
              <a:rPr lang="en" sz="1800">
                <a:latin typeface="Calibri"/>
                <a:ea typeface="Calibri"/>
                <a:cs typeface="Calibri"/>
                <a:sym typeface="Calibri"/>
              </a:rPr>
              <a:t> pages 9-12</a:t>
            </a:r>
            <a:endParaRPr/>
          </a:p>
          <a:p>
            <a:pPr indent="-342900" lvl="0" marL="342900" marR="0" rtl="0" algn="l">
              <a:lnSpc>
                <a:spcPct val="100000"/>
              </a:lnSpc>
              <a:spcBef>
                <a:spcPts val="0"/>
              </a:spcBef>
              <a:spcAft>
                <a:spcPts val="0"/>
              </a:spcAft>
              <a:buSzPts val="1100"/>
              <a:buFont typeface="Noto Sans Symbols"/>
              <a:buChar char="∙"/>
            </a:pPr>
            <a:r>
              <a:rPr i="1" lang="en" sz="1800">
                <a:latin typeface="Calibri"/>
                <a:ea typeface="Calibri"/>
                <a:cs typeface="Calibri"/>
                <a:sym typeface="Calibri"/>
              </a:rPr>
              <a:t>Transparency</a:t>
            </a:r>
            <a:r>
              <a:rPr lang="en" sz="1800">
                <a:latin typeface="Calibri"/>
                <a:ea typeface="Calibri"/>
                <a:cs typeface="Calibri"/>
                <a:sym typeface="Calibri"/>
              </a:rPr>
              <a:t> 1 (Learning Lifelong Leisure Skills)</a:t>
            </a:r>
            <a:endParaRPr/>
          </a:p>
          <a:p>
            <a:pPr indent="-342900" lvl="0" marL="342900" marR="0" rtl="0" algn="l">
              <a:lnSpc>
                <a:spcPct val="100000"/>
              </a:lnSpc>
              <a:spcBef>
                <a:spcPts val="0"/>
              </a:spcBef>
              <a:spcAft>
                <a:spcPts val="0"/>
              </a:spcAft>
              <a:buSzPts val="1100"/>
              <a:buFont typeface="Noto Sans Symbols"/>
              <a:buChar char="∙"/>
            </a:pPr>
            <a:r>
              <a:rPr i="1" lang="en" sz="1800">
                <a:latin typeface="Calibri"/>
                <a:ea typeface="Calibri"/>
                <a:cs typeface="Calibri"/>
                <a:sym typeface="Calibri"/>
              </a:rPr>
              <a:t>TW workbook</a:t>
            </a:r>
            <a:r>
              <a:rPr lang="en" sz="1800">
                <a:latin typeface="Calibri"/>
                <a:ea typeface="Calibri"/>
                <a:cs typeface="Calibri"/>
                <a:sym typeface="Calibri"/>
              </a:rPr>
              <a:t> page 4 (Exploring My Free Time)</a:t>
            </a:r>
            <a:endParaRPr/>
          </a:p>
          <a:p>
            <a:pPr indent="-342900" lvl="0" marL="342900" marR="0" rtl="0" algn="l">
              <a:lnSpc>
                <a:spcPct val="100000"/>
              </a:lnSpc>
              <a:spcBef>
                <a:spcPts val="0"/>
              </a:spcBef>
              <a:spcAft>
                <a:spcPts val="0"/>
              </a:spcAft>
              <a:buSzPts val="1100"/>
              <a:buFont typeface="Noto Sans Symbols"/>
              <a:buChar char="∙"/>
            </a:pPr>
            <a:r>
              <a:rPr i="1" lang="en" sz="1800">
                <a:latin typeface="Calibri"/>
                <a:ea typeface="Calibri"/>
                <a:cs typeface="Calibri"/>
                <a:sym typeface="Calibri"/>
              </a:rPr>
              <a:t>TW Messages</a:t>
            </a:r>
            <a:r>
              <a:rPr lang="en" sz="1800">
                <a:latin typeface="Calibri"/>
                <a:ea typeface="Calibri"/>
                <a:cs typeface="Calibri"/>
                <a:sym typeface="Calibri"/>
              </a:rPr>
              <a:t>: Exploring Leisure Activities, (TW workbook page 3)</a:t>
            </a:r>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chemeClr val="dk1"/>
                </a:solidFill>
              </a:rPr>
              <a:t>The first session has to do with </a:t>
            </a:r>
            <a:endParaRPr sz="1200">
              <a:solidFill>
                <a:schemeClr val="dk1"/>
              </a:solidFill>
            </a:endParaRPr>
          </a:p>
          <a:p>
            <a:pPr indent="0" lvl="0" marL="457200" rtl="0" algn="l">
              <a:lnSpc>
                <a:spcPct val="100000"/>
              </a:lnSpc>
              <a:spcBef>
                <a:spcPts val="0"/>
              </a:spcBef>
              <a:spcAft>
                <a:spcPts val="0"/>
              </a:spcAft>
              <a:buSzPts val="1100"/>
              <a:buNone/>
            </a:pPr>
            <a:r>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helping you explore what you do in your leisure time, </a:t>
            </a:r>
            <a:endParaRPr sz="1200">
              <a:solidFill>
                <a:schemeClr val="dk1"/>
              </a:solidFill>
            </a:endParaRPr>
          </a:p>
          <a:p>
            <a:pPr indent="0" lvl="0" marL="457200" rtl="0" algn="l">
              <a:lnSpc>
                <a:spcPct val="100000"/>
              </a:lnSpc>
              <a:spcBef>
                <a:spcPts val="0"/>
              </a:spcBef>
              <a:spcAft>
                <a:spcPts val="0"/>
              </a:spcAft>
              <a:buSzPts val="1100"/>
              <a:buNone/>
            </a:pPr>
            <a:r>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why it is important, </a:t>
            </a:r>
            <a:endParaRPr sz="1200">
              <a:solidFill>
                <a:schemeClr val="dk1"/>
              </a:solidFill>
            </a:endParaRPr>
          </a:p>
          <a:p>
            <a:pPr indent="0" lvl="0" marL="457200" rtl="0" algn="l">
              <a:lnSpc>
                <a:spcPct val="100000"/>
              </a:lnSpc>
              <a:spcBef>
                <a:spcPts val="0"/>
              </a:spcBef>
              <a:spcAft>
                <a:spcPts val="0"/>
              </a:spcAft>
              <a:buSzPts val="1100"/>
              <a:buNone/>
            </a:pPr>
            <a:r>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and how to get more benefits from your leisure time.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 This is a Pear Deck Text Slide </a:t>
            </a:r>
            <a:endParaRPr i="1"/>
          </a:p>
          <a:p>
            <a:pPr indent="0" lvl="0" marL="0" rtl="0" algn="l">
              <a:lnSpc>
                <a:spcPct val="100000"/>
              </a:lnSpc>
              <a:spcBef>
                <a:spcPts val="0"/>
              </a:spcBef>
              <a:spcAft>
                <a:spcPts val="0"/>
              </a:spcAft>
              <a:buSzPts val="1100"/>
              <a:buNone/>
            </a:pPr>
            <a:r>
              <a:rPr i="1" lang="en"/>
              <a:t>🍐 To edit the type of question, go back to the "Ask Students a Question" in the Pear Deck sidebar.</a:t>
            </a:r>
            <a:endParaRPr i="1"/>
          </a:p>
          <a:p>
            <a:pPr indent="0" lvl="0" marL="0" rtl="0" algn="l">
              <a:lnSpc>
                <a:spcPct val="100000"/>
              </a:lnSpc>
              <a:spcBef>
                <a:spcPts val="0"/>
              </a:spcBef>
              <a:spcAft>
                <a:spcPts val="0"/>
              </a:spcAft>
              <a:buSzPts val="1100"/>
              <a:buNone/>
            </a:pPr>
            <a:r>
              <a:rPr i="1" lang="en"/>
              <a:t>Ask students to share what their favorite leisure activity is, and how often they get to do that activity. </a:t>
            </a:r>
            <a:endParaRPr i="1"/>
          </a:p>
          <a:p>
            <a:pPr indent="0" lvl="0" marL="0" rtl="0" algn="l">
              <a:lnSpc>
                <a:spcPct val="100000"/>
              </a:lnSpc>
              <a:spcBef>
                <a:spcPts val="0"/>
              </a:spcBef>
              <a:spcAft>
                <a:spcPts val="0"/>
              </a:spcAft>
              <a:buSzPts val="1100"/>
              <a:buNone/>
            </a:pPr>
            <a:r>
              <a:rPr i="1" lang="en"/>
              <a:t>Observe if there are common activities or if students have unique activities.</a:t>
            </a:r>
            <a:endParaRPr i="1"/>
          </a:p>
          <a:p>
            <a:pPr indent="0" lvl="0" marL="0" rtl="0" algn="l">
              <a:lnSpc>
                <a:spcPct val="100000"/>
              </a:lnSpc>
              <a:spcBef>
                <a:spcPts val="0"/>
              </a:spcBef>
              <a:spcAft>
                <a:spcPts val="0"/>
              </a:spcAft>
              <a:buSzPts val="1100"/>
              <a:buNone/>
            </a:pPr>
            <a:r>
              <a:rPr i="1" lang="en"/>
              <a:t>Next ask them what activities they do most often. </a:t>
            </a:r>
            <a:endParaRPr/>
          </a:p>
          <a:p>
            <a:pPr indent="0" lvl="0" marL="0" rtl="0" algn="l">
              <a:lnSpc>
                <a:spcPct val="100000"/>
              </a:lnSpc>
              <a:spcBef>
                <a:spcPts val="0"/>
              </a:spcBef>
              <a:spcAft>
                <a:spcPts val="0"/>
              </a:spcAft>
              <a:buSzPts val="1100"/>
              <a:buNone/>
            </a:pPr>
            <a:r>
              <a:rPr i="1" lang="en"/>
              <a:t>Feel free to share what you love to do, too!</a:t>
            </a:r>
            <a:endParaRPr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a Pear Deck Text Slide </a:t>
            </a:r>
            <a:endParaRPr/>
          </a:p>
          <a:p>
            <a:pPr indent="0" lvl="0" marL="0" rtl="0" algn="l">
              <a:lnSpc>
                <a:spcPct val="100000"/>
              </a:lnSpc>
              <a:spcBef>
                <a:spcPts val="0"/>
              </a:spcBef>
              <a:spcAft>
                <a:spcPts val="0"/>
              </a:spcAft>
              <a:buSzPts val="1100"/>
              <a:buNone/>
            </a:pPr>
            <a:r>
              <a:rPr lang="en"/>
              <a:t>🍐 To edit the type of question,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Think about this: Middle school students typically have 5 ½ to 6 hours a day of leisure time.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Do you think you have this much free time? </a:t>
            </a:r>
            <a:endParaRPr/>
          </a:p>
          <a:p>
            <a:pPr indent="0" lvl="0" marL="0" rtl="0" algn="l">
              <a:lnSpc>
                <a:spcPct val="100000"/>
              </a:lnSpc>
              <a:spcBef>
                <a:spcPts val="0"/>
              </a:spcBef>
              <a:spcAft>
                <a:spcPts val="0"/>
              </a:spcAft>
              <a:buSzPts val="1100"/>
              <a:buNone/>
            </a:pPr>
            <a:r>
              <a:rPr lang="en"/>
              <a:t>Sometimes people are surprised to find out how much leisure time they actually have.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We’ll give you a chance to find this out for yourselves in a take away activity that you’ll get to do. </a:t>
            </a:r>
            <a:endParaRPr>
              <a:solidFill>
                <a:srgbClr val="A1E8D9"/>
              </a:solidFill>
            </a:endParaRPr>
          </a:p>
          <a:p>
            <a:pPr indent="0" lvl="0" marL="0" rtl="0" algn="l">
              <a:lnSpc>
                <a:spcPct val="100000"/>
              </a:lnSpc>
              <a:spcBef>
                <a:spcPts val="0"/>
              </a:spcBef>
              <a:spcAft>
                <a:spcPts val="0"/>
              </a:spcAft>
              <a:buSzPts val="1100"/>
              <a:buNone/>
            </a:pPr>
            <a:r>
              <a:rPr lang="en"/>
              <a:t>We’ll explain this at the end of the session.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Let’s find out what you do with that time.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Please turn to page 4. Complete the “Exploring My Free Time” activity (page 4 in TW workbook), but leave column 5 blank for now.  That is about benefits and we’ll talk about that in the next session.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i="1" lang="en"/>
              <a:t>Briefly talk them through how to complete the activity. Use an example so that they stay with you for the explanation and don’t start doing the assignment. </a:t>
            </a:r>
            <a:endParaRPr i="1"/>
          </a:p>
          <a:p>
            <a:pPr indent="0" lvl="0" marL="0" rtl="0" algn="l">
              <a:lnSpc>
                <a:spcPct val="115000"/>
              </a:lnSpc>
              <a:spcBef>
                <a:spcPts val="0"/>
              </a:spcBef>
              <a:spcAft>
                <a:spcPts val="0"/>
              </a:spcAft>
              <a:buClr>
                <a:schemeClr val="dk1"/>
              </a:buClr>
              <a:buSzPts val="1100"/>
              <a:buFont typeface="Arial"/>
              <a:buNone/>
            </a:pPr>
            <a:r>
              <a:rPr i="1" lang="en"/>
              <a:t>Suggest a minimum of 3 activities. If they finish three, they can add more or go back to this later.</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
              <a:t>Ask them to share any thoughts they have about the activities they’ve listed and how much time they spend on them.</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a:t>We’ll see you next session. Meanwhile, enjoy your leisure and have fun with the take away activities.</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These sessions have been developed to help you get the most of your free or leisure time. </a:t>
            </a:r>
            <a:endParaRPr/>
          </a:p>
          <a:p>
            <a:pPr indent="0" lvl="0" marL="0" rtl="0" algn="l">
              <a:lnSpc>
                <a:spcPct val="100000"/>
              </a:lnSpc>
              <a:spcBef>
                <a:spcPts val="0"/>
              </a:spcBef>
              <a:spcAft>
                <a:spcPts val="0"/>
              </a:spcAft>
              <a:buSzPts val="1100"/>
              <a:buNone/>
            </a:pPr>
            <a:r>
              <a:rPr lang="en">
                <a:solidFill>
                  <a:schemeClr val="dk1"/>
                </a:solidFill>
              </a:rPr>
              <a:t>Distribute the Student Workbooks. Perhaps keep them in the classroom for use at next session.</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These sessions are about,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you do in your leisure time,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 you feel about your leisure time,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how you can make it even better.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We are hoping that through these sessions you’ll learn lifelong skills that you can use to get the most out of your leisure time.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know that </a:t>
            </a:r>
            <a:r>
              <a:rPr lang="en" u="sng">
                <a:solidFill>
                  <a:schemeClr val="dk1"/>
                </a:solidFill>
              </a:rPr>
              <a:t>sometimes it is </a:t>
            </a:r>
            <a:r>
              <a:rPr b="1" lang="en" u="sng">
                <a:solidFill>
                  <a:schemeClr val="dk1"/>
                </a:solidFill>
              </a:rPr>
              <a:t>challenging</a:t>
            </a:r>
            <a:r>
              <a:rPr lang="en" u="sng">
                <a:solidFill>
                  <a:schemeClr val="dk1"/>
                </a:solidFill>
              </a:rPr>
              <a:t> to find something to do that we really enjoy or sometimes to have time</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Sometimes we just </a:t>
            </a:r>
            <a:r>
              <a:rPr i="1" lang="en">
                <a:solidFill>
                  <a:schemeClr val="dk1"/>
                </a:solidFill>
              </a:rPr>
              <a:t>can’t</a:t>
            </a:r>
            <a:r>
              <a:rPr lang="en">
                <a:solidFill>
                  <a:schemeClr val="dk1"/>
                </a:solidFill>
              </a:rPr>
              <a:t> do things,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sometimes what we do is boring,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sometimes we do things but would rather be doing other things,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sometimes we are bored and don’t know what to do.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fortunately, sometimes we love what we are doing and really enjoy our leisure time.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We hope that you gain useful knowledge and skills over these three sessions.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u="sng">
                <a:solidFill>
                  <a:schemeClr val="dk1"/>
                </a:solidFill>
              </a:rPr>
              <a:t>There is more material </a:t>
            </a:r>
            <a:r>
              <a:rPr lang="en">
                <a:solidFill>
                  <a:schemeClr val="dk1"/>
                </a:solidFill>
              </a:rPr>
              <a:t>in these books than we have time to cover. We’ve selected a number of worksheets that we think will provide you with the most information. In the entire book, there are 6 main lessons and 9 additional lessons. Each lesson has a summary sheet with the main takeaway information for each lesson.</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 This is a Pear Deck Text Slide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 To edit the type of question, go back to the "Ask Students a Question" in the Pear Deck sidebar.</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i="1" lang="en"/>
              <a:t>Ask students if they have any ideas about the difference between the two terms.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The reason for this slide is to help students think about qualitative differences in how they can spend unobligated time. This is definitely a nuanced and challenging discussion because both free time and leisure can be associated with negative emotions and outcomes. However, leisure is “supposed” to be positive and healthy. It is often defined as time, but that doesn’t distinguish between free time where there are still things you have to do.  Some people think of leisure as being certain activities, but a problem with that is some activities done in free time really are freely chosen and don’t produce a positive experience. Most people believe that leisure is a state of mind that comes from a person freely choosing to do what give them pleasure, fun, and/or satisfaction.</a:t>
            </a:r>
            <a:endParaRPr/>
          </a:p>
          <a:p>
            <a:pPr indent="-298450" lvl="0" marL="457200" marR="0" rtl="0" algn="l">
              <a:lnSpc>
                <a:spcPct val="100000"/>
              </a:lnSpc>
              <a:spcBef>
                <a:spcPts val="0"/>
              </a:spcBef>
              <a:spcAft>
                <a:spcPts val="0"/>
              </a:spcAft>
              <a:buClr>
                <a:srgbClr val="000000"/>
              </a:buClr>
              <a:buSzPts val="1100"/>
              <a:buFont typeface="Arial"/>
              <a:buChar char="●"/>
            </a:pPr>
            <a:r>
              <a:rPr lang="en"/>
              <a:t>As you can see, there is certainly an overlap between the two terms, and often they are used interchangeably. </a:t>
            </a:r>
            <a:endParaRPr/>
          </a:p>
          <a:p>
            <a:pPr indent="-298450" lvl="0" marL="457200" marR="0" rtl="0" algn="l">
              <a:lnSpc>
                <a:spcPct val="100000"/>
              </a:lnSpc>
              <a:spcBef>
                <a:spcPts val="0"/>
              </a:spcBef>
              <a:spcAft>
                <a:spcPts val="0"/>
              </a:spcAft>
              <a:buClr>
                <a:srgbClr val="000000"/>
              </a:buClr>
              <a:buSzPts val="1100"/>
              <a:buFont typeface="Arial"/>
              <a:buChar char="●"/>
            </a:pPr>
            <a:r>
              <a:rPr lang="en"/>
              <a:t>We will also use them interchangeably sometimes, but what we really want to focus on is healthy leisure that gives you benefits and that is completely enjoyable to you.</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
              <a:t>An important point with regard to leisure is that leisure is most enjoyable if you are doing something (or nothing but relaxing) because you </a:t>
            </a:r>
            <a:r>
              <a:rPr b="1" lang="en"/>
              <a:t>CHOSE</a:t>
            </a:r>
            <a:r>
              <a:rPr lang="en"/>
              <a:t> to do it and you are not doing it because you have to or you are doing it to please someone else.</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rPr lang="en">
                <a:solidFill>
                  <a:schemeClr val="dk1"/>
                </a:solidFill>
              </a:rPr>
              <a:t>A lot of people think leisure means you’re relaxing and doing nothing. And of course, there is nothing wrong with that! We all need to have time to relax and do nothing.</a:t>
            </a:r>
            <a:endParaRPr/>
          </a:p>
          <a:p>
            <a:pPr indent="0" lvl="0" marL="0" rtl="0" algn="l">
              <a:lnSpc>
                <a:spcPct val="100000"/>
              </a:lnSpc>
              <a:spcBef>
                <a:spcPts val="0"/>
              </a:spcBef>
              <a:spcAft>
                <a:spcPts val="0"/>
              </a:spcAft>
              <a:buSzPts val="1100"/>
              <a:buNone/>
            </a:pPr>
            <a:r>
              <a:rPr lang="en">
                <a:solidFill>
                  <a:schemeClr val="dk1"/>
                </a:solidFill>
              </a:rPr>
              <a:t> </a:t>
            </a:r>
            <a:endParaRPr/>
          </a:p>
          <a:p>
            <a:pPr indent="0" lvl="0" marL="0" rtl="0" algn="l">
              <a:lnSpc>
                <a:spcPct val="100000"/>
              </a:lnSpc>
              <a:spcBef>
                <a:spcPts val="0"/>
              </a:spcBef>
              <a:spcAft>
                <a:spcPts val="0"/>
              </a:spcAft>
              <a:buSzPts val="1100"/>
              <a:buNone/>
            </a:pPr>
            <a:r>
              <a:rPr lang="en">
                <a:solidFill>
                  <a:schemeClr val="dk1"/>
                </a:solidFill>
              </a:rPr>
              <a:t>But leisure is a lot more than that and can be a very healthy thing or it can be unhealthy, based on a person’s choices.  It also can be engaging or boring. </a:t>
            </a:r>
            <a:r>
              <a:rPr b="1" lang="en">
                <a:solidFill>
                  <a:schemeClr val="dk1"/>
                </a:solidFill>
              </a:rPr>
              <a:t>So, what you do in your leisure time matters, and what you don’t do also matters. </a:t>
            </a:r>
            <a:r>
              <a:rPr lang="en">
                <a:solidFill>
                  <a:schemeClr val="dk1"/>
                </a:solidFill>
              </a:rPr>
              <a:t>For example, kids who have a variety of activities they do like sports, nature-based activities, creative activities, and social activities probably get more benefits than kids who only play sports all the time. It’s also important to have a balance and variety of doing things alone and doing things with a variety of other people, like friends, siblings, and parents.</a:t>
            </a:r>
            <a:endParaRPr/>
          </a:p>
          <a:p>
            <a:pPr indent="0" lvl="0" marL="0" rtl="0" algn="l">
              <a:lnSpc>
                <a:spcPct val="100000"/>
              </a:lnSpc>
              <a:spcBef>
                <a:spcPts val="0"/>
              </a:spcBef>
              <a:spcAft>
                <a:spcPts val="0"/>
              </a:spcAft>
              <a:buSzPts val="1100"/>
              <a:buNone/>
            </a:pPr>
            <a:r>
              <a:rPr lang="en">
                <a:solidFill>
                  <a:schemeClr val="dk1"/>
                </a:solidFill>
              </a:rPr>
              <a:t> </a:t>
            </a:r>
            <a:endParaRPr/>
          </a:p>
          <a:p>
            <a:pPr indent="0" lvl="0" marL="0" rtl="0" algn="l">
              <a:lnSpc>
                <a:spcPct val="100000"/>
              </a:lnSpc>
              <a:spcBef>
                <a:spcPts val="0"/>
              </a:spcBef>
              <a:spcAft>
                <a:spcPts val="0"/>
              </a:spcAft>
              <a:buSzPts val="1100"/>
              <a:buNone/>
            </a:pPr>
            <a:r>
              <a:rPr lang="en">
                <a:solidFill>
                  <a:schemeClr val="dk1"/>
                </a:solidFill>
              </a:rPr>
              <a:t>For these sessions when we use the word leisure, we mean that leisure is what you do in your free time. So, when you don’t have to do something like, homework or chores, you have free time and you get to choose something to do! </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But sometimes that is a challenge because we may not know what to do. So, we sleep, eat, or just hang out or do nothing. </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We/you can use that free time in ways that are fun, exciting, creative, physically active, and social. Also, you can learn things or help others. Therefore, you can get a lot of benefits from your leisure time.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are also going to introduce you to the Healthy Lamoille Valley program, Live Your Why!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And we’ll integrate LYW Passport Edition with the TimeWise lessons.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
              <a:t>Call up the website and briefly show students what there is on the website.</a:t>
            </a:r>
            <a:endParaRPr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18"/>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18"/>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18"/>
          <p:cNvGrpSpPr/>
          <p:nvPr/>
        </p:nvGrpSpPr>
        <p:grpSpPr>
          <a:xfrm>
            <a:off x="1004144" y="1022025"/>
            <a:ext cx="7136668" cy="152400"/>
            <a:chOff x="1346429" y="1011300"/>
            <a:chExt cx="6452100" cy="152400"/>
          </a:xfrm>
        </p:grpSpPr>
        <p:cxnSp>
          <p:nvCxnSpPr>
            <p:cNvPr id="13" name="Google Shape;13;p18"/>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18"/>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18"/>
          <p:cNvGrpSpPr/>
          <p:nvPr/>
        </p:nvGrpSpPr>
        <p:grpSpPr>
          <a:xfrm>
            <a:off x="1004151" y="3969100"/>
            <a:ext cx="7136668" cy="152400"/>
            <a:chOff x="1346435" y="3969088"/>
            <a:chExt cx="6452100" cy="152400"/>
          </a:xfrm>
        </p:grpSpPr>
        <p:cxnSp>
          <p:nvCxnSpPr>
            <p:cNvPr id="16" name="Google Shape;16;p18"/>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18"/>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18"/>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9" name="Google Shape;19;p18"/>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27"/>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7"/>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68" name="Google Shape;6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9" name="Shape 69"/>
        <p:cNvGrpSpPr/>
        <p:nvPr/>
      </p:nvGrpSpPr>
      <p:grpSpPr>
        <a:xfrm>
          <a:off x="0" y="0"/>
          <a:ext cx="0" cy="0"/>
          <a:chOff x="0" y="0"/>
          <a:chExt cx="0" cy="0"/>
        </a:xfrm>
      </p:grpSpPr>
      <p:sp>
        <p:nvSpPr>
          <p:cNvPr id="70" name="Google Shape;70;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1" name="Google Shape;71;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2" name="Google Shape;7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2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 name="Google Shape;75;p2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76" name="Google Shape;76;p29"/>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7" name="Google Shape;77;p29"/>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8" name="Google Shape;78;p2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79" name="Google Shape;7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0" name="Shape 80"/>
        <p:cNvGrpSpPr/>
        <p:nvPr/>
      </p:nvGrpSpPr>
      <p:grpSpPr>
        <a:xfrm>
          <a:off x="0" y="0"/>
          <a:ext cx="0" cy="0"/>
          <a:chOff x="0" y="0"/>
          <a:chExt cx="0" cy="0"/>
        </a:xfrm>
      </p:grpSpPr>
      <p:sp>
        <p:nvSpPr>
          <p:cNvPr id="81" name="Google Shape;81;p30"/>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82" name="Google Shape;8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3" name="Shape 83"/>
        <p:cNvGrpSpPr/>
        <p:nvPr/>
      </p:nvGrpSpPr>
      <p:grpSpPr>
        <a:xfrm>
          <a:off x="0" y="0"/>
          <a:ext cx="0" cy="0"/>
          <a:chOff x="0" y="0"/>
          <a:chExt cx="0" cy="0"/>
        </a:xfrm>
      </p:grpSpPr>
      <p:sp>
        <p:nvSpPr>
          <p:cNvPr id="84" name="Google Shape;84;p3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1"/>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86" name="Google Shape;86;p31"/>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7" name="Google Shape;8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9"/>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4" name="Google Shape;24;p19"/>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 name="Shape 26"/>
        <p:cNvGrpSpPr/>
        <p:nvPr/>
      </p:nvGrpSpPr>
      <p:grpSpPr>
        <a:xfrm>
          <a:off x="0" y="0"/>
          <a:ext cx="0" cy="0"/>
          <a:chOff x="0" y="0"/>
          <a:chExt cx="0" cy="0"/>
        </a:xfrm>
      </p:grpSpPr>
      <p:sp>
        <p:nvSpPr>
          <p:cNvPr id="27" name="Google Shape;27;p20"/>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28" name="Google Shape;2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spTree>
      <p:nvGrpSpPr>
        <p:cNvPr id="29" name="Shape 29"/>
        <p:cNvGrpSpPr/>
        <p:nvPr/>
      </p:nvGrpSpPr>
      <p:grpSpPr>
        <a:xfrm>
          <a:off x="0" y="0"/>
          <a:ext cx="0" cy="0"/>
          <a:chOff x="0" y="0"/>
          <a:chExt cx="0" cy="0"/>
        </a:xfrm>
      </p:grpSpPr>
      <p:sp>
        <p:nvSpPr>
          <p:cNvPr id="30" name="Google Shape;30;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1"/>
          <p:cNvSpPr/>
          <p:nvPr/>
        </p:nvSpPr>
        <p:spPr>
          <a:xfrm>
            <a:off x="0" y="0"/>
            <a:ext cx="45834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1"/>
          <p:cNvSpPr txBox="1"/>
          <p:nvPr>
            <p:ph type="title"/>
          </p:nvPr>
        </p:nvSpPr>
        <p:spPr>
          <a:xfrm>
            <a:off x="363750" y="554850"/>
            <a:ext cx="3855900" cy="4033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33" name="Google Shape;33;p21"/>
          <p:cNvSpPr txBox="1"/>
          <p:nvPr>
            <p:ph idx="1" type="body"/>
          </p:nvPr>
        </p:nvSpPr>
        <p:spPr>
          <a:xfrm>
            <a:off x="4947374" y="554850"/>
            <a:ext cx="3855900" cy="4033800"/>
          </a:xfrm>
          <a:prstGeom prst="rect">
            <a:avLst/>
          </a:prstGeom>
          <a:noFill/>
          <a:ln>
            <a:noFill/>
          </a:ln>
        </p:spPr>
        <p:txBody>
          <a:bodyPr anchorCtr="0" anchor="ctr"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34" name="Google Shape;3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p2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7" name="Google Shape;37;p22"/>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22"/>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4">
    <p:bg>
      <p:bgPr>
        <a:solidFill>
          <a:srgbClr val="FFFFFF"/>
        </a:solidFill>
      </p:bgPr>
    </p:bg>
    <p:spTree>
      <p:nvGrpSpPr>
        <p:cNvPr id="40" name="Shape 40"/>
        <p:cNvGrpSpPr/>
        <p:nvPr/>
      </p:nvGrpSpPr>
      <p:grpSpPr>
        <a:xfrm>
          <a:off x="0" y="0"/>
          <a:ext cx="0" cy="0"/>
          <a:chOff x="0" y="0"/>
          <a:chExt cx="0" cy="0"/>
        </a:xfrm>
      </p:grpSpPr>
      <p:sp>
        <p:nvSpPr>
          <p:cNvPr id="41" name="Google Shape;41;p23"/>
          <p:cNvSpPr/>
          <p:nvPr/>
        </p:nvSpPr>
        <p:spPr>
          <a:xfrm>
            <a:off x="0" y="0"/>
            <a:ext cx="9144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3"/>
          <p:cNvSpPr/>
          <p:nvPr/>
        </p:nvSpPr>
        <p:spPr>
          <a:xfrm>
            <a:off x="449260" y="531150"/>
            <a:ext cx="638100" cy="7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3"/>
          <p:cNvSpPr txBox="1"/>
          <p:nvPr>
            <p:ph type="ctrTitle"/>
          </p:nvPr>
        </p:nvSpPr>
        <p:spPr>
          <a:xfrm>
            <a:off x="323300" y="772850"/>
            <a:ext cx="2704200" cy="314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p:txBody>
      </p:sp>
      <p:sp>
        <p:nvSpPr>
          <p:cNvPr id="44" name="Google Shape;4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47" name="Google Shape;4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48" name="Shape 48"/>
        <p:cNvGrpSpPr/>
        <p:nvPr/>
      </p:nvGrpSpPr>
      <p:grpSpPr>
        <a:xfrm>
          <a:off x="0" y="0"/>
          <a:ext cx="0" cy="0"/>
          <a:chOff x="0" y="0"/>
          <a:chExt cx="0" cy="0"/>
        </a:xfrm>
      </p:grpSpPr>
      <p:sp>
        <p:nvSpPr>
          <p:cNvPr id="49" name="Google Shape;49;p2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 name="Google Shape;50;p25"/>
          <p:cNvGrpSpPr/>
          <p:nvPr/>
        </p:nvGrpSpPr>
        <p:grpSpPr>
          <a:xfrm>
            <a:off x="595613" y="2538080"/>
            <a:ext cx="7952774" cy="64502"/>
            <a:chOff x="595675" y="2820050"/>
            <a:chExt cx="7952774" cy="64502"/>
          </a:xfrm>
        </p:grpSpPr>
        <p:sp>
          <p:nvSpPr>
            <p:cNvPr id="51" name="Google Shape;51;p25"/>
            <p:cNvSpPr/>
            <p:nvPr/>
          </p:nvSpPr>
          <p:spPr>
            <a:xfrm>
              <a:off x="2186208" y="2820050"/>
              <a:ext cx="1620000" cy="64500"/>
            </a:xfrm>
            <a:prstGeom prst="rect">
              <a:avLst/>
            </a:prstGeom>
            <a:solidFill>
              <a:srgbClr val="D628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5"/>
            <p:cNvSpPr/>
            <p:nvPr/>
          </p:nvSpPr>
          <p:spPr>
            <a:xfrm>
              <a:off x="3776784" y="2820050"/>
              <a:ext cx="1620000" cy="64500"/>
            </a:xfrm>
            <a:prstGeom prst="rect">
              <a:avLst/>
            </a:prstGeom>
            <a:solidFill>
              <a:srgbClr val="F77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5"/>
            <p:cNvSpPr/>
            <p:nvPr/>
          </p:nvSpPr>
          <p:spPr>
            <a:xfrm>
              <a:off x="5373056" y="2820052"/>
              <a:ext cx="1596300" cy="64500"/>
            </a:xfrm>
            <a:prstGeom prst="rect">
              <a:avLst/>
            </a:prstGeom>
            <a:solidFill>
              <a:srgbClr val="FCBF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5"/>
            <p:cNvSpPr/>
            <p:nvPr/>
          </p:nvSpPr>
          <p:spPr>
            <a:xfrm>
              <a:off x="595675" y="2820050"/>
              <a:ext cx="1590600" cy="64500"/>
            </a:xfrm>
            <a:prstGeom prst="rect">
              <a:avLst/>
            </a:prstGeom>
            <a:solidFill>
              <a:srgbClr val="0030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5"/>
            <p:cNvSpPr/>
            <p:nvPr/>
          </p:nvSpPr>
          <p:spPr>
            <a:xfrm>
              <a:off x="6957849" y="2820050"/>
              <a:ext cx="1590600" cy="64500"/>
            </a:xfrm>
            <a:prstGeom prst="rect">
              <a:avLst/>
            </a:prstGeom>
            <a:solidFill>
              <a:srgbClr val="EAE2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 name="Google Shape;56;p25"/>
          <p:cNvSpPr txBox="1"/>
          <p:nvPr>
            <p:ph type="title"/>
          </p:nvPr>
        </p:nvSpPr>
        <p:spPr>
          <a:xfrm>
            <a:off x="505475" y="1375100"/>
            <a:ext cx="8043000" cy="1086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600"/>
              <a:buNone/>
              <a:defRPr sz="2400">
                <a:solidFill>
                  <a:srgbClr val="434343"/>
                </a:solidFill>
              </a:defRPr>
            </a:lvl1pPr>
            <a:lvl2pPr lvl="1" algn="l">
              <a:lnSpc>
                <a:spcPct val="100000"/>
              </a:lnSpc>
              <a:spcBef>
                <a:spcPts val="0"/>
              </a:spcBef>
              <a:spcAft>
                <a:spcPts val="0"/>
              </a:spcAft>
              <a:buSzPts val="3600"/>
              <a:buNone/>
              <a:defRPr sz="2400">
                <a:solidFill>
                  <a:srgbClr val="434343"/>
                </a:solidFill>
              </a:defRPr>
            </a:lvl2pPr>
            <a:lvl3pPr lvl="2" algn="l">
              <a:lnSpc>
                <a:spcPct val="100000"/>
              </a:lnSpc>
              <a:spcBef>
                <a:spcPts val="0"/>
              </a:spcBef>
              <a:spcAft>
                <a:spcPts val="0"/>
              </a:spcAft>
              <a:buSzPts val="3600"/>
              <a:buNone/>
              <a:defRPr sz="2400">
                <a:solidFill>
                  <a:srgbClr val="434343"/>
                </a:solidFill>
              </a:defRPr>
            </a:lvl3pPr>
            <a:lvl4pPr lvl="3" algn="l">
              <a:lnSpc>
                <a:spcPct val="100000"/>
              </a:lnSpc>
              <a:spcBef>
                <a:spcPts val="0"/>
              </a:spcBef>
              <a:spcAft>
                <a:spcPts val="0"/>
              </a:spcAft>
              <a:buSzPts val="3600"/>
              <a:buNone/>
              <a:defRPr sz="2400">
                <a:solidFill>
                  <a:srgbClr val="434343"/>
                </a:solidFill>
              </a:defRPr>
            </a:lvl4pPr>
            <a:lvl5pPr lvl="4" algn="l">
              <a:lnSpc>
                <a:spcPct val="100000"/>
              </a:lnSpc>
              <a:spcBef>
                <a:spcPts val="0"/>
              </a:spcBef>
              <a:spcAft>
                <a:spcPts val="0"/>
              </a:spcAft>
              <a:buSzPts val="3600"/>
              <a:buNone/>
              <a:defRPr sz="2400">
                <a:solidFill>
                  <a:srgbClr val="434343"/>
                </a:solidFill>
              </a:defRPr>
            </a:lvl5pPr>
            <a:lvl6pPr lvl="5" algn="l">
              <a:lnSpc>
                <a:spcPct val="100000"/>
              </a:lnSpc>
              <a:spcBef>
                <a:spcPts val="0"/>
              </a:spcBef>
              <a:spcAft>
                <a:spcPts val="0"/>
              </a:spcAft>
              <a:buSzPts val="3600"/>
              <a:buNone/>
              <a:defRPr sz="2400">
                <a:solidFill>
                  <a:srgbClr val="434343"/>
                </a:solidFill>
              </a:defRPr>
            </a:lvl6pPr>
            <a:lvl7pPr lvl="6" algn="l">
              <a:lnSpc>
                <a:spcPct val="100000"/>
              </a:lnSpc>
              <a:spcBef>
                <a:spcPts val="0"/>
              </a:spcBef>
              <a:spcAft>
                <a:spcPts val="0"/>
              </a:spcAft>
              <a:buSzPts val="3600"/>
              <a:buNone/>
              <a:defRPr sz="2400">
                <a:solidFill>
                  <a:srgbClr val="434343"/>
                </a:solidFill>
              </a:defRPr>
            </a:lvl7pPr>
            <a:lvl8pPr lvl="7" algn="l">
              <a:lnSpc>
                <a:spcPct val="100000"/>
              </a:lnSpc>
              <a:spcBef>
                <a:spcPts val="0"/>
              </a:spcBef>
              <a:spcAft>
                <a:spcPts val="0"/>
              </a:spcAft>
              <a:buSzPts val="3600"/>
              <a:buNone/>
              <a:defRPr sz="2400">
                <a:solidFill>
                  <a:srgbClr val="434343"/>
                </a:solidFill>
              </a:defRPr>
            </a:lvl8pPr>
            <a:lvl9pPr lvl="8" algn="l">
              <a:lnSpc>
                <a:spcPct val="100000"/>
              </a:lnSpc>
              <a:spcBef>
                <a:spcPts val="0"/>
              </a:spcBef>
              <a:spcAft>
                <a:spcPts val="0"/>
              </a:spcAft>
              <a:buSzPts val="3600"/>
              <a:buNone/>
              <a:defRPr sz="2400">
                <a:solidFill>
                  <a:srgbClr val="434343"/>
                </a:solidFill>
              </a:defRPr>
            </a:lvl9pPr>
          </a:lstStyle>
          <a:p/>
        </p:txBody>
      </p:sp>
      <p:sp>
        <p:nvSpPr>
          <p:cNvPr id="57" name="Google Shape;5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spTree>
      <p:nvGrpSpPr>
        <p:cNvPr id="58" name="Shape 58"/>
        <p:cNvGrpSpPr/>
        <p:nvPr/>
      </p:nvGrpSpPr>
      <p:grpSpPr>
        <a:xfrm>
          <a:off x="0" y="0"/>
          <a:ext cx="0" cy="0"/>
          <a:chOff x="0" y="0"/>
          <a:chExt cx="0" cy="0"/>
        </a:xfrm>
      </p:grpSpPr>
      <p:sp>
        <p:nvSpPr>
          <p:cNvPr id="59" name="Google Shape;59;p2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6"/>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6"/>
          <p:cNvSpPr/>
          <p:nvPr/>
        </p:nvSpPr>
        <p:spPr>
          <a:xfrm>
            <a:off x="4844700" y="1040701"/>
            <a:ext cx="4031700" cy="3062100"/>
          </a:xfrm>
          <a:prstGeom prst="rect">
            <a:avLst/>
          </a:prstGeom>
          <a:solidFill>
            <a:schemeClr val="accent3"/>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01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6"/>
          <p:cNvSpPr txBox="1"/>
          <p:nvPr>
            <p:ph type="title"/>
          </p:nvPr>
        </p:nvSpPr>
        <p:spPr>
          <a:xfrm>
            <a:off x="291875" y="406900"/>
            <a:ext cx="3978000" cy="1388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accent3"/>
                </a:solidFill>
              </a:defRPr>
            </a:lvl1pPr>
            <a:lvl2pPr lvl="1" algn="l">
              <a:lnSpc>
                <a:spcPct val="100000"/>
              </a:lnSpc>
              <a:spcBef>
                <a:spcPts val="0"/>
              </a:spcBef>
              <a:spcAft>
                <a:spcPts val="0"/>
              </a:spcAft>
              <a:buClr>
                <a:schemeClr val="dk1"/>
              </a:buClr>
              <a:buSzPts val="3000"/>
              <a:buNone/>
              <a:defRPr b="1" sz="3000">
                <a:solidFill>
                  <a:schemeClr val="accent3"/>
                </a:solidFill>
              </a:defRPr>
            </a:lvl2pPr>
            <a:lvl3pPr lvl="2" algn="l">
              <a:lnSpc>
                <a:spcPct val="100000"/>
              </a:lnSpc>
              <a:spcBef>
                <a:spcPts val="0"/>
              </a:spcBef>
              <a:spcAft>
                <a:spcPts val="0"/>
              </a:spcAft>
              <a:buClr>
                <a:schemeClr val="dk1"/>
              </a:buClr>
              <a:buSzPts val="3000"/>
              <a:buNone/>
              <a:defRPr b="1" sz="3000">
                <a:solidFill>
                  <a:schemeClr val="accent3"/>
                </a:solidFill>
              </a:defRPr>
            </a:lvl3pPr>
            <a:lvl4pPr lvl="3" algn="l">
              <a:lnSpc>
                <a:spcPct val="100000"/>
              </a:lnSpc>
              <a:spcBef>
                <a:spcPts val="0"/>
              </a:spcBef>
              <a:spcAft>
                <a:spcPts val="0"/>
              </a:spcAft>
              <a:buClr>
                <a:schemeClr val="dk1"/>
              </a:buClr>
              <a:buSzPts val="3000"/>
              <a:buNone/>
              <a:defRPr b="1" sz="3000">
                <a:solidFill>
                  <a:schemeClr val="accent3"/>
                </a:solidFill>
              </a:defRPr>
            </a:lvl4pPr>
            <a:lvl5pPr lvl="4" algn="l">
              <a:lnSpc>
                <a:spcPct val="100000"/>
              </a:lnSpc>
              <a:spcBef>
                <a:spcPts val="0"/>
              </a:spcBef>
              <a:spcAft>
                <a:spcPts val="0"/>
              </a:spcAft>
              <a:buClr>
                <a:schemeClr val="dk1"/>
              </a:buClr>
              <a:buSzPts val="3000"/>
              <a:buNone/>
              <a:defRPr b="1" sz="3000">
                <a:solidFill>
                  <a:schemeClr val="accent3"/>
                </a:solidFill>
              </a:defRPr>
            </a:lvl5pPr>
            <a:lvl6pPr lvl="5" algn="l">
              <a:lnSpc>
                <a:spcPct val="100000"/>
              </a:lnSpc>
              <a:spcBef>
                <a:spcPts val="0"/>
              </a:spcBef>
              <a:spcAft>
                <a:spcPts val="0"/>
              </a:spcAft>
              <a:buClr>
                <a:schemeClr val="dk1"/>
              </a:buClr>
              <a:buSzPts val="3000"/>
              <a:buNone/>
              <a:defRPr b="1" sz="3000">
                <a:solidFill>
                  <a:schemeClr val="accent3"/>
                </a:solidFill>
              </a:defRPr>
            </a:lvl6pPr>
            <a:lvl7pPr lvl="6" algn="l">
              <a:lnSpc>
                <a:spcPct val="100000"/>
              </a:lnSpc>
              <a:spcBef>
                <a:spcPts val="0"/>
              </a:spcBef>
              <a:spcAft>
                <a:spcPts val="0"/>
              </a:spcAft>
              <a:buClr>
                <a:schemeClr val="dk1"/>
              </a:buClr>
              <a:buSzPts val="3000"/>
              <a:buNone/>
              <a:defRPr b="1" sz="3000">
                <a:solidFill>
                  <a:schemeClr val="accent3"/>
                </a:solidFill>
              </a:defRPr>
            </a:lvl7pPr>
            <a:lvl8pPr lvl="7" algn="l">
              <a:lnSpc>
                <a:spcPct val="100000"/>
              </a:lnSpc>
              <a:spcBef>
                <a:spcPts val="0"/>
              </a:spcBef>
              <a:spcAft>
                <a:spcPts val="0"/>
              </a:spcAft>
              <a:buClr>
                <a:schemeClr val="dk1"/>
              </a:buClr>
              <a:buSzPts val="3000"/>
              <a:buNone/>
              <a:defRPr b="1" sz="3000">
                <a:solidFill>
                  <a:schemeClr val="accent3"/>
                </a:solidFill>
              </a:defRPr>
            </a:lvl8pPr>
            <a:lvl9pPr lvl="8" algn="l">
              <a:lnSpc>
                <a:spcPct val="100000"/>
              </a:lnSpc>
              <a:spcBef>
                <a:spcPts val="0"/>
              </a:spcBef>
              <a:spcAft>
                <a:spcPts val="0"/>
              </a:spcAft>
              <a:buClr>
                <a:schemeClr val="dk1"/>
              </a:buClr>
              <a:buSzPts val="3000"/>
              <a:buNone/>
              <a:defRPr b="1" sz="3000">
                <a:solidFill>
                  <a:schemeClr val="accent3"/>
                </a:solidFill>
              </a:defRPr>
            </a:lvl9pPr>
          </a:lstStyle>
          <a:p/>
        </p:txBody>
      </p:sp>
      <p:sp>
        <p:nvSpPr>
          <p:cNvPr id="63" name="Google Shape;63;p26"/>
          <p:cNvSpPr txBox="1"/>
          <p:nvPr>
            <p:ph idx="1" type="body"/>
          </p:nvPr>
        </p:nvSpPr>
        <p:spPr>
          <a:xfrm>
            <a:off x="291950" y="1854951"/>
            <a:ext cx="3978000" cy="25770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64" name="Google Shape;6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rgbClr val="FFF2CC"/>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17"/>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4" Type="http://schemas.openxmlformats.org/officeDocument/2006/relationships/image" Target="../media/image1.png"/><Relationship Id="rId5" Type="http://schemas.openxmlformats.org/officeDocument/2006/relationships/hyperlink" Target="http://dontchangethislink.peardeckmagic.zone?eyJ0eXBlIjoiZ29vZ2xlLXNsaWRlcy1hZGRvbi1yZXNwb25zZS1mb290ZXIiLCJsYXN0RWRpdGVkQnkiOiIxMTQ0MTQxMDQwOTcwNzA2Mzk5NDUiLCJwcmVzZW50YXRpb25JZCI6IjFfdHpxU0tqTjFNLXV4ZmV2TUpXZFE5cDdkYWg1clhMaF9jeHZKRkdlaUpnIiwiY29udGVudElkIjoiY3VzdG9tLXJlc3BvbnNlLWZyZWVSZXNwb25zZS10ZXh0Iiwic2xpZGVJZCI6ImdjYzE1MTlhZjk2XzBfNTEyIiwiY29udGVudEluc3RhbmNlSWQiOiIxX3R6cVNLak4xTS11eGZldk1KV2RROXA3ZGFoNXJYTGhfY3h2SkZHZWlKZy8xYTc2MWNlMS1hZWJjLTQ1OTctODQzYi0zNTg5NjI0ZTU3ZTYifQ==pearId=magic-pear-metadata-identifi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4" Type="http://schemas.openxmlformats.org/officeDocument/2006/relationships/image" Target="../media/image1.png"/><Relationship Id="rId5" Type="http://schemas.openxmlformats.org/officeDocument/2006/relationships/hyperlink" Target="http://dontchangethislink.peardeckmagic.zone?eyJ0eXBlIjoiZ29vZ2xlLXNsaWRlcy1hZGRvbi1yZXNwb25zZS1mb290ZXIiLCJsYXN0RWRpdGVkQnkiOiIxMTQ0MTQxMDQwOTcwNzA2Mzk5NDUiLCJwcmVzZW50YXRpb25JZCI6IjFfdHpxU0tqTjFNLXV4ZmV2TUpXZFE5cDdkYWg1clhMaF9jeHZKRkdlaUpnIiwiY29udGVudElkIjoiY3VzdG9tLXJlc3BvbnNlLWZyZWVSZXNwb25zZS10ZXh0Iiwic2xpZGVJZCI6ImdjYTA1YmU2OGE2XzBfNCIsImNvbnRlbnRJbnN0YW5jZUlkIjoiMV90enFTS2pOMU0tdXhmZXZNSldkUTlwN2RhaDVyWExoX2N4dkpGR2VpSmcvNTUzNmZlNWItMzhlNi00YmZmLTgyY2QtYmI1NWUxMGEyZGMxIn0=pearId=magic-pear-metadata-identifi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dontchangethislink.peardeckmagic.zone?eyJ0eXBlIjoiZ29vZ2xlLXNsaWRlcy1hZGRvbi1yZXNwb25zZS1mb290ZXIiLCJsYXN0RWRpdGVkQnkiOiIxMTQ0MTQxMDQwOTcwNzA2Mzk5NDUiLCJwcmVzZW50YXRpb25JZCI6IjFfdHpxU0tqTjFNLXV4ZmV2TUpXZFE5cDdkYWg1clhMaF9jeHZKRkdlaUpnIiwiY29udGVudElkIjoiY3VzdG9tLXJlc3BvbnNlLWZyZWVSZXNwb25zZS10ZXh0Iiwic2xpZGVJZCI6ImdjYTNkNjFiNjdkXzBfMCIsImNvbnRlbnRJbnN0YW5jZUlkIjoiMV90enFTS2pOMU0tdXhmZXZNSldkUTlwN2RhaDVyWExoX2N4dkpGR2VpSmcvYTE5ZTMxMDEtMDkyZC00NDgwLWI3YzItYmFkNTc2M2JlMDMwIn0=pearId=magic-pear-metadata-identifi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4" Type="http://schemas.openxmlformats.org/officeDocument/2006/relationships/image" Target="../media/image1.png"/><Relationship Id="rId5" Type="http://schemas.openxmlformats.org/officeDocument/2006/relationships/hyperlink" Target="http://dontchangethislink.peardeckmagic.zone?eyJ0eXBlIjoiZ29vZ2xlLXNsaWRlcy1hZGRvbi1yZXNwb25zZS1mb290ZXIiLCJsYXN0RWRpdGVkQnkiOiIxMTQ0MTQxMDQwOTcwNzA2Mzk5NDUiLCJwcmVzZW50YXRpb25JZCI6IjFfdHpxU0tqTjFNLXV4ZmV2TUpXZFE5cDdkYWg1clhMaF9jeHZKRkdlaUpnIiwiY29udGVudElkIjoiY3VzdG9tLXJlc3BvbnNlLWZyZWVSZXNwb25zZS10ZXh0Iiwic2xpZGVJZCI6ImdjYzE1MTlhZjk2XzBfMCIsImNvbnRlbnRJbnN0YW5jZUlkIjoiMV90enFTS2pOMU0tdXhmZXZNSldkUTlwN2RhaDVyWExoX2N4dkpGR2VpSmcvYjhlYmFlMmQtOWIxZC00MGJlLWFlOGQtZGRmNDQwNTgxMjlkIn0=pearId=magic-pear-metadata-identif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1480050" y="1219700"/>
            <a:ext cx="6183900" cy="14574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54284"/>
              <a:buNone/>
            </a:pPr>
            <a:r>
              <a:rPr b="1" lang="en" sz="3500"/>
              <a:t>TimeWise: Taking Charge of Leisure Time and Living Your W</a:t>
            </a:r>
            <a:r>
              <a:rPr lang="en" sz="3500"/>
              <a:t>h</a:t>
            </a:r>
            <a:r>
              <a:rPr b="1" lang="en" sz="3500"/>
              <a:t>y </a:t>
            </a:r>
            <a:r>
              <a:rPr lang="en" sz="3500"/>
              <a:t>…</a:t>
            </a:r>
            <a:endParaRPr b="1" sz="3500"/>
          </a:p>
          <a:p>
            <a:pPr indent="0" lvl="0" marL="0" rtl="0" algn="ctr">
              <a:lnSpc>
                <a:spcPct val="100000"/>
              </a:lnSpc>
              <a:spcBef>
                <a:spcPts val="0"/>
              </a:spcBef>
              <a:spcAft>
                <a:spcPts val="0"/>
              </a:spcAft>
              <a:buSzPct val="154284"/>
              <a:buNone/>
            </a:pPr>
            <a:r>
              <a:rPr lang="en" sz="3500"/>
              <a:t> How to LiveWise!</a:t>
            </a:r>
            <a:endParaRPr sz="7600"/>
          </a:p>
        </p:txBody>
      </p:sp>
      <p:sp>
        <p:nvSpPr>
          <p:cNvPr id="93" name="Google Shape;93;p1"/>
          <p:cNvSpPr txBox="1"/>
          <p:nvPr>
            <p:ph idx="1" type="subTitle"/>
          </p:nvPr>
        </p:nvSpPr>
        <p:spPr>
          <a:xfrm>
            <a:off x="1541486" y="2677100"/>
            <a:ext cx="6061028" cy="1246700"/>
          </a:xfrm>
          <a:prstGeom prst="rect">
            <a:avLst/>
          </a:prstGeom>
          <a:noFill/>
          <a:ln>
            <a:noFill/>
          </a:ln>
        </p:spPr>
        <p:txBody>
          <a:bodyPr anchorCtr="0" anchor="t" bIns="91425" lIns="91425" spcFirstLastPara="1" rIns="91425" wrap="square" tIns="91425">
            <a:normAutofit fontScale="92500"/>
          </a:bodyPr>
          <a:lstStyle/>
          <a:p>
            <a:pPr indent="0" lvl="0" marL="0" rtl="0" algn="ctr">
              <a:lnSpc>
                <a:spcPct val="100000"/>
              </a:lnSpc>
              <a:spcBef>
                <a:spcPts val="0"/>
              </a:spcBef>
              <a:spcAft>
                <a:spcPts val="0"/>
              </a:spcAft>
              <a:buSzPct val="129729"/>
              <a:buNone/>
            </a:pPr>
            <a:r>
              <a:rPr lang="en" sz="2000"/>
              <a:t>TimeWise for Lamoille Valley </a:t>
            </a:r>
            <a:endParaRPr sz="2000"/>
          </a:p>
          <a:p>
            <a:pPr indent="0" lvl="0" marL="0" rtl="0" algn="ctr">
              <a:lnSpc>
                <a:spcPct val="100000"/>
              </a:lnSpc>
              <a:spcBef>
                <a:spcPts val="0"/>
              </a:spcBef>
              <a:spcAft>
                <a:spcPts val="0"/>
              </a:spcAft>
              <a:buSzPct val="129729"/>
              <a:buNone/>
            </a:pPr>
            <a:r>
              <a:rPr lang="en" sz="2000"/>
              <a:t>Spring 2022</a:t>
            </a:r>
            <a:endParaRPr sz="2000"/>
          </a:p>
          <a:p>
            <a:pPr indent="0" lvl="0" marL="0" rtl="0" algn="ctr">
              <a:lnSpc>
                <a:spcPct val="100000"/>
              </a:lnSpc>
              <a:spcBef>
                <a:spcPts val="0"/>
              </a:spcBef>
              <a:spcAft>
                <a:spcPts val="0"/>
              </a:spcAft>
              <a:buSzPct val="129729"/>
              <a:buNone/>
            </a:pPr>
            <a:r>
              <a:rPr b="1" lang="en" sz="2000"/>
              <a:t>Session 1: Introduction and Exploring My Leisure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0"/>
          <p:cNvPicPr preferRelativeResize="0"/>
          <p:nvPr/>
        </p:nvPicPr>
        <p:blipFill rotWithShape="1">
          <a:blip r:embed="rId3">
            <a:alphaModFix/>
          </a:blip>
          <a:srcRect b="0" l="14995" r="14995" t="0"/>
          <a:stretch/>
        </p:blipFill>
        <p:spPr>
          <a:xfrm>
            <a:off x="3387800" y="0"/>
            <a:ext cx="5756200" cy="5143500"/>
          </a:xfrm>
          <a:prstGeom prst="rect">
            <a:avLst/>
          </a:prstGeom>
          <a:noFill/>
          <a:ln>
            <a:noFill/>
          </a:ln>
        </p:spPr>
      </p:pic>
      <p:sp>
        <p:nvSpPr>
          <p:cNvPr id="157" name="Google Shape;157;p10"/>
          <p:cNvSpPr txBox="1"/>
          <p:nvPr>
            <p:ph type="ctrTitle"/>
          </p:nvPr>
        </p:nvSpPr>
        <p:spPr>
          <a:xfrm>
            <a:off x="323300" y="772850"/>
            <a:ext cx="2704200" cy="3140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b="1" lang="en">
                <a:solidFill>
                  <a:srgbClr val="000000"/>
                </a:solidFill>
              </a:rPr>
              <a:t>Exploring My Leisure</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type="title"/>
          </p:nvPr>
        </p:nvSpPr>
        <p:spPr>
          <a:xfrm>
            <a:off x="363750" y="554850"/>
            <a:ext cx="3855900" cy="4033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000"/>
              <a:buNone/>
            </a:pPr>
            <a:r>
              <a:rPr lang="en">
                <a:solidFill>
                  <a:srgbClr val="000000"/>
                </a:solidFill>
              </a:rPr>
              <a:t>Let’s Share What Our Favorite Leisure Activities Are</a:t>
            </a:r>
            <a:endParaRPr>
              <a:solidFill>
                <a:srgbClr val="000000"/>
              </a:solidFill>
            </a:endParaRPr>
          </a:p>
        </p:txBody>
      </p:sp>
      <p:sp>
        <p:nvSpPr>
          <p:cNvPr id="163" name="Google Shape;163;p11"/>
          <p:cNvSpPr txBox="1"/>
          <p:nvPr>
            <p:ph idx="1" type="body"/>
          </p:nvPr>
        </p:nvSpPr>
        <p:spPr>
          <a:xfrm>
            <a:off x="4947374" y="554850"/>
            <a:ext cx="3855900" cy="40338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1600"/>
              </a:spcBef>
              <a:spcAft>
                <a:spcPts val="0"/>
              </a:spcAft>
              <a:buSzPts val="1600"/>
              <a:buNone/>
            </a:pPr>
            <a:r>
              <a:rPr lang="en">
                <a:solidFill>
                  <a:srgbClr val="434343"/>
                </a:solidFill>
              </a:rPr>
              <a:t>What are your very favorite leisure activities?</a:t>
            </a:r>
            <a:endParaRPr>
              <a:solidFill>
                <a:srgbClr val="434343"/>
              </a:solidFill>
            </a:endParaRPr>
          </a:p>
          <a:p>
            <a:pPr indent="0" lvl="0" marL="0" rtl="0" algn="l">
              <a:lnSpc>
                <a:spcPct val="115000"/>
              </a:lnSpc>
              <a:spcBef>
                <a:spcPts val="1600"/>
              </a:spcBef>
              <a:spcAft>
                <a:spcPts val="1600"/>
              </a:spcAft>
              <a:buSzPts val="1600"/>
              <a:buNone/>
            </a:pPr>
            <a:r>
              <a:t/>
            </a:r>
            <a:endParaRPr/>
          </a:p>
        </p:txBody>
      </p:sp>
      <p:pic>
        <p:nvPicPr>
          <p:cNvPr id="164" name="Google Shape;164;p11">
            <a:hlinkClick r:id="rId3"/>
          </p:cNvPr>
          <p:cNvPicPr preferRelativeResize="0"/>
          <p:nvPr/>
        </p:nvPicPr>
        <p:blipFill rotWithShape="1">
          <a:blip r:embed="rId4">
            <a:alphaModFix/>
          </a:blip>
          <a:srcRect b="0" l="0" r="0" t="0"/>
          <a:stretch/>
        </p:blipFill>
        <p:spPr>
          <a:xfrm>
            <a:off x="0" y="4429125"/>
            <a:ext cx="9144000" cy="714375"/>
          </a:xfrm>
          <a:prstGeom prst="rect">
            <a:avLst/>
          </a:prstGeom>
          <a:noFill/>
          <a:ln>
            <a:noFill/>
          </a:ln>
        </p:spPr>
      </p:pic>
      <p:sp>
        <p:nvSpPr>
          <p:cNvPr id="165" name="Google Shape;165;p11">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2"/>
          <p:cNvSpPr txBox="1"/>
          <p:nvPr>
            <p:ph type="title"/>
          </p:nvPr>
        </p:nvSpPr>
        <p:spPr>
          <a:xfrm>
            <a:off x="1351350" y="1261800"/>
            <a:ext cx="6441300" cy="26199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3600"/>
              <a:buNone/>
            </a:pPr>
            <a:r>
              <a:rPr lang="en"/>
              <a:t>How many hours of free/leisure time do you think you have each day? (Write a number)</a:t>
            </a:r>
            <a:endParaRPr/>
          </a:p>
        </p:txBody>
      </p:sp>
      <p:pic>
        <p:nvPicPr>
          <p:cNvPr id="171" name="Google Shape;171;p12">
            <a:hlinkClick r:id="rId3"/>
          </p:cNvPr>
          <p:cNvPicPr preferRelativeResize="0"/>
          <p:nvPr/>
        </p:nvPicPr>
        <p:blipFill rotWithShape="1">
          <a:blip r:embed="rId4">
            <a:alphaModFix/>
          </a:blip>
          <a:srcRect b="0" l="0" r="0" t="0"/>
          <a:stretch/>
        </p:blipFill>
        <p:spPr>
          <a:xfrm>
            <a:off x="0" y="4429125"/>
            <a:ext cx="9144000" cy="714375"/>
          </a:xfrm>
          <a:prstGeom prst="rect">
            <a:avLst/>
          </a:prstGeom>
          <a:noFill/>
          <a:ln>
            <a:noFill/>
          </a:ln>
        </p:spPr>
      </p:pic>
      <p:sp>
        <p:nvSpPr>
          <p:cNvPr id="172" name="Google Shape;172;p12">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3"/>
          <p:cNvSpPr txBox="1"/>
          <p:nvPr/>
        </p:nvSpPr>
        <p:spPr>
          <a:xfrm>
            <a:off x="1454600" y="2515550"/>
            <a:ext cx="6330600" cy="15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 sz="2900" u="none" cap="none" strike="noStrike">
                <a:solidFill>
                  <a:srgbClr val="0000FF"/>
                </a:solidFill>
                <a:latin typeface="Arial"/>
                <a:ea typeface="Arial"/>
                <a:cs typeface="Arial"/>
                <a:sym typeface="Arial"/>
              </a:rPr>
              <a:t>Middle school students typically have 5 ½ to 6  hours a day of leisure time!</a:t>
            </a:r>
            <a:endParaRPr b="0" i="0" sz="3200" u="none" cap="none" strike="noStrike">
              <a:solidFill>
                <a:srgbClr val="0000FF"/>
              </a:solidFill>
              <a:latin typeface="Open Sans"/>
              <a:ea typeface="Open Sans"/>
              <a:cs typeface="Open Sans"/>
              <a:sym typeface="Open Sans"/>
            </a:endParaRPr>
          </a:p>
        </p:txBody>
      </p:sp>
      <p:pic>
        <p:nvPicPr>
          <p:cNvPr id="178" name="Google Shape;178;p13"/>
          <p:cNvPicPr preferRelativeResize="0"/>
          <p:nvPr/>
        </p:nvPicPr>
        <p:blipFill rotWithShape="1">
          <a:blip r:embed="rId3">
            <a:alphaModFix/>
          </a:blip>
          <a:srcRect b="0" l="0" r="0" t="0"/>
          <a:stretch/>
        </p:blipFill>
        <p:spPr>
          <a:xfrm>
            <a:off x="3603538" y="304800"/>
            <a:ext cx="2032722" cy="1987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ph type="title"/>
          </p:nvPr>
        </p:nvSpPr>
        <p:spPr>
          <a:xfrm>
            <a:off x="162925" y="1274550"/>
            <a:ext cx="2323800" cy="2594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600"/>
              <a:buNone/>
            </a:pPr>
            <a:r>
              <a:rPr lang="en"/>
              <a:t>Time to Explore Your Free Time!</a:t>
            </a:r>
            <a:endParaRPr/>
          </a:p>
        </p:txBody>
      </p:sp>
      <p:pic>
        <p:nvPicPr>
          <p:cNvPr id="184" name="Google Shape;184;p14"/>
          <p:cNvPicPr preferRelativeResize="0"/>
          <p:nvPr/>
        </p:nvPicPr>
        <p:blipFill rotWithShape="1">
          <a:blip r:embed="rId3">
            <a:alphaModFix/>
          </a:blip>
          <a:srcRect b="0" l="0" r="0" t="0"/>
          <a:stretch/>
        </p:blipFill>
        <p:spPr>
          <a:xfrm>
            <a:off x="2486725" y="261400"/>
            <a:ext cx="6519599" cy="4620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type="title"/>
          </p:nvPr>
        </p:nvSpPr>
        <p:spPr>
          <a:xfrm>
            <a:off x="505475" y="594350"/>
            <a:ext cx="8043000" cy="1867500"/>
          </a:xfrm>
          <a:prstGeom prst="rect">
            <a:avLst/>
          </a:prstGeom>
          <a:noFill/>
          <a:ln>
            <a:noFill/>
          </a:ln>
        </p:spPr>
        <p:txBody>
          <a:bodyPr anchorCtr="0" anchor="b" bIns="91425" lIns="91425" spcFirstLastPara="1" rIns="91425" wrap="square" tIns="91425">
            <a:normAutofit fontScale="90000"/>
          </a:bodyPr>
          <a:lstStyle/>
          <a:p>
            <a:pPr indent="-400050" lvl="0" marL="457200" rtl="0" algn="l">
              <a:lnSpc>
                <a:spcPct val="100000"/>
              </a:lnSpc>
              <a:spcBef>
                <a:spcPts val="0"/>
              </a:spcBef>
              <a:spcAft>
                <a:spcPts val="0"/>
              </a:spcAft>
              <a:buSzPct val="100000"/>
              <a:buChar char="●"/>
            </a:pPr>
            <a:r>
              <a:rPr lang="en" sz="3000"/>
              <a:t>In the next session we will discuss why having healthy leisure is important. </a:t>
            </a:r>
            <a:endParaRPr sz="3000"/>
          </a:p>
          <a:p>
            <a:pPr indent="-400050" lvl="0" marL="457200" rtl="0" algn="l">
              <a:lnSpc>
                <a:spcPct val="100000"/>
              </a:lnSpc>
              <a:spcBef>
                <a:spcPts val="0"/>
              </a:spcBef>
              <a:spcAft>
                <a:spcPts val="0"/>
              </a:spcAft>
              <a:buSzPct val="100000"/>
              <a:buChar char="●"/>
            </a:pPr>
            <a:r>
              <a:rPr lang="en" sz="3000"/>
              <a:t>We will also explore the benefits you can get from your leisure.</a:t>
            </a:r>
            <a:endParaRPr sz="3000"/>
          </a:p>
        </p:txBody>
      </p:sp>
      <p:pic>
        <p:nvPicPr>
          <p:cNvPr id="190" name="Google Shape;190;p15"/>
          <p:cNvPicPr preferRelativeResize="0"/>
          <p:nvPr/>
        </p:nvPicPr>
        <p:blipFill rotWithShape="1">
          <a:blip r:embed="rId3">
            <a:alphaModFix/>
          </a:blip>
          <a:srcRect b="0" l="0" r="0" t="0"/>
          <a:stretch/>
        </p:blipFill>
        <p:spPr>
          <a:xfrm>
            <a:off x="1352550" y="2614250"/>
            <a:ext cx="2666710" cy="2376850"/>
          </a:xfrm>
          <a:prstGeom prst="rect">
            <a:avLst/>
          </a:prstGeom>
          <a:noFill/>
          <a:ln>
            <a:noFill/>
          </a:ln>
        </p:spPr>
      </p:pic>
      <p:pic>
        <p:nvPicPr>
          <p:cNvPr id="191" name="Google Shape;191;p15"/>
          <p:cNvPicPr preferRelativeResize="0"/>
          <p:nvPr/>
        </p:nvPicPr>
        <p:blipFill rotWithShape="1">
          <a:blip r:embed="rId4">
            <a:alphaModFix/>
          </a:blip>
          <a:srcRect b="0" l="0" r="0" t="0"/>
          <a:stretch/>
        </p:blipFill>
        <p:spPr>
          <a:xfrm>
            <a:off x="5050335" y="2614250"/>
            <a:ext cx="2376850" cy="2376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6"/>
          <p:cNvSpPr txBox="1"/>
          <p:nvPr>
            <p:ph type="title"/>
          </p:nvPr>
        </p:nvSpPr>
        <p:spPr>
          <a:xfrm>
            <a:off x="6267725" y="3705375"/>
            <a:ext cx="2852100" cy="1280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600"/>
              <a:buNone/>
            </a:pPr>
            <a:r>
              <a:rPr lang="en"/>
              <a:t>Enjoy your leisure! </a:t>
            </a:r>
            <a:endParaRPr/>
          </a:p>
        </p:txBody>
      </p:sp>
      <p:pic>
        <p:nvPicPr>
          <p:cNvPr id="197" name="Google Shape;197;p16"/>
          <p:cNvPicPr preferRelativeResize="0"/>
          <p:nvPr/>
        </p:nvPicPr>
        <p:blipFill rotWithShape="1">
          <a:blip r:embed="rId3">
            <a:alphaModFix/>
          </a:blip>
          <a:srcRect b="0" l="0" r="0" t="0"/>
          <a:stretch/>
        </p:blipFill>
        <p:spPr>
          <a:xfrm>
            <a:off x="601197" y="353222"/>
            <a:ext cx="3459450" cy="2133950"/>
          </a:xfrm>
          <a:prstGeom prst="rect">
            <a:avLst/>
          </a:prstGeom>
          <a:noFill/>
          <a:ln>
            <a:noFill/>
          </a:ln>
        </p:spPr>
      </p:pic>
      <p:pic>
        <p:nvPicPr>
          <p:cNvPr id="198" name="Google Shape;198;p16"/>
          <p:cNvPicPr preferRelativeResize="0"/>
          <p:nvPr/>
        </p:nvPicPr>
        <p:blipFill rotWithShape="1">
          <a:blip r:embed="rId4">
            <a:alphaModFix/>
          </a:blip>
          <a:srcRect b="0" l="0" r="0" t="0"/>
          <a:stretch/>
        </p:blipFill>
        <p:spPr>
          <a:xfrm>
            <a:off x="6497322" y="220225"/>
            <a:ext cx="2392903" cy="3346658"/>
          </a:xfrm>
          <a:prstGeom prst="rect">
            <a:avLst/>
          </a:prstGeom>
          <a:noFill/>
          <a:ln>
            <a:noFill/>
          </a:ln>
        </p:spPr>
      </p:pic>
      <p:pic>
        <p:nvPicPr>
          <p:cNvPr id="199" name="Google Shape;199;p16"/>
          <p:cNvPicPr preferRelativeResize="0"/>
          <p:nvPr/>
        </p:nvPicPr>
        <p:blipFill rotWithShape="1">
          <a:blip r:embed="rId5">
            <a:alphaModFix/>
          </a:blip>
          <a:srcRect b="0" l="0" r="0" t="0"/>
          <a:stretch/>
        </p:blipFill>
        <p:spPr>
          <a:xfrm>
            <a:off x="4060650" y="220222"/>
            <a:ext cx="2510265" cy="2266953"/>
          </a:xfrm>
          <a:prstGeom prst="rect">
            <a:avLst/>
          </a:prstGeom>
          <a:noFill/>
          <a:ln>
            <a:noFill/>
          </a:ln>
        </p:spPr>
      </p:pic>
      <p:pic>
        <p:nvPicPr>
          <p:cNvPr id="200" name="Google Shape;200;p16"/>
          <p:cNvPicPr preferRelativeResize="0"/>
          <p:nvPr/>
        </p:nvPicPr>
        <p:blipFill rotWithShape="1">
          <a:blip r:embed="rId6">
            <a:alphaModFix/>
          </a:blip>
          <a:srcRect b="0" l="0" r="0" t="0"/>
          <a:stretch/>
        </p:blipFill>
        <p:spPr>
          <a:xfrm>
            <a:off x="474825" y="2487172"/>
            <a:ext cx="3102317" cy="2351528"/>
          </a:xfrm>
          <a:prstGeom prst="rect">
            <a:avLst/>
          </a:prstGeom>
          <a:noFill/>
          <a:ln>
            <a:noFill/>
          </a:ln>
        </p:spPr>
      </p:pic>
      <p:pic>
        <p:nvPicPr>
          <p:cNvPr id="201" name="Google Shape;201;p16"/>
          <p:cNvPicPr preferRelativeResize="0"/>
          <p:nvPr/>
        </p:nvPicPr>
        <p:blipFill rotWithShape="1">
          <a:blip r:embed="rId7">
            <a:alphaModFix/>
          </a:blip>
          <a:srcRect b="0" l="0" r="0" t="0"/>
          <a:stretch/>
        </p:blipFill>
        <p:spPr>
          <a:xfrm>
            <a:off x="3794575" y="2595963"/>
            <a:ext cx="2255733" cy="2133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TimeWise: Taking Charge of Leisure Time</a:t>
            </a:r>
            <a:endParaRPr/>
          </a:p>
        </p:txBody>
      </p:sp>
      <p:sp>
        <p:nvSpPr>
          <p:cNvPr id="99" name="Google Shape;99;p2"/>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sz="2000">
                <a:solidFill>
                  <a:srgbClr val="434343"/>
                </a:solidFill>
              </a:rPr>
              <a:t>Welcome to TimeWise! </a:t>
            </a:r>
            <a:endParaRPr sz="2000">
              <a:solidFill>
                <a:srgbClr val="434343"/>
              </a:solidFill>
            </a:endParaRPr>
          </a:p>
          <a:p>
            <a:pPr indent="0" lvl="0" marL="0" rtl="0" algn="l">
              <a:lnSpc>
                <a:spcPct val="115000"/>
              </a:lnSpc>
              <a:spcBef>
                <a:spcPts val="1200"/>
              </a:spcBef>
              <a:spcAft>
                <a:spcPts val="0"/>
              </a:spcAft>
              <a:buSzPts val="1800"/>
              <a:buNone/>
            </a:pPr>
            <a:r>
              <a:rPr lang="en" sz="2000">
                <a:solidFill>
                  <a:srgbClr val="434343"/>
                </a:solidFill>
              </a:rPr>
              <a:t>Leisure time challenges…</a:t>
            </a:r>
            <a:endParaRPr/>
          </a:p>
          <a:p>
            <a:pPr indent="-342900" lvl="0" marL="342900" rtl="0" algn="l">
              <a:lnSpc>
                <a:spcPct val="115000"/>
              </a:lnSpc>
              <a:spcBef>
                <a:spcPts val="1200"/>
              </a:spcBef>
              <a:spcAft>
                <a:spcPts val="0"/>
              </a:spcAft>
              <a:buSzPts val="1800"/>
              <a:buChar char="●"/>
            </a:pPr>
            <a:r>
              <a:rPr lang="en" sz="2000">
                <a:solidFill>
                  <a:srgbClr val="434343"/>
                </a:solidFill>
              </a:rPr>
              <a:t>We can’t do what we want to.</a:t>
            </a:r>
            <a:endParaRPr/>
          </a:p>
          <a:p>
            <a:pPr indent="-342900" lvl="0" marL="342900" rtl="0" algn="l">
              <a:lnSpc>
                <a:spcPct val="115000"/>
              </a:lnSpc>
              <a:spcBef>
                <a:spcPts val="1200"/>
              </a:spcBef>
              <a:spcAft>
                <a:spcPts val="0"/>
              </a:spcAft>
              <a:buSzPts val="1800"/>
              <a:buChar char="●"/>
            </a:pPr>
            <a:r>
              <a:rPr lang="en" sz="2000">
                <a:solidFill>
                  <a:srgbClr val="434343"/>
                </a:solidFill>
              </a:rPr>
              <a:t>Things are boring and we don’t know what else to do.</a:t>
            </a:r>
            <a:endParaRPr/>
          </a:p>
          <a:p>
            <a:pPr indent="-342900" lvl="0" marL="342900" rtl="0" algn="l">
              <a:lnSpc>
                <a:spcPct val="115000"/>
              </a:lnSpc>
              <a:spcBef>
                <a:spcPts val="1200"/>
              </a:spcBef>
              <a:spcAft>
                <a:spcPts val="0"/>
              </a:spcAft>
              <a:buSzPts val="1800"/>
              <a:buChar char="●"/>
            </a:pPr>
            <a:r>
              <a:rPr lang="en" sz="2000">
                <a:solidFill>
                  <a:srgbClr val="434343"/>
                </a:solidFill>
              </a:rPr>
              <a:t>We do things but we’d rather be doing something else.</a:t>
            </a:r>
            <a:endParaRPr/>
          </a:p>
          <a:p>
            <a:pPr indent="0" lvl="0" marL="0" rtl="0" algn="l">
              <a:lnSpc>
                <a:spcPct val="115000"/>
              </a:lnSpc>
              <a:spcBef>
                <a:spcPts val="1200"/>
              </a:spcBef>
              <a:spcAft>
                <a:spcPts val="0"/>
              </a:spcAft>
              <a:buSzPts val="1800"/>
              <a:buNone/>
            </a:pPr>
            <a:r>
              <a:rPr lang="en" sz="2000">
                <a:solidFill>
                  <a:srgbClr val="434343"/>
                </a:solidFill>
              </a:rPr>
              <a:t>But of course, hopefully often we </a:t>
            </a:r>
            <a:r>
              <a:rPr i="1" lang="en" sz="2000">
                <a:solidFill>
                  <a:srgbClr val="434343"/>
                </a:solidFill>
              </a:rPr>
              <a:t>love</a:t>
            </a:r>
            <a:r>
              <a:rPr lang="en" sz="2000">
                <a:solidFill>
                  <a:srgbClr val="434343"/>
                </a:solidFill>
              </a:rPr>
              <a:t> what we do in our leisure time. The next slide will introduce the topics we’ll cover.</a:t>
            </a:r>
            <a:endParaRPr/>
          </a:p>
          <a:p>
            <a:pPr indent="0" lvl="0" marL="457200" rtl="0" algn="l">
              <a:lnSpc>
                <a:spcPct val="115000"/>
              </a:lnSpc>
              <a:spcBef>
                <a:spcPts val="1200"/>
              </a:spcBef>
              <a:spcAft>
                <a:spcPts val="1200"/>
              </a:spcAft>
              <a:buSzPts val="1800"/>
              <a:buNone/>
            </a:pPr>
            <a:r>
              <a:t/>
            </a:r>
            <a:endParaRPr sz="2000"/>
          </a:p>
        </p:txBody>
      </p:sp>
      <p:sp>
        <p:nvSpPr>
          <p:cNvPr id="100" name="Google Shape;100;p2">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Text&#10;&#10;Description automatically generated" id="105" name="Google Shape;105;p3"/>
          <p:cNvPicPr preferRelativeResize="0"/>
          <p:nvPr/>
        </p:nvPicPr>
        <p:blipFill rotWithShape="1">
          <a:blip r:embed="rId3">
            <a:alphaModFix/>
          </a:blip>
          <a:srcRect b="0" l="0" r="0" t="0"/>
          <a:stretch/>
        </p:blipFill>
        <p:spPr>
          <a:xfrm>
            <a:off x="2291774" y="0"/>
            <a:ext cx="3974523"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First Question!</a:t>
            </a:r>
            <a:endParaRPr/>
          </a:p>
        </p:txBody>
      </p:sp>
      <p:sp>
        <p:nvSpPr>
          <p:cNvPr id="111" name="Google Shape;111;p4"/>
          <p:cNvSpPr txBox="1"/>
          <p:nvPr>
            <p:ph idx="1" type="body"/>
          </p:nvPr>
        </p:nvSpPr>
        <p:spPr>
          <a:xfrm>
            <a:off x="311700" y="1266325"/>
            <a:ext cx="8520600" cy="3302700"/>
          </a:xfrm>
          <a:prstGeom prst="rect">
            <a:avLst/>
          </a:prstGeom>
          <a:noFill/>
          <a:ln>
            <a:noFill/>
          </a:ln>
          <a:effectLst>
            <a:reflection blurRad="0" dir="5400000" dist="38100" endA="0" fadeDir="5400012" kx="0" rotWithShape="0" algn="bl" stPos="0" sy="-100000" ky="0"/>
          </a:effectLst>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rgbClr val="434343"/>
                </a:solidFill>
              </a:rPr>
              <a:t>Let’s talk about what we mean by the word </a:t>
            </a:r>
            <a:r>
              <a:rPr b="1" i="1" lang="en">
                <a:solidFill>
                  <a:srgbClr val="434343"/>
                </a:solidFill>
              </a:rPr>
              <a:t>leisure</a:t>
            </a:r>
            <a:r>
              <a:rPr i="1" lang="en">
                <a:solidFill>
                  <a:srgbClr val="434343"/>
                </a:solidFill>
              </a:rPr>
              <a:t>.</a:t>
            </a:r>
            <a:endParaRPr i="1">
              <a:solidFill>
                <a:srgbClr val="434343"/>
              </a:solidFill>
            </a:endParaRPr>
          </a:p>
          <a:p>
            <a:pPr indent="0" lvl="0" marL="0" rtl="0" algn="l">
              <a:lnSpc>
                <a:spcPct val="115000"/>
              </a:lnSpc>
              <a:spcBef>
                <a:spcPts val="1200"/>
              </a:spcBef>
              <a:spcAft>
                <a:spcPts val="0"/>
              </a:spcAft>
              <a:buSzPts val="1800"/>
              <a:buNone/>
            </a:pPr>
            <a:r>
              <a:t/>
            </a:r>
            <a:endParaRPr>
              <a:solidFill>
                <a:srgbClr val="434343"/>
              </a:solidFill>
            </a:endParaRPr>
          </a:p>
          <a:p>
            <a:pPr indent="0" lvl="0" marL="0" rtl="0" algn="l">
              <a:lnSpc>
                <a:spcPct val="115000"/>
              </a:lnSpc>
              <a:spcBef>
                <a:spcPts val="1200"/>
              </a:spcBef>
              <a:spcAft>
                <a:spcPts val="1200"/>
              </a:spcAft>
              <a:buSzPts val="1800"/>
              <a:buNone/>
            </a:pPr>
            <a:r>
              <a:rPr lang="en">
                <a:solidFill>
                  <a:srgbClr val="434343"/>
                </a:solidFill>
              </a:rPr>
              <a:t>What comes to mind when you see or hear the word </a:t>
            </a:r>
            <a:r>
              <a:rPr i="1" lang="en">
                <a:solidFill>
                  <a:srgbClr val="434343"/>
                </a:solidFill>
              </a:rPr>
              <a:t>leisure</a:t>
            </a:r>
            <a:r>
              <a:rPr lang="en">
                <a:solidFill>
                  <a:srgbClr val="434343"/>
                </a:solidFill>
              </a:rPr>
              <a:t>?  How would you describe leisure to someone?</a:t>
            </a:r>
            <a:endParaRPr>
              <a:solidFill>
                <a:srgbClr val="434343"/>
              </a:solidFill>
            </a:endParaRPr>
          </a:p>
        </p:txBody>
      </p:sp>
      <p:pic>
        <p:nvPicPr>
          <p:cNvPr id="112" name="Google Shape;112;p4">
            <a:hlinkClick r:id="rId3"/>
          </p:cNvPr>
          <p:cNvPicPr preferRelativeResize="0"/>
          <p:nvPr/>
        </p:nvPicPr>
        <p:blipFill rotWithShape="1">
          <a:blip r:embed="rId4">
            <a:alphaModFix/>
          </a:blip>
          <a:srcRect b="0" l="0" r="0" t="0"/>
          <a:stretch/>
        </p:blipFill>
        <p:spPr>
          <a:xfrm>
            <a:off x="-168875" y="4152775"/>
            <a:ext cx="9144000" cy="714375"/>
          </a:xfrm>
          <a:prstGeom prst="rect">
            <a:avLst/>
          </a:prstGeom>
          <a:noFill/>
          <a:ln>
            <a:noFill/>
          </a:ln>
        </p:spPr>
      </p:pic>
      <p:sp>
        <p:nvSpPr>
          <p:cNvPr id="113" name="Google Shape;113;p4">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363750" y="554850"/>
            <a:ext cx="3855900" cy="4033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lt1"/>
              </a:buClr>
              <a:buSzPts val="3600"/>
              <a:buNone/>
            </a:pPr>
            <a:r>
              <a:rPr lang="en"/>
              <a:t>Free Time and Leisure…What is the Difference?</a:t>
            </a:r>
            <a:endParaRPr/>
          </a:p>
        </p:txBody>
      </p:sp>
      <p:sp>
        <p:nvSpPr>
          <p:cNvPr id="119" name="Google Shape;119;p5"/>
          <p:cNvSpPr txBox="1"/>
          <p:nvPr>
            <p:ph idx="1" type="body"/>
          </p:nvPr>
        </p:nvSpPr>
        <p:spPr>
          <a:xfrm>
            <a:off x="4947374" y="554850"/>
            <a:ext cx="3855900" cy="4033800"/>
          </a:xfrm>
          <a:prstGeom prst="rect">
            <a:avLst/>
          </a:prstGeom>
          <a:noFill/>
          <a:ln>
            <a:noFill/>
          </a:ln>
        </p:spPr>
        <p:txBody>
          <a:bodyPr anchorCtr="0" anchor="ctr" bIns="91425" lIns="91425" spcFirstLastPara="1" rIns="91425" wrap="square" tIns="91425">
            <a:normAutofit/>
          </a:bodyPr>
          <a:lstStyle/>
          <a:p>
            <a:pPr indent="-330200" lvl="0" marL="457200" rtl="0" algn="l">
              <a:lnSpc>
                <a:spcPct val="115000"/>
              </a:lnSpc>
              <a:spcBef>
                <a:spcPts val="0"/>
              </a:spcBef>
              <a:spcAft>
                <a:spcPts val="0"/>
              </a:spcAft>
              <a:buSzPts val="1600"/>
              <a:buChar char="●"/>
            </a:pPr>
            <a:r>
              <a:rPr lang="en" sz="2000"/>
              <a:t>What do you think the difference is between free time and leisure?</a:t>
            </a:r>
            <a:endParaRPr/>
          </a:p>
          <a:p>
            <a:pPr indent="0" lvl="0" marL="114300" rtl="0" algn="l">
              <a:lnSpc>
                <a:spcPct val="115000"/>
              </a:lnSpc>
              <a:spcBef>
                <a:spcPts val="600"/>
              </a:spcBef>
              <a:spcAft>
                <a:spcPts val="600"/>
              </a:spcAft>
              <a:buSzPts val="16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Something to Think About!</a:t>
            </a:r>
            <a:endParaRPr/>
          </a:p>
        </p:txBody>
      </p:sp>
      <p:sp>
        <p:nvSpPr>
          <p:cNvPr id="125" name="Google Shape;125;p6"/>
          <p:cNvSpPr txBox="1"/>
          <p:nvPr>
            <p:ph idx="1" type="body"/>
          </p:nvPr>
        </p:nvSpPr>
        <p:spPr>
          <a:xfrm>
            <a:off x="-151436" y="1067535"/>
            <a:ext cx="3999900" cy="3302700"/>
          </a:xfrm>
          <a:prstGeom prst="rect">
            <a:avLst/>
          </a:prstGeom>
          <a:noFill/>
          <a:ln>
            <a:noFill/>
          </a:ln>
        </p:spPr>
        <p:txBody>
          <a:bodyPr anchorCtr="0" anchor="t" bIns="91425" lIns="91425" spcFirstLastPara="1" rIns="91425" wrap="square" tIns="91425">
            <a:normAutofit/>
          </a:bodyPr>
          <a:lstStyle/>
          <a:p>
            <a:pPr indent="0" lvl="0" marL="139700" rtl="0" algn="ctr">
              <a:lnSpc>
                <a:spcPct val="115000"/>
              </a:lnSpc>
              <a:spcBef>
                <a:spcPts val="0"/>
              </a:spcBef>
              <a:spcAft>
                <a:spcPts val="0"/>
              </a:spcAft>
              <a:buSzPts val="1400"/>
              <a:buNone/>
            </a:pPr>
            <a:r>
              <a:rPr b="1" lang="en" sz="1800"/>
              <a:t>Free Time</a:t>
            </a:r>
            <a:endParaRPr/>
          </a:p>
          <a:p>
            <a:pPr indent="0" lvl="0" marL="139700" rtl="0" algn="ctr">
              <a:lnSpc>
                <a:spcPct val="115000"/>
              </a:lnSpc>
              <a:spcBef>
                <a:spcPts val="0"/>
              </a:spcBef>
              <a:spcAft>
                <a:spcPts val="0"/>
              </a:spcAft>
              <a:buSzPts val="1400"/>
              <a:buNone/>
            </a:pPr>
            <a:r>
              <a:t/>
            </a:r>
            <a:endParaRPr sz="1800"/>
          </a:p>
          <a:p>
            <a:pPr indent="0" lvl="0" marL="139700" rtl="0" algn="ctr">
              <a:lnSpc>
                <a:spcPct val="115000"/>
              </a:lnSpc>
              <a:spcBef>
                <a:spcPts val="0"/>
              </a:spcBef>
              <a:spcAft>
                <a:spcPts val="0"/>
              </a:spcAft>
              <a:buSzPts val="1400"/>
              <a:buNone/>
            </a:pPr>
            <a:r>
              <a:rPr lang="en" sz="1800"/>
              <a:t>No obligations</a:t>
            </a:r>
            <a:endParaRPr/>
          </a:p>
          <a:p>
            <a:pPr indent="0" lvl="0" marL="139700" rtl="0" algn="ctr">
              <a:lnSpc>
                <a:spcPct val="115000"/>
              </a:lnSpc>
              <a:spcBef>
                <a:spcPts val="0"/>
              </a:spcBef>
              <a:spcAft>
                <a:spcPts val="0"/>
              </a:spcAft>
              <a:buSzPts val="1400"/>
              <a:buNone/>
            </a:pPr>
            <a:r>
              <a:rPr lang="en" sz="1800"/>
              <a:t>But! Often there are chores or obligations in free time</a:t>
            </a:r>
            <a:endParaRPr/>
          </a:p>
          <a:p>
            <a:pPr indent="0" lvl="0" marL="139700" rtl="0" algn="ctr">
              <a:lnSpc>
                <a:spcPct val="115000"/>
              </a:lnSpc>
              <a:spcBef>
                <a:spcPts val="0"/>
              </a:spcBef>
              <a:spcAft>
                <a:spcPts val="0"/>
              </a:spcAft>
              <a:buSzPts val="1400"/>
              <a:buNone/>
            </a:pPr>
            <a:r>
              <a:rPr lang="en" sz="1800"/>
              <a:t>“Blank Page”</a:t>
            </a:r>
            <a:endParaRPr/>
          </a:p>
          <a:p>
            <a:pPr indent="0" lvl="0" marL="139700" rtl="0" algn="ctr">
              <a:lnSpc>
                <a:spcPct val="115000"/>
              </a:lnSpc>
              <a:spcBef>
                <a:spcPts val="0"/>
              </a:spcBef>
              <a:spcAft>
                <a:spcPts val="0"/>
              </a:spcAft>
              <a:buSzPts val="1400"/>
              <a:buNone/>
            </a:pPr>
            <a:r>
              <a:rPr lang="en" sz="1800"/>
              <a:t>Time away from being in school or work</a:t>
            </a:r>
            <a:endParaRPr/>
          </a:p>
          <a:p>
            <a:pPr indent="0" lvl="0" marL="139700" rtl="0" algn="ctr">
              <a:lnSpc>
                <a:spcPct val="115000"/>
              </a:lnSpc>
              <a:spcBef>
                <a:spcPts val="0"/>
              </a:spcBef>
              <a:spcAft>
                <a:spcPts val="0"/>
              </a:spcAft>
              <a:buSzPts val="1400"/>
              <a:buNone/>
            </a:pPr>
            <a:r>
              <a:t/>
            </a:r>
            <a:endParaRPr sz="1800"/>
          </a:p>
        </p:txBody>
      </p:sp>
      <p:sp>
        <p:nvSpPr>
          <p:cNvPr id="126" name="Google Shape;126;p6"/>
          <p:cNvSpPr txBox="1"/>
          <p:nvPr>
            <p:ph idx="2" type="body"/>
          </p:nvPr>
        </p:nvSpPr>
        <p:spPr>
          <a:xfrm>
            <a:off x="4975940" y="1152425"/>
            <a:ext cx="3999900" cy="3302700"/>
          </a:xfrm>
          <a:prstGeom prst="rect">
            <a:avLst/>
          </a:prstGeom>
          <a:noFill/>
          <a:ln>
            <a:noFill/>
          </a:ln>
        </p:spPr>
        <p:txBody>
          <a:bodyPr anchorCtr="0" anchor="t" bIns="91425" lIns="91425" spcFirstLastPara="1" rIns="91425" wrap="square" tIns="91425">
            <a:normAutofit fontScale="92500" lnSpcReduction="10000"/>
          </a:bodyPr>
          <a:lstStyle/>
          <a:p>
            <a:pPr indent="0" lvl="0" marL="139700" rtl="0" algn="ctr">
              <a:lnSpc>
                <a:spcPct val="115000"/>
              </a:lnSpc>
              <a:spcBef>
                <a:spcPts val="0"/>
              </a:spcBef>
              <a:spcAft>
                <a:spcPts val="0"/>
              </a:spcAft>
              <a:buSzPct val="84084"/>
              <a:buNone/>
            </a:pPr>
            <a:r>
              <a:rPr b="1" lang="en" sz="1800"/>
              <a:t>Leisure </a:t>
            </a:r>
            <a:endParaRPr/>
          </a:p>
          <a:p>
            <a:pPr indent="0" lvl="0" marL="139700" rtl="0" algn="ctr">
              <a:lnSpc>
                <a:spcPct val="115000"/>
              </a:lnSpc>
              <a:spcBef>
                <a:spcPts val="0"/>
              </a:spcBef>
              <a:spcAft>
                <a:spcPts val="0"/>
              </a:spcAft>
              <a:buSzPct val="84084"/>
              <a:buNone/>
            </a:pPr>
            <a:r>
              <a:rPr b="1" lang="en" sz="1800"/>
              <a:t>[Time, Activity, State of Mind]</a:t>
            </a:r>
            <a:endParaRPr/>
          </a:p>
          <a:p>
            <a:pPr indent="0" lvl="0" marL="139700" rtl="0" algn="ctr">
              <a:lnSpc>
                <a:spcPct val="115000"/>
              </a:lnSpc>
              <a:spcBef>
                <a:spcPts val="0"/>
              </a:spcBef>
              <a:spcAft>
                <a:spcPts val="0"/>
              </a:spcAft>
              <a:buSzPct val="84084"/>
              <a:buNone/>
            </a:pPr>
            <a:r>
              <a:t/>
            </a:r>
            <a:endParaRPr b="1" sz="1800"/>
          </a:p>
          <a:p>
            <a:pPr indent="0" lvl="0" marL="139700" rtl="0" algn="ctr">
              <a:lnSpc>
                <a:spcPct val="115000"/>
              </a:lnSpc>
              <a:spcBef>
                <a:spcPts val="0"/>
              </a:spcBef>
              <a:spcAft>
                <a:spcPts val="0"/>
              </a:spcAft>
              <a:buSzPct val="84084"/>
              <a:buNone/>
            </a:pPr>
            <a:r>
              <a:rPr lang="en" sz="1800"/>
              <a:t>Freedom to choose</a:t>
            </a:r>
            <a:endParaRPr/>
          </a:p>
          <a:p>
            <a:pPr indent="0" lvl="0" marL="139700" rtl="0" algn="ctr">
              <a:lnSpc>
                <a:spcPct val="115000"/>
              </a:lnSpc>
              <a:spcBef>
                <a:spcPts val="0"/>
              </a:spcBef>
              <a:spcAft>
                <a:spcPts val="0"/>
              </a:spcAft>
              <a:buSzPct val="84084"/>
              <a:buNone/>
            </a:pPr>
            <a:r>
              <a:rPr lang="en" sz="1800"/>
              <a:t>Meaningful</a:t>
            </a:r>
            <a:endParaRPr/>
          </a:p>
          <a:p>
            <a:pPr indent="0" lvl="0" marL="139700" rtl="0" algn="ctr">
              <a:lnSpc>
                <a:spcPct val="115000"/>
              </a:lnSpc>
              <a:spcBef>
                <a:spcPts val="0"/>
              </a:spcBef>
              <a:spcAft>
                <a:spcPts val="0"/>
              </a:spcAft>
              <a:buSzPct val="84084"/>
              <a:buNone/>
            </a:pPr>
            <a:r>
              <a:rPr lang="en" sz="1800"/>
              <a:t>Social or individual</a:t>
            </a:r>
            <a:endParaRPr/>
          </a:p>
          <a:p>
            <a:pPr indent="0" lvl="0" marL="139700" rtl="0" algn="ctr">
              <a:lnSpc>
                <a:spcPct val="115000"/>
              </a:lnSpc>
              <a:spcBef>
                <a:spcPts val="0"/>
              </a:spcBef>
              <a:spcAft>
                <a:spcPts val="0"/>
              </a:spcAft>
              <a:buSzPct val="84084"/>
              <a:buNone/>
            </a:pPr>
            <a:r>
              <a:rPr lang="en" sz="1800"/>
              <a:t>Fun</a:t>
            </a:r>
            <a:endParaRPr/>
          </a:p>
          <a:p>
            <a:pPr indent="0" lvl="0" marL="139700" rtl="0" algn="ctr">
              <a:lnSpc>
                <a:spcPct val="115000"/>
              </a:lnSpc>
              <a:spcBef>
                <a:spcPts val="0"/>
              </a:spcBef>
              <a:spcAft>
                <a:spcPts val="0"/>
              </a:spcAft>
              <a:buSzPct val="84084"/>
              <a:buNone/>
            </a:pPr>
            <a:r>
              <a:rPr lang="en" sz="1800"/>
              <a:t>Relaxing</a:t>
            </a:r>
            <a:endParaRPr/>
          </a:p>
          <a:p>
            <a:pPr indent="0" lvl="0" marL="139700" rtl="0" algn="ctr">
              <a:lnSpc>
                <a:spcPct val="115000"/>
              </a:lnSpc>
              <a:spcBef>
                <a:spcPts val="0"/>
              </a:spcBef>
              <a:spcAft>
                <a:spcPts val="0"/>
              </a:spcAft>
              <a:buSzPct val="84084"/>
              <a:buNone/>
            </a:pPr>
            <a:r>
              <a:rPr lang="en" sz="1800"/>
              <a:t>Satisfying</a:t>
            </a:r>
            <a:endParaRPr/>
          </a:p>
          <a:p>
            <a:pPr indent="0" lvl="0" marL="139700" rtl="0" algn="ctr">
              <a:lnSpc>
                <a:spcPct val="115000"/>
              </a:lnSpc>
              <a:spcBef>
                <a:spcPts val="0"/>
              </a:spcBef>
              <a:spcAft>
                <a:spcPts val="0"/>
              </a:spcAft>
              <a:buSzPct val="84084"/>
              <a:buNone/>
            </a:pPr>
            <a:r>
              <a:rPr lang="en" sz="1800"/>
              <a:t>Interesting</a:t>
            </a:r>
            <a:endParaRPr/>
          </a:p>
          <a:p>
            <a:pPr indent="0" lvl="0" marL="139700" rtl="0" algn="ctr">
              <a:lnSpc>
                <a:spcPct val="115000"/>
              </a:lnSpc>
              <a:spcBef>
                <a:spcPts val="0"/>
              </a:spcBef>
              <a:spcAft>
                <a:spcPts val="0"/>
              </a:spcAft>
              <a:buSzPct val="84084"/>
              <a:buNone/>
            </a:pPr>
            <a:r>
              <a:rPr lang="en" sz="1800"/>
              <a:t>Learning</a:t>
            </a:r>
            <a:endParaRPr/>
          </a:p>
        </p:txBody>
      </p:sp>
      <p:grpSp>
        <p:nvGrpSpPr>
          <p:cNvPr id="127" name="Google Shape;127;p6"/>
          <p:cNvGrpSpPr/>
          <p:nvPr/>
        </p:nvGrpSpPr>
        <p:grpSpPr>
          <a:xfrm>
            <a:off x="3405022" y="3187710"/>
            <a:ext cx="2893115" cy="1752763"/>
            <a:chOff x="69978" y="80526"/>
            <a:chExt cx="2893115" cy="1752763"/>
          </a:xfrm>
        </p:grpSpPr>
        <p:sp>
          <p:nvSpPr>
            <p:cNvPr id="128" name="Google Shape;128;p6"/>
            <p:cNvSpPr/>
            <p:nvPr/>
          </p:nvSpPr>
          <p:spPr>
            <a:xfrm>
              <a:off x="69978" y="80526"/>
              <a:ext cx="1726129" cy="1726129"/>
            </a:xfrm>
            <a:prstGeom prst="ellipse">
              <a:avLst/>
            </a:prstGeom>
            <a:solidFill>
              <a:srgbClr val="FFC000">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txBox="1"/>
            <p:nvPr/>
          </p:nvSpPr>
          <p:spPr>
            <a:xfrm>
              <a:off x="311014" y="284074"/>
              <a:ext cx="995246" cy="131903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300"/>
                <a:buFont typeface="Arial"/>
                <a:buNone/>
              </a:pPr>
              <a:r>
                <a:rPr b="0" i="0" lang="en" sz="2300" u="none" cap="none" strike="noStrike">
                  <a:solidFill>
                    <a:schemeClr val="dk2"/>
                  </a:solidFill>
                  <a:latin typeface="Arial"/>
                  <a:ea typeface="Arial"/>
                  <a:cs typeface="Arial"/>
                  <a:sym typeface="Arial"/>
                </a:rPr>
                <a:t>Free Time</a:t>
              </a:r>
              <a:endParaRPr/>
            </a:p>
          </p:txBody>
        </p:sp>
        <p:sp>
          <p:nvSpPr>
            <p:cNvPr id="130" name="Google Shape;130;p6"/>
            <p:cNvSpPr/>
            <p:nvPr/>
          </p:nvSpPr>
          <p:spPr>
            <a:xfrm>
              <a:off x="1236964" y="107160"/>
              <a:ext cx="1726129" cy="1726129"/>
            </a:xfrm>
            <a:prstGeom prst="ellipse">
              <a:avLst/>
            </a:prstGeom>
            <a:solidFill>
              <a:srgbClr val="0070C0">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txBox="1"/>
            <p:nvPr/>
          </p:nvSpPr>
          <p:spPr>
            <a:xfrm>
              <a:off x="1726811" y="310708"/>
              <a:ext cx="995246" cy="131903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300"/>
                <a:buFont typeface="Arial"/>
                <a:buNone/>
              </a:pPr>
              <a:r>
                <a:rPr b="0" i="0" lang="en" sz="2300" u="none" cap="none" strike="noStrike">
                  <a:solidFill>
                    <a:schemeClr val="lt1"/>
                  </a:solidFill>
                  <a:latin typeface="Arial"/>
                  <a:ea typeface="Arial"/>
                  <a:cs typeface="Arial"/>
                  <a:sym typeface="Arial"/>
                </a:rPr>
                <a:t>Leisure</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Thinking About Lifelong Leisure Skills – Let’s Explore!</a:t>
            </a:r>
            <a:endParaRPr/>
          </a:p>
        </p:txBody>
      </p:sp>
      <p:sp>
        <p:nvSpPr>
          <p:cNvPr id="137" name="Google Shape;137;p7"/>
          <p:cNvSpPr txBox="1"/>
          <p:nvPr>
            <p:ph idx="1" type="body"/>
          </p:nvPr>
        </p:nvSpPr>
        <p:spPr>
          <a:xfrm>
            <a:off x="311700" y="1266325"/>
            <a:ext cx="8520600" cy="3522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rgbClr val="434343"/>
                </a:solidFill>
              </a:rPr>
              <a:t>Here are some questions we’ll address:</a:t>
            </a:r>
            <a:endParaRPr>
              <a:solidFill>
                <a:srgbClr val="434343"/>
              </a:solidFill>
            </a:endParaRPr>
          </a:p>
          <a:p>
            <a:pPr indent="0" lvl="0" marL="0" rtl="0" algn="l">
              <a:lnSpc>
                <a:spcPct val="115000"/>
              </a:lnSpc>
              <a:spcBef>
                <a:spcPts val="0"/>
              </a:spcBef>
              <a:spcAft>
                <a:spcPts val="0"/>
              </a:spcAft>
              <a:buSzPts val="1800"/>
              <a:buNone/>
            </a:pPr>
            <a:r>
              <a:t/>
            </a:r>
            <a:endParaRPr>
              <a:solidFill>
                <a:srgbClr val="434343"/>
              </a:solidFill>
            </a:endParaRPr>
          </a:p>
          <a:p>
            <a:pPr indent="-342900" lvl="0" marL="457200" rtl="0" algn="l">
              <a:lnSpc>
                <a:spcPct val="115000"/>
              </a:lnSpc>
              <a:spcBef>
                <a:spcPts val="0"/>
              </a:spcBef>
              <a:spcAft>
                <a:spcPts val="0"/>
              </a:spcAft>
              <a:buClr>
                <a:srgbClr val="434343"/>
              </a:buClr>
              <a:buSzPts val="1800"/>
              <a:buAutoNum type="arabicPeriod"/>
            </a:pPr>
            <a:r>
              <a:rPr lang="en">
                <a:solidFill>
                  <a:srgbClr val="434343"/>
                </a:solidFill>
              </a:rPr>
              <a:t>What do you do in your free or leisure time?</a:t>
            </a:r>
            <a:endParaRPr>
              <a:solidFill>
                <a:srgbClr val="434343"/>
              </a:solidFill>
            </a:endParaRPr>
          </a:p>
          <a:p>
            <a:pPr indent="-342900" lvl="0" marL="457200" rtl="0" algn="l">
              <a:lnSpc>
                <a:spcPct val="115000"/>
              </a:lnSpc>
              <a:spcBef>
                <a:spcPts val="0"/>
              </a:spcBef>
              <a:spcAft>
                <a:spcPts val="0"/>
              </a:spcAft>
              <a:buClr>
                <a:srgbClr val="434343"/>
              </a:buClr>
              <a:buSzPts val="1800"/>
              <a:buAutoNum type="arabicPeriod"/>
            </a:pPr>
            <a:r>
              <a:rPr lang="en">
                <a:solidFill>
                  <a:srgbClr val="434343"/>
                </a:solidFill>
              </a:rPr>
              <a:t>Why do you participate in these activities?</a:t>
            </a:r>
            <a:endParaRPr>
              <a:solidFill>
                <a:srgbClr val="434343"/>
              </a:solidFill>
            </a:endParaRPr>
          </a:p>
          <a:p>
            <a:pPr indent="-342900" lvl="0" marL="457200" rtl="0" algn="l">
              <a:lnSpc>
                <a:spcPct val="115000"/>
              </a:lnSpc>
              <a:spcBef>
                <a:spcPts val="0"/>
              </a:spcBef>
              <a:spcAft>
                <a:spcPts val="0"/>
              </a:spcAft>
              <a:buClr>
                <a:srgbClr val="434343"/>
              </a:buClr>
              <a:buSzPts val="1800"/>
              <a:buAutoNum type="arabicPeriod"/>
            </a:pPr>
            <a:r>
              <a:rPr lang="en">
                <a:solidFill>
                  <a:srgbClr val="434343"/>
                </a:solidFill>
              </a:rPr>
              <a:t>How do you feel when you participate in leisure activities?</a:t>
            </a:r>
            <a:endParaRPr>
              <a:solidFill>
                <a:srgbClr val="434343"/>
              </a:solidFill>
            </a:endParaRPr>
          </a:p>
          <a:p>
            <a:pPr indent="-342900" lvl="0" marL="457200" rtl="0" algn="l">
              <a:lnSpc>
                <a:spcPct val="115000"/>
              </a:lnSpc>
              <a:spcBef>
                <a:spcPts val="0"/>
              </a:spcBef>
              <a:spcAft>
                <a:spcPts val="0"/>
              </a:spcAft>
              <a:buClr>
                <a:srgbClr val="434343"/>
              </a:buClr>
              <a:buSzPts val="1800"/>
              <a:buAutoNum type="arabicPeriod"/>
            </a:pPr>
            <a:r>
              <a:rPr lang="en">
                <a:solidFill>
                  <a:srgbClr val="434343"/>
                </a:solidFill>
              </a:rPr>
              <a:t>How can you avoid boredom and develop interests?</a:t>
            </a:r>
            <a:endParaRPr>
              <a:solidFill>
                <a:srgbClr val="434343"/>
              </a:solidFill>
            </a:endParaRPr>
          </a:p>
          <a:p>
            <a:pPr indent="-342900" lvl="0" marL="457200" rtl="0" algn="l">
              <a:lnSpc>
                <a:spcPct val="115000"/>
              </a:lnSpc>
              <a:spcBef>
                <a:spcPts val="0"/>
              </a:spcBef>
              <a:spcAft>
                <a:spcPts val="0"/>
              </a:spcAft>
              <a:buClr>
                <a:srgbClr val="434343"/>
              </a:buClr>
              <a:buSzPts val="1800"/>
              <a:buAutoNum type="arabicPeriod"/>
            </a:pPr>
            <a:r>
              <a:rPr lang="en">
                <a:solidFill>
                  <a:srgbClr val="434343"/>
                </a:solidFill>
              </a:rPr>
              <a:t>How can you get the most out of your leisure activities?</a:t>
            </a:r>
            <a:endParaRPr>
              <a:solidFill>
                <a:srgbClr val="434343"/>
              </a:solidFill>
            </a:endParaRPr>
          </a:p>
          <a:p>
            <a:pPr indent="-342900" lvl="0" marL="457200" rtl="0" algn="l">
              <a:lnSpc>
                <a:spcPct val="115000"/>
              </a:lnSpc>
              <a:spcBef>
                <a:spcPts val="0"/>
              </a:spcBef>
              <a:spcAft>
                <a:spcPts val="0"/>
              </a:spcAft>
              <a:buClr>
                <a:srgbClr val="434343"/>
              </a:buClr>
              <a:buSzPts val="1800"/>
              <a:buAutoNum type="arabicPeriod"/>
            </a:pPr>
            <a:r>
              <a:rPr lang="en">
                <a:solidFill>
                  <a:srgbClr val="434343"/>
                </a:solidFill>
              </a:rPr>
              <a:t>How can you overcome things that get in your way of doing leisure activities that you want to do?</a:t>
            </a:r>
            <a:endParaRPr>
              <a:solidFill>
                <a:srgbClr val="434343"/>
              </a:solidFill>
            </a:endParaRPr>
          </a:p>
          <a:p>
            <a:pPr indent="0" lvl="0" marL="0" rtl="0" algn="l">
              <a:lnSpc>
                <a:spcPct val="115000"/>
              </a:lnSpc>
              <a:spcBef>
                <a:spcPts val="0"/>
              </a:spcBef>
              <a:spcAft>
                <a:spcPts val="0"/>
              </a:spcAft>
              <a:buSzPts val="1800"/>
              <a:buNone/>
            </a:pPr>
            <a:r>
              <a:t/>
            </a:r>
            <a:endParaRPr/>
          </a:p>
        </p:txBody>
      </p:sp>
      <p:pic>
        <p:nvPicPr>
          <p:cNvPr id="138" name="Google Shape;138;p7"/>
          <p:cNvPicPr preferRelativeResize="0"/>
          <p:nvPr/>
        </p:nvPicPr>
        <p:blipFill rotWithShape="1">
          <a:blip r:embed="rId3">
            <a:alphaModFix/>
          </a:blip>
          <a:srcRect b="0" l="0" r="0" t="0"/>
          <a:stretch/>
        </p:blipFill>
        <p:spPr>
          <a:xfrm>
            <a:off x="6020425" y="1152425"/>
            <a:ext cx="2567075" cy="1443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Live Your Why! </a:t>
            </a:r>
            <a:endParaRPr/>
          </a:p>
        </p:txBody>
      </p:sp>
      <p:sp>
        <p:nvSpPr>
          <p:cNvPr id="144" name="Google Shape;144;p8"/>
          <p:cNvSpPr txBox="1"/>
          <p:nvPr>
            <p:ph idx="1" type="body"/>
          </p:nvPr>
        </p:nvSpPr>
        <p:spPr>
          <a:xfrm>
            <a:off x="311700" y="1052025"/>
            <a:ext cx="8520600" cy="330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https://www.healthylamoillevalley.org/liveyourwhy/middlehighschoolactivityworksheets/</a:t>
            </a:r>
            <a:endParaRPr/>
          </a:p>
        </p:txBody>
      </p:sp>
      <p:pic>
        <p:nvPicPr>
          <p:cNvPr id="145" name="Google Shape;145;p8"/>
          <p:cNvPicPr preferRelativeResize="0"/>
          <p:nvPr/>
        </p:nvPicPr>
        <p:blipFill rotWithShape="1">
          <a:blip r:embed="rId3">
            <a:alphaModFix/>
          </a:blip>
          <a:srcRect b="0" l="0" r="0" t="0"/>
          <a:stretch/>
        </p:blipFill>
        <p:spPr>
          <a:xfrm>
            <a:off x="1221575" y="1807950"/>
            <a:ext cx="6236499" cy="2942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Live Your Why Passport Edition</a:t>
            </a:r>
            <a:endParaRPr/>
          </a:p>
        </p:txBody>
      </p:sp>
      <p:pic>
        <p:nvPicPr>
          <p:cNvPr id="151" name="Google Shape;151;p9"/>
          <p:cNvPicPr preferRelativeResize="0"/>
          <p:nvPr/>
        </p:nvPicPr>
        <p:blipFill rotWithShape="1">
          <a:blip r:embed="rId3">
            <a:alphaModFix/>
          </a:blip>
          <a:srcRect b="0" l="0" r="0" t="0"/>
          <a:stretch/>
        </p:blipFill>
        <p:spPr>
          <a:xfrm>
            <a:off x="454756" y="1439650"/>
            <a:ext cx="7891583" cy="3302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