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5"/>
  </p:notesMasterIdLst>
  <p:sldIdLst>
    <p:sldId id="352" r:id="rId2"/>
    <p:sldId id="359" r:id="rId3"/>
    <p:sldId id="257" r:id="rId4"/>
    <p:sldId id="258" r:id="rId5"/>
    <p:sldId id="259" r:id="rId6"/>
    <p:sldId id="260" r:id="rId7"/>
    <p:sldId id="261" r:id="rId8"/>
    <p:sldId id="269" r:id="rId9"/>
    <p:sldId id="262" r:id="rId10"/>
    <p:sldId id="263" r:id="rId11"/>
    <p:sldId id="264" r:id="rId12"/>
    <p:sldId id="265" r:id="rId13"/>
    <p:sldId id="266" r:id="rId14"/>
    <p:sldId id="268" r:id="rId15"/>
    <p:sldId id="272" r:id="rId16"/>
    <p:sldId id="273" r:id="rId17"/>
    <p:sldId id="276" r:id="rId18"/>
    <p:sldId id="277" r:id="rId19"/>
    <p:sldId id="278" r:id="rId20"/>
    <p:sldId id="280" r:id="rId21"/>
    <p:sldId id="281" r:id="rId22"/>
    <p:sldId id="282" r:id="rId23"/>
    <p:sldId id="283" r:id="rId24"/>
    <p:sldId id="284" r:id="rId25"/>
    <p:sldId id="285" r:id="rId26"/>
    <p:sldId id="286" r:id="rId27"/>
    <p:sldId id="287" r:id="rId28"/>
    <p:sldId id="288" r:id="rId29"/>
    <p:sldId id="361" r:id="rId30"/>
    <p:sldId id="360" r:id="rId31"/>
    <p:sldId id="291" r:id="rId32"/>
    <p:sldId id="292" r:id="rId33"/>
    <p:sldId id="294" r:id="rId34"/>
    <p:sldId id="295" r:id="rId35"/>
    <p:sldId id="296" r:id="rId36"/>
    <p:sldId id="297" r:id="rId37"/>
    <p:sldId id="290" r:id="rId38"/>
    <p:sldId id="298" r:id="rId39"/>
    <p:sldId id="299" r:id="rId40"/>
    <p:sldId id="274" r:id="rId41"/>
    <p:sldId id="300" r:id="rId42"/>
    <p:sldId id="301" r:id="rId43"/>
    <p:sldId id="302" r:id="rId44"/>
    <p:sldId id="303" r:id="rId45"/>
    <p:sldId id="304" r:id="rId46"/>
    <p:sldId id="305" r:id="rId47"/>
    <p:sldId id="306" r:id="rId48"/>
    <p:sldId id="307" r:id="rId49"/>
    <p:sldId id="308" r:id="rId50"/>
    <p:sldId id="309" r:id="rId51"/>
    <p:sldId id="310" r:id="rId52"/>
    <p:sldId id="312" r:id="rId53"/>
    <p:sldId id="313" r:id="rId54"/>
    <p:sldId id="314" r:id="rId55"/>
    <p:sldId id="355" r:id="rId56"/>
    <p:sldId id="315" r:id="rId57"/>
    <p:sldId id="316" r:id="rId58"/>
    <p:sldId id="317" r:id="rId59"/>
    <p:sldId id="318" r:id="rId60"/>
    <p:sldId id="319" r:id="rId61"/>
    <p:sldId id="320" r:id="rId62"/>
    <p:sldId id="363" r:id="rId63"/>
    <p:sldId id="321" r:id="rId64"/>
    <p:sldId id="322" r:id="rId65"/>
    <p:sldId id="323" r:id="rId66"/>
    <p:sldId id="324" r:id="rId67"/>
    <p:sldId id="325" r:id="rId68"/>
    <p:sldId id="326" r:id="rId69"/>
    <p:sldId id="327" r:id="rId70"/>
    <p:sldId id="267" r:id="rId71"/>
    <p:sldId id="328" r:id="rId72"/>
    <p:sldId id="329" r:id="rId73"/>
    <p:sldId id="330" r:id="rId74"/>
    <p:sldId id="331" r:id="rId75"/>
    <p:sldId id="332" r:id="rId76"/>
    <p:sldId id="333" r:id="rId77"/>
    <p:sldId id="334" r:id="rId78"/>
    <p:sldId id="335" r:id="rId79"/>
    <p:sldId id="336" r:id="rId80"/>
    <p:sldId id="337" r:id="rId81"/>
    <p:sldId id="338" r:id="rId82"/>
    <p:sldId id="339" r:id="rId83"/>
    <p:sldId id="340" r:id="rId84"/>
    <p:sldId id="341" r:id="rId85"/>
    <p:sldId id="342" r:id="rId86"/>
    <p:sldId id="343" r:id="rId87"/>
    <p:sldId id="344" r:id="rId88"/>
    <p:sldId id="345" r:id="rId89"/>
    <p:sldId id="346" r:id="rId90"/>
    <p:sldId id="347" r:id="rId91"/>
    <p:sldId id="348" r:id="rId92"/>
    <p:sldId id="349" r:id="rId93"/>
    <p:sldId id="350" r:id="rId94"/>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2426EE-37C4-461A-A78F-49E66451B77C}" v="15" dt="2026-03-22T20:48:36.4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62" autoAdjust="0"/>
    <p:restoredTop sz="94610"/>
  </p:normalViewPr>
  <p:slideViewPr>
    <p:cSldViewPr snapToGrid="0" snapToObjects="1">
      <p:cViewPr varScale="1">
        <p:scale>
          <a:sx n="153" d="100"/>
          <a:sy n="153" d="100"/>
        </p:scale>
        <p:origin x="426"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6068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437AB-8FA9-B2FB-3107-E9E7CDF19A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2DFBCE-6198-EA55-F027-F8DFA6ADE5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E59F89-BCDE-B91B-6934-579F479F41C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A281955-97FE-1AF8-06C5-AAEDB44346A3}"/>
              </a:ext>
            </a:extLst>
          </p:cNvPr>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6644265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CE423-4721-16E7-3BFF-95DC74F1BD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4431E9-D4CC-95B2-699B-3819D8C765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8E3A20-AA52-B378-72A1-F2086365A99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A02B282-FB17-2253-CDCD-CD2B67C479EE}"/>
              </a:ext>
            </a:extLst>
          </p:cNvPr>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230986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0ADE93-1F4A-0F50-915C-501A87000F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2A3496-91AF-3197-2EA5-ECA1D2960E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E88DCB-44AE-FB02-64E9-FC3FC944E3D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94A3CAC-C515-6DB9-E64F-3FA4B7A5DAD8}"/>
              </a:ext>
            </a:extLst>
          </p:cNvPr>
          <p:cNvSpPr>
            <a:spLocks noGrp="1"/>
          </p:cNvSpPr>
          <p:nvPr>
            <p:ph type="sldNum" sz="quarter" idx="10"/>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9607861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2D96FB-2602-BDA6-F2DA-1BE076BD98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0A46D1-CA1F-AFE8-B6E5-F2174372FB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66A2F5-C47D-25CE-DBA8-497E5B79F3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763C2FE-5218-2A24-6B71-0A7A682FF3A0}"/>
              </a:ext>
            </a:extLst>
          </p:cNvPr>
          <p:cNvSpPr>
            <a:spLocks noGrp="1"/>
          </p:cNvSpPr>
          <p:nvPr>
            <p:ph type="sldNum" sz="quarter" idx="10"/>
          </p:nvPr>
        </p:nvSpPr>
        <p:spPr/>
        <p:txBody>
          <a:bodyPr/>
          <a:lstStyle/>
          <a:p>
            <a:fld id="{F7021451-1387-4CA6-816F-3879F97B5CBC}" type="slidenum">
              <a:rPr lang="en-US"/>
              <a:t>55</a:t>
            </a:fld>
            <a:endParaRPr lang="en-US"/>
          </a:p>
        </p:txBody>
      </p:sp>
    </p:spTree>
    <p:extLst>
      <p:ext uri="{BB962C8B-B14F-4D97-AF65-F5344CB8AC3E}">
        <p14:creationId xmlns:p14="http://schemas.microsoft.com/office/powerpoint/2010/main" val="320700891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8B266-92DB-C1F2-B9BE-F45A48335C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E29756-3A58-CD43-905C-ECCC094C37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9B34BF-5319-F9C8-1D48-D0D8438F178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399DDD3-ED00-CF15-BEF3-9DD8B5DD5D88}"/>
              </a:ext>
            </a:extLst>
          </p:cNvPr>
          <p:cNvSpPr>
            <a:spLocks noGrp="1"/>
          </p:cNvSpPr>
          <p:nvPr>
            <p:ph type="sldNum" sz="quarter" idx="10"/>
          </p:nvPr>
        </p:nvSpPr>
        <p:spPr/>
        <p:txBody>
          <a:bodyPr/>
          <a:lstStyle/>
          <a:p>
            <a:fld id="{F7021451-1387-4CA6-816F-3879F97B5CBC}" type="slidenum">
              <a:rPr lang="en-US"/>
              <a:t>62</a:t>
            </a:fld>
            <a:endParaRPr lang="en-US"/>
          </a:p>
        </p:txBody>
      </p:sp>
    </p:spTree>
    <p:extLst>
      <p:ext uri="{BB962C8B-B14F-4D97-AF65-F5344CB8AC3E}">
        <p14:creationId xmlns:p14="http://schemas.microsoft.com/office/powerpoint/2010/main" val="331309194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93</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pic>
        <p:nvPicPr>
          <p:cNvPr id="5" name="Image 0" descr="preencoded.png">
            <a:extLst>
              <a:ext uri="{FF2B5EF4-FFF2-40B4-BE49-F238E27FC236}">
                <a16:creationId xmlns:a16="http://schemas.microsoft.com/office/drawing/2014/main" id="{CA73F9AD-AB65-92F8-1142-4FB101F30389}"/>
              </a:ext>
            </a:extLst>
          </p:cNvPr>
          <p:cNvPicPr>
            <a:picLocks noChangeAspect="1"/>
          </p:cNvPicPr>
          <p:nvPr userDrawn="1"/>
        </p:nvPicPr>
        <p:blipFill>
          <a:blip r:embed="rId2"/>
          <a:stretch>
            <a:fillRect/>
          </a:stretch>
        </p:blipFill>
        <p:spPr>
          <a:xfrm>
            <a:off x="0" y="0"/>
            <a:ext cx="9144000" cy="51435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50.png"/></Relationships>
</file>

<file path=ppt/slides/_rels/slide1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53.png"/><Relationship Id="rId4" Type="http://schemas.openxmlformats.org/officeDocument/2006/relationships/image" Target="../media/image52.png"/></Relationships>
</file>

<file path=ppt/slides/_rels/slide14.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5.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png"/><Relationship Id="rId3" Type="http://schemas.openxmlformats.org/officeDocument/2006/relationships/image" Target="../media/image60.png"/><Relationship Id="rId7" Type="http://schemas.openxmlformats.org/officeDocument/2006/relationships/image" Target="../media/image64.png"/><Relationship Id="rId12" Type="http://schemas.openxmlformats.org/officeDocument/2006/relationships/image" Target="../media/image69.png"/><Relationship Id="rId2" Type="http://schemas.openxmlformats.org/officeDocument/2006/relationships/notesSlide" Target="../notesSlides/notesSlide15.xml"/><Relationship Id="rId16" Type="http://schemas.openxmlformats.org/officeDocument/2006/relationships/image" Target="../media/image73.png"/><Relationship Id="rId1" Type="http://schemas.openxmlformats.org/officeDocument/2006/relationships/slideLayout" Target="../slideLayouts/slideLayout1.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png"/><Relationship Id="rId15" Type="http://schemas.openxmlformats.org/officeDocument/2006/relationships/image" Target="../media/image72.pn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png"/><Relationship Id="rId14" Type="http://schemas.openxmlformats.org/officeDocument/2006/relationships/image" Target="../media/image71.png"/></Relationships>
</file>

<file path=ppt/slides/_rels/slide1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80.png"/><Relationship Id="rId4" Type="http://schemas.openxmlformats.org/officeDocument/2006/relationships/image" Target="../media/image79.png"/></Relationships>
</file>

<file path=ppt/slides/_rels/slide1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83.png"/><Relationship Id="rId4" Type="http://schemas.openxmlformats.org/officeDocument/2006/relationships/image" Target="../media/image8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89.png"/><Relationship Id="rId13" Type="http://schemas.openxmlformats.org/officeDocument/2006/relationships/image" Target="../media/image94.png"/><Relationship Id="rId3" Type="http://schemas.openxmlformats.org/officeDocument/2006/relationships/image" Target="../media/image84.png"/><Relationship Id="rId7" Type="http://schemas.openxmlformats.org/officeDocument/2006/relationships/image" Target="../media/image88.png"/><Relationship Id="rId12" Type="http://schemas.openxmlformats.org/officeDocument/2006/relationships/image" Target="../media/image93.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87.png"/><Relationship Id="rId11" Type="http://schemas.openxmlformats.org/officeDocument/2006/relationships/image" Target="../media/image92.png"/><Relationship Id="rId5" Type="http://schemas.openxmlformats.org/officeDocument/2006/relationships/image" Target="../media/image86.png"/><Relationship Id="rId10" Type="http://schemas.openxmlformats.org/officeDocument/2006/relationships/image" Target="../media/image91.png"/><Relationship Id="rId4" Type="http://schemas.openxmlformats.org/officeDocument/2006/relationships/image" Target="../media/image85.png"/><Relationship Id="rId9" Type="http://schemas.openxmlformats.org/officeDocument/2006/relationships/image" Target="../media/image90.png"/></Relationships>
</file>

<file path=ppt/slides/_rels/slide21.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95.png"/><Relationship Id="rId7" Type="http://schemas.openxmlformats.org/officeDocument/2006/relationships/image" Target="../media/image99.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96.png"/><Relationship Id="rId9" Type="http://schemas.openxmlformats.org/officeDocument/2006/relationships/image" Target="../media/image101.png"/></Relationships>
</file>

<file path=ppt/slides/_rels/slide22.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04.png"/><Relationship Id="rId4" Type="http://schemas.openxmlformats.org/officeDocument/2006/relationships/image" Target="../media/image103.png"/></Relationships>
</file>

<file path=ppt/slides/_rels/slide23.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105.png"/><Relationship Id="rId7" Type="http://schemas.openxmlformats.org/officeDocument/2006/relationships/image" Target="../media/image109.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08.png"/><Relationship Id="rId5" Type="http://schemas.openxmlformats.org/officeDocument/2006/relationships/image" Target="../media/image107.png"/><Relationship Id="rId10" Type="http://schemas.openxmlformats.org/officeDocument/2006/relationships/image" Target="../media/image112.png"/><Relationship Id="rId4" Type="http://schemas.openxmlformats.org/officeDocument/2006/relationships/image" Target="../media/image106.png"/><Relationship Id="rId9" Type="http://schemas.openxmlformats.org/officeDocument/2006/relationships/image" Target="../media/image111.png"/></Relationships>
</file>

<file path=ppt/slides/_rels/slide24.xml.rels><?xml version="1.0" encoding="UTF-8" standalone="yes"?>
<Relationships xmlns="http://schemas.openxmlformats.org/package/2006/relationships"><Relationship Id="rId8" Type="http://schemas.openxmlformats.org/officeDocument/2006/relationships/image" Target="../media/image118.png"/><Relationship Id="rId3" Type="http://schemas.openxmlformats.org/officeDocument/2006/relationships/image" Target="../media/image113.png"/><Relationship Id="rId7" Type="http://schemas.openxmlformats.org/officeDocument/2006/relationships/image" Target="../media/image117.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16.png"/><Relationship Id="rId5" Type="http://schemas.openxmlformats.org/officeDocument/2006/relationships/image" Target="../media/image115.png"/><Relationship Id="rId4" Type="http://schemas.openxmlformats.org/officeDocument/2006/relationships/image" Target="../media/image114.png"/><Relationship Id="rId9" Type="http://schemas.openxmlformats.org/officeDocument/2006/relationships/image" Target="../media/image119.png"/></Relationships>
</file>

<file path=ppt/slides/_rels/slide25.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22.png"/><Relationship Id="rId4" Type="http://schemas.openxmlformats.org/officeDocument/2006/relationships/image" Target="../media/image121.png"/></Relationships>
</file>

<file path=ppt/slides/_rels/slide26.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25.png"/><Relationship Id="rId4" Type="http://schemas.openxmlformats.org/officeDocument/2006/relationships/image" Target="../media/image124.png"/></Relationships>
</file>

<file path=ppt/slides/_rels/slide27.xml.rels><?xml version="1.0" encoding="UTF-8" standalone="yes"?>
<Relationships xmlns="http://schemas.openxmlformats.org/package/2006/relationships"><Relationship Id="rId8" Type="http://schemas.openxmlformats.org/officeDocument/2006/relationships/image" Target="../media/image131.png"/><Relationship Id="rId13" Type="http://schemas.openxmlformats.org/officeDocument/2006/relationships/image" Target="../media/image136.png"/><Relationship Id="rId3" Type="http://schemas.openxmlformats.org/officeDocument/2006/relationships/image" Target="../media/image126.png"/><Relationship Id="rId7" Type="http://schemas.openxmlformats.org/officeDocument/2006/relationships/image" Target="../media/image130.png"/><Relationship Id="rId12" Type="http://schemas.openxmlformats.org/officeDocument/2006/relationships/image" Target="../media/image135.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29.png"/><Relationship Id="rId11" Type="http://schemas.openxmlformats.org/officeDocument/2006/relationships/image" Target="../media/image134.png"/><Relationship Id="rId5" Type="http://schemas.openxmlformats.org/officeDocument/2006/relationships/image" Target="../media/image128.png"/><Relationship Id="rId10" Type="http://schemas.openxmlformats.org/officeDocument/2006/relationships/image" Target="../media/image133.png"/><Relationship Id="rId4" Type="http://schemas.openxmlformats.org/officeDocument/2006/relationships/image" Target="../media/image127.png"/><Relationship Id="rId9" Type="http://schemas.openxmlformats.org/officeDocument/2006/relationships/image" Target="../media/image132.png"/></Relationships>
</file>

<file path=ppt/slides/_rels/slide28.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140.png"/><Relationship Id="rId5" Type="http://schemas.openxmlformats.org/officeDocument/2006/relationships/image" Target="../media/image139.png"/><Relationship Id="rId4" Type="http://schemas.openxmlformats.org/officeDocument/2006/relationships/image" Target="../media/image138.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144.png"/><Relationship Id="rId5" Type="http://schemas.openxmlformats.org/officeDocument/2006/relationships/image" Target="../media/image143.png"/><Relationship Id="rId4" Type="http://schemas.openxmlformats.org/officeDocument/2006/relationships/image" Target="../media/image142.png"/></Relationships>
</file>

<file path=ppt/slides/_rels/slide31.xml.rels><?xml version="1.0" encoding="UTF-8" standalone="yes"?>
<Relationships xmlns="http://schemas.openxmlformats.org/package/2006/relationships"><Relationship Id="rId8" Type="http://schemas.openxmlformats.org/officeDocument/2006/relationships/image" Target="../media/image150.png"/><Relationship Id="rId3" Type="http://schemas.openxmlformats.org/officeDocument/2006/relationships/image" Target="../media/image145.png"/><Relationship Id="rId7" Type="http://schemas.openxmlformats.org/officeDocument/2006/relationships/image" Target="../media/image149.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148.png"/><Relationship Id="rId5" Type="http://schemas.openxmlformats.org/officeDocument/2006/relationships/image" Target="../media/image147.png"/><Relationship Id="rId10" Type="http://schemas.openxmlformats.org/officeDocument/2006/relationships/image" Target="../media/image152.png"/><Relationship Id="rId4" Type="http://schemas.openxmlformats.org/officeDocument/2006/relationships/image" Target="../media/image146.png"/><Relationship Id="rId9" Type="http://schemas.openxmlformats.org/officeDocument/2006/relationships/image" Target="../media/image151.png"/></Relationships>
</file>

<file path=ppt/slides/_rels/slide32.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156.png"/><Relationship Id="rId5" Type="http://schemas.openxmlformats.org/officeDocument/2006/relationships/image" Target="../media/image155.png"/><Relationship Id="rId4" Type="http://schemas.openxmlformats.org/officeDocument/2006/relationships/image" Target="../media/image154.png"/></Relationships>
</file>

<file path=ppt/slides/_rels/slide33.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160.png"/><Relationship Id="rId5" Type="http://schemas.openxmlformats.org/officeDocument/2006/relationships/image" Target="../media/image159.png"/><Relationship Id="rId4" Type="http://schemas.openxmlformats.org/officeDocument/2006/relationships/image" Target="../media/image158.png"/></Relationships>
</file>

<file path=ppt/slides/_rels/slide34.xml.rels><?xml version="1.0" encoding="UTF-8" standalone="yes"?>
<Relationships xmlns="http://schemas.openxmlformats.org/package/2006/relationships"><Relationship Id="rId8" Type="http://schemas.openxmlformats.org/officeDocument/2006/relationships/image" Target="../media/image166.png"/><Relationship Id="rId3" Type="http://schemas.openxmlformats.org/officeDocument/2006/relationships/image" Target="../media/image161.png"/><Relationship Id="rId7" Type="http://schemas.openxmlformats.org/officeDocument/2006/relationships/image" Target="../media/image165.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164.png"/><Relationship Id="rId5" Type="http://schemas.openxmlformats.org/officeDocument/2006/relationships/image" Target="../media/image163.png"/><Relationship Id="rId4" Type="http://schemas.openxmlformats.org/officeDocument/2006/relationships/image" Target="../media/image162.png"/></Relationships>
</file>

<file path=ppt/slides/_rels/slide35.xml.rels><?xml version="1.0" encoding="UTF-8" standalone="yes"?>
<Relationships xmlns="http://schemas.openxmlformats.org/package/2006/relationships"><Relationship Id="rId3" Type="http://schemas.openxmlformats.org/officeDocument/2006/relationships/image" Target="../media/image167.png"/><Relationship Id="rId7" Type="http://schemas.openxmlformats.org/officeDocument/2006/relationships/image" Target="../media/image171.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170.png"/><Relationship Id="rId5" Type="http://schemas.openxmlformats.org/officeDocument/2006/relationships/image" Target="../media/image169.png"/><Relationship Id="rId4" Type="http://schemas.openxmlformats.org/officeDocument/2006/relationships/image" Target="../media/image168.png"/></Relationships>
</file>

<file path=ppt/slides/_rels/slide36.xml.rels><?xml version="1.0" encoding="UTF-8" standalone="yes"?>
<Relationships xmlns="http://schemas.openxmlformats.org/package/2006/relationships"><Relationship Id="rId8" Type="http://schemas.openxmlformats.org/officeDocument/2006/relationships/image" Target="../media/image177.png"/><Relationship Id="rId3" Type="http://schemas.openxmlformats.org/officeDocument/2006/relationships/image" Target="../media/image172.png"/><Relationship Id="rId7" Type="http://schemas.openxmlformats.org/officeDocument/2006/relationships/image" Target="../media/image176.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175.png"/><Relationship Id="rId11" Type="http://schemas.openxmlformats.org/officeDocument/2006/relationships/image" Target="../media/image180.png"/><Relationship Id="rId5" Type="http://schemas.openxmlformats.org/officeDocument/2006/relationships/image" Target="../media/image174.png"/><Relationship Id="rId10" Type="http://schemas.openxmlformats.org/officeDocument/2006/relationships/image" Target="../media/image179.png"/><Relationship Id="rId4" Type="http://schemas.openxmlformats.org/officeDocument/2006/relationships/image" Target="../media/image173.png"/><Relationship Id="rId9" Type="http://schemas.openxmlformats.org/officeDocument/2006/relationships/image" Target="../media/image178.png"/></Relationships>
</file>

<file path=ppt/slides/_rels/slide37.xml.rels><?xml version="1.0" encoding="UTF-8" standalone="yes"?>
<Relationships xmlns="http://schemas.openxmlformats.org/package/2006/relationships"><Relationship Id="rId8" Type="http://schemas.openxmlformats.org/officeDocument/2006/relationships/image" Target="../media/image186.png"/><Relationship Id="rId13" Type="http://schemas.openxmlformats.org/officeDocument/2006/relationships/image" Target="../media/image191.png"/><Relationship Id="rId3" Type="http://schemas.openxmlformats.org/officeDocument/2006/relationships/image" Target="../media/image181.png"/><Relationship Id="rId7" Type="http://schemas.openxmlformats.org/officeDocument/2006/relationships/image" Target="../media/image185.png"/><Relationship Id="rId12" Type="http://schemas.openxmlformats.org/officeDocument/2006/relationships/image" Target="../media/image190.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184.png"/><Relationship Id="rId11" Type="http://schemas.openxmlformats.org/officeDocument/2006/relationships/image" Target="../media/image189.png"/><Relationship Id="rId5" Type="http://schemas.openxmlformats.org/officeDocument/2006/relationships/image" Target="../media/image183.png"/><Relationship Id="rId10" Type="http://schemas.openxmlformats.org/officeDocument/2006/relationships/image" Target="../media/image188.png"/><Relationship Id="rId4" Type="http://schemas.openxmlformats.org/officeDocument/2006/relationships/image" Target="../media/image182.png"/><Relationship Id="rId9" Type="http://schemas.openxmlformats.org/officeDocument/2006/relationships/image" Target="../media/image187.png"/><Relationship Id="rId14" Type="http://schemas.openxmlformats.org/officeDocument/2006/relationships/image" Target="../media/image192.png"/></Relationships>
</file>

<file path=ppt/slides/_rels/slide38.xml.rels><?xml version="1.0" encoding="UTF-8" standalone="yes"?>
<Relationships xmlns="http://schemas.openxmlformats.org/package/2006/relationships"><Relationship Id="rId3" Type="http://schemas.openxmlformats.org/officeDocument/2006/relationships/image" Target="../media/image193.png"/><Relationship Id="rId7" Type="http://schemas.openxmlformats.org/officeDocument/2006/relationships/image" Target="../media/image197.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196.png"/><Relationship Id="rId5" Type="http://schemas.openxmlformats.org/officeDocument/2006/relationships/image" Target="../media/image195.png"/><Relationship Id="rId4" Type="http://schemas.openxmlformats.org/officeDocument/2006/relationships/image" Target="../media/image194.png"/></Relationships>
</file>

<file path=ppt/slides/_rels/slide39.xml.rels><?xml version="1.0" encoding="UTF-8" standalone="yes"?>
<Relationships xmlns="http://schemas.openxmlformats.org/package/2006/relationships"><Relationship Id="rId8" Type="http://schemas.openxmlformats.org/officeDocument/2006/relationships/image" Target="../media/image203.png"/><Relationship Id="rId3" Type="http://schemas.openxmlformats.org/officeDocument/2006/relationships/image" Target="../media/image198.png"/><Relationship Id="rId7" Type="http://schemas.openxmlformats.org/officeDocument/2006/relationships/image" Target="../media/image202.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201.png"/><Relationship Id="rId5" Type="http://schemas.openxmlformats.org/officeDocument/2006/relationships/image" Target="../media/image200.png"/><Relationship Id="rId4" Type="http://schemas.openxmlformats.org/officeDocument/2006/relationships/image" Target="../media/image199.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8" Type="http://schemas.openxmlformats.org/officeDocument/2006/relationships/image" Target="../media/image207.png"/><Relationship Id="rId3" Type="http://schemas.openxmlformats.org/officeDocument/2006/relationships/image" Target="../media/image46.png"/><Relationship Id="rId7" Type="http://schemas.openxmlformats.org/officeDocument/2006/relationships/image" Target="../media/image206.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205.png"/><Relationship Id="rId5" Type="http://schemas.openxmlformats.org/officeDocument/2006/relationships/image" Target="../media/image47.png"/><Relationship Id="rId4" Type="http://schemas.openxmlformats.org/officeDocument/2006/relationships/image" Target="../media/image204.png"/><Relationship Id="rId9" Type="http://schemas.openxmlformats.org/officeDocument/2006/relationships/image" Target="../media/image208.png"/></Relationships>
</file>

<file path=ppt/slides/_rels/slide41.xml.rels><?xml version="1.0" encoding="UTF-8" standalone="yes"?>
<Relationships xmlns="http://schemas.openxmlformats.org/package/2006/relationships"><Relationship Id="rId3" Type="http://schemas.openxmlformats.org/officeDocument/2006/relationships/image" Target="../media/image209.png"/><Relationship Id="rId7" Type="http://schemas.openxmlformats.org/officeDocument/2006/relationships/image" Target="../media/image213.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212.png"/><Relationship Id="rId5" Type="http://schemas.openxmlformats.org/officeDocument/2006/relationships/image" Target="../media/image211.png"/><Relationship Id="rId4" Type="http://schemas.openxmlformats.org/officeDocument/2006/relationships/image" Target="../media/image210.png"/></Relationships>
</file>

<file path=ppt/slides/_rels/slide42.xml.rels><?xml version="1.0" encoding="UTF-8" standalone="yes"?>
<Relationships xmlns="http://schemas.openxmlformats.org/package/2006/relationships"><Relationship Id="rId8" Type="http://schemas.openxmlformats.org/officeDocument/2006/relationships/image" Target="../media/image219.png"/><Relationship Id="rId13" Type="http://schemas.openxmlformats.org/officeDocument/2006/relationships/image" Target="../media/image224.png"/><Relationship Id="rId18" Type="http://schemas.openxmlformats.org/officeDocument/2006/relationships/image" Target="../media/image229.png"/><Relationship Id="rId3" Type="http://schemas.openxmlformats.org/officeDocument/2006/relationships/image" Target="../media/image214.png"/><Relationship Id="rId7" Type="http://schemas.openxmlformats.org/officeDocument/2006/relationships/image" Target="../media/image218.png"/><Relationship Id="rId12" Type="http://schemas.openxmlformats.org/officeDocument/2006/relationships/image" Target="../media/image223.png"/><Relationship Id="rId17" Type="http://schemas.openxmlformats.org/officeDocument/2006/relationships/image" Target="../media/image228.png"/><Relationship Id="rId2" Type="http://schemas.openxmlformats.org/officeDocument/2006/relationships/notesSlide" Target="../notesSlides/notesSlide42.xml"/><Relationship Id="rId16" Type="http://schemas.openxmlformats.org/officeDocument/2006/relationships/image" Target="../media/image227.png"/><Relationship Id="rId1" Type="http://schemas.openxmlformats.org/officeDocument/2006/relationships/slideLayout" Target="../slideLayouts/slideLayout1.xml"/><Relationship Id="rId6" Type="http://schemas.openxmlformats.org/officeDocument/2006/relationships/image" Target="../media/image217.png"/><Relationship Id="rId11" Type="http://schemas.openxmlformats.org/officeDocument/2006/relationships/image" Target="../media/image222.png"/><Relationship Id="rId5" Type="http://schemas.openxmlformats.org/officeDocument/2006/relationships/image" Target="../media/image216.png"/><Relationship Id="rId15" Type="http://schemas.openxmlformats.org/officeDocument/2006/relationships/image" Target="../media/image226.png"/><Relationship Id="rId10" Type="http://schemas.openxmlformats.org/officeDocument/2006/relationships/image" Target="../media/image221.png"/><Relationship Id="rId4" Type="http://schemas.openxmlformats.org/officeDocument/2006/relationships/image" Target="../media/image215.png"/><Relationship Id="rId9" Type="http://schemas.openxmlformats.org/officeDocument/2006/relationships/image" Target="../media/image220.png"/><Relationship Id="rId14" Type="http://schemas.openxmlformats.org/officeDocument/2006/relationships/image" Target="../media/image225.png"/></Relationships>
</file>

<file path=ppt/slides/_rels/slide43.xml.rels><?xml version="1.0" encoding="UTF-8" standalone="yes"?>
<Relationships xmlns="http://schemas.openxmlformats.org/package/2006/relationships"><Relationship Id="rId8" Type="http://schemas.openxmlformats.org/officeDocument/2006/relationships/image" Target="../media/image235.png"/><Relationship Id="rId3" Type="http://schemas.openxmlformats.org/officeDocument/2006/relationships/image" Target="../media/image230.png"/><Relationship Id="rId7" Type="http://schemas.openxmlformats.org/officeDocument/2006/relationships/image" Target="../media/image234.pn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233.png"/><Relationship Id="rId5" Type="http://schemas.openxmlformats.org/officeDocument/2006/relationships/image" Target="../media/image232.png"/><Relationship Id="rId4" Type="http://schemas.openxmlformats.org/officeDocument/2006/relationships/image" Target="../media/image231.png"/><Relationship Id="rId9" Type="http://schemas.openxmlformats.org/officeDocument/2006/relationships/image" Target="../media/image236.png"/></Relationships>
</file>

<file path=ppt/slides/_rels/slide44.xml.rels><?xml version="1.0" encoding="UTF-8" standalone="yes"?>
<Relationships xmlns="http://schemas.openxmlformats.org/package/2006/relationships"><Relationship Id="rId8" Type="http://schemas.openxmlformats.org/officeDocument/2006/relationships/image" Target="../media/image242.png"/><Relationship Id="rId3" Type="http://schemas.openxmlformats.org/officeDocument/2006/relationships/image" Target="../media/image237.png"/><Relationship Id="rId7" Type="http://schemas.openxmlformats.org/officeDocument/2006/relationships/image" Target="../media/image241.pn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240.png"/><Relationship Id="rId5" Type="http://schemas.openxmlformats.org/officeDocument/2006/relationships/image" Target="../media/image239.png"/><Relationship Id="rId4" Type="http://schemas.openxmlformats.org/officeDocument/2006/relationships/image" Target="../media/image238.png"/></Relationships>
</file>

<file path=ppt/slides/_rels/slide45.xml.rels><?xml version="1.0" encoding="UTF-8" standalone="yes"?>
<Relationships xmlns="http://schemas.openxmlformats.org/package/2006/relationships"><Relationship Id="rId8" Type="http://schemas.openxmlformats.org/officeDocument/2006/relationships/image" Target="../media/image248.png"/><Relationship Id="rId3" Type="http://schemas.openxmlformats.org/officeDocument/2006/relationships/image" Target="../media/image243.png"/><Relationship Id="rId7" Type="http://schemas.openxmlformats.org/officeDocument/2006/relationships/image" Target="../media/image247.pn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246.png"/><Relationship Id="rId5" Type="http://schemas.openxmlformats.org/officeDocument/2006/relationships/image" Target="../media/image245.png"/><Relationship Id="rId4" Type="http://schemas.openxmlformats.org/officeDocument/2006/relationships/image" Target="../media/image244.png"/><Relationship Id="rId9" Type="http://schemas.openxmlformats.org/officeDocument/2006/relationships/image" Target="../media/image249.png"/></Relationships>
</file>

<file path=ppt/slides/_rels/slide46.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253.png"/><Relationship Id="rId5" Type="http://schemas.openxmlformats.org/officeDocument/2006/relationships/image" Target="../media/image252.png"/><Relationship Id="rId4" Type="http://schemas.openxmlformats.org/officeDocument/2006/relationships/image" Target="../media/image251.png"/></Relationships>
</file>

<file path=ppt/slides/_rels/slide47.xml.rels><?xml version="1.0" encoding="UTF-8" standalone="yes"?>
<Relationships xmlns="http://schemas.openxmlformats.org/package/2006/relationships"><Relationship Id="rId3" Type="http://schemas.openxmlformats.org/officeDocument/2006/relationships/image" Target="../media/image254.png"/><Relationship Id="rId7" Type="http://schemas.openxmlformats.org/officeDocument/2006/relationships/image" Target="../media/image258.pn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257.png"/><Relationship Id="rId5" Type="http://schemas.openxmlformats.org/officeDocument/2006/relationships/image" Target="../media/image256.png"/><Relationship Id="rId4" Type="http://schemas.openxmlformats.org/officeDocument/2006/relationships/image" Target="../media/image255.png"/></Relationships>
</file>

<file path=ppt/slides/_rels/slide48.xml.rels><?xml version="1.0" encoding="UTF-8" standalone="yes"?>
<Relationships xmlns="http://schemas.openxmlformats.org/package/2006/relationships"><Relationship Id="rId3" Type="http://schemas.openxmlformats.org/officeDocument/2006/relationships/image" Target="../media/image259.png"/><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image" Target="../media/image262.png"/><Relationship Id="rId5" Type="http://schemas.openxmlformats.org/officeDocument/2006/relationships/image" Target="../media/image261.png"/><Relationship Id="rId4" Type="http://schemas.openxmlformats.org/officeDocument/2006/relationships/image" Target="../media/image260.png"/></Relationships>
</file>

<file path=ppt/slides/_rels/slide49.xml.rels><?xml version="1.0" encoding="UTF-8" standalone="yes"?>
<Relationships xmlns="http://schemas.openxmlformats.org/package/2006/relationships"><Relationship Id="rId8" Type="http://schemas.openxmlformats.org/officeDocument/2006/relationships/image" Target="../media/image268.png"/><Relationship Id="rId3" Type="http://schemas.openxmlformats.org/officeDocument/2006/relationships/image" Target="../media/image263.png"/><Relationship Id="rId7" Type="http://schemas.openxmlformats.org/officeDocument/2006/relationships/image" Target="../media/image267.png"/><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image" Target="../media/image266.png"/><Relationship Id="rId5" Type="http://schemas.openxmlformats.org/officeDocument/2006/relationships/image" Target="../media/image265.png"/><Relationship Id="rId4" Type="http://schemas.openxmlformats.org/officeDocument/2006/relationships/image" Target="../media/image264.png"/><Relationship Id="rId9" Type="http://schemas.openxmlformats.org/officeDocument/2006/relationships/image" Target="../media/image269.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50.xml.rels><?xml version="1.0" encoding="UTF-8" standalone="yes"?>
<Relationships xmlns="http://schemas.openxmlformats.org/package/2006/relationships"><Relationship Id="rId8" Type="http://schemas.openxmlformats.org/officeDocument/2006/relationships/image" Target="../media/image275.png"/><Relationship Id="rId3" Type="http://schemas.openxmlformats.org/officeDocument/2006/relationships/image" Target="../media/image270.png"/><Relationship Id="rId7" Type="http://schemas.openxmlformats.org/officeDocument/2006/relationships/image" Target="../media/image274.png"/><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image" Target="../media/image273.png"/><Relationship Id="rId5" Type="http://schemas.openxmlformats.org/officeDocument/2006/relationships/image" Target="../media/image272.png"/><Relationship Id="rId4" Type="http://schemas.openxmlformats.org/officeDocument/2006/relationships/image" Target="../media/image271.png"/></Relationships>
</file>

<file path=ppt/slides/_rels/slide51.xml.rels><?xml version="1.0" encoding="UTF-8" standalone="yes"?>
<Relationships xmlns="http://schemas.openxmlformats.org/package/2006/relationships"><Relationship Id="rId8" Type="http://schemas.openxmlformats.org/officeDocument/2006/relationships/image" Target="../media/image281.png"/><Relationship Id="rId3" Type="http://schemas.openxmlformats.org/officeDocument/2006/relationships/image" Target="../media/image276.png"/><Relationship Id="rId7" Type="http://schemas.openxmlformats.org/officeDocument/2006/relationships/image" Target="../media/image280.png"/><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image" Target="../media/image279.png"/><Relationship Id="rId5" Type="http://schemas.openxmlformats.org/officeDocument/2006/relationships/image" Target="../media/image278.png"/><Relationship Id="rId4" Type="http://schemas.openxmlformats.org/officeDocument/2006/relationships/image" Target="../media/image277.png"/><Relationship Id="rId9" Type="http://schemas.openxmlformats.org/officeDocument/2006/relationships/image" Target="../media/image282.png"/></Relationships>
</file>

<file path=ppt/slides/_rels/slide52.xml.rels><?xml version="1.0" encoding="UTF-8" standalone="yes"?>
<Relationships xmlns="http://schemas.openxmlformats.org/package/2006/relationships"><Relationship Id="rId8" Type="http://schemas.openxmlformats.org/officeDocument/2006/relationships/image" Target="../media/image288.png"/><Relationship Id="rId3" Type="http://schemas.openxmlformats.org/officeDocument/2006/relationships/image" Target="../media/image283.png"/><Relationship Id="rId7" Type="http://schemas.openxmlformats.org/officeDocument/2006/relationships/image" Target="../media/image287.png"/><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image" Target="../media/image286.png"/><Relationship Id="rId5" Type="http://schemas.openxmlformats.org/officeDocument/2006/relationships/image" Target="../media/image285.png"/><Relationship Id="rId10" Type="http://schemas.openxmlformats.org/officeDocument/2006/relationships/image" Target="../media/image290.png"/><Relationship Id="rId4" Type="http://schemas.openxmlformats.org/officeDocument/2006/relationships/image" Target="../media/image284.png"/><Relationship Id="rId9" Type="http://schemas.openxmlformats.org/officeDocument/2006/relationships/image" Target="../media/image289.png"/></Relationships>
</file>

<file path=ppt/slides/_rels/slide53.xml.rels><?xml version="1.0" encoding="UTF-8" standalone="yes"?>
<Relationships xmlns="http://schemas.openxmlformats.org/package/2006/relationships"><Relationship Id="rId3" Type="http://schemas.openxmlformats.org/officeDocument/2006/relationships/image" Target="../media/image284.png"/><Relationship Id="rId7" Type="http://schemas.openxmlformats.org/officeDocument/2006/relationships/image" Target="../media/image294.png"/><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image" Target="../media/image293.png"/><Relationship Id="rId5" Type="http://schemas.openxmlformats.org/officeDocument/2006/relationships/image" Target="../media/image292.png"/><Relationship Id="rId4" Type="http://schemas.openxmlformats.org/officeDocument/2006/relationships/image" Target="../media/image291.png"/></Relationships>
</file>

<file path=ppt/slides/_rels/slide54.xml.rels><?xml version="1.0" encoding="UTF-8" standalone="yes"?>
<Relationships xmlns="http://schemas.openxmlformats.org/package/2006/relationships"><Relationship Id="rId8" Type="http://schemas.openxmlformats.org/officeDocument/2006/relationships/image" Target="../media/image300.png"/><Relationship Id="rId3" Type="http://schemas.openxmlformats.org/officeDocument/2006/relationships/image" Target="../media/image295.png"/><Relationship Id="rId7" Type="http://schemas.openxmlformats.org/officeDocument/2006/relationships/image" Target="../media/image299.png"/><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image" Target="../media/image298.png"/><Relationship Id="rId5" Type="http://schemas.openxmlformats.org/officeDocument/2006/relationships/image" Target="../media/image297.png"/><Relationship Id="rId4" Type="http://schemas.openxmlformats.org/officeDocument/2006/relationships/image" Target="../media/image296.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8" Type="http://schemas.openxmlformats.org/officeDocument/2006/relationships/image" Target="../media/image306.png"/><Relationship Id="rId13" Type="http://schemas.openxmlformats.org/officeDocument/2006/relationships/image" Target="../media/image311.png"/><Relationship Id="rId18" Type="http://schemas.openxmlformats.org/officeDocument/2006/relationships/image" Target="../media/image315.png"/><Relationship Id="rId3" Type="http://schemas.openxmlformats.org/officeDocument/2006/relationships/image" Target="../media/image301.png"/><Relationship Id="rId7" Type="http://schemas.openxmlformats.org/officeDocument/2006/relationships/image" Target="../media/image305.png"/><Relationship Id="rId12" Type="http://schemas.openxmlformats.org/officeDocument/2006/relationships/image" Target="../media/image310.png"/><Relationship Id="rId17" Type="http://schemas.openxmlformats.org/officeDocument/2006/relationships/image" Target="../media/image314.png"/><Relationship Id="rId2" Type="http://schemas.openxmlformats.org/officeDocument/2006/relationships/notesSlide" Target="../notesSlides/notesSlide56.xml"/><Relationship Id="rId16" Type="http://schemas.openxmlformats.org/officeDocument/2006/relationships/image" Target="../media/image313.png"/><Relationship Id="rId1" Type="http://schemas.openxmlformats.org/officeDocument/2006/relationships/slideLayout" Target="../slideLayouts/slideLayout1.xml"/><Relationship Id="rId6" Type="http://schemas.openxmlformats.org/officeDocument/2006/relationships/image" Target="../media/image304.png"/><Relationship Id="rId11" Type="http://schemas.openxmlformats.org/officeDocument/2006/relationships/image" Target="../media/image309.png"/><Relationship Id="rId5" Type="http://schemas.openxmlformats.org/officeDocument/2006/relationships/image" Target="../media/image303.png"/><Relationship Id="rId15" Type="http://schemas.openxmlformats.org/officeDocument/2006/relationships/image" Target="../media/image256.png"/><Relationship Id="rId10" Type="http://schemas.openxmlformats.org/officeDocument/2006/relationships/image" Target="../media/image308.png"/><Relationship Id="rId4" Type="http://schemas.openxmlformats.org/officeDocument/2006/relationships/image" Target="../media/image302.png"/><Relationship Id="rId9" Type="http://schemas.openxmlformats.org/officeDocument/2006/relationships/image" Target="../media/image307.png"/><Relationship Id="rId14" Type="http://schemas.openxmlformats.org/officeDocument/2006/relationships/image" Target="../media/image312.png"/></Relationships>
</file>

<file path=ppt/slides/_rels/slide57.xml.rels><?xml version="1.0" encoding="UTF-8" standalone="yes"?>
<Relationships xmlns="http://schemas.openxmlformats.org/package/2006/relationships"><Relationship Id="rId8" Type="http://schemas.openxmlformats.org/officeDocument/2006/relationships/image" Target="../media/image321.png"/><Relationship Id="rId3" Type="http://schemas.openxmlformats.org/officeDocument/2006/relationships/image" Target="../media/image316.png"/><Relationship Id="rId7" Type="http://schemas.openxmlformats.org/officeDocument/2006/relationships/image" Target="../media/image320.png"/><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image" Target="../media/image319.png"/><Relationship Id="rId11" Type="http://schemas.openxmlformats.org/officeDocument/2006/relationships/image" Target="../media/image324.png"/><Relationship Id="rId5" Type="http://schemas.openxmlformats.org/officeDocument/2006/relationships/image" Target="../media/image318.png"/><Relationship Id="rId10" Type="http://schemas.openxmlformats.org/officeDocument/2006/relationships/image" Target="../media/image323.png"/><Relationship Id="rId4" Type="http://schemas.openxmlformats.org/officeDocument/2006/relationships/image" Target="../media/image317.png"/><Relationship Id="rId9" Type="http://schemas.openxmlformats.org/officeDocument/2006/relationships/image" Target="../media/image322.png"/></Relationships>
</file>

<file path=ppt/slides/_rels/slide58.xml.rels><?xml version="1.0" encoding="UTF-8" standalone="yes"?>
<Relationships xmlns="http://schemas.openxmlformats.org/package/2006/relationships"><Relationship Id="rId8" Type="http://schemas.openxmlformats.org/officeDocument/2006/relationships/image" Target="../media/image329.png"/><Relationship Id="rId3" Type="http://schemas.openxmlformats.org/officeDocument/2006/relationships/image" Target="../media/image325.png"/><Relationship Id="rId7" Type="http://schemas.openxmlformats.org/officeDocument/2006/relationships/image" Target="../media/image328.png"/><Relationship Id="rId2" Type="http://schemas.openxmlformats.org/officeDocument/2006/relationships/notesSlide" Target="../notesSlides/notesSlide58.xml"/><Relationship Id="rId1" Type="http://schemas.openxmlformats.org/officeDocument/2006/relationships/slideLayout" Target="../slideLayouts/slideLayout1.xml"/><Relationship Id="rId6" Type="http://schemas.openxmlformats.org/officeDocument/2006/relationships/image" Target="../media/image327.png"/><Relationship Id="rId5" Type="http://schemas.openxmlformats.org/officeDocument/2006/relationships/image" Target="../media/image326.png"/><Relationship Id="rId4" Type="http://schemas.openxmlformats.org/officeDocument/2006/relationships/image" Target="../media/image64.png"/></Relationships>
</file>

<file path=ppt/slides/_rels/slide59.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notesSlide" Target="../notesSlides/notesSlide59.xml"/><Relationship Id="rId1" Type="http://schemas.openxmlformats.org/officeDocument/2006/relationships/slideLayout" Target="../slideLayouts/slideLayout1.xml"/><Relationship Id="rId6" Type="http://schemas.openxmlformats.org/officeDocument/2006/relationships/image" Target="../media/image333.png"/><Relationship Id="rId5" Type="http://schemas.openxmlformats.org/officeDocument/2006/relationships/image" Target="../media/image332.png"/><Relationship Id="rId4" Type="http://schemas.openxmlformats.org/officeDocument/2006/relationships/image" Target="../media/image33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8" Type="http://schemas.openxmlformats.org/officeDocument/2006/relationships/image" Target="../media/image339.png"/><Relationship Id="rId3" Type="http://schemas.openxmlformats.org/officeDocument/2006/relationships/image" Target="../media/image334.png"/><Relationship Id="rId7" Type="http://schemas.openxmlformats.org/officeDocument/2006/relationships/image" Target="../media/image338.png"/><Relationship Id="rId2" Type="http://schemas.openxmlformats.org/officeDocument/2006/relationships/notesSlide" Target="../notesSlides/notesSlide60.xml"/><Relationship Id="rId1" Type="http://schemas.openxmlformats.org/officeDocument/2006/relationships/slideLayout" Target="../slideLayouts/slideLayout1.xml"/><Relationship Id="rId6" Type="http://schemas.openxmlformats.org/officeDocument/2006/relationships/image" Target="../media/image337.png"/><Relationship Id="rId5" Type="http://schemas.openxmlformats.org/officeDocument/2006/relationships/image" Target="../media/image336.png"/><Relationship Id="rId4" Type="http://schemas.openxmlformats.org/officeDocument/2006/relationships/image" Target="../media/image335.png"/><Relationship Id="rId9" Type="http://schemas.openxmlformats.org/officeDocument/2006/relationships/image" Target="../media/image340.png"/></Relationships>
</file>

<file path=ppt/slides/_rels/slide61.xml.rels><?xml version="1.0" encoding="UTF-8" standalone="yes"?>
<Relationships xmlns="http://schemas.openxmlformats.org/package/2006/relationships"><Relationship Id="rId3" Type="http://schemas.openxmlformats.org/officeDocument/2006/relationships/image" Target="../media/image341.png"/><Relationship Id="rId2" Type="http://schemas.openxmlformats.org/officeDocument/2006/relationships/notesSlide" Target="../notesSlides/notesSlide61.xml"/><Relationship Id="rId1" Type="http://schemas.openxmlformats.org/officeDocument/2006/relationships/slideLayout" Target="../slideLayouts/slideLayout1.xml"/><Relationship Id="rId6" Type="http://schemas.openxmlformats.org/officeDocument/2006/relationships/image" Target="../media/image137.png"/><Relationship Id="rId5" Type="http://schemas.openxmlformats.org/officeDocument/2006/relationships/image" Target="../media/image343.png"/><Relationship Id="rId4" Type="http://schemas.openxmlformats.org/officeDocument/2006/relationships/image" Target="../media/image342.png"/></Relationships>
</file>

<file path=ppt/slides/_rels/slide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3.xml.rels><?xml version="1.0" encoding="UTF-8" standalone="yes"?>
<Relationships xmlns="http://schemas.openxmlformats.org/package/2006/relationships"><Relationship Id="rId3" Type="http://schemas.openxmlformats.org/officeDocument/2006/relationships/image" Target="../media/image344.png"/><Relationship Id="rId2" Type="http://schemas.openxmlformats.org/officeDocument/2006/relationships/notesSlide" Target="../notesSlides/notesSlide63.xml"/><Relationship Id="rId1" Type="http://schemas.openxmlformats.org/officeDocument/2006/relationships/slideLayout" Target="../slideLayouts/slideLayout1.xml"/><Relationship Id="rId6" Type="http://schemas.openxmlformats.org/officeDocument/2006/relationships/image" Target="../media/image347.png"/><Relationship Id="rId5" Type="http://schemas.openxmlformats.org/officeDocument/2006/relationships/image" Target="../media/image346.png"/><Relationship Id="rId4" Type="http://schemas.openxmlformats.org/officeDocument/2006/relationships/image" Target="../media/image345.png"/></Relationships>
</file>

<file path=ppt/slides/_rels/slide64.xml.rels><?xml version="1.0" encoding="UTF-8" standalone="yes"?>
<Relationships xmlns="http://schemas.openxmlformats.org/package/2006/relationships"><Relationship Id="rId8" Type="http://schemas.openxmlformats.org/officeDocument/2006/relationships/image" Target="../media/image353.png"/><Relationship Id="rId3" Type="http://schemas.openxmlformats.org/officeDocument/2006/relationships/image" Target="../media/image348.png"/><Relationship Id="rId7" Type="http://schemas.openxmlformats.org/officeDocument/2006/relationships/image" Target="../media/image352.png"/><Relationship Id="rId2" Type="http://schemas.openxmlformats.org/officeDocument/2006/relationships/notesSlide" Target="../notesSlides/notesSlide64.xml"/><Relationship Id="rId1" Type="http://schemas.openxmlformats.org/officeDocument/2006/relationships/slideLayout" Target="../slideLayouts/slideLayout1.xml"/><Relationship Id="rId6" Type="http://schemas.openxmlformats.org/officeDocument/2006/relationships/image" Target="../media/image351.png"/><Relationship Id="rId5" Type="http://schemas.openxmlformats.org/officeDocument/2006/relationships/image" Target="../media/image350.png"/><Relationship Id="rId4" Type="http://schemas.openxmlformats.org/officeDocument/2006/relationships/image" Target="../media/image349.png"/></Relationships>
</file>

<file path=ppt/slides/_rels/slide65.xml.rels><?xml version="1.0" encoding="UTF-8" standalone="yes"?>
<Relationships xmlns="http://schemas.openxmlformats.org/package/2006/relationships"><Relationship Id="rId8" Type="http://schemas.openxmlformats.org/officeDocument/2006/relationships/image" Target="../media/image359.png"/><Relationship Id="rId3" Type="http://schemas.openxmlformats.org/officeDocument/2006/relationships/image" Target="../media/image354.png"/><Relationship Id="rId7" Type="http://schemas.openxmlformats.org/officeDocument/2006/relationships/image" Target="../media/image358.png"/><Relationship Id="rId12" Type="http://schemas.openxmlformats.org/officeDocument/2006/relationships/image" Target="../media/image363.png"/><Relationship Id="rId2" Type="http://schemas.openxmlformats.org/officeDocument/2006/relationships/notesSlide" Target="../notesSlides/notesSlide65.xml"/><Relationship Id="rId1" Type="http://schemas.openxmlformats.org/officeDocument/2006/relationships/slideLayout" Target="../slideLayouts/slideLayout1.xml"/><Relationship Id="rId6" Type="http://schemas.openxmlformats.org/officeDocument/2006/relationships/image" Target="../media/image357.png"/><Relationship Id="rId11" Type="http://schemas.openxmlformats.org/officeDocument/2006/relationships/image" Target="../media/image362.png"/><Relationship Id="rId5" Type="http://schemas.openxmlformats.org/officeDocument/2006/relationships/image" Target="../media/image356.png"/><Relationship Id="rId10" Type="http://schemas.openxmlformats.org/officeDocument/2006/relationships/image" Target="../media/image361.png"/><Relationship Id="rId4" Type="http://schemas.openxmlformats.org/officeDocument/2006/relationships/image" Target="../media/image355.png"/><Relationship Id="rId9" Type="http://schemas.openxmlformats.org/officeDocument/2006/relationships/image" Target="../media/image360.png"/></Relationships>
</file>

<file path=ppt/slides/_rels/slide66.xml.rels><?xml version="1.0" encoding="UTF-8" standalone="yes"?>
<Relationships xmlns="http://schemas.openxmlformats.org/package/2006/relationships"><Relationship Id="rId3" Type="http://schemas.openxmlformats.org/officeDocument/2006/relationships/image" Target="../media/image364.png"/><Relationship Id="rId7" Type="http://schemas.openxmlformats.org/officeDocument/2006/relationships/image" Target="../media/image368.png"/><Relationship Id="rId2" Type="http://schemas.openxmlformats.org/officeDocument/2006/relationships/notesSlide" Target="../notesSlides/notesSlide66.xml"/><Relationship Id="rId1" Type="http://schemas.openxmlformats.org/officeDocument/2006/relationships/slideLayout" Target="../slideLayouts/slideLayout1.xml"/><Relationship Id="rId6" Type="http://schemas.openxmlformats.org/officeDocument/2006/relationships/image" Target="../media/image367.png"/><Relationship Id="rId5" Type="http://schemas.openxmlformats.org/officeDocument/2006/relationships/image" Target="../media/image366.png"/><Relationship Id="rId4" Type="http://schemas.openxmlformats.org/officeDocument/2006/relationships/image" Target="../media/image365.png"/></Relationships>
</file>

<file path=ppt/slides/_rels/slide67.xml.rels><?xml version="1.0" encoding="UTF-8" standalone="yes"?>
<Relationships xmlns="http://schemas.openxmlformats.org/package/2006/relationships"><Relationship Id="rId8" Type="http://schemas.openxmlformats.org/officeDocument/2006/relationships/image" Target="../media/image374.png"/><Relationship Id="rId13" Type="http://schemas.openxmlformats.org/officeDocument/2006/relationships/image" Target="../media/image379.png"/><Relationship Id="rId3" Type="http://schemas.openxmlformats.org/officeDocument/2006/relationships/image" Target="../media/image369.png"/><Relationship Id="rId7" Type="http://schemas.openxmlformats.org/officeDocument/2006/relationships/image" Target="../media/image373.png"/><Relationship Id="rId12" Type="http://schemas.openxmlformats.org/officeDocument/2006/relationships/image" Target="../media/image378.png"/><Relationship Id="rId2" Type="http://schemas.openxmlformats.org/officeDocument/2006/relationships/notesSlide" Target="../notesSlides/notesSlide67.xml"/><Relationship Id="rId1" Type="http://schemas.openxmlformats.org/officeDocument/2006/relationships/slideLayout" Target="../slideLayouts/slideLayout1.xml"/><Relationship Id="rId6" Type="http://schemas.openxmlformats.org/officeDocument/2006/relationships/image" Target="../media/image372.png"/><Relationship Id="rId11" Type="http://schemas.openxmlformats.org/officeDocument/2006/relationships/image" Target="../media/image377.png"/><Relationship Id="rId5" Type="http://schemas.openxmlformats.org/officeDocument/2006/relationships/image" Target="../media/image371.png"/><Relationship Id="rId10" Type="http://schemas.openxmlformats.org/officeDocument/2006/relationships/image" Target="../media/image376.png"/><Relationship Id="rId4" Type="http://schemas.openxmlformats.org/officeDocument/2006/relationships/image" Target="../media/image370.png"/><Relationship Id="rId9" Type="http://schemas.openxmlformats.org/officeDocument/2006/relationships/image" Target="../media/image375.png"/></Relationships>
</file>

<file path=ppt/slides/_rels/slide68.xml.rels><?xml version="1.0" encoding="UTF-8" standalone="yes"?>
<Relationships xmlns="http://schemas.openxmlformats.org/package/2006/relationships"><Relationship Id="rId8" Type="http://schemas.openxmlformats.org/officeDocument/2006/relationships/image" Target="../media/image385.png"/><Relationship Id="rId3" Type="http://schemas.openxmlformats.org/officeDocument/2006/relationships/image" Target="../media/image380.png"/><Relationship Id="rId7" Type="http://schemas.openxmlformats.org/officeDocument/2006/relationships/image" Target="../media/image384.png"/><Relationship Id="rId2" Type="http://schemas.openxmlformats.org/officeDocument/2006/relationships/notesSlide" Target="../notesSlides/notesSlide68.xml"/><Relationship Id="rId1" Type="http://schemas.openxmlformats.org/officeDocument/2006/relationships/slideLayout" Target="../slideLayouts/slideLayout1.xml"/><Relationship Id="rId6" Type="http://schemas.openxmlformats.org/officeDocument/2006/relationships/image" Target="../media/image383.png"/><Relationship Id="rId5" Type="http://schemas.openxmlformats.org/officeDocument/2006/relationships/image" Target="../media/image382.png"/><Relationship Id="rId10" Type="http://schemas.openxmlformats.org/officeDocument/2006/relationships/image" Target="../media/image387.png"/><Relationship Id="rId4" Type="http://schemas.openxmlformats.org/officeDocument/2006/relationships/image" Target="../media/image381.png"/><Relationship Id="rId9" Type="http://schemas.openxmlformats.org/officeDocument/2006/relationships/image" Target="../media/image386.png"/></Relationships>
</file>

<file path=ppt/slides/_rels/slide69.xml.rels><?xml version="1.0" encoding="UTF-8" standalone="yes"?>
<Relationships xmlns="http://schemas.openxmlformats.org/package/2006/relationships"><Relationship Id="rId3" Type="http://schemas.openxmlformats.org/officeDocument/2006/relationships/image" Target="../media/image388.png"/><Relationship Id="rId2" Type="http://schemas.openxmlformats.org/officeDocument/2006/relationships/notesSlide" Target="../notesSlides/notesSlide69.xml"/><Relationship Id="rId1" Type="http://schemas.openxmlformats.org/officeDocument/2006/relationships/slideLayout" Target="../slideLayouts/slideLayout1.xml"/><Relationship Id="rId6" Type="http://schemas.openxmlformats.org/officeDocument/2006/relationships/image" Target="../media/image391.png"/><Relationship Id="rId5" Type="http://schemas.openxmlformats.org/officeDocument/2006/relationships/image" Target="../media/image390.png"/><Relationship Id="rId4" Type="http://schemas.openxmlformats.org/officeDocument/2006/relationships/image" Target="../media/image389.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70.xml.rels><?xml version="1.0" encoding="UTF-8" standalone="yes"?>
<Relationships xmlns="http://schemas.openxmlformats.org/package/2006/relationships"><Relationship Id="rId3" Type="http://schemas.openxmlformats.org/officeDocument/2006/relationships/image" Target="../media/image392.png"/><Relationship Id="rId2" Type="http://schemas.openxmlformats.org/officeDocument/2006/relationships/notesSlide" Target="../notesSlides/notesSlide70.xml"/><Relationship Id="rId1" Type="http://schemas.openxmlformats.org/officeDocument/2006/relationships/slideLayout" Target="../slideLayouts/slideLayout1.xml"/><Relationship Id="rId6" Type="http://schemas.openxmlformats.org/officeDocument/2006/relationships/image" Target="../media/image316.png"/><Relationship Id="rId5" Type="http://schemas.openxmlformats.org/officeDocument/2006/relationships/image" Target="../media/image394.png"/><Relationship Id="rId4" Type="http://schemas.openxmlformats.org/officeDocument/2006/relationships/image" Target="../media/image393.png"/></Relationships>
</file>

<file path=ppt/slides/_rels/slide71.xml.rels><?xml version="1.0" encoding="UTF-8" standalone="yes"?>
<Relationships xmlns="http://schemas.openxmlformats.org/package/2006/relationships"><Relationship Id="rId8" Type="http://schemas.openxmlformats.org/officeDocument/2006/relationships/image" Target="../media/image400.png"/><Relationship Id="rId3" Type="http://schemas.openxmlformats.org/officeDocument/2006/relationships/image" Target="../media/image395.png"/><Relationship Id="rId7" Type="http://schemas.openxmlformats.org/officeDocument/2006/relationships/image" Target="../media/image399.png"/><Relationship Id="rId2" Type="http://schemas.openxmlformats.org/officeDocument/2006/relationships/notesSlide" Target="../notesSlides/notesSlide71.xml"/><Relationship Id="rId1" Type="http://schemas.openxmlformats.org/officeDocument/2006/relationships/slideLayout" Target="../slideLayouts/slideLayout1.xml"/><Relationship Id="rId6" Type="http://schemas.openxmlformats.org/officeDocument/2006/relationships/image" Target="../media/image398.png"/><Relationship Id="rId5" Type="http://schemas.openxmlformats.org/officeDocument/2006/relationships/image" Target="../media/image397.png"/><Relationship Id="rId4" Type="http://schemas.openxmlformats.org/officeDocument/2006/relationships/image" Target="../media/image396.png"/></Relationships>
</file>

<file path=ppt/slides/_rels/slide72.xml.rels><?xml version="1.0" encoding="UTF-8" standalone="yes"?>
<Relationships xmlns="http://schemas.openxmlformats.org/package/2006/relationships"><Relationship Id="rId3" Type="http://schemas.openxmlformats.org/officeDocument/2006/relationships/image" Target="../media/image401.png"/><Relationship Id="rId2" Type="http://schemas.openxmlformats.org/officeDocument/2006/relationships/notesSlide" Target="../notesSlides/notesSlide72.xml"/><Relationship Id="rId1" Type="http://schemas.openxmlformats.org/officeDocument/2006/relationships/slideLayout" Target="../slideLayouts/slideLayout1.xml"/><Relationship Id="rId6" Type="http://schemas.openxmlformats.org/officeDocument/2006/relationships/image" Target="../media/image404.png"/><Relationship Id="rId5" Type="http://schemas.openxmlformats.org/officeDocument/2006/relationships/image" Target="../media/image403.png"/><Relationship Id="rId4" Type="http://schemas.openxmlformats.org/officeDocument/2006/relationships/image" Target="../media/image402.png"/></Relationships>
</file>

<file path=ppt/slides/_rels/slide73.xml.rels><?xml version="1.0" encoding="UTF-8" standalone="yes"?>
<Relationships xmlns="http://schemas.openxmlformats.org/package/2006/relationships"><Relationship Id="rId3" Type="http://schemas.openxmlformats.org/officeDocument/2006/relationships/image" Target="../media/image405.png"/><Relationship Id="rId7" Type="http://schemas.openxmlformats.org/officeDocument/2006/relationships/image" Target="../media/image409.png"/><Relationship Id="rId2" Type="http://schemas.openxmlformats.org/officeDocument/2006/relationships/notesSlide" Target="../notesSlides/notesSlide73.xml"/><Relationship Id="rId1" Type="http://schemas.openxmlformats.org/officeDocument/2006/relationships/slideLayout" Target="../slideLayouts/slideLayout1.xml"/><Relationship Id="rId6" Type="http://schemas.openxmlformats.org/officeDocument/2006/relationships/image" Target="../media/image408.png"/><Relationship Id="rId5" Type="http://schemas.openxmlformats.org/officeDocument/2006/relationships/image" Target="../media/image407.png"/><Relationship Id="rId4" Type="http://schemas.openxmlformats.org/officeDocument/2006/relationships/image" Target="../media/image406.png"/></Relationships>
</file>

<file path=ppt/slides/_rels/slide74.xml.rels><?xml version="1.0" encoding="UTF-8" standalone="yes"?>
<Relationships xmlns="http://schemas.openxmlformats.org/package/2006/relationships"><Relationship Id="rId8" Type="http://schemas.openxmlformats.org/officeDocument/2006/relationships/image" Target="../media/image415.png"/><Relationship Id="rId3" Type="http://schemas.openxmlformats.org/officeDocument/2006/relationships/image" Target="../media/image410.png"/><Relationship Id="rId7" Type="http://schemas.openxmlformats.org/officeDocument/2006/relationships/image" Target="../media/image414.png"/><Relationship Id="rId2" Type="http://schemas.openxmlformats.org/officeDocument/2006/relationships/notesSlide" Target="../notesSlides/notesSlide74.xml"/><Relationship Id="rId1" Type="http://schemas.openxmlformats.org/officeDocument/2006/relationships/slideLayout" Target="../slideLayouts/slideLayout1.xml"/><Relationship Id="rId6" Type="http://schemas.openxmlformats.org/officeDocument/2006/relationships/image" Target="../media/image413.png"/><Relationship Id="rId5" Type="http://schemas.openxmlformats.org/officeDocument/2006/relationships/image" Target="../media/image412.png"/><Relationship Id="rId4" Type="http://schemas.openxmlformats.org/officeDocument/2006/relationships/image" Target="../media/image411.png"/></Relationships>
</file>

<file path=ppt/slides/_rels/slide75.xml.rels><?xml version="1.0" encoding="UTF-8" standalone="yes"?>
<Relationships xmlns="http://schemas.openxmlformats.org/package/2006/relationships"><Relationship Id="rId8" Type="http://schemas.openxmlformats.org/officeDocument/2006/relationships/image" Target="../media/image421.png"/><Relationship Id="rId3" Type="http://schemas.openxmlformats.org/officeDocument/2006/relationships/image" Target="../media/image416.png"/><Relationship Id="rId7" Type="http://schemas.openxmlformats.org/officeDocument/2006/relationships/image" Target="../media/image420.png"/><Relationship Id="rId2" Type="http://schemas.openxmlformats.org/officeDocument/2006/relationships/notesSlide" Target="../notesSlides/notesSlide75.xml"/><Relationship Id="rId1" Type="http://schemas.openxmlformats.org/officeDocument/2006/relationships/slideLayout" Target="../slideLayouts/slideLayout1.xml"/><Relationship Id="rId6" Type="http://schemas.openxmlformats.org/officeDocument/2006/relationships/image" Target="../media/image419.png"/><Relationship Id="rId5" Type="http://schemas.openxmlformats.org/officeDocument/2006/relationships/image" Target="../media/image418.png"/><Relationship Id="rId4" Type="http://schemas.openxmlformats.org/officeDocument/2006/relationships/image" Target="../media/image417.png"/></Relationships>
</file>

<file path=ppt/slides/_rels/slide76.xml.rels><?xml version="1.0" encoding="UTF-8" standalone="yes"?>
<Relationships xmlns="http://schemas.openxmlformats.org/package/2006/relationships"><Relationship Id="rId3" Type="http://schemas.openxmlformats.org/officeDocument/2006/relationships/image" Target="../media/image422.png"/><Relationship Id="rId2" Type="http://schemas.openxmlformats.org/officeDocument/2006/relationships/notesSlide" Target="../notesSlides/notesSlide76.xml"/><Relationship Id="rId1" Type="http://schemas.openxmlformats.org/officeDocument/2006/relationships/slideLayout" Target="../slideLayouts/slideLayout1.xml"/><Relationship Id="rId4" Type="http://schemas.openxmlformats.org/officeDocument/2006/relationships/image" Target="../media/image423.png"/></Relationships>
</file>

<file path=ppt/slides/_rels/slide77.xml.rels><?xml version="1.0" encoding="UTF-8" standalone="yes"?>
<Relationships xmlns="http://schemas.openxmlformats.org/package/2006/relationships"><Relationship Id="rId8" Type="http://schemas.openxmlformats.org/officeDocument/2006/relationships/image" Target="../media/image429.png"/><Relationship Id="rId13" Type="http://schemas.openxmlformats.org/officeDocument/2006/relationships/image" Target="../media/image434.png"/><Relationship Id="rId3" Type="http://schemas.openxmlformats.org/officeDocument/2006/relationships/image" Target="../media/image424.png"/><Relationship Id="rId7" Type="http://schemas.openxmlformats.org/officeDocument/2006/relationships/image" Target="../media/image428.png"/><Relationship Id="rId12" Type="http://schemas.openxmlformats.org/officeDocument/2006/relationships/image" Target="../media/image433.png"/><Relationship Id="rId2" Type="http://schemas.openxmlformats.org/officeDocument/2006/relationships/notesSlide" Target="../notesSlides/notesSlide77.xml"/><Relationship Id="rId1" Type="http://schemas.openxmlformats.org/officeDocument/2006/relationships/slideLayout" Target="../slideLayouts/slideLayout1.xml"/><Relationship Id="rId6" Type="http://schemas.openxmlformats.org/officeDocument/2006/relationships/image" Target="../media/image427.png"/><Relationship Id="rId11" Type="http://schemas.openxmlformats.org/officeDocument/2006/relationships/image" Target="../media/image432.png"/><Relationship Id="rId5" Type="http://schemas.openxmlformats.org/officeDocument/2006/relationships/image" Target="../media/image426.png"/><Relationship Id="rId10" Type="http://schemas.openxmlformats.org/officeDocument/2006/relationships/image" Target="../media/image431.png"/><Relationship Id="rId4" Type="http://schemas.openxmlformats.org/officeDocument/2006/relationships/image" Target="../media/image425.png"/><Relationship Id="rId9" Type="http://schemas.openxmlformats.org/officeDocument/2006/relationships/image" Target="../media/image430.png"/></Relationships>
</file>

<file path=ppt/slides/_rels/slide78.xml.rels><?xml version="1.0" encoding="UTF-8" standalone="yes"?>
<Relationships xmlns="http://schemas.openxmlformats.org/package/2006/relationships"><Relationship Id="rId3" Type="http://schemas.openxmlformats.org/officeDocument/2006/relationships/image" Target="../media/image435.png"/><Relationship Id="rId2" Type="http://schemas.openxmlformats.org/officeDocument/2006/relationships/notesSlide" Target="../notesSlides/notesSlide78.xml"/><Relationship Id="rId1" Type="http://schemas.openxmlformats.org/officeDocument/2006/relationships/slideLayout" Target="../slideLayouts/slideLayout1.xml"/><Relationship Id="rId6" Type="http://schemas.openxmlformats.org/officeDocument/2006/relationships/image" Target="../media/image438.png"/><Relationship Id="rId5" Type="http://schemas.openxmlformats.org/officeDocument/2006/relationships/image" Target="../media/image437.png"/><Relationship Id="rId4" Type="http://schemas.openxmlformats.org/officeDocument/2006/relationships/image" Target="../media/image436.png"/></Relationships>
</file>

<file path=ppt/slides/_rels/slide79.xml.rels><?xml version="1.0" encoding="UTF-8" standalone="yes"?>
<Relationships xmlns="http://schemas.openxmlformats.org/package/2006/relationships"><Relationship Id="rId3" Type="http://schemas.openxmlformats.org/officeDocument/2006/relationships/image" Target="../media/image439.png"/><Relationship Id="rId7" Type="http://schemas.openxmlformats.org/officeDocument/2006/relationships/image" Target="../media/image443.png"/><Relationship Id="rId2" Type="http://schemas.openxmlformats.org/officeDocument/2006/relationships/notesSlide" Target="../notesSlides/notesSlide79.xml"/><Relationship Id="rId1" Type="http://schemas.openxmlformats.org/officeDocument/2006/relationships/slideLayout" Target="../slideLayouts/slideLayout1.xml"/><Relationship Id="rId6" Type="http://schemas.openxmlformats.org/officeDocument/2006/relationships/image" Target="../media/image442.png"/><Relationship Id="rId5" Type="http://schemas.openxmlformats.org/officeDocument/2006/relationships/image" Target="../media/image441.png"/><Relationship Id="rId4" Type="http://schemas.openxmlformats.org/officeDocument/2006/relationships/image" Target="../media/image440.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80.xml.rels><?xml version="1.0" encoding="UTF-8" standalone="yes"?>
<Relationships xmlns="http://schemas.openxmlformats.org/package/2006/relationships"><Relationship Id="rId8" Type="http://schemas.openxmlformats.org/officeDocument/2006/relationships/image" Target="../media/image449.png"/><Relationship Id="rId3" Type="http://schemas.openxmlformats.org/officeDocument/2006/relationships/image" Target="../media/image444.png"/><Relationship Id="rId7" Type="http://schemas.openxmlformats.org/officeDocument/2006/relationships/image" Target="../media/image448.png"/><Relationship Id="rId2" Type="http://schemas.openxmlformats.org/officeDocument/2006/relationships/notesSlide" Target="../notesSlides/notesSlide80.xml"/><Relationship Id="rId1" Type="http://schemas.openxmlformats.org/officeDocument/2006/relationships/slideLayout" Target="../slideLayouts/slideLayout1.xml"/><Relationship Id="rId6" Type="http://schemas.openxmlformats.org/officeDocument/2006/relationships/image" Target="../media/image447.png"/><Relationship Id="rId5" Type="http://schemas.openxmlformats.org/officeDocument/2006/relationships/image" Target="../media/image446.png"/><Relationship Id="rId4" Type="http://schemas.openxmlformats.org/officeDocument/2006/relationships/image" Target="../media/image445.png"/><Relationship Id="rId9" Type="http://schemas.openxmlformats.org/officeDocument/2006/relationships/image" Target="../media/image450.png"/></Relationships>
</file>

<file path=ppt/slides/_rels/slide81.xml.rels><?xml version="1.0" encoding="UTF-8" standalone="yes"?>
<Relationships xmlns="http://schemas.openxmlformats.org/package/2006/relationships"><Relationship Id="rId3" Type="http://schemas.openxmlformats.org/officeDocument/2006/relationships/image" Target="../media/image451.jpeg"/><Relationship Id="rId2" Type="http://schemas.openxmlformats.org/officeDocument/2006/relationships/notesSlide" Target="../notesSlides/notesSlide81.xml"/><Relationship Id="rId1" Type="http://schemas.openxmlformats.org/officeDocument/2006/relationships/slideLayout" Target="../slideLayouts/slideLayout1.xml"/><Relationship Id="rId5" Type="http://schemas.openxmlformats.org/officeDocument/2006/relationships/image" Target="../media/image415.png"/><Relationship Id="rId4" Type="http://schemas.openxmlformats.org/officeDocument/2006/relationships/image" Target="../media/image452.png"/></Relationships>
</file>

<file path=ppt/slides/_rels/slide82.xml.rels><?xml version="1.0" encoding="UTF-8" standalone="yes"?>
<Relationships xmlns="http://schemas.openxmlformats.org/package/2006/relationships"><Relationship Id="rId3" Type="http://schemas.openxmlformats.org/officeDocument/2006/relationships/image" Target="../media/image453.png"/><Relationship Id="rId7" Type="http://schemas.openxmlformats.org/officeDocument/2006/relationships/image" Target="../media/image457.png"/><Relationship Id="rId2" Type="http://schemas.openxmlformats.org/officeDocument/2006/relationships/notesSlide" Target="../notesSlides/notesSlide82.xml"/><Relationship Id="rId1" Type="http://schemas.openxmlformats.org/officeDocument/2006/relationships/slideLayout" Target="../slideLayouts/slideLayout1.xml"/><Relationship Id="rId6" Type="http://schemas.openxmlformats.org/officeDocument/2006/relationships/image" Target="../media/image456.png"/><Relationship Id="rId5" Type="http://schemas.openxmlformats.org/officeDocument/2006/relationships/image" Target="../media/image455.png"/><Relationship Id="rId4" Type="http://schemas.openxmlformats.org/officeDocument/2006/relationships/image" Target="../media/image454.png"/></Relationships>
</file>

<file path=ppt/slides/_rels/slide83.xml.rels><?xml version="1.0" encoding="UTF-8" standalone="yes"?>
<Relationships xmlns="http://schemas.openxmlformats.org/package/2006/relationships"><Relationship Id="rId8" Type="http://schemas.openxmlformats.org/officeDocument/2006/relationships/image" Target="../media/image462.png"/><Relationship Id="rId3" Type="http://schemas.openxmlformats.org/officeDocument/2006/relationships/image" Target="../media/image458.png"/><Relationship Id="rId7" Type="http://schemas.openxmlformats.org/officeDocument/2006/relationships/image" Target="../media/image461.png"/><Relationship Id="rId2" Type="http://schemas.openxmlformats.org/officeDocument/2006/relationships/notesSlide" Target="../notesSlides/notesSlide83.xml"/><Relationship Id="rId1" Type="http://schemas.openxmlformats.org/officeDocument/2006/relationships/slideLayout" Target="../slideLayouts/slideLayout1.xml"/><Relationship Id="rId6" Type="http://schemas.openxmlformats.org/officeDocument/2006/relationships/image" Target="../media/image460.png"/><Relationship Id="rId5" Type="http://schemas.openxmlformats.org/officeDocument/2006/relationships/image" Target="../media/image459.png"/><Relationship Id="rId4" Type="http://schemas.openxmlformats.org/officeDocument/2006/relationships/image" Target="../media/image334.png"/></Relationships>
</file>

<file path=ppt/slides/_rels/slide84.xml.rels><?xml version="1.0" encoding="UTF-8" standalone="yes"?>
<Relationships xmlns="http://schemas.openxmlformats.org/package/2006/relationships"><Relationship Id="rId3" Type="http://schemas.openxmlformats.org/officeDocument/2006/relationships/image" Target="../media/image463.png"/><Relationship Id="rId2" Type="http://schemas.openxmlformats.org/officeDocument/2006/relationships/notesSlide" Target="../notesSlides/notesSlide84.xml"/><Relationship Id="rId1" Type="http://schemas.openxmlformats.org/officeDocument/2006/relationships/slideLayout" Target="../slideLayouts/slideLayout1.xml"/><Relationship Id="rId6" Type="http://schemas.openxmlformats.org/officeDocument/2006/relationships/image" Target="../media/image466.png"/><Relationship Id="rId5" Type="http://schemas.openxmlformats.org/officeDocument/2006/relationships/image" Target="../media/image465.png"/><Relationship Id="rId4" Type="http://schemas.openxmlformats.org/officeDocument/2006/relationships/image" Target="../media/image464.png"/></Relationships>
</file>

<file path=ppt/slides/_rels/slide85.xml.rels><?xml version="1.0" encoding="UTF-8" standalone="yes"?>
<Relationships xmlns="http://schemas.openxmlformats.org/package/2006/relationships"><Relationship Id="rId8" Type="http://schemas.openxmlformats.org/officeDocument/2006/relationships/image" Target="../media/image472.png"/><Relationship Id="rId3" Type="http://schemas.openxmlformats.org/officeDocument/2006/relationships/image" Target="../media/image467.png"/><Relationship Id="rId7" Type="http://schemas.openxmlformats.org/officeDocument/2006/relationships/image" Target="../media/image471.png"/><Relationship Id="rId12" Type="http://schemas.openxmlformats.org/officeDocument/2006/relationships/image" Target="../media/image476.png"/><Relationship Id="rId2" Type="http://schemas.openxmlformats.org/officeDocument/2006/relationships/notesSlide" Target="../notesSlides/notesSlide85.xml"/><Relationship Id="rId1" Type="http://schemas.openxmlformats.org/officeDocument/2006/relationships/slideLayout" Target="../slideLayouts/slideLayout1.xml"/><Relationship Id="rId6" Type="http://schemas.openxmlformats.org/officeDocument/2006/relationships/image" Target="../media/image470.png"/><Relationship Id="rId11" Type="http://schemas.openxmlformats.org/officeDocument/2006/relationships/image" Target="../media/image475.png"/><Relationship Id="rId5" Type="http://schemas.openxmlformats.org/officeDocument/2006/relationships/image" Target="../media/image469.png"/><Relationship Id="rId10" Type="http://schemas.openxmlformats.org/officeDocument/2006/relationships/image" Target="../media/image474.png"/><Relationship Id="rId4" Type="http://schemas.openxmlformats.org/officeDocument/2006/relationships/image" Target="../media/image468.png"/><Relationship Id="rId9" Type="http://schemas.openxmlformats.org/officeDocument/2006/relationships/image" Target="../media/image473.png"/></Relationships>
</file>

<file path=ppt/slides/_rels/slide86.xml.rels><?xml version="1.0" encoding="UTF-8" standalone="yes"?>
<Relationships xmlns="http://schemas.openxmlformats.org/package/2006/relationships"><Relationship Id="rId8" Type="http://schemas.openxmlformats.org/officeDocument/2006/relationships/image" Target="../media/image480.png"/><Relationship Id="rId3" Type="http://schemas.openxmlformats.org/officeDocument/2006/relationships/image" Target="../media/image477.png"/><Relationship Id="rId7" Type="http://schemas.openxmlformats.org/officeDocument/2006/relationships/image" Target="../media/image479.png"/><Relationship Id="rId2" Type="http://schemas.openxmlformats.org/officeDocument/2006/relationships/notesSlide" Target="../notesSlides/notesSlide86.xml"/><Relationship Id="rId1" Type="http://schemas.openxmlformats.org/officeDocument/2006/relationships/slideLayout" Target="../slideLayouts/slideLayout1.xml"/><Relationship Id="rId6" Type="http://schemas.openxmlformats.org/officeDocument/2006/relationships/image" Target="../media/image66.png"/><Relationship Id="rId5" Type="http://schemas.openxmlformats.org/officeDocument/2006/relationships/image" Target="../media/image478.png"/><Relationship Id="rId4" Type="http://schemas.openxmlformats.org/officeDocument/2006/relationships/image" Target="../media/image62.png"/><Relationship Id="rId9" Type="http://schemas.openxmlformats.org/officeDocument/2006/relationships/image" Target="../media/image481.png"/></Relationships>
</file>

<file path=ppt/slides/_rels/slide87.xml.rels><?xml version="1.0" encoding="UTF-8" standalone="yes"?>
<Relationships xmlns="http://schemas.openxmlformats.org/package/2006/relationships"><Relationship Id="rId3" Type="http://schemas.openxmlformats.org/officeDocument/2006/relationships/image" Target="../media/image482.png"/><Relationship Id="rId2" Type="http://schemas.openxmlformats.org/officeDocument/2006/relationships/notesSlide" Target="../notesSlides/notesSlide87.xml"/><Relationship Id="rId1" Type="http://schemas.openxmlformats.org/officeDocument/2006/relationships/slideLayout" Target="../slideLayouts/slideLayout1.xml"/><Relationship Id="rId6" Type="http://schemas.openxmlformats.org/officeDocument/2006/relationships/image" Target="../media/image485.png"/><Relationship Id="rId5" Type="http://schemas.openxmlformats.org/officeDocument/2006/relationships/image" Target="../media/image484.png"/><Relationship Id="rId4" Type="http://schemas.openxmlformats.org/officeDocument/2006/relationships/image" Target="../media/image483.png"/></Relationships>
</file>

<file path=ppt/slides/_rels/slide88.xml.rels><?xml version="1.0" encoding="UTF-8" standalone="yes"?>
<Relationships xmlns="http://schemas.openxmlformats.org/package/2006/relationships"><Relationship Id="rId3" Type="http://schemas.openxmlformats.org/officeDocument/2006/relationships/image" Target="../media/image486.png"/><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487.png"/><Relationship Id="rId2" Type="http://schemas.openxmlformats.org/officeDocument/2006/relationships/notesSlide" Target="../notesSlides/notesSlide89.xml"/><Relationship Id="rId1" Type="http://schemas.openxmlformats.org/officeDocument/2006/relationships/slideLayout" Target="../slideLayouts/slideLayout1.xml"/><Relationship Id="rId6" Type="http://schemas.openxmlformats.org/officeDocument/2006/relationships/image" Target="../media/image490.png"/><Relationship Id="rId5" Type="http://schemas.openxmlformats.org/officeDocument/2006/relationships/image" Target="../media/image489.png"/><Relationship Id="rId4" Type="http://schemas.openxmlformats.org/officeDocument/2006/relationships/image" Target="../media/image488.png"/></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90.xml.rels><?xml version="1.0" encoding="UTF-8" standalone="yes"?>
<Relationships xmlns="http://schemas.openxmlformats.org/package/2006/relationships"><Relationship Id="rId3" Type="http://schemas.openxmlformats.org/officeDocument/2006/relationships/image" Target="../media/image491.png"/><Relationship Id="rId2" Type="http://schemas.openxmlformats.org/officeDocument/2006/relationships/notesSlide" Target="../notesSlides/notesSlide90.xml"/><Relationship Id="rId1" Type="http://schemas.openxmlformats.org/officeDocument/2006/relationships/slideLayout" Target="../slideLayouts/slideLayout1.xml"/><Relationship Id="rId6" Type="http://schemas.openxmlformats.org/officeDocument/2006/relationships/image" Target="../media/image494.png"/><Relationship Id="rId5" Type="http://schemas.openxmlformats.org/officeDocument/2006/relationships/image" Target="../media/image493.png"/><Relationship Id="rId4" Type="http://schemas.openxmlformats.org/officeDocument/2006/relationships/image" Target="../media/image492.png"/></Relationships>
</file>

<file path=ppt/slides/_rels/slide91.xml.rels><?xml version="1.0" encoding="UTF-8" standalone="yes"?>
<Relationships xmlns="http://schemas.openxmlformats.org/package/2006/relationships"><Relationship Id="rId8" Type="http://schemas.openxmlformats.org/officeDocument/2006/relationships/image" Target="../media/image500.png"/><Relationship Id="rId13" Type="http://schemas.openxmlformats.org/officeDocument/2006/relationships/image" Target="../media/image505.png"/><Relationship Id="rId3" Type="http://schemas.openxmlformats.org/officeDocument/2006/relationships/image" Target="../media/image495.png"/><Relationship Id="rId7" Type="http://schemas.openxmlformats.org/officeDocument/2006/relationships/image" Target="../media/image499.png"/><Relationship Id="rId12" Type="http://schemas.openxmlformats.org/officeDocument/2006/relationships/image" Target="../media/image504.png"/><Relationship Id="rId2" Type="http://schemas.openxmlformats.org/officeDocument/2006/relationships/notesSlide" Target="../notesSlides/notesSlide91.xml"/><Relationship Id="rId1" Type="http://schemas.openxmlformats.org/officeDocument/2006/relationships/slideLayout" Target="../slideLayouts/slideLayout1.xml"/><Relationship Id="rId6" Type="http://schemas.openxmlformats.org/officeDocument/2006/relationships/image" Target="../media/image498.png"/><Relationship Id="rId11" Type="http://schemas.openxmlformats.org/officeDocument/2006/relationships/image" Target="../media/image503.png"/><Relationship Id="rId5" Type="http://schemas.openxmlformats.org/officeDocument/2006/relationships/image" Target="../media/image497.png"/><Relationship Id="rId10" Type="http://schemas.openxmlformats.org/officeDocument/2006/relationships/image" Target="../media/image502.png"/><Relationship Id="rId4" Type="http://schemas.openxmlformats.org/officeDocument/2006/relationships/image" Target="../media/image496.png"/><Relationship Id="rId9" Type="http://schemas.openxmlformats.org/officeDocument/2006/relationships/image" Target="../media/image501.png"/><Relationship Id="rId14" Type="http://schemas.openxmlformats.org/officeDocument/2006/relationships/image" Target="../media/image506.png"/></Relationships>
</file>

<file path=ppt/slides/_rels/slide92.xml.rels><?xml version="1.0" encoding="UTF-8" standalone="yes"?>
<Relationships xmlns="http://schemas.openxmlformats.org/package/2006/relationships"><Relationship Id="rId8" Type="http://schemas.openxmlformats.org/officeDocument/2006/relationships/image" Target="../media/image512.png"/><Relationship Id="rId3" Type="http://schemas.openxmlformats.org/officeDocument/2006/relationships/image" Target="../media/image507.png"/><Relationship Id="rId7" Type="http://schemas.openxmlformats.org/officeDocument/2006/relationships/image" Target="../media/image511.png"/><Relationship Id="rId2" Type="http://schemas.openxmlformats.org/officeDocument/2006/relationships/notesSlide" Target="../notesSlides/notesSlide92.xml"/><Relationship Id="rId1" Type="http://schemas.openxmlformats.org/officeDocument/2006/relationships/slideLayout" Target="../slideLayouts/slideLayout1.xml"/><Relationship Id="rId6" Type="http://schemas.openxmlformats.org/officeDocument/2006/relationships/image" Target="../media/image510.png"/><Relationship Id="rId5" Type="http://schemas.openxmlformats.org/officeDocument/2006/relationships/image" Target="../media/image509.png"/><Relationship Id="rId4" Type="http://schemas.openxmlformats.org/officeDocument/2006/relationships/image" Target="../media/image508.png"/><Relationship Id="rId9" Type="http://schemas.openxmlformats.org/officeDocument/2006/relationships/image" Target="../media/image513.png"/></Relationships>
</file>

<file path=ppt/slides/_rels/slide93.xml.rels><?xml version="1.0" encoding="UTF-8" standalone="yes"?>
<Relationships xmlns="http://schemas.openxmlformats.org/package/2006/relationships"><Relationship Id="rId3" Type="http://schemas.openxmlformats.org/officeDocument/2006/relationships/image" Target="../media/image514.png"/><Relationship Id="rId7" Type="http://schemas.openxmlformats.org/officeDocument/2006/relationships/image" Target="../media/image518.png"/><Relationship Id="rId2" Type="http://schemas.openxmlformats.org/officeDocument/2006/relationships/notesSlide" Target="../notesSlides/notesSlide93.xml"/><Relationship Id="rId1" Type="http://schemas.openxmlformats.org/officeDocument/2006/relationships/slideLayout" Target="../slideLayouts/slideLayout1.xml"/><Relationship Id="rId6" Type="http://schemas.openxmlformats.org/officeDocument/2006/relationships/image" Target="../media/image517.png"/><Relationship Id="rId5" Type="http://schemas.openxmlformats.org/officeDocument/2006/relationships/image" Target="../media/image516.png"/><Relationship Id="rId4" Type="http://schemas.openxmlformats.org/officeDocument/2006/relationships/image" Target="../media/image5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1357313" y="703297"/>
            <a:ext cx="6429375" cy="189309"/>
          </a:xfrm>
          <a:prstGeom prst="rect">
            <a:avLst/>
          </a:prstGeom>
          <a:noFill/>
          <a:ln/>
        </p:spPr>
        <p:txBody>
          <a:bodyPr wrap="none" lIns="0" tIns="0" rIns="0" bIns="0" rtlCol="0" anchor="t">
            <a:spAutoFit/>
          </a:bodyPr>
          <a:lstStyle/>
          <a:p>
            <a:pPr marL="0" indent="0" algn="ctr">
              <a:lnSpc>
                <a:spcPts val="1400"/>
              </a:lnSpc>
              <a:buNone/>
            </a:pPr>
            <a:r>
              <a:rPr lang="en-US" sz="1050" kern="0" spc="2" dirty="0">
                <a:solidFill>
                  <a:srgbClr val="64FFDA"/>
                </a:solidFill>
                <a:latin typeface="Roboto Mono" pitchFamily="34" charset="0"/>
                <a:ea typeface="Roboto Mono" pitchFamily="34" charset="-122"/>
                <a:cs typeface="Roboto Mono" pitchFamily="34" charset="-120"/>
              </a:rPr>
              <a:t>CURSO INTENSIVO - 3 DIAS</a:t>
            </a:r>
            <a:endParaRPr lang="en-US" sz="1050" dirty="0"/>
          </a:p>
        </p:txBody>
      </p:sp>
      <p:sp>
        <p:nvSpPr>
          <p:cNvPr id="4" name="Text 1"/>
          <p:cNvSpPr/>
          <p:nvPr/>
        </p:nvSpPr>
        <p:spPr>
          <a:xfrm>
            <a:off x="1357313" y="1035481"/>
            <a:ext cx="6429375" cy="1697338"/>
          </a:xfrm>
          <a:prstGeom prst="rect">
            <a:avLst/>
          </a:prstGeom>
          <a:noFill/>
          <a:ln/>
        </p:spPr>
        <p:txBody>
          <a:bodyPr wrap="square" lIns="0" tIns="0" rIns="0" bIns="0" rtlCol="0" anchor="t">
            <a:spAutoFit/>
          </a:bodyPr>
          <a:lstStyle/>
          <a:p>
            <a:pPr marL="0" indent="0" algn="ctr">
              <a:lnSpc>
                <a:spcPts val="4500"/>
              </a:lnSpc>
              <a:buNone/>
            </a:pPr>
            <a:r>
              <a:rPr lang="en-US" sz="3731" b="1" dirty="0">
                <a:solidFill>
                  <a:srgbClr val="FFFFFF"/>
                </a:solidFill>
                <a:latin typeface="Montserrat" pitchFamily="34" charset="0"/>
                <a:ea typeface="Montserrat" pitchFamily="34" charset="-122"/>
                <a:cs typeface="Montserrat" pitchFamily="34" charset="-120"/>
              </a:rPr>
              <a:t>INTELIGÊNCIA ARTIFICIAL</a:t>
            </a:r>
            <a:r>
              <a:rPr lang="en-US" sz="3731" b="1" dirty="0">
                <a:solidFill>
                  <a:srgbClr val="FF9F43"/>
                </a:solidFill>
                <a:latin typeface="Montserrat" pitchFamily="34" charset="0"/>
                <a:ea typeface="Montserrat" pitchFamily="34" charset="-122"/>
                <a:cs typeface="Montserrat" pitchFamily="34" charset="-120"/>
              </a:rPr>
              <a:t>
</a:t>
            </a:r>
            <a:r>
              <a:rPr lang="en-US" sz="3731" b="1" dirty="0">
                <a:solidFill>
                  <a:srgbClr val="FFFFFF"/>
                </a:solidFill>
                <a:latin typeface="Montserrat" pitchFamily="34" charset="0"/>
                <a:ea typeface="Montserrat" pitchFamily="34" charset="-122"/>
                <a:cs typeface="Montserrat" pitchFamily="34" charset="-120"/>
              </a:rPr>
              <a:t>PARA ADVOGADOS</a:t>
            </a:r>
            <a:endParaRPr lang="en-US" sz="3731" dirty="0"/>
          </a:p>
        </p:txBody>
      </p:sp>
      <p:sp>
        <p:nvSpPr>
          <p:cNvPr id="5" name="Text 2"/>
          <p:cNvSpPr/>
          <p:nvPr/>
        </p:nvSpPr>
        <p:spPr>
          <a:xfrm>
            <a:off x="1357313" y="3261457"/>
            <a:ext cx="6429375" cy="600075"/>
          </a:xfrm>
          <a:prstGeom prst="rect">
            <a:avLst/>
          </a:prstGeom>
          <a:noFill/>
          <a:ln/>
        </p:spPr>
        <p:txBody>
          <a:bodyPr wrap="square" lIns="0" tIns="0" rIns="0" bIns="0" rtlCol="0" anchor="t">
            <a:spAutoFit/>
          </a:bodyPr>
          <a:lstStyle/>
          <a:p>
            <a:pPr marL="0" indent="0" algn="ctr">
              <a:lnSpc>
                <a:spcPts val="2400"/>
              </a:lnSpc>
              <a:buNone/>
            </a:pPr>
            <a:r>
              <a:rPr lang="en-US" sz="1486" dirty="0">
                <a:solidFill>
                  <a:srgbClr val="A8B2D1"/>
                </a:solidFill>
                <a:latin typeface="Open Sans" pitchFamily="34" charset="0"/>
                <a:ea typeface="Open Sans" pitchFamily="34" charset="-122"/>
                <a:cs typeface="Open Sans" pitchFamily="34" charset="-120"/>
              </a:rPr>
              <a:t>Da Teoria à Prática: Transformando a Advocacia com Tecnologia, Segurança e Ética.</a:t>
            </a:r>
            <a:endParaRPr lang="en-US" sz="1486" dirty="0"/>
          </a:p>
        </p:txBody>
      </p:sp>
      <p:pic>
        <p:nvPicPr>
          <p:cNvPr id="6" name="Image 1" descr="preencoded.png"/>
          <p:cNvPicPr>
            <a:picLocks noChangeAspect="1"/>
          </p:cNvPicPr>
          <p:nvPr/>
        </p:nvPicPr>
        <p:blipFill>
          <a:blip r:embed="rId3"/>
          <a:stretch>
            <a:fillRect/>
          </a:stretch>
        </p:blipFill>
        <p:spPr>
          <a:xfrm>
            <a:off x="2778919" y="4308016"/>
            <a:ext cx="100013" cy="114300"/>
          </a:xfrm>
          <a:prstGeom prst="rect">
            <a:avLst/>
          </a:prstGeom>
        </p:spPr>
      </p:pic>
      <p:sp>
        <p:nvSpPr>
          <p:cNvPr id="7" name="Text 3"/>
          <p:cNvSpPr/>
          <p:nvPr/>
        </p:nvSpPr>
        <p:spPr>
          <a:xfrm>
            <a:off x="2950369" y="4290157"/>
            <a:ext cx="746522" cy="150019"/>
          </a:xfrm>
          <a:prstGeom prst="rect">
            <a:avLst/>
          </a:prstGeom>
          <a:noFill/>
          <a:ln/>
        </p:spPr>
        <p:txBody>
          <a:bodyPr wrap="none" lIns="0" tIns="0" rIns="0" bIns="0" rtlCol="0" anchor="t">
            <a:spAutoFit/>
          </a:bodyPr>
          <a:lstStyle/>
          <a:p>
            <a:pPr marL="0" indent="0" algn="ctr">
              <a:lnSpc>
                <a:spcPts val="1100"/>
              </a:lnSpc>
              <a:buNone/>
            </a:pPr>
            <a:r>
              <a:rPr lang="en-US" sz="834" dirty="0">
                <a:solidFill>
                  <a:srgbClr val="8892B0"/>
                </a:solidFill>
                <a:latin typeface="Roboto Mono" pitchFamily="34" charset="0"/>
                <a:ea typeface="Roboto Mono" pitchFamily="34" charset="-122"/>
                <a:cs typeface="Roboto Mono" pitchFamily="34" charset="-120"/>
              </a:rPr>
              <a:t>Edição 2026</a:t>
            </a:r>
            <a:endParaRPr lang="en-US" sz="834" dirty="0"/>
          </a:p>
        </p:txBody>
      </p:sp>
      <p:pic>
        <p:nvPicPr>
          <p:cNvPr id="8" name="Image 2" descr="preencoded.png"/>
          <p:cNvPicPr>
            <a:picLocks noChangeAspect="1"/>
          </p:cNvPicPr>
          <p:nvPr/>
        </p:nvPicPr>
        <p:blipFill>
          <a:blip r:embed="rId4"/>
          <a:stretch>
            <a:fillRect/>
          </a:stretch>
        </p:blipFill>
        <p:spPr>
          <a:xfrm>
            <a:off x="3982641" y="4308016"/>
            <a:ext cx="142875" cy="114300"/>
          </a:xfrm>
          <a:prstGeom prst="rect">
            <a:avLst/>
          </a:prstGeom>
        </p:spPr>
      </p:pic>
      <p:sp>
        <p:nvSpPr>
          <p:cNvPr id="9" name="Text 4"/>
          <p:cNvSpPr/>
          <p:nvPr/>
        </p:nvSpPr>
        <p:spPr>
          <a:xfrm>
            <a:off x="4196953" y="4290157"/>
            <a:ext cx="814388" cy="150019"/>
          </a:xfrm>
          <a:prstGeom prst="rect">
            <a:avLst/>
          </a:prstGeom>
          <a:noFill/>
          <a:ln/>
        </p:spPr>
        <p:txBody>
          <a:bodyPr wrap="none" lIns="0" tIns="0" rIns="0" bIns="0" rtlCol="0" anchor="t">
            <a:spAutoFit/>
          </a:bodyPr>
          <a:lstStyle/>
          <a:p>
            <a:pPr marL="0" indent="0" algn="ctr">
              <a:lnSpc>
                <a:spcPts val="1100"/>
              </a:lnSpc>
              <a:buNone/>
            </a:pPr>
            <a:r>
              <a:rPr lang="en-US" sz="834" dirty="0">
                <a:solidFill>
                  <a:srgbClr val="8892B0"/>
                </a:solidFill>
                <a:latin typeface="Roboto Mono" pitchFamily="34" charset="0"/>
                <a:ea typeface="Roboto Mono" pitchFamily="34" charset="-122"/>
                <a:cs typeface="Roboto Mono" pitchFamily="34" charset="-120"/>
              </a:rPr>
              <a:t>IA Generativa</a:t>
            </a:r>
            <a:endParaRPr lang="en-US" sz="834" dirty="0"/>
          </a:p>
        </p:txBody>
      </p:sp>
      <p:pic>
        <p:nvPicPr>
          <p:cNvPr id="10" name="Image 3" descr="preencoded.png"/>
          <p:cNvPicPr>
            <a:picLocks noChangeAspect="1"/>
          </p:cNvPicPr>
          <p:nvPr/>
        </p:nvPicPr>
        <p:blipFill>
          <a:blip r:embed="rId5"/>
          <a:stretch>
            <a:fillRect/>
          </a:stretch>
        </p:blipFill>
        <p:spPr>
          <a:xfrm>
            <a:off x="5297091" y="4308016"/>
            <a:ext cx="114300" cy="114300"/>
          </a:xfrm>
          <a:prstGeom prst="rect">
            <a:avLst/>
          </a:prstGeom>
        </p:spPr>
      </p:pic>
      <p:sp>
        <p:nvSpPr>
          <p:cNvPr id="11" name="Text 5"/>
          <p:cNvSpPr/>
          <p:nvPr/>
        </p:nvSpPr>
        <p:spPr>
          <a:xfrm>
            <a:off x="5482828" y="4290157"/>
            <a:ext cx="882253" cy="150019"/>
          </a:xfrm>
          <a:prstGeom prst="rect">
            <a:avLst/>
          </a:prstGeom>
          <a:noFill/>
          <a:ln/>
        </p:spPr>
        <p:txBody>
          <a:bodyPr wrap="none" lIns="0" tIns="0" rIns="0" bIns="0" rtlCol="0" anchor="t">
            <a:spAutoFit/>
          </a:bodyPr>
          <a:lstStyle/>
          <a:p>
            <a:pPr marL="0" indent="0" algn="ctr">
              <a:lnSpc>
                <a:spcPts val="1100"/>
              </a:lnSpc>
              <a:buNone/>
            </a:pPr>
            <a:r>
              <a:rPr lang="en-US" sz="834" dirty="0">
                <a:solidFill>
                  <a:srgbClr val="8892B0"/>
                </a:solidFill>
                <a:latin typeface="Roboto Mono" pitchFamily="34" charset="0"/>
                <a:ea typeface="Roboto Mono" pitchFamily="34" charset="-122"/>
                <a:cs typeface="Roboto Mono" pitchFamily="34" charset="-120"/>
              </a:rPr>
              <a:t>Regulação IA</a:t>
            </a:r>
            <a:endParaRPr lang="en-US" sz="834"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3" name="Text 0"/>
          <p:cNvSpPr/>
          <p:nvPr/>
        </p:nvSpPr>
        <p:spPr>
          <a:xfrm>
            <a:off x="428625" y="428625"/>
            <a:ext cx="8286750" cy="417909"/>
          </a:xfrm>
          <a:prstGeom prst="rect">
            <a:avLst/>
          </a:prstGeom>
          <a:noFill/>
          <a:ln/>
        </p:spPr>
        <p:txBody>
          <a:bodyPr wrap="none" lIns="0" tIns="0" rIns="0" bIns="0" rtlCol="0" anchor="t">
            <a:spAutoFit/>
          </a:bodyPr>
          <a:lstStyle/>
          <a:p>
            <a:pPr marL="0" indent="0" algn="ctr">
              <a:lnSpc>
                <a:spcPts val="3200"/>
              </a:lnSpc>
              <a:buNone/>
            </a:pPr>
            <a:r>
              <a:rPr lang="en-US" sz="2436" b="1" dirty="0">
                <a:solidFill>
                  <a:srgbClr val="E6F1FF"/>
                </a:solidFill>
                <a:latin typeface="Montserrat" pitchFamily="34" charset="0"/>
                <a:ea typeface="Montserrat" pitchFamily="34" charset="-122"/>
                <a:cs typeface="Montserrat" pitchFamily="34" charset="-120"/>
              </a:rPr>
              <a:t>PERSONALIDADE JURÍDICA</a:t>
            </a:r>
            <a:endParaRPr lang="en-US" sz="2436" dirty="0"/>
          </a:p>
        </p:txBody>
      </p:sp>
      <p:sp>
        <p:nvSpPr>
          <p:cNvPr id="4" name="Text 1"/>
          <p:cNvSpPr/>
          <p:nvPr/>
        </p:nvSpPr>
        <p:spPr>
          <a:xfrm>
            <a:off x="428625" y="917972"/>
            <a:ext cx="8286750" cy="226814"/>
          </a:xfrm>
          <a:prstGeom prst="rect">
            <a:avLst/>
          </a:prstGeom>
          <a:noFill/>
          <a:ln/>
        </p:spPr>
        <p:txBody>
          <a:bodyPr wrap="none" lIns="0" tIns="0" rIns="0" bIns="0" rtlCol="0" anchor="t">
            <a:spAutoFit/>
          </a:bodyPr>
          <a:lstStyle/>
          <a:p>
            <a:pPr marL="0" indent="0" algn="ctr">
              <a:lnSpc>
                <a:spcPts val="1600"/>
              </a:lnSpc>
              <a:buNone/>
            </a:pPr>
            <a:r>
              <a:rPr lang="en-US" sz="1269" dirty="0">
                <a:solidFill>
                  <a:srgbClr val="64FFDA"/>
                </a:solidFill>
                <a:latin typeface="Roboto Mono" pitchFamily="34" charset="0"/>
                <a:ea typeface="Roboto Mono" pitchFamily="34" charset="-122"/>
                <a:cs typeface="Roboto Mono" pitchFamily="34" charset="-120"/>
              </a:rPr>
              <a:t>A IA pode ser sujeito de direitos?</a:t>
            </a:r>
            <a:endParaRPr lang="en-US" sz="1269" dirty="0"/>
          </a:p>
        </p:txBody>
      </p:sp>
      <p:pic>
        <p:nvPicPr>
          <p:cNvPr id="5" name="Image 1" descr="preencoded.png"/>
          <p:cNvPicPr>
            <a:picLocks noChangeAspect="1"/>
          </p:cNvPicPr>
          <p:nvPr/>
        </p:nvPicPr>
        <p:blipFill>
          <a:blip r:embed="rId3"/>
          <a:stretch>
            <a:fillRect/>
          </a:stretch>
        </p:blipFill>
        <p:spPr>
          <a:xfrm>
            <a:off x="3455789" y="1701998"/>
            <a:ext cx="2232422" cy="1785938"/>
          </a:xfrm>
          <a:prstGeom prst="rect">
            <a:avLst/>
          </a:prstGeom>
        </p:spPr>
      </p:pic>
      <p:sp>
        <p:nvSpPr>
          <p:cNvPr id="6" name="Shape 2"/>
          <p:cNvSpPr/>
          <p:nvPr/>
        </p:nvSpPr>
        <p:spPr>
          <a:xfrm>
            <a:off x="428625" y="1651099"/>
            <a:ext cx="3314700" cy="2271713"/>
          </a:xfrm>
          <a:prstGeom prst="rect">
            <a:avLst/>
          </a:prstGeom>
          <a:solidFill>
            <a:srgbClr val="0A192F">
              <a:alpha val="80000"/>
            </a:srgbClr>
          </a:solidFill>
          <a:ln w="9144">
            <a:solidFill>
              <a:srgbClr val="64FFDA">
                <a:alpha val="10000"/>
              </a:srgbClr>
            </a:solidFill>
            <a:prstDash val="solid"/>
          </a:ln>
        </p:spPr>
        <p:txBody>
          <a:bodyPr/>
          <a:lstStyle/>
          <a:p>
            <a:endParaRPr lang="pt-BR"/>
          </a:p>
        </p:txBody>
      </p:sp>
      <p:pic>
        <p:nvPicPr>
          <p:cNvPr id="7" name="Image 2" descr="preencoded.png"/>
          <p:cNvPicPr>
            <a:picLocks noChangeAspect="1"/>
          </p:cNvPicPr>
          <p:nvPr/>
        </p:nvPicPr>
        <p:blipFill>
          <a:blip r:embed="rId4"/>
          <a:stretch>
            <a:fillRect/>
          </a:stretch>
        </p:blipFill>
        <p:spPr>
          <a:xfrm>
            <a:off x="571500" y="1801118"/>
            <a:ext cx="250031" cy="285750"/>
          </a:xfrm>
          <a:prstGeom prst="rect">
            <a:avLst/>
          </a:prstGeom>
        </p:spPr>
      </p:pic>
      <p:sp>
        <p:nvSpPr>
          <p:cNvPr id="8" name="Text 3"/>
          <p:cNvSpPr/>
          <p:nvPr/>
        </p:nvSpPr>
        <p:spPr>
          <a:xfrm>
            <a:off x="964406" y="1822549"/>
            <a:ext cx="1939528" cy="242888"/>
          </a:xfrm>
          <a:prstGeom prst="rect">
            <a:avLst/>
          </a:prstGeom>
          <a:noFill/>
          <a:ln/>
        </p:spPr>
        <p:txBody>
          <a:bodyPr wrap="none" lIns="0" tIns="0" rIns="0" bIns="0" rtlCol="0" anchor="t">
            <a:spAutoFit/>
          </a:bodyPr>
          <a:lstStyle/>
          <a:p>
            <a:pPr marL="0" indent="0" algn="l">
              <a:lnSpc>
                <a:spcPts val="1900"/>
              </a:lnSpc>
              <a:buNone/>
            </a:pPr>
            <a:r>
              <a:rPr lang="en-US" sz="1397" b="1" dirty="0">
                <a:solidFill>
                  <a:srgbClr val="E6F1FF"/>
                </a:solidFill>
                <a:latin typeface="Montserrat" pitchFamily="34" charset="0"/>
                <a:ea typeface="Montserrat" pitchFamily="34" charset="-122"/>
                <a:cs typeface="Montserrat" pitchFamily="34" charset="-120"/>
              </a:rPr>
              <a:t>PESSOA NATURAL</a:t>
            </a:r>
            <a:endParaRPr lang="en-US" sz="1397" dirty="0"/>
          </a:p>
        </p:txBody>
      </p:sp>
      <p:sp>
        <p:nvSpPr>
          <p:cNvPr id="9" name="Text 4"/>
          <p:cNvSpPr/>
          <p:nvPr/>
        </p:nvSpPr>
        <p:spPr>
          <a:xfrm>
            <a:off x="571500" y="2422624"/>
            <a:ext cx="3028950" cy="194667"/>
          </a:xfrm>
          <a:prstGeom prst="rect">
            <a:avLst/>
          </a:prstGeom>
          <a:noFill/>
          <a:ln/>
        </p:spPr>
        <p:txBody>
          <a:bodyPr wrap="none" lIns="0" tIns="0" rIns="0" bIns="0" rtlCol="0" anchor="t">
            <a:spAutoFit/>
          </a:bodyPr>
          <a:lstStyle/>
          <a:p>
            <a:pPr marL="0" indent="0" algn="l">
              <a:lnSpc>
                <a:spcPts val="1400"/>
              </a:lnSpc>
              <a:buNone/>
            </a:pPr>
            <a:r>
              <a:rPr lang="en-US" sz="1050" dirty="0">
                <a:solidFill>
                  <a:srgbClr val="E6F1FF"/>
                </a:solidFill>
                <a:latin typeface="Open Sans" pitchFamily="34" charset="0"/>
                <a:ea typeface="Open Sans" pitchFamily="34" charset="-122"/>
                <a:cs typeface="Open Sans" pitchFamily="34" charset="-120"/>
              </a:rPr>
              <a:t>Subjetividade e Consciência</a:t>
            </a:r>
            <a:endParaRPr lang="en-US" sz="1050" dirty="0"/>
          </a:p>
        </p:txBody>
      </p:sp>
      <p:sp>
        <p:nvSpPr>
          <p:cNvPr id="10" name="Text 5"/>
          <p:cNvSpPr/>
          <p:nvPr/>
        </p:nvSpPr>
        <p:spPr>
          <a:xfrm>
            <a:off x="571500" y="2760166"/>
            <a:ext cx="3028950" cy="194667"/>
          </a:xfrm>
          <a:prstGeom prst="rect">
            <a:avLst/>
          </a:prstGeom>
          <a:noFill/>
          <a:ln/>
        </p:spPr>
        <p:txBody>
          <a:bodyPr wrap="none" lIns="0" tIns="0" rIns="0" bIns="0" rtlCol="0" anchor="t">
            <a:spAutoFit/>
          </a:bodyPr>
          <a:lstStyle/>
          <a:p>
            <a:pPr marL="0" indent="0" algn="l">
              <a:lnSpc>
                <a:spcPts val="1400"/>
              </a:lnSpc>
              <a:buNone/>
            </a:pPr>
            <a:r>
              <a:rPr lang="en-US" sz="1050" dirty="0">
                <a:solidFill>
                  <a:srgbClr val="E6F1FF"/>
                </a:solidFill>
                <a:latin typeface="Open Sans" pitchFamily="34" charset="0"/>
                <a:ea typeface="Open Sans" pitchFamily="34" charset="-122"/>
                <a:cs typeface="Open Sans" pitchFamily="34" charset="-120"/>
              </a:rPr>
              <a:t>Responsabilidade Moral</a:t>
            </a:r>
            <a:endParaRPr lang="en-US" sz="1050" dirty="0"/>
          </a:p>
        </p:txBody>
      </p:sp>
      <p:sp>
        <p:nvSpPr>
          <p:cNvPr id="11" name="Text 6"/>
          <p:cNvSpPr/>
          <p:nvPr/>
        </p:nvSpPr>
        <p:spPr>
          <a:xfrm>
            <a:off x="571500" y="3097709"/>
            <a:ext cx="3028950" cy="194667"/>
          </a:xfrm>
          <a:prstGeom prst="rect">
            <a:avLst/>
          </a:prstGeom>
          <a:noFill/>
          <a:ln/>
        </p:spPr>
        <p:txBody>
          <a:bodyPr wrap="none" lIns="0" tIns="0" rIns="0" bIns="0" rtlCol="0" anchor="t">
            <a:spAutoFit/>
          </a:bodyPr>
          <a:lstStyle/>
          <a:p>
            <a:pPr marL="0" indent="0" algn="l">
              <a:lnSpc>
                <a:spcPts val="1400"/>
              </a:lnSpc>
              <a:buNone/>
            </a:pPr>
            <a:r>
              <a:rPr lang="en-US" sz="1050" dirty="0">
                <a:solidFill>
                  <a:srgbClr val="E6F1FF"/>
                </a:solidFill>
                <a:latin typeface="Open Sans" pitchFamily="34" charset="0"/>
                <a:ea typeface="Open Sans" pitchFamily="34" charset="-122"/>
                <a:cs typeface="Open Sans" pitchFamily="34" charset="-120"/>
              </a:rPr>
              <a:t>Patrimônio Próprio</a:t>
            </a:r>
            <a:endParaRPr lang="en-US" sz="1050" dirty="0"/>
          </a:p>
        </p:txBody>
      </p:sp>
      <p:sp>
        <p:nvSpPr>
          <p:cNvPr id="12" name="Text 7"/>
          <p:cNvSpPr/>
          <p:nvPr/>
        </p:nvSpPr>
        <p:spPr>
          <a:xfrm>
            <a:off x="571500" y="3435251"/>
            <a:ext cx="3028950" cy="194667"/>
          </a:xfrm>
          <a:prstGeom prst="rect">
            <a:avLst/>
          </a:prstGeom>
          <a:noFill/>
          <a:ln/>
        </p:spPr>
        <p:txBody>
          <a:bodyPr wrap="none" lIns="0" tIns="0" rIns="0" bIns="0" rtlCol="0" anchor="t">
            <a:spAutoFit/>
          </a:bodyPr>
          <a:lstStyle/>
          <a:p>
            <a:pPr marL="0" indent="0" algn="l">
              <a:lnSpc>
                <a:spcPts val="1400"/>
              </a:lnSpc>
              <a:buNone/>
            </a:pPr>
            <a:r>
              <a:rPr lang="en-US" sz="1050" dirty="0">
                <a:solidFill>
                  <a:srgbClr val="E6F1FF"/>
                </a:solidFill>
                <a:latin typeface="Open Sans" pitchFamily="34" charset="0"/>
                <a:ea typeface="Open Sans" pitchFamily="34" charset="-122"/>
                <a:cs typeface="Open Sans" pitchFamily="34" charset="-120"/>
              </a:rPr>
              <a:t>Titular de Deveres</a:t>
            </a:r>
            <a:endParaRPr lang="en-US" sz="1050" dirty="0"/>
          </a:p>
        </p:txBody>
      </p:sp>
      <p:sp>
        <p:nvSpPr>
          <p:cNvPr id="13" name="Shape 8"/>
          <p:cNvSpPr/>
          <p:nvPr/>
        </p:nvSpPr>
        <p:spPr>
          <a:xfrm>
            <a:off x="5400675" y="1551087"/>
            <a:ext cx="3314700" cy="2471738"/>
          </a:xfrm>
          <a:prstGeom prst="rect">
            <a:avLst/>
          </a:prstGeom>
          <a:solidFill>
            <a:srgbClr val="0A192F">
              <a:alpha val="80000"/>
            </a:srgbClr>
          </a:solidFill>
          <a:ln w="9144">
            <a:solidFill>
              <a:srgbClr val="64FFDA">
                <a:alpha val="10000"/>
              </a:srgbClr>
            </a:solidFill>
            <a:prstDash val="solid"/>
          </a:ln>
        </p:spPr>
        <p:txBody>
          <a:bodyPr/>
          <a:lstStyle/>
          <a:p>
            <a:endParaRPr lang="pt-BR"/>
          </a:p>
        </p:txBody>
      </p:sp>
      <p:pic>
        <p:nvPicPr>
          <p:cNvPr id="14" name="Image 3" descr="preencoded.png"/>
          <p:cNvPicPr>
            <a:picLocks noChangeAspect="1"/>
          </p:cNvPicPr>
          <p:nvPr/>
        </p:nvPicPr>
        <p:blipFill>
          <a:blip r:embed="rId5"/>
          <a:stretch>
            <a:fillRect/>
          </a:stretch>
        </p:blipFill>
        <p:spPr>
          <a:xfrm>
            <a:off x="5543550" y="1801118"/>
            <a:ext cx="357188" cy="285750"/>
          </a:xfrm>
          <a:prstGeom prst="rect">
            <a:avLst/>
          </a:prstGeom>
        </p:spPr>
      </p:pic>
      <p:sp>
        <p:nvSpPr>
          <p:cNvPr id="15" name="Text 9"/>
          <p:cNvSpPr/>
          <p:nvPr/>
        </p:nvSpPr>
        <p:spPr>
          <a:xfrm>
            <a:off x="6043613" y="1701105"/>
            <a:ext cx="2528888" cy="485775"/>
          </a:xfrm>
          <a:prstGeom prst="rect">
            <a:avLst/>
          </a:prstGeom>
          <a:noFill/>
          <a:ln/>
        </p:spPr>
        <p:txBody>
          <a:bodyPr wrap="square" lIns="0" tIns="0" rIns="0" bIns="0" rtlCol="0" anchor="t">
            <a:spAutoFit/>
          </a:bodyPr>
          <a:lstStyle/>
          <a:p>
            <a:pPr marL="0" indent="0" algn="l">
              <a:lnSpc>
                <a:spcPts val="1900"/>
              </a:lnSpc>
              <a:buNone/>
            </a:pPr>
            <a:r>
              <a:rPr lang="en-US" sz="1397" b="1" dirty="0">
                <a:solidFill>
                  <a:srgbClr val="64FFDA"/>
                </a:solidFill>
                <a:latin typeface="Montserrat" pitchFamily="34" charset="0"/>
                <a:ea typeface="Montserrat" pitchFamily="34" charset="-122"/>
                <a:cs typeface="Montserrat" pitchFamily="34" charset="-120"/>
              </a:rPr>
              <a:t>IA (PESSOA ELETRÔNICA?)</a:t>
            </a:r>
            <a:endParaRPr lang="en-US" sz="1397" dirty="0"/>
          </a:p>
        </p:txBody>
      </p:sp>
      <p:sp>
        <p:nvSpPr>
          <p:cNvPr id="16" name="Text 10"/>
          <p:cNvSpPr/>
          <p:nvPr/>
        </p:nvSpPr>
        <p:spPr>
          <a:xfrm>
            <a:off x="5543550" y="2522637"/>
            <a:ext cx="3028950" cy="194667"/>
          </a:xfrm>
          <a:prstGeom prst="rect">
            <a:avLst/>
          </a:prstGeom>
          <a:noFill/>
          <a:ln/>
        </p:spPr>
        <p:txBody>
          <a:bodyPr wrap="none" lIns="0" tIns="0" rIns="0" bIns="0" rtlCol="0" anchor="t">
            <a:spAutoFit/>
          </a:bodyPr>
          <a:lstStyle/>
          <a:p>
            <a:pPr marL="0" indent="0" algn="l">
              <a:lnSpc>
                <a:spcPts val="1400"/>
              </a:lnSpc>
              <a:buNone/>
            </a:pPr>
            <a:r>
              <a:rPr lang="en-US" sz="1050" dirty="0">
                <a:solidFill>
                  <a:srgbClr val="64FFDA"/>
                </a:solidFill>
                <a:latin typeface="Open Sans" pitchFamily="34" charset="0"/>
                <a:ea typeface="Open Sans" pitchFamily="34" charset="-122"/>
                <a:cs typeface="Open Sans" pitchFamily="34" charset="-120"/>
              </a:rPr>
              <a:t>Autonomia Algorítmica</a:t>
            </a:r>
            <a:endParaRPr lang="en-US" sz="1050" dirty="0"/>
          </a:p>
        </p:txBody>
      </p:sp>
      <p:sp>
        <p:nvSpPr>
          <p:cNvPr id="17" name="Text 11"/>
          <p:cNvSpPr/>
          <p:nvPr/>
        </p:nvSpPr>
        <p:spPr>
          <a:xfrm>
            <a:off x="5543550" y="2860179"/>
            <a:ext cx="3028950" cy="194667"/>
          </a:xfrm>
          <a:prstGeom prst="rect">
            <a:avLst/>
          </a:prstGeom>
          <a:noFill/>
          <a:ln/>
        </p:spPr>
        <p:txBody>
          <a:bodyPr wrap="none" lIns="0" tIns="0" rIns="0" bIns="0" rtlCol="0" anchor="t">
            <a:spAutoFit/>
          </a:bodyPr>
          <a:lstStyle/>
          <a:p>
            <a:pPr marL="0" indent="0" algn="l">
              <a:lnSpc>
                <a:spcPts val="1400"/>
              </a:lnSpc>
              <a:buNone/>
            </a:pPr>
            <a:r>
              <a:rPr lang="en-US" sz="1050" dirty="0">
                <a:solidFill>
                  <a:srgbClr val="64FFDA"/>
                </a:solidFill>
                <a:latin typeface="Open Sans" pitchFamily="34" charset="0"/>
                <a:ea typeface="Open Sans" pitchFamily="34" charset="-122"/>
                <a:cs typeface="Open Sans" pitchFamily="34" charset="-120"/>
              </a:rPr>
              <a:t>Ausência de Intencionalidade</a:t>
            </a:r>
            <a:endParaRPr lang="en-US" sz="1050" dirty="0"/>
          </a:p>
        </p:txBody>
      </p:sp>
      <p:sp>
        <p:nvSpPr>
          <p:cNvPr id="18" name="Text 12"/>
          <p:cNvSpPr/>
          <p:nvPr/>
        </p:nvSpPr>
        <p:spPr>
          <a:xfrm>
            <a:off x="5543550" y="3197721"/>
            <a:ext cx="3028950" cy="194667"/>
          </a:xfrm>
          <a:prstGeom prst="rect">
            <a:avLst/>
          </a:prstGeom>
          <a:noFill/>
          <a:ln/>
        </p:spPr>
        <p:txBody>
          <a:bodyPr wrap="none" lIns="0" tIns="0" rIns="0" bIns="0" rtlCol="0" anchor="t">
            <a:spAutoFit/>
          </a:bodyPr>
          <a:lstStyle/>
          <a:p>
            <a:pPr marL="0" indent="0" algn="l">
              <a:lnSpc>
                <a:spcPts val="1400"/>
              </a:lnSpc>
              <a:buNone/>
            </a:pPr>
            <a:r>
              <a:rPr lang="en-US" sz="1050" dirty="0">
                <a:solidFill>
                  <a:srgbClr val="64FFDA"/>
                </a:solidFill>
                <a:latin typeface="Open Sans" pitchFamily="34" charset="0"/>
                <a:ea typeface="Open Sans" pitchFamily="34" charset="-122"/>
                <a:cs typeface="Open Sans" pitchFamily="34" charset="-120"/>
              </a:rPr>
              <a:t>Quem repara o dano?</a:t>
            </a:r>
            <a:endParaRPr lang="en-US" sz="1050" dirty="0"/>
          </a:p>
        </p:txBody>
      </p:sp>
      <p:sp>
        <p:nvSpPr>
          <p:cNvPr id="19" name="Text 13"/>
          <p:cNvSpPr/>
          <p:nvPr/>
        </p:nvSpPr>
        <p:spPr>
          <a:xfrm>
            <a:off x="5543550" y="3535263"/>
            <a:ext cx="3028950" cy="194667"/>
          </a:xfrm>
          <a:prstGeom prst="rect">
            <a:avLst/>
          </a:prstGeom>
          <a:noFill/>
          <a:ln/>
        </p:spPr>
        <p:txBody>
          <a:bodyPr wrap="none" lIns="0" tIns="0" rIns="0" bIns="0" rtlCol="0" anchor="t">
            <a:spAutoFit/>
          </a:bodyPr>
          <a:lstStyle/>
          <a:p>
            <a:pPr marL="0" indent="0" algn="l">
              <a:lnSpc>
                <a:spcPts val="1400"/>
              </a:lnSpc>
              <a:buNone/>
            </a:pPr>
            <a:r>
              <a:rPr lang="en-US" sz="1050" dirty="0">
                <a:solidFill>
                  <a:srgbClr val="64FFDA"/>
                </a:solidFill>
                <a:latin typeface="Open Sans" pitchFamily="34" charset="0"/>
                <a:ea typeface="Open Sans" pitchFamily="34" charset="-122"/>
                <a:cs typeface="Open Sans" pitchFamily="34" charset="-120"/>
              </a:rPr>
              <a:t>Fundo Garantidor (Proposta UE)</a:t>
            </a:r>
            <a:endParaRPr lang="en-US" sz="1050" dirty="0"/>
          </a:p>
        </p:txBody>
      </p:sp>
      <p:sp>
        <p:nvSpPr>
          <p:cNvPr id="20" name="Shape 14"/>
          <p:cNvSpPr/>
          <p:nvPr/>
        </p:nvSpPr>
        <p:spPr>
          <a:xfrm>
            <a:off x="428625" y="4286250"/>
            <a:ext cx="8286750" cy="428625"/>
          </a:xfrm>
          <a:prstGeom prst="rect">
            <a:avLst/>
          </a:prstGeom>
          <a:solidFill>
            <a:srgbClr val="000000">
              <a:alpha val="0"/>
            </a:srgbClr>
          </a:solidFill>
          <a:ln/>
        </p:spPr>
        <p:txBody>
          <a:bodyPr/>
          <a:lstStyle/>
          <a:p>
            <a:endParaRPr lang="pt-BR"/>
          </a:p>
        </p:txBody>
      </p:sp>
      <p:sp>
        <p:nvSpPr>
          <p:cNvPr id="21" name="Shape 15"/>
          <p:cNvSpPr/>
          <p:nvPr/>
        </p:nvSpPr>
        <p:spPr>
          <a:xfrm>
            <a:off x="428625" y="4286250"/>
            <a:ext cx="8286750" cy="7144"/>
          </a:xfrm>
          <a:prstGeom prst="rect">
            <a:avLst/>
          </a:prstGeom>
          <a:solidFill>
            <a:srgbClr val="E0FFF8"/>
          </a:solidFill>
          <a:ln/>
        </p:spPr>
        <p:txBody>
          <a:bodyPr/>
          <a:lstStyle/>
          <a:p>
            <a:endParaRPr lang="pt-BR"/>
          </a:p>
        </p:txBody>
      </p:sp>
      <p:sp>
        <p:nvSpPr>
          <p:cNvPr id="22" name="Text 16"/>
          <p:cNvSpPr/>
          <p:nvPr/>
        </p:nvSpPr>
        <p:spPr>
          <a:xfrm>
            <a:off x="428625" y="4286250"/>
            <a:ext cx="8286750" cy="428625"/>
          </a:xfrm>
          <a:prstGeom prst="rect">
            <a:avLst/>
          </a:prstGeom>
          <a:noFill/>
          <a:ln/>
        </p:spPr>
        <p:txBody>
          <a:bodyPr wrap="square" lIns="127508" tIns="127508" rIns="127508" bIns="127508" rtlCol="0" anchor="t">
            <a:spAutoFit/>
          </a:bodyPr>
          <a:lstStyle/>
          <a:p>
            <a:pPr marL="0" indent="0" algn="ctr">
              <a:lnSpc>
                <a:spcPts val="1500"/>
              </a:lnSpc>
              <a:buNone/>
            </a:pPr>
            <a:r>
              <a:rPr lang="en-US" sz="1159" dirty="0">
                <a:solidFill>
                  <a:srgbClr val="A8B2D1"/>
                </a:solidFill>
                <a:latin typeface="Roboto Mono" pitchFamily="34" charset="0"/>
                <a:ea typeface="Roboto Mono" pitchFamily="34" charset="-122"/>
                <a:cs typeface="Roboto Mono" pitchFamily="34" charset="-120"/>
              </a:rPr>
              <a:t>O debate atual: Objeto de Direito (Ferramenta) vs. Sujeito de Direito (Entidade)</a:t>
            </a:r>
            <a:endParaRPr lang="en-US" sz="1159"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3" name="Shape 0"/>
          <p:cNvSpPr/>
          <p:nvPr/>
        </p:nvSpPr>
        <p:spPr>
          <a:xfrm>
            <a:off x="428625" y="428625"/>
            <a:ext cx="8286750" cy="452428"/>
          </a:xfrm>
          <a:prstGeom prst="rect">
            <a:avLst/>
          </a:prstGeom>
          <a:solidFill>
            <a:srgbClr val="000000">
              <a:alpha val="0"/>
            </a:srgbClr>
          </a:solidFill>
          <a:ln/>
        </p:spPr>
        <p:txBody>
          <a:bodyPr/>
          <a:lstStyle/>
          <a:p>
            <a:endParaRPr lang="pt-BR"/>
          </a:p>
        </p:txBody>
      </p:sp>
      <p:sp>
        <p:nvSpPr>
          <p:cNvPr id="4" name="Shape 1"/>
          <p:cNvSpPr/>
          <p:nvPr/>
        </p:nvSpPr>
        <p:spPr>
          <a:xfrm>
            <a:off x="428625" y="428625"/>
            <a:ext cx="28575" cy="452428"/>
          </a:xfrm>
          <a:prstGeom prst="rect">
            <a:avLst/>
          </a:prstGeom>
          <a:solidFill>
            <a:srgbClr val="64FFDA"/>
          </a:solidFill>
          <a:ln/>
        </p:spPr>
        <p:txBody>
          <a:bodyPr/>
          <a:lstStyle/>
          <a:p>
            <a:endParaRPr lang="pt-BR"/>
          </a:p>
        </p:txBody>
      </p:sp>
      <p:sp>
        <p:nvSpPr>
          <p:cNvPr id="5" name="Text 2"/>
          <p:cNvSpPr/>
          <p:nvPr/>
        </p:nvSpPr>
        <p:spPr>
          <a:xfrm>
            <a:off x="571500" y="428625"/>
            <a:ext cx="8143875" cy="417909"/>
          </a:xfrm>
          <a:prstGeom prst="rect">
            <a:avLst/>
          </a:prstGeom>
          <a:noFill/>
          <a:ln/>
        </p:spPr>
        <p:txBody>
          <a:bodyPr wrap="none" lIns="0" tIns="0" rIns="0" bIns="0" rtlCol="0" anchor="t">
            <a:spAutoFit/>
          </a:bodyPr>
          <a:lstStyle/>
          <a:p>
            <a:pPr marL="0" indent="0" algn="l">
              <a:lnSpc>
                <a:spcPts val="3200"/>
              </a:lnSpc>
              <a:buNone/>
            </a:pPr>
            <a:r>
              <a:rPr lang="en-US" sz="2436" b="1" dirty="0">
                <a:solidFill>
                  <a:srgbClr val="E6F1FF"/>
                </a:solidFill>
                <a:latin typeface="Montserrat" pitchFamily="34" charset="0"/>
                <a:ea typeface="Montserrat" pitchFamily="34" charset="-122"/>
                <a:cs typeface="Montserrat" pitchFamily="34" charset="-120"/>
              </a:rPr>
              <a:t>ANI NO JUDICIÁRIO</a:t>
            </a:r>
            <a:endParaRPr lang="en-US" sz="2436" dirty="0"/>
          </a:p>
        </p:txBody>
      </p:sp>
      <p:sp>
        <p:nvSpPr>
          <p:cNvPr id="6" name="Text 3"/>
          <p:cNvSpPr/>
          <p:nvPr/>
        </p:nvSpPr>
        <p:spPr>
          <a:xfrm>
            <a:off x="571500" y="882253"/>
            <a:ext cx="8143875" cy="226814"/>
          </a:xfrm>
          <a:prstGeom prst="rect">
            <a:avLst/>
          </a:prstGeom>
          <a:noFill/>
          <a:ln/>
        </p:spPr>
        <p:txBody>
          <a:bodyPr wrap="none" lIns="0" tIns="0" rIns="0" bIns="0" rtlCol="0" anchor="t">
            <a:spAutoFit/>
          </a:bodyPr>
          <a:lstStyle/>
          <a:p>
            <a:pPr marL="0" indent="0" algn="l">
              <a:lnSpc>
                <a:spcPts val="1600"/>
              </a:lnSpc>
              <a:buNone/>
            </a:pPr>
            <a:r>
              <a:rPr lang="en-US" sz="1269" dirty="0">
                <a:solidFill>
                  <a:srgbClr val="64FFDA"/>
                </a:solidFill>
                <a:latin typeface="Roboto Mono" pitchFamily="34" charset="0"/>
                <a:ea typeface="Roboto Mono" pitchFamily="34" charset="-122"/>
                <a:cs typeface="Roboto Mono" pitchFamily="34" charset="-120"/>
              </a:rPr>
              <a:t>Exemplo: Projeto Victor (STF)</a:t>
            </a:r>
            <a:endParaRPr lang="en-US" sz="1269" dirty="0"/>
          </a:p>
        </p:txBody>
      </p:sp>
      <p:pic>
        <p:nvPicPr>
          <p:cNvPr id="7" name="Image 1" descr="preencoded.png"/>
          <p:cNvPicPr>
            <a:picLocks noChangeAspect="1"/>
          </p:cNvPicPr>
          <p:nvPr/>
        </p:nvPicPr>
        <p:blipFill>
          <a:blip r:embed="rId3"/>
          <a:stretch>
            <a:fillRect/>
          </a:stretch>
        </p:blipFill>
        <p:spPr>
          <a:xfrm>
            <a:off x="428625" y="1501973"/>
            <a:ext cx="142875" cy="142875"/>
          </a:xfrm>
          <a:prstGeom prst="rect">
            <a:avLst/>
          </a:prstGeom>
        </p:spPr>
      </p:pic>
      <p:sp>
        <p:nvSpPr>
          <p:cNvPr id="8" name="Text 4"/>
          <p:cNvSpPr/>
          <p:nvPr/>
        </p:nvSpPr>
        <p:spPr>
          <a:xfrm>
            <a:off x="642938" y="1468934"/>
            <a:ext cx="1185863" cy="208955"/>
          </a:xfrm>
          <a:prstGeom prst="rect">
            <a:avLst/>
          </a:prstGeom>
          <a:noFill/>
          <a:ln/>
        </p:spPr>
        <p:txBody>
          <a:bodyPr wrap="none" lIns="0" tIns="0" rIns="0" bIns="0" rtlCol="0" anchor="t">
            <a:spAutoFit/>
          </a:bodyPr>
          <a:lstStyle/>
          <a:p>
            <a:pPr marL="0" indent="0" algn="l">
              <a:lnSpc>
                <a:spcPts val="1600"/>
              </a:lnSpc>
              <a:buNone/>
            </a:pPr>
            <a:r>
              <a:rPr lang="en-US" sz="1193" b="1" dirty="0">
                <a:solidFill>
                  <a:srgbClr val="E6F1FF"/>
                </a:solidFill>
                <a:latin typeface="Montserrat" pitchFamily="34" charset="0"/>
                <a:ea typeface="Montserrat" pitchFamily="34" charset="-122"/>
                <a:cs typeface="Montserrat" pitchFamily="34" charset="-120"/>
              </a:rPr>
              <a:t>O que é ANI?</a:t>
            </a:r>
            <a:endParaRPr lang="en-US" sz="1193" dirty="0"/>
          </a:p>
        </p:txBody>
      </p:sp>
      <p:sp>
        <p:nvSpPr>
          <p:cNvPr id="9" name="Text 5"/>
          <p:cNvSpPr/>
          <p:nvPr/>
        </p:nvSpPr>
        <p:spPr>
          <a:xfrm>
            <a:off x="428625" y="1785045"/>
            <a:ext cx="3369450" cy="822871"/>
          </a:xfrm>
          <a:prstGeom prst="rect">
            <a:avLst/>
          </a:prstGeom>
          <a:noFill/>
          <a:ln/>
        </p:spPr>
        <p:txBody>
          <a:bodyPr wrap="square" lIns="0" tIns="0" rIns="0" bIns="0" rtlCol="0" anchor="t">
            <a:spAutoFit/>
          </a:bodyPr>
          <a:lstStyle/>
          <a:p>
            <a:pPr marL="0" indent="0" algn="l">
              <a:lnSpc>
                <a:spcPts val="1600"/>
              </a:lnSpc>
              <a:buNone/>
            </a:pPr>
            <a:r>
              <a:rPr lang="en-US" sz="885" b="1" dirty="0">
                <a:solidFill>
                  <a:srgbClr val="A8B2D1"/>
                </a:solidFill>
                <a:latin typeface="Open Sans" pitchFamily="34" charset="0"/>
                <a:ea typeface="Open Sans" pitchFamily="34" charset="-122"/>
                <a:cs typeface="Open Sans" pitchFamily="34" charset="-120"/>
              </a:rPr>
              <a:t>Artificial Narrow Intelligence (IA Estreita):</a:t>
            </a:r>
            <a:r>
              <a:rPr lang="en-US" sz="942" dirty="0">
                <a:solidFill>
                  <a:srgbClr val="A8B2D1"/>
                </a:solidFill>
                <a:latin typeface="Open Sans" pitchFamily="34" charset="0"/>
                <a:ea typeface="Open Sans" pitchFamily="34" charset="-122"/>
                <a:cs typeface="Open Sans" pitchFamily="34" charset="-120"/>
              </a:rPr>
              <a:t>
Sistemas projetados para executar uma única tarefa com excelência, sem consciência ou capacidade de generalização.</a:t>
            </a:r>
            <a:endParaRPr lang="en-US" sz="942" dirty="0"/>
          </a:p>
        </p:txBody>
      </p:sp>
      <p:sp>
        <p:nvSpPr>
          <p:cNvPr id="10" name="Shape 6"/>
          <p:cNvSpPr/>
          <p:nvPr/>
        </p:nvSpPr>
        <p:spPr>
          <a:xfrm>
            <a:off x="428625" y="2893665"/>
            <a:ext cx="3369450" cy="1233301"/>
          </a:xfrm>
          <a:prstGeom prst="rect">
            <a:avLst/>
          </a:prstGeom>
          <a:solidFill>
            <a:srgbClr val="64FFDA">
              <a:alpha val="5000"/>
            </a:srgbClr>
          </a:solidFill>
          <a:ln w="9144">
            <a:solidFill>
              <a:srgbClr val="64FFDA">
                <a:alpha val="20000"/>
              </a:srgbClr>
            </a:solidFill>
            <a:prstDash val="solid"/>
          </a:ln>
        </p:spPr>
        <p:txBody>
          <a:bodyPr/>
          <a:lstStyle/>
          <a:p>
            <a:endParaRPr lang="pt-BR"/>
          </a:p>
        </p:txBody>
      </p:sp>
      <p:pic>
        <p:nvPicPr>
          <p:cNvPr id="11" name="Image 2" descr="preencoded.png"/>
          <p:cNvPicPr>
            <a:picLocks noChangeAspect="1"/>
          </p:cNvPicPr>
          <p:nvPr/>
        </p:nvPicPr>
        <p:blipFill>
          <a:blip r:embed="rId4"/>
          <a:stretch>
            <a:fillRect/>
          </a:stretch>
        </p:blipFill>
        <p:spPr>
          <a:xfrm>
            <a:off x="571500" y="3076724"/>
            <a:ext cx="178594" cy="142875"/>
          </a:xfrm>
          <a:prstGeom prst="rect">
            <a:avLst/>
          </a:prstGeom>
        </p:spPr>
      </p:pic>
      <p:sp>
        <p:nvSpPr>
          <p:cNvPr id="12" name="Text 7"/>
          <p:cNvSpPr/>
          <p:nvPr/>
        </p:nvSpPr>
        <p:spPr>
          <a:xfrm>
            <a:off x="821531" y="3043684"/>
            <a:ext cx="1468041" cy="208955"/>
          </a:xfrm>
          <a:prstGeom prst="rect">
            <a:avLst/>
          </a:prstGeom>
          <a:noFill/>
          <a:ln/>
        </p:spPr>
        <p:txBody>
          <a:bodyPr wrap="none" lIns="0" tIns="0" rIns="0" bIns="0" rtlCol="0" anchor="t">
            <a:spAutoFit/>
          </a:bodyPr>
          <a:lstStyle/>
          <a:p>
            <a:pPr marL="0" indent="0" algn="l">
              <a:lnSpc>
                <a:spcPts val="1600"/>
              </a:lnSpc>
              <a:buNone/>
            </a:pPr>
            <a:r>
              <a:rPr lang="en-US" sz="1193" b="1" dirty="0">
                <a:solidFill>
                  <a:srgbClr val="E6F1FF"/>
                </a:solidFill>
                <a:latin typeface="Montserrat" pitchFamily="34" charset="0"/>
                <a:ea typeface="Montserrat" pitchFamily="34" charset="-122"/>
                <a:cs typeface="Montserrat" pitchFamily="34" charset="-120"/>
              </a:rPr>
              <a:t>O Projeto Victor</a:t>
            </a:r>
            <a:endParaRPr lang="en-US" sz="1193" dirty="0"/>
          </a:p>
        </p:txBody>
      </p:sp>
      <p:sp>
        <p:nvSpPr>
          <p:cNvPr id="13" name="Text 8"/>
          <p:cNvSpPr/>
          <p:nvPr/>
        </p:nvSpPr>
        <p:spPr>
          <a:xfrm>
            <a:off x="571500" y="3359795"/>
            <a:ext cx="3083700" cy="617153"/>
          </a:xfrm>
          <a:prstGeom prst="rect">
            <a:avLst/>
          </a:prstGeom>
          <a:noFill/>
          <a:ln/>
        </p:spPr>
        <p:txBody>
          <a:bodyPr wrap="square" lIns="0" tIns="0" rIns="0" bIns="0" rtlCol="0" anchor="t">
            <a:spAutoFit/>
          </a:bodyPr>
          <a:lstStyle/>
          <a:p>
            <a:pPr marL="0" indent="0" algn="l">
              <a:lnSpc>
                <a:spcPts val="1600"/>
              </a:lnSpc>
              <a:buNone/>
            </a:pPr>
            <a:r>
              <a:rPr lang="en-US" sz="942" dirty="0">
                <a:solidFill>
                  <a:srgbClr val="A8B2D1"/>
                </a:solidFill>
                <a:latin typeface="Open Sans" pitchFamily="34" charset="0"/>
                <a:ea typeface="Open Sans" pitchFamily="34" charset="-122"/>
                <a:cs typeface="Open Sans" pitchFamily="34" charset="-120"/>
              </a:rPr>
              <a:t>Desenvolvido pelo STF em parceria com a UnB.
</a:t>
            </a:r>
            <a:r>
              <a:rPr lang="en-US" sz="885" b="1" dirty="0">
                <a:solidFill>
                  <a:srgbClr val="A8B2D1"/>
                </a:solidFill>
                <a:latin typeface="Open Sans" pitchFamily="34" charset="0"/>
                <a:ea typeface="Open Sans" pitchFamily="34" charset="-122"/>
                <a:cs typeface="Open Sans" pitchFamily="34" charset="-120"/>
              </a:rPr>
              <a:t>Missão:</a:t>
            </a:r>
            <a:r>
              <a:rPr lang="en-US" sz="942" dirty="0">
                <a:solidFill>
                  <a:srgbClr val="A8B2D1"/>
                </a:solidFill>
                <a:latin typeface="Open Sans" pitchFamily="34" charset="0"/>
                <a:ea typeface="Open Sans" pitchFamily="34" charset="-122"/>
                <a:cs typeface="Open Sans" pitchFamily="34" charset="-120"/>
              </a:rPr>
              <a:t> Ler Recursos Extraordinários e classificar temas de Repercussão Geral automaticamente.</a:t>
            </a:r>
            <a:endParaRPr lang="en-US" sz="942" dirty="0"/>
          </a:p>
        </p:txBody>
      </p:sp>
      <p:sp>
        <p:nvSpPr>
          <p:cNvPr id="14" name="Shape 9"/>
          <p:cNvSpPr/>
          <p:nvPr/>
        </p:nvSpPr>
        <p:spPr>
          <a:xfrm>
            <a:off x="4643438" y="1809434"/>
            <a:ext cx="4071938" cy="1287661"/>
          </a:xfrm>
          <a:prstGeom prst="rect">
            <a:avLst/>
          </a:prstGeom>
          <a:solidFill>
            <a:srgbClr val="FFFFFF">
              <a:alpha val="3000"/>
            </a:srgbClr>
          </a:solidFill>
          <a:ln w="9144">
            <a:solidFill>
              <a:srgbClr val="64FFDA">
                <a:alpha val="30000"/>
              </a:srgbClr>
            </a:solidFill>
            <a:prstDash val="solid"/>
          </a:ln>
        </p:spPr>
        <p:txBody>
          <a:bodyPr/>
          <a:lstStyle/>
          <a:p>
            <a:endParaRPr lang="pt-BR"/>
          </a:p>
        </p:txBody>
      </p:sp>
      <p:sp>
        <p:nvSpPr>
          <p:cNvPr id="15" name="Text 10"/>
          <p:cNvSpPr/>
          <p:nvPr/>
        </p:nvSpPr>
        <p:spPr>
          <a:xfrm>
            <a:off x="4786313" y="1959452"/>
            <a:ext cx="1139428" cy="112514"/>
          </a:xfrm>
          <a:prstGeom prst="rect">
            <a:avLst/>
          </a:prstGeom>
          <a:noFill/>
          <a:ln/>
        </p:spPr>
        <p:txBody>
          <a:bodyPr wrap="none" lIns="0" tIns="0" rIns="0" bIns="0" rtlCol="0" anchor="t">
            <a:spAutoFit/>
          </a:bodyPr>
          <a:lstStyle/>
          <a:p>
            <a:pPr marL="0" indent="0" algn="l">
              <a:lnSpc>
                <a:spcPts val="800"/>
              </a:lnSpc>
              <a:buNone/>
            </a:pPr>
            <a:r>
              <a:rPr lang="en-US" sz="621" dirty="0">
                <a:solidFill>
                  <a:srgbClr val="64FFDA"/>
                </a:solidFill>
                <a:latin typeface="Roboto Mono" pitchFamily="34" charset="0"/>
                <a:ea typeface="Roboto Mono" pitchFamily="34" charset="-122"/>
                <a:cs typeface="Roboto Mono" pitchFamily="34" charset="-120"/>
              </a:rPr>
              <a:t>SYSTEM: VICTOR_AI_V2.0</a:t>
            </a:r>
            <a:endParaRPr lang="en-US" sz="621" dirty="0"/>
          </a:p>
        </p:txBody>
      </p:sp>
      <p:sp>
        <p:nvSpPr>
          <p:cNvPr id="16" name="Text 11"/>
          <p:cNvSpPr/>
          <p:nvPr/>
        </p:nvSpPr>
        <p:spPr>
          <a:xfrm>
            <a:off x="7640241" y="1959452"/>
            <a:ext cx="932259" cy="112514"/>
          </a:xfrm>
          <a:prstGeom prst="rect">
            <a:avLst/>
          </a:prstGeom>
          <a:noFill/>
          <a:ln/>
        </p:spPr>
        <p:txBody>
          <a:bodyPr wrap="none" lIns="0" tIns="0" rIns="0" bIns="0" rtlCol="0" anchor="t">
            <a:spAutoFit/>
          </a:bodyPr>
          <a:lstStyle/>
          <a:p>
            <a:pPr marL="0" indent="0" algn="l">
              <a:lnSpc>
                <a:spcPts val="800"/>
              </a:lnSpc>
              <a:buNone/>
            </a:pPr>
            <a:r>
              <a:rPr lang="en-US" sz="621" dirty="0">
                <a:solidFill>
                  <a:srgbClr val="64FFDA"/>
                </a:solidFill>
                <a:latin typeface="Roboto Mono" pitchFamily="34" charset="0"/>
                <a:ea typeface="Roboto Mono" pitchFamily="34" charset="-122"/>
                <a:cs typeface="Roboto Mono" pitchFamily="34" charset="-120"/>
              </a:rPr>
              <a:t>STATUS: PROCESSING</a:t>
            </a:r>
            <a:endParaRPr lang="en-US" sz="621" dirty="0"/>
          </a:p>
        </p:txBody>
      </p:sp>
      <p:pic>
        <p:nvPicPr>
          <p:cNvPr id="17" name="Image 3" descr="preencoded.png"/>
          <p:cNvPicPr>
            <a:picLocks noChangeAspect="1"/>
          </p:cNvPicPr>
          <p:nvPr/>
        </p:nvPicPr>
        <p:blipFill>
          <a:blip r:embed="rId5"/>
          <a:stretch>
            <a:fillRect/>
          </a:stretch>
        </p:blipFill>
        <p:spPr>
          <a:xfrm>
            <a:off x="4786313" y="2257704"/>
            <a:ext cx="214313" cy="285750"/>
          </a:xfrm>
          <a:prstGeom prst="rect">
            <a:avLst/>
          </a:prstGeom>
        </p:spPr>
      </p:pic>
      <p:sp>
        <p:nvSpPr>
          <p:cNvPr id="18" name="Shape 12"/>
          <p:cNvSpPr/>
          <p:nvPr/>
        </p:nvSpPr>
        <p:spPr>
          <a:xfrm>
            <a:off x="4786313" y="2686329"/>
            <a:ext cx="2028825" cy="260747"/>
          </a:xfrm>
          <a:prstGeom prst="rect">
            <a:avLst/>
          </a:prstGeom>
          <a:solidFill>
            <a:srgbClr val="64FFDA">
              <a:alpha val="20000"/>
            </a:srgbClr>
          </a:solidFill>
          <a:ln w="9144">
            <a:solidFill>
              <a:srgbClr val="64FFDA"/>
            </a:solidFill>
            <a:prstDash val="solid"/>
          </a:ln>
        </p:spPr>
        <p:txBody>
          <a:bodyPr/>
          <a:lstStyle/>
          <a:p>
            <a:endParaRPr lang="pt-BR"/>
          </a:p>
        </p:txBody>
      </p:sp>
      <p:pic>
        <p:nvPicPr>
          <p:cNvPr id="19" name="Image 4" descr="preencoded.png"/>
          <p:cNvPicPr>
            <a:picLocks noChangeAspect="1"/>
          </p:cNvPicPr>
          <p:nvPr/>
        </p:nvPicPr>
        <p:blipFill>
          <a:blip r:embed="rId6"/>
          <a:stretch>
            <a:fillRect/>
          </a:stretch>
        </p:blipFill>
        <p:spPr>
          <a:xfrm>
            <a:off x="4893469" y="2768482"/>
            <a:ext cx="100013" cy="100013"/>
          </a:xfrm>
          <a:prstGeom prst="rect">
            <a:avLst/>
          </a:prstGeom>
        </p:spPr>
      </p:pic>
      <p:sp>
        <p:nvSpPr>
          <p:cNvPr id="20" name="Text 13"/>
          <p:cNvSpPr/>
          <p:nvPr/>
        </p:nvSpPr>
        <p:spPr>
          <a:xfrm>
            <a:off x="4993481" y="2750623"/>
            <a:ext cx="1700213" cy="132159"/>
          </a:xfrm>
          <a:prstGeom prst="rect">
            <a:avLst/>
          </a:prstGeom>
          <a:noFill/>
          <a:ln/>
        </p:spPr>
        <p:txBody>
          <a:bodyPr wrap="none" lIns="0" tIns="0" rIns="0" bIns="0" rtlCol="0" anchor="t">
            <a:spAutoFit/>
          </a:bodyPr>
          <a:lstStyle/>
          <a:p>
            <a:pPr marL="0" indent="0" algn="l">
              <a:lnSpc>
                <a:spcPts val="900"/>
              </a:lnSpc>
              <a:buNone/>
            </a:pPr>
            <a:r>
              <a:rPr lang="en-US" sz="727" dirty="0">
                <a:solidFill>
                  <a:srgbClr val="64FFDA"/>
                </a:solidFill>
                <a:latin typeface="Roboto Mono" pitchFamily="34" charset="0"/>
                <a:ea typeface="Roboto Mono" pitchFamily="34" charset="-122"/>
                <a:cs typeface="Roboto Mono" pitchFamily="34" charset="-120"/>
              </a:rPr>
              <a:t>TEMA 123: REPERCUSSÃO GERAL</a:t>
            </a:r>
            <a:endParaRPr lang="en-US" sz="727" dirty="0"/>
          </a:p>
        </p:txBody>
      </p:sp>
      <p:sp>
        <p:nvSpPr>
          <p:cNvPr id="21" name="Shape 14"/>
          <p:cNvSpPr/>
          <p:nvPr/>
        </p:nvSpPr>
        <p:spPr>
          <a:xfrm>
            <a:off x="4643438" y="3297120"/>
            <a:ext cx="1964531" cy="760809"/>
          </a:xfrm>
          <a:prstGeom prst="rect">
            <a:avLst/>
          </a:prstGeom>
          <a:solidFill>
            <a:srgbClr val="0A192F">
              <a:alpha val="80000"/>
            </a:srgbClr>
          </a:solidFill>
          <a:ln w="9144">
            <a:solidFill>
              <a:srgbClr val="FFFFFF">
                <a:alpha val="10000"/>
              </a:srgbClr>
            </a:solidFill>
            <a:prstDash val="solid"/>
          </a:ln>
        </p:spPr>
        <p:txBody>
          <a:bodyPr/>
          <a:lstStyle/>
          <a:p>
            <a:endParaRPr lang="pt-BR"/>
          </a:p>
        </p:txBody>
      </p:sp>
      <p:sp>
        <p:nvSpPr>
          <p:cNvPr id="22" name="Text 15"/>
          <p:cNvSpPr/>
          <p:nvPr/>
        </p:nvSpPr>
        <p:spPr>
          <a:xfrm>
            <a:off x="4786313" y="3439995"/>
            <a:ext cx="1671638" cy="312539"/>
          </a:xfrm>
          <a:prstGeom prst="rect">
            <a:avLst/>
          </a:prstGeom>
          <a:noFill/>
          <a:ln/>
        </p:spPr>
        <p:txBody>
          <a:bodyPr wrap="none" lIns="0" tIns="0" rIns="0" bIns="0" rtlCol="0" anchor="t">
            <a:spAutoFit/>
          </a:bodyPr>
          <a:lstStyle/>
          <a:p>
            <a:pPr marL="0" indent="0" algn="ctr">
              <a:lnSpc>
                <a:spcPts val="2400"/>
              </a:lnSpc>
              <a:buNone/>
            </a:pPr>
            <a:r>
              <a:rPr lang="en-US" sz="1808" b="1" dirty="0">
                <a:solidFill>
                  <a:srgbClr val="FFFFFF"/>
                </a:solidFill>
                <a:latin typeface="Montserrat" pitchFamily="34" charset="0"/>
                <a:ea typeface="Montserrat" pitchFamily="34" charset="-122"/>
                <a:cs typeface="Montserrat" pitchFamily="34" charset="-120"/>
              </a:rPr>
              <a:t>44 min</a:t>
            </a:r>
            <a:endParaRPr lang="en-US" sz="1808" dirty="0"/>
          </a:p>
        </p:txBody>
      </p:sp>
      <p:sp>
        <p:nvSpPr>
          <p:cNvPr id="23" name="Text 16"/>
          <p:cNvSpPr/>
          <p:nvPr/>
        </p:nvSpPr>
        <p:spPr>
          <a:xfrm>
            <a:off x="4786313" y="3788252"/>
            <a:ext cx="1671638" cy="112514"/>
          </a:xfrm>
          <a:prstGeom prst="rect">
            <a:avLst/>
          </a:prstGeom>
          <a:noFill/>
          <a:ln/>
        </p:spPr>
        <p:txBody>
          <a:bodyPr wrap="none" lIns="0" tIns="0" rIns="0" bIns="0" rtlCol="0" anchor="t">
            <a:spAutoFit/>
          </a:bodyPr>
          <a:lstStyle/>
          <a:p>
            <a:pPr marL="0" indent="0" algn="ctr">
              <a:lnSpc>
                <a:spcPts val="800"/>
              </a:lnSpc>
              <a:buNone/>
            </a:pPr>
            <a:r>
              <a:rPr lang="en-US" sz="621" dirty="0">
                <a:solidFill>
                  <a:srgbClr val="A8B2D1"/>
                </a:solidFill>
                <a:latin typeface="Roboto Mono" pitchFamily="34" charset="0"/>
                <a:ea typeface="Roboto Mono" pitchFamily="34" charset="-122"/>
                <a:cs typeface="Roboto Mono" pitchFamily="34" charset="-120"/>
              </a:rPr>
              <a:t>TEMPO HUMANO</a:t>
            </a:r>
            <a:endParaRPr lang="en-US" sz="621" dirty="0"/>
          </a:p>
        </p:txBody>
      </p:sp>
      <p:sp>
        <p:nvSpPr>
          <p:cNvPr id="24" name="Shape 17"/>
          <p:cNvSpPr/>
          <p:nvPr/>
        </p:nvSpPr>
        <p:spPr>
          <a:xfrm>
            <a:off x="6743700" y="3297120"/>
            <a:ext cx="1971675" cy="760809"/>
          </a:xfrm>
          <a:prstGeom prst="rect">
            <a:avLst/>
          </a:prstGeom>
          <a:solidFill>
            <a:srgbClr val="0A192F">
              <a:alpha val="80000"/>
            </a:srgbClr>
          </a:solidFill>
          <a:ln w="9144">
            <a:solidFill>
              <a:srgbClr val="FFFFFF">
                <a:alpha val="10000"/>
              </a:srgbClr>
            </a:solidFill>
            <a:prstDash val="solid"/>
          </a:ln>
        </p:spPr>
        <p:txBody>
          <a:bodyPr/>
          <a:lstStyle/>
          <a:p>
            <a:endParaRPr lang="pt-BR"/>
          </a:p>
        </p:txBody>
      </p:sp>
      <p:sp>
        <p:nvSpPr>
          <p:cNvPr id="25" name="Text 18"/>
          <p:cNvSpPr/>
          <p:nvPr/>
        </p:nvSpPr>
        <p:spPr>
          <a:xfrm>
            <a:off x="6893719" y="3447138"/>
            <a:ext cx="1678781" cy="312539"/>
          </a:xfrm>
          <a:prstGeom prst="rect">
            <a:avLst/>
          </a:prstGeom>
          <a:noFill/>
          <a:ln/>
        </p:spPr>
        <p:txBody>
          <a:bodyPr wrap="none" lIns="0" tIns="0" rIns="0" bIns="0" rtlCol="0" anchor="t">
            <a:spAutoFit/>
          </a:bodyPr>
          <a:lstStyle/>
          <a:p>
            <a:pPr marL="0" indent="0" algn="ctr">
              <a:lnSpc>
                <a:spcPts val="2400"/>
              </a:lnSpc>
              <a:buNone/>
            </a:pPr>
            <a:r>
              <a:rPr lang="en-US" sz="1808" b="1" dirty="0">
                <a:solidFill>
                  <a:srgbClr val="64FFDA"/>
                </a:solidFill>
                <a:latin typeface="Montserrat" pitchFamily="34" charset="0"/>
                <a:ea typeface="Montserrat" pitchFamily="34" charset="-122"/>
                <a:cs typeface="Montserrat" pitchFamily="34" charset="-120"/>
              </a:rPr>
              <a:t>5 seg</a:t>
            </a:r>
            <a:endParaRPr lang="en-US" sz="1808" dirty="0"/>
          </a:p>
        </p:txBody>
      </p:sp>
      <p:sp>
        <p:nvSpPr>
          <p:cNvPr id="26" name="Text 19"/>
          <p:cNvSpPr/>
          <p:nvPr/>
        </p:nvSpPr>
        <p:spPr>
          <a:xfrm>
            <a:off x="6893719" y="3795396"/>
            <a:ext cx="1678781" cy="112514"/>
          </a:xfrm>
          <a:prstGeom prst="rect">
            <a:avLst/>
          </a:prstGeom>
          <a:noFill/>
          <a:ln/>
        </p:spPr>
        <p:txBody>
          <a:bodyPr wrap="none" lIns="0" tIns="0" rIns="0" bIns="0" rtlCol="0" anchor="t">
            <a:spAutoFit/>
          </a:bodyPr>
          <a:lstStyle/>
          <a:p>
            <a:pPr marL="0" indent="0" algn="ctr">
              <a:lnSpc>
                <a:spcPts val="800"/>
              </a:lnSpc>
              <a:buNone/>
            </a:pPr>
            <a:r>
              <a:rPr lang="en-US" sz="621" dirty="0">
                <a:solidFill>
                  <a:srgbClr val="A8B2D1"/>
                </a:solidFill>
                <a:latin typeface="Roboto Mono" pitchFamily="34" charset="0"/>
                <a:ea typeface="Roboto Mono" pitchFamily="34" charset="-122"/>
                <a:cs typeface="Roboto Mono" pitchFamily="34" charset="-120"/>
              </a:rPr>
              <a:t>TEMPO IA (VICTOR)</a:t>
            </a:r>
            <a:endParaRPr lang="en-US" sz="62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3" name="Image 1" descr="preencoded.png"/>
          <p:cNvPicPr>
            <a:picLocks noChangeAspect="1"/>
          </p:cNvPicPr>
          <p:nvPr/>
        </p:nvPicPr>
        <p:blipFill>
          <a:blip r:embed="rId3"/>
          <a:stretch>
            <a:fillRect/>
          </a:stretch>
        </p:blipFill>
        <p:spPr>
          <a:xfrm>
            <a:off x="3143250" y="1179612"/>
            <a:ext cx="2857500" cy="2857500"/>
          </a:xfrm>
          <a:prstGeom prst="rect">
            <a:avLst/>
          </a:prstGeom>
        </p:spPr>
      </p:pic>
      <p:sp>
        <p:nvSpPr>
          <p:cNvPr id="4" name="Shape 0"/>
          <p:cNvSpPr/>
          <p:nvPr/>
        </p:nvSpPr>
        <p:spPr>
          <a:xfrm>
            <a:off x="428625" y="428625"/>
            <a:ext cx="8286750" cy="716161"/>
          </a:xfrm>
          <a:prstGeom prst="rect">
            <a:avLst/>
          </a:prstGeom>
          <a:solidFill>
            <a:srgbClr val="000000">
              <a:alpha val="0"/>
            </a:srgbClr>
          </a:solidFill>
          <a:ln/>
        </p:spPr>
        <p:txBody>
          <a:bodyPr/>
          <a:lstStyle/>
          <a:p>
            <a:endParaRPr lang="pt-BR"/>
          </a:p>
        </p:txBody>
      </p:sp>
      <p:sp>
        <p:nvSpPr>
          <p:cNvPr id="5" name="Shape 1"/>
          <p:cNvSpPr/>
          <p:nvPr/>
        </p:nvSpPr>
        <p:spPr>
          <a:xfrm>
            <a:off x="428625" y="428625"/>
            <a:ext cx="28575" cy="716161"/>
          </a:xfrm>
          <a:prstGeom prst="rect">
            <a:avLst/>
          </a:prstGeom>
          <a:solidFill>
            <a:srgbClr val="64FFDA"/>
          </a:solidFill>
          <a:ln/>
        </p:spPr>
        <p:txBody>
          <a:bodyPr/>
          <a:lstStyle/>
          <a:p>
            <a:endParaRPr lang="pt-BR"/>
          </a:p>
        </p:txBody>
      </p:sp>
      <p:sp>
        <p:nvSpPr>
          <p:cNvPr id="6" name="Text 2"/>
          <p:cNvSpPr/>
          <p:nvPr/>
        </p:nvSpPr>
        <p:spPr>
          <a:xfrm>
            <a:off x="571500" y="428625"/>
            <a:ext cx="8143875" cy="417909"/>
          </a:xfrm>
          <a:prstGeom prst="rect">
            <a:avLst/>
          </a:prstGeom>
          <a:noFill/>
          <a:ln/>
        </p:spPr>
        <p:txBody>
          <a:bodyPr wrap="none" lIns="0" tIns="0" rIns="0" bIns="0" rtlCol="0" anchor="t">
            <a:spAutoFit/>
          </a:bodyPr>
          <a:lstStyle/>
          <a:p>
            <a:pPr marL="0" indent="0" algn="l">
              <a:lnSpc>
                <a:spcPts val="3200"/>
              </a:lnSpc>
              <a:buNone/>
            </a:pPr>
            <a:r>
              <a:rPr lang="en-US" sz="2436" b="1" dirty="0">
                <a:solidFill>
                  <a:srgbClr val="E6F1FF"/>
                </a:solidFill>
                <a:latin typeface="Montserrat" pitchFamily="34" charset="0"/>
                <a:ea typeface="Montserrat" pitchFamily="34" charset="-122"/>
                <a:cs typeface="Montserrat" pitchFamily="34" charset="-120"/>
              </a:rPr>
              <a:t>AGI: O PRÓXIMO PASSO</a:t>
            </a:r>
            <a:endParaRPr lang="en-US" sz="2436" dirty="0"/>
          </a:p>
        </p:txBody>
      </p:sp>
      <p:sp>
        <p:nvSpPr>
          <p:cNvPr id="7" name="Text 3"/>
          <p:cNvSpPr/>
          <p:nvPr/>
        </p:nvSpPr>
        <p:spPr>
          <a:xfrm>
            <a:off x="571500" y="917972"/>
            <a:ext cx="8143875" cy="226814"/>
          </a:xfrm>
          <a:prstGeom prst="rect">
            <a:avLst/>
          </a:prstGeom>
          <a:noFill/>
          <a:ln/>
        </p:spPr>
        <p:txBody>
          <a:bodyPr wrap="none" lIns="0" tIns="0" rIns="0" bIns="0" rtlCol="0" anchor="t">
            <a:spAutoFit/>
          </a:bodyPr>
          <a:lstStyle/>
          <a:p>
            <a:pPr marL="0" indent="0" algn="l">
              <a:lnSpc>
                <a:spcPts val="1600"/>
              </a:lnSpc>
              <a:buNone/>
            </a:pPr>
            <a:r>
              <a:rPr lang="en-US" sz="1269" dirty="0">
                <a:solidFill>
                  <a:srgbClr val="64FFDA"/>
                </a:solidFill>
                <a:latin typeface="Roboto Mono" pitchFamily="34" charset="0"/>
                <a:ea typeface="Roboto Mono" pitchFamily="34" charset="-122"/>
                <a:cs typeface="Roboto Mono" pitchFamily="34" charset="-120"/>
              </a:rPr>
              <a:t>Onde estamos e para onde vamos</a:t>
            </a:r>
            <a:endParaRPr lang="en-US" sz="1269" dirty="0"/>
          </a:p>
        </p:txBody>
      </p:sp>
      <p:sp>
        <p:nvSpPr>
          <p:cNvPr id="8" name="Shape 4"/>
          <p:cNvSpPr/>
          <p:nvPr/>
        </p:nvSpPr>
        <p:spPr>
          <a:xfrm>
            <a:off x="714375" y="1893987"/>
            <a:ext cx="3471863" cy="2500313"/>
          </a:xfrm>
          <a:prstGeom prst="rect">
            <a:avLst/>
          </a:prstGeom>
          <a:solidFill>
            <a:srgbClr val="0A192F">
              <a:alpha val="80000"/>
            </a:srgbClr>
          </a:solidFill>
          <a:ln w="9144">
            <a:solidFill>
              <a:srgbClr val="64FFDA">
                <a:alpha val="20000"/>
              </a:srgbClr>
            </a:solidFill>
            <a:prstDash val="solid"/>
          </a:ln>
        </p:spPr>
        <p:txBody>
          <a:bodyPr/>
          <a:lstStyle/>
          <a:p>
            <a:endParaRPr lang="pt-BR"/>
          </a:p>
        </p:txBody>
      </p:sp>
      <p:sp>
        <p:nvSpPr>
          <p:cNvPr id="9" name="Shape 5"/>
          <p:cNvSpPr/>
          <p:nvPr/>
        </p:nvSpPr>
        <p:spPr>
          <a:xfrm>
            <a:off x="714375" y="1893987"/>
            <a:ext cx="3457575" cy="28575"/>
          </a:xfrm>
          <a:prstGeom prst="rect">
            <a:avLst/>
          </a:prstGeom>
          <a:solidFill>
            <a:srgbClr val="64FFDA"/>
          </a:solidFill>
          <a:ln/>
        </p:spPr>
        <p:txBody>
          <a:bodyPr/>
          <a:lstStyle/>
          <a:p>
            <a:endParaRPr lang="pt-BR"/>
          </a:p>
        </p:txBody>
      </p:sp>
      <p:pic>
        <p:nvPicPr>
          <p:cNvPr id="10" name="Image 2" descr="preencoded.png"/>
          <p:cNvPicPr>
            <a:picLocks noChangeAspect="1"/>
          </p:cNvPicPr>
          <p:nvPr/>
        </p:nvPicPr>
        <p:blipFill>
          <a:blip r:embed="rId4"/>
          <a:stretch>
            <a:fillRect/>
          </a:stretch>
        </p:blipFill>
        <p:spPr>
          <a:xfrm>
            <a:off x="928688" y="2108299"/>
            <a:ext cx="171450" cy="228600"/>
          </a:xfrm>
          <a:prstGeom prst="rect">
            <a:avLst/>
          </a:prstGeom>
        </p:spPr>
      </p:pic>
      <p:sp>
        <p:nvSpPr>
          <p:cNvPr id="11" name="Text 6"/>
          <p:cNvSpPr/>
          <p:nvPr/>
        </p:nvSpPr>
        <p:spPr>
          <a:xfrm>
            <a:off x="1207294" y="2118122"/>
            <a:ext cx="1471613" cy="208955"/>
          </a:xfrm>
          <a:prstGeom prst="rect">
            <a:avLst/>
          </a:prstGeom>
          <a:noFill/>
          <a:ln/>
        </p:spPr>
        <p:txBody>
          <a:bodyPr wrap="none" lIns="0" tIns="0" rIns="0" bIns="0" rtlCol="0" anchor="t">
            <a:spAutoFit/>
          </a:bodyPr>
          <a:lstStyle/>
          <a:p>
            <a:pPr marL="0" indent="0" algn="l">
              <a:lnSpc>
                <a:spcPts val="1600"/>
              </a:lnSpc>
              <a:buNone/>
            </a:pPr>
            <a:r>
              <a:rPr lang="en-US" sz="1193" b="1" dirty="0">
                <a:solidFill>
                  <a:srgbClr val="E6F1FF"/>
                </a:solidFill>
                <a:latin typeface="Montserrat" pitchFamily="34" charset="0"/>
                <a:ea typeface="Montserrat" pitchFamily="34" charset="-122"/>
                <a:cs typeface="Montserrat" pitchFamily="34" charset="-120"/>
              </a:rPr>
              <a:t>ONDE ESTAMOS</a:t>
            </a:r>
            <a:endParaRPr lang="en-US" sz="1193" dirty="0"/>
          </a:p>
        </p:txBody>
      </p:sp>
      <p:pic>
        <p:nvPicPr>
          <p:cNvPr id="12" name="Image 3" descr="preencoded.png"/>
          <p:cNvPicPr>
            <a:picLocks noChangeAspect="1"/>
          </p:cNvPicPr>
          <p:nvPr/>
        </p:nvPicPr>
        <p:blipFill>
          <a:blip r:embed="rId5"/>
          <a:stretch>
            <a:fillRect/>
          </a:stretch>
        </p:blipFill>
        <p:spPr>
          <a:xfrm>
            <a:off x="928688" y="2551212"/>
            <a:ext cx="85725" cy="85725"/>
          </a:xfrm>
          <a:prstGeom prst="rect">
            <a:avLst/>
          </a:prstGeom>
        </p:spPr>
      </p:pic>
      <p:sp>
        <p:nvSpPr>
          <p:cNvPr id="13" name="Text 7"/>
          <p:cNvSpPr/>
          <p:nvPr/>
        </p:nvSpPr>
        <p:spPr>
          <a:xfrm>
            <a:off x="1085850" y="2515493"/>
            <a:ext cx="1473398" cy="175022"/>
          </a:xfrm>
          <a:prstGeom prst="rect">
            <a:avLst/>
          </a:prstGeom>
          <a:noFill/>
          <a:ln/>
        </p:spPr>
        <p:txBody>
          <a:bodyPr wrap="none" lIns="0" tIns="0" rIns="0" bIns="0" rtlCol="0" anchor="t">
            <a:spAutoFit/>
          </a:bodyPr>
          <a:lstStyle/>
          <a:p>
            <a:pPr marL="0" indent="0" algn="l">
              <a:lnSpc>
                <a:spcPts val="1200"/>
              </a:lnSpc>
              <a:buNone/>
            </a:pPr>
            <a:r>
              <a:rPr lang="en-US" sz="942" dirty="0">
                <a:solidFill>
                  <a:srgbClr val="A8B2D1"/>
                </a:solidFill>
                <a:latin typeface="Open Sans" pitchFamily="34" charset="0"/>
                <a:ea typeface="Open Sans" pitchFamily="34" charset="-122"/>
                <a:cs typeface="Open Sans" pitchFamily="34" charset="-120"/>
              </a:rPr>
              <a:t>IA Estreita (ANI) Avançada</a:t>
            </a:r>
            <a:endParaRPr lang="en-US" sz="942" dirty="0"/>
          </a:p>
        </p:txBody>
      </p:sp>
      <p:pic>
        <p:nvPicPr>
          <p:cNvPr id="14" name="Image 4" descr="preencoded.png"/>
          <p:cNvPicPr>
            <a:picLocks noChangeAspect="1"/>
          </p:cNvPicPr>
          <p:nvPr/>
        </p:nvPicPr>
        <p:blipFill>
          <a:blip r:embed="rId6"/>
          <a:stretch>
            <a:fillRect/>
          </a:stretch>
        </p:blipFill>
        <p:spPr>
          <a:xfrm>
            <a:off x="928688" y="2833390"/>
            <a:ext cx="85725" cy="85725"/>
          </a:xfrm>
          <a:prstGeom prst="rect">
            <a:avLst/>
          </a:prstGeom>
        </p:spPr>
      </p:pic>
      <p:sp>
        <p:nvSpPr>
          <p:cNvPr id="15" name="Text 8"/>
          <p:cNvSpPr/>
          <p:nvPr/>
        </p:nvSpPr>
        <p:spPr>
          <a:xfrm>
            <a:off x="1085850" y="2797671"/>
            <a:ext cx="2389584" cy="175022"/>
          </a:xfrm>
          <a:prstGeom prst="rect">
            <a:avLst/>
          </a:prstGeom>
          <a:noFill/>
          <a:ln/>
        </p:spPr>
        <p:txBody>
          <a:bodyPr wrap="none" lIns="0" tIns="0" rIns="0" bIns="0" rtlCol="0" anchor="t">
            <a:spAutoFit/>
          </a:bodyPr>
          <a:lstStyle/>
          <a:p>
            <a:pPr marL="0" indent="0" algn="l">
              <a:lnSpc>
                <a:spcPts val="1200"/>
              </a:lnSpc>
              <a:buNone/>
            </a:pPr>
            <a:r>
              <a:rPr lang="en-US" sz="942" dirty="0">
                <a:solidFill>
                  <a:srgbClr val="A8B2D1"/>
                </a:solidFill>
                <a:latin typeface="Open Sans" pitchFamily="34" charset="0"/>
                <a:ea typeface="Open Sans" pitchFamily="34" charset="-122"/>
                <a:cs typeface="Open Sans" pitchFamily="34" charset="-120"/>
              </a:rPr>
              <a:t>LLMs Multimodais (Texto, Imagem, Vídeo)</a:t>
            </a:r>
            <a:endParaRPr lang="en-US" sz="942" dirty="0"/>
          </a:p>
        </p:txBody>
      </p:sp>
      <p:pic>
        <p:nvPicPr>
          <p:cNvPr id="16" name="Image 5" descr="preencoded.png"/>
          <p:cNvPicPr>
            <a:picLocks noChangeAspect="1"/>
          </p:cNvPicPr>
          <p:nvPr/>
        </p:nvPicPr>
        <p:blipFill>
          <a:blip r:embed="rId5"/>
          <a:stretch>
            <a:fillRect/>
          </a:stretch>
        </p:blipFill>
        <p:spPr>
          <a:xfrm>
            <a:off x="928688" y="3115568"/>
            <a:ext cx="85725" cy="85725"/>
          </a:xfrm>
          <a:prstGeom prst="rect">
            <a:avLst/>
          </a:prstGeom>
        </p:spPr>
      </p:pic>
      <p:sp>
        <p:nvSpPr>
          <p:cNvPr id="17" name="Text 9"/>
          <p:cNvSpPr/>
          <p:nvPr/>
        </p:nvSpPr>
        <p:spPr>
          <a:xfrm>
            <a:off x="1085850" y="3079849"/>
            <a:ext cx="2282428" cy="175022"/>
          </a:xfrm>
          <a:prstGeom prst="rect">
            <a:avLst/>
          </a:prstGeom>
          <a:noFill/>
          <a:ln/>
        </p:spPr>
        <p:txBody>
          <a:bodyPr wrap="none" lIns="0" tIns="0" rIns="0" bIns="0" rtlCol="0" anchor="t">
            <a:spAutoFit/>
          </a:bodyPr>
          <a:lstStyle/>
          <a:p>
            <a:pPr marL="0" indent="0" algn="l">
              <a:lnSpc>
                <a:spcPts val="1200"/>
              </a:lnSpc>
              <a:buNone/>
            </a:pPr>
            <a:r>
              <a:rPr lang="en-US" sz="942" dirty="0">
                <a:solidFill>
                  <a:srgbClr val="A8B2D1"/>
                </a:solidFill>
                <a:latin typeface="Open Sans" pitchFamily="34" charset="0"/>
                <a:ea typeface="Open Sans" pitchFamily="34" charset="-122"/>
                <a:cs typeface="Open Sans" pitchFamily="34" charset="-120"/>
              </a:rPr>
              <a:t>Agentes Autônomos (Executam tarefas)</a:t>
            </a:r>
            <a:endParaRPr lang="en-US" sz="942" dirty="0"/>
          </a:p>
        </p:txBody>
      </p:sp>
      <p:pic>
        <p:nvPicPr>
          <p:cNvPr id="18" name="Image 6" descr="preencoded.png"/>
          <p:cNvPicPr>
            <a:picLocks noChangeAspect="1"/>
          </p:cNvPicPr>
          <p:nvPr/>
        </p:nvPicPr>
        <p:blipFill>
          <a:blip r:embed="rId6"/>
          <a:stretch>
            <a:fillRect/>
          </a:stretch>
        </p:blipFill>
        <p:spPr>
          <a:xfrm>
            <a:off x="928688" y="3397746"/>
            <a:ext cx="85725" cy="85725"/>
          </a:xfrm>
          <a:prstGeom prst="rect">
            <a:avLst/>
          </a:prstGeom>
        </p:spPr>
      </p:pic>
      <p:sp>
        <p:nvSpPr>
          <p:cNvPr id="19" name="Text 10"/>
          <p:cNvSpPr/>
          <p:nvPr/>
        </p:nvSpPr>
        <p:spPr>
          <a:xfrm>
            <a:off x="1085850" y="3362027"/>
            <a:ext cx="2127052" cy="175022"/>
          </a:xfrm>
          <a:prstGeom prst="rect">
            <a:avLst/>
          </a:prstGeom>
          <a:noFill/>
          <a:ln/>
        </p:spPr>
        <p:txBody>
          <a:bodyPr wrap="none" lIns="0" tIns="0" rIns="0" bIns="0" rtlCol="0" anchor="t">
            <a:spAutoFit/>
          </a:bodyPr>
          <a:lstStyle/>
          <a:p>
            <a:pPr marL="0" indent="0" algn="l">
              <a:lnSpc>
                <a:spcPts val="1200"/>
              </a:lnSpc>
              <a:buNone/>
            </a:pPr>
            <a:r>
              <a:rPr lang="en-US" sz="942" dirty="0">
                <a:solidFill>
                  <a:srgbClr val="A8B2D1"/>
                </a:solidFill>
                <a:latin typeface="Open Sans" pitchFamily="34" charset="0"/>
                <a:ea typeface="Open Sans" pitchFamily="34" charset="-122"/>
                <a:cs typeface="Open Sans" pitchFamily="34" charset="-120"/>
              </a:rPr>
              <a:t>Dependência de supervisão humana</a:t>
            </a:r>
            <a:endParaRPr lang="en-US" sz="942" dirty="0"/>
          </a:p>
        </p:txBody>
      </p:sp>
      <p:sp>
        <p:nvSpPr>
          <p:cNvPr id="20" name="Shape 11"/>
          <p:cNvSpPr/>
          <p:nvPr/>
        </p:nvSpPr>
        <p:spPr>
          <a:xfrm>
            <a:off x="4357688" y="3136999"/>
            <a:ext cx="428625" cy="14288"/>
          </a:xfrm>
          <a:prstGeom prst="rect">
            <a:avLst/>
          </a:prstGeom>
          <a:solidFill>
            <a:srgbClr val="64FFDA"/>
          </a:solidFill>
          <a:ln/>
        </p:spPr>
        <p:txBody>
          <a:bodyPr/>
          <a:lstStyle/>
          <a:p>
            <a:endParaRPr lang="pt-BR"/>
          </a:p>
        </p:txBody>
      </p:sp>
      <p:sp>
        <p:nvSpPr>
          <p:cNvPr id="21" name="Shape 12"/>
          <p:cNvSpPr/>
          <p:nvPr/>
        </p:nvSpPr>
        <p:spPr>
          <a:xfrm>
            <a:off x="4957763" y="1893987"/>
            <a:ext cx="3471863" cy="2500313"/>
          </a:xfrm>
          <a:prstGeom prst="rect">
            <a:avLst/>
          </a:prstGeom>
          <a:solidFill>
            <a:srgbClr val="0A192F">
              <a:alpha val="80000"/>
            </a:srgbClr>
          </a:solidFill>
          <a:ln w="9144">
            <a:solidFill>
              <a:srgbClr val="64FFDA">
                <a:alpha val="20000"/>
              </a:srgbClr>
            </a:solidFill>
            <a:prstDash val="solid"/>
          </a:ln>
        </p:spPr>
        <p:txBody>
          <a:bodyPr/>
          <a:lstStyle/>
          <a:p>
            <a:endParaRPr lang="pt-BR"/>
          </a:p>
        </p:txBody>
      </p:sp>
      <p:sp>
        <p:nvSpPr>
          <p:cNvPr id="22" name="Shape 13"/>
          <p:cNvSpPr/>
          <p:nvPr/>
        </p:nvSpPr>
        <p:spPr>
          <a:xfrm>
            <a:off x="4957763" y="1893987"/>
            <a:ext cx="3457575" cy="28575"/>
          </a:xfrm>
          <a:prstGeom prst="rect">
            <a:avLst/>
          </a:prstGeom>
          <a:solidFill>
            <a:srgbClr val="64FFDA"/>
          </a:solidFill>
          <a:ln/>
        </p:spPr>
        <p:txBody>
          <a:bodyPr/>
          <a:lstStyle/>
          <a:p>
            <a:endParaRPr lang="pt-BR"/>
          </a:p>
        </p:txBody>
      </p:sp>
      <p:pic>
        <p:nvPicPr>
          <p:cNvPr id="23" name="Image 7" descr="preencoded.png"/>
          <p:cNvPicPr>
            <a:picLocks noChangeAspect="1"/>
          </p:cNvPicPr>
          <p:nvPr/>
        </p:nvPicPr>
        <p:blipFill>
          <a:blip r:embed="rId7"/>
          <a:stretch>
            <a:fillRect/>
          </a:stretch>
        </p:blipFill>
        <p:spPr>
          <a:xfrm>
            <a:off x="5172075" y="2108299"/>
            <a:ext cx="228600" cy="228600"/>
          </a:xfrm>
          <a:prstGeom prst="rect">
            <a:avLst/>
          </a:prstGeom>
        </p:spPr>
      </p:pic>
      <p:sp>
        <p:nvSpPr>
          <p:cNvPr id="24" name="Text 14"/>
          <p:cNvSpPr/>
          <p:nvPr/>
        </p:nvSpPr>
        <p:spPr>
          <a:xfrm>
            <a:off x="5507831" y="2118122"/>
            <a:ext cx="1832372" cy="208955"/>
          </a:xfrm>
          <a:prstGeom prst="rect">
            <a:avLst/>
          </a:prstGeom>
          <a:noFill/>
          <a:ln/>
        </p:spPr>
        <p:txBody>
          <a:bodyPr wrap="none" lIns="0" tIns="0" rIns="0" bIns="0" rtlCol="0" anchor="t">
            <a:spAutoFit/>
          </a:bodyPr>
          <a:lstStyle/>
          <a:p>
            <a:pPr marL="0" indent="0" algn="l">
              <a:lnSpc>
                <a:spcPts val="1600"/>
              </a:lnSpc>
              <a:buNone/>
            </a:pPr>
            <a:r>
              <a:rPr lang="en-US" sz="1193" b="1" dirty="0">
                <a:solidFill>
                  <a:srgbClr val="E6F1FF"/>
                </a:solidFill>
                <a:latin typeface="Montserrat" pitchFamily="34" charset="0"/>
                <a:ea typeface="Montserrat" pitchFamily="34" charset="-122"/>
                <a:cs typeface="Montserrat" pitchFamily="34" charset="-120"/>
              </a:rPr>
              <a:t>PARA ONDE VAMOS</a:t>
            </a:r>
            <a:endParaRPr lang="en-US" sz="1193" dirty="0"/>
          </a:p>
        </p:txBody>
      </p:sp>
      <p:pic>
        <p:nvPicPr>
          <p:cNvPr id="25" name="Image 8" descr="preencoded.png"/>
          <p:cNvPicPr>
            <a:picLocks noChangeAspect="1"/>
          </p:cNvPicPr>
          <p:nvPr/>
        </p:nvPicPr>
        <p:blipFill>
          <a:blip r:embed="rId8"/>
          <a:stretch>
            <a:fillRect/>
          </a:stretch>
        </p:blipFill>
        <p:spPr>
          <a:xfrm>
            <a:off x="5172075" y="2551212"/>
            <a:ext cx="85725" cy="85725"/>
          </a:xfrm>
          <a:prstGeom prst="rect">
            <a:avLst/>
          </a:prstGeom>
        </p:spPr>
      </p:pic>
      <p:sp>
        <p:nvSpPr>
          <p:cNvPr id="26" name="Text 15"/>
          <p:cNvSpPr/>
          <p:nvPr/>
        </p:nvSpPr>
        <p:spPr>
          <a:xfrm>
            <a:off x="5329238" y="2515493"/>
            <a:ext cx="1789509" cy="175022"/>
          </a:xfrm>
          <a:prstGeom prst="rect">
            <a:avLst/>
          </a:prstGeom>
          <a:noFill/>
          <a:ln/>
        </p:spPr>
        <p:txBody>
          <a:bodyPr wrap="none" lIns="0" tIns="0" rIns="0" bIns="0" rtlCol="0" anchor="t">
            <a:spAutoFit/>
          </a:bodyPr>
          <a:lstStyle/>
          <a:p>
            <a:pPr marL="0" indent="0" algn="l">
              <a:lnSpc>
                <a:spcPts val="1200"/>
              </a:lnSpc>
              <a:buNone/>
            </a:pPr>
            <a:r>
              <a:rPr lang="en-US" sz="942" dirty="0">
                <a:solidFill>
                  <a:srgbClr val="A8B2D1"/>
                </a:solidFill>
                <a:latin typeface="Open Sans" pitchFamily="34" charset="0"/>
                <a:ea typeface="Open Sans" pitchFamily="34" charset="-122"/>
                <a:cs typeface="Open Sans" pitchFamily="34" charset="-120"/>
              </a:rPr>
              <a:t>AGI (Inteligência Artificial Geral)</a:t>
            </a:r>
            <a:endParaRPr lang="en-US" sz="942" dirty="0"/>
          </a:p>
        </p:txBody>
      </p:sp>
      <p:pic>
        <p:nvPicPr>
          <p:cNvPr id="27" name="Image 9" descr="preencoded.png"/>
          <p:cNvPicPr>
            <a:picLocks noChangeAspect="1"/>
          </p:cNvPicPr>
          <p:nvPr/>
        </p:nvPicPr>
        <p:blipFill>
          <a:blip r:embed="rId9"/>
          <a:stretch>
            <a:fillRect/>
          </a:stretch>
        </p:blipFill>
        <p:spPr>
          <a:xfrm>
            <a:off x="5172075" y="2833390"/>
            <a:ext cx="85725" cy="85725"/>
          </a:xfrm>
          <a:prstGeom prst="rect">
            <a:avLst/>
          </a:prstGeom>
        </p:spPr>
      </p:pic>
      <p:sp>
        <p:nvSpPr>
          <p:cNvPr id="28" name="Text 16"/>
          <p:cNvSpPr/>
          <p:nvPr/>
        </p:nvSpPr>
        <p:spPr>
          <a:xfrm>
            <a:off x="5329238" y="2797671"/>
            <a:ext cx="2034183" cy="175022"/>
          </a:xfrm>
          <a:prstGeom prst="rect">
            <a:avLst/>
          </a:prstGeom>
          <a:noFill/>
          <a:ln/>
        </p:spPr>
        <p:txBody>
          <a:bodyPr wrap="none" lIns="0" tIns="0" rIns="0" bIns="0" rtlCol="0" anchor="t">
            <a:spAutoFit/>
          </a:bodyPr>
          <a:lstStyle/>
          <a:p>
            <a:pPr marL="0" indent="0" algn="l">
              <a:lnSpc>
                <a:spcPts val="1200"/>
              </a:lnSpc>
              <a:buNone/>
            </a:pPr>
            <a:r>
              <a:rPr lang="en-US" sz="942" dirty="0">
                <a:solidFill>
                  <a:srgbClr val="A8B2D1"/>
                </a:solidFill>
                <a:latin typeface="Open Sans" pitchFamily="34" charset="0"/>
                <a:ea typeface="Open Sans" pitchFamily="34" charset="-122"/>
                <a:cs typeface="Open Sans" pitchFamily="34" charset="-120"/>
              </a:rPr>
              <a:t>Capacidade cognitiva nível humano</a:t>
            </a:r>
            <a:endParaRPr lang="en-US" sz="942" dirty="0"/>
          </a:p>
        </p:txBody>
      </p:sp>
      <p:pic>
        <p:nvPicPr>
          <p:cNvPr id="29" name="Image 10" descr="preencoded.png"/>
          <p:cNvPicPr>
            <a:picLocks noChangeAspect="1"/>
          </p:cNvPicPr>
          <p:nvPr/>
        </p:nvPicPr>
        <p:blipFill>
          <a:blip r:embed="rId8"/>
          <a:stretch>
            <a:fillRect/>
          </a:stretch>
        </p:blipFill>
        <p:spPr>
          <a:xfrm>
            <a:off x="5172075" y="3115568"/>
            <a:ext cx="85725" cy="85725"/>
          </a:xfrm>
          <a:prstGeom prst="rect">
            <a:avLst/>
          </a:prstGeom>
        </p:spPr>
      </p:pic>
      <p:sp>
        <p:nvSpPr>
          <p:cNvPr id="30" name="Text 17"/>
          <p:cNvSpPr/>
          <p:nvPr/>
        </p:nvSpPr>
        <p:spPr>
          <a:xfrm>
            <a:off x="5329238" y="3079849"/>
            <a:ext cx="1919883" cy="175022"/>
          </a:xfrm>
          <a:prstGeom prst="rect">
            <a:avLst/>
          </a:prstGeom>
          <a:noFill/>
          <a:ln/>
        </p:spPr>
        <p:txBody>
          <a:bodyPr wrap="none" lIns="0" tIns="0" rIns="0" bIns="0" rtlCol="0" anchor="t">
            <a:spAutoFit/>
          </a:bodyPr>
          <a:lstStyle/>
          <a:p>
            <a:pPr marL="0" indent="0" algn="l">
              <a:lnSpc>
                <a:spcPts val="1200"/>
              </a:lnSpc>
              <a:buNone/>
            </a:pPr>
            <a:r>
              <a:rPr lang="en-US" sz="942" dirty="0">
                <a:solidFill>
                  <a:srgbClr val="A8B2D1"/>
                </a:solidFill>
                <a:latin typeface="Open Sans" pitchFamily="34" charset="0"/>
                <a:ea typeface="Open Sans" pitchFamily="34" charset="-122"/>
                <a:cs typeface="Open Sans" pitchFamily="34" charset="-120"/>
              </a:rPr>
              <a:t>Raciocínio abstrato e causalidade</a:t>
            </a:r>
            <a:endParaRPr lang="en-US" sz="942" dirty="0"/>
          </a:p>
        </p:txBody>
      </p:sp>
      <p:pic>
        <p:nvPicPr>
          <p:cNvPr id="31" name="Image 11" descr="preencoded.png"/>
          <p:cNvPicPr>
            <a:picLocks noChangeAspect="1"/>
          </p:cNvPicPr>
          <p:nvPr/>
        </p:nvPicPr>
        <p:blipFill>
          <a:blip r:embed="rId9"/>
          <a:stretch>
            <a:fillRect/>
          </a:stretch>
        </p:blipFill>
        <p:spPr>
          <a:xfrm>
            <a:off x="5172075" y="3397746"/>
            <a:ext cx="85725" cy="85725"/>
          </a:xfrm>
          <a:prstGeom prst="rect">
            <a:avLst/>
          </a:prstGeom>
        </p:spPr>
      </p:pic>
      <p:sp>
        <p:nvSpPr>
          <p:cNvPr id="32" name="Text 18"/>
          <p:cNvSpPr/>
          <p:nvPr/>
        </p:nvSpPr>
        <p:spPr>
          <a:xfrm>
            <a:off x="5329238" y="3362027"/>
            <a:ext cx="2293144" cy="175022"/>
          </a:xfrm>
          <a:prstGeom prst="rect">
            <a:avLst/>
          </a:prstGeom>
          <a:noFill/>
          <a:ln/>
        </p:spPr>
        <p:txBody>
          <a:bodyPr wrap="none" lIns="0" tIns="0" rIns="0" bIns="0" rtlCol="0" anchor="t">
            <a:spAutoFit/>
          </a:bodyPr>
          <a:lstStyle/>
          <a:p>
            <a:pPr marL="0" indent="0" algn="l">
              <a:lnSpc>
                <a:spcPts val="1200"/>
              </a:lnSpc>
              <a:buNone/>
            </a:pPr>
            <a:r>
              <a:rPr lang="en-US" sz="942" dirty="0">
                <a:solidFill>
                  <a:srgbClr val="A8B2D1"/>
                </a:solidFill>
                <a:latin typeface="Open Sans" pitchFamily="34" charset="0"/>
                <a:ea typeface="Open Sans" pitchFamily="34" charset="-122"/>
                <a:cs typeface="Open Sans" pitchFamily="34" charset="-120"/>
              </a:rPr>
              <a:t>Aprendizado universal (qualquer tarefa)</a:t>
            </a:r>
            <a:endParaRPr lang="en-US" sz="942"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3" name="Shape 0"/>
          <p:cNvSpPr/>
          <p:nvPr/>
        </p:nvSpPr>
        <p:spPr>
          <a:xfrm>
            <a:off x="428625" y="428625"/>
            <a:ext cx="8286750" cy="716161"/>
          </a:xfrm>
          <a:prstGeom prst="rect">
            <a:avLst/>
          </a:prstGeom>
          <a:solidFill>
            <a:srgbClr val="000000">
              <a:alpha val="0"/>
            </a:srgbClr>
          </a:solidFill>
          <a:ln/>
        </p:spPr>
        <p:txBody>
          <a:bodyPr/>
          <a:lstStyle/>
          <a:p>
            <a:endParaRPr lang="pt-BR"/>
          </a:p>
        </p:txBody>
      </p:sp>
      <p:sp>
        <p:nvSpPr>
          <p:cNvPr id="4" name="Shape 1"/>
          <p:cNvSpPr/>
          <p:nvPr/>
        </p:nvSpPr>
        <p:spPr>
          <a:xfrm>
            <a:off x="428625" y="428625"/>
            <a:ext cx="28575" cy="716161"/>
          </a:xfrm>
          <a:prstGeom prst="rect">
            <a:avLst/>
          </a:prstGeom>
          <a:solidFill>
            <a:srgbClr val="64FFDA"/>
          </a:solidFill>
          <a:ln/>
        </p:spPr>
        <p:txBody>
          <a:bodyPr/>
          <a:lstStyle/>
          <a:p>
            <a:endParaRPr lang="pt-BR"/>
          </a:p>
        </p:txBody>
      </p:sp>
      <p:sp>
        <p:nvSpPr>
          <p:cNvPr id="5" name="Text 2"/>
          <p:cNvSpPr/>
          <p:nvPr/>
        </p:nvSpPr>
        <p:spPr>
          <a:xfrm>
            <a:off x="571500" y="428625"/>
            <a:ext cx="8143875" cy="417909"/>
          </a:xfrm>
          <a:prstGeom prst="rect">
            <a:avLst/>
          </a:prstGeom>
          <a:noFill/>
          <a:ln/>
        </p:spPr>
        <p:txBody>
          <a:bodyPr wrap="none" lIns="0" tIns="0" rIns="0" bIns="0" rtlCol="0" anchor="t">
            <a:spAutoFit/>
          </a:bodyPr>
          <a:lstStyle/>
          <a:p>
            <a:pPr marL="0" indent="0" algn="l">
              <a:lnSpc>
                <a:spcPts val="3200"/>
              </a:lnSpc>
              <a:buNone/>
            </a:pPr>
            <a:r>
              <a:rPr lang="en-US" sz="2436" b="1" dirty="0">
                <a:solidFill>
                  <a:srgbClr val="E6F1FF"/>
                </a:solidFill>
                <a:latin typeface="Montserrat" pitchFamily="34" charset="0"/>
                <a:ea typeface="Montserrat" pitchFamily="34" charset="-122"/>
                <a:cs typeface="Montserrat" pitchFamily="34" charset="-120"/>
              </a:rPr>
              <a:t>LLMS: PRINCIPAIS MODELOS</a:t>
            </a:r>
            <a:endParaRPr lang="en-US" sz="2436" dirty="0"/>
          </a:p>
        </p:txBody>
      </p:sp>
      <p:sp>
        <p:nvSpPr>
          <p:cNvPr id="6" name="Text 3"/>
          <p:cNvSpPr/>
          <p:nvPr/>
        </p:nvSpPr>
        <p:spPr>
          <a:xfrm>
            <a:off x="571500" y="917972"/>
            <a:ext cx="8143875" cy="226814"/>
          </a:xfrm>
          <a:prstGeom prst="rect">
            <a:avLst/>
          </a:prstGeom>
          <a:noFill/>
          <a:ln/>
        </p:spPr>
        <p:txBody>
          <a:bodyPr wrap="none" lIns="0" tIns="0" rIns="0" bIns="0" rtlCol="0" anchor="t">
            <a:spAutoFit/>
          </a:bodyPr>
          <a:lstStyle/>
          <a:p>
            <a:pPr marL="0" indent="0" algn="l">
              <a:lnSpc>
                <a:spcPts val="1600"/>
              </a:lnSpc>
              <a:buNone/>
            </a:pPr>
            <a:r>
              <a:rPr lang="en-US" sz="1269" dirty="0">
                <a:solidFill>
                  <a:srgbClr val="64FFDA"/>
                </a:solidFill>
                <a:latin typeface="Roboto Mono" pitchFamily="34" charset="0"/>
                <a:ea typeface="Roboto Mono" pitchFamily="34" charset="-122"/>
                <a:cs typeface="Roboto Mono" pitchFamily="34" charset="-120"/>
              </a:rPr>
              <a:t>Comparativo: GPT, Gemini e Claude</a:t>
            </a:r>
            <a:endParaRPr lang="en-US" sz="1269" dirty="0"/>
          </a:p>
        </p:txBody>
      </p:sp>
      <p:sp>
        <p:nvSpPr>
          <p:cNvPr id="7" name="Shape 4"/>
          <p:cNvSpPr/>
          <p:nvPr/>
        </p:nvSpPr>
        <p:spPr>
          <a:xfrm>
            <a:off x="428625" y="1573411"/>
            <a:ext cx="8286750" cy="2607469"/>
          </a:xfrm>
          <a:prstGeom prst="rect">
            <a:avLst/>
          </a:prstGeom>
          <a:solidFill>
            <a:srgbClr val="FFFFFF">
              <a:alpha val="2000"/>
            </a:srgbClr>
          </a:solidFill>
          <a:ln w="9144">
            <a:solidFill>
              <a:srgbClr val="64FFDA">
                <a:alpha val="20000"/>
              </a:srgbClr>
            </a:solidFill>
            <a:prstDash val="solid"/>
          </a:ln>
        </p:spPr>
        <p:txBody>
          <a:bodyPr/>
          <a:lstStyle/>
          <a:p>
            <a:endParaRPr lang="pt-BR"/>
          </a:p>
        </p:txBody>
      </p:sp>
      <p:sp>
        <p:nvSpPr>
          <p:cNvPr id="8" name="Shape 5"/>
          <p:cNvSpPr/>
          <p:nvPr/>
        </p:nvSpPr>
        <p:spPr>
          <a:xfrm>
            <a:off x="428625" y="1573411"/>
            <a:ext cx="1501276" cy="450056"/>
          </a:xfrm>
          <a:prstGeom prst="rect">
            <a:avLst/>
          </a:prstGeom>
          <a:solidFill>
            <a:srgbClr val="64FFDA">
              <a:alpha val="10000"/>
            </a:srgbClr>
          </a:solidFill>
          <a:ln/>
        </p:spPr>
        <p:txBody>
          <a:bodyPr/>
          <a:lstStyle/>
          <a:p>
            <a:endParaRPr lang="pt-BR"/>
          </a:p>
        </p:txBody>
      </p:sp>
      <p:sp>
        <p:nvSpPr>
          <p:cNvPr id="9" name="Shape 6"/>
          <p:cNvSpPr/>
          <p:nvPr/>
        </p:nvSpPr>
        <p:spPr>
          <a:xfrm>
            <a:off x="428625" y="2009180"/>
            <a:ext cx="1501276" cy="14288"/>
          </a:xfrm>
          <a:prstGeom prst="rect">
            <a:avLst/>
          </a:prstGeom>
          <a:solidFill>
            <a:srgbClr val="64FFDA"/>
          </a:solidFill>
          <a:ln/>
        </p:spPr>
        <p:txBody>
          <a:bodyPr/>
          <a:lstStyle/>
          <a:p>
            <a:endParaRPr lang="pt-BR"/>
          </a:p>
        </p:txBody>
      </p:sp>
      <p:sp>
        <p:nvSpPr>
          <p:cNvPr id="10" name="Text 7"/>
          <p:cNvSpPr/>
          <p:nvPr/>
        </p:nvSpPr>
        <p:spPr>
          <a:xfrm>
            <a:off x="428625" y="1573411"/>
            <a:ext cx="1501276" cy="450056"/>
          </a:xfrm>
          <a:prstGeom prst="rect">
            <a:avLst/>
          </a:prstGeom>
          <a:noFill/>
          <a:ln/>
        </p:spPr>
        <p:txBody>
          <a:bodyPr wrap="square" lIns="170053" tIns="170053" rIns="170053" bIns="170053" rtlCol="0" anchor="ctr">
            <a:spAutoFit/>
          </a:bodyPr>
          <a:lstStyle/>
          <a:p>
            <a:pPr marL="0" indent="0" algn="l">
              <a:lnSpc>
                <a:spcPts val="1200"/>
              </a:lnSpc>
              <a:buNone/>
            </a:pPr>
            <a:r>
              <a:rPr lang="en-US" sz="885" b="1" dirty="0">
                <a:solidFill>
                  <a:srgbClr val="64FFDA"/>
                </a:solidFill>
                <a:latin typeface="Montserrat" pitchFamily="34" charset="0"/>
                <a:ea typeface="Montserrat" pitchFamily="34" charset="-122"/>
                <a:cs typeface="Montserrat" pitchFamily="34" charset="-120"/>
              </a:rPr>
              <a:t>MODELO</a:t>
            </a:r>
            <a:endParaRPr lang="en-US" sz="885" dirty="0"/>
          </a:p>
        </p:txBody>
      </p:sp>
      <p:sp>
        <p:nvSpPr>
          <p:cNvPr id="11" name="Shape 8"/>
          <p:cNvSpPr/>
          <p:nvPr/>
        </p:nvSpPr>
        <p:spPr>
          <a:xfrm>
            <a:off x="1929901" y="1573411"/>
            <a:ext cx="2013561" cy="450056"/>
          </a:xfrm>
          <a:prstGeom prst="rect">
            <a:avLst/>
          </a:prstGeom>
          <a:solidFill>
            <a:srgbClr val="64FFDA">
              <a:alpha val="10000"/>
            </a:srgbClr>
          </a:solidFill>
          <a:ln/>
        </p:spPr>
        <p:txBody>
          <a:bodyPr/>
          <a:lstStyle/>
          <a:p>
            <a:endParaRPr lang="pt-BR"/>
          </a:p>
        </p:txBody>
      </p:sp>
      <p:sp>
        <p:nvSpPr>
          <p:cNvPr id="12" name="Shape 9"/>
          <p:cNvSpPr/>
          <p:nvPr/>
        </p:nvSpPr>
        <p:spPr>
          <a:xfrm>
            <a:off x="1929901" y="2009180"/>
            <a:ext cx="2013561" cy="14288"/>
          </a:xfrm>
          <a:prstGeom prst="rect">
            <a:avLst/>
          </a:prstGeom>
          <a:solidFill>
            <a:srgbClr val="64FFDA"/>
          </a:solidFill>
          <a:ln/>
        </p:spPr>
        <p:txBody>
          <a:bodyPr/>
          <a:lstStyle/>
          <a:p>
            <a:endParaRPr lang="pt-BR"/>
          </a:p>
        </p:txBody>
      </p:sp>
      <p:sp>
        <p:nvSpPr>
          <p:cNvPr id="13" name="Text 10"/>
          <p:cNvSpPr/>
          <p:nvPr/>
        </p:nvSpPr>
        <p:spPr>
          <a:xfrm>
            <a:off x="1929901" y="1573411"/>
            <a:ext cx="2013561" cy="450056"/>
          </a:xfrm>
          <a:prstGeom prst="rect">
            <a:avLst/>
          </a:prstGeom>
          <a:noFill/>
          <a:ln/>
        </p:spPr>
        <p:txBody>
          <a:bodyPr wrap="square" lIns="170053" tIns="170053" rIns="170053" bIns="170053" rtlCol="0" anchor="ctr">
            <a:spAutoFit/>
          </a:bodyPr>
          <a:lstStyle/>
          <a:p>
            <a:pPr marL="0" indent="0" algn="l">
              <a:lnSpc>
                <a:spcPts val="1200"/>
              </a:lnSpc>
              <a:buNone/>
            </a:pPr>
            <a:r>
              <a:rPr lang="en-US" sz="885" b="1" dirty="0">
                <a:solidFill>
                  <a:srgbClr val="64FFDA"/>
                </a:solidFill>
                <a:latin typeface="Montserrat" pitchFamily="34" charset="0"/>
                <a:ea typeface="Montserrat" pitchFamily="34" charset="-122"/>
                <a:cs typeface="Montserrat" pitchFamily="34" charset="-120"/>
              </a:rPr>
              <a:t>DESENVOLVEDOR</a:t>
            </a:r>
            <a:endParaRPr lang="en-US" sz="885" dirty="0"/>
          </a:p>
        </p:txBody>
      </p:sp>
      <p:sp>
        <p:nvSpPr>
          <p:cNvPr id="14" name="Shape 11"/>
          <p:cNvSpPr/>
          <p:nvPr/>
        </p:nvSpPr>
        <p:spPr>
          <a:xfrm>
            <a:off x="3943462" y="1573411"/>
            <a:ext cx="2476063" cy="450056"/>
          </a:xfrm>
          <a:prstGeom prst="rect">
            <a:avLst/>
          </a:prstGeom>
          <a:solidFill>
            <a:srgbClr val="64FFDA">
              <a:alpha val="10000"/>
            </a:srgbClr>
          </a:solidFill>
          <a:ln/>
        </p:spPr>
        <p:txBody>
          <a:bodyPr/>
          <a:lstStyle/>
          <a:p>
            <a:endParaRPr lang="pt-BR"/>
          </a:p>
        </p:txBody>
      </p:sp>
      <p:sp>
        <p:nvSpPr>
          <p:cNvPr id="15" name="Shape 12"/>
          <p:cNvSpPr/>
          <p:nvPr/>
        </p:nvSpPr>
        <p:spPr>
          <a:xfrm>
            <a:off x="3943462" y="2009180"/>
            <a:ext cx="2476063" cy="14288"/>
          </a:xfrm>
          <a:prstGeom prst="rect">
            <a:avLst/>
          </a:prstGeom>
          <a:solidFill>
            <a:srgbClr val="64FFDA"/>
          </a:solidFill>
          <a:ln/>
        </p:spPr>
        <p:txBody>
          <a:bodyPr/>
          <a:lstStyle/>
          <a:p>
            <a:endParaRPr lang="pt-BR"/>
          </a:p>
        </p:txBody>
      </p:sp>
      <p:sp>
        <p:nvSpPr>
          <p:cNvPr id="16" name="Text 13"/>
          <p:cNvSpPr/>
          <p:nvPr/>
        </p:nvSpPr>
        <p:spPr>
          <a:xfrm>
            <a:off x="3943462" y="1573411"/>
            <a:ext cx="2476063" cy="450056"/>
          </a:xfrm>
          <a:prstGeom prst="rect">
            <a:avLst/>
          </a:prstGeom>
          <a:noFill/>
          <a:ln/>
        </p:spPr>
        <p:txBody>
          <a:bodyPr wrap="square" lIns="170053" tIns="170053" rIns="170053" bIns="170053" rtlCol="0" anchor="ctr">
            <a:spAutoFit/>
          </a:bodyPr>
          <a:lstStyle/>
          <a:p>
            <a:pPr marL="0" indent="0" algn="l">
              <a:lnSpc>
                <a:spcPts val="1200"/>
              </a:lnSpc>
              <a:buNone/>
            </a:pPr>
            <a:r>
              <a:rPr lang="en-US" sz="885" b="1" dirty="0">
                <a:solidFill>
                  <a:srgbClr val="64FFDA"/>
                </a:solidFill>
                <a:latin typeface="Montserrat" pitchFamily="34" charset="0"/>
                <a:ea typeface="Montserrat" pitchFamily="34" charset="-122"/>
                <a:cs typeface="Montserrat" pitchFamily="34" charset="-120"/>
              </a:rPr>
              <a:t>PONTO FORTE</a:t>
            </a:r>
            <a:endParaRPr lang="en-US" sz="885" dirty="0"/>
          </a:p>
        </p:txBody>
      </p:sp>
      <p:sp>
        <p:nvSpPr>
          <p:cNvPr id="17" name="Shape 14"/>
          <p:cNvSpPr/>
          <p:nvPr/>
        </p:nvSpPr>
        <p:spPr>
          <a:xfrm>
            <a:off x="6419524" y="1573411"/>
            <a:ext cx="2295851" cy="450056"/>
          </a:xfrm>
          <a:prstGeom prst="rect">
            <a:avLst/>
          </a:prstGeom>
          <a:solidFill>
            <a:srgbClr val="64FFDA">
              <a:alpha val="10000"/>
            </a:srgbClr>
          </a:solidFill>
          <a:ln/>
        </p:spPr>
        <p:txBody>
          <a:bodyPr/>
          <a:lstStyle/>
          <a:p>
            <a:endParaRPr lang="pt-BR"/>
          </a:p>
        </p:txBody>
      </p:sp>
      <p:sp>
        <p:nvSpPr>
          <p:cNvPr id="18" name="Shape 15"/>
          <p:cNvSpPr/>
          <p:nvPr/>
        </p:nvSpPr>
        <p:spPr>
          <a:xfrm>
            <a:off x="6419524" y="2009180"/>
            <a:ext cx="2295851" cy="14288"/>
          </a:xfrm>
          <a:prstGeom prst="rect">
            <a:avLst/>
          </a:prstGeom>
          <a:solidFill>
            <a:srgbClr val="64FFDA"/>
          </a:solidFill>
          <a:ln/>
        </p:spPr>
        <p:txBody>
          <a:bodyPr/>
          <a:lstStyle/>
          <a:p>
            <a:endParaRPr lang="pt-BR"/>
          </a:p>
        </p:txBody>
      </p:sp>
      <p:sp>
        <p:nvSpPr>
          <p:cNvPr id="19" name="Text 16"/>
          <p:cNvSpPr/>
          <p:nvPr/>
        </p:nvSpPr>
        <p:spPr>
          <a:xfrm>
            <a:off x="6419524" y="1573411"/>
            <a:ext cx="2295851" cy="450056"/>
          </a:xfrm>
          <a:prstGeom prst="rect">
            <a:avLst/>
          </a:prstGeom>
          <a:noFill/>
          <a:ln/>
        </p:spPr>
        <p:txBody>
          <a:bodyPr wrap="square" lIns="170053" tIns="170053" rIns="170053" bIns="170053" rtlCol="0" anchor="ctr">
            <a:spAutoFit/>
          </a:bodyPr>
          <a:lstStyle/>
          <a:p>
            <a:pPr marL="0" indent="0" algn="l">
              <a:lnSpc>
                <a:spcPts val="1200"/>
              </a:lnSpc>
              <a:buNone/>
            </a:pPr>
            <a:r>
              <a:rPr lang="en-US" sz="885" b="1" dirty="0">
                <a:solidFill>
                  <a:srgbClr val="64FFDA"/>
                </a:solidFill>
                <a:latin typeface="Montserrat" pitchFamily="34" charset="0"/>
                <a:ea typeface="Montserrat" pitchFamily="34" charset="-122"/>
                <a:cs typeface="Montserrat" pitchFamily="34" charset="-120"/>
              </a:rPr>
              <a:t>USO JURÍDICO IDEAL</a:t>
            </a:r>
            <a:endParaRPr lang="en-US" sz="885" dirty="0"/>
          </a:p>
        </p:txBody>
      </p:sp>
      <p:pic>
        <p:nvPicPr>
          <p:cNvPr id="20" name="Image 1" descr="preencoded.png"/>
          <p:cNvPicPr>
            <a:picLocks noChangeAspect="1"/>
          </p:cNvPicPr>
          <p:nvPr/>
        </p:nvPicPr>
        <p:blipFill>
          <a:blip r:embed="rId3"/>
          <a:stretch>
            <a:fillRect/>
          </a:stretch>
        </p:blipFill>
        <p:spPr>
          <a:xfrm>
            <a:off x="571500" y="2291358"/>
            <a:ext cx="117872" cy="157163"/>
          </a:xfrm>
          <a:prstGeom prst="rect">
            <a:avLst/>
          </a:prstGeom>
        </p:spPr>
      </p:pic>
      <p:sp>
        <p:nvSpPr>
          <p:cNvPr id="21" name="Text 17"/>
          <p:cNvSpPr/>
          <p:nvPr/>
        </p:nvSpPr>
        <p:spPr>
          <a:xfrm>
            <a:off x="760809" y="2274391"/>
            <a:ext cx="498277" cy="191095"/>
          </a:xfrm>
          <a:prstGeom prst="rect">
            <a:avLst/>
          </a:prstGeom>
          <a:noFill/>
          <a:ln/>
        </p:spPr>
        <p:txBody>
          <a:bodyPr wrap="none" lIns="0" tIns="0" rIns="0" bIns="0" rtlCol="0" anchor="t">
            <a:spAutoFit/>
          </a:bodyPr>
          <a:lstStyle/>
          <a:p>
            <a:pPr marL="0" indent="0" algn="l">
              <a:lnSpc>
                <a:spcPts val="1500"/>
              </a:lnSpc>
              <a:buNone/>
            </a:pPr>
            <a:r>
              <a:rPr lang="en-US" sz="1090" b="1" dirty="0">
                <a:solidFill>
                  <a:srgbClr val="E6F1FF"/>
                </a:solidFill>
                <a:latin typeface="Montserrat" pitchFamily="34" charset="0"/>
                <a:ea typeface="Montserrat" pitchFamily="34" charset="-122"/>
                <a:cs typeface="Montserrat" pitchFamily="34" charset="-120"/>
              </a:rPr>
              <a:t>GPT</a:t>
            </a:r>
            <a:endParaRPr lang="en-US" sz="1090" dirty="0"/>
          </a:p>
        </p:txBody>
      </p:sp>
      <p:sp>
        <p:nvSpPr>
          <p:cNvPr id="22" name="Text 18"/>
          <p:cNvSpPr/>
          <p:nvPr/>
        </p:nvSpPr>
        <p:spPr>
          <a:xfrm>
            <a:off x="1929901" y="2016323"/>
            <a:ext cx="2013561" cy="710803"/>
          </a:xfrm>
          <a:prstGeom prst="rect">
            <a:avLst/>
          </a:prstGeom>
          <a:noFill/>
          <a:ln/>
        </p:spPr>
        <p:txBody>
          <a:bodyPr wrap="square" lIns="170053" tIns="212598" rIns="170053" bIns="212598" rtlCol="0" anchor="ctr">
            <a:spAutoFit/>
          </a:bodyPr>
          <a:lstStyle/>
          <a:p>
            <a:pPr marL="0" indent="0" algn="l">
              <a:lnSpc>
                <a:spcPts val="1200"/>
              </a:lnSpc>
              <a:buNone/>
            </a:pPr>
            <a:r>
              <a:rPr lang="en-US" sz="942" dirty="0">
                <a:solidFill>
                  <a:srgbClr val="A8B2D1"/>
                </a:solidFill>
                <a:latin typeface="Open Sans" pitchFamily="34" charset="0"/>
                <a:ea typeface="Open Sans" pitchFamily="34" charset="-122"/>
                <a:cs typeface="Open Sans" pitchFamily="34" charset="-120"/>
              </a:rPr>
              <a:t>OpenAI</a:t>
            </a:r>
            <a:endParaRPr lang="en-US" sz="942" dirty="0"/>
          </a:p>
        </p:txBody>
      </p:sp>
      <p:sp>
        <p:nvSpPr>
          <p:cNvPr id="23" name="Text 19"/>
          <p:cNvSpPr/>
          <p:nvPr/>
        </p:nvSpPr>
        <p:spPr>
          <a:xfrm>
            <a:off x="4086337" y="2194917"/>
            <a:ext cx="1089422" cy="175022"/>
          </a:xfrm>
          <a:prstGeom prst="rect">
            <a:avLst/>
          </a:prstGeom>
          <a:noFill/>
          <a:ln/>
        </p:spPr>
        <p:txBody>
          <a:bodyPr wrap="none" lIns="0" tIns="0" rIns="0" bIns="0" rtlCol="0" anchor="t">
            <a:spAutoFit/>
          </a:bodyPr>
          <a:lstStyle/>
          <a:p>
            <a:pPr marL="0" indent="0" algn="l">
              <a:lnSpc>
                <a:spcPts val="1200"/>
              </a:lnSpc>
              <a:buNone/>
            </a:pPr>
            <a:r>
              <a:rPr lang="en-US" sz="942" dirty="0">
                <a:solidFill>
                  <a:srgbClr val="A8B2D1"/>
                </a:solidFill>
                <a:latin typeface="Open Sans" pitchFamily="34" charset="0"/>
                <a:ea typeface="Open Sans" pitchFamily="34" charset="-122"/>
                <a:cs typeface="Open Sans" pitchFamily="34" charset="-120"/>
              </a:rPr>
              <a:t>Raciocínio Lógico e</a:t>
            </a:r>
            <a:endParaRPr lang="en-US" sz="942" dirty="0"/>
          </a:p>
        </p:txBody>
      </p:sp>
      <p:sp>
        <p:nvSpPr>
          <p:cNvPr id="24" name="Text 20"/>
          <p:cNvSpPr/>
          <p:nvPr/>
        </p:nvSpPr>
        <p:spPr>
          <a:xfrm>
            <a:off x="4086337" y="2369939"/>
            <a:ext cx="1280517" cy="175022"/>
          </a:xfrm>
          <a:prstGeom prst="rect">
            <a:avLst/>
          </a:prstGeom>
          <a:noFill/>
          <a:ln/>
        </p:spPr>
        <p:txBody>
          <a:bodyPr wrap="none" lIns="0" tIns="0" rIns="0" bIns="0" rtlCol="0" anchor="t">
            <a:spAutoFit/>
          </a:bodyPr>
          <a:lstStyle/>
          <a:p>
            <a:pPr marL="0" indent="0" algn="l">
              <a:lnSpc>
                <a:spcPts val="1200"/>
              </a:lnSpc>
              <a:buNone/>
            </a:pPr>
            <a:r>
              <a:rPr lang="en-US" sz="942" dirty="0">
                <a:solidFill>
                  <a:srgbClr val="A8B2D1"/>
                </a:solidFill>
                <a:latin typeface="Open Sans" pitchFamily="34" charset="0"/>
                <a:ea typeface="Open Sans" pitchFamily="34" charset="-122"/>
                <a:cs typeface="Open Sans" pitchFamily="34" charset="-120"/>
              </a:rPr>
              <a:t>Instruções Complexas</a:t>
            </a:r>
            <a:endParaRPr lang="en-US" sz="942" dirty="0"/>
          </a:p>
        </p:txBody>
      </p:sp>
      <p:sp>
        <p:nvSpPr>
          <p:cNvPr id="25" name="Text 21"/>
          <p:cNvSpPr/>
          <p:nvPr/>
        </p:nvSpPr>
        <p:spPr>
          <a:xfrm>
            <a:off x="6562399" y="2194917"/>
            <a:ext cx="1210866" cy="175022"/>
          </a:xfrm>
          <a:prstGeom prst="rect">
            <a:avLst/>
          </a:prstGeom>
          <a:noFill/>
          <a:ln/>
        </p:spPr>
        <p:txBody>
          <a:bodyPr wrap="none" lIns="0" tIns="0" rIns="0" bIns="0" rtlCol="0" anchor="t">
            <a:spAutoFit/>
          </a:bodyPr>
          <a:lstStyle/>
          <a:p>
            <a:pPr marL="0" indent="0" algn="l">
              <a:lnSpc>
                <a:spcPts val="1200"/>
              </a:lnSpc>
              <a:buNone/>
            </a:pPr>
            <a:r>
              <a:rPr lang="en-US" sz="885" b="1" dirty="0">
                <a:solidFill>
                  <a:srgbClr val="64FFDA"/>
                </a:solidFill>
                <a:latin typeface="Open Sans" pitchFamily="34" charset="0"/>
                <a:ea typeface="Open Sans" pitchFamily="34" charset="-122"/>
                <a:cs typeface="Open Sans" pitchFamily="34" charset="-120"/>
              </a:rPr>
              <a:t>Redação de Peças e</a:t>
            </a:r>
            <a:endParaRPr lang="en-US" sz="885" dirty="0"/>
          </a:p>
        </p:txBody>
      </p:sp>
      <p:sp>
        <p:nvSpPr>
          <p:cNvPr id="26" name="Text 22"/>
          <p:cNvSpPr/>
          <p:nvPr/>
        </p:nvSpPr>
        <p:spPr>
          <a:xfrm>
            <a:off x="6562399" y="2369939"/>
            <a:ext cx="1268016" cy="175022"/>
          </a:xfrm>
          <a:prstGeom prst="rect">
            <a:avLst/>
          </a:prstGeom>
          <a:noFill/>
          <a:ln/>
        </p:spPr>
        <p:txBody>
          <a:bodyPr wrap="none" lIns="0" tIns="0" rIns="0" bIns="0" rtlCol="0" anchor="t">
            <a:spAutoFit/>
          </a:bodyPr>
          <a:lstStyle/>
          <a:p>
            <a:pPr marL="0" indent="0" algn="l">
              <a:lnSpc>
                <a:spcPts val="1200"/>
              </a:lnSpc>
              <a:buNone/>
            </a:pPr>
            <a:r>
              <a:rPr lang="en-US" sz="885" b="1" dirty="0">
                <a:solidFill>
                  <a:srgbClr val="64FFDA"/>
                </a:solidFill>
                <a:latin typeface="Open Sans" pitchFamily="34" charset="0"/>
                <a:ea typeface="Open Sans" pitchFamily="34" charset="-122"/>
                <a:cs typeface="Open Sans" pitchFamily="34" charset="-120"/>
              </a:rPr>
              <a:t>Minutas Contratuais</a:t>
            </a:r>
            <a:endParaRPr lang="en-US" sz="885" dirty="0"/>
          </a:p>
        </p:txBody>
      </p:sp>
      <p:pic>
        <p:nvPicPr>
          <p:cNvPr id="27" name="Image 2" descr="preencoded.png"/>
          <p:cNvPicPr>
            <a:picLocks noChangeAspect="1"/>
          </p:cNvPicPr>
          <p:nvPr/>
        </p:nvPicPr>
        <p:blipFill>
          <a:blip r:embed="rId4"/>
          <a:stretch>
            <a:fillRect/>
          </a:stretch>
        </p:blipFill>
        <p:spPr>
          <a:xfrm>
            <a:off x="571500" y="3005733"/>
            <a:ext cx="176808" cy="157163"/>
          </a:xfrm>
          <a:prstGeom prst="rect">
            <a:avLst/>
          </a:prstGeom>
        </p:spPr>
      </p:pic>
      <p:sp>
        <p:nvSpPr>
          <p:cNvPr id="28" name="Text 23"/>
          <p:cNvSpPr/>
          <p:nvPr/>
        </p:nvSpPr>
        <p:spPr>
          <a:xfrm>
            <a:off x="819745" y="2988766"/>
            <a:ext cx="596503" cy="191095"/>
          </a:xfrm>
          <a:prstGeom prst="rect">
            <a:avLst/>
          </a:prstGeom>
          <a:noFill/>
          <a:ln/>
        </p:spPr>
        <p:txBody>
          <a:bodyPr wrap="none" lIns="0" tIns="0" rIns="0" bIns="0" rtlCol="0" anchor="t">
            <a:spAutoFit/>
          </a:bodyPr>
          <a:lstStyle/>
          <a:p>
            <a:pPr marL="0" indent="0" algn="l">
              <a:lnSpc>
                <a:spcPts val="1500"/>
              </a:lnSpc>
              <a:buNone/>
            </a:pPr>
            <a:r>
              <a:rPr lang="en-US" sz="1090" b="1" dirty="0">
                <a:solidFill>
                  <a:srgbClr val="E6F1FF"/>
                </a:solidFill>
                <a:latin typeface="Montserrat" pitchFamily="34" charset="0"/>
                <a:ea typeface="Montserrat" pitchFamily="34" charset="-122"/>
                <a:cs typeface="Montserrat" pitchFamily="34" charset="-120"/>
              </a:rPr>
              <a:t>Gemini</a:t>
            </a:r>
            <a:endParaRPr lang="en-US" sz="1090" dirty="0"/>
          </a:p>
        </p:txBody>
      </p:sp>
      <p:sp>
        <p:nvSpPr>
          <p:cNvPr id="29" name="Text 24"/>
          <p:cNvSpPr/>
          <p:nvPr/>
        </p:nvSpPr>
        <p:spPr>
          <a:xfrm>
            <a:off x="1929901" y="2727127"/>
            <a:ext cx="2013561" cy="714375"/>
          </a:xfrm>
          <a:prstGeom prst="rect">
            <a:avLst/>
          </a:prstGeom>
          <a:noFill/>
          <a:ln/>
        </p:spPr>
        <p:txBody>
          <a:bodyPr wrap="square" lIns="170053" tIns="212598" rIns="170053" bIns="212598" rtlCol="0" anchor="ctr">
            <a:spAutoFit/>
          </a:bodyPr>
          <a:lstStyle/>
          <a:p>
            <a:pPr marL="0" indent="0" algn="l">
              <a:lnSpc>
                <a:spcPts val="1200"/>
              </a:lnSpc>
              <a:buNone/>
            </a:pPr>
            <a:r>
              <a:rPr lang="en-US" sz="942" dirty="0">
                <a:solidFill>
                  <a:srgbClr val="A8B2D1"/>
                </a:solidFill>
                <a:latin typeface="Open Sans" pitchFamily="34" charset="0"/>
                <a:ea typeface="Open Sans" pitchFamily="34" charset="-122"/>
                <a:cs typeface="Open Sans" pitchFamily="34" charset="-120"/>
              </a:rPr>
              <a:t>Google</a:t>
            </a:r>
            <a:endParaRPr lang="en-US" sz="942" dirty="0"/>
          </a:p>
        </p:txBody>
      </p:sp>
      <p:sp>
        <p:nvSpPr>
          <p:cNvPr id="30" name="Text 25"/>
          <p:cNvSpPr/>
          <p:nvPr/>
        </p:nvSpPr>
        <p:spPr>
          <a:xfrm>
            <a:off x="4086337" y="2909292"/>
            <a:ext cx="1364456" cy="175022"/>
          </a:xfrm>
          <a:prstGeom prst="rect">
            <a:avLst/>
          </a:prstGeom>
          <a:noFill/>
          <a:ln/>
        </p:spPr>
        <p:txBody>
          <a:bodyPr wrap="none" lIns="0" tIns="0" rIns="0" bIns="0" rtlCol="0" anchor="t">
            <a:spAutoFit/>
          </a:bodyPr>
          <a:lstStyle/>
          <a:p>
            <a:pPr marL="0" indent="0" algn="l">
              <a:lnSpc>
                <a:spcPts val="1200"/>
              </a:lnSpc>
              <a:buNone/>
            </a:pPr>
            <a:r>
              <a:rPr lang="en-US" sz="942" dirty="0">
                <a:solidFill>
                  <a:srgbClr val="A8B2D1"/>
                </a:solidFill>
                <a:latin typeface="Open Sans" pitchFamily="34" charset="0"/>
                <a:ea typeface="Open Sans" pitchFamily="34" charset="-122"/>
                <a:cs typeface="Open Sans" pitchFamily="34" charset="-120"/>
              </a:rPr>
              <a:t>Multimodalidade Nativa</a:t>
            </a:r>
            <a:endParaRPr lang="en-US" sz="942" dirty="0"/>
          </a:p>
        </p:txBody>
      </p:sp>
      <p:sp>
        <p:nvSpPr>
          <p:cNvPr id="31" name="Text 26"/>
          <p:cNvSpPr/>
          <p:nvPr/>
        </p:nvSpPr>
        <p:spPr>
          <a:xfrm>
            <a:off x="4086337" y="3084314"/>
            <a:ext cx="1319808" cy="175022"/>
          </a:xfrm>
          <a:prstGeom prst="rect">
            <a:avLst/>
          </a:prstGeom>
          <a:noFill/>
          <a:ln/>
        </p:spPr>
        <p:txBody>
          <a:bodyPr wrap="none" lIns="0" tIns="0" rIns="0" bIns="0" rtlCol="0" anchor="t">
            <a:spAutoFit/>
          </a:bodyPr>
          <a:lstStyle/>
          <a:p>
            <a:pPr marL="0" indent="0" algn="l">
              <a:lnSpc>
                <a:spcPts val="1200"/>
              </a:lnSpc>
              <a:buNone/>
            </a:pPr>
            <a:r>
              <a:rPr lang="en-US" sz="942" dirty="0">
                <a:solidFill>
                  <a:srgbClr val="A8B2D1"/>
                </a:solidFill>
                <a:latin typeface="Open Sans" pitchFamily="34" charset="0"/>
                <a:ea typeface="Open Sans" pitchFamily="34" charset="-122"/>
                <a:cs typeface="Open Sans" pitchFamily="34" charset="-120"/>
              </a:rPr>
              <a:t>(Vídeo, Áudio, Imagem)</a:t>
            </a:r>
            <a:endParaRPr lang="en-US" sz="942" dirty="0"/>
          </a:p>
        </p:txBody>
      </p:sp>
      <p:sp>
        <p:nvSpPr>
          <p:cNvPr id="32" name="Text 27"/>
          <p:cNvSpPr/>
          <p:nvPr/>
        </p:nvSpPr>
        <p:spPr>
          <a:xfrm>
            <a:off x="6562399" y="2909292"/>
            <a:ext cx="1196578" cy="175022"/>
          </a:xfrm>
          <a:prstGeom prst="rect">
            <a:avLst/>
          </a:prstGeom>
          <a:noFill/>
          <a:ln/>
        </p:spPr>
        <p:txBody>
          <a:bodyPr wrap="none" lIns="0" tIns="0" rIns="0" bIns="0" rtlCol="0" anchor="t">
            <a:spAutoFit/>
          </a:bodyPr>
          <a:lstStyle/>
          <a:p>
            <a:pPr marL="0" indent="0" algn="l">
              <a:lnSpc>
                <a:spcPts val="1200"/>
              </a:lnSpc>
              <a:buNone/>
            </a:pPr>
            <a:r>
              <a:rPr lang="en-US" sz="885" b="1" dirty="0">
                <a:solidFill>
                  <a:srgbClr val="64FFDA"/>
                </a:solidFill>
                <a:latin typeface="Open Sans" pitchFamily="34" charset="0"/>
                <a:ea typeface="Open Sans" pitchFamily="34" charset="-122"/>
                <a:cs typeface="Open Sans" pitchFamily="34" charset="-120"/>
              </a:rPr>
              <a:t>Análise de Provas e</a:t>
            </a:r>
            <a:endParaRPr lang="en-US" sz="885" dirty="0"/>
          </a:p>
        </p:txBody>
      </p:sp>
      <p:sp>
        <p:nvSpPr>
          <p:cNvPr id="33" name="Text 28"/>
          <p:cNvSpPr/>
          <p:nvPr/>
        </p:nvSpPr>
        <p:spPr>
          <a:xfrm>
            <a:off x="6562399" y="3084314"/>
            <a:ext cx="1294805" cy="175022"/>
          </a:xfrm>
          <a:prstGeom prst="rect">
            <a:avLst/>
          </a:prstGeom>
          <a:noFill/>
          <a:ln/>
        </p:spPr>
        <p:txBody>
          <a:bodyPr wrap="none" lIns="0" tIns="0" rIns="0" bIns="0" rtlCol="0" anchor="t">
            <a:spAutoFit/>
          </a:bodyPr>
          <a:lstStyle/>
          <a:p>
            <a:pPr marL="0" indent="0" algn="l">
              <a:lnSpc>
                <a:spcPts val="1200"/>
              </a:lnSpc>
              <a:buNone/>
            </a:pPr>
            <a:r>
              <a:rPr lang="en-US" sz="885" b="1" dirty="0">
                <a:solidFill>
                  <a:srgbClr val="64FFDA"/>
                </a:solidFill>
                <a:latin typeface="Open Sans" pitchFamily="34" charset="0"/>
                <a:ea typeface="Open Sans" pitchFamily="34" charset="-122"/>
                <a:cs typeface="Open Sans" pitchFamily="34" charset="-120"/>
              </a:rPr>
              <a:t>Audiências Gravadas</a:t>
            </a:r>
            <a:endParaRPr lang="en-US" sz="885" dirty="0"/>
          </a:p>
        </p:txBody>
      </p:sp>
      <p:pic>
        <p:nvPicPr>
          <p:cNvPr id="34" name="Image 3" descr="preencoded.png"/>
          <p:cNvPicPr>
            <a:picLocks noChangeAspect="1"/>
          </p:cNvPicPr>
          <p:nvPr/>
        </p:nvPicPr>
        <p:blipFill>
          <a:blip r:embed="rId5"/>
          <a:stretch>
            <a:fillRect/>
          </a:stretch>
        </p:blipFill>
        <p:spPr>
          <a:xfrm>
            <a:off x="571500" y="3720108"/>
            <a:ext cx="157163" cy="157163"/>
          </a:xfrm>
          <a:prstGeom prst="rect">
            <a:avLst/>
          </a:prstGeom>
        </p:spPr>
      </p:pic>
      <p:sp>
        <p:nvSpPr>
          <p:cNvPr id="35" name="Text 29"/>
          <p:cNvSpPr/>
          <p:nvPr/>
        </p:nvSpPr>
        <p:spPr>
          <a:xfrm>
            <a:off x="800100" y="3703141"/>
            <a:ext cx="582216" cy="191095"/>
          </a:xfrm>
          <a:prstGeom prst="rect">
            <a:avLst/>
          </a:prstGeom>
          <a:noFill/>
          <a:ln/>
        </p:spPr>
        <p:txBody>
          <a:bodyPr wrap="none" lIns="0" tIns="0" rIns="0" bIns="0" rtlCol="0" anchor="t">
            <a:spAutoFit/>
          </a:bodyPr>
          <a:lstStyle/>
          <a:p>
            <a:pPr marL="0" indent="0" algn="l">
              <a:lnSpc>
                <a:spcPts val="1500"/>
              </a:lnSpc>
              <a:buNone/>
            </a:pPr>
            <a:r>
              <a:rPr lang="en-US" sz="1090" b="1" dirty="0">
                <a:solidFill>
                  <a:srgbClr val="E6F1FF"/>
                </a:solidFill>
                <a:latin typeface="Montserrat" pitchFamily="34" charset="0"/>
                <a:ea typeface="Montserrat" pitchFamily="34" charset="-122"/>
                <a:cs typeface="Montserrat" pitchFamily="34" charset="-120"/>
              </a:rPr>
              <a:t>Claude</a:t>
            </a:r>
            <a:endParaRPr lang="en-US" sz="1090" dirty="0"/>
          </a:p>
        </p:txBody>
      </p:sp>
      <p:sp>
        <p:nvSpPr>
          <p:cNvPr id="36" name="Text 30"/>
          <p:cNvSpPr/>
          <p:nvPr/>
        </p:nvSpPr>
        <p:spPr>
          <a:xfrm>
            <a:off x="1929901" y="3441502"/>
            <a:ext cx="2013561" cy="710803"/>
          </a:xfrm>
          <a:prstGeom prst="rect">
            <a:avLst/>
          </a:prstGeom>
          <a:noFill/>
          <a:ln/>
        </p:spPr>
        <p:txBody>
          <a:bodyPr wrap="square" lIns="170053" tIns="212598" rIns="170053" bIns="212598" rtlCol="0" anchor="ctr">
            <a:spAutoFit/>
          </a:bodyPr>
          <a:lstStyle/>
          <a:p>
            <a:pPr marL="0" indent="0" algn="l">
              <a:lnSpc>
                <a:spcPts val="1200"/>
              </a:lnSpc>
              <a:buNone/>
            </a:pPr>
            <a:r>
              <a:rPr lang="en-US" sz="942" dirty="0">
                <a:solidFill>
                  <a:srgbClr val="A8B2D1"/>
                </a:solidFill>
                <a:latin typeface="Open Sans" pitchFamily="34" charset="0"/>
                <a:ea typeface="Open Sans" pitchFamily="34" charset="-122"/>
                <a:cs typeface="Open Sans" pitchFamily="34" charset="-120"/>
              </a:rPr>
              <a:t>Anthropic</a:t>
            </a:r>
            <a:endParaRPr lang="en-US" sz="942" dirty="0"/>
          </a:p>
        </p:txBody>
      </p:sp>
      <p:sp>
        <p:nvSpPr>
          <p:cNvPr id="37" name="Text 31"/>
          <p:cNvSpPr/>
          <p:nvPr/>
        </p:nvSpPr>
        <p:spPr>
          <a:xfrm>
            <a:off x="4086337" y="3623667"/>
            <a:ext cx="1578769" cy="175022"/>
          </a:xfrm>
          <a:prstGeom prst="rect">
            <a:avLst/>
          </a:prstGeom>
          <a:noFill/>
          <a:ln/>
        </p:spPr>
        <p:txBody>
          <a:bodyPr wrap="none" lIns="0" tIns="0" rIns="0" bIns="0" rtlCol="0" anchor="t">
            <a:spAutoFit/>
          </a:bodyPr>
          <a:lstStyle/>
          <a:p>
            <a:pPr marL="0" indent="0" algn="l">
              <a:lnSpc>
                <a:spcPts val="1200"/>
              </a:lnSpc>
              <a:buNone/>
            </a:pPr>
            <a:r>
              <a:rPr lang="en-US" sz="942" dirty="0">
                <a:solidFill>
                  <a:srgbClr val="A8B2D1"/>
                </a:solidFill>
                <a:latin typeface="Open Sans" pitchFamily="34" charset="0"/>
                <a:ea typeface="Open Sans" pitchFamily="34" charset="-122"/>
                <a:cs typeface="Open Sans" pitchFamily="34" charset="-120"/>
              </a:rPr>
              <a:t>Janela de Contexto Massiva</a:t>
            </a:r>
            <a:endParaRPr lang="en-US" sz="942" dirty="0"/>
          </a:p>
        </p:txBody>
      </p:sp>
      <p:sp>
        <p:nvSpPr>
          <p:cNvPr id="38" name="Text 32"/>
          <p:cNvSpPr/>
          <p:nvPr/>
        </p:nvSpPr>
        <p:spPr>
          <a:xfrm>
            <a:off x="4086337" y="3798689"/>
            <a:ext cx="948333" cy="175022"/>
          </a:xfrm>
          <a:prstGeom prst="rect">
            <a:avLst/>
          </a:prstGeom>
          <a:noFill/>
          <a:ln/>
        </p:spPr>
        <p:txBody>
          <a:bodyPr wrap="none" lIns="0" tIns="0" rIns="0" bIns="0" rtlCol="0" anchor="t">
            <a:spAutoFit/>
          </a:bodyPr>
          <a:lstStyle/>
          <a:p>
            <a:pPr marL="0" indent="0" algn="l">
              <a:lnSpc>
                <a:spcPts val="1200"/>
              </a:lnSpc>
              <a:buNone/>
            </a:pPr>
            <a:r>
              <a:rPr lang="en-US" sz="942" dirty="0">
                <a:solidFill>
                  <a:srgbClr val="A8B2D1"/>
                </a:solidFill>
                <a:latin typeface="Open Sans" pitchFamily="34" charset="0"/>
                <a:ea typeface="Open Sans" pitchFamily="34" charset="-122"/>
                <a:cs typeface="Open Sans" pitchFamily="34" charset="-120"/>
              </a:rPr>
              <a:t>e Escrita Natural</a:t>
            </a:r>
            <a:endParaRPr lang="en-US" sz="942" dirty="0"/>
          </a:p>
        </p:txBody>
      </p:sp>
      <p:sp>
        <p:nvSpPr>
          <p:cNvPr id="39" name="Text 33"/>
          <p:cNvSpPr/>
          <p:nvPr/>
        </p:nvSpPr>
        <p:spPr>
          <a:xfrm>
            <a:off x="6562399" y="3623667"/>
            <a:ext cx="1339453" cy="175022"/>
          </a:xfrm>
          <a:prstGeom prst="rect">
            <a:avLst/>
          </a:prstGeom>
          <a:noFill/>
          <a:ln/>
        </p:spPr>
        <p:txBody>
          <a:bodyPr wrap="none" lIns="0" tIns="0" rIns="0" bIns="0" rtlCol="0" anchor="t">
            <a:spAutoFit/>
          </a:bodyPr>
          <a:lstStyle/>
          <a:p>
            <a:pPr marL="0" indent="0" algn="l">
              <a:lnSpc>
                <a:spcPts val="1200"/>
              </a:lnSpc>
              <a:buNone/>
            </a:pPr>
            <a:r>
              <a:rPr lang="en-US" sz="885" b="1" dirty="0">
                <a:solidFill>
                  <a:srgbClr val="64FFDA"/>
                </a:solidFill>
                <a:latin typeface="Open Sans" pitchFamily="34" charset="0"/>
                <a:ea typeface="Open Sans" pitchFamily="34" charset="-122"/>
                <a:cs typeface="Open Sans" pitchFamily="34" charset="-120"/>
              </a:rPr>
              <a:t>Resumo de Processos</a:t>
            </a:r>
            <a:endParaRPr lang="en-US" sz="885" dirty="0"/>
          </a:p>
        </p:txBody>
      </p:sp>
      <p:sp>
        <p:nvSpPr>
          <p:cNvPr id="40" name="Text 34"/>
          <p:cNvSpPr/>
          <p:nvPr/>
        </p:nvSpPr>
        <p:spPr>
          <a:xfrm>
            <a:off x="6562399" y="3798689"/>
            <a:ext cx="1357313" cy="175022"/>
          </a:xfrm>
          <a:prstGeom prst="rect">
            <a:avLst/>
          </a:prstGeom>
          <a:noFill/>
          <a:ln/>
        </p:spPr>
        <p:txBody>
          <a:bodyPr wrap="none" lIns="0" tIns="0" rIns="0" bIns="0" rtlCol="0" anchor="t">
            <a:spAutoFit/>
          </a:bodyPr>
          <a:lstStyle/>
          <a:p>
            <a:pPr marL="0" indent="0" algn="l">
              <a:lnSpc>
                <a:spcPts val="1200"/>
              </a:lnSpc>
              <a:buNone/>
            </a:pPr>
            <a:r>
              <a:rPr lang="en-US" sz="885" b="1" dirty="0">
                <a:solidFill>
                  <a:srgbClr val="64FFDA"/>
                </a:solidFill>
                <a:latin typeface="Open Sans" pitchFamily="34" charset="0"/>
                <a:ea typeface="Open Sans" pitchFamily="34" charset="-122"/>
                <a:cs typeface="Open Sans" pitchFamily="34" charset="-120"/>
              </a:rPr>
              <a:t>Extensos (1000+ págs)</a:t>
            </a:r>
            <a:endParaRPr lang="en-US" sz="885"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3" name="Shape 0"/>
          <p:cNvSpPr/>
          <p:nvPr/>
        </p:nvSpPr>
        <p:spPr>
          <a:xfrm>
            <a:off x="428625" y="428625"/>
            <a:ext cx="8286750" cy="716161"/>
          </a:xfrm>
          <a:prstGeom prst="rect">
            <a:avLst/>
          </a:prstGeom>
          <a:solidFill>
            <a:srgbClr val="000000">
              <a:alpha val="0"/>
            </a:srgbClr>
          </a:solidFill>
          <a:ln/>
        </p:spPr>
        <p:txBody>
          <a:bodyPr/>
          <a:lstStyle/>
          <a:p>
            <a:endParaRPr lang="pt-BR"/>
          </a:p>
        </p:txBody>
      </p:sp>
      <p:sp>
        <p:nvSpPr>
          <p:cNvPr id="4" name="Shape 1"/>
          <p:cNvSpPr/>
          <p:nvPr/>
        </p:nvSpPr>
        <p:spPr>
          <a:xfrm>
            <a:off x="428625" y="428625"/>
            <a:ext cx="28575" cy="716161"/>
          </a:xfrm>
          <a:prstGeom prst="rect">
            <a:avLst/>
          </a:prstGeom>
          <a:solidFill>
            <a:srgbClr val="64FFDA"/>
          </a:solidFill>
          <a:ln/>
        </p:spPr>
        <p:txBody>
          <a:bodyPr/>
          <a:lstStyle/>
          <a:p>
            <a:endParaRPr lang="pt-BR"/>
          </a:p>
        </p:txBody>
      </p:sp>
      <p:sp>
        <p:nvSpPr>
          <p:cNvPr id="5" name="Text 2"/>
          <p:cNvSpPr/>
          <p:nvPr/>
        </p:nvSpPr>
        <p:spPr>
          <a:xfrm>
            <a:off x="571500" y="428625"/>
            <a:ext cx="8143875" cy="417909"/>
          </a:xfrm>
          <a:prstGeom prst="rect">
            <a:avLst/>
          </a:prstGeom>
          <a:noFill/>
          <a:ln/>
        </p:spPr>
        <p:txBody>
          <a:bodyPr wrap="none" lIns="0" tIns="0" rIns="0" bIns="0" rtlCol="0" anchor="t">
            <a:spAutoFit/>
          </a:bodyPr>
          <a:lstStyle/>
          <a:p>
            <a:pPr marL="0" indent="0" algn="l">
              <a:lnSpc>
                <a:spcPts val="3200"/>
              </a:lnSpc>
              <a:buNone/>
            </a:pPr>
            <a:r>
              <a:rPr lang="en-US" sz="2436" b="1" dirty="0">
                <a:solidFill>
                  <a:srgbClr val="E6F1FF"/>
                </a:solidFill>
                <a:latin typeface="Montserrat" pitchFamily="34" charset="0"/>
                <a:ea typeface="Montserrat" pitchFamily="34" charset="-122"/>
                <a:cs typeface="Montserrat" pitchFamily="34" charset="-120"/>
              </a:rPr>
              <a:t>TOKENS E CONTEXTO</a:t>
            </a:r>
            <a:endParaRPr lang="en-US" sz="2436" dirty="0"/>
          </a:p>
        </p:txBody>
      </p:sp>
      <p:sp>
        <p:nvSpPr>
          <p:cNvPr id="6" name="Text 3"/>
          <p:cNvSpPr/>
          <p:nvPr/>
        </p:nvSpPr>
        <p:spPr>
          <a:xfrm>
            <a:off x="571500" y="917972"/>
            <a:ext cx="8143875" cy="226814"/>
          </a:xfrm>
          <a:prstGeom prst="rect">
            <a:avLst/>
          </a:prstGeom>
          <a:noFill/>
          <a:ln/>
        </p:spPr>
        <p:txBody>
          <a:bodyPr wrap="none" lIns="0" tIns="0" rIns="0" bIns="0" rtlCol="0" anchor="t">
            <a:spAutoFit/>
          </a:bodyPr>
          <a:lstStyle/>
          <a:p>
            <a:pPr marL="0" indent="0" algn="l">
              <a:lnSpc>
                <a:spcPts val="1600"/>
              </a:lnSpc>
              <a:buNone/>
            </a:pPr>
            <a:r>
              <a:rPr lang="en-US" sz="1269" dirty="0">
                <a:solidFill>
                  <a:srgbClr val="64FFDA"/>
                </a:solidFill>
                <a:latin typeface="Roboto Mono" pitchFamily="34" charset="0"/>
                <a:ea typeface="Roboto Mono" pitchFamily="34" charset="-122"/>
                <a:cs typeface="Roboto Mono" pitchFamily="34" charset="-120"/>
              </a:rPr>
              <a:t>Como a IA lê processos longos</a:t>
            </a:r>
            <a:endParaRPr lang="en-US" sz="1269" dirty="0"/>
          </a:p>
        </p:txBody>
      </p:sp>
      <p:sp>
        <p:nvSpPr>
          <p:cNvPr id="7" name="Shape 4"/>
          <p:cNvSpPr/>
          <p:nvPr/>
        </p:nvSpPr>
        <p:spPr>
          <a:xfrm>
            <a:off x="428625" y="1430536"/>
            <a:ext cx="8286750" cy="1570732"/>
          </a:xfrm>
          <a:prstGeom prst="rect">
            <a:avLst/>
          </a:prstGeom>
          <a:solidFill>
            <a:srgbClr val="FFFFFF">
              <a:alpha val="3000"/>
            </a:srgbClr>
          </a:solidFill>
          <a:ln w="9144">
            <a:solidFill>
              <a:srgbClr val="64FFDA">
                <a:alpha val="10000"/>
              </a:srgbClr>
            </a:solidFill>
            <a:prstDash val="solid"/>
          </a:ln>
        </p:spPr>
        <p:txBody>
          <a:bodyPr/>
          <a:lstStyle/>
          <a:p>
            <a:endParaRPr lang="pt-BR"/>
          </a:p>
        </p:txBody>
      </p:sp>
      <p:pic>
        <p:nvPicPr>
          <p:cNvPr id="8" name="Image 1" descr="preencoded.png"/>
          <p:cNvPicPr>
            <a:picLocks noChangeAspect="1"/>
          </p:cNvPicPr>
          <p:nvPr/>
        </p:nvPicPr>
        <p:blipFill>
          <a:blip r:embed="rId3"/>
          <a:stretch>
            <a:fillRect/>
          </a:stretch>
        </p:blipFill>
        <p:spPr>
          <a:xfrm>
            <a:off x="571500" y="1764953"/>
            <a:ext cx="160734" cy="142875"/>
          </a:xfrm>
          <a:prstGeom prst="rect">
            <a:avLst/>
          </a:prstGeom>
        </p:spPr>
      </p:pic>
      <p:sp>
        <p:nvSpPr>
          <p:cNvPr id="9" name="Text 5"/>
          <p:cNvSpPr/>
          <p:nvPr/>
        </p:nvSpPr>
        <p:spPr>
          <a:xfrm>
            <a:off x="839391" y="1731913"/>
            <a:ext cx="1919883" cy="208955"/>
          </a:xfrm>
          <a:prstGeom prst="rect">
            <a:avLst/>
          </a:prstGeom>
          <a:noFill/>
          <a:ln/>
        </p:spPr>
        <p:txBody>
          <a:bodyPr wrap="none" lIns="0" tIns="0" rIns="0" bIns="0" rtlCol="0" anchor="t">
            <a:spAutoFit/>
          </a:bodyPr>
          <a:lstStyle/>
          <a:p>
            <a:pPr marL="0" indent="0" algn="l">
              <a:lnSpc>
                <a:spcPts val="1600"/>
              </a:lnSpc>
              <a:buNone/>
            </a:pPr>
            <a:r>
              <a:rPr lang="en-US" sz="1193" b="1" dirty="0">
                <a:solidFill>
                  <a:srgbClr val="E6F1FF"/>
                </a:solidFill>
                <a:latin typeface="Montserrat" pitchFamily="34" charset="0"/>
                <a:ea typeface="Montserrat" pitchFamily="34" charset="-122"/>
                <a:cs typeface="Montserrat" pitchFamily="34" charset="-120"/>
              </a:rPr>
              <a:t>1. O que é um Token?</a:t>
            </a:r>
            <a:endParaRPr lang="en-US" sz="1193" dirty="0"/>
          </a:p>
        </p:txBody>
      </p:sp>
      <p:sp>
        <p:nvSpPr>
          <p:cNvPr id="10" name="Shape 6"/>
          <p:cNvSpPr/>
          <p:nvPr/>
        </p:nvSpPr>
        <p:spPr>
          <a:xfrm>
            <a:off x="571500" y="2055168"/>
            <a:ext cx="814388" cy="346472"/>
          </a:xfrm>
          <a:prstGeom prst="rect">
            <a:avLst/>
          </a:prstGeom>
          <a:solidFill>
            <a:srgbClr val="64FFDA">
              <a:alpha val="20000"/>
            </a:srgbClr>
          </a:solidFill>
          <a:ln w="9144">
            <a:solidFill>
              <a:srgbClr val="64FFDA"/>
            </a:solidFill>
            <a:prstDash val="solid"/>
          </a:ln>
        </p:spPr>
        <p:txBody>
          <a:bodyPr/>
          <a:lstStyle/>
          <a:p>
            <a:endParaRPr lang="pt-BR"/>
          </a:p>
        </p:txBody>
      </p:sp>
      <p:sp>
        <p:nvSpPr>
          <p:cNvPr id="11" name="Text 7"/>
          <p:cNvSpPr/>
          <p:nvPr/>
        </p:nvSpPr>
        <p:spPr>
          <a:xfrm>
            <a:off x="571500" y="2055168"/>
            <a:ext cx="814388" cy="346472"/>
          </a:xfrm>
          <a:prstGeom prst="rect">
            <a:avLst/>
          </a:prstGeom>
          <a:noFill/>
          <a:ln/>
        </p:spPr>
        <p:txBody>
          <a:bodyPr wrap="square" lIns="170053" tIns="85090" rIns="170053" bIns="85090" rtlCol="0" anchor="t">
            <a:spAutoFit/>
          </a:bodyPr>
          <a:lstStyle/>
          <a:p>
            <a:pPr marL="0" indent="0" algn="l">
              <a:lnSpc>
                <a:spcPts val="1400"/>
              </a:lnSpc>
              <a:buNone/>
            </a:pPr>
            <a:r>
              <a:rPr lang="en-US" sz="1050" dirty="0">
                <a:solidFill>
                  <a:srgbClr val="64FFDA"/>
                </a:solidFill>
                <a:latin typeface="Roboto Mono" pitchFamily="34" charset="0"/>
                <a:ea typeface="Roboto Mono" pitchFamily="34" charset="-122"/>
                <a:cs typeface="Roboto Mono" pitchFamily="34" charset="-120"/>
              </a:rPr>
              <a:t>Habeas</a:t>
            </a:r>
            <a:endParaRPr lang="en-US" sz="1050" dirty="0"/>
          </a:p>
        </p:txBody>
      </p:sp>
      <p:sp>
        <p:nvSpPr>
          <p:cNvPr id="12" name="Shape 8"/>
          <p:cNvSpPr/>
          <p:nvPr/>
        </p:nvSpPr>
        <p:spPr>
          <a:xfrm>
            <a:off x="1443038" y="2055168"/>
            <a:ext cx="814388" cy="346472"/>
          </a:xfrm>
          <a:prstGeom prst="rect">
            <a:avLst/>
          </a:prstGeom>
          <a:solidFill>
            <a:srgbClr val="E6F1FF">
              <a:alpha val="20000"/>
            </a:srgbClr>
          </a:solidFill>
          <a:ln w="9144">
            <a:solidFill>
              <a:srgbClr val="E6F1FF"/>
            </a:solidFill>
            <a:prstDash val="solid"/>
          </a:ln>
        </p:spPr>
        <p:txBody>
          <a:bodyPr/>
          <a:lstStyle/>
          <a:p>
            <a:endParaRPr lang="pt-BR"/>
          </a:p>
        </p:txBody>
      </p:sp>
      <p:sp>
        <p:nvSpPr>
          <p:cNvPr id="13" name="Text 9"/>
          <p:cNvSpPr/>
          <p:nvPr/>
        </p:nvSpPr>
        <p:spPr>
          <a:xfrm>
            <a:off x="1443038" y="2055168"/>
            <a:ext cx="814388" cy="346472"/>
          </a:xfrm>
          <a:prstGeom prst="rect">
            <a:avLst/>
          </a:prstGeom>
          <a:noFill/>
          <a:ln/>
        </p:spPr>
        <p:txBody>
          <a:bodyPr wrap="square" lIns="170053" tIns="85090" rIns="170053" bIns="85090" rtlCol="0" anchor="t">
            <a:spAutoFit/>
          </a:bodyPr>
          <a:lstStyle/>
          <a:p>
            <a:pPr marL="0" indent="0" algn="l">
              <a:lnSpc>
                <a:spcPts val="1400"/>
              </a:lnSpc>
              <a:buNone/>
            </a:pPr>
            <a:r>
              <a:rPr lang="en-US" sz="1050" dirty="0">
                <a:solidFill>
                  <a:srgbClr val="E6F1FF"/>
                </a:solidFill>
                <a:latin typeface="Roboto Mono" pitchFamily="34" charset="0"/>
                <a:ea typeface="Roboto Mono" pitchFamily="34" charset="-122"/>
                <a:cs typeface="Roboto Mono" pitchFamily="34" charset="-120"/>
              </a:rPr>
              <a:t>Corpus</a:t>
            </a:r>
            <a:endParaRPr lang="en-US" sz="1050" dirty="0"/>
          </a:p>
        </p:txBody>
      </p:sp>
      <p:sp>
        <p:nvSpPr>
          <p:cNvPr id="14" name="Shape 10"/>
          <p:cNvSpPr/>
          <p:nvPr/>
        </p:nvSpPr>
        <p:spPr>
          <a:xfrm>
            <a:off x="2314575" y="2055168"/>
            <a:ext cx="557213" cy="346472"/>
          </a:xfrm>
          <a:prstGeom prst="rect">
            <a:avLst/>
          </a:prstGeom>
          <a:solidFill>
            <a:srgbClr val="64FFDA">
              <a:alpha val="20000"/>
            </a:srgbClr>
          </a:solidFill>
          <a:ln w="9144">
            <a:solidFill>
              <a:srgbClr val="64FFDA"/>
            </a:solidFill>
            <a:prstDash val="solid"/>
          </a:ln>
        </p:spPr>
        <p:txBody>
          <a:bodyPr/>
          <a:lstStyle/>
          <a:p>
            <a:endParaRPr lang="pt-BR"/>
          </a:p>
        </p:txBody>
      </p:sp>
      <p:sp>
        <p:nvSpPr>
          <p:cNvPr id="15" name="Text 11"/>
          <p:cNvSpPr/>
          <p:nvPr/>
        </p:nvSpPr>
        <p:spPr>
          <a:xfrm>
            <a:off x="2314575" y="2055168"/>
            <a:ext cx="557213" cy="346472"/>
          </a:xfrm>
          <a:prstGeom prst="rect">
            <a:avLst/>
          </a:prstGeom>
          <a:noFill/>
          <a:ln/>
        </p:spPr>
        <p:txBody>
          <a:bodyPr wrap="square" lIns="170053" tIns="85090" rIns="170053" bIns="85090" rtlCol="0" anchor="t">
            <a:spAutoFit/>
          </a:bodyPr>
          <a:lstStyle/>
          <a:p>
            <a:pPr marL="0" indent="0" algn="l">
              <a:lnSpc>
                <a:spcPts val="1400"/>
              </a:lnSpc>
              <a:buNone/>
            </a:pPr>
            <a:r>
              <a:rPr lang="en-US" sz="1050" dirty="0">
                <a:solidFill>
                  <a:srgbClr val="64FFDA"/>
                </a:solidFill>
                <a:latin typeface="Roboto Mono" pitchFamily="34" charset="0"/>
                <a:ea typeface="Roboto Mono" pitchFamily="34" charset="-122"/>
                <a:cs typeface="Roboto Mono" pitchFamily="34" charset="-120"/>
              </a:rPr>
              <a:t>pre</a:t>
            </a:r>
            <a:endParaRPr lang="en-US" sz="1050" dirty="0"/>
          </a:p>
        </p:txBody>
      </p:sp>
      <p:sp>
        <p:nvSpPr>
          <p:cNvPr id="16" name="Shape 12"/>
          <p:cNvSpPr/>
          <p:nvPr/>
        </p:nvSpPr>
        <p:spPr>
          <a:xfrm>
            <a:off x="2928938" y="2055168"/>
            <a:ext cx="557213" cy="346472"/>
          </a:xfrm>
          <a:prstGeom prst="rect">
            <a:avLst/>
          </a:prstGeom>
          <a:solidFill>
            <a:srgbClr val="E6F1FF">
              <a:alpha val="20000"/>
            </a:srgbClr>
          </a:solidFill>
          <a:ln w="9144">
            <a:solidFill>
              <a:srgbClr val="E6F1FF"/>
            </a:solidFill>
            <a:prstDash val="solid"/>
          </a:ln>
        </p:spPr>
        <p:txBody>
          <a:bodyPr/>
          <a:lstStyle/>
          <a:p>
            <a:endParaRPr lang="pt-BR"/>
          </a:p>
        </p:txBody>
      </p:sp>
      <p:sp>
        <p:nvSpPr>
          <p:cNvPr id="17" name="Text 13"/>
          <p:cNvSpPr/>
          <p:nvPr/>
        </p:nvSpPr>
        <p:spPr>
          <a:xfrm>
            <a:off x="2928938" y="2055168"/>
            <a:ext cx="557213" cy="346472"/>
          </a:xfrm>
          <a:prstGeom prst="rect">
            <a:avLst/>
          </a:prstGeom>
          <a:noFill/>
          <a:ln/>
        </p:spPr>
        <p:txBody>
          <a:bodyPr wrap="square" lIns="170053" tIns="85090" rIns="170053" bIns="85090" rtlCol="0" anchor="t">
            <a:spAutoFit/>
          </a:bodyPr>
          <a:lstStyle/>
          <a:p>
            <a:pPr marL="0" indent="0" algn="l">
              <a:lnSpc>
                <a:spcPts val="1400"/>
              </a:lnSpc>
              <a:buNone/>
            </a:pPr>
            <a:r>
              <a:rPr lang="en-US" sz="1050" dirty="0">
                <a:solidFill>
                  <a:srgbClr val="E6F1FF"/>
                </a:solidFill>
                <a:latin typeface="Roboto Mono" pitchFamily="34" charset="0"/>
                <a:ea typeface="Roboto Mono" pitchFamily="34" charset="-122"/>
                <a:cs typeface="Roboto Mono" pitchFamily="34" charset="-120"/>
              </a:rPr>
              <a:t>ven</a:t>
            </a:r>
            <a:endParaRPr lang="en-US" sz="1050" dirty="0"/>
          </a:p>
        </p:txBody>
      </p:sp>
      <p:sp>
        <p:nvSpPr>
          <p:cNvPr id="18" name="Shape 14"/>
          <p:cNvSpPr/>
          <p:nvPr/>
        </p:nvSpPr>
        <p:spPr>
          <a:xfrm>
            <a:off x="3543300" y="2055168"/>
            <a:ext cx="642938" cy="346472"/>
          </a:xfrm>
          <a:prstGeom prst="rect">
            <a:avLst/>
          </a:prstGeom>
          <a:solidFill>
            <a:srgbClr val="64FFDA">
              <a:alpha val="20000"/>
            </a:srgbClr>
          </a:solidFill>
          <a:ln w="9144">
            <a:solidFill>
              <a:srgbClr val="64FFDA"/>
            </a:solidFill>
            <a:prstDash val="solid"/>
          </a:ln>
        </p:spPr>
        <p:txBody>
          <a:bodyPr/>
          <a:lstStyle/>
          <a:p>
            <a:endParaRPr lang="pt-BR"/>
          </a:p>
        </p:txBody>
      </p:sp>
      <p:sp>
        <p:nvSpPr>
          <p:cNvPr id="19" name="Text 15"/>
          <p:cNvSpPr/>
          <p:nvPr/>
        </p:nvSpPr>
        <p:spPr>
          <a:xfrm>
            <a:off x="3543300" y="2055168"/>
            <a:ext cx="642938" cy="346472"/>
          </a:xfrm>
          <a:prstGeom prst="rect">
            <a:avLst/>
          </a:prstGeom>
          <a:noFill/>
          <a:ln/>
        </p:spPr>
        <p:txBody>
          <a:bodyPr wrap="square" lIns="170053" tIns="85090" rIns="170053" bIns="85090" rtlCol="0" anchor="t">
            <a:spAutoFit/>
          </a:bodyPr>
          <a:lstStyle/>
          <a:p>
            <a:pPr marL="0" indent="0" algn="l">
              <a:lnSpc>
                <a:spcPts val="1400"/>
              </a:lnSpc>
              <a:buNone/>
            </a:pPr>
            <a:r>
              <a:rPr lang="en-US" sz="1050" dirty="0">
                <a:solidFill>
                  <a:srgbClr val="64FFDA"/>
                </a:solidFill>
                <a:latin typeface="Roboto Mono" pitchFamily="34" charset="0"/>
                <a:ea typeface="Roboto Mono" pitchFamily="34" charset="-122"/>
                <a:cs typeface="Roboto Mono" pitchFamily="34" charset="-120"/>
              </a:rPr>
              <a:t>tivo</a:t>
            </a:r>
            <a:endParaRPr lang="en-US" sz="1050" dirty="0"/>
          </a:p>
        </p:txBody>
      </p:sp>
      <p:pic>
        <p:nvPicPr>
          <p:cNvPr id="20" name="Image 2" descr="preencoded.png"/>
          <p:cNvPicPr>
            <a:picLocks noChangeAspect="1"/>
          </p:cNvPicPr>
          <p:nvPr/>
        </p:nvPicPr>
        <p:blipFill>
          <a:blip r:embed="rId4"/>
          <a:stretch>
            <a:fillRect/>
          </a:stretch>
        </p:blipFill>
        <p:spPr>
          <a:xfrm>
            <a:off x="571500" y="2557909"/>
            <a:ext cx="114300" cy="114300"/>
          </a:xfrm>
          <a:prstGeom prst="rect">
            <a:avLst/>
          </a:prstGeom>
        </p:spPr>
      </p:pic>
      <p:sp>
        <p:nvSpPr>
          <p:cNvPr id="21" name="Text 16"/>
          <p:cNvSpPr/>
          <p:nvPr/>
        </p:nvSpPr>
        <p:spPr>
          <a:xfrm>
            <a:off x="742950" y="2537371"/>
            <a:ext cx="1585913" cy="155377"/>
          </a:xfrm>
          <a:prstGeom prst="rect">
            <a:avLst/>
          </a:prstGeom>
          <a:noFill/>
          <a:ln/>
        </p:spPr>
        <p:txBody>
          <a:bodyPr wrap="none" lIns="0" tIns="0" rIns="0" bIns="0" rtlCol="0" anchor="t">
            <a:spAutoFit/>
          </a:bodyPr>
          <a:lstStyle/>
          <a:p>
            <a:pPr marL="0" indent="0" algn="l">
              <a:lnSpc>
                <a:spcPts val="1100"/>
              </a:lnSpc>
              <a:buNone/>
            </a:pPr>
            <a:r>
              <a:rPr lang="en-US" sz="834" dirty="0">
                <a:solidFill>
                  <a:srgbClr val="A8B2D1"/>
                </a:solidFill>
                <a:latin typeface="Open Sans" pitchFamily="34" charset="0"/>
                <a:ea typeface="Open Sans" pitchFamily="34" charset="-122"/>
                <a:cs typeface="Open Sans" pitchFamily="34" charset="-120"/>
              </a:rPr>
              <a:t>Unidade básica de leitura da IA</a:t>
            </a:r>
            <a:endParaRPr lang="en-US" sz="834" dirty="0"/>
          </a:p>
        </p:txBody>
      </p:sp>
      <p:pic>
        <p:nvPicPr>
          <p:cNvPr id="22" name="Image 3" descr="preencoded.png"/>
          <p:cNvPicPr>
            <a:picLocks noChangeAspect="1"/>
          </p:cNvPicPr>
          <p:nvPr/>
        </p:nvPicPr>
        <p:blipFill>
          <a:blip r:embed="rId5"/>
          <a:stretch>
            <a:fillRect/>
          </a:stretch>
        </p:blipFill>
        <p:spPr>
          <a:xfrm>
            <a:off x="2500313" y="2557909"/>
            <a:ext cx="85725" cy="114300"/>
          </a:xfrm>
          <a:prstGeom prst="rect">
            <a:avLst/>
          </a:prstGeom>
        </p:spPr>
      </p:pic>
      <p:sp>
        <p:nvSpPr>
          <p:cNvPr id="23" name="Text 17"/>
          <p:cNvSpPr/>
          <p:nvPr/>
        </p:nvSpPr>
        <p:spPr>
          <a:xfrm>
            <a:off x="2643188" y="2537371"/>
            <a:ext cx="2044898" cy="155377"/>
          </a:xfrm>
          <a:prstGeom prst="rect">
            <a:avLst/>
          </a:prstGeom>
          <a:noFill/>
          <a:ln/>
        </p:spPr>
        <p:txBody>
          <a:bodyPr wrap="none" lIns="0" tIns="0" rIns="0" bIns="0" rtlCol="0" anchor="t">
            <a:spAutoFit/>
          </a:bodyPr>
          <a:lstStyle/>
          <a:p>
            <a:pPr marL="0" indent="0" algn="l">
              <a:lnSpc>
                <a:spcPts val="1100"/>
              </a:lnSpc>
              <a:buNone/>
            </a:pPr>
            <a:r>
              <a:rPr lang="en-US" sz="834" dirty="0">
                <a:solidFill>
                  <a:srgbClr val="A8B2D1"/>
                </a:solidFill>
                <a:latin typeface="Open Sans" pitchFamily="34" charset="0"/>
                <a:ea typeface="Open Sans" pitchFamily="34" charset="-122"/>
                <a:cs typeface="Open Sans" pitchFamily="34" charset="-120"/>
              </a:rPr>
              <a:t>1 Token ≈ 4 caracteres ou 0.75 palavras</a:t>
            </a:r>
            <a:endParaRPr lang="en-US" sz="834" dirty="0"/>
          </a:p>
        </p:txBody>
      </p:sp>
      <p:pic>
        <p:nvPicPr>
          <p:cNvPr id="24" name="Image 4" descr="preencoded.png"/>
          <p:cNvPicPr>
            <a:picLocks noChangeAspect="1"/>
          </p:cNvPicPr>
          <p:nvPr/>
        </p:nvPicPr>
        <p:blipFill>
          <a:blip r:embed="rId6"/>
          <a:stretch>
            <a:fillRect/>
          </a:stretch>
        </p:blipFill>
        <p:spPr>
          <a:xfrm>
            <a:off x="4859536" y="2557909"/>
            <a:ext cx="114300" cy="114300"/>
          </a:xfrm>
          <a:prstGeom prst="rect">
            <a:avLst/>
          </a:prstGeom>
        </p:spPr>
      </p:pic>
      <p:sp>
        <p:nvSpPr>
          <p:cNvPr id="25" name="Text 18"/>
          <p:cNvSpPr/>
          <p:nvPr/>
        </p:nvSpPr>
        <p:spPr>
          <a:xfrm>
            <a:off x="5030986" y="2537371"/>
            <a:ext cx="1789509" cy="155377"/>
          </a:xfrm>
          <a:prstGeom prst="rect">
            <a:avLst/>
          </a:prstGeom>
          <a:noFill/>
          <a:ln/>
        </p:spPr>
        <p:txBody>
          <a:bodyPr wrap="none" lIns="0" tIns="0" rIns="0" bIns="0" rtlCol="0" anchor="t">
            <a:spAutoFit/>
          </a:bodyPr>
          <a:lstStyle/>
          <a:p>
            <a:pPr marL="0" indent="0" algn="l">
              <a:lnSpc>
                <a:spcPts val="1100"/>
              </a:lnSpc>
              <a:buNone/>
            </a:pPr>
            <a:r>
              <a:rPr lang="en-US" sz="834" dirty="0">
                <a:solidFill>
                  <a:srgbClr val="A8B2D1"/>
                </a:solidFill>
                <a:latin typeface="Open Sans" pitchFamily="34" charset="0"/>
                <a:ea typeface="Open Sans" pitchFamily="34" charset="-122"/>
                <a:cs typeface="Open Sans" pitchFamily="34" charset="-120"/>
              </a:rPr>
              <a:t>Custo de API é calculado por token</a:t>
            </a:r>
            <a:endParaRPr lang="en-US" sz="834" dirty="0"/>
          </a:p>
        </p:txBody>
      </p:sp>
      <p:sp>
        <p:nvSpPr>
          <p:cNvPr id="26" name="Shape 19"/>
          <p:cNvSpPr/>
          <p:nvPr/>
        </p:nvSpPr>
        <p:spPr>
          <a:xfrm>
            <a:off x="428625" y="3144143"/>
            <a:ext cx="8286750" cy="1570732"/>
          </a:xfrm>
          <a:prstGeom prst="rect">
            <a:avLst/>
          </a:prstGeom>
          <a:solidFill>
            <a:srgbClr val="FFFFFF">
              <a:alpha val="3000"/>
            </a:srgbClr>
          </a:solidFill>
          <a:ln w="9144">
            <a:solidFill>
              <a:srgbClr val="64FFDA">
                <a:alpha val="10000"/>
              </a:srgbClr>
            </a:solidFill>
            <a:prstDash val="solid"/>
          </a:ln>
        </p:spPr>
        <p:txBody>
          <a:bodyPr/>
          <a:lstStyle/>
          <a:p>
            <a:endParaRPr lang="pt-BR"/>
          </a:p>
        </p:txBody>
      </p:sp>
      <p:pic>
        <p:nvPicPr>
          <p:cNvPr id="27" name="Image 5" descr="preencoded.png"/>
          <p:cNvPicPr>
            <a:picLocks noChangeAspect="1"/>
          </p:cNvPicPr>
          <p:nvPr/>
        </p:nvPicPr>
        <p:blipFill>
          <a:blip r:embed="rId7"/>
          <a:stretch>
            <a:fillRect/>
          </a:stretch>
        </p:blipFill>
        <p:spPr>
          <a:xfrm>
            <a:off x="571500" y="3342298"/>
            <a:ext cx="160734" cy="142875"/>
          </a:xfrm>
          <a:prstGeom prst="rect">
            <a:avLst/>
          </a:prstGeom>
        </p:spPr>
      </p:pic>
      <p:sp>
        <p:nvSpPr>
          <p:cNvPr id="28" name="Text 20"/>
          <p:cNvSpPr/>
          <p:nvPr/>
        </p:nvSpPr>
        <p:spPr>
          <a:xfrm>
            <a:off x="839391" y="3309258"/>
            <a:ext cx="4341614" cy="208955"/>
          </a:xfrm>
          <a:prstGeom prst="rect">
            <a:avLst/>
          </a:prstGeom>
          <a:noFill/>
          <a:ln/>
        </p:spPr>
        <p:txBody>
          <a:bodyPr wrap="none" lIns="0" tIns="0" rIns="0" bIns="0" rtlCol="0" anchor="t">
            <a:spAutoFit/>
          </a:bodyPr>
          <a:lstStyle/>
          <a:p>
            <a:pPr marL="0" indent="0" algn="l">
              <a:lnSpc>
                <a:spcPts val="1600"/>
              </a:lnSpc>
              <a:buNone/>
            </a:pPr>
            <a:r>
              <a:rPr lang="en-US" sz="1193" b="1" dirty="0">
                <a:solidFill>
                  <a:srgbClr val="E6F1FF"/>
                </a:solidFill>
                <a:latin typeface="Montserrat" pitchFamily="34" charset="0"/>
                <a:ea typeface="Montserrat" pitchFamily="34" charset="-122"/>
                <a:cs typeface="Montserrat" pitchFamily="34" charset="-120"/>
              </a:rPr>
              <a:t>2. Janela de Contexto (Memória de Curto Prazo)</a:t>
            </a:r>
            <a:endParaRPr lang="en-US" sz="1193" dirty="0"/>
          </a:p>
        </p:txBody>
      </p:sp>
      <p:sp>
        <p:nvSpPr>
          <p:cNvPr id="29" name="Text 21"/>
          <p:cNvSpPr/>
          <p:nvPr/>
        </p:nvSpPr>
        <p:spPr>
          <a:xfrm>
            <a:off x="571500" y="3643229"/>
            <a:ext cx="1071563" cy="150019"/>
          </a:xfrm>
          <a:prstGeom prst="rect">
            <a:avLst/>
          </a:prstGeom>
          <a:noFill/>
          <a:ln/>
        </p:spPr>
        <p:txBody>
          <a:bodyPr wrap="none" lIns="0" tIns="0" rIns="0" bIns="0" rtlCol="0" anchor="t">
            <a:spAutoFit/>
          </a:bodyPr>
          <a:lstStyle/>
          <a:p>
            <a:pPr marL="0" indent="0" algn="r">
              <a:lnSpc>
                <a:spcPts val="1100"/>
              </a:lnSpc>
              <a:buNone/>
            </a:pPr>
            <a:r>
              <a:rPr lang="en-US" sz="834" dirty="0">
                <a:solidFill>
                  <a:srgbClr val="E6F1FF"/>
                </a:solidFill>
                <a:latin typeface="Roboto Mono" pitchFamily="34" charset="0"/>
                <a:ea typeface="Roboto Mono" pitchFamily="34" charset="-122"/>
                <a:cs typeface="Roboto Mono" pitchFamily="34" charset="-120"/>
              </a:rPr>
              <a:t>Padrão</a:t>
            </a:r>
            <a:endParaRPr lang="en-US" sz="834" dirty="0"/>
          </a:p>
        </p:txBody>
      </p:sp>
      <p:sp>
        <p:nvSpPr>
          <p:cNvPr id="30" name="Shape 22"/>
          <p:cNvSpPr/>
          <p:nvPr/>
        </p:nvSpPr>
        <p:spPr>
          <a:xfrm>
            <a:off x="1728788" y="3632513"/>
            <a:ext cx="5364956" cy="171450"/>
          </a:xfrm>
          <a:prstGeom prst="roundRect">
            <a:avLst/>
          </a:prstGeom>
          <a:solidFill>
            <a:srgbClr val="FFFFFF">
              <a:alpha val="10000"/>
            </a:srgbClr>
          </a:solidFill>
          <a:ln/>
        </p:spPr>
        <p:txBody>
          <a:bodyPr/>
          <a:lstStyle/>
          <a:p>
            <a:endParaRPr lang="pt-BR"/>
          </a:p>
        </p:txBody>
      </p:sp>
      <p:sp>
        <p:nvSpPr>
          <p:cNvPr id="31" name="Text 23"/>
          <p:cNvSpPr/>
          <p:nvPr/>
        </p:nvSpPr>
        <p:spPr>
          <a:xfrm>
            <a:off x="7286625" y="3648587"/>
            <a:ext cx="1285875" cy="139303"/>
          </a:xfrm>
          <a:prstGeom prst="rect">
            <a:avLst/>
          </a:prstGeom>
          <a:noFill/>
          <a:ln/>
        </p:spPr>
        <p:txBody>
          <a:bodyPr wrap="none" lIns="0" tIns="0" rIns="0" bIns="0" rtlCol="0" anchor="t">
            <a:spAutoFit/>
          </a:bodyPr>
          <a:lstStyle/>
          <a:p>
            <a:pPr marL="0" indent="0" algn="l">
              <a:lnSpc>
                <a:spcPts val="1100"/>
              </a:lnSpc>
              <a:buNone/>
            </a:pPr>
            <a:r>
              <a:rPr lang="en-US" sz="784" b="1" dirty="0">
                <a:solidFill>
                  <a:srgbClr val="64FFDA"/>
                </a:solidFill>
                <a:latin typeface="Montserrat" pitchFamily="34" charset="0"/>
                <a:ea typeface="Montserrat" pitchFamily="34" charset="-122"/>
                <a:cs typeface="Montserrat" pitchFamily="34" charset="-120"/>
              </a:rPr>
              <a:t>~dezenas pág.</a:t>
            </a:r>
            <a:endParaRPr lang="en-US" sz="784" dirty="0"/>
          </a:p>
        </p:txBody>
      </p:sp>
      <p:sp>
        <p:nvSpPr>
          <p:cNvPr id="32" name="Text 24"/>
          <p:cNvSpPr/>
          <p:nvPr/>
        </p:nvSpPr>
        <p:spPr>
          <a:xfrm>
            <a:off x="571500" y="3900404"/>
            <a:ext cx="1071563" cy="150019"/>
          </a:xfrm>
          <a:prstGeom prst="rect">
            <a:avLst/>
          </a:prstGeom>
          <a:noFill/>
          <a:ln/>
        </p:spPr>
        <p:txBody>
          <a:bodyPr wrap="none" lIns="0" tIns="0" rIns="0" bIns="0" rtlCol="0" anchor="t">
            <a:spAutoFit/>
          </a:bodyPr>
          <a:lstStyle/>
          <a:p>
            <a:pPr marL="0" indent="0" algn="r">
              <a:lnSpc>
                <a:spcPts val="1100"/>
              </a:lnSpc>
              <a:buNone/>
            </a:pPr>
            <a:r>
              <a:rPr lang="en-US" sz="834" dirty="0">
                <a:solidFill>
                  <a:srgbClr val="E6F1FF"/>
                </a:solidFill>
                <a:latin typeface="Roboto Mono" pitchFamily="34" charset="0"/>
                <a:ea typeface="Roboto Mono" pitchFamily="34" charset="-122"/>
                <a:cs typeface="Roboto Mono" pitchFamily="34" charset="-120"/>
              </a:rPr>
              <a:t>Longo</a:t>
            </a:r>
            <a:endParaRPr lang="en-US" sz="834" dirty="0"/>
          </a:p>
        </p:txBody>
      </p:sp>
      <p:sp>
        <p:nvSpPr>
          <p:cNvPr id="33" name="Shape 25"/>
          <p:cNvSpPr/>
          <p:nvPr/>
        </p:nvSpPr>
        <p:spPr>
          <a:xfrm>
            <a:off x="1728788" y="3889688"/>
            <a:ext cx="5364956" cy="171450"/>
          </a:xfrm>
          <a:prstGeom prst="roundRect">
            <a:avLst/>
          </a:prstGeom>
          <a:solidFill>
            <a:srgbClr val="FFFFFF">
              <a:alpha val="10000"/>
            </a:srgbClr>
          </a:solidFill>
          <a:ln/>
        </p:spPr>
        <p:txBody>
          <a:bodyPr/>
          <a:lstStyle/>
          <a:p>
            <a:endParaRPr lang="pt-BR"/>
          </a:p>
        </p:txBody>
      </p:sp>
      <p:sp>
        <p:nvSpPr>
          <p:cNvPr id="34" name="Text 26"/>
          <p:cNvSpPr/>
          <p:nvPr/>
        </p:nvSpPr>
        <p:spPr>
          <a:xfrm>
            <a:off x="7286625" y="3905762"/>
            <a:ext cx="1285875" cy="139303"/>
          </a:xfrm>
          <a:prstGeom prst="rect">
            <a:avLst/>
          </a:prstGeom>
          <a:noFill/>
          <a:ln/>
        </p:spPr>
        <p:txBody>
          <a:bodyPr wrap="none" lIns="0" tIns="0" rIns="0" bIns="0" rtlCol="0" anchor="t">
            <a:spAutoFit/>
          </a:bodyPr>
          <a:lstStyle/>
          <a:p>
            <a:pPr marL="0" indent="0" algn="l">
              <a:lnSpc>
                <a:spcPts val="1100"/>
              </a:lnSpc>
              <a:buNone/>
            </a:pPr>
            <a:r>
              <a:rPr lang="en-US" sz="784" b="1" dirty="0">
                <a:solidFill>
                  <a:srgbClr val="64FFDA"/>
                </a:solidFill>
                <a:latin typeface="Montserrat" pitchFamily="34" charset="0"/>
                <a:ea typeface="Montserrat" pitchFamily="34" charset="-122"/>
                <a:cs typeface="Montserrat" pitchFamily="34" charset="-120"/>
              </a:rPr>
              <a:t>~centenas pág.</a:t>
            </a:r>
            <a:endParaRPr lang="en-US" sz="784" dirty="0"/>
          </a:p>
        </p:txBody>
      </p:sp>
      <p:sp>
        <p:nvSpPr>
          <p:cNvPr id="35" name="Text 27"/>
          <p:cNvSpPr/>
          <p:nvPr/>
        </p:nvSpPr>
        <p:spPr>
          <a:xfrm>
            <a:off x="571500" y="4157579"/>
            <a:ext cx="1071563" cy="150019"/>
          </a:xfrm>
          <a:prstGeom prst="rect">
            <a:avLst/>
          </a:prstGeom>
          <a:noFill/>
          <a:ln/>
        </p:spPr>
        <p:txBody>
          <a:bodyPr wrap="none" lIns="0" tIns="0" rIns="0" bIns="0" rtlCol="0" anchor="t">
            <a:spAutoFit/>
          </a:bodyPr>
          <a:lstStyle/>
          <a:p>
            <a:pPr marL="0" indent="0" algn="r">
              <a:lnSpc>
                <a:spcPts val="1100"/>
              </a:lnSpc>
              <a:buNone/>
            </a:pPr>
            <a:r>
              <a:rPr lang="en-US" sz="834" dirty="0">
                <a:solidFill>
                  <a:srgbClr val="E6F1FF"/>
                </a:solidFill>
                <a:latin typeface="Roboto Mono" pitchFamily="34" charset="0"/>
                <a:ea typeface="Roboto Mono" pitchFamily="34" charset="-122"/>
                <a:cs typeface="Roboto Mono" pitchFamily="34" charset="-120"/>
              </a:rPr>
              <a:t>Extenso</a:t>
            </a:r>
            <a:endParaRPr lang="en-US" sz="834" dirty="0"/>
          </a:p>
        </p:txBody>
      </p:sp>
      <p:sp>
        <p:nvSpPr>
          <p:cNvPr id="36" name="Shape 28"/>
          <p:cNvSpPr/>
          <p:nvPr/>
        </p:nvSpPr>
        <p:spPr>
          <a:xfrm>
            <a:off x="1728788" y="4146863"/>
            <a:ext cx="5364956" cy="171450"/>
          </a:xfrm>
          <a:prstGeom prst="roundRect">
            <a:avLst/>
          </a:prstGeom>
          <a:solidFill>
            <a:srgbClr val="FFFFFF">
              <a:alpha val="10000"/>
            </a:srgbClr>
          </a:solidFill>
          <a:ln/>
        </p:spPr>
        <p:txBody>
          <a:bodyPr/>
          <a:lstStyle/>
          <a:p>
            <a:endParaRPr lang="pt-BR"/>
          </a:p>
        </p:txBody>
      </p:sp>
      <p:sp>
        <p:nvSpPr>
          <p:cNvPr id="37" name="Text 29"/>
          <p:cNvSpPr/>
          <p:nvPr/>
        </p:nvSpPr>
        <p:spPr>
          <a:xfrm>
            <a:off x="7286625" y="4162937"/>
            <a:ext cx="1285875" cy="139303"/>
          </a:xfrm>
          <a:prstGeom prst="rect">
            <a:avLst/>
          </a:prstGeom>
          <a:noFill/>
          <a:ln/>
        </p:spPr>
        <p:txBody>
          <a:bodyPr wrap="none" lIns="0" tIns="0" rIns="0" bIns="0" rtlCol="0" anchor="t">
            <a:spAutoFit/>
          </a:bodyPr>
          <a:lstStyle/>
          <a:p>
            <a:pPr marL="0" indent="0" algn="l">
              <a:lnSpc>
                <a:spcPts val="1100"/>
              </a:lnSpc>
              <a:buNone/>
            </a:pPr>
            <a:r>
              <a:rPr lang="en-US" sz="784" b="1" dirty="0">
                <a:solidFill>
                  <a:srgbClr val="64FFDA"/>
                </a:solidFill>
                <a:latin typeface="Montserrat" pitchFamily="34" charset="0"/>
                <a:ea typeface="Montserrat" pitchFamily="34" charset="-122"/>
                <a:cs typeface="Montserrat" pitchFamily="34" charset="-120"/>
              </a:rPr>
              <a:t>grande volume</a:t>
            </a:r>
            <a:endParaRPr lang="en-US" sz="784" dirty="0"/>
          </a:p>
        </p:txBody>
      </p:sp>
      <p:pic>
        <p:nvPicPr>
          <p:cNvPr id="38" name="Image 6" descr="preencoded.png"/>
          <p:cNvPicPr>
            <a:picLocks noChangeAspect="1"/>
          </p:cNvPicPr>
          <p:nvPr/>
        </p:nvPicPr>
        <p:blipFill>
          <a:blip r:embed="rId8"/>
          <a:stretch>
            <a:fillRect/>
          </a:stretch>
        </p:blipFill>
        <p:spPr>
          <a:xfrm>
            <a:off x="571500" y="4412968"/>
            <a:ext cx="114300" cy="114300"/>
          </a:xfrm>
          <a:prstGeom prst="rect">
            <a:avLst/>
          </a:prstGeom>
        </p:spPr>
      </p:pic>
      <p:sp>
        <p:nvSpPr>
          <p:cNvPr id="39" name="Text 30"/>
          <p:cNvSpPr/>
          <p:nvPr/>
        </p:nvSpPr>
        <p:spPr>
          <a:xfrm>
            <a:off x="721519" y="4391537"/>
            <a:ext cx="4732734" cy="155377"/>
          </a:xfrm>
          <a:prstGeom prst="rect">
            <a:avLst/>
          </a:prstGeom>
          <a:noFill/>
          <a:ln/>
        </p:spPr>
        <p:txBody>
          <a:bodyPr wrap="none" lIns="0" tIns="0" rIns="0" bIns="0" rtlCol="0" anchor="t">
            <a:spAutoFit/>
          </a:bodyPr>
          <a:lstStyle/>
          <a:p>
            <a:pPr marL="0" indent="0" algn="l">
              <a:lnSpc>
                <a:spcPts val="1300"/>
              </a:lnSpc>
              <a:buNone/>
            </a:pPr>
            <a:r>
              <a:rPr lang="en-US" sz="834" dirty="0">
                <a:solidFill>
                  <a:srgbClr val="A8B2D1"/>
                </a:solidFill>
                <a:latin typeface="Open Sans" pitchFamily="34" charset="0"/>
                <a:ea typeface="Open Sans" pitchFamily="34" charset="-122"/>
                <a:cs typeface="Open Sans" pitchFamily="34" charset="-120"/>
              </a:rPr>
              <a:t>Se o processo excede a janela, a IA "esquece" o início. Solução: Chunking (dividir em partes).</a:t>
            </a:r>
            <a:endParaRPr lang="en-US" sz="834"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pic>
        <p:nvPicPr>
          <p:cNvPr id="3" name="Image 1" descr="preencoded.png"/>
          <p:cNvPicPr>
            <a:picLocks noChangeAspect="1"/>
          </p:cNvPicPr>
          <p:nvPr/>
        </p:nvPicPr>
        <p:blipFill>
          <a:blip r:embed="rId3"/>
          <a:stretch>
            <a:fillRect/>
          </a:stretch>
        </p:blipFill>
        <p:spPr>
          <a:xfrm>
            <a:off x="5929313" y="1143000"/>
            <a:ext cx="3571875" cy="2857500"/>
          </a:xfrm>
          <a:prstGeom prst="rect">
            <a:avLst/>
          </a:prstGeom>
        </p:spPr>
      </p:pic>
      <p:sp>
        <p:nvSpPr>
          <p:cNvPr id="4" name="Shape 0"/>
          <p:cNvSpPr/>
          <p:nvPr/>
        </p:nvSpPr>
        <p:spPr>
          <a:xfrm>
            <a:off x="428625" y="428625"/>
            <a:ext cx="8286750" cy="716161"/>
          </a:xfrm>
          <a:prstGeom prst="rect">
            <a:avLst/>
          </a:prstGeom>
          <a:solidFill>
            <a:srgbClr val="000000">
              <a:alpha val="0"/>
            </a:srgbClr>
          </a:solidFill>
          <a:ln/>
        </p:spPr>
        <p:txBody>
          <a:bodyPr/>
          <a:lstStyle/>
          <a:p>
            <a:endParaRPr lang="pt-BR"/>
          </a:p>
        </p:txBody>
      </p:sp>
      <p:sp>
        <p:nvSpPr>
          <p:cNvPr id="5" name="Shape 1"/>
          <p:cNvSpPr/>
          <p:nvPr/>
        </p:nvSpPr>
        <p:spPr>
          <a:xfrm>
            <a:off x="428625" y="428625"/>
            <a:ext cx="28575" cy="716161"/>
          </a:xfrm>
          <a:prstGeom prst="rect">
            <a:avLst/>
          </a:prstGeom>
          <a:solidFill>
            <a:srgbClr val="64FFDA"/>
          </a:solidFill>
          <a:ln/>
        </p:spPr>
        <p:txBody>
          <a:bodyPr/>
          <a:lstStyle/>
          <a:p>
            <a:endParaRPr lang="pt-BR"/>
          </a:p>
        </p:txBody>
      </p:sp>
      <p:sp>
        <p:nvSpPr>
          <p:cNvPr id="6" name="Text 2"/>
          <p:cNvSpPr/>
          <p:nvPr/>
        </p:nvSpPr>
        <p:spPr>
          <a:xfrm>
            <a:off x="571500" y="428625"/>
            <a:ext cx="8143875" cy="417909"/>
          </a:xfrm>
          <a:prstGeom prst="rect">
            <a:avLst/>
          </a:prstGeom>
          <a:noFill/>
          <a:ln/>
        </p:spPr>
        <p:txBody>
          <a:bodyPr wrap="none" lIns="0" tIns="0" rIns="0" bIns="0" rtlCol="0" anchor="t">
            <a:spAutoFit/>
          </a:bodyPr>
          <a:lstStyle/>
          <a:p>
            <a:pPr marL="0" indent="0" algn="l">
              <a:lnSpc>
                <a:spcPts val="3200"/>
              </a:lnSpc>
              <a:buNone/>
            </a:pPr>
            <a:r>
              <a:rPr lang="en-US" sz="2436" b="1" dirty="0">
                <a:solidFill>
                  <a:srgbClr val="E6F1FF"/>
                </a:solidFill>
                <a:latin typeface="Montserrat" pitchFamily="34" charset="0"/>
                <a:ea typeface="Montserrat" pitchFamily="34" charset="-122"/>
                <a:cs typeface="Montserrat" pitchFamily="34" charset="-120"/>
              </a:rPr>
              <a:t>REGULAÇÃO BRASILEIRA DE IA</a:t>
            </a:r>
            <a:endParaRPr lang="en-US" sz="2436" dirty="0"/>
          </a:p>
        </p:txBody>
      </p:sp>
      <p:sp>
        <p:nvSpPr>
          <p:cNvPr id="7" name="Text 3"/>
          <p:cNvSpPr/>
          <p:nvPr/>
        </p:nvSpPr>
        <p:spPr>
          <a:xfrm>
            <a:off x="571500" y="917972"/>
            <a:ext cx="8143875" cy="226814"/>
          </a:xfrm>
          <a:prstGeom prst="rect">
            <a:avLst/>
          </a:prstGeom>
          <a:noFill/>
          <a:ln/>
        </p:spPr>
        <p:txBody>
          <a:bodyPr wrap="none" lIns="0" tIns="0" rIns="0" bIns="0" rtlCol="0" anchor="t">
            <a:spAutoFit/>
          </a:bodyPr>
          <a:lstStyle/>
          <a:p>
            <a:pPr marL="0" indent="0" algn="l">
              <a:lnSpc>
                <a:spcPts val="1600"/>
              </a:lnSpc>
              <a:buNone/>
            </a:pPr>
            <a:r>
              <a:rPr lang="en-US" sz="1269" dirty="0">
                <a:solidFill>
                  <a:srgbClr val="64FFDA"/>
                </a:solidFill>
                <a:latin typeface="Roboto Mono" pitchFamily="34" charset="0"/>
                <a:ea typeface="Roboto Mono" pitchFamily="34" charset="-122"/>
                <a:cs typeface="Roboto Mono" pitchFamily="34" charset="-120"/>
              </a:rPr>
              <a:t>PL 2338/2023</a:t>
            </a:r>
            <a:endParaRPr lang="en-US" sz="1269" dirty="0"/>
          </a:p>
        </p:txBody>
      </p:sp>
      <p:sp>
        <p:nvSpPr>
          <p:cNvPr id="8" name="Shape 4"/>
          <p:cNvSpPr/>
          <p:nvPr/>
        </p:nvSpPr>
        <p:spPr>
          <a:xfrm>
            <a:off x="428625" y="1501973"/>
            <a:ext cx="2619384" cy="2652117"/>
          </a:xfrm>
          <a:prstGeom prst="rect">
            <a:avLst/>
          </a:prstGeom>
          <a:solidFill>
            <a:srgbClr val="FFFFFF">
              <a:alpha val="3000"/>
            </a:srgbClr>
          </a:solidFill>
          <a:ln w="9144">
            <a:solidFill>
              <a:srgbClr val="64FFDA">
                <a:alpha val="20000"/>
              </a:srgbClr>
            </a:solidFill>
            <a:prstDash val="solid"/>
          </a:ln>
        </p:spPr>
        <p:txBody>
          <a:bodyPr/>
          <a:lstStyle/>
          <a:p>
            <a:endParaRPr lang="pt-BR"/>
          </a:p>
        </p:txBody>
      </p:sp>
      <p:sp>
        <p:nvSpPr>
          <p:cNvPr id="9" name="Shape 5"/>
          <p:cNvSpPr/>
          <p:nvPr/>
        </p:nvSpPr>
        <p:spPr>
          <a:xfrm>
            <a:off x="428625" y="1501973"/>
            <a:ext cx="2605097" cy="42863"/>
          </a:xfrm>
          <a:prstGeom prst="rect">
            <a:avLst/>
          </a:prstGeom>
          <a:solidFill>
            <a:srgbClr val="64FFDA"/>
          </a:solidFill>
          <a:ln/>
        </p:spPr>
        <p:txBody>
          <a:bodyPr/>
          <a:lstStyle/>
          <a:p>
            <a:endParaRPr lang="pt-BR"/>
          </a:p>
        </p:txBody>
      </p:sp>
      <p:sp>
        <p:nvSpPr>
          <p:cNvPr id="10" name="Shape 6"/>
          <p:cNvSpPr/>
          <p:nvPr/>
        </p:nvSpPr>
        <p:spPr>
          <a:xfrm>
            <a:off x="1447781" y="1359098"/>
            <a:ext cx="571500" cy="571500"/>
          </a:xfrm>
          <a:prstGeom prst="ellipse">
            <a:avLst/>
          </a:prstGeom>
          <a:solidFill>
            <a:srgbClr val="0A192F">
              <a:alpha val="80000"/>
            </a:srgbClr>
          </a:solidFill>
          <a:ln w="18288">
            <a:solidFill>
              <a:srgbClr val="64FFDA"/>
            </a:solidFill>
            <a:prstDash val="solid"/>
          </a:ln>
        </p:spPr>
        <p:txBody>
          <a:bodyPr/>
          <a:lstStyle/>
          <a:p>
            <a:endParaRPr lang="pt-BR"/>
          </a:p>
        </p:txBody>
      </p:sp>
      <p:pic>
        <p:nvPicPr>
          <p:cNvPr id="11" name="Image 2" descr="preencoded.png"/>
          <p:cNvPicPr>
            <a:picLocks noChangeAspect="1"/>
          </p:cNvPicPr>
          <p:nvPr/>
        </p:nvPicPr>
        <p:blipFill>
          <a:blip r:embed="rId4"/>
          <a:stretch>
            <a:fillRect/>
          </a:stretch>
        </p:blipFill>
        <p:spPr>
          <a:xfrm>
            <a:off x="1619231" y="1530548"/>
            <a:ext cx="228600" cy="228600"/>
          </a:xfrm>
          <a:prstGeom prst="rect">
            <a:avLst/>
          </a:prstGeom>
        </p:spPr>
      </p:pic>
      <p:sp>
        <p:nvSpPr>
          <p:cNvPr id="12" name="Text 7"/>
          <p:cNvSpPr/>
          <p:nvPr/>
        </p:nvSpPr>
        <p:spPr>
          <a:xfrm>
            <a:off x="642938" y="2109192"/>
            <a:ext cx="2181216" cy="357188"/>
          </a:xfrm>
          <a:prstGeom prst="rect">
            <a:avLst/>
          </a:prstGeom>
          <a:noFill/>
          <a:ln/>
        </p:spPr>
        <p:txBody>
          <a:bodyPr wrap="square" lIns="0" tIns="0" rIns="0" bIns="0" rtlCol="0" anchor="ctr">
            <a:spAutoFit/>
          </a:bodyPr>
          <a:lstStyle/>
          <a:p>
            <a:pPr marL="0" indent="0" algn="ctr">
              <a:lnSpc>
                <a:spcPts val="1400"/>
              </a:lnSpc>
              <a:buNone/>
            </a:pPr>
            <a:r>
              <a:rPr lang="en-US" sz="987" b="1" dirty="0">
                <a:solidFill>
                  <a:srgbClr val="E6F1FF"/>
                </a:solidFill>
                <a:latin typeface="Montserrat" pitchFamily="34" charset="0"/>
                <a:ea typeface="Montserrat" pitchFamily="34" charset="-122"/>
                <a:cs typeface="Montserrat" pitchFamily="34" charset="-120"/>
              </a:rPr>
              <a:t>ABORDAGEM BASEADA EM RISCO</a:t>
            </a:r>
            <a:endParaRPr lang="en-US" sz="987" dirty="0"/>
          </a:p>
        </p:txBody>
      </p:sp>
      <p:pic>
        <p:nvPicPr>
          <p:cNvPr id="13" name="Image 3" descr="preencoded.png"/>
          <p:cNvPicPr>
            <a:picLocks noChangeAspect="1"/>
          </p:cNvPicPr>
          <p:nvPr/>
        </p:nvPicPr>
        <p:blipFill>
          <a:blip r:embed="rId5"/>
          <a:stretch>
            <a:fillRect/>
          </a:stretch>
        </p:blipFill>
        <p:spPr>
          <a:xfrm>
            <a:off x="642938" y="2637830"/>
            <a:ext cx="85725" cy="85725"/>
          </a:xfrm>
          <a:prstGeom prst="rect">
            <a:avLst/>
          </a:prstGeom>
        </p:spPr>
      </p:pic>
      <p:sp>
        <p:nvSpPr>
          <p:cNvPr id="14" name="Text 8"/>
          <p:cNvSpPr/>
          <p:nvPr/>
        </p:nvSpPr>
        <p:spPr>
          <a:xfrm>
            <a:off x="800100" y="2609255"/>
            <a:ext cx="749257" cy="320018"/>
          </a:xfrm>
          <a:prstGeom prst="rect">
            <a:avLst/>
          </a:prstGeom>
          <a:noFill/>
          <a:ln/>
        </p:spPr>
        <p:txBody>
          <a:bodyPr wrap="square" lIns="0" tIns="0" rIns="0" bIns="0" rtlCol="0" anchor="t">
            <a:spAutoFit/>
          </a:bodyPr>
          <a:lstStyle/>
          <a:p>
            <a:pPr marL="0" indent="0" algn="l">
              <a:lnSpc>
                <a:spcPts val="1300"/>
              </a:lnSpc>
              <a:buNone/>
            </a:pPr>
            <a:r>
              <a:rPr lang="en-US" sz="784" b="1" dirty="0">
                <a:solidFill>
                  <a:srgbClr val="A8B2D1"/>
                </a:solidFill>
                <a:latin typeface="Open Sans" pitchFamily="34" charset="0"/>
                <a:ea typeface="Open Sans" pitchFamily="34" charset="-122"/>
                <a:cs typeface="Open Sans" pitchFamily="34" charset="-120"/>
              </a:rPr>
              <a:t>Risco Excessivo:</a:t>
            </a:r>
            <a:endParaRPr lang="en-US" sz="784" dirty="0"/>
          </a:p>
        </p:txBody>
      </p:sp>
      <p:sp>
        <p:nvSpPr>
          <p:cNvPr id="15" name="Text 9"/>
          <p:cNvSpPr/>
          <p:nvPr/>
        </p:nvSpPr>
        <p:spPr>
          <a:xfrm>
            <a:off x="1549357" y="2609255"/>
            <a:ext cx="1274797" cy="320018"/>
          </a:xfrm>
          <a:prstGeom prst="rect">
            <a:avLst/>
          </a:prstGeom>
          <a:noFill/>
          <a:ln/>
        </p:spPr>
        <p:txBody>
          <a:bodyPr wrap="square" lIns="0" tIns="0" rIns="0" bIns="0" rtlCol="0" anchor="t">
            <a:spAutoFit/>
          </a:bodyPr>
          <a:lstStyle/>
          <a:p>
            <a:pPr marL="0" indent="0" algn="l">
              <a:lnSpc>
                <a:spcPts val="1300"/>
              </a:lnSpc>
              <a:buNone/>
            </a:pPr>
            <a:r>
              <a:rPr lang="en-US" sz="834" dirty="0">
                <a:solidFill>
                  <a:srgbClr val="A8B2D1"/>
                </a:solidFill>
                <a:latin typeface="Open Sans" pitchFamily="34" charset="0"/>
                <a:ea typeface="Open Sans" pitchFamily="34" charset="-122"/>
                <a:cs typeface="Open Sans" pitchFamily="34" charset="-120"/>
              </a:rPr>
              <a:t>Proibidos (ex: Social Scoring).</a:t>
            </a:r>
            <a:endParaRPr lang="en-US" sz="834" dirty="0"/>
          </a:p>
        </p:txBody>
      </p:sp>
      <p:pic>
        <p:nvPicPr>
          <p:cNvPr id="16" name="Image 4" descr="preencoded.png"/>
          <p:cNvPicPr>
            <a:picLocks noChangeAspect="1"/>
          </p:cNvPicPr>
          <p:nvPr/>
        </p:nvPicPr>
        <p:blipFill>
          <a:blip r:embed="rId6"/>
          <a:stretch>
            <a:fillRect/>
          </a:stretch>
        </p:blipFill>
        <p:spPr>
          <a:xfrm>
            <a:off x="642938" y="3065004"/>
            <a:ext cx="85725" cy="85725"/>
          </a:xfrm>
          <a:prstGeom prst="rect">
            <a:avLst/>
          </a:prstGeom>
        </p:spPr>
      </p:pic>
      <p:sp>
        <p:nvSpPr>
          <p:cNvPr id="17" name="Text 10"/>
          <p:cNvSpPr/>
          <p:nvPr/>
        </p:nvSpPr>
        <p:spPr>
          <a:xfrm>
            <a:off x="800100" y="3036429"/>
            <a:ext cx="490686" cy="320018"/>
          </a:xfrm>
          <a:prstGeom prst="rect">
            <a:avLst/>
          </a:prstGeom>
          <a:noFill/>
          <a:ln/>
        </p:spPr>
        <p:txBody>
          <a:bodyPr wrap="square" lIns="0" tIns="0" rIns="0" bIns="0" rtlCol="0" anchor="t">
            <a:spAutoFit/>
          </a:bodyPr>
          <a:lstStyle/>
          <a:p>
            <a:pPr marL="0" indent="0" algn="l">
              <a:lnSpc>
                <a:spcPts val="1300"/>
              </a:lnSpc>
              <a:buNone/>
            </a:pPr>
            <a:r>
              <a:rPr lang="en-US" sz="784" b="1" dirty="0">
                <a:solidFill>
                  <a:srgbClr val="A8B2D1"/>
                </a:solidFill>
                <a:latin typeface="Open Sans" pitchFamily="34" charset="0"/>
                <a:ea typeface="Open Sans" pitchFamily="34" charset="-122"/>
                <a:cs typeface="Open Sans" pitchFamily="34" charset="-120"/>
              </a:rPr>
              <a:t>Alto Risco:</a:t>
            </a:r>
            <a:endParaRPr lang="en-US" sz="784" dirty="0"/>
          </a:p>
        </p:txBody>
      </p:sp>
      <p:sp>
        <p:nvSpPr>
          <p:cNvPr id="18" name="Text 11"/>
          <p:cNvSpPr/>
          <p:nvPr/>
        </p:nvSpPr>
        <p:spPr>
          <a:xfrm>
            <a:off x="1290786" y="3036429"/>
            <a:ext cx="1533367" cy="320018"/>
          </a:xfrm>
          <a:prstGeom prst="rect">
            <a:avLst/>
          </a:prstGeom>
          <a:noFill/>
          <a:ln/>
        </p:spPr>
        <p:txBody>
          <a:bodyPr wrap="square" lIns="0" tIns="0" rIns="0" bIns="0" rtlCol="0" anchor="t">
            <a:spAutoFit/>
          </a:bodyPr>
          <a:lstStyle/>
          <a:p>
            <a:pPr marL="0" indent="0" algn="l">
              <a:lnSpc>
                <a:spcPts val="1300"/>
              </a:lnSpc>
              <a:buNone/>
            </a:pPr>
            <a:r>
              <a:rPr lang="en-US" sz="834" dirty="0">
                <a:solidFill>
                  <a:srgbClr val="A8B2D1"/>
                </a:solidFill>
                <a:latin typeface="Open Sans" pitchFamily="34" charset="0"/>
                <a:ea typeface="Open Sans" pitchFamily="34" charset="-122"/>
                <a:cs typeface="Open Sans" pitchFamily="34" charset="-120"/>
              </a:rPr>
              <a:t>Regulados (Saúde, Justiça, Crédito).</a:t>
            </a:r>
            <a:endParaRPr lang="en-US" sz="834" dirty="0"/>
          </a:p>
        </p:txBody>
      </p:sp>
      <p:pic>
        <p:nvPicPr>
          <p:cNvPr id="19" name="Image 5" descr="preencoded.png"/>
          <p:cNvPicPr>
            <a:picLocks noChangeAspect="1"/>
          </p:cNvPicPr>
          <p:nvPr/>
        </p:nvPicPr>
        <p:blipFill>
          <a:blip r:embed="rId7"/>
          <a:stretch>
            <a:fillRect/>
          </a:stretch>
        </p:blipFill>
        <p:spPr>
          <a:xfrm>
            <a:off x="642938" y="3492178"/>
            <a:ext cx="85725" cy="85725"/>
          </a:xfrm>
          <a:prstGeom prst="rect">
            <a:avLst/>
          </a:prstGeom>
        </p:spPr>
      </p:pic>
      <p:sp>
        <p:nvSpPr>
          <p:cNvPr id="20" name="Text 12"/>
          <p:cNvSpPr/>
          <p:nvPr/>
        </p:nvSpPr>
        <p:spPr>
          <a:xfrm>
            <a:off x="800100" y="3463603"/>
            <a:ext cx="1214438" cy="160009"/>
          </a:xfrm>
          <a:prstGeom prst="rect">
            <a:avLst/>
          </a:prstGeom>
          <a:noFill/>
          <a:ln/>
        </p:spPr>
        <p:txBody>
          <a:bodyPr wrap="none" lIns="0" tIns="0" rIns="0" bIns="0" rtlCol="0" anchor="t">
            <a:spAutoFit/>
          </a:bodyPr>
          <a:lstStyle/>
          <a:p>
            <a:pPr marL="0" indent="0" algn="l">
              <a:lnSpc>
                <a:spcPts val="1300"/>
              </a:lnSpc>
              <a:buNone/>
            </a:pPr>
            <a:r>
              <a:rPr lang="en-US" sz="834" dirty="0">
                <a:solidFill>
                  <a:srgbClr val="A8B2D1"/>
                </a:solidFill>
                <a:latin typeface="Open Sans" pitchFamily="34" charset="0"/>
                <a:ea typeface="Open Sans" pitchFamily="34" charset="-122"/>
                <a:cs typeface="Open Sans" pitchFamily="34" charset="-120"/>
              </a:rPr>
              <a:t>Inspiração no EU AI Act.</a:t>
            </a:r>
            <a:endParaRPr lang="en-US" sz="834" dirty="0"/>
          </a:p>
        </p:txBody>
      </p:sp>
      <p:sp>
        <p:nvSpPr>
          <p:cNvPr id="21" name="Shape 13"/>
          <p:cNvSpPr/>
          <p:nvPr/>
        </p:nvSpPr>
        <p:spPr>
          <a:xfrm>
            <a:off x="3252778" y="1501973"/>
            <a:ext cx="2624128" cy="2652117"/>
          </a:xfrm>
          <a:prstGeom prst="rect">
            <a:avLst/>
          </a:prstGeom>
          <a:solidFill>
            <a:srgbClr val="FFFFFF">
              <a:alpha val="3000"/>
            </a:srgbClr>
          </a:solidFill>
          <a:ln w="9144">
            <a:solidFill>
              <a:srgbClr val="64FFDA">
                <a:alpha val="20000"/>
              </a:srgbClr>
            </a:solidFill>
            <a:prstDash val="solid"/>
          </a:ln>
        </p:spPr>
        <p:txBody>
          <a:bodyPr/>
          <a:lstStyle/>
          <a:p>
            <a:endParaRPr lang="pt-BR"/>
          </a:p>
        </p:txBody>
      </p:sp>
      <p:sp>
        <p:nvSpPr>
          <p:cNvPr id="22" name="Shape 14"/>
          <p:cNvSpPr/>
          <p:nvPr/>
        </p:nvSpPr>
        <p:spPr>
          <a:xfrm>
            <a:off x="3257550" y="1501973"/>
            <a:ext cx="2605097" cy="42863"/>
          </a:xfrm>
          <a:prstGeom prst="rect">
            <a:avLst/>
          </a:prstGeom>
          <a:solidFill>
            <a:srgbClr val="64FFDA"/>
          </a:solidFill>
          <a:ln/>
        </p:spPr>
        <p:txBody>
          <a:bodyPr/>
          <a:lstStyle/>
          <a:p>
            <a:endParaRPr lang="pt-BR"/>
          </a:p>
        </p:txBody>
      </p:sp>
      <p:sp>
        <p:nvSpPr>
          <p:cNvPr id="23" name="Shape 15"/>
          <p:cNvSpPr/>
          <p:nvPr/>
        </p:nvSpPr>
        <p:spPr>
          <a:xfrm>
            <a:off x="4279106" y="1359098"/>
            <a:ext cx="571500" cy="571500"/>
          </a:xfrm>
          <a:prstGeom prst="ellipse">
            <a:avLst/>
          </a:prstGeom>
          <a:solidFill>
            <a:srgbClr val="0A192F">
              <a:alpha val="80000"/>
            </a:srgbClr>
          </a:solidFill>
          <a:ln w="18288">
            <a:solidFill>
              <a:srgbClr val="64FFDA"/>
            </a:solidFill>
            <a:prstDash val="solid"/>
          </a:ln>
        </p:spPr>
        <p:txBody>
          <a:bodyPr/>
          <a:lstStyle/>
          <a:p>
            <a:endParaRPr lang="pt-BR"/>
          </a:p>
        </p:txBody>
      </p:sp>
      <p:pic>
        <p:nvPicPr>
          <p:cNvPr id="24" name="Image 6" descr="preencoded.png"/>
          <p:cNvPicPr>
            <a:picLocks noChangeAspect="1"/>
          </p:cNvPicPr>
          <p:nvPr/>
        </p:nvPicPr>
        <p:blipFill>
          <a:blip r:embed="rId8"/>
          <a:stretch>
            <a:fillRect/>
          </a:stretch>
        </p:blipFill>
        <p:spPr>
          <a:xfrm>
            <a:off x="4421981" y="1530548"/>
            <a:ext cx="285750" cy="228600"/>
          </a:xfrm>
          <a:prstGeom prst="rect">
            <a:avLst/>
          </a:prstGeom>
        </p:spPr>
      </p:pic>
      <p:sp>
        <p:nvSpPr>
          <p:cNvPr id="25" name="Text 16"/>
          <p:cNvSpPr/>
          <p:nvPr/>
        </p:nvSpPr>
        <p:spPr>
          <a:xfrm>
            <a:off x="3582591" y="2109192"/>
            <a:ext cx="1964531" cy="357188"/>
          </a:xfrm>
          <a:prstGeom prst="rect">
            <a:avLst/>
          </a:prstGeom>
          <a:noFill/>
          <a:ln/>
        </p:spPr>
        <p:txBody>
          <a:bodyPr wrap="square" lIns="0" tIns="0" rIns="0" bIns="0" rtlCol="0" anchor="ctr">
            <a:spAutoFit/>
          </a:bodyPr>
          <a:lstStyle/>
          <a:p>
            <a:pPr marL="0" indent="0" algn="ctr">
              <a:lnSpc>
                <a:spcPts val="1400"/>
              </a:lnSpc>
              <a:buNone/>
            </a:pPr>
            <a:r>
              <a:rPr lang="en-US" sz="987" b="1" dirty="0">
                <a:solidFill>
                  <a:srgbClr val="E6F1FF"/>
                </a:solidFill>
                <a:latin typeface="Montserrat" pitchFamily="34" charset="0"/>
                <a:ea typeface="Montserrat" pitchFamily="34" charset="-122"/>
                <a:cs typeface="Montserrat" pitchFamily="34" charset="-120"/>
              </a:rPr>
              <a:t>DIREITOS DOS AFETADOS</a:t>
            </a:r>
            <a:endParaRPr lang="en-US" sz="987" dirty="0"/>
          </a:p>
        </p:txBody>
      </p:sp>
      <p:pic>
        <p:nvPicPr>
          <p:cNvPr id="26" name="Image 7" descr="preencoded.png"/>
          <p:cNvPicPr>
            <a:picLocks noChangeAspect="1"/>
          </p:cNvPicPr>
          <p:nvPr/>
        </p:nvPicPr>
        <p:blipFill>
          <a:blip r:embed="rId9"/>
          <a:stretch>
            <a:fillRect/>
          </a:stretch>
        </p:blipFill>
        <p:spPr>
          <a:xfrm>
            <a:off x="3471863" y="2637830"/>
            <a:ext cx="85725" cy="85725"/>
          </a:xfrm>
          <a:prstGeom prst="rect">
            <a:avLst/>
          </a:prstGeom>
        </p:spPr>
      </p:pic>
      <p:sp>
        <p:nvSpPr>
          <p:cNvPr id="27" name="Text 17"/>
          <p:cNvSpPr/>
          <p:nvPr/>
        </p:nvSpPr>
        <p:spPr>
          <a:xfrm>
            <a:off x="3629025" y="2609255"/>
            <a:ext cx="1828800" cy="160009"/>
          </a:xfrm>
          <a:prstGeom prst="rect">
            <a:avLst/>
          </a:prstGeom>
          <a:noFill/>
          <a:ln/>
        </p:spPr>
        <p:txBody>
          <a:bodyPr wrap="none" lIns="0" tIns="0" rIns="0" bIns="0" rtlCol="0" anchor="t">
            <a:spAutoFit/>
          </a:bodyPr>
          <a:lstStyle/>
          <a:p>
            <a:pPr marL="0" indent="0" algn="l">
              <a:lnSpc>
                <a:spcPts val="1300"/>
              </a:lnSpc>
              <a:buNone/>
            </a:pPr>
            <a:r>
              <a:rPr lang="en-US" sz="834" dirty="0">
                <a:solidFill>
                  <a:srgbClr val="A8B2D1"/>
                </a:solidFill>
                <a:latin typeface="Open Sans" pitchFamily="34" charset="0"/>
                <a:ea typeface="Open Sans" pitchFamily="34" charset="-122"/>
                <a:cs typeface="Open Sans" pitchFamily="34" charset="-120"/>
              </a:rPr>
              <a:t>Direito à explicação sobre decisões.</a:t>
            </a:r>
            <a:endParaRPr lang="en-US" sz="834" dirty="0"/>
          </a:p>
        </p:txBody>
      </p:sp>
      <p:pic>
        <p:nvPicPr>
          <p:cNvPr id="28" name="Image 8" descr="preencoded.png"/>
          <p:cNvPicPr>
            <a:picLocks noChangeAspect="1"/>
          </p:cNvPicPr>
          <p:nvPr/>
        </p:nvPicPr>
        <p:blipFill>
          <a:blip r:embed="rId10"/>
          <a:stretch>
            <a:fillRect/>
          </a:stretch>
        </p:blipFill>
        <p:spPr>
          <a:xfrm>
            <a:off x="3471863" y="2904995"/>
            <a:ext cx="85725" cy="85725"/>
          </a:xfrm>
          <a:prstGeom prst="rect">
            <a:avLst/>
          </a:prstGeom>
        </p:spPr>
      </p:pic>
      <p:sp>
        <p:nvSpPr>
          <p:cNvPr id="29" name="Text 18"/>
          <p:cNvSpPr/>
          <p:nvPr/>
        </p:nvSpPr>
        <p:spPr>
          <a:xfrm>
            <a:off x="3629025" y="2876420"/>
            <a:ext cx="2028825" cy="320018"/>
          </a:xfrm>
          <a:prstGeom prst="rect">
            <a:avLst/>
          </a:prstGeom>
          <a:noFill/>
          <a:ln/>
        </p:spPr>
        <p:txBody>
          <a:bodyPr wrap="square" lIns="0" tIns="0" rIns="0" bIns="0" rtlCol="0" anchor="t">
            <a:spAutoFit/>
          </a:bodyPr>
          <a:lstStyle/>
          <a:p>
            <a:pPr marL="0" indent="0" algn="l">
              <a:lnSpc>
                <a:spcPts val="1300"/>
              </a:lnSpc>
              <a:buNone/>
            </a:pPr>
            <a:r>
              <a:rPr lang="en-US" sz="834" dirty="0">
                <a:solidFill>
                  <a:srgbClr val="A8B2D1"/>
                </a:solidFill>
                <a:latin typeface="Open Sans" pitchFamily="34" charset="0"/>
                <a:ea typeface="Open Sans" pitchFamily="34" charset="-122"/>
                <a:cs typeface="Open Sans" pitchFamily="34" charset="-120"/>
              </a:rPr>
              <a:t>Revisão humana de decisões automatizadas.</a:t>
            </a:r>
            <a:endParaRPr lang="en-US" sz="834" dirty="0"/>
          </a:p>
        </p:txBody>
      </p:sp>
      <p:pic>
        <p:nvPicPr>
          <p:cNvPr id="30" name="Image 9" descr="preencoded.png"/>
          <p:cNvPicPr>
            <a:picLocks noChangeAspect="1"/>
          </p:cNvPicPr>
          <p:nvPr/>
        </p:nvPicPr>
        <p:blipFill>
          <a:blip r:embed="rId11"/>
          <a:stretch>
            <a:fillRect/>
          </a:stretch>
        </p:blipFill>
        <p:spPr>
          <a:xfrm>
            <a:off x="3471863" y="3332169"/>
            <a:ext cx="85725" cy="85725"/>
          </a:xfrm>
          <a:prstGeom prst="rect">
            <a:avLst/>
          </a:prstGeom>
        </p:spPr>
      </p:pic>
      <p:sp>
        <p:nvSpPr>
          <p:cNvPr id="31" name="Text 19"/>
          <p:cNvSpPr/>
          <p:nvPr/>
        </p:nvSpPr>
        <p:spPr>
          <a:xfrm>
            <a:off x="3629025" y="3303594"/>
            <a:ext cx="1937742" cy="160009"/>
          </a:xfrm>
          <a:prstGeom prst="rect">
            <a:avLst/>
          </a:prstGeom>
          <a:noFill/>
          <a:ln/>
        </p:spPr>
        <p:txBody>
          <a:bodyPr wrap="none" lIns="0" tIns="0" rIns="0" bIns="0" rtlCol="0" anchor="t">
            <a:spAutoFit/>
          </a:bodyPr>
          <a:lstStyle/>
          <a:p>
            <a:pPr marL="0" indent="0" algn="l">
              <a:lnSpc>
                <a:spcPts val="1300"/>
              </a:lnSpc>
              <a:buNone/>
            </a:pPr>
            <a:r>
              <a:rPr lang="en-US" sz="834" dirty="0">
                <a:solidFill>
                  <a:srgbClr val="A8B2D1"/>
                </a:solidFill>
                <a:latin typeface="Open Sans" pitchFamily="34" charset="0"/>
                <a:ea typeface="Open Sans" pitchFamily="34" charset="-122"/>
                <a:cs typeface="Open Sans" pitchFamily="34" charset="-120"/>
              </a:rPr>
              <a:t>Não discriminação e correção de viés.</a:t>
            </a:r>
            <a:endParaRPr lang="en-US" sz="834" dirty="0"/>
          </a:p>
        </p:txBody>
      </p:sp>
      <p:sp>
        <p:nvSpPr>
          <p:cNvPr id="32" name="Shape 20"/>
          <p:cNvSpPr/>
          <p:nvPr/>
        </p:nvSpPr>
        <p:spPr>
          <a:xfrm>
            <a:off x="6086475" y="1501973"/>
            <a:ext cx="2628900" cy="2652117"/>
          </a:xfrm>
          <a:prstGeom prst="rect">
            <a:avLst/>
          </a:prstGeom>
          <a:solidFill>
            <a:srgbClr val="FFFFFF">
              <a:alpha val="3000"/>
            </a:srgbClr>
          </a:solidFill>
          <a:ln w="9144">
            <a:solidFill>
              <a:srgbClr val="64FFDA">
                <a:alpha val="20000"/>
              </a:srgbClr>
            </a:solidFill>
            <a:prstDash val="solid"/>
          </a:ln>
        </p:spPr>
        <p:txBody>
          <a:bodyPr/>
          <a:lstStyle/>
          <a:p>
            <a:endParaRPr lang="pt-BR"/>
          </a:p>
        </p:txBody>
      </p:sp>
      <p:sp>
        <p:nvSpPr>
          <p:cNvPr id="33" name="Shape 21"/>
          <p:cNvSpPr/>
          <p:nvPr/>
        </p:nvSpPr>
        <p:spPr>
          <a:xfrm>
            <a:off x="6096019" y="1501973"/>
            <a:ext cx="2605097" cy="42863"/>
          </a:xfrm>
          <a:prstGeom prst="rect">
            <a:avLst/>
          </a:prstGeom>
          <a:solidFill>
            <a:srgbClr val="64FFDA"/>
          </a:solidFill>
          <a:ln/>
        </p:spPr>
        <p:txBody>
          <a:bodyPr/>
          <a:lstStyle/>
          <a:p>
            <a:endParaRPr lang="pt-BR"/>
          </a:p>
        </p:txBody>
      </p:sp>
      <p:sp>
        <p:nvSpPr>
          <p:cNvPr id="34" name="Shape 22"/>
          <p:cNvSpPr/>
          <p:nvPr/>
        </p:nvSpPr>
        <p:spPr>
          <a:xfrm>
            <a:off x="7119947" y="1359098"/>
            <a:ext cx="571500" cy="571500"/>
          </a:xfrm>
          <a:prstGeom prst="ellipse">
            <a:avLst/>
          </a:prstGeom>
          <a:solidFill>
            <a:srgbClr val="0A192F">
              <a:alpha val="80000"/>
            </a:srgbClr>
          </a:solidFill>
          <a:ln w="18288">
            <a:solidFill>
              <a:srgbClr val="64FFDA"/>
            </a:solidFill>
            <a:prstDash val="solid"/>
          </a:ln>
        </p:spPr>
        <p:txBody>
          <a:bodyPr/>
          <a:lstStyle/>
          <a:p>
            <a:endParaRPr lang="pt-BR"/>
          </a:p>
        </p:txBody>
      </p:sp>
      <p:pic>
        <p:nvPicPr>
          <p:cNvPr id="35" name="Image 10" descr="preencoded.png"/>
          <p:cNvPicPr>
            <a:picLocks noChangeAspect="1"/>
          </p:cNvPicPr>
          <p:nvPr/>
        </p:nvPicPr>
        <p:blipFill>
          <a:blip r:embed="rId12"/>
          <a:stretch>
            <a:fillRect/>
          </a:stretch>
        </p:blipFill>
        <p:spPr>
          <a:xfrm>
            <a:off x="7319972" y="1530548"/>
            <a:ext cx="171450" cy="228600"/>
          </a:xfrm>
          <a:prstGeom prst="rect">
            <a:avLst/>
          </a:prstGeom>
        </p:spPr>
      </p:pic>
      <p:sp>
        <p:nvSpPr>
          <p:cNvPr id="36" name="Text 23"/>
          <p:cNvSpPr/>
          <p:nvPr/>
        </p:nvSpPr>
        <p:spPr>
          <a:xfrm>
            <a:off x="6310331" y="2109192"/>
            <a:ext cx="2190759" cy="357188"/>
          </a:xfrm>
          <a:prstGeom prst="rect">
            <a:avLst/>
          </a:prstGeom>
          <a:noFill/>
          <a:ln/>
        </p:spPr>
        <p:txBody>
          <a:bodyPr wrap="square" lIns="0" tIns="0" rIns="0" bIns="0" rtlCol="0" anchor="ctr">
            <a:spAutoFit/>
          </a:bodyPr>
          <a:lstStyle/>
          <a:p>
            <a:pPr marL="0" indent="0" algn="ctr">
              <a:lnSpc>
                <a:spcPts val="1400"/>
              </a:lnSpc>
              <a:buNone/>
            </a:pPr>
            <a:r>
              <a:rPr lang="en-US" sz="987" b="1" dirty="0">
                <a:solidFill>
                  <a:srgbClr val="E6F1FF"/>
                </a:solidFill>
                <a:latin typeface="Montserrat" pitchFamily="34" charset="0"/>
                <a:ea typeface="Montserrat" pitchFamily="34" charset="-122"/>
                <a:cs typeface="Montserrat" pitchFamily="34" charset="-120"/>
              </a:rPr>
              <a:t>GOVERNANÇA E TRANSPARÊNCIA</a:t>
            </a:r>
            <a:endParaRPr lang="en-US" sz="987" dirty="0"/>
          </a:p>
        </p:txBody>
      </p:sp>
      <p:pic>
        <p:nvPicPr>
          <p:cNvPr id="37" name="Image 11" descr="preencoded.png"/>
          <p:cNvPicPr>
            <a:picLocks noChangeAspect="1"/>
          </p:cNvPicPr>
          <p:nvPr/>
        </p:nvPicPr>
        <p:blipFill>
          <a:blip r:embed="rId13"/>
          <a:stretch>
            <a:fillRect/>
          </a:stretch>
        </p:blipFill>
        <p:spPr>
          <a:xfrm>
            <a:off x="6310331" y="2637830"/>
            <a:ext cx="85725" cy="85725"/>
          </a:xfrm>
          <a:prstGeom prst="rect">
            <a:avLst/>
          </a:prstGeom>
        </p:spPr>
      </p:pic>
      <p:sp>
        <p:nvSpPr>
          <p:cNvPr id="38" name="Text 24"/>
          <p:cNvSpPr/>
          <p:nvPr/>
        </p:nvSpPr>
        <p:spPr>
          <a:xfrm>
            <a:off x="6467494" y="2609255"/>
            <a:ext cx="2033597" cy="320018"/>
          </a:xfrm>
          <a:prstGeom prst="rect">
            <a:avLst/>
          </a:prstGeom>
          <a:noFill/>
          <a:ln/>
        </p:spPr>
        <p:txBody>
          <a:bodyPr wrap="square" lIns="0" tIns="0" rIns="0" bIns="0" rtlCol="0" anchor="t">
            <a:spAutoFit/>
          </a:bodyPr>
          <a:lstStyle/>
          <a:p>
            <a:pPr marL="0" indent="0" algn="l">
              <a:lnSpc>
                <a:spcPts val="1300"/>
              </a:lnSpc>
              <a:buNone/>
            </a:pPr>
            <a:r>
              <a:rPr lang="en-US" sz="834" dirty="0">
                <a:solidFill>
                  <a:srgbClr val="A8B2D1"/>
                </a:solidFill>
                <a:latin typeface="Open Sans" pitchFamily="34" charset="0"/>
                <a:ea typeface="Open Sans" pitchFamily="34" charset="-122"/>
                <a:cs typeface="Open Sans" pitchFamily="34" charset="-120"/>
              </a:rPr>
              <a:t>Avaliação de Impacto Algorítmico (DPIA).</a:t>
            </a:r>
            <a:endParaRPr lang="en-US" sz="834" dirty="0"/>
          </a:p>
        </p:txBody>
      </p:sp>
      <p:pic>
        <p:nvPicPr>
          <p:cNvPr id="39" name="Image 12" descr="preencoded.png"/>
          <p:cNvPicPr>
            <a:picLocks noChangeAspect="1"/>
          </p:cNvPicPr>
          <p:nvPr/>
        </p:nvPicPr>
        <p:blipFill>
          <a:blip r:embed="rId14"/>
          <a:stretch>
            <a:fillRect/>
          </a:stretch>
        </p:blipFill>
        <p:spPr>
          <a:xfrm>
            <a:off x="6310331" y="3065004"/>
            <a:ext cx="85725" cy="85725"/>
          </a:xfrm>
          <a:prstGeom prst="rect">
            <a:avLst/>
          </a:prstGeom>
        </p:spPr>
      </p:pic>
      <p:sp>
        <p:nvSpPr>
          <p:cNvPr id="40" name="Text 25"/>
          <p:cNvSpPr/>
          <p:nvPr/>
        </p:nvSpPr>
        <p:spPr>
          <a:xfrm>
            <a:off x="6467494" y="3036429"/>
            <a:ext cx="2033597" cy="320018"/>
          </a:xfrm>
          <a:prstGeom prst="rect">
            <a:avLst/>
          </a:prstGeom>
          <a:noFill/>
          <a:ln/>
        </p:spPr>
        <p:txBody>
          <a:bodyPr wrap="square" lIns="0" tIns="0" rIns="0" bIns="0" rtlCol="0" anchor="t">
            <a:spAutoFit/>
          </a:bodyPr>
          <a:lstStyle/>
          <a:p>
            <a:pPr marL="0" indent="0" algn="l">
              <a:lnSpc>
                <a:spcPts val="1300"/>
              </a:lnSpc>
              <a:buNone/>
            </a:pPr>
            <a:r>
              <a:rPr lang="en-US" sz="834" dirty="0">
                <a:solidFill>
                  <a:srgbClr val="A8B2D1"/>
                </a:solidFill>
                <a:latin typeface="Open Sans" pitchFamily="34" charset="0"/>
                <a:ea typeface="Open Sans" pitchFamily="34" charset="-122"/>
                <a:cs typeface="Open Sans" pitchFamily="34" charset="-120"/>
              </a:rPr>
              <a:t>Medidas de segurança e rastreabilidade.</a:t>
            </a:r>
            <a:endParaRPr lang="en-US" sz="834" dirty="0"/>
          </a:p>
        </p:txBody>
      </p:sp>
      <p:pic>
        <p:nvPicPr>
          <p:cNvPr id="41" name="Image 13" descr="preencoded.png"/>
          <p:cNvPicPr>
            <a:picLocks noChangeAspect="1"/>
          </p:cNvPicPr>
          <p:nvPr/>
        </p:nvPicPr>
        <p:blipFill>
          <a:blip r:embed="rId15"/>
          <a:stretch>
            <a:fillRect/>
          </a:stretch>
        </p:blipFill>
        <p:spPr>
          <a:xfrm>
            <a:off x="6310331" y="3492178"/>
            <a:ext cx="85725" cy="85725"/>
          </a:xfrm>
          <a:prstGeom prst="rect">
            <a:avLst/>
          </a:prstGeom>
        </p:spPr>
      </p:pic>
      <p:sp>
        <p:nvSpPr>
          <p:cNvPr id="42" name="Text 26"/>
          <p:cNvSpPr/>
          <p:nvPr/>
        </p:nvSpPr>
        <p:spPr>
          <a:xfrm>
            <a:off x="6467494" y="3463603"/>
            <a:ext cx="2033597" cy="320018"/>
          </a:xfrm>
          <a:prstGeom prst="rect">
            <a:avLst/>
          </a:prstGeom>
          <a:noFill/>
          <a:ln/>
        </p:spPr>
        <p:txBody>
          <a:bodyPr wrap="square" lIns="0" tIns="0" rIns="0" bIns="0" rtlCol="0" anchor="t">
            <a:spAutoFit/>
          </a:bodyPr>
          <a:lstStyle/>
          <a:p>
            <a:pPr marL="0" indent="0" algn="l">
              <a:lnSpc>
                <a:spcPts val="1300"/>
              </a:lnSpc>
              <a:buNone/>
            </a:pPr>
            <a:r>
              <a:rPr lang="en-US" sz="834" dirty="0">
                <a:solidFill>
                  <a:srgbClr val="A8B2D1"/>
                </a:solidFill>
                <a:latin typeface="Open Sans" pitchFamily="34" charset="0"/>
                <a:ea typeface="Open Sans" pitchFamily="34" charset="-122"/>
                <a:cs typeface="Open Sans" pitchFamily="34" charset="-120"/>
              </a:rPr>
              <a:t>Responsabilidade civil objetiva (Alto Risco).</a:t>
            </a:r>
            <a:endParaRPr lang="en-US" sz="834" dirty="0"/>
          </a:p>
        </p:txBody>
      </p:sp>
      <p:sp>
        <p:nvSpPr>
          <p:cNvPr id="43" name="Shape 27"/>
          <p:cNvSpPr/>
          <p:nvPr/>
        </p:nvSpPr>
        <p:spPr>
          <a:xfrm>
            <a:off x="428625" y="4368403"/>
            <a:ext cx="8286750" cy="346472"/>
          </a:xfrm>
          <a:prstGeom prst="rect">
            <a:avLst/>
          </a:prstGeom>
          <a:solidFill>
            <a:srgbClr val="64FFDA">
              <a:alpha val="10000"/>
            </a:srgbClr>
          </a:solidFill>
          <a:ln/>
        </p:spPr>
        <p:txBody>
          <a:bodyPr/>
          <a:lstStyle/>
          <a:p>
            <a:endParaRPr lang="pt-BR"/>
          </a:p>
        </p:txBody>
      </p:sp>
      <p:pic>
        <p:nvPicPr>
          <p:cNvPr id="44" name="Image 14" descr="preencoded.png"/>
          <p:cNvPicPr>
            <a:picLocks noChangeAspect="1"/>
          </p:cNvPicPr>
          <p:nvPr/>
        </p:nvPicPr>
        <p:blipFill>
          <a:blip r:embed="rId16"/>
          <a:stretch>
            <a:fillRect/>
          </a:stretch>
        </p:blipFill>
        <p:spPr>
          <a:xfrm>
            <a:off x="2361009" y="4491633"/>
            <a:ext cx="100013" cy="100013"/>
          </a:xfrm>
          <a:prstGeom prst="rect">
            <a:avLst/>
          </a:prstGeom>
        </p:spPr>
      </p:pic>
      <p:sp>
        <p:nvSpPr>
          <p:cNvPr id="45" name="Text 28"/>
          <p:cNvSpPr/>
          <p:nvPr/>
        </p:nvSpPr>
        <p:spPr>
          <a:xfrm>
            <a:off x="2532459" y="4475559"/>
            <a:ext cx="4250531" cy="132159"/>
          </a:xfrm>
          <a:prstGeom prst="rect">
            <a:avLst/>
          </a:prstGeom>
          <a:noFill/>
          <a:ln/>
        </p:spPr>
        <p:txBody>
          <a:bodyPr wrap="none" lIns="0" tIns="0" rIns="0" bIns="0" rtlCol="0" anchor="t">
            <a:spAutoFit/>
          </a:bodyPr>
          <a:lstStyle/>
          <a:p>
            <a:pPr marL="0" indent="0" algn="l">
              <a:lnSpc>
                <a:spcPts val="900"/>
              </a:lnSpc>
              <a:buNone/>
            </a:pPr>
            <a:r>
              <a:rPr lang="en-US" sz="727" dirty="0">
                <a:solidFill>
                  <a:srgbClr val="64FFDA"/>
                </a:solidFill>
                <a:latin typeface="Roboto Mono" pitchFamily="34" charset="0"/>
                <a:ea typeface="Roboto Mono" pitchFamily="34" charset="-122"/>
                <a:cs typeface="Roboto Mono" pitchFamily="34" charset="-120"/>
              </a:rPr>
              <a:t>STATUS: APROVADO NO SENADO E EM TRAMITAÇÃO NA CÂMARA</a:t>
            </a:r>
            <a:endParaRPr lang="en-US" sz="727"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3" name="Shape 0"/>
          <p:cNvSpPr/>
          <p:nvPr/>
        </p:nvSpPr>
        <p:spPr>
          <a:xfrm>
            <a:off x="428625" y="428625"/>
            <a:ext cx="8286750" cy="716161"/>
          </a:xfrm>
          <a:prstGeom prst="rect">
            <a:avLst/>
          </a:prstGeom>
          <a:solidFill>
            <a:srgbClr val="000000">
              <a:alpha val="0"/>
            </a:srgbClr>
          </a:solidFill>
          <a:ln/>
        </p:spPr>
        <p:txBody>
          <a:bodyPr/>
          <a:lstStyle/>
          <a:p>
            <a:endParaRPr lang="pt-BR"/>
          </a:p>
        </p:txBody>
      </p:sp>
      <p:sp>
        <p:nvSpPr>
          <p:cNvPr id="4" name="Shape 1"/>
          <p:cNvSpPr/>
          <p:nvPr/>
        </p:nvSpPr>
        <p:spPr>
          <a:xfrm>
            <a:off x="428625" y="428625"/>
            <a:ext cx="28575" cy="716161"/>
          </a:xfrm>
          <a:prstGeom prst="rect">
            <a:avLst/>
          </a:prstGeom>
          <a:solidFill>
            <a:srgbClr val="64FFDA"/>
          </a:solidFill>
          <a:ln/>
        </p:spPr>
        <p:txBody>
          <a:bodyPr/>
          <a:lstStyle/>
          <a:p>
            <a:endParaRPr lang="pt-BR"/>
          </a:p>
        </p:txBody>
      </p:sp>
      <p:sp>
        <p:nvSpPr>
          <p:cNvPr id="5" name="Text 2"/>
          <p:cNvSpPr/>
          <p:nvPr/>
        </p:nvSpPr>
        <p:spPr>
          <a:xfrm>
            <a:off x="571500" y="428625"/>
            <a:ext cx="8143875" cy="417909"/>
          </a:xfrm>
          <a:prstGeom prst="rect">
            <a:avLst/>
          </a:prstGeom>
          <a:noFill/>
          <a:ln/>
        </p:spPr>
        <p:txBody>
          <a:bodyPr wrap="none" lIns="0" tIns="0" rIns="0" bIns="0" rtlCol="0" anchor="t">
            <a:spAutoFit/>
          </a:bodyPr>
          <a:lstStyle/>
          <a:p>
            <a:pPr marL="0" indent="0" algn="l">
              <a:lnSpc>
                <a:spcPts val="3200"/>
              </a:lnSpc>
              <a:buNone/>
            </a:pPr>
            <a:r>
              <a:rPr lang="en-US" sz="2436" b="1" dirty="0">
                <a:solidFill>
                  <a:srgbClr val="E6F1FF"/>
                </a:solidFill>
                <a:latin typeface="Montserrat" pitchFamily="34" charset="0"/>
                <a:ea typeface="Montserrat" pitchFamily="34" charset="-122"/>
                <a:cs typeface="Montserrat" pitchFamily="34" charset="-120"/>
              </a:rPr>
              <a:t>PRINCÍPIOS ÉTICOS DA IA</a:t>
            </a:r>
            <a:endParaRPr lang="en-US" sz="2436" dirty="0"/>
          </a:p>
        </p:txBody>
      </p:sp>
      <p:sp>
        <p:nvSpPr>
          <p:cNvPr id="6" name="Text 3"/>
          <p:cNvSpPr/>
          <p:nvPr/>
        </p:nvSpPr>
        <p:spPr>
          <a:xfrm>
            <a:off x="571500" y="917972"/>
            <a:ext cx="8143875" cy="226814"/>
          </a:xfrm>
          <a:prstGeom prst="rect">
            <a:avLst/>
          </a:prstGeom>
          <a:noFill/>
          <a:ln/>
        </p:spPr>
        <p:txBody>
          <a:bodyPr wrap="none" lIns="0" tIns="0" rIns="0" bIns="0" rtlCol="0" anchor="t">
            <a:spAutoFit/>
          </a:bodyPr>
          <a:lstStyle/>
          <a:p>
            <a:pPr marL="0" indent="0" algn="l">
              <a:lnSpc>
                <a:spcPts val="1600"/>
              </a:lnSpc>
              <a:buNone/>
            </a:pPr>
            <a:r>
              <a:rPr lang="en-US" sz="1269" dirty="0">
                <a:solidFill>
                  <a:srgbClr val="64FFDA"/>
                </a:solidFill>
                <a:latin typeface="Roboto Mono" pitchFamily="34" charset="0"/>
                <a:ea typeface="Roboto Mono" pitchFamily="34" charset="-122"/>
                <a:cs typeface="Roboto Mono" pitchFamily="34" charset="-120"/>
              </a:rPr>
              <a:t>Pilares da Inteligência Artificial Confiável</a:t>
            </a:r>
            <a:endParaRPr lang="en-US" sz="1269" dirty="0"/>
          </a:p>
        </p:txBody>
      </p:sp>
      <p:sp>
        <p:nvSpPr>
          <p:cNvPr id="7" name="Shape 4"/>
          <p:cNvSpPr/>
          <p:nvPr/>
        </p:nvSpPr>
        <p:spPr>
          <a:xfrm>
            <a:off x="428625" y="1430536"/>
            <a:ext cx="4036219" cy="1535013"/>
          </a:xfrm>
          <a:prstGeom prst="rect">
            <a:avLst/>
          </a:prstGeom>
          <a:solidFill>
            <a:srgbClr val="FFFFFF">
              <a:alpha val="3000"/>
            </a:srgbClr>
          </a:solidFill>
          <a:ln w="9144">
            <a:solidFill>
              <a:srgbClr val="64FFDA">
                <a:alpha val="10000"/>
              </a:srgbClr>
            </a:solidFill>
            <a:prstDash val="solid"/>
          </a:ln>
        </p:spPr>
        <p:txBody>
          <a:bodyPr/>
          <a:lstStyle/>
          <a:p>
            <a:endParaRPr lang="pt-BR"/>
          </a:p>
        </p:txBody>
      </p:sp>
      <p:sp>
        <p:nvSpPr>
          <p:cNvPr id="8" name="Shape 5"/>
          <p:cNvSpPr/>
          <p:nvPr/>
        </p:nvSpPr>
        <p:spPr>
          <a:xfrm>
            <a:off x="642938" y="1644848"/>
            <a:ext cx="571500" cy="571500"/>
          </a:xfrm>
          <a:prstGeom prst="rect">
            <a:avLst/>
          </a:prstGeom>
          <a:solidFill>
            <a:srgbClr val="0A192F">
              <a:alpha val="60000"/>
            </a:srgbClr>
          </a:solidFill>
          <a:ln w="18288">
            <a:solidFill>
              <a:srgbClr val="64FFDA"/>
            </a:solidFill>
            <a:prstDash val="solid"/>
          </a:ln>
        </p:spPr>
        <p:txBody>
          <a:bodyPr/>
          <a:lstStyle/>
          <a:p>
            <a:endParaRPr lang="pt-BR"/>
          </a:p>
        </p:txBody>
      </p:sp>
      <p:pic>
        <p:nvPicPr>
          <p:cNvPr id="9" name="Image 1" descr="preencoded.png"/>
          <p:cNvPicPr>
            <a:picLocks noChangeAspect="1"/>
          </p:cNvPicPr>
          <p:nvPr/>
        </p:nvPicPr>
        <p:blipFill>
          <a:blip r:embed="rId3"/>
          <a:stretch>
            <a:fillRect/>
          </a:stretch>
        </p:blipFill>
        <p:spPr>
          <a:xfrm>
            <a:off x="800100" y="1816298"/>
            <a:ext cx="257175" cy="228600"/>
          </a:xfrm>
          <a:prstGeom prst="rect">
            <a:avLst/>
          </a:prstGeom>
        </p:spPr>
      </p:pic>
      <p:sp>
        <p:nvSpPr>
          <p:cNvPr id="10" name="Text 6"/>
          <p:cNvSpPr/>
          <p:nvPr/>
        </p:nvSpPr>
        <p:spPr>
          <a:xfrm>
            <a:off x="1393031" y="1644848"/>
            <a:ext cx="2857500" cy="191095"/>
          </a:xfrm>
          <a:prstGeom prst="rect">
            <a:avLst/>
          </a:prstGeom>
          <a:noFill/>
          <a:ln/>
        </p:spPr>
        <p:txBody>
          <a:bodyPr wrap="none" lIns="0" tIns="0" rIns="0" bIns="0" rtlCol="0" anchor="t">
            <a:spAutoFit/>
          </a:bodyPr>
          <a:lstStyle/>
          <a:p>
            <a:pPr marL="0" indent="0" algn="l">
              <a:lnSpc>
                <a:spcPts val="1500"/>
              </a:lnSpc>
              <a:buNone/>
            </a:pPr>
            <a:r>
              <a:rPr lang="en-US" sz="1090" b="1" dirty="0">
                <a:solidFill>
                  <a:srgbClr val="E6F1FF"/>
                </a:solidFill>
                <a:latin typeface="Montserrat" pitchFamily="34" charset="0"/>
                <a:ea typeface="Montserrat" pitchFamily="34" charset="-122"/>
                <a:cs typeface="Montserrat" pitchFamily="34" charset="-120"/>
              </a:rPr>
              <a:t>TRANSPARÊNCIA</a:t>
            </a:r>
            <a:endParaRPr lang="en-US" sz="1090" dirty="0"/>
          </a:p>
        </p:txBody>
      </p:sp>
      <p:sp>
        <p:nvSpPr>
          <p:cNvPr id="11" name="Text 7"/>
          <p:cNvSpPr/>
          <p:nvPr/>
        </p:nvSpPr>
        <p:spPr>
          <a:xfrm>
            <a:off x="1393031" y="1907381"/>
            <a:ext cx="2857500" cy="514350"/>
          </a:xfrm>
          <a:prstGeom prst="rect">
            <a:avLst/>
          </a:prstGeom>
          <a:noFill/>
          <a:ln/>
        </p:spPr>
        <p:txBody>
          <a:bodyPr wrap="square" lIns="0" tIns="0" rIns="0" bIns="0" rtlCol="0" anchor="t">
            <a:spAutoFit/>
          </a:bodyPr>
          <a:lstStyle/>
          <a:p>
            <a:pPr marL="0" indent="0" algn="l">
              <a:lnSpc>
                <a:spcPts val="1400"/>
              </a:lnSpc>
              <a:buNone/>
            </a:pPr>
            <a:r>
              <a:rPr lang="en-US" sz="834" dirty="0">
                <a:solidFill>
                  <a:srgbClr val="A8B2D1"/>
                </a:solidFill>
                <a:latin typeface="Open Sans" pitchFamily="34" charset="0"/>
                <a:ea typeface="Open Sans" pitchFamily="34" charset="-122"/>
                <a:cs typeface="Open Sans" pitchFamily="34" charset="-120"/>
              </a:rPr>
              <a:t>O usuário deve ser informado de que está interagindo com uma IA. Clareza sobre o uso de dados e finalidade do sistema.</a:t>
            </a:r>
            <a:endParaRPr lang="en-US" sz="834" dirty="0"/>
          </a:p>
        </p:txBody>
      </p:sp>
      <p:sp>
        <p:nvSpPr>
          <p:cNvPr id="12" name="Shape 8"/>
          <p:cNvSpPr/>
          <p:nvPr/>
        </p:nvSpPr>
        <p:spPr>
          <a:xfrm>
            <a:off x="4679156" y="1430536"/>
            <a:ext cx="4036219" cy="1535013"/>
          </a:xfrm>
          <a:prstGeom prst="rect">
            <a:avLst/>
          </a:prstGeom>
          <a:solidFill>
            <a:srgbClr val="FFFFFF">
              <a:alpha val="3000"/>
            </a:srgbClr>
          </a:solidFill>
          <a:ln w="9144">
            <a:solidFill>
              <a:srgbClr val="64FFDA">
                <a:alpha val="10000"/>
              </a:srgbClr>
            </a:solidFill>
            <a:prstDash val="solid"/>
          </a:ln>
        </p:spPr>
        <p:txBody>
          <a:bodyPr/>
          <a:lstStyle/>
          <a:p>
            <a:endParaRPr lang="pt-BR"/>
          </a:p>
        </p:txBody>
      </p:sp>
      <p:sp>
        <p:nvSpPr>
          <p:cNvPr id="13" name="Shape 9"/>
          <p:cNvSpPr/>
          <p:nvPr/>
        </p:nvSpPr>
        <p:spPr>
          <a:xfrm>
            <a:off x="4893469" y="1644848"/>
            <a:ext cx="571500" cy="571500"/>
          </a:xfrm>
          <a:prstGeom prst="rect">
            <a:avLst/>
          </a:prstGeom>
          <a:solidFill>
            <a:srgbClr val="0A192F">
              <a:alpha val="60000"/>
            </a:srgbClr>
          </a:solidFill>
          <a:ln w="18288">
            <a:solidFill>
              <a:srgbClr val="64FFDA"/>
            </a:solidFill>
            <a:prstDash val="solid"/>
          </a:ln>
        </p:spPr>
        <p:txBody>
          <a:bodyPr/>
          <a:lstStyle/>
          <a:p>
            <a:endParaRPr lang="pt-BR"/>
          </a:p>
        </p:txBody>
      </p:sp>
      <p:pic>
        <p:nvPicPr>
          <p:cNvPr id="14" name="Image 2" descr="preencoded.png"/>
          <p:cNvPicPr>
            <a:picLocks noChangeAspect="1"/>
          </p:cNvPicPr>
          <p:nvPr/>
        </p:nvPicPr>
        <p:blipFill>
          <a:blip r:embed="rId4"/>
          <a:stretch>
            <a:fillRect/>
          </a:stretch>
        </p:blipFill>
        <p:spPr>
          <a:xfrm>
            <a:off x="5093494" y="1816298"/>
            <a:ext cx="171450" cy="228600"/>
          </a:xfrm>
          <a:prstGeom prst="rect">
            <a:avLst/>
          </a:prstGeom>
        </p:spPr>
      </p:pic>
      <p:sp>
        <p:nvSpPr>
          <p:cNvPr id="15" name="Text 10"/>
          <p:cNvSpPr/>
          <p:nvPr/>
        </p:nvSpPr>
        <p:spPr>
          <a:xfrm>
            <a:off x="5643563" y="1644848"/>
            <a:ext cx="2857500" cy="191095"/>
          </a:xfrm>
          <a:prstGeom prst="rect">
            <a:avLst/>
          </a:prstGeom>
          <a:noFill/>
          <a:ln/>
        </p:spPr>
        <p:txBody>
          <a:bodyPr wrap="none" lIns="0" tIns="0" rIns="0" bIns="0" rtlCol="0" anchor="t">
            <a:spAutoFit/>
          </a:bodyPr>
          <a:lstStyle/>
          <a:p>
            <a:pPr marL="0" indent="0" algn="l">
              <a:lnSpc>
                <a:spcPts val="1500"/>
              </a:lnSpc>
              <a:buNone/>
            </a:pPr>
            <a:r>
              <a:rPr lang="en-US" sz="1090" b="1" dirty="0">
                <a:solidFill>
                  <a:srgbClr val="E6F1FF"/>
                </a:solidFill>
                <a:latin typeface="Montserrat" pitchFamily="34" charset="0"/>
                <a:ea typeface="Montserrat" pitchFamily="34" charset="-122"/>
                <a:cs typeface="Montserrat" pitchFamily="34" charset="-120"/>
              </a:rPr>
              <a:t>EXPLICABILIDADE (XAI)</a:t>
            </a:r>
            <a:endParaRPr lang="en-US" sz="1090" dirty="0"/>
          </a:p>
        </p:txBody>
      </p:sp>
      <p:sp>
        <p:nvSpPr>
          <p:cNvPr id="16" name="Text 11"/>
          <p:cNvSpPr/>
          <p:nvPr/>
        </p:nvSpPr>
        <p:spPr>
          <a:xfrm>
            <a:off x="5643563" y="1907381"/>
            <a:ext cx="2857500" cy="514350"/>
          </a:xfrm>
          <a:prstGeom prst="rect">
            <a:avLst/>
          </a:prstGeom>
          <a:noFill/>
          <a:ln/>
        </p:spPr>
        <p:txBody>
          <a:bodyPr wrap="square" lIns="0" tIns="0" rIns="0" bIns="0" rtlCol="0" anchor="t">
            <a:spAutoFit/>
          </a:bodyPr>
          <a:lstStyle/>
          <a:p>
            <a:pPr marL="0" indent="0" algn="l">
              <a:lnSpc>
                <a:spcPts val="1400"/>
              </a:lnSpc>
              <a:buNone/>
            </a:pPr>
            <a:r>
              <a:rPr lang="en-US" sz="834" dirty="0">
                <a:solidFill>
                  <a:srgbClr val="A8B2D1"/>
                </a:solidFill>
                <a:latin typeface="Open Sans" pitchFamily="34" charset="0"/>
                <a:ea typeface="Open Sans" pitchFamily="34" charset="-122"/>
                <a:cs typeface="Open Sans" pitchFamily="34" charset="-120"/>
              </a:rPr>
              <a:t>Capacidade de entender </a:t>
            </a:r>
            <a:r>
              <a:rPr lang="en-US" sz="784" b="1" dirty="0">
                <a:solidFill>
                  <a:srgbClr val="64FFDA"/>
                </a:solidFill>
                <a:latin typeface="Open Sans" pitchFamily="34" charset="0"/>
                <a:ea typeface="Open Sans" pitchFamily="34" charset="-122"/>
                <a:cs typeface="Open Sans" pitchFamily="34" charset="-120"/>
              </a:rPr>
              <a:t>como</a:t>
            </a:r>
            <a:r>
              <a:rPr lang="en-US" sz="834" dirty="0">
                <a:solidFill>
                  <a:srgbClr val="A8B2D1"/>
                </a:solidFill>
                <a:latin typeface="Open Sans" pitchFamily="34" charset="0"/>
                <a:ea typeface="Open Sans" pitchFamily="34" charset="-122"/>
                <a:cs typeface="Open Sans" pitchFamily="34" charset="-120"/>
              </a:rPr>
              <a:t> e </a:t>
            </a:r>
            <a:r>
              <a:rPr lang="en-US" sz="784" b="1" dirty="0">
                <a:solidFill>
                  <a:srgbClr val="64FFDA"/>
                </a:solidFill>
                <a:latin typeface="Open Sans" pitchFamily="34" charset="0"/>
                <a:ea typeface="Open Sans" pitchFamily="34" charset="-122"/>
                <a:cs typeface="Open Sans" pitchFamily="34" charset="-120"/>
              </a:rPr>
              <a:t>por que</a:t>
            </a:r>
            <a:r>
              <a:rPr lang="en-US" sz="834" dirty="0">
                <a:solidFill>
                  <a:srgbClr val="A8B2D1"/>
                </a:solidFill>
                <a:latin typeface="Open Sans" pitchFamily="34" charset="0"/>
                <a:ea typeface="Open Sans" pitchFamily="34" charset="-122"/>
                <a:cs typeface="Open Sans" pitchFamily="34" charset="-120"/>
              </a:rPr>
              <a:t> a IA chegou a uma conclusão. Evitar o efeito "Caixa Preta" (Black Box).</a:t>
            </a:r>
            <a:endParaRPr lang="en-US" sz="834" dirty="0"/>
          </a:p>
        </p:txBody>
      </p:sp>
      <p:sp>
        <p:nvSpPr>
          <p:cNvPr id="17" name="Shape 12"/>
          <p:cNvSpPr/>
          <p:nvPr/>
        </p:nvSpPr>
        <p:spPr>
          <a:xfrm>
            <a:off x="428625" y="3179862"/>
            <a:ext cx="4036219" cy="1535013"/>
          </a:xfrm>
          <a:prstGeom prst="rect">
            <a:avLst/>
          </a:prstGeom>
          <a:solidFill>
            <a:srgbClr val="FFFFFF">
              <a:alpha val="3000"/>
            </a:srgbClr>
          </a:solidFill>
          <a:ln w="9144">
            <a:solidFill>
              <a:srgbClr val="64FFDA">
                <a:alpha val="10000"/>
              </a:srgbClr>
            </a:solidFill>
            <a:prstDash val="solid"/>
          </a:ln>
        </p:spPr>
        <p:txBody>
          <a:bodyPr/>
          <a:lstStyle/>
          <a:p>
            <a:endParaRPr lang="pt-BR"/>
          </a:p>
        </p:txBody>
      </p:sp>
      <p:sp>
        <p:nvSpPr>
          <p:cNvPr id="18" name="Shape 13"/>
          <p:cNvSpPr/>
          <p:nvPr/>
        </p:nvSpPr>
        <p:spPr>
          <a:xfrm>
            <a:off x="642938" y="3394174"/>
            <a:ext cx="571500" cy="571500"/>
          </a:xfrm>
          <a:prstGeom prst="rect">
            <a:avLst/>
          </a:prstGeom>
          <a:solidFill>
            <a:srgbClr val="0A192F">
              <a:alpha val="60000"/>
            </a:srgbClr>
          </a:solidFill>
          <a:ln w="18288">
            <a:solidFill>
              <a:srgbClr val="64FFDA"/>
            </a:solidFill>
            <a:prstDash val="solid"/>
          </a:ln>
        </p:spPr>
        <p:txBody>
          <a:bodyPr/>
          <a:lstStyle/>
          <a:p>
            <a:endParaRPr lang="pt-BR"/>
          </a:p>
        </p:txBody>
      </p:sp>
      <p:pic>
        <p:nvPicPr>
          <p:cNvPr id="19" name="Image 3" descr="preencoded.png"/>
          <p:cNvPicPr>
            <a:picLocks noChangeAspect="1"/>
          </p:cNvPicPr>
          <p:nvPr/>
        </p:nvPicPr>
        <p:blipFill>
          <a:blip r:embed="rId5"/>
          <a:stretch>
            <a:fillRect/>
          </a:stretch>
        </p:blipFill>
        <p:spPr>
          <a:xfrm>
            <a:off x="785813" y="3565624"/>
            <a:ext cx="285750" cy="228600"/>
          </a:xfrm>
          <a:prstGeom prst="rect">
            <a:avLst/>
          </a:prstGeom>
        </p:spPr>
      </p:pic>
      <p:sp>
        <p:nvSpPr>
          <p:cNvPr id="20" name="Text 14"/>
          <p:cNvSpPr/>
          <p:nvPr/>
        </p:nvSpPr>
        <p:spPr>
          <a:xfrm>
            <a:off x="1393031" y="3394174"/>
            <a:ext cx="2857500" cy="191095"/>
          </a:xfrm>
          <a:prstGeom prst="rect">
            <a:avLst/>
          </a:prstGeom>
          <a:noFill/>
          <a:ln/>
        </p:spPr>
        <p:txBody>
          <a:bodyPr wrap="none" lIns="0" tIns="0" rIns="0" bIns="0" rtlCol="0" anchor="t">
            <a:spAutoFit/>
          </a:bodyPr>
          <a:lstStyle/>
          <a:p>
            <a:pPr marL="0" indent="0" algn="l">
              <a:lnSpc>
                <a:spcPts val="1500"/>
              </a:lnSpc>
              <a:buNone/>
            </a:pPr>
            <a:r>
              <a:rPr lang="en-US" sz="1090" b="1" dirty="0">
                <a:solidFill>
                  <a:srgbClr val="E6F1FF"/>
                </a:solidFill>
                <a:latin typeface="Montserrat" pitchFamily="34" charset="0"/>
                <a:ea typeface="Montserrat" pitchFamily="34" charset="-122"/>
                <a:cs typeface="Montserrat" pitchFamily="34" charset="-120"/>
              </a:rPr>
              <a:t>JUSTIÇA (FAIRNESS)</a:t>
            </a:r>
            <a:endParaRPr lang="en-US" sz="1090" dirty="0"/>
          </a:p>
        </p:txBody>
      </p:sp>
      <p:sp>
        <p:nvSpPr>
          <p:cNvPr id="21" name="Text 15"/>
          <p:cNvSpPr/>
          <p:nvPr/>
        </p:nvSpPr>
        <p:spPr>
          <a:xfrm>
            <a:off x="1393031" y="3656707"/>
            <a:ext cx="2857500" cy="514350"/>
          </a:xfrm>
          <a:prstGeom prst="rect">
            <a:avLst/>
          </a:prstGeom>
          <a:noFill/>
          <a:ln/>
        </p:spPr>
        <p:txBody>
          <a:bodyPr wrap="square" lIns="0" tIns="0" rIns="0" bIns="0" rtlCol="0" anchor="t">
            <a:spAutoFit/>
          </a:bodyPr>
          <a:lstStyle/>
          <a:p>
            <a:pPr marL="0" indent="0" algn="l">
              <a:lnSpc>
                <a:spcPts val="1400"/>
              </a:lnSpc>
              <a:buNone/>
            </a:pPr>
            <a:r>
              <a:rPr lang="en-US" sz="834" dirty="0">
                <a:solidFill>
                  <a:srgbClr val="A8B2D1"/>
                </a:solidFill>
                <a:latin typeface="Open Sans" pitchFamily="34" charset="0"/>
                <a:ea typeface="Open Sans" pitchFamily="34" charset="-122"/>
                <a:cs typeface="Open Sans" pitchFamily="34" charset="-120"/>
              </a:rPr>
              <a:t>Prevenção e mitigação de vieses discriminatórios (raça, gênero, classe) nos dados de treinamento e nos resultados.</a:t>
            </a:r>
            <a:endParaRPr lang="en-US" sz="834" dirty="0"/>
          </a:p>
        </p:txBody>
      </p:sp>
      <p:sp>
        <p:nvSpPr>
          <p:cNvPr id="22" name="Shape 16"/>
          <p:cNvSpPr/>
          <p:nvPr/>
        </p:nvSpPr>
        <p:spPr>
          <a:xfrm>
            <a:off x="4679156" y="3179862"/>
            <a:ext cx="4036219" cy="1535013"/>
          </a:xfrm>
          <a:prstGeom prst="rect">
            <a:avLst/>
          </a:prstGeom>
          <a:solidFill>
            <a:srgbClr val="FFFFFF">
              <a:alpha val="3000"/>
            </a:srgbClr>
          </a:solidFill>
          <a:ln w="9144">
            <a:solidFill>
              <a:srgbClr val="64FFDA">
                <a:alpha val="10000"/>
              </a:srgbClr>
            </a:solidFill>
            <a:prstDash val="solid"/>
          </a:ln>
        </p:spPr>
        <p:txBody>
          <a:bodyPr/>
          <a:lstStyle/>
          <a:p>
            <a:endParaRPr lang="pt-BR"/>
          </a:p>
        </p:txBody>
      </p:sp>
      <p:sp>
        <p:nvSpPr>
          <p:cNvPr id="23" name="Shape 17"/>
          <p:cNvSpPr/>
          <p:nvPr/>
        </p:nvSpPr>
        <p:spPr>
          <a:xfrm>
            <a:off x="4893469" y="3394174"/>
            <a:ext cx="571500" cy="571500"/>
          </a:xfrm>
          <a:prstGeom prst="rect">
            <a:avLst/>
          </a:prstGeom>
          <a:solidFill>
            <a:srgbClr val="0A192F">
              <a:alpha val="60000"/>
            </a:srgbClr>
          </a:solidFill>
          <a:ln w="18288">
            <a:solidFill>
              <a:srgbClr val="64FFDA"/>
            </a:solidFill>
            <a:prstDash val="solid"/>
          </a:ln>
        </p:spPr>
        <p:txBody>
          <a:bodyPr/>
          <a:lstStyle/>
          <a:p>
            <a:endParaRPr lang="pt-BR"/>
          </a:p>
        </p:txBody>
      </p:sp>
      <p:pic>
        <p:nvPicPr>
          <p:cNvPr id="24" name="Image 4" descr="preencoded.png"/>
          <p:cNvPicPr>
            <a:picLocks noChangeAspect="1"/>
          </p:cNvPicPr>
          <p:nvPr/>
        </p:nvPicPr>
        <p:blipFill>
          <a:blip r:embed="rId6"/>
          <a:stretch>
            <a:fillRect/>
          </a:stretch>
        </p:blipFill>
        <p:spPr>
          <a:xfrm>
            <a:off x="5050631" y="3565624"/>
            <a:ext cx="257175" cy="228600"/>
          </a:xfrm>
          <a:prstGeom prst="rect">
            <a:avLst/>
          </a:prstGeom>
        </p:spPr>
      </p:pic>
      <p:sp>
        <p:nvSpPr>
          <p:cNvPr id="25" name="Text 18"/>
          <p:cNvSpPr/>
          <p:nvPr/>
        </p:nvSpPr>
        <p:spPr>
          <a:xfrm>
            <a:off x="5643563" y="3394174"/>
            <a:ext cx="2857500" cy="191095"/>
          </a:xfrm>
          <a:prstGeom prst="rect">
            <a:avLst/>
          </a:prstGeom>
          <a:noFill/>
          <a:ln/>
        </p:spPr>
        <p:txBody>
          <a:bodyPr wrap="none" lIns="0" tIns="0" rIns="0" bIns="0" rtlCol="0" anchor="t">
            <a:spAutoFit/>
          </a:bodyPr>
          <a:lstStyle/>
          <a:p>
            <a:pPr marL="0" indent="0" algn="l">
              <a:lnSpc>
                <a:spcPts val="1500"/>
              </a:lnSpc>
              <a:buNone/>
            </a:pPr>
            <a:r>
              <a:rPr lang="en-US" sz="1090" b="1" dirty="0">
                <a:solidFill>
                  <a:srgbClr val="E6F1FF"/>
                </a:solidFill>
                <a:latin typeface="Montserrat" pitchFamily="34" charset="0"/>
                <a:ea typeface="Montserrat" pitchFamily="34" charset="-122"/>
                <a:cs typeface="Montserrat" pitchFamily="34" charset="-120"/>
              </a:rPr>
              <a:t>RESPONSABILIDADE</a:t>
            </a:r>
            <a:endParaRPr lang="en-US" sz="1090" dirty="0"/>
          </a:p>
        </p:txBody>
      </p:sp>
      <p:sp>
        <p:nvSpPr>
          <p:cNvPr id="26" name="Text 19"/>
          <p:cNvSpPr/>
          <p:nvPr/>
        </p:nvSpPr>
        <p:spPr>
          <a:xfrm>
            <a:off x="5643563" y="3656707"/>
            <a:ext cx="2857500" cy="514350"/>
          </a:xfrm>
          <a:prstGeom prst="rect">
            <a:avLst/>
          </a:prstGeom>
          <a:noFill/>
          <a:ln/>
        </p:spPr>
        <p:txBody>
          <a:bodyPr wrap="square" lIns="0" tIns="0" rIns="0" bIns="0" rtlCol="0" anchor="t">
            <a:spAutoFit/>
          </a:bodyPr>
          <a:lstStyle/>
          <a:p>
            <a:pPr marL="0" indent="0" algn="l">
              <a:lnSpc>
                <a:spcPts val="1400"/>
              </a:lnSpc>
              <a:buNone/>
            </a:pPr>
            <a:r>
              <a:rPr lang="en-US" sz="834" dirty="0">
                <a:solidFill>
                  <a:srgbClr val="A8B2D1"/>
                </a:solidFill>
                <a:latin typeface="Open Sans" pitchFamily="34" charset="0"/>
                <a:ea typeface="Open Sans" pitchFamily="34" charset="-122"/>
                <a:cs typeface="Open Sans" pitchFamily="34" charset="-120"/>
              </a:rPr>
              <a:t>Accountability. Garantia de supervisão humana (Human-in-the-loop) e definição clara de quem responde por falhas.</a:t>
            </a:r>
            <a:endParaRPr lang="en-US" sz="834"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21">
    <p:spTree>
      <p:nvGrpSpPr>
        <p:cNvPr id="1" name=""/>
        <p:cNvGrpSpPr/>
        <p:nvPr/>
      </p:nvGrpSpPr>
      <p:grpSpPr>
        <a:xfrm>
          <a:off x="0" y="0"/>
          <a:ext cx="0" cy="0"/>
          <a:chOff x="0" y="0"/>
          <a:chExt cx="0" cy="0"/>
        </a:xfrm>
      </p:grpSpPr>
      <p:sp>
        <p:nvSpPr>
          <p:cNvPr id="3" name="Shape 0"/>
          <p:cNvSpPr/>
          <p:nvPr/>
        </p:nvSpPr>
        <p:spPr>
          <a:xfrm>
            <a:off x="428625" y="428625"/>
            <a:ext cx="8286750" cy="716161"/>
          </a:xfrm>
          <a:prstGeom prst="rect">
            <a:avLst/>
          </a:prstGeom>
          <a:solidFill>
            <a:srgbClr val="000000">
              <a:alpha val="0"/>
            </a:srgbClr>
          </a:solidFill>
          <a:ln/>
        </p:spPr>
        <p:txBody>
          <a:bodyPr/>
          <a:lstStyle/>
          <a:p>
            <a:endParaRPr lang="pt-BR"/>
          </a:p>
        </p:txBody>
      </p:sp>
      <p:sp>
        <p:nvSpPr>
          <p:cNvPr id="4" name="Shape 1"/>
          <p:cNvSpPr/>
          <p:nvPr/>
        </p:nvSpPr>
        <p:spPr>
          <a:xfrm>
            <a:off x="428625" y="428625"/>
            <a:ext cx="28575" cy="716161"/>
          </a:xfrm>
          <a:prstGeom prst="rect">
            <a:avLst/>
          </a:prstGeom>
          <a:solidFill>
            <a:srgbClr val="64FFDA"/>
          </a:solidFill>
          <a:ln/>
        </p:spPr>
        <p:txBody>
          <a:bodyPr/>
          <a:lstStyle/>
          <a:p>
            <a:endParaRPr lang="pt-BR"/>
          </a:p>
        </p:txBody>
      </p:sp>
      <p:sp>
        <p:nvSpPr>
          <p:cNvPr id="5" name="Text 2"/>
          <p:cNvSpPr/>
          <p:nvPr/>
        </p:nvSpPr>
        <p:spPr>
          <a:xfrm>
            <a:off x="571500" y="428625"/>
            <a:ext cx="8143875" cy="417909"/>
          </a:xfrm>
          <a:prstGeom prst="rect">
            <a:avLst/>
          </a:prstGeom>
          <a:noFill/>
          <a:ln/>
        </p:spPr>
        <p:txBody>
          <a:bodyPr wrap="none" lIns="0" tIns="0" rIns="0" bIns="0" rtlCol="0" anchor="t">
            <a:spAutoFit/>
          </a:bodyPr>
          <a:lstStyle/>
          <a:p>
            <a:pPr marL="0" indent="0" algn="l">
              <a:lnSpc>
                <a:spcPts val="3200"/>
              </a:lnSpc>
              <a:buNone/>
            </a:pPr>
            <a:r>
              <a:rPr lang="en-US" sz="2436" b="1" dirty="0">
                <a:solidFill>
                  <a:srgbClr val="E6F1FF"/>
                </a:solidFill>
                <a:latin typeface="Montserrat" pitchFamily="34" charset="0"/>
                <a:ea typeface="Montserrat" pitchFamily="34" charset="-122"/>
                <a:cs typeface="Montserrat" pitchFamily="34" charset="-120"/>
              </a:rPr>
              <a:t>CLASSIFICAÇÃO DE RISCOS</a:t>
            </a:r>
            <a:endParaRPr lang="en-US" sz="2436" dirty="0"/>
          </a:p>
        </p:txBody>
      </p:sp>
      <p:sp>
        <p:nvSpPr>
          <p:cNvPr id="6" name="Text 3"/>
          <p:cNvSpPr/>
          <p:nvPr/>
        </p:nvSpPr>
        <p:spPr>
          <a:xfrm>
            <a:off x="571500" y="917972"/>
            <a:ext cx="8143875" cy="226814"/>
          </a:xfrm>
          <a:prstGeom prst="rect">
            <a:avLst/>
          </a:prstGeom>
          <a:noFill/>
          <a:ln/>
        </p:spPr>
        <p:txBody>
          <a:bodyPr wrap="none" lIns="0" tIns="0" rIns="0" bIns="0" rtlCol="0" anchor="t">
            <a:spAutoFit/>
          </a:bodyPr>
          <a:lstStyle/>
          <a:p>
            <a:pPr marL="0" indent="0" algn="l">
              <a:lnSpc>
                <a:spcPts val="1600"/>
              </a:lnSpc>
              <a:buNone/>
            </a:pPr>
            <a:r>
              <a:rPr lang="en-US" sz="1269" dirty="0">
                <a:solidFill>
                  <a:srgbClr val="64FFDA"/>
                </a:solidFill>
                <a:latin typeface="Roboto Mono" pitchFamily="34" charset="0"/>
                <a:ea typeface="Roboto Mono" pitchFamily="34" charset="-122"/>
                <a:cs typeface="Roboto Mono" pitchFamily="34" charset="-120"/>
              </a:rPr>
              <a:t>EU AI Act (Lei de IA da União Europeia)</a:t>
            </a:r>
            <a:endParaRPr lang="en-US" sz="1269" dirty="0"/>
          </a:p>
        </p:txBody>
      </p:sp>
      <p:sp>
        <p:nvSpPr>
          <p:cNvPr id="7" name="Shape 4"/>
          <p:cNvSpPr/>
          <p:nvPr/>
        </p:nvSpPr>
        <p:spPr>
          <a:xfrm>
            <a:off x="2118121" y="1631119"/>
            <a:ext cx="2143125" cy="571500"/>
          </a:xfrm>
          <a:prstGeom prst="rect">
            <a:avLst/>
          </a:prstGeom>
          <a:solidFill>
            <a:srgbClr val="FF6384"/>
          </a:solidFill>
          <a:ln/>
        </p:spPr>
        <p:txBody>
          <a:bodyPr/>
          <a:lstStyle/>
          <a:p>
            <a:endParaRPr lang="pt-BR"/>
          </a:p>
        </p:txBody>
      </p:sp>
      <p:sp>
        <p:nvSpPr>
          <p:cNvPr id="8" name="Text 5"/>
          <p:cNvSpPr/>
          <p:nvPr/>
        </p:nvSpPr>
        <p:spPr>
          <a:xfrm>
            <a:off x="2075259" y="1637537"/>
            <a:ext cx="2143125" cy="571500"/>
          </a:xfrm>
          <a:prstGeom prst="rect">
            <a:avLst/>
          </a:prstGeom>
          <a:noFill/>
          <a:ln/>
        </p:spPr>
        <p:txBody>
          <a:bodyPr wrap="square" lIns="0" tIns="0" rIns="0" bIns="0" rtlCol="0" anchor="ctr">
            <a:spAutoFit/>
          </a:bodyPr>
          <a:lstStyle/>
          <a:p>
            <a:pPr marL="0" indent="0" algn="ctr">
              <a:lnSpc>
                <a:spcPts val="1400"/>
              </a:lnSpc>
              <a:buNone/>
            </a:pPr>
            <a:r>
              <a:rPr lang="en-US" sz="987" b="1" dirty="0">
                <a:solidFill>
                  <a:srgbClr val="FFFFFF"/>
                </a:solidFill>
                <a:latin typeface="Montserrat" pitchFamily="34" charset="0"/>
                <a:ea typeface="Montserrat" pitchFamily="34" charset="-122"/>
                <a:cs typeface="Montserrat" pitchFamily="34" charset="-120"/>
              </a:rPr>
              <a:t>RISCO INACEITÁVEL</a:t>
            </a:r>
            <a:endParaRPr lang="en-US" sz="987" dirty="0"/>
          </a:p>
        </p:txBody>
      </p:sp>
      <p:sp>
        <p:nvSpPr>
          <p:cNvPr id="9" name="Shape 6"/>
          <p:cNvSpPr/>
          <p:nvPr/>
        </p:nvSpPr>
        <p:spPr>
          <a:xfrm>
            <a:off x="4304108" y="1636488"/>
            <a:ext cx="2500313" cy="577918"/>
          </a:xfrm>
          <a:prstGeom prst="rect">
            <a:avLst/>
          </a:prstGeom>
          <a:solidFill>
            <a:srgbClr val="FFFFFF">
              <a:alpha val="5000"/>
            </a:srgbClr>
          </a:solidFill>
          <a:ln/>
        </p:spPr>
        <p:txBody>
          <a:bodyPr/>
          <a:lstStyle/>
          <a:p>
            <a:endParaRPr lang="pt-BR"/>
          </a:p>
        </p:txBody>
      </p:sp>
      <p:sp>
        <p:nvSpPr>
          <p:cNvPr id="11" name="Text 8"/>
          <p:cNvSpPr/>
          <p:nvPr/>
        </p:nvSpPr>
        <p:spPr>
          <a:xfrm>
            <a:off x="4500562" y="1715393"/>
            <a:ext cx="2286000" cy="139303"/>
          </a:xfrm>
          <a:prstGeom prst="rect">
            <a:avLst/>
          </a:prstGeom>
          <a:noFill/>
          <a:ln/>
        </p:spPr>
        <p:txBody>
          <a:bodyPr wrap="none" lIns="0" tIns="0" rIns="0" bIns="0" rtlCol="0" anchor="t">
            <a:spAutoFit/>
          </a:bodyPr>
          <a:lstStyle/>
          <a:p>
            <a:pPr marL="0" indent="0" algn="l">
              <a:lnSpc>
                <a:spcPts val="1100"/>
              </a:lnSpc>
              <a:buNone/>
            </a:pPr>
            <a:r>
              <a:rPr lang="en-US" sz="784" b="1" dirty="0">
                <a:solidFill>
                  <a:srgbClr val="E6F1FF"/>
                </a:solidFill>
                <a:latin typeface="Montserrat" pitchFamily="34" charset="0"/>
                <a:ea typeface="Montserrat" pitchFamily="34" charset="-122"/>
                <a:cs typeface="Montserrat" pitchFamily="34" charset="-120"/>
              </a:rPr>
              <a:t>PROIBIDO</a:t>
            </a:r>
            <a:endParaRPr lang="en-US" sz="784" dirty="0"/>
          </a:p>
        </p:txBody>
      </p:sp>
      <p:sp>
        <p:nvSpPr>
          <p:cNvPr id="12" name="Text 9"/>
          <p:cNvSpPr/>
          <p:nvPr/>
        </p:nvSpPr>
        <p:spPr>
          <a:xfrm>
            <a:off x="4500562" y="1890415"/>
            <a:ext cx="2286000" cy="260021"/>
          </a:xfrm>
          <a:prstGeom prst="rect">
            <a:avLst/>
          </a:prstGeom>
          <a:noFill/>
          <a:ln/>
        </p:spPr>
        <p:txBody>
          <a:bodyPr wrap="square" lIns="0" tIns="0" rIns="0" bIns="0" rtlCol="0" anchor="t">
            <a:spAutoFit/>
          </a:bodyPr>
          <a:lstStyle/>
          <a:p>
            <a:pPr marL="0" indent="0" algn="l">
              <a:lnSpc>
                <a:spcPts val="1000"/>
              </a:lnSpc>
              <a:buNone/>
            </a:pPr>
            <a:r>
              <a:rPr lang="en-US" sz="727" dirty="0">
                <a:solidFill>
                  <a:srgbClr val="A8B2D1"/>
                </a:solidFill>
                <a:latin typeface="Open Sans" pitchFamily="34" charset="0"/>
                <a:ea typeface="Open Sans" pitchFamily="34" charset="-122"/>
                <a:cs typeface="Open Sans" pitchFamily="34" charset="-120"/>
              </a:rPr>
              <a:t>Ameaça clara aos direitos fundamentais.
Ex: Social Scoring, Manipulação Subliminar.</a:t>
            </a:r>
            <a:endParaRPr lang="en-US" sz="727" dirty="0"/>
          </a:p>
        </p:txBody>
      </p:sp>
      <p:sp>
        <p:nvSpPr>
          <p:cNvPr id="13" name="Shape 10"/>
          <p:cNvSpPr/>
          <p:nvPr/>
        </p:nvSpPr>
        <p:spPr>
          <a:xfrm>
            <a:off x="1539477" y="2316194"/>
            <a:ext cx="3214688" cy="571500"/>
          </a:xfrm>
          <a:prstGeom prst="rect">
            <a:avLst/>
          </a:prstGeom>
          <a:solidFill>
            <a:srgbClr val="FF9F40"/>
          </a:solidFill>
          <a:ln/>
        </p:spPr>
        <p:txBody>
          <a:bodyPr/>
          <a:lstStyle/>
          <a:p>
            <a:endParaRPr lang="pt-BR"/>
          </a:p>
        </p:txBody>
      </p:sp>
      <p:sp>
        <p:nvSpPr>
          <p:cNvPr id="14" name="Text 11"/>
          <p:cNvSpPr/>
          <p:nvPr/>
        </p:nvSpPr>
        <p:spPr>
          <a:xfrm>
            <a:off x="1502959" y="2322612"/>
            <a:ext cx="3214688" cy="571500"/>
          </a:xfrm>
          <a:prstGeom prst="rect">
            <a:avLst/>
          </a:prstGeom>
          <a:noFill/>
          <a:ln/>
        </p:spPr>
        <p:txBody>
          <a:bodyPr wrap="square" lIns="0" tIns="0" rIns="0" bIns="0" rtlCol="0" anchor="ctr">
            <a:spAutoFit/>
          </a:bodyPr>
          <a:lstStyle/>
          <a:p>
            <a:pPr marL="0" indent="0" algn="ctr">
              <a:lnSpc>
                <a:spcPts val="1400"/>
              </a:lnSpc>
              <a:buNone/>
            </a:pPr>
            <a:r>
              <a:rPr lang="en-US" sz="987" b="1" dirty="0">
                <a:solidFill>
                  <a:srgbClr val="0A192F"/>
                </a:solidFill>
                <a:latin typeface="Montserrat" pitchFamily="34" charset="0"/>
                <a:ea typeface="Montserrat" pitchFamily="34" charset="-122"/>
                <a:cs typeface="Montserrat" pitchFamily="34" charset="-120"/>
              </a:rPr>
              <a:t>ALTO RISCO</a:t>
            </a:r>
            <a:endParaRPr lang="en-US" sz="987" dirty="0"/>
          </a:p>
        </p:txBody>
      </p:sp>
      <p:sp>
        <p:nvSpPr>
          <p:cNvPr id="15" name="Shape 12"/>
          <p:cNvSpPr/>
          <p:nvPr/>
        </p:nvSpPr>
        <p:spPr>
          <a:xfrm>
            <a:off x="4815363" y="2322612"/>
            <a:ext cx="2500313" cy="577918"/>
          </a:xfrm>
          <a:prstGeom prst="rect">
            <a:avLst/>
          </a:prstGeom>
          <a:solidFill>
            <a:srgbClr val="FFFFFF">
              <a:alpha val="5000"/>
            </a:srgbClr>
          </a:solidFill>
          <a:ln/>
        </p:spPr>
        <p:txBody>
          <a:bodyPr/>
          <a:lstStyle/>
          <a:p>
            <a:endParaRPr lang="pt-BR"/>
          </a:p>
        </p:txBody>
      </p:sp>
      <p:sp>
        <p:nvSpPr>
          <p:cNvPr id="17" name="Text 14"/>
          <p:cNvSpPr/>
          <p:nvPr/>
        </p:nvSpPr>
        <p:spPr>
          <a:xfrm>
            <a:off x="4922519" y="2394049"/>
            <a:ext cx="2286000" cy="139303"/>
          </a:xfrm>
          <a:prstGeom prst="rect">
            <a:avLst/>
          </a:prstGeom>
          <a:noFill/>
          <a:ln/>
        </p:spPr>
        <p:txBody>
          <a:bodyPr wrap="none" lIns="0" tIns="0" rIns="0" bIns="0" rtlCol="0" anchor="t">
            <a:spAutoFit/>
          </a:bodyPr>
          <a:lstStyle/>
          <a:p>
            <a:pPr marL="0" indent="0" algn="l">
              <a:lnSpc>
                <a:spcPts val="1100"/>
              </a:lnSpc>
              <a:buNone/>
            </a:pPr>
            <a:r>
              <a:rPr lang="en-US" sz="784" b="1" dirty="0">
                <a:solidFill>
                  <a:srgbClr val="E6F1FF"/>
                </a:solidFill>
                <a:latin typeface="Montserrat" pitchFamily="34" charset="0"/>
                <a:ea typeface="Montserrat" pitchFamily="34" charset="-122"/>
                <a:cs typeface="Montserrat" pitchFamily="34" charset="-120"/>
              </a:rPr>
              <a:t>ESTRITAMENTE REGULADO</a:t>
            </a:r>
            <a:endParaRPr lang="en-US" sz="784" dirty="0"/>
          </a:p>
        </p:txBody>
      </p:sp>
      <p:sp>
        <p:nvSpPr>
          <p:cNvPr id="18" name="Text 15"/>
          <p:cNvSpPr/>
          <p:nvPr/>
        </p:nvSpPr>
        <p:spPr>
          <a:xfrm>
            <a:off x="4922519" y="2569071"/>
            <a:ext cx="2286000" cy="260021"/>
          </a:xfrm>
          <a:prstGeom prst="rect">
            <a:avLst/>
          </a:prstGeom>
          <a:noFill/>
          <a:ln/>
        </p:spPr>
        <p:txBody>
          <a:bodyPr wrap="square" lIns="0" tIns="0" rIns="0" bIns="0" rtlCol="0" anchor="t">
            <a:spAutoFit/>
          </a:bodyPr>
          <a:lstStyle/>
          <a:p>
            <a:pPr marL="0" indent="0" algn="l">
              <a:lnSpc>
                <a:spcPts val="1000"/>
              </a:lnSpc>
              <a:buNone/>
            </a:pPr>
            <a:r>
              <a:rPr lang="en-US" sz="727" dirty="0">
                <a:solidFill>
                  <a:srgbClr val="A8B2D1"/>
                </a:solidFill>
                <a:latin typeface="Open Sans" pitchFamily="34" charset="0"/>
                <a:ea typeface="Open Sans" pitchFamily="34" charset="-122"/>
                <a:cs typeface="Open Sans" pitchFamily="34" charset="-120"/>
              </a:rPr>
              <a:t>Impacto em segurança ou direitos.
Ex: Cirurgia robótica, Seleção de RH, Justiça.</a:t>
            </a:r>
            <a:endParaRPr lang="en-US" sz="727" dirty="0"/>
          </a:p>
        </p:txBody>
      </p:sp>
      <p:sp>
        <p:nvSpPr>
          <p:cNvPr id="19" name="Shape 16"/>
          <p:cNvSpPr/>
          <p:nvPr/>
        </p:nvSpPr>
        <p:spPr>
          <a:xfrm>
            <a:off x="983971" y="3001268"/>
            <a:ext cx="4286250" cy="571500"/>
          </a:xfrm>
          <a:prstGeom prst="rect">
            <a:avLst/>
          </a:prstGeom>
          <a:solidFill>
            <a:srgbClr val="FFCD56"/>
          </a:solidFill>
          <a:ln/>
        </p:spPr>
        <p:txBody>
          <a:bodyPr/>
          <a:lstStyle/>
          <a:p>
            <a:endParaRPr lang="pt-BR"/>
          </a:p>
        </p:txBody>
      </p:sp>
      <p:sp>
        <p:nvSpPr>
          <p:cNvPr id="20" name="Text 17"/>
          <p:cNvSpPr/>
          <p:nvPr/>
        </p:nvSpPr>
        <p:spPr>
          <a:xfrm>
            <a:off x="1003696" y="2994849"/>
            <a:ext cx="4286250" cy="571500"/>
          </a:xfrm>
          <a:prstGeom prst="rect">
            <a:avLst/>
          </a:prstGeom>
          <a:noFill/>
          <a:ln/>
        </p:spPr>
        <p:txBody>
          <a:bodyPr wrap="square" lIns="0" tIns="0" rIns="0" bIns="0" rtlCol="0" anchor="ctr">
            <a:spAutoFit/>
          </a:bodyPr>
          <a:lstStyle/>
          <a:p>
            <a:pPr marL="0" indent="0" algn="ctr">
              <a:lnSpc>
                <a:spcPts val="1400"/>
              </a:lnSpc>
              <a:buNone/>
            </a:pPr>
            <a:r>
              <a:rPr lang="en-US" sz="987" b="1" dirty="0">
                <a:solidFill>
                  <a:srgbClr val="0A192F"/>
                </a:solidFill>
                <a:latin typeface="Montserrat" pitchFamily="34" charset="0"/>
                <a:ea typeface="Montserrat" pitchFamily="34" charset="-122"/>
                <a:cs typeface="Montserrat" pitchFamily="34" charset="-120"/>
              </a:rPr>
              <a:t>RISCO LIMITADO</a:t>
            </a:r>
            <a:endParaRPr lang="en-US" sz="987" dirty="0"/>
          </a:p>
        </p:txBody>
      </p:sp>
      <p:sp>
        <p:nvSpPr>
          <p:cNvPr id="21" name="Shape 18"/>
          <p:cNvSpPr/>
          <p:nvPr/>
        </p:nvSpPr>
        <p:spPr>
          <a:xfrm>
            <a:off x="5292770" y="3001268"/>
            <a:ext cx="2500313" cy="577918"/>
          </a:xfrm>
          <a:prstGeom prst="rect">
            <a:avLst/>
          </a:prstGeom>
          <a:solidFill>
            <a:srgbClr val="FFFFFF">
              <a:alpha val="5000"/>
            </a:srgbClr>
          </a:solidFill>
          <a:ln/>
        </p:spPr>
        <p:txBody>
          <a:bodyPr/>
          <a:lstStyle/>
          <a:p>
            <a:endParaRPr lang="pt-BR"/>
          </a:p>
        </p:txBody>
      </p:sp>
      <p:sp>
        <p:nvSpPr>
          <p:cNvPr id="23" name="Text 20"/>
          <p:cNvSpPr/>
          <p:nvPr/>
        </p:nvSpPr>
        <p:spPr>
          <a:xfrm>
            <a:off x="5399926" y="3072705"/>
            <a:ext cx="2286000" cy="139303"/>
          </a:xfrm>
          <a:prstGeom prst="rect">
            <a:avLst/>
          </a:prstGeom>
          <a:noFill/>
          <a:ln/>
        </p:spPr>
        <p:txBody>
          <a:bodyPr wrap="none" lIns="0" tIns="0" rIns="0" bIns="0" rtlCol="0" anchor="t">
            <a:spAutoFit/>
          </a:bodyPr>
          <a:lstStyle/>
          <a:p>
            <a:pPr marL="0" indent="0" algn="l">
              <a:lnSpc>
                <a:spcPts val="1100"/>
              </a:lnSpc>
              <a:buNone/>
            </a:pPr>
            <a:r>
              <a:rPr lang="en-US" sz="784" b="1" dirty="0">
                <a:solidFill>
                  <a:srgbClr val="E6F1FF"/>
                </a:solidFill>
                <a:latin typeface="Montserrat" pitchFamily="34" charset="0"/>
                <a:ea typeface="Montserrat" pitchFamily="34" charset="-122"/>
                <a:cs typeface="Montserrat" pitchFamily="34" charset="-120"/>
              </a:rPr>
              <a:t>TRANSPARÊNCIA</a:t>
            </a:r>
            <a:endParaRPr lang="en-US" sz="784" dirty="0"/>
          </a:p>
        </p:txBody>
      </p:sp>
      <p:sp>
        <p:nvSpPr>
          <p:cNvPr id="24" name="Text 21"/>
          <p:cNvSpPr/>
          <p:nvPr/>
        </p:nvSpPr>
        <p:spPr>
          <a:xfrm>
            <a:off x="5399926" y="3247727"/>
            <a:ext cx="2286000" cy="260021"/>
          </a:xfrm>
          <a:prstGeom prst="rect">
            <a:avLst/>
          </a:prstGeom>
          <a:noFill/>
          <a:ln/>
        </p:spPr>
        <p:txBody>
          <a:bodyPr wrap="square" lIns="0" tIns="0" rIns="0" bIns="0" rtlCol="0" anchor="t">
            <a:spAutoFit/>
          </a:bodyPr>
          <a:lstStyle/>
          <a:p>
            <a:pPr marL="0" indent="0" algn="l">
              <a:lnSpc>
                <a:spcPts val="1000"/>
              </a:lnSpc>
              <a:buNone/>
            </a:pPr>
            <a:r>
              <a:rPr lang="en-US" sz="727" dirty="0">
                <a:solidFill>
                  <a:srgbClr val="A8B2D1"/>
                </a:solidFill>
                <a:latin typeface="Open Sans" pitchFamily="34" charset="0"/>
                <a:ea typeface="Open Sans" pitchFamily="34" charset="-122"/>
                <a:cs typeface="Open Sans" pitchFamily="34" charset="-120"/>
              </a:rPr>
              <a:t>Obrigação de informar que é IA.
Ex: Chatbots, Deepfakes (satíricos).</a:t>
            </a:r>
            <a:endParaRPr lang="en-US" sz="727" dirty="0"/>
          </a:p>
        </p:txBody>
      </p:sp>
      <p:sp>
        <p:nvSpPr>
          <p:cNvPr id="25" name="Shape 22"/>
          <p:cNvSpPr/>
          <p:nvPr/>
        </p:nvSpPr>
        <p:spPr>
          <a:xfrm>
            <a:off x="510776" y="3666726"/>
            <a:ext cx="5357813" cy="571500"/>
          </a:xfrm>
          <a:prstGeom prst="rect">
            <a:avLst/>
          </a:prstGeom>
          <a:solidFill>
            <a:srgbClr val="64FFDA"/>
          </a:solidFill>
          <a:ln/>
        </p:spPr>
        <p:txBody>
          <a:bodyPr/>
          <a:lstStyle/>
          <a:p>
            <a:endParaRPr lang="pt-BR"/>
          </a:p>
        </p:txBody>
      </p:sp>
      <p:sp>
        <p:nvSpPr>
          <p:cNvPr id="26" name="Text 23"/>
          <p:cNvSpPr/>
          <p:nvPr/>
        </p:nvSpPr>
        <p:spPr>
          <a:xfrm>
            <a:off x="451976" y="3644205"/>
            <a:ext cx="5357813" cy="571500"/>
          </a:xfrm>
          <a:prstGeom prst="rect">
            <a:avLst/>
          </a:prstGeom>
          <a:noFill/>
          <a:ln/>
        </p:spPr>
        <p:txBody>
          <a:bodyPr wrap="square" lIns="0" tIns="0" rIns="0" bIns="0" rtlCol="0" anchor="ctr">
            <a:spAutoFit/>
          </a:bodyPr>
          <a:lstStyle/>
          <a:p>
            <a:pPr marL="0" indent="0" algn="ctr">
              <a:lnSpc>
                <a:spcPts val="1400"/>
              </a:lnSpc>
              <a:buNone/>
            </a:pPr>
            <a:r>
              <a:rPr lang="en-US" sz="987" b="1" dirty="0">
                <a:solidFill>
                  <a:srgbClr val="0A192F"/>
                </a:solidFill>
                <a:latin typeface="Montserrat" pitchFamily="34" charset="0"/>
                <a:ea typeface="Montserrat" pitchFamily="34" charset="-122"/>
                <a:cs typeface="Montserrat" pitchFamily="34" charset="-120"/>
              </a:rPr>
              <a:t>RISCO MÍNIMO</a:t>
            </a:r>
            <a:endParaRPr lang="en-US" sz="987" dirty="0"/>
          </a:p>
        </p:txBody>
      </p:sp>
      <p:sp>
        <p:nvSpPr>
          <p:cNvPr id="27" name="Shape 24"/>
          <p:cNvSpPr/>
          <p:nvPr/>
        </p:nvSpPr>
        <p:spPr>
          <a:xfrm>
            <a:off x="5911453" y="3679924"/>
            <a:ext cx="2500313" cy="577918"/>
          </a:xfrm>
          <a:prstGeom prst="rect">
            <a:avLst/>
          </a:prstGeom>
          <a:solidFill>
            <a:srgbClr val="FFFFFF">
              <a:alpha val="5000"/>
            </a:srgbClr>
          </a:solidFill>
          <a:ln/>
        </p:spPr>
        <p:txBody>
          <a:bodyPr/>
          <a:lstStyle/>
          <a:p>
            <a:endParaRPr lang="pt-BR"/>
          </a:p>
        </p:txBody>
      </p:sp>
      <p:sp>
        <p:nvSpPr>
          <p:cNvPr id="29" name="Text 26"/>
          <p:cNvSpPr/>
          <p:nvPr/>
        </p:nvSpPr>
        <p:spPr>
          <a:xfrm>
            <a:off x="6018609" y="3751362"/>
            <a:ext cx="2286000" cy="139303"/>
          </a:xfrm>
          <a:prstGeom prst="rect">
            <a:avLst/>
          </a:prstGeom>
          <a:noFill/>
          <a:ln/>
        </p:spPr>
        <p:txBody>
          <a:bodyPr wrap="none" lIns="0" tIns="0" rIns="0" bIns="0" rtlCol="0" anchor="t">
            <a:spAutoFit/>
          </a:bodyPr>
          <a:lstStyle/>
          <a:p>
            <a:pPr marL="0" indent="0" algn="l">
              <a:lnSpc>
                <a:spcPts val="1100"/>
              </a:lnSpc>
              <a:buNone/>
            </a:pPr>
            <a:r>
              <a:rPr lang="en-US" sz="784" b="1" dirty="0">
                <a:solidFill>
                  <a:srgbClr val="E6F1FF"/>
                </a:solidFill>
                <a:latin typeface="Montserrat" pitchFamily="34" charset="0"/>
                <a:ea typeface="Montserrat" pitchFamily="34" charset="-122"/>
                <a:cs typeface="Montserrat" pitchFamily="34" charset="-120"/>
              </a:rPr>
              <a:t>LIVRE (CÓDIGO DE CONDUTA)</a:t>
            </a:r>
            <a:endParaRPr lang="en-US" sz="784" dirty="0"/>
          </a:p>
        </p:txBody>
      </p:sp>
      <p:sp>
        <p:nvSpPr>
          <p:cNvPr id="30" name="Text 27"/>
          <p:cNvSpPr/>
          <p:nvPr/>
        </p:nvSpPr>
        <p:spPr>
          <a:xfrm>
            <a:off x="6018609" y="3926384"/>
            <a:ext cx="2286000" cy="260021"/>
          </a:xfrm>
          <a:prstGeom prst="rect">
            <a:avLst/>
          </a:prstGeom>
          <a:noFill/>
          <a:ln/>
        </p:spPr>
        <p:txBody>
          <a:bodyPr wrap="square" lIns="0" tIns="0" rIns="0" bIns="0" rtlCol="0" anchor="t">
            <a:spAutoFit/>
          </a:bodyPr>
          <a:lstStyle/>
          <a:p>
            <a:pPr marL="0" indent="0" algn="l">
              <a:lnSpc>
                <a:spcPts val="1000"/>
              </a:lnSpc>
              <a:buNone/>
            </a:pPr>
            <a:r>
              <a:rPr lang="en-US" sz="727" dirty="0">
                <a:solidFill>
                  <a:srgbClr val="A8B2D1"/>
                </a:solidFill>
                <a:latin typeface="Open Sans" pitchFamily="34" charset="0"/>
                <a:ea typeface="Open Sans" pitchFamily="34" charset="-122"/>
                <a:cs typeface="Open Sans" pitchFamily="34" charset="-120"/>
              </a:rPr>
              <a:t>Sem obrigações legais adicionais.
Ex: Filtros de spam, Video games.</a:t>
            </a:r>
            <a:endParaRPr lang="en-US" sz="727"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22">
    <p:spTree>
      <p:nvGrpSpPr>
        <p:cNvPr id="1" name=""/>
        <p:cNvGrpSpPr/>
        <p:nvPr/>
      </p:nvGrpSpPr>
      <p:grpSpPr>
        <a:xfrm>
          <a:off x="0" y="0"/>
          <a:ext cx="0" cy="0"/>
          <a:chOff x="0" y="0"/>
          <a:chExt cx="0" cy="0"/>
        </a:xfrm>
      </p:grpSpPr>
      <p:sp>
        <p:nvSpPr>
          <p:cNvPr id="3" name="Shape 0"/>
          <p:cNvSpPr/>
          <p:nvPr/>
        </p:nvSpPr>
        <p:spPr>
          <a:xfrm>
            <a:off x="428625" y="428625"/>
            <a:ext cx="8286750" cy="716161"/>
          </a:xfrm>
          <a:prstGeom prst="rect">
            <a:avLst/>
          </a:prstGeom>
          <a:solidFill>
            <a:srgbClr val="000000">
              <a:alpha val="0"/>
            </a:srgbClr>
          </a:solidFill>
          <a:ln/>
        </p:spPr>
        <p:txBody>
          <a:bodyPr/>
          <a:lstStyle/>
          <a:p>
            <a:endParaRPr lang="pt-BR"/>
          </a:p>
        </p:txBody>
      </p:sp>
      <p:sp>
        <p:nvSpPr>
          <p:cNvPr id="4" name="Shape 1"/>
          <p:cNvSpPr/>
          <p:nvPr/>
        </p:nvSpPr>
        <p:spPr>
          <a:xfrm>
            <a:off x="428625" y="428625"/>
            <a:ext cx="28575" cy="716161"/>
          </a:xfrm>
          <a:prstGeom prst="rect">
            <a:avLst/>
          </a:prstGeom>
          <a:solidFill>
            <a:srgbClr val="64FFDA"/>
          </a:solidFill>
          <a:ln/>
        </p:spPr>
        <p:txBody>
          <a:bodyPr/>
          <a:lstStyle/>
          <a:p>
            <a:endParaRPr lang="pt-BR"/>
          </a:p>
        </p:txBody>
      </p:sp>
      <p:sp>
        <p:nvSpPr>
          <p:cNvPr id="5" name="Text 2"/>
          <p:cNvSpPr/>
          <p:nvPr/>
        </p:nvSpPr>
        <p:spPr>
          <a:xfrm>
            <a:off x="571500" y="428625"/>
            <a:ext cx="8143875" cy="417909"/>
          </a:xfrm>
          <a:prstGeom prst="rect">
            <a:avLst/>
          </a:prstGeom>
          <a:noFill/>
          <a:ln/>
        </p:spPr>
        <p:txBody>
          <a:bodyPr wrap="none" lIns="0" tIns="0" rIns="0" bIns="0" rtlCol="0" anchor="t">
            <a:spAutoFit/>
          </a:bodyPr>
          <a:lstStyle/>
          <a:p>
            <a:pPr marL="0" indent="0" algn="l">
              <a:lnSpc>
                <a:spcPts val="3200"/>
              </a:lnSpc>
              <a:buNone/>
            </a:pPr>
            <a:r>
              <a:rPr lang="en-US" sz="2436" b="1" dirty="0">
                <a:solidFill>
                  <a:srgbClr val="E6F1FF"/>
                </a:solidFill>
                <a:latin typeface="Montserrat" pitchFamily="34" charset="0"/>
                <a:ea typeface="Montserrat" pitchFamily="34" charset="-122"/>
                <a:cs typeface="Montserrat" pitchFamily="34" charset="-120"/>
              </a:rPr>
              <a:t>RESPONSABILIDADE CIVIL</a:t>
            </a:r>
            <a:endParaRPr lang="en-US" sz="2436" dirty="0"/>
          </a:p>
        </p:txBody>
      </p:sp>
      <p:sp>
        <p:nvSpPr>
          <p:cNvPr id="6" name="Text 3"/>
          <p:cNvSpPr/>
          <p:nvPr/>
        </p:nvSpPr>
        <p:spPr>
          <a:xfrm>
            <a:off x="571500" y="917972"/>
            <a:ext cx="8143875" cy="226814"/>
          </a:xfrm>
          <a:prstGeom prst="rect">
            <a:avLst/>
          </a:prstGeom>
          <a:noFill/>
          <a:ln/>
        </p:spPr>
        <p:txBody>
          <a:bodyPr wrap="none" lIns="0" tIns="0" rIns="0" bIns="0" rtlCol="0" anchor="t">
            <a:spAutoFit/>
          </a:bodyPr>
          <a:lstStyle/>
          <a:p>
            <a:pPr marL="0" indent="0" algn="l">
              <a:lnSpc>
                <a:spcPts val="1600"/>
              </a:lnSpc>
              <a:buNone/>
            </a:pPr>
            <a:r>
              <a:rPr lang="en-US" sz="1269" dirty="0">
                <a:solidFill>
                  <a:srgbClr val="64FFDA"/>
                </a:solidFill>
                <a:latin typeface="Roboto Mono" pitchFamily="34" charset="0"/>
                <a:ea typeface="Roboto Mono" pitchFamily="34" charset="-122"/>
                <a:cs typeface="Roboto Mono" pitchFamily="34" charset="-120"/>
              </a:rPr>
              <a:t>Quem paga pelo erro da IA?</a:t>
            </a:r>
            <a:endParaRPr lang="en-US" sz="1269" dirty="0"/>
          </a:p>
        </p:txBody>
      </p:sp>
      <p:sp>
        <p:nvSpPr>
          <p:cNvPr id="7" name="Shape 4"/>
          <p:cNvSpPr/>
          <p:nvPr/>
        </p:nvSpPr>
        <p:spPr>
          <a:xfrm>
            <a:off x="428625" y="1501973"/>
            <a:ext cx="2619384" cy="3259252"/>
          </a:xfrm>
          <a:prstGeom prst="rect">
            <a:avLst/>
          </a:prstGeom>
          <a:solidFill>
            <a:srgbClr val="FFFFFF">
              <a:alpha val="3000"/>
            </a:srgbClr>
          </a:solidFill>
          <a:ln w="9144">
            <a:solidFill>
              <a:srgbClr val="64FFDA">
                <a:alpha val="20000"/>
              </a:srgbClr>
            </a:solidFill>
            <a:prstDash val="solid"/>
          </a:ln>
        </p:spPr>
        <p:txBody>
          <a:bodyPr/>
          <a:lstStyle/>
          <a:p>
            <a:endParaRPr lang="pt-BR"/>
          </a:p>
        </p:txBody>
      </p:sp>
      <p:sp>
        <p:nvSpPr>
          <p:cNvPr id="8" name="Shape 5"/>
          <p:cNvSpPr/>
          <p:nvPr/>
        </p:nvSpPr>
        <p:spPr>
          <a:xfrm>
            <a:off x="1412063" y="1716286"/>
            <a:ext cx="642938" cy="642938"/>
          </a:xfrm>
          <a:prstGeom prst="ellipse">
            <a:avLst/>
          </a:prstGeom>
          <a:solidFill>
            <a:srgbClr val="0A192F">
              <a:alpha val="60000"/>
            </a:srgbClr>
          </a:solidFill>
          <a:ln w="18288">
            <a:solidFill>
              <a:srgbClr val="64FFDA"/>
            </a:solidFill>
            <a:prstDash val="solid"/>
          </a:ln>
        </p:spPr>
        <p:txBody>
          <a:bodyPr/>
          <a:lstStyle/>
          <a:p>
            <a:endParaRPr lang="pt-BR"/>
          </a:p>
        </p:txBody>
      </p:sp>
      <p:pic>
        <p:nvPicPr>
          <p:cNvPr id="9" name="Image 1" descr="preencoded.png"/>
          <p:cNvPicPr>
            <a:picLocks noChangeAspect="1"/>
          </p:cNvPicPr>
          <p:nvPr/>
        </p:nvPicPr>
        <p:blipFill>
          <a:blip r:embed="rId3"/>
          <a:stretch>
            <a:fillRect/>
          </a:stretch>
        </p:blipFill>
        <p:spPr>
          <a:xfrm>
            <a:off x="1554938" y="1894880"/>
            <a:ext cx="357188" cy="285750"/>
          </a:xfrm>
          <a:prstGeom prst="rect">
            <a:avLst/>
          </a:prstGeom>
        </p:spPr>
      </p:pic>
      <p:sp>
        <p:nvSpPr>
          <p:cNvPr id="10" name="Text 6"/>
          <p:cNvSpPr/>
          <p:nvPr/>
        </p:nvSpPr>
        <p:spPr>
          <a:xfrm>
            <a:off x="979866" y="2537817"/>
            <a:ext cx="1507331" cy="191095"/>
          </a:xfrm>
          <a:prstGeom prst="rect">
            <a:avLst/>
          </a:prstGeom>
          <a:noFill/>
          <a:ln/>
        </p:spPr>
        <p:txBody>
          <a:bodyPr wrap="none" lIns="0" tIns="0" rIns="0" bIns="0" rtlCol="0" anchor="t">
            <a:spAutoFit/>
          </a:bodyPr>
          <a:lstStyle/>
          <a:p>
            <a:pPr marL="0" indent="0" algn="ctr">
              <a:lnSpc>
                <a:spcPts val="1500"/>
              </a:lnSpc>
              <a:buNone/>
            </a:pPr>
            <a:r>
              <a:rPr lang="en-US" sz="1090" b="1" dirty="0">
                <a:solidFill>
                  <a:srgbClr val="E6F1FF"/>
                </a:solidFill>
                <a:latin typeface="Montserrat" pitchFamily="34" charset="0"/>
                <a:ea typeface="Montserrat" pitchFamily="34" charset="-122"/>
                <a:cs typeface="Montserrat" pitchFamily="34" charset="-120"/>
              </a:rPr>
              <a:t>DESENVOLVEDOR</a:t>
            </a:r>
            <a:endParaRPr lang="en-US" sz="1090" dirty="0"/>
          </a:p>
        </p:txBody>
      </p:sp>
      <p:sp>
        <p:nvSpPr>
          <p:cNvPr id="11" name="Text 7"/>
          <p:cNvSpPr/>
          <p:nvPr/>
        </p:nvSpPr>
        <p:spPr>
          <a:xfrm>
            <a:off x="1394203" y="2800350"/>
            <a:ext cx="678656" cy="132159"/>
          </a:xfrm>
          <a:prstGeom prst="rect">
            <a:avLst/>
          </a:prstGeom>
          <a:noFill/>
          <a:ln/>
        </p:spPr>
        <p:txBody>
          <a:bodyPr wrap="none" lIns="0" tIns="0" rIns="0" bIns="0" rtlCol="0" anchor="t">
            <a:spAutoFit/>
          </a:bodyPr>
          <a:lstStyle/>
          <a:p>
            <a:pPr marL="0" indent="0" algn="l">
              <a:lnSpc>
                <a:spcPts val="900"/>
              </a:lnSpc>
              <a:buNone/>
            </a:pPr>
            <a:r>
              <a:rPr lang="en-US" sz="727" kern="0" spc="1" dirty="0">
                <a:solidFill>
                  <a:srgbClr val="64FFDA"/>
                </a:solidFill>
                <a:latin typeface="Roboto Mono" pitchFamily="34" charset="0"/>
                <a:ea typeface="Roboto Mono" pitchFamily="34" charset="-122"/>
                <a:cs typeface="Roboto Mono" pitchFamily="34" charset="-120"/>
              </a:rPr>
              <a:t>FORNECEDOR</a:t>
            </a:r>
            <a:endParaRPr lang="en-US" sz="727" dirty="0"/>
          </a:p>
        </p:txBody>
      </p:sp>
      <p:sp>
        <p:nvSpPr>
          <p:cNvPr id="12" name="Text 8"/>
          <p:cNvSpPr/>
          <p:nvPr/>
        </p:nvSpPr>
        <p:spPr>
          <a:xfrm>
            <a:off x="642938" y="3111103"/>
            <a:ext cx="2181216" cy="914316"/>
          </a:xfrm>
          <a:prstGeom prst="rect">
            <a:avLst/>
          </a:prstGeom>
          <a:noFill/>
          <a:ln/>
        </p:spPr>
        <p:txBody>
          <a:bodyPr wrap="square" lIns="0" tIns="0" rIns="0" bIns="0" rtlCol="0" anchor="t">
            <a:spAutoFit/>
          </a:bodyPr>
          <a:lstStyle/>
          <a:p>
            <a:pPr marL="0" indent="0" algn="ctr">
              <a:lnSpc>
                <a:spcPts val="1400"/>
              </a:lnSpc>
              <a:buNone/>
            </a:pPr>
            <a:r>
              <a:rPr lang="en-US" sz="834" dirty="0">
                <a:solidFill>
                  <a:srgbClr val="A8B2D1"/>
                </a:solidFill>
                <a:latin typeface="Open Sans" pitchFamily="34" charset="0"/>
                <a:ea typeface="Open Sans" pitchFamily="34" charset="-122"/>
                <a:cs typeface="Open Sans" pitchFamily="34" charset="-120"/>
              </a:rPr>
              <a:t>Responsabilidade por defeito no produto ou falha de segurança. 
 </a:t>
            </a:r>
            <a:r>
              <a:rPr lang="en-US" sz="784" b="1" dirty="0">
                <a:solidFill>
                  <a:srgbClr val="A8B2D1"/>
                </a:solidFill>
                <a:latin typeface="Open Sans" pitchFamily="34" charset="0"/>
                <a:ea typeface="Open Sans" pitchFamily="34" charset="-122"/>
                <a:cs typeface="Open Sans" pitchFamily="34" charset="-120"/>
              </a:rPr>
              <a:t>Risco:</a:t>
            </a:r>
            <a:r>
              <a:rPr lang="en-US" sz="834" dirty="0">
                <a:solidFill>
                  <a:srgbClr val="A8B2D1"/>
                </a:solidFill>
                <a:latin typeface="Open Sans" pitchFamily="34" charset="0"/>
                <a:ea typeface="Open Sans" pitchFamily="34" charset="-122"/>
                <a:cs typeface="Open Sans" pitchFamily="34" charset="-120"/>
              </a:rPr>
              <a:t> Dados de treino enviesados ou bugs no código.</a:t>
            </a:r>
            <a:endParaRPr lang="en-US" sz="834" dirty="0"/>
          </a:p>
        </p:txBody>
      </p:sp>
      <p:sp>
        <p:nvSpPr>
          <p:cNvPr id="13" name="Shape 9"/>
          <p:cNvSpPr/>
          <p:nvPr/>
        </p:nvSpPr>
        <p:spPr>
          <a:xfrm>
            <a:off x="642938" y="4182582"/>
            <a:ext cx="2181216" cy="364331"/>
          </a:xfrm>
          <a:prstGeom prst="rect">
            <a:avLst/>
          </a:prstGeom>
          <a:solidFill>
            <a:srgbClr val="64FFDA">
              <a:alpha val="10000"/>
            </a:srgbClr>
          </a:solidFill>
          <a:ln w="9144">
            <a:solidFill>
              <a:srgbClr val="64FFDA">
                <a:alpha val="20000"/>
              </a:srgbClr>
            </a:solidFill>
            <a:prstDash val="solid"/>
          </a:ln>
        </p:spPr>
        <p:txBody>
          <a:bodyPr/>
          <a:lstStyle/>
          <a:p>
            <a:endParaRPr lang="pt-BR"/>
          </a:p>
        </p:txBody>
      </p:sp>
      <p:sp>
        <p:nvSpPr>
          <p:cNvPr id="14" name="Text 10"/>
          <p:cNvSpPr/>
          <p:nvPr/>
        </p:nvSpPr>
        <p:spPr>
          <a:xfrm>
            <a:off x="642938" y="4182582"/>
            <a:ext cx="2181216" cy="364331"/>
          </a:xfrm>
          <a:prstGeom prst="rect">
            <a:avLst/>
          </a:prstGeom>
          <a:noFill/>
          <a:ln/>
        </p:spPr>
        <p:txBody>
          <a:bodyPr wrap="square" lIns="127508" tIns="127508" rIns="127508" bIns="127508" rtlCol="0" anchor="t">
            <a:spAutoFit/>
          </a:bodyPr>
          <a:lstStyle/>
          <a:p>
            <a:pPr marL="0" indent="0" algn="ctr">
              <a:lnSpc>
                <a:spcPts val="900"/>
              </a:lnSpc>
              <a:buNone/>
            </a:pPr>
            <a:r>
              <a:rPr lang="en-US" sz="727" dirty="0">
                <a:solidFill>
                  <a:srgbClr val="E6F1FF"/>
                </a:solidFill>
                <a:latin typeface="Open Sans" pitchFamily="34" charset="0"/>
                <a:ea typeface="Open Sans" pitchFamily="34" charset="-122"/>
                <a:cs typeface="Open Sans" pitchFamily="34" charset="-120"/>
              </a:rPr>
              <a:t>Responsabilidade Objetiva (CDC)</a:t>
            </a:r>
            <a:endParaRPr lang="en-US" sz="727" dirty="0"/>
          </a:p>
        </p:txBody>
      </p:sp>
      <p:sp>
        <p:nvSpPr>
          <p:cNvPr id="15" name="Shape 11"/>
          <p:cNvSpPr/>
          <p:nvPr/>
        </p:nvSpPr>
        <p:spPr>
          <a:xfrm>
            <a:off x="3187175" y="1420492"/>
            <a:ext cx="2755334" cy="3422215"/>
          </a:xfrm>
          <a:prstGeom prst="rect">
            <a:avLst/>
          </a:prstGeom>
          <a:solidFill>
            <a:srgbClr val="64FFDA">
              <a:alpha val="5000"/>
            </a:srgbClr>
          </a:solidFill>
          <a:ln w="9144">
            <a:solidFill>
              <a:srgbClr val="64FFDA"/>
            </a:solidFill>
            <a:prstDash val="solid"/>
          </a:ln>
        </p:spPr>
        <p:txBody>
          <a:bodyPr/>
          <a:lstStyle/>
          <a:p>
            <a:endParaRPr lang="pt-BR"/>
          </a:p>
        </p:txBody>
      </p:sp>
      <p:sp>
        <p:nvSpPr>
          <p:cNvPr id="16" name="Shape 12"/>
          <p:cNvSpPr/>
          <p:nvPr/>
        </p:nvSpPr>
        <p:spPr>
          <a:xfrm>
            <a:off x="4227314" y="1645520"/>
            <a:ext cx="675084" cy="675084"/>
          </a:xfrm>
          <a:prstGeom prst="ellipse">
            <a:avLst/>
          </a:prstGeom>
          <a:solidFill>
            <a:srgbClr val="64FFDA"/>
          </a:solidFill>
          <a:ln w="18288">
            <a:solidFill>
              <a:srgbClr val="64FFDA"/>
            </a:solidFill>
            <a:prstDash val="solid"/>
          </a:ln>
        </p:spPr>
        <p:txBody>
          <a:bodyPr/>
          <a:lstStyle/>
          <a:p>
            <a:endParaRPr lang="pt-BR"/>
          </a:p>
        </p:txBody>
      </p:sp>
      <p:pic>
        <p:nvPicPr>
          <p:cNvPr id="17" name="Image 2" descr="preencoded.png"/>
          <p:cNvPicPr>
            <a:picLocks noChangeAspect="1"/>
          </p:cNvPicPr>
          <p:nvPr/>
        </p:nvPicPr>
        <p:blipFill>
          <a:blip r:embed="rId4"/>
          <a:stretch>
            <a:fillRect/>
          </a:stretch>
        </p:blipFill>
        <p:spPr>
          <a:xfrm>
            <a:off x="4414838" y="1833044"/>
            <a:ext cx="300038" cy="300038"/>
          </a:xfrm>
          <a:prstGeom prst="rect">
            <a:avLst/>
          </a:prstGeom>
        </p:spPr>
      </p:pic>
      <p:sp>
        <p:nvSpPr>
          <p:cNvPr id="18" name="Text 13"/>
          <p:cNvSpPr/>
          <p:nvPr/>
        </p:nvSpPr>
        <p:spPr>
          <a:xfrm>
            <a:off x="4036978" y="2508128"/>
            <a:ext cx="1055757" cy="200650"/>
          </a:xfrm>
          <a:prstGeom prst="rect">
            <a:avLst/>
          </a:prstGeom>
          <a:noFill/>
          <a:ln/>
        </p:spPr>
        <p:txBody>
          <a:bodyPr wrap="none" lIns="0" tIns="0" rIns="0" bIns="0" rtlCol="0" anchor="t">
            <a:spAutoFit/>
          </a:bodyPr>
          <a:lstStyle/>
          <a:p>
            <a:pPr marL="0" indent="0" algn="ctr">
              <a:lnSpc>
                <a:spcPts val="1500"/>
              </a:lnSpc>
              <a:buNone/>
            </a:pPr>
            <a:r>
              <a:rPr lang="en-US" sz="1090" b="1" dirty="0">
                <a:solidFill>
                  <a:srgbClr val="E6F1FF"/>
                </a:solidFill>
                <a:latin typeface="Montserrat" pitchFamily="34" charset="0"/>
                <a:ea typeface="Montserrat" pitchFamily="34" charset="-122"/>
                <a:cs typeface="Montserrat" pitchFamily="34" charset="-120"/>
              </a:rPr>
              <a:t>ADVOGADO</a:t>
            </a:r>
            <a:endParaRPr lang="en-US" sz="1090" dirty="0"/>
          </a:p>
        </p:txBody>
      </p:sp>
      <p:sp>
        <p:nvSpPr>
          <p:cNvPr id="19" name="Text 14"/>
          <p:cNvSpPr/>
          <p:nvPr/>
        </p:nvSpPr>
        <p:spPr>
          <a:xfrm>
            <a:off x="3852267" y="2783788"/>
            <a:ext cx="1425178" cy="138767"/>
          </a:xfrm>
          <a:prstGeom prst="rect">
            <a:avLst/>
          </a:prstGeom>
          <a:noFill/>
          <a:ln/>
        </p:spPr>
        <p:txBody>
          <a:bodyPr wrap="none" lIns="0" tIns="0" rIns="0" bIns="0" rtlCol="0" anchor="t">
            <a:spAutoFit/>
          </a:bodyPr>
          <a:lstStyle/>
          <a:p>
            <a:pPr marL="0" indent="0" algn="l">
              <a:lnSpc>
                <a:spcPts val="900"/>
              </a:lnSpc>
              <a:buNone/>
            </a:pPr>
            <a:r>
              <a:rPr lang="en-US" sz="683" b="1" kern="0" spc="1" dirty="0">
                <a:solidFill>
                  <a:srgbClr val="E6F1FF"/>
                </a:solidFill>
                <a:latin typeface="Roboto Mono" pitchFamily="34" charset="0"/>
                <a:ea typeface="Roboto Mono" pitchFamily="34" charset="-122"/>
                <a:cs typeface="Roboto Mono" pitchFamily="34" charset="-120"/>
              </a:rPr>
              <a:t>USUÁRIO PROFISSIONAL</a:t>
            </a:r>
            <a:endParaRPr lang="en-US" sz="683" dirty="0"/>
          </a:p>
        </p:txBody>
      </p:sp>
      <p:sp>
        <p:nvSpPr>
          <p:cNvPr id="20" name="Text 15"/>
          <p:cNvSpPr/>
          <p:nvPr/>
        </p:nvSpPr>
        <p:spPr>
          <a:xfrm>
            <a:off x="3417213" y="3110078"/>
            <a:ext cx="2295287" cy="960032"/>
          </a:xfrm>
          <a:prstGeom prst="rect">
            <a:avLst/>
          </a:prstGeom>
          <a:noFill/>
          <a:ln/>
        </p:spPr>
        <p:txBody>
          <a:bodyPr wrap="square" lIns="0" tIns="0" rIns="0" bIns="0" rtlCol="0" anchor="t">
            <a:spAutoFit/>
          </a:bodyPr>
          <a:lstStyle/>
          <a:p>
            <a:pPr marL="0" indent="0" algn="ctr">
              <a:lnSpc>
                <a:spcPts val="1400"/>
              </a:lnSpc>
              <a:buNone/>
            </a:pPr>
            <a:r>
              <a:rPr lang="en-US" sz="834" dirty="0">
                <a:solidFill>
                  <a:srgbClr val="A8B2D1"/>
                </a:solidFill>
                <a:latin typeface="Open Sans" pitchFamily="34" charset="0"/>
                <a:ea typeface="Open Sans" pitchFamily="34" charset="-122"/>
                <a:cs typeface="Open Sans" pitchFamily="34" charset="-120"/>
              </a:rPr>
              <a:t>Dever de supervisão e validação final do conteúdo gerado. 
 </a:t>
            </a:r>
            <a:r>
              <a:rPr lang="en-US" sz="784" b="1" dirty="0">
                <a:solidFill>
                  <a:srgbClr val="A8B2D1"/>
                </a:solidFill>
                <a:latin typeface="Open Sans" pitchFamily="34" charset="0"/>
                <a:ea typeface="Open Sans" pitchFamily="34" charset="-122"/>
                <a:cs typeface="Open Sans" pitchFamily="34" charset="-120"/>
              </a:rPr>
              <a:t>Risco:</a:t>
            </a:r>
            <a:r>
              <a:rPr lang="en-US" sz="834" dirty="0">
                <a:solidFill>
                  <a:srgbClr val="A8B2D1"/>
                </a:solidFill>
                <a:latin typeface="Open Sans" pitchFamily="34" charset="0"/>
                <a:ea typeface="Open Sans" pitchFamily="34" charset="-122"/>
                <a:cs typeface="Open Sans" pitchFamily="34" charset="-120"/>
              </a:rPr>
              <a:t> Uso cego da ferramenta ("Copiar e Colar").</a:t>
            </a:r>
            <a:endParaRPr lang="en-US" sz="834" dirty="0"/>
          </a:p>
        </p:txBody>
      </p:sp>
      <p:sp>
        <p:nvSpPr>
          <p:cNvPr id="21" name="Shape 16"/>
          <p:cNvSpPr/>
          <p:nvPr/>
        </p:nvSpPr>
        <p:spPr>
          <a:xfrm>
            <a:off x="3417213" y="4235131"/>
            <a:ext cx="2295287" cy="382548"/>
          </a:xfrm>
          <a:prstGeom prst="rect">
            <a:avLst/>
          </a:prstGeom>
          <a:solidFill>
            <a:srgbClr val="64FFDA">
              <a:alpha val="10000"/>
            </a:srgbClr>
          </a:solidFill>
          <a:ln w="9144">
            <a:solidFill>
              <a:srgbClr val="64FFDA">
                <a:alpha val="20000"/>
              </a:srgbClr>
            </a:solidFill>
            <a:prstDash val="solid"/>
          </a:ln>
        </p:spPr>
        <p:txBody>
          <a:bodyPr/>
          <a:lstStyle/>
          <a:p>
            <a:endParaRPr lang="pt-BR"/>
          </a:p>
        </p:txBody>
      </p:sp>
      <p:sp>
        <p:nvSpPr>
          <p:cNvPr id="22" name="Text 17"/>
          <p:cNvSpPr/>
          <p:nvPr/>
        </p:nvSpPr>
        <p:spPr>
          <a:xfrm>
            <a:off x="3417213" y="4235131"/>
            <a:ext cx="2295287" cy="382548"/>
          </a:xfrm>
          <a:prstGeom prst="rect">
            <a:avLst/>
          </a:prstGeom>
          <a:noFill/>
          <a:ln/>
        </p:spPr>
        <p:txBody>
          <a:bodyPr wrap="square" lIns="127508" tIns="127508" rIns="127508" bIns="127508" rtlCol="0" anchor="t">
            <a:spAutoFit/>
          </a:bodyPr>
          <a:lstStyle/>
          <a:p>
            <a:pPr marL="0" indent="0" algn="ctr">
              <a:lnSpc>
                <a:spcPts val="900"/>
              </a:lnSpc>
              <a:buNone/>
            </a:pPr>
            <a:r>
              <a:rPr lang="en-US" sz="727" dirty="0">
                <a:solidFill>
                  <a:srgbClr val="E6F1FF"/>
                </a:solidFill>
                <a:latin typeface="Open Sans" pitchFamily="34" charset="0"/>
                <a:ea typeface="Open Sans" pitchFamily="34" charset="-122"/>
                <a:cs typeface="Open Sans" pitchFamily="34" charset="-120"/>
              </a:rPr>
              <a:t>Responsabilidade Subjetiva (Culpa)</a:t>
            </a:r>
            <a:endParaRPr lang="en-US" sz="727" dirty="0"/>
          </a:p>
        </p:txBody>
      </p:sp>
      <p:sp>
        <p:nvSpPr>
          <p:cNvPr id="23" name="Shape 18"/>
          <p:cNvSpPr/>
          <p:nvPr/>
        </p:nvSpPr>
        <p:spPr>
          <a:xfrm>
            <a:off x="6086475" y="1501973"/>
            <a:ext cx="2628900" cy="3259252"/>
          </a:xfrm>
          <a:prstGeom prst="rect">
            <a:avLst/>
          </a:prstGeom>
          <a:solidFill>
            <a:srgbClr val="FFFFFF">
              <a:alpha val="3000"/>
            </a:srgbClr>
          </a:solidFill>
          <a:ln w="9144">
            <a:solidFill>
              <a:srgbClr val="64FFDA">
                <a:alpha val="20000"/>
              </a:srgbClr>
            </a:solidFill>
            <a:prstDash val="solid"/>
          </a:ln>
        </p:spPr>
        <p:txBody>
          <a:bodyPr/>
          <a:lstStyle/>
          <a:p>
            <a:endParaRPr lang="pt-BR"/>
          </a:p>
        </p:txBody>
      </p:sp>
      <p:sp>
        <p:nvSpPr>
          <p:cNvPr id="24" name="Shape 19"/>
          <p:cNvSpPr/>
          <p:nvPr/>
        </p:nvSpPr>
        <p:spPr>
          <a:xfrm>
            <a:off x="7084228" y="1716286"/>
            <a:ext cx="642938" cy="642938"/>
          </a:xfrm>
          <a:prstGeom prst="ellipse">
            <a:avLst/>
          </a:prstGeom>
          <a:solidFill>
            <a:srgbClr val="0A192F">
              <a:alpha val="60000"/>
            </a:srgbClr>
          </a:solidFill>
          <a:ln w="18288">
            <a:solidFill>
              <a:srgbClr val="64FFDA"/>
            </a:solidFill>
            <a:prstDash val="solid"/>
          </a:ln>
        </p:spPr>
        <p:txBody>
          <a:bodyPr/>
          <a:lstStyle/>
          <a:p>
            <a:endParaRPr lang="pt-BR"/>
          </a:p>
        </p:txBody>
      </p:sp>
      <p:pic>
        <p:nvPicPr>
          <p:cNvPr id="25" name="Image 3" descr="preencoded.png"/>
          <p:cNvPicPr>
            <a:picLocks noChangeAspect="1"/>
          </p:cNvPicPr>
          <p:nvPr/>
        </p:nvPicPr>
        <p:blipFill>
          <a:blip r:embed="rId5"/>
          <a:stretch>
            <a:fillRect/>
          </a:stretch>
        </p:blipFill>
        <p:spPr>
          <a:xfrm>
            <a:off x="7244962" y="1894880"/>
            <a:ext cx="321469" cy="285750"/>
          </a:xfrm>
          <a:prstGeom prst="rect">
            <a:avLst/>
          </a:prstGeom>
        </p:spPr>
      </p:pic>
      <p:sp>
        <p:nvSpPr>
          <p:cNvPr id="26" name="Text 20"/>
          <p:cNvSpPr/>
          <p:nvPr/>
        </p:nvSpPr>
        <p:spPr>
          <a:xfrm>
            <a:off x="6804729" y="2537817"/>
            <a:ext cx="1201936" cy="191095"/>
          </a:xfrm>
          <a:prstGeom prst="rect">
            <a:avLst/>
          </a:prstGeom>
          <a:noFill/>
          <a:ln/>
        </p:spPr>
        <p:txBody>
          <a:bodyPr wrap="none" lIns="0" tIns="0" rIns="0" bIns="0" rtlCol="0" anchor="t">
            <a:spAutoFit/>
          </a:bodyPr>
          <a:lstStyle/>
          <a:p>
            <a:pPr marL="0" indent="0" algn="ctr">
              <a:lnSpc>
                <a:spcPts val="1500"/>
              </a:lnSpc>
              <a:buNone/>
            </a:pPr>
            <a:r>
              <a:rPr lang="en-US" sz="1090" b="1" dirty="0">
                <a:solidFill>
                  <a:srgbClr val="E6F1FF"/>
                </a:solidFill>
                <a:latin typeface="Montserrat" pitchFamily="34" charset="0"/>
                <a:ea typeface="Montserrat" pitchFamily="34" charset="-122"/>
                <a:cs typeface="Montserrat" pitchFamily="34" charset="-120"/>
              </a:rPr>
              <a:t>NEXO CAUSAL</a:t>
            </a:r>
            <a:endParaRPr lang="en-US" sz="1090" dirty="0"/>
          </a:p>
        </p:txBody>
      </p:sp>
      <p:sp>
        <p:nvSpPr>
          <p:cNvPr id="27" name="Text 21"/>
          <p:cNvSpPr/>
          <p:nvPr/>
        </p:nvSpPr>
        <p:spPr>
          <a:xfrm>
            <a:off x="7100301" y="2800350"/>
            <a:ext cx="610791" cy="132159"/>
          </a:xfrm>
          <a:prstGeom prst="rect">
            <a:avLst/>
          </a:prstGeom>
          <a:noFill/>
          <a:ln/>
        </p:spPr>
        <p:txBody>
          <a:bodyPr wrap="none" lIns="0" tIns="0" rIns="0" bIns="0" rtlCol="0" anchor="t">
            <a:spAutoFit/>
          </a:bodyPr>
          <a:lstStyle/>
          <a:p>
            <a:pPr marL="0" indent="0" algn="l">
              <a:lnSpc>
                <a:spcPts val="900"/>
              </a:lnSpc>
              <a:buNone/>
            </a:pPr>
            <a:r>
              <a:rPr lang="en-US" sz="727" kern="0" spc="1" dirty="0">
                <a:solidFill>
                  <a:srgbClr val="64FFDA"/>
                </a:solidFill>
                <a:latin typeface="Roboto Mono" pitchFamily="34" charset="0"/>
                <a:ea typeface="Roboto Mono" pitchFamily="34" charset="-122"/>
                <a:cs typeface="Roboto Mono" pitchFamily="34" charset="-120"/>
              </a:rPr>
              <a:t>O DESAFIO</a:t>
            </a:r>
            <a:endParaRPr lang="en-US" sz="727" dirty="0"/>
          </a:p>
        </p:txBody>
      </p:sp>
      <p:sp>
        <p:nvSpPr>
          <p:cNvPr id="28" name="Text 22"/>
          <p:cNvSpPr/>
          <p:nvPr/>
        </p:nvSpPr>
        <p:spPr>
          <a:xfrm>
            <a:off x="6310331" y="3111103"/>
            <a:ext cx="2190759" cy="914316"/>
          </a:xfrm>
          <a:prstGeom prst="rect">
            <a:avLst/>
          </a:prstGeom>
          <a:noFill/>
          <a:ln/>
        </p:spPr>
        <p:txBody>
          <a:bodyPr wrap="square" lIns="0" tIns="0" rIns="0" bIns="0" rtlCol="0" anchor="t">
            <a:spAutoFit/>
          </a:bodyPr>
          <a:lstStyle/>
          <a:p>
            <a:pPr marL="0" indent="0" algn="ctr">
              <a:lnSpc>
                <a:spcPts val="1400"/>
              </a:lnSpc>
              <a:buNone/>
            </a:pPr>
            <a:r>
              <a:rPr lang="en-US" sz="834" dirty="0">
                <a:solidFill>
                  <a:srgbClr val="A8B2D1"/>
                </a:solidFill>
                <a:latin typeface="Open Sans" pitchFamily="34" charset="0"/>
                <a:ea typeface="Open Sans" pitchFamily="34" charset="-122"/>
                <a:cs typeface="Open Sans" pitchFamily="34" charset="-120"/>
              </a:rPr>
              <a:t>A dificuldade de provar tecnicamente a origem do erro. 
 </a:t>
            </a:r>
            <a:r>
              <a:rPr lang="en-US" sz="784" b="1" dirty="0">
                <a:solidFill>
                  <a:srgbClr val="A8B2D1"/>
                </a:solidFill>
                <a:latin typeface="Open Sans" pitchFamily="34" charset="0"/>
                <a:ea typeface="Open Sans" pitchFamily="34" charset="-122"/>
                <a:cs typeface="Open Sans" pitchFamily="34" charset="-120"/>
              </a:rPr>
              <a:t>Risco:</a:t>
            </a:r>
            <a:r>
              <a:rPr lang="en-US" sz="834" dirty="0">
                <a:solidFill>
                  <a:srgbClr val="A8B2D1"/>
                </a:solidFill>
                <a:latin typeface="Open Sans" pitchFamily="34" charset="0"/>
                <a:ea typeface="Open Sans" pitchFamily="34" charset="-122"/>
                <a:cs typeface="Open Sans" pitchFamily="34" charset="-120"/>
              </a:rPr>
              <a:t> "Black Box" (Opacidade Algorítmica).</a:t>
            </a:r>
            <a:endParaRPr lang="en-US" sz="834" dirty="0"/>
          </a:p>
        </p:txBody>
      </p:sp>
      <p:sp>
        <p:nvSpPr>
          <p:cNvPr id="29" name="Shape 23"/>
          <p:cNvSpPr/>
          <p:nvPr/>
        </p:nvSpPr>
        <p:spPr>
          <a:xfrm>
            <a:off x="6310331" y="4168294"/>
            <a:ext cx="2190759" cy="364331"/>
          </a:xfrm>
          <a:prstGeom prst="rect">
            <a:avLst/>
          </a:prstGeom>
          <a:solidFill>
            <a:srgbClr val="64FFDA">
              <a:alpha val="10000"/>
            </a:srgbClr>
          </a:solidFill>
          <a:ln w="9144">
            <a:solidFill>
              <a:srgbClr val="64FFDA">
                <a:alpha val="20000"/>
              </a:srgbClr>
            </a:solidFill>
            <a:prstDash val="solid"/>
          </a:ln>
        </p:spPr>
        <p:txBody>
          <a:bodyPr/>
          <a:lstStyle/>
          <a:p>
            <a:endParaRPr lang="pt-BR"/>
          </a:p>
        </p:txBody>
      </p:sp>
      <p:sp>
        <p:nvSpPr>
          <p:cNvPr id="30" name="Text 24"/>
          <p:cNvSpPr/>
          <p:nvPr/>
        </p:nvSpPr>
        <p:spPr>
          <a:xfrm>
            <a:off x="6310331" y="4168294"/>
            <a:ext cx="2190759" cy="364331"/>
          </a:xfrm>
          <a:prstGeom prst="rect">
            <a:avLst/>
          </a:prstGeom>
          <a:noFill/>
          <a:ln/>
        </p:spPr>
        <p:txBody>
          <a:bodyPr wrap="square" lIns="127508" tIns="127508" rIns="127508" bIns="127508" rtlCol="0" anchor="t">
            <a:spAutoFit/>
          </a:bodyPr>
          <a:lstStyle/>
          <a:p>
            <a:pPr marL="0" indent="0" algn="ctr">
              <a:lnSpc>
                <a:spcPts val="900"/>
              </a:lnSpc>
              <a:buNone/>
            </a:pPr>
            <a:r>
              <a:rPr lang="en-US" sz="727" dirty="0">
                <a:solidFill>
                  <a:srgbClr val="E6F1FF"/>
                </a:solidFill>
                <a:latin typeface="Open Sans" pitchFamily="34" charset="0"/>
                <a:ea typeface="Open Sans" pitchFamily="34" charset="-122"/>
                <a:cs typeface="Open Sans" pitchFamily="34" charset="-120"/>
              </a:rPr>
              <a:t>Complexidade Probatória</a:t>
            </a:r>
            <a:endParaRPr lang="en-US" sz="727"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23">
    <p:spTree>
      <p:nvGrpSpPr>
        <p:cNvPr id="1" name=""/>
        <p:cNvGrpSpPr/>
        <p:nvPr/>
      </p:nvGrpSpPr>
      <p:grpSpPr>
        <a:xfrm>
          <a:off x="0" y="0"/>
          <a:ext cx="0" cy="0"/>
          <a:chOff x="0" y="0"/>
          <a:chExt cx="0" cy="0"/>
        </a:xfrm>
      </p:grpSpPr>
      <p:sp>
        <p:nvSpPr>
          <p:cNvPr id="3" name="Shape 0"/>
          <p:cNvSpPr/>
          <p:nvPr/>
        </p:nvSpPr>
        <p:spPr>
          <a:xfrm>
            <a:off x="428625" y="428625"/>
            <a:ext cx="8286750" cy="716161"/>
          </a:xfrm>
          <a:prstGeom prst="rect">
            <a:avLst/>
          </a:prstGeom>
          <a:solidFill>
            <a:srgbClr val="000000">
              <a:alpha val="0"/>
            </a:srgbClr>
          </a:solidFill>
          <a:ln/>
        </p:spPr>
        <p:txBody>
          <a:bodyPr/>
          <a:lstStyle/>
          <a:p>
            <a:endParaRPr lang="pt-BR"/>
          </a:p>
        </p:txBody>
      </p:sp>
      <p:sp>
        <p:nvSpPr>
          <p:cNvPr id="4" name="Shape 1"/>
          <p:cNvSpPr/>
          <p:nvPr/>
        </p:nvSpPr>
        <p:spPr>
          <a:xfrm>
            <a:off x="428625" y="428625"/>
            <a:ext cx="28575" cy="716161"/>
          </a:xfrm>
          <a:prstGeom prst="rect">
            <a:avLst/>
          </a:prstGeom>
          <a:solidFill>
            <a:srgbClr val="64FFDA"/>
          </a:solidFill>
          <a:ln/>
        </p:spPr>
        <p:txBody>
          <a:bodyPr/>
          <a:lstStyle/>
          <a:p>
            <a:endParaRPr lang="pt-BR"/>
          </a:p>
        </p:txBody>
      </p:sp>
      <p:sp>
        <p:nvSpPr>
          <p:cNvPr id="5" name="Text 2"/>
          <p:cNvSpPr/>
          <p:nvPr/>
        </p:nvSpPr>
        <p:spPr>
          <a:xfrm>
            <a:off x="571500" y="428625"/>
            <a:ext cx="8143875" cy="417909"/>
          </a:xfrm>
          <a:prstGeom prst="rect">
            <a:avLst/>
          </a:prstGeom>
          <a:noFill/>
          <a:ln/>
        </p:spPr>
        <p:txBody>
          <a:bodyPr wrap="none" lIns="0" tIns="0" rIns="0" bIns="0" rtlCol="0" anchor="t">
            <a:spAutoFit/>
          </a:bodyPr>
          <a:lstStyle/>
          <a:p>
            <a:pPr marL="0" indent="0" algn="l">
              <a:lnSpc>
                <a:spcPts val="3200"/>
              </a:lnSpc>
              <a:buNone/>
            </a:pPr>
            <a:r>
              <a:rPr lang="en-US" sz="2436" b="1" dirty="0">
                <a:solidFill>
                  <a:srgbClr val="E6F1FF"/>
                </a:solidFill>
                <a:latin typeface="Montserrat" pitchFamily="34" charset="0"/>
                <a:ea typeface="Montserrat" pitchFamily="34" charset="-122"/>
                <a:cs typeface="Montserrat" pitchFamily="34" charset="-120"/>
              </a:rPr>
              <a:t>PROPRIEDADE INTELECTUAL</a:t>
            </a:r>
            <a:endParaRPr lang="en-US" sz="2436" dirty="0"/>
          </a:p>
        </p:txBody>
      </p:sp>
      <p:sp>
        <p:nvSpPr>
          <p:cNvPr id="6" name="Text 3"/>
          <p:cNvSpPr/>
          <p:nvPr/>
        </p:nvSpPr>
        <p:spPr>
          <a:xfrm>
            <a:off x="571500" y="917972"/>
            <a:ext cx="8143875" cy="226814"/>
          </a:xfrm>
          <a:prstGeom prst="rect">
            <a:avLst/>
          </a:prstGeom>
          <a:noFill/>
          <a:ln/>
        </p:spPr>
        <p:txBody>
          <a:bodyPr wrap="none" lIns="0" tIns="0" rIns="0" bIns="0" rtlCol="0" anchor="t">
            <a:spAutoFit/>
          </a:bodyPr>
          <a:lstStyle/>
          <a:p>
            <a:pPr marL="0" indent="0" algn="l">
              <a:lnSpc>
                <a:spcPts val="1600"/>
              </a:lnSpc>
              <a:buNone/>
            </a:pPr>
            <a:r>
              <a:rPr lang="en-US" sz="1269" dirty="0">
                <a:solidFill>
                  <a:srgbClr val="64FFDA"/>
                </a:solidFill>
                <a:latin typeface="Roboto Mono" pitchFamily="34" charset="0"/>
                <a:ea typeface="Roboto Mono" pitchFamily="34" charset="-122"/>
                <a:cs typeface="Roboto Mono" pitchFamily="34" charset="-120"/>
              </a:rPr>
              <a:t>Quem é o autor do texto gerado?</a:t>
            </a:r>
            <a:endParaRPr lang="en-US" sz="1269" dirty="0"/>
          </a:p>
        </p:txBody>
      </p:sp>
      <p:pic>
        <p:nvPicPr>
          <p:cNvPr id="7" name="Image 1" descr="preencoded.png"/>
          <p:cNvPicPr>
            <a:picLocks noChangeAspect="1"/>
          </p:cNvPicPr>
          <p:nvPr/>
        </p:nvPicPr>
        <p:blipFill>
          <a:blip r:embed="rId3"/>
          <a:stretch>
            <a:fillRect/>
          </a:stretch>
        </p:blipFill>
        <p:spPr>
          <a:xfrm>
            <a:off x="2068116" y="1501973"/>
            <a:ext cx="571500" cy="571500"/>
          </a:xfrm>
          <a:prstGeom prst="rect">
            <a:avLst/>
          </a:prstGeom>
        </p:spPr>
      </p:pic>
      <p:sp>
        <p:nvSpPr>
          <p:cNvPr id="8" name="Text 4"/>
          <p:cNvSpPr/>
          <p:nvPr/>
        </p:nvSpPr>
        <p:spPr>
          <a:xfrm>
            <a:off x="1488579" y="2287786"/>
            <a:ext cx="1730573" cy="242888"/>
          </a:xfrm>
          <a:prstGeom prst="rect">
            <a:avLst/>
          </a:prstGeom>
          <a:noFill/>
          <a:ln/>
        </p:spPr>
        <p:txBody>
          <a:bodyPr wrap="none" lIns="0" tIns="0" rIns="0" bIns="0" rtlCol="0" anchor="t">
            <a:spAutoFit/>
          </a:bodyPr>
          <a:lstStyle/>
          <a:p>
            <a:pPr marL="0" indent="0" algn="ctr">
              <a:lnSpc>
                <a:spcPts val="1900"/>
              </a:lnSpc>
              <a:buNone/>
            </a:pPr>
            <a:r>
              <a:rPr lang="en-US" sz="1397" b="1" dirty="0">
                <a:solidFill>
                  <a:srgbClr val="E6F1FF"/>
                </a:solidFill>
                <a:latin typeface="Montserrat" pitchFamily="34" charset="0"/>
                <a:ea typeface="Montserrat" pitchFamily="34" charset="-122"/>
                <a:cs typeface="Montserrat" pitchFamily="34" charset="-120"/>
              </a:rPr>
              <a:t>A REGRA GERAL</a:t>
            </a:r>
            <a:endParaRPr lang="en-US" sz="1397" dirty="0"/>
          </a:p>
        </p:txBody>
      </p:sp>
      <p:sp>
        <p:nvSpPr>
          <p:cNvPr id="9" name="Text 5"/>
          <p:cNvSpPr/>
          <p:nvPr/>
        </p:nvSpPr>
        <p:spPr>
          <a:xfrm>
            <a:off x="428625" y="2673548"/>
            <a:ext cx="3850481" cy="1028588"/>
          </a:xfrm>
          <a:prstGeom prst="rect">
            <a:avLst/>
          </a:prstGeom>
          <a:noFill/>
          <a:ln/>
        </p:spPr>
        <p:txBody>
          <a:bodyPr wrap="square" lIns="0" tIns="0" rIns="0" bIns="0" rtlCol="0" anchor="t">
            <a:spAutoFit/>
          </a:bodyPr>
          <a:lstStyle/>
          <a:p>
            <a:pPr marL="0" indent="0" algn="ctr">
              <a:lnSpc>
                <a:spcPts val="1600"/>
              </a:lnSpc>
              <a:buNone/>
            </a:pPr>
            <a:r>
              <a:rPr lang="en-US" sz="942" dirty="0">
                <a:solidFill>
                  <a:srgbClr val="A8B2D1"/>
                </a:solidFill>
                <a:latin typeface="Open Sans" pitchFamily="34" charset="0"/>
                <a:ea typeface="Open Sans" pitchFamily="34" charset="-122"/>
                <a:cs typeface="Open Sans" pitchFamily="34" charset="-120"/>
              </a:rPr>
              <a:t>A Lei de Direitos Autorais (LDA) protege apenas </a:t>
            </a:r>
            <a:r>
              <a:rPr lang="en-US" sz="885" b="1" dirty="0">
                <a:solidFill>
                  <a:srgbClr val="64FFDA"/>
                </a:solidFill>
                <a:latin typeface="Open Sans" pitchFamily="34" charset="0"/>
                <a:ea typeface="Open Sans" pitchFamily="34" charset="-122"/>
                <a:cs typeface="Open Sans" pitchFamily="34" charset="-120"/>
              </a:rPr>
              <a:t>criações do espírito humano</a:t>
            </a:r>
            <a:r>
              <a:rPr lang="en-US" sz="942" dirty="0">
                <a:solidFill>
                  <a:srgbClr val="A8B2D1"/>
                </a:solidFill>
                <a:latin typeface="Open Sans" pitchFamily="34" charset="0"/>
                <a:ea typeface="Open Sans" pitchFamily="34" charset="-122"/>
                <a:cs typeface="Open Sans" pitchFamily="34" charset="-120"/>
              </a:rPr>
              <a:t>. 
 Obras geradas 100% por IA não possuem autor e, portanto, caem em </a:t>
            </a:r>
            <a:r>
              <a:rPr lang="en-US" sz="885" b="1" dirty="0">
                <a:solidFill>
                  <a:srgbClr val="A8B2D1"/>
                </a:solidFill>
                <a:latin typeface="Open Sans" pitchFamily="34" charset="0"/>
                <a:ea typeface="Open Sans" pitchFamily="34" charset="-122"/>
                <a:cs typeface="Open Sans" pitchFamily="34" charset="-120"/>
              </a:rPr>
              <a:t>Domínio Público</a:t>
            </a:r>
            <a:r>
              <a:rPr lang="en-US" sz="942" dirty="0">
                <a:solidFill>
                  <a:srgbClr val="A8B2D1"/>
                </a:solidFill>
                <a:latin typeface="Open Sans" pitchFamily="34" charset="0"/>
                <a:ea typeface="Open Sans" pitchFamily="34" charset="-122"/>
                <a:cs typeface="Open Sans" pitchFamily="34" charset="-120"/>
              </a:rPr>
              <a:t>.</a:t>
            </a:r>
            <a:endParaRPr lang="en-US" sz="942" dirty="0"/>
          </a:p>
        </p:txBody>
      </p:sp>
      <p:pic>
        <p:nvPicPr>
          <p:cNvPr id="10" name="Image 2" descr="preencoded.png"/>
          <p:cNvPicPr>
            <a:picLocks noChangeAspect="1"/>
          </p:cNvPicPr>
          <p:nvPr/>
        </p:nvPicPr>
        <p:blipFill>
          <a:blip r:embed="rId4"/>
          <a:stretch>
            <a:fillRect/>
          </a:stretch>
        </p:blipFill>
        <p:spPr>
          <a:xfrm>
            <a:off x="6504384" y="1501973"/>
            <a:ext cx="571500" cy="571500"/>
          </a:xfrm>
          <a:prstGeom prst="rect">
            <a:avLst/>
          </a:prstGeom>
        </p:spPr>
      </p:pic>
      <p:sp>
        <p:nvSpPr>
          <p:cNvPr id="11" name="Text 6"/>
          <p:cNvSpPr/>
          <p:nvPr/>
        </p:nvSpPr>
        <p:spPr>
          <a:xfrm>
            <a:off x="5704284" y="2287786"/>
            <a:ext cx="2171700" cy="242888"/>
          </a:xfrm>
          <a:prstGeom prst="rect">
            <a:avLst/>
          </a:prstGeom>
          <a:noFill/>
          <a:ln/>
        </p:spPr>
        <p:txBody>
          <a:bodyPr wrap="none" lIns="0" tIns="0" rIns="0" bIns="0" rtlCol="0" anchor="t">
            <a:spAutoFit/>
          </a:bodyPr>
          <a:lstStyle/>
          <a:p>
            <a:pPr marL="0" indent="0" algn="ctr">
              <a:lnSpc>
                <a:spcPts val="1900"/>
              </a:lnSpc>
              <a:buNone/>
            </a:pPr>
            <a:r>
              <a:rPr lang="en-US" sz="1397" b="1" dirty="0">
                <a:solidFill>
                  <a:srgbClr val="E6F1FF"/>
                </a:solidFill>
                <a:latin typeface="Montserrat" pitchFamily="34" charset="0"/>
                <a:ea typeface="Montserrat" pitchFamily="34" charset="-122"/>
                <a:cs typeface="Montserrat" pitchFamily="34" charset="-120"/>
              </a:rPr>
              <a:t>A NUANCE HUMANA</a:t>
            </a:r>
            <a:endParaRPr lang="en-US" sz="1397" dirty="0"/>
          </a:p>
        </p:txBody>
      </p:sp>
      <p:sp>
        <p:nvSpPr>
          <p:cNvPr id="12" name="Text 7"/>
          <p:cNvSpPr/>
          <p:nvPr/>
        </p:nvSpPr>
        <p:spPr>
          <a:xfrm>
            <a:off x="4864894" y="2673548"/>
            <a:ext cx="3850481" cy="822871"/>
          </a:xfrm>
          <a:prstGeom prst="rect">
            <a:avLst/>
          </a:prstGeom>
          <a:noFill/>
          <a:ln/>
        </p:spPr>
        <p:txBody>
          <a:bodyPr wrap="square" lIns="0" tIns="0" rIns="0" bIns="0" rtlCol="0" anchor="t">
            <a:spAutoFit/>
          </a:bodyPr>
          <a:lstStyle/>
          <a:p>
            <a:pPr marL="0" indent="0" algn="ctr">
              <a:lnSpc>
                <a:spcPts val="1600"/>
              </a:lnSpc>
              <a:buNone/>
            </a:pPr>
            <a:r>
              <a:rPr lang="en-US" sz="942" dirty="0">
                <a:solidFill>
                  <a:srgbClr val="A8B2D1"/>
                </a:solidFill>
                <a:latin typeface="Open Sans" pitchFamily="34" charset="0"/>
                <a:ea typeface="Open Sans" pitchFamily="34" charset="-122"/>
                <a:cs typeface="Open Sans" pitchFamily="34" charset="-120"/>
              </a:rPr>
              <a:t>Se houver </a:t>
            </a:r>
            <a:r>
              <a:rPr lang="en-US" sz="885" b="1" dirty="0">
                <a:solidFill>
                  <a:srgbClr val="64FFDA"/>
                </a:solidFill>
                <a:latin typeface="Open Sans" pitchFamily="34" charset="0"/>
                <a:ea typeface="Open Sans" pitchFamily="34" charset="-122"/>
                <a:cs typeface="Open Sans" pitchFamily="34" charset="-120"/>
              </a:rPr>
              <a:t>intervenção criativa significativa</a:t>
            </a:r>
            <a:r>
              <a:rPr lang="en-US" sz="942" dirty="0">
                <a:solidFill>
                  <a:srgbClr val="A8B2D1"/>
                </a:solidFill>
                <a:latin typeface="Open Sans" pitchFamily="34" charset="0"/>
                <a:ea typeface="Open Sans" pitchFamily="34" charset="-122"/>
                <a:cs typeface="Open Sans" pitchFamily="34" charset="-120"/>
              </a:rPr>
              <a:t> (edição, reescrita, curadoria), a obra derivada pode ser protegida. 
 O prompt em si não gera autoria, mas o </a:t>
            </a:r>
            <a:r>
              <a:rPr lang="en-US" sz="885" b="1" dirty="0">
                <a:solidFill>
                  <a:srgbClr val="A8B2D1"/>
                </a:solidFill>
                <a:latin typeface="Open Sans" pitchFamily="34" charset="0"/>
                <a:ea typeface="Open Sans" pitchFamily="34" charset="-122"/>
                <a:cs typeface="Open Sans" pitchFamily="34" charset="-120"/>
              </a:rPr>
              <a:t>resultado editado</a:t>
            </a:r>
            <a:r>
              <a:rPr lang="en-US" sz="942" dirty="0">
                <a:solidFill>
                  <a:srgbClr val="A8B2D1"/>
                </a:solidFill>
                <a:latin typeface="Open Sans" pitchFamily="34" charset="0"/>
                <a:ea typeface="Open Sans" pitchFamily="34" charset="-122"/>
                <a:cs typeface="Open Sans" pitchFamily="34" charset="-120"/>
              </a:rPr>
              <a:t> sim.</a:t>
            </a:r>
            <a:endParaRPr lang="en-US" sz="942" dirty="0"/>
          </a:p>
        </p:txBody>
      </p:sp>
      <p:sp>
        <p:nvSpPr>
          <p:cNvPr id="13" name="Shape 8"/>
          <p:cNvSpPr/>
          <p:nvPr/>
        </p:nvSpPr>
        <p:spPr>
          <a:xfrm>
            <a:off x="428625" y="4200525"/>
            <a:ext cx="8286750" cy="514350"/>
          </a:xfrm>
          <a:prstGeom prst="rect">
            <a:avLst/>
          </a:prstGeom>
          <a:solidFill>
            <a:srgbClr val="FFFFFF">
              <a:alpha val="5000"/>
            </a:srgbClr>
          </a:solidFill>
          <a:ln/>
        </p:spPr>
        <p:txBody>
          <a:bodyPr/>
          <a:lstStyle/>
          <a:p>
            <a:endParaRPr lang="pt-BR"/>
          </a:p>
        </p:txBody>
      </p:sp>
      <p:sp>
        <p:nvSpPr>
          <p:cNvPr id="14" name="Shape 9"/>
          <p:cNvSpPr/>
          <p:nvPr/>
        </p:nvSpPr>
        <p:spPr>
          <a:xfrm>
            <a:off x="428625" y="4200525"/>
            <a:ext cx="28575" cy="514350"/>
          </a:xfrm>
          <a:prstGeom prst="rect">
            <a:avLst/>
          </a:prstGeom>
          <a:solidFill>
            <a:srgbClr val="FF6384"/>
          </a:solidFill>
          <a:ln/>
        </p:spPr>
        <p:txBody>
          <a:bodyPr/>
          <a:lstStyle/>
          <a:p>
            <a:endParaRPr lang="pt-BR"/>
          </a:p>
        </p:txBody>
      </p:sp>
      <p:pic>
        <p:nvPicPr>
          <p:cNvPr id="15" name="Image 3" descr="preencoded.png"/>
          <p:cNvPicPr>
            <a:picLocks noChangeAspect="1"/>
          </p:cNvPicPr>
          <p:nvPr/>
        </p:nvPicPr>
        <p:blipFill>
          <a:blip r:embed="rId5"/>
          <a:stretch>
            <a:fillRect/>
          </a:stretch>
        </p:blipFill>
        <p:spPr>
          <a:xfrm>
            <a:off x="571500" y="4343400"/>
            <a:ext cx="228600" cy="228600"/>
          </a:xfrm>
          <a:prstGeom prst="rect">
            <a:avLst/>
          </a:prstGeom>
        </p:spPr>
      </p:pic>
      <p:sp>
        <p:nvSpPr>
          <p:cNvPr id="16" name="Text 10"/>
          <p:cNvSpPr/>
          <p:nvPr/>
        </p:nvSpPr>
        <p:spPr>
          <a:xfrm>
            <a:off x="942975" y="4363045"/>
            <a:ext cx="6686550" cy="189309"/>
          </a:xfrm>
          <a:prstGeom prst="rect">
            <a:avLst/>
          </a:prstGeom>
          <a:noFill/>
          <a:ln/>
        </p:spPr>
        <p:txBody>
          <a:bodyPr wrap="none" lIns="0" tIns="0" rIns="0" bIns="0" rtlCol="0" anchor="t">
            <a:spAutoFit/>
          </a:bodyPr>
          <a:lstStyle/>
          <a:p>
            <a:pPr marL="0" indent="0" algn="l">
              <a:lnSpc>
                <a:spcPts val="1400"/>
              </a:lnSpc>
              <a:buNone/>
            </a:pPr>
            <a:r>
              <a:rPr lang="en-US" sz="1050" dirty="0">
                <a:solidFill>
                  <a:srgbClr val="E6F1FF"/>
                </a:solidFill>
                <a:latin typeface="Roboto Mono" pitchFamily="34" charset="0"/>
                <a:ea typeface="Roboto Mono" pitchFamily="34" charset="-122"/>
                <a:cs typeface="Roboto Mono" pitchFamily="34" charset="-120"/>
              </a:rPr>
              <a:t>Conclusão: A IA é uma ferramenta (como um pincel), não um sujeito de direitos.</a:t>
            </a:r>
            <a:endParaRPr lang="en-US" sz="10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FC1DE6-3584-5152-86C7-34ACC6972E8A}"/>
            </a:ext>
          </a:extLst>
        </p:cNvPr>
        <p:cNvGrpSpPr/>
        <p:nvPr/>
      </p:nvGrpSpPr>
      <p:grpSpPr>
        <a:xfrm>
          <a:off x="0" y="0"/>
          <a:ext cx="0" cy="0"/>
          <a:chOff x="0" y="0"/>
          <a:chExt cx="0" cy="0"/>
        </a:xfrm>
      </p:grpSpPr>
      <p:sp>
        <p:nvSpPr>
          <p:cNvPr id="3" name="Shape 0">
            <a:extLst>
              <a:ext uri="{FF2B5EF4-FFF2-40B4-BE49-F238E27FC236}">
                <a16:creationId xmlns:a16="http://schemas.microsoft.com/office/drawing/2014/main" id="{A20DF80D-6E0A-49AF-9445-D6907B1ADE34}"/>
              </a:ext>
            </a:extLst>
          </p:cNvPr>
          <p:cNvSpPr/>
          <p:nvPr/>
        </p:nvSpPr>
        <p:spPr>
          <a:xfrm>
            <a:off x="142875" y="390674"/>
            <a:ext cx="8286750" cy="716161"/>
          </a:xfrm>
          <a:prstGeom prst="rect">
            <a:avLst/>
          </a:prstGeom>
          <a:solidFill>
            <a:srgbClr val="000000">
              <a:alpha val="0"/>
            </a:srgbClr>
          </a:solidFill>
          <a:ln/>
        </p:spPr>
        <p:txBody>
          <a:bodyPr/>
          <a:lstStyle/>
          <a:p>
            <a:endParaRPr lang="pt-BR" dirty="0"/>
          </a:p>
        </p:txBody>
      </p:sp>
      <p:sp>
        <p:nvSpPr>
          <p:cNvPr id="4" name="Shape 1">
            <a:extLst>
              <a:ext uri="{FF2B5EF4-FFF2-40B4-BE49-F238E27FC236}">
                <a16:creationId xmlns:a16="http://schemas.microsoft.com/office/drawing/2014/main" id="{00316533-F034-0D35-DA78-AA2F479269F2}"/>
              </a:ext>
            </a:extLst>
          </p:cNvPr>
          <p:cNvSpPr/>
          <p:nvPr/>
        </p:nvSpPr>
        <p:spPr>
          <a:xfrm>
            <a:off x="428625" y="428625"/>
            <a:ext cx="28575" cy="716161"/>
          </a:xfrm>
          <a:prstGeom prst="rect">
            <a:avLst/>
          </a:prstGeom>
          <a:solidFill>
            <a:srgbClr val="64FFDA"/>
          </a:solidFill>
          <a:ln/>
        </p:spPr>
        <p:txBody>
          <a:bodyPr/>
          <a:lstStyle/>
          <a:p>
            <a:endParaRPr lang="pt-BR"/>
          </a:p>
        </p:txBody>
      </p:sp>
      <p:sp>
        <p:nvSpPr>
          <p:cNvPr id="5" name="Text 2">
            <a:extLst>
              <a:ext uri="{FF2B5EF4-FFF2-40B4-BE49-F238E27FC236}">
                <a16:creationId xmlns:a16="http://schemas.microsoft.com/office/drawing/2014/main" id="{415695BC-8494-4126-1720-AC965512244F}"/>
              </a:ext>
            </a:extLst>
          </p:cNvPr>
          <p:cNvSpPr/>
          <p:nvPr/>
        </p:nvSpPr>
        <p:spPr>
          <a:xfrm>
            <a:off x="571500" y="428625"/>
            <a:ext cx="1437894" cy="389081"/>
          </a:xfrm>
          <a:prstGeom prst="rect">
            <a:avLst/>
          </a:prstGeom>
          <a:noFill/>
          <a:ln/>
        </p:spPr>
        <p:txBody>
          <a:bodyPr wrap="none" lIns="0" tIns="0" rIns="0" bIns="0" rtlCol="0" anchor="t">
            <a:spAutoFit/>
          </a:bodyPr>
          <a:lstStyle/>
          <a:p>
            <a:pPr marL="0" indent="0" algn="l">
              <a:lnSpc>
                <a:spcPts val="3200"/>
              </a:lnSpc>
              <a:buNone/>
            </a:pPr>
            <a:r>
              <a:rPr lang="en-US" sz="2436" b="1" dirty="0">
                <a:solidFill>
                  <a:srgbClr val="E6F1FF"/>
                </a:solidFill>
                <a:latin typeface="Montserrat" pitchFamily="34" charset="0"/>
              </a:rPr>
              <a:t>AGENDA</a:t>
            </a:r>
            <a:endParaRPr lang="en-US" sz="2436" dirty="0"/>
          </a:p>
        </p:txBody>
      </p:sp>
      <p:sp>
        <p:nvSpPr>
          <p:cNvPr id="6" name="Text 3">
            <a:extLst>
              <a:ext uri="{FF2B5EF4-FFF2-40B4-BE49-F238E27FC236}">
                <a16:creationId xmlns:a16="http://schemas.microsoft.com/office/drawing/2014/main" id="{7151A89E-BD1A-8C3D-96BF-0FFF26073DF4}"/>
              </a:ext>
            </a:extLst>
          </p:cNvPr>
          <p:cNvSpPr/>
          <p:nvPr/>
        </p:nvSpPr>
        <p:spPr>
          <a:xfrm>
            <a:off x="571500" y="917972"/>
            <a:ext cx="3324628" cy="196208"/>
          </a:xfrm>
          <a:prstGeom prst="rect">
            <a:avLst/>
          </a:prstGeom>
          <a:noFill/>
          <a:ln/>
        </p:spPr>
        <p:txBody>
          <a:bodyPr wrap="none" lIns="0" tIns="0" rIns="0" bIns="0" rtlCol="0" anchor="t">
            <a:spAutoFit/>
          </a:bodyPr>
          <a:lstStyle/>
          <a:p>
            <a:pPr marL="0" indent="0" algn="l">
              <a:lnSpc>
                <a:spcPts val="1600"/>
              </a:lnSpc>
              <a:buNone/>
            </a:pPr>
            <a:r>
              <a:rPr lang="en-US" sz="1269" dirty="0" err="1">
                <a:solidFill>
                  <a:srgbClr val="64FFDA"/>
                </a:solidFill>
                <a:latin typeface="Roboto Mono" pitchFamily="34" charset="0"/>
                <a:ea typeface="Roboto Mono" pitchFamily="34" charset="-122"/>
              </a:rPr>
              <a:t>Inteligência</a:t>
            </a:r>
            <a:r>
              <a:rPr lang="en-US" sz="1269" dirty="0">
                <a:solidFill>
                  <a:srgbClr val="64FFDA"/>
                </a:solidFill>
                <a:latin typeface="Roboto Mono" pitchFamily="34" charset="0"/>
                <a:ea typeface="Roboto Mono" pitchFamily="34" charset="-122"/>
              </a:rPr>
              <a:t> Artificial no </a:t>
            </a:r>
            <a:r>
              <a:rPr lang="en-US" sz="1269" dirty="0" err="1">
                <a:solidFill>
                  <a:srgbClr val="64FFDA"/>
                </a:solidFill>
                <a:latin typeface="Roboto Mono" pitchFamily="34" charset="0"/>
                <a:ea typeface="Roboto Mono" pitchFamily="34" charset="-122"/>
              </a:rPr>
              <a:t>Direito</a:t>
            </a:r>
            <a:endParaRPr lang="en-US" sz="1269" dirty="0"/>
          </a:p>
        </p:txBody>
      </p:sp>
      <p:sp>
        <p:nvSpPr>
          <p:cNvPr id="8" name="Text 4">
            <a:extLst>
              <a:ext uri="{FF2B5EF4-FFF2-40B4-BE49-F238E27FC236}">
                <a16:creationId xmlns:a16="http://schemas.microsoft.com/office/drawing/2014/main" id="{DB6F23B8-65A0-D413-82F6-34B6AA666B46}"/>
              </a:ext>
            </a:extLst>
          </p:cNvPr>
          <p:cNvSpPr/>
          <p:nvPr/>
        </p:nvSpPr>
        <p:spPr>
          <a:xfrm>
            <a:off x="760809" y="1846659"/>
            <a:ext cx="65" cy="194284"/>
          </a:xfrm>
          <a:prstGeom prst="rect">
            <a:avLst/>
          </a:prstGeom>
          <a:noFill/>
          <a:ln/>
        </p:spPr>
        <p:txBody>
          <a:bodyPr wrap="none" lIns="0" tIns="0" rIns="0" bIns="0" rtlCol="0" anchor="t">
            <a:spAutoFit/>
          </a:bodyPr>
          <a:lstStyle/>
          <a:p>
            <a:pPr marL="0" indent="0" algn="l">
              <a:lnSpc>
                <a:spcPts val="1600"/>
              </a:lnSpc>
              <a:buNone/>
            </a:pPr>
            <a:endParaRPr lang="en-US" sz="1193" dirty="0"/>
          </a:p>
        </p:txBody>
      </p:sp>
      <p:pic>
        <p:nvPicPr>
          <p:cNvPr id="9" name="Image 2" descr="preencoded.png">
            <a:extLst>
              <a:ext uri="{FF2B5EF4-FFF2-40B4-BE49-F238E27FC236}">
                <a16:creationId xmlns:a16="http://schemas.microsoft.com/office/drawing/2014/main" id="{DF67C6FB-9449-EB4A-41BC-6D90CFF1F4FE}"/>
              </a:ext>
            </a:extLst>
          </p:cNvPr>
          <p:cNvPicPr>
            <a:picLocks noChangeAspect="1"/>
          </p:cNvPicPr>
          <p:nvPr/>
        </p:nvPicPr>
        <p:blipFill>
          <a:blip r:embed="rId3"/>
          <a:stretch>
            <a:fillRect/>
          </a:stretch>
        </p:blipFill>
        <p:spPr>
          <a:xfrm>
            <a:off x="428625" y="2008063"/>
            <a:ext cx="214313" cy="128588"/>
          </a:xfrm>
          <a:prstGeom prst="rect">
            <a:avLst/>
          </a:prstGeom>
        </p:spPr>
      </p:pic>
      <p:sp>
        <p:nvSpPr>
          <p:cNvPr id="10" name="Text 5">
            <a:extLst>
              <a:ext uri="{FF2B5EF4-FFF2-40B4-BE49-F238E27FC236}">
                <a16:creationId xmlns:a16="http://schemas.microsoft.com/office/drawing/2014/main" id="{3EDFF008-C5A8-3520-803D-923BF282F60D}"/>
              </a:ext>
            </a:extLst>
          </p:cNvPr>
          <p:cNvSpPr/>
          <p:nvPr/>
        </p:nvSpPr>
        <p:spPr>
          <a:xfrm>
            <a:off x="760874" y="1983283"/>
            <a:ext cx="3721275" cy="198131"/>
          </a:xfrm>
          <a:prstGeom prst="rect">
            <a:avLst/>
          </a:prstGeom>
          <a:noFill/>
          <a:ln/>
        </p:spPr>
        <p:txBody>
          <a:bodyPr wrap="none" lIns="0" tIns="0" rIns="0" bIns="0" rtlCol="0" anchor="t">
            <a:spAutoFit/>
          </a:bodyPr>
          <a:lstStyle/>
          <a:p>
            <a:pPr marL="0" indent="0" algn="l">
              <a:lnSpc>
                <a:spcPts val="1500"/>
              </a:lnSpc>
              <a:buNone/>
            </a:pPr>
            <a:r>
              <a:rPr lang="en-US" sz="1600" dirty="0">
                <a:solidFill>
                  <a:srgbClr val="FFFF00"/>
                </a:solidFill>
                <a:latin typeface="Open Sans" pitchFamily="34" charset="0"/>
                <a:ea typeface="Open Sans" pitchFamily="34" charset="-122"/>
                <a:cs typeface="Open Sans" pitchFamily="34" charset="-120"/>
              </a:rPr>
              <a:t>Aula 1 – IA </a:t>
            </a:r>
            <a:r>
              <a:rPr lang="en-US" sz="1600" dirty="0" err="1">
                <a:solidFill>
                  <a:srgbClr val="FFFF00"/>
                </a:solidFill>
                <a:latin typeface="Open Sans" pitchFamily="34" charset="0"/>
                <a:ea typeface="Open Sans" pitchFamily="34" charset="-122"/>
                <a:cs typeface="Open Sans" pitchFamily="34" charset="-120"/>
              </a:rPr>
              <a:t>Conceito</a:t>
            </a:r>
            <a:r>
              <a:rPr lang="en-US" sz="1600" dirty="0">
                <a:solidFill>
                  <a:srgbClr val="FFFF00"/>
                </a:solidFill>
                <a:latin typeface="Open Sans" pitchFamily="34" charset="0"/>
                <a:ea typeface="Open Sans" pitchFamily="34" charset="-122"/>
                <a:cs typeface="Open Sans" pitchFamily="34" charset="-120"/>
              </a:rPr>
              <a:t> e </a:t>
            </a:r>
            <a:r>
              <a:rPr lang="en-US" sz="1600" dirty="0" err="1">
                <a:solidFill>
                  <a:srgbClr val="FFFF00"/>
                </a:solidFill>
                <a:latin typeface="Open Sans" pitchFamily="34" charset="0"/>
                <a:ea typeface="Open Sans" pitchFamily="34" charset="-122"/>
                <a:cs typeface="Open Sans" pitchFamily="34" charset="-120"/>
              </a:rPr>
              <a:t>Arcabouço</a:t>
            </a:r>
            <a:r>
              <a:rPr lang="en-US" sz="1600" dirty="0">
                <a:solidFill>
                  <a:srgbClr val="FFFF00"/>
                </a:solidFill>
                <a:latin typeface="Open Sans" pitchFamily="34" charset="0"/>
                <a:ea typeface="Open Sans" pitchFamily="34" charset="-122"/>
                <a:cs typeface="Open Sans" pitchFamily="34" charset="-120"/>
              </a:rPr>
              <a:t> Legal</a:t>
            </a:r>
            <a:endParaRPr lang="en-US" sz="1600" dirty="0">
              <a:solidFill>
                <a:srgbClr val="FFFF00"/>
              </a:solidFill>
            </a:endParaRPr>
          </a:p>
        </p:txBody>
      </p:sp>
      <p:pic>
        <p:nvPicPr>
          <p:cNvPr id="11" name="Image 3" descr="preencoded.png">
            <a:extLst>
              <a:ext uri="{FF2B5EF4-FFF2-40B4-BE49-F238E27FC236}">
                <a16:creationId xmlns:a16="http://schemas.microsoft.com/office/drawing/2014/main" id="{3F9B937B-51D6-CDF6-83CD-DDBC78B8281E}"/>
              </a:ext>
            </a:extLst>
          </p:cNvPr>
          <p:cNvPicPr>
            <a:picLocks noChangeAspect="1"/>
          </p:cNvPicPr>
          <p:nvPr/>
        </p:nvPicPr>
        <p:blipFill>
          <a:blip r:embed="rId3"/>
          <a:stretch>
            <a:fillRect/>
          </a:stretch>
        </p:blipFill>
        <p:spPr>
          <a:xfrm>
            <a:off x="428625" y="2391450"/>
            <a:ext cx="214313" cy="128588"/>
          </a:xfrm>
          <a:prstGeom prst="rect">
            <a:avLst/>
          </a:prstGeom>
        </p:spPr>
      </p:pic>
      <p:sp>
        <p:nvSpPr>
          <p:cNvPr id="12" name="Text 6">
            <a:extLst>
              <a:ext uri="{FF2B5EF4-FFF2-40B4-BE49-F238E27FC236}">
                <a16:creationId xmlns:a16="http://schemas.microsoft.com/office/drawing/2014/main" id="{6FECC0A3-2348-718B-FF44-2AA919085C23}"/>
              </a:ext>
            </a:extLst>
          </p:cNvPr>
          <p:cNvSpPr/>
          <p:nvPr/>
        </p:nvSpPr>
        <p:spPr>
          <a:xfrm>
            <a:off x="750094" y="2360611"/>
            <a:ext cx="3236079" cy="198131"/>
          </a:xfrm>
          <a:prstGeom prst="rect">
            <a:avLst/>
          </a:prstGeom>
          <a:noFill/>
          <a:ln/>
        </p:spPr>
        <p:txBody>
          <a:bodyPr wrap="none" lIns="0" tIns="0" rIns="0" bIns="0" rtlCol="0" anchor="t">
            <a:spAutoFit/>
          </a:bodyPr>
          <a:lstStyle/>
          <a:p>
            <a:pPr marL="0" indent="0" algn="l">
              <a:lnSpc>
                <a:spcPts val="1500"/>
              </a:lnSpc>
              <a:buNone/>
            </a:pPr>
            <a:r>
              <a:rPr lang="en-US" sz="1600" dirty="0">
                <a:solidFill>
                  <a:srgbClr val="E6F1FF"/>
                </a:solidFill>
                <a:latin typeface="Open Sans" pitchFamily="34" charset="0"/>
                <a:ea typeface="Open Sans" pitchFamily="34" charset="-122"/>
                <a:cs typeface="Open Sans" pitchFamily="34" charset="-120"/>
              </a:rPr>
              <a:t>Aula 2 – LGPD, </a:t>
            </a:r>
            <a:r>
              <a:rPr lang="en-US" sz="1600" dirty="0" err="1">
                <a:solidFill>
                  <a:srgbClr val="E6F1FF"/>
                </a:solidFill>
                <a:latin typeface="Open Sans" pitchFamily="34" charset="0"/>
                <a:ea typeface="Open Sans" pitchFamily="34" charset="-122"/>
                <a:cs typeface="Open Sans" pitchFamily="34" charset="-120"/>
              </a:rPr>
              <a:t>Ética</a:t>
            </a:r>
            <a:r>
              <a:rPr lang="en-US" sz="1600" dirty="0">
                <a:solidFill>
                  <a:srgbClr val="E6F1FF"/>
                </a:solidFill>
                <a:latin typeface="Open Sans" pitchFamily="34" charset="0"/>
                <a:ea typeface="Open Sans" pitchFamily="34" charset="-122"/>
                <a:cs typeface="Open Sans" pitchFamily="34" charset="-120"/>
              </a:rPr>
              <a:t> e </a:t>
            </a:r>
            <a:r>
              <a:rPr lang="en-US" sz="1600" dirty="0" err="1">
                <a:solidFill>
                  <a:srgbClr val="E6F1FF"/>
                </a:solidFill>
                <a:latin typeface="Open Sans" pitchFamily="34" charset="0"/>
                <a:ea typeface="Open Sans" pitchFamily="34" charset="-122"/>
                <a:cs typeface="Open Sans" pitchFamily="34" charset="-120"/>
              </a:rPr>
              <a:t>Governança</a:t>
            </a:r>
            <a:endParaRPr lang="en-US" sz="1600" dirty="0"/>
          </a:p>
        </p:txBody>
      </p:sp>
      <p:pic>
        <p:nvPicPr>
          <p:cNvPr id="13" name="Image 4" descr="preencoded.png">
            <a:extLst>
              <a:ext uri="{FF2B5EF4-FFF2-40B4-BE49-F238E27FC236}">
                <a16:creationId xmlns:a16="http://schemas.microsoft.com/office/drawing/2014/main" id="{648DC1B0-B79A-084D-05D9-10599721CE43}"/>
              </a:ext>
            </a:extLst>
          </p:cNvPr>
          <p:cNvPicPr>
            <a:picLocks noChangeAspect="1"/>
          </p:cNvPicPr>
          <p:nvPr/>
        </p:nvPicPr>
        <p:blipFill>
          <a:blip r:embed="rId3"/>
          <a:stretch>
            <a:fillRect/>
          </a:stretch>
        </p:blipFill>
        <p:spPr>
          <a:xfrm>
            <a:off x="428624" y="2848091"/>
            <a:ext cx="214313" cy="128588"/>
          </a:xfrm>
          <a:prstGeom prst="rect">
            <a:avLst/>
          </a:prstGeom>
        </p:spPr>
      </p:pic>
      <p:sp>
        <p:nvSpPr>
          <p:cNvPr id="14" name="Text 7">
            <a:extLst>
              <a:ext uri="{FF2B5EF4-FFF2-40B4-BE49-F238E27FC236}">
                <a16:creationId xmlns:a16="http://schemas.microsoft.com/office/drawing/2014/main" id="{F65B5972-4EA5-9B11-9F4B-E2C430430480}"/>
              </a:ext>
            </a:extLst>
          </p:cNvPr>
          <p:cNvSpPr/>
          <p:nvPr/>
        </p:nvSpPr>
        <p:spPr>
          <a:xfrm>
            <a:off x="719733" y="2796944"/>
            <a:ext cx="4183646" cy="198131"/>
          </a:xfrm>
          <a:prstGeom prst="rect">
            <a:avLst/>
          </a:prstGeom>
          <a:noFill/>
          <a:ln/>
        </p:spPr>
        <p:txBody>
          <a:bodyPr wrap="none" lIns="0" tIns="0" rIns="0" bIns="0" rtlCol="0" anchor="t">
            <a:spAutoFit/>
          </a:bodyPr>
          <a:lstStyle/>
          <a:p>
            <a:pPr marL="0" indent="0" algn="l">
              <a:lnSpc>
                <a:spcPts val="1500"/>
              </a:lnSpc>
              <a:buNone/>
            </a:pPr>
            <a:r>
              <a:rPr lang="en-US" sz="1600" dirty="0">
                <a:solidFill>
                  <a:srgbClr val="E6F1FF"/>
                </a:solidFill>
                <a:latin typeface="Open Sans" pitchFamily="34" charset="0"/>
                <a:ea typeface="Open Sans" pitchFamily="34" charset="-122"/>
                <a:cs typeface="Open Sans" pitchFamily="34" charset="-120"/>
              </a:rPr>
              <a:t>Aula 3 – </a:t>
            </a:r>
            <a:r>
              <a:rPr lang="en-US" sz="1600" dirty="0" err="1">
                <a:solidFill>
                  <a:srgbClr val="E6F1FF"/>
                </a:solidFill>
                <a:latin typeface="Open Sans" pitchFamily="34" charset="0"/>
                <a:ea typeface="Open Sans" pitchFamily="34" charset="-122"/>
                <a:cs typeface="Open Sans" pitchFamily="34" charset="-120"/>
              </a:rPr>
              <a:t>Hads</a:t>
            </a:r>
            <a:r>
              <a:rPr lang="en-US" sz="1600" dirty="0">
                <a:solidFill>
                  <a:srgbClr val="E6F1FF"/>
                </a:solidFill>
                <a:latin typeface="Open Sans" pitchFamily="34" charset="0"/>
                <a:ea typeface="Open Sans" pitchFamily="34" charset="-122"/>
                <a:cs typeface="Open Sans" pitchFamily="34" charset="-120"/>
              </a:rPr>
              <a:t>-on – Ferramentas e Prompts</a:t>
            </a:r>
            <a:endParaRPr lang="en-US" sz="1600" dirty="0"/>
          </a:p>
        </p:txBody>
      </p:sp>
      <p:sp>
        <p:nvSpPr>
          <p:cNvPr id="18" name="Text 9">
            <a:extLst>
              <a:ext uri="{FF2B5EF4-FFF2-40B4-BE49-F238E27FC236}">
                <a16:creationId xmlns:a16="http://schemas.microsoft.com/office/drawing/2014/main" id="{C2264ECC-7E44-A51D-7E9C-AB72044420CC}"/>
              </a:ext>
            </a:extLst>
          </p:cNvPr>
          <p:cNvSpPr/>
          <p:nvPr/>
        </p:nvSpPr>
        <p:spPr>
          <a:xfrm>
            <a:off x="5043488" y="1750219"/>
            <a:ext cx="65" cy="194284"/>
          </a:xfrm>
          <a:prstGeom prst="rect">
            <a:avLst/>
          </a:prstGeom>
          <a:noFill/>
          <a:ln/>
        </p:spPr>
        <p:txBody>
          <a:bodyPr wrap="none" lIns="0" tIns="0" rIns="0" bIns="0" rtlCol="0" anchor="t">
            <a:spAutoFit/>
          </a:bodyPr>
          <a:lstStyle/>
          <a:p>
            <a:pPr marL="0" indent="0" algn="l">
              <a:lnSpc>
                <a:spcPts val="1600"/>
              </a:lnSpc>
              <a:buNone/>
            </a:pPr>
            <a:endParaRPr lang="en-US" sz="1193" dirty="0"/>
          </a:p>
        </p:txBody>
      </p:sp>
      <p:sp>
        <p:nvSpPr>
          <p:cNvPr id="20" name="Text 10">
            <a:extLst>
              <a:ext uri="{FF2B5EF4-FFF2-40B4-BE49-F238E27FC236}">
                <a16:creationId xmlns:a16="http://schemas.microsoft.com/office/drawing/2014/main" id="{EA420C19-D5E2-1185-A005-B86F401CF31E}"/>
              </a:ext>
            </a:extLst>
          </p:cNvPr>
          <p:cNvSpPr/>
          <p:nvPr/>
        </p:nvSpPr>
        <p:spPr>
          <a:xfrm>
            <a:off x="5107781" y="2137767"/>
            <a:ext cx="3607594" cy="174215"/>
          </a:xfrm>
          <a:prstGeom prst="rect">
            <a:avLst/>
          </a:prstGeom>
          <a:noFill/>
          <a:ln/>
        </p:spPr>
        <p:txBody>
          <a:bodyPr wrap="square" lIns="0" tIns="0" rIns="0" bIns="0" rtlCol="0" anchor="t">
            <a:spAutoFit/>
          </a:bodyPr>
          <a:lstStyle/>
          <a:p>
            <a:pPr marL="0" indent="0" algn="l">
              <a:lnSpc>
                <a:spcPts val="1500"/>
              </a:lnSpc>
              <a:buNone/>
            </a:pPr>
            <a:endParaRPr lang="en-US" sz="885" dirty="0"/>
          </a:p>
        </p:txBody>
      </p:sp>
      <p:sp>
        <p:nvSpPr>
          <p:cNvPr id="22" name="Text 11">
            <a:extLst>
              <a:ext uri="{FF2B5EF4-FFF2-40B4-BE49-F238E27FC236}">
                <a16:creationId xmlns:a16="http://schemas.microsoft.com/office/drawing/2014/main" id="{B5C2A689-DDDB-9155-A8F9-B8E241F454C5}"/>
              </a:ext>
            </a:extLst>
          </p:cNvPr>
          <p:cNvSpPr/>
          <p:nvPr/>
        </p:nvSpPr>
        <p:spPr>
          <a:xfrm>
            <a:off x="5107781" y="2652117"/>
            <a:ext cx="3602236" cy="176010"/>
          </a:xfrm>
          <a:prstGeom prst="rect">
            <a:avLst/>
          </a:prstGeom>
          <a:noFill/>
          <a:ln/>
        </p:spPr>
        <p:txBody>
          <a:bodyPr wrap="square" lIns="0" tIns="0" rIns="0" bIns="0" rtlCol="0" anchor="t">
            <a:spAutoFit/>
          </a:bodyPr>
          <a:lstStyle/>
          <a:p>
            <a:pPr marL="0" indent="0" algn="l">
              <a:lnSpc>
                <a:spcPts val="1500"/>
              </a:lnSpc>
              <a:buNone/>
            </a:pPr>
            <a:endParaRPr lang="en-US" sz="885" dirty="0"/>
          </a:p>
        </p:txBody>
      </p:sp>
      <p:sp>
        <p:nvSpPr>
          <p:cNvPr id="24" name="Text 12">
            <a:extLst>
              <a:ext uri="{FF2B5EF4-FFF2-40B4-BE49-F238E27FC236}">
                <a16:creationId xmlns:a16="http://schemas.microsoft.com/office/drawing/2014/main" id="{49816C62-036D-C6F0-6550-883B6D33D10F}"/>
              </a:ext>
            </a:extLst>
          </p:cNvPr>
          <p:cNvSpPr/>
          <p:nvPr/>
        </p:nvSpPr>
        <p:spPr>
          <a:xfrm>
            <a:off x="5107781" y="2973586"/>
            <a:ext cx="65" cy="174215"/>
          </a:xfrm>
          <a:prstGeom prst="rect">
            <a:avLst/>
          </a:prstGeom>
          <a:noFill/>
          <a:ln/>
        </p:spPr>
        <p:txBody>
          <a:bodyPr wrap="none" lIns="0" tIns="0" rIns="0" bIns="0" rtlCol="0" anchor="t">
            <a:spAutoFit/>
          </a:bodyPr>
          <a:lstStyle/>
          <a:p>
            <a:pPr marL="0" indent="0" algn="l">
              <a:lnSpc>
                <a:spcPts val="1500"/>
              </a:lnSpc>
              <a:buNone/>
            </a:pPr>
            <a:endParaRPr lang="en-US" sz="885" dirty="0"/>
          </a:p>
        </p:txBody>
      </p:sp>
      <p:sp>
        <p:nvSpPr>
          <p:cNvPr id="26" name="Text 13">
            <a:extLst>
              <a:ext uri="{FF2B5EF4-FFF2-40B4-BE49-F238E27FC236}">
                <a16:creationId xmlns:a16="http://schemas.microsoft.com/office/drawing/2014/main" id="{1B3AB069-E924-4071-ACE7-0D1947FE26E1}"/>
              </a:ext>
            </a:extLst>
          </p:cNvPr>
          <p:cNvSpPr/>
          <p:nvPr/>
        </p:nvSpPr>
        <p:spPr>
          <a:xfrm>
            <a:off x="5107781" y="3295055"/>
            <a:ext cx="65" cy="174215"/>
          </a:xfrm>
          <a:prstGeom prst="rect">
            <a:avLst/>
          </a:prstGeom>
          <a:noFill/>
          <a:ln/>
        </p:spPr>
        <p:txBody>
          <a:bodyPr wrap="none" lIns="0" tIns="0" rIns="0" bIns="0" rtlCol="0" anchor="t">
            <a:spAutoFit/>
          </a:bodyPr>
          <a:lstStyle/>
          <a:p>
            <a:pPr marL="0" indent="0" algn="l">
              <a:lnSpc>
                <a:spcPts val="1500"/>
              </a:lnSpc>
              <a:buNone/>
            </a:pPr>
            <a:endParaRPr lang="en-US" sz="885" dirty="0"/>
          </a:p>
        </p:txBody>
      </p:sp>
      <p:sp>
        <p:nvSpPr>
          <p:cNvPr id="27" name="Shape 14">
            <a:extLst>
              <a:ext uri="{FF2B5EF4-FFF2-40B4-BE49-F238E27FC236}">
                <a16:creationId xmlns:a16="http://schemas.microsoft.com/office/drawing/2014/main" id="{D1614E2D-7406-BFAA-E4F1-78B4DA28762D}"/>
              </a:ext>
            </a:extLst>
          </p:cNvPr>
          <p:cNvSpPr/>
          <p:nvPr/>
        </p:nvSpPr>
        <p:spPr>
          <a:xfrm>
            <a:off x="428625" y="4150519"/>
            <a:ext cx="8286750" cy="564356"/>
          </a:xfrm>
          <a:prstGeom prst="rect">
            <a:avLst/>
          </a:prstGeom>
          <a:solidFill>
            <a:srgbClr val="FFFFFF">
              <a:alpha val="5000"/>
            </a:srgbClr>
          </a:solidFill>
          <a:ln/>
        </p:spPr>
        <p:txBody>
          <a:bodyPr/>
          <a:lstStyle/>
          <a:p>
            <a:endParaRPr lang="pt-BR"/>
          </a:p>
        </p:txBody>
      </p:sp>
      <p:pic>
        <p:nvPicPr>
          <p:cNvPr id="28" name="Image 11" descr="preencoded.png">
            <a:extLst>
              <a:ext uri="{FF2B5EF4-FFF2-40B4-BE49-F238E27FC236}">
                <a16:creationId xmlns:a16="http://schemas.microsoft.com/office/drawing/2014/main" id="{A8B3438F-EEF4-CC70-F038-6AADD716C443}"/>
              </a:ext>
            </a:extLst>
          </p:cNvPr>
          <p:cNvPicPr>
            <a:picLocks noChangeAspect="1"/>
          </p:cNvPicPr>
          <p:nvPr/>
        </p:nvPicPr>
        <p:blipFill>
          <a:blip r:embed="rId4"/>
          <a:stretch>
            <a:fillRect/>
          </a:stretch>
        </p:blipFill>
        <p:spPr>
          <a:xfrm>
            <a:off x="719733" y="4282678"/>
            <a:ext cx="96441" cy="128588"/>
          </a:xfrm>
          <a:prstGeom prst="rect">
            <a:avLst/>
          </a:prstGeom>
        </p:spPr>
      </p:pic>
      <p:sp>
        <p:nvSpPr>
          <p:cNvPr id="29" name="Text 15">
            <a:extLst>
              <a:ext uri="{FF2B5EF4-FFF2-40B4-BE49-F238E27FC236}">
                <a16:creationId xmlns:a16="http://schemas.microsoft.com/office/drawing/2014/main" id="{F2E10246-4D8D-2B01-2166-7BBDE14FB09E}"/>
              </a:ext>
            </a:extLst>
          </p:cNvPr>
          <p:cNvSpPr/>
          <p:nvPr/>
        </p:nvSpPr>
        <p:spPr>
          <a:xfrm>
            <a:off x="887611" y="4257675"/>
            <a:ext cx="7536656" cy="175022"/>
          </a:xfrm>
          <a:prstGeom prst="rect">
            <a:avLst/>
          </a:prstGeom>
          <a:noFill/>
          <a:ln/>
        </p:spPr>
        <p:txBody>
          <a:bodyPr wrap="none" lIns="0" tIns="0" rIns="0" bIns="0" rtlCol="0" anchor="t">
            <a:spAutoFit/>
          </a:bodyPr>
          <a:lstStyle/>
          <a:p>
            <a:pPr marL="0" indent="0" algn="ctr">
              <a:lnSpc>
                <a:spcPts val="1200"/>
              </a:lnSpc>
              <a:buNone/>
            </a:pPr>
            <a:r>
              <a:rPr lang="en-US" sz="942" dirty="0">
                <a:solidFill>
                  <a:srgbClr val="E6F1FF"/>
                </a:solidFill>
                <a:latin typeface="Open Sans" pitchFamily="34" charset="0"/>
                <a:ea typeface="Open Sans" pitchFamily="34" charset="-122"/>
                <a:cs typeface="Open Sans" pitchFamily="34" charset="-120"/>
              </a:rPr>
              <a:t>Este dia estabelece a base conceitual para tudo que vem depois. Sem entender os fundamentos, as técnicas avançadas não farão</a:t>
            </a:r>
            <a:endParaRPr lang="en-US" sz="942" dirty="0"/>
          </a:p>
        </p:txBody>
      </p:sp>
      <p:sp>
        <p:nvSpPr>
          <p:cNvPr id="30" name="Text 16">
            <a:extLst>
              <a:ext uri="{FF2B5EF4-FFF2-40B4-BE49-F238E27FC236}">
                <a16:creationId xmlns:a16="http://schemas.microsoft.com/office/drawing/2014/main" id="{8B267481-419F-3CBC-C0E4-D42C0F770591}"/>
              </a:ext>
            </a:extLst>
          </p:cNvPr>
          <p:cNvSpPr/>
          <p:nvPr/>
        </p:nvSpPr>
        <p:spPr>
          <a:xfrm>
            <a:off x="4340721" y="4432697"/>
            <a:ext cx="462558" cy="175022"/>
          </a:xfrm>
          <a:prstGeom prst="rect">
            <a:avLst/>
          </a:prstGeom>
          <a:noFill/>
          <a:ln/>
        </p:spPr>
        <p:txBody>
          <a:bodyPr wrap="none" lIns="0" tIns="0" rIns="0" bIns="0" rtlCol="0" anchor="t">
            <a:spAutoFit/>
          </a:bodyPr>
          <a:lstStyle/>
          <a:p>
            <a:pPr marL="0" indent="0" algn="ctr">
              <a:lnSpc>
                <a:spcPts val="1200"/>
              </a:lnSpc>
              <a:buNone/>
            </a:pPr>
            <a:r>
              <a:rPr lang="en-US" sz="942" dirty="0">
                <a:solidFill>
                  <a:srgbClr val="E6F1FF"/>
                </a:solidFill>
                <a:latin typeface="Open Sans" pitchFamily="34" charset="0"/>
                <a:ea typeface="Open Sans" pitchFamily="34" charset="-122"/>
                <a:cs typeface="Open Sans" pitchFamily="34" charset="-120"/>
              </a:rPr>
              <a:t>sentido.</a:t>
            </a:r>
            <a:endParaRPr lang="en-US" sz="942" dirty="0"/>
          </a:p>
        </p:txBody>
      </p:sp>
    </p:spTree>
    <p:extLst>
      <p:ext uri="{BB962C8B-B14F-4D97-AF65-F5344CB8AC3E}">
        <p14:creationId xmlns:p14="http://schemas.microsoft.com/office/powerpoint/2010/main" val="7380057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5">
    <p:spTree>
      <p:nvGrpSpPr>
        <p:cNvPr id="1" name=""/>
        <p:cNvGrpSpPr/>
        <p:nvPr/>
      </p:nvGrpSpPr>
      <p:grpSpPr>
        <a:xfrm>
          <a:off x="0" y="0"/>
          <a:ext cx="0" cy="0"/>
          <a:chOff x="0" y="0"/>
          <a:chExt cx="0" cy="0"/>
        </a:xfrm>
      </p:grpSpPr>
      <p:sp>
        <p:nvSpPr>
          <p:cNvPr id="3" name="Shape 0"/>
          <p:cNvSpPr/>
          <p:nvPr/>
        </p:nvSpPr>
        <p:spPr>
          <a:xfrm>
            <a:off x="428625" y="428625"/>
            <a:ext cx="8286750" cy="452428"/>
          </a:xfrm>
          <a:prstGeom prst="rect">
            <a:avLst/>
          </a:prstGeom>
          <a:solidFill>
            <a:srgbClr val="000000">
              <a:alpha val="0"/>
            </a:srgbClr>
          </a:solidFill>
          <a:ln/>
        </p:spPr>
        <p:txBody>
          <a:bodyPr/>
          <a:lstStyle/>
          <a:p>
            <a:endParaRPr lang="pt-BR"/>
          </a:p>
        </p:txBody>
      </p:sp>
      <p:sp>
        <p:nvSpPr>
          <p:cNvPr id="4" name="Shape 1"/>
          <p:cNvSpPr/>
          <p:nvPr/>
        </p:nvSpPr>
        <p:spPr>
          <a:xfrm>
            <a:off x="428625" y="428625"/>
            <a:ext cx="28575" cy="452428"/>
          </a:xfrm>
          <a:prstGeom prst="rect">
            <a:avLst/>
          </a:prstGeom>
          <a:solidFill>
            <a:srgbClr val="64FFDA"/>
          </a:solidFill>
          <a:ln/>
        </p:spPr>
        <p:txBody>
          <a:bodyPr/>
          <a:lstStyle/>
          <a:p>
            <a:endParaRPr lang="pt-BR"/>
          </a:p>
        </p:txBody>
      </p:sp>
      <p:sp>
        <p:nvSpPr>
          <p:cNvPr id="5" name="Text 2"/>
          <p:cNvSpPr/>
          <p:nvPr/>
        </p:nvSpPr>
        <p:spPr>
          <a:xfrm>
            <a:off x="571500" y="428625"/>
            <a:ext cx="8143875" cy="417909"/>
          </a:xfrm>
          <a:prstGeom prst="rect">
            <a:avLst/>
          </a:prstGeom>
          <a:noFill/>
          <a:ln/>
        </p:spPr>
        <p:txBody>
          <a:bodyPr wrap="none" lIns="0" tIns="0" rIns="0" bIns="0" rtlCol="0" anchor="t">
            <a:spAutoFit/>
          </a:bodyPr>
          <a:lstStyle/>
          <a:p>
            <a:pPr marL="0" indent="0" algn="l">
              <a:lnSpc>
                <a:spcPts val="3200"/>
              </a:lnSpc>
              <a:buNone/>
            </a:pPr>
            <a:r>
              <a:rPr lang="en-US" sz="2436" b="1" dirty="0">
                <a:solidFill>
                  <a:srgbClr val="E6F1FF"/>
                </a:solidFill>
                <a:latin typeface="Montserrat" pitchFamily="34" charset="0"/>
                <a:ea typeface="Montserrat" pitchFamily="34" charset="-122"/>
                <a:cs typeface="Montserrat" pitchFamily="34" charset="-120"/>
              </a:rPr>
              <a:t>SANDBOX REGULATÓRIO</a:t>
            </a:r>
            <a:endParaRPr lang="en-US" sz="2436" dirty="0"/>
          </a:p>
        </p:txBody>
      </p:sp>
      <p:sp>
        <p:nvSpPr>
          <p:cNvPr id="6" name="Text 3"/>
          <p:cNvSpPr/>
          <p:nvPr/>
        </p:nvSpPr>
        <p:spPr>
          <a:xfrm>
            <a:off x="571500" y="917972"/>
            <a:ext cx="8143875" cy="226814"/>
          </a:xfrm>
          <a:prstGeom prst="rect">
            <a:avLst/>
          </a:prstGeom>
          <a:noFill/>
          <a:ln/>
        </p:spPr>
        <p:txBody>
          <a:bodyPr wrap="none" lIns="0" tIns="0" rIns="0" bIns="0" rtlCol="0" anchor="t">
            <a:spAutoFit/>
          </a:bodyPr>
          <a:lstStyle/>
          <a:p>
            <a:pPr marL="0" indent="0" algn="l">
              <a:lnSpc>
                <a:spcPts val="1600"/>
              </a:lnSpc>
              <a:buNone/>
            </a:pPr>
            <a:r>
              <a:rPr lang="en-US" sz="1269" dirty="0">
                <a:solidFill>
                  <a:srgbClr val="64FFDA"/>
                </a:solidFill>
                <a:latin typeface="Roboto Mono" pitchFamily="34" charset="0"/>
                <a:ea typeface="Roboto Mono" pitchFamily="34" charset="-122"/>
                <a:cs typeface="Roboto Mono" pitchFamily="34" charset="-120"/>
              </a:rPr>
              <a:t>Inovação com Segurança Jurídica</a:t>
            </a:r>
            <a:endParaRPr lang="en-US" sz="1269" dirty="0"/>
          </a:p>
        </p:txBody>
      </p:sp>
      <p:sp>
        <p:nvSpPr>
          <p:cNvPr id="7" name="Shape 4"/>
          <p:cNvSpPr/>
          <p:nvPr/>
        </p:nvSpPr>
        <p:spPr>
          <a:xfrm>
            <a:off x="428625" y="1406705"/>
            <a:ext cx="3369450" cy="1116211"/>
          </a:xfrm>
          <a:prstGeom prst="rect">
            <a:avLst/>
          </a:prstGeom>
          <a:solidFill>
            <a:srgbClr val="FFFFFF">
              <a:alpha val="3000"/>
            </a:srgbClr>
          </a:solidFill>
          <a:ln/>
        </p:spPr>
        <p:txBody>
          <a:bodyPr/>
          <a:lstStyle/>
          <a:p>
            <a:endParaRPr lang="pt-BR"/>
          </a:p>
        </p:txBody>
      </p:sp>
      <p:sp>
        <p:nvSpPr>
          <p:cNvPr id="8" name="Shape 5"/>
          <p:cNvSpPr/>
          <p:nvPr/>
        </p:nvSpPr>
        <p:spPr>
          <a:xfrm>
            <a:off x="428625" y="1406705"/>
            <a:ext cx="14288" cy="1116211"/>
          </a:xfrm>
          <a:prstGeom prst="rect">
            <a:avLst/>
          </a:prstGeom>
          <a:solidFill>
            <a:srgbClr val="64FFDA"/>
          </a:solidFill>
          <a:ln/>
        </p:spPr>
        <p:txBody>
          <a:bodyPr/>
          <a:lstStyle/>
          <a:p>
            <a:endParaRPr lang="pt-BR"/>
          </a:p>
        </p:txBody>
      </p:sp>
      <p:pic>
        <p:nvPicPr>
          <p:cNvPr id="9" name="Image 1" descr="preencoded.png"/>
          <p:cNvPicPr>
            <a:picLocks noChangeAspect="1"/>
          </p:cNvPicPr>
          <p:nvPr/>
        </p:nvPicPr>
        <p:blipFill>
          <a:blip r:embed="rId3"/>
          <a:stretch>
            <a:fillRect/>
          </a:stretch>
        </p:blipFill>
        <p:spPr>
          <a:xfrm>
            <a:off x="607219" y="1600479"/>
            <a:ext cx="142875" cy="142875"/>
          </a:xfrm>
          <a:prstGeom prst="rect">
            <a:avLst/>
          </a:prstGeom>
        </p:spPr>
      </p:pic>
      <p:sp>
        <p:nvSpPr>
          <p:cNvPr id="10" name="Text 6"/>
          <p:cNvSpPr/>
          <p:nvPr/>
        </p:nvSpPr>
        <p:spPr>
          <a:xfrm>
            <a:off x="821531" y="1585299"/>
            <a:ext cx="666155" cy="173236"/>
          </a:xfrm>
          <a:prstGeom prst="rect">
            <a:avLst/>
          </a:prstGeom>
          <a:noFill/>
          <a:ln/>
        </p:spPr>
        <p:txBody>
          <a:bodyPr wrap="none" lIns="0" tIns="0" rIns="0" bIns="0" rtlCol="0" anchor="t">
            <a:spAutoFit/>
          </a:bodyPr>
          <a:lstStyle/>
          <a:p>
            <a:pPr marL="0" indent="0" algn="l">
              <a:lnSpc>
                <a:spcPts val="1400"/>
              </a:lnSpc>
              <a:buNone/>
            </a:pPr>
            <a:r>
              <a:rPr lang="en-US" sz="987" b="1" dirty="0">
                <a:solidFill>
                  <a:srgbClr val="E6F1FF"/>
                </a:solidFill>
                <a:latin typeface="Montserrat" pitchFamily="34" charset="0"/>
                <a:ea typeface="Montserrat" pitchFamily="34" charset="-122"/>
                <a:cs typeface="Montserrat" pitchFamily="34" charset="-120"/>
              </a:rPr>
              <a:t>O que é?</a:t>
            </a:r>
            <a:endParaRPr lang="en-US" sz="987" dirty="0"/>
          </a:p>
        </p:txBody>
      </p:sp>
      <p:sp>
        <p:nvSpPr>
          <p:cNvPr id="11" name="Text 7"/>
          <p:cNvSpPr/>
          <p:nvPr/>
        </p:nvSpPr>
        <p:spPr>
          <a:xfrm>
            <a:off x="607219" y="1829972"/>
            <a:ext cx="3012263" cy="514350"/>
          </a:xfrm>
          <a:prstGeom prst="rect">
            <a:avLst/>
          </a:prstGeom>
          <a:noFill/>
          <a:ln/>
        </p:spPr>
        <p:txBody>
          <a:bodyPr wrap="square" lIns="0" tIns="0" rIns="0" bIns="0" rtlCol="0" anchor="t">
            <a:spAutoFit/>
          </a:bodyPr>
          <a:lstStyle/>
          <a:p>
            <a:pPr marL="0" indent="0" algn="l">
              <a:lnSpc>
                <a:spcPts val="1400"/>
              </a:lnSpc>
              <a:buNone/>
            </a:pPr>
            <a:r>
              <a:rPr lang="en-US" sz="834" dirty="0">
                <a:solidFill>
                  <a:srgbClr val="A8B2D1"/>
                </a:solidFill>
                <a:latin typeface="Open Sans" pitchFamily="34" charset="0"/>
                <a:ea typeface="Open Sans" pitchFamily="34" charset="-122"/>
                <a:cs typeface="Open Sans" pitchFamily="34" charset="-120"/>
              </a:rPr>
              <a:t>Ambiente experimental onde a autoridade (ANPD) autoriza empresas a testarem inovações por tempo determinado, com requisitos simplificados.</a:t>
            </a:r>
            <a:endParaRPr lang="en-US" sz="834" dirty="0"/>
          </a:p>
        </p:txBody>
      </p:sp>
      <p:sp>
        <p:nvSpPr>
          <p:cNvPr id="12" name="Shape 8"/>
          <p:cNvSpPr/>
          <p:nvPr/>
        </p:nvSpPr>
        <p:spPr>
          <a:xfrm>
            <a:off x="428625" y="2701510"/>
            <a:ext cx="3369450" cy="1116211"/>
          </a:xfrm>
          <a:prstGeom prst="rect">
            <a:avLst/>
          </a:prstGeom>
          <a:solidFill>
            <a:srgbClr val="FFFFFF">
              <a:alpha val="3000"/>
            </a:srgbClr>
          </a:solidFill>
          <a:ln/>
        </p:spPr>
        <p:txBody>
          <a:bodyPr/>
          <a:lstStyle/>
          <a:p>
            <a:endParaRPr lang="pt-BR"/>
          </a:p>
        </p:txBody>
      </p:sp>
      <p:sp>
        <p:nvSpPr>
          <p:cNvPr id="13" name="Shape 9"/>
          <p:cNvSpPr/>
          <p:nvPr/>
        </p:nvSpPr>
        <p:spPr>
          <a:xfrm>
            <a:off x="428625" y="2701510"/>
            <a:ext cx="14288" cy="1116211"/>
          </a:xfrm>
          <a:prstGeom prst="rect">
            <a:avLst/>
          </a:prstGeom>
          <a:solidFill>
            <a:srgbClr val="64FFDA"/>
          </a:solidFill>
          <a:ln/>
        </p:spPr>
        <p:txBody>
          <a:bodyPr/>
          <a:lstStyle/>
          <a:p>
            <a:endParaRPr lang="pt-BR"/>
          </a:p>
        </p:txBody>
      </p:sp>
      <p:pic>
        <p:nvPicPr>
          <p:cNvPr id="14" name="Image 2" descr="preencoded.png"/>
          <p:cNvPicPr>
            <a:picLocks noChangeAspect="1"/>
          </p:cNvPicPr>
          <p:nvPr/>
        </p:nvPicPr>
        <p:blipFill>
          <a:blip r:embed="rId4"/>
          <a:stretch>
            <a:fillRect/>
          </a:stretch>
        </p:blipFill>
        <p:spPr>
          <a:xfrm>
            <a:off x="607219" y="2895284"/>
            <a:ext cx="142875" cy="142875"/>
          </a:xfrm>
          <a:prstGeom prst="rect">
            <a:avLst/>
          </a:prstGeom>
        </p:spPr>
      </p:pic>
      <p:sp>
        <p:nvSpPr>
          <p:cNvPr id="15" name="Text 10"/>
          <p:cNvSpPr/>
          <p:nvPr/>
        </p:nvSpPr>
        <p:spPr>
          <a:xfrm>
            <a:off x="821531" y="2880103"/>
            <a:ext cx="800100" cy="173236"/>
          </a:xfrm>
          <a:prstGeom prst="rect">
            <a:avLst/>
          </a:prstGeom>
          <a:noFill/>
          <a:ln/>
        </p:spPr>
        <p:txBody>
          <a:bodyPr wrap="none" lIns="0" tIns="0" rIns="0" bIns="0" rtlCol="0" anchor="t">
            <a:spAutoFit/>
          </a:bodyPr>
          <a:lstStyle/>
          <a:p>
            <a:pPr marL="0" indent="0" algn="l">
              <a:lnSpc>
                <a:spcPts val="1400"/>
              </a:lnSpc>
              <a:buNone/>
            </a:pPr>
            <a:r>
              <a:rPr lang="en-US" sz="987" b="1" dirty="0">
                <a:solidFill>
                  <a:srgbClr val="E6F1FF"/>
                </a:solidFill>
                <a:latin typeface="Montserrat" pitchFamily="34" charset="0"/>
                <a:ea typeface="Montserrat" pitchFamily="34" charset="-122"/>
                <a:cs typeface="Montserrat" pitchFamily="34" charset="-120"/>
              </a:rPr>
              <a:t>Benefícios</a:t>
            </a:r>
            <a:endParaRPr lang="en-US" sz="987" dirty="0"/>
          </a:p>
        </p:txBody>
      </p:sp>
      <p:sp>
        <p:nvSpPr>
          <p:cNvPr id="16" name="Text 11"/>
          <p:cNvSpPr/>
          <p:nvPr/>
        </p:nvSpPr>
        <p:spPr>
          <a:xfrm>
            <a:off x="607219" y="3124777"/>
            <a:ext cx="3012263" cy="514350"/>
          </a:xfrm>
          <a:prstGeom prst="rect">
            <a:avLst/>
          </a:prstGeom>
          <a:noFill/>
          <a:ln/>
        </p:spPr>
        <p:txBody>
          <a:bodyPr wrap="square" lIns="0" tIns="0" rIns="0" bIns="0" rtlCol="0" anchor="t">
            <a:spAutoFit/>
          </a:bodyPr>
          <a:lstStyle/>
          <a:p>
            <a:pPr marL="0" indent="0" algn="l">
              <a:lnSpc>
                <a:spcPts val="1400"/>
              </a:lnSpc>
              <a:buNone/>
            </a:pPr>
            <a:r>
              <a:rPr lang="en-US" sz="834" dirty="0">
                <a:solidFill>
                  <a:srgbClr val="A8B2D1"/>
                </a:solidFill>
                <a:latin typeface="Open Sans" pitchFamily="34" charset="0"/>
                <a:ea typeface="Open Sans" pitchFamily="34" charset="-122"/>
                <a:cs typeface="Open Sans" pitchFamily="34" charset="-120"/>
              </a:rPr>
              <a:t>• Suspensão temporária de sanções.
• Orientação direta do regulador.
• Redução da incerteza jurídica.</a:t>
            </a:r>
            <a:endParaRPr lang="en-US" sz="834" dirty="0"/>
          </a:p>
        </p:txBody>
      </p:sp>
      <p:sp>
        <p:nvSpPr>
          <p:cNvPr id="17" name="Shape 12"/>
          <p:cNvSpPr/>
          <p:nvPr/>
        </p:nvSpPr>
        <p:spPr>
          <a:xfrm>
            <a:off x="428625" y="3996314"/>
            <a:ext cx="3369450" cy="478631"/>
          </a:xfrm>
          <a:prstGeom prst="rect">
            <a:avLst/>
          </a:prstGeom>
          <a:solidFill>
            <a:srgbClr val="64FFDA">
              <a:alpha val="10000"/>
            </a:srgbClr>
          </a:solidFill>
          <a:ln/>
        </p:spPr>
        <p:txBody>
          <a:bodyPr/>
          <a:lstStyle/>
          <a:p>
            <a:endParaRPr lang="pt-BR"/>
          </a:p>
        </p:txBody>
      </p:sp>
      <p:pic>
        <p:nvPicPr>
          <p:cNvPr id="18" name="Image 3" descr="preencoded.png"/>
          <p:cNvPicPr>
            <a:picLocks noChangeAspect="1"/>
          </p:cNvPicPr>
          <p:nvPr/>
        </p:nvPicPr>
        <p:blipFill>
          <a:blip r:embed="rId5"/>
          <a:stretch>
            <a:fillRect/>
          </a:stretch>
        </p:blipFill>
        <p:spPr>
          <a:xfrm>
            <a:off x="535781" y="4185624"/>
            <a:ext cx="75009" cy="100013"/>
          </a:xfrm>
          <a:prstGeom prst="rect">
            <a:avLst/>
          </a:prstGeom>
        </p:spPr>
      </p:pic>
      <p:sp>
        <p:nvSpPr>
          <p:cNvPr id="19" name="Text 13"/>
          <p:cNvSpPr/>
          <p:nvPr/>
        </p:nvSpPr>
        <p:spPr>
          <a:xfrm>
            <a:off x="682228" y="4103470"/>
            <a:ext cx="3008691" cy="264319"/>
          </a:xfrm>
          <a:prstGeom prst="rect">
            <a:avLst/>
          </a:prstGeom>
          <a:noFill/>
          <a:ln/>
        </p:spPr>
        <p:txBody>
          <a:bodyPr wrap="square" lIns="0" tIns="0" rIns="0" bIns="0" rtlCol="0" anchor="t">
            <a:spAutoFit/>
          </a:bodyPr>
          <a:lstStyle/>
          <a:p>
            <a:pPr marL="0" indent="0" algn="l">
              <a:lnSpc>
                <a:spcPts val="900"/>
              </a:lnSpc>
              <a:buNone/>
            </a:pPr>
            <a:r>
              <a:rPr lang="en-US" sz="727" dirty="0">
                <a:solidFill>
                  <a:srgbClr val="64FFDA"/>
                </a:solidFill>
                <a:latin typeface="Roboto Mono" pitchFamily="34" charset="0"/>
                <a:ea typeface="Roboto Mono" pitchFamily="34" charset="-122"/>
                <a:cs typeface="Roboto Mono" pitchFamily="34" charset="-120"/>
              </a:rPr>
              <a:t>Exemplo: Sucesso do Sandbox do Banco Central (Fintechs).</a:t>
            </a:r>
            <a:endParaRPr lang="en-US" sz="727" dirty="0"/>
          </a:p>
        </p:txBody>
      </p:sp>
      <p:pic>
        <p:nvPicPr>
          <p:cNvPr id="20" name="Image 4" descr="preencoded.png"/>
          <p:cNvPicPr>
            <a:picLocks noChangeAspect="1"/>
          </p:cNvPicPr>
          <p:nvPr/>
        </p:nvPicPr>
        <p:blipFill>
          <a:blip r:embed="rId6"/>
          <a:stretch>
            <a:fillRect/>
          </a:stretch>
        </p:blipFill>
        <p:spPr>
          <a:xfrm rot="-900000">
            <a:off x="4580930" y="1681340"/>
            <a:ext cx="214313" cy="285750"/>
          </a:xfrm>
          <a:prstGeom prst="rect">
            <a:avLst/>
          </a:prstGeom>
        </p:spPr>
      </p:pic>
      <p:sp>
        <p:nvSpPr>
          <p:cNvPr id="21" name="Text 14"/>
          <p:cNvSpPr/>
          <p:nvPr/>
        </p:nvSpPr>
        <p:spPr>
          <a:xfrm rot="-900000">
            <a:off x="4399288" y="1994745"/>
            <a:ext cx="700088" cy="116086"/>
          </a:xfrm>
          <a:prstGeom prst="rect">
            <a:avLst/>
          </a:prstGeom>
          <a:noFill/>
          <a:ln/>
        </p:spPr>
        <p:txBody>
          <a:bodyPr wrap="none" lIns="0" tIns="0" rIns="0" bIns="0" rtlCol="0" anchor="t">
            <a:spAutoFit/>
          </a:bodyPr>
          <a:lstStyle/>
          <a:p>
            <a:pPr marL="0" indent="0" algn="l">
              <a:lnSpc>
                <a:spcPts val="800"/>
              </a:lnSpc>
              <a:buNone/>
            </a:pPr>
            <a:r>
              <a:rPr lang="en-US" sz="621" dirty="0">
                <a:solidFill>
                  <a:srgbClr val="FF6384"/>
                </a:solidFill>
                <a:latin typeface="Open Sans" pitchFamily="34" charset="0"/>
                <a:ea typeface="Open Sans" pitchFamily="34" charset="-122"/>
                <a:cs typeface="Open Sans" pitchFamily="34" charset="-120"/>
              </a:rPr>
              <a:t>MULTAS PESADAS</a:t>
            </a:r>
            <a:endParaRPr lang="en-US" sz="621" dirty="0"/>
          </a:p>
        </p:txBody>
      </p:sp>
      <p:pic>
        <p:nvPicPr>
          <p:cNvPr id="22" name="Image 5" descr="preencoded.png"/>
          <p:cNvPicPr>
            <a:picLocks noChangeAspect="1"/>
          </p:cNvPicPr>
          <p:nvPr/>
        </p:nvPicPr>
        <p:blipFill>
          <a:blip r:embed="rId7"/>
          <a:stretch>
            <a:fillRect/>
          </a:stretch>
        </p:blipFill>
        <p:spPr>
          <a:xfrm rot="600000">
            <a:off x="8560677" y="3623620"/>
            <a:ext cx="285750" cy="285750"/>
          </a:xfrm>
          <a:prstGeom prst="rect">
            <a:avLst/>
          </a:prstGeom>
        </p:spPr>
      </p:pic>
      <p:sp>
        <p:nvSpPr>
          <p:cNvPr id="23" name="Text 15"/>
          <p:cNvSpPr/>
          <p:nvPr/>
        </p:nvSpPr>
        <p:spPr>
          <a:xfrm rot="600000">
            <a:off x="8423145" y="3941494"/>
            <a:ext cx="478632" cy="116086"/>
          </a:xfrm>
          <a:prstGeom prst="rect">
            <a:avLst/>
          </a:prstGeom>
          <a:noFill/>
          <a:ln/>
        </p:spPr>
        <p:txBody>
          <a:bodyPr wrap="none" lIns="0" tIns="0" rIns="0" bIns="0" rtlCol="0" anchor="t">
            <a:spAutoFit/>
          </a:bodyPr>
          <a:lstStyle/>
          <a:p>
            <a:pPr marL="0" indent="0" algn="l">
              <a:lnSpc>
                <a:spcPts val="800"/>
              </a:lnSpc>
              <a:buNone/>
            </a:pPr>
            <a:r>
              <a:rPr lang="en-US" sz="621" dirty="0">
                <a:solidFill>
                  <a:srgbClr val="FF6384"/>
                </a:solidFill>
                <a:latin typeface="Open Sans" pitchFamily="34" charset="0"/>
                <a:ea typeface="Open Sans" pitchFamily="34" charset="-122"/>
                <a:cs typeface="Open Sans" pitchFamily="34" charset="-120"/>
              </a:rPr>
              <a:t>PROIBIÇÕES</a:t>
            </a:r>
            <a:endParaRPr lang="en-US" sz="621" dirty="0"/>
          </a:p>
        </p:txBody>
      </p:sp>
      <p:pic>
        <p:nvPicPr>
          <p:cNvPr id="24" name="Image 6" descr="preencoded.png"/>
          <p:cNvPicPr>
            <a:picLocks noChangeAspect="1"/>
          </p:cNvPicPr>
          <p:nvPr/>
        </p:nvPicPr>
        <p:blipFill>
          <a:blip r:embed="rId8"/>
          <a:stretch>
            <a:fillRect/>
          </a:stretch>
        </p:blipFill>
        <p:spPr>
          <a:xfrm rot="300000">
            <a:off x="4891155" y="4051381"/>
            <a:ext cx="321468" cy="285750"/>
          </a:xfrm>
          <a:prstGeom prst="rect">
            <a:avLst/>
          </a:prstGeom>
        </p:spPr>
      </p:pic>
      <p:sp>
        <p:nvSpPr>
          <p:cNvPr id="25" name="Text 16"/>
          <p:cNvSpPr/>
          <p:nvPr/>
        </p:nvSpPr>
        <p:spPr>
          <a:xfrm rot="300000">
            <a:off x="4772304" y="4371949"/>
            <a:ext cx="517922" cy="116086"/>
          </a:xfrm>
          <a:prstGeom prst="rect">
            <a:avLst/>
          </a:prstGeom>
          <a:noFill/>
          <a:ln/>
        </p:spPr>
        <p:txBody>
          <a:bodyPr wrap="none" lIns="0" tIns="0" rIns="0" bIns="0" rtlCol="0" anchor="t">
            <a:spAutoFit/>
          </a:bodyPr>
          <a:lstStyle/>
          <a:p>
            <a:pPr marL="0" indent="0" algn="l">
              <a:lnSpc>
                <a:spcPts val="800"/>
              </a:lnSpc>
              <a:buNone/>
            </a:pPr>
            <a:r>
              <a:rPr lang="en-US" sz="621" dirty="0">
                <a:solidFill>
                  <a:srgbClr val="FF6384"/>
                </a:solidFill>
                <a:latin typeface="Open Sans" pitchFamily="34" charset="0"/>
                <a:ea typeface="Open Sans" pitchFamily="34" charset="-122"/>
                <a:cs typeface="Open Sans" pitchFamily="34" charset="-120"/>
              </a:rPr>
              <a:t>BUROCRACIA</a:t>
            </a:r>
            <a:endParaRPr lang="en-US" sz="621" dirty="0"/>
          </a:p>
        </p:txBody>
      </p:sp>
      <p:sp>
        <p:nvSpPr>
          <p:cNvPr id="26" name="Shape 17"/>
          <p:cNvSpPr/>
          <p:nvPr/>
        </p:nvSpPr>
        <p:spPr>
          <a:xfrm>
            <a:off x="4643438" y="1535878"/>
            <a:ext cx="4071938" cy="2809894"/>
          </a:xfrm>
          <a:prstGeom prst="rect">
            <a:avLst/>
          </a:prstGeom>
          <a:solidFill>
            <a:srgbClr val="64FFDA">
              <a:alpha val="2000"/>
            </a:srgbClr>
          </a:solidFill>
          <a:ln w="18288">
            <a:solidFill>
              <a:srgbClr val="64FFDA"/>
            </a:solidFill>
            <a:prstDash val="dash"/>
          </a:ln>
        </p:spPr>
        <p:txBody>
          <a:bodyPr/>
          <a:lstStyle/>
          <a:p>
            <a:endParaRPr lang="pt-BR"/>
          </a:p>
        </p:txBody>
      </p:sp>
      <p:sp>
        <p:nvSpPr>
          <p:cNvPr id="27" name="Shape 18"/>
          <p:cNvSpPr/>
          <p:nvPr/>
        </p:nvSpPr>
        <p:spPr>
          <a:xfrm>
            <a:off x="5527477" y="1428722"/>
            <a:ext cx="2303859" cy="157163"/>
          </a:xfrm>
          <a:prstGeom prst="rect">
            <a:avLst/>
          </a:prstGeom>
          <a:solidFill>
            <a:srgbClr val="0A192F"/>
          </a:solidFill>
          <a:ln/>
        </p:spPr>
        <p:txBody>
          <a:bodyPr/>
          <a:lstStyle/>
          <a:p>
            <a:endParaRPr lang="pt-BR"/>
          </a:p>
        </p:txBody>
      </p:sp>
      <p:sp>
        <p:nvSpPr>
          <p:cNvPr id="28" name="Text 19"/>
          <p:cNvSpPr/>
          <p:nvPr/>
        </p:nvSpPr>
        <p:spPr>
          <a:xfrm>
            <a:off x="5527477" y="1428722"/>
            <a:ext cx="2303859" cy="157163"/>
          </a:xfrm>
          <a:prstGeom prst="rect">
            <a:avLst/>
          </a:prstGeom>
          <a:noFill/>
          <a:ln/>
        </p:spPr>
        <p:txBody>
          <a:bodyPr wrap="none" lIns="170053" tIns="0" rIns="170053" bIns="0" rtlCol="0" anchor="t">
            <a:spAutoFit/>
          </a:bodyPr>
          <a:lstStyle/>
          <a:p>
            <a:pPr marL="0" indent="0" algn="l">
              <a:lnSpc>
                <a:spcPts val="1200"/>
              </a:lnSpc>
              <a:buNone/>
            </a:pPr>
            <a:r>
              <a:rPr lang="en-US" sz="885" b="1" kern="0" spc="2" dirty="0">
                <a:solidFill>
                  <a:srgbClr val="64FFDA"/>
                </a:solidFill>
                <a:latin typeface="Montserrat" pitchFamily="34" charset="0"/>
                <a:ea typeface="Montserrat" pitchFamily="34" charset="-122"/>
                <a:cs typeface="Montserrat" pitchFamily="34" charset="-120"/>
              </a:rPr>
              <a:t>AMBIENTE CONTROLADO</a:t>
            </a:r>
            <a:endParaRPr lang="en-US" sz="885" dirty="0"/>
          </a:p>
        </p:txBody>
      </p:sp>
      <p:sp>
        <p:nvSpPr>
          <p:cNvPr id="29" name="Shape 20"/>
          <p:cNvSpPr/>
          <p:nvPr/>
        </p:nvSpPr>
        <p:spPr>
          <a:xfrm>
            <a:off x="8286750" y="1250128"/>
            <a:ext cx="571500" cy="571500"/>
          </a:xfrm>
          <a:prstGeom prst="ellipse">
            <a:avLst/>
          </a:prstGeom>
          <a:solidFill>
            <a:srgbClr val="0A192F"/>
          </a:solidFill>
          <a:ln w="18288">
            <a:solidFill>
              <a:srgbClr val="E6F1FF"/>
            </a:solidFill>
            <a:prstDash val="solid"/>
          </a:ln>
        </p:spPr>
        <p:txBody>
          <a:bodyPr/>
          <a:lstStyle/>
          <a:p>
            <a:endParaRPr lang="pt-BR"/>
          </a:p>
        </p:txBody>
      </p:sp>
      <p:pic>
        <p:nvPicPr>
          <p:cNvPr id="30" name="Image 7" descr="preencoded.png"/>
          <p:cNvPicPr>
            <a:picLocks noChangeAspect="1"/>
          </p:cNvPicPr>
          <p:nvPr/>
        </p:nvPicPr>
        <p:blipFill>
          <a:blip r:embed="rId9"/>
          <a:stretch>
            <a:fillRect/>
          </a:stretch>
        </p:blipFill>
        <p:spPr>
          <a:xfrm>
            <a:off x="8451949" y="1361749"/>
            <a:ext cx="241102" cy="214313"/>
          </a:xfrm>
          <a:prstGeom prst="rect">
            <a:avLst/>
          </a:prstGeom>
        </p:spPr>
      </p:pic>
      <p:sp>
        <p:nvSpPr>
          <p:cNvPr id="31" name="Text 21"/>
          <p:cNvSpPr/>
          <p:nvPr/>
        </p:nvSpPr>
        <p:spPr>
          <a:xfrm>
            <a:off x="8473380" y="1611781"/>
            <a:ext cx="198239" cy="98227"/>
          </a:xfrm>
          <a:prstGeom prst="rect">
            <a:avLst/>
          </a:prstGeom>
          <a:noFill/>
          <a:ln/>
        </p:spPr>
        <p:txBody>
          <a:bodyPr wrap="none" lIns="0" tIns="0" rIns="0" bIns="0" rtlCol="0" anchor="t">
            <a:spAutoFit/>
          </a:bodyPr>
          <a:lstStyle/>
          <a:p>
            <a:pPr marL="0" indent="0" algn="l">
              <a:lnSpc>
                <a:spcPts val="700"/>
              </a:lnSpc>
              <a:buNone/>
            </a:pPr>
            <a:r>
              <a:rPr lang="en-US" sz="485" b="1" dirty="0">
                <a:solidFill>
                  <a:srgbClr val="A8B2D1"/>
                </a:solidFill>
                <a:latin typeface="Open Sans" pitchFamily="34" charset="0"/>
                <a:ea typeface="Open Sans" pitchFamily="34" charset="-122"/>
                <a:cs typeface="Open Sans" pitchFamily="34" charset="-120"/>
              </a:rPr>
              <a:t>ANPD</a:t>
            </a:r>
            <a:endParaRPr lang="en-US" sz="485" dirty="0"/>
          </a:p>
        </p:txBody>
      </p:sp>
      <p:sp>
        <p:nvSpPr>
          <p:cNvPr id="32" name="Shape 22"/>
          <p:cNvSpPr/>
          <p:nvPr/>
        </p:nvSpPr>
        <p:spPr>
          <a:xfrm>
            <a:off x="5586413" y="2412188"/>
            <a:ext cx="428625" cy="428625"/>
          </a:xfrm>
          <a:prstGeom prst="ellipse">
            <a:avLst/>
          </a:prstGeom>
          <a:solidFill>
            <a:srgbClr val="64FFDA">
              <a:alpha val="10000"/>
            </a:srgbClr>
          </a:solidFill>
          <a:ln/>
        </p:spPr>
        <p:txBody>
          <a:bodyPr/>
          <a:lstStyle/>
          <a:p>
            <a:endParaRPr lang="pt-BR"/>
          </a:p>
        </p:txBody>
      </p:sp>
      <p:pic>
        <p:nvPicPr>
          <p:cNvPr id="33" name="Image 8" descr="preencoded.png"/>
          <p:cNvPicPr>
            <a:picLocks noChangeAspect="1"/>
          </p:cNvPicPr>
          <p:nvPr/>
        </p:nvPicPr>
        <p:blipFill>
          <a:blip r:embed="rId10"/>
          <a:stretch>
            <a:fillRect/>
          </a:stretch>
        </p:blipFill>
        <p:spPr>
          <a:xfrm>
            <a:off x="5715000" y="2540775"/>
            <a:ext cx="171450" cy="171450"/>
          </a:xfrm>
          <a:prstGeom prst="rect">
            <a:avLst/>
          </a:prstGeom>
        </p:spPr>
      </p:pic>
      <p:sp>
        <p:nvSpPr>
          <p:cNvPr id="34" name="Text 23"/>
          <p:cNvSpPr/>
          <p:nvPr/>
        </p:nvSpPr>
        <p:spPr>
          <a:xfrm>
            <a:off x="5596235" y="2912250"/>
            <a:ext cx="408980" cy="135731"/>
          </a:xfrm>
          <a:prstGeom prst="rect">
            <a:avLst/>
          </a:prstGeom>
          <a:noFill/>
          <a:ln/>
        </p:spPr>
        <p:txBody>
          <a:bodyPr wrap="none" lIns="0" tIns="0" rIns="0" bIns="0" rtlCol="0" anchor="t">
            <a:spAutoFit/>
          </a:bodyPr>
          <a:lstStyle/>
          <a:p>
            <a:pPr marL="0" indent="0" algn="ctr">
              <a:lnSpc>
                <a:spcPts val="900"/>
              </a:lnSpc>
              <a:buNone/>
            </a:pPr>
            <a:r>
              <a:rPr lang="en-US" sz="683" b="1" dirty="0">
                <a:solidFill>
                  <a:srgbClr val="E6F1FF"/>
                </a:solidFill>
                <a:latin typeface="Open Sans" pitchFamily="34" charset="0"/>
                <a:ea typeface="Open Sans" pitchFamily="34" charset="-122"/>
                <a:cs typeface="Open Sans" pitchFamily="34" charset="-120"/>
              </a:rPr>
              <a:t>Startups</a:t>
            </a:r>
            <a:endParaRPr lang="en-US" sz="683" dirty="0"/>
          </a:p>
        </p:txBody>
      </p:sp>
      <p:sp>
        <p:nvSpPr>
          <p:cNvPr id="35" name="Shape 24"/>
          <p:cNvSpPr/>
          <p:nvPr/>
        </p:nvSpPr>
        <p:spPr>
          <a:xfrm>
            <a:off x="6384727" y="2412188"/>
            <a:ext cx="428625" cy="428625"/>
          </a:xfrm>
          <a:prstGeom prst="ellipse">
            <a:avLst/>
          </a:prstGeom>
          <a:solidFill>
            <a:srgbClr val="64FFDA">
              <a:alpha val="10000"/>
            </a:srgbClr>
          </a:solidFill>
          <a:ln/>
        </p:spPr>
        <p:txBody>
          <a:bodyPr/>
          <a:lstStyle/>
          <a:p>
            <a:endParaRPr lang="pt-BR"/>
          </a:p>
        </p:txBody>
      </p:sp>
      <p:pic>
        <p:nvPicPr>
          <p:cNvPr id="36" name="Image 9" descr="preencoded.png"/>
          <p:cNvPicPr>
            <a:picLocks noChangeAspect="1"/>
          </p:cNvPicPr>
          <p:nvPr/>
        </p:nvPicPr>
        <p:blipFill>
          <a:blip r:embed="rId11"/>
          <a:stretch>
            <a:fillRect/>
          </a:stretch>
        </p:blipFill>
        <p:spPr>
          <a:xfrm>
            <a:off x="6513314" y="2540775"/>
            <a:ext cx="171450" cy="171450"/>
          </a:xfrm>
          <a:prstGeom prst="rect">
            <a:avLst/>
          </a:prstGeom>
        </p:spPr>
      </p:pic>
      <p:sp>
        <p:nvSpPr>
          <p:cNvPr id="37" name="Text 25"/>
          <p:cNvSpPr/>
          <p:nvPr/>
        </p:nvSpPr>
        <p:spPr>
          <a:xfrm>
            <a:off x="6229350" y="2912250"/>
            <a:ext cx="739378" cy="135731"/>
          </a:xfrm>
          <a:prstGeom prst="rect">
            <a:avLst/>
          </a:prstGeom>
          <a:noFill/>
          <a:ln/>
        </p:spPr>
        <p:txBody>
          <a:bodyPr wrap="none" lIns="0" tIns="0" rIns="0" bIns="0" rtlCol="0" anchor="t">
            <a:spAutoFit/>
          </a:bodyPr>
          <a:lstStyle/>
          <a:p>
            <a:pPr marL="0" indent="0" algn="ctr">
              <a:lnSpc>
                <a:spcPts val="900"/>
              </a:lnSpc>
              <a:buNone/>
            </a:pPr>
            <a:r>
              <a:rPr lang="en-US" sz="683" b="1" dirty="0">
                <a:solidFill>
                  <a:srgbClr val="E6F1FF"/>
                </a:solidFill>
                <a:latin typeface="Open Sans" pitchFamily="34" charset="0"/>
                <a:ea typeface="Open Sans" pitchFamily="34" charset="-122"/>
                <a:cs typeface="Open Sans" pitchFamily="34" charset="-120"/>
              </a:rPr>
              <a:t>Novos Modelos</a:t>
            </a:r>
            <a:endParaRPr lang="en-US" sz="683" dirty="0"/>
          </a:p>
        </p:txBody>
      </p:sp>
      <p:sp>
        <p:nvSpPr>
          <p:cNvPr id="38" name="Shape 26"/>
          <p:cNvSpPr/>
          <p:nvPr/>
        </p:nvSpPr>
        <p:spPr>
          <a:xfrm>
            <a:off x="7263408" y="2412188"/>
            <a:ext cx="428625" cy="428625"/>
          </a:xfrm>
          <a:prstGeom prst="ellipse">
            <a:avLst/>
          </a:prstGeom>
          <a:solidFill>
            <a:srgbClr val="64FFDA">
              <a:alpha val="10000"/>
            </a:srgbClr>
          </a:solidFill>
          <a:ln/>
        </p:spPr>
        <p:txBody>
          <a:bodyPr/>
          <a:lstStyle/>
          <a:p>
            <a:endParaRPr lang="pt-BR"/>
          </a:p>
        </p:txBody>
      </p:sp>
      <p:pic>
        <p:nvPicPr>
          <p:cNvPr id="39" name="Image 10" descr="preencoded.png"/>
          <p:cNvPicPr>
            <a:picLocks noChangeAspect="1"/>
          </p:cNvPicPr>
          <p:nvPr/>
        </p:nvPicPr>
        <p:blipFill>
          <a:blip r:embed="rId12"/>
          <a:stretch>
            <a:fillRect/>
          </a:stretch>
        </p:blipFill>
        <p:spPr>
          <a:xfrm>
            <a:off x="7391995" y="2540775"/>
            <a:ext cx="171450" cy="171450"/>
          </a:xfrm>
          <a:prstGeom prst="rect">
            <a:avLst/>
          </a:prstGeom>
        </p:spPr>
      </p:pic>
      <p:sp>
        <p:nvSpPr>
          <p:cNvPr id="40" name="Text 27"/>
          <p:cNvSpPr/>
          <p:nvPr/>
        </p:nvSpPr>
        <p:spPr>
          <a:xfrm>
            <a:off x="7183041" y="2912250"/>
            <a:ext cx="589359" cy="135731"/>
          </a:xfrm>
          <a:prstGeom prst="rect">
            <a:avLst/>
          </a:prstGeom>
          <a:noFill/>
          <a:ln/>
        </p:spPr>
        <p:txBody>
          <a:bodyPr wrap="none" lIns="0" tIns="0" rIns="0" bIns="0" rtlCol="0" anchor="t">
            <a:spAutoFit/>
          </a:bodyPr>
          <a:lstStyle/>
          <a:p>
            <a:pPr marL="0" indent="0" algn="ctr">
              <a:lnSpc>
                <a:spcPts val="900"/>
              </a:lnSpc>
              <a:buNone/>
            </a:pPr>
            <a:r>
              <a:rPr lang="en-US" sz="683" b="1" dirty="0">
                <a:solidFill>
                  <a:srgbClr val="E6F1FF"/>
                </a:solidFill>
                <a:latin typeface="Open Sans" pitchFamily="34" charset="0"/>
                <a:ea typeface="Open Sans" pitchFamily="34" charset="-122"/>
                <a:cs typeface="Open Sans" pitchFamily="34" charset="-120"/>
              </a:rPr>
              <a:t>Testes Reais</a:t>
            </a:r>
            <a:endParaRPr lang="en-US" sz="683" dirty="0"/>
          </a:p>
        </p:txBody>
      </p:sp>
      <p:pic>
        <p:nvPicPr>
          <p:cNvPr id="41" name="Image 11" descr="preencoded.png"/>
          <p:cNvPicPr>
            <a:picLocks noChangeAspect="1"/>
          </p:cNvPicPr>
          <p:nvPr/>
        </p:nvPicPr>
        <p:blipFill>
          <a:blip r:embed="rId13"/>
          <a:stretch>
            <a:fillRect/>
          </a:stretch>
        </p:blipFill>
        <p:spPr>
          <a:xfrm>
            <a:off x="5998964" y="3353377"/>
            <a:ext cx="100013" cy="100013"/>
          </a:xfrm>
          <a:prstGeom prst="rect">
            <a:avLst/>
          </a:prstGeom>
        </p:spPr>
      </p:pic>
      <p:sp>
        <p:nvSpPr>
          <p:cNvPr id="42" name="Text 28"/>
          <p:cNvSpPr/>
          <p:nvPr/>
        </p:nvSpPr>
        <p:spPr>
          <a:xfrm>
            <a:off x="6134695" y="3333731"/>
            <a:ext cx="1225153" cy="135731"/>
          </a:xfrm>
          <a:prstGeom prst="rect">
            <a:avLst/>
          </a:prstGeom>
          <a:noFill/>
          <a:ln/>
        </p:spPr>
        <p:txBody>
          <a:bodyPr wrap="none" lIns="0" tIns="0" rIns="0" bIns="0" rtlCol="0" anchor="t">
            <a:spAutoFit/>
          </a:bodyPr>
          <a:lstStyle/>
          <a:p>
            <a:pPr marL="0" indent="0" algn="ctr">
              <a:lnSpc>
                <a:spcPts val="900"/>
              </a:lnSpc>
              <a:buNone/>
            </a:pPr>
            <a:r>
              <a:rPr lang="en-US" sz="727" dirty="0">
                <a:solidFill>
                  <a:srgbClr val="A8B2D1"/>
                </a:solidFill>
                <a:latin typeface="Open Sans" pitchFamily="34" charset="0"/>
                <a:ea typeface="Open Sans" pitchFamily="34" charset="-122"/>
                <a:cs typeface="Open Sans" pitchFamily="34" charset="-120"/>
              </a:rPr>
              <a:t>Conformidade Monitorada</a:t>
            </a:r>
            <a:endParaRPr lang="en-US" sz="727"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6">
    <p:spTree>
      <p:nvGrpSpPr>
        <p:cNvPr id="1" name=""/>
        <p:cNvGrpSpPr/>
        <p:nvPr/>
      </p:nvGrpSpPr>
      <p:grpSpPr>
        <a:xfrm>
          <a:off x="0" y="0"/>
          <a:ext cx="0" cy="0"/>
          <a:chOff x="0" y="0"/>
          <a:chExt cx="0" cy="0"/>
        </a:xfrm>
      </p:grpSpPr>
      <p:pic>
        <p:nvPicPr>
          <p:cNvPr id="3" name="Image 1" descr="preencoded.png"/>
          <p:cNvPicPr>
            <a:picLocks noChangeAspect="1"/>
          </p:cNvPicPr>
          <p:nvPr/>
        </p:nvPicPr>
        <p:blipFill>
          <a:blip r:embed="rId3"/>
          <a:stretch>
            <a:fillRect/>
          </a:stretch>
        </p:blipFill>
        <p:spPr>
          <a:xfrm rot="-900000">
            <a:off x="7608094" y="2643188"/>
            <a:ext cx="1821656" cy="2428875"/>
          </a:xfrm>
          <a:prstGeom prst="rect">
            <a:avLst/>
          </a:prstGeom>
        </p:spPr>
      </p:pic>
      <p:sp>
        <p:nvSpPr>
          <p:cNvPr id="4" name="Shape 0"/>
          <p:cNvSpPr/>
          <p:nvPr/>
        </p:nvSpPr>
        <p:spPr>
          <a:xfrm>
            <a:off x="285750" y="428625"/>
            <a:ext cx="8572500" cy="716161"/>
          </a:xfrm>
          <a:prstGeom prst="rect">
            <a:avLst/>
          </a:prstGeom>
          <a:solidFill>
            <a:srgbClr val="000000">
              <a:alpha val="0"/>
            </a:srgbClr>
          </a:solidFill>
          <a:ln/>
        </p:spPr>
        <p:txBody>
          <a:bodyPr/>
          <a:lstStyle/>
          <a:p>
            <a:endParaRPr lang="pt-BR"/>
          </a:p>
        </p:txBody>
      </p:sp>
      <p:sp>
        <p:nvSpPr>
          <p:cNvPr id="5" name="Shape 1"/>
          <p:cNvSpPr/>
          <p:nvPr/>
        </p:nvSpPr>
        <p:spPr>
          <a:xfrm>
            <a:off x="285750" y="428625"/>
            <a:ext cx="28575" cy="716161"/>
          </a:xfrm>
          <a:prstGeom prst="rect">
            <a:avLst/>
          </a:prstGeom>
          <a:solidFill>
            <a:srgbClr val="64FFDA"/>
          </a:solidFill>
          <a:ln/>
        </p:spPr>
        <p:txBody>
          <a:bodyPr/>
          <a:lstStyle/>
          <a:p>
            <a:endParaRPr lang="pt-BR"/>
          </a:p>
        </p:txBody>
      </p:sp>
      <p:sp>
        <p:nvSpPr>
          <p:cNvPr id="6" name="Text 2"/>
          <p:cNvSpPr/>
          <p:nvPr/>
        </p:nvSpPr>
        <p:spPr>
          <a:xfrm>
            <a:off x="428625" y="428625"/>
            <a:ext cx="8429625" cy="417909"/>
          </a:xfrm>
          <a:prstGeom prst="rect">
            <a:avLst/>
          </a:prstGeom>
          <a:noFill/>
          <a:ln/>
        </p:spPr>
        <p:txBody>
          <a:bodyPr wrap="none" lIns="0" tIns="0" rIns="0" bIns="0" rtlCol="0" anchor="t">
            <a:spAutoFit/>
          </a:bodyPr>
          <a:lstStyle/>
          <a:p>
            <a:pPr marL="0" indent="0" algn="l">
              <a:lnSpc>
                <a:spcPts val="3200"/>
              </a:lnSpc>
              <a:buNone/>
            </a:pPr>
            <a:r>
              <a:rPr lang="en-US" sz="2436" b="1" dirty="0">
                <a:solidFill>
                  <a:srgbClr val="E6F1FF"/>
                </a:solidFill>
                <a:latin typeface="Montserrat" pitchFamily="34" charset="0"/>
                <a:ea typeface="Montserrat" pitchFamily="34" charset="-122"/>
                <a:cs typeface="Montserrat" pitchFamily="34" charset="-120"/>
              </a:rPr>
              <a:t>CHECKLIST DE CONFORMIDADE</a:t>
            </a:r>
            <a:endParaRPr lang="en-US" sz="2436" dirty="0"/>
          </a:p>
        </p:txBody>
      </p:sp>
      <p:sp>
        <p:nvSpPr>
          <p:cNvPr id="7" name="Text 3"/>
          <p:cNvSpPr/>
          <p:nvPr/>
        </p:nvSpPr>
        <p:spPr>
          <a:xfrm>
            <a:off x="428625" y="917972"/>
            <a:ext cx="8429625" cy="226814"/>
          </a:xfrm>
          <a:prstGeom prst="rect">
            <a:avLst/>
          </a:prstGeom>
          <a:noFill/>
          <a:ln/>
        </p:spPr>
        <p:txBody>
          <a:bodyPr wrap="none" lIns="0" tIns="0" rIns="0" bIns="0" rtlCol="0" anchor="t">
            <a:spAutoFit/>
          </a:bodyPr>
          <a:lstStyle/>
          <a:p>
            <a:pPr marL="0" indent="0" algn="l">
              <a:lnSpc>
                <a:spcPts val="1600"/>
              </a:lnSpc>
              <a:buNone/>
            </a:pPr>
            <a:r>
              <a:rPr lang="en-US" sz="1269" dirty="0">
                <a:solidFill>
                  <a:srgbClr val="64FFDA"/>
                </a:solidFill>
                <a:latin typeface="Roboto Mono" pitchFamily="34" charset="0"/>
                <a:ea typeface="Roboto Mono" pitchFamily="34" charset="-122"/>
                <a:cs typeface="Roboto Mono" pitchFamily="34" charset="-120"/>
              </a:rPr>
              <a:t>Validando o uso de IA na Prática Jurídica</a:t>
            </a:r>
            <a:endParaRPr lang="en-US" sz="1269" dirty="0"/>
          </a:p>
        </p:txBody>
      </p:sp>
      <p:sp>
        <p:nvSpPr>
          <p:cNvPr id="8" name="Shape 4"/>
          <p:cNvSpPr/>
          <p:nvPr/>
        </p:nvSpPr>
        <p:spPr>
          <a:xfrm>
            <a:off x="285750" y="1359098"/>
            <a:ext cx="4186238" cy="3105745"/>
          </a:xfrm>
          <a:prstGeom prst="rect">
            <a:avLst/>
          </a:prstGeom>
          <a:solidFill>
            <a:srgbClr val="FFFFFF">
              <a:alpha val="3000"/>
            </a:srgbClr>
          </a:solidFill>
          <a:ln w="9144">
            <a:solidFill>
              <a:srgbClr val="64FFDA">
                <a:alpha val="20000"/>
              </a:srgbClr>
            </a:solidFill>
            <a:prstDash val="solid"/>
          </a:ln>
        </p:spPr>
        <p:txBody>
          <a:bodyPr/>
          <a:lstStyle/>
          <a:p>
            <a:endParaRPr lang="pt-BR"/>
          </a:p>
        </p:txBody>
      </p:sp>
      <p:pic>
        <p:nvPicPr>
          <p:cNvPr id="9" name="Image 2" descr="preencoded.png"/>
          <p:cNvPicPr>
            <a:picLocks noChangeAspect="1"/>
          </p:cNvPicPr>
          <p:nvPr/>
        </p:nvPicPr>
        <p:blipFill>
          <a:blip r:embed="rId4"/>
          <a:stretch>
            <a:fillRect/>
          </a:stretch>
        </p:blipFill>
        <p:spPr>
          <a:xfrm>
            <a:off x="428625" y="1511796"/>
            <a:ext cx="171450" cy="171450"/>
          </a:xfrm>
          <a:prstGeom prst="rect">
            <a:avLst/>
          </a:prstGeom>
        </p:spPr>
      </p:pic>
      <p:sp>
        <p:nvSpPr>
          <p:cNvPr id="10" name="Text 5"/>
          <p:cNvSpPr/>
          <p:nvPr/>
        </p:nvSpPr>
        <p:spPr>
          <a:xfrm>
            <a:off x="707231" y="1501973"/>
            <a:ext cx="2214563" cy="191095"/>
          </a:xfrm>
          <a:prstGeom prst="rect">
            <a:avLst/>
          </a:prstGeom>
          <a:noFill/>
          <a:ln/>
        </p:spPr>
        <p:txBody>
          <a:bodyPr wrap="none" lIns="0" tIns="0" rIns="0" bIns="0" rtlCol="0" anchor="t">
            <a:spAutoFit/>
          </a:bodyPr>
          <a:lstStyle/>
          <a:p>
            <a:pPr marL="0" indent="0" algn="l">
              <a:lnSpc>
                <a:spcPts val="1500"/>
              </a:lnSpc>
              <a:buNone/>
            </a:pPr>
            <a:r>
              <a:rPr lang="en-US" sz="1090" b="1" dirty="0">
                <a:solidFill>
                  <a:srgbClr val="E6F1FF"/>
                </a:solidFill>
                <a:latin typeface="Montserrat" pitchFamily="34" charset="0"/>
                <a:ea typeface="Montserrat" pitchFamily="34" charset="-122"/>
                <a:cs typeface="Montserrat" pitchFamily="34" charset="-120"/>
              </a:rPr>
              <a:t>Proteção de Dados (LGPD)</a:t>
            </a:r>
            <a:endParaRPr lang="en-US" sz="1090" dirty="0"/>
          </a:p>
        </p:txBody>
      </p:sp>
      <p:pic>
        <p:nvPicPr>
          <p:cNvPr id="11" name="Image 3" descr="preencoded.png"/>
          <p:cNvPicPr>
            <a:picLocks noChangeAspect="1"/>
          </p:cNvPicPr>
          <p:nvPr/>
        </p:nvPicPr>
        <p:blipFill>
          <a:blip r:embed="rId5"/>
          <a:stretch>
            <a:fillRect/>
          </a:stretch>
        </p:blipFill>
        <p:spPr>
          <a:xfrm>
            <a:off x="428625" y="1921669"/>
            <a:ext cx="125016" cy="142875"/>
          </a:xfrm>
          <a:prstGeom prst="rect">
            <a:avLst/>
          </a:prstGeom>
        </p:spPr>
      </p:pic>
      <p:sp>
        <p:nvSpPr>
          <p:cNvPr id="12" name="Text 6"/>
          <p:cNvSpPr/>
          <p:nvPr/>
        </p:nvSpPr>
        <p:spPr>
          <a:xfrm>
            <a:off x="660797" y="1900238"/>
            <a:ext cx="3668316" cy="360034"/>
          </a:xfrm>
          <a:prstGeom prst="rect">
            <a:avLst/>
          </a:prstGeom>
          <a:noFill/>
          <a:ln/>
        </p:spPr>
        <p:txBody>
          <a:bodyPr wrap="square" lIns="0" tIns="0" rIns="0" bIns="0" rtlCol="0" anchor="t">
            <a:spAutoFit/>
          </a:bodyPr>
          <a:lstStyle/>
          <a:p>
            <a:pPr marL="0" indent="0" algn="l">
              <a:lnSpc>
                <a:spcPts val="1400"/>
              </a:lnSpc>
              <a:buNone/>
            </a:pPr>
            <a:r>
              <a:rPr lang="en-US" sz="885" b="1" dirty="0">
                <a:solidFill>
                  <a:srgbClr val="E6F1FF"/>
                </a:solidFill>
                <a:latin typeface="Open Sans" pitchFamily="34" charset="0"/>
                <a:ea typeface="Open Sans" pitchFamily="34" charset="-122"/>
                <a:cs typeface="Open Sans" pitchFamily="34" charset="-120"/>
              </a:rPr>
              <a:t>Base Legal Definida:</a:t>
            </a:r>
            <a:r>
              <a:rPr lang="en-US" sz="942" dirty="0">
                <a:solidFill>
                  <a:srgbClr val="A8B2D1"/>
                </a:solidFill>
                <a:latin typeface="Open Sans" pitchFamily="34" charset="0"/>
                <a:ea typeface="Open Sans" pitchFamily="34" charset="-122"/>
                <a:cs typeface="Open Sans" pitchFamily="34" charset="-120"/>
              </a:rPr>
              <a:t> O uso de dados pessoais tem justificativa clara (ex: execução de contrato)?</a:t>
            </a:r>
            <a:endParaRPr lang="en-US" sz="885" dirty="0"/>
          </a:p>
        </p:txBody>
      </p:sp>
      <p:pic>
        <p:nvPicPr>
          <p:cNvPr id="13" name="Image 4" descr="preencoded.png"/>
          <p:cNvPicPr>
            <a:picLocks noChangeAspect="1"/>
          </p:cNvPicPr>
          <p:nvPr/>
        </p:nvPicPr>
        <p:blipFill>
          <a:blip r:embed="rId6"/>
          <a:stretch>
            <a:fillRect/>
          </a:stretch>
        </p:blipFill>
        <p:spPr>
          <a:xfrm>
            <a:off x="428625" y="2381715"/>
            <a:ext cx="125016" cy="142875"/>
          </a:xfrm>
          <a:prstGeom prst="rect">
            <a:avLst/>
          </a:prstGeom>
        </p:spPr>
      </p:pic>
      <p:sp>
        <p:nvSpPr>
          <p:cNvPr id="14" name="Text 7"/>
          <p:cNvSpPr/>
          <p:nvPr/>
        </p:nvSpPr>
        <p:spPr>
          <a:xfrm>
            <a:off x="660797" y="2360284"/>
            <a:ext cx="3668316" cy="360034"/>
          </a:xfrm>
          <a:prstGeom prst="rect">
            <a:avLst/>
          </a:prstGeom>
          <a:noFill/>
          <a:ln/>
        </p:spPr>
        <p:txBody>
          <a:bodyPr wrap="square" lIns="0" tIns="0" rIns="0" bIns="0" rtlCol="0" anchor="t">
            <a:spAutoFit/>
          </a:bodyPr>
          <a:lstStyle/>
          <a:p>
            <a:pPr marL="0" indent="0" algn="l">
              <a:lnSpc>
                <a:spcPts val="1400"/>
              </a:lnSpc>
              <a:buNone/>
            </a:pPr>
            <a:r>
              <a:rPr lang="en-US" sz="885" b="1" dirty="0">
                <a:solidFill>
                  <a:srgbClr val="E6F1FF"/>
                </a:solidFill>
                <a:latin typeface="Open Sans" pitchFamily="34" charset="0"/>
                <a:ea typeface="Open Sans" pitchFamily="34" charset="-122"/>
                <a:cs typeface="Open Sans" pitchFamily="34" charset="-120"/>
              </a:rPr>
              <a:t>Anonimização:</a:t>
            </a:r>
            <a:r>
              <a:rPr lang="en-US" sz="942" dirty="0">
                <a:solidFill>
                  <a:srgbClr val="A8B2D1"/>
                </a:solidFill>
                <a:latin typeface="Open Sans" pitchFamily="34" charset="0"/>
                <a:ea typeface="Open Sans" pitchFamily="34" charset="-122"/>
                <a:cs typeface="Open Sans" pitchFamily="34" charset="-120"/>
              </a:rPr>
              <a:t> Nomes, CPFs e dados sensíveis foram removidos antes do input?</a:t>
            </a:r>
            <a:endParaRPr lang="en-US" sz="885" dirty="0"/>
          </a:p>
        </p:txBody>
      </p:sp>
      <p:pic>
        <p:nvPicPr>
          <p:cNvPr id="15" name="Image 5" descr="preencoded.png"/>
          <p:cNvPicPr>
            <a:picLocks noChangeAspect="1"/>
          </p:cNvPicPr>
          <p:nvPr/>
        </p:nvPicPr>
        <p:blipFill>
          <a:blip r:embed="rId7"/>
          <a:stretch>
            <a:fillRect/>
          </a:stretch>
        </p:blipFill>
        <p:spPr>
          <a:xfrm>
            <a:off x="428625" y="2841761"/>
            <a:ext cx="125016" cy="142875"/>
          </a:xfrm>
          <a:prstGeom prst="rect">
            <a:avLst/>
          </a:prstGeom>
        </p:spPr>
      </p:pic>
      <p:sp>
        <p:nvSpPr>
          <p:cNvPr id="16" name="Text 8"/>
          <p:cNvSpPr/>
          <p:nvPr/>
        </p:nvSpPr>
        <p:spPr>
          <a:xfrm>
            <a:off x="660797" y="2820330"/>
            <a:ext cx="3657600" cy="180017"/>
          </a:xfrm>
          <a:prstGeom prst="rect">
            <a:avLst/>
          </a:prstGeom>
          <a:noFill/>
          <a:ln/>
        </p:spPr>
        <p:txBody>
          <a:bodyPr wrap="none" lIns="0" tIns="0" rIns="0" bIns="0" rtlCol="0" anchor="t">
            <a:spAutoFit/>
          </a:bodyPr>
          <a:lstStyle/>
          <a:p>
            <a:pPr marL="0" indent="0" algn="l">
              <a:lnSpc>
                <a:spcPts val="1400"/>
              </a:lnSpc>
              <a:buNone/>
            </a:pPr>
            <a:r>
              <a:rPr lang="en-US" sz="885" b="1" dirty="0">
                <a:solidFill>
                  <a:srgbClr val="E6F1FF"/>
                </a:solidFill>
                <a:latin typeface="Open Sans" pitchFamily="34" charset="0"/>
                <a:ea typeface="Open Sans" pitchFamily="34" charset="-122"/>
                <a:cs typeface="Open Sans" pitchFamily="34" charset="-120"/>
              </a:rPr>
              <a:t>DPIA:</a:t>
            </a:r>
            <a:r>
              <a:rPr lang="en-US" sz="942" dirty="0">
                <a:solidFill>
                  <a:srgbClr val="A8B2D1"/>
                </a:solidFill>
                <a:latin typeface="Open Sans" pitchFamily="34" charset="0"/>
                <a:ea typeface="Open Sans" pitchFamily="34" charset="-122"/>
                <a:cs typeface="Open Sans" pitchFamily="34" charset="-120"/>
              </a:rPr>
              <a:t> Existe Relatório de Impacto para processos de alto risco?</a:t>
            </a:r>
            <a:endParaRPr lang="en-US" sz="885" dirty="0"/>
          </a:p>
        </p:txBody>
      </p:sp>
      <p:sp>
        <p:nvSpPr>
          <p:cNvPr id="17" name="Shape 9"/>
          <p:cNvSpPr/>
          <p:nvPr/>
        </p:nvSpPr>
        <p:spPr>
          <a:xfrm>
            <a:off x="4672013" y="1359098"/>
            <a:ext cx="4186238" cy="3105745"/>
          </a:xfrm>
          <a:prstGeom prst="rect">
            <a:avLst/>
          </a:prstGeom>
          <a:solidFill>
            <a:srgbClr val="FFFFFF">
              <a:alpha val="3000"/>
            </a:srgbClr>
          </a:solidFill>
          <a:ln w="9144">
            <a:solidFill>
              <a:srgbClr val="64FFDA">
                <a:alpha val="20000"/>
              </a:srgbClr>
            </a:solidFill>
            <a:prstDash val="solid"/>
          </a:ln>
        </p:spPr>
        <p:txBody>
          <a:bodyPr/>
          <a:lstStyle/>
          <a:p>
            <a:endParaRPr lang="pt-BR"/>
          </a:p>
        </p:txBody>
      </p:sp>
      <p:pic>
        <p:nvPicPr>
          <p:cNvPr id="18" name="Image 6" descr="preencoded.png"/>
          <p:cNvPicPr>
            <a:picLocks noChangeAspect="1"/>
          </p:cNvPicPr>
          <p:nvPr/>
        </p:nvPicPr>
        <p:blipFill>
          <a:blip r:embed="rId8"/>
          <a:stretch>
            <a:fillRect/>
          </a:stretch>
        </p:blipFill>
        <p:spPr>
          <a:xfrm>
            <a:off x="4814888" y="1511796"/>
            <a:ext cx="150019" cy="171450"/>
          </a:xfrm>
          <a:prstGeom prst="rect">
            <a:avLst/>
          </a:prstGeom>
        </p:spPr>
      </p:pic>
      <p:sp>
        <p:nvSpPr>
          <p:cNvPr id="19" name="Text 10"/>
          <p:cNvSpPr/>
          <p:nvPr/>
        </p:nvSpPr>
        <p:spPr>
          <a:xfrm>
            <a:off x="5072063" y="1501973"/>
            <a:ext cx="1501973" cy="191095"/>
          </a:xfrm>
          <a:prstGeom prst="rect">
            <a:avLst/>
          </a:prstGeom>
          <a:noFill/>
          <a:ln/>
        </p:spPr>
        <p:txBody>
          <a:bodyPr wrap="none" lIns="0" tIns="0" rIns="0" bIns="0" rtlCol="0" anchor="t">
            <a:spAutoFit/>
          </a:bodyPr>
          <a:lstStyle/>
          <a:p>
            <a:pPr marL="0" indent="0" algn="l">
              <a:lnSpc>
                <a:spcPts val="1500"/>
              </a:lnSpc>
              <a:buNone/>
            </a:pPr>
            <a:r>
              <a:rPr lang="en-US" sz="1090" b="1" dirty="0">
                <a:solidFill>
                  <a:srgbClr val="E6F1FF"/>
                </a:solidFill>
                <a:latin typeface="Montserrat" pitchFamily="34" charset="0"/>
                <a:ea typeface="Montserrat" pitchFamily="34" charset="-122"/>
                <a:cs typeface="Montserrat" pitchFamily="34" charset="-120"/>
              </a:rPr>
              <a:t>Segurança e Ética</a:t>
            </a:r>
            <a:endParaRPr lang="en-US" sz="1090" dirty="0"/>
          </a:p>
        </p:txBody>
      </p:sp>
      <p:pic>
        <p:nvPicPr>
          <p:cNvPr id="20" name="Image 7" descr="preencoded.png"/>
          <p:cNvPicPr>
            <a:picLocks noChangeAspect="1"/>
          </p:cNvPicPr>
          <p:nvPr/>
        </p:nvPicPr>
        <p:blipFill>
          <a:blip r:embed="rId5"/>
          <a:stretch>
            <a:fillRect/>
          </a:stretch>
        </p:blipFill>
        <p:spPr>
          <a:xfrm>
            <a:off x="4814888" y="1921669"/>
            <a:ext cx="125016" cy="142875"/>
          </a:xfrm>
          <a:prstGeom prst="rect">
            <a:avLst/>
          </a:prstGeom>
        </p:spPr>
      </p:pic>
      <p:sp>
        <p:nvSpPr>
          <p:cNvPr id="21" name="Text 11"/>
          <p:cNvSpPr/>
          <p:nvPr/>
        </p:nvSpPr>
        <p:spPr>
          <a:xfrm>
            <a:off x="5047059" y="1900238"/>
            <a:ext cx="3668316" cy="360034"/>
          </a:xfrm>
          <a:prstGeom prst="rect">
            <a:avLst/>
          </a:prstGeom>
          <a:noFill/>
          <a:ln/>
        </p:spPr>
        <p:txBody>
          <a:bodyPr wrap="square" lIns="0" tIns="0" rIns="0" bIns="0" rtlCol="0" anchor="t">
            <a:spAutoFit/>
          </a:bodyPr>
          <a:lstStyle/>
          <a:p>
            <a:pPr marL="0" indent="0" algn="l">
              <a:lnSpc>
                <a:spcPts val="1400"/>
              </a:lnSpc>
              <a:buNone/>
            </a:pPr>
            <a:r>
              <a:rPr lang="en-US" sz="885" b="1" dirty="0">
                <a:solidFill>
                  <a:srgbClr val="E6F1FF"/>
                </a:solidFill>
                <a:latin typeface="Open Sans" pitchFamily="34" charset="0"/>
                <a:ea typeface="Open Sans" pitchFamily="34" charset="-122"/>
                <a:cs typeface="Open Sans" pitchFamily="34" charset="-120"/>
              </a:rPr>
              <a:t>Configuração de Treino:</a:t>
            </a:r>
            <a:r>
              <a:rPr lang="en-US" sz="942" dirty="0">
                <a:solidFill>
                  <a:srgbClr val="A8B2D1"/>
                </a:solidFill>
                <a:latin typeface="Open Sans" pitchFamily="34" charset="0"/>
                <a:ea typeface="Open Sans" pitchFamily="34" charset="-122"/>
                <a:cs typeface="Open Sans" pitchFamily="34" charset="-120"/>
              </a:rPr>
              <a:t> A opção de "Não treinar com meus dados" está ativa?</a:t>
            </a:r>
            <a:endParaRPr lang="en-US" sz="885" dirty="0"/>
          </a:p>
        </p:txBody>
      </p:sp>
      <p:pic>
        <p:nvPicPr>
          <p:cNvPr id="22" name="Image 8" descr="preencoded.png"/>
          <p:cNvPicPr>
            <a:picLocks noChangeAspect="1"/>
          </p:cNvPicPr>
          <p:nvPr/>
        </p:nvPicPr>
        <p:blipFill>
          <a:blip r:embed="rId6"/>
          <a:stretch>
            <a:fillRect/>
          </a:stretch>
        </p:blipFill>
        <p:spPr>
          <a:xfrm>
            <a:off x="4814888" y="2381715"/>
            <a:ext cx="125016" cy="142875"/>
          </a:xfrm>
          <a:prstGeom prst="rect">
            <a:avLst/>
          </a:prstGeom>
        </p:spPr>
      </p:pic>
      <p:sp>
        <p:nvSpPr>
          <p:cNvPr id="23" name="Text 12"/>
          <p:cNvSpPr/>
          <p:nvPr/>
        </p:nvSpPr>
        <p:spPr>
          <a:xfrm>
            <a:off x="5047059" y="2360284"/>
            <a:ext cx="3668316" cy="360034"/>
          </a:xfrm>
          <a:prstGeom prst="rect">
            <a:avLst/>
          </a:prstGeom>
          <a:noFill/>
          <a:ln/>
        </p:spPr>
        <p:txBody>
          <a:bodyPr wrap="square" lIns="0" tIns="0" rIns="0" bIns="0" rtlCol="0" anchor="t">
            <a:spAutoFit/>
          </a:bodyPr>
          <a:lstStyle/>
          <a:p>
            <a:pPr marL="0" indent="0" algn="l">
              <a:lnSpc>
                <a:spcPts val="1400"/>
              </a:lnSpc>
              <a:buNone/>
            </a:pPr>
            <a:r>
              <a:rPr lang="en-US" sz="885" b="1" dirty="0">
                <a:solidFill>
                  <a:srgbClr val="E6F1FF"/>
                </a:solidFill>
                <a:latin typeface="Open Sans" pitchFamily="34" charset="0"/>
                <a:ea typeface="Open Sans" pitchFamily="34" charset="-122"/>
                <a:cs typeface="Open Sans" pitchFamily="34" charset="-120"/>
              </a:rPr>
              <a:t>Human-in-the-loop:</a:t>
            </a:r>
            <a:r>
              <a:rPr lang="en-US" sz="942" dirty="0">
                <a:solidFill>
                  <a:srgbClr val="A8B2D1"/>
                </a:solidFill>
                <a:latin typeface="Open Sans" pitchFamily="34" charset="0"/>
                <a:ea typeface="Open Sans" pitchFamily="34" charset="-122"/>
                <a:cs typeface="Open Sans" pitchFamily="34" charset="-120"/>
              </a:rPr>
              <a:t> Todo conteúdo gerado passa por revisão humana obrigatória?</a:t>
            </a:r>
            <a:endParaRPr lang="en-US" sz="885" dirty="0"/>
          </a:p>
        </p:txBody>
      </p:sp>
      <p:pic>
        <p:nvPicPr>
          <p:cNvPr id="24" name="Image 9" descr="preencoded.png"/>
          <p:cNvPicPr>
            <a:picLocks noChangeAspect="1"/>
          </p:cNvPicPr>
          <p:nvPr/>
        </p:nvPicPr>
        <p:blipFill>
          <a:blip r:embed="rId7"/>
          <a:stretch>
            <a:fillRect/>
          </a:stretch>
        </p:blipFill>
        <p:spPr>
          <a:xfrm>
            <a:off x="4814888" y="2841761"/>
            <a:ext cx="125016" cy="142875"/>
          </a:xfrm>
          <a:prstGeom prst="rect">
            <a:avLst/>
          </a:prstGeom>
        </p:spPr>
      </p:pic>
      <p:sp>
        <p:nvSpPr>
          <p:cNvPr id="25" name="Text 13"/>
          <p:cNvSpPr/>
          <p:nvPr/>
        </p:nvSpPr>
        <p:spPr>
          <a:xfrm>
            <a:off x="5047059" y="2820330"/>
            <a:ext cx="3668316" cy="360034"/>
          </a:xfrm>
          <a:prstGeom prst="rect">
            <a:avLst/>
          </a:prstGeom>
          <a:noFill/>
          <a:ln/>
        </p:spPr>
        <p:txBody>
          <a:bodyPr wrap="square" lIns="0" tIns="0" rIns="0" bIns="0" rtlCol="0" anchor="t">
            <a:spAutoFit/>
          </a:bodyPr>
          <a:lstStyle/>
          <a:p>
            <a:pPr marL="0" indent="0" algn="l">
              <a:lnSpc>
                <a:spcPts val="1400"/>
              </a:lnSpc>
              <a:buNone/>
            </a:pPr>
            <a:r>
              <a:rPr lang="en-US" sz="885" b="1" dirty="0">
                <a:solidFill>
                  <a:srgbClr val="E6F1FF"/>
                </a:solidFill>
                <a:latin typeface="Open Sans" pitchFamily="34" charset="0"/>
                <a:ea typeface="Open Sans" pitchFamily="34" charset="-122"/>
                <a:cs typeface="Open Sans" pitchFamily="34" charset="-120"/>
              </a:rPr>
              <a:t>Transparência:</a:t>
            </a:r>
            <a:r>
              <a:rPr lang="en-US" sz="942" dirty="0">
                <a:solidFill>
                  <a:srgbClr val="A8B2D1"/>
                </a:solidFill>
                <a:latin typeface="Open Sans" pitchFamily="34" charset="0"/>
                <a:ea typeface="Open Sans" pitchFamily="34" charset="-122"/>
                <a:cs typeface="Open Sans" pitchFamily="34" charset="-120"/>
              </a:rPr>
              <a:t> O cliente foi informado sobre o uso de ferramentas de IA?</a:t>
            </a:r>
            <a:endParaRPr lang="en-US" sz="885" dirty="0"/>
          </a:p>
        </p:txBody>
      </p:sp>
      <p:sp>
        <p:nvSpPr>
          <p:cNvPr id="26" name="Shape 14"/>
          <p:cNvSpPr/>
          <p:nvPr/>
        </p:nvSpPr>
        <p:spPr>
          <a:xfrm>
            <a:off x="285750" y="4607719"/>
            <a:ext cx="8572500" cy="321469"/>
          </a:xfrm>
          <a:prstGeom prst="rect">
            <a:avLst/>
          </a:prstGeom>
          <a:solidFill>
            <a:srgbClr val="64FFDA">
              <a:alpha val="10000"/>
            </a:srgbClr>
          </a:solidFill>
          <a:ln/>
        </p:spPr>
        <p:txBody>
          <a:bodyPr/>
          <a:lstStyle/>
          <a:p>
            <a:endParaRPr lang="pt-BR"/>
          </a:p>
        </p:txBody>
      </p:sp>
      <p:pic>
        <p:nvPicPr>
          <p:cNvPr id="27" name="Image 10" descr="preencoded.png"/>
          <p:cNvPicPr>
            <a:picLocks noChangeAspect="1"/>
          </p:cNvPicPr>
          <p:nvPr/>
        </p:nvPicPr>
        <p:blipFill>
          <a:blip r:embed="rId9"/>
          <a:stretch>
            <a:fillRect/>
          </a:stretch>
        </p:blipFill>
        <p:spPr>
          <a:xfrm>
            <a:off x="371475" y="4713089"/>
            <a:ext cx="114300" cy="114300"/>
          </a:xfrm>
          <a:prstGeom prst="rect">
            <a:avLst/>
          </a:prstGeom>
        </p:spPr>
      </p:pic>
      <p:sp>
        <p:nvSpPr>
          <p:cNvPr id="28" name="Text 15"/>
          <p:cNvSpPr/>
          <p:nvPr/>
        </p:nvSpPr>
        <p:spPr>
          <a:xfrm>
            <a:off x="485775" y="4693444"/>
            <a:ext cx="1560909" cy="150019"/>
          </a:xfrm>
          <a:prstGeom prst="rect">
            <a:avLst/>
          </a:prstGeom>
          <a:noFill/>
          <a:ln/>
        </p:spPr>
        <p:txBody>
          <a:bodyPr wrap="none" lIns="0" tIns="0" rIns="0" bIns="0" rtlCol="0" anchor="t">
            <a:spAutoFit/>
          </a:bodyPr>
          <a:lstStyle/>
          <a:p>
            <a:pPr marL="0" indent="0" algn="l">
              <a:lnSpc>
                <a:spcPts val="1100"/>
              </a:lnSpc>
              <a:buNone/>
            </a:pPr>
            <a:r>
              <a:rPr lang="en-US" sz="834" dirty="0">
                <a:solidFill>
                  <a:srgbClr val="64FFDA"/>
                </a:solidFill>
                <a:latin typeface="Roboto Mono" pitchFamily="34" charset="0"/>
                <a:ea typeface="Roboto Mono" pitchFamily="34" charset="-122"/>
                <a:cs typeface="Roboto Mono" pitchFamily="34" charset="-120"/>
              </a:rPr>
              <a:t>META: COMPLIANCE TOTAL</a:t>
            </a:r>
            <a:endParaRPr lang="en-US" sz="834" dirty="0"/>
          </a:p>
        </p:txBody>
      </p:sp>
      <p:sp>
        <p:nvSpPr>
          <p:cNvPr id="29" name="Shape 16"/>
          <p:cNvSpPr/>
          <p:nvPr/>
        </p:nvSpPr>
        <p:spPr>
          <a:xfrm>
            <a:off x="7343775" y="4732734"/>
            <a:ext cx="1428750" cy="71438"/>
          </a:xfrm>
          <a:prstGeom prst="roundRect">
            <a:avLst/>
          </a:prstGeom>
          <a:solidFill>
            <a:srgbClr val="FFFFFF">
              <a:alpha val="10000"/>
            </a:srgbClr>
          </a:solidFill>
          <a:ln/>
        </p:spPr>
        <p:txBody>
          <a:bodyPr/>
          <a:lstStyle/>
          <a:p>
            <a:endParaRPr lang="pt-B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7">
    <p:spTree>
      <p:nvGrpSpPr>
        <p:cNvPr id="1" name=""/>
        <p:cNvGrpSpPr/>
        <p:nvPr/>
      </p:nvGrpSpPr>
      <p:grpSpPr>
        <a:xfrm>
          <a:off x="0" y="0"/>
          <a:ext cx="0" cy="0"/>
          <a:chOff x="0" y="0"/>
          <a:chExt cx="0" cy="0"/>
        </a:xfrm>
      </p:grpSpPr>
      <p:sp>
        <p:nvSpPr>
          <p:cNvPr id="3" name="Shape 0"/>
          <p:cNvSpPr/>
          <p:nvPr/>
        </p:nvSpPr>
        <p:spPr>
          <a:xfrm>
            <a:off x="428625" y="428625"/>
            <a:ext cx="8286750" cy="716161"/>
          </a:xfrm>
          <a:prstGeom prst="rect">
            <a:avLst/>
          </a:prstGeom>
          <a:solidFill>
            <a:srgbClr val="000000">
              <a:alpha val="0"/>
            </a:srgbClr>
          </a:solidFill>
          <a:ln/>
        </p:spPr>
        <p:txBody>
          <a:bodyPr/>
          <a:lstStyle/>
          <a:p>
            <a:endParaRPr lang="pt-BR"/>
          </a:p>
        </p:txBody>
      </p:sp>
      <p:sp>
        <p:nvSpPr>
          <p:cNvPr id="4" name="Shape 1"/>
          <p:cNvSpPr/>
          <p:nvPr/>
        </p:nvSpPr>
        <p:spPr>
          <a:xfrm>
            <a:off x="428625" y="428625"/>
            <a:ext cx="28575" cy="716161"/>
          </a:xfrm>
          <a:prstGeom prst="rect">
            <a:avLst/>
          </a:prstGeom>
          <a:solidFill>
            <a:srgbClr val="FF6384"/>
          </a:solidFill>
          <a:ln/>
        </p:spPr>
        <p:txBody>
          <a:bodyPr/>
          <a:lstStyle/>
          <a:p>
            <a:endParaRPr lang="pt-BR"/>
          </a:p>
        </p:txBody>
      </p:sp>
      <p:sp>
        <p:nvSpPr>
          <p:cNvPr id="5" name="Text 2"/>
          <p:cNvSpPr/>
          <p:nvPr/>
        </p:nvSpPr>
        <p:spPr>
          <a:xfrm>
            <a:off x="571500" y="428625"/>
            <a:ext cx="8143875" cy="417909"/>
          </a:xfrm>
          <a:prstGeom prst="rect">
            <a:avLst/>
          </a:prstGeom>
          <a:noFill/>
          <a:ln/>
        </p:spPr>
        <p:txBody>
          <a:bodyPr wrap="none" lIns="0" tIns="0" rIns="0" bIns="0" rtlCol="0" anchor="t">
            <a:spAutoFit/>
          </a:bodyPr>
          <a:lstStyle/>
          <a:p>
            <a:pPr marL="0" indent="0" algn="l">
              <a:lnSpc>
                <a:spcPts val="3200"/>
              </a:lnSpc>
              <a:buNone/>
            </a:pPr>
            <a:r>
              <a:rPr lang="en-US" sz="2436" b="1" dirty="0">
                <a:solidFill>
                  <a:srgbClr val="E6F1FF"/>
                </a:solidFill>
                <a:latin typeface="Montserrat" pitchFamily="34" charset="0"/>
                <a:ea typeface="Montserrat" pitchFamily="34" charset="-122"/>
                <a:cs typeface="Montserrat" pitchFamily="34" charset="-120"/>
              </a:rPr>
              <a:t>ESTUDO DE CASO</a:t>
            </a:r>
            <a:endParaRPr lang="en-US" sz="2436" dirty="0"/>
          </a:p>
        </p:txBody>
      </p:sp>
      <p:sp>
        <p:nvSpPr>
          <p:cNvPr id="6" name="Text 3"/>
          <p:cNvSpPr/>
          <p:nvPr/>
        </p:nvSpPr>
        <p:spPr>
          <a:xfrm>
            <a:off x="571500" y="917972"/>
            <a:ext cx="8143875" cy="226814"/>
          </a:xfrm>
          <a:prstGeom prst="rect">
            <a:avLst/>
          </a:prstGeom>
          <a:noFill/>
          <a:ln/>
        </p:spPr>
        <p:txBody>
          <a:bodyPr wrap="none" lIns="0" tIns="0" rIns="0" bIns="0" rtlCol="0" anchor="t">
            <a:spAutoFit/>
          </a:bodyPr>
          <a:lstStyle/>
          <a:p>
            <a:pPr marL="0" indent="0" algn="l">
              <a:lnSpc>
                <a:spcPts val="1600"/>
              </a:lnSpc>
              <a:buNone/>
            </a:pPr>
            <a:r>
              <a:rPr lang="en-US" sz="1269" dirty="0">
                <a:solidFill>
                  <a:srgbClr val="FF6384"/>
                </a:solidFill>
                <a:latin typeface="Roboto Mono" pitchFamily="34" charset="0"/>
                <a:ea typeface="Roboto Mono" pitchFamily="34" charset="-122"/>
                <a:cs typeface="Roboto Mono" pitchFamily="34" charset="-120"/>
              </a:rPr>
              <a:t>O Precedente Telekall (Primeira Multa ANPD)</a:t>
            </a:r>
            <a:endParaRPr lang="en-US" sz="1269" dirty="0"/>
          </a:p>
        </p:txBody>
      </p:sp>
      <p:sp>
        <p:nvSpPr>
          <p:cNvPr id="7" name="Shape 4"/>
          <p:cNvSpPr/>
          <p:nvPr/>
        </p:nvSpPr>
        <p:spPr>
          <a:xfrm rot="-60000">
            <a:off x="1000125" y="1359098"/>
            <a:ext cx="7143750" cy="3355777"/>
          </a:xfrm>
          <a:prstGeom prst="rect">
            <a:avLst/>
          </a:prstGeom>
          <a:solidFill>
            <a:srgbClr val="FFFFFF"/>
          </a:solidFill>
          <a:ln/>
        </p:spPr>
        <p:txBody>
          <a:bodyPr/>
          <a:lstStyle/>
          <a:p>
            <a:endParaRPr lang="pt-BR"/>
          </a:p>
        </p:txBody>
      </p:sp>
      <p:sp>
        <p:nvSpPr>
          <p:cNvPr id="8" name="Shape 5"/>
          <p:cNvSpPr/>
          <p:nvPr/>
        </p:nvSpPr>
        <p:spPr>
          <a:xfrm rot="-60000">
            <a:off x="1000125" y="1359098"/>
            <a:ext cx="7143750" cy="3355777"/>
          </a:xfrm>
          <a:prstGeom prst="rect">
            <a:avLst/>
          </a:prstGeom>
          <a:solidFill>
            <a:srgbClr val="000000">
              <a:alpha val="10000"/>
            </a:srgbClr>
          </a:solidFill>
          <a:ln/>
        </p:spPr>
        <p:txBody>
          <a:bodyPr/>
          <a:lstStyle/>
          <a:p>
            <a:endParaRPr lang="pt-BR"/>
          </a:p>
        </p:txBody>
      </p:sp>
      <p:sp>
        <p:nvSpPr>
          <p:cNvPr id="9" name="Text 6"/>
          <p:cNvSpPr/>
          <p:nvPr/>
        </p:nvSpPr>
        <p:spPr>
          <a:xfrm rot="-960000">
            <a:off x="5145249" y="1611168"/>
            <a:ext cx="2693194" cy="562570"/>
          </a:xfrm>
          <a:prstGeom prst="rect">
            <a:avLst/>
          </a:prstGeom>
          <a:noFill/>
          <a:ln/>
        </p:spPr>
        <p:txBody>
          <a:bodyPr wrap="square" lIns="170053" tIns="85090" rIns="170053" bIns="85090" rtlCol="0" anchor="t">
            <a:spAutoFit/>
          </a:bodyPr>
          <a:lstStyle/>
          <a:p>
            <a:pPr marL="0" indent="0" algn="l">
              <a:lnSpc>
                <a:spcPts val="2700"/>
              </a:lnSpc>
              <a:buNone/>
            </a:pPr>
            <a:r>
              <a:rPr lang="en-US" sz="2016" b="1" kern="0" spc="4" dirty="0">
                <a:solidFill>
                  <a:srgbClr val="FF6384">
                    <a:alpha val="70000"/>
                  </a:srgbClr>
                </a:solidFill>
                <a:latin typeface="Montserrat" pitchFamily="34" charset="0"/>
                <a:ea typeface="Montserrat" pitchFamily="34" charset="-122"/>
                <a:cs typeface="Montserrat" pitchFamily="34" charset="-120"/>
              </a:rPr>
              <a:t>CONDENADA</a:t>
            </a:r>
            <a:endParaRPr lang="en-US" sz="2016" dirty="0"/>
          </a:p>
        </p:txBody>
      </p:sp>
      <p:sp>
        <p:nvSpPr>
          <p:cNvPr id="10" name="Text 7"/>
          <p:cNvSpPr/>
          <p:nvPr/>
        </p:nvSpPr>
        <p:spPr>
          <a:xfrm rot="-60000">
            <a:off x="1264288" y="1676925"/>
            <a:ext cx="2918222" cy="278606"/>
          </a:xfrm>
          <a:prstGeom prst="rect">
            <a:avLst/>
          </a:prstGeom>
          <a:noFill/>
          <a:ln/>
        </p:spPr>
        <p:txBody>
          <a:bodyPr wrap="none" lIns="0" tIns="0" rIns="0" bIns="0" rtlCol="0" anchor="t">
            <a:spAutoFit/>
          </a:bodyPr>
          <a:lstStyle/>
          <a:p>
            <a:pPr marL="0" indent="0" algn="l">
              <a:lnSpc>
                <a:spcPts val="2200"/>
              </a:lnSpc>
              <a:buNone/>
            </a:pPr>
            <a:r>
              <a:rPr lang="en-US" sz="1602" b="1" dirty="0">
                <a:solidFill>
                  <a:srgbClr val="0A192F"/>
                </a:solidFill>
                <a:latin typeface="Montserrat" pitchFamily="34" charset="0"/>
                <a:ea typeface="Montserrat" pitchFamily="34" charset="-122"/>
                <a:cs typeface="Montserrat" pitchFamily="34" charset="-120"/>
              </a:rPr>
              <a:t>TELEKALL INFOSERVICE</a:t>
            </a:r>
            <a:endParaRPr lang="en-US" sz="1602" dirty="0"/>
          </a:p>
        </p:txBody>
      </p:sp>
      <p:sp>
        <p:nvSpPr>
          <p:cNvPr id="11" name="Text 8"/>
          <p:cNvSpPr/>
          <p:nvPr/>
        </p:nvSpPr>
        <p:spPr>
          <a:xfrm rot="-60000">
            <a:off x="5665347" y="1735217"/>
            <a:ext cx="2171700" cy="150019"/>
          </a:xfrm>
          <a:prstGeom prst="rect">
            <a:avLst/>
          </a:prstGeom>
          <a:noFill/>
          <a:ln/>
        </p:spPr>
        <p:txBody>
          <a:bodyPr wrap="none" lIns="0" tIns="0" rIns="0" bIns="0" rtlCol="0" anchor="t">
            <a:spAutoFit/>
          </a:bodyPr>
          <a:lstStyle/>
          <a:p>
            <a:pPr marL="0" indent="0" algn="l">
              <a:lnSpc>
                <a:spcPts val="1100"/>
              </a:lnSpc>
              <a:buNone/>
            </a:pPr>
            <a:r>
              <a:rPr lang="en-US" sz="834" dirty="0">
                <a:solidFill>
                  <a:srgbClr val="555555"/>
                </a:solidFill>
                <a:latin typeface="Roboto Mono" pitchFamily="34" charset="0"/>
                <a:ea typeface="Roboto Mono" pitchFamily="34" charset="-122"/>
                <a:cs typeface="Roboto Mono" pitchFamily="34" charset="-120"/>
              </a:rPr>
              <a:t>Processo nº 00261.000489/2022-62</a:t>
            </a:r>
            <a:endParaRPr lang="en-US" sz="834" dirty="0"/>
          </a:p>
        </p:txBody>
      </p:sp>
      <p:pic>
        <p:nvPicPr>
          <p:cNvPr id="12" name="Image 1" descr="preencoded.png"/>
          <p:cNvPicPr>
            <a:picLocks noChangeAspect="1"/>
          </p:cNvPicPr>
          <p:nvPr/>
        </p:nvPicPr>
        <p:blipFill>
          <a:blip r:embed="rId3"/>
          <a:stretch>
            <a:fillRect/>
          </a:stretch>
        </p:blipFill>
        <p:spPr>
          <a:xfrm rot="-60000">
            <a:off x="1274786" y="2365547"/>
            <a:ext cx="128587" cy="128587"/>
          </a:xfrm>
          <a:prstGeom prst="rect">
            <a:avLst/>
          </a:prstGeom>
        </p:spPr>
      </p:pic>
      <p:sp>
        <p:nvSpPr>
          <p:cNvPr id="13" name="Text 9"/>
          <p:cNvSpPr/>
          <p:nvPr/>
        </p:nvSpPr>
        <p:spPr>
          <a:xfrm rot="-60000">
            <a:off x="1474739" y="2342968"/>
            <a:ext cx="678656" cy="157163"/>
          </a:xfrm>
          <a:prstGeom prst="rect">
            <a:avLst/>
          </a:prstGeom>
          <a:noFill/>
          <a:ln/>
        </p:spPr>
        <p:txBody>
          <a:bodyPr wrap="none" lIns="0" tIns="0" rIns="0" bIns="0" rtlCol="0" anchor="t">
            <a:spAutoFit/>
          </a:bodyPr>
          <a:lstStyle/>
          <a:p>
            <a:pPr marL="0" indent="0" algn="l">
              <a:lnSpc>
                <a:spcPts val="1200"/>
              </a:lnSpc>
              <a:buNone/>
            </a:pPr>
            <a:r>
              <a:rPr lang="en-US" sz="885" b="1" dirty="0">
                <a:solidFill>
                  <a:srgbClr val="FF6384"/>
                </a:solidFill>
                <a:latin typeface="Montserrat" pitchFamily="34" charset="0"/>
                <a:ea typeface="Montserrat" pitchFamily="34" charset="-122"/>
                <a:cs typeface="Montserrat" pitchFamily="34" charset="-120"/>
              </a:rPr>
              <a:t>OS FATOS</a:t>
            </a:r>
            <a:endParaRPr lang="en-US" sz="885" dirty="0"/>
          </a:p>
        </p:txBody>
      </p:sp>
      <p:sp>
        <p:nvSpPr>
          <p:cNvPr id="14" name="Text 10"/>
          <p:cNvSpPr/>
          <p:nvPr/>
        </p:nvSpPr>
        <p:spPr>
          <a:xfrm rot="-60000">
            <a:off x="1282586" y="2589201"/>
            <a:ext cx="3143250" cy="548590"/>
          </a:xfrm>
          <a:prstGeom prst="rect">
            <a:avLst/>
          </a:prstGeom>
          <a:noFill/>
          <a:ln/>
        </p:spPr>
        <p:txBody>
          <a:bodyPr wrap="square" lIns="0" tIns="0" rIns="0" bIns="0" rtlCol="0" anchor="t">
            <a:spAutoFit/>
          </a:bodyPr>
          <a:lstStyle/>
          <a:p>
            <a:pPr marL="0" indent="0" algn="just">
              <a:lnSpc>
                <a:spcPts val="1400"/>
              </a:lnSpc>
              <a:buNone/>
            </a:pPr>
            <a:r>
              <a:rPr lang="en-US" sz="834" dirty="0">
                <a:solidFill>
                  <a:srgbClr val="333333"/>
                </a:solidFill>
                <a:latin typeface="Open Sans" pitchFamily="34" charset="0"/>
                <a:ea typeface="Open Sans" pitchFamily="34" charset="-122"/>
                <a:cs typeface="Open Sans" pitchFamily="34" charset="-120"/>
              </a:rPr>
              <a:t>A empresa ofertou uma base de dados de contatos de WhatsApp para candidatos durante as </a:t>
            </a:r>
            <a:r>
              <a:rPr lang="en-US" sz="784" b="1" dirty="0">
                <a:solidFill>
                  <a:srgbClr val="333333"/>
                </a:solidFill>
                <a:latin typeface="Open Sans" pitchFamily="34" charset="0"/>
                <a:ea typeface="Open Sans" pitchFamily="34" charset="-122"/>
                <a:cs typeface="Open Sans" pitchFamily="34" charset="-120"/>
              </a:rPr>
              <a:t>Eleições de 2022</a:t>
            </a:r>
            <a:r>
              <a:rPr lang="en-US" sz="834" dirty="0">
                <a:solidFill>
                  <a:srgbClr val="333333"/>
                </a:solidFill>
                <a:latin typeface="Open Sans" pitchFamily="34" charset="0"/>
                <a:ea typeface="Open Sans" pitchFamily="34" charset="-122"/>
                <a:cs typeface="Open Sans" pitchFamily="34" charset="-120"/>
              </a:rPr>
              <a:t>, para fins de disparo em massa de propaganda eleitoral.</a:t>
            </a:r>
            <a:endParaRPr lang="en-US" sz="834" dirty="0"/>
          </a:p>
        </p:txBody>
      </p:sp>
      <p:pic>
        <p:nvPicPr>
          <p:cNvPr id="15" name="Image 2" descr="preencoded.png"/>
          <p:cNvPicPr>
            <a:picLocks noChangeAspect="1"/>
          </p:cNvPicPr>
          <p:nvPr/>
        </p:nvPicPr>
        <p:blipFill>
          <a:blip r:embed="rId4"/>
          <a:stretch>
            <a:fillRect/>
          </a:stretch>
        </p:blipFill>
        <p:spPr>
          <a:xfrm rot="-60000">
            <a:off x="4703264" y="2305703"/>
            <a:ext cx="128587" cy="128587"/>
          </a:xfrm>
          <a:prstGeom prst="rect">
            <a:avLst/>
          </a:prstGeom>
        </p:spPr>
      </p:pic>
      <p:sp>
        <p:nvSpPr>
          <p:cNvPr id="16" name="Text 11"/>
          <p:cNvSpPr/>
          <p:nvPr/>
        </p:nvSpPr>
        <p:spPr>
          <a:xfrm rot="-60000">
            <a:off x="4903202" y="2281457"/>
            <a:ext cx="869752" cy="157162"/>
          </a:xfrm>
          <a:prstGeom prst="rect">
            <a:avLst/>
          </a:prstGeom>
          <a:noFill/>
          <a:ln/>
        </p:spPr>
        <p:txBody>
          <a:bodyPr wrap="none" lIns="0" tIns="0" rIns="0" bIns="0" rtlCol="0" anchor="t">
            <a:spAutoFit/>
          </a:bodyPr>
          <a:lstStyle/>
          <a:p>
            <a:pPr marL="0" indent="0" algn="l">
              <a:lnSpc>
                <a:spcPts val="1200"/>
              </a:lnSpc>
              <a:buNone/>
            </a:pPr>
            <a:r>
              <a:rPr lang="en-US" sz="885" b="1" dirty="0">
                <a:solidFill>
                  <a:srgbClr val="FF6384"/>
                </a:solidFill>
                <a:latin typeface="Montserrat" pitchFamily="34" charset="0"/>
                <a:ea typeface="Montserrat" pitchFamily="34" charset="-122"/>
                <a:cs typeface="Montserrat" pitchFamily="34" charset="-120"/>
              </a:rPr>
              <a:t>A VIOLAÇÃO</a:t>
            </a:r>
            <a:endParaRPr lang="en-US" sz="885" dirty="0"/>
          </a:p>
        </p:txBody>
      </p:sp>
      <p:sp>
        <p:nvSpPr>
          <p:cNvPr id="17" name="Text 12"/>
          <p:cNvSpPr/>
          <p:nvPr/>
        </p:nvSpPr>
        <p:spPr>
          <a:xfrm rot="-60000">
            <a:off x="4714255" y="2529329"/>
            <a:ext cx="3143250" cy="914316"/>
          </a:xfrm>
          <a:prstGeom prst="rect">
            <a:avLst/>
          </a:prstGeom>
          <a:noFill/>
          <a:ln/>
        </p:spPr>
        <p:txBody>
          <a:bodyPr wrap="square" lIns="0" tIns="0" rIns="0" bIns="0" rtlCol="0" anchor="t">
            <a:spAutoFit/>
          </a:bodyPr>
          <a:lstStyle/>
          <a:p>
            <a:pPr marL="0" indent="0" algn="just">
              <a:lnSpc>
                <a:spcPts val="1400"/>
              </a:lnSpc>
              <a:buNone/>
            </a:pPr>
            <a:r>
              <a:rPr lang="en-US" sz="784" b="1" dirty="0">
                <a:solidFill>
                  <a:srgbClr val="333333"/>
                </a:solidFill>
                <a:latin typeface="Open Sans" pitchFamily="34" charset="0"/>
                <a:ea typeface="Open Sans" pitchFamily="34" charset="-122"/>
                <a:cs typeface="Open Sans" pitchFamily="34" charset="-120"/>
              </a:rPr>
              <a:t>1. Falta de Base Legal (Art. 7º):</a:t>
            </a:r>
            <a:r>
              <a:rPr lang="en-US" sz="834" dirty="0">
                <a:solidFill>
                  <a:srgbClr val="333333"/>
                </a:solidFill>
                <a:latin typeface="Open Sans" pitchFamily="34" charset="0"/>
                <a:ea typeface="Open Sans" pitchFamily="34" charset="-122"/>
                <a:cs typeface="Open Sans" pitchFamily="34" charset="-120"/>
              </a:rPr>
              <a:t> Não comprovou o consentimento dos titulares para comercialização dos dados.
 </a:t>
            </a:r>
            <a:r>
              <a:rPr lang="en-US" sz="784" b="1" dirty="0">
                <a:solidFill>
                  <a:srgbClr val="333333"/>
                </a:solidFill>
                <a:latin typeface="Open Sans" pitchFamily="34" charset="0"/>
                <a:ea typeface="Open Sans" pitchFamily="34" charset="-122"/>
                <a:cs typeface="Open Sans" pitchFamily="34" charset="-120"/>
              </a:rPr>
              <a:t>2. Falta de Encarregado (Art. 41):</a:t>
            </a:r>
            <a:r>
              <a:rPr lang="en-US" sz="834" dirty="0">
                <a:solidFill>
                  <a:srgbClr val="333333"/>
                </a:solidFill>
                <a:latin typeface="Open Sans" pitchFamily="34" charset="0"/>
                <a:ea typeface="Open Sans" pitchFamily="34" charset="-122"/>
                <a:cs typeface="Open Sans" pitchFamily="34" charset="-120"/>
              </a:rPr>
              <a:t> A empresa não possuía DPO nomeado.</a:t>
            </a:r>
            <a:endParaRPr lang="en-US" sz="834" dirty="0"/>
          </a:p>
        </p:txBody>
      </p:sp>
      <p:sp>
        <p:nvSpPr>
          <p:cNvPr id="18" name="Shape 13"/>
          <p:cNvSpPr/>
          <p:nvPr/>
        </p:nvSpPr>
        <p:spPr>
          <a:xfrm rot="-60000">
            <a:off x="1305137" y="3852099"/>
            <a:ext cx="6572250" cy="576858"/>
          </a:xfrm>
          <a:prstGeom prst="rect">
            <a:avLst/>
          </a:prstGeom>
          <a:solidFill>
            <a:srgbClr val="FF6384">
              <a:alpha val="5000"/>
            </a:srgbClr>
          </a:solidFill>
          <a:ln w="18288">
            <a:solidFill>
              <a:srgbClr val="FF6384"/>
            </a:solidFill>
            <a:prstDash val="dash"/>
          </a:ln>
        </p:spPr>
        <p:txBody>
          <a:bodyPr/>
          <a:lstStyle/>
          <a:p>
            <a:endParaRPr lang="pt-BR"/>
          </a:p>
        </p:txBody>
      </p:sp>
      <p:sp>
        <p:nvSpPr>
          <p:cNvPr id="19" name="Text 14"/>
          <p:cNvSpPr/>
          <p:nvPr/>
        </p:nvSpPr>
        <p:spPr>
          <a:xfrm rot="-60000">
            <a:off x="1448627" y="4110055"/>
            <a:ext cx="1489472" cy="173236"/>
          </a:xfrm>
          <a:prstGeom prst="rect">
            <a:avLst/>
          </a:prstGeom>
          <a:noFill/>
          <a:ln/>
        </p:spPr>
        <p:txBody>
          <a:bodyPr wrap="none" lIns="0" tIns="0" rIns="0" bIns="0" rtlCol="0" anchor="t">
            <a:spAutoFit/>
          </a:bodyPr>
          <a:lstStyle/>
          <a:p>
            <a:pPr marL="0" indent="0" algn="l">
              <a:lnSpc>
                <a:spcPts val="1400"/>
              </a:lnSpc>
              <a:buNone/>
            </a:pPr>
            <a:r>
              <a:rPr lang="en-US" sz="987" b="1" dirty="0">
                <a:solidFill>
                  <a:srgbClr val="FF6384"/>
                </a:solidFill>
                <a:latin typeface="Montserrat" pitchFamily="34" charset="0"/>
                <a:ea typeface="Montserrat" pitchFamily="34" charset="-122"/>
                <a:cs typeface="Montserrat" pitchFamily="34" charset="-120"/>
              </a:rPr>
              <a:t>SANÇÃO APLICADA</a:t>
            </a:r>
            <a:endParaRPr lang="en-US" sz="987" dirty="0"/>
          </a:p>
        </p:txBody>
      </p:sp>
      <p:sp>
        <p:nvSpPr>
          <p:cNvPr id="20" name="Text 15"/>
          <p:cNvSpPr/>
          <p:nvPr/>
        </p:nvSpPr>
        <p:spPr>
          <a:xfrm rot="-60000">
            <a:off x="6298499" y="3981220"/>
            <a:ext cx="1435894" cy="262533"/>
          </a:xfrm>
          <a:prstGeom prst="rect">
            <a:avLst/>
          </a:prstGeom>
          <a:noFill/>
          <a:ln/>
        </p:spPr>
        <p:txBody>
          <a:bodyPr wrap="none" lIns="0" tIns="0" rIns="0" bIns="0" rtlCol="0" anchor="t">
            <a:spAutoFit/>
          </a:bodyPr>
          <a:lstStyle/>
          <a:p>
            <a:pPr marL="0" indent="0" algn="l">
              <a:lnSpc>
                <a:spcPts val="1900"/>
              </a:lnSpc>
              <a:buNone/>
            </a:pPr>
            <a:r>
              <a:rPr lang="en-US" sz="1397" b="1" dirty="0">
                <a:solidFill>
                  <a:srgbClr val="0A192F"/>
                </a:solidFill>
                <a:latin typeface="Roboto Mono" pitchFamily="34" charset="0"/>
                <a:ea typeface="Roboto Mono" pitchFamily="34" charset="-122"/>
                <a:cs typeface="Roboto Mono" pitchFamily="34" charset="-120"/>
              </a:rPr>
              <a:t>R$ 14.400,00</a:t>
            </a:r>
            <a:endParaRPr lang="en-US" sz="1397" dirty="0"/>
          </a:p>
        </p:txBody>
      </p:sp>
      <p:sp>
        <p:nvSpPr>
          <p:cNvPr id="21" name="Shape 16"/>
          <p:cNvSpPr/>
          <p:nvPr/>
        </p:nvSpPr>
        <p:spPr>
          <a:xfrm rot="60000">
            <a:off x="6061256" y="4465863"/>
            <a:ext cx="2253853" cy="346472"/>
          </a:xfrm>
          <a:prstGeom prst="rect">
            <a:avLst/>
          </a:prstGeom>
          <a:solidFill>
            <a:srgbClr val="64FFDA"/>
          </a:solidFill>
          <a:ln/>
        </p:spPr>
        <p:txBody>
          <a:bodyPr/>
          <a:lstStyle/>
          <a:p>
            <a:endParaRPr lang="pt-BR"/>
          </a:p>
        </p:txBody>
      </p:sp>
      <p:pic>
        <p:nvPicPr>
          <p:cNvPr id="22" name="Image 3" descr="preencoded.png"/>
          <p:cNvPicPr>
            <a:picLocks noChangeAspect="1"/>
          </p:cNvPicPr>
          <p:nvPr/>
        </p:nvPicPr>
        <p:blipFill>
          <a:blip r:embed="rId5"/>
          <a:stretch>
            <a:fillRect/>
          </a:stretch>
        </p:blipFill>
        <p:spPr>
          <a:xfrm rot="60000">
            <a:off x="6239957" y="4574983"/>
            <a:ext cx="75009" cy="100012"/>
          </a:xfrm>
          <a:prstGeom prst="rect">
            <a:avLst/>
          </a:prstGeom>
        </p:spPr>
      </p:pic>
      <p:sp>
        <p:nvSpPr>
          <p:cNvPr id="23" name="Text 17"/>
          <p:cNvSpPr/>
          <p:nvPr/>
        </p:nvSpPr>
        <p:spPr>
          <a:xfrm rot="60000">
            <a:off x="6314974" y="4559898"/>
            <a:ext cx="242887" cy="132159"/>
          </a:xfrm>
          <a:prstGeom prst="rect">
            <a:avLst/>
          </a:prstGeom>
          <a:noFill/>
          <a:ln/>
        </p:spPr>
        <p:txBody>
          <a:bodyPr wrap="none" lIns="0" tIns="0" rIns="0" bIns="0" rtlCol="0" anchor="t">
            <a:spAutoFit/>
          </a:bodyPr>
          <a:lstStyle/>
          <a:p>
            <a:pPr marL="0" indent="0" algn="l">
              <a:lnSpc>
                <a:spcPts val="900"/>
              </a:lnSpc>
              <a:buNone/>
            </a:pPr>
            <a:r>
              <a:rPr lang="en-US" sz="683" b="1" dirty="0">
                <a:solidFill>
                  <a:srgbClr val="0A192F"/>
                </a:solidFill>
                <a:latin typeface="Roboto Mono" pitchFamily="34" charset="0"/>
                <a:ea typeface="Roboto Mono" pitchFamily="34" charset="-122"/>
                <a:cs typeface="Roboto Mono" pitchFamily="34" charset="-120"/>
              </a:rPr>
              <a:t>LIÇ</a:t>
            </a:r>
            <a:endParaRPr lang="en-US" sz="683" dirty="0"/>
          </a:p>
        </p:txBody>
      </p:sp>
      <p:sp>
        <p:nvSpPr>
          <p:cNvPr id="24" name="Text 18"/>
          <p:cNvSpPr/>
          <p:nvPr/>
        </p:nvSpPr>
        <p:spPr>
          <a:xfrm rot="60000">
            <a:off x="6557810" y="4565726"/>
            <a:ext cx="425053" cy="132159"/>
          </a:xfrm>
          <a:prstGeom prst="rect">
            <a:avLst/>
          </a:prstGeom>
          <a:noFill/>
          <a:ln/>
        </p:spPr>
        <p:txBody>
          <a:bodyPr wrap="none" lIns="0" tIns="0" rIns="0" bIns="0" rtlCol="0" anchor="t">
            <a:spAutoFit/>
          </a:bodyPr>
          <a:lstStyle/>
          <a:p>
            <a:pPr marL="0" indent="0" algn="l">
              <a:lnSpc>
                <a:spcPts val="900"/>
              </a:lnSpc>
              <a:buNone/>
            </a:pPr>
            <a:r>
              <a:rPr lang="en-US" sz="683" b="1" dirty="0">
                <a:solidFill>
                  <a:srgbClr val="0A192F"/>
                </a:solidFill>
                <a:latin typeface="Roboto Mono" pitchFamily="34" charset="0"/>
                <a:ea typeface="Roboto Mono" pitchFamily="34" charset="-122"/>
                <a:cs typeface="Roboto Mono" pitchFamily="34" charset="-120"/>
              </a:rPr>
              <a:t>ÃO: A A</a:t>
            </a:r>
            <a:endParaRPr lang="en-US" sz="683" dirty="0"/>
          </a:p>
        </p:txBody>
      </p:sp>
      <p:sp>
        <p:nvSpPr>
          <p:cNvPr id="25" name="Text 19"/>
          <p:cNvSpPr/>
          <p:nvPr/>
        </p:nvSpPr>
        <p:spPr>
          <a:xfrm rot="60000">
            <a:off x="6982803" y="4572615"/>
            <a:ext cx="364331" cy="132159"/>
          </a:xfrm>
          <a:prstGeom prst="rect">
            <a:avLst/>
          </a:prstGeom>
          <a:noFill/>
          <a:ln/>
        </p:spPr>
        <p:txBody>
          <a:bodyPr wrap="none" lIns="0" tIns="0" rIns="0" bIns="0" rtlCol="0" anchor="t">
            <a:spAutoFit/>
          </a:bodyPr>
          <a:lstStyle/>
          <a:p>
            <a:pPr marL="0" indent="0" algn="l">
              <a:lnSpc>
                <a:spcPts val="900"/>
              </a:lnSpc>
              <a:buNone/>
            </a:pPr>
            <a:r>
              <a:rPr lang="en-US" sz="683" b="1" dirty="0">
                <a:solidFill>
                  <a:srgbClr val="0A192F"/>
                </a:solidFill>
                <a:latin typeface="Roboto Mono" pitchFamily="34" charset="0"/>
                <a:ea typeface="Roboto Mono" pitchFamily="34" charset="-122"/>
                <a:cs typeface="Roboto Mono" pitchFamily="34" charset="-120"/>
              </a:rPr>
              <a:t>NPD fi</a:t>
            </a:r>
            <a:endParaRPr lang="en-US" sz="683" dirty="0"/>
          </a:p>
        </p:txBody>
      </p:sp>
      <p:sp>
        <p:nvSpPr>
          <p:cNvPr id="26" name="Text 20"/>
          <p:cNvSpPr/>
          <p:nvPr/>
        </p:nvSpPr>
        <p:spPr>
          <a:xfrm rot="60000">
            <a:off x="7347074" y="4579503"/>
            <a:ext cx="425053" cy="132159"/>
          </a:xfrm>
          <a:prstGeom prst="rect">
            <a:avLst/>
          </a:prstGeom>
          <a:noFill/>
          <a:ln/>
        </p:spPr>
        <p:txBody>
          <a:bodyPr wrap="none" lIns="0" tIns="0" rIns="0" bIns="0" rtlCol="0" anchor="t">
            <a:spAutoFit/>
          </a:bodyPr>
          <a:lstStyle/>
          <a:p>
            <a:pPr marL="0" indent="0" algn="l">
              <a:lnSpc>
                <a:spcPts val="900"/>
              </a:lnSpc>
              <a:buNone/>
            </a:pPr>
            <a:r>
              <a:rPr lang="en-US" sz="683" b="1" dirty="0">
                <a:solidFill>
                  <a:srgbClr val="0A192F"/>
                </a:solidFill>
                <a:latin typeface="Roboto Mono" pitchFamily="34" charset="0"/>
                <a:ea typeface="Roboto Mono" pitchFamily="34" charset="-122"/>
                <a:cs typeface="Roboto Mono" pitchFamily="34" charset="-120"/>
              </a:rPr>
              <a:t>scaliza</a:t>
            </a:r>
            <a:endParaRPr lang="en-US" sz="683" dirty="0"/>
          </a:p>
        </p:txBody>
      </p:sp>
      <p:sp>
        <p:nvSpPr>
          <p:cNvPr id="27" name="Text 21"/>
          <p:cNvSpPr/>
          <p:nvPr/>
        </p:nvSpPr>
        <p:spPr>
          <a:xfrm rot="60000">
            <a:off x="7772067" y="4586391"/>
            <a:ext cx="364331" cy="132159"/>
          </a:xfrm>
          <a:prstGeom prst="rect">
            <a:avLst/>
          </a:prstGeom>
          <a:noFill/>
          <a:ln/>
        </p:spPr>
        <p:txBody>
          <a:bodyPr wrap="none" lIns="0" tIns="0" rIns="0" bIns="0" rtlCol="0" anchor="t">
            <a:spAutoFit/>
          </a:bodyPr>
          <a:lstStyle/>
          <a:p>
            <a:pPr marL="0" indent="0" algn="l">
              <a:lnSpc>
                <a:spcPts val="900"/>
              </a:lnSpc>
              <a:buNone/>
            </a:pPr>
            <a:r>
              <a:rPr lang="en-US" sz="683" b="1" dirty="0">
                <a:solidFill>
                  <a:srgbClr val="0A192F"/>
                </a:solidFill>
                <a:latin typeface="Roboto Mono" pitchFamily="34" charset="0"/>
                <a:ea typeface="Roboto Mono" pitchFamily="34" charset="-122"/>
                <a:cs typeface="Roboto Mono" pitchFamily="34" charset="-120"/>
              </a:rPr>
              <a:t>PMEs!</a:t>
            </a:r>
            <a:endParaRPr lang="en-US" sz="683"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8">
    <p:spTree>
      <p:nvGrpSpPr>
        <p:cNvPr id="1" name=""/>
        <p:cNvGrpSpPr/>
        <p:nvPr/>
      </p:nvGrpSpPr>
      <p:grpSpPr>
        <a:xfrm>
          <a:off x="0" y="0"/>
          <a:ext cx="0" cy="0"/>
          <a:chOff x="0" y="0"/>
          <a:chExt cx="0" cy="0"/>
        </a:xfrm>
      </p:grpSpPr>
      <p:sp>
        <p:nvSpPr>
          <p:cNvPr id="3" name="Shape 0"/>
          <p:cNvSpPr/>
          <p:nvPr/>
        </p:nvSpPr>
        <p:spPr>
          <a:xfrm>
            <a:off x="428625" y="428625"/>
            <a:ext cx="8286750" cy="716161"/>
          </a:xfrm>
          <a:prstGeom prst="rect">
            <a:avLst/>
          </a:prstGeom>
          <a:solidFill>
            <a:srgbClr val="000000">
              <a:alpha val="0"/>
            </a:srgbClr>
          </a:solidFill>
          <a:ln/>
        </p:spPr>
        <p:txBody>
          <a:bodyPr/>
          <a:lstStyle/>
          <a:p>
            <a:endParaRPr lang="pt-BR"/>
          </a:p>
        </p:txBody>
      </p:sp>
      <p:sp>
        <p:nvSpPr>
          <p:cNvPr id="4" name="Shape 1"/>
          <p:cNvSpPr/>
          <p:nvPr/>
        </p:nvSpPr>
        <p:spPr>
          <a:xfrm>
            <a:off x="428625" y="428625"/>
            <a:ext cx="28575" cy="716161"/>
          </a:xfrm>
          <a:prstGeom prst="rect">
            <a:avLst/>
          </a:prstGeom>
          <a:solidFill>
            <a:srgbClr val="D4AF37"/>
          </a:solidFill>
          <a:ln/>
        </p:spPr>
        <p:txBody>
          <a:bodyPr/>
          <a:lstStyle/>
          <a:p>
            <a:endParaRPr lang="pt-BR"/>
          </a:p>
        </p:txBody>
      </p:sp>
      <p:sp>
        <p:nvSpPr>
          <p:cNvPr id="5" name="Text 2"/>
          <p:cNvSpPr/>
          <p:nvPr/>
        </p:nvSpPr>
        <p:spPr>
          <a:xfrm>
            <a:off x="571500" y="428625"/>
            <a:ext cx="8143875" cy="417909"/>
          </a:xfrm>
          <a:prstGeom prst="rect">
            <a:avLst/>
          </a:prstGeom>
          <a:noFill/>
          <a:ln/>
        </p:spPr>
        <p:txBody>
          <a:bodyPr wrap="none" lIns="0" tIns="0" rIns="0" bIns="0" rtlCol="0" anchor="t">
            <a:spAutoFit/>
          </a:bodyPr>
          <a:lstStyle/>
          <a:p>
            <a:pPr marL="0" indent="0" algn="l">
              <a:lnSpc>
                <a:spcPts val="3200"/>
              </a:lnSpc>
              <a:buNone/>
            </a:pPr>
            <a:r>
              <a:rPr lang="en-US" sz="2436" b="1" dirty="0">
                <a:solidFill>
                  <a:srgbClr val="E6F1FF"/>
                </a:solidFill>
                <a:latin typeface="Montserrat" pitchFamily="34" charset="0"/>
                <a:ea typeface="Montserrat" pitchFamily="34" charset="-122"/>
                <a:cs typeface="Montserrat" pitchFamily="34" charset="-120"/>
              </a:rPr>
              <a:t>CÓDIGO DE ÉTICA OAB</a:t>
            </a:r>
            <a:endParaRPr lang="en-US" sz="2436" dirty="0"/>
          </a:p>
        </p:txBody>
      </p:sp>
      <p:sp>
        <p:nvSpPr>
          <p:cNvPr id="6" name="Text 3"/>
          <p:cNvSpPr/>
          <p:nvPr/>
        </p:nvSpPr>
        <p:spPr>
          <a:xfrm>
            <a:off x="571500" y="917972"/>
            <a:ext cx="8143875" cy="226814"/>
          </a:xfrm>
          <a:prstGeom prst="rect">
            <a:avLst/>
          </a:prstGeom>
          <a:noFill/>
          <a:ln/>
        </p:spPr>
        <p:txBody>
          <a:bodyPr wrap="none" lIns="0" tIns="0" rIns="0" bIns="0" rtlCol="0" anchor="t">
            <a:spAutoFit/>
          </a:bodyPr>
          <a:lstStyle/>
          <a:p>
            <a:pPr marL="0" indent="0" algn="l">
              <a:lnSpc>
                <a:spcPts val="1600"/>
              </a:lnSpc>
              <a:buNone/>
            </a:pPr>
            <a:r>
              <a:rPr lang="en-US" sz="1269" dirty="0">
                <a:solidFill>
                  <a:srgbClr val="D4AF37"/>
                </a:solidFill>
                <a:latin typeface="Roboto Mono" pitchFamily="34" charset="0"/>
                <a:ea typeface="Roboto Mono" pitchFamily="34" charset="-122"/>
                <a:cs typeface="Roboto Mono" pitchFamily="34" charset="-120"/>
              </a:rPr>
              <a:t>Sigilo Profissional vs. Treinamento de IA</a:t>
            </a:r>
            <a:endParaRPr lang="en-US" sz="1269" dirty="0"/>
          </a:p>
        </p:txBody>
      </p:sp>
      <p:pic>
        <p:nvPicPr>
          <p:cNvPr id="7" name="Image 1" descr="preencoded.png"/>
          <p:cNvPicPr>
            <a:picLocks noChangeAspect="1"/>
          </p:cNvPicPr>
          <p:nvPr/>
        </p:nvPicPr>
        <p:blipFill>
          <a:blip r:embed="rId3"/>
          <a:stretch>
            <a:fillRect/>
          </a:stretch>
        </p:blipFill>
        <p:spPr>
          <a:xfrm>
            <a:off x="4518422" y="2486025"/>
            <a:ext cx="107156" cy="171450"/>
          </a:xfrm>
          <a:prstGeom prst="rect">
            <a:avLst/>
          </a:prstGeom>
        </p:spPr>
      </p:pic>
      <p:sp>
        <p:nvSpPr>
          <p:cNvPr id="8" name="Shape 4"/>
          <p:cNvSpPr/>
          <p:nvPr/>
        </p:nvSpPr>
        <p:spPr>
          <a:xfrm>
            <a:off x="428625" y="1430536"/>
            <a:ext cx="4000500" cy="2744986"/>
          </a:xfrm>
          <a:prstGeom prst="rect">
            <a:avLst/>
          </a:prstGeom>
          <a:solidFill>
            <a:srgbClr val="D4AF37">
              <a:alpha val="5000"/>
            </a:srgbClr>
          </a:solidFill>
          <a:ln w="9144">
            <a:solidFill>
              <a:srgbClr val="D4AF37">
                <a:alpha val="30000"/>
              </a:srgbClr>
            </a:solidFill>
            <a:prstDash val="solid"/>
          </a:ln>
        </p:spPr>
        <p:txBody>
          <a:bodyPr/>
          <a:lstStyle/>
          <a:p>
            <a:endParaRPr lang="pt-BR"/>
          </a:p>
        </p:txBody>
      </p:sp>
      <p:pic>
        <p:nvPicPr>
          <p:cNvPr id="9" name="Image 2" descr="preencoded.png"/>
          <p:cNvPicPr>
            <a:picLocks noChangeAspect="1"/>
          </p:cNvPicPr>
          <p:nvPr/>
        </p:nvPicPr>
        <p:blipFill>
          <a:blip r:embed="rId4"/>
          <a:stretch>
            <a:fillRect/>
          </a:stretch>
        </p:blipFill>
        <p:spPr>
          <a:xfrm>
            <a:off x="642938" y="1644848"/>
            <a:ext cx="285750" cy="228600"/>
          </a:xfrm>
          <a:prstGeom prst="rect">
            <a:avLst/>
          </a:prstGeom>
        </p:spPr>
      </p:pic>
      <p:sp>
        <p:nvSpPr>
          <p:cNvPr id="10" name="Text 5"/>
          <p:cNvSpPr/>
          <p:nvPr/>
        </p:nvSpPr>
        <p:spPr>
          <a:xfrm>
            <a:off x="1035844" y="1663601"/>
            <a:ext cx="751880" cy="191095"/>
          </a:xfrm>
          <a:prstGeom prst="rect">
            <a:avLst/>
          </a:prstGeom>
          <a:noFill/>
          <a:ln/>
        </p:spPr>
        <p:txBody>
          <a:bodyPr wrap="none" lIns="0" tIns="0" rIns="0" bIns="0" rtlCol="0" anchor="t">
            <a:spAutoFit/>
          </a:bodyPr>
          <a:lstStyle/>
          <a:p>
            <a:pPr marL="0" indent="0" algn="l">
              <a:lnSpc>
                <a:spcPts val="1500"/>
              </a:lnSpc>
              <a:buNone/>
            </a:pPr>
            <a:r>
              <a:rPr lang="en-US" sz="1090" b="1" dirty="0">
                <a:solidFill>
                  <a:srgbClr val="D4AF37"/>
                </a:solidFill>
                <a:latin typeface="Montserrat" pitchFamily="34" charset="0"/>
                <a:ea typeface="Montserrat" pitchFamily="34" charset="-122"/>
                <a:cs typeface="Montserrat" pitchFamily="34" charset="-120"/>
              </a:rPr>
              <a:t>O DEVER</a:t>
            </a:r>
            <a:endParaRPr lang="en-US" sz="1090" dirty="0"/>
          </a:p>
        </p:txBody>
      </p:sp>
      <p:sp>
        <p:nvSpPr>
          <p:cNvPr id="11" name="Text 6"/>
          <p:cNvSpPr/>
          <p:nvPr/>
        </p:nvSpPr>
        <p:spPr>
          <a:xfrm>
            <a:off x="642938" y="2166342"/>
            <a:ext cx="3571875" cy="428625"/>
          </a:xfrm>
          <a:prstGeom prst="rect">
            <a:avLst/>
          </a:prstGeom>
          <a:noFill/>
          <a:ln/>
        </p:spPr>
        <p:txBody>
          <a:bodyPr wrap="square" lIns="0" tIns="0" rIns="0" bIns="0" rtlCol="0" anchor="t">
            <a:spAutoFit/>
          </a:bodyPr>
          <a:lstStyle/>
          <a:p>
            <a:pPr marL="0" indent="0" algn="l">
              <a:lnSpc>
                <a:spcPts val="1700"/>
              </a:lnSpc>
              <a:buNone/>
            </a:pPr>
            <a:r>
              <a:rPr lang="en-US" sz="1050" i="1" dirty="0">
                <a:solidFill>
                  <a:srgbClr val="E6F1FF"/>
                </a:solidFill>
                <a:latin typeface="Playfair Display" pitchFamily="34" charset="0"/>
                <a:ea typeface="Playfair Display" pitchFamily="34" charset="-122"/>
                <a:cs typeface="Playfair Display" pitchFamily="34" charset="-120"/>
              </a:rPr>
              <a:t>"O advogado tem o dever de guardar sigilo dos fatos de que tome conhecimento no exercício da profissão."</a:t>
            </a:r>
            <a:endParaRPr lang="en-US" sz="1050" dirty="0"/>
          </a:p>
        </p:txBody>
      </p:sp>
      <p:sp>
        <p:nvSpPr>
          <p:cNvPr id="12" name="Text 7"/>
          <p:cNvSpPr/>
          <p:nvPr/>
        </p:nvSpPr>
        <p:spPr>
          <a:xfrm>
            <a:off x="642938" y="2737842"/>
            <a:ext cx="3571875" cy="132159"/>
          </a:xfrm>
          <a:prstGeom prst="rect">
            <a:avLst/>
          </a:prstGeom>
          <a:noFill/>
          <a:ln/>
        </p:spPr>
        <p:txBody>
          <a:bodyPr wrap="none" lIns="0" tIns="0" rIns="0" bIns="0" rtlCol="0" anchor="t">
            <a:spAutoFit/>
          </a:bodyPr>
          <a:lstStyle/>
          <a:p>
            <a:pPr marL="0" indent="0" algn="r">
              <a:lnSpc>
                <a:spcPts val="900"/>
              </a:lnSpc>
              <a:buNone/>
            </a:pPr>
            <a:r>
              <a:rPr lang="en-US" sz="727" dirty="0">
                <a:solidFill>
                  <a:srgbClr val="D4AF37"/>
                </a:solidFill>
                <a:latin typeface="Roboto Mono" pitchFamily="34" charset="0"/>
                <a:ea typeface="Roboto Mono" pitchFamily="34" charset="-122"/>
                <a:cs typeface="Roboto Mono" pitchFamily="34" charset="-120"/>
              </a:rPr>
              <a:t>Arts. 35 a 38 - CED/OAB</a:t>
            </a:r>
            <a:endParaRPr lang="en-US" sz="727" dirty="0"/>
          </a:p>
        </p:txBody>
      </p:sp>
      <p:pic>
        <p:nvPicPr>
          <p:cNvPr id="13" name="Image 3" descr="preencoded.png"/>
          <p:cNvPicPr>
            <a:picLocks noChangeAspect="1"/>
          </p:cNvPicPr>
          <p:nvPr/>
        </p:nvPicPr>
        <p:blipFill>
          <a:blip r:embed="rId5"/>
          <a:stretch>
            <a:fillRect/>
          </a:stretch>
        </p:blipFill>
        <p:spPr>
          <a:xfrm>
            <a:off x="642938" y="3105745"/>
            <a:ext cx="114300" cy="114300"/>
          </a:xfrm>
          <a:prstGeom prst="rect">
            <a:avLst/>
          </a:prstGeom>
        </p:spPr>
      </p:pic>
      <p:sp>
        <p:nvSpPr>
          <p:cNvPr id="14" name="Text 8"/>
          <p:cNvSpPr/>
          <p:nvPr/>
        </p:nvSpPr>
        <p:spPr>
          <a:xfrm>
            <a:off x="828675" y="3084314"/>
            <a:ext cx="1318022" cy="155377"/>
          </a:xfrm>
          <a:prstGeom prst="rect">
            <a:avLst/>
          </a:prstGeom>
          <a:noFill/>
          <a:ln/>
        </p:spPr>
        <p:txBody>
          <a:bodyPr wrap="none" lIns="0" tIns="0" rIns="0" bIns="0" rtlCol="0" anchor="t">
            <a:spAutoFit/>
          </a:bodyPr>
          <a:lstStyle/>
          <a:p>
            <a:pPr marL="0" indent="0" algn="l">
              <a:lnSpc>
                <a:spcPts val="1100"/>
              </a:lnSpc>
              <a:buNone/>
            </a:pPr>
            <a:r>
              <a:rPr lang="en-US" sz="834" dirty="0">
                <a:solidFill>
                  <a:srgbClr val="E6F1FF"/>
                </a:solidFill>
                <a:latin typeface="Open Sans" pitchFamily="34" charset="0"/>
                <a:ea typeface="Open Sans" pitchFamily="34" charset="-122"/>
                <a:cs typeface="Open Sans" pitchFamily="34" charset="-120"/>
              </a:rPr>
              <a:t>Obrigação de meio e fim.</a:t>
            </a:r>
            <a:endParaRPr lang="en-US" sz="834" dirty="0"/>
          </a:p>
        </p:txBody>
      </p:sp>
      <p:pic>
        <p:nvPicPr>
          <p:cNvPr id="15" name="Image 4" descr="preencoded.png"/>
          <p:cNvPicPr>
            <a:picLocks noChangeAspect="1"/>
          </p:cNvPicPr>
          <p:nvPr/>
        </p:nvPicPr>
        <p:blipFill>
          <a:blip r:embed="rId6"/>
          <a:stretch>
            <a:fillRect/>
          </a:stretch>
        </p:blipFill>
        <p:spPr>
          <a:xfrm>
            <a:off x="642938" y="3332559"/>
            <a:ext cx="114300" cy="114300"/>
          </a:xfrm>
          <a:prstGeom prst="rect">
            <a:avLst/>
          </a:prstGeom>
        </p:spPr>
      </p:pic>
      <p:sp>
        <p:nvSpPr>
          <p:cNvPr id="16" name="Text 9"/>
          <p:cNvSpPr/>
          <p:nvPr/>
        </p:nvSpPr>
        <p:spPr>
          <a:xfrm>
            <a:off x="828675" y="3311128"/>
            <a:ext cx="1557338" cy="155377"/>
          </a:xfrm>
          <a:prstGeom prst="rect">
            <a:avLst/>
          </a:prstGeom>
          <a:noFill/>
          <a:ln/>
        </p:spPr>
        <p:txBody>
          <a:bodyPr wrap="none" lIns="0" tIns="0" rIns="0" bIns="0" rtlCol="0" anchor="t">
            <a:spAutoFit/>
          </a:bodyPr>
          <a:lstStyle/>
          <a:p>
            <a:pPr marL="0" indent="0" algn="l">
              <a:lnSpc>
                <a:spcPts val="1100"/>
              </a:lnSpc>
              <a:buNone/>
            </a:pPr>
            <a:r>
              <a:rPr lang="en-US" sz="834" dirty="0">
                <a:solidFill>
                  <a:srgbClr val="E6F1FF"/>
                </a:solidFill>
                <a:latin typeface="Open Sans" pitchFamily="34" charset="0"/>
                <a:ea typeface="Open Sans" pitchFamily="34" charset="-122"/>
                <a:cs typeface="Open Sans" pitchFamily="34" charset="-120"/>
              </a:rPr>
              <a:t>Proteção de dados do cliente.</a:t>
            </a:r>
            <a:endParaRPr lang="en-US" sz="834" dirty="0"/>
          </a:p>
        </p:txBody>
      </p:sp>
      <p:sp>
        <p:nvSpPr>
          <p:cNvPr id="17" name="Shape 10"/>
          <p:cNvSpPr/>
          <p:nvPr/>
        </p:nvSpPr>
        <p:spPr>
          <a:xfrm>
            <a:off x="4714875" y="1430536"/>
            <a:ext cx="4000500" cy="2744986"/>
          </a:xfrm>
          <a:prstGeom prst="rect">
            <a:avLst/>
          </a:prstGeom>
          <a:solidFill>
            <a:srgbClr val="64FFDA">
              <a:alpha val="5000"/>
            </a:srgbClr>
          </a:solidFill>
          <a:ln w="9144">
            <a:solidFill>
              <a:srgbClr val="64FFDA">
                <a:alpha val="30000"/>
              </a:srgbClr>
            </a:solidFill>
            <a:prstDash val="solid"/>
          </a:ln>
        </p:spPr>
        <p:txBody>
          <a:bodyPr/>
          <a:lstStyle/>
          <a:p>
            <a:endParaRPr lang="pt-BR"/>
          </a:p>
        </p:txBody>
      </p:sp>
      <p:pic>
        <p:nvPicPr>
          <p:cNvPr id="18" name="Image 5" descr="preencoded.png"/>
          <p:cNvPicPr>
            <a:picLocks noChangeAspect="1"/>
          </p:cNvPicPr>
          <p:nvPr/>
        </p:nvPicPr>
        <p:blipFill>
          <a:blip r:embed="rId7"/>
          <a:stretch>
            <a:fillRect/>
          </a:stretch>
        </p:blipFill>
        <p:spPr>
          <a:xfrm>
            <a:off x="4929188" y="1644848"/>
            <a:ext cx="285750" cy="228600"/>
          </a:xfrm>
          <a:prstGeom prst="rect">
            <a:avLst/>
          </a:prstGeom>
        </p:spPr>
      </p:pic>
      <p:sp>
        <p:nvSpPr>
          <p:cNvPr id="19" name="Text 11"/>
          <p:cNvSpPr/>
          <p:nvPr/>
        </p:nvSpPr>
        <p:spPr>
          <a:xfrm>
            <a:off x="5322094" y="1663601"/>
            <a:ext cx="692944" cy="191095"/>
          </a:xfrm>
          <a:prstGeom prst="rect">
            <a:avLst/>
          </a:prstGeom>
          <a:noFill/>
          <a:ln/>
        </p:spPr>
        <p:txBody>
          <a:bodyPr wrap="none" lIns="0" tIns="0" rIns="0" bIns="0" rtlCol="0" anchor="t">
            <a:spAutoFit/>
          </a:bodyPr>
          <a:lstStyle/>
          <a:p>
            <a:pPr marL="0" indent="0" algn="l">
              <a:lnSpc>
                <a:spcPts val="1500"/>
              </a:lnSpc>
              <a:buNone/>
            </a:pPr>
            <a:r>
              <a:rPr lang="en-US" sz="1090" b="1" dirty="0">
                <a:solidFill>
                  <a:srgbClr val="64FFDA"/>
                </a:solidFill>
                <a:latin typeface="Montserrat" pitchFamily="34" charset="0"/>
                <a:ea typeface="Montserrat" pitchFamily="34" charset="-122"/>
                <a:cs typeface="Montserrat" pitchFamily="34" charset="-120"/>
              </a:rPr>
              <a:t>O RISCO</a:t>
            </a:r>
            <a:endParaRPr lang="en-US" sz="1090" dirty="0"/>
          </a:p>
        </p:txBody>
      </p:sp>
      <p:sp>
        <p:nvSpPr>
          <p:cNvPr id="20" name="Text 12"/>
          <p:cNvSpPr/>
          <p:nvPr/>
        </p:nvSpPr>
        <p:spPr>
          <a:xfrm>
            <a:off x="4929188" y="2166342"/>
            <a:ext cx="3571875" cy="617153"/>
          </a:xfrm>
          <a:prstGeom prst="rect">
            <a:avLst/>
          </a:prstGeom>
          <a:noFill/>
          <a:ln/>
        </p:spPr>
        <p:txBody>
          <a:bodyPr wrap="square" lIns="0" tIns="0" rIns="0" bIns="0" rtlCol="0" anchor="t">
            <a:spAutoFit/>
          </a:bodyPr>
          <a:lstStyle/>
          <a:p>
            <a:pPr marL="0" indent="0" algn="l">
              <a:lnSpc>
                <a:spcPts val="1600"/>
              </a:lnSpc>
              <a:buNone/>
            </a:pPr>
            <a:r>
              <a:rPr lang="en-US" sz="942" dirty="0">
                <a:solidFill>
                  <a:srgbClr val="A8B2D1"/>
                </a:solidFill>
                <a:latin typeface="Open Sans" pitchFamily="34" charset="0"/>
                <a:ea typeface="Open Sans" pitchFamily="34" charset="-122"/>
                <a:cs typeface="Open Sans" pitchFamily="34" charset="-120"/>
              </a:rPr>
              <a:t>Ao inserir dados em IAs públicas (ex: ChatGPT Free), você pode estar </a:t>
            </a:r>
            <a:r>
              <a:rPr lang="en-US" sz="885" b="1" dirty="0">
                <a:solidFill>
                  <a:srgbClr val="A8B2D1"/>
                </a:solidFill>
                <a:latin typeface="Open Sans" pitchFamily="34" charset="0"/>
                <a:ea typeface="Open Sans" pitchFamily="34" charset="-122"/>
                <a:cs typeface="Open Sans" pitchFamily="34" charset="-120"/>
              </a:rPr>
              <a:t>cedendo</a:t>
            </a:r>
            <a:r>
              <a:rPr lang="en-US" sz="942" dirty="0">
                <a:solidFill>
                  <a:srgbClr val="A8B2D1"/>
                </a:solidFill>
                <a:latin typeface="Open Sans" pitchFamily="34" charset="0"/>
                <a:ea typeface="Open Sans" pitchFamily="34" charset="-122"/>
                <a:cs typeface="Open Sans" pitchFamily="34" charset="-120"/>
              </a:rPr>
              <a:t> essas informações para o treinamento do modelo.</a:t>
            </a:r>
            <a:endParaRPr lang="en-US" sz="942" dirty="0"/>
          </a:p>
        </p:txBody>
      </p:sp>
      <p:sp>
        <p:nvSpPr>
          <p:cNvPr id="21" name="Shape 13"/>
          <p:cNvSpPr/>
          <p:nvPr/>
        </p:nvSpPr>
        <p:spPr>
          <a:xfrm>
            <a:off x="4929188" y="3032522"/>
            <a:ext cx="3571875" cy="500063"/>
          </a:xfrm>
          <a:prstGeom prst="rect">
            <a:avLst/>
          </a:prstGeom>
          <a:solidFill>
            <a:srgbClr val="FF6384">
              <a:alpha val="10000"/>
            </a:srgbClr>
          </a:solidFill>
          <a:ln w="9144">
            <a:solidFill>
              <a:srgbClr val="FF6384"/>
            </a:solidFill>
            <a:prstDash val="solid"/>
          </a:ln>
        </p:spPr>
        <p:txBody>
          <a:bodyPr/>
          <a:lstStyle/>
          <a:p>
            <a:endParaRPr lang="pt-BR"/>
          </a:p>
        </p:txBody>
      </p:sp>
      <p:pic>
        <p:nvPicPr>
          <p:cNvPr id="22" name="Image 6" descr="preencoded.png"/>
          <p:cNvPicPr>
            <a:picLocks noChangeAspect="1"/>
          </p:cNvPicPr>
          <p:nvPr/>
        </p:nvPicPr>
        <p:blipFill>
          <a:blip r:embed="rId8"/>
          <a:stretch>
            <a:fillRect/>
          </a:stretch>
        </p:blipFill>
        <p:spPr>
          <a:xfrm>
            <a:off x="5036344" y="3218259"/>
            <a:ext cx="142875" cy="142875"/>
          </a:xfrm>
          <a:prstGeom prst="rect">
            <a:avLst/>
          </a:prstGeom>
        </p:spPr>
      </p:pic>
      <p:sp>
        <p:nvSpPr>
          <p:cNvPr id="23" name="Text 14"/>
          <p:cNvSpPr/>
          <p:nvPr/>
        </p:nvSpPr>
        <p:spPr>
          <a:xfrm>
            <a:off x="5250656" y="3153966"/>
            <a:ext cx="3143250" cy="271463"/>
          </a:xfrm>
          <a:prstGeom prst="rect">
            <a:avLst/>
          </a:prstGeom>
          <a:noFill/>
          <a:ln/>
        </p:spPr>
        <p:txBody>
          <a:bodyPr wrap="square" lIns="0" tIns="0" rIns="0" bIns="0" rtlCol="0" anchor="t">
            <a:spAutoFit/>
          </a:bodyPr>
          <a:lstStyle/>
          <a:p>
            <a:pPr marL="0" indent="0" algn="l">
              <a:lnSpc>
                <a:spcPts val="900"/>
              </a:lnSpc>
              <a:buNone/>
            </a:pPr>
            <a:r>
              <a:rPr lang="en-US" sz="683" b="1" dirty="0">
                <a:solidFill>
                  <a:srgbClr val="FF6384"/>
                </a:solidFill>
                <a:latin typeface="Open Sans" pitchFamily="34" charset="0"/>
                <a:ea typeface="Open Sans" pitchFamily="34" charset="-122"/>
                <a:cs typeface="Open Sans" pitchFamily="34" charset="-120"/>
              </a:rPr>
              <a:t>ALERTA:</a:t>
            </a:r>
            <a:r>
              <a:rPr lang="en-US" sz="727" dirty="0">
                <a:solidFill>
                  <a:srgbClr val="FF6384"/>
                </a:solidFill>
                <a:latin typeface="Open Sans" pitchFamily="34" charset="0"/>
                <a:ea typeface="Open Sans" pitchFamily="34" charset="-122"/>
                <a:cs typeface="Open Sans" pitchFamily="34" charset="-120"/>
              </a:rPr>
              <a:t> Seus dados podem reaparecer como resposta para outros usuários.</a:t>
            </a:r>
            <a:endParaRPr lang="en-US" sz="727" dirty="0"/>
          </a:p>
        </p:txBody>
      </p:sp>
      <p:pic>
        <p:nvPicPr>
          <p:cNvPr id="24" name="Image 7" descr="preencoded.png"/>
          <p:cNvPicPr>
            <a:picLocks noChangeAspect="1"/>
          </p:cNvPicPr>
          <p:nvPr/>
        </p:nvPicPr>
        <p:blipFill>
          <a:blip r:embed="rId9"/>
          <a:stretch>
            <a:fillRect/>
          </a:stretch>
        </p:blipFill>
        <p:spPr>
          <a:xfrm>
            <a:off x="6536531" y="3675459"/>
            <a:ext cx="357188" cy="285750"/>
          </a:xfrm>
          <a:prstGeom prst="rect">
            <a:avLst/>
          </a:prstGeom>
        </p:spPr>
      </p:pic>
      <p:pic>
        <p:nvPicPr>
          <p:cNvPr id="25" name="Image 8" descr="preencoded.png"/>
          <p:cNvPicPr>
            <a:picLocks noChangeAspect="1"/>
          </p:cNvPicPr>
          <p:nvPr/>
        </p:nvPicPr>
        <p:blipFill>
          <a:blip r:embed="rId10"/>
          <a:stretch>
            <a:fillRect/>
          </a:stretch>
        </p:blipFill>
        <p:spPr>
          <a:xfrm>
            <a:off x="1732359" y="4541639"/>
            <a:ext cx="171450" cy="171450"/>
          </a:xfrm>
          <a:prstGeom prst="rect">
            <a:avLst/>
          </a:prstGeom>
        </p:spPr>
      </p:pic>
      <p:sp>
        <p:nvSpPr>
          <p:cNvPr id="26" name="Text 15"/>
          <p:cNvSpPr/>
          <p:nvPr/>
        </p:nvSpPr>
        <p:spPr>
          <a:xfrm>
            <a:off x="2010966" y="4539853"/>
            <a:ext cx="5400675" cy="175022"/>
          </a:xfrm>
          <a:prstGeom prst="rect">
            <a:avLst/>
          </a:prstGeom>
          <a:noFill/>
          <a:ln/>
        </p:spPr>
        <p:txBody>
          <a:bodyPr wrap="none" lIns="0" tIns="0" rIns="0" bIns="0" rtlCol="0" anchor="t">
            <a:spAutoFit/>
          </a:bodyPr>
          <a:lstStyle/>
          <a:p>
            <a:pPr marL="0" indent="0" algn="l">
              <a:lnSpc>
                <a:spcPts val="1200"/>
              </a:lnSpc>
              <a:buNone/>
            </a:pPr>
            <a:r>
              <a:rPr lang="en-US" sz="885" b="1" dirty="0">
                <a:solidFill>
                  <a:srgbClr val="E6F1FF"/>
                </a:solidFill>
                <a:latin typeface="Open Sans" pitchFamily="34" charset="0"/>
                <a:ea typeface="Open Sans" pitchFamily="34" charset="-122"/>
                <a:cs typeface="Open Sans" pitchFamily="34" charset="-120"/>
              </a:rPr>
              <a:t>REGRA DE OURO:</a:t>
            </a:r>
            <a:r>
              <a:rPr lang="en-US" sz="942" dirty="0">
                <a:solidFill>
                  <a:srgbClr val="E6F1FF"/>
                </a:solidFill>
                <a:latin typeface="Open Sans" pitchFamily="34" charset="0"/>
                <a:ea typeface="Open Sans" pitchFamily="34" charset="-122"/>
                <a:cs typeface="Open Sans" pitchFamily="34" charset="-120"/>
              </a:rPr>
              <a:t> Jamais insira nomes reais, valores ou segredos industriais em IAs públicas.</a:t>
            </a:r>
            <a:endParaRPr lang="en-US" sz="885"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9">
    <p:spTree>
      <p:nvGrpSpPr>
        <p:cNvPr id="1" name=""/>
        <p:cNvGrpSpPr/>
        <p:nvPr/>
      </p:nvGrpSpPr>
      <p:grpSpPr>
        <a:xfrm>
          <a:off x="0" y="0"/>
          <a:ext cx="0" cy="0"/>
          <a:chOff x="0" y="0"/>
          <a:chExt cx="0" cy="0"/>
        </a:xfrm>
      </p:grpSpPr>
      <p:sp>
        <p:nvSpPr>
          <p:cNvPr id="3" name="Shape 0"/>
          <p:cNvSpPr/>
          <p:nvPr/>
        </p:nvSpPr>
        <p:spPr>
          <a:xfrm>
            <a:off x="428625" y="428625"/>
            <a:ext cx="8286750" cy="716161"/>
          </a:xfrm>
          <a:prstGeom prst="rect">
            <a:avLst/>
          </a:prstGeom>
          <a:solidFill>
            <a:srgbClr val="000000">
              <a:alpha val="0"/>
            </a:srgbClr>
          </a:solidFill>
          <a:ln/>
        </p:spPr>
        <p:txBody>
          <a:bodyPr/>
          <a:lstStyle/>
          <a:p>
            <a:endParaRPr lang="pt-BR"/>
          </a:p>
        </p:txBody>
      </p:sp>
      <p:sp>
        <p:nvSpPr>
          <p:cNvPr id="4" name="Shape 1"/>
          <p:cNvSpPr/>
          <p:nvPr/>
        </p:nvSpPr>
        <p:spPr>
          <a:xfrm>
            <a:off x="428625" y="428625"/>
            <a:ext cx="28575" cy="716161"/>
          </a:xfrm>
          <a:prstGeom prst="rect">
            <a:avLst/>
          </a:prstGeom>
          <a:solidFill>
            <a:srgbClr val="FF6384"/>
          </a:solidFill>
          <a:ln/>
        </p:spPr>
        <p:txBody>
          <a:bodyPr/>
          <a:lstStyle/>
          <a:p>
            <a:endParaRPr lang="pt-BR"/>
          </a:p>
        </p:txBody>
      </p:sp>
      <p:sp>
        <p:nvSpPr>
          <p:cNvPr id="5" name="Text 2"/>
          <p:cNvSpPr/>
          <p:nvPr/>
        </p:nvSpPr>
        <p:spPr>
          <a:xfrm>
            <a:off x="571500" y="428625"/>
            <a:ext cx="8143875" cy="417909"/>
          </a:xfrm>
          <a:prstGeom prst="rect">
            <a:avLst/>
          </a:prstGeom>
          <a:noFill/>
          <a:ln/>
        </p:spPr>
        <p:txBody>
          <a:bodyPr wrap="none" lIns="0" tIns="0" rIns="0" bIns="0" rtlCol="0" anchor="t">
            <a:spAutoFit/>
          </a:bodyPr>
          <a:lstStyle/>
          <a:p>
            <a:pPr marL="0" indent="0" algn="l">
              <a:lnSpc>
                <a:spcPts val="3200"/>
              </a:lnSpc>
              <a:buNone/>
            </a:pPr>
            <a:r>
              <a:rPr lang="en-US" sz="2436" b="1" dirty="0">
                <a:solidFill>
                  <a:srgbClr val="E6F1FF"/>
                </a:solidFill>
                <a:latin typeface="Montserrat" pitchFamily="34" charset="0"/>
                <a:ea typeface="Montserrat" pitchFamily="34" charset="-122"/>
                <a:cs typeface="Montserrat" pitchFamily="34" charset="-120"/>
              </a:rPr>
              <a:t>VIÉS ALGORÍTMICO</a:t>
            </a:r>
            <a:endParaRPr lang="en-US" sz="2436" dirty="0"/>
          </a:p>
        </p:txBody>
      </p:sp>
      <p:sp>
        <p:nvSpPr>
          <p:cNvPr id="6" name="Text 3"/>
          <p:cNvSpPr/>
          <p:nvPr/>
        </p:nvSpPr>
        <p:spPr>
          <a:xfrm>
            <a:off x="571500" y="917972"/>
            <a:ext cx="8143875" cy="226814"/>
          </a:xfrm>
          <a:prstGeom prst="rect">
            <a:avLst/>
          </a:prstGeom>
          <a:noFill/>
          <a:ln/>
        </p:spPr>
        <p:txBody>
          <a:bodyPr wrap="none" lIns="0" tIns="0" rIns="0" bIns="0" rtlCol="0" anchor="t">
            <a:spAutoFit/>
          </a:bodyPr>
          <a:lstStyle/>
          <a:p>
            <a:pPr marL="0" indent="0" algn="l">
              <a:lnSpc>
                <a:spcPts val="1600"/>
              </a:lnSpc>
              <a:buNone/>
            </a:pPr>
            <a:r>
              <a:rPr lang="en-US" sz="1269" dirty="0">
                <a:solidFill>
                  <a:srgbClr val="FF6384"/>
                </a:solidFill>
                <a:latin typeface="Roboto Mono" pitchFamily="34" charset="0"/>
                <a:ea typeface="Roboto Mono" pitchFamily="34" charset="-122"/>
                <a:cs typeface="Roboto Mono" pitchFamily="34" charset="-120"/>
              </a:rPr>
              <a:t>Dados Enviesados (Bias)</a:t>
            </a:r>
            <a:endParaRPr lang="en-US" sz="1269" dirty="0"/>
          </a:p>
        </p:txBody>
      </p:sp>
      <p:sp>
        <p:nvSpPr>
          <p:cNvPr id="7" name="Text 4"/>
          <p:cNvSpPr/>
          <p:nvPr/>
        </p:nvSpPr>
        <p:spPr>
          <a:xfrm>
            <a:off x="3634383" y="1216223"/>
            <a:ext cx="1875234" cy="132159"/>
          </a:xfrm>
          <a:prstGeom prst="rect">
            <a:avLst/>
          </a:prstGeom>
          <a:noFill/>
          <a:ln/>
        </p:spPr>
        <p:txBody>
          <a:bodyPr wrap="none" lIns="0" tIns="0" rIns="0" bIns="0" rtlCol="0" anchor="t">
            <a:spAutoFit/>
          </a:bodyPr>
          <a:lstStyle/>
          <a:p>
            <a:pPr marL="0" indent="0" algn="l">
              <a:lnSpc>
                <a:spcPts val="900"/>
              </a:lnSpc>
              <a:buNone/>
            </a:pPr>
            <a:r>
              <a:rPr lang="en-US" sz="727" kern="0" spc="2" dirty="0">
                <a:solidFill>
                  <a:srgbClr val="A8B2D1"/>
                </a:solidFill>
                <a:latin typeface="Roboto Mono" pitchFamily="34" charset="0"/>
                <a:ea typeface="Roboto Mono" pitchFamily="34" charset="-122"/>
                <a:cs typeface="Roboto Mono" pitchFamily="34" charset="-120"/>
              </a:rPr>
              <a:t>"GARBAGE IN, GARBAGE OUT"</a:t>
            </a:r>
            <a:endParaRPr lang="en-US" sz="727" dirty="0"/>
          </a:p>
        </p:txBody>
      </p:sp>
      <p:sp>
        <p:nvSpPr>
          <p:cNvPr id="8" name="Shape 5"/>
          <p:cNvSpPr/>
          <p:nvPr/>
        </p:nvSpPr>
        <p:spPr>
          <a:xfrm>
            <a:off x="428625" y="1430536"/>
            <a:ext cx="2486025" cy="2000250"/>
          </a:xfrm>
          <a:prstGeom prst="rect">
            <a:avLst/>
          </a:prstGeom>
          <a:solidFill>
            <a:srgbClr val="FFFFFF">
              <a:alpha val="3000"/>
            </a:srgbClr>
          </a:solidFill>
          <a:ln w="9144">
            <a:solidFill>
              <a:srgbClr val="64FFDA">
                <a:alpha val="20000"/>
              </a:srgbClr>
            </a:solidFill>
            <a:prstDash val="solid"/>
          </a:ln>
        </p:spPr>
        <p:txBody>
          <a:bodyPr/>
          <a:lstStyle/>
          <a:p>
            <a:endParaRPr lang="pt-BR"/>
          </a:p>
        </p:txBody>
      </p:sp>
      <p:sp>
        <p:nvSpPr>
          <p:cNvPr id="9" name="Text 6"/>
          <p:cNvSpPr/>
          <p:nvPr/>
        </p:nvSpPr>
        <p:spPr>
          <a:xfrm>
            <a:off x="918865" y="1573411"/>
            <a:ext cx="1505545" cy="157163"/>
          </a:xfrm>
          <a:prstGeom prst="rect">
            <a:avLst/>
          </a:prstGeom>
          <a:noFill/>
          <a:ln/>
        </p:spPr>
        <p:txBody>
          <a:bodyPr wrap="none" lIns="0" tIns="0" rIns="0" bIns="0" rtlCol="0" anchor="t">
            <a:spAutoFit/>
          </a:bodyPr>
          <a:lstStyle/>
          <a:p>
            <a:pPr marL="0" indent="0" algn="ctr">
              <a:lnSpc>
                <a:spcPts val="1200"/>
              </a:lnSpc>
              <a:buNone/>
            </a:pPr>
            <a:r>
              <a:rPr lang="en-US" sz="885" b="1" dirty="0">
                <a:solidFill>
                  <a:srgbClr val="E6F1FF"/>
                </a:solidFill>
                <a:latin typeface="Montserrat" pitchFamily="34" charset="0"/>
                <a:ea typeface="Montserrat" pitchFamily="34" charset="-122"/>
                <a:cs typeface="Montserrat" pitchFamily="34" charset="-120"/>
              </a:rPr>
              <a:t>1. DADOS HISTÓRICOS</a:t>
            </a:r>
            <a:endParaRPr lang="en-US" sz="885" dirty="0"/>
          </a:p>
        </p:txBody>
      </p:sp>
      <p:pic>
        <p:nvPicPr>
          <p:cNvPr id="10" name="Image 1" descr="preencoded.png"/>
          <p:cNvPicPr>
            <a:picLocks noChangeAspect="1"/>
          </p:cNvPicPr>
          <p:nvPr/>
        </p:nvPicPr>
        <p:blipFill>
          <a:blip r:embed="rId3"/>
          <a:stretch>
            <a:fillRect/>
          </a:stretch>
        </p:blipFill>
        <p:spPr>
          <a:xfrm>
            <a:off x="717947" y="2076599"/>
            <a:ext cx="150019" cy="171450"/>
          </a:xfrm>
          <a:prstGeom prst="rect">
            <a:avLst/>
          </a:prstGeom>
        </p:spPr>
      </p:pic>
      <p:pic>
        <p:nvPicPr>
          <p:cNvPr id="11" name="Image 2" descr="preencoded.png"/>
          <p:cNvPicPr>
            <a:picLocks noChangeAspect="1"/>
          </p:cNvPicPr>
          <p:nvPr/>
        </p:nvPicPr>
        <p:blipFill>
          <a:blip r:embed="rId3"/>
          <a:stretch>
            <a:fillRect/>
          </a:stretch>
        </p:blipFill>
        <p:spPr>
          <a:xfrm>
            <a:off x="1010841" y="2076599"/>
            <a:ext cx="150019" cy="171450"/>
          </a:xfrm>
          <a:prstGeom prst="rect">
            <a:avLst/>
          </a:prstGeom>
        </p:spPr>
      </p:pic>
      <p:pic>
        <p:nvPicPr>
          <p:cNvPr id="12" name="Image 3" descr="preencoded.png"/>
          <p:cNvPicPr>
            <a:picLocks noChangeAspect="1"/>
          </p:cNvPicPr>
          <p:nvPr/>
        </p:nvPicPr>
        <p:blipFill>
          <a:blip r:embed="rId3"/>
          <a:stretch>
            <a:fillRect/>
          </a:stretch>
        </p:blipFill>
        <p:spPr>
          <a:xfrm>
            <a:off x="1303734" y="2076599"/>
            <a:ext cx="150019" cy="171450"/>
          </a:xfrm>
          <a:prstGeom prst="rect">
            <a:avLst/>
          </a:prstGeom>
        </p:spPr>
      </p:pic>
      <p:pic>
        <p:nvPicPr>
          <p:cNvPr id="13" name="Image 4" descr="preencoded.png"/>
          <p:cNvPicPr>
            <a:picLocks noChangeAspect="1"/>
          </p:cNvPicPr>
          <p:nvPr/>
        </p:nvPicPr>
        <p:blipFill>
          <a:blip r:embed="rId3"/>
          <a:stretch>
            <a:fillRect/>
          </a:stretch>
        </p:blipFill>
        <p:spPr>
          <a:xfrm>
            <a:off x="1596628" y="2076599"/>
            <a:ext cx="150019" cy="171450"/>
          </a:xfrm>
          <a:prstGeom prst="rect">
            <a:avLst/>
          </a:prstGeom>
        </p:spPr>
      </p:pic>
      <p:pic>
        <p:nvPicPr>
          <p:cNvPr id="14" name="Image 5" descr="preencoded.png"/>
          <p:cNvPicPr>
            <a:picLocks noChangeAspect="1"/>
          </p:cNvPicPr>
          <p:nvPr/>
        </p:nvPicPr>
        <p:blipFill>
          <a:blip r:embed="rId3"/>
          <a:stretch>
            <a:fillRect/>
          </a:stretch>
        </p:blipFill>
        <p:spPr>
          <a:xfrm>
            <a:off x="1889522" y="2076599"/>
            <a:ext cx="150019" cy="171450"/>
          </a:xfrm>
          <a:prstGeom prst="rect">
            <a:avLst/>
          </a:prstGeom>
        </p:spPr>
      </p:pic>
      <p:pic>
        <p:nvPicPr>
          <p:cNvPr id="15" name="Image 6" descr="preencoded.png"/>
          <p:cNvPicPr>
            <a:picLocks noChangeAspect="1"/>
          </p:cNvPicPr>
          <p:nvPr/>
        </p:nvPicPr>
        <p:blipFill>
          <a:blip r:embed="rId3"/>
          <a:stretch>
            <a:fillRect/>
          </a:stretch>
        </p:blipFill>
        <p:spPr>
          <a:xfrm>
            <a:off x="2182416" y="2076599"/>
            <a:ext cx="150019" cy="171450"/>
          </a:xfrm>
          <a:prstGeom prst="rect">
            <a:avLst/>
          </a:prstGeom>
        </p:spPr>
      </p:pic>
      <p:pic>
        <p:nvPicPr>
          <p:cNvPr id="16" name="Image 7" descr="preencoded.png"/>
          <p:cNvPicPr>
            <a:picLocks noChangeAspect="1"/>
          </p:cNvPicPr>
          <p:nvPr/>
        </p:nvPicPr>
        <p:blipFill>
          <a:blip r:embed="rId3"/>
          <a:stretch>
            <a:fillRect/>
          </a:stretch>
        </p:blipFill>
        <p:spPr>
          <a:xfrm>
            <a:off x="2475309" y="2076599"/>
            <a:ext cx="150019" cy="171450"/>
          </a:xfrm>
          <a:prstGeom prst="rect">
            <a:avLst/>
          </a:prstGeom>
        </p:spPr>
      </p:pic>
      <p:pic>
        <p:nvPicPr>
          <p:cNvPr id="17" name="Image 8" descr="preencoded.png"/>
          <p:cNvPicPr>
            <a:picLocks noChangeAspect="1"/>
          </p:cNvPicPr>
          <p:nvPr/>
        </p:nvPicPr>
        <p:blipFill>
          <a:blip r:embed="rId4"/>
          <a:stretch>
            <a:fillRect/>
          </a:stretch>
        </p:blipFill>
        <p:spPr>
          <a:xfrm>
            <a:off x="1303734" y="2725787"/>
            <a:ext cx="150019" cy="171450"/>
          </a:xfrm>
          <a:prstGeom prst="rect">
            <a:avLst/>
          </a:prstGeom>
        </p:spPr>
      </p:pic>
      <p:pic>
        <p:nvPicPr>
          <p:cNvPr id="18" name="Image 9" descr="preencoded.png"/>
          <p:cNvPicPr>
            <a:picLocks noChangeAspect="1"/>
          </p:cNvPicPr>
          <p:nvPr/>
        </p:nvPicPr>
        <p:blipFill>
          <a:blip r:embed="rId5">
            <a:alphaModFix amt="50000"/>
          </a:blip>
          <a:stretch>
            <a:fillRect/>
          </a:stretch>
        </p:blipFill>
        <p:spPr>
          <a:xfrm>
            <a:off x="1596628" y="2725787"/>
            <a:ext cx="150019" cy="171450"/>
          </a:xfrm>
          <a:prstGeom prst="rect">
            <a:avLst/>
          </a:prstGeom>
        </p:spPr>
      </p:pic>
      <p:pic>
        <p:nvPicPr>
          <p:cNvPr id="19" name="Image 10" descr="preencoded.png"/>
          <p:cNvPicPr>
            <a:picLocks noChangeAspect="1"/>
          </p:cNvPicPr>
          <p:nvPr/>
        </p:nvPicPr>
        <p:blipFill>
          <a:blip r:embed="rId5">
            <a:alphaModFix amt="50000"/>
          </a:blip>
          <a:stretch>
            <a:fillRect/>
          </a:stretch>
        </p:blipFill>
        <p:spPr>
          <a:xfrm>
            <a:off x="1889522" y="2725787"/>
            <a:ext cx="150019" cy="171450"/>
          </a:xfrm>
          <a:prstGeom prst="rect">
            <a:avLst/>
          </a:prstGeom>
        </p:spPr>
      </p:pic>
      <p:sp>
        <p:nvSpPr>
          <p:cNvPr id="20" name="Text 7"/>
          <p:cNvSpPr/>
          <p:nvPr/>
        </p:nvSpPr>
        <p:spPr>
          <a:xfrm>
            <a:off x="996553" y="3171825"/>
            <a:ext cx="1350169" cy="116086"/>
          </a:xfrm>
          <a:prstGeom prst="rect">
            <a:avLst/>
          </a:prstGeom>
          <a:noFill/>
          <a:ln/>
        </p:spPr>
        <p:txBody>
          <a:bodyPr wrap="none" lIns="0" tIns="0" rIns="0" bIns="0" rtlCol="0" anchor="t">
            <a:spAutoFit/>
          </a:bodyPr>
          <a:lstStyle/>
          <a:p>
            <a:pPr marL="0" indent="0" algn="ctr">
              <a:lnSpc>
                <a:spcPts val="800"/>
              </a:lnSpc>
              <a:buNone/>
            </a:pPr>
            <a:r>
              <a:rPr lang="en-US" sz="621" dirty="0">
                <a:solidFill>
                  <a:srgbClr val="A8B2D1"/>
                </a:solidFill>
                <a:latin typeface="Open Sans" pitchFamily="34" charset="0"/>
                <a:ea typeface="Open Sans" pitchFamily="34" charset="-122"/>
                <a:cs typeface="Open Sans" pitchFamily="34" charset="-120"/>
              </a:rPr>
              <a:t>Reflexo de desigualdades passadas</a:t>
            </a:r>
            <a:endParaRPr lang="en-US" sz="621" dirty="0"/>
          </a:p>
        </p:txBody>
      </p:sp>
      <p:pic>
        <p:nvPicPr>
          <p:cNvPr id="21" name="Image 11" descr="preencoded.png"/>
          <p:cNvPicPr>
            <a:picLocks noChangeAspect="1"/>
          </p:cNvPicPr>
          <p:nvPr/>
        </p:nvPicPr>
        <p:blipFill>
          <a:blip r:embed="rId6"/>
          <a:stretch>
            <a:fillRect/>
          </a:stretch>
        </p:blipFill>
        <p:spPr>
          <a:xfrm>
            <a:off x="3028057" y="2323505"/>
            <a:ext cx="187523" cy="214313"/>
          </a:xfrm>
          <a:prstGeom prst="rect">
            <a:avLst/>
          </a:prstGeom>
        </p:spPr>
      </p:pic>
      <p:sp>
        <p:nvSpPr>
          <p:cNvPr id="22" name="Shape 8"/>
          <p:cNvSpPr/>
          <p:nvPr/>
        </p:nvSpPr>
        <p:spPr>
          <a:xfrm>
            <a:off x="3328988" y="1430536"/>
            <a:ext cx="2486025" cy="2000250"/>
          </a:xfrm>
          <a:prstGeom prst="rect">
            <a:avLst/>
          </a:prstGeom>
          <a:solidFill>
            <a:srgbClr val="FFFFFF">
              <a:alpha val="3000"/>
            </a:srgbClr>
          </a:solidFill>
          <a:ln w="9144">
            <a:solidFill>
              <a:srgbClr val="64FFDA">
                <a:alpha val="20000"/>
              </a:srgbClr>
            </a:solidFill>
            <a:prstDash val="solid"/>
          </a:ln>
        </p:spPr>
        <p:txBody>
          <a:bodyPr/>
          <a:lstStyle/>
          <a:p>
            <a:endParaRPr lang="pt-BR"/>
          </a:p>
        </p:txBody>
      </p:sp>
      <p:sp>
        <p:nvSpPr>
          <p:cNvPr id="23" name="Text 9"/>
          <p:cNvSpPr/>
          <p:nvPr/>
        </p:nvSpPr>
        <p:spPr>
          <a:xfrm>
            <a:off x="3764756" y="1573411"/>
            <a:ext cx="1614488" cy="157163"/>
          </a:xfrm>
          <a:prstGeom prst="rect">
            <a:avLst/>
          </a:prstGeom>
          <a:noFill/>
          <a:ln/>
        </p:spPr>
        <p:txBody>
          <a:bodyPr wrap="none" lIns="0" tIns="0" rIns="0" bIns="0" rtlCol="0" anchor="t">
            <a:spAutoFit/>
          </a:bodyPr>
          <a:lstStyle/>
          <a:p>
            <a:pPr marL="0" indent="0" algn="ctr">
              <a:lnSpc>
                <a:spcPts val="1200"/>
              </a:lnSpc>
              <a:buNone/>
            </a:pPr>
            <a:r>
              <a:rPr lang="en-US" sz="885" b="1" dirty="0">
                <a:solidFill>
                  <a:srgbClr val="E6F1FF"/>
                </a:solidFill>
                <a:latin typeface="Montserrat" pitchFamily="34" charset="0"/>
                <a:ea typeface="Montserrat" pitchFamily="34" charset="-122"/>
                <a:cs typeface="Montserrat" pitchFamily="34" charset="-120"/>
              </a:rPr>
              <a:t>2. O MODELO APRENDE</a:t>
            </a:r>
            <a:endParaRPr lang="en-US" sz="885" dirty="0"/>
          </a:p>
        </p:txBody>
      </p:sp>
      <p:pic>
        <p:nvPicPr>
          <p:cNvPr id="24" name="Image 12" descr="preencoded.png"/>
          <p:cNvPicPr>
            <a:picLocks noChangeAspect="1"/>
          </p:cNvPicPr>
          <p:nvPr/>
        </p:nvPicPr>
        <p:blipFill>
          <a:blip r:embed="rId7"/>
          <a:stretch>
            <a:fillRect/>
          </a:stretch>
        </p:blipFill>
        <p:spPr>
          <a:xfrm>
            <a:off x="4304109" y="2272605"/>
            <a:ext cx="535781" cy="428625"/>
          </a:xfrm>
          <a:prstGeom prst="rect">
            <a:avLst/>
          </a:prstGeom>
        </p:spPr>
      </p:pic>
      <p:sp>
        <p:nvSpPr>
          <p:cNvPr id="25" name="Text 10"/>
          <p:cNvSpPr/>
          <p:nvPr/>
        </p:nvSpPr>
        <p:spPr>
          <a:xfrm>
            <a:off x="3977283" y="3171825"/>
            <a:ext cx="1189434" cy="116086"/>
          </a:xfrm>
          <a:prstGeom prst="rect">
            <a:avLst/>
          </a:prstGeom>
          <a:noFill/>
          <a:ln/>
        </p:spPr>
        <p:txBody>
          <a:bodyPr wrap="none" lIns="0" tIns="0" rIns="0" bIns="0" rtlCol="0" anchor="t">
            <a:spAutoFit/>
          </a:bodyPr>
          <a:lstStyle/>
          <a:p>
            <a:pPr marL="0" indent="0" algn="ctr">
              <a:lnSpc>
                <a:spcPts val="800"/>
              </a:lnSpc>
              <a:buNone/>
            </a:pPr>
            <a:r>
              <a:rPr lang="en-US" sz="621" dirty="0">
                <a:solidFill>
                  <a:srgbClr val="A8B2D1"/>
                </a:solidFill>
                <a:latin typeface="Open Sans" pitchFamily="34" charset="0"/>
                <a:ea typeface="Open Sans" pitchFamily="34" charset="-122"/>
                <a:cs typeface="Open Sans" pitchFamily="34" charset="-120"/>
              </a:rPr>
              <a:t>"Padrão de Sucesso = Homem"</a:t>
            </a:r>
            <a:endParaRPr lang="en-US" sz="621" dirty="0"/>
          </a:p>
        </p:txBody>
      </p:sp>
      <p:pic>
        <p:nvPicPr>
          <p:cNvPr id="26" name="Image 13" descr="preencoded.png"/>
          <p:cNvPicPr>
            <a:picLocks noChangeAspect="1"/>
          </p:cNvPicPr>
          <p:nvPr/>
        </p:nvPicPr>
        <p:blipFill>
          <a:blip r:embed="rId6"/>
          <a:stretch>
            <a:fillRect/>
          </a:stretch>
        </p:blipFill>
        <p:spPr>
          <a:xfrm>
            <a:off x="5928420" y="2323505"/>
            <a:ext cx="187523" cy="214313"/>
          </a:xfrm>
          <a:prstGeom prst="rect">
            <a:avLst/>
          </a:prstGeom>
        </p:spPr>
      </p:pic>
      <p:sp>
        <p:nvSpPr>
          <p:cNvPr id="27" name="Shape 11"/>
          <p:cNvSpPr/>
          <p:nvPr/>
        </p:nvSpPr>
        <p:spPr>
          <a:xfrm>
            <a:off x="6229350" y="1430536"/>
            <a:ext cx="2486025" cy="2000250"/>
          </a:xfrm>
          <a:prstGeom prst="rect">
            <a:avLst/>
          </a:prstGeom>
          <a:solidFill>
            <a:srgbClr val="FFFFFF">
              <a:alpha val="3000"/>
            </a:srgbClr>
          </a:solidFill>
          <a:ln w="9144">
            <a:solidFill>
              <a:srgbClr val="FF6384"/>
            </a:solidFill>
            <a:prstDash val="solid"/>
          </a:ln>
        </p:spPr>
        <p:txBody>
          <a:bodyPr/>
          <a:lstStyle/>
          <a:p>
            <a:endParaRPr lang="pt-BR"/>
          </a:p>
        </p:txBody>
      </p:sp>
      <p:sp>
        <p:nvSpPr>
          <p:cNvPr id="28" name="Text 12"/>
          <p:cNvSpPr/>
          <p:nvPr/>
        </p:nvSpPr>
        <p:spPr>
          <a:xfrm>
            <a:off x="6829425" y="1573411"/>
            <a:ext cx="1285875" cy="157163"/>
          </a:xfrm>
          <a:prstGeom prst="rect">
            <a:avLst/>
          </a:prstGeom>
          <a:noFill/>
          <a:ln/>
        </p:spPr>
        <p:txBody>
          <a:bodyPr wrap="none" lIns="0" tIns="0" rIns="0" bIns="0" rtlCol="0" anchor="t">
            <a:spAutoFit/>
          </a:bodyPr>
          <a:lstStyle/>
          <a:p>
            <a:pPr marL="0" indent="0" algn="ctr">
              <a:lnSpc>
                <a:spcPts val="1200"/>
              </a:lnSpc>
              <a:buNone/>
            </a:pPr>
            <a:r>
              <a:rPr lang="en-US" sz="885" b="1" dirty="0">
                <a:solidFill>
                  <a:srgbClr val="FF6384"/>
                </a:solidFill>
                <a:latin typeface="Montserrat" pitchFamily="34" charset="0"/>
                <a:ea typeface="Montserrat" pitchFamily="34" charset="-122"/>
                <a:cs typeface="Montserrat" pitchFamily="34" charset="-120"/>
              </a:rPr>
              <a:t>3. DISCRIMINAÇÃO</a:t>
            </a:r>
            <a:endParaRPr lang="en-US" sz="885" dirty="0"/>
          </a:p>
        </p:txBody>
      </p:sp>
      <p:pic>
        <p:nvPicPr>
          <p:cNvPr id="29" name="Image 14" descr="preencoded.png"/>
          <p:cNvPicPr>
            <a:picLocks noChangeAspect="1"/>
          </p:cNvPicPr>
          <p:nvPr/>
        </p:nvPicPr>
        <p:blipFill>
          <a:blip r:embed="rId8"/>
          <a:stretch>
            <a:fillRect/>
          </a:stretch>
        </p:blipFill>
        <p:spPr>
          <a:xfrm>
            <a:off x="6721376" y="2201168"/>
            <a:ext cx="500063" cy="571500"/>
          </a:xfrm>
          <a:prstGeom prst="rect">
            <a:avLst/>
          </a:prstGeom>
        </p:spPr>
      </p:pic>
      <p:sp>
        <p:nvSpPr>
          <p:cNvPr id="30" name="Shape 13"/>
          <p:cNvSpPr/>
          <p:nvPr/>
        </p:nvSpPr>
        <p:spPr>
          <a:xfrm>
            <a:off x="7292876" y="2428875"/>
            <a:ext cx="930473" cy="187523"/>
          </a:xfrm>
          <a:prstGeom prst="rect">
            <a:avLst/>
          </a:prstGeom>
          <a:solidFill>
            <a:srgbClr val="FF6384"/>
          </a:solidFill>
          <a:ln/>
        </p:spPr>
        <p:txBody>
          <a:bodyPr/>
          <a:lstStyle/>
          <a:p>
            <a:endParaRPr lang="pt-BR"/>
          </a:p>
        </p:txBody>
      </p:sp>
      <p:sp>
        <p:nvSpPr>
          <p:cNvPr id="31" name="Text 14"/>
          <p:cNvSpPr/>
          <p:nvPr/>
        </p:nvSpPr>
        <p:spPr>
          <a:xfrm>
            <a:off x="7292876" y="2428875"/>
            <a:ext cx="930473" cy="187523"/>
          </a:xfrm>
          <a:prstGeom prst="rect">
            <a:avLst/>
          </a:prstGeom>
          <a:noFill/>
          <a:ln/>
        </p:spPr>
        <p:txBody>
          <a:bodyPr wrap="square" lIns="85090" tIns="42545" rIns="85090" bIns="42545" rtlCol="0" anchor="t">
            <a:spAutoFit/>
          </a:bodyPr>
          <a:lstStyle/>
          <a:p>
            <a:pPr marL="0" indent="0" algn="ctr">
              <a:lnSpc>
                <a:spcPts val="800"/>
              </a:lnSpc>
              <a:buNone/>
            </a:pPr>
            <a:r>
              <a:rPr lang="en-US" sz="584" b="1" dirty="0">
                <a:solidFill>
                  <a:srgbClr val="FFFFFF"/>
                </a:solidFill>
                <a:latin typeface="Open Sans" pitchFamily="34" charset="0"/>
                <a:ea typeface="Open Sans" pitchFamily="34" charset="-122"/>
                <a:cs typeface="Open Sans" pitchFamily="34" charset="-120"/>
              </a:rPr>
              <a:t>CANDIDATO IDEAL</a:t>
            </a:r>
            <a:endParaRPr lang="en-US" sz="584" dirty="0"/>
          </a:p>
        </p:txBody>
      </p:sp>
      <p:sp>
        <p:nvSpPr>
          <p:cNvPr id="32" name="Text 15"/>
          <p:cNvSpPr/>
          <p:nvPr/>
        </p:nvSpPr>
        <p:spPr>
          <a:xfrm>
            <a:off x="6708874" y="3171825"/>
            <a:ext cx="1526977" cy="116086"/>
          </a:xfrm>
          <a:prstGeom prst="rect">
            <a:avLst/>
          </a:prstGeom>
          <a:noFill/>
          <a:ln/>
        </p:spPr>
        <p:txBody>
          <a:bodyPr wrap="none" lIns="0" tIns="0" rIns="0" bIns="0" rtlCol="0" anchor="t">
            <a:spAutoFit/>
          </a:bodyPr>
          <a:lstStyle/>
          <a:p>
            <a:pPr marL="0" indent="0" algn="ctr">
              <a:lnSpc>
                <a:spcPts val="800"/>
              </a:lnSpc>
              <a:buNone/>
            </a:pPr>
            <a:r>
              <a:rPr lang="en-US" sz="621" dirty="0">
                <a:solidFill>
                  <a:srgbClr val="A8B2D1"/>
                </a:solidFill>
                <a:latin typeface="Open Sans" pitchFamily="34" charset="0"/>
                <a:ea typeface="Open Sans" pitchFamily="34" charset="-122"/>
                <a:cs typeface="Open Sans" pitchFamily="34" charset="-120"/>
              </a:rPr>
              <a:t>Mulheres penalizadas automaticamente</a:t>
            </a:r>
            <a:endParaRPr lang="en-US" sz="621" dirty="0"/>
          </a:p>
        </p:txBody>
      </p:sp>
      <p:sp>
        <p:nvSpPr>
          <p:cNvPr id="33" name="Shape 16"/>
          <p:cNvSpPr/>
          <p:nvPr/>
        </p:nvSpPr>
        <p:spPr>
          <a:xfrm>
            <a:off x="428625" y="3770114"/>
            <a:ext cx="8286750" cy="944761"/>
          </a:xfrm>
          <a:prstGeom prst="rect">
            <a:avLst/>
          </a:prstGeom>
          <a:solidFill>
            <a:srgbClr val="64FFDA">
              <a:alpha val="5000"/>
            </a:srgbClr>
          </a:solidFill>
          <a:ln/>
        </p:spPr>
        <p:txBody>
          <a:bodyPr/>
          <a:lstStyle/>
          <a:p>
            <a:endParaRPr lang="pt-BR"/>
          </a:p>
        </p:txBody>
      </p:sp>
      <p:sp>
        <p:nvSpPr>
          <p:cNvPr id="34" name="Shape 17"/>
          <p:cNvSpPr/>
          <p:nvPr/>
        </p:nvSpPr>
        <p:spPr>
          <a:xfrm>
            <a:off x="428625" y="3770114"/>
            <a:ext cx="28575" cy="944761"/>
          </a:xfrm>
          <a:prstGeom prst="rect">
            <a:avLst/>
          </a:prstGeom>
          <a:solidFill>
            <a:srgbClr val="64FFDA"/>
          </a:solidFill>
          <a:ln/>
        </p:spPr>
        <p:txBody>
          <a:bodyPr/>
          <a:lstStyle/>
          <a:p>
            <a:endParaRPr lang="pt-BR"/>
          </a:p>
        </p:txBody>
      </p:sp>
      <p:pic>
        <p:nvPicPr>
          <p:cNvPr id="35" name="Image 15" descr="preencoded.png"/>
          <p:cNvPicPr>
            <a:picLocks noChangeAspect="1"/>
          </p:cNvPicPr>
          <p:nvPr/>
        </p:nvPicPr>
        <p:blipFill>
          <a:blip r:embed="rId9"/>
          <a:stretch>
            <a:fillRect/>
          </a:stretch>
        </p:blipFill>
        <p:spPr>
          <a:xfrm>
            <a:off x="607219" y="3984427"/>
            <a:ext cx="250031" cy="285750"/>
          </a:xfrm>
          <a:prstGeom prst="rect">
            <a:avLst/>
          </a:prstGeom>
        </p:spPr>
      </p:pic>
      <p:sp>
        <p:nvSpPr>
          <p:cNvPr id="36" name="Text 18"/>
          <p:cNvSpPr/>
          <p:nvPr/>
        </p:nvSpPr>
        <p:spPr>
          <a:xfrm>
            <a:off x="1035844" y="3948708"/>
            <a:ext cx="7500938" cy="173236"/>
          </a:xfrm>
          <a:prstGeom prst="rect">
            <a:avLst/>
          </a:prstGeom>
          <a:noFill/>
          <a:ln/>
        </p:spPr>
        <p:txBody>
          <a:bodyPr wrap="none" lIns="0" tIns="0" rIns="0" bIns="0" rtlCol="0" anchor="t">
            <a:spAutoFit/>
          </a:bodyPr>
          <a:lstStyle/>
          <a:p>
            <a:pPr marL="0" indent="0" algn="l">
              <a:lnSpc>
                <a:spcPts val="1400"/>
              </a:lnSpc>
              <a:buNone/>
            </a:pPr>
            <a:r>
              <a:rPr lang="en-US" sz="987" b="1" dirty="0">
                <a:solidFill>
                  <a:srgbClr val="E6F1FF"/>
                </a:solidFill>
                <a:latin typeface="Montserrat" pitchFamily="34" charset="0"/>
                <a:ea typeface="Montserrat" pitchFamily="34" charset="-122"/>
                <a:cs typeface="Montserrat" pitchFamily="34" charset="-120"/>
              </a:rPr>
              <a:t>Caso Real: Amazon (2018)</a:t>
            </a:r>
            <a:endParaRPr lang="en-US" sz="987" dirty="0"/>
          </a:p>
        </p:txBody>
      </p:sp>
      <p:sp>
        <p:nvSpPr>
          <p:cNvPr id="37" name="Text 19"/>
          <p:cNvSpPr/>
          <p:nvPr/>
        </p:nvSpPr>
        <p:spPr>
          <a:xfrm>
            <a:off x="1035844" y="4193381"/>
            <a:ext cx="7500938" cy="342900"/>
          </a:xfrm>
          <a:prstGeom prst="rect">
            <a:avLst/>
          </a:prstGeom>
          <a:noFill/>
          <a:ln/>
        </p:spPr>
        <p:txBody>
          <a:bodyPr wrap="square" lIns="0" tIns="0" rIns="0" bIns="0" rtlCol="0" anchor="t">
            <a:spAutoFit/>
          </a:bodyPr>
          <a:lstStyle/>
          <a:p>
            <a:pPr marL="0" indent="0" algn="l">
              <a:lnSpc>
                <a:spcPts val="1400"/>
              </a:lnSpc>
              <a:buNone/>
            </a:pPr>
            <a:r>
              <a:rPr lang="en-US" sz="834" dirty="0">
                <a:solidFill>
                  <a:srgbClr val="A8B2D1"/>
                </a:solidFill>
                <a:latin typeface="Open Sans" pitchFamily="34" charset="0"/>
                <a:ea typeface="Open Sans" pitchFamily="34" charset="-122"/>
                <a:cs typeface="Open Sans" pitchFamily="34" charset="-120"/>
              </a:rPr>
              <a:t>A ferramenta de recrutamento por IA da empresa foi descontinuada após descobrirem que ela </a:t>
            </a:r>
            <a:r>
              <a:rPr lang="en-US" sz="784" b="1" dirty="0">
                <a:solidFill>
                  <a:srgbClr val="A8B2D1"/>
                </a:solidFill>
                <a:latin typeface="Open Sans" pitchFamily="34" charset="0"/>
                <a:ea typeface="Open Sans" pitchFamily="34" charset="-122"/>
                <a:cs typeface="Open Sans" pitchFamily="34" charset="-120"/>
              </a:rPr>
              <a:t>penalizava currículos contendo a palavra "mulheres"</a:t>
            </a:r>
            <a:r>
              <a:rPr lang="en-US" sz="834" dirty="0">
                <a:solidFill>
                  <a:srgbClr val="A8B2D1"/>
                </a:solidFill>
                <a:latin typeface="Open Sans" pitchFamily="34" charset="0"/>
                <a:ea typeface="Open Sans" pitchFamily="34" charset="-122"/>
                <a:cs typeface="Open Sans" pitchFamily="34" charset="-120"/>
              </a:rPr>
              <a:t> (ex: "capitã do time de futebol feminino"), pois foi treinada com 10 anos de currículos predominantemente masculinos.</a:t>
            </a:r>
            <a:endParaRPr lang="en-US" sz="834"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30">
    <p:spTree>
      <p:nvGrpSpPr>
        <p:cNvPr id="1" name=""/>
        <p:cNvGrpSpPr/>
        <p:nvPr/>
      </p:nvGrpSpPr>
      <p:grpSpPr>
        <a:xfrm>
          <a:off x="0" y="0"/>
          <a:ext cx="0" cy="0"/>
          <a:chOff x="0" y="0"/>
          <a:chExt cx="0" cy="0"/>
        </a:xfrm>
      </p:grpSpPr>
      <p:sp>
        <p:nvSpPr>
          <p:cNvPr id="3" name="Shape 0"/>
          <p:cNvSpPr/>
          <p:nvPr/>
        </p:nvSpPr>
        <p:spPr>
          <a:xfrm>
            <a:off x="428625" y="428625"/>
            <a:ext cx="8286750" cy="716161"/>
          </a:xfrm>
          <a:prstGeom prst="rect">
            <a:avLst/>
          </a:prstGeom>
          <a:solidFill>
            <a:srgbClr val="000000">
              <a:alpha val="0"/>
            </a:srgbClr>
          </a:solidFill>
          <a:ln/>
        </p:spPr>
        <p:txBody>
          <a:bodyPr/>
          <a:lstStyle/>
          <a:p>
            <a:endParaRPr lang="pt-BR"/>
          </a:p>
        </p:txBody>
      </p:sp>
      <p:sp>
        <p:nvSpPr>
          <p:cNvPr id="4" name="Shape 1"/>
          <p:cNvSpPr/>
          <p:nvPr/>
        </p:nvSpPr>
        <p:spPr>
          <a:xfrm>
            <a:off x="428625" y="428625"/>
            <a:ext cx="28575" cy="716161"/>
          </a:xfrm>
          <a:prstGeom prst="rect">
            <a:avLst/>
          </a:prstGeom>
          <a:solidFill>
            <a:srgbClr val="64FFDA"/>
          </a:solidFill>
          <a:ln/>
        </p:spPr>
        <p:txBody>
          <a:bodyPr/>
          <a:lstStyle/>
          <a:p>
            <a:endParaRPr lang="pt-BR"/>
          </a:p>
        </p:txBody>
      </p:sp>
      <p:sp>
        <p:nvSpPr>
          <p:cNvPr id="5" name="Text 2"/>
          <p:cNvSpPr/>
          <p:nvPr/>
        </p:nvSpPr>
        <p:spPr>
          <a:xfrm>
            <a:off x="571500" y="428625"/>
            <a:ext cx="8143875" cy="417909"/>
          </a:xfrm>
          <a:prstGeom prst="rect">
            <a:avLst/>
          </a:prstGeom>
          <a:noFill/>
          <a:ln/>
        </p:spPr>
        <p:txBody>
          <a:bodyPr wrap="none" lIns="0" tIns="0" rIns="0" bIns="0" rtlCol="0" anchor="t">
            <a:spAutoFit/>
          </a:bodyPr>
          <a:lstStyle/>
          <a:p>
            <a:pPr marL="0" indent="0" algn="l">
              <a:lnSpc>
                <a:spcPts val="3200"/>
              </a:lnSpc>
              <a:buNone/>
            </a:pPr>
            <a:r>
              <a:rPr lang="en-US" sz="2436" b="1" dirty="0">
                <a:solidFill>
                  <a:srgbClr val="E6F1FF"/>
                </a:solidFill>
                <a:latin typeface="Montserrat" pitchFamily="34" charset="0"/>
                <a:ea typeface="Montserrat" pitchFamily="34" charset="-122"/>
                <a:cs typeface="Montserrat" pitchFamily="34" charset="-120"/>
              </a:rPr>
              <a:t>JUSTIÇA ALGORÍTMICA</a:t>
            </a:r>
            <a:endParaRPr lang="en-US" sz="2436" dirty="0"/>
          </a:p>
        </p:txBody>
      </p:sp>
      <p:sp>
        <p:nvSpPr>
          <p:cNvPr id="6" name="Text 3"/>
          <p:cNvSpPr/>
          <p:nvPr/>
        </p:nvSpPr>
        <p:spPr>
          <a:xfrm>
            <a:off x="571500" y="917972"/>
            <a:ext cx="8143875" cy="226814"/>
          </a:xfrm>
          <a:prstGeom prst="rect">
            <a:avLst/>
          </a:prstGeom>
          <a:noFill/>
          <a:ln/>
        </p:spPr>
        <p:txBody>
          <a:bodyPr wrap="none" lIns="0" tIns="0" rIns="0" bIns="0" rtlCol="0" anchor="t">
            <a:spAutoFit/>
          </a:bodyPr>
          <a:lstStyle/>
          <a:p>
            <a:pPr marL="0" indent="0" algn="l">
              <a:lnSpc>
                <a:spcPts val="1600"/>
              </a:lnSpc>
              <a:buNone/>
            </a:pPr>
            <a:r>
              <a:rPr lang="en-US" sz="1269" dirty="0">
                <a:solidFill>
                  <a:srgbClr val="64FFDA"/>
                </a:solidFill>
                <a:latin typeface="Roboto Mono" pitchFamily="34" charset="0"/>
                <a:ea typeface="Roboto Mono" pitchFamily="34" charset="-122"/>
                <a:cs typeface="Roboto Mono" pitchFamily="34" charset="-120"/>
              </a:rPr>
              <a:t>A Padronização do Erro</a:t>
            </a:r>
            <a:endParaRPr lang="en-US" sz="1269" dirty="0"/>
          </a:p>
        </p:txBody>
      </p:sp>
      <p:sp>
        <p:nvSpPr>
          <p:cNvPr id="7" name="Shape 4"/>
          <p:cNvSpPr/>
          <p:nvPr/>
        </p:nvSpPr>
        <p:spPr>
          <a:xfrm>
            <a:off x="428625" y="1287661"/>
            <a:ext cx="4000500" cy="3402323"/>
          </a:xfrm>
          <a:prstGeom prst="rect">
            <a:avLst/>
          </a:prstGeom>
          <a:solidFill>
            <a:srgbClr val="FFFFFF">
              <a:alpha val="3000"/>
            </a:srgbClr>
          </a:solidFill>
          <a:ln w="9144">
            <a:solidFill>
              <a:srgbClr val="FFFFFF">
                <a:alpha val="20000"/>
              </a:srgbClr>
            </a:solidFill>
            <a:prstDash val="solid"/>
          </a:ln>
        </p:spPr>
        <p:txBody>
          <a:bodyPr/>
          <a:lstStyle/>
          <a:p>
            <a:endParaRPr lang="pt-BR"/>
          </a:p>
        </p:txBody>
      </p:sp>
      <p:pic>
        <p:nvPicPr>
          <p:cNvPr id="8" name="Image 1" descr="preencoded.png"/>
          <p:cNvPicPr>
            <a:picLocks noChangeAspect="1"/>
          </p:cNvPicPr>
          <p:nvPr/>
        </p:nvPicPr>
        <p:blipFill>
          <a:blip r:embed="rId3"/>
          <a:stretch>
            <a:fillRect/>
          </a:stretch>
        </p:blipFill>
        <p:spPr>
          <a:xfrm>
            <a:off x="2246709" y="1430536"/>
            <a:ext cx="357188" cy="357188"/>
          </a:xfrm>
          <a:prstGeom prst="rect">
            <a:avLst/>
          </a:prstGeom>
        </p:spPr>
      </p:pic>
      <p:sp>
        <p:nvSpPr>
          <p:cNvPr id="9" name="Text 5"/>
          <p:cNvSpPr/>
          <p:nvPr/>
        </p:nvSpPr>
        <p:spPr>
          <a:xfrm>
            <a:off x="1598414" y="1859161"/>
            <a:ext cx="1653778" cy="208955"/>
          </a:xfrm>
          <a:prstGeom prst="rect">
            <a:avLst/>
          </a:prstGeom>
          <a:noFill/>
          <a:ln/>
        </p:spPr>
        <p:txBody>
          <a:bodyPr wrap="none" lIns="0" tIns="0" rIns="0" bIns="0" rtlCol="0" anchor="t">
            <a:spAutoFit/>
          </a:bodyPr>
          <a:lstStyle/>
          <a:p>
            <a:pPr marL="0" indent="0" algn="l">
              <a:lnSpc>
                <a:spcPts val="1600"/>
              </a:lnSpc>
              <a:buNone/>
            </a:pPr>
            <a:r>
              <a:rPr lang="en-US" sz="1193" b="1" dirty="0">
                <a:solidFill>
                  <a:srgbClr val="E6F1FF"/>
                </a:solidFill>
                <a:latin typeface="Montserrat" pitchFamily="34" charset="0"/>
                <a:ea typeface="Montserrat" pitchFamily="34" charset="-122"/>
                <a:cs typeface="Montserrat" pitchFamily="34" charset="-120"/>
              </a:rPr>
              <a:t>JUSTIÇA HUMANA</a:t>
            </a:r>
            <a:endParaRPr lang="en-US" sz="1193" dirty="0"/>
          </a:p>
        </p:txBody>
      </p:sp>
      <p:sp>
        <p:nvSpPr>
          <p:cNvPr id="10" name="Text 6"/>
          <p:cNvSpPr/>
          <p:nvPr/>
        </p:nvSpPr>
        <p:spPr>
          <a:xfrm>
            <a:off x="571500" y="2139553"/>
            <a:ext cx="3707606" cy="342900"/>
          </a:xfrm>
          <a:prstGeom prst="rect">
            <a:avLst/>
          </a:prstGeom>
          <a:noFill/>
          <a:ln/>
        </p:spPr>
        <p:txBody>
          <a:bodyPr wrap="square" lIns="0" tIns="0" rIns="0" bIns="0" rtlCol="0" anchor="t">
            <a:spAutoFit/>
          </a:bodyPr>
          <a:lstStyle/>
          <a:p>
            <a:pPr marL="0" indent="0" algn="ctr">
              <a:lnSpc>
                <a:spcPts val="1400"/>
              </a:lnSpc>
              <a:buNone/>
            </a:pPr>
            <a:r>
              <a:rPr lang="en-US" sz="834" dirty="0">
                <a:solidFill>
                  <a:srgbClr val="A8B2D1"/>
                </a:solidFill>
                <a:latin typeface="Open Sans" pitchFamily="34" charset="0"/>
                <a:ea typeface="Open Sans" pitchFamily="34" charset="-122"/>
                <a:cs typeface="Open Sans" pitchFamily="34" charset="-120"/>
              </a:rPr>
              <a:t>O erro é </a:t>
            </a:r>
            <a:r>
              <a:rPr lang="en-US" sz="784" b="1" dirty="0">
                <a:solidFill>
                  <a:srgbClr val="A8B2D1"/>
                </a:solidFill>
                <a:latin typeface="Open Sans" pitchFamily="34" charset="0"/>
                <a:ea typeface="Open Sans" pitchFamily="34" charset="-122"/>
                <a:cs typeface="Open Sans" pitchFamily="34" charset="-120"/>
              </a:rPr>
              <a:t>artesanal</a:t>
            </a:r>
            <a:r>
              <a:rPr lang="en-US" sz="834" dirty="0">
                <a:solidFill>
                  <a:srgbClr val="A8B2D1"/>
                </a:solidFill>
                <a:latin typeface="Open Sans" pitchFamily="34" charset="0"/>
                <a:ea typeface="Open Sans" pitchFamily="34" charset="-122"/>
                <a:cs typeface="Open Sans" pitchFamily="34" charset="-120"/>
              </a:rPr>
              <a:t>. Depende do cansaço, humor ou viés subjetivo de um único juiz.</a:t>
            </a:r>
            <a:endParaRPr lang="en-US" sz="834" dirty="0"/>
          </a:p>
        </p:txBody>
      </p:sp>
      <p:sp>
        <p:nvSpPr>
          <p:cNvPr id="11" name="Shape 7"/>
          <p:cNvSpPr/>
          <p:nvPr/>
        </p:nvSpPr>
        <p:spPr>
          <a:xfrm>
            <a:off x="571500" y="2625328"/>
            <a:ext cx="3707606" cy="1925269"/>
          </a:xfrm>
          <a:prstGeom prst="rect">
            <a:avLst/>
          </a:prstGeom>
          <a:solidFill>
            <a:srgbClr val="000000">
              <a:alpha val="20000"/>
            </a:srgbClr>
          </a:solidFill>
          <a:ln/>
        </p:spPr>
        <p:txBody>
          <a:bodyPr/>
          <a:lstStyle/>
          <a:p>
            <a:endParaRPr lang="pt-BR"/>
          </a:p>
        </p:txBody>
      </p:sp>
      <p:sp>
        <p:nvSpPr>
          <p:cNvPr id="12" name="Shape 8"/>
          <p:cNvSpPr/>
          <p:nvPr/>
        </p:nvSpPr>
        <p:spPr>
          <a:xfrm>
            <a:off x="1902023" y="4352358"/>
            <a:ext cx="1046559" cy="141089"/>
          </a:xfrm>
          <a:prstGeom prst="rect">
            <a:avLst/>
          </a:prstGeom>
          <a:solidFill>
            <a:srgbClr val="000000">
              <a:alpha val="70000"/>
            </a:srgbClr>
          </a:solidFill>
          <a:ln/>
        </p:spPr>
        <p:txBody>
          <a:bodyPr/>
          <a:lstStyle/>
          <a:p>
            <a:endParaRPr lang="pt-BR"/>
          </a:p>
        </p:txBody>
      </p:sp>
      <p:sp>
        <p:nvSpPr>
          <p:cNvPr id="13" name="Text 9"/>
          <p:cNvSpPr/>
          <p:nvPr/>
        </p:nvSpPr>
        <p:spPr>
          <a:xfrm>
            <a:off x="1902023" y="4352358"/>
            <a:ext cx="1046559" cy="141089"/>
          </a:xfrm>
          <a:prstGeom prst="rect">
            <a:avLst/>
          </a:prstGeom>
          <a:noFill/>
          <a:ln/>
        </p:spPr>
        <p:txBody>
          <a:bodyPr wrap="none" lIns="68072" tIns="17018" rIns="68072" bIns="17018" rtlCol="0" anchor="t">
            <a:spAutoFit/>
          </a:bodyPr>
          <a:lstStyle/>
          <a:p>
            <a:pPr marL="0" indent="0" algn="l">
              <a:lnSpc>
                <a:spcPts val="800"/>
              </a:lnSpc>
              <a:buNone/>
            </a:pPr>
            <a:r>
              <a:rPr lang="en-US" sz="621" dirty="0">
                <a:solidFill>
                  <a:srgbClr val="FFFFFF"/>
                </a:solidFill>
                <a:latin typeface="Roboto Mono" pitchFamily="34" charset="0"/>
                <a:ea typeface="Roboto Mono" pitchFamily="34" charset="-122"/>
                <a:cs typeface="Roboto Mono" pitchFamily="34" charset="-120"/>
              </a:rPr>
              <a:t>1 Processo Afetado</a:t>
            </a:r>
            <a:endParaRPr lang="en-US" sz="621" dirty="0"/>
          </a:p>
        </p:txBody>
      </p:sp>
      <p:sp>
        <p:nvSpPr>
          <p:cNvPr id="14" name="Shape 10"/>
          <p:cNvSpPr/>
          <p:nvPr/>
        </p:nvSpPr>
        <p:spPr>
          <a:xfrm>
            <a:off x="4707731" y="1287661"/>
            <a:ext cx="4007644" cy="3405811"/>
          </a:xfrm>
          <a:prstGeom prst="rect">
            <a:avLst/>
          </a:prstGeom>
          <a:solidFill>
            <a:srgbClr val="64FFDA">
              <a:alpha val="5000"/>
            </a:srgbClr>
          </a:solidFill>
          <a:ln w="9144">
            <a:solidFill>
              <a:srgbClr val="64FFDA">
                <a:alpha val="30000"/>
              </a:srgbClr>
            </a:solidFill>
            <a:prstDash val="solid"/>
          </a:ln>
        </p:spPr>
        <p:txBody>
          <a:bodyPr/>
          <a:lstStyle/>
          <a:p>
            <a:endParaRPr lang="pt-BR"/>
          </a:p>
        </p:txBody>
      </p:sp>
      <p:pic>
        <p:nvPicPr>
          <p:cNvPr id="15" name="Image 2" descr="preencoded.png"/>
          <p:cNvPicPr>
            <a:picLocks noChangeAspect="1"/>
          </p:cNvPicPr>
          <p:nvPr/>
        </p:nvPicPr>
        <p:blipFill>
          <a:blip r:embed="rId4"/>
          <a:stretch>
            <a:fillRect/>
          </a:stretch>
        </p:blipFill>
        <p:spPr>
          <a:xfrm>
            <a:off x="6491883" y="1430536"/>
            <a:ext cx="446484" cy="357188"/>
          </a:xfrm>
          <a:prstGeom prst="rect">
            <a:avLst/>
          </a:prstGeom>
        </p:spPr>
      </p:pic>
      <p:sp>
        <p:nvSpPr>
          <p:cNvPr id="16" name="Text 11"/>
          <p:cNvSpPr/>
          <p:nvPr/>
        </p:nvSpPr>
        <p:spPr>
          <a:xfrm>
            <a:off x="5664101" y="1859161"/>
            <a:ext cx="2102048" cy="208955"/>
          </a:xfrm>
          <a:prstGeom prst="rect">
            <a:avLst/>
          </a:prstGeom>
          <a:noFill/>
          <a:ln/>
        </p:spPr>
        <p:txBody>
          <a:bodyPr wrap="none" lIns="0" tIns="0" rIns="0" bIns="0" rtlCol="0" anchor="t">
            <a:spAutoFit/>
          </a:bodyPr>
          <a:lstStyle/>
          <a:p>
            <a:pPr marL="0" indent="0" algn="l">
              <a:lnSpc>
                <a:spcPts val="1600"/>
              </a:lnSpc>
              <a:buNone/>
            </a:pPr>
            <a:r>
              <a:rPr lang="en-US" sz="1193" b="1" dirty="0">
                <a:solidFill>
                  <a:srgbClr val="64FFDA"/>
                </a:solidFill>
                <a:latin typeface="Montserrat" pitchFamily="34" charset="0"/>
                <a:ea typeface="Montserrat" pitchFamily="34" charset="-122"/>
                <a:cs typeface="Montserrat" pitchFamily="34" charset="-120"/>
              </a:rPr>
              <a:t>JUSTIÇA ALGORÍTMICA</a:t>
            </a:r>
            <a:endParaRPr lang="en-US" sz="1193" dirty="0"/>
          </a:p>
        </p:txBody>
      </p:sp>
      <p:sp>
        <p:nvSpPr>
          <p:cNvPr id="17" name="Text 12"/>
          <p:cNvSpPr/>
          <p:nvPr/>
        </p:nvSpPr>
        <p:spPr>
          <a:xfrm>
            <a:off x="4857750" y="2139553"/>
            <a:ext cx="3714750" cy="342900"/>
          </a:xfrm>
          <a:prstGeom prst="rect">
            <a:avLst/>
          </a:prstGeom>
          <a:noFill/>
          <a:ln/>
        </p:spPr>
        <p:txBody>
          <a:bodyPr wrap="square" lIns="0" tIns="0" rIns="0" bIns="0" rtlCol="0" anchor="t">
            <a:spAutoFit/>
          </a:bodyPr>
          <a:lstStyle/>
          <a:p>
            <a:pPr marL="0" indent="0" algn="ctr">
              <a:lnSpc>
                <a:spcPts val="1400"/>
              </a:lnSpc>
              <a:buNone/>
            </a:pPr>
            <a:r>
              <a:rPr lang="en-US" sz="834" dirty="0">
                <a:solidFill>
                  <a:srgbClr val="A8B2D1"/>
                </a:solidFill>
                <a:latin typeface="Open Sans" pitchFamily="34" charset="0"/>
                <a:ea typeface="Open Sans" pitchFamily="34" charset="-122"/>
                <a:cs typeface="Open Sans" pitchFamily="34" charset="-120"/>
              </a:rPr>
              <a:t>O erro é </a:t>
            </a:r>
            <a:r>
              <a:rPr lang="en-US" sz="784" b="1" dirty="0">
                <a:solidFill>
                  <a:srgbClr val="A8B2D1"/>
                </a:solidFill>
                <a:latin typeface="Open Sans" pitchFamily="34" charset="0"/>
                <a:ea typeface="Open Sans" pitchFamily="34" charset="-122"/>
                <a:cs typeface="Open Sans" pitchFamily="34" charset="-120"/>
              </a:rPr>
              <a:t>industrial</a:t>
            </a:r>
            <a:r>
              <a:rPr lang="en-US" sz="834" dirty="0">
                <a:solidFill>
                  <a:srgbClr val="A8B2D1"/>
                </a:solidFill>
                <a:latin typeface="Open Sans" pitchFamily="34" charset="0"/>
                <a:ea typeface="Open Sans" pitchFamily="34" charset="-122"/>
                <a:cs typeface="Open Sans" pitchFamily="34" charset="-120"/>
              </a:rPr>
              <a:t>. Uma falha no código ou nos dados de treino é replicada instantaneamente.</a:t>
            </a:r>
            <a:endParaRPr lang="en-US" sz="834" dirty="0"/>
          </a:p>
        </p:txBody>
      </p:sp>
      <p:sp>
        <p:nvSpPr>
          <p:cNvPr id="18" name="Shape 13"/>
          <p:cNvSpPr/>
          <p:nvPr/>
        </p:nvSpPr>
        <p:spPr>
          <a:xfrm>
            <a:off x="4857750" y="2625328"/>
            <a:ext cx="3714750" cy="1914609"/>
          </a:xfrm>
          <a:prstGeom prst="rect">
            <a:avLst/>
          </a:prstGeom>
          <a:solidFill>
            <a:srgbClr val="000000">
              <a:alpha val="20000"/>
            </a:srgbClr>
          </a:solidFill>
          <a:ln/>
        </p:spPr>
        <p:txBody>
          <a:bodyPr/>
          <a:lstStyle/>
          <a:p>
            <a:endParaRPr lang="pt-BR"/>
          </a:p>
        </p:txBody>
      </p:sp>
      <p:sp>
        <p:nvSpPr>
          <p:cNvPr id="19" name="Shape 14"/>
          <p:cNvSpPr/>
          <p:nvPr/>
        </p:nvSpPr>
        <p:spPr>
          <a:xfrm>
            <a:off x="6114157" y="4341698"/>
            <a:ext cx="1201936" cy="141089"/>
          </a:xfrm>
          <a:prstGeom prst="rect">
            <a:avLst/>
          </a:prstGeom>
          <a:solidFill>
            <a:srgbClr val="000000">
              <a:alpha val="70000"/>
            </a:srgbClr>
          </a:solidFill>
          <a:ln/>
        </p:spPr>
        <p:txBody>
          <a:bodyPr/>
          <a:lstStyle/>
          <a:p>
            <a:endParaRPr lang="pt-BR"/>
          </a:p>
        </p:txBody>
      </p:sp>
      <p:sp>
        <p:nvSpPr>
          <p:cNvPr id="20" name="Text 15"/>
          <p:cNvSpPr/>
          <p:nvPr/>
        </p:nvSpPr>
        <p:spPr>
          <a:xfrm>
            <a:off x="6114157" y="4341698"/>
            <a:ext cx="1201936" cy="141089"/>
          </a:xfrm>
          <a:prstGeom prst="rect">
            <a:avLst/>
          </a:prstGeom>
          <a:noFill/>
          <a:ln/>
        </p:spPr>
        <p:txBody>
          <a:bodyPr wrap="none" lIns="68072" tIns="17018" rIns="68072" bIns="17018" rtlCol="0" anchor="t">
            <a:spAutoFit/>
          </a:bodyPr>
          <a:lstStyle/>
          <a:p>
            <a:pPr marL="0" indent="0" algn="l">
              <a:lnSpc>
                <a:spcPts val="800"/>
              </a:lnSpc>
              <a:buNone/>
            </a:pPr>
            <a:r>
              <a:rPr lang="en-US" sz="621" dirty="0">
                <a:solidFill>
                  <a:srgbClr val="FFFFFF"/>
                </a:solidFill>
                <a:latin typeface="Roboto Mono" pitchFamily="34" charset="0"/>
                <a:ea typeface="Roboto Mono" pitchFamily="34" charset="-122"/>
                <a:cs typeface="Roboto Mono" pitchFamily="34" charset="-120"/>
              </a:rPr>
              <a:t>Milhares de Processos</a:t>
            </a:r>
            <a:endParaRPr lang="en-US" sz="621" dirty="0"/>
          </a:p>
        </p:txBody>
      </p:sp>
      <p:sp>
        <p:nvSpPr>
          <p:cNvPr id="21" name="Shape 16"/>
          <p:cNvSpPr/>
          <p:nvPr/>
        </p:nvSpPr>
        <p:spPr>
          <a:xfrm>
            <a:off x="428625" y="4754249"/>
            <a:ext cx="8286750" cy="400050"/>
          </a:xfrm>
          <a:prstGeom prst="rect">
            <a:avLst/>
          </a:prstGeom>
          <a:solidFill>
            <a:srgbClr val="64FFDA">
              <a:alpha val="10000"/>
            </a:srgbClr>
          </a:solidFill>
          <a:ln/>
        </p:spPr>
        <p:txBody>
          <a:bodyPr/>
          <a:lstStyle/>
          <a:p>
            <a:endParaRPr lang="pt-BR"/>
          </a:p>
        </p:txBody>
      </p:sp>
      <p:sp>
        <p:nvSpPr>
          <p:cNvPr id="22" name="Shape 17"/>
          <p:cNvSpPr/>
          <p:nvPr/>
        </p:nvSpPr>
        <p:spPr>
          <a:xfrm>
            <a:off x="428625" y="4754249"/>
            <a:ext cx="28575" cy="400050"/>
          </a:xfrm>
          <a:prstGeom prst="rect">
            <a:avLst/>
          </a:prstGeom>
          <a:solidFill>
            <a:srgbClr val="64FFDA"/>
          </a:solidFill>
          <a:ln/>
        </p:spPr>
        <p:txBody>
          <a:bodyPr/>
          <a:lstStyle/>
          <a:p>
            <a:endParaRPr lang="pt-BR"/>
          </a:p>
        </p:txBody>
      </p:sp>
      <p:pic>
        <p:nvPicPr>
          <p:cNvPr id="23" name="Image 3" descr="preencoded.png"/>
          <p:cNvPicPr>
            <a:picLocks noChangeAspect="1"/>
          </p:cNvPicPr>
          <p:nvPr/>
        </p:nvPicPr>
        <p:blipFill>
          <a:blip r:embed="rId5"/>
          <a:stretch>
            <a:fillRect/>
          </a:stretch>
        </p:blipFill>
        <p:spPr>
          <a:xfrm>
            <a:off x="528638" y="4854262"/>
            <a:ext cx="200025" cy="200025"/>
          </a:xfrm>
          <a:prstGeom prst="rect">
            <a:avLst/>
          </a:prstGeom>
        </p:spPr>
      </p:pic>
      <p:sp>
        <p:nvSpPr>
          <p:cNvPr id="24" name="Text 18"/>
          <p:cNvSpPr/>
          <p:nvPr/>
        </p:nvSpPr>
        <p:spPr>
          <a:xfrm>
            <a:off x="842963" y="4856941"/>
            <a:ext cx="4282678" cy="194667"/>
          </a:xfrm>
          <a:prstGeom prst="rect">
            <a:avLst/>
          </a:prstGeom>
          <a:noFill/>
          <a:ln/>
        </p:spPr>
        <p:txBody>
          <a:bodyPr wrap="none" lIns="0" tIns="0" rIns="0" bIns="0" rtlCol="0" anchor="t">
            <a:spAutoFit/>
          </a:bodyPr>
          <a:lstStyle/>
          <a:p>
            <a:pPr marL="0" indent="0" algn="l">
              <a:lnSpc>
                <a:spcPts val="1400"/>
              </a:lnSpc>
              <a:buNone/>
            </a:pPr>
            <a:r>
              <a:rPr lang="en-US" sz="987" b="1" dirty="0">
                <a:solidFill>
                  <a:srgbClr val="E6F1FF"/>
                </a:solidFill>
                <a:latin typeface="Open Sans" pitchFamily="34" charset="0"/>
                <a:ea typeface="Open Sans" pitchFamily="34" charset="-122"/>
                <a:cs typeface="Open Sans" pitchFamily="34" charset="-120"/>
              </a:rPr>
              <a:t>Conclusão: A IA não elimina o viés, ela o escala massivamente.</a:t>
            </a:r>
            <a:endParaRPr lang="en-US" sz="987"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 31">
    <p:spTree>
      <p:nvGrpSpPr>
        <p:cNvPr id="1" name=""/>
        <p:cNvGrpSpPr/>
        <p:nvPr/>
      </p:nvGrpSpPr>
      <p:grpSpPr>
        <a:xfrm>
          <a:off x="0" y="0"/>
          <a:ext cx="0" cy="0"/>
          <a:chOff x="0" y="0"/>
          <a:chExt cx="0" cy="0"/>
        </a:xfrm>
      </p:grpSpPr>
      <p:sp>
        <p:nvSpPr>
          <p:cNvPr id="3" name="Shape 0"/>
          <p:cNvSpPr/>
          <p:nvPr/>
        </p:nvSpPr>
        <p:spPr>
          <a:xfrm>
            <a:off x="428625" y="428625"/>
            <a:ext cx="8286750" cy="716161"/>
          </a:xfrm>
          <a:prstGeom prst="rect">
            <a:avLst/>
          </a:prstGeom>
          <a:solidFill>
            <a:srgbClr val="000000">
              <a:alpha val="0"/>
            </a:srgbClr>
          </a:solidFill>
          <a:ln/>
        </p:spPr>
        <p:txBody>
          <a:bodyPr/>
          <a:lstStyle/>
          <a:p>
            <a:endParaRPr lang="pt-BR"/>
          </a:p>
        </p:txBody>
      </p:sp>
      <p:sp>
        <p:nvSpPr>
          <p:cNvPr id="4" name="Shape 1"/>
          <p:cNvSpPr/>
          <p:nvPr/>
        </p:nvSpPr>
        <p:spPr>
          <a:xfrm>
            <a:off x="428625" y="428625"/>
            <a:ext cx="28575" cy="716161"/>
          </a:xfrm>
          <a:prstGeom prst="rect">
            <a:avLst/>
          </a:prstGeom>
          <a:solidFill>
            <a:srgbClr val="64FFDA"/>
          </a:solidFill>
          <a:ln/>
        </p:spPr>
        <p:txBody>
          <a:bodyPr/>
          <a:lstStyle/>
          <a:p>
            <a:endParaRPr lang="pt-BR"/>
          </a:p>
        </p:txBody>
      </p:sp>
      <p:sp>
        <p:nvSpPr>
          <p:cNvPr id="5" name="Text 2"/>
          <p:cNvSpPr/>
          <p:nvPr/>
        </p:nvSpPr>
        <p:spPr>
          <a:xfrm>
            <a:off x="571500" y="428625"/>
            <a:ext cx="8143875" cy="417909"/>
          </a:xfrm>
          <a:prstGeom prst="rect">
            <a:avLst/>
          </a:prstGeom>
          <a:noFill/>
          <a:ln/>
        </p:spPr>
        <p:txBody>
          <a:bodyPr wrap="none" lIns="0" tIns="0" rIns="0" bIns="0" rtlCol="0" anchor="t">
            <a:spAutoFit/>
          </a:bodyPr>
          <a:lstStyle/>
          <a:p>
            <a:pPr marL="0" indent="0" algn="l">
              <a:lnSpc>
                <a:spcPts val="3200"/>
              </a:lnSpc>
              <a:buNone/>
            </a:pPr>
            <a:r>
              <a:rPr lang="en-US" sz="2436" b="1" dirty="0">
                <a:solidFill>
                  <a:srgbClr val="E6F1FF"/>
                </a:solidFill>
                <a:latin typeface="Montserrat" pitchFamily="34" charset="0"/>
                <a:ea typeface="Montserrat" pitchFamily="34" charset="-122"/>
                <a:cs typeface="Montserrat" pitchFamily="34" charset="-120"/>
              </a:rPr>
              <a:t>QUIZ DE REVISÃO</a:t>
            </a:r>
            <a:endParaRPr lang="en-US" sz="2436" dirty="0"/>
          </a:p>
        </p:txBody>
      </p:sp>
      <p:sp>
        <p:nvSpPr>
          <p:cNvPr id="6" name="Text 3"/>
          <p:cNvSpPr/>
          <p:nvPr/>
        </p:nvSpPr>
        <p:spPr>
          <a:xfrm>
            <a:off x="571500" y="917972"/>
            <a:ext cx="8143875" cy="226814"/>
          </a:xfrm>
          <a:prstGeom prst="rect">
            <a:avLst/>
          </a:prstGeom>
          <a:noFill/>
          <a:ln/>
        </p:spPr>
        <p:txBody>
          <a:bodyPr wrap="none" lIns="0" tIns="0" rIns="0" bIns="0" rtlCol="0" anchor="t">
            <a:spAutoFit/>
          </a:bodyPr>
          <a:lstStyle/>
          <a:p>
            <a:pPr marL="0" indent="0" algn="l">
              <a:lnSpc>
                <a:spcPts val="1600"/>
              </a:lnSpc>
              <a:buNone/>
            </a:pPr>
            <a:r>
              <a:rPr lang="en-US" sz="1269" dirty="0">
                <a:solidFill>
                  <a:srgbClr val="64FFDA"/>
                </a:solidFill>
                <a:latin typeface="Roboto Mono" pitchFamily="34" charset="0"/>
                <a:ea typeface="Roboto Mono" pitchFamily="34" charset="-122"/>
                <a:cs typeface="Roboto Mono" pitchFamily="34" charset="-120"/>
              </a:rPr>
              <a:t>5 Perguntas Rápidas</a:t>
            </a:r>
            <a:endParaRPr lang="en-US" sz="1269" dirty="0"/>
          </a:p>
        </p:txBody>
      </p:sp>
      <p:sp>
        <p:nvSpPr>
          <p:cNvPr id="7" name="Shape 4"/>
          <p:cNvSpPr/>
          <p:nvPr/>
        </p:nvSpPr>
        <p:spPr>
          <a:xfrm>
            <a:off x="428625" y="1430536"/>
            <a:ext cx="4036219" cy="839391"/>
          </a:xfrm>
          <a:prstGeom prst="rect">
            <a:avLst/>
          </a:prstGeom>
          <a:solidFill>
            <a:srgbClr val="FFFFFF">
              <a:alpha val="3000"/>
            </a:srgbClr>
          </a:solidFill>
          <a:ln w="9144">
            <a:solidFill>
              <a:srgbClr val="64FFDA">
                <a:alpha val="20000"/>
              </a:srgbClr>
            </a:solidFill>
            <a:prstDash val="solid"/>
          </a:ln>
        </p:spPr>
        <p:txBody>
          <a:bodyPr/>
          <a:lstStyle/>
          <a:p>
            <a:endParaRPr lang="pt-BR"/>
          </a:p>
        </p:txBody>
      </p:sp>
      <p:sp>
        <p:nvSpPr>
          <p:cNvPr id="8" name="Shape 5"/>
          <p:cNvSpPr/>
          <p:nvPr/>
        </p:nvSpPr>
        <p:spPr>
          <a:xfrm>
            <a:off x="357188" y="1359098"/>
            <a:ext cx="214313" cy="214313"/>
          </a:xfrm>
          <a:prstGeom prst="ellipse">
            <a:avLst/>
          </a:prstGeom>
          <a:solidFill>
            <a:srgbClr val="64FFDA"/>
          </a:solidFill>
          <a:ln/>
        </p:spPr>
        <p:txBody>
          <a:bodyPr/>
          <a:lstStyle/>
          <a:p>
            <a:endParaRPr lang="pt-BR"/>
          </a:p>
        </p:txBody>
      </p:sp>
      <p:sp>
        <p:nvSpPr>
          <p:cNvPr id="9" name="Text 6"/>
          <p:cNvSpPr/>
          <p:nvPr/>
        </p:nvSpPr>
        <p:spPr>
          <a:xfrm>
            <a:off x="357188" y="1359098"/>
            <a:ext cx="214313" cy="214313"/>
          </a:xfrm>
          <a:prstGeom prst="rect">
            <a:avLst/>
          </a:prstGeom>
          <a:noFill/>
          <a:ln/>
        </p:spPr>
        <p:txBody>
          <a:bodyPr wrap="square" lIns="0" tIns="0" rIns="0" bIns="0" rtlCol="0" anchor="ctr">
            <a:spAutoFit/>
          </a:bodyPr>
          <a:lstStyle/>
          <a:p>
            <a:pPr marL="0" indent="0" algn="ctr">
              <a:lnSpc>
                <a:spcPts val="900"/>
              </a:lnSpc>
              <a:buNone/>
            </a:pPr>
            <a:r>
              <a:rPr lang="en-US" sz="683" b="1" dirty="0">
                <a:solidFill>
                  <a:srgbClr val="0A192F"/>
                </a:solidFill>
                <a:latin typeface="Montserrat" pitchFamily="34" charset="0"/>
                <a:ea typeface="Montserrat" pitchFamily="34" charset="-122"/>
                <a:cs typeface="Montserrat" pitchFamily="34" charset="-120"/>
              </a:rPr>
              <a:t>1</a:t>
            </a:r>
            <a:endParaRPr lang="en-US" sz="683" dirty="0"/>
          </a:p>
        </p:txBody>
      </p:sp>
      <p:sp>
        <p:nvSpPr>
          <p:cNvPr id="10" name="Text 7"/>
          <p:cNvSpPr/>
          <p:nvPr/>
        </p:nvSpPr>
        <p:spPr>
          <a:xfrm>
            <a:off x="571500" y="1573411"/>
            <a:ext cx="1778692" cy="145233"/>
          </a:xfrm>
          <a:prstGeom prst="rect">
            <a:avLst/>
          </a:prstGeom>
          <a:noFill/>
          <a:ln/>
        </p:spPr>
        <p:txBody>
          <a:bodyPr wrap="none" lIns="85090" tIns="0" rIns="0" bIns="0" rtlCol="0" anchor="t">
            <a:spAutoFit/>
          </a:bodyPr>
          <a:lstStyle/>
          <a:p>
            <a:pPr marL="0" indent="0" algn="l">
              <a:lnSpc>
                <a:spcPts val="1200"/>
              </a:lnSpc>
              <a:buNone/>
            </a:pPr>
            <a:r>
              <a:rPr lang="en-US" sz="885" b="1" dirty="0">
                <a:solidFill>
                  <a:srgbClr val="E6F1FF"/>
                </a:solidFill>
                <a:latin typeface="Open Sans" pitchFamily="34" charset="0"/>
                <a:ea typeface="Open Sans" pitchFamily="34" charset="-122"/>
                <a:cs typeface="Open Sans" pitchFamily="34" charset="-120"/>
              </a:rPr>
              <a:t>O </a:t>
            </a:r>
            <a:r>
              <a:rPr lang="en-US" sz="885" b="1" dirty="0" err="1">
                <a:solidFill>
                  <a:srgbClr val="E6F1FF"/>
                </a:solidFill>
                <a:latin typeface="Open Sans" pitchFamily="34" charset="0"/>
                <a:ea typeface="Open Sans" pitchFamily="34" charset="-122"/>
                <a:cs typeface="Open Sans" pitchFamily="34" charset="-120"/>
              </a:rPr>
              <a:t>que</a:t>
            </a:r>
            <a:r>
              <a:rPr lang="en-US" sz="885" b="1" dirty="0">
                <a:solidFill>
                  <a:srgbClr val="E6F1FF"/>
                </a:solidFill>
                <a:latin typeface="Open Sans" pitchFamily="34" charset="0"/>
                <a:ea typeface="Open Sans" pitchFamily="34" charset="-122"/>
                <a:cs typeface="Open Sans" pitchFamily="34" charset="-120"/>
              </a:rPr>
              <a:t> é Sandbox </a:t>
            </a:r>
            <a:r>
              <a:rPr lang="en-US" sz="885" b="1" dirty="0" err="1">
                <a:solidFill>
                  <a:srgbClr val="E6F1FF"/>
                </a:solidFill>
                <a:latin typeface="Open Sans" pitchFamily="34" charset="0"/>
                <a:ea typeface="Open Sans" pitchFamily="34" charset="-122"/>
                <a:cs typeface="Open Sans" pitchFamily="34" charset="-120"/>
              </a:rPr>
              <a:t>Regulatório</a:t>
            </a:r>
            <a:r>
              <a:rPr lang="en-US" sz="885" b="1" dirty="0">
                <a:solidFill>
                  <a:srgbClr val="E6F1FF"/>
                </a:solidFill>
                <a:latin typeface="Open Sans" pitchFamily="34" charset="0"/>
                <a:ea typeface="Open Sans" pitchFamily="34" charset="-122"/>
                <a:cs typeface="Open Sans" pitchFamily="34" charset="-120"/>
              </a:rPr>
              <a:t>?</a:t>
            </a:r>
            <a:endParaRPr lang="en-US" sz="885" dirty="0"/>
          </a:p>
        </p:txBody>
      </p:sp>
      <p:sp>
        <p:nvSpPr>
          <p:cNvPr id="11" name="Shape 8"/>
          <p:cNvSpPr/>
          <p:nvPr/>
        </p:nvSpPr>
        <p:spPr>
          <a:xfrm>
            <a:off x="571500" y="1819870"/>
            <a:ext cx="3750469" cy="292894"/>
          </a:xfrm>
          <a:prstGeom prst="rect">
            <a:avLst/>
          </a:prstGeom>
          <a:solidFill>
            <a:srgbClr val="64FFDA">
              <a:alpha val="10000"/>
            </a:srgbClr>
          </a:solidFill>
          <a:ln/>
        </p:spPr>
        <p:txBody>
          <a:bodyPr/>
          <a:lstStyle/>
          <a:p>
            <a:endParaRPr lang="pt-BR"/>
          </a:p>
        </p:txBody>
      </p:sp>
      <p:pic>
        <p:nvPicPr>
          <p:cNvPr id="12" name="Image 1" descr="preencoded.png"/>
          <p:cNvPicPr>
            <a:picLocks noChangeAspect="1"/>
          </p:cNvPicPr>
          <p:nvPr/>
        </p:nvPicPr>
        <p:blipFill>
          <a:blip r:embed="rId3"/>
          <a:stretch>
            <a:fillRect/>
          </a:stretch>
        </p:blipFill>
        <p:spPr>
          <a:xfrm>
            <a:off x="678656" y="1909167"/>
            <a:ext cx="114300" cy="114300"/>
          </a:xfrm>
          <a:prstGeom prst="rect">
            <a:avLst/>
          </a:prstGeom>
        </p:spPr>
      </p:pic>
      <p:sp>
        <p:nvSpPr>
          <p:cNvPr id="13" name="Text 9"/>
          <p:cNvSpPr/>
          <p:nvPr/>
        </p:nvSpPr>
        <p:spPr>
          <a:xfrm>
            <a:off x="864394" y="1958502"/>
            <a:ext cx="3457575" cy="274691"/>
          </a:xfrm>
          <a:prstGeom prst="rect">
            <a:avLst/>
          </a:prstGeom>
          <a:noFill/>
          <a:ln/>
        </p:spPr>
        <p:txBody>
          <a:bodyPr wrap="square" lIns="0" tIns="0" rIns="0" bIns="0" rtlCol="0" anchor="t">
            <a:spAutoFit/>
          </a:bodyPr>
          <a:lstStyle/>
          <a:p>
            <a:pPr>
              <a:lnSpc>
                <a:spcPts val="1100"/>
              </a:lnSpc>
            </a:pPr>
            <a:r>
              <a:rPr lang="en-US" sz="834" dirty="0" err="1">
                <a:solidFill>
                  <a:srgbClr val="A8B2D1"/>
                </a:solidFill>
                <a:latin typeface="Open Sans" pitchFamily="34" charset="0"/>
                <a:ea typeface="Open Sans" pitchFamily="34" charset="-122"/>
                <a:cs typeface="Open Sans" pitchFamily="34" charset="-120"/>
              </a:rPr>
              <a:t>Ambiente</a:t>
            </a:r>
            <a:r>
              <a:rPr lang="en-US" sz="834" dirty="0">
                <a:solidFill>
                  <a:srgbClr val="A8B2D1"/>
                </a:solidFill>
                <a:latin typeface="Open Sans" pitchFamily="34" charset="0"/>
                <a:ea typeface="Open Sans" pitchFamily="34" charset="-122"/>
                <a:cs typeface="Open Sans" pitchFamily="34" charset="-120"/>
              </a:rPr>
              <a:t> experimental </a:t>
            </a:r>
            <a:r>
              <a:rPr lang="en-US" sz="834" dirty="0" err="1">
                <a:solidFill>
                  <a:srgbClr val="A8B2D1"/>
                </a:solidFill>
                <a:latin typeface="Open Sans" pitchFamily="34" charset="0"/>
                <a:ea typeface="Open Sans" pitchFamily="34" charset="-122"/>
                <a:cs typeface="Open Sans" pitchFamily="34" charset="-120"/>
              </a:rPr>
              <a:t>onde</a:t>
            </a:r>
            <a:r>
              <a:rPr lang="en-US" sz="834" dirty="0">
                <a:solidFill>
                  <a:srgbClr val="A8B2D1"/>
                </a:solidFill>
                <a:latin typeface="Open Sans" pitchFamily="34" charset="0"/>
                <a:ea typeface="Open Sans" pitchFamily="34" charset="-122"/>
                <a:cs typeface="Open Sans" pitchFamily="34" charset="-120"/>
              </a:rPr>
              <a:t> a </a:t>
            </a:r>
            <a:r>
              <a:rPr lang="en-US" sz="834" dirty="0" err="1">
                <a:solidFill>
                  <a:srgbClr val="A8B2D1"/>
                </a:solidFill>
                <a:latin typeface="Open Sans" pitchFamily="34" charset="0"/>
                <a:ea typeface="Open Sans" pitchFamily="34" charset="-122"/>
                <a:cs typeface="Open Sans" pitchFamily="34" charset="-120"/>
              </a:rPr>
              <a:t>autoridade</a:t>
            </a:r>
            <a:r>
              <a:rPr lang="en-US" sz="834" dirty="0">
                <a:solidFill>
                  <a:srgbClr val="A8B2D1"/>
                </a:solidFill>
                <a:latin typeface="Open Sans" pitchFamily="34" charset="0"/>
                <a:ea typeface="Open Sans" pitchFamily="34" charset="-122"/>
                <a:cs typeface="Open Sans" pitchFamily="34" charset="-120"/>
              </a:rPr>
              <a:t> (ANPD) </a:t>
            </a:r>
            <a:r>
              <a:rPr lang="en-US" sz="834" dirty="0" err="1">
                <a:solidFill>
                  <a:srgbClr val="A8B2D1"/>
                </a:solidFill>
                <a:latin typeface="Open Sans" pitchFamily="34" charset="0"/>
                <a:ea typeface="Open Sans" pitchFamily="34" charset="-122"/>
                <a:cs typeface="Open Sans" pitchFamily="34" charset="-120"/>
              </a:rPr>
              <a:t>autoriza</a:t>
            </a:r>
            <a:r>
              <a:rPr lang="en-US" sz="834" dirty="0">
                <a:solidFill>
                  <a:srgbClr val="A8B2D1"/>
                </a:solidFill>
                <a:latin typeface="Open Sans" pitchFamily="34" charset="0"/>
                <a:ea typeface="Open Sans" pitchFamily="34" charset="-122"/>
                <a:cs typeface="Open Sans" pitchFamily="34" charset="-120"/>
              </a:rPr>
              <a:t> </a:t>
            </a:r>
            <a:r>
              <a:rPr lang="en-US" sz="834" dirty="0" err="1">
                <a:solidFill>
                  <a:srgbClr val="A8B2D1"/>
                </a:solidFill>
                <a:latin typeface="Open Sans" pitchFamily="34" charset="0"/>
                <a:ea typeface="Open Sans" pitchFamily="34" charset="-122"/>
                <a:cs typeface="Open Sans" pitchFamily="34" charset="-120"/>
              </a:rPr>
              <a:t>empresas</a:t>
            </a:r>
            <a:r>
              <a:rPr lang="en-US" sz="834" dirty="0">
                <a:solidFill>
                  <a:srgbClr val="A8B2D1"/>
                </a:solidFill>
                <a:latin typeface="Open Sans" pitchFamily="34" charset="0"/>
                <a:ea typeface="Open Sans" pitchFamily="34" charset="-122"/>
                <a:cs typeface="Open Sans" pitchFamily="34" charset="-120"/>
              </a:rPr>
              <a:t> a </a:t>
            </a:r>
            <a:r>
              <a:rPr lang="en-US" sz="834" dirty="0" err="1">
                <a:solidFill>
                  <a:srgbClr val="A8B2D1"/>
                </a:solidFill>
                <a:latin typeface="Open Sans" pitchFamily="34" charset="0"/>
                <a:ea typeface="Open Sans" pitchFamily="34" charset="-122"/>
                <a:cs typeface="Open Sans" pitchFamily="34" charset="-120"/>
              </a:rPr>
              <a:t>testarem</a:t>
            </a:r>
            <a:r>
              <a:rPr lang="en-US" sz="834" dirty="0">
                <a:solidFill>
                  <a:srgbClr val="A8B2D1"/>
                </a:solidFill>
                <a:latin typeface="Open Sans" pitchFamily="34" charset="0"/>
                <a:ea typeface="Open Sans" pitchFamily="34" charset="-122"/>
                <a:cs typeface="Open Sans" pitchFamily="34" charset="-120"/>
              </a:rPr>
              <a:t> </a:t>
            </a:r>
            <a:r>
              <a:rPr lang="en-US" sz="834" dirty="0" err="1">
                <a:solidFill>
                  <a:srgbClr val="A8B2D1"/>
                </a:solidFill>
                <a:latin typeface="Open Sans" pitchFamily="34" charset="0"/>
                <a:ea typeface="Open Sans" pitchFamily="34" charset="-122"/>
                <a:cs typeface="Open Sans" pitchFamily="34" charset="-120"/>
              </a:rPr>
              <a:t>inovações</a:t>
            </a:r>
            <a:r>
              <a:rPr lang="en-US" sz="834" dirty="0">
                <a:solidFill>
                  <a:srgbClr val="64FFDA"/>
                </a:solidFill>
                <a:latin typeface="Roboto Mono" pitchFamily="34" charset="0"/>
                <a:ea typeface="Roboto Mono" pitchFamily="34" charset="-122"/>
                <a:cs typeface="Roboto Mono" pitchFamily="34" charset="-120"/>
              </a:rPr>
              <a:t>.</a:t>
            </a:r>
            <a:endParaRPr lang="en-US" sz="834" dirty="0"/>
          </a:p>
        </p:txBody>
      </p:sp>
      <p:sp>
        <p:nvSpPr>
          <p:cNvPr id="14" name="Shape 10"/>
          <p:cNvSpPr/>
          <p:nvPr/>
        </p:nvSpPr>
        <p:spPr>
          <a:xfrm>
            <a:off x="428625" y="2398514"/>
            <a:ext cx="4036219" cy="839391"/>
          </a:xfrm>
          <a:prstGeom prst="rect">
            <a:avLst/>
          </a:prstGeom>
          <a:solidFill>
            <a:srgbClr val="FFFFFF">
              <a:alpha val="3000"/>
            </a:srgbClr>
          </a:solidFill>
          <a:ln w="9144">
            <a:solidFill>
              <a:srgbClr val="64FFDA">
                <a:alpha val="20000"/>
              </a:srgbClr>
            </a:solidFill>
            <a:prstDash val="solid"/>
          </a:ln>
        </p:spPr>
        <p:txBody>
          <a:bodyPr/>
          <a:lstStyle/>
          <a:p>
            <a:endParaRPr lang="pt-BR"/>
          </a:p>
        </p:txBody>
      </p:sp>
      <p:sp>
        <p:nvSpPr>
          <p:cNvPr id="15" name="Shape 11"/>
          <p:cNvSpPr/>
          <p:nvPr/>
        </p:nvSpPr>
        <p:spPr>
          <a:xfrm>
            <a:off x="357188" y="2327077"/>
            <a:ext cx="214313" cy="214313"/>
          </a:xfrm>
          <a:prstGeom prst="ellipse">
            <a:avLst/>
          </a:prstGeom>
          <a:solidFill>
            <a:srgbClr val="64FFDA"/>
          </a:solidFill>
          <a:ln/>
        </p:spPr>
        <p:txBody>
          <a:bodyPr/>
          <a:lstStyle/>
          <a:p>
            <a:endParaRPr lang="pt-BR"/>
          </a:p>
        </p:txBody>
      </p:sp>
      <p:sp>
        <p:nvSpPr>
          <p:cNvPr id="16" name="Text 12"/>
          <p:cNvSpPr/>
          <p:nvPr/>
        </p:nvSpPr>
        <p:spPr>
          <a:xfrm>
            <a:off x="357188" y="2327077"/>
            <a:ext cx="214313" cy="214313"/>
          </a:xfrm>
          <a:prstGeom prst="rect">
            <a:avLst/>
          </a:prstGeom>
          <a:noFill/>
          <a:ln/>
        </p:spPr>
        <p:txBody>
          <a:bodyPr wrap="square" lIns="0" tIns="0" rIns="0" bIns="0" rtlCol="0" anchor="ctr">
            <a:spAutoFit/>
          </a:bodyPr>
          <a:lstStyle/>
          <a:p>
            <a:pPr marL="0" indent="0" algn="ctr">
              <a:lnSpc>
                <a:spcPts val="900"/>
              </a:lnSpc>
              <a:buNone/>
            </a:pPr>
            <a:r>
              <a:rPr lang="en-US" sz="683" b="1" dirty="0">
                <a:solidFill>
                  <a:srgbClr val="0A192F"/>
                </a:solidFill>
                <a:latin typeface="Montserrat" pitchFamily="34" charset="0"/>
                <a:ea typeface="Montserrat" pitchFamily="34" charset="-122"/>
                <a:cs typeface="Montserrat" pitchFamily="34" charset="-120"/>
              </a:rPr>
              <a:t>2</a:t>
            </a:r>
            <a:endParaRPr lang="en-US" sz="683" dirty="0"/>
          </a:p>
        </p:txBody>
      </p:sp>
      <p:sp>
        <p:nvSpPr>
          <p:cNvPr id="17" name="Text 13"/>
          <p:cNvSpPr/>
          <p:nvPr/>
        </p:nvSpPr>
        <p:spPr>
          <a:xfrm>
            <a:off x="571500" y="2541389"/>
            <a:ext cx="3750469" cy="175022"/>
          </a:xfrm>
          <a:prstGeom prst="rect">
            <a:avLst/>
          </a:prstGeom>
          <a:noFill/>
          <a:ln/>
        </p:spPr>
        <p:txBody>
          <a:bodyPr wrap="none" lIns="85090" tIns="0" rIns="0" bIns="0" rtlCol="0" anchor="t">
            <a:spAutoFit/>
          </a:bodyPr>
          <a:lstStyle/>
          <a:p>
            <a:pPr marL="0" indent="0" algn="l">
              <a:lnSpc>
                <a:spcPts val="1200"/>
              </a:lnSpc>
              <a:buNone/>
            </a:pPr>
            <a:r>
              <a:rPr lang="en-US" sz="885" b="1" dirty="0">
                <a:solidFill>
                  <a:srgbClr val="E6F1FF"/>
                </a:solidFill>
                <a:latin typeface="Open Sans" pitchFamily="34" charset="0"/>
                <a:ea typeface="Open Sans" pitchFamily="34" charset="-122"/>
                <a:cs typeface="Open Sans" pitchFamily="34" charset="-120"/>
              </a:rPr>
              <a:t>Quem responde pelo erro: Dev ou Advogado?</a:t>
            </a:r>
            <a:endParaRPr lang="en-US" sz="885" dirty="0"/>
          </a:p>
        </p:txBody>
      </p:sp>
      <p:sp>
        <p:nvSpPr>
          <p:cNvPr id="18" name="Shape 14"/>
          <p:cNvSpPr/>
          <p:nvPr/>
        </p:nvSpPr>
        <p:spPr>
          <a:xfrm>
            <a:off x="571500" y="2787848"/>
            <a:ext cx="3750469" cy="292894"/>
          </a:xfrm>
          <a:prstGeom prst="rect">
            <a:avLst/>
          </a:prstGeom>
          <a:solidFill>
            <a:srgbClr val="64FFDA">
              <a:alpha val="10000"/>
            </a:srgbClr>
          </a:solidFill>
          <a:ln/>
        </p:spPr>
        <p:txBody>
          <a:bodyPr/>
          <a:lstStyle/>
          <a:p>
            <a:endParaRPr lang="pt-BR"/>
          </a:p>
        </p:txBody>
      </p:sp>
      <p:pic>
        <p:nvPicPr>
          <p:cNvPr id="19" name="Image 2" descr="preencoded.png"/>
          <p:cNvPicPr>
            <a:picLocks noChangeAspect="1"/>
          </p:cNvPicPr>
          <p:nvPr/>
        </p:nvPicPr>
        <p:blipFill>
          <a:blip r:embed="rId4"/>
          <a:stretch>
            <a:fillRect/>
          </a:stretch>
        </p:blipFill>
        <p:spPr>
          <a:xfrm>
            <a:off x="678656" y="2877145"/>
            <a:ext cx="114300" cy="114300"/>
          </a:xfrm>
          <a:prstGeom prst="rect">
            <a:avLst/>
          </a:prstGeom>
        </p:spPr>
      </p:pic>
      <p:sp>
        <p:nvSpPr>
          <p:cNvPr id="20" name="Text 15"/>
          <p:cNvSpPr/>
          <p:nvPr/>
        </p:nvSpPr>
        <p:spPr>
          <a:xfrm>
            <a:off x="864394" y="2859286"/>
            <a:ext cx="2239566" cy="150019"/>
          </a:xfrm>
          <a:prstGeom prst="rect">
            <a:avLst/>
          </a:prstGeom>
          <a:noFill/>
          <a:ln/>
        </p:spPr>
        <p:txBody>
          <a:bodyPr wrap="none" lIns="0" tIns="0" rIns="0" bIns="0" rtlCol="0" anchor="t">
            <a:spAutoFit/>
          </a:bodyPr>
          <a:lstStyle/>
          <a:p>
            <a:pPr marL="0" indent="0" algn="l">
              <a:lnSpc>
                <a:spcPts val="1100"/>
              </a:lnSpc>
              <a:buNone/>
            </a:pPr>
            <a:r>
              <a:rPr lang="en-US" sz="834" dirty="0">
                <a:solidFill>
                  <a:srgbClr val="64FFDA"/>
                </a:solidFill>
                <a:latin typeface="Roboto Mono" pitchFamily="34" charset="0"/>
                <a:ea typeface="Roboto Mono" pitchFamily="34" charset="-122"/>
                <a:cs typeface="Roboto Mono" pitchFamily="34" charset="-120"/>
              </a:rPr>
              <a:t>O Advogado (Dever de supervisão).</a:t>
            </a:r>
            <a:endParaRPr lang="en-US" sz="834" dirty="0"/>
          </a:p>
        </p:txBody>
      </p:sp>
      <p:sp>
        <p:nvSpPr>
          <p:cNvPr id="21" name="Shape 16"/>
          <p:cNvSpPr/>
          <p:nvPr/>
        </p:nvSpPr>
        <p:spPr>
          <a:xfrm>
            <a:off x="428625" y="3366492"/>
            <a:ext cx="4036219" cy="839391"/>
          </a:xfrm>
          <a:prstGeom prst="rect">
            <a:avLst/>
          </a:prstGeom>
          <a:solidFill>
            <a:srgbClr val="FFFFFF">
              <a:alpha val="3000"/>
            </a:srgbClr>
          </a:solidFill>
          <a:ln w="9144">
            <a:solidFill>
              <a:srgbClr val="64FFDA">
                <a:alpha val="20000"/>
              </a:srgbClr>
            </a:solidFill>
            <a:prstDash val="solid"/>
          </a:ln>
        </p:spPr>
        <p:txBody>
          <a:bodyPr/>
          <a:lstStyle/>
          <a:p>
            <a:endParaRPr lang="pt-BR"/>
          </a:p>
        </p:txBody>
      </p:sp>
      <p:sp>
        <p:nvSpPr>
          <p:cNvPr id="22" name="Shape 17"/>
          <p:cNvSpPr/>
          <p:nvPr/>
        </p:nvSpPr>
        <p:spPr>
          <a:xfrm>
            <a:off x="357188" y="3295055"/>
            <a:ext cx="214313" cy="214313"/>
          </a:xfrm>
          <a:prstGeom prst="ellipse">
            <a:avLst/>
          </a:prstGeom>
          <a:solidFill>
            <a:srgbClr val="64FFDA"/>
          </a:solidFill>
          <a:ln/>
        </p:spPr>
        <p:txBody>
          <a:bodyPr/>
          <a:lstStyle/>
          <a:p>
            <a:endParaRPr lang="pt-BR"/>
          </a:p>
        </p:txBody>
      </p:sp>
      <p:sp>
        <p:nvSpPr>
          <p:cNvPr id="23" name="Text 18"/>
          <p:cNvSpPr/>
          <p:nvPr/>
        </p:nvSpPr>
        <p:spPr>
          <a:xfrm>
            <a:off x="357188" y="3295055"/>
            <a:ext cx="214313" cy="214313"/>
          </a:xfrm>
          <a:prstGeom prst="rect">
            <a:avLst/>
          </a:prstGeom>
          <a:noFill/>
          <a:ln/>
        </p:spPr>
        <p:txBody>
          <a:bodyPr wrap="square" lIns="0" tIns="0" rIns="0" bIns="0" rtlCol="0" anchor="ctr">
            <a:spAutoFit/>
          </a:bodyPr>
          <a:lstStyle/>
          <a:p>
            <a:pPr marL="0" indent="0" algn="ctr">
              <a:lnSpc>
                <a:spcPts val="900"/>
              </a:lnSpc>
              <a:buNone/>
            </a:pPr>
            <a:r>
              <a:rPr lang="en-US" sz="683" b="1" dirty="0">
                <a:solidFill>
                  <a:srgbClr val="0A192F"/>
                </a:solidFill>
                <a:latin typeface="Montserrat" pitchFamily="34" charset="0"/>
                <a:ea typeface="Montserrat" pitchFamily="34" charset="-122"/>
                <a:cs typeface="Montserrat" pitchFamily="34" charset="-120"/>
              </a:rPr>
              <a:t>3</a:t>
            </a:r>
            <a:endParaRPr lang="en-US" sz="683" dirty="0"/>
          </a:p>
        </p:txBody>
      </p:sp>
      <p:sp>
        <p:nvSpPr>
          <p:cNvPr id="24" name="Text 19"/>
          <p:cNvSpPr/>
          <p:nvPr/>
        </p:nvSpPr>
        <p:spPr>
          <a:xfrm>
            <a:off x="571500" y="3509367"/>
            <a:ext cx="3750469" cy="175022"/>
          </a:xfrm>
          <a:prstGeom prst="rect">
            <a:avLst/>
          </a:prstGeom>
          <a:noFill/>
          <a:ln/>
        </p:spPr>
        <p:txBody>
          <a:bodyPr wrap="none" lIns="85090" tIns="0" rIns="0" bIns="0" rtlCol="0" anchor="t">
            <a:spAutoFit/>
          </a:bodyPr>
          <a:lstStyle/>
          <a:p>
            <a:pPr marL="0" indent="0" algn="l">
              <a:lnSpc>
                <a:spcPts val="1200"/>
              </a:lnSpc>
              <a:buNone/>
            </a:pPr>
            <a:r>
              <a:rPr lang="en-US" sz="885" b="1" dirty="0">
                <a:solidFill>
                  <a:srgbClr val="E6F1FF"/>
                </a:solidFill>
                <a:latin typeface="Open Sans" pitchFamily="34" charset="0"/>
                <a:ea typeface="Open Sans" pitchFamily="34" charset="-122"/>
                <a:cs typeface="Open Sans" pitchFamily="34" charset="-120"/>
              </a:rPr>
              <a:t>Texto gerado por IA tem Copyright?</a:t>
            </a:r>
            <a:endParaRPr lang="en-US" sz="885" dirty="0"/>
          </a:p>
        </p:txBody>
      </p:sp>
      <p:sp>
        <p:nvSpPr>
          <p:cNvPr id="25" name="Shape 20"/>
          <p:cNvSpPr/>
          <p:nvPr/>
        </p:nvSpPr>
        <p:spPr>
          <a:xfrm>
            <a:off x="571500" y="3755827"/>
            <a:ext cx="3750469" cy="292894"/>
          </a:xfrm>
          <a:prstGeom prst="rect">
            <a:avLst/>
          </a:prstGeom>
          <a:solidFill>
            <a:srgbClr val="64FFDA">
              <a:alpha val="10000"/>
            </a:srgbClr>
          </a:solidFill>
          <a:ln/>
        </p:spPr>
        <p:txBody>
          <a:bodyPr/>
          <a:lstStyle/>
          <a:p>
            <a:endParaRPr lang="pt-BR"/>
          </a:p>
        </p:txBody>
      </p:sp>
      <p:pic>
        <p:nvPicPr>
          <p:cNvPr id="26" name="Image 3" descr="preencoded.png"/>
          <p:cNvPicPr>
            <a:picLocks noChangeAspect="1"/>
          </p:cNvPicPr>
          <p:nvPr/>
        </p:nvPicPr>
        <p:blipFill>
          <a:blip r:embed="rId3"/>
          <a:stretch>
            <a:fillRect/>
          </a:stretch>
        </p:blipFill>
        <p:spPr>
          <a:xfrm>
            <a:off x="678656" y="3845123"/>
            <a:ext cx="114300" cy="114300"/>
          </a:xfrm>
          <a:prstGeom prst="rect">
            <a:avLst/>
          </a:prstGeom>
        </p:spPr>
      </p:pic>
      <p:sp>
        <p:nvSpPr>
          <p:cNvPr id="27" name="Text 21"/>
          <p:cNvSpPr/>
          <p:nvPr/>
        </p:nvSpPr>
        <p:spPr>
          <a:xfrm>
            <a:off x="864394" y="3827264"/>
            <a:ext cx="2918222" cy="150019"/>
          </a:xfrm>
          <a:prstGeom prst="rect">
            <a:avLst/>
          </a:prstGeom>
          <a:noFill/>
          <a:ln/>
        </p:spPr>
        <p:txBody>
          <a:bodyPr wrap="none" lIns="0" tIns="0" rIns="0" bIns="0" rtlCol="0" anchor="t">
            <a:spAutoFit/>
          </a:bodyPr>
          <a:lstStyle/>
          <a:p>
            <a:pPr marL="0" indent="0" algn="l">
              <a:lnSpc>
                <a:spcPts val="1100"/>
              </a:lnSpc>
              <a:buNone/>
            </a:pPr>
            <a:r>
              <a:rPr lang="en-US" sz="834" dirty="0">
                <a:solidFill>
                  <a:srgbClr val="64FFDA"/>
                </a:solidFill>
                <a:latin typeface="Roboto Mono" pitchFamily="34" charset="0"/>
                <a:ea typeface="Roboto Mono" pitchFamily="34" charset="-122"/>
                <a:cs typeface="Roboto Mono" pitchFamily="34" charset="-120"/>
              </a:rPr>
              <a:t>Não (Domínio Público), salvo edição humana.</a:t>
            </a:r>
            <a:endParaRPr lang="en-US" sz="834" dirty="0"/>
          </a:p>
        </p:txBody>
      </p:sp>
      <p:sp>
        <p:nvSpPr>
          <p:cNvPr id="28" name="Shape 22"/>
          <p:cNvSpPr/>
          <p:nvPr/>
        </p:nvSpPr>
        <p:spPr>
          <a:xfrm>
            <a:off x="4679156" y="1430536"/>
            <a:ext cx="4036219" cy="839391"/>
          </a:xfrm>
          <a:prstGeom prst="rect">
            <a:avLst/>
          </a:prstGeom>
          <a:solidFill>
            <a:srgbClr val="FFFFFF">
              <a:alpha val="3000"/>
            </a:srgbClr>
          </a:solidFill>
          <a:ln w="9144">
            <a:solidFill>
              <a:srgbClr val="64FFDA">
                <a:alpha val="20000"/>
              </a:srgbClr>
            </a:solidFill>
            <a:prstDash val="solid"/>
          </a:ln>
        </p:spPr>
        <p:txBody>
          <a:bodyPr/>
          <a:lstStyle/>
          <a:p>
            <a:endParaRPr lang="pt-BR"/>
          </a:p>
        </p:txBody>
      </p:sp>
      <p:sp>
        <p:nvSpPr>
          <p:cNvPr id="29" name="Shape 23"/>
          <p:cNvSpPr/>
          <p:nvPr/>
        </p:nvSpPr>
        <p:spPr>
          <a:xfrm>
            <a:off x="4607719" y="1359098"/>
            <a:ext cx="214313" cy="214313"/>
          </a:xfrm>
          <a:prstGeom prst="ellipse">
            <a:avLst/>
          </a:prstGeom>
          <a:solidFill>
            <a:srgbClr val="64FFDA"/>
          </a:solidFill>
          <a:ln/>
        </p:spPr>
        <p:txBody>
          <a:bodyPr/>
          <a:lstStyle/>
          <a:p>
            <a:endParaRPr lang="pt-BR"/>
          </a:p>
        </p:txBody>
      </p:sp>
      <p:sp>
        <p:nvSpPr>
          <p:cNvPr id="30" name="Text 24"/>
          <p:cNvSpPr/>
          <p:nvPr/>
        </p:nvSpPr>
        <p:spPr>
          <a:xfrm>
            <a:off x="4607719" y="1359098"/>
            <a:ext cx="214313" cy="214313"/>
          </a:xfrm>
          <a:prstGeom prst="rect">
            <a:avLst/>
          </a:prstGeom>
          <a:noFill/>
          <a:ln/>
        </p:spPr>
        <p:txBody>
          <a:bodyPr wrap="square" lIns="0" tIns="0" rIns="0" bIns="0" rtlCol="0" anchor="ctr">
            <a:spAutoFit/>
          </a:bodyPr>
          <a:lstStyle/>
          <a:p>
            <a:pPr marL="0" indent="0" algn="ctr">
              <a:lnSpc>
                <a:spcPts val="900"/>
              </a:lnSpc>
              <a:buNone/>
            </a:pPr>
            <a:r>
              <a:rPr lang="en-US" sz="683" b="1" dirty="0">
                <a:solidFill>
                  <a:srgbClr val="0A192F"/>
                </a:solidFill>
                <a:latin typeface="Montserrat" pitchFamily="34" charset="0"/>
                <a:ea typeface="Montserrat" pitchFamily="34" charset="-122"/>
                <a:cs typeface="Montserrat" pitchFamily="34" charset="-120"/>
              </a:rPr>
              <a:t>4</a:t>
            </a:r>
            <a:endParaRPr lang="en-US" sz="683" dirty="0"/>
          </a:p>
        </p:txBody>
      </p:sp>
      <p:sp>
        <p:nvSpPr>
          <p:cNvPr id="31" name="Text 25"/>
          <p:cNvSpPr/>
          <p:nvPr/>
        </p:nvSpPr>
        <p:spPr>
          <a:xfrm>
            <a:off x="4822031" y="1573411"/>
            <a:ext cx="3750469" cy="175022"/>
          </a:xfrm>
          <a:prstGeom prst="rect">
            <a:avLst/>
          </a:prstGeom>
          <a:noFill/>
          <a:ln/>
        </p:spPr>
        <p:txBody>
          <a:bodyPr wrap="none" lIns="85090" tIns="0" rIns="0" bIns="0" rtlCol="0" anchor="t">
            <a:spAutoFit/>
          </a:bodyPr>
          <a:lstStyle/>
          <a:p>
            <a:pPr marL="0" indent="0" algn="l">
              <a:lnSpc>
                <a:spcPts val="1200"/>
              </a:lnSpc>
              <a:buNone/>
            </a:pPr>
            <a:r>
              <a:rPr lang="en-US" sz="885" b="1" dirty="0">
                <a:solidFill>
                  <a:srgbClr val="E6F1FF"/>
                </a:solidFill>
                <a:latin typeface="Open Sans" pitchFamily="34" charset="0"/>
                <a:ea typeface="Open Sans" pitchFamily="34" charset="-122"/>
                <a:cs typeface="Open Sans" pitchFamily="34" charset="-120"/>
              </a:rPr>
              <a:t>Cite um risco "Inaceitável" (EU AI Act).</a:t>
            </a:r>
            <a:endParaRPr lang="en-US" sz="885" dirty="0"/>
          </a:p>
        </p:txBody>
      </p:sp>
      <p:sp>
        <p:nvSpPr>
          <p:cNvPr id="32" name="Shape 26"/>
          <p:cNvSpPr/>
          <p:nvPr/>
        </p:nvSpPr>
        <p:spPr>
          <a:xfrm>
            <a:off x="4822031" y="1819870"/>
            <a:ext cx="3750469" cy="292894"/>
          </a:xfrm>
          <a:prstGeom prst="rect">
            <a:avLst/>
          </a:prstGeom>
          <a:solidFill>
            <a:srgbClr val="64FFDA">
              <a:alpha val="10000"/>
            </a:srgbClr>
          </a:solidFill>
          <a:ln/>
        </p:spPr>
        <p:txBody>
          <a:bodyPr/>
          <a:lstStyle/>
          <a:p>
            <a:endParaRPr lang="pt-BR"/>
          </a:p>
        </p:txBody>
      </p:sp>
      <p:pic>
        <p:nvPicPr>
          <p:cNvPr id="33" name="Image 4" descr="preencoded.png"/>
          <p:cNvPicPr>
            <a:picLocks noChangeAspect="1"/>
          </p:cNvPicPr>
          <p:nvPr/>
        </p:nvPicPr>
        <p:blipFill>
          <a:blip r:embed="rId3"/>
          <a:stretch>
            <a:fillRect/>
          </a:stretch>
        </p:blipFill>
        <p:spPr>
          <a:xfrm>
            <a:off x="4929188" y="1909167"/>
            <a:ext cx="114300" cy="114300"/>
          </a:xfrm>
          <a:prstGeom prst="rect">
            <a:avLst/>
          </a:prstGeom>
        </p:spPr>
      </p:pic>
      <p:sp>
        <p:nvSpPr>
          <p:cNvPr id="34" name="Text 27"/>
          <p:cNvSpPr/>
          <p:nvPr/>
        </p:nvSpPr>
        <p:spPr>
          <a:xfrm>
            <a:off x="5114925" y="1891308"/>
            <a:ext cx="2782491" cy="150019"/>
          </a:xfrm>
          <a:prstGeom prst="rect">
            <a:avLst/>
          </a:prstGeom>
          <a:noFill/>
          <a:ln/>
        </p:spPr>
        <p:txBody>
          <a:bodyPr wrap="none" lIns="0" tIns="0" rIns="0" bIns="0" rtlCol="0" anchor="t">
            <a:spAutoFit/>
          </a:bodyPr>
          <a:lstStyle/>
          <a:p>
            <a:pPr marL="0" indent="0" algn="l">
              <a:lnSpc>
                <a:spcPts val="1100"/>
              </a:lnSpc>
              <a:buNone/>
            </a:pPr>
            <a:r>
              <a:rPr lang="en-US" sz="834" dirty="0">
                <a:solidFill>
                  <a:srgbClr val="64FFDA"/>
                </a:solidFill>
                <a:latin typeface="Roboto Mono" pitchFamily="34" charset="0"/>
                <a:ea typeface="Roboto Mono" pitchFamily="34" charset="-122"/>
                <a:cs typeface="Roboto Mono" pitchFamily="34" charset="-120"/>
              </a:rPr>
              <a:t>Social Scoring ou Manipulação Subliminar.</a:t>
            </a:r>
            <a:endParaRPr lang="en-US" sz="834" dirty="0"/>
          </a:p>
        </p:txBody>
      </p:sp>
      <p:sp>
        <p:nvSpPr>
          <p:cNvPr id="35" name="Shape 28"/>
          <p:cNvSpPr/>
          <p:nvPr/>
        </p:nvSpPr>
        <p:spPr>
          <a:xfrm>
            <a:off x="4679156" y="2398514"/>
            <a:ext cx="4036219" cy="839391"/>
          </a:xfrm>
          <a:prstGeom prst="rect">
            <a:avLst/>
          </a:prstGeom>
          <a:solidFill>
            <a:srgbClr val="FFFFFF">
              <a:alpha val="3000"/>
            </a:srgbClr>
          </a:solidFill>
          <a:ln w="9144">
            <a:solidFill>
              <a:srgbClr val="64FFDA">
                <a:alpha val="20000"/>
              </a:srgbClr>
            </a:solidFill>
            <a:prstDash val="solid"/>
          </a:ln>
        </p:spPr>
        <p:txBody>
          <a:bodyPr/>
          <a:lstStyle/>
          <a:p>
            <a:endParaRPr lang="pt-BR"/>
          </a:p>
        </p:txBody>
      </p:sp>
      <p:sp>
        <p:nvSpPr>
          <p:cNvPr id="36" name="Shape 29"/>
          <p:cNvSpPr/>
          <p:nvPr/>
        </p:nvSpPr>
        <p:spPr>
          <a:xfrm>
            <a:off x="4607719" y="2327077"/>
            <a:ext cx="214313" cy="214313"/>
          </a:xfrm>
          <a:prstGeom prst="ellipse">
            <a:avLst/>
          </a:prstGeom>
          <a:solidFill>
            <a:srgbClr val="64FFDA"/>
          </a:solidFill>
          <a:ln/>
        </p:spPr>
        <p:txBody>
          <a:bodyPr/>
          <a:lstStyle/>
          <a:p>
            <a:endParaRPr lang="pt-BR"/>
          </a:p>
        </p:txBody>
      </p:sp>
      <p:sp>
        <p:nvSpPr>
          <p:cNvPr id="37" name="Text 30"/>
          <p:cNvSpPr/>
          <p:nvPr/>
        </p:nvSpPr>
        <p:spPr>
          <a:xfrm>
            <a:off x="4607719" y="2327077"/>
            <a:ext cx="214313" cy="214313"/>
          </a:xfrm>
          <a:prstGeom prst="rect">
            <a:avLst/>
          </a:prstGeom>
          <a:noFill/>
          <a:ln/>
        </p:spPr>
        <p:txBody>
          <a:bodyPr wrap="square" lIns="0" tIns="0" rIns="0" bIns="0" rtlCol="0" anchor="ctr">
            <a:spAutoFit/>
          </a:bodyPr>
          <a:lstStyle/>
          <a:p>
            <a:pPr marL="0" indent="0" algn="ctr">
              <a:lnSpc>
                <a:spcPts val="900"/>
              </a:lnSpc>
              <a:buNone/>
            </a:pPr>
            <a:r>
              <a:rPr lang="en-US" sz="683" b="1" dirty="0">
                <a:solidFill>
                  <a:srgbClr val="0A192F"/>
                </a:solidFill>
                <a:latin typeface="Montserrat" pitchFamily="34" charset="0"/>
                <a:ea typeface="Montserrat" pitchFamily="34" charset="-122"/>
                <a:cs typeface="Montserrat" pitchFamily="34" charset="-120"/>
              </a:rPr>
              <a:t>5</a:t>
            </a:r>
            <a:endParaRPr lang="en-US" sz="683" dirty="0"/>
          </a:p>
        </p:txBody>
      </p:sp>
      <p:sp>
        <p:nvSpPr>
          <p:cNvPr id="38" name="Text 31"/>
          <p:cNvSpPr/>
          <p:nvPr/>
        </p:nvSpPr>
        <p:spPr>
          <a:xfrm>
            <a:off x="4822031" y="2541389"/>
            <a:ext cx="3750469" cy="175022"/>
          </a:xfrm>
          <a:prstGeom prst="rect">
            <a:avLst/>
          </a:prstGeom>
          <a:noFill/>
          <a:ln/>
        </p:spPr>
        <p:txBody>
          <a:bodyPr wrap="none" lIns="85090" tIns="0" rIns="0" bIns="0" rtlCol="0" anchor="t">
            <a:spAutoFit/>
          </a:bodyPr>
          <a:lstStyle/>
          <a:p>
            <a:pPr marL="0" indent="0" algn="l">
              <a:lnSpc>
                <a:spcPts val="1200"/>
              </a:lnSpc>
              <a:buNone/>
            </a:pPr>
            <a:r>
              <a:rPr lang="en-US" sz="885" b="1" dirty="0">
                <a:solidFill>
                  <a:srgbClr val="E6F1FF"/>
                </a:solidFill>
                <a:latin typeface="Open Sans" pitchFamily="34" charset="0"/>
                <a:ea typeface="Open Sans" pitchFamily="34" charset="-122"/>
                <a:cs typeface="Open Sans" pitchFamily="34" charset="-120"/>
              </a:rPr>
              <a:t>O que ocorre se exceder a Janela de Contexto?</a:t>
            </a:r>
            <a:endParaRPr lang="en-US" sz="885" dirty="0"/>
          </a:p>
        </p:txBody>
      </p:sp>
      <p:sp>
        <p:nvSpPr>
          <p:cNvPr id="39" name="Shape 32"/>
          <p:cNvSpPr/>
          <p:nvPr/>
        </p:nvSpPr>
        <p:spPr>
          <a:xfrm>
            <a:off x="4822031" y="2787848"/>
            <a:ext cx="3750469" cy="292894"/>
          </a:xfrm>
          <a:prstGeom prst="rect">
            <a:avLst/>
          </a:prstGeom>
          <a:solidFill>
            <a:srgbClr val="64FFDA">
              <a:alpha val="10000"/>
            </a:srgbClr>
          </a:solidFill>
          <a:ln/>
        </p:spPr>
        <p:txBody>
          <a:bodyPr/>
          <a:lstStyle/>
          <a:p>
            <a:endParaRPr lang="pt-BR"/>
          </a:p>
        </p:txBody>
      </p:sp>
      <p:pic>
        <p:nvPicPr>
          <p:cNvPr id="40" name="Image 5" descr="preencoded.png"/>
          <p:cNvPicPr>
            <a:picLocks noChangeAspect="1"/>
          </p:cNvPicPr>
          <p:nvPr/>
        </p:nvPicPr>
        <p:blipFill>
          <a:blip r:embed="rId4"/>
          <a:stretch>
            <a:fillRect/>
          </a:stretch>
        </p:blipFill>
        <p:spPr>
          <a:xfrm>
            <a:off x="4929188" y="2877145"/>
            <a:ext cx="114300" cy="114300"/>
          </a:xfrm>
          <a:prstGeom prst="rect">
            <a:avLst/>
          </a:prstGeom>
        </p:spPr>
      </p:pic>
      <p:sp>
        <p:nvSpPr>
          <p:cNvPr id="41" name="Text 33"/>
          <p:cNvSpPr/>
          <p:nvPr/>
        </p:nvSpPr>
        <p:spPr>
          <a:xfrm>
            <a:off x="5114925" y="2859286"/>
            <a:ext cx="2239566" cy="150019"/>
          </a:xfrm>
          <a:prstGeom prst="rect">
            <a:avLst/>
          </a:prstGeom>
          <a:noFill/>
          <a:ln/>
        </p:spPr>
        <p:txBody>
          <a:bodyPr wrap="none" lIns="0" tIns="0" rIns="0" bIns="0" rtlCol="0" anchor="t">
            <a:spAutoFit/>
          </a:bodyPr>
          <a:lstStyle/>
          <a:p>
            <a:pPr marL="0" indent="0" algn="l">
              <a:lnSpc>
                <a:spcPts val="1100"/>
              </a:lnSpc>
              <a:buNone/>
            </a:pPr>
            <a:r>
              <a:rPr lang="en-US" sz="834" dirty="0">
                <a:solidFill>
                  <a:srgbClr val="64FFDA"/>
                </a:solidFill>
                <a:latin typeface="Roboto Mono" pitchFamily="34" charset="0"/>
                <a:ea typeface="Roboto Mono" pitchFamily="34" charset="-122"/>
                <a:cs typeface="Roboto Mono" pitchFamily="34" charset="-120"/>
              </a:rPr>
              <a:t>A IA "esquece" o início do texto.</a:t>
            </a:r>
            <a:endParaRPr lang="en-US" sz="834" dirty="0"/>
          </a:p>
        </p:txBody>
      </p:sp>
      <p:sp>
        <p:nvSpPr>
          <p:cNvPr id="42" name="Shape 34"/>
          <p:cNvSpPr/>
          <p:nvPr/>
        </p:nvSpPr>
        <p:spPr>
          <a:xfrm>
            <a:off x="4679156" y="3366492"/>
            <a:ext cx="4036219" cy="1348383"/>
          </a:xfrm>
          <a:prstGeom prst="rect">
            <a:avLst/>
          </a:prstGeom>
          <a:solidFill>
            <a:srgbClr val="FFFFFF">
              <a:alpha val="2000"/>
            </a:srgbClr>
          </a:solidFill>
          <a:ln w="18288">
            <a:solidFill>
              <a:srgbClr val="64FFDA">
                <a:alpha val="30000"/>
              </a:srgbClr>
            </a:solidFill>
            <a:prstDash val="dash"/>
          </a:ln>
        </p:spPr>
        <p:txBody>
          <a:bodyPr/>
          <a:lstStyle/>
          <a:p>
            <a:endParaRPr lang="pt-BR"/>
          </a:p>
        </p:txBody>
      </p:sp>
      <p:pic>
        <p:nvPicPr>
          <p:cNvPr id="43" name="Image 6" descr="preencoded.png"/>
          <p:cNvPicPr>
            <a:picLocks noChangeAspect="1"/>
          </p:cNvPicPr>
          <p:nvPr/>
        </p:nvPicPr>
        <p:blipFill>
          <a:blip r:embed="rId5"/>
          <a:stretch>
            <a:fillRect/>
          </a:stretch>
        </p:blipFill>
        <p:spPr>
          <a:xfrm>
            <a:off x="6496348" y="3739753"/>
            <a:ext cx="401836" cy="357188"/>
          </a:xfrm>
          <a:prstGeom prst="rect">
            <a:avLst/>
          </a:prstGeom>
        </p:spPr>
      </p:pic>
      <p:sp>
        <p:nvSpPr>
          <p:cNvPr id="44" name="Text 35"/>
          <p:cNvSpPr/>
          <p:nvPr/>
        </p:nvSpPr>
        <p:spPr>
          <a:xfrm>
            <a:off x="5787330" y="4168378"/>
            <a:ext cx="1819870" cy="173236"/>
          </a:xfrm>
          <a:prstGeom prst="rect">
            <a:avLst/>
          </a:prstGeom>
          <a:noFill/>
          <a:ln/>
        </p:spPr>
        <p:txBody>
          <a:bodyPr wrap="none" lIns="0" tIns="0" rIns="0" bIns="0" rtlCol="0" anchor="t">
            <a:spAutoFit/>
          </a:bodyPr>
          <a:lstStyle/>
          <a:p>
            <a:pPr marL="0" indent="0" algn="l">
              <a:lnSpc>
                <a:spcPts val="1400"/>
              </a:lnSpc>
              <a:buNone/>
            </a:pPr>
            <a:r>
              <a:rPr lang="en-US" sz="987" b="1" dirty="0">
                <a:solidFill>
                  <a:srgbClr val="64FFDA"/>
                </a:solidFill>
                <a:latin typeface="Montserrat" pitchFamily="34" charset="0"/>
                <a:ea typeface="Montserrat" pitchFamily="34" charset="-122"/>
                <a:cs typeface="Montserrat" pitchFamily="34" charset="-120"/>
              </a:rPr>
              <a:t>PRONTO PARA O DIA 2?</a:t>
            </a:r>
            <a:endParaRPr lang="en-US" sz="987"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 32">
    <p:spTree>
      <p:nvGrpSpPr>
        <p:cNvPr id="1" name=""/>
        <p:cNvGrpSpPr/>
        <p:nvPr/>
      </p:nvGrpSpPr>
      <p:grpSpPr>
        <a:xfrm>
          <a:off x="0" y="0"/>
          <a:ext cx="0" cy="0"/>
          <a:chOff x="0" y="0"/>
          <a:chExt cx="0" cy="0"/>
        </a:xfrm>
      </p:grpSpPr>
      <p:sp>
        <p:nvSpPr>
          <p:cNvPr id="3" name="Shape 0"/>
          <p:cNvSpPr/>
          <p:nvPr/>
        </p:nvSpPr>
        <p:spPr>
          <a:xfrm>
            <a:off x="428625" y="428625"/>
            <a:ext cx="8286750" cy="716161"/>
          </a:xfrm>
          <a:prstGeom prst="rect">
            <a:avLst/>
          </a:prstGeom>
          <a:solidFill>
            <a:srgbClr val="000000">
              <a:alpha val="0"/>
            </a:srgbClr>
          </a:solidFill>
          <a:ln/>
        </p:spPr>
        <p:txBody>
          <a:bodyPr/>
          <a:lstStyle/>
          <a:p>
            <a:endParaRPr lang="pt-BR"/>
          </a:p>
        </p:txBody>
      </p:sp>
      <p:sp>
        <p:nvSpPr>
          <p:cNvPr id="4" name="Shape 1"/>
          <p:cNvSpPr/>
          <p:nvPr/>
        </p:nvSpPr>
        <p:spPr>
          <a:xfrm>
            <a:off x="428625" y="428625"/>
            <a:ext cx="28575" cy="716161"/>
          </a:xfrm>
          <a:prstGeom prst="rect">
            <a:avLst/>
          </a:prstGeom>
          <a:solidFill>
            <a:srgbClr val="64FFDA"/>
          </a:solidFill>
          <a:ln/>
        </p:spPr>
        <p:txBody>
          <a:bodyPr/>
          <a:lstStyle/>
          <a:p>
            <a:endParaRPr lang="pt-BR"/>
          </a:p>
        </p:txBody>
      </p:sp>
      <p:sp>
        <p:nvSpPr>
          <p:cNvPr id="5" name="Text 2"/>
          <p:cNvSpPr/>
          <p:nvPr/>
        </p:nvSpPr>
        <p:spPr>
          <a:xfrm>
            <a:off x="571500" y="428625"/>
            <a:ext cx="8143875" cy="417909"/>
          </a:xfrm>
          <a:prstGeom prst="rect">
            <a:avLst/>
          </a:prstGeom>
          <a:noFill/>
          <a:ln/>
        </p:spPr>
        <p:txBody>
          <a:bodyPr wrap="none" lIns="0" tIns="0" rIns="0" bIns="0" rtlCol="0" anchor="t">
            <a:spAutoFit/>
          </a:bodyPr>
          <a:lstStyle/>
          <a:p>
            <a:pPr marL="0" indent="0" algn="l">
              <a:lnSpc>
                <a:spcPts val="3200"/>
              </a:lnSpc>
              <a:buNone/>
            </a:pPr>
            <a:r>
              <a:rPr lang="en-US" sz="2436" b="1" dirty="0">
                <a:solidFill>
                  <a:srgbClr val="E6F1FF"/>
                </a:solidFill>
                <a:latin typeface="Montserrat" pitchFamily="34" charset="0"/>
                <a:ea typeface="Montserrat" pitchFamily="34" charset="-122"/>
                <a:cs typeface="Montserrat" pitchFamily="34" charset="-120"/>
              </a:rPr>
              <a:t>FECHAMENTO DO DIA 1</a:t>
            </a:r>
            <a:endParaRPr lang="en-US" sz="2436" dirty="0"/>
          </a:p>
        </p:txBody>
      </p:sp>
      <p:sp>
        <p:nvSpPr>
          <p:cNvPr id="6" name="Text 3"/>
          <p:cNvSpPr/>
          <p:nvPr/>
        </p:nvSpPr>
        <p:spPr>
          <a:xfrm>
            <a:off x="571500" y="917972"/>
            <a:ext cx="8143875" cy="226814"/>
          </a:xfrm>
          <a:prstGeom prst="rect">
            <a:avLst/>
          </a:prstGeom>
          <a:noFill/>
          <a:ln/>
        </p:spPr>
        <p:txBody>
          <a:bodyPr wrap="none" lIns="0" tIns="0" rIns="0" bIns="0" rtlCol="0" anchor="t">
            <a:spAutoFit/>
          </a:bodyPr>
          <a:lstStyle/>
          <a:p>
            <a:pPr marL="0" indent="0" algn="l">
              <a:lnSpc>
                <a:spcPts val="1600"/>
              </a:lnSpc>
              <a:buNone/>
            </a:pPr>
            <a:r>
              <a:rPr lang="en-US" sz="1269" dirty="0">
                <a:solidFill>
                  <a:srgbClr val="64FFDA"/>
                </a:solidFill>
                <a:latin typeface="Roboto Mono" pitchFamily="34" charset="0"/>
                <a:ea typeface="Roboto Mono" pitchFamily="34" charset="-122"/>
                <a:cs typeface="Roboto Mono" pitchFamily="34" charset="-120"/>
              </a:rPr>
              <a:t>Roadmap: Onde estamos e para onde vamos</a:t>
            </a:r>
            <a:endParaRPr lang="en-US" sz="1269" dirty="0"/>
          </a:p>
        </p:txBody>
      </p:sp>
      <p:sp>
        <p:nvSpPr>
          <p:cNvPr id="7" name="Shape 4"/>
          <p:cNvSpPr/>
          <p:nvPr/>
        </p:nvSpPr>
        <p:spPr>
          <a:xfrm>
            <a:off x="1004590" y="1663601"/>
            <a:ext cx="3214688" cy="2500313"/>
          </a:xfrm>
          <a:prstGeom prst="rect">
            <a:avLst/>
          </a:prstGeom>
          <a:solidFill>
            <a:srgbClr val="0A192F">
              <a:alpha val="80000"/>
            </a:srgbClr>
          </a:solidFill>
          <a:ln w="9144">
            <a:solidFill>
              <a:srgbClr val="64FFDA">
                <a:alpha val="30000"/>
              </a:srgbClr>
            </a:solidFill>
            <a:prstDash val="solid"/>
          </a:ln>
        </p:spPr>
        <p:txBody>
          <a:bodyPr/>
          <a:lstStyle/>
          <a:p>
            <a:endParaRPr lang="pt-BR"/>
          </a:p>
        </p:txBody>
      </p:sp>
      <p:sp>
        <p:nvSpPr>
          <p:cNvPr id="8" name="Shape 5"/>
          <p:cNvSpPr/>
          <p:nvPr/>
        </p:nvSpPr>
        <p:spPr>
          <a:xfrm>
            <a:off x="2195810" y="1556445"/>
            <a:ext cx="832247" cy="198239"/>
          </a:xfrm>
          <a:prstGeom prst="roundRect">
            <a:avLst/>
          </a:prstGeom>
          <a:solidFill>
            <a:srgbClr val="0A192F"/>
          </a:solidFill>
          <a:ln w="9144">
            <a:solidFill>
              <a:srgbClr val="64FFDA"/>
            </a:solidFill>
            <a:prstDash val="solid"/>
          </a:ln>
        </p:spPr>
        <p:txBody>
          <a:bodyPr/>
          <a:lstStyle/>
          <a:p>
            <a:endParaRPr lang="pt-BR"/>
          </a:p>
        </p:txBody>
      </p:sp>
      <p:pic>
        <p:nvPicPr>
          <p:cNvPr id="9" name="Image 1" descr="preencoded.png"/>
          <p:cNvPicPr>
            <a:picLocks noChangeAspect="1"/>
          </p:cNvPicPr>
          <p:nvPr/>
        </p:nvPicPr>
        <p:blipFill>
          <a:blip r:embed="rId3"/>
          <a:stretch>
            <a:fillRect/>
          </a:stretch>
        </p:blipFill>
        <p:spPr>
          <a:xfrm>
            <a:off x="2310110" y="1606451"/>
            <a:ext cx="85725" cy="85725"/>
          </a:xfrm>
          <a:prstGeom prst="rect">
            <a:avLst/>
          </a:prstGeom>
        </p:spPr>
      </p:pic>
      <p:sp>
        <p:nvSpPr>
          <p:cNvPr id="10" name="Text 6"/>
          <p:cNvSpPr/>
          <p:nvPr/>
        </p:nvSpPr>
        <p:spPr>
          <a:xfrm>
            <a:off x="2395835" y="1592163"/>
            <a:ext cx="517922" cy="112514"/>
          </a:xfrm>
          <a:prstGeom prst="rect">
            <a:avLst/>
          </a:prstGeom>
          <a:noFill/>
          <a:ln/>
        </p:spPr>
        <p:txBody>
          <a:bodyPr wrap="none" lIns="0" tIns="0" rIns="0" bIns="0" rtlCol="0" anchor="t">
            <a:spAutoFit/>
          </a:bodyPr>
          <a:lstStyle/>
          <a:p>
            <a:pPr marL="0" indent="0" algn="l">
              <a:lnSpc>
                <a:spcPts val="800"/>
              </a:lnSpc>
              <a:buNone/>
            </a:pPr>
            <a:r>
              <a:rPr lang="en-US" sz="584" b="1" dirty="0">
                <a:solidFill>
                  <a:srgbClr val="64FFDA"/>
                </a:solidFill>
                <a:latin typeface="Roboto Mono" pitchFamily="34" charset="0"/>
                <a:ea typeface="Roboto Mono" pitchFamily="34" charset="-122"/>
                <a:cs typeface="Roboto Mono" pitchFamily="34" charset="-120"/>
              </a:rPr>
              <a:t>CONCLUÍDO</a:t>
            </a:r>
            <a:endParaRPr lang="en-US" sz="584" dirty="0"/>
          </a:p>
        </p:txBody>
      </p:sp>
      <p:sp>
        <p:nvSpPr>
          <p:cNvPr id="11" name="Text 7"/>
          <p:cNvSpPr/>
          <p:nvPr/>
        </p:nvSpPr>
        <p:spPr>
          <a:xfrm>
            <a:off x="1218902" y="1952030"/>
            <a:ext cx="453628" cy="208955"/>
          </a:xfrm>
          <a:prstGeom prst="rect">
            <a:avLst/>
          </a:prstGeom>
          <a:noFill/>
          <a:ln/>
        </p:spPr>
        <p:txBody>
          <a:bodyPr wrap="none" lIns="0" tIns="0" rIns="0" bIns="0" rtlCol="0" anchor="t">
            <a:spAutoFit/>
          </a:bodyPr>
          <a:lstStyle/>
          <a:p>
            <a:pPr marL="0" indent="0" algn="l">
              <a:lnSpc>
                <a:spcPts val="1600"/>
              </a:lnSpc>
              <a:buNone/>
            </a:pPr>
            <a:r>
              <a:rPr lang="en-US" sz="1193" b="1" dirty="0">
                <a:solidFill>
                  <a:srgbClr val="FFFFFF"/>
                </a:solidFill>
                <a:latin typeface="Montserrat" pitchFamily="34" charset="0"/>
                <a:ea typeface="Montserrat" pitchFamily="34" charset="-122"/>
                <a:cs typeface="Montserrat" pitchFamily="34" charset="-120"/>
              </a:rPr>
              <a:t>DIA 1</a:t>
            </a:r>
            <a:endParaRPr lang="en-US" sz="1193" dirty="0"/>
          </a:p>
        </p:txBody>
      </p:sp>
      <p:sp>
        <p:nvSpPr>
          <p:cNvPr id="12" name="Shape 8"/>
          <p:cNvSpPr/>
          <p:nvPr/>
        </p:nvSpPr>
        <p:spPr>
          <a:xfrm>
            <a:off x="3647777" y="1877913"/>
            <a:ext cx="357188" cy="357188"/>
          </a:xfrm>
          <a:prstGeom prst="ellipse">
            <a:avLst/>
          </a:prstGeom>
          <a:solidFill>
            <a:srgbClr val="64FFDA">
              <a:alpha val="10000"/>
            </a:srgbClr>
          </a:solidFill>
          <a:ln/>
        </p:spPr>
        <p:txBody>
          <a:bodyPr/>
          <a:lstStyle/>
          <a:p>
            <a:endParaRPr lang="pt-BR"/>
          </a:p>
        </p:txBody>
      </p:sp>
      <p:pic>
        <p:nvPicPr>
          <p:cNvPr id="13" name="Image 2" descr="preencoded.png"/>
          <p:cNvPicPr>
            <a:picLocks noChangeAspect="1"/>
          </p:cNvPicPr>
          <p:nvPr/>
        </p:nvPicPr>
        <p:blipFill>
          <a:blip r:embed="rId4"/>
          <a:stretch>
            <a:fillRect/>
          </a:stretch>
        </p:blipFill>
        <p:spPr>
          <a:xfrm>
            <a:off x="3751362" y="1970782"/>
            <a:ext cx="150019" cy="171450"/>
          </a:xfrm>
          <a:prstGeom prst="rect">
            <a:avLst/>
          </a:prstGeom>
        </p:spPr>
      </p:pic>
      <p:pic>
        <p:nvPicPr>
          <p:cNvPr id="14" name="Image 3" descr="preencoded.png"/>
          <p:cNvPicPr>
            <a:picLocks noChangeAspect="1"/>
          </p:cNvPicPr>
          <p:nvPr/>
        </p:nvPicPr>
        <p:blipFill>
          <a:blip r:embed="rId5"/>
          <a:stretch>
            <a:fillRect/>
          </a:stretch>
        </p:blipFill>
        <p:spPr>
          <a:xfrm>
            <a:off x="1218902" y="2529780"/>
            <a:ext cx="100013" cy="100013"/>
          </a:xfrm>
          <a:prstGeom prst="rect">
            <a:avLst/>
          </a:prstGeom>
        </p:spPr>
      </p:pic>
      <p:sp>
        <p:nvSpPr>
          <p:cNvPr id="15" name="Text 9"/>
          <p:cNvSpPr/>
          <p:nvPr/>
        </p:nvSpPr>
        <p:spPr>
          <a:xfrm>
            <a:off x="1426071" y="2492276"/>
            <a:ext cx="812723" cy="147156"/>
          </a:xfrm>
          <a:prstGeom prst="rect">
            <a:avLst/>
          </a:prstGeom>
          <a:noFill/>
          <a:ln/>
        </p:spPr>
        <p:txBody>
          <a:bodyPr wrap="none" lIns="0" tIns="0" rIns="0" bIns="0" rtlCol="0" anchor="t">
            <a:spAutoFit/>
          </a:bodyPr>
          <a:lstStyle/>
          <a:p>
            <a:pPr marL="0" indent="0" algn="l">
              <a:lnSpc>
                <a:spcPts val="1200"/>
              </a:lnSpc>
              <a:buNone/>
            </a:pPr>
            <a:r>
              <a:rPr lang="en-US" sz="942" dirty="0" err="1">
                <a:solidFill>
                  <a:srgbClr val="A8B2D1"/>
                </a:solidFill>
                <a:latin typeface="Open Sans" pitchFamily="34" charset="0"/>
                <a:ea typeface="Open Sans" pitchFamily="34" charset="-122"/>
                <a:cs typeface="Open Sans" pitchFamily="34" charset="-120"/>
              </a:rPr>
              <a:t>Conceito</a:t>
            </a:r>
            <a:r>
              <a:rPr lang="en-US" sz="942" dirty="0">
                <a:solidFill>
                  <a:srgbClr val="A8B2D1"/>
                </a:solidFill>
                <a:latin typeface="Open Sans" pitchFamily="34" charset="0"/>
                <a:ea typeface="Open Sans" pitchFamily="34" charset="-122"/>
                <a:cs typeface="Open Sans" pitchFamily="34" charset="-120"/>
              </a:rPr>
              <a:t> da IA</a:t>
            </a:r>
            <a:endParaRPr lang="en-US" sz="942" dirty="0"/>
          </a:p>
        </p:txBody>
      </p:sp>
      <p:pic>
        <p:nvPicPr>
          <p:cNvPr id="16" name="Image 4" descr="preencoded.png"/>
          <p:cNvPicPr>
            <a:picLocks noChangeAspect="1"/>
          </p:cNvPicPr>
          <p:nvPr/>
        </p:nvPicPr>
        <p:blipFill>
          <a:blip r:embed="rId6"/>
          <a:stretch>
            <a:fillRect/>
          </a:stretch>
        </p:blipFill>
        <p:spPr>
          <a:xfrm>
            <a:off x="1218902" y="2811959"/>
            <a:ext cx="100013" cy="100013"/>
          </a:xfrm>
          <a:prstGeom prst="rect">
            <a:avLst/>
          </a:prstGeom>
        </p:spPr>
      </p:pic>
      <p:sp>
        <p:nvSpPr>
          <p:cNvPr id="17" name="Text 10"/>
          <p:cNvSpPr/>
          <p:nvPr/>
        </p:nvSpPr>
        <p:spPr>
          <a:xfrm>
            <a:off x="1426071" y="2774454"/>
            <a:ext cx="1094852" cy="762838"/>
          </a:xfrm>
          <a:prstGeom prst="rect">
            <a:avLst/>
          </a:prstGeom>
          <a:noFill/>
          <a:ln/>
        </p:spPr>
        <p:txBody>
          <a:bodyPr wrap="none" lIns="0" tIns="0" rIns="0" bIns="0" rtlCol="0" anchor="t">
            <a:spAutoFit/>
          </a:bodyPr>
          <a:lstStyle/>
          <a:p>
            <a:pPr marL="0" indent="0" algn="l">
              <a:lnSpc>
                <a:spcPts val="1200"/>
              </a:lnSpc>
              <a:buNone/>
            </a:pPr>
            <a:r>
              <a:rPr lang="en-US" sz="942" dirty="0" err="1">
                <a:solidFill>
                  <a:srgbClr val="A8B2D1"/>
                </a:solidFill>
                <a:latin typeface="Open Sans" pitchFamily="34" charset="0"/>
                <a:ea typeface="Open Sans" pitchFamily="34" charset="-122"/>
                <a:cs typeface="Open Sans" pitchFamily="34" charset="-120"/>
              </a:rPr>
              <a:t>Fundamentos</a:t>
            </a:r>
            <a:r>
              <a:rPr lang="en-US" sz="942" dirty="0">
                <a:solidFill>
                  <a:srgbClr val="A8B2D1"/>
                </a:solidFill>
                <a:latin typeface="Open Sans" pitchFamily="34" charset="0"/>
                <a:ea typeface="Open Sans" pitchFamily="34" charset="-122"/>
                <a:cs typeface="Open Sans" pitchFamily="34" charset="-120"/>
              </a:rPr>
              <a:t> de IA</a:t>
            </a:r>
          </a:p>
          <a:p>
            <a:pPr marL="0" indent="0" algn="l">
              <a:lnSpc>
                <a:spcPts val="1200"/>
              </a:lnSpc>
              <a:buNone/>
            </a:pPr>
            <a:endParaRPr lang="en-US" sz="942" dirty="0">
              <a:solidFill>
                <a:srgbClr val="A8B2D1"/>
              </a:solidFill>
              <a:latin typeface="Open Sans" pitchFamily="34" charset="0"/>
              <a:ea typeface="Open Sans" pitchFamily="34" charset="-122"/>
              <a:cs typeface="Open Sans" pitchFamily="34" charset="-120"/>
            </a:endParaRPr>
          </a:p>
          <a:p>
            <a:pPr marL="0" indent="0" algn="l">
              <a:lnSpc>
                <a:spcPts val="1200"/>
              </a:lnSpc>
              <a:buNone/>
            </a:pPr>
            <a:endParaRPr lang="en-US" sz="942" dirty="0">
              <a:solidFill>
                <a:srgbClr val="A8B2D1"/>
              </a:solidFill>
              <a:latin typeface="Open Sans" pitchFamily="34" charset="0"/>
              <a:ea typeface="Open Sans" pitchFamily="34" charset="-122"/>
              <a:cs typeface="Open Sans" pitchFamily="34" charset="-120"/>
            </a:endParaRPr>
          </a:p>
          <a:p>
            <a:pPr marL="0" indent="0" algn="l">
              <a:lnSpc>
                <a:spcPts val="1200"/>
              </a:lnSpc>
              <a:buNone/>
            </a:pPr>
            <a:endParaRPr lang="en-US" sz="942" dirty="0">
              <a:solidFill>
                <a:srgbClr val="A8B2D1"/>
              </a:solidFill>
              <a:latin typeface="Open Sans" pitchFamily="34" charset="0"/>
              <a:ea typeface="Open Sans" pitchFamily="34" charset="-122"/>
              <a:cs typeface="Open Sans" pitchFamily="34" charset="-120"/>
            </a:endParaRPr>
          </a:p>
          <a:p>
            <a:pPr marL="0" indent="0" algn="l">
              <a:lnSpc>
                <a:spcPts val="1200"/>
              </a:lnSpc>
              <a:buNone/>
            </a:pPr>
            <a:endParaRPr lang="en-US" sz="942" dirty="0"/>
          </a:p>
        </p:txBody>
      </p:sp>
      <p:pic>
        <p:nvPicPr>
          <p:cNvPr id="18" name="Image 5" descr="preencoded.png"/>
          <p:cNvPicPr>
            <a:picLocks noChangeAspect="1"/>
          </p:cNvPicPr>
          <p:nvPr/>
        </p:nvPicPr>
        <p:blipFill>
          <a:blip r:embed="rId5"/>
          <a:stretch>
            <a:fillRect/>
          </a:stretch>
        </p:blipFill>
        <p:spPr>
          <a:xfrm>
            <a:off x="1218902" y="3094137"/>
            <a:ext cx="100013" cy="100013"/>
          </a:xfrm>
          <a:prstGeom prst="rect">
            <a:avLst/>
          </a:prstGeom>
        </p:spPr>
      </p:pic>
      <p:sp>
        <p:nvSpPr>
          <p:cNvPr id="19" name="Text 11"/>
          <p:cNvSpPr/>
          <p:nvPr/>
        </p:nvSpPr>
        <p:spPr>
          <a:xfrm>
            <a:off x="1426071" y="3056632"/>
            <a:ext cx="1271588" cy="175022"/>
          </a:xfrm>
          <a:prstGeom prst="rect">
            <a:avLst/>
          </a:prstGeom>
          <a:noFill/>
          <a:ln/>
        </p:spPr>
        <p:txBody>
          <a:bodyPr wrap="none" lIns="0" tIns="0" rIns="0" bIns="0" rtlCol="0" anchor="t">
            <a:spAutoFit/>
          </a:bodyPr>
          <a:lstStyle/>
          <a:p>
            <a:pPr marL="0" indent="0" algn="l">
              <a:lnSpc>
                <a:spcPts val="1200"/>
              </a:lnSpc>
              <a:buNone/>
            </a:pPr>
            <a:r>
              <a:rPr lang="en-US" sz="942" dirty="0">
                <a:solidFill>
                  <a:srgbClr val="A8B2D1"/>
                </a:solidFill>
                <a:latin typeface="Open Sans" pitchFamily="34" charset="0"/>
                <a:ea typeface="Open Sans" pitchFamily="34" charset="-122"/>
                <a:cs typeface="Open Sans" pitchFamily="34" charset="-120"/>
              </a:rPr>
              <a:t>Regulação da IA (PL 2338)</a:t>
            </a:r>
            <a:endParaRPr lang="en-US" sz="942" dirty="0"/>
          </a:p>
        </p:txBody>
      </p:sp>
      <p:pic>
        <p:nvPicPr>
          <p:cNvPr id="20" name="Image 6" descr="preencoded.png"/>
          <p:cNvPicPr>
            <a:picLocks noChangeAspect="1"/>
          </p:cNvPicPr>
          <p:nvPr/>
        </p:nvPicPr>
        <p:blipFill>
          <a:blip r:embed="rId6"/>
          <a:stretch>
            <a:fillRect/>
          </a:stretch>
        </p:blipFill>
        <p:spPr>
          <a:xfrm>
            <a:off x="1218902" y="3376315"/>
            <a:ext cx="100013" cy="100013"/>
          </a:xfrm>
          <a:prstGeom prst="rect">
            <a:avLst/>
          </a:prstGeom>
        </p:spPr>
      </p:pic>
      <p:sp>
        <p:nvSpPr>
          <p:cNvPr id="21" name="Text 12"/>
          <p:cNvSpPr/>
          <p:nvPr/>
        </p:nvSpPr>
        <p:spPr>
          <a:xfrm>
            <a:off x="1426071" y="3338810"/>
            <a:ext cx="1764907" cy="147156"/>
          </a:xfrm>
          <a:prstGeom prst="rect">
            <a:avLst/>
          </a:prstGeom>
          <a:noFill/>
          <a:ln/>
        </p:spPr>
        <p:txBody>
          <a:bodyPr wrap="none" lIns="0" tIns="0" rIns="0" bIns="0" rtlCol="0" anchor="t">
            <a:spAutoFit/>
          </a:bodyPr>
          <a:lstStyle/>
          <a:p>
            <a:pPr marL="0" indent="0" algn="l">
              <a:lnSpc>
                <a:spcPts val="1200"/>
              </a:lnSpc>
              <a:buNone/>
            </a:pPr>
            <a:r>
              <a:rPr lang="en-US" sz="942" dirty="0" err="1">
                <a:solidFill>
                  <a:srgbClr val="A8B2D1"/>
                </a:solidFill>
                <a:latin typeface="Open Sans" pitchFamily="34" charset="0"/>
                <a:ea typeface="Open Sans" pitchFamily="34" charset="-122"/>
                <a:cs typeface="Open Sans" pitchFamily="34" charset="-120"/>
              </a:rPr>
              <a:t>Responsabilidade</a:t>
            </a:r>
            <a:r>
              <a:rPr lang="en-US" sz="942" dirty="0">
                <a:solidFill>
                  <a:srgbClr val="A8B2D1"/>
                </a:solidFill>
                <a:latin typeface="Open Sans" pitchFamily="34" charset="0"/>
                <a:ea typeface="Open Sans" pitchFamily="34" charset="-122"/>
                <a:cs typeface="Open Sans" pitchFamily="34" charset="-120"/>
              </a:rPr>
              <a:t> Civil e Penal</a:t>
            </a:r>
            <a:endParaRPr lang="en-US" sz="942" dirty="0"/>
          </a:p>
        </p:txBody>
      </p:sp>
      <p:pic>
        <p:nvPicPr>
          <p:cNvPr id="22" name="Image 7" descr="preencoded.png"/>
          <p:cNvPicPr>
            <a:picLocks noChangeAspect="1"/>
          </p:cNvPicPr>
          <p:nvPr/>
        </p:nvPicPr>
        <p:blipFill>
          <a:blip r:embed="rId7"/>
          <a:stretch>
            <a:fillRect/>
          </a:stretch>
        </p:blipFill>
        <p:spPr>
          <a:xfrm>
            <a:off x="4505027" y="2806601"/>
            <a:ext cx="133945" cy="214313"/>
          </a:xfrm>
          <a:prstGeom prst="rect">
            <a:avLst/>
          </a:prstGeom>
        </p:spPr>
      </p:pic>
      <p:sp>
        <p:nvSpPr>
          <p:cNvPr id="23" name="Shape 13"/>
          <p:cNvSpPr/>
          <p:nvPr/>
        </p:nvSpPr>
        <p:spPr>
          <a:xfrm>
            <a:off x="4715768" y="1681728"/>
            <a:ext cx="3375422" cy="2625328"/>
          </a:xfrm>
          <a:prstGeom prst="rect">
            <a:avLst/>
          </a:prstGeom>
          <a:solidFill>
            <a:srgbClr val="0A192F">
              <a:alpha val="80000"/>
            </a:srgbClr>
          </a:solidFill>
          <a:ln w="9144">
            <a:solidFill>
              <a:srgbClr val="64FFDA"/>
            </a:solidFill>
            <a:prstDash val="solid"/>
          </a:ln>
        </p:spPr>
        <p:txBody>
          <a:bodyPr/>
          <a:lstStyle/>
          <a:p>
            <a:endParaRPr lang="pt-BR" dirty="0"/>
          </a:p>
        </p:txBody>
      </p:sp>
      <p:sp>
        <p:nvSpPr>
          <p:cNvPr id="24" name="Shape 14"/>
          <p:cNvSpPr/>
          <p:nvPr/>
        </p:nvSpPr>
        <p:spPr>
          <a:xfrm>
            <a:off x="5993874" y="1488579"/>
            <a:ext cx="1076385" cy="193149"/>
          </a:xfrm>
          <a:prstGeom prst="roundRect">
            <a:avLst/>
          </a:prstGeom>
          <a:solidFill>
            <a:srgbClr val="64FFDA"/>
          </a:solidFill>
          <a:ln/>
        </p:spPr>
        <p:txBody>
          <a:bodyPr/>
          <a:lstStyle/>
          <a:p>
            <a:endParaRPr lang="pt-BR"/>
          </a:p>
        </p:txBody>
      </p:sp>
      <p:pic>
        <p:nvPicPr>
          <p:cNvPr id="25" name="Image 8" descr="preencoded.png"/>
          <p:cNvPicPr>
            <a:picLocks noChangeAspect="1"/>
          </p:cNvPicPr>
          <p:nvPr/>
        </p:nvPicPr>
        <p:blipFill>
          <a:blip r:embed="rId8"/>
          <a:stretch>
            <a:fillRect/>
          </a:stretch>
        </p:blipFill>
        <p:spPr>
          <a:xfrm>
            <a:off x="6106388" y="1541086"/>
            <a:ext cx="90012" cy="90011"/>
          </a:xfrm>
          <a:prstGeom prst="rect">
            <a:avLst/>
          </a:prstGeom>
        </p:spPr>
      </p:pic>
      <p:sp>
        <p:nvSpPr>
          <p:cNvPr id="26" name="Text 15"/>
          <p:cNvSpPr/>
          <p:nvPr/>
        </p:nvSpPr>
        <p:spPr>
          <a:xfrm>
            <a:off x="6196399" y="1526084"/>
            <a:ext cx="761345" cy="118140"/>
          </a:xfrm>
          <a:prstGeom prst="rect">
            <a:avLst/>
          </a:prstGeom>
          <a:noFill/>
          <a:ln/>
        </p:spPr>
        <p:txBody>
          <a:bodyPr wrap="none" lIns="0" tIns="0" rIns="0" bIns="0" rtlCol="0" anchor="t">
            <a:spAutoFit/>
          </a:bodyPr>
          <a:lstStyle/>
          <a:p>
            <a:pPr marL="0" indent="0" algn="l">
              <a:lnSpc>
                <a:spcPts val="800"/>
              </a:lnSpc>
              <a:buNone/>
            </a:pPr>
            <a:r>
              <a:rPr lang="en-US" sz="584" b="1" dirty="0">
                <a:solidFill>
                  <a:srgbClr val="0A192F"/>
                </a:solidFill>
                <a:latin typeface="Roboto Mono" pitchFamily="34" charset="0"/>
                <a:ea typeface="Roboto Mono" pitchFamily="34" charset="-122"/>
                <a:cs typeface="Roboto Mono" pitchFamily="34" charset="-120"/>
              </a:rPr>
              <a:t>PRÓXIMA ETAPA</a:t>
            </a:r>
            <a:endParaRPr lang="en-US" sz="584" dirty="0"/>
          </a:p>
        </p:txBody>
      </p:sp>
      <p:sp>
        <p:nvSpPr>
          <p:cNvPr id="27" name="Text 16"/>
          <p:cNvSpPr/>
          <p:nvPr/>
        </p:nvSpPr>
        <p:spPr>
          <a:xfrm>
            <a:off x="5069384" y="1903943"/>
            <a:ext cx="511939" cy="219402"/>
          </a:xfrm>
          <a:prstGeom prst="rect">
            <a:avLst/>
          </a:prstGeom>
          <a:noFill/>
          <a:ln/>
        </p:spPr>
        <p:txBody>
          <a:bodyPr wrap="none" lIns="0" tIns="0" rIns="0" bIns="0" rtlCol="0" anchor="t">
            <a:spAutoFit/>
          </a:bodyPr>
          <a:lstStyle/>
          <a:p>
            <a:pPr marL="0" indent="0" algn="l">
              <a:lnSpc>
                <a:spcPts val="1600"/>
              </a:lnSpc>
              <a:buNone/>
            </a:pPr>
            <a:r>
              <a:rPr lang="en-US" sz="1193" b="1" dirty="0">
                <a:solidFill>
                  <a:srgbClr val="FFFFFF"/>
                </a:solidFill>
                <a:latin typeface="Montserrat" pitchFamily="34" charset="0"/>
                <a:ea typeface="Montserrat" pitchFamily="34" charset="-122"/>
                <a:cs typeface="Montserrat" pitchFamily="34" charset="-120"/>
              </a:rPr>
              <a:t>DIA 2</a:t>
            </a:r>
            <a:endParaRPr lang="en-US" sz="1193" dirty="0"/>
          </a:p>
        </p:txBody>
      </p:sp>
      <p:sp>
        <p:nvSpPr>
          <p:cNvPr id="28" name="Shape 17"/>
          <p:cNvSpPr/>
          <p:nvPr/>
        </p:nvSpPr>
        <p:spPr>
          <a:xfrm>
            <a:off x="7619702" y="1826121"/>
            <a:ext cx="375047" cy="375047"/>
          </a:xfrm>
          <a:prstGeom prst="ellipse">
            <a:avLst/>
          </a:prstGeom>
          <a:solidFill>
            <a:srgbClr val="64FFDA"/>
          </a:solidFill>
          <a:ln/>
        </p:spPr>
        <p:txBody>
          <a:bodyPr/>
          <a:lstStyle/>
          <a:p>
            <a:endParaRPr lang="pt-BR"/>
          </a:p>
        </p:txBody>
      </p:sp>
      <p:pic>
        <p:nvPicPr>
          <p:cNvPr id="29" name="Image 9" descr="preencoded.png"/>
          <p:cNvPicPr>
            <a:picLocks noChangeAspect="1"/>
          </p:cNvPicPr>
          <p:nvPr/>
        </p:nvPicPr>
        <p:blipFill>
          <a:blip r:embed="rId9"/>
          <a:stretch>
            <a:fillRect/>
          </a:stretch>
        </p:blipFill>
        <p:spPr>
          <a:xfrm>
            <a:off x="7694712" y="1923633"/>
            <a:ext cx="225028" cy="180022"/>
          </a:xfrm>
          <a:prstGeom prst="rect">
            <a:avLst/>
          </a:prstGeom>
        </p:spPr>
      </p:pic>
      <p:pic>
        <p:nvPicPr>
          <p:cNvPr id="30" name="Image 10" descr="preencoded.png"/>
          <p:cNvPicPr>
            <a:picLocks noChangeAspect="1"/>
          </p:cNvPicPr>
          <p:nvPr/>
        </p:nvPicPr>
        <p:blipFill>
          <a:blip r:embed="rId10"/>
          <a:stretch>
            <a:fillRect/>
          </a:stretch>
        </p:blipFill>
        <p:spPr>
          <a:xfrm>
            <a:off x="5069384" y="2510582"/>
            <a:ext cx="105013" cy="105013"/>
          </a:xfrm>
          <a:prstGeom prst="rect">
            <a:avLst/>
          </a:prstGeom>
        </p:spPr>
      </p:pic>
      <p:sp>
        <p:nvSpPr>
          <p:cNvPr id="31" name="Text 18"/>
          <p:cNvSpPr/>
          <p:nvPr/>
        </p:nvSpPr>
        <p:spPr>
          <a:xfrm>
            <a:off x="5286911" y="2471202"/>
            <a:ext cx="1293911" cy="183773"/>
          </a:xfrm>
          <a:prstGeom prst="rect">
            <a:avLst/>
          </a:prstGeom>
          <a:noFill/>
          <a:ln/>
        </p:spPr>
        <p:txBody>
          <a:bodyPr wrap="none" lIns="0" tIns="0" rIns="0" bIns="0" rtlCol="0" anchor="t">
            <a:spAutoFit/>
          </a:bodyPr>
          <a:lstStyle/>
          <a:p>
            <a:pPr marL="0" indent="0" algn="l">
              <a:lnSpc>
                <a:spcPts val="1200"/>
              </a:lnSpc>
              <a:buNone/>
            </a:pPr>
            <a:r>
              <a:rPr lang="en-US" sz="885" b="1" dirty="0">
                <a:solidFill>
                  <a:srgbClr val="A8B2D1"/>
                </a:solidFill>
                <a:latin typeface="Open Sans" pitchFamily="34" charset="0"/>
                <a:ea typeface="Open Sans" pitchFamily="34" charset="-122"/>
                <a:cs typeface="Open Sans" pitchFamily="34" charset="-120"/>
              </a:rPr>
              <a:t>Legal Ops &amp; Gestão</a:t>
            </a:r>
            <a:endParaRPr lang="en-US" sz="885" dirty="0"/>
          </a:p>
        </p:txBody>
      </p:sp>
      <p:pic>
        <p:nvPicPr>
          <p:cNvPr id="32" name="Image 11" descr="preencoded.png"/>
          <p:cNvPicPr>
            <a:picLocks noChangeAspect="1"/>
          </p:cNvPicPr>
          <p:nvPr/>
        </p:nvPicPr>
        <p:blipFill>
          <a:blip r:embed="rId11"/>
          <a:stretch>
            <a:fillRect/>
          </a:stretch>
        </p:blipFill>
        <p:spPr>
          <a:xfrm>
            <a:off x="5069384" y="2806869"/>
            <a:ext cx="105013" cy="105013"/>
          </a:xfrm>
          <a:prstGeom prst="rect">
            <a:avLst/>
          </a:prstGeom>
        </p:spPr>
      </p:pic>
      <p:sp>
        <p:nvSpPr>
          <p:cNvPr id="33" name="Text 19"/>
          <p:cNvSpPr/>
          <p:nvPr/>
        </p:nvSpPr>
        <p:spPr>
          <a:xfrm>
            <a:off x="5286911" y="2767489"/>
            <a:ext cx="1409040" cy="147156"/>
          </a:xfrm>
          <a:prstGeom prst="rect">
            <a:avLst/>
          </a:prstGeom>
          <a:noFill/>
          <a:ln/>
        </p:spPr>
        <p:txBody>
          <a:bodyPr wrap="none" lIns="0" tIns="0" rIns="0" bIns="0" rtlCol="0" anchor="t">
            <a:spAutoFit/>
          </a:bodyPr>
          <a:lstStyle/>
          <a:p>
            <a:pPr marL="0" indent="0" algn="l">
              <a:lnSpc>
                <a:spcPts val="1200"/>
              </a:lnSpc>
              <a:buNone/>
            </a:pPr>
            <a:r>
              <a:rPr lang="en-US" sz="942" dirty="0" err="1">
                <a:solidFill>
                  <a:srgbClr val="A8B2D1"/>
                </a:solidFill>
                <a:latin typeface="Open Sans" pitchFamily="34" charset="0"/>
                <a:ea typeface="Open Sans" pitchFamily="34" charset="-122"/>
                <a:cs typeface="Open Sans" pitchFamily="34" charset="-120"/>
              </a:rPr>
              <a:t>Decisões</a:t>
            </a:r>
            <a:r>
              <a:rPr lang="en-US" sz="942" dirty="0">
                <a:solidFill>
                  <a:srgbClr val="A8B2D1"/>
                </a:solidFill>
                <a:latin typeface="Open Sans" pitchFamily="34" charset="0"/>
                <a:ea typeface="Open Sans" pitchFamily="34" charset="-122"/>
                <a:cs typeface="Open Sans" pitchFamily="34" charset="-120"/>
              </a:rPr>
              <a:t> </a:t>
            </a:r>
            <a:r>
              <a:rPr lang="en-US" sz="942" dirty="0" err="1">
                <a:solidFill>
                  <a:srgbClr val="A8B2D1"/>
                </a:solidFill>
                <a:latin typeface="Open Sans" pitchFamily="34" charset="0"/>
                <a:ea typeface="Open Sans" pitchFamily="34" charset="-122"/>
                <a:cs typeface="Open Sans" pitchFamily="34" charset="-120"/>
              </a:rPr>
              <a:t>automatizadast</a:t>
            </a:r>
            <a:endParaRPr lang="en-US" sz="942" dirty="0"/>
          </a:p>
        </p:txBody>
      </p:sp>
      <p:pic>
        <p:nvPicPr>
          <p:cNvPr id="34" name="Image 12" descr="preencoded.png"/>
          <p:cNvPicPr>
            <a:picLocks noChangeAspect="1"/>
          </p:cNvPicPr>
          <p:nvPr/>
        </p:nvPicPr>
        <p:blipFill>
          <a:blip r:embed="rId10"/>
          <a:stretch>
            <a:fillRect/>
          </a:stretch>
        </p:blipFill>
        <p:spPr>
          <a:xfrm>
            <a:off x="5069384" y="3103156"/>
            <a:ext cx="105013" cy="105013"/>
          </a:xfrm>
          <a:prstGeom prst="rect">
            <a:avLst/>
          </a:prstGeom>
        </p:spPr>
      </p:pic>
      <p:sp>
        <p:nvSpPr>
          <p:cNvPr id="35" name="Text 20"/>
          <p:cNvSpPr/>
          <p:nvPr/>
        </p:nvSpPr>
        <p:spPr>
          <a:xfrm>
            <a:off x="5286911" y="3063776"/>
            <a:ext cx="1286411" cy="183773"/>
          </a:xfrm>
          <a:prstGeom prst="rect">
            <a:avLst/>
          </a:prstGeom>
          <a:noFill/>
          <a:ln/>
        </p:spPr>
        <p:txBody>
          <a:bodyPr wrap="none" lIns="0" tIns="0" rIns="0" bIns="0" rtlCol="0" anchor="t">
            <a:spAutoFit/>
          </a:bodyPr>
          <a:lstStyle/>
          <a:p>
            <a:pPr marL="0" indent="0" algn="l">
              <a:lnSpc>
                <a:spcPts val="1200"/>
              </a:lnSpc>
              <a:buNone/>
            </a:pPr>
            <a:r>
              <a:rPr lang="en-US" sz="942" dirty="0">
                <a:solidFill>
                  <a:srgbClr val="A8B2D1"/>
                </a:solidFill>
                <a:latin typeface="Open Sans" pitchFamily="34" charset="0"/>
                <a:ea typeface="Open Sans" pitchFamily="34" charset="-122"/>
                <a:cs typeface="Open Sans" pitchFamily="34" charset="-120"/>
              </a:rPr>
              <a:t>Ferramentas Práticas</a:t>
            </a:r>
            <a:endParaRPr lang="en-US" sz="942" dirty="0"/>
          </a:p>
        </p:txBody>
      </p:sp>
      <p:pic>
        <p:nvPicPr>
          <p:cNvPr id="36" name="Image 13" descr="preencoded.png"/>
          <p:cNvPicPr>
            <a:picLocks noChangeAspect="1"/>
          </p:cNvPicPr>
          <p:nvPr/>
        </p:nvPicPr>
        <p:blipFill>
          <a:blip r:embed="rId12"/>
          <a:stretch>
            <a:fillRect/>
          </a:stretch>
        </p:blipFill>
        <p:spPr>
          <a:xfrm>
            <a:off x="5069384" y="3399443"/>
            <a:ext cx="105013" cy="105013"/>
          </a:xfrm>
          <a:prstGeom prst="rect">
            <a:avLst/>
          </a:prstGeom>
        </p:spPr>
      </p:pic>
      <p:sp>
        <p:nvSpPr>
          <p:cNvPr id="37" name="Text 21"/>
          <p:cNvSpPr/>
          <p:nvPr/>
        </p:nvSpPr>
        <p:spPr>
          <a:xfrm>
            <a:off x="5286911" y="3360063"/>
            <a:ext cx="1306448" cy="147156"/>
          </a:xfrm>
          <a:prstGeom prst="rect">
            <a:avLst/>
          </a:prstGeom>
          <a:noFill/>
          <a:ln/>
        </p:spPr>
        <p:txBody>
          <a:bodyPr wrap="none" lIns="0" tIns="0" rIns="0" bIns="0" rtlCol="0" anchor="t">
            <a:spAutoFit/>
          </a:bodyPr>
          <a:lstStyle/>
          <a:p>
            <a:pPr marL="0" indent="0" algn="l">
              <a:lnSpc>
                <a:spcPts val="1200"/>
              </a:lnSpc>
              <a:buNone/>
            </a:pPr>
            <a:r>
              <a:rPr lang="en-US" sz="942" dirty="0">
                <a:solidFill>
                  <a:srgbClr val="A8B2D1"/>
                </a:solidFill>
                <a:latin typeface="Open Sans" pitchFamily="34" charset="0"/>
                <a:ea typeface="Open Sans" pitchFamily="34" charset="-122"/>
                <a:cs typeface="Open Sans" pitchFamily="34" charset="-120"/>
              </a:rPr>
              <a:t>Código de </a:t>
            </a:r>
            <a:r>
              <a:rPr lang="en-US" sz="942" dirty="0" err="1">
                <a:solidFill>
                  <a:srgbClr val="A8B2D1"/>
                </a:solidFill>
                <a:latin typeface="Open Sans" pitchFamily="34" charset="0"/>
                <a:ea typeface="Open Sans" pitchFamily="34" charset="-122"/>
                <a:cs typeface="Open Sans" pitchFamily="34" charset="-120"/>
              </a:rPr>
              <a:t>Ética</a:t>
            </a:r>
            <a:r>
              <a:rPr lang="en-US" sz="942" dirty="0">
                <a:solidFill>
                  <a:srgbClr val="A8B2D1"/>
                </a:solidFill>
                <a:latin typeface="Open Sans" pitchFamily="34" charset="0"/>
                <a:ea typeface="Open Sans" pitchFamily="34" charset="-122"/>
                <a:cs typeface="Open Sans" pitchFamily="34" charset="-120"/>
              </a:rPr>
              <a:t> da </a:t>
            </a:r>
            <a:r>
              <a:rPr lang="en-US" sz="942" dirty="0" err="1">
                <a:solidFill>
                  <a:srgbClr val="A8B2D1"/>
                </a:solidFill>
                <a:latin typeface="Open Sans" pitchFamily="34" charset="0"/>
                <a:ea typeface="Open Sans" pitchFamily="34" charset="-122"/>
                <a:cs typeface="Open Sans" pitchFamily="34" charset="-120"/>
              </a:rPr>
              <a:t>Oab</a:t>
            </a:r>
            <a:endParaRPr lang="en-US" sz="942" dirty="0"/>
          </a:p>
        </p:txBody>
      </p:sp>
      <p:sp>
        <p:nvSpPr>
          <p:cNvPr id="38" name="Shape 22"/>
          <p:cNvSpPr/>
          <p:nvPr/>
        </p:nvSpPr>
        <p:spPr>
          <a:xfrm>
            <a:off x="428625" y="4325541"/>
            <a:ext cx="8286750" cy="389334"/>
          </a:xfrm>
          <a:prstGeom prst="rect">
            <a:avLst/>
          </a:prstGeom>
          <a:solidFill>
            <a:srgbClr val="FFFFFF">
              <a:alpha val="5000"/>
            </a:srgbClr>
          </a:solidFill>
          <a:ln/>
        </p:spPr>
        <p:txBody>
          <a:bodyPr/>
          <a:lstStyle/>
          <a:p>
            <a:endParaRPr lang="pt-BR"/>
          </a:p>
        </p:txBody>
      </p:sp>
      <p:pic>
        <p:nvPicPr>
          <p:cNvPr id="39" name="Image 14" descr="preencoded.png"/>
          <p:cNvPicPr>
            <a:picLocks noChangeAspect="1"/>
          </p:cNvPicPr>
          <p:nvPr/>
        </p:nvPicPr>
        <p:blipFill>
          <a:blip r:embed="rId13"/>
          <a:stretch>
            <a:fillRect/>
          </a:stretch>
        </p:blipFill>
        <p:spPr>
          <a:xfrm>
            <a:off x="2431554" y="4455914"/>
            <a:ext cx="96441" cy="128588"/>
          </a:xfrm>
          <a:prstGeom prst="rect">
            <a:avLst/>
          </a:prstGeom>
        </p:spPr>
      </p:pic>
      <p:sp>
        <p:nvSpPr>
          <p:cNvPr id="40" name="Text 23"/>
          <p:cNvSpPr/>
          <p:nvPr/>
        </p:nvSpPr>
        <p:spPr>
          <a:xfrm>
            <a:off x="2635151" y="4432697"/>
            <a:ext cx="4077295" cy="175022"/>
          </a:xfrm>
          <a:prstGeom prst="rect">
            <a:avLst/>
          </a:prstGeom>
          <a:noFill/>
          <a:ln/>
        </p:spPr>
        <p:txBody>
          <a:bodyPr wrap="none" lIns="0" tIns="0" rIns="0" bIns="0" rtlCol="0" anchor="t">
            <a:spAutoFit/>
          </a:bodyPr>
          <a:lstStyle/>
          <a:p>
            <a:pPr marL="0" indent="0" algn="ctr">
              <a:lnSpc>
                <a:spcPts val="1200"/>
              </a:lnSpc>
              <a:buNone/>
            </a:pPr>
            <a:r>
              <a:rPr lang="en-US" sz="885" b="1" dirty="0">
                <a:solidFill>
                  <a:srgbClr val="E6F1FF"/>
                </a:solidFill>
                <a:latin typeface="Open Sans" pitchFamily="34" charset="0"/>
                <a:ea typeface="Open Sans" pitchFamily="34" charset="-122"/>
                <a:cs typeface="Open Sans" pitchFamily="34" charset="-120"/>
              </a:rPr>
              <a:t>Lembrete:</a:t>
            </a:r>
            <a:r>
              <a:rPr lang="en-US" sz="942" dirty="0">
                <a:solidFill>
                  <a:srgbClr val="E6F1FF"/>
                </a:solidFill>
                <a:latin typeface="Open Sans" pitchFamily="34" charset="0"/>
                <a:ea typeface="Open Sans" pitchFamily="34" charset="-122"/>
                <a:cs typeface="Open Sans" pitchFamily="34" charset="-120"/>
              </a:rPr>
              <a:t> Amanhã é dia de prática. Tragam seus laptops carregados!</a:t>
            </a:r>
            <a:endParaRPr lang="en-US" sz="885"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 33">
    <p:spTree>
      <p:nvGrpSpPr>
        <p:cNvPr id="1" name=""/>
        <p:cNvGrpSpPr/>
        <p:nvPr/>
      </p:nvGrpSpPr>
      <p:grpSpPr>
        <a:xfrm>
          <a:off x="0" y="0"/>
          <a:ext cx="0" cy="0"/>
          <a:chOff x="0" y="0"/>
          <a:chExt cx="0" cy="0"/>
        </a:xfrm>
      </p:grpSpPr>
      <p:sp>
        <p:nvSpPr>
          <p:cNvPr id="4" name="Text 1"/>
          <p:cNvSpPr/>
          <p:nvPr/>
        </p:nvSpPr>
        <p:spPr>
          <a:xfrm>
            <a:off x="1286768" y="2714625"/>
            <a:ext cx="6570464" cy="557213"/>
          </a:xfrm>
          <a:prstGeom prst="rect">
            <a:avLst/>
          </a:prstGeom>
          <a:noFill/>
          <a:ln/>
        </p:spPr>
        <p:txBody>
          <a:bodyPr wrap="none" lIns="0" tIns="0" rIns="0" bIns="0" rtlCol="0" anchor="t">
            <a:spAutoFit/>
          </a:bodyPr>
          <a:lstStyle/>
          <a:p>
            <a:pPr marL="0" indent="0" algn="ctr">
              <a:lnSpc>
                <a:spcPts val="4300"/>
              </a:lnSpc>
              <a:buNone/>
            </a:pPr>
            <a:r>
              <a:rPr lang="en-US" sz="3294" b="1" kern="0" spc="2" dirty="0">
                <a:solidFill>
                  <a:srgbClr val="E6F1FF"/>
                </a:solidFill>
                <a:latin typeface="Montserrat" pitchFamily="34" charset="0"/>
                <a:ea typeface="Montserrat" pitchFamily="34" charset="-122"/>
                <a:cs typeface="Montserrat" pitchFamily="34" charset="-120"/>
              </a:rPr>
              <a:t>OPERAÇÃO ESTRATÉGICA</a:t>
            </a:r>
            <a:endParaRPr lang="en-US" sz="3294" dirty="0"/>
          </a:p>
        </p:txBody>
      </p:sp>
      <p:sp>
        <p:nvSpPr>
          <p:cNvPr id="5" name="Shape 2"/>
          <p:cNvSpPr/>
          <p:nvPr/>
        </p:nvSpPr>
        <p:spPr>
          <a:xfrm>
            <a:off x="1734145" y="3507582"/>
            <a:ext cx="571500" cy="571500"/>
          </a:xfrm>
          <a:prstGeom prst="ellipse">
            <a:avLst/>
          </a:prstGeom>
          <a:solidFill>
            <a:srgbClr val="FFFFFF">
              <a:alpha val="5000"/>
            </a:srgbClr>
          </a:solidFill>
          <a:ln w="9144">
            <a:solidFill>
              <a:srgbClr val="64FFDA">
                <a:alpha val="30000"/>
              </a:srgbClr>
            </a:solidFill>
            <a:prstDash val="solid"/>
          </a:ln>
        </p:spPr>
        <p:txBody>
          <a:bodyPr/>
          <a:lstStyle/>
          <a:p>
            <a:endParaRPr lang="pt-BR"/>
          </a:p>
        </p:txBody>
      </p:sp>
      <p:pic>
        <p:nvPicPr>
          <p:cNvPr id="6" name="Image 1" descr="preencoded.png"/>
          <p:cNvPicPr>
            <a:picLocks noChangeAspect="1"/>
          </p:cNvPicPr>
          <p:nvPr/>
        </p:nvPicPr>
        <p:blipFill>
          <a:blip r:embed="rId3"/>
          <a:stretch>
            <a:fillRect/>
          </a:stretch>
        </p:blipFill>
        <p:spPr>
          <a:xfrm>
            <a:off x="1877020" y="3679032"/>
            <a:ext cx="285750" cy="228600"/>
          </a:xfrm>
          <a:prstGeom prst="rect">
            <a:avLst/>
          </a:prstGeom>
        </p:spPr>
      </p:pic>
      <p:sp>
        <p:nvSpPr>
          <p:cNvPr id="7" name="Text 3"/>
          <p:cNvSpPr/>
          <p:nvPr/>
        </p:nvSpPr>
        <p:spPr>
          <a:xfrm>
            <a:off x="1646634" y="4221957"/>
            <a:ext cx="746522" cy="300038"/>
          </a:xfrm>
          <a:prstGeom prst="rect">
            <a:avLst/>
          </a:prstGeom>
          <a:noFill/>
          <a:ln/>
        </p:spPr>
        <p:txBody>
          <a:bodyPr wrap="square" lIns="0" tIns="0" rIns="0" bIns="0" rtlCol="0" anchor="t">
            <a:spAutoFit/>
          </a:bodyPr>
          <a:lstStyle/>
          <a:p>
            <a:pPr marL="0" indent="0" algn="ctr">
              <a:lnSpc>
                <a:spcPts val="1100"/>
              </a:lnSpc>
              <a:buNone/>
            </a:pPr>
            <a:r>
              <a:rPr lang="en-US" sz="784" b="1" dirty="0">
                <a:solidFill>
                  <a:srgbClr val="A8B2D1"/>
                </a:solidFill>
                <a:latin typeface="Roboto Mono" pitchFamily="34" charset="0"/>
                <a:ea typeface="Roboto Mono" pitchFamily="34" charset="-122"/>
                <a:cs typeface="Roboto Mono" pitchFamily="34" charset="-120"/>
              </a:rPr>
              <a:t>Legal Ops &amp;
Automação</a:t>
            </a:r>
            <a:endParaRPr lang="en-US" sz="784" dirty="0"/>
          </a:p>
        </p:txBody>
      </p:sp>
      <p:sp>
        <p:nvSpPr>
          <p:cNvPr id="8" name="Shape 4"/>
          <p:cNvSpPr/>
          <p:nvPr/>
        </p:nvSpPr>
        <p:spPr>
          <a:xfrm>
            <a:off x="3448645" y="3507582"/>
            <a:ext cx="571500" cy="571500"/>
          </a:xfrm>
          <a:prstGeom prst="ellipse">
            <a:avLst/>
          </a:prstGeom>
          <a:solidFill>
            <a:srgbClr val="FFFFFF">
              <a:alpha val="5000"/>
            </a:srgbClr>
          </a:solidFill>
          <a:ln w="9144">
            <a:solidFill>
              <a:srgbClr val="64FFDA">
                <a:alpha val="30000"/>
              </a:srgbClr>
            </a:solidFill>
            <a:prstDash val="solid"/>
          </a:ln>
        </p:spPr>
        <p:txBody>
          <a:bodyPr/>
          <a:lstStyle/>
          <a:p>
            <a:endParaRPr lang="pt-BR"/>
          </a:p>
        </p:txBody>
      </p:sp>
      <p:pic>
        <p:nvPicPr>
          <p:cNvPr id="9" name="Image 2" descr="preencoded.png"/>
          <p:cNvPicPr>
            <a:picLocks noChangeAspect="1"/>
          </p:cNvPicPr>
          <p:nvPr/>
        </p:nvPicPr>
        <p:blipFill>
          <a:blip r:embed="rId4"/>
          <a:stretch>
            <a:fillRect/>
          </a:stretch>
        </p:blipFill>
        <p:spPr>
          <a:xfrm>
            <a:off x="3620095" y="3679032"/>
            <a:ext cx="228600" cy="228600"/>
          </a:xfrm>
          <a:prstGeom prst="rect">
            <a:avLst/>
          </a:prstGeom>
        </p:spPr>
      </p:pic>
      <p:sp>
        <p:nvSpPr>
          <p:cNvPr id="10" name="Text 5"/>
          <p:cNvSpPr/>
          <p:nvPr/>
        </p:nvSpPr>
        <p:spPr>
          <a:xfrm>
            <a:off x="3395067" y="4221957"/>
            <a:ext cx="678656" cy="300038"/>
          </a:xfrm>
          <a:prstGeom prst="rect">
            <a:avLst/>
          </a:prstGeom>
          <a:noFill/>
          <a:ln/>
        </p:spPr>
        <p:txBody>
          <a:bodyPr wrap="square" lIns="0" tIns="0" rIns="0" bIns="0" rtlCol="0" anchor="t">
            <a:spAutoFit/>
          </a:bodyPr>
          <a:lstStyle/>
          <a:p>
            <a:pPr marL="0" indent="0" algn="ctr">
              <a:lnSpc>
                <a:spcPts val="1100"/>
              </a:lnSpc>
              <a:buNone/>
            </a:pPr>
            <a:r>
              <a:rPr lang="en-US" sz="784" b="1" dirty="0">
                <a:solidFill>
                  <a:srgbClr val="A8B2D1"/>
                </a:solidFill>
                <a:latin typeface="Roboto Mono" pitchFamily="34" charset="0"/>
                <a:ea typeface="Roboto Mono" pitchFamily="34" charset="-122"/>
                <a:cs typeface="Roboto Mono" pitchFamily="34" charset="-120"/>
              </a:rPr>
              <a:t>LGPD &amp;
Compliance</a:t>
            </a:r>
            <a:endParaRPr lang="en-US" sz="784" dirty="0"/>
          </a:p>
        </p:txBody>
      </p:sp>
      <p:sp>
        <p:nvSpPr>
          <p:cNvPr id="11" name="Shape 6"/>
          <p:cNvSpPr/>
          <p:nvPr/>
        </p:nvSpPr>
        <p:spPr>
          <a:xfrm>
            <a:off x="5163145" y="3507582"/>
            <a:ext cx="571500" cy="571500"/>
          </a:xfrm>
          <a:prstGeom prst="ellipse">
            <a:avLst/>
          </a:prstGeom>
          <a:solidFill>
            <a:srgbClr val="FFFFFF">
              <a:alpha val="5000"/>
            </a:srgbClr>
          </a:solidFill>
          <a:ln w="9144">
            <a:solidFill>
              <a:srgbClr val="64FFDA">
                <a:alpha val="30000"/>
              </a:srgbClr>
            </a:solidFill>
            <a:prstDash val="solid"/>
          </a:ln>
        </p:spPr>
        <p:txBody>
          <a:bodyPr/>
          <a:lstStyle/>
          <a:p>
            <a:endParaRPr lang="pt-BR"/>
          </a:p>
        </p:txBody>
      </p:sp>
      <p:pic>
        <p:nvPicPr>
          <p:cNvPr id="12" name="Image 3" descr="preencoded.png"/>
          <p:cNvPicPr>
            <a:picLocks noChangeAspect="1"/>
          </p:cNvPicPr>
          <p:nvPr/>
        </p:nvPicPr>
        <p:blipFill>
          <a:blip r:embed="rId5"/>
          <a:stretch>
            <a:fillRect/>
          </a:stretch>
        </p:blipFill>
        <p:spPr>
          <a:xfrm>
            <a:off x="5334595" y="3679032"/>
            <a:ext cx="228600" cy="228600"/>
          </a:xfrm>
          <a:prstGeom prst="rect">
            <a:avLst/>
          </a:prstGeom>
        </p:spPr>
      </p:pic>
      <p:sp>
        <p:nvSpPr>
          <p:cNvPr id="13" name="Text 7"/>
          <p:cNvSpPr/>
          <p:nvPr/>
        </p:nvSpPr>
        <p:spPr>
          <a:xfrm>
            <a:off x="4973836" y="4221957"/>
            <a:ext cx="950119" cy="300038"/>
          </a:xfrm>
          <a:prstGeom prst="rect">
            <a:avLst/>
          </a:prstGeom>
          <a:noFill/>
          <a:ln/>
        </p:spPr>
        <p:txBody>
          <a:bodyPr wrap="square" lIns="0" tIns="0" rIns="0" bIns="0" rtlCol="0" anchor="t">
            <a:spAutoFit/>
          </a:bodyPr>
          <a:lstStyle/>
          <a:p>
            <a:pPr marL="0" indent="0" algn="ctr">
              <a:lnSpc>
                <a:spcPts val="1100"/>
              </a:lnSpc>
              <a:buNone/>
            </a:pPr>
            <a:r>
              <a:rPr lang="en-US" sz="784" b="1" dirty="0">
                <a:solidFill>
                  <a:srgbClr val="A8B2D1"/>
                </a:solidFill>
                <a:latin typeface="Roboto Mono" pitchFamily="34" charset="0"/>
                <a:ea typeface="Roboto Mono" pitchFamily="34" charset="-122"/>
                <a:cs typeface="Roboto Mono" pitchFamily="34" charset="-120"/>
              </a:rPr>
              <a:t>Legal Design &amp;
Visual Law</a:t>
            </a:r>
            <a:endParaRPr lang="en-US" sz="784" dirty="0"/>
          </a:p>
        </p:txBody>
      </p:sp>
      <p:sp>
        <p:nvSpPr>
          <p:cNvPr id="14" name="Shape 8"/>
          <p:cNvSpPr/>
          <p:nvPr/>
        </p:nvSpPr>
        <p:spPr>
          <a:xfrm>
            <a:off x="6877645" y="3507582"/>
            <a:ext cx="571500" cy="571500"/>
          </a:xfrm>
          <a:prstGeom prst="ellipse">
            <a:avLst/>
          </a:prstGeom>
          <a:solidFill>
            <a:srgbClr val="FFFFFF">
              <a:alpha val="5000"/>
            </a:srgbClr>
          </a:solidFill>
          <a:ln w="9144">
            <a:solidFill>
              <a:srgbClr val="64FFDA">
                <a:alpha val="30000"/>
              </a:srgbClr>
            </a:solidFill>
            <a:prstDash val="solid"/>
          </a:ln>
        </p:spPr>
        <p:txBody>
          <a:bodyPr/>
          <a:lstStyle/>
          <a:p>
            <a:endParaRPr lang="pt-BR"/>
          </a:p>
        </p:txBody>
      </p:sp>
      <p:pic>
        <p:nvPicPr>
          <p:cNvPr id="15" name="Image 4" descr="preencoded.png"/>
          <p:cNvPicPr>
            <a:picLocks noChangeAspect="1"/>
          </p:cNvPicPr>
          <p:nvPr/>
        </p:nvPicPr>
        <p:blipFill>
          <a:blip r:embed="rId6"/>
          <a:stretch>
            <a:fillRect/>
          </a:stretch>
        </p:blipFill>
        <p:spPr>
          <a:xfrm>
            <a:off x="7020520" y="3679032"/>
            <a:ext cx="285750" cy="228600"/>
          </a:xfrm>
          <a:prstGeom prst="rect">
            <a:avLst/>
          </a:prstGeom>
        </p:spPr>
      </p:pic>
      <p:sp>
        <p:nvSpPr>
          <p:cNvPr id="16" name="Text 9"/>
          <p:cNvSpPr/>
          <p:nvPr/>
        </p:nvSpPr>
        <p:spPr>
          <a:xfrm>
            <a:off x="6858000" y="4221957"/>
            <a:ext cx="610791" cy="300038"/>
          </a:xfrm>
          <a:prstGeom prst="rect">
            <a:avLst/>
          </a:prstGeom>
          <a:noFill/>
          <a:ln/>
        </p:spPr>
        <p:txBody>
          <a:bodyPr wrap="square" lIns="0" tIns="0" rIns="0" bIns="0" rtlCol="0" anchor="t">
            <a:spAutoFit/>
          </a:bodyPr>
          <a:lstStyle/>
          <a:p>
            <a:pPr marL="0" indent="0" algn="ctr">
              <a:lnSpc>
                <a:spcPts val="1100"/>
              </a:lnSpc>
              <a:buNone/>
            </a:pPr>
            <a:r>
              <a:rPr lang="en-US" sz="784" b="1" dirty="0">
                <a:solidFill>
                  <a:srgbClr val="A8B2D1"/>
                </a:solidFill>
                <a:latin typeface="Roboto Mono" pitchFamily="34" charset="0"/>
                <a:ea typeface="Roboto Mono" pitchFamily="34" charset="-122"/>
                <a:cs typeface="Roboto Mono" pitchFamily="34" charset="-120"/>
              </a:rPr>
              <a:t>Gestão de
Equipes</a:t>
            </a:r>
            <a:endParaRPr lang="en-US" sz="784" dirty="0"/>
          </a:p>
        </p:txBody>
      </p:sp>
      <p:sp>
        <p:nvSpPr>
          <p:cNvPr id="17" name="Text 0">
            <a:extLst>
              <a:ext uri="{FF2B5EF4-FFF2-40B4-BE49-F238E27FC236}">
                <a16:creationId xmlns:a16="http://schemas.microsoft.com/office/drawing/2014/main" id="{B87A4B09-6B9C-499A-D12D-232417CF0624}"/>
              </a:ext>
            </a:extLst>
          </p:cNvPr>
          <p:cNvSpPr/>
          <p:nvPr/>
        </p:nvSpPr>
        <p:spPr>
          <a:xfrm>
            <a:off x="3072304" y="778669"/>
            <a:ext cx="3055739" cy="169664"/>
          </a:xfrm>
          <a:prstGeom prst="rect">
            <a:avLst/>
          </a:prstGeom>
          <a:noFill/>
          <a:ln/>
        </p:spPr>
        <p:txBody>
          <a:bodyPr wrap="none" lIns="0" tIns="0" rIns="0" bIns="0" rtlCol="0" anchor="t">
            <a:spAutoFit/>
          </a:bodyPr>
          <a:lstStyle/>
          <a:p>
            <a:pPr marL="0" indent="0" algn="l">
              <a:lnSpc>
                <a:spcPts val="1200"/>
              </a:lnSpc>
              <a:buNone/>
            </a:pPr>
            <a:r>
              <a:rPr lang="en-US" sz="942" kern="0" spc="3" dirty="0">
                <a:solidFill>
                  <a:srgbClr val="64FFDA"/>
                </a:solidFill>
                <a:latin typeface="Roboto Mono" pitchFamily="34" charset="0"/>
                <a:ea typeface="Roboto Mono" pitchFamily="34" charset="-122"/>
                <a:cs typeface="Roboto Mono" pitchFamily="34" charset="-120"/>
              </a:rPr>
              <a:t>CURSO COMPLETO DE IA JURÍDICA</a:t>
            </a:r>
            <a:endParaRPr lang="en-US" sz="942" dirty="0"/>
          </a:p>
        </p:txBody>
      </p:sp>
      <p:sp>
        <p:nvSpPr>
          <p:cNvPr id="18" name="Text 1">
            <a:extLst>
              <a:ext uri="{FF2B5EF4-FFF2-40B4-BE49-F238E27FC236}">
                <a16:creationId xmlns:a16="http://schemas.microsoft.com/office/drawing/2014/main" id="{08BF06CC-86B3-7BDA-39B8-5C05C36DF4F6}"/>
              </a:ext>
            </a:extLst>
          </p:cNvPr>
          <p:cNvSpPr/>
          <p:nvPr/>
        </p:nvSpPr>
        <p:spPr>
          <a:xfrm>
            <a:off x="3381272" y="1234083"/>
            <a:ext cx="2226572" cy="872034"/>
          </a:xfrm>
          <a:prstGeom prst="rect">
            <a:avLst/>
          </a:prstGeom>
          <a:noFill/>
          <a:ln/>
        </p:spPr>
        <p:txBody>
          <a:bodyPr wrap="none" lIns="0" tIns="0" rIns="0" bIns="0" rtlCol="0" anchor="t">
            <a:spAutoFit/>
          </a:bodyPr>
          <a:lstStyle/>
          <a:p>
            <a:pPr marL="0" indent="0" algn="l">
              <a:lnSpc>
                <a:spcPts val="6800"/>
              </a:lnSpc>
              <a:buNone/>
            </a:pPr>
            <a:r>
              <a:rPr lang="en-US" sz="6218" b="1" dirty="0">
                <a:solidFill>
                  <a:srgbClr val="FFFFFF"/>
                </a:solidFill>
                <a:latin typeface="Montserrat" pitchFamily="34" charset="0"/>
                <a:ea typeface="Montserrat" pitchFamily="34" charset="-122"/>
                <a:cs typeface="Montserrat" pitchFamily="34" charset="-120"/>
              </a:rPr>
              <a:t>DIA 2</a:t>
            </a:r>
            <a:endParaRPr lang="en-US" sz="6218"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3FAA2-4B98-78BE-C91C-F80592623C1F}"/>
            </a:ext>
          </a:extLst>
        </p:cNvPr>
        <p:cNvGrpSpPr/>
        <p:nvPr/>
      </p:nvGrpSpPr>
      <p:grpSpPr>
        <a:xfrm>
          <a:off x="0" y="0"/>
          <a:ext cx="0" cy="0"/>
          <a:chOff x="0" y="0"/>
          <a:chExt cx="0" cy="0"/>
        </a:xfrm>
      </p:grpSpPr>
      <p:sp>
        <p:nvSpPr>
          <p:cNvPr id="3" name="Shape 0">
            <a:extLst>
              <a:ext uri="{FF2B5EF4-FFF2-40B4-BE49-F238E27FC236}">
                <a16:creationId xmlns:a16="http://schemas.microsoft.com/office/drawing/2014/main" id="{8F0482E8-3A90-62E5-22FE-40E8E1ED8A86}"/>
              </a:ext>
            </a:extLst>
          </p:cNvPr>
          <p:cNvSpPr/>
          <p:nvPr/>
        </p:nvSpPr>
        <p:spPr>
          <a:xfrm>
            <a:off x="142875" y="390674"/>
            <a:ext cx="8286750" cy="716161"/>
          </a:xfrm>
          <a:prstGeom prst="rect">
            <a:avLst/>
          </a:prstGeom>
          <a:solidFill>
            <a:srgbClr val="000000">
              <a:alpha val="0"/>
            </a:srgbClr>
          </a:solidFill>
          <a:ln/>
        </p:spPr>
        <p:txBody>
          <a:bodyPr/>
          <a:lstStyle/>
          <a:p>
            <a:endParaRPr lang="pt-BR" dirty="0"/>
          </a:p>
        </p:txBody>
      </p:sp>
      <p:sp>
        <p:nvSpPr>
          <p:cNvPr id="4" name="Shape 1">
            <a:extLst>
              <a:ext uri="{FF2B5EF4-FFF2-40B4-BE49-F238E27FC236}">
                <a16:creationId xmlns:a16="http://schemas.microsoft.com/office/drawing/2014/main" id="{AA1899C1-731C-DE78-57C3-D0E97AA77C38}"/>
              </a:ext>
            </a:extLst>
          </p:cNvPr>
          <p:cNvSpPr/>
          <p:nvPr/>
        </p:nvSpPr>
        <p:spPr>
          <a:xfrm>
            <a:off x="428625" y="428625"/>
            <a:ext cx="28575" cy="716161"/>
          </a:xfrm>
          <a:prstGeom prst="rect">
            <a:avLst/>
          </a:prstGeom>
          <a:solidFill>
            <a:srgbClr val="64FFDA"/>
          </a:solidFill>
          <a:ln/>
        </p:spPr>
        <p:txBody>
          <a:bodyPr/>
          <a:lstStyle/>
          <a:p>
            <a:endParaRPr lang="pt-BR"/>
          </a:p>
        </p:txBody>
      </p:sp>
      <p:sp>
        <p:nvSpPr>
          <p:cNvPr id="5" name="Text 2">
            <a:extLst>
              <a:ext uri="{FF2B5EF4-FFF2-40B4-BE49-F238E27FC236}">
                <a16:creationId xmlns:a16="http://schemas.microsoft.com/office/drawing/2014/main" id="{F18C8286-A0BD-40D1-8578-48BEB2EFBD0C}"/>
              </a:ext>
            </a:extLst>
          </p:cNvPr>
          <p:cNvSpPr/>
          <p:nvPr/>
        </p:nvSpPr>
        <p:spPr>
          <a:xfrm>
            <a:off x="571500" y="428625"/>
            <a:ext cx="1437894" cy="389081"/>
          </a:xfrm>
          <a:prstGeom prst="rect">
            <a:avLst/>
          </a:prstGeom>
          <a:noFill/>
          <a:ln/>
        </p:spPr>
        <p:txBody>
          <a:bodyPr wrap="none" lIns="0" tIns="0" rIns="0" bIns="0" rtlCol="0" anchor="t">
            <a:spAutoFit/>
          </a:bodyPr>
          <a:lstStyle/>
          <a:p>
            <a:pPr marL="0" indent="0" algn="l">
              <a:lnSpc>
                <a:spcPts val="3200"/>
              </a:lnSpc>
              <a:buNone/>
            </a:pPr>
            <a:r>
              <a:rPr lang="en-US" sz="2436" b="1" dirty="0">
                <a:solidFill>
                  <a:srgbClr val="E6F1FF"/>
                </a:solidFill>
                <a:latin typeface="Montserrat" pitchFamily="34" charset="0"/>
              </a:rPr>
              <a:t>AGENDA</a:t>
            </a:r>
            <a:endParaRPr lang="en-US" sz="2436" dirty="0"/>
          </a:p>
        </p:txBody>
      </p:sp>
      <p:sp>
        <p:nvSpPr>
          <p:cNvPr id="6" name="Text 3">
            <a:extLst>
              <a:ext uri="{FF2B5EF4-FFF2-40B4-BE49-F238E27FC236}">
                <a16:creationId xmlns:a16="http://schemas.microsoft.com/office/drawing/2014/main" id="{F43EC95B-2B4E-938B-8622-33B83A7A2976}"/>
              </a:ext>
            </a:extLst>
          </p:cNvPr>
          <p:cNvSpPr/>
          <p:nvPr/>
        </p:nvSpPr>
        <p:spPr>
          <a:xfrm>
            <a:off x="571500" y="917972"/>
            <a:ext cx="3324628" cy="196208"/>
          </a:xfrm>
          <a:prstGeom prst="rect">
            <a:avLst/>
          </a:prstGeom>
          <a:noFill/>
          <a:ln/>
        </p:spPr>
        <p:txBody>
          <a:bodyPr wrap="none" lIns="0" tIns="0" rIns="0" bIns="0" rtlCol="0" anchor="t">
            <a:spAutoFit/>
          </a:bodyPr>
          <a:lstStyle/>
          <a:p>
            <a:pPr marL="0" indent="0" algn="l">
              <a:lnSpc>
                <a:spcPts val="1600"/>
              </a:lnSpc>
              <a:buNone/>
            </a:pPr>
            <a:r>
              <a:rPr lang="en-US" sz="1269" dirty="0" err="1">
                <a:solidFill>
                  <a:srgbClr val="64FFDA"/>
                </a:solidFill>
                <a:latin typeface="Roboto Mono" pitchFamily="34" charset="0"/>
                <a:ea typeface="Roboto Mono" pitchFamily="34" charset="-122"/>
              </a:rPr>
              <a:t>Inteligência</a:t>
            </a:r>
            <a:r>
              <a:rPr lang="en-US" sz="1269" dirty="0">
                <a:solidFill>
                  <a:srgbClr val="64FFDA"/>
                </a:solidFill>
                <a:latin typeface="Roboto Mono" pitchFamily="34" charset="0"/>
                <a:ea typeface="Roboto Mono" pitchFamily="34" charset="-122"/>
              </a:rPr>
              <a:t> Artificial no </a:t>
            </a:r>
            <a:r>
              <a:rPr lang="en-US" sz="1269" dirty="0" err="1">
                <a:solidFill>
                  <a:srgbClr val="64FFDA"/>
                </a:solidFill>
                <a:latin typeface="Roboto Mono" pitchFamily="34" charset="0"/>
                <a:ea typeface="Roboto Mono" pitchFamily="34" charset="-122"/>
              </a:rPr>
              <a:t>Direito</a:t>
            </a:r>
            <a:endParaRPr lang="en-US" sz="1269" dirty="0"/>
          </a:p>
        </p:txBody>
      </p:sp>
      <p:sp>
        <p:nvSpPr>
          <p:cNvPr id="8" name="Text 4">
            <a:extLst>
              <a:ext uri="{FF2B5EF4-FFF2-40B4-BE49-F238E27FC236}">
                <a16:creationId xmlns:a16="http://schemas.microsoft.com/office/drawing/2014/main" id="{5F88DEBA-2A3A-DE05-5A4E-C62326D4EFA1}"/>
              </a:ext>
            </a:extLst>
          </p:cNvPr>
          <p:cNvSpPr/>
          <p:nvPr/>
        </p:nvSpPr>
        <p:spPr>
          <a:xfrm>
            <a:off x="760809" y="1846659"/>
            <a:ext cx="65" cy="194284"/>
          </a:xfrm>
          <a:prstGeom prst="rect">
            <a:avLst/>
          </a:prstGeom>
          <a:noFill/>
          <a:ln/>
        </p:spPr>
        <p:txBody>
          <a:bodyPr wrap="none" lIns="0" tIns="0" rIns="0" bIns="0" rtlCol="0" anchor="t">
            <a:spAutoFit/>
          </a:bodyPr>
          <a:lstStyle/>
          <a:p>
            <a:pPr marL="0" indent="0" algn="l">
              <a:lnSpc>
                <a:spcPts val="1600"/>
              </a:lnSpc>
              <a:buNone/>
            </a:pPr>
            <a:endParaRPr lang="en-US" sz="1193" dirty="0"/>
          </a:p>
        </p:txBody>
      </p:sp>
      <p:pic>
        <p:nvPicPr>
          <p:cNvPr id="9" name="Image 2" descr="preencoded.png">
            <a:extLst>
              <a:ext uri="{FF2B5EF4-FFF2-40B4-BE49-F238E27FC236}">
                <a16:creationId xmlns:a16="http://schemas.microsoft.com/office/drawing/2014/main" id="{3D4C0F54-B7C0-8A6E-2512-B5F01BCDE45D}"/>
              </a:ext>
            </a:extLst>
          </p:cNvPr>
          <p:cNvPicPr>
            <a:picLocks noChangeAspect="1"/>
          </p:cNvPicPr>
          <p:nvPr/>
        </p:nvPicPr>
        <p:blipFill>
          <a:blip r:embed="rId3"/>
          <a:stretch>
            <a:fillRect/>
          </a:stretch>
        </p:blipFill>
        <p:spPr>
          <a:xfrm>
            <a:off x="428625" y="2008063"/>
            <a:ext cx="214313" cy="128588"/>
          </a:xfrm>
          <a:prstGeom prst="rect">
            <a:avLst/>
          </a:prstGeom>
        </p:spPr>
      </p:pic>
      <p:sp>
        <p:nvSpPr>
          <p:cNvPr id="10" name="Text 5">
            <a:extLst>
              <a:ext uri="{FF2B5EF4-FFF2-40B4-BE49-F238E27FC236}">
                <a16:creationId xmlns:a16="http://schemas.microsoft.com/office/drawing/2014/main" id="{2A89E9EB-BE4E-9A83-6C11-06DB2BB27206}"/>
              </a:ext>
            </a:extLst>
          </p:cNvPr>
          <p:cNvSpPr/>
          <p:nvPr/>
        </p:nvSpPr>
        <p:spPr>
          <a:xfrm>
            <a:off x="760874" y="1983283"/>
            <a:ext cx="3913635" cy="198131"/>
          </a:xfrm>
          <a:prstGeom prst="rect">
            <a:avLst/>
          </a:prstGeom>
          <a:noFill/>
          <a:ln/>
        </p:spPr>
        <p:txBody>
          <a:bodyPr wrap="none" lIns="0" tIns="0" rIns="0" bIns="0" rtlCol="0" anchor="t">
            <a:spAutoFit/>
          </a:bodyPr>
          <a:lstStyle/>
          <a:p>
            <a:pPr marL="0" indent="0" algn="l">
              <a:lnSpc>
                <a:spcPts val="1500"/>
              </a:lnSpc>
              <a:buNone/>
            </a:pPr>
            <a:r>
              <a:rPr lang="en-US" sz="1600" dirty="0">
                <a:solidFill>
                  <a:schemeClr val="tx2"/>
                </a:solidFill>
                <a:latin typeface="Open Sans" pitchFamily="34" charset="0"/>
                <a:ea typeface="Open Sans" pitchFamily="34" charset="-122"/>
                <a:cs typeface="Open Sans" pitchFamily="34" charset="-120"/>
              </a:rPr>
              <a:t>Aula 1 – </a:t>
            </a:r>
            <a:r>
              <a:rPr lang="en-US" sz="1600" dirty="0" err="1">
                <a:solidFill>
                  <a:schemeClr val="tx2"/>
                </a:solidFill>
                <a:latin typeface="Open Sans" pitchFamily="34" charset="0"/>
                <a:ea typeface="Open Sans" pitchFamily="34" charset="-122"/>
                <a:cs typeface="Open Sans" pitchFamily="34" charset="-120"/>
              </a:rPr>
              <a:t>Fundamentos</a:t>
            </a:r>
            <a:r>
              <a:rPr lang="en-US" sz="1600" dirty="0">
                <a:solidFill>
                  <a:schemeClr val="tx2"/>
                </a:solidFill>
                <a:latin typeface="Open Sans" pitchFamily="34" charset="0"/>
                <a:ea typeface="Open Sans" pitchFamily="34" charset="-122"/>
                <a:cs typeface="Open Sans" pitchFamily="34" charset="-120"/>
              </a:rPr>
              <a:t> e </a:t>
            </a:r>
            <a:r>
              <a:rPr lang="en-US" sz="1600" dirty="0" err="1">
                <a:solidFill>
                  <a:schemeClr val="tx2"/>
                </a:solidFill>
                <a:latin typeface="Open Sans" pitchFamily="34" charset="0"/>
                <a:ea typeface="Open Sans" pitchFamily="34" charset="-122"/>
                <a:cs typeface="Open Sans" pitchFamily="34" charset="-120"/>
              </a:rPr>
              <a:t>Arcabouço</a:t>
            </a:r>
            <a:r>
              <a:rPr lang="en-US" sz="1600" dirty="0">
                <a:solidFill>
                  <a:schemeClr val="tx2"/>
                </a:solidFill>
                <a:latin typeface="Open Sans" pitchFamily="34" charset="0"/>
                <a:ea typeface="Open Sans" pitchFamily="34" charset="-122"/>
                <a:cs typeface="Open Sans" pitchFamily="34" charset="-120"/>
              </a:rPr>
              <a:t> Legal</a:t>
            </a:r>
            <a:endParaRPr lang="en-US" sz="1600" dirty="0">
              <a:solidFill>
                <a:schemeClr val="tx2"/>
              </a:solidFill>
            </a:endParaRPr>
          </a:p>
        </p:txBody>
      </p:sp>
      <p:pic>
        <p:nvPicPr>
          <p:cNvPr id="11" name="Image 3" descr="preencoded.png">
            <a:extLst>
              <a:ext uri="{FF2B5EF4-FFF2-40B4-BE49-F238E27FC236}">
                <a16:creationId xmlns:a16="http://schemas.microsoft.com/office/drawing/2014/main" id="{6329E8D1-47EC-C84E-024B-1D7B82C777FC}"/>
              </a:ext>
            </a:extLst>
          </p:cNvPr>
          <p:cNvPicPr>
            <a:picLocks noChangeAspect="1"/>
          </p:cNvPicPr>
          <p:nvPr/>
        </p:nvPicPr>
        <p:blipFill>
          <a:blip r:embed="rId3"/>
          <a:stretch>
            <a:fillRect/>
          </a:stretch>
        </p:blipFill>
        <p:spPr>
          <a:xfrm>
            <a:off x="428625" y="2391450"/>
            <a:ext cx="214313" cy="128588"/>
          </a:xfrm>
          <a:prstGeom prst="rect">
            <a:avLst/>
          </a:prstGeom>
        </p:spPr>
      </p:pic>
      <p:sp>
        <p:nvSpPr>
          <p:cNvPr id="12" name="Text 6">
            <a:extLst>
              <a:ext uri="{FF2B5EF4-FFF2-40B4-BE49-F238E27FC236}">
                <a16:creationId xmlns:a16="http://schemas.microsoft.com/office/drawing/2014/main" id="{D8FACADC-8F66-B3C1-8AEA-5A3006A937CA}"/>
              </a:ext>
            </a:extLst>
          </p:cNvPr>
          <p:cNvSpPr/>
          <p:nvPr/>
        </p:nvSpPr>
        <p:spPr>
          <a:xfrm>
            <a:off x="750094" y="2360611"/>
            <a:ext cx="3236079" cy="198131"/>
          </a:xfrm>
          <a:prstGeom prst="rect">
            <a:avLst/>
          </a:prstGeom>
          <a:noFill/>
          <a:ln/>
        </p:spPr>
        <p:txBody>
          <a:bodyPr wrap="none" lIns="0" tIns="0" rIns="0" bIns="0" rtlCol="0" anchor="t">
            <a:spAutoFit/>
          </a:bodyPr>
          <a:lstStyle/>
          <a:p>
            <a:pPr marL="0" indent="0" algn="l">
              <a:lnSpc>
                <a:spcPts val="1500"/>
              </a:lnSpc>
              <a:buNone/>
            </a:pPr>
            <a:r>
              <a:rPr lang="en-US" sz="1600" dirty="0">
                <a:solidFill>
                  <a:srgbClr val="FFFF00"/>
                </a:solidFill>
                <a:latin typeface="Open Sans" pitchFamily="34" charset="0"/>
                <a:ea typeface="Open Sans" pitchFamily="34" charset="-122"/>
                <a:cs typeface="Open Sans" pitchFamily="34" charset="-120"/>
              </a:rPr>
              <a:t>Aula 2 – LGPD, </a:t>
            </a:r>
            <a:r>
              <a:rPr lang="en-US" sz="1600" dirty="0" err="1">
                <a:solidFill>
                  <a:srgbClr val="FFFF00"/>
                </a:solidFill>
                <a:latin typeface="Open Sans" pitchFamily="34" charset="0"/>
                <a:ea typeface="Open Sans" pitchFamily="34" charset="-122"/>
                <a:cs typeface="Open Sans" pitchFamily="34" charset="-120"/>
              </a:rPr>
              <a:t>Ética</a:t>
            </a:r>
            <a:r>
              <a:rPr lang="en-US" sz="1600" dirty="0">
                <a:solidFill>
                  <a:srgbClr val="FFFF00"/>
                </a:solidFill>
                <a:latin typeface="Open Sans" pitchFamily="34" charset="0"/>
                <a:ea typeface="Open Sans" pitchFamily="34" charset="-122"/>
                <a:cs typeface="Open Sans" pitchFamily="34" charset="-120"/>
              </a:rPr>
              <a:t> e </a:t>
            </a:r>
            <a:r>
              <a:rPr lang="en-US" sz="1600" dirty="0" err="1">
                <a:solidFill>
                  <a:srgbClr val="FFFF00"/>
                </a:solidFill>
                <a:latin typeface="Open Sans" pitchFamily="34" charset="0"/>
                <a:ea typeface="Open Sans" pitchFamily="34" charset="-122"/>
                <a:cs typeface="Open Sans" pitchFamily="34" charset="-120"/>
              </a:rPr>
              <a:t>Governança</a:t>
            </a:r>
            <a:endParaRPr lang="en-US" sz="1600" dirty="0">
              <a:solidFill>
                <a:srgbClr val="FFFF00"/>
              </a:solidFill>
            </a:endParaRPr>
          </a:p>
        </p:txBody>
      </p:sp>
      <p:pic>
        <p:nvPicPr>
          <p:cNvPr id="13" name="Image 4" descr="preencoded.png">
            <a:extLst>
              <a:ext uri="{FF2B5EF4-FFF2-40B4-BE49-F238E27FC236}">
                <a16:creationId xmlns:a16="http://schemas.microsoft.com/office/drawing/2014/main" id="{E40C8315-A393-9432-B0B2-290151AD4555}"/>
              </a:ext>
            </a:extLst>
          </p:cNvPr>
          <p:cNvPicPr>
            <a:picLocks noChangeAspect="1"/>
          </p:cNvPicPr>
          <p:nvPr/>
        </p:nvPicPr>
        <p:blipFill>
          <a:blip r:embed="rId3"/>
          <a:stretch>
            <a:fillRect/>
          </a:stretch>
        </p:blipFill>
        <p:spPr>
          <a:xfrm>
            <a:off x="428624" y="2848091"/>
            <a:ext cx="214313" cy="128588"/>
          </a:xfrm>
          <a:prstGeom prst="rect">
            <a:avLst/>
          </a:prstGeom>
        </p:spPr>
      </p:pic>
      <p:sp>
        <p:nvSpPr>
          <p:cNvPr id="14" name="Text 7">
            <a:extLst>
              <a:ext uri="{FF2B5EF4-FFF2-40B4-BE49-F238E27FC236}">
                <a16:creationId xmlns:a16="http://schemas.microsoft.com/office/drawing/2014/main" id="{8892DEA7-7125-9711-5E78-EA2FC90DE54A}"/>
              </a:ext>
            </a:extLst>
          </p:cNvPr>
          <p:cNvSpPr/>
          <p:nvPr/>
        </p:nvSpPr>
        <p:spPr>
          <a:xfrm>
            <a:off x="719733" y="2796944"/>
            <a:ext cx="4183646" cy="198131"/>
          </a:xfrm>
          <a:prstGeom prst="rect">
            <a:avLst/>
          </a:prstGeom>
          <a:noFill/>
          <a:ln/>
        </p:spPr>
        <p:txBody>
          <a:bodyPr wrap="none" lIns="0" tIns="0" rIns="0" bIns="0" rtlCol="0" anchor="t">
            <a:spAutoFit/>
          </a:bodyPr>
          <a:lstStyle/>
          <a:p>
            <a:pPr marL="0" indent="0" algn="l">
              <a:lnSpc>
                <a:spcPts val="1500"/>
              </a:lnSpc>
              <a:buNone/>
            </a:pPr>
            <a:r>
              <a:rPr lang="en-US" sz="1600" dirty="0">
                <a:solidFill>
                  <a:srgbClr val="E6F1FF"/>
                </a:solidFill>
                <a:latin typeface="Open Sans" pitchFamily="34" charset="0"/>
                <a:ea typeface="Open Sans" pitchFamily="34" charset="-122"/>
                <a:cs typeface="Open Sans" pitchFamily="34" charset="-120"/>
              </a:rPr>
              <a:t>Aula 3 – </a:t>
            </a:r>
            <a:r>
              <a:rPr lang="en-US" sz="1600" dirty="0" err="1">
                <a:solidFill>
                  <a:srgbClr val="E6F1FF"/>
                </a:solidFill>
                <a:latin typeface="Open Sans" pitchFamily="34" charset="0"/>
                <a:ea typeface="Open Sans" pitchFamily="34" charset="-122"/>
                <a:cs typeface="Open Sans" pitchFamily="34" charset="-120"/>
              </a:rPr>
              <a:t>Hads</a:t>
            </a:r>
            <a:r>
              <a:rPr lang="en-US" sz="1600" dirty="0">
                <a:solidFill>
                  <a:srgbClr val="E6F1FF"/>
                </a:solidFill>
                <a:latin typeface="Open Sans" pitchFamily="34" charset="0"/>
                <a:ea typeface="Open Sans" pitchFamily="34" charset="-122"/>
                <a:cs typeface="Open Sans" pitchFamily="34" charset="-120"/>
              </a:rPr>
              <a:t>-on – Ferramentas e Prompts</a:t>
            </a:r>
            <a:endParaRPr lang="en-US" sz="1600" dirty="0"/>
          </a:p>
        </p:txBody>
      </p:sp>
      <p:sp>
        <p:nvSpPr>
          <p:cNvPr id="18" name="Text 9">
            <a:extLst>
              <a:ext uri="{FF2B5EF4-FFF2-40B4-BE49-F238E27FC236}">
                <a16:creationId xmlns:a16="http://schemas.microsoft.com/office/drawing/2014/main" id="{819490FC-A3DF-9953-F4DB-4978C792768D}"/>
              </a:ext>
            </a:extLst>
          </p:cNvPr>
          <p:cNvSpPr/>
          <p:nvPr/>
        </p:nvSpPr>
        <p:spPr>
          <a:xfrm>
            <a:off x="5043488" y="1750219"/>
            <a:ext cx="65" cy="194284"/>
          </a:xfrm>
          <a:prstGeom prst="rect">
            <a:avLst/>
          </a:prstGeom>
          <a:noFill/>
          <a:ln/>
        </p:spPr>
        <p:txBody>
          <a:bodyPr wrap="none" lIns="0" tIns="0" rIns="0" bIns="0" rtlCol="0" anchor="t">
            <a:spAutoFit/>
          </a:bodyPr>
          <a:lstStyle/>
          <a:p>
            <a:pPr marL="0" indent="0" algn="l">
              <a:lnSpc>
                <a:spcPts val="1600"/>
              </a:lnSpc>
              <a:buNone/>
            </a:pPr>
            <a:endParaRPr lang="en-US" sz="1193" dirty="0"/>
          </a:p>
        </p:txBody>
      </p:sp>
      <p:sp>
        <p:nvSpPr>
          <p:cNvPr id="20" name="Text 10">
            <a:extLst>
              <a:ext uri="{FF2B5EF4-FFF2-40B4-BE49-F238E27FC236}">
                <a16:creationId xmlns:a16="http://schemas.microsoft.com/office/drawing/2014/main" id="{8C5F4A5D-17DE-130E-820D-614B010FC7C2}"/>
              </a:ext>
            </a:extLst>
          </p:cNvPr>
          <p:cNvSpPr/>
          <p:nvPr/>
        </p:nvSpPr>
        <p:spPr>
          <a:xfrm>
            <a:off x="5107781" y="2137767"/>
            <a:ext cx="3607594" cy="174215"/>
          </a:xfrm>
          <a:prstGeom prst="rect">
            <a:avLst/>
          </a:prstGeom>
          <a:noFill/>
          <a:ln/>
        </p:spPr>
        <p:txBody>
          <a:bodyPr wrap="square" lIns="0" tIns="0" rIns="0" bIns="0" rtlCol="0" anchor="t">
            <a:spAutoFit/>
          </a:bodyPr>
          <a:lstStyle/>
          <a:p>
            <a:pPr marL="0" indent="0" algn="l">
              <a:lnSpc>
                <a:spcPts val="1500"/>
              </a:lnSpc>
              <a:buNone/>
            </a:pPr>
            <a:endParaRPr lang="en-US" sz="885" dirty="0"/>
          </a:p>
        </p:txBody>
      </p:sp>
      <p:sp>
        <p:nvSpPr>
          <p:cNvPr id="22" name="Text 11">
            <a:extLst>
              <a:ext uri="{FF2B5EF4-FFF2-40B4-BE49-F238E27FC236}">
                <a16:creationId xmlns:a16="http://schemas.microsoft.com/office/drawing/2014/main" id="{0FBF9BEA-010F-9098-5EC7-2498D6CD8FF8}"/>
              </a:ext>
            </a:extLst>
          </p:cNvPr>
          <p:cNvSpPr/>
          <p:nvPr/>
        </p:nvSpPr>
        <p:spPr>
          <a:xfrm>
            <a:off x="5107781" y="2652117"/>
            <a:ext cx="3602236" cy="176010"/>
          </a:xfrm>
          <a:prstGeom prst="rect">
            <a:avLst/>
          </a:prstGeom>
          <a:noFill/>
          <a:ln/>
        </p:spPr>
        <p:txBody>
          <a:bodyPr wrap="square" lIns="0" tIns="0" rIns="0" bIns="0" rtlCol="0" anchor="t">
            <a:spAutoFit/>
          </a:bodyPr>
          <a:lstStyle/>
          <a:p>
            <a:pPr marL="0" indent="0" algn="l">
              <a:lnSpc>
                <a:spcPts val="1500"/>
              </a:lnSpc>
              <a:buNone/>
            </a:pPr>
            <a:endParaRPr lang="en-US" sz="885" dirty="0"/>
          </a:p>
        </p:txBody>
      </p:sp>
      <p:sp>
        <p:nvSpPr>
          <p:cNvPr id="24" name="Text 12">
            <a:extLst>
              <a:ext uri="{FF2B5EF4-FFF2-40B4-BE49-F238E27FC236}">
                <a16:creationId xmlns:a16="http://schemas.microsoft.com/office/drawing/2014/main" id="{A5123832-A894-F60D-9C0C-C39DF13539E9}"/>
              </a:ext>
            </a:extLst>
          </p:cNvPr>
          <p:cNvSpPr/>
          <p:nvPr/>
        </p:nvSpPr>
        <p:spPr>
          <a:xfrm>
            <a:off x="5107781" y="2973586"/>
            <a:ext cx="65" cy="174215"/>
          </a:xfrm>
          <a:prstGeom prst="rect">
            <a:avLst/>
          </a:prstGeom>
          <a:noFill/>
          <a:ln/>
        </p:spPr>
        <p:txBody>
          <a:bodyPr wrap="none" lIns="0" tIns="0" rIns="0" bIns="0" rtlCol="0" anchor="t">
            <a:spAutoFit/>
          </a:bodyPr>
          <a:lstStyle/>
          <a:p>
            <a:pPr marL="0" indent="0" algn="l">
              <a:lnSpc>
                <a:spcPts val="1500"/>
              </a:lnSpc>
              <a:buNone/>
            </a:pPr>
            <a:endParaRPr lang="en-US" sz="885" dirty="0"/>
          </a:p>
        </p:txBody>
      </p:sp>
      <p:sp>
        <p:nvSpPr>
          <p:cNvPr id="26" name="Text 13">
            <a:extLst>
              <a:ext uri="{FF2B5EF4-FFF2-40B4-BE49-F238E27FC236}">
                <a16:creationId xmlns:a16="http://schemas.microsoft.com/office/drawing/2014/main" id="{5DC51189-81F3-E800-2C96-40BB02913737}"/>
              </a:ext>
            </a:extLst>
          </p:cNvPr>
          <p:cNvSpPr/>
          <p:nvPr/>
        </p:nvSpPr>
        <p:spPr>
          <a:xfrm>
            <a:off x="5107781" y="3295055"/>
            <a:ext cx="65" cy="174215"/>
          </a:xfrm>
          <a:prstGeom prst="rect">
            <a:avLst/>
          </a:prstGeom>
          <a:noFill/>
          <a:ln/>
        </p:spPr>
        <p:txBody>
          <a:bodyPr wrap="none" lIns="0" tIns="0" rIns="0" bIns="0" rtlCol="0" anchor="t">
            <a:spAutoFit/>
          </a:bodyPr>
          <a:lstStyle/>
          <a:p>
            <a:pPr marL="0" indent="0" algn="l">
              <a:lnSpc>
                <a:spcPts val="1500"/>
              </a:lnSpc>
              <a:buNone/>
            </a:pPr>
            <a:endParaRPr lang="en-US" sz="885" dirty="0"/>
          </a:p>
        </p:txBody>
      </p:sp>
      <p:sp>
        <p:nvSpPr>
          <p:cNvPr id="27" name="Shape 14">
            <a:extLst>
              <a:ext uri="{FF2B5EF4-FFF2-40B4-BE49-F238E27FC236}">
                <a16:creationId xmlns:a16="http://schemas.microsoft.com/office/drawing/2014/main" id="{CCB29476-33B5-1795-3732-97F428E9DA72}"/>
              </a:ext>
            </a:extLst>
          </p:cNvPr>
          <p:cNvSpPr/>
          <p:nvPr/>
        </p:nvSpPr>
        <p:spPr>
          <a:xfrm>
            <a:off x="428625" y="4150519"/>
            <a:ext cx="8286750" cy="564356"/>
          </a:xfrm>
          <a:prstGeom prst="rect">
            <a:avLst/>
          </a:prstGeom>
          <a:solidFill>
            <a:srgbClr val="FFFFFF">
              <a:alpha val="5000"/>
            </a:srgbClr>
          </a:solidFill>
          <a:ln/>
        </p:spPr>
        <p:txBody>
          <a:bodyPr/>
          <a:lstStyle/>
          <a:p>
            <a:endParaRPr lang="pt-BR"/>
          </a:p>
        </p:txBody>
      </p:sp>
      <p:pic>
        <p:nvPicPr>
          <p:cNvPr id="28" name="Image 11" descr="preencoded.png">
            <a:extLst>
              <a:ext uri="{FF2B5EF4-FFF2-40B4-BE49-F238E27FC236}">
                <a16:creationId xmlns:a16="http://schemas.microsoft.com/office/drawing/2014/main" id="{D5D27C3C-B911-84C9-A787-741DB731CA40}"/>
              </a:ext>
            </a:extLst>
          </p:cNvPr>
          <p:cNvPicPr>
            <a:picLocks noChangeAspect="1"/>
          </p:cNvPicPr>
          <p:nvPr/>
        </p:nvPicPr>
        <p:blipFill>
          <a:blip r:embed="rId4"/>
          <a:stretch>
            <a:fillRect/>
          </a:stretch>
        </p:blipFill>
        <p:spPr>
          <a:xfrm>
            <a:off x="719733" y="4282678"/>
            <a:ext cx="96441" cy="128588"/>
          </a:xfrm>
          <a:prstGeom prst="rect">
            <a:avLst/>
          </a:prstGeom>
        </p:spPr>
      </p:pic>
      <p:sp>
        <p:nvSpPr>
          <p:cNvPr id="29" name="Text 15">
            <a:extLst>
              <a:ext uri="{FF2B5EF4-FFF2-40B4-BE49-F238E27FC236}">
                <a16:creationId xmlns:a16="http://schemas.microsoft.com/office/drawing/2014/main" id="{FE9BCA90-6CDC-11E0-AA45-E6C094EB4549}"/>
              </a:ext>
            </a:extLst>
          </p:cNvPr>
          <p:cNvSpPr/>
          <p:nvPr/>
        </p:nvSpPr>
        <p:spPr>
          <a:xfrm>
            <a:off x="887611" y="4257675"/>
            <a:ext cx="7536656" cy="175022"/>
          </a:xfrm>
          <a:prstGeom prst="rect">
            <a:avLst/>
          </a:prstGeom>
          <a:noFill/>
          <a:ln/>
        </p:spPr>
        <p:txBody>
          <a:bodyPr wrap="none" lIns="0" tIns="0" rIns="0" bIns="0" rtlCol="0" anchor="t">
            <a:spAutoFit/>
          </a:bodyPr>
          <a:lstStyle/>
          <a:p>
            <a:pPr marL="0" indent="0" algn="ctr">
              <a:lnSpc>
                <a:spcPts val="1200"/>
              </a:lnSpc>
              <a:buNone/>
            </a:pPr>
            <a:r>
              <a:rPr lang="en-US" sz="942" dirty="0">
                <a:solidFill>
                  <a:srgbClr val="E6F1FF"/>
                </a:solidFill>
                <a:latin typeface="Open Sans" pitchFamily="34" charset="0"/>
                <a:ea typeface="Open Sans" pitchFamily="34" charset="-122"/>
                <a:cs typeface="Open Sans" pitchFamily="34" charset="-120"/>
              </a:rPr>
              <a:t>Este dia estabelece a base conceitual para tudo que vem depois. Sem entender os fundamentos, as técnicas avançadas não farão</a:t>
            </a:r>
            <a:endParaRPr lang="en-US" sz="942" dirty="0"/>
          </a:p>
        </p:txBody>
      </p:sp>
      <p:sp>
        <p:nvSpPr>
          <p:cNvPr id="30" name="Text 16">
            <a:extLst>
              <a:ext uri="{FF2B5EF4-FFF2-40B4-BE49-F238E27FC236}">
                <a16:creationId xmlns:a16="http://schemas.microsoft.com/office/drawing/2014/main" id="{F37B5351-177F-4C42-04AA-45A9F18C060E}"/>
              </a:ext>
            </a:extLst>
          </p:cNvPr>
          <p:cNvSpPr/>
          <p:nvPr/>
        </p:nvSpPr>
        <p:spPr>
          <a:xfrm>
            <a:off x="4340721" y="4432697"/>
            <a:ext cx="462558" cy="175022"/>
          </a:xfrm>
          <a:prstGeom prst="rect">
            <a:avLst/>
          </a:prstGeom>
          <a:noFill/>
          <a:ln/>
        </p:spPr>
        <p:txBody>
          <a:bodyPr wrap="none" lIns="0" tIns="0" rIns="0" bIns="0" rtlCol="0" anchor="t">
            <a:spAutoFit/>
          </a:bodyPr>
          <a:lstStyle/>
          <a:p>
            <a:pPr marL="0" indent="0" algn="ctr">
              <a:lnSpc>
                <a:spcPts val="1200"/>
              </a:lnSpc>
              <a:buNone/>
            </a:pPr>
            <a:r>
              <a:rPr lang="en-US" sz="942" dirty="0">
                <a:solidFill>
                  <a:srgbClr val="E6F1FF"/>
                </a:solidFill>
                <a:latin typeface="Open Sans" pitchFamily="34" charset="0"/>
                <a:ea typeface="Open Sans" pitchFamily="34" charset="-122"/>
                <a:cs typeface="Open Sans" pitchFamily="34" charset="-120"/>
              </a:rPr>
              <a:t>sentido.</a:t>
            </a:r>
            <a:endParaRPr lang="en-US" sz="942" dirty="0"/>
          </a:p>
        </p:txBody>
      </p:sp>
    </p:spTree>
    <p:extLst>
      <p:ext uri="{BB962C8B-B14F-4D97-AF65-F5344CB8AC3E}">
        <p14:creationId xmlns:p14="http://schemas.microsoft.com/office/powerpoint/2010/main" val="2877573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3" name="Shape 0"/>
          <p:cNvSpPr/>
          <p:nvPr/>
        </p:nvSpPr>
        <p:spPr>
          <a:xfrm>
            <a:off x="428625" y="428625"/>
            <a:ext cx="8286750" cy="716161"/>
          </a:xfrm>
          <a:prstGeom prst="rect">
            <a:avLst/>
          </a:prstGeom>
          <a:solidFill>
            <a:srgbClr val="000000">
              <a:alpha val="0"/>
            </a:srgbClr>
          </a:solidFill>
          <a:ln/>
        </p:spPr>
        <p:txBody>
          <a:bodyPr/>
          <a:lstStyle/>
          <a:p>
            <a:endParaRPr lang="pt-BR"/>
          </a:p>
        </p:txBody>
      </p:sp>
      <p:sp>
        <p:nvSpPr>
          <p:cNvPr id="4" name="Shape 1"/>
          <p:cNvSpPr/>
          <p:nvPr/>
        </p:nvSpPr>
        <p:spPr>
          <a:xfrm>
            <a:off x="428625" y="428625"/>
            <a:ext cx="28575" cy="716161"/>
          </a:xfrm>
          <a:prstGeom prst="rect">
            <a:avLst/>
          </a:prstGeom>
          <a:solidFill>
            <a:srgbClr val="64FFDA"/>
          </a:solidFill>
          <a:ln/>
        </p:spPr>
        <p:txBody>
          <a:bodyPr/>
          <a:lstStyle/>
          <a:p>
            <a:endParaRPr lang="pt-BR"/>
          </a:p>
        </p:txBody>
      </p:sp>
      <p:sp>
        <p:nvSpPr>
          <p:cNvPr id="5" name="Text 2"/>
          <p:cNvSpPr/>
          <p:nvPr/>
        </p:nvSpPr>
        <p:spPr>
          <a:xfrm>
            <a:off x="571500" y="428625"/>
            <a:ext cx="8143875" cy="417909"/>
          </a:xfrm>
          <a:prstGeom prst="rect">
            <a:avLst/>
          </a:prstGeom>
          <a:noFill/>
          <a:ln/>
        </p:spPr>
        <p:txBody>
          <a:bodyPr wrap="none" lIns="0" tIns="0" rIns="0" bIns="0" rtlCol="0" anchor="t">
            <a:spAutoFit/>
          </a:bodyPr>
          <a:lstStyle/>
          <a:p>
            <a:pPr marL="0" indent="0" algn="l">
              <a:lnSpc>
                <a:spcPts val="3200"/>
              </a:lnSpc>
              <a:buNone/>
            </a:pPr>
            <a:r>
              <a:rPr lang="en-US" sz="2436" b="1" dirty="0">
                <a:solidFill>
                  <a:srgbClr val="E6F1FF"/>
                </a:solidFill>
                <a:latin typeface="Montserrat" pitchFamily="34" charset="0"/>
                <a:ea typeface="Montserrat" pitchFamily="34" charset="-122"/>
                <a:cs typeface="Montserrat" pitchFamily="34" charset="-120"/>
              </a:rPr>
              <a:t>DIA 1: FUNDAMENTOS DE IA</a:t>
            </a:r>
            <a:endParaRPr lang="en-US" sz="2436" dirty="0"/>
          </a:p>
        </p:txBody>
      </p:sp>
      <p:sp>
        <p:nvSpPr>
          <p:cNvPr id="6" name="Text 3"/>
          <p:cNvSpPr/>
          <p:nvPr/>
        </p:nvSpPr>
        <p:spPr>
          <a:xfrm>
            <a:off x="571500" y="917972"/>
            <a:ext cx="8143875" cy="226814"/>
          </a:xfrm>
          <a:prstGeom prst="rect">
            <a:avLst/>
          </a:prstGeom>
          <a:noFill/>
          <a:ln/>
        </p:spPr>
        <p:txBody>
          <a:bodyPr wrap="none" lIns="0" tIns="0" rIns="0" bIns="0" rtlCol="0" anchor="t">
            <a:spAutoFit/>
          </a:bodyPr>
          <a:lstStyle/>
          <a:p>
            <a:pPr marL="0" indent="0" algn="l">
              <a:lnSpc>
                <a:spcPts val="1600"/>
              </a:lnSpc>
              <a:buNone/>
            </a:pPr>
            <a:r>
              <a:rPr lang="en-US" sz="1269" dirty="0">
                <a:solidFill>
                  <a:srgbClr val="64FFDA"/>
                </a:solidFill>
                <a:latin typeface="Roboto Mono" pitchFamily="34" charset="0"/>
                <a:ea typeface="Roboto Mono" pitchFamily="34" charset="-122"/>
                <a:cs typeface="Roboto Mono" pitchFamily="34" charset="-120"/>
              </a:rPr>
              <a:t>Entendendo a Revolução Tecnológica</a:t>
            </a:r>
            <a:endParaRPr lang="en-US" sz="1269" dirty="0"/>
          </a:p>
        </p:txBody>
      </p:sp>
      <p:pic>
        <p:nvPicPr>
          <p:cNvPr id="7" name="Image 1" descr="preencoded.png"/>
          <p:cNvPicPr>
            <a:picLocks noChangeAspect="1"/>
          </p:cNvPicPr>
          <p:nvPr/>
        </p:nvPicPr>
        <p:blipFill>
          <a:blip r:embed="rId3"/>
          <a:stretch>
            <a:fillRect/>
          </a:stretch>
        </p:blipFill>
        <p:spPr>
          <a:xfrm>
            <a:off x="428625" y="1851124"/>
            <a:ext cx="225028" cy="200025"/>
          </a:xfrm>
          <a:prstGeom prst="rect">
            <a:avLst/>
          </a:prstGeom>
        </p:spPr>
      </p:pic>
      <p:sp>
        <p:nvSpPr>
          <p:cNvPr id="8" name="Text 4"/>
          <p:cNvSpPr/>
          <p:nvPr/>
        </p:nvSpPr>
        <p:spPr>
          <a:xfrm>
            <a:off x="760809" y="1846659"/>
            <a:ext cx="1401961" cy="208955"/>
          </a:xfrm>
          <a:prstGeom prst="rect">
            <a:avLst/>
          </a:prstGeom>
          <a:noFill/>
          <a:ln/>
        </p:spPr>
        <p:txBody>
          <a:bodyPr wrap="none" lIns="0" tIns="0" rIns="0" bIns="0" rtlCol="0" anchor="t">
            <a:spAutoFit/>
          </a:bodyPr>
          <a:lstStyle/>
          <a:p>
            <a:pPr marL="0" indent="0" algn="l">
              <a:lnSpc>
                <a:spcPts val="1600"/>
              </a:lnSpc>
              <a:buNone/>
            </a:pPr>
            <a:r>
              <a:rPr lang="en-US" sz="1193" b="1" dirty="0">
                <a:solidFill>
                  <a:srgbClr val="64FFDA"/>
                </a:solidFill>
                <a:latin typeface="Montserrat" pitchFamily="34" charset="0"/>
                <a:ea typeface="Montserrat" pitchFamily="34" charset="-122"/>
                <a:cs typeface="Montserrat" pitchFamily="34" charset="-120"/>
              </a:rPr>
              <a:t>O que Veremos</a:t>
            </a:r>
            <a:endParaRPr lang="en-US" sz="1193" dirty="0"/>
          </a:p>
        </p:txBody>
      </p:sp>
      <p:pic>
        <p:nvPicPr>
          <p:cNvPr id="9" name="Image 2" descr="preencoded.png"/>
          <p:cNvPicPr>
            <a:picLocks noChangeAspect="1"/>
          </p:cNvPicPr>
          <p:nvPr/>
        </p:nvPicPr>
        <p:blipFill>
          <a:blip r:embed="rId4"/>
          <a:stretch>
            <a:fillRect/>
          </a:stretch>
        </p:blipFill>
        <p:spPr>
          <a:xfrm>
            <a:off x="428625" y="2234208"/>
            <a:ext cx="214313" cy="128588"/>
          </a:xfrm>
          <a:prstGeom prst="rect">
            <a:avLst/>
          </a:prstGeom>
        </p:spPr>
      </p:pic>
      <p:sp>
        <p:nvSpPr>
          <p:cNvPr id="10" name="Text 5"/>
          <p:cNvSpPr/>
          <p:nvPr/>
        </p:nvSpPr>
        <p:spPr>
          <a:xfrm>
            <a:off x="750094" y="2234208"/>
            <a:ext cx="2212777" cy="192881"/>
          </a:xfrm>
          <a:prstGeom prst="rect">
            <a:avLst/>
          </a:prstGeom>
          <a:noFill/>
          <a:ln/>
        </p:spPr>
        <p:txBody>
          <a:bodyPr wrap="none" lIns="0" tIns="0" rIns="0" bIns="0" rtlCol="0" anchor="t">
            <a:spAutoFit/>
          </a:bodyPr>
          <a:lstStyle/>
          <a:p>
            <a:pPr marL="0" indent="0" algn="l">
              <a:lnSpc>
                <a:spcPts val="1500"/>
              </a:lnSpc>
              <a:buNone/>
            </a:pPr>
            <a:r>
              <a:rPr lang="en-US" sz="942" dirty="0">
                <a:solidFill>
                  <a:srgbClr val="E6F1FF"/>
                </a:solidFill>
                <a:latin typeface="Open Sans" pitchFamily="34" charset="0"/>
                <a:ea typeface="Open Sans" pitchFamily="34" charset="-122"/>
                <a:cs typeface="Open Sans" pitchFamily="34" charset="-120"/>
              </a:rPr>
              <a:t>O que é IA e como funciona na prática</a:t>
            </a:r>
            <a:endParaRPr lang="en-US" sz="942" dirty="0"/>
          </a:p>
        </p:txBody>
      </p:sp>
      <p:pic>
        <p:nvPicPr>
          <p:cNvPr id="11" name="Image 3" descr="preencoded.png"/>
          <p:cNvPicPr>
            <a:picLocks noChangeAspect="1"/>
          </p:cNvPicPr>
          <p:nvPr/>
        </p:nvPicPr>
        <p:blipFill>
          <a:blip r:embed="rId4"/>
          <a:stretch>
            <a:fillRect/>
          </a:stretch>
        </p:blipFill>
        <p:spPr>
          <a:xfrm>
            <a:off x="428625" y="2555677"/>
            <a:ext cx="214313" cy="128588"/>
          </a:xfrm>
          <a:prstGeom prst="rect">
            <a:avLst/>
          </a:prstGeom>
        </p:spPr>
      </p:pic>
      <p:sp>
        <p:nvSpPr>
          <p:cNvPr id="12" name="Text 6"/>
          <p:cNvSpPr/>
          <p:nvPr/>
        </p:nvSpPr>
        <p:spPr>
          <a:xfrm>
            <a:off x="750094" y="2555677"/>
            <a:ext cx="2143215" cy="176010"/>
          </a:xfrm>
          <a:prstGeom prst="rect">
            <a:avLst/>
          </a:prstGeom>
          <a:noFill/>
          <a:ln/>
        </p:spPr>
        <p:txBody>
          <a:bodyPr wrap="none" lIns="0" tIns="0" rIns="0" bIns="0" rtlCol="0" anchor="t">
            <a:spAutoFit/>
          </a:bodyPr>
          <a:lstStyle/>
          <a:p>
            <a:pPr marL="0" indent="0" algn="l">
              <a:lnSpc>
                <a:spcPts val="1500"/>
              </a:lnSpc>
              <a:buNone/>
            </a:pPr>
            <a:r>
              <a:rPr lang="en-US" sz="942" dirty="0" err="1">
                <a:solidFill>
                  <a:srgbClr val="E6F1FF"/>
                </a:solidFill>
                <a:latin typeface="Open Sans" pitchFamily="34" charset="0"/>
                <a:ea typeface="Open Sans" pitchFamily="34" charset="-122"/>
                <a:cs typeface="Open Sans" pitchFamily="34" charset="-120"/>
              </a:rPr>
              <a:t>Llm</a:t>
            </a:r>
            <a:r>
              <a:rPr lang="en-US" sz="942" dirty="0">
                <a:solidFill>
                  <a:srgbClr val="E6F1FF"/>
                </a:solidFill>
                <a:latin typeface="Open Sans" pitchFamily="34" charset="0"/>
                <a:ea typeface="Open Sans" pitchFamily="34" charset="-122"/>
                <a:cs typeface="Open Sans" pitchFamily="34" charset="-120"/>
              </a:rPr>
              <a:t>, machine learning e </a:t>
            </a:r>
            <a:r>
              <a:rPr lang="en-US" sz="942" dirty="0" err="1">
                <a:solidFill>
                  <a:srgbClr val="E6F1FF"/>
                </a:solidFill>
                <a:latin typeface="Open Sans" pitchFamily="34" charset="0"/>
                <a:ea typeface="Open Sans" pitchFamily="34" charset="-122"/>
                <a:cs typeface="Open Sans" pitchFamily="34" charset="-120"/>
              </a:rPr>
              <a:t>deap</a:t>
            </a:r>
            <a:r>
              <a:rPr lang="en-US" sz="942" dirty="0">
                <a:solidFill>
                  <a:srgbClr val="E6F1FF"/>
                </a:solidFill>
                <a:latin typeface="Open Sans" pitchFamily="34" charset="0"/>
                <a:ea typeface="Open Sans" pitchFamily="34" charset="-122"/>
                <a:cs typeface="Open Sans" pitchFamily="34" charset="-120"/>
              </a:rPr>
              <a:t> learning</a:t>
            </a:r>
            <a:endParaRPr lang="en-US" sz="942" dirty="0"/>
          </a:p>
        </p:txBody>
      </p:sp>
      <p:pic>
        <p:nvPicPr>
          <p:cNvPr id="13" name="Image 4" descr="preencoded.png"/>
          <p:cNvPicPr>
            <a:picLocks noChangeAspect="1"/>
          </p:cNvPicPr>
          <p:nvPr/>
        </p:nvPicPr>
        <p:blipFill>
          <a:blip r:embed="rId4"/>
          <a:stretch>
            <a:fillRect/>
          </a:stretch>
        </p:blipFill>
        <p:spPr>
          <a:xfrm>
            <a:off x="428625" y="2877145"/>
            <a:ext cx="214313" cy="128588"/>
          </a:xfrm>
          <a:prstGeom prst="rect">
            <a:avLst/>
          </a:prstGeom>
        </p:spPr>
      </p:pic>
      <p:sp>
        <p:nvSpPr>
          <p:cNvPr id="14" name="Text 7"/>
          <p:cNvSpPr/>
          <p:nvPr/>
        </p:nvSpPr>
        <p:spPr>
          <a:xfrm>
            <a:off x="750094" y="2877145"/>
            <a:ext cx="3964227" cy="176010"/>
          </a:xfrm>
          <a:prstGeom prst="rect">
            <a:avLst/>
          </a:prstGeom>
          <a:noFill/>
          <a:ln/>
        </p:spPr>
        <p:txBody>
          <a:bodyPr wrap="none" lIns="0" tIns="0" rIns="0" bIns="0" rtlCol="0" anchor="t">
            <a:spAutoFit/>
          </a:bodyPr>
          <a:lstStyle/>
          <a:p>
            <a:pPr marL="0" indent="0" algn="l">
              <a:lnSpc>
                <a:spcPts val="1500"/>
              </a:lnSpc>
              <a:buNone/>
            </a:pPr>
            <a:r>
              <a:rPr lang="pt-BR" sz="942" dirty="0">
                <a:solidFill>
                  <a:srgbClr val="E6F1FF"/>
                </a:solidFill>
                <a:latin typeface="Open Sans" pitchFamily="34" charset="0"/>
                <a:ea typeface="Open Sans" pitchFamily="34" charset="-122"/>
                <a:cs typeface="Open Sans" pitchFamily="34" charset="-120"/>
              </a:rPr>
              <a:t> Projeto de Lei 2688/2025 define um marco regulatório da IA no Brasil</a:t>
            </a:r>
            <a:r>
              <a:rPr lang="en-US" sz="942" dirty="0">
                <a:solidFill>
                  <a:srgbClr val="E6F1FF"/>
                </a:solidFill>
                <a:latin typeface="Open Sans" pitchFamily="34" charset="0"/>
                <a:ea typeface="Open Sans" pitchFamily="34" charset="-122"/>
                <a:cs typeface="Open Sans" pitchFamily="34" charset="-120"/>
              </a:rPr>
              <a:t> </a:t>
            </a:r>
            <a:endParaRPr lang="en-US" sz="942" dirty="0"/>
          </a:p>
        </p:txBody>
      </p:sp>
      <p:pic>
        <p:nvPicPr>
          <p:cNvPr id="15" name="Image 5" descr="preencoded.png"/>
          <p:cNvPicPr>
            <a:picLocks noChangeAspect="1"/>
          </p:cNvPicPr>
          <p:nvPr/>
        </p:nvPicPr>
        <p:blipFill>
          <a:blip r:embed="rId4"/>
          <a:stretch>
            <a:fillRect/>
          </a:stretch>
        </p:blipFill>
        <p:spPr>
          <a:xfrm>
            <a:off x="428625" y="3198614"/>
            <a:ext cx="214313" cy="128588"/>
          </a:xfrm>
          <a:prstGeom prst="rect">
            <a:avLst/>
          </a:prstGeom>
        </p:spPr>
      </p:pic>
      <p:sp>
        <p:nvSpPr>
          <p:cNvPr id="16" name="Text 8"/>
          <p:cNvSpPr/>
          <p:nvPr/>
        </p:nvSpPr>
        <p:spPr>
          <a:xfrm>
            <a:off x="750094" y="3198614"/>
            <a:ext cx="1247136" cy="176010"/>
          </a:xfrm>
          <a:prstGeom prst="rect">
            <a:avLst/>
          </a:prstGeom>
          <a:noFill/>
          <a:ln/>
        </p:spPr>
        <p:txBody>
          <a:bodyPr wrap="none" lIns="0" tIns="0" rIns="0" bIns="0" rtlCol="0" anchor="t">
            <a:spAutoFit/>
          </a:bodyPr>
          <a:lstStyle/>
          <a:p>
            <a:pPr marL="0" indent="0" algn="l">
              <a:lnSpc>
                <a:spcPts val="1500"/>
              </a:lnSpc>
              <a:buNone/>
            </a:pPr>
            <a:r>
              <a:rPr lang="en-US" sz="942" dirty="0" err="1">
                <a:solidFill>
                  <a:srgbClr val="E6F1FF"/>
                </a:solidFill>
                <a:latin typeface="Open Sans" pitchFamily="34" charset="0"/>
                <a:ea typeface="Open Sans" pitchFamily="34" charset="-122"/>
                <a:cs typeface="Open Sans" pitchFamily="34" charset="-120"/>
              </a:rPr>
              <a:t>Visão</a:t>
            </a:r>
            <a:r>
              <a:rPr lang="en-US" sz="942" dirty="0">
                <a:solidFill>
                  <a:srgbClr val="E6F1FF"/>
                </a:solidFill>
                <a:latin typeface="Open Sans" pitchFamily="34" charset="0"/>
                <a:ea typeface="Open Sans" pitchFamily="34" charset="-122"/>
                <a:cs typeface="Open Sans" pitchFamily="34" charset="-120"/>
              </a:rPr>
              <a:t> global: EU IA Act</a:t>
            </a:r>
            <a:endParaRPr lang="en-US" sz="942" dirty="0"/>
          </a:p>
        </p:txBody>
      </p:sp>
      <p:sp>
        <p:nvSpPr>
          <p:cNvPr id="18" name="Text 9"/>
          <p:cNvSpPr/>
          <p:nvPr/>
        </p:nvSpPr>
        <p:spPr>
          <a:xfrm>
            <a:off x="5043488" y="1750219"/>
            <a:ext cx="65" cy="194284"/>
          </a:xfrm>
          <a:prstGeom prst="rect">
            <a:avLst/>
          </a:prstGeom>
          <a:noFill/>
          <a:ln/>
        </p:spPr>
        <p:txBody>
          <a:bodyPr wrap="none" lIns="0" tIns="0" rIns="0" bIns="0" rtlCol="0" anchor="t">
            <a:spAutoFit/>
          </a:bodyPr>
          <a:lstStyle/>
          <a:p>
            <a:pPr marL="0" indent="0" algn="l">
              <a:lnSpc>
                <a:spcPts val="1600"/>
              </a:lnSpc>
              <a:buNone/>
            </a:pPr>
            <a:endParaRPr lang="en-US" sz="1193" dirty="0"/>
          </a:p>
        </p:txBody>
      </p:sp>
      <p:pic>
        <p:nvPicPr>
          <p:cNvPr id="19" name="Image 7" descr="preencoded.png"/>
          <p:cNvPicPr>
            <a:picLocks noChangeAspect="1"/>
          </p:cNvPicPr>
          <p:nvPr/>
        </p:nvPicPr>
        <p:blipFill>
          <a:blip r:embed="rId5"/>
          <a:stretch>
            <a:fillRect/>
          </a:stretch>
        </p:blipFill>
        <p:spPr>
          <a:xfrm>
            <a:off x="4786313" y="2137767"/>
            <a:ext cx="214313" cy="128588"/>
          </a:xfrm>
          <a:prstGeom prst="rect">
            <a:avLst/>
          </a:prstGeom>
        </p:spPr>
      </p:pic>
      <p:sp>
        <p:nvSpPr>
          <p:cNvPr id="20" name="Text 10"/>
          <p:cNvSpPr/>
          <p:nvPr/>
        </p:nvSpPr>
        <p:spPr>
          <a:xfrm>
            <a:off x="5000626" y="2109591"/>
            <a:ext cx="3607594" cy="205184"/>
          </a:xfrm>
          <a:prstGeom prst="rect">
            <a:avLst/>
          </a:prstGeom>
          <a:noFill/>
          <a:ln/>
        </p:spPr>
        <p:txBody>
          <a:bodyPr wrap="square" lIns="0" tIns="0" rIns="0" bIns="0" rtlCol="0" anchor="t">
            <a:spAutoFit/>
          </a:bodyPr>
          <a:lstStyle/>
          <a:p>
            <a:pPr>
              <a:lnSpc>
                <a:spcPts val="1500"/>
              </a:lnSpc>
            </a:pPr>
            <a:r>
              <a:rPr lang="pt-BR" dirty="0"/>
              <a:t> </a:t>
            </a:r>
            <a:r>
              <a:rPr lang="pt-BR" sz="942" dirty="0">
                <a:solidFill>
                  <a:srgbClr val="E6F1FF"/>
                </a:solidFill>
                <a:latin typeface="Open Sans" pitchFamily="34" charset="0"/>
                <a:ea typeface="Open Sans" pitchFamily="34" charset="-122"/>
                <a:cs typeface="Open Sans" pitchFamily="34" charset="-120"/>
              </a:rPr>
              <a:t>PL</a:t>
            </a:r>
            <a:r>
              <a:rPr lang="pt-BR" dirty="0">
                <a:solidFill>
                  <a:schemeClr val="bg1"/>
                </a:solidFill>
              </a:rPr>
              <a:t> </a:t>
            </a:r>
            <a:r>
              <a:rPr lang="pt-BR" sz="942" dirty="0">
                <a:solidFill>
                  <a:srgbClr val="E6F1FF"/>
                </a:solidFill>
                <a:latin typeface="Open Sans" pitchFamily="34" charset="0"/>
                <a:ea typeface="Open Sans" pitchFamily="34" charset="-122"/>
                <a:cs typeface="Open Sans" pitchFamily="34" charset="-120"/>
              </a:rPr>
              <a:t>2338/23 continua como espinha dorsal</a:t>
            </a:r>
            <a:endParaRPr lang="en-US" sz="942" dirty="0">
              <a:solidFill>
                <a:srgbClr val="E6F1FF"/>
              </a:solidFill>
              <a:latin typeface="Open Sans" pitchFamily="34" charset="0"/>
              <a:ea typeface="Open Sans" pitchFamily="34" charset="-122"/>
              <a:cs typeface="Open Sans" pitchFamily="34" charset="-120"/>
            </a:endParaRPr>
          </a:p>
        </p:txBody>
      </p:sp>
      <p:pic>
        <p:nvPicPr>
          <p:cNvPr id="21" name="Image 8" descr="preencoded.png"/>
          <p:cNvPicPr>
            <a:picLocks noChangeAspect="1"/>
          </p:cNvPicPr>
          <p:nvPr/>
        </p:nvPicPr>
        <p:blipFill>
          <a:blip r:embed="rId5"/>
          <a:stretch>
            <a:fillRect/>
          </a:stretch>
        </p:blipFill>
        <p:spPr>
          <a:xfrm>
            <a:off x="4803279" y="2571750"/>
            <a:ext cx="214313" cy="128588"/>
          </a:xfrm>
          <a:prstGeom prst="rect">
            <a:avLst/>
          </a:prstGeom>
        </p:spPr>
      </p:pic>
      <p:sp>
        <p:nvSpPr>
          <p:cNvPr id="22" name="Text 11"/>
          <p:cNvSpPr/>
          <p:nvPr/>
        </p:nvSpPr>
        <p:spPr>
          <a:xfrm>
            <a:off x="5107781" y="2545161"/>
            <a:ext cx="1713611" cy="174087"/>
          </a:xfrm>
          <a:prstGeom prst="rect">
            <a:avLst/>
          </a:prstGeom>
          <a:noFill/>
          <a:ln/>
        </p:spPr>
        <p:txBody>
          <a:bodyPr wrap="none" lIns="0" tIns="0" rIns="0" bIns="0" rtlCol="0" anchor="t">
            <a:spAutoFit/>
          </a:bodyPr>
          <a:lstStyle/>
          <a:p>
            <a:pPr marL="0" indent="0" algn="l">
              <a:lnSpc>
                <a:spcPts val="1500"/>
              </a:lnSpc>
              <a:buNone/>
            </a:pPr>
            <a:r>
              <a:rPr lang="en-US" sz="885" b="1" dirty="0" err="1">
                <a:solidFill>
                  <a:srgbClr val="E6F1FF"/>
                </a:solidFill>
                <a:latin typeface="Open Sans" pitchFamily="34" charset="0"/>
                <a:ea typeface="Open Sans" pitchFamily="34" charset="-122"/>
                <a:cs typeface="Open Sans" pitchFamily="34" charset="-120"/>
              </a:rPr>
              <a:t>Responsabilidade</a:t>
            </a:r>
            <a:r>
              <a:rPr lang="en-US" sz="885" b="1" dirty="0">
                <a:solidFill>
                  <a:srgbClr val="E6F1FF"/>
                </a:solidFill>
                <a:latin typeface="Open Sans" pitchFamily="34" charset="0"/>
                <a:ea typeface="Open Sans" pitchFamily="34" charset="-122"/>
                <a:cs typeface="Open Sans" pitchFamily="34" charset="-120"/>
              </a:rPr>
              <a:t> Civil e Penal</a:t>
            </a:r>
            <a:endParaRPr lang="en-US" sz="885" dirty="0"/>
          </a:p>
        </p:txBody>
      </p:sp>
      <p:pic>
        <p:nvPicPr>
          <p:cNvPr id="23" name="Image 9" descr="preencoded.png"/>
          <p:cNvPicPr>
            <a:picLocks noChangeAspect="1"/>
          </p:cNvPicPr>
          <p:nvPr/>
        </p:nvPicPr>
        <p:blipFill>
          <a:blip r:embed="rId5"/>
          <a:stretch>
            <a:fillRect/>
          </a:stretch>
        </p:blipFill>
        <p:spPr>
          <a:xfrm>
            <a:off x="4798500" y="2935188"/>
            <a:ext cx="214313" cy="128588"/>
          </a:xfrm>
          <a:prstGeom prst="rect">
            <a:avLst/>
          </a:prstGeom>
        </p:spPr>
      </p:pic>
      <p:sp>
        <p:nvSpPr>
          <p:cNvPr id="24" name="Text 12"/>
          <p:cNvSpPr/>
          <p:nvPr/>
        </p:nvSpPr>
        <p:spPr>
          <a:xfrm>
            <a:off x="5072618" y="2899632"/>
            <a:ext cx="3197991" cy="176010"/>
          </a:xfrm>
          <a:prstGeom prst="rect">
            <a:avLst/>
          </a:prstGeom>
          <a:noFill/>
          <a:ln/>
        </p:spPr>
        <p:txBody>
          <a:bodyPr wrap="none" lIns="0" tIns="0" rIns="0" bIns="0" rtlCol="0" anchor="t">
            <a:spAutoFit/>
          </a:bodyPr>
          <a:lstStyle/>
          <a:p>
            <a:pPr marL="0" indent="0" algn="l">
              <a:lnSpc>
                <a:spcPts val="1500"/>
              </a:lnSpc>
              <a:buNone/>
            </a:pPr>
            <a:r>
              <a:rPr lang="en-US" sz="885" b="1" dirty="0">
                <a:solidFill>
                  <a:srgbClr val="E6F1FF"/>
                </a:solidFill>
                <a:latin typeface="Open Sans" pitchFamily="34" charset="0"/>
                <a:ea typeface="Open Sans" pitchFamily="34" charset="-122"/>
                <a:cs typeface="Open Sans" pitchFamily="34" charset="-120"/>
              </a:rPr>
              <a:t>Base Legal</a:t>
            </a:r>
            <a:r>
              <a:rPr lang="en-US" sz="942" dirty="0">
                <a:solidFill>
                  <a:srgbClr val="E6F1FF"/>
                </a:solidFill>
                <a:latin typeface="Open Sans" pitchFamily="34" charset="0"/>
                <a:ea typeface="Open Sans" pitchFamily="34" charset="-122"/>
                <a:cs typeface="Open Sans" pitchFamily="34" charset="-120"/>
              </a:rPr>
              <a:t>. </a:t>
            </a:r>
            <a:r>
              <a:rPr lang="en-US" sz="942" dirty="0" err="1">
                <a:solidFill>
                  <a:srgbClr val="E6F1FF"/>
                </a:solidFill>
                <a:latin typeface="Open Sans" pitchFamily="34" charset="0"/>
                <a:ea typeface="Open Sans" pitchFamily="34" charset="-122"/>
                <a:cs typeface="Open Sans" pitchFamily="34" charset="-120"/>
              </a:rPr>
              <a:t>Princípios</a:t>
            </a:r>
            <a:r>
              <a:rPr lang="en-US" sz="942" dirty="0">
                <a:solidFill>
                  <a:srgbClr val="E6F1FF"/>
                </a:solidFill>
                <a:latin typeface="Open Sans" pitchFamily="34" charset="0"/>
                <a:ea typeface="Open Sans" pitchFamily="34" charset="-122"/>
                <a:cs typeface="Open Sans" pitchFamily="34" charset="-120"/>
              </a:rPr>
              <a:t>, </a:t>
            </a:r>
            <a:r>
              <a:rPr lang="en-US" sz="942" dirty="0" err="1">
                <a:solidFill>
                  <a:srgbClr val="E6F1FF"/>
                </a:solidFill>
                <a:latin typeface="Open Sans" pitchFamily="34" charset="0"/>
                <a:ea typeface="Open Sans" pitchFamily="34" charset="-122"/>
                <a:cs typeface="Open Sans" pitchFamily="34" charset="-120"/>
              </a:rPr>
              <a:t>Direitos</a:t>
            </a:r>
            <a:r>
              <a:rPr lang="en-US" sz="942" dirty="0">
                <a:solidFill>
                  <a:srgbClr val="E6F1FF"/>
                </a:solidFill>
                <a:latin typeface="Open Sans" pitchFamily="34" charset="0"/>
                <a:ea typeface="Open Sans" pitchFamily="34" charset="-122"/>
                <a:cs typeface="Open Sans" pitchFamily="34" charset="-120"/>
              </a:rPr>
              <a:t> e </a:t>
            </a:r>
            <a:r>
              <a:rPr lang="en-US" sz="942" dirty="0" err="1">
                <a:solidFill>
                  <a:srgbClr val="E6F1FF"/>
                </a:solidFill>
                <a:latin typeface="Open Sans" pitchFamily="34" charset="0"/>
                <a:ea typeface="Open Sans" pitchFamily="34" charset="-122"/>
                <a:cs typeface="Open Sans" pitchFamily="34" charset="-120"/>
              </a:rPr>
              <a:t>Governança</a:t>
            </a:r>
            <a:r>
              <a:rPr lang="en-US" sz="942" dirty="0">
                <a:solidFill>
                  <a:srgbClr val="E6F1FF"/>
                </a:solidFill>
                <a:latin typeface="Open Sans" pitchFamily="34" charset="0"/>
                <a:ea typeface="Open Sans" pitchFamily="34" charset="-122"/>
                <a:cs typeface="Open Sans" pitchFamily="34" charset="-120"/>
              </a:rPr>
              <a:t> (ISO 42001)</a:t>
            </a:r>
            <a:endParaRPr lang="en-US" sz="885" dirty="0"/>
          </a:p>
        </p:txBody>
      </p:sp>
      <p:pic>
        <p:nvPicPr>
          <p:cNvPr id="25" name="Image 10" descr="preencoded.png"/>
          <p:cNvPicPr>
            <a:picLocks noChangeAspect="1"/>
          </p:cNvPicPr>
          <p:nvPr/>
        </p:nvPicPr>
        <p:blipFill>
          <a:blip r:embed="rId5"/>
          <a:stretch>
            <a:fillRect/>
          </a:stretch>
        </p:blipFill>
        <p:spPr>
          <a:xfrm>
            <a:off x="4786313" y="3295055"/>
            <a:ext cx="214313" cy="128588"/>
          </a:xfrm>
          <a:prstGeom prst="rect">
            <a:avLst/>
          </a:prstGeom>
        </p:spPr>
      </p:pic>
      <p:sp>
        <p:nvSpPr>
          <p:cNvPr id="26" name="Text 13"/>
          <p:cNvSpPr/>
          <p:nvPr/>
        </p:nvSpPr>
        <p:spPr>
          <a:xfrm>
            <a:off x="5072618" y="3261721"/>
            <a:ext cx="2483052" cy="176010"/>
          </a:xfrm>
          <a:prstGeom prst="rect">
            <a:avLst/>
          </a:prstGeom>
          <a:noFill/>
          <a:ln/>
        </p:spPr>
        <p:txBody>
          <a:bodyPr wrap="none" lIns="0" tIns="0" rIns="0" bIns="0" rtlCol="0" anchor="t">
            <a:spAutoFit/>
          </a:bodyPr>
          <a:lstStyle/>
          <a:p>
            <a:pPr marL="0" indent="0" algn="l">
              <a:lnSpc>
                <a:spcPts val="1500"/>
              </a:lnSpc>
              <a:buNone/>
            </a:pPr>
            <a:r>
              <a:rPr lang="en-US" sz="885" b="1" dirty="0" err="1">
                <a:solidFill>
                  <a:srgbClr val="E6F1FF"/>
                </a:solidFill>
                <a:latin typeface="Open Sans" pitchFamily="34" charset="0"/>
                <a:ea typeface="Open Sans" pitchFamily="34" charset="-122"/>
                <a:cs typeface="Open Sans" pitchFamily="34" charset="-120"/>
              </a:rPr>
              <a:t>Regras</a:t>
            </a:r>
            <a:r>
              <a:rPr lang="en-US" sz="885" b="1" dirty="0">
                <a:solidFill>
                  <a:srgbClr val="E6F1FF"/>
                </a:solidFill>
                <a:latin typeface="Open Sans" pitchFamily="34" charset="0"/>
                <a:ea typeface="Open Sans" pitchFamily="34" charset="-122"/>
                <a:cs typeface="Open Sans" pitchFamily="34" charset="-120"/>
              </a:rPr>
              <a:t>: </a:t>
            </a:r>
            <a:r>
              <a:rPr lang="en-US" sz="885" b="1" dirty="0" err="1">
                <a:solidFill>
                  <a:srgbClr val="E6F1FF"/>
                </a:solidFill>
                <a:latin typeface="Open Sans" pitchFamily="34" charset="0"/>
                <a:ea typeface="Open Sans" pitchFamily="34" charset="-122"/>
                <a:cs typeface="Open Sans" pitchFamily="34" charset="-120"/>
              </a:rPr>
              <a:t>proibições</a:t>
            </a:r>
            <a:r>
              <a:rPr lang="en-US" sz="885" b="1" dirty="0">
                <a:solidFill>
                  <a:srgbClr val="E6F1FF"/>
                </a:solidFill>
                <a:latin typeface="Open Sans" pitchFamily="34" charset="0"/>
                <a:ea typeface="Open Sans" pitchFamily="34" charset="-122"/>
                <a:cs typeface="Open Sans" pitchFamily="34" charset="-120"/>
              </a:rPr>
              <a:t>, </a:t>
            </a:r>
            <a:r>
              <a:rPr lang="en-US" sz="885" b="1" dirty="0" err="1">
                <a:solidFill>
                  <a:srgbClr val="E6F1FF"/>
                </a:solidFill>
                <a:latin typeface="Open Sans" pitchFamily="34" charset="0"/>
                <a:ea typeface="Open Sans" pitchFamily="34" charset="-122"/>
                <a:cs typeface="Open Sans" pitchFamily="34" charset="-120"/>
              </a:rPr>
              <a:t>obrigações</a:t>
            </a:r>
            <a:r>
              <a:rPr lang="en-US" sz="885" b="1" dirty="0">
                <a:solidFill>
                  <a:srgbClr val="E6F1FF"/>
                </a:solidFill>
                <a:latin typeface="Open Sans" pitchFamily="34" charset="0"/>
                <a:ea typeface="Open Sans" pitchFamily="34" charset="-122"/>
                <a:cs typeface="Open Sans" pitchFamily="34" charset="-120"/>
              </a:rPr>
              <a:t> e </a:t>
            </a:r>
            <a:r>
              <a:rPr lang="en-US" sz="885" b="1" dirty="0" err="1">
                <a:solidFill>
                  <a:srgbClr val="E6F1FF"/>
                </a:solidFill>
                <a:latin typeface="Open Sans" pitchFamily="34" charset="0"/>
                <a:ea typeface="Open Sans" pitchFamily="34" charset="-122"/>
                <a:cs typeface="Open Sans" pitchFamily="34" charset="-120"/>
              </a:rPr>
              <a:t>casos</a:t>
            </a:r>
            <a:r>
              <a:rPr lang="en-US" sz="885" b="1" dirty="0">
                <a:solidFill>
                  <a:srgbClr val="E6F1FF"/>
                </a:solidFill>
                <a:latin typeface="Open Sans" pitchFamily="34" charset="0"/>
                <a:ea typeface="Open Sans" pitchFamily="34" charset="-122"/>
                <a:cs typeface="Open Sans" pitchFamily="34" charset="-120"/>
              </a:rPr>
              <a:t> reais</a:t>
            </a:r>
            <a:r>
              <a:rPr lang="en-US" sz="942" dirty="0">
                <a:solidFill>
                  <a:srgbClr val="E6F1FF"/>
                </a:solidFill>
                <a:latin typeface="Open Sans" pitchFamily="34" charset="0"/>
                <a:ea typeface="Open Sans" pitchFamily="34" charset="-122"/>
                <a:cs typeface="Open Sans" pitchFamily="34" charset="-120"/>
              </a:rPr>
              <a:t>.</a:t>
            </a:r>
            <a:endParaRPr lang="en-US" sz="885" dirty="0"/>
          </a:p>
        </p:txBody>
      </p:sp>
      <p:sp>
        <p:nvSpPr>
          <p:cNvPr id="27" name="Shape 14"/>
          <p:cNvSpPr/>
          <p:nvPr/>
        </p:nvSpPr>
        <p:spPr>
          <a:xfrm>
            <a:off x="428625" y="4150519"/>
            <a:ext cx="8286750" cy="564356"/>
          </a:xfrm>
          <a:prstGeom prst="rect">
            <a:avLst/>
          </a:prstGeom>
          <a:solidFill>
            <a:srgbClr val="FFFFFF">
              <a:alpha val="5000"/>
            </a:srgbClr>
          </a:solidFill>
          <a:ln/>
        </p:spPr>
        <p:txBody>
          <a:bodyPr/>
          <a:lstStyle/>
          <a:p>
            <a:endParaRPr lang="pt-BR"/>
          </a:p>
        </p:txBody>
      </p:sp>
      <p:pic>
        <p:nvPicPr>
          <p:cNvPr id="28" name="Image 11" descr="preencoded.png"/>
          <p:cNvPicPr>
            <a:picLocks noChangeAspect="1"/>
          </p:cNvPicPr>
          <p:nvPr/>
        </p:nvPicPr>
        <p:blipFill>
          <a:blip r:embed="rId6"/>
          <a:stretch>
            <a:fillRect/>
          </a:stretch>
        </p:blipFill>
        <p:spPr>
          <a:xfrm>
            <a:off x="719733" y="4282678"/>
            <a:ext cx="96441" cy="128588"/>
          </a:xfrm>
          <a:prstGeom prst="rect">
            <a:avLst/>
          </a:prstGeom>
        </p:spPr>
      </p:pic>
      <p:sp>
        <p:nvSpPr>
          <p:cNvPr id="29" name="Text 15"/>
          <p:cNvSpPr/>
          <p:nvPr/>
        </p:nvSpPr>
        <p:spPr>
          <a:xfrm>
            <a:off x="887611" y="4257675"/>
            <a:ext cx="7536656" cy="175022"/>
          </a:xfrm>
          <a:prstGeom prst="rect">
            <a:avLst/>
          </a:prstGeom>
          <a:noFill/>
          <a:ln/>
        </p:spPr>
        <p:txBody>
          <a:bodyPr wrap="none" lIns="0" tIns="0" rIns="0" bIns="0" rtlCol="0" anchor="t">
            <a:spAutoFit/>
          </a:bodyPr>
          <a:lstStyle/>
          <a:p>
            <a:pPr marL="0" indent="0" algn="ctr">
              <a:lnSpc>
                <a:spcPts val="1200"/>
              </a:lnSpc>
              <a:buNone/>
            </a:pPr>
            <a:r>
              <a:rPr lang="en-US" sz="942" dirty="0">
                <a:solidFill>
                  <a:srgbClr val="E6F1FF"/>
                </a:solidFill>
                <a:latin typeface="Open Sans" pitchFamily="34" charset="0"/>
                <a:ea typeface="Open Sans" pitchFamily="34" charset="-122"/>
                <a:cs typeface="Open Sans" pitchFamily="34" charset="-120"/>
              </a:rPr>
              <a:t>Este dia estabelece a base conceitual para tudo que vem depois. Sem entender os fundamentos, as técnicas avançadas não farão</a:t>
            </a:r>
            <a:endParaRPr lang="en-US" sz="942" dirty="0"/>
          </a:p>
        </p:txBody>
      </p:sp>
      <p:sp>
        <p:nvSpPr>
          <p:cNvPr id="30" name="Text 16"/>
          <p:cNvSpPr/>
          <p:nvPr/>
        </p:nvSpPr>
        <p:spPr>
          <a:xfrm>
            <a:off x="4340721" y="4432697"/>
            <a:ext cx="462558" cy="175022"/>
          </a:xfrm>
          <a:prstGeom prst="rect">
            <a:avLst/>
          </a:prstGeom>
          <a:noFill/>
          <a:ln/>
        </p:spPr>
        <p:txBody>
          <a:bodyPr wrap="none" lIns="0" tIns="0" rIns="0" bIns="0" rtlCol="0" anchor="t">
            <a:spAutoFit/>
          </a:bodyPr>
          <a:lstStyle/>
          <a:p>
            <a:pPr marL="0" indent="0" algn="ctr">
              <a:lnSpc>
                <a:spcPts val="1200"/>
              </a:lnSpc>
              <a:buNone/>
            </a:pPr>
            <a:r>
              <a:rPr lang="en-US" sz="942" dirty="0">
                <a:solidFill>
                  <a:srgbClr val="E6F1FF"/>
                </a:solidFill>
                <a:latin typeface="Open Sans" pitchFamily="34" charset="0"/>
                <a:ea typeface="Open Sans" pitchFamily="34" charset="-122"/>
                <a:cs typeface="Open Sans" pitchFamily="34" charset="-120"/>
              </a:rPr>
              <a:t>sentido.</a:t>
            </a:r>
            <a:endParaRPr lang="en-US" sz="942"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65812-058E-A03C-F3DA-BDEB928CFB5C}"/>
            </a:ext>
          </a:extLst>
        </p:cNvPr>
        <p:cNvGrpSpPr/>
        <p:nvPr/>
      </p:nvGrpSpPr>
      <p:grpSpPr>
        <a:xfrm>
          <a:off x="0" y="0"/>
          <a:ext cx="0" cy="0"/>
          <a:chOff x="0" y="0"/>
          <a:chExt cx="0" cy="0"/>
        </a:xfrm>
      </p:grpSpPr>
      <p:sp>
        <p:nvSpPr>
          <p:cNvPr id="3" name="Shape 0">
            <a:extLst>
              <a:ext uri="{FF2B5EF4-FFF2-40B4-BE49-F238E27FC236}">
                <a16:creationId xmlns:a16="http://schemas.microsoft.com/office/drawing/2014/main" id="{5354364B-BB6E-8D45-DAF8-A5A92407BD87}"/>
              </a:ext>
            </a:extLst>
          </p:cNvPr>
          <p:cNvSpPr/>
          <p:nvPr/>
        </p:nvSpPr>
        <p:spPr>
          <a:xfrm>
            <a:off x="285750" y="434429"/>
            <a:ext cx="8286750" cy="716161"/>
          </a:xfrm>
          <a:prstGeom prst="rect">
            <a:avLst/>
          </a:prstGeom>
          <a:solidFill>
            <a:srgbClr val="000000">
              <a:alpha val="0"/>
            </a:srgbClr>
          </a:solidFill>
          <a:ln/>
        </p:spPr>
        <p:txBody>
          <a:bodyPr/>
          <a:lstStyle/>
          <a:p>
            <a:endParaRPr lang="pt-BR" dirty="0"/>
          </a:p>
        </p:txBody>
      </p:sp>
      <p:sp>
        <p:nvSpPr>
          <p:cNvPr id="4" name="Shape 1">
            <a:extLst>
              <a:ext uri="{FF2B5EF4-FFF2-40B4-BE49-F238E27FC236}">
                <a16:creationId xmlns:a16="http://schemas.microsoft.com/office/drawing/2014/main" id="{79806884-26F0-6738-52FB-5F9258C4711A}"/>
              </a:ext>
            </a:extLst>
          </p:cNvPr>
          <p:cNvSpPr/>
          <p:nvPr/>
        </p:nvSpPr>
        <p:spPr>
          <a:xfrm>
            <a:off x="428625" y="428625"/>
            <a:ext cx="28575" cy="716161"/>
          </a:xfrm>
          <a:prstGeom prst="rect">
            <a:avLst/>
          </a:prstGeom>
          <a:solidFill>
            <a:srgbClr val="FF9F43"/>
          </a:solidFill>
          <a:ln/>
        </p:spPr>
        <p:txBody>
          <a:bodyPr/>
          <a:lstStyle/>
          <a:p>
            <a:endParaRPr lang="pt-BR"/>
          </a:p>
        </p:txBody>
      </p:sp>
      <p:sp>
        <p:nvSpPr>
          <p:cNvPr id="5" name="Text 2">
            <a:extLst>
              <a:ext uri="{FF2B5EF4-FFF2-40B4-BE49-F238E27FC236}">
                <a16:creationId xmlns:a16="http://schemas.microsoft.com/office/drawing/2014/main" id="{96D88E01-FAAC-2739-B90A-A1498F32616C}"/>
              </a:ext>
            </a:extLst>
          </p:cNvPr>
          <p:cNvSpPr/>
          <p:nvPr/>
        </p:nvSpPr>
        <p:spPr>
          <a:xfrm>
            <a:off x="571500" y="428625"/>
            <a:ext cx="5469446" cy="389081"/>
          </a:xfrm>
          <a:prstGeom prst="rect">
            <a:avLst/>
          </a:prstGeom>
          <a:noFill/>
          <a:ln/>
        </p:spPr>
        <p:txBody>
          <a:bodyPr wrap="none" lIns="0" tIns="0" rIns="0" bIns="0" rtlCol="0" anchor="t">
            <a:spAutoFit/>
          </a:bodyPr>
          <a:lstStyle/>
          <a:p>
            <a:pPr marL="0" indent="0" algn="l">
              <a:lnSpc>
                <a:spcPts val="3200"/>
              </a:lnSpc>
              <a:buNone/>
            </a:pPr>
            <a:r>
              <a:rPr lang="en-US" sz="2436" b="1" dirty="0">
                <a:solidFill>
                  <a:srgbClr val="E6F1FF"/>
                </a:solidFill>
                <a:latin typeface="Montserrat" pitchFamily="34" charset="0"/>
                <a:ea typeface="Montserrat" pitchFamily="34" charset="-122"/>
                <a:cs typeface="Montserrat" pitchFamily="34" charset="-120"/>
              </a:rPr>
              <a:t>DIA 2: LGDP, </a:t>
            </a:r>
            <a:r>
              <a:rPr lang="en-US" sz="2436" b="1" dirty="0" err="1">
                <a:solidFill>
                  <a:srgbClr val="E6F1FF"/>
                </a:solidFill>
                <a:latin typeface="Montserrat" pitchFamily="34" charset="0"/>
                <a:ea typeface="Montserrat" pitchFamily="34" charset="-122"/>
                <a:cs typeface="Montserrat" pitchFamily="34" charset="-120"/>
              </a:rPr>
              <a:t>Ética</a:t>
            </a:r>
            <a:r>
              <a:rPr lang="en-US" sz="2436" b="1" dirty="0">
                <a:solidFill>
                  <a:srgbClr val="E6F1FF"/>
                </a:solidFill>
                <a:latin typeface="Montserrat" pitchFamily="34" charset="0"/>
                <a:ea typeface="Montserrat" pitchFamily="34" charset="-122"/>
                <a:cs typeface="Montserrat" pitchFamily="34" charset="-120"/>
              </a:rPr>
              <a:t> e </a:t>
            </a:r>
            <a:r>
              <a:rPr lang="en-US" sz="2436" b="1" dirty="0" err="1">
                <a:solidFill>
                  <a:srgbClr val="E6F1FF"/>
                </a:solidFill>
                <a:latin typeface="Montserrat" pitchFamily="34" charset="0"/>
                <a:ea typeface="Montserrat" pitchFamily="34" charset="-122"/>
                <a:cs typeface="Montserrat" pitchFamily="34" charset="-120"/>
              </a:rPr>
              <a:t>Governança</a:t>
            </a:r>
            <a:endParaRPr lang="en-US" sz="2436" dirty="0"/>
          </a:p>
        </p:txBody>
      </p:sp>
      <p:sp>
        <p:nvSpPr>
          <p:cNvPr id="6" name="Text 3">
            <a:extLst>
              <a:ext uri="{FF2B5EF4-FFF2-40B4-BE49-F238E27FC236}">
                <a16:creationId xmlns:a16="http://schemas.microsoft.com/office/drawing/2014/main" id="{13AB5F4A-24A2-838C-1732-373F4EB84882}"/>
              </a:ext>
            </a:extLst>
          </p:cNvPr>
          <p:cNvSpPr/>
          <p:nvPr/>
        </p:nvSpPr>
        <p:spPr>
          <a:xfrm>
            <a:off x="571500" y="917972"/>
            <a:ext cx="5084725" cy="196208"/>
          </a:xfrm>
          <a:prstGeom prst="rect">
            <a:avLst/>
          </a:prstGeom>
          <a:noFill/>
          <a:ln/>
        </p:spPr>
        <p:txBody>
          <a:bodyPr wrap="none" lIns="0" tIns="0" rIns="0" bIns="0" rtlCol="0" anchor="t">
            <a:spAutoFit/>
          </a:bodyPr>
          <a:lstStyle/>
          <a:p>
            <a:pPr marL="0" indent="0" algn="l">
              <a:lnSpc>
                <a:spcPts val="1600"/>
              </a:lnSpc>
              <a:buNone/>
            </a:pPr>
            <a:r>
              <a:rPr lang="en-US" sz="1269" dirty="0">
                <a:solidFill>
                  <a:srgbClr val="FF9F43"/>
                </a:solidFill>
                <a:latin typeface="Roboto Mono" pitchFamily="34" charset="0"/>
                <a:ea typeface="Roboto Mono" pitchFamily="34" charset="-122"/>
              </a:rPr>
              <a:t>Usar o </a:t>
            </a:r>
            <a:r>
              <a:rPr lang="en-US" sz="1269" dirty="0" err="1">
                <a:solidFill>
                  <a:srgbClr val="FF9F43"/>
                </a:solidFill>
                <a:latin typeface="Roboto Mono" pitchFamily="34" charset="0"/>
                <a:ea typeface="Roboto Mono" pitchFamily="34" charset="-122"/>
              </a:rPr>
              <a:t>conhecimento</a:t>
            </a:r>
            <a:r>
              <a:rPr lang="en-US" sz="1269" dirty="0">
                <a:solidFill>
                  <a:srgbClr val="FF9F43"/>
                </a:solidFill>
                <a:latin typeface="Roboto Mono" pitchFamily="34" charset="0"/>
                <a:ea typeface="Roboto Mono" pitchFamily="34" charset="-122"/>
              </a:rPr>
              <a:t> com a </a:t>
            </a:r>
            <a:r>
              <a:rPr lang="en-US" sz="1269" dirty="0" err="1">
                <a:solidFill>
                  <a:srgbClr val="FF9F43"/>
                </a:solidFill>
                <a:latin typeface="Roboto Mono" pitchFamily="34" charset="0"/>
                <a:ea typeface="Roboto Mono" pitchFamily="34" charset="-122"/>
              </a:rPr>
              <a:t>proteção</a:t>
            </a:r>
            <a:r>
              <a:rPr lang="en-US" sz="1269" dirty="0">
                <a:solidFill>
                  <a:srgbClr val="FF9F43"/>
                </a:solidFill>
                <a:latin typeface="Roboto Mono" pitchFamily="34" charset="0"/>
                <a:ea typeface="Roboto Mono" pitchFamily="34" charset="-122"/>
              </a:rPr>
              <a:t> </a:t>
            </a:r>
            <a:r>
              <a:rPr lang="en-US" sz="1269" dirty="0" err="1">
                <a:solidFill>
                  <a:srgbClr val="FF9F43"/>
                </a:solidFill>
                <a:latin typeface="Roboto Mono" pitchFamily="34" charset="0"/>
                <a:ea typeface="Roboto Mono" pitchFamily="34" charset="-122"/>
              </a:rPr>
              <a:t>máxima</a:t>
            </a:r>
            <a:r>
              <a:rPr lang="en-US" sz="1269" dirty="0">
                <a:solidFill>
                  <a:srgbClr val="FF9F43"/>
                </a:solidFill>
                <a:latin typeface="Roboto Mono" pitchFamily="34" charset="0"/>
                <a:ea typeface="Roboto Mono" pitchFamily="34" charset="-122"/>
              </a:rPr>
              <a:t> do </a:t>
            </a:r>
            <a:r>
              <a:rPr lang="en-US" sz="1269" dirty="0" err="1">
                <a:solidFill>
                  <a:srgbClr val="FF9F43"/>
                </a:solidFill>
                <a:latin typeface="Roboto Mono" pitchFamily="34" charset="0"/>
                <a:ea typeface="Roboto Mono" pitchFamily="34" charset="-122"/>
              </a:rPr>
              <a:t>cliente</a:t>
            </a:r>
            <a:endParaRPr lang="en-US" sz="1269" dirty="0"/>
          </a:p>
        </p:txBody>
      </p:sp>
      <p:pic>
        <p:nvPicPr>
          <p:cNvPr id="7" name="Image 1" descr="preencoded.png">
            <a:extLst>
              <a:ext uri="{FF2B5EF4-FFF2-40B4-BE49-F238E27FC236}">
                <a16:creationId xmlns:a16="http://schemas.microsoft.com/office/drawing/2014/main" id="{C45C9FA0-CD19-7B3C-B4C8-BCBB34FD4595}"/>
              </a:ext>
            </a:extLst>
          </p:cNvPr>
          <p:cNvPicPr>
            <a:picLocks noChangeAspect="1"/>
          </p:cNvPicPr>
          <p:nvPr/>
        </p:nvPicPr>
        <p:blipFill>
          <a:blip r:embed="rId3"/>
          <a:stretch>
            <a:fillRect/>
          </a:stretch>
        </p:blipFill>
        <p:spPr>
          <a:xfrm>
            <a:off x="428625" y="1938635"/>
            <a:ext cx="200025" cy="200025"/>
          </a:xfrm>
          <a:prstGeom prst="rect">
            <a:avLst/>
          </a:prstGeom>
        </p:spPr>
      </p:pic>
      <p:sp>
        <p:nvSpPr>
          <p:cNvPr id="8" name="Text 4">
            <a:extLst>
              <a:ext uri="{FF2B5EF4-FFF2-40B4-BE49-F238E27FC236}">
                <a16:creationId xmlns:a16="http://schemas.microsoft.com/office/drawing/2014/main" id="{59607C9D-0C8B-A9B9-0A58-8F8BA48AA4D5}"/>
              </a:ext>
            </a:extLst>
          </p:cNvPr>
          <p:cNvSpPr/>
          <p:nvPr/>
        </p:nvSpPr>
        <p:spPr>
          <a:xfrm>
            <a:off x="735806" y="1934170"/>
            <a:ext cx="1401961" cy="208955"/>
          </a:xfrm>
          <a:prstGeom prst="rect">
            <a:avLst/>
          </a:prstGeom>
          <a:noFill/>
          <a:ln/>
        </p:spPr>
        <p:txBody>
          <a:bodyPr wrap="none" lIns="0" tIns="0" rIns="0" bIns="0" rtlCol="0" anchor="t">
            <a:spAutoFit/>
          </a:bodyPr>
          <a:lstStyle/>
          <a:p>
            <a:pPr marL="0" indent="0" algn="l">
              <a:lnSpc>
                <a:spcPts val="1600"/>
              </a:lnSpc>
              <a:buNone/>
            </a:pPr>
            <a:r>
              <a:rPr lang="en-US" sz="1193" b="1" dirty="0">
                <a:solidFill>
                  <a:srgbClr val="FF9F43"/>
                </a:solidFill>
                <a:latin typeface="Montserrat" pitchFamily="34" charset="0"/>
                <a:ea typeface="Montserrat" pitchFamily="34" charset="-122"/>
                <a:cs typeface="Montserrat" pitchFamily="34" charset="-120"/>
              </a:rPr>
              <a:t>O que Veremos</a:t>
            </a:r>
            <a:endParaRPr lang="en-US" sz="1193" dirty="0"/>
          </a:p>
        </p:txBody>
      </p:sp>
      <p:pic>
        <p:nvPicPr>
          <p:cNvPr id="9" name="Image 2" descr="preencoded.png">
            <a:extLst>
              <a:ext uri="{FF2B5EF4-FFF2-40B4-BE49-F238E27FC236}">
                <a16:creationId xmlns:a16="http://schemas.microsoft.com/office/drawing/2014/main" id="{0729F5F0-11C6-D1AB-ECAA-C3FAA2DCDEE6}"/>
              </a:ext>
            </a:extLst>
          </p:cNvPr>
          <p:cNvPicPr>
            <a:picLocks noChangeAspect="1"/>
          </p:cNvPicPr>
          <p:nvPr/>
        </p:nvPicPr>
        <p:blipFill>
          <a:blip r:embed="rId4"/>
          <a:stretch>
            <a:fillRect/>
          </a:stretch>
        </p:blipFill>
        <p:spPr>
          <a:xfrm>
            <a:off x="428625" y="2321719"/>
            <a:ext cx="214313" cy="128588"/>
          </a:xfrm>
          <a:prstGeom prst="rect">
            <a:avLst/>
          </a:prstGeom>
        </p:spPr>
      </p:pic>
      <p:sp>
        <p:nvSpPr>
          <p:cNvPr id="10" name="Text 5">
            <a:extLst>
              <a:ext uri="{FF2B5EF4-FFF2-40B4-BE49-F238E27FC236}">
                <a16:creationId xmlns:a16="http://schemas.microsoft.com/office/drawing/2014/main" id="{3BA9F8F8-BF22-E265-203A-4CA600961118}"/>
              </a:ext>
            </a:extLst>
          </p:cNvPr>
          <p:cNvSpPr/>
          <p:nvPr/>
        </p:nvSpPr>
        <p:spPr>
          <a:xfrm>
            <a:off x="750094" y="2321719"/>
            <a:ext cx="1742465" cy="176010"/>
          </a:xfrm>
          <a:prstGeom prst="rect">
            <a:avLst/>
          </a:prstGeom>
          <a:noFill/>
          <a:ln/>
        </p:spPr>
        <p:txBody>
          <a:bodyPr wrap="none" lIns="0" tIns="0" rIns="0" bIns="0" rtlCol="0" anchor="t">
            <a:spAutoFit/>
          </a:bodyPr>
          <a:lstStyle/>
          <a:p>
            <a:pPr marL="0" indent="0" algn="l">
              <a:lnSpc>
                <a:spcPts val="1500"/>
              </a:lnSpc>
              <a:buNone/>
            </a:pPr>
            <a:r>
              <a:rPr lang="en-US" sz="942" dirty="0">
                <a:solidFill>
                  <a:srgbClr val="E6F1FF"/>
                </a:solidFill>
                <a:latin typeface="Open Sans" pitchFamily="34" charset="0"/>
                <a:ea typeface="Open Sans" pitchFamily="34" charset="-122"/>
                <a:cs typeface="Open Sans" pitchFamily="34" charset="-120"/>
              </a:rPr>
              <a:t>Legal OPS &amp;  </a:t>
            </a:r>
            <a:r>
              <a:rPr lang="en-US" sz="942" dirty="0" err="1">
                <a:solidFill>
                  <a:srgbClr val="E6F1FF"/>
                </a:solidFill>
                <a:latin typeface="Open Sans" pitchFamily="34" charset="0"/>
                <a:ea typeface="Open Sans" pitchFamily="34" charset="-122"/>
                <a:cs typeface="Open Sans" pitchFamily="34" charset="-120"/>
              </a:rPr>
              <a:t>Gestão</a:t>
            </a:r>
            <a:r>
              <a:rPr lang="en-US" sz="942" dirty="0">
                <a:solidFill>
                  <a:srgbClr val="E6F1FF"/>
                </a:solidFill>
                <a:latin typeface="Open Sans" pitchFamily="34" charset="0"/>
                <a:ea typeface="Open Sans" pitchFamily="34" charset="-122"/>
                <a:cs typeface="Open Sans" pitchFamily="34" charset="-120"/>
              </a:rPr>
              <a:t> - </a:t>
            </a:r>
            <a:r>
              <a:rPr lang="en-US" sz="942" dirty="0" err="1">
                <a:solidFill>
                  <a:srgbClr val="E6F1FF"/>
                </a:solidFill>
                <a:latin typeface="Open Sans" pitchFamily="34" charset="0"/>
                <a:ea typeface="Open Sans" pitchFamily="34" charset="-122"/>
                <a:cs typeface="Open Sans" pitchFamily="34" charset="-120"/>
              </a:rPr>
              <a:t>Gargalos</a:t>
            </a:r>
            <a:endParaRPr lang="en-US" sz="942" dirty="0"/>
          </a:p>
        </p:txBody>
      </p:sp>
      <p:pic>
        <p:nvPicPr>
          <p:cNvPr id="11" name="Image 3" descr="preencoded.png">
            <a:extLst>
              <a:ext uri="{FF2B5EF4-FFF2-40B4-BE49-F238E27FC236}">
                <a16:creationId xmlns:a16="http://schemas.microsoft.com/office/drawing/2014/main" id="{9B041B4E-A614-EC0B-9E83-D8954390DF61}"/>
              </a:ext>
            </a:extLst>
          </p:cNvPr>
          <p:cNvPicPr>
            <a:picLocks noChangeAspect="1"/>
          </p:cNvPicPr>
          <p:nvPr/>
        </p:nvPicPr>
        <p:blipFill>
          <a:blip r:embed="rId4"/>
          <a:stretch>
            <a:fillRect/>
          </a:stretch>
        </p:blipFill>
        <p:spPr>
          <a:xfrm>
            <a:off x="428625" y="2643188"/>
            <a:ext cx="214313" cy="128588"/>
          </a:xfrm>
          <a:prstGeom prst="rect">
            <a:avLst/>
          </a:prstGeom>
        </p:spPr>
      </p:pic>
      <p:sp>
        <p:nvSpPr>
          <p:cNvPr id="12" name="Text 6">
            <a:extLst>
              <a:ext uri="{FF2B5EF4-FFF2-40B4-BE49-F238E27FC236}">
                <a16:creationId xmlns:a16="http://schemas.microsoft.com/office/drawing/2014/main" id="{D109B4F3-6149-FA01-2AE9-F70298C9AF85}"/>
              </a:ext>
            </a:extLst>
          </p:cNvPr>
          <p:cNvSpPr/>
          <p:nvPr/>
        </p:nvSpPr>
        <p:spPr>
          <a:xfrm>
            <a:off x="750094" y="2643188"/>
            <a:ext cx="1687963" cy="175433"/>
          </a:xfrm>
          <a:prstGeom prst="rect">
            <a:avLst/>
          </a:prstGeom>
          <a:noFill/>
          <a:ln/>
        </p:spPr>
        <p:txBody>
          <a:bodyPr wrap="none" lIns="0" tIns="0" rIns="0" bIns="0" rtlCol="0" anchor="t">
            <a:spAutoFit/>
          </a:bodyPr>
          <a:lstStyle/>
          <a:p>
            <a:pPr marL="0" indent="0" algn="l">
              <a:lnSpc>
                <a:spcPts val="1500"/>
              </a:lnSpc>
              <a:buNone/>
            </a:pPr>
            <a:r>
              <a:rPr lang="en-US" sz="942" dirty="0">
                <a:solidFill>
                  <a:srgbClr val="E6F1FF"/>
                </a:solidFill>
                <a:latin typeface="Open Sans" pitchFamily="34" charset="0"/>
                <a:ea typeface="Open Sans" pitchFamily="34" charset="-122"/>
                <a:cs typeface="Open Sans" pitchFamily="34" charset="-120"/>
              </a:rPr>
              <a:t>LGPD e </a:t>
            </a:r>
            <a:r>
              <a:rPr lang="en-US" sz="942" dirty="0" err="1">
                <a:solidFill>
                  <a:srgbClr val="E6F1FF"/>
                </a:solidFill>
                <a:latin typeface="Open Sans" pitchFamily="34" charset="0"/>
                <a:ea typeface="Open Sans" pitchFamily="34" charset="-122"/>
                <a:cs typeface="Open Sans" pitchFamily="34" charset="-120"/>
              </a:rPr>
              <a:t>Governança</a:t>
            </a:r>
            <a:r>
              <a:rPr lang="en-US" sz="942" dirty="0">
                <a:solidFill>
                  <a:srgbClr val="E6F1FF"/>
                </a:solidFill>
                <a:latin typeface="Open Sans" pitchFamily="34" charset="0"/>
                <a:ea typeface="Open Sans" pitchFamily="34" charset="-122"/>
                <a:cs typeface="Open Sans" pitchFamily="34" charset="-120"/>
              </a:rPr>
              <a:t> de Dados</a:t>
            </a:r>
          </a:p>
        </p:txBody>
      </p:sp>
      <p:pic>
        <p:nvPicPr>
          <p:cNvPr id="13" name="Image 4" descr="preencoded.png">
            <a:extLst>
              <a:ext uri="{FF2B5EF4-FFF2-40B4-BE49-F238E27FC236}">
                <a16:creationId xmlns:a16="http://schemas.microsoft.com/office/drawing/2014/main" id="{38A65AB0-9917-B5EB-C3E5-A5DE390BB76B}"/>
              </a:ext>
            </a:extLst>
          </p:cNvPr>
          <p:cNvPicPr>
            <a:picLocks noChangeAspect="1"/>
          </p:cNvPicPr>
          <p:nvPr/>
        </p:nvPicPr>
        <p:blipFill>
          <a:blip r:embed="rId4"/>
          <a:stretch>
            <a:fillRect/>
          </a:stretch>
        </p:blipFill>
        <p:spPr>
          <a:xfrm>
            <a:off x="428625" y="2964656"/>
            <a:ext cx="214313" cy="128588"/>
          </a:xfrm>
          <a:prstGeom prst="rect">
            <a:avLst/>
          </a:prstGeom>
        </p:spPr>
      </p:pic>
      <p:sp>
        <p:nvSpPr>
          <p:cNvPr id="14" name="Text 7">
            <a:extLst>
              <a:ext uri="{FF2B5EF4-FFF2-40B4-BE49-F238E27FC236}">
                <a16:creationId xmlns:a16="http://schemas.microsoft.com/office/drawing/2014/main" id="{8BDC6869-9560-F299-E53B-E9F5FF77020D}"/>
              </a:ext>
            </a:extLst>
          </p:cNvPr>
          <p:cNvSpPr/>
          <p:nvPr/>
        </p:nvSpPr>
        <p:spPr>
          <a:xfrm>
            <a:off x="750094" y="2964656"/>
            <a:ext cx="1428276" cy="176010"/>
          </a:xfrm>
          <a:prstGeom prst="rect">
            <a:avLst/>
          </a:prstGeom>
          <a:noFill/>
          <a:ln/>
        </p:spPr>
        <p:txBody>
          <a:bodyPr wrap="none" lIns="0" tIns="0" rIns="0" bIns="0" rtlCol="0" anchor="t">
            <a:spAutoFit/>
          </a:bodyPr>
          <a:lstStyle/>
          <a:p>
            <a:pPr marL="0" indent="0" algn="l">
              <a:lnSpc>
                <a:spcPts val="1500"/>
              </a:lnSpc>
              <a:buNone/>
            </a:pPr>
            <a:r>
              <a:rPr lang="en-US" sz="942" dirty="0">
                <a:solidFill>
                  <a:srgbClr val="E6F1FF"/>
                </a:solidFill>
                <a:latin typeface="Open Sans" pitchFamily="34" charset="0"/>
                <a:ea typeface="Open Sans" pitchFamily="34" charset="-122"/>
                <a:cs typeface="Open Sans" pitchFamily="34" charset="-120"/>
              </a:rPr>
              <a:t>Legal Design e Visual Law</a:t>
            </a:r>
            <a:endParaRPr lang="en-US" sz="942" dirty="0"/>
          </a:p>
        </p:txBody>
      </p:sp>
      <p:pic>
        <p:nvPicPr>
          <p:cNvPr id="15" name="Image 5" descr="preencoded.png">
            <a:extLst>
              <a:ext uri="{FF2B5EF4-FFF2-40B4-BE49-F238E27FC236}">
                <a16:creationId xmlns:a16="http://schemas.microsoft.com/office/drawing/2014/main" id="{9B061457-F21D-36D7-B7A4-61F6DE002712}"/>
              </a:ext>
            </a:extLst>
          </p:cNvPr>
          <p:cNvPicPr>
            <a:picLocks noChangeAspect="1"/>
          </p:cNvPicPr>
          <p:nvPr/>
        </p:nvPicPr>
        <p:blipFill>
          <a:blip r:embed="rId4"/>
          <a:stretch>
            <a:fillRect/>
          </a:stretch>
        </p:blipFill>
        <p:spPr>
          <a:xfrm>
            <a:off x="428625" y="3286125"/>
            <a:ext cx="214313" cy="128588"/>
          </a:xfrm>
          <a:prstGeom prst="rect">
            <a:avLst/>
          </a:prstGeom>
        </p:spPr>
      </p:pic>
      <p:sp>
        <p:nvSpPr>
          <p:cNvPr id="16" name="Text 8">
            <a:extLst>
              <a:ext uri="{FF2B5EF4-FFF2-40B4-BE49-F238E27FC236}">
                <a16:creationId xmlns:a16="http://schemas.microsoft.com/office/drawing/2014/main" id="{C6827798-4386-CC9D-052F-C82E82334A51}"/>
              </a:ext>
            </a:extLst>
          </p:cNvPr>
          <p:cNvSpPr/>
          <p:nvPr/>
        </p:nvSpPr>
        <p:spPr>
          <a:xfrm>
            <a:off x="750094" y="3286125"/>
            <a:ext cx="815929" cy="176010"/>
          </a:xfrm>
          <a:prstGeom prst="rect">
            <a:avLst/>
          </a:prstGeom>
          <a:noFill/>
          <a:ln/>
        </p:spPr>
        <p:txBody>
          <a:bodyPr wrap="none" lIns="0" tIns="0" rIns="0" bIns="0" rtlCol="0" anchor="t">
            <a:spAutoFit/>
          </a:bodyPr>
          <a:lstStyle/>
          <a:p>
            <a:pPr marL="0" indent="0" algn="l">
              <a:lnSpc>
                <a:spcPts val="1500"/>
              </a:lnSpc>
              <a:buNone/>
            </a:pPr>
            <a:r>
              <a:rPr lang="en-US" sz="942" dirty="0" err="1">
                <a:solidFill>
                  <a:srgbClr val="E6F1FF"/>
                </a:solidFill>
                <a:latin typeface="Open Sans" pitchFamily="34" charset="0"/>
                <a:ea typeface="Open Sans" pitchFamily="34" charset="-122"/>
                <a:cs typeface="Open Sans" pitchFamily="34" charset="-120"/>
              </a:rPr>
              <a:t>Viés</a:t>
            </a:r>
            <a:r>
              <a:rPr lang="en-US" sz="942" dirty="0">
                <a:solidFill>
                  <a:srgbClr val="E6F1FF"/>
                </a:solidFill>
                <a:latin typeface="Open Sans" pitchFamily="34" charset="0"/>
                <a:ea typeface="Open Sans" pitchFamily="34" charset="-122"/>
                <a:cs typeface="Open Sans" pitchFamily="34" charset="-120"/>
              </a:rPr>
              <a:t> </a:t>
            </a:r>
            <a:r>
              <a:rPr lang="en-US" sz="942" dirty="0" err="1">
                <a:solidFill>
                  <a:srgbClr val="E6F1FF"/>
                </a:solidFill>
                <a:latin typeface="Open Sans" pitchFamily="34" charset="0"/>
                <a:ea typeface="Open Sans" pitchFamily="34" charset="-122"/>
                <a:cs typeface="Open Sans" pitchFamily="34" charset="-120"/>
              </a:rPr>
              <a:t>Algoritmo</a:t>
            </a:r>
            <a:endParaRPr lang="en-US" sz="942" dirty="0"/>
          </a:p>
        </p:txBody>
      </p:sp>
      <p:sp>
        <p:nvSpPr>
          <p:cNvPr id="18" name="Text 9">
            <a:extLst>
              <a:ext uri="{FF2B5EF4-FFF2-40B4-BE49-F238E27FC236}">
                <a16:creationId xmlns:a16="http://schemas.microsoft.com/office/drawing/2014/main" id="{1A907DB8-EF7E-E34D-0B26-78A0A5333497}"/>
              </a:ext>
            </a:extLst>
          </p:cNvPr>
          <p:cNvSpPr/>
          <p:nvPr/>
        </p:nvSpPr>
        <p:spPr>
          <a:xfrm>
            <a:off x="5118497" y="1837730"/>
            <a:ext cx="65" cy="194284"/>
          </a:xfrm>
          <a:prstGeom prst="rect">
            <a:avLst/>
          </a:prstGeom>
          <a:noFill/>
          <a:ln/>
        </p:spPr>
        <p:txBody>
          <a:bodyPr wrap="none" lIns="0" tIns="0" rIns="0" bIns="0" rtlCol="0" anchor="t">
            <a:spAutoFit/>
          </a:bodyPr>
          <a:lstStyle/>
          <a:p>
            <a:pPr marL="0" indent="0" algn="l">
              <a:lnSpc>
                <a:spcPts val="1600"/>
              </a:lnSpc>
              <a:buNone/>
            </a:pPr>
            <a:endParaRPr lang="en-US" sz="1193" dirty="0"/>
          </a:p>
        </p:txBody>
      </p:sp>
      <p:pic>
        <p:nvPicPr>
          <p:cNvPr id="19" name="Image 7" descr="preencoded.png">
            <a:extLst>
              <a:ext uri="{FF2B5EF4-FFF2-40B4-BE49-F238E27FC236}">
                <a16:creationId xmlns:a16="http://schemas.microsoft.com/office/drawing/2014/main" id="{D6683017-3FE2-E510-B8BD-3C5C7E7CD462}"/>
              </a:ext>
            </a:extLst>
          </p:cNvPr>
          <p:cNvPicPr>
            <a:picLocks noChangeAspect="1"/>
          </p:cNvPicPr>
          <p:nvPr/>
        </p:nvPicPr>
        <p:blipFill>
          <a:blip r:embed="rId5"/>
          <a:stretch>
            <a:fillRect/>
          </a:stretch>
        </p:blipFill>
        <p:spPr>
          <a:xfrm>
            <a:off x="4786313" y="2225278"/>
            <a:ext cx="214313" cy="128588"/>
          </a:xfrm>
          <a:prstGeom prst="rect">
            <a:avLst/>
          </a:prstGeom>
        </p:spPr>
      </p:pic>
      <p:sp>
        <p:nvSpPr>
          <p:cNvPr id="20" name="Text 10">
            <a:extLst>
              <a:ext uri="{FF2B5EF4-FFF2-40B4-BE49-F238E27FC236}">
                <a16:creationId xmlns:a16="http://schemas.microsoft.com/office/drawing/2014/main" id="{721553B8-8FCB-5990-45ED-3CA1D2DB5525}"/>
              </a:ext>
            </a:extLst>
          </p:cNvPr>
          <p:cNvSpPr/>
          <p:nvPr/>
        </p:nvSpPr>
        <p:spPr>
          <a:xfrm>
            <a:off x="5107781" y="2225278"/>
            <a:ext cx="3892091" cy="176010"/>
          </a:xfrm>
          <a:prstGeom prst="rect">
            <a:avLst/>
          </a:prstGeom>
          <a:noFill/>
          <a:ln/>
        </p:spPr>
        <p:txBody>
          <a:bodyPr wrap="none" lIns="0" tIns="0" rIns="0" bIns="0" rtlCol="0" anchor="t">
            <a:spAutoFit/>
          </a:bodyPr>
          <a:lstStyle/>
          <a:p>
            <a:pPr marL="0" indent="0" algn="l">
              <a:lnSpc>
                <a:spcPts val="1500"/>
              </a:lnSpc>
              <a:buNone/>
            </a:pPr>
            <a:r>
              <a:rPr lang="en-US" sz="885" b="1" dirty="0" err="1">
                <a:solidFill>
                  <a:srgbClr val="E6F1FF"/>
                </a:solidFill>
                <a:latin typeface="Open Sans" pitchFamily="34" charset="0"/>
                <a:ea typeface="Open Sans" pitchFamily="34" charset="-122"/>
                <a:cs typeface="Open Sans" pitchFamily="34" charset="-120"/>
              </a:rPr>
              <a:t>Facilidade</a:t>
            </a:r>
            <a:r>
              <a:rPr lang="en-US" sz="885" b="1" dirty="0">
                <a:solidFill>
                  <a:srgbClr val="E6F1FF"/>
                </a:solidFill>
                <a:latin typeface="Open Sans" pitchFamily="34" charset="0"/>
                <a:ea typeface="Open Sans" pitchFamily="34" charset="-122"/>
                <a:cs typeface="Open Sans" pitchFamily="34" charset="-120"/>
              </a:rPr>
              <a:t>:</a:t>
            </a:r>
            <a:r>
              <a:rPr lang="en-US" sz="942" dirty="0">
                <a:solidFill>
                  <a:srgbClr val="E6F1FF"/>
                </a:solidFill>
                <a:latin typeface="Open Sans" pitchFamily="34" charset="0"/>
                <a:ea typeface="Open Sans" pitchFamily="34" charset="-122"/>
                <a:cs typeface="Open Sans" pitchFamily="34" charset="-120"/>
              </a:rPr>
              <a:t> </a:t>
            </a:r>
            <a:r>
              <a:rPr lang="pt-BR" sz="942" dirty="0">
                <a:solidFill>
                  <a:srgbClr val="E6F1FF"/>
                </a:solidFill>
                <a:latin typeface="Open Sans" pitchFamily="34" charset="0"/>
                <a:ea typeface="Open Sans" pitchFamily="34" charset="-122"/>
                <a:cs typeface="Open Sans" pitchFamily="34" charset="-120"/>
              </a:rPr>
              <a:t>uso de tecnologia para otimizar departamentos jurídicos</a:t>
            </a:r>
            <a:r>
              <a:rPr lang="en-US" sz="942" dirty="0">
                <a:solidFill>
                  <a:srgbClr val="E6F1FF"/>
                </a:solidFill>
                <a:latin typeface="Open Sans" pitchFamily="34" charset="0"/>
                <a:ea typeface="Open Sans" pitchFamily="34" charset="-122"/>
                <a:cs typeface="Open Sans" pitchFamily="34" charset="-120"/>
              </a:rPr>
              <a:t>.</a:t>
            </a:r>
            <a:endParaRPr lang="en-US" sz="885" dirty="0"/>
          </a:p>
        </p:txBody>
      </p:sp>
      <p:pic>
        <p:nvPicPr>
          <p:cNvPr id="21" name="Image 8" descr="preencoded.png">
            <a:extLst>
              <a:ext uri="{FF2B5EF4-FFF2-40B4-BE49-F238E27FC236}">
                <a16:creationId xmlns:a16="http://schemas.microsoft.com/office/drawing/2014/main" id="{21CC6268-C9D1-67B9-0C34-46A7D91117E8}"/>
              </a:ext>
            </a:extLst>
          </p:cNvPr>
          <p:cNvPicPr>
            <a:picLocks noChangeAspect="1"/>
          </p:cNvPicPr>
          <p:nvPr/>
        </p:nvPicPr>
        <p:blipFill>
          <a:blip r:embed="rId5"/>
          <a:stretch>
            <a:fillRect/>
          </a:stretch>
        </p:blipFill>
        <p:spPr>
          <a:xfrm>
            <a:off x="4786313" y="2546747"/>
            <a:ext cx="214313" cy="128588"/>
          </a:xfrm>
          <a:prstGeom prst="rect">
            <a:avLst/>
          </a:prstGeom>
        </p:spPr>
      </p:pic>
      <p:sp>
        <p:nvSpPr>
          <p:cNvPr id="22" name="Text 11">
            <a:extLst>
              <a:ext uri="{FF2B5EF4-FFF2-40B4-BE49-F238E27FC236}">
                <a16:creationId xmlns:a16="http://schemas.microsoft.com/office/drawing/2014/main" id="{F9C2E266-E9EA-B28F-EA98-D6EF4B8924C7}"/>
              </a:ext>
            </a:extLst>
          </p:cNvPr>
          <p:cNvSpPr/>
          <p:nvPr/>
        </p:nvSpPr>
        <p:spPr>
          <a:xfrm>
            <a:off x="5107781" y="2546747"/>
            <a:ext cx="2705695" cy="192881"/>
          </a:xfrm>
          <a:prstGeom prst="rect">
            <a:avLst/>
          </a:prstGeom>
          <a:noFill/>
          <a:ln/>
        </p:spPr>
        <p:txBody>
          <a:bodyPr wrap="none" lIns="0" tIns="0" rIns="0" bIns="0" rtlCol="0" anchor="t">
            <a:spAutoFit/>
          </a:bodyPr>
          <a:lstStyle/>
          <a:p>
            <a:pPr marL="0" indent="0" algn="l">
              <a:lnSpc>
                <a:spcPts val="1500"/>
              </a:lnSpc>
              <a:buNone/>
            </a:pPr>
            <a:r>
              <a:rPr lang="en-US" sz="885" b="1" dirty="0">
                <a:solidFill>
                  <a:srgbClr val="E6F1FF"/>
                </a:solidFill>
                <a:latin typeface="Open Sans" pitchFamily="34" charset="0"/>
                <a:ea typeface="Open Sans" pitchFamily="34" charset="-122"/>
                <a:cs typeface="Open Sans" pitchFamily="34" charset="-120"/>
              </a:rPr>
              <a:t>Controle:</a:t>
            </a:r>
            <a:r>
              <a:rPr lang="en-US" sz="942" dirty="0">
                <a:solidFill>
                  <a:srgbClr val="E6F1FF"/>
                </a:solidFill>
                <a:latin typeface="Open Sans" pitchFamily="34" charset="0"/>
                <a:ea typeface="Open Sans" pitchFamily="34" charset="-122"/>
                <a:cs typeface="Open Sans" pitchFamily="34" charset="-120"/>
              </a:rPr>
              <a:t> Você direciona a IA, não o contrário.</a:t>
            </a:r>
            <a:endParaRPr lang="en-US" sz="885" dirty="0"/>
          </a:p>
        </p:txBody>
      </p:sp>
      <p:pic>
        <p:nvPicPr>
          <p:cNvPr id="23" name="Image 9" descr="preencoded.png">
            <a:extLst>
              <a:ext uri="{FF2B5EF4-FFF2-40B4-BE49-F238E27FC236}">
                <a16:creationId xmlns:a16="http://schemas.microsoft.com/office/drawing/2014/main" id="{FD005887-1BAF-D5E8-3CD0-E243861C4BB0}"/>
              </a:ext>
            </a:extLst>
          </p:cNvPr>
          <p:cNvPicPr>
            <a:picLocks noChangeAspect="1"/>
          </p:cNvPicPr>
          <p:nvPr/>
        </p:nvPicPr>
        <p:blipFill>
          <a:blip r:embed="rId5"/>
          <a:stretch>
            <a:fillRect/>
          </a:stretch>
        </p:blipFill>
        <p:spPr>
          <a:xfrm>
            <a:off x="4786313" y="2868216"/>
            <a:ext cx="214313" cy="128588"/>
          </a:xfrm>
          <a:prstGeom prst="rect">
            <a:avLst/>
          </a:prstGeom>
        </p:spPr>
      </p:pic>
      <p:sp>
        <p:nvSpPr>
          <p:cNvPr id="24" name="Text 12">
            <a:extLst>
              <a:ext uri="{FF2B5EF4-FFF2-40B4-BE49-F238E27FC236}">
                <a16:creationId xmlns:a16="http://schemas.microsoft.com/office/drawing/2014/main" id="{115DABE0-E1E7-CCA4-7B46-7D8CFB4688EF}"/>
              </a:ext>
            </a:extLst>
          </p:cNvPr>
          <p:cNvSpPr/>
          <p:nvPr/>
        </p:nvSpPr>
        <p:spPr>
          <a:xfrm>
            <a:off x="5107781" y="2868216"/>
            <a:ext cx="3205758" cy="192881"/>
          </a:xfrm>
          <a:prstGeom prst="rect">
            <a:avLst/>
          </a:prstGeom>
          <a:noFill/>
          <a:ln/>
        </p:spPr>
        <p:txBody>
          <a:bodyPr wrap="none" lIns="0" tIns="0" rIns="0" bIns="0" rtlCol="0" anchor="t">
            <a:spAutoFit/>
          </a:bodyPr>
          <a:lstStyle/>
          <a:p>
            <a:pPr marL="0" indent="0" algn="l">
              <a:lnSpc>
                <a:spcPts val="1500"/>
              </a:lnSpc>
              <a:buNone/>
            </a:pPr>
            <a:r>
              <a:rPr lang="en-US" sz="885" b="1" dirty="0">
                <a:solidFill>
                  <a:srgbClr val="E6F1FF"/>
                </a:solidFill>
                <a:latin typeface="Open Sans" pitchFamily="34" charset="0"/>
                <a:ea typeface="Open Sans" pitchFamily="34" charset="-122"/>
                <a:cs typeface="Open Sans" pitchFamily="34" charset="-120"/>
              </a:rPr>
              <a:t>Velocidade:</a:t>
            </a:r>
            <a:r>
              <a:rPr lang="en-US" sz="942" dirty="0">
                <a:solidFill>
                  <a:srgbClr val="E6F1FF"/>
                </a:solidFill>
                <a:latin typeface="Open Sans" pitchFamily="34" charset="0"/>
                <a:ea typeface="Open Sans" pitchFamily="34" charset="-122"/>
                <a:cs typeface="Open Sans" pitchFamily="34" charset="-120"/>
              </a:rPr>
              <a:t> Menos iterações = menos tempo perdido.</a:t>
            </a:r>
            <a:endParaRPr lang="en-US" sz="885" dirty="0"/>
          </a:p>
        </p:txBody>
      </p:sp>
      <p:pic>
        <p:nvPicPr>
          <p:cNvPr id="25" name="Image 10" descr="preencoded.png">
            <a:extLst>
              <a:ext uri="{FF2B5EF4-FFF2-40B4-BE49-F238E27FC236}">
                <a16:creationId xmlns:a16="http://schemas.microsoft.com/office/drawing/2014/main" id="{A22BF8C2-3866-C631-BEAF-572B5FDC1975}"/>
              </a:ext>
            </a:extLst>
          </p:cNvPr>
          <p:cNvPicPr>
            <a:picLocks noChangeAspect="1"/>
          </p:cNvPicPr>
          <p:nvPr/>
        </p:nvPicPr>
        <p:blipFill>
          <a:blip r:embed="rId5"/>
          <a:stretch>
            <a:fillRect/>
          </a:stretch>
        </p:blipFill>
        <p:spPr>
          <a:xfrm>
            <a:off x="4786313" y="3189684"/>
            <a:ext cx="214313" cy="128588"/>
          </a:xfrm>
          <a:prstGeom prst="rect">
            <a:avLst/>
          </a:prstGeom>
        </p:spPr>
      </p:pic>
      <p:sp>
        <p:nvSpPr>
          <p:cNvPr id="26" name="Text 13">
            <a:extLst>
              <a:ext uri="{FF2B5EF4-FFF2-40B4-BE49-F238E27FC236}">
                <a16:creationId xmlns:a16="http://schemas.microsoft.com/office/drawing/2014/main" id="{B99EDC0D-702B-9DCD-FD17-F407ACA691B5}"/>
              </a:ext>
            </a:extLst>
          </p:cNvPr>
          <p:cNvSpPr/>
          <p:nvPr/>
        </p:nvSpPr>
        <p:spPr>
          <a:xfrm>
            <a:off x="5107781" y="3189684"/>
            <a:ext cx="3607594" cy="385763"/>
          </a:xfrm>
          <a:prstGeom prst="rect">
            <a:avLst/>
          </a:prstGeom>
          <a:noFill/>
          <a:ln/>
        </p:spPr>
        <p:txBody>
          <a:bodyPr wrap="square" lIns="0" tIns="0" rIns="0" bIns="0" rtlCol="0" anchor="t">
            <a:spAutoFit/>
          </a:bodyPr>
          <a:lstStyle/>
          <a:p>
            <a:pPr marL="0" indent="0" algn="l">
              <a:lnSpc>
                <a:spcPts val="1500"/>
              </a:lnSpc>
              <a:buNone/>
            </a:pPr>
            <a:r>
              <a:rPr lang="en-US" sz="885" b="1" dirty="0">
                <a:solidFill>
                  <a:srgbClr val="E6F1FF"/>
                </a:solidFill>
                <a:latin typeface="Open Sans" pitchFamily="34" charset="0"/>
                <a:ea typeface="Open Sans" pitchFamily="34" charset="-122"/>
                <a:cs typeface="Open Sans" pitchFamily="34" charset="-120"/>
              </a:rPr>
              <a:t>Diferencial:</a:t>
            </a:r>
            <a:r>
              <a:rPr lang="en-US" sz="942" dirty="0">
                <a:solidFill>
                  <a:srgbClr val="E6F1FF"/>
                </a:solidFill>
                <a:latin typeface="Open Sans" pitchFamily="34" charset="0"/>
                <a:ea typeface="Open Sans" pitchFamily="34" charset="-122"/>
                <a:cs typeface="Open Sans" pitchFamily="34" charset="-120"/>
              </a:rPr>
              <a:t> Quem sabe perguntar bem vence a concorrência.</a:t>
            </a:r>
            <a:endParaRPr lang="en-US" sz="885" dirty="0"/>
          </a:p>
        </p:txBody>
      </p:sp>
      <p:sp>
        <p:nvSpPr>
          <p:cNvPr id="27" name="Shape 14">
            <a:extLst>
              <a:ext uri="{FF2B5EF4-FFF2-40B4-BE49-F238E27FC236}">
                <a16:creationId xmlns:a16="http://schemas.microsoft.com/office/drawing/2014/main" id="{0694DC28-A595-7642-CDB5-60A22AAEB303}"/>
              </a:ext>
            </a:extLst>
          </p:cNvPr>
          <p:cNvSpPr/>
          <p:nvPr/>
        </p:nvSpPr>
        <p:spPr>
          <a:xfrm>
            <a:off x="428625" y="4325541"/>
            <a:ext cx="8286750" cy="389334"/>
          </a:xfrm>
          <a:prstGeom prst="rect">
            <a:avLst/>
          </a:prstGeom>
          <a:solidFill>
            <a:srgbClr val="FFFFFF">
              <a:alpha val="5000"/>
            </a:srgbClr>
          </a:solidFill>
          <a:ln/>
        </p:spPr>
        <p:txBody>
          <a:bodyPr/>
          <a:lstStyle/>
          <a:p>
            <a:endParaRPr lang="pt-BR"/>
          </a:p>
        </p:txBody>
      </p:sp>
      <p:pic>
        <p:nvPicPr>
          <p:cNvPr id="28" name="Image 11" descr="preencoded.png">
            <a:extLst>
              <a:ext uri="{FF2B5EF4-FFF2-40B4-BE49-F238E27FC236}">
                <a16:creationId xmlns:a16="http://schemas.microsoft.com/office/drawing/2014/main" id="{C17A8E78-A392-AD01-1899-9BB00B943A46}"/>
              </a:ext>
            </a:extLst>
          </p:cNvPr>
          <p:cNvPicPr>
            <a:picLocks noChangeAspect="1"/>
          </p:cNvPicPr>
          <p:nvPr/>
        </p:nvPicPr>
        <p:blipFill>
          <a:blip r:embed="rId6"/>
          <a:stretch>
            <a:fillRect/>
          </a:stretch>
        </p:blipFill>
        <p:spPr>
          <a:xfrm>
            <a:off x="1318022" y="4457700"/>
            <a:ext cx="96441" cy="128588"/>
          </a:xfrm>
          <a:prstGeom prst="rect">
            <a:avLst/>
          </a:prstGeom>
        </p:spPr>
      </p:pic>
      <p:sp>
        <p:nvSpPr>
          <p:cNvPr id="29" name="Text 15">
            <a:extLst>
              <a:ext uri="{FF2B5EF4-FFF2-40B4-BE49-F238E27FC236}">
                <a16:creationId xmlns:a16="http://schemas.microsoft.com/office/drawing/2014/main" id="{4364EEDC-03F9-187D-F45B-A3408285A2DD}"/>
              </a:ext>
            </a:extLst>
          </p:cNvPr>
          <p:cNvSpPr/>
          <p:nvPr/>
        </p:nvSpPr>
        <p:spPr>
          <a:xfrm>
            <a:off x="1485900" y="4432697"/>
            <a:ext cx="6340078" cy="175022"/>
          </a:xfrm>
          <a:prstGeom prst="rect">
            <a:avLst/>
          </a:prstGeom>
          <a:noFill/>
          <a:ln/>
        </p:spPr>
        <p:txBody>
          <a:bodyPr wrap="none" lIns="0" tIns="0" rIns="0" bIns="0" rtlCol="0" anchor="t">
            <a:spAutoFit/>
          </a:bodyPr>
          <a:lstStyle/>
          <a:p>
            <a:pPr marL="0" indent="0" algn="ctr">
              <a:lnSpc>
                <a:spcPts val="1200"/>
              </a:lnSpc>
              <a:buNone/>
            </a:pPr>
            <a:r>
              <a:rPr lang="en-US" sz="942" dirty="0">
                <a:solidFill>
                  <a:srgbClr val="E6F1FF"/>
                </a:solidFill>
                <a:latin typeface="Open Sans" pitchFamily="34" charset="0"/>
                <a:ea typeface="Open Sans" pitchFamily="34" charset="-122"/>
                <a:cs typeface="Open Sans" pitchFamily="34" charset="-120"/>
              </a:rPr>
              <a:t>A diferença entre um advogado mediano e um excelente com IA está em como ele estrutura suas perguntas.</a:t>
            </a:r>
            <a:endParaRPr lang="en-US" sz="942" dirty="0"/>
          </a:p>
        </p:txBody>
      </p:sp>
    </p:spTree>
    <p:extLst>
      <p:ext uri="{BB962C8B-B14F-4D97-AF65-F5344CB8AC3E}">
        <p14:creationId xmlns:p14="http://schemas.microsoft.com/office/powerpoint/2010/main" val="34394909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 36">
    <p:spTree>
      <p:nvGrpSpPr>
        <p:cNvPr id="1" name=""/>
        <p:cNvGrpSpPr/>
        <p:nvPr/>
      </p:nvGrpSpPr>
      <p:grpSpPr>
        <a:xfrm>
          <a:off x="0" y="0"/>
          <a:ext cx="0" cy="0"/>
          <a:chOff x="0" y="0"/>
          <a:chExt cx="0" cy="0"/>
        </a:xfrm>
      </p:grpSpPr>
      <p:sp>
        <p:nvSpPr>
          <p:cNvPr id="3" name="Shape 0"/>
          <p:cNvSpPr/>
          <p:nvPr/>
        </p:nvSpPr>
        <p:spPr>
          <a:xfrm>
            <a:off x="428625" y="428625"/>
            <a:ext cx="8286750" cy="716161"/>
          </a:xfrm>
          <a:prstGeom prst="rect">
            <a:avLst/>
          </a:prstGeom>
          <a:solidFill>
            <a:srgbClr val="000000">
              <a:alpha val="0"/>
            </a:srgbClr>
          </a:solidFill>
          <a:ln/>
        </p:spPr>
        <p:txBody>
          <a:bodyPr/>
          <a:lstStyle/>
          <a:p>
            <a:endParaRPr lang="pt-BR"/>
          </a:p>
        </p:txBody>
      </p:sp>
      <p:sp>
        <p:nvSpPr>
          <p:cNvPr id="4" name="Shape 1"/>
          <p:cNvSpPr/>
          <p:nvPr/>
        </p:nvSpPr>
        <p:spPr>
          <a:xfrm>
            <a:off x="428625" y="428625"/>
            <a:ext cx="28575" cy="716161"/>
          </a:xfrm>
          <a:prstGeom prst="rect">
            <a:avLst/>
          </a:prstGeom>
          <a:solidFill>
            <a:srgbClr val="64FFDA"/>
          </a:solidFill>
          <a:ln/>
        </p:spPr>
        <p:txBody>
          <a:bodyPr/>
          <a:lstStyle/>
          <a:p>
            <a:endParaRPr lang="pt-BR"/>
          </a:p>
        </p:txBody>
      </p:sp>
      <p:sp>
        <p:nvSpPr>
          <p:cNvPr id="5" name="Text 2"/>
          <p:cNvSpPr/>
          <p:nvPr/>
        </p:nvSpPr>
        <p:spPr>
          <a:xfrm>
            <a:off x="571500" y="428625"/>
            <a:ext cx="8143875" cy="417909"/>
          </a:xfrm>
          <a:prstGeom prst="rect">
            <a:avLst/>
          </a:prstGeom>
          <a:noFill/>
          <a:ln/>
        </p:spPr>
        <p:txBody>
          <a:bodyPr wrap="none" lIns="0" tIns="0" rIns="0" bIns="0" rtlCol="0" anchor="t">
            <a:spAutoFit/>
          </a:bodyPr>
          <a:lstStyle/>
          <a:p>
            <a:pPr marL="0" indent="0" algn="l">
              <a:lnSpc>
                <a:spcPts val="3200"/>
              </a:lnSpc>
              <a:buNone/>
            </a:pPr>
            <a:r>
              <a:rPr lang="en-US" sz="2436" b="1" dirty="0">
                <a:solidFill>
                  <a:srgbClr val="E6F1FF"/>
                </a:solidFill>
                <a:latin typeface="Montserrat" pitchFamily="34" charset="0"/>
                <a:ea typeface="Montserrat" pitchFamily="34" charset="-122"/>
                <a:cs typeface="Montserrat" pitchFamily="34" charset="-120"/>
              </a:rPr>
              <a:t>TRIAGEM INTELIGENTE</a:t>
            </a:r>
            <a:endParaRPr lang="en-US" sz="2436" dirty="0"/>
          </a:p>
        </p:txBody>
      </p:sp>
      <p:sp>
        <p:nvSpPr>
          <p:cNvPr id="6" name="Text 3"/>
          <p:cNvSpPr/>
          <p:nvPr/>
        </p:nvSpPr>
        <p:spPr>
          <a:xfrm>
            <a:off x="571500" y="917972"/>
            <a:ext cx="8143875" cy="226814"/>
          </a:xfrm>
          <a:prstGeom prst="rect">
            <a:avLst/>
          </a:prstGeom>
          <a:noFill/>
          <a:ln/>
        </p:spPr>
        <p:txBody>
          <a:bodyPr wrap="none" lIns="0" tIns="0" rIns="0" bIns="0" rtlCol="0" anchor="t">
            <a:spAutoFit/>
          </a:bodyPr>
          <a:lstStyle/>
          <a:p>
            <a:pPr marL="0" indent="0" algn="l">
              <a:lnSpc>
                <a:spcPts val="1600"/>
              </a:lnSpc>
              <a:buNone/>
            </a:pPr>
            <a:r>
              <a:rPr lang="en-US" sz="1269" dirty="0">
                <a:solidFill>
                  <a:srgbClr val="64FFDA"/>
                </a:solidFill>
                <a:latin typeface="Roboto Mono" pitchFamily="34" charset="0"/>
                <a:ea typeface="Roboto Mono" pitchFamily="34" charset="-122"/>
                <a:cs typeface="Roboto Mono" pitchFamily="34" charset="-120"/>
              </a:rPr>
              <a:t>Classificação Automática de Intimações</a:t>
            </a:r>
            <a:endParaRPr lang="en-US" sz="1269" dirty="0"/>
          </a:p>
        </p:txBody>
      </p:sp>
      <p:sp>
        <p:nvSpPr>
          <p:cNvPr id="7" name="Shape 4"/>
          <p:cNvSpPr/>
          <p:nvPr/>
        </p:nvSpPr>
        <p:spPr>
          <a:xfrm>
            <a:off x="428625" y="1693962"/>
            <a:ext cx="1571625" cy="2000250"/>
          </a:xfrm>
          <a:prstGeom prst="rect">
            <a:avLst/>
          </a:prstGeom>
          <a:solidFill>
            <a:srgbClr val="0A192F">
              <a:alpha val="90000"/>
            </a:srgbClr>
          </a:solidFill>
          <a:ln w="9144">
            <a:solidFill>
              <a:srgbClr val="64FFDA">
                <a:alpha val="30000"/>
              </a:srgbClr>
            </a:solidFill>
            <a:prstDash val="solid"/>
          </a:ln>
        </p:spPr>
        <p:txBody>
          <a:bodyPr/>
          <a:lstStyle/>
          <a:p>
            <a:endParaRPr lang="pt-BR"/>
          </a:p>
        </p:txBody>
      </p:sp>
      <p:sp>
        <p:nvSpPr>
          <p:cNvPr id="8" name="Shape 5"/>
          <p:cNvSpPr/>
          <p:nvPr/>
        </p:nvSpPr>
        <p:spPr>
          <a:xfrm>
            <a:off x="1069777" y="1586805"/>
            <a:ext cx="289322" cy="198239"/>
          </a:xfrm>
          <a:prstGeom prst="roundRect">
            <a:avLst/>
          </a:prstGeom>
          <a:solidFill>
            <a:srgbClr val="0A192F"/>
          </a:solidFill>
          <a:ln w="9144">
            <a:solidFill>
              <a:srgbClr val="64FFDA"/>
            </a:solidFill>
            <a:prstDash val="solid"/>
          </a:ln>
        </p:spPr>
        <p:txBody>
          <a:bodyPr/>
          <a:lstStyle/>
          <a:p>
            <a:endParaRPr lang="pt-BR"/>
          </a:p>
        </p:txBody>
      </p:sp>
      <p:sp>
        <p:nvSpPr>
          <p:cNvPr id="9" name="Text 6"/>
          <p:cNvSpPr/>
          <p:nvPr/>
        </p:nvSpPr>
        <p:spPr>
          <a:xfrm>
            <a:off x="1069777" y="1586805"/>
            <a:ext cx="289322" cy="198239"/>
          </a:xfrm>
          <a:prstGeom prst="rect">
            <a:avLst/>
          </a:prstGeom>
          <a:noFill/>
          <a:ln/>
        </p:spPr>
        <p:txBody>
          <a:bodyPr wrap="square" lIns="102108" tIns="42545" rIns="102108" bIns="42545" rtlCol="0" anchor="t">
            <a:spAutoFit/>
          </a:bodyPr>
          <a:lstStyle/>
          <a:p>
            <a:pPr marL="0" indent="0" algn="ctr">
              <a:lnSpc>
                <a:spcPts val="800"/>
              </a:lnSpc>
              <a:buNone/>
            </a:pPr>
            <a:r>
              <a:rPr lang="en-US" sz="584" b="1" dirty="0">
                <a:solidFill>
                  <a:srgbClr val="64FFDA"/>
                </a:solidFill>
                <a:latin typeface="Roboto Mono" pitchFamily="34" charset="0"/>
                <a:ea typeface="Roboto Mono" pitchFamily="34" charset="-122"/>
                <a:cs typeface="Roboto Mono" pitchFamily="34" charset="-120"/>
              </a:rPr>
              <a:t>01</a:t>
            </a:r>
            <a:endParaRPr lang="en-US" sz="584" dirty="0"/>
          </a:p>
        </p:txBody>
      </p:sp>
      <p:sp>
        <p:nvSpPr>
          <p:cNvPr id="10" name="Shape 7"/>
          <p:cNvSpPr/>
          <p:nvPr/>
        </p:nvSpPr>
        <p:spPr>
          <a:xfrm>
            <a:off x="928688" y="1836837"/>
            <a:ext cx="571500" cy="571500"/>
          </a:xfrm>
          <a:prstGeom prst="ellipse">
            <a:avLst/>
          </a:prstGeom>
          <a:solidFill>
            <a:srgbClr val="64FFDA">
              <a:alpha val="10000"/>
            </a:srgbClr>
          </a:solidFill>
          <a:ln w="18288">
            <a:solidFill>
              <a:srgbClr val="64FFDA">
                <a:alpha val="20000"/>
              </a:srgbClr>
            </a:solidFill>
            <a:prstDash val="solid"/>
          </a:ln>
        </p:spPr>
        <p:txBody>
          <a:bodyPr/>
          <a:lstStyle/>
          <a:p>
            <a:endParaRPr lang="pt-BR"/>
          </a:p>
        </p:txBody>
      </p:sp>
      <p:pic>
        <p:nvPicPr>
          <p:cNvPr id="11" name="Image 1" descr="preencoded.png"/>
          <p:cNvPicPr>
            <a:picLocks noChangeAspect="1"/>
          </p:cNvPicPr>
          <p:nvPr/>
        </p:nvPicPr>
        <p:blipFill>
          <a:blip r:embed="rId3"/>
          <a:stretch>
            <a:fillRect/>
          </a:stretch>
        </p:blipFill>
        <p:spPr>
          <a:xfrm>
            <a:off x="1100138" y="2008287"/>
            <a:ext cx="228600" cy="228600"/>
          </a:xfrm>
          <a:prstGeom prst="rect">
            <a:avLst/>
          </a:prstGeom>
        </p:spPr>
      </p:pic>
      <p:sp>
        <p:nvSpPr>
          <p:cNvPr id="12" name="Text 8"/>
          <p:cNvSpPr/>
          <p:nvPr/>
        </p:nvSpPr>
        <p:spPr>
          <a:xfrm>
            <a:off x="712589" y="2551212"/>
            <a:ext cx="1003697" cy="157163"/>
          </a:xfrm>
          <a:prstGeom prst="rect">
            <a:avLst/>
          </a:prstGeom>
          <a:noFill/>
          <a:ln/>
        </p:spPr>
        <p:txBody>
          <a:bodyPr wrap="none" lIns="0" tIns="0" rIns="0" bIns="0" rtlCol="0" anchor="t">
            <a:spAutoFit/>
          </a:bodyPr>
          <a:lstStyle/>
          <a:p>
            <a:pPr marL="0" indent="0" algn="ctr">
              <a:lnSpc>
                <a:spcPts val="1200"/>
              </a:lnSpc>
              <a:buNone/>
            </a:pPr>
            <a:r>
              <a:rPr lang="en-US" sz="885" b="1" dirty="0">
                <a:solidFill>
                  <a:srgbClr val="E6F1FF"/>
                </a:solidFill>
                <a:latin typeface="Montserrat" pitchFamily="34" charset="0"/>
                <a:ea typeface="Montserrat" pitchFamily="34" charset="-122"/>
                <a:cs typeface="Montserrat" pitchFamily="34" charset="-120"/>
              </a:rPr>
              <a:t>RECEBIMENTO</a:t>
            </a:r>
            <a:endParaRPr lang="en-US" sz="885" dirty="0"/>
          </a:p>
        </p:txBody>
      </p:sp>
      <p:sp>
        <p:nvSpPr>
          <p:cNvPr id="13" name="Text 9"/>
          <p:cNvSpPr/>
          <p:nvPr/>
        </p:nvSpPr>
        <p:spPr>
          <a:xfrm>
            <a:off x="571500" y="2779812"/>
            <a:ext cx="1285875" cy="420002"/>
          </a:xfrm>
          <a:prstGeom prst="rect">
            <a:avLst/>
          </a:prstGeom>
          <a:noFill/>
          <a:ln/>
        </p:spPr>
        <p:txBody>
          <a:bodyPr wrap="square" lIns="0" tIns="0" rIns="0" bIns="0" rtlCol="0" anchor="t">
            <a:spAutoFit/>
          </a:bodyPr>
          <a:lstStyle/>
          <a:p>
            <a:pPr marL="0" indent="0" algn="ctr">
              <a:lnSpc>
                <a:spcPts val="1100"/>
              </a:lnSpc>
              <a:buNone/>
            </a:pPr>
            <a:r>
              <a:rPr lang="en-US" sz="727" dirty="0">
                <a:solidFill>
                  <a:srgbClr val="A8B2D1"/>
                </a:solidFill>
                <a:latin typeface="Open Sans" pitchFamily="34" charset="0"/>
                <a:ea typeface="Open Sans" pitchFamily="34" charset="-122"/>
                <a:cs typeface="Open Sans" pitchFamily="34" charset="-120"/>
              </a:rPr>
              <a:t>Captura automática de publicações (DJE) ou e-mails dos tribunais.</a:t>
            </a:r>
            <a:endParaRPr lang="en-US" sz="727" dirty="0"/>
          </a:p>
        </p:txBody>
      </p:sp>
      <p:pic>
        <p:nvPicPr>
          <p:cNvPr id="14" name="Image 2" descr="preencoded.png"/>
          <p:cNvPicPr>
            <a:picLocks noChangeAspect="1"/>
          </p:cNvPicPr>
          <p:nvPr/>
        </p:nvPicPr>
        <p:blipFill>
          <a:blip r:embed="rId4"/>
          <a:stretch>
            <a:fillRect/>
          </a:stretch>
        </p:blipFill>
        <p:spPr>
          <a:xfrm>
            <a:off x="2280028" y="2608362"/>
            <a:ext cx="107156" cy="171450"/>
          </a:xfrm>
          <a:prstGeom prst="rect">
            <a:avLst/>
          </a:prstGeom>
        </p:spPr>
      </p:pic>
      <p:sp>
        <p:nvSpPr>
          <p:cNvPr id="15" name="Shape 10"/>
          <p:cNvSpPr/>
          <p:nvPr/>
        </p:nvSpPr>
        <p:spPr>
          <a:xfrm>
            <a:off x="2666963" y="1693962"/>
            <a:ext cx="1571625" cy="2000250"/>
          </a:xfrm>
          <a:prstGeom prst="rect">
            <a:avLst/>
          </a:prstGeom>
          <a:solidFill>
            <a:srgbClr val="0A192F">
              <a:alpha val="90000"/>
            </a:srgbClr>
          </a:solidFill>
          <a:ln w="9144">
            <a:solidFill>
              <a:srgbClr val="64FFDA">
                <a:alpha val="30000"/>
              </a:srgbClr>
            </a:solidFill>
            <a:prstDash val="solid"/>
          </a:ln>
        </p:spPr>
        <p:txBody>
          <a:bodyPr/>
          <a:lstStyle/>
          <a:p>
            <a:endParaRPr lang="pt-BR"/>
          </a:p>
        </p:txBody>
      </p:sp>
      <p:sp>
        <p:nvSpPr>
          <p:cNvPr id="16" name="Shape 11"/>
          <p:cNvSpPr/>
          <p:nvPr/>
        </p:nvSpPr>
        <p:spPr>
          <a:xfrm>
            <a:off x="3308114" y="1586805"/>
            <a:ext cx="289322" cy="198239"/>
          </a:xfrm>
          <a:prstGeom prst="roundRect">
            <a:avLst/>
          </a:prstGeom>
          <a:solidFill>
            <a:srgbClr val="0A192F"/>
          </a:solidFill>
          <a:ln w="9144">
            <a:solidFill>
              <a:srgbClr val="64FFDA"/>
            </a:solidFill>
            <a:prstDash val="solid"/>
          </a:ln>
        </p:spPr>
        <p:txBody>
          <a:bodyPr/>
          <a:lstStyle/>
          <a:p>
            <a:endParaRPr lang="pt-BR"/>
          </a:p>
        </p:txBody>
      </p:sp>
      <p:sp>
        <p:nvSpPr>
          <p:cNvPr id="17" name="Text 12"/>
          <p:cNvSpPr/>
          <p:nvPr/>
        </p:nvSpPr>
        <p:spPr>
          <a:xfrm>
            <a:off x="3308114" y="1586805"/>
            <a:ext cx="289322" cy="198239"/>
          </a:xfrm>
          <a:prstGeom prst="rect">
            <a:avLst/>
          </a:prstGeom>
          <a:noFill/>
          <a:ln/>
        </p:spPr>
        <p:txBody>
          <a:bodyPr wrap="square" lIns="102108" tIns="42545" rIns="102108" bIns="42545" rtlCol="0" anchor="t">
            <a:spAutoFit/>
          </a:bodyPr>
          <a:lstStyle/>
          <a:p>
            <a:pPr marL="0" indent="0" algn="ctr">
              <a:lnSpc>
                <a:spcPts val="800"/>
              </a:lnSpc>
              <a:buNone/>
            </a:pPr>
            <a:r>
              <a:rPr lang="en-US" sz="584" b="1" dirty="0">
                <a:solidFill>
                  <a:srgbClr val="64FFDA"/>
                </a:solidFill>
                <a:latin typeface="Roboto Mono" pitchFamily="34" charset="0"/>
                <a:ea typeface="Roboto Mono" pitchFamily="34" charset="-122"/>
                <a:cs typeface="Roboto Mono" pitchFamily="34" charset="-120"/>
              </a:rPr>
              <a:t>02</a:t>
            </a:r>
            <a:endParaRPr lang="en-US" sz="584" dirty="0"/>
          </a:p>
        </p:txBody>
      </p:sp>
      <p:sp>
        <p:nvSpPr>
          <p:cNvPr id="18" name="Shape 13"/>
          <p:cNvSpPr/>
          <p:nvPr/>
        </p:nvSpPr>
        <p:spPr>
          <a:xfrm>
            <a:off x="3167025" y="1836837"/>
            <a:ext cx="571500" cy="571500"/>
          </a:xfrm>
          <a:prstGeom prst="ellipse">
            <a:avLst/>
          </a:prstGeom>
          <a:solidFill>
            <a:srgbClr val="64FFDA">
              <a:alpha val="10000"/>
            </a:srgbClr>
          </a:solidFill>
          <a:ln w="18288">
            <a:solidFill>
              <a:srgbClr val="64FFDA">
                <a:alpha val="20000"/>
              </a:srgbClr>
            </a:solidFill>
            <a:prstDash val="solid"/>
          </a:ln>
        </p:spPr>
        <p:txBody>
          <a:bodyPr/>
          <a:lstStyle/>
          <a:p>
            <a:endParaRPr lang="pt-BR"/>
          </a:p>
        </p:txBody>
      </p:sp>
      <p:pic>
        <p:nvPicPr>
          <p:cNvPr id="19" name="Image 3" descr="preencoded.png"/>
          <p:cNvPicPr>
            <a:picLocks noChangeAspect="1"/>
          </p:cNvPicPr>
          <p:nvPr/>
        </p:nvPicPr>
        <p:blipFill>
          <a:blip r:embed="rId5"/>
          <a:stretch>
            <a:fillRect/>
          </a:stretch>
        </p:blipFill>
        <p:spPr>
          <a:xfrm>
            <a:off x="3324188" y="2008287"/>
            <a:ext cx="257175" cy="228600"/>
          </a:xfrm>
          <a:prstGeom prst="rect">
            <a:avLst/>
          </a:prstGeom>
        </p:spPr>
      </p:pic>
      <p:sp>
        <p:nvSpPr>
          <p:cNvPr id="20" name="Text 14"/>
          <p:cNvSpPr/>
          <p:nvPr/>
        </p:nvSpPr>
        <p:spPr>
          <a:xfrm>
            <a:off x="2925031" y="2551212"/>
            <a:ext cx="1055489" cy="157163"/>
          </a:xfrm>
          <a:prstGeom prst="rect">
            <a:avLst/>
          </a:prstGeom>
          <a:noFill/>
          <a:ln/>
        </p:spPr>
        <p:txBody>
          <a:bodyPr wrap="none" lIns="0" tIns="0" rIns="0" bIns="0" rtlCol="0" anchor="t">
            <a:spAutoFit/>
          </a:bodyPr>
          <a:lstStyle/>
          <a:p>
            <a:pPr marL="0" indent="0" algn="ctr">
              <a:lnSpc>
                <a:spcPts val="1200"/>
              </a:lnSpc>
              <a:buNone/>
            </a:pPr>
            <a:r>
              <a:rPr lang="en-US" sz="885" b="1" dirty="0">
                <a:solidFill>
                  <a:srgbClr val="E6F1FF"/>
                </a:solidFill>
                <a:latin typeface="Montserrat" pitchFamily="34" charset="0"/>
                <a:ea typeface="Montserrat" pitchFamily="34" charset="-122"/>
                <a:cs typeface="Montserrat" pitchFamily="34" charset="-120"/>
              </a:rPr>
              <a:t>LEITURA &amp; OCR</a:t>
            </a:r>
            <a:endParaRPr lang="en-US" sz="885" dirty="0"/>
          </a:p>
        </p:txBody>
      </p:sp>
      <p:sp>
        <p:nvSpPr>
          <p:cNvPr id="21" name="Text 15"/>
          <p:cNvSpPr/>
          <p:nvPr/>
        </p:nvSpPr>
        <p:spPr>
          <a:xfrm>
            <a:off x="2809838" y="2779812"/>
            <a:ext cx="1285875" cy="420002"/>
          </a:xfrm>
          <a:prstGeom prst="rect">
            <a:avLst/>
          </a:prstGeom>
          <a:noFill/>
          <a:ln/>
        </p:spPr>
        <p:txBody>
          <a:bodyPr wrap="square" lIns="0" tIns="0" rIns="0" bIns="0" rtlCol="0" anchor="t">
            <a:spAutoFit/>
          </a:bodyPr>
          <a:lstStyle/>
          <a:p>
            <a:pPr marL="0" indent="0" algn="ctr">
              <a:lnSpc>
                <a:spcPts val="1100"/>
              </a:lnSpc>
              <a:buNone/>
            </a:pPr>
            <a:r>
              <a:rPr lang="en-US" sz="727" dirty="0">
                <a:solidFill>
                  <a:srgbClr val="A8B2D1"/>
                </a:solidFill>
                <a:latin typeface="Open Sans" pitchFamily="34" charset="0"/>
                <a:ea typeface="Open Sans" pitchFamily="34" charset="-122"/>
                <a:cs typeface="Open Sans" pitchFamily="34" charset="-120"/>
              </a:rPr>
              <a:t>IA converte imagem em texto e identifica palavras-chave.</a:t>
            </a:r>
            <a:endParaRPr lang="en-US" sz="727" dirty="0"/>
          </a:p>
        </p:txBody>
      </p:sp>
      <p:pic>
        <p:nvPicPr>
          <p:cNvPr id="22" name="Image 4" descr="preencoded.png"/>
          <p:cNvPicPr>
            <a:picLocks noChangeAspect="1"/>
          </p:cNvPicPr>
          <p:nvPr/>
        </p:nvPicPr>
        <p:blipFill>
          <a:blip r:embed="rId6"/>
          <a:stretch>
            <a:fillRect/>
          </a:stretch>
        </p:blipFill>
        <p:spPr>
          <a:xfrm>
            <a:off x="4518366" y="2608362"/>
            <a:ext cx="107156" cy="171450"/>
          </a:xfrm>
          <a:prstGeom prst="rect">
            <a:avLst/>
          </a:prstGeom>
        </p:spPr>
      </p:pic>
      <p:sp>
        <p:nvSpPr>
          <p:cNvPr id="23" name="Shape 16"/>
          <p:cNvSpPr/>
          <p:nvPr/>
        </p:nvSpPr>
        <p:spPr>
          <a:xfrm>
            <a:off x="4905301" y="1693962"/>
            <a:ext cx="1571625" cy="2000250"/>
          </a:xfrm>
          <a:prstGeom prst="rect">
            <a:avLst/>
          </a:prstGeom>
          <a:solidFill>
            <a:srgbClr val="0A192F">
              <a:alpha val="90000"/>
            </a:srgbClr>
          </a:solidFill>
          <a:ln w="9144">
            <a:solidFill>
              <a:srgbClr val="64FFDA">
                <a:alpha val="30000"/>
              </a:srgbClr>
            </a:solidFill>
            <a:prstDash val="solid"/>
          </a:ln>
        </p:spPr>
        <p:txBody>
          <a:bodyPr/>
          <a:lstStyle/>
          <a:p>
            <a:endParaRPr lang="pt-BR"/>
          </a:p>
        </p:txBody>
      </p:sp>
      <p:sp>
        <p:nvSpPr>
          <p:cNvPr id="24" name="Shape 17"/>
          <p:cNvSpPr/>
          <p:nvPr/>
        </p:nvSpPr>
        <p:spPr>
          <a:xfrm>
            <a:off x="5546452" y="1586805"/>
            <a:ext cx="289322" cy="198239"/>
          </a:xfrm>
          <a:prstGeom prst="roundRect">
            <a:avLst/>
          </a:prstGeom>
          <a:solidFill>
            <a:srgbClr val="0A192F"/>
          </a:solidFill>
          <a:ln w="9144">
            <a:solidFill>
              <a:srgbClr val="64FFDA"/>
            </a:solidFill>
            <a:prstDash val="solid"/>
          </a:ln>
        </p:spPr>
        <p:txBody>
          <a:bodyPr/>
          <a:lstStyle/>
          <a:p>
            <a:endParaRPr lang="pt-BR"/>
          </a:p>
        </p:txBody>
      </p:sp>
      <p:sp>
        <p:nvSpPr>
          <p:cNvPr id="25" name="Text 18"/>
          <p:cNvSpPr/>
          <p:nvPr/>
        </p:nvSpPr>
        <p:spPr>
          <a:xfrm>
            <a:off x="5546452" y="1586805"/>
            <a:ext cx="289322" cy="198239"/>
          </a:xfrm>
          <a:prstGeom prst="rect">
            <a:avLst/>
          </a:prstGeom>
          <a:noFill/>
          <a:ln/>
        </p:spPr>
        <p:txBody>
          <a:bodyPr wrap="square" lIns="102108" tIns="42545" rIns="102108" bIns="42545" rtlCol="0" anchor="t">
            <a:spAutoFit/>
          </a:bodyPr>
          <a:lstStyle/>
          <a:p>
            <a:pPr marL="0" indent="0" algn="ctr">
              <a:lnSpc>
                <a:spcPts val="800"/>
              </a:lnSpc>
              <a:buNone/>
            </a:pPr>
            <a:r>
              <a:rPr lang="en-US" sz="584" b="1" dirty="0">
                <a:solidFill>
                  <a:srgbClr val="64FFDA"/>
                </a:solidFill>
                <a:latin typeface="Roboto Mono" pitchFamily="34" charset="0"/>
                <a:ea typeface="Roboto Mono" pitchFamily="34" charset="-122"/>
                <a:cs typeface="Roboto Mono" pitchFamily="34" charset="-120"/>
              </a:rPr>
              <a:t>03</a:t>
            </a:r>
            <a:endParaRPr lang="en-US" sz="584" dirty="0"/>
          </a:p>
        </p:txBody>
      </p:sp>
      <p:sp>
        <p:nvSpPr>
          <p:cNvPr id="26" name="Shape 19"/>
          <p:cNvSpPr/>
          <p:nvPr/>
        </p:nvSpPr>
        <p:spPr>
          <a:xfrm>
            <a:off x="5405363" y="1836837"/>
            <a:ext cx="571500" cy="571500"/>
          </a:xfrm>
          <a:prstGeom prst="ellipse">
            <a:avLst/>
          </a:prstGeom>
          <a:solidFill>
            <a:srgbClr val="64FFDA">
              <a:alpha val="10000"/>
            </a:srgbClr>
          </a:solidFill>
          <a:ln w="18288">
            <a:solidFill>
              <a:srgbClr val="64FFDA">
                <a:alpha val="20000"/>
              </a:srgbClr>
            </a:solidFill>
            <a:prstDash val="solid"/>
          </a:ln>
        </p:spPr>
        <p:txBody>
          <a:bodyPr/>
          <a:lstStyle/>
          <a:p>
            <a:endParaRPr lang="pt-BR"/>
          </a:p>
        </p:txBody>
      </p:sp>
      <p:pic>
        <p:nvPicPr>
          <p:cNvPr id="27" name="Image 5" descr="preencoded.png"/>
          <p:cNvPicPr>
            <a:picLocks noChangeAspect="1"/>
          </p:cNvPicPr>
          <p:nvPr/>
        </p:nvPicPr>
        <p:blipFill>
          <a:blip r:embed="rId7"/>
          <a:stretch>
            <a:fillRect/>
          </a:stretch>
        </p:blipFill>
        <p:spPr>
          <a:xfrm>
            <a:off x="5576813" y="2008287"/>
            <a:ext cx="228600" cy="228600"/>
          </a:xfrm>
          <a:prstGeom prst="rect">
            <a:avLst/>
          </a:prstGeom>
        </p:spPr>
      </p:pic>
      <p:sp>
        <p:nvSpPr>
          <p:cNvPr id="28" name="Text 20"/>
          <p:cNvSpPr/>
          <p:nvPr/>
        </p:nvSpPr>
        <p:spPr>
          <a:xfrm>
            <a:off x="5137472" y="2551212"/>
            <a:ext cx="1107281" cy="157163"/>
          </a:xfrm>
          <a:prstGeom prst="rect">
            <a:avLst/>
          </a:prstGeom>
          <a:noFill/>
          <a:ln/>
        </p:spPr>
        <p:txBody>
          <a:bodyPr wrap="none" lIns="0" tIns="0" rIns="0" bIns="0" rtlCol="0" anchor="t">
            <a:spAutoFit/>
          </a:bodyPr>
          <a:lstStyle/>
          <a:p>
            <a:pPr marL="0" indent="0" algn="ctr">
              <a:lnSpc>
                <a:spcPts val="1200"/>
              </a:lnSpc>
              <a:buNone/>
            </a:pPr>
            <a:r>
              <a:rPr lang="en-US" sz="885" b="1" dirty="0">
                <a:solidFill>
                  <a:srgbClr val="E6F1FF"/>
                </a:solidFill>
                <a:latin typeface="Montserrat" pitchFamily="34" charset="0"/>
                <a:ea typeface="Montserrat" pitchFamily="34" charset="-122"/>
                <a:cs typeface="Montserrat" pitchFamily="34" charset="-120"/>
              </a:rPr>
              <a:t>CLASSIFICAÇÃO</a:t>
            </a:r>
            <a:endParaRPr lang="en-US" sz="885" dirty="0"/>
          </a:p>
        </p:txBody>
      </p:sp>
      <p:sp>
        <p:nvSpPr>
          <p:cNvPr id="29" name="Text 21"/>
          <p:cNvSpPr/>
          <p:nvPr/>
        </p:nvSpPr>
        <p:spPr>
          <a:xfrm>
            <a:off x="5048176" y="2779812"/>
            <a:ext cx="1285875" cy="420002"/>
          </a:xfrm>
          <a:prstGeom prst="rect">
            <a:avLst/>
          </a:prstGeom>
          <a:noFill/>
          <a:ln/>
        </p:spPr>
        <p:txBody>
          <a:bodyPr wrap="square" lIns="0" tIns="0" rIns="0" bIns="0" rtlCol="0" anchor="t">
            <a:spAutoFit/>
          </a:bodyPr>
          <a:lstStyle/>
          <a:p>
            <a:pPr marL="0" indent="0" algn="ctr">
              <a:lnSpc>
                <a:spcPts val="1100"/>
              </a:lnSpc>
              <a:buNone/>
            </a:pPr>
            <a:r>
              <a:rPr lang="en-US" sz="727" dirty="0">
                <a:solidFill>
                  <a:srgbClr val="A8B2D1"/>
                </a:solidFill>
                <a:latin typeface="Open Sans" pitchFamily="34" charset="0"/>
                <a:ea typeface="Open Sans" pitchFamily="34" charset="-122"/>
                <a:cs typeface="Open Sans" pitchFamily="34" charset="-120"/>
              </a:rPr>
              <a:t>Separa "Prazo Fatal" de "Mero Expediente" com base no teor.</a:t>
            </a:r>
            <a:endParaRPr lang="en-US" sz="727" dirty="0"/>
          </a:p>
        </p:txBody>
      </p:sp>
      <p:pic>
        <p:nvPicPr>
          <p:cNvPr id="30" name="Image 6" descr="preencoded.png"/>
          <p:cNvPicPr>
            <a:picLocks noChangeAspect="1"/>
          </p:cNvPicPr>
          <p:nvPr/>
        </p:nvPicPr>
        <p:blipFill>
          <a:blip r:embed="rId8"/>
          <a:stretch>
            <a:fillRect/>
          </a:stretch>
        </p:blipFill>
        <p:spPr>
          <a:xfrm>
            <a:off x="6756704" y="2608362"/>
            <a:ext cx="107156" cy="171450"/>
          </a:xfrm>
          <a:prstGeom prst="rect">
            <a:avLst/>
          </a:prstGeom>
        </p:spPr>
      </p:pic>
      <p:sp>
        <p:nvSpPr>
          <p:cNvPr id="31" name="Shape 22"/>
          <p:cNvSpPr/>
          <p:nvPr/>
        </p:nvSpPr>
        <p:spPr>
          <a:xfrm>
            <a:off x="7143638" y="1693962"/>
            <a:ext cx="1571625" cy="2000250"/>
          </a:xfrm>
          <a:prstGeom prst="rect">
            <a:avLst/>
          </a:prstGeom>
          <a:solidFill>
            <a:srgbClr val="0A192F">
              <a:alpha val="90000"/>
            </a:srgbClr>
          </a:solidFill>
          <a:ln w="9144">
            <a:solidFill>
              <a:srgbClr val="64FFDA">
                <a:alpha val="30000"/>
              </a:srgbClr>
            </a:solidFill>
            <a:prstDash val="solid"/>
          </a:ln>
        </p:spPr>
        <p:txBody>
          <a:bodyPr/>
          <a:lstStyle/>
          <a:p>
            <a:endParaRPr lang="pt-BR"/>
          </a:p>
        </p:txBody>
      </p:sp>
      <p:sp>
        <p:nvSpPr>
          <p:cNvPr id="32" name="Shape 23"/>
          <p:cNvSpPr/>
          <p:nvPr/>
        </p:nvSpPr>
        <p:spPr>
          <a:xfrm>
            <a:off x="7784790" y="1586805"/>
            <a:ext cx="289322" cy="198239"/>
          </a:xfrm>
          <a:prstGeom prst="roundRect">
            <a:avLst/>
          </a:prstGeom>
          <a:solidFill>
            <a:srgbClr val="0A192F"/>
          </a:solidFill>
          <a:ln w="9144">
            <a:solidFill>
              <a:srgbClr val="64FFDA"/>
            </a:solidFill>
            <a:prstDash val="solid"/>
          </a:ln>
        </p:spPr>
        <p:txBody>
          <a:bodyPr/>
          <a:lstStyle/>
          <a:p>
            <a:endParaRPr lang="pt-BR"/>
          </a:p>
        </p:txBody>
      </p:sp>
      <p:sp>
        <p:nvSpPr>
          <p:cNvPr id="33" name="Text 24"/>
          <p:cNvSpPr/>
          <p:nvPr/>
        </p:nvSpPr>
        <p:spPr>
          <a:xfrm>
            <a:off x="7784790" y="1586805"/>
            <a:ext cx="289322" cy="198239"/>
          </a:xfrm>
          <a:prstGeom prst="rect">
            <a:avLst/>
          </a:prstGeom>
          <a:noFill/>
          <a:ln/>
        </p:spPr>
        <p:txBody>
          <a:bodyPr wrap="square" lIns="102108" tIns="42545" rIns="102108" bIns="42545" rtlCol="0" anchor="t">
            <a:spAutoFit/>
          </a:bodyPr>
          <a:lstStyle/>
          <a:p>
            <a:pPr marL="0" indent="0" algn="ctr">
              <a:lnSpc>
                <a:spcPts val="800"/>
              </a:lnSpc>
              <a:buNone/>
            </a:pPr>
            <a:r>
              <a:rPr lang="en-US" sz="584" b="1" dirty="0">
                <a:solidFill>
                  <a:srgbClr val="64FFDA"/>
                </a:solidFill>
                <a:latin typeface="Roboto Mono" pitchFamily="34" charset="0"/>
                <a:ea typeface="Roboto Mono" pitchFamily="34" charset="-122"/>
                <a:cs typeface="Roboto Mono" pitchFamily="34" charset="-120"/>
              </a:rPr>
              <a:t>04</a:t>
            </a:r>
            <a:endParaRPr lang="en-US" sz="584" dirty="0"/>
          </a:p>
        </p:txBody>
      </p:sp>
      <p:sp>
        <p:nvSpPr>
          <p:cNvPr id="34" name="Shape 25"/>
          <p:cNvSpPr/>
          <p:nvPr/>
        </p:nvSpPr>
        <p:spPr>
          <a:xfrm>
            <a:off x="7643701" y="1836837"/>
            <a:ext cx="571500" cy="571500"/>
          </a:xfrm>
          <a:prstGeom prst="ellipse">
            <a:avLst/>
          </a:prstGeom>
          <a:solidFill>
            <a:srgbClr val="64FFDA">
              <a:alpha val="10000"/>
            </a:srgbClr>
          </a:solidFill>
          <a:ln w="18288">
            <a:solidFill>
              <a:srgbClr val="64FFDA">
                <a:alpha val="20000"/>
              </a:srgbClr>
            </a:solidFill>
            <a:prstDash val="solid"/>
          </a:ln>
        </p:spPr>
        <p:txBody>
          <a:bodyPr/>
          <a:lstStyle/>
          <a:p>
            <a:endParaRPr lang="pt-BR"/>
          </a:p>
        </p:txBody>
      </p:sp>
      <p:pic>
        <p:nvPicPr>
          <p:cNvPr id="35" name="Image 7" descr="preencoded.png"/>
          <p:cNvPicPr>
            <a:picLocks noChangeAspect="1"/>
          </p:cNvPicPr>
          <p:nvPr/>
        </p:nvPicPr>
        <p:blipFill>
          <a:blip r:embed="rId9"/>
          <a:stretch>
            <a:fillRect/>
          </a:stretch>
        </p:blipFill>
        <p:spPr>
          <a:xfrm>
            <a:off x="7786576" y="2008287"/>
            <a:ext cx="285750" cy="228600"/>
          </a:xfrm>
          <a:prstGeom prst="rect">
            <a:avLst/>
          </a:prstGeom>
        </p:spPr>
      </p:pic>
      <p:sp>
        <p:nvSpPr>
          <p:cNvPr id="36" name="Text 26"/>
          <p:cNvSpPr/>
          <p:nvPr/>
        </p:nvSpPr>
        <p:spPr>
          <a:xfrm>
            <a:off x="7499040" y="2551212"/>
            <a:ext cx="860822" cy="157163"/>
          </a:xfrm>
          <a:prstGeom prst="rect">
            <a:avLst/>
          </a:prstGeom>
          <a:noFill/>
          <a:ln/>
        </p:spPr>
        <p:txBody>
          <a:bodyPr wrap="none" lIns="0" tIns="0" rIns="0" bIns="0" rtlCol="0" anchor="t">
            <a:spAutoFit/>
          </a:bodyPr>
          <a:lstStyle/>
          <a:p>
            <a:pPr marL="0" indent="0" algn="ctr">
              <a:lnSpc>
                <a:spcPts val="1200"/>
              </a:lnSpc>
              <a:buNone/>
            </a:pPr>
            <a:r>
              <a:rPr lang="en-US" sz="885" b="1" dirty="0">
                <a:solidFill>
                  <a:srgbClr val="E6F1FF"/>
                </a:solidFill>
                <a:latin typeface="Montserrat" pitchFamily="34" charset="0"/>
                <a:ea typeface="Montserrat" pitchFamily="34" charset="-122"/>
                <a:cs typeface="Montserrat" pitchFamily="34" charset="-120"/>
              </a:rPr>
              <a:t>ATRIBUIÇÃO</a:t>
            </a:r>
            <a:endParaRPr lang="en-US" sz="885" dirty="0"/>
          </a:p>
        </p:txBody>
      </p:sp>
      <p:sp>
        <p:nvSpPr>
          <p:cNvPr id="37" name="Text 27"/>
          <p:cNvSpPr/>
          <p:nvPr/>
        </p:nvSpPr>
        <p:spPr>
          <a:xfrm>
            <a:off x="7286513" y="2779812"/>
            <a:ext cx="1285875" cy="420002"/>
          </a:xfrm>
          <a:prstGeom prst="rect">
            <a:avLst/>
          </a:prstGeom>
          <a:noFill/>
          <a:ln/>
        </p:spPr>
        <p:txBody>
          <a:bodyPr wrap="square" lIns="0" tIns="0" rIns="0" bIns="0" rtlCol="0" anchor="t">
            <a:spAutoFit/>
          </a:bodyPr>
          <a:lstStyle/>
          <a:p>
            <a:pPr marL="0" indent="0" algn="ctr">
              <a:lnSpc>
                <a:spcPts val="1100"/>
              </a:lnSpc>
              <a:buNone/>
            </a:pPr>
            <a:r>
              <a:rPr lang="en-US" sz="727" dirty="0">
                <a:solidFill>
                  <a:srgbClr val="A8B2D1"/>
                </a:solidFill>
                <a:latin typeface="Open Sans" pitchFamily="34" charset="0"/>
                <a:ea typeface="Open Sans" pitchFamily="34" charset="-122"/>
                <a:cs typeface="Open Sans" pitchFamily="34" charset="-120"/>
              </a:rPr>
              <a:t>Envia para a pasta do advogado responsável pelo caso.</a:t>
            </a:r>
            <a:endParaRPr lang="en-US" sz="727" dirty="0"/>
          </a:p>
        </p:txBody>
      </p:sp>
      <p:sp>
        <p:nvSpPr>
          <p:cNvPr id="38" name="Shape 28"/>
          <p:cNvSpPr/>
          <p:nvPr/>
        </p:nvSpPr>
        <p:spPr>
          <a:xfrm>
            <a:off x="428625" y="4171950"/>
            <a:ext cx="8286750" cy="542925"/>
          </a:xfrm>
          <a:prstGeom prst="rect">
            <a:avLst/>
          </a:prstGeom>
          <a:solidFill>
            <a:srgbClr val="64FFDA">
              <a:alpha val="10000"/>
            </a:srgbClr>
          </a:solidFill>
          <a:ln/>
        </p:spPr>
        <p:txBody>
          <a:bodyPr/>
          <a:lstStyle/>
          <a:p>
            <a:endParaRPr lang="pt-BR"/>
          </a:p>
        </p:txBody>
      </p:sp>
      <p:sp>
        <p:nvSpPr>
          <p:cNvPr id="39" name="Shape 29"/>
          <p:cNvSpPr/>
          <p:nvPr/>
        </p:nvSpPr>
        <p:spPr>
          <a:xfrm>
            <a:off x="428625" y="4171950"/>
            <a:ext cx="28575" cy="542925"/>
          </a:xfrm>
          <a:prstGeom prst="rect">
            <a:avLst/>
          </a:prstGeom>
          <a:solidFill>
            <a:srgbClr val="64FFDA"/>
          </a:solidFill>
          <a:ln/>
        </p:spPr>
        <p:txBody>
          <a:bodyPr/>
          <a:lstStyle/>
          <a:p>
            <a:endParaRPr lang="pt-BR"/>
          </a:p>
        </p:txBody>
      </p:sp>
      <p:pic>
        <p:nvPicPr>
          <p:cNvPr id="40" name="Image 8" descr="preencoded.png"/>
          <p:cNvPicPr>
            <a:picLocks noChangeAspect="1"/>
          </p:cNvPicPr>
          <p:nvPr/>
        </p:nvPicPr>
        <p:blipFill>
          <a:blip r:embed="rId10"/>
          <a:stretch>
            <a:fillRect/>
          </a:stretch>
        </p:blipFill>
        <p:spPr>
          <a:xfrm>
            <a:off x="2160984" y="4314825"/>
            <a:ext cx="289322" cy="257175"/>
          </a:xfrm>
          <a:prstGeom prst="rect">
            <a:avLst/>
          </a:prstGeom>
        </p:spPr>
      </p:pic>
      <p:sp>
        <p:nvSpPr>
          <p:cNvPr id="41" name="Text 30"/>
          <p:cNvSpPr/>
          <p:nvPr/>
        </p:nvSpPr>
        <p:spPr>
          <a:xfrm>
            <a:off x="2593181" y="4326434"/>
            <a:ext cx="4389834" cy="233958"/>
          </a:xfrm>
          <a:prstGeom prst="rect">
            <a:avLst/>
          </a:prstGeom>
          <a:noFill/>
          <a:ln/>
        </p:spPr>
        <p:txBody>
          <a:bodyPr wrap="none" lIns="0" tIns="0" rIns="0" bIns="0" rtlCol="0" anchor="t">
            <a:spAutoFit/>
          </a:bodyPr>
          <a:lstStyle/>
          <a:p>
            <a:pPr marL="0" indent="0" algn="l">
              <a:lnSpc>
                <a:spcPts val="1600"/>
              </a:lnSpc>
              <a:buNone/>
            </a:pPr>
            <a:r>
              <a:rPr lang="en-US" sz="1193" b="1" dirty="0">
                <a:solidFill>
                  <a:srgbClr val="E6F1FF"/>
                </a:solidFill>
                <a:latin typeface="Open Sans" pitchFamily="34" charset="0"/>
                <a:ea typeface="Open Sans" pitchFamily="34" charset="-122"/>
                <a:cs typeface="Open Sans" pitchFamily="34" charset="-120"/>
              </a:rPr>
              <a:t>IMPACTO: Redução de </a:t>
            </a:r>
            <a:r>
              <a:rPr lang="en-US" sz="1193" b="1" dirty="0">
                <a:solidFill>
                  <a:srgbClr val="64FFDA"/>
                </a:solidFill>
                <a:latin typeface="Open Sans" pitchFamily="34" charset="0"/>
                <a:ea typeface="Open Sans" pitchFamily="34" charset="-122"/>
                <a:cs typeface="Open Sans" pitchFamily="34" charset="-120"/>
              </a:rPr>
              <a:t>70%</a:t>
            </a:r>
            <a:r>
              <a:rPr lang="en-US" sz="1193" b="1" dirty="0">
                <a:solidFill>
                  <a:srgbClr val="E6F1FF"/>
                </a:solidFill>
                <a:latin typeface="Open Sans" pitchFamily="34" charset="0"/>
                <a:ea typeface="Open Sans" pitchFamily="34" charset="-122"/>
                <a:cs typeface="Open Sans" pitchFamily="34" charset="-120"/>
              </a:rPr>
              <a:t> no tempo de distribuição.</a:t>
            </a:r>
            <a:endParaRPr lang="en-US" sz="1193"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 37">
    <p:spTree>
      <p:nvGrpSpPr>
        <p:cNvPr id="1" name=""/>
        <p:cNvGrpSpPr/>
        <p:nvPr/>
      </p:nvGrpSpPr>
      <p:grpSpPr>
        <a:xfrm>
          <a:off x="0" y="0"/>
          <a:ext cx="0" cy="0"/>
          <a:chOff x="0" y="0"/>
          <a:chExt cx="0" cy="0"/>
        </a:xfrm>
      </p:grpSpPr>
      <p:sp>
        <p:nvSpPr>
          <p:cNvPr id="3" name="Shape 0"/>
          <p:cNvSpPr/>
          <p:nvPr/>
        </p:nvSpPr>
        <p:spPr>
          <a:xfrm>
            <a:off x="428625" y="428625"/>
            <a:ext cx="8286750" cy="716161"/>
          </a:xfrm>
          <a:prstGeom prst="rect">
            <a:avLst/>
          </a:prstGeom>
          <a:solidFill>
            <a:srgbClr val="000000">
              <a:alpha val="0"/>
            </a:srgbClr>
          </a:solidFill>
          <a:ln/>
        </p:spPr>
        <p:txBody>
          <a:bodyPr/>
          <a:lstStyle/>
          <a:p>
            <a:endParaRPr lang="pt-BR"/>
          </a:p>
        </p:txBody>
      </p:sp>
      <p:sp>
        <p:nvSpPr>
          <p:cNvPr id="4" name="Shape 1"/>
          <p:cNvSpPr/>
          <p:nvPr/>
        </p:nvSpPr>
        <p:spPr>
          <a:xfrm>
            <a:off x="428625" y="428625"/>
            <a:ext cx="28575" cy="716161"/>
          </a:xfrm>
          <a:prstGeom prst="rect">
            <a:avLst/>
          </a:prstGeom>
          <a:solidFill>
            <a:srgbClr val="64FFDA"/>
          </a:solidFill>
          <a:ln/>
        </p:spPr>
        <p:txBody>
          <a:bodyPr/>
          <a:lstStyle/>
          <a:p>
            <a:endParaRPr lang="pt-BR"/>
          </a:p>
        </p:txBody>
      </p:sp>
      <p:sp>
        <p:nvSpPr>
          <p:cNvPr id="5" name="Text 2"/>
          <p:cNvSpPr/>
          <p:nvPr/>
        </p:nvSpPr>
        <p:spPr>
          <a:xfrm>
            <a:off x="571500" y="428625"/>
            <a:ext cx="8143875" cy="417909"/>
          </a:xfrm>
          <a:prstGeom prst="rect">
            <a:avLst/>
          </a:prstGeom>
          <a:noFill/>
          <a:ln/>
        </p:spPr>
        <p:txBody>
          <a:bodyPr wrap="none" lIns="0" tIns="0" rIns="0" bIns="0" rtlCol="0" anchor="t">
            <a:spAutoFit/>
          </a:bodyPr>
          <a:lstStyle/>
          <a:p>
            <a:pPr marL="0" indent="0" algn="l">
              <a:lnSpc>
                <a:spcPts val="3200"/>
              </a:lnSpc>
              <a:buNone/>
            </a:pPr>
            <a:r>
              <a:rPr lang="en-US" sz="2436" b="1" dirty="0">
                <a:solidFill>
                  <a:srgbClr val="E6F1FF"/>
                </a:solidFill>
                <a:latin typeface="Montserrat" pitchFamily="34" charset="0"/>
                <a:ea typeface="Montserrat" pitchFamily="34" charset="-122"/>
                <a:cs typeface="Montserrat" pitchFamily="34" charset="-120"/>
              </a:rPr>
              <a:t>ANÁLISE PREDITIVA</a:t>
            </a:r>
            <a:endParaRPr lang="en-US" sz="2436" dirty="0"/>
          </a:p>
        </p:txBody>
      </p:sp>
      <p:sp>
        <p:nvSpPr>
          <p:cNvPr id="6" name="Text 3"/>
          <p:cNvSpPr/>
          <p:nvPr/>
        </p:nvSpPr>
        <p:spPr>
          <a:xfrm>
            <a:off x="571500" y="917972"/>
            <a:ext cx="8143875" cy="226814"/>
          </a:xfrm>
          <a:prstGeom prst="rect">
            <a:avLst/>
          </a:prstGeom>
          <a:noFill/>
          <a:ln/>
        </p:spPr>
        <p:txBody>
          <a:bodyPr wrap="none" lIns="0" tIns="0" rIns="0" bIns="0" rtlCol="0" anchor="t">
            <a:spAutoFit/>
          </a:bodyPr>
          <a:lstStyle/>
          <a:p>
            <a:pPr marL="0" indent="0" algn="l">
              <a:lnSpc>
                <a:spcPts val="1600"/>
              </a:lnSpc>
              <a:buNone/>
            </a:pPr>
            <a:r>
              <a:rPr lang="en-US" sz="1269" dirty="0">
                <a:solidFill>
                  <a:srgbClr val="64FFDA"/>
                </a:solidFill>
                <a:latin typeface="Roboto Mono" pitchFamily="34" charset="0"/>
                <a:ea typeface="Roboto Mono" pitchFamily="34" charset="-122"/>
                <a:cs typeface="Roboto Mono" pitchFamily="34" charset="-120"/>
              </a:rPr>
              <a:t>Calculando Chances de Êxito</a:t>
            </a:r>
            <a:endParaRPr lang="en-US" sz="1269" dirty="0"/>
          </a:p>
        </p:txBody>
      </p:sp>
      <p:sp>
        <p:nvSpPr>
          <p:cNvPr id="7" name="Shape 4"/>
          <p:cNvSpPr/>
          <p:nvPr/>
        </p:nvSpPr>
        <p:spPr>
          <a:xfrm>
            <a:off x="428625" y="1359126"/>
            <a:ext cx="2900363" cy="1800532"/>
          </a:xfrm>
          <a:prstGeom prst="rect">
            <a:avLst/>
          </a:prstGeom>
          <a:solidFill>
            <a:srgbClr val="FFFFFF">
              <a:alpha val="3000"/>
            </a:srgbClr>
          </a:solidFill>
          <a:ln w="9144">
            <a:solidFill>
              <a:srgbClr val="64FFDA">
                <a:alpha val="20000"/>
              </a:srgbClr>
            </a:solidFill>
            <a:prstDash val="solid"/>
          </a:ln>
        </p:spPr>
        <p:txBody>
          <a:bodyPr/>
          <a:lstStyle/>
          <a:p>
            <a:endParaRPr lang="pt-BR"/>
          </a:p>
        </p:txBody>
      </p:sp>
      <p:pic>
        <p:nvPicPr>
          <p:cNvPr id="8" name="Image 1" descr="preencoded.png"/>
          <p:cNvPicPr>
            <a:picLocks noChangeAspect="1"/>
          </p:cNvPicPr>
          <p:nvPr/>
        </p:nvPicPr>
        <p:blipFill>
          <a:blip r:embed="rId3"/>
          <a:stretch>
            <a:fillRect/>
          </a:stretch>
        </p:blipFill>
        <p:spPr>
          <a:xfrm>
            <a:off x="607219" y="1560044"/>
            <a:ext cx="125016" cy="142875"/>
          </a:xfrm>
          <a:prstGeom prst="rect">
            <a:avLst/>
          </a:prstGeom>
        </p:spPr>
      </p:pic>
      <p:sp>
        <p:nvSpPr>
          <p:cNvPr id="9" name="Text 5"/>
          <p:cNvSpPr/>
          <p:nvPr/>
        </p:nvSpPr>
        <p:spPr>
          <a:xfrm>
            <a:off x="803672" y="1544864"/>
            <a:ext cx="1268016" cy="173236"/>
          </a:xfrm>
          <a:prstGeom prst="rect">
            <a:avLst/>
          </a:prstGeom>
          <a:noFill/>
          <a:ln/>
        </p:spPr>
        <p:txBody>
          <a:bodyPr wrap="none" lIns="0" tIns="0" rIns="0" bIns="0" rtlCol="0" anchor="t">
            <a:spAutoFit/>
          </a:bodyPr>
          <a:lstStyle/>
          <a:p>
            <a:pPr marL="0" indent="0" algn="l">
              <a:lnSpc>
                <a:spcPts val="1400"/>
              </a:lnSpc>
              <a:buNone/>
            </a:pPr>
            <a:r>
              <a:rPr lang="en-US" sz="987" b="1" dirty="0">
                <a:solidFill>
                  <a:srgbClr val="E6F1FF"/>
                </a:solidFill>
                <a:latin typeface="Montserrat" pitchFamily="34" charset="0"/>
                <a:ea typeface="Montserrat" pitchFamily="34" charset="-122"/>
                <a:cs typeface="Montserrat" pitchFamily="34" charset="-120"/>
              </a:rPr>
              <a:t>Como Funciona?</a:t>
            </a:r>
            <a:endParaRPr lang="en-US" sz="987" dirty="0"/>
          </a:p>
        </p:txBody>
      </p:sp>
      <p:sp>
        <p:nvSpPr>
          <p:cNvPr id="10" name="Text 6"/>
          <p:cNvSpPr/>
          <p:nvPr/>
        </p:nvSpPr>
        <p:spPr>
          <a:xfrm>
            <a:off x="607219" y="1825256"/>
            <a:ext cx="2543175" cy="548590"/>
          </a:xfrm>
          <a:prstGeom prst="rect">
            <a:avLst/>
          </a:prstGeom>
          <a:noFill/>
          <a:ln/>
        </p:spPr>
        <p:txBody>
          <a:bodyPr wrap="square" lIns="0" tIns="0" rIns="0" bIns="0" rtlCol="0" anchor="t">
            <a:spAutoFit/>
          </a:bodyPr>
          <a:lstStyle/>
          <a:p>
            <a:pPr marL="0" indent="0" algn="l">
              <a:lnSpc>
                <a:spcPts val="1400"/>
              </a:lnSpc>
              <a:buNone/>
            </a:pPr>
            <a:r>
              <a:rPr lang="en-US" sz="834" dirty="0">
                <a:solidFill>
                  <a:srgbClr val="A8B2D1"/>
                </a:solidFill>
                <a:latin typeface="Open Sans" pitchFamily="34" charset="0"/>
                <a:ea typeface="Open Sans" pitchFamily="34" charset="-122"/>
                <a:cs typeface="Open Sans" pitchFamily="34" charset="-120"/>
              </a:rPr>
              <a:t>A IA analisa milhares de decisões anteriores do mesmo juiz ou tribunal para identificar padrões de julgamento em casos similares.</a:t>
            </a:r>
            <a:endParaRPr lang="en-US" sz="834" dirty="0"/>
          </a:p>
        </p:txBody>
      </p:sp>
      <p:sp>
        <p:nvSpPr>
          <p:cNvPr id="11" name="Text 7"/>
          <p:cNvSpPr/>
          <p:nvPr/>
        </p:nvSpPr>
        <p:spPr>
          <a:xfrm>
            <a:off x="607219" y="2631021"/>
            <a:ext cx="901898" cy="226814"/>
          </a:xfrm>
          <a:prstGeom prst="rect">
            <a:avLst/>
          </a:prstGeom>
          <a:noFill/>
          <a:ln/>
        </p:spPr>
        <p:txBody>
          <a:bodyPr wrap="none" lIns="0" tIns="0" rIns="0" bIns="0" rtlCol="0" anchor="t">
            <a:spAutoFit/>
          </a:bodyPr>
          <a:lstStyle/>
          <a:p>
            <a:pPr marL="0" indent="0" algn="ctr">
              <a:lnSpc>
                <a:spcPts val="1600"/>
              </a:lnSpc>
              <a:buNone/>
            </a:pPr>
            <a:r>
              <a:rPr lang="en-US" sz="1193" b="1" dirty="0">
                <a:solidFill>
                  <a:srgbClr val="64FFDA"/>
                </a:solidFill>
                <a:latin typeface="Roboto Mono" pitchFamily="34" charset="0"/>
                <a:ea typeface="Roboto Mono" pitchFamily="34" charset="-122"/>
                <a:cs typeface="Roboto Mono" pitchFamily="34" charset="-120"/>
              </a:rPr>
              <a:t>5.000+</a:t>
            </a:r>
            <a:endParaRPr lang="en-US" sz="1193" dirty="0"/>
          </a:p>
        </p:txBody>
      </p:sp>
      <p:sp>
        <p:nvSpPr>
          <p:cNvPr id="12" name="Text 8"/>
          <p:cNvSpPr/>
          <p:nvPr/>
        </p:nvSpPr>
        <p:spPr>
          <a:xfrm>
            <a:off x="607219" y="2857835"/>
            <a:ext cx="901898" cy="116086"/>
          </a:xfrm>
          <a:prstGeom prst="rect">
            <a:avLst/>
          </a:prstGeom>
          <a:noFill/>
          <a:ln/>
        </p:spPr>
        <p:txBody>
          <a:bodyPr wrap="none" lIns="0" tIns="0" rIns="0" bIns="0" rtlCol="0" anchor="t">
            <a:spAutoFit/>
          </a:bodyPr>
          <a:lstStyle/>
          <a:p>
            <a:pPr marL="0" indent="0" algn="ctr">
              <a:lnSpc>
                <a:spcPts val="800"/>
              </a:lnSpc>
              <a:buNone/>
            </a:pPr>
            <a:r>
              <a:rPr lang="en-US" sz="621" dirty="0">
                <a:solidFill>
                  <a:srgbClr val="A8B2D1"/>
                </a:solidFill>
                <a:latin typeface="Open Sans" pitchFamily="34" charset="0"/>
                <a:ea typeface="Open Sans" pitchFamily="34" charset="-122"/>
                <a:cs typeface="Open Sans" pitchFamily="34" charset="-120"/>
              </a:rPr>
              <a:t>DECISÕES ANALISADAS</a:t>
            </a:r>
            <a:endParaRPr lang="en-US" sz="621" dirty="0"/>
          </a:p>
        </p:txBody>
      </p:sp>
      <p:sp>
        <p:nvSpPr>
          <p:cNvPr id="13" name="Text 9"/>
          <p:cNvSpPr/>
          <p:nvPr/>
        </p:nvSpPr>
        <p:spPr>
          <a:xfrm>
            <a:off x="2319933" y="2631021"/>
            <a:ext cx="830461" cy="226814"/>
          </a:xfrm>
          <a:prstGeom prst="rect">
            <a:avLst/>
          </a:prstGeom>
          <a:noFill/>
          <a:ln/>
        </p:spPr>
        <p:txBody>
          <a:bodyPr wrap="none" lIns="0" tIns="0" rIns="0" bIns="0" rtlCol="0" anchor="t">
            <a:spAutoFit/>
          </a:bodyPr>
          <a:lstStyle/>
          <a:p>
            <a:pPr marL="0" indent="0" algn="ctr">
              <a:lnSpc>
                <a:spcPts val="1600"/>
              </a:lnSpc>
              <a:buNone/>
            </a:pPr>
            <a:r>
              <a:rPr lang="en-US" sz="1193" b="1" dirty="0">
                <a:solidFill>
                  <a:srgbClr val="64FFDA"/>
                </a:solidFill>
                <a:latin typeface="Roboto Mono" pitchFamily="34" charset="0"/>
                <a:ea typeface="Roboto Mono" pitchFamily="34" charset="-122"/>
                <a:cs typeface="Roboto Mono" pitchFamily="34" charset="-120"/>
              </a:rPr>
              <a:t>92%</a:t>
            </a:r>
            <a:endParaRPr lang="en-US" sz="1193" dirty="0"/>
          </a:p>
        </p:txBody>
      </p:sp>
      <p:sp>
        <p:nvSpPr>
          <p:cNvPr id="14" name="Text 10"/>
          <p:cNvSpPr/>
          <p:nvPr/>
        </p:nvSpPr>
        <p:spPr>
          <a:xfrm>
            <a:off x="2319933" y="2857835"/>
            <a:ext cx="830461" cy="116086"/>
          </a:xfrm>
          <a:prstGeom prst="rect">
            <a:avLst/>
          </a:prstGeom>
          <a:noFill/>
          <a:ln/>
        </p:spPr>
        <p:txBody>
          <a:bodyPr wrap="none" lIns="0" tIns="0" rIns="0" bIns="0" rtlCol="0" anchor="t">
            <a:spAutoFit/>
          </a:bodyPr>
          <a:lstStyle/>
          <a:p>
            <a:pPr marL="0" indent="0" algn="ctr">
              <a:lnSpc>
                <a:spcPts val="800"/>
              </a:lnSpc>
              <a:buNone/>
            </a:pPr>
            <a:r>
              <a:rPr lang="en-US" sz="621" dirty="0">
                <a:solidFill>
                  <a:srgbClr val="A8B2D1"/>
                </a:solidFill>
                <a:latin typeface="Open Sans" pitchFamily="34" charset="0"/>
                <a:ea typeface="Open Sans" pitchFamily="34" charset="-122"/>
                <a:cs typeface="Open Sans" pitchFamily="34" charset="-120"/>
              </a:rPr>
              <a:t>PRECISÃO HISTÓRICA</a:t>
            </a:r>
            <a:endParaRPr lang="en-US" sz="621" dirty="0"/>
          </a:p>
        </p:txBody>
      </p:sp>
      <p:sp>
        <p:nvSpPr>
          <p:cNvPr id="15" name="Shape 11"/>
          <p:cNvSpPr/>
          <p:nvPr/>
        </p:nvSpPr>
        <p:spPr>
          <a:xfrm>
            <a:off x="428625" y="3295390"/>
            <a:ext cx="2900363" cy="1017594"/>
          </a:xfrm>
          <a:prstGeom prst="rect">
            <a:avLst/>
          </a:prstGeom>
          <a:solidFill>
            <a:srgbClr val="FFFFFF">
              <a:alpha val="3000"/>
            </a:srgbClr>
          </a:solidFill>
          <a:ln w="9144">
            <a:solidFill>
              <a:srgbClr val="FF6384"/>
            </a:solidFill>
            <a:prstDash val="solid"/>
          </a:ln>
        </p:spPr>
        <p:txBody>
          <a:bodyPr/>
          <a:lstStyle/>
          <a:p>
            <a:endParaRPr lang="pt-BR"/>
          </a:p>
        </p:txBody>
      </p:sp>
      <p:pic>
        <p:nvPicPr>
          <p:cNvPr id="16" name="Image 2" descr="preencoded.png"/>
          <p:cNvPicPr>
            <a:picLocks noChangeAspect="1"/>
          </p:cNvPicPr>
          <p:nvPr/>
        </p:nvPicPr>
        <p:blipFill>
          <a:blip r:embed="rId4"/>
          <a:stretch>
            <a:fillRect/>
          </a:stretch>
        </p:blipFill>
        <p:spPr>
          <a:xfrm>
            <a:off x="607219" y="3496308"/>
            <a:ext cx="142875" cy="142875"/>
          </a:xfrm>
          <a:prstGeom prst="rect">
            <a:avLst/>
          </a:prstGeom>
        </p:spPr>
      </p:pic>
      <p:sp>
        <p:nvSpPr>
          <p:cNvPr id="17" name="Text 12"/>
          <p:cNvSpPr/>
          <p:nvPr/>
        </p:nvSpPr>
        <p:spPr>
          <a:xfrm>
            <a:off x="821531" y="3481127"/>
            <a:ext cx="1248370" cy="173236"/>
          </a:xfrm>
          <a:prstGeom prst="rect">
            <a:avLst/>
          </a:prstGeom>
          <a:noFill/>
          <a:ln/>
        </p:spPr>
        <p:txBody>
          <a:bodyPr wrap="none" lIns="0" tIns="0" rIns="0" bIns="0" rtlCol="0" anchor="t">
            <a:spAutoFit/>
          </a:bodyPr>
          <a:lstStyle/>
          <a:p>
            <a:pPr marL="0" indent="0" algn="l">
              <a:lnSpc>
                <a:spcPts val="1400"/>
              </a:lnSpc>
              <a:buNone/>
            </a:pPr>
            <a:r>
              <a:rPr lang="en-US" sz="987" b="1" dirty="0">
                <a:solidFill>
                  <a:srgbClr val="FF6384"/>
                </a:solidFill>
                <a:latin typeface="Montserrat" pitchFamily="34" charset="0"/>
                <a:ea typeface="Montserrat" pitchFamily="34" charset="-122"/>
                <a:cs typeface="Montserrat" pitchFamily="34" charset="-120"/>
              </a:rPr>
              <a:t>Risco Detectado</a:t>
            </a:r>
            <a:endParaRPr lang="en-US" sz="987" dirty="0"/>
          </a:p>
        </p:txBody>
      </p:sp>
      <p:sp>
        <p:nvSpPr>
          <p:cNvPr id="18" name="Text 13"/>
          <p:cNvSpPr/>
          <p:nvPr/>
        </p:nvSpPr>
        <p:spPr>
          <a:xfrm>
            <a:off x="607219" y="3761519"/>
            <a:ext cx="2543175" cy="365727"/>
          </a:xfrm>
          <a:prstGeom prst="rect">
            <a:avLst/>
          </a:prstGeom>
          <a:noFill/>
          <a:ln/>
        </p:spPr>
        <p:txBody>
          <a:bodyPr wrap="square" lIns="0" tIns="0" rIns="0" bIns="0" rtlCol="0" anchor="t">
            <a:spAutoFit/>
          </a:bodyPr>
          <a:lstStyle/>
          <a:p>
            <a:pPr marL="0" indent="0" algn="l">
              <a:lnSpc>
                <a:spcPts val="1400"/>
              </a:lnSpc>
              <a:buNone/>
            </a:pPr>
            <a:r>
              <a:rPr lang="en-US" sz="834" dirty="0">
                <a:solidFill>
                  <a:srgbClr val="A8B2D1"/>
                </a:solidFill>
                <a:latin typeface="Open Sans" pitchFamily="34" charset="0"/>
                <a:ea typeface="Open Sans" pitchFamily="34" charset="-122"/>
                <a:cs typeface="Open Sans" pitchFamily="34" charset="-120"/>
              </a:rPr>
              <a:t>O pedido de </a:t>
            </a:r>
            <a:r>
              <a:rPr lang="en-US" sz="784" b="1" dirty="0">
                <a:solidFill>
                  <a:srgbClr val="A8B2D1"/>
                </a:solidFill>
                <a:latin typeface="Open Sans" pitchFamily="34" charset="0"/>
                <a:ea typeface="Open Sans" pitchFamily="34" charset="-122"/>
                <a:cs typeface="Open Sans" pitchFamily="34" charset="-120"/>
              </a:rPr>
              <a:t>Lucros Cessantes</a:t>
            </a:r>
            <a:r>
              <a:rPr lang="en-US" sz="834" dirty="0">
                <a:solidFill>
                  <a:srgbClr val="A8B2D1"/>
                </a:solidFill>
                <a:latin typeface="Open Sans" pitchFamily="34" charset="0"/>
                <a:ea typeface="Open Sans" pitchFamily="34" charset="-122"/>
                <a:cs typeface="Open Sans" pitchFamily="34" charset="-120"/>
              </a:rPr>
              <a:t> tem alta taxa de rejeição nesta Vara Cível.</a:t>
            </a:r>
            <a:endParaRPr lang="en-US" sz="834" dirty="0"/>
          </a:p>
        </p:txBody>
      </p:sp>
      <p:sp>
        <p:nvSpPr>
          <p:cNvPr id="19" name="Shape 14"/>
          <p:cNvSpPr/>
          <p:nvPr/>
        </p:nvSpPr>
        <p:spPr>
          <a:xfrm>
            <a:off x="3614738" y="1359098"/>
            <a:ext cx="5100638" cy="3103959"/>
          </a:xfrm>
          <a:prstGeom prst="rect">
            <a:avLst/>
          </a:prstGeom>
          <a:solidFill>
            <a:srgbClr val="0A192F">
              <a:alpha val="50000"/>
            </a:srgbClr>
          </a:solidFill>
          <a:ln w="9144">
            <a:solidFill>
              <a:srgbClr val="FFFFFF">
                <a:alpha val="5000"/>
              </a:srgbClr>
            </a:solidFill>
            <a:prstDash val="solid"/>
          </a:ln>
        </p:spPr>
        <p:txBody>
          <a:bodyPr/>
          <a:lstStyle/>
          <a:p>
            <a:endParaRPr lang="pt-BR"/>
          </a:p>
        </p:txBody>
      </p:sp>
      <p:pic>
        <p:nvPicPr>
          <p:cNvPr id="20" name="Image 3" descr="preencoded.png"/>
          <p:cNvPicPr>
            <a:picLocks noChangeAspect="1"/>
          </p:cNvPicPr>
          <p:nvPr/>
        </p:nvPicPr>
        <p:blipFill>
          <a:blip r:embed="rId5"/>
          <a:stretch>
            <a:fillRect/>
          </a:stretch>
        </p:blipFill>
        <p:spPr>
          <a:xfrm>
            <a:off x="3757613" y="1501973"/>
            <a:ext cx="4800600" cy="2803922"/>
          </a:xfrm>
          <a:prstGeom prst="rect">
            <a:avLst/>
          </a:prstGeom>
        </p:spPr>
      </p:pic>
      <p:sp>
        <p:nvSpPr>
          <p:cNvPr id="21" name="Shape 15"/>
          <p:cNvSpPr/>
          <p:nvPr/>
        </p:nvSpPr>
        <p:spPr>
          <a:xfrm>
            <a:off x="428625" y="4448770"/>
            <a:ext cx="8286750" cy="564356"/>
          </a:xfrm>
          <a:prstGeom prst="rect">
            <a:avLst/>
          </a:prstGeom>
          <a:solidFill>
            <a:srgbClr val="64FFDA">
              <a:alpha val="10000"/>
            </a:srgbClr>
          </a:solidFill>
          <a:ln/>
        </p:spPr>
        <p:txBody>
          <a:bodyPr/>
          <a:lstStyle/>
          <a:p>
            <a:endParaRPr lang="pt-BR"/>
          </a:p>
        </p:txBody>
      </p:sp>
      <p:sp>
        <p:nvSpPr>
          <p:cNvPr id="22" name="Shape 16"/>
          <p:cNvSpPr/>
          <p:nvPr/>
        </p:nvSpPr>
        <p:spPr>
          <a:xfrm>
            <a:off x="428625" y="4448770"/>
            <a:ext cx="28575" cy="564356"/>
          </a:xfrm>
          <a:prstGeom prst="rect">
            <a:avLst/>
          </a:prstGeom>
          <a:solidFill>
            <a:srgbClr val="64FFDA"/>
          </a:solidFill>
          <a:ln/>
        </p:spPr>
        <p:txBody>
          <a:bodyPr/>
          <a:lstStyle/>
          <a:p>
            <a:endParaRPr lang="pt-BR"/>
          </a:p>
        </p:txBody>
      </p:sp>
      <p:pic>
        <p:nvPicPr>
          <p:cNvPr id="23" name="Image 4" descr="preencoded.png"/>
          <p:cNvPicPr>
            <a:picLocks noChangeAspect="1"/>
          </p:cNvPicPr>
          <p:nvPr/>
        </p:nvPicPr>
        <p:blipFill>
          <a:blip r:embed="rId6"/>
          <a:stretch>
            <a:fillRect/>
          </a:stretch>
        </p:blipFill>
        <p:spPr>
          <a:xfrm>
            <a:off x="535781" y="4645223"/>
            <a:ext cx="128588" cy="171450"/>
          </a:xfrm>
          <a:prstGeom prst="rect">
            <a:avLst/>
          </a:prstGeom>
        </p:spPr>
      </p:pic>
      <p:sp>
        <p:nvSpPr>
          <p:cNvPr id="24" name="Text 17"/>
          <p:cNvSpPr/>
          <p:nvPr/>
        </p:nvSpPr>
        <p:spPr>
          <a:xfrm>
            <a:off x="771525" y="4555927"/>
            <a:ext cx="7836694" cy="350044"/>
          </a:xfrm>
          <a:prstGeom prst="rect">
            <a:avLst/>
          </a:prstGeom>
          <a:noFill/>
          <a:ln/>
        </p:spPr>
        <p:txBody>
          <a:bodyPr wrap="square" lIns="0" tIns="0" rIns="0" bIns="0" rtlCol="0" anchor="t">
            <a:spAutoFit/>
          </a:bodyPr>
          <a:lstStyle/>
          <a:p>
            <a:pPr marL="0" indent="0" algn="l">
              <a:lnSpc>
                <a:spcPts val="1200"/>
              </a:lnSpc>
              <a:buNone/>
            </a:pPr>
            <a:r>
              <a:rPr lang="en-US" sz="885" b="1" dirty="0">
                <a:solidFill>
                  <a:srgbClr val="E6F1FF"/>
                </a:solidFill>
                <a:latin typeface="Open Sans" pitchFamily="34" charset="0"/>
                <a:ea typeface="Open Sans" pitchFamily="34" charset="-122"/>
                <a:cs typeface="Open Sans" pitchFamily="34" charset="-120"/>
              </a:rPr>
              <a:t>Estratégia:</a:t>
            </a:r>
            <a:r>
              <a:rPr lang="en-US" sz="942" dirty="0">
                <a:solidFill>
                  <a:srgbClr val="E6F1FF"/>
                </a:solidFill>
                <a:latin typeface="Open Sans" pitchFamily="34" charset="0"/>
                <a:ea typeface="Open Sans" pitchFamily="34" charset="-122"/>
                <a:cs typeface="Open Sans" pitchFamily="34" charset="-120"/>
              </a:rPr>
              <a:t> Recomenda-se focar no Cancelamento de Contrato e evitar o pedido de Lucros Cessantes para reduzir custas de sucumbência.</a:t>
            </a:r>
            <a:endParaRPr lang="en-US" sz="885"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Slide 39">
    <p:spTree>
      <p:nvGrpSpPr>
        <p:cNvPr id="1" name=""/>
        <p:cNvGrpSpPr/>
        <p:nvPr/>
      </p:nvGrpSpPr>
      <p:grpSpPr>
        <a:xfrm>
          <a:off x="0" y="0"/>
          <a:ext cx="0" cy="0"/>
          <a:chOff x="0" y="0"/>
          <a:chExt cx="0" cy="0"/>
        </a:xfrm>
      </p:grpSpPr>
      <p:sp>
        <p:nvSpPr>
          <p:cNvPr id="3" name="Shape 0"/>
          <p:cNvSpPr/>
          <p:nvPr/>
        </p:nvSpPr>
        <p:spPr>
          <a:xfrm>
            <a:off x="428625" y="428625"/>
            <a:ext cx="8286750" cy="716161"/>
          </a:xfrm>
          <a:prstGeom prst="rect">
            <a:avLst/>
          </a:prstGeom>
          <a:solidFill>
            <a:srgbClr val="000000">
              <a:alpha val="0"/>
            </a:srgbClr>
          </a:solidFill>
          <a:ln/>
        </p:spPr>
        <p:txBody>
          <a:bodyPr/>
          <a:lstStyle/>
          <a:p>
            <a:endParaRPr lang="pt-BR"/>
          </a:p>
        </p:txBody>
      </p:sp>
      <p:sp>
        <p:nvSpPr>
          <p:cNvPr id="4" name="Shape 1"/>
          <p:cNvSpPr/>
          <p:nvPr/>
        </p:nvSpPr>
        <p:spPr>
          <a:xfrm>
            <a:off x="428625" y="428625"/>
            <a:ext cx="28575" cy="716161"/>
          </a:xfrm>
          <a:prstGeom prst="rect">
            <a:avLst/>
          </a:prstGeom>
          <a:solidFill>
            <a:srgbClr val="64FFDA"/>
          </a:solidFill>
          <a:ln/>
        </p:spPr>
        <p:txBody>
          <a:bodyPr/>
          <a:lstStyle/>
          <a:p>
            <a:endParaRPr lang="pt-BR"/>
          </a:p>
        </p:txBody>
      </p:sp>
      <p:sp>
        <p:nvSpPr>
          <p:cNvPr id="5" name="Text 2"/>
          <p:cNvSpPr/>
          <p:nvPr/>
        </p:nvSpPr>
        <p:spPr>
          <a:xfrm>
            <a:off x="571500" y="428625"/>
            <a:ext cx="8143875" cy="417909"/>
          </a:xfrm>
          <a:prstGeom prst="rect">
            <a:avLst/>
          </a:prstGeom>
          <a:noFill/>
          <a:ln/>
        </p:spPr>
        <p:txBody>
          <a:bodyPr wrap="none" lIns="0" tIns="0" rIns="0" bIns="0" rtlCol="0" anchor="t">
            <a:spAutoFit/>
          </a:bodyPr>
          <a:lstStyle/>
          <a:p>
            <a:pPr marL="0" indent="0" algn="l">
              <a:lnSpc>
                <a:spcPts val="3200"/>
              </a:lnSpc>
              <a:buNone/>
            </a:pPr>
            <a:r>
              <a:rPr lang="en-US" sz="2436" b="1" dirty="0">
                <a:solidFill>
                  <a:srgbClr val="E6F1FF"/>
                </a:solidFill>
                <a:latin typeface="Montserrat" pitchFamily="34" charset="0"/>
                <a:ea typeface="Montserrat" pitchFamily="34" charset="-122"/>
                <a:cs typeface="Montserrat" pitchFamily="34" charset="-120"/>
              </a:rPr>
              <a:t>JURIMETRIA 2.0</a:t>
            </a:r>
            <a:endParaRPr lang="en-US" sz="2436" dirty="0"/>
          </a:p>
        </p:txBody>
      </p:sp>
      <p:sp>
        <p:nvSpPr>
          <p:cNvPr id="6" name="Text 3"/>
          <p:cNvSpPr/>
          <p:nvPr/>
        </p:nvSpPr>
        <p:spPr>
          <a:xfrm>
            <a:off x="571500" y="917972"/>
            <a:ext cx="8143875" cy="226814"/>
          </a:xfrm>
          <a:prstGeom prst="rect">
            <a:avLst/>
          </a:prstGeom>
          <a:noFill/>
          <a:ln/>
        </p:spPr>
        <p:txBody>
          <a:bodyPr wrap="none" lIns="0" tIns="0" rIns="0" bIns="0" rtlCol="0" anchor="t">
            <a:spAutoFit/>
          </a:bodyPr>
          <a:lstStyle/>
          <a:p>
            <a:pPr marL="0" indent="0" algn="l">
              <a:lnSpc>
                <a:spcPts val="1600"/>
              </a:lnSpc>
              <a:buNone/>
            </a:pPr>
            <a:r>
              <a:rPr lang="en-US" sz="1269" dirty="0">
                <a:solidFill>
                  <a:srgbClr val="64FFDA"/>
                </a:solidFill>
                <a:latin typeface="Roboto Mono" pitchFamily="34" charset="0"/>
                <a:ea typeface="Roboto Mono" pitchFamily="34" charset="-122"/>
                <a:cs typeface="Roboto Mono" pitchFamily="34" charset="-120"/>
              </a:rPr>
              <a:t>Da Estatística Descritiva à Inteligência Preditiva</a:t>
            </a:r>
            <a:endParaRPr lang="en-US" sz="1269" dirty="0"/>
          </a:p>
        </p:txBody>
      </p:sp>
      <p:sp>
        <p:nvSpPr>
          <p:cNvPr id="7" name="Shape 4"/>
          <p:cNvSpPr/>
          <p:nvPr/>
        </p:nvSpPr>
        <p:spPr>
          <a:xfrm>
            <a:off x="428625" y="1660922"/>
            <a:ext cx="3814763" cy="1044773"/>
          </a:xfrm>
          <a:prstGeom prst="rect">
            <a:avLst/>
          </a:prstGeom>
          <a:solidFill>
            <a:srgbClr val="FFFFFF">
              <a:alpha val="3000"/>
            </a:srgbClr>
          </a:solidFill>
          <a:ln/>
        </p:spPr>
        <p:txBody>
          <a:bodyPr/>
          <a:lstStyle/>
          <a:p>
            <a:endParaRPr lang="pt-BR"/>
          </a:p>
        </p:txBody>
      </p:sp>
      <p:sp>
        <p:nvSpPr>
          <p:cNvPr id="8" name="Shape 5"/>
          <p:cNvSpPr/>
          <p:nvPr/>
        </p:nvSpPr>
        <p:spPr>
          <a:xfrm>
            <a:off x="428625" y="1660922"/>
            <a:ext cx="28575" cy="1044773"/>
          </a:xfrm>
          <a:prstGeom prst="rect">
            <a:avLst/>
          </a:prstGeom>
          <a:solidFill>
            <a:srgbClr val="A8B2D1"/>
          </a:solidFill>
          <a:ln/>
        </p:spPr>
        <p:txBody>
          <a:bodyPr/>
          <a:lstStyle/>
          <a:p>
            <a:endParaRPr lang="pt-BR"/>
          </a:p>
        </p:txBody>
      </p:sp>
      <p:pic>
        <p:nvPicPr>
          <p:cNvPr id="9" name="Image 1" descr="preencoded.png"/>
          <p:cNvPicPr>
            <a:picLocks noChangeAspect="1"/>
          </p:cNvPicPr>
          <p:nvPr/>
        </p:nvPicPr>
        <p:blipFill>
          <a:blip r:embed="rId3"/>
          <a:stretch>
            <a:fillRect/>
          </a:stretch>
        </p:blipFill>
        <p:spPr>
          <a:xfrm>
            <a:off x="571500" y="1818977"/>
            <a:ext cx="142875" cy="142875"/>
          </a:xfrm>
          <a:prstGeom prst="rect">
            <a:avLst/>
          </a:prstGeom>
        </p:spPr>
      </p:pic>
      <p:sp>
        <p:nvSpPr>
          <p:cNvPr id="10" name="Text 6"/>
          <p:cNvSpPr/>
          <p:nvPr/>
        </p:nvSpPr>
        <p:spPr>
          <a:xfrm>
            <a:off x="785813" y="1803797"/>
            <a:ext cx="1143000" cy="173236"/>
          </a:xfrm>
          <a:prstGeom prst="rect">
            <a:avLst/>
          </a:prstGeom>
          <a:noFill/>
          <a:ln/>
        </p:spPr>
        <p:txBody>
          <a:bodyPr wrap="none" lIns="0" tIns="0" rIns="0" bIns="0" rtlCol="0" anchor="t">
            <a:spAutoFit/>
          </a:bodyPr>
          <a:lstStyle/>
          <a:p>
            <a:pPr marL="0" indent="0" algn="l">
              <a:lnSpc>
                <a:spcPts val="1400"/>
              </a:lnSpc>
              <a:buNone/>
            </a:pPr>
            <a:r>
              <a:rPr lang="en-US" sz="987" b="1" dirty="0">
                <a:solidFill>
                  <a:srgbClr val="A8B2D1"/>
                </a:solidFill>
                <a:latin typeface="Montserrat" pitchFamily="34" charset="0"/>
                <a:ea typeface="Montserrat" pitchFamily="34" charset="-122"/>
                <a:cs typeface="Montserrat" pitchFamily="34" charset="-120"/>
              </a:rPr>
              <a:t>Estatística (1.0)</a:t>
            </a:r>
            <a:endParaRPr lang="en-US" sz="987" dirty="0"/>
          </a:p>
        </p:txBody>
      </p:sp>
      <p:sp>
        <p:nvSpPr>
          <p:cNvPr id="11" name="Text 7"/>
          <p:cNvSpPr/>
          <p:nvPr/>
        </p:nvSpPr>
        <p:spPr>
          <a:xfrm>
            <a:off x="571500" y="2048470"/>
            <a:ext cx="3529013" cy="514350"/>
          </a:xfrm>
          <a:prstGeom prst="rect">
            <a:avLst/>
          </a:prstGeom>
          <a:noFill/>
          <a:ln/>
        </p:spPr>
        <p:txBody>
          <a:bodyPr wrap="square" lIns="0" tIns="0" rIns="0" bIns="0" rtlCol="0" anchor="t">
            <a:spAutoFit/>
          </a:bodyPr>
          <a:lstStyle/>
          <a:p>
            <a:pPr marL="0" indent="0" algn="l">
              <a:lnSpc>
                <a:spcPts val="1400"/>
              </a:lnSpc>
              <a:buNone/>
            </a:pPr>
            <a:r>
              <a:rPr lang="en-US" sz="834" dirty="0">
                <a:solidFill>
                  <a:srgbClr val="E6F1FF"/>
                </a:solidFill>
                <a:latin typeface="Open Sans" pitchFamily="34" charset="0"/>
                <a:ea typeface="Open Sans" pitchFamily="34" charset="-122"/>
                <a:cs typeface="Open Sans" pitchFamily="34" charset="-120"/>
              </a:rPr>
              <a:t>Olhar para o </a:t>
            </a:r>
            <a:r>
              <a:rPr lang="en-US" sz="784" b="1" dirty="0">
                <a:solidFill>
                  <a:srgbClr val="E6F1FF"/>
                </a:solidFill>
                <a:latin typeface="Open Sans" pitchFamily="34" charset="0"/>
                <a:ea typeface="Open Sans" pitchFamily="34" charset="-122"/>
                <a:cs typeface="Open Sans" pitchFamily="34" charset="-120"/>
              </a:rPr>
              <a:t>Passado</a:t>
            </a:r>
            <a:r>
              <a:rPr lang="en-US" sz="834" dirty="0">
                <a:solidFill>
                  <a:srgbClr val="E6F1FF"/>
                </a:solidFill>
                <a:latin typeface="Open Sans" pitchFamily="34" charset="0"/>
                <a:ea typeface="Open Sans" pitchFamily="34" charset="-122"/>
                <a:cs typeface="Open Sans" pitchFamily="34" charset="-120"/>
              </a:rPr>
              <a:t>.
</a:t>
            </a:r>
            <a:r>
              <a:rPr lang="en-US" sz="834" i="1" dirty="0">
                <a:solidFill>
                  <a:srgbClr val="E6F1FF"/>
                </a:solidFill>
                <a:latin typeface="Open Sans" pitchFamily="34" charset="0"/>
                <a:ea typeface="Open Sans" pitchFamily="34" charset="-122"/>
                <a:cs typeface="Open Sans" pitchFamily="34" charset="-120"/>
              </a:rPr>
              <a:t>"Quantos processos perdemos ano passado?"</a:t>
            </a:r>
            <a:r>
              <a:rPr lang="en-US" sz="834" dirty="0">
                <a:solidFill>
                  <a:srgbClr val="E6F1FF"/>
                </a:solidFill>
                <a:latin typeface="Open Sans" pitchFamily="34" charset="0"/>
                <a:ea typeface="Open Sans" pitchFamily="34" charset="-122"/>
                <a:cs typeface="Open Sans" pitchFamily="34" charset="-120"/>
              </a:rPr>
              <a:t>
Foco em volume e relatórios estáticos.</a:t>
            </a:r>
            <a:endParaRPr lang="en-US" sz="834" dirty="0"/>
          </a:p>
        </p:txBody>
      </p:sp>
      <p:pic>
        <p:nvPicPr>
          <p:cNvPr id="12" name="Image 2" descr="preencoded.png"/>
          <p:cNvPicPr>
            <a:picLocks noChangeAspect="1"/>
          </p:cNvPicPr>
          <p:nvPr/>
        </p:nvPicPr>
        <p:blipFill>
          <a:blip r:embed="rId4"/>
          <a:stretch>
            <a:fillRect/>
          </a:stretch>
        </p:blipFill>
        <p:spPr>
          <a:xfrm>
            <a:off x="2271713" y="2953941"/>
            <a:ext cx="128588" cy="171450"/>
          </a:xfrm>
          <a:prstGeom prst="rect">
            <a:avLst/>
          </a:prstGeom>
        </p:spPr>
      </p:pic>
      <p:sp>
        <p:nvSpPr>
          <p:cNvPr id="13" name="Shape 8"/>
          <p:cNvSpPr/>
          <p:nvPr/>
        </p:nvSpPr>
        <p:spPr>
          <a:xfrm>
            <a:off x="428625" y="3368278"/>
            <a:ext cx="3814763" cy="1044773"/>
          </a:xfrm>
          <a:prstGeom prst="rect">
            <a:avLst/>
          </a:prstGeom>
          <a:solidFill>
            <a:srgbClr val="64FFDA">
              <a:alpha val="5000"/>
            </a:srgbClr>
          </a:solidFill>
          <a:ln/>
        </p:spPr>
        <p:txBody>
          <a:bodyPr/>
          <a:lstStyle/>
          <a:p>
            <a:endParaRPr lang="pt-BR"/>
          </a:p>
        </p:txBody>
      </p:sp>
      <p:sp>
        <p:nvSpPr>
          <p:cNvPr id="14" name="Shape 9"/>
          <p:cNvSpPr/>
          <p:nvPr/>
        </p:nvSpPr>
        <p:spPr>
          <a:xfrm>
            <a:off x="428625" y="3368278"/>
            <a:ext cx="28575" cy="1044773"/>
          </a:xfrm>
          <a:prstGeom prst="rect">
            <a:avLst/>
          </a:prstGeom>
          <a:solidFill>
            <a:srgbClr val="64FFDA"/>
          </a:solidFill>
          <a:ln/>
        </p:spPr>
        <p:txBody>
          <a:bodyPr/>
          <a:lstStyle/>
          <a:p>
            <a:endParaRPr lang="pt-BR"/>
          </a:p>
        </p:txBody>
      </p:sp>
      <p:pic>
        <p:nvPicPr>
          <p:cNvPr id="15" name="Image 3" descr="preencoded.png"/>
          <p:cNvPicPr>
            <a:picLocks noChangeAspect="1"/>
          </p:cNvPicPr>
          <p:nvPr/>
        </p:nvPicPr>
        <p:blipFill>
          <a:blip r:embed="rId5"/>
          <a:stretch>
            <a:fillRect/>
          </a:stretch>
        </p:blipFill>
        <p:spPr>
          <a:xfrm>
            <a:off x="571500" y="3526334"/>
            <a:ext cx="142875" cy="142875"/>
          </a:xfrm>
          <a:prstGeom prst="rect">
            <a:avLst/>
          </a:prstGeom>
        </p:spPr>
      </p:pic>
      <p:sp>
        <p:nvSpPr>
          <p:cNvPr id="16" name="Text 10"/>
          <p:cNvSpPr/>
          <p:nvPr/>
        </p:nvSpPr>
        <p:spPr>
          <a:xfrm>
            <a:off x="785813" y="3511153"/>
            <a:ext cx="1164431" cy="173236"/>
          </a:xfrm>
          <a:prstGeom prst="rect">
            <a:avLst/>
          </a:prstGeom>
          <a:noFill/>
          <a:ln/>
        </p:spPr>
        <p:txBody>
          <a:bodyPr wrap="none" lIns="0" tIns="0" rIns="0" bIns="0" rtlCol="0" anchor="t">
            <a:spAutoFit/>
          </a:bodyPr>
          <a:lstStyle/>
          <a:p>
            <a:pPr marL="0" indent="0" algn="l">
              <a:lnSpc>
                <a:spcPts val="1400"/>
              </a:lnSpc>
              <a:buNone/>
            </a:pPr>
            <a:r>
              <a:rPr lang="en-US" sz="987" b="1" dirty="0">
                <a:solidFill>
                  <a:srgbClr val="64FFDA"/>
                </a:solidFill>
                <a:latin typeface="Montserrat" pitchFamily="34" charset="0"/>
                <a:ea typeface="Montserrat" pitchFamily="34" charset="-122"/>
                <a:cs typeface="Montserrat" pitchFamily="34" charset="-120"/>
              </a:rPr>
              <a:t>Jurimetria (2.0)</a:t>
            </a:r>
            <a:endParaRPr lang="en-US" sz="987" dirty="0"/>
          </a:p>
        </p:txBody>
      </p:sp>
      <p:sp>
        <p:nvSpPr>
          <p:cNvPr id="17" name="Text 11"/>
          <p:cNvSpPr/>
          <p:nvPr/>
        </p:nvSpPr>
        <p:spPr>
          <a:xfrm>
            <a:off x="571500" y="3755827"/>
            <a:ext cx="3529013" cy="514350"/>
          </a:xfrm>
          <a:prstGeom prst="rect">
            <a:avLst/>
          </a:prstGeom>
          <a:noFill/>
          <a:ln/>
        </p:spPr>
        <p:txBody>
          <a:bodyPr wrap="square" lIns="0" tIns="0" rIns="0" bIns="0" rtlCol="0" anchor="t">
            <a:spAutoFit/>
          </a:bodyPr>
          <a:lstStyle/>
          <a:p>
            <a:pPr marL="0" indent="0" algn="l">
              <a:lnSpc>
                <a:spcPts val="1400"/>
              </a:lnSpc>
              <a:buNone/>
            </a:pPr>
            <a:r>
              <a:rPr lang="en-US" sz="834" dirty="0">
                <a:solidFill>
                  <a:srgbClr val="E6F1FF"/>
                </a:solidFill>
                <a:latin typeface="Open Sans" pitchFamily="34" charset="0"/>
                <a:ea typeface="Open Sans" pitchFamily="34" charset="-122"/>
                <a:cs typeface="Open Sans" pitchFamily="34" charset="-120"/>
              </a:rPr>
              <a:t>Olhar para o </a:t>
            </a:r>
            <a:r>
              <a:rPr lang="en-US" sz="784" b="1" dirty="0">
                <a:solidFill>
                  <a:srgbClr val="E6F1FF"/>
                </a:solidFill>
                <a:latin typeface="Open Sans" pitchFamily="34" charset="0"/>
                <a:ea typeface="Open Sans" pitchFamily="34" charset="-122"/>
                <a:cs typeface="Open Sans" pitchFamily="34" charset="-120"/>
              </a:rPr>
              <a:t>Futuro</a:t>
            </a:r>
            <a:r>
              <a:rPr lang="en-US" sz="834" dirty="0">
                <a:solidFill>
                  <a:srgbClr val="E6F1FF"/>
                </a:solidFill>
                <a:latin typeface="Open Sans" pitchFamily="34" charset="0"/>
                <a:ea typeface="Open Sans" pitchFamily="34" charset="-122"/>
                <a:cs typeface="Open Sans" pitchFamily="34" charset="-120"/>
              </a:rPr>
              <a:t>.
</a:t>
            </a:r>
            <a:r>
              <a:rPr lang="en-US" sz="834" i="1" dirty="0">
                <a:solidFill>
                  <a:srgbClr val="E6F1FF"/>
                </a:solidFill>
                <a:latin typeface="Open Sans" pitchFamily="34" charset="0"/>
                <a:ea typeface="Open Sans" pitchFamily="34" charset="-122"/>
                <a:cs typeface="Open Sans" pitchFamily="34" charset="-120"/>
              </a:rPr>
              <a:t>"Qual a chance de êxito com o Juiz X?"</a:t>
            </a:r>
            <a:r>
              <a:rPr lang="en-US" sz="834" dirty="0">
                <a:solidFill>
                  <a:srgbClr val="E6F1FF"/>
                </a:solidFill>
                <a:latin typeface="Open Sans" pitchFamily="34" charset="0"/>
                <a:ea typeface="Open Sans" pitchFamily="34" charset="-122"/>
                <a:cs typeface="Open Sans" pitchFamily="34" charset="-120"/>
              </a:rPr>
              <a:t>
Foco em comportamento, estratégia e predição.</a:t>
            </a:r>
            <a:endParaRPr lang="en-US" sz="834" dirty="0"/>
          </a:p>
        </p:txBody>
      </p:sp>
      <p:sp>
        <p:nvSpPr>
          <p:cNvPr id="18" name="Shape 12"/>
          <p:cNvSpPr/>
          <p:nvPr/>
        </p:nvSpPr>
        <p:spPr>
          <a:xfrm>
            <a:off x="4600575" y="1608237"/>
            <a:ext cx="4114800" cy="2857500"/>
          </a:xfrm>
          <a:prstGeom prst="rect">
            <a:avLst/>
          </a:prstGeom>
          <a:solidFill>
            <a:srgbClr val="0A192F">
              <a:alpha val="50000"/>
            </a:srgbClr>
          </a:solidFill>
          <a:ln w="9144">
            <a:solidFill>
              <a:srgbClr val="64FFDA">
                <a:alpha val="10000"/>
              </a:srgbClr>
            </a:solidFill>
            <a:prstDash val="solid"/>
          </a:ln>
        </p:spPr>
        <p:txBody>
          <a:bodyPr/>
          <a:lstStyle/>
          <a:p>
            <a:endParaRPr lang="pt-BR"/>
          </a:p>
        </p:txBody>
      </p:sp>
      <p:sp>
        <p:nvSpPr>
          <p:cNvPr id="19" name="Text 13"/>
          <p:cNvSpPr/>
          <p:nvPr/>
        </p:nvSpPr>
        <p:spPr>
          <a:xfrm>
            <a:off x="4750594" y="1863626"/>
            <a:ext cx="3821906" cy="132159"/>
          </a:xfrm>
          <a:prstGeom prst="rect">
            <a:avLst/>
          </a:prstGeom>
          <a:noFill/>
          <a:ln/>
        </p:spPr>
        <p:txBody>
          <a:bodyPr wrap="none" lIns="0" tIns="0" rIns="0" bIns="0" rtlCol="0" anchor="t">
            <a:spAutoFit/>
          </a:bodyPr>
          <a:lstStyle/>
          <a:p>
            <a:pPr marL="0" indent="0" algn="ctr">
              <a:lnSpc>
                <a:spcPts val="900"/>
              </a:lnSpc>
              <a:buNone/>
            </a:pPr>
            <a:r>
              <a:rPr lang="en-US" sz="727" dirty="0">
                <a:solidFill>
                  <a:srgbClr val="A8B2D1"/>
                </a:solidFill>
                <a:latin typeface="Roboto Mono" pitchFamily="34" charset="0"/>
                <a:ea typeface="Roboto Mono" pitchFamily="34" charset="-122"/>
                <a:cs typeface="Roboto Mono" pitchFamily="34" charset="-120"/>
              </a:rPr>
              <a:t>NÍVEL DE PROFUNDIDADE DA ANÁLISE</a:t>
            </a:r>
            <a:endParaRPr lang="en-US" sz="727" dirty="0"/>
          </a:p>
        </p:txBody>
      </p:sp>
      <p:pic>
        <p:nvPicPr>
          <p:cNvPr id="20" name="Image 4" descr="preencoded.png"/>
          <p:cNvPicPr>
            <a:picLocks noChangeAspect="1"/>
          </p:cNvPicPr>
          <p:nvPr/>
        </p:nvPicPr>
        <p:blipFill>
          <a:blip r:embed="rId6"/>
          <a:stretch>
            <a:fillRect/>
          </a:stretch>
        </p:blipFill>
        <p:spPr>
          <a:xfrm>
            <a:off x="4750594" y="2067223"/>
            <a:ext cx="3814763" cy="2143125"/>
          </a:xfrm>
          <a:prstGeom prst="rect">
            <a:avLst/>
          </a:prstGeom>
        </p:spPr>
      </p:pic>
      <p:sp>
        <p:nvSpPr>
          <p:cNvPr id="21" name="Text 14"/>
          <p:cNvSpPr/>
          <p:nvPr/>
        </p:nvSpPr>
        <p:spPr>
          <a:xfrm>
            <a:off x="5559623" y="4407694"/>
            <a:ext cx="3155752" cy="521494"/>
          </a:xfrm>
          <a:prstGeom prst="rect">
            <a:avLst/>
          </a:prstGeom>
          <a:noFill/>
          <a:ln/>
        </p:spPr>
        <p:txBody>
          <a:bodyPr wrap="none" lIns="0" tIns="0" rIns="0" bIns="0" rtlCol="0" anchor="t">
            <a:spAutoFit/>
          </a:bodyPr>
          <a:lstStyle/>
          <a:p>
            <a:pPr marL="0" indent="0" algn="l">
              <a:lnSpc>
                <a:spcPts val="4100"/>
              </a:lnSpc>
              <a:buNone/>
            </a:pPr>
            <a:r>
              <a:rPr lang="en-US" sz="3077" b="1" dirty="0">
                <a:solidFill>
                  <a:srgbClr val="FFFFFF">
                    <a:alpha val="3000"/>
                  </a:srgbClr>
                </a:solidFill>
                <a:latin typeface="Montserrat" pitchFamily="34" charset="0"/>
                <a:ea typeface="Montserrat" pitchFamily="34" charset="-122"/>
                <a:cs typeface="Montserrat" pitchFamily="34" charset="-120"/>
              </a:rPr>
              <a:t>DATA DRIVEN</a:t>
            </a:r>
            <a:endParaRPr lang="en-US" sz="3077"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Slide 40">
    <p:spTree>
      <p:nvGrpSpPr>
        <p:cNvPr id="1" name=""/>
        <p:cNvGrpSpPr/>
        <p:nvPr/>
      </p:nvGrpSpPr>
      <p:grpSpPr>
        <a:xfrm>
          <a:off x="0" y="0"/>
          <a:ext cx="0" cy="0"/>
          <a:chOff x="0" y="0"/>
          <a:chExt cx="0" cy="0"/>
        </a:xfrm>
      </p:grpSpPr>
      <p:sp>
        <p:nvSpPr>
          <p:cNvPr id="3" name="Shape 0"/>
          <p:cNvSpPr/>
          <p:nvPr/>
        </p:nvSpPr>
        <p:spPr>
          <a:xfrm>
            <a:off x="428625" y="428625"/>
            <a:ext cx="8286750" cy="716161"/>
          </a:xfrm>
          <a:prstGeom prst="rect">
            <a:avLst/>
          </a:prstGeom>
          <a:solidFill>
            <a:srgbClr val="000000">
              <a:alpha val="0"/>
            </a:srgbClr>
          </a:solidFill>
          <a:ln/>
        </p:spPr>
        <p:txBody>
          <a:bodyPr/>
          <a:lstStyle/>
          <a:p>
            <a:endParaRPr lang="pt-BR"/>
          </a:p>
        </p:txBody>
      </p:sp>
      <p:sp>
        <p:nvSpPr>
          <p:cNvPr id="4" name="Shape 1"/>
          <p:cNvSpPr/>
          <p:nvPr/>
        </p:nvSpPr>
        <p:spPr>
          <a:xfrm>
            <a:off x="428625" y="428625"/>
            <a:ext cx="28575" cy="716161"/>
          </a:xfrm>
          <a:prstGeom prst="rect">
            <a:avLst/>
          </a:prstGeom>
          <a:solidFill>
            <a:srgbClr val="64FFDA"/>
          </a:solidFill>
          <a:ln/>
        </p:spPr>
        <p:txBody>
          <a:bodyPr/>
          <a:lstStyle/>
          <a:p>
            <a:endParaRPr lang="pt-BR"/>
          </a:p>
        </p:txBody>
      </p:sp>
      <p:sp>
        <p:nvSpPr>
          <p:cNvPr id="5" name="Text 2"/>
          <p:cNvSpPr/>
          <p:nvPr/>
        </p:nvSpPr>
        <p:spPr>
          <a:xfrm>
            <a:off x="571500" y="428625"/>
            <a:ext cx="8143875" cy="417909"/>
          </a:xfrm>
          <a:prstGeom prst="rect">
            <a:avLst/>
          </a:prstGeom>
          <a:noFill/>
          <a:ln/>
        </p:spPr>
        <p:txBody>
          <a:bodyPr wrap="none" lIns="0" tIns="0" rIns="0" bIns="0" rtlCol="0" anchor="t">
            <a:spAutoFit/>
          </a:bodyPr>
          <a:lstStyle/>
          <a:p>
            <a:pPr marL="0" indent="0" algn="l">
              <a:lnSpc>
                <a:spcPts val="3200"/>
              </a:lnSpc>
              <a:buNone/>
            </a:pPr>
            <a:r>
              <a:rPr lang="en-US" sz="2436" b="1" dirty="0">
                <a:solidFill>
                  <a:srgbClr val="E6F1FF"/>
                </a:solidFill>
                <a:latin typeface="Montserrat" pitchFamily="34" charset="0"/>
                <a:ea typeface="Montserrat" pitchFamily="34" charset="-122"/>
                <a:cs typeface="Montserrat" pitchFamily="34" charset="-120"/>
              </a:rPr>
              <a:t>FLUXO DE TRABALHO – CLM</a:t>
            </a:r>
            <a:endParaRPr lang="en-US" sz="2436" dirty="0"/>
          </a:p>
        </p:txBody>
      </p:sp>
      <p:sp>
        <p:nvSpPr>
          <p:cNvPr id="6" name="Text 3"/>
          <p:cNvSpPr/>
          <p:nvPr/>
        </p:nvSpPr>
        <p:spPr>
          <a:xfrm>
            <a:off x="571500" y="917972"/>
            <a:ext cx="8143875" cy="226814"/>
          </a:xfrm>
          <a:prstGeom prst="rect">
            <a:avLst/>
          </a:prstGeom>
          <a:noFill/>
          <a:ln/>
        </p:spPr>
        <p:txBody>
          <a:bodyPr wrap="none" lIns="0" tIns="0" rIns="0" bIns="0" rtlCol="0" anchor="t">
            <a:spAutoFit/>
          </a:bodyPr>
          <a:lstStyle/>
          <a:p>
            <a:pPr marL="0" indent="0" algn="l">
              <a:lnSpc>
                <a:spcPts val="1600"/>
              </a:lnSpc>
              <a:buNone/>
            </a:pPr>
            <a:r>
              <a:rPr lang="en-US" sz="1269" dirty="0">
                <a:solidFill>
                  <a:srgbClr val="64FFDA"/>
                </a:solidFill>
                <a:latin typeface="Roboto Mono" pitchFamily="34" charset="0"/>
                <a:ea typeface="Roboto Mono" pitchFamily="34" charset="-122"/>
                <a:cs typeface="Roboto Mono" pitchFamily="34" charset="-120"/>
              </a:rPr>
              <a:t>Contract Lifecycle Management</a:t>
            </a:r>
            <a:endParaRPr lang="en-US" sz="1269" dirty="0"/>
          </a:p>
        </p:txBody>
      </p:sp>
      <p:sp>
        <p:nvSpPr>
          <p:cNvPr id="7" name="Shape 4"/>
          <p:cNvSpPr/>
          <p:nvPr/>
        </p:nvSpPr>
        <p:spPr>
          <a:xfrm>
            <a:off x="928688" y="1859161"/>
            <a:ext cx="714375" cy="714375"/>
          </a:xfrm>
          <a:prstGeom prst="ellipse">
            <a:avLst/>
          </a:prstGeom>
          <a:solidFill>
            <a:srgbClr val="0A192F"/>
          </a:solidFill>
          <a:ln w="18288">
            <a:solidFill>
              <a:srgbClr val="64FFDA"/>
            </a:solidFill>
            <a:prstDash val="solid"/>
          </a:ln>
        </p:spPr>
        <p:txBody>
          <a:bodyPr/>
          <a:lstStyle/>
          <a:p>
            <a:endParaRPr lang="pt-BR"/>
          </a:p>
        </p:txBody>
      </p:sp>
      <p:pic>
        <p:nvPicPr>
          <p:cNvPr id="8" name="Image 1" descr="preencoded.png"/>
          <p:cNvPicPr>
            <a:picLocks noChangeAspect="1"/>
          </p:cNvPicPr>
          <p:nvPr/>
        </p:nvPicPr>
        <p:blipFill>
          <a:blip r:embed="rId3"/>
          <a:stretch>
            <a:fillRect/>
          </a:stretch>
        </p:blipFill>
        <p:spPr>
          <a:xfrm>
            <a:off x="1178719" y="2073473"/>
            <a:ext cx="214313" cy="285750"/>
          </a:xfrm>
          <a:prstGeom prst="rect">
            <a:avLst/>
          </a:prstGeom>
        </p:spPr>
      </p:pic>
      <p:sp>
        <p:nvSpPr>
          <p:cNvPr id="9" name="Text 5"/>
          <p:cNvSpPr/>
          <p:nvPr/>
        </p:nvSpPr>
        <p:spPr>
          <a:xfrm>
            <a:off x="758130" y="2752130"/>
            <a:ext cx="1055489" cy="157163"/>
          </a:xfrm>
          <a:prstGeom prst="rect">
            <a:avLst/>
          </a:prstGeom>
          <a:noFill/>
          <a:ln/>
        </p:spPr>
        <p:txBody>
          <a:bodyPr wrap="none" lIns="0" tIns="0" rIns="0" bIns="0" rtlCol="0" anchor="t">
            <a:spAutoFit/>
          </a:bodyPr>
          <a:lstStyle/>
          <a:p>
            <a:pPr marL="0" indent="0" algn="ctr">
              <a:lnSpc>
                <a:spcPts val="1200"/>
              </a:lnSpc>
              <a:buNone/>
            </a:pPr>
            <a:r>
              <a:rPr lang="en-US" sz="885" b="1" dirty="0">
                <a:solidFill>
                  <a:srgbClr val="E6F1FF"/>
                </a:solidFill>
                <a:latin typeface="Montserrat" pitchFamily="34" charset="0"/>
                <a:ea typeface="Montserrat" pitchFamily="34" charset="-122"/>
                <a:cs typeface="Montserrat" pitchFamily="34" charset="-120"/>
              </a:rPr>
              <a:t>1. SOLICITAÇÃO</a:t>
            </a:r>
            <a:endParaRPr lang="en-US" sz="885" dirty="0"/>
          </a:p>
        </p:txBody>
      </p:sp>
      <p:sp>
        <p:nvSpPr>
          <p:cNvPr id="10" name="Shape 6"/>
          <p:cNvSpPr/>
          <p:nvPr/>
        </p:nvSpPr>
        <p:spPr>
          <a:xfrm>
            <a:off x="571500" y="3016448"/>
            <a:ext cx="1428750" cy="512564"/>
          </a:xfrm>
          <a:prstGeom prst="rect">
            <a:avLst/>
          </a:prstGeom>
          <a:solidFill>
            <a:srgbClr val="FFFFFF">
              <a:alpha val="5000"/>
            </a:srgbClr>
          </a:solidFill>
          <a:ln/>
        </p:spPr>
        <p:txBody>
          <a:bodyPr/>
          <a:lstStyle/>
          <a:p>
            <a:endParaRPr lang="pt-BR"/>
          </a:p>
        </p:txBody>
      </p:sp>
      <p:sp>
        <p:nvSpPr>
          <p:cNvPr id="11" name="Shape 7"/>
          <p:cNvSpPr/>
          <p:nvPr/>
        </p:nvSpPr>
        <p:spPr>
          <a:xfrm>
            <a:off x="571500" y="3016448"/>
            <a:ext cx="1428750" cy="14288"/>
          </a:xfrm>
          <a:prstGeom prst="rect">
            <a:avLst/>
          </a:prstGeom>
          <a:solidFill>
            <a:srgbClr val="B2FFED"/>
          </a:solidFill>
          <a:ln/>
        </p:spPr>
        <p:txBody>
          <a:bodyPr/>
          <a:lstStyle/>
          <a:p>
            <a:endParaRPr lang="pt-BR"/>
          </a:p>
        </p:txBody>
      </p:sp>
      <p:sp>
        <p:nvSpPr>
          <p:cNvPr id="12" name="Text 8"/>
          <p:cNvSpPr/>
          <p:nvPr/>
        </p:nvSpPr>
        <p:spPr>
          <a:xfrm>
            <a:off x="678656" y="3123605"/>
            <a:ext cx="1214438" cy="112514"/>
          </a:xfrm>
          <a:prstGeom prst="rect">
            <a:avLst/>
          </a:prstGeom>
          <a:noFill/>
          <a:ln/>
        </p:spPr>
        <p:txBody>
          <a:bodyPr wrap="none" lIns="0" tIns="0" rIns="0" bIns="0" rtlCol="0" anchor="t">
            <a:spAutoFit/>
          </a:bodyPr>
          <a:lstStyle/>
          <a:p>
            <a:pPr marL="0" indent="0" algn="ctr">
              <a:lnSpc>
                <a:spcPts val="800"/>
              </a:lnSpc>
              <a:buNone/>
            </a:pPr>
            <a:r>
              <a:rPr lang="en-US" sz="621" dirty="0">
                <a:solidFill>
                  <a:srgbClr val="A8B2D1"/>
                </a:solidFill>
                <a:latin typeface="Roboto Mono" pitchFamily="34" charset="0"/>
                <a:ea typeface="Roboto Mono" pitchFamily="34" charset="-122"/>
                <a:cs typeface="Roboto Mono" pitchFamily="34" charset="-120"/>
              </a:rPr>
              <a:t>TECNOLOGIA</a:t>
            </a:r>
            <a:endParaRPr lang="en-US" sz="621" dirty="0"/>
          </a:p>
        </p:txBody>
      </p:sp>
      <p:sp>
        <p:nvSpPr>
          <p:cNvPr id="13" name="Text 9"/>
          <p:cNvSpPr/>
          <p:nvPr/>
        </p:nvSpPr>
        <p:spPr>
          <a:xfrm>
            <a:off x="678656" y="3271838"/>
            <a:ext cx="1214438" cy="135731"/>
          </a:xfrm>
          <a:prstGeom prst="rect">
            <a:avLst/>
          </a:prstGeom>
          <a:noFill/>
          <a:ln/>
        </p:spPr>
        <p:txBody>
          <a:bodyPr wrap="none" lIns="0" tIns="0" rIns="0" bIns="0" rtlCol="0" anchor="t">
            <a:spAutoFit/>
          </a:bodyPr>
          <a:lstStyle/>
          <a:p>
            <a:pPr marL="0" indent="0" algn="ctr">
              <a:lnSpc>
                <a:spcPts val="900"/>
              </a:lnSpc>
              <a:buNone/>
            </a:pPr>
            <a:r>
              <a:rPr lang="en-US" sz="683" b="1" dirty="0">
                <a:solidFill>
                  <a:srgbClr val="FFFFFF"/>
                </a:solidFill>
                <a:latin typeface="Open Sans" pitchFamily="34" charset="0"/>
                <a:ea typeface="Open Sans" pitchFamily="34" charset="-122"/>
                <a:cs typeface="Open Sans" pitchFamily="34" charset="-120"/>
              </a:rPr>
              <a:t>Formulário Digital</a:t>
            </a:r>
            <a:endParaRPr lang="en-US" sz="683" dirty="0"/>
          </a:p>
        </p:txBody>
      </p:sp>
      <p:sp>
        <p:nvSpPr>
          <p:cNvPr id="14" name="Shape 10"/>
          <p:cNvSpPr/>
          <p:nvPr/>
        </p:nvSpPr>
        <p:spPr>
          <a:xfrm>
            <a:off x="2571750" y="1859161"/>
            <a:ext cx="714375" cy="714375"/>
          </a:xfrm>
          <a:prstGeom prst="ellipse">
            <a:avLst/>
          </a:prstGeom>
          <a:solidFill>
            <a:srgbClr val="0A192F"/>
          </a:solidFill>
          <a:ln w="18288">
            <a:solidFill>
              <a:srgbClr val="64FFDA"/>
            </a:solidFill>
            <a:prstDash val="solid"/>
          </a:ln>
        </p:spPr>
        <p:txBody>
          <a:bodyPr/>
          <a:lstStyle/>
          <a:p>
            <a:endParaRPr lang="pt-BR"/>
          </a:p>
        </p:txBody>
      </p:sp>
      <p:pic>
        <p:nvPicPr>
          <p:cNvPr id="15" name="Image 2" descr="preencoded.png"/>
          <p:cNvPicPr>
            <a:picLocks noChangeAspect="1"/>
          </p:cNvPicPr>
          <p:nvPr/>
        </p:nvPicPr>
        <p:blipFill>
          <a:blip r:embed="rId4"/>
          <a:stretch>
            <a:fillRect/>
          </a:stretch>
        </p:blipFill>
        <p:spPr>
          <a:xfrm>
            <a:off x="2786063" y="2073473"/>
            <a:ext cx="285750" cy="285750"/>
          </a:xfrm>
          <a:prstGeom prst="rect">
            <a:avLst/>
          </a:prstGeom>
        </p:spPr>
      </p:pic>
      <p:sp>
        <p:nvSpPr>
          <p:cNvPr id="16" name="Text 11"/>
          <p:cNvSpPr/>
          <p:nvPr/>
        </p:nvSpPr>
        <p:spPr>
          <a:xfrm>
            <a:off x="2536031" y="2752130"/>
            <a:ext cx="785813" cy="157163"/>
          </a:xfrm>
          <a:prstGeom prst="rect">
            <a:avLst/>
          </a:prstGeom>
          <a:noFill/>
          <a:ln/>
        </p:spPr>
        <p:txBody>
          <a:bodyPr wrap="none" lIns="0" tIns="0" rIns="0" bIns="0" rtlCol="0" anchor="t">
            <a:spAutoFit/>
          </a:bodyPr>
          <a:lstStyle/>
          <a:p>
            <a:pPr marL="0" indent="0" algn="ctr">
              <a:lnSpc>
                <a:spcPts val="1200"/>
              </a:lnSpc>
              <a:buNone/>
            </a:pPr>
            <a:r>
              <a:rPr lang="en-US" sz="885" b="1" dirty="0">
                <a:solidFill>
                  <a:srgbClr val="E6F1FF"/>
                </a:solidFill>
                <a:latin typeface="Montserrat" pitchFamily="34" charset="0"/>
                <a:ea typeface="Montserrat" pitchFamily="34" charset="-122"/>
                <a:cs typeface="Montserrat" pitchFamily="34" charset="-120"/>
              </a:rPr>
              <a:t>2. CRIAÇÃO</a:t>
            </a:r>
            <a:endParaRPr lang="en-US" sz="885" dirty="0"/>
          </a:p>
        </p:txBody>
      </p:sp>
      <p:sp>
        <p:nvSpPr>
          <p:cNvPr id="17" name="Shape 12"/>
          <p:cNvSpPr/>
          <p:nvPr/>
        </p:nvSpPr>
        <p:spPr>
          <a:xfrm>
            <a:off x="2214563" y="3016448"/>
            <a:ext cx="1428750" cy="512564"/>
          </a:xfrm>
          <a:prstGeom prst="rect">
            <a:avLst/>
          </a:prstGeom>
          <a:solidFill>
            <a:srgbClr val="FFFFFF">
              <a:alpha val="5000"/>
            </a:srgbClr>
          </a:solidFill>
          <a:ln/>
        </p:spPr>
        <p:txBody>
          <a:bodyPr/>
          <a:lstStyle/>
          <a:p>
            <a:endParaRPr lang="pt-BR"/>
          </a:p>
        </p:txBody>
      </p:sp>
      <p:sp>
        <p:nvSpPr>
          <p:cNvPr id="18" name="Shape 13"/>
          <p:cNvSpPr/>
          <p:nvPr/>
        </p:nvSpPr>
        <p:spPr>
          <a:xfrm>
            <a:off x="2214563" y="3016448"/>
            <a:ext cx="1428750" cy="14288"/>
          </a:xfrm>
          <a:prstGeom prst="rect">
            <a:avLst/>
          </a:prstGeom>
          <a:solidFill>
            <a:srgbClr val="B2FFED"/>
          </a:solidFill>
          <a:ln/>
        </p:spPr>
        <p:txBody>
          <a:bodyPr/>
          <a:lstStyle/>
          <a:p>
            <a:endParaRPr lang="pt-BR"/>
          </a:p>
        </p:txBody>
      </p:sp>
      <p:sp>
        <p:nvSpPr>
          <p:cNvPr id="19" name="Text 14"/>
          <p:cNvSpPr/>
          <p:nvPr/>
        </p:nvSpPr>
        <p:spPr>
          <a:xfrm>
            <a:off x="2321719" y="3123605"/>
            <a:ext cx="1214438" cy="112514"/>
          </a:xfrm>
          <a:prstGeom prst="rect">
            <a:avLst/>
          </a:prstGeom>
          <a:noFill/>
          <a:ln/>
        </p:spPr>
        <p:txBody>
          <a:bodyPr wrap="none" lIns="0" tIns="0" rIns="0" bIns="0" rtlCol="0" anchor="t">
            <a:spAutoFit/>
          </a:bodyPr>
          <a:lstStyle/>
          <a:p>
            <a:pPr marL="0" indent="0" algn="ctr">
              <a:lnSpc>
                <a:spcPts val="800"/>
              </a:lnSpc>
              <a:buNone/>
            </a:pPr>
            <a:r>
              <a:rPr lang="en-US" sz="621" dirty="0">
                <a:solidFill>
                  <a:srgbClr val="A8B2D1"/>
                </a:solidFill>
                <a:latin typeface="Roboto Mono" pitchFamily="34" charset="0"/>
                <a:ea typeface="Roboto Mono" pitchFamily="34" charset="-122"/>
                <a:cs typeface="Roboto Mono" pitchFamily="34" charset="-120"/>
              </a:rPr>
              <a:t>TECNOLOGIA</a:t>
            </a:r>
            <a:endParaRPr lang="en-US" sz="621" dirty="0"/>
          </a:p>
        </p:txBody>
      </p:sp>
      <p:sp>
        <p:nvSpPr>
          <p:cNvPr id="20" name="Text 15"/>
          <p:cNvSpPr/>
          <p:nvPr/>
        </p:nvSpPr>
        <p:spPr>
          <a:xfrm>
            <a:off x="2321719" y="3271838"/>
            <a:ext cx="1214438" cy="135731"/>
          </a:xfrm>
          <a:prstGeom prst="rect">
            <a:avLst/>
          </a:prstGeom>
          <a:noFill/>
          <a:ln/>
        </p:spPr>
        <p:txBody>
          <a:bodyPr wrap="none" lIns="0" tIns="0" rIns="0" bIns="0" rtlCol="0" anchor="t">
            <a:spAutoFit/>
          </a:bodyPr>
          <a:lstStyle/>
          <a:p>
            <a:pPr marL="0" indent="0" algn="ctr">
              <a:lnSpc>
                <a:spcPts val="900"/>
              </a:lnSpc>
              <a:buNone/>
            </a:pPr>
            <a:r>
              <a:rPr lang="en-US" sz="683" b="1" dirty="0">
                <a:solidFill>
                  <a:srgbClr val="FFFFFF"/>
                </a:solidFill>
                <a:latin typeface="Open Sans" pitchFamily="34" charset="0"/>
                <a:ea typeface="Open Sans" pitchFamily="34" charset="-122"/>
                <a:cs typeface="Open Sans" pitchFamily="34" charset="-120"/>
              </a:rPr>
              <a:t>IA Generativa</a:t>
            </a:r>
            <a:endParaRPr lang="en-US" sz="683" dirty="0"/>
          </a:p>
        </p:txBody>
      </p:sp>
      <p:sp>
        <p:nvSpPr>
          <p:cNvPr id="21" name="Shape 16"/>
          <p:cNvSpPr/>
          <p:nvPr/>
        </p:nvSpPr>
        <p:spPr>
          <a:xfrm>
            <a:off x="4214813" y="1859161"/>
            <a:ext cx="714375" cy="714375"/>
          </a:xfrm>
          <a:prstGeom prst="ellipse">
            <a:avLst/>
          </a:prstGeom>
          <a:solidFill>
            <a:srgbClr val="0A192F"/>
          </a:solidFill>
          <a:ln w="18288">
            <a:solidFill>
              <a:srgbClr val="64FFDA"/>
            </a:solidFill>
            <a:prstDash val="solid"/>
          </a:ln>
        </p:spPr>
        <p:txBody>
          <a:bodyPr/>
          <a:lstStyle/>
          <a:p>
            <a:endParaRPr lang="pt-BR"/>
          </a:p>
        </p:txBody>
      </p:sp>
      <p:pic>
        <p:nvPicPr>
          <p:cNvPr id="22" name="Image 3" descr="preencoded.png"/>
          <p:cNvPicPr>
            <a:picLocks noChangeAspect="1"/>
          </p:cNvPicPr>
          <p:nvPr/>
        </p:nvPicPr>
        <p:blipFill>
          <a:blip r:embed="rId5"/>
          <a:stretch>
            <a:fillRect/>
          </a:stretch>
        </p:blipFill>
        <p:spPr>
          <a:xfrm>
            <a:off x="4393406" y="2073473"/>
            <a:ext cx="357188" cy="285750"/>
          </a:xfrm>
          <a:prstGeom prst="rect">
            <a:avLst/>
          </a:prstGeom>
        </p:spPr>
      </p:pic>
      <p:sp>
        <p:nvSpPr>
          <p:cNvPr id="23" name="Text 17"/>
          <p:cNvSpPr/>
          <p:nvPr/>
        </p:nvSpPr>
        <p:spPr>
          <a:xfrm>
            <a:off x="4029075" y="2752130"/>
            <a:ext cx="1085850" cy="157163"/>
          </a:xfrm>
          <a:prstGeom prst="rect">
            <a:avLst/>
          </a:prstGeom>
          <a:noFill/>
          <a:ln/>
        </p:spPr>
        <p:txBody>
          <a:bodyPr wrap="none" lIns="0" tIns="0" rIns="0" bIns="0" rtlCol="0" anchor="t">
            <a:spAutoFit/>
          </a:bodyPr>
          <a:lstStyle/>
          <a:p>
            <a:pPr marL="0" indent="0" algn="ctr">
              <a:lnSpc>
                <a:spcPts val="1200"/>
              </a:lnSpc>
              <a:buNone/>
            </a:pPr>
            <a:r>
              <a:rPr lang="en-US" sz="885" b="1" dirty="0">
                <a:solidFill>
                  <a:srgbClr val="E6F1FF"/>
                </a:solidFill>
                <a:latin typeface="Montserrat" pitchFamily="34" charset="0"/>
                <a:ea typeface="Montserrat" pitchFamily="34" charset="-122"/>
                <a:cs typeface="Montserrat" pitchFamily="34" charset="-120"/>
              </a:rPr>
              <a:t>3. NEGOCIAÇÃO</a:t>
            </a:r>
            <a:endParaRPr lang="en-US" sz="885" dirty="0"/>
          </a:p>
        </p:txBody>
      </p:sp>
      <p:sp>
        <p:nvSpPr>
          <p:cNvPr id="24" name="Shape 18"/>
          <p:cNvSpPr/>
          <p:nvPr/>
        </p:nvSpPr>
        <p:spPr>
          <a:xfrm>
            <a:off x="3857625" y="3016448"/>
            <a:ext cx="1428750" cy="512564"/>
          </a:xfrm>
          <a:prstGeom prst="rect">
            <a:avLst/>
          </a:prstGeom>
          <a:solidFill>
            <a:srgbClr val="FFFFFF">
              <a:alpha val="5000"/>
            </a:srgbClr>
          </a:solidFill>
          <a:ln/>
        </p:spPr>
        <p:txBody>
          <a:bodyPr/>
          <a:lstStyle/>
          <a:p>
            <a:endParaRPr lang="pt-BR"/>
          </a:p>
        </p:txBody>
      </p:sp>
      <p:sp>
        <p:nvSpPr>
          <p:cNvPr id="25" name="Shape 19"/>
          <p:cNvSpPr/>
          <p:nvPr/>
        </p:nvSpPr>
        <p:spPr>
          <a:xfrm>
            <a:off x="3857625" y="3016448"/>
            <a:ext cx="1428750" cy="14288"/>
          </a:xfrm>
          <a:prstGeom prst="rect">
            <a:avLst/>
          </a:prstGeom>
          <a:solidFill>
            <a:srgbClr val="B2FFED"/>
          </a:solidFill>
          <a:ln/>
        </p:spPr>
        <p:txBody>
          <a:bodyPr/>
          <a:lstStyle/>
          <a:p>
            <a:endParaRPr lang="pt-BR"/>
          </a:p>
        </p:txBody>
      </p:sp>
      <p:sp>
        <p:nvSpPr>
          <p:cNvPr id="26" name="Text 20"/>
          <p:cNvSpPr/>
          <p:nvPr/>
        </p:nvSpPr>
        <p:spPr>
          <a:xfrm>
            <a:off x="3964781" y="3123605"/>
            <a:ext cx="1214438" cy="112514"/>
          </a:xfrm>
          <a:prstGeom prst="rect">
            <a:avLst/>
          </a:prstGeom>
          <a:noFill/>
          <a:ln/>
        </p:spPr>
        <p:txBody>
          <a:bodyPr wrap="none" lIns="0" tIns="0" rIns="0" bIns="0" rtlCol="0" anchor="t">
            <a:spAutoFit/>
          </a:bodyPr>
          <a:lstStyle/>
          <a:p>
            <a:pPr marL="0" indent="0" algn="ctr">
              <a:lnSpc>
                <a:spcPts val="800"/>
              </a:lnSpc>
              <a:buNone/>
            </a:pPr>
            <a:r>
              <a:rPr lang="en-US" sz="621" dirty="0">
                <a:solidFill>
                  <a:srgbClr val="A8B2D1"/>
                </a:solidFill>
                <a:latin typeface="Roboto Mono" pitchFamily="34" charset="0"/>
                <a:ea typeface="Roboto Mono" pitchFamily="34" charset="-122"/>
                <a:cs typeface="Roboto Mono" pitchFamily="34" charset="-120"/>
              </a:rPr>
              <a:t>TECNOLOGIA</a:t>
            </a:r>
            <a:endParaRPr lang="en-US" sz="621" dirty="0"/>
          </a:p>
        </p:txBody>
      </p:sp>
      <p:sp>
        <p:nvSpPr>
          <p:cNvPr id="27" name="Text 21"/>
          <p:cNvSpPr/>
          <p:nvPr/>
        </p:nvSpPr>
        <p:spPr>
          <a:xfrm>
            <a:off x="3964781" y="3271838"/>
            <a:ext cx="1214438" cy="135731"/>
          </a:xfrm>
          <a:prstGeom prst="rect">
            <a:avLst/>
          </a:prstGeom>
          <a:noFill/>
          <a:ln/>
        </p:spPr>
        <p:txBody>
          <a:bodyPr wrap="none" lIns="0" tIns="0" rIns="0" bIns="0" rtlCol="0" anchor="t">
            <a:spAutoFit/>
          </a:bodyPr>
          <a:lstStyle/>
          <a:p>
            <a:pPr marL="0" indent="0" algn="ctr">
              <a:lnSpc>
                <a:spcPts val="900"/>
              </a:lnSpc>
              <a:buNone/>
            </a:pPr>
            <a:r>
              <a:rPr lang="en-US" sz="683" b="1" dirty="0">
                <a:solidFill>
                  <a:srgbClr val="FFFFFF"/>
                </a:solidFill>
                <a:latin typeface="Open Sans" pitchFamily="34" charset="0"/>
                <a:ea typeface="Open Sans" pitchFamily="34" charset="-122"/>
                <a:cs typeface="Open Sans" pitchFamily="34" charset="-120"/>
              </a:rPr>
              <a:t>Versionamento</a:t>
            </a:r>
            <a:endParaRPr lang="en-US" sz="683" dirty="0"/>
          </a:p>
        </p:txBody>
      </p:sp>
      <p:sp>
        <p:nvSpPr>
          <p:cNvPr id="28" name="Shape 22"/>
          <p:cNvSpPr/>
          <p:nvPr/>
        </p:nvSpPr>
        <p:spPr>
          <a:xfrm>
            <a:off x="5857875" y="1859161"/>
            <a:ext cx="714375" cy="714375"/>
          </a:xfrm>
          <a:prstGeom prst="ellipse">
            <a:avLst/>
          </a:prstGeom>
          <a:solidFill>
            <a:srgbClr val="0A192F"/>
          </a:solidFill>
          <a:ln w="18288">
            <a:solidFill>
              <a:srgbClr val="64FFDA"/>
            </a:solidFill>
            <a:prstDash val="solid"/>
          </a:ln>
        </p:spPr>
        <p:txBody>
          <a:bodyPr/>
          <a:lstStyle/>
          <a:p>
            <a:endParaRPr lang="pt-BR"/>
          </a:p>
        </p:txBody>
      </p:sp>
      <p:pic>
        <p:nvPicPr>
          <p:cNvPr id="29" name="Image 4" descr="preencoded.png"/>
          <p:cNvPicPr>
            <a:picLocks noChangeAspect="1"/>
          </p:cNvPicPr>
          <p:nvPr/>
        </p:nvPicPr>
        <p:blipFill>
          <a:blip r:embed="rId6"/>
          <a:stretch>
            <a:fillRect/>
          </a:stretch>
        </p:blipFill>
        <p:spPr>
          <a:xfrm>
            <a:off x="6054328" y="2073473"/>
            <a:ext cx="321469" cy="285750"/>
          </a:xfrm>
          <a:prstGeom prst="rect">
            <a:avLst/>
          </a:prstGeom>
        </p:spPr>
      </p:pic>
      <p:sp>
        <p:nvSpPr>
          <p:cNvPr id="30" name="Text 23"/>
          <p:cNvSpPr/>
          <p:nvPr/>
        </p:nvSpPr>
        <p:spPr>
          <a:xfrm>
            <a:off x="5687318" y="2752130"/>
            <a:ext cx="1055489" cy="157163"/>
          </a:xfrm>
          <a:prstGeom prst="rect">
            <a:avLst/>
          </a:prstGeom>
          <a:noFill/>
          <a:ln/>
        </p:spPr>
        <p:txBody>
          <a:bodyPr wrap="none" lIns="0" tIns="0" rIns="0" bIns="0" rtlCol="0" anchor="t">
            <a:spAutoFit/>
          </a:bodyPr>
          <a:lstStyle/>
          <a:p>
            <a:pPr marL="0" indent="0" algn="ctr">
              <a:lnSpc>
                <a:spcPts val="1200"/>
              </a:lnSpc>
              <a:buNone/>
            </a:pPr>
            <a:r>
              <a:rPr lang="en-US" sz="885" b="1" dirty="0">
                <a:solidFill>
                  <a:srgbClr val="E6F1FF"/>
                </a:solidFill>
                <a:latin typeface="Montserrat" pitchFamily="34" charset="0"/>
                <a:ea typeface="Montserrat" pitchFamily="34" charset="-122"/>
                <a:cs typeface="Montserrat" pitchFamily="34" charset="-120"/>
              </a:rPr>
              <a:t>4. ASSINATURA</a:t>
            </a:r>
            <a:endParaRPr lang="en-US" sz="885" dirty="0"/>
          </a:p>
        </p:txBody>
      </p:sp>
      <p:sp>
        <p:nvSpPr>
          <p:cNvPr id="31" name="Shape 24"/>
          <p:cNvSpPr/>
          <p:nvPr/>
        </p:nvSpPr>
        <p:spPr>
          <a:xfrm>
            <a:off x="5500688" y="3016448"/>
            <a:ext cx="1428750" cy="512564"/>
          </a:xfrm>
          <a:prstGeom prst="rect">
            <a:avLst/>
          </a:prstGeom>
          <a:solidFill>
            <a:srgbClr val="FFFFFF">
              <a:alpha val="5000"/>
            </a:srgbClr>
          </a:solidFill>
          <a:ln/>
        </p:spPr>
        <p:txBody>
          <a:bodyPr/>
          <a:lstStyle/>
          <a:p>
            <a:endParaRPr lang="pt-BR"/>
          </a:p>
        </p:txBody>
      </p:sp>
      <p:sp>
        <p:nvSpPr>
          <p:cNvPr id="32" name="Shape 25"/>
          <p:cNvSpPr/>
          <p:nvPr/>
        </p:nvSpPr>
        <p:spPr>
          <a:xfrm>
            <a:off x="5500688" y="3016448"/>
            <a:ext cx="1428750" cy="14288"/>
          </a:xfrm>
          <a:prstGeom prst="rect">
            <a:avLst/>
          </a:prstGeom>
          <a:solidFill>
            <a:srgbClr val="B2FFED"/>
          </a:solidFill>
          <a:ln/>
        </p:spPr>
        <p:txBody>
          <a:bodyPr/>
          <a:lstStyle/>
          <a:p>
            <a:endParaRPr lang="pt-BR"/>
          </a:p>
        </p:txBody>
      </p:sp>
      <p:sp>
        <p:nvSpPr>
          <p:cNvPr id="33" name="Text 26"/>
          <p:cNvSpPr/>
          <p:nvPr/>
        </p:nvSpPr>
        <p:spPr>
          <a:xfrm>
            <a:off x="5607844" y="3123605"/>
            <a:ext cx="1214438" cy="112514"/>
          </a:xfrm>
          <a:prstGeom prst="rect">
            <a:avLst/>
          </a:prstGeom>
          <a:noFill/>
          <a:ln/>
        </p:spPr>
        <p:txBody>
          <a:bodyPr wrap="none" lIns="0" tIns="0" rIns="0" bIns="0" rtlCol="0" anchor="t">
            <a:spAutoFit/>
          </a:bodyPr>
          <a:lstStyle/>
          <a:p>
            <a:pPr marL="0" indent="0" algn="ctr">
              <a:lnSpc>
                <a:spcPts val="800"/>
              </a:lnSpc>
              <a:buNone/>
            </a:pPr>
            <a:r>
              <a:rPr lang="en-US" sz="621" dirty="0">
                <a:solidFill>
                  <a:srgbClr val="A8B2D1"/>
                </a:solidFill>
                <a:latin typeface="Roboto Mono" pitchFamily="34" charset="0"/>
                <a:ea typeface="Roboto Mono" pitchFamily="34" charset="-122"/>
                <a:cs typeface="Roboto Mono" pitchFamily="34" charset="-120"/>
              </a:rPr>
              <a:t>TECNOLOGIA</a:t>
            </a:r>
            <a:endParaRPr lang="en-US" sz="621" dirty="0"/>
          </a:p>
        </p:txBody>
      </p:sp>
      <p:sp>
        <p:nvSpPr>
          <p:cNvPr id="34" name="Text 27"/>
          <p:cNvSpPr/>
          <p:nvPr/>
        </p:nvSpPr>
        <p:spPr>
          <a:xfrm>
            <a:off x="5607844" y="3271838"/>
            <a:ext cx="1214438" cy="135731"/>
          </a:xfrm>
          <a:prstGeom prst="rect">
            <a:avLst/>
          </a:prstGeom>
          <a:noFill/>
          <a:ln/>
        </p:spPr>
        <p:txBody>
          <a:bodyPr wrap="none" lIns="0" tIns="0" rIns="0" bIns="0" rtlCol="0" anchor="t">
            <a:spAutoFit/>
          </a:bodyPr>
          <a:lstStyle/>
          <a:p>
            <a:pPr marL="0" indent="0" algn="ctr">
              <a:lnSpc>
                <a:spcPts val="900"/>
              </a:lnSpc>
              <a:buNone/>
            </a:pPr>
            <a:r>
              <a:rPr lang="en-US" sz="683" b="1" dirty="0">
                <a:solidFill>
                  <a:srgbClr val="FFFFFF"/>
                </a:solidFill>
                <a:latin typeface="Open Sans" pitchFamily="34" charset="0"/>
                <a:ea typeface="Open Sans" pitchFamily="34" charset="-122"/>
                <a:cs typeface="Open Sans" pitchFamily="34" charset="-120"/>
              </a:rPr>
              <a:t>e-Signature</a:t>
            </a:r>
            <a:endParaRPr lang="en-US" sz="683" dirty="0"/>
          </a:p>
        </p:txBody>
      </p:sp>
      <p:sp>
        <p:nvSpPr>
          <p:cNvPr id="35" name="Shape 28"/>
          <p:cNvSpPr/>
          <p:nvPr/>
        </p:nvSpPr>
        <p:spPr>
          <a:xfrm>
            <a:off x="7500938" y="1859161"/>
            <a:ext cx="714375" cy="714375"/>
          </a:xfrm>
          <a:prstGeom prst="ellipse">
            <a:avLst/>
          </a:prstGeom>
          <a:solidFill>
            <a:srgbClr val="0A192F"/>
          </a:solidFill>
          <a:ln w="18288">
            <a:solidFill>
              <a:srgbClr val="64FFDA"/>
            </a:solidFill>
            <a:prstDash val="solid"/>
          </a:ln>
        </p:spPr>
        <p:txBody>
          <a:bodyPr/>
          <a:lstStyle/>
          <a:p>
            <a:endParaRPr lang="pt-BR"/>
          </a:p>
        </p:txBody>
      </p:sp>
      <p:pic>
        <p:nvPicPr>
          <p:cNvPr id="36" name="Image 5" descr="preencoded.png"/>
          <p:cNvPicPr>
            <a:picLocks noChangeAspect="1"/>
          </p:cNvPicPr>
          <p:nvPr/>
        </p:nvPicPr>
        <p:blipFill>
          <a:blip r:embed="rId7"/>
          <a:stretch>
            <a:fillRect/>
          </a:stretch>
        </p:blipFill>
        <p:spPr>
          <a:xfrm>
            <a:off x="7697391" y="2073473"/>
            <a:ext cx="321469" cy="285750"/>
          </a:xfrm>
          <a:prstGeom prst="rect">
            <a:avLst/>
          </a:prstGeom>
        </p:spPr>
      </p:pic>
      <p:sp>
        <p:nvSpPr>
          <p:cNvPr id="37" name="Text 29"/>
          <p:cNvSpPr/>
          <p:nvPr/>
        </p:nvSpPr>
        <p:spPr>
          <a:xfrm>
            <a:off x="7506295" y="2752130"/>
            <a:ext cx="703659" cy="157163"/>
          </a:xfrm>
          <a:prstGeom prst="rect">
            <a:avLst/>
          </a:prstGeom>
          <a:noFill/>
          <a:ln/>
        </p:spPr>
        <p:txBody>
          <a:bodyPr wrap="none" lIns="0" tIns="0" rIns="0" bIns="0" rtlCol="0" anchor="t">
            <a:spAutoFit/>
          </a:bodyPr>
          <a:lstStyle/>
          <a:p>
            <a:pPr marL="0" indent="0" algn="ctr">
              <a:lnSpc>
                <a:spcPts val="1200"/>
              </a:lnSpc>
              <a:buNone/>
            </a:pPr>
            <a:r>
              <a:rPr lang="en-US" sz="885" b="1" dirty="0">
                <a:solidFill>
                  <a:srgbClr val="E6F1FF"/>
                </a:solidFill>
                <a:latin typeface="Montserrat" pitchFamily="34" charset="0"/>
                <a:ea typeface="Montserrat" pitchFamily="34" charset="-122"/>
                <a:cs typeface="Montserrat" pitchFamily="34" charset="-120"/>
              </a:rPr>
              <a:t>5. GESTÃO</a:t>
            </a:r>
            <a:endParaRPr lang="en-US" sz="885" dirty="0"/>
          </a:p>
        </p:txBody>
      </p:sp>
      <p:sp>
        <p:nvSpPr>
          <p:cNvPr id="38" name="Shape 30"/>
          <p:cNvSpPr/>
          <p:nvPr/>
        </p:nvSpPr>
        <p:spPr>
          <a:xfrm>
            <a:off x="7143750" y="3016448"/>
            <a:ext cx="1428750" cy="512564"/>
          </a:xfrm>
          <a:prstGeom prst="rect">
            <a:avLst/>
          </a:prstGeom>
          <a:solidFill>
            <a:srgbClr val="FFFFFF">
              <a:alpha val="5000"/>
            </a:srgbClr>
          </a:solidFill>
          <a:ln/>
        </p:spPr>
        <p:txBody>
          <a:bodyPr/>
          <a:lstStyle/>
          <a:p>
            <a:endParaRPr lang="pt-BR"/>
          </a:p>
        </p:txBody>
      </p:sp>
      <p:sp>
        <p:nvSpPr>
          <p:cNvPr id="39" name="Shape 31"/>
          <p:cNvSpPr/>
          <p:nvPr/>
        </p:nvSpPr>
        <p:spPr>
          <a:xfrm>
            <a:off x="7143750" y="3016448"/>
            <a:ext cx="1428750" cy="14288"/>
          </a:xfrm>
          <a:prstGeom prst="rect">
            <a:avLst/>
          </a:prstGeom>
          <a:solidFill>
            <a:srgbClr val="B2FFED"/>
          </a:solidFill>
          <a:ln/>
        </p:spPr>
        <p:txBody>
          <a:bodyPr/>
          <a:lstStyle/>
          <a:p>
            <a:endParaRPr lang="pt-BR"/>
          </a:p>
        </p:txBody>
      </p:sp>
      <p:sp>
        <p:nvSpPr>
          <p:cNvPr id="40" name="Text 32"/>
          <p:cNvSpPr/>
          <p:nvPr/>
        </p:nvSpPr>
        <p:spPr>
          <a:xfrm>
            <a:off x="7250906" y="3123605"/>
            <a:ext cx="1214438" cy="112514"/>
          </a:xfrm>
          <a:prstGeom prst="rect">
            <a:avLst/>
          </a:prstGeom>
          <a:noFill/>
          <a:ln/>
        </p:spPr>
        <p:txBody>
          <a:bodyPr wrap="none" lIns="0" tIns="0" rIns="0" bIns="0" rtlCol="0" anchor="t">
            <a:spAutoFit/>
          </a:bodyPr>
          <a:lstStyle/>
          <a:p>
            <a:pPr marL="0" indent="0" algn="ctr">
              <a:lnSpc>
                <a:spcPts val="800"/>
              </a:lnSpc>
              <a:buNone/>
            </a:pPr>
            <a:r>
              <a:rPr lang="en-US" sz="621" dirty="0">
                <a:solidFill>
                  <a:srgbClr val="A8B2D1"/>
                </a:solidFill>
                <a:latin typeface="Roboto Mono" pitchFamily="34" charset="0"/>
                <a:ea typeface="Roboto Mono" pitchFamily="34" charset="-122"/>
                <a:cs typeface="Roboto Mono" pitchFamily="34" charset="-120"/>
              </a:rPr>
              <a:t>TECNOLOGIA</a:t>
            </a:r>
            <a:endParaRPr lang="en-US" sz="621" dirty="0"/>
          </a:p>
        </p:txBody>
      </p:sp>
      <p:sp>
        <p:nvSpPr>
          <p:cNvPr id="41" name="Text 33"/>
          <p:cNvSpPr/>
          <p:nvPr/>
        </p:nvSpPr>
        <p:spPr>
          <a:xfrm>
            <a:off x="7250906" y="3271838"/>
            <a:ext cx="1214438" cy="135731"/>
          </a:xfrm>
          <a:prstGeom prst="rect">
            <a:avLst/>
          </a:prstGeom>
          <a:noFill/>
          <a:ln/>
        </p:spPr>
        <p:txBody>
          <a:bodyPr wrap="none" lIns="0" tIns="0" rIns="0" bIns="0" rtlCol="0" anchor="t">
            <a:spAutoFit/>
          </a:bodyPr>
          <a:lstStyle/>
          <a:p>
            <a:pPr marL="0" indent="0" algn="ctr">
              <a:lnSpc>
                <a:spcPts val="900"/>
              </a:lnSpc>
              <a:buNone/>
            </a:pPr>
            <a:r>
              <a:rPr lang="en-US" sz="683" b="1" dirty="0">
                <a:solidFill>
                  <a:srgbClr val="FFFFFF"/>
                </a:solidFill>
                <a:latin typeface="Open Sans" pitchFamily="34" charset="0"/>
                <a:ea typeface="Open Sans" pitchFamily="34" charset="-122"/>
                <a:cs typeface="Open Sans" pitchFamily="34" charset="-120"/>
              </a:rPr>
              <a:t>Alertas &amp; BI</a:t>
            </a:r>
            <a:endParaRPr lang="en-US" sz="683" dirty="0"/>
          </a:p>
        </p:txBody>
      </p:sp>
      <p:sp>
        <p:nvSpPr>
          <p:cNvPr id="42" name="Shape 34"/>
          <p:cNvSpPr/>
          <p:nvPr/>
        </p:nvSpPr>
        <p:spPr>
          <a:xfrm>
            <a:off x="428625" y="4345186"/>
            <a:ext cx="8286750" cy="369689"/>
          </a:xfrm>
          <a:prstGeom prst="rect">
            <a:avLst/>
          </a:prstGeom>
          <a:solidFill>
            <a:srgbClr val="64FFDA">
              <a:alpha val="5000"/>
            </a:srgbClr>
          </a:solidFill>
          <a:ln/>
        </p:spPr>
        <p:txBody>
          <a:bodyPr/>
          <a:lstStyle/>
          <a:p>
            <a:endParaRPr lang="pt-BR"/>
          </a:p>
        </p:txBody>
      </p:sp>
      <p:pic>
        <p:nvPicPr>
          <p:cNvPr id="43" name="Image 6" descr="preencoded.png"/>
          <p:cNvPicPr>
            <a:picLocks noChangeAspect="1"/>
          </p:cNvPicPr>
          <p:nvPr/>
        </p:nvPicPr>
        <p:blipFill>
          <a:blip r:embed="rId8"/>
          <a:stretch>
            <a:fillRect/>
          </a:stretch>
        </p:blipFill>
        <p:spPr>
          <a:xfrm>
            <a:off x="2613720" y="4472880"/>
            <a:ext cx="114300" cy="114300"/>
          </a:xfrm>
          <a:prstGeom prst="rect">
            <a:avLst/>
          </a:prstGeom>
        </p:spPr>
      </p:pic>
      <p:sp>
        <p:nvSpPr>
          <p:cNvPr id="44" name="Text 35"/>
          <p:cNvSpPr/>
          <p:nvPr/>
        </p:nvSpPr>
        <p:spPr>
          <a:xfrm>
            <a:off x="2799457" y="4452342"/>
            <a:ext cx="3730823" cy="155377"/>
          </a:xfrm>
          <a:prstGeom prst="rect">
            <a:avLst/>
          </a:prstGeom>
          <a:noFill/>
          <a:ln/>
        </p:spPr>
        <p:txBody>
          <a:bodyPr wrap="none" lIns="0" tIns="0" rIns="0" bIns="0" rtlCol="0" anchor="t">
            <a:spAutoFit/>
          </a:bodyPr>
          <a:lstStyle/>
          <a:p>
            <a:pPr marL="0" indent="0" algn="l">
              <a:lnSpc>
                <a:spcPts val="1100"/>
              </a:lnSpc>
              <a:buNone/>
            </a:pPr>
            <a:r>
              <a:rPr lang="en-US" sz="834" dirty="0">
                <a:solidFill>
                  <a:srgbClr val="A8B2D1"/>
                </a:solidFill>
                <a:latin typeface="Open Sans" pitchFamily="34" charset="0"/>
                <a:ea typeface="Open Sans" pitchFamily="34" charset="-122"/>
                <a:cs typeface="Open Sans" pitchFamily="34" charset="-120"/>
              </a:rPr>
              <a:t>O CLM integra todas as etapas para eliminar gargalos e perda de prazos.</a:t>
            </a:r>
            <a:endParaRPr lang="en-US" sz="834"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Slide 41">
    <p:spTree>
      <p:nvGrpSpPr>
        <p:cNvPr id="1" name=""/>
        <p:cNvGrpSpPr/>
        <p:nvPr/>
      </p:nvGrpSpPr>
      <p:grpSpPr>
        <a:xfrm>
          <a:off x="0" y="0"/>
          <a:ext cx="0" cy="0"/>
          <a:chOff x="0" y="0"/>
          <a:chExt cx="0" cy="0"/>
        </a:xfrm>
      </p:grpSpPr>
      <p:sp>
        <p:nvSpPr>
          <p:cNvPr id="3" name="Shape 0"/>
          <p:cNvSpPr/>
          <p:nvPr/>
        </p:nvSpPr>
        <p:spPr>
          <a:xfrm>
            <a:off x="428625" y="428625"/>
            <a:ext cx="8286750" cy="716161"/>
          </a:xfrm>
          <a:prstGeom prst="rect">
            <a:avLst/>
          </a:prstGeom>
          <a:solidFill>
            <a:srgbClr val="000000">
              <a:alpha val="0"/>
            </a:srgbClr>
          </a:solidFill>
          <a:ln/>
        </p:spPr>
        <p:txBody>
          <a:bodyPr/>
          <a:lstStyle/>
          <a:p>
            <a:endParaRPr lang="pt-BR"/>
          </a:p>
        </p:txBody>
      </p:sp>
      <p:sp>
        <p:nvSpPr>
          <p:cNvPr id="4" name="Shape 1"/>
          <p:cNvSpPr/>
          <p:nvPr/>
        </p:nvSpPr>
        <p:spPr>
          <a:xfrm>
            <a:off x="428625" y="428625"/>
            <a:ext cx="28575" cy="716161"/>
          </a:xfrm>
          <a:prstGeom prst="rect">
            <a:avLst/>
          </a:prstGeom>
          <a:solidFill>
            <a:srgbClr val="64FFDA"/>
          </a:solidFill>
          <a:ln/>
        </p:spPr>
        <p:txBody>
          <a:bodyPr/>
          <a:lstStyle/>
          <a:p>
            <a:endParaRPr lang="pt-BR"/>
          </a:p>
        </p:txBody>
      </p:sp>
      <p:sp>
        <p:nvSpPr>
          <p:cNvPr id="5" name="Text 2"/>
          <p:cNvSpPr/>
          <p:nvPr/>
        </p:nvSpPr>
        <p:spPr>
          <a:xfrm>
            <a:off x="571500" y="428625"/>
            <a:ext cx="8143875" cy="417909"/>
          </a:xfrm>
          <a:prstGeom prst="rect">
            <a:avLst/>
          </a:prstGeom>
          <a:noFill/>
          <a:ln/>
        </p:spPr>
        <p:txBody>
          <a:bodyPr wrap="none" lIns="0" tIns="0" rIns="0" bIns="0" rtlCol="0" anchor="t">
            <a:spAutoFit/>
          </a:bodyPr>
          <a:lstStyle/>
          <a:p>
            <a:pPr marL="0" indent="0" algn="l">
              <a:lnSpc>
                <a:spcPts val="3200"/>
              </a:lnSpc>
              <a:buNone/>
            </a:pPr>
            <a:r>
              <a:rPr lang="en-US" sz="2436" b="1" dirty="0">
                <a:solidFill>
                  <a:srgbClr val="E6F1FF"/>
                </a:solidFill>
                <a:latin typeface="Montserrat" pitchFamily="34" charset="0"/>
                <a:ea typeface="Montserrat" pitchFamily="34" charset="-122"/>
                <a:cs typeface="Montserrat" pitchFamily="34" charset="-120"/>
              </a:rPr>
              <a:t>EXERCÍCIO PRÁTICO</a:t>
            </a:r>
            <a:endParaRPr lang="en-US" sz="2436" dirty="0"/>
          </a:p>
        </p:txBody>
      </p:sp>
      <p:sp>
        <p:nvSpPr>
          <p:cNvPr id="6" name="Text 3"/>
          <p:cNvSpPr/>
          <p:nvPr/>
        </p:nvSpPr>
        <p:spPr>
          <a:xfrm>
            <a:off x="571500" y="917972"/>
            <a:ext cx="8143875" cy="226814"/>
          </a:xfrm>
          <a:prstGeom prst="rect">
            <a:avLst/>
          </a:prstGeom>
          <a:noFill/>
          <a:ln/>
        </p:spPr>
        <p:txBody>
          <a:bodyPr wrap="none" lIns="0" tIns="0" rIns="0" bIns="0" rtlCol="0" anchor="t">
            <a:spAutoFit/>
          </a:bodyPr>
          <a:lstStyle/>
          <a:p>
            <a:pPr marL="0" indent="0" algn="l">
              <a:lnSpc>
                <a:spcPts val="1600"/>
              </a:lnSpc>
              <a:buNone/>
            </a:pPr>
            <a:r>
              <a:rPr lang="en-US" sz="1269" dirty="0">
                <a:solidFill>
                  <a:srgbClr val="64FFDA"/>
                </a:solidFill>
                <a:latin typeface="Roboto Mono" pitchFamily="34" charset="0"/>
                <a:ea typeface="Roboto Mono" pitchFamily="34" charset="-122"/>
                <a:cs typeface="Roboto Mono" pitchFamily="34" charset="-120"/>
              </a:rPr>
              <a:t>Caça aos Gargalos</a:t>
            </a:r>
            <a:endParaRPr lang="en-US" sz="1269" dirty="0"/>
          </a:p>
        </p:txBody>
      </p:sp>
      <p:sp>
        <p:nvSpPr>
          <p:cNvPr id="7" name="Shape 4"/>
          <p:cNvSpPr/>
          <p:nvPr/>
        </p:nvSpPr>
        <p:spPr>
          <a:xfrm>
            <a:off x="428625" y="1430536"/>
            <a:ext cx="5038716" cy="678656"/>
          </a:xfrm>
          <a:prstGeom prst="rect">
            <a:avLst/>
          </a:prstGeom>
          <a:solidFill>
            <a:srgbClr val="FFFFFF">
              <a:alpha val="3000"/>
            </a:srgbClr>
          </a:solidFill>
          <a:ln w="18288">
            <a:solidFill>
              <a:srgbClr val="64FFDA">
                <a:alpha val="30000"/>
              </a:srgbClr>
            </a:solidFill>
            <a:prstDash val="dash"/>
          </a:ln>
        </p:spPr>
        <p:txBody>
          <a:bodyPr/>
          <a:lstStyle/>
          <a:p>
            <a:endParaRPr lang="pt-BR"/>
          </a:p>
        </p:txBody>
      </p:sp>
      <p:sp>
        <p:nvSpPr>
          <p:cNvPr id="8" name="Text 5"/>
          <p:cNvSpPr/>
          <p:nvPr/>
        </p:nvSpPr>
        <p:spPr>
          <a:xfrm>
            <a:off x="571500" y="1581448"/>
            <a:ext cx="428625" cy="348258"/>
          </a:xfrm>
          <a:prstGeom prst="rect">
            <a:avLst/>
          </a:prstGeom>
          <a:noFill/>
          <a:ln/>
        </p:spPr>
        <p:txBody>
          <a:bodyPr wrap="none" lIns="0" tIns="0" rIns="0" bIns="0" rtlCol="0" anchor="t">
            <a:spAutoFit/>
          </a:bodyPr>
          <a:lstStyle/>
          <a:p>
            <a:pPr marL="0" indent="0" algn="l">
              <a:lnSpc>
                <a:spcPts val="2700"/>
              </a:lnSpc>
              <a:buNone/>
            </a:pPr>
            <a:r>
              <a:rPr lang="en-US" sz="2016" b="1" dirty="0">
                <a:solidFill>
                  <a:srgbClr val="FFFFFF">
                    <a:alpha val="10000"/>
                  </a:srgbClr>
                </a:solidFill>
                <a:latin typeface="Montserrat" pitchFamily="34" charset="0"/>
                <a:ea typeface="Montserrat" pitchFamily="34" charset="-122"/>
                <a:cs typeface="Montserrat" pitchFamily="34" charset="-120"/>
              </a:rPr>
              <a:t>01</a:t>
            </a:r>
            <a:endParaRPr lang="en-US" sz="2016" dirty="0"/>
          </a:p>
        </p:txBody>
      </p:sp>
      <p:sp>
        <p:nvSpPr>
          <p:cNvPr id="9" name="Text 6"/>
          <p:cNvSpPr/>
          <p:nvPr/>
        </p:nvSpPr>
        <p:spPr>
          <a:xfrm>
            <a:off x="1143000" y="1573411"/>
            <a:ext cx="3278981" cy="173236"/>
          </a:xfrm>
          <a:prstGeom prst="rect">
            <a:avLst/>
          </a:prstGeom>
          <a:noFill/>
          <a:ln/>
        </p:spPr>
        <p:txBody>
          <a:bodyPr wrap="none" lIns="0" tIns="0" rIns="0" bIns="0" rtlCol="0" anchor="t">
            <a:spAutoFit/>
          </a:bodyPr>
          <a:lstStyle/>
          <a:p>
            <a:pPr marL="0" indent="0" algn="l">
              <a:lnSpc>
                <a:spcPts val="1400"/>
              </a:lnSpc>
              <a:buNone/>
            </a:pPr>
            <a:r>
              <a:rPr lang="en-US" sz="987" b="1" dirty="0">
                <a:solidFill>
                  <a:srgbClr val="64FFDA"/>
                </a:solidFill>
                <a:latin typeface="Montserrat" pitchFamily="34" charset="0"/>
                <a:ea typeface="Montserrat" pitchFamily="34" charset="-122"/>
                <a:cs typeface="Montserrat" pitchFamily="34" charset="-120"/>
              </a:rPr>
              <a:t>IDENTIFIQUE O SINTOMA</a:t>
            </a:r>
            <a:endParaRPr lang="en-US" sz="987" dirty="0"/>
          </a:p>
        </p:txBody>
      </p:sp>
      <p:sp>
        <p:nvSpPr>
          <p:cNvPr id="10" name="Text 7"/>
          <p:cNvSpPr/>
          <p:nvPr/>
        </p:nvSpPr>
        <p:spPr>
          <a:xfrm>
            <a:off x="1143000" y="1782366"/>
            <a:ext cx="3278981" cy="155377"/>
          </a:xfrm>
          <a:prstGeom prst="rect">
            <a:avLst/>
          </a:prstGeom>
          <a:noFill/>
          <a:ln/>
        </p:spPr>
        <p:txBody>
          <a:bodyPr wrap="none" lIns="0" tIns="0" rIns="0" bIns="0" rtlCol="0" anchor="t">
            <a:spAutoFit/>
          </a:bodyPr>
          <a:lstStyle/>
          <a:p>
            <a:pPr marL="0" indent="0" algn="l">
              <a:lnSpc>
                <a:spcPts val="1100"/>
              </a:lnSpc>
              <a:buNone/>
            </a:pPr>
            <a:r>
              <a:rPr lang="en-US" sz="834" dirty="0">
                <a:solidFill>
                  <a:srgbClr val="A8B2D1"/>
                </a:solidFill>
                <a:latin typeface="Open Sans" pitchFamily="34" charset="0"/>
                <a:ea typeface="Open Sans" pitchFamily="34" charset="-122"/>
                <a:cs typeface="Open Sans" pitchFamily="34" charset="-120"/>
              </a:rPr>
              <a:t>Qual tarefa repetitiva consome mais tempo da sua equipe hoje?</a:t>
            </a:r>
            <a:endParaRPr lang="en-US" sz="834" dirty="0"/>
          </a:p>
        </p:txBody>
      </p:sp>
      <p:pic>
        <p:nvPicPr>
          <p:cNvPr id="11" name="Image 1" descr="preencoded.png"/>
          <p:cNvPicPr>
            <a:picLocks noChangeAspect="1"/>
          </p:cNvPicPr>
          <p:nvPr/>
        </p:nvPicPr>
        <p:blipFill>
          <a:blip r:embed="rId3"/>
          <a:stretch>
            <a:fillRect/>
          </a:stretch>
        </p:blipFill>
        <p:spPr>
          <a:xfrm>
            <a:off x="5136942" y="1648420"/>
            <a:ext cx="187523" cy="214313"/>
          </a:xfrm>
          <a:prstGeom prst="rect">
            <a:avLst/>
          </a:prstGeom>
        </p:spPr>
      </p:pic>
      <p:sp>
        <p:nvSpPr>
          <p:cNvPr id="12" name="Shape 8"/>
          <p:cNvSpPr/>
          <p:nvPr/>
        </p:nvSpPr>
        <p:spPr>
          <a:xfrm>
            <a:off x="428625" y="2573145"/>
            <a:ext cx="5038716" cy="678656"/>
          </a:xfrm>
          <a:prstGeom prst="rect">
            <a:avLst/>
          </a:prstGeom>
          <a:solidFill>
            <a:srgbClr val="FFFFFF">
              <a:alpha val="3000"/>
            </a:srgbClr>
          </a:solidFill>
          <a:ln w="18288">
            <a:solidFill>
              <a:srgbClr val="64FFDA">
                <a:alpha val="30000"/>
              </a:srgbClr>
            </a:solidFill>
            <a:prstDash val="dash"/>
          </a:ln>
        </p:spPr>
        <p:txBody>
          <a:bodyPr/>
          <a:lstStyle/>
          <a:p>
            <a:endParaRPr lang="pt-BR"/>
          </a:p>
        </p:txBody>
      </p:sp>
      <p:sp>
        <p:nvSpPr>
          <p:cNvPr id="13" name="Text 9"/>
          <p:cNvSpPr/>
          <p:nvPr/>
        </p:nvSpPr>
        <p:spPr>
          <a:xfrm>
            <a:off x="571500" y="2738344"/>
            <a:ext cx="428625" cy="348258"/>
          </a:xfrm>
          <a:prstGeom prst="rect">
            <a:avLst/>
          </a:prstGeom>
          <a:noFill/>
          <a:ln/>
        </p:spPr>
        <p:txBody>
          <a:bodyPr wrap="none" lIns="0" tIns="0" rIns="0" bIns="0" rtlCol="0" anchor="t">
            <a:spAutoFit/>
          </a:bodyPr>
          <a:lstStyle/>
          <a:p>
            <a:pPr marL="0" indent="0" algn="l">
              <a:lnSpc>
                <a:spcPts val="2700"/>
              </a:lnSpc>
              <a:buNone/>
            </a:pPr>
            <a:r>
              <a:rPr lang="en-US" sz="2016" b="1" dirty="0">
                <a:solidFill>
                  <a:srgbClr val="FFFFFF">
                    <a:alpha val="10000"/>
                  </a:srgbClr>
                </a:solidFill>
                <a:latin typeface="Montserrat" pitchFamily="34" charset="0"/>
                <a:ea typeface="Montserrat" pitchFamily="34" charset="-122"/>
                <a:cs typeface="Montserrat" pitchFamily="34" charset="-120"/>
              </a:rPr>
              <a:t>02</a:t>
            </a:r>
            <a:endParaRPr lang="en-US" sz="2016" dirty="0"/>
          </a:p>
        </p:txBody>
      </p:sp>
      <p:sp>
        <p:nvSpPr>
          <p:cNvPr id="14" name="Text 10"/>
          <p:cNvSpPr/>
          <p:nvPr/>
        </p:nvSpPr>
        <p:spPr>
          <a:xfrm>
            <a:off x="1143000" y="2730308"/>
            <a:ext cx="4082653" cy="173236"/>
          </a:xfrm>
          <a:prstGeom prst="rect">
            <a:avLst/>
          </a:prstGeom>
          <a:noFill/>
          <a:ln/>
        </p:spPr>
        <p:txBody>
          <a:bodyPr wrap="none" lIns="0" tIns="0" rIns="0" bIns="0" rtlCol="0" anchor="t">
            <a:spAutoFit/>
          </a:bodyPr>
          <a:lstStyle/>
          <a:p>
            <a:pPr marL="0" indent="0" algn="l">
              <a:lnSpc>
                <a:spcPts val="1400"/>
              </a:lnSpc>
              <a:buNone/>
            </a:pPr>
            <a:r>
              <a:rPr lang="en-US" sz="987" b="1" dirty="0">
                <a:solidFill>
                  <a:srgbClr val="64FFDA"/>
                </a:solidFill>
                <a:latin typeface="Montserrat" pitchFamily="34" charset="0"/>
                <a:ea typeface="Montserrat" pitchFamily="34" charset="-122"/>
                <a:cs typeface="Montserrat" pitchFamily="34" charset="-120"/>
              </a:rPr>
              <a:t>ENCONTRE A CAUSA RAIZ</a:t>
            </a:r>
            <a:endParaRPr lang="en-US" sz="987" dirty="0"/>
          </a:p>
        </p:txBody>
      </p:sp>
      <p:sp>
        <p:nvSpPr>
          <p:cNvPr id="15" name="Text 11"/>
          <p:cNvSpPr/>
          <p:nvPr/>
        </p:nvSpPr>
        <p:spPr>
          <a:xfrm>
            <a:off x="1143000" y="2939262"/>
            <a:ext cx="4082653" cy="155377"/>
          </a:xfrm>
          <a:prstGeom prst="rect">
            <a:avLst/>
          </a:prstGeom>
          <a:noFill/>
          <a:ln/>
        </p:spPr>
        <p:txBody>
          <a:bodyPr wrap="none" lIns="0" tIns="0" rIns="0" bIns="0" rtlCol="0" anchor="t">
            <a:spAutoFit/>
          </a:bodyPr>
          <a:lstStyle/>
          <a:p>
            <a:pPr marL="0" indent="0" algn="l">
              <a:lnSpc>
                <a:spcPts val="1100"/>
              </a:lnSpc>
              <a:buNone/>
            </a:pPr>
            <a:r>
              <a:rPr lang="en-US" sz="834" dirty="0">
                <a:solidFill>
                  <a:srgbClr val="A8B2D1"/>
                </a:solidFill>
                <a:latin typeface="Open Sans" pitchFamily="34" charset="0"/>
                <a:ea typeface="Open Sans" pitchFamily="34" charset="-122"/>
                <a:cs typeface="Open Sans" pitchFamily="34" charset="-120"/>
              </a:rPr>
              <a:t>Por que isso acontece? É falta de padrão? É volume excessivo? É software ruim?</a:t>
            </a:r>
            <a:endParaRPr lang="en-US" sz="834" dirty="0"/>
          </a:p>
        </p:txBody>
      </p:sp>
      <p:pic>
        <p:nvPicPr>
          <p:cNvPr id="16" name="Image 2" descr="preencoded.png"/>
          <p:cNvPicPr>
            <a:picLocks noChangeAspect="1"/>
          </p:cNvPicPr>
          <p:nvPr/>
        </p:nvPicPr>
        <p:blipFill>
          <a:blip r:embed="rId4"/>
          <a:stretch>
            <a:fillRect/>
          </a:stretch>
        </p:blipFill>
        <p:spPr>
          <a:xfrm>
            <a:off x="5110153" y="2805317"/>
            <a:ext cx="214313" cy="214313"/>
          </a:xfrm>
          <a:prstGeom prst="rect">
            <a:avLst/>
          </a:prstGeom>
        </p:spPr>
      </p:pic>
      <p:sp>
        <p:nvSpPr>
          <p:cNvPr id="17" name="Shape 12"/>
          <p:cNvSpPr/>
          <p:nvPr/>
        </p:nvSpPr>
        <p:spPr>
          <a:xfrm>
            <a:off x="428625" y="3744330"/>
            <a:ext cx="5038716" cy="678656"/>
          </a:xfrm>
          <a:prstGeom prst="rect">
            <a:avLst/>
          </a:prstGeom>
          <a:solidFill>
            <a:srgbClr val="FFFFFF">
              <a:alpha val="3000"/>
            </a:srgbClr>
          </a:solidFill>
          <a:ln w="18288">
            <a:solidFill>
              <a:srgbClr val="64FFDA">
                <a:alpha val="30000"/>
              </a:srgbClr>
            </a:solidFill>
            <a:prstDash val="dash"/>
          </a:ln>
        </p:spPr>
        <p:txBody>
          <a:bodyPr/>
          <a:lstStyle/>
          <a:p>
            <a:endParaRPr lang="pt-BR"/>
          </a:p>
        </p:txBody>
      </p:sp>
      <p:sp>
        <p:nvSpPr>
          <p:cNvPr id="18" name="Text 13"/>
          <p:cNvSpPr/>
          <p:nvPr/>
        </p:nvSpPr>
        <p:spPr>
          <a:xfrm>
            <a:off x="571500" y="3923816"/>
            <a:ext cx="428625" cy="348258"/>
          </a:xfrm>
          <a:prstGeom prst="rect">
            <a:avLst/>
          </a:prstGeom>
          <a:noFill/>
          <a:ln/>
        </p:spPr>
        <p:txBody>
          <a:bodyPr wrap="none" lIns="0" tIns="0" rIns="0" bIns="0" rtlCol="0" anchor="t">
            <a:spAutoFit/>
          </a:bodyPr>
          <a:lstStyle/>
          <a:p>
            <a:pPr marL="0" indent="0" algn="l">
              <a:lnSpc>
                <a:spcPts val="2700"/>
              </a:lnSpc>
              <a:buNone/>
            </a:pPr>
            <a:r>
              <a:rPr lang="en-US" sz="2016" b="1" dirty="0">
                <a:solidFill>
                  <a:srgbClr val="FFFFFF">
                    <a:alpha val="10000"/>
                  </a:srgbClr>
                </a:solidFill>
                <a:latin typeface="Montserrat" pitchFamily="34" charset="0"/>
                <a:ea typeface="Montserrat" pitchFamily="34" charset="-122"/>
                <a:cs typeface="Montserrat" pitchFamily="34" charset="-120"/>
              </a:rPr>
              <a:t>03</a:t>
            </a:r>
            <a:endParaRPr lang="en-US" sz="2016" dirty="0"/>
          </a:p>
        </p:txBody>
      </p:sp>
      <p:sp>
        <p:nvSpPr>
          <p:cNvPr id="19" name="Text 14"/>
          <p:cNvSpPr/>
          <p:nvPr/>
        </p:nvSpPr>
        <p:spPr>
          <a:xfrm>
            <a:off x="1143000" y="3915780"/>
            <a:ext cx="2766417" cy="173236"/>
          </a:xfrm>
          <a:prstGeom prst="rect">
            <a:avLst/>
          </a:prstGeom>
          <a:noFill/>
          <a:ln/>
        </p:spPr>
        <p:txBody>
          <a:bodyPr wrap="none" lIns="0" tIns="0" rIns="0" bIns="0" rtlCol="0" anchor="t">
            <a:spAutoFit/>
          </a:bodyPr>
          <a:lstStyle/>
          <a:p>
            <a:pPr marL="0" indent="0" algn="l">
              <a:lnSpc>
                <a:spcPts val="1400"/>
              </a:lnSpc>
              <a:buNone/>
            </a:pPr>
            <a:r>
              <a:rPr lang="en-US" sz="987" b="1" dirty="0">
                <a:solidFill>
                  <a:srgbClr val="64FFDA"/>
                </a:solidFill>
                <a:latin typeface="Montserrat" pitchFamily="34" charset="0"/>
                <a:ea typeface="Montserrat" pitchFamily="34" charset="-122"/>
                <a:cs typeface="Montserrat" pitchFamily="34" charset="-120"/>
              </a:rPr>
              <a:t>PROPONHA A SOLUÇÃO</a:t>
            </a:r>
            <a:endParaRPr lang="en-US" sz="987" dirty="0"/>
          </a:p>
        </p:txBody>
      </p:sp>
      <p:sp>
        <p:nvSpPr>
          <p:cNvPr id="20" name="Text 15"/>
          <p:cNvSpPr/>
          <p:nvPr/>
        </p:nvSpPr>
        <p:spPr>
          <a:xfrm>
            <a:off x="1143000" y="4124734"/>
            <a:ext cx="2766417" cy="155377"/>
          </a:xfrm>
          <a:prstGeom prst="rect">
            <a:avLst/>
          </a:prstGeom>
          <a:noFill/>
          <a:ln/>
        </p:spPr>
        <p:txBody>
          <a:bodyPr wrap="none" lIns="0" tIns="0" rIns="0" bIns="0" rtlCol="0" anchor="t">
            <a:spAutoFit/>
          </a:bodyPr>
          <a:lstStyle/>
          <a:p>
            <a:pPr marL="0" indent="0" algn="l">
              <a:lnSpc>
                <a:spcPts val="1100"/>
              </a:lnSpc>
              <a:buNone/>
            </a:pPr>
            <a:r>
              <a:rPr lang="en-US" sz="834" dirty="0">
                <a:solidFill>
                  <a:srgbClr val="A8B2D1"/>
                </a:solidFill>
                <a:latin typeface="Open Sans" pitchFamily="34" charset="0"/>
                <a:ea typeface="Open Sans" pitchFamily="34" charset="-122"/>
                <a:cs typeface="Open Sans" pitchFamily="34" charset="-120"/>
              </a:rPr>
              <a:t>Como a IA ou Automação pode eliminar esse gargalo?</a:t>
            </a:r>
            <a:endParaRPr lang="en-US" sz="834" dirty="0"/>
          </a:p>
        </p:txBody>
      </p:sp>
      <p:pic>
        <p:nvPicPr>
          <p:cNvPr id="21" name="Image 3" descr="preencoded.png"/>
          <p:cNvPicPr>
            <a:picLocks noChangeAspect="1"/>
          </p:cNvPicPr>
          <p:nvPr/>
        </p:nvPicPr>
        <p:blipFill>
          <a:blip r:embed="rId5"/>
          <a:stretch>
            <a:fillRect/>
          </a:stretch>
        </p:blipFill>
        <p:spPr>
          <a:xfrm>
            <a:off x="5163731" y="3990789"/>
            <a:ext cx="160734" cy="214313"/>
          </a:xfrm>
          <a:prstGeom prst="rect">
            <a:avLst/>
          </a:prstGeom>
        </p:spPr>
      </p:pic>
      <p:sp>
        <p:nvSpPr>
          <p:cNvPr id="22" name="Shape 16"/>
          <p:cNvSpPr/>
          <p:nvPr/>
        </p:nvSpPr>
        <p:spPr>
          <a:xfrm>
            <a:off x="5753091" y="1430536"/>
            <a:ext cx="2962284" cy="2992450"/>
          </a:xfrm>
          <a:prstGeom prst="rect">
            <a:avLst/>
          </a:prstGeom>
          <a:solidFill>
            <a:srgbClr val="64FFDA">
              <a:alpha val="5000"/>
            </a:srgbClr>
          </a:solidFill>
          <a:ln w="9144">
            <a:solidFill>
              <a:srgbClr val="64FFDA">
                <a:alpha val="20000"/>
              </a:srgbClr>
            </a:solidFill>
            <a:prstDash val="solid"/>
          </a:ln>
        </p:spPr>
        <p:txBody>
          <a:bodyPr/>
          <a:lstStyle/>
          <a:p>
            <a:endParaRPr lang="pt-BR"/>
          </a:p>
        </p:txBody>
      </p:sp>
      <p:pic>
        <p:nvPicPr>
          <p:cNvPr id="23" name="Image 4" descr="preencoded.png"/>
          <p:cNvPicPr>
            <a:picLocks noChangeAspect="1"/>
          </p:cNvPicPr>
          <p:nvPr/>
        </p:nvPicPr>
        <p:blipFill>
          <a:blip r:embed="rId6"/>
          <a:stretch>
            <a:fillRect/>
          </a:stretch>
        </p:blipFill>
        <p:spPr>
          <a:xfrm>
            <a:off x="5976947" y="1660029"/>
            <a:ext cx="142875" cy="142875"/>
          </a:xfrm>
          <a:prstGeom prst="rect">
            <a:avLst/>
          </a:prstGeom>
        </p:spPr>
      </p:pic>
      <p:sp>
        <p:nvSpPr>
          <p:cNvPr id="24" name="Text 17"/>
          <p:cNvSpPr/>
          <p:nvPr/>
        </p:nvSpPr>
        <p:spPr>
          <a:xfrm>
            <a:off x="6191259" y="1644848"/>
            <a:ext cx="1034058" cy="173236"/>
          </a:xfrm>
          <a:prstGeom prst="rect">
            <a:avLst/>
          </a:prstGeom>
          <a:noFill/>
          <a:ln/>
        </p:spPr>
        <p:txBody>
          <a:bodyPr wrap="none" lIns="0" tIns="0" rIns="0" bIns="0" rtlCol="0" anchor="t">
            <a:spAutoFit/>
          </a:bodyPr>
          <a:lstStyle/>
          <a:p>
            <a:pPr marL="0" indent="0" algn="l">
              <a:lnSpc>
                <a:spcPts val="1400"/>
              </a:lnSpc>
              <a:buNone/>
            </a:pPr>
            <a:r>
              <a:rPr lang="en-US" sz="987" b="1" dirty="0">
                <a:solidFill>
                  <a:srgbClr val="FFFFFF"/>
                </a:solidFill>
                <a:latin typeface="Montserrat" pitchFamily="34" charset="0"/>
                <a:ea typeface="Montserrat" pitchFamily="34" charset="-122"/>
                <a:cs typeface="Montserrat" pitchFamily="34" charset="-120"/>
              </a:rPr>
              <a:t>Exemplo Real</a:t>
            </a:r>
            <a:endParaRPr lang="en-US" sz="987" dirty="0"/>
          </a:p>
        </p:txBody>
      </p:sp>
      <p:sp>
        <p:nvSpPr>
          <p:cNvPr id="25" name="Text 18"/>
          <p:cNvSpPr/>
          <p:nvPr/>
        </p:nvSpPr>
        <p:spPr>
          <a:xfrm>
            <a:off x="5976947" y="2146697"/>
            <a:ext cx="2524116" cy="112514"/>
          </a:xfrm>
          <a:prstGeom prst="rect">
            <a:avLst/>
          </a:prstGeom>
          <a:noFill/>
          <a:ln/>
        </p:spPr>
        <p:txBody>
          <a:bodyPr wrap="none" lIns="0" tIns="0" rIns="0" bIns="0" rtlCol="0" anchor="t">
            <a:spAutoFit/>
          </a:bodyPr>
          <a:lstStyle/>
          <a:p>
            <a:pPr marL="0" indent="0" algn="l">
              <a:lnSpc>
                <a:spcPts val="800"/>
              </a:lnSpc>
              <a:buNone/>
            </a:pPr>
            <a:r>
              <a:rPr lang="en-US" sz="621" dirty="0">
                <a:solidFill>
                  <a:srgbClr val="64FFDA"/>
                </a:solidFill>
                <a:latin typeface="Roboto Mono" pitchFamily="34" charset="0"/>
                <a:ea typeface="Roboto Mono" pitchFamily="34" charset="-122"/>
                <a:cs typeface="Roboto Mono" pitchFamily="34" charset="-120"/>
              </a:rPr>
              <a:t>SINTOMA</a:t>
            </a:r>
            <a:endParaRPr lang="en-US" sz="621" dirty="0"/>
          </a:p>
        </p:txBody>
      </p:sp>
      <p:sp>
        <p:nvSpPr>
          <p:cNvPr id="26" name="Text 19"/>
          <p:cNvSpPr/>
          <p:nvPr/>
        </p:nvSpPr>
        <p:spPr>
          <a:xfrm>
            <a:off x="5976947" y="2294930"/>
            <a:ext cx="2524116" cy="320018"/>
          </a:xfrm>
          <a:prstGeom prst="rect">
            <a:avLst/>
          </a:prstGeom>
          <a:noFill/>
          <a:ln/>
        </p:spPr>
        <p:txBody>
          <a:bodyPr wrap="square" lIns="0" tIns="0" rIns="0" bIns="0" rtlCol="0" anchor="t">
            <a:spAutoFit/>
          </a:bodyPr>
          <a:lstStyle/>
          <a:p>
            <a:pPr marL="0" indent="0" algn="l">
              <a:lnSpc>
                <a:spcPts val="1300"/>
              </a:lnSpc>
              <a:buNone/>
            </a:pPr>
            <a:r>
              <a:rPr lang="en-US" sz="834" i="1" dirty="0">
                <a:solidFill>
                  <a:srgbClr val="E6F1FF"/>
                </a:solidFill>
                <a:latin typeface="Open Sans" pitchFamily="34" charset="0"/>
                <a:ea typeface="Open Sans" pitchFamily="34" charset="-122"/>
                <a:cs typeface="Open Sans" pitchFamily="34" charset="-120"/>
              </a:rPr>
              <a:t>"Demoramos 4 horas para cadastrar 50 processos novos."</a:t>
            </a:r>
            <a:endParaRPr lang="en-US" sz="834" dirty="0"/>
          </a:p>
        </p:txBody>
      </p:sp>
      <p:sp>
        <p:nvSpPr>
          <p:cNvPr id="27" name="Text 20"/>
          <p:cNvSpPr/>
          <p:nvPr/>
        </p:nvSpPr>
        <p:spPr>
          <a:xfrm>
            <a:off x="5976947" y="2829260"/>
            <a:ext cx="2524116" cy="112514"/>
          </a:xfrm>
          <a:prstGeom prst="rect">
            <a:avLst/>
          </a:prstGeom>
          <a:noFill/>
          <a:ln/>
        </p:spPr>
        <p:txBody>
          <a:bodyPr wrap="none" lIns="0" tIns="0" rIns="0" bIns="0" rtlCol="0" anchor="t">
            <a:spAutoFit/>
          </a:bodyPr>
          <a:lstStyle/>
          <a:p>
            <a:pPr marL="0" indent="0" algn="l">
              <a:lnSpc>
                <a:spcPts val="800"/>
              </a:lnSpc>
              <a:buNone/>
            </a:pPr>
            <a:r>
              <a:rPr lang="en-US" sz="621" dirty="0">
                <a:solidFill>
                  <a:srgbClr val="64FFDA"/>
                </a:solidFill>
                <a:latin typeface="Roboto Mono" pitchFamily="34" charset="0"/>
                <a:ea typeface="Roboto Mono" pitchFamily="34" charset="-122"/>
                <a:cs typeface="Roboto Mono" pitchFamily="34" charset="-120"/>
              </a:rPr>
              <a:t>CAUSA</a:t>
            </a:r>
            <a:endParaRPr lang="en-US" sz="621" dirty="0"/>
          </a:p>
        </p:txBody>
      </p:sp>
      <p:sp>
        <p:nvSpPr>
          <p:cNvPr id="28" name="Text 21"/>
          <p:cNvSpPr/>
          <p:nvPr/>
        </p:nvSpPr>
        <p:spPr>
          <a:xfrm>
            <a:off x="5976947" y="2977493"/>
            <a:ext cx="2524116" cy="320018"/>
          </a:xfrm>
          <a:prstGeom prst="rect">
            <a:avLst/>
          </a:prstGeom>
          <a:noFill/>
          <a:ln/>
        </p:spPr>
        <p:txBody>
          <a:bodyPr wrap="square" lIns="0" tIns="0" rIns="0" bIns="0" rtlCol="0" anchor="t">
            <a:spAutoFit/>
          </a:bodyPr>
          <a:lstStyle/>
          <a:p>
            <a:pPr marL="0" indent="0" algn="l">
              <a:lnSpc>
                <a:spcPts val="1300"/>
              </a:lnSpc>
              <a:buNone/>
            </a:pPr>
            <a:r>
              <a:rPr lang="en-US" sz="834" i="1" dirty="0">
                <a:solidFill>
                  <a:srgbClr val="E6F1FF"/>
                </a:solidFill>
                <a:latin typeface="Open Sans" pitchFamily="34" charset="0"/>
                <a:ea typeface="Open Sans" pitchFamily="34" charset="-122"/>
                <a:cs typeface="Open Sans" pitchFamily="34" charset="-120"/>
              </a:rPr>
              <a:t>"Digitação manual dos dados da capa do PDF para o sistema."</a:t>
            </a:r>
            <a:endParaRPr lang="en-US" sz="834" dirty="0"/>
          </a:p>
        </p:txBody>
      </p:sp>
      <p:sp>
        <p:nvSpPr>
          <p:cNvPr id="29" name="Text 22"/>
          <p:cNvSpPr/>
          <p:nvPr/>
        </p:nvSpPr>
        <p:spPr>
          <a:xfrm>
            <a:off x="5976947" y="3511823"/>
            <a:ext cx="2524116" cy="112514"/>
          </a:xfrm>
          <a:prstGeom prst="rect">
            <a:avLst/>
          </a:prstGeom>
          <a:noFill/>
          <a:ln/>
        </p:spPr>
        <p:txBody>
          <a:bodyPr wrap="none" lIns="0" tIns="0" rIns="0" bIns="0" rtlCol="0" anchor="t">
            <a:spAutoFit/>
          </a:bodyPr>
          <a:lstStyle/>
          <a:p>
            <a:pPr marL="0" indent="0" algn="l">
              <a:lnSpc>
                <a:spcPts val="800"/>
              </a:lnSpc>
              <a:buNone/>
            </a:pPr>
            <a:r>
              <a:rPr lang="en-US" sz="621" dirty="0">
                <a:solidFill>
                  <a:srgbClr val="64FFDA"/>
                </a:solidFill>
                <a:latin typeface="Roboto Mono" pitchFamily="34" charset="0"/>
                <a:ea typeface="Roboto Mono" pitchFamily="34" charset="-122"/>
                <a:cs typeface="Roboto Mono" pitchFamily="34" charset="-120"/>
              </a:rPr>
              <a:t>SOLUÇÃO</a:t>
            </a:r>
            <a:endParaRPr lang="en-US" sz="621" dirty="0"/>
          </a:p>
        </p:txBody>
      </p:sp>
      <p:sp>
        <p:nvSpPr>
          <p:cNvPr id="30" name="Text 23"/>
          <p:cNvSpPr/>
          <p:nvPr/>
        </p:nvSpPr>
        <p:spPr>
          <a:xfrm>
            <a:off x="5976947" y="3660056"/>
            <a:ext cx="2524116" cy="320018"/>
          </a:xfrm>
          <a:prstGeom prst="rect">
            <a:avLst/>
          </a:prstGeom>
          <a:noFill/>
          <a:ln/>
        </p:spPr>
        <p:txBody>
          <a:bodyPr wrap="square" lIns="0" tIns="0" rIns="0" bIns="0" rtlCol="0" anchor="t">
            <a:spAutoFit/>
          </a:bodyPr>
          <a:lstStyle/>
          <a:p>
            <a:pPr marL="0" indent="0" algn="l">
              <a:lnSpc>
                <a:spcPts val="1300"/>
              </a:lnSpc>
              <a:buNone/>
            </a:pPr>
            <a:r>
              <a:rPr lang="en-US" sz="834" i="1" dirty="0">
                <a:solidFill>
                  <a:srgbClr val="E6F1FF"/>
                </a:solidFill>
                <a:latin typeface="Open Sans" pitchFamily="34" charset="0"/>
                <a:ea typeface="Open Sans" pitchFamily="34" charset="-122"/>
                <a:cs typeface="Open Sans" pitchFamily="34" charset="-120"/>
              </a:rPr>
              <a:t>"Usar IA para ler o PDF e gerar um CSV para importação automática."</a:t>
            </a:r>
            <a:endParaRPr lang="en-US" sz="834" dirty="0"/>
          </a:p>
        </p:txBody>
      </p:sp>
      <p:pic>
        <p:nvPicPr>
          <p:cNvPr id="31" name="Image 5" descr="preencoded.png"/>
          <p:cNvPicPr>
            <a:picLocks noChangeAspect="1"/>
          </p:cNvPicPr>
          <p:nvPr/>
        </p:nvPicPr>
        <p:blipFill>
          <a:blip r:embed="rId7">
            <a:alphaModFix amt="83000"/>
          </a:blip>
          <a:stretch>
            <a:fillRect/>
          </a:stretch>
        </p:blipFill>
        <p:spPr>
          <a:xfrm>
            <a:off x="7547372" y="4579255"/>
            <a:ext cx="128588" cy="171450"/>
          </a:xfrm>
          <a:prstGeom prst="rect">
            <a:avLst/>
          </a:prstGeom>
        </p:spPr>
      </p:pic>
      <p:sp>
        <p:nvSpPr>
          <p:cNvPr id="32" name="Text 24"/>
          <p:cNvSpPr/>
          <p:nvPr/>
        </p:nvSpPr>
        <p:spPr>
          <a:xfrm>
            <a:off x="7783116" y="4551573"/>
            <a:ext cx="932259" cy="226814"/>
          </a:xfrm>
          <a:prstGeom prst="rect">
            <a:avLst/>
          </a:prstGeom>
          <a:noFill/>
          <a:ln/>
        </p:spPr>
        <p:txBody>
          <a:bodyPr wrap="none" lIns="0" tIns="0" rIns="0" bIns="0" rtlCol="0" anchor="t">
            <a:spAutoFit/>
          </a:bodyPr>
          <a:lstStyle/>
          <a:p>
            <a:pPr marL="0" indent="0" algn="l">
              <a:lnSpc>
                <a:spcPts val="1600"/>
              </a:lnSpc>
              <a:buNone/>
            </a:pPr>
            <a:r>
              <a:rPr lang="en-US" sz="1269" dirty="0">
                <a:solidFill>
                  <a:srgbClr val="E6F1FF"/>
                </a:solidFill>
                <a:latin typeface="Roboto Mono" pitchFamily="34" charset="0"/>
                <a:ea typeface="Roboto Mono" pitchFamily="34" charset="-122"/>
                <a:cs typeface="Roboto Mono" pitchFamily="34" charset="-120"/>
              </a:rPr>
              <a:t>10:00 MIN</a:t>
            </a:r>
            <a:endParaRPr lang="en-US" sz="1269"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Slide 42">
    <p:spTree>
      <p:nvGrpSpPr>
        <p:cNvPr id="1" name=""/>
        <p:cNvGrpSpPr/>
        <p:nvPr/>
      </p:nvGrpSpPr>
      <p:grpSpPr>
        <a:xfrm>
          <a:off x="0" y="0"/>
          <a:ext cx="0" cy="0"/>
          <a:chOff x="0" y="0"/>
          <a:chExt cx="0" cy="0"/>
        </a:xfrm>
      </p:grpSpPr>
      <p:sp>
        <p:nvSpPr>
          <p:cNvPr id="3" name="Shape 0"/>
          <p:cNvSpPr/>
          <p:nvPr/>
        </p:nvSpPr>
        <p:spPr>
          <a:xfrm>
            <a:off x="428625" y="428625"/>
            <a:ext cx="8286750" cy="716161"/>
          </a:xfrm>
          <a:prstGeom prst="rect">
            <a:avLst/>
          </a:prstGeom>
          <a:solidFill>
            <a:srgbClr val="000000">
              <a:alpha val="0"/>
            </a:srgbClr>
          </a:solidFill>
          <a:ln/>
        </p:spPr>
        <p:txBody>
          <a:bodyPr/>
          <a:lstStyle/>
          <a:p>
            <a:endParaRPr lang="pt-BR"/>
          </a:p>
        </p:txBody>
      </p:sp>
      <p:sp>
        <p:nvSpPr>
          <p:cNvPr id="4" name="Shape 1"/>
          <p:cNvSpPr/>
          <p:nvPr/>
        </p:nvSpPr>
        <p:spPr>
          <a:xfrm>
            <a:off x="428625" y="428625"/>
            <a:ext cx="28575" cy="716161"/>
          </a:xfrm>
          <a:prstGeom prst="rect">
            <a:avLst/>
          </a:prstGeom>
          <a:solidFill>
            <a:srgbClr val="64FFDA"/>
          </a:solidFill>
          <a:ln/>
        </p:spPr>
        <p:txBody>
          <a:bodyPr/>
          <a:lstStyle/>
          <a:p>
            <a:endParaRPr lang="pt-BR"/>
          </a:p>
        </p:txBody>
      </p:sp>
      <p:sp>
        <p:nvSpPr>
          <p:cNvPr id="5" name="Text 2"/>
          <p:cNvSpPr/>
          <p:nvPr/>
        </p:nvSpPr>
        <p:spPr>
          <a:xfrm>
            <a:off x="571500" y="428625"/>
            <a:ext cx="8143875" cy="417909"/>
          </a:xfrm>
          <a:prstGeom prst="rect">
            <a:avLst/>
          </a:prstGeom>
          <a:noFill/>
          <a:ln/>
        </p:spPr>
        <p:txBody>
          <a:bodyPr wrap="none" lIns="0" tIns="0" rIns="0" bIns="0" rtlCol="0" anchor="t">
            <a:spAutoFit/>
          </a:bodyPr>
          <a:lstStyle/>
          <a:p>
            <a:pPr marL="0" indent="0" algn="l">
              <a:lnSpc>
                <a:spcPts val="3200"/>
              </a:lnSpc>
              <a:buNone/>
            </a:pPr>
            <a:r>
              <a:rPr lang="en-US" sz="2436" b="1" dirty="0">
                <a:solidFill>
                  <a:srgbClr val="E6F1FF"/>
                </a:solidFill>
                <a:latin typeface="Montserrat" pitchFamily="34" charset="0"/>
                <a:ea typeface="Montserrat" pitchFamily="34" charset="-122"/>
                <a:cs typeface="Montserrat" pitchFamily="34" charset="-120"/>
              </a:rPr>
              <a:t>IA E DADOS PESSOAIS</a:t>
            </a:r>
            <a:endParaRPr lang="en-US" sz="2436" dirty="0"/>
          </a:p>
        </p:txBody>
      </p:sp>
      <p:sp>
        <p:nvSpPr>
          <p:cNvPr id="6" name="Text 3"/>
          <p:cNvSpPr/>
          <p:nvPr/>
        </p:nvSpPr>
        <p:spPr>
          <a:xfrm>
            <a:off x="571500" y="917972"/>
            <a:ext cx="8143875" cy="226814"/>
          </a:xfrm>
          <a:prstGeom prst="rect">
            <a:avLst/>
          </a:prstGeom>
          <a:noFill/>
          <a:ln/>
        </p:spPr>
        <p:txBody>
          <a:bodyPr wrap="none" lIns="0" tIns="0" rIns="0" bIns="0" rtlCol="0" anchor="t">
            <a:spAutoFit/>
          </a:bodyPr>
          <a:lstStyle/>
          <a:p>
            <a:pPr marL="0" indent="0" algn="l">
              <a:lnSpc>
                <a:spcPts val="1600"/>
              </a:lnSpc>
              <a:buNone/>
            </a:pPr>
            <a:r>
              <a:rPr lang="en-US" sz="1269" dirty="0">
                <a:solidFill>
                  <a:srgbClr val="64FFDA"/>
                </a:solidFill>
                <a:latin typeface="Roboto Mono" pitchFamily="34" charset="0"/>
                <a:ea typeface="Roboto Mono" pitchFamily="34" charset="-122"/>
                <a:cs typeface="Roboto Mono" pitchFamily="34" charset="-120"/>
              </a:rPr>
              <a:t>O Conflito: LGPD vs. Treinamento de Modelos</a:t>
            </a:r>
            <a:endParaRPr lang="en-US" sz="1269" dirty="0"/>
          </a:p>
        </p:txBody>
      </p:sp>
      <p:sp>
        <p:nvSpPr>
          <p:cNvPr id="7" name="Shape 4"/>
          <p:cNvSpPr/>
          <p:nvPr/>
        </p:nvSpPr>
        <p:spPr>
          <a:xfrm>
            <a:off x="4357688" y="2775347"/>
            <a:ext cx="428625" cy="428625"/>
          </a:xfrm>
          <a:prstGeom prst="ellipse">
            <a:avLst/>
          </a:prstGeom>
          <a:solidFill>
            <a:srgbClr val="0A192F"/>
          </a:solidFill>
          <a:ln w="18288">
            <a:solidFill>
              <a:srgbClr val="E6F1FF"/>
            </a:solidFill>
            <a:prstDash val="solid"/>
          </a:ln>
        </p:spPr>
        <p:txBody>
          <a:bodyPr/>
          <a:lstStyle/>
          <a:p>
            <a:endParaRPr lang="pt-BR"/>
          </a:p>
        </p:txBody>
      </p:sp>
      <p:sp>
        <p:nvSpPr>
          <p:cNvPr id="8" name="Text 5"/>
          <p:cNvSpPr/>
          <p:nvPr/>
        </p:nvSpPr>
        <p:spPr>
          <a:xfrm>
            <a:off x="4357688" y="2775347"/>
            <a:ext cx="428625" cy="428625"/>
          </a:xfrm>
          <a:prstGeom prst="rect">
            <a:avLst/>
          </a:prstGeom>
          <a:noFill/>
          <a:ln/>
        </p:spPr>
        <p:txBody>
          <a:bodyPr wrap="square" lIns="0" tIns="0" rIns="0" bIns="0" rtlCol="0" anchor="ctr">
            <a:spAutoFit/>
          </a:bodyPr>
          <a:lstStyle/>
          <a:p>
            <a:pPr marL="0" indent="0" algn="ctr">
              <a:lnSpc>
                <a:spcPts val="1400"/>
              </a:lnSpc>
              <a:buNone/>
            </a:pPr>
            <a:r>
              <a:rPr lang="en-US" sz="987" b="1" dirty="0">
                <a:solidFill>
                  <a:srgbClr val="E6F1FF"/>
                </a:solidFill>
                <a:latin typeface="Montserrat" pitchFamily="34" charset="0"/>
                <a:ea typeface="Montserrat" pitchFamily="34" charset="-122"/>
                <a:cs typeface="Montserrat" pitchFamily="34" charset="-120"/>
              </a:rPr>
              <a:t>VS</a:t>
            </a:r>
            <a:endParaRPr lang="en-US" sz="987" dirty="0"/>
          </a:p>
        </p:txBody>
      </p:sp>
      <p:sp>
        <p:nvSpPr>
          <p:cNvPr id="9" name="Shape 6"/>
          <p:cNvSpPr/>
          <p:nvPr/>
        </p:nvSpPr>
        <p:spPr>
          <a:xfrm>
            <a:off x="2035969" y="1573411"/>
            <a:ext cx="714375" cy="714375"/>
          </a:xfrm>
          <a:prstGeom prst="ellipse">
            <a:avLst/>
          </a:prstGeom>
          <a:solidFill>
            <a:srgbClr val="FFFFFF">
              <a:alpha val="5000"/>
            </a:srgbClr>
          </a:solidFill>
          <a:ln w="18288">
            <a:solidFill>
              <a:srgbClr val="64FFDA"/>
            </a:solidFill>
            <a:prstDash val="solid"/>
          </a:ln>
        </p:spPr>
        <p:txBody>
          <a:bodyPr/>
          <a:lstStyle/>
          <a:p>
            <a:endParaRPr lang="pt-BR"/>
          </a:p>
        </p:txBody>
      </p:sp>
      <p:pic>
        <p:nvPicPr>
          <p:cNvPr id="10" name="Image 1" descr="preencoded.png"/>
          <p:cNvPicPr>
            <a:picLocks noChangeAspect="1"/>
          </p:cNvPicPr>
          <p:nvPr/>
        </p:nvPicPr>
        <p:blipFill>
          <a:blip r:embed="rId3"/>
          <a:stretch>
            <a:fillRect/>
          </a:stretch>
        </p:blipFill>
        <p:spPr>
          <a:xfrm>
            <a:off x="2214563" y="1787723"/>
            <a:ext cx="357188" cy="285750"/>
          </a:xfrm>
          <a:prstGeom prst="rect">
            <a:avLst/>
          </a:prstGeom>
        </p:spPr>
      </p:pic>
      <p:sp>
        <p:nvSpPr>
          <p:cNvPr id="11" name="Text 7"/>
          <p:cNvSpPr/>
          <p:nvPr/>
        </p:nvSpPr>
        <p:spPr>
          <a:xfrm>
            <a:off x="1654671" y="2430661"/>
            <a:ext cx="1476970" cy="242888"/>
          </a:xfrm>
          <a:prstGeom prst="rect">
            <a:avLst/>
          </a:prstGeom>
          <a:noFill/>
          <a:ln/>
        </p:spPr>
        <p:txBody>
          <a:bodyPr wrap="none" lIns="0" tIns="0" rIns="0" bIns="0" rtlCol="0" anchor="t">
            <a:spAutoFit/>
          </a:bodyPr>
          <a:lstStyle/>
          <a:p>
            <a:pPr marL="0" indent="0" algn="l">
              <a:lnSpc>
                <a:spcPts val="1900"/>
              </a:lnSpc>
              <a:buNone/>
            </a:pPr>
            <a:r>
              <a:rPr lang="en-US" sz="1397" b="1" dirty="0">
                <a:solidFill>
                  <a:srgbClr val="64FFDA"/>
                </a:solidFill>
                <a:latin typeface="Montserrat" pitchFamily="34" charset="0"/>
                <a:ea typeface="Montserrat" pitchFamily="34" charset="-122"/>
                <a:cs typeface="Montserrat" pitchFamily="34" charset="-120"/>
              </a:rPr>
              <a:t>LÓGICA DA IA</a:t>
            </a:r>
            <a:endParaRPr lang="en-US" sz="1397" dirty="0"/>
          </a:p>
        </p:txBody>
      </p:sp>
      <p:sp>
        <p:nvSpPr>
          <p:cNvPr id="12" name="Text 8"/>
          <p:cNvSpPr/>
          <p:nvPr/>
        </p:nvSpPr>
        <p:spPr>
          <a:xfrm>
            <a:off x="2053828" y="2744986"/>
            <a:ext cx="678656" cy="150019"/>
          </a:xfrm>
          <a:prstGeom prst="rect">
            <a:avLst/>
          </a:prstGeom>
          <a:noFill/>
          <a:ln/>
        </p:spPr>
        <p:txBody>
          <a:bodyPr wrap="none" lIns="0" tIns="0" rIns="0" bIns="0" rtlCol="0" anchor="t">
            <a:spAutoFit/>
          </a:bodyPr>
          <a:lstStyle/>
          <a:p>
            <a:pPr marL="0" indent="0" algn="l">
              <a:lnSpc>
                <a:spcPts val="1100"/>
              </a:lnSpc>
              <a:buNone/>
            </a:pPr>
            <a:r>
              <a:rPr lang="en-US" sz="834" dirty="0">
                <a:solidFill>
                  <a:srgbClr val="FFFFFF">
                    <a:alpha val="80000"/>
                  </a:srgbClr>
                </a:solidFill>
                <a:latin typeface="Roboto Mono" pitchFamily="34" charset="0"/>
                <a:ea typeface="Roboto Mono" pitchFamily="34" charset="-122"/>
                <a:cs typeface="Roboto Mono" pitchFamily="34" charset="-120"/>
              </a:rPr>
              <a:t>"Big Data"</a:t>
            </a:r>
            <a:endParaRPr lang="en-US" sz="834" dirty="0"/>
          </a:p>
        </p:txBody>
      </p:sp>
      <p:sp>
        <p:nvSpPr>
          <p:cNvPr id="13" name="Shape 9"/>
          <p:cNvSpPr/>
          <p:nvPr/>
        </p:nvSpPr>
        <p:spPr>
          <a:xfrm>
            <a:off x="571500" y="3109317"/>
            <a:ext cx="3643313" cy="346472"/>
          </a:xfrm>
          <a:prstGeom prst="rect">
            <a:avLst/>
          </a:prstGeom>
          <a:solidFill>
            <a:srgbClr val="FFFFFF">
              <a:alpha val="3000"/>
            </a:srgbClr>
          </a:solidFill>
          <a:ln/>
        </p:spPr>
        <p:txBody>
          <a:bodyPr/>
          <a:lstStyle/>
          <a:p>
            <a:endParaRPr lang="pt-BR"/>
          </a:p>
        </p:txBody>
      </p:sp>
      <p:sp>
        <p:nvSpPr>
          <p:cNvPr id="14" name="Shape 10"/>
          <p:cNvSpPr/>
          <p:nvPr/>
        </p:nvSpPr>
        <p:spPr>
          <a:xfrm>
            <a:off x="571500" y="3109317"/>
            <a:ext cx="21431" cy="346472"/>
          </a:xfrm>
          <a:prstGeom prst="rect">
            <a:avLst/>
          </a:prstGeom>
          <a:solidFill>
            <a:srgbClr val="64FFDA"/>
          </a:solidFill>
          <a:ln/>
        </p:spPr>
        <p:txBody>
          <a:bodyPr/>
          <a:lstStyle/>
          <a:p>
            <a:endParaRPr lang="pt-BR"/>
          </a:p>
        </p:txBody>
      </p:sp>
      <p:pic>
        <p:nvPicPr>
          <p:cNvPr id="15" name="Image 2" descr="preencoded.png"/>
          <p:cNvPicPr>
            <a:picLocks noChangeAspect="1"/>
          </p:cNvPicPr>
          <p:nvPr/>
        </p:nvPicPr>
        <p:blipFill>
          <a:blip r:embed="rId4"/>
          <a:stretch>
            <a:fillRect/>
          </a:stretch>
        </p:blipFill>
        <p:spPr>
          <a:xfrm>
            <a:off x="657225" y="3225403"/>
            <a:ext cx="100013" cy="114300"/>
          </a:xfrm>
          <a:prstGeom prst="rect">
            <a:avLst/>
          </a:prstGeom>
        </p:spPr>
      </p:pic>
      <p:sp>
        <p:nvSpPr>
          <p:cNvPr id="16" name="Text 11"/>
          <p:cNvSpPr/>
          <p:nvPr/>
        </p:nvSpPr>
        <p:spPr>
          <a:xfrm>
            <a:off x="864394" y="3195042"/>
            <a:ext cx="528638" cy="175022"/>
          </a:xfrm>
          <a:prstGeom prst="rect">
            <a:avLst/>
          </a:prstGeom>
          <a:noFill/>
          <a:ln/>
        </p:spPr>
        <p:txBody>
          <a:bodyPr wrap="none" lIns="0" tIns="0" rIns="0" bIns="0" rtlCol="0" anchor="t">
            <a:spAutoFit/>
          </a:bodyPr>
          <a:lstStyle/>
          <a:p>
            <a:pPr marL="0" indent="0" algn="l">
              <a:lnSpc>
                <a:spcPts val="1200"/>
              </a:lnSpc>
              <a:buNone/>
            </a:pPr>
            <a:r>
              <a:rPr lang="en-US" sz="885" b="1" dirty="0">
                <a:solidFill>
                  <a:srgbClr val="FFFFFF"/>
                </a:solidFill>
                <a:latin typeface="Open Sans" pitchFamily="34" charset="0"/>
                <a:ea typeface="Open Sans" pitchFamily="34" charset="-122"/>
                <a:cs typeface="Open Sans" pitchFamily="34" charset="-120"/>
              </a:rPr>
              <a:t>Volume:</a:t>
            </a:r>
            <a:endParaRPr lang="en-US" sz="885" dirty="0"/>
          </a:p>
        </p:txBody>
      </p:sp>
      <p:sp>
        <p:nvSpPr>
          <p:cNvPr id="17" name="Text 12"/>
          <p:cNvSpPr/>
          <p:nvPr/>
        </p:nvSpPr>
        <p:spPr>
          <a:xfrm>
            <a:off x="1393031" y="3195042"/>
            <a:ext cx="1641277" cy="175022"/>
          </a:xfrm>
          <a:prstGeom prst="rect">
            <a:avLst/>
          </a:prstGeom>
          <a:noFill/>
          <a:ln/>
        </p:spPr>
        <p:txBody>
          <a:bodyPr wrap="none" lIns="0" tIns="0" rIns="0" bIns="0" rtlCol="0" anchor="t">
            <a:spAutoFit/>
          </a:bodyPr>
          <a:lstStyle/>
          <a:p>
            <a:pPr marL="0" indent="0" algn="l">
              <a:lnSpc>
                <a:spcPts val="1200"/>
              </a:lnSpc>
              <a:buNone/>
            </a:pPr>
            <a:r>
              <a:rPr lang="en-US" sz="942" dirty="0">
                <a:solidFill>
                  <a:srgbClr val="FFFFFF"/>
                </a:solidFill>
                <a:latin typeface="Open Sans" pitchFamily="34" charset="0"/>
                <a:ea typeface="Open Sans" pitchFamily="34" charset="-122"/>
                <a:cs typeface="Open Sans" pitchFamily="34" charset="-120"/>
              </a:rPr>
              <a:t>Quanto mais dados, melhor.</a:t>
            </a:r>
            <a:endParaRPr lang="en-US" sz="942" dirty="0"/>
          </a:p>
        </p:txBody>
      </p:sp>
      <p:sp>
        <p:nvSpPr>
          <p:cNvPr id="18" name="Shape 13"/>
          <p:cNvSpPr/>
          <p:nvPr/>
        </p:nvSpPr>
        <p:spPr>
          <a:xfrm>
            <a:off x="571500" y="3541514"/>
            <a:ext cx="3643313" cy="346472"/>
          </a:xfrm>
          <a:prstGeom prst="rect">
            <a:avLst/>
          </a:prstGeom>
          <a:solidFill>
            <a:srgbClr val="FFFFFF">
              <a:alpha val="3000"/>
            </a:srgbClr>
          </a:solidFill>
          <a:ln/>
        </p:spPr>
        <p:txBody>
          <a:bodyPr/>
          <a:lstStyle/>
          <a:p>
            <a:endParaRPr lang="pt-BR"/>
          </a:p>
        </p:txBody>
      </p:sp>
      <p:sp>
        <p:nvSpPr>
          <p:cNvPr id="19" name="Shape 14"/>
          <p:cNvSpPr/>
          <p:nvPr/>
        </p:nvSpPr>
        <p:spPr>
          <a:xfrm>
            <a:off x="571500" y="3541514"/>
            <a:ext cx="21431" cy="346472"/>
          </a:xfrm>
          <a:prstGeom prst="rect">
            <a:avLst/>
          </a:prstGeom>
          <a:solidFill>
            <a:srgbClr val="64FFDA"/>
          </a:solidFill>
          <a:ln/>
        </p:spPr>
        <p:txBody>
          <a:bodyPr/>
          <a:lstStyle/>
          <a:p>
            <a:endParaRPr lang="pt-BR"/>
          </a:p>
        </p:txBody>
      </p:sp>
      <p:pic>
        <p:nvPicPr>
          <p:cNvPr id="20" name="Image 3" descr="preencoded.png"/>
          <p:cNvPicPr>
            <a:picLocks noChangeAspect="1"/>
          </p:cNvPicPr>
          <p:nvPr/>
        </p:nvPicPr>
        <p:blipFill>
          <a:blip r:embed="rId5"/>
          <a:stretch>
            <a:fillRect/>
          </a:stretch>
        </p:blipFill>
        <p:spPr>
          <a:xfrm>
            <a:off x="657225" y="3657600"/>
            <a:ext cx="142875" cy="114300"/>
          </a:xfrm>
          <a:prstGeom prst="rect">
            <a:avLst/>
          </a:prstGeom>
        </p:spPr>
      </p:pic>
      <p:sp>
        <p:nvSpPr>
          <p:cNvPr id="21" name="Text 15"/>
          <p:cNvSpPr/>
          <p:nvPr/>
        </p:nvSpPr>
        <p:spPr>
          <a:xfrm>
            <a:off x="907256" y="3627239"/>
            <a:ext cx="639366" cy="175022"/>
          </a:xfrm>
          <a:prstGeom prst="rect">
            <a:avLst/>
          </a:prstGeom>
          <a:noFill/>
          <a:ln/>
        </p:spPr>
        <p:txBody>
          <a:bodyPr wrap="none" lIns="0" tIns="0" rIns="0" bIns="0" rtlCol="0" anchor="t">
            <a:spAutoFit/>
          </a:bodyPr>
          <a:lstStyle/>
          <a:p>
            <a:pPr marL="0" indent="0" algn="l">
              <a:lnSpc>
                <a:spcPts val="1200"/>
              </a:lnSpc>
              <a:buNone/>
            </a:pPr>
            <a:r>
              <a:rPr lang="en-US" sz="885" b="1" dirty="0">
                <a:solidFill>
                  <a:srgbClr val="FFFFFF"/>
                </a:solidFill>
                <a:latin typeface="Open Sans" pitchFamily="34" charset="0"/>
                <a:ea typeface="Open Sans" pitchFamily="34" charset="-122"/>
                <a:cs typeface="Open Sans" pitchFamily="34" charset="-120"/>
              </a:rPr>
              <a:t>Retenção:</a:t>
            </a:r>
            <a:endParaRPr lang="en-US" sz="885" dirty="0"/>
          </a:p>
        </p:txBody>
      </p:sp>
      <p:sp>
        <p:nvSpPr>
          <p:cNvPr id="22" name="Text 16"/>
          <p:cNvSpPr/>
          <p:nvPr/>
        </p:nvSpPr>
        <p:spPr>
          <a:xfrm>
            <a:off x="1546622" y="3627239"/>
            <a:ext cx="1828800" cy="175022"/>
          </a:xfrm>
          <a:prstGeom prst="rect">
            <a:avLst/>
          </a:prstGeom>
          <a:noFill/>
          <a:ln/>
        </p:spPr>
        <p:txBody>
          <a:bodyPr wrap="none" lIns="0" tIns="0" rIns="0" bIns="0" rtlCol="0" anchor="t">
            <a:spAutoFit/>
          </a:bodyPr>
          <a:lstStyle/>
          <a:p>
            <a:pPr marL="0" indent="0" algn="l">
              <a:lnSpc>
                <a:spcPts val="1200"/>
              </a:lnSpc>
              <a:buNone/>
            </a:pPr>
            <a:r>
              <a:rPr lang="en-US" sz="942" dirty="0">
                <a:solidFill>
                  <a:srgbClr val="FFFFFF"/>
                </a:solidFill>
                <a:latin typeface="Open Sans" pitchFamily="34" charset="0"/>
                <a:ea typeface="Open Sans" pitchFamily="34" charset="-122"/>
                <a:cs typeface="Open Sans" pitchFamily="34" charset="-120"/>
              </a:rPr>
              <a:t>Dados guardados para sempre.</a:t>
            </a:r>
            <a:endParaRPr lang="en-US" sz="942" dirty="0"/>
          </a:p>
        </p:txBody>
      </p:sp>
      <p:sp>
        <p:nvSpPr>
          <p:cNvPr id="23" name="Shape 17"/>
          <p:cNvSpPr/>
          <p:nvPr/>
        </p:nvSpPr>
        <p:spPr>
          <a:xfrm>
            <a:off x="571500" y="3973711"/>
            <a:ext cx="3643313" cy="346472"/>
          </a:xfrm>
          <a:prstGeom prst="rect">
            <a:avLst/>
          </a:prstGeom>
          <a:solidFill>
            <a:srgbClr val="FFFFFF">
              <a:alpha val="3000"/>
            </a:srgbClr>
          </a:solidFill>
          <a:ln/>
        </p:spPr>
        <p:txBody>
          <a:bodyPr/>
          <a:lstStyle/>
          <a:p>
            <a:endParaRPr lang="pt-BR"/>
          </a:p>
        </p:txBody>
      </p:sp>
      <p:sp>
        <p:nvSpPr>
          <p:cNvPr id="24" name="Shape 18"/>
          <p:cNvSpPr/>
          <p:nvPr/>
        </p:nvSpPr>
        <p:spPr>
          <a:xfrm>
            <a:off x="571500" y="3973711"/>
            <a:ext cx="21431" cy="346472"/>
          </a:xfrm>
          <a:prstGeom prst="rect">
            <a:avLst/>
          </a:prstGeom>
          <a:solidFill>
            <a:srgbClr val="64FFDA"/>
          </a:solidFill>
          <a:ln/>
        </p:spPr>
        <p:txBody>
          <a:bodyPr/>
          <a:lstStyle/>
          <a:p>
            <a:endParaRPr lang="pt-BR"/>
          </a:p>
        </p:txBody>
      </p:sp>
      <p:pic>
        <p:nvPicPr>
          <p:cNvPr id="25" name="Image 4" descr="preencoded.png"/>
          <p:cNvPicPr>
            <a:picLocks noChangeAspect="1"/>
          </p:cNvPicPr>
          <p:nvPr/>
        </p:nvPicPr>
        <p:blipFill>
          <a:blip r:embed="rId6"/>
          <a:stretch>
            <a:fillRect/>
          </a:stretch>
        </p:blipFill>
        <p:spPr>
          <a:xfrm>
            <a:off x="657225" y="4089797"/>
            <a:ext cx="114300" cy="114300"/>
          </a:xfrm>
          <a:prstGeom prst="rect">
            <a:avLst/>
          </a:prstGeom>
        </p:spPr>
      </p:pic>
      <p:sp>
        <p:nvSpPr>
          <p:cNvPr id="26" name="Text 19"/>
          <p:cNvSpPr/>
          <p:nvPr/>
        </p:nvSpPr>
        <p:spPr>
          <a:xfrm>
            <a:off x="878681" y="4059436"/>
            <a:ext cx="1032272" cy="175022"/>
          </a:xfrm>
          <a:prstGeom prst="rect">
            <a:avLst/>
          </a:prstGeom>
          <a:noFill/>
          <a:ln/>
        </p:spPr>
        <p:txBody>
          <a:bodyPr wrap="none" lIns="0" tIns="0" rIns="0" bIns="0" rtlCol="0" anchor="t">
            <a:spAutoFit/>
          </a:bodyPr>
          <a:lstStyle/>
          <a:p>
            <a:pPr marL="0" indent="0" algn="l">
              <a:lnSpc>
                <a:spcPts val="1200"/>
              </a:lnSpc>
              <a:buNone/>
            </a:pPr>
            <a:r>
              <a:rPr lang="en-US" sz="885" b="1" dirty="0">
                <a:solidFill>
                  <a:srgbClr val="FFFFFF"/>
                </a:solidFill>
                <a:latin typeface="Open Sans" pitchFamily="34" charset="0"/>
                <a:ea typeface="Open Sans" pitchFamily="34" charset="-122"/>
                <a:cs typeface="Open Sans" pitchFamily="34" charset="-120"/>
              </a:rPr>
              <a:t>Uso Secundário:</a:t>
            </a:r>
            <a:endParaRPr lang="en-US" sz="885" dirty="0"/>
          </a:p>
        </p:txBody>
      </p:sp>
      <p:sp>
        <p:nvSpPr>
          <p:cNvPr id="27" name="Text 20"/>
          <p:cNvSpPr/>
          <p:nvPr/>
        </p:nvSpPr>
        <p:spPr>
          <a:xfrm>
            <a:off x="1910953" y="4059436"/>
            <a:ext cx="1484114" cy="175022"/>
          </a:xfrm>
          <a:prstGeom prst="rect">
            <a:avLst/>
          </a:prstGeom>
          <a:noFill/>
          <a:ln/>
        </p:spPr>
        <p:txBody>
          <a:bodyPr wrap="none" lIns="0" tIns="0" rIns="0" bIns="0" rtlCol="0" anchor="t">
            <a:spAutoFit/>
          </a:bodyPr>
          <a:lstStyle/>
          <a:p>
            <a:pPr marL="0" indent="0" algn="l">
              <a:lnSpc>
                <a:spcPts val="1200"/>
              </a:lnSpc>
              <a:buNone/>
            </a:pPr>
            <a:r>
              <a:rPr lang="en-US" sz="942" dirty="0">
                <a:solidFill>
                  <a:srgbClr val="FFFFFF"/>
                </a:solidFill>
                <a:latin typeface="Open Sans" pitchFamily="34" charset="0"/>
                <a:ea typeface="Open Sans" pitchFamily="34" charset="-122"/>
                <a:cs typeface="Open Sans" pitchFamily="34" charset="-120"/>
              </a:rPr>
              <a:t>Treinamento imprevisível.</a:t>
            </a:r>
            <a:endParaRPr lang="en-US" sz="942" dirty="0"/>
          </a:p>
        </p:txBody>
      </p:sp>
      <p:sp>
        <p:nvSpPr>
          <p:cNvPr id="28" name="Shape 21"/>
          <p:cNvSpPr/>
          <p:nvPr/>
        </p:nvSpPr>
        <p:spPr>
          <a:xfrm>
            <a:off x="6393656" y="1573411"/>
            <a:ext cx="714375" cy="714375"/>
          </a:xfrm>
          <a:prstGeom prst="ellipse">
            <a:avLst/>
          </a:prstGeom>
          <a:solidFill>
            <a:srgbClr val="FFFFFF">
              <a:alpha val="5000"/>
            </a:srgbClr>
          </a:solidFill>
          <a:ln w="18288">
            <a:solidFill>
              <a:srgbClr val="FFCE56"/>
            </a:solidFill>
            <a:prstDash val="solid"/>
          </a:ln>
        </p:spPr>
        <p:txBody>
          <a:bodyPr/>
          <a:lstStyle/>
          <a:p>
            <a:endParaRPr lang="pt-BR"/>
          </a:p>
        </p:txBody>
      </p:sp>
      <p:pic>
        <p:nvPicPr>
          <p:cNvPr id="29" name="Image 5" descr="preencoded.png"/>
          <p:cNvPicPr>
            <a:picLocks noChangeAspect="1"/>
          </p:cNvPicPr>
          <p:nvPr/>
        </p:nvPicPr>
        <p:blipFill>
          <a:blip r:embed="rId7"/>
          <a:stretch>
            <a:fillRect/>
          </a:stretch>
        </p:blipFill>
        <p:spPr>
          <a:xfrm>
            <a:off x="6607969" y="1787723"/>
            <a:ext cx="285750" cy="285750"/>
          </a:xfrm>
          <a:prstGeom prst="rect">
            <a:avLst/>
          </a:prstGeom>
        </p:spPr>
      </p:pic>
      <p:sp>
        <p:nvSpPr>
          <p:cNvPr id="30" name="Text 22"/>
          <p:cNvSpPr/>
          <p:nvPr/>
        </p:nvSpPr>
        <p:spPr>
          <a:xfrm>
            <a:off x="5831979" y="2430661"/>
            <a:ext cx="1837730" cy="242888"/>
          </a:xfrm>
          <a:prstGeom prst="rect">
            <a:avLst/>
          </a:prstGeom>
          <a:noFill/>
          <a:ln/>
        </p:spPr>
        <p:txBody>
          <a:bodyPr wrap="none" lIns="0" tIns="0" rIns="0" bIns="0" rtlCol="0" anchor="t">
            <a:spAutoFit/>
          </a:bodyPr>
          <a:lstStyle/>
          <a:p>
            <a:pPr marL="0" indent="0" algn="l">
              <a:lnSpc>
                <a:spcPts val="1900"/>
              </a:lnSpc>
              <a:buNone/>
            </a:pPr>
            <a:r>
              <a:rPr lang="en-US" sz="1397" b="1" dirty="0">
                <a:solidFill>
                  <a:srgbClr val="FFCE56"/>
                </a:solidFill>
                <a:latin typeface="Montserrat" pitchFamily="34" charset="0"/>
                <a:ea typeface="Montserrat" pitchFamily="34" charset="-122"/>
                <a:cs typeface="Montserrat" pitchFamily="34" charset="-120"/>
              </a:rPr>
              <a:t>LÓGICA DA LGPD</a:t>
            </a:r>
            <a:endParaRPr lang="en-US" sz="1397" dirty="0"/>
          </a:p>
        </p:txBody>
      </p:sp>
      <p:sp>
        <p:nvSpPr>
          <p:cNvPr id="31" name="Text 23"/>
          <p:cNvSpPr/>
          <p:nvPr/>
        </p:nvSpPr>
        <p:spPr>
          <a:xfrm>
            <a:off x="6106120" y="2744986"/>
            <a:ext cx="1289447" cy="150019"/>
          </a:xfrm>
          <a:prstGeom prst="rect">
            <a:avLst/>
          </a:prstGeom>
          <a:noFill/>
          <a:ln/>
        </p:spPr>
        <p:txBody>
          <a:bodyPr wrap="none" lIns="0" tIns="0" rIns="0" bIns="0" rtlCol="0" anchor="t">
            <a:spAutoFit/>
          </a:bodyPr>
          <a:lstStyle/>
          <a:p>
            <a:pPr marL="0" indent="0" algn="l">
              <a:lnSpc>
                <a:spcPts val="1100"/>
              </a:lnSpc>
              <a:buNone/>
            </a:pPr>
            <a:r>
              <a:rPr lang="en-US" sz="834" dirty="0">
                <a:solidFill>
                  <a:srgbClr val="FFFFFF">
                    <a:alpha val="80000"/>
                  </a:srgbClr>
                </a:solidFill>
                <a:latin typeface="Roboto Mono" pitchFamily="34" charset="0"/>
                <a:ea typeface="Roboto Mono" pitchFamily="34" charset="-122"/>
                <a:cs typeface="Roboto Mono" pitchFamily="34" charset="-120"/>
              </a:rPr>
              <a:t>"Privacy by Design"</a:t>
            </a:r>
            <a:endParaRPr lang="en-US" sz="834" dirty="0"/>
          </a:p>
        </p:txBody>
      </p:sp>
      <p:sp>
        <p:nvSpPr>
          <p:cNvPr id="32" name="Shape 24"/>
          <p:cNvSpPr/>
          <p:nvPr/>
        </p:nvSpPr>
        <p:spPr>
          <a:xfrm>
            <a:off x="4929188" y="3109317"/>
            <a:ext cx="3643313" cy="346472"/>
          </a:xfrm>
          <a:prstGeom prst="rect">
            <a:avLst/>
          </a:prstGeom>
          <a:solidFill>
            <a:srgbClr val="FFFFFF">
              <a:alpha val="3000"/>
            </a:srgbClr>
          </a:solidFill>
          <a:ln/>
        </p:spPr>
        <p:txBody>
          <a:bodyPr/>
          <a:lstStyle/>
          <a:p>
            <a:endParaRPr lang="pt-BR"/>
          </a:p>
        </p:txBody>
      </p:sp>
      <p:sp>
        <p:nvSpPr>
          <p:cNvPr id="33" name="Shape 25"/>
          <p:cNvSpPr/>
          <p:nvPr/>
        </p:nvSpPr>
        <p:spPr>
          <a:xfrm>
            <a:off x="4929188" y="3109317"/>
            <a:ext cx="21431" cy="346472"/>
          </a:xfrm>
          <a:prstGeom prst="rect">
            <a:avLst/>
          </a:prstGeom>
          <a:solidFill>
            <a:srgbClr val="FFCE56"/>
          </a:solidFill>
          <a:ln/>
        </p:spPr>
        <p:txBody>
          <a:bodyPr/>
          <a:lstStyle/>
          <a:p>
            <a:endParaRPr lang="pt-BR"/>
          </a:p>
        </p:txBody>
      </p:sp>
      <p:pic>
        <p:nvPicPr>
          <p:cNvPr id="34" name="Image 6" descr="preencoded.png"/>
          <p:cNvPicPr>
            <a:picLocks noChangeAspect="1"/>
          </p:cNvPicPr>
          <p:nvPr/>
        </p:nvPicPr>
        <p:blipFill>
          <a:blip r:embed="rId8"/>
          <a:stretch>
            <a:fillRect/>
          </a:stretch>
        </p:blipFill>
        <p:spPr>
          <a:xfrm>
            <a:off x="5014913" y="3225403"/>
            <a:ext cx="114300" cy="114300"/>
          </a:xfrm>
          <a:prstGeom prst="rect">
            <a:avLst/>
          </a:prstGeom>
        </p:spPr>
      </p:pic>
      <p:sp>
        <p:nvSpPr>
          <p:cNvPr id="35" name="Text 26"/>
          <p:cNvSpPr/>
          <p:nvPr/>
        </p:nvSpPr>
        <p:spPr>
          <a:xfrm>
            <a:off x="5236369" y="3195042"/>
            <a:ext cx="850106" cy="175022"/>
          </a:xfrm>
          <a:prstGeom prst="rect">
            <a:avLst/>
          </a:prstGeom>
          <a:noFill/>
          <a:ln/>
        </p:spPr>
        <p:txBody>
          <a:bodyPr wrap="none" lIns="0" tIns="0" rIns="0" bIns="0" rtlCol="0" anchor="t">
            <a:spAutoFit/>
          </a:bodyPr>
          <a:lstStyle/>
          <a:p>
            <a:pPr marL="0" indent="0" algn="l">
              <a:lnSpc>
                <a:spcPts val="1200"/>
              </a:lnSpc>
              <a:buNone/>
            </a:pPr>
            <a:r>
              <a:rPr lang="en-US" sz="885" b="1" dirty="0">
                <a:solidFill>
                  <a:srgbClr val="FFFFFF"/>
                </a:solidFill>
                <a:latin typeface="Open Sans" pitchFamily="34" charset="0"/>
                <a:ea typeface="Open Sans" pitchFamily="34" charset="-122"/>
                <a:cs typeface="Open Sans" pitchFamily="34" charset="-120"/>
              </a:rPr>
              <a:t>Minimização:</a:t>
            </a:r>
            <a:endParaRPr lang="en-US" sz="885" dirty="0"/>
          </a:p>
        </p:txBody>
      </p:sp>
      <p:sp>
        <p:nvSpPr>
          <p:cNvPr id="36" name="Text 27"/>
          <p:cNvSpPr/>
          <p:nvPr/>
        </p:nvSpPr>
        <p:spPr>
          <a:xfrm>
            <a:off x="6086475" y="3195042"/>
            <a:ext cx="941189" cy="175022"/>
          </a:xfrm>
          <a:prstGeom prst="rect">
            <a:avLst/>
          </a:prstGeom>
          <a:noFill/>
          <a:ln/>
        </p:spPr>
        <p:txBody>
          <a:bodyPr wrap="none" lIns="0" tIns="0" rIns="0" bIns="0" rtlCol="0" anchor="t">
            <a:spAutoFit/>
          </a:bodyPr>
          <a:lstStyle/>
          <a:p>
            <a:pPr marL="0" indent="0" algn="l">
              <a:lnSpc>
                <a:spcPts val="1200"/>
              </a:lnSpc>
              <a:buNone/>
            </a:pPr>
            <a:r>
              <a:rPr lang="en-US" sz="942" dirty="0">
                <a:solidFill>
                  <a:srgbClr val="FFFFFF"/>
                </a:solidFill>
                <a:latin typeface="Open Sans" pitchFamily="34" charset="0"/>
                <a:ea typeface="Open Sans" pitchFamily="34" charset="-122"/>
                <a:cs typeface="Open Sans" pitchFamily="34" charset="-120"/>
              </a:rPr>
              <a:t>Só o necessário.</a:t>
            </a:r>
            <a:endParaRPr lang="en-US" sz="942" dirty="0"/>
          </a:p>
        </p:txBody>
      </p:sp>
      <p:sp>
        <p:nvSpPr>
          <p:cNvPr id="37" name="Shape 28"/>
          <p:cNvSpPr/>
          <p:nvPr/>
        </p:nvSpPr>
        <p:spPr>
          <a:xfrm>
            <a:off x="4929188" y="3541514"/>
            <a:ext cx="3643313" cy="346472"/>
          </a:xfrm>
          <a:prstGeom prst="rect">
            <a:avLst/>
          </a:prstGeom>
          <a:solidFill>
            <a:srgbClr val="FFFFFF">
              <a:alpha val="3000"/>
            </a:srgbClr>
          </a:solidFill>
          <a:ln/>
        </p:spPr>
        <p:txBody>
          <a:bodyPr/>
          <a:lstStyle/>
          <a:p>
            <a:endParaRPr lang="pt-BR"/>
          </a:p>
        </p:txBody>
      </p:sp>
      <p:sp>
        <p:nvSpPr>
          <p:cNvPr id="38" name="Shape 29"/>
          <p:cNvSpPr/>
          <p:nvPr/>
        </p:nvSpPr>
        <p:spPr>
          <a:xfrm>
            <a:off x="4929188" y="3541514"/>
            <a:ext cx="21431" cy="346472"/>
          </a:xfrm>
          <a:prstGeom prst="rect">
            <a:avLst/>
          </a:prstGeom>
          <a:solidFill>
            <a:srgbClr val="FFCE56"/>
          </a:solidFill>
          <a:ln/>
        </p:spPr>
        <p:txBody>
          <a:bodyPr/>
          <a:lstStyle/>
          <a:p>
            <a:endParaRPr lang="pt-BR"/>
          </a:p>
        </p:txBody>
      </p:sp>
      <p:pic>
        <p:nvPicPr>
          <p:cNvPr id="39" name="Image 7" descr="preencoded.png"/>
          <p:cNvPicPr>
            <a:picLocks noChangeAspect="1"/>
          </p:cNvPicPr>
          <p:nvPr/>
        </p:nvPicPr>
        <p:blipFill>
          <a:blip r:embed="rId9"/>
          <a:stretch>
            <a:fillRect/>
          </a:stretch>
        </p:blipFill>
        <p:spPr>
          <a:xfrm>
            <a:off x="5014913" y="3657600"/>
            <a:ext cx="85725" cy="114300"/>
          </a:xfrm>
          <a:prstGeom prst="rect">
            <a:avLst/>
          </a:prstGeom>
        </p:spPr>
      </p:pic>
      <p:sp>
        <p:nvSpPr>
          <p:cNvPr id="40" name="Text 30"/>
          <p:cNvSpPr/>
          <p:nvPr/>
        </p:nvSpPr>
        <p:spPr>
          <a:xfrm>
            <a:off x="5207794" y="3627239"/>
            <a:ext cx="1010841" cy="175022"/>
          </a:xfrm>
          <a:prstGeom prst="rect">
            <a:avLst/>
          </a:prstGeom>
          <a:noFill/>
          <a:ln/>
        </p:spPr>
        <p:txBody>
          <a:bodyPr wrap="none" lIns="0" tIns="0" rIns="0" bIns="0" rtlCol="0" anchor="t">
            <a:spAutoFit/>
          </a:bodyPr>
          <a:lstStyle/>
          <a:p>
            <a:pPr marL="0" indent="0" algn="l">
              <a:lnSpc>
                <a:spcPts val="1200"/>
              </a:lnSpc>
              <a:buNone/>
            </a:pPr>
            <a:r>
              <a:rPr lang="en-US" sz="885" b="1" dirty="0">
                <a:solidFill>
                  <a:srgbClr val="FFFFFF"/>
                </a:solidFill>
                <a:latin typeface="Open Sans" pitchFamily="34" charset="0"/>
                <a:ea typeface="Open Sans" pitchFamily="34" charset="-122"/>
                <a:cs typeface="Open Sans" pitchFamily="34" charset="-120"/>
              </a:rPr>
              <a:t>Temporalidade:</a:t>
            </a:r>
            <a:endParaRPr lang="en-US" sz="885" dirty="0"/>
          </a:p>
        </p:txBody>
      </p:sp>
      <p:sp>
        <p:nvSpPr>
          <p:cNvPr id="41" name="Text 31"/>
          <p:cNvSpPr/>
          <p:nvPr/>
        </p:nvSpPr>
        <p:spPr>
          <a:xfrm>
            <a:off x="6218634" y="3627239"/>
            <a:ext cx="1185863" cy="175022"/>
          </a:xfrm>
          <a:prstGeom prst="rect">
            <a:avLst/>
          </a:prstGeom>
          <a:noFill/>
          <a:ln/>
        </p:spPr>
        <p:txBody>
          <a:bodyPr wrap="none" lIns="0" tIns="0" rIns="0" bIns="0" rtlCol="0" anchor="t">
            <a:spAutoFit/>
          </a:bodyPr>
          <a:lstStyle/>
          <a:p>
            <a:pPr marL="0" indent="0" algn="l">
              <a:lnSpc>
                <a:spcPts val="1200"/>
              </a:lnSpc>
              <a:buNone/>
            </a:pPr>
            <a:r>
              <a:rPr lang="en-US" sz="942" dirty="0">
                <a:solidFill>
                  <a:srgbClr val="FFFFFF"/>
                </a:solidFill>
                <a:latin typeface="Open Sans" pitchFamily="34" charset="0"/>
                <a:ea typeface="Open Sans" pitchFamily="34" charset="-122"/>
                <a:cs typeface="Open Sans" pitchFamily="34" charset="-120"/>
              </a:rPr>
              <a:t>Descarte após o fim.</a:t>
            </a:r>
            <a:endParaRPr lang="en-US" sz="942" dirty="0"/>
          </a:p>
        </p:txBody>
      </p:sp>
      <p:sp>
        <p:nvSpPr>
          <p:cNvPr id="42" name="Shape 32"/>
          <p:cNvSpPr/>
          <p:nvPr/>
        </p:nvSpPr>
        <p:spPr>
          <a:xfrm>
            <a:off x="4929188" y="3973711"/>
            <a:ext cx="3643313" cy="346472"/>
          </a:xfrm>
          <a:prstGeom prst="rect">
            <a:avLst/>
          </a:prstGeom>
          <a:solidFill>
            <a:srgbClr val="FFFFFF">
              <a:alpha val="3000"/>
            </a:srgbClr>
          </a:solidFill>
          <a:ln/>
        </p:spPr>
        <p:txBody>
          <a:bodyPr/>
          <a:lstStyle/>
          <a:p>
            <a:endParaRPr lang="pt-BR"/>
          </a:p>
        </p:txBody>
      </p:sp>
      <p:sp>
        <p:nvSpPr>
          <p:cNvPr id="43" name="Shape 33"/>
          <p:cNvSpPr/>
          <p:nvPr/>
        </p:nvSpPr>
        <p:spPr>
          <a:xfrm>
            <a:off x="4929188" y="3973711"/>
            <a:ext cx="21431" cy="346472"/>
          </a:xfrm>
          <a:prstGeom prst="rect">
            <a:avLst/>
          </a:prstGeom>
          <a:solidFill>
            <a:srgbClr val="FFCE56"/>
          </a:solidFill>
          <a:ln/>
        </p:spPr>
        <p:txBody>
          <a:bodyPr/>
          <a:lstStyle/>
          <a:p>
            <a:endParaRPr lang="pt-BR"/>
          </a:p>
        </p:txBody>
      </p:sp>
      <p:pic>
        <p:nvPicPr>
          <p:cNvPr id="44" name="Image 8" descr="preencoded.png"/>
          <p:cNvPicPr>
            <a:picLocks noChangeAspect="1"/>
          </p:cNvPicPr>
          <p:nvPr/>
        </p:nvPicPr>
        <p:blipFill>
          <a:blip r:embed="rId10"/>
          <a:stretch>
            <a:fillRect/>
          </a:stretch>
        </p:blipFill>
        <p:spPr>
          <a:xfrm>
            <a:off x="5014913" y="4089797"/>
            <a:ext cx="114300" cy="114300"/>
          </a:xfrm>
          <a:prstGeom prst="rect">
            <a:avLst/>
          </a:prstGeom>
        </p:spPr>
      </p:pic>
      <p:sp>
        <p:nvSpPr>
          <p:cNvPr id="45" name="Text 34"/>
          <p:cNvSpPr/>
          <p:nvPr/>
        </p:nvSpPr>
        <p:spPr>
          <a:xfrm>
            <a:off x="5236369" y="4059436"/>
            <a:ext cx="705445" cy="175022"/>
          </a:xfrm>
          <a:prstGeom prst="rect">
            <a:avLst/>
          </a:prstGeom>
          <a:noFill/>
          <a:ln/>
        </p:spPr>
        <p:txBody>
          <a:bodyPr wrap="none" lIns="0" tIns="0" rIns="0" bIns="0" rtlCol="0" anchor="t">
            <a:spAutoFit/>
          </a:bodyPr>
          <a:lstStyle/>
          <a:p>
            <a:pPr marL="0" indent="0" algn="l">
              <a:lnSpc>
                <a:spcPts val="1200"/>
              </a:lnSpc>
              <a:buNone/>
            </a:pPr>
            <a:r>
              <a:rPr lang="en-US" sz="885" b="1" dirty="0">
                <a:solidFill>
                  <a:srgbClr val="FFFFFF"/>
                </a:solidFill>
                <a:latin typeface="Open Sans" pitchFamily="34" charset="0"/>
                <a:ea typeface="Open Sans" pitchFamily="34" charset="-122"/>
                <a:cs typeface="Open Sans" pitchFamily="34" charset="-120"/>
              </a:rPr>
              <a:t>Finalidade:</a:t>
            </a:r>
            <a:endParaRPr lang="en-US" sz="885" dirty="0"/>
          </a:p>
        </p:txBody>
      </p:sp>
      <p:sp>
        <p:nvSpPr>
          <p:cNvPr id="46" name="Text 35"/>
          <p:cNvSpPr/>
          <p:nvPr/>
        </p:nvSpPr>
        <p:spPr>
          <a:xfrm>
            <a:off x="5941814" y="4059436"/>
            <a:ext cx="1609130" cy="175022"/>
          </a:xfrm>
          <a:prstGeom prst="rect">
            <a:avLst/>
          </a:prstGeom>
          <a:noFill/>
          <a:ln/>
        </p:spPr>
        <p:txBody>
          <a:bodyPr wrap="none" lIns="0" tIns="0" rIns="0" bIns="0" rtlCol="0" anchor="t">
            <a:spAutoFit/>
          </a:bodyPr>
          <a:lstStyle/>
          <a:p>
            <a:pPr marL="0" indent="0" algn="l">
              <a:lnSpc>
                <a:spcPts val="1200"/>
              </a:lnSpc>
              <a:buNone/>
            </a:pPr>
            <a:r>
              <a:rPr lang="en-US" sz="942" dirty="0">
                <a:solidFill>
                  <a:srgbClr val="FFFFFF"/>
                </a:solidFill>
                <a:latin typeface="Open Sans" pitchFamily="34" charset="0"/>
                <a:ea typeface="Open Sans" pitchFamily="34" charset="-122"/>
                <a:cs typeface="Open Sans" pitchFamily="34" charset="-120"/>
              </a:rPr>
              <a:t>Uso específico e informado.</a:t>
            </a:r>
            <a:endParaRPr lang="en-US" sz="942" dirty="0"/>
          </a:p>
        </p:txBody>
      </p:sp>
      <p:sp>
        <p:nvSpPr>
          <p:cNvPr id="47" name="Shape 36"/>
          <p:cNvSpPr/>
          <p:nvPr/>
        </p:nvSpPr>
        <p:spPr>
          <a:xfrm>
            <a:off x="428625" y="4691658"/>
            <a:ext cx="8286750" cy="403622"/>
          </a:xfrm>
          <a:prstGeom prst="rect">
            <a:avLst/>
          </a:prstGeom>
          <a:solidFill>
            <a:srgbClr val="FF6384">
              <a:alpha val="10000"/>
            </a:srgbClr>
          </a:solidFill>
          <a:ln w="9144">
            <a:solidFill>
              <a:srgbClr val="FF6384"/>
            </a:solidFill>
            <a:prstDash val="solid"/>
          </a:ln>
        </p:spPr>
        <p:txBody>
          <a:bodyPr/>
          <a:lstStyle/>
          <a:p>
            <a:endParaRPr lang="pt-BR"/>
          </a:p>
        </p:txBody>
      </p:sp>
      <p:pic>
        <p:nvPicPr>
          <p:cNvPr id="48" name="Image 9" descr="preencoded.png"/>
          <p:cNvPicPr>
            <a:picLocks noChangeAspect="1"/>
          </p:cNvPicPr>
          <p:nvPr/>
        </p:nvPicPr>
        <p:blipFill>
          <a:blip r:embed="rId11"/>
          <a:stretch>
            <a:fillRect/>
          </a:stretch>
        </p:blipFill>
        <p:spPr>
          <a:xfrm>
            <a:off x="2028825" y="4822031"/>
            <a:ext cx="128588" cy="128588"/>
          </a:xfrm>
          <a:prstGeom prst="rect">
            <a:avLst/>
          </a:prstGeom>
        </p:spPr>
      </p:pic>
      <p:sp>
        <p:nvSpPr>
          <p:cNvPr id="49" name="Text 37"/>
          <p:cNvSpPr/>
          <p:nvPr/>
        </p:nvSpPr>
        <p:spPr>
          <a:xfrm>
            <a:off x="2264569" y="4798814"/>
            <a:ext cx="4850606" cy="175022"/>
          </a:xfrm>
          <a:prstGeom prst="rect">
            <a:avLst/>
          </a:prstGeom>
          <a:noFill/>
          <a:ln/>
        </p:spPr>
        <p:txBody>
          <a:bodyPr wrap="none" lIns="0" tIns="0" rIns="0" bIns="0" rtlCol="0" anchor="t">
            <a:spAutoFit/>
          </a:bodyPr>
          <a:lstStyle/>
          <a:p>
            <a:pPr marL="0" indent="0" algn="l">
              <a:lnSpc>
                <a:spcPts val="1200"/>
              </a:lnSpc>
              <a:buNone/>
            </a:pPr>
            <a:r>
              <a:rPr lang="en-US" sz="885" b="1" dirty="0">
                <a:solidFill>
                  <a:srgbClr val="FF6384"/>
                </a:solidFill>
                <a:latin typeface="Open Sans" pitchFamily="34" charset="0"/>
                <a:ea typeface="Open Sans" pitchFamily="34" charset="-122"/>
                <a:cs typeface="Open Sans" pitchFamily="34" charset="-120"/>
              </a:rPr>
              <a:t>Ponto Crítico:</a:t>
            </a:r>
            <a:r>
              <a:rPr lang="en-US" sz="942" dirty="0">
                <a:solidFill>
                  <a:srgbClr val="FF6384"/>
                </a:solidFill>
                <a:latin typeface="Open Sans" pitchFamily="34" charset="0"/>
                <a:ea typeface="Open Sans" pitchFamily="34" charset="-122"/>
                <a:cs typeface="Open Sans" pitchFamily="34" charset="-120"/>
              </a:rPr>
              <a:t> Inserir dados de clientes em IAs públicas viola a Finalidade e o Sigilo.</a:t>
            </a:r>
            <a:endParaRPr lang="en-US" sz="885"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Slide 35">
    <p:spTree>
      <p:nvGrpSpPr>
        <p:cNvPr id="1" name=""/>
        <p:cNvGrpSpPr/>
        <p:nvPr/>
      </p:nvGrpSpPr>
      <p:grpSpPr>
        <a:xfrm>
          <a:off x="0" y="0"/>
          <a:ext cx="0" cy="0"/>
          <a:chOff x="0" y="0"/>
          <a:chExt cx="0" cy="0"/>
        </a:xfrm>
      </p:grpSpPr>
      <p:sp>
        <p:nvSpPr>
          <p:cNvPr id="3" name="Shape 0"/>
          <p:cNvSpPr/>
          <p:nvPr/>
        </p:nvSpPr>
        <p:spPr>
          <a:xfrm>
            <a:off x="428625" y="428625"/>
            <a:ext cx="8286750" cy="716161"/>
          </a:xfrm>
          <a:prstGeom prst="rect">
            <a:avLst/>
          </a:prstGeom>
          <a:solidFill>
            <a:srgbClr val="000000">
              <a:alpha val="0"/>
            </a:srgbClr>
          </a:solidFill>
          <a:ln/>
        </p:spPr>
        <p:txBody>
          <a:bodyPr/>
          <a:lstStyle/>
          <a:p>
            <a:endParaRPr lang="pt-BR"/>
          </a:p>
        </p:txBody>
      </p:sp>
      <p:sp>
        <p:nvSpPr>
          <p:cNvPr id="4" name="Shape 1"/>
          <p:cNvSpPr/>
          <p:nvPr/>
        </p:nvSpPr>
        <p:spPr>
          <a:xfrm>
            <a:off x="428625" y="428625"/>
            <a:ext cx="28575" cy="716161"/>
          </a:xfrm>
          <a:prstGeom prst="rect">
            <a:avLst/>
          </a:prstGeom>
          <a:solidFill>
            <a:srgbClr val="64FFDA"/>
          </a:solidFill>
          <a:ln/>
        </p:spPr>
        <p:txBody>
          <a:bodyPr/>
          <a:lstStyle/>
          <a:p>
            <a:endParaRPr lang="pt-BR"/>
          </a:p>
        </p:txBody>
      </p:sp>
      <p:sp>
        <p:nvSpPr>
          <p:cNvPr id="5" name="Text 2"/>
          <p:cNvSpPr/>
          <p:nvPr/>
        </p:nvSpPr>
        <p:spPr>
          <a:xfrm>
            <a:off x="571500" y="428625"/>
            <a:ext cx="8143875" cy="417909"/>
          </a:xfrm>
          <a:prstGeom prst="rect">
            <a:avLst/>
          </a:prstGeom>
          <a:noFill/>
          <a:ln/>
        </p:spPr>
        <p:txBody>
          <a:bodyPr wrap="none" lIns="0" tIns="0" rIns="0" bIns="0" rtlCol="0" anchor="t">
            <a:spAutoFit/>
          </a:bodyPr>
          <a:lstStyle/>
          <a:p>
            <a:pPr marL="0" indent="0" algn="l">
              <a:lnSpc>
                <a:spcPts val="3200"/>
              </a:lnSpc>
              <a:buNone/>
            </a:pPr>
            <a:r>
              <a:rPr lang="en-US" sz="2436" b="1" dirty="0">
                <a:solidFill>
                  <a:srgbClr val="E6F1FF"/>
                </a:solidFill>
                <a:latin typeface="Montserrat" pitchFamily="34" charset="0"/>
                <a:ea typeface="Montserrat" pitchFamily="34" charset="-122"/>
                <a:cs typeface="Montserrat" pitchFamily="34" charset="-120"/>
              </a:rPr>
              <a:t>RPA VS IA</a:t>
            </a:r>
            <a:endParaRPr lang="en-US" sz="2436" dirty="0"/>
          </a:p>
        </p:txBody>
      </p:sp>
      <p:sp>
        <p:nvSpPr>
          <p:cNvPr id="6" name="Text 3"/>
          <p:cNvSpPr/>
          <p:nvPr/>
        </p:nvSpPr>
        <p:spPr>
          <a:xfrm>
            <a:off x="571500" y="917972"/>
            <a:ext cx="8143875" cy="226814"/>
          </a:xfrm>
          <a:prstGeom prst="rect">
            <a:avLst/>
          </a:prstGeom>
          <a:noFill/>
          <a:ln/>
        </p:spPr>
        <p:txBody>
          <a:bodyPr wrap="none" lIns="0" tIns="0" rIns="0" bIns="0" rtlCol="0" anchor="t">
            <a:spAutoFit/>
          </a:bodyPr>
          <a:lstStyle/>
          <a:p>
            <a:pPr marL="0" indent="0" algn="l">
              <a:lnSpc>
                <a:spcPts val="1600"/>
              </a:lnSpc>
              <a:buNone/>
            </a:pPr>
            <a:r>
              <a:rPr lang="en-US" sz="1269" dirty="0">
                <a:solidFill>
                  <a:srgbClr val="64FFDA"/>
                </a:solidFill>
                <a:latin typeface="Roboto Mono" pitchFamily="34" charset="0"/>
                <a:ea typeface="Roboto Mono" pitchFamily="34" charset="-122"/>
                <a:cs typeface="Roboto Mono" pitchFamily="34" charset="-120"/>
              </a:rPr>
              <a:t>Automação de Cliques vs. Simulação de Pensamento</a:t>
            </a:r>
            <a:endParaRPr lang="en-US" sz="1269" dirty="0"/>
          </a:p>
        </p:txBody>
      </p:sp>
      <p:sp>
        <p:nvSpPr>
          <p:cNvPr id="7" name="Shape 4"/>
          <p:cNvSpPr/>
          <p:nvPr/>
        </p:nvSpPr>
        <p:spPr>
          <a:xfrm>
            <a:off x="428625" y="1430536"/>
            <a:ext cx="4000500" cy="3071813"/>
          </a:xfrm>
          <a:prstGeom prst="rect">
            <a:avLst/>
          </a:prstGeom>
          <a:solidFill>
            <a:srgbClr val="FFFFFF">
              <a:alpha val="5000"/>
            </a:srgbClr>
          </a:solidFill>
          <a:ln w="9144">
            <a:solidFill>
              <a:srgbClr val="FFFFFF">
                <a:alpha val="20000"/>
              </a:srgbClr>
            </a:solidFill>
            <a:prstDash val="solid"/>
          </a:ln>
        </p:spPr>
        <p:txBody>
          <a:bodyPr/>
          <a:lstStyle/>
          <a:p>
            <a:endParaRPr lang="pt-BR"/>
          </a:p>
        </p:txBody>
      </p:sp>
      <p:pic>
        <p:nvPicPr>
          <p:cNvPr id="8" name="Image 1" descr="preencoded.png"/>
          <p:cNvPicPr>
            <a:picLocks noChangeAspect="1"/>
          </p:cNvPicPr>
          <p:nvPr/>
        </p:nvPicPr>
        <p:blipFill>
          <a:blip r:embed="rId3"/>
          <a:stretch>
            <a:fillRect/>
          </a:stretch>
        </p:blipFill>
        <p:spPr>
          <a:xfrm>
            <a:off x="2850356" y="3287911"/>
            <a:ext cx="1785938" cy="1428750"/>
          </a:xfrm>
          <a:prstGeom prst="rect">
            <a:avLst/>
          </a:prstGeom>
        </p:spPr>
      </p:pic>
      <p:sp>
        <p:nvSpPr>
          <p:cNvPr id="9" name="Shape 5"/>
          <p:cNvSpPr/>
          <p:nvPr/>
        </p:nvSpPr>
        <p:spPr>
          <a:xfrm>
            <a:off x="2139553" y="1537692"/>
            <a:ext cx="571500" cy="571500"/>
          </a:xfrm>
          <a:prstGeom prst="ellipse">
            <a:avLst/>
          </a:prstGeom>
          <a:solidFill>
            <a:srgbClr val="FFFFFF">
              <a:alpha val="10000"/>
            </a:srgbClr>
          </a:solidFill>
          <a:ln w="18288">
            <a:solidFill>
              <a:srgbClr val="E6F1FF"/>
            </a:solidFill>
            <a:prstDash val="solid"/>
          </a:ln>
        </p:spPr>
        <p:txBody>
          <a:bodyPr/>
          <a:lstStyle/>
          <a:p>
            <a:endParaRPr lang="pt-BR"/>
          </a:p>
        </p:txBody>
      </p:sp>
      <p:pic>
        <p:nvPicPr>
          <p:cNvPr id="10" name="Image 2" descr="preencoded.png"/>
          <p:cNvPicPr>
            <a:picLocks noChangeAspect="1"/>
          </p:cNvPicPr>
          <p:nvPr/>
        </p:nvPicPr>
        <p:blipFill>
          <a:blip r:embed="rId4"/>
          <a:stretch>
            <a:fillRect/>
          </a:stretch>
        </p:blipFill>
        <p:spPr>
          <a:xfrm>
            <a:off x="2264569" y="1694855"/>
            <a:ext cx="321469" cy="257175"/>
          </a:xfrm>
          <a:prstGeom prst="rect">
            <a:avLst/>
          </a:prstGeom>
        </p:spPr>
      </p:pic>
      <p:sp>
        <p:nvSpPr>
          <p:cNvPr id="11" name="Text 6"/>
          <p:cNvSpPr/>
          <p:nvPr/>
        </p:nvSpPr>
        <p:spPr>
          <a:xfrm>
            <a:off x="2202954" y="2194917"/>
            <a:ext cx="444698" cy="242888"/>
          </a:xfrm>
          <a:prstGeom prst="rect">
            <a:avLst/>
          </a:prstGeom>
          <a:noFill/>
          <a:ln/>
        </p:spPr>
        <p:txBody>
          <a:bodyPr wrap="none" lIns="0" tIns="0" rIns="0" bIns="0" rtlCol="0" anchor="t">
            <a:spAutoFit/>
          </a:bodyPr>
          <a:lstStyle/>
          <a:p>
            <a:pPr marL="0" indent="0" algn="l">
              <a:lnSpc>
                <a:spcPts val="1900"/>
              </a:lnSpc>
              <a:buNone/>
            </a:pPr>
            <a:r>
              <a:rPr lang="en-US" sz="1397" b="1" dirty="0">
                <a:solidFill>
                  <a:srgbClr val="E6F1FF"/>
                </a:solidFill>
                <a:latin typeface="Montserrat" pitchFamily="34" charset="0"/>
                <a:ea typeface="Montserrat" pitchFamily="34" charset="-122"/>
                <a:cs typeface="Montserrat" pitchFamily="34" charset="-120"/>
              </a:rPr>
              <a:t>RPA</a:t>
            </a:r>
            <a:endParaRPr lang="en-US" sz="1397" dirty="0"/>
          </a:p>
        </p:txBody>
      </p:sp>
      <p:sp>
        <p:nvSpPr>
          <p:cNvPr id="12" name="Text 7"/>
          <p:cNvSpPr/>
          <p:nvPr/>
        </p:nvSpPr>
        <p:spPr>
          <a:xfrm>
            <a:off x="2055614" y="2473523"/>
            <a:ext cx="739378" cy="150019"/>
          </a:xfrm>
          <a:prstGeom prst="rect">
            <a:avLst/>
          </a:prstGeom>
          <a:noFill/>
          <a:ln/>
        </p:spPr>
        <p:txBody>
          <a:bodyPr wrap="none" lIns="0" tIns="0" rIns="0" bIns="0" rtlCol="0" anchor="t">
            <a:spAutoFit/>
          </a:bodyPr>
          <a:lstStyle/>
          <a:p>
            <a:pPr marL="0" indent="0" algn="l">
              <a:lnSpc>
                <a:spcPts val="1100"/>
              </a:lnSpc>
              <a:buNone/>
            </a:pPr>
            <a:r>
              <a:rPr lang="en-US" sz="834" kern="0" spc="2" dirty="0">
                <a:solidFill>
                  <a:srgbClr val="A8B2D1"/>
                </a:solidFill>
                <a:latin typeface="Roboto Mono" pitchFamily="34" charset="0"/>
                <a:ea typeface="Roboto Mono" pitchFamily="34" charset="-122"/>
                <a:cs typeface="Roboto Mono" pitchFamily="34" charset="-120"/>
              </a:rPr>
              <a:t>"AS MÃOS"</a:t>
            </a:r>
            <a:endParaRPr lang="en-US" sz="834" dirty="0"/>
          </a:p>
        </p:txBody>
      </p:sp>
      <p:sp>
        <p:nvSpPr>
          <p:cNvPr id="13" name="Shape 8"/>
          <p:cNvSpPr/>
          <p:nvPr/>
        </p:nvSpPr>
        <p:spPr>
          <a:xfrm>
            <a:off x="535781" y="2766417"/>
            <a:ext cx="3779044" cy="317897"/>
          </a:xfrm>
          <a:prstGeom prst="rect">
            <a:avLst/>
          </a:prstGeom>
          <a:solidFill>
            <a:srgbClr val="000000">
              <a:alpha val="20000"/>
            </a:srgbClr>
          </a:solidFill>
          <a:ln/>
        </p:spPr>
        <p:txBody>
          <a:bodyPr/>
          <a:lstStyle/>
          <a:p>
            <a:endParaRPr lang="pt-BR"/>
          </a:p>
        </p:txBody>
      </p:sp>
      <p:pic>
        <p:nvPicPr>
          <p:cNvPr id="14" name="Image 3" descr="preencoded.png"/>
          <p:cNvPicPr>
            <a:picLocks noChangeAspect="1"/>
          </p:cNvPicPr>
          <p:nvPr/>
        </p:nvPicPr>
        <p:blipFill>
          <a:blip r:embed="rId5"/>
          <a:stretch>
            <a:fillRect/>
          </a:stretch>
        </p:blipFill>
        <p:spPr>
          <a:xfrm>
            <a:off x="642938" y="2861072"/>
            <a:ext cx="142875" cy="128588"/>
          </a:xfrm>
          <a:prstGeom prst="rect">
            <a:avLst/>
          </a:prstGeom>
        </p:spPr>
      </p:pic>
      <p:sp>
        <p:nvSpPr>
          <p:cNvPr id="15" name="Text 9"/>
          <p:cNvSpPr/>
          <p:nvPr/>
        </p:nvSpPr>
        <p:spPr>
          <a:xfrm>
            <a:off x="892969" y="2837855"/>
            <a:ext cx="1660922" cy="175022"/>
          </a:xfrm>
          <a:prstGeom prst="rect">
            <a:avLst/>
          </a:prstGeom>
          <a:noFill/>
          <a:ln/>
        </p:spPr>
        <p:txBody>
          <a:bodyPr wrap="none" lIns="0" tIns="0" rIns="0" bIns="0" rtlCol="0" anchor="t">
            <a:spAutoFit/>
          </a:bodyPr>
          <a:lstStyle/>
          <a:p>
            <a:pPr marL="0" indent="0" algn="l">
              <a:lnSpc>
                <a:spcPts val="1200"/>
              </a:lnSpc>
              <a:buNone/>
            </a:pPr>
            <a:r>
              <a:rPr lang="en-US" sz="942" dirty="0">
                <a:solidFill>
                  <a:srgbClr val="E6F1FF"/>
                </a:solidFill>
                <a:latin typeface="Open Sans" pitchFamily="34" charset="0"/>
                <a:ea typeface="Open Sans" pitchFamily="34" charset="-122"/>
                <a:cs typeface="Open Sans" pitchFamily="34" charset="-120"/>
              </a:rPr>
              <a:t>Baseado em Regras (If/Then)</a:t>
            </a:r>
            <a:endParaRPr lang="en-US" sz="942" dirty="0"/>
          </a:p>
        </p:txBody>
      </p:sp>
      <p:sp>
        <p:nvSpPr>
          <p:cNvPr id="16" name="Shape 10"/>
          <p:cNvSpPr/>
          <p:nvPr/>
        </p:nvSpPr>
        <p:spPr>
          <a:xfrm>
            <a:off x="535781" y="3170039"/>
            <a:ext cx="3779044" cy="317897"/>
          </a:xfrm>
          <a:prstGeom prst="rect">
            <a:avLst/>
          </a:prstGeom>
          <a:solidFill>
            <a:srgbClr val="000000">
              <a:alpha val="20000"/>
            </a:srgbClr>
          </a:solidFill>
          <a:ln/>
        </p:spPr>
        <p:txBody>
          <a:bodyPr/>
          <a:lstStyle/>
          <a:p>
            <a:endParaRPr lang="pt-BR"/>
          </a:p>
        </p:txBody>
      </p:sp>
      <p:pic>
        <p:nvPicPr>
          <p:cNvPr id="17" name="Image 4" descr="preencoded.png"/>
          <p:cNvPicPr>
            <a:picLocks noChangeAspect="1"/>
          </p:cNvPicPr>
          <p:nvPr/>
        </p:nvPicPr>
        <p:blipFill>
          <a:blip r:embed="rId6"/>
          <a:stretch>
            <a:fillRect/>
          </a:stretch>
        </p:blipFill>
        <p:spPr>
          <a:xfrm>
            <a:off x="642938" y="3264694"/>
            <a:ext cx="142875" cy="128588"/>
          </a:xfrm>
          <a:prstGeom prst="rect">
            <a:avLst/>
          </a:prstGeom>
        </p:spPr>
      </p:pic>
      <p:sp>
        <p:nvSpPr>
          <p:cNvPr id="18" name="Text 11"/>
          <p:cNvSpPr/>
          <p:nvPr/>
        </p:nvSpPr>
        <p:spPr>
          <a:xfrm>
            <a:off x="892969" y="3241477"/>
            <a:ext cx="1323380" cy="175022"/>
          </a:xfrm>
          <a:prstGeom prst="rect">
            <a:avLst/>
          </a:prstGeom>
          <a:noFill/>
          <a:ln/>
        </p:spPr>
        <p:txBody>
          <a:bodyPr wrap="none" lIns="0" tIns="0" rIns="0" bIns="0" rtlCol="0" anchor="t">
            <a:spAutoFit/>
          </a:bodyPr>
          <a:lstStyle/>
          <a:p>
            <a:pPr marL="0" indent="0" algn="l">
              <a:lnSpc>
                <a:spcPts val="1200"/>
              </a:lnSpc>
              <a:buNone/>
            </a:pPr>
            <a:r>
              <a:rPr lang="en-US" sz="942" dirty="0">
                <a:solidFill>
                  <a:srgbClr val="E6F1FF"/>
                </a:solidFill>
                <a:latin typeface="Open Sans" pitchFamily="34" charset="0"/>
                <a:ea typeface="Open Sans" pitchFamily="34" charset="-122"/>
                <a:cs typeface="Open Sans" pitchFamily="34" charset="-120"/>
              </a:rPr>
              <a:t>Repete cliques e ações</a:t>
            </a:r>
            <a:endParaRPr lang="en-US" sz="942" dirty="0"/>
          </a:p>
        </p:txBody>
      </p:sp>
      <p:sp>
        <p:nvSpPr>
          <p:cNvPr id="19" name="Shape 12"/>
          <p:cNvSpPr/>
          <p:nvPr/>
        </p:nvSpPr>
        <p:spPr>
          <a:xfrm>
            <a:off x="535781" y="3573661"/>
            <a:ext cx="3779044" cy="317897"/>
          </a:xfrm>
          <a:prstGeom prst="rect">
            <a:avLst/>
          </a:prstGeom>
          <a:solidFill>
            <a:srgbClr val="000000">
              <a:alpha val="20000"/>
            </a:srgbClr>
          </a:solidFill>
          <a:ln/>
        </p:spPr>
        <p:txBody>
          <a:bodyPr/>
          <a:lstStyle/>
          <a:p>
            <a:endParaRPr lang="pt-BR"/>
          </a:p>
        </p:txBody>
      </p:sp>
      <p:pic>
        <p:nvPicPr>
          <p:cNvPr id="20" name="Image 5" descr="preencoded.png"/>
          <p:cNvPicPr>
            <a:picLocks noChangeAspect="1"/>
          </p:cNvPicPr>
          <p:nvPr/>
        </p:nvPicPr>
        <p:blipFill>
          <a:blip r:embed="rId7"/>
          <a:stretch>
            <a:fillRect/>
          </a:stretch>
        </p:blipFill>
        <p:spPr>
          <a:xfrm>
            <a:off x="642938" y="3668316"/>
            <a:ext cx="142875" cy="128588"/>
          </a:xfrm>
          <a:prstGeom prst="rect">
            <a:avLst/>
          </a:prstGeom>
        </p:spPr>
      </p:pic>
      <p:sp>
        <p:nvSpPr>
          <p:cNvPr id="21" name="Text 13"/>
          <p:cNvSpPr/>
          <p:nvPr/>
        </p:nvSpPr>
        <p:spPr>
          <a:xfrm>
            <a:off x="892969" y="3645098"/>
            <a:ext cx="1559123" cy="175022"/>
          </a:xfrm>
          <a:prstGeom prst="rect">
            <a:avLst/>
          </a:prstGeom>
          <a:noFill/>
          <a:ln/>
        </p:spPr>
        <p:txBody>
          <a:bodyPr wrap="none" lIns="0" tIns="0" rIns="0" bIns="0" rtlCol="0" anchor="t">
            <a:spAutoFit/>
          </a:bodyPr>
          <a:lstStyle/>
          <a:p>
            <a:pPr marL="0" indent="0" algn="l">
              <a:lnSpc>
                <a:spcPts val="1200"/>
              </a:lnSpc>
              <a:buNone/>
            </a:pPr>
            <a:r>
              <a:rPr lang="en-US" sz="942" dirty="0">
                <a:solidFill>
                  <a:srgbClr val="E6F1FF"/>
                </a:solidFill>
                <a:latin typeface="Open Sans" pitchFamily="34" charset="0"/>
                <a:ea typeface="Open Sans" pitchFamily="34" charset="-122"/>
                <a:cs typeface="Open Sans" pitchFamily="34" charset="-120"/>
              </a:rPr>
              <a:t>Dados Estruturados (Excel)</a:t>
            </a:r>
            <a:endParaRPr lang="en-US" sz="942" dirty="0"/>
          </a:p>
        </p:txBody>
      </p:sp>
      <p:sp>
        <p:nvSpPr>
          <p:cNvPr id="22" name="Shape 14"/>
          <p:cNvSpPr/>
          <p:nvPr/>
        </p:nvSpPr>
        <p:spPr>
          <a:xfrm>
            <a:off x="535781" y="3977283"/>
            <a:ext cx="3779044" cy="317897"/>
          </a:xfrm>
          <a:prstGeom prst="rect">
            <a:avLst/>
          </a:prstGeom>
          <a:solidFill>
            <a:srgbClr val="000000">
              <a:alpha val="20000"/>
            </a:srgbClr>
          </a:solidFill>
          <a:ln/>
        </p:spPr>
        <p:txBody>
          <a:bodyPr/>
          <a:lstStyle/>
          <a:p>
            <a:endParaRPr lang="pt-BR"/>
          </a:p>
        </p:txBody>
      </p:sp>
      <p:pic>
        <p:nvPicPr>
          <p:cNvPr id="23" name="Image 6" descr="preencoded.png"/>
          <p:cNvPicPr>
            <a:picLocks noChangeAspect="1"/>
          </p:cNvPicPr>
          <p:nvPr/>
        </p:nvPicPr>
        <p:blipFill>
          <a:blip r:embed="rId8"/>
          <a:stretch>
            <a:fillRect/>
          </a:stretch>
        </p:blipFill>
        <p:spPr>
          <a:xfrm>
            <a:off x="642938" y="4071938"/>
            <a:ext cx="142875" cy="128588"/>
          </a:xfrm>
          <a:prstGeom prst="rect">
            <a:avLst/>
          </a:prstGeom>
        </p:spPr>
      </p:pic>
      <p:sp>
        <p:nvSpPr>
          <p:cNvPr id="24" name="Text 15"/>
          <p:cNvSpPr/>
          <p:nvPr/>
        </p:nvSpPr>
        <p:spPr>
          <a:xfrm>
            <a:off x="892969" y="4048720"/>
            <a:ext cx="1391245" cy="175022"/>
          </a:xfrm>
          <a:prstGeom prst="rect">
            <a:avLst/>
          </a:prstGeom>
          <a:noFill/>
          <a:ln/>
        </p:spPr>
        <p:txBody>
          <a:bodyPr wrap="none" lIns="0" tIns="0" rIns="0" bIns="0" rtlCol="0" anchor="t">
            <a:spAutoFit/>
          </a:bodyPr>
          <a:lstStyle/>
          <a:p>
            <a:pPr marL="0" indent="0" algn="l">
              <a:lnSpc>
                <a:spcPts val="1200"/>
              </a:lnSpc>
              <a:buNone/>
            </a:pPr>
            <a:r>
              <a:rPr lang="en-US" sz="942" dirty="0">
                <a:solidFill>
                  <a:srgbClr val="E6F1FF"/>
                </a:solidFill>
                <a:latin typeface="Open Sans" pitchFamily="34" charset="0"/>
                <a:ea typeface="Open Sans" pitchFamily="34" charset="-122"/>
                <a:cs typeface="Open Sans" pitchFamily="34" charset="-120"/>
              </a:rPr>
              <a:t>Trava se o layout mudar</a:t>
            </a:r>
            <a:endParaRPr lang="en-US" sz="942" dirty="0"/>
          </a:p>
        </p:txBody>
      </p:sp>
      <p:sp>
        <p:nvSpPr>
          <p:cNvPr id="25" name="Shape 16"/>
          <p:cNvSpPr/>
          <p:nvPr/>
        </p:nvSpPr>
        <p:spPr>
          <a:xfrm>
            <a:off x="4707731" y="1430536"/>
            <a:ext cx="4007644" cy="3071813"/>
          </a:xfrm>
          <a:prstGeom prst="rect">
            <a:avLst/>
          </a:prstGeom>
          <a:solidFill>
            <a:srgbClr val="64FFDA">
              <a:alpha val="5000"/>
            </a:srgbClr>
          </a:solidFill>
          <a:ln w="9144">
            <a:solidFill>
              <a:srgbClr val="64FFDA">
                <a:alpha val="30000"/>
              </a:srgbClr>
            </a:solidFill>
            <a:prstDash val="solid"/>
          </a:ln>
        </p:spPr>
        <p:txBody>
          <a:bodyPr/>
          <a:lstStyle/>
          <a:p>
            <a:endParaRPr lang="pt-BR"/>
          </a:p>
        </p:txBody>
      </p:sp>
      <p:pic>
        <p:nvPicPr>
          <p:cNvPr id="26" name="Image 7" descr="preencoded.png"/>
          <p:cNvPicPr>
            <a:picLocks noChangeAspect="1"/>
          </p:cNvPicPr>
          <p:nvPr/>
        </p:nvPicPr>
        <p:blipFill>
          <a:blip r:embed="rId9"/>
          <a:stretch>
            <a:fillRect/>
          </a:stretch>
        </p:blipFill>
        <p:spPr>
          <a:xfrm>
            <a:off x="7500938" y="3273623"/>
            <a:ext cx="1428750" cy="1428750"/>
          </a:xfrm>
          <a:prstGeom prst="rect">
            <a:avLst/>
          </a:prstGeom>
        </p:spPr>
      </p:pic>
      <p:sp>
        <p:nvSpPr>
          <p:cNvPr id="27" name="Shape 17"/>
          <p:cNvSpPr/>
          <p:nvPr/>
        </p:nvSpPr>
        <p:spPr>
          <a:xfrm>
            <a:off x="6429375" y="1537692"/>
            <a:ext cx="571500" cy="571500"/>
          </a:xfrm>
          <a:prstGeom prst="ellipse">
            <a:avLst/>
          </a:prstGeom>
          <a:solidFill>
            <a:srgbClr val="64FFDA">
              <a:alpha val="10000"/>
            </a:srgbClr>
          </a:solidFill>
          <a:ln w="18288">
            <a:solidFill>
              <a:srgbClr val="64FFDA"/>
            </a:solidFill>
            <a:prstDash val="solid"/>
          </a:ln>
        </p:spPr>
        <p:txBody>
          <a:bodyPr/>
          <a:lstStyle/>
          <a:p>
            <a:endParaRPr lang="pt-BR"/>
          </a:p>
        </p:txBody>
      </p:sp>
      <p:pic>
        <p:nvPicPr>
          <p:cNvPr id="28" name="Image 8" descr="preencoded.png"/>
          <p:cNvPicPr>
            <a:picLocks noChangeAspect="1"/>
          </p:cNvPicPr>
          <p:nvPr/>
        </p:nvPicPr>
        <p:blipFill>
          <a:blip r:embed="rId10"/>
          <a:stretch>
            <a:fillRect/>
          </a:stretch>
        </p:blipFill>
        <p:spPr>
          <a:xfrm>
            <a:off x="6618684" y="1694855"/>
            <a:ext cx="192881" cy="257175"/>
          </a:xfrm>
          <a:prstGeom prst="rect">
            <a:avLst/>
          </a:prstGeom>
        </p:spPr>
      </p:pic>
      <p:sp>
        <p:nvSpPr>
          <p:cNvPr id="29" name="Text 18"/>
          <p:cNvSpPr/>
          <p:nvPr/>
        </p:nvSpPr>
        <p:spPr>
          <a:xfrm>
            <a:off x="6602611" y="2194917"/>
            <a:ext cx="225028" cy="242888"/>
          </a:xfrm>
          <a:prstGeom prst="rect">
            <a:avLst/>
          </a:prstGeom>
          <a:noFill/>
          <a:ln/>
        </p:spPr>
        <p:txBody>
          <a:bodyPr wrap="none" lIns="0" tIns="0" rIns="0" bIns="0" rtlCol="0" anchor="t">
            <a:spAutoFit/>
          </a:bodyPr>
          <a:lstStyle/>
          <a:p>
            <a:pPr marL="0" indent="0" algn="l">
              <a:lnSpc>
                <a:spcPts val="1900"/>
              </a:lnSpc>
              <a:buNone/>
            </a:pPr>
            <a:r>
              <a:rPr lang="en-US" sz="1397" b="1" dirty="0">
                <a:solidFill>
                  <a:srgbClr val="64FFDA"/>
                </a:solidFill>
                <a:latin typeface="Montserrat" pitchFamily="34" charset="0"/>
                <a:ea typeface="Montserrat" pitchFamily="34" charset="-122"/>
                <a:cs typeface="Montserrat" pitchFamily="34" charset="-120"/>
              </a:rPr>
              <a:t>IA</a:t>
            </a:r>
            <a:endParaRPr lang="en-US" sz="1397" dirty="0"/>
          </a:p>
        </p:txBody>
      </p:sp>
      <p:sp>
        <p:nvSpPr>
          <p:cNvPr id="30" name="Text 19"/>
          <p:cNvSpPr/>
          <p:nvPr/>
        </p:nvSpPr>
        <p:spPr>
          <a:xfrm>
            <a:off x="6263283" y="2473523"/>
            <a:ext cx="903684" cy="150019"/>
          </a:xfrm>
          <a:prstGeom prst="rect">
            <a:avLst/>
          </a:prstGeom>
          <a:noFill/>
          <a:ln/>
        </p:spPr>
        <p:txBody>
          <a:bodyPr wrap="none" lIns="0" tIns="0" rIns="0" bIns="0" rtlCol="0" anchor="t">
            <a:spAutoFit/>
          </a:bodyPr>
          <a:lstStyle/>
          <a:p>
            <a:pPr marL="0" indent="0" algn="l">
              <a:lnSpc>
                <a:spcPts val="1100"/>
              </a:lnSpc>
              <a:buNone/>
            </a:pPr>
            <a:r>
              <a:rPr lang="en-US" sz="834" kern="0" spc="2" dirty="0">
                <a:solidFill>
                  <a:srgbClr val="64FFDA"/>
                </a:solidFill>
                <a:latin typeface="Roboto Mono" pitchFamily="34" charset="0"/>
                <a:ea typeface="Roboto Mono" pitchFamily="34" charset="-122"/>
                <a:cs typeface="Roboto Mono" pitchFamily="34" charset="-120"/>
              </a:rPr>
              <a:t>"O CÉREBRO"</a:t>
            </a:r>
            <a:endParaRPr lang="en-US" sz="834" dirty="0"/>
          </a:p>
        </p:txBody>
      </p:sp>
      <p:sp>
        <p:nvSpPr>
          <p:cNvPr id="31" name="Shape 20"/>
          <p:cNvSpPr/>
          <p:nvPr/>
        </p:nvSpPr>
        <p:spPr>
          <a:xfrm>
            <a:off x="4822031" y="2766417"/>
            <a:ext cx="3786188" cy="317897"/>
          </a:xfrm>
          <a:prstGeom prst="rect">
            <a:avLst/>
          </a:prstGeom>
          <a:solidFill>
            <a:srgbClr val="000000">
              <a:alpha val="20000"/>
            </a:srgbClr>
          </a:solidFill>
          <a:ln/>
        </p:spPr>
        <p:txBody>
          <a:bodyPr/>
          <a:lstStyle/>
          <a:p>
            <a:endParaRPr lang="pt-BR"/>
          </a:p>
        </p:txBody>
      </p:sp>
      <p:pic>
        <p:nvPicPr>
          <p:cNvPr id="32" name="Image 9" descr="preencoded.png"/>
          <p:cNvPicPr>
            <a:picLocks noChangeAspect="1"/>
          </p:cNvPicPr>
          <p:nvPr/>
        </p:nvPicPr>
        <p:blipFill>
          <a:blip r:embed="rId11"/>
          <a:stretch>
            <a:fillRect/>
          </a:stretch>
        </p:blipFill>
        <p:spPr>
          <a:xfrm>
            <a:off x="4929188" y="2861072"/>
            <a:ext cx="142875" cy="128588"/>
          </a:xfrm>
          <a:prstGeom prst="rect">
            <a:avLst/>
          </a:prstGeom>
        </p:spPr>
      </p:pic>
      <p:sp>
        <p:nvSpPr>
          <p:cNvPr id="33" name="Text 21"/>
          <p:cNvSpPr/>
          <p:nvPr/>
        </p:nvSpPr>
        <p:spPr>
          <a:xfrm>
            <a:off x="5179219" y="2837855"/>
            <a:ext cx="1553766" cy="175022"/>
          </a:xfrm>
          <a:prstGeom prst="rect">
            <a:avLst/>
          </a:prstGeom>
          <a:noFill/>
          <a:ln/>
        </p:spPr>
        <p:txBody>
          <a:bodyPr wrap="none" lIns="0" tIns="0" rIns="0" bIns="0" rtlCol="0" anchor="t">
            <a:spAutoFit/>
          </a:bodyPr>
          <a:lstStyle/>
          <a:p>
            <a:pPr marL="0" indent="0" algn="l">
              <a:lnSpc>
                <a:spcPts val="1200"/>
              </a:lnSpc>
              <a:buNone/>
            </a:pPr>
            <a:r>
              <a:rPr lang="en-US" sz="942" dirty="0">
                <a:solidFill>
                  <a:srgbClr val="E6F1FF"/>
                </a:solidFill>
                <a:latin typeface="Open Sans" pitchFamily="34" charset="0"/>
                <a:ea typeface="Open Sans" pitchFamily="34" charset="-122"/>
                <a:cs typeface="Open Sans" pitchFamily="34" charset="-120"/>
              </a:rPr>
              <a:t>Baseado em Probabilidade</a:t>
            </a:r>
            <a:endParaRPr lang="en-US" sz="942" dirty="0"/>
          </a:p>
        </p:txBody>
      </p:sp>
      <p:sp>
        <p:nvSpPr>
          <p:cNvPr id="34" name="Shape 22"/>
          <p:cNvSpPr/>
          <p:nvPr/>
        </p:nvSpPr>
        <p:spPr>
          <a:xfrm>
            <a:off x="4822031" y="3170039"/>
            <a:ext cx="3786188" cy="317897"/>
          </a:xfrm>
          <a:prstGeom prst="rect">
            <a:avLst/>
          </a:prstGeom>
          <a:solidFill>
            <a:srgbClr val="000000">
              <a:alpha val="20000"/>
            </a:srgbClr>
          </a:solidFill>
          <a:ln/>
        </p:spPr>
        <p:txBody>
          <a:bodyPr/>
          <a:lstStyle/>
          <a:p>
            <a:endParaRPr lang="pt-BR"/>
          </a:p>
        </p:txBody>
      </p:sp>
      <p:pic>
        <p:nvPicPr>
          <p:cNvPr id="35" name="Image 10" descr="preencoded.png"/>
          <p:cNvPicPr>
            <a:picLocks noChangeAspect="1"/>
          </p:cNvPicPr>
          <p:nvPr/>
        </p:nvPicPr>
        <p:blipFill>
          <a:blip r:embed="rId12"/>
          <a:stretch>
            <a:fillRect/>
          </a:stretch>
        </p:blipFill>
        <p:spPr>
          <a:xfrm>
            <a:off x="4929188" y="3264694"/>
            <a:ext cx="142875" cy="128588"/>
          </a:xfrm>
          <a:prstGeom prst="rect">
            <a:avLst/>
          </a:prstGeom>
        </p:spPr>
      </p:pic>
      <p:sp>
        <p:nvSpPr>
          <p:cNvPr id="36" name="Text 23"/>
          <p:cNvSpPr/>
          <p:nvPr/>
        </p:nvSpPr>
        <p:spPr>
          <a:xfrm>
            <a:off x="5179219" y="3241477"/>
            <a:ext cx="1514475" cy="175022"/>
          </a:xfrm>
          <a:prstGeom prst="rect">
            <a:avLst/>
          </a:prstGeom>
          <a:noFill/>
          <a:ln/>
        </p:spPr>
        <p:txBody>
          <a:bodyPr wrap="none" lIns="0" tIns="0" rIns="0" bIns="0" rtlCol="0" anchor="t">
            <a:spAutoFit/>
          </a:bodyPr>
          <a:lstStyle/>
          <a:p>
            <a:pPr marL="0" indent="0" algn="l">
              <a:lnSpc>
                <a:spcPts val="1200"/>
              </a:lnSpc>
              <a:buNone/>
            </a:pPr>
            <a:r>
              <a:rPr lang="en-US" sz="942" dirty="0">
                <a:solidFill>
                  <a:srgbClr val="E6F1FF"/>
                </a:solidFill>
                <a:latin typeface="Open Sans" pitchFamily="34" charset="0"/>
                <a:ea typeface="Open Sans" pitchFamily="34" charset="-122"/>
                <a:cs typeface="Open Sans" pitchFamily="34" charset="-120"/>
              </a:rPr>
              <a:t>Interpreta texto e imagem</a:t>
            </a:r>
            <a:endParaRPr lang="en-US" sz="942" dirty="0"/>
          </a:p>
        </p:txBody>
      </p:sp>
      <p:sp>
        <p:nvSpPr>
          <p:cNvPr id="37" name="Shape 24"/>
          <p:cNvSpPr/>
          <p:nvPr/>
        </p:nvSpPr>
        <p:spPr>
          <a:xfrm>
            <a:off x="4822031" y="3573661"/>
            <a:ext cx="3786188" cy="317897"/>
          </a:xfrm>
          <a:prstGeom prst="rect">
            <a:avLst/>
          </a:prstGeom>
          <a:solidFill>
            <a:srgbClr val="000000">
              <a:alpha val="20000"/>
            </a:srgbClr>
          </a:solidFill>
          <a:ln/>
        </p:spPr>
        <p:txBody>
          <a:bodyPr/>
          <a:lstStyle/>
          <a:p>
            <a:endParaRPr lang="pt-BR"/>
          </a:p>
        </p:txBody>
      </p:sp>
      <p:pic>
        <p:nvPicPr>
          <p:cNvPr id="38" name="Image 11" descr="preencoded.png"/>
          <p:cNvPicPr>
            <a:picLocks noChangeAspect="1"/>
          </p:cNvPicPr>
          <p:nvPr/>
        </p:nvPicPr>
        <p:blipFill>
          <a:blip r:embed="rId13"/>
          <a:stretch>
            <a:fillRect/>
          </a:stretch>
        </p:blipFill>
        <p:spPr>
          <a:xfrm>
            <a:off x="4929188" y="3668316"/>
            <a:ext cx="142875" cy="128588"/>
          </a:xfrm>
          <a:prstGeom prst="rect">
            <a:avLst/>
          </a:prstGeom>
        </p:spPr>
      </p:pic>
      <p:sp>
        <p:nvSpPr>
          <p:cNvPr id="39" name="Text 25"/>
          <p:cNvSpPr/>
          <p:nvPr/>
        </p:nvSpPr>
        <p:spPr>
          <a:xfrm>
            <a:off x="5179219" y="3645098"/>
            <a:ext cx="1769864" cy="175022"/>
          </a:xfrm>
          <a:prstGeom prst="rect">
            <a:avLst/>
          </a:prstGeom>
          <a:noFill/>
          <a:ln/>
        </p:spPr>
        <p:txBody>
          <a:bodyPr wrap="none" lIns="0" tIns="0" rIns="0" bIns="0" rtlCol="0" anchor="t">
            <a:spAutoFit/>
          </a:bodyPr>
          <a:lstStyle/>
          <a:p>
            <a:pPr marL="0" indent="0" algn="l">
              <a:lnSpc>
                <a:spcPts val="1200"/>
              </a:lnSpc>
              <a:buNone/>
            </a:pPr>
            <a:r>
              <a:rPr lang="en-US" sz="942" dirty="0">
                <a:solidFill>
                  <a:srgbClr val="E6F1FF"/>
                </a:solidFill>
                <a:latin typeface="Open Sans" pitchFamily="34" charset="0"/>
                <a:ea typeface="Open Sans" pitchFamily="34" charset="-122"/>
                <a:cs typeface="Open Sans" pitchFamily="34" charset="-120"/>
              </a:rPr>
              <a:t>Dados Não-Estruturados (PDF)</a:t>
            </a:r>
            <a:endParaRPr lang="en-US" sz="942" dirty="0"/>
          </a:p>
        </p:txBody>
      </p:sp>
      <p:sp>
        <p:nvSpPr>
          <p:cNvPr id="40" name="Shape 26"/>
          <p:cNvSpPr/>
          <p:nvPr/>
        </p:nvSpPr>
        <p:spPr>
          <a:xfrm>
            <a:off x="4822031" y="3977283"/>
            <a:ext cx="3786188" cy="317897"/>
          </a:xfrm>
          <a:prstGeom prst="rect">
            <a:avLst/>
          </a:prstGeom>
          <a:solidFill>
            <a:srgbClr val="000000">
              <a:alpha val="20000"/>
            </a:srgbClr>
          </a:solidFill>
          <a:ln/>
        </p:spPr>
        <p:txBody>
          <a:bodyPr/>
          <a:lstStyle/>
          <a:p>
            <a:endParaRPr lang="pt-BR"/>
          </a:p>
        </p:txBody>
      </p:sp>
      <p:pic>
        <p:nvPicPr>
          <p:cNvPr id="41" name="Image 12" descr="preencoded.png"/>
          <p:cNvPicPr>
            <a:picLocks noChangeAspect="1"/>
          </p:cNvPicPr>
          <p:nvPr/>
        </p:nvPicPr>
        <p:blipFill>
          <a:blip r:embed="rId14"/>
          <a:stretch>
            <a:fillRect/>
          </a:stretch>
        </p:blipFill>
        <p:spPr>
          <a:xfrm>
            <a:off x="4929188" y="4071938"/>
            <a:ext cx="142875" cy="128588"/>
          </a:xfrm>
          <a:prstGeom prst="rect">
            <a:avLst/>
          </a:prstGeom>
        </p:spPr>
      </p:pic>
      <p:sp>
        <p:nvSpPr>
          <p:cNvPr id="42" name="Text 27"/>
          <p:cNvSpPr/>
          <p:nvPr/>
        </p:nvSpPr>
        <p:spPr>
          <a:xfrm>
            <a:off x="5179219" y="4048720"/>
            <a:ext cx="1319808" cy="175022"/>
          </a:xfrm>
          <a:prstGeom prst="rect">
            <a:avLst/>
          </a:prstGeom>
          <a:noFill/>
          <a:ln/>
        </p:spPr>
        <p:txBody>
          <a:bodyPr wrap="none" lIns="0" tIns="0" rIns="0" bIns="0" rtlCol="0" anchor="t">
            <a:spAutoFit/>
          </a:bodyPr>
          <a:lstStyle/>
          <a:p>
            <a:pPr marL="0" indent="0" algn="l">
              <a:lnSpc>
                <a:spcPts val="1200"/>
              </a:lnSpc>
              <a:buNone/>
            </a:pPr>
            <a:r>
              <a:rPr lang="en-US" sz="942" dirty="0">
                <a:solidFill>
                  <a:srgbClr val="E6F1FF"/>
                </a:solidFill>
                <a:latin typeface="Open Sans" pitchFamily="34" charset="0"/>
                <a:ea typeface="Open Sans" pitchFamily="34" charset="-122"/>
                <a:cs typeface="Open Sans" pitchFamily="34" charset="-120"/>
              </a:rPr>
              <a:t>Adapta-se a mudanças</a:t>
            </a:r>
            <a:endParaRPr lang="en-US" sz="942" dirty="0"/>
          </a:p>
        </p:txBody>
      </p:sp>
      <p:sp>
        <p:nvSpPr>
          <p:cNvPr id="43" name="Shape 28"/>
          <p:cNvSpPr/>
          <p:nvPr/>
        </p:nvSpPr>
        <p:spPr>
          <a:xfrm>
            <a:off x="428625" y="4559498"/>
            <a:ext cx="8286750" cy="508992"/>
          </a:xfrm>
          <a:prstGeom prst="rect">
            <a:avLst/>
          </a:prstGeom>
          <a:solidFill>
            <a:srgbClr val="0A192F">
              <a:alpha val="80000"/>
            </a:srgbClr>
          </a:solidFill>
          <a:ln w="9144">
            <a:solidFill>
              <a:srgbClr val="64FFDA"/>
            </a:solidFill>
            <a:prstDash val="solid"/>
          </a:ln>
        </p:spPr>
        <p:txBody>
          <a:bodyPr/>
          <a:lstStyle/>
          <a:p>
            <a:endParaRPr lang="pt-BR"/>
          </a:p>
        </p:txBody>
      </p:sp>
      <p:sp>
        <p:nvSpPr>
          <p:cNvPr id="44" name="Text 29"/>
          <p:cNvSpPr/>
          <p:nvPr/>
        </p:nvSpPr>
        <p:spPr>
          <a:xfrm>
            <a:off x="2310110" y="4702373"/>
            <a:ext cx="1016198" cy="208955"/>
          </a:xfrm>
          <a:prstGeom prst="rect">
            <a:avLst/>
          </a:prstGeom>
          <a:noFill/>
          <a:ln/>
        </p:spPr>
        <p:txBody>
          <a:bodyPr wrap="none" lIns="0" tIns="0" rIns="0" bIns="0" rtlCol="0" anchor="t">
            <a:spAutoFit/>
          </a:bodyPr>
          <a:lstStyle/>
          <a:p>
            <a:pPr marL="0" indent="0" algn="l">
              <a:lnSpc>
                <a:spcPts val="1600"/>
              </a:lnSpc>
              <a:buNone/>
            </a:pPr>
            <a:r>
              <a:rPr lang="en-US" sz="1193" b="1" dirty="0">
                <a:solidFill>
                  <a:srgbClr val="E6F1FF"/>
                </a:solidFill>
                <a:latin typeface="Montserrat" pitchFamily="34" charset="0"/>
                <a:ea typeface="Montserrat" pitchFamily="34" charset="-122"/>
                <a:cs typeface="Montserrat" pitchFamily="34" charset="-120"/>
              </a:rPr>
              <a:t>RPA (Ação)</a:t>
            </a:r>
            <a:endParaRPr lang="en-US" sz="1193" dirty="0"/>
          </a:p>
        </p:txBody>
      </p:sp>
      <p:sp>
        <p:nvSpPr>
          <p:cNvPr id="45" name="Text 30"/>
          <p:cNvSpPr/>
          <p:nvPr/>
        </p:nvSpPr>
        <p:spPr>
          <a:xfrm>
            <a:off x="3433465" y="4702373"/>
            <a:ext cx="103584" cy="208955"/>
          </a:xfrm>
          <a:prstGeom prst="rect">
            <a:avLst/>
          </a:prstGeom>
          <a:noFill/>
          <a:ln/>
        </p:spPr>
        <p:txBody>
          <a:bodyPr wrap="none" lIns="0" tIns="0" rIns="0" bIns="0" rtlCol="0" anchor="t">
            <a:spAutoFit/>
          </a:bodyPr>
          <a:lstStyle/>
          <a:p>
            <a:pPr marL="0" indent="0" algn="l">
              <a:lnSpc>
                <a:spcPts val="1600"/>
              </a:lnSpc>
              <a:buNone/>
            </a:pPr>
            <a:r>
              <a:rPr lang="en-US" sz="1193" b="1" dirty="0">
                <a:solidFill>
                  <a:srgbClr val="64FFDA"/>
                </a:solidFill>
                <a:latin typeface="Montserrat" pitchFamily="34" charset="0"/>
                <a:ea typeface="Montserrat" pitchFamily="34" charset="-122"/>
                <a:cs typeface="Montserrat" pitchFamily="34" charset="-120"/>
              </a:rPr>
              <a:t>+</a:t>
            </a:r>
            <a:endParaRPr lang="en-US" sz="1193" dirty="0"/>
          </a:p>
        </p:txBody>
      </p:sp>
      <p:sp>
        <p:nvSpPr>
          <p:cNvPr id="46" name="Text 31"/>
          <p:cNvSpPr/>
          <p:nvPr/>
        </p:nvSpPr>
        <p:spPr>
          <a:xfrm>
            <a:off x="3644205" y="4702373"/>
            <a:ext cx="1094780" cy="208955"/>
          </a:xfrm>
          <a:prstGeom prst="rect">
            <a:avLst/>
          </a:prstGeom>
          <a:noFill/>
          <a:ln/>
        </p:spPr>
        <p:txBody>
          <a:bodyPr wrap="none" lIns="0" tIns="0" rIns="0" bIns="0" rtlCol="0" anchor="t">
            <a:spAutoFit/>
          </a:bodyPr>
          <a:lstStyle/>
          <a:p>
            <a:pPr marL="0" indent="0" algn="l">
              <a:lnSpc>
                <a:spcPts val="1600"/>
              </a:lnSpc>
              <a:buNone/>
            </a:pPr>
            <a:r>
              <a:rPr lang="en-US" sz="1193" b="1" dirty="0">
                <a:solidFill>
                  <a:srgbClr val="E6F1FF"/>
                </a:solidFill>
                <a:latin typeface="Montserrat" pitchFamily="34" charset="0"/>
                <a:ea typeface="Montserrat" pitchFamily="34" charset="-122"/>
                <a:cs typeface="Montserrat" pitchFamily="34" charset="-120"/>
              </a:rPr>
              <a:t>IA (Decisão)</a:t>
            </a:r>
            <a:endParaRPr lang="en-US" sz="1193" dirty="0"/>
          </a:p>
        </p:txBody>
      </p:sp>
      <p:sp>
        <p:nvSpPr>
          <p:cNvPr id="47" name="Text 32"/>
          <p:cNvSpPr/>
          <p:nvPr/>
        </p:nvSpPr>
        <p:spPr>
          <a:xfrm>
            <a:off x="4846141" y="4702373"/>
            <a:ext cx="103584" cy="208955"/>
          </a:xfrm>
          <a:prstGeom prst="rect">
            <a:avLst/>
          </a:prstGeom>
          <a:noFill/>
          <a:ln/>
        </p:spPr>
        <p:txBody>
          <a:bodyPr wrap="none" lIns="0" tIns="0" rIns="0" bIns="0" rtlCol="0" anchor="t">
            <a:spAutoFit/>
          </a:bodyPr>
          <a:lstStyle/>
          <a:p>
            <a:pPr marL="0" indent="0" algn="l">
              <a:lnSpc>
                <a:spcPts val="1600"/>
              </a:lnSpc>
              <a:buNone/>
            </a:pPr>
            <a:r>
              <a:rPr lang="en-US" sz="1193" b="1" dirty="0">
                <a:solidFill>
                  <a:srgbClr val="64FFDA"/>
                </a:solidFill>
                <a:latin typeface="Montserrat" pitchFamily="34" charset="0"/>
                <a:ea typeface="Montserrat" pitchFamily="34" charset="-122"/>
                <a:cs typeface="Montserrat" pitchFamily="34" charset="-120"/>
              </a:rPr>
              <a:t>=</a:t>
            </a:r>
            <a:endParaRPr lang="en-US" sz="1193" dirty="0"/>
          </a:p>
        </p:txBody>
      </p:sp>
      <p:sp>
        <p:nvSpPr>
          <p:cNvPr id="48" name="Text 33"/>
          <p:cNvSpPr/>
          <p:nvPr/>
        </p:nvSpPr>
        <p:spPr>
          <a:xfrm>
            <a:off x="5056882" y="4702373"/>
            <a:ext cx="1777008" cy="208955"/>
          </a:xfrm>
          <a:prstGeom prst="rect">
            <a:avLst/>
          </a:prstGeom>
          <a:noFill/>
          <a:ln/>
        </p:spPr>
        <p:txBody>
          <a:bodyPr wrap="none" lIns="0" tIns="0" rIns="0" bIns="0" rtlCol="0" anchor="t">
            <a:spAutoFit/>
          </a:bodyPr>
          <a:lstStyle/>
          <a:p>
            <a:pPr marL="0" indent="0" algn="l">
              <a:lnSpc>
                <a:spcPts val="1600"/>
              </a:lnSpc>
              <a:buNone/>
            </a:pPr>
            <a:r>
              <a:rPr lang="en-US" sz="1193" b="1" dirty="0">
                <a:solidFill>
                  <a:srgbClr val="64FFDA"/>
                </a:solidFill>
                <a:latin typeface="Montserrat" pitchFamily="34" charset="0"/>
                <a:ea typeface="Montserrat" pitchFamily="34" charset="-122"/>
                <a:cs typeface="Montserrat" pitchFamily="34" charset="-120"/>
              </a:rPr>
              <a:t>HIPERAUTOMAÇÃO</a:t>
            </a:r>
            <a:endParaRPr lang="en-US" sz="1193"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Slide 43">
    <p:spTree>
      <p:nvGrpSpPr>
        <p:cNvPr id="1" name=""/>
        <p:cNvGrpSpPr/>
        <p:nvPr/>
      </p:nvGrpSpPr>
      <p:grpSpPr>
        <a:xfrm>
          <a:off x="0" y="0"/>
          <a:ext cx="0" cy="0"/>
          <a:chOff x="0" y="0"/>
          <a:chExt cx="0" cy="0"/>
        </a:xfrm>
      </p:grpSpPr>
      <p:sp>
        <p:nvSpPr>
          <p:cNvPr id="3" name="Shape 0"/>
          <p:cNvSpPr/>
          <p:nvPr/>
        </p:nvSpPr>
        <p:spPr>
          <a:xfrm>
            <a:off x="428625" y="428625"/>
            <a:ext cx="8286750" cy="716161"/>
          </a:xfrm>
          <a:prstGeom prst="rect">
            <a:avLst/>
          </a:prstGeom>
          <a:solidFill>
            <a:srgbClr val="000000">
              <a:alpha val="0"/>
            </a:srgbClr>
          </a:solidFill>
          <a:ln/>
        </p:spPr>
        <p:txBody>
          <a:bodyPr/>
          <a:lstStyle/>
          <a:p>
            <a:endParaRPr lang="pt-BR"/>
          </a:p>
        </p:txBody>
      </p:sp>
      <p:sp>
        <p:nvSpPr>
          <p:cNvPr id="4" name="Shape 1"/>
          <p:cNvSpPr/>
          <p:nvPr/>
        </p:nvSpPr>
        <p:spPr>
          <a:xfrm>
            <a:off x="428625" y="428625"/>
            <a:ext cx="28575" cy="716161"/>
          </a:xfrm>
          <a:prstGeom prst="rect">
            <a:avLst/>
          </a:prstGeom>
          <a:solidFill>
            <a:srgbClr val="64FFDA"/>
          </a:solidFill>
          <a:ln/>
        </p:spPr>
        <p:txBody>
          <a:bodyPr/>
          <a:lstStyle/>
          <a:p>
            <a:endParaRPr lang="pt-BR"/>
          </a:p>
        </p:txBody>
      </p:sp>
      <p:sp>
        <p:nvSpPr>
          <p:cNvPr id="5" name="Text 2"/>
          <p:cNvSpPr/>
          <p:nvPr/>
        </p:nvSpPr>
        <p:spPr>
          <a:xfrm>
            <a:off x="571500" y="428625"/>
            <a:ext cx="8143875" cy="417909"/>
          </a:xfrm>
          <a:prstGeom prst="rect">
            <a:avLst/>
          </a:prstGeom>
          <a:noFill/>
          <a:ln/>
        </p:spPr>
        <p:txBody>
          <a:bodyPr wrap="none" lIns="0" tIns="0" rIns="0" bIns="0" rtlCol="0" anchor="t">
            <a:spAutoFit/>
          </a:bodyPr>
          <a:lstStyle/>
          <a:p>
            <a:pPr marL="0" indent="0" algn="l">
              <a:lnSpc>
                <a:spcPts val="3200"/>
              </a:lnSpc>
              <a:buNone/>
            </a:pPr>
            <a:r>
              <a:rPr lang="en-US" sz="2436" b="1" dirty="0">
                <a:solidFill>
                  <a:srgbClr val="E6F1FF"/>
                </a:solidFill>
                <a:latin typeface="Montserrat" pitchFamily="34" charset="0"/>
                <a:ea typeface="Montserrat" pitchFamily="34" charset="-122"/>
                <a:cs typeface="Montserrat" pitchFamily="34" charset="-120"/>
              </a:rPr>
              <a:t>BASES LEGAIS (LGPD)</a:t>
            </a:r>
            <a:endParaRPr lang="en-US" sz="2436" dirty="0"/>
          </a:p>
        </p:txBody>
      </p:sp>
      <p:sp>
        <p:nvSpPr>
          <p:cNvPr id="6" name="Text 3"/>
          <p:cNvSpPr/>
          <p:nvPr/>
        </p:nvSpPr>
        <p:spPr>
          <a:xfrm>
            <a:off x="571500" y="917972"/>
            <a:ext cx="8143875" cy="226814"/>
          </a:xfrm>
          <a:prstGeom prst="rect">
            <a:avLst/>
          </a:prstGeom>
          <a:noFill/>
          <a:ln/>
        </p:spPr>
        <p:txBody>
          <a:bodyPr wrap="none" lIns="0" tIns="0" rIns="0" bIns="0" rtlCol="0" anchor="t">
            <a:spAutoFit/>
          </a:bodyPr>
          <a:lstStyle/>
          <a:p>
            <a:pPr marL="0" indent="0" algn="l">
              <a:lnSpc>
                <a:spcPts val="1600"/>
              </a:lnSpc>
              <a:buNone/>
            </a:pPr>
            <a:r>
              <a:rPr lang="en-US" sz="1269" dirty="0">
                <a:solidFill>
                  <a:srgbClr val="64FFDA"/>
                </a:solidFill>
                <a:latin typeface="Roboto Mono" pitchFamily="34" charset="0"/>
                <a:ea typeface="Roboto Mono" pitchFamily="34" charset="-122"/>
                <a:cs typeface="Roboto Mono" pitchFamily="34" charset="-120"/>
              </a:rPr>
              <a:t>Escolhendo a Fundamentação Correta</a:t>
            </a:r>
            <a:endParaRPr lang="en-US" sz="1269" dirty="0"/>
          </a:p>
        </p:txBody>
      </p:sp>
      <p:sp>
        <p:nvSpPr>
          <p:cNvPr id="7" name="Shape 4"/>
          <p:cNvSpPr/>
          <p:nvPr/>
        </p:nvSpPr>
        <p:spPr>
          <a:xfrm>
            <a:off x="428625" y="1430536"/>
            <a:ext cx="1937742" cy="2666405"/>
          </a:xfrm>
          <a:prstGeom prst="rect">
            <a:avLst/>
          </a:prstGeom>
          <a:solidFill>
            <a:srgbClr val="FFFFFF">
              <a:alpha val="3000"/>
            </a:srgbClr>
          </a:solidFill>
          <a:ln/>
        </p:spPr>
        <p:txBody>
          <a:bodyPr/>
          <a:lstStyle/>
          <a:p>
            <a:endParaRPr lang="pt-BR"/>
          </a:p>
        </p:txBody>
      </p:sp>
      <p:sp>
        <p:nvSpPr>
          <p:cNvPr id="8" name="Shape 5"/>
          <p:cNvSpPr/>
          <p:nvPr/>
        </p:nvSpPr>
        <p:spPr>
          <a:xfrm>
            <a:off x="428625" y="1430536"/>
            <a:ext cx="1937742" cy="42863"/>
          </a:xfrm>
          <a:prstGeom prst="rect">
            <a:avLst/>
          </a:prstGeom>
          <a:solidFill>
            <a:srgbClr val="FF6384"/>
          </a:solidFill>
          <a:ln/>
        </p:spPr>
        <p:txBody>
          <a:bodyPr/>
          <a:lstStyle/>
          <a:p>
            <a:endParaRPr lang="pt-BR"/>
          </a:p>
        </p:txBody>
      </p:sp>
      <p:sp>
        <p:nvSpPr>
          <p:cNvPr id="9" name="Shape 6"/>
          <p:cNvSpPr/>
          <p:nvPr/>
        </p:nvSpPr>
        <p:spPr>
          <a:xfrm>
            <a:off x="1147465" y="1609130"/>
            <a:ext cx="500063" cy="500063"/>
          </a:xfrm>
          <a:prstGeom prst="ellipse">
            <a:avLst/>
          </a:prstGeom>
          <a:solidFill>
            <a:srgbClr val="000000">
              <a:alpha val="20000"/>
            </a:srgbClr>
          </a:solidFill>
          <a:ln/>
        </p:spPr>
        <p:txBody>
          <a:bodyPr/>
          <a:lstStyle/>
          <a:p>
            <a:endParaRPr lang="pt-BR"/>
          </a:p>
        </p:txBody>
      </p:sp>
      <p:pic>
        <p:nvPicPr>
          <p:cNvPr id="10" name="Image 1" descr="preencoded.png"/>
          <p:cNvPicPr>
            <a:picLocks noChangeAspect="1"/>
          </p:cNvPicPr>
          <p:nvPr/>
        </p:nvPicPr>
        <p:blipFill>
          <a:blip r:embed="rId3"/>
          <a:stretch>
            <a:fillRect/>
          </a:stretch>
        </p:blipFill>
        <p:spPr>
          <a:xfrm>
            <a:off x="1254621" y="1716286"/>
            <a:ext cx="285750" cy="285750"/>
          </a:xfrm>
          <a:prstGeom prst="rect">
            <a:avLst/>
          </a:prstGeom>
        </p:spPr>
      </p:pic>
      <p:sp>
        <p:nvSpPr>
          <p:cNvPr id="11" name="Text 7"/>
          <p:cNvSpPr/>
          <p:nvPr/>
        </p:nvSpPr>
        <p:spPr>
          <a:xfrm>
            <a:off x="729555" y="2252067"/>
            <a:ext cx="1335881" cy="357188"/>
          </a:xfrm>
          <a:prstGeom prst="rect">
            <a:avLst/>
          </a:prstGeom>
          <a:noFill/>
          <a:ln/>
        </p:spPr>
        <p:txBody>
          <a:bodyPr wrap="square" lIns="0" tIns="0" rIns="0" bIns="0" rtlCol="0" anchor="ctr">
            <a:spAutoFit/>
          </a:bodyPr>
          <a:lstStyle/>
          <a:p>
            <a:pPr marL="0" indent="0" algn="ctr">
              <a:lnSpc>
                <a:spcPts val="1400"/>
              </a:lnSpc>
              <a:buNone/>
            </a:pPr>
            <a:r>
              <a:rPr lang="en-US" sz="987" b="1" dirty="0">
                <a:solidFill>
                  <a:srgbClr val="E6F1FF"/>
                </a:solidFill>
                <a:latin typeface="Montserrat" pitchFamily="34" charset="0"/>
                <a:ea typeface="Montserrat" pitchFamily="34" charset="-122"/>
                <a:cs typeface="Montserrat" pitchFamily="34" charset="-120"/>
              </a:rPr>
              <a:t>CONSENTIMENTO</a:t>
            </a:r>
            <a:endParaRPr lang="en-US" sz="987" dirty="0"/>
          </a:p>
        </p:txBody>
      </p:sp>
      <p:sp>
        <p:nvSpPr>
          <p:cNvPr id="12" name="Text 8"/>
          <p:cNvSpPr/>
          <p:nvPr/>
        </p:nvSpPr>
        <p:spPr>
          <a:xfrm>
            <a:off x="607219" y="2716411"/>
            <a:ext cx="1580555" cy="875109"/>
          </a:xfrm>
          <a:prstGeom prst="rect">
            <a:avLst/>
          </a:prstGeom>
          <a:noFill/>
          <a:ln/>
        </p:spPr>
        <p:txBody>
          <a:bodyPr wrap="square" lIns="0" tIns="0" rIns="0" bIns="0" rtlCol="0" anchor="t">
            <a:spAutoFit/>
          </a:bodyPr>
          <a:lstStyle/>
          <a:p>
            <a:pPr marL="0" indent="0" algn="ctr">
              <a:lnSpc>
                <a:spcPts val="1400"/>
              </a:lnSpc>
              <a:buNone/>
            </a:pPr>
            <a:r>
              <a:rPr lang="en-US" sz="834" dirty="0">
                <a:solidFill>
                  <a:srgbClr val="A8B2D1"/>
                </a:solidFill>
                <a:latin typeface="Open Sans" pitchFamily="34" charset="0"/>
                <a:ea typeface="Open Sans" pitchFamily="34" charset="-122"/>
                <a:cs typeface="Open Sans" pitchFamily="34" charset="-120"/>
              </a:rPr>
              <a:t>Base mais </a:t>
            </a:r>
            <a:r>
              <a:rPr lang="en-US" sz="784" b="1" dirty="0">
                <a:solidFill>
                  <a:srgbClr val="A8B2D1"/>
                </a:solidFill>
                <a:latin typeface="Open Sans" pitchFamily="34" charset="0"/>
                <a:ea typeface="Open Sans" pitchFamily="34" charset="-122"/>
                <a:cs typeface="Open Sans" pitchFamily="34" charset="-120"/>
              </a:rPr>
              <a:t>frágil</a:t>
            </a:r>
            <a:r>
              <a:rPr lang="en-US" sz="834" dirty="0">
                <a:solidFill>
                  <a:srgbClr val="A8B2D1"/>
                </a:solidFill>
                <a:latin typeface="Open Sans" pitchFamily="34" charset="0"/>
                <a:ea typeface="Open Sans" pitchFamily="34" charset="-122"/>
                <a:cs typeface="Open Sans" pitchFamily="34" charset="-120"/>
              </a:rPr>
              <a:t>. O titular pode revogar a qualquer momento, inviabilizando o tratamento.</a:t>
            </a:r>
            <a:endParaRPr lang="en-US" sz="834" dirty="0"/>
          </a:p>
        </p:txBody>
      </p:sp>
      <p:sp>
        <p:nvSpPr>
          <p:cNvPr id="13" name="Shape 9"/>
          <p:cNvSpPr/>
          <p:nvPr/>
        </p:nvSpPr>
        <p:spPr>
          <a:xfrm>
            <a:off x="1067098" y="3734395"/>
            <a:ext cx="660797" cy="183952"/>
          </a:xfrm>
          <a:prstGeom prst="rect">
            <a:avLst/>
          </a:prstGeom>
          <a:solidFill>
            <a:srgbClr val="FF6384">
              <a:alpha val="20000"/>
            </a:srgbClr>
          </a:solidFill>
          <a:ln/>
        </p:spPr>
        <p:txBody>
          <a:bodyPr/>
          <a:lstStyle/>
          <a:p>
            <a:endParaRPr lang="pt-BR"/>
          </a:p>
        </p:txBody>
      </p:sp>
      <p:sp>
        <p:nvSpPr>
          <p:cNvPr id="14" name="Text 10"/>
          <p:cNvSpPr/>
          <p:nvPr/>
        </p:nvSpPr>
        <p:spPr>
          <a:xfrm>
            <a:off x="1067098" y="3734395"/>
            <a:ext cx="660797" cy="183952"/>
          </a:xfrm>
          <a:prstGeom prst="rect">
            <a:avLst/>
          </a:prstGeom>
          <a:noFill/>
          <a:ln/>
        </p:spPr>
        <p:txBody>
          <a:bodyPr wrap="square" lIns="85090" tIns="42545" rIns="85090" bIns="42545" rtlCol="0" anchor="t">
            <a:spAutoFit/>
          </a:bodyPr>
          <a:lstStyle/>
          <a:p>
            <a:pPr marL="0" indent="0" algn="ctr">
              <a:lnSpc>
                <a:spcPts val="800"/>
              </a:lnSpc>
              <a:buNone/>
            </a:pPr>
            <a:r>
              <a:rPr lang="en-US" sz="584" b="1" dirty="0">
                <a:solidFill>
                  <a:srgbClr val="FF6384"/>
                </a:solidFill>
                <a:latin typeface="Roboto Mono" pitchFamily="34" charset="0"/>
                <a:ea typeface="Roboto Mono" pitchFamily="34" charset="-122"/>
                <a:cs typeface="Roboto Mono" pitchFamily="34" charset="-120"/>
              </a:rPr>
              <a:t>RISCO ALTO</a:t>
            </a:r>
            <a:endParaRPr lang="en-US" sz="584" dirty="0"/>
          </a:p>
        </p:txBody>
      </p:sp>
      <p:sp>
        <p:nvSpPr>
          <p:cNvPr id="15" name="Shape 11"/>
          <p:cNvSpPr/>
          <p:nvPr/>
        </p:nvSpPr>
        <p:spPr>
          <a:xfrm>
            <a:off x="2544961" y="1430536"/>
            <a:ext cx="1937742" cy="2666405"/>
          </a:xfrm>
          <a:prstGeom prst="rect">
            <a:avLst/>
          </a:prstGeom>
          <a:solidFill>
            <a:srgbClr val="FFFFFF">
              <a:alpha val="3000"/>
            </a:srgbClr>
          </a:solidFill>
          <a:ln/>
        </p:spPr>
        <p:txBody>
          <a:bodyPr/>
          <a:lstStyle/>
          <a:p>
            <a:endParaRPr lang="pt-BR"/>
          </a:p>
        </p:txBody>
      </p:sp>
      <p:sp>
        <p:nvSpPr>
          <p:cNvPr id="16" name="Shape 12"/>
          <p:cNvSpPr/>
          <p:nvPr/>
        </p:nvSpPr>
        <p:spPr>
          <a:xfrm>
            <a:off x="2544961" y="1430536"/>
            <a:ext cx="1937742" cy="42863"/>
          </a:xfrm>
          <a:prstGeom prst="rect">
            <a:avLst/>
          </a:prstGeom>
          <a:solidFill>
            <a:srgbClr val="FFCE56"/>
          </a:solidFill>
          <a:ln/>
        </p:spPr>
        <p:txBody>
          <a:bodyPr/>
          <a:lstStyle/>
          <a:p>
            <a:endParaRPr lang="pt-BR"/>
          </a:p>
        </p:txBody>
      </p:sp>
      <p:sp>
        <p:nvSpPr>
          <p:cNvPr id="17" name="Shape 13"/>
          <p:cNvSpPr/>
          <p:nvPr/>
        </p:nvSpPr>
        <p:spPr>
          <a:xfrm>
            <a:off x="3263801" y="1609130"/>
            <a:ext cx="500063" cy="500063"/>
          </a:xfrm>
          <a:prstGeom prst="ellipse">
            <a:avLst/>
          </a:prstGeom>
          <a:solidFill>
            <a:srgbClr val="000000">
              <a:alpha val="20000"/>
            </a:srgbClr>
          </a:solidFill>
          <a:ln/>
        </p:spPr>
        <p:txBody>
          <a:bodyPr/>
          <a:lstStyle/>
          <a:p>
            <a:endParaRPr lang="pt-BR"/>
          </a:p>
        </p:txBody>
      </p:sp>
      <p:pic>
        <p:nvPicPr>
          <p:cNvPr id="18" name="Image 2" descr="preencoded.png"/>
          <p:cNvPicPr>
            <a:picLocks noChangeAspect="1"/>
          </p:cNvPicPr>
          <p:nvPr/>
        </p:nvPicPr>
        <p:blipFill>
          <a:blip r:embed="rId4"/>
          <a:stretch>
            <a:fillRect/>
          </a:stretch>
        </p:blipFill>
        <p:spPr>
          <a:xfrm>
            <a:off x="3335238" y="1716286"/>
            <a:ext cx="357188" cy="285750"/>
          </a:xfrm>
          <a:prstGeom prst="rect">
            <a:avLst/>
          </a:prstGeom>
        </p:spPr>
      </p:pic>
      <p:sp>
        <p:nvSpPr>
          <p:cNvPr id="19" name="Text 14"/>
          <p:cNvSpPr/>
          <p:nvPr/>
        </p:nvSpPr>
        <p:spPr>
          <a:xfrm>
            <a:off x="2723555" y="2252067"/>
            <a:ext cx="1580555" cy="357188"/>
          </a:xfrm>
          <a:prstGeom prst="rect">
            <a:avLst/>
          </a:prstGeom>
          <a:noFill/>
          <a:ln/>
        </p:spPr>
        <p:txBody>
          <a:bodyPr wrap="square" lIns="0" tIns="0" rIns="0" bIns="0" rtlCol="0" anchor="ctr">
            <a:spAutoFit/>
          </a:bodyPr>
          <a:lstStyle/>
          <a:p>
            <a:pPr marL="0" indent="0" algn="ctr">
              <a:lnSpc>
                <a:spcPts val="1400"/>
              </a:lnSpc>
              <a:buNone/>
            </a:pPr>
            <a:r>
              <a:rPr lang="en-US" sz="987" b="1" dirty="0">
                <a:solidFill>
                  <a:srgbClr val="E6F1FF"/>
                </a:solidFill>
                <a:latin typeface="Montserrat" pitchFamily="34" charset="0"/>
                <a:ea typeface="Montserrat" pitchFamily="34" charset="-122"/>
                <a:cs typeface="Montserrat" pitchFamily="34" charset="-120"/>
              </a:rPr>
              <a:t>LEGÍTIMO INTERESSE</a:t>
            </a:r>
            <a:endParaRPr lang="en-US" sz="987" dirty="0"/>
          </a:p>
        </p:txBody>
      </p:sp>
      <p:sp>
        <p:nvSpPr>
          <p:cNvPr id="20" name="Text 15"/>
          <p:cNvSpPr/>
          <p:nvPr/>
        </p:nvSpPr>
        <p:spPr>
          <a:xfrm>
            <a:off x="2723555" y="2716411"/>
            <a:ext cx="1580555" cy="875109"/>
          </a:xfrm>
          <a:prstGeom prst="rect">
            <a:avLst/>
          </a:prstGeom>
          <a:noFill/>
          <a:ln/>
        </p:spPr>
        <p:txBody>
          <a:bodyPr wrap="square" lIns="0" tIns="0" rIns="0" bIns="0" rtlCol="0" anchor="t">
            <a:spAutoFit/>
          </a:bodyPr>
          <a:lstStyle/>
          <a:p>
            <a:pPr marL="0" indent="0" algn="ctr">
              <a:lnSpc>
                <a:spcPts val="1400"/>
              </a:lnSpc>
              <a:buNone/>
            </a:pPr>
            <a:r>
              <a:rPr lang="en-US" sz="834" dirty="0">
                <a:solidFill>
                  <a:srgbClr val="A8B2D1"/>
                </a:solidFill>
                <a:latin typeface="Open Sans" pitchFamily="34" charset="0"/>
                <a:ea typeface="Open Sans" pitchFamily="34" charset="-122"/>
                <a:cs typeface="Open Sans" pitchFamily="34" charset="-120"/>
              </a:rPr>
              <a:t>Flexível, mas exige </a:t>
            </a:r>
            <a:r>
              <a:rPr lang="en-US" sz="784" b="1" dirty="0">
                <a:solidFill>
                  <a:srgbClr val="A8B2D1"/>
                </a:solidFill>
                <a:latin typeface="Open Sans" pitchFamily="34" charset="0"/>
                <a:ea typeface="Open Sans" pitchFamily="34" charset="-122"/>
                <a:cs typeface="Open Sans" pitchFamily="34" charset="-120"/>
              </a:rPr>
              <a:t>Teste de Balanceamento (LIA)</a:t>
            </a:r>
            <a:r>
              <a:rPr lang="en-US" sz="834" dirty="0">
                <a:solidFill>
                  <a:srgbClr val="A8B2D1"/>
                </a:solidFill>
                <a:latin typeface="Open Sans" pitchFamily="34" charset="0"/>
                <a:ea typeface="Open Sans" pitchFamily="34" charset="-122"/>
                <a:cs typeface="Open Sans" pitchFamily="34" charset="-120"/>
              </a:rPr>
              <a:t>. Útil para marketing e segurança.</a:t>
            </a:r>
            <a:endParaRPr lang="en-US" sz="834" dirty="0"/>
          </a:p>
        </p:txBody>
      </p:sp>
      <p:sp>
        <p:nvSpPr>
          <p:cNvPr id="21" name="Shape 16"/>
          <p:cNvSpPr/>
          <p:nvPr/>
        </p:nvSpPr>
        <p:spPr>
          <a:xfrm>
            <a:off x="3157538" y="3734395"/>
            <a:ext cx="712589" cy="183952"/>
          </a:xfrm>
          <a:prstGeom prst="rect">
            <a:avLst/>
          </a:prstGeom>
          <a:solidFill>
            <a:srgbClr val="FFCE56">
              <a:alpha val="20000"/>
            </a:srgbClr>
          </a:solidFill>
          <a:ln/>
        </p:spPr>
        <p:txBody>
          <a:bodyPr/>
          <a:lstStyle/>
          <a:p>
            <a:endParaRPr lang="pt-BR"/>
          </a:p>
        </p:txBody>
      </p:sp>
      <p:sp>
        <p:nvSpPr>
          <p:cNvPr id="22" name="Text 17"/>
          <p:cNvSpPr/>
          <p:nvPr/>
        </p:nvSpPr>
        <p:spPr>
          <a:xfrm>
            <a:off x="3157538" y="3734395"/>
            <a:ext cx="712589" cy="183952"/>
          </a:xfrm>
          <a:prstGeom prst="rect">
            <a:avLst/>
          </a:prstGeom>
          <a:noFill/>
          <a:ln/>
        </p:spPr>
        <p:txBody>
          <a:bodyPr wrap="square" lIns="85090" tIns="42545" rIns="85090" bIns="42545" rtlCol="0" anchor="t">
            <a:spAutoFit/>
          </a:bodyPr>
          <a:lstStyle/>
          <a:p>
            <a:pPr marL="0" indent="0" algn="ctr">
              <a:lnSpc>
                <a:spcPts val="800"/>
              </a:lnSpc>
              <a:buNone/>
            </a:pPr>
            <a:r>
              <a:rPr lang="en-US" sz="584" b="1" dirty="0">
                <a:solidFill>
                  <a:srgbClr val="FFCE56"/>
                </a:solidFill>
                <a:latin typeface="Roboto Mono" pitchFamily="34" charset="0"/>
                <a:ea typeface="Roboto Mono" pitchFamily="34" charset="-122"/>
                <a:cs typeface="Roboto Mono" pitchFamily="34" charset="-120"/>
              </a:rPr>
              <a:t>RISCO MÉDIO</a:t>
            </a:r>
            <a:endParaRPr lang="en-US" sz="584" dirty="0"/>
          </a:p>
        </p:txBody>
      </p:sp>
      <p:sp>
        <p:nvSpPr>
          <p:cNvPr id="23" name="Shape 18"/>
          <p:cNvSpPr/>
          <p:nvPr/>
        </p:nvSpPr>
        <p:spPr>
          <a:xfrm>
            <a:off x="4661297" y="1430536"/>
            <a:ext cx="1937742" cy="2666405"/>
          </a:xfrm>
          <a:prstGeom prst="rect">
            <a:avLst/>
          </a:prstGeom>
          <a:solidFill>
            <a:srgbClr val="FFFFFF">
              <a:alpha val="3000"/>
            </a:srgbClr>
          </a:solidFill>
          <a:ln/>
        </p:spPr>
        <p:txBody>
          <a:bodyPr/>
          <a:lstStyle/>
          <a:p>
            <a:endParaRPr lang="pt-BR"/>
          </a:p>
        </p:txBody>
      </p:sp>
      <p:sp>
        <p:nvSpPr>
          <p:cNvPr id="24" name="Shape 19"/>
          <p:cNvSpPr/>
          <p:nvPr/>
        </p:nvSpPr>
        <p:spPr>
          <a:xfrm>
            <a:off x="4661297" y="1430536"/>
            <a:ext cx="1937742" cy="42863"/>
          </a:xfrm>
          <a:prstGeom prst="rect">
            <a:avLst/>
          </a:prstGeom>
          <a:solidFill>
            <a:srgbClr val="64FFDA"/>
          </a:solidFill>
          <a:ln/>
        </p:spPr>
        <p:txBody>
          <a:bodyPr/>
          <a:lstStyle/>
          <a:p>
            <a:endParaRPr lang="pt-BR"/>
          </a:p>
        </p:txBody>
      </p:sp>
      <p:sp>
        <p:nvSpPr>
          <p:cNvPr id="25" name="Shape 20"/>
          <p:cNvSpPr/>
          <p:nvPr/>
        </p:nvSpPr>
        <p:spPr>
          <a:xfrm>
            <a:off x="5380137" y="1609130"/>
            <a:ext cx="500063" cy="500063"/>
          </a:xfrm>
          <a:prstGeom prst="ellipse">
            <a:avLst/>
          </a:prstGeom>
          <a:solidFill>
            <a:srgbClr val="000000">
              <a:alpha val="20000"/>
            </a:srgbClr>
          </a:solidFill>
          <a:ln/>
        </p:spPr>
        <p:txBody>
          <a:bodyPr/>
          <a:lstStyle/>
          <a:p>
            <a:endParaRPr lang="pt-BR"/>
          </a:p>
        </p:txBody>
      </p:sp>
      <p:pic>
        <p:nvPicPr>
          <p:cNvPr id="26" name="Image 3" descr="preencoded.png"/>
          <p:cNvPicPr>
            <a:picLocks noChangeAspect="1"/>
          </p:cNvPicPr>
          <p:nvPr/>
        </p:nvPicPr>
        <p:blipFill>
          <a:blip r:embed="rId5"/>
          <a:stretch>
            <a:fillRect/>
          </a:stretch>
        </p:blipFill>
        <p:spPr>
          <a:xfrm>
            <a:off x="5469434" y="1716286"/>
            <a:ext cx="321469" cy="285750"/>
          </a:xfrm>
          <a:prstGeom prst="rect">
            <a:avLst/>
          </a:prstGeom>
        </p:spPr>
      </p:pic>
      <p:sp>
        <p:nvSpPr>
          <p:cNvPr id="27" name="Text 21"/>
          <p:cNvSpPr/>
          <p:nvPr/>
        </p:nvSpPr>
        <p:spPr>
          <a:xfrm>
            <a:off x="4839891" y="2252067"/>
            <a:ext cx="1580555" cy="357188"/>
          </a:xfrm>
          <a:prstGeom prst="rect">
            <a:avLst/>
          </a:prstGeom>
          <a:noFill/>
          <a:ln/>
        </p:spPr>
        <p:txBody>
          <a:bodyPr wrap="square" lIns="0" tIns="0" rIns="0" bIns="0" rtlCol="0" anchor="ctr">
            <a:spAutoFit/>
          </a:bodyPr>
          <a:lstStyle/>
          <a:p>
            <a:pPr marL="0" indent="0" algn="ctr">
              <a:lnSpc>
                <a:spcPts val="1400"/>
              </a:lnSpc>
              <a:buNone/>
            </a:pPr>
            <a:r>
              <a:rPr lang="en-US" sz="987" b="1" dirty="0">
                <a:solidFill>
                  <a:srgbClr val="E6F1FF"/>
                </a:solidFill>
                <a:latin typeface="Montserrat" pitchFamily="34" charset="0"/>
                <a:ea typeface="Montserrat" pitchFamily="34" charset="-122"/>
                <a:cs typeface="Montserrat" pitchFamily="34" charset="-120"/>
              </a:rPr>
              <a:t>EXECUÇÃO DE CONTRATO</a:t>
            </a:r>
            <a:endParaRPr lang="en-US" sz="987" dirty="0"/>
          </a:p>
        </p:txBody>
      </p:sp>
      <p:sp>
        <p:nvSpPr>
          <p:cNvPr id="28" name="Text 22"/>
          <p:cNvSpPr/>
          <p:nvPr/>
        </p:nvSpPr>
        <p:spPr>
          <a:xfrm>
            <a:off x="4839891" y="2716411"/>
            <a:ext cx="1580555" cy="875109"/>
          </a:xfrm>
          <a:prstGeom prst="rect">
            <a:avLst/>
          </a:prstGeom>
          <a:noFill/>
          <a:ln/>
        </p:spPr>
        <p:txBody>
          <a:bodyPr wrap="square" lIns="0" tIns="0" rIns="0" bIns="0" rtlCol="0" anchor="t">
            <a:spAutoFit/>
          </a:bodyPr>
          <a:lstStyle/>
          <a:p>
            <a:pPr marL="0" indent="0" algn="ctr">
              <a:lnSpc>
                <a:spcPts val="1400"/>
              </a:lnSpc>
              <a:buNone/>
            </a:pPr>
            <a:r>
              <a:rPr lang="en-US" sz="784" b="1" dirty="0">
                <a:solidFill>
                  <a:srgbClr val="A8B2D1"/>
                </a:solidFill>
                <a:latin typeface="Open Sans" pitchFamily="34" charset="0"/>
                <a:ea typeface="Open Sans" pitchFamily="34" charset="-122"/>
                <a:cs typeface="Open Sans" pitchFamily="34" charset="-120"/>
              </a:rPr>
              <a:t>Robusta</a:t>
            </a:r>
            <a:r>
              <a:rPr lang="en-US" sz="834" dirty="0">
                <a:solidFill>
                  <a:srgbClr val="A8B2D1"/>
                </a:solidFill>
                <a:latin typeface="Open Sans" pitchFamily="34" charset="0"/>
                <a:ea typeface="Open Sans" pitchFamily="34" charset="-122"/>
                <a:cs typeface="Open Sans" pitchFamily="34" charset="-120"/>
              </a:rPr>
              <a:t>. Necessária para entregar o produto/serviço contratado pelo titular.</a:t>
            </a:r>
            <a:endParaRPr lang="en-US" sz="834" dirty="0"/>
          </a:p>
        </p:txBody>
      </p:sp>
      <p:sp>
        <p:nvSpPr>
          <p:cNvPr id="29" name="Shape 23"/>
          <p:cNvSpPr/>
          <p:nvPr/>
        </p:nvSpPr>
        <p:spPr>
          <a:xfrm>
            <a:off x="5403354" y="3734395"/>
            <a:ext cx="453628" cy="183952"/>
          </a:xfrm>
          <a:prstGeom prst="rect">
            <a:avLst/>
          </a:prstGeom>
          <a:solidFill>
            <a:srgbClr val="64FFDA">
              <a:alpha val="20000"/>
            </a:srgbClr>
          </a:solidFill>
          <a:ln/>
        </p:spPr>
        <p:txBody>
          <a:bodyPr/>
          <a:lstStyle/>
          <a:p>
            <a:endParaRPr lang="pt-BR"/>
          </a:p>
        </p:txBody>
      </p:sp>
      <p:sp>
        <p:nvSpPr>
          <p:cNvPr id="30" name="Text 24"/>
          <p:cNvSpPr/>
          <p:nvPr/>
        </p:nvSpPr>
        <p:spPr>
          <a:xfrm>
            <a:off x="5403354" y="3734395"/>
            <a:ext cx="453628" cy="183952"/>
          </a:xfrm>
          <a:prstGeom prst="rect">
            <a:avLst/>
          </a:prstGeom>
          <a:noFill/>
          <a:ln/>
        </p:spPr>
        <p:txBody>
          <a:bodyPr wrap="square" lIns="85090" tIns="42545" rIns="85090" bIns="42545" rtlCol="0" anchor="t">
            <a:spAutoFit/>
          </a:bodyPr>
          <a:lstStyle/>
          <a:p>
            <a:pPr marL="0" indent="0" algn="ctr">
              <a:lnSpc>
                <a:spcPts val="800"/>
              </a:lnSpc>
              <a:buNone/>
            </a:pPr>
            <a:r>
              <a:rPr lang="en-US" sz="584" b="1" dirty="0">
                <a:solidFill>
                  <a:srgbClr val="64FFDA"/>
                </a:solidFill>
                <a:latin typeface="Roboto Mono" pitchFamily="34" charset="0"/>
                <a:ea typeface="Roboto Mono" pitchFamily="34" charset="-122"/>
                <a:cs typeface="Roboto Mono" pitchFamily="34" charset="-120"/>
              </a:rPr>
              <a:t>SEGURA</a:t>
            </a:r>
            <a:endParaRPr lang="en-US" sz="584" dirty="0"/>
          </a:p>
        </p:txBody>
      </p:sp>
      <p:sp>
        <p:nvSpPr>
          <p:cNvPr id="31" name="Shape 25"/>
          <p:cNvSpPr/>
          <p:nvPr/>
        </p:nvSpPr>
        <p:spPr>
          <a:xfrm>
            <a:off x="6777633" y="1430536"/>
            <a:ext cx="1937742" cy="2666405"/>
          </a:xfrm>
          <a:prstGeom prst="rect">
            <a:avLst/>
          </a:prstGeom>
          <a:solidFill>
            <a:srgbClr val="FFFFFF">
              <a:alpha val="3000"/>
            </a:srgbClr>
          </a:solidFill>
          <a:ln/>
        </p:spPr>
        <p:txBody>
          <a:bodyPr/>
          <a:lstStyle/>
          <a:p>
            <a:endParaRPr lang="pt-BR"/>
          </a:p>
        </p:txBody>
      </p:sp>
      <p:sp>
        <p:nvSpPr>
          <p:cNvPr id="32" name="Shape 26"/>
          <p:cNvSpPr/>
          <p:nvPr/>
        </p:nvSpPr>
        <p:spPr>
          <a:xfrm>
            <a:off x="6777633" y="1430536"/>
            <a:ext cx="1937742" cy="42863"/>
          </a:xfrm>
          <a:prstGeom prst="rect">
            <a:avLst/>
          </a:prstGeom>
          <a:solidFill>
            <a:srgbClr val="4BC0C0"/>
          </a:solidFill>
          <a:ln/>
        </p:spPr>
        <p:txBody>
          <a:bodyPr/>
          <a:lstStyle/>
          <a:p>
            <a:endParaRPr lang="pt-BR"/>
          </a:p>
        </p:txBody>
      </p:sp>
      <p:sp>
        <p:nvSpPr>
          <p:cNvPr id="33" name="Shape 27"/>
          <p:cNvSpPr/>
          <p:nvPr/>
        </p:nvSpPr>
        <p:spPr>
          <a:xfrm>
            <a:off x="7496473" y="1609130"/>
            <a:ext cx="500063" cy="500063"/>
          </a:xfrm>
          <a:prstGeom prst="ellipse">
            <a:avLst/>
          </a:prstGeom>
          <a:solidFill>
            <a:srgbClr val="000000">
              <a:alpha val="20000"/>
            </a:srgbClr>
          </a:solidFill>
          <a:ln/>
        </p:spPr>
        <p:txBody>
          <a:bodyPr/>
          <a:lstStyle/>
          <a:p>
            <a:endParaRPr lang="pt-BR"/>
          </a:p>
        </p:txBody>
      </p:sp>
      <p:pic>
        <p:nvPicPr>
          <p:cNvPr id="34" name="Image 4" descr="preencoded.png"/>
          <p:cNvPicPr>
            <a:picLocks noChangeAspect="1"/>
          </p:cNvPicPr>
          <p:nvPr/>
        </p:nvPicPr>
        <p:blipFill>
          <a:blip r:embed="rId6"/>
          <a:stretch>
            <a:fillRect/>
          </a:stretch>
        </p:blipFill>
        <p:spPr>
          <a:xfrm>
            <a:off x="7603629" y="1716286"/>
            <a:ext cx="285750" cy="285750"/>
          </a:xfrm>
          <a:prstGeom prst="rect">
            <a:avLst/>
          </a:prstGeom>
        </p:spPr>
      </p:pic>
      <p:sp>
        <p:nvSpPr>
          <p:cNvPr id="35" name="Text 28"/>
          <p:cNvSpPr/>
          <p:nvPr/>
        </p:nvSpPr>
        <p:spPr>
          <a:xfrm>
            <a:off x="7008019" y="2252067"/>
            <a:ext cx="1476970" cy="357188"/>
          </a:xfrm>
          <a:prstGeom prst="rect">
            <a:avLst/>
          </a:prstGeom>
          <a:noFill/>
          <a:ln/>
        </p:spPr>
        <p:txBody>
          <a:bodyPr wrap="square" lIns="0" tIns="0" rIns="0" bIns="0" rtlCol="0" anchor="ctr">
            <a:spAutoFit/>
          </a:bodyPr>
          <a:lstStyle/>
          <a:p>
            <a:pPr marL="0" indent="0" algn="ctr">
              <a:lnSpc>
                <a:spcPts val="1400"/>
              </a:lnSpc>
              <a:buNone/>
            </a:pPr>
            <a:r>
              <a:rPr lang="en-US" sz="987" b="1" dirty="0">
                <a:solidFill>
                  <a:srgbClr val="E6F1FF"/>
                </a:solidFill>
                <a:latin typeface="Montserrat" pitchFamily="34" charset="0"/>
                <a:ea typeface="Montserrat" pitchFamily="34" charset="-122"/>
                <a:cs typeface="Montserrat" pitchFamily="34" charset="-120"/>
              </a:rPr>
              <a:t>OBRIGAÇÃO LEGAL</a:t>
            </a:r>
            <a:endParaRPr lang="en-US" sz="987" dirty="0"/>
          </a:p>
        </p:txBody>
      </p:sp>
      <p:sp>
        <p:nvSpPr>
          <p:cNvPr id="36" name="Text 29"/>
          <p:cNvSpPr/>
          <p:nvPr/>
        </p:nvSpPr>
        <p:spPr>
          <a:xfrm>
            <a:off x="6956227" y="2716411"/>
            <a:ext cx="1580555" cy="875109"/>
          </a:xfrm>
          <a:prstGeom prst="rect">
            <a:avLst/>
          </a:prstGeom>
          <a:noFill/>
          <a:ln/>
        </p:spPr>
        <p:txBody>
          <a:bodyPr wrap="square" lIns="0" tIns="0" rIns="0" bIns="0" rtlCol="0" anchor="t">
            <a:spAutoFit/>
          </a:bodyPr>
          <a:lstStyle/>
          <a:p>
            <a:pPr marL="0" indent="0" algn="ctr">
              <a:lnSpc>
                <a:spcPts val="1400"/>
              </a:lnSpc>
              <a:buNone/>
            </a:pPr>
            <a:r>
              <a:rPr lang="en-US" sz="784" b="1" dirty="0">
                <a:solidFill>
                  <a:srgbClr val="A8B2D1"/>
                </a:solidFill>
                <a:latin typeface="Open Sans" pitchFamily="34" charset="0"/>
                <a:ea typeface="Open Sans" pitchFamily="34" charset="-122"/>
                <a:cs typeface="Open Sans" pitchFamily="34" charset="-120"/>
              </a:rPr>
              <a:t>Indiscutível</a:t>
            </a:r>
            <a:r>
              <a:rPr lang="en-US" sz="834" dirty="0">
                <a:solidFill>
                  <a:srgbClr val="A8B2D1"/>
                </a:solidFill>
                <a:latin typeface="Open Sans" pitchFamily="34" charset="0"/>
                <a:ea typeface="Open Sans" pitchFamily="34" charset="-122"/>
                <a:cs typeface="Open Sans" pitchFamily="34" charset="-120"/>
              </a:rPr>
              <a:t>. Ex: Guardar dados fiscais por 5 anos ou prontuários médicos.</a:t>
            </a:r>
            <a:endParaRPr lang="en-US" sz="834" dirty="0"/>
          </a:p>
        </p:txBody>
      </p:sp>
      <p:sp>
        <p:nvSpPr>
          <p:cNvPr id="37" name="Shape 30"/>
          <p:cNvSpPr/>
          <p:nvPr/>
        </p:nvSpPr>
        <p:spPr>
          <a:xfrm>
            <a:off x="7390209" y="3734395"/>
            <a:ext cx="712589" cy="183952"/>
          </a:xfrm>
          <a:prstGeom prst="rect">
            <a:avLst/>
          </a:prstGeom>
          <a:solidFill>
            <a:srgbClr val="4BC0C0">
              <a:alpha val="20000"/>
            </a:srgbClr>
          </a:solidFill>
          <a:ln/>
        </p:spPr>
        <p:txBody>
          <a:bodyPr/>
          <a:lstStyle/>
          <a:p>
            <a:endParaRPr lang="pt-BR"/>
          </a:p>
        </p:txBody>
      </p:sp>
      <p:sp>
        <p:nvSpPr>
          <p:cNvPr id="38" name="Text 31"/>
          <p:cNvSpPr/>
          <p:nvPr/>
        </p:nvSpPr>
        <p:spPr>
          <a:xfrm>
            <a:off x="7390209" y="3734395"/>
            <a:ext cx="712589" cy="183952"/>
          </a:xfrm>
          <a:prstGeom prst="rect">
            <a:avLst/>
          </a:prstGeom>
          <a:noFill/>
          <a:ln/>
        </p:spPr>
        <p:txBody>
          <a:bodyPr wrap="square" lIns="85090" tIns="42545" rIns="85090" bIns="42545" rtlCol="0" anchor="t">
            <a:spAutoFit/>
          </a:bodyPr>
          <a:lstStyle/>
          <a:p>
            <a:pPr marL="0" indent="0" algn="ctr">
              <a:lnSpc>
                <a:spcPts val="800"/>
              </a:lnSpc>
              <a:buNone/>
            </a:pPr>
            <a:r>
              <a:rPr lang="en-US" sz="584" b="1" dirty="0">
                <a:solidFill>
                  <a:srgbClr val="4BC0C0"/>
                </a:solidFill>
                <a:latin typeface="Roboto Mono" pitchFamily="34" charset="0"/>
                <a:ea typeface="Roboto Mono" pitchFamily="34" charset="-122"/>
                <a:cs typeface="Roboto Mono" pitchFamily="34" charset="-120"/>
              </a:rPr>
              <a:t>MAIS SEGURA</a:t>
            </a:r>
            <a:endParaRPr lang="en-US" sz="584" dirty="0"/>
          </a:p>
        </p:txBody>
      </p:sp>
      <p:sp>
        <p:nvSpPr>
          <p:cNvPr id="39" name="Shape 32"/>
          <p:cNvSpPr/>
          <p:nvPr/>
        </p:nvSpPr>
        <p:spPr>
          <a:xfrm>
            <a:off x="428625" y="4311253"/>
            <a:ext cx="8286750" cy="403622"/>
          </a:xfrm>
          <a:prstGeom prst="rect">
            <a:avLst/>
          </a:prstGeom>
          <a:solidFill>
            <a:srgbClr val="FFFFFF">
              <a:alpha val="5000"/>
            </a:srgbClr>
          </a:solidFill>
          <a:ln w="9144">
            <a:solidFill>
              <a:srgbClr val="FFFFFF">
                <a:alpha val="10000"/>
              </a:srgbClr>
            </a:solidFill>
            <a:prstDash val="solid"/>
          </a:ln>
        </p:spPr>
        <p:txBody>
          <a:bodyPr/>
          <a:lstStyle/>
          <a:p>
            <a:endParaRPr lang="pt-BR"/>
          </a:p>
        </p:txBody>
      </p:sp>
      <p:pic>
        <p:nvPicPr>
          <p:cNvPr id="40" name="Image 5" descr="preencoded.png"/>
          <p:cNvPicPr>
            <a:picLocks noChangeAspect="1"/>
          </p:cNvPicPr>
          <p:nvPr/>
        </p:nvPicPr>
        <p:blipFill>
          <a:blip r:embed="rId7"/>
          <a:stretch>
            <a:fillRect/>
          </a:stretch>
        </p:blipFill>
        <p:spPr>
          <a:xfrm>
            <a:off x="1115318" y="4434483"/>
            <a:ext cx="128588" cy="171450"/>
          </a:xfrm>
          <a:prstGeom prst="rect">
            <a:avLst/>
          </a:prstGeom>
        </p:spPr>
      </p:pic>
      <p:sp>
        <p:nvSpPr>
          <p:cNvPr id="41" name="Text 33"/>
          <p:cNvSpPr/>
          <p:nvPr/>
        </p:nvSpPr>
        <p:spPr>
          <a:xfrm>
            <a:off x="1351062" y="4432697"/>
            <a:ext cx="6677620" cy="175022"/>
          </a:xfrm>
          <a:prstGeom prst="rect">
            <a:avLst/>
          </a:prstGeom>
          <a:noFill/>
          <a:ln/>
        </p:spPr>
        <p:txBody>
          <a:bodyPr wrap="none" lIns="0" tIns="0" rIns="0" bIns="0" rtlCol="0" anchor="t">
            <a:spAutoFit/>
          </a:bodyPr>
          <a:lstStyle/>
          <a:p>
            <a:pPr marL="0" indent="0" algn="l">
              <a:lnSpc>
                <a:spcPts val="1200"/>
              </a:lnSpc>
              <a:buNone/>
            </a:pPr>
            <a:r>
              <a:rPr lang="en-US" sz="885" b="1" dirty="0">
                <a:solidFill>
                  <a:srgbClr val="E6F1FF"/>
                </a:solidFill>
                <a:latin typeface="Open Sans" pitchFamily="34" charset="0"/>
                <a:ea typeface="Open Sans" pitchFamily="34" charset="-122"/>
                <a:cs typeface="Open Sans" pitchFamily="34" charset="-120"/>
              </a:rPr>
              <a:t>Dica Prática:</a:t>
            </a:r>
            <a:r>
              <a:rPr lang="en-US" sz="942" dirty="0">
                <a:solidFill>
                  <a:srgbClr val="E6F1FF"/>
                </a:solidFill>
                <a:latin typeface="Open Sans" pitchFamily="34" charset="0"/>
                <a:ea typeface="Open Sans" pitchFamily="34" charset="-122"/>
                <a:cs typeface="Open Sans" pitchFamily="34" charset="-120"/>
              </a:rPr>
              <a:t> O Consentimento deve ser a </a:t>
            </a:r>
            <a:r>
              <a:rPr lang="en-US" sz="942" i="1" dirty="0">
                <a:solidFill>
                  <a:srgbClr val="E6F1FF"/>
                </a:solidFill>
                <a:latin typeface="Open Sans" pitchFamily="34" charset="0"/>
                <a:ea typeface="Open Sans" pitchFamily="34" charset="-122"/>
                <a:cs typeface="Open Sans" pitchFamily="34" charset="-120"/>
              </a:rPr>
              <a:t>última</a:t>
            </a:r>
            <a:r>
              <a:rPr lang="en-US" sz="942" dirty="0">
                <a:solidFill>
                  <a:srgbClr val="E6F1FF"/>
                </a:solidFill>
                <a:latin typeface="Open Sans" pitchFamily="34" charset="0"/>
                <a:ea typeface="Open Sans" pitchFamily="34" charset="-122"/>
                <a:cs typeface="Open Sans" pitchFamily="34" charset="-120"/>
              </a:rPr>
              <a:t> opção, nunca a primeira. Busque sempre uma base mais estável.</a:t>
            </a:r>
            <a:endParaRPr lang="en-US" sz="942"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Slide 44">
    <p:spTree>
      <p:nvGrpSpPr>
        <p:cNvPr id="1" name=""/>
        <p:cNvGrpSpPr/>
        <p:nvPr/>
      </p:nvGrpSpPr>
      <p:grpSpPr>
        <a:xfrm>
          <a:off x="0" y="0"/>
          <a:ext cx="0" cy="0"/>
          <a:chOff x="0" y="0"/>
          <a:chExt cx="0" cy="0"/>
        </a:xfrm>
      </p:grpSpPr>
      <p:sp>
        <p:nvSpPr>
          <p:cNvPr id="3" name="Shape 0"/>
          <p:cNvSpPr/>
          <p:nvPr/>
        </p:nvSpPr>
        <p:spPr>
          <a:xfrm>
            <a:off x="428625" y="428625"/>
            <a:ext cx="8286750" cy="716161"/>
          </a:xfrm>
          <a:prstGeom prst="rect">
            <a:avLst/>
          </a:prstGeom>
          <a:solidFill>
            <a:srgbClr val="000000">
              <a:alpha val="0"/>
            </a:srgbClr>
          </a:solidFill>
          <a:ln/>
        </p:spPr>
        <p:txBody>
          <a:bodyPr/>
          <a:lstStyle/>
          <a:p>
            <a:endParaRPr lang="pt-BR"/>
          </a:p>
        </p:txBody>
      </p:sp>
      <p:sp>
        <p:nvSpPr>
          <p:cNvPr id="4" name="Shape 1"/>
          <p:cNvSpPr/>
          <p:nvPr/>
        </p:nvSpPr>
        <p:spPr>
          <a:xfrm>
            <a:off x="428625" y="428625"/>
            <a:ext cx="28575" cy="716161"/>
          </a:xfrm>
          <a:prstGeom prst="rect">
            <a:avLst/>
          </a:prstGeom>
          <a:solidFill>
            <a:srgbClr val="64FFDA"/>
          </a:solidFill>
          <a:ln/>
        </p:spPr>
        <p:txBody>
          <a:bodyPr/>
          <a:lstStyle/>
          <a:p>
            <a:endParaRPr lang="pt-BR"/>
          </a:p>
        </p:txBody>
      </p:sp>
      <p:sp>
        <p:nvSpPr>
          <p:cNvPr id="5" name="Text 2"/>
          <p:cNvSpPr/>
          <p:nvPr/>
        </p:nvSpPr>
        <p:spPr>
          <a:xfrm>
            <a:off x="571500" y="428625"/>
            <a:ext cx="8143875" cy="417909"/>
          </a:xfrm>
          <a:prstGeom prst="rect">
            <a:avLst/>
          </a:prstGeom>
          <a:noFill/>
          <a:ln/>
        </p:spPr>
        <p:txBody>
          <a:bodyPr wrap="none" lIns="0" tIns="0" rIns="0" bIns="0" rtlCol="0" anchor="t">
            <a:spAutoFit/>
          </a:bodyPr>
          <a:lstStyle/>
          <a:p>
            <a:pPr marL="0" indent="0" algn="l">
              <a:lnSpc>
                <a:spcPts val="3200"/>
              </a:lnSpc>
              <a:buNone/>
            </a:pPr>
            <a:r>
              <a:rPr lang="en-US" sz="2436" b="1" dirty="0">
                <a:solidFill>
                  <a:srgbClr val="E6F1FF"/>
                </a:solidFill>
                <a:latin typeface="Montserrat" pitchFamily="34" charset="0"/>
                <a:ea typeface="Montserrat" pitchFamily="34" charset="-122"/>
                <a:cs typeface="Montserrat" pitchFamily="34" charset="-120"/>
              </a:rPr>
              <a:t>PRIVACY BY DESIGN</a:t>
            </a:r>
            <a:endParaRPr lang="en-US" sz="2436" dirty="0"/>
          </a:p>
        </p:txBody>
      </p:sp>
      <p:sp>
        <p:nvSpPr>
          <p:cNvPr id="6" name="Text 3"/>
          <p:cNvSpPr/>
          <p:nvPr/>
        </p:nvSpPr>
        <p:spPr>
          <a:xfrm>
            <a:off x="571500" y="917972"/>
            <a:ext cx="8143875" cy="226814"/>
          </a:xfrm>
          <a:prstGeom prst="rect">
            <a:avLst/>
          </a:prstGeom>
          <a:noFill/>
          <a:ln/>
        </p:spPr>
        <p:txBody>
          <a:bodyPr wrap="none" lIns="0" tIns="0" rIns="0" bIns="0" rtlCol="0" anchor="t">
            <a:spAutoFit/>
          </a:bodyPr>
          <a:lstStyle/>
          <a:p>
            <a:pPr marL="0" indent="0" algn="l">
              <a:lnSpc>
                <a:spcPts val="1600"/>
              </a:lnSpc>
              <a:buNone/>
            </a:pPr>
            <a:r>
              <a:rPr lang="en-US" sz="1269" dirty="0">
                <a:solidFill>
                  <a:srgbClr val="64FFDA"/>
                </a:solidFill>
                <a:latin typeface="Roboto Mono" pitchFamily="34" charset="0"/>
                <a:ea typeface="Roboto Mono" pitchFamily="34" charset="-122"/>
                <a:cs typeface="Roboto Mono" pitchFamily="34" charset="-120"/>
              </a:rPr>
              <a:t>Engenharia de Prompts Seguros</a:t>
            </a:r>
            <a:endParaRPr lang="en-US" sz="1269" dirty="0"/>
          </a:p>
        </p:txBody>
      </p:sp>
      <p:sp>
        <p:nvSpPr>
          <p:cNvPr id="7" name="Text 4"/>
          <p:cNvSpPr/>
          <p:nvPr/>
        </p:nvSpPr>
        <p:spPr>
          <a:xfrm>
            <a:off x="6729413" y="428625"/>
            <a:ext cx="1985963" cy="121444"/>
          </a:xfrm>
          <a:prstGeom prst="rect">
            <a:avLst/>
          </a:prstGeom>
          <a:noFill/>
          <a:ln/>
        </p:spPr>
        <p:txBody>
          <a:bodyPr wrap="none" lIns="0" tIns="0" rIns="0" bIns="0" rtlCol="0" anchor="t">
            <a:spAutoFit/>
          </a:bodyPr>
          <a:lstStyle/>
          <a:p>
            <a:pPr marL="0" indent="0" algn="r">
              <a:lnSpc>
                <a:spcPts val="900"/>
              </a:lnSpc>
              <a:buNone/>
            </a:pPr>
            <a:r>
              <a:rPr lang="en-US" sz="683" b="1" kern="0" spc="1" dirty="0">
                <a:solidFill>
                  <a:srgbClr val="A8B2D1"/>
                </a:solidFill>
                <a:latin typeface="Montserrat" pitchFamily="34" charset="0"/>
                <a:ea typeface="Montserrat" pitchFamily="34" charset="-122"/>
                <a:cs typeface="Montserrat" pitchFamily="34" charset="-120"/>
              </a:rPr>
              <a:t>PRINCÍPIO FUNDAMENTAL</a:t>
            </a:r>
            <a:endParaRPr lang="en-US" sz="683" dirty="0"/>
          </a:p>
        </p:txBody>
      </p:sp>
      <p:sp>
        <p:nvSpPr>
          <p:cNvPr id="8" name="Text 5"/>
          <p:cNvSpPr/>
          <p:nvPr/>
        </p:nvSpPr>
        <p:spPr>
          <a:xfrm>
            <a:off x="6729413" y="550069"/>
            <a:ext cx="1985963" cy="208955"/>
          </a:xfrm>
          <a:prstGeom prst="rect">
            <a:avLst/>
          </a:prstGeom>
          <a:noFill/>
          <a:ln/>
        </p:spPr>
        <p:txBody>
          <a:bodyPr wrap="none" lIns="0" tIns="0" rIns="0" bIns="0" rtlCol="0" anchor="t">
            <a:spAutoFit/>
          </a:bodyPr>
          <a:lstStyle/>
          <a:p>
            <a:pPr marL="0" indent="0" algn="r">
              <a:lnSpc>
                <a:spcPts val="1600"/>
              </a:lnSpc>
              <a:buNone/>
            </a:pPr>
            <a:r>
              <a:rPr lang="en-US" sz="1193" b="1" dirty="0">
                <a:solidFill>
                  <a:srgbClr val="64FFDA"/>
                </a:solidFill>
                <a:latin typeface="Montserrat" pitchFamily="34" charset="0"/>
                <a:ea typeface="Montserrat" pitchFamily="34" charset="-122"/>
                <a:cs typeface="Montserrat" pitchFamily="34" charset="-120"/>
              </a:rPr>
              <a:t>PRIVACY AS DEFAULT</a:t>
            </a:r>
            <a:endParaRPr lang="en-US" sz="1193" dirty="0"/>
          </a:p>
        </p:txBody>
      </p:sp>
      <p:sp>
        <p:nvSpPr>
          <p:cNvPr id="9" name="Shape 6"/>
          <p:cNvSpPr/>
          <p:nvPr/>
        </p:nvSpPr>
        <p:spPr>
          <a:xfrm>
            <a:off x="428625" y="1430536"/>
            <a:ext cx="3763863" cy="2609255"/>
          </a:xfrm>
          <a:prstGeom prst="rect">
            <a:avLst/>
          </a:prstGeom>
          <a:solidFill>
            <a:srgbClr val="020C1B"/>
          </a:solidFill>
          <a:ln w="9144">
            <a:solidFill>
              <a:srgbClr val="FF6384"/>
            </a:solidFill>
            <a:prstDash val="solid"/>
          </a:ln>
        </p:spPr>
        <p:txBody>
          <a:bodyPr/>
          <a:lstStyle/>
          <a:p>
            <a:endParaRPr lang="pt-BR"/>
          </a:p>
        </p:txBody>
      </p:sp>
      <p:sp>
        <p:nvSpPr>
          <p:cNvPr id="10" name="Shape 7"/>
          <p:cNvSpPr/>
          <p:nvPr/>
        </p:nvSpPr>
        <p:spPr>
          <a:xfrm>
            <a:off x="428625" y="1430536"/>
            <a:ext cx="3756720" cy="282178"/>
          </a:xfrm>
          <a:prstGeom prst="rect">
            <a:avLst/>
          </a:prstGeom>
          <a:solidFill>
            <a:srgbClr val="FFFFFF">
              <a:alpha val="5000"/>
            </a:srgbClr>
          </a:solidFill>
          <a:ln/>
        </p:spPr>
        <p:txBody>
          <a:bodyPr/>
          <a:lstStyle/>
          <a:p>
            <a:endParaRPr lang="pt-BR"/>
          </a:p>
        </p:txBody>
      </p:sp>
      <p:sp>
        <p:nvSpPr>
          <p:cNvPr id="11" name="Shape 8"/>
          <p:cNvSpPr/>
          <p:nvPr/>
        </p:nvSpPr>
        <p:spPr>
          <a:xfrm>
            <a:off x="428625" y="1705570"/>
            <a:ext cx="3756720" cy="7144"/>
          </a:xfrm>
          <a:prstGeom prst="rect">
            <a:avLst/>
          </a:prstGeom>
          <a:solidFill>
            <a:srgbClr val="FFD0DA"/>
          </a:solidFill>
          <a:ln/>
        </p:spPr>
        <p:txBody>
          <a:bodyPr/>
          <a:lstStyle/>
          <a:p>
            <a:endParaRPr lang="pt-BR"/>
          </a:p>
        </p:txBody>
      </p:sp>
      <p:sp>
        <p:nvSpPr>
          <p:cNvPr id="12" name="Text 9"/>
          <p:cNvSpPr/>
          <p:nvPr/>
        </p:nvSpPr>
        <p:spPr>
          <a:xfrm>
            <a:off x="985838" y="1501973"/>
            <a:ext cx="1153716" cy="132159"/>
          </a:xfrm>
          <a:prstGeom prst="rect">
            <a:avLst/>
          </a:prstGeom>
          <a:noFill/>
          <a:ln/>
        </p:spPr>
        <p:txBody>
          <a:bodyPr wrap="none" lIns="0" tIns="0" rIns="0" bIns="0" rtlCol="0" anchor="t">
            <a:spAutoFit/>
          </a:bodyPr>
          <a:lstStyle/>
          <a:p>
            <a:pPr marL="0" indent="0" algn="l">
              <a:lnSpc>
                <a:spcPts val="900"/>
              </a:lnSpc>
              <a:buNone/>
            </a:pPr>
            <a:r>
              <a:rPr lang="en-US" sz="727" dirty="0">
                <a:solidFill>
                  <a:srgbClr val="A8B2D1"/>
                </a:solidFill>
                <a:latin typeface="Roboto Mono" pitchFamily="34" charset="0"/>
                <a:ea typeface="Roboto Mono" pitchFamily="34" charset="-122"/>
                <a:cs typeface="Roboto Mono" pitchFamily="34" charset="-120"/>
              </a:rPr>
              <a:t>prompt_inseguro.txt</a:t>
            </a:r>
            <a:endParaRPr lang="en-US" sz="727" dirty="0"/>
          </a:p>
        </p:txBody>
      </p:sp>
      <p:sp>
        <p:nvSpPr>
          <p:cNvPr id="13" name="Shape 10"/>
          <p:cNvSpPr/>
          <p:nvPr/>
        </p:nvSpPr>
        <p:spPr>
          <a:xfrm>
            <a:off x="3640634" y="1501973"/>
            <a:ext cx="473273" cy="187523"/>
          </a:xfrm>
          <a:prstGeom prst="rect">
            <a:avLst/>
          </a:prstGeom>
          <a:solidFill>
            <a:srgbClr val="FF6384"/>
          </a:solidFill>
          <a:ln/>
        </p:spPr>
        <p:txBody>
          <a:bodyPr/>
          <a:lstStyle/>
          <a:p>
            <a:endParaRPr lang="pt-BR"/>
          </a:p>
        </p:txBody>
      </p:sp>
      <p:pic>
        <p:nvPicPr>
          <p:cNvPr id="14" name="Image 1" descr="preencoded.png"/>
          <p:cNvPicPr>
            <a:picLocks noChangeAspect="1"/>
          </p:cNvPicPr>
          <p:nvPr/>
        </p:nvPicPr>
        <p:blipFill>
          <a:blip r:embed="rId3"/>
          <a:stretch>
            <a:fillRect/>
          </a:stretch>
        </p:blipFill>
        <p:spPr>
          <a:xfrm>
            <a:off x="3712071" y="1553766"/>
            <a:ext cx="53578" cy="85725"/>
          </a:xfrm>
          <a:prstGeom prst="rect">
            <a:avLst/>
          </a:prstGeom>
        </p:spPr>
      </p:pic>
      <p:sp>
        <p:nvSpPr>
          <p:cNvPr id="15" name="Text 11"/>
          <p:cNvSpPr/>
          <p:nvPr/>
        </p:nvSpPr>
        <p:spPr>
          <a:xfrm>
            <a:off x="3765649" y="1537692"/>
            <a:ext cx="276820" cy="116086"/>
          </a:xfrm>
          <a:prstGeom prst="rect">
            <a:avLst/>
          </a:prstGeom>
          <a:noFill/>
          <a:ln/>
        </p:spPr>
        <p:txBody>
          <a:bodyPr wrap="none" lIns="0" tIns="0" rIns="0" bIns="0" rtlCol="0" anchor="t">
            <a:spAutoFit/>
          </a:bodyPr>
          <a:lstStyle/>
          <a:p>
            <a:pPr marL="0" indent="0" algn="l">
              <a:lnSpc>
                <a:spcPts val="800"/>
              </a:lnSpc>
              <a:buNone/>
            </a:pPr>
            <a:r>
              <a:rPr lang="en-US" sz="584" b="1" dirty="0">
                <a:solidFill>
                  <a:srgbClr val="0A192F"/>
                </a:solidFill>
                <a:latin typeface="Open Sans" pitchFamily="34" charset="0"/>
                <a:ea typeface="Open Sans" pitchFamily="34" charset="-122"/>
                <a:cs typeface="Open Sans" pitchFamily="34" charset="-120"/>
              </a:rPr>
              <a:t>RISCO</a:t>
            </a:r>
            <a:endParaRPr lang="en-US" sz="584" dirty="0"/>
          </a:p>
        </p:txBody>
      </p:sp>
      <p:sp>
        <p:nvSpPr>
          <p:cNvPr id="16" name="Text 12"/>
          <p:cNvSpPr/>
          <p:nvPr/>
        </p:nvSpPr>
        <p:spPr>
          <a:xfrm>
            <a:off x="428625" y="1705570"/>
            <a:ext cx="3756720" cy="2334220"/>
          </a:xfrm>
          <a:prstGeom prst="rect">
            <a:avLst/>
          </a:prstGeom>
          <a:noFill/>
          <a:ln/>
        </p:spPr>
        <p:txBody>
          <a:bodyPr wrap="square" lIns="170053" tIns="170053" rIns="170053" bIns="170053" rtlCol="0" anchor="t">
            <a:spAutoFit/>
          </a:bodyPr>
          <a:lstStyle/>
          <a:p>
            <a:pPr marL="0" indent="0" algn="l">
              <a:lnSpc>
                <a:spcPts val="1400"/>
              </a:lnSpc>
              <a:buNone/>
            </a:pPr>
            <a:r>
              <a:rPr lang="en-US" sz="834" dirty="0">
                <a:solidFill>
                  <a:srgbClr val="FF6384"/>
                </a:solidFill>
                <a:latin typeface="Roboto Mono" pitchFamily="34" charset="0"/>
                <a:ea typeface="Roboto Mono" pitchFamily="34" charset="-122"/>
                <a:cs typeface="Roboto Mono" pitchFamily="34" charset="-120"/>
              </a:rPr>
              <a:t>&gt; Analise o contrato de trabalho de </a:t>
            </a:r>
            <a:r>
              <a:rPr lang="en-US" sz="834" strike="sngStrike" dirty="0">
                <a:solidFill>
                  <a:srgbClr val="FF6384"/>
                </a:solidFill>
                <a:latin typeface="Roboto Mono" pitchFamily="34" charset="0"/>
                <a:ea typeface="Roboto Mono" pitchFamily="34" charset="-122"/>
                <a:cs typeface="Roboto Mono" pitchFamily="34" charset="-120"/>
              </a:rPr>
              <a:t>Maria da Silva</a:t>
            </a:r>
            <a:r>
              <a:rPr lang="en-US" sz="834" dirty="0">
                <a:solidFill>
                  <a:srgbClr val="FF6384"/>
                </a:solidFill>
                <a:latin typeface="Roboto Mono" pitchFamily="34" charset="0"/>
                <a:ea typeface="Roboto Mono" pitchFamily="34" charset="-122"/>
                <a:cs typeface="Roboto Mono" pitchFamily="34" charset="-120"/>
              </a:rPr>
              <a:t>, CPF </a:t>
            </a:r>
            <a:r>
              <a:rPr lang="en-US" sz="834" strike="sngStrike" dirty="0">
                <a:solidFill>
                  <a:srgbClr val="FF6384"/>
                </a:solidFill>
                <a:latin typeface="Roboto Mono" pitchFamily="34" charset="0"/>
                <a:ea typeface="Roboto Mono" pitchFamily="34" charset="-122"/>
                <a:cs typeface="Roboto Mono" pitchFamily="34" charset="-120"/>
              </a:rPr>
              <a:t>123.456.789-00</a:t>
            </a:r>
            <a:r>
              <a:rPr lang="en-US" sz="834" dirty="0">
                <a:solidFill>
                  <a:srgbClr val="FF6384"/>
                </a:solidFill>
                <a:latin typeface="Roboto Mono" pitchFamily="34" charset="0"/>
                <a:ea typeface="Roboto Mono" pitchFamily="34" charset="-122"/>
                <a:cs typeface="Roboto Mono" pitchFamily="34" charset="-120"/>
              </a:rPr>
              <a:t>, residente na </a:t>
            </a:r>
            <a:r>
              <a:rPr lang="en-US" sz="834" strike="sngStrike" dirty="0">
                <a:solidFill>
                  <a:srgbClr val="FF6384"/>
                </a:solidFill>
                <a:latin typeface="Roboto Mono" pitchFamily="34" charset="0"/>
                <a:ea typeface="Roboto Mono" pitchFamily="34" charset="-122"/>
                <a:cs typeface="Roboto Mono" pitchFamily="34" charset="-120"/>
              </a:rPr>
              <a:t>Rua das Flores, 100</a:t>
            </a:r>
            <a:r>
              <a:rPr lang="en-US" sz="834" dirty="0">
                <a:solidFill>
                  <a:srgbClr val="FF6384"/>
                </a:solidFill>
                <a:latin typeface="Roboto Mono" pitchFamily="34" charset="0"/>
                <a:ea typeface="Roboto Mono" pitchFamily="34" charset="-122"/>
                <a:cs typeface="Roboto Mono" pitchFamily="34" charset="-120"/>
              </a:rPr>
              <a:t>, e verifique se há cláusulas abusivas sobre horas extras...</a:t>
            </a:r>
            <a:endParaRPr lang="en-US" sz="834" dirty="0"/>
          </a:p>
        </p:txBody>
      </p:sp>
      <p:pic>
        <p:nvPicPr>
          <p:cNvPr id="17" name="Image 2" descr="preencoded.png"/>
          <p:cNvPicPr>
            <a:picLocks noChangeAspect="1"/>
          </p:cNvPicPr>
          <p:nvPr/>
        </p:nvPicPr>
        <p:blipFill>
          <a:blip r:embed="rId4"/>
          <a:stretch>
            <a:fillRect/>
          </a:stretch>
        </p:blipFill>
        <p:spPr>
          <a:xfrm>
            <a:off x="4471095" y="2628007"/>
            <a:ext cx="187523" cy="214313"/>
          </a:xfrm>
          <a:prstGeom prst="rect">
            <a:avLst/>
          </a:prstGeom>
        </p:spPr>
      </p:pic>
      <p:sp>
        <p:nvSpPr>
          <p:cNvPr id="18" name="Shape 13"/>
          <p:cNvSpPr/>
          <p:nvPr/>
        </p:nvSpPr>
        <p:spPr>
          <a:xfrm>
            <a:off x="4944368" y="1430536"/>
            <a:ext cx="3771007" cy="2609255"/>
          </a:xfrm>
          <a:prstGeom prst="rect">
            <a:avLst/>
          </a:prstGeom>
          <a:solidFill>
            <a:srgbClr val="020C1B"/>
          </a:solidFill>
          <a:ln w="9144">
            <a:solidFill>
              <a:srgbClr val="64FFDA"/>
            </a:solidFill>
            <a:prstDash val="solid"/>
          </a:ln>
        </p:spPr>
        <p:txBody>
          <a:bodyPr/>
          <a:lstStyle/>
          <a:p>
            <a:endParaRPr lang="pt-BR"/>
          </a:p>
        </p:txBody>
      </p:sp>
      <p:sp>
        <p:nvSpPr>
          <p:cNvPr id="19" name="Shape 14"/>
          <p:cNvSpPr/>
          <p:nvPr/>
        </p:nvSpPr>
        <p:spPr>
          <a:xfrm>
            <a:off x="4951512" y="1430536"/>
            <a:ext cx="3763863" cy="282178"/>
          </a:xfrm>
          <a:prstGeom prst="rect">
            <a:avLst/>
          </a:prstGeom>
          <a:solidFill>
            <a:srgbClr val="FFFFFF">
              <a:alpha val="5000"/>
            </a:srgbClr>
          </a:solidFill>
          <a:ln/>
        </p:spPr>
        <p:txBody>
          <a:bodyPr/>
          <a:lstStyle/>
          <a:p>
            <a:endParaRPr lang="pt-BR"/>
          </a:p>
        </p:txBody>
      </p:sp>
      <p:sp>
        <p:nvSpPr>
          <p:cNvPr id="20" name="Shape 15"/>
          <p:cNvSpPr/>
          <p:nvPr/>
        </p:nvSpPr>
        <p:spPr>
          <a:xfrm>
            <a:off x="4951512" y="1705570"/>
            <a:ext cx="3763863" cy="7144"/>
          </a:xfrm>
          <a:prstGeom prst="rect">
            <a:avLst/>
          </a:prstGeom>
          <a:solidFill>
            <a:srgbClr val="D1FFF4"/>
          </a:solidFill>
          <a:ln/>
        </p:spPr>
        <p:txBody>
          <a:bodyPr/>
          <a:lstStyle/>
          <a:p>
            <a:endParaRPr lang="pt-BR"/>
          </a:p>
        </p:txBody>
      </p:sp>
      <p:sp>
        <p:nvSpPr>
          <p:cNvPr id="21" name="Text 16"/>
          <p:cNvSpPr/>
          <p:nvPr/>
        </p:nvSpPr>
        <p:spPr>
          <a:xfrm>
            <a:off x="5508724" y="1501973"/>
            <a:ext cx="1032272" cy="132159"/>
          </a:xfrm>
          <a:prstGeom prst="rect">
            <a:avLst/>
          </a:prstGeom>
          <a:noFill/>
          <a:ln/>
        </p:spPr>
        <p:txBody>
          <a:bodyPr wrap="none" lIns="0" tIns="0" rIns="0" bIns="0" rtlCol="0" anchor="t">
            <a:spAutoFit/>
          </a:bodyPr>
          <a:lstStyle/>
          <a:p>
            <a:pPr marL="0" indent="0" algn="l">
              <a:lnSpc>
                <a:spcPts val="900"/>
              </a:lnSpc>
              <a:buNone/>
            </a:pPr>
            <a:r>
              <a:rPr lang="en-US" sz="727" dirty="0">
                <a:solidFill>
                  <a:srgbClr val="A8B2D1"/>
                </a:solidFill>
                <a:latin typeface="Roboto Mono" pitchFamily="34" charset="0"/>
                <a:ea typeface="Roboto Mono" pitchFamily="34" charset="-122"/>
                <a:cs typeface="Roboto Mono" pitchFamily="34" charset="-120"/>
              </a:rPr>
              <a:t>prompt_seguro.txt</a:t>
            </a:r>
            <a:endParaRPr lang="en-US" sz="727" dirty="0"/>
          </a:p>
        </p:txBody>
      </p:sp>
      <p:sp>
        <p:nvSpPr>
          <p:cNvPr id="22" name="Shape 17"/>
          <p:cNvSpPr/>
          <p:nvPr/>
        </p:nvSpPr>
        <p:spPr>
          <a:xfrm>
            <a:off x="8047434" y="1501973"/>
            <a:ext cx="596503" cy="187523"/>
          </a:xfrm>
          <a:prstGeom prst="rect">
            <a:avLst/>
          </a:prstGeom>
          <a:solidFill>
            <a:srgbClr val="64FFDA"/>
          </a:solidFill>
          <a:ln/>
        </p:spPr>
        <p:txBody>
          <a:bodyPr/>
          <a:lstStyle/>
          <a:p>
            <a:endParaRPr lang="pt-BR"/>
          </a:p>
        </p:txBody>
      </p:sp>
      <p:pic>
        <p:nvPicPr>
          <p:cNvPr id="23" name="Image 3" descr="preencoded.png"/>
          <p:cNvPicPr>
            <a:picLocks noChangeAspect="1"/>
          </p:cNvPicPr>
          <p:nvPr/>
        </p:nvPicPr>
        <p:blipFill>
          <a:blip r:embed="rId5"/>
          <a:stretch>
            <a:fillRect/>
          </a:stretch>
        </p:blipFill>
        <p:spPr>
          <a:xfrm>
            <a:off x="8118872" y="1553766"/>
            <a:ext cx="85725" cy="85725"/>
          </a:xfrm>
          <a:prstGeom prst="rect">
            <a:avLst/>
          </a:prstGeom>
        </p:spPr>
      </p:pic>
      <p:sp>
        <p:nvSpPr>
          <p:cNvPr id="24" name="Text 18"/>
          <p:cNvSpPr/>
          <p:nvPr/>
        </p:nvSpPr>
        <p:spPr>
          <a:xfrm>
            <a:off x="8204597" y="1537692"/>
            <a:ext cx="367903" cy="116086"/>
          </a:xfrm>
          <a:prstGeom prst="rect">
            <a:avLst/>
          </a:prstGeom>
          <a:noFill/>
          <a:ln/>
        </p:spPr>
        <p:txBody>
          <a:bodyPr wrap="none" lIns="0" tIns="0" rIns="0" bIns="0" rtlCol="0" anchor="t">
            <a:spAutoFit/>
          </a:bodyPr>
          <a:lstStyle/>
          <a:p>
            <a:pPr marL="0" indent="0" algn="l">
              <a:lnSpc>
                <a:spcPts val="800"/>
              </a:lnSpc>
              <a:buNone/>
            </a:pPr>
            <a:r>
              <a:rPr lang="en-US" sz="584" b="1" dirty="0">
                <a:solidFill>
                  <a:srgbClr val="0A192F"/>
                </a:solidFill>
                <a:latin typeface="Open Sans" pitchFamily="34" charset="0"/>
                <a:ea typeface="Open Sans" pitchFamily="34" charset="-122"/>
                <a:cs typeface="Open Sans" pitchFamily="34" charset="-120"/>
              </a:rPr>
              <a:t>SEGURO</a:t>
            </a:r>
            <a:endParaRPr lang="en-US" sz="584" dirty="0"/>
          </a:p>
        </p:txBody>
      </p:sp>
      <p:sp>
        <p:nvSpPr>
          <p:cNvPr id="25" name="Text 19"/>
          <p:cNvSpPr/>
          <p:nvPr/>
        </p:nvSpPr>
        <p:spPr>
          <a:xfrm>
            <a:off x="4951512" y="1705570"/>
            <a:ext cx="3763863" cy="2334220"/>
          </a:xfrm>
          <a:prstGeom prst="rect">
            <a:avLst/>
          </a:prstGeom>
          <a:noFill/>
          <a:ln/>
        </p:spPr>
        <p:txBody>
          <a:bodyPr wrap="square" lIns="170053" tIns="170053" rIns="170053" bIns="170053" rtlCol="0" anchor="t">
            <a:spAutoFit/>
          </a:bodyPr>
          <a:lstStyle/>
          <a:p>
            <a:pPr marL="0" indent="0" algn="l">
              <a:lnSpc>
                <a:spcPts val="1400"/>
              </a:lnSpc>
              <a:buNone/>
            </a:pPr>
            <a:r>
              <a:rPr lang="en-US" sz="834" dirty="0">
                <a:solidFill>
                  <a:srgbClr val="64FFDA"/>
                </a:solidFill>
                <a:latin typeface="Roboto Mono" pitchFamily="34" charset="0"/>
                <a:ea typeface="Roboto Mono" pitchFamily="34" charset="-122"/>
                <a:cs typeface="Roboto Mono" pitchFamily="34" charset="-120"/>
              </a:rPr>
              <a:t>&gt; Analise o contrato de trabalho da </a:t>
            </a:r>
            <a:r>
              <a:rPr lang="en-US" sz="784" b="1" dirty="0">
                <a:solidFill>
                  <a:srgbClr val="64FFDA"/>
                </a:solidFill>
                <a:latin typeface="Roboto Mono" pitchFamily="34" charset="0"/>
                <a:ea typeface="Roboto Mono" pitchFamily="34" charset="-122"/>
                <a:cs typeface="Roboto Mono" pitchFamily="34" charset="-120"/>
              </a:rPr>
              <a:t>[COLABORADORA_A]</a:t>
            </a:r>
            <a:r>
              <a:rPr lang="en-US" sz="834" dirty="0">
                <a:solidFill>
                  <a:srgbClr val="64FFDA"/>
                </a:solidFill>
                <a:latin typeface="Roboto Mono" pitchFamily="34" charset="0"/>
                <a:ea typeface="Roboto Mono" pitchFamily="34" charset="-122"/>
                <a:cs typeface="Roboto Mono" pitchFamily="34" charset="-120"/>
              </a:rPr>
              <a:t>, portadora do documento </a:t>
            </a:r>
            <a:r>
              <a:rPr lang="en-US" sz="784" b="1" dirty="0">
                <a:solidFill>
                  <a:srgbClr val="64FFDA"/>
                </a:solidFill>
                <a:latin typeface="Roboto Mono" pitchFamily="34" charset="0"/>
                <a:ea typeface="Roboto Mono" pitchFamily="34" charset="-122"/>
                <a:cs typeface="Roboto Mono" pitchFamily="34" charset="-120"/>
              </a:rPr>
              <a:t>[DOC_ID]</a:t>
            </a:r>
            <a:r>
              <a:rPr lang="en-US" sz="834" dirty="0">
                <a:solidFill>
                  <a:srgbClr val="64FFDA"/>
                </a:solidFill>
                <a:latin typeface="Roboto Mono" pitchFamily="34" charset="0"/>
                <a:ea typeface="Roboto Mono" pitchFamily="34" charset="-122"/>
                <a:cs typeface="Roboto Mono" pitchFamily="34" charset="-120"/>
              </a:rPr>
              <a:t>, residente no </a:t>
            </a:r>
            <a:r>
              <a:rPr lang="en-US" sz="784" b="1" dirty="0">
                <a:solidFill>
                  <a:srgbClr val="64FFDA"/>
                </a:solidFill>
                <a:latin typeface="Roboto Mono" pitchFamily="34" charset="0"/>
                <a:ea typeface="Roboto Mono" pitchFamily="34" charset="-122"/>
                <a:cs typeface="Roboto Mono" pitchFamily="34" charset="-120"/>
              </a:rPr>
              <a:t>[ENDERECO_PADRAO]</a:t>
            </a:r>
            <a:r>
              <a:rPr lang="en-US" sz="834" dirty="0">
                <a:solidFill>
                  <a:srgbClr val="64FFDA"/>
                </a:solidFill>
                <a:latin typeface="Roboto Mono" pitchFamily="34" charset="0"/>
                <a:ea typeface="Roboto Mono" pitchFamily="34" charset="-122"/>
                <a:cs typeface="Roboto Mono" pitchFamily="34" charset="-120"/>
              </a:rPr>
              <a:t>, e verifique se há cláusulas abusivas sobre horas extras...</a:t>
            </a:r>
            <a:endParaRPr lang="en-US" sz="834" dirty="0"/>
          </a:p>
        </p:txBody>
      </p:sp>
      <p:sp>
        <p:nvSpPr>
          <p:cNvPr id="26" name="Shape 20"/>
          <p:cNvSpPr/>
          <p:nvPr/>
        </p:nvSpPr>
        <p:spPr>
          <a:xfrm>
            <a:off x="428625" y="4254103"/>
            <a:ext cx="8286750" cy="460772"/>
          </a:xfrm>
          <a:prstGeom prst="rect">
            <a:avLst/>
          </a:prstGeom>
          <a:solidFill>
            <a:srgbClr val="FFFFFF">
              <a:alpha val="3000"/>
            </a:srgbClr>
          </a:solidFill>
          <a:ln/>
        </p:spPr>
        <p:txBody>
          <a:bodyPr/>
          <a:lstStyle/>
          <a:p>
            <a:endParaRPr lang="pt-BR"/>
          </a:p>
        </p:txBody>
      </p:sp>
      <p:pic>
        <p:nvPicPr>
          <p:cNvPr id="27" name="Image 4" descr="preencoded.png"/>
          <p:cNvPicPr>
            <a:picLocks noChangeAspect="1"/>
          </p:cNvPicPr>
          <p:nvPr/>
        </p:nvPicPr>
        <p:blipFill>
          <a:blip r:embed="rId6"/>
          <a:stretch>
            <a:fillRect/>
          </a:stretch>
        </p:blipFill>
        <p:spPr>
          <a:xfrm>
            <a:off x="1350169" y="4413052"/>
            <a:ext cx="142875" cy="142875"/>
          </a:xfrm>
          <a:prstGeom prst="rect">
            <a:avLst/>
          </a:prstGeom>
        </p:spPr>
      </p:pic>
      <p:sp>
        <p:nvSpPr>
          <p:cNvPr id="28" name="Text 21"/>
          <p:cNvSpPr/>
          <p:nvPr/>
        </p:nvSpPr>
        <p:spPr>
          <a:xfrm>
            <a:off x="1564481" y="4396978"/>
            <a:ext cx="1119783" cy="175022"/>
          </a:xfrm>
          <a:prstGeom prst="rect">
            <a:avLst/>
          </a:prstGeom>
          <a:noFill/>
          <a:ln/>
        </p:spPr>
        <p:txBody>
          <a:bodyPr wrap="none" lIns="0" tIns="0" rIns="0" bIns="0" rtlCol="0" anchor="t">
            <a:spAutoFit/>
          </a:bodyPr>
          <a:lstStyle/>
          <a:p>
            <a:pPr marL="0" indent="0" algn="l">
              <a:lnSpc>
                <a:spcPts val="1200"/>
              </a:lnSpc>
              <a:buNone/>
            </a:pPr>
            <a:r>
              <a:rPr lang="en-US" sz="885" b="1" dirty="0">
                <a:solidFill>
                  <a:srgbClr val="E6F1FF"/>
                </a:solidFill>
                <a:latin typeface="Open Sans" pitchFamily="34" charset="0"/>
                <a:ea typeface="Open Sans" pitchFamily="34" charset="-122"/>
                <a:cs typeface="Open Sans" pitchFamily="34" charset="-120"/>
              </a:rPr>
              <a:t>Pseudonimização</a:t>
            </a:r>
            <a:endParaRPr lang="en-US" sz="885" dirty="0"/>
          </a:p>
        </p:txBody>
      </p:sp>
      <p:pic>
        <p:nvPicPr>
          <p:cNvPr id="29" name="Image 5" descr="preencoded.png"/>
          <p:cNvPicPr>
            <a:picLocks noChangeAspect="1"/>
          </p:cNvPicPr>
          <p:nvPr/>
        </p:nvPicPr>
        <p:blipFill>
          <a:blip r:embed="rId7"/>
          <a:stretch>
            <a:fillRect/>
          </a:stretch>
        </p:blipFill>
        <p:spPr>
          <a:xfrm>
            <a:off x="4241602" y="4413052"/>
            <a:ext cx="142875" cy="142875"/>
          </a:xfrm>
          <a:prstGeom prst="rect">
            <a:avLst/>
          </a:prstGeom>
        </p:spPr>
      </p:pic>
      <p:sp>
        <p:nvSpPr>
          <p:cNvPr id="30" name="Text 22"/>
          <p:cNvSpPr/>
          <p:nvPr/>
        </p:nvSpPr>
        <p:spPr>
          <a:xfrm>
            <a:off x="4455914" y="4396978"/>
            <a:ext cx="907256" cy="175022"/>
          </a:xfrm>
          <a:prstGeom prst="rect">
            <a:avLst/>
          </a:prstGeom>
          <a:noFill/>
          <a:ln/>
        </p:spPr>
        <p:txBody>
          <a:bodyPr wrap="none" lIns="0" tIns="0" rIns="0" bIns="0" rtlCol="0" anchor="t">
            <a:spAutoFit/>
          </a:bodyPr>
          <a:lstStyle/>
          <a:p>
            <a:pPr marL="0" indent="0" algn="l">
              <a:lnSpc>
                <a:spcPts val="1200"/>
              </a:lnSpc>
              <a:buNone/>
            </a:pPr>
            <a:r>
              <a:rPr lang="en-US" sz="885" b="1" dirty="0">
                <a:solidFill>
                  <a:srgbClr val="E6F1FF"/>
                </a:solidFill>
                <a:latin typeface="Open Sans" pitchFamily="34" charset="0"/>
                <a:ea typeface="Open Sans" pitchFamily="34" charset="-122"/>
                <a:cs typeface="Open Sans" pitchFamily="34" charset="-120"/>
              </a:rPr>
              <a:t>Generalização</a:t>
            </a:r>
            <a:endParaRPr lang="en-US" sz="885" dirty="0"/>
          </a:p>
        </p:txBody>
      </p:sp>
      <p:pic>
        <p:nvPicPr>
          <p:cNvPr id="31" name="Image 6" descr="preencoded.png"/>
          <p:cNvPicPr>
            <a:picLocks noChangeAspect="1"/>
          </p:cNvPicPr>
          <p:nvPr/>
        </p:nvPicPr>
        <p:blipFill>
          <a:blip r:embed="rId8"/>
          <a:stretch>
            <a:fillRect/>
          </a:stretch>
        </p:blipFill>
        <p:spPr>
          <a:xfrm>
            <a:off x="6920508" y="4413052"/>
            <a:ext cx="142875" cy="142875"/>
          </a:xfrm>
          <a:prstGeom prst="rect">
            <a:avLst/>
          </a:prstGeom>
        </p:spPr>
      </p:pic>
      <p:sp>
        <p:nvSpPr>
          <p:cNvPr id="32" name="Text 23"/>
          <p:cNvSpPr/>
          <p:nvPr/>
        </p:nvSpPr>
        <p:spPr>
          <a:xfrm>
            <a:off x="7134820" y="4396978"/>
            <a:ext cx="659011" cy="175022"/>
          </a:xfrm>
          <a:prstGeom prst="rect">
            <a:avLst/>
          </a:prstGeom>
          <a:noFill/>
          <a:ln/>
        </p:spPr>
        <p:txBody>
          <a:bodyPr wrap="none" lIns="0" tIns="0" rIns="0" bIns="0" rtlCol="0" anchor="t">
            <a:spAutoFit/>
          </a:bodyPr>
          <a:lstStyle/>
          <a:p>
            <a:pPr marL="0" indent="0" algn="l">
              <a:lnSpc>
                <a:spcPts val="1200"/>
              </a:lnSpc>
              <a:buNone/>
            </a:pPr>
            <a:r>
              <a:rPr lang="en-US" sz="885" b="1" dirty="0">
                <a:solidFill>
                  <a:srgbClr val="E6F1FF"/>
                </a:solidFill>
                <a:latin typeface="Open Sans" pitchFamily="34" charset="0"/>
                <a:ea typeface="Open Sans" pitchFamily="34" charset="-122"/>
                <a:cs typeface="Open Sans" pitchFamily="34" charset="-120"/>
              </a:rPr>
              <a:t>Supressão</a:t>
            </a:r>
            <a:endParaRPr lang="en-US" sz="885"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3" name="Shape 0"/>
          <p:cNvSpPr/>
          <p:nvPr/>
        </p:nvSpPr>
        <p:spPr>
          <a:xfrm>
            <a:off x="428625" y="428625"/>
            <a:ext cx="8715375" cy="716161"/>
          </a:xfrm>
          <a:prstGeom prst="rect">
            <a:avLst/>
          </a:prstGeom>
          <a:solidFill>
            <a:srgbClr val="000000">
              <a:alpha val="0"/>
            </a:srgbClr>
          </a:solidFill>
          <a:ln/>
        </p:spPr>
        <p:txBody>
          <a:bodyPr/>
          <a:lstStyle/>
          <a:p>
            <a:endParaRPr lang="pt-BR"/>
          </a:p>
        </p:txBody>
      </p:sp>
      <p:sp>
        <p:nvSpPr>
          <p:cNvPr id="4" name="Shape 1"/>
          <p:cNvSpPr/>
          <p:nvPr/>
        </p:nvSpPr>
        <p:spPr>
          <a:xfrm>
            <a:off x="428625" y="428625"/>
            <a:ext cx="28575" cy="716161"/>
          </a:xfrm>
          <a:prstGeom prst="rect">
            <a:avLst/>
          </a:prstGeom>
          <a:solidFill>
            <a:srgbClr val="64FFDA"/>
          </a:solidFill>
          <a:ln/>
        </p:spPr>
        <p:txBody>
          <a:bodyPr/>
          <a:lstStyle/>
          <a:p>
            <a:endParaRPr lang="pt-BR"/>
          </a:p>
        </p:txBody>
      </p:sp>
      <p:sp>
        <p:nvSpPr>
          <p:cNvPr id="5" name="Text 2"/>
          <p:cNvSpPr/>
          <p:nvPr/>
        </p:nvSpPr>
        <p:spPr>
          <a:xfrm>
            <a:off x="571500" y="428625"/>
            <a:ext cx="8572500" cy="417909"/>
          </a:xfrm>
          <a:prstGeom prst="rect">
            <a:avLst/>
          </a:prstGeom>
          <a:noFill/>
          <a:ln/>
        </p:spPr>
        <p:txBody>
          <a:bodyPr wrap="none" lIns="0" tIns="0" rIns="0" bIns="0" rtlCol="0" anchor="t">
            <a:spAutoFit/>
          </a:bodyPr>
          <a:lstStyle/>
          <a:p>
            <a:pPr marL="0" indent="0" algn="l">
              <a:lnSpc>
                <a:spcPts val="3200"/>
              </a:lnSpc>
              <a:buNone/>
            </a:pPr>
            <a:r>
              <a:rPr lang="en-US" sz="2436" b="1" dirty="0">
                <a:solidFill>
                  <a:srgbClr val="E6F1FF"/>
                </a:solidFill>
                <a:latin typeface="Montserrat" pitchFamily="34" charset="0"/>
                <a:ea typeface="Montserrat" pitchFamily="34" charset="-122"/>
                <a:cs typeface="Montserrat" pitchFamily="34" charset="-120"/>
              </a:rPr>
              <a:t>CONTEXTO HISTÓRICO</a:t>
            </a:r>
            <a:endParaRPr lang="en-US" sz="2436" dirty="0"/>
          </a:p>
        </p:txBody>
      </p:sp>
      <p:sp>
        <p:nvSpPr>
          <p:cNvPr id="6" name="Text 3"/>
          <p:cNvSpPr/>
          <p:nvPr/>
        </p:nvSpPr>
        <p:spPr>
          <a:xfrm>
            <a:off x="571500" y="917972"/>
            <a:ext cx="8572500" cy="226814"/>
          </a:xfrm>
          <a:prstGeom prst="rect">
            <a:avLst/>
          </a:prstGeom>
          <a:noFill/>
          <a:ln/>
        </p:spPr>
        <p:txBody>
          <a:bodyPr wrap="none" lIns="0" tIns="0" rIns="0" bIns="0" rtlCol="0" anchor="t">
            <a:spAutoFit/>
          </a:bodyPr>
          <a:lstStyle/>
          <a:p>
            <a:pPr marL="0" indent="0" algn="l">
              <a:lnSpc>
                <a:spcPts val="1600"/>
              </a:lnSpc>
              <a:buNone/>
            </a:pPr>
            <a:r>
              <a:rPr lang="en-US" sz="1269" dirty="0">
                <a:solidFill>
                  <a:srgbClr val="64FFDA"/>
                </a:solidFill>
                <a:latin typeface="Roboto Mono" pitchFamily="34" charset="0"/>
                <a:ea typeface="Roboto Mono" pitchFamily="34" charset="-122"/>
                <a:cs typeface="Roboto Mono" pitchFamily="34" charset="-120"/>
              </a:rPr>
              <a:t>Da máquina de escrever aos LLMs</a:t>
            </a:r>
            <a:endParaRPr lang="en-US" sz="1269" dirty="0"/>
          </a:p>
        </p:txBody>
      </p:sp>
      <p:sp>
        <p:nvSpPr>
          <p:cNvPr id="7" name="Shape 4"/>
          <p:cNvSpPr/>
          <p:nvPr/>
        </p:nvSpPr>
        <p:spPr>
          <a:xfrm>
            <a:off x="1428750" y="2792146"/>
            <a:ext cx="571500" cy="571500"/>
          </a:xfrm>
          <a:prstGeom prst="ellipse">
            <a:avLst/>
          </a:prstGeom>
          <a:solidFill>
            <a:srgbClr val="0A192F">
              <a:alpha val="90000"/>
            </a:srgbClr>
          </a:solidFill>
          <a:ln w="18288">
            <a:solidFill>
              <a:srgbClr val="64FFDA"/>
            </a:solidFill>
            <a:prstDash val="solid"/>
          </a:ln>
        </p:spPr>
        <p:txBody>
          <a:bodyPr/>
          <a:lstStyle/>
          <a:p>
            <a:endParaRPr lang="pt-BR"/>
          </a:p>
        </p:txBody>
      </p:sp>
      <p:pic>
        <p:nvPicPr>
          <p:cNvPr id="8" name="Image 1" descr="preencoded.png"/>
          <p:cNvPicPr>
            <a:picLocks noChangeAspect="1"/>
          </p:cNvPicPr>
          <p:nvPr/>
        </p:nvPicPr>
        <p:blipFill>
          <a:blip r:embed="rId3"/>
          <a:stretch>
            <a:fillRect/>
          </a:stretch>
        </p:blipFill>
        <p:spPr>
          <a:xfrm>
            <a:off x="1585913" y="2963596"/>
            <a:ext cx="257175" cy="228600"/>
          </a:xfrm>
          <a:prstGeom prst="rect">
            <a:avLst/>
          </a:prstGeom>
        </p:spPr>
      </p:pic>
      <p:sp>
        <p:nvSpPr>
          <p:cNvPr id="9" name="Text 5"/>
          <p:cNvSpPr/>
          <p:nvPr/>
        </p:nvSpPr>
        <p:spPr>
          <a:xfrm>
            <a:off x="1176933" y="3506521"/>
            <a:ext cx="1075134" cy="169664"/>
          </a:xfrm>
          <a:prstGeom prst="rect">
            <a:avLst/>
          </a:prstGeom>
          <a:noFill/>
          <a:ln/>
        </p:spPr>
        <p:txBody>
          <a:bodyPr wrap="none" lIns="0" tIns="0" rIns="0" bIns="0" rtlCol="0" anchor="t">
            <a:spAutoFit/>
          </a:bodyPr>
          <a:lstStyle/>
          <a:p>
            <a:pPr marL="0" indent="0" algn="ctr">
              <a:lnSpc>
                <a:spcPts val="1200"/>
              </a:lnSpc>
              <a:buNone/>
            </a:pPr>
            <a:r>
              <a:rPr lang="en-US" sz="885" b="1" dirty="0">
                <a:solidFill>
                  <a:srgbClr val="E6F1FF"/>
                </a:solidFill>
                <a:latin typeface="Roboto Mono" pitchFamily="34" charset="0"/>
                <a:ea typeface="Roboto Mono" pitchFamily="34" charset="-122"/>
                <a:cs typeface="Roboto Mono" pitchFamily="34" charset="-120"/>
              </a:rPr>
              <a:t>Séc. XX</a:t>
            </a:r>
            <a:endParaRPr lang="en-US" sz="885" dirty="0"/>
          </a:p>
        </p:txBody>
      </p:sp>
      <p:sp>
        <p:nvSpPr>
          <p:cNvPr id="10" name="Text 6"/>
          <p:cNvSpPr/>
          <p:nvPr/>
        </p:nvSpPr>
        <p:spPr>
          <a:xfrm>
            <a:off x="1176933" y="3747622"/>
            <a:ext cx="1075134" cy="320018"/>
          </a:xfrm>
          <a:prstGeom prst="rect">
            <a:avLst/>
          </a:prstGeom>
          <a:noFill/>
          <a:ln/>
        </p:spPr>
        <p:txBody>
          <a:bodyPr wrap="square" lIns="0" tIns="0" rIns="0" bIns="0" rtlCol="0" anchor="t">
            <a:spAutoFit/>
          </a:bodyPr>
          <a:lstStyle/>
          <a:p>
            <a:pPr marL="0" indent="0" algn="ctr">
              <a:lnSpc>
                <a:spcPts val="1300"/>
              </a:lnSpc>
              <a:buNone/>
            </a:pPr>
            <a:r>
              <a:rPr lang="en-US" sz="834" dirty="0">
                <a:solidFill>
                  <a:srgbClr val="A8B2D1"/>
                </a:solidFill>
                <a:latin typeface="Open Sans" pitchFamily="34" charset="0"/>
                <a:ea typeface="Open Sans" pitchFamily="34" charset="-122"/>
                <a:cs typeface="Open Sans" pitchFamily="34" charset="-120"/>
              </a:rPr>
              <a:t>Era Analógica
Máquina de Escrever</a:t>
            </a:r>
            <a:endParaRPr lang="en-US" sz="834" dirty="0"/>
          </a:p>
        </p:txBody>
      </p:sp>
      <p:sp>
        <p:nvSpPr>
          <p:cNvPr id="11" name="Text 7"/>
          <p:cNvSpPr/>
          <p:nvPr/>
        </p:nvSpPr>
        <p:spPr>
          <a:xfrm>
            <a:off x="3273902" y="3506521"/>
            <a:ext cx="691158" cy="169664"/>
          </a:xfrm>
          <a:prstGeom prst="rect">
            <a:avLst/>
          </a:prstGeom>
          <a:noFill/>
          <a:ln/>
        </p:spPr>
        <p:txBody>
          <a:bodyPr wrap="none" lIns="0" tIns="0" rIns="0" bIns="0" rtlCol="0" anchor="t">
            <a:spAutoFit/>
          </a:bodyPr>
          <a:lstStyle/>
          <a:p>
            <a:pPr marL="0" indent="0" algn="ctr">
              <a:lnSpc>
                <a:spcPts val="1200"/>
              </a:lnSpc>
              <a:buNone/>
            </a:pPr>
            <a:r>
              <a:rPr lang="en-US" sz="885" b="1" dirty="0">
                <a:solidFill>
                  <a:srgbClr val="E6F1FF"/>
                </a:solidFill>
                <a:latin typeface="Roboto Mono" pitchFamily="34" charset="0"/>
                <a:ea typeface="Roboto Mono" pitchFamily="34" charset="-122"/>
                <a:cs typeface="Roboto Mono" pitchFamily="34" charset="-120"/>
              </a:rPr>
              <a:t>Anos 2000</a:t>
            </a:r>
            <a:endParaRPr lang="en-US" sz="885" dirty="0"/>
          </a:p>
        </p:txBody>
      </p:sp>
      <p:sp>
        <p:nvSpPr>
          <p:cNvPr id="12" name="Text 8"/>
          <p:cNvSpPr/>
          <p:nvPr/>
        </p:nvSpPr>
        <p:spPr>
          <a:xfrm>
            <a:off x="3273902" y="3747622"/>
            <a:ext cx="691158" cy="320018"/>
          </a:xfrm>
          <a:prstGeom prst="rect">
            <a:avLst/>
          </a:prstGeom>
          <a:noFill/>
          <a:ln/>
        </p:spPr>
        <p:txBody>
          <a:bodyPr wrap="square" lIns="0" tIns="0" rIns="0" bIns="0" rtlCol="0" anchor="t">
            <a:spAutoFit/>
          </a:bodyPr>
          <a:lstStyle/>
          <a:p>
            <a:pPr marL="0" indent="0" algn="ctr">
              <a:lnSpc>
                <a:spcPts val="1300"/>
              </a:lnSpc>
              <a:buNone/>
            </a:pPr>
            <a:r>
              <a:rPr lang="en-US" sz="834" dirty="0">
                <a:solidFill>
                  <a:srgbClr val="A8B2D1"/>
                </a:solidFill>
                <a:latin typeface="Open Sans" pitchFamily="34" charset="0"/>
                <a:ea typeface="Open Sans" pitchFamily="34" charset="-122"/>
                <a:cs typeface="Open Sans" pitchFamily="34" charset="-120"/>
              </a:rPr>
              <a:t>Era Digital
Internet e PJe</a:t>
            </a:r>
            <a:endParaRPr lang="en-US" sz="834" dirty="0"/>
          </a:p>
        </p:txBody>
      </p:sp>
      <p:sp>
        <p:nvSpPr>
          <p:cNvPr id="13" name="Shape 9"/>
          <p:cNvSpPr/>
          <p:nvPr/>
        </p:nvSpPr>
        <p:spPr>
          <a:xfrm>
            <a:off x="3333731" y="2935021"/>
            <a:ext cx="571500" cy="571500"/>
          </a:xfrm>
          <a:prstGeom prst="ellipse">
            <a:avLst/>
          </a:prstGeom>
          <a:solidFill>
            <a:srgbClr val="0A192F">
              <a:alpha val="90000"/>
            </a:srgbClr>
          </a:solidFill>
          <a:ln w="18288">
            <a:solidFill>
              <a:srgbClr val="64FFDA"/>
            </a:solidFill>
            <a:prstDash val="solid"/>
          </a:ln>
        </p:spPr>
        <p:txBody>
          <a:bodyPr/>
          <a:lstStyle/>
          <a:p>
            <a:endParaRPr lang="pt-BR"/>
          </a:p>
        </p:txBody>
      </p:sp>
      <p:pic>
        <p:nvPicPr>
          <p:cNvPr id="14" name="Image 2" descr="preencoded.png"/>
          <p:cNvPicPr>
            <a:picLocks noChangeAspect="1"/>
          </p:cNvPicPr>
          <p:nvPr/>
        </p:nvPicPr>
        <p:blipFill>
          <a:blip r:embed="rId4"/>
          <a:stretch>
            <a:fillRect/>
          </a:stretch>
        </p:blipFill>
        <p:spPr>
          <a:xfrm>
            <a:off x="3505181" y="3106471"/>
            <a:ext cx="228600" cy="228600"/>
          </a:xfrm>
          <a:prstGeom prst="rect">
            <a:avLst/>
          </a:prstGeom>
        </p:spPr>
      </p:pic>
      <p:sp>
        <p:nvSpPr>
          <p:cNvPr id="15" name="Shape 10"/>
          <p:cNvSpPr/>
          <p:nvPr/>
        </p:nvSpPr>
        <p:spPr>
          <a:xfrm>
            <a:off x="5238713" y="2792146"/>
            <a:ext cx="571500" cy="571500"/>
          </a:xfrm>
          <a:prstGeom prst="ellipse">
            <a:avLst/>
          </a:prstGeom>
          <a:solidFill>
            <a:srgbClr val="0A192F">
              <a:alpha val="90000"/>
            </a:srgbClr>
          </a:solidFill>
          <a:ln w="18288">
            <a:solidFill>
              <a:srgbClr val="64FFDA"/>
            </a:solidFill>
            <a:prstDash val="solid"/>
          </a:ln>
        </p:spPr>
        <p:txBody>
          <a:bodyPr/>
          <a:lstStyle/>
          <a:p>
            <a:endParaRPr lang="pt-BR"/>
          </a:p>
        </p:txBody>
      </p:sp>
      <p:pic>
        <p:nvPicPr>
          <p:cNvPr id="16" name="Image 3" descr="preencoded.png"/>
          <p:cNvPicPr>
            <a:picLocks noChangeAspect="1"/>
          </p:cNvPicPr>
          <p:nvPr/>
        </p:nvPicPr>
        <p:blipFill>
          <a:blip r:embed="rId5"/>
          <a:stretch>
            <a:fillRect/>
          </a:stretch>
        </p:blipFill>
        <p:spPr>
          <a:xfrm>
            <a:off x="5424450" y="2963596"/>
            <a:ext cx="200025" cy="228600"/>
          </a:xfrm>
          <a:prstGeom prst="rect">
            <a:avLst/>
          </a:prstGeom>
        </p:spPr>
      </p:pic>
      <p:sp>
        <p:nvSpPr>
          <p:cNvPr id="17" name="Text 11"/>
          <p:cNvSpPr/>
          <p:nvPr/>
        </p:nvSpPr>
        <p:spPr>
          <a:xfrm>
            <a:off x="5180670" y="3506521"/>
            <a:ext cx="687586" cy="169664"/>
          </a:xfrm>
          <a:prstGeom prst="rect">
            <a:avLst/>
          </a:prstGeom>
          <a:noFill/>
          <a:ln/>
        </p:spPr>
        <p:txBody>
          <a:bodyPr wrap="none" lIns="0" tIns="0" rIns="0" bIns="0" rtlCol="0" anchor="t">
            <a:spAutoFit/>
          </a:bodyPr>
          <a:lstStyle/>
          <a:p>
            <a:pPr marL="0" indent="0" algn="ctr">
              <a:lnSpc>
                <a:spcPts val="1200"/>
              </a:lnSpc>
              <a:buNone/>
            </a:pPr>
            <a:r>
              <a:rPr lang="en-US" sz="885" b="1" dirty="0">
                <a:solidFill>
                  <a:srgbClr val="E6F1FF"/>
                </a:solidFill>
                <a:latin typeface="Roboto Mono" pitchFamily="34" charset="0"/>
                <a:ea typeface="Roboto Mono" pitchFamily="34" charset="-122"/>
                <a:cs typeface="Roboto Mono" pitchFamily="34" charset="-120"/>
              </a:rPr>
              <a:t>2010s</a:t>
            </a:r>
            <a:endParaRPr lang="en-US" sz="885" dirty="0"/>
          </a:p>
        </p:txBody>
      </p:sp>
      <p:sp>
        <p:nvSpPr>
          <p:cNvPr id="18" name="Text 12"/>
          <p:cNvSpPr/>
          <p:nvPr/>
        </p:nvSpPr>
        <p:spPr>
          <a:xfrm>
            <a:off x="5180670" y="3747622"/>
            <a:ext cx="687586" cy="320018"/>
          </a:xfrm>
          <a:prstGeom prst="rect">
            <a:avLst/>
          </a:prstGeom>
          <a:noFill/>
          <a:ln/>
        </p:spPr>
        <p:txBody>
          <a:bodyPr wrap="square" lIns="0" tIns="0" rIns="0" bIns="0" rtlCol="0" anchor="t">
            <a:spAutoFit/>
          </a:bodyPr>
          <a:lstStyle/>
          <a:p>
            <a:pPr marL="0" indent="0" algn="ctr">
              <a:lnSpc>
                <a:spcPts val="1300"/>
              </a:lnSpc>
              <a:buNone/>
            </a:pPr>
            <a:r>
              <a:rPr lang="en-US" sz="834" dirty="0">
                <a:solidFill>
                  <a:srgbClr val="A8B2D1"/>
                </a:solidFill>
                <a:latin typeface="Open Sans" pitchFamily="34" charset="0"/>
                <a:ea typeface="Open Sans" pitchFamily="34" charset="-122"/>
                <a:cs typeface="Open Sans" pitchFamily="34" charset="-120"/>
              </a:rPr>
              <a:t>Big Data
Jurimetria 1.0</a:t>
            </a:r>
            <a:endParaRPr lang="en-US" sz="834" dirty="0"/>
          </a:p>
        </p:txBody>
      </p:sp>
      <p:sp>
        <p:nvSpPr>
          <p:cNvPr id="19" name="Text 13"/>
          <p:cNvSpPr/>
          <p:nvPr/>
        </p:nvSpPr>
        <p:spPr>
          <a:xfrm>
            <a:off x="6907950" y="3506521"/>
            <a:ext cx="1042988" cy="169664"/>
          </a:xfrm>
          <a:prstGeom prst="rect">
            <a:avLst/>
          </a:prstGeom>
          <a:noFill/>
          <a:ln/>
        </p:spPr>
        <p:txBody>
          <a:bodyPr wrap="none" lIns="0" tIns="0" rIns="0" bIns="0" rtlCol="0" anchor="t">
            <a:spAutoFit/>
          </a:bodyPr>
          <a:lstStyle/>
          <a:p>
            <a:pPr marL="0" indent="0" algn="ctr">
              <a:lnSpc>
                <a:spcPts val="1200"/>
              </a:lnSpc>
              <a:buNone/>
            </a:pPr>
            <a:r>
              <a:rPr lang="en-US" sz="885" b="1" dirty="0">
                <a:solidFill>
                  <a:srgbClr val="E6F1FF"/>
                </a:solidFill>
                <a:latin typeface="Roboto Mono" pitchFamily="34" charset="0"/>
                <a:ea typeface="Roboto Mono" pitchFamily="34" charset="-122"/>
                <a:cs typeface="Roboto Mono" pitchFamily="34" charset="-120"/>
              </a:rPr>
              <a:t>2023+</a:t>
            </a:r>
            <a:endParaRPr lang="en-US" sz="885" dirty="0"/>
          </a:p>
        </p:txBody>
      </p:sp>
      <p:sp>
        <p:nvSpPr>
          <p:cNvPr id="20" name="Text 14"/>
          <p:cNvSpPr/>
          <p:nvPr/>
        </p:nvSpPr>
        <p:spPr>
          <a:xfrm>
            <a:off x="6907950" y="3747622"/>
            <a:ext cx="1042988" cy="320018"/>
          </a:xfrm>
          <a:prstGeom prst="rect">
            <a:avLst/>
          </a:prstGeom>
          <a:noFill/>
          <a:ln/>
        </p:spPr>
        <p:txBody>
          <a:bodyPr wrap="square" lIns="0" tIns="0" rIns="0" bIns="0" rtlCol="0" anchor="t">
            <a:spAutoFit/>
          </a:bodyPr>
          <a:lstStyle/>
          <a:p>
            <a:pPr marL="0" indent="0" algn="ctr">
              <a:lnSpc>
                <a:spcPts val="1300"/>
              </a:lnSpc>
              <a:buNone/>
            </a:pPr>
            <a:r>
              <a:rPr lang="en-US" sz="834" dirty="0">
                <a:solidFill>
                  <a:srgbClr val="A8B2D1"/>
                </a:solidFill>
                <a:latin typeface="Open Sans" pitchFamily="34" charset="0"/>
                <a:ea typeface="Open Sans" pitchFamily="34" charset="-122"/>
                <a:cs typeface="Open Sans" pitchFamily="34" charset="-120"/>
              </a:rPr>
              <a:t>Era Cognitiva
IA Generativa (LLMs)</a:t>
            </a:r>
            <a:endParaRPr lang="en-US" sz="834" dirty="0"/>
          </a:p>
        </p:txBody>
      </p:sp>
      <p:sp>
        <p:nvSpPr>
          <p:cNvPr id="21" name="Shape 15"/>
          <p:cNvSpPr/>
          <p:nvPr/>
        </p:nvSpPr>
        <p:spPr>
          <a:xfrm>
            <a:off x="7143694" y="2935021"/>
            <a:ext cx="571500" cy="571500"/>
          </a:xfrm>
          <a:prstGeom prst="ellipse">
            <a:avLst/>
          </a:prstGeom>
          <a:solidFill>
            <a:srgbClr val="0A192F">
              <a:alpha val="90000"/>
            </a:srgbClr>
          </a:solidFill>
          <a:ln w="18288">
            <a:solidFill>
              <a:srgbClr val="64FFDA"/>
            </a:solidFill>
            <a:prstDash val="solid"/>
          </a:ln>
        </p:spPr>
        <p:txBody>
          <a:bodyPr/>
          <a:lstStyle/>
          <a:p>
            <a:endParaRPr lang="pt-BR"/>
          </a:p>
        </p:txBody>
      </p:sp>
      <p:pic>
        <p:nvPicPr>
          <p:cNvPr id="22" name="Image 4" descr="preencoded.png"/>
          <p:cNvPicPr>
            <a:picLocks noChangeAspect="1"/>
          </p:cNvPicPr>
          <p:nvPr/>
        </p:nvPicPr>
        <p:blipFill>
          <a:blip r:embed="rId6"/>
          <a:stretch>
            <a:fillRect/>
          </a:stretch>
        </p:blipFill>
        <p:spPr>
          <a:xfrm>
            <a:off x="7315144" y="3106471"/>
            <a:ext cx="228600" cy="2286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3" name="Shape 0"/>
          <p:cNvSpPr/>
          <p:nvPr/>
        </p:nvSpPr>
        <p:spPr>
          <a:xfrm>
            <a:off x="428625" y="428625"/>
            <a:ext cx="8286750" cy="452428"/>
          </a:xfrm>
          <a:prstGeom prst="rect">
            <a:avLst/>
          </a:prstGeom>
          <a:solidFill>
            <a:srgbClr val="000000">
              <a:alpha val="0"/>
            </a:srgbClr>
          </a:solidFill>
          <a:ln/>
        </p:spPr>
        <p:txBody>
          <a:bodyPr/>
          <a:lstStyle/>
          <a:p>
            <a:endParaRPr lang="pt-BR"/>
          </a:p>
        </p:txBody>
      </p:sp>
      <p:sp>
        <p:nvSpPr>
          <p:cNvPr id="4" name="Shape 1"/>
          <p:cNvSpPr/>
          <p:nvPr/>
        </p:nvSpPr>
        <p:spPr>
          <a:xfrm>
            <a:off x="428625" y="428625"/>
            <a:ext cx="28575" cy="452428"/>
          </a:xfrm>
          <a:prstGeom prst="rect">
            <a:avLst/>
          </a:prstGeom>
          <a:solidFill>
            <a:srgbClr val="64FFDA"/>
          </a:solidFill>
          <a:ln/>
        </p:spPr>
        <p:txBody>
          <a:bodyPr/>
          <a:lstStyle/>
          <a:p>
            <a:endParaRPr lang="pt-BR"/>
          </a:p>
        </p:txBody>
      </p:sp>
      <p:sp>
        <p:nvSpPr>
          <p:cNvPr id="5" name="Text 2"/>
          <p:cNvSpPr/>
          <p:nvPr/>
        </p:nvSpPr>
        <p:spPr>
          <a:xfrm>
            <a:off x="571500" y="428625"/>
            <a:ext cx="8143875" cy="417909"/>
          </a:xfrm>
          <a:prstGeom prst="rect">
            <a:avLst/>
          </a:prstGeom>
          <a:noFill/>
          <a:ln/>
        </p:spPr>
        <p:txBody>
          <a:bodyPr wrap="none" lIns="0" tIns="0" rIns="0" bIns="0" rtlCol="0" anchor="t">
            <a:spAutoFit/>
          </a:bodyPr>
          <a:lstStyle/>
          <a:p>
            <a:pPr marL="0" indent="0" algn="l">
              <a:lnSpc>
                <a:spcPts val="3200"/>
              </a:lnSpc>
              <a:buNone/>
            </a:pPr>
            <a:r>
              <a:rPr lang="en-US" sz="2436" b="1" dirty="0">
                <a:solidFill>
                  <a:srgbClr val="E6F1FF"/>
                </a:solidFill>
                <a:latin typeface="Montserrat" pitchFamily="34" charset="0"/>
                <a:ea typeface="Montserrat" pitchFamily="34" charset="-122"/>
                <a:cs typeface="Montserrat" pitchFamily="34" charset="-120"/>
              </a:rPr>
              <a:t>DIREITOS DO TITULAR</a:t>
            </a:r>
            <a:endParaRPr lang="en-US" sz="2436" dirty="0"/>
          </a:p>
        </p:txBody>
      </p:sp>
      <p:sp>
        <p:nvSpPr>
          <p:cNvPr id="6" name="Text 3"/>
          <p:cNvSpPr/>
          <p:nvPr/>
        </p:nvSpPr>
        <p:spPr>
          <a:xfrm>
            <a:off x="571500" y="917972"/>
            <a:ext cx="8143875" cy="226814"/>
          </a:xfrm>
          <a:prstGeom prst="rect">
            <a:avLst/>
          </a:prstGeom>
          <a:noFill/>
          <a:ln/>
        </p:spPr>
        <p:txBody>
          <a:bodyPr wrap="none" lIns="0" tIns="0" rIns="0" bIns="0" rtlCol="0" anchor="t">
            <a:spAutoFit/>
          </a:bodyPr>
          <a:lstStyle/>
          <a:p>
            <a:pPr marL="0" indent="0" algn="l">
              <a:lnSpc>
                <a:spcPts val="1600"/>
              </a:lnSpc>
              <a:buNone/>
            </a:pPr>
            <a:r>
              <a:rPr lang="en-US" sz="1269" dirty="0">
                <a:solidFill>
                  <a:srgbClr val="64FFDA"/>
                </a:solidFill>
                <a:latin typeface="Roboto Mono" pitchFamily="34" charset="0"/>
                <a:ea typeface="Roboto Mono" pitchFamily="34" charset="-122"/>
                <a:cs typeface="Roboto Mono" pitchFamily="34" charset="-120"/>
              </a:rPr>
              <a:t>Revisão de Decisões Automatizadas</a:t>
            </a:r>
            <a:endParaRPr lang="en-US" sz="1269" dirty="0"/>
          </a:p>
        </p:txBody>
      </p:sp>
      <p:sp>
        <p:nvSpPr>
          <p:cNvPr id="7" name="Shape 4"/>
          <p:cNvSpPr/>
          <p:nvPr/>
        </p:nvSpPr>
        <p:spPr>
          <a:xfrm>
            <a:off x="428625" y="1535878"/>
            <a:ext cx="3369450" cy="2710607"/>
          </a:xfrm>
          <a:prstGeom prst="rect">
            <a:avLst/>
          </a:prstGeom>
          <a:solidFill>
            <a:srgbClr val="FFFFFF">
              <a:alpha val="3000"/>
            </a:srgbClr>
          </a:solidFill>
          <a:ln w="9144">
            <a:solidFill>
              <a:srgbClr val="64FFDA">
                <a:alpha val="20000"/>
              </a:srgbClr>
            </a:solidFill>
            <a:prstDash val="solid"/>
          </a:ln>
        </p:spPr>
        <p:txBody>
          <a:bodyPr/>
          <a:lstStyle/>
          <a:p>
            <a:endParaRPr lang="pt-BR"/>
          </a:p>
        </p:txBody>
      </p:sp>
      <p:sp>
        <p:nvSpPr>
          <p:cNvPr id="8" name="Text 5"/>
          <p:cNvSpPr/>
          <p:nvPr/>
        </p:nvSpPr>
        <p:spPr>
          <a:xfrm>
            <a:off x="3283697" y="1393003"/>
            <a:ext cx="357188" cy="821531"/>
          </a:xfrm>
          <a:prstGeom prst="rect">
            <a:avLst/>
          </a:prstGeom>
          <a:noFill/>
          <a:ln/>
        </p:spPr>
        <p:txBody>
          <a:bodyPr wrap="none" lIns="0" tIns="0" rIns="0" bIns="0" rtlCol="0" anchor="t">
            <a:spAutoFit/>
          </a:bodyPr>
          <a:lstStyle/>
          <a:p>
            <a:pPr marL="0" indent="0" algn="l">
              <a:lnSpc>
                <a:spcPts val="6800"/>
              </a:lnSpc>
              <a:buNone/>
            </a:pPr>
            <a:r>
              <a:rPr lang="en-US" sz="5513" dirty="0">
                <a:solidFill>
                  <a:srgbClr val="64FFDA">
                    <a:alpha val="5000"/>
                  </a:srgbClr>
                </a:solidFill>
                <a:latin typeface="Times New Roman" pitchFamily="34" charset="0"/>
                <a:ea typeface="Times New Roman" pitchFamily="34" charset="-122"/>
                <a:cs typeface="Times New Roman" pitchFamily="34" charset="-120"/>
              </a:rPr>
              <a:t>§</a:t>
            </a:r>
            <a:endParaRPr lang="en-US" sz="5513" dirty="0"/>
          </a:p>
        </p:txBody>
      </p:sp>
      <p:sp>
        <p:nvSpPr>
          <p:cNvPr id="9" name="Text 6"/>
          <p:cNvSpPr/>
          <p:nvPr/>
        </p:nvSpPr>
        <p:spPr>
          <a:xfrm>
            <a:off x="642938" y="1750191"/>
            <a:ext cx="2940825" cy="251817"/>
          </a:xfrm>
          <a:prstGeom prst="rect">
            <a:avLst/>
          </a:prstGeom>
          <a:noFill/>
          <a:ln/>
        </p:spPr>
        <p:txBody>
          <a:bodyPr wrap="none" lIns="0" tIns="0" rIns="0" bIns="85090" rtlCol="0" anchor="t">
            <a:spAutoFit/>
          </a:bodyPr>
          <a:lstStyle/>
          <a:p>
            <a:pPr marL="0" indent="0" algn="l">
              <a:lnSpc>
                <a:spcPts val="1400"/>
              </a:lnSpc>
              <a:buNone/>
            </a:pPr>
            <a:r>
              <a:rPr lang="en-US" sz="987" b="1" dirty="0">
                <a:solidFill>
                  <a:srgbClr val="64FFDA"/>
                </a:solidFill>
                <a:latin typeface="Montserrat" pitchFamily="34" charset="0"/>
                <a:ea typeface="Montserrat" pitchFamily="34" charset="-122"/>
                <a:cs typeface="Montserrat" pitchFamily="34" charset="-120"/>
              </a:rPr>
              <a:t>LGPD - ART. 20</a:t>
            </a:r>
            <a:endParaRPr lang="en-US" sz="987" dirty="0"/>
          </a:p>
        </p:txBody>
      </p:sp>
      <p:sp>
        <p:nvSpPr>
          <p:cNvPr id="10" name="Text 7"/>
          <p:cNvSpPr/>
          <p:nvPr/>
        </p:nvSpPr>
        <p:spPr>
          <a:xfrm>
            <a:off x="642938" y="2144883"/>
            <a:ext cx="2940825" cy="822871"/>
          </a:xfrm>
          <a:prstGeom prst="rect">
            <a:avLst/>
          </a:prstGeom>
          <a:noFill/>
          <a:ln/>
        </p:spPr>
        <p:txBody>
          <a:bodyPr wrap="square" lIns="0" tIns="0" rIns="0" bIns="0" rtlCol="0" anchor="t">
            <a:spAutoFit/>
          </a:bodyPr>
          <a:lstStyle/>
          <a:p>
            <a:pPr marL="0" indent="0" algn="l">
              <a:lnSpc>
                <a:spcPts val="1600"/>
              </a:lnSpc>
              <a:buNone/>
            </a:pPr>
            <a:r>
              <a:rPr lang="en-US" sz="942" i="1" dirty="0">
                <a:solidFill>
                  <a:srgbClr val="E6F1FF"/>
                </a:solidFill>
                <a:latin typeface="Open Sans" pitchFamily="34" charset="0"/>
                <a:ea typeface="Open Sans" pitchFamily="34" charset="-122"/>
                <a:cs typeface="Open Sans" pitchFamily="34" charset="-120"/>
              </a:rPr>
              <a:t>"O titular dos dados tem direito a solicitar a </a:t>
            </a:r>
            <a:r>
              <a:rPr lang="en-US" sz="885" b="1" i="1" dirty="0">
                <a:solidFill>
                  <a:srgbClr val="64FFDA"/>
                </a:solidFill>
                <a:latin typeface="Open Sans" pitchFamily="34" charset="0"/>
                <a:ea typeface="Open Sans" pitchFamily="34" charset="-122"/>
                <a:cs typeface="Open Sans" pitchFamily="34" charset="-120"/>
              </a:rPr>
              <a:t>revisão</a:t>
            </a:r>
            <a:r>
              <a:rPr lang="en-US" sz="942" i="1" dirty="0">
                <a:solidFill>
                  <a:srgbClr val="E6F1FF"/>
                </a:solidFill>
                <a:latin typeface="Open Sans" pitchFamily="34" charset="0"/>
                <a:ea typeface="Open Sans" pitchFamily="34" charset="-122"/>
                <a:cs typeface="Open Sans" pitchFamily="34" charset="-120"/>
              </a:rPr>
              <a:t> de decisões tomadas </a:t>
            </a:r>
            <a:r>
              <a:rPr lang="en-US" sz="885" b="1" i="1" dirty="0">
                <a:solidFill>
                  <a:srgbClr val="64FFDA"/>
                </a:solidFill>
                <a:latin typeface="Open Sans" pitchFamily="34" charset="0"/>
                <a:ea typeface="Open Sans" pitchFamily="34" charset="-122"/>
                <a:cs typeface="Open Sans" pitchFamily="34" charset="-120"/>
              </a:rPr>
              <a:t>unicamente</a:t>
            </a:r>
            <a:r>
              <a:rPr lang="en-US" sz="942" i="1" dirty="0">
                <a:solidFill>
                  <a:srgbClr val="E6F1FF"/>
                </a:solidFill>
                <a:latin typeface="Open Sans" pitchFamily="34" charset="0"/>
                <a:ea typeface="Open Sans" pitchFamily="34" charset="-122"/>
                <a:cs typeface="Open Sans" pitchFamily="34" charset="-120"/>
              </a:rPr>
              <a:t> com base em tratamento automatizado de dados pessoais..."</a:t>
            </a:r>
            <a:endParaRPr lang="en-US" sz="942" dirty="0"/>
          </a:p>
        </p:txBody>
      </p:sp>
      <p:pic>
        <p:nvPicPr>
          <p:cNvPr id="11" name="Image 1" descr="preencoded.png"/>
          <p:cNvPicPr>
            <a:picLocks noChangeAspect="1"/>
          </p:cNvPicPr>
          <p:nvPr/>
        </p:nvPicPr>
        <p:blipFill>
          <a:blip r:embed="rId3"/>
          <a:stretch>
            <a:fillRect/>
          </a:stretch>
        </p:blipFill>
        <p:spPr>
          <a:xfrm>
            <a:off x="642938" y="3145455"/>
            <a:ext cx="85725" cy="85725"/>
          </a:xfrm>
          <a:prstGeom prst="rect">
            <a:avLst/>
          </a:prstGeom>
        </p:spPr>
      </p:pic>
      <p:sp>
        <p:nvSpPr>
          <p:cNvPr id="12" name="Text 8"/>
          <p:cNvSpPr/>
          <p:nvPr/>
        </p:nvSpPr>
        <p:spPr>
          <a:xfrm>
            <a:off x="800100" y="3110629"/>
            <a:ext cx="1351955" cy="155377"/>
          </a:xfrm>
          <a:prstGeom prst="rect">
            <a:avLst/>
          </a:prstGeom>
          <a:noFill/>
          <a:ln/>
        </p:spPr>
        <p:txBody>
          <a:bodyPr wrap="none" lIns="0" tIns="0" rIns="0" bIns="0" rtlCol="0" anchor="t">
            <a:spAutoFit/>
          </a:bodyPr>
          <a:lstStyle/>
          <a:p>
            <a:pPr marL="0" indent="0" algn="l">
              <a:lnSpc>
                <a:spcPts val="1100"/>
              </a:lnSpc>
              <a:buNone/>
            </a:pPr>
            <a:r>
              <a:rPr lang="en-US" sz="834" dirty="0">
                <a:solidFill>
                  <a:srgbClr val="A8B2D1"/>
                </a:solidFill>
                <a:latin typeface="Open Sans" pitchFamily="34" charset="0"/>
                <a:ea typeface="Open Sans" pitchFamily="34" charset="-122"/>
                <a:cs typeface="Open Sans" pitchFamily="34" charset="-120"/>
              </a:rPr>
              <a:t>Definição de perfil pessoal</a:t>
            </a:r>
            <a:endParaRPr lang="en-US" sz="834" dirty="0"/>
          </a:p>
        </p:txBody>
      </p:sp>
      <p:pic>
        <p:nvPicPr>
          <p:cNvPr id="13" name="Image 2" descr="preencoded.png"/>
          <p:cNvPicPr>
            <a:picLocks noChangeAspect="1"/>
          </p:cNvPicPr>
          <p:nvPr/>
        </p:nvPicPr>
        <p:blipFill>
          <a:blip r:embed="rId4"/>
          <a:stretch>
            <a:fillRect/>
          </a:stretch>
        </p:blipFill>
        <p:spPr>
          <a:xfrm>
            <a:off x="642938" y="3372269"/>
            <a:ext cx="85725" cy="85725"/>
          </a:xfrm>
          <a:prstGeom prst="rect">
            <a:avLst/>
          </a:prstGeom>
        </p:spPr>
      </p:pic>
      <p:sp>
        <p:nvSpPr>
          <p:cNvPr id="14" name="Text 9"/>
          <p:cNvSpPr/>
          <p:nvPr/>
        </p:nvSpPr>
        <p:spPr>
          <a:xfrm>
            <a:off x="800100" y="3337443"/>
            <a:ext cx="1098352" cy="155377"/>
          </a:xfrm>
          <a:prstGeom prst="rect">
            <a:avLst/>
          </a:prstGeom>
          <a:noFill/>
          <a:ln/>
        </p:spPr>
        <p:txBody>
          <a:bodyPr wrap="none" lIns="0" tIns="0" rIns="0" bIns="0" rtlCol="0" anchor="t">
            <a:spAutoFit/>
          </a:bodyPr>
          <a:lstStyle/>
          <a:p>
            <a:pPr marL="0" indent="0" algn="l">
              <a:lnSpc>
                <a:spcPts val="1100"/>
              </a:lnSpc>
              <a:buNone/>
            </a:pPr>
            <a:r>
              <a:rPr lang="en-US" sz="834" dirty="0">
                <a:solidFill>
                  <a:srgbClr val="A8B2D1"/>
                </a:solidFill>
                <a:latin typeface="Open Sans" pitchFamily="34" charset="0"/>
                <a:ea typeface="Open Sans" pitchFamily="34" charset="-122"/>
                <a:cs typeface="Open Sans" pitchFamily="34" charset="-120"/>
              </a:rPr>
              <a:t>Avaliação profissional</a:t>
            </a:r>
            <a:endParaRPr lang="en-US" sz="834" dirty="0"/>
          </a:p>
        </p:txBody>
      </p:sp>
      <p:pic>
        <p:nvPicPr>
          <p:cNvPr id="15" name="Image 3" descr="preencoded.png"/>
          <p:cNvPicPr>
            <a:picLocks noChangeAspect="1"/>
          </p:cNvPicPr>
          <p:nvPr/>
        </p:nvPicPr>
        <p:blipFill>
          <a:blip r:embed="rId5"/>
          <a:stretch>
            <a:fillRect/>
          </a:stretch>
        </p:blipFill>
        <p:spPr>
          <a:xfrm>
            <a:off x="642938" y="3599083"/>
            <a:ext cx="85725" cy="85725"/>
          </a:xfrm>
          <a:prstGeom prst="rect">
            <a:avLst/>
          </a:prstGeom>
        </p:spPr>
      </p:pic>
      <p:sp>
        <p:nvSpPr>
          <p:cNvPr id="16" name="Text 10"/>
          <p:cNvSpPr/>
          <p:nvPr/>
        </p:nvSpPr>
        <p:spPr>
          <a:xfrm>
            <a:off x="800100" y="3564257"/>
            <a:ext cx="912614" cy="155377"/>
          </a:xfrm>
          <a:prstGeom prst="rect">
            <a:avLst/>
          </a:prstGeom>
          <a:noFill/>
          <a:ln/>
        </p:spPr>
        <p:txBody>
          <a:bodyPr wrap="none" lIns="0" tIns="0" rIns="0" bIns="0" rtlCol="0" anchor="t">
            <a:spAutoFit/>
          </a:bodyPr>
          <a:lstStyle/>
          <a:p>
            <a:pPr marL="0" indent="0" algn="l">
              <a:lnSpc>
                <a:spcPts val="1100"/>
              </a:lnSpc>
              <a:buNone/>
            </a:pPr>
            <a:r>
              <a:rPr lang="en-US" sz="834" dirty="0">
                <a:solidFill>
                  <a:srgbClr val="A8B2D1"/>
                </a:solidFill>
                <a:latin typeface="Open Sans" pitchFamily="34" charset="0"/>
                <a:ea typeface="Open Sans" pitchFamily="34" charset="-122"/>
                <a:cs typeface="Open Sans" pitchFamily="34" charset="-120"/>
              </a:rPr>
              <a:t>Análise de crédito</a:t>
            </a:r>
            <a:endParaRPr lang="en-US" sz="834" dirty="0"/>
          </a:p>
        </p:txBody>
      </p:sp>
      <p:pic>
        <p:nvPicPr>
          <p:cNvPr id="17" name="Image 4" descr="preencoded.png"/>
          <p:cNvPicPr>
            <a:picLocks noChangeAspect="1"/>
          </p:cNvPicPr>
          <p:nvPr/>
        </p:nvPicPr>
        <p:blipFill>
          <a:blip r:embed="rId6"/>
          <a:stretch>
            <a:fillRect/>
          </a:stretch>
        </p:blipFill>
        <p:spPr>
          <a:xfrm>
            <a:off x="642938" y="3825897"/>
            <a:ext cx="85725" cy="85725"/>
          </a:xfrm>
          <a:prstGeom prst="rect">
            <a:avLst/>
          </a:prstGeom>
        </p:spPr>
      </p:pic>
      <p:sp>
        <p:nvSpPr>
          <p:cNvPr id="18" name="Text 11"/>
          <p:cNvSpPr/>
          <p:nvPr/>
        </p:nvSpPr>
        <p:spPr>
          <a:xfrm>
            <a:off x="800100" y="3791071"/>
            <a:ext cx="1387673" cy="155377"/>
          </a:xfrm>
          <a:prstGeom prst="rect">
            <a:avLst/>
          </a:prstGeom>
          <a:noFill/>
          <a:ln/>
        </p:spPr>
        <p:txBody>
          <a:bodyPr wrap="none" lIns="0" tIns="0" rIns="0" bIns="0" rtlCol="0" anchor="t">
            <a:spAutoFit/>
          </a:bodyPr>
          <a:lstStyle/>
          <a:p>
            <a:pPr marL="0" indent="0" algn="l">
              <a:lnSpc>
                <a:spcPts val="1100"/>
              </a:lnSpc>
              <a:buNone/>
            </a:pPr>
            <a:r>
              <a:rPr lang="en-US" sz="834" dirty="0">
                <a:solidFill>
                  <a:srgbClr val="A8B2D1"/>
                </a:solidFill>
                <a:latin typeface="Open Sans" pitchFamily="34" charset="0"/>
                <a:ea typeface="Open Sans" pitchFamily="34" charset="-122"/>
                <a:cs typeface="Open Sans" pitchFamily="34" charset="-120"/>
              </a:rPr>
              <a:t>Aspectos da personalidade</a:t>
            </a:r>
            <a:endParaRPr lang="en-US" sz="834" dirty="0"/>
          </a:p>
        </p:txBody>
      </p:sp>
      <p:sp>
        <p:nvSpPr>
          <p:cNvPr id="19" name="Shape 12"/>
          <p:cNvSpPr/>
          <p:nvPr/>
        </p:nvSpPr>
        <p:spPr>
          <a:xfrm>
            <a:off x="4643438" y="1717458"/>
            <a:ext cx="571500" cy="571500"/>
          </a:xfrm>
          <a:prstGeom prst="ellipse">
            <a:avLst/>
          </a:prstGeom>
          <a:solidFill>
            <a:srgbClr val="0A192F">
              <a:alpha val="80000"/>
            </a:srgbClr>
          </a:solidFill>
          <a:ln w="18288">
            <a:solidFill>
              <a:srgbClr val="64FFDA"/>
            </a:solidFill>
            <a:prstDash val="solid"/>
          </a:ln>
        </p:spPr>
        <p:txBody>
          <a:bodyPr/>
          <a:lstStyle/>
          <a:p>
            <a:endParaRPr lang="pt-BR"/>
          </a:p>
        </p:txBody>
      </p:sp>
      <p:pic>
        <p:nvPicPr>
          <p:cNvPr id="20" name="Image 5" descr="preencoded.png"/>
          <p:cNvPicPr>
            <a:picLocks noChangeAspect="1"/>
          </p:cNvPicPr>
          <p:nvPr/>
        </p:nvPicPr>
        <p:blipFill>
          <a:blip r:embed="rId7"/>
          <a:stretch>
            <a:fillRect/>
          </a:stretch>
        </p:blipFill>
        <p:spPr>
          <a:xfrm>
            <a:off x="4786313" y="1888908"/>
            <a:ext cx="285750" cy="228600"/>
          </a:xfrm>
          <a:prstGeom prst="rect">
            <a:avLst/>
          </a:prstGeom>
        </p:spPr>
      </p:pic>
      <p:sp>
        <p:nvSpPr>
          <p:cNvPr id="21" name="Shape 13"/>
          <p:cNvSpPr/>
          <p:nvPr/>
        </p:nvSpPr>
        <p:spPr>
          <a:xfrm>
            <a:off x="5357813" y="1740675"/>
            <a:ext cx="3357563" cy="525066"/>
          </a:xfrm>
          <a:prstGeom prst="rect">
            <a:avLst/>
          </a:prstGeom>
          <a:solidFill>
            <a:srgbClr val="FFFFFF">
              <a:alpha val="5000"/>
            </a:srgbClr>
          </a:solidFill>
          <a:ln/>
        </p:spPr>
        <p:txBody>
          <a:bodyPr/>
          <a:lstStyle/>
          <a:p>
            <a:endParaRPr lang="pt-BR"/>
          </a:p>
        </p:txBody>
      </p:sp>
      <p:sp>
        <p:nvSpPr>
          <p:cNvPr id="22" name="Shape 14"/>
          <p:cNvSpPr/>
          <p:nvPr/>
        </p:nvSpPr>
        <p:spPr>
          <a:xfrm>
            <a:off x="5357813" y="1740675"/>
            <a:ext cx="21431" cy="525066"/>
          </a:xfrm>
          <a:prstGeom prst="rect">
            <a:avLst/>
          </a:prstGeom>
          <a:solidFill>
            <a:srgbClr val="64FFDA"/>
          </a:solidFill>
          <a:ln/>
        </p:spPr>
        <p:txBody>
          <a:bodyPr/>
          <a:lstStyle/>
          <a:p>
            <a:endParaRPr lang="pt-BR"/>
          </a:p>
        </p:txBody>
      </p:sp>
      <p:sp>
        <p:nvSpPr>
          <p:cNvPr id="23" name="Text 15"/>
          <p:cNvSpPr/>
          <p:nvPr/>
        </p:nvSpPr>
        <p:spPr>
          <a:xfrm>
            <a:off x="5500688" y="1847831"/>
            <a:ext cx="3071813" cy="139303"/>
          </a:xfrm>
          <a:prstGeom prst="rect">
            <a:avLst/>
          </a:prstGeom>
          <a:noFill/>
          <a:ln/>
        </p:spPr>
        <p:txBody>
          <a:bodyPr wrap="none" lIns="0" tIns="0" rIns="0" bIns="0" rtlCol="0" anchor="t">
            <a:spAutoFit/>
          </a:bodyPr>
          <a:lstStyle/>
          <a:p>
            <a:pPr marL="0" indent="0" algn="l">
              <a:lnSpc>
                <a:spcPts val="1100"/>
              </a:lnSpc>
              <a:buNone/>
            </a:pPr>
            <a:r>
              <a:rPr lang="en-US" sz="784" b="1" dirty="0">
                <a:solidFill>
                  <a:srgbClr val="E6F1FF"/>
                </a:solidFill>
                <a:latin typeface="Montserrat" pitchFamily="34" charset="0"/>
                <a:ea typeface="Montserrat" pitchFamily="34" charset="-122"/>
                <a:cs typeface="Montserrat" pitchFamily="34" charset="-120"/>
              </a:rPr>
              <a:t>1. Decisão Automatizada</a:t>
            </a:r>
            <a:endParaRPr lang="en-US" sz="784" dirty="0"/>
          </a:p>
        </p:txBody>
      </p:sp>
      <p:sp>
        <p:nvSpPr>
          <p:cNvPr id="24" name="Text 16"/>
          <p:cNvSpPr/>
          <p:nvPr/>
        </p:nvSpPr>
        <p:spPr>
          <a:xfrm>
            <a:off x="5500688" y="2022853"/>
            <a:ext cx="3071813" cy="135731"/>
          </a:xfrm>
          <a:prstGeom prst="rect">
            <a:avLst/>
          </a:prstGeom>
          <a:noFill/>
          <a:ln/>
        </p:spPr>
        <p:txBody>
          <a:bodyPr wrap="none" lIns="0" tIns="0" rIns="0" bIns="0" rtlCol="0" anchor="t">
            <a:spAutoFit/>
          </a:bodyPr>
          <a:lstStyle/>
          <a:p>
            <a:pPr marL="0" indent="0" algn="l">
              <a:lnSpc>
                <a:spcPts val="900"/>
              </a:lnSpc>
              <a:buNone/>
            </a:pPr>
            <a:r>
              <a:rPr lang="en-US" sz="727" dirty="0">
                <a:solidFill>
                  <a:srgbClr val="A8B2D1"/>
                </a:solidFill>
                <a:latin typeface="Open Sans" pitchFamily="34" charset="0"/>
                <a:ea typeface="Open Sans" pitchFamily="34" charset="-122"/>
                <a:cs typeface="Open Sans" pitchFamily="34" charset="-120"/>
              </a:rPr>
              <a:t>IA nega crédito ou classifica risco sem intervenção humana.</a:t>
            </a:r>
            <a:endParaRPr lang="en-US" sz="727" dirty="0"/>
          </a:p>
        </p:txBody>
      </p:sp>
      <p:sp>
        <p:nvSpPr>
          <p:cNvPr id="25" name="Shape 17"/>
          <p:cNvSpPr/>
          <p:nvPr/>
        </p:nvSpPr>
        <p:spPr>
          <a:xfrm>
            <a:off x="4643438" y="2503270"/>
            <a:ext cx="571500" cy="571500"/>
          </a:xfrm>
          <a:prstGeom prst="ellipse">
            <a:avLst/>
          </a:prstGeom>
          <a:solidFill>
            <a:srgbClr val="0A192F">
              <a:alpha val="80000"/>
            </a:srgbClr>
          </a:solidFill>
          <a:ln w="18288">
            <a:solidFill>
              <a:srgbClr val="64FFDA"/>
            </a:solidFill>
            <a:prstDash val="solid"/>
          </a:ln>
        </p:spPr>
        <p:txBody>
          <a:bodyPr/>
          <a:lstStyle/>
          <a:p>
            <a:endParaRPr lang="pt-BR"/>
          </a:p>
        </p:txBody>
      </p:sp>
      <p:pic>
        <p:nvPicPr>
          <p:cNvPr id="26" name="Image 6" descr="preencoded.png"/>
          <p:cNvPicPr>
            <a:picLocks noChangeAspect="1"/>
          </p:cNvPicPr>
          <p:nvPr/>
        </p:nvPicPr>
        <p:blipFill>
          <a:blip r:embed="rId8"/>
          <a:stretch>
            <a:fillRect/>
          </a:stretch>
        </p:blipFill>
        <p:spPr>
          <a:xfrm>
            <a:off x="4814888" y="2674720"/>
            <a:ext cx="228600" cy="228600"/>
          </a:xfrm>
          <a:prstGeom prst="rect">
            <a:avLst/>
          </a:prstGeom>
        </p:spPr>
      </p:pic>
      <p:sp>
        <p:nvSpPr>
          <p:cNvPr id="27" name="Shape 18"/>
          <p:cNvSpPr/>
          <p:nvPr/>
        </p:nvSpPr>
        <p:spPr>
          <a:xfrm>
            <a:off x="5357813" y="2526488"/>
            <a:ext cx="3357563" cy="525066"/>
          </a:xfrm>
          <a:prstGeom prst="rect">
            <a:avLst/>
          </a:prstGeom>
          <a:solidFill>
            <a:srgbClr val="FFFFFF">
              <a:alpha val="5000"/>
            </a:srgbClr>
          </a:solidFill>
          <a:ln/>
        </p:spPr>
        <p:txBody>
          <a:bodyPr/>
          <a:lstStyle/>
          <a:p>
            <a:endParaRPr lang="pt-BR"/>
          </a:p>
        </p:txBody>
      </p:sp>
      <p:sp>
        <p:nvSpPr>
          <p:cNvPr id="28" name="Shape 19"/>
          <p:cNvSpPr/>
          <p:nvPr/>
        </p:nvSpPr>
        <p:spPr>
          <a:xfrm>
            <a:off x="5357813" y="2526488"/>
            <a:ext cx="21431" cy="525066"/>
          </a:xfrm>
          <a:prstGeom prst="rect">
            <a:avLst/>
          </a:prstGeom>
          <a:solidFill>
            <a:srgbClr val="64FFDA"/>
          </a:solidFill>
          <a:ln/>
        </p:spPr>
        <p:txBody>
          <a:bodyPr/>
          <a:lstStyle/>
          <a:p>
            <a:endParaRPr lang="pt-BR"/>
          </a:p>
        </p:txBody>
      </p:sp>
      <p:sp>
        <p:nvSpPr>
          <p:cNvPr id="29" name="Text 20"/>
          <p:cNvSpPr/>
          <p:nvPr/>
        </p:nvSpPr>
        <p:spPr>
          <a:xfrm>
            <a:off x="5500688" y="2633644"/>
            <a:ext cx="3071813" cy="139303"/>
          </a:xfrm>
          <a:prstGeom prst="rect">
            <a:avLst/>
          </a:prstGeom>
          <a:noFill/>
          <a:ln/>
        </p:spPr>
        <p:txBody>
          <a:bodyPr wrap="none" lIns="0" tIns="0" rIns="0" bIns="0" rtlCol="0" anchor="t">
            <a:spAutoFit/>
          </a:bodyPr>
          <a:lstStyle/>
          <a:p>
            <a:pPr marL="0" indent="0" algn="l">
              <a:lnSpc>
                <a:spcPts val="1100"/>
              </a:lnSpc>
              <a:buNone/>
            </a:pPr>
            <a:r>
              <a:rPr lang="en-US" sz="784" b="1" dirty="0">
                <a:solidFill>
                  <a:srgbClr val="E6F1FF"/>
                </a:solidFill>
                <a:latin typeface="Montserrat" pitchFamily="34" charset="0"/>
                <a:ea typeface="Montserrat" pitchFamily="34" charset="-122"/>
                <a:cs typeface="Montserrat" pitchFamily="34" charset="-120"/>
              </a:rPr>
              <a:t>2. Solicitação de Revisão</a:t>
            </a:r>
            <a:endParaRPr lang="en-US" sz="784" dirty="0"/>
          </a:p>
        </p:txBody>
      </p:sp>
      <p:sp>
        <p:nvSpPr>
          <p:cNvPr id="30" name="Text 21"/>
          <p:cNvSpPr/>
          <p:nvPr/>
        </p:nvSpPr>
        <p:spPr>
          <a:xfrm>
            <a:off x="5500688" y="2808666"/>
            <a:ext cx="3071813" cy="135731"/>
          </a:xfrm>
          <a:prstGeom prst="rect">
            <a:avLst/>
          </a:prstGeom>
          <a:noFill/>
          <a:ln/>
        </p:spPr>
        <p:txBody>
          <a:bodyPr wrap="none" lIns="0" tIns="0" rIns="0" bIns="0" rtlCol="0" anchor="t">
            <a:spAutoFit/>
          </a:bodyPr>
          <a:lstStyle/>
          <a:p>
            <a:pPr marL="0" indent="0" algn="l">
              <a:lnSpc>
                <a:spcPts val="900"/>
              </a:lnSpc>
              <a:buNone/>
            </a:pPr>
            <a:r>
              <a:rPr lang="en-US" sz="727" dirty="0">
                <a:solidFill>
                  <a:srgbClr val="A8B2D1"/>
                </a:solidFill>
                <a:latin typeface="Open Sans" pitchFamily="34" charset="0"/>
                <a:ea typeface="Open Sans" pitchFamily="34" charset="-122"/>
                <a:cs typeface="Open Sans" pitchFamily="34" charset="-120"/>
              </a:rPr>
              <a:t>Titular questiona o resultado e pede explicações.</a:t>
            </a:r>
            <a:endParaRPr lang="en-US" sz="727" dirty="0"/>
          </a:p>
        </p:txBody>
      </p:sp>
      <p:sp>
        <p:nvSpPr>
          <p:cNvPr id="31" name="Shape 22"/>
          <p:cNvSpPr/>
          <p:nvPr/>
        </p:nvSpPr>
        <p:spPr>
          <a:xfrm>
            <a:off x="4643438" y="3333731"/>
            <a:ext cx="571500" cy="571500"/>
          </a:xfrm>
          <a:prstGeom prst="ellipse">
            <a:avLst/>
          </a:prstGeom>
          <a:solidFill>
            <a:srgbClr val="0A192F">
              <a:alpha val="80000"/>
            </a:srgbClr>
          </a:solidFill>
          <a:ln w="18288">
            <a:solidFill>
              <a:srgbClr val="E6F1FF"/>
            </a:solidFill>
            <a:prstDash val="solid"/>
          </a:ln>
        </p:spPr>
        <p:txBody>
          <a:bodyPr/>
          <a:lstStyle/>
          <a:p>
            <a:endParaRPr lang="pt-BR"/>
          </a:p>
        </p:txBody>
      </p:sp>
      <p:pic>
        <p:nvPicPr>
          <p:cNvPr id="32" name="Image 7" descr="preencoded.png"/>
          <p:cNvPicPr>
            <a:picLocks noChangeAspect="1"/>
          </p:cNvPicPr>
          <p:nvPr/>
        </p:nvPicPr>
        <p:blipFill>
          <a:blip r:embed="rId9"/>
          <a:stretch>
            <a:fillRect/>
          </a:stretch>
        </p:blipFill>
        <p:spPr>
          <a:xfrm>
            <a:off x="4786313" y="3505181"/>
            <a:ext cx="285750" cy="228600"/>
          </a:xfrm>
          <a:prstGeom prst="rect">
            <a:avLst/>
          </a:prstGeom>
        </p:spPr>
      </p:pic>
      <p:sp>
        <p:nvSpPr>
          <p:cNvPr id="33" name="Shape 23"/>
          <p:cNvSpPr/>
          <p:nvPr/>
        </p:nvSpPr>
        <p:spPr>
          <a:xfrm>
            <a:off x="5357813" y="3289083"/>
            <a:ext cx="3357563" cy="660797"/>
          </a:xfrm>
          <a:prstGeom prst="rect">
            <a:avLst/>
          </a:prstGeom>
          <a:solidFill>
            <a:srgbClr val="FFFFFF">
              <a:alpha val="5000"/>
            </a:srgbClr>
          </a:solidFill>
          <a:ln/>
        </p:spPr>
        <p:txBody>
          <a:bodyPr/>
          <a:lstStyle/>
          <a:p>
            <a:endParaRPr lang="pt-BR"/>
          </a:p>
        </p:txBody>
      </p:sp>
      <p:sp>
        <p:nvSpPr>
          <p:cNvPr id="34" name="Shape 24"/>
          <p:cNvSpPr/>
          <p:nvPr/>
        </p:nvSpPr>
        <p:spPr>
          <a:xfrm>
            <a:off x="5357813" y="3289083"/>
            <a:ext cx="21431" cy="660797"/>
          </a:xfrm>
          <a:prstGeom prst="rect">
            <a:avLst/>
          </a:prstGeom>
          <a:solidFill>
            <a:srgbClr val="E6F1FF"/>
          </a:solidFill>
          <a:ln/>
        </p:spPr>
        <p:txBody>
          <a:bodyPr/>
          <a:lstStyle/>
          <a:p>
            <a:endParaRPr lang="pt-BR"/>
          </a:p>
        </p:txBody>
      </p:sp>
      <p:sp>
        <p:nvSpPr>
          <p:cNvPr id="35" name="Text 25"/>
          <p:cNvSpPr/>
          <p:nvPr/>
        </p:nvSpPr>
        <p:spPr>
          <a:xfrm>
            <a:off x="5500688" y="3396239"/>
            <a:ext cx="3071813" cy="139303"/>
          </a:xfrm>
          <a:prstGeom prst="rect">
            <a:avLst/>
          </a:prstGeom>
          <a:noFill/>
          <a:ln/>
        </p:spPr>
        <p:txBody>
          <a:bodyPr wrap="none" lIns="0" tIns="0" rIns="0" bIns="0" rtlCol="0" anchor="t">
            <a:spAutoFit/>
          </a:bodyPr>
          <a:lstStyle/>
          <a:p>
            <a:pPr marL="0" indent="0" algn="l">
              <a:lnSpc>
                <a:spcPts val="1100"/>
              </a:lnSpc>
              <a:buNone/>
            </a:pPr>
            <a:r>
              <a:rPr lang="en-US" sz="784" b="1" dirty="0">
                <a:solidFill>
                  <a:srgbClr val="E6F1FF"/>
                </a:solidFill>
                <a:latin typeface="Montserrat" pitchFamily="34" charset="0"/>
                <a:ea typeface="Montserrat" pitchFamily="34" charset="-122"/>
                <a:cs typeface="Montserrat" pitchFamily="34" charset="-120"/>
              </a:rPr>
              <a:t>3. Intervenção Humana</a:t>
            </a:r>
            <a:endParaRPr lang="en-US" sz="784" dirty="0"/>
          </a:p>
        </p:txBody>
      </p:sp>
      <p:sp>
        <p:nvSpPr>
          <p:cNvPr id="36" name="Text 26"/>
          <p:cNvSpPr/>
          <p:nvPr/>
        </p:nvSpPr>
        <p:spPr>
          <a:xfrm>
            <a:off x="5500688" y="3571261"/>
            <a:ext cx="3071813" cy="271463"/>
          </a:xfrm>
          <a:prstGeom prst="rect">
            <a:avLst/>
          </a:prstGeom>
          <a:noFill/>
          <a:ln/>
        </p:spPr>
        <p:txBody>
          <a:bodyPr wrap="square" lIns="0" tIns="0" rIns="0" bIns="0" rtlCol="0" anchor="t">
            <a:spAutoFit/>
          </a:bodyPr>
          <a:lstStyle/>
          <a:p>
            <a:pPr marL="0" indent="0" algn="l">
              <a:lnSpc>
                <a:spcPts val="900"/>
              </a:lnSpc>
              <a:buNone/>
            </a:pPr>
            <a:r>
              <a:rPr lang="en-US" sz="683" b="1" dirty="0">
                <a:solidFill>
                  <a:srgbClr val="A8B2D1"/>
                </a:solidFill>
                <a:latin typeface="Open Sans" pitchFamily="34" charset="0"/>
                <a:ea typeface="Open Sans" pitchFamily="34" charset="-122"/>
                <a:cs typeface="Open Sans" pitchFamily="34" charset="-120"/>
              </a:rPr>
              <a:t>Human-in-the-loop:</a:t>
            </a:r>
            <a:r>
              <a:rPr lang="en-US" sz="727" dirty="0">
                <a:solidFill>
                  <a:srgbClr val="A8B2D1"/>
                </a:solidFill>
                <a:latin typeface="Open Sans" pitchFamily="34" charset="0"/>
                <a:ea typeface="Open Sans" pitchFamily="34" charset="-122"/>
                <a:cs typeface="Open Sans" pitchFamily="34" charset="-120"/>
              </a:rPr>
              <a:t> Pessoa natural reavalia os critérios e a decisão.</a:t>
            </a:r>
            <a:endParaRPr lang="en-US" sz="683"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Slide 45">
    <p:spTree>
      <p:nvGrpSpPr>
        <p:cNvPr id="1" name=""/>
        <p:cNvGrpSpPr/>
        <p:nvPr/>
      </p:nvGrpSpPr>
      <p:grpSpPr>
        <a:xfrm>
          <a:off x="0" y="0"/>
          <a:ext cx="0" cy="0"/>
          <a:chOff x="0" y="0"/>
          <a:chExt cx="0" cy="0"/>
        </a:xfrm>
      </p:grpSpPr>
      <p:pic>
        <p:nvPicPr>
          <p:cNvPr id="3" name="Image 1" descr="preencoded.png"/>
          <p:cNvPicPr>
            <a:picLocks noChangeAspect="1"/>
          </p:cNvPicPr>
          <p:nvPr/>
        </p:nvPicPr>
        <p:blipFill>
          <a:blip r:embed="rId3"/>
          <a:stretch>
            <a:fillRect/>
          </a:stretch>
        </p:blipFill>
        <p:spPr>
          <a:xfrm rot="-600000">
            <a:off x="6911578" y="357187"/>
            <a:ext cx="1875234" cy="2143125"/>
          </a:xfrm>
          <a:prstGeom prst="rect">
            <a:avLst/>
          </a:prstGeom>
        </p:spPr>
      </p:pic>
      <p:sp>
        <p:nvSpPr>
          <p:cNvPr id="4" name="Shape 0"/>
          <p:cNvSpPr/>
          <p:nvPr/>
        </p:nvSpPr>
        <p:spPr>
          <a:xfrm>
            <a:off x="428625" y="428625"/>
            <a:ext cx="8286750" cy="716161"/>
          </a:xfrm>
          <a:prstGeom prst="rect">
            <a:avLst/>
          </a:prstGeom>
          <a:solidFill>
            <a:srgbClr val="000000">
              <a:alpha val="0"/>
            </a:srgbClr>
          </a:solidFill>
          <a:ln/>
        </p:spPr>
        <p:txBody>
          <a:bodyPr/>
          <a:lstStyle/>
          <a:p>
            <a:endParaRPr lang="pt-BR"/>
          </a:p>
        </p:txBody>
      </p:sp>
      <p:sp>
        <p:nvSpPr>
          <p:cNvPr id="5" name="Shape 1"/>
          <p:cNvSpPr/>
          <p:nvPr/>
        </p:nvSpPr>
        <p:spPr>
          <a:xfrm>
            <a:off x="428625" y="428625"/>
            <a:ext cx="28575" cy="716161"/>
          </a:xfrm>
          <a:prstGeom prst="rect">
            <a:avLst/>
          </a:prstGeom>
          <a:solidFill>
            <a:srgbClr val="FF6384"/>
          </a:solidFill>
          <a:ln/>
        </p:spPr>
        <p:txBody>
          <a:bodyPr/>
          <a:lstStyle/>
          <a:p>
            <a:endParaRPr lang="pt-BR"/>
          </a:p>
        </p:txBody>
      </p:sp>
      <p:sp>
        <p:nvSpPr>
          <p:cNvPr id="6" name="Text 2"/>
          <p:cNvSpPr/>
          <p:nvPr/>
        </p:nvSpPr>
        <p:spPr>
          <a:xfrm>
            <a:off x="571500" y="428625"/>
            <a:ext cx="8143875" cy="417909"/>
          </a:xfrm>
          <a:prstGeom prst="rect">
            <a:avLst/>
          </a:prstGeom>
          <a:noFill/>
          <a:ln/>
        </p:spPr>
        <p:txBody>
          <a:bodyPr wrap="none" lIns="0" tIns="0" rIns="0" bIns="0" rtlCol="0" anchor="t">
            <a:spAutoFit/>
          </a:bodyPr>
          <a:lstStyle/>
          <a:p>
            <a:pPr marL="0" indent="0" algn="l">
              <a:lnSpc>
                <a:spcPts val="3200"/>
              </a:lnSpc>
              <a:buNone/>
            </a:pPr>
            <a:r>
              <a:rPr lang="en-US" sz="2436" b="1" dirty="0">
                <a:solidFill>
                  <a:srgbClr val="E6F1FF"/>
                </a:solidFill>
                <a:latin typeface="Montserrat" pitchFamily="34" charset="0"/>
                <a:ea typeface="Montserrat" pitchFamily="34" charset="-122"/>
                <a:cs typeface="Montserrat" pitchFamily="34" charset="-120"/>
              </a:rPr>
              <a:t>SHADOW AI</a:t>
            </a:r>
            <a:endParaRPr lang="en-US" sz="2436" dirty="0"/>
          </a:p>
        </p:txBody>
      </p:sp>
      <p:sp>
        <p:nvSpPr>
          <p:cNvPr id="7" name="Text 3"/>
          <p:cNvSpPr/>
          <p:nvPr/>
        </p:nvSpPr>
        <p:spPr>
          <a:xfrm>
            <a:off x="571500" y="917972"/>
            <a:ext cx="8143875" cy="226814"/>
          </a:xfrm>
          <a:prstGeom prst="rect">
            <a:avLst/>
          </a:prstGeom>
          <a:noFill/>
          <a:ln/>
        </p:spPr>
        <p:txBody>
          <a:bodyPr wrap="none" lIns="0" tIns="0" rIns="0" bIns="0" rtlCol="0" anchor="t">
            <a:spAutoFit/>
          </a:bodyPr>
          <a:lstStyle/>
          <a:p>
            <a:pPr marL="0" indent="0" algn="l">
              <a:lnSpc>
                <a:spcPts val="1600"/>
              </a:lnSpc>
              <a:buNone/>
            </a:pPr>
            <a:r>
              <a:rPr lang="en-US" sz="1269" dirty="0">
                <a:solidFill>
                  <a:srgbClr val="FF6384"/>
                </a:solidFill>
                <a:latin typeface="Roboto Mono" pitchFamily="34" charset="0"/>
                <a:ea typeface="Roboto Mono" pitchFamily="34" charset="-122"/>
                <a:cs typeface="Roboto Mono" pitchFamily="34" charset="-120"/>
              </a:rPr>
              <a:t>O Risco Invisível nas Organizações</a:t>
            </a:r>
            <a:endParaRPr lang="en-US" sz="1269" dirty="0"/>
          </a:p>
        </p:txBody>
      </p:sp>
      <p:sp>
        <p:nvSpPr>
          <p:cNvPr id="8" name="Shape 4"/>
          <p:cNvSpPr/>
          <p:nvPr/>
        </p:nvSpPr>
        <p:spPr>
          <a:xfrm>
            <a:off x="428625" y="1430536"/>
            <a:ext cx="8286750" cy="800100"/>
          </a:xfrm>
          <a:prstGeom prst="rect">
            <a:avLst/>
          </a:prstGeom>
          <a:solidFill>
            <a:srgbClr val="FFFFFF">
              <a:alpha val="5000"/>
            </a:srgbClr>
          </a:solidFill>
          <a:ln w="9144">
            <a:solidFill>
              <a:srgbClr val="FFFFFF">
                <a:alpha val="10000"/>
              </a:srgbClr>
            </a:solidFill>
            <a:prstDash val="solid"/>
          </a:ln>
        </p:spPr>
        <p:txBody>
          <a:bodyPr/>
          <a:lstStyle/>
          <a:p>
            <a:endParaRPr lang="pt-BR"/>
          </a:p>
        </p:txBody>
      </p:sp>
      <p:pic>
        <p:nvPicPr>
          <p:cNvPr id="9" name="Image 2" descr="preencoded.png"/>
          <p:cNvPicPr>
            <a:picLocks noChangeAspect="1"/>
          </p:cNvPicPr>
          <p:nvPr/>
        </p:nvPicPr>
        <p:blipFill>
          <a:blip r:embed="rId4"/>
          <a:stretch>
            <a:fillRect/>
          </a:stretch>
        </p:blipFill>
        <p:spPr>
          <a:xfrm>
            <a:off x="607219" y="1644848"/>
            <a:ext cx="401836" cy="357188"/>
          </a:xfrm>
          <a:prstGeom prst="rect">
            <a:avLst/>
          </a:prstGeom>
        </p:spPr>
      </p:pic>
      <p:sp>
        <p:nvSpPr>
          <p:cNvPr id="10" name="Text 5"/>
          <p:cNvSpPr/>
          <p:nvPr/>
        </p:nvSpPr>
        <p:spPr>
          <a:xfrm>
            <a:off x="1223367" y="1609130"/>
            <a:ext cx="7313414" cy="428625"/>
          </a:xfrm>
          <a:prstGeom prst="rect">
            <a:avLst/>
          </a:prstGeom>
          <a:noFill/>
          <a:ln/>
        </p:spPr>
        <p:txBody>
          <a:bodyPr wrap="square" lIns="0" tIns="0" rIns="0" bIns="0" rtlCol="0" anchor="t">
            <a:spAutoFit/>
          </a:bodyPr>
          <a:lstStyle/>
          <a:p>
            <a:pPr marL="0" indent="0" algn="l">
              <a:lnSpc>
                <a:spcPts val="1700"/>
              </a:lnSpc>
              <a:buNone/>
            </a:pPr>
            <a:r>
              <a:rPr lang="en-US" sz="987" b="1" dirty="0">
                <a:solidFill>
                  <a:srgbClr val="E6F1FF"/>
                </a:solidFill>
                <a:latin typeface="Open Sans" pitchFamily="34" charset="0"/>
                <a:ea typeface="Open Sans" pitchFamily="34" charset="-122"/>
                <a:cs typeface="Open Sans" pitchFamily="34" charset="-120"/>
              </a:rPr>
              <a:t>Definição:</a:t>
            </a:r>
            <a:r>
              <a:rPr lang="en-US" sz="1050" dirty="0">
                <a:solidFill>
                  <a:srgbClr val="E6F1FF"/>
                </a:solidFill>
                <a:latin typeface="Open Sans" pitchFamily="34" charset="0"/>
                <a:ea typeface="Open Sans" pitchFamily="34" charset="-122"/>
                <a:cs typeface="Open Sans" pitchFamily="34" charset="-120"/>
              </a:rPr>
              <a:t> O uso não autorizado de ferramentas de IA (como ChatGPT pessoal) pelos colaboradores para realizar tarefas corporativas, sem o conhecimento ou homologação da TI.</a:t>
            </a:r>
            <a:endParaRPr lang="en-US" sz="1050" dirty="0"/>
          </a:p>
        </p:txBody>
      </p:sp>
      <p:sp>
        <p:nvSpPr>
          <p:cNvPr id="11" name="Shape 6"/>
          <p:cNvSpPr/>
          <p:nvPr/>
        </p:nvSpPr>
        <p:spPr>
          <a:xfrm>
            <a:off x="428625" y="2502098"/>
            <a:ext cx="2619384" cy="1758758"/>
          </a:xfrm>
          <a:prstGeom prst="rect">
            <a:avLst/>
          </a:prstGeom>
          <a:solidFill>
            <a:srgbClr val="FF6384">
              <a:alpha val="5000"/>
            </a:srgbClr>
          </a:solidFill>
          <a:ln w="9144">
            <a:solidFill>
              <a:srgbClr val="FF6384">
                <a:alpha val="30000"/>
              </a:srgbClr>
            </a:solidFill>
            <a:prstDash val="solid"/>
          </a:ln>
        </p:spPr>
        <p:txBody>
          <a:bodyPr/>
          <a:lstStyle/>
          <a:p>
            <a:endParaRPr lang="pt-BR"/>
          </a:p>
        </p:txBody>
      </p:sp>
      <p:sp>
        <p:nvSpPr>
          <p:cNvPr id="12" name="Shape 7"/>
          <p:cNvSpPr/>
          <p:nvPr/>
        </p:nvSpPr>
        <p:spPr>
          <a:xfrm>
            <a:off x="1483500" y="2680692"/>
            <a:ext cx="500063" cy="500063"/>
          </a:xfrm>
          <a:prstGeom prst="ellipse">
            <a:avLst/>
          </a:prstGeom>
          <a:solidFill>
            <a:srgbClr val="FF6384">
              <a:alpha val="10000"/>
            </a:srgbClr>
          </a:solidFill>
          <a:ln/>
        </p:spPr>
        <p:txBody>
          <a:bodyPr/>
          <a:lstStyle/>
          <a:p>
            <a:endParaRPr lang="pt-BR"/>
          </a:p>
        </p:txBody>
      </p:sp>
      <p:pic>
        <p:nvPicPr>
          <p:cNvPr id="13" name="Image 3" descr="preencoded.png"/>
          <p:cNvPicPr>
            <a:picLocks noChangeAspect="1"/>
          </p:cNvPicPr>
          <p:nvPr/>
        </p:nvPicPr>
        <p:blipFill>
          <a:blip r:embed="rId5"/>
          <a:stretch>
            <a:fillRect/>
          </a:stretch>
        </p:blipFill>
        <p:spPr>
          <a:xfrm>
            <a:off x="1639770" y="2823567"/>
            <a:ext cx="187523" cy="214313"/>
          </a:xfrm>
          <a:prstGeom prst="rect">
            <a:avLst/>
          </a:prstGeom>
        </p:spPr>
      </p:pic>
      <p:sp>
        <p:nvSpPr>
          <p:cNvPr id="14" name="Text 8"/>
          <p:cNvSpPr/>
          <p:nvPr/>
        </p:nvSpPr>
        <p:spPr>
          <a:xfrm>
            <a:off x="905749" y="3323630"/>
            <a:ext cx="1655564" cy="157163"/>
          </a:xfrm>
          <a:prstGeom prst="rect">
            <a:avLst/>
          </a:prstGeom>
          <a:noFill/>
          <a:ln/>
        </p:spPr>
        <p:txBody>
          <a:bodyPr wrap="none" lIns="0" tIns="0" rIns="0" bIns="0" rtlCol="0" anchor="t">
            <a:spAutoFit/>
          </a:bodyPr>
          <a:lstStyle/>
          <a:p>
            <a:pPr marL="0" indent="0" algn="ctr">
              <a:lnSpc>
                <a:spcPts val="1200"/>
              </a:lnSpc>
              <a:buNone/>
            </a:pPr>
            <a:r>
              <a:rPr lang="en-US" sz="885" b="1" dirty="0">
                <a:solidFill>
                  <a:srgbClr val="FF6384"/>
                </a:solidFill>
                <a:latin typeface="Montserrat" pitchFamily="34" charset="0"/>
                <a:ea typeface="Montserrat" pitchFamily="34" charset="-122"/>
                <a:cs typeface="Montserrat" pitchFamily="34" charset="-120"/>
              </a:rPr>
              <a:t>VAZAMENTO DE DADOS</a:t>
            </a:r>
            <a:endParaRPr lang="en-US" sz="885" dirty="0"/>
          </a:p>
        </p:txBody>
      </p:sp>
      <p:sp>
        <p:nvSpPr>
          <p:cNvPr id="15" name="Text 9"/>
          <p:cNvSpPr/>
          <p:nvPr/>
        </p:nvSpPr>
        <p:spPr>
          <a:xfrm>
            <a:off x="607219" y="3587948"/>
            <a:ext cx="2252653" cy="480027"/>
          </a:xfrm>
          <a:prstGeom prst="rect">
            <a:avLst/>
          </a:prstGeom>
          <a:noFill/>
          <a:ln/>
        </p:spPr>
        <p:txBody>
          <a:bodyPr wrap="square" lIns="0" tIns="0" rIns="0" bIns="0" rtlCol="0" anchor="t">
            <a:spAutoFit/>
          </a:bodyPr>
          <a:lstStyle/>
          <a:p>
            <a:pPr marL="0" indent="0" algn="ctr">
              <a:lnSpc>
                <a:spcPts val="1300"/>
              </a:lnSpc>
              <a:buNone/>
            </a:pPr>
            <a:r>
              <a:rPr lang="en-US" sz="834" dirty="0">
                <a:solidFill>
                  <a:srgbClr val="A8B2D1"/>
                </a:solidFill>
                <a:latin typeface="Open Sans" pitchFamily="34" charset="0"/>
                <a:ea typeface="Open Sans" pitchFamily="34" charset="-122"/>
                <a:cs typeface="Open Sans" pitchFamily="34" charset="-120"/>
              </a:rPr>
              <a:t>Dados confidenciais inseridos em contas gratuitas podem ser usados para treinar o modelo público.</a:t>
            </a:r>
            <a:endParaRPr lang="en-US" sz="834" dirty="0"/>
          </a:p>
        </p:txBody>
      </p:sp>
      <p:sp>
        <p:nvSpPr>
          <p:cNvPr id="16" name="Shape 10"/>
          <p:cNvSpPr/>
          <p:nvPr/>
        </p:nvSpPr>
        <p:spPr>
          <a:xfrm>
            <a:off x="3252778" y="2502098"/>
            <a:ext cx="2624128" cy="1758758"/>
          </a:xfrm>
          <a:prstGeom prst="rect">
            <a:avLst/>
          </a:prstGeom>
          <a:solidFill>
            <a:srgbClr val="FF6384">
              <a:alpha val="5000"/>
            </a:srgbClr>
          </a:solidFill>
          <a:ln w="9144">
            <a:solidFill>
              <a:srgbClr val="FF6384">
                <a:alpha val="30000"/>
              </a:srgbClr>
            </a:solidFill>
            <a:prstDash val="solid"/>
          </a:ln>
        </p:spPr>
        <p:txBody>
          <a:bodyPr/>
          <a:lstStyle/>
          <a:p>
            <a:endParaRPr lang="pt-BR"/>
          </a:p>
        </p:txBody>
      </p:sp>
      <p:sp>
        <p:nvSpPr>
          <p:cNvPr id="17" name="Shape 11"/>
          <p:cNvSpPr/>
          <p:nvPr/>
        </p:nvSpPr>
        <p:spPr>
          <a:xfrm>
            <a:off x="4314825" y="2680692"/>
            <a:ext cx="500063" cy="500063"/>
          </a:xfrm>
          <a:prstGeom prst="ellipse">
            <a:avLst/>
          </a:prstGeom>
          <a:solidFill>
            <a:srgbClr val="FF6384">
              <a:alpha val="10000"/>
            </a:srgbClr>
          </a:solidFill>
          <a:ln/>
        </p:spPr>
        <p:txBody>
          <a:bodyPr/>
          <a:lstStyle/>
          <a:p>
            <a:endParaRPr lang="pt-BR"/>
          </a:p>
        </p:txBody>
      </p:sp>
      <p:pic>
        <p:nvPicPr>
          <p:cNvPr id="18" name="Image 4" descr="preencoded.png"/>
          <p:cNvPicPr>
            <a:picLocks noChangeAspect="1"/>
          </p:cNvPicPr>
          <p:nvPr/>
        </p:nvPicPr>
        <p:blipFill>
          <a:blip r:embed="rId6"/>
          <a:stretch>
            <a:fillRect/>
          </a:stretch>
        </p:blipFill>
        <p:spPr>
          <a:xfrm>
            <a:off x="4457700" y="2823567"/>
            <a:ext cx="214313" cy="214313"/>
          </a:xfrm>
          <a:prstGeom prst="rect">
            <a:avLst/>
          </a:prstGeom>
        </p:spPr>
      </p:pic>
      <p:sp>
        <p:nvSpPr>
          <p:cNvPr id="19" name="Text 12"/>
          <p:cNvSpPr/>
          <p:nvPr/>
        </p:nvSpPr>
        <p:spPr>
          <a:xfrm>
            <a:off x="3994249" y="3323630"/>
            <a:ext cx="1141214" cy="157163"/>
          </a:xfrm>
          <a:prstGeom prst="rect">
            <a:avLst/>
          </a:prstGeom>
          <a:noFill/>
          <a:ln/>
        </p:spPr>
        <p:txBody>
          <a:bodyPr wrap="none" lIns="0" tIns="0" rIns="0" bIns="0" rtlCol="0" anchor="t">
            <a:spAutoFit/>
          </a:bodyPr>
          <a:lstStyle/>
          <a:p>
            <a:pPr marL="0" indent="0" algn="ctr">
              <a:lnSpc>
                <a:spcPts val="1200"/>
              </a:lnSpc>
              <a:buNone/>
            </a:pPr>
            <a:r>
              <a:rPr lang="en-US" sz="885" b="1" dirty="0">
                <a:solidFill>
                  <a:srgbClr val="FF6384"/>
                </a:solidFill>
                <a:latin typeface="Montserrat" pitchFamily="34" charset="0"/>
                <a:ea typeface="Montserrat" pitchFamily="34" charset="-122"/>
                <a:cs typeface="Montserrat" pitchFamily="34" charset="-120"/>
              </a:rPr>
              <a:t>VIOLAÇÃO LGPD</a:t>
            </a:r>
            <a:endParaRPr lang="en-US" sz="885" dirty="0"/>
          </a:p>
        </p:txBody>
      </p:sp>
      <p:sp>
        <p:nvSpPr>
          <p:cNvPr id="20" name="Text 13"/>
          <p:cNvSpPr/>
          <p:nvPr/>
        </p:nvSpPr>
        <p:spPr>
          <a:xfrm>
            <a:off x="3436144" y="3587948"/>
            <a:ext cx="2257425" cy="480027"/>
          </a:xfrm>
          <a:prstGeom prst="rect">
            <a:avLst/>
          </a:prstGeom>
          <a:noFill/>
          <a:ln/>
        </p:spPr>
        <p:txBody>
          <a:bodyPr wrap="square" lIns="0" tIns="0" rIns="0" bIns="0" rtlCol="0" anchor="t">
            <a:spAutoFit/>
          </a:bodyPr>
          <a:lstStyle/>
          <a:p>
            <a:pPr marL="0" indent="0" algn="ctr">
              <a:lnSpc>
                <a:spcPts val="1300"/>
              </a:lnSpc>
              <a:buNone/>
            </a:pPr>
            <a:r>
              <a:rPr lang="en-US" sz="834" dirty="0">
                <a:solidFill>
                  <a:srgbClr val="A8B2D1"/>
                </a:solidFill>
                <a:latin typeface="Open Sans" pitchFamily="34" charset="0"/>
                <a:ea typeface="Open Sans" pitchFamily="34" charset="-122"/>
                <a:cs typeface="Open Sans" pitchFamily="34" charset="-120"/>
              </a:rPr>
              <a:t>Processamento de dados pessoais de clientes em plataformas sem contrato de processamento (DPA).</a:t>
            </a:r>
            <a:endParaRPr lang="en-US" sz="834" dirty="0"/>
          </a:p>
        </p:txBody>
      </p:sp>
      <p:sp>
        <p:nvSpPr>
          <p:cNvPr id="21" name="Shape 14"/>
          <p:cNvSpPr/>
          <p:nvPr/>
        </p:nvSpPr>
        <p:spPr>
          <a:xfrm>
            <a:off x="6086475" y="2502098"/>
            <a:ext cx="2628900" cy="1758758"/>
          </a:xfrm>
          <a:prstGeom prst="rect">
            <a:avLst/>
          </a:prstGeom>
          <a:solidFill>
            <a:srgbClr val="FF6384">
              <a:alpha val="5000"/>
            </a:srgbClr>
          </a:solidFill>
          <a:ln w="9144">
            <a:solidFill>
              <a:srgbClr val="FF6384">
                <a:alpha val="30000"/>
              </a:srgbClr>
            </a:solidFill>
            <a:prstDash val="solid"/>
          </a:ln>
        </p:spPr>
        <p:txBody>
          <a:bodyPr/>
          <a:lstStyle/>
          <a:p>
            <a:endParaRPr lang="pt-BR"/>
          </a:p>
        </p:txBody>
      </p:sp>
      <p:sp>
        <p:nvSpPr>
          <p:cNvPr id="22" name="Shape 15"/>
          <p:cNvSpPr/>
          <p:nvPr/>
        </p:nvSpPr>
        <p:spPr>
          <a:xfrm>
            <a:off x="7155666" y="2680692"/>
            <a:ext cx="500063" cy="500063"/>
          </a:xfrm>
          <a:prstGeom prst="ellipse">
            <a:avLst/>
          </a:prstGeom>
          <a:solidFill>
            <a:srgbClr val="FF6384">
              <a:alpha val="10000"/>
            </a:srgbClr>
          </a:solidFill>
          <a:ln/>
        </p:spPr>
        <p:txBody>
          <a:bodyPr/>
          <a:lstStyle/>
          <a:p>
            <a:endParaRPr lang="pt-BR"/>
          </a:p>
        </p:txBody>
      </p:sp>
      <p:pic>
        <p:nvPicPr>
          <p:cNvPr id="23" name="Image 5" descr="preencoded.png"/>
          <p:cNvPicPr>
            <a:picLocks noChangeAspect="1"/>
          </p:cNvPicPr>
          <p:nvPr/>
        </p:nvPicPr>
        <p:blipFill>
          <a:blip r:embed="rId7"/>
          <a:stretch>
            <a:fillRect/>
          </a:stretch>
        </p:blipFill>
        <p:spPr>
          <a:xfrm>
            <a:off x="7297648" y="2823567"/>
            <a:ext cx="216098" cy="214313"/>
          </a:xfrm>
          <a:prstGeom prst="rect">
            <a:avLst/>
          </a:prstGeom>
        </p:spPr>
      </p:pic>
      <p:sp>
        <p:nvSpPr>
          <p:cNvPr id="24" name="Text 16"/>
          <p:cNvSpPr/>
          <p:nvPr/>
        </p:nvSpPr>
        <p:spPr>
          <a:xfrm>
            <a:off x="6964570" y="3323630"/>
            <a:ext cx="882253" cy="157163"/>
          </a:xfrm>
          <a:prstGeom prst="rect">
            <a:avLst/>
          </a:prstGeom>
          <a:noFill/>
          <a:ln/>
        </p:spPr>
        <p:txBody>
          <a:bodyPr wrap="none" lIns="0" tIns="0" rIns="0" bIns="0" rtlCol="0" anchor="t">
            <a:spAutoFit/>
          </a:bodyPr>
          <a:lstStyle/>
          <a:p>
            <a:pPr marL="0" indent="0" algn="ctr">
              <a:lnSpc>
                <a:spcPts val="1200"/>
              </a:lnSpc>
              <a:buNone/>
            </a:pPr>
            <a:r>
              <a:rPr lang="en-US" sz="885" b="1" dirty="0">
                <a:solidFill>
                  <a:srgbClr val="FF6384"/>
                </a:solidFill>
                <a:latin typeface="Montserrat" pitchFamily="34" charset="0"/>
                <a:ea typeface="Montserrat" pitchFamily="34" charset="-122"/>
                <a:cs typeface="Montserrat" pitchFamily="34" charset="-120"/>
              </a:rPr>
              <a:t>PERDA DE IP</a:t>
            </a:r>
            <a:endParaRPr lang="en-US" sz="885" dirty="0"/>
          </a:p>
        </p:txBody>
      </p:sp>
      <p:sp>
        <p:nvSpPr>
          <p:cNvPr id="25" name="Text 17"/>
          <p:cNvSpPr/>
          <p:nvPr/>
        </p:nvSpPr>
        <p:spPr>
          <a:xfrm>
            <a:off x="6274612" y="3587948"/>
            <a:ext cx="2262197" cy="480027"/>
          </a:xfrm>
          <a:prstGeom prst="rect">
            <a:avLst/>
          </a:prstGeom>
          <a:noFill/>
          <a:ln/>
        </p:spPr>
        <p:txBody>
          <a:bodyPr wrap="square" lIns="0" tIns="0" rIns="0" bIns="0" rtlCol="0" anchor="t">
            <a:spAutoFit/>
          </a:bodyPr>
          <a:lstStyle/>
          <a:p>
            <a:pPr marL="0" indent="0" algn="ctr">
              <a:lnSpc>
                <a:spcPts val="1300"/>
              </a:lnSpc>
              <a:buNone/>
            </a:pPr>
            <a:r>
              <a:rPr lang="en-US" sz="834" dirty="0">
                <a:solidFill>
                  <a:srgbClr val="A8B2D1"/>
                </a:solidFill>
                <a:latin typeface="Open Sans" pitchFamily="34" charset="0"/>
                <a:ea typeface="Open Sans" pitchFamily="34" charset="-122"/>
                <a:cs typeface="Open Sans" pitchFamily="34" charset="-120"/>
              </a:rPr>
              <a:t>Quem é o dono do código ou texto gerado? A empresa perde o controle sobre sua propriedade intelectual.</a:t>
            </a:r>
            <a:endParaRPr lang="en-US" sz="834" dirty="0"/>
          </a:p>
        </p:txBody>
      </p:sp>
      <p:sp>
        <p:nvSpPr>
          <p:cNvPr id="26" name="Text 18"/>
          <p:cNvSpPr/>
          <p:nvPr/>
        </p:nvSpPr>
        <p:spPr>
          <a:xfrm>
            <a:off x="2417266" y="4402336"/>
            <a:ext cx="542925" cy="312539"/>
          </a:xfrm>
          <a:prstGeom prst="rect">
            <a:avLst/>
          </a:prstGeom>
          <a:noFill/>
          <a:ln/>
        </p:spPr>
        <p:txBody>
          <a:bodyPr wrap="none" lIns="0" tIns="0" rIns="0" bIns="0" rtlCol="0" anchor="t">
            <a:spAutoFit/>
          </a:bodyPr>
          <a:lstStyle/>
          <a:p>
            <a:pPr marL="0" indent="0" algn="l">
              <a:lnSpc>
                <a:spcPts val="2400"/>
              </a:lnSpc>
              <a:buNone/>
            </a:pPr>
            <a:r>
              <a:rPr lang="en-US" sz="1808" b="1" dirty="0">
                <a:solidFill>
                  <a:srgbClr val="FF6384"/>
                </a:solidFill>
                <a:latin typeface="Montserrat" pitchFamily="34" charset="0"/>
                <a:ea typeface="Montserrat" pitchFamily="34" charset="-122"/>
                <a:cs typeface="Montserrat" pitchFamily="34" charset="-120"/>
              </a:rPr>
              <a:t>75%</a:t>
            </a:r>
            <a:endParaRPr lang="en-US" sz="1808" dirty="0"/>
          </a:p>
        </p:txBody>
      </p:sp>
      <p:sp>
        <p:nvSpPr>
          <p:cNvPr id="27" name="Text 19"/>
          <p:cNvSpPr/>
          <p:nvPr/>
        </p:nvSpPr>
        <p:spPr>
          <a:xfrm>
            <a:off x="3067348" y="4471095"/>
            <a:ext cx="3659386" cy="175022"/>
          </a:xfrm>
          <a:prstGeom prst="rect">
            <a:avLst/>
          </a:prstGeom>
          <a:noFill/>
          <a:ln/>
        </p:spPr>
        <p:txBody>
          <a:bodyPr wrap="none" lIns="0" tIns="0" rIns="0" bIns="0" rtlCol="0" anchor="t">
            <a:spAutoFit/>
          </a:bodyPr>
          <a:lstStyle/>
          <a:p>
            <a:pPr marL="0" indent="0" algn="l">
              <a:lnSpc>
                <a:spcPts val="1200"/>
              </a:lnSpc>
              <a:buNone/>
            </a:pPr>
            <a:r>
              <a:rPr lang="en-US" sz="942" dirty="0">
                <a:solidFill>
                  <a:srgbClr val="E6F1FF"/>
                </a:solidFill>
                <a:latin typeface="Open Sans" pitchFamily="34" charset="0"/>
                <a:ea typeface="Open Sans" pitchFamily="34" charset="-122"/>
                <a:cs typeface="Open Sans" pitchFamily="34" charset="-120"/>
              </a:rPr>
              <a:t>dos funcionários usam IA no trabalho sem informar a empresa.</a:t>
            </a:r>
            <a:endParaRPr lang="en-US" sz="942"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name="Slide 46">
    <p:spTree>
      <p:nvGrpSpPr>
        <p:cNvPr id="1" name=""/>
        <p:cNvGrpSpPr/>
        <p:nvPr/>
      </p:nvGrpSpPr>
      <p:grpSpPr>
        <a:xfrm>
          <a:off x="0" y="0"/>
          <a:ext cx="0" cy="0"/>
          <a:chOff x="0" y="0"/>
          <a:chExt cx="0" cy="0"/>
        </a:xfrm>
      </p:grpSpPr>
      <p:sp>
        <p:nvSpPr>
          <p:cNvPr id="3" name="Shape 0"/>
          <p:cNvSpPr/>
          <p:nvPr/>
        </p:nvSpPr>
        <p:spPr>
          <a:xfrm>
            <a:off x="428625" y="428625"/>
            <a:ext cx="8286750" cy="716161"/>
          </a:xfrm>
          <a:prstGeom prst="rect">
            <a:avLst/>
          </a:prstGeom>
          <a:solidFill>
            <a:srgbClr val="000000">
              <a:alpha val="0"/>
            </a:srgbClr>
          </a:solidFill>
          <a:ln/>
        </p:spPr>
        <p:txBody>
          <a:bodyPr/>
          <a:lstStyle/>
          <a:p>
            <a:endParaRPr lang="pt-BR"/>
          </a:p>
        </p:txBody>
      </p:sp>
      <p:sp>
        <p:nvSpPr>
          <p:cNvPr id="4" name="Shape 1"/>
          <p:cNvSpPr/>
          <p:nvPr/>
        </p:nvSpPr>
        <p:spPr>
          <a:xfrm>
            <a:off x="428625" y="428625"/>
            <a:ext cx="28575" cy="716161"/>
          </a:xfrm>
          <a:prstGeom prst="rect">
            <a:avLst/>
          </a:prstGeom>
          <a:solidFill>
            <a:srgbClr val="64FFDA"/>
          </a:solidFill>
          <a:ln/>
        </p:spPr>
        <p:txBody>
          <a:bodyPr/>
          <a:lstStyle/>
          <a:p>
            <a:endParaRPr lang="pt-BR"/>
          </a:p>
        </p:txBody>
      </p:sp>
      <p:sp>
        <p:nvSpPr>
          <p:cNvPr id="5" name="Text 2"/>
          <p:cNvSpPr/>
          <p:nvPr/>
        </p:nvSpPr>
        <p:spPr>
          <a:xfrm>
            <a:off x="571500" y="428625"/>
            <a:ext cx="8143875" cy="417909"/>
          </a:xfrm>
          <a:prstGeom prst="rect">
            <a:avLst/>
          </a:prstGeom>
          <a:noFill/>
          <a:ln/>
        </p:spPr>
        <p:txBody>
          <a:bodyPr wrap="none" lIns="0" tIns="0" rIns="0" bIns="0" rtlCol="0" anchor="t">
            <a:spAutoFit/>
          </a:bodyPr>
          <a:lstStyle/>
          <a:p>
            <a:pPr marL="0" indent="0" algn="l">
              <a:lnSpc>
                <a:spcPts val="3200"/>
              </a:lnSpc>
              <a:buNone/>
            </a:pPr>
            <a:r>
              <a:rPr lang="en-US" sz="2436" b="1" dirty="0">
                <a:solidFill>
                  <a:srgbClr val="E6F1FF"/>
                </a:solidFill>
                <a:latin typeface="Montserrat" pitchFamily="34" charset="0"/>
                <a:ea typeface="Montserrat" pitchFamily="34" charset="-122"/>
                <a:cs typeface="Montserrat" pitchFamily="34" charset="-120"/>
              </a:rPr>
              <a:t>MINIMIZAÇÃO DE DADOS</a:t>
            </a:r>
            <a:endParaRPr lang="en-US" sz="2436" dirty="0"/>
          </a:p>
        </p:txBody>
      </p:sp>
      <p:sp>
        <p:nvSpPr>
          <p:cNvPr id="6" name="Text 3"/>
          <p:cNvSpPr/>
          <p:nvPr/>
        </p:nvSpPr>
        <p:spPr>
          <a:xfrm>
            <a:off x="571500" y="917972"/>
            <a:ext cx="8143875" cy="226814"/>
          </a:xfrm>
          <a:prstGeom prst="rect">
            <a:avLst/>
          </a:prstGeom>
          <a:noFill/>
          <a:ln/>
        </p:spPr>
        <p:txBody>
          <a:bodyPr wrap="none" lIns="0" tIns="0" rIns="0" bIns="0" rtlCol="0" anchor="t">
            <a:spAutoFit/>
          </a:bodyPr>
          <a:lstStyle/>
          <a:p>
            <a:pPr marL="0" indent="0" algn="l">
              <a:lnSpc>
                <a:spcPts val="1600"/>
              </a:lnSpc>
              <a:buNone/>
            </a:pPr>
            <a:r>
              <a:rPr lang="en-US" sz="1269" dirty="0">
                <a:solidFill>
                  <a:srgbClr val="64FFDA"/>
                </a:solidFill>
                <a:latin typeface="Roboto Mono" pitchFamily="34" charset="0"/>
                <a:ea typeface="Roboto Mono" pitchFamily="34" charset="-122"/>
                <a:cs typeface="Roboto Mono" pitchFamily="34" charset="-120"/>
              </a:rPr>
              <a:t>Treinamento Seguro de IA</a:t>
            </a:r>
            <a:endParaRPr lang="en-US" sz="1269" dirty="0"/>
          </a:p>
        </p:txBody>
      </p:sp>
      <p:sp>
        <p:nvSpPr>
          <p:cNvPr id="7" name="Shape 4"/>
          <p:cNvSpPr/>
          <p:nvPr/>
        </p:nvSpPr>
        <p:spPr>
          <a:xfrm>
            <a:off x="1393031" y="1601093"/>
            <a:ext cx="2500313" cy="2286000"/>
          </a:xfrm>
          <a:prstGeom prst="rect">
            <a:avLst/>
          </a:prstGeom>
          <a:solidFill>
            <a:srgbClr val="FF6384">
              <a:alpha val="5000"/>
            </a:srgbClr>
          </a:solidFill>
          <a:ln w="9144">
            <a:solidFill>
              <a:srgbClr val="FF6384">
                <a:alpha val="30000"/>
              </a:srgbClr>
            </a:solidFill>
            <a:prstDash val="solid"/>
          </a:ln>
        </p:spPr>
        <p:txBody>
          <a:bodyPr/>
          <a:lstStyle/>
          <a:p>
            <a:endParaRPr lang="pt-BR"/>
          </a:p>
        </p:txBody>
      </p:sp>
      <p:pic>
        <p:nvPicPr>
          <p:cNvPr id="8" name="Image 1" descr="preencoded.png"/>
          <p:cNvPicPr>
            <a:picLocks noChangeAspect="1"/>
          </p:cNvPicPr>
          <p:nvPr/>
        </p:nvPicPr>
        <p:blipFill>
          <a:blip r:embed="rId3"/>
          <a:stretch>
            <a:fillRect/>
          </a:stretch>
        </p:blipFill>
        <p:spPr>
          <a:xfrm>
            <a:off x="1571625" y="1780580"/>
            <a:ext cx="150019" cy="171450"/>
          </a:xfrm>
          <a:prstGeom prst="rect">
            <a:avLst/>
          </a:prstGeom>
        </p:spPr>
      </p:pic>
      <p:sp>
        <p:nvSpPr>
          <p:cNvPr id="9" name="Text 5"/>
          <p:cNvSpPr/>
          <p:nvPr/>
        </p:nvSpPr>
        <p:spPr>
          <a:xfrm>
            <a:off x="1828800" y="1779687"/>
            <a:ext cx="1232297" cy="173236"/>
          </a:xfrm>
          <a:prstGeom prst="rect">
            <a:avLst/>
          </a:prstGeom>
          <a:noFill/>
          <a:ln/>
        </p:spPr>
        <p:txBody>
          <a:bodyPr wrap="none" lIns="0" tIns="0" rIns="0" bIns="0" rtlCol="0" anchor="t">
            <a:spAutoFit/>
          </a:bodyPr>
          <a:lstStyle/>
          <a:p>
            <a:pPr marL="0" indent="0" algn="l">
              <a:lnSpc>
                <a:spcPts val="1400"/>
              </a:lnSpc>
              <a:buNone/>
            </a:pPr>
            <a:r>
              <a:rPr lang="en-US" sz="987" b="1" dirty="0">
                <a:solidFill>
                  <a:srgbClr val="FF6384"/>
                </a:solidFill>
                <a:latin typeface="Montserrat" pitchFamily="34" charset="0"/>
                <a:ea typeface="Montserrat" pitchFamily="34" charset="-122"/>
                <a:cs typeface="Montserrat" pitchFamily="34" charset="-120"/>
              </a:rPr>
              <a:t>DADOS BRUTOS</a:t>
            </a:r>
            <a:endParaRPr lang="en-US" sz="987" dirty="0"/>
          </a:p>
        </p:txBody>
      </p:sp>
      <p:sp>
        <p:nvSpPr>
          <p:cNvPr id="10" name="Shape 6"/>
          <p:cNvSpPr/>
          <p:nvPr/>
        </p:nvSpPr>
        <p:spPr>
          <a:xfrm>
            <a:off x="1571625" y="2210098"/>
            <a:ext cx="2143125" cy="275034"/>
          </a:xfrm>
          <a:prstGeom prst="rect">
            <a:avLst/>
          </a:prstGeom>
          <a:solidFill>
            <a:srgbClr val="FF6384">
              <a:alpha val="10000"/>
            </a:srgbClr>
          </a:solidFill>
          <a:ln/>
        </p:spPr>
        <p:txBody>
          <a:bodyPr/>
          <a:lstStyle/>
          <a:p>
            <a:endParaRPr lang="pt-BR"/>
          </a:p>
        </p:txBody>
      </p:sp>
      <p:pic>
        <p:nvPicPr>
          <p:cNvPr id="11" name="Image 2" descr="preencoded.png"/>
          <p:cNvPicPr>
            <a:picLocks noChangeAspect="1"/>
          </p:cNvPicPr>
          <p:nvPr/>
        </p:nvPicPr>
        <p:blipFill>
          <a:blip r:embed="rId4"/>
          <a:stretch>
            <a:fillRect/>
          </a:stretch>
        </p:blipFill>
        <p:spPr>
          <a:xfrm>
            <a:off x="1678781" y="2297609"/>
            <a:ext cx="142875" cy="100013"/>
          </a:xfrm>
          <a:prstGeom prst="rect">
            <a:avLst/>
          </a:prstGeom>
        </p:spPr>
      </p:pic>
      <p:sp>
        <p:nvSpPr>
          <p:cNvPr id="12" name="Text 7"/>
          <p:cNvSpPr/>
          <p:nvPr/>
        </p:nvSpPr>
        <p:spPr>
          <a:xfrm>
            <a:off x="1893094" y="2281535"/>
            <a:ext cx="971550" cy="132159"/>
          </a:xfrm>
          <a:prstGeom prst="rect">
            <a:avLst/>
          </a:prstGeom>
          <a:noFill/>
          <a:ln/>
        </p:spPr>
        <p:txBody>
          <a:bodyPr wrap="none" lIns="0" tIns="0" rIns="0" bIns="0" rtlCol="0" anchor="t">
            <a:spAutoFit/>
          </a:bodyPr>
          <a:lstStyle/>
          <a:p>
            <a:pPr marL="0" indent="0" algn="l">
              <a:lnSpc>
                <a:spcPts val="900"/>
              </a:lnSpc>
              <a:buNone/>
            </a:pPr>
            <a:r>
              <a:rPr lang="en-US" sz="727" dirty="0">
                <a:solidFill>
                  <a:srgbClr val="FF6384"/>
                </a:solidFill>
                <a:latin typeface="Roboto Mono" pitchFamily="34" charset="0"/>
                <a:ea typeface="Roboto Mono" pitchFamily="34" charset="-122"/>
                <a:cs typeface="Roboto Mono" pitchFamily="34" charset="-120"/>
              </a:rPr>
              <a:t>Nome: João Silva</a:t>
            </a:r>
            <a:endParaRPr lang="en-US" sz="727" dirty="0"/>
          </a:p>
        </p:txBody>
      </p:sp>
      <p:sp>
        <p:nvSpPr>
          <p:cNvPr id="13" name="Shape 8"/>
          <p:cNvSpPr/>
          <p:nvPr/>
        </p:nvSpPr>
        <p:spPr>
          <a:xfrm>
            <a:off x="1571625" y="2556570"/>
            <a:ext cx="2143125" cy="275034"/>
          </a:xfrm>
          <a:prstGeom prst="rect">
            <a:avLst/>
          </a:prstGeom>
          <a:solidFill>
            <a:srgbClr val="FF6384">
              <a:alpha val="10000"/>
            </a:srgbClr>
          </a:solidFill>
          <a:ln/>
        </p:spPr>
        <p:txBody>
          <a:bodyPr/>
          <a:lstStyle/>
          <a:p>
            <a:endParaRPr lang="pt-BR"/>
          </a:p>
        </p:txBody>
      </p:sp>
      <p:pic>
        <p:nvPicPr>
          <p:cNvPr id="14" name="Image 3" descr="preencoded.png"/>
          <p:cNvPicPr>
            <a:picLocks noChangeAspect="1"/>
          </p:cNvPicPr>
          <p:nvPr/>
        </p:nvPicPr>
        <p:blipFill>
          <a:blip r:embed="rId5"/>
          <a:stretch>
            <a:fillRect/>
          </a:stretch>
        </p:blipFill>
        <p:spPr>
          <a:xfrm>
            <a:off x="1678781" y="2644080"/>
            <a:ext cx="142875" cy="100013"/>
          </a:xfrm>
          <a:prstGeom prst="rect">
            <a:avLst/>
          </a:prstGeom>
        </p:spPr>
      </p:pic>
      <p:sp>
        <p:nvSpPr>
          <p:cNvPr id="15" name="Text 9"/>
          <p:cNvSpPr/>
          <p:nvPr/>
        </p:nvSpPr>
        <p:spPr>
          <a:xfrm>
            <a:off x="1893094" y="2628007"/>
            <a:ext cx="1153716" cy="132159"/>
          </a:xfrm>
          <a:prstGeom prst="rect">
            <a:avLst/>
          </a:prstGeom>
          <a:noFill/>
          <a:ln/>
        </p:spPr>
        <p:txBody>
          <a:bodyPr wrap="none" lIns="0" tIns="0" rIns="0" bIns="0" rtlCol="0" anchor="t">
            <a:spAutoFit/>
          </a:bodyPr>
          <a:lstStyle/>
          <a:p>
            <a:pPr marL="0" indent="0" algn="l">
              <a:lnSpc>
                <a:spcPts val="900"/>
              </a:lnSpc>
              <a:buNone/>
            </a:pPr>
            <a:r>
              <a:rPr lang="en-US" sz="727" dirty="0">
                <a:solidFill>
                  <a:srgbClr val="FF6384"/>
                </a:solidFill>
                <a:latin typeface="Roboto Mono" pitchFamily="34" charset="0"/>
                <a:ea typeface="Roboto Mono" pitchFamily="34" charset="-122"/>
                <a:cs typeface="Roboto Mono" pitchFamily="34" charset="-120"/>
              </a:rPr>
              <a:t>CPF: 123.456.789-00</a:t>
            </a:r>
            <a:endParaRPr lang="en-US" sz="727" dirty="0"/>
          </a:p>
        </p:txBody>
      </p:sp>
      <p:sp>
        <p:nvSpPr>
          <p:cNvPr id="16" name="Shape 10"/>
          <p:cNvSpPr/>
          <p:nvPr/>
        </p:nvSpPr>
        <p:spPr>
          <a:xfrm>
            <a:off x="1571625" y="2903041"/>
            <a:ext cx="2143125" cy="275034"/>
          </a:xfrm>
          <a:prstGeom prst="rect">
            <a:avLst/>
          </a:prstGeom>
          <a:solidFill>
            <a:srgbClr val="FF6384">
              <a:alpha val="10000"/>
            </a:srgbClr>
          </a:solidFill>
          <a:ln/>
        </p:spPr>
        <p:txBody>
          <a:bodyPr/>
          <a:lstStyle/>
          <a:p>
            <a:endParaRPr lang="pt-BR"/>
          </a:p>
        </p:txBody>
      </p:sp>
      <p:pic>
        <p:nvPicPr>
          <p:cNvPr id="17" name="Image 4" descr="preencoded.png"/>
          <p:cNvPicPr>
            <a:picLocks noChangeAspect="1"/>
          </p:cNvPicPr>
          <p:nvPr/>
        </p:nvPicPr>
        <p:blipFill>
          <a:blip r:embed="rId6"/>
          <a:stretch>
            <a:fillRect/>
          </a:stretch>
        </p:blipFill>
        <p:spPr>
          <a:xfrm>
            <a:off x="1678781" y="2990552"/>
            <a:ext cx="142875" cy="100013"/>
          </a:xfrm>
          <a:prstGeom prst="rect">
            <a:avLst/>
          </a:prstGeom>
        </p:spPr>
      </p:pic>
      <p:sp>
        <p:nvSpPr>
          <p:cNvPr id="18" name="Text 11"/>
          <p:cNvSpPr/>
          <p:nvPr/>
        </p:nvSpPr>
        <p:spPr>
          <a:xfrm>
            <a:off x="1893094" y="2974479"/>
            <a:ext cx="1153716" cy="132159"/>
          </a:xfrm>
          <a:prstGeom prst="rect">
            <a:avLst/>
          </a:prstGeom>
          <a:noFill/>
          <a:ln/>
        </p:spPr>
        <p:txBody>
          <a:bodyPr wrap="none" lIns="0" tIns="0" rIns="0" bIns="0" rtlCol="0" anchor="t">
            <a:spAutoFit/>
          </a:bodyPr>
          <a:lstStyle/>
          <a:p>
            <a:pPr marL="0" indent="0" algn="l">
              <a:lnSpc>
                <a:spcPts val="900"/>
              </a:lnSpc>
              <a:buNone/>
            </a:pPr>
            <a:r>
              <a:rPr lang="en-US" sz="727" dirty="0">
                <a:solidFill>
                  <a:srgbClr val="FF6384"/>
                </a:solidFill>
                <a:latin typeface="Roboto Mono" pitchFamily="34" charset="0"/>
                <a:ea typeface="Roboto Mono" pitchFamily="34" charset="-122"/>
                <a:cs typeface="Roboto Mono" pitchFamily="34" charset="-120"/>
              </a:rPr>
              <a:t>Rua das Acácias, 10</a:t>
            </a:r>
            <a:endParaRPr lang="en-US" sz="727" dirty="0"/>
          </a:p>
        </p:txBody>
      </p:sp>
      <p:sp>
        <p:nvSpPr>
          <p:cNvPr id="19" name="Shape 12"/>
          <p:cNvSpPr/>
          <p:nvPr/>
        </p:nvSpPr>
        <p:spPr>
          <a:xfrm>
            <a:off x="1571625" y="3249513"/>
            <a:ext cx="2143125" cy="275034"/>
          </a:xfrm>
          <a:prstGeom prst="rect">
            <a:avLst/>
          </a:prstGeom>
          <a:solidFill>
            <a:srgbClr val="FF6384">
              <a:alpha val="10000"/>
            </a:srgbClr>
          </a:solidFill>
          <a:ln/>
        </p:spPr>
        <p:txBody>
          <a:bodyPr/>
          <a:lstStyle/>
          <a:p>
            <a:endParaRPr lang="pt-BR"/>
          </a:p>
        </p:txBody>
      </p:sp>
      <p:pic>
        <p:nvPicPr>
          <p:cNvPr id="20" name="Image 5" descr="preencoded.png"/>
          <p:cNvPicPr>
            <a:picLocks noChangeAspect="1"/>
          </p:cNvPicPr>
          <p:nvPr/>
        </p:nvPicPr>
        <p:blipFill>
          <a:blip r:embed="rId7"/>
          <a:stretch>
            <a:fillRect/>
          </a:stretch>
        </p:blipFill>
        <p:spPr>
          <a:xfrm>
            <a:off x="1678781" y="3337024"/>
            <a:ext cx="142875" cy="100013"/>
          </a:xfrm>
          <a:prstGeom prst="rect">
            <a:avLst/>
          </a:prstGeom>
        </p:spPr>
      </p:pic>
      <p:sp>
        <p:nvSpPr>
          <p:cNvPr id="21" name="Text 13"/>
          <p:cNvSpPr/>
          <p:nvPr/>
        </p:nvSpPr>
        <p:spPr>
          <a:xfrm>
            <a:off x="1893094" y="3320951"/>
            <a:ext cx="1275159" cy="132159"/>
          </a:xfrm>
          <a:prstGeom prst="rect">
            <a:avLst/>
          </a:prstGeom>
          <a:noFill/>
          <a:ln/>
        </p:spPr>
        <p:txBody>
          <a:bodyPr wrap="none" lIns="0" tIns="0" rIns="0" bIns="0" rtlCol="0" anchor="t">
            <a:spAutoFit/>
          </a:bodyPr>
          <a:lstStyle/>
          <a:p>
            <a:pPr marL="0" indent="0" algn="l">
              <a:lnSpc>
                <a:spcPts val="900"/>
              </a:lnSpc>
              <a:buNone/>
            </a:pPr>
            <a:r>
              <a:rPr lang="en-US" sz="727" dirty="0">
                <a:solidFill>
                  <a:srgbClr val="FF6384"/>
                </a:solidFill>
                <a:latin typeface="Roboto Mono" pitchFamily="34" charset="0"/>
                <a:ea typeface="Roboto Mono" pitchFamily="34" charset="-122"/>
                <a:cs typeface="Roboto Mono" pitchFamily="34" charset="-120"/>
              </a:rPr>
              <a:t>Salário: R$ 15.450,00</a:t>
            </a:r>
            <a:endParaRPr lang="en-US" sz="727" dirty="0"/>
          </a:p>
        </p:txBody>
      </p:sp>
      <p:sp>
        <p:nvSpPr>
          <p:cNvPr id="22" name="Shape 14"/>
          <p:cNvSpPr/>
          <p:nvPr/>
        </p:nvSpPr>
        <p:spPr>
          <a:xfrm>
            <a:off x="1571625" y="3595985"/>
            <a:ext cx="2143125" cy="275034"/>
          </a:xfrm>
          <a:prstGeom prst="rect">
            <a:avLst/>
          </a:prstGeom>
          <a:solidFill>
            <a:srgbClr val="FF6384">
              <a:alpha val="10000"/>
            </a:srgbClr>
          </a:solidFill>
          <a:ln/>
        </p:spPr>
        <p:txBody>
          <a:bodyPr/>
          <a:lstStyle/>
          <a:p>
            <a:endParaRPr lang="pt-BR"/>
          </a:p>
        </p:txBody>
      </p:sp>
      <p:pic>
        <p:nvPicPr>
          <p:cNvPr id="23" name="Image 6" descr="preencoded.png"/>
          <p:cNvPicPr>
            <a:picLocks noChangeAspect="1"/>
          </p:cNvPicPr>
          <p:nvPr/>
        </p:nvPicPr>
        <p:blipFill>
          <a:blip r:embed="rId8"/>
          <a:stretch>
            <a:fillRect/>
          </a:stretch>
        </p:blipFill>
        <p:spPr>
          <a:xfrm>
            <a:off x="1678781" y="3683496"/>
            <a:ext cx="142875" cy="100013"/>
          </a:xfrm>
          <a:prstGeom prst="rect">
            <a:avLst/>
          </a:prstGeom>
        </p:spPr>
      </p:pic>
      <p:sp>
        <p:nvSpPr>
          <p:cNvPr id="24" name="Text 15"/>
          <p:cNvSpPr/>
          <p:nvPr/>
        </p:nvSpPr>
        <p:spPr>
          <a:xfrm>
            <a:off x="1893094" y="3667423"/>
            <a:ext cx="971550" cy="132159"/>
          </a:xfrm>
          <a:prstGeom prst="rect">
            <a:avLst/>
          </a:prstGeom>
          <a:noFill/>
          <a:ln/>
        </p:spPr>
        <p:txBody>
          <a:bodyPr wrap="none" lIns="0" tIns="0" rIns="0" bIns="0" rtlCol="0" anchor="t">
            <a:spAutoFit/>
          </a:bodyPr>
          <a:lstStyle/>
          <a:p>
            <a:pPr marL="0" indent="0" algn="l">
              <a:lnSpc>
                <a:spcPts val="900"/>
              </a:lnSpc>
              <a:buNone/>
            </a:pPr>
            <a:r>
              <a:rPr lang="en-US" sz="727" dirty="0">
                <a:solidFill>
                  <a:srgbClr val="FF6384"/>
                </a:solidFill>
                <a:latin typeface="Roboto Mono" pitchFamily="34" charset="0"/>
                <a:ea typeface="Roboto Mono" pitchFamily="34" charset="-122"/>
                <a:cs typeface="Roboto Mono" pitchFamily="34" charset="-120"/>
              </a:rPr>
              <a:t>Doença: Cardíaca</a:t>
            </a:r>
            <a:endParaRPr lang="en-US" sz="727" dirty="0"/>
          </a:p>
        </p:txBody>
      </p:sp>
      <p:pic>
        <p:nvPicPr>
          <p:cNvPr id="25" name="Image 7" descr="preencoded.png"/>
          <p:cNvPicPr>
            <a:picLocks noChangeAspect="1"/>
          </p:cNvPicPr>
          <p:nvPr/>
        </p:nvPicPr>
        <p:blipFill>
          <a:blip r:embed="rId9"/>
          <a:stretch>
            <a:fillRect/>
          </a:stretch>
        </p:blipFill>
        <p:spPr>
          <a:xfrm>
            <a:off x="2030611" y="3887093"/>
            <a:ext cx="85725" cy="85725"/>
          </a:xfrm>
          <a:prstGeom prst="rect">
            <a:avLst/>
          </a:prstGeom>
        </p:spPr>
      </p:pic>
      <p:sp>
        <p:nvSpPr>
          <p:cNvPr id="26" name="Text 16"/>
          <p:cNvSpPr/>
          <p:nvPr/>
        </p:nvSpPr>
        <p:spPr>
          <a:xfrm>
            <a:off x="2116336" y="3871020"/>
            <a:ext cx="1139428" cy="116086"/>
          </a:xfrm>
          <a:prstGeom prst="rect">
            <a:avLst/>
          </a:prstGeom>
          <a:noFill/>
          <a:ln/>
        </p:spPr>
        <p:txBody>
          <a:bodyPr wrap="none" lIns="0" tIns="0" rIns="0" bIns="0" rtlCol="0" anchor="t">
            <a:spAutoFit/>
          </a:bodyPr>
          <a:lstStyle/>
          <a:p>
            <a:pPr marL="0" indent="0" algn="ctr">
              <a:lnSpc>
                <a:spcPts val="800"/>
              </a:lnSpc>
              <a:buNone/>
            </a:pPr>
            <a:r>
              <a:rPr lang="en-US" sz="621" dirty="0">
                <a:solidFill>
                  <a:srgbClr val="FF6384"/>
                </a:solidFill>
                <a:latin typeface="Open Sans" pitchFamily="34" charset="0"/>
                <a:ea typeface="Open Sans" pitchFamily="34" charset="-122"/>
                <a:cs typeface="Open Sans" pitchFamily="34" charset="-120"/>
              </a:rPr>
              <a:t>ALTO RISCO DE VAZAMENTO</a:t>
            </a:r>
            <a:endParaRPr lang="en-US" sz="621" dirty="0"/>
          </a:p>
        </p:txBody>
      </p:sp>
      <p:sp>
        <p:nvSpPr>
          <p:cNvPr id="27" name="Text 17"/>
          <p:cNvSpPr/>
          <p:nvPr/>
        </p:nvSpPr>
        <p:spPr>
          <a:xfrm>
            <a:off x="4283571" y="2262783"/>
            <a:ext cx="576858" cy="135731"/>
          </a:xfrm>
          <a:prstGeom prst="rect">
            <a:avLst/>
          </a:prstGeom>
          <a:noFill/>
          <a:ln/>
        </p:spPr>
        <p:txBody>
          <a:bodyPr wrap="none" lIns="0" tIns="0" rIns="0" bIns="0" rtlCol="0" anchor="t">
            <a:spAutoFit/>
          </a:bodyPr>
          <a:lstStyle/>
          <a:p>
            <a:pPr marL="0" indent="0" algn="ctr">
              <a:lnSpc>
                <a:spcPts val="900"/>
              </a:lnSpc>
              <a:buNone/>
            </a:pPr>
            <a:r>
              <a:rPr lang="en-US" sz="727" kern="0" spc="1" dirty="0">
                <a:solidFill>
                  <a:srgbClr val="A8B2D1"/>
                </a:solidFill>
                <a:latin typeface="Open Sans" pitchFamily="34" charset="0"/>
                <a:ea typeface="Open Sans" pitchFamily="34" charset="-122"/>
                <a:cs typeface="Open Sans" pitchFamily="34" charset="-120"/>
              </a:rPr>
              <a:t>FILTRAGEM</a:t>
            </a:r>
            <a:endParaRPr lang="en-US" sz="727" dirty="0"/>
          </a:p>
        </p:txBody>
      </p:sp>
      <p:sp>
        <p:nvSpPr>
          <p:cNvPr id="28" name="Shape 18"/>
          <p:cNvSpPr/>
          <p:nvPr/>
        </p:nvSpPr>
        <p:spPr>
          <a:xfrm>
            <a:off x="4036219" y="2469952"/>
            <a:ext cx="1071563" cy="14288"/>
          </a:xfrm>
          <a:prstGeom prst="rect">
            <a:avLst/>
          </a:prstGeom>
          <a:solidFill>
            <a:srgbClr val="64FFDA"/>
          </a:solidFill>
          <a:ln/>
        </p:spPr>
        <p:txBody>
          <a:bodyPr/>
          <a:lstStyle/>
          <a:p>
            <a:endParaRPr lang="pt-BR"/>
          </a:p>
        </p:txBody>
      </p:sp>
      <p:pic>
        <p:nvPicPr>
          <p:cNvPr id="29" name="Image 8" descr="preencoded.png"/>
          <p:cNvPicPr>
            <a:picLocks noChangeAspect="1"/>
          </p:cNvPicPr>
          <p:nvPr/>
        </p:nvPicPr>
        <p:blipFill>
          <a:blip r:embed="rId10"/>
          <a:stretch>
            <a:fillRect/>
          </a:stretch>
        </p:blipFill>
        <p:spPr>
          <a:xfrm>
            <a:off x="4357688" y="2555677"/>
            <a:ext cx="428625" cy="428625"/>
          </a:xfrm>
          <a:prstGeom prst="rect">
            <a:avLst/>
          </a:prstGeom>
        </p:spPr>
      </p:pic>
      <p:sp>
        <p:nvSpPr>
          <p:cNvPr id="30" name="Text 19"/>
          <p:cNvSpPr/>
          <p:nvPr/>
        </p:nvSpPr>
        <p:spPr>
          <a:xfrm>
            <a:off x="4249638" y="3127177"/>
            <a:ext cx="644723" cy="98227"/>
          </a:xfrm>
          <a:prstGeom prst="rect">
            <a:avLst/>
          </a:prstGeom>
          <a:noFill/>
          <a:ln/>
        </p:spPr>
        <p:txBody>
          <a:bodyPr wrap="none" lIns="0" tIns="0" rIns="0" bIns="0" rtlCol="0" anchor="t">
            <a:spAutoFit/>
          </a:bodyPr>
          <a:lstStyle/>
          <a:p>
            <a:pPr marL="0" indent="0" algn="ctr">
              <a:lnSpc>
                <a:spcPts val="700"/>
              </a:lnSpc>
              <a:buNone/>
            </a:pPr>
            <a:r>
              <a:rPr lang="en-US" sz="516" kern="0" spc="1" dirty="0">
                <a:solidFill>
                  <a:srgbClr val="64FFDA"/>
                </a:solidFill>
                <a:latin typeface="Open Sans" pitchFamily="34" charset="0"/>
                <a:ea typeface="Open Sans" pitchFamily="34" charset="-122"/>
                <a:cs typeface="Open Sans" pitchFamily="34" charset="-120"/>
              </a:rPr>
              <a:t>REMOÇÃO DE PII</a:t>
            </a:r>
            <a:endParaRPr lang="en-US" sz="516" dirty="0"/>
          </a:p>
        </p:txBody>
      </p:sp>
      <p:sp>
        <p:nvSpPr>
          <p:cNvPr id="31" name="Shape 20"/>
          <p:cNvSpPr/>
          <p:nvPr/>
        </p:nvSpPr>
        <p:spPr>
          <a:xfrm>
            <a:off x="5250656" y="1601093"/>
            <a:ext cx="2500313" cy="2286000"/>
          </a:xfrm>
          <a:prstGeom prst="rect">
            <a:avLst/>
          </a:prstGeom>
          <a:solidFill>
            <a:srgbClr val="64FFDA">
              <a:alpha val="5000"/>
            </a:srgbClr>
          </a:solidFill>
          <a:ln w="9144">
            <a:solidFill>
              <a:srgbClr val="64FFDA">
                <a:alpha val="30000"/>
              </a:srgbClr>
            </a:solidFill>
            <a:prstDash val="solid"/>
          </a:ln>
        </p:spPr>
        <p:txBody>
          <a:bodyPr/>
          <a:lstStyle/>
          <a:p>
            <a:endParaRPr lang="pt-BR"/>
          </a:p>
        </p:txBody>
      </p:sp>
      <p:pic>
        <p:nvPicPr>
          <p:cNvPr id="32" name="Image 9" descr="preencoded.png"/>
          <p:cNvPicPr>
            <a:picLocks noChangeAspect="1"/>
          </p:cNvPicPr>
          <p:nvPr/>
        </p:nvPicPr>
        <p:blipFill>
          <a:blip r:embed="rId11"/>
          <a:stretch>
            <a:fillRect/>
          </a:stretch>
        </p:blipFill>
        <p:spPr>
          <a:xfrm>
            <a:off x="5429250" y="1780580"/>
            <a:ext cx="171450" cy="171450"/>
          </a:xfrm>
          <a:prstGeom prst="rect">
            <a:avLst/>
          </a:prstGeom>
        </p:spPr>
      </p:pic>
      <p:sp>
        <p:nvSpPr>
          <p:cNvPr id="33" name="Text 21"/>
          <p:cNvSpPr/>
          <p:nvPr/>
        </p:nvSpPr>
        <p:spPr>
          <a:xfrm>
            <a:off x="5707856" y="1779687"/>
            <a:ext cx="1041202" cy="173236"/>
          </a:xfrm>
          <a:prstGeom prst="rect">
            <a:avLst/>
          </a:prstGeom>
          <a:noFill/>
          <a:ln/>
        </p:spPr>
        <p:txBody>
          <a:bodyPr wrap="none" lIns="0" tIns="0" rIns="0" bIns="0" rtlCol="0" anchor="t">
            <a:spAutoFit/>
          </a:bodyPr>
          <a:lstStyle/>
          <a:p>
            <a:pPr marL="0" indent="0" algn="l">
              <a:lnSpc>
                <a:spcPts val="1400"/>
              </a:lnSpc>
              <a:buNone/>
            </a:pPr>
            <a:r>
              <a:rPr lang="en-US" sz="987" b="1" dirty="0">
                <a:solidFill>
                  <a:srgbClr val="64FFDA"/>
                </a:solidFill>
                <a:latin typeface="Montserrat" pitchFamily="34" charset="0"/>
                <a:ea typeface="Montserrat" pitchFamily="34" charset="-122"/>
                <a:cs typeface="Montserrat" pitchFamily="34" charset="-120"/>
              </a:rPr>
              <a:t>DADOS ÚTEIS</a:t>
            </a:r>
            <a:endParaRPr lang="en-US" sz="987" dirty="0"/>
          </a:p>
        </p:txBody>
      </p:sp>
      <p:sp>
        <p:nvSpPr>
          <p:cNvPr id="34" name="Shape 22"/>
          <p:cNvSpPr/>
          <p:nvPr/>
        </p:nvSpPr>
        <p:spPr>
          <a:xfrm>
            <a:off x="5429250" y="2210098"/>
            <a:ext cx="2143125" cy="275034"/>
          </a:xfrm>
          <a:prstGeom prst="rect">
            <a:avLst/>
          </a:prstGeom>
          <a:solidFill>
            <a:srgbClr val="64FFDA">
              <a:alpha val="10000"/>
            </a:srgbClr>
          </a:solidFill>
          <a:ln/>
        </p:spPr>
        <p:txBody>
          <a:bodyPr/>
          <a:lstStyle/>
          <a:p>
            <a:endParaRPr lang="pt-BR"/>
          </a:p>
        </p:txBody>
      </p:sp>
      <p:pic>
        <p:nvPicPr>
          <p:cNvPr id="35" name="Image 10" descr="preencoded.png"/>
          <p:cNvPicPr>
            <a:picLocks noChangeAspect="1"/>
          </p:cNvPicPr>
          <p:nvPr/>
        </p:nvPicPr>
        <p:blipFill>
          <a:blip r:embed="rId12"/>
          <a:stretch>
            <a:fillRect/>
          </a:stretch>
        </p:blipFill>
        <p:spPr>
          <a:xfrm>
            <a:off x="5536406" y="2297609"/>
            <a:ext cx="142875" cy="100013"/>
          </a:xfrm>
          <a:prstGeom prst="rect">
            <a:avLst/>
          </a:prstGeom>
        </p:spPr>
      </p:pic>
      <p:sp>
        <p:nvSpPr>
          <p:cNvPr id="36" name="Text 23"/>
          <p:cNvSpPr/>
          <p:nvPr/>
        </p:nvSpPr>
        <p:spPr>
          <a:xfrm>
            <a:off x="5750719" y="2281535"/>
            <a:ext cx="789384" cy="132159"/>
          </a:xfrm>
          <a:prstGeom prst="rect">
            <a:avLst/>
          </a:prstGeom>
          <a:noFill/>
          <a:ln/>
        </p:spPr>
        <p:txBody>
          <a:bodyPr wrap="none" lIns="0" tIns="0" rIns="0" bIns="0" rtlCol="0" anchor="t">
            <a:spAutoFit/>
          </a:bodyPr>
          <a:lstStyle/>
          <a:p>
            <a:pPr marL="0" indent="0" algn="l">
              <a:lnSpc>
                <a:spcPts val="900"/>
              </a:lnSpc>
              <a:buNone/>
            </a:pPr>
            <a:r>
              <a:rPr lang="en-US" sz="727" dirty="0">
                <a:solidFill>
                  <a:srgbClr val="64FFDA"/>
                </a:solidFill>
                <a:latin typeface="Roboto Mono" pitchFamily="34" charset="0"/>
                <a:ea typeface="Roboto Mono" pitchFamily="34" charset="-122"/>
                <a:cs typeface="Roboto Mono" pitchFamily="34" charset="-120"/>
              </a:rPr>
              <a:t>[COLABORADOR]</a:t>
            </a:r>
            <a:endParaRPr lang="en-US" sz="727" dirty="0"/>
          </a:p>
        </p:txBody>
      </p:sp>
      <p:sp>
        <p:nvSpPr>
          <p:cNvPr id="37" name="Shape 24"/>
          <p:cNvSpPr/>
          <p:nvPr/>
        </p:nvSpPr>
        <p:spPr>
          <a:xfrm>
            <a:off x="5429250" y="2556570"/>
            <a:ext cx="2143125" cy="275034"/>
          </a:xfrm>
          <a:prstGeom prst="rect">
            <a:avLst/>
          </a:prstGeom>
          <a:solidFill>
            <a:srgbClr val="64FFDA">
              <a:alpha val="10000"/>
            </a:srgbClr>
          </a:solidFill>
          <a:ln/>
        </p:spPr>
        <p:txBody>
          <a:bodyPr/>
          <a:lstStyle/>
          <a:p>
            <a:endParaRPr lang="pt-BR"/>
          </a:p>
        </p:txBody>
      </p:sp>
      <p:pic>
        <p:nvPicPr>
          <p:cNvPr id="38" name="Image 11" descr="preencoded.png"/>
          <p:cNvPicPr>
            <a:picLocks noChangeAspect="1"/>
          </p:cNvPicPr>
          <p:nvPr/>
        </p:nvPicPr>
        <p:blipFill>
          <a:blip r:embed="rId13"/>
          <a:stretch>
            <a:fillRect/>
          </a:stretch>
        </p:blipFill>
        <p:spPr>
          <a:xfrm>
            <a:off x="5536406" y="2644080"/>
            <a:ext cx="142875" cy="100013"/>
          </a:xfrm>
          <a:prstGeom prst="rect">
            <a:avLst/>
          </a:prstGeom>
        </p:spPr>
      </p:pic>
      <p:sp>
        <p:nvSpPr>
          <p:cNvPr id="39" name="Text 25"/>
          <p:cNvSpPr/>
          <p:nvPr/>
        </p:nvSpPr>
        <p:spPr>
          <a:xfrm>
            <a:off x="5750719" y="2628007"/>
            <a:ext cx="485775" cy="132159"/>
          </a:xfrm>
          <a:prstGeom prst="rect">
            <a:avLst/>
          </a:prstGeom>
          <a:noFill/>
          <a:ln/>
        </p:spPr>
        <p:txBody>
          <a:bodyPr wrap="none" lIns="0" tIns="0" rIns="0" bIns="0" rtlCol="0" anchor="t">
            <a:spAutoFit/>
          </a:bodyPr>
          <a:lstStyle/>
          <a:p>
            <a:pPr marL="0" indent="0" algn="l">
              <a:lnSpc>
                <a:spcPts val="900"/>
              </a:lnSpc>
              <a:buNone/>
            </a:pPr>
            <a:r>
              <a:rPr lang="en-US" sz="727" dirty="0">
                <a:solidFill>
                  <a:srgbClr val="64FFDA"/>
                </a:solidFill>
                <a:latin typeface="Roboto Mono" pitchFamily="34" charset="0"/>
                <a:ea typeface="Roboto Mono" pitchFamily="34" charset="-122"/>
                <a:cs typeface="Roboto Mono" pitchFamily="34" charset="-120"/>
              </a:rPr>
              <a:t>[DOC_ID]</a:t>
            </a:r>
            <a:endParaRPr lang="en-US" sz="727" dirty="0"/>
          </a:p>
        </p:txBody>
      </p:sp>
      <p:sp>
        <p:nvSpPr>
          <p:cNvPr id="40" name="Shape 26"/>
          <p:cNvSpPr/>
          <p:nvPr/>
        </p:nvSpPr>
        <p:spPr>
          <a:xfrm>
            <a:off x="5429250" y="2903041"/>
            <a:ext cx="2143125" cy="275034"/>
          </a:xfrm>
          <a:prstGeom prst="rect">
            <a:avLst/>
          </a:prstGeom>
          <a:solidFill>
            <a:srgbClr val="64FFDA">
              <a:alpha val="10000"/>
            </a:srgbClr>
          </a:solidFill>
          <a:ln/>
        </p:spPr>
        <p:txBody>
          <a:bodyPr/>
          <a:lstStyle/>
          <a:p>
            <a:endParaRPr lang="pt-BR"/>
          </a:p>
        </p:txBody>
      </p:sp>
      <p:pic>
        <p:nvPicPr>
          <p:cNvPr id="41" name="Image 12" descr="preencoded.png"/>
          <p:cNvPicPr>
            <a:picLocks noChangeAspect="1"/>
          </p:cNvPicPr>
          <p:nvPr/>
        </p:nvPicPr>
        <p:blipFill>
          <a:blip r:embed="rId14"/>
          <a:stretch>
            <a:fillRect/>
          </a:stretch>
        </p:blipFill>
        <p:spPr>
          <a:xfrm>
            <a:off x="5536406" y="2990552"/>
            <a:ext cx="142875" cy="100013"/>
          </a:xfrm>
          <a:prstGeom prst="rect">
            <a:avLst/>
          </a:prstGeom>
        </p:spPr>
      </p:pic>
      <p:sp>
        <p:nvSpPr>
          <p:cNvPr id="42" name="Text 27"/>
          <p:cNvSpPr/>
          <p:nvPr/>
        </p:nvSpPr>
        <p:spPr>
          <a:xfrm>
            <a:off x="5750719" y="2974479"/>
            <a:ext cx="1032272" cy="132159"/>
          </a:xfrm>
          <a:prstGeom prst="rect">
            <a:avLst/>
          </a:prstGeom>
          <a:noFill/>
          <a:ln/>
        </p:spPr>
        <p:txBody>
          <a:bodyPr wrap="none" lIns="0" tIns="0" rIns="0" bIns="0" rtlCol="0" anchor="t">
            <a:spAutoFit/>
          </a:bodyPr>
          <a:lstStyle/>
          <a:p>
            <a:pPr marL="0" indent="0" algn="l">
              <a:lnSpc>
                <a:spcPts val="900"/>
              </a:lnSpc>
              <a:buNone/>
            </a:pPr>
            <a:r>
              <a:rPr lang="en-US" sz="727" dirty="0">
                <a:solidFill>
                  <a:srgbClr val="64FFDA"/>
                </a:solidFill>
                <a:latin typeface="Roboto Mono" pitchFamily="34" charset="0"/>
                <a:ea typeface="Roboto Mono" pitchFamily="34" charset="-122"/>
                <a:cs typeface="Roboto Mono" pitchFamily="34" charset="-120"/>
              </a:rPr>
              <a:t>[ENDERECO_PADRAO]</a:t>
            </a:r>
            <a:endParaRPr lang="en-US" sz="727" dirty="0"/>
          </a:p>
        </p:txBody>
      </p:sp>
      <p:sp>
        <p:nvSpPr>
          <p:cNvPr id="43" name="Shape 28"/>
          <p:cNvSpPr/>
          <p:nvPr/>
        </p:nvSpPr>
        <p:spPr>
          <a:xfrm>
            <a:off x="5429250" y="3249513"/>
            <a:ext cx="2143125" cy="275034"/>
          </a:xfrm>
          <a:prstGeom prst="rect">
            <a:avLst/>
          </a:prstGeom>
          <a:solidFill>
            <a:srgbClr val="64FFDA">
              <a:alpha val="10000"/>
            </a:srgbClr>
          </a:solidFill>
          <a:ln/>
        </p:spPr>
        <p:txBody>
          <a:bodyPr/>
          <a:lstStyle/>
          <a:p>
            <a:endParaRPr lang="pt-BR"/>
          </a:p>
        </p:txBody>
      </p:sp>
      <p:pic>
        <p:nvPicPr>
          <p:cNvPr id="44" name="Image 13" descr="preencoded.png"/>
          <p:cNvPicPr>
            <a:picLocks noChangeAspect="1"/>
          </p:cNvPicPr>
          <p:nvPr/>
        </p:nvPicPr>
        <p:blipFill>
          <a:blip r:embed="rId15"/>
          <a:stretch>
            <a:fillRect/>
          </a:stretch>
        </p:blipFill>
        <p:spPr>
          <a:xfrm>
            <a:off x="5536406" y="3337024"/>
            <a:ext cx="142875" cy="100013"/>
          </a:xfrm>
          <a:prstGeom prst="rect">
            <a:avLst/>
          </a:prstGeom>
        </p:spPr>
      </p:pic>
      <p:sp>
        <p:nvSpPr>
          <p:cNvPr id="45" name="Text 29"/>
          <p:cNvSpPr/>
          <p:nvPr/>
        </p:nvSpPr>
        <p:spPr>
          <a:xfrm>
            <a:off x="5750719" y="3320951"/>
            <a:ext cx="1032272" cy="132159"/>
          </a:xfrm>
          <a:prstGeom prst="rect">
            <a:avLst/>
          </a:prstGeom>
          <a:noFill/>
          <a:ln/>
        </p:spPr>
        <p:txBody>
          <a:bodyPr wrap="none" lIns="0" tIns="0" rIns="0" bIns="0" rtlCol="0" anchor="t">
            <a:spAutoFit/>
          </a:bodyPr>
          <a:lstStyle/>
          <a:p>
            <a:pPr marL="0" indent="0" algn="l">
              <a:lnSpc>
                <a:spcPts val="900"/>
              </a:lnSpc>
              <a:buNone/>
            </a:pPr>
            <a:r>
              <a:rPr lang="en-US" sz="727" dirty="0">
                <a:solidFill>
                  <a:srgbClr val="64FFDA"/>
                </a:solidFill>
                <a:latin typeface="Roboto Mono" pitchFamily="34" charset="0"/>
                <a:ea typeface="Roboto Mono" pitchFamily="34" charset="-122"/>
                <a:cs typeface="Roboto Mono" pitchFamily="34" charset="-120"/>
              </a:rPr>
              <a:t>Faixa Salarial: A</a:t>
            </a:r>
            <a:endParaRPr lang="en-US" sz="727" dirty="0"/>
          </a:p>
        </p:txBody>
      </p:sp>
      <p:sp>
        <p:nvSpPr>
          <p:cNvPr id="46" name="Shape 30"/>
          <p:cNvSpPr/>
          <p:nvPr/>
        </p:nvSpPr>
        <p:spPr>
          <a:xfrm>
            <a:off x="5429250" y="3595985"/>
            <a:ext cx="2143125" cy="275034"/>
          </a:xfrm>
          <a:prstGeom prst="rect">
            <a:avLst/>
          </a:prstGeom>
          <a:solidFill>
            <a:srgbClr val="64FFDA">
              <a:alpha val="10000"/>
            </a:srgbClr>
          </a:solidFill>
          <a:ln/>
        </p:spPr>
        <p:txBody>
          <a:bodyPr/>
          <a:lstStyle/>
          <a:p>
            <a:endParaRPr lang="pt-BR"/>
          </a:p>
        </p:txBody>
      </p:sp>
      <p:pic>
        <p:nvPicPr>
          <p:cNvPr id="47" name="Image 14" descr="preencoded.png"/>
          <p:cNvPicPr>
            <a:picLocks noChangeAspect="1"/>
          </p:cNvPicPr>
          <p:nvPr/>
        </p:nvPicPr>
        <p:blipFill>
          <a:blip r:embed="rId16"/>
          <a:stretch>
            <a:fillRect/>
          </a:stretch>
        </p:blipFill>
        <p:spPr>
          <a:xfrm>
            <a:off x="5536406" y="3683496"/>
            <a:ext cx="142875" cy="100013"/>
          </a:xfrm>
          <a:prstGeom prst="rect">
            <a:avLst/>
          </a:prstGeom>
        </p:spPr>
      </p:pic>
      <p:sp>
        <p:nvSpPr>
          <p:cNvPr id="48" name="Text 31"/>
          <p:cNvSpPr/>
          <p:nvPr/>
        </p:nvSpPr>
        <p:spPr>
          <a:xfrm>
            <a:off x="5750719" y="3667423"/>
            <a:ext cx="910828" cy="132159"/>
          </a:xfrm>
          <a:prstGeom prst="rect">
            <a:avLst/>
          </a:prstGeom>
          <a:noFill/>
          <a:ln/>
        </p:spPr>
        <p:txBody>
          <a:bodyPr wrap="none" lIns="0" tIns="0" rIns="0" bIns="0" rtlCol="0" anchor="t">
            <a:spAutoFit/>
          </a:bodyPr>
          <a:lstStyle/>
          <a:p>
            <a:pPr marL="0" indent="0" algn="l">
              <a:lnSpc>
                <a:spcPts val="900"/>
              </a:lnSpc>
              <a:buNone/>
            </a:pPr>
            <a:r>
              <a:rPr lang="en-US" sz="727" dirty="0">
                <a:solidFill>
                  <a:srgbClr val="64FFDA"/>
                </a:solidFill>
                <a:latin typeface="Roboto Mono" pitchFamily="34" charset="0"/>
                <a:ea typeface="Roboto Mono" pitchFamily="34" charset="-122"/>
                <a:cs typeface="Roboto Mono" pitchFamily="34" charset="-120"/>
              </a:rPr>
              <a:t>[DADO_SENSIVEL]</a:t>
            </a:r>
            <a:endParaRPr lang="en-US" sz="727" dirty="0"/>
          </a:p>
        </p:txBody>
      </p:sp>
      <p:pic>
        <p:nvPicPr>
          <p:cNvPr id="49" name="Image 15" descr="preencoded.png"/>
          <p:cNvPicPr>
            <a:picLocks noChangeAspect="1"/>
          </p:cNvPicPr>
          <p:nvPr/>
        </p:nvPicPr>
        <p:blipFill>
          <a:blip r:embed="rId17"/>
          <a:stretch>
            <a:fillRect/>
          </a:stretch>
        </p:blipFill>
        <p:spPr>
          <a:xfrm>
            <a:off x="6007001" y="3887093"/>
            <a:ext cx="85725" cy="85725"/>
          </a:xfrm>
          <a:prstGeom prst="rect">
            <a:avLst/>
          </a:prstGeom>
        </p:spPr>
      </p:pic>
      <p:sp>
        <p:nvSpPr>
          <p:cNvPr id="50" name="Text 32"/>
          <p:cNvSpPr/>
          <p:nvPr/>
        </p:nvSpPr>
        <p:spPr>
          <a:xfrm>
            <a:off x="6092726" y="3871020"/>
            <a:ext cx="901898" cy="116086"/>
          </a:xfrm>
          <a:prstGeom prst="rect">
            <a:avLst/>
          </a:prstGeom>
          <a:noFill/>
          <a:ln/>
        </p:spPr>
        <p:txBody>
          <a:bodyPr wrap="none" lIns="0" tIns="0" rIns="0" bIns="0" rtlCol="0" anchor="t">
            <a:spAutoFit/>
          </a:bodyPr>
          <a:lstStyle/>
          <a:p>
            <a:pPr marL="0" indent="0" algn="ctr">
              <a:lnSpc>
                <a:spcPts val="800"/>
              </a:lnSpc>
              <a:buNone/>
            </a:pPr>
            <a:r>
              <a:rPr lang="en-US" sz="621" dirty="0">
                <a:solidFill>
                  <a:srgbClr val="64FFDA"/>
                </a:solidFill>
                <a:latin typeface="Open Sans" pitchFamily="34" charset="0"/>
                <a:ea typeface="Open Sans" pitchFamily="34" charset="-122"/>
                <a:cs typeface="Open Sans" pitchFamily="34" charset="-120"/>
              </a:rPr>
              <a:t>SEGURO PARA TREINO</a:t>
            </a:r>
            <a:endParaRPr lang="en-US" sz="621" dirty="0"/>
          </a:p>
        </p:txBody>
      </p:sp>
      <p:sp>
        <p:nvSpPr>
          <p:cNvPr id="51" name="Shape 33"/>
          <p:cNvSpPr/>
          <p:nvPr/>
        </p:nvSpPr>
        <p:spPr>
          <a:xfrm>
            <a:off x="428625" y="4200525"/>
            <a:ext cx="8286750" cy="514350"/>
          </a:xfrm>
          <a:prstGeom prst="rect">
            <a:avLst/>
          </a:prstGeom>
          <a:solidFill>
            <a:srgbClr val="FFFFFF">
              <a:alpha val="5000"/>
            </a:srgbClr>
          </a:solidFill>
          <a:ln w="9144">
            <a:solidFill>
              <a:srgbClr val="FFFFFF">
                <a:alpha val="10000"/>
              </a:srgbClr>
            </a:solidFill>
            <a:prstDash val="solid"/>
          </a:ln>
        </p:spPr>
        <p:txBody>
          <a:bodyPr/>
          <a:lstStyle/>
          <a:p>
            <a:endParaRPr lang="pt-BR"/>
          </a:p>
        </p:txBody>
      </p:sp>
      <p:pic>
        <p:nvPicPr>
          <p:cNvPr id="52" name="Image 16" descr="preencoded.png"/>
          <p:cNvPicPr>
            <a:picLocks noChangeAspect="1"/>
          </p:cNvPicPr>
          <p:nvPr/>
        </p:nvPicPr>
        <p:blipFill>
          <a:blip r:embed="rId18"/>
          <a:stretch>
            <a:fillRect/>
          </a:stretch>
        </p:blipFill>
        <p:spPr>
          <a:xfrm>
            <a:off x="1672530" y="4357688"/>
            <a:ext cx="267891" cy="214313"/>
          </a:xfrm>
          <a:prstGeom prst="rect">
            <a:avLst/>
          </a:prstGeom>
        </p:spPr>
      </p:pic>
      <p:sp>
        <p:nvSpPr>
          <p:cNvPr id="53" name="Text 34"/>
          <p:cNvSpPr/>
          <p:nvPr/>
        </p:nvSpPr>
        <p:spPr>
          <a:xfrm>
            <a:off x="2083296" y="4367510"/>
            <a:ext cx="5388173" cy="194667"/>
          </a:xfrm>
          <a:prstGeom prst="rect">
            <a:avLst/>
          </a:prstGeom>
          <a:noFill/>
          <a:ln/>
        </p:spPr>
        <p:txBody>
          <a:bodyPr wrap="none" lIns="0" tIns="0" rIns="0" bIns="0" rtlCol="0" anchor="t">
            <a:spAutoFit/>
          </a:bodyPr>
          <a:lstStyle/>
          <a:p>
            <a:pPr marL="0" indent="0" algn="l">
              <a:lnSpc>
                <a:spcPts val="1400"/>
              </a:lnSpc>
              <a:buNone/>
            </a:pPr>
            <a:r>
              <a:rPr lang="en-US" sz="987" b="1" dirty="0">
                <a:solidFill>
                  <a:srgbClr val="E6F1FF"/>
                </a:solidFill>
                <a:latin typeface="Open Sans" pitchFamily="34" charset="0"/>
                <a:ea typeface="Open Sans" pitchFamily="34" charset="-122"/>
                <a:cs typeface="Open Sans" pitchFamily="34" charset="-120"/>
              </a:rPr>
              <a:t>Princípio: Se a IA não precisa do dado específico para realizar a tarefa, corte-o.</a:t>
            </a:r>
            <a:endParaRPr lang="en-US" sz="987"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name="Slide 47">
    <p:spTree>
      <p:nvGrpSpPr>
        <p:cNvPr id="1" name=""/>
        <p:cNvGrpSpPr/>
        <p:nvPr/>
      </p:nvGrpSpPr>
      <p:grpSpPr>
        <a:xfrm>
          <a:off x="0" y="0"/>
          <a:ext cx="0" cy="0"/>
          <a:chOff x="0" y="0"/>
          <a:chExt cx="0" cy="0"/>
        </a:xfrm>
      </p:grpSpPr>
      <p:sp>
        <p:nvSpPr>
          <p:cNvPr id="3" name="Shape 0"/>
          <p:cNvSpPr/>
          <p:nvPr/>
        </p:nvSpPr>
        <p:spPr>
          <a:xfrm>
            <a:off x="428625" y="428625"/>
            <a:ext cx="8286750" cy="664369"/>
          </a:xfrm>
          <a:prstGeom prst="rect">
            <a:avLst/>
          </a:prstGeom>
          <a:solidFill>
            <a:srgbClr val="000000">
              <a:alpha val="0"/>
            </a:srgbClr>
          </a:solidFill>
          <a:ln/>
        </p:spPr>
        <p:txBody>
          <a:bodyPr/>
          <a:lstStyle/>
          <a:p>
            <a:endParaRPr lang="pt-BR"/>
          </a:p>
        </p:txBody>
      </p:sp>
      <p:sp>
        <p:nvSpPr>
          <p:cNvPr id="4" name="Shape 1"/>
          <p:cNvSpPr/>
          <p:nvPr/>
        </p:nvSpPr>
        <p:spPr>
          <a:xfrm>
            <a:off x="428625" y="428625"/>
            <a:ext cx="28575" cy="664369"/>
          </a:xfrm>
          <a:prstGeom prst="rect">
            <a:avLst/>
          </a:prstGeom>
          <a:solidFill>
            <a:srgbClr val="64FFDA"/>
          </a:solidFill>
          <a:ln/>
        </p:spPr>
        <p:txBody>
          <a:bodyPr/>
          <a:lstStyle/>
          <a:p>
            <a:endParaRPr lang="pt-BR"/>
          </a:p>
        </p:txBody>
      </p:sp>
      <p:sp>
        <p:nvSpPr>
          <p:cNvPr id="5" name="Text 2"/>
          <p:cNvSpPr/>
          <p:nvPr/>
        </p:nvSpPr>
        <p:spPr>
          <a:xfrm>
            <a:off x="571500" y="428625"/>
            <a:ext cx="8143875" cy="366117"/>
          </a:xfrm>
          <a:prstGeom prst="rect">
            <a:avLst/>
          </a:prstGeom>
          <a:noFill/>
          <a:ln/>
        </p:spPr>
        <p:txBody>
          <a:bodyPr wrap="none" lIns="0" tIns="0" rIns="0" bIns="0" rtlCol="0" anchor="t">
            <a:spAutoFit/>
          </a:bodyPr>
          <a:lstStyle/>
          <a:p>
            <a:pPr marL="0" indent="0" algn="l">
              <a:lnSpc>
                <a:spcPts val="2800"/>
              </a:lnSpc>
              <a:buNone/>
            </a:pPr>
            <a:r>
              <a:rPr lang="en-US" sz="2121" b="1" dirty="0">
                <a:solidFill>
                  <a:srgbClr val="E6F1FF"/>
                </a:solidFill>
                <a:latin typeface="Montserrat" pitchFamily="34" charset="0"/>
                <a:ea typeface="Montserrat" pitchFamily="34" charset="-122"/>
                <a:cs typeface="Montserrat" pitchFamily="34" charset="-120"/>
              </a:rPr>
              <a:t>ANONIMIZAÇÃO VS. PSEUDOANONIMIZAÇÃO</a:t>
            </a:r>
            <a:endParaRPr lang="en-US" sz="2121" dirty="0"/>
          </a:p>
        </p:txBody>
      </p:sp>
      <p:sp>
        <p:nvSpPr>
          <p:cNvPr id="6" name="Text 3"/>
          <p:cNvSpPr/>
          <p:nvPr/>
        </p:nvSpPr>
        <p:spPr>
          <a:xfrm>
            <a:off x="571500" y="866180"/>
            <a:ext cx="8143875" cy="226814"/>
          </a:xfrm>
          <a:prstGeom prst="rect">
            <a:avLst/>
          </a:prstGeom>
          <a:noFill/>
          <a:ln/>
        </p:spPr>
        <p:txBody>
          <a:bodyPr wrap="none" lIns="0" tIns="0" rIns="0" bIns="0" rtlCol="0" anchor="t">
            <a:spAutoFit/>
          </a:bodyPr>
          <a:lstStyle/>
          <a:p>
            <a:pPr marL="0" indent="0" algn="l">
              <a:lnSpc>
                <a:spcPts val="1600"/>
              </a:lnSpc>
              <a:buNone/>
            </a:pPr>
            <a:r>
              <a:rPr lang="en-US" sz="1269" dirty="0">
                <a:solidFill>
                  <a:srgbClr val="64FFDA"/>
                </a:solidFill>
                <a:latin typeface="Roboto Mono" pitchFamily="34" charset="0"/>
                <a:ea typeface="Roboto Mono" pitchFamily="34" charset="-122"/>
                <a:cs typeface="Roboto Mono" pitchFamily="34" charset="-120"/>
              </a:rPr>
              <a:t>A Diferença entre Esconder e Destruir o Vínculo</a:t>
            </a:r>
            <a:endParaRPr lang="en-US" sz="1269" dirty="0"/>
          </a:p>
        </p:txBody>
      </p:sp>
      <p:sp>
        <p:nvSpPr>
          <p:cNvPr id="7" name="Shape 4"/>
          <p:cNvSpPr/>
          <p:nvPr/>
        </p:nvSpPr>
        <p:spPr>
          <a:xfrm>
            <a:off x="428625" y="1378744"/>
            <a:ext cx="4000500" cy="3384352"/>
          </a:xfrm>
          <a:prstGeom prst="rect">
            <a:avLst/>
          </a:prstGeom>
          <a:solidFill>
            <a:srgbClr val="FFCE56">
              <a:alpha val="5000"/>
            </a:srgbClr>
          </a:solidFill>
          <a:ln/>
        </p:spPr>
        <p:txBody>
          <a:bodyPr/>
          <a:lstStyle/>
          <a:p>
            <a:endParaRPr lang="pt-BR"/>
          </a:p>
        </p:txBody>
      </p:sp>
      <p:sp>
        <p:nvSpPr>
          <p:cNvPr id="8" name="Shape 5"/>
          <p:cNvSpPr/>
          <p:nvPr/>
        </p:nvSpPr>
        <p:spPr>
          <a:xfrm>
            <a:off x="428625" y="1378744"/>
            <a:ext cx="4000500" cy="42863"/>
          </a:xfrm>
          <a:prstGeom prst="rect">
            <a:avLst/>
          </a:prstGeom>
          <a:solidFill>
            <a:srgbClr val="FFCE56"/>
          </a:solidFill>
          <a:ln/>
        </p:spPr>
        <p:txBody>
          <a:bodyPr/>
          <a:lstStyle/>
          <a:p>
            <a:endParaRPr lang="pt-BR"/>
          </a:p>
        </p:txBody>
      </p:sp>
      <p:sp>
        <p:nvSpPr>
          <p:cNvPr id="9" name="Shape 6"/>
          <p:cNvSpPr/>
          <p:nvPr/>
        </p:nvSpPr>
        <p:spPr>
          <a:xfrm>
            <a:off x="4421981" y="1378744"/>
            <a:ext cx="7144" cy="3384352"/>
          </a:xfrm>
          <a:prstGeom prst="rect">
            <a:avLst/>
          </a:prstGeom>
          <a:solidFill>
            <a:srgbClr val="FFFFFF"/>
          </a:solidFill>
          <a:ln/>
        </p:spPr>
        <p:txBody>
          <a:bodyPr/>
          <a:lstStyle/>
          <a:p>
            <a:endParaRPr lang="pt-BR"/>
          </a:p>
        </p:txBody>
      </p:sp>
      <p:sp>
        <p:nvSpPr>
          <p:cNvPr id="10" name="Shape 7"/>
          <p:cNvSpPr/>
          <p:nvPr/>
        </p:nvSpPr>
        <p:spPr>
          <a:xfrm>
            <a:off x="428625" y="4755952"/>
            <a:ext cx="4000500" cy="7144"/>
          </a:xfrm>
          <a:prstGeom prst="rect">
            <a:avLst/>
          </a:prstGeom>
          <a:solidFill>
            <a:srgbClr val="FFFFFF"/>
          </a:solidFill>
          <a:ln/>
        </p:spPr>
        <p:txBody>
          <a:bodyPr/>
          <a:lstStyle/>
          <a:p>
            <a:endParaRPr lang="pt-BR"/>
          </a:p>
        </p:txBody>
      </p:sp>
      <p:sp>
        <p:nvSpPr>
          <p:cNvPr id="11" name="Shape 8"/>
          <p:cNvSpPr/>
          <p:nvPr/>
        </p:nvSpPr>
        <p:spPr>
          <a:xfrm>
            <a:off x="428625" y="1378744"/>
            <a:ext cx="7144" cy="3384352"/>
          </a:xfrm>
          <a:prstGeom prst="rect">
            <a:avLst/>
          </a:prstGeom>
          <a:solidFill>
            <a:srgbClr val="FFFFFF"/>
          </a:solidFill>
          <a:ln/>
        </p:spPr>
        <p:txBody>
          <a:bodyPr/>
          <a:lstStyle/>
          <a:p>
            <a:endParaRPr lang="pt-BR"/>
          </a:p>
        </p:txBody>
      </p:sp>
      <p:sp>
        <p:nvSpPr>
          <p:cNvPr id="12" name="Shape 9"/>
          <p:cNvSpPr/>
          <p:nvPr/>
        </p:nvSpPr>
        <p:spPr>
          <a:xfrm>
            <a:off x="2175272" y="1557338"/>
            <a:ext cx="500063" cy="603647"/>
          </a:xfrm>
          <a:prstGeom prst="roundRect">
            <a:avLst/>
          </a:prstGeom>
          <a:solidFill>
            <a:srgbClr val="000000">
              <a:alpha val="20000"/>
            </a:srgbClr>
          </a:solidFill>
          <a:ln/>
        </p:spPr>
        <p:txBody>
          <a:bodyPr/>
          <a:lstStyle/>
          <a:p>
            <a:endParaRPr lang="pt-BR"/>
          </a:p>
        </p:txBody>
      </p:sp>
      <p:pic>
        <p:nvPicPr>
          <p:cNvPr id="13" name="Image 1" descr="preencoded.png"/>
          <p:cNvPicPr>
            <a:picLocks noChangeAspect="1"/>
          </p:cNvPicPr>
          <p:nvPr/>
        </p:nvPicPr>
        <p:blipFill>
          <a:blip r:embed="rId3"/>
          <a:stretch>
            <a:fillRect/>
          </a:stretch>
        </p:blipFill>
        <p:spPr>
          <a:xfrm>
            <a:off x="2282428" y="1719858"/>
            <a:ext cx="285750" cy="285750"/>
          </a:xfrm>
          <a:prstGeom prst="rect">
            <a:avLst/>
          </a:prstGeom>
        </p:spPr>
      </p:pic>
      <p:sp>
        <p:nvSpPr>
          <p:cNvPr id="14" name="Text 10"/>
          <p:cNvSpPr/>
          <p:nvPr/>
        </p:nvSpPr>
        <p:spPr>
          <a:xfrm>
            <a:off x="607219" y="2268141"/>
            <a:ext cx="3636169" cy="208955"/>
          </a:xfrm>
          <a:prstGeom prst="rect">
            <a:avLst/>
          </a:prstGeom>
          <a:noFill/>
          <a:ln/>
        </p:spPr>
        <p:txBody>
          <a:bodyPr wrap="none" lIns="0" tIns="0" rIns="0" bIns="0" rtlCol="0" anchor="t">
            <a:spAutoFit/>
          </a:bodyPr>
          <a:lstStyle/>
          <a:p>
            <a:pPr marL="0" indent="0" algn="ctr">
              <a:lnSpc>
                <a:spcPts val="1600"/>
              </a:lnSpc>
              <a:buNone/>
            </a:pPr>
            <a:r>
              <a:rPr lang="en-US" sz="1193" b="1" dirty="0">
                <a:solidFill>
                  <a:srgbClr val="FFFFFF"/>
                </a:solidFill>
                <a:latin typeface="Montserrat" pitchFamily="34" charset="0"/>
                <a:ea typeface="Montserrat" pitchFamily="34" charset="-122"/>
                <a:cs typeface="Montserrat" pitchFamily="34" charset="-120"/>
              </a:rPr>
              <a:t>PSEUDOANONIMIZAÇÃO</a:t>
            </a:r>
            <a:endParaRPr lang="en-US" sz="1193" dirty="0"/>
          </a:p>
        </p:txBody>
      </p:sp>
      <p:sp>
        <p:nvSpPr>
          <p:cNvPr id="15" name="Text 11"/>
          <p:cNvSpPr/>
          <p:nvPr/>
        </p:nvSpPr>
        <p:spPr>
          <a:xfrm>
            <a:off x="607219" y="2512814"/>
            <a:ext cx="3636169" cy="285750"/>
          </a:xfrm>
          <a:prstGeom prst="rect">
            <a:avLst/>
          </a:prstGeom>
          <a:noFill/>
          <a:ln/>
        </p:spPr>
        <p:txBody>
          <a:bodyPr wrap="square" lIns="0" tIns="0" rIns="0" bIns="0" rtlCol="0" anchor="t">
            <a:spAutoFit/>
          </a:bodyPr>
          <a:lstStyle/>
          <a:p>
            <a:pPr marL="0" indent="0" algn="ctr">
              <a:lnSpc>
                <a:spcPts val="900"/>
              </a:lnSpc>
              <a:buNone/>
            </a:pPr>
            <a:r>
              <a:rPr lang="en-US" sz="727" dirty="0">
                <a:solidFill>
                  <a:srgbClr val="A8B2D1"/>
                </a:solidFill>
                <a:latin typeface="Open Sans" pitchFamily="34" charset="0"/>
                <a:ea typeface="Open Sans" pitchFamily="34" charset="-122"/>
                <a:cs typeface="Open Sans" pitchFamily="34" charset="-120"/>
              </a:rPr>
              <a:t>O dado perde a identificação direta, mas pode ser revertido com uma chave segura.</a:t>
            </a:r>
            <a:endParaRPr lang="en-US" sz="727" dirty="0"/>
          </a:p>
        </p:txBody>
      </p:sp>
      <p:sp>
        <p:nvSpPr>
          <p:cNvPr id="16" name="Shape 12"/>
          <p:cNvSpPr/>
          <p:nvPr/>
        </p:nvSpPr>
        <p:spPr>
          <a:xfrm>
            <a:off x="607219" y="3012877"/>
            <a:ext cx="3636169" cy="1085850"/>
          </a:xfrm>
          <a:prstGeom prst="rect">
            <a:avLst/>
          </a:prstGeom>
          <a:solidFill>
            <a:srgbClr val="000000">
              <a:alpha val="30000"/>
            </a:srgbClr>
          </a:solidFill>
          <a:ln/>
        </p:spPr>
        <p:txBody>
          <a:bodyPr/>
          <a:lstStyle/>
          <a:p>
            <a:endParaRPr lang="pt-BR"/>
          </a:p>
        </p:txBody>
      </p:sp>
      <p:sp>
        <p:nvSpPr>
          <p:cNvPr id="17" name="Text 13"/>
          <p:cNvSpPr/>
          <p:nvPr/>
        </p:nvSpPr>
        <p:spPr>
          <a:xfrm>
            <a:off x="714375" y="3120033"/>
            <a:ext cx="3421856" cy="94655"/>
          </a:xfrm>
          <a:prstGeom prst="rect">
            <a:avLst/>
          </a:prstGeom>
          <a:noFill/>
          <a:ln/>
        </p:spPr>
        <p:txBody>
          <a:bodyPr wrap="none" lIns="0" tIns="0" rIns="0" bIns="0" rtlCol="0" anchor="t">
            <a:spAutoFit/>
          </a:bodyPr>
          <a:lstStyle/>
          <a:p>
            <a:pPr marL="0" indent="0" algn="l">
              <a:lnSpc>
                <a:spcPts val="700"/>
              </a:lnSpc>
              <a:buNone/>
            </a:pPr>
            <a:r>
              <a:rPr lang="en-US" sz="516" dirty="0">
                <a:solidFill>
                  <a:srgbClr val="A8B2D1"/>
                </a:solidFill>
                <a:latin typeface="Roboto Mono" pitchFamily="34" charset="0"/>
                <a:ea typeface="Roboto Mono" pitchFamily="34" charset="-122"/>
                <a:cs typeface="Roboto Mono" pitchFamily="34" charset="-120"/>
              </a:rPr>
              <a:t>ORIGINAL</a:t>
            </a:r>
            <a:endParaRPr lang="en-US" sz="516" dirty="0"/>
          </a:p>
        </p:txBody>
      </p:sp>
      <p:sp>
        <p:nvSpPr>
          <p:cNvPr id="18" name="Shape 14"/>
          <p:cNvSpPr/>
          <p:nvPr/>
        </p:nvSpPr>
        <p:spPr>
          <a:xfrm>
            <a:off x="714375" y="3228975"/>
            <a:ext cx="3421856" cy="189309"/>
          </a:xfrm>
          <a:prstGeom prst="rect">
            <a:avLst/>
          </a:prstGeom>
          <a:solidFill>
            <a:srgbClr val="FFFFFF">
              <a:alpha val="10000"/>
            </a:srgbClr>
          </a:solidFill>
          <a:ln/>
        </p:spPr>
        <p:txBody>
          <a:bodyPr/>
          <a:lstStyle/>
          <a:p>
            <a:endParaRPr lang="pt-BR"/>
          </a:p>
        </p:txBody>
      </p:sp>
      <p:sp>
        <p:nvSpPr>
          <p:cNvPr id="19" name="Text 15"/>
          <p:cNvSpPr/>
          <p:nvPr/>
        </p:nvSpPr>
        <p:spPr>
          <a:xfrm>
            <a:off x="714375" y="3228975"/>
            <a:ext cx="3421856" cy="189309"/>
          </a:xfrm>
          <a:prstGeom prst="rect">
            <a:avLst/>
          </a:prstGeom>
          <a:noFill/>
          <a:ln/>
        </p:spPr>
        <p:txBody>
          <a:bodyPr wrap="square" lIns="68072" tIns="34036" rIns="68072" bIns="34036" rtlCol="0" anchor="t">
            <a:spAutoFit/>
          </a:bodyPr>
          <a:lstStyle/>
          <a:p>
            <a:pPr marL="0" indent="0" algn="l">
              <a:lnSpc>
                <a:spcPts val="900"/>
              </a:lnSpc>
              <a:buNone/>
            </a:pPr>
            <a:r>
              <a:rPr lang="en-US" sz="727" dirty="0">
                <a:solidFill>
                  <a:srgbClr val="FFFFFF"/>
                </a:solidFill>
                <a:latin typeface="Roboto Mono" pitchFamily="34" charset="0"/>
                <a:ea typeface="Roboto Mono" pitchFamily="34" charset="-122"/>
                <a:cs typeface="Roboto Mono" pitchFamily="34" charset="-120"/>
              </a:rPr>
              <a:t>João Silva | CPF 123</a:t>
            </a:r>
            <a:endParaRPr lang="en-US" sz="727" dirty="0"/>
          </a:p>
        </p:txBody>
      </p:sp>
      <p:pic>
        <p:nvPicPr>
          <p:cNvPr id="20" name="Image 2" descr="preencoded.png"/>
          <p:cNvPicPr>
            <a:picLocks noChangeAspect="1"/>
          </p:cNvPicPr>
          <p:nvPr/>
        </p:nvPicPr>
        <p:blipFill>
          <a:blip r:embed="rId4"/>
          <a:stretch>
            <a:fillRect/>
          </a:stretch>
        </p:blipFill>
        <p:spPr>
          <a:xfrm>
            <a:off x="2387798" y="3507581"/>
            <a:ext cx="75009" cy="100013"/>
          </a:xfrm>
          <a:prstGeom prst="rect">
            <a:avLst/>
          </a:prstGeom>
        </p:spPr>
      </p:pic>
      <p:sp>
        <p:nvSpPr>
          <p:cNvPr id="21" name="Text 16"/>
          <p:cNvSpPr/>
          <p:nvPr/>
        </p:nvSpPr>
        <p:spPr>
          <a:xfrm>
            <a:off x="714375" y="3693319"/>
            <a:ext cx="3421856" cy="94655"/>
          </a:xfrm>
          <a:prstGeom prst="rect">
            <a:avLst/>
          </a:prstGeom>
          <a:noFill/>
          <a:ln/>
        </p:spPr>
        <p:txBody>
          <a:bodyPr wrap="none" lIns="0" tIns="0" rIns="0" bIns="0" rtlCol="0" anchor="t">
            <a:spAutoFit/>
          </a:bodyPr>
          <a:lstStyle/>
          <a:p>
            <a:pPr marL="0" indent="0" algn="l">
              <a:lnSpc>
                <a:spcPts val="700"/>
              </a:lnSpc>
              <a:buNone/>
            </a:pPr>
            <a:r>
              <a:rPr lang="en-US" sz="516" dirty="0">
                <a:solidFill>
                  <a:srgbClr val="A8B2D1"/>
                </a:solidFill>
                <a:latin typeface="Roboto Mono" pitchFamily="34" charset="0"/>
                <a:ea typeface="Roboto Mono" pitchFamily="34" charset="-122"/>
                <a:cs typeface="Roboto Mono" pitchFamily="34" charset="-120"/>
              </a:rPr>
              <a:t>TRANSFORMADO</a:t>
            </a:r>
            <a:endParaRPr lang="en-US" sz="516" dirty="0"/>
          </a:p>
        </p:txBody>
      </p:sp>
      <p:sp>
        <p:nvSpPr>
          <p:cNvPr id="22" name="Shape 17"/>
          <p:cNvSpPr/>
          <p:nvPr/>
        </p:nvSpPr>
        <p:spPr>
          <a:xfrm>
            <a:off x="714375" y="3802261"/>
            <a:ext cx="539353" cy="189309"/>
          </a:xfrm>
          <a:prstGeom prst="rect">
            <a:avLst/>
          </a:prstGeom>
          <a:solidFill>
            <a:srgbClr val="FFFFFF">
              <a:alpha val="10000"/>
            </a:srgbClr>
          </a:solidFill>
          <a:ln/>
        </p:spPr>
        <p:txBody>
          <a:bodyPr/>
          <a:lstStyle/>
          <a:p>
            <a:endParaRPr lang="pt-BR"/>
          </a:p>
        </p:txBody>
      </p:sp>
      <p:sp>
        <p:nvSpPr>
          <p:cNvPr id="23" name="Text 18"/>
          <p:cNvSpPr/>
          <p:nvPr/>
        </p:nvSpPr>
        <p:spPr>
          <a:xfrm>
            <a:off x="714375" y="3802261"/>
            <a:ext cx="539353" cy="189309"/>
          </a:xfrm>
          <a:prstGeom prst="rect">
            <a:avLst/>
          </a:prstGeom>
          <a:noFill/>
          <a:ln/>
        </p:spPr>
        <p:txBody>
          <a:bodyPr wrap="square" lIns="68072" tIns="34036" rIns="68072" bIns="34036" rtlCol="0" anchor="t">
            <a:spAutoFit/>
          </a:bodyPr>
          <a:lstStyle/>
          <a:p>
            <a:pPr marL="0" indent="0" algn="l">
              <a:lnSpc>
                <a:spcPts val="900"/>
              </a:lnSpc>
              <a:buNone/>
            </a:pPr>
            <a:r>
              <a:rPr lang="en-US" sz="727" dirty="0">
                <a:solidFill>
                  <a:srgbClr val="FFFFFF"/>
                </a:solidFill>
                <a:latin typeface="Roboto Mono" pitchFamily="34" charset="0"/>
                <a:ea typeface="Roboto Mono" pitchFamily="34" charset="-122"/>
                <a:cs typeface="Roboto Mono" pitchFamily="34" charset="-120"/>
              </a:rPr>
              <a:t>ID_882A</a:t>
            </a:r>
            <a:endParaRPr lang="en-US" sz="727" dirty="0"/>
          </a:p>
        </p:txBody>
      </p:sp>
      <p:pic>
        <p:nvPicPr>
          <p:cNvPr id="24" name="Image 3" descr="preencoded.png"/>
          <p:cNvPicPr>
            <a:picLocks noChangeAspect="1"/>
          </p:cNvPicPr>
          <p:nvPr/>
        </p:nvPicPr>
        <p:blipFill>
          <a:blip r:embed="rId5"/>
          <a:stretch>
            <a:fillRect/>
          </a:stretch>
        </p:blipFill>
        <p:spPr>
          <a:xfrm>
            <a:off x="3125391" y="3848695"/>
            <a:ext cx="100013" cy="100013"/>
          </a:xfrm>
          <a:prstGeom prst="rect">
            <a:avLst/>
          </a:prstGeom>
        </p:spPr>
      </p:pic>
      <p:sp>
        <p:nvSpPr>
          <p:cNvPr id="25" name="Text 19"/>
          <p:cNvSpPr/>
          <p:nvPr/>
        </p:nvSpPr>
        <p:spPr>
          <a:xfrm>
            <a:off x="3225403" y="3830836"/>
            <a:ext cx="910828" cy="132159"/>
          </a:xfrm>
          <a:prstGeom prst="rect">
            <a:avLst/>
          </a:prstGeom>
          <a:noFill/>
          <a:ln/>
        </p:spPr>
        <p:txBody>
          <a:bodyPr wrap="none" lIns="0" tIns="0" rIns="0" bIns="0" rtlCol="0" anchor="t">
            <a:spAutoFit/>
          </a:bodyPr>
          <a:lstStyle/>
          <a:p>
            <a:pPr marL="0" indent="0" algn="l">
              <a:lnSpc>
                <a:spcPts val="900"/>
              </a:lnSpc>
              <a:buNone/>
            </a:pPr>
            <a:r>
              <a:rPr lang="en-US" sz="727" dirty="0">
                <a:solidFill>
                  <a:srgbClr val="FFCE56"/>
                </a:solidFill>
                <a:latin typeface="Roboto Mono" pitchFamily="34" charset="0"/>
                <a:ea typeface="Roboto Mono" pitchFamily="34" charset="-122"/>
                <a:cs typeface="Roboto Mono" pitchFamily="34" charset="-120"/>
              </a:rPr>
              <a:t>Chave Guardada</a:t>
            </a:r>
            <a:endParaRPr lang="en-US" sz="727" dirty="0"/>
          </a:p>
        </p:txBody>
      </p:sp>
      <p:sp>
        <p:nvSpPr>
          <p:cNvPr id="26" name="Shape 20"/>
          <p:cNvSpPr/>
          <p:nvPr/>
        </p:nvSpPr>
        <p:spPr>
          <a:xfrm>
            <a:off x="1793081" y="4291608"/>
            <a:ext cx="1264444" cy="292894"/>
          </a:xfrm>
          <a:prstGeom prst="roundRect">
            <a:avLst/>
          </a:prstGeom>
          <a:solidFill>
            <a:srgbClr val="FFCE56">
              <a:alpha val="20000"/>
            </a:srgbClr>
          </a:solidFill>
          <a:ln w="9144">
            <a:solidFill>
              <a:srgbClr val="FFCE56"/>
            </a:solidFill>
            <a:prstDash val="solid"/>
          </a:ln>
        </p:spPr>
        <p:txBody>
          <a:bodyPr/>
          <a:lstStyle/>
          <a:p>
            <a:endParaRPr lang="pt-BR"/>
          </a:p>
        </p:txBody>
      </p:sp>
      <p:pic>
        <p:nvPicPr>
          <p:cNvPr id="27" name="Image 4" descr="preencoded.png"/>
          <p:cNvPicPr>
            <a:picLocks noChangeAspect="1"/>
          </p:cNvPicPr>
          <p:nvPr/>
        </p:nvPicPr>
        <p:blipFill>
          <a:blip r:embed="rId6"/>
          <a:stretch>
            <a:fillRect/>
          </a:stretch>
        </p:blipFill>
        <p:spPr>
          <a:xfrm>
            <a:off x="1943100" y="4395192"/>
            <a:ext cx="100013" cy="100013"/>
          </a:xfrm>
          <a:prstGeom prst="rect">
            <a:avLst/>
          </a:prstGeom>
        </p:spPr>
      </p:pic>
      <p:sp>
        <p:nvSpPr>
          <p:cNvPr id="28" name="Text 21"/>
          <p:cNvSpPr/>
          <p:nvPr/>
        </p:nvSpPr>
        <p:spPr>
          <a:xfrm>
            <a:off x="2114550" y="4377333"/>
            <a:ext cx="792956" cy="135731"/>
          </a:xfrm>
          <a:prstGeom prst="rect">
            <a:avLst/>
          </a:prstGeom>
          <a:noFill/>
          <a:ln/>
        </p:spPr>
        <p:txBody>
          <a:bodyPr wrap="none" lIns="0" tIns="0" rIns="0" bIns="0" rtlCol="0" anchor="t">
            <a:spAutoFit/>
          </a:bodyPr>
          <a:lstStyle/>
          <a:p>
            <a:pPr marL="0" indent="0" algn="l">
              <a:lnSpc>
                <a:spcPts val="900"/>
              </a:lnSpc>
              <a:buNone/>
            </a:pPr>
            <a:r>
              <a:rPr lang="en-US" sz="683" b="1" dirty="0">
                <a:solidFill>
                  <a:srgbClr val="FFCE56"/>
                </a:solidFill>
                <a:latin typeface="Open Sans" pitchFamily="34" charset="0"/>
                <a:ea typeface="Open Sans" pitchFamily="34" charset="-122"/>
                <a:cs typeface="Open Sans" pitchFamily="34" charset="-120"/>
              </a:rPr>
              <a:t>LGPD APLICA-SE</a:t>
            </a:r>
            <a:endParaRPr lang="en-US" sz="683" dirty="0"/>
          </a:p>
        </p:txBody>
      </p:sp>
      <p:sp>
        <p:nvSpPr>
          <p:cNvPr id="29" name="Shape 22"/>
          <p:cNvSpPr/>
          <p:nvPr/>
        </p:nvSpPr>
        <p:spPr>
          <a:xfrm>
            <a:off x="4707731" y="1378744"/>
            <a:ext cx="4007644" cy="3384352"/>
          </a:xfrm>
          <a:prstGeom prst="rect">
            <a:avLst/>
          </a:prstGeom>
          <a:solidFill>
            <a:srgbClr val="64FFDA">
              <a:alpha val="5000"/>
            </a:srgbClr>
          </a:solidFill>
          <a:ln/>
        </p:spPr>
        <p:txBody>
          <a:bodyPr/>
          <a:lstStyle/>
          <a:p>
            <a:endParaRPr lang="pt-BR"/>
          </a:p>
        </p:txBody>
      </p:sp>
      <p:sp>
        <p:nvSpPr>
          <p:cNvPr id="30" name="Shape 23"/>
          <p:cNvSpPr/>
          <p:nvPr/>
        </p:nvSpPr>
        <p:spPr>
          <a:xfrm>
            <a:off x="4707731" y="1378744"/>
            <a:ext cx="4007644" cy="42863"/>
          </a:xfrm>
          <a:prstGeom prst="rect">
            <a:avLst/>
          </a:prstGeom>
          <a:solidFill>
            <a:srgbClr val="64FFDA"/>
          </a:solidFill>
          <a:ln/>
        </p:spPr>
        <p:txBody>
          <a:bodyPr/>
          <a:lstStyle/>
          <a:p>
            <a:endParaRPr lang="pt-BR"/>
          </a:p>
        </p:txBody>
      </p:sp>
      <p:sp>
        <p:nvSpPr>
          <p:cNvPr id="31" name="Shape 24"/>
          <p:cNvSpPr/>
          <p:nvPr/>
        </p:nvSpPr>
        <p:spPr>
          <a:xfrm>
            <a:off x="8708231" y="1378744"/>
            <a:ext cx="7144" cy="3384352"/>
          </a:xfrm>
          <a:prstGeom prst="rect">
            <a:avLst/>
          </a:prstGeom>
          <a:solidFill>
            <a:srgbClr val="FFFFFF"/>
          </a:solidFill>
          <a:ln/>
        </p:spPr>
        <p:txBody>
          <a:bodyPr/>
          <a:lstStyle/>
          <a:p>
            <a:endParaRPr lang="pt-BR"/>
          </a:p>
        </p:txBody>
      </p:sp>
      <p:sp>
        <p:nvSpPr>
          <p:cNvPr id="32" name="Shape 25"/>
          <p:cNvSpPr/>
          <p:nvPr/>
        </p:nvSpPr>
        <p:spPr>
          <a:xfrm>
            <a:off x="4707731" y="4755952"/>
            <a:ext cx="4007644" cy="7144"/>
          </a:xfrm>
          <a:prstGeom prst="rect">
            <a:avLst/>
          </a:prstGeom>
          <a:solidFill>
            <a:srgbClr val="FFFFFF"/>
          </a:solidFill>
          <a:ln/>
        </p:spPr>
        <p:txBody>
          <a:bodyPr/>
          <a:lstStyle/>
          <a:p>
            <a:endParaRPr lang="pt-BR"/>
          </a:p>
        </p:txBody>
      </p:sp>
      <p:sp>
        <p:nvSpPr>
          <p:cNvPr id="33" name="Shape 26"/>
          <p:cNvSpPr/>
          <p:nvPr/>
        </p:nvSpPr>
        <p:spPr>
          <a:xfrm>
            <a:off x="4707731" y="1378744"/>
            <a:ext cx="7144" cy="3384352"/>
          </a:xfrm>
          <a:prstGeom prst="rect">
            <a:avLst/>
          </a:prstGeom>
          <a:solidFill>
            <a:srgbClr val="FFFFFF"/>
          </a:solidFill>
          <a:ln/>
        </p:spPr>
        <p:txBody>
          <a:bodyPr/>
          <a:lstStyle/>
          <a:p>
            <a:endParaRPr lang="pt-BR"/>
          </a:p>
        </p:txBody>
      </p:sp>
      <p:sp>
        <p:nvSpPr>
          <p:cNvPr id="34" name="Shape 27"/>
          <p:cNvSpPr/>
          <p:nvPr/>
        </p:nvSpPr>
        <p:spPr>
          <a:xfrm>
            <a:off x="6429375" y="1557338"/>
            <a:ext cx="571500" cy="603647"/>
          </a:xfrm>
          <a:prstGeom prst="ellipse">
            <a:avLst/>
          </a:prstGeom>
          <a:solidFill>
            <a:srgbClr val="000000">
              <a:alpha val="20000"/>
            </a:srgbClr>
          </a:solidFill>
          <a:ln/>
        </p:spPr>
        <p:txBody>
          <a:bodyPr/>
          <a:lstStyle/>
          <a:p>
            <a:endParaRPr lang="pt-BR"/>
          </a:p>
        </p:txBody>
      </p:sp>
      <p:pic>
        <p:nvPicPr>
          <p:cNvPr id="35" name="Image 5" descr="preencoded.png"/>
          <p:cNvPicPr>
            <a:picLocks noChangeAspect="1"/>
          </p:cNvPicPr>
          <p:nvPr/>
        </p:nvPicPr>
        <p:blipFill>
          <a:blip r:embed="rId7"/>
          <a:stretch>
            <a:fillRect/>
          </a:stretch>
        </p:blipFill>
        <p:spPr>
          <a:xfrm>
            <a:off x="6536531" y="1719858"/>
            <a:ext cx="357188" cy="285750"/>
          </a:xfrm>
          <a:prstGeom prst="rect">
            <a:avLst/>
          </a:prstGeom>
        </p:spPr>
      </p:pic>
      <p:sp>
        <p:nvSpPr>
          <p:cNvPr id="36" name="Text 28"/>
          <p:cNvSpPr/>
          <p:nvPr/>
        </p:nvSpPr>
        <p:spPr>
          <a:xfrm>
            <a:off x="5206901" y="2268141"/>
            <a:ext cx="3016448" cy="208955"/>
          </a:xfrm>
          <a:prstGeom prst="rect">
            <a:avLst/>
          </a:prstGeom>
          <a:noFill/>
          <a:ln/>
        </p:spPr>
        <p:txBody>
          <a:bodyPr wrap="none" lIns="0" tIns="0" rIns="0" bIns="0" rtlCol="0" anchor="t">
            <a:spAutoFit/>
          </a:bodyPr>
          <a:lstStyle/>
          <a:p>
            <a:pPr marL="0" indent="0" algn="ctr">
              <a:lnSpc>
                <a:spcPts val="1600"/>
              </a:lnSpc>
              <a:buNone/>
            </a:pPr>
            <a:r>
              <a:rPr lang="en-US" sz="1193" b="1" dirty="0">
                <a:solidFill>
                  <a:srgbClr val="FFFFFF"/>
                </a:solidFill>
                <a:latin typeface="Montserrat" pitchFamily="34" charset="0"/>
                <a:ea typeface="Montserrat" pitchFamily="34" charset="-122"/>
                <a:cs typeface="Montserrat" pitchFamily="34" charset="-120"/>
              </a:rPr>
              <a:t>ANONIMIZAÇÃO</a:t>
            </a:r>
            <a:endParaRPr lang="en-US" sz="1193" dirty="0"/>
          </a:p>
        </p:txBody>
      </p:sp>
      <p:sp>
        <p:nvSpPr>
          <p:cNvPr id="37" name="Text 29"/>
          <p:cNvSpPr/>
          <p:nvPr/>
        </p:nvSpPr>
        <p:spPr>
          <a:xfrm>
            <a:off x="5206901" y="2512814"/>
            <a:ext cx="3016448" cy="285750"/>
          </a:xfrm>
          <a:prstGeom prst="rect">
            <a:avLst/>
          </a:prstGeom>
          <a:noFill/>
          <a:ln/>
        </p:spPr>
        <p:txBody>
          <a:bodyPr wrap="square" lIns="0" tIns="0" rIns="0" bIns="0" rtlCol="0" anchor="t">
            <a:spAutoFit/>
          </a:bodyPr>
          <a:lstStyle/>
          <a:p>
            <a:pPr marL="0" indent="0" algn="ctr">
              <a:lnSpc>
                <a:spcPts val="900"/>
              </a:lnSpc>
              <a:buNone/>
            </a:pPr>
            <a:r>
              <a:rPr lang="en-US" sz="727" dirty="0">
                <a:solidFill>
                  <a:srgbClr val="A8B2D1"/>
                </a:solidFill>
                <a:latin typeface="Open Sans" pitchFamily="34" charset="0"/>
                <a:ea typeface="Open Sans" pitchFamily="34" charset="-122"/>
                <a:cs typeface="Open Sans" pitchFamily="34" charset="-120"/>
              </a:rPr>
              <a:t>O vínculo com o titular é quebrado permanentemente. Irreversível.</a:t>
            </a:r>
            <a:endParaRPr lang="en-US" sz="727" dirty="0"/>
          </a:p>
        </p:txBody>
      </p:sp>
      <p:sp>
        <p:nvSpPr>
          <p:cNvPr id="38" name="Shape 30"/>
          <p:cNvSpPr/>
          <p:nvPr/>
        </p:nvSpPr>
        <p:spPr>
          <a:xfrm>
            <a:off x="4893469" y="3012877"/>
            <a:ext cx="3643313" cy="1085850"/>
          </a:xfrm>
          <a:prstGeom prst="rect">
            <a:avLst/>
          </a:prstGeom>
          <a:solidFill>
            <a:srgbClr val="000000">
              <a:alpha val="30000"/>
            </a:srgbClr>
          </a:solidFill>
          <a:ln/>
        </p:spPr>
        <p:txBody>
          <a:bodyPr/>
          <a:lstStyle/>
          <a:p>
            <a:endParaRPr lang="pt-BR"/>
          </a:p>
        </p:txBody>
      </p:sp>
      <p:sp>
        <p:nvSpPr>
          <p:cNvPr id="39" name="Text 31"/>
          <p:cNvSpPr/>
          <p:nvPr/>
        </p:nvSpPr>
        <p:spPr>
          <a:xfrm>
            <a:off x="5000625" y="3120033"/>
            <a:ext cx="3429000" cy="94655"/>
          </a:xfrm>
          <a:prstGeom prst="rect">
            <a:avLst/>
          </a:prstGeom>
          <a:noFill/>
          <a:ln/>
        </p:spPr>
        <p:txBody>
          <a:bodyPr wrap="none" lIns="0" tIns="0" rIns="0" bIns="0" rtlCol="0" anchor="t">
            <a:spAutoFit/>
          </a:bodyPr>
          <a:lstStyle/>
          <a:p>
            <a:pPr marL="0" indent="0" algn="l">
              <a:lnSpc>
                <a:spcPts val="700"/>
              </a:lnSpc>
              <a:buNone/>
            </a:pPr>
            <a:r>
              <a:rPr lang="en-US" sz="516" dirty="0">
                <a:solidFill>
                  <a:srgbClr val="A8B2D1"/>
                </a:solidFill>
                <a:latin typeface="Roboto Mono" pitchFamily="34" charset="0"/>
                <a:ea typeface="Roboto Mono" pitchFamily="34" charset="-122"/>
                <a:cs typeface="Roboto Mono" pitchFamily="34" charset="-120"/>
              </a:rPr>
              <a:t>ORIGINAL</a:t>
            </a:r>
            <a:endParaRPr lang="en-US" sz="516" dirty="0"/>
          </a:p>
        </p:txBody>
      </p:sp>
      <p:sp>
        <p:nvSpPr>
          <p:cNvPr id="40" name="Shape 32"/>
          <p:cNvSpPr/>
          <p:nvPr/>
        </p:nvSpPr>
        <p:spPr>
          <a:xfrm>
            <a:off x="5000625" y="3228975"/>
            <a:ext cx="3429000" cy="189309"/>
          </a:xfrm>
          <a:prstGeom prst="rect">
            <a:avLst/>
          </a:prstGeom>
          <a:solidFill>
            <a:srgbClr val="FFFFFF">
              <a:alpha val="10000"/>
            </a:srgbClr>
          </a:solidFill>
          <a:ln/>
        </p:spPr>
        <p:txBody>
          <a:bodyPr/>
          <a:lstStyle/>
          <a:p>
            <a:endParaRPr lang="pt-BR"/>
          </a:p>
        </p:txBody>
      </p:sp>
      <p:sp>
        <p:nvSpPr>
          <p:cNvPr id="41" name="Text 33"/>
          <p:cNvSpPr/>
          <p:nvPr/>
        </p:nvSpPr>
        <p:spPr>
          <a:xfrm>
            <a:off x="5000625" y="3228975"/>
            <a:ext cx="3429000" cy="189309"/>
          </a:xfrm>
          <a:prstGeom prst="rect">
            <a:avLst/>
          </a:prstGeom>
          <a:noFill/>
          <a:ln/>
        </p:spPr>
        <p:txBody>
          <a:bodyPr wrap="square" lIns="68072" tIns="34036" rIns="68072" bIns="34036" rtlCol="0" anchor="t">
            <a:spAutoFit/>
          </a:bodyPr>
          <a:lstStyle/>
          <a:p>
            <a:pPr marL="0" indent="0" algn="l">
              <a:lnSpc>
                <a:spcPts val="900"/>
              </a:lnSpc>
              <a:buNone/>
            </a:pPr>
            <a:r>
              <a:rPr lang="en-US" sz="727" dirty="0">
                <a:solidFill>
                  <a:srgbClr val="FFFFFF"/>
                </a:solidFill>
                <a:latin typeface="Roboto Mono" pitchFamily="34" charset="0"/>
                <a:ea typeface="Roboto Mono" pitchFamily="34" charset="-122"/>
                <a:cs typeface="Roboto Mono" pitchFamily="34" charset="-120"/>
              </a:rPr>
              <a:t>João Silva | CPF 123</a:t>
            </a:r>
            <a:endParaRPr lang="en-US" sz="727" dirty="0"/>
          </a:p>
        </p:txBody>
      </p:sp>
      <p:pic>
        <p:nvPicPr>
          <p:cNvPr id="42" name="Image 6" descr="preencoded.png"/>
          <p:cNvPicPr>
            <a:picLocks noChangeAspect="1"/>
          </p:cNvPicPr>
          <p:nvPr/>
        </p:nvPicPr>
        <p:blipFill>
          <a:blip r:embed="rId4"/>
          <a:stretch>
            <a:fillRect/>
          </a:stretch>
        </p:blipFill>
        <p:spPr>
          <a:xfrm>
            <a:off x="6677620" y="3507581"/>
            <a:ext cx="75009" cy="100013"/>
          </a:xfrm>
          <a:prstGeom prst="rect">
            <a:avLst/>
          </a:prstGeom>
        </p:spPr>
      </p:pic>
      <p:sp>
        <p:nvSpPr>
          <p:cNvPr id="43" name="Text 34"/>
          <p:cNvSpPr/>
          <p:nvPr/>
        </p:nvSpPr>
        <p:spPr>
          <a:xfrm>
            <a:off x="5000625" y="3693319"/>
            <a:ext cx="3429000" cy="94655"/>
          </a:xfrm>
          <a:prstGeom prst="rect">
            <a:avLst/>
          </a:prstGeom>
          <a:noFill/>
          <a:ln/>
        </p:spPr>
        <p:txBody>
          <a:bodyPr wrap="none" lIns="0" tIns="0" rIns="0" bIns="0" rtlCol="0" anchor="t">
            <a:spAutoFit/>
          </a:bodyPr>
          <a:lstStyle/>
          <a:p>
            <a:pPr marL="0" indent="0" algn="l">
              <a:lnSpc>
                <a:spcPts val="700"/>
              </a:lnSpc>
              <a:buNone/>
            </a:pPr>
            <a:r>
              <a:rPr lang="en-US" sz="516" dirty="0">
                <a:solidFill>
                  <a:srgbClr val="A8B2D1"/>
                </a:solidFill>
                <a:latin typeface="Roboto Mono" pitchFamily="34" charset="0"/>
                <a:ea typeface="Roboto Mono" pitchFamily="34" charset="-122"/>
                <a:cs typeface="Roboto Mono" pitchFamily="34" charset="-120"/>
              </a:rPr>
              <a:t>TRANSFORMADO</a:t>
            </a:r>
            <a:endParaRPr lang="en-US" sz="516" dirty="0"/>
          </a:p>
        </p:txBody>
      </p:sp>
      <p:sp>
        <p:nvSpPr>
          <p:cNvPr id="44" name="Shape 35"/>
          <p:cNvSpPr/>
          <p:nvPr/>
        </p:nvSpPr>
        <p:spPr>
          <a:xfrm>
            <a:off x="5000625" y="3802261"/>
            <a:ext cx="1207294" cy="189309"/>
          </a:xfrm>
          <a:prstGeom prst="rect">
            <a:avLst/>
          </a:prstGeom>
          <a:solidFill>
            <a:srgbClr val="FFFFFF">
              <a:alpha val="10000"/>
            </a:srgbClr>
          </a:solidFill>
          <a:ln/>
        </p:spPr>
        <p:txBody>
          <a:bodyPr/>
          <a:lstStyle/>
          <a:p>
            <a:endParaRPr lang="pt-BR"/>
          </a:p>
        </p:txBody>
      </p:sp>
      <p:sp>
        <p:nvSpPr>
          <p:cNvPr id="45" name="Text 36"/>
          <p:cNvSpPr/>
          <p:nvPr/>
        </p:nvSpPr>
        <p:spPr>
          <a:xfrm>
            <a:off x="5000625" y="3802261"/>
            <a:ext cx="1207294" cy="189309"/>
          </a:xfrm>
          <a:prstGeom prst="rect">
            <a:avLst/>
          </a:prstGeom>
          <a:noFill/>
          <a:ln/>
        </p:spPr>
        <p:txBody>
          <a:bodyPr wrap="square" lIns="68072" tIns="34036" rIns="68072" bIns="34036" rtlCol="0" anchor="t">
            <a:spAutoFit/>
          </a:bodyPr>
          <a:lstStyle/>
          <a:p>
            <a:pPr marL="0" indent="0" algn="l">
              <a:lnSpc>
                <a:spcPts val="900"/>
              </a:lnSpc>
              <a:buNone/>
            </a:pPr>
            <a:r>
              <a:rPr lang="en-US" sz="727" dirty="0">
                <a:solidFill>
                  <a:srgbClr val="FFFFFF"/>
                </a:solidFill>
                <a:latin typeface="Roboto Mono" pitchFamily="34" charset="0"/>
                <a:ea typeface="Roboto Mono" pitchFamily="34" charset="-122"/>
                <a:cs typeface="Roboto Mono" pitchFamily="34" charset="-120"/>
              </a:rPr>
              <a:t>Homem, 30 anos, SP</a:t>
            </a:r>
            <a:endParaRPr lang="en-US" sz="727" dirty="0"/>
          </a:p>
        </p:txBody>
      </p:sp>
      <p:sp>
        <p:nvSpPr>
          <p:cNvPr id="46" name="Shape 37"/>
          <p:cNvSpPr/>
          <p:nvPr/>
        </p:nvSpPr>
        <p:spPr>
          <a:xfrm>
            <a:off x="5956102" y="4241602"/>
            <a:ext cx="1518047" cy="292894"/>
          </a:xfrm>
          <a:prstGeom prst="roundRect">
            <a:avLst/>
          </a:prstGeom>
          <a:solidFill>
            <a:srgbClr val="64FFDA">
              <a:alpha val="20000"/>
            </a:srgbClr>
          </a:solidFill>
          <a:ln w="9144">
            <a:solidFill>
              <a:srgbClr val="64FFDA"/>
            </a:solidFill>
            <a:prstDash val="solid"/>
          </a:ln>
        </p:spPr>
        <p:txBody>
          <a:bodyPr/>
          <a:lstStyle/>
          <a:p>
            <a:endParaRPr lang="pt-BR"/>
          </a:p>
        </p:txBody>
      </p:sp>
      <p:pic>
        <p:nvPicPr>
          <p:cNvPr id="47" name="Image 7" descr="preencoded.png"/>
          <p:cNvPicPr>
            <a:picLocks noChangeAspect="1"/>
          </p:cNvPicPr>
          <p:nvPr/>
        </p:nvPicPr>
        <p:blipFill>
          <a:blip r:embed="rId8"/>
          <a:stretch>
            <a:fillRect/>
          </a:stretch>
        </p:blipFill>
        <p:spPr>
          <a:xfrm>
            <a:off x="6106120" y="4330898"/>
            <a:ext cx="100013" cy="100013"/>
          </a:xfrm>
          <a:prstGeom prst="rect">
            <a:avLst/>
          </a:prstGeom>
        </p:spPr>
      </p:pic>
      <p:sp>
        <p:nvSpPr>
          <p:cNvPr id="48" name="Text 38"/>
          <p:cNvSpPr/>
          <p:nvPr/>
        </p:nvSpPr>
        <p:spPr>
          <a:xfrm>
            <a:off x="6277570" y="4313039"/>
            <a:ext cx="1046559" cy="135731"/>
          </a:xfrm>
          <a:prstGeom prst="rect">
            <a:avLst/>
          </a:prstGeom>
          <a:noFill/>
          <a:ln/>
        </p:spPr>
        <p:txBody>
          <a:bodyPr wrap="none" lIns="0" tIns="0" rIns="0" bIns="0" rtlCol="0" anchor="t">
            <a:spAutoFit/>
          </a:bodyPr>
          <a:lstStyle/>
          <a:p>
            <a:pPr marL="0" indent="0" algn="l">
              <a:lnSpc>
                <a:spcPts val="900"/>
              </a:lnSpc>
              <a:buNone/>
            </a:pPr>
            <a:r>
              <a:rPr lang="en-US" sz="683" b="1" dirty="0">
                <a:solidFill>
                  <a:srgbClr val="64FFDA"/>
                </a:solidFill>
                <a:latin typeface="Open Sans" pitchFamily="34" charset="0"/>
                <a:ea typeface="Open Sans" pitchFamily="34" charset="-122"/>
                <a:cs typeface="Open Sans" pitchFamily="34" charset="-120"/>
              </a:rPr>
              <a:t>LGPD NÃO SE APLICA</a:t>
            </a:r>
            <a:endParaRPr lang="en-US" sz="683" dirty="0"/>
          </a:p>
        </p:txBody>
      </p:sp>
      <p:sp>
        <p:nvSpPr>
          <p:cNvPr id="49" name="Shape 39"/>
          <p:cNvSpPr/>
          <p:nvPr/>
        </p:nvSpPr>
        <p:spPr>
          <a:xfrm>
            <a:off x="428625" y="4841677"/>
            <a:ext cx="8286750" cy="403622"/>
          </a:xfrm>
          <a:prstGeom prst="rect">
            <a:avLst/>
          </a:prstGeom>
          <a:solidFill>
            <a:srgbClr val="FFFFFF">
              <a:alpha val="5000"/>
            </a:srgbClr>
          </a:solidFill>
          <a:ln w="9144">
            <a:solidFill>
              <a:srgbClr val="FFFFFF">
                <a:alpha val="10000"/>
              </a:srgbClr>
            </a:solidFill>
            <a:prstDash val="solid"/>
          </a:ln>
        </p:spPr>
        <p:txBody>
          <a:bodyPr/>
          <a:lstStyle/>
          <a:p>
            <a:endParaRPr lang="pt-BR"/>
          </a:p>
        </p:txBody>
      </p:sp>
      <p:pic>
        <p:nvPicPr>
          <p:cNvPr id="50" name="Image 8" descr="preencoded.png"/>
          <p:cNvPicPr>
            <a:picLocks noChangeAspect="1"/>
          </p:cNvPicPr>
          <p:nvPr/>
        </p:nvPicPr>
        <p:blipFill>
          <a:blip r:embed="rId9"/>
          <a:stretch>
            <a:fillRect/>
          </a:stretch>
        </p:blipFill>
        <p:spPr>
          <a:xfrm>
            <a:off x="1477863" y="4950619"/>
            <a:ext cx="128588" cy="171450"/>
          </a:xfrm>
          <a:prstGeom prst="rect">
            <a:avLst/>
          </a:prstGeom>
        </p:spPr>
      </p:pic>
      <p:sp>
        <p:nvSpPr>
          <p:cNvPr id="51" name="Text 40"/>
          <p:cNvSpPr/>
          <p:nvPr/>
        </p:nvSpPr>
        <p:spPr>
          <a:xfrm>
            <a:off x="1713607" y="4948833"/>
            <a:ext cx="5952530" cy="175022"/>
          </a:xfrm>
          <a:prstGeom prst="rect">
            <a:avLst/>
          </a:prstGeom>
          <a:noFill/>
          <a:ln/>
        </p:spPr>
        <p:txBody>
          <a:bodyPr wrap="none" lIns="0" tIns="0" rIns="0" bIns="0" rtlCol="0" anchor="t">
            <a:spAutoFit/>
          </a:bodyPr>
          <a:lstStyle/>
          <a:p>
            <a:pPr marL="0" indent="0" algn="l">
              <a:lnSpc>
                <a:spcPts val="1200"/>
              </a:lnSpc>
              <a:buNone/>
            </a:pPr>
            <a:r>
              <a:rPr lang="en-US" sz="885" b="1" dirty="0">
                <a:solidFill>
                  <a:srgbClr val="E6F1FF"/>
                </a:solidFill>
                <a:latin typeface="Open Sans" pitchFamily="34" charset="0"/>
                <a:ea typeface="Open Sans" pitchFamily="34" charset="-122"/>
                <a:cs typeface="Open Sans" pitchFamily="34" charset="-120"/>
              </a:rPr>
              <a:t>Insight para IA:</a:t>
            </a:r>
            <a:r>
              <a:rPr lang="en-US" sz="942" dirty="0">
                <a:solidFill>
                  <a:srgbClr val="E6F1FF"/>
                </a:solidFill>
                <a:latin typeface="Open Sans" pitchFamily="34" charset="0"/>
                <a:ea typeface="Open Sans" pitchFamily="34" charset="-122"/>
                <a:cs typeface="Open Sans" pitchFamily="34" charset="-120"/>
              </a:rPr>
              <a:t> Treinar modelos com dados </a:t>
            </a:r>
            <a:r>
              <a:rPr lang="en-US" sz="942" i="1" dirty="0">
                <a:solidFill>
                  <a:srgbClr val="E6F1FF"/>
                </a:solidFill>
                <a:latin typeface="Open Sans" pitchFamily="34" charset="0"/>
                <a:ea typeface="Open Sans" pitchFamily="34" charset="-122"/>
                <a:cs typeface="Open Sans" pitchFamily="34" charset="-120"/>
              </a:rPr>
              <a:t>anonimizados</a:t>
            </a:r>
            <a:r>
              <a:rPr lang="en-US" sz="942" dirty="0">
                <a:solidFill>
                  <a:srgbClr val="E6F1FF"/>
                </a:solidFill>
                <a:latin typeface="Open Sans" pitchFamily="34" charset="0"/>
                <a:ea typeface="Open Sans" pitchFamily="34" charset="-122"/>
                <a:cs typeface="Open Sans" pitchFamily="34" charset="-120"/>
              </a:rPr>
              <a:t> (estatísticos) elimina riscos de privacidade.</a:t>
            </a:r>
            <a:endParaRPr lang="en-US" sz="942"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name="Slide 48">
    <p:spTree>
      <p:nvGrpSpPr>
        <p:cNvPr id="1" name=""/>
        <p:cNvGrpSpPr/>
        <p:nvPr/>
      </p:nvGrpSpPr>
      <p:grpSpPr>
        <a:xfrm>
          <a:off x="0" y="0"/>
          <a:ext cx="0" cy="0"/>
          <a:chOff x="0" y="0"/>
          <a:chExt cx="0" cy="0"/>
        </a:xfrm>
      </p:grpSpPr>
      <p:sp>
        <p:nvSpPr>
          <p:cNvPr id="3" name="Shape 0"/>
          <p:cNvSpPr/>
          <p:nvPr/>
        </p:nvSpPr>
        <p:spPr>
          <a:xfrm>
            <a:off x="428625" y="428625"/>
            <a:ext cx="8286750" cy="716161"/>
          </a:xfrm>
          <a:prstGeom prst="rect">
            <a:avLst/>
          </a:prstGeom>
          <a:solidFill>
            <a:srgbClr val="000000">
              <a:alpha val="0"/>
            </a:srgbClr>
          </a:solidFill>
          <a:ln/>
        </p:spPr>
        <p:txBody>
          <a:bodyPr/>
          <a:lstStyle/>
          <a:p>
            <a:endParaRPr lang="pt-BR"/>
          </a:p>
        </p:txBody>
      </p:sp>
      <p:sp>
        <p:nvSpPr>
          <p:cNvPr id="4" name="Shape 1"/>
          <p:cNvSpPr/>
          <p:nvPr/>
        </p:nvSpPr>
        <p:spPr>
          <a:xfrm>
            <a:off x="428625" y="428625"/>
            <a:ext cx="28575" cy="716161"/>
          </a:xfrm>
          <a:prstGeom prst="rect">
            <a:avLst/>
          </a:prstGeom>
          <a:solidFill>
            <a:srgbClr val="FFCE56"/>
          </a:solidFill>
          <a:ln/>
        </p:spPr>
        <p:txBody>
          <a:bodyPr/>
          <a:lstStyle/>
          <a:p>
            <a:endParaRPr lang="pt-BR"/>
          </a:p>
        </p:txBody>
      </p:sp>
      <p:sp>
        <p:nvSpPr>
          <p:cNvPr id="5" name="Text 2"/>
          <p:cNvSpPr/>
          <p:nvPr/>
        </p:nvSpPr>
        <p:spPr>
          <a:xfrm>
            <a:off x="571500" y="428625"/>
            <a:ext cx="8143875" cy="417909"/>
          </a:xfrm>
          <a:prstGeom prst="rect">
            <a:avLst/>
          </a:prstGeom>
          <a:noFill/>
          <a:ln/>
        </p:spPr>
        <p:txBody>
          <a:bodyPr wrap="none" lIns="0" tIns="0" rIns="0" bIns="0" rtlCol="0" anchor="t">
            <a:spAutoFit/>
          </a:bodyPr>
          <a:lstStyle/>
          <a:p>
            <a:pPr marL="0" indent="0" algn="l">
              <a:lnSpc>
                <a:spcPts val="3200"/>
              </a:lnSpc>
              <a:buNone/>
            </a:pPr>
            <a:r>
              <a:rPr lang="en-US" sz="2436" b="1" dirty="0">
                <a:solidFill>
                  <a:srgbClr val="E6F1FF"/>
                </a:solidFill>
                <a:latin typeface="Montserrat" pitchFamily="34" charset="0"/>
                <a:ea typeface="Montserrat" pitchFamily="34" charset="-122"/>
                <a:cs typeface="Montserrat" pitchFamily="34" charset="-120"/>
              </a:rPr>
              <a:t>DPIA / RIPD</a:t>
            </a:r>
            <a:endParaRPr lang="en-US" sz="2436" dirty="0"/>
          </a:p>
        </p:txBody>
      </p:sp>
      <p:sp>
        <p:nvSpPr>
          <p:cNvPr id="6" name="Text 3"/>
          <p:cNvSpPr/>
          <p:nvPr/>
        </p:nvSpPr>
        <p:spPr>
          <a:xfrm>
            <a:off x="571500" y="917972"/>
            <a:ext cx="8143875" cy="226814"/>
          </a:xfrm>
          <a:prstGeom prst="rect">
            <a:avLst/>
          </a:prstGeom>
          <a:noFill/>
          <a:ln/>
        </p:spPr>
        <p:txBody>
          <a:bodyPr wrap="none" lIns="0" tIns="0" rIns="0" bIns="0" rtlCol="0" anchor="t">
            <a:spAutoFit/>
          </a:bodyPr>
          <a:lstStyle/>
          <a:p>
            <a:pPr marL="0" indent="0" algn="l">
              <a:lnSpc>
                <a:spcPts val="1600"/>
              </a:lnSpc>
              <a:buNone/>
            </a:pPr>
            <a:r>
              <a:rPr lang="en-US" sz="1269" dirty="0">
                <a:solidFill>
                  <a:srgbClr val="FFCE56"/>
                </a:solidFill>
                <a:latin typeface="Roboto Mono" pitchFamily="34" charset="0"/>
                <a:ea typeface="Roboto Mono" pitchFamily="34" charset="-122"/>
                <a:cs typeface="Roboto Mono" pitchFamily="34" charset="-120"/>
              </a:rPr>
              <a:t>Relatório de Impacto à Proteção de Dados</a:t>
            </a:r>
            <a:endParaRPr lang="en-US" sz="1269" dirty="0"/>
          </a:p>
        </p:txBody>
      </p:sp>
      <p:sp>
        <p:nvSpPr>
          <p:cNvPr id="7" name="Shape 4"/>
          <p:cNvSpPr/>
          <p:nvPr/>
        </p:nvSpPr>
        <p:spPr>
          <a:xfrm>
            <a:off x="428625" y="1854696"/>
            <a:ext cx="3964781" cy="2066330"/>
          </a:xfrm>
          <a:prstGeom prst="rect">
            <a:avLst/>
          </a:prstGeom>
          <a:solidFill>
            <a:srgbClr val="FFFFFF">
              <a:alpha val="3000"/>
            </a:srgbClr>
          </a:solidFill>
          <a:ln w="9144">
            <a:solidFill>
              <a:srgbClr val="FFCE56">
                <a:alpha val="30000"/>
              </a:srgbClr>
            </a:solidFill>
            <a:prstDash val="solid"/>
          </a:ln>
        </p:spPr>
        <p:txBody>
          <a:bodyPr/>
          <a:lstStyle/>
          <a:p>
            <a:endParaRPr lang="pt-BR"/>
          </a:p>
        </p:txBody>
      </p:sp>
      <p:pic>
        <p:nvPicPr>
          <p:cNvPr id="8" name="Image 1" descr="preencoded.png"/>
          <p:cNvPicPr>
            <a:picLocks noChangeAspect="1"/>
          </p:cNvPicPr>
          <p:nvPr/>
        </p:nvPicPr>
        <p:blipFill>
          <a:blip r:embed="rId3"/>
          <a:stretch>
            <a:fillRect/>
          </a:stretch>
        </p:blipFill>
        <p:spPr>
          <a:xfrm>
            <a:off x="642938" y="2094905"/>
            <a:ext cx="171450" cy="171450"/>
          </a:xfrm>
          <a:prstGeom prst="rect">
            <a:avLst/>
          </a:prstGeom>
        </p:spPr>
      </p:pic>
      <p:sp>
        <p:nvSpPr>
          <p:cNvPr id="9" name="Text 5"/>
          <p:cNvSpPr/>
          <p:nvPr/>
        </p:nvSpPr>
        <p:spPr>
          <a:xfrm>
            <a:off x="921544" y="2076152"/>
            <a:ext cx="2084189" cy="208955"/>
          </a:xfrm>
          <a:prstGeom prst="rect">
            <a:avLst/>
          </a:prstGeom>
          <a:noFill/>
          <a:ln/>
        </p:spPr>
        <p:txBody>
          <a:bodyPr wrap="none" lIns="0" tIns="0" rIns="0" bIns="0" rtlCol="0" anchor="t">
            <a:spAutoFit/>
          </a:bodyPr>
          <a:lstStyle/>
          <a:p>
            <a:pPr marL="0" indent="0" algn="l">
              <a:lnSpc>
                <a:spcPts val="1600"/>
              </a:lnSpc>
              <a:buNone/>
            </a:pPr>
            <a:r>
              <a:rPr lang="en-US" sz="1193" b="1" dirty="0">
                <a:solidFill>
                  <a:srgbClr val="E6F1FF"/>
                </a:solidFill>
                <a:latin typeface="Montserrat" pitchFamily="34" charset="0"/>
                <a:ea typeface="Montserrat" pitchFamily="34" charset="-122"/>
                <a:cs typeface="Montserrat" pitchFamily="34" charset="-120"/>
              </a:rPr>
              <a:t>Quando é Obrigatório?</a:t>
            </a:r>
            <a:endParaRPr lang="en-US" sz="1193" dirty="0"/>
          </a:p>
        </p:txBody>
      </p:sp>
      <p:pic>
        <p:nvPicPr>
          <p:cNvPr id="10" name="Image 2" descr="preencoded.png"/>
          <p:cNvPicPr>
            <a:picLocks noChangeAspect="1"/>
          </p:cNvPicPr>
          <p:nvPr/>
        </p:nvPicPr>
        <p:blipFill>
          <a:blip r:embed="rId4"/>
          <a:stretch>
            <a:fillRect/>
          </a:stretch>
        </p:blipFill>
        <p:spPr>
          <a:xfrm>
            <a:off x="642938" y="2444055"/>
            <a:ext cx="214313" cy="142875"/>
          </a:xfrm>
          <a:prstGeom prst="rect">
            <a:avLst/>
          </a:prstGeom>
        </p:spPr>
      </p:pic>
      <p:sp>
        <p:nvSpPr>
          <p:cNvPr id="11" name="Text 6"/>
          <p:cNvSpPr/>
          <p:nvPr/>
        </p:nvSpPr>
        <p:spPr>
          <a:xfrm>
            <a:off x="964406" y="2427982"/>
            <a:ext cx="2970014" cy="175022"/>
          </a:xfrm>
          <a:prstGeom prst="rect">
            <a:avLst/>
          </a:prstGeom>
          <a:noFill/>
          <a:ln/>
        </p:spPr>
        <p:txBody>
          <a:bodyPr wrap="none" lIns="0" tIns="0" rIns="0" bIns="0" rtlCol="0" anchor="t">
            <a:spAutoFit/>
          </a:bodyPr>
          <a:lstStyle/>
          <a:p>
            <a:pPr marL="0" indent="0" algn="l">
              <a:lnSpc>
                <a:spcPts val="1200"/>
              </a:lnSpc>
              <a:buNone/>
            </a:pPr>
            <a:r>
              <a:rPr lang="en-US" sz="942" dirty="0">
                <a:solidFill>
                  <a:srgbClr val="A8B2D1"/>
                </a:solidFill>
                <a:latin typeface="Open Sans" pitchFamily="34" charset="0"/>
                <a:ea typeface="Open Sans" pitchFamily="34" charset="-122"/>
                <a:cs typeface="Open Sans" pitchFamily="34" charset="-120"/>
              </a:rPr>
              <a:t>Uso de </a:t>
            </a:r>
            <a:r>
              <a:rPr lang="en-US" sz="885" b="1" dirty="0">
                <a:solidFill>
                  <a:srgbClr val="A8B2D1"/>
                </a:solidFill>
                <a:latin typeface="Open Sans" pitchFamily="34" charset="0"/>
                <a:ea typeface="Open Sans" pitchFamily="34" charset="-122"/>
                <a:cs typeface="Open Sans" pitchFamily="34" charset="-120"/>
              </a:rPr>
              <a:t>Novas Tecnologias</a:t>
            </a:r>
            <a:r>
              <a:rPr lang="en-US" sz="942" dirty="0">
                <a:solidFill>
                  <a:srgbClr val="A8B2D1"/>
                </a:solidFill>
                <a:latin typeface="Open Sans" pitchFamily="34" charset="0"/>
                <a:ea typeface="Open Sans" pitchFamily="34" charset="-122"/>
                <a:cs typeface="Open Sans" pitchFamily="34" charset="-120"/>
              </a:rPr>
              <a:t> (IA, Machine Learning).</a:t>
            </a:r>
            <a:endParaRPr lang="en-US" sz="942" dirty="0"/>
          </a:p>
        </p:txBody>
      </p:sp>
      <p:pic>
        <p:nvPicPr>
          <p:cNvPr id="12" name="Image 3" descr="preencoded.png"/>
          <p:cNvPicPr>
            <a:picLocks noChangeAspect="1"/>
          </p:cNvPicPr>
          <p:nvPr/>
        </p:nvPicPr>
        <p:blipFill>
          <a:blip r:embed="rId5"/>
          <a:stretch>
            <a:fillRect/>
          </a:stretch>
        </p:blipFill>
        <p:spPr>
          <a:xfrm>
            <a:off x="642938" y="2761952"/>
            <a:ext cx="214313" cy="142875"/>
          </a:xfrm>
          <a:prstGeom prst="rect">
            <a:avLst/>
          </a:prstGeom>
        </p:spPr>
      </p:pic>
      <p:sp>
        <p:nvSpPr>
          <p:cNvPr id="13" name="Text 7"/>
          <p:cNvSpPr/>
          <p:nvPr/>
        </p:nvSpPr>
        <p:spPr>
          <a:xfrm>
            <a:off x="964406" y="2745879"/>
            <a:ext cx="2870002" cy="175022"/>
          </a:xfrm>
          <a:prstGeom prst="rect">
            <a:avLst/>
          </a:prstGeom>
          <a:noFill/>
          <a:ln/>
        </p:spPr>
        <p:txBody>
          <a:bodyPr wrap="none" lIns="0" tIns="0" rIns="0" bIns="0" rtlCol="0" anchor="t">
            <a:spAutoFit/>
          </a:bodyPr>
          <a:lstStyle/>
          <a:p>
            <a:pPr marL="0" indent="0" algn="l">
              <a:lnSpc>
                <a:spcPts val="1200"/>
              </a:lnSpc>
              <a:buNone/>
            </a:pPr>
            <a:r>
              <a:rPr lang="en-US" sz="942" dirty="0">
                <a:solidFill>
                  <a:srgbClr val="A8B2D1"/>
                </a:solidFill>
                <a:latin typeface="Open Sans" pitchFamily="34" charset="0"/>
                <a:ea typeface="Open Sans" pitchFamily="34" charset="-122"/>
                <a:cs typeface="Open Sans" pitchFamily="34" charset="-120"/>
              </a:rPr>
              <a:t>Tratamento de </a:t>
            </a:r>
            <a:r>
              <a:rPr lang="en-US" sz="885" b="1" dirty="0">
                <a:solidFill>
                  <a:srgbClr val="A8B2D1"/>
                </a:solidFill>
                <a:latin typeface="Open Sans" pitchFamily="34" charset="0"/>
                <a:ea typeface="Open Sans" pitchFamily="34" charset="-122"/>
                <a:cs typeface="Open Sans" pitchFamily="34" charset="-120"/>
              </a:rPr>
              <a:t>Dados Sensíveis</a:t>
            </a:r>
            <a:r>
              <a:rPr lang="en-US" sz="942" dirty="0">
                <a:solidFill>
                  <a:srgbClr val="A8B2D1"/>
                </a:solidFill>
                <a:latin typeface="Open Sans" pitchFamily="34" charset="0"/>
                <a:ea typeface="Open Sans" pitchFamily="34" charset="-122"/>
                <a:cs typeface="Open Sans" pitchFamily="34" charset="-120"/>
              </a:rPr>
              <a:t> em larga escala.</a:t>
            </a:r>
            <a:endParaRPr lang="en-US" sz="942" dirty="0"/>
          </a:p>
        </p:txBody>
      </p:sp>
      <p:pic>
        <p:nvPicPr>
          <p:cNvPr id="14" name="Image 4" descr="preencoded.png"/>
          <p:cNvPicPr>
            <a:picLocks noChangeAspect="1"/>
          </p:cNvPicPr>
          <p:nvPr/>
        </p:nvPicPr>
        <p:blipFill>
          <a:blip r:embed="rId6"/>
          <a:stretch>
            <a:fillRect/>
          </a:stretch>
        </p:blipFill>
        <p:spPr>
          <a:xfrm>
            <a:off x="642938" y="3079849"/>
            <a:ext cx="214313" cy="142875"/>
          </a:xfrm>
          <a:prstGeom prst="rect">
            <a:avLst/>
          </a:prstGeom>
        </p:spPr>
      </p:pic>
      <p:sp>
        <p:nvSpPr>
          <p:cNvPr id="15" name="Text 8"/>
          <p:cNvSpPr/>
          <p:nvPr/>
        </p:nvSpPr>
        <p:spPr>
          <a:xfrm>
            <a:off x="964406" y="3063776"/>
            <a:ext cx="2571750" cy="175022"/>
          </a:xfrm>
          <a:prstGeom prst="rect">
            <a:avLst/>
          </a:prstGeom>
          <a:noFill/>
          <a:ln/>
        </p:spPr>
        <p:txBody>
          <a:bodyPr wrap="none" lIns="0" tIns="0" rIns="0" bIns="0" rtlCol="0" anchor="t">
            <a:spAutoFit/>
          </a:bodyPr>
          <a:lstStyle/>
          <a:p>
            <a:pPr marL="0" indent="0" algn="l">
              <a:lnSpc>
                <a:spcPts val="1200"/>
              </a:lnSpc>
              <a:buNone/>
            </a:pPr>
            <a:r>
              <a:rPr lang="en-US" sz="942" dirty="0">
                <a:solidFill>
                  <a:srgbClr val="A8B2D1"/>
                </a:solidFill>
                <a:latin typeface="Open Sans" pitchFamily="34" charset="0"/>
                <a:ea typeface="Open Sans" pitchFamily="34" charset="-122"/>
                <a:cs typeface="Open Sans" pitchFamily="34" charset="-120"/>
              </a:rPr>
              <a:t>Definição de </a:t>
            </a:r>
            <a:r>
              <a:rPr lang="en-US" sz="885" b="1" dirty="0">
                <a:solidFill>
                  <a:srgbClr val="A8B2D1"/>
                </a:solidFill>
                <a:latin typeface="Open Sans" pitchFamily="34" charset="0"/>
                <a:ea typeface="Open Sans" pitchFamily="34" charset="-122"/>
                <a:cs typeface="Open Sans" pitchFamily="34" charset="-120"/>
              </a:rPr>
              <a:t>Perfil (Profiling)</a:t>
            </a:r>
            <a:r>
              <a:rPr lang="en-US" sz="942" dirty="0">
                <a:solidFill>
                  <a:srgbClr val="A8B2D1"/>
                </a:solidFill>
                <a:latin typeface="Open Sans" pitchFamily="34" charset="0"/>
                <a:ea typeface="Open Sans" pitchFamily="34" charset="-122"/>
                <a:cs typeface="Open Sans" pitchFamily="34" charset="-120"/>
              </a:rPr>
              <a:t> dos usuários.</a:t>
            </a:r>
            <a:endParaRPr lang="en-US" sz="942" dirty="0"/>
          </a:p>
        </p:txBody>
      </p:sp>
      <p:pic>
        <p:nvPicPr>
          <p:cNvPr id="16" name="Image 5" descr="preencoded.png"/>
          <p:cNvPicPr>
            <a:picLocks noChangeAspect="1"/>
          </p:cNvPicPr>
          <p:nvPr/>
        </p:nvPicPr>
        <p:blipFill>
          <a:blip r:embed="rId7"/>
          <a:stretch>
            <a:fillRect/>
          </a:stretch>
        </p:blipFill>
        <p:spPr>
          <a:xfrm>
            <a:off x="642938" y="3397746"/>
            <a:ext cx="214313" cy="142875"/>
          </a:xfrm>
          <a:prstGeom prst="rect">
            <a:avLst/>
          </a:prstGeom>
        </p:spPr>
      </p:pic>
      <p:sp>
        <p:nvSpPr>
          <p:cNvPr id="17" name="Text 9"/>
          <p:cNvSpPr/>
          <p:nvPr/>
        </p:nvSpPr>
        <p:spPr>
          <a:xfrm>
            <a:off x="964406" y="3381673"/>
            <a:ext cx="2305645" cy="175022"/>
          </a:xfrm>
          <a:prstGeom prst="rect">
            <a:avLst/>
          </a:prstGeom>
          <a:noFill/>
          <a:ln/>
        </p:spPr>
        <p:txBody>
          <a:bodyPr wrap="none" lIns="0" tIns="0" rIns="0" bIns="0" rtlCol="0" anchor="t">
            <a:spAutoFit/>
          </a:bodyPr>
          <a:lstStyle/>
          <a:p>
            <a:pPr marL="0" indent="0" algn="l">
              <a:lnSpc>
                <a:spcPts val="1200"/>
              </a:lnSpc>
              <a:buNone/>
            </a:pPr>
            <a:r>
              <a:rPr lang="en-US" sz="942" dirty="0">
                <a:solidFill>
                  <a:srgbClr val="A8B2D1"/>
                </a:solidFill>
                <a:latin typeface="Open Sans" pitchFamily="34" charset="0"/>
                <a:ea typeface="Open Sans" pitchFamily="34" charset="-122"/>
                <a:cs typeface="Open Sans" pitchFamily="34" charset="-120"/>
              </a:rPr>
              <a:t>Vigilância sistemática de zonas públicas.</a:t>
            </a:r>
            <a:endParaRPr lang="en-US" sz="942" dirty="0"/>
          </a:p>
        </p:txBody>
      </p:sp>
      <p:sp>
        <p:nvSpPr>
          <p:cNvPr id="18" name="Shape 10"/>
          <p:cNvSpPr/>
          <p:nvPr/>
        </p:nvSpPr>
        <p:spPr>
          <a:xfrm>
            <a:off x="4750594" y="1430536"/>
            <a:ext cx="3964781" cy="728663"/>
          </a:xfrm>
          <a:prstGeom prst="rect">
            <a:avLst/>
          </a:prstGeom>
          <a:solidFill>
            <a:srgbClr val="0A192F">
              <a:alpha val="80000"/>
            </a:srgbClr>
          </a:solidFill>
          <a:ln w="9144">
            <a:solidFill>
              <a:srgbClr val="64FFDA">
                <a:alpha val="20000"/>
              </a:srgbClr>
            </a:solidFill>
            <a:prstDash val="solid"/>
          </a:ln>
        </p:spPr>
        <p:txBody>
          <a:bodyPr/>
          <a:lstStyle/>
          <a:p>
            <a:endParaRPr lang="pt-BR"/>
          </a:p>
        </p:txBody>
      </p:sp>
      <p:sp>
        <p:nvSpPr>
          <p:cNvPr id="19" name="Shape 11"/>
          <p:cNvSpPr/>
          <p:nvPr/>
        </p:nvSpPr>
        <p:spPr>
          <a:xfrm>
            <a:off x="4893469" y="1573411"/>
            <a:ext cx="428625" cy="428625"/>
          </a:xfrm>
          <a:prstGeom prst="ellipse">
            <a:avLst/>
          </a:prstGeom>
          <a:solidFill>
            <a:srgbClr val="0A192F"/>
          </a:solidFill>
          <a:ln w="18288">
            <a:solidFill>
              <a:srgbClr val="64FFDA"/>
            </a:solidFill>
            <a:prstDash val="solid"/>
          </a:ln>
        </p:spPr>
        <p:txBody>
          <a:bodyPr/>
          <a:lstStyle/>
          <a:p>
            <a:endParaRPr lang="pt-BR"/>
          </a:p>
        </p:txBody>
      </p:sp>
      <p:sp>
        <p:nvSpPr>
          <p:cNvPr id="20" name="Text 12"/>
          <p:cNvSpPr/>
          <p:nvPr/>
        </p:nvSpPr>
        <p:spPr>
          <a:xfrm>
            <a:off x="4893469" y="1573411"/>
            <a:ext cx="428625" cy="428625"/>
          </a:xfrm>
          <a:prstGeom prst="rect">
            <a:avLst/>
          </a:prstGeom>
          <a:noFill/>
          <a:ln/>
        </p:spPr>
        <p:txBody>
          <a:bodyPr wrap="square" lIns="0" tIns="0" rIns="0" bIns="0" rtlCol="0" anchor="ctr">
            <a:spAutoFit/>
          </a:bodyPr>
          <a:lstStyle/>
          <a:p>
            <a:pPr marL="0" indent="0" algn="ctr">
              <a:lnSpc>
                <a:spcPts val="1600"/>
              </a:lnSpc>
              <a:buNone/>
            </a:pPr>
            <a:r>
              <a:rPr lang="en-US" sz="1193" b="1" dirty="0">
                <a:solidFill>
                  <a:srgbClr val="64FFDA"/>
                </a:solidFill>
                <a:latin typeface="Montserrat" pitchFamily="34" charset="0"/>
                <a:ea typeface="Montserrat" pitchFamily="34" charset="-122"/>
                <a:cs typeface="Montserrat" pitchFamily="34" charset="-120"/>
              </a:rPr>
              <a:t>01</a:t>
            </a:r>
            <a:endParaRPr lang="en-US" sz="1193" dirty="0"/>
          </a:p>
        </p:txBody>
      </p:sp>
      <p:sp>
        <p:nvSpPr>
          <p:cNvPr id="21" name="Text 13"/>
          <p:cNvSpPr/>
          <p:nvPr/>
        </p:nvSpPr>
        <p:spPr>
          <a:xfrm>
            <a:off x="5464969" y="1621268"/>
            <a:ext cx="3089672" cy="157163"/>
          </a:xfrm>
          <a:prstGeom prst="rect">
            <a:avLst/>
          </a:prstGeom>
          <a:noFill/>
          <a:ln/>
        </p:spPr>
        <p:txBody>
          <a:bodyPr wrap="none" lIns="0" tIns="0" rIns="0" bIns="0" rtlCol="0" anchor="t">
            <a:spAutoFit/>
          </a:bodyPr>
          <a:lstStyle/>
          <a:p>
            <a:pPr marL="0" indent="0" algn="l">
              <a:lnSpc>
                <a:spcPts val="1200"/>
              </a:lnSpc>
              <a:buNone/>
            </a:pPr>
            <a:r>
              <a:rPr lang="en-US" sz="885" b="1" dirty="0">
                <a:solidFill>
                  <a:srgbClr val="E6F1FF"/>
                </a:solidFill>
                <a:latin typeface="Montserrat" pitchFamily="34" charset="0"/>
                <a:ea typeface="Montserrat" pitchFamily="34" charset="-122"/>
                <a:cs typeface="Montserrat" pitchFamily="34" charset="-120"/>
              </a:rPr>
              <a:t>DESCRIÇÃO DO FLUXO</a:t>
            </a:r>
            <a:endParaRPr lang="en-US" sz="885" dirty="0"/>
          </a:p>
        </p:txBody>
      </p:sp>
      <p:sp>
        <p:nvSpPr>
          <p:cNvPr id="22" name="Text 14"/>
          <p:cNvSpPr/>
          <p:nvPr/>
        </p:nvSpPr>
        <p:spPr>
          <a:xfrm>
            <a:off x="5464969" y="1814150"/>
            <a:ext cx="3089672" cy="140001"/>
          </a:xfrm>
          <a:prstGeom prst="rect">
            <a:avLst/>
          </a:prstGeom>
          <a:noFill/>
          <a:ln/>
        </p:spPr>
        <p:txBody>
          <a:bodyPr wrap="none" lIns="0" tIns="0" rIns="0" bIns="0" rtlCol="0" anchor="t">
            <a:spAutoFit/>
          </a:bodyPr>
          <a:lstStyle/>
          <a:p>
            <a:pPr marL="0" indent="0" algn="l">
              <a:lnSpc>
                <a:spcPts val="1100"/>
              </a:lnSpc>
              <a:buNone/>
            </a:pPr>
            <a:r>
              <a:rPr lang="en-US" sz="727" dirty="0">
                <a:solidFill>
                  <a:srgbClr val="A8B2D1"/>
                </a:solidFill>
                <a:latin typeface="Open Sans" pitchFamily="34" charset="0"/>
                <a:ea typeface="Open Sans" pitchFamily="34" charset="-122"/>
                <a:cs typeface="Open Sans" pitchFamily="34" charset="-120"/>
              </a:rPr>
              <a:t>Como a IA coleta, processa e armazena os dados? Qual a base legal?</a:t>
            </a:r>
            <a:endParaRPr lang="en-US" sz="727" dirty="0"/>
          </a:p>
        </p:txBody>
      </p:sp>
      <p:sp>
        <p:nvSpPr>
          <p:cNvPr id="23" name="Shape 15"/>
          <p:cNvSpPr/>
          <p:nvPr/>
        </p:nvSpPr>
        <p:spPr>
          <a:xfrm>
            <a:off x="4750594" y="2422820"/>
            <a:ext cx="3964781" cy="772920"/>
          </a:xfrm>
          <a:prstGeom prst="rect">
            <a:avLst/>
          </a:prstGeom>
          <a:solidFill>
            <a:srgbClr val="0A192F">
              <a:alpha val="80000"/>
            </a:srgbClr>
          </a:solidFill>
          <a:ln w="9144">
            <a:solidFill>
              <a:srgbClr val="64FFDA">
                <a:alpha val="20000"/>
              </a:srgbClr>
            </a:solidFill>
            <a:prstDash val="solid"/>
          </a:ln>
        </p:spPr>
        <p:txBody>
          <a:bodyPr/>
          <a:lstStyle/>
          <a:p>
            <a:endParaRPr lang="pt-BR"/>
          </a:p>
        </p:txBody>
      </p:sp>
      <p:sp>
        <p:nvSpPr>
          <p:cNvPr id="24" name="Shape 16"/>
          <p:cNvSpPr/>
          <p:nvPr/>
        </p:nvSpPr>
        <p:spPr>
          <a:xfrm>
            <a:off x="4893469" y="2594967"/>
            <a:ext cx="428625" cy="428625"/>
          </a:xfrm>
          <a:prstGeom prst="ellipse">
            <a:avLst/>
          </a:prstGeom>
          <a:solidFill>
            <a:srgbClr val="0A192F"/>
          </a:solidFill>
          <a:ln w="18288">
            <a:solidFill>
              <a:srgbClr val="FFCE56"/>
            </a:solidFill>
            <a:prstDash val="solid"/>
          </a:ln>
        </p:spPr>
        <p:txBody>
          <a:bodyPr/>
          <a:lstStyle/>
          <a:p>
            <a:endParaRPr lang="pt-BR"/>
          </a:p>
        </p:txBody>
      </p:sp>
      <p:sp>
        <p:nvSpPr>
          <p:cNvPr id="25" name="Text 17"/>
          <p:cNvSpPr/>
          <p:nvPr/>
        </p:nvSpPr>
        <p:spPr>
          <a:xfrm>
            <a:off x="4893469" y="2594967"/>
            <a:ext cx="428625" cy="428625"/>
          </a:xfrm>
          <a:prstGeom prst="rect">
            <a:avLst/>
          </a:prstGeom>
          <a:noFill/>
          <a:ln/>
        </p:spPr>
        <p:txBody>
          <a:bodyPr wrap="square" lIns="0" tIns="0" rIns="0" bIns="0" rtlCol="0" anchor="ctr">
            <a:spAutoFit/>
          </a:bodyPr>
          <a:lstStyle/>
          <a:p>
            <a:pPr marL="0" indent="0" algn="ctr">
              <a:lnSpc>
                <a:spcPts val="1600"/>
              </a:lnSpc>
              <a:buNone/>
            </a:pPr>
            <a:r>
              <a:rPr lang="en-US" sz="1193" b="1" dirty="0">
                <a:solidFill>
                  <a:srgbClr val="FFCE56"/>
                </a:solidFill>
                <a:latin typeface="Montserrat" pitchFamily="34" charset="0"/>
                <a:ea typeface="Montserrat" pitchFamily="34" charset="-122"/>
                <a:cs typeface="Montserrat" pitchFamily="34" charset="-120"/>
              </a:rPr>
              <a:t>02</a:t>
            </a:r>
            <a:endParaRPr lang="en-US" sz="1193" dirty="0"/>
          </a:p>
        </p:txBody>
      </p:sp>
      <p:sp>
        <p:nvSpPr>
          <p:cNvPr id="26" name="Text 18"/>
          <p:cNvSpPr/>
          <p:nvPr/>
        </p:nvSpPr>
        <p:spPr>
          <a:xfrm>
            <a:off x="5464969" y="2572838"/>
            <a:ext cx="3107531" cy="157163"/>
          </a:xfrm>
          <a:prstGeom prst="rect">
            <a:avLst/>
          </a:prstGeom>
          <a:noFill/>
          <a:ln/>
        </p:spPr>
        <p:txBody>
          <a:bodyPr wrap="none" lIns="0" tIns="0" rIns="0" bIns="0" rtlCol="0" anchor="t">
            <a:spAutoFit/>
          </a:bodyPr>
          <a:lstStyle/>
          <a:p>
            <a:pPr marL="0" indent="0" algn="l">
              <a:lnSpc>
                <a:spcPts val="1200"/>
              </a:lnSpc>
              <a:buNone/>
            </a:pPr>
            <a:r>
              <a:rPr lang="en-US" sz="885" b="1" dirty="0">
                <a:solidFill>
                  <a:srgbClr val="E6F1FF"/>
                </a:solidFill>
                <a:latin typeface="Montserrat" pitchFamily="34" charset="0"/>
                <a:ea typeface="Montserrat" pitchFamily="34" charset="-122"/>
                <a:cs typeface="Montserrat" pitchFamily="34" charset="-120"/>
              </a:rPr>
              <a:t>AVALIAÇÃO DE RISCOS</a:t>
            </a:r>
            <a:endParaRPr lang="en-US" sz="885" dirty="0"/>
          </a:p>
        </p:txBody>
      </p:sp>
      <p:sp>
        <p:nvSpPr>
          <p:cNvPr id="27" name="Text 19"/>
          <p:cNvSpPr/>
          <p:nvPr/>
        </p:nvSpPr>
        <p:spPr>
          <a:xfrm>
            <a:off x="5464969" y="2765720"/>
            <a:ext cx="3107531" cy="280002"/>
          </a:xfrm>
          <a:prstGeom prst="rect">
            <a:avLst/>
          </a:prstGeom>
          <a:noFill/>
          <a:ln/>
        </p:spPr>
        <p:txBody>
          <a:bodyPr wrap="square" lIns="0" tIns="0" rIns="0" bIns="0" rtlCol="0" anchor="t">
            <a:spAutoFit/>
          </a:bodyPr>
          <a:lstStyle/>
          <a:p>
            <a:pPr marL="0" indent="0" algn="l">
              <a:lnSpc>
                <a:spcPts val="1100"/>
              </a:lnSpc>
              <a:buNone/>
            </a:pPr>
            <a:r>
              <a:rPr lang="en-US" sz="727" dirty="0">
                <a:solidFill>
                  <a:srgbClr val="A8B2D1"/>
                </a:solidFill>
                <a:latin typeface="Open Sans" pitchFamily="34" charset="0"/>
                <a:ea typeface="Open Sans" pitchFamily="34" charset="-122"/>
                <a:cs typeface="Open Sans" pitchFamily="34" charset="-120"/>
              </a:rPr>
              <a:t>Quais os riscos para as liberdades civis? (Ex: Discriminação, Vazamento).</a:t>
            </a:r>
            <a:endParaRPr lang="en-US" sz="727" dirty="0"/>
          </a:p>
        </p:txBody>
      </p:sp>
      <p:sp>
        <p:nvSpPr>
          <p:cNvPr id="28" name="Shape 20"/>
          <p:cNvSpPr/>
          <p:nvPr/>
        </p:nvSpPr>
        <p:spPr>
          <a:xfrm>
            <a:off x="4750594" y="3473648"/>
            <a:ext cx="3964781" cy="728663"/>
          </a:xfrm>
          <a:prstGeom prst="rect">
            <a:avLst/>
          </a:prstGeom>
          <a:solidFill>
            <a:srgbClr val="0A192F">
              <a:alpha val="80000"/>
            </a:srgbClr>
          </a:solidFill>
          <a:ln w="9144">
            <a:solidFill>
              <a:srgbClr val="64FFDA">
                <a:alpha val="20000"/>
              </a:srgbClr>
            </a:solidFill>
            <a:prstDash val="solid"/>
          </a:ln>
        </p:spPr>
        <p:txBody>
          <a:bodyPr/>
          <a:lstStyle/>
          <a:p>
            <a:endParaRPr lang="pt-BR"/>
          </a:p>
        </p:txBody>
      </p:sp>
      <p:sp>
        <p:nvSpPr>
          <p:cNvPr id="29" name="Shape 21"/>
          <p:cNvSpPr/>
          <p:nvPr/>
        </p:nvSpPr>
        <p:spPr>
          <a:xfrm>
            <a:off x="4893469" y="3630811"/>
            <a:ext cx="428625" cy="428625"/>
          </a:xfrm>
          <a:prstGeom prst="ellipse">
            <a:avLst/>
          </a:prstGeom>
          <a:solidFill>
            <a:srgbClr val="0A192F"/>
          </a:solidFill>
          <a:ln w="18288">
            <a:solidFill>
              <a:srgbClr val="27C93F"/>
            </a:solidFill>
            <a:prstDash val="solid"/>
          </a:ln>
        </p:spPr>
        <p:txBody>
          <a:bodyPr/>
          <a:lstStyle/>
          <a:p>
            <a:endParaRPr lang="pt-BR"/>
          </a:p>
        </p:txBody>
      </p:sp>
      <p:sp>
        <p:nvSpPr>
          <p:cNvPr id="30" name="Text 22"/>
          <p:cNvSpPr/>
          <p:nvPr/>
        </p:nvSpPr>
        <p:spPr>
          <a:xfrm>
            <a:off x="4893469" y="3630811"/>
            <a:ext cx="428625" cy="428625"/>
          </a:xfrm>
          <a:prstGeom prst="rect">
            <a:avLst/>
          </a:prstGeom>
          <a:noFill/>
          <a:ln/>
        </p:spPr>
        <p:txBody>
          <a:bodyPr wrap="square" lIns="0" tIns="0" rIns="0" bIns="0" rtlCol="0" anchor="ctr">
            <a:spAutoFit/>
          </a:bodyPr>
          <a:lstStyle/>
          <a:p>
            <a:pPr marL="0" indent="0" algn="ctr">
              <a:lnSpc>
                <a:spcPts val="1600"/>
              </a:lnSpc>
              <a:buNone/>
            </a:pPr>
            <a:r>
              <a:rPr lang="en-US" sz="1193" b="1" dirty="0">
                <a:solidFill>
                  <a:srgbClr val="27C93F"/>
                </a:solidFill>
                <a:latin typeface="Montserrat" pitchFamily="34" charset="0"/>
                <a:ea typeface="Montserrat" pitchFamily="34" charset="-122"/>
                <a:cs typeface="Montserrat" pitchFamily="34" charset="-120"/>
              </a:rPr>
              <a:t>03</a:t>
            </a:r>
            <a:endParaRPr lang="en-US" sz="1193" dirty="0"/>
          </a:p>
        </p:txBody>
      </p:sp>
      <p:sp>
        <p:nvSpPr>
          <p:cNvPr id="31" name="Text 23"/>
          <p:cNvSpPr/>
          <p:nvPr/>
        </p:nvSpPr>
        <p:spPr>
          <a:xfrm>
            <a:off x="5464969" y="3678668"/>
            <a:ext cx="3093244" cy="157163"/>
          </a:xfrm>
          <a:prstGeom prst="rect">
            <a:avLst/>
          </a:prstGeom>
          <a:noFill/>
          <a:ln/>
        </p:spPr>
        <p:txBody>
          <a:bodyPr wrap="none" lIns="0" tIns="0" rIns="0" bIns="0" rtlCol="0" anchor="t">
            <a:spAutoFit/>
          </a:bodyPr>
          <a:lstStyle/>
          <a:p>
            <a:pPr marL="0" indent="0" algn="l">
              <a:lnSpc>
                <a:spcPts val="1200"/>
              </a:lnSpc>
              <a:buNone/>
            </a:pPr>
            <a:r>
              <a:rPr lang="en-US" sz="885" b="1" dirty="0">
                <a:solidFill>
                  <a:srgbClr val="E6F1FF"/>
                </a:solidFill>
                <a:latin typeface="Montserrat" pitchFamily="34" charset="0"/>
                <a:ea typeface="Montserrat" pitchFamily="34" charset="-122"/>
                <a:cs typeface="Montserrat" pitchFamily="34" charset="-120"/>
              </a:rPr>
              <a:t>MEDIDAS DE MITIGAÇÃO</a:t>
            </a:r>
            <a:endParaRPr lang="en-US" sz="885" dirty="0"/>
          </a:p>
        </p:txBody>
      </p:sp>
      <p:sp>
        <p:nvSpPr>
          <p:cNvPr id="32" name="Text 24"/>
          <p:cNvSpPr/>
          <p:nvPr/>
        </p:nvSpPr>
        <p:spPr>
          <a:xfrm>
            <a:off x="5464969" y="3871550"/>
            <a:ext cx="3093244" cy="140001"/>
          </a:xfrm>
          <a:prstGeom prst="rect">
            <a:avLst/>
          </a:prstGeom>
          <a:noFill/>
          <a:ln/>
        </p:spPr>
        <p:txBody>
          <a:bodyPr wrap="none" lIns="0" tIns="0" rIns="0" bIns="0" rtlCol="0" anchor="t">
            <a:spAutoFit/>
          </a:bodyPr>
          <a:lstStyle/>
          <a:p>
            <a:pPr marL="0" indent="0" algn="l">
              <a:lnSpc>
                <a:spcPts val="1100"/>
              </a:lnSpc>
              <a:buNone/>
            </a:pPr>
            <a:r>
              <a:rPr lang="en-US" sz="727" dirty="0">
                <a:solidFill>
                  <a:srgbClr val="A8B2D1"/>
                </a:solidFill>
                <a:latin typeface="Open Sans" pitchFamily="34" charset="0"/>
                <a:ea typeface="Open Sans" pitchFamily="34" charset="-122"/>
                <a:cs typeface="Open Sans" pitchFamily="34" charset="-120"/>
              </a:rPr>
              <a:t>O que faremos para reduzir o risco? (Ex: Anonimização, Criptografia).</a:t>
            </a:r>
            <a:endParaRPr lang="en-US" sz="727" dirty="0"/>
          </a:p>
        </p:txBody>
      </p:sp>
      <p:sp>
        <p:nvSpPr>
          <p:cNvPr id="33" name="Shape 25"/>
          <p:cNvSpPr/>
          <p:nvPr/>
        </p:nvSpPr>
        <p:spPr>
          <a:xfrm>
            <a:off x="428625" y="4345186"/>
            <a:ext cx="8286750" cy="369689"/>
          </a:xfrm>
          <a:prstGeom prst="rect">
            <a:avLst/>
          </a:prstGeom>
          <a:solidFill>
            <a:srgbClr val="FF6384">
              <a:alpha val="10000"/>
            </a:srgbClr>
          </a:solidFill>
          <a:ln/>
        </p:spPr>
        <p:txBody>
          <a:bodyPr/>
          <a:lstStyle/>
          <a:p>
            <a:endParaRPr lang="pt-BR"/>
          </a:p>
        </p:txBody>
      </p:sp>
      <p:sp>
        <p:nvSpPr>
          <p:cNvPr id="34" name="Shape 26"/>
          <p:cNvSpPr/>
          <p:nvPr/>
        </p:nvSpPr>
        <p:spPr>
          <a:xfrm>
            <a:off x="428625" y="4345186"/>
            <a:ext cx="28575" cy="369689"/>
          </a:xfrm>
          <a:prstGeom prst="rect">
            <a:avLst/>
          </a:prstGeom>
          <a:solidFill>
            <a:srgbClr val="FF6384"/>
          </a:solidFill>
          <a:ln/>
        </p:spPr>
        <p:txBody>
          <a:bodyPr/>
          <a:lstStyle/>
          <a:p>
            <a:endParaRPr lang="pt-BR"/>
          </a:p>
        </p:txBody>
      </p:sp>
      <p:pic>
        <p:nvPicPr>
          <p:cNvPr id="35" name="Image 6" descr="preencoded.png"/>
          <p:cNvPicPr>
            <a:picLocks noChangeAspect="1"/>
          </p:cNvPicPr>
          <p:nvPr/>
        </p:nvPicPr>
        <p:blipFill>
          <a:blip r:embed="rId8"/>
          <a:stretch>
            <a:fillRect/>
          </a:stretch>
        </p:blipFill>
        <p:spPr>
          <a:xfrm>
            <a:off x="535781" y="4458593"/>
            <a:ext cx="142875" cy="142875"/>
          </a:xfrm>
          <a:prstGeom prst="rect">
            <a:avLst/>
          </a:prstGeom>
        </p:spPr>
      </p:pic>
      <p:sp>
        <p:nvSpPr>
          <p:cNvPr id="36" name="Text 27"/>
          <p:cNvSpPr/>
          <p:nvPr/>
        </p:nvSpPr>
        <p:spPr>
          <a:xfrm>
            <a:off x="785813" y="4452342"/>
            <a:ext cx="5661422" cy="155377"/>
          </a:xfrm>
          <a:prstGeom prst="rect">
            <a:avLst/>
          </a:prstGeom>
          <a:noFill/>
          <a:ln/>
        </p:spPr>
        <p:txBody>
          <a:bodyPr wrap="none" lIns="0" tIns="0" rIns="0" bIns="0" rtlCol="0" anchor="t">
            <a:spAutoFit/>
          </a:bodyPr>
          <a:lstStyle/>
          <a:p>
            <a:pPr marL="0" indent="0" algn="l">
              <a:lnSpc>
                <a:spcPts val="1100"/>
              </a:lnSpc>
              <a:buNone/>
            </a:pPr>
            <a:r>
              <a:rPr lang="en-US" sz="784" b="1" dirty="0">
                <a:solidFill>
                  <a:srgbClr val="FF6384"/>
                </a:solidFill>
                <a:latin typeface="Open Sans" pitchFamily="34" charset="0"/>
                <a:ea typeface="Open Sans" pitchFamily="34" charset="-122"/>
                <a:cs typeface="Open Sans" pitchFamily="34" charset="-120"/>
              </a:rPr>
              <a:t>Alerta:</a:t>
            </a:r>
            <a:r>
              <a:rPr lang="en-US" sz="834" dirty="0">
                <a:solidFill>
                  <a:srgbClr val="FF6384"/>
                </a:solidFill>
                <a:latin typeface="Open Sans" pitchFamily="34" charset="0"/>
                <a:ea typeface="Open Sans" pitchFamily="34" charset="-122"/>
                <a:cs typeface="Open Sans" pitchFamily="34" charset="-120"/>
              </a:rPr>
              <a:t> A falta do DPIA em processos de alto risco é considerada infração grave pela ANPD, agravando multas.</a:t>
            </a:r>
            <a:endParaRPr lang="en-US" sz="784"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name="Slide 49">
    <p:spTree>
      <p:nvGrpSpPr>
        <p:cNvPr id="1" name=""/>
        <p:cNvGrpSpPr/>
        <p:nvPr/>
      </p:nvGrpSpPr>
      <p:grpSpPr>
        <a:xfrm>
          <a:off x="0" y="0"/>
          <a:ext cx="0" cy="0"/>
          <a:chOff x="0" y="0"/>
          <a:chExt cx="0" cy="0"/>
        </a:xfrm>
      </p:grpSpPr>
      <p:sp>
        <p:nvSpPr>
          <p:cNvPr id="3" name="Shape 0"/>
          <p:cNvSpPr/>
          <p:nvPr/>
        </p:nvSpPr>
        <p:spPr>
          <a:xfrm>
            <a:off x="428625" y="428625"/>
            <a:ext cx="8286750" cy="716161"/>
          </a:xfrm>
          <a:prstGeom prst="rect">
            <a:avLst/>
          </a:prstGeom>
          <a:solidFill>
            <a:srgbClr val="000000">
              <a:alpha val="0"/>
            </a:srgbClr>
          </a:solidFill>
          <a:ln/>
        </p:spPr>
        <p:txBody>
          <a:bodyPr/>
          <a:lstStyle/>
          <a:p>
            <a:endParaRPr lang="pt-BR"/>
          </a:p>
        </p:txBody>
      </p:sp>
      <p:sp>
        <p:nvSpPr>
          <p:cNvPr id="4" name="Shape 1"/>
          <p:cNvSpPr/>
          <p:nvPr/>
        </p:nvSpPr>
        <p:spPr>
          <a:xfrm>
            <a:off x="428625" y="428625"/>
            <a:ext cx="28575" cy="716161"/>
          </a:xfrm>
          <a:prstGeom prst="rect">
            <a:avLst/>
          </a:prstGeom>
          <a:solidFill>
            <a:srgbClr val="64FFDA"/>
          </a:solidFill>
          <a:ln/>
        </p:spPr>
        <p:txBody>
          <a:bodyPr/>
          <a:lstStyle/>
          <a:p>
            <a:endParaRPr lang="pt-BR"/>
          </a:p>
        </p:txBody>
      </p:sp>
      <p:sp>
        <p:nvSpPr>
          <p:cNvPr id="5" name="Text 2"/>
          <p:cNvSpPr/>
          <p:nvPr/>
        </p:nvSpPr>
        <p:spPr>
          <a:xfrm>
            <a:off x="571500" y="428625"/>
            <a:ext cx="8143875" cy="417909"/>
          </a:xfrm>
          <a:prstGeom prst="rect">
            <a:avLst/>
          </a:prstGeom>
          <a:noFill/>
          <a:ln/>
        </p:spPr>
        <p:txBody>
          <a:bodyPr wrap="none" lIns="0" tIns="0" rIns="0" bIns="0" rtlCol="0" anchor="t">
            <a:spAutoFit/>
          </a:bodyPr>
          <a:lstStyle/>
          <a:p>
            <a:pPr marL="0" indent="0" algn="l">
              <a:lnSpc>
                <a:spcPts val="3200"/>
              </a:lnSpc>
              <a:buNone/>
            </a:pPr>
            <a:r>
              <a:rPr lang="en-US" sz="2436" b="1" dirty="0">
                <a:solidFill>
                  <a:srgbClr val="E6F1FF"/>
                </a:solidFill>
                <a:latin typeface="Montserrat" pitchFamily="34" charset="0"/>
                <a:ea typeface="Montserrat" pitchFamily="34" charset="-122"/>
                <a:cs typeface="Montserrat" pitchFamily="34" charset="-120"/>
              </a:rPr>
              <a:t>TRANSFERÊNCIA INTERNACIONAL</a:t>
            </a:r>
            <a:endParaRPr lang="en-US" sz="2436" dirty="0"/>
          </a:p>
        </p:txBody>
      </p:sp>
      <p:sp>
        <p:nvSpPr>
          <p:cNvPr id="6" name="Text 3"/>
          <p:cNvSpPr/>
          <p:nvPr/>
        </p:nvSpPr>
        <p:spPr>
          <a:xfrm>
            <a:off x="571500" y="917972"/>
            <a:ext cx="8143875" cy="226814"/>
          </a:xfrm>
          <a:prstGeom prst="rect">
            <a:avLst/>
          </a:prstGeom>
          <a:noFill/>
          <a:ln/>
        </p:spPr>
        <p:txBody>
          <a:bodyPr wrap="none" lIns="0" tIns="0" rIns="0" bIns="0" rtlCol="0" anchor="t">
            <a:spAutoFit/>
          </a:bodyPr>
          <a:lstStyle/>
          <a:p>
            <a:pPr marL="0" indent="0" algn="l">
              <a:lnSpc>
                <a:spcPts val="1600"/>
              </a:lnSpc>
              <a:buNone/>
            </a:pPr>
            <a:r>
              <a:rPr lang="en-US" sz="1269" dirty="0">
                <a:solidFill>
                  <a:srgbClr val="64FFDA"/>
                </a:solidFill>
                <a:latin typeface="Roboto Mono" pitchFamily="34" charset="0"/>
                <a:ea typeface="Roboto Mono" pitchFamily="34" charset="-122"/>
                <a:cs typeface="Roboto Mono" pitchFamily="34" charset="-120"/>
              </a:rPr>
              <a:t>A Nuvem tem Endereço Físico</a:t>
            </a:r>
            <a:endParaRPr lang="en-US" sz="1269" dirty="0"/>
          </a:p>
        </p:txBody>
      </p:sp>
      <p:pic>
        <p:nvPicPr>
          <p:cNvPr id="7" name="Image 1" descr="preencoded.png"/>
          <p:cNvPicPr>
            <a:picLocks noChangeAspect="1"/>
          </p:cNvPicPr>
          <p:nvPr/>
        </p:nvPicPr>
        <p:blipFill>
          <a:blip r:embed="rId3"/>
          <a:stretch>
            <a:fillRect/>
          </a:stretch>
        </p:blipFill>
        <p:spPr>
          <a:xfrm>
            <a:off x="428625" y="1445437"/>
            <a:ext cx="128588" cy="171450"/>
          </a:xfrm>
          <a:prstGeom prst="rect">
            <a:avLst/>
          </a:prstGeom>
        </p:spPr>
      </p:pic>
      <p:sp>
        <p:nvSpPr>
          <p:cNvPr id="8" name="Text 4"/>
          <p:cNvSpPr/>
          <p:nvPr/>
        </p:nvSpPr>
        <p:spPr>
          <a:xfrm>
            <a:off x="664369" y="1435615"/>
            <a:ext cx="1671638" cy="191095"/>
          </a:xfrm>
          <a:prstGeom prst="rect">
            <a:avLst/>
          </a:prstGeom>
          <a:noFill/>
          <a:ln/>
        </p:spPr>
        <p:txBody>
          <a:bodyPr wrap="none" lIns="0" tIns="0" rIns="0" bIns="0" rtlCol="0" anchor="t">
            <a:spAutoFit/>
          </a:bodyPr>
          <a:lstStyle/>
          <a:p>
            <a:pPr marL="0" indent="0" algn="l">
              <a:lnSpc>
                <a:spcPts val="1500"/>
              </a:lnSpc>
              <a:buNone/>
            </a:pPr>
            <a:r>
              <a:rPr lang="en-US" sz="1090" b="1" dirty="0">
                <a:solidFill>
                  <a:srgbClr val="E6F1FF"/>
                </a:solidFill>
                <a:latin typeface="Montserrat" pitchFamily="34" charset="0"/>
                <a:ea typeface="Montserrat" pitchFamily="34" charset="-122"/>
                <a:cs typeface="Montserrat" pitchFamily="34" charset="-120"/>
              </a:rPr>
              <a:t>Soberania de Dados</a:t>
            </a:r>
            <a:endParaRPr lang="en-US" sz="1090" dirty="0"/>
          </a:p>
        </p:txBody>
      </p:sp>
      <p:sp>
        <p:nvSpPr>
          <p:cNvPr id="9" name="Text 5"/>
          <p:cNvSpPr/>
          <p:nvPr/>
        </p:nvSpPr>
        <p:spPr>
          <a:xfrm>
            <a:off x="428625" y="1698148"/>
            <a:ext cx="3743325" cy="411435"/>
          </a:xfrm>
          <a:prstGeom prst="rect">
            <a:avLst/>
          </a:prstGeom>
          <a:noFill/>
          <a:ln/>
        </p:spPr>
        <p:txBody>
          <a:bodyPr wrap="square" lIns="340233" tIns="0" rIns="0" bIns="0" rtlCol="0" anchor="t">
            <a:spAutoFit/>
          </a:bodyPr>
          <a:lstStyle/>
          <a:p>
            <a:pPr marL="0" indent="0" algn="l">
              <a:lnSpc>
                <a:spcPts val="1600"/>
              </a:lnSpc>
              <a:buNone/>
            </a:pPr>
            <a:r>
              <a:rPr lang="en-US" sz="942" dirty="0">
                <a:solidFill>
                  <a:srgbClr val="A8B2D1"/>
                </a:solidFill>
                <a:latin typeface="Open Sans" pitchFamily="34" charset="0"/>
                <a:ea typeface="Open Sans" pitchFamily="34" charset="-122"/>
                <a:cs typeface="Open Sans" pitchFamily="34" charset="-120"/>
              </a:rPr>
              <a:t>A "Nuvem" não é etérea. Ela reside em servidores físicos sujeitos às leis do país onde estão instalados.</a:t>
            </a:r>
            <a:endParaRPr lang="en-US" sz="942" dirty="0"/>
          </a:p>
        </p:txBody>
      </p:sp>
      <p:pic>
        <p:nvPicPr>
          <p:cNvPr id="10" name="Image 2" descr="preencoded.png"/>
          <p:cNvPicPr>
            <a:picLocks noChangeAspect="1"/>
          </p:cNvPicPr>
          <p:nvPr/>
        </p:nvPicPr>
        <p:blipFill>
          <a:blip r:embed="rId4"/>
          <a:stretch>
            <a:fillRect/>
          </a:stretch>
        </p:blipFill>
        <p:spPr>
          <a:xfrm>
            <a:off x="428625" y="2333718"/>
            <a:ext cx="150019" cy="171450"/>
          </a:xfrm>
          <a:prstGeom prst="rect">
            <a:avLst/>
          </a:prstGeom>
        </p:spPr>
      </p:pic>
      <p:sp>
        <p:nvSpPr>
          <p:cNvPr id="11" name="Text 6"/>
          <p:cNvSpPr/>
          <p:nvPr/>
        </p:nvSpPr>
        <p:spPr>
          <a:xfrm>
            <a:off x="685800" y="2323895"/>
            <a:ext cx="1680567" cy="191095"/>
          </a:xfrm>
          <a:prstGeom prst="rect">
            <a:avLst/>
          </a:prstGeom>
          <a:noFill/>
          <a:ln/>
        </p:spPr>
        <p:txBody>
          <a:bodyPr wrap="none" lIns="0" tIns="0" rIns="0" bIns="0" rtlCol="0" anchor="t">
            <a:spAutoFit/>
          </a:bodyPr>
          <a:lstStyle/>
          <a:p>
            <a:pPr marL="0" indent="0" algn="l">
              <a:lnSpc>
                <a:spcPts val="1500"/>
              </a:lnSpc>
              <a:buNone/>
            </a:pPr>
            <a:r>
              <a:rPr lang="en-US" sz="1090" b="1" dirty="0">
                <a:solidFill>
                  <a:srgbClr val="E6F1FF"/>
                </a:solidFill>
                <a:latin typeface="Montserrat" pitchFamily="34" charset="0"/>
                <a:ea typeface="Montserrat" pitchFamily="34" charset="-122"/>
                <a:cs typeface="Montserrat" pitchFamily="34" charset="-120"/>
              </a:rPr>
              <a:t>Nível de Adequação</a:t>
            </a:r>
            <a:endParaRPr lang="en-US" sz="1090" dirty="0"/>
          </a:p>
        </p:txBody>
      </p:sp>
      <p:sp>
        <p:nvSpPr>
          <p:cNvPr id="12" name="Text 7"/>
          <p:cNvSpPr/>
          <p:nvPr/>
        </p:nvSpPr>
        <p:spPr>
          <a:xfrm>
            <a:off x="428625" y="2586428"/>
            <a:ext cx="3743325" cy="411435"/>
          </a:xfrm>
          <a:prstGeom prst="rect">
            <a:avLst/>
          </a:prstGeom>
          <a:noFill/>
          <a:ln/>
        </p:spPr>
        <p:txBody>
          <a:bodyPr wrap="square" lIns="340233" tIns="0" rIns="0" bIns="0" rtlCol="0" anchor="t">
            <a:spAutoFit/>
          </a:bodyPr>
          <a:lstStyle/>
          <a:p>
            <a:pPr marL="0" indent="0" algn="l">
              <a:lnSpc>
                <a:spcPts val="1600"/>
              </a:lnSpc>
              <a:buNone/>
            </a:pPr>
            <a:r>
              <a:rPr lang="en-US" sz="942" dirty="0">
                <a:solidFill>
                  <a:srgbClr val="A8B2D1"/>
                </a:solidFill>
                <a:latin typeface="Open Sans" pitchFamily="34" charset="0"/>
                <a:ea typeface="Open Sans" pitchFamily="34" charset="-122"/>
                <a:cs typeface="Open Sans" pitchFamily="34" charset="-120"/>
              </a:rPr>
              <a:t>A LGPD só permite envio para países com proteção </a:t>
            </a:r>
            <a:r>
              <a:rPr lang="en-US" sz="885" b="1" dirty="0">
                <a:solidFill>
                  <a:srgbClr val="A8B2D1"/>
                </a:solidFill>
                <a:latin typeface="Open Sans" pitchFamily="34" charset="0"/>
                <a:ea typeface="Open Sans" pitchFamily="34" charset="-122"/>
                <a:cs typeface="Open Sans" pitchFamily="34" charset="-120"/>
              </a:rPr>
              <a:t>equivalente</a:t>
            </a:r>
            <a:r>
              <a:rPr lang="en-US" sz="942" dirty="0">
                <a:solidFill>
                  <a:srgbClr val="A8B2D1"/>
                </a:solidFill>
                <a:latin typeface="Open Sans" pitchFamily="34" charset="0"/>
                <a:ea typeface="Open Sans" pitchFamily="34" charset="-122"/>
                <a:cs typeface="Open Sans" pitchFamily="34" charset="-120"/>
              </a:rPr>
              <a:t> ou mediante garantias contratuais.</a:t>
            </a:r>
            <a:endParaRPr lang="en-US" sz="942" dirty="0"/>
          </a:p>
        </p:txBody>
      </p:sp>
      <p:pic>
        <p:nvPicPr>
          <p:cNvPr id="13" name="Image 3" descr="preencoded.png"/>
          <p:cNvPicPr>
            <a:picLocks noChangeAspect="1"/>
          </p:cNvPicPr>
          <p:nvPr/>
        </p:nvPicPr>
        <p:blipFill>
          <a:blip r:embed="rId5"/>
          <a:stretch>
            <a:fillRect/>
          </a:stretch>
        </p:blipFill>
        <p:spPr>
          <a:xfrm>
            <a:off x="428625" y="3221999"/>
            <a:ext cx="128588" cy="171450"/>
          </a:xfrm>
          <a:prstGeom prst="rect">
            <a:avLst/>
          </a:prstGeom>
        </p:spPr>
      </p:pic>
      <p:sp>
        <p:nvSpPr>
          <p:cNvPr id="14" name="Text 8"/>
          <p:cNvSpPr/>
          <p:nvPr/>
        </p:nvSpPr>
        <p:spPr>
          <a:xfrm>
            <a:off x="664369" y="3212176"/>
            <a:ext cx="1405533" cy="191095"/>
          </a:xfrm>
          <a:prstGeom prst="rect">
            <a:avLst/>
          </a:prstGeom>
          <a:noFill/>
          <a:ln/>
        </p:spPr>
        <p:txBody>
          <a:bodyPr wrap="none" lIns="0" tIns="0" rIns="0" bIns="0" rtlCol="0" anchor="t">
            <a:spAutoFit/>
          </a:bodyPr>
          <a:lstStyle/>
          <a:p>
            <a:pPr marL="0" indent="0" algn="l">
              <a:lnSpc>
                <a:spcPts val="1500"/>
              </a:lnSpc>
              <a:buNone/>
            </a:pPr>
            <a:r>
              <a:rPr lang="en-US" sz="1090" b="1" dirty="0">
                <a:solidFill>
                  <a:srgbClr val="E6F1FF"/>
                </a:solidFill>
                <a:latin typeface="Montserrat" pitchFamily="34" charset="0"/>
                <a:ea typeface="Montserrat" pitchFamily="34" charset="-122"/>
                <a:cs typeface="Montserrat" pitchFamily="34" charset="-120"/>
              </a:rPr>
              <a:t>A Solução (SCCs)</a:t>
            </a:r>
            <a:endParaRPr lang="en-US" sz="1090" dirty="0"/>
          </a:p>
        </p:txBody>
      </p:sp>
      <p:sp>
        <p:nvSpPr>
          <p:cNvPr id="15" name="Text 9"/>
          <p:cNvSpPr/>
          <p:nvPr/>
        </p:nvSpPr>
        <p:spPr>
          <a:xfrm>
            <a:off x="428625" y="3474709"/>
            <a:ext cx="3743325" cy="617153"/>
          </a:xfrm>
          <a:prstGeom prst="rect">
            <a:avLst/>
          </a:prstGeom>
          <a:noFill/>
          <a:ln/>
        </p:spPr>
        <p:txBody>
          <a:bodyPr wrap="square" lIns="340233" tIns="0" rIns="0" bIns="0" rtlCol="0" anchor="t">
            <a:spAutoFit/>
          </a:bodyPr>
          <a:lstStyle/>
          <a:p>
            <a:pPr marL="0" indent="0" algn="l">
              <a:lnSpc>
                <a:spcPts val="1600"/>
              </a:lnSpc>
              <a:buNone/>
            </a:pPr>
            <a:r>
              <a:rPr lang="en-US" sz="942" dirty="0">
                <a:solidFill>
                  <a:srgbClr val="A8B2D1"/>
                </a:solidFill>
                <a:latin typeface="Open Sans" pitchFamily="34" charset="0"/>
                <a:ea typeface="Open Sans" pitchFamily="34" charset="-122"/>
                <a:cs typeface="Open Sans" pitchFamily="34" charset="-120"/>
              </a:rPr>
              <a:t>Cláusulas Padrão Contratuais: O mecanismo jurídico para validar a transferência quando não há decisão de adequação.</a:t>
            </a:r>
            <a:endParaRPr lang="en-US" sz="942" dirty="0"/>
          </a:p>
        </p:txBody>
      </p:sp>
      <p:sp>
        <p:nvSpPr>
          <p:cNvPr id="16" name="Shape 10"/>
          <p:cNvSpPr/>
          <p:nvPr/>
        </p:nvSpPr>
        <p:spPr>
          <a:xfrm>
            <a:off x="4529138" y="1430536"/>
            <a:ext cx="4186238" cy="2880717"/>
          </a:xfrm>
          <a:prstGeom prst="rect">
            <a:avLst/>
          </a:prstGeom>
          <a:solidFill>
            <a:srgbClr val="FFFFFF">
              <a:alpha val="3000"/>
            </a:srgbClr>
          </a:solidFill>
          <a:ln w="9144">
            <a:solidFill>
              <a:srgbClr val="64FFDA">
                <a:alpha val="10000"/>
              </a:srgbClr>
            </a:solidFill>
            <a:prstDash val="solid"/>
          </a:ln>
        </p:spPr>
        <p:txBody>
          <a:bodyPr/>
          <a:lstStyle/>
          <a:p>
            <a:endParaRPr lang="pt-BR"/>
          </a:p>
        </p:txBody>
      </p:sp>
      <p:sp>
        <p:nvSpPr>
          <p:cNvPr id="17" name="Shape 11"/>
          <p:cNvSpPr/>
          <p:nvPr/>
        </p:nvSpPr>
        <p:spPr>
          <a:xfrm>
            <a:off x="4750594" y="1888629"/>
            <a:ext cx="500063" cy="500063"/>
          </a:xfrm>
          <a:prstGeom prst="ellipse">
            <a:avLst/>
          </a:prstGeom>
          <a:solidFill>
            <a:srgbClr val="0A192F">
              <a:alpha val="80000"/>
            </a:srgbClr>
          </a:solidFill>
          <a:ln w="18288">
            <a:solidFill>
              <a:srgbClr val="64FFDA"/>
            </a:solidFill>
            <a:prstDash val="solid"/>
          </a:ln>
        </p:spPr>
        <p:txBody>
          <a:bodyPr/>
          <a:lstStyle/>
          <a:p>
            <a:endParaRPr lang="pt-BR"/>
          </a:p>
        </p:txBody>
      </p:sp>
      <p:pic>
        <p:nvPicPr>
          <p:cNvPr id="18" name="Image 4" descr="preencoded.png"/>
          <p:cNvPicPr>
            <a:picLocks noChangeAspect="1"/>
          </p:cNvPicPr>
          <p:nvPr/>
        </p:nvPicPr>
        <p:blipFill>
          <a:blip r:embed="rId6"/>
          <a:stretch>
            <a:fillRect/>
          </a:stretch>
        </p:blipFill>
        <p:spPr>
          <a:xfrm>
            <a:off x="4893469" y="2031504"/>
            <a:ext cx="214313" cy="214313"/>
          </a:xfrm>
          <a:prstGeom prst="rect">
            <a:avLst/>
          </a:prstGeom>
        </p:spPr>
      </p:pic>
      <p:sp>
        <p:nvSpPr>
          <p:cNvPr id="19" name="Shape 12"/>
          <p:cNvSpPr/>
          <p:nvPr/>
        </p:nvSpPr>
        <p:spPr>
          <a:xfrm>
            <a:off x="5393531" y="1879699"/>
            <a:ext cx="3107531" cy="517922"/>
          </a:xfrm>
          <a:prstGeom prst="rect">
            <a:avLst/>
          </a:prstGeom>
          <a:solidFill>
            <a:srgbClr val="64FFDA">
              <a:alpha val="5000"/>
            </a:srgbClr>
          </a:solidFill>
          <a:ln/>
        </p:spPr>
        <p:txBody>
          <a:bodyPr/>
          <a:lstStyle/>
          <a:p>
            <a:endParaRPr lang="pt-BR"/>
          </a:p>
        </p:txBody>
      </p:sp>
      <p:sp>
        <p:nvSpPr>
          <p:cNvPr id="20" name="Text 13"/>
          <p:cNvSpPr/>
          <p:nvPr/>
        </p:nvSpPr>
        <p:spPr>
          <a:xfrm>
            <a:off x="5500688" y="1986855"/>
            <a:ext cx="2893219" cy="112514"/>
          </a:xfrm>
          <a:prstGeom prst="rect">
            <a:avLst/>
          </a:prstGeom>
          <a:noFill/>
          <a:ln/>
        </p:spPr>
        <p:txBody>
          <a:bodyPr wrap="none" lIns="0" tIns="0" rIns="0" bIns="0" rtlCol="0" anchor="t">
            <a:spAutoFit/>
          </a:bodyPr>
          <a:lstStyle/>
          <a:p>
            <a:pPr marL="0" indent="0" algn="l">
              <a:lnSpc>
                <a:spcPts val="800"/>
              </a:lnSpc>
              <a:buNone/>
            </a:pPr>
            <a:r>
              <a:rPr lang="en-US" sz="621" dirty="0">
                <a:solidFill>
                  <a:srgbClr val="64FFDA"/>
                </a:solidFill>
                <a:latin typeface="Roboto Mono" pitchFamily="34" charset="0"/>
                <a:ea typeface="Roboto Mono" pitchFamily="34" charset="-122"/>
                <a:cs typeface="Roboto Mono" pitchFamily="34" charset="-120"/>
              </a:rPr>
              <a:t>ORIGEM</a:t>
            </a:r>
            <a:endParaRPr lang="en-US" sz="621" dirty="0"/>
          </a:p>
        </p:txBody>
      </p:sp>
      <p:sp>
        <p:nvSpPr>
          <p:cNvPr id="21" name="Text 14"/>
          <p:cNvSpPr/>
          <p:nvPr/>
        </p:nvSpPr>
        <p:spPr>
          <a:xfrm>
            <a:off x="5500688" y="2135088"/>
            <a:ext cx="2893219" cy="155377"/>
          </a:xfrm>
          <a:prstGeom prst="rect">
            <a:avLst/>
          </a:prstGeom>
          <a:noFill/>
          <a:ln/>
        </p:spPr>
        <p:txBody>
          <a:bodyPr wrap="none" lIns="0" tIns="0" rIns="0" bIns="0" rtlCol="0" anchor="t">
            <a:spAutoFit/>
          </a:bodyPr>
          <a:lstStyle/>
          <a:p>
            <a:pPr marL="0" indent="0" algn="l">
              <a:lnSpc>
                <a:spcPts val="1100"/>
              </a:lnSpc>
              <a:buNone/>
            </a:pPr>
            <a:r>
              <a:rPr lang="en-US" sz="784" b="1" dirty="0">
                <a:solidFill>
                  <a:srgbClr val="FFFFFF"/>
                </a:solidFill>
                <a:latin typeface="Open Sans" pitchFamily="34" charset="0"/>
                <a:ea typeface="Open Sans" pitchFamily="34" charset="-122"/>
                <a:cs typeface="Open Sans" pitchFamily="34" charset="-120"/>
              </a:rPr>
              <a:t>Brasil (LGPD)</a:t>
            </a:r>
            <a:endParaRPr lang="en-US" sz="784" dirty="0"/>
          </a:p>
        </p:txBody>
      </p:sp>
      <p:sp>
        <p:nvSpPr>
          <p:cNvPr id="22" name="Shape 15"/>
          <p:cNvSpPr/>
          <p:nvPr/>
        </p:nvSpPr>
        <p:spPr>
          <a:xfrm>
            <a:off x="4750594" y="2549426"/>
            <a:ext cx="500063" cy="500063"/>
          </a:xfrm>
          <a:prstGeom prst="ellipse">
            <a:avLst/>
          </a:prstGeom>
          <a:solidFill>
            <a:srgbClr val="0A192F">
              <a:alpha val="80000"/>
            </a:srgbClr>
          </a:solidFill>
          <a:ln w="18288">
            <a:solidFill>
              <a:srgbClr val="A8B2D1"/>
            </a:solidFill>
            <a:prstDash val="solid"/>
          </a:ln>
        </p:spPr>
        <p:txBody>
          <a:bodyPr/>
          <a:lstStyle/>
          <a:p>
            <a:endParaRPr lang="pt-BR"/>
          </a:p>
        </p:txBody>
      </p:sp>
      <p:pic>
        <p:nvPicPr>
          <p:cNvPr id="23" name="Image 5" descr="preencoded.png"/>
          <p:cNvPicPr>
            <a:picLocks noChangeAspect="1"/>
          </p:cNvPicPr>
          <p:nvPr/>
        </p:nvPicPr>
        <p:blipFill>
          <a:blip r:embed="rId7"/>
          <a:stretch>
            <a:fillRect/>
          </a:stretch>
        </p:blipFill>
        <p:spPr>
          <a:xfrm>
            <a:off x="4880074" y="2692301"/>
            <a:ext cx="241102" cy="214313"/>
          </a:xfrm>
          <a:prstGeom prst="rect">
            <a:avLst/>
          </a:prstGeom>
        </p:spPr>
      </p:pic>
      <p:sp>
        <p:nvSpPr>
          <p:cNvPr id="24" name="Shape 16"/>
          <p:cNvSpPr/>
          <p:nvPr/>
        </p:nvSpPr>
        <p:spPr>
          <a:xfrm>
            <a:off x="5393531" y="2540496"/>
            <a:ext cx="3107531" cy="517922"/>
          </a:xfrm>
          <a:prstGeom prst="rect">
            <a:avLst/>
          </a:prstGeom>
          <a:solidFill>
            <a:srgbClr val="FFFFFF">
              <a:alpha val="5000"/>
            </a:srgbClr>
          </a:solidFill>
          <a:ln/>
        </p:spPr>
        <p:txBody>
          <a:bodyPr/>
          <a:lstStyle/>
          <a:p>
            <a:endParaRPr lang="pt-BR"/>
          </a:p>
        </p:txBody>
      </p:sp>
      <p:sp>
        <p:nvSpPr>
          <p:cNvPr id="25" name="Text 17"/>
          <p:cNvSpPr/>
          <p:nvPr/>
        </p:nvSpPr>
        <p:spPr>
          <a:xfrm>
            <a:off x="5500688" y="2647652"/>
            <a:ext cx="2893219" cy="112514"/>
          </a:xfrm>
          <a:prstGeom prst="rect">
            <a:avLst/>
          </a:prstGeom>
          <a:noFill/>
          <a:ln/>
        </p:spPr>
        <p:txBody>
          <a:bodyPr wrap="none" lIns="0" tIns="0" rIns="0" bIns="0" rtlCol="0" anchor="t">
            <a:spAutoFit/>
          </a:bodyPr>
          <a:lstStyle/>
          <a:p>
            <a:pPr marL="0" indent="0" algn="l">
              <a:lnSpc>
                <a:spcPts val="800"/>
              </a:lnSpc>
              <a:buNone/>
            </a:pPr>
            <a:r>
              <a:rPr lang="en-US" sz="621" dirty="0">
                <a:solidFill>
                  <a:srgbClr val="A8B2D1"/>
                </a:solidFill>
                <a:latin typeface="Roboto Mono" pitchFamily="34" charset="0"/>
                <a:ea typeface="Roboto Mono" pitchFamily="34" charset="-122"/>
                <a:cs typeface="Roboto Mono" pitchFamily="34" charset="-120"/>
              </a:rPr>
              <a:t>TRÂNSITO</a:t>
            </a:r>
            <a:endParaRPr lang="en-US" sz="621" dirty="0"/>
          </a:p>
        </p:txBody>
      </p:sp>
      <p:sp>
        <p:nvSpPr>
          <p:cNvPr id="26" name="Text 18"/>
          <p:cNvSpPr/>
          <p:nvPr/>
        </p:nvSpPr>
        <p:spPr>
          <a:xfrm>
            <a:off x="5500688" y="2795885"/>
            <a:ext cx="2893219" cy="155377"/>
          </a:xfrm>
          <a:prstGeom prst="rect">
            <a:avLst/>
          </a:prstGeom>
          <a:noFill/>
          <a:ln/>
        </p:spPr>
        <p:txBody>
          <a:bodyPr wrap="none" lIns="0" tIns="0" rIns="0" bIns="0" rtlCol="0" anchor="t">
            <a:spAutoFit/>
          </a:bodyPr>
          <a:lstStyle/>
          <a:p>
            <a:pPr marL="0" indent="0" algn="l">
              <a:lnSpc>
                <a:spcPts val="1100"/>
              </a:lnSpc>
              <a:buNone/>
            </a:pPr>
            <a:r>
              <a:rPr lang="en-US" sz="784" b="1" dirty="0">
                <a:solidFill>
                  <a:srgbClr val="FFFFFF"/>
                </a:solidFill>
                <a:latin typeface="Open Sans" pitchFamily="34" charset="0"/>
                <a:ea typeface="Open Sans" pitchFamily="34" charset="-122"/>
                <a:cs typeface="Open Sans" pitchFamily="34" charset="-120"/>
              </a:rPr>
              <a:t>Transferência de Dados</a:t>
            </a:r>
            <a:endParaRPr lang="en-US" sz="784" dirty="0"/>
          </a:p>
        </p:txBody>
      </p:sp>
      <p:sp>
        <p:nvSpPr>
          <p:cNvPr id="27" name="Shape 19"/>
          <p:cNvSpPr/>
          <p:nvPr/>
        </p:nvSpPr>
        <p:spPr>
          <a:xfrm>
            <a:off x="4750594" y="3210223"/>
            <a:ext cx="500063" cy="500063"/>
          </a:xfrm>
          <a:prstGeom prst="ellipse">
            <a:avLst/>
          </a:prstGeom>
          <a:solidFill>
            <a:srgbClr val="0A192F">
              <a:alpha val="80000"/>
            </a:srgbClr>
          </a:solidFill>
          <a:ln w="18288">
            <a:solidFill>
              <a:srgbClr val="FFCE56"/>
            </a:solidFill>
            <a:prstDash val="solid"/>
          </a:ln>
        </p:spPr>
        <p:txBody>
          <a:bodyPr/>
          <a:lstStyle/>
          <a:p>
            <a:endParaRPr lang="pt-BR"/>
          </a:p>
        </p:txBody>
      </p:sp>
      <p:pic>
        <p:nvPicPr>
          <p:cNvPr id="28" name="Image 6" descr="preencoded.png"/>
          <p:cNvPicPr>
            <a:picLocks noChangeAspect="1"/>
          </p:cNvPicPr>
          <p:nvPr/>
        </p:nvPicPr>
        <p:blipFill>
          <a:blip r:embed="rId8"/>
          <a:stretch>
            <a:fillRect/>
          </a:stretch>
        </p:blipFill>
        <p:spPr>
          <a:xfrm>
            <a:off x="4893469" y="3353098"/>
            <a:ext cx="214313" cy="214313"/>
          </a:xfrm>
          <a:prstGeom prst="rect">
            <a:avLst/>
          </a:prstGeom>
        </p:spPr>
      </p:pic>
      <p:sp>
        <p:nvSpPr>
          <p:cNvPr id="29" name="Shape 20"/>
          <p:cNvSpPr/>
          <p:nvPr/>
        </p:nvSpPr>
        <p:spPr>
          <a:xfrm>
            <a:off x="5393531" y="3201293"/>
            <a:ext cx="3107531" cy="517922"/>
          </a:xfrm>
          <a:prstGeom prst="rect">
            <a:avLst/>
          </a:prstGeom>
          <a:solidFill>
            <a:srgbClr val="FFCE56">
              <a:alpha val="10000"/>
            </a:srgbClr>
          </a:solidFill>
          <a:ln/>
        </p:spPr>
        <p:txBody>
          <a:bodyPr/>
          <a:lstStyle/>
          <a:p>
            <a:endParaRPr lang="pt-BR"/>
          </a:p>
        </p:txBody>
      </p:sp>
      <p:sp>
        <p:nvSpPr>
          <p:cNvPr id="30" name="Text 21"/>
          <p:cNvSpPr/>
          <p:nvPr/>
        </p:nvSpPr>
        <p:spPr>
          <a:xfrm>
            <a:off x="5500688" y="3308449"/>
            <a:ext cx="2893219" cy="112514"/>
          </a:xfrm>
          <a:prstGeom prst="rect">
            <a:avLst/>
          </a:prstGeom>
          <a:noFill/>
          <a:ln/>
        </p:spPr>
        <p:txBody>
          <a:bodyPr wrap="none" lIns="0" tIns="0" rIns="0" bIns="0" rtlCol="0" anchor="t">
            <a:spAutoFit/>
          </a:bodyPr>
          <a:lstStyle/>
          <a:p>
            <a:pPr marL="0" indent="0" algn="l">
              <a:lnSpc>
                <a:spcPts val="800"/>
              </a:lnSpc>
              <a:buNone/>
            </a:pPr>
            <a:r>
              <a:rPr lang="en-US" sz="621" dirty="0">
                <a:solidFill>
                  <a:srgbClr val="FFCE56"/>
                </a:solidFill>
                <a:latin typeface="Roboto Mono" pitchFamily="34" charset="0"/>
                <a:ea typeface="Roboto Mono" pitchFamily="34" charset="-122"/>
                <a:cs typeface="Roboto Mono" pitchFamily="34" charset="-120"/>
              </a:rPr>
              <a:t>DESTINO</a:t>
            </a:r>
            <a:endParaRPr lang="en-US" sz="621" dirty="0"/>
          </a:p>
        </p:txBody>
      </p:sp>
      <p:sp>
        <p:nvSpPr>
          <p:cNvPr id="31" name="Text 22"/>
          <p:cNvSpPr/>
          <p:nvPr/>
        </p:nvSpPr>
        <p:spPr>
          <a:xfrm>
            <a:off x="5500688" y="3456682"/>
            <a:ext cx="2893219" cy="155377"/>
          </a:xfrm>
          <a:prstGeom prst="rect">
            <a:avLst/>
          </a:prstGeom>
          <a:noFill/>
          <a:ln/>
        </p:spPr>
        <p:txBody>
          <a:bodyPr wrap="none" lIns="0" tIns="0" rIns="0" bIns="0" rtlCol="0" anchor="t">
            <a:spAutoFit/>
          </a:bodyPr>
          <a:lstStyle/>
          <a:p>
            <a:pPr marL="0" indent="0" algn="l">
              <a:lnSpc>
                <a:spcPts val="1100"/>
              </a:lnSpc>
              <a:buNone/>
            </a:pPr>
            <a:r>
              <a:rPr lang="en-US" sz="784" b="1" dirty="0">
                <a:solidFill>
                  <a:srgbClr val="FFFFFF"/>
                </a:solidFill>
                <a:latin typeface="Open Sans" pitchFamily="34" charset="0"/>
                <a:ea typeface="Open Sans" pitchFamily="34" charset="-122"/>
                <a:cs typeface="Open Sans" pitchFamily="34" charset="-120"/>
              </a:rPr>
              <a:t>EUA / Global (OpenAI)</a:t>
            </a:r>
            <a:endParaRPr lang="en-US" sz="784" dirty="0"/>
          </a:p>
        </p:txBody>
      </p:sp>
      <p:sp>
        <p:nvSpPr>
          <p:cNvPr id="32" name="Shape 23"/>
          <p:cNvSpPr/>
          <p:nvPr/>
        </p:nvSpPr>
        <p:spPr>
          <a:xfrm>
            <a:off x="428625" y="4311253"/>
            <a:ext cx="8286750" cy="403622"/>
          </a:xfrm>
          <a:prstGeom prst="rect">
            <a:avLst/>
          </a:prstGeom>
          <a:solidFill>
            <a:srgbClr val="FFCE56">
              <a:alpha val="10000"/>
            </a:srgbClr>
          </a:solidFill>
          <a:ln w="9144">
            <a:solidFill>
              <a:srgbClr val="FFCE56"/>
            </a:solidFill>
            <a:prstDash val="solid"/>
          </a:ln>
        </p:spPr>
        <p:txBody>
          <a:bodyPr/>
          <a:lstStyle/>
          <a:p>
            <a:endParaRPr lang="pt-BR"/>
          </a:p>
        </p:txBody>
      </p:sp>
      <p:pic>
        <p:nvPicPr>
          <p:cNvPr id="33" name="Image 7" descr="preencoded.png"/>
          <p:cNvPicPr>
            <a:picLocks noChangeAspect="1"/>
          </p:cNvPicPr>
          <p:nvPr/>
        </p:nvPicPr>
        <p:blipFill>
          <a:blip r:embed="rId9"/>
          <a:stretch>
            <a:fillRect/>
          </a:stretch>
        </p:blipFill>
        <p:spPr>
          <a:xfrm>
            <a:off x="535781" y="4434483"/>
            <a:ext cx="171450" cy="171450"/>
          </a:xfrm>
          <a:prstGeom prst="rect">
            <a:avLst/>
          </a:prstGeom>
        </p:spPr>
      </p:pic>
      <p:sp>
        <p:nvSpPr>
          <p:cNvPr id="34" name="Text 24"/>
          <p:cNvSpPr/>
          <p:nvPr/>
        </p:nvSpPr>
        <p:spPr>
          <a:xfrm>
            <a:off x="814388" y="4432697"/>
            <a:ext cx="4755952" cy="175022"/>
          </a:xfrm>
          <a:prstGeom prst="rect">
            <a:avLst/>
          </a:prstGeom>
          <a:noFill/>
          <a:ln/>
        </p:spPr>
        <p:txBody>
          <a:bodyPr wrap="none" lIns="0" tIns="0" rIns="0" bIns="0" rtlCol="0" anchor="t">
            <a:spAutoFit/>
          </a:bodyPr>
          <a:lstStyle/>
          <a:p>
            <a:pPr marL="0" indent="0" algn="l">
              <a:lnSpc>
                <a:spcPts val="1200"/>
              </a:lnSpc>
              <a:buNone/>
            </a:pPr>
            <a:r>
              <a:rPr lang="en-US" sz="885" b="1" dirty="0">
                <a:solidFill>
                  <a:srgbClr val="FFCE56"/>
                </a:solidFill>
                <a:latin typeface="Open Sans" pitchFamily="34" charset="0"/>
                <a:ea typeface="Open Sans" pitchFamily="34" charset="-122"/>
                <a:cs typeface="Open Sans" pitchFamily="34" charset="-120"/>
              </a:rPr>
              <a:t>Atenção:</a:t>
            </a:r>
            <a:r>
              <a:rPr lang="en-US" sz="942" dirty="0">
                <a:solidFill>
                  <a:srgbClr val="FFCE56"/>
                </a:solidFill>
                <a:latin typeface="Open Sans" pitchFamily="34" charset="0"/>
                <a:ea typeface="Open Sans" pitchFamily="34" charset="-122"/>
                <a:cs typeface="Open Sans" pitchFamily="34" charset="-120"/>
              </a:rPr>
              <a:t> A maioria das IAs processa dados nos EUA. Verifique os Termos de Uso.</a:t>
            </a:r>
            <a:endParaRPr lang="en-US" sz="885"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name="Slide 50">
    <p:spTree>
      <p:nvGrpSpPr>
        <p:cNvPr id="1" name=""/>
        <p:cNvGrpSpPr/>
        <p:nvPr/>
      </p:nvGrpSpPr>
      <p:grpSpPr>
        <a:xfrm>
          <a:off x="0" y="0"/>
          <a:ext cx="0" cy="0"/>
          <a:chOff x="0" y="0"/>
          <a:chExt cx="0" cy="0"/>
        </a:xfrm>
      </p:grpSpPr>
      <p:sp>
        <p:nvSpPr>
          <p:cNvPr id="3" name="Shape 0"/>
          <p:cNvSpPr/>
          <p:nvPr/>
        </p:nvSpPr>
        <p:spPr>
          <a:xfrm>
            <a:off x="428625" y="428625"/>
            <a:ext cx="8286750" cy="716161"/>
          </a:xfrm>
          <a:prstGeom prst="rect">
            <a:avLst/>
          </a:prstGeom>
          <a:solidFill>
            <a:srgbClr val="000000">
              <a:alpha val="0"/>
            </a:srgbClr>
          </a:solidFill>
          <a:ln/>
        </p:spPr>
        <p:txBody>
          <a:bodyPr/>
          <a:lstStyle/>
          <a:p>
            <a:endParaRPr lang="pt-BR"/>
          </a:p>
        </p:txBody>
      </p:sp>
      <p:sp>
        <p:nvSpPr>
          <p:cNvPr id="4" name="Shape 1"/>
          <p:cNvSpPr/>
          <p:nvPr/>
        </p:nvSpPr>
        <p:spPr>
          <a:xfrm>
            <a:off x="428625" y="428625"/>
            <a:ext cx="28575" cy="716161"/>
          </a:xfrm>
          <a:prstGeom prst="rect">
            <a:avLst/>
          </a:prstGeom>
          <a:solidFill>
            <a:srgbClr val="64FFDA"/>
          </a:solidFill>
          <a:ln/>
        </p:spPr>
        <p:txBody>
          <a:bodyPr/>
          <a:lstStyle/>
          <a:p>
            <a:endParaRPr lang="pt-BR"/>
          </a:p>
        </p:txBody>
      </p:sp>
      <p:sp>
        <p:nvSpPr>
          <p:cNvPr id="5" name="Text 2"/>
          <p:cNvSpPr/>
          <p:nvPr/>
        </p:nvSpPr>
        <p:spPr>
          <a:xfrm>
            <a:off x="571500" y="428625"/>
            <a:ext cx="8143875" cy="417909"/>
          </a:xfrm>
          <a:prstGeom prst="rect">
            <a:avLst/>
          </a:prstGeom>
          <a:noFill/>
          <a:ln/>
        </p:spPr>
        <p:txBody>
          <a:bodyPr wrap="none" lIns="0" tIns="0" rIns="0" bIns="0" rtlCol="0" anchor="t">
            <a:spAutoFit/>
          </a:bodyPr>
          <a:lstStyle/>
          <a:p>
            <a:pPr marL="0" indent="0" algn="l">
              <a:lnSpc>
                <a:spcPts val="3200"/>
              </a:lnSpc>
              <a:buNone/>
            </a:pPr>
            <a:r>
              <a:rPr lang="en-US" sz="2436" b="1" dirty="0">
                <a:solidFill>
                  <a:srgbClr val="E6F1FF"/>
                </a:solidFill>
                <a:latin typeface="Montserrat" pitchFamily="34" charset="0"/>
                <a:ea typeface="Montserrat" pitchFamily="34" charset="-122"/>
                <a:cs typeface="Montserrat" pitchFamily="34" charset="-120"/>
              </a:rPr>
              <a:t>AUDITORIA ALGORÍTMICA</a:t>
            </a:r>
            <a:endParaRPr lang="en-US" sz="2436" dirty="0"/>
          </a:p>
        </p:txBody>
      </p:sp>
      <p:sp>
        <p:nvSpPr>
          <p:cNvPr id="6" name="Text 3"/>
          <p:cNvSpPr/>
          <p:nvPr/>
        </p:nvSpPr>
        <p:spPr>
          <a:xfrm>
            <a:off x="571500" y="917972"/>
            <a:ext cx="8143875" cy="226814"/>
          </a:xfrm>
          <a:prstGeom prst="rect">
            <a:avLst/>
          </a:prstGeom>
          <a:noFill/>
          <a:ln/>
        </p:spPr>
        <p:txBody>
          <a:bodyPr wrap="none" lIns="0" tIns="0" rIns="0" bIns="0" rtlCol="0" anchor="t">
            <a:spAutoFit/>
          </a:bodyPr>
          <a:lstStyle/>
          <a:p>
            <a:pPr marL="0" indent="0" algn="l">
              <a:lnSpc>
                <a:spcPts val="1600"/>
              </a:lnSpc>
              <a:buNone/>
            </a:pPr>
            <a:r>
              <a:rPr lang="en-US" sz="1269" dirty="0">
                <a:solidFill>
                  <a:srgbClr val="64FFDA"/>
                </a:solidFill>
                <a:latin typeface="Roboto Mono" pitchFamily="34" charset="0"/>
                <a:ea typeface="Roboto Mono" pitchFamily="34" charset="-122"/>
                <a:cs typeface="Roboto Mono" pitchFamily="34" charset="-120"/>
              </a:rPr>
              <a:t>Provando a Justiça das Decisões Automatizadas</a:t>
            </a:r>
            <a:endParaRPr lang="en-US" sz="1269" dirty="0"/>
          </a:p>
        </p:txBody>
      </p:sp>
      <p:sp>
        <p:nvSpPr>
          <p:cNvPr id="7" name="Shape 4"/>
          <p:cNvSpPr/>
          <p:nvPr/>
        </p:nvSpPr>
        <p:spPr>
          <a:xfrm>
            <a:off x="428625" y="1430536"/>
            <a:ext cx="2619384" cy="2594967"/>
          </a:xfrm>
          <a:prstGeom prst="rect">
            <a:avLst/>
          </a:prstGeom>
          <a:solidFill>
            <a:srgbClr val="FFFFFF">
              <a:alpha val="3000"/>
            </a:srgbClr>
          </a:solidFill>
          <a:ln/>
        </p:spPr>
        <p:txBody>
          <a:bodyPr/>
          <a:lstStyle/>
          <a:p>
            <a:endParaRPr lang="pt-BR"/>
          </a:p>
        </p:txBody>
      </p:sp>
      <p:sp>
        <p:nvSpPr>
          <p:cNvPr id="8" name="Shape 5"/>
          <p:cNvSpPr/>
          <p:nvPr/>
        </p:nvSpPr>
        <p:spPr>
          <a:xfrm>
            <a:off x="428625" y="1430536"/>
            <a:ext cx="2619384" cy="42863"/>
          </a:xfrm>
          <a:prstGeom prst="rect">
            <a:avLst/>
          </a:prstGeom>
          <a:solidFill>
            <a:srgbClr val="FF6384"/>
          </a:solidFill>
          <a:ln/>
        </p:spPr>
        <p:txBody>
          <a:bodyPr/>
          <a:lstStyle/>
          <a:p>
            <a:endParaRPr lang="pt-BR"/>
          </a:p>
        </p:txBody>
      </p:sp>
      <p:sp>
        <p:nvSpPr>
          <p:cNvPr id="9" name="Shape 6"/>
          <p:cNvSpPr/>
          <p:nvPr/>
        </p:nvSpPr>
        <p:spPr>
          <a:xfrm>
            <a:off x="1452553" y="1644848"/>
            <a:ext cx="571500" cy="571500"/>
          </a:xfrm>
          <a:prstGeom prst="ellipse">
            <a:avLst/>
          </a:prstGeom>
          <a:solidFill>
            <a:srgbClr val="000000">
              <a:alpha val="20000"/>
            </a:srgbClr>
          </a:solidFill>
          <a:ln/>
        </p:spPr>
        <p:txBody>
          <a:bodyPr/>
          <a:lstStyle/>
          <a:p>
            <a:endParaRPr lang="pt-BR"/>
          </a:p>
        </p:txBody>
      </p:sp>
      <p:pic>
        <p:nvPicPr>
          <p:cNvPr id="10" name="Image 1" descr="preencoded.png"/>
          <p:cNvPicPr>
            <a:picLocks noChangeAspect="1"/>
          </p:cNvPicPr>
          <p:nvPr/>
        </p:nvPicPr>
        <p:blipFill>
          <a:blip r:embed="rId3"/>
          <a:stretch>
            <a:fillRect/>
          </a:stretch>
        </p:blipFill>
        <p:spPr>
          <a:xfrm>
            <a:off x="1577569" y="1802011"/>
            <a:ext cx="321469" cy="257175"/>
          </a:xfrm>
          <a:prstGeom prst="rect">
            <a:avLst/>
          </a:prstGeom>
        </p:spPr>
      </p:pic>
      <p:sp>
        <p:nvSpPr>
          <p:cNvPr id="11" name="Text 7"/>
          <p:cNvSpPr/>
          <p:nvPr/>
        </p:nvSpPr>
        <p:spPr>
          <a:xfrm>
            <a:off x="894448" y="2394942"/>
            <a:ext cx="1687711" cy="191095"/>
          </a:xfrm>
          <a:prstGeom prst="rect">
            <a:avLst/>
          </a:prstGeom>
          <a:noFill/>
          <a:ln/>
        </p:spPr>
        <p:txBody>
          <a:bodyPr wrap="none" lIns="0" tIns="0" rIns="0" bIns="0" rtlCol="0" anchor="t">
            <a:spAutoFit/>
          </a:bodyPr>
          <a:lstStyle/>
          <a:p>
            <a:pPr marL="0" indent="0" algn="ctr">
              <a:lnSpc>
                <a:spcPts val="1500"/>
              </a:lnSpc>
              <a:buNone/>
            </a:pPr>
            <a:r>
              <a:rPr lang="en-US" sz="1090" b="1" dirty="0">
                <a:solidFill>
                  <a:srgbClr val="E6F1FF"/>
                </a:solidFill>
                <a:latin typeface="Montserrat" pitchFamily="34" charset="0"/>
                <a:ea typeface="Montserrat" pitchFamily="34" charset="-122"/>
                <a:cs typeface="Montserrat" pitchFamily="34" charset="-120"/>
              </a:rPr>
              <a:t>FAIRNESS (JUSTIÇA)</a:t>
            </a:r>
            <a:endParaRPr lang="en-US" sz="1090" dirty="0"/>
          </a:p>
        </p:txBody>
      </p:sp>
      <p:sp>
        <p:nvSpPr>
          <p:cNvPr id="12" name="Text 8"/>
          <p:cNvSpPr/>
          <p:nvPr/>
        </p:nvSpPr>
        <p:spPr>
          <a:xfrm>
            <a:off x="642938" y="2693194"/>
            <a:ext cx="2190759" cy="548590"/>
          </a:xfrm>
          <a:prstGeom prst="rect">
            <a:avLst/>
          </a:prstGeom>
          <a:noFill/>
          <a:ln/>
        </p:spPr>
        <p:txBody>
          <a:bodyPr wrap="square" lIns="0" tIns="0" rIns="0" bIns="0" rtlCol="0" anchor="t">
            <a:spAutoFit/>
          </a:bodyPr>
          <a:lstStyle/>
          <a:p>
            <a:pPr marL="0" indent="0" algn="ctr">
              <a:lnSpc>
                <a:spcPts val="1400"/>
              </a:lnSpc>
              <a:buNone/>
            </a:pPr>
            <a:r>
              <a:rPr lang="en-US" sz="834" dirty="0">
                <a:solidFill>
                  <a:srgbClr val="A8B2D1"/>
                </a:solidFill>
                <a:latin typeface="Open Sans" pitchFamily="34" charset="0"/>
                <a:ea typeface="Open Sans" pitchFamily="34" charset="-122"/>
                <a:cs typeface="Open Sans" pitchFamily="34" charset="-120"/>
              </a:rPr>
              <a:t>Verificação estatística para garantir que o modelo não discrimina grupos protegidos (gênero, raça, idade).</a:t>
            </a:r>
            <a:endParaRPr lang="en-US" sz="834" dirty="0"/>
          </a:p>
        </p:txBody>
      </p:sp>
      <p:sp>
        <p:nvSpPr>
          <p:cNvPr id="13" name="Shape 9"/>
          <p:cNvSpPr/>
          <p:nvPr/>
        </p:nvSpPr>
        <p:spPr>
          <a:xfrm>
            <a:off x="642938" y="3536156"/>
            <a:ext cx="2190759" cy="275034"/>
          </a:xfrm>
          <a:prstGeom prst="rect">
            <a:avLst/>
          </a:prstGeom>
          <a:solidFill>
            <a:srgbClr val="FF6384">
              <a:alpha val="10000"/>
            </a:srgbClr>
          </a:solidFill>
          <a:ln/>
        </p:spPr>
        <p:txBody>
          <a:bodyPr/>
          <a:lstStyle/>
          <a:p>
            <a:endParaRPr lang="pt-BR"/>
          </a:p>
        </p:txBody>
      </p:sp>
      <p:sp>
        <p:nvSpPr>
          <p:cNvPr id="14" name="Text 10"/>
          <p:cNvSpPr/>
          <p:nvPr/>
        </p:nvSpPr>
        <p:spPr>
          <a:xfrm>
            <a:off x="642938" y="3536156"/>
            <a:ext cx="2190759" cy="275034"/>
          </a:xfrm>
          <a:prstGeom prst="rect">
            <a:avLst/>
          </a:prstGeom>
          <a:noFill/>
          <a:ln/>
        </p:spPr>
        <p:txBody>
          <a:bodyPr wrap="square" lIns="85090" tIns="85090" rIns="85090" bIns="85090" rtlCol="0" anchor="t">
            <a:spAutoFit/>
          </a:bodyPr>
          <a:lstStyle/>
          <a:p>
            <a:pPr marL="0" indent="0" algn="ctr">
              <a:lnSpc>
                <a:spcPts val="900"/>
              </a:lnSpc>
              <a:buNone/>
            </a:pPr>
            <a:r>
              <a:rPr lang="en-US" sz="727" dirty="0">
                <a:solidFill>
                  <a:srgbClr val="FF6384"/>
                </a:solidFill>
                <a:latin typeface="Roboto Mono" pitchFamily="34" charset="0"/>
                <a:ea typeface="Roboto Mono" pitchFamily="34" charset="-122"/>
                <a:cs typeface="Roboto Mono" pitchFamily="34" charset="-120"/>
              </a:rPr>
              <a:t>"O algoritmo é preconceituoso?"</a:t>
            </a:r>
            <a:endParaRPr lang="en-US" sz="727" dirty="0"/>
          </a:p>
        </p:txBody>
      </p:sp>
      <p:sp>
        <p:nvSpPr>
          <p:cNvPr id="15" name="Shape 11"/>
          <p:cNvSpPr/>
          <p:nvPr/>
        </p:nvSpPr>
        <p:spPr>
          <a:xfrm>
            <a:off x="3262322" y="1430536"/>
            <a:ext cx="2619384" cy="2594967"/>
          </a:xfrm>
          <a:prstGeom prst="rect">
            <a:avLst/>
          </a:prstGeom>
          <a:solidFill>
            <a:srgbClr val="FFFFFF">
              <a:alpha val="3000"/>
            </a:srgbClr>
          </a:solidFill>
          <a:ln/>
        </p:spPr>
        <p:txBody>
          <a:bodyPr/>
          <a:lstStyle/>
          <a:p>
            <a:endParaRPr lang="pt-BR"/>
          </a:p>
        </p:txBody>
      </p:sp>
      <p:sp>
        <p:nvSpPr>
          <p:cNvPr id="16" name="Shape 12"/>
          <p:cNvSpPr/>
          <p:nvPr/>
        </p:nvSpPr>
        <p:spPr>
          <a:xfrm>
            <a:off x="3262322" y="1430536"/>
            <a:ext cx="2619384" cy="42863"/>
          </a:xfrm>
          <a:prstGeom prst="rect">
            <a:avLst/>
          </a:prstGeom>
          <a:solidFill>
            <a:srgbClr val="FFCE56"/>
          </a:solidFill>
          <a:ln/>
        </p:spPr>
        <p:txBody>
          <a:bodyPr/>
          <a:lstStyle/>
          <a:p>
            <a:endParaRPr lang="pt-BR"/>
          </a:p>
        </p:txBody>
      </p:sp>
      <p:sp>
        <p:nvSpPr>
          <p:cNvPr id="17" name="Shape 13"/>
          <p:cNvSpPr/>
          <p:nvPr/>
        </p:nvSpPr>
        <p:spPr>
          <a:xfrm>
            <a:off x="4286250" y="1644848"/>
            <a:ext cx="571500" cy="571500"/>
          </a:xfrm>
          <a:prstGeom prst="ellipse">
            <a:avLst/>
          </a:prstGeom>
          <a:solidFill>
            <a:srgbClr val="000000">
              <a:alpha val="20000"/>
            </a:srgbClr>
          </a:solidFill>
          <a:ln/>
        </p:spPr>
        <p:txBody>
          <a:bodyPr/>
          <a:lstStyle/>
          <a:p>
            <a:endParaRPr lang="pt-BR"/>
          </a:p>
        </p:txBody>
      </p:sp>
      <p:pic>
        <p:nvPicPr>
          <p:cNvPr id="18" name="Image 2" descr="preencoded.png"/>
          <p:cNvPicPr>
            <a:picLocks noChangeAspect="1"/>
          </p:cNvPicPr>
          <p:nvPr/>
        </p:nvPicPr>
        <p:blipFill>
          <a:blip r:embed="rId4"/>
          <a:stretch>
            <a:fillRect/>
          </a:stretch>
        </p:blipFill>
        <p:spPr>
          <a:xfrm>
            <a:off x="4475559" y="1802011"/>
            <a:ext cx="192881" cy="257175"/>
          </a:xfrm>
          <a:prstGeom prst="rect">
            <a:avLst/>
          </a:prstGeom>
        </p:spPr>
      </p:pic>
      <p:sp>
        <p:nvSpPr>
          <p:cNvPr id="19" name="Text 14"/>
          <p:cNvSpPr/>
          <p:nvPr/>
        </p:nvSpPr>
        <p:spPr>
          <a:xfrm>
            <a:off x="3806726" y="2394942"/>
            <a:ext cx="1530548" cy="191095"/>
          </a:xfrm>
          <a:prstGeom prst="rect">
            <a:avLst/>
          </a:prstGeom>
          <a:noFill/>
          <a:ln/>
        </p:spPr>
        <p:txBody>
          <a:bodyPr wrap="none" lIns="0" tIns="0" rIns="0" bIns="0" rtlCol="0" anchor="t">
            <a:spAutoFit/>
          </a:bodyPr>
          <a:lstStyle/>
          <a:p>
            <a:pPr marL="0" indent="0" algn="ctr">
              <a:lnSpc>
                <a:spcPts val="1500"/>
              </a:lnSpc>
              <a:buNone/>
            </a:pPr>
            <a:r>
              <a:rPr lang="en-US" sz="1090" b="1" dirty="0">
                <a:solidFill>
                  <a:srgbClr val="E6F1FF"/>
                </a:solidFill>
                <a:latin typeface="Montserrat" pitchFamily="34" charset="0"/>
                <a:ea typeface="Montserrat" pitchFamily="34" charset="-122"/>
                <a:cs typeface="Montserrat" pitchFamily="34" charset="-120"/>
              </a:rPr>
              <a:t>EXPLICABILIDADE</a:t>
            </a:r>
            <a:endParaRPr lang="en-US" sz="1090" dirty="0"/>
          </a:p>
        </p:txBody>
      </p:sp>
      <p:sp>
        <p:nvSpPr>
          <p:cNvPr id="20" name="Text 15"/>
          <p:cNvSpPr/>
          <p:nvPr/>
        </p:nvSpPr>
        <p:spPr>
          <a:xfrm>
            <a:off x="3476634" y="2693194"/>
            <a:ext cx="2190759" cy="548590"/>
          </a:xfrm>
          <a:prstGeom prst="rect">
            <a:avLst/>
          </a:prstGeom>
          <a:noFill/>
          <a:ln/>
        </p:spPr>
        <p:txBody>
          <a:bodyPr wrap="square" lIns="0" tIns="0" rIns="0" bIns="0" rtlCol="0" anchor="t">
            <a:spAutoFit/>
          </a:bodyPr>
          <a:lstStyle/>
          <a:p>
            <a:pPr marL="0" indent="0" algn="ctr">
              <a:lnSpc>
                <a:spcPts val="1400"/>
              </a:lnSpc>
              <a:buNone/>
            </a:pPr>
            <a:r>
              <a:rPr lang="en-US" sz="834" dirty="0">
                <a:solidFill>
                  <a:srgbClr val="A8B2D1"/>
                </a:solidFill>
                <a:latin typeface="Open Sans" pitchFamily="34" charset="0"/>
                <a:ea typeface="Open Sans" pitchFamily="34" charset="-122"/>
                <a:cs typeface="Open Sans" pitchFamily="34" charset="-120"/>
              </a:rPr>
              <a:t>Capacidade de traduzir a lógica matemática da decisão para uma linguagem humana compreensível.</a:t>
            </a:r>
            <a:endParaRPr lang="en-US" sz="834" dirty="0"/>
          </a:p>
        </p:txBody>
      </p:sp>
      <p:sp>
        <p:nvSpPr>
          <p:cNvPr id="21" name="Shape 16"/>
          <p:cNvSpPr/>
          <p:nvPr/>
        </p:nvSpPr>
        <p:spPr>
          <a:xfrm>
            <a:off x="3476634" y="3536156"/>
            <a:ext cx="2190759" cy="275034"/>
          </a:xfrm>
          <a:prstGeom prst="rect">
            <a:avLst/>
          </a:prstGeom>
          <a:solidFill>
            <a:srgbClr val="FFCE56">
              <a:alpha val="10000"/>
            </a:srgbClr>
          </a:solidFill>
          <a:ln/>
        </p:spPr>
        <p:txBody>
          <a:bodyPr/>
          <a:lstStyle/>
          <a:p>
            <a:endParaRPr lang="pt-BR"/>
          </a:p>
        </p:txBody>
      </p:sp>
      <p:sp>
        <p:nvSpPr>
          <p:cNvPr id="22" name="Text 17"/>
          <p:cNvSpPr/>
          <p:nvPr/>
        </p:nvSpPr>
        <p:spPr>
          <a:xfrm>
            <a:off x="3476634" y="3536156"/>
            <a:ext cx="2190759" cy="275034"/>
          </a:xfrm>
          <a:prstGeom prst="rect">
            <a:avLst/>
          </a:prstGeom>
          <a:noFill/>
          <a:ln/>
        </p:spPr>
        <p:txBody>
          <a:bodyPr wrap="square" lIns="85090" tIns="85090" rIns="85090" bIns="85090" rtlCol="0" anchor="t">
            <a:spAutoFit/>
          </a:bodyPr>
          <a:lstStyle/>
          <a:p>
            <a:pPr marL="0" indent="0" algn="ctr">
              <a:lnSpc>
                <a:spcPts val="900"/>
              </a:lnSpc>
              <a:buNone/>
            </a:pPr>
            <a:r>
              <a:rPr lang="en-US" sz="727" dirty="0">
                <a:solidFill>
                  <a:srgbClr val="FFCE56"/>
                </a:solidFill>
                <a:latin typeface="Roboto Mono" pitchFamily="34" charset="0"/>
                <a:ea typeface="Roboto Mono" pitchFamily="34" charset="-122"/>
                <a:cs typeface="Roboto Mono" pitchFamily="34" charset="-120"/>
              </a:rPr>
              <a:t>"Por que fui reprovado?"</a:t>
            </a:r>
            <a:endParaRPr lang="en-US" sz="727" dirty="0"/>
          </a:p>
        </p:txBody>
      </p:sp>
      <p:sp>
        <p:nvSpPr>
          <p:cNvPr id="23" name="Shape 18"/>
          <p:cNvSpPr/>
          <p:nvPr/>
        </p:nvSpPr>
        <p:spPr>
          <a:xfrm>
            <a:off x="6096019" y="1430536"/>
            <a:ext cx="2619384" cy="2594967"/>
          </a:xfrm>
          <a:prstGeom prst="rect">
            <a:avLst/>
          </a:prstGeom>
          <a:solidFill>
            <a:srgbClr val="FFFFFF">
              <a:alpha val="3000"/>
            </a:srgbClr>
          </a:solidFill>
          <a:ln/>
        </p:spPr>
        <p:txBody>
          <a:bodyPr/>
          <a:lstStyle/>
          <a:p>
            <a:endParaRPr lang="pt-BR"/>
          </a:p>
        </p:txBody>
      </p:sp>
      <p:sp>
        <p:nvSpPr>
          <p:cNvPr id="24" name="Shape 19"/>
          <p:cNvSpPr/>
          <p:nvPr/>
        </p:nvSpPr>
        <p:spPr>
          <a:xfrm>
            <a:off x="6096019" y="1430536"/>
            <a:ext cx="2619384" cy="42863"/>
          </a:xfrm>
          <a:prstGeom prst="rect">
            <a:avLst/>
          </a:prstGeom>
          <a:solidFill>
            <a:srgbClr val="64FFDA"/>
          </a:solidFill>
          <a:ln/>
        </p:spPr>
        <p:txBody>
          <a:bodyPr/>
          <a:lstStyle/>
          <a:p>
            <a:endParaRPr lang="pt-BR"/>
          </a:p>
        </p:txBody>
      </p:sp>
      <p:sp>
        <p:nvSpPr>
          <p:cNvPr id="25" name="Shape 20"/>
          <p:cNvSpPr/>
          <p:nvPr/>
        </p:nvSpPr>
        <p:spPr>
          <a:xfrm>
            <a:off x="7119947" y="1644848"/>
            <a:ext cx="571500" cy="571500"/>
          </a:xfrm>
          <a:prstGeom prst="ellipse">
            <a:avLst/>
          </a:prstGeom>
          <a:solidFill>
            <a:srgbClr val="000000">
              <a:alpha val="20000"/>
            </a:srgbClr>
          </a:solidFill>
          <a:ln/>
        </p:spPr>
        <p:txBody>
          <a:bodyPr/>
          <a:lstStyle/>
          <a:p>
            <a:endParaRPr lang="pt-BR"/>
          </a:p>
        </p:txBody>
      </p:sp>
      <p:pic>
        <p:nvPicPr>
          <p:cNvPr id="26" name="Image 3" descr="preencoded.png"/>
          <p:cNvPicPr>
            <a:picLocks noChangeAspect="1"/>
          </p:cNvPicPr>
          <p:nvPr/>
        </p:nvPicPr>
        <p:blipFill>
          <a:blip r:embed="rId5"/>
          <a:stretch>
            <a:fillRect/>
          </a:stretch>
        </p:blipFill>
        <p:spPr>
          <a:xfrm>
            <a:off x="7277109" y="1802011"/>
            <a:ext cx="257175" cy="257175"/>
          </a:xfrm>
          <a:prstGeom prst="rect">
            <a:avLst/>
          </a:prstGeom>
        </p:spPr>
      </p:pic>
      <p:sp>
        <p:nvSpPr>
          <p:cNvPr id="27" name="Text 21"/>
          <p:cNvSpPr/>
          <p:nvPr/>
        </p:nvSpPr>
        <p:spPr>
          <a:xfrm>
            <a:off x="6952962" y="2394942"/>
            <a:ext cx="905470" cy="191095"/>
          </a:xfrm>
          <a:prstGeom prst="rect">
            <a:avLst/>
          </a:prstGeom>
          <a:noFill/>
          <a:ln/>
        </p:spPr>
        <p:txBody>
          <a:bodyPr wrap="none" lIns="0" tIns="0" rIns="0" bIns="0" rtlCol="0" anchor="t">
            <a:spAutoFit/>
          </a:bodyPr>
          <a:lstStyle/>
          <a:p>
            <a:pPr marL="0" indent="0" algn="ctr">
              <a:lnSpc>
                <a:spcPts val="1500"/>
              </a:lnSpc>
              <a:buNone/>
            </a:pPr>
            <a:r>
              <a:rPr lang="en-US" sz="1090" b="1" dirty="0">
                <a:solidFill>
                  <a:srgbClr val="E6F1FF"/>
                </a:solidFill>
                <a:latin typeface="Montserrat" pitchFamily="34" charset="0"/>
                <a:ea typeface="Montserrat" pitchFamily="34" charset="-122"/>
                <a:cs typeface="Montserrat" pitchFamily="34" charset="-120"/>
              </a:rPr>
              <a:t>ROBUSTEZ</a:t>
            </a:r>
            <a:endParaRPr lang="en-US" sz="1090" dirty="0"/>
          </a:p>
        </p:txBody>
      </p:sp>
      <p:sp>
        <p:nvSpPr>
          <p:cNvPr id="28" name="Text 22"/>
          <p:cNvSpPr/>
          <p:nvPr/>
        </p:nvSpPr>
        <p:spPr>
          <a:xfrm>
            <a:off x="6310331" y="2693194"/>
            <a:ext cx="2190759" cy="548590"/>
          </a:xfrm>
          <a:prstGeom prst="rect">
            <a:avLst/>
          </a:prstGeom>
          <a:noFill/>
          <a:ln/>
        </p:spPr>
        <p:txBody>
          <a:bodyPr wrap="square" lIns="0" tIns="0" rIns="0" bIns="0" rtlCol="0" anchor="t">
            <a:spAutoFit/>
          </a:bodyPr>
          <a:lstStyle/>
          <a:p>
            <a:pPr marL="0" indent="0" algn="ctr">
              <a:lnSpc>
                <a:spcPts val="1400"/>
              </a:lnSpc>
              <a:buNone/>
            </a:pPr>
            <a:r>
              <a:rPr lang="en-US" sz="834" dirty="0">
                <a:solidFill>
                  <a:srgbClr val="A8B2D1"/>
                </a:solidFill>
                <a:latin typeface="Open Sans" pitchFamily="34" charset="0"/>
                <a:ea typeface="Open Sans" pitchFamily="34" charset="-122"/>
                <a:cs typeface="Open Sans" pitchFamily="34" charset="-120"/>
              </a:rPr>
              <a:t>Resistência do modelo a dados ruins, ataques adversários ou mudanças no padrão de entrada.</a:t>
            </a:r>
            <a:endParaRPr lang="en-US" sz="834" dirty="0"/>
          </a:p>
        </p:txBody>
      </p:sp>
      <p:sp>
        <p:nvSpPr>
          <p:cNvPr id="29" name="Shape 23"/>
          <p:cNvSpPr/>
          <p:nvPr/>
        </p:nvSpPr>
        <p:spPr>
          <a:xfrm>
            <a:off x="6310331" y="3536156"/>
            <a:ext cx="2190759" cy="275034"/>
          </a:xfrm>
          <a:prstGeom prst="rect">
            <a:avLst/>
          </a:prstGeom>
          <a:solidFill>
            <a:srgbClr val="64FFDA">
              <a:alpha val="10000"/>
            </a:srgbClr>
          </a:solidFill>
          <a:ln/>
        </p:spPr>
        <p:txBody>
          <a:bodyPr/>
          <a:lstStyle/>
          <a:p>
            <a:endParaRPr lang="pt-BR"/>
          </a:p>
        </p:txBody>
      </p:sp>
      <p:sp>
        <p:nvSpPr>
          <p:cNvPr id="30" name="Text 24"/>
          <p:cNvSpPr/>
          <p:nvPr/>
        </p:nvSpPr>
        <p:spPr>
          <a:xfrm>
            <a:off x="6310331" y="3536156"/>
            <a:ext cx="2190759" cy="275034"/>
          </a:xfrm>
          <a:prstGeom prst="rect">
            <a:avLst/>
          </a:prstGeom>
          <a:noFill/>
          <a:ln/>
        </p:spPr>
        <p:txBody>
          <a:bodyPr wrap="square" lIns="85090" tIns="85090" rIns="85090" bIns="85090" rtlCol="0" anchor="t">
            <a:spAutoFit/>
          </a:bodyPr>
          <a:lstStyle/>
          <a:p>
            <a:pPr marL="0" indent="0" algn="ctr">
              <a:lnSpc>
                <a:spcPts val="900"/>
              </a:lnSpc>
              <a:buNone/>
            </a:pPr>
            <a:r>
              <a:rPr lang="en-US" sz="727" dirty="0">
                <a:solidFill>
                  <a:srgbClr val="64FFDA"/>
                </a:solidFill>
                <a:latin typeface="Roboto Mono" pitchFamily="34" charset="0"/>
                <a:ea typeface="Roboto Mono" pitchFamily="34" charset="-122"/>
                <a:cs typeface="Roboto Mono" pitchFamily="34" charset="-120"/>
              </a:rPr>
              <a:t>"O sistema é confiável?"</a:t>
            </a:r>
            <a:endParaRPr lang="en-US" sz="727" dirty="0"/>
          </a:p>
        </p:txBody>
      </p:sp>
      <p:sp>
        <p:nvSpPr>
          <p:cNvPr id="31" name="Shape 25"/>
          <p:cNvSpPr/>
          <p:nvPr/>
        </p:nvSpPr>
        <p:spPr>
          <a:xfrm>
            <a:off x="428625" y="4239816"/>
            <a:ext cx="8286750" cy="475059"/>
          </a:xfrm>
          <a:prstGeom prst="rect">
            <a:avLst/>
          </a:prstGeom>
          <a:solidFill>
            <a:srgbClr val="FFFFFF">
              <a:alpha val="5000"/>
            </a:srgbClr>
          </a:solidFill>
          <a:ln w="9144">
            <a:solidFill>
              <a:srgbClr val="FFFFFF">
                <a:alpha val="10000"/>
              </a:srgbClr>
            </a:solidFill>
            <a:prstDash val="solid"/>
          </a:ln>
        </p:spPr>
        <p:txBody>
          <a:bodyPr/>
          <a:lstStyle/>
          <a:p>
            <a:endParaRPr lang="pt-BR"/>
          </a:p>
        </p:txBody>
      </p:sp>
      <p:pic>
        <p:nvPicPr>
          <p:cNvPr id="32" name="Image 4" descr="preencoded.png"/>
          <p:cNvPicPr>
            <a:picLocks noChangeAspect="1"/>
          </p:cNvPicPr>
          <p:nvPr/>
        </p:nvPicPr>
        <p:blipFill>
          <a:blip r:embed="rId6"/>
          <a:stretch>
            <a:fillRect/>
          </a:stretch>
        </p:blipFill>
        <p:spPr>
          <a:xfrm>
            <a:off x="2278856" y="4398764"/>
            <a:ext cx="171450" cy="171450"/>
          </a:xfrm>
          <a:prstGeom prst="rect">
            <a:avLst/>
          </a:prstGeom>
        </p:spPr>
      </p:pic>
      <p:sp>
        <p:nvSpPr>
          <p:cNvPr id="33" name="Text 26"/>
          <p:cNvSpPr/>
          <p:nvPr/>
        </p:nvSpPr>
        <p:spPr>
          <a:xfrm>
            <a:off x="2557463" y="4396978"/>
            <a:ext cx="4307681" cy="175022"/>
          </a:xfrm>
          <a:prstGeom prst="rect">
            <a:avLst/>
          </a:prstGeom>
          <a:noFill/>
          <a:ln/>
        </p:spPr>
        <p:txBody>
          <a:bodyPr wrap="none" lIns="0" tIns="0" rIns="0" bIns="0" rtlCol="0" anchor="t">
            <a:spAutoFit/>
          </a:bodyPr>
          <a:lstStyle/>
          <a:p>
            <a:pPr marL="0" indent="0" algn="l">
              <a:lnSpc>
                <a:spcPts val="1200"/>
              </a:lnSpc>
              <a:buNone/>
            </a:pPr>
            <a:r>
              <a:rPr lang="en-US" sz="942" dirty="0">
                <a:solidFill>
                  <a:srgbClr val="E6F1FF"/>
                </a:solidFill>
                <a:latin typeface="Open Sans" pitchFamily="34" charset="0"/>
                <a:ea typeface="Open Sans" pitchFamily="34" charset="-122"/>
                <a:cs typeface="Open Sans" pitchFamily="34" charset="-120"/>
              </a:rPr>
              <a:t>O objetivo final é transformar a </a:t>
            </a:r>
            <a:r>
              <a:rPr lang="en-US" sz="885" b="1" dirty="0">
                <a:solidFill>
                  <a:srgbClr val="E6F1FF"/>
                </a:solidFill>
                <a:latin typeface="Open Sans" pitchFamily="34" charset="0"/>
                <a:ea typeface="Open Sans" pitchFamily="34" charset="-122"/>
                <a:cs typeface="Open Sans" pitchFamily="34" charset="-120"/>
              </a:rPr>
              <a:t>"Caixa Preta"</a:t>
            </a:r>
            <a:r>
              <a:rPr lang="en-US" sz="942" dirty="0">
                <a:solidFill>
                  <a:srgbClr val="E6F1FF"/>
                </a:solidFill>
                <a:latin typeface="Open Sans" pitchFamily="34" charset="0"/>
                <a:ea typeface="Open Sans" pitchFamily="34" charset="-122"/>
                <a:cs typeface="Open Sans" pitchFamily="34" charset="-120"/>
              </a:rPr>
              <a:t> em uma </a:t>
            </a:r>
            <a:r>
              <a:rPr lang="en-US" sz="885" b="1" dirty="0">
                <a:solidFill>
                  <a:srgbClr val="E6F1FF"/>
                </a:solidFill>
                <a:latin typeface="Open Sans" pitchFamily="34" charset="0"/>
                <a:ea typeface="Open Sans" pitchFamily="34" charset="-122"/>
                <a:cs typeface="Open Sans" pitchFamily="34" charset="-120"/>
              </a:rPr>
              <a:t>"Caixa de Vidro"</a:t>
            </a:r>
            <a:r>
              <a:rPr lang="en-US" sz="942" dirty="0">
                <a:solidFill>
                  <a:srgbClr val="E6F1FF"/>
                </a:solidFill>
                <a:latin typeface="Open Sans" pitchFamily="34" charset="0"/>
                <a:ea typeface="Open Sans" pitchFamily="34" charset="-122"/>
                <a:cs typeface="Open Sans" pitchFamily="34" charset="-120"/>
              </a:rPr>
              <a:t>.</a:t>
            </a:r>
            <a:endParaRPr lang="en-US" sz="942"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name="Slide 51">
    <p:spTree>
      <p:nvGrpSpPr>
        <p:cNvPr id="1" name=""/>
        <p:cNvGrpSpPr/>
        <p:nvPr/>
      </p:nvGrpSpPr>
      <p:grpSpPr>
        <a:xfrm>
          <a:off x="0" y="0"/>
          <a:ext cx="0" cy="0"/>
          <a:chOff x="0" y="0"/>
          <a:chExt cx="0" cy="0"/>
        </a:xfrm>
      </p:grpSpPr>
      <p:sp>
        <p:nvSpPr>
          <p:cNvPr id="3" name="Shape 0"/>
          <p:cNvSpPr/>
          <p:nvPr/>
        </p:nvSpPr>
        <p:spPr>
          <a:xfrm>
            <a:off x="428625" y="428625"/>
            <a:ext cx="8286750" cy="716161"/>
          </a:xfrm>
          <a:prstGeom prst="rect">
            <a:avLst/>
          </a:prstGeom>
          <a:solidFill>
            <a:srgbClr val="000000">
              <a:alpha val="0"/>
            </a:srgbClr>
          </a:solidFill>
          <a:ln/>
        </p:spPr>
        <p:txBody>
          <a:bodyPr/>
          <a:lstStyle/>
          <a:p>
            <a:endParaRPr lang="pt-BR"/>
          </a:p>
        </p:txBody>
      </p:sp>
      <p:sp>
        <p:nvSpPr>
          <p:cNvPr id="4" name="Shape 1"/>
          <p:cNvSpPr/>
          <p:nvPr/>
        </p:nvSpPr>
        <p:spPr>
          <a:xfrm>
            <a:off x="428625" y="428625"/>
            <a:ext cx="28575" cy="716161"/>
          </a:xfrm>
          <a:prstGeom prst="rect">
            <a:avLst/>
          </a:prstGeom>
          <a:solidFill>
            <a:srgbClr val="64FFDA"/>
          </a:solidFill>
          <a:ln/>
        </p:spPr>
        <p:txBody>
          <a:bodyPr/>
          <a:lstStyle/>
          <a:p>
            <a:endParaRPr lang="pt-BR"/>
          </a:p>
        </p:txBody>
      </p:sp>
      <p:sp>
        <p:nvSpPr>
          <p:cNvPr id="5" name="Text 2"/>
          <p:cNvSpPr/>
          <p:nvPr/>
        </p:nvSpPr>
        <p:spPr>
          <a:xfrm>
            <a:off x="571500" y="428625"/>
            <a:ext cx="8143875" cy="417909"/>
          </a:xfrm>
          <a:prstGeom prst="rect">
            <a:avLst/>
          </a:prstGeom>
          <a:noFill/>
          <a:ln/>
        </p:spPr>
        <p:txBody>
          <a:bodyPr wrap="none" lIns="0" tIns="0" rIns="0" bIns="0" rtlCol="0" anchor="t">
            <a:spAutoFit/>
          </a:bodyPr>
          <a:lstStyle/>
          <a:p>
            <a:pPr marL="0" indent="0" algn="l">
              <a:lnSpc>
                <a:spcPts val="3200"/>
              </a:lnSpc>
              <a:buNone/>
            </a:pPr>
            <a:r>
              <a:rPr lang="en-US" sz="2436" b="1" dirty="0">
                <a:solidFill>
                  <a:srgbClr val="E6F1FF"/>
                </a:solidFill>
                <a:latin typeface="Montserrat" pitchFamily="34" charset="0"/>
                <a:ea typeface="Montserrat" pitchFamily="34" charset="-122"/>
                <a:cs typeface="Montserrat" pitchFamily="34" charset="-120"/>
              </a:rPr>
              <a:t>CHECKLIST LGPD</a:t>
            </a:r>
            <a:endParaRPr lang="en-US" sz="2436" dirty="0"/>
          </a:p>
        </p:txBody>
      </p:sp>
      <p:sp>
        <p:nvSpPr>
          <p:cNvPr id="6" name="Text 3"/>
          <p:cNvSpPr/>
          <p:nvPr/>
        </p:nvSpPr>
        <p:spPr>
          <a:xfrm>
            <a:off x="571500" y="917972"/>
            <a:ext cx="8143875" cy="226814"/>
          </a:xfrm>
          <a:prstGeom prst="rect">
            <a:avLst/>
          </a:prstGeom>
          <a:noFill/>
          <a:ln/>
        </p:spPr>
        <p:txBody>
          <a:bodyPr wrap="none" lIns="0" tIns="0" rIns="0" bIns="0" rtlCol="0" anchor="t">
            <a:spAutoFit/>
          </a:bodyPr>
          <a:lstStyle/>
          <a:p>
            <a:pPr marL="0" indent="0" algn="l">
              <a:lnSpc>
                <a:spcPts val="1600"/>
              </a:lnSpc>
              <a:buNone/>
            </a:pPr>
            <a:r>
              <a:rPr lang="en-US" sz="1269" dirty="0">
                <a:solidFill>
                  <a:srgbClr val="64FFDA"/>
                </a:solidFill>
                <a:latin typeface="Roboto Mono" pitchFamily="34" charset="0"/>
                <a:ea typeface="Roboto Mono" pitchFamily="34" charset="-122"/>
                <a:cs typeface="Roboto Mono" pitchFamily="34" charset="-120"/>
              </a:rPr>
              <a:t>Os 10 Pontos Essenciais de Conformidade</a:t>
            </a:r>
            <a:endParaRPr lang="en-US" sz="1269" dirty="0"/>
          </a:p>
        </p:txBody>
      </p:sp>
      <p:sp>
        <p:nvSpPr>
          <p:cNvPr id="7" name="Shape 4"/>
          <p:cNvSpPr/>
          <p:nvPr/>
        </p:nvSpPr>
        <p:spPr>
          <a:xfrm>
            <a:off x="428625" y="1359098"/>
            <a:ext cx="3929063" cy="544348"/>
          </a:xfrm>
          <a:prstGeom prst="rect">
            <a:avLst/>
          </a:prstGeom>
          <a:solidFill>
            <a:srgbClr val="FFFFFF">
              <a:alpha val="3000"/>
            </a:srgbClr>
          </a:solidFill>
          <a:ln/>
        </p:spPr>
        <p:txBody>
          <a:bodyPr/>
          <a:lstStyle/>
          <a:p>
            <a:endParaRPr lang="pt-BR"/>
          </a:p>
        </p:txBody>
      </p:sp>
      <p:pic>
        <p:nvPicPr>
          <p:cNvPr id="8" name="Image 1" descr="preencoded.png"/>
          <p:cNvPicPr>
            <a:picLocks noChangeAspect="1"/>
          </p:cNvPicPr>
          <p:nvPr/>
        </p:nvPicPr>
        <p:blipFill>
          <a:blip r:embed="rId3"/>
          <a:stretch>
            <a:fillRect/>
          </a:stretch>
        </p:blipFill>
        <p:spPr>
          <a:xfrm>
            <a:off x="535781" y="1480542"/>
            <a:ext cx="171450" cy="171450"/>
          </a:xfrm>
          <a:prstGeom prst="rect">
            <a:avLst/>
          </a:prstGeom>
        </p:spPr>
      </p:pic>
      <p:sp>
        <p:nvSpPr>
          <p:cNvPr id="9" name="Text 5"/>
          <p:cNvSpPr/>
          <p:nvPr/>
        </p:nvSpPr>
        <p:spPr>
          <a:xfrm>
            <a:off x="814388" y="1466255"/>
            <a:ext cx="2294930" cy="157163"/>
          </a:xfrm>
          <a:prstGeom prst="rect">
            <a:avLst/>
          </a:prstGeom>
          <a:noFill/>
          <a:ln/>
        </p:spPr>
        <p:txBody>
          <a:bodyPr wrap="none" lIns="0" tIns="0" rIns="0" bIns="0" rtlCol="0" anchor="t">
            <a:spAutoFit/>
          </a:bodyPr>
          <a:lstStyle/>
          <a:p>
            <a:pPr marL="0" indent="0" algn="l">
              <a:lnSpc>
                <a:spcPts val="1200"/>
              </a:lnSpc>
              <a:buNone/>
            </a:pPr>
            <a:r>
              <a:rPr lang="en-US" sz="885" b="1" dirty="0">
                <a:solidFill>
                  <a:srgbClr val="E6F1FF"/>
                </a:solidFill>
                <a:latin typeface="Montserrat" pitchFamily="34" charset="0"/>
                <a:ea typeface="Montserrat" pitchFamily="34" charset="-122"/>
                <a:cs typeface="Montserrat" pitchFamily="34" charset="-120"/>
              </a:rPr>
              <a:t>1. Inventário de Dados (ROPA)</a:t>
            </a:r>
            <a:endParaRPr lang="en-US" sz="885" dirty="0"/>
          </a:p>
        </p:txBody>
      </p:sp>
      <p:sp>
        <p:nvSpPr>
          <p:cNvPr id="10" name="Text 6"/>
          <p:cNvSpPr/>
          <p:nvPr/>
        </p:nvSpPr>
        <p:spPr>
          <a:xfrm>
            <a:off x="814388" y="1651992"/>
            <a:ext cx="2294930" cy="130011"/>
          </a:xfrm>
          <a:prstGeom prst="rect">
            <a:avLst/>
          </a:prstGeom>
          <a:noFill/>
          <a:ln/>
        </p:spPr>
        <p:txBody>
          <a:bodyPr wrap="none" lIns="0" tIns="0" rIns="0" bIns="0" rtlCol="0" anchor="t">
            <a:spAutoFit/>
          </a:bodyPr>
          <a:lstStyle/>
          <a:p>
            <a:pPr marL="0" indent="0" algn="l">
              <a:lnSpc>
                <a:spcPts val="1000"/>
              </a:lnSpc>
              <a:buNone/>
            </a:pPr>
            <a:r>
              <a:rPr lang="en-US" sz="727" dirty="0">
                <a:solidFill>
                  <a:srgbClr val="A8B2D1"/>
                </a:solidFill>
                <a:latin typeface="Open Sans" pitchFamily="34" charset="0"/>
                <a:ea typeface="Open Sans" pitchFamily="34" charset="-122"/>
                <a:cs typeface="Open Sans" pitchFamily="34" charset="-120"/>
              </a:rPr>
              <a:t>Mapeamento completo do ciclo de vida dos dados.</a:t>
            </a:r>
            <a:endParaRPr lang="en-US" sz="727" dirty="0"/>
          </a:p>
        </p:txBody>
      </p:sp>
      <p:sp>
        <p:nvSpPr>
          <p:cNvPr id="11" name="Shape 7"/>
          <p:cNvSpPr/>
          <p:nvPr/>
        </p:nvSpPr>
        <p:spPr>
          <a:xfrm>
            <a:off x="4786313" y="1359098"/>
            <a:ext cx="3929063" cy="544348"/>
          </a:xfrm>
          <a:prstGeom prst="rect">
            <a:avLst/>
          </a:prstGeom>
          <a:solidFill>
            <a:srgbClr val="FFFFFF">
              <a:alpha val="3000"/>
            </a:srgbClr>
          </a:solidFill>
          <a:ln/>
        </p:spPr>
        <p:txBody>
          <a:bodyPr/>
          <a:lstStyle/>
          <a:p>
            <a:endParaRPr lang="pt-BR"/>
          </a:p>
        </p:txBody>
      </p:sp>
      <p:pic>
        <p:nvPicPr>
          <p:cNvPr id="12" name="Image 2" descr="preencoded.png"/>
          <p:cNvPicPr>
            <a:picLocks noChangeAspect="1"/>
          </p:cNvPicPr>
          <p:nvPr/>
        </p:nvPicPr>
        <p:blipFill>
          <a:blip r:embed="rId3"/>
          <a:stretch>
            <a:fillRect/>
          </a:stretch>
        </p:blipFill>
        <p:spPr>
          <a:xfrm>
            <a:off x="4893469" y="1480542"/>
            <a:ext cx="171450" cy="171450"/>
          </a:xfrm>
          <a:prstGeom prst="rect">
            <a:avLst/>
          </a:prstGeom>
        </p:spPr>
      </p:pic>
      <p:sp>
        <p:nvSpPr>
          <p:cNvPr id="13" name="Text 8"/>
          <p:cNvSpPr/>
          <p:nvPr/>
        </p:nvSpPr>
        <p:spPr>
          <a:xfrm>
            <a:off x="5172075" y="1466255"/>
            <a:ext cx="2243138" cy="157163"/>
          </a:xfrm>
          <a:prstGeom prst="rect">
            <a:avLst/>
          </a:prstGeom>
          <a:noFill/>
          <a:ln/>
        </p:spPr>
        <p:txBody>
          <a:bodyPr wrap="none" lIns="0" tIns="0" rIns="0" bIns="0" rtlCol="0" anchor="t">
            <a:spAutoFit/>
          </a:bodyPr>
          <a:lstStyle/>
          <a:p>
            <a:pPr marL="0" indent="0" algn="l">
              <a:lnSpc>
                <a:spcPts val="1200"/>
              </a:lnSpc>
              <a:buNone/>
            </a:pPr>
            <a:r>
              <a:rPr lang="en-US" sz="885" b="1" dirty="0">
                <a:solidFill>
                  <a:srgbClr val="E6F1FF"/>
                </a:solidFill>
                <a:latin typeface="Montserrat" pitchFamily="34" charset="0"/>
                <a:ea typeface="Montserrat" pitchFamily="34" charset="-122"/>
                <a:cs typeface="Montserrat" pitchFamily="34" charset="-120"/>
              </a:rPr>
              <a:t>6. Gestão de Fornecedores</a:t>
            </a:r>
            <a:endParaRPr lang="en-US" sz="885" dirty="0"/>
          </a:p>
        </p:txBody>
      </p:sp>
      <p:sp>
        <p:nvSpPr>
          <p:cNvPr id="14" name="Text 9"/>
          <p:cNvSpPr/>
          <p:nvPr/>
        </p:nvSpPr>
        <p:spPr>
          <a:xfrm>
            <a:off x="5172075" y="1651992"/>
            <a:ext cx="2243138" cy="130011"/>
          </a:xfrm>
          <a:prstGeom prst="rect">
            <a:avLst/>
          </a:prstGeom>
          <a:noFill/>
          <a:ln/>
        </p:spPr>
        <p:txBody>
          <a:bodyPr wrap="none" lIns="0" tIns="0" rIns="0" bIns="0" rtlCol="0" anchor="t">
            <a:spAutoFit/>
          </a:bodyPr>
          <a:lstStyle/>
          <a:p>
            <a:pPr marL="0" indent="0" algn="l">
              <a:lnSpc>
                <a:spcPts val="1000"/>
              </a:lnSpc>
              <a:buNone/>
            </a:pPr>
            <a:r>
              <a:rPr lang="en-US" sz="727" dirty="0">
                <a:solidFill>
                  <a:srgbClr val="A8B2D1"/>
                </a:solidFill>
                <a:latin typeface="Open Sans" pitchFamily="34" charset="0"/>
                <a:ea typeface="Open Sans" pitchFamily="34" charset="-122"/>
                <a:cs typeface="Open Sans" pitchFamily="34" charset="-120"/>
              </a:rPr>
              <a:t>Contratos atualizados com cláusulas de proteção.</a:t>
            </a:r>
            <a:endParaRPr lang="en-US" sz="727" dirty="0"/>
          </a:p>
        </p:txBody>
      </p:sp>
      <p:sp>
        <p:nvSpPr>
          <p:cNvPr id="15" name="Shape 10"/>
          <p:cNvSpPr/>
          <p:nvPr/>
        </p:nvSpPr>
        <p:spPr>
          <a:xfrm>
            <a:off x="428625" y="2032034"/>
            <a:ext cx="3929063" cy="544348"/>
          </a:xfrm>
          <a:prstGeom prst="rect">
            <a:avLst/>
          </a:prstGeom>
          <a:solidFill>
            <a:srgbClr val="FFFFFF">
              <a:alpha val="3000"/>
            </a:srgbClr>
          </a:solidFill>
          <a:ln/>
        </p:spPr>
        <p:txBody>
          <a:bodyPr/>
          <a:lstStyle/>
          <a:p>
            <a:endParaRPr lang="pt-BR"/>
          </a:p>
        </p:txBody>
      </p:sp>
      <p:pic>
        <p:nvPicPr>
          <p:cNvPr id="16" name="Image 3" descr="preencoded.png"/>
          <p:cNvPicPr>
            <a:picLocks noChangeAspect="1"/>
          </p:cNvPicPr>
          <p:nvPr/>
        </p:nvPicPr>
        <p:blipFill>
          <a:blip r:embed="rId4"/>
          <a:stretch>
            <a:fillRect/>
          </a:stretch>
        </p:blipFill>
        <p:spPr>
          <a:xfrm>
            <a:off x="535781" y="2153478"/>
            <a:ext cx="171450" cy="171450"/>
          </a:xfrm>
          <a:prstGeom prst="rect">
            <a:avLst/>
          </a:prstGeom>
        </p:spPr>
      </p:pic>
      <p:sp>
        <p:nvSpPr>
          <p:cNvPr id="17" name="Text 11"/>
          <p:cNvSpPr/>
          <p:nvPr/>
        </p:nvSpPr>
        <p:spPr>
          <a:xfrm>
            <a:off x="814388" y="2139190"/>
            <a:ext cx="2130623" cy="157163"/>
          </a:xfrm>
          <a:prstGeom prst="rect">
            <a:avLst/>
          </a:prstGeom>
          <a:noFill/>
          <a:ln/>
        </p:spPr>
        <p:txBody>
          <a:bodyPr wrap="none" lIns="0" tIns="0" rIns="0" bIns="0" rtlCol="0" anchor="t">
            <a:spAutoFit/>
          </a:bodyPr>
          <a:lstStyle/>
          <a:p>
            <a:pPr marL="0" indent="0" algn="l">
              <a:lnSpc>
                <a:spcPts val="1200"/>
              </a:lnSpc>
              <a:buNone/>
            </a:pPr>
            <a:r>
              <a:rPr lang="en-US" sz="885" b="1" dirty="0">
                <a:solidFill>
                  <a:srgbClr val="E6F1FF"/>
                </a:solidFill>
                <a:latin typeface="Montserrat" pitchFamily="34" charset="0"/>
                <a:ea typeface="Montserrat" pitchFamily="34" charset="-122"/>
                <a:cs typeface="Montserrat" pitchFamily="34" charset="-120"/>
              </a:rPr>
              <a:t>2. Bases Legais Definidas</a:t>
            </a:r>
            <a:endParaRPr lang="en-US" sz="885" dirty="0"/>
          </a:p>
        </p:txBody>
      </p:sp>
      <p:sp>
        <p:nvSpPr>
          <p:cNvPr id="18" name="Text 12"/>
          <p:cNvSpPr/>
          <p:nvPr/>
        </p:nvSpPr>
        <p:spPr>
          <a:xfrm>
            <a:off x="814388" y="2324928"/>
            <a:ext cx="2130623" cy="130011"/>
          </a:xfrm>
          <a:prstGeom prst="rect">
            <a:avLst/>
          </a:prstGeom>
          <a:noFill/>
          <a:ln/>
        </p:spPr>
        <p:txBody>
          <a:bodyPr wrap="none" lIns="0" tIns="0" rIns="0" bIns="0" rtlCol="0" anchor="t">
            <a:spAutoFit/>
          </a:bodyPr>
          <a:lstStyle/>
          <a:p>
            <a:pPr marL="0" indent="0" algn="l">
              <a:lnSpc>
                <a:spcPts val="1000"/>
              </a:lnSpc>
              <a:buNone/>
            </a:pPr>
            <a:r>
              <a:rPr lang="en-US" sz="727" dirty="0">
                <a:solidFill>
                  <a:srgbClr val="A8B2D1"/>
                </a:solidFill>
                <a:latin typeface="Open Sans" pitchFamily="34" charset="0"/>
                <a:ea typeface="Open Sans" pitchFamily="34" charset="-122"/>
                <a:cs typeface="Open Sans" pitchFamily="34" charset="-120"/>
              </a:rPr>
              <a:t>Justificativa jurídica clara para cada tratamento.</a:t>
            </a:r>
            <a:endParaRPr lang="en-US" sz="727" dirty="0"/>
          </a:p>
        </p:txBody>
      </p:sp>
      <p:sp>
        <p:nvSpPr>
          <p:cNvPr id="19" name="Shape 13"/>
          <p:cNvSpPr/>
          <p:nvPr/>
        </p:nvSpPr>
        <p:spPr>
          <a:xfrm>
            <a:off x="4786313" y="2032034"/>
            <a:ext cx="3929063" cy="544348"/>
          </a:xfrm>
          <a:prstGeom prst="rect">
            <a:avLst/>
          </a:prstGeom>
          <a:solidFill>
            <a:srgbClr val="FFFFFF">
              <a:alpha val="3000"/>
            </a:srgbClr>
          </a:solidFill>
          <a:ln/>
        </p:spPr>
        <p:txBody>
          <a:bodyPr/>
          <a:lstStyle/>
          <a:p>
            <a:endParaRPr lang="pt-BR"/>
          </a:p>
        </p:txBody>
      </p:sp>
      <p:pic>
        <p:nvPicPr>
          <p:cNvPr id="20" name="Image 4" descr="preencoded.png"/>
          <p:cNvPicPr>
            <a:picLocks noChangeAspect="1"/>
          </p:cNvPicPr>
          <p:nvPr/>
        </p:nvPicPr>
        <p:blipFill>
          <a:blip r:embed="rId4"/>
          <a:stretch>
            <a:fillRect/>
          </a:stretch>
        </p:blipFill>
        <p:spPr>
          <a:xfrm>
            <a:off x="4893469" y="2153478"/>
            <a:ext cx="171450" cy="171450"/>
          </a:xfrm>
          <a:prstGeom prst="rect">
            <a:avLst/>
          </a:prstGeom>
        </p:spPr>
      </p:pic>
      <p:sp>
        <p:nvSpPr>
          <p:cNvPr id="21" name="Text 14"/>
          <p:cNvSpPr/>
          <p:nvPr/>
        </p:nvSpPr>
        <p:spPr>
          <a:xfrm>
            <a:off x="5172075" y="2139190"/>
            <a:ext cx="2473523" cy="157163"/>
          </a:xfrm>
          <a:prstGeom prst="rect">
            <a:avLst/>
          </a:prstGeom>
          <a:noFill/>
          <a:ln/>
        </p:spPr>
        <p:txBody>
          <a:bodyPr wrap="none" lIns="0" tIns="0" rIns="0" bIns="0" rtlCol="0" anchor="t">
            <a:spAutoFit/>
          </a:bodyPr>
          <a:lstStyle/>
          <a:p>
            <a:pPr marL="0" indent="0" algn="l">
              <a:lnSpc>
                <a:spcPts val="1200"/>
              </a:lnSpc>
              <a:buNone/>
            </a:pPr>
            <a:r>
              <a:rPr lang="en-US" sz="885" b="1" dirty="0">
                <a:solidFill>
                  <a:srgbClr val="E6F1FF"/>
                </a:solidFill>
                <a:latin typeface="Montserrat" pitchFamily="34" charset="0"/>
                <a:ea typeface="Montserrat" pitchFamily="34" charset="-122"/>
                <a:cs typeface="Montserrat" pitchFamily="34" charset="-120"/>
              </a:rPr>
              <a:t>7. Segurança da Informação</a:t>
            </a:r>
            <a:endParaRPr lang="en-US" sz="885" dirty="0"/>
          </a:p>
        </p:txBody>
      </p:sp>
      <p:sp>
        <p:nvSpPr>
          <p:cNvPr id="22" name="Text 15"/>
          <p:cNvSpPr/>
          <p:nvPr/>
        </p:nvSpPr>
        <p:spPr>
          <a:xfrm>
            <a:off x="5172075" y="2324928"/>
            <a:ext cx="2473523" cy="130011"/>
          </a:xfrm>
          <a:prstGeom prst="rect">
            <a:avLst/>
          </a:prstGeom>
          <a:noFill/>
          <a:ln/>
        </p:spPr>
        <p:txBody>
          <a:bodyPr wrap="none" lIns="0" tIns="0" rIns="0" bIns="0" rtlCol="0" anchor="t">
            <a:spAutoFit/>
          </a:bodyPr>
          <a:lstStyle/>
          <a:p>
            <a:pPr marL="0" indent="0" algn="l">
              <a:lnSpc>
                <a:spcPts val="1000"/>
              </a:lnSpc>
              <a:buNone/>
            </a:pPr>
            <a:r>
              <a:rPr lang="en-US" sz="727" dirty="0">
                <a:solidFill>
                  <a:srgbClr val="A8B2D1"/>
                </a:solidFill>
                <a:latin typeface="Open Sans" pitchFamily="34" charset="0"/>
                <a:ea typeface="Open Sans" pitchFamily="34" charset="-122"/>
                <a:cs typeface="Open Sans" pitchFamily="34" charset="-120"/>
              </a:rPr>
              <a:t>Medidas técnicas (criptografia, acesso) implementadas.</a:t>
            </a:r>
            <a:endParaRPr lang="en-US" sz="727" dirty="0"/>
          </a:p>
        </p:txBody>
      </p:sp>
      <p:sp>
        <p:nvSpPr>
          <p:cNvPr id="23" name="Shape 16"/>
          <p:cNvSpPr/>
          <p:nvPr/>
        </p:nvSpPr>
        <p:spPr>
          <a:xfrm>
            <a:off x="428625" y="2704970"/>
            <a:ext cx="3929063" cy="544348"/>
          </a:xfrm>
          <a:prstGeom prst="rect">
            <a:avLst/>
          </a:prstGeom>
          <a:solidFill>
            <a:srgbClr val="FFFFFF">
              <a:alpha val="3000"/>
            </a:srgbClr>
          </a:solidFill>
          <a:ln/>
        </p:spPr>
        <p:txBody>
          <a:bodyPr/>
          <a:lstStyle/>
          <a:p>
            <a:endParaRPr lang="pt-BR"/>
          </a:p>
        </p:txBody>
      </p:sp>
      <p:pic>
        <p:nvPicPr>
          <p:cNvPr id="24" name="Image 5" descr="preencoded.png"/>
          <p:cNvPicPr>
            <a:picLocks noChangeAspect="1"/>
          </p:cNvPicPr>
          <p:nvPr/>
        </p:nvPicPr>
        <p:blipFill>
          <a:blip r:embed="rId5"/>
          <a:stretch>
            <a:fillRect/>
          </a:stretch>
        </p:blipFill>
        <p:spPr>
          <a:xfrm>
            <a:off x="535781" y="2826414"/>
            <a:ext cx="171450" cy="171450"/>
          </a:xfrm>
          <a:prstGeom prst="rect">
            <a:avLst/>
          </a:prstGeom>
        </p:spPr>
      </p:pic>
      <p:sp>
        <p:nvSpPr>
          <p:cNvPr id="25" name="Text 17"/>
          <p:cNvSpPr/>
          <p:nvPr/>
        </p:nvSpPr>
        <p:spPr>
          <a:xfrm>
            <a:off x="814388" y="2812126"/>
            <a:ext cx="2062758" cy="157163"/>
          </a:xfrm>
          <a:prstGeom prst="rect">
            <a:avLst/>
          </a:prstGeom>
          <a:noFill/>
          <a:ln/>
        </p:spPr>
        <p:txBody>
          <a:bodyPr wrap="none" lIns="0" tIns="0" rIns="0" bIns="0" rtlCol="0" anchor="t">
            <a:spAutoFit/>
          </a:bodyPr>
          <a:lstStyle/>
          <a:p>
            <a:pPr marL="0" indent="0" algn="l">
              <a:lnSpc>
                <a:spcPts val="1200"/>
              </a:lnSpc>
              <a:buNone/>
            </a:pPr>
            <a:r>
              <a:rPr lang="en-US" sz="885" b="1" dirty="0">
                <a:solidFill>
                  <a:srgbClr val="E6F1FF"/>
                </a:solidFill>
                <a:latin typeface="Montserrat" pitchFamily="34" charset="0"/>
                <a:ea typeface="Montserrat" pitchFamily="34" charset="-122"/>
                <a:cs typeface="Montserrat" pitchFamily="34" charset="-120"/>
              </a:rPr>
              <a:t>3. Canal do Titular</a:t>
            </a:r>
            <a:endParaRPr lang="en-US" sz="885" dirty="0"/>
          </a:p>
        </p:txBody>
      </p:sp>
      <p:sp>
        <p:nvSpPr>
          <p:cNvPr id="26" name="Text 18"/>
          <p:cNvSpPr/>
          <p:nvPr/>
        </p:nvSpPr>
        <p:spPr>
          <a:xfrm>
            <a:off x="814388" y="2997864"/>
            <a:ext cx="2062758" cy="130011"/>
          </a:xfrm>
          <a:prstGeom prst="rect">
            <a:avLst/>
          </a:prstGeom>
          <a:noFill/>
          <a:ln/>
        </p:spPr>
        <p:txBody>
          <a:bodyPr wrap="none" lIns="0" tIns="0" rIns="0" bIns="0" rtlCol="0" anchor="t">
            <a:spAutoFit/>
          </a:bodyPr>
          <a:lstStyle/>
          <a:p>
            <a:pPr marL="0" indent="0" algn="l">
              <a:lnSpc>
                <a:spcPts val="1000"/>
              </a:lnSpc>
              <a:buNone/>
            </a:pPr>
            <a:r>
              <a:rPr lang="en-US" sz="727" dirty="0">
                <a:solidFill>
                  <a:srgbClr val="A8B2D1"/>
                </a:solidFill>
                <a:latin typeface="Open Sans" pitchFamily="34" charset="0"/>
                <a:ea typeface="Open Sans" pitchFamily="34" charset="-122"/>
                <a:cs typeface="Open Sans" pitchFamily="34" charset="-120"/>
              </a:rPr>
              <a:t>Meio fácil para solicitações (exclusão, acesso).</a:t>
            </a:r>
            <a:endParaRPr lang="en-US" sz="727" dirty="0"/>
          </a:p>
        </p:txBody>
      </p:sp>
      <p:sp>
        <p:nvSpPr>
          <p:cNvPr id="27" name="Shape 19"/>
          <p:cNvSpPr/>
          <p:nvPr/>
        </p:nvSpPr>
        <p:spPr>
          <a:xfrm>
            <a:off x="4786313" y="2704970"/>
            <a:ext cx="3929063" cy="544348"/>
          </a:xfrm>
          <a:prstGeom prst="rect">
            <a:avLst/>
          </a:prstGeom>
          <a:solidFill>
            <a:srgbClr val="FFFFFF">
              <a:alpha val="3000"/>
            </a:srgbClr>
          </a:solidFill>
          <a:ln/>
        </p:spPr>
        <p:txBody>
          <a:bodyPr/>
          <a:lstStyle/>
          <a:p>
            <a:endParaRPr lang="pt-BR"/>
          </a:p>
        </p:txBody>
      </p:sp>
      <p:pic>
        <p:nvPicPr>
          <p:cNvPr id="28" name="Image 6" descr="preencoded.png"/>
          <p:cNvPicPr>
            <a:picLocks noChangeAspect="1"/>
          </p:cNvPicPr>
          <p:nvPr/>
        </p:nvPicPr>
        <p:blipFill>
          <a:blip r:embed="rId5"/>
          <a:stretch>
            <a:fillRect/>
          </a:stretch>
        </p:blipFill>
        <p:spPr>
          <a:xfrm>
            <a:off x="4893469" y="2826414"/>
            <a:ext cx="171450" cy="171450"/>
          </a:xfrm>
          <a:prstGeom prst="rect">
            <a:avLst/>
          </a:prstGeom>
        </p:spPr>
      </p:pic>
      <p:sp>
        <p:nvSpPr>
          <p:cNvPr id="29" name="Text 20"/>
          <p:cNvSpPr/>
          <p:nvPr/>
        </p:nvSpPr>
        <p:spPr>
          <a:xfrm>
            <a:off x="5172075" y="2812126"/>
            <a:ext cx="2169914" cy="157163"/>
          </a:xfrm>
          <a:prstGeom prst="rect">
            <a:avLst/>
          </a:prstGeom>
          <a:noFill/>
          <a:ln/>
        </p:spPr>
        <p:txBody>
          <a:bodyPr wrap="none" lIns="0" tIns="0" rIns="0" bIns="0" rtlCol="0" anchor="t">
            <a:spAutoFit/>
          </a:bodyPr>
          <a:lstStyle/>
          <a:p>
            <a:pPr marL="0" indent="0" algn="l">
              <a:lnSpc>
                <a:spcPts val="1200"/>
              </a:lnSpc>
              <a:buNone/>
            </a:pPr>
            <a:r>
              <a:rPr lang="en-US" sz="885" b="1" dirty="0">
                <a:solidFill>
                  <a:srgbClr val="E6F1FF"/>
                </a:solidFill>
                <a:latin typeface="Montserrat" pitchFamily="34" charset="0"/>
                <a:ea typeface="Montserrat" pitchFamily="34" charset="-122"/>
                <a:cs typeface="Montserrat" pitchFamily="34" charset="-120"/>
              </a:rPr>
              <a:t>8. Plano de Resposta</a:t>
            </a:r>
            <a:endParaRPr lang="en-US" sz="885" dirty="0"/>
          </a:p>
        </p:txBody>
      </p:sp>
      <p:sp>
        <p:nvSpPr>
          <p:cNvPr id="30" name="Text 21"/>
          <p:cNvSpPr/>
          <p:nvPr/>
        </p:nvSpPr>
        <p:spPr>
          <a:xfrm>
            <a:off x="5172075" y="2997864"/>
            <a:ext cx="2169914" cy="130011"/>
          </a:xfrm>
          <a:prstGeom prst="rect">
            <a:avLst/>
          </a:prstGeom>
          <a:noFill/>
          <a:ln/>
        </p:spPr>
        <p:txBody>
          <a:bodyPr wrap="none" lIns="0" tIns="0" rIns="0" bIns="0" rtlCol="0" anchor="t">
            <a:spAutoFit/>
          </a:bodyPr>
          <a:lstStyle/>
          <a:p>
            <a:pPr marL="0" indent="0" algn="l">
              <a:lnSpc>
                <a:spcPts val="1000"/>
              </a:lnSpc>
              <a:buNone/>
            </a:pPr>
            <a:r>
              <a:rPr lang="en-US" sz="727" dirty="0">
                <a:solidFill>
                  <a:srgbClr val="A8B2D1"/>
                </a:solidFill>
                <a:latin typeface="Open Sans" pitchFamily="34" charset="0"/>
                <a:ea typeface="Open Sans" pitchFamily="34" charset="-122"/>
                <a:cs typeface="Open Sans" pitchFamily="34" charset="-120"/>
              </a:rPr>
              <a:t>Protocolo pronto para incidentes e vazamentos.</a:t>
            </a:r>
            <a:endParaRPr lang="en-US" sz="727" dirty="0"/>
          </a:p>
        </p:txBody>
      </p:sp>
      <p:sp>
        <p:nvSpPr>
          <p:cNvPr id="31" name="Shape 22"/>
          <p:cNvSpPr/>
          <p:nvPr/>
        </p:nvSpPr>
        <p:spPr>
          <a:xfrm>
            <a:off x="428625" y="3377905"/>
            <a:ext cx="3929063" cy="544348"/>
          </a:xfrm>
          <a:prstGeom prst="rect">
            <a:avLst/>
          </a:prstGeom>
          <a:solidFill>
            <a:srgbClr val="FFFFFF">
              <a:alpha val="3000"/>
            </a:srgbClr>
          </a:solidFill>
          <a:ln/>
        </p:spPr>
        <p:txBody>
          <a:bodyPr/>
          <a:lstStyle/>
          <a:p>
            <a:endParaRPr lang="pt-BR"/>
          </a:p>
        </p:txBody>
      </p:sp>
      <p:pic>
        <p:nvPicPr>
          <p:cNvPr id="32" name="Image 7" descr="preencoded.png"/>
          <p:cNvPicPr>
            <a:picLocks noChangeAspect="1"/>
          </p:cNvPicPr>
          <p:nvPr/>
        </p:nvPicPr>
        <p:blipFill>
          <a:blip r:embed="rId5"/>
          <a:stretch>
            <a:fillRect/>
          </a:stretch>
        </p:blipFill>
        <p:spPr>
          <a:xfrm>
            <a:off x="535781" y="3499349"/>
            <a:ext cx="171450" cy="171450"/>
          </a:xfrm>
          <a:prstGeom prst="rect">
            <a:avLst/>
          </a:prstGeom>
        </p:spPr>
      </p:pic>
      <p:sp>
        <p:nvSpPr>
          <p:cNvPr id="33" name="Text 23"/>
          <p:cNvSpPr/>
          <p:nvPr/>
        </p:nvSpPr>
        <p:spPr>
          <a:xfrm>
            <a:off x="814388" y="3485062"/>
            <a:ext cx="2312789" cy="157163"/>
          </a:xfrm>
          <a:prstGeom prst="rect">
            <a:avLst/>
          </a:prstGeom>
          <a:noFill/>
          <a:ln/>
        </p:spPr>
        <p:txBody>
          <a:bodyPr wrap="none" lIns="0" tIns="0" rIns="0" bIns="0" rtlCol="0" anchor="t">
            <a:spAutoFit/>
          </a:bodyPr>
          <a:lstStyle/>
          <a:p>
            <a:pPr marL="0" indent="0" algn="l">
              <a:lnSpc>
                <a:spcPts val="1200"/>
              </a:lnSpc>
              <a:buNone/>
            </a:pPr>
            <a:r>
              <a:rPr lang="en-US" sz="885" b="1" dirty="0">
                <a:solidFill>
                  <a:srgbClr val="E6F1FF"/>
                </a:solidFill>
                <a:latin typeface="Montserrat" pitchFamily="34" charset="0"/>
                <a:ea typeface="Montserrat" pitchFamily="34" charset="-122"/>
                <a:cs typeface="Montserrat" pitchFamily="34" charset="-120"/>
              </a:rPr>
              <a:t>4. Políticas de Privacidade</a:t>
            </a:r>
            <a:endParaRPr lang="en-US" sz="885" dirty="0"/>
          </a:p>
        </p:txBody>
      </p:sp>
      <p:sp>
        <p:nvSpPr>
          <p:cNvPr id="34" name="Text 24"/>
          <p:cNvSpPr/>
          <p:nvPr/>
        </p:nvSpPr>
        <p:spPr>
          <a:xfrm>
            <a:off x="814388" y="3670799"/>
            <a:ext cx="2312789" cy="130011"/>
          </a:xfrm>
          <a:prstGeom prst="rect">
            <a:avLst/>
          </a:prstGeom>
          <a:noFill/>
          <a:ln/>
        </p:spPr>
        <p:txBody>
          <a:bodyPr wrap="none" lIns="0" tIns="0" rIns="0" bIns="0" rtlCol="0" anchor="t">
            <a:spAutoFit/>
          </a:bodyPr>
          <a:lstStyle/>
          <a:p>
            <a:pPr marL="0" indent="0" algn="l">
              <a:lnSpc>
                <a:spcPts val="1000"/>
              </a:lnSpc>
              <a:buNone/>
            </a:pPr>
            <a:r>
              <a:rPr lang="en-US" sz="727" dirty="0">
                <a:solidFill>
                  <a:srgbClr val="A8B2D1"/>
                </a:solidFill>
                <a:latin typeface="Open Sans" pitchFamily="34" charset="0"/>
                <a:ea typeface="Open Sans" pitchFamily="34" charset="-122"/>
                <a:cs typeface="Open Sans" pitchFamily="34" charset="-120"/>
              </a:rPr>
              <a:t>Documentos transparentes e acessíveis ao público.</a:t>
            </a:r>
            <a:endParaRPr lang="en-US" sz="727" dirty="0"/>
          </a:p>
        </p:txBody>
      </p:sp>
      <p:sp>
        <p:nvSpPr>
          <p:cNvPr id="35" name="Shape 25"/>
          <p:cNvSpPr/>
          <p:nvPr/>
        </p:nvSpPr>
        <p:spPr>
          <a:xfrm>
            <a:off x="4786313" y="3377905"/>
            <a:ext cx="3929063" cy="544348"/>
          </a:xfrm>
          <a:prstGeom prst="rect">
            <a:avLst/>
          </a:prstGeom>
          <a:solidFill>
            <a:srgbClr val="FFFFFF">
              <a:alpha val="3000"/>
            </a:srgbClr>
          </a:solidFill>
          <a:ln/>
        </p:spPr>
        <p:txBody>
          <a:bodyPr/>
          <a:lstStyle/>
          <a:p>
            <a:endParaRPr lang="pt-BR"/>
          </a:p>
        </p:txBody>
      </p:sp>
      <p:pic>
        <p:nvPicPr>
          <p:cNvPr id="36" name="Image 8" descr="preencoded.png"/>
          <p:cNvPicPr>
            <a:picLocks noChangeAspect="1"/>
          </p:cNvPicPr>
          <p:nvPr/>
        </p:nvPicPr>
        <p:blipFill>
          <a:blip r:embed="rId5"/>
          <a:stretch>
            <a:fillRect/>
          </a:stretch>
        </p:blipFill>
        <p:spPr>
          <a:xfrm>
            <a:off x="4893469" y="3499349"/>
            <a:ext cx="171450" cy="171450"/>
          </a:xfrm>
          <a:prstGeom prst="rect">
            <a:avLst/>
          </a:prstGeom>
        </p:spPr>
      </p:pic>
      <p:sp>
        <p:nvSpPr>
          <p:cNvPr id="37" name="Text 26"/>
          <p:cNvSpPr/>
          <p:nvPr/>
        </p:nvSpPr>
        <p:spPr>
          <a:xfrm>
            <a:off x="5172075" y="3485062"/>
            <a:ext cx="2068116" cy="157163"/>
          </a:xfrm>
          <a:prstGeom prst="rect">
            <a:avLst/>
          </a:prstGeom>
          <a:noFill/>
          <a:ln/>
        </p:spPr>
        <p:txBody>
          <a:bodyPr wrap="none" lIns="0" tIns="0" rIns="0" bIns="0" rtlCol="0" anchor="t">
            <a:spAutoFit/>
          </a:bodyPr>
          <a:lstStyle/>
          <a:p>
            <a:pPr marL="0" indent="0" algn="l">
              <a:lnSpc>
                <a:spcPts val="1200"/>
              </a:lnSpc>
              <a:buNone/>
            </a:pPr>
            <a:r>
              <a:rPr lang="en-US" sz="885" b="1" dirty="0">
                <a:solidFill>
                  <a:srgbClr val="E6F1FF"/>
                </a:solidFill>
                <a:latin typeface="Montserrat" pitchFamily="34" charset="0"/>
                <a:ea typeface="Montserrat" pitchFamily="34" charset="-122"/>
                <a:cs typeface="Montserrat" pitchFamily="34" charset="-120"/>
              </a:rPr>
              <a:t>9. Relatório de Impacto (DPIA)</a:t>
            </a:r>
            <a:endParaRPr lang="en-US" sz="885" dirty="0"/>
          </a:p>
        </p:txBody>
      </p:sp>
      <p:sp>
        <p:nvSpPr>
          <p:cNvPr id="38" name="Text 27"/>
          <p:cNvSpPr/>
          <p:nvPr/>
        </p:nvSpPr>
        <p:spPr>
          <a:xfrm>
            <a:off x="5172075" y="3670799"/>
            <a:ext cx="2068116" cy="130011"/>
          </a:xfrm>
          <a:prstGeom prst="rect">
            <a:avLst/>
          </a:prstGeom>
          <a:noFill/>
          <a:ln/>
        </p:spPr>
        <p:txBody>
          <a:bodyPr wrap="none" lIns="0" tIns="0" rIns="0" bIns="0" rtlCol="0" anchor="t">
            <a:spAutoFit/>
          </a:bodyPr>
          <a:lstStyle/>
          <a:p>
            <a:pPr marL="0" indent="0" algn="l">
              <a:lnSpc>
                <a:spcPts val="1000"/>
              </a:lnSpc>
              <a:buNone/>
            </a:pPr>
            <a:r>
              <a:rPr lang="en-US" sz="727" dirty="0">
                <a:solidFill>
                  <a:srgbClr val="A8B2D1"/>
                </a:solidFill>
                <a:latin typeface="Open Sans" pitchFamily="34" charset="0"/>
                <a:ea typeface="Open Sans" pitchFamily="34" charset="-122"/>
                <a:cs typeface="Open Sans" pitchFamily="34" charset="-120"/>
              </a:rPr>
              <a:t>Realizado para processos de alto risco (IA).</a:t>
            </a:r>
            <a:endParaRPr lang="en-US" sz="727" dirty="0"/>
          </a:p>
        </p:txBody>
      </p:sp>
      <p:sp>
        <p:nvSpPr>
          <p:cNvPr id="39" name="Shape 28"/>
          <p:cNvSpPr/>
          <p:nvPr/>
        </p:nvSpPr>
        <p:spPr>
          <a:xfrm>
            <a:off x="428625" y="4050841"/>
            <a:ext cx="3929063" cy="544348"/>
          </a:xfrm>
          <a:prstGeom prst="rect">
            <a:avLst/>
          </a:prstGeom>
          <a:solidFill>
            <a:srgbClr val="FFFFFF">
              <a:alpha val="3000"/>
            </a:srgbClr>
          </a:solidFill>
          <a:ln/>
        </p:spPr>
        <p:txBody>
          <a:bodyPr/>
          <a:lstStyle/>
          <a:p>
            <a:endParaRPr lang="pt-BR"/>
          </a:p>
        </p:txBody>
      </p:sp>
      <p:pic>
        <p:nvPicPr>
          <p:cNvPr id="40" name="Image 9" descr="preencoded.png"/>
          <p:cNvPicPr>
            <a:picLocks noChangeAspect="1"/>
          </p:cNvPicPr>
          <p:nvPr/>
        </p:nvPicPr>
        <p:blipFill>
          <a:blip r:embed="rId6"/>
          <a:stretch>
            <a:fillRect/>
          </a:stretch>
        </p:blipFill>
        <p:spPr>
          <a:xfrm>
            <a:off x="535781" y="4172285"/>
            <a:ext cx="171450" cy="171450"/>
          </a:xfrm>
          <a:prstGeom prst="rect">
            <a:avLst/>
          </a:prstGeom>
        </p:spPr>
      </p:pic>
      <p:sp>
        <p:nvSpPr>
          <p:cNvPr id="41" name="Text 29"/>
          <p:cNvSpPr/>
          <p:nvPr/>
        </p:nvSpPr>
        <p:spPr>
          <a:xfrm>
            <a:off x="814388" y="4157997"/>
            <a:ext cx="1927027" cy="157163"/>
          </a:xfrm>
          <a:prstGeom prst="rect">
            <a:avLst/>
          </a:prstGeom>
          <a:noFill/>
          <a:ln/>
        </p:spPr>
        <p:txBody>
          <a:bodyPr wrap="none" lIns="0" tIns="0" rIns="0" bIns="0" rtlCol="0" anchor="t">
            <a:spAutoFit/>
          </a:bodyPr>
          <a:lstStyle/>
          <a:p>
            <a:pPr marL="0" indent="0" algn="l">
              <a:lnSpc>
                <a:spcPts val="1200"/>
              </a:lnSpc>
              <a:buNone/>
            </a:pPr>
            <a:r>
              <a:rPr lang="en-US" sz="885" b="1" dirty="0">
                <a:solidFill>
                  <a:srgbClr val="E6F1FF"/>
                </a:solidFill>
                <a:latin typeface="Montserrat" pitchFamily="34" charset="0"/>
                <a:ea typeface="Montserrat" pitchFamily="34" charset="-122"/>
                <a:cs typeface="Montserrat" pitchFamily="34" charset="-120"/>
              </a:rPr>
              <a:t>5. Gestão de Consentimento</a:t>
            </a:r>
            <a:endParaRPr lang="en-US" sz="885" dirty="0"/>
          </a:p>
        </p:txBody>
      </p:sp>
      <p:sp>
        <p:nvSpPr>
          <p:cNvPr id="42" name="Text 30"/>
          <p:cNvSpPr/>
          <p:nvPr/>
        </p:nvSpPr>
        <p:spPr>
          <a:xfrm>
            <a:off x="814388" y="4343735"/>
            <a:ext cx="1927027" cy="130011"/>
          </a:xfrm>
          <a:prstGeom prst="rect">
            <a:avLst/>
          </a:prstGeom>
          <a:noFill/>
          <a:ln/>
        </p:spPr>
        <p:txBody>
          <a:bodyPr wrap="none" lIns="0" tIns="0" rIns="0" bIns="0" rtlCol="0" anchor="t">
            <a:spAutoFit/>
          </a:bodyPr>
          <a:lstStyle/>
          <a:p>
            <a:pPr marL="0" indent="0" algn="l">
              <a:lnSpc>
                <a:spcPts val="1000"/>
              </a:lnSpc>
              <a:buNone/>
            </a:pPr>
            <a:r>
              <a:rPr lang="en-US" sz="727" dirty="0">
                <a:solidFill>
                  <a:srgbClr val="A8B2D1"/>
                </a:solidFill>
                <a:latin typeface="Open Sans" pitchFamily="34" charset="0"/>
                <a:ea typeface="Open Sans" pitchFamily="34" charset="-122"/>
                <a:cs typeface="Open Sans" pitchFamily="34" charset="-120"/>
              </a:rPr>
              <a:t>Registro auditável de opt-in e opt-out.</a:t>
            </a:r>
            <a:endParaRPr lang="en-US" sz="727" dirty="0"/>
          </a:p>
        </p:txBody>
      </p:sp>
      <p:sp>
        <p:nvSpPr>
          <p:cNvPr id="43" name="Shape 31"/>
          <p:cNvSpPr/>
          <p:nvPr/>
        </p:nvSpPr>
        <p:spPr>
          <a:xfrm>
            <a:off x="4786313" y="4050841"/>
            <a:ext cx="3929063" cy="544348"/>
          </a:xfrm>
          <a:prstGeom prst="rect">
            <a:avLst/>
          </a:prstGeom>
          <a:solidFill>
            <a:srgbClr val="FFFFFF">
              <a:alpha val="3000"/>
            </a:srgbClr>
          </a:solidFill>
          <a:ln/>
        </p:spPr>
        <p:txBody>
          <a:bodyPr/>
          <a:lstStyle/>
          <a:p>
            <a:endParaRPr lang="pt-BR"/>
          </a:p>
        </p:txBody>
      </p:sp>
      <p:pic>
        <p:nvPicPr>
          <p:cNvPr id="44" name="Image 10" descr="preencoded.png"/>
          <p:cNvPicPr>
            <a:picLocks noChangeAspect="1"/>
          </p:cNvPicPr>
          <p:nvPr/>
        </p:nvPicPr>
        <p:blipFill>
          <a:blip r:embed="rId6"/>
          <a:stretch>
            <a:fillRect/>
          </a:stretch>
        </p:blipFill>
        <p:spPr>
          <a:xfrm>
            <a:off x="4893469" y="4172285"/>
            <a:ext cx="171450" cy="171450"/>
          </a:xfrm>
          <a:prstGeom prst="rect">
            <a:avLst/>
          </a:prstGeom>
        </p:spPr>
      </p:pic>
      <p:sp>
        <p:nvSpPr>
          <p:cNvPr id="45" name="Text 32"/>
          <p:cNvSpPr/>
          <p:nvPr/>
        </p:nvSpPr>
        <p:spPr>
          <a:xfrm>
            <a:off x="5172075" y="4157997"/>
            <a:ext cx="2248495" cy="157163"/>
          </a:xfrm>
          <a:prstGeom prst="rect">
            <a:avLst/>
          </a:prstGeom>
          <a:noFill/>
          <a:ln/>
        </p:spPr>
        <p:txBody>
          <a:bodyPr wrap="none" lIns="0" tIns="0" rIns="0" bIns="0" rtlCol="0" anchor="t">
            <a:spAutoFit/>
          </a:bodyPr>
          <a:lstStyle/>
          <a:p>
            <a:pPr marL="0" indent="0" algn="l">
              <a:lnSpc>
                <a:spcPts val="1200"/>
              </a:lnSpc>
              <a:buNone/>
            </a:pPr>
            <a:r>
              <a:rPr lang="en-US" sz="885" b="1" dirty="0">
                <a:solidFill>
                  <a:srgbClr val="E6F1FF"/>
                </a:solidFill>
                <a:latin typeface="Montserrat" pitchFamily="34" charset="0"/>
                <a:ea typeface="Montserrat" pitchFamily="34" charset="-122"/>
                <a:cs typeface="Montserrat" pitchFamily="34" charset="-120"/>
              </a:rPr>
              <a:t>10. Encarregado (DPO)</a:t>
            </a:r>
            <a:endParaRPr lang="en-US" sz="885" dirty="0"/>
          </a:p>
        </p:txBody>
      </p:sp>
      <p:sp>
        <p:nvSpPr>
          <p:cNvPr id="46" name="Text 33"/>
          <p:cNvSpPr/>
          <p:nvPr/>
        </p:nvSpPr>
        <p:spPr>
          <a:xfrm>
            <a:off x="5172075" y="4343735"/>
            <a:ext cx="2248495" cy="130011"/>
          </a:xfrm>
          <a:prstGeom prst="rect">
            <a:avLst/>
          </a:prstGeom>
          <a:noFill/>
          <a:ln/>
        </p:spPr>
        <p:txBody>
          <a:bodyPr wrap="none" lIns="0" tIns="0" rIns="0" bIns="0" rtlCol="0" anchor="t">
            <a:spAutoFit/>
          </a:bodyPr>
          <a:lstStyle/>
          <a:p>
            <a:pPr marL="0" indent="0" algn="l">
              <a:lnSpc>
                <a:spcPts val="1000"/>
              </a:lnSpc>
              <a:buNone/>
            </a:pPr>
            <a:r>
              <a:rPr lang="en-US" sz="727" dirty="0">
                <a:solidFill>
                  <a:srgbClr val="A8B2D1"/>
                </a:solidFill>
                <a:latin typeface="Open Sans" pitchFamily="34" charset="0"/>
                <a:ea typeface="Open Sans" pitchFamily="34" charset="-122"/>
                <a:cs typeface="Open Sans" pitchFamily="34" charset="-120"/>
              </a:rPr>
              <a:t>Nomeado e com contato divulgado publicamente.</a:t>
            </a:r>
            <a:endParaRPr lang="en-US" sz="727" dirty="0"/>
          </a:p>
        </p:txBody>
      </p:sp>
      <p:sp>
        <p:nvSpPr>
          <p:cNvPr id="47" name="Shape 34"/>
          <p:cNvSpPr/>
          <p:nvPr/>
        </p:nvSpPr>
        <p:spPr>
          <a:xfrm>
            <a:off x="428625" y="4580902"/>
            <a:ext cx="8286750" cy="300038"/>
          </a:xfrm>
          <a:prstGeom prst="rect">
            <a:avLst/>
          </a:prstGeom>
          <a:solidFill>
            <a:srgbClr val="000000">
              <a:alpha val="0"/>
            </a:srgbClr>
          </a:solidFill>
          <a:ln/>
        </p:spPr>
        <p:txBody>
          <a:bodyPr/>
          <a:lstStyle/>
          <a:p>
            <a:endParaRPr lang="pt-BR"/>
          </a:p>
        </p:txBody>
      </p:sp>
      <p:sp>
        <p:nvSpPr>
          <p:cNvPr id="48" name="Shape 35"/>
          <p:cNvSpPr/>
          <p:nvPr/>
        </p:nvSpPr>
        <p:spPr>
          <a:xfrm>
            <a:off x="428625" y="4580902"/>
            <a:ext cx="8286750" cy="7144"/>
          </a:xfrm>
          <a:prstGeom prst="rect">
            <a:avLst/>
          </a:prstGeom>
          <a:solidFill>
            <a:srgbClr val="FFFFFF"/>
          </a:solidFill>
          <a:ln/>
        </p:spPr>
        <p:txBody>
          <a:bodyPr/>
          <a:lstStyle/>
          <a:p>
            <a:endParaRPr lang="pt-BR"/>
          </a:p>
        </p:txBody>
      </p:sp>
      <p:sp>
        <p:nvSpPr>
          <p:cNvPr id="49" name="Text 36"/>
          <p:cNvSpPr/>
          <p:nvPr/>
        </p:nvSpPr>
        <p:spPr>
          <a:xfrm>
            <a:off x="5890022" y="4723777"/>
            <a:ext cx="542925" cy="150019"/>
          </a:xfrm>
          <a:prstGeom prst="rect">
            <a:avLst/>
          </a:prstGeom>
          <a:noFill/>
          <a:ln/>
        </p:spPr>
        <p:txBody>
          <a:bodyPr wrap="none" lIns="0" tIns="0" rIns="0" bIns="0" rtlCol="0" anchor="t">
            <a:spAutoFit/>
          </a:bodyPr>
          <a:lstStyle/>
          <a:p>
            <a:pPr marL="0" indent="0" algn="l">
              <a:lnSpc>
                <a:spcPts val="1100"/>
              </a:lnSpc>
              <a:buNone/>
            </a:pPr>
            <a:r>
              <a:rPr lang="en-US" sz="834" dirty="0">
                <a:solidFill>
                  <a:srgbClr val="A8B2D1"/>
                </a:solidFill>
                <a:latin typeface="Roboto Mono" pitchFamily="34" charset="0"/>
                <a:ea typeface="Roboto Mono" pitchFamily="34" charset="-122"/>
                <a:cs typeface="Roboto Mono" pitchFamily="34" charset="-120"/>
              </a:rPr>
              <a:t>Pendente</a:t>
            </a:r>
            <a:endParaRPr lang="en-US" sz="834" dirty="0"/>
          </a:p>
        </p:txBody>
      </p:sp>
      <p:sp>
        <p:nvSpPr>
          <p:cNvPr id="50" name="Text 37"/>
          <p:cNvSpPr/>
          <p:nvPr/>
        </p:nvSpPr>
        <p:spPr>
          <a:xfrm>
            <a:off x="6861572" y="4723777"/>
            <a:ext cx="814388" cy="150019"/>
          </a:xfrm>
          <a:prstGeom prst="rect">
            <a:avLst/>
          </a:prstGeom>
          <a:noFill/>
          <a:ln/>
        </p:spPr>
        <p:txBody>
          <a:bodyPr wrap="none" lIns="0" tIns="0" rIns="0" bIns="0" rtlCol="0" anchor="t">
            <a:spAutoFit/>
          </a:bodyPr>
          <a:lstStyle/>
          <a:p>
            <a:pPr marL="0" indent="0" algn="l">
              <a:lnSpc>
                <a:spcPts val="1100"/>
              </a:lnSpc>
              <a:buNone/>
            </a:pPr>
            <a:r>
              <a:rPr lang="en-US" sz="834" dirty="0">
                <a:solidFill>
                  <a:srgbClr val="A8B2D1"/>
                </a:solidFill>
                <a:latin typeface="Roboto Mono" pitchFamily="34" charset="0"/>
                <a:ea typeface="Roboto Mono" pitchFamily="34" charset="-122"/>
                <a:cs typeface="Roboto Mono" pitchFamily="34" charset="-120"/>
              </a:rPr>
              <a:t>Em Andamento</a:t>
            </a:r>
            <a:endParaRPr lang="en-US" sz="834" dirty="0"/>
          </a:p>
        </p:txBody>
      </p:sp>
      <p:sp>
        <p:nvSpPr>
          <p:cNvPr id="51" name="Shape 38"/>
          <p:cNvSpPr/>
          <p:nvPr/>
        </p:nvSpPr>
        <p:spPr>
          <a:xfrm>
            <a:off x="7890272" y="4727349"/>
            <a:ext cx="142875" cy="142875"/>
          </a:xfrm>
          <a:prstGeom prst="rect">
            <a:avLst/>
          </a:prstGeom>
          <a:solidFill>
            <a:srgbClr val="64FFDA"/>
          </a:solidFill>
          <a:ln w="18288">
            <a:solidFill>
              <a:srgbClr val="64FFDA"/>
            </a:solidFill>
            <a:prstDash val="solid"/>
          </a:ln>
        </p:spPr>
        <p:txBody>
          <a:bodyPr/>
          <a:lstStyle/>
          <a:p>
            <a:endParaRPr lang="pt-BR"/>
          </a:p>
        </p:txBody>
      </p:sp>
      <p:pic>
        <p:nvPicPr>
          <p:cNvPr id="52" name="Image 11" descr="preencoded.png"/>
          <p:cNvPicPr>
            <a:picLocks noChangeAspect="1"/>
          </p:cNvPicPr>
          <p:nvPr/>
        </p:nvPicPr>
        <p:blipFill>
          <a:blip r:embed="rId7"/>
          <a:stretch>
            <a:fillRect/>
          </a:stretch>
        </p:blipFill>
        <p:spPr>
          <a:xfrm>
            <a:off x="7918847" y="4755924"/>
            <a:ext cx="85725" cy="85725"/>
          </a:xfrm>
          <a:prstGeom prst="rect">
            <a:avLst/>
          </a:prstGeom>
        </p:spPr>
      </p:pic>
      <p:sp>
        <p:nvSpPr>
          <p:cNvPr id="53" name="Text 39"/>
          <p:cNvSpPr/>
          <p:nvPr/>
        </p:nvSpPr>
        <p:spPr>
          <a:xfrm>
            <a:off x="8104584" y="4723777"/>
            <a:ext cx="610791" cy="150019"/>
          </a:xfrm>
          <a:prstGeom prst="rect">
            <a:avLst/>
          </a:prstGeom>
          <a:noFill/>
          <a:ln/>
        </p:spPr>
        <p:txBody>
          <a:bodyPr wrap="none" lIns="0" tIns="0" rIns="0" bIns="0" rtlCol="0" anchor="t">
            <a:spAutoFit/>
          </a:bodyPr>
          <a:lstStyle/>
          <a:p>
            <a:pPr marL="0" indent="0" algn="l">
              <a:lnSpc>
                <a:spcPts val="1100"/>
              </a:lnSpc>
              <a:buNone/>
            </a:pPr>
            <a:r>
              <a:rPr lang="en-US" sz="784" b="1" dirty="0">
                <a:solidFill>
                  <a:srgbClr val="64FFDA"/>
                </a:solidFill>
                <a:latin typeface="Roboto Mono" pitchFamily="34" charset="0"/>
                <a:ea typeface="Roboto Mono" pitchFamily="34" charset="-122"/>
                <a:cs typeface="Roboto Mono" pitchFamily="34" charset="-120"/>
              </a:rPr>
              <a:t>Concluído</a:t>
            </a:r>
            <a:endParaRPr lang="en-US" sz="784"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name="Slide 52">
    <p:spTree>
      <p:nvGrpSpPr>
        <p:cNvPr id="1" name=""/>
        <p:cNvGrpSpPr/>
        <p:nvPr/>
      </p:nvGrpSpPr>
      <p:grpSpPr>
        <a:xfrm>
          <a:off x="0" y="0"/>
          <a:ext cx="0" cy="0"/>
          <a:chOff x="0" y="0"/>
          <a:chExt cx="0" cy="0"/>
        </a:xfrm>
      </p:grpSpPr>
      <p:sp>
        <p:nvSpPr>
          <p:cNvPr id="3" name="Shape 0"/>
          <p:cNvSpPr/>
          <p:nvPr/>
        </p:nvSpPr>
        <p:spPr>
          <a:xfrm>
            <a:off x="428625" y="428625"/>
            <a:ext cx="8286750" cy="716161"/>
          </a:xfrm>
          <a:prstGeom prst="rect">
            <a:avLst/>
          </a:prstGeom>
          <a:solidFill>
            <a:srgbClr val="000000">
              <a:alpha val="0"/>
            </a:srgbClr>
          </a:solidFill>
          <a:ln/>
        </p:spPr>
        <p:txBody>
          <a:bodyPr/>
          <a:lstStyle/>
          <a:p>
            <a:endParaRPr lang="pt-BR"/>
          </a:p>
        </p:txBody>
      </p:sp>
      <p:sp>
        <p:nvSpPr>
          <p:cNvPr id="4" name="Shape 1"/>
          <p:cNvSpPr/>
          <p:nvPr/>
        </p:nvSpPr>
        <p:spPr>
          <a:xfrm>
            <a:off x="428625" y="428625"/>
            <a:ext cx="28575" cy="716161"/>
          </a:xfrm>
          <a:prstGeom prst="rect">
            <a:avLst/>
          </a:prstGeom>
          <a:solidFill>
            <a:srgbClr val="64FFDA"/>
          </a:solidFill>
          <a:ln/>
        </p:spPr>
        <p:txBody>
          <a:bodyPr/>
          <a:lstStyle/>
          <a:p>
            <a:endParaRPr lang="pt-BR"/>
          </a:p>
        </p:txBody>
      </p:sp>
      <p:sp>
        <p:nvSpPr>
          <p:cNvPr id="5" name="Text 2"/>
          <p:cNvSpPr/>
          <p:nvPr/>
        </p:nvSpPr>
        <p:spPr>
          <a:xfrm>
            <a:off x="571500" y="428625"/>
            <a:ext cx="8143875" cy="417909"/>
          </a:xfrm>
          <a:prstGeom prst="rect">
            <a:avLst/>
          </a:prstGeom>
          <a:noFill/>
          <a:ln/>
        </p:spPr>
        <p:txBody>
          <a:bodyPr wrap="none" lIns="0" tIns="0" rIns="0" bIns="0" rtlCol="0" anchor="t">
            <a:spAutoFit/>
          </a:bodyPr>
          <a:lstStyle/>
          <a:p>
            <a:pPr marL="0" indent="0" algn="l">
              <a:lnSpc>
                <a:spcPts val="3200"/>
              </a:lnSpc>
              <a:buNone/>
            </a:pPr>
            <a:r>
              <a:rPr lang="en-US" sz="2436" b="1" dirty="0">
                <a:solidFill>
                  <a:srgbClr val="E6F1FF"/>
                </a:solidFill>
                <a:latin typeface="Montserrat" pitchFamily="34" charset="0"/>
                <a:ea typeface="Montserrat" pitchFamily="34" charset="-122"/>
                <a:cs typeface="Montserrat" pitchFamily="34" charset="-120"/>
              </a:rPr>
              <a:t>LEGAL DESIGN</a:t>
            </a:r>
            <a:endParaRPr lang="en-US" sz="2436" dirty="0"/>
          </a:p>
        </p:txBody>
      </p:sp>
      <p:sp>
        <p:nvSpPr>
          <p:cNvPr id="6" name="Text 3"/>
          <p:cNvSpPr/>
          <p:nvPr/>
        </p:nvSpPr>
        <p:spPr>
          <a:xfrm>
            <a:off x="571500" y="917972"/>
            <a:ext cx="8143875" cy="226814"/>
          </a:xfrm>
          <a:prstGeom prst="rect">
            <a:avLst/>
          </a:prstGeom>
          <a:noFill/>
          <a:ln/>
        </p:spPr>
        <p:txBody>
          <a:bodyPr wrap="none" lIns="0" tIns="0" rIns="0" bIns="0" rtlCol="0" anchor="t">
            <a:spAutoFit/>
          </a:bodyPr>
          <a:lstStyle/>
          <a:p>
            <a:pPr marL="0" indent="0" algn="l">
              <a:lnSpc>
                <a:spcPts val="1600"/>
              </a:lnSpc>
              <a:buNone/>
            </a:pPr>
            <a:r>
              <a:rPr lang="en-US" sz="1269" dirty="0">
                <a:solidFill>
                  <a:srgbClr val="64FFDA"/>
                </a:solidFill>
                <a:latin typeface="Roboto Mono" pitchFamily="34" charset="0"/>
                <a:ea typeface="Roboto Mono" pitchFamily="34" charset="-122"/>
                <a:cs typeface="Roboto Mono" pitchFamily="34" charset="-120"/>
              </a:rPr>
              <a:t>O Direito Centrado no Usuário</a:t>
            </a:r>
            <a:endParaRPr lang="en-US" sz="1269" dirty="0"/>
          </a:p>
        </p:txBody>
      </p:sp>
      <p:sp>
        <p:nvSpPr>
          <p:cNvPr id="7" name="Text 4"/>
          <p:cNvSpPr/>
          <p:nvPr/>
        </p:nvSpPr>
        <p:spPr>
          <a:xfrm>
            <a:off x="428625" y="1816187"/>
            <a:ext cx="3929063" cy="640035"/>
          </a:xfrm>
          <a:prstGeom prst="rect">
            <a:avLst/>
          </a:prstGeom>
          <a:noFill/>
          <a:ln/>
        </p:spPr>
        <p:txBody>
          <a:bodyPr wrap="square" lIns="0" tIns="0" rIns="0" bIns="0" rtlCol="0" anchor="t">
            <a:spAutoFit/>
          </a:bodyPr>
          <a:lstStyle/>
          <a:p>
            <a:pPr marL="0" indent="0" algn="l">
              <a:lnSpc>
                <a:spcPts val="2500"/>
              </a:lnSpc>
              <a:buNone/>
            </a:pPr>
            <a:r>
              <a:rPr lang="en-US" sz="1602" b="1" dirty="0">
                <a:solidFill>
                  <a:srgbClr val="E6F1FF"/>
                </a:solidFill>
                <a:latin typeface="Montserrat" pitchFamily="34" charset="0"/>
                <a:ea typeface="Montserrat" pitchFamily="34" charset="-122"/>
                <a:cs typeface="Montserrat" pitchFamily="34" charset="-120"/>
              </a:rPr>
              <a:t>"Não é sobre deixar bonito. É sobre deixar funcional."</a:t>
            </a:r>
            <a:endParaRPr lang="en-US" sz="1602" dirty="0"/>
          </a:p>
        </p:txBody>
      </p:sp>
      <p:sp>
        <p:nvSpPr>
          <p:cNvPr id="8" name="Text 5"/>
          <p:cNvSpPr/>
          <p:nvPr/>
        </p:nvSpPr>
        <p:spPr>
          <a:xfrm>
            <a:off x="428625" y="2670535"/>
            <a:ext cx="3929063" cy="822871"/>
          </a:xfrm>
          <a:prstGeom prst="rect">
            <a:avLst/>
          </a:prstGeom>
          <a:noFill/>
          <a:ln/>
        </p:spPr>
        <p:txBody>
          <a:bodyPr wrap="square" lIns="170053" tIns="0" rIns="0" bIns="0" rtlCol="0" anchor="t">
            <a:spAutoFit/>
          </a:bodyPr>
          <a:lstStyle/>
          <a:p>
            <a:pPr marL="0" indent="0" algn="l">
              <a:lnSpc>
                <a:spcPts val="1600"/>
              </a:lnSpc>
              <a:buNone/>
            </a:pPr>
            <a:r>
              <a:rPr lang="en-US" sz="942" dirty="0">
                <a:solidFill>
                  <a:srgbClr val="A8B2D1"/>
                </a:solidFill>
                <a:latin typeface="Open Sans" pitchFamily="34" charset="0"/>
                <a:ea typeface="Open Sans" pitchFamily="34" charset="-122"/>
                <a:cs typeface="Open Sans" pitchFamily="34" charset="-120"/>
              </a:rPr>
              <a:t>Legal Design é a aplicação de princípios de Design Thinking e UX (Experiência do Usuário) para tornar documentos e serviços jurídicos compreensíveis, acessíveis e úteis para quem realmente precisa deles.</a:t>
            </a:r>
            <a:endParaRPr lang="en-US" sz="942" dirty="0"/>
          </a:p>
        </p:txBody>
      </p:sp>
      <p:sp>
        <p:nvSpPr>
          <p:cNvPr id="9" name="Text 6"/>
          <p:cNvSpPr/>
          <p:nvPr/>
        </p:nvSpPr>
        <p:spPr>
          <a:xfrm>
            <a:off x="285750" y="1530437"/>
            <a:ext cx="264319" cy="800100"/>
          </a:xfrm>
          <a:prstGeom prst="rect">
            <a:avLst/>
          </a:prstGeom>
          <a:noFill/>
          <a:ln/>
        </p:spPr>
        <p:txBody>
          <a:bodyPr wrap="none" lIns="0" tIns="0" rIns="0" bIns="0" rtlCol="0" anchor="t">
            <a:spAutoFit/>
          </a:bodyPr>
          <a:lstStyle/>
          <a:p>
            <a:pPr marL="0" indent="0" algn="l">
              <a:lnSpc>
                <a:spcPts val="6300"/>
              </a:lnSpc>
              <a:buNone/>
            </a:pPr>
            <a:r>
              <a:rPr lang="en-US" sz="4145" b="1" dirty="0">
                <a:solidFill>
                  <a:srgbClr val="64FFDA">
                    <a:alpha val="20000"/>
                  </a:srgbClr>
                </a:solidFill>
                <a:latin typeface="Montserrat" pitchFamily="34" charset="0"/>
                <a:ea typeface="Montserrat" pitchFamily="34" charset="-122"/>
                <a:cs typeface="Montserrat" pitchFamily="34" charset="-120"/>
              </a:rPr>
              <a:t>\"</a:t>
            </a:r>
            <a:endParaRPr lang="en-US" sz="4145" dirty="0"/>
          </a:p>
        </p:txBody>
      </p:sp>
      <p:sp>
        <p:nvSpPr>
          <p:cNvPr id="10" name="Shape 7"/>
          <p:cNvSpPr/>
          <p:nvPr/>
        </p:nvSpPr>
        <p:spPr>
          <a:xfrm>
            <a:off x="4786313" y="1430536"/>
            <a:ext cx="3929063" cy="714375"/>
          </a:xfrm>
          <a:prstGeom prst="rect">
            <a:avLst/>
          </a:prstGeom>
          <a:solidFill>
            <a:srgbClr val="FFFFFF">
              <a:alpha val="3000"/>
            </a:srgbClr>
          </a:solidFill>
          <a:ln/>
        </p:spPr>
        <p:txBody>
          <a:bodyPr/>
          <a:lstStyle/>
          <a:p>
            <a:endParaRPr lang="pt-BR"/>
          </a:p>
        </p:txBody>
      </p:sp>
      <p:sp>
        <p:nvSpPr>
          <p:cNvPr id="11" name="Shape 8"/>
          <p:cNvSpPr/>
          <p:nvPr/>
        </p:nvSpPr>
        <p:spPr>
          <a:xfrm>
            <a:off x="4786313" y="1430536"/>
            <a:ext cx="42863" cy="714375"/>
          </a:xfrm>
          <a:prstGeom prst="rect">
            <a:avLst/>
          </a:prstGeom>
          <a:solidFill>
            <a:srgbClr val="FF6384"/>
          </a:solidFill>
          <a:ln/>
        </p:spPr>
        <p:txBody>
          <a:bodyPr/>
          <a:lstStyle/>
          <a:p>
            <a:endParaRPr lang="pt-BR"/>
          </a:p>
        </p:txBody>
      </p:sp>
      <p:sp>
        <p:nvSpPr>
          <p:cNvPr id="12" name="Shape 9"/>
          <p:cNvSpPr/>
          <p:nvPr/>
        </p:nvSpPr>
        <p:spPr>
          <a:xfrm>
            <a:off x="4929188" y="1573411"/>
            <a:ext cx="428625" cy="428625"/>
          </a:xfrm>
          <a:prstGeom prst="ellipse">
            <a:avLst/>
          </a:prstGeom>
          <a:solidFill>
            <a:srgbClr val="000000">
              <a:alpha val="20000"/>
            </a:srgbClr>
          </a:solidFill>
          <a:ln/>
        </p:spPr>
        <p:txBody>
          <a:bodyPr/>
          <a:lstStyle/>
          <a:p>
            <a:endParaRPr lang="pt-BR"/>
          </a:p>
        </p:txBody>
      </p:sp>
      <p:pic>
        <p:nvPicPr>
          <p:cNvPr id="13" name="Image 1" descr="preencoded.png"/>
          <p:cNvPicPr>
            <a:picLocks noChangeAspect="1"/>
          </p:cNvPicPr>
          <p:nvPr/>
        </p:nvPicPr>
        <p:blipFill>
          <a:blip r:embed="rId3"/>
          <a:stretch>
            <a:fillRect/>
          </a:stretch>
        </p:blipFill>
        <p:spPr>
          <a:xfrm>
            <a:off x="5036344" y="1701998"/>
            <a:ext cx="214313" cy="171450"/>
          </a:xfrm>
          <a:prstGeom prst="rect">
            <a:avLst/>
          </a:prstGeom>
        </p:spPr>
      </p:pic>
      <p:sp>
        <p:nvSpPr>
          <p:cNvPr id="14" name="Text 10"/>
          <p:cNvSpPr/>
          <p:nvPr/>
        </p:nvSpPr>
        <p:spPr>
          <a:xfrm>
            <a:off x="5500688" y="1615380"/>
            <a:ext cx="2805708" cy="173236"/>
          </a:xfrm>
          <a:prstGeom prst="rect">
            <a:avLst/>
          </a:prstGeom>
          <a:noFill/>
          <a:ln/>
        </p:spPr>
        <p:txBody>
          <a:bodyPr wrap="none" lIns="0" tIns="0" rIns="0" bIns="0" rtlCol="0" anchor="t">
            <a:spAutoFit/>
          </a:bodyPr>
          <a:lstStyle/>
          <a:p>
            <a:pPr marL="0" indent="0" algn="l">
              <a:lnSpc>
                <a:spcPts val="1400"/>
              </a:lnSpc>
              <a:buNone/>
            </a:pPr>
            <a:r>
              <a:rPr lang="en-US" sz="987" b="1" dirty="0">
                <a:solidFill>
                  <a:srgbClr val="E6F1FF"/>
                </a:solidFill>
                <a:latin typeface="Montserrat" pitchFamily="34" charset="0"/>
                <a:ea typeface="Montserrat" pitchFamily="34" charset="-122"/>
                <a:cs typeface="Montserrat" pitchFamily="34" charset="-120"/>
              </a:rPr>
              <a:t>DIREITO</a:t>
            </a:r>
            <a:endParaRPr lang="en-US" sz="987" dirty="0"/>
          </a:p>
        </p:txBody>
      </p:sp>
      <p:sp>
        <p:nvSpPr>
          <p:cNvPr id="15" name="Text 11"/>
          <p:cNvSpPr/>
          <p:nvPr/>
        </p:nvSpPr>
        <p:spPr>
          <a:xfrm>
            <a:off x="5500688" y="1824335"/>
            <a:ext cx="2805708" cy="135731"/>
          </a:xfrm>
          <a:prstGeom prst="rect">
            <a:avLst/>
          </a:prstGeom>
          <a:noFill/>
          <a:ln/>
        </p:spPr>
        <p:txBody>
          <a:bodyPr wrap="none" lIns="0" tIns="0" rIns="0" bIns="0" rtlCol="0" anchor="t">
            <a:spAutoFit/>
          </a:bodyPr>
          <a:lstStyle/>
          <a:p>
            <a:pPr marL="0" indent="0" algn="l">
              <a:lnSpc>
                <a:spcPts val="900"/>
              </a:lnSpc>
              <a:buNone/>
            </a:pPr>
            <a:r>
              <a:rPr lang="en-US" sz="727" dirty="0">
                <a:solidFill>
                  <a:srgbClr val="A8B2D1"/>
                </a:solidFill>
                <a:latin typeface="Open Sans" pitchFamily="34" charset="0"/>
                <a:ea typeface="Open Sans" pitchFamily="34" charset="-122"/>
                <a:cs typeface="Open Sans" pitchFamily="34" charset="-120"/>
              </a:rPr>
              <a:t>Segurança jurídica, precisão técnica e conformidade com a lei.</a:t>
            </a:r>
            <a:endParaRPr lang="en-US" sz="727" dirty="0"/>
          </a:p>
        </p:txBody>
      </p:sp>
      <p:sp>
        <p:nvSpPr>
          <p:cNvPr id="16" name="Shape 12"/>
          <p:cNvSpPr/>
          <p:nvPr/>
        </p:nvSpPr>
        <p:spPr>
          <a:xfrm>
            <a:off x="4786313" y="2297609"/>
            <a:ext cx="3929063" cy="714375"/>
          </a:xfrm>
          <a:prstGeom prst="rect">
            <a:avLst/>
          </a:prstGeom>
          <a:solidFill>
            <a:srgbClr val="FFFFFF">
              <a:alpha val="3000"/>
            </a:srgbClr>
          </a:solidFill>
          <a:ln/>
        </p:spPr>
        <p:txBody>
          <a:bodyPr/>
          <a:lstStyle/>
          <a:p>
            <a:endParaRPr lang="pt-BR"/>
          </a:p>
        </p:txBody>
      </p:sp>
      <p:sp>
        <p:nvSpPr>
          <p:cNvPr id="17" name="Shape 13"/>
          <p:cNvSpPr/>
          <p:nvPr/>
        </p:nvSpPr>
        <p:spPr>
          <a:xfrm>
            <a:off x="4786313" y="2297609"/>
            <a:ext cx="42863" cy="714375"/>
          </a:xfrm>
          <a:prstGeom prst="rect">
            <a:avLst/>
          </a:prstGeom>
          <a:solidFill>
            <a:srgbClr val="64FFDA"/>
          </a:solidFill>
          <a:ln/>
        </p:spPr>
        <p:txBody>
          <a:bodyPr/>
          <a:lstStyle/>
          <a:p>
            <a:endParaRPr lang="pt-BR"/>
          </a:p>
        </p:txBody>
      </p:sp>
      <p:sp>
        <p:nvSpPr>
          <p:cNvPr id="18" name="Shape 14"/>
          <p:cNvSpPr/>
          <p:nvPr/>
        </p:nvSpPr>
        <p:spPr>
          <a:xfrm>
            <a:off x="4929188" y="2440484"/>
            <a:ext cx="428625" cy="428625"/>
          </a:xfrm>
          <a:prstGeom prst="ellipse">
            <a:avLst/>
          </a:prstGeom>
          <a:solidFill>
            <a:srgbClr val="000000">
              <a:alpha val="20000"/>
            </a:srgbClr>
          </a:solidFill>
          <a:ln/>
        </p:spPr>
        <p:txBody>
          <a:bodyPr/>
          <a:lstStyle/>
          <a:p>
            <a:endParaRPr lang="pt-BR"/>
          </a:p>
        </p:txBody>
      </p:sp>
      <p:pic>
        <p:nvPicPr>
          <p:cNvPr id="19" name="Image 2" descr="preencoded.png"/>
          <p:cNvPicPr>
            <a:picLocks noChangeAspect="1"/>
          </p:cNvPicPr>
          <p:nvPr/>
        </p:nvPicPr>
        <p:blipFill>
          <a:blip r:embed="rId4"/>
          <a:stretch>
            <a:fillRect/>
          </a:stretch>
        </p:blipFill>
        <p:spPr>
          <a:xfrm>
            <a:off x="5057775" y="2569071"/>
            <a:ext cx="171450" cy="171450"/>
          </a:xfrm>
          <a:prstGeom prst="rect">
            <a:avLst/>
          </a:prstGeom>
        </p:spPr>
      </p:pic>
      <p:sp>
        <p:nvSpPr>
          <p:cNvPr id="20" name="Text 15"/>
          <p:cNvSpPr/>
          <p:nvPr/>
        </p:nvSpPr>
        <p:spPr>
          <a:xfrm>
            <a:off x="5500688" y="2482453"/>
            <a:ext cx="2902148" cy="173236"/>
          </a:xfrm>
          <a:prstGeom prst="rect">
            <a:avLst/>
          </a:prstGeom>
          <a:noFill/>
          <a:ln/>
        </p:spPr>
        <p:txBody>
          <a:bodyPr wrap="none" lIns="0" tIns="0" rIns="0" bIns="0" rtlCol="0" anchor="t">
            <a:spAutoFit/>
          </a:bodyPr>
          <a:lstStyle/>
          <a:p>
            <a:pPr marL="0" indent="0" algn="l">
              <a:lnSpc>
                <a:spcPts val="1400"/>
              </a:lnSpc>
              <a:buNone/>
            </a:pPr>
            <a:r>
              <a:rPr lang="en-US" sz="987" b="1" dirty="0">
                <a:solidFill>
                  <a:srgbClr val="E6F1FF"/>
                </a:solidFill>
                <a:latin typeface="Montserrat" pitchFamily="34" charset="0"/>
                <a:ea typeface="Montserrat" pitchFamily="34" charset="-122"/>
                <a:cs typeface="Montserrat" pitchFamily="34" charset="-120"/>
              </a:rPr>
              <a:t>DESIGN</a:t>
            </a:r>
            <a:endParaRPr lang="en-US" sz="987" dirty="0"/>
          </a:p>
        </p:txBody>
      </p:sp>
      <p:sp>
        <p:nvSpPr>
          <p:cNvPr id="21" name="Text 16"/>
          <p:cNvSpPr/>
          <p:nvPr/>
        </p:nvSpPr>
        <p:spPr>
          <a:xfrm>
            <a:off x="5500688" y="2691408"/>
            <a:ext cx="2902148" cy="135731"/>
          </a:xfrm>
          <a:prstGeom prst="rect">
            <a:avLst/>
          </a:prstGeom>
          <a:noFill/>
          <a:ln/>
        </p:spPr>
        <p:txBody>
          <a:bodyPr wrap="none" lIns="0" tIns="0" rIns="0" bIns="0" rtlCol="0" anchor="t">
            <a:spAutoFit/>
          </a:bodyPr>
          <a:lstStyle/>
          <a:p>
            <a:pPr marL="0" indent="0" algn="l">
              <a:lnSpc>
                <a:spcPts val="900"/>
              </a:lnSpc>
              <a:buNone/>
            </a:pPr>
            <a:r>
              <a:rPr lang="en-US" sz="727" dirty="0">
                <a:solidFill>
                  <a:srgbClr val="A8B2D1"/>
                </a:solidFill>
                <a:latin typeface="Open Sans" pitchFamily="34" charset="0"/>
                <a:ea typeface="Open Sans" pitchFamily="34" charset="-122"/>
                <a:cs typeface="Open Sans" pitchFamily="34" charset="-120"/>
              </a:rPr>
              <a:t>Empatia, clareza, estrutura visual e foco na experiência do leitor.</a:t>
            </a:r>
            <a:endParaRPr lang="en-US" sz="727" dirty="0"/>
          </a:p>
        </p:txBody>
      </p:sp>
      <p:sp>
        <p:nvSpPr>
          <p:cNvPr id="22" name="Shape 17"/>
          <p:cNvSpPr/>
          <p:nvPr/>
        </p:nvSpPr>
        <p:spPr>
          <a:xfrm>
            <a:off x="4786313" y="3164681"/>
            <a:ext cx="3929063" cy="714375"/>
          </a:xfrm>
          <a:prstGeom prst="rect">
            <a:avLst/>
          </a:prstGeom>
          <a:solidFill>
            <a:srgbClr val="FFFFFF">
              <a:alpha val="3000"/>
            </a:srgbClr>
          </a:solidFill>
          <a:ln/>
        </p:spPr>
        <p:txBody>
          <a:bodyPr/>
          <a:lstStyle/>
          <a:p>
            <a:endParaRPr lang="pt-BR"/>
          </a:p>
        </p:txBody>
      </p:sp>
      <p:sp>
        <p:nvSpPr>
          <p:cNvPr id="23" name="Shape 18"/>
          <p:cNvSpPr/>
          <p:nvPr/>
        </p:nvSpPr>
        <p:spPr>
          <a:xfrm>
            <a:off x="4786313" y="3164681"/>
            <a:ext cx="42863" cy="714375"/>
          </a:xfrm>
          <a:prstGeom prst="rect">
            <a:avLst/>
          </a:prstGeom>
          <a:solidFill>
            <a:srgbClr val="FFCE56"/>
          </a:solidFill>
          <a:ln/>
        </p:spPr>
        <p:txBody>
          <a:bodyPr/>
          <a:lstStyle/>
          <a:p>
            <a:endParaRPr lang="pt-BR"/>
          </a:p>
        </p:txBody>
      </p:sp>
      <p:sp>
        <p:nvSpPr>
          <p:cNvPr id="24" name="Shape 19"/>
          <p:cNvSpPr/>
          <p:nvPr/>
        </p:nvSpPr>
        <p:spPr>
          <a:xfrm>
            <a:off x="4929188" y="3307556"/>
            <a:ext cx="428625" cy="428625"/>
          </a:xfrm>
          <a:prstGeom prst="ellipse">
            <a:avLst/>
          </a:prstGeom>
          <a:solidFill>
            <a:srgbClr val="000000">
              <a:alpha val="20000"/>
            </a:srgbClr>
          </a:solidFill>
          <a:ln/>
        </p:spPr>
        <p:txBody>
          <a:bodyPr/>
          <a:lstStyle/>
          <a:p>
            <a:endParaRPr lang="pt-BR"/>
          </a:p>
        </p:txBody>
      </p:sp>
      <p:pic>
        <p:nvPicPr>
          <p:cNvPr id="25" name="Image 3" descr="preencoded.png"/>
          <p:cNvPicPr>
            <a:picLocks noChangeAspect="1"/>
          </p:cNvPicPr>
          <p:nvPr/>
        </p:nvPicPr>
        <p:blipFill>
          <a:blip r:embed="rId5"/>
          <a:stretch>
            <a:fillRect/>
          </a:stretch>
        </p:blipFill>
        <p:spPr>
          <a:xfrm>
            <a:off x="5057775" y="3436144"/>
            <a:ext cx="171450" cy="171450"/>
          </a:xfrm>
          <a:prstGeom prst="rect">
            <a:avLst/>
          </a:prstGeom>
        </p:spPr>
      </p:pic>
      <p:sp>
        <p:nvSpPr>
          <p:cNvPr id="26" name="Text 20"/>
          <p:cNvSpPr/>
          <p:nvPr/>
        </p:nvSpPr>
        <p:spPr>
          <a:xfrm>
            <a:off x="5500688" y="3349526"/>
            <a:ext cx="2827139" cy="173236"/>
          </a:xfrm>
          <a:prstGeom prst="rect">
            <a:avLst/>
          </a:prstGeom>
          <a:noFill/>
          <a:ln/>
        </p:spPr>
        <p:txBody>
          <a:bodyPr wrap="none" lIns="0" tIns="0" rIns="0" bIns="0" rtlCol="0" anchor="t">
            <a:spAutoFit/>
          </a:bodyPr>
          <a:lstStyle/>
          <a:p>
            <a:pPr marL="0" indent="0" algn="l">
              <a:lnSpc>
                <a:spcPts val="1400"/>
              </a:lnSpc>
              <a:buNone/>
            </a:pPr>
            <a:r>
              <a:rPr lang="en-US" sz="987" b="1" dirty="0">
                <a:solidFill>
                  <a:srgbClr val="E6F1FF"/>
                </a:solidFill>
                <a:latin typeface="Montserrat" pitchFamily="34" charset="0"/>
                <a:ea typeface="Montserrat" pitchFamily="34" charset="-122"/>
                <a:cs typeface="Montserrat" pitchFamily="34" charset="-120"/>
              </a:rPr>
              <a:t>TECNOLOGIA</a:t>
            </a:r>
            <a:endParaRPr lang="en-US" sz="987" dirty="0"/>
          </a:p>
        </p:txBody>
      </p:sp>
      <p:sp>
        <p:nvSpPr>
          <p:cNvPr id="27" name="Text 21"/>
          <p:cNvSpPr/>
          <p:nvPr/>
        </p:nvSpPr>
        <p:spPr>
          <a:xfrm>
            <a:off x="5500688" y="3558480"/>
            <a:ext cx="2827139" cy="135731"/>
          </a:xfrm>
          <a:prstGeom prst="rect">
            <a:avLst/>
          </a:prstGeom>
          <a:noFill/>
          <a:ln/>
        </p:spPr>
        <p:txBody>
          <a:bodyPr wrap="none" lIns="0" tIns="0" rIns="0" bIns="0" rtlCol="0" anchor="t">
            <a:spAutoFit/>
          </a:bodyPr>
          <a:lstStyle/>
          <a:p>
            <a:pPr marL="0" indent="0" algn="l">
              <a:lnSpc>
                <a:spcPts val="900"/>
              </a:lnSpc>
              <a:buNone/>
            </a:pPr>
            <a:r>
              <a:rPr lang="en-US" sz="727" dirty="0">
                <a:solidFill>
                  <a:srgbClr val="A8B2D1"/>
                </a:solidFill>
                <a:latin typeface="Open Sans" pitchFamily="34" charset="0"/>
                <a:ea typeface="Open Sans" pitchFamily="34" charset="-122"/>
                <a:cs typeface="Open Sans" pitchFamily="34" charset="-120"/>
              </a:rPr>
              <a:t>Automação, dados estruturados e escalabilidade das soluções.</a:t>
            </a:r>
            <a:endParaRPr lang="en-US" sz="727" dirty="0"/>
          </a:p>
        </p:txBody>
      </p:sp>
      <p:sp>
        <p:nvSpPr>
          <p:cNvPr id="28" name="Shape 22"/>
          <p:cNvSpPr/>
          <p:nvPr/>
        </p:nvSpPr>
        <p:spPr>
          <a:xfrm>
            <a:off x="428625" y="4093369"/>
            <a:ext cx="8286750" cy="621506"/>
          </a:xfrm>
          <a:prstGeom prst="rect">
            <a:avLst/>
          </a:prstGeom>
          <a:solidFill>
            <a:srgbClr val="64FFDA">
              <a:alpha val="5000"/>
            </a:srgbClr>
          </a:solidFill>
          <a:ln w="9144">
            <a:solidFill>
              <a:srgbClr val="64FFDA">
                <a:alpha val="20000"/>
              </a:srgbClr>
            </a:solidFill>
            <a:prstDash val="solid"/>
          </a:ln>
        </p:spPr>
        <p:txBody>
          <a:bodyPr/>
          <a:lstStyle/>
          <a:p>
            <a:endParaRPr lang="pt-BR"/>
          </a:p>
        </p:txBody>
      </p:sp>
      <p:sp>
        <p:nvSpPr>
          <p:cNvPr id="29" name="Text 23"/>
          <p:cNvSpPr/>
          <p:nvPr/>
        </p:nvSpPr>
        <p:spPr>
          <a:xfrm>
            <a:off x="1013520" y="4250531"/>
            <a:ext cx="855464" cy="112514"/>
          </a:xfrm>
          <a:prstGeom prst="rect">
            <a:avLst/>
          </a:prstGeom>
          <a:noFill/>
          <a:ln/>
        </p:spPr>
        <p:txBody>
          <a:bodyPr wrap="none" lIns="0" tIns="0" rIns="0" bIns="0" rtlCol="0" anchor="t">
            <a:spAutoFit/>
          </a:bodyPr>
          <a:lstStyle/>
          <a:p>
            <a:pPr marL="0" indent="0" algn="ctr">
              <a:lnSpc>
                <a:spcPts val="800"/>
              </a:lnSpc>
              <a:buNone/>
            </a:pPr>
            <a:r>
              <a:rPr lang="en-US" sz="621" dirty="0">
                <a:solidFill>
                  <a:srgbClr val="A8B2D1"/>
                </a:solidFill>
                <a:latin typeface="Roboto Mono" pitchFamily="34" charset="0"/>
                <a:ea typeface="Roboto Mono" pitchFamily="34" charset="-122"/>
                <a:cs typeface="Roboto Mono" pitchFamily="34" charset="-120"/>
              </a:rPr>
              <a:t>FOCO ANTIGO</a:t>
            </a:r>
            <a:endParaRPr lang="en-US" sz="621" dirty="0"/>
          </a:p>
        </p:txBody>
      </p:sp>
      <p:sp>
        <p:nvSpPr>
          <p:cNvPr id="30" name="Text 24"/>
          <p:cNvSpPr/>
          <p:nvPr/>
        </p:nvSpPr>
        <p:spPr>
          <a:xfrm>
            <a:off x="1013520" y="4398764"/>
            <a:ext cx="855464" cy="173236"/>
          </a:xfrm>
          <a:prstGeom prst="rect">
            <a:avLst/>
          </a:prstGeom>
          <a:noFill/>
          <a:ln/>
        </p:spPr>
        <p:txBody>
          <a:bodyPr wrap="none" lIns="0" tIns="0" rIns="0" bIns="0" rtlCol="0" anchor="t">
            <a:spAutoFit/>
          </a:bodyPr>
          <a:lstStyle/>
          <a:p>
            <a:pPr marL="0" indent="0" algn="ctr">
              <a:lnSpc>
                <a:spcPts val="1400"/>
              </a:lnSpc>
              <a:buNone/>
            </a:pPr>
            <a:r>
              <a:rPr lang="en-US" sz="987" b="1" strike="sngStrike" dirty="0">
                <a:solidFill>
                  <a:srgbClr val="FF6384"/>
                </a:solidFill>
                <a:latin typeface="Montserrat" pitchFamily="34" charset="0"/>
                <a:ea typeface="Montserrat" pitchFamily="34" charset="-122"/>
                <a:cs typeface="Montserrat" pitchFamily="34" charset="-120"/>
              </a:rPr>
              <a:t>No Redator</a:t>
            </a:r>
            <a:endParaRPr lang="en-US" sz="987" dirty="0"/>
          </a:p>
        </p:txBody>
      </p:sp>
      <p:pic>
        <p:nvPicPr>
          <p:cNvPr id="31" name="Image 4" descr="preencoded.png"/>
          <p:cNvPicPr>
            <a:picLocks noChangeAspect="1"/>
          </p:cNvPicPr>
          <p:nvPr/>
        </p:nvPicPr>
        <p:blipFill>
          <a:blip r:embed="rId6"/>
          <a:stretch>
            <a:fillRect/>
          </a:stretch>
        </p:blipFill>
        <p:spPr>
          <a:xfrm>
            <a:off x="2753023" y="4325541"/>
            <a:ext cx="150019" cy="171450"/>
          </a:xfrm>
          <a:prstGeom prst="rect">
            <a:avLst/>
          </a:prstGeom>
        </p:spPr>
      </p:pic>
      <p:sp>
        <p:nvSpPr>
          <p:cNvPr id="32" name="Text 25"/>
          <p:cNvSpPr/>
          <p:nvPr/>
        </p:nvSpPr>
        <p:spPr>
          <a:xfrm>
            <a:off x="3787080" y="4250531"/>
            <a:ext cx="830461" cy="112514"/>
          </a:xfrm>
          <a:prstGeom prst="rect">
            <a:avLst/>
          </a:prstGeom>
          <a:noFill/>
          <a:ln/>
        </p:spPr>
        <p:txBody>
          <a:bodyPr wrap="none" lIns="0" tIns="0" rIns="0" bIns="0" rtlCol="0" anchor="t">
            <a:spAutoFit/>
          </a:bodyPr>
          <a:lstStyle/>
          <a:p>
            <a:pPr marL="0" indent="0" algn="ctr">
              <a:lnSpc>
                <a:spcPts val="800"/>
              </a:lnSpc>
              <a:buNone/>
            </a:pPr>
            <a:r>
              <a:rPr lang="en-US" sz="621" dirty="0">
                <a:solidFill>
                  <a:srgbClr val="A8B2D1"/>
                </a:solidFill>
                <a:latin typeface="Roboto Mono" pitchFamily="34" charset="0"/>
                <a:ea typeface="Roboto Mono" pitchFamily="34" charset="-122"/>
                <a:cs typeface="Roboto Mono" pitchFamily="34" charset="-120"/>
              </a:rPr>
              <a:t>NOVO FOCO</a:t>
            </a:r>
            <a:endParaRPr lang="en-US" sz="621" dirty="0"/>
          </a:p>
        </p:txBody>
      </p:sp>
      <p:sp>
        <p:nvSpPr>
          <p:cNvPr id="33" name="Text 26"/>
          <p:cNvSpPr/>
          <p:nvPr/>
        </p:nvSpPr>
        <p:spPr>
          <a:xfrm>
            <a:off x="3787080" y="4398764"/>
            <a:ext cx="830461" cy="173236"/>
          </a:xfrm>
          <a:prstGeom prst="rect">
            <a:avLst/>
          </a:prstGeom>
          <a:noFill/>
          <a:ln/>
        </p:spPr>
        <p:txBody>
          <a:bodyPr wrap="none" lIns="0" tIns="0" rIns="0" bIns="0" rtlCol="0" anchor="t">
            <a:spAutoFit/>
          </a:bodyPr>
          <a:lstStyle/>
          <a:p>
            <a:pPr marL="0" indent="0" algn="ctr">
              <a:lnSpc>
                <a:spcPts val="1400"/>
              </a:lnSpc>
              <a:buNone/>
            </a:pPr>
            <a:r>
              <a:rPr lang="en-US" sz="987" b="1" dirty="0">
                <a:solidFill>
                  <a:srgbClr val="64FFDA"/>
                </a:solidFill>
                <a:latin typeface="Montserrat" pitchFamily="34" charset="0"/>
                <a:ea typeface="Montserrat" pitchFamily="34" charset="-122"/>
                <a:cs typeface="Montserrat" pitchFamily="34" charset="-120"/>
              </a:rPr>
              <a:t>No Usuário</a:t>
            </a:r>
            <a:endParaRPr lang="en-US" sz="987" dirty="0"/>
          </a:p>
        </p:txBody>
      </p:sp>
      <p:sp>
        <p:nvSpPr>
          <p:cNvPr id="34" name="Text 27"/>
          <p:cNvSpPr/>
          <p:nvPr/>
        </p:nvSpPr>
        <p:spPr>
          <a:xfrm>
            <a:off x="5794474" y="4250531"/>
            <a:ext cx="2336006" cy="112514"/>
          </a:xfrm>
          <a:prstGeom prst="rect">
            <a:avLst/>
          </a:prstGeom>
          <a:noFill/>
          <a:ln/>
        </p:spPr>
        <p:txBody>
          <a:bodyPr wrap="none" lIns="0" tIns="0" rIns="0" bIns="0" rtlCol="0" anchor="t">
            <a:spAutoFit/>
          </a:bodyPr>
          <a:lstStyle/>
          <a:p>
            <a:pPr marL="0" indent="0" algn="ctr">
              <a:lnSpc>
                <a:spcPts val="800"/>
              </a:lnSpc>
              <a:buNone/>
            </a:pPr>
            <a:r>
              <a:rPr lang="en-US" sz="621" dirty="0">
                <a:solidFill>
                  <a:srgbClr val="A8B2D1"/>
                </a:solidFill>
                <a:latin typeface="Roboto Mono" pitchFamily="34" charset="0"/>
                <a:ea typeface="Roboto Mono" pitchFamily="34" charset="-122"/>
                <a:cs typeface="Roboto Mono" pitchFamily="34" charset="-120"/>
              </a:rPr>
              <a:t>RESULTADO</a:t>
            </a:r>
            <a:endParaRPr lang="en-US" sz="621" dirty="0"/>
          </a:p>
        </p:txBody>
      </p:sp>
      <p:sp>
        <p:nvSpPr>
          <p:cNvPr id="35" name="Text 28"/>
          <p:cNvSpPr/>
          <p:nvPr/>
        </p:nvSpPr>
        <p:spPr>
          <a:xfrm>
            <a:off x="5794474" y="4398764"/>
            <a:ext cx="2336006" cy="173236"/>
          </a:xfrm>
          <a:prstGeom prst="rect">
            <a:avLst/>
          </a:prstGeom>
          <a:noFill/>
          <a:ln/>
        </p:spPr>
        <p:txBody>
          <a:bodyPr wrap="none" lIns="0" tIns="0" rIns="0" bIns="0" rtlCol="0" anchor="t">
            <a:spAutoFit/>
          </a:bodyPr>
          <a:lstStyle/>
          <a:p>
            <a:pPr marL="0" indent="0" algn="ctr">
              <a:lnSpc>
                <a:spcPts val="1400"/>
              </a:lnSpc>
              <a:buNone/>
            </a:pPr>
            <a:r>
              <a:rPr lang="en-US" sz="987" b="1" dirty="0">
                <a:solidFill>
                  <a:srgbClr val="FFFFFF"/>
                </a:solidFill>
                <a:latin typeface="Montserrat" pitchFamily="34" charset="0"/>
                <a:ea typeface="Montserrat" pitchFamily="34" charset="-122"/>
                <a:cs typeface="Montserrat" pitchFamily="34" charset="-120"/>
              </a:rPr>
              <a:t>Menos Dúvidas, Mais Negócios</a:t>
            </a:r>
            <a:endParaRPr lang="en-US" sz="987"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name="Slide 53">
    <p:spTree>
      <p:nvGrpSpPr>
        <p:cNvPr id="1" name=""/>
        <p:cNvGrpSpPr/>
        <p:nvPr/>
      </p:nvGrpSpPr>
      <p:grpSpPr>
        <a:xfrm>
          <a:off x="0" y="0"/>
          <a:ext cx="0" cy="0"/>
          <a:chOff x="0" y="0"/>
          <a:chExt cx="0" cy="0"/>
        </a:xfrm>
      </p:grpSpPr>
      <p:sp>
        <p:nvSpPr>
          <p:cNvPr id="3" name="Shape 0"/>
          <p:cNvSpPr/>
          <p:nvPr/>
        </p:nvSpPr>
        <p:spPr>
          <a:xfrm>
            <a:off x="428625" y="428625"/>
            <a:ext cx="8286750" cy="716161"/>
          </a:xfrm>
          <a:prstGeom prst="rect">
            <a:avLst/>
          </a:prstGeom>
          <a:solidFill>
            <a:srgbClr val="000000">
              <a:alpha val="0"/>
            </a:srgbClr>
          </a:solidFill>
          <a:ln/>
        </p:spPr>
        <p:txBody>
          <a:bodyPr/>
          <a:lstStyle/>
          <a:p>
            <a:endParaRPr lang="pt-BR"/>
          </a:p>
        </p:txBody>
      </p:sp>
      <p:sp>
        <p:nvSpPr>
          <p:cNvPr id="4" name="Shape 1"/>
          <p:cNvSpPr/>
          <p:nvPr/>
        </p:nvSpPr>
        <p:spPr>
          <a:xfrm>
            <a:off x="428625" y="428625"/>
            <a:ext cx="28575" cy="716161"/>
          </a:xfrm>
          <a:prstGeom prst="rect">
            <a:avLst/>
          </a:prstGeom>
          <a:solidFill>
            <a:srgbClr val="64FFDA"/>
          </a:solidFill>
          <a:ln/>
        </p:spPr>
        <p:txBody>
          <a:bodyPr/>
          <a:lstStyle/>
          <a:p>
            <a:endParaRPr lang="pt-BR"/>
          </a:p>
        </p:txBody>
      </p:sp>
      <p:sp>
        <p:nvSpPr>
          <p:cNvPr id="5" name="Text 2"/>
          <p:cNvSpPr/>
          <p:nvPr/>
        </p:nvSpPr>
        <p:spPr>
          <a:xfrm>
            <a:off x="571500" y="428625"/>
            <a:ext cx="8143875" cy="417909"/>
          </a:xfrm>
          <a:prstGeom prst="rect">
            <a:avLst/>
          </a:prstGeom>
          <a:noFill/>
          <a:ln/>
        </p:spPr>
        <p:txBody>
          <a:bodyPr wrap="none" lIns="0" tIns="0" rIns="0" bIns="0" rtlCol="0" anchor="t">
            <a:spAutoFit/>
          </a:bodyPr>
          <a:lstStyle/>
          <a:p>
            <a:pPr marL="0" indent="0" algn="l">
              <a:lnSpc>
                <a:spcPts val="3200"/>
              </a:lnSpc>
              <a:buNone/>
            </a:pPr>
            <a:r>
              <a:rPr lang="en-US" sz="2436" b="1" dirty="0">
                <a:solidFill>
                  <a:srgbClr val="E6F1FF"/>
                </a:solidFill>
                <a:latin typeface="Montserrat" pitchFamily="34" charset="0"/>
                <a:ea typeface="Montserrat" pitchFamily="34" charset="-122"/>
                <a:cs typeface="Montserrat" pitchFamily="34" charset="-120"/>
              </a:rPr>
              <a:t>VISUAL LAW</a:t>
            </a:r>
            <a:endParaRPr lang="en-US" sz="2436" dirty="0"/>
          </a:p>
        </p:txBody>
      </p:sp>
      <p:sp>
        <p:nvSpPr>
          <p:cNvPr id="6" name="Text 3"/>
          <p:cNvSpPr/>
          <p:nvPr/>
        </p:nvSpPr>
        <p:spPr>
          <a:xfrm>
            <a:off x="571500" y="917972"/>
            <a:ext cx="8143875" cy="226814"/>
          </a:xfrm>
          <a:prstGeom prst="rect">
            <a:avLst/>
          </a:prstGeom>
          <a:noFill/>
          <a:ln/>
        </p:spPr>
        <p:txBody>
          <a:bodyPr wrap="none" lIns="0" tIns="0" rIns="0" bIns="0" rtlCol="0" anchor="t">
            <a:spAutoFit/>
          </a:bodyPr>
          <a:lstStyle/>
          <a:p>
            <a:pPr marL="0" indent="0" algn="l">
              <a:lnSpc>
                <a:spcPts val="1600"/>
              </a:lnSpc>
              <a:buNone/>
            </a:pPr>
            <a:r>
              <a:rPr lang="en-US" sz="1269" dirty="0">
                <a:solidFill>
                  <a:srgbClr val="64FFDA"/>
                </a:solidFill>
                <a:latin typeface="Roboto Mono" pitchFamily="34" charset="0"/>
                <a:ea typeface="Roboto Mono" pitchFamily="34" charset="-122"/>
                <a:cs typeface="Roboto Mono" pitchFamily="34" charset="-120"/>
              </a:rPr>
              <a:t>Gráficos Explicativos</a:t>
            </a:r>
            <a:endParaRPr lang="en-US" sz="1269" dirty="0"/>
          </a:p>
        </p:txBody>
      </p:sp>
      <p:sp>
        <p:nvSpPr>
          <p:cNvPr id="7" name="Shape 4"/>
          <p:cNvSpPr/>
          <p:nvPr/>
        </p:nvSpPr>
        <p:spPr>
          <a:xfrm>
            <a:off x="428625" y="1430536"/>
            <a:ext cx="2619384" cy="2666405"/>
          </a:xfrm>
          <a:prstGeom prst="rect">
            <a:avLst/>
          </a:prstGeom>
          <a:solidFill>
            <a:srgbClr val="FFFFFF">
              <a:alpha val="3000"/>
            </a:srgbClr>
          </a:solidFill>
          <a:ln w="9144">
            <a:solidFill>
              <a:srgbClr val="64FFDA">
                <a:alpha val="20000"/>
              </a:srgbClr>
            </a:solidFill>
            <a:prstDash val="solid"/>
          </a:ln>
        </p:spPr>
        <p:txBody>
          <a:bodyPr/>
          <a:lstStyle/>
          <a:p>
            <a:endParaRPr lang="pt-BR"/>
          </a:p>
        </p:txBody>
      </p:sp>
      <p:sp>
        <p:nvSpPr>
          <p:cNvPr id="8" name="Text 5"/>
          <p:cNvSpPr/>
          <p:nvPr/>
        </p:nvSpPr>
        <p:spPr>
          <a:xfrm>
            <a:off x="1059340" y="1609130"/>
            <a:ext cx="1348383" cy="173236"/>
          </a:xfrm>
          <a:prstGeom prst="rect">
            <a:avLst/>
          </a:prstGeom>
          <a:noFill/>
          <a:ln/>
        </p:spPr>
        <p:txBody>
          <a:bodyPr wrap="none" lIns="0" tIns="0" rIns="0" bIns="0" rtlCol="0" anchor="t">
            <a:spAutoFit/>
          </a:bodyPr>
          <a:lstStyle/>
          <a:p>
            <a:pPr marL="0" indent="0" algn="l">
              <a:lnSpc>
                <a:spcPts val="1400"/>
              </a:lnSpc>
              <a:buNone/>
            </a:pPr>
            <a:r>
              <a:rPr lang="en-US" sz="987" b="1" dirty="0">
                <a:solidFill>
                  <a:srgbClr val="E6F1FF"/>
                </a:solidFill>
                <a:latin typeface="Montserrat" pitchFamily="34" charset="0"/>
                <a:ea typeface="Montserrat" pitchFamily="34" charset="-122"/>
                <a:cs typeface="Montserrat" pitchFamily="34" charset="-120"/>
              </a:rPr>
              <a:t>LINHA DO TEMPO</a:t>
            </a:r>
            <a:endParaRPr lang="en-US" sz="987" dirty="0"/>
          </a:p>
        </p:txBody>
      </p:sp>
      <p:sp>
        <p:nvSpPr>
          <p:cNvPr id="9" name="Text 6"/>
          <p:cNvSpPr/>
          <p:nvPr/>
        </p:nvSpPr>
        <p:spPr>
          <a:xfrm>
            <a:off x="908428" y="1818084"/>
            <a:ext cx="1650206" cy="112514"/>
          </a:xfrm>
          <a:prstGeom prst="rect">
            <a:avLst/>
          </a:prstGeom>
          <a:noFill/>
          <a:ln/>
        </p:spPr>
        <p:txBody>
          <a:bodyPr wrap="none" lIns="0" tIns="0" rIns="0" bIns="0" rtlCol="0" anchor="t">
            <a:spAutoFit/>
          </a:bodyPr>
          <a:lstStyle/>
          <a:p>
            <a:pPr marL="0" indent="0" algn="l">
              <a:lnSpc>
                <a:spcPts val="800"/>
              </a:lnSpc>
              <a:buNone/>
            </a:pPr>
            <a:r>
              <a:rPr lang="en-US" sz="621" kern="0" spc="1" dirty="0">
                <a:solidFill>
                  <a:srgbClr val="64FFDA"/>
                </a:solidFill>
                <a:latin typeface="Roboto Mono" pitchFamily="34" charset="0"/>
                <a:ea typeface="Roboto Mono" pitchFamily="34" charset="-122"/>
                <a:cs typeface="Roboto Mono" pitchFamily="34" charset="-120"/>
              </a:rPr>
              <a:t>SUBSTITUI NARRATIVA DE FATOS</a:t>
            </a:r>
            <a:endParaRPr lang="en-US" sz="621" dirty="0"/>
          </a:p>
        </p:txBody>
      </p:sp>
      <p:sp>
        <p:nvSpPr>
          <p:cNvPr id="10" name="Text 7"/>
          <p:cNvSpPr/>
          <p:nvPr/>
        </p:nvSpPr>
        <p:spPr>
          <a:xfrm>
            <a:off x="892969" y="2405658"/>
            <a:ext cx="834033" cy="112514"/>
          </a:xfrm>
          <a:prstGeom prst="rect">
            <a:avLst/>
          </a:prstGeom>
          <a:noFill/>
          <a:ln/>
        </p:spPr>
        <p:txBody>
          <a:bodyPr wrap="none" lIns="0" tIns="0" rIns="0" bIns="0" rtlCol="0" anchor="t">
            <a:spAutoFit/>
          </a:bodyPr>
          <a:lstStyle/>
          <a:p>
            <a:pPr marL="0" indent="0" algn="l">
              <a:lnSpc>
                <a:spcPts val="800"/>
              </a:lnSpc>
              <a:buNone/>
            </a:pPr>
            <a:r>
              <a:rPr lang="en-US" sz="621" dirty="0">
                <a:solidFill>
                  <a:srgbClr val="64FFDA"/>
                </a:solidFill>
                <a:latin typeface="Roboto Mono" pitchFamily="34" charset="0"/>
                <a:ea typeface="Roboto Mono" pitchFamily="34" charset="-122"/>
                <a:cs typeface="Roboto Mono" pitchFamily="34" charset="-120"/>
              </a:rPr>
              <a:t>01/Jan</a:t>
            </a:r>
            <a:endParaRPr lang="en-US" sz="621" dirty="0"/>
          </a:p>
        </p:txBody>
      </p:sp>
      <p:sp>
        <p:nvSpPr>
          <p:cNvPr id="11" name="Text 8"/>
          <p:cNvSpPr/>
          <p:nvPr/>
        </p:nvSpPr>
        <p:spPr>
          <a:xfrm>
            <a:off x="892969" y="2532459"/>
            <a:ext cx="834033" cy="135731"/>
          </a:xfrm>
          <a:prstGeom prst="rect">
            <a:avLst/>
          </a:prstGeom>
          <a:noFill/>
          <a:ln/>
        </p:spPr>
        <p:txBody>
          <a:bodyPr wrap="none" lIns="0" tIns="0" rIns="0" bIns="0" rtlCol="0" anchor="t">
            <a:spAutoFit/>
          </a:bodyPr>
          <a:lstStyle/>
          <a:p>
            <a:pPr marL="0" indent="0" algn="l">
              <a:lnSpc>
                <a:spcPts val="900"/>
              </a:lnSpc>
              <a:buNone/>
            </a:pPr>
            <a:r>
              <a:rPr lang="en-US" sz="727" dirty="0">
                <a:solidFill>
                  <a:srgbClr val="E6F1FF"/>
                </a:solidFill>
                <a:latin typeface="Open Sans" pitchFamily="34" charset="0"/>
                <a:ea typeface="Open Sans" pitchFamily="34" charset="-122"/>
                <a:cs typeface="Open Sans" pitchFamily="34" charset="-120"/>
              </a:rPr>
              <a:t>Contrato Assinado</a:t>
            </a:r>
            <a:endParaRPr lang="en-US" sz="727" dirty="0"/>
          </a:p>
        </p:txBody>
      </p:sp>
      <p:sp>
        <p:nvSpPr>
          <p:cNvPr id="12" name="Text 9"/>
          <p:cNvSpPr/>
          <p:nvPr/>
        </p:nvSpPr>
        <p:spPr>
          <a:xfrm>
            <a:off x="892969" y="2811066"/>
            <a:ext cx="755452" cy="112514"/>
          </a:xfrm>
          <a:prstGeom prst="rect">
            <a:avLst/>
          </a:prstGeom>
          <a:noFill/>
          <a:ln/>
        </p:spPr>
        <p:txBody>
          <a:bodyPr wrap="none" lIns="0" tIns="0" rIns="0" bIns="0" rtlCol="0" anchor="t">
            <a:spAutoFit/>
          </a:bodyPr>
          <a:lstStyle/>
          <a:p>
            <a:pPr marL="0" indent="0" algn="l">
              <a:lnSpc>
                <a:spcPts val="800"/>
              </a:lnSpc>
              <a:buNone/>
            </a:pPr>
            <a:r>
              <a:rPr lang="en-US" sz="621" dirty="0">
                <a:solidFill>
                  <a:srgbClr val="64FFDA"/>
                </a:solidFill>
                <a:latin typeface="Roboto Mono" pitchFamily="34" charset="0"/>
                <a:ea typeface="Roboto Mono" pitchFamily="34" charset="-122"/>
                <a:cs typeface="Roboto Mono" pitchFamily="34" charset="-120"/>
              </a:rPr>
              <a:t>15/Fev</a:t>
            </a:r>
            <a:endParaRPr lang="en-US" sz="621" dirty="0"/>
          </a:p>
        </p:txBody>
      </p:sp>
      <p:sp>
        <p:nvSpPr>
          <p:cNvPr id="13" name="Text 10"/>
          <p:cNvSpPr/>
          <p:nvPr/>
        </p:nvSpPr>
        <p:spPr>
          <a:xfrm>
            <a:off x="892969" y="2937867"/>
            <a:ext cx="755452" cy="135731"/>
          </a:xfrm>
          <a:prstGeom prst="rect">
            <a:avLst/>
          </a:prstGeom>
          <a:noFill/>
          <a:ln/>
        </p:spPr>
        <p:txBody>
          <a:bodyPr wrap="none" lIns="0" tIns="0" rIns="0" bIns="0" rtlCol="0" anchor="t">
            <a:spAutoFit/>
          </a:bodyPr>
          <a:lstStyle/>
          <a:p>
            <a:pPr marL="0" indent="0" algn="l">
              <a:lnSpc>
                <a:spcPts val="900"/>
              </a:lnSpc>
              <a:buNone/>
            </a:pPr>
            <a:r>
              <a:rPr lang="en-US" sz="727" dirty="0">
                <a:solidFill>
                  <a:srgbClr val="E6F1FF"/>
                </a:solidFill>
                <a:latin typeface="Open Sans" pitchFamily="34" charset="0"/>
                <a:ea typeface="Open Sans" pitchFamily="34" charset="-122"/>
                <a:cs typeface="Open Sans" pitchFamily="34" charset="-120"/>
              </a:rPr>
              <a:t>Primeira Entrega</a:t>
            </a:r>
            <a:endParaRPr lang="en-US" sz="727" dirty="0"/>
          </a:p>
        </p:txBody>
      </p:sp>
      <p:sp>
        <p:nvSpPr>
          <p:cNvPr id="14" name="Text 11"/>
          <p:cNvSpPr/>
          <p:nvPr/>
        </p:nvSpPr>
        <p:spPr>
          <a:xfrm>
            <a:off x="892969" y="3216473"/>
            <a:ext cx="748308" cy="112514"/>
          </a:xfrm>
          <a:prstGeom prst="rect">
            <a:avLst/>
          </a:prstGeom>
          <a:noFill/>
          <a:ln/>
        </p:spPr>
        <p:txBody>
          <a:bodyPr wrap="none" lIns="0" tIns="0" rIns="0" bIns="0" rtlCol="0" anchor="t">
            <a:spAutoFit/>
          </a:bodyPr>
          <a:lstStyle/>
          <a:p>
            <a:pPr marL="0" indent="0" algn="l">
              <a:lnSpc>
                <a:spcPts val="800"/>
              </a:lnSpc>
              <a:buNone/>
            </a:pPr>
            <a:r>
              <a:rPr lang="en-US" sz="621" dirty="0">
                <a:solidFill>
                  <a:srgbClr val="64FFDA"/>
                </a:solidFill>
                <a:latin typeface="Roboto Mono" pitchFamily="34" charset="0"/>
                <a:ea typeface="Roboto Mono" pitchFamily="34" charset="-122"/>
                <a:cs typeface="Roboto Mono" pitchFamily="34" charset="-120"/>
              </a:rPr>
              <a:t>10/Mar</a:t>
            </a:r>
            <a:endParaRPr lang="en-US" sz="621" dirty="0"/>
          </a:p>
        </p:txBody>
      </p:sp>
      <p:sp>
        <p:nvSpPr>
          <p:cNvPr id="15" name="Text 12"/>
          <p:cNvSpPr/>
          <p:nvPr/>
        </p:nvSpPr>
        <p:spPr>
          <a:xfrm>
            <a:off x="892969" y="3343275"/>
            <a:ext cx="748308" cy="135731"/>
          </a:xfrm>
          <a:prstGeom prst="rect">
            <a:avLst/>
          </a:prstGeom>
          <a:noFill/>
          <a:ln/>
        </p:spPr>
        <p:txBody>
          <a:bodyPr wrap="none" lIns="0" tIns="0" rIns="0" bIns="0" rtlCol="0" anchor="t">
            <a:spAutoFit/>
          </a:bodyPr>
          <a:lstStyle/>
          <a:p>
            <a:pPr marL="0" indent="0" algn="l">
              <a:lnSpc>
                <a:spcPts val="900"/>
              </a:lnSpc>
              <a:buNone/>
            </a:pPr>
            <a:r>
              <a:rPr lang="en-US" sz="727" dirty="0">
                <a:solidFill>
                  <a:srgbClr val="E6F1FF"/>
                </a:solidFill>
                <a:latin typeface="Open Sans" pitchFamily="34" charset="0"/>
                <a:ea typeface="Open Sans" pitchFamily="34" charset="-122"/>
                <a:cs typeface="Open Sans" pitchFamily="34" charset="-120"/>
              </a:rPr>
              <a:t>Pagamento Final</a:t>
            </a:r>
            <a:endParaRPr lang="en-US" sz="727" dirty="0"/>
          </a:p>
        </p:txBody>
      </p:sp>
      <p:sp>
        <p:nvSpPr>
          <p:cNvPr id="16" name="Shape 13"/>
          <p:cNvSpPr/>
          <p:nvPr/>
        </p:nvSpPr>
        <p:spPr>
          <a:xfrm>
            <a:off x="3252778" y="1430536"/>
            <a:ext cx="2624128" cy="2666405"/>
          </a:xfrm>
          <a:prstGeom prst="rect">
            <a:avLst/>
          </a:prstGeom>
          <a:solidFill>
            <a:srgbClr val="FFFFFF">
              <a:alpha val="3000"/>
            </a:srgbClr>
          </a:solidFill>
          <a:ln w="9144">
            <a:solidFill>
              <a:srgbClr val="64FFDA">
                <a:alpha val="20000"/>
              </a:srgbClr>
            </a:solidFill>
            <a:prstDash val="solid"/>
          </a:ln>
        </p:spPr>
        <p:txBody>
          <a:bodyPr/>
          <a:lstStyle/>
          <a:p>
            <a:endParaRPr lang="pt-BR"/>
          </a:p>
        </p:txBody>
      </p:sp>
      <p:sp>
        <p:nvSpPr>
          <p:cNvPr id="17" name="Text 14"/>
          <p:cNvSpPr/>
          <p:nvPr/>
        </p:nvSpPr>
        <p:spPr>
          <a:xfrm>
            <a:off x="4021038" y="1609130"/>
            <a:ext cx="1087636" cy="173236"/>
          </a:xfrm>
          <a:prstGeom prst="rect">
            <a:avLst/>
          </a:prstGeom>
          <a:noFill/>
          <a:ln/>
        </p:spPr>
        <p:txBody>
          <a:bodyPr wrap="none" lIns="0" tIns="0" rIns="0" bIns="0" rtlCol="0" anchor="t">
            <a:spAutoFit/>
          </a:bodyPr>
          <a:lstStyle/>
          <a:p>
            <a:pPr marL="0" indent="0" algn="l">
              <a:lnSpc>
                <a:spcPts val="1400"/>
              </a:lnSpc>
              <a:buNone/>
            </a:pPr>
            <a:r>
              <a:rPr lang="en-US" sz="987" b="1" dirty="0">
                <a:solidFill>
                  <a:srgbClr val="E6F1FF"/>
                </a:solidFill>
                <a:latin typeface="Montserrat" pitchFamily="34" charset="0"/>
                <a:ea typeface="Montserrat" pitchFamily="34" charset="-122"/>
                <a:cs typeface="Montserrat" pitchFamily="34" charset="-120"/>
              </a:rPr>
              <a:t>FLUXOGRAMA</a:t>
            </a:r>
            <a:endParaRPr lang="en-US" sz="987" dirty="0"/>
          </a:p>
        </p:txBody>
      </p:sp>
      <p:sp>
        <p:nvSpPr>
          <p:cNvPr id="18" name="Text 15"/>
          <p:cNvSpPr/>
          <p:nvPr/>
        </p:nvSpPr>
        <p:spPr>
          <a:xfrm>
            <a:off x="3887093" y="1818084"/>
            <a:ext cx="1355527" cy="112514"/>
          </a:xfrm>
          <a:prstGeom prst="rect">
            <a:avLst/>
          </a:prstGeom>
          <a:noFill/>
          <a:ln/>
        </p:spPr>
        <p:txBody>
          <a:bodyPr wrap="none" lIns="0" tIns="0" rIns="0" bIns="0" rtlCol="0" anchor="t">
            <a:spAutoFit/>
          </a:bodyPr>
          <a:lstStyle/>
          <a:p>
            <a:pPr marL="0" indent="0" algn="l">
              <a:lnSpc>
                <a:spcPts val="800"/>
              </a:lnSpc>
              <a:buNone/>
            </a:pPr>
            <a:r>
              <a:rPr lang="en-US" sz="621" kern="0" spc="1" dirty="0">
                <a:solidFill>
                  <a:srgbClr val="64FFDA"/>
                </a:solidFill>
                <a:latin typeface="Roboto Mono" pitchFamily="34" charset="0"/>
                <a:ea typeface="Roboto Mono" pitchFamily="34" charset="-122"/>
                <a:cs typeface="Roboto Mono" pitchFamily="34" charset="-120"/>
              </a:rPr>
              <a:t>SUBSTITUI PROCEDIMENTOS</a:t>
            </a:r>
            <a:endParaRPr lang="en-US" sz="621" dirty="0"/>
          </a:p>
        </p:txBody>
      </p:sp>
      <p:sp>
        <p:nvSpPr>
          <p:cNvPr id="19" name="Shape 16"/>
          <p:cNvSpPr/>
          <p:nvPr/>
        </p:nvSpPr>
        <p:spPr>
          <a:xfrm>
            <a:off x="3661897" y="2363688"/>
            <a:ext cx="1805918" cy="273248"/>
          </a:xfrm>
          <a:prstGeom prst="rect">
            <a:avLst/>
          </a:prstGeom>
          <a:solidFill>
            <a:srgbClr val="64FFDA">
              <a:alpha val="10000"/>
            </a:srgbClr>
          </a:solidFill>
          <a:ln w="9144">
            <a:solidFill>
              <a:srgbClr val="64FFDA"/>
            </a:solidFill>
            <a:prstDash val="solid"/>
          </a:ln>
        </p:spPr>
        <p:txBody>
          <a:bodyPr/>
          <a:lstStyle/>
          <a:p>
            <a:endParaRPr lang="pt-BR"/>
          </a:p>
        </p:txBody>
      </p:sp>
      <p:sp>
        <p:nvSpPr>
          <p:cNvPr id="20" name="Text 17"/>
          <p:cNvSpPr/>
          <p:nvPr/>
        </p:nvSpPr>
        <p:spPr>
          <a:xfrm>
            <a:off x="4028182" y="2442270"/>
            <a:ext cx="1073348" cy="116086"/>
          </a:xfrm>
          <a:prstGeom prst="rect">
            <a:avLst/>
          </a:prstGeom>
          <a:noFill/>
          <a:ln/>
        </p:spPr>
        <p:txBody>
          <a:bodyPr wrap="none" lIns="0" tIns="0" rIns="0" bIns="0" rtlCol="0" anchor="t">
            <a:spAutoFit/>
          </a:bodyPr>
          <a:lstStyle/>
          <a:p>
            <a:pPr marL="0" indent="0" algn="ctr">
              <a:lnSpc>
                <a:spcPts val="800"/>
              </a:lnSpc>
              <a:buNone/>
            </a:pPr>
            <a:r>
              <a:rPr lang="en-US" sz="621" dirty="0">
                <a:solidFill>
                  <a:srgbClr val="E6F1FF"/>
                </a:solidFill>
                <a:latin typeface="Open Sans" pitchFamily="34" charset="0"/>
                <a:ea typeface="Open Sans" pitchFamily="34" charset="-122"/>
                <a:cs typeface="Open Sans" pitchFamily="34" charset="-120"/>
              </a:rPr>
              <a:t>Recebimento da Notificação</a:t>
            </a:r>
            <a:endParaRPr lang="en-US" sz="621" dirty="0"/>
          </a:p>
        </p:txBody>
      </p:sp>
      <p:pic>
        <p:nvPicPr>
          <p:cNvPr id="21" name="Image 1" descr="preencoded.png"/>
          <p:cNvPicPr>
            <a:picLocks noChangeAspect="1"/>
          </p:cNvPicPr>
          <p:nvPr/>
        </p:nvPicPr>
        <p:blipFill>
          <a:blip r:embed="rId3"/>
          <a:stretch>
            <a:fillRect/>
          </a:stretch>
        </p:blipFill>
        <p:spPr>
          <a:xfrm>
            <a:off x="4527352" y="2686943"/>
            <a:ext cx="75009" cy="100013"/>
          </a:xfrm>
          <a:prstGeom prst="rect">
            <a:avLst/>
          </a:prstGeom>
        </p:spPr>
      </p:pic>
      <p:sp>
        <p:nvSpPr>
          <p:cNvPr id="22" name="Shape 18"/>
          <p:cNvSpPr/>
          <p:nvPr/>
        </p:nvSpPr>
        <p:spPr>
          <a:xfrm>
            <a:off x="3661897" y="2844105"/>
            <a:ext cx="1805918" cy="273248"/>
          </a:xfrm>
          <a:prstGeom prst="rect">
            <a:avLst/>
          </a:prstGeom>
          <a:solidFill>
            <a:srgbClr val="64FFDA">
              <a:alpha val="10000"/>
            </a:srgbClr>
          </a:solidFill>
          <a:ln w="9144">
            <a:solidFill>
              <a:srgbClr val="64FFDA"/>
            </a:solidFill>
            <a:prstDash val="solid"/>
          </a:ln>
        </p:spPr>
        <p:txBody>
          <a:bodyPr/>
          <a:lstStyle/>
          <a:p>
            <a:endParaRPr lang="pt-BR"/>
          </a:p>
        </p:txBody>
      </p:sp>
      <p:sp>
        <p:nvSpPr>
          <p:cNvPr id="23" name="Text 19"/>
          <p:cNvSpPr/>
          <p:nvPr/>
        </p:nvSpPr>
        <p:spPr>
          <a:xfrm>
            <a:off x="4257675" y="2922687"/>
            <a:ext cx="614363" cy="116086"/>
          </a:xfrm>
          <a:prstGeom prst="rect">
            <a:avLst/>
          </a:prstGeom>
          <a:noFill/>
          <a:ln/>
        </p:spPr>
        <p:txBody>
          <a:bodyPr wrap="none" lIns="0" tIns="0" rIns="0" bIns="0" rtlCol="0" anchor="t">
            <a:spAutoFit/>
          </a:bodyPr>
          <a:lstStyle/>
          <a:p>
            <a:pPr marL="0" indent="0" algn="ctr">
              <a:lnSpc>
                <a:spcPts val="800"/>
              </a:lnSpc>
              <a:buNone/>
            </a:pPr>
            <a:r>
              <a:rPr lang="en-US" sz="621" dirty="0">
                <a:solidFill>
                  <a:srgbClr val="E6F1FF"/>
                </a:solidFill>
                <a:latin typeface="Open Sans" pitchFamily="34" charset="0"/>
                <a:ea typeface="Open Sans" pitchFamily="34" charset="-122"/>
                <a:cs typeface="Open Sans" pitchFamily="34" charset="-120"/>
              </a:rPr>
              <a:t>Análise de Risco</a:t>
            </a:r>
            <a:endParaRPr lang="en-US" sz="621" dirty="0"/>
          </a:p>
        </p:txBody>
      </p:sp>
      <p:pic>
        <p:nvPicPr>
          <p:cNvPr id="24" name="Image 2" descr="preencoded.png"/>
          <p:cNvPicPr>
            <a:picLocks noChangeAspect="1"/>
          </p:cNvPicPr>
          <p:nvPr/>
        </p:nvPicPr>
        <p:blipFill>
          <a:blip r:embed="rId4"/>
          <a:stretch>
            <a:fillRect/>
          </a:stretch>
        </p:blipFill>
        <p:spPr>
          <a:xfrm>
            <a:off x="4527352" y="3167360"/>
            <a:ext cx="75009" cy="100013"/>
          </a:xfrm>
          <a:prstGeom prst="rect">
            <a:avLst/>
          </a:prstGeom>
        </p:spPr>
      </p:pic>
      <p:sp>
        <p:nvSpPr>
          <p:cNvPr id="25" name="Shape 20"/>
          <p:cNvSpPr/>
          <p:nvPr/>
        </p:nvSpPr>
        <p:spPr>
          <a:xfrm>
            <a:off x="3436144" y="3324523"/>
            <a:ext cx="1092994" cy="325041"/>
          </a:xfrm>
          <a:prstGeom prst="rect">
            <a:avLst/>
          </a:prstGeom>
          <a:solidFill>
            <a:srgbClr val="FFFFFF">
              <a:alpha val="5000"/>
            </a:srgbClr>
          </a:solidFill>
          <a:ln w="9144">
            <a:solidFill>
              <a:srgbClr val="FFFFFF">
                <a:alpha val="30000"/>
              </a:srgbClr>
            </a:solidFill>
            <a:prstDash val="dash"/>
          </a:ln>
        </p:spPr>
        <p:txBody>
          <a:bodyPr/>
          <a:lstStyle/>
          <a:p>
            <a:endParaRPr lang="pt-BR"/>
          </a:p>
        </p:txBody>
      </p:sp>
      <p:sp>
        <p:nvSpPr>
          <p:cNvPr id="26" name="Text 21"/>
          <p:cNvSpPr/>
          <p:nvPr/>
        </p:nvSpPr>
        <p:spPr>
          <a:xfrm>
            <a:off x="3436144" y="3324523"/>
            <a:ext cx="1092994" cy="325041"/>
          </a:xfrm>
          <a:prstGeom prst="rect">
            <a:avLst/>
          </a:prstGeom>
          <a:noFill/>
          <a:ln/>
        </p:spPr>
        <p:txBody>
          <a:bodyPr wrap="square" lIns="68072" tIns="68072" rIns="68072" bIns="68072" rtlCol="0" anchor="t">
            <a:spAutoFit/>
          </a:bodyPr>
          <a:lstStyle/>
          <a:p>
            <a:pPr marL="0" indent="0" algn="ctr">
              <a:lnSpc>
                <a:spcPts val="700"/>
              </a:lnSpc>
              <a:buNone/>
            </a:pPr>
            <a:r>
              <a:rPr lang="en-US" sz="485" b="1" dirty="0">
                <a:solidFill>
                  <a:srgbClr val="FFFFFF"/>
                </a:solidFill>
                <a:latin typeface="Open Sans" pitchFamily="34" charset="0"/>
                <a:ea typeface="Open Sans" pitchFamily="34" charset="-122"/>
                <a:cs typeface="Open Sans" pitchFamily="34" charset="-120"/>
              </a:rPr>
              <a:t>Alto</a:t>
            </a:r>
            <a:r>
              <a:rPr lang="en-US" sz="516" dirty="0">
                <a:solidFill>
                  <a:srgbClr val="FFFFFF"/>
                </a:solidFill>
                <a:latin typeface="Open Sans" pitchFamily="34" charset="0"/>
                <a:ea typeface="Open Sans" pitchFamily="34" charset="-122"/>
                <a:cs typeface="Open Sans" pitchFamily="34" charset="-120"/>
              </a:rPr>
              <a:t>
Acionar Jurídico</a:t>
            </a:r>
            <a:endParaRPr lang="en-US" sz="516" dirty="0"/>
          </a:p>
        </p:txBody>
      </p:sp>
      <p:sp>
        <p:nvSpPr>
          <p:cNvPr id="27" name="Shape 22"/>
          <p:cNvSpPr/>
          <p:nvPr/>
        </p:nvSpPr>
        <p:spPr>
          <a:xfrm>
            <a:off x="4593431" y="3324523"/>
            <a:ext cx="1100138" cy="325041"/>
          </a:xfrm>
          <a:prstGeom prst="rect">
            <a:avLst/>
          </a:prstGeom>
          <a:solidFill>
            <a:srgbClr val="FFFFFF">
              <a:alpha val="5000"/>
            </a:srgbClr>
          </a:solidFill>
          <a:ln w="9144">
            <a:solidFill>
              <a:srgbClr val="FFFFFF">
                <a:alpha val="30000"/>
              </a:srgbClr>
            </a:solidFill>
            <a:prstDash val="dash"/>
          </a:ln>
        </p:spPr>
        <p:txBody>
          <a:bodyPr/>
          <a:lstStyle/>
          <a:p>
            <a:endParaRPr lang="pt-BR"/>
          </a:p>
        </p:txBody>
      </p:sp>
      <p:sp>
        <p:nvSpPr>
          <p:cNvPr id="28" name="Text 23"/>
          <p:cNvSpPr/>
          <p:nvPr/>
        </p:nvSpPr>
        <p:spPr>
          <a:xfrm>
            <a:off x="4593431" y="3324523"/>
            <a:ext cx="1100138" cy="325041"/>
          </a:xfrm>
          <a:prstGeom prst="rect">
            <a:avLst/>
          </a:prstGeom>
          <a:noFill/>
          <a:ln/>
        </p:spPr>
        <p:txBody>
          <a:bodyPr wrap="square" lIns="68072" tIns="68072" rIns="68072" bIns="68072" rtlCol="0" anchor="t">
            <a:spAutoFit/>
          </a:bodyPr>
          <a:lstStyle/>
          <a:p>
            <a:pPr marL="0" indent="0" algn="ctr">
              <a:lnSpc>
                <a:spcPts val="700"/>
              </a:lnSpc>
              <a:buNone/>
            </a:pPr>
            <a:r>
              <a:rPr lang="en-US" sz="485" b="1" dirty="0">
                <a:solidFill>
                  <a:srgbClr val="FFFFFF"/>
                </a:solidFill>
                <a:latin typeface="Open Sans" pitchFamily="34" charset="0"/>
                <a:ea typeface="Open Sans" pitchFamily="34" charset="-122"/>
                <a:cs typeface="Open Sans" pitchFamily="34" charset="-120"/>
              </a:rPr>
              <a:t>Baixo</a:t>
            </a:r>
            <a:r>
              <a:rPr lang="en-US" sz="516" dirty="0">
                <a:solidFill>
                  <a:srgbClr val="FFFFFF"/>
                </a:solidFill>
                <a:latin typeface="Open Sans" pitchFamily="34" charset="0"/>
                <a:ea typeface="Open Sans" pitchFamily="34" charset="-122"/>
                <a:cs typeface="Open Sans" pitchFamily="34" charset="-120"/>
              </a:rPr>
              <a:t>
Arquivar</a:t>
            </a:r>
            <a:endParaRPr lang="en-US" sz="516" dirty="0"/>
          </a:p>
        </p:txBody>
      </p:sp>
      <p:sp>
        <p:nvSpPr>
          <p:cNvPr id="29" name="Shape 24"/>
          <p:cNvSpPr/>
          <p:nvPr/>
        </p:nvSpPr>
        <p:spPr>
          <a:xfrm>
            <a:off x="6086475" y="1430536"/>
            <a:ext cx="2628900" cy="2666405"/>
          </a:xfrm>
          <a:prstGeom prst="rect">
            <a:avLst/>
          </a:prstGeom>
          <a:solidFill>
            <a:srgbClr val="FFFFFF">
              <a:alpha val="3000"/>
            </a:srgbClr>
          </a:solidFill>
          <a:ln w="9144">
            <a:solidFill>
              <a:srgbClr val="64FFDA">
                <a:alpha val="20000"/>
              </a:srgbClr>
            </a:solidFill>
            <a:prstDash val="solid"/>
          </a:ln>
        </p:spPr>
        <p:txBody>
          <a:bodyPr/>
          <a:lstStyle/>
          <a:p>
            <a:endParaRPr lang="pt-BR"/>
          </a:p>
        </p:txBody>
      </p:sp>
      <p:sp>
        <p:nvSpPr>
          <p:cNvPr id="30" name="Text 25"/>
          <p:cNvSpPr/>
          <p:nvPr/>
        </p:nvSpPr>
        <p:spPr>
          <a:xfrm>
            <a:off x="6862772" y="1609130"/>
            <a:ext cx="1085850" cy="173236"/>
          </a:xfrm>
          <a:prstGeom prst="rect">
            <a:avLst/>
          </a:prstGeom>
          <a:noFill/>
          <a:ln/>
        </p:spPr>
        <p:txBody>
          <a:bodyPr wrap="none" lIns="0" tIns="0" rIns="0" bIns="0" rtlCol="0" anchor="t">
            <a:spAutoFit/>
          </a:bodyPr>
          <a:lstStyle/>
          <a:p>
            <a:pPr marL="0" indent="0" algn="l">
              <a:lnSpc>
                <a:spcPts val="1400"/>
              </a:lnSpc>
              <a:buNone/>
            </a:pPr>
            <a:r>
              <a:rPr lang="en-US" sz="987" b="1" dirty="0">
                <a:solidFill>
                  <a:srgbClr val="E6F1FF"/>
                </a:solidFill>
                <a:latin typeface="Montserrat" pitchFamily="34" charset="0"/>
                <a:ea typeface="Montserrat" pitchFamily="34" charset="-122"/>
                <a:cs typeface="Montserrat" pitchFamily="34" charset="-120"/>
              </a:rPr>
              <a:t>ICONOGRAFIA</a:t>
            </a:r>
            <a:endParaRPr lang="en-US" sz="987" dirty="0"/>
          </a:p>
        </p:txBody>
      </p:sp>
      <p:sp>
        <p:nvSpPr>
          <p:cNvPr id="31" name="Text 26"/>
          <p:cNvSpPr/>
          <p:nvPr/>
        </p:nvSpPr>
        <p:spPr>
          <a:xfrm>
            <a:off x="6757401" y="1818084"/>
            <a:ext cx="1296591" cy="112514"/>
          </a:xfrm>
          <a:prstGeom prst="rect">
            <a:avLst/>
          </a:prstGeom>
          <a:noFill/>
          <a:ln/>
        </p:spPr>
        <p:txBody>
          <a:bodyPr wrap="none" lIns="0" tIns="0" rIns="0" bIns="0" rtlCol="0" anchor="t">
            <a:spAutoFit/>
          </a:bodyPr>
          <a:lstStyle/>
          <a:p>
            <a:pPr marL="0" indent="0" algn="l">
              <a:lnSpc>
                <a:spcPts val="800"/>
              </a:lnSpc>
              <a:buNone/>
            </a:pPr>
            <a:r>
              <a:rPr lang="en-US" sz="621" kern="0" spc="1" dirty="0">
                <a:solidFill>
                  <a:srgbClr val="64FFDA"/>
                </a:solidFill>
                <a:latin typeface="Roboto Mono" pitchFamily="34" charset="0"/>
                <a:ea typeface="Roboto Mono" pitchFamily="34" charset="-122"/>
                <a:cs typeface="Roboto Mono" pitchFamily="34" charset="-120"/>
              </a:rPr>
              <a:t>SUBSTITUI "JURIDIQUÊS"</a:t>
            </a:r>
            <a:endParaRPr lang="en-US" sz="621" dirty="0"/>
          </a:p>
        </p:txBody>
      </p:sp>
      <p:sp>
        <p:nvSpPr>
          <p:cNvPr id="32" name="Shape 27"/>
          <p:cNvSpPr/>
          <p:nvPr/>
        </p:nvSpPr>
        <p:spPr>
          <a:xfrm>
            <a:off x="6625828" y="2397621"/>
            <a:ext cx="357188" cy="357188"/>
          </a:xfrm>
          <a:prstGeom prst="ellipse">
            <a:avLst/>
          </a:prstGeom>
          <a:solidFill>
            <a:srgbClr val="FFCE56">
              <a:alpha val="10000"/>
            </a:srgbClr>
          </a:solidFill>
          <a:ln w="9144">
            <a:solidFill>
              <a:srgbClr val="FFCE56"/>
            </a:solidFill>
            <a:prstDash val="solid"/>
          </a:ln>
        </p:spPr>
        <p:txBody>
          <a:bodyPr/>
          <a:lstStyle/>
          <a:p>
            <a:endParaRPr lang="pt-BR"/>
          </a:p>
        </p:txBody>
      </p:sp>
      <p:pic>
        <p:nvPicPr>
          <p:cNvPr id="33" name="Image 3" descr="preencoded.png"/>
          <p:cNvPicPr>
            <a:picLocks noChangeAspect="1"/>
          </p:cNvPicPr>
          <p:nvPr/>
        </p:nvPicPr>
        <p:blipFill>
          <a:blip r:embed="rId5"/>
          <a:stretch>
            <a:fillRect/>
          </a:stretch>
        </p:blipFill>
        <p:spPr>
          <a:xfrm>
            <a:off x="6724055" y="2504777"/>
            <a:ext cx="160734" cy="142875"/>
          </a:xfrm>
          <a:prstGeom prst="rect">
            <a:avLst/>
          </a:prstGeom>
        </p:spPr>
      </p:pic>
      <p:sp>
        <p:nvSpPr>
          <p:cNvPr id="34" name="Text 28"/>
          <p:cNvSpPr/>
          <p:nvPr/>
        </p:nvSpPr>
        <p:spPr>
          <a:xfrm>
            <a:off x="6587430" y="2826246"/>
            <a:ext cx="433983" cy="116086"/>
          </a:xfrm>
          <a:prstGeom prst="rect">
            <a:avLst/>
          </a:prstGeom>
          <a:noFill/>
          <a:ln/>
        </p:spPr>
        <p:txBody>
          <a:bodyPr wrap="none" lIns="0" tIns="0" rIns="0" bIns="0" rtlCol="0" anchor="t">
            <a:spAutoFit/>
          </a:bodyPr>
          <a:lstStyle/>
          <a:p>
            <a:pPr marL="0" indent="0" algn="ctr">
              <a:lnSpc>
                <a:spcPts val="800"/>
              </a:lnSpc>
              <a:buNone/>
            </a:pPr>
            <a:r>
              <a:rPr lang="en-US" sz="621" dirty="0">
                <a:solidFill>
                  <a:srgbClr val="A8B2D1"/>
                </a:solidFill>
                <a:latin typeface="Open Sans" pitchFamily="34" charset="0"/>
                <a:ea typeface="Open Sans" pitchFamily="34" charset="-122"/>
                <a:cs typeface="Open Sans" pitchFamily="34" charset="-120"/>
              </a:rPr>
              <a:t>Pagamento</a:t>
            </a:r>
            <a:endParaRPr lang="en-US" sz="621" dirty="0"/>
          </a:p>
        </p:txBody>
      </p:sp>
      <p:sp>
        <p:nvSpPr>
          <p:cNvPr id="35" name="Shape 29"/>
          <p:cNvSpPr/>
          <p:nvPr/>
        </p:nvSpPr>
        <p:spPr>
          <a:xfrm>
            <a:off x="7828378" y="2397621"/>
            <a:ext cx="357188" cy="357188"/>
          </a:xfrm>
          <a:prstGeom prst="ellipse">
            <a:avLst/>
          </a:prstGeom>
          <a:solidFill>
            <a:srgbClr val="FFCE56">
              <a:alpha val="10000"/>
            </a:srgbClr>
          </a:solidFill>
          <a:ln w="9144">
            <a:solidFill>
              <a:srgbClr val="FFCE56"/>
            </a:solidFill>
            <a:prstDash val="solid"/>
          </a:ln>
        </p:spPr>
        <p:txBody>
          <a:bodyPr/>
          <a:lstStyle/>
          <a:p>
            <a:endParaRPr lang="pt-BR"/>
          </a:p>
        </p:txBody>
      </p:sp>
      <p:pic>
        <p:nvPicPr>
          <p:cNvPr id="36" name="Image 4" descr="preencoded.png"/>
          <p:cNvPicPr>
            <a:picLocks noChangeAspect="1"/>
          </p:cNvPicPr>
          <p:nvPr/>
        </p:nvPicPr>
        <p:blipFill>
          <a:blip r:embed="rId6"/>
          <a:stretch>
            <a:fillRect/>
          </a:stretch>
        </p:blipFill>
        <p:spPr>
          <a:xfrm>
            <a:off x="7944464" y="2504777"/>
            <a:ext cx="125016" cy="142875"/>
          </a:xfrm>
          <a:prstGeom prst="rect">
            <a:avLst/>
          </a:prstGeom>
        </p:spPr>
      </p:pic>
      <p:sp>
        <p:nvSpPr>
          <p:cNvPr id="37" name="Text 30"/>
          <p:cNvSpPr/>
          <p:nvPr/>
        </p:nvSpPr>
        <p:spPr>
          <a:xfrm>
            <a:off x="7906959" y="2826246"/>
            <a:ext cx="200025" cy="116086"/>
          </a:xfrm>
          <a:prstGeom prst="rect">
            <a:avLst/>
          </a:prstGeom>
          <a:noFill/>
          <a:ln/>
        </p:spPr>
        <p:txBody>
          <a:bodyPr wrap="none" lIns="0" tIns="0" rIns="0" bIns="0" rtlCol="0" anchor="t">
            <a:spAutoFit/>
          </a:bodyPr>
          <a:lstStyle/>
          <a:p>
            <a:pPr marL="0" indent="0" algn="ctr">
              <a:lnSpc>
                <a:spcPts val="800"/>
              </a:lnSpc>
              <a:buNone/>
            </a:pPr>
            <a:r>
              <a:rPr lang="en-US" sz="621" dirty="0">
                <a:solidFill>
                  <a:srgbClr val="A8B2D1"/>
                </a:solidFill>
                <a:latin typeface="Open Sans" pitchFamily="34" charset="0"/>
                <a:ea typeface="Open Sans" pitchFamily="34" charset="-122"/>
                <a:cs typeface="Open Sans" pitchFamily="34" charset="-120"/>
              </a:rPr>
              <a:t>Sigilo</a:t>
            </a:r>
            <a:endParaRPr lang="en-US" sz="621" dirty="0"/>
          </a:p>
        </p:txBody>
      </p:sp>
      <p:sp>
        <p:nvSpPr>
          <p:cNvPr id="38" name="Shape 31"/>
          <p:cNvSpPr/>
          <p:nvPr/>
        </p:nvSpPr>
        <p:spPr>
          <a:xfrm>
            <a:off x="6625828" y="3085207"/>
            <a:ext cx="357188" cy="357188"/>
          </a:xfrm>
          <a:prstGeom prst="ellipse">
            <a:avLst/>
          </a:prstGeom>
          <a:solidFill>
            <a:srgbClr val="FFCE56">
              <a:alpha val="10000"/>
            </a:srgbClr>
          </a:solidFill>
          <a:ln w="9144">
            <a:solidFill>
              <a:srgbClr val="FFCE56"/>
            </a:solidFill>
            <a:prstDash val="solid"/>
          </a:ln>
        </p:spPr>
        <p:txBody>
          <a:bodyPr/>
          <a:lstStyle/>
          <a:p>
            <a:endParaRPr lang="pt-BR"/>
          </a:p>
        </p:txBody>
      </p:sp>
      <p:pic>
        <p:nvPicPr>
          <p:cNvPr id="39" name="Image 5" descr="preencoded.png"/>
          <p:cNvPicPr>
            <a:picLocks noChangeAspect="1"/>
          </p:cNvPicPr>
          <p:nvPr/>
        </p:nvPicPr>
        <p:blipFill>
          <a:blip r:embed="rId7"/>
          <a:stretch>
            <a:fillRect/>
          </a:stretch>
        </p:blipFill>
        <p:spPr>
          <a:xfrm>
            <a:off x="6732984" y="3192363"/>
            <a:ext cx="142875" cy="142875"/>
          </a:xfrm>
          <a:prstGeom prst="rect">
            <a:avLst/>
          </a:prstGeom>
        </p:spPr>
      </p:pic>
      <p:sp>
        <p:nvSpPr>
          <p:cNvPr id="40" name="Text 32"/>
          <p:cNvSpPr/>
          <p:nvPr/>
        </p:nvSpPr>
        <p:spPr>
          <a:xfrm>
            <a:off x="6716018" y="3513832"/>
            <a:ext cx="176808" cy="116086"/>
          </a:xfrm>
          <a:prstGeom prst="rect">
            <a:avLst/>
          </a:prstGeom>
          <a:noFill/>
          <a:ln/>
        </p:spPr>
        <p:txBody>
          <a:bodyPr wrap="none" lIns="0" tIns="0" rIns="0" bIns="0" rtlCol="0" anchor="t">
            <a:spAutoFit/>
          </a:bodyPr>
          <a:lstStyle/>
          <a:p>
            <a:pPr marL="0" indent="0" algn="ctr">
              <a:lnSpc>
                <a:spcPts val="800"/>
              </a:lnSpc>
              <a:buNone/>
            </a:pPr>
            <a:r>
              <a:rPr lang="en-US" sz="621" dirty="0">
                <a:solidFill>
                  <a:srgbClr val="A8B2D1"/>
                </a:solidFill>
                <a:latin typeface="Open Sans" pitchFamily="34" charset="0"/>
                <a:ea typeface="Open Sans" pitchFamily="34" charset="-122"/>
                <a:cs typeface="Open Sans" pitchFamily="34" charset="-120"/>
              </a:rPr>
              <a:t>Foro</a:t>
            </a:r>
            <a:endParaRPr lang="en-US" sz="621" dirty="0"/>
          </a:p>
        </p:txBody>
      </p:sp>
      <p:sp>
        <p:nvSpPr>
          <p:cNvPr id="41" name="Shape 33"/>
          <p:cNvSpPr/>
          <p:nvPr/>
        </p:nvSpPr>
        <p:spPr>
          <a:xfrm>
            <a:off x="7828378" y="3085207"/>
            <a:ext cx="357188" cy="357188"/>
          </a:xfrm>
          <a:prstGeom prst="ellipse">
            <a:avLst/>
          </a:prstGeom>
          <a:solidFill>
            <a:srgbClr val="FFCE56">
              <a:alpha val="10000"/>
            </a:srgbClr>
          </a:solidFill>
          <a:ln w="9144">
            <a:solidFill>
              <a:srgbClr val="FFCE56"/>
            </a:solidFill>
            <a:prstDash val="solid"/>
          </a:ln>
        </p:spPr>
        <p:txBody>
          <a:bodyPr/>
          <a:lstStyle/>
          <a:p>
            <a:endParaRPr lang="pt-BR"/>
          </a:p>
        </p:txBody>
      </p:sp>
      <p:pic>
        <p:nvPicPr>
          <p:cNvPr id="42" name="Image 6" descr="preencoded.png"/>
          <p:cNvPicPr>
            <a:picLocks noChangeAspect="1"/>
          </p:cNvPicPr>
          <p:nvPr/>
        </p:nvPicPr>
        <p:blipFill>
          <a:blip r:embed="rId8"/>
          <a:stretch>
            <a:fillRect/>
          </a:stretch>
        </p:blipFill>
        <p:spPr>
          <a:xfrm>
            <a:off x="7935534" y="3192363"/>
            <a:ext cx="142875" cy="142875"/>
          </a:xfrm>
          <a:prstGeom prst="rect">
            <a:avLst/>
          </a:prstGeom>
        </p:spPr>
      </p:pic>
      <p:sp>
        <p:nvSpPr>
          <p:cNvPr id="43" name="Text 34"/>
          <p:cNvSpPr/>
          <p:nvPr/>
        </p:nvSpPr>
        <p:spPr>
          <a:xfrm>
            <a:off x="7840880" y="3513832"/>
            <a:ext cx="332184" cy="116086"/>
          </a:xfrm>
          <a:prstGeom prst="rect">
            <a:avLst/>
          </a:prstGeom>
          <a:noFill/>
          <a:ln/>
        </p:spPr>
        <p:txBody>
          <a:bodyPr wrap="none" lIns="0" tIns="0" rIns="0" bIns="0" rtlCol="0" anchor="t">
            <a:spAutoFit/>
          </a:bodyPr>
          <a:lstStyle/>
          <a:p>
            <a:pPr marL="0" indent="0" algn="ctr">
              <a:lnSpc>
                <a:spcPts val="800"/>
              </a:lnSpc>
              <a:buNone/>
            </a:pPr>
            <a:r>
              <a:rPr lang="en-US" sz="621" dirty="0">
                <a:solidFill>
                  <a:srgbClr val="A8B2D1"/>
                </a:solidFill>
                <a:latin typeface="Open Sans" pitchFamily="34" charset="0"/>
                <a:ea typeface="Open Sans" pitchFamily="34" charset="-122"/>
                <a:cs typeface="Open Sans" pitchFamily="34" charset="-120"/>
              </a:rPr>
              <a:t>Rescisão</a:t>
            </a:r>
            <a:endParaRPr lang="en-US" sz="621" dirty="0"/>
          </a:p>
        </p:txBody>
      </p:sp>
      <p:sp>
        <p:nvSpPr>
          <p:cNvPr id="44" name="Shape 35"/>
          <p:cNvSpPr/>
          <p:nvPr/>
        </p:nvSpPr>
        <p:spPr>
          <a:xfrm>
            <a:off x="428625" y="4311253"/>
            <a:ext cx="8286750" cy="403622"/>
          </a:xfrm>
          <a:prstGeom prst="rect">
            <a:avLst/>
          </a:prstGeom>
          <a:solidFill>
            <a:srgbClr val="FFFFFF">
              <a:alpha val="5000"/>
            </a:srgbClr>
          </a:solidFill>
          <a:ln w="9144">
            <a:solidFill>
              <a:srgbClr val="FFFFFF">
                <a:alpha val="10000"/>
              </a:srgbClr>
            </a:solidFill>
            <a:prstDash val="solid"/>
          </a:ln>
        </p:spPr>
        <p:txBody>
          <a:bodyPr/>
          <a:lstStyle/>
          <a:p>
            <a:endParaRPr lang="pt-BR"/>
          </a:p>
        </p:txBody>
      </p:sp>
      <p:pic>
        <p:nvPicPr>
          <p:cNvPr id="45" name="Image 7" descr="preencoded.png"/>
          <p:cNvPicPr>
            <a:picLocks noChangeAspect="1"/>
          </p:cNvPicPr>
          <p:nvPr/>
        </p:nvPicPr>
        <p:blipFill>
          <a:blip r:embed="rId9"/>
          <a:stretch>
            <a:fillRect/>
          </a:stretch>
        </p:blipFill>
        <p:spPr>
          <a:xfrm>
            <a:off x="2499420" y="4434483"/>
            <a:ext cx="171450" cy="171450"/>
          </a:xfrm>
          <a:prstGeom prst="rect">
            <a:avLst/>
          </a:prstGeom>
        </p:spPr>
      </p:pic>
      <p:sp>
        <p:nvSpPr>
          <p:cNvPr id="46" name="Text 36"/>
          <p:cNvSpPr/>
          <p:nvPr/>
        </p:nvSpPr>
        <p:spPr>
          <a:xfrm>
            <a:off x="2778026" y="4432697"/>
            <a:ext cx="3866555" cy="175022"/>
          </a:xfrm>
          <a:prstGeom prst="rect">
            <a:avLst/>
          </a:prstGeom>
          <a:noFill/>
          <a:ln/>
        </p:spPr>
        <p:txBody>
          <a:bodyPr wrap="none" lIns="0" tIns="0" rIns="0" bIns="0" rtlCol="0" anchor="t">
            <a:spAutoFit/>
          </a:bodyPr>
          <a:lstStyle/>
          <a:p>
            <a:pPr marL="0" indent="0" algn="l">
              <a:lnSpc>
                <a:spcPts val="1200"/>
              </a:lnSpc>
              <a:buNone/>
            </a:pPr>
            <a:r>
              <a:rPr lang="en-US" sz="885" b="1" dirty="0">
                <a:solidFill>
                  <a:srgbClr val="E6F1FF"/>
                </a:solidFill>
                <a:latin typeface="Open Sans" pitchFamily="34" charset="0"/>
                <a:ea typeface="Open Sans" pitchFamily="34" charset="-122"/>
                <a:cs typeface="Open Sans" pitchFamily="34" charset="-120"/>
              </a:rPr>
              <a:t>Fato:</a:t>
            </a:r>
            <a:r>
              <a:rPr lang="en-US" sz="942" dirty="0">
                <a:solidFill>
                  <a:srgbClr val="E6F1FF"/>
                </a:solidFill>
                <a:latin typeface="Open Sans" pitchFamily="34" charset="0"/>
                <a:ea typeface="Open Sans" pitchFamily="34" charset="-122"/>
                <a:cs typeface="Open Sans" pitchFamily="34" charset="-120"/>
              </a:rPr>
              <a:t> O cérebro processa imagens </a:t>
            </a:r>
            <a:r>
              <a:rPr lang="en-US" sz="885" b="1" dirty="0">
                <a:solidFill>
                  <a:srgbClr val="E6F1FF"/>
                </a:solidFill>
                <a:latin typeface="Open Sans" pitchFamily="34" charset="0"/>
                <a:ea typeface="Open Sans" pitchFamily="34" charset="-122"/>
                <a:cs typeface="Open Sans" pitchFamily="34" charset="-120"/>
              </a:rPr>
              <a:t>60.000x</a:t>
            </a:r>
            <a:r>
              <a:rPr lang="en-US" sz="942" dirty="0">
                <a:solidFill>
                  <a:srgbClr val="E6F1FF"/>
                </a:solidFill>
                <a:latin typeface="Open Sans" pitchFamily="34" charset="0"/>
                <a:ea typeface="Open Sans" pitchFamily="34" charset="-122"/>
                <a:cs typeface="Open Sans" pitchFamily="34" charset="-120"/>
              </a:rPr>
              <a:t> mais rápido que texto.</a:t>
            </a:r>
            <a:endParaRPr lang="en-US" sz="942"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4" name="Shape 1"/>
          <p:cNvSpPr/>
          <p:nvPr/>
        </p:nvSpPr>
        <p:spPr>
          <a:xfrm>
            <a:off x="0" y="1107281"/>
            <a:ext cx="9144000" cy="7144"/>
          </a:xfrm>
          <a:prstGeom prst="rect">
            <a:avLst/>
          </a:prstGeom>
          <a:solidFill>
            <a:srgbClr val="F0FFFB"/>
          </a:solidFill>
          <a:ln/>
        </p:spPr>
        <p:txBody>
          <a:bodyPr/>
          <a:lstStyle/>
          <a:p>
            <a:endParaRPr lang="pt-BR"/>
          </a:p>
        </p:txBody>
      </p:sp>
      <p:sp>
        <p:nvSpPr>
          <p:cNvPr id="5" name="Text 2"/>
          <p:cNvSpPr/>
          <p:nvPr/>
        </p:nvSpPr>
        <p:spPr>
          <a:xfrm>
            <a:off x="0" y="285750"/>
            <a:ext cx="9144000" cy="417909"/>
          </a:xfrm>
          <a:prstGeom prst="rect">
            <a:avLst/>
          </a:prstGeom>
          <a:noFill/>
          <a:ln/>
        </p:spPr>
        <p:txBody>
          <a:bodyPr wrap="none" lIns="0" tIns="0" rIns="0" bIns="0" rtlCol="0" anchor="t">
            <a:spAutoFit/>
          </a:bodyPr>
          <a:lstStyle/>
          <a:p>
            <a:pPr marL="0" indent="0" algn="ctr">
              <a:lnSpc>
                <a:spcPts val="3200"/>
              </a:lnSpc>
              <a:buNone/>
            </a:pPr>
            <a:r>
              <a:rPr lang="en-US" sz="2436" b="1" dirty="0">
                <a:solidFill>
                  <a:srgbClr val="E6F1FF"/>
                </a:solidFill>
                <a:latin typeface="Montserrat" pitchFamily="34" charset="0"/>
                <a:ea typeface="Montserrat" pitchFamily="34" charset="-122"/>
                <a:cs typeface="Montserrat" pitchFamily="34" charset="-120"/>
              </a:rPr>
              <a:t>HYPE VS REALIDADE</a:t>
            </a:r>
            <a:endParaRPr lang="en-US" sz="2436" dirty="0"/>
          </a:p>
        </p:txBody>
      </p:sp>
      <p:sp>
        <p:nvSpPr>
          <p:cNvPr id="6" name="Text 3"/>
          <p:cNvSpPr/>
          <p:nvPr/>
        </p:nvSpPr>
        <p:spPr>
          <a:xfrm>
            <a:off x="0" y="775097"/>
            <a:ext cx="9144000" cy="189309"/>
          </a:xfrm>
          <a:prstGeom prst="rect">
            <a:avLst/>
          </a:prstGeom>
          <a:noFill/>
          <a:ln/>
        </p:spPr>
        <p:txBody>
          <a:bodyPr wrap="none" lIns="0" tIns="0" rIns="0" bIns="0" rtlCol="0" anchor="t">
            <a:spAutoFit/>
          </a:bodyPr>
          <a:lstStyle/>
          <a:p>
            <a:pPr marL="0" indent="0" algn="ctr">
              <a:lnSpc>
                <a:spcPts val="1400"/>
              </a:lnSpc>
              <a:buNone/>
            </a:pPr>
            <a:r>
              <a:rPr lang="en-US" sz="1050" dirty="0">
                <a:solidFill>
                  <a:srgbClr val="64FFDA"/>
                </a:solidFill>
                <a:latin typeface="Roboto Mono" pitchFamily="34" charset="0"/>
                <a:ea typeface="Roboto Mono" pitchFamily="34" charset="-122"/>
                <a:cs typeface="Roboto Mono" pitchFamily="34" charset="-120"/>
              </a:rPr>
              <a:t>O que a IA faz em 2026</a:t>
            </a:r>
            <a:endParaRPr lang="en-US" sz="1050" dirty="0"/>
          </a:p>
        </p:txBody>
      </p:sp>
      <p:sp>
        <p:nvSpPr>
          <p:cNvPr id="8" name="Shape 5"/>
          <p:cNvSpPr/>
          <p:nvPr/>
        </p:nvSpPr>
        <p:spPr>
          <a:xfrm>
            <a:off x="4564856" y="1107281"/>
            <a:ext cx="7144" cy="4036219"/>
          </a:xfrm>
          <a:prstGeom prst="rect">
            <a:avLst/>
          </a:prstGeom>
          <a:solidFill>
            <a:srgbClr val="FFFFFF"/>
          </a:solidFill>
          <a:ln/>
        </p:spPr>
        <p:txBody>
          <a:bodyPr/>
          <a:lstStyle/>
          <a:p>
            <a:endParaRPr lang="pt-BR"/>
          </a:p>
        </p:txBody>
      </p:sp>
      <p:pic>
        <p:nvPicPr>
          <p:cNvPr id="9" name="Image 1" descr="preencoded.png"/>
          <p:cNvPicPr>
            <a:picLocks noChangeAspect="1"/>
          </p:cNvPicPr>
          <p:nvPr/>
        </p:nvPicPr>
        <p:blipFill>
          <a:blip r:embed="rId3">
            <a:alphaModFix amt="80000"/>
          </a:blip>
          <a:stretch>
            <a:fillRect/>
          </a:stretch>
        </p:blipFill>
        <p:spPr>
          <a:xfrm>
            <a:off x="2000250" y="1393031"/>
            <a:ext cx="571500" cy="571500"/>
          </a:xfrm>
          <a:prstGeom prst="rect">
            <a:avLst/>
          </a:prstGeom>
        </p:spPr>
      </p:pic>
      <p:sp>
        <p:nvSpPr>
          <p:cNvPr id="10" name="Text 6"/>
          <p:cNvSpPr/>
          <p:nvPr/>
        </p:nvSpPr>
        <p:spPr>
          <a:xfrm>
            <a:off x="1002804" y="2178844"/>
            <a:ext cx="2566392" cy="278606"/>
          </a:xfrm>
          <a:prstGeom prst="rect">
            <a:avLst/>
          </a:prstGeom>
          <a:noFill/>
          <a:ln/>
        </p:spPr>
        <p:txBody>
          <a:bodyPr wrap="none" lIns="0" tIns="0" rIns="0" bIns="0" rtlCol="0" anchor="t">
            <a:spAutoFit/>
          </a:bodyPr>
          <a:lstStyle/>
          <a:p>
            <a:pPr marL="0" indent="0" algn="l">
              <a:lnSpc>
                <a:spcPts val="2200"/>
              </a:lnSpc>
              <a:buNone/>
            </a:pPr>
            <a:r>
              <a:rPr lang="en-US" sz="1602" b="1" dirty="0">
                <a:solidFill>
                  <a:srgbClr val="FF6384"/>
                </a:solidFill>
                <a:latin typeface="Montserrat" pitchFamily="34" charset="0"/>
                <a:ea typeface="Montserrat" pitchFamily="34" charset="-122"/>
                <a:cs typeface="Montserrat" pitchFamily="34" charset="-120"/>
              </a:rPr>
              <a:t>EXPECTATIVA (HYPE)</a:t>
            </a:r>
            <a:endParaRPr lang="en-US" sz="1602" dirty="0"/>
          </a:p>
        </p:txBody>
      </p:sp>
      <p:sp>
        <p:nvSpPr>
          <p:cNvPr id="11" name="Shape 7"/>
          <p:cNvSpPr/>
          <p:nvPr/>
        </p:nvSpPr>
        <p:spPr>
          <a:xfrm>
            <a:off x="428625" y="2743200"/>
            <a:ext cx="3714750" cy="408980"/>
          </a:xfrm>
          <a:prstGeom prst="rect">
            <a:avLst/>
          </a:prstGeom>
          <a:solidFill>
            <a:srgbClr val="FFFFFF">
              <a:alpha val="3000"/>
            </a:srgbClr>
          </a:solidFill>
          <a:ln/>
        </p:spPr>
        <p:txBody>
          <a:bodyPr/>
          <a:lstStyle/>
          <a:p>
            <a:endParaRPr lang="pt-BR"/>
          </a:p>
        </p:txBody>
      </p:sp>
      <p:pic>
        <p:nvPicPr>
          <p:cNvPr id="12" name="Image 2" descr="preencoded.png"/>
          <p:cNvPicPr>
            <a:picLocks noChangeAspect="1"/>
          </p:cNvPicPr>
          <p:nvPr/>
        </p:nvPicPr>
        <p:blipFill>
          <a:blip r:embed="rId4"/>
          <a:stretch>
            <a:fillRect/>
          </a:stretch>
        </p:blipFill>
        <p:spPr>
          <a:xfrm>
            <a:off x="571500" y="2876252"/>
            <a:ext cx="178594" cy="142875"/>
          </a:xfrm>
          <a:prstGeom prst="rect">
            <a:avLst/>
          </a:prstGeom>
        </p:spPr>
      </p:pic>
      <p:sp>
        <p:nvSpPr>
          <p:cNvPr id="13" name="Text 8"/>
          <p:cNvSpPr/>
          <p:nvPr/>
        </p:nvSpPr>
        <p:spPr>
          <a:xfrm>
            <a:off x="857250" y="2850356"/>
            <a:ext cx="1825228" cy="194667"/>
          </a:xfrm>
          <a:prstGeom prst="rect">
            <a:avLst/>
          </a:prstGeom>
          <a:noFill/>
          <a:ln/>
        </p:spPr>
        <p:txBody>
          <a:bodyPr wrap="none" lIns="0" tIns="0" rIns="0" bIns="0" rtlCol="0" anchor="t">
            <a:spAutoFit/>
          </a:bodyPr>
          <a:lstStyle/>
          <a:p>
            <a:pPr marL="0" indent="0" algn="l">
              <a:lnSpc>
                <a:spcPts val="1400"/>
              </a:lnSpc>
              <a:buNone/>
            </a:pPr>
            <a:r>
              <a:rPr lang="en-US" sz="1050" dirty="0">
                <a:solidFill>
                  <a:srgbClr val="FFFFFF"/>
                </a:solidFill>
                <a:latin typeface="Open Sans" pitchFamily="34" charset="0"/>
                <a:ea typeface="Open Sans" pitchFamily="34" charset="-122"/>
                <a:cs typeface="Open Sans" pitchFamily="34" charset="-120"/>
              </a:rPr>
              <a:t>"Advogado Robô" autônomo</a:t>
            </a:r>
            <a:endParaRPr lang="en-US" sz="1050" dirty="0"/>
          </a:p>
        </p:txBody>
      </p:sp>
      <p:sp>
        <p:nvSpPr>
          <p:cNvPr id="14" name="Shape 9"/>
          <p:cNvSpPr/>
          <p:nvPr/>
        </p:nvSpPr>
        <p:spPr>
          <a:xfrm>
            <a:off x="428625" y="3330773"/>
            <a:ext cx="3714750" cy="408980"/>
          </a:xfrm>
          <a:prstGeom prst="rect">
            <a:avLst/>
          </a:prstGeom>
          <a:solidFill>
            <a:srgbClr val="FFFFFF">
              <a:alpha val="3000"/>
            </a:srgbClr>
          </a:solidFill>
          <a:ln/>
        </p:spPr>
        <p:txBody>
          <a:bodyPr/>
          <a:lstStyle/>
          <a:p>
            <a:endParaRPr lang="pt-BR"/>
          </a:p>
        </p:txBody>
      </p:sp>
      <p:pic>
        <p:nvPicPr>
          <p:cNvPr id="15" name="Image 3" descr="preencoded.png"/>
          <p:cNvPicPr>
            <a:picLocks noChangeAspect="1"/>
          </p:cNvPicPr>
          <p:nvPr/>
        </p:nvPicPr>
        <p:blipFill>
          <a:blip r:embed="rId5"/>
          <a:stretch>
            <a:fillRect/>
          </a:stretch>
        </p:blipFill>
        <p:spPr>
          <a:xfrm>
            <a:off x="571500" y="3463826"/>
            <a:ext cx="178594" cy="142875"/>
          </a:xfrm>
          <a:prstGeom prst="rect">
            <a:avLst/>
          </a:prstGeom>
        </p:spPr>
      </p:pic>
      <p:sp>
        <p:nvSpPr>
          <p:cNvPr id="16" name="Text 10"/>
          <p:cNvSpPr/>
          <p:nvPr/>
        </p:nvSpPr>
        <p:spPr>
          <a:xfrm>
            <a:off x="857250" y="3437930"/>
            <a:ext cx="1880592" cy="194667"/>
          </a:xfrm>
          <a:prstGeom prst="rect">
            <a:avLst/>
          </a:prstGeom>
          <a:noFill/>
          <a:ln/>
        </p:spPr>
        <p:txBody>
          <a:bodyPr wrap="none" lIns="0" tIns="0" rIns="0" bIns="0" rtlCol="0" anchor="t">
            <a:spAutoFit/>
          </a:bodyPr>
          <a:lstStyle/>
          <a:p>
            <a:pPr marL="0" indent="0" algn="l">
              <a:lnSpc>
                <a:spcPts val="1400"/>
              </a:lnSpc>
              <a:buNone/>
            </a:pPr>
            <a:r>
              <a:rPr lang="en-US" sz="1050" dirty="0">
                <a:solidFill>
                  <a:srgbClr val="FFFFFF"/>
                </a:solidFill>
                <a:latin typeface="Open Sans" pitchFamily="34" charset="0"/>
                <a:ea typeface="Open Sans" pitchFamily="34" charset="-122"/>
                <a:cs typeface="Open Sans" pitchFamily="34" charset="-120"/>
              </a:rPr>
              <a:t>Sentenças 100% automáticas</a:t>
            </a:r>
            <a:endParaRPr lang="en-US" sz="1050" dirty="0"/>
          </a:p>
        </p:txBody>
      </p:sp>
      <p:sp>
        <p:nvSpPr>
          <p:cNvPr id="17" name="Shape 11"/>
          <p:cNvSpPr/>
          <p:nvPr/>
        </p:nvSpPr>
        <p:spPr>
          <a:xfrm>
            <a:off x="428625" y="3918347"/>
            <a:ext cx="3714750" cy="408980"/>
          </a:xfrm>
          <a:prstGeom prst="rect">
            <a:avLst/>
          </a:prstGeom>
          <a:solidFill>
            <a:srgbClr val="FFFFFF">
              <a:alpha val="3000"/>
            </a:srgbClr>
          </a:solidFill>
          <a:ln/>
        </p:spPr>
        <p:txBody>
          <a:bodyPr/>
          <a:lstStyle/>
          <a:p>
            <a:endParaRPr lang="pt-BR"/>
          </a:p>
        </p:txBody>
      </p:sp>
      <p:pic>
        <p:nvPicPr>
          <p:cNvPr id="18" name="Image 4" descr="preencoded.png"/>
          <p:cNvPicPr>
            <a:picLocks noChangeAspect="1"/>
          </p:cNvPicPr>
          <p:nvPr/>
        </p:nvPicPr>
        <p:blipFill>
          <a:blip r:embed="rId6"/>
          <a:stretch>
            <a:fillRect/>
          </a:stretch>
        </p:blipFill>
        <p:spPr>
          <a:xfrm>
            <a:off x="571500" y="4051399"/>
            <a:ext cx="178594" cy="142875"/>
          </a:xfrm>
          <a:prstGeom prst="rect">
            <a:avLst/>
          </a:prstGeom>
        </p:spPr>
      </p:pic>
      <p:sp>
        <p:nvSpPr>
          <p:cNvPr id="19" name="Text 12"/>
          <p:cNvSpPr/>
          <p:nvPr/>
        </p:nvSpPr>
        <p:spPr>
          <a:xfrm>
            <a:off x="857250" y="4025503"/>
            <a:ext cx="2278856" cy="194667"/>
          </a:xfrm>
          <a:prstGeom prst="rect">
            <a:avLst/>
          </a:prstGeom>
          <a:noFill/>
          <a:ln/>
        </p:spPr>
        <p:txBody>
          <a:bodyPr wrap="none" lIns="0" tIns="0" rIns="0" bIns="0" rtlCol="0" anchor="t">
            <a:spAutoFit/>
          </a:bodyPr>
          <a:lstStyle/>
          <a:p>
            <a:pPr marL="0" indent="0" algn="l">
              <a:lnSpc>
                <a:spcPts val="1400"/>
              </a:lnSpc>
              <a:buNone/>
            </a:pPr>
            <a:r>
              <a:rPr lang="en-US" sz="1050" dirty="0">
                <a:solidFill>
                  <a:srgbClr val="FFFFFF"/>
                </a:solidFill>
                <a:latin typeface="Open Sans" pitchFamily="34" charset="0"/>
                <a:ea typeface="Open Sans" pitchFamily="34" charset="-122"/>
                <a:cs typeface="Open Sans" pitchFamily="34" charset="-120"/>
              </a:rPr>
              <a:t>IA resolve casos complexos sozinha</a:t>
            </a:r>
            <a:endParaRPr lang="en-US" sz="1050" dirty="0"/>
          </a:p>
        </p:txBody>
      </p:sp>
      <p:pic>
        <p:nvPicPr>
          <p:cNvPr id="20" name="Image 5" descr="preencoded.png"/>
          <p:cNvPicPr>
            <a:picLocks noChangeAspect="1"/>
          </p:cNvPicPr>
          <p:nvPr/>
        </p:nvPicPr>
        <p:blipFill>
          <a:blip r:embed="rId7">
            <a:alphaModFix amt="80000"/>
          </a:blip>
          <a:stretch>
            <a:fillRect/>
          </a:stretch>
        </p:blipFill>
        <p:spPr>
          <a:xfrm>
            <a:off x="6500813" y="1393031"/>
            <a:ext cx="714375" cy="571500"/>
          </a:xfrm>
          <a:prstGeom prst="rect">
            <a:avLst/>
          </a:prstGeom>
        </p:spPr>
      </p:pic>
      <p:sp>
        <p:nvSpPr>
          <p:cNvPr id="21" name="Text 13"/>
          <p:cNvSpPr/>
          <p:nvPr/>
        </p:nvSpPr>
        <p:spPr>
          <a:xfrm>
            <a:off x="5489079" y="2178844"/>
            <a:ext cx="2737842" cy="278606"/>
          </a:xfrm>
          <a:prstGeom prst="rect">
            <a:avLst/>
          </a:prstGeom>
          <a:noFill/>
          <a:ln/>
        </p:spPr>
        <p:txBody>
          <a:bodyPr wrap="none" lIns="0" tIns="0" rIns="0" bIns="0" rtlCol="0" anchor="t">
            <a:spAutoFit/>
          </a:bodyPr>
          <a:lstStyle/>
          <a:p>
            <a:pPr marL="0" indent="0" algn="l">
              <a:lnSpc>
                <a:spcPts val="2200"/>
              </a:lnSpc>
              <a:buNone/>
            </a:pPr>
            <a:r>
              <a:rPr lang="en-US" sz="1602" b="1" dirty="0">
                <a:solidFill>
                  <a:srgbClr val="64FFDA"/>
                </a:solidFill>
                <a:latin typeface="Montserrat" pitchFamily="34" charset="0"/>
                <a:ea typeface="Montserrat" pitchFamily="34" charset="-122"/>
                <a:cs typeface="Montserrat" pitchFamily="34" charset="-120"/>
              </a:rPr>
              <a:t>REALIDADE (PRÁTICA)</a:t>
            </a:r>
            <a:endParaRPr lang="en-US" sz="1602" dirty="0"/>
          </a:p>
        </p:txBody>
      </p:sp>
      <p:sp>
        <p:nvSpPr>
          <p:cNvPr id="22" name="Shape 14"/>
          <p:cNvSpPr/>
          <p:nvPr/>
        </p:nvSpPr>
        <p:spPr>
          <a:xfrm>
            <a:off x="5000625" y="2743200"/>
            <a:ext cx="3714750" cy="408980"/>
          </a:xfrm>
          <a:prstGeom prst="rect">
            <a:avLst/>
          </a:prstGeom>
          <a:solidFill>
            <a:srgbClr val="FFFFFF">
              <a:alpha val="3000"/>
            </a:srgbClr>
          </a:solidFill>
          <a:ln/>
        </p:spPr>
        <p:txBody>
          <a:bodyPr/>
          <a:lstStyle/>
          <a:p>
            <a:endParaRPr lang="pt-BR"/>
          </a:p>
        </p:txBody>
      </p:sp>
      <p:pic>
        <p:nvPicPr>
          <p:cNvPr id="23" name="Image 6" descr="preencoded.png"/>
          <p:cNvPicPr>
            <a:picLocks noChangeAspect="1"/>
          </p:cNvPicPr>
          <p:nvPr/>
        </p:nvPicPr>
        <p:blipFill>
          <a:blip r:embed="rId8"/>
          <a:stretch>
            <a:fillRect/>
          </a:stretch>
        </p:blipFill>
        <p:spPr>
          <a:xfrm>
            <a:off x="5143500" y="2876252"/>
            <a:ext cx="178594" cy="142875"/>
          </a:xfrm>
          <a:prstGeom prst="rect">
            <a:avLst/>
          </a:prstGeom>
        </p:spPr>
      </p:pic>
      <p:sp>
        <p:nvSpPr>
          <p:cNvPr id="24" name="Text 15"/>
          <p:cNvSpPr/>
          <p:nvPr/>
        </p:nvSpPr>
        <p:spPr>
          <a:xfrm>
            <a:off x="5429250" y="2850356"/>
            <a:ext cx="2021681" cy="194667"/>
          </a:xfrm>
          <a:prstGeom prst="rect">
            <a:avLst/>
          </a:prstGeom>
          <a:noFill/>
          <a:ln/>
        </p:spPr>
        <p:txBody>
          <a:bodyPr wrap="none" lIns="0" tIns="0" rIns="0" bIns="0" rtlCol="0" anchor="t">
            <a:spAutoFit/>
          </a:bodyPr>
          <a:lstStyle/>
          <a:p>
            <a:pPr marL="0" indent="0" algn="l">
              <a:lnSpc>
                <a:spcPts val="1400"/>
              </a:lnSpc>
              <a:buNone/>
            </a:pPr>
            <a:r>
              <a:rPr lang="en-US" sz="1050" dirty="0">
                <a:solidFill>
                  <a:srgbClr val="FFFFFF"/>
                </a:solidFill>
                <a:latin typeface="Open Sans" pitchFamily="34" charset="0"/>
                <a:ea typeface="Open Sans" pitchFamily="34" charset="-122"/>
                <a:cs typeface="Open Sans" pitchFamily="34" charset="-120"/>
              </a:rPr>
              <a:t>Copiloto Inteligente (Assistente)</a:t>
            </a:r>
            <a:endParaRPr lang="en-US" sz="1050" dirty="0"/>
          </a:p>
        </p:txBody>
      </p:sp>
      <p:sp>
        <p:nvSpPr>
          <p:cNvPr id="25" name="Shape 16"/>
          <p:cNvSpPr/>
          <p:nvPr/>
        </p:nvSpPr>
        <p:spPr>
          <a:xfrm>
            <a:off x="5000625" y="3330773"/>
            <a:ext cx="3714750" cy="408980"/>
          </a:xfrm>
          <a:prstGeom prst="rect">
            <a:avLst/>
          </a:prstGeom>
          <a:solidFill>
            <a:srgbClr val="FFFFFF">
              <a:alpha val="3000"/>
            </a:srgbClr>
          </a:solidFill>
          <a:ln/>
        </p:spPr>
        <p:txBody>
          <a:bodyPr/>
          <a:lstStyle/>
          <a:p>
            <a:endParaRPr lang="pt-BR"/>
          </a:p>
        </p:txBody>
      </p:sp>
      <p:pic>
        <p:nvPicPr>
          <p:cNvPr id="26" name="Image 7" descr="preencoded.png"/>
          <p:cNvPicPr>
            <a:picLocks noChangeAspect="1"/>
          </p:cNvPicPr>
          <p:nvPr/>
        </p:nvPicPr>
        <p:blipFill>
          <a:blip r:embed="rId9"/>
          <a:stretch>
            <a:fillRect/>
          </a:stretch>
        </p:blipFill>
        <p:spPr>
          <a:xfrm>
            <a:off x="5143500" y="3463826"/>
            <a:ext cx="178594" cy="142875"/>
          </a:xfrm>
          <a:prstGeom prst="rect">
            <a:avLst/>
          </a:prstGeom>
        </p:spPr>
      </p:pic>
      <p:sp>
        <p:nvSpPr>
          <p:cNvPr id="27" name="Text 17"/>
          <p:cNvSpPr/>
          <p:nvPr/>
        </p:nvSpPr>
        <p:spPr>
          <a:xfrm>
            <a:off x="5429250" y="3437930"/>
            <a:ext cx="1678781" cy="194667"/>
          </a:xfrm>
          <a:prstGeom prst="rect">
            <a:avLst/>
          </a:prstGeom>
          <a:noFill/>
          <a:ln/>
        </p:spPr>
        <p:txBody>
          <a:bodyPr wrap="none" lIns="0" tIns="0" rIns="0" bIns="0" rtlCol="0" anchor="t">
            <a:spAutoFit/>
          </a:bodyPr>
          <a:lstStyle/>
          <a:p>
            <a:pPr marL="0" indent="0" algn="l">
              <a:lnSpc>
                <a:spcPts val="1400"/>
              </a:lnSpc>
              <a:buNone/>
            </a:pPr>
            <a:r>
              <a:rPr lang="en-US" sz="1050" dirty="0">
                <a:solidFill>
                  <a:srgbClr val="FFFFFF"/>
                </a:solidFill>
                <a:latin typeface="Open Sans" pitchFamily="34" charset="0"/>
                <a:ea typeface="Open Sans" pitchFamily="34" charset="-122"/>
                <a:cs typeface="Open Sans" pitchFamily="34" charset="-120"/>
              </a:rPr>
              <a:t>Minutas base para revisão</a:t>
            </a:r>
            <a:endParaRPr lang="en-US" sz="1050" dirty="0"/>
          </a:p>
        </p:txBody>
      </p:sp>
      <p:sp>
        <p:nvSpPr>
          <p:cNvPr id="28" name="Shape 18"/>
          <p:cNvSpPr/>
          <p:nvPr/>
        </p:nvSpPr>
        <p:spPr>
          <a:xfrm>
            <a:off x="5000625" y="3918347"/>
            <a:ext cx="3714750" cy="408980"/>
          </a:xfrm>
          <a:prstGeom prst="rect">
            <a:avLst/>
          </a:prstGeom>
          <a:solidFill>
            <a:srgbClr val="FFFFFF">
              <a:alpha val="3000"/>
            </a:srgbClr>
          </a:solidFill>
          <a:ln/>
        </p:spPr>
        <p:txBody>
          <a:bodyPr/>
          <a:lstStyle/>
          <a:p>
            <a:endParaRPr lang="pt-BR"/>
          </a:p>
        </p:txBody>
      </p:sp>
      <p:pic>
        <p:nvPicPr>
          <p:cNvPr id="29" name="Image 8" descr="preencoded.png"/>
          <p:cNvPicPr>
            <a:picLocks noChangeAspect="1"/>
          </p:cNvPicPr>
          <p:nvPr/>
        </p:nvPicPr>
        <p:blipFill>
          <a:blip r:embed="rId10"/>
          <a:stretch>
            <a:fillRect/>
          </a:stretch>
        </p:blipFill>
        <p:spPr>
          <a:xfrm>
            <a:off x="5143500" y="4051399"/>
            <a:ext cx="178594" cy="142875"/>
          </a:xfrm>
          <a:prstGeom prst="rect">
            <a:avLst/>
          </a:prstGeom>
        </p:spPr>
      </p:pic>
      <p:sp>
        <p:nvSpPr>
          <p:cNvPr id="30" name="Text 19"/>
          <p:cNvSpPr/>
          <p:nvPr/>
        </p:nvSpPr>
        <p:spPr>
          <a:xfrm>
            <a:off x="5429250" y="4025503"/>
            <a:ext cx="1639491" cy="194667"/>
          </a:xfrm>
          <a:prstGeom prst="rect">
            <a:avLst/>
          </a:prstGeom>
          <a:noFill/>
          <a:ln/>
        </p:spPr>
        <p:txBody>
          <a:bodyPr wrap="none" lIns="0" tIns="0" rIns="0" bIns="0" rtlCol="0" anchor="t">
            <a:spAutoFit/>
          </a:bodyPr>
          <a:lstStyle/>
          <a:p>
            <a:pPr marL="0" indent="0" algn="l">
              <a:lnSpc>
                <a:spcPts val="1400"/>
              </a:lnSpc>
              <a:buNone/>
            </a:pPr>
            <a:r>
              <a:rPr lang="en-US" sz="1050" dirty="0">
                <a:solidFill>
                  <a:srgbClr val="FFFFFF"/>
                </a:solidFill>
                <a:latin typeface="Open Sans" pitchFamily="34" charset="0"/>
                <a:ea typeface="Open Sans" pitchFamily="34" charset="-122"/>
                <a:cs typeface="Open Sans" pitchFamily="34" charset="-120"/>
              </a:rPr>
              <a:t>Busca e análise acelerada</a:t>
            </a:r>
            <a:endParaRPr lang="en-US" sz="105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name="Slide 54">
    <p:spTree>
      <p:nvGrpSpPr>
        <p:cNvPr id="1" name=""/>
        <p:cNvGrpSpPr/>
        <p:nvPr/>
      </p:nvGrpSpPr>
      <p:grpSpPr>
        <a:xfrm>
          <a:off x="0" y="0"/>
          <a:ext cx="0" cy="0"/>
          <a:chOff x="0" y="0"/>
          <a:chExt cx="0" cy="0"/>
        </a:xfrm>
      </p:grpSpPr>
      <p:sp>
        <p:nvSpPr>
          <p:cNvPr id="3" name="Shape 0"/>
          <p:cNvSpPr/>
          <p:nvPr/>
        </p:nvSpPr>
        <p:spPr>
          <a:xfrm>
            <a:off x="428625" y="428625"/>
            <a:ext cx="8286750" cy="716161"/>
          </a:xfrm>
          <a:prstGeom prst="rect">
            <a:avLst/>
          </a:prstGeom>
          <a:solidFill>
            <a:srgbClr val="000000">
              <a:alpha val="0"/>
            </a:srgbClr>
          </a:solidFill>
          <a:ln/>
        </p:spPr>
        <p:txBody>
          <a:bodyPr/>
          <a:lstStyle/>
          <a:p>
            <a:endParaRPr lang="pt-BR"/>
          </a:p>
        </p:txBody>
      </p:sp>
      <p:sp>
        <p:nvSpPr>
          <p:cNvPr id="4" name="Shape 1"/>
          <p:cNvSpPr/>
          <p:nvPr/>
        </p:nvSpPr>
        <p:spPr>
          <a:xfrm>
            <a:off x="428625" y="428625"/>
            <a:ext cx="28575" cy="716161"/>
          </a:xfrm>
          <a:prstGeom prst="rect">
            <a:avLst/>
          </a:prstGeom>
          <a:solidFill>
            <a:srgbClr val="64FFDA"/>
          </a:solidFill>
          <a:ln/>
        </p:spPr>
        <p:txBody>
          <a:bodyPr/>
          <a:lstStyle/>
          <a:p>
            <a:endParaRPr lang="pt-BR"/>
          </a:p>
        </p:txBody>
      </p:sp>
      <p:sp>
        <p:nvSpPr>
          <p:cNvPr id="5" name="Text 2"/>
          <p:cNvSpPr/>
          <p:nvPr/>
        </p:nvSpPr>
        <p:spPr>
          <a:xfrm>
            <a:off x="571500" y="428625"/>
            <a:ext cx="8143875" cy="417909"/>
          </a:xfrm>
          <a:prstGeom prst="rect">
            <a:avLst/>
          </a:prstGeom>
          <a:noFill/>
          <a:ln/>
        </p:spPr>
        <p:txBody>
          <a:bodyPr wrap="none" lIns="0" tIns="0" rIns="0" bIns="0" rtlCol="0" anchor="t">
            <a:spAutoFit/>
          </a:bodyPr>
          <a:lstStyle/>
          <a:p>
            <a:pPr marL="0" indent="0" algn="l">
              <a:lnSpc>
                <a:spcPts val="3200"/>
              </a:lnSpc>
              <a:buNone/>
            </a:pPr>
            <a:r>
              <a:rPr lang="en-US" sz="2436" b="1" dirty="0">
                <a:solidFill>
                  <a:srgbClr val="E6F1FF"/>
                </a:solidFill>
                <a:latin typeface="Montserrat" pitchFamily="34" charset="0"/>
                <a:ea typeface="Montserrat" pitchFamily="34" charset="-122"/>
                <a:cs typeface="Montserrat" pitchFamily="34" charset="-120"/>
              </a:rPr>
              <a:t>COMUNICAÇÃO HUMANA</a:t>
            </a:r>
            <a:endParaRPr lang="en-US" sz="2436" dirty="0"/>
          </a:p>
        </p:txBody>
      </p:sp>
      <p:sp>
        <p:nvSpPr>
          <p:cNvPr id="6" name="Text 3"/>
          <p:cNvSpPr/>
          <p:nvPr/>
        </p:nvSpPr>
        <p:spPr>
          <a:xfrm>
            <a:off x="571500" y="917972"/>
            <a:ext cx="8143875" cy="226814"/>
          </a:xfrm>
          <a:prstGeom prst="rect">
            <a:avLst/>
          </a:prstGeom>
          <a:noFill/>
          <a:ln/>
        </p:spPr>
        <p:txBody>
          <a:bodyPr wrap="none" lIns="0" tIns="0" rIns="0" bIns="0" rtlCol="0" anchor="t">
            <a:spAutoFit/>
          </a:bodyPr>
          <a:lstStyle/>
          <a:p>
            <a:pPr marL="0" indent="0" algn="l">
              <a:lnSpc>
                <a:spcPts val="1600"/>
              </a:lnSpc>
              <a:buNone/>
            </a:pPr>
            <a:r>
              <a:rPr lang="en-US" sz="1269" dirty="0">
                <a:solidFill>
                  <a:srgbClr val="64FFDA"/>
                </a:solidFill>
                <a:latin typeface="Roboto Mono" pitchFamily="34" charset="0"/>
                <a:ea typeface="Roboto Mono" pitchFamily="34" charset="-122"/>
                <a:cs typeface="Roboto Mono" pitchFamily="34" charset="-120"/>
              </a:rPr>
              <a:t>Traduzindo o "Juridiquês"</a:t>
            </a:r>
            <a:endParaRPr lang="en-US" sz="1269" dirty="0"/>
          </a:p>
        </p:txBody>
      </p:sp>
      <p:sp>
        <p:nvSpPr>
          <p:cNvPr id="7" name="Shape 4"/>
          <p:cNvSpPr/>
          <p:nvPr/>
        </p:nvSpPr>
        <p:spPr>
          <a:xfrm>
            <a:off x="428625" y="1430536"/>
            <a:ext cx="7572375" cy="866877"/>
          </a:xfrm>
          <a:prstGeom prst="rect">
            <a:avLst/>
          </a:prstGeom>
          <a:solidFill>
            <a:srgbClr val="FFFFFF">
              <a:alpha val="5000"/>
            </a:srgbClr>
          </a:solidFill>
          <a:ln w="9144">
            <a:solidFill>
              <a:srgbClr val="FFFFFF">
                <a:alpha val="10000"/>
              </a:srgbClr>
            </a:solidFill>
            <a:prstDash val="solid"/>
          </a:ln>
        </p:spPr>
        <p:txBody>
          <a:bodyPr/>
          <a:lstStyle/>
          <a:p>
            <a:endParaRPr lang="pt-BR"/>
          </a:p>
        </p:txBody>
      </p:sp>
      <p:sp>
        <p:nvSpPr>
          <p:cNvPr id="8" name="Text 5"/>
          <p:cNvSpPr/>
          <p:nvPr/>
        </p:nvSpPr>
        <p:spPr>
          <a:xfrm>
            <a:off x="642938" y="1644848"/>
            <a:ext cx="932259" cy="112514"/>
          </a:xfrm>
          <a:prstGeom prst="rect">
            <a:avLst/>
          </a:prstGeom>
          <a:noFill/>
          <a:ln/>
        </p:spPr>
        <p:txBody>
          <a:bodyPr wrap="none" lIns="0" tIns="0" rIns="0" bIns="0" rtlCol="0" anchor="t">
            <a:spAutoFit/>
          </a:bodyPr>
          <a:lstStyle/>
          <a:p>
            <a:pPr marL="0" indent="0" algn="l">
              <a:lnSpc>
                <a:spcPts val="800"/>
              </a:lnSpc>
              <a:buNone/>
            </a:pPr>
            <a:r>
              <a:rPr lang="en-US" sz="621" dirty="0">
                <a:solidFill>
                  <a:srgbClr val="A8B2D1"/>
                </a:solidFill>
                <a:latin typeface="Roboto Mono" pitchFamily="34" charset="0"/>
                <a:ea typeface="Roboto Mono" pitchFamily="34" charset="-122"/>
                <a:cs typeface="Roboto Mono" pitchFamily="34" charset="-120"/>
              </a:rPr>
              <a:t>ORIGEM: JURIDIQUÊS</a:t>
            </a:r>
            <a:endParaRPr lang="en-US" sz="621" dirty="0"/>
          </a:p>
        </p:txBody>
      </p:sp>
      <p:pic>
        <p:nvPicPr>
          <p:cNvPr id="9" name="Image 1" descr="preencoded.png"/>
          <p:cNvPicPr>
            <a:picLocks noChangeAspect="1"/>
          </p:cNvPicPr>
          <p:nvPr/>
        </p:nvPicPr>
        <p:blipFill>
          <a:blip r:embed="rId3"/>
          <a:stretch>
            <a:fillRect/>
          </a:stretch>
        </p:blipFill>
        <p:spPr>
          <a:xfrm>
            <a:off x="7690247" y="1644848"/>
            <a:ext cx="96441" cy="112514"/>
          </a:xfrm>
          <a:prstGeom prst="rect">
            <a:avLst/>
          </a:prstGeom>
        </p:spPr>
      </p:pic>
      <p:sp>
        <p:nvSpPr>
          <p:cNvPr id="10" name="Text 6"/>
          <p:cNvSpPr/>
          <p:nvPr/>
        </p:nvSpPr>
        <p:spPr>
          <a:xfrm>
            <a:off x="642938" y="1828800"/>
            <a:ext cx="7143750" cy="240013"/>
          </a:xfrm>
          <a:prstGeom prst="rect">
            <a:avLst/>
          </a:prstGeom>
          <a:noFill/>
          <a:ln/>
        </p:spPr>
        <p:txBody>
          <a:bodyPr wrap="none" lIns="0" tIns="0" rIns="0" bIns="0" rtlCol="0" anchor="t">
            <a:spAutoFit/>
          </a:bodyPr>
          <a:lstStyle/>
          <a:p>
            <a:pPr marL="0" indent="0" algn="l">
              <a:lnSpc>
                <a:spcPts val="1900"/>
              </a:lnSpc>
              <a:buNone/>
            </a:pPr>
            <a:r>
              <a:rPr lang="en-US" sz="1269" i="1" dirty="0">
                <a:solidFill>
                  <a:srgbClr val="A8B2D1"/>
                </a:solidFill>
                <a:latin typeface="Playfair Display" pitchFamily="34" charset="0"/>
                <a:ea typeface="Playfair Display" pitchFamily="34" charset="-122"/>
                <a:cs typeface="Playfair Display" pitchFamily="34" charset="-120"/>
              </a:rPr>
              <a:t>"Outrossim, impende destacar que o decisum objurgado carece de fundamentação fática..."</a:t>
            </a:r>
            <a:endParaRPr lang="en-US" sz="1269" dirty="0"/>
          </a:p>
        </p:txBody>
      </p:sp>
      <p:sp>
        <p:nvSpPr>
          <p:cNvPr id="11" name="Shape 7"/>
          <p:cNvSpPr/>
          <p:nvPr/>
        </p:nvSpPr>
        <p:spPr>
          <a:xfrm>
            <a:off x="4357688" y="2385120"/>
            <a:ext cx="428625" cy="428625"/>
          </a:xfrm>
          <a:prstGeom prst="ellipse">
            <a:avLst/>
          </a:prstGeom>
          <a:solidFill>
            <a:srgbClr val="0A192F"/>
          </a:solidFill>
          <a:ln w="18288">
            <a:solidFill>
              <a:srgbClr val="64FFDA"/>
            </a:solidFill>
            <a:prstDash val="solid"/>
          </a:ln>
        </p:spPr>
        <p:txBody>
          <a:bodyPr/>
          <a:lstStyle/>
          <a:p>
            <a:endParaRPr lang="pt-BR"/>
          </a:p>
        </p:txBody>
      </p:sp>
      <p:pic>
        <p:nvPicPr>
          <p:cNvPr id="12" name="Image 2" descr="preencoded.png"/>
          <p:cNvPicPr>
            <a:picLocks noChangeAspect="1"/>
          </p:cNvPicPr>
          <p:nvPr/>
        </p:nvPicPr>
        <p:blipFill>
          <a:blip r:embed="rId4"/>
          <a:stretch>
            <a:fillRect/>
          </a:stretch>
        </p:blipFill>
        <p:spPr>
          <a:xfrm>
            <a:off x="4507706" y="2513707"/>
            <a:ext cx="128588" cy="171450"/>
          </a:xfrm>
          <a:prstGeom prst="rect">
            <a:avLst/>
          </a:prstGeom>
        </p:spPr>
      </p:pic>
      <p:sp>
        <p:nvSpPr>
          <p:cNvPr id="13" name="Shape 8"/>
          <p:cNvSpPr/>
          <p:nvPr/>
        </p:nvSpPr>
        <p:spPr>
          <a:xfrm>
            <a:off x="1143000" y="2426001"/>
            <a:ext cx="7572375" cy="866877"/>
          </a:xfrm>
          <a:prstGeom prst="rect">
            <a:avLst/>
          </a:prstGeom>
          <a:solidFill>
            <a:srgbClr val="64FFDA">
              <a:alpha val="10000"/>
            </a:srgbClr>
          </a:solidFill>
          <a:ln w="9144">
            <a:solidFill>
              <a:srgbClr val="64FFDA"/>
            </a:solidFill>
            <a:prstDash val="solid"/>
          </a:ln>
        </p:spPr>
        <p:txBody>
          <a:bodyPr/>
          <a:lstStyle/>
          <a:p>
            <a:endParaRPr lang="pt-BR"/>
          </a:p>
        </p:txBody>
      </p:sp>
      <p:sp>
        <p:nvSpPr>
          <p:cNvPr id="14" name="Text 9"/>
          <p:cNvSpPr/>
          <p:nvPr/>
        </p:nvSpPr>
        <p:spPr>
          <a:xfrm>
            <a:off x="1357313" y="2640313"/>
            <a:ext cx="1243013" cy="112514"/>
          </a:xfrm>
          <a:prstGeom prst="rect">
            <a:avLst/>
          </a:prstGeom>
          <a:noFill/>
          <a:ln/>
        </p:spPr>
        <p:txBody>
          <a:bodyPr wrap="none" lIns="0" tIns="0" rIns="0" bIns="0" rtlCol="0" anchor="t">
            <a:spAutoFit/>
          </a:bodyPr>
          <a:lstStyle/>
          <a:p>
            <a:pPr marL="0" indent="0" algn="l">
              <a:lnSpc>
                <a:spcPts val="800"/>
              </a:lnSpc>
              <a:buNone/>
            </a:pPr>
            <a:r>
              <a:rPr lang="en-US" sz="621" dirty="0">
                <a:solidFill>
                  <a:srgbClr val="64FFDA"/>
                </a:solidFill>
                <a:latin typeface="Roboto Mono" pitchFamily="34" charset="0"/>
                <a:ea typeface="Roboto Mono" pitchFamily="34" charset="-122"/>
                <a:cs typeface="Roboto Mono" pitchFamily="34" charset="-120"/>
              </a:rPr>
              <a:t>DESTINO: PORTUGUÊS CLARO</a:t>
            </a:r>
            <a:endParaRPr lang="en-US" sz="621" dirty="0"/>
          </a:p>
        </p:txBody>
      </p:sp>
      <p:pic>
        <p:nvPicPr>
          <p:cNvPr id="15" name="Image 3" descr="preencoded.png"/>
          <p:cNvPicPr>
            <a:picLocks noChangeAspect="1"/>
          </p:cNvPicPr>
          <p:nvPr/>
        </p:nvPicPr>
        <p:blipFill>
          <a:blip r:embed="rId5"/>
          <a:stretch>
            <a:fillRect/>
          </a:stretch>
        </p:blipFill>
        <p:spPr>
          <a:xfrm>
            <a:off x="8415338" y="2640313"/>
            <a:ext cx="85725" cy="112514"/>
          </a:xfrm>
          <a:prstGeom prst="rect">
            <a:avLst/>
          </a:prstGeom>
        </p:spPr>
      </p:pic>
      <p:sp>
        <p:nvSpPr>
          <p:cNvPr id="16" name="Text 10"/>
          <p:cNvSpPr/>
          <p:nvPr/>
        </p:nvSpPr>
        <p:spPr>
          <a:xfrm>
            <a:off x="1357313" y="2824265"/>
            <a:ext cx="7143750" cy="240013"/>
          </a:xfrm>
          <a:prstGeom prst="rect">
            <a:avLst/>
          </a:prstGeom>
          <a:noFill/>
          <a:ln/>
        </p:spPr>
        <p:txBody>
          <a:bodyPr wrap="none" lIns="0" tIns="0" rIns="0" bIns="0" rtlCol="0" anchor="t">
            <a:spAutoFit/>
          </a:bodyPr>
          <a:lstStyle/>
          <a:p>
            <a:pPr marL="0" indent="0" algn="l">
              <a:lnSpc>
                <a:spcPts val="1900"/>
              </a:lnSpc>
              <a:buNone/>
            </a:pPr>
            <a:r>
              <a:rPr lang="en-US" sz="1193" b="1" dirty="0">
                <a:solidFill>
                  <a:srgbClr val="FFFFFF"/>
                </a:solidFill>
                <a:latin typeface="Open Sans" pitchFamily="34" charset="0"/>
                <a:ea typeface="Open Sans" pitchFamily="34" charset="-122"/>
                <a:cs typeface="Open Sans" pitchFamily="34" charset="-120"/>
              </a:rPr>
              <a:t>"Além disso, é importante notar que a decisão questionada não tem base nos fatos..."</a:t>
            </a:r>
            <a:endParaRPr lang="en-US" sz="1193" dirty="0"/>
          </a:p>
        </p:txBody>
      </p:sp>
      <p:sp>
        <p:nvSpPr>
          <p:cNvPr id="17" name="Shape 11"/>
          <p:cNvSpPr/>
          <p:nvPr/>
        </p:nvSpPr>
        <p:spPr>
          <a:xfrm>
            <a:off x="428625" y="3982641"/>
            <a:ext cx="2666991" cy="732234"/>
          </a:xfrm>
          <a:prstGeom prst="rect">
            <a:avLst/>
          </a:prstGeom>
          <a:solidFill>
            <a:srgbClr val="FFFFFF">
              <a:alpha val="3000"/>
            </a:srgbClr>
          </a:solidFill>
          <a:ln/>
        </p:spPr>
        <p:txBody>
          <a:bodyPr/>
          <a:lstStyle/>
          <a:p>
            <a:endParaRPr lang="pt-BR"/>
          </a:p>
        </p:txBody>
      </p:sp>
      <p:sp>
        <p:nvSpPr>
          <p:cNvPr id="18" name="Shape 12"/>
          <p:cNvSpPr/>
          <p:nvPr/>
        </p:nvSpPr>
        <p:spPr>
          <a:xfrm>
            <a:off x="428625" y="3982641"/>
            <a:ext cx="28575" cy="732234"/>
          </a:xfrm>
          <a:prstGeom prst="rect">
            <a:avLst/>
          </a:prstGeom>
          <a:solidFill>
            <a:srgbClr val="64FFDA"/>
          </a:solidFill>
          <a:ln/>
        </p:spPr>
        <p:txBody>
          <a:bodyPr/>
          <a:lstStyle/>
          <a:p>
            <a:endParaRPr lang="pt-BR"/>
          </a:p>
        </p:txBody>
      </p:sp>
      <p:pic>
        <p:nvPicPr>
          <p:cNvPr id="19" name="Image 4" descr="preencoded.png"/>
          <p:cNvPicPr>
            <a:picLocks noChangeAspect="1"/>
          </p:cNvPicPr>
          <p:nvPr/>
        </p:nvPicPr>
        <p:blipFill>
          <a:blip r:embed="rId6"/>
          <a:stretch>
            <a:fillRect/>
          </a:stretch>
        </p:blipFill>
        <p:spPr>
          <a:xfrm>
            <a:off x="617655" y="4265712"/>
            <a:ext cx="171450" cy="171450"/>
          </a:xfrm>
          <a:prstGeom prst="rect">
            <a:avLst/>
          </a:prstGeom>
        </p:spPr>
      </p:pic>
      <p:sp>
        <p:nvSpPr>
          <p:cNvPr id="20" name="Text 13"/>
          <p:cNvSpPr/>
          <p:nvPr/>
        </p:nvSpPr>
        <p:spPr>
          <a:xfrm>
            <a:off x="942417" y="4125516"/>
            <a:ext cx="1991292" cy="139303"/>
          </a:xfrm>
          <a:prstGeom prst="rect">
            <a:avLst/>
          </a:prstGeom>
          <a:noFill/>
          <a:ln/>
        </p:spPr>
        <p:txBody>
          <a:bodyPr wrap="none" lIns="0" tIns="0" rIns="0" bIns="0" rtlCol="0" anchor="t">
            <a:spAutoFit/>
          </a:bodyPr>
          <a:lstStyle/>
          <a:p>
            <a:pPr marL="0" indent="0" algn="l">
              <a:lnSpc>
                <a:spcPts val="1100"/>
              </a:lnSpc>
              <a:buNone/>
            </a:pPr>
            <a:r>
              <a:rPr lang="en-US" sz="784" b="1" dirty="0">
                <a:solidFill>
                  <a:srgbClr val="E6F1FF"/>
                </a:solidFill>
                <a:latin typeface="Montserrat" pitchFamily="34" charset="0"/>
                <a:ea typeface="Montserrat" pitchFamily="34" charset="-122"/>
                <a:cs typeface="Montserrat" pitchFamily="34" charset="-120"/>
              </a:rPr>
              <a:t>VOZ ATIVA</a:t>
            </a:r>
            <a:endParaRPr lang="en-US" sz="784" dirty="0"/>
          </a:p>
        </p:txBody>
      </p:sp>
      <p:sp>
        <p:nvSpPr>
          <p:cNvPr id="21" name="Text 14"/>
          <p:cNvSpPr/>
          <p:nvPr/>
        </p:nvSpPr>
        <p:spPr>
          <a:xfrm>
            <a:off x="942417" y="4300538"/>
            <a:ext cx="1991292" cy="271463"/>
          </a:xfrm>
          <a:prstGeom prst="rect">
            <a:avLst/>
          </a:prstGeom>
          <a:noFill/>
          <a:ln/>
        </p:spPr>
        <p:txBody>
          <a:bodyPr wrap="square" lIns="0" tIns="0" rIns="0" bIns="0" rtlCol="0" anchor="t">
            <a:spAutoFit/>
          </a:bodyPr>
          <a:lstStyle/>
          <a:p>
            <a:pPr marL="0" indent="0" algn="l">
              <a:lnSpc>
                <a:spcPts val="900"/>
              </a:lnSpc>
              <a:buNone/>
            </a:pPr>
            <a:r>
              <a:rPr lang="en-US" sz="727" dirty="0">
                <a:solidFill>
                  <a:srgbClr val="A8B2D1"/>
                </a:solidFill>
                <a:latin typeface="Open Sans" pitchFamily="34" charset="0"/>
                <a:ea typeface="Open Sans" pitchFamily="34" charset="-122"/>
                <a:cs typeface="Open Sans" pitchFamily="34" charset="-120"/>
              </a:rPr>
              <a:t>Prefira "O Juiz decidiu" a "Foi decidido pelo Juiz".</a:t>
            </a:r>
            <a:endParaRPr lang="en-US" sz="727" dirty="0"/>
          </a:p>
        </p:txBody>
      </p:sp>
      <p:sp>
        <p:nvSpPr>
          <p:cNvPr id="22" name="Shape 15"/>
          <p:cNvSpPr/>
          <p:nvPr/>
        </p:nvSpPr>
        <p:spPr>
          <a:xfrm>
            <a:off x="3219459" y="3982641"/>
            <a:ext cx="2676534" cy="732234"/>
          </a:xfrm>
          <a:prstGeom prst="rect">
            <a:avLst/>
          </a:prstGeom>
          <a:solidFill>
            <a:srgbClr val="FFFFFF">
              <a:alpha val="3000"/>
            </a:srgbClr>
          </a:solidFill>
          <a:ln/>
        </p:spPr>
        <p:txBody>
          <a:bodyPr/>
          <a:lstStyle/>
          <a:p>
            <a:endParaRPr lang="pt-BR"/>
          </a:p>
        </p:txBody>
      </p:sp>
      <p:sp>
        <p:nvSpPr>
          <p:cNvPr id="23" name="Shape 16"/>
          <p:cNvSpPr/>
          <p:nvPr/>
        </p:nvSpPr>
        <p:spPr>
          <a:xfrm>
            <a:off x="3219459" y="3982641"/>
            <a:ext cx="28575" cy="732234"/>
          </a:xfrm>
          <a:prstGeom prst="rect">
            <a:avLst/>
          </a:prstGeom>
          <a:solidFill>
            <a:srgbClr val="64FFDA"/>
          </a:solidFill>
          <a:ln/>
        </p:spPr>
        <p:txBody>
          <a:bodyPr/>
          <a:lstStyle/>
          <a:p>
            <a:endParaRPr lang="pt-BR"/>
          </a:p>
        </p:txBody>
      </p:sp>
      <p:pic>
        <p:nvPicPr>
          <p:cNvPr id="24" name="Image 5" descr="preencoded.png"/>
          <p:cNvPicPr>
            <a:picLocks noChangeAspect="1"/>
          </p:cNvPicPr>
          <p:nvPr/>
        </p:nvPicPr>
        <p:blipFill>
          <a:blip r:embed="rId7"/>
          <a:stretch>
            <a:fillRect/>
          </a:stretch>
        </p:blipFill>
        <p:spPr>
          <a:xfrm>
            <a:off x="3390407" y="4265712"/>
            <a:ext cx="214313" cy="171450"/>
          </a:xfrm>
          <a:prstGeom prst="rect">
            <a:avLst/>
          </a:prstGeom>
        </p:spPr>
      </p:pic>
      <p:sp>
        <p:nvSpPr>
          <p:cNvPr id="25" name="Text 17"/>
          <p:cNvSpPr/>
          <p:nvPr/>
        </p:nvSpPr>
        <p:spPr>
          <a:xfrm>
            <a:off x="3730461" y="4125516"/>
            <a:ext cx="2013114" cy="139303"/>
          </a:xfrm>
          <a:prstGeom prst="rect">
            <a:avLst/>
          </a:prstGeom>
          <a:noFill/>
          <a:ln/>
        </p:spPr>
        <p:txBody>
          <a:bodyPr wrap="none" lIns="0" tIns="0" rIns="0" bIns="0" rtlCol="0" anchor="t">
            <a:spAutoFit/>
          </a:bodyPr>
          <a:lstStyle/>
          <a:p>
            <a:pPr marL="0" indent="0" algn="l">
              <a:lnSpc>
                <a:spcPts val="1100"/>
              </a:lnSpc>
              <a:buNone/>
            </a:pPr>
            <a:r>
              <a:rPr lang="en-US" sz="784" b="1" dirty="0">
                <a:solidFill>
                  <a:srgbClr val="E6F1FF"/>
                </a:solidFill>
                <a:latin typeface="Montserrat" pitchFamily="34" charset="0"/>
                <a:ea typeface="Montserrat" pitchFamily="34" charset="-122"/>
                <a:cs typeface="Montserrat" pitchFamily="34" charset="-120"/>
              </a:rPr>
              <a:t>FRASES CURTAS</a:t>
            </a:r>
            <a:endParaRPr lang="en-US" sz="784" dirty="0"/>
          </a:p>
        </p:txBody>
      </p:sp>
      <p:sp>
        <p:nvSpPr>
          <p:cNvPr id="26" name="Text 18"/>
          <p:cNvSpPr/>
          <p:nvPr/>
        </p:nvSpPr>
        <p:spPr>
          <a:xfrm>
            <a:off x="3730461" y="4300538"/>
            <a:ext cx="2013114" cy="271463"/>
          </a:xfrm>
          <a:prstGeom prst="rect">
            <a:avLst/>
          </a:prstGeom>
          <a:noFill/>
          <a:ln/>
        </p:spPr>
        <p:txBody>
          <a:bodyPr wrap="square" lIns="0" tIns="0" rIns="0" bIns="0" rtlCol="0" anchor="t">
            <a:spAutoFit/>
          </a:bodyPr>
          <a:lstStyle/>
          <a:p>
            <a:pPr marL="0" indent="0" algn="l">
              <a:lnSpc>
                <a:spcPts val="900"/>
              </a:lnSpc>
              <a:buNone/>
            </a:pPr>
            <a:r>
              <a:rPr lang="en-US" sz="727" dirty="0">
                <a:solidFill>
                  <a:srgbClr val="A8B2D1"/>
                </a:solidFill>
                <a:latin typeface="Open Sans" pitchFamily="34" charset="0"/>
                <a:ea typeface="Open Sans" pitchFamily="34" charset="-122"/>
                <a:cs typeface="Open Sans" pitchFamily="34" charset="-120"/>
              </a:rPr>
              <a:t>Mantenha parágrafos com no máximo 3 a 4 linhas.</a:t>
            </a:r>
            <a:endParaRPr lang="en-US" sz="727" dirty="0"/>
          </a:p>
        </p:txBody>
      </p:sp>
      <p:sp>
        <p:nvSpPr>
          <p:cNvPr id="27" name="Shape 19"/>
          <p:cNvSpPr/>
          <p:nvPr/>
        </p:nvSpPr>
        <p:spPr>
          <a:xfrm>
            <a:off x="6029325" y="3982641"/>
            <a:ext cx="2686050" cy="732234"/>
          </a:xfrm>
          <a:prstGeom prst="rect">
            <a:avLst/>
          </a:prstGeom>
          <a:solidFill>
            <a:srgbClr val="FFFFFF">
              <a:alpha val="3000"/>
            </a:srgbClr>
          </a:solidFill>
          <a:ln/>
        </p:spPr>
        <p:txBody>
          <a:bodyPr/>
          <a:lstStyle/>
          <a:p>
            <a:endParaRPr lang="pt-BR"/>
          </a:p>
        </p:txBody>
      </p:sp>
      <p:sp>
        <p:nvSpPr>
          <p:cNvPr id="28" name="Shape 20"/>
          <p:cNvSpPr/>
          <p:nvPr/>
        </p:nvSpPr>
        <p:spPr>
          <a:xfrm>
            <a:off x="6029325" y="3982641"/>
            <a:ext cx="28575" cy="732234"/>
          </a:xfrm>
          <a:prstGeom prst="rect">
            <a:avLst/>
          </a:prstGeom>
          <a:solidFill>
            <a:srgbClr val="64FFDA"/>
          </a:solidFill>
          <a:ln/>
        </p:spPr>
        <p:txBody>
          <a:bodyPr/>
          <a:lstStyle/>
          <a:p>
            <a:endParaRPr lang="pt-BR"/>
          </a:p>
        </p:txBody>
      </p:sp>
      <p:pic>
        <p:nvPicPr>
          <p:cNvPr id="29" name="Image 6" descr="preencoded.png"/>
          <p:cNvPicPr>
            <a:picLocks noChangeAspect="1"/>
          </p:cNvPicPr>
          <p:nvPr/>
        </p:nvPicPr>
        <p:blipFill>
          <a:blip r:embed="rId8"/>
          <a:stretch>
            <a:fillRect/>
          </a:stretch>
        </p:blipFill>
        <p:spPr>
          <a:xfrm>
            <a:off x="6244056" y="4265712"/>
            <a:ext cx="171450" cy="171450"/>
          </a:xfrm>
          <a:prstGeom prst="rect">
            <a:avLst/>
          </a:prstGeom>
        </p:spPr>
      </p:pic>
      <p:sp>
        <p:nvSpPr>
          <p:cNvPr id="30" name="Text 21"/>
          <p:cNvSpPr/>
          <p:nvPr/>
        </p:nvSpPr>
        <p:spPr>
          <a:xfrm>
            <a:off x="6575515" y="4125516"/>
            <a:ext cx="1996957" cy="139303"/>
          </a:xfrm>
          <a:prstGeom prst="rect">
            <a:avLst/>
          </a:prstGeom>
          <a:noFill/>
          <a:ln/>
        </p:spPr>
        <p:txBody>
          <a:bodyPr wrap="none" lIns="0" tIns="0" rIns="0" bIns="0" rtlCol="0" anchor="t">
            <a:spAutoFit/>
          </a:bodyPr>
          <a:lstStyle/>
          <a:p>
            <a:pPr marL="0" indent="0" algn="l">
              <a:lnSpc>
                <a:spcPts val="1100"/>
              </a:lnSpc>
              <a:buNone/>
            </a:pPr>
            <a:r>
              <a:rPr lang="en-US" sz="784" b="1" dirty="0">
                <a:solidFill>
                  <a:srgbClr val="E6F1FF"/>
                </a:solidFill>
                <a:latin typeface="Montserrat" pitchFamily="34" charset="0"/>
                <a:ea typeface="Montserrat" pitchFamily="34" charset="-122"/>
                <a:cs typeface="Montserrat" pitchFamily="34" charset="-120"/>
              </a:rPr>
              <a:t>ZERO LATIM</a:t>
            </a:r>
            <a:endParaRPr lang="en-US" sz="784" dirty="0"/>
          </a:p>
        </p:txBody>
      </p:sp>
      <p:sp>
        <p:nvSpPr>
          <p:cNvPr id="31" name="Text 22"/>
          <p:cNvSpPr/>
          <p:nvPr/>
        </p:nvSpPr>
        <p:spPr>
          <a:xfrm>
            <a:off x="6575515" y="4300538"/>
            <a:ext cx="1996957" cy="271463"/>
          </a:xfrm>
          <a:prstGeom prst="rect">
            <a:avLst/>
          </a:prstGeom>
          <a:noFill/>
          <a:ln/>
        </p:spPr>
        <p:txBody>
          <a:bodyPr wrap="square" lIns="0" tIns="0" rIns="0" bIns="0" rtlCol="0" anchor="t">
            <a:spAutoFit/>
          </a:bodyPr>
          <a:lstStyle/>
          <a:p>
            <a:pPr marL="0" indent="0" algn="l">
              <a:lnSpc>
                <a:spcPts val="900"/>
              </a:lnSpc>
              <a:buNone/>
            </a:pPr>
            <a:r>
              <a:rPr lang="en-US" sz="727" dirty="0">
                <a:solidFill>
                  <a:srgbClr val="A8B2D1"/>
                </a:solidFill>
                <a:latin typeface="Open Sans" pitchFamily="34" charset="0"/>
                <a:ea typeface="Open Sans" pitchFamily="34" charset="-122"/>
                <a:cs typeface="Open Sans" pitchFamily="34" charset="-120"/>
              </a:rPr>
              <a:t>Troque "Data Venia" por "Com todo respeito".</a:t>
            </a:r>
            <a:endParaRPr lang="en-US" sz="727"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name="Slide 55">
    <p:spTree>
      <p:nvGrpSpPr>
        <p:cNvPr id="1" name=""/>
        <p:cNvGrpSpPr/>
        <p:nvPr/>
      </p:nvGrpSpPr>
      <p:grpSpPr>
        <a:xfrm>
          <a:off x="0" y="0"/>
          <a:ext cx="0" cy="0"/>
          <a:chOff x="0" y="0"/>
          <a:chExt cx="0" cy="0"/>
        </a:xfrm>
      </p:grpSpPr>
      <p:sp>
        <p:nvSpPr>
          <p:cNvPr id="3" name="Shape 0"/>
          <p:cNvSpPr/>
          <p:nvPr/>
        </p:nvSpPr>
        <p:spPr>
          <a:xfrm>
            <a:off x="428625" y="428625"/>
            <a:ext cx="8286750" cy="716161"/>
          </a:xfrm>
          <a:prstGeom prst="rect">
            <a:avLst/>
          </a:prstGeom>
          <a:solidFill>
            <a:srgbClr val="000000">
              <a:alpha val="0"/>
            </a:srgbClr>
          </a:solidFill>
          <a:ln/>
        </p:spPr>
        <p:txBody>
          <a:bodyPr/>
          <a:lstStyle/>
          <a:p>
            <a:endParaRPr lang="pt-BR"/>
          </a:p>
        </p:txBody>
      </p:sp>
      <p:sp>
        <p:nvSpPr>
          <p:cNvPr id="4" name="Shape 1"/>
          <p:cNvSpPr/>
          <p:nvPr/>
        </p:nvSpPr>
        <p:spPr>
          <a:xfrm>
            <a:off x="428625" y="428625"/>
            <a:ext cx="28575" cy="716161"/>
          </a:xfrm>
          <a:prstGeom prst="rect">
            <a:avLst/>
          </a:prstGeom>
          <a:solidFill>
            <a:srgbClr val="64FFDA"/>
          </a:solidFill>
          <a:ln/>
        </p:spPr>
        <p:txBody>
          <a:bodyPr/>
          <a:lstStyle/>
          <a:p>
            <a:endParaRPr lang="pt-BR"/>
          </a:p>
        </p:txBody>
      </p:sp>
      <p:sp>
        <p:nvSpPr>
          <p:cNvPr id="5" name="Text 2"/>
          <p:cNvSpPr/>
          <p:nvPr/>
        </p:nvSpPr>
        <p:spPr>
          <a:xfrm>
            <a:off x="571500" y="428625"/>
            <a:ext cx="8143875" cy="417909"/>
          </a:xfrm>
          <a:prstGeom prst="rect">
            <a:avLst/>
          </a:prstGeom>
          <a:noFill/>
          <a:ln/>
        </p:spPr>
        <p:txBody>
          <a:bodyPr wrap="none" lIns="0" tIns="0" rIns="0" bIns="0" rtlCol="0" anchor="t">
            <a:spAutoFit/>
          </a:bodyPr>
          <a:lstStyle/>
          <a:p>
            <a:pPr marL="0" indent="0" algn="l">
              <a:lnSpc>
                <a:spcPts val="3200"/>
              </a:lnSpc>
              <a:buNone/>
            </a:pPr>
            <a:r>
              <a:rPr lang="en-US" sz="2436" b="1" dirty="0">
                <a:solidFill>
                  <a:srgbClr val="E6F1FF"/>
                </a:solidFill>
                <a:latin typeface="Montserrat" pitchFamily="34" charset="0"/>
                <a:ea typeface="Montserrat" pitchFamily="34" charset="-122"/>
                <a:cs typeface="Montserrat" pitchFamily="34" charset="-120"/>
              </a:rPr>
              <a:t>DASHBOARDS JURÍDICOS</a:t>
            </a:r>
            <a:endParaRPr lang="en-US" sz="2436" dirty="0"/>
          </a:p>
        </p:txBody>
      </p:sp>
      <p:sp>
        <p:nvSpPr>
          <p:cNvPr id="6" name="Text 3"/>
          <p:cNvSpPr/>
          <p:nvPr/>
        </p:nvSpPr>
        <p:spPr>
          <a:xfrm>
            <a:off x="571500" y="917972"/>
            <a:ext cx="8143875" cy="226814"/>
          </a:xfrm>
          <a:prstGeom prst="rect">
            <a:avLst/>
          </a:prstGeom>
          <a:noFill/>
          <a:ln/>
        </p:spPr>
        <p:txBody>
          <a:bodyPr wrap="none" lIns="0" tIns="0" rIns="0" bIns="0" rtlCol="0" anchor="t">
            <a:spAutoFit/>
          </a:bodyPr>
          <a:lstStyle/>
          <a:p>
            <a:pPr marL="0" indent="0" algn="l">
              <a:lnSpc>
                <a:spcPts val="1600"/>
              </a:lnSpc>
              <a:buNone/>
            </a:pPr>
            <a:r>
              <a:rPr lang="en-US" sz="1269" dirty="0">
                <a:solidFill>
                  <a:srgbClr val="64FFDA"/>
                </a:solidFill>
                <a:latin typeface="Roboto Mono" pitchFamily="34" charset="0"/>
                <a:ea typeface="Roboto Mono" pitchFamily="34" charset="-122"/>
                <a:cs typeface="Roboto Mono" pitchFamily="34" charset="-120"/>
              </a:rPr>
              <a:t>Compliance em Tempo Real</a:t>
            </a:r>
            <a:endParaRPr lang="en-US" sz="1269" dirty="0"/>
          </a:p>
        </p:txBody>
      </p:sp>
      <p:sp>
        <p:nvSpPr>
          <p:cNvPr id="7" name="Shape 4"/>
          <p:cNvSpPr/>
          <p:nvPr/>
        </p:nvSpPr>
        <p:spPr>
          <a:xfrm>
            <a:off x="428625" y="1359098"/>
            <a:ext cx="8286750" cy="3048595"/>
          </a:xfrm>
          <a:prstGeom prst="rect">
            <a:avLst/>
          </a:prstGeom>
          <a:solidFill>
            <a:srgbClr val="112240"/>
          </a:solidFill>
          <a:ln w="9144">
            <a:solidFill>
              <a:srgbClr val="FFFFFF">
                <a:alpha val="5000"/>
              </a:srgbClr>
            </a:solidFill>
            <a:prstDash val="solid"/>
          </a:ln>
        </p:spPr>
        <p:txBody>
          <a:bodyPr/>
          <a:lstStyle/>
          <a:p>
            <a:endParaRPr lang="pt-BR"/>
          </a:p>
        </p:txBody>
      </p:sp>
      <p:sp>
        <p:nvSpPr>
          <p:cNvPr id="8" name="Shape 5"/>
          <p:cNvSpPr/>
          <p:nvPr/>
        </p:nvSpPr>
        <p:spPr>
          <a:xfrm>
            <a:off x="571500" y="1501973"/>
            <a:ext cx="1893094" cy="726877"/>
          </a:xfrm>
          <a:prstGeom prst="rect">
            <a:avLst/>
          </a:prstGeom>
          <a:solidFill>
            <a:srgbClr val="0A192F"/>
          </a:solidFill>
          <a:ln/>
        </p:spPr>
        <p:txBody>
          <a:bodyPr/>
          <a:lstStyle/>
          <a:p>
            <a:endParaRPr lang="pt-BR"/>
          </a:p>
        </p:txBody>
      </p:sp>
      <p:sp>
        <p:nvSpPr>
          <p:cNvPr id="9" name="Shape 6"/>
          <p:cNvSpPr/>
          <p:nvPr/>
        </p:nvSpPr>
        <p:spPr>
          <a:xfrm>
            <a:off x="571500" y="1501973"/>
            <a:ext cx="28575" cy="726877"/>
          </a:xfrm>
          <a:prstGeom prst="rect">
            <a:avLst/>
          </a:prstGeom>
          <a:solidFill>
            <a:srgbClr val="64FFDA"/>
          </a:solidFill>
          <a:ln/>
        </p:spPr>
        <p:txBody>
          <a:bodyPr/>
          <a:lstStyle/>
          <a:p>
            <a:endParaRPr lang="pt-BR"/>
          </a:p>
        </p:txBody>
      </p:sp>
      <p:sp>
        <p:nvSpPr>
          <p:cNvPr id="10" name="Text 7"/>
          <p:cNvSpPr/>
          <p:nvPr/>
        </p:nvSpPr>
        <p:spPr>
          <a:xfrm>
            <a:off x="678656" y="1609130"/>
            <a:ext cx="1657350" cy="116086"/>
          </a:xfrm>
          <a:prstGeom prst="rect">
            <a:avLst/>
          </a:prstGeom>
          <a:noFill/>
          <a:ln/>
        </p:spPr>
        <p:txBody>
          <a:bodyPr wrap="none" lIns="0" tIns="0" rIns="0" bIns="0" rtlCol="0" anchor="t">
            <a:spAutoFit/>
          </a:bodyPr>
          <a:lstStyle/>
          <a:p>
            <a:pPr marL="0" indent="0" algn="l">
              <a:lnSpc>
                <a:spcPts val="800"/>
              </a:lnSpc>
              <a:buNone/>
            </a:pPr>
            <a:r>
              <a:rPr lang="en-US" sz="621" dirty="0">
                <a:solidFill>
                  <a:srgbClr val="A8B2D1"/>
                </a:solidFill>
                <a:latin typeface="Open Sans" pitchFamily="34" charset="0"/>
                <a:ea typeface="Open Sans" pitchFamily="34" charset="-122"/>
                <a:cs typeface="Open Sans" pitchFamily="34" charset="-120"/>
              </a:rPr>
              <a:t>PROCESSOS ATIVOS</a:t>
            </a:r>
            <a:endParaRPr lang="en-US" sz="621" dirty="0"/>
          </a:p>
        </p:txBody>
      </p:sp>
      <p:sp>
        <p:nvSpPr>
          <p:cNvPr id="11" name="Text 8"/>
          <p:cNvSpPr/>
          <p:nvPr/>
        </p:nvSpPr>
        <p:spPr>
          <a:xfrm>
            <a:off x="678656" y="1760934"/>
            <a:ext cx="1657350" cy="226814"/>
          </a:xfrm>
          <a:prstGeom prst="rect">
            <a:avLst/>
          </a:prstGeom>
          <a:noFill/>
          <a:ln/>
        </p:spPr>
        <p:txBody>
          <a:bodyPr wrap="none" lIns="0" tIns="0" rIns="0" bIns="0" rtlCol="0" anchor="t">
            <a:spAutoFit/>
          </a:bodyPr>
          <a:lstStyle/>
          <a:p>
            <a:pPr marL="0" indent="0" algn="l">
              <a:lnSpc>
                <a:spcPts val="1600"/>
              </a:lnSpc>
              <a:buNone/>
            </a:pPr>
            <a:r>
              <a:rPr lang="en-US" sz="1193" b="1" dirty="0">
                <a:solidFill>
                  <a:srgbClr val="FFFFFF"/>
                </a:solidFill>
                <a:latin typeface="Roboto Mono" pitchFamily="34" charset="0"/>
                <a:ea typeface="Roboto Mono" pitchFamily="34" charset="-122"/>
                <a:cs typeface="Roboto Mono" pitchFamily="34" charset="-120"/>
              </a:rPr>
              <a:t>1.245</a:t>
            </a:r>
            <a:endParaRPr lang="en-US" sz="1193" dirty="0"/>
          </a:p>
        </p:txBody>
      </p:sp>
      <p:pic>
        <p:nvPicPr>
          <p:cNvPr id="12" name="Image 1" descr="preencoded.png"/>
          <p:cNvPicPr>
            <a:picLocks noChangeAspect="1"/>
          </p:cNvPicPr>
          <p:nvPr/>
        </p:nvPicPr>
        <p:blipFill>
          <a:blip r:embed="rId3"/>
          <a:stretch>
            <a:fillRect/>
          </a:stretch>
        </p:blipFill>
        <p:spPr>
          <a:xfrm>
            <a:off x="678656" y="2037755"/>
            <a:ext cx="53578" cy="71438"/>
          </a:xfrm>
          <a:prstGeom prst="rect">
            <a:avLst/>
          </a:prstGeom>
        </p:spPr>
      </p:pic>
      <p:sp>
        <p:nvSpPr>
          <p:cNvPr id="13" name="Text 9"/>
          <p:cNvSpPr/>
          <p:nvPr/>
        </p:nvSpPr>
        <p:spPr>
          <a:xfrm>
            <a:off x="732234" y="2023467"/>
            <a:ext cx="492919" cy="98227"/>
          </a:xfrm>
          <a:prstGeom prst="rect">
            <a:avLst/>
          </a:prstGeom>
          <a:noFill/>
          <a:ln/>
        </p:spPr>
        <p:txBody>
          <a:bodyPr wrap="none" lIns="0" tIns="0" rIns="0" bIns="0" rtlCol="0" anchor="t">
            <a:spAutoFit/>
          </a:bodyPr>
          <a:lstStyle/>
          <a:p>
            <a:pPr marL="0" indent="0" algn="l">
              <a:lnSpc>
                <a:spcPts val="700"/>
              </a:lnSpc>
              <a:buNone/>
            </a:pPr>
            <a:r>
              <a:rPr lang="en-US" sz="516" dirty="0">
                <a:solidFill>
                  <a:srgbClr val="FF6384"/>
                </a:solidFill>
                <a:latin typeface="Open Sans" pitchFamily="34" charset="0"/>
                <a:ea typeface="Open Sans" pitchFamily="34" charset="-122"/>
                <a:cs typeface="Open Sans" pitchFamily="34" charset="-120"/>
              </a:rPr>
              <a:t>5% vs mês ant.</a:t>
            </a:r>
            <a:endParaRPr lang="en-US" sz="516" dirty="0"/>
          </a:p>
        </p:txBody>
      </p:sp>
      <p:sp>
        <p:nvSpPr>
          <p:cNvPr id="14" name="Shape 10"/>
          <p:cNvSpPr/>
          <p:nvPr/>
        </p:nvSpPr>
        <p:spPr>
          <a:xfrm>
            <a:off x="2586038" y="1501973"/>
            <a:ext cx="1900238" cy="726877"/>
          </a:xfrm>
          <a:prstGeom prst="rect">
            <a:avLst/>
          </a:prstGeom>
          <a:solidFill>
            <a:srgbClr val="0A192F"/>
          </a:solidFill>
          <a:ln/>
        </p:spPr>
        <p:txBody>
          <a:bodyPr/>
          <a:lstStyle/>
          <a:p>
            <a:endParaRPr lang="pt-BR"/>
          </a:p>
        </p:txBody>
      </p:sp>
      <p:sp>
        <p:nvSpPr>
          <p:cNvPr id="15" name="Shape 11"/>
          <p:cNvSpPr/>
          <p:nvPr/>
        </p:nvSpPr>
        <p:spPr>
          <a:xfrm>
            <a:off x="2586038" y="1501973"/>
            <a:ext cx="28575" cy="726877"/>
          </a:xfrm>
          <a:prstGeom prst="rect">
            <a:avLst/>
          </a:prstGeom>
          <a:solidFill>
            <a:srgbClr val="FF6384"/>
          </a:solidFill>
          <a:ln/>
        </p:spPr>
        <p:txBody>
          <a:bodyPr/>
          <a:lstStyle/>
          <a:p>
            <a:endParaRPr lang="pt-BR"/>
          </a:p>
        </p:txBody>
      </p:sp>
      <p:sp>
        <p:nvSpPr>
          <p:cNvPr id="16" name="Text 12"/>
          <p:cNvSpPr/>
          <p:nvPr/>
        </p:nvSpPr>
        <p:spPr>
          <a:xfrm>
            <a:off x="2700338" y="1609130"/>
            <a:ext cx="1664494" cy="116086"/>
          </a:xfrm>
          <a:prstGeom prst="rect">
            <a:avLst/>
          </a:prstGeom>
          <a:noFill/>
          <a:ln/>
        </p:spPr>
        <p:txBody>
          <a:bodyPr wrap="none" lIns="0" tIns="0" rIns="0" bIns="0" rtlCol="0" anchor="t">
            <a:spAutoFit/>
          </a:bodyPr>
          <a:lstStyle/>
          <a:p>
            <a:pPr marL="0" indent="0" algn="l">
              <a:lnSpc>
                <a:spcPts val="800"/>
              </a:lnSpc>
              <a:buNone/>
            </a:pPr>
            <a:r>
              <a:rPr lang="en-US" sz="621" dirty="0">
                <a:solidFill>
                  <a:srgbClr val="A8B2D1"/>
                </a:solidFill>
                <a:latin typeface="Open Sans" pitchFamily="34" charset="0"/>
                <a:ea typeface="Open Sans" pitchFamily="34" charset="-122"/>
                <a:cs typeface="Open Sans" pitchFamily="34" charset="-120"/>
              </a:rPr>
              <a:t>VALOR EM RISCO</a:t>
            </a:r>
            <a:endParaRPr lang="en-US" sz="621" dirty="0"/>
          </a:p>
        </p:txBody>
      </p:sp>
      <p:sp>
        <p:nvSpPr>
          <p:cNvPr id="17" name="Text 13"/>
          <p:cNvSpPr/>
          <p:nvPr/>
        </p:nvSpPr>
        <p:spPr>
          <a:xfrm>
            <a:off x="2700338" y="1760934"/>
            <a:ext cx="1664494" cy="226814"/>
          </a:xfrm>
          <a:prstGeom prst="rect">
            <a:avLst/>
          </a:prstGeom>
          <a:noFill/>
          <a:ln/>
        </p:spPr>
        <p:txBody>
          <a:bodyPr wrap="none" lIns="0" tIns="0" rIns="0" bIns="0" rtlCol="0" anchor="t">
            <a:spAutoFit/>
          </a:bodyPr>
          <a:lstStyle/>
          <a:p>
            <a:pPr marL="0" indent="0" algn="l">
              <a:lnSpc>
                <a:spcPts val="1600"/>
              </a:lnSpc>
              <a:buNone/>
            </a:pPr>
            <a:r>
              <a:rPr lang="en-US" sz="1193" b="1" dirty="0">
                <a:solidFill>
                  <a:srgbClr val="FFFFFF"/>
                </a:solidFill>
                <a:latin typeface="Roboto Mono" pitchFamily="34" charset="0"/>
                <a:ea typeface="Roboto Mono" pitchFamily="34" charset="-122"/>
                <a:cs typeface="Roboto Mono" pitchFamily="34" charset="-120"/>
              </a:rPr>
              <a:t>R$ 4.2M</a:t>
            </a:r>
            <a:endParaRPr lang="en-US" sz="1193" dirty="0"/>
          </a:p>
        </p:txBody>
      </p:sp>
      <p:pic>
        <p:nvPicPr>
          <p:cNvPr id="18" name="Image 2" descr="preencoded.png"/>
          <p:cNvPicPr>
            <a:picLocks noChangeAspect="1"/>
          </p:cNvPicPr>
          <p:nvPr/>
        </p:nvPicPr>
        <p:blipFill>
          <a:blip r:embed="rId4"/>
          <a:stretch>
            <a:fillRect/>
          </a:stretch>
        </p:blipFill>
        <p:spPr>
          <a:xfrm>
            <a:off x="2700338" y="2037755"/>
            <a:ext cx="53578" cy="71438"/>
          </a:xfrm>
          <a:prstGeom prst="rect">
            <a:avLst/>
          </a:prstGeom>
        </p:spPr>
      </p:pic>
      <p:sp>
        <p:nvSpPr>
          <p:cNvPr id="19" name="Text 14"/>
          <p:cNvSpPr/>
          <p:nvPr/>
        </p:nvSpPr>
        <p:spPr>
          <a:xfrm>
            <a:off x="2753916" y="2023467"/>
            <a:ext cx="492919" cy="98227"/>
          </a:xfrm>
          <a:prstGeom prst="rect">
            <a:avLst/>
          </a:prstGeom>
          <a:noFill/>
          <a:ln/>
        </p:spPr>
        <p:txBody>
          <a:bodyPr wrap="none" lIns="0" tIns="0" rIns="0" bIns="0" rtlCol="0" anchor="t">
            <a:spAutoFit/>
          </a:bodyPr>
          <a:lstStyle/>
          <a:p>
            <a:pPr marL="0" indent="0" algn="l">
              <a:lnSpc>
                <a:spcPts val="700"/>
              </a:lnSpc>
              <a:buNone/>
            </a:pPr>
            <a:r>
              <a:rPr lang="en-US" sz="516" dirty="0">
                <a:solidFill>
                  <a:srgbClr val="64FFDA"/>
                </a:solidFill>
                <a:latin typeface="Open Sans" pitchFamily="34" charset="0"/>
                <a:ea typeface="Open Sans" pitchFamily="34" charset="-122"/>
                <a:cs typeface="Open Sans" pitchFamily="34" charset="-120"/>
              </a:rPr>
              <a:t>2% vs mês ant.</a:t>
            </a:r>
            <a:endParaRPr lang="en-US" sz="516" dirty="0"/>
          </a:p>
        </p:txBody>
      </p:sp>
      <p:sp>
        <p:nvSpPr>
          <p:cNvPr id="20" name="Shape 15"/>
          <p:cNvSpPr/>
          <p:nvPr/>
        </p:nvSpPr>
        <p:spPr>
          <a:xfrm>
            <a:off x="4614863" y="1501973"/>
            <a:ext cx="1907381" cy="726877"/>
          </a:xfrm>
          <a:prstGeom prst="rect">
            <a:avLst/>
          </a:prstGeom>
          <a:solidFill>
            <a:srgbClr val="0A192F"/>
          </a:solidFill>
          <a:ln/>
        </p:spPr>
        <p:txBody>
          <a:bodyPr/>
          <a:lstStyle/>
          <a:p>
            <a:endParaRPr lang="pt-BR"/>
          </a:p>
        </p:txBody>
      </p:sp>
      <p:sp>
        <p:nvSpPr>
          <p:cNvPr id="21" name="Shape 16"/>
          <p:cNvSpPr/>
          <p:nvPr/>
        </p:nvSpPr>
        <p:spPr>
          <a:xfrm>
            <a:off x="4614863" y="1501973"/>
            <a:ext cx="28575" cy="726877"/>
          </a:xfrm>
          <a:prstGeom prst="rect">
            <a:avLst/>
          </a:prstGeom>
          <a:solidFill>
            <a:srgbClr val="FFCE56"/>
          </a:solidFill>
          <a:ln/>
        </p:spPr>
        <p:txBody>
          <a:bodyPr/>
          <a:lstStyle/>
          <a:p>
            <a:endParaRPr lang="pt-BR"/>
          </a:p>
        </p:txBody>
      </p:sp>
      <p:sp>
        <p:nvSpPr>
          <p:cNvPr id="22" name="Text 17"/>
          <p:cNvSpPr/>
          <p:nvPr/>
        </p:nvSpPr>
        <p:spPr>
          <a:xfrm>
            <a:off x="4736306" y="1609130"/>
            <a:ext cx="1671638" cy="116086"/>
          </a:xfrm>
          <a:prstGeom prst="rect">
            <a:avLst/>
          </a:prstGeom>
          <a:noFill/>
          <a:ln/>
        </p:spPr>
        <p:txBody>
          <a:bodyPr wrap="none" lIns="0" tIns="0" rIns="0" bIns="0" rtlCol="0" anchor="t">
            <a:spAutoFit/>
          </a:bodyPr>
          <a:lstStyle/>
          <a:p>
            <a:pPr marL="0" indent="0" algn="l">
              <a:lnSpc>
                <a:spcPts val="800"/>
              </a:lnSpc>
              <a:buNone/>
            </a:pPr>
            <a:r>
              <a:rPr lang="en-US" sz="621" dirty="0">
                <a:solidFill>
                  <a:srgbClr val="A8B2D1"/>
                </a:solidFill>
                <a:latin typeface="Open Sans" pitchFamily="34" charset="0"/>
                <a:ea typeface="Open Sans" pitchFamily="34" charset="-122"/>
                <a:cs typeface="Open Sans" pitchFamily="34" charset="-120"/>
              </a:rPr>
              <a:t>SLA MÉDIO</a:t>
            </a:r>
            <a:endParaRPr lang="en-US" sz="621" dirty="0"/>
          </a:p>
        </p:txBody>
      </p:sp>
      <p:sp>
        <p:nvSpPr>
          <p:cNvPr id="23" name="Text 18"/>
          <p:cNvSpPr/>
          <p:nvPr/>
        </p:nvSpPr>
        <p:spPr>
          <a:xfrm>
            <a:off x="4736306" y="1760934"/>
            <a:ext cx="1671638" cy="226814"/>
          </a:xfrm>
          <a:prstGeom prst="rect">
            <a:avLst/>
          </a:prstGeom>
          <a:noFill/>
          <a:ln/>
        </p:spPr>
        <p:txBody>
          <a:bodyPr wrap="none" lIns="0" tIns="0" rIns="0" bIns="0" rtlCol="0" anchor="t">
            <a:spAutoFit/>
          </a:bodyPr>
          <a:lstStyle/>
          <a:p>
            <a:pPr marL="0" indent="0" algn="l">
              <a:lnSpc>
                <a:spcPts val="1600"/>
              </a:lnSpc>
              <a:buNone/>
            </a:pPr>
            <a:r>
              <a:rPr lang="en-US" sz="1193" b="1" dirty="0">
                <a:solidFill>
                  <a:srgbClr val="FFFFFF"/>
                </a:solidFill>
                <a:latin typeface="Roboto Mono" pitchFamily="34" charset="0"/>
                <a:ea typeface="Roboto Mono" pitchFamily="34" charset="-122"/>
                <a:cs typeface="Roboto Mono" pitchFamily="34" charset="-120"/>
              </a:rPr>
              <a:t>4.5 Dias</a:t>
            </a:r>
            <a:endParaRPr lang="en-US" sz="1193" dirty="0"/>
          </a:p>
        </p:txBody>
      </p:sp>
      <p:pic>
        <p:nvPicPr>
          <p:cNvPr id="24" name="Image 3" descr="preencoded.png"/>
          <p:cNvPicPr>
            <a:picLocks noChangeAspect="1"/>
          </p:cNvPicPr>
          <p:nvPr/>
        </p:nvPicPr>
        <p:blipFill>
          <a:blip r:embed="rId5"/>
          <a:stretch>
            <a:fillRect/>
          </a:stretch>
        </p:blipFill>
        <p:spPr>
          <a:xfrm>
            <a:off x="4736306" y="2037755"/>
            <a:ext cx="62508" cy="71438"/>
          </a:xfrm>
          <a:prstGeom prst="rect">
            <a:avLst/>
          </a:prstGeom>
        </p:spPr>
      </p:pic>
      <p:sp>
        <p:nvSpPr>
          <p:cNvPr id="25" name="Text 19"/>
          <p:cNvSpPr/>
          <p:nvPr/>
        </p:nvSpPr>
        <p:spPr>
          <a:xfrm>
            <a:off x="4798814" y="2023467"/>
            <a:ext cx="239316" cy="98227"/>
          </a:xfrm>
          <a:prstGeom prst="rect">
            <a:avLst/>
          </a:prstGeom>
          <a:noFill/>
          <a:ln/>
        </p:spPr>
        <p:txBody>
          <a:bodyPr wrap="none" lIns="0" tIns="0" rIns="0" bIns="0" rtlCol="0" anchor="t">
            <a:spAutoFit/>
          </a:bodyPr>
          <a:lstStyle/>
          <a:p>
            <a:pPr marL="0" indent="0" algn="l">
              <a:lnSpc>
                <a:spcPts val="700"/>
              </a:lnSpc>
              <a:buNone/>
            </a:pPr>
            <a:r>
              <a:rPr lang="en-US" sz="516" dirty="0">
                <a:solidFill>
                  <a:srgbClr val="FFCE56"/>
                </a:solidFill>
                <a:latin typeface="Open Sans" pitchFamily="34" charset="0"/>
                <a:ea typeface="Open Sans" pitchFamily="34" charset="-122"/>
                <a:cs typeface="Open Sans" pitchFamily="34" charset="-120"/>
              </a:rPr>
              <a:t>Estável</a:t>
            </a:r>
            <a:endParaRPr lang="en-US" sz="516" dirty="0"/>
          </a:p>
        </p:txBody>
      </p:sp>
      <p:sp>
        <p:nvSpPr>
          <p:cNvPr id="26" name="Shape 20"/>
          <p:cNvSpPr/>
          <p:nvPr/>
        </p:nvSpPr>
        <p:spPr>
          <a:xfrm>
            <a:off x="6657975" y="1501973"/>
            <a:ext cx="1914525" cy="726877"/>
          </a:xfrm>
          <a:prstGeom prst="rect">
            <a:avLst/>
          </a:prstGeom>
          <a:solidFill>
            <a:srgbClr val="0A192F"/>
          </a:solidFill>
          <a:ln/>
        </p:spPr>
        <p:txBody>
          <a:bodyPr/>
          <a:lstStyle/>
          <a:p>
            <a:endParaRPr lang="pt-BR"/>
          </a:p>
        </p:txBody>
      </p:sp>
      <p:sp>
        <p:nvSpPr>
          <p:cNvPr id="27" name="Shape 21"/>
          <p:cNvSpPr/>
          <p:nvPr/>
        </p:nvSpPr>
        <p:spPr>
          <a:xfrm>
            <a:off x="6657975" y="1501973"/>
            <a:ext cx="28575" cy="726877"/>
          </a:xfrm>
          <a:prstGeom prst="rect">
            <a:avLst/>
          </a:prstGeom>
          <a:solidFill>
            <a:srgbClr val="27C93F"/>
          </a:solidFill>
          <a:ln/>
        </p:spPr>
        <p:txBody>
          <a:bodyPr/>
          <a:lstStyle/>
          <a:p>
            <a:endParaRPr lang="pt-BR"/>
          </a:p>
        </p:txBody>
      </p:sp>
      <p:sp>
        <p:nvSpPr>
          <p:cNvPr id="28" name="Text 22"/>
          <p:cNvSpPr/>
          <p:nvPr/>
        </p:nvSpPr>
        <p:spPr>
          <a:xfrm>
            <a:off x="6786563" y="1609130"/>
            <a:ext cx="1678781" cy="116086"/>
          </a:xfrm>
          <a:prstGeom prst="rect">
            <a:avLst/>
          </a:prstGeom>
          <a:noFill/>
          <a:ln/>
        </p:spPr>
        <p:txBody>
          <a:bodyPr wrap="none" lIns="0" tIns="0" rIns="0" bIns="0" rtlCol="0" anchor="t">
            <a:spAutoFit/>
          </a:bodyPr>
          <a:lstStyle/>
          <a:p>
            <a:pPr marL="0" indent="0" algn="l">
              <a:lnSpc>
                <a:spcPts val="800"/>
              </a:lnSpc>
              <a:buNone/>
            </a:pPr>
            <a:r>
              <a:rPr lang="en-US" sz="621" dirty="0">
                <a:solidFill>
                  <a:srgbClr val="A8B2D1"/>
                </a:solidFill>
                <a:latin typeface="Open Sans" pitchFamily="34" charset="0"/>
                <a:ea typeface="Open Sans" pitchFamily="34" charset="-122"/>
                <a:cs typeface="Open Sans" pitchFamily="34" charset="-120"/>
              </a:rPr>
              <a:t>ECONOMIA (ACORDOS)</a:t>
            </a:r>
            <a:endParaRPr lang="en-US" sz="621" dirty="0"/>
          </a:p>
        </p:txBody>
      </p:sp>
      <p:sp>
        <p:nvSpPr>
          <p:cNvPr id="29" name="Text 23"/>
          <p:cNvSpPr/>
          <p:nvPr/>
        </p:nvSpPr>
        <p:spPr>
          <a:xfrm>
            <a:off x="6786563" y="1760934"/>
            <a:ext cx="1678781" cy="226814"/>
          </a:xfrm>
          <a:prstGeom prst="rect">
            <a:avLst/>
          </a:prstGeom>
          <a:noFill/>
          <a:ln/>
        </p:spPr>
        <p:txBody>
          <a:bodyPr wrap="none" lIns="0" tIns="0" rIns="0" bIns="0" rtlCol="0" anchor="t">
            <a:spAutoFit/>
          </a:bodyPr>
          <a:lstStyle/>
          <a:p>
            <a:pPr marL="0" indent="0" algn="l">
              <a:lnSpc>
                <a:spcPts val="1600"/>
              </a:lnSpc>
              <a:buNone/>
            </a:pPr>
            <a:r>
              <a:rPr lang="en-US" sz="1193" b="1" dirty="0">
                <a:solidFill>
                  <a:srgbClr val="FFFFFF"/>
                </a:solidFill>
                <a:latin typeface="Roboto Mono" pitchFamily="34" charset="0"/>
                <a:ea typeface="Roboto Mono" pitchFamily="34" charset="-122"/>
                <a:cs typeface="Roboto Mono" pitchFamily="34" charset="-120"/>
              </a:rPr>
              <a:t>R$ 850k</a:t>
            </a:r>
            <a:endParaRPr lang="en-US" sz="1193" dirty="0"/>
          </a:p>
        </p:txBody>
      </p:sp>
      <p:pic>
        <p:nvPicPr>
          <p:cNvPr id="30" name="Image 4" descr="preencoded.png"/>
          <p:cNvPicPr>
            <a:picLocks noChangeAspect="1"/>
          </p:cNvPicPr>
          <p:nvPr/>
        </p:nvPicPr>
        <p:blipFill>
          <a:blip r:embed="rId6"/>
          <a:stretch>
            <a:fillRect/>
          </a:stretch>
        </p:blipFill>
        <p:spPr>
          <a:xfrm>
            <a:off x="6786563" y="2037755"/>
            <a:ext cx="53578" cy="71438"/>
          </a:xfrm>
          <a:prstGeom prst="rect">
            <a:avLst/>
          </a:prstGeom>
        </p:spPr>
      </p:pic>
      <p:sp>
        <p:nvSpPr>
          <p:cNvPr id="31" name="Text 24"/>
          <p:cNvSpPr/>
          <p:nvPr/>
        </p:nvSpPr>
        <p:spPr>
          <a:xfrm>
            <a:off x="6840141" y="2023467"/>
            <a:ext cx="421481" cy="98227"/>
          </a:xfrm>
          <a:prstGeom prst="rect">
            <a:avLst/>
          </a:prstGeom>
          <a:noFill/>
          <a:ln/>
        </p:spPr>
        <p:txBody>
          <a:bodyPr wrap="none" lIns="0" tIns="0" rIns="0" bIns="0" rtlCol="0" anchor="t">
            <a:spAutoFit/>
          </a:bodyPr>
          <a:lstStyle/>
          <a:p>
            <a:pPr marL="0" indent="0" algn="l">
              <a:lnSpc>
                <a:spcPts val="700"/>
              </a:lnSpc>
              <a:buNone/>
            </a:pPr>
            <a:r>
              <a:rPr lang="en-US" sz="516" dirty="0">
                <a:solidFill>
                  <a:srgbClr val="27C93F"/>
                </a:solidFill>
                <a:latin typeface="Open Sans" pitchFamily="34" charset="0"/>
                <a:ea typeface="Open Sans" pitchFamily="34" charset="-122"/>
                <a:cs typeface="Open Sans" pitchFamily="34" charset="-120"/>
              </a:rPr>
              <a:t>12% vs meta</a:t>
            </a:r>
            <a:endParaRPr lang="en-US" sz="516" dirty="0"/>
          </a:p>
        </p:txBody>
      </p:sp>
      <p:sp>
        <p:nvSpPr>
          <p:cNvPr id="32" name="Shape 25"/>
          <p:cNvSpPr/>
          <p:nvPr/>
        </p:nvSpPr>
        <p:spPr>
          <a:xfrm>
            <a:off x="571500" y="2371725"/>
            <a:ext cx="3929063" cy="1882378"/>
          </a:xfrm>
          <a:prstGeom prst="rect">
            <a:avLst/>
          </a:prstGeom>
          <a:solidFill>
            <a:srgbClr val="0A192F"/>
          </a:solidFill>
          <a:ln/>
        </p:spPr>
        <p:txBody>
          <a:bodyPr/>
          <a:lstStyle/>
          <a:p>
            <a:endParaRPr lang="pt-BR"/>
          </a:p>
        </p:txBody>
      </p:sp>
      <p:sp>
        <p:nvSpPr>
          <p:cNvPr id="33" name="Text 26"/>
          <p:cNvSpPr/>
          <p:nvPr/>
        </p:nvSpPr>
        <p:spPr>
          <a:xfrm>
            <a:off x="678656" y="2480667"/>
            <a:ext cx="3714750" cy="164306"/>
          </a:xfrm>
          <a:prstGeom prst="rect">
            <a:avLst/>
          </a:prstGeom>
          <a:noFill/>
          <a:ln/>
        </p:spPr>
        <p:txBody>
          <a:bodyPr wrap="none" lIns="0" tIns="0" rIns="0" bIns="42545" rtlCol="0" anchor="t">
            <a:spAutoFit/>
          </a:bodyPr>
          <a:lstStyle/>
          <a:p>
            <a:pPr marL="0" indent="0" algn="l">
              <a:lnSpc>
                <a:spcPts val="900"/>
              </a:lnSpc>
              <a:buNone/>
            </a:pPr>
            <a:r>
              <a:rPr lang="en-US" sz="727" dirty="0">
                <a:solidFill>
                  <a:srgbClr val="E6F1FF"/>
                </a:solidFill>
                <a:latin typeface="Montserrat" pitchFamily="34" charset="0"/>
                <a:ea typeface="Montserrat" pitchFamily="34" charset="-122"/>
                <a:cs typeface="Montserrat" pitchFamily="34" charset="-120"/>
              </a:rPr>
              <a:t>Volume por Área</a:t>
            </a:r>
            <a:endParaRPr lang="en-US" sz="727" dirty="0"/>
          </a:p>
        </p:txBody>
      </p:sp>
      <p:pic>
        <p:nvPicPr>
          <p:cNvPr id="34" name="Image 5" descr="preencoded.png"/>
          <p:cNvPicPr>
            <a:picLocks noChangeAspect="1"/>
          </p:cNvPicPr>
          <p:nvPr/>
        </p:nvPicPr>
        <p:blipFill>
          <a:blip r:embed="rId7"/>
          <a:stretch>
            <a:fillRect/>
          </a:stretch>
        </p:blipFill>
        <p:spPr>
          <a:xfrm>
            <a:off x="678656" y="2716411"/>
            <a:ext cx="3707606" cy="1428750"/>
          </a:xfrm>
          <a:prstGeom prst="rect">
            <a:avLst/>
          </a:prstGeom>
        </p:spPr>
      </p:pic>
      <p:sp>
        <p:nvSpPr>
          <p:cNvPr id="35" name="Shape 27"/>
          <p:cNvSpPr/>
          <p:nvPr/>
        </p:nvSpPr>
        <p:spPr>
          <a:xfrm>
            <a:off x="4643438" y="2371725"/>
            <a:ext cx="3929063" cy="1882378"/>
          </a:xfrm>
          <a:prstGeom prst="rect">
            <a:avLst/>
          </a:prstGeom>
          <a:solidFill>
            <a:srgbClr val="0A192F"/>
          </a:solidFill>
          <a:ln/>
        </p:spPr>
        <p:txBody>
          <a:bodyPr/>
          <a:lstStyle/>
          <a:p>
            <a:endParaRPr lang="pt-BR"/>
          </a:p>
        </p:txBody>
      </p:sp>
      <p:sp>
        <p:nvSpPr>
          <p:cNvPr id="36" name="Text 28"/>
          <p:cNvSpPr/>
          <p:nvPr/>
        </p:nvSpPr>
        <p:spPr>
          <a:xfrm>
            <a:off x="4750594" y="2480667"/>
            <a:ext cx="3714750" cy="164306"/>
          </a:xfrm>
          <a:prstGeom prst="rect">
            <a:avLst/>
          </a:prstGeom>
          <a:noFill/>
          <a:ln/>
        </p:spPr>
        <p:txBody>
          <a:bodyPr wrap="none" lIns="0" tIns="0" rIns="0" bIns="42545" rtlCol="0" anchor="t">
            <a:spAutoFit/>
          </a:bodyPr>
          <a:lstStyle/>
          <a:p>
            <a:pPr marL="0" indent="0" algn="l">
              <a:lnSpc>
                <a:spcPts val="900"/>
              </a:lnSpc>
              <a:buNone/>
            </a:pPr>
            <a:r>
              <a:rPr lang="en-US" sz="727" dirty="0">
                <a:solidFill>
                  <a:srgbClr val="E6F1FF"/>
                </a:solidFill>
                <a:latin typeface="Montserrat" pitchFamily="34" charset="0"/>
                <a:ea typeface="Montserrat" pitchFamily="34" charset="-122"/>
                <a:cs typeface="Montserrat" pitchFamily="34" charset="-120"/>
              </a:rPr>
              <a:t>Classificação de Risco</a:t>
            </a:r>
            <a:endParaRPr lang="en-US" sz="727" dirty="0"/>
          </a:p>
        </p:txBody>
      </p:sp>
      <p:pic>
        <p:nvPicPr>
          <p:cNvPr id="37" name="Image 6" descr="preencoded.png"/>
          <p:cNvPicPr>
            <a:picLocks noChangeAspect="1"/>
          </p:cNvPicPr>
          <p:nvPr/>
        </p:nvPicPr>
        <p:blipFill>
          <a:blip r:embed="rId8"/>
          <a:stretch>
            <a:fillRect/>
          </a:stretch>
        </p:blipFill>
        <p:spPr>
          <a:xfrm>
            <a:off x="4754166" y="2716411"/>
            <a:ext cx="3707606" cy="1428750"/>
          </a:xfrm>
          <a:prstGeom prst="rect">
            <a:avLst/>
          </a:prstGeom>
        </p:spPr>
      </p:pic>
      <p:pic>
        <p:nvPicPr>
          <p:cNvPr id="38" name="Image 7" descr="preencoded.png"/>
          <p:cNvPicPr>
            <a:picLocks noChangeAspect="1"/>
          </p:cNvPicPr>
          <p:nvPr/>
        </p:nvPicPr>
        <p:blipFill>
          <a:blip r:embed="rId9"/>
          <a:stretch>
            <a:fillRect/>
          </a:stretch>
        </p:blipFill>
        <p:spPr>
          <a:xfrm>
            <a:off x="2552998" y="4563070"/>
            <a:ext cx="128588" cy="128588"/>
          </a:xfrm>
          <a:prstGeom prst="rect">
            <a:avLst/>
          </a:prstGeom>
        </p:spPr>
      </p:pic>
      <p:sp>
        <p:nvSpPr>
          <p:cNvPr id="39" name="Text 29"/>
          <p:cNvSpPr/>
          <p:nvPr/>
        </p:nvSpPr>
        <p:spPr>
          <a:xfrm>
            <a:off x="2753023" y="4539853"/>
            <a:ext cx="3837980" cy="175022"/>
          </a:xfrm>
          <a:prstGeom prst="rect">
            <a:avLst/>
          </a:prstGeom>
          <a:noFill/>
          <a:ln/>
        </p:spPr>
        <p:txBody>
          <a:bodyPr wrap="none" lIns="0" tIns="0" rIns="0" bIns="0" rtlCol="0" anchor="t">
            <a:spAutoFit/>
          </a:bodyPr>
          <a:lstStyle/>
          <a:p>
            <a:pPr marL="0" indent="0" algn="l">
              <a:lnSpc>
                <a:spcPts val="1200"/>
              </a:lnSpc>
              <a:buNone/>
            </a:pPr>
            <a:r>
              <a:rPr lang="en-US" sz="942" dirty="0">
                <a:solidFill>
                  <a:srgbClr val="A8B2D1"/>
                </a:solidFill>
                <a:latin typeface="Open Sans" pitchFamily="34" charset="0"/>
                <a:ea typeface="Open Sans" pitchFamily="34" charset="-122"/>
                <a:cs typeface="Open Sans" pitchFamily="34" charset="-120"/>
              </a:rPr>
              <a:t>Gestão Jurídica moderna é baseada em </a:t>
            </a:r>
            <a:r>
              <a:rPr lang="en-US" sz="885" b="1" dirty="0">
                <a:solidFill>
                  <a:srgbClr val="64FFDA"/>
                </a:solidFill>
                <a:latin typeface="Open Sans" pitchFamily="34" charset="0"/>
                <a:ea typeface="Open Sans" pitchFamily="34" charset="-122"/>
                <a:cs typeface="Open Sans" pitchFamily="34" charset="-120"/>
              </a:rPr>
              <a:t>DADOS</a:t>
            </a:r>
            <a:r>
              <a:rPr lang="en-US" sz="942" dirty="0">
                <a:solidFill>
                  <a:srgbClr val="A8B2D1"/>
                </a:solidFill>
                <a:latin typeface="Open Sans" pitchFamily="34" charset="0"/>
                <a:ea typeface="Open Sans" pitchFamily="34" charset="-122"/>
                <a:cs typeface="Open Sans" pitchFamily="34" charset="-120"/>
              </a:rPr>
              <a:t>, não em "feeling".</a:t>
            </a:r>
            <a:endParaRPr lang="en-US" sz="942"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name="Slide 57">
    <p:spTree>
      <p:nvGrpSpPr>
        <p:cNvPr id="1" name=""/>
        <p:cNvGrpSpPr/>
        <p:nvPr/>
      </p:nvGrpSpPr>
      <p:grpSpPr>
        <a:xfrm>
          <a:off x="0" y="0"/>
          <a:ext cx="0" cy="0"/>
          <a:chOff x="0" y="0"/>
          <a:chExt cx="0" cy="0"/>
        </a:xfrm>
      </p:grpSpPr>
      <p:sp>
        <p:nvSpPr>
          <p:cNvPr id="3" name="Shape 0"/>
          <p:cNvSpPr/>
          <p:nvPr/>
        </p:nvSpPr>
        <p:spPr>
          <a:xfrm>
            <a:off x="428625" y="428625"/>
            <a:ext cx="8286750" cy="716161"/>
          </a:xfrm>
          <a:prstGeom prst="rect">
            <a:avLst/>
          </a:prstGeom>
          <a:solidFill>
            <a:srgbClr val="000000">
              <a:alpha val="0"/>
            </a:srgbClr>
          </a:solidFill>
          <a:ln/>
        </p:spPr>
        <p:txBody>
          <a:bodyPr/>
          <a:lstStyle/>
          <a:p>
            <a:endParaRPr lang="pt-BR"/>
          </a:p>
        </p:txBody>
      </p:sp>
      <p:sp>
        <p:nvSpPr>
          <p:cNvPr id="4" name="Shape 1"/>
          <p:cNvSpPr/>
          <p:nvPr/>
        </p:nvSpPr>
        <p:spPr>
          <a:xfrm>
            <a:off x="428625" y="428625"/>
            <a:ext cx="28575" cy="716161"/>
          </a:xfrm>
          <a:prstGeom prst="rect">
            <a:avLst/>
          </a:prstGeom>
          <a:solidFill>
            <a:srgbClr val="64FFDA"/>
          </a:solidFill>
          <a:ln/>
        </p:spPr>
        <p:txBody>
          <a:bodyPr/>
          <a:lstStyle/>
          <a:p>
            <a:endParaRPr lang="pt-BR"/>
          </a:p>
        </p:txBody>
      </p:sp>
      <p:sp>
        <p:nvSpPr>
          <p:cNvPr id="5" name="Text 2"/>
          <p:cNvSpPr/>
          <p:nvPr/>
        </p:nvSpPr>
        <p:spPr>
          <a:xfrm>
            <a:off x="571500" y="428625"/>
            <a:ext cx="8143875" cy="417909"/>
          </a:xfrm>
          <a:prstGeom prst="rect">
            <a:avLst/>
          </a:prstGeom>
          <a:noFill/>
          <a:ln/>
        </p:spPr>
        <p:txBody>
          <a:bodyPr wrap="none" lIns="0" tIns="0" rIns="0" bIns="0" rtlCol="0" anchor="t">
            <a:spAutoFit/>
          </a:bodyPr>
          <a:lstStyle/>
          <a:p>
            <a:pPr marL="0" indent="0" algn="l">
              <a:lnSpc>
                <a:spcPts val="3200"/>
              </a:lnSpc>
              <a:buNone/>
            </a:pPr>
            <a:r>
              <a:rPr lang="en-US" sz="2436" b="1" dirty="0">
                <a:solidFill>
                  <a:srgbClr val="E6F1FF"/>
                </a:solidFill>
                <a:latin typeface="Montserrat" pitchFamily="34" charset="0"/>
                <a:ea typeface="Montserrat" pitchFamily="34" charset="-122"/>
                <a:cs typeface="Montserrat" pitchFamily="34" charset="-120"/>
              </a:rPr>
              <a:t>UX WRITING JURÍDICO</a:t>
            </a:r>
            <a:endParaRPr lang="en-US" sz="2436" dirty="0"/>
          </a:p>
        </p:txBody>
      </p:sp>
      <p:sp>
        <p:nvSpPr>
          <p:cNvPr id="6" name="Text 3"/>
          <p:cNvSpPr/>
          <p:nvPr/>
        </p:nvSpPr>
        <p:spPr>
          <a:xfrm>
            <a:off x="571500" y="917972"/>
            <a:ext cx="8143875" cy="226814"/>
          </a:xfrm>
          <a:prstGeom prst="rect">
            <a:avLst/>
          </a:prstGeom>
          <a:noFill/>
          <a:ln/>
        </p:spPr>
        <p:txBody>
          <a:bodyPr wrap="none" lIns="0" tIns="0" rIns="0" bIns="0" rtlCol="0" anchor="t">
            <a:spAutoFit/>
          </a:bodyPr>
          <a:lstStyle/>
          <a:p>
            <a:pPr marL="0" indent="0" algn="l">
              <a:lnSpc>
                <a:spcPts val="1600"/>
              </a:lnSpc>
              <a:buNone/>
            </a:pPr>
            <a:r>
              <a:rPr lang="en-US" sz="1269" dirty="0">
                <a:solidFill>
                  <a:srgbClr val="64FFDA"/>
                </a:solidFill>
                <a:latin typeface="Roboto Mono" pitchFamily="34" charset="0"/>
                <a:ea typeface="Roboto Mono" pitchFamily="34" charset="-122"/>
                <a:cs typeface="Roboto Mono" pitchFamily="34" charset="-120"/>
              </a:rPr>
              <a:t>Clareza é Poder</a:t>
            </a:r>
            <a:endParaRPr lang="en-US" sz="1269" dirty="0"/>
          </a:p>
        </p:txBody>
      </p:sp>
      <p:sp>
        <p:nvSpPr>
          <p:cNvPr id="7" name="Shape 4"/>
          <p:cNvSpPr/>
          <p:nvPr/>
        </p:nvSpPr>
        <p:spPr>
          <a:xfrm>
            <a:off x="428625" y="1430536"/>
            <a:ext cx="3732609" cy="2484239"/>
          </a:xfrm>
          <a:prstGeom prst="rect">
            <a:avLst/>
          </a:prstGeom>
          <a:solidFill>
            <a:srgbClr val="FFFFFF"/>
          </a:solidFill>
          <a:ln/>
        </p:spPr>
        <p:txBody>
          <a:bodyPr/>
          <a:lstStyle/>
          <a:p>
            <a:endParaRPr lang="pt-BR"/>
          </a:p>
        </p:txBody>
      </p:sp>
      <p:sp>
        <p:nvSpPr>
          <p:cNvPr id="8" name="Shape 5"/>
          <p:cNvSpPr/>
          <p:nvPr/>
        </p:nvSpPr>
        <p:spPr>
          <a:xfrm>
            <a:off x="428625" y="1430536"/>
            <a:ext cx="3732609" cy="57150"/>
          </a:xfrm>
          <a:prstGeom prst="rect">
            <a:avLst/>
          </a:prstGeom>
          <a:solidFill>
            <a:srgbClr val="FF6384"/>
          </a:solidFill>
          <a:ln/>
        </p:spPr>
        <p:txBody>
          <a:bodyPr/>
          <a:lstStyle/>
          <a:p>
            <a:endParaRPr lang="pt-BR"/>
          </a:p>
        </p:txBody>
      </p:sp>
      <p:sp>
        <p:nvSpPr>
          <p:cNvPr id="9" name="Text 6"/>
          <p:cNvSpPr/>
          <p:nvPr/>
        </p:nvSpPr>
        <p:spPr>
          <a:xfrm>
            <a:off x="642938" y="1644848"/>
            <a:ext cx="3303984" cy="840005"/>
          </a:xfrm>
          <a:prstGeom prst="rect">
            <a:avLst/>
          </a:prstGeom>
          <a:noFill/>
          <a:ln/>
        </p:spPr>
        <p:txBody>
          <a:bodyPr wrap="square" lIns="0" tIns="0" rIns="0" bIns="0" rtlCol="0" anchor="t">
            <a:spAutoFit/>
          </a:bodyPr>
          <a:lstStyle/>
          <a:p>
            <a:pPr marL="0" indent="0" algn="just">
              <a:lnSpc>
                <a:spcPts val="1100"/>
              </a:lnSpc>
              <a:buNone/>
            </a:pPr>
            <a:r>
              <a:rPr lang="en-US" sz="727" dirty="0">
                <a:solidFill>
                  <a:srgbClr val="555555"/>
                </a:solidFill>
                <a:latin typeface="Merriweather" pitchFamily="34" charset="0"/>
                <a:ea typeface="Merriweather" pitchFamily="34" charset="-122"/>
                <a:cs typeface="Merriweather" pitchFamily="34" charset="-120"/>
              </a:rPr>
              <a:t>"Considerando que a CONTRATADA não adimpliu com as obrigações pactuadas na Cláusula 4ª, parágrafo único, do instrumento particular firmado em 12 de janeiro, vimos pela presente NOTIFICAR Vossa Senhoria para que, no prazo improrrogável de 48 (quarenta e oito) horas, proceda à regularização do débito, sob pena de rescisão motivada e aplicação das cominações legais pertinentes..."</a:t>
            </a:r>
            <a:endParaRPr lang="en-US" sz="727" dirty="0"/>
          </a:p>
        </p:txBody>
      </p:sp>
      <p:pic>
        <p:nvPicPr>
          <p:cNvPr id="10" name="Image 1" descr="preencoded.png"/>
          <p:cNvPicPr>
            <a:picLocks noChangeAspect="1"/>
          </p:cNvPicPr>
          <p:nvPr/>
        </p:nvPicPr>
        <p:blipFill>
          <a:blip r:embed="rId3"/>
          <a:stretch>
            <a:fillRect/>
          </a:stretch>
        </p:blipFill>
        <p:spPr>
          <a:xfrm>
            <a:off x="3093244" y="3594757"/>
            <a:ext cx="85725" cy="85725"/>
          </a:xfrm>
          <a:prstGeom prst="rect">
            <a:avLst/>
          </a:prstGeom>
        </p:spPr>
      </p:pic>
      <p:sp>
        <p:nvSpPr>
          <p:cNvPr id="11" name="Text 7"/>
          <p:cNvSpPr/>
          <p:nvPr/>
        </p:nvSpPr>
        <p:spPr>
          <a:xfrm>
            <a:off x="3178969" y="3585828"/>
            <a:ext cx="767953" cy="107156"/>
          </a:xfrm>
          <a:prstGeom prst="rect">
            <a:avLst/>
          </a:prstGeom>
          <a:noFill/>
          <a:ln/>
        </p:spPr>
        <p:txBody>
          <a:bodyPr wrap="none" lIns="0" tIns="0" rIns="0" bIns="0" rtlCol="0" anchor="t">
            <a:spAutoFit/>
          </a:bodyPr>
          <a:lstStyle/>
          <a:p>
            <a:pPr marL="0" indent="0" algn="r">
              <a:lnSpc>
                <a:spcPts val="900"/>
              </a:lnSpc>
              <a:buNone/>
            </a:pPr>
            <a:r>
              <a:rPr lang="en-US" sz="584" b="1" dirty="0">
                <a:solidFill>
                  <a:srgbClr val="FF6384"/>
                </a:solidFill>
                <a:latin typeface="Merriweather" pitchFamily="34" charset="0"/>
                <a:ea typeface="Merriweather" pitchFamily="34" charset="-122"/>
                <a:cs typeface="Merriweather" pitchFamily="34" charset="-120"/>
              </a:rPr>
              <a:t>DIFÍCIL LEITURA</a:t>
            </a:r>
            <a:endParaRPr lang="en-US" sz="584" dirty="0"/>
          </a:p>
        </p:txBody>
      </p:sp>
      <p:sp>
        <p:nvSpPr>
          <p:cNvPr id="12" name="Shape 8"/>
          <p:cNvSpPr/>
          <p:nvPr/>
        </p:nvSpPr>
        <p:spPr>
          <a:xfrm>
            <a:off x="571500" y="1323380"/>
            <a:ext cx="562570" cy="119993"/>
          </a:xfrm>
          <a:prstGeom prst="rect">
            <a:avLst/>
          </a:prstGeom>
          <a:solidFill>
            <a:srgbClr val="FF6384"/>
          </a:solidFill>
          <a:ln/>
        </p:spPr>
        <p:txBody>
          <a:bodyPr/>
          <a:lstStyle/>
          <a:p>
            <a:endParaRPr lang="pt-BR"/>
          </a:p>
        </p:txBody>
      </p:sp>
      <p:sp>
        <p:nvSpPr>
          <p:cNvPr id="13" name="Text 9"/>
          <p:cNvSpPr/>
          <p:nvPr/>
        </p:nvSpPr>
        <p:spPr>
          <a:xfrm>
            <a:off x="571500" y="1323380"/>
            <a:ext cx="562570" cy="119993"/>
          </a:xfrm>
          <a:prstGeom prst="rect">
            <a:avLst/>
          </a:prstGeom>
          <a:noFill/>
          <a:ln/>
        </p:spPr>
        <p:txBody>
          <a:bodyPr wrap="none" lIns="127508" tIns="42545" rIns="127508" bIns="42545" rtlCol="0" anchor="t">
            <a:spAutoFit/>
          </a:bodyPr>
          <a:lstStyle/>
          <a:p>
            <a:pPr marL="0" indent="0" algn="just">
              <a:lnSpc>
                <a:spcPts val="900"/>
              </a:lnSpc>
              <a:buNone/>
            </a:pPr>
            <a:r>
              <a:rPr lang="en-US" sz="584" b="1" dirty="0">
                <a:solidFill>
                  <a:srgbClr val="FFFFFF"/>
                </a:solidFill>
                <a:latin typeface="Montserrat" pitchFamily="34" charset="0"/>
                <a:ea typeface="Montserrat" pitchFamily="34" charset="-122"/>
                <a:cs typeface="Montserrat" pitchFamily="34" charset="-120"/>
              </a:rPr>
              <a:t>JURIDIQUÊS</a:t>
            </a:r>
            <a:endParaRPr lang="en-US" sz="584" dirty="0"/>
          </a:p>
        </p:txBody>
      </p:sp>
      <p:pic>
        <p:nvPicPr>
          <p:cNvPr id="14" name="Image 2" descr="preencoded.png"/>
          <p:cNvPicPr>
            <a:picLocks noChangeAspect="1"/>
          </p:cNvPicPr>
          <p:nvPr/>
        </p:nvPicPr>
        <p:blipFill>
          <a:blip r:embed="rId4"/>
          <a:stretch>
            <a:fillRect/>
          </a:stretch>
        </p:blipFill>
        <p:spPr>
          <a:xfrm>
            <a:off x="4446984" y="2529780"/>
            <a:ext cx="250031" cy="285750"/>
          </a:xfrm>
          <a:prstGeom prst="rect">
            <a:avLst/>
          </a:prstGeom>
        </p:spPr>
      </p:pic>
      <p:sp>
        <p:nvSpPr>
          <p:cNvPr id="15" name="Shape 10"/>
          <p:cNvSpPr/>
          <p:nvPr/>
        </p:nvSpPr>
        <p:spPr>
          <a:xfrm>
            <a:off x="4982766" y="1430536"/>
            <a:ext cx="3732609" cy="2484239"/>
          </a:xfrm>
          <a:prstGeom prst="rect">
            <a:avLst/>
          </a:prstGeom>
          <a:solidFill>
            <a:srgbClr val="FFFFFF"/>
          </a:solidFill>
          <a:ln/>
        </p:spPr>
        <p:txBody>
          <a:bodyPr/>
          <a:lstStyle/>
          <a:p>
            <a:endParaRPr lang="pt-BR"/>
          </a:p>
        </p:txBody>
      </p:sp>
      <p:sp>
        <p:nvSpPr>
          <p:cNvPr id="16" name="Shape 11"/>
          <p:cNvSpPr/>
          <p:nvPr/>
        </p:nvSpPr>
        <p:spPr>
          <a:xfrm>
            <a:off x="4982766" y="1430536"/>
            <a:ext cx="3732609" cy="57150"/>
          </a:xfrm>
          <a:prstGeom prst="rect">
            <a:avLst/>
          </a:prstGeom>
          <a:solidFill>
            <a:srgbClr val="64FFDA"/>
          </a:solidFill>
          <a:ln/>
        </p:spPr>
        <p:txBody>
          <a:bodyPr/>
          <a:lstStyle/>
          <a:p>
            <a:endParaRPr lang="pt-BR"/>
          </a:p>
        </p:txBody>
      </p:sp>
      <p:sp>
        <p:nvSpPr>
          <p:cNvPr id="17" name="Text 12"/>
          <p:cNvSpPr/>
          <p:nvPr/>
        </p:nvSpPr>
        <p:spPr>
          <a:xfrm>
            <a:off x="5197078" y="1644848"/>
            <a:ext cx="3303984" cy="205718"/>
          </a:xfrm>
          <a:prstGeom prst="rect">
            <a:avLst/>
          </a:prstGeom>
          <a:noFill/>
          <a:ln/>
        </p:spPr>
        <p:txBody>
          <a:bodyPr wrap="none" lIns="0" tIns="0" rIns="0" bIns="0" rtlCol="0" anchor="t">
            <a:spAutoFit/>
          </a:bodyPr>
          <a:lstStyle/>
          <a:p>
            <a:pPr marL="0" indent="0" algn="l">
              <a:lnSpc>
                <a:spcPts val="1600"/>
              </a:lnSpc>
              <a:buNone/>
            </a:pPr>
            <a:r>
              <a:rPr lang="en-US" sz="885" b="1" dirty="0">
                <a:solidFill>
                  <a:srgbClr val="0A192F"/>
                </a:solidFill>
                <a:latin typeface="Open Sans" pitchFamily="34" charset="0"/>
                <a:ea typeface="Open Sans" pitchFamily="34" charset="-122"/>
                <a:cs typeface="Open Sans" pitchFamily="34" charset="-120"/>
              </a:rPr>
              <a:t>Aviso de Pendência</a:t>
            </a:r>
            <a:endParaRPr lang="en-US" sz="885" dirty="0"/>
          </a:p>
        </p:txBody>
      </p:sp>
      <p:sp>
        <p:nvSpPr>
          <p:cNvPr id="18" name="Text 13"/>
          <p:cNvSpPr/>
          <p:nvPr/>
        </p:nvSpPr>
        <p:spPr>
          <a:xfrm>
            <a:off x="5197078" y="1957722"/>
            <a:ext cx="3303984" cy="182863"/>
          </a:xfrm>
          <a:prstGeom prst="rect">
            <a:avLst/>
          </a:prstGeom>
          <a:noFill/>
          <a:ln/>
        </p:spPr>
        <p:txBody>
          <a:bodyPr wrap="none" lIns="0" tIns="0" rIns="0" bIns="0" rtlCol="0" anchor="t">
            <a:spAutoFit/>
          </a:bodyPr>
          <a:lstStyle/>
          <a:p>
            <a:pPr marL="0" indent="0" algn="l">
              <a:lnSpc>
                <a:spcPts val="1400"/>
              </a:lnSpc>
              <a:buNone/>
            </a:pPr>
            <a:r>
              <a:rPr lang="en-US" sz="834" dirty="0">
                <a:solidFill>
                  <a:srgbClr val="333333"/>
                </a:solidFill>
                <a:latin typeface="Open Sans" pitchFamily="34" charset="0"/>
                <a:ea typeface="Open Sans" pitchFamily="34" charset="-122"/>
                <a:cs typeface="Open Sans" pitchFamily="34" charset="-120"/>
              </a:rPr>
              <a:t>Olá, identificamos uma pendência no seu contrato.</a:t>
            </a:r>
            <a:endParaRPr lang="en-US" sz="834" dirty="0"/>
          </a:p>
        </p:txBody>
      </p:sp>
      <p:pic>
        <p:nvPicPr>
          <p:cNvPr id="19" name="Image 3" descr="preencoded.png"/>
          <p:cNvPicPr>
            <a:picLocks noChangeAspect="1"/>
          </p:cNvPicPr>
          <p:nvPr/>
        </p:nvPicPr>
        <p:blipFill>
          <a:blip r:embed="rId5"/>
          <a:stretch>
            <a:fillRect/>
          </a:stretch>
        </p:blipFill>
        <p:spPr>
          <a:xfrm>
            <a:off x="5197078" y="2283461"/>
            <a:ext cx="114300" cy="114300"/>
          </a:xfrm>
          <a:prstGeom prst="rect">
            <a:avLst/>
          </a:prstGeom>
        </p:spPr>
      </p:pic>
      <p:sp>
        <p:nvSpPr>
          <p:cNvPr id="20" name="Text 14"/>
          <p:cNvSpPr/>
          <p:nvPr/>
        </p:nvSpPr>
        <p:spPr>
          <a:xfrm>
            <a:off x="5382816" y="2247742"/>
            <a:ext cx="2318147" cy="182863"/>
          </a:xfrm>
          <a:prstGeom prst="rect">
            <a:avLst/>
          </a:prstGeom>
          <a:noFill/>
          <a:ln/>
        </p:spPr>
        <p:txBody>
          <a:bodyPr wrap="none" lIns="0" tIns="0" rIns="0" bIns="0" rtlCol="0" anchor="t">
            <a:spAutoFit/>
          </a:bodyPr>
          <a:lstStyle/>
          <a:p>
            <a:pPr marL="0" indent="0" algn="l">
              <a:lnSpc>
                <a:spcPts val="1400"/>
              </a:lnSpc>
              <a:buNone/>
            </a:pPr>
            <a:r>
              <a:rPr lang="en-US" sz="784" b="1" dirty="0">
                <a:solidFill>
                  <a:srgbClr val="333333"/>
                </a:solidFill>
                <a:latin typeface="Open Sans" pitchFamily="34" charset="0"/>
                <a:ea typeface="Open Sans" pitchFamily="34" charset="-122"/>
                <a:cs typeface="Open Sans" pitchFamily="34" charset="-120"/>
              </a:rPr>
              <a:t>O que houve:</a:t>
            </a:r>
            <a:r>
              <a:rPr lang="en-US" sz="834" dirty="0">
                <a:solidFill>
                  <a:srgbClr val="333333"/>
                </a:solidFill>
                <a:latin typeface="Open Sans" pitchFamily="34" charset="0"/>
                <a:ea typeface="Open Sans" pitchFamily="34" charset="-122"/>
                <a:cs typeface="Open Sans" pitchFamily="34" charset="-120"/>
              </a:rPr>
              <a:t> Pagamento não identificado.</a:t>
            </a:r>
            <a:endParaRPr lang="en-US" sz="784" dirty="0"/>
          </a:p>
        </p:txBody>
      </p:sp>
      <p:pic>
        <p:nvPicPr>
          <p:cNvPr id="21" name="Image 4" descr="preencoded.png"/>
          <p:cNvPicPr>
            <a:picLocks noChangeAspect="1"/>
          </p:cNvPicPr>
          <p:nvPr/>
        </p:nvPicPr>
        <p:blipFill>
          <a:blip r:embed="rId6"/>
          <a:stretch>
            <a:fillRect/>
          </a:stretch>
        </p:blipFill>
        <p:spPr>
          <a:xfrm>
            <a:off x="5197078" y="2537761"/>
            <a:ext cx="114300" cy="114300"/>
          </a:xfrm>
          <a:prstGeom prst="rect">
            <a:avLst/>
          </a:prstGeom>
        </p:spPr>
      </p:pic>
      <p:sp>
        <p:nvSpPr>
          <p:cNvPr id="22" name="Text 15"/>
          <p:cNvSpPr/>
          <p:nvPr/>
        </p:nvSpPr>
        <p:spPr>
          <a:xfrm>
            <a:off x="5382816" y="2502043"/>
            <a:ext cx="1760934" cy="182863"/>
          </a:xfrm>
          <a:prstGeom prst="rect">
            <a:avLst/>
          </a:prstGeom>
          <a:noFill/>
          <a:ln/>
        </p:spPr>
        <p:txBody>
          <a:bodyPr wrap="none" lIns="0" tIns="0" rIns="0" bIns="0" rtlCol="0" anchor="t">
            <a:spAutoFit/>
          </a:bodyPr>
          <a:lstStyle/>
          <a:p>
            <a:pPr marL="0" indent="0" algn="l">
              <a:lnSpc>
                <a:spcPts val="1400"/>
              </a:lnSpc>
              <a:buNone/>
            </a:pPr>
            <a:r>
              <a:rPr lang="en-US" sz="784" b="1" dirty="0">
                <a:solidFill>
                  <a:srgbClr val="333333"/>
                </a:solidFill>
                <a:latin typeface="Open Sans" pitchFamily="34" charset="0"/>
                <a:ea typeface="Open Sans" pitchFamily="34" charset="-122"/>
                <a:cs typeface="Open Sans" pitchFamily="34" charset="-120"/>
              </a:rPr>
              <a:t>Prazo:</a:t>
            </a:r>
            <a:r>
              <a:rPr lang="en-US" sz="834" dirty="0">
                <a:solidFill>
                  <a:srgbClr val="333333"/>
                </a:solidFill>
                <a:latin typeface="Open Sans" pitchFamily="34" charset="0"/>
                <a:ea typeface="Open Sans" pitchFamily="34" charset="-122"/>
                <a:cs typeface="Open Sans" pitchFamily="34" charset="-120"/>
              </a:rPr>
              <a:t> 48 horas para regularizar.</a:t>
            </a:r>
            <a:endParaRPr lang="en-US" sz="784" dirty="0"/>
          </a:p>
        </p:txBody>
      </p:sp>
      <p:pic>
        <p:nvPicPr>
          <p:cNvPr id="23" name="Image 5" descr="preencoded.png"/>
          <p:cNvPicPr>
            <a:picLocks noChangeAspect="1"/>
          </p:cNvPicPr>
          <p:nvPr/>
        </p:nvPicPr>
        <p:blipFill>
          <a:blip r:embed="rId5"/>
          <a:stretch>
            <a:fillRect/>
          </a:stretch>
        </p:blipFill>
        <p:spPr>
          <a:xfrm>
            <a:off x="5197078" y="2792062"/>
            <a:ext cx="114300" cy="114300"/>
          </a:xfrm>
          <a:prstGeom prst="rect">
            <a:avLst/>
          </a:prstGeom>
        </p:spPr>
      </p:pic>
      <p:sp>
        <p:nvSpPr>
          <p:cNvPr id="24" name="Text 16"/>
          <p:cNvSpPr/>
          <p:nvPr/>
        </p:nvSpPr>
        <p:spPr>
          <a:xfrm>
            <a:off x="5382816" y="2756343"/>
            <a:ext cx="2696766" cy="182863"/>
          </a:xfrm>
          <a:prstGeom prst="rect">
            <a:avLst/>
          </a:prstGeom>
          <a:noFill/>
          <a:ln/>
        </p:spPr>
        <p:txBody>
          <a:bodyPr wrap="none" lIns="0" tIns="0" rIns="0" bIns="0" rtlCol="0" anchor="t">
            <a:spAutoFit/>
          </a:bodyPr>
          <a:lstStyle/>
          <a:p>
            <a:pPr marL="0" indent="0" algn="l">
              <a:lnSpc>
                <a:spcPts val="1400"/>
              </a:lnSpc>
              <a:buNone/>
            </a:pPr>
            <a:r>
              <a:rPr lang="en-US" sz="784" b="1" dirty="0">
                <a:solidFill>
                  <a:srgbClr val="333333"/>
                </a:solidFill>
                <a:latin typeface="Open Sans" pitchFamily="34" charset="0"/>
                <a:ea typeface="Open Sans" pitchFamily="34" charset="-122"/>
                <a:cs typeface="Open Sans" pitchFamily="34" charset="-120"/>
              </a:rPr>
              <a:t>Consequência:</a:t>
            </a:r>
            <a:r>
              <a:rPr lang="en-US" sz="834" dirty="0">
                <a:solidFill>
                  <a:srgbClr val="333333"/>
                </a:solidFill>
                <a:latin typeface="Open Sans" pitchFamily="34" charset="0"/>
                <a:ea typeface="Open Sans" pitchFamily="34" charset="-122"/>
                <a:cs typeface="Open Sans" pitchFamily="34" charset="-120"/>
              </a:rPr>
              <a:t> Risco de cancelamento do serviço.</a:t>
            </a:r>
            <a:endParaRPr lang="en-US" sz="784" dirty="0"/>
          </a:p>
        </p:txBody>
      </p:sp>
      <p:pic>
        <p:nvPicPr>
          <p:cNvPr id="25" name="Image 6" descr="preencoded.png"/>
          <p:cNvPicPr>
            <a:picLocks noChangeAspect="1"/>
          </p:cNvPicPr>
          <p:nvPr/>
        </p:nvPicPr>
        <p:blipFill>
          <a:blip r:embed="rId7"/>
          <a:stretch>
            <a:fillRect/>
          </a:stretch>
        </p:blipFill>
        <p:spPr>
          <a:xfrm>
            <a:off x="7856339" y="3588311"/>
            <a:ext cx="85725" cy="85725"/>
          </a:xfrm>
          <a:prstGeom prst="rect">
            <a:avLst/>
          </a:prstGeom>
        </p:spPr>
      </p:pic>
      <p:sp>
        <p:nvSpPr>
          <p:cNvPr id="26" name="Text 17"/>
          <p:cNvSpPr/>
          <p:nvPr/>
        </p:nvSpPr>
        <p:spPr>
          <a:xfrm>
            <a:off x="7942064" y="3572238"/>
            <a:ext cx="558998" cy="116086"/>
          </a:xfrm>
          <a:prstGeom prst="rect">
            <a:avLst/>
          </a:prstGeom>
          <a:noFill/>
          <a:ln/>
        </p:spPr>
        <p:txBody>
          <a:bodyPr wrap="none" lIns="0" tIns="0" rIns="0" bIns="0" rtlCol="0" anchor="t">
            <a:spAutoFit/>
          </a:bodyPr>
          <a:lstStyle/>
          <a:p>
            <a:pPr marL="0" indent="0" algn="r">
              <a:lnSpc>
                <a:spcPts val="1100"/>
              </a:lnSpc>
              <a:buNone/>
            </a:pPr>
            <a:r>
              <a:rPr lang="en-US" sz="584" b="1" dirty="0">
                <a:solidFill>
                  <a:srgbClr val="00BFA5"/>
                </a:solidFill>
                <a:latin typeface="Open Sans" pitchFamily="34" charset="0"/>
                <a:ea typeface="Open Sans" pitchFamily="34" charset="-122"/>
                <a:cs typeface="Open Sans" pitchFamily="34" charset="-120"/>
              </a:rPr>
              <a:t>ESCANEÁVEL</a:t>
            </a:r>
            <a:endParaRPr lang="en-US" sz="584" dirty="0"/>
          </a:p>
        </p:txBody>
      </p:sp>
      <p:sp>
        <p:nvSpPr>
          <p:cNvPr id="27" name="Shape 18"/>
          <p:cNvSpPr/>
          <p:nvPr/>
        </p:nvSpPr>
        <p:spPr>
          <a:xfrm>
            <a:off x="5125641" y="1323380"/>
            <a:ext cx="566142" cy="137127"/>
          </a:xfrm>
          <a:prstGeom prst="rect">
            <a:avLst/>
          </a:prstGeom>
          <a:solidFill>
            <a:srgbClr val="64FFDA"/>
          </a:solidFill>
          <a:ln/>
        </p:spPr>
        <p:txBody>
          <a:bodyPr/>
          <a:lstStyle/>
          <a:p>
            <a:endParaRPr lang="pt-BR"/>
          </a:p>
        </p:txBody>
      </p:sp>
      <p:sp>
        <p:nvSpPr>
          <p:cNvPr id="28" name="Text 19"/>
          <p:cNvSpPr/>
          <p:nvPr/>
        </p:nvSpPr>
        <p:spPr>
          <a:xfrm>
            <a:off x="5125641" y="1323380"/>
            <a:ext cx="566142" cy="137127"/>
          </a:xfrm>
          <a:prstGeom prst="rect">
            <a:avLst/>
          </a:prstGeom>
          <a:noFill/>
          <a:ln/>
        </p:spPr>
        <p:txBody>
          <a:bodyPr wrap="none" lIns="127508" tIns="42545" rIns="127508" bIns="42545" rtlCol="0" anchor="t">
            <a:spAutoFit/>
          </a:bodyPr>
          <a:lstStyle/>
          <a:p>
            <a:pPr marL="0" indent="0" algn="l">
              <a:lnSpc>
                <a:spcPts val="1100"/>
              </a:lnSpc>
              <a:buNone/>
            </a:pPr>
            <a:r>
              <a:rPr lang="en-US" sz="584" b="1" dirty="0">
                <a:solidFill>
                  <a:srgbClr val="0A192F"/>
                </a:solidFill>
                <a:latin typeface="Montserrat" pitchFamily="34" charset="0"/>
                <a:ea typeface="Montserrat" pitchFamily="34" charset="-122"/>
                <a:cs typeface="Montserrat" pitchFamily="34" charset="-120"/>
              </a:rPr>
              <a:t>UX WRITING</a:t>
            </a:r>
            <a:endParaRPr lang="en-US" sz="584" dirty="0"/>
          </a:p>
        </p:txBody>
      </p:sp>
      <p:sp>
        <p:nvSpPr>
          <p:cNvPr id="29" name="Shape 20"/>
          <p:cNvSpPr/>
          <p:nvPr/>
        </p:nvSpPr>
        <p:spPr>
          <a:xfrm>
            <a:off x="428625" y="4129088"/>
            <a:ext cx="8286750" cy="585788"/>
          </a:xfrm>
          <a:prstGeom prst="rect">
            <a:avLst/>
          </a:prstGeom>
          <a:solidFill>
            <a:srgbClr val="FFFFFF">
              <a:alpha val="5000"/>
            </a:srgbClr>
          </a:solidFill>
          <a:ln w="9144">
            <a:solidFill>
              <a:srgbClr val="FFFFFF">
                <a:alpha val="10000"/>
              </a:srgbClr>
            </a:solidFill>
            <a:prstDash val="solid"/>
          </a:ln>
        </p:spPr>
        <p:txBody>
          <a:bodyPr/>
          <a:lstStyle/>
          <a:p>
            <a:endParaRPr lang="pt-BR"/>
          </a:p>
        </p:txBody>
      </p:sp>
      <p:sp>
        <p:nvSpPr>
          <p:cNvPr id="30" name="Shape 21"/>
          <p:cNvSpPr/>
          <p:nvPr/>
        </p:nvSpPr>
        <p:spPr>
          <a:xfrm>
            <a:off x="1313557" y="4286250"/>
            <a:ext cx="285750" cy="285750"/>
          </a:xfrm>
          <a:prstGeom prst="ellipse">
            <a:avLst/>
          </a:prstGeom>
          <a:solidFill>
            <a:srgbClr val="64FFDA">
              <a:alpha val="10000"/>
            </a:srgbClr>
          </a:solidFill>
          <a:ln/>
        </p:spPr>
        <p:txBody>
          <a:bodyPr/>
          <a:lstStyle/>
          <a:p>
            <a:endParaRPr lang="pt-BR"/>
          </a:p>
        </p:txBody>
      </p:sp>
      <p:pic>
        <p:nvPicPr>
          <p:cNvPr id="31" name="Image 7" descr="preencoded.png"/>
          <p:cNvPicPr>
            <a:picLocks noChangeAspect="1"/>
          </p:cNvPicPr>
          <p:nvPr/>
        </p:nvPicPr>
        <p:blipFill>
          <a:blip r:embed="rId8"/>
          <a:stretch>
            <a:fillRect/>
          </a:stretch>
        </p:blipFill>
        <p:spPr>
          <a:xfrm>
            <a:off x="1392138" y="4364831"/>
            <a:ext cx="128588" cy="128588"/>
          </a:xfrm>
          <a:prstGeom prst="rect">
            <a:avLst/>
          </a:prstGeom>
        </p:spPr>
      </p:pic>
      <p:sp>
        <p:nvSpPr>
          <p:cNvPr id="32" name="Text 22"/>
          <p:cNvSpPr/>
          <p:nvPr/>
        </p:nvSpPr>
        <p:spPr>
          <a:xfrm>
            <a:off x="1706463" y="4341614"/>
            <a:ext cx="544711" cy="175022"/>
          </a:xfrm>
          <a:prstGeom prst="rect">
            <a:avLst/>
          </a:prstGeom>
          <a:noFill/>
          <a:ln/>
        </p:spPr>
        <p:txBody>
          <a:bodyPr wrap="none" lIns="0" tIns="0" rIns="0" bIns="0" rtlCol="0" anchor="t">
            <a:spAutoFit/>
          </a:bodyPr>
          <a:lstStyle/>
          <a:p>
            <a:pPr marL="0" indent="0" algn="l">
              <a:lnSpc>
                <a:spcPts val="1200"/>
              </a:lnSpc>
              <a:buNone/>
            </a:pPr>
            <a:r>
              <a:rPr lang="en-US" sz="942" dirty="0">
                <a:solidFill>
                  <a:srgbClr val="E6F1FF"/>
                </a:solidFill>
                <a:latin typeface="Open Sans" pitchFamily="34" charset="0"/>
                <a:ea typeface="Open Sans" pitchFamily="34" charset="-122"/>
                <a:cs typeface="Open Sans" pitchFamily="34" charset="-120"/>
              </a:rPr>
              <a:t>Voz Ativa</a:t>
            </a:r>
            <a:endParaRPr lang="en-US" sz="942" dirty="0"/>
          </a:p>
        </p:txBody>
      </p:sp>
      <p:sp>
        <p:nvSpPr>
          <p:cNvPr id="33" name="Shape 23"/>
          <p:cNvSpPr/>
          <p:nvPr/>
        </p:nvSpPr>
        <p:spPr>
          <a:xfrm>
            <a:off x="3735288" y="4286250"/>
            <a:ext cx="285750" cy="285750"/>
          </a:xfrm>
          <a:prstGeom prst="ellipse">
            <a:avLst/>
          </a:prstGeom>
          <a:solidFill>
            <a:srgbClr val="64FFDA">
              <a:alpha val="10000"/>
            </a:srgbClr>
          </a:solidFill>
          <a:ln/>
        </p:spPr>
        <p:txBody>
          <a:bodyPr/>
          <a:lstStyle/>
          <a:p>
            <a:endParaRPr lang="pt-BR"/>
          </a:p>
        </p:txBody>
      </p:sp>
      <p:pic>
        <p:nvPicPr>
          <p:cNvPr id="34" name="Image 8" descr="preencoded.png"/>
          <p:cNvPicPr>
            <a:picLocks noChangeAspect="1"/>
          </p:cNvPicPr>
          <p:nvPr/>
        </p:nvPicPr>
        <p:blipFill>
          <a:blip r:embed="rId9"/>
          <a:stretch>
            <a:fillRect/>
          </a:stretch>
        </p:blipFill>
        <p:spPr>
          <a:xfrm>
            <a:off x="3821906" y="4364831"/>
            <a:ext cx="112514" cy="128588"/>
          </a:xfrm>
          <a:prstGeom prst="rect">
            <a:avLst/>
          </a:prstGeom>
        </p:spPr>
      </p:pic>
      <p:sp>
        <p:nvSpPr>
          <p:cNvPr id="35" name="Text 24"/>
          <p:cNvSpPr/>
          <p:nvPr/>
        </p:nvSpPr>
        <p:spPr>
          <a:xfrm>
            <a:off x="4128195" y="4341614"/>
            <a:ext cx="805458" cy="175022"/>
          </a:xfrm>
          <a:prstGeom prst="rect">
            <a:avLst/>
          </a:prstGeom>
          <a:noFill/>
          <a:ln/>
        </p:spPr>
        <p:txBody>
          <a:bodyPr wrap="none" lIns="0" tIns="0" rIns="0" bIns="0" rtlCol="0" anchor="t">
            <a:spAutoFit/>
          </a:bodyPr>
          <a:lstStyle/>
          <a:p>
            <a:pPr marL="0" indent="0" algn="l">
              <a:lnSpc>
                <a:spcPts val="1200"/>
              </a:lnSpc>
              <a:buNone/>
            </a:pPr>
            <a:r>
              <a:rPr lang="en-US" sz="942" dirty="0">
                <a:solidFill>
                  <a:srgbClr val="E6F1FF"/>
                </a:solidFill>
                <a:latin typeface="Open Sans" pitchFamily="34" charset="0"/>
                <a:ea typeface="Open Sans" pitchFamily="34" charset="-122"/>
                <a:cs typeface="Open Sans" pitchFamily="34" charset="-120"/>
              </a:rPr>
              <a:t>Frases Curtas</a:t>
            </a:r>
            <a:endParaRPr lang="en-US" sz="942" dirty="0"/>
          </a:p>
        </p:txBody>
      </p:sp>
      <p:sp>
        <p:nvSpPr>
          <p:cNvPr id="36" name="Shape 25"/>
          <p:cNvSpPr/>
          <p:nvPr/>
        </p:nvSpPr>
        <p:spPr>
          <a:xfrm>
            <a:off x="6417766" y="4286250"/>
            <a:ext cx="285750" cy="285750"/>
          </a:xfrm>
          <a:prstGeom prst="ellipse">
            <a:avLst/>
          </a:prstGeom>
          <a:solidFill>
            <a:srgbClr val="64FFDA">
              <a:alpha val="10000"/>
            </a:srgbClr>
          </a:solidFill>
          <a:ln/>
        </p:spPr>
        <p:txBody>
          <a:bodyPr/>
          <a:lstStyle/>
          <a:p>
            <a:endParaRPr lang="pt-BR"/>
          </a:p>
        </p:txBody>
      </p:sp>
      <p:pic>
        <p:nvPicPr>
          <p:cNvPr id="37" name="Image 9" descr="preencoded.png"/>
          <p:cNvPicPr>
            <a:picLocks noChangeAspect="1"/>
          </p:cNvPicPr>
          <p:nvPr/>
        </p:nvPicPr>
        <p:blipFill>
          <a:blip r:embed="rId10"/>
          <a:stretch>
            <a:fillRect/>
          </a:stretch>
        </p:blipFill>
        <p:spPr>
          <a:xfrm>
            <a:off x="6488311" y="4364831"/>
            <a:ext cx="144661" cy="128588"/>
          </a:xfrm>
          <a:prstGeom prst="rect">
            <a:avLst/>
          </a:prstGeom>
        </p:spPr>
      </p:pic>
      <p:sp>
        <p:nvSpPr>
          <p:cNvPr id="38" name="Text 26"/>
          <p:cNvSpPr/>
          <p:nvPr/>
        </p:nvSpPr>
        <p:spPr>
          <a:xfrm>
            <a:off x="6810673" y="4341614"/>
            <a:ext cx="1019770" cy="175022"/>
          </a:xfrm>
          <a:prstGeom prst="rect">
            <a:avLst/>
          </a:prstGeom>
          <a:noFill/>
          <a:ln/>
        </p:spPr>
        <p:txBody>
          <a:bodyPr wrap="none" lIns="0" tIns="0" rIns="0" bIns="0" rtlCol="0" anchor="t">
            <a:spAutoFit/>
          </a:bodyPr>
          <a:lstStyle/>
          <a:p>
            <a:pPr marL="0" indent="0" algn="l">
              <a:lnSpc>
                <a:spcPts val="1200"/>
              </a:lnSpc>
              <a:buNone/>
            </a:pPr>
            <a:r>
              <a:rPr lang="en-US" sz="942" dirty="0">
                <a:solidFill>
                  <a:srgbClr val="E6F1FF"/>
                </a:solidFill>
                <a:latin typeface="Open Sans" pitchFamily="34" charset="0"/>
                <a:ea typeface="Open Sans" pitchFamily="34" charset="-122"/>
                <a:cs typeface="Open Sans" pitchFamily="34" charset="-120"/>
              </a:rPr>
              <a:t>Hierarquia Visual</a:t>
            </a:r>
            <a:endParaRPr lang="en-US" sz="942"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name="Slide 58">
    <p:spTree>
      <p:nvGrpSpPr>
        <p:cNvPr id="1" name=""/>
        <p:cNvGrpSpPr/>
        <p:nvPr/>
      </p:nvGrpSpPr>
      <p:grpSpPr>
        <a:xfrm>
          <a:off x="0" y="0"/>
          <a:ext cx="0" cy="0"/>
          <a:chOff x="0" y="0"/>
          <a:chExt cx="0" cy="0"/>
        </a:xfrm>
      </p:grpSpPr>
      <p:sp>
        <p:nvSpPr>
          <p:cNvPr id="3" name="Shape 0"/>
          <p:cNvSpPr/>
          <p:nvPr/>
        </p:nvSpPr>
        <p:spPr>
          <a:xfrm>
            <a:off x="428625" y="428625"/>
            <a:ext cx="8286750" cy="723305"/>
          </a:xfrm>
          <a:prstGeom prst="rect">
            <a:avLst/>
          </a:prstGeom>
          <a:solidFill>
            <a:srgbClr val="000000">
              <a:alpha val="0"/>
            </a:srgbClr>
          </a:solidFill>
          <a:ln/>
        </p:spPr>
        <p:txBody>
          <a:bodyPr/>
          <a:lstStyle/>
          <a:p>
            <a:endParaRPr lang="pt-BR"/>
          </a:p>
        </p:txBody>
      </p:sp>
      <p:sp>
        <p:nvSpPr>
          <p:cNvPr id="4" name="Shape 1"/>
          <p:cNvSpPr/>
          <p:nvPr/>
        </p:nvSpPr>
        <p:spPr>
          <a:xfrm>
            <a:off x="428625" y="428625"/>
            <a:ext cx="28575" cy="723305"/>
          </a:xfrm>
          <a:prstGeom prst="rect">
            <a:avLst/>
          </a:prstGeom>
          <a:solidFill>
            <a:srgbClr val="64FFDA"/>
          </a:solidFill>
          <a:ln/>
        </p:spPr>
        <p:txBody>
          <a:bodyPr/>
          <a:lstStyle/>
          <a:p>
            <a:endParaRPr lang="pt-BR"/>
          </a:p>
        </p:txBody>
      </p:sp>
      <p:sp>
        <p:nvSpPr>
          <p:cNvPr id="5" name="Text 2"/>
          <p:cNvSpPr/>
          <p:nvPr/>
        </p:nvSpPr>
        <p:spPr>
          <a:xfrm>
            <a:off x="571500" y="428625"/>
            <a:ext cx="8143875" cy="417909"/>
          </a:xfrm>
          <a:prstGeom prst="rect">
            <a:avLst/>
          </a:prstGeom>
          <a:noFill/>
          <a:ln/>
        </p:spPr>
        <p:txBody>
          <a:bodyPr wrap="none" lIns="0" tIns="0" rIns="0" bIns="0" rtlCol="0" anchor="t">
            <a:spAutoFit/>
          </a:bodyPr>
          <a:lstStyle/>
          <a:p>
            <a:pPr marL="0" indent="0" algn="l">
              <a:lnSpc>
                <a:spcPts val="3200"/>
              </a:lnSpc>
              <a:buNone/>
            </a:pPr>
            <a:r>
              <a:rPr lang="en-US" sz="2436" b="1" dirty="0">
                <a:solidFill>
                  <a:srgbClr val="E6F1FF"/>
                </a:solidFill>
                <a:latin typeface="Montserrat" pitchFamily="34" charset="0"/>
                <a:ea typeface="Montserrat" pitchFamily="34" charset="-122"/>
                <a:cs typeface="Montserrat" pitchFamily="34" charset="-120"/>
              </a:rPr>
              <a:t>DEMO PRÁTICA</a:t>
            </a:r>
            <a:endParaRPr lang="en-US" sz="2436" dirty="0"/>
          </a:p>
        </p:txBody>
      </p:sp>
      <p:sp>
        <p:nvSpPr>
          <p:cNvPr id="6" name="Text 3"/>
          <p:cNvSpPr/>
          <p:nvPr/>
        </p:nvSpPr>
        <p:spPr>
          <a:xfrm>
            <a:off x="571500" y="917972"/>
            <a:ext cx="8143875" cy="233958"/>
          </a:xfrm>
          <a:prstGeom prst="rect">
            <a:avLst/>
          </a:prstGeom>
          <a:noFill/>
          <a:ln/>
        </p:spPr>
        <p:txBody>
          <a:bodyPr wrap="none" lIns="0" tIns="0" rIns="0" bIns="0" rtlCol="0" anchor="t">
            <a:spAutoFit/>
          </a:bodyPr>
          <a:lstStyle/>
          <a:p>
            <a:pPr marL="0" indent="0" algn="l">
              <a:lnSpc>
                <a:spcPts val="1600"/>
              </a:lnSpc>
              <a:buNone/>
            </a:pPr>
            <a:r>
              <a:rPr lang="en-US" sz="1269" dirty="0">
                <a:solidFill>
                  <a:srgbClr val="64FFDA"/>
                </a:solidFill>
                <a:latin typeface="Roboto Mono" pitchFamily="34" charset="0"/>
                <a:ea typeface="Roboto Mono" pitchFamily="34" charset="-122"/>
                <a:cs typeface="Roboto Mono" pitchFamily="34" charset="-120"/>
              </a:rPr>
              <a:t>Cláusula → Infográfico</a:t>
            </a:r>
            <a:endParaRPr lang="en-US" sz="1269" dirty="0"/>
          </a:p>
        </p:txBody>
      </p:sp>
      <p:sp>
        <p:nvSpPr>
          <p:cNvPr id="7" name="Shape 4"/>
          <p:cNvSpPr/>
          <p:nvPr/>
        </p:nvSpPr>
        <p:spPr>
          <a:xfrm>
            <a:off x="428625" y="1437680"/>
            <a:ext cx="3875484" cy="2857500"/>
          </a:xfrm>
          <a:prstGeom prst="rect">
            <a:avLst/>
          </a:prstGeom>
          <a:solidFill>
            <a:srgbClr val="E6F1FF"/>
          </a:solidFill>
          <a:ln w="9144">
            <a:solidFill>
              <a:srgbClr val="A8B2D1"/>
            </a:solidFill>
            <a:prstDash val="solid"/>
          </a:ln>
        </p:spPr>
        <p:txBody>
          <a:bodyPr/>
          <a:lstStyle/>
          <a:p>
            <a:endParaRPr lang="pt-BR"/>
          </a:p>
        </p:txBody>
      </p:sp>
      <p:sp>
        <p:nvSpPr>
          <p:cNvPr id="8" name="Shape 5"/>
          <p:cNvSpPr/>
          <p:nvPr/>
        </p:nvSpPr>
        <p:spPr>
          <a:xfrm>
            <a:off x="571500" y="1330523"/>
            <a:ext cx="978694" cy="135731"/>
          </a:xfrm>
          <a:prstGeom prst="rect">
            <a:avLst/>
          </a:prstGeom>
          <a:solidFill>
            <a:srgbClr val="0A192F"/>
          </a:solidFill>
          <a:ln w="9144">
            <a:solidFill>
              <a:srgbClr val="A8B2D1"/>
            </a:solidFill>
            <a:prstDash val="solid"/>
          </a:ln>
        </p:spPr>
        <p:txBody>
          <a:bodyPr/>
          <a:lstStyle/>
          <a:p>
            <a:endParaRPr lang="pt-BR"/>
          </a:p>
        </p:txBody>
      </p:sp>
      <p:sp>
        <p:nvSpPr>
          <p:cNvPr id="9" name="Text 6"/>
          <p:cNvSpPr/>
          <p:nvPr/>
        </p:nvSpPr>
        <p:spPr>
          <a:xfrm>
            <a:off x="571500" y="1330523"/>
            <a:ext cx="978694" cy="135731"/>
          </a:xfrm>
          <a:prstGeom prst="rect">
            <a:avLst/>
          </a:prstGeom>
          <a:noFill/>
          <a:ln/>
        </p:spPr>
        <p:txBody>
          <a:bodyPr wrap="none" lIns="85090" tIns="0" rIns="85090" bIns="0" rtlCol="0" anchor="t">
            <a:spAutoFit/>
          </a:bodyPr>
          <a:lstStyle/>
          <a:p>
            <a:pPr marL="0" indent="0" algn="l">
              <a:lnSpc>
                <a:spcPts val="900"/>
              </a:lnSpc>
              <a:buNone/>
            </a:pPr>
            <a:r>
              <a:rPr lang="en-US" sz="683" b="1" kern="0" spc="1" dirty="0">
                <a:solidFill>
                  <a:srgbClr val="A8B2D1"/>
                </a:solidFill>
                <a:latin typeface="Montserrat" pitchFamily="34" charset="0"/>
                <a:ea typeface="Montserrat" pitchFamily="34" charset="-122"/>
                <a:cs typeface="Montserrat" pitchFamily="34" charset="-120"/>
              </a:rPr>
              <a:t>TRADICIONAL</a:t>
            </a:r>
            <a:endParaRPr lang="en-US" sz="683" dirty="0"/>
          </a:p>
        </p:txBody>
      </p:sp>
      <p:sp>
        <p:nvSpPr>
          <p:cNvPr id="10" name="Text 7"/>
          <p:cNvSpPr/>
          <p:nvPr/>
        </p:nvSpPr>
        <p:spPr>
          <a:xfrm>
            <a:off x="607219" y="1616273"/>
            <a:ext cx="3511153" cy="1800169"/>
          </a:xfrm>
          <a:prstGeom prst="rect">
            <a:avLst/>
          </a:prstGeom>
          <a:noFill/>
          <a:ln/>
        </p:spPr>
        <p:txBody>
          <a:bodyPr wrap="square" lIns="0" tIns="0" rIns="0" bIns="0" rtlCol="0" anchor="t">
            <a:spAutoFit/>
          </a:bodyPr>
          <a:lstStyle/>
          <a:p>
            <a:pPr marL="0" indent="0" algn="just">
              <a:lnSpc>
                <a:spcPts val="1400"/>
              </a:lnSpc>
              <a:buNone/>
            </a:pPr>
            <a:r>
              <a:rPr lang="en-US" sz="683" b="1" dirty="0">
                <a:solidFill>
                  <a:srgbClr val="0A192F"/>
                </a:solidFill>
                <a:latin typeface="Merriweather" pitchFamily="34" charset="0"/>
                <a:ea typeface="Merriweather" pitchFamily="34" charset="-122"/>
                <a:cs typeface="Merriweather" pitchFamily="34" charset="-120"/>
              </a:rPr>
              <a:t>CLÁUSULA 5ª - DA RENOVAÇÃO:</a:t>
            </a:r>
            <a:r>
              <a:rPr lang="en-US" sz="727" dirty="0">
                <a:solidFill>
                  <a:srgbClr val="0A192F"/>
                </a:solidFill>
                <a:latin typeface="Merriweather" pitchFamily="34" charset="0"/>
                <a:ea typeface="Merriweather" pitchFamily="34" charset="-122"/>
                <a:cs typeface="Merriweather" pitchFamily="34" charset="-120"/>
              </a:rPr>
              <a:t>
 5.1. O presente contrato vigorará pelo prazo de 12 (doze) meses, iniciando-se na data de sua assinatura.
 5.2. Findo o prazo estipulado no item anterior, o contrato renovar-se-á automaticamente por iguais e sucessivos períodos, independentemente de aviso ou notificação, salvo se uma das partes manifestar, por escrito, o desinteresse na continuidade com antecedência mínima de 30 (trinta) dias do término da vigência.</a:t>
            </a:r>
            <a:endParaRPr lang="en-US" sz="727" dirty="0"/>
          </a:p>
        </p:txBody>
      </p:sp>
      <p:pic>
        <p:nvPicPr>
          <p:cNvPr id="11" name="Image 1" descr="preencoded.png"/>
          <p:cNvPicPr>
            <a:picLocks noChangeAspect="1"/>
          </p:cNvPicPr>
          <p:nvPr/>
        </p:nvPicPr>
        <p:blipFill>
          <a:blip r:embed="rId3">
            <a:alphaModFix amt="66000"/>
          </a:blip>
          <a:stretch>
            <a:fillRect/>
          </a:stretch>
        </p:blipFill>
        <p:spPr>
          <a:xfrm>
            <a:off x="4462532" y="2723555"/>
            <a:ext cx="250031" cy="285750"/>
          </a:xfrm>
          <a:prstGeom prst="rect">
            <a:avLst/>
          </a:prstGeom>
        </p:spPr>
      </p:pic>
      <p:sp>
        <p:nvSpPr>
          <p:cNvPr id="12" name="Shape 8"/>
          <p:cNvSpPr/>
          <p:nvPr/>
        </p:nvSpPr>
        <p:spPr>
          <a:xfrm>
            <a:off x="4832747" y="1437680"/>
            <a:ext cx="3882628" cy="2857500"/>
          </a:xfrm>
          <a:prstGeom prst="rect">
            <a:avLst/>
          </a:prstGeom>
          <a:solidFill>
            <a:srgbClr val="64FFDA">
              <a:alpha val="5000"/>
            </a:srgbClr>
          </a:solidFill>
          <a:ln w="9144">
            <a:solidFill>
              <a:srgbClr val="64FFDA"/>
            </a:solidFill>
            <a:prstDash val="solid"/>
          </a:ln>
        </p:spPr>
        <p:txBody>
          <a:bodyPr/>
          <a:lstStyle/>
          <a:p>
            <a:endParaRPr lang="pt-BR"/>
          </a:p>
        </p:txBody>
      </p:sp>
      <p:sp>
        <p:nvSpPr>
          <p:cNvPr id="13" name="Shape 9"/>
          <p:cNvSpPr/>
          <p:nvPr/>
        </p:nvSpPr>
        <p:spPr>
          <a:xfrm>
            <a:off x="4982766" y="1330523"/>
            <a:ext cx="900113" cy="135731"/>
          </a:xfrm>
          <a:prstGeom prst="rect">
            <a:avLst/>
          </a:prstGeom>
          <a:solidFill>
            <a:srgbClr val="0A192F"/>
          </a:solidFill>
          <a:ln w="9144">
            <a:solidFill>
              <a:srgbClr val="64FFDA"/>
            </a:solidFill>
            <a:prstDash val="solid"/>
          </a:ln>
        </p:spPr>
        <p:txBody>
          <a:bodyPr/>
          <a:lstStyle/>
          <a:p>
            <a:endParaRPr lang="pt-BR"/>
          </a:p>
        </p:txBody>
      </p:sp>
      <p:sp>
        <p:nvSpPr>
          <p:cNvPr id="14" name="Text 10"/>
          <p:cNvSpPr/>
          <p:nvPr/>
        </p:nvSpPr>
        <p:spPr>
          <a:xfrm>
            <a:off x="4982766" y="1330523"/>
            <a:ext cx="900113" cy="135731"/>
          </a:xfrm>
          <a:prstGeom prst="rect">
            <a:avLst/>
          </a:prstGeom>
          <a:noFill/>
          <a:ln/>
        </p:spPr>
        <p:txBody>
          <a:bodyPr wrap="none" lIns="85090" tIns="0" rIns="85090" bIns="0" rtlCol="0" anchor="t">
            <a:spAutoFit/>
          </a:bodyPr>
          <a:lstStyle/>
          <a:p>
            <a:pPr marL="0" indent="0" algn="l">
              <a:lnSpc>
                <a:spcPts val="900"/>
              </a:lnSpc>
              <a:buNone/>
            </a:pPr>
            <a:r>
              <a:rPr lang="en-US" sz="683" b="1" kern="0" spc="1" dirty="0">
                <a:solidFill>
                  <a:srgbClr val="64FFDA"/>
                </a:solidFill>
                <a:latin typeface="Montserrat" pitchFamily="34" charset="0"/>
                <a:ea typeface="Montserrat" pitchFamily="34" charset="-122"/>
                <a:cs typeface="Montserrat" pitchFamily="34" charset="-120"/>
              </a:rPr>
              <a:t>VISUAL LAW</a:t>
            </a:r>
            <a:endParaRPr lang="en-US" sz="683" dirty="0"/>
          </a:p>
        </p:txBody>
      </p:sp>
      <p:sp>
        <p:nvSpPr>
          <p:cNvPr id="15" name="Text 11"/>
          <p:cNvSpPr/>
          <p:nvPr/>
        </p:nvSpPr>
        <p:spPr>
          <a:xfrm>
            <a:off x="5018484" y="2559248"/>
            <a:ext cx="3518297" cy="157163"/>
          </a:xfrm>
          <a:prstGeom prst="rect">
            <a:avLst/>
          </a:prstGeom>
          <a:noFill/>
          <a:ln/>
        </p:spPr>
        <p:txBody>
          <a:bodyPr wrap="none" lIns="0" tIns="0" rIns="0" bIns="0" rtlCol="0" anchor="t">
            <a:spAutoFit/>
          </a:bodyPr>
          <a:lstStyle/>
          <a:p>
            <a:pPr marL="0" indent="0" algn="ctr">
              <a:lnSpc>
                <a:spcPts val="1200"/>
              </a:lnSpc>
              <a:buNone/>
            </a:pPr>
            <a:r>
              <a:rPr lang="en-US" sz="885" b="1" dirty="0">
                <a:solidFill>
                  <a:srgbClr val="FFFFFF"/>
                </a:solidFill>
                <a:latin typeface="Montserrat" pitchFamily="34" charset="0"/>
                <a:ea typeface="Montserrat" pitchFamily="34" charset="-122"/>
                <a:cs typeface="Montserrat" pitchFamily="34" charset="-120"/>
              </a:rPr>
              <a:t>Linha do Tempo da Renovação</a:t>
            </a:r>
            <a:endParaRPr lang="en-US" sz="885" dirty="0"/>
          </a:p>
        </p:txBody>
      </p:sp>
      <p:pic>
        <p:nvPicPr>
          <p:cNvPr id="16" name="Image 2" descr="preencoded.png"/>
          <p:cNvPicPr>
            <a:picLocks noChangeAspect="1"/>
          </p:cNvPicPr>
          <p:nvPr/>
        </p:nvPicPr>
        <p:blipFill>
          <a:blip r:embed="rId4"/>
          <a:stretch>
            <a:fillRect/>
          </a:stretch>
        </p:blipFill>
        <p:spPr>
          <a:xfrm>
            <a:off x="5279231" y="2832497"/>
            <a:ext cx="192881" cy="171450"/>
          </a:xfrm>
          <a:prstGeom prst="rect">
            <a:avLst/>
          </a:prstGeom>
        </p:spPr>
      </p:pic>
      <p:sp>
        <p:nvSpPr>
          <p:cNvPr id="17" name="Text 12"/>
          <p:cNvSpPr/>
          <p:nvPr/>
        </p:nvSpPr>
        <p:spPr>
          <a:xfrm>
            <a:off x="5018484" y="3261122"/>
            <a:ext cx="714375" cy="225028"/>
          </a:xfrm>
          <a:prstGeom prst="rect">
            <a:avLst/>
          </a:prstGeom>
          <a:noFill/>
          <a:ln/>
        </p:spPr>
        <p:txBody>
          <a:bodyPr wrap="square" lIns="0" tIns="0" rIns="0" bIns="0" rtlCol="0" anchor="t">
            <a:spAutoFit/>
          </a:bodyPr>
          <a:lstStyle/>
          <a:p>
            <a:pPr marL="0" indent="0" algn="ctr">
              <a:lnSpc>
                <a:spcPts val="800"/>
              </a:lnSpc>
              <a:buNone/>
            </a:pPr>
            <a:r>
              <a:rPr lang="en-US" sz="621" dirty="0">
                <a:solidFill>
                  <a:srgbClr val="64FFDA"/>
                </a:solidFill>
                <a:latin typeface="Roboto Mono" pitchFamily="34" charset="0"/>
                <a:ea typeface="Roboto Mono" pitchFamily="34" charset="-122"/>
                <a:cs typeface="Roboto Mono" pitchFamily="34" charset="-120"/>
              </a:rPr>
              <a:t>Início
Assinatura</a:t>
            </a:r>
            <a:endParaRPr lang="en-US" sz="621" dirty="0"/>
          </a:p>
        </p:txBody>
      </p:sp>
      <p:pic>
        <p:nvPicPr>
          <p:cNvPr id="18" name="Image 3" descr="preencoded.png"/>
          <p:cNvPicPr>
            <a:picLocks noChangeAspect="1"/>
          </p:cNvPicPr>
          <p:nvPr/>
        </p:nvPicPr>
        <p:blipFill>
          <a:blip r:embed="rId5"/>
          <a:stretch>
            <a:fillRect/>
          </a:stretch>
        </p:blipFill>
        <p:spPr>
          <a:xfrm>
            <a:off x="7400925" y="2719983"/>
            <a:ext cx="171450" cy="171450"/>
          </a:xfrm>
          <a:prstGeom prst="rect">
            <a:avLst/>
          </a:prstGeom>
        </p:spPr>
      </p:pic>
      <p:sp>
        <p:nvSpPr>
          <p:cNvPr id="19" name="Text 13"/>
          <p:cNvSpPr/>
          <p:nvPr/>
        </p:nvSpPr>
        <p:spPr>
          <a:xfrm>
            <a:off x="7129463" y="3148608"/>
            <a:ext cx="714375" cy="450056"/>
          </a:xfrm>
          <a:prstGeom prst="rect">
            <a:avLst/>
          </a:prstGeom>
          <a:noFill/>
          <a:ln/>
        </p:spPr>
        <p:txBody>
          <a:bodyPr wrap="square" lIns="0" tIns="0" rIns="0" bIns="0" rtlCol="0" anchor="t">
            <a:spAutoFit/>
          </a:bodyPr>
          <a:lstStyle/>
          <a:p>
            <a:pPr marL="0" indent="0" algn="ctr">
              <a:lnSpc>
                <a:spcPts val="800"/>
              </a:lnSpc>
              <a:buNone/>
            </a:pPr>
            <a:r>
              <a:rPr lang="en-US" sz="621" dirty="0">
                <a:solidFill>
                  <a:srgbClr val="FFCE56"/>
                </a:solidFill>
                <a:latin typeface="Roboto Mono" pitchFamily="34" charset="0"/>
                <a:ea typeface="Roboto Mono" pitchFamily="34" charset="-122"/>
                <a:cs typeface="Roboto Mono" pitchFamily="34" charset="-120"/>
              </a:rPr>
              <a:t>Prazo Limite
Cancelamento
(30 dias antes)</a:t>
            </a:r>
            <a:endParaRPr lang="en-US" sz="621" dirty="0"/>
          </a:p>
        </p:txBody>
      </p:sp>
      <p:pic>
        <p:nvPicPr>
          <p:cNvPr id="20" name="Image 4" descr="preencoded.png"/>
          <p:cNvPicPr>
            <a:picLocks noChangeAspect="1"/>
          </p:cNvPicPr>
          <p:nvPr/>
        </p:nvPicPr>
        <p:blipFill>
          <a:blip r:embed="rId6"/>
          <a:stretch>
            <a:fillRect/>
          </a:stretch>
        </p:blipFill>
        <p:spPr>
          <a:xfrm>
            <a:off x="8093869" y="2832497"/>
            <a:ext cx="171450" cy="171450"/>
          </a:xfrm>
          <a:prstGeom prst="rect">
            <a:avLst/>
          </a:prstGeom>
        </p:spPr>
      </p:pic>
      <p:sp>
        <p:nvSpPr>
          <p:cNvPr id="21" name="Text 14"/>
          <p:cNvSpPr/>
          <p:nvPr/>
        </p:nvSpPr>
        <p:spPr>
          <a:xfrm>
            <a:off x="7822406" y="3261122"/>
            <a:ext cx="714375" cy="225028"/>
          </a:xfrm>
          <a:prstGeom prst="rect">
            <a:avLst/>
          </a:prstGeom>
          <a:noFill/>
          <a:ln/>
        </p:spPr>
        <p:txBody>
          <a:bodyPr wrap="square" lIns="0" tIns="0" rIns="0" bIns="0" rtlCol="0" anchor="t">
            <a:spAutoFit/>
          </a:bodyPr>
          <a:lstStyle/>
          <a:p>
            <a:pPr marL="0" indent="0" algn="ctr">
              <a:lnSpc>
                <a:spcPts val="800"/>
              </a:lnSpc>
              <a:buNone/>
            </a:pPr>
            <a:r>
              <a:rPr lang="en-US" sz="621" dirty="0">
                <a:solidFill>
                  <a:srgbClr val="64FFDA"/>
                </a:solidFill>
                <a:latin typeface="Roboto Mono" pitchFamily="34" charset="0"/>
                <a:ea typeface="Roboto Mono" pitchFamily="34" charset="-122"/>
                <a:cs typeface="Roboto Mono" pitchFamily="34" charset="-120"/>
              </a:rPr>
              <a:t>Renovação
Automática</a:t>
            </a:r>
            <a:endParaRPr lang="en-US" sz="621" dirty="0"/>
          </a:p>
        </p:txBody>
      </p:sp>
      <p:sp>
        <p:nvSpPr>
          <p:cNvPr id="22" name="Shape 15"/>
          <p:cNvSpPr/>
          <p:nvPr/>
        </p:nvSpPr>
        <p:spPr>
          <a:xfrm>
            <a:off x="428625" y="4438055"/>
            <a:ext cx="8286750" cy="403622"/>
          </a:xfrm>
          <a:prstGeom prst="rect">
            <a:avLst/>
          </a:prstGeom>
          <a:solidFill>
            <a:srgbClr val="FFFFFF">
              <a:alpha val="5000"/>
            </a:srgbClr>
          </a:solidFill>
          <a:ln w="9144">
            <a:solidFill>
              <a:srgbClr val="FFFFFF">
                <a:alpha val="10000"/>
              </a:srgbClr>
            </a:solidFill>
            <a:prstDash val="solid"/>
          </a:ln>
        </p:spPr>
        <p:txBody>
          <a:bodyPr/>
          <a:lstStyle/>
          <a:p>
            <a:endParaRPr lang="pt-BR"/>
          </a:p>
        </p:txBody>
      </p:sp>
      <p:pic>
        <p:nvPicPr>
          <p:cNvPr id="23" name="Image 5" descr="preencoded.png"/>
          <p:cNvPicPr>
            <a:picLocks noChangeAspect="1"/>
          </p:cNvPicPr>
          <p:nvPr/>
        </p:nvPicPr>
        <p:blipFill>
          <a:blip r:embed="rId7"/>
          <a:stretch>
            <a:fillRect/>
          </a:stretch>
        </p:blipFill>
        <p:spPr>
          <a:xfrm>
            <a:off x="1152823" y="4546997"/>
            <a:ext cx="192881" cy="171450"/>
          </a:xfrm>
          <a:prstGeom prst="rect">
            <a:avLst/>
          </a:prstGeom>
        </p:spPr>
      </p:pic>
      <p:sp>
        <p:nvSpPr>
          <p:cNvPr id="24" name="Text 16"/>
          <p:cNvSpPr/>
          <p:nvPr/>
        </p:nvSpPr>
        <p:spPr>
          <a:xfrm>
            <a:off x="1452860" y="4545211"/>
            <a:ext cx="6538317" cy="175022"/>
          </a:xfrm>
          <a:prstGeom prst="rect">
            <a:avLst/>
          </a:prstGeom>
          <a:noFill/>
          <a:ln/>
        </p:spPr>
        <p:txBody>
          <a:bodyPr wrap="none" lIns="0" tIns="0" rIns="0" bIns="0" rtlCol="0" anchor="t">
            <a:spAutoFit/>
          </a:bodyPr>
          <a:lstStyle/>
          <a:p>
            <a:pPr marL="0" indent="0" algn="l">
              <a:lnSpc>
                <a:spcPts val="1200"/>
              </a:lnSpc>
              <a:buNone/>
            </a:pPr>
            <a:r>
              <a:rPr lang="en-US" sz="885" b="1" dirty="0">
                <a:solidFill>
                  <a:srgbClr val="E6F1FF"/>
                </a:solidFill>
                <a:latin typeface="Open Sans" pitchFamily="34" charset="0"/>
                <a:ea typeface="Open Sans" pitchFamily="34" charset="-122"/>
                <a:cs typeface="Open Sans" pitchFamily="34" charset="-120"/>
              </a:rPr>
              <a:t>Resultado:</a:t>
            </a:r>
            <a:r>
              <a:rPr lang="en-US" sz="942" dirty="0">
                <a:solidFill>
                  <a:srgbClr val="E6F1FF"/>
                </a:solidFill>
                <a:latin typeface="Open Sans" pitchFamily="34" charset="0"/>
                <a:ea typeface="Open Sans" pitchFamily="34" charset="-122"/>
                <a:cs typeface="Open Sans" pitchFamily="34" charset="-120"/>
              </a:rPr>
              <a:t> O usuário entende o </a:t>
            </a:r>
            <a:r>
              <a:rPr lang="en-US" sz="942" i="1" dirty="0">
                <a:solidFill>
                  <a:srgbClr val="E6F1FF"/>
                </a:solidFill>
                <a:latin typeface="Open Sans" pitchFamily="34" charset="0"/>
                <a:ea typeface="Open Sans" pitchFamily="34" charset="-122"/>
                <a:cs typeface="Open Sans" pitchFamily="34" charset="-120"/>
              </a:rPr>
              <a:t>prazo crítico</a:t>
            </a:r>
            <a:r>
              <a:rPr lang="en-US" sz="942" dirty="0">
                <a:solidFill>
                  <a:srgbClr val="E6F1FF"/>
                </a:solidFill>
                <a:latin typeface="Open Sans" pitchFamily="34" charset="0"/>
                <a:ea typeface="Open Sans" pitchFamily="34" charset="-122"/>
                <a:cs typeface="Open Sans" pitchFamily="34" charset="-120"/>
              </a:rPr>
              <a:t> (30 dias) em segundos, evitando multas e renovações indesejadas.</a:t>
            </a:r>
            <a:endParaRPr lang="en-US" sz="942"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name="Slide 59">
    <p:spTree>
      <p:nvGrpSpPr>
        <p:cNvPr id="1" name=""/>
        <p:cNvGrpSpPr/>
        <p:nvPr/>
      </p:nvGrpSpPr>
      <p:grpSpPr>
        <a:xfrm>
          <a:off x="0" y="0"/>
          <a:ext cx="0" cy="0"/>
          <a:chOff x="0" y="0"/>
          <a:chExt cx="0" cy="0"/>
        </a:xfrm>
      </p:grpSpPr>
      <p:sp>
        <p:nvSpPr>
          <p:cNvPr id="3" name="Shape 0"/>
          <p:cNvSpPr/>
          <p:nvPr/>
        </p:nvSpPr>
        <p:spPr>
          <a:xfrm>
            <a:off x="428625" y="428625"/>
            <a:ext cx="8286750" cy="716161"/>
          </a:xfrm>
          <a:prstGeom prst="rect">
            <a:avLst/>
          </a:prstGeom>
          <a:solidFill>
            <a:srgbClr val="000000">
              <a:alpha val="0"/>
            </a:srgbClr>
          </a:solidFill>
          <a:ln/>
        </p:spPr>
        <p:txBody>
          <a:bodyPr/>
          <a:lstStyle/>
          <a:p>
            <a:endParaRPr lang="pt-BR"/>
          </a:p>
        </p:txBody>
      </p:sp>
      <p:sp>
        <p:nvSpPr>
          <p:cNvPr id="4" name="Shape 1"/>
          <p:cNvSpPr/>
          <p:nvPr/>
        </p:nvSpPr>
        <p:spPr>
          <a:xfrm>
            <a:off x="428625" y="428625"/>
            <a:ext cx="28575" cy="716161"/>
          </a:xfrm>
          <a:prstGeom prst="rect">
            <a:avLst/>
          </a:prstGeom>
          <a:solidFill>
            <a:srgbClr val="64FFDA"/>
          </a:solidFill>
          <a:ln/>
        </p:spPr>
        <p:txBody>
          <a:bodyPr/>
          <a:lstStyle/>
          <a:p>
            <a:endParaRPr lang="pt-BR"/>
          </a:p>
        </p:txBody>
      </p:sp>
      <p:sp>
        <p:nvSpPr>
          <p:cNvPr id="5" name="Text 2"/>
          <p:cNvSpPr/>
          <p:nvPr/>
        </p:nvSpPr>
        <p:spPr>
          <a:xfrm>
            <a:off x="571500" y="428625"/>
            <a:ext cx="8143875" cy="417909"/>
          </a:xfrm>
          <a:prstGeom prst="rect">
            <a:avLst/>
          </a:prstGeom>
          <a:noFill/>
          <a:ln/>
        </p:spPr>
        <p:txBody>
          <a:bodyPr wrap="none" lIns="0" tIns="0" rIns="0" bIns="0" rtlCol="0" anchor="t">
            <a:spAutoFit/>
          </a:bodyPr>
          <a:lstStyle/>
          <a:p>
            <a:pPr marL="0" indent="0" algn="l">
              <a:lnSpc>
                <a:spcPts val="3200"/>
              </a:lnSpc>
              <a:buNone/>
            </a:pPr>
            <a:r>
              <a:rPr lang="en-US" sz="2436" b="1" dirty="0">
                <a:solidFill>
                  <a:srgbClr val="E6F1FF"/>
                </a:solidFill>
                <a:latin typeface="Montserrat" pitchFamily="34" charset="0"/>
                <a:ea typeface="Montserrat" pitchFamily="34" charset="-122"/>
                <a:cs typeface="Montserrat" pitchFamily="34" charset="-120"/>
              </a:rPr>
              <a:t>EXERCÍCIO PRÁTICO</a:t>
            </a:r>
            <a:endParaRPr lang="en-US" sz="2436" dirty="0"/>
          </a:p>
        </p:txBody>
      </p:sp>
      <p:sp>
        <p:nvSpPr>
          <p:cNvPr id="6" name="Text 3"/>
          <p:cNvSpPr/>
          <p:nvPr/>
        </p:nvSpPr>
        <p:spPr>
          <a:xfrm>
            <a:off x="571500" y="917972"/>
            <a:ext cx="8143875" cy="226814"/>
          </a:xfrm>
          <a:prstGeom prst="rect">
            <a:avLst/>
          </a:prstGeom>
          <a:noFill/>
          <a:ln/>
        </p:spPr>
        <p:txBody>
          <a:bodyPr wrap="none" lIns="0" tIns="0" rIns="0" bIns="0" rtlCol="0" anchor="t">
            <a:spAutoFit/>
          </a:bodyPr>
          <a:lstStyle/>
          <a:p>
            <a:pPr marL="0" indent="0" algn="l">
              <a:lnSpc>
                <a:spcPts val="1600"/>
              </a:lnSpc>
              <a:buNone/>
            </a:pPr>
            <a:r>
              <a:rPr lang="en-US" sz="1269" dirty="0">
                <a:solidFill>
                  <a:srgbClr val="64FFDA"/>
                </a:solidFill>
                <a:latin typeface="Roboto Mono" pitchFamily="34" charset="0"/>
                <a:ea typeface="Roboto Mono" pitchFamily="34" charset="-122"/>
                <a:cs typeface="Roboto Mono" pitchFamily="34" charset="-120"/>
              </a:rPr>
              <a:t>Legal Design: Tradução de Cláusula</a:t>
            </a:r>
            <a:endParaRPr lang="en-US" sz="1269" dirty="0"/>
          </a:p>
        </p:txBody>
      </p:sp>
      <p:sp>
        <p:nvSpPr>
          <p:cNvPr id="7" name="Shape 4"/>
          <p:cNvSpPr/>
          <p:nvPr/>
        </p:nvSpPr>
        <p:spPr>
          <a:xfrm>
            <a:off x="428625" y="1359098"/>
            <a:ext cx="5334009" cy="1088641"/>
          </a:xfrm>
          <a:prstGeom prst="rect">
            <a:avLst/>
          </a:prstGeom>
          <a:solidFill>
            <a:srgbClr val="E6E6E6"/>
          </a:solidFill>
          <a:ln/>
        </p:spPr>
        <p:txBody>
          <a:bodyPr/>
          <a:lstStyle/>
          <a:p>
            <a:endParaRPr lang="pt-BR"/>
          </a:p>
        </p:txBody>
      </p:sp>
      <p:sp>
        <p:nvSpPr>
          <p:cNvPr id="8" name="Shape 5"/>
          <p:cNvSpPr/>
          <p:nvPr/>
        </p:nvSpPr>
        <p:spPr>
          <a:xfrm>
            <a:off x="428625" y="1359098"/>
            <a:ext cx="57150" cy="1088641"/>
          </a:xfrm>
          <a:prstGeom prst="rect">
            <a:avLst/>
          </a:prstGeom>
          <a:solidFill>
            <a:srgbClr val="FF6384"/>
          </a:solidFill>
          <a:ln/>
        </p:spPr>
        <p:txBody>
          <a:bodyPr/>
          <a:lstStyle/>
          <a:p>
            <a:endParaRPr lang="pt-BR"/>
          </a:p>
        </p:txBody>
      </p:sp>
      <p:sp>
        <p:nvSpPr>
          <p:cNvPr id="9" name="Shape 6"/>
          <p:cNvSpPr/>
          <p:nvPr/>
        </p:nvSpPr>
        <p:spPr>
          <a:xfrm>
            <a:off x="4303523" y="1251942"/>
            <a:ext cx="1316236" cy="175022"/>
          </a:xfrm>
          <a:prstGeom prst="rect">
            <a:avLst/>
          </a:prstGeom>
          <a:solidFill>
            <a:srgbClr val="FF6384"/>
          </a:solidFill>
          <a:ln/>
        </p:spPr>
        <p:txBody>
          <a:bodyPr/>
          <a:lstStyle/>
          <a:p>
            <a:endParaRPr lang="pt-BR"/>
          </a:p>
        </p:txBody>
      </p:sp>
      <p:sp>
        <p:nvSpPr>
          <p:cNvPr id="10" name="Text 7"/>
          <p:cNvSpPr/>
          <p:nvPr/>
        </p:nvSpPr>
        <p:spPr>
          <a:xfrm>
            <a:off x="4303523" y="1251942"/>
            <a:ext cx="1316236" cy="175022"/>
          </a:xfrm>
          <a:prstGeom prst="rect">
            <a:avLst/>
          </a:prstGeom>
          <a:noFill/>
          <a:ln/>
        </p:spPr>
        <p:txBody>
          <a:bodyPr wrap="square" lIns="127508" tIns="42545" rIns="127508" bIns="42545" rtlCol="0" anchor="t">
            <a:spAutoFit/>
          </a:bodyPr>
          <a:lstStyle/>
          <a:p>
            <a:pPr marL="0" indent="0" algn="l">
              <a:lnSpc>
                <a:spcPts val="800"/>
              </a:lnSpc>
              <a:buNone/>
            </a:pPr>
            <a:r>
              <a:rPr lang="en-US" sz="584" b="1" dirty="0">
                <a:solidFill>
                  <a:srgbClr val="FFFFFF"/>
                </a:solidFill>
                <a:latin typeface="Montserrat" pitchFamily="34" charset="0"/>
                <a:ea typeface="Montserrat" pitchFamily="34" charset="-122"/>
                <a:cs typeface="Montserrat" pitchFamily="34" charset="-120"/>
              </a:rPr>
              <a:t>ORIGINAL (JURIDIQUÊS)</a:t>
            </a:r>
            <a:endParaRPr lang="en-US" sz="584" dirty="0"/>
          </a:p>
        </p:txBody>
      </p:sp>
      <p:sp>
        <p:nvSpPr>
          <p:cNvPr id="11" name="Text 8"/>
          <p:cNvSpPr/>
          <p:nvPr/>
        </p:nvSpPr>
        <p:spPr>
          <a:xfrm>
            <a:off x="607219" y="1537692"/>
            <a:ext cx="4976822" cy="731453"/>
          </a:xfrm>
          <a:prstGeom prst="rect">
            <a:avLst/>
          </a:prstGeom>
          <a:noFill/>
          <a:ln/>
        </p:spPr>
        <p:txBody>
          <a:bodyPr wrap="square" lIns="0" tIns="0" rIns="0" bIns="0" rtlCol="0" anchor="t">
            <a:spAutoFit/>
          </a:bodyPr>
          <a:lstStyle/>
          <a:p>
            <a:pPr marL="0" indent="0" algn="just">
              <a:lnSpc>
                <a:spcPts val="1400"/>
              </a:lnSpc>
              <a:buNone/>
            </a:pPr>
            <a:r>
              <a:rPr lang="en-US" sz="834" dirty="0">
                <a:solidFill>
                  <a:srgbClr val="333333"/>
                </a:solidFill>
                <a:latin typeface="Merriweather" pitchFamily="34" charset="0"/>
                <a:ea typeface="Merriweather" pitchFamily="34" charset="-122"/>
                <a:cs typeface="Merriweather" pitchFamily="34" charset="-120"/>
              </a:rPr>
              <a:t>"O CONTRATANTE declara estar ciente e de pleno acordo, de forma irrevogável e irretratável, que a CONTRATADA poderá utilizar, processar e compartilhar seus dados pessoais, sensíveis ou não, para fins de marketing, parcerias comerciais e quaisquer outras finalidades que julgar convenientes, por prazo indeterminado."</a:t>
            </a:r>
            <a:endParaRPr lang="en-US" sz="834" dirty="0"/>
          </a:p>
        </p:txBody>
      </p:sp>
      <p:pic>
        <p:nvPicPr>
          <p:cNvPr id="12" name="Image 1" descr="preencoded.png"/>
          <p:cNvPicPr>
            <a:picLocks noChangeAspect="1"/>
          </p:cNvPicPr>
          <p:nvPr/>
        </p:nvPicPr>
        <p:blipFill>
          <a:blip r:embed="rId3"/>
          <a:stretch>
            <a:fillRect/>
          </a:stretch>
        </p:blipFill>
        <p:spPr>
          <a:xfrm>
            <a:off x="2988459" y="2640288"/>
            <a:ext cx="214313" cy="285750"/>
          </a:xfrm>
          <a:prstGeom prst="rect">
            <a:avLst/>
          </a:prstGeom>
        </p:spPr>
      </p:pic>
      <p:sp>
        <p:nvSpPr>
          <p:cNvPr id="13" name="Shape 9"/>
          <p:cNvSpPr/>
          <p:nvPr/>
        </p:nvSpPr>
        <p:spPr>
          <a:xfrm>
            <a:off x="428625" y="3122823"/>
            <a:ext cx="5334009" cy="1592052"/>
          </a:xfrm>
          <a:prstGeom prst="rect">
            <a:avLst/>
          </a:prstGeom>
          <a:solidFill>
            <a:srgbClr val="64FFDA">
              <a:alpha val="5000"/>
            </a:srgbClr>
          </a:solidFill>
          <a:ln w="18288">
            <a:solidFill>
              <a:srgbClr val="64FFDA"/>
            </a:solidFill>
            <a:prstDash val="dash"/>
          </a:ln>
        </p:spPr>
        <p:txBody>
          <a:bodyPr/>
          <a:lstStyle/>
          <a:p>
            <a:endParaRPr lang="pt-BR"/>
          </a:p>
        </p:txBody>
      </p:sp>
      <p:sp>
        <p:nvSpPr>
          <p:cNvPr id="14" name="Text 10"/>
          <p:cNvSpPr/>
          <p:nvPr/>
        </p:nvSpPr>
        <p:spPr>
          <a:xfrm>
            <a:off x="2587516" y="3476830"/>
            <a:ext cx="1016198" cy="208955"/>
          </a:xfrm>
          <a:prstGeom prst="rect">
            <a:avLst/>
          </a:prstGeom>
          <a:noFill/>
          <a:ln/>
        </p:spPr>
        <p:txBody>
          <a:bodyPr wrap="none" lIns="0" tIns="0" rIns="0" bIns="0" rtlCol="0" anchor="t">
            <a:spAutoFit/>
          </a:bodyPr>
          <a:lstStyle/>
          <a:p>
            <a:pPr marL="0" indent="0" algn="ctr">
              <a:lnSpc>
                <a:spcPts val="1600"/>
              </a:lnSpc>
              <a:buNone/>
            </a:pPr>
            <a:r>
              <a:rPr lang="en-US" sz="1193" b="1" dirty="0">
                <a:solidFill>
                  <a:srgbClr val="64FFDA"/>
                </a:solidFill>
                <a:latin typeface="Montserrat" pitchFamily="34" charset="0"/>
                <a:ea typeface="Montserrat" pitchFamily="34" charset="-122"/>
                <a:cs typeface="Montserrat" pitchFamily="34" charset="-120"/>
              </a:rPr>
              <a:t>Sua Missão</a:t>
            </a:r>
            <a:endParaRPr lang="en-US" sz="1193" dirty="0"/>
          </a:p>
        </p:txBody>
      </p:sp>
      <p:sp>
        <p:nvSpPr>
          <p:cNvPr id="15" name="Text 11"/>
          <p:cNvSpPr/>
          <p:nvPr/>
        </p:nvSpPr>
        <p:spPr>
          <a:xfrm>
            <a:off x="1151623" y="3792941"/>
            <a:ext cx="3887986" cy="175022"/>
          </a:xfrm>
          <a:prstGeom prst="rect">
            <a:avLst/>
          </a:prstGeom>
          <a:noFill/>
          <a:ln/>
        </p:spPr>
        <p:txBody>
          <a:bodyPr wrap="none" lIns="0" tIns="0" rIns="0" bIns="0" rtlCol="0" anchor="t">
            <a:spAutoFit/>
          </a:bodyPr>
          <a:lstStyle/>
          <a:p>
            <a:pPr marL="0" indent="0" algn="ctr">
              <a:lnSpc>
                <a:spcPts val="1200"/>
              </a:lnSpc>
              <a:buNone/>
            </a:pPr>
            <a:r>
              <a:rPr lang="en-US" sz="942" dirty="0">
                <a:solidFill>
                  <a:srgbClr val="E6F1FF"/>
                </a:solidFill>
                <a:latin typeface="Open Sans" pitchFamily="34" charset="0"/>
                <a:ea typeface="Open Sans" pitchFamily="34" charset="-122"/>
                <a:cs typeface="Open Sans" pitchFamily="34" charset="-120"/>
              </a:rPr>
              <a:t>Reescreva esta cláusula para que uma criança de 12 anos entenda.</a:t>
            </a:r>
            <a:endParaRPr lang="en-US" sz="942" dirty="0"/>
          </a:p>
        </p:txBody>
      </p:sp>
      <p:sp>
        <p:nvSpPr>
          <p:cNvPr id="16" name="Shape 12"/>
          <p:cNvSpPr/>
          <p:nvPr/>
        </p:nvSpPr>
        <p:spPr>
          <a:xfrm>
            <a:off x="1778487" y="4110837"/>
            <a:ext cx="917972" cy="250031"/>
          </a:xfrm>
          <a:prstGeom prst="roundRect">
            <a:avLst/>
          </a:prstGeom>
          <a:solidFill>
            <a:srgbClr val="FFFFFF">
              <a:alpha val="10000"/>
            </a:srgbClr>
          </a:solidFill>
          <a:ln/>
        </p:spPr>
        <p:txBody>
          <a:bodyPr/>
          <a:lstStyle/>
          <a:p>
            <a:endParaRPr lang="pt-BR"/>
          </a:p>
        </p:txBody>
      </p:sp>
      <p:pic>
        <p:nvPicPr>
          <p:cNvPr id="17" name="Image 2" descr="preencoded.png"/>
          <p:cNvPicPr>
            <a:picLocks noChangeAspect="1"/>
          </p:cNvPicPr>
          <p:nvPr/>
        </p:nvPicPr>
        <p:blipFill>
          <a:blip r:embed="rId4"/>
          <a:stretch>
            <a:fillRect/>
          </a:stretch>
        </p:blipFill>
        <p:spPr>
          <a:xfrm>
            <a:off x="1885643" y="4185847"/>
            <a:ext cx="100013" cy="100013"/>
          </a:xfrm>
          <a:prstGeom prst="rect">
            <a:avLst/>
          </a:prstGeom>
        </p:spPr>
      </p:pic>
      <p:sp>
        <p:nvSpPr>
          <p:cNvPr id="18" name="Text 13"/>
          <p:cNvSpPr/>
          <p:nvPr/>
        </p:nvSpPr>
        <p:spPr>
          <a:xfrm>
            <a:off x="2042806" y="4167987"/>
            <a:ext cx="546497" cy="135731"/>
          </a:xfrm>
          <a:prstGeom prst="rect">
            <a:avLst/>
          </a:prstGeom>
          <a:noFill/>
          <a:ln/>
        </p:spPr>
        <p:txBody>
          <a:bodyPr wrap="none" lIns="0" tIns="0" rIns="0" bIns="0" rtlCol="0" anchor="t">
            <a:spAutoFit/>
          </a:bodyPr>
          <a:lstStyle/>
          <a:p>
            <a:pPr marL="0" indent="0" algn="ctr">
              <a:lnSpc>
                <a:spcPts val="900"/>
              </a:lnSpc>
              <a:buNone/>
            </a:pPr>
            <a:r>
              <a:rPr lang="en-US" sz="727" dirty="0">
                <a:solidFill>
                  <a:srgbClr val="FFFFFF"/>
                </a:solidFill>
                <a:latin typeface="Open Sans" pitchFamily="34" charset="0"/>
                <a:ea typeface="Open Sans" pitchFamily="34" charset="-122"/>
                <a:cs typeface="Open Sans" pitchFamily="34" charset="-120"/>
              </a:rPr>
              <a:t>Use Tópicos</a:t>
            </a:r>
            <a:endParaRPr lang="en-US" sz="727" dirty="0"/>
          </a:p>
        </p:txBody>
      </p:sp>
      <p:sp>
        <p:nvSpPr>
          <p:cNvPr id="19" name="Shape 14"/>
          <p:cNvSpPr/>
          <p:nvPr/>
        </p:nvSpPr>
        <p:spPr>
          <a:xfrm>
            <a:off x="2839334" y="4110837"/>
            <a:ext cx="766167" cy="250031"/>
          </a:xfrm>
          <a:prstGeom prst="roundRect">
            <a:avLst/>
          </a:prstGeom>
          <a:solidFill>
            <a:srgbClr val="FFFFFF">
              <a:alpha val="10000"/>
            </a:srgbClr>
          </a:solidFill>
          <a:ln/>
        </p:spPr>
        <p:txBody>
          <a:bodyPr/>
          <a:lstStyle/>
          <a:p>
            <a:endParaRPr lang="pt-BR"/>
          </a:p>
        </p:txBody>
      </p:sp>
      <p:pic>
        <p:nvPicPr>
          <p:cNvPr id="20" name="Image 3" descr="preencoded.png"/>
          <p:cNvPicPr>
            <a:picLocks noChangeAspect="1"/>
          </p:cNvPicPr>
          <p:nvPr/>
        </p:nvPicPr>
        <p:blipFill>
          <a:blip r:embed="rId5"/>
          <a:stretch>
            <a:fillRect/>
          </a:stretch>
        </p:blipFill>
        <p:spPr>
          <a:xfrm>
            <a:off x="2946490" y="4185847"/>
            <a:ext cx="87511" cy="100013"/>
          </a:xfrm>
          <a:prstGeom prst="rect">
            <a:avLst/>
          </a:prstGeom>
        </p:spPr>
      </p:pic>
      <p:sp>
        <p:nvSpPr>
          <p:cNvPr id="21" name="Text 15"/>
          <p:cNvSpPr/>
          <p:nvPr/>
        </p:nvSpPr>
        <p:spPr>
          <a:xfrm>
            <a:off x="3091151" y="4167987"/>
            <a:ext cx="407194" cy="135731"/>
          </a:xfrm>
          <a:prstGeom prst="rect">
            <a:avLst/>
          </a:prstGeom>
          <a:noFill/>
          <a:ln/>
        </p:spPr>
        <p:txBody>
          <a:bodyPr wrap="none" lIns="0" tIns="0" rIns="0" bIns="0" rtlCol="0" anchor="t">
            <a:spAutoFit/>
          </a:bodyPr>
          <a:lstStyle/>
          <a:p>
            <a:pPr marL="0" indent="0" algn="ctr">
              <a:lnSpc>
                <a:spcPts val="900"/>
              </a:lnSpc>
              <a:buNone/>
            </a:pPr>
            <a:r>
              <a:rPr lang="en-US" sz="727" dirty="0">
                <a:solidFill>
                  <a:srgbClr val="FFFFFF"/>
                </a:solidFill>
                <a:latin typeface="Open Sans" pitchFamily="34" charset="0"/>
                <a:ea typeface="Open Sans" pitchFamily="34" charset="-122"/>
                <a:cs typeface="Open Sans" pitchFamily="34" charset="-120"/>
              </a:rPr>
              <a:t>Voz Ativa</a:t>
            </a:r>
            <a:endParaRPr lang="en-US" sz="727" dirty="0"/>
          </a:p>
        </p:txBody>
      </p:sp>
      <p:sp>
        <p:nvSpPr>
          <p:cNvPr id="22" name="Shape 16"/>
          <p:cNvSpPr/>
          <p:nvPr/>
        </p:nvSpPr>
        <p:spPr>
          <a:xfrm>
            <a:off x="3748376" y="4110837"/>
            <a:ext cx="664369" cy="250031"/>
          </a:xfrm>
          <a:prstGeom prst="roundRect">
            <a:avLst/>
          </a:prstGeom>
          <a:solidFill>
            <a:srgbClr val="FFFFFF">
              <a:alpha val="10000"/>
            </a:srgbClr>
          </a:solidFill>
          <a:ln/>
        </p:spPr>
        <p:txBody>
          <a:bodyPr/>
          <a:lstStyle/>
          <a:p>
            <a:endParaRPr lang="pt-BR"/>
          </a:p>
        </p:txBody>
      </p:sp>
      <p:pic>
        <p:nvPicPr>
          <p:cNvPr id="23" name="Image 4" descr="preencoded.png"/>
          <p:cNvPicPr>
            <a:picLocks noChangeAspect="1"/>
          </p:cNvPicPr>
          <p:nvPr/>
        </p:nvPicPr>
        <p:blipFill>
          <a:blip r:embed="rId6"/>
          <a:stretch>
            <a:fillRect/>
          </a:stretch>
        </p:blipFill>
        <p:spPr>
          <a:xfrm>
            <a:off x="3855532" y="4185847"/>
            <a:ext cx="100013" cy="100013"/>
          </a:xfrm>
          <a:prstGeom prst="rect">
            <a:avLst/>
          </a:prstGeom>
        </p:spPr>
      </p:pic>
      <p:sp>
        <p:nvSpPr>
          <p:cNvPr id="24" name="Text 17"/>
          <p:cNvSpPr/>
          <p:nvPr/>
        </p:nvSpPr>
        <p:spPr>
          <a:xfrm>
            <a:off x="4012695" y="4167987"/>
            <a:ext cx="292894" cy="135731"/>
          </a:xfrm>
          <a:prstGeom prst="rect">
            <a:avLst/>
          </a:prstGeom>
          <a:noFill/>
          <a:ln/>
        </p:spPr>
        <p:txBody>
          <a:bodyPr wrap="none" lIns="0" tIns="0" rIns="0" bIns="0" rtlCol="0" anchor="t">
            <a:spAutoFit/>
          </a:bodyPr>
          <a:lstStyle/>
          <a:p>
            <a:pPr marL="0" indent="0" algn="ctr">
              <a:lnSpc>
                <a:spcPts val="900"/>
              </a:lnSpc>
              <a:buNone/>
            </a:pPr>
            <a:r>
              <a:rPr lang="en-US" sz="727" dirty="0">
                <a:solidFill>
                  <a:srgbClr val="FFFFFF"/>
                </a:solidFill>
                <a:latin typeface="Open Sans" pitchFamily="34" charset="0"/>
                <a:ea typeface="Open Sans" pitchFamily="34" charset="-122"/>
                <a:cs typeface="Open Sans" pitchFamily="34" charset="-120"/>
              </a:rPr>
              <a:t>Ícones</a:t>
            </a:r>
            <a:endParaRPr lang="en-US" sz="727" dirty="0"/>
          </a:p>
        </p:txBody>
      </p:sp>
      <p:sp>
        <p:nvSpPr>
          <p:cNvPr id="25" name="Shape 18"/>
          <p:cNvSpPr/>
          <p:nvPr/>
        </p:nvSpPr>
        <p:spPr>
          <a:xfrm>
            <a:off x="6048384" y="1359098"/>
            <a:ext cx="2666991" cy="2757488"/>
          </a:xfrm>
          <a:prstGeom prst="rect">
            <a:avLst/>
          </a:prstGeom>
          <a:solidFill>
            <a:srgbClr val="FFFFFF">
              <a:alpha val="3000"/>
            </a:srgbClr>
          </a:solidFill>
          <a:ln/>
        </p:spPr>
        <p:txBody>
          <a:bodyPr/>
          <a:lstStyle/>
          <a:p>
            <a:endParaRPr lang="pt-BR"/>
          </a:p>
        </p:txBody>
      </p:sp>
      <p:pic>
        <p:nvPicPr>
          <p:cNvPr id="26" name="Image 5" descr="preencoded.png"/>
          <p:cNvPicPr>
            <a:picLocks noChangeAspect="1"/>
          </p:cNvPicPr>
          <p:nvPr/>
        </p:nvPicPr>
        <p:blipFill>
          <a:blip r:embed="rId7"/>
          <a:stretch>
            <a:fillRect/>
          </a:stretch>
        </p:blipFill>
        <p:spPr>
          <a:xfrm>
            <a:off x="6191259" y="1516261"/>
            <a:ext cx="96441" cy="128588"/>
          </a:xfrm>
          <a:prstGeom prst="rect">
            <a:avLst/>
          </a:prstGeom>
        </p:spPr>
      </p:pic>
      <p:sp>
        <p:nvSpPr>
          <p:cNvPr id="27" name="Text 19"/>
          <p:cNvSpPr/>
          <p:nvPr/>
        </p:nvSpPr>
        <p:spPr>
          <a:xfrm>
            <a:off x="6359137" y="1501973"/>
            <a:ext cx="959048" cy="157163"/>
          </a:xfrm>
          <a:prstGeom prst="rect">
            <a:avLst/>
          </a:prstGeom>
          <a:noFill/>
          <a:ln/>
        </p:spPr>
        <p:txBody>
          <a:bodyPr wrap="none" lIns="0" tIns="0" rIns="0" bIns="0" rtlCol="0" anchor="t">
            <a:spAutoFit/>
          </a:bodyPr>
          <a:lstStyle/>
          <a:p>
            <a:pPr marL="0" indent="0" algn="l">
              <a:lnSpc>
                <a:spcPts val="1200"/>
              </a:lnSpc>
              <a:buNone/>
            </a:pPr>
            <a:r>
              <a:rPr lang="en-US" sz="885" b="1" dirty="0">
                <a:solidFill>
                  <a:srgbClr val="FFCE56"/>
                </a:solidFill>
                <a:latin typeface="Montserrat" pitchFamily="34" charset="0"/>
                <a:ea typeface="Montserrat" pitchFamily="34" charset="-122"/>
                <a:cs typeface="Montserrat" pitchFamily="34" charset="-120"/>
              </a:rPr>
              <a:t>Dicas de Ouro</a:t>
            </a:r>
            <a:endParaRPr lang="en-US" sz="885" dirty="0"/>
          </a:p>
        </p:txBody>
      </p:sp>
      <p:sp>
        <p:nvSpPr>
          <p:cNvPr id="28" name="Text 20"/>
          <p:cNvSpPr/>
          <p:nvPr/>
        </p:nvSpPr>
        <p:spPr>
          <a:xfrm>
            <a:off x="6191259" y="1802011"/>
            <a:ext cx="142875" cy="280002"/>
          </a:xfrm>
          <a:prstGeom prst="rect">
            <a:avLst/>
          </a:prstGeom>
          <a:noFill/>
          <a:ln/>
        </p:spPr>
        <p:txBody>
          <a:bodyPr wrap="square" lIns="0" tIns="0" rIns="0" bIns="0" rtlCol="0" anchor="t">
            <a:spAutoFit/>
          </a:bodyPr>
          <a:lstStyle/>
          <a:p>
            <a:pPr marL="0" indent="0" algn="l">
              <a:lnSpc>
                <a:spcPts val="1100"/>
              </a:lnSpc>
              <a:buNone/>
            </a:pPr>
            <a:r>
              <a:rPr lang="en-US" sz="683" b="1" dirty="0">
                <a:solidFill>
                  <a:srgbClr val="FFCE56"/>
                </a:solidFill>
                <a:latin typeface="Open Sans" pitchFamily="34" charset="0"/>
                <a:ea typeface="Open Sans" pitchFamily="34" charset="-122"/>
                <a:cs typeface="Open Sans" pitchFamily="34" charset="-120"/>
              </a:rPr>
              <a:t>1.</a:t>
            </a:r>
            <a:endParaRPr lang="en-US" sz="683" dirty="0"/>
          </a:p>
        </p:txBody>
      </p:sp>
      <p:sp>
        <p:nvSpPr>
          <p:cNvPr id="29" name="Text 21"/>
          <p:cNvSpPr/>
          <p:nvPr/>
        </p:nvSpPr>
        <p:spPr>
          <a:xfrm>
            <a:off x="6405572" y="1802011"/>
            <a:ext cx="2166928" cy="280002"/>
          </a:xfrm>
          <a:prstGeom prst="rect">
            <a:avLst/>
          </a:prstGeom>
          <a:noFill/>
          <a:ln/>
        </p:spPr>
        <p:txBody>
          <a:bodyPr wrap="square" lIns="0" tIns="0" rIns="0" bIns="0" rtlCol="0" anchor="t">
            <a:spAutoFit/>
          </a:bodyPr>
          <a:lstStyle/>
          <a:p>
            <a:pPr marL="0" indent="0" algn="l">
              <a:lnSpc>
                <a:spcPts val="1100"/>
              </a:lnSpc>
              <a:buNone/>
            </a:pPr>
            <a:r>
              <a:rPr lang="en-US" sz="727" dirty="0">
                <a:solidFill>
                  <a:srgbClr val="A8B2D1"/>
                </a:solidFill>
                <a:latin typeface="Open Sans" pitchFamily="34" charset="0"/>
                <a:ea typeface="Open Sans" pitchFamily="34" charset="-122"/>
                <a:cs typeface="Open Sans" pitchFamily="34" charset="-120"/>
              </a:rPr>
              <a:t>Elimine palavras vazias ("de pleno acordo", "irrevogável").</a:t>
            </a:r>
            <a:endParaRPr lang="en-US" sz="727" dirty="0"/>
          </a:p>
        </p:txBody>
      </p:sp>
      <p:sp>
        <p:nvSpPr>
          <p:cNvPr id="30" name="Text 22"/>
          <p:cNvSpPr/>
          <p:nvPr/>
        </p:nvSpPr>
        <p:spPr>
          <a:xfrm>
            <a:off x="6191259" y="2189169"/>
            <a:ext cx="142875" cy="280002"/>
          </a:xfrm>
          <a:prstGeom prst="rect">
            <a:avLst/>
          </a:prstGeom>
          <a:noFill/>
          <a:ln/>
        </p:spPr>
        <p:txBody>
          <a:bodyPr wrap="square" lIns="0" tIns="0" rIns="0" bIns="0" rtlCol="0" anchor="t">
            <a:spAutoFit/>
          </a:bodyPr>
          <a:lstStyle/>
          <a:p>
            <a:pPr marL="0" indent="0" algn="l">
              <a:lnSpc>
                <a:spcPts val="1100"/>
              </a:lnSpc>
              <a:buNone/>
            </a:pPr>
            <a:r>
              <a:rPr lang="en-US" sz="683" b="1" dirty="0">
                <a:solidFill>
                  <a:srgbClr val="FFCE56"/>
                </a:solidFill>
                <a:latin typeface="Open Sans" pitchFamily="34" charset="0"/>
                <a:ea typeface="Open Sans" pitchFamily="34" charset="-122"/>
                <a:cs typeface="Open Sans" pitchFamily="34" charset="-120"/>
              </a:rPr>
              <a:t>2.</a:t>
            </a:r>
            <a:endParaRPr lang="en-US" sz="683" dirty="0"/>
          </a:p>
        </p:txBody>
      </p:sp>
      <p:sp>
        <p:nvSpPr>
          <p:cNvPr id="31" name="Text 23"/>
          <p:cNvSpPr/>
          <p:nvPr/>
        </p:nvSpPr>
        <p:spPr>
          <a:xfrm>
            <a:off x="6405572" y="2189169"/>
            <a:ext cx="2166928" cy="280002"/>
          </a:xfrm>
          <a:prstGeom prst="rect">
            <a:avLst/>
          </a:prstGeom>
          <a:noFill/>
          <a:ln/>
        </p:spPr>
        <p:txBody>
          <a:bodyPr wrap="square" lIns="0" tIns="0" rIns="0" bIns="0" rtlCol="0" anchor="t">
            <a:spAutoFit/>
          </a:bodyPr>
          <a:lstStyle/>
          <a:p>
            <a:pPr marL="0" indent="0" algn="l">
              <a:lnSpc>
                <a:spcPts val="1100"/>
              </a:lnSpc>
              <a:buNone/>
            </a:pPr>
            <a:r>
              <a:rPr lang="en-US" sz="727" dirty="0">
                <a:solidFill>
                  <a:srgbClr val="A8B2D1"/>
                </a:solidFill>
                <a:latin typeface="Open Sans" pitchFamily="34" charset="0"/>
                <a:ea typeface="Open Sans" pitchFamily="34" charset="-122"/>
                <a:cs typeface="Open Sans" pitchFamily="34" charset="-120"/>
              </a:rPr>
              <a:t>Quebre o texto em frases curtas. Sujeito + Verbo + Predicado.</a:t>
            </a:r>
            <a:endParaRPr lang="en-US" sz="727" dirty="0"/>
          </a:p>
        </p:txBody>
      </p:sp>
      <p:sp>
        <p:nvSpPr>
          <p:cNvPr id="32" name="Text 24"/>
          <p:cNvSpPr/>
          <p:nvPr/>
        </p:nvSpPr>
        <p:spPr>
          <a:xfrm>
            <a:off x="6191259" y="2576326"/>
            <a:ext cx="142875" cy="280002"/>
          </a:xfrm>
          <a:prstGeom prst="rect">
            <a:avLst/>
          </a:prstGeom>
          <a:noFill/>
          <a:ln/>
        </p:spPr>
        <p:txBody>
          <a:bodyPr wrap="square" lIns="0" tIns="0" rIns="0" bIns="0" rtlCol="0" anchor="t">
            <a:spAutoFit/>
          </a:bodyPr>
          <a:lstStyle/>
          <a:p>
            <a:pPr marL="0" indent="0" algn="l">
              <a:lnSpc>
                <a:spcPts val="1100"/>
              </a:lnSpc>
              <a:buNone/>
            </a:pPr>
            <a:r>
              <a:rPr lang="en-US" sz="683" b="1" dirty="0">
                <a:solidFill>
                  <a:srgbClr val="FFCE56"/>
                </a:solidFill>
                <a:latin typeface="Open Sans" pitchFamily="34" charset="0"/>
                <a:ea typeface="Open Sans" pitchFamily="34" charset="-122"/>
                <a:cs typeface="Open Sans" pitchFamily="34" charset="-120"/>
              </a:rPr>
              <a:t>3.</a:t>
            </a:r>
            <a:endParaRPr lang="en-US" sz="683" dirty="0"/>
          </a:p>
        </p:txBody>
      </p:sp>
      <p:sp>
        <p:nvSpPr>
          <p:cNvPr id="33" name="Text 25"/>
          <p:cNvSpPr/>
          <p:nvPr/>
        </p:nvSpPr>
        <p:spPr>
          <a:xfrm>
            <a:off x="6405572" y="2576326"/>
            <a:ext cx="2166928" cy="280002"/>
          </a:xfrm>
          <a:prstGeom prst="rect">
            <a:avLst/>
          </a:prstGeom>
          <a:noFill/>
          <a:ln/>
        </p:spPr>
        <p:txBody>
          <a:bodyPr wrap="square" lIns="0" tIns="0" rIns="0" bIns="0" rtlCol="0" anchor="t">
            <a:spAutoFit/>
          </a:bodyPr>
          <a:lstStyle/>
          <a:p>
            <a:pPr marL="0" indent="0" algn="l">
              <a:lnSpc>
                <a:spcPts val="1100"/>
              </a:lnSpc>
              <a:buNone/>
            </a:pPr>
            <a:r>
              <a:rPr lang="en-US" sz="727" dirty="0">
                <a:solidFill>
                  <a:srgbClr val="A8B2D1"/>
                </a:solidFill>
                <a:latin typeface="Open Sans" pitchFamily="34" charset="0"/>
                <a:ea typeface="Open Sans" pitchFamily="34" charset="-122"/>
                <a:cs typeface="Open Sans" pitchFamily="34" charset="-120"/>
              </a:rPr>
              <a:t>Seja específico. "Fins de marketing" é vago. Diga: "Enviar promoções por e-mail".</a:t>
            </a:r>
            <a:endParaRPr lang="en-US" sz="727" dirty="0"/>
          </a:p>
        </p:txBody>
      </p:sp>
      <p:sp>
        <p:nvSpPr>
          <p:cNvPr id="34" name="Text 26"/>
          <p:cNvSpPr/>
          <p:nvPr/>
        </p:nvSpPr>
        <p:spPr>
          <a:xfrm>
            <a:off x="6191259" y="2963484"/>
            <a:ext cx="142875" cy="280002"/>
          </a:xfrm>
          <a:prstGeom prst="rect">
            <a:avLst/>
          </a:prstGeom>
          <a:noFill/>
          <a:ln/>
        </p:spPr>
        <p:txBody>
          <a:bodyPr wrap="square" lIns="0" tIns="0" rIns="0" bIns="0" rtlCol="0" anchor="t">
            <a:spAutoFit/>
          </a:bodyPr>
          <a:lstStyle/>
          <a:p>
            <a:pPr marL="0" indent="0" algn="l">
              <a:lnSpc>
                <a:spcPts val="1100"/>
              </a:lnSpc>
              <a:buNone/>
            </a:pPr>
            <a:r>
              <a:rPr lang="en-US" sz="683" b="1" dirty="0">
                <a:solidFill>
                  <a:srgbClr val="FFCE56"/>
                </a:solidFill>
                <a:latin typeface="Open Sans" pitchFamily="34" charset="0"/>
                <a:ea typeface="Open Sans" pitchFamily="34" charset="-122"/>
                <a:cs typeface="Open Sans" pitchFamily="34" charset="-120"/>
              </a:rPr>
              <a:t>4.</a:t>
            </a:r>
            <a:endParaRPr lang="en-US" sz="683" dirty="0"/>
          </a:p>
        </p:txBody>
      </p:sp>
      <p:sp>
        <p:nvSpPr>
          <p:cNvPr id="35" name="Text 27"/>
          <p:cNvSpPr/>
          <p:nvPr/>
        </p:nvSpPr>
        <p:spPr>
          <a:xfrm>
            <a:off x="6405572" y="2963484"/>
            <a:ext cx="2166928" cy="280002"/>
          </a:xfrm>
          <a:prstGeom prst="rect">
            <a:avLst/>
          </a:prstGeom>
          <a:noFill/>
          <a:ln/>
        </p:spPr>
        <p:txBody>
          <a:bodyPr wrap="square" lIns="0" tIns="0" rIns="0" bIns="0" rtlCol="0" anchor="t">
            <a:spAutoFit/>
          </a:bodyPr>
          <a:lstStyle/>
          <a:p>
            <a:pPr marL="0" indent="0" algn="l">
              <a:lnSpc>
                <a:spcPts val="1100"/>
              </a:lnSpc>
              <a:buNone/>
            </a:pPr>
            <a:r>
              <a:rPr lang="en-US" sz="727" dirty="0">
                <a:solidFill>
                  <a:srgbClr val="A8B2D1"/>
                </a:solidFill>
                <a:latin typeface="Open Sans" pitchFamily="34" charset="0"/>
                <a:ea typeface="Open Sans" pitchFamily="34" charset="-122"/>
                <a:cs typeface="Open Sans" pitchFamily="34" charset="-120"/>
              </a:rPr>
              <a:t>Use títulos claros. Ex: "Como usamos seus dados".</a:t>
            </a:r>
            <a:endParaRPr lang="en-US" sz="727" dirty="0"/>
          </a:p>
        </p:txBody>
      </p:sp>
      <p:sp>
        <p:nvSpPr>
          <p:cNvPr id="36" name="Shape 28"/>
          <p:cNvSpPr/>
          <p:nvPr/>
        </p:nvSpPr>
        <p:spPr>
          <a:xfrm>
            <a:off x="6048384" y="4259461"/>
            <a:ext cx="2666991" cy="455414"/>
          </a:xfrm>
          <a:prstGeom prst="rect">
            <a:avLst/>
          </a:prstGeom>
          <a:solidFill>
            <a:srgbClr val="020C1B"/>
          </a:solidFill>
          <a:ln w="9144">
            <a:solidFill>
              <a:srgbClr val="FF6384"/>
            </a:solidFill>
            <a:prstDash val="solid"/>
          </a:ln>
        </p:spPr>
        <p:txBody>
          <a:bodyPr/>
          <a:lstStyle/>
          <a:p>
            <a:endParaRPr lang="pt-BR"/>
          </a:p>
        </p:txBody>
      </p:sp>
      <p:pic>
        <p:nvPicPr>
          <p:cNvPr id="37" name="Image 6" descr="preencoded.png"/>
          <p:cNvPicPr>
            <a:picLocks noChangeAspect="1"/>
          </p:cNvPicPr>
          <p:nvPr/>
        </p:nvPicPr>
        <p:blipFill>
          <a:blip r:embed="rId8"/>
          <a:stretch>
            <a:fillRect/>
          </a:stretch>
        </p:blipFill>
        <p:spPr>
          <a:xfrm>
            <a:off x="6994317" y="4408587"/>
            <a:ext cx="150019" cy="171450"/>
          </a:xfrm>
          <a:prstGeom prst="rect">
            <a:avLst/>
          </a:prstGeom>
        </p:spPr>
      </p:pic>
      <p:sp>
        <p:nvSpPr>
          <p:cNvPr id="38" name="Text 29"/>
          <p:cNvSpPr/>
          <p:nvPr/>
        </p:nvSpPr>
        <p:spPr>
          <a:xfrm>
            <a:off x="7251492" y="4380905"/>
            <a:ext cx="517922" cy="226814"/>
          </a:xfrm>
          <a:prstGeom prst="rect">
            <a:avLst/>
          </a:prstGeom>
          <a:noFill/>
          <a:ln/>
        </p:spPr>
        <p:txBody>
          <a:bodyPr wrap="none" lIns="0" tIns="0" rIns="0" bIns="0" rtlCol="0" anchor="t">
            <a:spAutoFit/>
          </a:bodyPr>
          <a:lstStyle/>
          <a:p>
            <a:pPr marL="0" indent="0" algn="l">
              <a:lnSpc>
                <a:spcPts val="1600"/>
              </a:lnSpc>
              <a:buNone/>
            </a:pPr>
            <a:r>
              <a:rPr lang="en-US" sz="1269" dirty="0">
                <a:solidFill>
                  <a:srgbClr val="FF6384"/>
                </a:solidFill>
                <a:latin typeface="Roboto Mono" pitchFamily="34" charset="0"/>
                <a:ea typeface="Roboto Mono" pitchFamily="34" charset="-122"/>
                <a:cs typeface="Roboto Mono" pitchFamily="34" charset="-120"/>
              </a:rPr>
              <a:t>10:00</a:t>
            </a:r>
            <a:endParaRPr lang="en-US" sz="1269"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B35DE2-4F4A-09AF-5917-56F55D38D9F9}"/>
            </a:ext>
          </a:extLst>
        </p:cNvPr>
        <p:cNvGrpSpPr/>
        <p:nvPr/>
      </p:nvGrpSpPr>
      <p:grpSpPr>
        <a:xfrm>
          <a:off x="0" y="0"/>
          <a:ext cx="0" cy="0"/>
          <a:chOff x="0" y="0"/>
          <a:chExt cx="0" cy="0"/>
        </a:xfrm>
      </p:grpSpPr>
      <p:sp>
        <p:nvSpPr>
          <p:cNvPr id="3" name="Shape 0">
            <a:extLst>
              <a:ext uri="{FF2B5EF4-FFF2-40B4-BE49-F238E27FC236}">
                <a16:creationId xmlns:a16="http://schemas.microsoft.com/office/drawing/2014/main" id="{9C2D1EF2-6D66-F472-7F29-F4ED1ADB0EAE}"/>
              </a:ext>
            </a:extLst>
          </p:cNvPr>
          <p:cNvSpPr/>
          <p:nvPr/>
        </p:nvSpPr>
        <p:spPr>
          <a:xfrm>
            <a:off x="455352" y="503828"/>
            <a:ext cx="8286750" cy="716161"/>
          </a:xfrm>
          <a:prstGeom prst="rect">
            <a:avLst/>
          </a:prstGeom>
          <a:solidFill>
            <a:srgbClr val="000000">
              <a:alpha val="0"/>
            </a:srgbClr>
          </a:solidFill>
          <a:ln/>
        </p:spPr>
        <p:txBody>
          <a:bodyPr/>
          <a:lstStyle/>
          <a:p>
            <a:endParaRPr lang="pt-BR" dirty="0"/>
          </a:p>
        </p:txBody>
      </p:sp>
      <p:sp>
        <p:nvSpPr>
          <p:cNvPr id="4" name="Shape 1">
            <a:extLst>
              <a:ext uri="{FF2B5EF4-FFF2-40B4-BE49-F238E27FC236}">
                <a16:creationId xmlns:a16="http://schemas.microsoft.com/office/drawing/2014/main" id="{976A3B56-4904-C533-505A-3A6EB93DF7BA}"/>
              </a:ext>
            </a:extLst>
          </p:cNvPr>
          <p:cNvSpPr/>
          <p:nvPr/>
        </p:nvSpPr>
        <p:spPr>
          <a:xfrm>
            <a:off x="428625" y="428625"/>
            <a:ext cx="28575" cy="716161"/>
          </a:xfrm>
          <a:prstGeom prst="rect">
            <a:avLst/>
          </a:prstGeom>
          <a:solidFill>
            <a:srgbClr val="64FFDA"/>
          </a:solidFill>
          <a:ln/>
        </p:spPr>
        <p:txBody>
          <a:bodyPr/>
          <a:lstStyle/>
          <a:p>
            <a:endParaRPr lang="pt-BR"/>
          </a:p>
        </p:txBody>
      </p:sp>
      <p:sp>
        <p:nvSpPr>
          <p:cNvPr id="5" name="Text 2">
            <a:extLst>
              <a:ext uri="{FF2B5EF4-FFF2-40B4-BE49-F238E27FC236}">
                <a16:creationId xmlns:a16="http://schemas.microsoft.com/office/drawing/2014/main" id="{9E54C25A-13A6-E072-E6B3-C191B973B645}"/>
              </a:ext>
            </a:extLst>
          </p:cNvPr>
          <p:cNvSpPr/>
          <p:nvPr/>
        </p:nvSpPr>
        <p:spPr>
          <a:xfrm>
            <a:off x="571500" y="428625"/>
            <a:ext cx="7037183" cy="389081"/>
          </a:xfrm>
          <a:prstGeom prst="rect">
            <a:avLst/>
          </a:prstGeom>
          <a:noFill/>
          <a:ln/>
        </p:spPr>
        <p:txBody>
          <a:bodyPr wrap="none" lIns="0" tIns="0" rIns="0" bIns="0" rtlCol="0" anchor="t">
            <a:spAutoFit/>
          </a:bodyPr>
          <a:lstStyle/>
          <a:p>
            <a:pPr marL="0" indent="0" algn="l">
              <a:lnSpc>
                <a:spcPts val="3200"/>
              </a:lnSpc>
              <a:buNone/>
            </a:pPr>
            <a:r>
              <a:rPr lang="en-US" sz="2436" b="1" dirty="0">
                <a:solidFill>
                  <a:srgbClr val="E6F1FF"/>
                </a:solidFill>
                <a:latin typeface="Montserrat" pitchFamily="34" charset="0"/>
                <a:ea typeface="Montserrat" pitchFamily="34" charset="-122"/>
                <a:cs typeface="Montserrat" pitchFamily="34" charset="-120"/>
              </a:rPr>
              <a:t>EXERCÍCIO PRÁTICO – RESULTADO COM IA</a:t>
            </a:r>
            <a:endParaRPr lang="en-US" sz="2436" dirty="0"/>
          </a:p>
        </p:txBody>
      </p:sp>
      <p:sp>
        <p:nvSpPr>
          <p:cNvPr id="6" name="Text 3">
            <a:extLst>
              <a:ext uri="{FF2B5EF4-FFF2-40B4-BE49-F238E27FC236}">
                <a16:creationId xmlns:a16="http://schemas.microsoft.com/office/drawing/2014/main" id="{3735E45B-390C-2781-052F-2856F02032AA}"/>
              </a:ext>
            </a:extLst>
          </p:cNvPr>
          <p:cNvSpPr/>
          <p:nvPr/>
        </p:nvSpPr>
        <p:spPr>
          <a:xfrm>
            <a:off x="571500" y="917972"/>
            <a:ext cx="8143875" cy="226814"/>
          </a:xfrm>
          <a:prstGeom prst="rect">
            <a:avLst/>
          </a:prstGeom>
          <a:noFill/>
          <a:ln/>
        </p:spPr>
        <p:txBody>
          <a:bodyPr wrap="none" lIns="0" tIns="0" rIns="0" bIns="0" rtlCol="0" anchor="t">
            <a:spAutoFit/>
          </a:bodyPr>
          <a:lstStyle/>
          <a:p>
            <a:pPr marL="0" indent="0" algn="l">
              <a:lnSpc>
                <a:spcPts val="1600"/>
              </a:lnSpc>
              <a:buNone/>
            </a:pPr>
            <a:r>
              <a:rPr lang="en-US" sz="1269" dirty="0">
                <a:solidFill>
                  <a:srgbClr val="64FFDA"/>
                </a:solidFill>
                <a:latin typeface="Roboto Mono" pitchFamily="34" charset="0"/>
                <a:ea typeface="Roboto Mono" pitchFamily="34" charset="-122"/>
                <a:cs typeface="Roboto Mono" pitchFamily="34" charset="-120"/>
              </a:rPr>
              <a:t>Legal Design: Tradução de Cláusula</a:t>
            </a:r>
            <a:endParaRPr lang="en-US" sz="1269" dirty="0"/>
          </a:p>
        </p:txBody>
      </p:sp>
      <p:sp>
        <p:nvSpPr>
          <p:cNvPr id="7" name="Shape 4">
            <a:extLst>
              <a:ext uri="{FF2B5EF4-FFF2-40B4-BE49-F238E27FC236}">
                <a16:creationId xmlns:a16="http://schemas.microsoft.com/office/drawing/2014/main" id="{DDD4D686-A75B-98EC-3163-0DA52CB87497}"/>
              </a:ext>
            </a:extLst>
          </p:cNvPr>
          <p:cNvSpPr/>
          <p:nvPr/>
        </p:nvSpPr>
        <p:spPr>
          <a:xfrm>
            <a:off x="428625" y="1359098"/>
            <a:ext cx="8286750" cy="1346046"/>
          </a:xfrm>
          <a:prstGeom prst="rect">
            <a:avLst/>
          </a:prstGeom>
          <a:solidFill>
            <a:srgbClr val="E6E6E6"/>
          </a:solidFill>
          <a:ln/>
        </p:spPr>
        <p:txBody>
          <a:bodyPr/>
          <a:lstStyle/>
          <a:p>
            <a:endParaRPr lang="pt-BR" dirty="0"/>
          </a:p>
        </p:txBody>
      </p:sp>
      <p:sp>
        <p:nvSpPr>
          <p:cNvPr id="8" name="Shape 5">
            <a:extLst>
              <a:ext uri="{FF2B5EF4-FFF2-40B4-BE49-F238E27FC236}">
                <a16:creationId xmlns:a16="http://schemas.microsoft.com/office/drawing/2014/main" id="{CD02A6C5-798F-72DA-401B-CDA6F1258D3D}"/>
              </a:ext>
            </a:extLst>
          </p:cNvPr>
          <p:cNvSpPr/>
          <p:nvPr/>
        </p:nvSpPr>
        <p:spPr>
          <a:xfrm>
            <a:off x="428625" y="1359098"/>
            <a:ext cx="57150" cy="1088641"/>
          </a:xfrm>
          <a:prstGeom prst="rect">
            <a:avLst/>
          </a:prstGeom>
          <a:solidFill>
            <a:srgbClr val="FF6384"/>
          </a:solidFill>
          <a:ln/>
        </p:spPr>
        <p:txBody>
          <a:bodyPr/>
          <a:lstStyle/>
          <a:p>
            <a:endParaRPr lang="pt-BR"/>
          </a:p>
        </p:txBody>
      </p:sp>
      <p:sp>
        <p:nvSpPr>
          <p:cNvPr id="10" name="Text 7">
            <a:extLst>
              <a:ext uri="{FF2B5EF4-FFF2-40B4-BE49-F238E27FC236}">
                <a16:creationId xmlns:a16="http://schemas.microsoft.com/office/drawing/2014/main" id="{3B718CB9-6524-4029-87B4-C57F8A4E0C16}"/>
              </a:ext>
            </a:extLst>
          </p:cNvPr>
          <p:cNvSpPr/>
          <p:nvPr/>
        </p:nvSpPr>
        <p:spPr>
          <a:xfrm>
            <a:off x="4771053" y="1219989"/>
            <a:ext cx="848705" cy="83003"/>
          </a:xfrm>
          <a:prstGeom prst="rect">
            <a:avLst/>
          </a:prstGeom>
          <a:noFill/>
          <a:ln/>
        </p:spPr>
        <p:txBody>
          <a:bodyPr wrap="square" lIns="127508" tIns="42545" rIns="127508" bIns="42545" rtlCol="0" anchor="t">
            <a:spAutoFit/>
          </a:bodyPr>
          <a:lstStyle/>
          <a:p>
            <a:pPr marL="0" indent="0" algn="l">
              <a:lnSpc>
                <a:spcPts val="800"/>
              </a:lnSpc>
              <a:buNone/>
            </a:pPr>
            <a:endParaRPr lang="en-US" sz="584" dirty="0"/>
          </a:p>
        </p:txBody>
      </p:sp>
      <p:sp>
        <p:nvSpPr>
          <p:cNvPr id="11" name="Text 8">
            <a:extLst>
              <a:ext uri="{FF2B5EF4-FFF2-40B4-BE49-F238E27FC236}">
                <a16:creationId xmlns:a16="http://schemas.microsoft.com/office/drawing/2014/main" id="{40DEFDE3-27BC-493F-ED0B-3A80ADAFDA61}"/>
              </a:ext>
            </a:extLst>
          </p:cNvPr>
          <p:cNvSpPr/>
          <p:nvPr/>
        </p:nvSpPr>
        <p:spPr>
          <a:xfrm>
            <a:off x="428625" y="1442101"/>
            <a:ext cx="8134883" cy="1240083"/>
          </a:xfrm>
          <a:prstGeom prst="rect">
            <a:avLst/>
          </a:prstGeom>
          <a:noFill/>
          <a:ln/>
        </p:spPr>
        <p:txBody>
          <a:bodyPr wrap="square" lIns="0" tIns="0" rIns="0" bIns="0" rtlCol="0" anchor="t">
            <a:spAutoFit/>
          </a:bodyPr>
          <a:lstStyle/>
          <a:p>
            <a:pPr marL="0" indent="0" algn="just">
              <a:lnSpc>
                <a:spcPts val="1400"/>
              </a:lnSpc>
              <a:buNone/>
            </a:pPr>
            <a:r>
              <a:rPr lang="en-US" sz="834" dirty="0">
                <a:solidFill>
                  <a:srgbClr val="333333"/>
                </a:solidFill>
                <a:latin typeface="Merriweather" pitchFamily="34" charset="0"/>
                <a:ea typeface="Merriweather" pitchFamily="34" charset="-122"/>
                <a:cs typeface="Merriweather" pitchFamily="34" charset="-120"/>
              </a:rPr>
              <a:t>“</a:t>
            </a:r>
            <a:r>
              <a:rPr lang="en-US" sz="834" dirty="0" err="1">
                <a:solidFill>
                  <a:srgbClr val="333333"/>
                </a:solidFill>
                <a:latin typeface="Merriweather" pitchFamily="34" charset="0"/>
                <a:ea typeface="Merriweather" pitchFamily="34" charset="-122"/>
                <a:cs typeface="Merriweather" pitchFamily="34" charset="-120"/>
              </a:rPr>
              <a:t>Resposta</a:t>
            </a:r>
            <a:r>
              <a:rPr lang="en-US" sz="834" dirty="0">
                <a:solidFill>
                  <a:srgbClr val="333333"/>
                </a:solidFill>
                <a:latin typeface="Merriweather" pitchFamily="34" charset="0"/>
                <a:ea typeface="Merriweather" pitchFamily="34" charset="-122"/>
                <a:cs typeface="Merriweather" pitchFamily="34" charset="-120"/>
              </a:rPr>
              <a:t> do Chat GPT</a:t>
            </a:r>
          </a:p>
          <a:p>
            <a:pPr marL="0" indent="0" algn="just">
              <a:lnSpc>
                <a:spcPts val="1400"/>
              </a:lnSpc>
              <a:buNone/>
            </a:pPr>
            <a:r>
              <a:rPr lang="pt-BR" sz="834" dirty="0">
                <a:solidFill>
                  <a:srgbClr val="333333"/>
                </a:solidFill>
                <a:latin typeface="Merriweather" pitchFamily="34" charset="0"/>
                <a:ea typeface="Merriweather" pitchFamily="34" charset="-122"/>
                <a:cs typeface="Merriweather" pitchFamily="34" charset="-120"/>
              </a:rPr>
              <a:t>📄 O que esse texto quer dizer?🧍‍♂️ Você está dizendo que concorda com tudo isso🔒 E que não pode mudar de ideia depois📊 Sobre seus dados📱 A empresa pode usar suas informações🧠 Podem ser dados simples ou mais importantes (sensíveis)📢 Para que a empresa pode usar?📣 Fazer propaganda (marketing)🤝 Fazer parcerias com outras empresas🔄 Usar para outros objetivos que ela quiser⏳ Por quanto tempo?♾️ Por tempo indefinido (sem prazo para acabar)⚠️ Resumo importante✔️ Você autoriza o uso dos seus dados❌ Não pode voltar atrás📢 A empresa decide como usar♾️ E pode usar para sempre. Depois oferece sugestões: Se quiser, posso também:🔍 Explicar se isso está correto pela LGPD (lei brasileira)⚖️ Reescrever de forma segura e juridicamente adequada🚨 Apontar riscos desse tipo de cláusula Quer seguir para essa parte?</a:t>
            </a:r>
            <a:endParaRPr lang="en-US" sz="834" dirty="0"/>
          </a:p>
        </p:txBody>
      </p:sp>
      <p:sp>
        <p:nvSpPr>
          <p:cNvPr id="14" name="Text 10">
            <a:extLst>
              <a:ext uri="{FF2B5EF4-FFF2-40B4-BE49-F238E27FC236}">
                <a16:creationId xmlns:a16="http://schemas.microsoft.com/office/drawing/2014/main" id="{9D41B30F-5259-F0A4-FAAA-0621633C1FB2}"/>
              </a:ext>
            </a:extLst>
          </p:cNvPr>
          <p:cNvSpPr/>
          <p:nvPr/>
        </p:nvSpPr>
        <p:spPr>
          <a:xfrm>
            <a:off x="417309" y="3004121"/>
            <a:ext cx="8769554" cy="2225033"/>
          </a:xfrm>
          <a:prstGeom prst="rect">
            <a:avLst/>
          </a:prstGeom>
          <a:noFill/>
          <a:ln/>
        </p:spPr>
        <p:txBody>
          <a:bodyPr wrap="square" lIns="0" tIns="0" rIns="0" bIns="0" rtlCol="0" anchor="t">
            <a:spAutoFit/>
          </a:bodyPr>
          <a:lstStyle/>
          <a:p>
            <a:r>
              <a:rPr lang="pt-BR" sz="1200" dirty="0">
                <a:solidFill>
                  <a:srgbClr val="00B0F0"/>
                </a:solidFill>
              </a:rPr>
              <a:t>Resposta do </a:t>
            </a:r>
            <a:r>
              <a:rPr lang="pt-BR" sz="1200" dirty="0" err="1">
                <a:solidFill>
                  <a:srgbClr val="00B0F0"/>
                </a:solidFill>
              </a:rPr>
              <a:t>Copilot</a:t>
            </a:r>
            <a:endParaRPr lang="pt-BR" sz="1200" dirty="0">
              <a:solidFill>
                <a:srgbClr val="00B0F0"/>
              </a:solidFill>
            </a:endParaRPr>
          </a:p>
          <a:p>
            <a:r>
              <a:rPr lang="pt-BR" sz="1200" dirty="0">
                <a:solidFill>
                  <a:srgbClr val="00B0F0"/>
                </a:solidFill>
              </a:rPr>
              <a:t>📜 Explicação Fácil</a:t>
            </a:r>
          </a:p>
          <a:p>
            <a:r>
              <a:rPr lang="pt-BR" sz="1200" dirty="0">
                <a:solidFill>
                  <a:srgbClr val="00B0F0"/>
                </a:solidFill>
              </a:rPr>
              <a:t>✅ </a:t>
            </a:r>
            <a:r>
              <a:rPr lang="pt-BR" sz="1200" b="1" dirty="0">
                <a:solidFill>
                  <a:srgbClr val="00B0F0"/>
                </a:solidFill>
              </a:rPr>
              <a:t>Você concorda</a:t>
            </a:r>
            <a:r>
              <a:rPr lang="pt-BR" sz="1200" dirty="0">
                <a:solidFill>
                  <a:srgbClr val="00B0F0"/>
                </a:solidFill>
              </a:rPr>
              <a:t> que a empresa pode usar seus dados.</a:t>
            </a:r>
          </a:p>
          <a:p>
            <a:r>
              <a:rPr lang="pt-BR" sz="1200" dirty="0">
                <a:solidFill>
                  <a:srgbClr val="00B0F0"/>
                </a:solidFill>
              </a:rPr>
              <a:t>🖥️ </a:t>
            </a:r>
            <a:r>
              <a:rPr lang="pt-BR" sz="1200" b="1" dirty="0">
                <a:solidFill>
                  <a:srgbClr val="00B0F0"/>
                </a:solidFill>
              </a:rPr>
              <a:t>A empresa pode guardar e mexer</a:t>
            </a:r>
            <a:r>
              <a:rPr lang="pt-BR" sz="1200" dirty="0">
                <a:solidFill>
                  <a:srgbClr val="00B0F0"/>
                </a:solidFill>
              </a:rPr>
              <a:t> nos seus dados (informações sobre você).</a:t>
            </a:r>
          </a:p>
          <a:p>
            <a:r>
              <a:rPr lang="pt-BR" sz="1200" dirty="0">
                <a:solidFill>
                  <a:srgbClr val="00B0F0"/>
                </a:solidFill>
              </a:rPr>
              <a:t>🔒 </a:t>
            </a:r>
            <a:r>
              <a:rPr lang="pt-BR" sz="1200" b="1" dirty="0">
                <a:solidFill>
                  <a:srgbClr val="00B0F0"/>
                </a:solidFill>
              </a:rPr>
              <a:t>Esses dados podem ser sensíveis ou não</a:t>
            </a:r>
            <a:r>
              <a:rPr lang="pt-BR" sz="1200" dirty="0">
                <a:solidFill>
                  <a:srgbClr val="00B0F0"/>
                </a:solidFill>
              </a:rPr>
              <a:t> (como nome, endereço, ou coisas mais pessoais).</a:t>
            </a:r>
          </a:p>
          <a:p>
            <a:r>
              <a:rPr lang="pt-BR" sz="1200" dirty="0">
                <a:solidFill>
                  <a:srgbClr val="00B0F0"/>
                </a:solidFill>
              </a:rPr>
              <a:t>📢 </a:t>
            </a:r>
            <a:r>
              <a:rPr lang="pt-BR" sz="1200" b="1" dirty="0">
                <a:solidFill>
                  <a:srgbClr val="00B0F0"/>
                </a:solidFill>
              </a:rPr>
              <a:t>A empresa pode usar seus dados para marketing</a:t>
            </a:r>
            <a:r>
              <a:rPr lang="pt-BR" sz="1200" dirty="0">
                <a:solidFill>
                  <a:srgbClr val="00B0F0"/>
                </a:solidFill>
              </a:rPr>
              <a:t> (propagandas e anúncios).</a:t>
            </a:r>
          </a:p>
          <a:p>
            <a:r>
              <a:rPr lang="pt-BR" sz="1200" dirty="0">
                <a:solidFill>
                  <a:srgbClr val="00B0F0"/>
                </a:solidFill>
              </a:rPr>
              <a:t>🤝 </a:t>
            </a:r>
            <a:r>
              <a:rPr lang="pt-BR" sz="1200" b="1" dirty="0">
                <a:solidFill>
                  <a:srgbClr val="00B0F0"/>
                </a:solidFill>
              </a:rPr>
              <a:t>Também pode compartilhar em parcerias comerciais</a:t>
            </a:r>
            <a:r>
              <a:rPr lang="pt-BR" sz="1200" dirty="0">
                <a:solidFill>
                  <a:srgbClr val="00B0F0"/>
                </a:solidFill>
              </a:rPr>
              <a:t> (trabalhar junto com outras empresas).</a:t>
            </a:r>
          </a:p>
          <a:p>
            <a:r>
              <a:rPr lang="pt-BR" sz="1200" dirty="0">
                <a:solidFill>
                  <a:srgbClr val="00B0F0"/>
                </a:solidFill>
              </a:rPr>
              <a:t>🌍 </a:t>
            </a:r>
            <a:r>
              <a:rPr lang="pt-BR" sz="1200" b="1" dirty="0">
                <a:solidFill>
                  <a:srgbClr val="00B0F0"/>
                </a:solidFill>
              </a:rPr>
              <a:t>Pode usar para outras coisas que achar necessárias.</a:t>
            </a:r>
            <a:endParaRPr lang="pt-BR" sz="1200" dirty="0">
              <a:solidFill>
                <a:srgbClr val="00B0F0"/>
              </a:solidFill>
            </a:endParaRPr>
          </a:p>
          <a:p>
            <a:r>
              <a:rPr lang="pt-BR" sz="1200" dirty="0">
                <a:solidFill>
                  <a:srgbClr val="00B0F0"/>
                </a:solidFill>
              </a:rPr>
              <a:t>⏳ </a:t>
            </a:r>
            <a:r>
              <a:rPr lang="pt-BR" sz="1200" b="1" dirty="0">
                <a:solidFill>
                  <a:srgbClr val="00B0F0"/>
                </a:solidFill>
              </a:rPr>
              <a:t>Não tem prazo para acabar</a:t>
            </a:r>
            <a:r>
              <a:rPr lang="pt-BR" sz="1200" dirty="0">
                <a:solidFill>
                  <a:srgbClr val="00B0F0"/>
                </a:solidFill>
              </a:rPr>
              <a:t> – vale por tempo indeterminado.</a:t>
            </a:r>
          </a:p>
          <a:p>
            <a:r>
              <a:rPr lang="pt-BR" sz="1200" dirty="0">
                <a:solidFill>
                  <a:srgbClr val="00B0F0"/>
                </a:solidFill>
              </a:rPr>
              <a:t>Assim fica bem mais direto e fácil de entender. Quer que eu faça também uma versão em </a:t>
            </a:r>
            <a:r>
              <a:rPr lang="pt-BR" sz="1200" b="1" dirty="0">
                <a:solidFill>
                  <a:srgbClr val="00B0F0"/>
                </a:solidFill>
              </a:rPr>
              <a:t>história curta</a:t>
            </a:r>
            <a:r>
              <a:rPr lang="pt-BR" sz="1200" dirty="0">
                <a:solidFill>
                  <a:srgbClr val="00B0F0"/>
                </a:solidFill>
              </a:rPr>
              <a:t> (como se fosse uma historinha) para deixar ainda mais leve?</a:t>
            </a:r>
          </a:p>
          <a:p>
            <a:pPr marL="0" indent="0" algn="ctr">
              <a:lnSpc>
                <a:spcPts val="1600"/>
              </a:lnSpc>
              <a:buNone/>
            </a:pPr>
            <a:r>
              <a:rPr lang="en-US" sz="1193" b="1" dirty="0">
                <a:solidFill>
                  <a:srgbClr val="64FFDA"/>
                </a:solidFill>
                <a:latin typeface="Montserrat" pitchFamily="34" charset="0"/>
              </a:rPr>
              <a:t> </a:t>
            </a:r>
            <a:endParaRPr lang="en-US" sz="1193" dirty="0"/>
          </a:p>
        </p:txBody>
      </p:sp>
      <p:sp>
        <p:nvSpPr>
          <p:cNvPr id="15" name="Text 11">
            <a:extLst>
              <a:ext uri="{FF2B5EF4-FFF2-40B4-BE49-F238E27FC236}">
                <a16:creationId xmlns:a16="http://schemas.microsoft.com/office/drawing/2014/main" id="{51411A32-31BC-FAAB-07DF-0299B9365D6E}"/>
              </a:ext>
            </a:extLst>
          </p:cNvPr>
          <p:cNvSpPr/>
          <p:nvPr/>
        </p:nvSpPr>
        <p:spPr>
          <a:xfrm>
            <a:off x="3079579" y="3792941"/>
            <a:ext cx="32060" cy="147156"/>
          </a:xfrm>
          <a:prstGeom prst="rect">
            <a:avLst/>
          </a:prstGeom>
          <a:noFill/>
          <a:ln/>
        </p:spPr>
        <p:txBody>
          <a:bodyPr wrap="none" lIns="0" tIns="0" rIns="0" bIns="0" rtlCol="0" anchor="t">
            <a:spAutoFit/>
          </a:bodyPr>
          <a:lstStyle/>
          <a:p>
            <a:pPr marL="0" indent="0" algn="ctr">
              <a:lnSpc>
                <a:spcPts val="1200"/>
              </a:lnSpc>
              <a:buNone/>
            </a:pPr>
            <a:r>
              <a:rPr lang="en-US" sz="942" dirty="0">
                <a:solidFill>
                  <a:srgbClr val="E6F1FF"/>
                </a:solidFill>
                <a:latin typeface="Open Sans" pitchFamily="34" charset="0"/>
                <a:ea typeface="Open Sans" pitchFamily="34" charset="-122"/>
                <a:cs typeface="Open Sans" pitchFamily="34" charset="-120"/>
              </a:rPr>
              <a:t>.</a:t>
            </a:r>
            <a:endParaRPr lang="en-US" sz="942" dirty="0"/>
          </a:p>
        </p:txBody>
      </p:sp>
      <p:sp>
        <p:nvSpPr>
          <p:cNvPr id="18" name="Text 13">
            <a:extLst>
              <a:ext uri="{FF2B5EF4-FFF2-40B4-BE49-F238E27FC236}">
                <a16:creationId xmlns:a16="http://schemas.microsoft.com/office/drawing/2014/main" id="{729333F4-E7F0-1D41-DEB4-EA3940086EE5}"/>
              </a:ext>
            </a:extLst>
          </p:cNvPr>
          <p:cNvSpPr/>
          <p:nvPr/>
        </p:nvSpPr>
        <p:spPr>
          <a:xfrm>
            <a:off x="2316022" y="4167987"/>
            <a:ext cx="64" cy="111184"/>
          </a:xfrm>
          <a:prstGeom prst="rect">
            <a:avLst/>
          </a:prstGeom>
          <a:noFill/>
          <a:ln/>
        </p:spPr>
        <p:txBody>
          <a:bodyPr wrap="none" lIns="0" tIns="0" rIns="0" bIns="0" rtlCol="0" anchor="t">
            <a:spAutoFit/>
          </a:bodyPr>
          <a:lstStyle/>
          <a:p>
            <a:pPr marL="0" indent="0" algn="ctr">
              <a:lnSpc>
                <a:spcPts val="900"/>
              </a:lnSpc>
              <a:buNone/>
            </a:pPr>
            <a:endParaRPr lang="en-US" sz="727" dirty="0"/>
          </a:p>
        </p:txBody>
      </p:sp>
      <p:sp>
        <p:nvSpPr>
          <p:cNvPr id="24" name="Text 17">
            <a:extLst>
              <a:ext uri="{FF2B5EF4-FFF2-40B4-BE49-F238E27FC236}">
                <a16:creationId xmlns:a16="http://schemas.microsoft.com/office/drawing/2014/main" id="{CEBA6D9C-9366-90F0-5B11-5F103CD664A7}"/>
              </a:ext>
            </a:extLst>
          </p:cNvPr>
          <p:cNvSpPr/>
          <p:nvPr/>
        </p:nvSpPr>
        <p:spPr>
          <a:xfrm>
            <a:off x="4159109" y="4167987"/>
            <a:ext cx="65" cy="111184"/>
          </a:xfrm>
          <a:prstGeom prst="rect">
            <a:avLst/>
          </a:prstGeom>
          <a:noFill/>
          <a:ln/>
        </p:spPr>
        <p:txBody>
          <a:bodyPr wrap="none" lIns="0" tIns="0" rIns="0" bIns="0" rtlCol="0" anchor="t">
            <a:spAutoFit/>
          </a:bodyPr>
          <a:lstStyle/>
          <a:p>
            <a:pPr marL="0" indent="0" algn="ctr">
              <a:lnSpc>
                <a:spcPts val="900"/>
              </a:lnSpc>
              <a:buNone/>
            </a:pPr>
            <a:endParaRPr lang="en-US" sz="727" dirty="0"/>
          </a:p>
        </p:txBody>
      </p:sp>
      <p:sp>
        <p:nvSpPr>
          <p:cNvPr id="27" name="Text 19">
            <a:extLst>
              <a:ext uri="{FF2B5EF4-FFF2-40B4-BE49-F238E27FC236}">
                <a16:creationId xmlns:a16="http://schemas.microsoft.com/office/drawing/2014/main" id="{B092090B-8152-6978-0F21-943E96306FA7}"/>
              </a:ext>
            </a:extLst>
          </p:cNvPr>
          <p:cNvSpPr/>
          <p:nvPr/>
        </p:nvSpPr>
        <p:spPr>
          <a:xfrm>
            <a:off x="6359137" y="1501973"/>
            <a:ext cx="65" cy="145361"/>
          </a:xfrm>
          <a:prstGeom prst="rect">
            <a:avLst/>
          </a:prstGeom>
          <a:noFill/>
          <a:ln/>
        </p:spPr>
        <p:txBody>
          <a:bodyPr wrap="none" lIns="0" tIns="0" rIns="0" bIns="0" rtlCol="0" anchor="t">
            <a:spAutoFit/>
          </a:bodyPr>
          <a:lstStyle/>
          <a:p>
            <a:pPr marL="0" indent="0" algn="l">
              <a:lnSpc>
                <a:spcPts val="1200"/>
              </a:lnSpc>
              <a:buNone/>
            </a:pPr>
            <a:endParaRPr lang="en-US" sz="885" dirty="0"/>
          </a:p>
        </p:txBody>
      </p:sp>
      <p:sp>
        <p:nvSpPr>
          <p:cNvPr id="28" name="Text 20">
            <a:extLst>
              <a:ext uri="{FF2B5EF4-FFF2-40B4-BE49-F238E27FC236}">
                <a16:creationId xmlns:a16="http://schemas.microsoft.com/office/drawing/2014/main" id="{EC5A0D9B-2227-8F69-E279-2D3E37165E3D}"/>
              </a:ext>
            </a:extLst>
          </p:cNvPr>
          <p:cNvSpPr/>
          <p:nvPr/>
        </p:nvSpPr>
        <p:spPr>
          <a:xfrm>
            <a:off x="6283117" y="1932431"/>
            <a:ext cx="142875" cy="128818"/>
          </a:xfrm>
          <a:prstGeom prst="rect">
            <a:avLst/>
          </a:prstGeom>
          <a:noFill/>
          <a:ln/>
        </p:spPr>
        <p:txBody>
          <a:bodyPr wrap="square" lIns="0" tIns="0" rIns="0" bIns="0" rtlCol="0" anchor="t">
            <a:spAutoFit/>
          </a:bodyPr>
          <a:lstStyle/>
          <a:p>
            <a:pPr marL="0" indent="0" algn="l">
              <a:lnSpc>
                <a:spcPts val="1100"/>
              </a:lnSpc>
              <a:buNone/>
            </a:pPr>
            <a:endParaRPr lang="en-US" sz="683" dirty="0"/>
          </a:p>
        </p:txBody>
      </p:sp>
      <p:sp>
        <p:nvSpPr>
          <p:cNvPr id="29" name="Text 21">
            <a:extLst>
              <a:ext uri="{FF2B5EF4-FFF2-40B4-BE49-F238E27FC236}">
                <a16:creationId xmlns:a16="http://schemas.microsoft.com/office/drawing/2014/main" id="{B7A6C085-9AB2-9889-5C2D-16EEFADB7A3A}"/>
              </a:ext>
            </a:extLst>
          </p:cNvPr>
          <p:cNvSpPr/>
          <p:nvPr/>
        </p:nvSpPr>
        <p:spPr>
          <a:xfrm>
            <a:off x="6405572" y="1802011"/>
            <a:ext cx="2166928" cy="130420"/>
          </a:xfrm>
          <a:prstGeom prst="rect">
            <a:avLst/>
          </a:prstGeom>
          <a:noFill/>
          <a:ln/>
        </p:spPr>
        <p:txBody>
          <a:bodyPr wrap="square" lIns="0" tIns="0" rIns="0" bIns="0" rtlCol="0" anchor="t">
            <a:spAutoFit/>
          </a:bodyPr>
          <a:lstStyle/>
          <a:p>
            <a:pPr marL="0" indent="0" algn="l">
              <a:lnSpc>
                <a:spcPts val="1100"/>
              </a:lnSpc>
              <a:buNone/>
            </a:pPr>
            <a:endParaRPr lang="en-US" sz="727" dirty="0"/>
          </a:p>
        </p:txBody>
      </p:sp>
      <p:sp>
        <p:nvSpPr>
          <p:cNvPr id="30" name="Text 22">
            <a:extLst>
              <a:ext uri="{FF2B5EF4-FFF2-40B4-BE49-F238E27FC236}">
                <a16:creationId xmlns:a16="http://schemas.microsoft.com/office/drawing/2014/main" id="{23F691DA-ED04-3F83-C2B8-C5358E0CC9FB}"/>
              </a:ext>
            </a:extLst>
          </p:cNvPr>
          <p:cNvSpPr/>
          <p:nvPr/>
        </p:nvSpPr>
        <p:spPr>
          <a:xfrm>
            <a:off x="6298416" y="2654345"/>
            <a:ext cx="142875" cy="128818"/>
          </a:xfrm>
          <a:prstGeom prst="rect">
            <a:avLst/>
          </a:prstGeom>
          <a:noFill/>
          <a:ln/>
        </p:spPr>
        <p:txBody>
          <a:bodyPr wrap="square" lIns="0" tIns="0" rIns="0" bIns="0" rtlCol="0" anchor="t">
            <a:spAutoFit/>
          </a:bodyPr>
          <a:lstStyle/>
          <a:p>
            <a:pPr marL="0" indent="0" algn="l">
              <a:lnSpc>
                <a:spcPts val="1100"/>
              </a:lnSpc>
              <a:buNone/>
            </a:pPr>
            <a:endParaRPr lang="en-US" sz="683" dirty="0"/>
          </a:p>
        </p:txBody>
      </p:sp>
      <p:sp>
        <p:nvSpPr>
          <p:cNvPr id="31" name="Text 23">
            <a:extLst>
              <a:ext uri="{FF2B5EF4-FFF2-40B4-BE49-F238E27FC236}">
                <a16:creationId xmlns:a16="http://schemas.microsoft.com/office/drawing/2014/main" id="{096AE328-DA19-CE20-9DAE-3FF3E26F620A}"/>
              </a:ext>
            </a:extLst>
          </p:cNvPr>
          <p:cNvSpPr/>
          <p:nvPr/>
        </p:nvSpPr>
        <p:spPr>
          <a:xfrm>
            <a:off x="6405572" y="2189169"/>
            <a:ext cx="2166928" cy="130420"/>
          </a:xfrm>
          <a:prstGeom prst="rect">
            <a:avLst/>
          </a:prstGeom>
          <a:noFill/>
          <a:ln/>
        </p:spPr>
        <p:txBody>
          <a:bodyPr wrap="square" lIns="0" tIns="0" rIns="0" bIns="0" rtlCol="0" anchor="t">
            <a:spAutoFit/>
          </a:bodyPr>
          <a:lstStyle/>
          <a:p>
            <a:pPr marL="0" indent="0" algn="l">
              <a:lnSpc>
                <a:spcPts val="1100"/>
              </a:lnSpc>
              <a:buNone/>
            </a:pPr>
            <a:endParaRPr lang="en-US" sz="727" dirty="0"/>
          </a:p>
        </p:txBody>
      </p:sp>
      <p:sp>
        <p:nvSpPr>
          <p:cNvPr id="32" name="Text 24">
            <a:extLst>
              <a:ext uri="{FF2B5EF4-FFF2-40B4-BE49-F238E27FC236}">
                <a16:creationId xmlns:a16="http://schemas.microsoft.com/office/drawing/2014/main" id="{0916B467-6A1C-4FCA-8F77-B50D18DE2D39}"/>
              </a:ext>
            </a:extLst>
          </p:cNvPr>
          <p:cNvSpPr/>
          <p:nvPr/>
        </p:nvSpPr>
        <p:spPr>
          <a:xfrm>
            <a:off x="6191259" y="2576326"/>
            <a:ext cx="142875" cy="128818"/>
          </a:xfrm>
          <a:prstGeom prst="rect">
            <a:avLst/>
          </a:prstGeom>
          <a:noFill/>
          <a:ln/>
        </p:spPr>
        <p:txBody>
          <a:bodyPr wrap="square" lIns="0" tIns="0" rIns="0" bIns="0" rtlCol="0" anchor="t">
            <a:spAutoFit/>
          </a:bodyPr>
          <a:lstStyle/>
          <a:p>
            <a:pPr marL="0" indent="0" algn="l">
              <a:lnSpc>
                <a:spcPts val="1100"/>
              </a:lnSpc>
              <a:buNone/>
            </a:pPr>
            <a:endParaRPr lang="en-US" sz="683" dirty="0"/>
          </a:p>
        </p:txBody>
      </p:sp>
      <p:sp>
        <p:nvSpPr>
          <p:cNvPr id="33" name="Text 25">
            <a:extLst>
              <a:ext uri="{FF2B5EF4-FFF2-40B4-BE49-F238E27FC236}">
                <a16:creationId xmlns:a16="http://schemas.microsoft.com/office/drawing/2014/main" id="{5BAB6C35-2CE0-1EEF-3B2B-9E1802FD87CB}"/>
              </a:ext>
            </a:extLst>
          </p:cNvPr>
          <p:cNvSpPr/>
          <p:nvPr/>
        </p:nvSpPr>
        <p:spPr>
          <a:xfrm>
            <a:off x="6405572" y="2576326"/>
            <a:ext cx="2166928" cy="130420"/>
          </a:xfrm>
          <a:prstGeom prst="rect">
            <a:avLst/>
          </a:prstGeom>
          <a:noFill/>
          <a:ln/>
        </p:spPr>
        <p:txBody>
          <a:bodyPr wrap="square" lIns="0" tIns="0" rIns="0" bIns="0" rtlCol="0" anchor="t">
            <a:spAutoFit/>
          </a:bodyPr>
          <a:lstStyle/>
          <a:p>
            <a:pPr marL="0" indent="0" algn="l">
              <a:lnSpc>
                <a:spcPts val="1100"/>
              </a:lnSpc>
              <a:buNone/>
            </a:pPr>
            <a:endParaRPr lang="en-US" sz="727" dirty="0"/>
          </a:p>
        </p:txBody>
      </p:sp>
      <p:sp>
        <p:nvSpPr>
          <p:cNvPr id="34" name="Text 26">
            <a:extLst>
              <a:ext uri="{FF2B5EF4-FFF2-40B4-BE49-F238E27FC236}">
                <a16:creationId xmlns:a16="http://schemas.microsoft.com/office/drawing/2014/main" id="{074D697F-DA22-8CEF-0558-0FCB3D287F48}"/>
              </a:ext>
            </a:extLst>
          </p:cNvPr>
          <p:cNvSpPr/>
          <p:nvPr/>
        </p:nvSpPr>
        <p:spPr>
          <a:xfrm>
            <a:off x="6191259" y="2963484"/>
            <a:ext cx="142875" cy="128818"/>
          </a:xfrm>
          <a:prstGeom prst="rect">
            <a:avLst/>
          </a:prstGeom>
          <a:noFill/>
          <a:ln/>
        </p:spPr>
        <p:txBody>
          <a:bodyPr wrap="square" lIns="0" tIns="0" rIns="0" bIns="0" rtlCol="0" anchor="t">
            <a:spAutoFit/>
          </a:bodyPr>
          <a:lstStyle/>
          <a:p>
            <a:pPr marL="0" indent="0" algn="l">
              <a:lnSpc>
                <a:spcPts val="1100"/>
              </a:lnSpc>
              <a:buNone/>
            </a:pPr>
            <a:r>
              <a:rPr lang="en-US" sz="683" b="1" dirty="0">
                <a:solidFill>
                  <a:srgbClr val="FFCE56"/>
                </a:solidFill>
                <a:latin typeface="Open Sans" pitchFamily="34" charset="0"/>
                <a:ea typeface="Open Sans" pitchFamily="34" charset="-122"/>
                <a:cs typeface="Open Sans" pitchFamily="34" charset="-120"/>
              </a:rPr>
              <a:t>.</a:t>
            </a:r>
            <a:endParaRPr lang="en-US" sz="683" dirty="0"/>
          </a:p>
        </p:txBody>
      </p:sp>
      <p:sp>
        <p:nvSpPr>
          <p:cNvPr id="35" name="Text 27">
            <a:extLst>
              <a:ext uri="{FF2B5EF4-FFF2-40B4-BE49-F238E27FC236}">
                <a16:creationId xmlns:a16="http://schemas.microsoft.com/office/drawing/2014/main" id="{5AF2C9D5-28A1-2E1A-127E-3C0403634C53}"/>
              </a:ext>
            </a:extLst>
          </p:cNvPr>
          <p:cNvSpPr/>
          <p:nvPr/>
        </p:nvSpPr>
        <p:spPr>
          <a:xfrm>
            <a:off x="6405572" y="2963484"/>
            <a:ext cx="2166928" cy="130292"/>
          </a:xfrm>
          <a:prstGeom prst="rect">
            <a:avLst/>
          </a:prstGeom>
          <a:noFill/>
          <a:ln/>
        </p:spPr>
        <p:txBody>
          <a:bodyPr wrap="square" lIns="0" tIns="0" rIns="0" bIns="0" rtlCol="0" anchor="t">
            <a:spAutoFit/>
          </a:bodyPr>
          <a:lstStyle/>
          <a:p>
            <a:pPr marL="0" indent="0" algn="l">
              <a:lnSpc>
                <a:spcPts val="1100"/>
              </a:lnSpc>
              <a:buNone/>
            </a:pPr>
            <a:r>
              <a:rPr lang="en-US" sz="727" dirty="0">
                <a:solidFill>
                  <a:srgbClr val="A8B2D1"/>
                </a:solidFill>
                <a:latin typeface="Open Sans" pitchFamily="34" charset="0"/>
                <a:ea typeface="Open Sans" pitchFamily="34" charset="-122"/>
                <a:cs typeface="Open Sans" pitchFamily="34" charset="-120"/>
              </a:rPr>
              <a:t>".</a:t>
            </a:r>
            <a:endParaRPr lang="en-US" sz="727" dirty="0"/>
          </a:p>
        </p:txBody>
      </p:sp>
      <p:sp>
        <p:nvSpPr>
          <p:cNvPr id="38" name="Text 29">
            <a:extLst>
              <a:ext uri="{FF2B5EF4-FFF2-40B4-BE49-F238E27FC236}">
                <a16:creationId xmlns:a16="http://schemas.microsoft.com/office/drawing/2014/main" id="{B13C11E0-2A1F-20E3-D347-72F684430B67}"/>
              </a:ext>
            </a:extLst>
          </p:cNvPr>
          <p:cNvSpPr/>
          <p:nvPr/>
        </p:nvSpPr>
        <p:spPr>
          <a:xfrm>
            <a:off x="7251492" y="4380905"/>
            <a:ext cx="65" cy="196849"/>
          </a:xfrm>
          <a:prstGeom prst="rect">
            <a:avLst/>
          </a:prstGeom>
          <a:noFill/>
          <a:ln/>
        </p:spPr>
        <p:txBody>
          <a:bodyPr wrap="none" lIns="0" tIns="0" rIns="0" bIns="0" rtlCol="0" anchor="t">
            <a:spAutoFit/>
          </a:bodyPr>
          <a:lstStyle/>
          <a:p>
            <a:pPr marL="0" indent="0" algn="l">
              <a:lnSpc>
                <a:spcPts val="1600"/>
              </a:lnSpc>
              <a:buNone/>
            </a:pPr>
            <a:endParaRPr lang="en-US" sz="1269" dirty="0"/>
          </a:p>
        </p:txBody>
      </p:sp>
    </p:spTree>
    <p:extLst>
      <p:ext uri="{BB962C8B-B14F-4D97-AF65-F5344CB8AC3E}">
        <p14:creationId xmlns:p14="http://schemas.microsoft.com/office/powerpoint/2010/main" val="28150931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name="Slide 60">
    <p:spTree>
      <p:nvGrpSpPr>
        <p:cNvPr id="1" name=""/>
        <p:cNvGrpSpPr/>
        <p:nvPr/>
      </p:nvGrpSpPr>
      <p:grpSpPr>
        <a:xfrm>
          <a:off x="0" y="0"/>
          <a:ext cx="0" cy="0"/>
          <a:chOff x="0" y="0"/>
          <a:chExt cx="0" cy="0"/>
        </a:xfrm>
      </p:grpSpPr>
      <p:sp>
        <p:nvSpPr>
          <p:cNvPr id="3" name="Shape 0"/>
          <p:cNvSpPr/>
          <p:nvPr/>
        </p:nvSpPr>
        <p:spPr>
          <a:xfrm>
            <a:off x="428625" y="428625"/>
            <a:ext cx="8286750" cy="716161"/>
          </a:xfrm>
          <a:prstGeom prst="rect">
            <a:avLst/>
          </a:prstGeom>
          <a:solidFill>
            <a:srgbClr val="000000">
              <a:alpha val="0"/>
            </a:srgbClr>
          </a:solidFill>
          <a:ln/>
        </p:spPr>
        <p:txBody>
          <a:bodyPr/>
          <a:lstStyle/>
          <a:p>
            <a:endParaRPr lang="pt-BR"/>
          </a:p>
        </p:txBody>
      </p:sp>
      <p:sp>
        <p:nvSpPr>
          <p:cNvPr id="4" name="Shape 1"/>
          <p:cNvSpPr/>
          <p:nvPr/>
        </p:nvSpPr>
        <p:spPr>
          <a:xfrm>
            <a:off x="428625" y="428625"/>
            <a:ext cx="28575" cy="716161"/>
          </a:xfrm>
          <a:prstGeom prst="rect">
            <a:avLst/>
          </a:prstGeom>
          <a:solidFill>
            <a:srgbClr val="64FFDA"/>
          </a:solidFill>
          <a:ln/>
        </p:spPr>
        <p:txBody>
          <a:bodyPr/>
          <a:lstStyle/>
          <a:p>
            <a:endParaRPr lang="pt-BR"/>
          </a:p>
        </p:txBody>
      </p:sp>
      <p:sp>
        <p:nvSpPr>
          <p:cNvPr id="5" name="Text 2"/>
          <p:cNvSpPr/>
          <p:nvPr/>
        </p:nvSpPr>
        <p:spPr>
          <a:xfrm>
            <a:off x="571500" y="428625"/>
            <a:ext cx="8143875" cy="417909"/>
          </a:xfrm>
          <a:prstGeom prst="rect">
            <a:avLst/>
          </a:prstGeom>
          <a:noFill/>
          <a:ln/>
        </p:spPr>
        <p:txBody>
          <a:bodyPr wrap="none" lIns="0" tIns="0" rIns="0" bIns="0" rtlCol="0" anchor="t">
            <a:spAutoFit/>
          </a:bodyPr>
          <a:lstStyle/>
          <a:p>
            <a:pPr marL="0" indent="0" algn="l">
              <a:lnSpc>
                <a:spcPts val="3200"/>
              </a:lnSpc>
              <a:buNone/>
            </a:pPr>
            <a:r>
              <a:rPr lang="en-US" sz="2436" b="1" dirty="0">
                <a:solidFill>
                  <a:srgbClr val="E6F1FF"/>
                </a:solidFill>
                <a:latin typeface="Montserrat" pitchFamily="34" charset="0"/>
                <a:ea typeface="Montserrat" pitchFamily="34" charset="-122"/>
                <a:cs typeface="Montserrat" pitchFamily="34" charset="-120"/>
              </a:rPr>
              <a:t>POLÍTICA DE USO DE IA</a:t>
            </a:r>
            <a:endParaRPr lang="en-US" sz="2436" dirty="0"/>
          </a:p>
        </p:txBody>
      </p:sp>
      <p:sp>
        <p:nvSpPr>
          <p:cNvPr id="6" name="Text 3"/>
          <p:cNvSpPr/>
          <p:nvPr/>
        </p:nvSpPr>
        <p:spPr>
          <a:xfrm>
            <a:off x="571500" y="917972"/>
            <a:ext cx="8143875" cy="226814"/>
          </a:xfrm>
          <a:prstGeom prst="rect">
            <a:avLst/>
          </a:prstGeom>
          <a:noFill/>
          <a:ln/>
        </p:spPr>
        <p:txBody>
          <a:bodyPr wrap="none" lIns="0" tIns="0" rIns="0" bIns="0" rtlCol="0" anchor="t">
            <a:spAutoFit/>
          </a:bodyPr>
          <a:lstStyle/>
          <a:p>
            <a:pPr marL="0" indent="0" algn="l">
              <a:lnSpc>
                <a:spcPts val="1600"/>
              </a:lnSpc>
              <a:buNone/>
            </a:pPr>
            <a:r>
              <a:rPr lang="en-US" sz="1269" dirty="0">
                <a:solidFill>
                  <a:srgbClr val="64FFDA"/>
                </a:solidFill>
                <a:latin typeface="Roboto Mono" pitchFamily="34" charset="0"/>
                <a:ea typeface="Roboto Mono" pitchFamily="34" charset="-122"/>
                <a:cs typeface="Roboto Mono" pitchFamily="34" charset="-120"/>
              </a:rPr>
              <a:t>Estrutura Mínima da Norma Interna</a:t>
            </a:r>
            <a:endParaRPr lang="en-US" sz="1269" dirty="0"/>
          </a:p>
        </p:txBody>
      </p:sp>
      <p:sp>
        <p:nvSpPr>
          <p:cNvPr id="7" name="Shape 4"/>
          <p:cNvSpPr/>
          <p:nvPr/>
        </p:nvSpPr>
        <p:spPr>
          <a:xfrm>
            <a:off x="428625" y="1359098"/>
            <a:ext cx="4036219" cy="1410500"/>
          </a:xfrm>
          <a:prstGeom prst="rect">
            <a:avLst/>
          </a:prstGeom>
          <a:solidFill>
            <a:srgbClr val="FFFFFF">
              <a:alpha val="3000"/>
            </a:srgbClr>
          </a:solidFill>
          <a:ln/>
        </p:spPr>
        <p:txBody>
          <a:bodyPr/>
          <a:lstStyle/>
          <a:p>
            <a:endParaRPr lang="pt-BR"/>
          </a:p>
        </p:txBody>
      </p:sp>
      <p:sp>
        <p:nvSpPr>
          <p:cNvPr id="8" name="Shape 5"/>
          <p:cNvSpPr/>
          <p:nvPr/>
        </p:nvSpPr>
        <p:spPr>
          <a:xfrm>
            <a:off x="428625" y="1359098"/>
            <a:ext cx="42863" cy="1410500"/>
          </a:xfrm>
          <a:prstGeom prst="rect">
            <a:avLst/>
          </a:prstGeom>
          <a:solidFill>
            <a:srgbClr val="4BC0C0"/>
          </a:solidFill>
          <a:ln/>
        </p:spPr>
        <p:txBody>
          <a:bodyPr/>
          <a:lstStyle/>
          <a:p>
            <a:endParaRPr lang="pt-BR"/>
          </a:p>
        </p:txBody>
      </p:sp>
      <p:pic>
        <p:nvPicPr>
          <p:cNvPr id="9" name="Image 1" descr="preencoded.png"/>
          <p:cNvPicPr>
            <a:picLocks noChangeAspect="1"/>
          </p:cNvPicPr>
          <p:nvPr/>
        </p:nvPicPr>
        <p:blipFill>
          <a:blip r:embed="rId3"/>
          <a:stretch>
            <a:fillRect/>
          </a:stretch>
        </p:blipFill>
        <p:spPr>
          <a:xfrm>
            <a:off x="607219" y="1538585"/>
            <a:ext cx="171450" cy="171450"/>
          </a:xfrm>
          <a:prstGeom prst="rect">
            <a:avLst/>
          </a:prstGeom>
        </p:spPr>
      </p:pic>
      <p:sp>
        <p:nvSpPr>
          <p:cNvPr id="10" name="Text 6"/>
          <p:cNvSpPr/>
          <p:nvPr/>
        </p:nvSpPr>
        <p:spPr>
          <a:xfrm>
            <a:off x="885825" y="1537692"/>
            <a:ext cx="2573536" cy="173236"/>
          </a:xfrm>
          <a:prstGeom prst="rect">
            <a:avLst/>
          </a:prstGeom>
          <a:noFill/>
          <a:ln/>
        </p:spPr>
        <p:txBody>
          <a:bodyPr wrap="none" lIns="0" tIns="0" rIns="0" bIns="0" rtlCol="0" anchor="t">
            <a:spAutoFit/>
          </a:bodyPr>
          <a:lstStyle/>
          <a:p>
            <a:pPr marL="0" indent="0" algn="l">
              <a:lnSpc>
                <a:spcPts val="1400"/>
              </a:lnSpc>
              <a:buNone/>
            </a:pPr>
            <a:r>
              <a:rPr lang="en-US" sz="987" b="1" dirty="0">
                <a:solidFill>
                  <a:srgbClr val="E6F1FF"/>
                </a:solidFill>
                <a:latin typeface="Montserrat" pitchFamily="34" charset="0"/>
                <a:ea typeface="Montserrat" pitchFamily="34" charset="-122"/>
                <a:cs typeface="Montserrat" pitchFamily="34" charset="-120"/>
              </a:rPr>
              <a:t>1. FERRAMENTAS HOMOLOGADAS</a:t>
            </a:r>
            <a:endParaRPr lang="en-US" sz="987" dirty="0"/>
          </a:p>
        </p:txBody>
      </p:sp>
      <p:pic>
        <p:nvPicPr>
          <p:cNvPr id="11" name="Image 2" descr="preencoded.png"/>
          <p:cNvPicPr>
            <a:picLocks noChangeAspect="1"/>
          </p:cNvPicPr>
          <p:nvPr/>
        </p:nvPicPr>
        <p:blipFill>
          <a:blip r:embed="rId4">
            <a:alphaModFix amt="70000"/>
          </a:blip>
          <a:stretch>
            <a:fillRect/>
          </a:stretch>
        </p:blipFill>
        <p:spPr>
          <a:xfrm>
            <a:off x="607219" y="1932384"/>
            <a:ext cx="85725" cy="85725"/>
          </a:xfrm>
          <a:prstGeom prst="rect">
            <a:avLst/>
          </a:prstGeom>
        </p:spPr>
      </p:pic>
      <p:sp>
        <p:nvSpPr>
          <p:cNvPr id="12" name="Text 7"/>
          <p:cNvSpPr/>
          <p:nvPr/>
        </p:nvSpPr>
        <p:spPr>
          <a:xfrm>
            <a:off x="764381" y="1896666"/>
            <a:ext cx="2543175" cy="160009"/>
          </a:xfrm>
          <a:prstGeom prst="rect">
            <a:avLst/>
          </a:prstGeom>
          <a:noFill/>
          <a:ln/>
        </p:spPr>
        <p:txBody>
          <a:bodyPr wrap="none" lIns="0" tIns="0" rIns="0" bIns="0" rtlCol="0" anchor="t">
            <a:spAutoFit/>
          </a:bodyPr>
          <a:lstStyle/>
          <a:p>
            <a:pPr marL="0" indent="0" algn="l">
              <a:lnSpc>
                <a:spcPts val="1300"/>
              </a:lnSpc>
              <a:buNone/>
            </a:pPr>
            <a:r>
              <a:rPr lang="en-US" sz="834" dirty="0">
                <a:solidFill>
                  <a:srgbClr val="A8B2D1"/>
                </a:solidFill>
                <a:latin typeface="Open Sans" pitchFamily="34" charset="0"/>
                <a:ea typeface="Open Sans" pitchFamily="34" charset="-122"/>
                <a:cs typeface="Open Sans" pitchFamily="34" charset="-120"/>
              </a:rPr>
              <a:t>Uso exclusivo de contas corporativas (Enterprise).</a:t>
            </a:r>
            <a:endParaRPr lang="en-US" sz="834" dirty="0"/>
          </a:p>
        </p:txBody>
      </p:sp>
      <p:pic>
        <p:nvPicPr>
          <p:cNvPr id="13" name="Image 3" descr="preencoded.png"/>
          <p:cNvPicPr>
            <a:picLocks noChangeAspect="1"/>
          </p:cNvPicPr>
          <p:nvPr/>
        </p:nvPicPr>
        <p:blipFill>
          <a:blip r:embed="rId5">
            <a:alphaModFix amt="70000"/>
          </a:blip>
          <a:stretch>
            <a:fillRect/>
          </a:stretch>
        </p:blipFill>
        <p:spPr>
          <a:xfrm>
            <a:off x="607219" y="2163831"/>
            <a:ext cx="85725" cy="85725"/>
          </a:xfrm>
          <a:prstGeom prst="rect">
            <a:avLst/>
          </a:prstGeom>
        </p:spPr>
      </p:pic>
      <p:sp>
        <p:nvSpPr>
          <p:cNvPr id="14" name="Text 8"/>
          <p:cNvSpPr/>
          <p:nvPr/>
        </p:nvSpPr>
        <p:spPr>
          <a:xfrm>
            <a:off x="764381" y="2128112"/>
            <a:ext cx="3096816" cy="160009"/>
          </a:xfrm>
          <a:prstGeom prst="rect">
            <a:avLst/>
          </a:prstGeom>
          <a:noFill/>
          <a:ln/>
        </p:spPr>
        <p:txBody>
          <a:bodyPr wrap="none" lIns="0" tIns="0" rIns="0" bIns="0" rtlCol="0" anchor="t">
            <a:spAutoFit/>
          </a:bodyPr>
          <a:lstStyle/>
          <a:p>
            <a:pPr marL="0" indent="0" algn="l">
              <a:lnSpc>
                <a:spcPts val="1300"/>
              </a:lnSpc>
              <a:buNone/>
            </a:pPr>
            <a:r>
              <a:rPr lang="en-US" sz="834" dirty="0">
                <a:solidFill>
                  <a:srgbClr val="A8B2D1"/>
                </a:solidFill>
                <a:latin typeface="Open Sans" pitchFamily="34" charset="0"/>
                <a:ea typeface="Open Sans" pitchFamily="34" charset="-122"/>
                <a:cs typeface="Open Sans" pitchFamily="34" charset="-120"/>
              </a:rPr>
              <a:t>Proibição de uso de contas pessoais gratuitas para trabalho.</a:t>
            </a:r>
            <a:endParaRPr lang="en-US" sz="834" dirty="0"/>
          </a:p>
        </p:txBody>
      </p:sp>
      <p:pic>
        <p:nvPicPr>
          <p:cNvPr id="15" name="Image 4" descr="preencoded.png"/>
          <p:cNvPicPr>
            <a:picLocks noChangeAspect="1"/>
          </p:cNvPicPr>
          <p:nvPr/>
        </p:nvPicPr>
        <p:blipFill>
          <a:blip r:embed="rId6">
            <a:alphaModFix amt="70000"/>
          </a:blip>
          <a:stretch>
            <a:fillRect/>
          </a:stretch>
        </p:blipFill>
        <p:spPr>
          <a:xfrm>
            <a:off x="607219" y="2395277"/>
            <a:ext cx="85725" cy="85725"/>
          </a:xfrm>
          <a:prstGeom prst="rect">
            <a:avLst/>
          </a:prstGeom>
        </p:spPr>
      </p:pic>
      <p:sp>
        <p:nvSpPr>
          <p:cNvPr id="16" name="Text 9"/>
          <p:cNvSpPr/>
          <p:nvPr/>
        </p:nvSpPr>
        <p:spPr>
          <a:xfrm>
            <a:off x="764381" y="2359558"/>
            <a:ext cx="2853928" cy="160009"/>
          </a:xfrm>
          <a:prstGeom prst="rect">
            <a:avLst/>
          </a:prstGeom>
          <a:noFill/>
          <a:ln/>
        </p:spPr>
        <p:txBody>
          <a:bodyPr wrap="none" lIns="0" tIns="0" rIns="0" bIns="0" rtlCol="0" anchor="t">
            <a:spAutoFit/>
          </a:bodyPr>
          <a:lstStyle/>
          <a:p>
            <a:pPr marL="0" indent="0" algn="l">
              <a:lnSpc>
                <a:spcPts val="1300"/>
              </a:lnSpc>
              <a:buNone/>
            </a:pPr>
            <a:r>
              <a:rPr lang="en-US" sz="834" dirty="0">
                <a:solidFill>
                  <a:srgbClr val="A8B2D1"/>
                </a:solidFill>
                <a:latin typeface="Open Sans" pitchFamily="34" charset="0"/>
                <a:ea typeface="Open Sans" pitchFamily="34" charset="-122"/>
                <a:cs typeface="Open Sans" pitchFamily="34" charset="-120"/>
              </a:rPr>
              <a:t>Lista branca de softwares aprovados pela TI/Segurança.</a:t>
            </a:r>
            <a:endParaRPr lang="en-US" sz="834" dirty="0"/>
          </a:p>
        </p:txBody>
      </p:sp>
      <p:sp>
        <p:nvSpPr>
          <p:cNvPr id="17" name="Shape 10"/>
          <p:cNvSpPr/>
          <p:nvPr/>
        </p:nvSpPr>
        <p:spPr>
          <a:xfrm>
            <a:off x="4679156" y="1359098"/>
            <a:ext cx="4036219" cy="1410500"/>
          </a:xfrm>
          <a:prstGeom prst="rect">
            <a:avLst/>
          </a:prstGeom>
          <a:solidFill>
            <a:srgbClr val="FFFFFF">
              <a:alpha val="3000"/>
            </a:srgbClr>
          </a:solidFill>
          <a:ln/>
        </p:spPr>
        <p:txBody>
          <a:bodyPr/>
          <a:lstStyle/>
          <a:p>
            <a:endParaRPr lang="pt-BR"/>
          </a:p>
        </p:txBody>
      </p:sp>
      <p:sp>
        <p:nvSpPr>
          <p:cNvPr id="18" name="Shape 11"/>
          <p:cNvSpPr/>
          <p:nvPr/>
        </p:nvSpPr>
        <p:spPr>
          <a:xfrm>
            <a:off x="4679156" y="1359098"/>
            <a:ext cx="42863" cy="1410500"/>
          </a:xfrm>
          <a:prstGeom prst="rect">
            <a:avLst/>
          </a:prstGeom>
          <a:solidFill>
            <a:srgbClr val="FF6384"/>
          </a:solidFill>
          <a:ln/>
        </p:spPr>
        <p:txBody>
          <a:bodyPr/>
          <a:lstStyle/>
          <a:p>
            <a:endParaRPr lang="pt-BR"/>
          </a:p>
        </p:txBody>
      </p:sp>
      <p:pic>
        <p:nvPicPr>
          <p:cNvPr id="19" name="Image 5" descr="preencoded.png"/>
          <p:cNvPicPr>
            <a:picLocks noChangeAspect="1"/>
          </p:cNvPicPr>
          <p:nvPr/>
        </p:nvPicPr>
        <p:blipFill>
          <a:blip r:embed="rId7"/>
          <a:stretch>
            <a:fillRect/>
          </a:stretch>
        </p:blipFill>
        <p:spPr>
          <a:xfrm>
            <a:off x="4857750" y="1538585"/>
            <a:ext cx="171450" cy="171450"/>
          </a:xfrm>
          <a:prstGeom prst="rect">
            <a:avLst/>
          </a:prstGeom>
        </p:spPr>
      </p:pic>
      <p:sp>
        <p:nvSpPr>
          <p:cNvPr id="20" name="Text 12"/>
          <p:cNvSpPr/>
          <p:nvPr/>
        </p:nvSpPr>
        <p:spPr>
          <a:xfrm>
            <a:off x="5136356" y="1537692"/>
            <a:ext cx="1535906" cy="173236"/>
          </a:xfrm>
          <a:prstGeom prst="rect">
            <a:avLst/>
          </a:prstGeom>
          <a:noFill/>
          <a:ln/>
        </p:spPr>
        <p:txBody>
          <a:bodyPr wrap="none" lIns="0" tIns="0" rIns="0" bIns="0" rtlCol="0" anchor="t">
            <a:spAutoFit/>
          </a:bodyPr>
          <a:lstStyle/>
          <a:p>
            <a:pPr marL="0" indent="0" algn="l">
              <a:lnSpc>
                <a:spcPts val="1400"/>
              </a:lnSpc>
              <a:buNone/>
            </a:pPr>
            <a:r>
              <a:rPr lang="en-US" sz="987" b="1" dirty="0">
                <a:solidFill>
                  <a:srgbClr val="E6F1FF"/>
                </a:solidFill>
                <a:latin typeface="Montserrat" pitchFamily="34" charset="0"/>
                <a:ea typeface="Montserrat" pitchFamily="34" charset="-122"/>
                <a:cs typeface="Montserrat" pitchFamily="34" charset="-120"/>
              </a:rPr>
              <a:t>2. DADOS VEDADOS</a:t>
            </a:r>
            <a:endParaRPr lang="en-US" sz="987" dirty="0"/>
          </a:p>
        </p:txBody>
      </p:sp>
      <p:pic>
        <p:nvPicPr>
          <p:cNvPr id="21" name="Image 6" descr="preencoded.png"/>
          <p:cNvPicPr>
            <a:picLocks noChangeAspect="1"/>
          </p:cNvPicPr>
          <p:nvPr/>
        </p:nvPicPr>
        <p:blipFill>
          <a:blip r:embed="rId8">
            <a:alphaModFix amt="70000"/>
          </a:blip>
          <a:stretch>
            <a:fillRect/>
          </a:stretch>
        </p:blipFill>
        <p:spPr>
          <a:xfrm>
            <a:off x="4857750" y="1932384"/>
            <a:ext cx="53578" cy="85725"/>
          </a:xfrm>
          <a:prstGeom prst="rect">
            <a:avLst/>
          </a:prstGeom>
        </p:spPr>
      </p:pic>
      <p:sp>
        <p:nvSpPr>
          <p:cNvPr id="22" name="Text 13"/>
          <p:cNvSpPr/>
          <p:nvPr/>
        </p:nvSpPr>
        <p:spPr>
          <a:xfrm>
            <a:off x="4982766" y="1896666"/>
            <a:ext cx="2382441" cy="160009"/>
          </a:xfrm>
          <a:prstGeom prst="rect">
            <a:avLst/>
          </a:prstGeom>
          <a:noFill/>
          <a:ln/>
        </p:spPr>
        <p:txBody>
          <a:bodyPr wrap="none" lIns="0" tIns="0" rIns="0" bIns="0" rtlCol="0" anchor="t">
            <a:spAutoFit/>
          </a:bodyPr>
          <a:lstStyle/>
          <a:p>
            <a:pPr marL="0" indent="0" algn="l">
              <a:lnSpc>
                <a:spcPts val="1300"/>
              </a:lnSpc>
              <a:buNone/>
            </a:pPr>
            <a:r>
              <a:rPr lang="en-US" sz="834" dirty="0">
                <a:solidFill>
                  <a:srgbClr val="A8B2D1"/>
                </a:solidFill>
                <a:latin typeface="Open Sans" pitchFamily="34" charset="0"/>
                <a:ea typeface="Open Sans" pitchFamily="34" charset="-122"/>
                <a:cs typeface="Open Sans" pitchFamily="34" charset="-120"/>
              </a:rPr>
              <a:t>NUNCA inserir dados pessoais (PII) de clientes.</a:t>
            </a:r>
            <a:endParaRPr lang="en-US" sz="834" dirty="0"/>
          </a:p>
        </p:txBody>
      </p:sp>
      <p:pic>
        <p:nvPicPr>
          <p:cNvPr id="23" name="Image 7" descr="preencoded.png"/>
          <p:cNvPicPr>
            <a:picLocks noChangeAspect="1"/>
          </p:cNvPicPr>
          <p:nvPr/>
        </p:nvPicPr>
        <p:blipFill>
          <a:blip r:embed="rId9">
            <a:alphaModFix amt="70000"/>
          </a:blip>
          <a:stretch>
            <a:fillRect/>
          </a:stretch>
        </p:blipFill>
        <p:spPr>
          <a:xfrm>
            <a:off x="4857750" y="2163831"/>
            <a:ext cx="53578" cy="85725"/>
          </a:xfrm>
          <a:prstGeom prst="rect">
            <a:avLst/>
          </a:prstGeom>
        </p:spPr>
      </p:pic>
      <p:sp>
        <p:nvSpPr>
          <p:cNvPr id="24" name="Text 14"/>
          <p:cNvSpPr/>
          <p:nvPr/>
        </p:nvSpPr>
        <p:spPr>
          <a:xfrm>
            <a:off x="4982766" y="2128112"/>
            <a:ext cx="3034308" cy="160009"/>
          </a:xfrm>
          <a:prstGeom prst="rect">
            <a:avLst/>
          </a:prstGeom>
          <a:noFill/>
          <a:ln/>
        </p:spPr>
        <p:txBody>
          <a:bodyPr wrap="none" lIns="0" tIns="0" rIns="0" bIns="0" rtlCol="0" anchor="t">
            <a:spAutoFit/>
          </a:bodyPr>
          <a:lstStyle/>
          <a:p>
            <a:pPr marL="0" indent="0" algn="l">
              <a:lnSpc>
                <a:spcPts val="1300"/>
              </a:lnSpc>
              <a:buNone/>
            </a:pPr>
            <a:r>
              <a:rPr lang="en-US" sz="834" dirty="0">
                <a:solidFill>
                  <a:srgbClr val="A8B2D1"/>
                </a:solidFill>
                <a:latin typeface="Open Sans" pitchFamily="34" charset="0"/>
                <a:ea typeface="Open Sans" pitchFamily="34" charset="-122"/>
                <a:cs typeface="Open Sans" pitchFamily="34" charset="-120"/>
              </a:rPr>
              <a:t>NUNCA inserir segredos industriais ou estratégias sigilosas.</a:t>
            </a:r>
            <a:endParaRPr lang="en-US" sz="834" dirty="0"/>
          </a:p>
        </p:txBody>
      </p:sp>
      <p:pic>
        <p:nvPicPr>
          <p:cNvPr id="25" name="Image 8" descr="preencoded.png"/>
          <p:cNvPicPr>
            <a:picLocks noChangeAspect="1"/>
          </p:cNvPicPr>
          <p:nvPr/>
        </p:nvPicPr>
        <p:blipFill>
          <a:blip r:embed="rId10">
            <a:alphaModFix amt="70000"/>
          </a:blip>
          <a:stretch>
            <a:fillRect/>
          </a:stretch>
        </p:blipFill>
        <p:spPr>
          <a:xfrm>
            <a:off x="4857750" y="2395277"/>
            <a:ext cx="53578" cy="85725"/>
          </a:xfrm>
          <a:prstGeom prst="rect">
            <a:avLst/>
          </a:prstGeom>
        </p:spPr>
      </p:pic>
      <p:sp>
        <p:nvSpPr>
          <p:cNvPr id="26" name="Text 15"/>
          <p:cNvSpPr/>
          <p:nvPr/>
        </p:nvSpPr>
        <p:spPr>
          <a:xfrm>
            <a:off x="4982766" y="2359558"/>
            <a:ext cx="2694980" cy="160009"/>
          </a:xfrm>
          <a:prstGeom prst="rect">
            <a:avLst/>
          </a:prstGeom>
          <a:noFill/>
          <a:ln/>
        </p:spPr>
        <p:txBody>
          <a:bodyPr wrap="none" lIns="0" tIns="0" rIns="0" bIns="0" rtlCol="0" anchor="t">
            <a:spAutoFit/>
          </a:bodyPr>
          <a:lstStyle/>
          <a:p>
            <a:pPr marL="0" indent="0" algn="l">
              <a:lnSpc>
                <a:spcPts val="1300"/>
              </a:lnSpc>
              <a:buNone/>
            </a:pPr>
            <a:r>
              <a:rPr lang="en-US" sz="834" dirty="0">
                <a:solidFill>
                  <a:srgbClr val="A8B2D1"/>
                </a:solidFill>
                <a:latin typeface="Open Sans" pitchFamily="34" charset="0"/>
                <a:ea typeface="Open Sans" pitchFamily="34" charset="-122"/>
                <a:cs typeface="Open Sans" pitchFamily="34" charset="-120"/>
              </a:rPr>
              <a:t>NUNCA inserir senhas, chaves de API ou credenciais.</a:t>
            </a:r>
            <a:endParaRPr lang="en-US" sz="834" dirty="0"/>
          </a:p>
        </p:txBody>
      </p:sp>
      <p:sp>
        <p:nvSpPr>
          <p:cNvPr id="27" name="Shape 16"/>
          <p:cNvSpPr/>
          <p:nvPr/>
        </p:nvSpPr>
        <p:spPr>
          <a:xfrm>
            <a:off x="428625" y="2983911"/>
            <a:ext cx="4036219" cy="1410500"/>
          </a:xfrm>
          <a:prstGeom prst="rect">
            <a:avLst/>
          </a:prstGeom>
          <a:solidFill>
            <a:srgbClr val="FFFFFF">
              <a:alpha val="3000"/>
            </a:srgbClr>
          </a:solidFill>
          <a:ln/>
        </p:spPr>
        <p:txBody>
          <a:bodyPr/>
          <a:lstStyle/>
          <a:p>
            <a:endParaRPr lang="pt-BR"/>
          </a:p>
        </p:txBody>
      </p:sp>
      <p:sp>
        <p:nvSpPr>
          <p:cNvPr id="28" name="Shape 17"/>
          <p:cNvSpPr/>
          <p:nvPr/>
        </p:nvSpPr>
        <p:spPr>
          <a:xfrm>
            <a:off x="428625" y="2983911"/>
            <a:ext cx="42863" cy="1410500"/>
          </a:xfrm>
          <a:prstGeom prst="rect">
            <a:avLst/>
          </a:prstGeom>
          <a:solidFill>
            <a:srgbClr val="FFCE56"/>
          </a:solidFill>
          <a:ln/>
        </p:spPr>
        <p:txBody>
          <a:bodyPr/>
          <a:lstStyle/>
          <a:p>
            <a:endParaRPr lang="pt-BR"/>
          </a:p>
        </p:txBody>
      </p:sp>
      <p:pic>
        <p:nvPicPr>
          <p:cNvPr id="29" name="Image 9" descr="preencoded.png"/>
          <p:cNvPicPr>
            <a:picLocks noChangeAspect="1"/>
          </p:cNvPicPr>
          <p:nvPr/>
        </p:nvPicPr>
        <p:blipFill>
          <a:blip r:embed="rId11"/>
          <a:stretch>
            <a:fillRect/>
          </a:stretch>
        </p:blipFill>
        <p:spPr>
          <a:xfrm>
            <a:off x="607219" y="3163398"/>
            <a:ext cx="214313" cy="171450"/>
          </a:xfrm>
          <a:prstGeom prst="rect">
            <a:avLst/>
          </a:prstGeom>
        </p:spPr>
      </p:pic>
      <p:sp>
        <p:nvSpPr>
          <p:cNvPr id="30" name="Text 18"/>
          <p:cNvSpPr/>
          <p:nvPr/>
        </p:nvSpPr>
        <p:spPr>
          <a:xfrm>
            <a:off x="928688" y="3162505"/>
            <a:ext cx="1778794" cy="173236"/>
          </a:xfrm>
          <a:prstGeom prst="rect">
            <a:avLst/>
          </a:prstGeom>
          <a:noFill/>
          <a:ln/>
        </p:spPr>
        <p:txBody>
          <a:bodyPr wrap="none" lIns="0" tIns="0" rIns="0" bIns="0" rtlCol="0" anchor="t">
            <a:spAutoFit/>
          </a:bodyPr>
          <a:lstStyle/>
          <a:p>
            <a:pPr marL="0" indent="0" algn="l">
              <a:lnSpc>
                <a:spcPts val="1400"/>
              </a:lnSpc>
              <a:buNone/>
            </a:pPr>
            <a:r>
              <a:rPr lang="en-US" sz="987" b="1" dirty="0">
                <a:solidFill>
                  <a:srgbClr val="E6F1FF"/>
                </a:solidFill>
                <a:latin typeface="Montserrat" pitchFamily="34" charset="0"/>
                <a:ea typeface="Montserrat" pitchFamily="34" charset="-122"/>
                <a:cs typeface="Montserrat" pitchFamily="34" charset="-120"/>
              </a:rPr>
              <a:t>3. HUMAN IN THE LOOP</a:t>
            </a:r>
            <a:endParaRPr lang="en-US" sz="987" dirty="0"/>
          </a:p>
        </p:txBody>
      </p:sp>
      <p:pic>
        <p:nvPicPr>
          <p:cNvPr id="31" name="Image 10" descr="preencoded.png"/>
          <p:cNvPicPr>
            <a:picLocks noChangeAspect="1"/>
          </p:cNvPicPr>
          <p:nvPr/>
        </p:nvPicPr>
        <p:blipFill>
          <a:blip r:embed="rId12">
            <a:alphaModFix amt="70000"/>
          </a:blip>
          <a:stretch>
            <a:fillRect/>
          </a:stretch>
        </p:blipFill>
        <p:spPr>
          <a:xfrm>
            <a:off x="607219" y="3557197"/>
            <a:ext cx="21431" cy="85725"/>
          </a:xfrm>
          <a:prstGeom prst="rect">
            <a:avLst/>
          </a:prstGeom>
        </p:spPr>
      </p:pic>
      <p:sp>
        <p:nvSpPr>
          <p:cNvPr id="32" name="Text 19"/>
          <p:cNvSpPr/>
          <p:nvPr/>
        </p:nvSpPr>
        <p:spPr>
          <a:xfrm>
            <a:off x="700088" y="3521478"/>
            <a:ext cx="2916436" cy="160009"/>
          </a:xfrm>
          <a:prstGeom prst="rect">
            <a:avLst/>
          </a:prstGeom>
          <a:noFill/>
          <a:ln/>
        </p:spPr>
        <p:txBody>
          <a:bodyPr wrap="none" lIns="0" tIns="0" rIns="0" bIns="0" rtlCol="0" anchor="t">
            <a:spAutoFit/>
          </a:bodyPr>
          <a:lstStyle/>
          <a:p>
            <a:pPr marL="0" indent="0" algn="l">
              <a:lnSpc>
                <a:spcPts val="1300"/>
              </a:lnSpc>
              <a:buNone/>
            </a:pPr>
            <a:r>
              <a:rPr lang="en-US" sz="834" dirty="0">
                <a:solidFill>
                  <a:srgbClr val="A8B2D1"/>
                </a:solidFill>
                <a:latin typeface="Open Sans" pitchFamily="34" charset="0"/>
                <a:ea typeface="Open Sans" pitchFamily="34" charset="-122"/>
                <a:cs typeface="Open Sans" pitchFamily="34" charset="-120"/>
              </a:rPr>
              <a:t>Obrigação de revisão humana de todo conteúdo gerado.</a:t>
            </a:r>
            <a:endParaRPr lang="en-US" sz="834" dirty="0"/>
          </a:p>
        </p:txBody>
      </p:sp>
      <p:pic>
        <p:nvPicPr>
          <p:cNvPr id="33" name="Image 11" descr="preencoded.png"/>
          <p:cNvPicPr>
            <a:picLocks noChangeAspect="1"/>
          </p:cNvPicPr>
          <p:nvPr/>
        </p:nvPicPr>
        <p:blipFill>
          <a:blip r:embed="rId13">
            <a:alphaModFix amt="70000"/>
          </a:blip>
          <a:stretch>
            <a:fillRect/>
          </a:stretch>
        </p:blipFill>
        <p:spPr>
          <a:xfrm>
            <a:off x="607219" y="3788643"/>
            <a:ext cx="21431" cy="85725"/>
          </a:xfrm>
          <a:prstGeom prst="rect">
            <a:avLst/>
          </a:prstGeom>
        </p:spPr>
      </p:pic>
      <p:sp>
        <p:nvSpPr>
          <p:cNvPr id="34" name="Text 20"/>
          <p:cNvSpPr/>
          <p:nvPr/>
        </p:nvSpPr>
        <p:spPr>
          <a:xfrm>
            <a:off x="700088" y="3752924"/>
            <a:ext cx="2771775" cy="160009"/>
          </a:xfrm>
          <a:prstGeom prst="rect">
            <a:avLst/>
          </a:prstGeom>
          <a:noFill/>
          <a:ln/>
        </p:spPr>
        <p:txBody>
          <a:bodyPr wrap="none" lIns="0" tIns="0" rIns="0" bIns="0" rtlCol="0" anchor="t">
            <a:spAutoFit/>
          </a:bodyPr>
          <a:lstStyle/>
          <a:p>
            <a:pPr marL="0" indent="0" algn="l">
              <a:lnSpc>
                <a:spcPts val="1300"/>
              </a:lnSpc>
              <a:buNone/>
            </a:pPr>
            <a:r>
              <a:rPr lang="en-US" sz="834" dirty="0">
                <a:solidFill>
                  <a:srgbClr val="A8B2D1"/>
                </a:solidFill>
                <a:latin typeface="Open Sans" pitchFamily="34" charset="0"/>
                <a:ea typeface="Open Sans" pitchFamily="34" charset="-122"/>
                <a:cs typeface="Open Sans" pitchFamily="34" charset="-120"/>
              </a:rPr>
              <a:t>O advogado assina, logo, o advogado é o responsável.</a:t>
            </a:r>
            <a:endParaRPr lang="en-US" sz="834" dirty="0"/>
          </a:p>
        </p:txBody>
      </p:sp>
      <p:pic>
        <p:nvPicPr>
          <p:cNvPr id="35" name="Image 12" descr="preencoded.png"/>
          <p:cNvPicPr>
            <a:picLocks noChangeAspect="1"/>
          </p:cNvPicPr>
          <p:nvPr/>
        </p:nvPicPr>
        <p:blipFill>
          <a:blip r:embed="rId14">
            <a:alphaModFix amt="70000"/>
          </a:blip>
          <a:stretch>
            <a:fillRect/>
          </a:stretch>
        </p:blipFill>
        <p:spPr>
          <a:xfrm>
            <a:off x="607219" y="4020090"/>
            <a:ext cx="21431" cy="85725"/>
          </a:xfrm>
          <a:prstGeom prst="rect">
            <a:avLst/>
          </a:prstGeom>
        </p:spPr>
      </p:pic>
      <p:sp>
        <p:nvSpPr>
          <p:cNvPr id="36" name="Text 21"/>
          <p:cNvSpPr/>
          <p:nvPr/>
        </p:nvSpPr>
        <p:spPr>
          <a:xfrm>
            <a:off x="700088" y="3984371"/>
            <a:ext cx="2762845" cy="160009"/>
          </a:xfrm>
          <a:prstGeom prst="rect">
            <a:avLst/>
          </a:prstGeom>
          <a:noFill/>
          <a:ln/>
        </p:spPr>
        <p:txBody>
          <a:bodyPr wrap="none" lIns="0" tIns="0" rIns="0" bIns="0" rtlCol="0" anchor="t">
            <a:spAutoFit/>
          </a:bodyPr>
          <a:lstStyle/>
          <a:p>
            <a:pPr marL="0" indent="0" algn="l">
              <a:lnSpc>
                <a:spcPts val="1300"/>
              </a:lnSpc>
              <a:buNone/>
            </a:pPr>
            <a:r>
              <a:rPr lang="en-US" sz="834" dirty="0">
                <a:solidFill>
                  <a:srgbClr val="A8B2D1"/>
                </a:solidFill>
                <a:latin typeface="Open Sans" pitchFamily="34" charset="0"/>
                <a:ea typeface="Open Sans" pitchFamily="34" charset="-122"/>
                <a:cs typeface="Open Sans" pitchFamily="34" charset="-120"/>
              </a:rPr>
              <a:t>Proibição de decisões automatizadas sem supervisão.</a:t>
            </a:r>
            <a:endParaRPr lang="en-US" sz="834" dirty="0"/>
          </a:p>
        </p:txBody>
      </p:sp>
      <p:sp>
        <p:nvSpPr>
          <p:cNvPr id="37" name="Shape 22"/>
          <p:cNvSpPr/>
          <p:nvPr/>
        </p:nvSpPr>
        <p:spPr>
          <a:xfrm>
            <a:off x="4679156" y="2983911"/>
            <a:ext cx="4036219" cy="1410500"/>
          </a:xfrm>
          <a:prstGeom prst="rect">
            <a:avLst/>
          </a:prstGeom>
          <a:solidFill>
            <a:srgbClr val="FFFFFF">
              <a:alpha val="3000"/>
            </a:srgbClr>
          </a:solidFill>
          <a:ln/>
        </p:spPr>
        <p:txBody>
          <a:bodyPr/>
          <a:lstStyle/>
          <a:p>
            <a:endParaRPr lang="pt-BR"/>
          </a:p>
        </p:txBody>
      </p:sp>
      <p:sp>
        <p:nvSpPr>
          <p:cNvPr id="38" name="Shape 23"/>
          <p:cNvSpPr/>
          <p:nvPr/>
        </p:nvSpPr>
        <p:spPr>
          <a:xfrm>
            <a:off x="4679156" y="2983911"/>
            <a:ext cx="42863" cy="1410500"/>
          </a:xfrm>
          <a:prstGeom prst="rect">
            <a:avLst/>
          </a:prstGeom>
          <a:solidFill>
            <a:srgbClr val="64FFDA"/>
          </a:solidFill>
          <a:ln/>
        </p:spPr>
        <p:txBody>
          <a:bodyPr/>
          <a:lstStyle/>
          <a:p>
            <a:endParaRPr lang="pt-BR"/>
          </a:p>
        </p:txBody>
      </p:sp>
      <p:pic>
        <p:nvPicPr>
          <p:cNvPr id="39" name="Image 13" descr="preencoded.png"/>
          <p:cNvPicPr>
            <a:picLocks noChangeAspect="1"/>
          </p:cNvPicPr>
          <p:nvPr/>
        </p:nvPicPr>
        <p:blipFill>
          <a:blip r:embed="rId15"/>
          <a:stretch>
            <a:fillRect/>
          </a:stretch>
        </p:blipFill>
        <p:spPr>
          <a:xfrm>
            <a:off x="4857750" y="3163398"/>
            <a:ext cx="171450" cy="171450"/>
          </a:xfrm>
          <a:prstGeom prst="rect">
            <a:avLst/>
          </a:prstGeom>
        </p:spPr>
      </p:pic>
      <p:sp>
        <p:nvSpPr>
          <p:cNvPr id="40" name="Text 24"/>
          <p:cNvSpPr/>
          <p:nvPr/>
        </p:nvSpPr>
        <p:spPr>
          <a:xfrm>
            <a:off x="5136356" y="3162505"/>
            <a:ext cx="1607344" cy="173236"/>
          </a:xfrm>
          <a:prstGeom prst="rect">
            <a:avLst/>
          </a:prstGeom>
          <a:noFill/>
          <a:ln/>
        </p:spPr>
        <p:txBody>
          <a:bodyPr wrap="none" lIns="0" tIns="0" rIns="0" bIns="0" rtlCol="0" anchor="t">
            <a:spAutoFit/>
          </a:bodyPr>
          <a:lstStyle/>
          <a:p>
            <a:pPr marL="0" indent="0" algn="l">
              <a:lnSpc>
                <a:spcPts val="1400"/>
              </a:lnSpc>
              <a:buNone/>
            </a:pPr>
            <a:r>
              <a:rPr lang="en-US" sz="987" b="1" dirty="0">
                <a:solidFill>
                  <a:srgbClr val="E6F1FF"/>
                </a:solidFill>
                <a:latin typeface="Montserrat" pitchFamily="34" charset="0"/>
                <a:ea typeface="Montserrat" pitchFamily="34" charset="-122"/>
                <a:cs typeface="Montserrat" pitchFamily="34" charset="-120"/>
              </a:rPr>
              <a:t>4. USOS PERMITIDOS</a:t>
            </a:r>
            <a:endParaRPr lang="en-US" sz="987" dirty="0"/>
          </a:p>
        </p:txBody>
      </p:sp>
      <p:pic>
        <p:nvPicPr>
          <p:cNvPr id="41" name="Image 14" descr="preencoded.png"/>
          <p:cNvPicPr>
            <a:picLocks noChangeAspect="1"/>
          </p:cNvPicPr>
          <p:nvPr/>
        </p:nvPicPr>
        <p:blipFill>
          <a:blip r:embed="rId16">
            <a:alphaModFix amt="70000"/>
          </a:blip>
          <a:stretch>
            <a:fillRect/>
          </a:stretch>
        </p:blipFill>
        <p:spPr>
          <a:xfrm>
            <a:off x="4857750" y="3557197"/>
            <a:ext cx="85725" cy="85725"/>
          </a:xfrm>
          <a:prstGeom prst="rect">
            <a:avLst/>
          </a:prstGeom>
        </p:spPr>
      </p:pic>
      <p:sp>
        <p:nvSpPr>
          <p:cNvPr id="42" name="Text 25"/>
          <p:cNvSpPr/>
          <p:nvPr/>
        </p:nvSpPr>
        <p:spPr>
          <a:xfrm>
            <a:off x="5014913" y="3521478"/>
            <a:ext cx="2603897" cy="160009"/>
          </a:xfrm>
          <a:prstGeom prst="rect">
            <a:avLst/>
          </a:prstGeom>
          <a:noFill/>
          <a:ln/>
        </p:spPr>
        <p:txBody>
          <a:bodyPr wrap="none" lIns="0" tIns="0" rIns="0" bIns="0" rtlCol="0" anchor="t">
            <a:spAutoFit/>
          </a:bodyPr>
          <a:lstStyle/>
          <a:p>
            <a:pPr marL="0" indent="0" algn="l">
              <a:lnSpc>
                <a:spcPts val="1300"/>
              </a:lnSpc>
              <a:buNone/>
            </a:pPr>
            <a:r>
              <a:rPr lang="en-US" sz="834" dirty="0">
                <a:solidFill>
                  <a:srgbClr val="A8B2D1"/>
                </a:solidFill>
                <a:latin typeface="Open Sans" pitchFamily="34" charset="0"/>
                <a:ea typeface="Open Sans" pitchFamily="34" charset="-122"/>
                <a:cs typeface="Open Sans" pitchFamily="34" charset="-120"/>
              </a:rPr>
              <a:t>Resumo de documentos públicos e jurisprudência.</a:t>
            </a:r>
            <a:endParaRPr lang="en-US" sz="834" dirty="0"/>
          </a:p>
        </p:txBody>
      </p:sp>
      <p:pic>
        <p:nvPicPr>
          <p:cNvPr id="43" name="Image 15" descr="preencoded.png"/>
          <p:cNvPicPr>
            <a:picLocks noChangeAspect="1"/>
          </p:cNvPicPr>
          <p:nvPr/>
        </p:nvPicPr>
        <p:blipFill>
          <a:blip r:embed="rId17">
            <a:alphaModFix amt="70000"/>
          </a:blip>
          <a:stretch>
            <a:fillRect/>
          </a:stretch>
        </p:blipFill>
        <p:spPr>
          <a:xfrm>
            <a:off x="4857750" y="3788643"/>
            <a:ext cx="85725" cy="85725"/>
          </a:xfrm>
          <a:prstGeom prst="rect">
            <a:avLst/>
          </a:prstGeom>
        </p:spPr>
      </p:pic>
      <p:sp>
        <p:nvSpPr>
          <p:cNvPr id="44" name="Text 26"/>
          <p:cNvSpPr/>
          <p:nvPr/>
        </p:nvSpPr>
        <p:spPr>
          <a:xfrm>
            <a:off x="5014913" y="3752924"/>
            <a:ext cx="2803922" cy="160009"/>
          </a:xfrm>
          <a:prstGeom prst="rect">
            <a:avLst/>
          </a:prstGeom>
          <a:noFill/>
          <a:ln/>
        </p:spPr>
        <p:txBody>
          <a:bodyPr wrap="none" lIns="0" tIns="0" rIns="0" bIns="0" rtlCol="0" anchor="t">
            <a:spAutoFit/>
          </a:bodyPr>
          <a:lstStyle/>
          <a:p>
            <a:pPr marL="0" indent="0" algn="l">
              <a:lnSpc>
                <a:spcPts val="1300"/>
              </a:lnSpc>
              <a:buNone/>
            </a:pPr>
            <a:r>
              <a:rPr lang="en-US" sz="834" dirty="0">
                <a:solidFill>
                  <a:srgbClr val="A8B2D1"/>
                </a:solidFill>
                <a:latin typeface="Open Sans" pitchFamily="34" charset="0"/>
                <a:ea typeface="Open Sans" pitchFamily="34" charset="-122"/>
                <a:cs typeface="Open Sans" pitchFamily="34" charset="-120"/>
              </a:rPr>
              <a:t>Ideação, brainstorming e estruturação de argumentos.</a:t>
            </a:r>
            <a:endParaRPr lang="en-US" sz="834" dirty="0"/>
          </a:p>
        </p:txBody>
      </p:sp>
      <p:pic>
        <p:nvPicPr>
          <p:cNvPr id="45" name="Image 16" descr="preencoded.png"/>
          <p:cNvPicPr>
            <a:picLocks noChangeAspect="1"/>
          </p:cNvPicPr>
          <p:nvPr/>
        </p:nvPicPr>
        <p:blipFill>
          <a:blip r:embed="rId18">
            <a:alphaModFix amt="70000"/>
          </a:blip>
          <a:stretch>
            <a:fillRect/>
          </a:stretch>
        </p:blipFill>
        <p:spPr>
          <a:xfrm>
            <a:off x="4857750" y="4020090"/>
            <a:ext cx="85725" cy="85725"/>
          </a:xfrm>
          <a:prstGeom prst="rect">
            <a:avLst/>
          </a:prstGeom>
        </p:spPr>
      </p:pic>
      <p:sp>
        <p:nvSpPr>
          <p:cNvPr id="46" name="Text 27"/>
          <p:cNvSpPr/>
          <p:nvPr/>
        </p:nvSpPr>
        <p:spPr>
          <a:xfrm>
            <a:off x="5014913" y="3984371"/>
            <a:ext cx="2843213" cy="160009"/>
          </a:xfrm>
          <a:prstGeom prst="rect">
            <a:avLst/>
          </a:prstGeom>
          <a:noFill/>
          <a:ln/>
        </p:spPr>
        <p:txBody>
          <a:bodyPr wrap="none" lIns="0" tIns="0" rIns="0" bIns="0" rtlCol="0" anchor="t">
            <a:spAutoFit/>
          </a:bodyPr>
          <a:lstStyle/>
          <a:p>
            <a:pPr marL="0" indent="0" algn="l">
              <a:lnSpc>
                <a:spcPts val="1300"/>
              </a:lnSpc>
              <a:buNone/>
            </a:pPr>
            <a:r>
              <a:rPr lang="en-US" sz="834" dirty="0">
                <a:solidFill>
                  <a:srgbClr val="A8B2D1"/>
                </a:solidFill>
                <a:latin typeface="Open Sans" pitchFamily="34" charset="0"/>
                <a:ea typeface="Open Sans" pitchFamily="34" charset="-122"/>
                <a:cs typeface="Open Sans" pitchFamily="34" charset="-120"/>
              </a:rPr>
              <a:t>Tradução e correção gramatical de textos não sigilosos.</a:t>
            </a:r>
            <a:endParaRPr lang="en-US" sz="834" dirty="0"/>
          </a:p>
        </p:txBody>
      </p:sp>
      <p:sp>
        <p:nvSpPr>
          <p:cNvPr id="47" name="Shape 28"/>
          <p:cNvSpPr/>
          <p:nvPr/>
        </p:nvSpPr>
        <p:spPr>
          <a:xfrm>
            <a:off x="428625" y="4608723"/>
            <a:ext cx="8286750" cy="364331"/>
          </a:xfrm>
          <a:prstGeom prst="rect">
            <a:avLst/>
          </a:prstGeom>
          <a:solidFill>
            <a:srgbClr val="64FFDA">
              <a:alpha val="5000"/>
            </a:srgbClr>
          </a:solidFill>
          <a:ln/>
        </p:spPr>
        <p:txBody>
          <a:bodyPr/>
          <a:lstStyle/>
          <a:p>
            <a:endParaRPr lang="pt-BR"/>
          </a:p>
        </p:txBody>
      </p:sp>
      <p:sp>
        <p:nvSpPr>
          <p:cNvPr id="48" name="Text 29"/>
          <p:cNvSpPr/>
          <p:nvPr/>
        </p:nvSpPr>
        <p:spPr>
          <a:xfrm>
            <a:off x="428625" y="4608723"/>
            <a:ext cx="8286750" cy="364331"/>
          </a:xfrm>
          <a:prstGeom prst="rect">
            <a:avLst/>
          </a:prstGeom>
          <a:noFill/>
          <a:ln/>
        </p:spPr>
        <p:txBody>
          <a:bodyPr wrap="square" lIns="127508" tIns="127508" rIns="127508" bIns="127508" rtlCol="0" anchor="t">
            <a:spAutoFit/>
          </a:bodyPr>
          <a:lstStyle/>
          <a:p>
            <a:pPr marL="0" indent="0" algn="ctr">
              <a:lnSpc>
                <a:spcPts val="1100"/>
              </a:lnSpc>
              <a:buNone/>
            </a:pPr>
            <a:r>
              <a:rPr lang="en-US" sz="834" dirty="0">
                <a:solidFill>
                  <a:srgbClr val="64FFDA"/>
                </a:solidFill>
                <a:latin typeface="Roboto Mono" pitchFamily="34" charset="0"/>
                <a:ea typeface="Roboto Mono" pitchFamily="34" charset="-122"/>
                <a:cs typeface="Roboto Mono" pitchFamily="34" charset="-120"/>
              </a:rPr>
              <a:t>"A política não serve para travar a inovação, mas para garantir que ela aconteça com segurança jurídica."</a:t>
            </a:r>
            <a:endParaRPr lang="en-US" sz="834"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name="Slide 61">
    <p:spTree>
      <p:nvGrpSpPr>
        <p:cNvPr id="1" name=""/>
        <p:cNvGrpSpPr/>
        <p:nvPr/>
      </p:nvGrpSpPr>
      <p:grpSpPr>
        <a:xfrm>
          <a:off x="0" y="0"/>
          <a:ext cx="0" cy="0"/>
          <a:chOff x="0" y="0"/>
          <a:chExt cx="0" cy="0"/>
        </a:xfrm>
      </p:grpSpPr>
      <p:sp>
        <p:nvSpPr>
          <p:cNvPr id="3" name="Shape 0"/>
          <p:cNvSpPr/>
          <p:nvPr/>
        </p:nvSpPr>
        <p:spPr>
          <a:xfrm>
            <a:off x="428625" y="428625"/>
            <a:ext cx="8286750" cy="716161"/>
          </a:xfrm>
          <a:prstGeom prst="rect">
            <a:avLst/>
          </a:prstGeom>
          <a:solidFill>
            <a:srgbClr val="000000">
              <a:alpha val="0"/>
            </a:srgbClr>
          </a:solidFill>
          <a:ln/>
        </p:spPr>
        <p:txBody>
          <a:bodyPr/>
          <a:lstStyle/>
          <a:p>
            <a:endParaRPr lang="pt-BR"/>
          </a:p>
        </p:txBody>
      </p:sp>
      <p:sp>
        <p:nvSpPr>
          <p:cNvPr id="4" name="Shape 1"/>
          <p:cNvSpPr/>
          <p:nvPr/>
        </p:nvSpPr>
        <p:spPr>
          <a:xfrm>
            <a:off x="428625" y="428625"/>
            <a:ext cx="28575" cy="716161"/>
          </a:xfrm>
          <a:prstGeom prst="rect">
            <a:avLst/>
          </a:prstGeom>
          <a:solidFill>
            <a:srgbClr val="FFCE56"/>
          </a:solidFill>
          <a:ln/>
        </p:spPr>
        <p:txBody>
          <a:bodyPr/>
          <a:lstStyle/>
          <a:p>
            <a:endParaRPr lang="pt-BR"/>
          </a:p>
        </p:txBody>
      </p:sp>
      <p:sp>
        <p:nvSpPr>
          <p:cNvPr id="5" name="Text 2"/>
          <p:cNvSpPr/>
          <p:nvPr/>
        </p:nvSpPr>
        <p:spPr>
          <a:xfrm>
            <a:off x="571500" y="428625"/>
            <a:ext cx="8143875" cy="417909"/>
          </a:xfrm>
          <a:prstGeom prst="rect">
            <a:avLst/>
          </a:prstGeom>
          <a:noFill/>
          <a:ln/>
        </p:spPr>
        <p:txBody>
          <a:bodyPr wrap="none" lIns="0" tIns="0" rIns="0" bIns="0" rtlCol="0" anchor="t">
            <a:spAutoFit/>
          </a:bodyPr>
          <a:lstStyle/>
          <a:p>
            <a:pPr marL="0" indent="0" algn="l">
              <a:lnSpc>
                <a:spcPts val="3200"/>
              </a:lnSpc>
              <a:buNone/>
            </a:pPr>
            <a:r>
              <a:rPr lang="en-US" sz="2436" b="1" dirty="0">
                <a:solidFill>
                  <a:srgbClr val="E6F1FF"/>
                </a:solidFill>
                <a:latin typeface="Montserrat" pitchFamily="34" charset="0"/>
                <a:ea typeface="Montserrat" pitchFamily="34" charset="-122"/>
                <a:cs typeface="Montserrat" pitchFamily="34" charset="-120"/>
              </a:rPr>
              <a:t>COMITÊ DE ÉTICA DIGITAL</a:t>
            </a:r>
            <a:endParaRPr lang="en-US" sz="2436" dirty="0"/>
          </a:p>
        </p:txBody>
      </p:sp>
      <p:sp>
        <p:nvSpPr>
          <p:cNvPr id="6" name="Text 3"/>
          <p:cNvSpPr/>
          <p:nvPr/>
        </p:nvSpPr>
        <p:spPr>
          <a:xfrm>
            <a:off x="571500" y="917972"/>
            <a:ext cx="8143875" cy="226814"/>
          </a:xfrm>
          <a:prstGeom prst="rect">
            <a:avLst/>
          </a:prstGeom>
          <a:noFill/>
          <a:ln/>
        </p:spPr>
        <p:txBody>
          <a:bodyPr wrap="none" lIns="0" tIns="0" rIns="0" bIns="0" rtlCol="0" anchor="t">
            <a:spAutoFit/>
          </a:bodyPr>
          <a:lstStyle/>
          <a:p>
            <a:pPr marL="0" indent="0" algn="l">
              <a:lnSpc>
                <a:spcPts val="1600"/>
              </a:lnSpc>
              <a:buNone/>
            </a:pPr>
            <a:r>
              <a:rPr lang="en-US" sz="1269" dirty="0">
                <a:solidFill>
                  <a:srgbClr val="FFCE56"/>
                </a:solidFill>
                <a:latin typeface="Roboto Mono" pitchFamily="34" charset="0"/>
                <a:ea typeface="Roboto Mono" pitchFamily="34" charset="-122"/>
                <a:cs typeface="Roboto Mono" pitchFamily="34" charset="-120"/>
              </a:rPr>
              <a:t>Governança e Supervisão Humana</a:t>
            </a:r>
            <a:endParaRPr lang="en-US" sz="1269" dirty="0"/>
          </a:p>
        </p:txBody>
      </p:sp>
      <p:sp>
        <p:nvSpPr>
          <p:cNvPr id="7" name="Text 4"/>
          <p:cNvSpPr/>
          <p:nvPr/>
        </p:nvSpPr>
        <p:spPr>
          <a:xfrm>
            <a:off x="428625" y="1359098"/>
            <a:ext cx="8286750" cy="157163"/>
          </a:xfrm>
          <a:prstGeom prst="rect">
            <a:avLst/>
          </a:prstGeom>
          <a:noFill/>
          <a:ln/>
        </p:spPr>
        <p:txBody>
          <a:bodyPr wrap="none" lIns="0" tIns="0" rIns="0" bIns="0" rtlCol="0" anchor="t">
            <a:spAutoFit/>
          </a:bodyPr>
          <a:lstStyle/>
          <a:p>
            <a:pPr marL="0" indent="0" algn="l">
              <a:lnSpc>
                <a:spcPts val="1200"/>
              </a:lnSpc>
              <a:buNone/>
            </a:pPr>
            <a:r>
              <a:rPr lang="en-US" sz="885" b="1" dirty="0">
                <a:solidFill>
                  <a:srgbClr val="A8B2D1"/>
                </a:solidFill>
                <a:latin typeface="Montserrat" pitchFamily="34" charset="0"/>
                <a:ea typeface="Montserrat" pitchFamily="34" charset="-122"/>
                <a:cs typeface="Montserrat" pitchFamily="34" charset="-120"/>
              </a:rPr>
              <a:t>COMPOSIÇÃO MULTIDISCIPLINAR</a:t>
            </a:r>
            <a:endParaRPr lang="en-US" sz="885" dirty="0"/>
          </a:p>
        </p:txBody>
      </p:sp>
      <p:sp>
        <p:nvSpPr>
          <p:cNvPr id="8" name="Shape 5"/>
          <p:cNvSpPr/>
          <p:nvPr/>
        </p:nvSpPr>
        <p:spPr>
          <a:xfrm>
            <a:off x="428625" y="1623417"/>
            <a:ext cx="1543050" cy="1109067"/>
          </a:xfrm>
          <a:prstGeom prst="rect">
            <a:avLst/>
          </a:prstGeom>
          <a:solidFill>
            <a:srgbClr val="FFFFFF">
              <a:alpha val="3000"/>
            </a:srgbClr>
          </a:solidFill>
          <a:ln w="9144">
            <a:solidFill>
              <a:srgbClr val="64FFDA">
                <a:alpha val="20000"/>
              </a:srgbClr>
            </a:solidFill>
            <a:prstDash val="solid"/>
          </a:ln>
        </p:spPr>
        <p:txBody>
          <a:bodyPr/>
          <a:lstStyle/>
          <a:p>
            <a:endParaRPr lang="pt-BR"/>
          </a:p>
        </p:txBody>
      </p:sp>
      <p:sp>
        <p:nvSpPr>
          <p:cNvPr id="9" name="Shape 6"/>
          <p:cNvSpPr/>
          <p:nvPr/>
        </p:nvSpPr>
        <p:spPr>
          <a:xfrm>
            <a:off x="980117" y="1766292"/>
            <a:ext cx="428625" cy="428625"/>
          </a:xfrm>
          <a:prstGeom prst="ellipse">
            <a:avLst/>
          </a:prstGeom>
          <a:solidFill>
            <a:srgbClr val="0A192F">
              <a:alpha val="80000"/>
            </a:srgbClr>
          </a:solidFill>
          <a:ln w="18288">
            <a:solidFill>
              <a:srgbClr val="64FFDA"/>
            </a:solidFill>
            <a:prstDash val="solid"/>
          </a:ln>
        </p:spPr>
        <p:txBody>
          <a:bodyPr/>
          <a:lstStyle/>
          <a:p>
            <a:endParaRPr lang="pt-BR"/>
          </a:p>
        </p:txBody>
      </p:sp>
      <p:pic>
        <p:nvPicPr>
          <p:cNvPr id="10" name="Image 1" descr="preencoded.png"/>
          <p:cNvPicPr>
            <a:picLocks noChangeAspect="1"/>
          </p:cNvPicPr>
          <p:nvPr/>
        </p:nvPicPr>
        <p:blipFill>
          <a:blip r:embed="rId3"/>
          <a:stretch>
            <a:fillRect/>
          </a:stretch>
        </p:blipFill>
        <p:spPr>
          <a:xfrm>
            <a:off x="1108704" y="1894880"/>
            <a:ext cx="171450" cy="171450"/>
          </a:xfrm>
          <a:prstGeom prst="rect">
            <a:avLst/>
          </a:prstGeom>
        </p:spPr>
      </p:pic>
      <p:sp>
        <p:nvSpPr>
          <p:cNvPr id="11" name="Text 7"/>
          <p:cNvSpPr/>
          <p:nvPr/>
        </p:nvSpPr>
        <p:spPr>
          <a:xfrm>
            <a:off x="939040" y="2302073"/>
            <a:ext cx="510778" cy="121444"/>
          </a:xfrm>
          <a:prstGeom prst="rect">
            <a:avLst/>
          </a:prstGeom>
          <a:noFill/>
          <a:ln/>
        </p:spPr>
        <p:txBody>
          <a:bodyPr wrap="none" lIns="0" tIns="0" rIns="0" bIns="0" rtlCol="0" anchor="t">
            <a:spAutoFit/>
          </a:bodyPr>
          <a:lstStyle/>
          <a:p>
            <a:pPr marL="0" indent="0" algn="ctr">
              <a:lnSpc>
                <a:spcPts val="900"/>
              </a:lnSpc>
              <a:buNone/>
            </a:pPr>
            <a:r>
              <a:rPr lang="en-US" sz="683" b="1" dirty="0">
                <a:solidFill>
                  <a:srgbClr val="E6F1FF"/>
                </a:solidFill>
                <a:latin typeface="Montserrat" pitchFamily="34" charset="0"/>
                <a:ea typeface="Montserrat" pitchFamily="34" charset="-122"/>
                <a:cs typeface="Montserrat" pitchFamily="34" charset="-120"/>
              </a:rPr>
              <a:t>JURÍDICO</a:t>
            </a:r>
            <a:endParaRPr lang="en-US" sz="683" dirty="0"/>
          </a:p>
        </p:txBody>
      </p:sp>
      <p:sp>
        <p:nvSpPr>
          <p:cNvPr id="12" name="Text 8"/>
          <p:cNvSpPr/>
          <p:nvPr/>
        </p:nvSpPr>
        <p:spPr>
          <a:xfrm>
            <a:off x="814918" y="2459236"/>
            <a:ext cx="759023" cy="116086"/>
          </a:xfrm>
          <a:prstGeom prst="rect">
            <a:avLst/>
          </a:prstGeom>
          <a:noFill/>
          <a:ln/>
        </p:spPr>
        <p:txBody>
          <a:bodyPr wrap="none" lIns="0" tIns="0" rIns="0" bIns="0" rtlCol="0" anchor="t">
            <a:spAutoFit/>
          </a:bodyPr>
          <a:lstStyle/>
          <a:p>
            <a:pPr marL="0" indent="0" algn="ctr">
              <a:lnSpc>
                <a:spcPts val="800"/>
              </a:lnSpc>
              <a:buNone/>
            </a:pPr>
            <a:r>
              <a:rPr lang="en-US" sz="621" dirty="0">
                <a:solidFill>
                  <a:srgbClr val="A8B2D1"/>
                </a:solidFill>
                <a:latin typeface="Open Sans" pitchFamily="34" charset="0"/>
                <a:ea typeface="Open Sans" pitchFamily="34" charset="-122"/>
                <a:cs typeface="Open Sans" pitchFamily="34" charset="-120"/>
              </a:rPr>
              <a:t>Legalidade &amp; Riscos</a:t>
            </a:r>
            <a:endParaRPr lang="en-US" sz="621" dirty="0"/>
          </a:p>
        </p:txBody>
      </p:sp>
      <p:sp>
        <p:nvSpPr>
          <p:cNvPr id="13" name="Shape 9"/>
          <p:cNvSpPr/>
          <p:nvPr/>
        </p:nvSpPr>
        <p:spPr>
          <a:xfrm>
            <a:off x="2103109" y="1623417"/>
            <a:ext cx="1545896" cy="1109067"/>
          </a:xfrm>
          <a:prstGeom prst="rect">
            <a:avLst/>
          </a:prstGeom>
          <a:solidFill>
            <a:srgbClr val="FFFFFF">
              <a:alpha val="3000"/>
            </a:srgbClr>
          </a:solidFill>
          <a:ln w="9144">
            <a:solidFill>
              <a:srgbClr val="64FFDA">
                <a:alpha val="20000"/>
              </a:srgbClr>
            </a:solidFill>
            <a:prstDash val="solid"/>
          </a:ln>
        </p:spPr>
        <p:txBody>
          <a:bodyPr/>
          <a:lstStyle/>
          <a:p>
            <a:endParaRPr lang="pt-BR"/>
          </a:p>
        </p:txBody>
      </p:sp>
      <p:sp>
        <p:nvSpPr>
          <p:cNvPr id="14" name="Shape 10"/>
          <p:cNvSpPr/>
          <p:nvPr/>
        </p:nvSpPr>
        <p:spPr>
          <a:xfrm>
            <a:off x="2658898" y="1766292"/>
            <a:ext cx="428625" cy="428625"/>
          </a:xfrm>
          <a:prstGeom prst="ellipse">
            <a:avLst/>
          </a:prstGeom>
          <a:solidFill>
            <a:srgbClr val="0A192F">
              <a:alpha val="80000"/>
            </a:srgbClr>
          </a:solidFill>
          <a:ln w="18288">
            <a:solidFill>
              <a:srgbClr val="64FFDA"/>
            </a:solidFill>
            <a:prstDash val="solid"/>
          </a:ln>
        </p:spPr>
        <p:txBody>
          <a:bodyPr/>
          <a:lstStyle/>
          <a:p>
            <a:endParaRPr lang="pt-BR"/>
          </a:p>
        </p:txBody>
      </p:sp>
      <p:pic>
        <p:nvPicPr>
          <p:cNvPr id="15" name="Image 2" descr="preencoded.png"/>
          <p:cNvPicPr>
            <a:picLocks noChangeAspect="1"/>
          </p:cNvPicPr>
          <p:nvPr/>
        </p:nvPicPr>
        <p:blipFill>
          <a:blip r:embed="rId4"/>
          <a:stretch>
            <a:fillRect/>
          </a:stretch>
        </p:blipFill>
        <p:spPr>
          <a:xfrm>
            <a:off x="2787486" y="1894880"/>
            <a:ext cx="171450" cy="171450"/>
          </a:xfrm>
          <a:prstGeom prst="rect">
            <a:avLst/>
          </a:prstGeom>
        </p:spPr>
      </p:pic>
      <p:sp>
        <p:nvSpPr>
          <p:cNvPr id="16" name="Text 11"/>
          <p:cNvSpPr/>
          <p:nvPr/>
        </p:nvSpPr>
        <p:spPr>
          <a:xfrm>
            <a:off x="2440121" y="2302073"/>
            <a:ext cx="866180" cy="121444"/>
          </a:xfrm>
          <a:prstGeom prst="rect">
            <a:avLst/>
          </a:prstGeom>
          <a:noFill/>
          <a:ln/>
        </p:spPr>
        <p:txBody>
          <a:bodyPr wrap="none" lIns="0" tIns="0" rIns="0" bIns="0" rtlCol="0" anchor="t">
            <a:spAutoFit/>
          </a:bodyPr>
          <a:lstStyle/>
          <a:p>
            <a:pPr marL="0" indent="0" algn="ctr">
              <a:lnSpc>
                <a:spcPts val="900"/>
              </a:lnSpc>
              <a:buNone/>
            </a:pPr>
            <a:r>
              <a:rPr lang="en-US" sz="683" b="1" dirty="0">
                <a:solidFill>
                  <a:srgbClr val="E6F1FF"/>
                </a:solidFill>
                <a:latin typeface="Montserrat" pitchFamily="34" charset="0"/>
                <a:ea typeface="Montserrat" pitchFamily="34" charset="-122"/>
                <a:cs typeface="Montserrat" pitchFamily="34" charset="-120"/>
              </a:rPr>
              <a:t>TI / SEGURANÇA</a:t>
            </a:r>
            <a:endParaRPr lang="en-US" sz="683" dirty="0"/>
          </a:p>
        </p:txBody>
      </p:sp>
      <p:sp>
        <p:nvSpPr>
          <p:cNvPr id="17" name="Text 12"/>
          <p:cNvSpPr/>
          <p:nvPr/>
        </p:nvSpPr>
        <p:spPr>
          <a:xfrm>
            <a:off x="2507093" y="2459236"/>
            <a:ext cx="732234" cy="116086"/>
          </a:xfrm>
          <a:prstGeom prst="rect">
            <a:avLst/>
          </a:prstGeom>
          <a:noFill/>
          <a:ln/>
        </p:spPr>
        <p:txBody>
          <a:bodyPr wrap="none" lIns="0" tIns="0" rIns="0" bIns="0" rtlCol="0" anchor="t">
            <a:spAutoFit/>
          </a:bodyPr>
          <a:lstStyle/>
          <a:p>
            <a:pPr marL="0" indent="0" algn="ctr">
              <a:lnSpc>
                <a:spcPts val="800"/>
              </a:lnSpc>
              <a:buNone/>
            </a:pPr>
            <a:r>
              <a:rPr lang="en-US" sz="621" dirty="0">
                <a:solidFill>
                  <a:srgbClr val="A8B2D1"/>
                </a:solidFill>
                <a:latin typeface="Open Sans" pitchFamily="34" charset="0"/>
                <a:ea typeface="Open Sans" pitchFamily="34" charset="-122"/>
                <a:cs typeface="Open Sans" pitchFamily="34" charset="-120"/>
              </a:rPr>
              <a:t>Proteção de Dados</a:t>
            </a:r>
            <a:endParaRPr lang="en-US" sz="621" dirty="0"/>
          </a:p>
        </p:txBody>
      </p:sp>
      <p:sp>
        <p:nvSpPr>
          <p:cNvPr id="18" name="Shape 13"/>
          <p:cNvSpPr/>
          <p:nvPr/>
        </p:nvSpPr>
        <p:spPr>
          <a:xfrm>
            <a:off x="3783341" y="1623417"/>
            <a:ext cx="1548771" cy="1109067"/>
          </a:xfrm>
          <a:prstGeom prst="rect">
            <a:avLst/>
          </a:prstGeom>
          <a:solidFill>
            <a:srgbClr val="FFFFFF">
              <a:alpha val="3000"/>
            </a:srgbClr>
          </a:solidFill>
          <a:ln w="9144">
            <a:solidFill>
              <a:srgbClr val="64FFDA">
                <a:alpha val="20000"/>
              </a:srgbClr>
            </a:solidFill>
            <a:prstDash val="solid"/>
          </a:ln>
        </p:spPr>
        <p:txBody>
          <a:bodyPr/>
          <a:lstStyle/>
          <a:p>
            <a:endParaRPr lang="pt-BR"/>
          </a:p>
        </p:txBody>
      </p:sp>
      <p:sp>
        <p:nvSpPr>
          <p:cNvPr id="19" name="Shape 14"/>
          <p:cNvSpPr/>
          <p:nvPr/>
        </p:nvSpPr>
        <p:spPr>
          <a:xfrm>
            <a:off x="4343372" y="1766292"/>
            <a:ext cx="428625" cy="428625"/>
          </a:xfrm>
          <a:prstGeom prst="ellipse">
            <a:avLst/>
          </a:prstGeom>
          <a:solidFill>
            <a:srgbClr val="0A192F">
              <a:alpha val="80000"/>
            </a:srgbClr>
          </a:solidFill>
          <a:ln w="18288">
            <a:solidFill>
              <a:srgbClr val="64FFDA"/>
            </a:solidFill>
            <a:prstDash val="solid"/>
          </a:ln>
        </p:spPr>
        <p:txBody>
          <a:bodyPr/>
          <a:lstStyle/>
          <a:p>
            <a:endParaRPr lang="pt-BR"/>
          </a:p>
        </p:txBody>
      </p:sp>
      <p:pic>
        <p:nvPicPr>
          <p:cNvPr id="20" name="Image 3" descr="preencoded.png"/>
          <p:cNvPicPr>
            <a:picLocks noChangeAspect="1"/>
          </p:cNvPicPr>
          <p:nvPr/>
        </p:nvPicPr>
        <p:blipFill>
          <a:blip r:embed="rId5"/>
          <a:stretch>
            <a:fillRect/>
          </a:stretch>
        </p:blipFill>
        <p:spPr>
          <a:xfrm>
            <a:off x="4450528" y="1894880"/>
            <a:ext cx="214313" cy="171450"/>
          </a:xfrm>
          <a:prstGeom prst="rect">
            <a:avLst/>
          </a:prstGeom>
        </p:spPr>
      </p:pic>
      <p:sp>
        <p:nvSpPr>
          <p:cNvPr id="21" name="Text 15"/>
          <p:cNvSpPr/>
          <p:nvPr/>
        </p:nvSpPr>
        <p:spPr>
          <a:xfrm>
            <a:off x="4031726" y="2302073"/>
            <a:ext cx="1051917" cy="121444"/>
          </a:xfrm>
          <a:prstGeom prst="rect">
            <a:avLst/>
          </a:prstGeom>
          <a:noFill/>
          <a:ln/>
        </p:spPr>
        <p:txBody>
          <a:bodyPr wrap="none" lIns="0" tIns="0" rIns="0" bIns="0" rtlCol="0" anchor="t">
            <a:spAutoFit/>
          </a:bodyPr>
          <a:lstStyle/>
          <a:p>
            <a:pPr marL="0" indent="0" algn="ctr">
              <a:lnSpc>
                <a:spcPts val="900"/>
              </a:lnSpc>
              <a:buNone/>
            </a:pPr>
            <a:r>
              <a:rPr lang="en-US" sz="683" b="1" dirty="0">
                <a:solidFill>
                  <a:srgbClr val="E6F1FF"/>
                </a:solidFill>
                <a:latin typeface="Montserrat" pitchFamily="34" charset="0"/>
                <a:ea typeface="Montserrat" pitchFamily="34" charset="-122"/>
                <a:cs typeface="Montserrat" pitchFamily="34" charset="-120"/>
              </a:rPr>
              <a:t>COMPLIANCE / DPO</a:t>
            </a:r>
            <a:endParaRPr lang="en-US" sz="683" dirty="0"/>
          </a:p>
        </p:txBody>
      </p:sp>
      <p:sp>
        <p:nvSpPr>
          <p:cNvPr id="22" name="Text 16"/>
          <p:cNvSpPr/>
          <p:nvPr/>
        </p:nvSpPr>
        <p:spPr>
          <a:xfrm>
            <a:off x="4193353" y="2459236"/>
            <a:ext cx="728663" cy="116086"/>
          </a:xfrm>
          <a:prstGeom prst="rect">
            <a:avLst/>
          </a:prstGeom>
          <a:noFill/>
          <a:ln/>
        </p:spPr>
        <p:txBody>
          <a:bodyPr wrap="none" lIns="0" tIns="0" rIns="0" bIns="0" rtlCol="0" anchor="t">
            <a:spAutoFit/>
          </a:bodyPr>
          <a:lstStyle/>
          <a:p>
            <a:pPr marL="0" indent="0" algn="ctr">
              <a:lnSpc>
                <a:spcPts val="800"/>
              </a:lnSpc>
              <a:buNone/>
            </a:pPr>
            <a:r>
              <a:rPr lang="en-US" sz="621" dirty="0">
                <a:solidFill>
                  <a:srgbClr val="A8B2D1"/>
                </a:solidFill>
                <a:latin typeface="Open Sans" pitchFamily="34" charset="0"/>
                <a:ea typeface="Open Sans" pitchFamily="34" charset="-122"/>
                <a:cs typeface="Open Sans" pitchFamily="34" charset="-120"/>
              </a:rPr>
              <a:t>Privacidade &amp; Ética</a:t>
            </a:r>
            <a:endParaRPr lang="en-US" sz="621" dirty="0"/>
          </a:p>
        </p:txBody>
      </p:sp>
      <p:sp>
        <p:nvSpPr>
          <p:cNvPr id="23" name="Shape 17"/>
          <p:cNvSpPr/>
          <p:nvPr/>
        </p:nvSpPr>
        <p:spPr>
          <a:xfrm>
            <a:off x="5469238" y="1623417"/>
            <a:ext cx="1551617" cy="1109067"/>
          </a:xfrm>
          <a:prstGeom prst="rect">
            <a:avLst/>
          </a:prstGeom>
          <a:solidFill>
            <a:srgbClr val="FFFFFF">
              <a:alpha val="3000"/>
            </a:srgbClr>
          </a:solidFill>
          <a:ln w="9144">
            <a:solidFill>
              <a:srgbClr val="64FFDA">
                <a:alpha val="20000"/>
              </a:srgbClr>
            </a:solidFill>
            <a:prstDash val="solid"/>
          </a:ln>
        </p:spPr>
        <p:txBody>
          <a:bodyPr/>
          <a:lstStyle/>
          <a:p>
            <a:endParaRPr lang="pt-BR"/>
          </a:p>
        </p:txBody>
      </p:sp>
      <p:sp>
        <p:nvSpPr>
          <p:cNvPr id="24" name="Shape 18"/>
          <p:cNvSpPr/>
          <p:nvPr/>
        </p:nvSpPr>
        <p:spPr>
          <a:xfrm>
            <a:off x="6033650" y="1766292"/>
            <a:ext cx="428625" cy="428625"/>
          </a:xfrm>
          <a:prstGeom prst="ellipse">
            <a:avLst/>
          </a:prstGeom>
          <a:solidFill>
            <a:srgbClr val="0A192F">
              <a:alpha val="80000"/>
            </a:srgbClr>
          </a:solidFill>
          <a:ln w="18288">
            <a:solidFill>
              <a:srgbClr val="64FFDA"/>
            </a:solidFill>
            <a:prstDash val="solid"/>
          </a:ln>
        </p:spPr>
        <p:txBody>
          <a:bodyPr/>
          <a:lstStyle/>
          <a:p>
            <a:endParaRPr lang="pt-BR"/>
          </a:p>
        </p:txBody>
      </p:sp>
      <p:pic>
        <p:nvPicPr>
          <p:cNvPr id="25" name="Image 4" descr="preencoded.png"/>
          <p:cNvPicPr>
            <a:picLocks noChangeAspect="1"/>
          </p:cNvPicPr>
          <p:nvPr/>
        </p:nvPicPr>
        <p:blipFill>
          <a:blip r:embed="rId6"/>
          <a:stretch>
            <a:fillRect/>
          </a:stretch>
        </p:blipFill>
        <p:spPr>
          <a:xfrm>
            <a:off x="6140807" y="1894880"/>
            <a:ext cx="214313" cy="171450"/>
          </a:xfrm>
          <a:prstGeom prst="rect">
            <a:avLst/>
          </a:prstGeom>
        </p:spPr>
      </p:pic>
      <p:sp>
        <p:nvSpPr>
          <p:cNvPr id="26" name="Text 19"/>
          <p:cNvSpPr/>
          <p:nvPr/>
        </p:nvSpPr>
        <p:spPr>
          <a:xfrm>
            <a:off x="6171168" y="2302073"/>
            <a:ext cx="153591" cy="121444"/>
          </a:xfrm>
          <a:prstGeom prst="rect">
            <a:avLst/>
          </a:prstGeom>
          <a:noFill/>
          <a:ln/>
        </p:spPr>
        <p:txBody>
          <a:bodyPr wrap="none" lIns="0" tIns="0" rIns="0" bIns="0" rtlCol="0" anchor="t">
            <a:spAutoFit/>
          </a:bodyPr>
          <a:lstStyle/>
          <a:p>
            <a:pPr marL="0" indent="0" algn="ctr">
              <a:lnSpc>
                <a:spcPts val="900"/>
              </a:lnSpc>
              <a:buNone/>
            </a:pPr>
            <a:r>
              <a:rPr lang="en-US" sz="683" b="1" dirty="0">
                <a:solidFill>
                  <a:srgbClr val="E6F1FF"/>
                </a:solidFill>
                <a:latin typeface="Montserrat" pitchFamily="34" charset="0"/>
                <a:ea typeface="Montserrat" pitchFamily="34" charset="-122"/>
                <a:cs typeface="Montserrat" pitchFamily="34" charset="-120"/>
              </a:rPr>
              <a:t>RH</a:t>
            </a:r>
            <a:endParaRPr lang="en-US" sz="683" dirty="0"/>
          </a:p>
        </p:txBody>
      </p:sp>
      <p:sp>
        <p:nvSpPr>
          <p:cNvPr id="27" name="Text 20"/>
          <p:cNvSpPr/>
          <p:nvPr/>
        </p:nvSpPr>
        <p:spPr>
          <a:xfrm>
            <a:off x="5850592" y="2459236"/>
            <a:ext cx="794742" cy="116086"/>
          </a:xfrm>
          <a:prstGeom prst="rect">
            <a:avLst/>
          </a:prstGeom>
          <a:noFill/>
          <a:ln/>
        </p:spPr>
        <p:txBody>
          <a:bodyPr wrap="none" lIns="0" tIns="0" rIns="0" bIns="0" rtlCol="0" anchor="t">
            <a:spAutoFit/>
          </a:bodyPr>
          <a:lstStyle/>
          <a:p>
            <a:pPr marL="0" indent="0" algn="ctr">
              <a:lnSpc>
                <a:spcPts val="800"/>
              </a:lnSpc>
              <a:buNone/>
            </a:pPr>
            <a:r>
              <a:rPr lang="en-US" sz="621" dirty="0">
                <a:solidFill>
                  <a:srgbClr val="A8B2D1"/>
                </a:solidFill>
                <a:latin typeface="Open Sans" pitchFamily="34" charset="0"/>
                <a:ea typeface="Open Sans" pitchFamily="34" charset="-122"/>
                <a:cs typeface="Open Sans" pitchFamily="34" charset="-120"/>
              </a:rPr>
              <a:t>Impacto no Trabalho</a:t>
            </a:r>
            <a:endParaRPr lang="en-US" sz="621" dirty="0"/>
          </a:p>
        </p:txBody>
      </p:sp>
      <p:sp>
        <p:nvSpPr>
          <p:cNvPr id="28" name="Shape 21"/>
          <p:cNvSpPr/>
          <p:nvPr/>
        </p:nvSpPr>
        <p:spPr>
          <a:xfrm>
            <a:off x="7160940" y="1623417"/>
            <a:ext cx="1554491" cy="1109067"/>
          </a:xfrm>
          <a:prstGeom prst="rect">
            <a:avLst/>
          </a:prstGeom>
          <a:solidFill>
            <a:srgbClr val="FFFFFF">
              <a:alpha val="3000"/>
            </a:srgbClr>
          </a:solidFill>
          <a:ln w="9144">
            <a:solidFill>
              <a:srgbClr val="64FFDA">
                <a:alpha val="20000"/>
              </a:srgbClr>
            </a:solidFill>
            <a:prstDash val="solid"/>
          </a:ln>
        </p:spPr>
        <p:txBody>
          <a:bodyPr/>
          <a:lstStyle/>
          <a:p>
            <a:endParaRPr lang="pt-BR"/>
          </a:p>
        </p:txBody>
      </p:sp>
      <p:sp>
        <p:nvSpPr>
          <p:cNvPr id="29" name="Shape 22"/>
          <p:cNvSpPr/>
          <p:nvPr/>
        </p:nvSpPr>
        <p:spPr>
          <a:xfrm>
            <a:off x="7729538" y="1766292"/>
            <a:ext cx="428625" cy="428625"/>
          </a:xfrm>
          <a:prstGeom prst="ellipse">
            <a:avLst/>
          </a:prstGeom>
          <a:solidFill>
            <a:srgbClr val="0A192F">
              <a:alpha val="80000"/>
            </a:srgbClr>
          </a:solidFill>
          <a:ln w="18288">
            <a:solidFill>
              <a:srgbClr val="64FFDA"/>
            </a:solidFill>
            <a:prstDash val="solid"/>
          </a:ln>
        </p:spPr>
        <p:txBody>
          <a:bodyPr/>
          <a:lstStyle/>
          <a:p>
            <a:endParaRPr lang="pt-BR"/>
          </a:p>
        </p:txBody>
      </p:sp>
      <p:pic>
        <p:nvPicPr>
          <p:cNvPr id="30" name="Image 5" descr="preencoded.png"/>
          <p:cNvPicPr>
            <a:picLocks noChangeAspect="1"/>
          </p:cNvPicPr>
          <p:nvPr/>
        </p:nvPicPr>
        <p:blipFill>
          <a:blip r:embed="rId7"/>
          <a:stretch>
            <a:fillRect/>
          </a:stretch>
        </p:blipFill>
        <p:spPr>
          <a:xfrm>
            <a:off x="7858125" y="1894880"/>
            <a:ext cx="171450" cy="171450"/>
          </a:xfrm>
          <a:prstGeom prst="rect">
            <a:avLst/>
          </a:prstGeom>
        </p:spPr>
      </p:pic>
      <p:sp>
        <p:nvSpPr>
          <p:cNvPr id="31" name="Text 23"/>
          <p:cNvSpPr/>
          <p:nvPr/>
        </p:nvSpPr>
        <p:spPr>
          <a:xfrm>
            <a:off x="7661672" y="2302073"/>
            <a:ext cx="564356" cy="121444"/>
          </a:xfrm>
          <a:prstGeom prst="rect">
            <a:avLst/>
          </a:prstGeom>
          <a:noFill/>
          <a:ln/>
        </p:spPr>
        <p:txBody>
          <a:bodyPr wrap="none" lIns="0" tIns="0" rIns="0" bIns="0" rtlCol="0" anchor="t">
            <a:spAutoFit/>
          </a:bodyPr>
          <a:lstStyle/>
          <a:p>
            <a:pPr marL="0" indent="0" algn="ctr">
              <a:lnSpc>
                <a:spcPts val="900"/>
              </a:lnSpc>
              <a:buNone/>
            </a:pPr>
            <a:r>
              <a:rPr lang="en-US" sz="683" b="1" dirty="0">
                <a:solidFill>
                  <a:srgbClr val="E6F1FF"/>
                </a:solidFill>
                <a:latin typeface="Montserrat" pitchFamily="34" charset="0"/>
                <a:ea typeface="Montserrat" pitchFamily="34" charset="-122"/>
                <a:cs typeface="Montserrat" pitchFamily="34" charset="-120"/>
              </a:rPr>
              <a:t>NEGÓCIOS</a:t>
            </a:r>
            <a:endParaRPr lang="en-US" sz="683" dirty="0"/>
          </a:p>
        </p:txBody>
      </p:sp>
      <p:sp>
        <p:nvSpPr>
          <p:cNvPr id="32" name="Text 24"/>
          <p:cNvSpPr/>
          <p:nvPr/>
        </p:nvSpPr>
        <p:spPr>
          <a:xfrm>
            <a:off x="7633097" y="2459236"/>
            <a:ext cx="621506" cy="116086"/>
          </a:xfrm>
          <a:prstGeom prst="rect">
            <a:avLst/>
          </a:prstGeom>
          <a:noFill/>
          <a:ln/>
        </p:spPr>
        <p:txBody>
          <a:bodyPr wrap="none" lIns="0" tIns="0" rIns="0" bIns="0" rtlCol="0" anchor="t">
            <a:spAutoFit/>
          </a:bodyPr>
          <a:lstStyle/>
          <a:p>
            <a:pPr marL="0" indent="0" algn="ctr">
              <a:lnSpc>
                <a:spcPts val="800"/>
              </a:lnSpc>
              <a:buNone/>
            </a:pPr>
            <a:r>
              <a:rPr lang="en-US" sz="621" dirty="0">
                <a:solidFill>
                  <a:srgbClr val="A8B2D1"/>
                </a:solidFill>
                <a:latin typeface="Open Sans" pitchFamily="34" charset="0"/>
                <a:ea typeface="Open Sans" pitchFamily="34" charset="-122"/>
                <a:cs typeface="Open Sans" pitchFamily="34" charset="-120"/>
              </a:rPr>
              <a:t>Estratégia &amp; ROI</a:t>
            </a:r>
            <a:endParaRPr lang="en-US" sz="621" dirty="0"/>
          </a:p>
        </p:txBody>
      </p:sp>
      <p:sp>
        <p:nvSpPr>
          <p:cNvPr id="33" name="Text 25"/>
          <p:cNvSpPr/>
          <p:nvPr/>
        </p:nvSpPr>
        <p:spPr>
          <a:xfrm>
            <a:off x="428625" y="3003947"/>
            <a:ext cx="8286750" cy="157163"/>
          </a:xfrm>
          <a:prstGeom prst="rect">
            <a:avLst/>
          </a:prstGeom>
          <a:noFill/>
          <a:ln/>
        </p:spPr>
        <p:txBody>
          <a:bodyPr wrap="none" lIns="0" tIns="0" rIns="0" bIns="0" rtlCol="0" anchor="t">
            <a:spAutoFit/>
          </a:bodyPr>
          <a:lstStyle/>
          <a:p>
            <a:pPr marL="0" indent="0" algn="l">
              <a:lnSpc>
                <a:spcPts val="1200"/>
              </a:lnSpc>
              <a:buNone/>
            </a:pPr>
            <a:r>
              <a:rPr lang="en-US" sz="885" b="1" dirty="0">
                <a:solidFill>
                  <a:srgbClr val="A8B2D1"/>
                </a:solidFill>
                <a:latin typeface="Montserrat" pitchFamily="34" charset="0"/>
                <a:ea typeface="Montserrat" pitchFamily="34" charset="-122"/>
                <a:cs typeface="Montserrat" pitchFamily="34" charset="-120"/>
              </a:rPr>
              <a:t>RESPONSABILIDADES CHAVE</a:t>
            </a:r>
            <a:endParaRPr lang="en-US" sz="885" dirty="0"/>
          </a:p>
        </p:txBody>
      </p:sp>
      <p:sp>
        <p:nvSpPr>
          <p:cNvPr id="34" name="Shape 26"/>
          <p:cNvSpPr/>
          <p:nvPr/>
        </p:nvSpPr>
        <p:spPr>
          <a:xfrm>
            <a:off x="428625" y="3268266"/>
            <a:ext cx="2619384" cy="1042988"/>
          </a:xfrm>
          <a:prstGeom prst="rect">
            <a:avLst/>
          </a:prstGeom>
          <a:solidFill>
            <a:srgbClr val="FFCE56">
              <a:alpha val="5000"/>
            </a:srgbClr>
          </a:solidFill>
          <a:ln/>
        </p:spPr>
        <p:txBody>
          <a:bodyPr/>
          <a:lstStyle/>
          <a:p>
            <a:endParaRPr lang="pt-BR"/>
          </a:p>
        </p:txBody>
      </p:sp>
      <p:sp>
        <p:nvSpPr>
          <p:cNvPr id="35" name="Shape 27"/>
          <p:cNvSpPr/>
          <p:nvPr/>
        </p:nvSpPr>
        <p:spPr>
          <a:xfrm>
            <a:off x="428625" y="3268266"/>
            <a:ext cx="28575" cy="1042988"/>
          </a:xfrm>
          <a:prstGeom prst="rect">
            <a:avLst/>
          </a:prstGeom>
          <a:solidFill>
            <a:srgbClr val="FFCE56"/>
          </a:solidFill>
          <a:ln/>
        </p:spPr>
        <p:txBody>
          <a:bodyPr/>
          <a:lstStyle/>
          <a:p>
            <a:endParaRPr lang="pt-BR"/>
          </a:p>
        </p:txBody>
      </p:sp>
      <p:pic>
        <p:nvPicPr>
          <p:cNvPr id="36" name="Image 6" descr="preencoded.png"/>
          <p:cNvPicPr>
            <a:picLocks noChangeAspect="1"/>
          </p:cNvPicPr>
          <p:nvPr/>
        </p:nvPicPr>
        <p:blipFill>
          <a:blip r:embed="rId8"/>
          <a:stretch>
            <a:fillRect/>
          </a:stretch>
        </p:blipFill>
        <p:spPr>
          <a:xfrm>
            <a:off x="571500" y="3411141"/>
            <a:ext cx="142875" cy="142875"/>
          </a:xfrm>
          <a:prstGeom prst="rect">
            <a:avLst/>
          </a:prstGeom>
        </p:spPr>
      </p:pic>
      <p:sp>
        <p:nvSpPr>
          <p:cNvPr id="37" name="Text 28"/>
          <p:cNvSpPr/>
          <p:nvPr/>
        </p:nvSpPr>
        <p:spPr>
          <a:xfrm>
            <a:off x="785813" y="3412927"/>
            <a:ext cx="1500188" cy="139303"/>
          </a:xfrm>
          <a:prstGeom prst="rect">
            <a:avLst/>
          </a:prstGeom>
          <a:noFill/>
          <a:ln/>
        </p:spPr>
        <p:txBody>
          <a:bodyPr wrap="none" lIns="0" tIns="0" rIns="0" bIns="0" rtlCol="0" anchor="t">
            <a:spAutoFit/>
          </a:bodyPr>
          <a:lstStyle/>
          <a:p>
            <a:pPr marL="0" indent="0" algn="l">
              <a:lnSpc>
                <a:spcPts val="1100"/>
              </a:lnSpc>
              <a:buNone/>
            </a:pPr>
            <a:r>
              <a:rPr lang="en-US" sz="784" b="1" dirty="0">
                <a:solidFill>
                  <a:srgbClr val="FFCE56"/>
                </a:solidFill>
                <a:latin typeface="Montserrat" pitchFamily="34" charset="0"/>
                <a:ea typeface="Montserrat" pitchFamily="34" charset="-122"/>
                <a:cs typeface="Montserrat" pitchFamily="34" charset="-120"/>
              </a:rPr>
              <a:t>VALIDAR FERRAMENTAS</a:t>
            </a:r>
            <a:endParaRPr lang="en-US" sz="784" dirty="0"/>
          </a:p>
        </p:txBody>
      </p:sp>
      <p:sp>
        <p:nvSpPr>
          <p:cNvPr id="38" name="Text 29"/>
          <p:cNvSpPr/>
          <p:nvPr/>
        </p:nvSpPr>
        <p:spPr>
          <a:xfrm>
            <a:off x="571500" y="3661172"/>
            <a:ext cx="2314575" cy="300038"/>
          </a:xfrm>
          <a:prstGeom prst="rect">
            <a:avLst/>
          </a:prstGeom>
          <a:noFill/>
          <a:ln/>
        </p:spPr>
        <p:txBody>
          <a:bodyPr wrap="square" lIns="0" tIns="0" rIns="0" bIns="0" rtlCol="0" anchor="t">
            <a:spAutoFit/>
          </a:bodyPr>
          <a:lstStyle/>
          <a:p>
            <a:pPr marL="0" indent="0" algn="l">
              <a:lnSpc>
                <a:spcPts val="1200"/>
              </a:lnSpc>
              <a:buNone/>
            </a:pPr>
            <a:r>
              <a:rPr lang="en-US" sz="727" dirty="0">
                <a:solidFill>
                  <a:srgbClr val="E6F1FF"/>
                </a:solidFill>
                <a:latin typeface="Open Sans" pitchFamily="34" charset="0"/>
                <a:ea typeface="Open Sans" pitchFamily="34" charset="-122"/>
                <a:cs typeface="Open Sans" pitchFamily="34" charset="-120"/>
              </a:rPr>
              <a:t>Aprovar ou vetar novas IAs antes da contratação, analisando termos de uso e segurança.</a:t>
            </a:r>
            <a:endParaRPr lang="en-US" sz="727" dirty="0"/>
          </a:p>
        </p:txBody>
      </p:sp>
      <p:sp>
        <p:nvSpPr>
          <p:cNvPr id="39" name="Shape 30"/>
          <p:cNvSpPr/>
          <p:nvPr/>
        </p:nvSpPr>
        <p:spPr>
          <a:xfrm>
            <a:off x="3243263" y="3268266"/>
            <a:ext cx="2628900" cy="1042988"/>
          </a:xfrm>
          <a:prstGeom prst="rect">
            <a:avLst/>
          </a:prstGeom>
          <a:solidFill>
            <a:srgbClr val="FFCE56">
              <a:alpha val="5000"/>
            </a:srgbClr>
          </a:solidFill>
          <a:ln/>
        </p:spPr>
        <p:txBody>
          <a:bodyPr/>
          <a:lstStyle/>
          <a:p>
            <a:endParaRPr lang="pt-BR"/>
          </a:p>
        </p:txBody>
      </p:sp>
      <p:sp>
        <p:nvSpPr>
          <p:cNvPr id="40" name="Shape 31"/>
          <p:cNvSpPr/>
          <p:nvPr/>
        </p:nvSpPr>
        <p:spPr>
          <a:xfrm>
            <a:off x="3243263" y="3268266"/>
            <a:ext cx="28575" cy="1042988"/>
          </a:xfrm>
          <a:prstGeom prst="rect">
            <a:avLst/>
          </a:prstGeom>
          <a:solidFill>
            <a:srgbClr val="FFCE56"/>
          </a:solidFill>
          <a:ln/>
        </p:spPr>
        <p:txBody>
          <a:bodyPr/>
          <a:lstStyle/>
          <a:p>
            <a:endParaRPr lang="pt-BR"/>
          </a:p>
        </p:txBody>
      </p:sp>
      <p:pic>
        <p:nvPicPr>
          <p:cNvPr id="41" name="Image 7" descr="preencoded.png"/>
          <p:cNvPicPr>
            <a:picLocks noChangeAspect="1"/>
          </p:cNvPicPr>
          <p:nvPr/>
        </p:nvPicPr>
        <p:blipFill>
          <a:blip r:embed="rId9"/>
          <a:stretch>
            <a:fillRect/>
          </a:stretch>
        </p:blipFill>
        <p:spPr>
          <a:xfrm>
            <a:off x="3395653" y="3411141"/>
            <a:ext cx="142875" cy="142875"/>
          </a:xfrm>
          <a:prstGeom prst="rect">
            <a:avLst/>
          </a:prstGeom>
        </p:spPr>
      </p:pic>
      <p:sp>
        <p:nvSpPr>
          <p:cNvPr id="42" name="Text 32"/>
          <p:cNvSpPr/>
          <p:nvPr/>
        </p:nvSpPr>
        <p:spPr>
          <a:xfrm>
            <a:off x="3609966" y="3412927"/>
            <a:ext cx="1514475" cy="139303"/>
          </a:xfrm>
          <a:prstGeom prst="rect">
            <a:avLst/>
          </a:prstGeom>
          <a:noFill/>
          <a:ln/>
        </p:spPr>
        <p:txBody>
          <a:bodyPr wrap="none" lIns="0" tIns="0" rIns="0" bIns="0" rtlCol="0" anchor="t">
            <a:spAutoFit/>
          </a:bodyPr>
          <a:lstStyle/>
          <a:p>
            <a:pPr marL="0" indent="0" algn="l">
              <a:lnSpc>
                <a:spcPts val="1100"/>
              </a:lnSpc>
              <a:buNone/>
            </a:pPr>
            <a:r>
              <a:rPr lang="en-US" sz="784" b="1" dirty="0">
                <a:solidFill>
                  <a:srgbClr val="FFCE56"/>
                </a:solidFill>
                <a:latin typeface="Montserrat" pitchFamily="34" charset="0"/>
                <a:ea typeface="Montserrat" pitchFamily="34" charset="-122"/>
                <a:cs typeface="Montserrat" pitchFamily="34" charset="-120"/>
              </a:rPr>
              <a:t>INVESTIGAR INCIDENTES</a:t>
            </a:r>
            <a:endParaRPr lang="en-US" sz="784" dirty="0"/>
          </a:p>
        </p:txBody>
      </p:sp>
      <p:sp>
        <p:nvSpPr>
          <p:cNvPr id="43" name="Text 33"/>
          <p:cNvSpPr/>
          <p:nvPr/>
        </p:nvSpPr>
        <p:spPr>
          <a:xfrm>
            <a:off x="3395653" y="3661172"/>
            <a:ext cx="2324091" cy="300038"/>
          </a:xfrm>
          <a:prstGeom prst="rect">
            <a:avLst/>
          </a:prstGeom>
          <a:noFill/>
          <a:ln/>
        </p:spPr>
        <p:txBody>
          <a:bodyPr wrap="square" lIns="0" tIns="0" rIns="0" bIns="0" rtlCol="0" anchor="t">
            <a:spAutoFit/>
          </a:bodyPr>
          <a:lstStyle/>
          <a:p>
            <a:pPr marL="0" indent="0" algn="l">
              <a:lnSpc>
                <a:spcPts val="1200"/>
              </a:lnSpc>
              <a:buNone/>
            </a:pPr>
            <a:r>
              <a:rPr lang="en-US" sz="727" dirty="0">
                <a:solidFill>
                  <a:srgbClr val="E6F1FF"/>
                </a:solidFill>
                <a:latin typeface="Open Sans" pitchFamily="34" charset="0"/>
                <a:ea typeface="Open Sans" pitchFamily="34" charset="-122"/>
                <a:cs typeface="Open Sans" pitchFamily="34" charset="-120"/>
              </a:rPr>
              <a:t>Analisar casos de alucinação, viés discriminatório ou vazamento de dados.</a:t>
            </a:r>
            <a:endParaRPr lang="en-US" sz="727" dirty="0"/>
          </a:p>
        </p:txBody>
      </p:sp>
      <p:sp>
        <p:nvSpPr>
          <p:cNvPr id="44" name="Shape 34"/>
          <p:cNvSpPr/>
          <p:nvPr/>
        </p:nvSpPr>
        <p:spPr>
          <a:xfrm>
            <a:off x="6076931" y="3268266"/>
            <a:ext cx="2638416" cy="1042988"/>
          </a:xfrm>
          <a:prstGeom prst="rect">
            <a:avLst/>
          </a:prstGeom>
          <a:solidFill>
            <a:srgbClr val="FFCE56">
              <a:alpha val="5000"/>
            </a:srgbClr>
          </a:solidFill>
          <a:ln/>
        </p:spPr>
        <p:txBody>
          <a:bodyPr/>
          <a:lstStyle/>
          <a:p>
            <a:endParaRPr lang="pt-BR"/>
          </a:p>
        </p:txBody>
      </p:sp>
      <p:sp>
        <p:nvSpPr>
          <p:cNvPr id="45" name="Shape 35"/>
          <p:cNvSpPr/>
          <p:nvPr/>
        </p:nvSpPr>
        <p:spPr>
          <a:xfrm>
            <a:off x="6076931" y="3268266"/>
            <a:ext cx="28575" cy="1042988"/>
          </a:xfrm>
          <a:prstGeom prst="rect">
            <a:avLst/>
          </a:prstGeom>
          <a:solidFill>
            <a:srgbClr val="FFCE56"/>
          </a:solidFill>
          <a:ln/>
        </p:spPr>
        <p:txBody>
          <a:bodyPr/>
          <a:lstStyle/>
          <a:p>
            <a:endParaRPr lang="pt-BR"/>
          </a:p>
        </p:txBody>
      </p:sp>
      <p:pic>
        <p:nvPicPr>
          <p:cNvPr id="46" name="Image 8" descr="preencoded.png"/>
          <p:cNvPicPr>
            <a:picLocks noChangeAspect="1"/>
          </p:cNvPicPr>
          <p:nvPr/>
        </p:nvPicPr>
        <p:blipFill>
          <a:blip r:embed="rId10"/>
          <a:stretch>
            <a:fillRect/>
          </a:stretch>
        </p:blipFill>
        <p:spPr>
          <a:xfrm>
            <a:off x="6238894" y="3411141"/>
            <a:ext cx="142875" cy="142875"/>
          </a:xfrm>
          <a:prstGeom prst="rect">
            <a:avLst/>
          </a:prstGeom>
        </p:spPr>
      </p:pic>
      <p:sp>
        <p:nvSpPr>
          <p:cNvPr id="47" name="Text 36"/>
          <p:cNvSpPr/>
          <p:nvPr/>
        </p:nvSpPr>
        <p:spPr>
          <a:xfrm>
            <a:off x="6453206" y="3412927"/>
            <a:ext cx="1373386" cy="139303"/>
          </a:xfrm>
          <a:prstGeom prst="rect">
            <a:avLst/>
          </a:prstGeom>
          <a:noFill/>
          <a:ln/>
        </p:spPr>
        <p:txBody>
          <a:bodyPr wrap="none" lIns="0" tIns="0" rIns="0" bIns="0" rtlCol="0" anchor="t">
            <a:spAutoFit/>
          </a:bodyPr>
          <a:lstStyle/>
          <a:p>
            <a:pPr marL="0" indent="0" algn="l">
              <a:lnSpc>
                <a:spcPts val="1100"/>
              </a:lnSpc>
              <a:buNone/>
            </a:pPr>
            <a:r>
              <a:rPr lang="en-US" sz="784" b="1" dirty="0">
                <a:solidFill>
                  <a:srgbClr val="FFCE56"/>
                </a:solidFill>
                <a:latin typeface="Montserrat" pitchFamily="34" charset="0"/>
                <a:ea typeface="Montserrat" pitchFamily="34" charset="-122"/>
                <a:cs typeface="Montserrat" pitchFamily="34" charset="-120"/>
              </a:rPr>
              <a:t>ATUALIZAR POLÍTICAS</a:t>
            </a:r>
            <a:endParaRPr lang="en-US" sz="784" dirty="0"/>
          </a:p>
        </p:txBody>
      </p:sp>
      <p:sp>
        <p:nvSpPr>
          <p:cNvPr id="48" name="Text 37"/>
          <p:cNvSpPr/>
          <p:nvPr/>
        </p:nvSpPr>
        <p:spPr>
          <a:xfrm>
            <a:off x="6238894" y="3661172"/>
            <a:ext cx="2333634" cy="300038"/>
          </a:xfrm>
          <a:prstGeom prst="rect">
            <a:avLst/>
          </a:prstGeom>
          <a:noFill/>
          <a:ln/>
        </p:spPr>
        <p:txBody>
          <a:bodyPr wrap="square" lIns="0" tIns="0" rIns="0" bIns="0" rtlCol="0" anchor="t">
            <a:spAutoFit/>
          </a:bodyPr>
          <a:lstStyle/>
          <a:p>
            <a:pPr marL="0" indent="0" algn="l">
              <a:lnSpc>
                <a:spcPts val="1200"/>
              </a:lnSpc>
              <a:buNone/>
            </a:pPr>
            <a:r>
              <a:rPr lang="en-US" sz="727" dirty="0">
                <a:solidFill>
                  <a:srgbClr val="E6F1FF"/>
                </a:solidFill>
                <a:latin typeface="Open Sans" pitchFamily="34" charset="0"/>
                <a:ea typeface="Open Sans" pitchFamily="34" charset="-122"/>
                <a:cs typeface="Open Sans" pitchFamily="34" charset="-120"/>
              </a:rPr>
              <a:t>Revisar as diretrizes de uso a cada 6 meses para acompanhar a evolução tecnológica.</a:t>
            </a:r>
            <a:endParaRPr lang="en-US" sz="727" dirty="0"/>
          </a:p>
        </p:txBody>
      </p:sp>
      <p:sp>
        <p:nvSpPr>
          <p:cNvPr id="49" name="Shape 38"/>
          <p:cNvSpPr/>
          <p:nvPr/>
        </p:nvSpPr>
        <p:spPr>
          <a:xfrm>
            <a:off x="428625" y="4311253"/>
            <a:ext cx="8286750" cy="403622"/>
          </a:xfrm>
          <a:prstGeom prst="rect">
            <a:avLst/>
          </a:prstGeom>
          <a:solidFill>
            <a:srgbClr val="FFFFFF">
              <a:alpha val="5000"/>
            </a:srgbClr>
          </a:solidFill>
          <a:ln w="9144">
            <a:solidFill>
              <a:srgbClr val="FFFFFF">
                <a:alpha val="10000"/>
              </a:srgbClr>
            </a:solidFill>
            <a:prstDash val="solid"/>
          </a:ln>
        </p:spPr>
        <p:txBody>
          <a:bodyPr/>
          <a:lstStyle/>
          <a:p>
            <a:endParaRPr lang="pt-BR"/>
          </a:p>
        </p:txBody>
      </p:sp>
      <p:pic>
        <p:nvPicPr>
          <p:cNvPr id="50" name="Image 9" descr="preencoded.png"/>
          <p:cNvPicPr>
            <a:picLocks noChangeAspect="1"/>
          </p:cNvPicPr>
          <p:nvPr/>
        </p:nvPicPr>
        <p:blipFill>
          <a:blip r:embed="rId11"/>
          <a:stretch>
            <a:fillRect/>
          </a:stretch>
        </p:blipFill>
        <p:spPr>
          <a:xfrm>
            <a:off x="2171700" y="4434483"/>
            <a:ext cx="128588" cy="171450"/>
          </a:xfrm>
          <a:prstGeom prst="rect">
            <a:avLst/>
          </a:prstGeom>
        </p:spPr>
      </p:pic>
      <p:sp>
        <p:nvSpPr>
          <p:cNvPr id="51" name="Text 39"/>
          <p:cNvSpPr/>
          <p:nvPr/>
        </p:nvSpPr>
        <p:spPr>
          <a:xfrm>
            <a:off x="2407444" y="4432697"/>
            <a:ext cx="4564856" cy="175022"/>
          </a:xfrm>
          <a:prstGeom prst="rect">
            <a:avLst/>
          </a:prstGeom>
          <a:noFill/>
          <a:ln/>
        </p:spPr>
        <p:txBody>
          <a:bodyPr wrap="none" lIns="0" tIns="0" rIns="0" bIns="0" rtlCol="0" anchor="t">
            <a:spAutoFit/>
          </a:bodyPr>
          <a:lstStyle/>
          <a:p>
            <a:pPr marL="0" indent="0" algn="l">
              <a:lnSpc>
                <a:spcPts val="1200"/>
              </a:lnSpc>
              <a:buNone/>
            </a:pPr>
            <a:r>
              <a:rPr lang="en-US" sz="885" b="1" dirty="0">
                <a:solidFill>
                  <a:srgbClr val="E6F1FF"/>
                </a:solidFill>
                <a:latin typeface="Open Sans" pitchFamily="34" charset="0"/>
                <a:ea typeface="Open Sans" pitchFamily="34" charset="-122"/>
                <a:cs typeface="Open Sans" pitchFamily="34" charset="-120"/>
              </a:rPr>
              <a:t>Princípio:</a:t>
            </a:r>
            <a:r>
              <a:rPr lang="en-US" sz="942" dirty="0">
                <a:solidFill>
                  <a:srgbClr val="E6F1FF"/>
                </a:solidFill>
                <a:latin typeface="Open Sans" pitchFamily="34" charset="0"/>
                <a:ea typeface="Open Sans" pitchFamily="34" charset="-122"/>
                <a:cs typeface="Open Sans" pitchFamily="34" charset="-120"/>
              </a:rPr>
              <a:t> A IA é o motor que acelera, mas o Comitê é o volante que direciona.</a:t>
            </a:r>
            <a:endParaRPr lang="en-US" sz="942"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name="Slide 62">
    <p:spTree>
      <p:nvGrpSpPr>
        <p:cNvPr id="1" name=""/>
        <p:cNvGrpSpPr/>
        <p:nvPr/>
      </p:nvGrpSpPr>
      <p:grpSpPr>
        <a:xfrm>
          <a:off x="0" y="0"/>
          <a:ext cx="0" cy="0"/>
          <a:chOff x="0" y="0"/>
          <a:chExt cx="0" cy="0"/>
        </a:xfrm>
      </p:grpSpPr>
      <p:sp>
        <p:nvSpPr>
          <p:cNvPr id="3" name="Shape 0"/>
          <p:cNvSpPr/>
          <p:nvPr/>
        </p:nvSpPr>
        <p:spPr>
          <a:xfrm>
            <a:off x="428625" y="428625"/>
            <a:ext cx="8286750" cy="716161"/>
          </a:xfrm>
          <a:prstGeom prst="rect">
            <a:avLst/>
          </a:prstGeom>
          <a:solidFill>
            <a:srgbClr val="000000">
              <a:alpha val="0"/>
            </a:srgbClr>
          </a:solidFill>
          <a:ln/>
        </p:spPr>
        <p:txBody>
          <a:bodyPr/>
          <a:lstStyle/>
          <a:p>
            <a:endParaRPr lang="pt-BR"/>
          </a:p>
        </p:txBody>
      </p:sp>
      <p:sp>
        <p:nvSpPr>
          <p:cNvPr id="4" name="Shape 1"/>
          <p:cNvSpPr/>
          <p:nvPr/>
        </p:nvSpPr>
        <p:spPr>
          <a:xfrm>
            <a:off x="428625" y="428625"/>
            <a:ext cx="28575" cy="716161"/>
          </a:xfrm>
          <a:prstGeom prst="rect">
            <a:avLst/>
          </a:prstGeom>
          <a:solidFill>
            <a:srgbClr val="64FFDA"/>
          </a:solidFill>
          <a:ln/>
        </p:spPr>
        <p:txBody>
          <a:bodyPr/>
          <a:lstStyle/>
          <a:p>
            <a:endParaRPr lang="pt-BR"/>
          </a:p>
        </p:txBody>
      </p:sp>
      <p:sp>
        <p:nvSpPr>
          <p:cNvPr id="5" name="Text 2"/>
          <p:cNvSpPr/>
          <p:nvPr/>
        </p:nvSpPr>
        <p:spPr>
          <a:xfrm>
            <a:off x="571500" y="428625"/>
            <a:ext cx="8143875" cy="417909"/>
          </a:xfrm>
          <a:prstGeom prst="rect">
            <a:avLst/>
          </a:prstGeom>
          <a:noFill/>
          <a:ln/>
        </p:spPr>
        <p:txBody>
          <a:bodyPr wrap="none" lIns="0" tIns="0" rIns="0" bIns="0" rtlCol="0" anchor="t">
            <a:spAutoFit/>
          </a:bodyPr>
          <a:lstStyle/>
          <a:p>
            <a:pPr marL="0" indent="0" algn="l">
              <a:lnSpc>
                <a:spcPts val="3200"/>
              </a:lnSpc>
              <a:buNone/>
            </a:pPr>
            <a:r>
              <a:rPr lang="en-US" sz="2436" b="1" dirty="0">
                <a:solidFill>
                  <a:srgbClr val="E6F1FF"/>
                </a:solidFill>
                <a:latin typeface="Montserrat" pitchFamily="34" charset="0"/>
                <a:ea typeface="Montserrat" pitchFamily="34" charset="-122"/>
                <a:cs typeface="Montserrat" pitchFamily="34" charset="-120"/>
              </a:rPr>
              <a:t>TREINAMENTO DE EQUIPE</a:t>
            </a:r>
            <a:endParaRPr lang="en-US" sz="2436" dirty="0"/>
          </a:p>
        </p:txBody>
      </p:sp>
      <p:sp>
        <p:nvSpPr>
          <p:cNvPr id="6" name="Text 3"/>
          <p:cNvSpPr/>
          <p:nvPr/>
        </p:nvSpPr>
        <p:spPr>
          <a:xfrm>
            <a:off x="571500" y="917972"/>
            <a:ext cx="8143875" cy="226814"/>
          </a:xfrm>
          <a:prstGeom prst="rect">
            <a:avLst/>
          </a:prstGeom>
          <a:noFill/>
          <a:ln/>
        </p:spPr>
        <p:txBody>
          <a:bodyPr wrap="none" lIns="0" tIns="0" rIns="0" bIns="0" rtlCol="0" anchor="t">
            <a:spAutoFit/>
          </a:bodyPr>
          <a:lstStyle/>
          <a:p>
            <a:pPr marL="0" indent="0" algn="l">
              <a:lnSpc>
                <a:spcPts val="1600"/>
              </a:lnSpc>
              <a:buNone/>
            </a:pPr>
            <a:r>
              <a:rPr lang="en-US" sz="1269" dirty="0">
                <a:solidFill>
                  <a:srgbClr val="64FFDA"/>
                </a:solidFill>
                <a:latin typeface="Roboto Mono" pitchFamily="34" charset="0"/>
                <a:ea typeface="Roboto Mono" pitchFamily="34" charset="-122"/>
                <a:cs typeface="Roboto Mono" pitchFamily="34" charset="-120"/>
              </a:rPr>
              <a:t>Capacitando o Advogado 4.0</a:t>
            </a:r>
            <a:endParaRPr lang="en-US" sz="1269" dirty="0"/>
          </a:p>
        </p:txBody>
      </p:sp>
      <p:sp>
        <p:nvSpPr>
          <p:cNvPr id="7" name="Shape 4"/>
          <p:cNvSpPr/>
          <p:nvPr/>
        </p:nvSpPr>
        <p:spPr>
          <a:xfrm>
            <a:off x="428625" y="1573411"/>
            <a:ext cx="2486025" cy="2571750"/>
          </a:xfrm>
          <a:prstGeom prst="rect">
            <a:avLst/>
          </a:prstGeom>
          <a:solidFill>
            <a:srgbClr val="FFFFFF">
              <a:alpha val="3000"/>
            </a:srgbClr>
          </a:solidFill>
          <a:ln/>
        </p:spPr>
        <p:txBody>
          <a:bodyPr/>
          <a:lstStyle/>
          <a:p>
            <a:endParaRPr lang="pt-BR"/>
          </a:p>
        </p:txBody>
      </p:sp>
      <p:sp>
        <p:nvSpPr>
          <p:cNvPr id="8" name="Shape 5"/>
          <p:cNvSpPr/>
          <p:nvPr/>
        </p:nvSpPr>
        <p:spPr>
          <a:xfrm>
            <a:off x="428625" y="1573411"/>
            <a:ext cx="2486025" cy="28575"/>
          </a:xfrm>
          <a:prstGeom prst="rect">
            <a:avLst/>
          </a:prstGeom>
          <a:solidFill>
            <a:srgbClr val="64FFDA"/>
          </a:solidFill>
          <a:ln/>
        </p:spPr>
        <p:txBody>
          <a:bodyPr/>
          <a:lstStyle/>
          <a:p>
            <a:endParaRPr lang="pt-BR"/>
          </a:p>
        </p:txBody>
      </p:sp>
      <p:sp>
        <p:nvSpPr>
          <p:cNvPr id="9" name="Shape 6"/>
          <p:cNvSpPr/>
          <p:nvPr/>
        </p:nvSpPr>
        <p:spPr>
          <a:xfrm>
            <a:off x="2907506" y="1573411"/>
            <a:ext cx="7144" cy="2571750"/>
          </a:xfrm>
          <a:prstGeom prst="rect">
            <a:avLst/>
          </a:prstGeom>
          <a:solidFill>
            <a:srgbClr val="FFFFFF"/>
          </a:solidFill>
          <a:ln/>
        </p:spPr>
        <p:txBody>
          <a:bodyPr/>
          <a:lstStyle/>
          <a:p>
            <a:endParaRPr lang="pt-BR"/>
          </a:p>
        </p:txBody>
      </p:sp>
      <p:sp>
        <p:nvSpPr>
          <p:cNvPr id="10" name="Shape 7"/>
          <p:cNvSpPr/>
          <p:nvPr/>
        </p:nvSpPr>
        <p:spPr>
          <a:xfrm>
            <a:off x="428625" y="4138017"/>
            <a:ext cx="2486025" cy="7144"/>
          </a:xfrm>
          <a:prstGeom prst="rect">
            <a:avLst/>
          </a:prstGeom>
          <a:solidFill>
            <a:srgbClr val="FFFFFF"/>
          </a:solidFill>
          <a:ln/>
        </p:spPr>
        <p:txBody>
          <a:bodyPr/>
          <a:lstStyle/>
          <a:p>
            <a:endParaRPr lang="pt-BR"/>
          </a:p>
        </p:txBody>
      </p:sp>
      <p:sp>
        <p:nvSpPr>
          <p:cNvPr id="11" name="Shape 8"/>
          <p:cNvSpPr/>
          <p:nvPr/>
        </p:nvSpPr>
        <p:spPr>
          <a:xfrm>
            <a:off x="428625" y="1573411"/>
            <a:ext cx="7144" cy="2571750"/>
          </a:xfrm>
          <a:prstGeom prst="rect">
            <a:avLst/>
          </a:prstGeom>
          <a:solidFill>
            <a:srgbClr val="FFFFFF"/>
          </a:solidFill>
          <a:ln/>
        </p:spPr>
        <p:txBody>
          <a:bodyPr/>
          <a:lstStyle/>
          <a:p>
            <a:endParaRPr lang="pt-BR"/>
          </a:p>
        </p:txBody>
      </p:sp>
      <p:sp>
        <p:nvSpPr>
          <p:cNvPr id="12" name="Shape 9"/>
          <p:cNvSpPr/>
          <p:nvPr/>
        </p:nvSpPr>
        <p:spPr>
          <a:xfrm>
            <a:off x="1385888" y="1466255"/>
            <a:ext cx="571500" cy="571500"/>
          </a:xfrm>
          <a:prstGeom prst="ellipse">
            <a:avLst/>
          </a:prstGeom>
          <a:solidFill>
            <a:srgbClr val="0A192F"/>
          </a:solidFill>
          <a:ln w="27432">
            <a:solidFill>
              <a:srgbClr val="64FFDA"/>
            </a:solidFill>
            <a:prstDash val="solid"/>
          </a:ln>
        </p:spPr>
        <p:txBody>
          <a:bodyPr/>
          <a:lstStyle/>
          <a:p>
            <a:endParaRPr lang="pt-BR"/>
          </a:p>
        </p:txBody>
      </p:sp>
      <p:pic>
        <p:nvPicPr>
          <p:cNvPr id="13" name="Image 1" descr="preencoded.png"/>
          <p:cNvPicPr>
            <a:picLocks noChangeAspect="1"/>
          </p:cNvPicPr>
          <p:nvPr/>
        </p:nvPicPr>
        <p:blipFill>
          <a:blip r:embed="rId3"/>
          <a:stretch>
            <a:fillRect/>
          </a:stretch>
        </p:blipFill>
        <p:spPr>
          <a:xfrm>
            <a:off x="1557338" y="1637705"/>
            <a:ext cx="228600" cy="228600"/>
          </a:xfrm>
          <a:prstGeom prst="rect">
            <a:avLst/>
          </a:prstGeom>
        </p:spPr>
      </p:pic>
      <p:sp>
        <p:nvSpPr>
          <p:cNvPr id="14" name="Text 10"/>
          <p:cNvSpPr/>
          <p:nvPr/>
        </p:nvSpPr>
        <p:spPr>
          <a:xfrm>
            <a:off x="1073348" y="2180630"/>
            <a:ext cx="1196578" cy="173236"/>
          </a:xfrm>
          <a:prstGeom prst="rect">
            <a:avLst/>
          </a:prstGeom>
          <a:noFill/>
          <a:ln/>
        </p:spPr>
        <p:txBody>
          <a:bodyPr wrap="none" lIns="0" tIns="0" rIns="0" bIns="0" rtlCol="0" anchor="t">
            <a:spAutoFit/>
          </a:bodyPr>
          <a:lstStyle/>
          <a:p>
            <a:pPr marL="0" indent="0" algn="l">
              <a:lnSpc>
                <a:spcPts val="1400"/>
              </a:lnSpc>
              <a:buNone/>
            </a:pPr>
            <a:r>
              <a:rPr lang="en-US" sz="987" b="1" dirty="0">
                <a:solidFill>
                  <a:srgbClr val="E6F1FF"/>
                </a:solidFill>
                <a:latin typeface="Montserrat" pitchFamily="34" charset="0"/>
                <a:ea typeface="Montserrat" pitchFamily="34" charset="-122"/>
                <a:cs typeface="Montserrat" pitchFamily="34" charset="-120"/>
              </a:rPr>
              <a:t>FUNDAMENTOS</a:t>
            </a:r>
            <a:endParaRPr lang="en-US" sz="987" dirty="0"/>
          </a:p>
        </p:txBody>
      </p:sp>
      <p:sp>
        <p:nvSpPr>
          <p:cNvPr id="15" name="Text 11"/>
          <p:cNvSpPr/>
          <p:nvPr/>
        </p:nvSpPr>
        <p:spPr>
          <a:xfrm>
            <a:off x="1412677" y="2389584"/>
            <a:ext cx="517922" cy="112514"/>
          </a:xfrm>
          <a:prstGeom prst="rect">
            <a:avLst/>
          </a:prstGeom>
          <a:noFill/>
          <a:ln/>
        </p:spPr>
        <p:txBody>
          <a:bodyPr wrap="none" lIns="0" tIns="0" rIns="0" bIns="0" rtlCol="0" anchor="t">
            <a:spAutoFit/>
          </a:bodyPr>
          <a:lstStyle/>
          <a:p>
            <a:pPr marL="0" indent="0" algn="l">
              <a:lnSpc>
                <a:spcPts val="800"/>
              </a:lnSpc>
              <a:buNone/>
            </a:pPr>
            <a:r>
              <a:rPr lang="en-US" sz="621" dirty="0">
                <a:solidFill>
                  <a:srgbClr val="A8B2D1"/>
                </a:solidFill>
                <a:latin typeface="Roboto Mono" pitchFamily="34" charset="0"/>
                <a:ea typeface="Roboto Mono" pitchFamily="34" charset="-122"/>
                <a:cs typeface="Roboto Mono" pitchFamily="34" charset="-120"/>
              </a:rPr>
              <a:t>O "PORQUÊ"</a:t>
            </a:r>
            <a:endParaRPr lang="en-US" sz="621" dirty="0"/>
          </a:p>
        </p:txBody>
      </p:sp>
      <p:sp>
        <p:nvSpPr>
          <p:cNvPr id="16" name="Shape 12"/>
          <p:cNvSpPr/>
          <p:nvPr/>
        </p:nvSpPr>
        <p:spPr>
          <a:xfrm>
            <a:off x="607219" y="2644973"/>
            <a:ext cx="2128838" cy="250031"/>
          </a:xfrm>
          <a:prstGeom prst="rect">
            <a:avLst/>
          </a:prstGeom>
          <a:solidFill>
            <a:srgbClr val="FFFFFF">
              <a:alpha val="5000"/>
            </a:srgbClr>
          </a:solidFill>
          <a:ln/>
        </p:spPr>
        <p:txBody>
          <a:bodyPr/>
          <a:lstStyle/>
          <a:p>
            <a:endParaRPr lang="pt-BR"/>
          </a:p>
        </p:txBody>
      </p:sp>
      <p:pic>
        <p:nvPicPr>
          <p:cNvPr id="17" name="Image 2" descr="preencoded.png"/>
          <p:cNvPicPr>
            <a:picLocks noChangeAspect="1"/>
          </p:cNvPicPr>
          <p:nvPr/>
        </p:nvPicPr>
        <p:blipFill>
          <a:blip r:embed="rId4"/>
          <a:stretch>
            <a:fillRect/>
          </a:stretch>
        </p:blipFill>
        <p:spPr>
          <a:xfrm>
            <a:off x="692944" y="2727127"/>
            <a:ext cx="85725" cy="85725"/>
          </a:xfrm>
          <a:prstGeom prst="rect">
            <a:avLst/>
          </a:prstGeom>
        </p:spPr>
      </p:pic>
      <p:sp>
        <p:nvSpPr>
          <p:cNvPr id="18" name="Text 13"/>
          <p:cNvSpPr/>
          <p:nvPr/>
        </p:nvSpPr>
        <p:spPr>
          <a:xfrm>
            <a:off x="850106" y="2702123"/>
            <a:ext cx="878681" cy="135731"/>
          </a:xfrm>
          <a:prstGeom prst="rect">
            <a:avLst/>
          </a:prstGeom>
          <a:noFill/>
          <a:ln/>
        </p:spPr>
        <p:txBody>
          <a:bodyPr wrap="none" lIns="0" tIns="0" rIns="0" bIns="0" rtlCol="0" anchor="t">
            <a:spAutoFit/>
          </a:bodyPr>
          <a:lstStyle/>
          <a:p>
            <a:pPr marL="0" indent="0" algn="l">
              <a:lnSpc>
                <a:spcPts val="900"/>
              </a:lnSpc>
              <a:buNone/>
            </a:pPr>
            <a:r>
              <a:rPr lang="en-US" sz="727" dirty="0">
                <a:solidFill>
                  <a:srgbClr val="E6F1FF"/>
                </a:solidFill>
                <a:latin typeface="Open Sans" pitchFamily="34" charset="0"/>
                <a:ea typeface="Open Sans" pitchFamily="34" charset="-122"/>
                <a:cs typeface="Open Sans" pitchFamily="34" charset="-120"/>
              </a:rPr>
              <a:t>Como funciona a IA</a:t>
            </a:r>
            <a:endParaRPr lang="en-US" sz="727" dirty="0"/>
          </a:p>
        </p:txBody>
      </p:sp>
      <p:sp>
        <p:nvSpPr>
          <p:cNvPr id="19" name="Shape 14"/>
          <p:cNvSpPr/>
          <p:nvPr/>
        </p:nvSpPr>
        <p:spPr>
          <a:xfrm>
            <a:off x="607219" y="2966442"/>
            <a:ext cx="2128838" cy="250031"/>
          </a:xfrm>
          <a:prstGeom prst="rect">
            <a:avLst/>
          </a:prstGeom>
          <a:solidFill>
            <a:srgbClr val="FFFFFF">
              <a:alpha val="5000"/>
            </a:srgbClr>
          </a:solidFill>
          <a:ln/>
        </p:spPr>
        <p:txBody>
          <a:bodyPr/>
          <a:lstStyle/>
          <a:p>
            <a:endParaRPr lang="pt-BR"/>
          </a:p>
        </p:txBody>
      </p:sp>
      <p:pic>
        <p:nvPicPr>
          <p:cNvPr id="20" name="Image 3" descr="preencoded.png"/>
          <p:cNvPicPr>
            <a:picLocks noChangeAspect="1"/>
          </p:cNvPicPr>
          <p:nvPr/>
        </p:nvPicPr>
        <p:blipFill>
          <a:blip r:embed="rId4"/>
          <a:stretch>
            <a:fillRect/>
          </a:stretch>
        </p:blipFill>
        <p:spPr>
          <a:xfrm>
            <a:off x="692944" y="3048595"/>
            <a:ext cx="85725" cy="85725"/>
          </a:xfrm>
          <a:prstGeom prst="rect">
            <a:avLst/>
          </a:prstGeom>
        </p:spPr>
      </p:pic>
      <p:sp>
        <p:nvSpPr>
          <p:cNvPr id="21" name="Text 15"/>
          <p:cNvSpPr/>
          <p:nvPr/>
        </p:nvSpPr>
        <p:spPr>
          <a:xfrm>
            <a:off x="850106" y="3023592"/>
            <a:ext cx="607219" cy="135731"/>
          </a:xfrm>
          <a:prstGeom prst="rect">
            <a:avLst/>
          </a:prstGeom>
          <a:noFill/>
          <a:ln/>
        </p:spPr>
        <p:txBody>
          <a:bodyPr wrap="none" lIns="0" tIns="0" rIns="0" bIns="0" rtlCol="0" anchor="t">
            <a:spAutoFit/>
          </a:bodyPr>
          <a:lstStyle/>
          <a:p>
            <a:pPr marL="0" indent="0" algn="l">
              <a:lnSpc>
                <a:spcPts val="900"/>
              </a:lnSpc>
              <a:buNone/>
            </a:pPr>
            <a:r>
              <a:rPr lang="en-US" sz="727" dirty="0">
                <a:solidFill>
                  <a:srgbClr val="E6F1FF"/>
                </a:solidFill>
                <a:latin typeface="Open Sans" pitchFamily="34" charset="0"/>
                <a:ea typeface="Open Sans" pitchFamily="34" charset="-122"/>
                <a:cs typeface="Open Sans" pitchFamily="34" charset="-120"/>
              </a:rPr>
              <a:t>Ética e Vieses</a:t>
            </a:r>
            <a:endParaRPr lang="en-US" sz="727" dirty="0"/>
          </a:p>
        </p:txBody>
      </p:sp>
      <p:sp>
        <p:nvSpPr>
          <p:cNvPr id="22" name="Shape 16"/>
          <p:cNvSpPr/>
          <p:nvPr/>
        </p:nvSpPr>
        <p:spPr>
          <a:xfrm>
            <a:off x="607219" y="3287911"/>
            <a:ext cx="2128838" cy="250031"/>
          </a:xfrm>
          <a:prstGeom prst="rect">
            <a:avLst/>
          </a:prstGeom>
          <a:solidFill>
            <a:srgbClr val="FFFFFF">
              <a:alpha val="5000"/>
            </a:srgbClr>
          </a:solidFill>
          <a:ln/>
        </p:spPr>
        <p:txBody>
          <a:bodyPr/>
          <a:lstStyle/>
          <a:p>
            <a:endParaRPr lang="pt-BR"/>
          </a:p>
        </p:txBody>
      </p:sp>
      <p:pic>
        <p:nvPicPr>
          <p:cNvPr id="23" name="Image 4" descr="preencoded.png"/>
          <p:cNvPicPr>
            <a:picLocks noChangeAspect="1"/>
          </p:cNvPicPr>
          <p:nvPr/>
        </p:nvPicPr>
        <p:blipFill>
          <a:blip r:embed="rId4"/>
          <a:stretch>
            <a:fillRect/>
          </a:stretch>
        </p:blipFill>
        <p:spPr>
          <a:xfrm>
            <a:off x="692944" y="3370064"/>
            <a:ext cx="85725" cy="85725"/>
          </a:xfrm>
          <a:prstGeom prst="rect">
            <a:avLst/>
          </a:prstGeom>
        </p:spPr>
      </p:pic>
      <p:sp>
        <p:nvSpPr>
          <p:cNvPr id="24" name="Text 17"/>
          <p:cNvSpPr/>
          <p:nvPr/>
        </p:nvSpPr>
        <p:spPr>
          <a:xfrm>
            <a:off x="850106" y="3345061"/>
            <a:ext cx="878681" cy="135731"/>
          </a:xfrm>
          <a:prstGeom prst="rect">
            <a:avLst/>
          </a:prstGeom>
          <a:noFill/>
          <a:ln/>
        </p:spPr>
        <p:txBody>
          <a:bodyPr wrap="none" lIns="0" tIns="0" rIns="0" bIns="0" rtlCol="0" anchor="t">
            <a:spAutoFit/>
          </a:bodyPr>
          <a:lstStyle/>
          <a:p>
            <a:pPr marL="0" indent="0" algn="l">
              <a:lnSpc>
                <a:spcPts val="900"/>
              </a:lnSpc>
              <a:buNone/>
            </a:pPr>
            <a:r>
              <a:rPr lang="en-US" sz="727" dirty="0">
                <a:solidFill>
                  <a:srgbClr val="E6F1FF"/>
                </a:solidFill>
                <a:latin typeface="Open Sans" pitchFamily="34" charset="0"/>
                <a:ea typeface="Open Sans" pitchFamily="34" charset="-122"/>
                <a:cs typeface="Open Sans" pitchFamily="34" charset="-120"/>
              </a:rPr>
              <a:t>Riscos e Alucinação</a:t>
            </a:r>
            <a:endParaRPr lang="en-US" sz="727" dirty="0"/>
          </a:p>
        </p:txBody>
      </p:sp>
      <p:sp>
        <p:nvSpPr>
          <p:cNvPr id="25" name="Shape 18"/>
          <p:cNvSpPr/>
          <p:nvPr/>
        </p:nvSpPr>
        <p:spPr>
          <a:xfrm>
            <a:off x="607219" y="3609380"/>
            <a:ext cx="2128838" cy="250031"/>
          </a:xfrm>
          <a:prstGeom prst="rect">
            <a:avLst/>
          </a:prstGeom>
          <a:solidFill>
            <a:srgbClr val="FFFFFF">
              <a:alpha val="5000"/>
            </a:srgbClr>
          </a:solidFill>
          <a:ln/>
        </p:spPr>
        <p:txBody>
          <a:bodyPr/>
          <a:lstStyle/>
          <a:p>
            <a:endParaRPr lang="pt-BR"/>
          </a:p>
        </p:txBody>
      </p:sp>
      <p:pic>
        <p:nvPicPr>
          <p:cNvPr id="26" name="Image 5" descr="preencoded.png"/>
          <p:cNvPicPr>
            <a:picLocks noChangeAspect="1"/>
          </p:cNvPicPr>
          <p:nvPr/>
        </p:nvPicPr>
        <p:blipFill>
          <a:blip r:embed="rId4"/>
          <a:stretch>
            <a:fillRect/>
          </a:stretch>
        </p:blipFill>
        <p:spPr>
          <a:xfrm>
            <a:off x="692944" y="3691533"/>
            <a:ext cx="85725" cy="85725"/>
          </a:xfrm>
          <a:prstGeom prst="rect">
            <a:avLst/>
          </a:prstGeom>
        </p:spPr>
      </p:pic>
      <p:sp>
        <p:nvSpPr>
          <p:cNvPr id="27" name="Text 19"/>
          <p:cNvSpPr/>
          <p:nvPr/>
        </p:nvSpPr>
        <p:spPr>
          <a:xfrm>
            <a:off x="850106" y="3666530"/>
            <a:ext cx="569714" cy="135731"/>
          </a:xfrm>
          <a:prstGeom prst="rect">
            <a:avLst/>
          </a:prstGeom>
          <a:noFill/>
          <a:ln/>
        </p:spPr>
        <p:txBody>
          <a:bodyPr wrap="none" lIns="0" tIns="0" rIns="0" bIns="0" rtlCol="0" anchor="t">
            <a:spAutoFit/>
          </a:bodyPr>
          <a:lstStyle/>
          <a:p>
            <a:pPr marL="0" indent="0" algn="l">
              <a:lnSpc>
                <a:spcPts val="900"/>
              </a:lnSpc>
              <a:buNone/>
            </a:pPr>
            <a:r>
              <a:rPr lang="en-US" sz="727" dirty="0">
                <a:solidFill>
                  <a:srgbClr val="E6F1FF"/>
                </a:solidFill>
                <a:latin typeface="Open Sans" pitchFamily="34" charset="0"/>
                <a:ea typeface="Open Sans" pitchFamily="34" charset="-122"/>
                <a:cs typeface="Open Sans" pitchFamily="34" charset="-120"/>
              </a:rPr>
              <a:t>LGPD Básica</a:t>
            </a:r>
            <a:endParaRPr lang="en-US" sz="727" dirty="0"/>
          </a:p>
        </p:txBody>
      </p:sp>
      <p:sp>
        <p:nvSpPr>
          <p:cNvPr id="28" name="Shape 20"/>
          <p:cNvSpPr/>
          <p:nvPr/>
        </p:nvSpPr>
        <p:spPr>
          <a:xfrm>
            <a:off x="3328988" y="1573411"/>
            <a:ext cx="2486025" cy="2571750"/>
          </a:xfrm>
          <a:prstGeom prst="rect">
            <a:avLst/>
          </a:prstGeom>
          <a:solidFill>
            <a:srgbClr val="FFFFFF">
              <a:alpha val="3000"/>
            </a:srgbClr>
          </a:solidFill>
          <a:ln/>
        </p:spPr>
        <p:txBody>
          <a:bodyPr/>
          <a:lstStyle/>
          <a:p>
            <a:endParaRPr lang="pt-BR"/>
          </a:p>
        </p:txBody>
      </p:sp>
      <p:sp>
        <p:nvSpPr>
          <p:cNvPr id="29" name="Shape 21"/>
          <p:cNvSpPr/>
          <p:nvPr/>
        </p:nvSpPr>
        <p:spPr>
          <a:xfrm>
            <a:off x="3328988" y="1573411"/>
            <a:ext cx="2486025" cy="28575"/>
          </a:xfrm>
          <a:prstGeom prst="rect">
            <a:avLst/>
          </a:prstGeom>
          <a:solidFill>
            <a:srgbClr val="FFCE56"/>
          </a:solidFill>
          <a:ln/>
        </p:spPr>
        <p:txBody>
          <a:bodyPr/>
          <a:lstStyle/>
          <a:p>
            <a:endParaRPr lang="pt-BR"/>
          </a:p>
        </p:txBody>
      </p:sp>
      <p:sp>
        <p:nvSpPr>
          <p:cNvPr id="30" name="Shape 22"/>
          <p:cNvSpPr/>
          <p:nvPr/>
        </p:nvSpPr>
        <p:spPr>
          <a:xfrm>
            <a:off x="5807869" y="1573411"/>
            <a:ext cx="7144" cy="2571750"/>
          </a:xfrm>
          <a:prstGeom prst="rect">
            <a:avLst/>
          </a:prstGeom>
          <a:solidFill>
            <a:srgbClr val="FFFFFF"/>
          </a:solidFill>
          <a:ln/>
        </p:spPr>
        <p:txBody>
          <a:bodyPr/>
          <a:lstStyle/>
          <a:p>
            <a:endParaRPr lang="pt-BR"/>
          </a:p>
        </p:txBody>
      </p:sp>
      <p:sp>
        <p:nvSpPr>
          <p:cNvPr id="31" name="Shape 23"/>
          <p:cNvSpPr/>
          <p:nvPr/>
        </p:nvSpPr>
        <p:spPr>
          <a:xfrm>
            <a:off x="3328988" y="4138017"/>
            <a:ext cx="2486025" cy="7144"/>
          </a:xfrm>
          <a:prstGeom prst="rect">
            <a:avLst/>
          </a:prstGeom>
          <a:solidFill>
            <a:srgbClr val="FFFFFF"/>
          </a:solidFill>
          <a:ln/>
        </p:spPr>
        <p:txBody>
          <a:bodyPr/>
          <a:lstStyle/>
          <a:p>
            <a:endParaRPr lang="pt-BR"/>
          </a:p>
        </p:txBody>
      </p:sp>
      <p:sp>
        <p:nvSpPr>
          <p:cNvPr id="32" name="Shape 24"/>
          <p:cNvSpPr/>
          <p:nvPr/>
        </p:nvSpPr>
        <p:spPr>
          <a:xfrm>
            <a:off x="3328988" y="1573411"/>
            <a:ext cx="7144" cy="2571750"/>
          </a:xfrm>
          <a:prstGeom prst="rect">
            <a:avLst/>
          </a:prstGeom>
          <a:solidFill>
            <a:srgbClr val="FFFFFF"/>
          </a:solidFill>
          <a:ln/>
        </p:spPr>
        <p:txBody>
          <a:bodyPr/>
          <a:lstStyle/>
          <a:p>
            <a:endParaRPr lang="pt-BR"/>
          </a:p>
        </p:txBody>
      </p:sp>
      <p:sp>
        <p:nvSpPr>
          <p:cNvPr id="33" name="Shape 25"/>
          <p:cNvSpPr/>
          <p:nvPr/>
        </p:nvSpPr>
        <p:spPr>
          <a:xfrm>
            <a:off x="4286250" y="1466255"/>
            <a:ext cx="571500" cy="571500"/>
          </a:xfrm>
          <a:prstGeom prst="ellipse">
            <a:avLst/>
          </a:prstGeom>
          <a:solidFill>
            <a:srgbClr val="0A192F"/>
          </a:solidFill>
          <a:ln w="27432">
            <a:solidFill>
              <a:srgbClr val="FFCE56"/>
            </a:solidFill>
            <a:prstDash val="solid"/>
          </a:ln>
        </p:spPr>
        <p:txBody>
          <a:bodyPr/>
          <a:lstStyle/>
          <a:p>
            <a:endParaRPr lang="pt-BR"/>
          </a:p>
        </p:txBody>
      </p:sp>
      <p:pic>
        <p:nvPicPr>
          <p:cNvPr id="34" name="Image 6" descr="preencoded.png"/>
          <p:cNvPicPr>
            <a:picLocks noChangeAspect="1"/>
          </p:cNvPicPr>
          <p:nvPr/>
        </p:nvPicPr>
        <p:blipFill>
          <a:blip r:embed="rId5"/>
          <a:stretch>
            <a:fillRect/>
          </a:stretch>
        </p:blipFill>
        <p:spPr>
          <a:xfrm>
            <a:off x="4443413" y="1637705"/>
            <a:ext cx="257175" cy="228600"/>
          </a:xfrm>
          <a:prstGeom prst="rect">
            <a:avLst/>
          </a:prstGeom>
        </p:spPr>
      </p:pic>
      <p:sp>
        <p:nvSpPr>
          <p:cNvPr id="35" name="Text 26"/>
          <p:cNvSpPr/>
          <p:nvPr/>
        </p:nvSpPr>
        <p:spPr>
          <a:xfrm>
            <a:off x="4238030" y="2180630"/>
            <a:ext cx="667941" cy="173236"/>
          </a:xfrm>
          <a:prstGeom prst="rect">
            <a:avLst/>
          </a:prstGeom>
          <a:noFill/>
          <a:ln/>
        </p:spPr>
        <p:txBody>
          <a:bodyPr wrap="none" lIns="0" tIns="0" rIns="0" bIns="0" rtlCol="0" anchor="t">
            <a:spAutoFit/>
          </a:bodyPr>
          <a:lstStyle/>
          <a:p>
            <a:pPr marL="0" indent="0" algn="l">
              <a:lnSpc>
                <a:spcPts val="1400"/>
              </a:lnSpc>
              <a:buNone/>
            </a:pPr>
            <a:r>
              <a:rPr lang="en-US" sz="987" b="1" dirty="0">
                <a:solidFill>
                  <a:srgbClr val="E6F1FF"/>
                </a:solidFill>
                <a:latin typeface="Montserrat" pitchFamily="34" charset="0"/>
                <a:ea typeface="Montserrat" pitchFamily="34" charset="-122"/>
                <a:cs typeface="Montserrat" pitchFamily="34" charset="-120"/>
              </a:rPr>
              <a:t>TÉCNICA</a:t>
            </a:r>
            <a:endParaRPr lang="en-US" sz="987" dirty="0"/>
          </a:p>
        </p:txBody>
      </p:sp>
      <p:sp>
        <p:nvSpPr>
          <p:cNvPr id="36" name="Text 27"/>
          <p:cNvSpPr/>
          <p:nvPr/>
        </p:nvSpPr>
        <p:spPr>
          <a:xfrm>
            <a:off x="4364831" y="2389584"/>
            <a:ext cx="414338" cy="112514"/>
          </a:xfrm>
          <a:prstGeom prst="rect">
            <a:avLst/>
          </a:prstGeom>
          <a:noFill/>
          <a:ln/>
        </p:spPr>
        <p:txBody>
          <a:bodyPr wrap="none" lIns="0" tIns="0" rIns="0" bIns="0" rtlCol="0" anchor="t">
            <a:spAutoFit/>
          </a:bodyPr>
          <a:lstStyle/>
          <a:p>
            <a:pPr marL="0" indent="0" algn="l">
              <a:lnSpc>
                <a:spcPts val="800"/>
              </a:lnSpc>
              <a:buNone/>
            </a:pPr>
            <a:r>
              <a:rPr lang="en-US" sz="621" dirty="0">
                <a:solidFill>
                  <a:srgbClr val="A8B2D1"/>
                </a:solidFill>
                <a:latin typeface="Roboto Mono" pitchFamily="34" charset="0"/>
                <a:ea typeface="Roboto Mono" pitchFamily="34" charset="-122"/>
                <a:cs typeface="Roboto Mono" pitchFamily="34" charset="-120"/>
              </a:rPr>
              <a:t>O "COMO"</a:t>
            </a:r>
            <a:endParaRPr lang="en-US" sz="621" dirty="0"/>
          </a:p>
        </p:txBody>
      </p:sp>
      <p:sp>
        <p:nvSpPr>
          <p:cNvPr id="37" name="Shape 28"/>
          <p:cNvSpPr/>
          <p:nvPr/>
        </p:nvSpPr>
        <p:spPr>
          <a:xfrm>
            <a:off x="3507581" y="2644973"/>
            <a:ext cx="2128838" cy="250031"/>
          </a:xfrm>
          <a:prstGeom prst="rect">
            <a:avLst/>
          </a:prstGeom>
          <a:solidFill>
            <a:srgbClr val="FFFFFF">
              <a:alpha val="5000"/>
            </a:srgbClr>
          </a:solidFill>
          <a:ln/>
        </p:spPr>
        <p:txBody>
          <a:bodyPr/>
          <a:lstStyle/>
          <a:p>
            <a:endParaRPr lang="pt-BR"/>
          </a:p>
        </p:txBody>
      </p:sp>
      <p:pic>
        <p:nvPicPr>
          <p:cNvPr id="38" name="Image 7" descr="preencoded.png"/>
          <p:cNvPicPr>
            <a:picLocks noChangeAspect="1"/>
          </p:cNvPicPr>
          <p:nvPr/>
        </p:nvPicPr>
        <p:blipFill>
          <a:blip r:embed="rId6"/>
          <a:stretch>
            <a:fillRect/>
          </a:stretch>
        </p:blipFill>
        <p:spPr>
          <a:xfrm>
            <a:off x="3593306" y="2727127"/>
            <a:ext cx="85725" cy="85725"/>
          </a:xfrm>
          <a:prstGeom prst="rect">
            <a:avLst/>
          </a:prstGeom>
        </p:spPr>
      </p:pic>
      <p:sp>
        <p:nvSpPr>
          <p:cNvPr id="39" name="Text 29"/>
          <p:cNvSpPr/>
          <p:nvPr/>
        </p:nvSpPr>
        <p:spPr>
          <a:xfrm>
            <a:off x="3750469" y="2702123"/>
            <a:ext cx="1014413" cy="135731"/>
          </a:xfrm>
          <a:prstGeom prst="rect">
            <a:avLst/>
          </a:prstGeom>
          <a:noFill/>
          <a:ln/>
        </p:spPr>
        <p:txBody>
          <a:bodyPr wrap="none" lIns="0" tIns="0" rIns="0" bIns="0" rtlCol="0" anchor="t">
            <a:spAutoFit/>
          </a:bodyPr>
          <a:lstStyle/>
          <a:p>
            <a:pPr marL="0" indent="0" algn="l">
              <a:lnSpc>
                <a:spcPts val="900"/>
              </a:lnSpc>
              <a:buNone/>
            </a:pPr>
            <a:r>
              <a:rPr lang="en-US" sz="727" dirty="0">
                <a:solidFill>
                  <a:srgbClr val="E6F1FF"/>
                </a:solidFill>
                <a:latin typeface="Open Sans" pitchFamily="34" charset="0"/>
                <a:ea typeface="Open Sans" pitchFamily="34" charset="-122"/>
                <a:cs typeface="Open Sans" pitchFamily="34" charset="-120"/>
              </a:rPr>
              <a:t>Engenharia de Prompt</a:t>
            </a:r>
            <a:endParaRPr lang="en-US" sz="727" dirty="0"/>
          </a:p>
        </p:txBody>
      </p:sp>
      <p:sp>
        <p:nvSpPr>
          <p:cNvPr id="40" name="Shape 30"/>
          <p:cNvSpPr/>
          <p:nvPr/>
        </p:nvSpPr>
        <p:spPr>
          <a:xfrm>
            <a:off x="3507581" y="2966442"/>
            <a:ext cx="2128838" cy="250031"/>
          </a:xfrm>
          <a:prstGeom prst="rect">
            <a:avLst/>
          </a:prstGeom>
          <a:solidFill>
            <a:srgbClr val="FFFFFF">
              <a:alpha val="5000"/>
            </a:srgbClr>
          </a:solidFill>
          <a:ln/>
        </p:spPr>
        <p:txBody>
          <a:bodyPr/>
          <a:lstStyle/>
          <a:p>
            <a:endParaRPr lang="pt-BR"/>
          </a:p>
        </p:txBody>
      </p:sp>
      <p:pic>
        <p:nvPicPr>
          <p:cNvPr id="41" name="Image 8" descr="preencoded.png"/>
          <p:cNvPicPr>
            <a:picLocks noChangeAspect="1"/>
          </p:cNvPicPr>
          <p:nvPr/>
        </p:nvPicPr>
        <p:blipFill>
          <a:blip r:embed="rId6"/>
          <a:stretch>
            <a:fillRect/>
          </a:stretch>
        </p:blipFill>
        <p:spPr>
          <a:xfrm>
            <a:off x="3593306" y="3048595"/>
            <a:ext cx="85725" cy="85725"/>
          </a:xfrm>
          <a:prstGeom prst="rect">
            <a:avLst/>
          </a:prstGeom>
        </p:spPr>
      </p:pic>
      <p:sp>
        <p:nvSpPr>
          <p:cNvPr id="42" name="Text 31"/>
          <p:cNvSpPr/>
          <p:nvPr/>
        </p:nvSpPr>
        <p:spPr>
          <a:xfrm>
            <a:off x="3750469" y="3023592"/>
            <a:ext cx="1205508" cy="135731"/>
          </a:xfrm>
          <a:prstGeom prst="rect">
            <a:avLst/>
          </a:prstGeom>
          <a:noFill/>
          <a:ln/>
        </p:spPr>
        <p:txBody>
          <a:bodyPr wrap="none" lIns="0" tIns="0" rIns="0" bIns="0" rtlCol="0" anchor="t">
            <a:spAutoFit/>
          </a:bodyPr>
          <a:lstStyle/>
          <a:p>
            <a:pPr marL="0" indent="0" algn="l">
              <a:lnSpc>
                <a:spcPts val="900"/>
              </a:lnSpc>
              <a:buNone/>
            </a:pPr>
            <a:r>
              <a:rPr lang="en-US" sz="727" dirty="0">
                <a:solidFill>
                  <a:srgbClr val="E6F1FF"/>
                </a:solidFill>
                <a:latin typeface="Open Sans" pitchFamily="34" charset="0"/>
                <a:ea typeface="Open Sans" pitchFamily="34" charset="-122"/>
                <a:cs typeface="Open Sans" pitchFamily="34" charset="-120"/>
              </a:rPr>
              <a:t>Ferramentas (GPT, Copilot)</a:t>
            </a:r>
            <a:endParaRPr lang="en-US" sz="727" dirty="0"/>
          </a:p>
        </p:txBody>
      </p:sp>
      <p:sp>
        <p:nvSpPr>
          <p:cNvPr id="43" name="Shape 32"/>
          <p:cNvSpPr/>
          <p:nvPr/>
        </p:nvSpPr>
        <p:spPr>
          <a:xfrm>
            <a:off x="3507581" y="3287911"/>
            <a:ext cx="2128838" cy="250031"/>
          </a:xfrm>
          <a:prstGeom prst="rect">
            <a:avLst/>
          </a:prstGeom>
          <a:solidFill>
            <a:srgbClr val="FFFFFF">
              <a:alpha val="5000"/>
            </a:srgbClr>
          </a:solidFill>
          <a:ln/>
        </p:spPr>
        <p:txBody>
          <a:bodyPr/>
          <a:lstStyle/>
          <a:p>
            <a:endParaRPr lang="pt-BR"/>
          </a:p>
        </p:txBody>
      </p:sp>
      <p:pic>
        <p:nvPicPr>
          <p:cNvPr id="44" name="Image 9" descr="preencoded.png"/>
          <p:cNvPicPr>
            <a:picLocks noChangeAspect="1"/>
          </p:cNvPicPr>
          <p:nvPr/>
        </p:nvPicPr>
        <p:blipFill>
          <a:blip r:embed="rId6"/>
          <a:stretch>
            <a:fillRect/>
          </a:stretch>
        </p:blipFill>
        <p:spPr>
          <a:xfrm>
            <a:off x="3593306" y="3370064"/>
            <a:ext cx="85725" cy="85725"/>
          </a:xfrm>
          <a:prstGeom prst="rect">
            <a:avLst/>
          </a:prstGeom>
        </p:spPr>
      </p:pic>
      <p:sp>
        <p:nvSpPr>
          <p:cNvPr id="45" name="Text 33"/>
          <p:cNvSpPr/>
          <p:nvPr/>
        </p:nvSpPr>
        <p:spPr>
          <a:xfrm>
            <a:off x="3750469" y="3345061"/>
            <a:ext cx="932259" cy="135731"/>
          </a:xfrm>
          <a:prstGeom prst="rect">
            <a:avLst/>
          </a:prstGeom>
          <a:noFill/>
          <a:ln/>
        </p:spPr>
        <p:txBody>
          <a:bodyPr wrap="none" lIns="0" tIns="0" rIns="0" bIns="0" rtlCol="0" anchor="t">
            <a:spAutoFit/>
          </a:bodyPr>
          <a:lstStyle/>
          <a:p>
            <a:pPr marL="0" indent="0" algn="l">
              <a:lnSpc>
                <a:spcPts val="900"/>
              </a:lnSpc>
              <a:buNone/>
            </a:pPr>
            <a:r>
              <a:rPr lang="en-US" sz="727" dirty="0">
                <a:solidFill>
                  <a:srgbClr val="E6F1FF"/>
                </a:solidFill>
                <a:latin typeface="Open Sans" pitchFamily="34" charset="0"/>
                <a:ea typeface="Open Sans" pitchFamily="34" charset="-122"/>
                <a:cs typeface="Open Sans" pitchFamily="34" charset="-120"/>
              </a:rPr>
              <a:t>Segurança de Dados</a:t>
            </a:r>
            <a:endParaRPr lang="en-US" sz="727" dirty="0"/>
          </a:p>
        </p:txBody>
      </p:sp>
      <p:sp>
        <p:nvSpPr>
          <p:cNvPr id="46" name="Shape 34"/>
          <p:cNvSpPr/>
          <p:nvPr/>
        </p:nvSpPr>
        <p:spPr>
          <a:xfrm>
            <a:off x="3507581" y="3609380"/>
            <a:ext cx="2128838" cy="250031"/>
          </a:xfrm>
          <a:prstGeom prst="rect">
            <a:avLst/>
          </a:prstGeom>
          <a:solidFill>
            <a:srgbClr val="FFFFFF">
              <a:alpha val="5000"/>
            </a:srgbClr>
          </a:solidFill>
          <a:ln/>
        </p:spPr>
        <p:txBody>
          <a:bodyPr/>
          <a:lstStyle/>
          <a:p>
            <a:endParaRPr lang="pt-BR"/>
          </a:p>
        </p:txBody>
      </p:sp>
      <p:pic>
        <p:nvPicPr>
          <p:cNvPr id="47" name="Image 10" descr="preencoded.png"/>
          <p:cNvPicPr>
            <a:picLocks noChangeAspect="1"/>
          </p:cNvPicPr>
          <p:nvPr/>
        </p:nvPicPr>
        <p:blipFill>
          <a:blip r:embed="rId6"/>
          <a:stretch>
            <a:fillRect/>
          </a:stretch>
        </p:blipFill>
        <p:spPr>
          <a:xfrm>
            <a:off x="3593306" y="3691533"/>
            <a:ext cx="85725" cy="85725"/>
          </a:xfrm>
          <a:prstGeom prst="rect">
            <a:avLst/>
          </a:prstGeom>
        </p:spPr>
      </p:pic>
      <p:sp>
        <p:nvSpPr>
          <p:cNvPr id="48" name="Text 35"/>
          <p:cNvSpPr/>
          <p:nvPr/>
        </p:nvSpPr>
        <p:spPr>
          <a:xfrm>
            <a:off x="3750469" y="3666530"/>
            <a:ext cx="891183" cy="135731"/>
          </a:xfrm>
          <a:prstGeom prst="rect">
            <a:avLst/>
          </a:prstGeom>
          <a:noFill/>
          <a:ln/>
        </p:spPr>
        <p:txBody>
          <a:bodyPr wrap="none" lIns="0" tIns="0" rIns="0" bIns="0" rtlCol="0" anchor="t">
            <a:spAutoFit/>
          </a:bodyPr>
          <a:lstStyle/>
          <a:p>
            <a:pPr marL="0" indent="0" algn="l">
              <a:lnSpc>
                <a:spcPts val="900"/>
              </a:lnSpc>
              <a:buNone/>
            </a:pPr>
            <a:r>
              <a:rPr lang="en-US" sz="727" dirty="0">
                <a:solidFill>
                  <a:srgbClr val="E6F1FF"/>
                </a:solidFill>
                <a:latin typeface="Open Sans" pitchFamily="34" charset="0"/>
                <a:ea typeface="Open Sans" pitchFamily="34" charset="-122"/>
                <a:cs typeface="Open Sans" pitchFamily="34" charset="-120"/>
              </a:rPr>
              <a:t>Automação Simples</a:t>
            </a:r>
            <a:endParaRPr lang="en-US" sz="727" dirty="0"/>
          </a:p>
        </p:txBody>
      </p:sp>
      <p:sp>
        <p:nvSpPr>
          <p:cNvPr id="49" name="Shape 36"/>
          <p:cNvSpPr/>
          <p:nvPr/>
        </p:nvSpPr>
        <p:spPr>
          <a:xfrm>
            <a:off x="6229350" y="1573411"/>
            <a:ext cx="2486025" cy="2571750"/>
          </a:xfrm>
          <a:prstGeom prst="rect">
            <a:avLst/>
          </a:prstGeom>
          <a:solidFill>
            <a:srgbClr val="FFFFFF">
              <a:alpha val="3000"/>
            </a:srgbClr>
          </a:solidFill>
          <a:ln/>
        </p:spPr>
        <p:txBody>
          <a:bodyPr/>
          <a:lstStyle/>
          <a:p>
            <a:endParaRPr lang="pt-BR"/>
          </a:p>
        </p:txBody>
      </p:sp>
      <p:sp>
        <p:nvSpPr>
          <p:cNvPr id="50" name="Shape 37"/>
          <p:cNvSpPr/>
          <p:nvPr/>
        </p:nvSpPr>
        <p:spPr>
          <a:xfrm>
            <a:off x="6229350" y="1573411"/>
            <a:ext cx="2486025" cy="28575"/>
          </a:xfrm>
          <a:prstGeom prst="rect">
            <a:avLst/>
          </a:prstGeom>
          <a:solidFill>
            <a:srgbClr val="FF6384"/>
          </a:solidFill>
          <a:ln/>
        </p:spPr>
        <p:txBody>
          <a:bodyPr/>
          <a:lstStyle/>
          <a:p>
            <a:endParaRPr lang="pt-BR"/>
          </a:p>
        </p:txBody>
      </p:sp>
      <p:sp>
        <p:nvSpPr>
          <p:cNvPr id="51" name="Shape 38"/>
          <p:cNvSpPr/>
          <p:nvPr/>
        </p:nvSpPr>
        <p:spPr>
          <a:xfrm>
            <a:off x="8708231" y="1573411"/>
            <a:ext cx="7144" cy="2571750"/>
          </a:xfrm>
          <a:prstGeom prst="rect">
            <a:avLst/>
          </a:prstGeom>
          <a:solidFill>
            <a:srgbClr val="FFFFFF"/>
          </a:solidFill>
          <a:ln/>
        </p:spPr>
        <p:txBody>
          <a:bodyPr/>
          <a:lstStyle/>
          <a:p>
            <a:endParaRPr lang="pt-BR"/>
          </a:p>
        </p:txBody>
      </p:sp>
      <p:sp>
        <p:nvSpPr>
          <p:cNvPr id="52" name="Shape 39"/>
          <p:cNvSpPr/>
          <p:nvPr/>
        </p:nvSpPr>
        <p:spPr>
          <a:xfrm>
            <a:off x="6229350" y="4138017"/>
            <a:ext cx="2486025" cy="7144"/>
          </a:xfrm>
          <a:prstGeom prst="rect">
            <a:avLst/>
          </a:prstGeom>
          <a:solidFill>
            <a:srgbClr val="FFFFFF"/>
          </a:solidFill>
          <a:ln/>
        </p:spPr>
        <p:txBody>
          <a:bodyPr/>
          <a:lstStyle/>
          <a:p>
            <a:endParaRPr lang="pt-BR"/>
          </a:p>
        </p:txBody>
      </p:sp>
      <p:sp>
        <p:nvSpPr>
          <p:cNvPr id="53" name="Shape 40"/>
          <p:cNvSpPr/>
          <p:nvPr/>
        </p:nvSpPr>
        <p:spPr>
          <a:xfrm>
            <a:off x="6229350" y="1573411"/>
            <a:ext cx="7144" cy="2571750"/>
          </a:xfrm>
          <a:prstGeom prst="rect">
            <a:avLst/>
          </a:prstGeom>
          <a:solidFill>
            <a:srgbClr val="FFFFFF"/>
          </a:solidFill>
          <a:ln/>
        </p:spPr>
        <p:txBody>
          <a:bodyPr/>
          <a:lstStyle/>
          <a:p>
            <a:endParaRPr lang="pt-BR"/>
          </a:p>
        </p:txBody>
      </p:sp>
      <p:sp>
        <p:nvSpPr>
          <p:cNvPr id="54" name="Shape 41"/>
          <p:cNvSpPr/>
          <p:nvPr/>
        </p:nvSpPr>
        <p:spPr>
          <a:xfrm>
            <a:off x="7186613" y="1466255"/>
            <a:ext cx="571500" cy="571500"/>
          </a:xfrm>
          <a:prstGeom prst="ellipse">
            <a:avLst/>
          </a:prstGeom>
          <a:solidFill>
            <a:srgbClr val="0A192F"/>
          </a:solidFill>
          <a:ln w="27432">
            <a:solidFill>
              <a:srgbClr val="FF6384"/>
            </a:solidFill>
            <a:prstDash val="solid"/>
          </a:ln>
        </p:spPr>
        <p:txBody>
          <a:bodyPr/>
          <a:lstStyle/>
          <a:p>
            <a:endParaRPr lang="pt-BR"/>
          </a:p>
        </p:txBody>
      </p:sp>
      <p:pic>
        <p:nvPicPr>
          <p:cNvPr id="55" name="Image 11" descr="preencoded.png"/>
          <p:cNvPicPr>
            <a:picLocks noChangeAspect="1"/>
          </p:cNvPicPr>
          <p:nvPr/>
        </p:nvPicPr>
        <p:blipFill>
          <a:blip r:embed="rId7"/>
          <a:stretch>
            <a:fillRect/>
          </a:stretch>
        </p:blipFill>
        <p:spPr>
          <a:xfrm>
            <a:off x="7386638" y="1637705"/>
            <a:ext cx="171450" cy="228600"/>
          </a:xfrm>
          <a:prstGeom prst="rect">
            <a:avLst/>
          </a:prstGeom>
        </p:spPr>
      </p:pic>
      <p:sp>
        <p:nvSpPr>
          <p:cNvPr id="56" name="Text 42"/>
          <p:cNvSpPr/>
          <p:nvPr/>
        </p:nvSpPr>
        <p:spPr>
          <a:xfrm>
            <a:off x="6997303" y="2180630"/>
            <a:ext cx="950119" cy="173236"/>
          </a:xfrm>
          <a:prstGeom prst="rect">
            <a:avLst/>
          </a:prstGeom>
          <a:noFill/>
          <a:ln/>
        </p:spPr>
        <p:txBody>
          <a:bodyPr wrap="none" lIns="0" tIns="0" rIns="0" bIns="0" rtlCol="0" anchor="t">
            <a:spAutoFit/>
          </a:bodyPr>
          <a:lstStyle/>
          <a:p>
            <a:pPr marL="0" indent="0" algn="l">
              <a:lnSpc>
                <a:spcPts val="1400"/>
              </a:lnSpc>
              <a:buNone/>
            </a:pPr>
            <a:r>
              <a:rPr lang="en-US" sz="987" b="1" dirty="0">
                <a:solidFill>
                  <a:srgbClr val="E6F1FF"/>
                </a:solidFill>
                <a:latin typeface="Montserrat" pitchFamily="34" charset="0"/>
                <a:ea typeface="Montserrat" pitchFamily="34" charset="-122"/>
                <a:cs typeface="Montserrat" pitchFamily="34" charset="-120"/>
              </a:rPr>
              <a:t>ESTRATÉGIA</a:t>
            </a:r>
            <a:endParaRPr lang="en-US" sz="987" dirty="0"/>
          </a:p>
        </p:txBody>
      </p:sp>
      <p:sp>
        <p:nvSpPr>
          <p:cNvPr id="57" name="Text 43"/>
          <p:cNvSpPr/>
          <p:nvPr/>
        </p:nvSpPr>
        <p:spPr>
          <a:xfrm>
            <a:off x="7161609" y="2389584"/>
            <a:ext cx="621506" cy="112514"/>
          </a:xfrm>
          <a:prstGeom prst="rect">
            <a:avLst/>
          </a:prstGeom>
          <a:noFill/>
          <a:ln/>
        </p:spPr>
        <p:txBody>
          <a:bodyPr wrap="none" lIns="0" tIns="0" rIns="0" bIns="0" rtlCol="0" anchor="t">
            <a:spAutoFit/>
          </a:bodyPr>
          <a:lstStyle/>
          <a:p>
            <a:pPr marL="0" indent="0" algn="l">
              <a:lnSpc>
                <a:spcPts val="800"/>
              </a:lnSpc>
              <a:buNone/>
            </a:pPr>
            <a:r>
              <a:rPr lang="en-US" sz="621" dirty="0">
                <a:solidFill>
                  <a:srgbClr val="A8B2D1"/>
                </a:solidFill>
                <a:latin typeface="Roboto Mono" pitchFamily="34" charset="0"/>
                <a:ea typeface="Roboto Mono" pitchFamily="34" charset="-122"/>
                <a:cs typeface="Roboto Mono" pitchFamily="34" charset="-120"/>
              </a:rPr>
              <a:t>O "E AGORA?"</a:t>
            </a:r>
            <a:endParaRPr lang="en-US" sz="621" dirty="0"/>
          </a:p>
        </p:txBody>
      </p:sp>
      <p:sp>
        <p:nvSpPr>
          <p:cNvPr id="58" name="Shape 44"/>
          <p:cNvSpPr/>
          <p:nvPr/>
        </p:nvSpPr>
        <p:spPr>
          <a:xfrm>
            <a:off x="6407944" y="2644973"/>
            <a:ext cx="2128838" cy="250031"/>
          </a:xfrm>
          <a:prstGeom prst="rect">
            <a:avLst/>
          </a:prstGeom>
          <a:solidFill>
            <a:srgbClr val="FFFFFF">
              <a:alpha val="5000"/>
            </a:srgbClr>
          </a:solidFill>
          <a:ln/>
        </p:spPr>
        <p:txBody>
          <a:bodyPr/>
          <a:lstStyle/>
          <a:p>
            <a:endParaRPr lang="pt-BR"/>
          </a:p>
        </p:txBody>
      </p:sp>
      <p:pic>
        <p:nvPicPr>
          <p:cNvPr id="59" name="Image 12" descr="preencoded.png"/>
          <p:cNvPicPr>
            <a:picLocks noChangeAspect="1"/>
          </p:cNvPicPr>
          <p:nvPr/>
        </p:nvPicPr>
        <p:blipFill>
          <a:blip r:embed="rId8"/>
          <a:stretch>
            <a:fillRect/>
          </a:stretch>
        </p:blipFill>
        <p:spPr>
          <a:xfrm>
            <a:off x="6493669" y="2727127"/>
            <a:ext cx="85725" cy="85725"/>
          </a:xfrm>
          <a:prstGeom prst="rect">
            <a:avLst/>
          </a:prstGeom>
        </p:spPr>
      </p:pic>
      <p:sp>
        <p:nvSpPr>
          <p:cNvPr id="60" name="Text 45"/>
          <p:cNvSpPr/>
          <p:nvPr/>
        </p:nvSpPr>
        <p:spPr>
          <a:xfrm>
            <a:off x="6650831" y="2702123"/>
            <a:ext cx="778669" cy="135731"/>
          </a:xfrm>
          <a:prstGeom prst="rect">
            <a:avLst/>
          </a:prstGeom>
          <a:noFill/>
          <a:ln/>
        </p:spPr>
        <p:txBody>
          <a:bodyPr wrap="none" lIns="0" tIns="0" rIns="0" bIns="0" rtlCol="0" anchor="t">
            <a:spAutoFit/>
          </a:bodyPr>
          <a:lstStyle/>
          <a:p>
            <a:pPr marL="0" indent="0" algn="l">
              <a:lnSpc>
                <a:spcPts val="900"/>
              </a:lnSpc>
              <a:buNone/>
            </a:pPr>
            <a:r>
              <a:rPr lang="en-US" sz="727" dirty="0">
                <a:solidFill>
                  <a:srgbClr val="E6F1FF"/>
                </a:solidFill>
                <a:latin typeface="Open Sans" pitchFamily="34" charset="0"/>
                <a:ea typeface="Open Sans" pitchFamily="34" charset="-122"/>
                <a:cs typeface="Open Sans" pitchFamily="34" charset="-120"/>
              </a:rPr>
              <a:t>Análise de Dados</a:t>
            </a:r>
            <a:endParaRPr lang="en-US" sz="727" dirty="0"/>
          </a:p>
        </p:txBody>
      </p:sp>
      <p:sp>
        <p:nvSpPr>
          <p:cNvPr id="61" name="Shape 46"/>
          <p:cNvSpPr/>
          <p:nvPr/>
        </p:nvSpPr>
        <p:spPr>
          <a:xfrm>
            <a:off x="6407944" y="2966442"/>
            <a:ext cx="2128838" cy="250031"/>
          </a:xfrm>
          <a:prstGeom prst="rect">
            <a:avLst/>
          </a:prstGeom>
          <a:solidFill>
            <a:srgbClr val="FFFFFF">
              <a:alpha val="5000"/>
            </a:srgbClr>
          </a:solidFill>
          <a:ln/>
        </p:spPr>
        <p:txBody>
          <a:bodyPr/>
          <a:lstStyle/>
          <a:p>
            <a:endParaRPr lang="pt-BR"/>
          </a:p>
        </p:txBody>
      </p:sp>
      <p:pic>
        <p:nvPicPr>
          <p:cNvPr id="62" name="Image 13" descr="preencoded.png"/>
          <p:cNvPicPr>
            <a:picLocks noChangeAspect="1"/>
          </p:cNvPicPr>
          <p:nvPr/>
        </p:nvPicPr>
        <p:blipFill>
          <a:blip r:embed="rId8"/>
          <a:stretch>
            <a:fillRect/>
          </a:stretch>
        </p:blipFill>
        <p:spPr>
          <a:xfrm>
            <a:off x="6493669" y="3048595"/>
            <a:ext cx="85725" cy="85725"/>
          </a:xfrm>
          <a:prstGeom prst="rect">
            <a:avLst/>
          </a:prstGeom>
        </p:spPr>
      </p:pic>
      <p:sp>
        <p:nvSpPr>
          <p:cNvPr id="63" name="Text 47"/>
          <p:cNvSpPr/>
          <p:nvPr/>
        </p:nvSpPr>
        <p:spPr>
          <a:xfrm>
            <a:off x="6650831" y="3023592"/>
            <a:ext cx="889397" cy="135731"/>
          </a:xfrm>
          <a:prstGeom prst="rect">
            <a:avLst/>
          </a:prstGeom>
          <a:noFill/>
          <a:ln/>
        </p:spPr>
        <p:txBody>
          <a:bodyPr wrap="none" lIns="0" tIns="0" rIns="0" bIns="0" rtlCol="0" anchor="t">
            <a:spAutoFit/>
          </a:bodyPr>
          <a:lstStyle/>
          <a:p>
            <a:pPr marL="0" indent="0" algn="l">
              <a:lnSpc>
                <a:spcPts val="900"/>
              </a:lnSpc>
              <a:buNone/>
            </a:pPr>
            <a:r>
              <a:rPr lang="en-US" sz="727" dirty="0">
                <a:solidFill>
                  <a:srgbClr val="E6F1FF"/>
                </a:solidFill>
                <a:latin typeface="Open Sans" pitchFamily="34" charset="0"/>
                <a:ea typeface="Open Sans" pitchFamily="34" charset="-122"/>
                <a:cs typeface="Open Sans" pitchFamily="34" charset="-120"/>
              </a:rPr>
              <a:t>Tomada de Decisão</a:t>
            </a:r>
            <a:endParaRPr lang="en-US" sz="727" dirty="0"/>
          </a:p>
        </p:txBody>
      </p:sp>
      <p:sp>
        <p:nvSpPr>
          <p:cNvPr id="64" name="Shape 48"/>
          <p:cNvSpPr/>
          <p:nvPr/>
        </p:nvSpPr>
        <p:spPr>
          <a:xfrm>
            <a:off x="6407944" y="3287911"/>
            <a:ext cx="2128838" cy="250031"/>
          </a:xfrm>
          <a:prstGeom prst="rect">
            <a:avLst/>
          </a:prstGeom>
          <a:solidFill>
            <a:srgbClr val="FFFFFF">
              <a:alpha val="5000"/>
            </a:srgbClr>
          </a:solidFill>
          <a:ln/>
        </p:spPr>
        <p:txBody>
          <a:bodyPr/>
          <a:lstStyle/>
          <a:p>
            <a:endParaRPr lang="pt-BR"/>
          </a:p>
        </p:txBody>
      </p:sp>
      <p:pic>
        <p:nvPicPr>
          <p:cNvPr id="65" name="Image 14" descr="preencoded.png"/>
          <p:cNvPicPr>
            <a:picLocks noChangeAspect="1"/>
          </p:cNvPicPr>
          <p:nvPr/>
        </p:nvPicPr>
        <p:blipFill>
          <a:blip r:embed="rId8"/>
          <a:stretch>
            <a:fillRect/>
          </a:stretch>
        </p:blipFill>
        <p:spPr>
          <a:xfrm>
            <a:off x="6493669" y="3370064"/>
            <a:ext cx="85725" cy="85725"/>
          </a:xfrm>
          <a:prstGeom prst="rect">
            <a:avLst/>
          </a:prstGeom>
        </p:spPr>
      </p:pic>
      <p:sp>
        <p:nvSpPr>
          <p:cNvPr id="66" name="Text 49"/>
          <p:cNvSpPr/>
          <p:nvPr/>
        </p:nvSpPr>
        <p:spPr>
          <a:xfrm>
            <a:off x="6650831" y="3345061"/>
            <a:ext cx="1062633" cy="135731"/>
          </a:xfrm>
          <a:prstGeom prst="rect">
            <a:avLst/>
          </a:prstGeom>
          <a:noFill/>
          <a:ln/>
        </p:spPr>
        <p:txBody>
          <a:bodyPr wrap="none" lIns="0" tIns="0" rIns="0" bIns="0" rtlCol="0" anchor="t">
            <a:spAutoFit/>
          </a:bodyPr>
          <a:lstStyle/>
          <a:p>
            <a:pPr marL="0" indent="0" algn="l">
              <a:lnSpc>
                <a:spcPts val="900"/>
              </a:lnSpc>
              <a:buNone/>
            </a:pPr>
            <a:r>
              <a:rPr lang="en-US" sz="727" dirty="0">
                <a:solidFill>
                  <a:srgbClr val="E6F1FF"/>
                </a:solidFill>
                <a:latin typeface="Open Sans" pitchFamily="34" charset="0"/>
                <a:ea typeface="Open Sans" pitchFamily="34" charset="-122"/>
                <a:cs typeface="Open Sans" pitchFamily="34" charset="-120"/>
              </a:rPr>
              <a:t>Curadoria de Conteúdo</a:t>
            </a:r>
            <a:endParaRPr lang="en-US" sz="727" dirty="0"/>
          </a:p>
        </p:txBody>
      </p:sp>
      <p:sp>
        <p:nvSpPr>
          <p:cNvPr id="67" name="Shape 50"/>
          <p:cNvSpPr/>
          <p:nvPr/>
        </p:nvSpPr>
        <p:spPr>
          <a:xfrm>
            <a:off x="6407944" y="3609380"/>
            <a:ext cx="2128838" cy="250031"/>
          </a:xfrm>
          <a:prstGeom prst="rect">
            <a:avLst/>
          </a:prstGeom>
          <a:solidFill>
            <a:srgbClr val="FFFFFF">
              <a:alpha val="5000"/>
            </a:srgbClr>
          </a:solidFill>
          <a:ln/>
        </p:spPr>
        <p:txBody>
          <a:bodyPr/>
          <a:lstStyle/>
          <a:p>
            <a:endParaRPr lang="pt-BR"/>
          </a:p>
        </p:txBody>
      </p:sp>
      <p:pic>
        <p:nvPicPr>
          <p:cNvPr id="68" name="Image 15" descr="preencoded.png"/>
          <p:cNvPicPr>
            <a:picLocks noChangeAspect="1"/>
          </p:cNvPicPr>
          <p:nvPr/>
        </p:nvPicPr>
        <p:blipFill>
          <a:blip r:embed="rId8"/>
          <a:stretch>
            <a:fillRect/>
          </a:stretch>
        </p:blipFill>
        <p:spPr>
          <a:xfrm>
            <a:off x="6493669" y="3691533"/>
            <a:ext cx="85725" cy="85725"/>
          </a:xfrm>
          <a:prstGeom prst="rect">
            <a:avLst/>
          </a:prstGeom>
        </p:spPr>
      </p:pic>
      <p:sp>
        <p:nvSpPr>
          <p:cNvPr id="69" name="Text 51"/>
          <p:cNvSpPr/>
          <p:nvPr/>
        </p:nvSpPr>
        <p:spPr>
          <a:xfrm>
            <a:off x="6650831" y="3666530"/>
            <a:ext cx="760809" cy="135731"/>
          </a:xfrm>
          <a:prstGeom prst="rect">
            <a:avLst/>
          </a:prstGeom>
          <a:noFill/>
          <a:ln/>
        </p:spPr>
        <p:txBody>
          <a:bodyPr wrap="none" lIns="0" tIns="0" rIns="0" bIns="0" rtlCol="0" anchor="t">
            <a:spAutoFit/>
          </a:bodyPr>
          <a:lstStyle/>
          <a:p>
            <a:pPr marL="0" indent="0" algn="l">
              <a:lnSpc>
                <a:spcPts val="900"/>
              </a:lnSpc>
              <a:buNone/>
            </a:pPr>
            <a:r>
              <a:rPr lang="en-US" sz="727" dirty="0">
                <a:solidFill>
                  <a:srgbClr val="E6F1FF"/>
                </a:solidFill>
                <a:latin typeface="Open Sans" pitchFamily="34" charset="0"/>
                <a:ea typeface="Open Sans" pitchFamily="34" charset="-122"/>
                <a:cs typeface="Open Sans" pitchFamily="34" charset="-120"/>
              </a:rPr>
              <a:t>Inovação Jurídica</a:t>
            </a:r>
            <a:endParaRPr lang="en-US" sz="727" dirty="0"/>
          </a:p>
        </p:txBody>
      </p:sp>
      <p:sp>
        <p:nvSpPr>
          <p:cNvPr id="70" name="Shape 52"/>
          <p:cNvSpPr/>
          <p:nvPr/>
        </p:nvSpPr>
        <p:spPr>
          <a:xfrm>
            <a:off x="428625" y="4323755"/>
            <a:ext cx="8286750" cy="526852"/>
          </a:xfrm>
          <a:prstGeom prst="rect">
            <a:avLst/>
          </a:prstGeom>
          <a:solidFill>
            <a:srgbClr val="0A192F">
              <a:alpha val="80000"/>
            </a:srgbClr>
          </a:solidFill>
          <a:ln w="9144">
            <a:solidFill>
              <a:srgbClr val="FFFFFF">
                <a:alpha val="10000"/>
              </a:srgbClr>
            </a:solidFill>
            <a:prstDash val="solid"/>
          </a:ln>
        </p:spPr>
        <p:txBody>
          <a:bodyPr/>
          <a:lstStyle/>
          <a:p>
            <a:endParaRPr lang="pt-BR"/>
          </a:p>
        </p:txBody>
      </p:sp>
      <p:sp>
        <p:nvSpPr>
          <p:cNvPr id="71" name="Text 53"/>
          <p:cNvSpPr/>
          <p:nvPr/>
        </p:nvSpPr>
        <p:spPr>
          <a:xfrm>
            <a:off x="2355652" y="4466630"/>
            <a:ext cx="310753" cy="226814"/>
          </a:xfrm>
          <a:prstGeom prst="rect">
            <a:avLst/>
          </a:prstGeom>
          <a:noFill/>
          <a:ln/>
        </p:spPr>
        <p:txBody>
          <a:bodyPr wrap="none" lIns="0" tIns="0" rIns="0" bIns="0" rtlCol="0" anchor="t">
            <a:spAutoFit/>
          </a:bodyPr>
          <a:lstStyle/>
          <a:p>
            <a:pPr marL="0" indent="0" algn="l">
              <a:lnSpc>
                <a:spcPts val="1600"/>
              </a:lnSpc>
              <a:buNone/>
            </a:pPr>
            <a:r>
              <a:rPr lang="en-US" sz="1193" b="1" dirty="0">
                <a:solidFill>
                  <a:srgbClr val="64FFDA"/>
                </a:solidFill>
                <a:latin typeface="Roboto Mono" pitchFamily="34" charset="0"/>
                <a:ea typeface="Roboto Mono" pitchFamily="34" charset="-122"/>
                <a:cs typeface="Roboto Mono" pitchFamily="34" charset="-120"/>
              </a:rPr>
              <a:t>70%</a:t>
            </a:r>
            <a:endParaRPr lang="en-US" sz="1193" dirty="0"/>
          </a:p>
        </p:txBody>
      </p:sp>
      <p:sp>
        <p:nvSpPr>
          <p:cNvPr id="72" name="Text 54"/>
          <p:cNvSpPr/>
          <p:nvPr/>
        </p:nvSpPr>
        <p:spPr>
          <a:xfrm>
            <a:off x="2737842" y="4505027"/>
            <a:ext cx="1221581" cy="150019"/>
          </a:xfrm>
          <a:prstGeom prst="rect">
            <a:avLst/>
          </a:prstGeom>
          <a:noFill/>
          <a:ln/>
        </p:spPr>
        <p:txBody>
          <a:bodyPr wrap="none" lIns="0" tIns="0" rIns="0" bIns="0" rtlCol="0" anchor="t">
            <a:spAutoFit/>
          </a:bodyPr>
          <a:lstStyle/>
          <a:p>
            <a:pPr marL="0" indent="0" algn="l">
              <a:lnSpc>
                <a:spcPts val="1100"/>
              </a:lnSpc>
              <a:buNone/>
            </a:pPr>
            <a:r>
              <a:rPr lang="en-US" sz="834" dirty="0">
                <a:solidFill>
                  <a:srgbClr val="E6F1FF"/>
                </a:solidFill>
                <a:latin typeface="Roboto Mono" pitchFamily="34" charset="0"/>
                <a:ea typeface="Roboto Mono" pitchFamily="34" charset="-122"/>
                <a:cs typeface="Roboto Mono" pitchFamily="34" charset="-120"/>
              </a:rPr>
              <a:t>Prática (Hands-on)</a:t>
            </a:r>
            <a:endParaRPr lang="en-US" sz="834" dirty="0"/>
          </a:p>
        </p:txBody>
      </p:sp>
      <p:sp>
        <p:nvSpPr>
          <p:cNvPr id="73" name="Text 55"/>
          <p:cNvSpPr/>
          <p:nvPr/>
        </p:nvSpPr>
        <p:spPr>
          <a:xfrm>
            <a:off x="4245173" y="4466630"/>
            <a:ext cx="310753" cy="226814"/>
          </a:xfrm>
          <a:prstGeom prst="rect">
            <a:avLst/>
          </a:prstGeom>
          <a:noFill/>
          <a:ln/>
        </p:spPr>
        <p:txBody>
          <a:bodyPr wrap="none" lIns="0" tIns="0" rIns="0" bIns="0" rtlCol="0" anchor="t">
            <a:spAutoFit/>
          </a:bodyPr>
          <a:lstStyle/>
          <a:p>
            <a:pPr marL="0" indent="0" algn="l">
              <a:lnSpc>
                <a:spcPts val="1600"/>
              </a:lnSpc>
              <a:buNone/>
            </a:pPr>
            <a:r>
              <a:rPr lang="en-US" sz="1193" b="1" dirty="0">
                <a:solidFill>
                  <a:srgbClr val="FFCE56"/>
                </a:solidFill>
                <a:latin typeface="Roboto Mono" pitchFamily="34" charset="0"/>
                <a:ea typeface="Roboto Mono" pitchFamily="34" charset="-122"/>
                <a:cs typeface="Roboto Mono" pitchFamily="34" charset="-120"/>
              </a:rPr>
              <a:t>20%</a:t>
            </a:r>
            <a:endParaRPr lang="en-US" sz="1193" dirty="0"/>
          </a:p>
        </p:txBody>
      </p:sp>
      <p:sp>
        <p:nvSpPr>
          <p:cNvPr id="74" name="Text 56"/>
          <p:cNvSpPr/>
          <p:nvPr/>
        </p:nvSpPr>
        <p:spPr>
          <a:xfrm>
            <a:off x="4627364" y="4505027"/>
            <a:ext cx="1085850" cy="150019"/>
          </a:xfrm>
          <a:prstGeom prst="rect">
            <a:avLst/>
          </a:prstGeom>
          <a:noFill/>
          <a:ln/>
        </p:spPr>
        <p:txBody>
          <a:bodyPr wrap="none" lIns="0" tIns="0" rIns="0" bIns="0" rtlCol="0" anchor="t">
            <a:spAutoFit/>
          </a:bodyPr>
          <a:lstStyle/>
          <a:p>
            <a:pPr marL="0" indent="0" algn="l">
              <a:lnSpc>
                <a:spcPts val="1100"/>
              </a:lnSpc>
              <a:buNone/>
            </a:pPr>
            <a:r>
              <a:rPr lang="en-US" sz="834" dirty="0">
                <a:solidFill>
                  <a:srgbClr val="E6F1FF"/>
                </a:solidFill>
                <a:latin typeface="Roboto Mono" pitchFamily="34" charset="0"/>
                <a:ea typeface="Roboto Mono" pitchFamily="34" charset="-122"/>
                <a:cs typeface="Roboto Mono" pitchFamily="34" charset="-120"/>
              </a:rPr>
              <a:t>Troca (Mentoria)</a:t>
            </a:r>
            <a:endParaRPr lang="en-US" sz="834" dirty="0"/>
          </a:p>
        </p:txBody>
      </p:sp>
      <p:sp>
        <p:nvSpPr>
          <p:cNvPr id="75" name="Text 57"/>
          <p:cNvSpPr/>
          <p:nvPr/>
        </p:nvSpPr>
        <p:spPr>
          <a:xfrm>
            <a:off x="5998964" y="4466630"/>
            <a:ext cx="310753" cy="226814"/>
          </a:xfrm>
          <a:prstGeom prst="rect">
            <a:avLst/>
          </a:prstGeom>
          <a:noFill/>
          <a:ln/>
        </p:spPr>
        <p:txBody>
          <a:bodyPr wrap="none" lIns="0" tIns="0" rIns="0" bIns="0" rtlCol="0" anchor="t">
            <a:spAutoFit/>
          </a:bodyPr>
          <a:lstStyle/>
          <a:p>
            <a:pPr marL="0" indent="0" algn="l">
              <a:lnSpc>
                <a:spcPts val="1600"/>
              </a:lnSpc>
              <a:buNone/>
            </a:pPr>
            <a:r>
              <a:rPr lang="en-US" sz="1193" b="1" dirty="0">
                <a:solidFill>
                  <a:srgbClr val="FF6384"/>
                </a:solidFill>
                <a:latin typeface="Roboto Mono" pitchFamily="34" charset="0"/>
                <a:ea typeface="Roboto Mono" pitchFamily="34" charset="-122"/>
                <a:cs typeface="Roboto Mono" pitchFamily="34" charset="-120"/>
              </a:rPr>
              <a:t>10%</a:t>
            </a:r>
            <a:endParaRPr lang="en-US" sz="1193" dirty="0"/>
          </a:p>
        </p:txBody>
      </p:sp>
      <p:sp>
        <p:nvSpPr>
          <p:cNvPr id="76" name="Text 58"/>
          <p:cNvSpPr/>
          <p:nvPr/>
        </p:nvSpPr>
        <p:spPr>
          <a:xfrm>
            <a:off x="6381155" y="4505027"/>
            <a:ext cx="407194" cy="150019"/>
          </a:xfrm>
          <a:prstGeom prst="rect">
            <a:avLst/>
          </a:prstGeom>
          <a:noFill/>
          <a:ln/>
        </p:spPr>
        <p:txBody>
          <a:bodyPr wrap="none" lIns="0" tIns="0" rIns="0" bIns="0" rtlCol="0" anchor="t">
            <a:spAutoFit/>
          </a:bodyPr>
          <a:lstStyle/>
          <a:p>
            <a:pPr marL="0" indent="0" algn="l">
              <a:lnSpc>
                <a:spcPts val="1100"/>
              </a:lnSpc>
              <a:buNone/>
            </a:pPr>
            <a:r>
              <a:rPr lang="en-US" sz="834" dirty="0">
                <a:solidFill>
                  <a:srgbClr val="E6F1FF"/>
                </a:solidFill>
                <a:latin typeface="Roboto Mono" pitchFamily="34" charset="0"/>
                <a:ea typeface="Roboto Mono" pitchFamily="34" charset="-122"/>
                <a:cs typeface="Roboto Mono" pitchFamily="34" charset="-120"/>
              </a:rPr>
              <a:t>Teoria</a:t>
            </a:r>
            <a:endParaRPr lang="en-US" sz="834"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name="Slide 63">
    <p:spTree>
      <p:nvGrpSpPr>
        <p:cNvPr id="1" name=""/>
        <p:cNvGrpSpPr/>
        <p:nvPr/>
      </p:nvGrpSpPr>
      <p:grpSpPr>
        <a:xfrm>
          <a:off x="0" y="0"/>
          <a:ext cx="0" cy="0"/>
          <a:chOff x="0" y="0"/>
          <a:chExt cx="0" cy="0"/>
        </a:xfrm>
      </p:grpSpPr>
      <p:sp>
        <p:nvSpPr>
          <p:cNvPr id="3" name="Shape 0"/>
          <p:cNvSpPr/>
          <p:nvPr/>
        </p:nvSpPr>
        <p:spPr>
          <a:xfrm>
            <a:off x="428625" y="428625"/>
            <a:ext cx="8286750" cy="716161"/>
          </a:xfrm>
          <a:prstGeom prst="rect">
            <a:avLst/>
          </a:prstGeom>
          <a:solidFill>
            <a:srgbClr val="000000">
              <a:alpha val="0"/>
            </a:srgbClr>
          </a:solidFill>
          <a:ln/>
        </p:spPr>
        <p:txBody>
          <a:bodyPr/>
          <a:lstStyle/>
          <a:p>
            <a:endParaRPr lang="pt-BR"/>
          </a:p>
        </p:txBody>
      </p:sp>
      <p:sp>
        <p:nvSpPr>
          <p:cNvPr id="4" name="Shape 1"/>
          <p:cNvSpPr/>
          <p:nvPr/>
        </p:nvSpPr>
        <p:spPr>
          <a:xfrm>
            <a:off x="428625" y="428625"/>
            <a:ext cx="28575" cy="716161"/>
          </a:xfrm>
          <a:prstGeom prst="rect">
            <a:avLst/>
          </a:prstGeom>
          <a:solidFill>
            <a:srgbClr val="64FFDA"/>
          </a:solidFill>
          <a:ln/>
        </p:spPr>
        <p:txBody>
          <a:bodyPr/>
          <a:lstStyle/>
          <a:p>
            <a:endParaRPr lang="pt-BR"/>
          </a:p>
        </p:txBody>
      </p:sp>
      <p:sp>
        <p:nvSpPr>
          <p:cNvPr id="5" name="Text 2"/>
          <p:cNvSpPr/>
          <p:nvPr/>
        </p:nvSpPr>
        <p:spPr>
          <a:xfrm>
            <a:off x="571500" y="428625"/>
            <a:ext cx="8143875" cy="417909"/>
          </a:xfrm>
          <a:prstGeom prst="rect">
            <a:avLst/>
          </a:prstGeom>
          <a:noFill/>
          <a:ln/>
        </p:spPr>
        <p:txBody>
          <a:bodyPr wrap="none" lIns="0" tIns="0" rIns="0" bIns="0" rtlCol="0" anchor="t">
            <a:spAutoFit/>
          </a:bodyPr>
          <a:lstStyle/>
          <a:p>
            <a:pPr marL="0" indent="0" algn="l">
              <a:lnSpc>
                <a:spcPts val="3200"/>
              </a:lnSpc>
              <a:buNone/>
            </a:pPr>
            <a:r>
              <a:rPr lang="en-US" sz="2436" b="1" dirty="0">
                <a:solidFill>
                  <a:srgbClr val="E6F1FF"/>
                </a:solidFill>
                <a:latin typeface="Montserrat" pitchFamily="34" charset="0"/>
                <a:ea typeface="Montserrat" pitchFamily="34" charset="-122"/>
                <a:cs typeface="Montserrat" pitchFamily="34" charset="-120"/>
              </a:rPr>
              <a:t>QUIZ DE REVISÃO</a:t>
            </a:r>
            <a:endParaRPr lang="en-US" sz="2436" dirty="0"/>
          </a:p>
        </p:txBody>
      </p:sp>
      <p:sp>
        <p:nvSpPr>
          <p:cNvPr id="6" name="Text 3"/>
          <p:cNvSpPr/>
          <p:nvPr/>
        </p:nvSpPr>
        <p:spPr>
          <a:xfrm>
            <a:off x="571500" y="917972"/>
            <a:ext cx="8143875" cy="226814"/>
          </a:xfrm>
          <a:prstGeom prst="rect">
            <a:avLst/>
          </a:prstGeom>
          <a:noFill/>
          <a:ln/>
        </p:spPr>
        <p:txBody>
          <a:bodyPr wrap="none" lIns="0" tIns="0" rIns="0" bIns="0" rtlCol="0" anchor="t">
            <a:spAutoFit/>
          </a:bodyPr>
          <a:lstStyle/>
          <a:p>
            <a:pPr marL="0" indent="0" algn="l">
              <a:lnSpc>
                <a:spcPts val="1600"/>
              </a:lnSpc>
              <a:buNone/>
            </a:pPr>
            <a:r>
              <a:rPr lang="en-US" sz="1269" dirty="0">
                <a:solidFill>
                  <a:srgbClr val="64FFDA"/>
                </a:solidFill>
                <a:latin typeface="Roboto Mono" pitchFamily="34" charset="0"/>
                <a:ea typeface="Roboto Mono" pitchFamily="34" charset="-122"/>
                <a:cs typeface="Roboto Mono" pitchFamily="34" charset="-120"/>
              </a:rPr>
              <a:t>LGPD e Operações Jurídicas</a:t>
            </a:r>
            <a:endParaRPr lang="en-US" sz="1269" dirty="0"/>
          </a:p>
        </p:txBody>
      </p:sp>
      <p:sp>
        <p:nvSpPr>
          <p:cNvPr id="7" name="Shape 4"/>
          <p:cNvSpPr/>
          <p:nvPr/>
        </p:nvSpPr>
        <p:spPr>
          <a:xfrm>
            <a:off x="428625" y="1359098"/>
            <a:ext cx="2619384" cy="3062883"/>
          </a:xfrm>
          <a:prstGeom prst="rect">
            <a:avLst/>
          </a:prstGeom>
          <a:solidFill>
            <a:srgbClr val="FFFFFF">
              <a:alpha val="3000"/>
            </a:srgbClr>
          </a:solidFill>
          <a:ln w="9144">
            <a:solidFill>
              <a:srgbClr val="FFFFFF">
                <a:alpha val="10000"/>
              </a:srgbClr>
            </a:solidFill>
            <a:prstDash val="solid"/>
          </a:ln>
        </p:spPr>
        <p:txBody>
          <a:bodyPr/>
          <a:lstStyle/>
          <a:p>
            <a:endParaRPr lang="pt-BR"/>
          </a:p>
        </p:txBody>
      </p:sp>
      <p:sp>
        <p:nvSpPr>
          <p:cNvPr id="8" name="Text 5"/>
          <p:cNvSpPr/>
          <p:nvPr/>
        </p:nvSpPr>
        <p:spPr>
          <a:xfrm>
            <a:off x="607219" y="1537692"/>
            <a:ext cx="2252653" cy="312539"/>
          </a:xfrm>
          <a:prstGeom prst="rect">
            <a:avLst/>
          </a:prstGeom>
          <a:noFill/>
          <a:ln/>
        </p:spPr>
        <p:txBody>
          <a:bodyPr wrap="none" lIns="0" tIns="0" rIns="0" bIns="0" rtlCol="0" anchor="t">
            <a:spAutoFit/>
          </a:bodyPr>
          <a:lstStyle/>
          <a:p>
            <a:pPr marL="0" indent="0" algn="l">
              <a:lnSpc>
                <a:spcPts val="2400"/>
              </a:lnSpc>
              <a:buNone/>
            </a:pPr>
            <a:r>
              <a:rPr lang="en-US" sz="1808" b="1" dirty="0">
                <a:solidFill>
                  <a:srgbClr val="FFFFFF">
                    <a:alpha val="10000"/>
                  </a:srgbClr>
                </a:solidFill>
                <a:latin typeface="Montserrat" pitchFamily="34" charset="0"/>
                <a:ea typeface="Montserrat" pitchFamily="34" charset="-122"/>
                <a:cs typeface="Montserrat" pitchFamily="34" charset="-120"/>
              </a:rPr>
              <a:t>01</a:t>
            </a:r>
            <a:endParaRPr lang="en-US" sz="1808" dirty="0"/>
          </a:p>
        </p:txBody>
      </p:sp>
      <p:sp>
        <p:nvSpPr>
          <p:cNvPr id="9" name="Text 6"/>
          <p:cNvSpPr/>
          <p:nvPr/>
        </p:nvSpPr>
        <p:spPr>
          <a:xfrm>
            <a:off x="607219" y="1921669"/>
            <a:ext cx="2252653" cy="428625"/>
          </a:xfrm>
          <a:prstGeom prst="rect">
            <a:avLst/>
          </a:prstGeom>
          <a:noFill/>
          <a:ln/>
        </p:spPr>
        <p:txBody>
          <a:bodyPr wrap="square" lIns="0" tIns="0" rIns="0" bIns="0" rtlCol="0" anchor="t">
            <a:spAutoFit/>
          </a:bodyPr>
          <a:lstStyle/>
          <a:p>
            <a:pPr marL="0" indent="0" algn="l">
              <a:lnSpc>
                <a:spcPts val="1200"/>
              </a:lnSpc>
              <a:buNone/>
            </a:pPr>
            <a:r>
              <a:rPr lang="en-US" sz="885" b="1" dirty="0">
                <a:solidFill>
                  <a:srgbClr val="E6F1FF"/>
                </a:solidFill>
                <a:latin typeface="Montserrat" pitchFamily="34" charset="0"/>
                <a:ea typeface="Montserrat" pitchFamily="34" charset="-122"/>
                <a:cs typeface="Montserrat" pitchFamily="34" charset="-120"/>
              </a:rPr>
              <a:t>Qual a base legal mais frágil e revogável a qualquer momento?</a:t>
            </a:r>
            <a:endParaRPr lang="en-US" sz="885" dirty="0"/>
          </a:p>
        </p:txBody>
      </p:sp>
      <p:sp>
        <p:nvSpPr>
          <p:cNvPr id="10" name="Shape 7"/>
          <p:cNvSpPr/>
          <p:nvPr/>
        </p:nvSpPr>
        <p:spPr>
          <a:xfrm>
            <a:off x="607219" y="2528888"/>
            <a:ext cx="2252653" cy="364331"/>
          </a:xfrm>
          <a:prstGeom prst="rect">
            <a:avLst/>
          </a:prstGeom>
          <a:solidFill>
            <a:srgbClr val="FFFFFF">
              <a:alpha val="3000"/>
            </a:srgbClr>
          </a:solidFill>
          <a:ln/>
        </p:spPr>
        <p:txBody>
          <a:bodyPr/>
          <a:lstStyle/>
          <a:p>
            <a:endParaRPr lang="pt-BR"/>
          </a:p>
        </p:txBody>
      </p:sp>
      <p:sp>
        <p:nvSpPr>
          <p:cNvPr id="11" name="Text 8"/>
          <p:cNvSpPr/>
          <p:nvPr/>
        </p:nvSpPr>
        <p:spPr>
          <a:xfrm>
            <a:off x="714375" y="2637830"/>
            <a:ext cx="142875" cy="132159"/>
          </a:xfrm>
          <a:prstGeom prst="rect">
            <a:avLst/>
          </a:prstGeom>
          <a:noFill/>
          <a:ln/>
        </p:spPr>
        <p:txBody>
          <a:bodyPr wrap="none" lIns="0" tIns="0" rIns="0" bIns="0" rtlCol="0" anchor="t">
            <a:spAutoFit/>
          </a:bodyPr>
          <a:lstStyle/>
          <a:p>
            <a:pPr marL="0" indent="0" algn="l">
              <a:lnSpc>
                <a:spcPts val="900"/>
              </a:lnSpc>
              <a:buNone/>
            </a:pPr>
            <a:r>
              <a:rPr lang="en-US" sz="683" b="1" dirty="0">
                <a:solidFill>
                  <a:srgbClr val="64FFDA"/>
                </a:solidFill>
                <a:latin typeface="Roboto Mono" pitchFamily="34" charset="0"/>
                <a:ea typeface="Roboto Mono" pitchFamily="34" charset="-122"/>
                <a:cs typeface="Roboto Mono" pitchFamily="34" charset="-120"/>
              </a:rPr>
              <a:t>A</a:t>
            </a:r>
            <a:endParaRPr lang="en-US" sz="683" dirty="0"/>
          </a:p>
        </p:txBody>
      </p:sp>
      <p:sp>
        <p:nvSpPr>
          <p:cNvPr id="12" name="Text 9"/>
          <p:cNvSpPr/>
          <p:nvPr/>
        </p:nvSpPr>
        <p:spPr>
          <a:xfrm>
            <a:off x="964406" y="2636044"/>
            <a:ext cx="828675" cy="135731"/>
          </a:xfrm>
          <a:prstGeom prst="rect">
            <a:avLst/>
          </a:prstGeom>
          <a:noFill/>
          <a:ln/>
        </p:spPr>
        <p:txBody>
          <a:bodyPr wrap="none" lIns="0" tIns="0" rIns="0" bIns="0" rtlCol="0" anchor="t">
            <a:spAutoFit/>
          </a:bodyPr>
          <a:lstStyle/>
          <a:p>
            <a:pPr marL="0" indent="0" algn="l">
              <a:lnSpc>
                <a:spcPts val="900"/>
              </a:lnSpc>
              <a:buNone/>
            </a:pPr>
            <a:r>
              <a:rPr lang="en-US" sz="727" dirty="0">
                <a:solidFill>
                  <a:srgbClr val="A8B2D1"/>
                </a:solidFill>
                <a:latin typeface="Open Sans" pitchFamily="34" charset="0"/>
                <a:ea typeface="Open Sans" pitchFamily="34" charset="-122"/>
                <a:cs typeface="Open Sans" pitchFamily="34" charset="-120"/>
              </a:rPr>
              <a:t>Legítimo Interesse</a:t>
            </a:r>
            <a:endParaRPr lang="en-US" sz="727" dirty="0"/>
          </a:p>
        </p:txBody>
      </p:sp>
      <p:sp>
        <p:nvSpPr>
          <p:cNvPr id="13" name="Shape 10"/>
          <p:cNvSpPr/>
          <p:nvPr/>
        </p:nvSpPr>
        <p:spPr>
          <a:xfrm>
            <a:off x="607219" y="2986088"/>
            <a:ext cx="2252653" cy="364331"/>
          </a:xfrm>
          <a:prstGeom prst="rect">
            <a:avLst/>
          </a:prstGeom>
          <a:solidFill>
            <a:srgbClr val="FFFFFF">
              <a:alpha val="3000"/>
            </a:srgbClr>
          </a:solidFill>
          <a:ln/>
        </p:spPr>
        <p:txBody>
          <a:bodyPr/>
          <a:lstStyle/>
          <a:p>
            <a:endParaRPr lang="pt-BR"/>
          </a:p>
        </p:txBody>
      </p:sp>
      <p:sp>
        <p:nvSpPr>
          <p:cNvPr id="14" name="Text 11"/>
          <p:cNvSpPr/>
          <p:nvPr/>
        </p:nvSpPr>
        <p:spPr>
          <a:xfrm>
            <a:off x="714375" y="3095030"/>
            <a:ext cx="142875" cy="132159"/>
          </a:xfrm>
          <a:prstGeom prst="rect">
            <a:avLst/>
          </a:prstGeom>
          <a:noFill/>
          <a:ln/>
        </p:spPr>
        <p:txBody>
          <a:bodyPr wrap="none" lIns="0" tIns="0" rIns="0" bIns="0" rtlCol="0" anchor="t">
            <a:spAutoFit/>
          </a:bodyPr>
          <a:lstStyle/>
          <a:p>
            <a:pPr marL="0" indent="0" algn="l">
              <a:lnSpc>
                <a:spcPts val="900"/>
              </a:lnSpc>
              <a:buNone/>
            </a:pPr>
            <a:r>
              <a:rPr lang="en-US" sz="683" b="1" dirty="0">
                <a:solidFill>
                  <a:srgbClr val="64FFDA"/>
                </a:solidFill>
                <a:latin typeface="Roboto Mono" pitchFamily="34" charset="0"/>
                <a:ea typeface="Roboto Mono" pitchFamily="34" charset="-122"/>
                <a:cs typeface="Roboto Mono" pitchFamily="34" charset="-120"/>
              </a:rPr>
              <a:t>B</a:t>
            </a:r>
            <a:endParaRPr lang="en-US" sz="683" dirty="0"/>
          </a:p>
        </p:txBody>
      </p:sp>
      <p:sp>
        <p:nvSpPr>
          <p:cNvPr id="15" name="Text 12"/>
          <p:cNvSpPr/>
          <p:nvPr/>
        </p:nvSpPr>
        <p:spPr>
          <a:xfrm>
            <a:off x="964406" y="3093244"/>
            <a:ext cx="996553" cy="135731"/>
          </a:xfrm>
          <a:prstGeom prst="rect">
            <a:avLst/>
          </a:prstGeom>
          <a:noFill/>
          <a:ln/>
        </p:spPr>
        <p:txBody>
          <a:bodyPr wrap="none" lIns="0" tIns="0" rIns="0" bIns="0" rtlCol="0" anchor="t">
            <a:spAutoFit/>
          </a:bodyPr>
          <a:lstStyle/>
          <a:p>
            <a:pPr marL="0" indent="0" algn="l">
              <a:lnSpc>
                <a:spcPts val="900"/>
              </a:lnSpc>
              <a:buNone/>
            </a:pPr>
            <a:r>
              <a:rPr lang="en-US" sz="727" dirty="0">
                <a:solidFill>
                  <a:srgbClr val="A8B2D1"/>
                </a:solidFill>
                <a:latin typeface="Open Sans" pitchFamily="34" charset="0"/>
                <a:ea typeface="Open Sans" pitchFamily="34" charset="-122"/>
                <a:cs typeface="Open Sans" pitchFamily="34" charset="-120"/>
              </a:rPr>
              <a:t>Execução de Contrato</a:t>
            </a:r>
            <a:endParaRPr lang="en-US" sz="727" dirty="0"/>
          </a:p>
        </p:txBody>
      </p:sp>
      <p:sp>
        <p:nvSpPr>
          <p:cNvPr id="16" name="Shape 13"/>
          <p:cNvSpPr/>
          <p:nvPr/>
        </p:nvSpPr>
        <p:spPr>
          <a:xfrm>
            <a:off x="607219" y="3443288"/>
            <a:ext cx="2252653" cy="400050"/>
          </a:xfrm>
          <a:prstGeom prst="rect">
            <a:avLst/>
          </a:prstGeom>
          <a:solidFill>
            <a:srgbClr val="64FFDA">
              <a:alpha val="10000"/>
            </a:srgbClr>
          </a:solidFill>
          <a:ln w="9144">
            <a:solidFill>
              <a:srgbClr val="64FFDA"/>
            </a:solidFill>
            <a:prstDash val="solid"/>
          </a:ln>
        </p:spPr>
        <p:txBody>
          <a:bodyPr/>
          <a:lstStyle/>
          <a:p>
            <a:endParaRPr lang="pt-BR"/>
          </a:p>
        </p:txBody>
      </p:sp>
      <p:sp>
        <p:nvSpPr>
          <p:cNvPr id="17" name="Shape 14"/>
          <p:cNvSpPr/>
          <p:nvPr/>
        </p:nvSpPr>
        <p:spPr>
          <a:xfrm>
            <a:off x="714375" y="3550444"/>
            <a:ext cx="171450" cy="171450"/>
          </a:xfrm>
          <a:prstGeom prst="ellipse">
            <a:avLst/>
          </a:prstGeom>
          <a:solidFill>
            <a:srgbClr val="64FFDA"/>
          </a:solidFill>
          <a:ln/>
        </p:spPr>
        <p:txBody>
          <a:bodyPr/>
          <a:lstStyle/>
          <a:p>
            <a:endParaRPr lang="pt-BR"/>
          </a:p>
        </p:txBody>
      </p:sp>
      <p:pic>
        <p:nvPicPr>
          <p:cNvPr id="18" name="Image 1" descr="preencoded.png"/>
          <p:cNvPicPr>
            <a:picLocks noChangeAspect="1"/>
          </p:cNvPicPr>
          <p:nvPr/>
        </p:nvPicPr>
        <p:blipFill>
          <a:blip r:embed="rId3"/>
          <a:stretch>
            <a:fillRect/>
          </a:stretch>
        </p:blipFill>
        <p:spPr>
          <a:xfrm>
            <a:off x="750094" y="3586163"/>
            <a:ext cx="100013" cy="100013"/>
          </a:xfrm>
          <a:prstGeom prst="rect">
            <a:avLst/>
          </a:prstGeom>
        </p:spPr>
      </p:pic>
      <p:sp>
        <p:nvSpPr>
          <p:cNvPr id="19" name="Text 15"/>
          <p:cNvSpPr/>
          <p:nvPr/>
        </p:nvSpPr>
        <p:spPr>
          <a:xfrm>
            <a:off x="964406" y="3568303"/>
            <a:ext cx="692944" cy="135731"/>
          </a:xfrm>
          <a:prstGeom prst="rect">
            <a:avLst/>
          </a:prstGeom>
          <a:noFill/>
          <a:ln/>
        </p:spPr>
        <p:txBody>
          <a:bodyPr wrap="none" lIns="0" tIns="0" rIns="0" bIns="0" rtlCol="0" anchor="t">
            <a:spAutoFit/>
          </a:bodyPr>
          <a:lstStyle/>
          <a:p>
            <a:pPr marL="0" indent="0" algn="l">
              <a:lnSpc>
                <a:spcPts val="900"/>
              </a:lnSpc>
              <a:buNone/>
            </a:pPr>
            <a:r>
              <a:rPr lang="en-US" sz="727" dirty="0">
                <a:solidFill>
                  <a:srgbClr val="FFFFFF"/>
                </a:solidFill>
                <a:latin typeface="Open Sans" pitchFamily="34" charset="0"/>
                <a:ea typeface="Open Sans" pitchFamily="34" charset="-122"/>
                <a:cs typeface="Open Sans" pitchFamily="34" charset="-120"/>
              </a:rPr>
              <a:t>Consentimento</a:t>
            </a:r>
            <a:endParaRPr lang="en-US" sz="727" dirty="0"/>
          </a:p>
        </p:txBody>
      </p:sp>
      <p:sp>
        <p:nvSpPr>
          <p:cNvPr id="20" name="Shape 16"/>
          <p:cNvSpPr/>
          <p:nvPr/>
        </p:nvSpPr>
        <p:spPr>
          <a:xfrm>
            <a:off x="3252778" y="1359098"/>
            <a:ext cx="2624128" cy="3062883"/>
          </a:xfrm>
          <a:prstGeom prst="rect">
            <a:avLst/>
          </a:prstGeom>
          <a:solidFill>
            <a:srgbClr val="FFFFFF">
              <a:alpha val="3000"/>
            </a:srgbClr>
          </a:solidFill>
          <a:ln w="9144">
            <a:solidFill>
              <a:srgbClr val="FFFFFF">
                <a:alpha val="10000"/>
              </a:srgbClr>
            </a:solidFill>
            <a:prstDash val="solid"/>
          </a:ln>
        </p:spPr>
        <p:txBody>
          <a:bodyPr/>
          <a:lstStyle/>
          <a:p>
            <a:endParaRPr lang="pt-BR"/>
          </a:p>
        </p:txBody>
      </p:sp>
      <p:sp>
        <p:nvSpPr>
          <p:cNvPr id="21" name="Text 17"/>
          <p:cNvSpPr/>
          <p:nvPr/>
        </p:nvSpPr>
        <p:spPr>
          <a:xfrm>
            <a:off x="3436144" y="1537692"/>
            <a:ext cx="2257425" cy="312539"/>
          </a:xfrm>
          <a:prstGeom prst="rect">
            <a:avLst/>
          </a:prstGeom>
          <a:noFill/>
          <a:ln/>
        </p:spPr>
        <p:txBody>
          <a:bodyPr wrap="none" lIns="0" tIns="0" rIns="0" bIns="0" rtlCol="0" anchor="t">
            <a:spAutoFit/>
          </a:bodyPr>
          <a:lstStyle/>
          <a:p>
            <a:pPr marL="0" indent="0" algn="l">
              <a:lnSpc>
                <a:spcPts val="2400"/>
              </a:lnSpc>
              <a:buNone/>
            </a:pPr>
            <a:r>
              <a:rPr lang="en-US" sz="1808" b="1" dirty="0">
                <a:solidFill>
                  <a:srgbClr val="FFFFFF">
                    <a:alpha val="10000"/>
                  </a:srgbClr>
                </a:solidFill>
                <a:latin typeface="Montserrat" pitchFamily="34" charset="0"/>
                <a:ea typeface="Montserrat" pitchFamily="34" charset="-122"/>
                <a:cs typeface="Montserrat" pitchFamily="34" charset="-120"/>
              </a:rPr>
              <a:t>02</a:t>
            </a:r>
            <a:endParaRPr lang="en-US" sz="1808" dirty="0"/>
          </a:p>
        </p:txBody>
      </p:sp>
      <p:sp>
        <p:nvSpPr>
          <p:cNvPr id="22" name="Text 18"/>
          <p:cNvSpPr/>
          <p:nvPr/>
        </p:nvSpPr>
        <p:spPr>
          <a:xfrm>
            <a:off x="3436144" y="1921669"/>
            <a:ext cx="2257425" cy="428625"/>
          </a:xfrm>
          <a:prstGeom prst="rect">
            <a:avLst/>
          </a:prstGeom>
          <a:noFill/>
          <a:ln/>
        </p:spPr>
        <p:txBody>
          <a:bodyPr wrap="square" lIns="0" tIns="0" rIns="0" bIns="0" rtlCol="0" anchor="t">
            <a:spAutoFit/>
          </a:bodyPr>
          <a:lstStyle/>
          <a:p>
            <a:pPr marL="0" indent="0" algn="l">
              <a:lnSpc>
                <a:spcPts val="1200"/>
              </a:lnSpc>
              <a:buNone/>
            </a:pPr>
            <a:r>
              <a:rPr lang="en-US" sz="885" b="1" dirty="0">
                <a:solidFill>
                  <a:srgbClr val="E6F1FF"/>
                </a:solidFill>
                <a:latin typeface="Montserrat" pitchFamily="34" charset="0"/>
                <a:ea typeface="Montserrat" pitchFamily="34" charset="-122"/>
                <a:cs typeface="Montserrat" pitchFamily="34" charset="-120"/>
              </a:rPr>
              <a:t>Qual técnica permite o uso seguro de dados para treinar IA?</a:t>
            </a:r>
            <a:endParaRPr lang="en-US" sz="885" dirty="0"/>
          </a:p>
        </p:txBody>
      </p:sp>
      <p:sp>
        <p:nvSpPr>
          <p:cNvPr id="23" name="Shape 19"/>
          <p:cNvSpPr/>
          <p:nvPr/>
        </p:nvSpPr>
        <p:spPr>
          <a:xfrm>
            <a:off x="3436144" y="2528888"/>
            <a:ext cx="2257425" cy="400050"/>
          </a:xfrm>
          <a:prstGeom prst="rect">
            <a:avLst/>
          </a:prstGeom>
          <a:solidFill>
            <a:srgbClr val="64FFDA">
              <a:alpha val="10000"/>
            </a:srgbClr>
          </a:solidFill>
          <a:ln w="9144">
            <a:solidFill>
              <a:srgbClr val="64FFDA"/>
            </a:solidFill>
            <a:prstDash val="solid"/>
          </a:ln>
        </p:spPr>
        <p:txBody>
          <a:bodyPr/>
          <a:lstStyle/>
          <a:p>
            <a:endParaRPr lang="pt-BR"/>
          </a:p>
        </p:txBody>
      </p:sp>
      <p:sp>
        <p:nvSpPr>
          <p:cNvPr id="24" name="Shape 20"/>
          <p:cNvSpPr/>
          <p:nvPr/>
        </p:nvSpPr>
        <p:spPr>
          <a:xfrm>
            <a:off x="3543300" y="2636044"/>
            <a:ext cx="171450" cy="171450"/>
          </a:xfrm>
          <a:prstGeom prst="ellipse">
            <a:avLst/>
          </a:prstGeom>
          <a:solidFill>
            <a:srgbClr val="64FFDA"/>
          </a:solidFill>
          <a:ln/>
        </p:spPr>
        <p:txBody>
          <a:bodyPr/>
          <a:lstStyle/>
          <a:p>
            <a:endParaRPr lang="pt-BR"/>
          </a:p>
        </p:txBody>
      </p:sp>
      <p:pic>
        <p:nvPicPr>
          <p:cNvPr id="25" name="Image 2" descr="preencoded.png"/>
          <p:cNvPicPr>
            <a:picLocks noChangeAspect="1"/>
          </p:cNvPicPr>
          <p:nvPr/>
        </p:nvPicPr>
        <p:blipFill>
          <a:blip r:embed="rId4"/>
          <a:stretch>
            <a:fillRect/>
          </a:stretch>
        </p:blipFill>
        <p:spPr>
          <a:xfrm>
            <a:off x="3579019" y="2671763"/>
            <a:ext cx="100013" cy="100013"/>
          </a:xfrm>
          <a:prstGeom prst="rect">
            <a:avLst/>
          </a:prstGeom>
        </p:spPr>
      </p:pic>
      <p:sp>
        <p:nvSpPr>
          <p:cNvPr id="26" name="Text 21"/>
          <p:cNvSpPr/>
          <p:nvPr/>
        </p:nvSpPr>
        <p:spPr>
          <a:xfrm>
            <a:off x="3793331" y="2653903"/>
            <a:ext cx="632222" cy="135731"/>
          </a:xfrm>
          <a:prstGeom prst="rect">
            <a:avLst/>
          </a:prstGeom>
          <a:noFill/>
          <a:ln/>
        </p:spPr>
        <p:txBody>
          <a:bodyPr wrap="none" lIns="0" tIns="0" rIns="0" bIns="0" rtlCol="0" anchor="t">
            <a:spAutoFit/>
          </a:bodyPr>
          <a:lstStyle/>
          <a:p>
            <a:pPr marL="0" indent="0" algn="l">
              <a:lnSpc>
                <a:spcPts val="900"/>
              </a:lnSpc>
              <a:buNone/>
            </a:pPr>
            <a:r>
              <a:rPr lang="en-US" sz="727" dirty="0">
                <a:solidFill>
                  <a:srgbClr val="FFFFFF"/>
                </a:solidFill>
                <a:latin typeface="Open Sans" pitchFamily="34" charset="0"/>
                <a:ea typeface="Open Sans" pitchFamily="34" charset="-122"/>
                <a:cs typeface="Open Sans" pitchFamily="34" charset="-120"/>
              </a:rPr>
              <a:t>Anonimização</a:t>
            </a:r>
            <a:endParaRPr lang="en-US" sz="727" dirty="0"/>
          </a:p>
        </p:txBody>
      </p:sp>
      <p:sp>
        <p:nvSpPr>
          <p:cNvPr id="27" name="Shape 22"/>
          <p:cNvSpPr/>
          <p:nvPr/>
        </p:nvSpPr>
        <p:spPr>
          <a:xfrm>
            <a:off x="3436144" y="3021806"/>
            <a:ext cx="2257425" cy="364331"/>
          </a:xfrm>
          <a:prstGeom prst="rect">
            <a:avLst/>
          </a:prstGeom>
          <a:solidFill>
            <a:srgbClr val="FFFFFF">
              <a:alpha val="3000"/>
            </a:srgbClr>
          </a:solidFill>
          <a:ln/>
        </p:spPr>
        <p:txBody>
          <a:bodyPr/>
          <a:lstStyle/>
          <a:p>
            <a:endParaRPr lang="pt-BR"/>
          </a:p>
        </p:txBody>
      </p:sp>
      <p:sp>
        <p:nvSpPr>
          <p:cNvPr id="28" name="Text 23"/>
          <p:cNvSpPr/>
          <p:nvPr/>
        </p:nvSpPr>
        <p:spPr>
          <a:xfrm>
            <a:off x="3543300" y="3130748"/>
            <a:ext cx="142875" cy="132159"/>
          </a:xfrm>
          <a:prstGeom prst="rect">
            <a:avLst/>
          </a:prstGeom>
          <a:noFill/>
          <a:ln/>
        </p:spPr>
        <p:txBody>
          <a:bodyPr wrap="none" lIns="0" tIns="0" rIns="0" bIns="0" rtlCol="0" anchor="t">
            <a:spAutoFit/>
          </a:bodyPr>
          <a:lstStyle/>
          <a:p>
            <a:pPr marL="0" indent="0" algn="l">
              <a:lnSpc>
                <a:spcPts val="900"/>
              </a:lnSpc>
              <a:buNone/>
            </a:pPr>
            <a:r>
              <a:rPr lang="en-US" sz="683" b="1" dirty="0">
                <a:solidFill>
                  <a:srgbClr val="64FFDA"/>
                </a:solidFill>
                <a:latin typeface="Roboto Mono" pitchFamily="34" charset="0"/>
                <a:ea typeface="Roboto Mono" pitchFamily="34" charset="-122"/>
                <a:cs typeface="Roboto Mono" pitchFamily="34" charset="-120"/>
              </a:rPr>
              <a:t>B</a:t>
            </a:r>
            <a:endParaRPr lang="en-US" sz="683" dirty="0"/>
          </a:p>
        </p:txBody>
      </p:sp>
      <p:sp>
        <p:nvSpPr>
          <p:cNvPr id="29" name="Text 24"/>
          <p:cNvSpPr/>
          <p:nvPr/>
        </p:nvSpPr>
        <p:spPr>
          <a:xfrm>
            <a:off x="3793331" y="3128963"/>
            <a:ext cx="962620" cy="135731"/>
          </a:xfrm>
          <a:prstGeom prst="rect">
            <a:avLst/>
          </a:prstGeom>
          <a:noFill/>
          <a:ln/>
        </p:spPr>
        <p:txBody>
          <a:bodyPr wrap="none" lIns="0" tIns="0" rIns="0" bIns="0" rtlCol="0" anchor="t">
            <a:spAutoFit/>
          </a:bodyPr>
          <a:lstStyle/>
          <a:p>
            <a:pPr marL="0" indent="0" algn="l">
              <a:lnSpc>
                <a:spcPts val="900"/>
              </a:lnSpc>
              <a:buNone/>
            </a:pPr>
            <a:r>
              <a:rPr lang="en-US" sz="727" dirty="0">
                <a:solidFill>
                  <a:srgbClr val="A8B2D1"/>
                </a:solidFill>
                <a:latin typeface="Open Sans" pitchFamily="34" charset="0"/>
                <a:ea typeface="Open Sans" pitchFamily="34" charset="-122"/>
                <a:cs typeface="Open Sans" pitchFamily="34" charset="-120"/>
              </a:rPr>
              <a:t>Pseudoanonimização</a:t>
            </a:r>
            <a:endParaRPr lang="en-US" sz="727" dirty="0"/>
          </a:p>
        </p:txBody>
      </p:sp>
      <p:sp>
        <p:nvSpPr>
          <p:cNvPr id="30" name="Shape 25"/>
          <p:cNvSpPr/>
          <p:nvPr/>
        </p:nvSpPr>
        <p:spPr>
          <a:xfrm>
            <a:off x="3436144" y="3479006"/>
            <a:ext cx="2257425" cy="364331"/>
          </a:xfrm>
          <a:prstGeom prst="rect">
            <a:avLst/>
          </a:prstGeom>
          <a:solidFill>
            <a:srgbClr val="FFFFFF">
              <a:alpha val="3000"/>
            </a:srgbClr>
          </a:solidFill>
          <a:ln/>
        </p:spPr>
        <p:txBody>
          <a:bodyPr/>
          <a:lstStyle/>
          <a:p>
            <a:endParaRPr lang="pt-BR"/>
          </a:p>
        </p:txBody>
      </p:sp>
      <p:sp>
        <p:nvSpPr>
          <p:cNvPr id="31" name="Text 26"/>
          <p:cNvSpPr/>
          <p:nvPr/>
        </p:nvSpPr>
        <p:spPr>
          <a:xfrm>
            <a:off x="3543300" y="3587948"/>
            <a:ext cx="142875" cy="132159"/>
          </a:xfrm>
          <a:prstGeom prst="rect">
            <a:avLst/>
          </a:prstGeom>
          <a:noFill/>
          <a:ln/>
        </p:spPr>
        <p:txBody>
          <a:bodyPr wrap="none" lIns="0" tIns="0" rIns="0" bIns="0" rtlCol="0" anchor="t">
            <a:spAutoFit/>
          </a:bodyPr>
          <a:lstStyle/>
          <a:p>
            <a:pPr marL="0" indent="0" algn="l">
              <a:lnSpc>
                <a:spcPts val="900"/>
              </a:lnSpc>
              <a:buNone/>
            </a:pPr>
            <a:r>
              <a:rPr lang="en-US" sz="683" b="1" dirty="0">
                <a:solidFill>
                  <a:srgbClr val="64FFDA"/>
                </a:solidFill>
                <a:latin typeface="Roboto Mono" pitchFamily="34" charset="0"/>
                <a:ea typeface="Roboto Mono" pitchFamily="34" charset="-122"/>
                <a:cs typeface="Roboto Mono" pitchFamily="34" charset="-120"/>
              </a:rPr>
              <a:t>C</a:t>
            </a:r>
            <a:endParaRPr lang="en-US" sz="683" dirty="0"/>
          </a:p>
        </p:txBody>
      </p:sp>
      <p:sp>
        <p:nvSpPr>
          <p:cNvPr id="32" name="Text 27"/>
          <p:cNvSpPr/>
          <p:nvPr/>
        </p:nvSpPr>
        <p:spPr>
          <a:xfrm>
            <a:off x="3793331" y="3586163"/>
            <a:ext cx="903684" cy="135731"/>
          </a:xfrm>
          <a:prstGeom prst="rect">
            <a:avLst/>
          </a:prstGeom>
          <a:noFill/>
          <a:ln/>
        </p:spPr>
        <p:txBody>
          <a:bodyPr wrap="none" lIns="0" tIns="0" rIns="0" bIns="0" rtlCol="0" anchor="t">
            <a:spAutoFit/>
          </a:bodyPr>
          <a:lstStyle/>
          <a:p>
            <a:pPr marL="0" indent="0" algn="l">
              <a:lnSpc>
                <a:spcPts val="900"/>
              </a:lnSpc>
              <a:buNone/>
            </a:pPr>
            <a:r>
              <a:rPr lang="en-US" sz="727" dirty="0">
                <a:solidFill>
                  <a:srgbClr val="A8B2D1"/>
                </a:solidFill>
                <a:latin typeface="Open Sans" pitchFamily="34" charset="0"/>
                <a:ea typeface="Open Sans" pitchFamily="34" charset="-122"/>
                <a:cs typeface="Open Sans" pitchFamily="34" charset="-120"/>
              </a:rPr>
              <a:t>Criptografia Simples</a:t>
            </a:r>
            <a:endParaRPr lang="en-US" sz="727" dirty="0"/>
          </a:p>
        </p:txBody>
      </p:sp>
      <p:sp>
        <p:nvSpPr>
          <p:cNvPr id="33" name="Shape 28"/>
          <p:cNvSpPr/>
          <p:nvPr/>
        </p:nvSpPr>
        <p:spPr>
          <a:xfrm>
            <a:off x="6086475" y="1359098"/>
            <a:ext cx="2628900" cy="3062883"/>
          </a:xfrm>
          <a:prstGeom prst="rect">
            <a:avLst/>
          </a:prstGeom>
          <a:solidFill>
            <a:srgbClr val="FFFFFF">
              <a:alpha val="3000"/>
            </a:srgbClr>
          </a:solidFill>
          <a:ln w="9144">
            <a:solidFill>
              <a:srgbClr val="FFFFFF">
                <a:alpha val="10000"/>
              </a:srgbClr>
            </a:solidFill>
            <a:prstDash val="solid"/>
          </a:ln>
        </p:spPr>
        <p:txBody>
          <a:bodyPr/>
          <a:lstStyle/>
          <a:p>
            <a:endParaRPr lang="pt-BR"/>
          </a:p>
        </p:txBody>
      </p:sp>
      <p:sp>
        <p:nvSpPr>
          <p:cNvPr id="34" name="Text 29"/>
          <p:cNvSpPr/>
          <p:nvPr/>
        </p:nvSpPr>
        <p:spPr>
          <a:xfrm>
            <a:off x="6274612" y="1537692"/>
            <a:ext cx="2262197" cy="312539"/>
          </a:xfrm>
          <a:prstGeom prst="rect">
            <a:avLst/>
          </a:prstGeom>
          <a:noFill/>
          <a:ln/>
        </p:spPr>
        <p:txBody>
          <a:bodyPr wrap="none" lIns="0" tIns="0" rIns="0" bIns="0" rtlCol="0" anchor="t">
            <a:spAutoFit/>
          </a:bodyPr>
          <a:lstStyle/>
          <a:p>
            <a:pPr marL="0" indent="0" algn="l">
              <a:lnSpc>
                <a:spcPts val="2400"/>
              </a:lnSpc>
              <a:buNone/>
            </a:pPr>
            <a:r>
              <a:rPr lang="en-US" sz="1808" b="1" dirty="0">
                <a:solidFill>
                  <a:srgbClr val="FFFFFF">
                    <a:alpha val="10000"/>
                  </a:srgbClr>
                </a:solidFill>
                <a:latin typeface="Montserrat" pitchFamily="34" charset="0"/>
                <a:ea typeface="Montserrat" pitchFamily="34" charset="-122"/>
                <a:cs typeface="Montserrat" pitchFamily="34" charset="-120"/>
              </a:rPr>
              <a:t>03</a:t>
            </a:r>
            <a:endParaRPr lang="en-US" sz="1808" dirty="0"/>
          </a:p>
        </p:txBody>
      </p:sp>
      <p:sp>
        <p:nvSpPr>
          <p:cNvPr id="35" name="Text 30"/>
          <p:cNvSpPr/>
          <p:nvPr/>
        </p:nvSpPr>
        <p:spPr>
          <a:xfrm>
            <a:off x="6274612" y="1921669"/>
            <a:ext cx="2262197" cy="428625"/>
          </a:xfrm>
          <a:prstGeom prst="rect">
            <a:avLst/>
          </a:prstGeom>
          <a:noFill/>
          <a:ln/>
        </p:spPr>
        <p:txBody>
          <a:bodyPr wrap="square" lIns="0" tIns="0" rIns="0" bIns="0" rtlCol="0" anchor="t">
            <a:spAutoFit/>
          </a:bodyPr>
          <a:lstStyle/>
          <a:p>
            <a:pPr marL="0" indent="0" algn="l">
              <a:lnSpc>
                <a:spcPts val="1200"/>
              </a:lnSpc>
              <a:buNone/>
            </a:pPr>
            <a:r>
              <a:rPr lang="en-US" sz="885" b="1" dirty="0">
                <a:solidFill>
                  <a:srgbClr val="E6F1FF"/>
                </a:solidFill>
                <a:latin typeface="Montserrat" pitchFamily="34" charset="0"/>
                <a:ea typeface="Montserrat" pitchFamily="34" charset="-122"/>
                <a:cs typeface="Montserrat" pitchFamily="34" charset="-120"/>
              </a:rPr>
              <a:t>O que caracteriza o fenômeno "Shadow AI"?</a:t>
            </a:r>
            <a:endParaRPr lang="en-US" sz="885" dirty="0"/>
          </a:p>
        </p:txBody>
      </p:sp>
      <p:sp>
        <p:nvSpPr>
          <p:cNvPr id="36" name="Shape 31"/>
          <p:cNvSpPr/>
          <p:nvPr/>
        </p:nvSpPr>
        <p:spPr>
          <a:xfrm>
            <a:off x="6274612" y="2528888"/>
            <a:ext cx="2262197" cy="364331"/>
          </a:xfrm>
          <a:prstGeom prst="rect">
            <a:avLst/>
          </a:prstGeom>
          <a:solidFill>
            <a:srgbClr val="FFFFFF">
              <a:alpha val="3000"/>
            </a:srgbClr>
          </a:solidFill>
          <a:ln/>
        </p:spPr>
        <p:txBody>
          <a:bodyPr/>
          <a:lstStyle/>
          <a:p>
            <a:endParaRPr lang="pt-BR"/>
          </a:p>
        </p:txBody>
      </p:sp>
      <p:sp>
        <p:nvSpPr>
          <p:cNvPr id="37" name="Text 32"/>
          <p:cNvSpPr/>
          <p:nvPr/>
        </p:nvSpPr>
        <p:spPr>
          <a:xfrm>
            <a:off x="6381769" y="2637830"/>
            <a:ext cx="142875" cy="132159"/>
          </a:xfrm>
          <a:prstGeom prst="rect">
            <a:avLst/>
          </a:prstGeom>
          <a:noFill/>
          <a:ln/>
        </p:spPr>
        <p:txBody>
          <a:bodyPr wrap="none" lIns="0" tIns="0" rIns="0" bIns="0" rtlCol="0" anchor="t">
            <a:spAutoFit/>
          </a:bodyPr>
          <a:lstStyle/>
          <a:p>
            <a:pPr marL="0" indent="0" algn="l">
              <a:lnSpc>
                <a:spcPts val="900"/>
              </a:lnSpc>
              <a:buNone/>
            </a:pPr>
            <a:r>
              <a:rPr lang="en-US" sz="683" b="1" dirty="0">
                <a:solidFill>
                  <a:srgbClr val="64FFDA"/>
                </a:solidFill>
                <a:latin typeface="Roboto Mono" pitchFamily="34" charset="0"/>
                <a:ea typeface="Roboto Mono" pitchFamily="34" charset="-122"/>
                <a:cs typeface="Roboto Mono" pitchFamily="34" charset="-120"/>
              </a:rPr>
              <a:t>A</a:t>
            </a:r>
            <a:endParaRPr lang="en-US" sz="683" dirty="0"/>
          </a:p>
        </p:txBody>
      </p:sp>
      <p:sp>
        <p:nvSpPr>
          <p:cNvPr id="38" name="Text 33"/>
          <p:cNvSpPr/>
          <p:nvPr/>
        </p:nvSpPr>
        <p:spPr>
          <a:xfrm>
            <a:off x="6631800" y="2636044"/>
            <a:ext cx="589359" cy="135731"/>
          </a:xfrm>
          <a:prstGeom prst="rect">
            <a:avLst/>
          </a:prstGeom>
          <a:noFill/>
          <a:ln/>
        </p:spPr>
        <p:txBody>
          <a:bodyPr wrap="none" lIns="0" tIns="0" rIns="0" bIns="0" rtlCol="0" anchor="t">
            <a:spAutoFit/>
          </a:bodyPr>
          <a:lstStyle/>
          <a:p>
            <a:pPr marL="0" indent="0" algn="l">
              <a:lnSpc>
                <a:spcPts val="900"/>
              </a:lnSpc>
              <a:buNone/>
            </a:pPr>
            <a:r>
              <a:rPr lang="en-US" sz="727" dirty="0">
                <a:solidFill>
                  <a:srgbClr val="A8B2D1"/>
                </a:solidFill>
                <a:latin typeface="Open Sans" pitchFamily="34" charset="0"/>
                <a:ea typeface="Open Sans" pitchFamily="34" charset="-122"/>
                <a:cs typeface="Open Sans" pitchFamily="34" charset="-120"/>
              </a:rPr>
              <a:t>Uma IA espiã</a:t>
            </a:r>
            <a:endParaRPr lang="en-US" sz="727" dirty="0"/>
          </a:p>
        </p:txBody>
      </p:sp>
      <p:sp>
        <p:nvSpPr>
          <p:cNvPr id="39" name="Shape 34"/>
          <p:cNvSpPr/>
          <p:nvPr/>
        </p:nvSpPr>
        <p:spPr>
          <a:xfrm>
            <a:off x="6274612" y="2986088"/>
            <a:ext cx="2262197" cy="400050"/>
          </a:xfrm>
          <a:prstGeom prst="rect">
            <a:avLst/>
          </a:prstGeom>
          <a:solidFill>
            <a:srgbClr val="64FFDA">
              <a:alpha val="10000"/>
            </a:srgbClr>
          </a:solidFill>
          <a:ln w="9144">
            <a:solidFill>
              <a:srgbClr val="64FFDA"/>
            </a:solidFill>
            <a:prstDash val="solid"/>
          </a:ln>
        </p:spPr>
        <p:txBody>
          <a:bodyPr/>
          <a:lstStyle/>
          <a:p>
            <a:endParaRPr lang="pt-BR"/>
          </a:p>
        </p:txBody>
      </p:sp>
      <p:sp>
        <p:nvSpPr>
          <p:cNvPr id="40" name="Shape 35"/>
          <p:cNvSpPr/>
          <p:nvPr/>
        </p:nvSpPr>
        <p:spPr>
          <a:xfrm>
            <a:off x="6381769" y="3093244"/>
            <a:ext cx="171450" cy="171450"/>
          </a:xfrm>
          <a:prstGeom prst="ellipse">
            <a:avLst/>
          </a:prstGeom>
          <a:solidFill>
            <a:srgbClr val="64FFDA"/>
          </a:solidFill>
          <a:ln/>
        </p:spPr>
        <p:txBody>
          <a:bodyPr/>
          <a:lstStyle/>
          <a:p>
            <a:endParaRPr lang="pt-BR"/>
          </a:p>
        </p:txBody>
      </p:sp>
      <p:pic>
        <p:nvPicPr>
          <p:cNvPr id="41" name="Image 3" descr="preencoded.png"/>
          <p:cNvPicPr>
            <a:picLocks noChangeAspect="1"/>
          </p:cNvPicPr>
          <p:nvPr/>
        </p:nvPicPr>
        <p:blipFill>
          <a:blip r:embed="rId5"/>
          <a:stretch>
            <a:fillRect/>
          </a:stretch>
        </p:blipFill>
        <p:spPr>
          <a:xfrm>
            <a:off x="6417487" y="3128963"/>
            <a:ext cx="100013" cy="100013"/>
          </a:xfrm>
          <a:prstGeom prst="rect">
            <a:avLst/>
          </a:prstGeom>
        </p:spPr>
      </p:pic>
      <p:sp>
        <p:nvSpPr>
          <p:cNvPr id="42" name="Text 36"/>
          <p:cNvSpPr/>
          <p:nvPr/>
        </p:nvSpPr>
        <p:spPr>
          <a:xfrm>
            <a:off x="6631800" y="3111103"/>
            <a:ext cx="1203722" cy="135731"/>
          </a:xfrm>
          <a:prstGeom prst="rect">
            <a:avLst/>
          </a:prstGeom>
          <a:noFill/>
          <a:ln/>
        </p:spPr>
        <p:txBody>
          <a:bodyPr wrap="none" lIns="0" tIns="0" rIns="0" bIns="0" rtlCol="0" anchor="t">
            <a:spAutoFit/>
          </a:bodyPr>
          <a:lstStyle/>
          <a:p>
            <a:pPr marL="0" indent="0" algn="l">
              <a:lnSpc>
                <a:spcPts val="900"/>
              </a:lnSpc>
              <a:buNone/>
            </a:pPr>
            <a:r>
              <a:rPr lang="en-US" sz="727" dirty="0">
                <a:solidFill>
                  <a:srgbClr val="FFFFFF"/>
                </a:solidFill>
                <a:latin typeface="Open Sans" pitchFamily="34" charset="0"/>
                <a:ea typeface="Open Sans" pitchFamily="34" charset="-122"/>
                <a:cs typeface="Open Sans" pitchFamily="34" charset="-120"/>
              </a:rPr>
              <a:t>Uso não oficial pelos times</a:t>
            </a:r>
            <a:endParaRPr lang="en-US" sz="727" dirty="0"/>
          </a:p>
        </p:txBody>
      </p:sp>
      <p:sp>
        <p:nvSpPr>
          <p:cNvPr id="43" name="Shape 37"/>
          <p:cNvSpPr/>
          <p:nvPr/>
        </p:nvSpPr>
        <p:spPr>
          <a:xfrm>
            <a:off x="6274612" y="3479006"/>
            <a:ext cx="2262197" cy="364331"/>
          </a:xfrm>
          <a:prstGeom prst="rect">
            <a:avLst/>
          </a:prstGeom>
          <a:solidFill>
            <a:srgbClr val="FFFFFF">
              <a:alpha val="3000"/>
            </a:srgbClr>
          </a:solidFill>
          <a:ln/>
        </p:spPr>
        <p:txBody>
          <a:bodyPr/>
          <a:lstStyle/>
          <a:p>
            <a:endParaRPr lang="pt-BR"/>
          </a:p>
        </p:txBody>
      </p:sp>
      <p:sp>
        <p:nvSpPr>
          <p:cNvPr id="44" name="Text 38"/>
          <p:cNvSpPr/>
          <p:nvPr/>
        </p:nvSpPr>
        <p:spPr>
          <a:xfrm>
            <a:off x="6381769" y="3587948"/>
            <a:ext cx="142875" cy="132159"/>
          </a:xfrm>
          <a:prstGeom prst="rect">
            <a:avLst/>
          </a:prstGeom>
          <a:noFill/>
          <a:ln/>
        </p:spPr>
        <p:txBody>
          <a:bodyPr wrap="none" lIns="0" tIns="0" rIns="0" bIns="0" rtlCol="0" anchor="t">
            <a:spAutoFit/>
          </a:bodyPr>
          <a:lstStyle/>
          <a:p>
            <a:pPr marL="0" indent="0" algn="l">
              <a:lnSpc>
                <a:spcPts val="900"/>
              </a:lnSpc>
              <a:buNone/>
            </a:pPr>
            <a:r>
              <a:rPr lang="en-US" sz="683" b="1" dirty="0">
                <a:solidFill>
                  <a:srgbClr val="64FFDA"/>
                </a:solidFill>
                <a:latin typeface="Roboto Mono" pitchFamily="34" charset="0"/>
                <a:ea typeface="Roboto Mono" pitchFamily="34" charset="-122"/>
                <a:cs typeface="Roboto Mono" pitchFamily="34" charset="-120"/>
              </a:rPr>
              <a:t>C</a:t>
            </a:r>
            <a:endParaRPr lang="en-US" sz="683" dirty="0"/>
          </a:p>
        </p:txBody>
      </p:sp>
      <p:sp>
        <p:nvSpPr>
          <p:cNvPr id="45" name="Text 39"/>
          <p:cNvSpPr/>
          <p:nvPr/>
        </p:nvSpPr>
        <p:spPr>
          <a:xfrm>
            <a:off x="6631800" y="3586163"/>
            <a:ext cx="1012627" cy="135731"/>
          </a:xfrm>
          <a:prstGeom prst="rect">
            <a:avLst/>
          </a:prstGeom>
          <a:noFill/>
          <a:ln/>
        </p:spPr>
        <p:txBody>
          <a:bodyPr wrap="none" lIns="0" tIns="0" rIns="0" bIns="0" rtlCol="0" anchor="t">
            <a:spAutoFit/>
          </a:bodyPr>
          <a:lstStyle/>
          <a:p>
            <a:pPr marL="0" indent="0" algn="l">
              <a:lnSpc>
                <a:spcPts val="900"/>
              </a:lnSpc>
              <a:buNone/>
            </a:pPr>
            <a:r>
              <a:rPr lang="en-US" sz="727" dirty="0">
                <a:solidFill>
                  <a:srgbClr val="A8B2D1"/>
                </a:solidFill>
                <a:latin typeface="Open Sans" pitchFamily="34" charset="0"/>
                <a:ea typeface="Open Sans" pitchFamily="34" charset="-122"/>
                <a:cs typeface="Open Sans" pitchFamily="34" charset="-120"/>
              </a:rPr>
              <a:t>Modo noturno do GPT</a:t>
            </a:r>
            <a:endParaRPr lang="en-US" sz="727" dirty="0"/>
          </a:p>
        </p:txBody>
      </p:sp>
      <p:pic>
        <p:nvPicPr>
          <p:cNvPr id="46" name="Image 4" descr="preencoded.png"/>
          <p:cNvPicPr>
            <a:picLocks noChangeAspect="1"/>
          </p:cNvPicPr>
          <p:nvPr/>
        </p:nvPicPr>
        <p:blipFill>
          <a:blip r:embed="rId6"/>
          <a:stretch>
            <a:fillRect/>
          </a:stretch>
        </p:blipFill>
        <p:spPr>
          <a:xfrm>
            <a:off x="3929063" y="4582716"/>
            <a:ext cx="128588" cy="114300"/>
          </a:xfrm>
          <a:prstGeom prst="rect">
            <a:avLst/>
          </a:prstGeom>
        </p:spPr>
      </p:pic>
      <p:sp>
        <p:nvSpPr>
          <p:cNvPr id="47" name="Text 40"/>
          <p:cNvSpPr/>
          <p:nvPr/>
        </p:nvSpPr>
        <p:spPr>
          <a:xfrm>
            <a:off x="4129088" y="4564856"/>
            <a:ext cx="1085850" cy="150019"/>
          </a:xfrm>
          <a:prstGeom prst="rect">
            <a:avLst/>
          </a:prstGeom>
          <a:noFill/>
          <a:ln/>
        </p:spPr>
        <p:txBody>
          <a:bodyPr wrap="none" lIns="0" tIns="0" rIns="0" bIns="0" rtlCol="0" anchor="t">
            <a:spAutoFit/>
          </a:bodyPr>
          <a:lstStyle/>
          <a:p>
            <a:pPr marL="0" indent="0" algn="l">
              <a:lnSpc>
                <a:spcPts val="1100"/>
              </a:lnSpc>
              <a:buNone/>
            </a:pPr>
            <a:r>
              <a:rPr lang="en-US" sz="834" dirty="0">
                <a:solidFill>
                  <a:srgbClr val="64FFDA"/>
                </a:solidFill>
                <a:latin typeface="Roboto Mono" pitchFamily="34" charset="0"/>
                <a:ea typeface="Roboto Mono" pitchFamily="34" charset="-122"/>
                <a:cs typeface="Roboto Mono" pitchFamily="34" charset="-120"/>
              </a:rPr>
              <a:t>Gabarito Oficial</a:t>
            </a:r>
            <a:endParaRPr lang="en-US" sz="834"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3" name="Shape 0"/>
          <p:cNvSpPr/>
          <p:nvPr/>
        </p:nvSpPr>
        <p:spPr>
          <a:xfrm>
            <a:off x="428625" y="428625"/>
            <a:ext cx="8286750" cy="452428"/>
          </a:xfrm>
          <a:prstGeom prst="rect">
            <a:avLst/>
          </a:prstGeom>
          <a:solidFill>
            <a:srgbClr val="000000">
              <a:alpha val="0"/>
            </a:srgbClr>
          </a:solidFill>
          <a:ln/>
        </p:spPr>
        <p:txBody>
          <a:bodyPr/>
          <a:lstStyle/>
          <a:p>
            <a:endParaRPr lang="pt-BR"/>
          </a:p>
        </p:txBody>
      </p:sp>
      <p:sp>
        <p:nvSpPr>
          <p:cNvPr id="4" name="Shape 1"/>
          <p:cNvSpPr/>
          <p:nvPr/>
        </p:nvSpPr>
        <p:spPr>
          <a:xfrm>
            <a:off x="428625" y="428625"/>
            <a:ext cx="28575" cy="452428"/>
          </a:xfrm>
          <a:prstGeom prst="rect">
            <a:avLst/>
          </a:prstGeom>
          <a:solidFill>
            <a:srgbClr val="64FFDA"/>
          </a:solidFill>
          <a:ln/>
        </p:spPr>
        <p:txBody>
          <a:bodyPr/>
          <a:lstStyle/>
          <a:p>
            <a:endParaRPr lang="pt-BR"/>
          </a:p>
        </p:txBody>
      </p:sp>
      <p:sp>
        <p:nvSpPr>
          <p:cNvPr id="5" name="Text 2"/>
          <p:cNvSpPr/>
          <p:nvPr/>
        </p:nvSpPr>
        <p:spPr>
          <a:xfrm>
            <a:off x="571500" y="428625"/>
            <a:ext cx="8143875" cy="417909"/>
          </a:xfrm>
          <a:prstGeom prst="rect">
            <a:avLst/>
          </a:prstGeom>
          <a:noFill/>
          <a:ln/>
        </p:spPr>
        <p:txBody>
          <a:bodyPr wrap="none" lIns="0" tIns="0" rIns="0" bIns="0" rtlCol="0" anchor="t">
            <a:spAutoFit/>
          </a:bodyPr>
          <a:lstStyle/>
          <a:p>
            <a:pPr marL="0" indent="0" algn="l">
              <a:lnSpc>
                <a:spcPts val="3200"/>
              </a:lnSpc>
              <a:buNone/>
            </a:pPr>
            <a:r>
              <a:rPr lang="en-US" sz="2436" b="1" dirty="0">
                <a:solidFill>
                  <a:srgbClr val="E6F1FF"/>
                </a:solidFill>
                <a:latin typeface="Montserrat" pitchFamily="34" charset="0"/>
                <a:ea typeface="Montserrat" pitchFamily="34" charset="-122"/>
                <a:cs typeface="Montserrat" pitchFamily="34" charset="-120"/>
              </a:rPr>
              <a:t>TERMINOLOGIA ESSENCIAL</a:t>
            </a:r>
            <a:endParaRPr lang="en-US" sz="2436" dirty="0"/>
          </a:p>
        </p:txBody>
      </p:sp>
      <p:sp>
        <p:nvSpPr>
          <p:cNvPr id="6" name="Text 3"/>
          <p:cNvSpPr/>
          <p:nvPr/>
        </p:nvSpPr>
        <p:spPr>
          <a:xfrm>
            <a:off x="571500" y="846534"/>
            <a:ext cx="8143875" cy="226814"/>
          </a:xfrm>
          <a:prstGeom prst="rect">
            <a:avLst/>
          </a:prstGeom>
          <a:noFill/>
          <a:ln/>
        </p:spPr>
        <p:txBody>
          <a:bodyPr wrap="none" lIns="0" tIns="0" rIns="0" bIns="0" rtlCol="0" anchor="t">
            <a:spAutoFit/>
          </a:bodyPr>
          <a:lstStyle/>
          <a:p>
            <a:pPr marL="0" indent="0" algn="l">
              <a:lnSpc>
                <a:spcPts val="1600"/>
              </a:lnSpc>
              <a:buNone/>
            </a:pPr>
            <a:r>
              <a:rPr lang="en-US" sz="1269" dirty="0">
                <a:solidFill>
                  <a:srgbClr val="64FFDA"/>
                </a:solidFill>
                <a:latin typeface="Roboto Mono" pitchFamily="34" charset="0"/>
                <a:ea typeface="Roboto Mono" pitchFamily="34" charset="-122"/>
                <a:cs typeface="Roboto Mono" pitchFamily="34" charset="-120"/>
              </a:rPr>
              <a:t>IA, Machine Learning e Deep Learning</a:t>
            </a:r>
            <a:endParaRPr lang="en-US" sz="1269" dirty="0"/>
          </a:p>
        </p:txBody>
      </p:sp>
      <p:sp>
        <p:nvSpPr>
          <p:cNvPr id="7" name="Shape 4"/>
          <p:cNvSpPr/>
          <p:nvPr/>
        </p:nvSpPr>
        <p:spPr>
          <a:xfrm>
            <a:off x="1029872" y="970350"/>
            <a:ext cx="3571875" cy="3571875"/>
          </a:xfrm>
          <a:prstGeom prst="ellipse">
            <a:avLst/>
          </a:prstGeom>
          <a:solidFill>
            <a:srgbClr val="64FFDA">
              <a:alpha val="2000"/>
            </a:srgbClr>
          </a:solidFill>
          <a:ln w="18288">
            <a:solidFill>
              <a:srgbClr val="64FFDA">
                <a:alpha val="30000"/>
              </a:srgbClr>
            </a:solidFill>
            <a:prstDash val="solid"/>
          </a:ln>
        </p:spPr>
        <p:txBody>
          <a:bodyPr/>
          <a:lstStyle/>
          <a:p>
            <a:endParaRPr lang="pt-BR"/>
          </a:p>
        </p:txBody>
      </p:sp>
      <p:sp>
        <p:nvSpPr>
          <p:cNvPr id="8" name="Text 5"/>
          <p:cNvSpPr/>
          <p:nvPr/>
        </p:nvSpPr>
        <p:spPr>
          <a:xfrm>
            <a:off x="2121973" y="1113225"/>
            <a:ext cx="1387673" cy="417909"/>
          </a:xfrm>
          <a:prstGeom prst="rect">
            <a:avLst/>
          </a:prstGeom>
          <a:noFill/>
          <a:ln/>
        </p:spPr>
        <p:txBody>
          <a:bodyPr wrap="square" lIns="0" tIns="0" rIns="0" bIns="0" rtlCol="0" anchor="t">
            <a:spAutoFit/>
          </a:bodyPr>
          <a:lstStyle/>
          <a:p>
            <a:pPr marL="0" indent="0" algn="ctr">
              <a:lnSpc>
                <a:spcPts val="1600"/>
              </a:lnSpc>
              <a:buNone/>
            </a:pPr>
            <a:r>
              <a:rPr lang="en-US" sz="1193" b="1" dirty="0">
                <a:solidFill>
                  <a:srgbClr val="E6F1FF"/>
                </a:solidFill>
                <a:latin typeface="Montserrat" pitchFamily="34" charset="0"/>
                <a:ea typeface="Montserrat" pitchFamily="34" charset="-122"/>
                <a:cs typeface="Montserrat" pitchFamily="34" charset="-120"/>
              </a:rPr>
              <a:t>INTELIGÊNCIA
ARTIFICIAL (IA)</a:t>
            </a:r>
            <a:endParaRPr lang="en-US" sz="1193" dirty="0"/>
          </a:p>
        </p:txBody>
      </p:sp>
      <p:sp>
        <p:nvSpPr>
          <p:cNvPr id="9" name="Shape 6"/>
          <p:cNvSpPr/>
          <p:nvPr/>
        </p:nvSpPr>
        <p:spPr>
          <a:xfrm>
            <a:off x="1565653" y="2095491"/>
            <a:ext cx="2500313" cy="2500313"/>
          </a:xfrm>
          <a:prstGeom prst="ellipse">
            <a:avLst/>
          </a:prstGeom>
          <a:solidFill>
            <a:srgbClr val="64FFDA">
              <a:alpha val="5000"/>
            </a:srgbClr>
          </a:solidFill>
          <a:ln w="18288">
            <a:solidFill>
              <a:srgbClr val="64FFDA">
                <a:alpha val="60000"/>
              </a:srgbClr>
            </a:solidFill>
            <a:prstDash val="solid"/>
          </a:ln>
        </p:spPr>
        <p:txBody>
          <a:bodyPr/>
          <a:lstStyle/>
          <a:p>
            <a:endParaRPr lang="pt-BR"/>
          </a:p>
        </p:txBody>
      </p:sp>
      <p:sp>
        <p:nvSpPr>
          <p:cNvPr id="10" name="Text 7"/>
          <p:cNvSpPr/>
          <p:nvPr/>
        </p:nvSpPr>
        <p:spPr>
          <a:xfrm>
            <a:off x="2119294" y="2238366"/>
            <a:ext cx="1393031" cy="417909"/>
          </a:xfrm>
          <a:prstGeom prst="rect">
            <a:avLst/>
          </a:prstGeom>
          <a:noFill/>
          <a:ln/>
        </p:spPr>
        <p:txBody>
          <a:bodyPr wrap="square" lIns="0" tIns="0" rIns="0" bIns="0" rtlCol="0" anchor="t">
            <a:spAutoFit/>
          </a:bodyPr>
          <a:lstStyle/>
          <a:p>
            <a:pPr marL="0" indent="0" algn="ctr">
              <a:lnSpc>
                <a:spcPts val="1600"/>
              </a:lnSpc>
              <a:buNone/>
            </a:pPr>
            <a:r>
              <a:rPr lang="en-US" sz="1193" b="1" dirty="0">
                <a:solidFill>
                  <a:srgbClr val="E6F1FF"/>
                </a:solidFill>
                <a:latin typeface="Montserrat" pitchFamily="34" charset="0"/>
                <a:ea typeface="Montserrat" pitchFamily="34" charset="-122"/>
                <a:cs typeface="Montserrat" pitchFamily="34" charset="-120"/>
              </a:rPr>
              <a:t>MACHINE
LEARNING (ML)</a:t>
            </a:r>
            <a:endParaRPr lang="en-US" sz="1193" dirty="0"/>
          </a:p>
        </p:txBody>
      </p:sp>
      <p:sp>
        <p:nvSpPr>
          <p:cNvPr id="11" name="Shape 8"/>
          <p:cNvSpPr/>
          <p:nvPr/>
        </p:nvSpPr>
        <p:spPr>
          <a:xfrm>
            <a:off x="2101435" y="3024178"/>
            <a:ext cx="1428750" cy="1428750"/>
          </a:xfrm>
          <a:prstGeom prst="ellipse">
            <a:avLst/>
          </a:prstGeom>
          <a:solidFill>
            <a:srgbClr val="64FFDA">
              <a:alpha val="15000"/>
            </a:srgbClr>
          </a:solidFill>
          <a:ln w="18288">
            <a:solidFill>
              <a:srgbClr val="64FFDA"/>
            </a:solidFill>
            <a:prstDash val="solid"/>
          </a:ln>
        </p:spPr>
        <p:txBody>
          <a:bodyPr/>
          <a:lstStyle/>
          <a:p>
            <a:endParaRPr lang="pt-BR"/>
          </a:p>
        </p:txBody>
      </p:sp>
      <p:sp>
        <p:nvSpPr>
          <p:cNvPr id="12" name="Text 9"/>
          <p:cNvSpPr/>
          <p:nvPr/>
        </p:nvSpPr>
        <p:spPr>
          <a:xfrm>
            <a:off x="2263955" y="3495666"/>
            <a:ext cx="1103709" cy="485775"/>
          </a:xfrm>
          <a:prstGeom prst="rect">
            <a:avLst/>
          </a:prstGeom>
          <a:noFill/>
          <a:ln/>
        </p:spPr>
        <p:txBody>
          <a:bodyPr wrap="square" lIns="0" tIns="0" rIns="0" bIns="0" rtlCol="0" anchor="t">
            <a:spAutoFit/>
          </a:bodyPr>
          <a:lstStyle/>
          <a:p>
            <a:pPr marL="0" indent="0" algn="ctr">
              <a:lnSpc>
                <a:spcPts val="1900"/>
              </a:lnSpc>
              <a:buNone/>
            </a:pPr>
            <a:r>
              <a:rPr lang="en-US" sz="1397" b="1" dirty="0">
                <a:solidFill>
                  <a:srgbClr val="64FFDA"/>
                </a:solidFill>
                <a:latin typeface="Montserrat" pitchFamily="34" charset="0"/>
                <a:ea typeface="Montserrat" pitchFamily="34" charset="-122"/>
                <a:cs typeface="Montserrat" pitchFamily="34" charset="-120"/>
              </a:rPr>
              <a:t>DEEP
LEARNING</a:t>
            </a:r>
            <a:endParaRPr lang="en-US" sz="1397" dirty="0"/>
          </a:p>
        </p:txBody>
      </p:sp>
      <p:sp>
        <p:nvSpPr>
          <p:cNvPr id="13" name="Shape 10"/>
          <p:cNvSpPr/>
          <p:nvPr/>
        </p:nvSpPr>
        <p:spPr>
          <a:xfrm>
            <a:off x="5345897" y="942668"/>
            <a:ext cx="3369478" cy="1009055"/>
          </a:xfrm>
          <a:prstGeom prst="rect">
            <a:avLst/>
          </a:prstGeom>
          <a:solidFill>
            <a:srgbClr val="FFFFFF">
              <a:alpha val="3000"/>
            </a:srgbClr>
          </a:solidFill>
          <a:ln/>
        </p:spPr>
        <p:txBody>
          <a:bodyPr/>
          <a:lstStyle/>
          <a:p>
            <a:endParaRPr lang="pt-BR"/>
          </a:p>
        </p:txBody>
      </p:sp>
      <p:sp>
        <p:nvSpPr>
          <p:cNvPr id="14" name="Shape 11"/>
          <p:cNvSpPr/>
          <p:nvPr/>
        </p:nvSpPr>
        <p:spPr>
          <a:xfrm>
            <a:off x="5345897" y="942668"/>
            <a:ext cx="14288" cy="1009055"/>
          </a:xfrm>
          <a:prstGeom prst="rect">
            <a:avLst/>
          </a:prstGeom>
          <a:solidFill>
            <a:srgbClr val="64FFDA"/>
          </a:solidFill>
          <a:ln/>
        </p:spPr>
        <p:txBody>
          <a:bodyPr/>
          <a:lstStyle/>
          <a:p>
            <a:endParaRPr lang="pt-BR"/>
          </a:p>
        </p:txBody>
      </p:sp>
      <p:sp>
        <p:nvSpPr>
          <p:cNvPr id="15" name="Text 12"/>
          <p:cNvSpPr/>
          <p:nvPr/>
        </p:nvSpPr>
        <p:spPr>
          <a:xfrm>
            <a:off x="5488772" y="1085543"/>
            <a:ext cx="3083728" cy="173236"/>
          </a:xfrm>
          <a:prstGeom prst="rect">
            <a:avLst/>
          </a:prstGeom>
          <a:noFill/>
          <a:ln/>
        </p:spPr>
        <p:txBody>
          <a:bodyPr wrap="none" lIns="0" tIns="0" rIns="0" bIns="0" rtlCol="0" anchor="t">
            <a:spAutoFit/>
          </a:bodyPr>
          <a:lstStyle/>
          <a:p>
            <a:pPr marL="0" indent="0" algn="l">
              <a:lnSpc>
                <a:spcPts val="1400"/>
              </a:lnSpc>
              <a:buNone/>
            </a:pPr>
            <a:r>
              <a:rPr lang="en-US" sz="987" b="1" dirty="0">
                <a:solidFill>
                  <a:srgbClr val="64FFDA"/>
                </a:solidFill>
                <a:latin typeface="Montserrat" pitchFamily="34" charset="0"/>
                <a:ea typeface="Montserrat" pitchFamily="34" charset="-122"/>
                <a:cs typeface="Montserrat" pitchFamily="34" charset="-120"/>
              </a:rPr>
              <a:t>Inteligência Artificial (IA)</a:t>
            </a:r>
            <a:endParaRPr lang="en-US" sz="987" dirty="0"/>
          </a:p>
        </p:txBody>
      </p:sp>
      <p:sp>
        <p:nvSpPr>
          <p:cNvPr id="16" name="Text 13"/>
          <p:cNvSpPr/>
          <p:nvPr/>
        </p:nvSpPr>
        <p:spPr>
          <a:xfrm>
            <a:off x="5488772" y="1294498"/>
            <a:ext cx="3083728" cy="514350"/>
          </a:xfrm>
          <a:prstGeom prst="rect">
            <a:avLst/>
          </a:prstGeom>
          <a:noFill/>
          <a:ln/>
        </p:spPr>
        <p:txBody>
          <a:bodyPr wrap="square" lIns="0" tIns="0" rIns="0" bIns="0" rtlCol="0" anchor="t">
            <a:spAutoFit/>
          </a:bodyPr>
          <a:lstStyle/>
          <a:p>
            <a:pPr marL="0" indent="0" algn="l">
              <a:lnSpc>
                <a:spcPts val="1400"/>
              </a:lnSpc>
              <a:buNone/>
            </a:pPr>
            <a:r>
              <a:rPr lang="en-US" sz="834" dirty="0">
                <a:solidFill>
                  <a:srgbClr val="A8B2D1"/>
                </a:solidFill>
                <a:latin typeface="Open Sans" pitchFamily="34" charset="0"/>
                <a:ea typeface="Open Sans" pitchFamily="34" charset="-122"/>
                <a:cs typeface="Open Sans" pitchFamily="34" charset="-120"/>
              </a:rPr>
              <a:t>O conceito mais amplo. Qualquer técnica que permita aos computadores imitar a inteligência humana, lógica ou tomada de decisão.</a:t>
            </a:r>
            <a:endParaRPr lang="en-US" sz="834" dirty="0"/>
          </a:p>
        </p:txBody>
      </p:sp>
      <p:sp>
        <p:nvSpPr>
          <p:cNvPr id="17" name="Shape 14"/>
          <p:cNvSpPr/>
          <p:nvPr/>
        </p:nvSpPr>
        <p:spPr>
          <a:xfrm>
            <a:off x="5345897" y="2166035"/>
            <a:ext cx="3369478" cy="1009055"/>
          </a:xfrm>
          <a:prstGeom prst="rect">
            <a:avLst/>
          </a:prstGeom>
          <a:solidFill>
            <a:srgbClr val="FFFFFF">
              <a:alpha val="3000"/>
            </a:srgbClr>
          </a:solidFill>
          <a:ln/>
        </p:spPr>
        <p:txBody>
          <a:bodyPr/>
          <a:lstStyle/>
          <a:p>
            <a:endParaRPr lang="pt-BR"/>
          </a:p>
        </p:txBody>
      </p:sp>
      <p:sp>
        <p:nvSpPr>
          <p:cNvPr id="18" name="Shape 15"/>
          <p:cNvSpPr/>
          <p:nvPr/>
        </p:nvSpPr>
        <p:spPr>
          <a:xfrm>
            <a:off x="5345897" y="2166035"/>
            <a:ext cx="14288" cy="1009055"/>
          </a:xfrm>
          <a:prstGeom prst="rect">
            <a:avLst/>
          </a:prstGeom>
          <a:solidFill>
            <a:srgbClr val="64FFDA"/>
          </a:solidFill>
          <a:ln/>
        </p:spPr>
        <p:txBody>
          <a:bodyPr/>
          <a:lstStyle/>
          <a:p>
            <a:endParaRPr lang="pt-BR"/>
          </a:p>
        </p:txBody>
      </p:sp>
      <p:sp>
        <p:nvSpPr>
          <p:cNvPr id="19" name="Text 16"/>
          <p:cNvSpPr/>
          <p:nvPr/>
        </p:nvSpPr>
        <p:spPr>
          <a:xfrm>
            <a:off x="5488772" y="2308910"/>
            <a:ext cx="3083728" cy="173236"/>
          </a:xfrm>
          <a:prstGeom prst="rect">
            <a:avLst/>
          </a:prstGeom>
          <a:noFill/>
          <a:ln/>
        </p:spPr>
        <p:txBody>
          <a:bodyPr wrap="none" lIns="0" tIns="0" rIns="0" bIns="0" rtlCol="0" anchor="t">
            <a:spAutoFit/>
          </a:bodyPr>
          <a:lstStyle/>
          <a:p>
            <a:pPr marL="0" indent="0" algn="l">
              <a:lnSpc>
                <a:spcPts val="1400"/>
              </a:lnSpc>
              <a:buNone/>
            </a:pPr>
            <a:r>
              <a:rPr lang="en-US" sz="987" b="1" dirty="0">
                <a:solidFill>
                  <a:srgbClr val="64FFDA"/>
                </a:solidFill>
                <a:latin typeface="Montserrat" pitchFamily="34" charset="0"/>
                <a:ea typeface="Montserrat" pitchFamily="34" charset="-122"/>
                <a:cs typeface="Montserrat" pitchFamily="34" charset="-120"/>
              </a:rPr>
              <a:t>Machine Learning (ML)</a:t>
            </a:r>
            <a:endParaRPr lang="en-US" sz="987" dirty="0"/>
          </a:p>
        </p:txBody>
      </p:sp>
      <p:sp>
        <p:nvSpPr>
          <p:cNvPr id="20" name="Text 17"/>
          <p:cNvSpPr/>
          <p:nvPr/>
        </p:nvSpPr>
        <p:spPr>
          <a:xfrm>
            <a:off x="5488772" y="2517865"/>
            <a:ext cx="3083728" cy="514350"/>
          </a:xfrm>
          <a:prstGeom prst="rect">
            <a:avLst/>
          </a:prstGeom>
          <a:noFill/>
          <a:ln/>
        </p:spPr>
        <p:txBody>
          <a:bodyPr wrap="square" lIns="0" tIns="0" rIns="0" bIns="0" rtlCol="0" anchor="t">
            <a:spAutoFit/>
          </a:bodyPr>
          <a:lstStyle/>
          <a:p>
            <a:pPr marL="0" indent="0" algn="l">
              <a:lnSpc>
                <a:spcPts val="1400"/>
              </a:lnSpc>
              <a:buNone/>
            </a:pPr>
            <a:r>
              <a:rPr lang="en-US" sz="834" dirty="0">
                <a:solidFill>
                  <a:srgbClr val="A8B2D1"/>
                </a:solidFill>
                <a:latin typeface="Open Sans" pitchFamily="34" charset="0"/>
                <a:ea typeface="Open Sans" pitchFamily="34" charset="-122"/>
                <a:cs typeface="Open Sans" pitchFamily="34" charset="-120"/>
              </a:rPr>
              <a:t>Subcampo da IA. Algoritmos que aprendem padrões a partir de dados e melhoram com a experiência, sem serem explicitamente programados para cada regra.</a:t>
            </a:r>
            <a:endParaRPr lang="en-US" sz="834" dirty="0"/>
          </a:p>
        </p:txBody>
      </p:sp>
      <p:sp>
        <p:nvSpPr>
          <p:cNvPr id="21" name="Shape 18"/>
          <p:cNvSpPr/>
          <p:nvPr/>
        </p:nvSpPr>
        <p:spPr>
          <a:xfrm>
            <a:off x="5345897" y="3389402"/>
            <a:ext cx="3369478" cy="1180505"/>
          </a:xfrm>
          <a:prstGeom prst="rect">
            <a:avLst/>
          </a:prstGeom>
          <a:solidFill>
            <a:srgbClr val="FFFFFF">
              <a:alpha val="3000"/>
            </a:srgbClr>
          </a:solidFill>
          <a:ln/>
        </p:spPr>
        <p:txBody>
          <a:bodyPr/>
          <a:lstStyle/>
          <a:p>
            <a:endParaRPr lang="pt-BR"/>
          </a:p>
        </p:txBody>
      </p:sp>
      <p:sp>
        <p:nvSpPr>
          <p:cNvPr id="22" name="Shape 19"/>
          <p:cNvSpPr/>
          <p:nvPr/>
        </p:nvSpPr>
        <p:spPr>
          <a:xfrm>
            <a:off x="5345897" y="3389402"/>
            <a:ext cx="14288" cy="1180505"/>
          </a:xfrm>
          <a:prstGeom prst="rect">
            <a:avLst/>
          </a:prstGeom>
          <a:solidFill>
            <a:srgbClr val="64FFDA"/>
          </a:solidFill>
          <a:ln/>
        </p:spPr>
        <p:txBody>
          <a:bodyPr/>
          <a:lstStyle/>
          <a:p>
            <a:endParaRPr lang="pt-BR"/>
          </a:p>
        </p:txBody>
      </p:sp>
      <p:sp>
        <p:nvSpPr>
          <p:cNvPr id="23" name="Text 20"/>
          <p:cNvSpPr/>
          <p:nvPr/>
        </p:nvSpPr>
        <p:spPr>
          <a:xfrm>
            <a:off x="5488772" y="3532277"/>
            <a:ext cx="3083728" cy="173236"/>
          </a:xfrm>
          <a:prstGeom prst="rect">
            <a:avLst/>
          </a:prstGeom>
          <a:noFill/>
          <a:ln/>
        </p:spPr>
        <p:txBody>
          <a:bodyPr wrap="none" lIns="0" tIns="0" rIns="0" bIns="0" rtlCol="0" anchor="t">
            <a:spAutoFit/>
          </a:bodyPr>
          <a:lstStyle/>
          <a:p>
            <a:pPr marL="0" indent="0" algn="l">
              <a:lnSpc>
                <a:spcPts val="1400"/>
              </a:lnSpc>
              <a:buNone/>
            </a:pPr>
            <a:r>
              <a:rPr lang="en-US" sz="987" b="1" dirty="0">
                <a:solidFill>
                  <a:srgbClr val="64FFDA"/>
                </a:solidFill>
                <a:latin typeface="Montserrat" pitchFamily="34" charset="0"/>
                <a:ea typeface="Montserrat" pitchFamily="34" charset="-122"/>
                <a:cs typeface="Montserrat" pitchFamily="34" charset="-120"/>
              </a:rPr>
              <a:t>Deep Learning (DL)</a:t>
            </a:r>
            <a:endParaRPr lang="en-US" sz="987" dirty="0"/>
          </a:p>
        </p:txBody>
      </p:sp>
      <p:sp>
        <p:nvSpPr>
          <p:cNvPr id="24" name="Text 21"/>
          <p:cNvSpPr/>
          <p:nvPr/>
        </p:nvSpPr>
        <p:spPr>
          <a:xfrm>
            <a:off x="5488772" y="3741232"/>
            <a:ext cx="3083728" cy="685800"/>
          </a:xfrm>
          <a:prstGeom prst="rect">
            <a:avLst/>
          </a:prstGeom>
          <a:noFill/>
          <a:ln/>
        </p:spPr>
        <p:txBody>
          <a:bodyPr wrap="square" lIns="0" tIns="0" rIns="0" bIns="0" rtlCol="0" anchor="t">
            <a:spAutoFit/>
          </a:bodyPr>
          <a:lstStyle/>
          <a:p>
            <a:pPr marL="0" indent="0" algn="l">
              <a:lnSpc>
                <a:spcPts val="1400"/>
              </a:lnSpc>
              <a:buNone/>
            </a:pPr>
            <a:r>
              <a:rPr lang="en-US" sz="834" dirty="0">
                <a:solidFill>
                  <a:srgbClr val="A8B2D1"/>
                </a:solidFill>
                <a:latin typeface="Open Sans" pitchFamily="34" charset="0"/>
                <a:ea typeface="Open Sans" pitchFamily="34" charset="-122"/>
                <a:cs typeface="Open Sans" pitchFamily="34" charset="-120"/>
              </a:rPr>
              <a:t>Subcampo do ML. Redes neurais artificiais com muitas camadas (profundas) capazes de aprender representações complexas (imagens, texto, áudio). É a base da IA Generativa.</a:t>
            </a:r>
            <a:endParaRPr lang="en-US" sz="834"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name="Slide 64">
    <p:spTree>
      <p:nvGrpSpPr>
        <p:cNvPr id="1" name=""/>
        <p:cNvGrpSpPr/>
        <p:nvPr/>
      </p:nvGrpSpPr>
      <p:grpSpPr>
        <a:xfrm>
          <a:off x="0" y="0"/>
          <a:ext cx="0" cy="0"/>
          <a:chOff x="0" y="0"/>
          <a:chExt cx="0" cy="0"/>
        </a:xfrm>
      </p:grpSpPr>
      <p:sp>
        <p:nvSpPr>
          <p:cNvPr id="3" name="Shape 0"/>
          <p:cNvSpPr/>
          <p:nvPr/>
        </p:nvSpPr>
        <p:spPr>
          <a:xfrm>
            <a:off x="428625" y="428625"/>
            <a:ext cx="8286750" cy="716161"/>
          </a:xfrm>
          <a:prstGeom prst="rect">
            <a:avLst/>
          </a:prstGeom>
          <a:solidFill>
            <a:srgbClr val="000000">
              <a:alpha val="0"/>
            </a:srgbClr>
          </a:solidFill>
          <a:ln/>
        </p:spPr>
        <p:txBody>
          <a:bodyPr/>
          <a:lstStyle/>
          <a:p>
            <a:endParaRPr lang="pt-BR"/>
          </a:p>
        </p:txBody>
      </p:sp>
      <p:sp>
        <p:nvSpPr>
          <p:cNvPr id="4" name="Shape 1"/>
          <p:cNvSpPr/>
          <p:nvPr/>
        </p:nvSpPr>
        <p:spPr>
          <a:xfrm>
            <a:off x="428625" y="428625"/>
            <a:ext cx="28575" cy="716161"/>
          </a:xfrm>
          <a:prstGeom prst="rect">
            <a:avLst/>
          </a:prstGeom>
          <a:solidFill>
            <a:srgbClr val="64FFDA"/>
          </a:solidFill>
          <a:ln/>
        </p:spPr>
        <p:txBody>
          <a:bodyPr/>
          <a:lstStyle/>
          <a:p>
            <a:endParaRPr lang="pt-BR"/>
          </a:p>
        </p:txBody>
      </p:sp>
      <p:sp>
        <p:nvSpPr>
          <p:cNvPr id="5" name="Text 2"/>
          <p:cNvSpPr/>
          <p:nvPr/>
        </p:nvSpPr>
        <p:spPr>
          <a:xfrm>
            <a:off x="571500" y="428625"/>
            <a:ext cx="8143875" cy="417909"/>
          </a:xfrm>
          <a:prstGeom prst="rect">
            <a:avLst/>
          </a:prstGeom>
          <a:noFill/>
          <a:ln/>
        </p:spPr>
        <p:txBody>
          <a:bodyPr wrap="none" lIns="0" tIns="0" rIns="0" bIns="0" rtlCol="0" anchor="t">
            <a:spAutoFit/>
          </a:bodyPr>
          <a:lstStyle/>
          <a:p>
            <a:pPr marL="0" indent="0" algn="l">
              <a:lnSpc>
                <a:spcPts val="3200"/>
              </a:lnSpc>
              <a:buNone/>
            </a:pPr>
            <a:r>
              <a:rPr lang="en-US" sz="2436" b="1" dirty="0">
                <a:solidFill>
                  <a:srgbClr val="E6F1FF"/>
                </a:solidFill>
                <a:latin typeface="Montserrat" pitchFamily="34" charset="0"/>
                <a:ea typeface="Montserrat" pitchFamily="34" charset="-122"/>
                <a:cs typeface="Montserrat" pitchFamily="34" charset="-120"/>
              </a:rPr>
              <a:t>ENCERRAMENTO DO DIA 2</a:t>
            </a:r>
            <a:endParaRPr lang="en-US" sz="2436" dirty="0"/>
          </a:p>
        </p:txBody>
      </p:sp>
      <p:sp>
        <p:nvSpPr>
          <p:cNvPr id="6" name="Text 3"/>
          <p:cNvSpPr/>
          <p:nvPr/>
        </p:nvSpPr>
        <p:spPr>
          <a:xfrm>
            <a:off x="571500" y="917972"/>
            <a:ext cx="8143875" cy="226814"/>
          </a:xfrm>
          <a:prstGeom prst="rect">
            <a:avLst/>
          </a:prstGeom>
          <a:noFill/>
          <a:ln/>
        </p:spPr>
        <p:txBody>
          <a:bodyPr wrap="none" lIns="0" tIns="0" rIns="0" bIns="0" rtlCol="0" anchor="t">
            <a:spAutoFit/>
          </a:bodyPr>
          <a:lstStyle/>
          <a:p>
            <a:pPr marL="0" indent="0" algn="l">
              <a:lnSpc>
                <a:spcPts val="1600"/>
              </a:lnSpc>
              <a:buNone/>
            </a:pPr>
            <a:r>
              <a:rPr lang="en-US" sz="1269" dirty="0">
                <a:solidFill>
                  <a:srgbClr val="64FFDA"/>
                </a:solidFill>
                <a:latin typeface="Roboto Mono" pitchFamily="34" charset="0"/>
                <a:ea typeface="Roboto Mono" pitchFamily="34" charset="-122"/>
                <a:cs typeface="Roboto Mono" pitchFamily="34" charset="-120"/>
              </a:rPr>
              <a:t>Da Teoria à Prática</a:t>
            </a:r>
            <a:endParaRPr lang="en-US" sz="1269" dirty="0"/>
          </a:p>
        </p:txBody>
      </p:sp>
      <p:sp>
        <p:nvSpPr>
          <p:cNvPr id="7" name="Shape 4"/>
          <p:cNvSpPr/>
          <p:nvPr/>
        </p:nvSpPr>
        <p:spPr>
          <a:xfrm>
            <a:off x="428625" y="1430536"/>
            <a:ext cx="3929063" cy="2569964"/>
          </a:xfrm>
          <a:prstGeom prst="rect">
            <a:avLst/>
          </a:prstGeom>
          <a:solidFill>
            <a:srgbClr val="FFFFFF">
              <a:alpha val="3000"/>
            </a:srgbClr>
          </a:solidFill>
          <a:ln w="9144">
            <a:solidFill>
              <a:srgbClr val="FFFFFF">
                <a:alpha val="10000"/>
              </a:srgbClr>
            </a:solidFill>
            <a:prstDash val="solid"/>
          </a:ln>
        </p:spPr>
        <p:txBody>
          <a:bodyPr/>
          <a:lstStyle/>
          <a:p>
            <a:endParaRPr lang="pt-BR"/>
          </a:p>
        </p:txBody>
      </p:sp>
      <p:pic>
        <p:nvPicPr>
          <p:cNvPr id="8" name="Image 1" descr="preencoded.png"/>
          <p:cNvPicPr>
            <a:picLocks noChangeAspect="1"/>
          </p:cNvPicPr>
          <p:nvPr/>
        </p:nvPicPr>
        <p:blipFill>
          <a:blip r:embed="rId3"/>
          <a:stretch>
            <a:fillRect/>
          </a:stretch>
        </p:blipFill>
        <p:spPr>
          <a:xfrm>
            <a:off x="642938" y="1663601"/>
            <a:ext cx="128588" cy="171450"/>
          </a:xfrm>
          <a:prstGeom prst="rect">
            <a:avLst/>
          </a:prstGeom>
        </p:spPr>
      </p:pic>
      <p:sp>
        <p:nvSpPr>
          <p:cNvPr id="9" name="Text 5"/>
          <p:cNvSpPr/>
          <p:nvPr/>
        </p:nvSpPr>
        <p:spPr>
          <a:xfrm>
            <a:off x="878681" y="1644848"/>
            <a:ext cx="2173486" cy="208955"/>
          </a:xfrm>
          <a:prstGeom prst="rect">
            <a:avLst/>
          </a:prstGeom>
          <a:noFill/>
          <a:ln/>
        </p:spPr>
        <p:txBody>
          <a:bodyPr wrap="none" lIns="0" tIns="0" rIns="0" bIns="0" rtlCol="0" anchor="t">
            <a:spAutoFit/>
          </a:bodyPr>
          <a:lstStyle/>
          <a:p>
            <a:pPr marL="0" indent="0" algn="l">
              <a:lnSpc>
                <a:spcPts val="1600"/>
              </a:lnSpc>
              <a:buNone/>
            </a:pPr>
            <a:r>
              <a:rPr lang="en-US" sz="1193" b="1" dirty="0">
                <a:solidFill>
                  <a:srgbClr val="E6F1FF"/>
                </a:solidFill>
                <a:latin typeface="Montserrat" pitchFamily="34" charset="0"/>
                <a:ea typeface="Montserrat" pitchFamily="34" charset="-122"/>
                <a:cs typeface="Montserrat" pitchFamily="34" charset="-120"/>
              </a:rPr>
              <a:t>O que dominamos hoje:</a:t>
            </a:r>
            <a:endParaRPr lang="en-US" sz="1193" dirty="0"/>
          </a:p>
        </p:txBody>
      </p:sp>
      <p:pic>
        <p:nvPicPr>
          <p:cNvPr id="10" name="Image 2" descr="preencoded.png"/>
          <p:cNvPicPr>
            <a:picLocks noChangeAspect="1"/>
          </p:cNvPicPr>
          <p:nvPr/>
        </p:nvPicPr>
        <p:blipFill>
          <a:blip r:embed="rId4"/>
          <a:stretch>
            <a:fillRect/>
          </a:stretch>
        </p:blipFill>
        <p:spPr>
          <a:xfrm>
            <a:off x="642938" y="2048470"/>
            <a:ext cx="142875" cy="142875"/>
          </a:xfrm>
          <a:prstGeom prst="rect">
            <a:avLst/>
          </a:prstGeom>
        </p:spPr>
      </p:pic>
      <p:sp>
        <p:nvSpPr>
          <p:cNvPr id="11" name="Text 6"/>
          <p:cNvSpPr/>
          <p:nvPr/>
        </p:nvSpPr>
        <p:spPr>
          <a:xfrm>
            <a:off x="892969" y="2032397"/>
            <a:ext cx="1750219" cy="175022"/>
          </a:xfrm>
          <a:prstGeom prst="rect">
            <a:avLst/>
          </a:prstGeom>
          <a:noFill/>
          <a:ln/>
        </p:spPr>
        <p:txBody>
          <a:bodyPr wrap="none" lIns="0" tIns="0" rIns="0" bIns="0" rtlCol="0" anchor="t">
            <a:spAutoFit/>
          </a:bodyPr>
          <a:lstStyle/>
          <a:p>
            <a:pPr marL="0" indent="0" algn="l">
              <a:lnSpc>
                <a:spcPts val="1200"/>
              </a:lnSpc>
              <a:buNone/>
            </a:pPr>
            <a:r>
              <a:rPr lang="en-US" sz="942" dirty="0">
                <a:solidFill>
                  <a:srgbClr val="A8B2D1"/>
                </a:solidFill>
                <a:latin typeface="Open Sans" pitchFamily="34" charset="0"/>
                <a:ea typeface="Open Sans" pitchFamily="34" charset="-122"/>
                <a:cs typeface="Open Sans" pitchFamily="34" charset="-120"/>
              </a:rPr>
              <a:t>LGPD e Governança de Dados</a:t>
            </a:r>
            <a:endParaRPr lang="en-US" sz="942" dirty="0"/>
          </a:p>
        </p:txBody>
      </p:sp>
      <p:pic>
        <p:nvPicPr>
          <p:cNvPr id="12" name="Image 3" descr="preencoded.png"/>
          <p:cNvPicPr>
            <a:picLocks noChangeAspect="1"/>
          </p:cNvPicPr>
          <p:nvPr/>
        </p:nvPicPr>
        <p:blipFill>
          <a:blip r:embed="rId5"/>
          <a:stretch>
            <a:fillRect/>
          </a:stretch>
        </p:blipFill>
        <p:spPr>
          <a:xfrm>
            <a:off x="642938" y="2366367"/>
            <a:ext cx="142875" cy="142875"/>
          </a:xfrm>
          <a:prstGeom prst="rect">
            <a:avLst/>
          </a:prstGeom>
        </p:spPr>
      </p:pic>
      <p:sp>
        <p:nvSpPr>
          <p:cNvPr id="13" name="Text 7"/>
          <p:cNvSpPr/>
          <p:nvPr/>
        </p:nvSpPr>
        <p:spPr>
          <a:xfrm>
            <a:off x="892969" y="2350294"/>
            <a:ext cx="1596628" cy="175022"/>
          </a:xfrm>
          <a:prstGeom prst="rect">
            <a:avLst/>
          </a:prstGeom>
          <a:noFill/>
          <a:ln/>
        </p:spPr>
        <p:txBody>
          <a:bodyPr wrap="none" lIns="0" tIns="0" rIns="0" bIns="0" rtlCol="0" anchor="t">
            <a:spAutoFit/>
          </a:bodyPr>
          <a:lstStyle/>
          <a:p>
            <a:pPr marL="0" indent="0" algn="l">
              <a:lnSpc>
                <a:spcPts val="1200"/>
              </a:lnSpc>
              <a:buNone/>
            </a:pPr>
            <a:r>
              <a:rPr lang="en-US" sz="942" dirty="0">
                <a:solidFill>
                  <a:srgbClr val="A8B2D1"/>
                </a:solidFill>
                <a:latin typeface="Open Sans" pitchFamily="34" charset="0"/>
                <a:ea typeface="Open Sans" pitchFamily="34" charset="-122"/>
                <a:cs typeface="Open Sans" pitchFamily="34" charset="-120"/>
              </a:rPr>
              <a:t>Legal Operations (Gargalos)</a:t>
            </a:r>
            <a:endParaRPr lang="en-US" sz="942" dirty="0"/>
          </a:p>
        </p:txBody>
      </p:sp>
      <p:pic>
        <p:nvPicPr>
          <p:cNvPr id="14" name="Image 4" descr="preencoded.png"/>
          <p:cNvPicPr>
            <a:picLocks noChangeAspect="1"/>
          </p:cNvPicPr>
          <p:nvPr/>
        </p:nvPicPr>
        <p:blipFill>
          <a:blip r:embed="rId4"/>
          <a:stretch>
            <a:fillRect/>
          </a:stretch>
        </p:blipFill>
        <p:spPr>
          <a:xfrm>
            <a:off x="642938" y="2684264"/>
            <a:ext cx="142875" cy="142875"/>
          </a:xfrm>
          <a:prstGeom prst="rect">
            <a:avLst/>
          </a:prstGeom>
        </p:spPr>
      </p:pic>
      <p:sp>
        <p:nvSpPr>
          <p:cNvPr id="15" name="Text 8"/>
          <p:cNvSpPr/>
          <p:nvPr/>
        </p:nvSpPr>
        <p:spPr>
          <a:xfrm>
            <a:off x="892969" y="2668191"/>
            <a:ext cx="1485900" cy="175022"/>
          </a:xfrm>
          <a:prstGeom prst="rect">
            <a:avLst/>
          </a:prstGeom>
          <a:noFill/>
          <a:ln/>
        </p:spPr>
        <p:txBody>
          <a:bodyPr wrap="none" lIns="0" tIns="0" rIns="0" bIns="0" rtlCol="0" anchor="t">
            <a:spAutoFit/>
          </a:bodyPr>
          <a:lstStyle/>
          <a:p>
            <a:pPr marL="0" indent="0" algn="l">
              <a:lnSpc>
                <a:spcPts val="1200"/>
              </a:lnSpc>
              <a:buNone/>
            </a:pPr>
            <a:r>
              <a:rPr lang="en-US" sz="942" dirty="0">
                <a:solidFill>
                  <a:srgbClr val="A8B2D1"/>
                </a:solidFill>
                <a:latin typeface="Open Sans" pitchFamily="34" charset="0"/>
                <a:ea typeface="Open Sans" pitchFamily="34" charset="-122"/>
                <a:cs typeface="Open Sans" pitchFamily="34" charset="-120"/>
              </a:rPr>
              <a:t>Legal Design &amp; Visual Law</a:t>
            </a:r>
            <a:endParaRPr lang="en-US" sz="942" dirty="0"/>
          </a:p>
        </p:txBody>
      </p:sp>
      <p:pic>
        <p:nvPicPr>
          <p:cNvPr id="16" name="Image 5" descr="preencoded.png"/>
          <p:cNvPicPr>
            <a:picLocks noChangeAspect="1"/>
          </p:cNvPicPr>
          <p:nvPr/>
        </p:nvPicPr>
        <p:blipFill>
          <a:blip r:embed="rId5"/>
          <a:stretch>
            <a:fillRect/>
          </a:stretch>
        </p:blipFill>
        <p:spPr>
          <a:xfrm>
            <a:off x="642938" y="3002161"/>
            <a:ext cx="142875" cy="142875"/>
          </a:xfrm>
          <a:prstGeom prst="rect">
            <a:avLst/>
          </a:prstGeom>
        </p:spPr>
      </p:pic>
      <p:sp>
        <p:nvSpPr>
          <p:cNvPr id="17" name="Text 9"/>
          <p:cNvSpPr/>
          <p:nvPr/>
        </p:nvSpPr>
        <p:spPr>
          <a:xfrm>
            <a:off x="892969" y="2986088"/>
            <a:ext cx="1357313" cy="175022"/>
          </a:xfrm>
          <a:prstGeom prst="rect">
            <a:avLst/>
          </a:prstGeom>
          <a:noFill/>
          <a:ln/>
        </p:spPr>
        <p:txBody>
          <a:bodyPr wrap="none" lIns="0" tIns="0" rIns="0" bIns="0" rtlCol="0" anchor="t">
            <a:spAutoFit/>
          </a:bodyPr>
          <a:lstStyle/>
          <a:p>
            <a:pPr marL="0" indent="0" algn="l">
              <a:lnSpc>
                <a:spcPts val="1200"/>
              </a:lnSpc>
              <a:buNone/>
            </a:pPr>
            <a:r>
              <a:rPr lang="en-US" sz="942" dirty="0">
                <a:solidFill>
                  <a:srgbClr val="A8B2D1"/>
                </a:solidFill>
                <a:latin typeface="Open Sans" pitchFamily="34" charset="0"/>
                <a:ea typeface="Open Sans" pitchFamily="34" charset="-122"/>
                <a:cs typeface="Open Sans" pitchFamily="34" charset="-120"/>
              </a:rPr>
              <a:t>Auditoria de Algoritmos</a:t>
            </a:r>
            <a:endParaRPr lang="en-US" sz="942" dirty="0"/>
          </a:p>
        </p:txBody>
      </p:sp>
      <p:sp>
        <p:nvSpPr>
          <p:cNvPr id="18" name="Shape 10"/>
          <p:cNvSpPr/>
          <p:nvPr/>
        </p:nvSpPr>
        <p:spPr>
          <a:xfrm>
            <a:off x="4779169" y="1430536"/>
            <a:ext cx="3936206" cy="2569964"/>
          </a:xfrm>
          <a:prstGeom prst="rect">
            <a:avLst/>
          </a:prstGeom>
          <a:solidFill>
            <a:srgbClr val="64FFDA">
              <a:alpha val="5000"/>
            </a:srgbClr>
          </a:solidFill>
          <a:ln w="9144">
            <a:solidFill>
              <a:srgbClr val="64FFDA"/>
            </a:solidFill>
            <a:prstDash val="solid"/>
          </a:ln>
        </p:spPr>
        <p:txBody>
          <a:bodyPr/>
          <a:lstStyle/>
          <a:p>
            <a:endParaRPr lang="pt-BR"/>
          </a:p>
        </p:txBody>
      </p:sp>
      <p:pic>
        <p:nvPicPr>
          <p:cNvPr id="19" name="Image 6" descr="preencoded.png"/>
          <p:cNvPicPr>
            <a:picLocks noChangeAspect="1"/>
          </p:cNvPicPr>
          <p:nvPr/>
        </p:nvPicPr>
        <p:blipFill>
          <a:blip r:embed="rId6"/>
          <a:stretch>
            <a:fillRect/>
          </a:stretch>
        </p:blipFill>
        <p:spPr>
          <a:xfrm>
            <a:off x="6393656" y="1843980"/>
            <a:ext cx="714375" cy="571500"/>
          </a:xfrm>
          <a:prstGeom prst="rect">
            <a:avLst/>
          </a:prstGeom>
        </p:spPr>
      </p:pic>
      <p:sp>
        <p:nvSpPr>
          <p:cNvPr id="20" name="Text 11"/>
          <p:cNvSpPr/>
          <p:nvPr/>
        </p:nvSpPr>
        <p:spPr>
          <a:xfrm>
            <a:off x="5796260" y="2558355"/>
            <a:ext cx="1909167" cy="278606"/>
          </a:xfrm>
          <a:prstGeom prst="rect">
            <a:avLst/>
          </a:prstGeom>
          <a:noFill/>
          <a:ln/>
        </p:spPr>
        <p:txBody>
          <a:bodyPr wrap="none" lIns="0" tIns="0" rIns="0" bIns="0" rtlCol="0" anchor="t">
            <a:spAutoFit/>
          </a:bodyPr>
          <a:lstStyle/>
          <a:p>
            <a:pPr marL="0" indent="0" algn="ctr">
              <a:lnSpc>
                <a:spcPts val="2200"/>
              </a:lnSpc>
              <a:buNone/>
            </a:pPr>
            <a:r>
              <a:rPr lang="en-US" sz="1602" b="1" dirty="0">
                <a:solidFill>
                  <a:srgbClr val="FFFFFF"/>
                </a:solidFill>
                <a:latin typeface="Montserrat" pitchFamily="34" charset="0"/>
                <a:ea typeface="Montserrat" pitchFamily="34" charset="-122"/>
                <a:cs typeface="Montserrat" pitchFamily="34" charset="-120"/>
              </a:rPr>
              <a:t>AMANHÃ: DIA 3</a:t>
            </a:r>
            <a:endParaRPr lang="en-US" sz="1602" dirty="0"/>
          </a:p>
        </p:txBody>
      </p:sp>
      <p:sp>
        <p:nvSpPr>
          <p:cNvPr id="21" name="Text 12"/>
          <p:cNvSpPr/>
          <p:nvPr/>
        </p:nvSpPr>
        <p:spPr>
          <a:xfrm>
            <a:off x="5997178" y="2908399"/>
            <a:ext cx="1507331" cy="175022"/>
          </a:xfrm>
          <a:prstGeom prst="rect">
            <a:avLst/>
          </a:prstGeom>
          <a:noFill/>
          <a:ln/>
        </p:spPr>
        <p:txBody>
          <a:bodyPr wrap="none" lIns="0" tIns="0" rIns="0" bIns="0" rtlCol="0" anchor="t">
            <a:spAutoFit/>
          </a:bodyPr>
          <a:lstStyle/>
          <a:p>
            <a:pPr marL="0" indent="0" algn="ctr">
              <a:lnSpc>
                <a:spcPts val="1200"/>
              </a:lnSpc>
              <a:buNone/>
            </a:pPr>
            <a:r>
              <a:rPr lang="en-US" sz="942" dirty="0">
                <a:solidFill>
                  <a:srgbClr val="E6F1FF"/>
                </a:solidFill>
                <a:latin typeface="Open Sans" pitchFamily="34" charset="0"/>
                <a:ea typeface="Open Sans" pitchFamily="34" charset="-122"/>
                <a:cs typeface="Open Sans" pitchFamily="34" charset="-120"/>
              </a:rPr>
              <a:t>Mão na Massa (Hands-on)</a:t>
            </a:r>
            <a:endParaRPr lang="en-US" sz="942" dirty="0"/>
          </a:p>
        </p:txBody>
      </p:sp>
      <p:sp>
        <p:nvSpPr>
          <p:cNvPr id="22" name="Shape 13"/>
          <p:cNvSpPr/>
          <p:nvPr/>
        </p:nvSpPr>
        <p:spPr>
          <a:xfrm>
            <a:off x="5386388" y="3297734"/>
            <a:ext cx="1092994" cy="289322"/>
          </a:xfrm>
          <a:prstGeom prst="roundRect">
            <a:avLst/>
          </a:prstGeom>
          <a:solidFill>
            <a:srgbClr val="0A192F"/>
          </a:solidFill>
          <a:ln w="9144">
            <a:solidFill>
              <a:srgbClr val="64FFDA"/>
            </a:solidFill>
            <a:prstDash val="solid"/>
          </a:ln>
        </p:spPr>
        <p:txBody>
          <a:bodyPr/>
          <a:lstStyle/>
          <a:p>
            <a:endParaRPr lang="pt-BR"/>
          </a:p>
        </p:txBody>
      </p:sp>
      <p:pic>
        <p:nvPicPr>
          <p:cNvPr id="23" name="Image 7" descr="preencoded.png"/>
          <p:cNvPicPr>
            <a:picLocks noChangeAspect="1"/>
          </p:cNvPicPr>
          <p:nvPr/>
        </p:nvPicPr>
        <p:blipFill>
          <a:blip r:embed="rId7"/>
          <a:stretch>
            <a:fillRect/>
          </a:stretch>
        </p:blipFill>
        <p:spPr>
          <a:xfrm>
            <a:off x="5536406" y="3387030"/>
            <a:ext cx="125016" cy="100013"/>
          </a:xfrm>
          <a:prstGeom prst="rect">
            <a:avLst/>
          </a:prstGeom>
        </p:spPr>
      </p:pic>
      <p:sp>
        <p:nvSpPr>
          <p:cNvPr id="24" name="Text 14"/>
          <p:cNvSpPr/>
          <p:nvPr/>
        </p:nvSpPr>
        <p:spPr>
          <a:xfrm>
            <a:off x="5661422" y="3369171"/>
            <a:ext cx="667941" cy="132159"/>
          </a:xfrm>
          <a:prstGeom prst="rect">
            <a:avLst/>
          </a:prstGeom>
          <a:noFill/>
          <a:ln/>
        </p:spPr>
        <p:txBody>
          <a:bodyPr wrap="none" lIns="0" tIns="0" rIns="0" bIns="0" rtlCol="0" anchor="t">
            <a:spAutoFit/>
          </a:bodyPr>
          <a:lstStyle/>
          <a:p>
            <a:pPr marL="0" indent="0" algn="ctr">
              <a:lnSpc>
                <a:spcPts val="900"/>
              </a:lnSpc>
              <a:buNone/>
            </a:pPr>
            <a:r>
              <a:rPr lang="en-US" sz="727" dirty="0">
                <a:solidFill>
                  <a:srgbClr val="64FFDA"/>
                </a:solidFill>
                <a:latin typeface="Roboto Mono" pitchFamily="34" charset="0"/>
                <a:ea typeface="Roboto Mono" pitchFamily="34" charset="-122"/>
                <a:cs typeface="Roboto Mono" pitchFamily="34" charset="-120"/>
              </a:rPr>
              <a:t>Criar GPTs</a:t>
            </a:r>
            <a:endParaRPr lang="en-US" sz="727" dirty="0"/>
          </a:p>
        </p:txBody>
      </p:sp>
      <p:sp>
        <p:nvSpPr>
          <p:cNvPr id="25" name="Shape 15"/>
          <p:cNvSpPr/>
          <p:nvPr/>
        </p:nvSpPr>
        <p:spPr>
          <a:xfrm>
            <a:off x="6615113" y="3297734"/>
            <a:ext cx="1493044" cy="289322"/>
          </a:xfrm>
          <a:prstGeom prst="roundRect">
            <a:avLst/>
          </a:prstGeom>
          <a:solidFill>
            <a:srgbClr val="0A192F"/>
          </a:solidFill>
          <a:ln w="9144">
            <a:solidFill>
              <a:srgbClr val="64FFDA"/>
            </a:solidFill>
            <a:prstDash val="solid"/>
          </a:ln>
        </p:spPr>
        <p:txBody>
          <a:bodyPr/>
          <a:lstStyle/>
          <a:p>
            <a:endParaRPr lang="pt-BR"/>
          </a:p>
        </p:txBody>
      </p:sp>
      <p:pic>
        <p:nvPicPr>
          <p:cNvPr id="26" name="Image 8" descr="preencoded.png"/>
          <p:cNvPicPr>
            <a:picLocks noChangeAspect="1"/>
          </p:cNvPicPr>
          <p:nvPr/>
        </p:nvPicPr>
        <p:blipFill>
          <a:blip r:embed="rId8"/>
          <a:stretch>
            <a:fillRect/>
          </a:stretch>
        </p:blipFill>
        <p:spPr>
          <a:xfrm>
            <a:off x="6765131" y="3394174"/>
            <a:ext cx="100013" cy="100013"/>
          </a:xfrm>
          <a:prstGeom prst="rect">
            <a:avLst/>
          </a:prstGeom>
        </p:spPr>
      </p:pic>
      <p:sp>
        <p:nvSpPr>
          <p:cNvPr id="27" name="Text 16"/>
          <p:cNvSpPr/>
          <p:nvPr/>
        </p:nvSpPr>
        <p:spPr>
          <a:xfrm>
            <a:off x="6865144" y="3376315"/>
            <a:ext cx="1092994" cy="132159"/>
          </a:xfrm>
          <a:prstGeom prst="rect">
            <a:avLst/>
          </a:prstGeom>
          <a:noFill/>
          <a:ln/>
        </p:spPr>
        <p:txBody>
          <a:bodyPr wrap="none" lIns="0" tIns="0" rIns="0" bIns="0" rtlCol="0" anchor="t">
            <a:spAutoFit/>
          </a:bodyPr>
          <a:lstStyle/>
          <a:p>
            <a:pPr marL="0" indent="0" algn="ctr">
              <a:lnSpc>
                <a:spcPts val="900"/>
              </a:lnSpc>
              <a:buNone/>
            </a:pPr>
            <a:r>
              <a:rPr lang="en-US" sz="727" dirty="0">
                <a:solidFill>
                  <a:srgbClr val="64FFDA"/>
                </a:solidFill>
                <a:latin typeface="Roboto Mono" pitchFamily="34" charset="0"/>
                <a:ea typeface="Roboto Mono" pitchFamily="34" charset="-122"/>
                <a:cs typeface="Roboto Mono" pitchFamily="34" charset="-120"/>
              </a:rPr>
              <a:t>Prompts Avançados</a:t>
            </a:r>
            <a:endParaRPr lang="en-US" sz="727" dirty="0"/>
          </a:p>
        </p:txBody>
      </p:sp>
      <p:sp>
        <p:nvSpPr>
          <p:cNvPr id="28" name="Shape 17"/>
          <p:cNvSpPr/>
          <p:nvPr/>
        </p:nvSpPr>
        <p:spPr>
          <a:xfrm>
            <a:off x="428625" y="4214813"/>
            <a:ext cx="8286750" cy="500063"/>
          </a:xfrm>
          <a:prstGeom prst="rect">
            <a:avLst/>
          </a:prstGeom>
          <a:solidFill>
            <a:srgbClr val="FF6384">
              <a:alpha val="10000"/>
            </a:srgbClr>
          </a:solidFill>
          <a:ln/>
        </p:spPr>
        <p:txBody>
          <a:bodyPr/>
          <a:lstStyle/>
          <a:p>
            <a:endParaRPr lang="pt-BR"/>
          </a:p>
        </p:txBody>
      </p:sp>
      <p:sp>
        <p:nvSpPr>
          <p:cNvPr id="29" name="Shape 18"/>
          <p:cNvSpPr/>
          <p:nvPr/>
        </p:nvSpPr>
        <p:spPr>
          <a:xfrm>
            <a:off x="428625" y="4214813"/>
            <a:ext cx="28575" cy="500063"/>
          </a:xfrm>
          <a:prstGeom prst="rect">
            <a:avLst/>
          </a:prstGeom>
          <a:solidFill>
            <a:srgbClr val="FFCE56"/>
          </a:solidFill>
          <a:ln/>
        </p:spPr>
        <p:txBody>
          <a:bodyPr/>
          <a:lstStyle/>
          <a:p>
            <a:endParaRPr lang="pt-BR"/>
          </a:p>
        </p:txBody>
      </p:sp>
      <p:pic>
        <p:nvPicPr>
          <p:cNvPr id="30" name="Image 9" descr="preencoded.png"/>
          <p:cNvPicPr>
            <a:picLocks noChangeAspect="1"/>
          </p:cNvPicPr>
          <p:nvPr/>
        </p:nvPicPr>
        <p:blipFill>
          <a:blip r:embed="rId9"/>
          <a:stretch>
            <a:fillRect/>
          </a:stretch>
        </p:blipFill>
        <p:spPr>
          <a:xfrm>
            <a:off x="571500" y="4357688"/>
            <a:ext cx="214313" cy="214313"/>
          </a:xfrm>
          <a:prstGeom prst="rect">
            <a:avLst/>
          </a:prstGeom>
        </p:spPr>
      </p:pic>
      <p:sp>
        <p:nvSpPr>
          <p:cNvPr id="31" name="Text 19"/>
          <p:cNvSpPr/>
          <p:nvPr/>
        </p:nvSpPr>
        <p:spPr>
          <a:xfrm>
            <a:off x="928688" y="4367510"/>
            <a:ext cx="6388298" cy="194667"/>
          </a:xfrm>
          <a:prstGeom prst="rect">
            <a:avLst/>
          </a:prstGeom>
          <a:noFill/>
          <a:ln/>
        </p:spPr>
        <p:txBody>
          <a:bodyPr wrap="none" lIns="0" tIns="0" rIns="0" bIns="0" rtlCol="0" anchor="t">
            <a:spAutoFit/>
          </a:bodyPr>
          <a:lstStyle/>
          <a:p>
            <a:pPr marL="0" indent="0" algn="l">
              <a:lnSpc>
                <a:spcPts val="1400"/>
              </a:lnSpc>
              <a:buNone/>
            </a:pPr>
            <a:r>
              <a:rPr lang="en-US" sz="987" b="1" dirty="0">
                <a:solidFill>
                  <a:srgbClr val="E6F1FF"/>
                </a:solidFill>
                <a:latin typeface="Open Sans" pitchFamily="34" charset="0"/>
                <a:ea typeface="Open Sans" pitchFamily="34" charset="-122"/>
                <a:cs typeface="Open Sans" pitchFamily="34" charset="-120"/>
              </a:rPr>
              <a:t>Tarefa de Casa:</a:t>
            </a:r>
            <a:r>
              <a:rPr lang="en-US" sz="1050" dirty="0">
                <a:solidFill>
                  <a:srgbClr val="E6F1FF"/>
                </a:solidFill>
                <a:latin typeface="Open Sans" pitchFamily="34" charset="0"/>
                <a:ea typeface="Open Sans" pitchFamily="34" charset="-122"/>
                <a:cs typeface="Open Sans" pitchFamily="34" charset="-120"/>
              </a:rPr>
              <a:t> Traga seu notebook e um contrato real (anonimizado) para trabalharmos amanhã.</a:t>
            </a:r>
            <a:endParaRPr lang="en-US" sz="105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name="Slide 65">
    <p:spTree>
      <p:nvGrpSpPr>
        <p:cNvPr id="1" name=""/>
        <p:cNvGrpSpPr/>
        <p:nvPr/>
      </p:nvGrpSpPr>
      <p:grpSpPr>
        <a:xfrm>
          <a:off x="0" y="0"/>
          <a:ext cx="0" cy="0"/>
          <a:chOff x="0" y="0"/>
          <a:chExt cx="0" cy="0"/>
        </a:xfrm>
      </p:grpSpPr>
      <p:pic>
        <p:nvPicPr>
          <p:cNvPr id="3" name="Image 1" descr="preencoded.png"/>
          <p:cNvPicPr>
            <a:picLocks noChangeAspect="1"/>
          </p:cNvPicPr>
          <p:nvPr/>
        </p:nvPicPr>
        <p:blipFill>
          <a:blip r:embed="rId3"/>
          <a:stretch>
            <a:fillRect/>
          </a:stretch>
        </p:blipFill>
        <p:spPr>
          <a:xfrm>
            <a:off x="1893094" y="428625"/>
            <a:ext cx="5357813" cy="4286250"/>
          </a:xfrm>
          <a:prstGeom prst="rect">
            <a:avLst/>
          </a:prstGeom>
        </p:spPr>
      </p:pic>
      <p:sp>
        <p:nvSpPr>
          <p:cNvPr id="4" name="Text 0"/>
          <p:cNvSpPr/>
          <p:nvPr/>
        </p:nvSpPr>
        <p:spPr>
          <a:xfrm>
            <a:off x="3044130" y="778669"/>
            <a:ext cx="3055739" cy="169664"/>
          </a:xfrm>
          <a:prstGeom prst="rect">
            <a:avLst/>
          </a:prstGeom>
          <a:noFill/>
          <a:ln/>
        </p:spPr>
        <p:txBody>
          <a:bodyPr wrap="none" lIns="0" tIns="0" rIns="0" bIns="0" rtlCol="0" anchor="t">
            <a:spAutoFit/>
          </a:bodyPr>
          <a:lstStyle/>
          <a:p>
            <a:pPr marL="0" indent="0" algn="l">
              <a:lnSpc>
                <a:spcPts val="1200"/>
              </a:lnSpc>
              <a:buNone/>
            </a:pPr>
            <a:r>
              <a:rPr lang="en-US" sz="942" kern="0" spc="3" dirty="0">
                <a:solidFill>
                  <a:srgbClr val="64FFDA"/>
                </a:solidFill>
                <a:latin typeface="Roboto Mono" pitchFamily="34" charset="0"/>
                <a:ea typeface="Roboto Mono" pitchFamily="34" charset="-122"/>
                <a:cs typeface="Roboto Mono" pitchFamily="34" charset="-120"/>
              </a:rPr>
              <a:t>CURSO COMPLETO DE IA JURÍDICA</a:t>
            </a:r>
            <a:endParaRPr lang="en-US" sz="942" dirty="0"/>
          </a:p>
        </p:txBody>
      </p:sp>
      <p:sp>
        <p:nvSpPr>
          <p:cNvPr id="5" name="Text 1"/>
          <p:cNvSpPr/>
          <p:nvPr/>
        </p:nvSpPr>
        <p:spPr>
          <a:xfrm>
            <a:off x="3353098" y="1234083"/>
            <a:ext cx="2437805" cy="857250"/>
          </a:xfrm>
          <a:prstGeom prst="rect">
            <a:avLst/>
          </a:prstGeom>
          <a:noFill/>
          <a:ln/>
        </p:spPr>
        <p:txBody>
          <a:bodyPr wrap="none" lIns="0" tIns="0" rIns="0" bIns="0" rtlCol="0" anchor="t">
            <a:spAutoFit/>
          </a:bodyPr>
          <a:lstStyle/>
          <a:p>
            <a:pPr marL="0" indent="0" algn="l">
              <a:lnSpc>
                <a:spcPts val="6800"/>
              </a:lnSpc>
              <a:buNone/>
            </a:pPr>
            <a:r>
              <a:rPr lang="en-US" sz="6218" b="1" dirty="0">
                <a:solidFill>
                  <a:srgbClr val="FFFFFF"/>
                </a:solidFill>
                <a:latin typeface="Montserrat" pitchFamily="34" charset="0"/>
                <a:ea typeface="Montserrat" pitchFamily="34" charset="-122"/>
                <a:cs typeface="Montserrat" pitchFamily="34" charset="-120"/>
              </a:rPr>
              <a:t>DIA 3</a:t>
            </a:r>
            <a:endParaRPr lang="en-US" sz="6218" dirty="0"/>
          </a:p>
        </p:txBody>
      </p:sp>
      <p:sp>
        <p:nvSpPr>
          <p:cNvPr id="6" name="Text 2"/>
          <p:cNvSpPr/>
          <p:nvPr/>
        </p:nvSpPr>
        <p:spPr>
          <a:xfrm>
            <a:off x="2057400" y="2848570"/>
            <a:ext cx="5029200" cy="417909"/>
          </a:xfrm>
          <a:prstGeom prst="rect">
            <a:avLst/>
          </a:prstGeom>
          <a:noFill/>
          <a:ln/>
        </p:spPr>
        <p:txBody>
          <a:bodyPr wrap="none" lIns="0" tIns="0" rIns="0" bIns="0" rtlCol="0" anchor="t">
            <a:spAutoFit/>
          </a:bodyPr>
          <a:lstStyle/>
          <a:p>
            <a:pPr marL="0" indent="0" algn="ctr">
              <a:lnSpc>
                <a:spcPts val="3200"/>
              </a:lnSpc>
              <a:buNone/>
            </a:pPr>
            <a:r>
              <a:rPr lang="en-US" sz="2436" b="1" dirty="0">
                <a:solidFill>
                  <a:srgbClr val="E6F1FF"/>
                </a:solidFill>
                <a:latin typeface="Montserrat" pitchFamily="34" charset="0"/>
                <a:ea typeface="Montserrat" pitchFamily="34" charset="-122"/>
                <a:cs typeface="Montserrat" pitchFamily="34" charset="-120"/>
              </a:rPr>
              <a:t>A REVOLUÇÃO NA PRÁTICA</a:t>
            </a:r>
            <a:endParaRPr lang="en-US" sz="2436" dirty="0"/>
          </a:p>
        </p:txBody>
      </p:sp>
      <p:sp>
        <p:nvSpPr>
          <p:cNvPr id="7" name="Text 3"/>
          <p:cNvSpPr/>
          <p:nvPr/>
        </p:nvSpPr>
        <p:spPr>
          <a:xfrm>
            <a:off x="2610148" y="3409355"/>
            <a:ext cx="3923705" cy="312539"/>
          </a:xfrm>
          <a:prstGeom prst="rect">
            <a:avLst/>
          </a:prstGeom>
          <a:noFill/>
          <a:ln/>
        </p:spPr>
        <p:txBody>
          <a:bodyPr wrap="none" lIns="0" tIns="0" rIns="0" bIns="0" rtlCol="0" anchor="t">
            <a:spAutoFit/>
          </a:bodyPr>
          <a:lstStyle/>
          <a:p>
            <a:pPr marL="0" indent="0" algn="ctr">
              <a:lnSpc>
                <a:spcPts val="2200"/>
              </a:lnSpc>
              <a:buNone/>
            </a:pPr>
            <a:r>
              <a:rPr lang="en-US" sz="1704" dirty="0">
                <a:solidFill>
                  <a:srgbClr val="A8B2D1"/>
                </a:solidFill>
                <a:latin typeface="Open Sans" pitchFamily="34" charset="0"/>
                <a:ea typeface="Open Sans" pitchFamily="34" charset="-122"/>
                <a:cs typeface="Open Sans" pitchFamily="34" charset="-120"/>
              </a:rPr>
              <a:t>Oficina de Prompts &amp; Criação de GPTs</a:t>
            </a:r>
            <a:endParaRPr lang="en-US" sz="1704" dirty="0"/>
          </a:p>
        </p:txBody>
      </p:sp>
      <p:sp>
        <p:nvSpPr>
          <p:cNvPr id="8" name="Shape 4"/>
          <p:cNvSpPr/>
          <p:nvPr/>
        </p:nvSpPr>
        <p:spPr>
          <a:xfrm>
            <a:off x="3536156" y="3864769"/>
            <a:ext cx="500063" cy="500063"/>
          </a:xfrm>
          <a:prstGeom prst="ellipse">
            <a:avLst/>
          </a:prstGeom>
          <a:solidFill>
            <a:srgbClr val="64FFDA">
              <a:alpha val="10000"/>
            </a:srgbClr>
          </a:solidFill>
          <a:ln w="9144">
            <a:solidFill>
              <a:srgbClr val="64FFDA"/>
            </a:solidFill>
            <a:prstDash val="solid"/>
          </a:ln>
        </p:spPr>
        <p:txBody>
          <a:bodyPr/>
          <a:lstStyle/>
          <a:p>
            <a:endParaRPr lang="pt-BR"/>
          </a:p>
        </p:txBody>
      </p:sp>
      <p:pic>
        <p:nvPicPr>
          <p:cNvPr id="9" name="Image 2" descr="preencoded.png"/>
          <p:cNvPicPr>
            <a:picLocks noChangeAspect="1"/>
          </p:cNvPicPr>
          <p:nvPr/>
        </p:nvPicPr>
        <p:blipFill>
          <a:blip r:embed="rId4"/>
          <a:stretch>
            <a:fillRect/>
          </a:stretch>
        </p:blipFill>
        <p:spPr>
          <a:xfrm>
            <a:off x="3657600" y="4000500"/>
            <a:ext cx="257175" cy="228600"/>
          </a:xfrm>
          <a:prstGeom prst="rect">
            <a:avLst/>
          </a:prstGeom>
        </p:spPr>
      </p:pic>
      <p:sp>
        <p:nvSpPr>
          <p:cNvPr id="10" name="Shape 5"/>
          <p:cNvSpPr/>
          <p:nvPr/>
        </p:nvSpPr>
        <p:spPr>
          <a:xfrm>
            <a:off x="4321969" y="3864769"/>
            <a:ext cx="500063" cy="500063"/>
          </a:xfrm>
          <a:prstGeom prst="ellipse">
            <a:avLst/>
          </a:prstGeom>
          <a:solidFill>
            <a:srgbClr val="64FFDA">
              <a:alpha val="10000"/>
            </a:srgbClr>
          </a:solidFill>
          <a:ln w="9144">
            <a:solidFill>
              <a:srgbClr val="64FFDA"/>
            </a:solidFill>
            <a:prstDash val="solid"/>
          </a:ln>
        </p:spPr>
        <p:txBody>
          <a:bodyPr/>
          <a:lstStyle/>
          <a:p>
            <a:endParaRPr lang="pt-BR"/>
          </a:p>
        </p:txBody>
      </p:sp>
      <p:pic>
        <p:nvPicPr>
          <p:cNvPr id="11" name="Image 3" descr="preencoded.png"/>
          <p:cNvPicPr>
            <a:picLocks noChangeAspect="1"/>
          </p:cNvPicPr>
          <p:nvPr/>
        </p:nvPicPr>
        <p:blipFill>
          <a:blip r:embed="rId5"/>
          <a:stretch>
            <a:fillRect/>
          </a:stretch>
        </p:blipFill>
        <p:spPr>
          <a:xfrm>
            <a:off x="4429125" y="4000500"/>
            <a:ext cx="285750" cy="228600"/>
          </a:xfrm>
          <a:prstGeom prst="rect">
            <a:avLst/>
          </a:prstGeom>
        </p:spPr>
      </p:pic>
      <p:sp>
        <p:nvSpPr>
          <p:cNvPr id="12" name="Shape 6"/>
          <p:cNvSpPr/>
          <p:nvPr/>
        </p:nvSpPr>
        <p:spPr>
          <a:xfrm>
            <a:off x="5107781" y="3864769"/>
            <a:ext cx="500063" cy="500063"/>
          </a:xfrm>
          <a:prstGeom prst="ellipse">
            <a:avLst/>
          </a:prstGeom>
          <a:solidFill>
            <a:srgbClr val="64FFDA">
              <a:alpha val="10000"/>
            </a:srgbClr>
          </a:solidFill>
          <a:ln w="9144">
            <a:solidFill>
              <a:srgbClr val="64FFDA"/>
            </a:solidFill>
            <a:prstDash val="solid"/>
          </a:ln>
        </p:spPr>
        <p:txBody>
          <a:bodyPr/>
          <a:lstStyle/>
          <a:p>
            <a:endParaRPr lang="pt-BR"/>
          </a:p>
        </p:txBody>
      </p:sp>
      <p:pic>
        <p:nvPicPr>
          <p:cNvPr id="13" name="Image 4" descr="preencoded.png"/>
          <p:cNvPicPr>
            <a:picLocks noChangeAspect="1"/>
          </p:cNvPicPr>
          <p:nvPr/>
        </p:nvPicPr>
        <p:blipFill>
          <a:blip r:embed="rId6"/>
          <a:stretch>
            <a:fillRect/>
          </a:stretch>
        </p:blipFill>
        <p:spPr>
          <a:xfrm>
            <a:off x="5214938" y="4000500"/>
            <a:ext cx="285750" cy="228600"/>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BDA21-0B7F-330A-4AC5-8E9BE2C952BC}"/>
            </a:ext>
          </a:extLst>
        </p:cNvPr>
        <p:cNvGrpSpPr/>
        <p:nvPr/>
      </p:nvGrpSpPr>
      <p:grpSpPr>
        <a:xfrm>
          <a:off x="0" y="0"/>
          <a:ext cx="0" cy="0"/>
          <a:chOff x="0" y="0"/>
          <a:chExt cx="0" cy="0"/>
        </a:xfrm>
      </p:grpSpPr>
      <p:sp>
        <p:nvSpPr>
          <p:cNvPr id="3" name="Shape 0">
            <a:extLst>
              <a:ext uri="{FF2B5EF4-FFF2-40B4-BE49-F238E27FC236}">
                <a16:creationId xmlns:a16="http://schemas.microsoft.com/office/drawing/2014/main" id="{27754E18-6C34-6E07-5B6D-A8748FA3B159}"/>
              </a:ext>
            </a:extLst>
          </p:cNvPr>
          <p:cNvSpPr/>
          <p:nvPr/>
        </p:nvSpPr>
        <p:spPr>
          <a:xfrm>
            <a:off x="142875" y="390674"/>
            <a:ext cx="8286750" cy="716161"/>
          </a:xfrm>
          <a:prstGeom prst="rect">
            <a:avLst/>
          </a:prstGeom>
          <a:solidFill>
            <a:srgbClr val="000000">
              <a:alpha val="0"/>
            </a:srgbClr>
          </a:solidFill>
          <a:ln/>
        </p:spPr>
        <p:txBody>
          <a:bodyPr/>
          <a:lstStyle/>
          <a:p>
            <a:endParaRPr lang="pt-BR" dirty="0"/>
          </a:p>
        </p:txBody>
      </p:sp>
      <p:sp>
        <p:nvSpPr>
          <p:cNvPr id="4" name="Shape 1">
            <a:extLst>
              <a:ext uri="{FF2B5EF4-FFF2-40B4-BE49-F238E27FC236}">
                <a16:creationId xmlns:a16="http://schemas.microsoft.com/office/drawing/2014/main" id="{83D854C3-10C2-2A9B-2CF1-88F8971192B4}"/>
              </a:ext>
            </a:extLst>
          </p:cNvPr>
          <p:cNvSpPr/>
          <p:nvPr/>
        </p:nvSpPr>
        <p:spPr>
          <a:xfrm>
            <a:off x="428625" y="428625"/>
            <a:ext cx="28575" cy="716161"/>
          </a:xfrm>
          <a:prstGeom prst="rect">
            <a:avLst/>
          </a:prstGeom>
          <a:solidFill>
            <a:srgbClr val="64FFDA"/>
          </a:solidFill>
          <a:ln/>
        </p:spPr>
        <p:txBody>
          <a:bodyPr/>
          <a:lstStyle/>
          <a:p>
            <a:endParaRPr lang="pt-BR"/>
          </a:p>
        </p:txBody>
      </p:sp>
      <p:sp>
        <p:nvSpPr>
          <p:cNvPr id="5" name="Text 2">
            <a:extLst>
              <a:ext uri="{FF2B5EF4-FFF2-40B4-BE49-F238E27FC236}">
                <a16:creationId xmlns:a16="http://schemas.microsoft.com/office/drawing/2014/main" id="{3F78D835-61F8-6AF6-565D-A420C849AC31}"/>
              </a:ext>
            </a:extLst>
          </p:cNvPr>
          <p:cNvSpPr/>
          <p:nvPr/>
        </p:nvSpPr>
        <p:spPr>
          <a:xfrm>
            <a:off x="571500" y="428625"/>
            <a:ext cx="1437894" cy="389081"/>
          </a:xfrm>
          <a:prstGeom prst="rect">
            <a:avLst/>
          </a:prstGeom>
          <a:noFill/>
          <a:ln/>
        </p:spPr>
        <p:txBody>
          <a:bodyPr wrap="none" lIns="0" tIns="0" rIns="0" bIns="0" rtlCol="0" anchor="t">
            <a:spAutoFit/>
          </a:bodyPr>
          <a:lstStyle/>
          <a:p>
            <a:pPr marL="0" indent="0" algn="l">
              <a:lnSpc>
                <a:spcPts val="3200"/>
              </a:lnSpc>
              <a:buNone/>
            </a:pPr>
            <a:r>
              <a:rPr lang="en-US" sz="2436" b="1" dirty="0">
                <a:solidFill>
                  <a:srgbClr val="E6F1FF"/>
                </a:solidFill>
                <a:latin typeface="Montserrat" pitchFamily="34" charset="0"/>
              </a:rPr>
              <a:t>AGENDA</a:t>
            </a:r>
            <a:endParaRPr lang="en-US" sz="2436" dirty="0"/>
          </a:p>
        </p:txBody>
      </p:sp>
      <p:sp>
        <p:nvSpPr>
          <p:cNvPr id="6" name="Text 3">
            <a:extLst>
              <a:ext uri="{FF2B5EF4-FFF2-40B4-BE49-F238E27FC236}">
                <a16:creationId xmlns:a16="http://schemas.microsoft.com/office/drawing/2014/main" id="{4F78E04E-E986-6E9E-11D6-9633EE410F30}"/>
              </a:ext>
            </a:extLst>
          </p:cNvPr>
          <p:cNvSpPr/>
          <p:nvPr/>
        </p:nvSpPr>
        <p:spPr>
          <a:xfrm>
            <a:off x="571500" y="917972"/>
            <a:ext cx="3324628" cy="196208"/>
          </a:xfrm>
          <a:prstGeom prst="rect">
            <a:avLst/>
          </a:prstGeom>
          <a:noFill/>
          <a:ln/>
        </p:spPr>
        <p:txBody>
          <a:bodyPr wrap="none" lIns="0" tIns="0" rIns="0" bIns="0" rtlCol="0" anchor="t">
            <a:spAutoFit/>
          </a:bodyPr>
          <a:lstStyle/>
          <a:p>
            <a:pPr marL="0" indent="0" algn="l">
              <a:lnSpc>
                <a:spcPts val="1600"/>
              </a:lnSpc>
              <a:buNone/>
            </a:pPr>
            <a:r>
              <a:rPr lang="en-US" sz="1269" dirty="0" err="1">
                <a:solidFill>
                  <a:srgbClr val="64FFDA"/>
                </a:solidFill>
                <a:latin typeface="Roboto Mono" pitchFamily="34" charset="0"/>
                <a:ea typeface="Roboto Mono" pitchFamily="34" charset="-122"/>
              </a:rPr>
              <a:t>Inteligência</a:t>
            </a:r>
            <a:r>
              <a:rPr lang="en-US" sz="1269" dirty="0">
                <a:solidFill>
                  <a:srgbClr val="64FFDA"/>
                </a:solidFill>
                <a:latin typeface="Roboto Mono" pitchFamily="34" charset="0"/>
                <a:ea typeface="Roboto Mono" pitchFamily="34" charset="-122"/>
              </a:rPr>
              <a:t> Artificial no </a:t>
            </a:r>
            <a:r>
              <a:rPr lang="en-US" sz="1269" dirty="0" err="1">
                <a:solidFill>
                  <a:srgbClr val="64FFDA"/>
                </a:solidFill>
                <a:latin typeface="Roboto Mono" pitchFamily="34" charset="0"/>
                <a:ea typeface="Roboto Mono" pitchFamily="34" charset="-122"/>
              </a:rPr>
              <a:t>Direito</a:t>
            </a:r>
            <a:endParaRPr lang="en-US" sz="1269" dirty="0"/>
          </a:p>
        </p:txBody>
      </p:sp>
      <p:sp>
        <p:nvSpPr>
          <p:cNvPr id="8" name="Text 4">
            <a:extLst>
              <a:ext uri="{FF2B5EF4-FFF2-40B4-BE49-F238E27FC236}">
                <a16:creationId xmlns:a16="http://schemas.microsoft.com/office/drawing/2014/main" id="{7FAA5EEB-BE2A-FE08-E7C3-01F25792926E}"/>
              </a:ext>
            </a:extLst>
          </p:cNvPr>
          <p:cNvSpPr/>
          <p:nvPr/>
        </p:nvSpPr>
        <p:spPr>
          <a:xfrm>
            <a:off x="760809" y="1846659"/>
            <a:ext cx="65" cy="194284"/>
          </a:xfrm>
          <a:prstGeom prst="rect">
            <a:avLst/>
          </a:prstGeom>
          <a:noFill/>
          <a:ln/>
        </p:spPr>
        <p:txBody>
          <a:bodyPr wrap="none" lIns="0" tIns="0" rIns="0" bIns="0" rtlCol="0" anchor="t">
            <a:spAutoFit/>
          </a:bodyPr>
          <a:lstStyle/>
          <a:p>
            <a:pPr marL="0" indent="0" algn="l">
              <a:lnSpc>
                <a:spcPts val="1600"/>
              </a:lnSpc>
              <a:buNone/>
            </a:pPr>
            <a:endParaRPr lang="en-US" sz="1193" dirty="0"/>
          </a:p>
        </p:txBody>
      </p:sp>
      <p:pic>
        <p:nvPicPr>
          <p:cNvPr id="9" name="Image 2" descr="preencoded.png">
            <a:extLst>
              <a:ext uri="{FF2B5EF4-FFF2-40B4-BE49-F238E27FC236}">
                <a16:creationId xmlns:a16="http://schemas.microsoft.com/office/drawing/2014/main" id="{D9BA3239-A43D-FF38-7DA6-DE2FA8DF7911}"/>
              </a:ext>
            </a:extLst>
          </p:cNvPr>
          <p:cNvPicPr>
            <a:picLocks noChangeAspect="1"/>
          </p:cNvPicPr>
          <p:nvPr/>
        </p:nvPicPr>
        <p:blipFill>
          <a:blip r:embed="rId3"/>
          <a:stretch>
            <a:fillRect/>
          </a:stretch>
        </p:blipFill>
        <p:spPr>
          <a:xfrm>
            <a:off x="428625" y="2008063"/>
            <a:ext cx="214313" cy="128588"/>
          </a:xfrm>
          <a:prstGeom prst="rect">
            <a:avLst/>
          </a:prstGeom>
        </p:spPr>
      </p:pic>
      <p:sp>
        <p:nvSpPr>
          <p:cNvPr id="10" name="Text 5">
            <a:extLst>
              <a:ext uri="{FF2B5EF4-FFF2-40B4-BE49-F238E27FC236}">
                <a16:creationId xmlns:a16="http://schemas.microsoft.com/office/drawing/2014/main" id="{8CFFCCA0-7536-396C-1749-AC1E8AE7245D}"/>
              </a:ext>
            </a:extLst>
          </p:cNvPr>
          <p:cNvSpPr/>
          <p:nvPr/>
        </p:nvSpPr>
        <p:spPr>
          <a:xfrm>
            <a:off x="760874" y="1983283"/>
            <a:ext cx="3913635" cy="198131"/>
          </a:xfrm>
          <a:prstGeom prst="rect">
            <a:avLst/>
          </a:prstGeom>
          <a:noFill/>
          <a:ln/>
        </p:spPr>
        <p:txBody>
          <a:bodyPr wrap="none" lIns="0" tIns="0" rIns="0" bIns="0" rtlCol="0" anchor="t">
            <a:spAutoFit/>
          </a:bodyPr>
          <a:lstStyle/>
          <a:p>
            <a:pPr>
              <a:lnSpc>
                <a:spcPts val="1500"/>
              </a:lnSpc>
            </a:pPr>
            <a:r>
              <a:rPr lang="en-US" sz="1600" dirty="0">
                <a:solidFill>
                  <a:srgbClr val="E6F1FF"/>
                </a:solidFill>
                <a:latin typeface="Open Sans" pitchFamily="34" charset="0"/>
                <a:ea typeface="Open Sans" pitchFamily="34" charset="-122"/>
                <a:cs typeface="Open Sans" pitchFamily="34" charset="-120"/>
              </a:rPr>
              <a:t>Aula 1 – </a:t>
            </a:r>
            <a:r>
              <a:rPr lang="en-US" sz="1600" dirty="0" err="1">
                <a:solidFill>
                  <a:srgbClr val="E6F1FF"/>
                </a:solidFill>
                <a:latin typeface="Open Sans" pitchFamily="34" charset="0"/>
                <a:ea typeface="Open Sans" pitchFamily="34" charset="-122"/>
                <a:cs typeface="Open Sans" pitchFamily="34" charset="-120"/>
              </a:rPr>
              <a:t>Fundamentos</a:t>
            </a:r>
            <a:r>
              <a:rPr lang="en-US" sz="1600" dirty="0">
                <a:solidFill>
                  <a:srgbClr val="E6F1FF"/>
                </a:solidFill>
                <a:latin typeface="Open Sans" pitchFamily="34" charset="0"/>
                <a:ea typeface="Open Sans" pitchFamily="34" charset="-122"/>
                <a:cs typeface="Open Sans" pitchFamily="34" charset="-120"/>
              </a:rPr>
              <a:t> e </a:t>
            </a:r>
            <a:r>
              <a:rPr lang="en-US" sz="1600" dirty="0" err="1">
                <a:solidFill>
                  <a:srgbClr val="E6F1FF"/>
                </a:solidFill>
                <a:latin typeface="Open Sans" pitchFamily="34" charset="0"/>
                <a:ea typeface="Open Sans" pitchFamily="34" charset="-122"/>
                <a:cs typeface="Open Sans" pitchFamily="34" charset="-120"/>
              </a:rPr>
              <a:t>Arcabouço</a:t>
            </a:r>
            <a:r>
              <a:rPr lang="en-US" sz="1600" dirty="0">
                <a:solidFill>
                  <a:srgbClr val="E6F1FF"/>
                </a:solidFill>
                <a:latin typeface="Open Sans" pitchFamily="34" charset="0"/>
                <a:ea typeface="Open Sans" pitchFamily="34" charset="-122"/>
                <a:cs typeface="Open Sans" pitchFamily="34" charset="-120"/>
              </a:rPr>
              <a:t> Legal</a:t>
            </a:r>
          </a:p>
        </p:txBody>
      </p:sp>
      <p:pic>
        <p:nvPicPr>
          <p:cNvPr id="11" name="Image 3" descr="preencoded.png">
            <a:extLst>
              <a:ext uri="{FF2B5EF4-FFF2-40B4-BE49-F238E27FC236}">
                <a16:creationId xmlns:a16="http://schemas.microsoft.com/office/drawing/2014/main" id="{72825D28-FDF2-643C-3F58-314AA2529161}"/>
              </a:ext>
            </a:extLst>
          </p:cNvPr>
          <p:cNvPicPr>
            <a:picLocks noChangeAspect="1"/>
          </p:cNvPicPr>
          <p:nvPr/>
        </p:nvPicPr>
        <p:blipFill>
          <a:blip r:embed="rId3"/>
          <a:stretch>
            <a:fillRect/>
          </a:stretch>
        </p:blipFill>
        <p:spPr>
          <a:xfrm>
            <a:off x="428625" y="2391450"/>
            <a:ext cx="214313" cy="128588"/>
          </a:xfrm>
          <a:prstGeom prst="rect">
            <a:avLst/>
          </a:prstGeom>
        </p:spPr>
      </p:pic>
      <p:sp>
        <p:nvSpPr>
          <p:cNvPr id="12" name="Text 6">
            <a:extLst>
              <a:ext uri="{FF2B5EF4-FFF2-40B4-BE49-F238E27FC236}">
                <a16:creationId xmlns:a16="http://schemas.microsoft.com/office/drawing/2014/main" id="{2B30E994-2FE4-1244-9CE1-5AD0173E789F}"/>
              </a:ext>
            </a:extLst>
          </p:cNvPr>
          <p:cNvSpPr/>
          <p:nvPr/>
        </p:nvSpPr>
        <p:spPr>
          <a:xfrm>
            <a:off x="750094" y="2360611"/>
            <a:ext cx="3236079" cy="198131"/>
          </a:xfrm>
          <a:prstGeom prst="rect">
            <a:avLst/>
          </a:prstGeom>
          <a:noFill/>
          <a:ln/>
        </p:spPr>
        <p:txBody>
          <a:bodyPr wrap="none" lIns="0" tIns="0" rIns="0" bIns="0" rtlCol="0" anchor="t">
            <a:spAutoFit/>
          </a:bodyPr>
          <a:lstStyle/>
          <a:p>
            <a:pPr>
              <a:lnSpc>
                <a:spcPts val="1500"/>
              </a:lnSpc>
            </a:pPr>
            <a:r>
              <a:rPr lang="en-US" sz="1600" dirty="0">
                <a:solidFill>
                  <a:srgbClr val="E6F1FF"/>
                </a:solidFill>
                <a:latin typeface="Open Sans" pitchFamily="34" charset="0"/>
                <a:ea typeface="Open Sans" pitchFamily="34" charset="-122"/>
                <a:cs typeface="Open Sans" pitchFamily="34" charset="-120"/>
              </a:rPr>
              <a:t>Aula 2 – LGPD</a:t>
            </a:r>
            <a:r>
              <a:rPr lang="en-US" sz="1600">
                <a:solidFill>
                  <a:srgbClr val="E6F1FF"/>
                </a:solidFill>
                <a:latin typeface="Open Sans" pitchFamily="34" charset="0"/>
                <a:ea typeface="Open Sans" pitchFamily="34" charset="-122"/>
                <a:cs typeface="Open Sans" pitchFamily="34" charset="-120"/>
              </a:rPr>
              <a:t>, Ética</a:t>
            </a:r>
            <a:r>
              <a:rPr lang="en-US" sz="1600" dirty="0">
                <a:solidFill>
                  <a:srgbClr val="E6F1FF"/>
                </a:solidFill>
                <a:latin typeface="Open Sans" pitchFamily="34" charset="0"/>
                <a:ea typeface="Open Sans" pitchFamily="34" charset="-122"/>
                <a:cs typeface="Open Sans" pitchFamily="34" charset="-120"/>
              </a:rPr>
              <a:t> </a:t>
            </a:r>
            <a:r>
              <a:rPr lang="en-US" sz="1600">
                <a:solidFill>
                  <a:srgbClr val="E6F1FF"/>
                </a:solidFill>
                <a:latin typeface="Open Sans" pitchFamily="34" charset="0"/>
                <a:ea typeface="Open Sans" pitchFamily="34" charset="-122"/>
                <a:cs typeface="Open Sans" pitchFamily="34" charset="-120"/>
              </a:rPr>
              <a:t>e Governança</a:t>
            </a:r>
            <a:endParaRPr lang="en-US" sz="1600" dirty="0">
              <a:solidFill>
                <a:srgbClr val="E6F1FF"/>
              </a:solidFill>
              <a:latin typeface="Open Sans" pitchFamily="34" charset="0"/>
              <a:ea typeface="Open Sans" pitchFamily="34" charset="-122"/>
              <a:cs typeface="Open Sans" pitchFamily="34" charset="-120"/>
            </a:endParaRPr>
          </a:p>
        </p:txBody>
      </p:sp>
      <p:pic>
        <p:nvPicPr>
          <p:cNvPr id="13" name="Image 4" descr="preencoded.png">
            <a:extLst>
              <a:ext uri="{FF2B5EF4-FFF2-40B4-BE49-F238E27FC236}">
                <a16:creationId xmlns:a16="http://schemas.microsoft.com/office/drawing/2014/main" id="{F70A89DD-BCC9-0C6F-8FA7-1703C52DD58A}"/>
              </a:ext>
            </a:extLst>
          </p:cNvPr>
          <p:cNvPicPr>
            <a:picLocks noChangeAspect="1"/>
          </p:cNvPicPr>
          <p:nvPr/>
        </p:nvPicPr>
        <p:blipFill>
          <a:blip r:embed="rId3"/>
          <a:stretch>
            <a:fillRect/>
          </a:stretch>
        </p:blipFill>
        <p:spPr>
          <a:xfrm>
            <a:off x="428624" y="2848091"/>
            <a:ext cx="214313" cy="128588"/>
          </a:xfrm>
          <a:prstGeom prst="rect">
            <a:avLst/>
          </a:prstGeom>
        </p:spPr>
      </p:pic>
      <p:sp>
        <p:nvSpPr>
          <p:cNvPr id="14" name="Text 7">
            <a:extLst>
              <a:ext uri="{FF2B5EF4-FFF2-40B4-BE49-F238E27FC236}">
                <a16:creationId xmlns:a16="http://schemas.microsoft.com/office/drawing/2014/main" id="{1F8D8965-6095-8EEB-8493-54EC9D956467}"/>
              </a:ext>
            </a:extLst>
          </p:cNvPr>
          <p:cNvSpPr/>
          <p:nvPr/>
        </p:nvSpPr>
        <p:spPr>
          <a:xfrm>
            <a:off x="719733" y="2796944"/>
            <a:ext cx="4183646" cy="198131"/>
          </a:xfrm>
          <a:prstGeom prst="rect">
            <a:avLst/>
          </a:prstGeom>
          <a:noFill/>
          <a:ln/>
        </p:spPr>
        <p:txBody>
          <a:bodyPr wrap="none" lIns="0" tIns="0" rIns="0" bIns="0" rtlCol="0" anchor="t">
            <a:spAutoFit/>
          </a:bodyPr>
          <a:lstStyle/>
          <a:p>
            <a:pPr marL="0" indent="0" algn="l">
              <a:lnSpc>
                <a:spcPts val="1500"/>
              </a:lnSpc>
              <a:buNone/>
            </a:pPr>
            <a:r>
              <a:rPr lang="en-US" sz="1600" dirty="0">
                <a:solidFill>
                  <a:srgbClr val="FFFF00"/>
                </a:solidFill>
                <a:latin typeface="Open Sans" pitchFamily="34" charset="0"/>
                <a:ea typeface="Open Sans" pitchFamily="34" charset="-122"/>
                <a:cs typeface="Open Sans" pitchFamily="34" charset="-120"/>
              </a:rPr>
              <a:t>Aula 3 – </a:t>
            </a:r>
            <a:r>
              <a:rPr lang="en-US" sz="1600" dirty="0" err="1">
                <a:solidFill>
                  <a:srgbClr val="FFFF00"/>
                </a:solidFill>
                <a:latin typeface="Open Sans" pitchFamily="34" charset="0"/>
                <a:ea typeface="Open Sans" pitchFamily="34" charset="-122"/>
                <a:cs typeface="Open Sans" pitchFamily="34" charset="-120"/>
              </a:rPr>
              <a:t>Hads</a:t>
            </a:r>
            <a:r>
              <a:rPr lang="en-US" sz="1600" dirty="0">
                <a:solidFill>
                  <a:srgbClr val="FFFF00"/>
                </a:solidFill>
                <a:latin typeface="Open Sans" pitchFamily="34" charset="0"/>
                <a:ea typeface="Open Sans" pitchFamily="34" charset="-122"/>
                <a:cs typeface="Open Sans" pitchFamily="34" charset="-120"/>
              </a:rPr>
              <a:t>-on – Ferramentas e Prompts</a:t>
            </a:r>
            <a:endParaRPr lang="en-US" sz="1600" dirty="0">
              <a:solidFill>
                <a:srgbClr val="FFFF00"/>
              </a:solidFill>
            </a:endParaRPr>
          </a:p>
        </p:txBody>
      </p:sp>
      <p:sp>
        <p:nvSpPr>
          <p:cNvPr id="18" name="Text 9">
            <a:extLst>
              <a:ext uri="{FF2B5EF4-FFF2-40B4-BE49-F238E27FC236}">
                <a16:creationId xmlns:a16="http://schemas.microsoft.com/office/drawing/2014/main" id="{2C376560-CF16-C108-7CBF-E4FB8749D1B9}"/>
              </a:ext>
            </a:extLst>
          </p:cNvPr>
          <p:cNvSpPr/>
          <p:nvPr/>
        </p:nvSpPr>
        <p:spPr>
          <a:xfrm>
            <a:off x="5043488" y="1750219"/>
            <a:ext cx="65" cy="194284"/>
          </a:xfrm>
          <a:prstGeom prst="rect">
            <a:avLst/>
          </a:prstGeom>
          <a:noFill/>
          <a:ln/>
        </p:spPr>
        <p:txBody>
          <a:bodyPr wrap="none" lIns="0" tIns="0" rIns="0" bIns="0" rtlCol="0" anchor="t">
            <a:spAutoFit/>
          </a:bodyPr>
          <a:lstStyle/>
          <a:p>
            <a:pPr marL="0" indent="0" algn="l">
              <a:lnSpc>
                <a:spcPts val="1600"/>
              </a:lnSpc>
              <a:buNone/>
            </a:pPr>
            <a:endParaRPr lang="en-US" sz="1193" dirty="0"/>
          </a:p>
        </p:txBody>
      </p:sp>
      <p:sp>
        <p:nvSpPr>
          <p:cNvPr id="20" name="Text 10">
            <a:extLst>
              <a:ext uri="{FF2B5EF4-FFF2-40B4-BE49-F238E27FC236}">
                <a16:creationId xmlns:a16="http://schemas.microsoft.com/office/drawing/2014/main" id="{098A2BCA-0A01-30E5-BCB4-F8906971DBBB}"/>
              </a:ext>
            </a:extLst>
          </p:cNvPr>
          <p:cNvSpPr/>
          <p:nvPr/>
        </p:nvSpPr>
        <p:spPr>
          <a:xfrm>
            <a:off x="5107781" y="2137767"/>
            <a:ext cx="3607594" cy="174215"/>
          </a:xfrm>
          <a:prstGeom prst="rect">
            <a:avLst/>
          </a:prstGeom>
          <a:noFill/>
          <a:ln/>
        </p:spPr>
        <p:txBody>
          <a:bodyPr wrap="square" lIns="0" tIns="0" rIns="0" bIns="0" rtlCol="0" anchor="t">
            <a:spAutoFit/>
          </a:bodyPr>
          <a:lstStyle/>
          <a:p>
            <a:pPr marL="0" indent="0" algn="l">
              <a:lnSpc>
                <a:spcPts val="1500"/>
              </a:lnSpc>
              <a:buNone/>
            </a:pPr>
            <a:endParaRPr lang="en-US" sz="885" dirty="0"/>
          </a:p>
        </p:txBody>
      </p:sp>
      <p:sp>
        <p:nvSpPr>
          <p:cNvPr id="22" name="Text 11">
            <a:extLst>
              <a:ext uri="{FF2B5EF4-FFF2-40B4-BE49-F238E27FC236}">
                <a16:creationId xmlns:a16="http://schemas.microsoft.com/office/drawing/2014/main" id="{9028DAAA-FB72-5DBF-BD4C-FF811CBCCCA1}"/>
              </a:ext>
            </a:extLst>
          </p:cNvPr>
          <p:cNvSpPr/>
          <p:nvPr/>
        </p:nvSpPr>
        <p:spPr>
          <a:xfrm>
            <a:off x="5107781" y="2652117"/>
            <a:ext cx="3602236" cy="176010"/>
          </a:xfrm>
          <a:prstGeom prst="rect">
            <a:avLst/>
          </a:prstGeom>
          <a:noFill/>
          <a:ln/>
        </p:spPr>
        <p:txBody>
          <a:bodyPr wrap="square" lIns="0" tIns="0" rIns="0" bIns="0" rtlCol="0" anchor="t">
            <a:spAutoFit/>
          </a:bodyPr>
          <a:lstStyle/>
          <a:p>
            <a:pPr marL="0" indent="0" algn="l">
              <a:lnSpc>
                <a:spcPts val="1500"/>
              </a:lnSpc>
              <a:buNone/>
            </a:pPr>
            <a:endParaRPr lang="en-US" sz="885" dirty="0"/>
          </a:p>
        </p:txBody>
      </p:sp>
      <p:sp>
        <p:nvSpPr>
          <p:cNvPr id="24" name="Text 12">
            <a:extLst>
              <a:ext uri="{FF2B5EF4-FFF2-40B4-BE49-F238E27FC236}">
                <a16:creationId xmlns:a16="http://schemas.microsoft.com/office/drawing/2014/main" id="{896A9A54-9E1C-12C3-F243-3C5959F13ED3}"/>
              </a:ext>
            </a:extLst>
          </p:cNvPr>
          <p:cNvSpPr/>
          <p:nvPr/>
        </p:nvSpPr>
        <p:spPr>
          <a:xfrm>
            <a:off x="5107781" y="2973586"/>
            <a:ext cx="65" cy="174215"/>
          </a:xfrm>
          <a:prstGeom prst="rect">
            <a:avLst/>
          </a:prstGeom>
          <a:noFill/>
          <a:ln/>
        </p:spPr>
        <p:txBody>
          <a:bodyPr wrap="none" lIns="0" tIns="0" rIns="0" bIns="0" rtlCol="0" anchor="t">
            <a:spAutoFit/>
          </a:bodyPr>
          <a:lstStyle/>
          <a:p>
            <a:pPr marL="0" indent="0" algn="l">
              <a:lnSpc>
                <a:spcPts val="1500"/>
              </a:lnSpc>
              <a:buNone/>
            </a:pPr>
            <a:endParaRPr lang="en-US" sz="885" dirty="0"/>
          </a:p>
        </p:txBody>
      </p:sp>
      <p:sp>
        <p:nvSpPr>
          <p:cNvPr id="26" name="Text 13">
            <a:extLst>
              <a:ext uri="{FF2B5EF4-FFF2-40B4-BE49-F238E27FC236}">
                <a16:creationId xmlns:a16="http://schemas.microsoft.com/office/drawing/2014/main" id="{3076C8BA-3B8B-DBCA-5A7F-115537433821}"/>
              </a:ext>
            </a:extLst>
          </p:cNvPr>
          <p:cNvSpPr/>
          <p:nvPr/>
        </p:nvSpPr>
        <p:spPr>
          <a:xfrm>
            <a:off x="5107781" y="3295055"/>
            <a:ext cx="65" cy="174215"/>
          </a:xfrm>
          <a:prstGeom prst="rect">
            <a:avLst/>
          </a:prstGeom>
          <a:noFill/>
          <a:ln/>
        </p:spPr>
        <p:txBody>
          <a:bodyPr wrap="none" lIns="0" tIns="0" rIns="0" bIns="0" rtlCol="0" anchor="t">
            <a:spAutoFit/>
          </a:bodyPr>
          <a:lstStyle/>
          <a:p>
            <a:pPr marL="0" indent="0" algn="l">
              <a:lnSpc>
                <a:spcPts val="1500"/>
              </a:lnSpc>
              <a:buNone/>
            </a:pPr>
            <a:endParaRPr lang="en-US" sz="885" dirty="0"/>
          </a:p>
        </p:txBody>
      </p:sp>
      <p:sp>
        <p:nvSpPr>
          <p:cNvPr id="27" name="Shape 14">
            <a:extLst>
              <a:ext uri="{FF2B5EF4-FFF2-40B4-BE49-F238E27FC236}">
                <a16:creationId xmlns:a16="http://schemas.microsoft.com/office/drawing/2014/main" id="{AB007DB6-B684-3C1A-8DE6-B92DD01A21E7}"/>
              </a:ext>
            </a:extLst>
          </p:cNvPr>
          <p:cNvSpPr/>
          <p:nvPr/>
        </p:nvSpPr>
        <p:spPr>
          <a:xfrm>
            <a:off x="428625" y="4150519"/>
            <a:ext cx="8286750" cy="564356"/>
          </a:xfrm>
          <a:prstGeom prst="rect">
            <a:avLst/>
          </a:prstGeom>
          <a:solidFill>
            <a:srgbClr val="FFFFFF">
              <a:alpha val="5000"/>
            </a:srgbClr>
          </a:solidFill>
          <a:ln/>
        </p:spPr>
        <p:txBody>
          <a:bodyPr/>
          <a:lstStyle/>
          <a:p>
            <a:endParaRPr lang="pt-BR"/>
          </a:p>
        </p:txBody>
      </p:sp>
      <p:pic>
        <p:nvPicPr>
          <p:cNvPr id="28" name="Image 11" descr="preencoded.png">
            <a:extLst>
              <a:ext uri="{FF2B5EF4-FFF2-40B4-BE49-F238E27FC236}">
                <a16:creationId xmlns:a16="http://schemas.microsoft.com/office/drawing/2014/main" id="{641E806D-8742-FECA-B05D-1574DEDCC750}"/>
              </a:ext>
            </a:extLst>
          </p:cNvPr>
          <p:cNvPicPr>
            <a:picLocks noChangeAspect="1"/>
          </p:cNvPicPr>
          <p:nvPr/>
        </p:nvPicPr>
        <p:blipFill>
          <a:blip r:embed="rId4"/>
          <a:stretch>
            <a:fillRect/>
          </a:stretch>
        </p:blipFill>
        <p:spPr>
          <a:xfrm>
            <a:off x="719733" y="4282678"/>
            <a:ext cx="96441" cy="128588"/>
          </a:xfrm>
          <a:prstGeom prst="rect">
            <a:avLst/>
          </a:prstGeom>
        </p:spPr>
      </p:pic>
      <p:sp>
        <p:nvSpPr>
          <p:cNvPr id="29" name="Text 15">
            <a:extLst>
              <a:ext uri="{FF2B5EF4-FFF2-40B4-BE49-F238E27FC236}">
                <a16:creationId xmlns:a16="http://schemas.microsoft.com/office/drawing/2014/main" id="{3C55E8EC-8EDD-E8FA-8B0A-39F27E9AFAB9}"/>
              </a:ext>
            </a:extLst>
          </p:cNvPr>
          <p:cNvSpPr/>
          <p:nvPr/>
        </p:nvSpPr>
        <p:spPr>
          <a:xfrm>
            <a:off x="887611" y="4257675"/>
            <a:ext cx="7536656" cy="175022"/>
          </a:xfrm>
          <a:prstGeom prst="rect">
            <a:avLst/>
          </a:prstGeom>
          <a:noFill/>
          <a:ln/>
        </p:spPr>
        <p:txBody>
          <a:bodyPr wrap="none" lIns="0" tIns="0" rIns="0" bIns="0" rtlCol="0" anchor="t">
            <a:spAutoFit/>
          </a:bodyPr>
          <a:lstStyle/>
          <a:p>
            <a:pPr marL="0" indent="0" algn="ctr">
              <a:lnSpc>
                <a:spcPts val="1200"/>
              </a:lnSpc>
              <a:buNone/>
            </a:pPr>
            <a:r>
              <a:rPr lang="en-US" sz="942" dirty="0">
                <a:solidFill>
                  <a:srgbClr val="E6F1FF"/>
                </a:solidFill>
                <a:latin typeface="Open Sans" pitchFamily="34" charset="0"/>
                <a:ea typeface="Open Sans" pitchFamily="34" charset="-122"/>
                <a:cs typeface="Open Sans" pitchFamily="34" charset="-120"/>
              </a:rPr>
              <a:t>Este dia estabelece a base conceitual para tudo que vem depois. Sem entender os fundamentos, as técnicas avançadas não farão</a:t>
            </a:r>
            <a:endParaRPr lang="en-US" sz="942" dirty="0"/>
          </a:p>
        </p:txBody>
      </p:sp>
      <p:sp>
        <p:nvSpPr>
          <p:cNvPr id="30" name="Text 16">
            <a:extLst>
              <a:ext uri="{FF2B5EF4-FFF2-40B4-BE49-F238E27FC236}">
                <a16:creationId xmlns:a16="http://schemas.microsoft.com/office/drawing/2014/main" id="{2C553DE5-EE71-9737-39BF-4C4D6B1597E0}"/>
              </a:ext>
            </a:extLst>
          </p:cNvPr>
          <p:cNvSpPr/>
          <p:nvPr/>
        </p:nvSpPr>
        <p:spPr>
          <a:xfrm>
            <a:off x="4340721" y="4432697"/>
            <a:ext cx="462558" cy="175022"/>
          </a:xfrm>
          <a:prstGeom prst="rect">
            <a:avLst/>
          </a:prstGeom>
          <a:noFill/>
          <a:ln/>
        </p:spPr>
        <p:txBody>
          <a:bodyPr wrap="none" lIns="0" tIns="0" rIns="0" bIns="0" rtlCol="0" anchor="t">
            <a:spAutoFit/>
          </a:bodyPr>
          <a:lstStyle/>
          <a:p>
            <a:pPr marL="0" indent="0" algn="ctr">
              <a:lnSpc>
                <a:spcPts val="1200"/>
              </a:lnSpc>
              <a:buNone/>
            </a:pPr>
            <a:r>
              <a:rPr lang="en-US" sz="942" dirty="0">
                <a:solidFill>
                  <a:srgbClr val="E6F1FF"/>
                </a:solidFill>
                <a:latin typeface="Open Sans" pitchFamily="34" charset="0"/>
                <a:ea typeface="Open Sans" pitchFamily="34" charset="-122"/>
                <a:cs typeface="Open Sans" pitchFamily="34" charset="-120"/>
              </a:rPr>
              <a:t>sentido.</a:t>
            </a:r>
            <a:endParaRPr lang="en-US" sz="942" dirty="0"/>
          </a:p>
        </p:txBody>
      </p:sp>
    </p:spTree>
    <p:extLst>
      <p:ext uri="{BB962C8B-B14F-4D97-AF65-F5344CB8AC3E}">
        <p14:creationId xmlns:p14="http://schemas.microsoft.com/office/powerpoint/2010/main" val="6718437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name="Slide 66">
    <p:spTree>
      <p:nvGrpSpPr>
        <p:cNvPr id="1" name=""/>
        <p:cNvGrpSpPr/>
        <p:nvPr/>
      </p:nvGrpSpPr>
      <p:grpSpPr>
        <a:xfrm>
          <a:off x="0" y="0"/>
          <a:ext cx="0" cy="0"/>
          <a:chOff x="0" y="0"/>
          <a:chExt cx="0" cy="0"/>
        </a:xfrm>
      </p:grpSpPr>
      <p:sp>
        <p:nvSpPr>
          <p:cNvPr id="3" name="Shape 0"/>
          <p:cNvSpPr/>
          <p:nvPr/>
        </p:nvSpPr>
        <p:spPr>
          <a:xfrm>
            <a:off x="428625" y="428625"/>
            <a:ext cx="8286750" cy="716161"/>
          </a:xfrm>
          <a:prstGeom prst="rect">
            <a:avLst/>
          </a:prstGeom>
          <a:solidFill>
            <a:srgbClr val="000000">
              <a:alpha val="0"/>
            </a:srgbClr>
          </a:solidFill>
          <a:ln/>
        </p:spPr>
        <p:txBody>
          <a:bodyPr/>
          <a:lstStyle/>
          <a:p>
            <a:endParaRPr lang="pt-BR"/>
          </a:p>
        </p:txBody>
      </p:sp>
      <p:sp>
        <p:nvSpPr>
          <p:cNvPr id="4" name="Shape 1"/>
          <p:cNvSpPr/>
          <p:nvPr/>
        </p:nvSpPr>
        <p:spPr>
          <a:xfrm>
            <a:off x="428625" y="428625"/>
            <a:ext cx="28575" cy="716161"/>
          </a:xfrm>
          <a:prstGeom prst="rect">
            <a:avLst/>
          </a:prstGeom>
          <a:solidFill>
            <a:srgbClr val="64FFDA"/>
          </a:solidFill>
          <a:ln/>
        </p:spPr>
        <p:txBody>
          <a:bodyPr/>
          <a:lstStyle/>
          <a:p>
            <a:endParaRPr lang="pt-BR"/>
          </a:p>
        </p:txBody>
      </p:sp>
      <p:sp>
        <p:nvSpPr>
          <p:cNvPr id="5" name="Text 2"/>
          <p:cNvSpPr/>
          <p:nvPr/>
        </p:nvSpPr>
        <p:spPr>
          <a:xfrm>
            <a:off x="571500" y="428625"/>
            <a:ext cx="8143875" cy="417909"/>
          </a:xfrm>
          <a:prstGeom prst="rect">
            <a:avLst/>
          </a:prstGeom>
          <a:noFill/>
          <a:ln/>
        </p:spPr>
        <p:txBody>
          <a:bodyPr wrap="none" lIns="0" tIns="0" rIns="0" bIns="0" rtlCol="0" anchor="t">
            <a:spAutoFit/>
          </a:bodyPr>
          <a:lstStyle/>
          <a:p>
            <a:pPr marL="0" indent="0" algn="l">
              <a:lnSpc>
                <a:spcPts val="3200"/>
              </a:lnSpc>
              <a:buNone/>
            </a:pPr>
            <a:r>
              <a:rPr lang="en-US" sz="2436" b="1" dirty="0">
                <a:solidFill>
                  <a:srgbClr val="E6F1FF"/>
                </a:solidFill>
                <a:latin typeface="Montserrat" pitchFamily="34" charset="0"/>
                <a:ea typeface="Montserrat" pitchFamily="34" charset="-122"/>
                <a:cs typeface="Montserrat" pitchFamily="34" charset="-120"/>
              </a:rPr>
              <a:t>TOUR FERRAMENTAS</a:t>
            </a:r>
            <a:endParaRPr lang="en-US" sz="2436" dirty="0"/>
          </a:p>
        </p:txBody>
      </p:sp>
      <p:sp>
        <p:nvSpPr>
          <p:cNvPr id="6" name="Text 3"/>
          <p:cNvSpPr/>
          <p:nvPr/>
        </p:nvSpPr>
        <p:spPr>
          <a:xfrm>
            <a:off x="571500" y="917972"/>
            <a:ext cx="8143875" cy="226814"/>
          </a:xfrm>
          <a:prstGeom prst="rect">
            <a:avLst/>
          </a:prstGeom>
          <a:noFill/>
          <a:ln/>
        </p:spPr>
        <p:txBody>
          <a:bodyPr wrap="none" lIns="0" tIns="0" rIns="0" bIns="0" rtlCol="0" anchor="t">
            <a:spAutoFit/>
          </a:bodyPr>
          <a:lstStyle/>
          <a:p>
            <a:pPr marL="0" indent="0" algn="l">
              <a:lnSpc>
                <a:spcPts val="1600"/>
              </a:lnSpc>
              <a:buNone/>
            </a:pPr>
            <a:r>
              <a:rPr lang="en-US" sz="1269" dirty="0">
                <a:solidFill>
                  <a:srgbClr val="64FFDA"/>
                </a:solidFill>
                <a:latin typeface="Roboto Mono" pitchFamily="34" charset="0"/>
                <a:ea typeface="Roboto Mono" pitchFamily="34" charset="-122"/>
                <a:cs typeface="Roboto Mono" pitchFamily="34" charset="-120"/>
              </a:rPr>
              <a:t>Qual escolher para o jurídico?</a:t>
            </a:r>
            <a:endParaRPr lang="en-US" sz="1269" dirty="0"/>
          </a:p>
        </p:txBody>
      </p:sp>
      <p:sp>
        <p:nvSpPr>
          <p:cNvPr id="7" name="Shape 4"/>
          <p:cNvSpPr/>
          <p:nvPr/>
        </p:nvSpPr>
        <p:spPr>
          <a:xfrm>
            <a:off x="428625" y="1430536"/>
            <a:ext cx="2619384" cy="3016448"/>
          </a:xfrm>
          <a:prstGeom prst="rect">
            <a:avLst/>
          </a:prstGeom>
          <a:solidFill>
            <a:srgbClr val="FFFFFF">
              <a:alpha val="3000"/>
            </a:srgbClr>
          </a:solidFill>
          <a:ln w="9144">
            <a:solidFill>
              <a:srgbClr val="FFFFFF">
                <a:alpha val="5000"/>
              </a:srgbClr>
            </a:solidFill>
            <a:prstDash val="solid"/>
          </a:ln>
        </p:spPr>
        <p:txBody>
          <a:bodyPr/>
          <a:lstStyle/>
          <a:p>
            <a:endParaRPr lang="pt-BR"/>
          </a:p>
        </p:txBody>
      </p:sp>
      <p:sp>
        <p:nvSpPr>
          <p:cNvPr id="8" name="Shape 5"/>
          <p:cNvSpPr/>
          <p:nvPr/>
        </p:nvSpPr>
        <p:spPr>
          <a:xfrm>
            <a:off x="428625" y="1430536"/>
            <a:ext cx="2609841" cy="987623"/>
          </a:xfrm>
          <a:prstGeom prst="rect">
            <a:avLst/>
          </a:prstGeom>
          <a:solidFill>
            <a:srgbClr val="10A37F">
              <a:alpha val="20000"/>
            </a:srgbClr>
          </a:solidFill>
          <a:ln/>
        </p:spPr>
        <p:txBody>
          <a:bodyPr/>
          <a:lstStyle/>
          <a:p>
            <a:endParaRPr lang="pt-BR"/>
          </a:p>
        </p:txBody>
      </p:sp>
      <p:sp>
        <p:nvSpPr>
          <p:cNvPr id="9" name="Shape 6"/>
          <p:cNvSpPr/>
          <p:nvPr/>
        </p:nvSpPr>
        <p:spPr>
          <a:xfrm>
            <a:off x="428625" y="2389584"/>
            <a:ext cx="2609841" cy="28575"/>
          </a:xfrm>
          <a:prstGeom prst="rect">
            <a:avLst/>
          </a:prstGeom>
          <a:solidFill>
            <a:srgbClr val="10A37F"/>
          </a:solidFill>
          <a:ln/>
        </p:spPr>
        <p:txBody>
          <a:bodyPr/>
          <a:lstStyle/>
          <a:p>
            <a:endParaRPr lang="pt-BR"/>
          </a:p>
        </p:txBody>
      </p:sp>
      <p:pic>
        <p:nvPicPr>
          <p:cNvPr id="10" name="Image 1" descr="preencoded.png"/>
          <p:cNvPicPr>
            <a:picLocks noChangeAspect="1"/>
          </p:cNvPicPr>
          <p:nvPr/>
        </p:nvPicPr>
        <p:blipFill>
          <a:blip r:embed="rId3"/>
          <a:stretch>
            <a:fillRect/>
          </a:stretch>
        </p:blipFill>
        <p:spPr>
          <a:xfrm>
            <a:off x="1554938" y="1609130"/>
            <a:ext cx="357188" cy="285750"/>
          </a:xfrm>
          <a:prstGeom prst="rect">
            <a:avLst/>
          </a:prstGeom>
        </p:spPr>
      </p:pic>
      <p:sp>
        <p:nvSpPr>
          <p:cNvPr id="11" name="Text 7"/>
          <p:cNvSpPr/>
          <p:nvPr/>
        </p:nvSpPr>
        <p:spPr>
          <a:xfrm>
            <a:off x="1338839" y="2002036"/>
            <a:ext cx="789384" cy="208955"/>
          </a:xfrm>
          <a:prstGeom prst="rect">
            <a:avLst/>
          </a:prstGeom>
          <a:noFill/>
          <a:ln/>
        </p:spPr>
        <p:txBody>
          <a:bodyPr wrap="none" lIns="0" tIns="0" rIns="0" bIns="0" rtlCol="0" anchor="t">
            <a:spAutoFit/>
          </a:bodyPr>
          <a:lstStyle/>
          <a:p>
            <a:pPr marL="0" indent="0" algn="ctr">
              <a:lnSpc>
                <a:spcPts val="1600"/>
              </a:lnSpc>
              <a:buNone/>
            </a:pPr>
            <a:r>
              <a:rPr lang="en-US" sz="1193" b="1" dirty="0">
                <a:solidFill>
                  <a:srgbClr val="FFFFFF"/>
                </a:solidFill>
                <a:latin typeface="Montserrat" pitchFamily="34" charset="0"/>
                <a:ea typeface="Montserrat" pitchFamily="34" charset="-122"/>
                <a:cs typeface="Montserrat" pitchFamily="34" charset="-120"/>
              </a:rPr>
              <a:t>ChatGPT</a:t>
            </a:r>
            <a:endParaRPr lang="en-US" sz="1193" dirty="0"/>
          </a:p>
        </p:txBody>
      </p:sp>
      <p:sp>
        <p:nvSpPr>
          <p:cNvPr id="12" name="Text 8"/>
          <p:cNvSpPr/>
          <p:nvPr/>
        </p:nvSpPr>
        <p:spPr>
          <a:xfrm>
            <a:off x="607219" y="2568178"/>
            <a:ext cx="2252653" cy="116086"/>
          </a:xfrm>
          <a:prstGeom prst="rect">
            <a:avLst/>
          </a:prstGeom>
          <a:noFill/>
          <a:ln/>
        </p:spPr>
        <p:txBody>
          <a:bodyPr wrap="none" lIns="0" tIns="0" rIns="0" bIns="0" rtlCol="0" anchor="t">
            <a:spAutoFit/>
          </a:bodyPr>
          <a:lstStyle/>
          <a:p>
            <a:pPr marL="0" indent="0" algn="l">
              <a:lnSpc>
                <a:spcPts val="800"/>
              </a:lnSpc>
              <a:buNone/>
            </a:pPr>
            <a:r>
              <a:rPr lang="en-US" sz="621" dirty="0">
                <a:solidFill>
                  <a:srgbClr val="A8B2D1"/>
                </a:solidFill>
                <a:latin typeface="Open Sans" pitchFamily="34" charset="0"/>
                <a:ea typeface="Open Sans" pitchFamily="34" charset="-122"/>
                <a:cs typeface="Open Sans" pitchFamily="34" charset="-120"/>
              </a:rPr>
              <a:t>MODELO</a:t>
            </a:r>
            <a:endParaRPr lang="en-US" sz="621" dirty="0"/>
          </a:p>
        </p:txBody>
      </p:sp>
      <p:sp>
        <p:nvSpPr>
          <p:cNvPr id="13" name="Text 9"/>
          <p:cNvSpPr/>
          <p:nvPr/>
        </p:nvSpPr>
        <p:spPr>
          <a:xfrm>
            <a:off x="607219" y="2719983"/>
            <a:ext cx="2252653" cy="155377"/>
          </a:xfrm>
          <a:prstGeom prst="rect">
            <a:avLst/>
          </a:prstGeom>
          <a:noFill/>
          <a:ln/>
        </p:spPr>
        <p:txBody>
          <a:bodyPr wrap="none" lIns="0" tIns="0" rIns="0" bIns="0" rtlCol="0" anchor="t">
            <a:spAutoFit/>
          </a:bodyPr>
          <a:lstStyle/>
          <a:p>
            <a:pPr marL="0" indent="0" algn="l">
              <a:lnSpc>
                <a:spcPts val="1100"/>
              </a:lnSpc>
              <a:buNone/>
            </a:pPr>
            <a:r>
              <a:rPr lang="en-US" sz="784" b="1" dirty="0">
                <a:solidFill>
                  <a:srgbClr val="E6F1FF"/>
                </a:solidFill>
                <a:latin typeface="Open Sans" pitchFamily="34" charset="0"/>
                <a:ea typeface="Open Sans" pitchFamily="34" charset="-122"/>
                <a:cs typeface="Open Sans" pitchFamily="34" charset="-120"/>
              </a:rPr>
              <a:t>Modelos GPT</a:t>
            </a:r>
            <a:endParaRPr lang="en-US" sz="784" dirty="0"/>
          </a:p>
        </p:txBody>
      </p:sp>
      <p:sp>
        <p:nvSpPr>
          <p:cNvPr id="14" name="Text 10"/>
          <p:cNvSpPr/>
          <p:nvPr/>
        </p:nvSpPr>
        <p:spPr>
          <a:xfrm>
            <a:off x="607219" y="3018234"/>
            <a:ext cx="2252653" cy="116086"/>
          </a:xfrm>
          <a:prstGeom prst="rect">
            <a:avLst/>
          </a:prstGeom>
          <a:noFill/>
          <a:ln/>
        </p:spPr>
        <p:txBody>
          <a:bodyPr wrap="none" lIns="0" tIns="0" rIns="0" bIns="0" rtlCol="0" anchor="t">
            <a:spAutoFit/>
          </a:bodyPr>
          <a:lstStyle/>
          <a:p>
            <a:pPr marL="0" indent="0" algn="l">
              <a:lnSpc>
                <a:spcPts val="800"/>
              </a:lnSpc>
              <a:buNone/>
            </a:pPr>
            <a:r>
              <a:rPr lang="en-US" sz="621" dirty="0">
                <a:solidFill>
                  <a:srgbClr val="A8B2D1"/>
                </a:solidFill>
                <a:latin typeface="Open Sans" pitchFamily="34" charset="0"/>
                <a:ea typeface="Open Sans" pitchFamily="34" charset="-122"/>
                <a:cs typeface="Open Sans" pitchFamily="34" charset="-120"/>
              </a:rPr>
              <a:t>SUPERPODER</a:t>
            </a:r>
            <a:endParaRPr lang="en-US" sz="621" dirty="0"/>
          </a:p>
        </p:txBody>
      </p:sp>
      <p:sp>
        <p:nvSpPr>
          <p:cNvPr id="15" name="Text 11"/>
          <p:cNvSpPr/>
          <p:nvPr/>
        </p:nvSpPr>
        <p:spPr>
          <a:xfrm>
            <a:off x="607219" y="3170039"/>
            <a:ext cx="2252653" cy="155377"/>
          </a:xfrm>
          <a:prstGeom prst="rect">
            <a:avLst/>
          </a:prstGeom>
          <a:noFill/>
          <a:ln/>
        </p:spPr>
        <p:txBody>
          <a:bodyPr wrap="none" lIns="0" tIns="0" rIns="0" bIns="0" rtlCol="0" anchor="t">
            <a:spAutoFit/>
          </a:bodyPr>
          <a:lstStyle/>
          <a:p>
            <a:pPr marL="0" indent="0" algn="l">
              <a:lnSpc>
                <a:spcPts val="1100"/>
              </a:lnSpc>
              <a:buNone/>
            </a:pPr>
            <a:r>
              <a:rPr lang="en-US" sz="784" b="1" dirty="0">
                <a:solidFill>
                  <a:srgbClr val="E6F1FF"/>
                </a:solidFill>
                <a:latin typeface="Open Sans" pitchFamily="34" charset="0"/>
                <a:ea typeface="Open Sans" pitchFamily="34" charset="-122"/>
                <a:cs typeface="Open Sans" pitchFamily="34" charset="-120"/>
              </a:rPr>
              <a:t>Raciocínio Lógico &amp; Criatividade</a:t>
            </a:r>
            <a:endParaRPr lang="en-US" sz="784" dirty="0"/>
          </a:p>
        </p:txBody>
      </p:sp>
      <p:sp>
        <p:nvSpPr>
          <p:cNvPr id="16" name="Text 12"/>
          <p:cNvSpPr/>
          <p:nvPr/>
        </p:nvSpPr>
        <p:spPr>
          <a:xfrm>
            <a:off x="607219" y="3468291"/>
            <a:ext cx="2252653" cy="116086"/>
          </a:xfrm>
          <a:prstGeom prst="rect">
            <a:avLst/>
          </a:prstGeom>
          <a:noFill/>
          <a:ln/>
        </p:spPr>
        <p:txBody>
          <a:bodyPr wrap="none" lIns="0" tIns="0" rIns="0" bIns="0" rtlCol="0" anchor="t">
            <a:spAutoFit/>
          </a:bodyPr>
          <a:lstStyle/>
          <a:p>
            <a:pPr marL="0" indent="0" algn="l">
              <a:lnSpc>
                <a:spcPts val="800"/>
              </a:lnSpc>
              <a:buNone/>
            </a:pPr>
            <a:r>
              <a:rPr lang="en-US" sz="621" dirty="0">
                <a:solidFill>
                  <a:srgbClr val="A8B2D1"/>
                </a:solidFill>
                <a:latin typeface="Open Sans" pitchFamily="34" charset="0"/>
                <a:ea typeface="Open Sans" pitchFamily="34" charset="-122"/>
                <a:cs typeface="Open Sans" pitchFamily="34" charset="-120"/>
              </a:rPr>
              <a:t>MELHOR PARA</a:t>
            </a:r>
            <a:endParaRPr lang="en-US" sz="621" dirty="0"/>
          </a:p>
        </p:txBody>
      </p:sp>
      <p:sp>
        <p:nvSpPr>
          <p:cNvPr id="17" name="Text 13"/>
          <p:cNvSpPr/>
          <p:nvPr/>
        </p:nvSpPr>
        <p:spPr>
          <a:xfrm>
            <a:off x="607219" y="3620095"/>
            <a:ext cx="2252653" cy="155377"/>
          </a:xfrm>
          <a:prstGeom prst="rect">
            <a:avLst/>
          </a:prstGeom>
          <a:noFill/>
          <a:ln/>
        </p:spPr>
        <p:txBody>
          <a:bodyPr wrap="none" lIns="0" tIns="0" rIns="0" bIns="0" rtlCol="0" anchor="t">
            <a:spAutoFit/>
          </a:bodyPr>
          <a:lstStyle/>
          <a:p>
            <a:pPr marL="0" indent="0" algn="l">
              <a:lnSpc>
                <a:spcPts val="1100"/>
              </a:lnSpc>
              <a:buNone/>
            </a:pPr>
            <a:r>
              <a:rPr lang="en-US" sz="784" b="1" dirty="0">
                <a:solidFill>
                  <a:srgbClr val="64FFDA"/>
                </a:solidFill>
                <a:latin typeface="Open Sans" pitchFamily="34" charset="0"/>
                <a:ea typeface="Open Sans" pitchFamily="34" charset="-122"/>
                <a:cs typeface="Open Sans" pitchFamily="34" charset="-120"/>
              </a:rPr>
              <a:t>Redação de Peças e Ideação</a:t>
            </a:r>
            <a:endParaRPr lang="en-US" sz="784" dirty="0"/>
          </a:p>
        </p:txBody>
      </p:sp>
      <p:sp>
        <p:nvSpPr>
          <p:cNvPr id="18" name="Text 14"/>
          <p:cNvSpPr/>
          <p:nvPr/>
        </p:nvSpPr>
        <p:spPr>
          <a:xfrm>
            <a:off x="607219" y="3918347"/>
            <a:ext cx="2252653" cy="116086"/>
          </a:xfrm>
          <a:prstGeom prst="rect">
            <a:avLst/>
          </a:prstGeom>
          <a:noFill/>
          <a:ln/>
        </p:spPr>
        <p:txBody>
          <a:bodyPr wrap="none" lIns="0" tIns="0" rIns="0" bIns="0" rtlCol="0" anchor="t">
            <a:spAutoFit/>
          </a:bodyPr>
          <a:lstStyle/>
          <a:p>
            <a:pPr marL="0" indent="0" algn="l">
              <a:lnSpc>
                <a:spcPts val="800"/>
              </a:lnSpc>
              <a:buNone/>
            </a:pPr>
            <a:r>
              <a:rPr lang="en-US" sz="621" dirty="0">
                <a:solidFill>
                  <a:srgbClr val="A8B2D1"/>
                </a:solidFill>
                <a:latin typeface="Open Sans" pitchFamily="34" charset="0"/>
                <a:ea typeface="Open Sans" pitchFamily="34" charset="-122"/>
                <a:cs typeface="Open Sans" pitchFamily="34" charset="-120"/>
              </a:rPr>
              <a:t>PRIVACIDADE</a:t>
            </a:r>
            <a:endParaRPr lang="en-US" sz="621" dirty="0"/>
          </a:p>
        </p:txBody>
      </p:sp>
      <p:sp>
        <p:nvSpPr>
          <p:cNvPr id="19" name="Text 15"/>
          <p:cNvSpPr/>
          <p:nvPr/>
        </p:nvSpPr>
        <p:spPr>
          <a:xfrm>
            <a:off x="607219" y="4070152"/>
            <a:ext cx="2252653" cy="155377"/>
          </a:xfrm>
          <a:prstGeom prst="rect">
            <a:avLst/>
          </a:prstGeom>
          <a:noFill/>
          <a:ln/>
        </p:spPr>
        <p:txBody>
          <a:bodyPr wrap="none" lIns="0" tIns="0" rIns="0" bIns="0" rtlCol="0" anchor="t">
            <a:spAutoFit/>
          </a:bodyPr>
          <a:lstStyle/>
          <a:p>
            <a:pPr marL="0" indent="0" algn="l">
              <a:lnSpc>
                <a:spcPts val="1100"/>
              </a:lnSpc>
              <a:buNone/>
            </a:pPr>
            <a:r>
              <a:rPr lang="en-US" sz="784" b="1" dirty="0">
                <a:solidFill>
                  <a:srgbClr val="E6F1FF"/>
                </a:solidFill>
                <a:latin typeface="Open Sans" pitchFamily="34" charset="0"/>
                <a:ea typeface="Open Sans" pitchFamily="34" charset="-122"/>
                <a:cs typeface="Open Sans" pitchFamily="34" charset="-120"/>
              </a:rPr>
              <a:t>Business/Enterprise (Blindado)</a:t>
            </a:r>
            <a:endParaRPr lang="en-US" sz="784" dirty="0"/>
          </a:p>
        </p:txBody>
      </p:sp>
      <p:sp>
        <p:nvSpPr>
          <p:cNvPr id="20" name="Shape 16"/>
          <p:cNvSpPr/>
          <p:nvPr/>
        </p:nvSpPr>
        <p:spPr>
          <a:xfrm>
            <a:off x="3252778" y="1430536"/>
            <a:ext cx="2624128" cy="3016448"/>
          </a:xfrm>
          <a:prstGeom prst="rect">
            <a:avLst/>
          </a:prstGeom>
          <a:solidFill>
            <a:srgbClr val="FFFFFF">
              <a:alpha val="3000"/>
            </a:srgbClr>
          </a:solidFill>
          <a:ln w="9144">
            <a:solidFill>
              <a:srgbClr val="FFFFFF">
                <a:alpha val="5000"/>
              </a:srgbClr>
            </a:solidFill>
            <a:prstDash val="solid"/>
          </a:ln>
        </p:spPr>
        <p:txBody>
          <a:bodyPr/>
          <a:lstStyle/>
          <a:p>
            <a:endParaRPr lang="pt-BR"/>
          </a:p>
        </p:txBody>
      </p:sp>
      <p:sp>
        <p:nvSpPr>
          <p:cNvPr id="21" name="Shape 17"/>
          <p:cNvSpPr/>
          <p:nvPr/>
        </p:nvSpPr>
        <p:spPr>
          <a:xfrm>
            <a:off x="3257550" y="1430536"/>
            <a:ext cx="2614613" cy="987623"/>
          </a:xfrm>
          <a:prstGeom prst="rect">
            <a:avLst/>
          </a:prstGeom>
          <a:solidFill>
            <a:srgbClr val="0078D4">
              <a:alpha val="20000"/>
            </a:srgbClr>
          </a:solidFill>
          <a:ln/>
        </p:spPr>
        <p:txBody>
          <a:bodyPr/>
          <a:lstStyle/>
          <a:p>
            <a:endParaRPr lang="pt-BR"/>
          </a:p>
        </p:txBody>
      </p:sp>
      <p:sp>
        <p:nvSpPr>
          <p:cNvPr id="22" name="Shape 18"/>
          <p:cNvSpPr/>
          <p:nvPr/>
        </p:nvSpPr>
        <p:spPr>
          <a:xfrm>
            <a:off x="3257550" y="2389584"/>
            <a:ext cx="2614613" cy="28575"/>
          </a:xfrm>
          <a:prstGeom prst="rect">
            <a:avLst/>
          </a:prstGeom>
          <a:solidFill>
            <a:srgbClr val="0078D4"/>
          </a:solidFill>
          <a:ln/>
        </p:spPr>
        <p:txBody>
          <a:bodyPr/>
          <a:lstStyle/>
          <a:p>
            <a:endParaRPr lang="pt-BR"/>
          </a:p>
        </p:txBody>
      </p:sp>
      <p:pic>
        <p:nvPicPr>
          <p:cNvPr id="23" name="Image 2" descr="preencoded.png"/>
          <p:cNvPicPr>
            <a:picLocks noChangeAspect="1"/>
          </p:cNvPicPr>
          <p:nvPr/>
        </p:nvPicPr>
        <p:blipFill>
          <a:blip r:embed="rId4"/>
          <a:stretch>
            <a:fillRect/>
          </a:stretch>
        </p:blipFill>
        <p:spPr>
          <a:xfrm>
            <a:off x="4386263" y="1609130"/>
            <a:ext cx="357188" cy="285750"/>
          </a:xfrm>
          <a:prstGeom prst="rect">
            <a:avLst/>
          </a:prstGeom>
        </p:spPr>
      </p:pic>
      <p:sp>
        <p:nvSpPr>
          <p:cNvPr id="24" name="Text 19"/>
          <p:cNvSpPr/>
          <p:nvPr/>
        </p:nvSpPr>
        <p:spPr>
          <a:xfrm>
            <a:off x="4075509" y="2002036"/>
            <a:ext cx="978694" cy="208955"/>
          </a:xfrm>
          <a:prstGeom prst="rect">
            <a:avLst/>
          </a:prstGeom>
          <a:noFill/>
          <a:ln/>
        </p:spPr>
        <p:txBody>
          <a:bodyPr wrap="none" lIns="0" tIns="0" rIns="0" bIns="0" rtlCol="0" anchor="t">
            <a:spAutoFit/>
          </a:bodyPr>
          <a:lstStyle/>
          <a:p>
            <a:pPr marL="0" indent="0" algn="ctr">
              <a:lnSpc>
                <a:spcPts val="1600"/>
              </a:lnSpc>
              <a:buNone/>
            </a:pPr>
            <a:r>
              <a:rPr lang="en-US" sz="1193" b="1" dirty="0">
                <a:solidFill>
                  <a:srgbClr val="FFFFFF"/>
                </a:solidFill>
                <a:latin typeface="Montserrat" pitchFamily="34" charset="0"/>
                <a:ea typeface="Montserrat" pitchFamily="34" charset="-122"/>
                <a:cs typeface="Montserrat" pitchFamily="34" charset="-120"/>
              </a:rPr>
              <a:t>MS Copilot</a:t>
            </a:r>
            <a:endParaRPr lang="en-US" sz="1193" dirty="0"/>
          </a:p>
        </p:txBody>
      </p:sp>
      <p:sp>
        <p:nvSpPr>
          <p:cNvPr id="25" name="Text 20"/>
          <p:cNvSpPr/>
          <p:nvPr/>
        </p:nvSpPr>
        <p:spPr>
          <a:xfrm>
            <a:off x="3436144" y="2568178"/>
            <a:ext cx="2257425" cy="116086"/>
          </a:xfrm>
          <a:prstGeom prst="rect">
            <a:avLst/>
          </a:prstGeom>
          <a:noFill/>
          <a:ln/>
        </p:spPr>
        <p:txBody>
          <a:bodyPr wrap="none" lIns="0" tIns="0" rIns="0" bIns="0" rtlCol="0" anchor="t">
            <a:spAutoFit/>
          </a:bodyPr>
          <a:lstStyle/>
          <a:p>
            <a:pPr marL="0" indent="0" algn="l">
              <a:lnSpc>
                <a:spcPts val="800"/>
              </a:lnSpc>
              <a:buNone/>
            </a:pPr>
            <a:r>
              <a:rPr lang="en-US" sz="621" dirty="0">
                <a:solidFill>
                  <a:srgbClr val="A8B2D1"/>
                </a:solidFill>
                <a:latin typeface="Open Sans" pitchFamily="34" charset="0"/>
                <a:ea typeface="Open Sans" pitchFamily="34" charset="-122"/>
                <a:cs typeface="Open Sans" pitchFamily="34" charset="-120"/>
              </a:rPr>
              <a:t>MODELO</a:t>
            </a:r>
            <a:endParaRPr lang="en-US" sz="621" dirty="0"/>
          </a:p>
        </p:txBody>
      </p:sp>
      <p:sp>
        <p:nvSpPr>
          <p:cNvPr id="26" name="Text 21"/>
          <p:cNvSpPr/>
          <p:nvPr/>
        </p:nvSpPr>
        <p:spPr>
          <a:xfrm>
            <a:off x="3436144" y="2719983"/>
            <a:ext cx="2257425" cy="155377"/>
          </a:xfrm>
          <a:prstGeom prst="rect">
            <a:avLst/>
          </a:prstGeom>
          <a:noFill/>
          <a:ln/>
        </p:spPr>
        <p:txBody>
          <a:bodyPr wrap="none" lIns="0" tIns="0" rIns="0" bIns="0" rtlCol="0" anchor="t">
            <a:spAutoFit/>
          </a:bodyPr>
          <a:lstStyle/>
          <a:p>
            <a:pPr marL="0" indent="0" algn="l">
              <a:lnSpc>
                <a:spcPts val="1100"/>
              </a:lnSpc>
              <a:buNone/>
            </a:pPr>
            <a:r>
              <a:rPr lang="en-US" sz="784" b="1" dirty="0">
                <a:solidFill>
                  <a:srgbClr val="E6F1FF"/>
                </a:solidFill>
                <a:latin typeface="Open Sans" pitchFamily="34" charset="0"/>
                <a:ea typeface="Open Sans" pitchFamily="34" charset="-122"/>
                <a:cs typeface="Open Sans" pitchFamily="34" charset="-120"/>
              </a:rPr>
              <a:t>Modelos integrados</a:t>
            </a:r>
            <a:endParaRPr lang="en-US" sz="784" dirty="0"/>
          </a:p>
        </p:txBody>
      </p:sp>
      <p:sp>
        <p:nvSpPr>
          <p:cNvPr id="27" name="Text 22"/>
          <p:cNvSpPr/>
          <p:nvPr/>
        </p:nvSpPr>
        <p:spPr>
          <a:xfrm>
            <a:off x="3436144" y="3018234"/>
            <a:ext cx="2257425" cy="116086"/>
          </a:xfrm>
          <a:prstGeom prst="rect">
            <a:avLst/>
          </a:prstGeom>
          <a:noFill/>
          <a:ln/>
        </p:spPr>
        <p:txBody>
          <a:bodyPr wrap="none" lIns="0" tIns="0" rIns="0" bIns="0" rtlCol="0" anchor="t">
            <a:spAutoFit/>
          </a:bodyPr>
          <a:lstStyle/>
          <a:p>
            <a:pPr marL="0" indent="0" algn="l">
              <a:lnSpc>
                <a:spcPts val="800"/>
              </a:lnSpc>
              <a:buNone/>
            </a:pPr>
            <a:r>
              <a:rPr lang="en-US" sz="621" dirty="0">
                <a:solidFill>
                  <a:srgbClr val="A8B2D1"/>
                </a:solidFill>
                <a:latin typeface="Open Sans" pitchFamily="34" charset="0"/>
                <a:ea typeface="Open Sans" pitchFamily="34" charset="-122"/>
                <a:cs typeface="Open Sans" pitchFamily="34" charset="-120"/>
              </a:rPr>
              <a:t>SUPERPODER</a:t>
            </a:r>
            <a:endParaRPr lang="en-US" sz="621" dirty="0"/>
          </a:p>
        </p:txBody>
      </p:sp>
      <p:sp>
        <p:nvSpPr>
          <p:cNvPr id="28" name="Text 23"/>
          <p:cNvSpPr/>
          <p:nvPr/>
        </p:nvSpPr>
        <p:spPr>
          <a:xfrm>
            <a:off x="3436144" y="3170039"/>
            <a:ext cx="2257425" cy="155377"/>
          </a:xfrm>
          <a:prstGeom prst="rect">
            <a:avLst/>
          </a:prstGeom>
          <a:noFill/>
          <a:ln/>
        </p:spPr>
        <p:txBody>
          <a:bodyPr wrap="none" lIns="0" tIns="0" rIns="0" bIns="0" rtlCol="0" anchor="t">
            <a:spAutoFit/>
          </a:bodyPr>
          <a:lstStyle/>
          <a:p>
            <a:pPr marL="0" indent="0" algn="l">
              <a:lnSpc>
                <a:spcPts val="1100"/>
              </a:lnSpc>
              <a:buNone/>
            </a:pPr>
            <a:r>
              <a:rPr lang="en-US" sz="784" b="1" dirty="0">
                <a:solidFill>
                  <a:srgbClr val="E6F1FF"/>
                </a:solidFill>
                <a:latin typeface="Open Sans" pitchFamily="34" charset="0"/>
                <a:ea typeface="Open Sans" pitchFamily="34" charset="-122"/>
                <a:cs typeface="Open Sans" pitchFamily="34" charset="-120"/>
              </a:rPr>
              <a:t>Ecossistema Office 365</a:t>
            </a:r>
            <a:endParaRPr lang="en-US" sz="784" dirty="0"/>
          </a:p>
        </p:txBody>
      </p:sp>
      <p:sp>
        <p:nvSpPr>
          <p:cNvPr id="29" name="Text 24"/>
          <p:cNvSpPr/>
          <p:nvPr/>
        </p:nvSpPr>
        <p:spPr>
          <a:xfrm>
            <a:off x="3436144" y="3468291"/>
            <a:ext cx="2257425" cy="116086"/>
          </a:xfrm>
          <a:prstGeom prst="rect">
            <a:avLst/>
          </a:prstGeom>
          <a:noFill/>
          <a:ln/>
        </p:spPr>
        <p:txBody>
          <a:bodyPr wrap="none" lIns="0" tIns="0" rIns="0" bIns="0" rtlCol="0" anchor="t">
            <a:spAutoFit/>
          </a:bodyPr>
          <a:lstStyle/>
          <a:p>
            <a:pPr marL="0" indent="0" algn="l">
              <a:lnSpc>
                <a:spcPts val="800"/>
              </a:lnSpc>
              <a:buNone/>
            </a:pPr>
            <a:r>
              <a:rPr lang="en-US" sz="621" dirty="0">
                <a:solidFill>
                  <a:srgbClr val="A8B2D1"/>
                </a:solidFill>
                <a:latin typeface="Open Sans" pitchFamily="34" charset="0"/>
                <a:ea typeface="Open Sans" pitchFamily="34" charset="-122"/>
                <a:cs typeface="Open Sans" pitchFamily="34" charset="-120"/>
              </a:rPr>
              <a:t>MELHOR PARA</a:t>
            </a:r>
            <a:endParaRPr lang="en-US" sz="621" dirty="0"/>
          </a:p>
        </p:txBody>
      </p:sp>
      <p:sp>
        <p:nvSpPr>
          <p:cNvPr id="30" name="Text 25"/>
          <p:cNvSpPr/>
          <p:nvPr/>
        </p:nvSpPr>
        <p:spPr>
          <a:xfrm>
            <a:off x="3436144" y="3620095"/>
            <a:ext cx="2257425" cy="155377"/>
          </a:xfrm>
          <a:prstGeom prst="rect">
            <a:avLst/>
          </a:prstGeom>
          <a:noFill/>
          <a:ln/>
        </p:spPr>
        <p:txBody>
          <a:bodyPr wrap="none" lIns="0" tIns="0" rIns="0" bIns="0" rtlCol="0" anchor="t">
            <a:spAutoFit/>
          </a:bodyPr>
          <a:lstStyle/>
          <a:p>
            <a:pPr marL="0" indent="0" algn="l">
              <a:lnSpc>
                <a:spcPts val="1100"/>
              </a:lnSpc>
              <a:buNone/>
            </a:pPr>
            <a:r>
              <a:rPr lang="en-US" sz="784" b="1" dirty="0">
                <a:solidFill>
                  <a:srgbClr val="64FFDA"/>
                </a:solidFill>
                <a:latin typeface="Open Sans" pitchFamily="34" charset="0"/>
                <a:ea typeface="Open Sans" pitchFamily="34" charset="-122"/>
                <a:cs typeface="Open Sans" pitchFamily="34" charset="-120"/>
              </a:rPr>
              <a:t>Resumir E-mails e Word</a:t>
            </a:r>
            <a:endParaRPr lang="en-US" sz="784" dirty="0"/>
          </a:p>
        </p:txBody>
      </p:sp>
      <p:sp>
        <p:nvSpPr>
          <p:cNvPr id="31" name="Text 26"/>
          <p:cNvSpPr/>
          <p:nvPr/>
        </p:nvSpPr>
        <p:spPr>
          <a:xfrm>
            <a:off x="3436144" y="3918347"/>
            <a:ext cx="2257425" cy="116086"/>
          </a:xfrm>
          <a:prstGeom prst="rect">
            <a:avLst/>
          </a:prstGeom>
          <a:noFill/>
          <a:ln/>
        </p:spPr>
        <p:txBody>
          <a:bodyPr wrap="none" lIns="0" tIns="0" rIns="0" bIns="0" rtlCol="0" anchor="t">
            <a:spAutoFit/>
          </a:bodyPr>
          <a:lstStyle/>
          <a:p>
            <a:pPr marL="0" indent="0" algn="l">
              <a:lnSpc>
                <a:spcPts val="800"/>
              </a:lnSpc>
              <a:buNone/>
            </a:pPr>
            <a:r>
              <a:rPr lang="en-US" sz="621" dirty="0">
                <a:solidFill>
                  <a:srgbClr val="A8B2D1"/>
                </a:solidFill>
                <a:latin typeface="Open Sans" pitchFamily="34" charset="0"/>
                <a:ea typeface="Open Sans" pitchFamily="34" charset="-122"/>
                <a:cs typeface="Open Sans" pitchFamily="34" charset="-120"/>
              </a:rPr>
              <a:t>PRIVACIDADE</a:t>
            </a:r>
            <a:endParaRPr lang="en-US" sz="621" dirty="0"/>
          </a:p>
        </p:txBody>
      </p:sp>
      <p:sp>
        <p:nvSpPr>
          <p:cNvPr id="32" name="Text 27"/>
          <p:cNvSpPr/>
          <p:nvPr/>
        </p:nvSpPr>
        <p:spPr>
          <a:xfrm>
            <a:off x="3436144" y="4070152"/>
            <a:ext cx="2257425" cy="155377"/>
          </a:xfrm>
          <a:prstGeom prst="rect">
            <a:avLst/>
          </a:prstGeom>
          <a:noFill/>
          <a:ln/>
        </p:spPr>
        <p:txBody>
          <a:bodyPr wrap="none" lIns="0" tIns="0" rIns="0" bIns="0" rtlCol="0" anchor="t">
            <a:spAutoFit/>
          </a:bodyPr>
          <a:lstStyle/>
          <a:p>
            <a:pPr marL="0" indent="0" algn="l">
              <a:lnSpc>
                <a:spcPts val="1100"/>
              </a:lnSpc>
              <a:buNone/>
            </a:pPr>
            <a:r>
              <a:rPr lang="en-US" sz="784" b="1" dirty="0">
                <a:solidFill>
                  <a:srgbClr val="E6F1FF"/>
                </a:solidFill>
                <a:latin typeface="Open Sans" pitchFamily="34" charset="0"/>
                <a:ea typeface="Open Sans" pitchFamily="34" charset="-122"/>
                <a:cs typeface="Open Sans" pitchFamily="34" charset="-120"/>
              </a:rPr>
              <a:t>Enterprise (Nível Bancário)</a:t>
            </a:r>
            <a:endParaRPr lang="en-US" sz="784" dirty="0"/>
          </a:p>
        </p:txBody>
      </p:sp>
      <p:sp>
        <p:nvSpPr>
          <p:cNvPr id="33" name="Shape 28"/>
          <p:cNvSpPr/>
          <p:nvPr/>
        </p:nvSpPr>
        <p:spPr>
          <a:xfrm>
            <a:off x="6086475" y="1430536"/>
            <a:ext cx="2628900" cy="3016448"/>
          </a:xfrm>
          <a:prstGeom prst="rect">
            <a:avLst/>
          </a:prstGeom>
          <a:solidFill>
            <a:srgbClr val="FFFFFF">
              <a:alpha val="3000"/>
            </a:srgbClr>
          </a:solidFill>
          <a:ln w="9144">
            <a:solidFill>
              <a:srgbClr val="FFFFFF">
                <a:alpha val="5000"/>
              </a:srgbClr>
            </a:solidFill>
            <a:prstDash val="solid"/>
          </a:ln>
        </p:spPr>
        <p:txBody>
          <a:bodyPr/>
          <a:lstStyle/>
          <a:p>
            <a:endParaRPr lang="pt-BR"/>
          </a:p>
        </p:txBody>
      </p:sp>
      <p:sp>
        <p:nvSpPr>
          <p:cNvPr id="34" name="Shape 29"/>
          <p:cNvSpPr/>
          <p:nvPr/>
        </p:nvSpPr>
        <p:spPr>
          <a:xfrm>
            <a:off x="6096019" y="1430536"/>
            <a:ext cx="2619384" cy="987623"/>
          </a:xfrm>
          <a:prstGeom prst="rect">
            <a:avLst/>
          </a:prstGeom>
          <a:solidFill>
            <a:srgbClr val="4285F4">
              <a:alpha val="20000"/>
            </a:srgbClr>
          </a:solidFill>
          <a:ln/>
        </p:spPr>
        <p:txBody>
          <a:bodyPr/>
          <a:lstStyle/>
          <a:p>
            <a:endParaRPr lang="pt-BR"/>
          </a:p>
        </p:txBody>
      </p:sp>
      <p:sp>
        <p:nvSpPr>
          <p:cNvPr id="35" name="Shape 30"/>
          <p:cNvSpPr/>
          <p:nvPr/>
        </p:nvSpPr>
        <p:spPr>
          <a:xfrm>
            <a:off x="6096019" y="2389584"/>
            <a:ext cx="2619384" cy="28575"/>
          </a:xfrm>
          <a:prstGeom prst="rect">
            <a:avLst/>
          </a:prstGeom>
          <a:solidFill>
            <a:srgbClr val="4285F4"/>
          </a:solidFill>
          <a:ln/>
        </p:spPr>
        <p:txBody>
          <a:bodyPr/>
          <a:lstStyle/>
          <a:p>
            <a:endParaRPr lang="pt-BR"/>
          </a:p>
        </p:txBody>
      </p:sp>
      <p:pic>
        <p:nvPicPr>
          <p:cNvPr id="36" name="Image 3" descr="preencoded.png"/>
          <p:cNvPicPr>
            <a:picLocks noChangeAspect="1"/>
          </p:cNvPicPr>
          <p:nvPr/>
        </p:nvPicPr>
        <p:blipFill>
          <a:blip r:embed="rId5"/>
          <a:stretch>
            <a:fillRect/>
          </a:stretch>
        </p:blipFill>
        <p:spPr>
          <a:xfrm>
            <a:off x="7244962" y="1609130"/>
            <a:ext cx="321469" cy="285750"/>
          </a:xfrm>
          <a:prstGeom prst="rect">
            <a:avLst/>
          </a:prstGeom>
        </p:spPr>
      </p:pic>
      <p:sp>
        <p:nvSpPr>
          <p:cNvPr id="37" name="Text 31"/>
          <p:cNvSpPr/>
          <p:nvPr/>
        </p:nvSpPr>
        <p:spPr>
          <a:xfrm>
            <a:off x="7081549" y="2002036"/>
            <a:ext cx="648295" cy="208955"/>
          </a:xfrm>
          <a:prstGeom prst="rect">
            <a:avLst/>
          </a:prstGeom>
          <a:noFill/>
          <a:ln/>
        </p:spPr>
        <p:txBody>
          <a:bodyPr wrap="none" lIns="0" tIns="0" rIns="0" bIns="0" rtlCol="0" anchor="t">
            <a:spAutoFit/>
          </a:bodyPr>
          <a:lstStyle/>
          <a:p>
            <a:pPr marL="0" indent="0" algn="ctr">
              <a:lnSpc>
                <a:spcPts val="1600"/>
              </a:lnSpc>
              <a:buNone/>
            </a:pPr>
            <a:r>
              <a:rPr lang="en-US" sz="1193" b="1" dirty="0">
                <a:solidFill>
                  <a:srgbClr val="FFFFFF"/>
                </a:solidFill>
                <a:latin typeface="Montserrat" pitchFamily="34" charset="0"/>
                <a:ea typeface="Montserrat" pitchFamily="34" charset="-122"/>
                <a:cs typeface="Montserrat" pitchFamily="34" charset="-120"/>
              </a:rPr>
              <a:t>Gemini</a:t>
            </a:r>
            <a:endParaRPr lang="en-US" sz="1193" dirty="0"/>
          </a:p>
        </p:txBody>
      </p:sp>
      <p:sp>
        <p:nvSpPr>
          <p:cNvPr id="38" name="Text 32"/>
          <p:cNvSpPr/>
          <p:nvPr/>
        </p:nvSpPr>
        <p:spPr>
          <a:xfrm>
            <a:off x="6274612" y="2568178"/>
            <a:ext cx="2262197" cy="116086"/>
          </a:xfrm>
          <a:prstGeom prst="rect">
            <a:avLst/>
          </a:prstGeom>
          <a:noFill/>
          <a:ln/>
        </p:spPr>
        <p:txBody>
          <a:bodyPr wrap="none" lIns="0" tIns="0" rIns="0" bIns="0" rtlCol="0" anchor="t">
            <a:spAutoFit/>
          </a:bodyPr>
          <a:lstStyle/>
          <a:p>
            <a:pPr marL="0" indent="0" algn="l">
              <a:lnSpc>
                <a:spcPts val="800"/>
              </a:lnSpc>
              <a:buNone/>
            </a:pPr>
            <a:r>
              <a:rPr lang="en-US" sz="621" dirty="0">
                <a:solidFill>
                  <a:srgbClr val="A8B2D1"/>
                </a:solidFill>
                <a:latin typeface="Open Sans" pitchFamily="34" charset="0"/>
                <a:ea typeface="Open Sans" pitchFamily="34" charset="-122"/>
                <a:cs typeface="Open Sans" pitchFamily="34" charset="-120"/>
              </a:rPr>
              <a:t>MODELO</a:t>
            </a:r>
            <a:endParaRPr lang="en-US" sz="621" dirty="0"/>
          </a:p>
        </p:txBody>
      </p:sp>
      <p:sp>
        <p:nvSpPr>
          <p:cNvPr id="39" name="Text 33"/>
          <p:cNvSpPr/>
          <p:nvPr/>
        </p:nvSpPr>
        <p:spPr>
          <a:xfrm>
            <a:off x="6274612" y="2719983"/>
            <a:ext cx="2262197" cy="155377"/>
          </a:xfrm>
          <a:prstGeom prst="rect">
            <a:avLst/>
          </a:prstGeom>
          <a:noFill/>
          <a:ln/>
        </p:spPr>
        <p:txBody>
          <a:bodyPr wrap="none" lIns="0" tIns="0" rIns="0" bIns="0" rtlCol="0" anchor="t">
            <a:spAutoFit/>
          </a:bodyPr>
          <a:lstStyle/>
          <a:p>
            <a:pPr marL="0" indent="0" algn="l">
              <a:lnSpc>
                <a:spcPts val="1100"/>
              </a:lnSpc>
              <a:buNone/>
            </a:pPr>
            <a:r>
              <a:rPr lang="en-US" sz="784" b="1" dirty="0">
                <a:solidFill>
                  <a:srgbClr val="E6F1FF"/>
                </a:solidFill>
                <a:latin typeface="Open Sans" pitchFamily="34" charset="0"/>
                <a:ea typeface="Open Sans" pitchFamily="34" charset="-122"/>
                <a:cs typeface="Open Sans" pitchFamily="34" charset="-120"/>
              </a:rPr>
              <a:t>Modelos Gemini</a:t>
            </a:r>
            <a:endParaRPr lang="en-US" sz="784" dirty="0"/>
          </a:p>
        </p:txBody>
      </p:sp>
      <p:sp>
        <p:nvSpPr>
          <p:cNvPr id="40" name="Text 34"/>
          <p:cNvSpPr/>
          <p:nvPr/>
        </p:nvSpPr>
        <p:spPr>
          <a:xfrm>
            <a:off x="6274612" y="3018234"/>
            <a:ext cx="2262197" cy="116086"/>
          </a:xfrm>
          <a:prstGeom prst="rect">
            <a:avLst/>
          </a:prstGeom>
          <a:noFill/>
          <a:ln/>
        </p:spPr>
        <p:txBody>
          <a:bodyPr wrap="none" lIns="0" tIns="0" rIns="0" bIns="0" rtlCol="0" anchor="t">
            <a:spAutoFit/>
          </a:bodyPr>
          <a:lstStyle/>
          <a:p>
            <a:pPr marL="0" indent="0" algn="l">
              <a:lnSpc>
                <a:spcPts val="800"/>
              </a:lnSpc>
              <a:buNone/>
            </a:pPr>
            <a:r>
              <a:rPr lang="en-US" sz="621" dirty="0">
                <a:solidFill>
                  <a:srgbClr val="A8B2D1"/>
                </a:solidFill>
                <a:latin typeface="Open Sans" pitchFamily="34" charset="0"/>
                <a:ea typeface="Open Sans" pitchFamily="34" charset="-122"/>
                <a:cs typeface="Open Sans" pitchFamily="34" charset="-120"/>
              </a:rPr>
              <a:t>SUPERPODER</a:t>
            </a:r>
            <a:endParaRPr lang="en-US" sz="621" dirty="0"/>
          </a:p>
        </p:txBody>
      </p:sp>
      <p:sp>
        <p:nvSpPr>
          <p:cNvPr id="41" name="Text 35"/>
          <p:cNvSpPr/>
          <p:nvPr/>
        </p:nvSpPr>
        <p:spPr>
          <a:xfrm>
            <a:off x="6274612" y="3170039"/>
            <a:ext cx="2262197" cy="155377"/>
          </a:xfrm>
          <a:prstGeom prst="rect">
            <a:avLst/>
          </a:prstGeom>
          <a:noFill/>
          <a:ln/>
        </p:spPr>
        <p:txBody>
          <a:bodyPr wrap="none" lIns="0" tIns="0" rIns="0" bIns="0" rtlCol="0" anchor="t">
            <a:spAutoFit/>
          </a:bodyPr>
          <a:lstStyle/>
          <a:p>
            <a:pPr marL="0" indent="0" algn="l">
              <a:lnSpc>
                <a:spcPts val="1100"/>
              </a:lnSpc>
              <a:buNone/>
            </a:pPr>
            <a:r>
              <a:rPr lang="en-US" sz="784" b="1" dirty="0">
                <a:solidFill>
                  <a:srgbClr val="E6F1FF"/>
                </a:solidFill>
                <a:latin typeface="Open Sans" pitchFamily="34" charset="0"/>
                <a:ea typeface="Open Sans" pitchFamily="34" charset="-122"/>
                <a:cs typeface="Open Sans" pitchFamily="34" charset="-120"/>
              </a:rPr>
              <a:t>Janela de Contexto (2M tokens)</a:t>
            </a:r>
            <a:endParaRPr lang="en-US" sz="784" dirty="0"/>
          </a:p>
        </p:txBody>
      </p:sp>
      <p:sp>
        <p:nvSpPr>
          <p:cNvPr id="42" name="Text 36"/>
          <p:cNvSpPr/>
          <p:nvPr/>
        </p:nvSpPr>
        <p:spPr>
          <a:xfrm>
            <a:off x="6274612" y="3468291"/>
            <a:ext cx="2262197" cy="116086"/>
          </a:xfrm>
          <a:prstGeom prst="rect">
            <a:avLst/>
          </a:prstGeom>
          <a:noFill/>
          <a:ln/>
        </p:spPr>
        <p:txBody>
          <a:bodyPr wrap="none" lIns="0" tIns="0" rIns="0" bIns="0" rtlCol="0" anchor="t">
            <a:spAutoFit/>
          </a:bodyPr>
          <a:lstStyle/>
          <a:p>
            <a:pPr marL="0" indent="0" algn="l">
              <a:lnSpc>
                <a:spcPts val="800"/>
              </a:lnSpc>
              <a:buNone/>
            </a:pPr>
            <a:r>
              <a:rPr lang="en-US" sz="621" dirty="0">
                <a:solidFill>
                  <a:srgbClr val="A8B2D1"/>
                </a:solidFill>
                <a:latin typeface="Open Sans" pitchFamily="34" charset="0"/>
                <a:ea typeface="Open Sans" pitchFamily="34" charset="-122"/>
                <a:cs typeface="Open Sans" pitchFamily="34" charset="-120"/>
              </a:rPr>
              <a:t>MELHOR PARA</a:t>
            </a:r>
            <a:endParaRPr lang="en-US" sz="621" dirty="0"/>
          </a:p>
        </p:txBody>
      </p:sp>
      <p:sp>
        <p:nvSpPr>
          <p:cNvPr id="43" name="Text 37"/>
          <p:cNvSpPr/>
          <p:nvPr/>
        </p:nvSpPr>
        <p:spPr>
          <a:xfrm>
            <a:off x="6274612" y="3620095"/>
            <a:ext cx="2262197" cy="155377"/>
          </a:xfrm>
          <a:prstGeom prst="rect">
            <a:avLst/>
          </a:prstGeom>
          <a:noFill/>
          <a:ln/>
        </p:spPr>
        <p:txBody>
          <a:bodyPr wrap="none" lIns="0" tIns="0" rIns="0" bIns="0" rtlCol="0" anchor="t">
            <a:spAutoFit/>
          </a:bodyPr>
          <a:lstStyle/>
          <a:p>
            <a:pPr marL="0" indent="0" algn="l">
              <a:lnSpc>
                <a:spcPts val="1100"/>
              </a:lnSpc>
              <a:buNone/>
            </a:pPr>
            <a:r>
              <a:rPr lang="en-US" sz="784" b="1" dirty="0">
                <a:solidFill>
                  <a:srgbClr val="64FFDA"/>
                </a:solidFill>
                <a:latin typeface="Open Sans" pitchFamily="34" charset="0"/>
                <a:ea typeface="Open Sans" pitchFamily="34" charset="-122"/>
                <a:cs typeface="Open Sans" pitchFamily="34" charset="-120"/>
              </a:rPr>
              <a:t>Analisar PDFs Gigantes</a:t>
            </a:r>
            <a:endParaRPr lang="en-US" sz="784" dirty="0"/>
          </a:p>
        </p:txBody>
      </p:sp>
      <p:sp>
        <p:nvSpPr>
          <p:cNvPr id="44" name="Text 38"/>
          <p:cNvSpPr/>
          <p:nvPr/>
        </p:nvSpPr>
        <p:spPr>
          <a:xfrm>
            <a:off x="6274612" y="3918347"/>
            <a:ext cx="2262197" cy="116086"/>
          </a:xfrm>
          <a:prstGeom prst="rect">
            <a:avLst/>
          </a:prstGeom>
          <a:noFill/>
          <a:ln/>
        </p:spPr>
        <p:txBody>
          <a:bodyPr wrap="none" lIns="0" tIns="0" rIns="0" bIns="0" rtlCol="0" anchor="t">
            <a:spAutoFit/>
          </a:bodyPr>
          <a:lstStyle/>
          <a:p>
            <a:pPr marL="0" indent="0" algn="l">
              <a:lnSpc>
                <a:spcPts val="800"/>
              </a:lnSpc>
              <a:buNone/>
            </a:pPr>
            <a:r>
              <a:rPr lang="en-US" sz="621" dirty="0">
                <a:solidFill>
                  <a:srgbClr val="A8B2D1"/>
                </a:solidFill>
                <a:latin typeface="Open Sans" pitchFamily="34" charset="0"/>
                <a:ea typeface="Open Sans" pitchFamily="34" charset="-122"/>
                <a:cs typeface="Open Sans" pitchFamily="34" charset="-120"/>
              </a:rPr>
              <a:t>PRIVACIDADE</a:t>
            </a:r>
            <a:endParaRPr lang="en-US" sz="621" dirty="0"/>
          </a:p>
        </p:txBody>
      </p:sp>
      <p:sp>
        <p:nvSpPr>
          <p:cNvPr id="45" name="Text 39"/>
          <p:cNvSpPr/>
          <p:nvPr/>
        </p:nvSpPr>
        <p:spPr>
          <a:xfrm>
            <a:off x="6274612" y="4070152"/>
            <a:ext cx="2262197" cy="155377"/>
          </a:xfrm>
          <a:prstGeom prst="rect">
            <a:avLst/>
          </a:prstGeom>
          <a:noFill/>
          <a:ln/>
        </p:spPr>
        <p:txBody>
          <a:bodyPr wrap="none" lIns="0" tIns="0" rIns="0" bIns="0" rtlCol="0" anchor="t">
            <a:spAutoFit/>
          </a:bodyPr>
          <a:lstStyle/>
          <a:p>
            <a:pPr marL="0" indent="0" algn="l">
              <a:lnSpc>
                <a:spcPts val="1100"/>
              </a:lnSpc>
              <a:buNone/>
            </a:pPr>
            <a:r>
              <a:rPr lang="en-US" sz="784" b="1" dirty="0">
                <a:solidFill>
                  <a:srgbClr val="E6F1FF"/>
                </a:solidFill>
                <a:latin typeface="Open Sans" pitchFamily="34" charset="0"/>
                <a:ea typeface="Open Sans" pitchFamily="34" charset="-122"/>
                <a:cs typeface="Open Sans" pitchFamily="34" charset="-120"/>
              </a:rPr>
              <a:t>Google Workspace (Blindado)</a:t>
            </a:r>
            <a:endParaRPr lang="en-US" sz="784" dirty="0"/>
          </a:p>
        </p:txBody>
      </p:sp>
      <p:sp>
        <p:nvSpPr>
          <p:cNvPr id="46" name="Shape 40"/>
          <p:cNvSpPr/>
          <p:nvPr/>
        </p:nvSpPr>
        <p:spPr>
          <a:xfrm>
            <a:off x="428625" y="4618434"/>
            <a:ext cx="8286750" cy="389334"/>
          </a:xfrm>
          <a:prstGeom prst="rect">
            <a:avLst/>
          </a:prstGeom>
          <a:solidFill>
            <a:srgbClr val="FFFFFF">
              <a:alpha val="5000"/>
            </a:srgbClr>
          </a:solidFill>
          <a:ln/>
        </p:spPr>
        <p:txBody>
          <a:bodyPr/>
          <a:lstStyle/>
          <a:p>
            <a:endParaRPr lang="pt-BR"/>
          </a:p>
        </p:txBody>
      </p:sp>
      <p:pic>
        <p:nvPicPr>
          <p:cNvPr id="47" name="Image 4" descr="preencoded.png"/>
          <p:cNvPicPr>
            <a:picLocks noChangeAspect="1"/>
          </p:cNvPicPr>
          <p:nvPr/>
        </p:nvPicPr>
        <p:blipFill>
          <a:blip r:embed="rId6"/>
          <a:stretch>
            <a:fillRect/>
          </a:stretch>
        </p:blipFill>
        <p:spPr>
          <a:xfrm>
            <a:off x="2522637" y="4750594"/>
            <a:ext cx="96441" cy="128588"/>
          </a:xfrm>
          <a:prstGeom prst="rect">
            <a:avLst/>
          </a:prstGeom>
        </p:spPr>
      </p:pic>
      <p:sp>
        <p:nvSpPr>
          <p:cNvPr id="48" name="Text 41"/>
          <p:cNvSpPr/>
          <p:nvPr/>
        </p:nvSpPr>
        <p:spPr>
          <a:xfrm>
            <a:off x="2690515" y="4725591"/>
            <a:ext cx="3930848" cy="175022"/>
          </a:xfrm>
          <a:prstGeom prst="rect">
            <a:avLst/>
          </a:prstGeom>
          <a:noFill/>
          <a:ln/>
        </p:spPr>
        <p:txBody>
          <a:bodyPr wrap="none" lIns="0" tIns="0" rIns="0" bIns="0" rtlCol="0" anchor="t">
            <a:spAutoFit/>
          </a:bodyPr>
          <a:lstStyle/>
          <a:p>
            <a:pPr marL="0" indent="0" algn="ctr">
              <a:lnSpc>
                <a:spcPts val="1200"/>
              </a:lnSpc>
              <a:buNone/>
            </a:pPr>
            <a:r>
              <a:rPr lang="en-US" sz="942" dirty="0">
                <a:solidFill>
                  <a:srgbClr val="A8B2D1"/>
                </a:solidFill>
                <a:latin typeface="Open Sans" pitchFamily="34" charset="0"/>
                <a:ea typeface="Open Sans" pitchFamily="34" charset="-122"/>
                <a:cs typeface="Open Sans" pitchFamily="34" charset="-120"/>
              </a:rPr>
              <a:t>Não existe "a melhor". Existe a ferramenta certa para a tarefa certa.</a:t>
            </a:r>
            <a:endParaRPr lang="en-US" sz="942"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name="Slide 67">
    <p:spTree>
      <p:nvGrpSpPr>
        <p:cNvPr id="1" name=""/>
        <p:cNvGrpSpPr/>
        <p:nvPr/>
      </p:nvGrpSpPr>
      <p:grpSpPr>
        <a:xfrm>
          <a:off x="0" y="0"/>
          <a:ext cx="0" cy="0"/>
          <a:chOff x="0" y="0"/>
          <a:chExt cx="0" cy="0"/>
        </a:xfrm>
      </p:grpSpPr>
      <p:sp>
        <p:nvSpPr>
          <p:cNvPr id="3" name="Shape 0"/>
          <p:cNvSpPr/>
          <p:nvPr/>
        </p:nvSpPr>
        <p:spPr>
          <a:xfrm>
            <a:off x="428625" y="428625"/>
            <a:ext cx="8286750" cy="716161"/>
          </a:xfrm>
          <a:prstGeom prst="rect">
            <a:avLst/>
          </a:prstGeom>
          <a:solidFill>
            <a:srgbClr val="000000">
              <a:alpha val="0"/>
            </a:srgbClr>
          </a:solidFill>
          <a:ln/>
        </p:spPr>
        <p:txBody>
          <a:bodyPr/>
          <a:lstStyle/>
          <a:p>
            <a:endParaRPr lang="pt-BR"/>
          </a:p>
        </p:txBody>
      </p:sp>
      <p:sp>
        <p:nvSpPr>
          <p:cNvPr id="4" name="Shape 1"/>
          <p:cNvSpPr/>
          <p:nvPr/>
        </p:nvSpPr>
        <p:spPr>
          <a:xfrm>
            <a:off x="428625" y="428625"/>
            <a:ext cx="28575" cy="716161"/>
          </a:xfrm>
          <a:prstGeom prst="rect">
            <a:avLst/>
          </a:prstGeom>
          <a:solidFill>
            <a:srgbClr val="64FFDA"/>
          </a:solidFill>
          <a:ln/>
        </p:spPr>
        <p:txBody>
          <a:bodyPr/>
          <a:lstStyle/>
          <a:p>
            <a:endParaRPr lang="pt-BR"/>
          </a:p>
        </p:txBody>
      </p:sp>
      <p:sp>
        <p:nvSpPr>
          <p:cNvPr id="5" name="Text 2"/>
          <p:cNvSpPr/>
          <p:nvPr/>
        </p:nvSpPr>
        <p:spPr>
          <a:xfrm>
            <a:off x="571500" y="428625"/>
            <a:ext cx="8143875" cy="417909"/>
          </a:xfrm>
          <a:prstGeom prst="rect">
            <a:avLst/>
          </a:prstGeom>
          <a:noFill/>
          <a:ln/>
        </p:spPr>
        <p:txBody>
          <a:bodyPr wrap="none" lIns="0" tIns="0" rIns="0" bIns="0" rtlCol="0" anchor="t">
            <a:spAutoFit/>
          </a:bodyPr>
          <a:lstStyle/>
          <a:p>
            <a:pPr marL="0" indent="0" algn="l">
              <a:lnSpc>
                <a:spcPts val="3200"/>
              </a:lnSpc>
              <a:buNone/>
            </a:pPr>
            <a:r>
              <a:rPr lang="en-US" sz="2436" b="1" dirty="0">
                <a:solidFill>
                  <a:srgbClr val="E6F1FF"/>
                </a:solidFill>
                <a:latin typeface="Montserrat" pitchFamily="34" charset="0"/>
                <a:ea typeface="Montserrat" pitchFamily="34" charset="-122"/>
                <a:cs typeface="Montserrat" pitchFamily="34" charset="-120"/>
              </a:rPr>
              <a:t>CUSTOM GPTS</a:t>
            </a:r>
            <a:endParaRPr lang="en-US" sz="2436" dirty="0"/>
          </a:p>
        </p:txBody>
      </p:sp>
      <p:sp>
        <p:nvSpPr>
          <p:cNvPr id="6" name="Text 3"/>
          <p:cNvSpPr/>
          <p:nvPr/>
        </p:nvSpPr>
        <p:spPr>
          <a:xfrm>
            <a:off x="571500" y="917972"/>
            <a:ext cx="8143875" cy="226814"/>
          </a:xfrm>
          <a:prstGeom prst="rect">
            <a:avLst/>
          </a:prstGeom>
          <a:noFill/>
          <a:ln/>
        </p:spPr>
        <p:txBody>
          <a:bodyPr wrap="none" lIns="0" tIns="0" rIns="0" bIns="0" rtlCol="0" anchor="t">
            <a:spAutoFit/>
          </a:bodyPr>
          <a:lstStyle/>
          <a:p>
            <a:pPr marL="0" indent="0" algn="l">
              <a:lnSpc>
                <a:spcPts val="1600"/>
              </a:lnSpc>
              <a:buNone/>
            </a:pPr>
            <a:r>
              <a:rPr lang="en-US" sz="1269" dirty="0">
                <a:solidFill>
                  <a:srgbClr val="64FFDA"/>
                </a:solidFill>
                <a:latin typeface="Roboto Mono" pitchFamily="34" charset="0"/>
                <a:ea typeface="Roboto Mono" pitchFamily="34" charset="-122"/>
                <a:cs typeface="Roboto Mono" pitchFamily="34" charset="-120"/>
              </a:rPr>
              <a:t>Criando sua IA Especialista</a:t>
            </a:r>
            <a:endParaRPr lang="en-US" sz="1269" dirty="0"/>
          </a:p>
        </p:txBody>
      </p:sp>
      <p:sp>
        <p:nvSpPr>
          <p:cNvPr id="7" name="Shape 4"/>
          <p:cNvSpPr/>
          <p:nvPr/>
        </p:nvSpPr>
        <p:spPr>
          <a:xfrm>
            <a:off x="428625" y="1498402"/>
            <a:ext cx="2482453" cy="2286000"/>
          </a:xfrm>
          <a:prstGeom prst="rect">
            <a:avLst/>
          </a:prstGeom>
          <a:solidFill>
            <a:srgbClr val="FFFFFF">
              <a:alpha val="3000"/>
            </a:srgbClr>
          </a:solidFill>
          <a:ln w="9144">
            <a:solidFill>
              <a:srgbClr val="64FFDA">
                <a:alpha val="20000"/>
              </a:srgbClr>
            </a:solidFill>
            <a:prstDash val="solid"/>
          </a:ln>
        </p:spPr>
        <p:txBody>
          <a:bodyPr/>
          <a:lstStyle/>
          <a:p>
            <a:endParaRPr lang="pt-BR"/>
          </a:p>
        </p:txBody>
      </p:sp>
      <p:sp>
        <p:nvSpPr>
          <p:cNvPr id="8" name="Shape 5"/>
          <p:cNvSpPr/>
          <p:nvPr/>
        </p:nvSpPr>
        <p:spPr>
          <a:xfrm>
            <a:off x="1557924" y="1391245"/>
            <a:ext cx="214313" cy="214313"/>
          </a:xfrm>
          <a:prstGeom prst="ellipse">
            <a:avLst/>
          </a:prstGeom>
          <a:solidFill>
            <a:srgbClr val="0A192F"/>
          </a:solidFill>
          <a:ln w="18288">
            <a:solidFill>
              <a:srgbClr val="64FFDA"/>
            </a:solidFill>
            <a:prstDash val="solid"/>
          </a:ln>
        </p:spPr>
        <p:txBody>
          <a:bodyPr/>
          <a:lstStyle/>
          <a:p>
            <a:endParaRPr lang="pt-BR"/>
          </a:p>
        </p:txBody>
      </p:sp>
      <p:sp>
        <p:nvSpPr>
          <p:cNvPr id="9" name="Text 6"/>
          <p:cNvSpPr/>
          <p:nvPr/>
        </p:nvSpPr>
        <p:spPr>
          <a:xfrm>
            <a:off x="1557924" y="1391245"/>
            <a:ext cx="214313" cy="214313"/>
          </a:xfrm>
          <a:prstGeom prst="rect">
            <a:avLst/>
          </a:prstGeom>
          <a:noFill/>
          <a:ln/>
        </p:spPr>
        <p:txBody>
          <a:bodyPr wrap="square" lIns="0" tIns="0" rIns="0" bIns="0" rtlCol="0" anchor="ctr">
            <a:spAutoFit/>
          </a:bodyPr>
          <a:lstStyle/>
          <a:p>
            <a:pPr marL="0" indent="0" algn="ctr">
              <a:lnSpc>
                <a:spcPts val="900"/>
              </a:lnSpc>
              <a:buNone/>
            </a:pPr>
            <a:r>
              <a:rPr lang="en-US" sz="683" b="1" dirty="0">
                <a:solidFill>
                  <a:srgbClr val="64FFDA"/>
                </a:solidFill>
                <a:latin typeface="Roboto Mono" pitchFamily="34" charset="0"/>
                <a:ea typeface="Roboto Mono" pitchFamily="34" charset="-122"/>
                <a:cs typeface="Roboto Mono" pitchFamily="34" charset="-120"/>
              </a:rPr>
              <a:t>1</a:t>
            </a:r>
            <a:endParaRPr lang="en-US" sz="683" dirty="0"/>
          </a:p>
        </p:txBody>
      </p:sp>
      <p:pic>
        <p:nvPicPr>
          <p:cNvPr id="10" name="Image 1" descr="preencoded.png"/>
          <p:cNvPicPr>
            <a:picLocks noChangeAspect="1"/>
          </p:cNvPicPr>
          <p:nvPr/>
        </p:nvPicPr>
        <p:blipFill>
          <a:blip r:embed="rId3"/>
          <a:stretch>
            <a:fillRect/>
          </a:stretch>
        </p:blipFill>
        <p:spPr>
          <a:xfrm>
            <a:off x="1515061" y="1921669"/>
            <a:ext cx="300038" cy="342900"/>
          </a:xfrm>
          <a:prstGeom prst="rect">
            <a:avLst/>
          </a:prstGeom>
        </p:spPr>
      </p:pic>
      <p:sp>
        <p:nvSpPr>
          <p:cNvPr id="11" name="Text 7"/>
          <p:cNvSpPr/>
          <p:nvPr/>
        </p:nvSpPr>
        <p:spPr>
          <a:xfrm>
            <a:off x="876588" y="2464594"/>
            <a:ext cx="1576983" cy="173236"/>
          </a:xfrm>
          <a:prstGeom prst="rect">
            <a:avLst/>
          </a:prstGeom>
          <a:noFill/>
          <a:ln/>
        </p:spPr>
        <p:txBody>
          <a:bodyPr wrap="none" lIns="0" tIns="0" rIns="0" bIns="0" rtlCol="0" anchor="t">
            <a:spAutoFit/>
          </a:bodyPr>
          <a:lstStyle/>
          <a:p>
            <a:pPr marL="0" indent="0" algn="ctr">
              <a:lnSpc>
                <a:spcPts val="1400"/>
              </a:lnSpc>
              <a:buNone/>
            </a:pPr>
            <a:r>
              <a:rPr lang="en-US" sz="987" b="1" dirty="0">
                <a:solidFill>
                  <a:srgbClr val="E6F1FF"/>
                </a:solidFill>
                <a:latin typeface="Montserrat" pitchFamily="34" charset="0"/>
                <a:ea typeface="Montserrat" pitchFamily="34" charset="-122"/>
                <a:cs typeface="Montserrat" pitchFamily="34" charset="-120"/>
              </a:rPr>
              <a:t>KNOWLEDGE (BASE)</a:t>
            </a:r>
            <a:endParaRPr lang="en-US" sz="987" dirty="0"/>
          </a:p>
        </p:txBody>
      </p:sp>
      <p:sp>
        <p:nvSpPr>
          <p:cNvPr id="12" name="Text 8"/>
          <p:cNvSpPr/>
          <p:nvPr/>
        </p:nvSpPr>
        <p:spPr>
          <a:xfrm>
            <a:off x="800686" y="2744986"/>
            <a:ext cx="1728788" cy="342900"/>
          </a:xfrm>
          <a:prstGeom prst="rect">
            <a:avLst/>
          </a:prstGeom>
          <a:noFill/>
          <a:ln/>
        </p:spPr>
        <p:txBody>
          <a:bodyPr wrap="square" lIns="0" tIns="0" rIns="0" bIns="0" rtlCol="0" anchor="t">
            <a:spAutoFit/>
          </a:bodyPr>
          <a:lstStyle/>
          <a:p>
            <a:pPr marL="0" indent="0" algn="ctr">
              <a:lnSpc>
                <a:spcPts val="1400"/>
              </a:lnSpc>
              <a:buNone/>
            </a:pPr>
            <a:r>
              <a:rPr lang="en-US" sz="834" dirty="0">
                <a:solidFill>
                  <a:srgbClr val="A8B2D1"/>
                </a:solidFill>
                <a:latin typeface="Open Sans" pitchFamily="34" charset="0"/>
                <a:ea typeface="Open Sans" pitchFamily="34" charset="-122"/>
                <a:cs typeface="Open Sans" pitchFamily="34" charset="-120"/>
              </a:rPr>
              <a:t>Upload de arquivos proprietários.
</a:t>
            </a:r>
            <a:r>
              <a:rPr lang="en-US" sz="727" dirty="0">
                <a:solidFill>
                  <a:srgbClr val="64FFDA"/>
                </a:solidFill>
                <a:latin typeface="Open Sans" pitchFamily="34" charset="0"/>
                <a:ea typeface="Open Sans" pitchFamily="34" charset="-122"/>
                <a:cs typeface="Open Sans" pitchFamily="34" charset="-120"/>
              </a:rPr>
              <a:t>(PDFs, Leis, Modelos de Peças)</a:t>
            </a:r>
            <a:endParaRPr lang="en-US" sz="834" dirty="0"/>
          </a:p>
        </p:txBody>
      </p:sp>
      <p:pic>
        <p:nvPicPr>
          <p:cNvPr id="13" name="Image 2" descr="preencoded.png"/>
          <p:cNvPicPr>
            <a:picLocks noChangeAspect="1"/>
          </p:cNvPicPr>
          <p:nvPr/>
        </p:nvPicPr>
        <p:blipFill>
          <a:blip r:embed="rId4"/>
          <a:stretch>
            <a:fillRect/>
          </a:stretch>
        </p:blipFill>
        <p:spPr>
          <a:xfrm>
            <a:off x="3044437" y="2536924"/>
            <a:ext cx="133945" cy="214313"/>
          </a:xfrm>
          <a:prstGeom prst="rect">
            <a:avLst/>
          </a:prstGeom>
        </p:spPr>
      </p:pic>
      <p:sp>
        <p:nvSpPr>
          <p:cNvPr id="14" name="Shape 9"/>
          <p:cNvSpPr/>
          <p:nvPr/>
        </p:nvSpPr>
        <p:spPr>
          <a:xfrm>
            <a:off x="3321258" y="1498402"/>
            <a:ext cx="2487225" cy="2286000"/>
          </a:xfrm>
          <a:prstGeom prst="rect">
            <a:avLst/>
          </a:prstGeom>
          <a:solidFill>
            <a:srgbClr val="FFFFFF">
              <a:alpha val="3000"/>
            </a:srgbClr>
          </a:solidFill>
          <a:ln w="9144">
            <a:solidFill>
              <a:srgbClr val="64FFDA">
                <a:alpha val="20000"/>
              </a:srgbClr>
            </a:solidFill>
            <a:prstDash val="solid"/>
          </a:ln>
        </p:spPr>
        <p:txBody>
          <a:bodyPr/>
          <a:lstStyle/>
          <a:p>
            <a:endParaRPr lang="pt-BR"/>
          </a:p>
        </p:txBody>
      </p:sp>
      <p:sp>
        <p:nvSpPr>
          <p:cNvPr id="15" name="Shape 10"/>
          <p:cNvSpPr/>
          <p:nvPr/>
        </p:nvSpPr>
        <p:spPr>
          <a:xfrm>
            <a:off x="4457672" y="1391245"/>
            <a:ext cx="214313" cy="214313"/>
          </a:xfrm>
          <a:prstGeom prst="ellipse">
            <a:avLst/>
          </a:prstGeom>
          <a:solidFill>
            <a:srgbClr val="0A192F"/>
          </a:solidFill>
          <a:ln w="18288">
            <a:solidFill>
              <a:srgbClr val="64FFDA"/>
            </a:solidFill>
            <a:prstDash val="solid"/>
          </a:ln>
        </p:spPr>
        <p:txBody>
          <a:bodyPr/>
          <a:lstStyle/>
          <a:p>
            <a:endParaRPr lang="pt-BR"/>
          </a:p>
        </p:txBody>
      </p:sp>
      <p:sp>
        <p:nvSpPr>
          <p:cNvPr id="16" name="Text 11"/>
          <p:cNvSpPr/>
          <p:nvPr/>
        </p:nvSpPr>
        <p:spPr>
          <a:xfrm>
            <a:off x="4457672" y="1391245"/>
            <a:ext cx="214313" cy="214313"/>
          </a:xfrm>
          <a:prstGeom prst="rect">
            <a:avLst/>
          </a:prstGeom>
          <a:noFill/>
          <a:ln/>
        </p:spPr>
        <p:txBody>
          <a:bodyPr wrap="square" lIns="0" tIns="0" rIns="0" bIns="0" rtlCol="0" anchor="ctr">
            <a:spAutoFit/>
          </a:bodyPr>
          <a:lstStyle/>
          <a:p>
            <a:pPr marL="0" indent="0" algn="ctr">
              <a:lnSpc>
                <a:spcPts val="900"/>
              </a:lnSpc>
              <a:buNone/>
            </a:pPr>
            <a:r>
              <a:rPr lang="en-US" sz="683" b="1" dirty="0">
                <a:solidFill>
                  <a:srgbClr val="64FFDA"/>
                </a:solidFill>
                <a:latin typeface="Roboto Mono" pitchFamily="34" charset="0"/>
                <a:ea typeface="Roboto Mono" pitchFamily="34" charset="-122"/>
                <a:cs typeface="Roboto Mono" pitchFamily="34" charset="-120"/>
              </a:rPr>
              <a:t>2</a:t>
            </a:r>
            <a:endParaRPr lang="en-US" sz="683" dirty="0"/>
          </a:p>
        </p:txBody>
      </p:sp>
      <p:pic>
        <p:nvPicPr>
          <p:cNvPr id="17" name="Image 3" descr="preencoded.png"/>
          <p:cNvPicPr>
            <a:picLocks noChangeAspect="1"/>
          </p:cNvPicPr>
          <p:nvPr/>
        </p:nvPicPr>
        <p:blipFill>
          <a:blip r:embed="rId5"/>
          <a:stretch>
            <a:fillRect/>
          </a:stretch>
        </p:blipFill>
        <p:spPr>
          <a:xfrm>
            <a:off x="4350516" y="1921669"/>
            <a:ext cx="428625" cy="342900"/>
          </a:xfrm>
          <a:prstGeom prst="rect">
            <a:avLst/>
          </a:prstGeom>
        </p:spPr>
      </p:pic>
      <p:sp>
        <p:nvSpPr>
          <p:cNvPr id="18" name="Text 12"/>
          <p:cNvSpPr/>
          <p:nvPr/>
        </p:nvSpPr>
        <p:spPr>
          <a:xfrm>
            <a:off x="3551309" y="2464594"/>
            <a:ext cx="2027039" cy="173236"/>
          </a:xfrm>
          <a:prstGeom prst="rect">
            <a:avLst/>
          </a:prstGeom>
          <a:noFill/>
          <a:ln/>
        </p:spPr>
        <p:txBody>
          <a:bodyPr wrap="none" lIns="0" tIns="0" rIns="0" bIns="0" rtlCol="0" anchor="t">
            <a:spAutoFit/>
          </a:bodyPr>
          <a:lstStyle/>
          <a:p>
            <a:pPr marL="0" indent="0" algn="ctr">
              <a:lnSpc>
                <a:spcPts val="1400"/>
              </a:lnSpc>
              <a:buNone/>
            </a:pPr>
            <a:r>
              <a:rPr lang="en-US" sz="987" b="1" dirty="0">
                <a:solidFill>
                  <a:srgbClr val="E6F1FF"/>
                </a:solidFill>
                <a:latin typeface="Montserrat" pitchFamily="34" charset="0"/>
                <a:ea typeface="Montserrat" pitchFamily="34" charset="-122"/>
                <a:cs typeface="Montserrat" pitchFamily="34" charset="-120"/>
              </a:rPr>
              <a:t>INSTRUCTIONS (PERSONA)</a:t>
            </a:r>
            <a:endParaRPr lang="en-US" sz="987" dirty="0"/>
          </a:p>
        </p:txBody>
      </p:sp>
      <p:sp>
        <p:nvSpPr>
          <p:cNvPr id="19" name="Text 13"/>
          <p:cNvSpPr/>
          <p:nvPr/>
        </p:nvSpPr>
        <p:spPr>
          <a:xfrm>
            <a:off x="3540314" y="2744986"/>
            <a:ext cx="2049056" cy="514350"/>
          </a:xfrm>
          <a:prstGeom prst="rect">
            <a:avLst/>
          </a:prstGeom>
          <a:noFill/>
          <a:ln/>
        </p:spPr>
        <p:txBody>
          <a:bodyPr wrap="square" lIns="0" tIns="0" rIns="0" bIns="0" rtlCol="0" anchor="t">
            <a:spAutoFit/>
          </a:bodyPr>
          <a:lstStyle/>
          <a:p>
            <a:pPr marL="0" indent="0" algn="ctr">
              <a:lnSpc>
                <a:spcPts val="1400"/>
              </a:lnSpc>
              <a:buNone/>
            </a:pPr>
            <a:r>
              <a:rPr lang="en-US" sz="834" dirty="0">
                <a:solidFill>
                  <a:srgbClr val="A8B2D1"/>
                </a:solidFill>
                <a:latin typeface="Open Sans" pitchFamily="34" charset="0"/>
                <a:ea typeface="Open Sans" pitchFamily="34" charset="-122"/>
                <a:cs typeface="Open Sans" pitchFamily="34" charset="-120"/>
              </a:rPr>
              <a:t>Definição de comportamento.
</a:t>
            </a:r>
            <a:r>
              <a:rPr lang="en-US" sz="727" dirty="0">
                <a:solidFill>
                  <a:srgbClr val="64FFDA"/>
                </a:solidFill>
                <a:latin typeface="Open Sans" pitchFamily="34" charset="0"/>
                <a:ea typeface="Open Sans" pitchFamily="34" charset="-122"/>
                <a:cs typeface="Open Sans" pitchFamily="34" charset="-120"/>
              </a:rPr>
              <a:t>"Você é um especialista em X. Seu tom é formal. Nunca invente dados."</a:t>
            </a:r>
            <a:endParaRPr lang="en-US" sz="834" dirty="0"/>
          </a:p>
        </p:txBody>
      </p:sp>
      <p:pic>
        <p:nvPicPr>
          <p:cNvPr id="20" name="Image 4" descr="preencoded.png"/>
          <p:cNvPicPr>
            <a:picLocks noChangeAspect="1"/>
          </p:cNvPicPr>
          <p:nvPr/>
        </p:nvPicPr>
        <p:blipFill>
          <a:blip r:embed="rId6"/>
          <a:stretch>
            <a:fillRect/>
          </a:stretch>
        </p:blipFill>
        <p:spPr>
          <a:xfrm>
            <a:off x="5946558" y="2536924"/>
            <a:ext cx="133945" cy="214313"/>
          </a:xfrm>
          <a:prstGeom prst="rect">
            <a:avLst/>
          </a:prstGeom>
        </p:spPr>
      </p:pic>
      <p:sp>
        <p:nvSpPr>
          <p:cNvPr id="21" name="Shape 14"/>
          <p:cNvSpPr/>
          <p:nvPr/>
        </p:nvSpPr>
        <p:spPr>
          <a:xfrm>
            <a:off x="6223378" y="1498402"/>
            <a:ext cx="2491969" cy="2286000"/>
          </a:xfrm>
          <a:prstGeom prst="rect">
            <a:avLst/>
          </a:prstGeom>
          <a:solidFill>
            <a:srgbClr val="FFFFFF">
              <a:alpha val="3000"/>
            </a:srgbClr>
          </a:solidFill>
          <a:ln w="9144">
            <a:solidFill>
              <a:srgbClr val="64FFDA">
                <a:alpha val="20000"/>
              </a:srgbClr>
            </a:solidFill>
            <a:prstDash val="solid"/>
          </a:ln>
        </p:spPr>
        <p:txBody>
          <a:bodyPr/>
          <a:lstStyle/>
          <a:p>
            <a:endParaRPr lang="pt-BR"/>
          </a:p>
        </p:txBody>
      </p:sp>
      <p:sp>
        <p:nvSpPr>
          <p:cNvPr id="22" name="Shape 15"/>
          <p:cNvSpPr/>
          <p:nvPr/>
        </p:nvSpPr>
        <p:spPr>
          <a:xfrm>
            <a:off x="7366992" y="1391245"/>
            <a:ext cx="214313" cy="214313"/>
          </a:xfrm>
          <a:prstGeom prst="ellipse">
            <a:avLst/>
          </a:prstGeom>
          <a:solidFill>
            <a:srgbClr val="0A192F"/>
          </a:solidFill>
          <a:ln w="18288">
            <a:solidFill>
              <a:srgbClr val="64FFDA"/>
            </a:solidFill>
            <a:prstDash val="solid"/>
          </a:ln>
        </p:spPr>
        <p:txBody>
          <a:bodyPr/>
          <a:lstStyle/>
          <a:p>
            <a:endParaRPr lang="pt-BR"/>
          </a:p>
        </p:txBody>
      </p:sp>
      <p:sp>
        <p:nvSpPr>
          <p:cNvPr id="23" name="Text 16"/>
          <p:cNvSpPr/>
          <p:nvPr/>
        </p:nvSpPr>
        <p:spPr>
          <a:xfrm>
            <a:off x="7366992" y="1391245"/>
            <a:ext cx="214313" cy="214313"/>
          </a:xfrm>
          <a:prstGeom prst="rect">
            <a:avLst/>
          </a:prstGeom>
          <a:noFill/>
          <a:ln/>
        </p:spPr>
        <p:txBody>
          <a:bodyPr wrap="square" lIns="0" tIns="0" rIns="0" bIns="0" rtlCol="0" anchor="ctr">
            <a:spAutoFit/>
          </a:bodyPr>
          <a:lstStyle/>
          <a:p>
            <a:pPr marL="0" indent="0" algn="ctr">
              <a:lnSpc>
                <a:spcPts val="900"/>
              </a:lnSpc>
              <a:buNone/>
            </a:pPr>
            <a:r>
              <a:rPr lang="en-US" sz="683" b="1" dirty="0">
                <a:solidFill>
                  <a:srgbClr val="64FFDA"/>
                </a:solidFill>
                <a:latin typeface="Roboto Mono" pitchFamily="34" charset="0"/>
                <a:ea typeface="Roboto Mono" pitchFamily="34" charset="-122"/>
                <a:cs typeface="Roboto Mono" pitchFamily="34" charset="-120"/>
              </a:rPr>
              <a:t>3</a:t>
            </a:r>
            <a:endParaRPr lang="en-US" sz="683" dirty="0"/>
          </a:p>
        </p:txBody>
      </p:sp>
      <p:pic>
        <p:nvPicPr>
          <p:cNvPr id="24" name="Image 5" descr="preencoded.png"/>
          <p:cNvPicPr>
            <a:picLocks noChangeAspect="1"/>
          </p:cNvPicPr>
          <p:nvPr/>
        </p:nvPicPr>
        <p:blipFill>
          <a:blip r:embed="rId7"/>
          <a:stretch>
            <a:fillRect/>
          </a:stretch>
        </p:blipFill>
        <p:spPr>
          <a:xfrm>
            <a:off x="7302698" y="1921669"/>
            <a:ext cx="342900" cy="342900"/>
          </a:xfrm>
          <a:prstGeom prst="rect">
            <a:avLst/>
          </a:prstGeom>
        </p:spPr>
      </p:pic>
      <p:sp>
        <p:nvSpPr>
          <p:cNvPr id="25" name="Text 17"/>
          <p:cNvSpPr/>
          <p:nvPr/>
        </p:nvSpPr>
        <p:spPr>
          <a:xfrm>
            <a:off x="6653510" y="2464594"/>
            <a:ext cx="1641277" cy="173236"/>
          </a:xfrm>
          <a:prstGeom prst="rect">
            <a:avLst/>
          </a:prstGeom>
          <a:noFill/>
          <a:ln/>
        </p:spPr>
        <p:txBody>
          <a:bodyPr wrap="none" lIns="0" tIns="0" rIns="0" bIns="0" rtlCol="0" anchor="t">
            <a:spAutoFit/>
          </a:bodyPr>
          <a:lstStyle/>
          <a:p>
            <a:pPr marL="0" indent="0" algn="ctr">
              <a:lnSpc>
                <a:spcPts val="1400"/>
              </a:lnSpc>
              <a:buNone/>
            </a:pPr>
            <a:r>
              <a:rPr lang="en-US" sz="987" b="1" dirty="0">
                <a:solidFill>
                  <a:srgbClr val="E6F1FF"/>
                </a:solidFill>
                <a:latin typeface="Montserrat" pitchFamily="34" charset="0"/>
                <a:ea typeface="Montserrat" pitchFamily="34" charset="-122"/>
                <a:cs typeface="Montserrat" pitchFamily="34" charset="-120"/>
              </a:rPr>
              <a:t>CAPABILITIES (AÇÃO)</a:t>
            </a:r>
            <a:endParaRPr lang="en-US" sz="987" dirty="0"/>
          </a:p>
        </p:txBody>
      </p:sp>
      <p:sp>
        <p:nvSpPr>
          <p:cNvPr id="26" name="Text 18"/>
          <p:cNvSpPr/>
          <p:nvPr/>
        </p:nvSpPr>
        <p:spPr>
          <a:xfrm>
            <a:off x="6537424" y="2744986"/>
            <a:ext cx="1873448" cy="342900"/>
          </a:xfrm>
          <a:prstGeom prst="rect">
            <a:avLst/>
          </a:prstGeom>
          <a:noFill/>
          <a:ln/>
        </p:spPr>
        <p:txBody>
          <a:bodyPr wrap="square" lIns="0" tIns="0" rIns="0" bIns="0" rtlCol="0" anchor="t">
            <a:spAutoFit/>
          </a:bodyPr>
          <a:lstStyle/>
          <a:p>
            <a:pPr marL="0" indent="0" algn="ctr">
              <a:lnSpc>
                <a:spcPts val="1400"/>
              </a:lnSpc>
              <a:buNone/>
            </a:pPr>
            <a:r>
              <a:rPr lang="en-US" sz="834" dirty="0">
                <a:solidFill>
                  <a:srgbClr val="A8B2D1"/>
                </a:solidFill>
                <a:latin typeface="Open Sans" pitchFamily="34" charset="0"/>
                <a:ea typeface="Open Sans" pitchFamily="34" charset="-122"/>
                <a:cs typeface="Open Sans" pitchFamily="34" charset="-120"/>
              </a:rPr>
              <a:t>Habilitar ferramentas extras.
</a:t>
            </a:r>
            <a:r>
              <a:rPr lang="en-US" sz="727" dirty="0">
                <a:solidFill>
                  <a:srgbClr val="64FFDA"/>
                </a:solidFill>
                <a:latin typeface="Open Sans" pitchFamily="34" charset="0"/>
                <a:ea typeface="Open Sans" pitchFamily="34" charset="-122"/>
                <a:cs typeface="Open Sans" pitchFamily="34" charset="-120"/>
              </a:rPr>
              <a:t>(Navegação, Dados, Imagens)</a:t>
            </a:r>
            <a:endParaRPr lang="en-US" sz="834" dirty="0"/>
          </a:p>
        </p:txBody>
      </p:sp>
      <p:sp>
        <p:nvSpPr>
          <p:cNvPr id="27" name="Shape 19"/>
          <p:cNvSpPr/>
          <p:nvPr/>
        </p:nvSpPr>
        <p:spPr>
          <a:xfrm>
            <a:off x="428625" y="4066580"/>
            <a:ext cx="8286750" cy="648295"/>
          </a:xfrm>
          <a:prstGeom prst="rect">
            <a:avLst/>
          </a:prstGeom>
          <a:solidFill>
            <a:srgbClr val="64FFDA">
              <a:alpha val="5000"/>
            </a:srgbClr>
          </a:solidFill>
          <a:ln w="9144">
            <a:solidFill>
              <a:srgbClr val="64FFDA"/>
            </a:solidFill>
            <a:prstDash val="dash"/>
          </a:ln>
        </p:spPr>
        <p:txBody>
          <a:bodyPr/>
          <a:lstStyle/>
          <a:p>
            <a:endParaRPr lang="pt-BR"/>
          </a:p>
        </p:txBody>
      </p:sp>
      <p:pic>
        <p:nvPicPr>
          <p:cNvPr id="28" name="Image 6" descr="preencoded.png"/>
          <p:cNvPicPr>
            <a:picLocks noChangeAspect="1"/>
          </p:cNvPicPr>
          <p:nvPr/>
        </p:nvPicPr>
        <p:blipFill>
          <a:blip r:embed="rId8"/>
          <a:stretch>
            <a:fillRect/>
          </a:stretch>
        </p:blipFill>
        <p:spPr>
          <a:xfrm>
            <a:off x="571500" y="4286250"/>
            <a:ext cx="257175" cy="228600"/>
          </a:xfrm>
          <a:prstGeom prst="rect">
            <a:avLst/>
          </a:prstGeom>
        </p:spPr>
      </p:pic>
      <p:sp>
        <p:nvSpPr>
          <p:cNvPr id="29" name="Text 20"/>
          <p:cNvSpPr/>
          <p:nvPr/>
        </p:nvSpPr>
        <p:spPr>
          <a:xfrm>
            <a:off x="971550" y="4223742"/>
            <a:ext cx="5759648" cy="157163"/>
          </a:xfrm>
          <a:prstGeom prst="rect">
            <a:avLst/>
          </a:prstGeom>
          <a:noFill/>
          <a:ln/>
        </p:spPr>
        <p:txBody>
          <a:bodyPr wrap="none" lIns="0" tIns="0" rIns="0" bIns="0" rtlCol="0" anchor="t">
            <a:spAutoFit/>
          </a:bodyPr>
          <a:lstStyle/>
          <a:p>
            <a:pPr marL="0" indent="0" algn="l">
              <a:lnSpc>
                <a:spcPts val="1200"/>
              </a:lnSpc>
              <a:buNone/>
            </a:pPr>
            <a:r>
              <a:rPr lang="en-US" sz="885" b="1" dirty="0">
                <a:solidFill>
                  <a:srgbClr val="FFFFFF"/>
                </a:solidFill>
                <a:latin typeface="Montserrat" pitchFamily="34" charset="0"/>
                <a:ea typeface="Montserrat" pitchFamily="34" charset="-122"/>
                <a:cs typeface="Montserrat" pitchFamily="34" charset="-120"/>
              </a:rPr>
              <a:t>Exemplo Prático: "GPT Tributarista"</a:t>
            </a:r>
            <a:endParaRPr lang="en-US" sz="885" dirty="0"/>
          </a:p>
        </p:txBody>
      </p:sp>
      <p:sp>
        <p:nvSpPr>
          <p:cNvPr id="30" name="Text 21"/>
          <p:cNvSpPr/>
          <p:nvPr/>
        </p:nvSpPr>
        <p:spPr>
          <a:xfrm>
            <a:off x="971550" y="4416623"/>
            <a:ext cx="5759648" cy="155377"/>
          </a:xfrm>
          <a:prstGeom prst="rect">
            <a:avLst/>
          </a:prstGeom>
          <a:noFill/>
          <a:ln/>
        </p:spPr>
        <p:txBody>
          <a:bodyPr wrap="none" lIns="0" tIns="0" rIns="0" bIns="0" rtlCol="0" anchor="t">
            <a:spAutoFit/>
          </a:bodyPr>
          <a:lstStyle/>
          <a:p>
            <a:pPr marL="0" indent="0" algn="l">
              <a:lnSpc>
                <a:spcPts val="1100"/>
              </a:lnSpc>
              <a:buNone/>
            </a:pPr>
            <a:r>
              <a:rPr lang="en-US" sz="834" dirty="0">
                <a:solidFill>
                  <a:srgbClr val="E6F1FF"/>
                </a:solidFill>
                <a:latin typeface="Open Sans" pitchFamily="34" charset="0"/>
                <a:ea typeface="Open Sans" pitchFamily="34" charset="-122"/>
                <a:cs typeface="Open Sans" pitchFamily="34" charset="-120"/>
              </a:rPr>
              <a:t>Alimentado com o Código Tributário Nacional (CTN) + 500 decisões recentes do CARF para analisar riscos fiscais.</a:t>
            </a:r>
            <a:endParaRPr lang="en-US" sz="834"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name="Slide 68">
    <p:spTree>
      <p:nvGrpSpPr>
        <p:cNvPr id="1" name=""/>
        <p:cNvGrpSpPr/>
        <p:nvPr/>
      </p:nvGrpSpPr>
      <p:grpSpPr>
        <a:xfrm>
          <a:off x="0" y="0"/>
          <a:ext cx="0" cy="0"/>
          <a:chOff x="0" y="0"/>
          <a:chExt cx="0" cy="0"/>
        </a:xfrm>
      </p:grpSpPr>
      <p:sp>
        <p:nvSpPr>
          <p:cNvPr id="3" name="Shape 0"/>
          <p:cNvSpPr/>
          <p:nvPr/>
        </p:nvSpPr>
        <p:spPr>
          <a:xfrm>
            <a:off x="428625" y="428625"/>
            <a:ext cx="8286750" cy="716161"/>
          </a:xfrm>
          <a:prstGeom prst="rect">
            <a:avLst/>
          </a:prstGeom>
          <a:solidFill>
            <a:srgbClr val="000000">
              <a:alpha val="0"/>
            </a:srgbClr>
          </a:solidFill>
          <a:ln/>
        </p:spPr>
        <p:txBody>
          <a:bodyPr/>
          <a:lstStyle/>
          <a:p>
            <a:endParaRPr lang="pt-BR"/>
          </a:p>
        </p:txBody>
      </p:sp>
      <p:sp>
        <p:nvSpPr>
          <p:cNvPr id="4" name="Shape 1"/>
          <p:cNvSpPr/>
          <p:nvPr/>
        </p:nvSpPr>
        <p:spPr>
          <a:xfrm>
            <a:off x="428625" y="428625"/>
            <a:ext cx="28575" cy="716161"/>
          </a:xfrm>
          <a:prstGeom prst="rect">
            <a:avLst/>
          </a:prstGeom>
          <a:solidFill>
            <a:srgbClr val="64FFDA"/>
          </a:solidFill>
          <a:ln/>
        </p:spPr>
        <p:txBody>
          <a:bodyPr/>
          <a:lstStyle/>
          <a:p>
            <a:endParaRPr lang="pt-BR"/>
          </a:p>
        </p:txBody>
      </p:sp>
      <p:sp>
        <p:nvSpPr>
          <p:cNvPr id="5" name="Text 2"/>
          <p:cNvSpPr/>
          <p:nvPr/>
        </p:nvSpPr>
        <p:spPr>
          <a:xfrm>
            <a:off x="571500" y="428625"/>
            <a:ext cx="8143875" cy="417909"/>
          </a:xfrm>
          <a:prstGeom prst="rect">
            <a:avLst/>
          </a:prstGeom>
          <a:noFill/>
          <a:ln/>
        </p:spPr>
        <p:txBody>
          <a:bodyPr wrap="none" lIns="0" tIns="0" rIns="0" bIns="0" rtlCol="0" anchor="t">
            <a:spAutoFit/>
          </a:bodyPr>
          <a:lstStyle/>
          <a:p>
            <a:pPr marL="0" indent="0" algn="l">
              <a:lnSpc>
                <a:spcPts val="3200"/>
              </a:lnSpc>
              <a:buNone/>
            </a:pPr>
            <a:r>
              <a:rPr lang="en-US" sz="2436" b="1" dirty="0">
                <a:solidFill>
                  <a:srgbClr val="E6F1FF"/>
                </a:solidFill>
                <a:latin typeface="Montserrat" pitchFamily="34" charset="0"/>
                <a:ea typeface="Montserrat" pitchFamily="34" charset="-122"/>
                <a:cs typeface="Montserrat" pitchFamily="34" charset="-120"/>
              </a:rPr>
              <a:t>PLUGINS E INTEGRAÇÕES</a:t>
            </a:r>
            <a:endParaRPr lang="en-US" sz="2436" dirty="0"/>
          </a:p>
        </p:txBody>
      </p:sp>
      <p:sp>
        <p:nvSpPr>
          <p:cNvPr id="6" name="Text 3"/>
          <p:cNvSpPr/>
          <p:nvPr/>
        </p:nvSpPr>
        <p:spPr>
          <a:xfrm>
            <a:off x="571500" y="917972"/>
            <a:ext cx="8143875" cy="226814"/>
          </a:xfrm>
          <a:prstGeom prst="rect">
            <a:avLst/>
          </a:prstGeom>
          <a:noFill/>
          <a:ln/>
        </p:spPr>
        <p:txBody>
          <a:bodyPr wrap="none" lIns="0" tIns="0" rIns="0" bIns="0" rtlCol="0" anchor="t">
            <a:spAutoFit/>
          </a:bodyPr>
          <a:lstStyle/>
          <a:p>
            <a:pPr marL="0" indent="0" algn="l">
              <a:lnSpc>
                <a:spcPts val="1600"/>
              </a:lnSpc>
              <a:buNone/>
            </a:pPr>
            <a:r>
              <a:rPr lang="en-US" sz="1269" dirty="0">
                <a:solidFill>
                  <a:srgbClr val="64FFDA"/>
                </a:solidFill>
                <a:latin typeface="Roboto Mono" pitchFamily="34" charset="0"/>
                <a:ea typeface="Roboto Mono" pitchFamily="34" charset="-122"/>
                <a:cs typeface="Roboto Mono" pitchFamily="34" charset="-120"/>
              </a:rPr>
              <a:t>A IA no seu Fluxo de Trabalho</a:t>
            </a:r>
            <a:endParaRPr lang="en-US" sz="1269" dirty="0"/>
          </a:p>
        </p:txBody>
      </p:sp>
      <p:sp>
        <p:nvSpPr>
          <p:cNvPr id="7" name="Shape 4"/>
          <p:cNvSpPr/>
          <p:nvPr/>
        </p:nvSpPr>
        <p:spPr>
          <a:xfrm>
            <a:off x="428625" y="1401961"/>
            <a:ext cx="3929063" cy="2896791"/>
          </a:xfrm>
          <a:prstGeom prst="rect">
            <a:avLst/>
          </a:prstGeom>
          <a:solidFill>
            <a:srgbClr val="0A192F">
              <a:alpha val="0"/>
            </a:srgbClr>
          </a:solidFill>
          <a:ln/>
        </p:spPr>
        <p:txBody>
          <a:bodyPr/>
          <a:lstStyle/>
          <a:p>
            <a:endParaRPr lang="pt-BR"/>
          </a:p>
        </p:txBody>
      </p:sp>
      <p:sp>
        <p:nvSpPr>
          <p:cNvPr id="8" name="Shape 5"/>
          <p:cNvSpPr/>
          <p:nvPr/>
        </p:nvSpPr>
        <p:spPr>
          <a:xfrm>
            <a:off x="428625" y="1401961"/>
            <a:ext cx="3929063" cy="42863"/>
          </a:xfrm>
          <a:prstGeom prst="rect">
            <a:avLst/>
          </a:prstGeom>
          <a:solidFill>
            <a:srgbClr val="0078D4"/>
          </a:solidFill>
          <a:ln/>
        </p:spPr>
        <p:txBody>
          <a:bodyPr/>
          <a:lstStyle/>
          <a:p>
            <a:endParaRPr lang="pt-BR"/>
          </a:p>
        </p:txBody>
      </p:sp>
      <p:pic>
        <p:nvPicPr>
          <p:cNvPr id="9" name="Image 1" descr="preencoded.png"/>
          <p:cNvPicPr>
            <a:picLocks noChangeAspect="1"/>
          </p:cNvPicPr>
          <p:nvPr/>
        </p:nvPicPr>
        <p:blipFill>
          <a:blip r:embed="rId3"/>
          <a:stretch>
            <a:fillRect/>
          </a:stretch>
        </p:blipFill>
        <p:spPr>
          <a:xfrm>
            <a:off x="2178844" y="1659136"/>
            <a:ext cx="428625" cy="428625"/>
          </a:xfrm>
          <a:prstGeom prst="rect">
            <a:avLst/>
          </a:prstGeom>
        </p:spPr>
      </p:pic>
      <p:sp>
        <p:nvSpPr>
          <p:cNvPr id="10" name="Text 6"/>
          <p:cNvSpPr/>
          <p:nvPr/>
        </p:nvSpPr>
        <p:spPr>
          <a:xfrm>
            <a:off x="1863626" y="2202061"/>
            <a:ext cx="1059061" cy="242888"/>
          </a:xfrm>
          <a:prstGeom prst="rect">
            <a:avLst/>
          </a:prstGeom>
          <a:noFill/>
          <a:ln/>
        </p:spPr>
        <p:txBody>
          <a:bodyPr wrap="none" lIns="0" tIns="0" rIns="0" bIns="0" rtlCol="0" anchor="t">
            <a:spAutoFit/>
          </a:bodyPr>
          <a:lstStyle/>
          <a:p>
            <a:pPr marL="0" indent="0" algn="l">
              <a:lnSpc>
                <a:spcPts val="1900"/>
              </a:lnSpc>
              <a:buNone/>
            </a:pPr>
            <a:r>
              <a:rPr lang="en-US" sz="1397" b="1" dirty="0">
                <a:solidFill>
                  <a:srgbClr val="E6F1FF"/>
                </a:solidFill>
                <a:latin typeface="Montserrat" pitchFamily="34" charset="0"/>
                <a:ea typeface="Montserrat" pitchFamily="34" charset="-122"/>
                <a:cs typeface="Montserrat" pitchFamily="34" charset="-120"/>
              </a:rPr>
              <a:t>OUTLOOK</a:t>
            </a:r>
            <a:endParaRPr lang="en-US" sz="1397" dirty="0"/>
          </a:p>
        </p:txBody>
      </p:sp>
      <p:sp>
        <p:nvSpPr>
          <p:cNvPr id="11" name="Shape 7"/>
          <p:cNvSpPr/>
          <p:nvPr/>
        </p:nvSpPr>
        <p:spPr>
          <a:xfrm>
            <a:off x="685800" y="2616398"/>
            <a:ext cx="3414713" cy="346472"/>
          </a:xfrm>
          <a:prstGeom prst="rect">
            <a:avLst/>
          </a:prstGeom>
          <a:solidFill>
            <a:srgbClr val="0A192F">
              <a:alpha val="50000"/>
            </a:srgbClr>
          </a:solidFill>
          <a:ln/>
        </p:spPr>
        <p:txBody>
          <a:bodyPr/>
          <a:lstStyle/>
          <a:p>
            <a:endParaRPr lang="pt-BR"/>
          </a:p>
        </p:txBody>
      </p:sp>
      <p:pic>
        <p:nvPicPr>
          <p:cNvPr id="12" name="Image 2" descr="preencoded.png"/>
          <p:cNvPicPr>
            <a:picLocks noChangeAspect="1"/>
          </p:cNvPicPr>
          <p:nvPr/>
        </p:nvPicPr>
        <p:blipFill>
          <a:blip r:embed="rId4"/>
          <a:stretch>
            <a:fillRect/>
          </a:stretch>
        </p:blipFill>
        <p:spPr>
          <a:xfrm>
            <a:off x="771525" y="2718197"/>
            <a:ext cx="214313" cy="142875"/>
          </a:xfrm>
          <a:prstGeom prst="rect">
            <a:avLst/>
          </a:prstGeom>
        </p:spPr>
      </p:pic>
      <p:sp>
        <p:nvSpPr>
          <p:cNvPr id="13" name="Text 8"/>
          <p:cNvSpPr/>
          <p:nvPr/>
        </p:nvSpPr>
        <p:spPr>
          <a:xfrm>
            <a:off x="1092994" y="2702123"/>
            <a:ext cx="1935956" cy="175022"/>
          </a:xfrm>
          <a:prstGeom prst="rect">
            <a:avLst/>
          </a:prstGeom>
          <a:noFill/>
          <a:ln/>
        </p:spPr>
        <p:txBody>
          <a:bodyPr wrap="none" lIns="0" tIns="0" rIns="0" bIns="0" rtlCol="0" anchor="t">
            <a:spAutoFit/>
          </a:bodyPr>
          <a:lstStyle/>
          <a:p>
            <a:pPr marL="0" indent="0" algn="l">
              <a:lnSpc>
                <a:spcPts val="1200"/>
              </a:lnSpc>
              <a:buNone/>
            </a:pPr>
            <a:r>
              <a:rPr lang="en-US" sz="942" dirty="0">
                <a:solidFill>
                  <a:srgbClr val="A8B2D1"/>
                </a:solidFill>
                <a:latin typeface="Open Sans" pitchFamily="34" charset="0"/>
                <a:ea typeface="Open Sans" pitchFamily="34" charset="-122"/>
                <a:cs typeface="Open Sans" pitchFamily="34" charset="-120"/>
              </a:rPr>
              <a:t>Resumir threads longas de e-mail</a:t>
            </a:r>
            <a:endParaRPr lang="en-US" sz="942" dirty="0"/>
          </a:p>
        </p:txBody>
      </p:sp>
      <p:sp>
        <p:nvSpPr>
          <p:cNvPr id="14" name="Shape 9"/>
          <p:cNvSpPr/>
          <p:nvPr/>
        </p:nvSpPr>
        <p:spPr>
          <a:xfrm>
            <a:off x="685800" y="3077170"/>
            <a:ext cx="3414713" cy="346472"/>
          </a:xfrm>
          <a:prstGeom prst="rect">
            <a:avLst/>
          </a:prstGeom>
          <a:solidFill>
            <a:srgbClr val="0A192F">
              <a:alpha val="50000"/>
            </a:srgbClr>
          </a:solidFill>
          <a:ln/>
        </p:spPr>
        <p:txBody>
          <a:bodyPr/>
          <a:lstStyle/>
          <a:p>
            <a:endParaRPr lang="pt-BR"/>
          </a:p>
        </p:txBody>
      </p:sp>
      <p:pic>
        <p:nvPicPr>
          <p:cNvPr id="15" name="Image 3" descr="preencoded.png"/>
          <p:cNvPicPr>
            <a:picLocks noChangeAspect="1"/>
          </p:cNvPicPr>
          <p:nvPr/>
        </p:nvPicPr>
        <p:blipFill>
          <a:blip r:embed="rId5"/>
          <a:stretch>
            <a:fillRect/>
          </a:stretch>
        </p:blipFill>
        <p:spPr>
          <a:xfrm>
            <a:off x="771525" y="3178969"/>
            <a:ext cx="214313" cy="142875"/>
          </a:xfrm>
          <a:prstGeom prst="rect">
            <a:avLst/>
          </a:prstGeom>
        </p:spPr>
      </p:pic>
      <p:sp>
        <p:nvSpPr>
          <p:cNvPr id="16" name="Text 10"/>
          <p:cNvSpPr/>
          <p:nvPr/>
        </p:nvSpPr>
        <p:spPr>
          <a:xfrm>
            <a:off x="1092994" y="3162895"/>
            <a:ext cx="1953816" cy="175022"/>
          </a:xfrm>
          <a:prstGeom prst="rect">
            <a:avLst/>
          </a:prstGeom>
          <a:noFill/>
          <a:ln/>
        </p:spPr>
        <p:txBody>
          <a:bodyPr wrap="none" lIns="0" tIns="0" rIns="0" bIns="0" rtlCol="0" anchor="t">
            <a:spAutoFit/>
          </a:bodyPr>
          <a:lstStyle/>
          <a:p>
            <a:pPr marL="0" indent="0" algn="l">
              <a:lnSpc>
                <a:spcPts val="1200"/>
              </a:lnSpc>
              <a:buNone/>
            </a:pPr>
            <a:r>
              <a:rPr lang="en-US" sz="942" dirty="0">
                <a:solidFill>
                  <a:srgbClr val="A8B2D1"/>
                </a:solidFill>
                <a:latin typeface="Open Sans" pitchFamily="34" charset="0"/>
                <a:ea typeface="Open Sans" pitchFamily="34" charset="-122"/>
                <a:cs typeface="Open Sans" pitchFamily="34" charset="-120"/>
              </a:rPr>
              <a:t>Rascunhar respostas automáticas</a:t>
            </a:r>
            <a:endParaRPr lang="en-US" sz="942" dirty="0"/>
          </a:p>
        </p:txBody>
      </p:sp>
      <p:sp>
        <p:nvSpPr>
          <p:cNvPr id="17" name="Shape 11"/>
          <p:cNvSpPr/>
          <p:nvPr/>
        </p:nvSpPr>
        <p:spPr>
          <a:xfrm>
            <a:off x="685800" y="3537942"/>
            <a:ext cx="3414713" cy="346472"/>
          </a:xfrm>
          <a:prstGeom prst="rect">
            <a:avLst/>
          </a:prstGeom>
          <a:solidFill>
            <a:srgbClr val="0A192F">
              <a:alpha val="50000"/>
            </a:srgbClr>
          </a:solidFill>
          <a:ln/>
        </p:spPr>
        <p:txBody>
          <a:bodyPr/>
          <a:lstStyle/>
          <a:p>
            <a:endParaRPr lang="pt-BR"/>
          </a:p>
        </p:txBody>
      </p:sp>
      <p:pic>
        <p:nvPicPr>
          <p:cNvPr id="18" name="Image 4" descr="preencoded.png"/>
          <p:cNvPicPr>
            <a:picLocks noChangeAspect="1"/>
          </p:cNvPicPr>
          <p:nvPr/>
        </p:nvPicPr>
        <p:blipFill>
          <a:blip r:embed="rId6"/>
          <a:stretch>
            <a:fillRect/>
          </a:stretch>
        </p:blipFill>
        <p:spPr>
          <a:xfrm>
            <a:off x="771525" y="3639741"/>
            <a:ext cx="214313" cy="142875"/>
          </a:xfrm>
          <a:prstGeom prst="rect">
            <a:avLst/>
          </a:prstGeom>
        </p:spPr>
      </p:pic>
      <p:sp>
        <p:nvSpPr>
          <p:cNvPr id="19" name="Text 12"/>
          <p:cNvSpPr/>
          <p:nvPr/>
        </p:nvSpPr>
        <p:spPr>
          <a:xfrm>
            <a:off x="1092994" y="3623667"/>
            <a:ext cx="1885950" cy="175022"/>
          </a:xfrm>
          <a:prstGeom prst="rect">
            <a:avLst/>
          </a:prstGeom>
          <a:noFill/>
          <a:ln/>
        </p:spPr>
        <p:txBody>
          <a:bodyPr wrap="none" lIns="0" tIns="0" rIns="0" bIns="0" rtlCol="0" anchor="t">
            <a:spAutoFit/>
          </a:bodyPr>
          <a:lstStyle/>
          <a:p>
            <a:pPr marL="0" indent="0" algn="l">
              <a:lnSpc>
                <a:spcPts val="1200"/>
              </a:lnSpc>
              <a:buNone/>
            </a:pPr>
            <a:r>
              <a:rPr lang="en-US" sz="942" dirty="0">
                <a:solidFill>
                  <a:srgbClr val="A8B2D1"/>
                </a:solidFill>
                <a:latin typeface="Open Sans" pitchFamily="34" charset="0"/>
                <a:ea typeface="Open Sans" pitchFamily="34" charset="-122"/>
                <a:cs typeface="Open Sans" pitchFamily="34" charset="-120"/>
              </a:rPr>
              <a:t>Extrair datas e agendar reuniões</a:t>
            </a:r>
            <a:endParaRPr lang="en-US" sz="942" dirty="0"/>
          </a:p>
        </p:txBody>
      </p:sp>
      <p:sp>
        <p:nvSpPr>
          <p:cNvPr id="20" name="Shape 13"/>
          <p:cNvSpPr/>
          <p:nvPr/>
        </p:nvSpPr>
        <p:spPr>
          <a:xfrm>
            <a:off x="4286250" y="2286000"/>
            <a:ext cx="571500" cy="571500"/>
          </a:xfrm>
          <a:prstGeom prst="ellipse">
            <a:avLst/>
          </a:prstGeom>
          <a:solidFill>
            <a:srgbClr val="0A192F"/>
          </a:solidFill>
          <a:ln w="18288">
            <a:solidFill>
              <a:srgbClr val="64FFDA"/>
            </a:solidFill>
            <a:prstDash val="solid"/>
          </a:ln>
        </p:spPr>
        <p:txBody>
          <a:bodyPr/>
          <a:lstStyle/>
          <a:p>
            <a:endParaRPr lang="pt-BR"/>
          </a:p>
        </p:txBody>
      </p:sp>
      <p:pic>
        <p:nvPicPr>
          <p:cNvPr id="21" name="Image 5" descr="preencoded.png"/>
          <p:cNvPicPr>
            <a:picLocks noChangeAspect="1"/>
          </p:cNvPicPr>
          <p:nvPr/>
        </p:nvPicPr>
        <p:blipFill>
          <a:blip r:embed="rId7"/>
          <a:stretch>
            <a:fillRect/>
          </a:stretch>
        </p:blipFill>
        <p:spPr>
          <a:xfrm>
            <a:off x="4457700" y="2457450"/>
            <a:ext cx="228600" cy="228600"/>
          </a:xfrm>
          <a:prstGeom prst="rect">
            <a:avLst/>
          </a:prstGeom>
        </p:spPr>
      </p:pic>
      <p:sp>
        <p:nvSpPr>
          <p:cNvPr id="22" name="Shape 14"/>
          <p:cNvSpPr/>
          <p:nvPr/>
        </p:nvSpPr>
        <p:spPr>
          <a:xfrm>
            <a:off x="4786313" y="1401961"/>
            <a:ext cx="3929063" cy="2896791"/>
          </a:xfrm>
          <a:prstGeom prst="rect">
            <a:avLst/>
          </a:prstGeom>
          <a:solidFill>
            <a:srgbClr val="0A192F">
              <a:alpha val="0"/>
            </a:srgbClr>
          </a:solidFill>
          <a:ln/>
        </p:spPr>
        <p:txBody>
          <a:bodyPr/>
          <a:lstStyle/>
          <a:p>
            <a:endParaRPr lang="pt-BR"/>
          </a:p>
        </p:txBody>
      </p:sp>
      <p:sp>
        <p:nvSpPr>
          <p:cNvPr id="23" name="Shape 15"/>
          <p:cNvSpPr/>
          <p:nvPr/>
        </p:nvSpPr>
        <p:spPr>
          <a:xfrm>
            <a:off x="4786313" y="1401961"/>
            <a:ext cx="3929063" cy="42863"/>
          </a:xfrm>
          <a:prstGeom prst="rect">
            <a:avLst/>
          </a:prstGeom>
          <a:solidFill>
            <a:srgbClr val="2B579A"/>
          </a:solidFill>
          <a:ln/>
        </p:spPr>
        <p:txBody>
          <a:bodyPr/>
          <a:lstStyle/>
          <a:p>
            <a:endParaRPr lang="pt-BR"/>
          </a:p>
        </p:txBody>
      </p:sp>
      <p:pic>
        <p:nvPicPr>
          <p:cNvPr id="24" name="Image 6" descr="preencoded.png"/>
          <p:cNvPicPr>
            <a:picLocks noChangeAspect="1"/>
          </p:cNvPicPr>
          <p:nvPr/>
        </p:nvPicPr>
        <p:blipFill>
          <a:blip r:embed="rId8"/>
          <a:stretch>
            <a:fillRect/>
          </a:stretch>
        </p:blipFill>
        <p:spPr>
          <a:xfrm>
            <a:off x="6590109" y="1659136"/>
            <a:ext cx="321469" cy="428625"/>
          </a:xfrm>
          <a:prstGeom prst="rect">
            <a:avLst/>
          </a:prstGeom>
        </p:spPr>
      </p:pic>
      <p:sp>
        <p:nvSpPr>
          <p:cNvPr id="25" name="Text 16"/>
          <p:cNvSpPr/>
          <p:nvPr/>
        </p:nvSpPr>
        <p:spPr>
          <a:xfrm>
            <a:off x="6392763" y="2202061"/>
            <a:ext cx="716161" cy="242888"/>
          </a:xfrm>
          <a:prstGeom prst="rect">
            <a:avLst/>
          </a:prstGeom>
          <a:noFill/>
          <a:ln/>
        </p:spPr>
        <p:txBody>
          <a:bodyPr wrap="none" lIns="0" tIns="0" rIns="0" bIns="0" rtlCol="0" anchor="t">
            <a:spAutoFit/>
          </a:bodyPr>
          <a:lstStyle/>
          <a:p>
            <a:pPr marL="0" indent="0" algn="l">
              <a:lnSpc>
                <a:spcPts val="1900"/>
              </a:lnSpc>
              <a:buNone/>
            </a:pPr>
            <a:r>
              <a:rPr lang="en-US" sz="1397" b="1" dirty="0">
                <a:solidFill>
                  <a:srgbClr val="E6F1FF"/>
                </a:solidFill>
                <a:latin typeface="Montserrat" pitchFamily="34" charset="0"/>
                <a:ea typeface="Montserrat" pitchFamily="34" charset="-122"/>
                <a:cs typeface="Montserrat" pitchFamily="34" charset="-120"/>
              </a:rPr>
              <a:t>WORD</a:t>
            </a:r>
            <a:endParaRPr lang="en-US" sz="1397" dirty="0"/>
          </a:p>
        </p:txBody>
      </p:sp>
      <p:sp>
        <p:nvSpPr>
          <p:cNvPr id="26" name="Shape 17"/>
          <p:cNvSpPr/>
          <p:nvPr/>
        </p:nvSpPr>
        <p:spPr>
          <a:xfrm>
            <a:off x="5043488" y="2616398"/>
            <a:ext cx="3414713" cy="346472"/>
          </a:xfrm>
          <a:prstGeom prst="rect">
            <a:avLst/>
          </a:prstGeom>
          <a:solidFill>
            <a:srgbClr val="0A192F">
              <a:alpha val="50000"/>
            </a:srgbClr>
          </a:solidFill>
          <a:ln/>
        </p:spPr>
        <p:txBody>
          <a:bodyPr/>
          <a:lstStyle/>
          <a:p>
            <a:endParaRPr lang="pt-BR"/>
          </a:p>
        </p:txBody>
      </p:sp>
      <p:pic>
        <p:nvPicPr>
          <p:cNvPr id="27" name="Image 7" descr="preencoded.png"/>
          <p:cNvPicPr>
            <a:picLocks noChangeAspect="1"/>
          </p:cNvPicPr>
          <p:nvPr/>
        </p:nvPicPr>
        <p:blipFill>
          <a:blip r:embed="rId9"/>
          <a:stretch>
            <a:fillRect/>
          </a:stretch>
        </p:blipFill>
        <p:spPr>
          <a:xfrm>
            <a:off x="5129213" y="2718197"/>
            <a:ext cx="214313" cy="142875"/>
          </a:xfrm>
          <a:prstGeom prst="rect">
            <a:avLst/>
          </a:prstGeom>
        </p:spPr>
      </p:pic>
      <p:sp>
        <p:nvSpPr>
          <p:cNvPr id="28" name="Text 18"/>
          <p:cNvSpPr/>
          <p:nvPr/>
        </p:nvSpPr>
        <p:spPr>
          <a:xfrm>
            <a:off x="5450681" y="2702123"/>
            <a:ext cx="2039541" cy="175022"/>
          </a:xfrm>
          <a:prstGeom prst="rect">
            <a:avLst/>
          </a:prstGeom>
          <a:noFill/>
          <a:ln/>
        </p:spPr>
        <p:txBody>
          <a:bodyPr wrap="none" lIns="0" tIns="0" rIns="0" bIns="0" rtlCol="0" anchor="t">
            <a:spAutoFit/>
          </a:bodyPr>
          <a:lstStyle/>
          <a:p>
            <a:pPr marL="0" indent="0" algn="l">
              <a:lnSpc>
                <a:spcPts val="1200"/>
              </a:lnSpc>
              <a:buNone/>
            </a:pPr>
            <a:r>
              <a:rPr lang="en-US" sz="942" dirty="0">
                <a:solidFill>
                  <a:srgbClr val="A8B2D1"/>
                </a:solidFill>
                <a:latin typeface="Open Sans" pitchFamily="34" charset="0"/>
                <a:ea typeface="Open Sans" pitchFamily="34" charset="-122"/>
                <a:cs typeface="Open Sans" pitchFamily="34" charset="-120"/>
              </a:rPr>
              <a:t>Gerar primeira versão de contratos</a:t>
            </a:r>
            <a:endParaRPr lang="en-US" sz="942" dirty="0"/>
          </a:p>
        </p:txBody>
      </p:sp>
      <p:sp>
        <p:nvSpPr>
          <p:cNvPr id="29" name="Shape 19"/>
          <p:cNvSpPr/>
          <p:nvPr/>
        </p:nvSpPr>
        <p:spPr>
          <a:xfrm>
            <a:off x="5043488" y="3077170"/>
            <a:ext cx="3414713" cy="346472"/>
          </a:xfrm>
          <a:prstGeom prst="rect">
            <a:avLst/>
          </a:prstGeom>
          <a:solidFill>
            <a:srgbClr val="0A192F">
              <a:alpha val="50000"/>
            </a:srgbClr>
          </a:solidFill>
          <a:ln/>
        </p:spPr>
        <p:txBody>
          <a:bodyPr/>
          <a:lstStyle/>
          <a:p>
            <a:endParaRPr lang="pt-BR"/>
          </a:p>
        </p:txBody>
      </p:sp>
      <p:pic>
        <p:nvPicPr>
          <p:cNvPr id="30" name="Image 8" descr="preencoded.png"/>
          <p:cNvPicPr>
            <a:picLocks noChangeAspect="1"/>
          </p:cNvPicPr>
          <p:nvPr/>
        </p:nvPicPr>
        <p:blipFill>
          <a:blip r:embed="rId10"/>
          <a:stretch>
            <a:fillRect/>
          </a:stretch>
        </p:blipFill>
        <p:spPr>
          <a:xfrm>
            <a:off x="5129213" y="3178969"/>
            <a:ext cx="214313" cy="142875"/>
          </a:xfrm>
          <a:prstGeom prst="rect">
            <a:avLst/>
          </a:prstGeom>
        </p:spPr>
      </p:pic>
      <p:sp>
        <p:nvSpPr>
          <p:cNvPr id="31" name="Text 20"/>
          <p:cNvSpPr/>
          <p:nvPr/>
        </p:nvSpPr>
        <p:spPr>
          <a:xfrm>
            <a:off x="5450681" y="3162895"/>
            <a:ext cx="1621631" cy="175022"/>
          </a:xfrm>
          <a:prstGeom prst="rect">
            <a:avLst/>
          </a:prstGeom>
          <a:noFill/>
          <a:ln/>
        </p:spPr>
        <p:txBody>
          <a:bodyPr wrap="none" lIns="0" tIns="0" rIns="0" bIns="0" rtlCol="0" anchor="t">
            <a:spAutoFit/>
          </a:bodyPr>
          <a:lstStyle/>
          <a:p>
            <a:pPr marL="0" indent="0" algn="l">
              <a:lnSpc>
                <a:spcPts val="1200"/>
              </a:lnSpc>
              <a:buNone/>
            </a:pPr>
            <a:r>
              <a:rPr lang="en-US" sz="942" dirty="0">
                <a:solidFill>
                  <a:srgbClr val="A8B2D1"/>
                </a:solidFill>
                <a:latin typeface="Open Sans" pitchFamily="34" charset="0"/>
                <a:ea typeface="Open Sans" pitchFamily="34" charset="-122"/>
                <a:cs typeface="Open Sans" pitchFamily="34" charset="-120"/>
              </a:rPr>
              <a:t>Revisão gramatical e de tom</a:t>
            </a:r>
            <a:endParaRPr lang="en-US" sz="942" dirty="0"/>
          </a:p>
        </p:txBody>
      </p:sp>
      <p:sp>
        <p:nvSpPr>
          <p:cNvPr id="32" name="Shape 21"/>
          <p:cNvSpPr/>
          <p:nvPr/>
        </p:nvSpPr>
        <p:spPr>
          <a:xfrm>
            <a:off x="5043488" y="3537942"/>
            <a:ext cx="3414713" cy="346472"/>
          </a:xfrm>
          <a:prstGeom prst="rect">
            <a:avLst/>
          </a:prstGeom>
          <a:solidFill>
            <a:srgbClr val="0A192F">
              <a:alpha val="50000"/>
            </a:srgbClr>
          </a:solidFill>
          <a:ln/>
        </p:spPr>
        <p:txBody>
          <a:bodyPr/>
          <a:lstStyle/>
          <a:p>
            <a:endParaRPr lang="pt-BR"/>
          </a:p>
        </p:txBody>
      </p:sp>
      <p:pic>
        <p:nvPicPr>
          <p:cNvPr id="33" name="Image 9" descr="preencoded.png"/>
          <p:cNvPicPr>
            <a:picLocks noChangeAspect="1"/>
          </p:cNvPicPr>
          <p:nvPr/>
        </p:nvPicPr>
        <p:blipFill>
          <a:blip r:embed="rId11"/>
          <a:stretch>
            <a:fillRect/>
          </a:stretch>
        </p:blipFill>
        <p:spPr>
          <a:xfrm>
            <a:off x="5129213" y="3639741"/>
            <a:ext cx="214313" cy="142875"/>
          </a:xfrm>
          <a:prstGeom prst="rect">
            <a:avLst/>
          </a:prstGeom>
        </p:spPr>
      </p:pic>
      <p:sp>
        <p:nvSpPr>
          <p:cNvPr id="34" name="Text 22"/>
          <p:cNvSpPr/>
          <p:nvPr/>
        </p:nvSpPr>
        <p:spPr>
          <a:xfrm>
            <a:off x="5450681" y="3623667"/>
            <a:ext cx="2173486" cy="175022"/>
          </a:xfrm>
          <a:prstGeom prst="rect">
            <a:avLst/>
          </a:prstGeom>
          <a:noFill/>
          <a:ln/>
        </p:spPr>
        <p:txBody>
          <a:bodyPr wrap="none" lIns="0" tIns="0" rIns="0" bIns="0" rtlCol="0" anchor="t">
            <a:spAutoFit/>
          </a:bodyPr>
          <a:lstStyle/>
          <a:p>
            <a:pPr marL="0" indent="0" algn="l">
              <a:lnSpc>
                <a:spcPts val="1200"/>
              </a:lnSpc>
              <a:buNone/>
            </a:pPr>
            <a:r>
              <a:rPr lang="en-US" sz="942" dirty="0">
                <a:solidFill>
                  <a:srgbClr val="A8B2D1"/>
                </a:solidFill>
                <a:latin typeface="Open Sans" pitchFamily="34" charset="0"/>
                <a:ea typeface="Open Sans" pitchFamily="34" charset="-122"/>
                <a:cs typeface="Open Sans" pitchFamily="34" charset="-120"/>
              </a:rPr>
              <a:t>Transformar tópicos em texto corrido</a:t>
            </a:r>
            <a:endParaRPr lang="en-US" sz="942" dirty="0"/>
          </a:p>
        </p:txBody>
      </p:sp>
      <p:sp>
        <p:nvSpPr>
          <p:cNvPr id="35" name="Shape 23"/>
          <p:cNvSpPr/>
          <p:nvPr/>
        </p:nvSpPr>
        <p:spPr>
          <a:xfrm>
            <a:off x="428625" y="4441627"/>
            <a:ext cx="8286750" cy="355402"/>
          </a:xfrm>
          <a:prstGeom prst="rect">
            <a:avLst/>
          </a:prstGeom>
          <a:solidFill>
            <a:srgbClr val="FFFFFF">
              <a:alpha val="5000"/>
            </a:srgbClr>
          </a:solidFill>
          <a:ln w="9144">
            <a:solidFill>
              <a:srgbClr val="FFFFFF">
                <a:alpha val="10000"/>
              </a:srgbClr>
            </a:solidFill>
            <a:prstDash val="solid"/>
          </a:ln>
        </p:spPr>
        <p:txBody>
          <a:bodyPr/>
          <a:lstStyle/>
          <a:p>
            <a:endParaRPr lang="pt-BR"/>
          </a:p>
        </p:txBody>
      </p:sp>
      <p:pic>
        <p:nvPicPr>
          <p:cNvPr id="36" name="Image 10" descr="preencoded.png"/>
          <p:cNvPicPr>
            <a:picLocks noChangeAspect="1"/>
          </p:cNvPicPr>
          <p:nvPr/>
        </p:nvPicPr>
        <p:blipFill>
          <a:blip r:embed="rId12"/>
          <a:stretch>
            <a:fillRect/>
          </a:stretch>
        </p:blipFill>
        <p:spPr>
          <a:xfrm>
            <a:off x="2376190" y="4548783"/>
            <a:ext cx="96441" cy="128588"/>
          </a:xfrm>
          <a:prstGeom prst="rect">
            <a:avLst/>
          </a:prstGeom>
        </p:spPr>
      </p:pic>
      <p:sp>
        <p:nvSpPr>
          <p:cNvPr id="37" name="Text 24"/>
          <p:cNvSpPr/>
          <p:nvPr/>
        </p:nvSpPr>
        <p:spPr>
          <a:xfrm>
            <a:off x="2544068" y="4527352"/>
            <a:ext cx="3839766" cy="169664"/>
          </a:xfrm>
          <a:prstGeom prst="rect">
            <a:avLst/>
          </a:prstGeom>
          <a:noFill/>
          <a:ln/>
        </p:spPr>
        <p:txBody>
          <a:bodyPr wrap="none" lIns="0" tIns="0" rIns="0" bIns="0" rtlCol="0" anchor="t">
            <a:spAutoFit/>
          </a:bodyPr>
          <a:lstStyle/>
          <a:p>
            <a:pPr marL="0" indent="0" algn="ctr">
              <a:lnSpc>
                <a:spcPts val="1200"/>
              </a:lnSpc>
              <a:buNone/>
            </a:pPr>
            <a:r>
              <a:rPr lang="en-US" sz="942" dirty="0">
                <a:solidFill>
                  <a:srgbClr val="E6F1FF"/>
                </a:solidFill>
                <a:latin typeface="Roboto Mono" pitchFamily="34" charset="0"/>
                <a:ea typeface="Roboto Mono" pitchFamily="34" charset="-122"/>
                <a:cs typeface="Roboto Mono" pitchFamily="34" charset="-120"/>
              </a:rPr>
              <a:t>Pare de alternar janelas (Alt+Tab). A IA vai até</a:t>
            </a:r>
            <a:endParaRPr lang="en-US" sz="942" dirty="0"/>
          </a:p>
        </p:txBody>
      </p:sp>
      <p:sp>
        <p:nvSpPr>
          <p:cNvPr id="38" name="Text 25"/>
          <p:cNvSpPr/>
          <p:nvPr/>
        </p:nvSpPr>
        <p:spPr>
          <a:xfrm>
            <a:off x="6383834" y="4527352"/>
            <a:ext cx="307181" cy="169664"/>
          </a:xfrm>
          <a:prstGeom prst="rect">
            <a:avLst/>
          </a:prstGeom>
          <a:noFill/>
          <a:ln/>
        </p:spPr>
        <p:txBody>
          <a:bodyPr wrap="none" lIns="0" tIns="0" rIns="0" bIns="0" rtlCol="0" anchor="t">
            <a:spAutoFit/>
          </a:bodyPr>
          <a:lstStyle/>
          <a:p>
            <a:pPr marL="0" indent="0" algn="ctr">
              <a:lnSpc>
                <a:spcPts val="1200"/>
              </a:lnSpc>
              <a:buNone/>
            </a:pPr>
            <a:r>
              <a:rPr lang="en-US" sz="885" b="1" dirty="0">
                <a:solidFill>
                  <a:srgbClr val="64FFDA"/>
                </a:solidFill>
                <a:latin typeface="Roboto Mono" pitchFamily="34" charset="0"/>
                <a:ea typeface="Roboto Mono" pitchFamily="34" charset="-122"/>
                <a:cs typeface="Roboto Mono" pitchFamily="34" charset="-120"/>
              </a:rPr>
              <a:t>VOCÊ</a:t>
            </a:r>
            <a:endParaRPr lang="en-US" sz="885" dirty="0"/>
          </a:p>
        </p:txBody>
      </p:sp>
      <p:sp>
        <p:nvSpPr>
          <p:cNvPr id="39" name="Text 26"/>
          <p:cNvSpPr/>
          <p:nvPr/>
        </p:nvSpPr>
        <p:spPr>
          <a:xfrm>
            <a:off x="6691015" y="4527352"/>
            <a:ext cx="76795" cy="169664"/>
          </a:xfrm>
          <a:prstGeom prst="rect">
            <a:avLst/>
          </a:prstGeom>
          <a:noFill/>
          <a:ln/>
        </p:spPr>
        <p:txBody>
          <a:bodyPr wrap="none" lIns="0" tIns="0" rIns="0" bIns="0" rtlCol="0" anchor="t">
            <a:spAutoFit/>
          </a:bodyPr>
          <a:lstStyle/>
          <a:p>
            <a:pPr marL="0" indent="0" algn="ctr">
              <a:lnSpc>
                <a:spcPts val="1200"/>
              </a:lnSpc>
              <a:buNone/>
            </a:pPr>
            <a:r>
              <a:rPr lang="en-US" sz="942" dirty="0">
                <a:solidFill>
                  <a:srgbClr val="E6F1FF"/>
                </a:solidFill>
                <a:latin typeface="Roboto Mono" pitchFamily="34" charset="0"/>
                <a:ea typeface="Roboto Mono" pitchFamily="34" charset="-122"/>
                <a:cs typeface="Roboto Mono" pitchFamily="34" charset="-120"/>
              </a:rPr>
              <a:t>.</a:t>
            </a:r>
            <a:endParaRPr lang="en-US" sz="942"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name="Slide 69">
    <p:spTree>
      <p:nvGrpSpPr>
        <p:cNvPr id="1" name=""/>
        <p:cNvGrpSpPr/>
        <p:nvPr/>
      </p:nvGrpSpPr>
      <p:grpSpPr>
        <a:xfrm>
          <a:off x="0" y="0"/>
          <a:ext cx="0" cy="0"/>
          <a:chOff x="0" y="0"/>
          <a:chExt cx="0" cy="0"/>
        </a:xfrm>
      </p:grpSpPr>
      <p:sp>
        <p:nvSpPr>
          <p:cNvPr id="3" name="Shape 0"/>
          <p:cNvSpPr/>
          <p:nvPr/>
        </p:nvSpPr>
        <p:spPr>
          <a:xfrm>
            <a:off x="428625" y="428625"/>
            <a:ext cx="8286750" cy="716161"/>
          </a:xfrm>
          <a:prstGeom prst="rect">
            <a:avLst/>
          </a:prstGeom>
          <a:solidFill>
            <a:srgbClr val="000000">
              <a:alpha val="0"/>
            </a:srgbClr>
          </a:solidFill>
          <a:ln/>
        </p:spPr>
        <p:txBody>
          <a:bodyPr/>
          <a:lstStyle/>
          <a:p>
            <a:endParaRPr lang="pt-BR"/>
          </a:p>
        </p:txBody>
      </p:sp>
      <p:sp>
        <p:nvSpPr>
          <p:cNvPr id="4" name="Shape 1"/>
          <p:cNvSpPr/>
          <p:nvPr/>
        </p:nvSpPr>
        <p:spPr>
          <a:xfrm>
            <a:off x="428625" y="428625"/>
            <a:ext cx="28575" cy="716161"/>
          </a:xfrm>
          <a:prstGeom prst="rect">
            <a:avLst/>
          </a:prstGeom>
          <a:solidFill>
            <a:srgbClr val="FF6384"/>
          </a:solidFill>
          <a:ln/>
        </p:spPr>
        <p:txBody>
          <a:bodyPr/>
          <a:lstStyle/>
          <a:p>
            <a:endParaRPr lang="pt-BR"/>
          </a:p>
        </p:txBody>
      </p:sp>
      <p:sp>
        <p:nvSpPr>
          <p:cNvPr id="5" name="Text 2"/>
          <p:cNvSpPr/>
          <p:nvPr/>
        </p:nvSpPr>
        <p:spPr>
          <a:xfrm>
            <a:off x="571500" y="428625"/>
            <a:ext cx="8143875" cy="417909"/>
          </a:xfrm>
          <a:prstGeom prst="rect">
            <a:avLst/>
          </a:prstGeom>
          <a:noFill/>
          <a:ln/>
        </p:spPr>
        <p:txBody>
          <a:bodyPr wrap="none" lIns="0" tIns="0" rIns="0" bIns="0" rtlCol="0" anchor="t">
            <a:spAutoFit/>
          </a:bodyPr>
          <a:lstStyle/>
          <a:p>
            <a:pPr marL="0" indent="0" algn="l">
              <a:lnSpc>
                <a:spcPts val="3200"/>
              </a:lnSpc>
              <a:buNone/>
            </a:pPr>
            <a:r>
              <a:rPr lang="en-US" sz="2436" b="1" dirty="0">
                <a:solidFill>
                  <a:srgbClr val="E6F1FF"/>
                </a:solidFill>
                <a:latin typeface="Montserrat" pitchFamily="34" charset="0"/>
                <a:ea typeface="Montserrat" pitchFamily="34" charset="-122"/>
                <a:cs typeface="Montserrat" pitchFamily="34" charset="-120"/>
              </a:rPr>
              <a:t>SEGURANÇA DE CONFIGURAÇÃO</a:t>
            </a:r>
            <a:endParaRPr lang="en-US" sz="2436" dirty="0"/>
          </a:p>
        </p:txBody>
      </p:sp>
      <p:sp>
        <p:nvSpPr>
          <p:cNvPr id="6" name="Text 3"/>
          <p:cNvSpPr/>
          <p:nvPr/>
        </p:nvSpPr>
        <p:spPr>
          <a:xfrm>
            <a:off x="571500" y="917972"/>
            <a:ext cx="8143875" cy="226814"/>
          </a:xfrm>
          <a:prstGeom prst="rect">
            <a:avLst/>
          </a:prstGeom>
          <a:noFill/>
          <a:ln/>
        </p:spPr>
        <p:txBody>
          <a:bodyPr wrap="none" lIns="0" tIns="0" rIns="0" bIns="0" rtlCol="0" anchor="t">
            <a:spAutoFit/>
          </a:bodyPr>
          <a:lstStyle/>
          <a:p>
            <a:pPr marL="0" indent="0" algn="l">
              <a:lnSpc>
                <a:spcPts val="1600"/>
              </a:lnSpc>
              <a:buNone/>
            </a:pPr>
            <a:r>
              <a:rPr lang="en-US" sz="1269" dirty="0">
                <a:solidFill>
                  <a:srgbClr val="FF6384"/>
                </a:solidFill>
                <a:latin typeface="Roboto Mono" pitchFamily="34" charset="0"/>
                <a:ea typeface="Roboto Mono" pitchFamily="34" charset="-122"/>
                <a:cs typeface="Roboto Mono" pitchFamily="34" charset="-120"/>
              </a:rPr>
              <a:t>Desativando o Treinamento com Seus Dados</a:t>
            </a:r>
            <a:endParaRPr lang="en-US" sz="1269" dirty="0"/>
          </a:p>
        </p:txBody>
      </p:sp>
      <p:pic>
        <p:nvPicPr>
          <p:cNvPr id="8" name="Image 1" descr="preencoded.png"/>
          <p:cNvPicPr>
            <a:picLocks noChangeAspect="1"/>
          </p:cNvPicPr>
          <p:nvPr/>
        </p:nvPicPr>
        <p:blipFill>
          <a:blip r:embed="rId3"/>
          <a:stretch>
            <a:fillRect/>
          </a:stretch>
        </p:blipFill>
        <p:spPr>
          <a:xfrm>
            <a:off x="1964531" y="1548408"/>
            <a:ext cx="142875" cy="100013"/>
          </a:xfrm>
          <a:prstGeom prst="rect">
            <a:avLst/>
          </a:prstGeom>
        </p:spPr>
      </p:pic>
      <p:sp>
        <p:nvSpPr>
          <p:cNvPr id="9" name="Text 5"/>
          <p:cNvSpPr/>
          <p:nvPr/>
        </p:nvSpPr>
        <p:spPr>
          <a:xfrm>
            <a:off x="2178844" y="1530548"/>
            <a:ext cx="358973" cy="135731"/>
          </a:xfrm>
          <a:prstGeom prst="rect">
            <a:avLst/>
          </a:prstGeom>
          <a:noFill/>
          <a:ln/>
        </p:spPr>
        <p:txBody>
          <a:bodyPr wrap="none" lIns="0" tIns="0" rIns="0" bIns="0" rtlCol="0" anchor="t">
            <a:spAutoFit/>
          </a:bodyPr>
          <a:lstStyle/>
          <a:p>
            <a:pPr marL="0" indent="0" algn="l">
              <a:lnSpc>
                <a:spcPts val="900"/>
              </a:lnSpc>
              <a:buNone/>
            </a:pPr>
            <a:r>
              <a:rPr lang="en-US" sz="727" dirty="0">
                <a:solidFill>
                  <a:srgbClr val="ECECF1"/>
                </a:solidFill>
                <a:latin typeface="Open Sans" pitchFamily="34" charset="0"/>
                <a:ea typeface="Open Sans" pitchFamily="34" charset="-122"/>
                <a:cs typeface="Open Sans" pitchFamily="34" charset="-120"/>
              </a:rPr>
              <a:t>General</a:t>
            </a:r>
            <a:endParaRPr lang="en-US" sz="727" dirty="0"/>
          </a:p>
        </p:txBody>
      </p:sp>
      <p:pic>
        <p:nvPicPr>
          <p:cNvPr id="10" name="Image 2" descr="preencoded.png"/>
          <p:cNvPicPr>
            <a:picLocks noChangeAspect="1"/>
          </p:cNvPicPr>
          <p:nvPr/>
        </p:nvPicPr>
        <p:blipFill>
          <a:blip r:embed="rId4"/>
          <a:stretch>
            <a:fillRect/>
          </a:stretch>
        </p:blipFill>
        <p:spPr>
          <a:xfrm>
            <a:off x="1964531" y="1898452"/>
            <a:ext cx="142875" cy="100013"/>
          </a:xfrm>
          <a:prstGeom prst="rect">
            <a:avLst/>
          </a:prstGeom>
        </p:spPr>
      </p:pic>
      <p:sp>
        <p:nvSpPr>
          <p:cNvPr id="11" name="Text 6"/>
          <p:cNvSpPr/>
          <p:nvPr/>
        </p:nvSpPr>
        <p:spPr>
          <a:xfrm>
            <a:off x="2178844" y="1880592"/>
            <a:ext cx="605433" cy="135731"/>
          </a:xfrm>
          <a:prstGeom prst="rect">
            <a:avLst/>
          </a:prstGeom>
          <a:noFill/>
          <a:ln/>
        </p:spPr>
        <p:txBody>
          <a:bodyPr wrap="none" lIns="0" tIns="0" rIns="0" bIns="0" rtlCol="0" anchor="t">
            <a:spAutoFit/>
          </a:bodyPr>
          <a:lstStyle/>
          <a:p>
            <a:pPr marL="0" indent="0" algn="l">
              <a:lnSpc>
                <a:spcPts val="900"/>
              </a:lnSpc>
              <a:buNone/>
            </a:pPr>
            <a:r>
              <a:rPr lang="en-US" sz="727" dirty="0">
                <a:solidFill>
                  <a:srgbClr val="ECECF1"/>
                </a:solidFill>
                <a:latin typeface="Open Sans" pitchFamily="34" charset="0"/>
                <a:ea typeface="Open Sans" pitchFamily="34" charset="-122"/>
                <a:cs typeface="Open Sans" pitchFamily="34" charset="-120"/>
              </a:rPr>
              <a:t>Beta features</a:t>
            </a:r>
            <a:endParaRPr lang="en-US" sz="727" dirty="0"/>
          </a:p>
        </p:txBody>
      </p:sp>
      <p:sp>
        <p:nvSpPr>
          <p:cNvPr id="12" name="Shape 7"/>
          <p:cNvSpPr/>
          <p:nvPr/>
        </p:nvSpPr>
        <p:spPr>
          <a:xfrm>
            <a:off x="1857375" y="2159198"/>
            <a:ext cx="1278731" cy="278606"/>
          </a:xfrm>
          <a:prstGeom prst="rect">
            <a:avLst/>
          </a:prstGeom>
          <a:solidFill>
            <a:srgbClr val="343541"/>
          </a:solidFill>
          <a:ln/>
        </p:spPr>
        <p:txBody>
          <a:bodyPr/>
          <a:lstStyle/>
          <a:p>
            <a:endParaRPr lang="pt-BR"/>
          </a:p>
        </p:txBody>
      </p:sp>
      <p:pic>
        <p:nvPicPr>
          <p:cNvPr id="13" name="Image 3" descr="preencoded.png"/>
          <p:cNvPicPr>
            <a:picLocks noChangeAspect="1"/>
          </p:cNvPicPr>
          <p:nvPr/>
        </p:nvPicPr>
        <p:blipFill>
          <a:blip r:embed="rId5"/>
          <a:stretch>
            <a:fillRect/>
          </a:stretch>
        </p:blipFill>
        <p:spPr>
          <a:xfrm>
            <a:off x="1964531" y="2248495"/>
            <a:ext cx="142875" cy="100013"/>
          </a:xfrm>
          <a:prstGeom prst="rect">
            <a:avLst/>
          </a:prstGeom>
        </p:spPr>
      </p:pic>
      <p:sp>
        <p:nvSpPr>
          <p:cNvPr id="14" name="Text 8"/>
          <p:cNvSpPr/>
          <p:nvPr/>
        </p:nvSpPr>
        <p:spPr>
          <a:xfrm>
            <a:off x="2178844" y="2230636"/>
            <a:ext cx="675084" cy="135731"/>
          </a:xfrm>
          <a:prstGeom prst="rect">
            <a:avLst/>
          </a:prstGeom>
          <a:noFill/>
          <a:ln/>
        </p:spPr>
        <p:txBody>
          <a:bodyPr wrap="none" lIns="0" tIns="0" rIns="0" bIns="0" rtlCol="0" anchor="t">
            <a:spAutoFit/>
          </a:bodyPr>
          <a:lstStyle/>
          <a:p>
            <a:pPr marL="0" indent="0" algn="l">
              <a:lnSpc>
                <a:spcPts val="900"/>
              </a:lnSpc>
              <a:buNone/>
            </a:pPr>
            <a:r>
              <a:rPr lang="en-US" sz="683" b="1" dirty="0">
                <a:solidFill>
                  <a:srgbClr val="ECECF1"/>
                </a:solidFill>
                <a:latin typeface="Open Sans" pitchFamily="34" charset="0"/>
                <a:ea typeface="Open Sans" pitchFamily="34" charset="-122"/>
                <a:cs typeface="Open Sans" pitchFamily="34" charset="-120"/>
              </a:rPr>
              <a:t>Data controls</a:t>
            </a:r>
            <a:endParaRPr lang="en-US" sz="683" dirty="0"/>
          </a:p>
        </p:txBody>
      </p:sp>
      <p:pic>
        <p:nvPicPr>
          <p:cNvPr id="15" name="Image 4" descr="preencoded.png"/>
          <p:cNvPicPr>
            <a:picLocks noChangeAspect="1"/>
          </p:cNvPicPr>
          <p:nvPr/>
        </p:nvPicPr>
        <p:blipFill>
          <a:blip r:embed="rId6"/>
          <a:stretch>
            <a:fillRect/>
          </a:stretch>
        </p:blipFill>
        <p:spPr>
          <a:xfrm>
            <a:off x="1964531" y="2598539"/>
            <a:ext cx="142875" cy="100013"/>
          </a:xfrm>
          <a:prstGeom prst="rect">
            <a:avLst/>
          </a:prstGeom>
        </p:spPr>
      </p:pic>
      <p:sp>
        <p:nvSpPr>
          <p:cNvPr id="16" name="Text 9"/>
          <p:cNvSpPr/>
          <p:nvPr/>
        </p:nvSpPr>
        <p:spPr>
          <a:xfrm>
            <a:off x="2178844" y="2580680"/>
            <a:ext cx="360759" cy="135731"/>
          </a:xfrm>
          <a:prstGeom prst="rect">
            <a:avLst/>
          </a:prstGeom>
          <a:noFill/>
          <a:ln/>
        </p:spPr>
        <p:txBody>
          <a:bodyPr wrap="none" lIns="0" tIns="0" rIns="0" bIns="0" rtlCol="0" anchor="t">
            <a:spAutoFit/>
          </a:bodyPr>
          <a:lstStyle/>
          <a:p>
            <a:pPr marL="0" indent="0" algn="l">
              <a:lnSpc>
                <a:spcPts val="900"/>
              </a:lnSpc>
              <a:buNone/>
            </a:pPr>
            <a:r>
              <a:rPr lang="en-US" sz="727" dirty="0">
                <a:solidFill>
                  <a:srgbClr val="ECECF1"/>
                </a:solidFill>
                <a:latin typeface="Open Sans" pitchFamily="34" charset="0"/>
                <a:ea typeface="Open Sans" pitchFamily="34" charset="-122"/>
                <a:cs typeface="Open Sans" pitchFamily="34" charset="-120"/>
              </a:rPr>
              <a:t>Security</a:t>
            </a:r>
            <a:endParaRPr lang="en-US" sz="727" dirty="0"/>
          </a:p>
        </p:txBody>
      </p:sp>
      <p:sp>
        <p:nvSpPr>
          <p:cNvPr id="17" name="Text 10"/>
          <p:cNvSpPr/>
          <p:nvPr/>
        </p:nvSpPr>
        <p:spPr>
          <a:xfrm>
            <a:off x="3500438" y="1530548"/>
            <a:ext cx="2500313" cy="155377"/>
          </a:xfrm>
          <a:prstGeom prst="rect">
            <a:avLst/>
          </a:prstGeom>
          <a:noFill/>
          <a:ln/>
        </p:spPr>
        <p:txBody>
          <a:bodyPr wrap="none" lIns="0" tIns="0" rIns="0" bIns="0" rtlCol="0" anchor="t">
            <a:spAutoFit/>
          </a:bodyPr>
          <a:lstStyle/>
          <a:p>
            <a:pPr marL="0" indent="0" algn="l">
              <a:lnSpc>
                <a:spcPts val="1100"/>
              </a:lnSpc>
              <a:buNone/>
            </a:pPr>
            <a:r>
              <a:rPr lang="en-US" sz="784" b="1" dirty="0">
                <a:solidFill>
                  <a:srgbClr val="ECECF1"/>
                </a:solidFill>
                <a:latin typeface="Open Sans" pitchFamily="34" charset="0"/>
                <a:ea typeface="Open Sans" pitchFamily="34" charset="-122"/>
                <a:cs typeface="Open Sans" pitchFamily="34" charset="-120"/>
              </a:rPr>
              <a:t>Chat history &amp; training</a:t>
            </a:r>
            <a:endParaRPr lang="en-US" sz="784" dirty="0"/>
          </a:p>
        </p:txBody>
      </p:sp>
      <p:sp>
        <p:nvSpPr>
          <p:cNvPr id="18" name="Text 11"/>
          <p:cNvSpPr/>
          <p:nvPr/>
        </p:nvSpPr>
        <p:spPr>
          <a:xfrm>
            <a:off x="3500438" y="1721644"/>
            <a:ext cx="2500313" cy="232172"/>
          </a:xfrm>
          <a:prstGeom prst="rect">
            <a:avLst/>
          </a:prstGeom>
          <a:noFill/>
          <a:ln/>
        </p:spPr>
        <p:txBody>
          <a:bodyPr wrap="square" lIns="0" tIns="0" rIns="0" bIns="0" rtlCol="0" anchor="t">
            <a:spAutoFit/>
          </a:bodyPr>
          <a:lstStyle/>
          <a:p>
            <a:pPr marL="0" indent="0" algn="l">
              <a:lnSpc>
                <a:spcPts val="800"/>
              </a:lnSpc>
              <a:buNone/>
            </a:pPr>
            <a:r>
              <a:rPr lang="en-US" sz="621" dirty="0">
                <a:solidFill>
                  <a:srgbClr val="9A9B9E"/>
                </a:solidFill>
                <a:latin typeface="Open Sans" pitchFamily="34" charset="0"/>
                <a:ea typeface="Open Sans" pitchFamily="34" charset="-122"/>
                <a:cs typeface="Open Sans" pitchFamily="34" charset="-120"/>
              </a:rPr>
              <a:t>Save new chats to your history and allow ChatGPT to use your data to improve our models.</a:t>
            </a:r>
            <a:endParaRPr lang="en-US" sz="621" dirty="0"/>
          </a:p>
        </p:txBody>
      </p:sp>
      <p:sp>
        <p:nvSpPr>
          <p:cNvPr id="19" name="Shape 12"/>
          <p:cNvSpPr/>
          <p:nvPr/>
        </p:nvSpPr>
        <p:spPr>
          <a:xfrm>
            <a:off x="6786562" y="1698427"/>
            <a:ext cx="357188" cy="200025"/>
          </a:xfrm>
          <a:prstGeom prst="roundRect">
            <a:avLst/>
          </a:prstGeom>
          <a:solidFill>
            <a:srgbClr val="444444"/>
          </a:solidFill>
          <a:ln/>
        </p:spPr>
        <p:txBody>
          <a:bodyPr/>
          <a:lstStyle/>
          <a:p>
            <a:endParaRPr lang="pt-BR"/>
          </a:p>
        </p:txBody>
      </p:sp>
      <p:sp>
        <p:nvSpPr>
          <p:cNvPr id="20" name="Text 13"/>
          <p:cNvSpPr/>
          <p:nvPr/>
        </p:nvSpPr>
        <p:spPr>
          <a:xfrm>
            <a:off x="3500438" y="2246709"/>
            <a:ext cx="1164431" cy="155377"/>
          </a:xfrm>
          <a:prstGeom prst="rect">
            <a:avLst/>
          </a:prstGeom>
          <a:noFill/>
          <a:ln/>
        </p:spPr>
        <p:txBody>
          <a:bodyPr wrap="none" lIns="0" tIns="0" rIns="0" bIns="0" rtlCol="0" anchor="t">
            <a:spAutoFit/>
          </a:bodyPr>
          <a:lstStyle/>
          <a:p>
            <a:pPr marL="0" indent="0" algn="l">
              <a:lnSpc>
                <a:spcPts val="1100"/>
              </a:lnSpc>
              <a:buNone/>
            </a:pPr>
            <a:r>
              <a:rPr lang="en-US" sz="784" b="1" dirty="0">
                <a:solidFill>
                  <a:srgbClr val="ECECF1"/>
                </a:solidFill>
                <a:latin typeface="Open Sans" pitchFamily="34" charset="0"/>
                <a:ea typeface="Open Sans" pitchFamily="34" charset="-122"/>
                <a:cs typeface="Open Sans" pitchFamily="34" charset="-120"/>
              </a:rPr>
              <a:t>Shared links</a:t>
            </a:r>
            <a:endParaRPr lang="en-US" sz="784" dirty="0"/>
          </a:p>
        </p:txBody>
      </p:sp>
      <p:sp>
        <p:nvSpPr>
          <p:cNvPr id="21" name="Text 14"/>
          <p:cNvSpPr/>
          <p:nvPr/>
        </p:nvSpPr>
        <p:spPr>
          <a:xfrm>
            <a:off x="3500438" y="2437805"/>
            <a:ext cx="1164431" cy="116086"/>
          </a:xfrm>
          <a:prstGeom prst="rect">
            <a:avLst/>
          </a:prstGeom>
          <a:noFill/>
          <a:ln/>
        </p:spPr>
        <p:txBody>
          <a:bodyPr wrap="none" lIns="0" tIns="0" rIns="0" bIns="0" rtlCol="0" anchor="t">
            <a:spAutoFit/>
          </a:bodyPr>
          <a:lstStyle/>
          <a:p>
            <a:pPr marL="0" indent="0" algn="l">
              <a:lnSpc>
                <a:spcPts val="800"/>
              </a:lnSpc>
              <a:buNone/>
            </a:pPr>
            <a:r>
              <a:rPr lang="en-US" sz="621" dirty="0">
                <a:solidFill>
                  <a:srgbClr val="9A9B9E"/>
                </a:solidFill>
                <a:latin typeface="Open Sans" pitchFamily="34" charset="0"/>
                <a:ea typeface="Open Sans" pitchFamily="34" charset="-122"/>
                <a:cs typeface="Open Sans" pitchFamily="34" charset="-120"/>
              </a:rPr>
              <a:t>Manage links you have shared.</a:t>
            </a:r>
            <a:endParaRPr lang="en-US" sz="621" dirty="0"/>
          </a:p>
        </p:txBody>
      </p:sp>
      <p:sp>
        <p:nvSpPr>
          <p:cNvPr id="22" name="Shape 15"/>
          <p:cNvSpPr/>
          <p:nvPr/>
        </p:nvSpPr>
        <p:spPr>
          <a:xfrm>
            <a:off x="6258818" y="2306537"/>
            <a:ext cx="1412676" cy="187523"/>
          </a:xfrm>
          <a:prstGeom prst="rect">
            <a:avLst/>
          </a:prstGeom>
          <a:solidFill>
            <a:srgbClr val="444444"/>
          </a:solidFill>
          <a:ln/>
        </p:spPr>
        <p:txBody>
          <a:bodyPr/>
          <a:lstStyle/>
          <a:p>
            <a:endParaRPr lang="pt-BR"/>
          </a:p>
        </p:txBody>
      </p:sp>
      <p:sp>
        <p:nvSpPr>
          <p:cNvPr id="23" name="Text 16"/>
          <p:cNvSpPr/>
          <p:nvPr/>
        </p:nvSpPr>
        <p:spPr>
          <a:xfrm>
            <a:off x="6697265" y="2306538"/>
            <a:ext cx="795859" cy="187523"/>
          </a:xfrm>
          <a:prstGeom prst="rect">
            <a:avLst/>
          </a:prstGeom>
          <a:noFill/>
          <a:ln/>
        </p:spPr>
        <p:txBody>
          <a:bodyPr wrap="square" lIns="127508" tIns="42545" rIns="127508" bIns="42545" rtlCol="0" anchor="t">
            <a:spAutoFit/>
          </a:bodyPr>
          <a:lstStyle/>
          <a:p>
            <a:pPr marL="0" indent="0" algn="l">
              <a:lnSpc>
                <a:spcPts val="800"/>
              </a:lnSpc>
              <a:buNone/>
            </a:pPr>
            <a:r>
              <a:rPr lang="en-US" sz="621" dirty="0">
                <a:solidFill>
                  <a:srgbClr val="FFFFFF"/>
                </a:solidFill>
                <a:latin typeface="Open Sans" pitchFamily="34" charset="0"/>
                <a:ea typeface="Open Sans" pitchFamily="34" charset="-122"/>
                <a:cs typeface="Open Sans" pitchFamily="34" charset="-120"/>
              </a:rPr>
              <a:t>Manage</a:t>
            </a:r>
            <a:endParaRPr lang="en-US" sz="621" dirty="0"/>
          </a:p>
        </p:txBody>
      </p:sp>
      <p:sp>
        <p:nvSpPr>
          <p:cNvPr id="28" name="Text 21"/>
          <p:cNvSpPr/>
          <p:nvPr/>
        </p:nvSpPr>
        <p:spPr>
          <a:xfrm>
            <a:off x="7787581" y="2239615"/>
            <a:ext cx="1268016" cy="157163"/>
          </a:xfrm>
          <a:prstGeom prst="rect">
            <a:avLst/>
          </a:prstGeom>
          <a:noFill/>
          <a:ln/>
        </p:spPr>
        <p:txBody>
          <a:bodyPr wrap="none" lIns="0" tIns="0" rIns="0" bIns="0" rtlCol="0" anchor="t">
            <a:spAutoFit/>
          </a:bodyPr>
          <a:lstStyle/>
          <a:p>
            <a:pPr marL="0" indent="0" algn="l">
              <a:lnSpc>
                <a:spcPts val="1200"/>
              </a:lnSpc>
              <a:buNone/>
            </a:pPr>
            <a:r>
              <a:rPr lang="en-US" sz="885" b="1" dirty="0">
                <a:solidFill>
                  <a:srgbClr val="64FFDA"/>
                </a:solidFill>
                <a:latin typeface="Montserrat" pitchFamily="34" charset="0"/>
                <a:ea typeface="Montserrat" pitchFamily="34" charset="-122"/>
                <a:cs typeface="Montserrat" pitchFamily="34" charset="-120"/>
              </a:rPr>
              <a:t>DESLIGUE AGORA</a:t>
            </a:r>
            <a:endParaRPr lang="en-US" sz="885" dirty="0"/>
          </a:p>
        </p:txBody>
      </p:sp>
      <p:sp>
        <p:nvSpPr>
          <p:cNvPr id="29" name="Text 22"/>
          <p:cNvSpPr/>
          <p:nvPr/>
        </p:nvSpPr>
        <p:spPr>
          <a:xfrm>
            <a:off x="7787581" y="2376519"/>
            <a:ext cx="1268016" cy="103584"/>
          </a:xfrm>
          <a:prstGeom prst="rect">
            <a:avLst/>
          </a:prstGeom>
          <a:noFill/>
          <a:ln/>
        </p:spPr>
        <p:txBody>
          <a:bodyPr wrap="none" lIns="0" tIns="0" rIns="0" bIns="0" rtlCol="0" anchor="t">
            <a:spAutoFit/>
          </a:bodyPr>
          <a:lstStyle/>
          <a:p>
            <a:pPr marL="0" indent="0" algn="l">
              <a:lnSpc>
                <a:spcPts val="800"/>
              </a:lnSpc>
              <a:buNone/>
            </a:pPr>
            <a:r>
              <a:rPr lang="en-US" sz="621" dirty="0">
                <a:solidFill>
                  <a:srgbClr val="64FFDA"/>
                </a:solidFill>
                <a:latin typeface="Montserrat" pitchFamily="34" charset="0"/>
                <a:ea typeface="Montserrat" pitchFamily="34" charset="-122"/>
                <a:cs typeface="Montserrat" pitchFamily="34" charset="-120"/>
              </a:rPr>
              <a:t>(Garante confidencialidade)</a:t>
            </a:r>
            <a:endParaRPr lang="en-US" sz="621" dirty="0"/>
          </a:p>
        </p:txBody>
      </p:sp>
      <p:sp>
        <p:nvSpPr>
          <p:cNvPr id="30" name="Shape 23"/>
          <p:cNvSpPr/>
          <p:nvPr/>
        </p:nvSpPr>
        <p:spPr>
          <a:xfrm>
            <a:off x="428625" y="4673798"/>
            <a:ext cx="8286750" cy="400050"/>
          </a:xfrm>
          <a:prstGeom prst="rect">
            <a:avLst/>
          </a:prstGeom>
          <a:solidFill>
            <a:srgbClr val="FF6384">
              <a:alpha val="10000"/>
            </a:srgbClr>
          </a:solidFill>
          <a:ln w="9144">
            <a:solidFill>
              <a:srgbClr val="FF6384"/>
            </a:solidFill>
            <a:prstDash val="solid"/>
          </a:ln>
        </p:spPr>
        <p:txBody>
          <a:bodyPr/>
          <a:lstStyle/>
          <a:p>
            <a:endParaRPr lang="pt-BR"/>
          </a:p>
        </p:txBody>
      </p:sp>
      <p:pic>
        <p:nvPicPr>
          <p:cNvPr id="31" name="Image 5" descr="preencoded.png"/>
          <p:cNvPicPr>
            <a:picLocks noChangeAspect="1"/>
          </p:cNvPicPr>
          <p:nvPr/>
        </p:nvPicPr>
        <p:blipFill>
          <a:blip r:embed="rId7"/>
          <a:stretch>
            <a:fillRect/>
          </a:stretch>
        </p:blipFill>
        <p:spPr>
          <a:xfrm>
            <a:off x="873323" y="4780955"/>
            <a:ext cx="171450" cy="171450"/>
          </a:xfrm>
          <a:prstGeom prst="rect">
            <a:avLst/>
          </a:prstGeom>
        </p:spPr>
      </p:pic>
      <p:sp>
        <p:nvSpPr>
          <p:cNvPr id="32" name="Text 24"/>
          <p:cNvSpPr/>
          <p:nvPr/>
        </p:nvSpPr>
        <p:spPr>
          <a:xfrm>
            <a:off x="1151930" y="4788991"/>
            <a:ext cx="7118747" cy="155377"/>
          </a:xfrm>
          <a:prstGeom prst="rect">
            <a:avLst/>
          </a:prstGeom>
          <a:noFill/>
          <a:ln/>
        </p:spPr>
        <p:txBody>
          <a:bodyPr wrap="none" lIns="0" tIns="0" rIns="0" bIns="0" rtlCol="0" anchor="t">
            <a:spAutoFit/>
          </a:bodyPr>
          <a:lstStyle/>
          <a:p>
            <a:pPr marL="0" indent="0" algn="l">
              <a:lnSpc>
                <a:spcPts val="1100"/>
              </a:lnSpc>
              <a:buNone/>
            </a:pPr>
            <a:r>
              <a:rPr lang="en-US" sz="784" b="1" dirty="0">
                <a:solidFill>
                  <a:srgbClr val="E6F1FF"/>
                </a:solidFill>
                <a:latin typeface="Open Sans" pitchFamily="34" charset="0"/>
                <a:ea typeface="Open Sans" pitchFamily="34" charset="-122"/>
                <a:cs typeface="Open Sans" pitchFamily="34" charset="-120"/>
              </a:rPr>
              <a:t>Atenção:</a:t>
            </a:r>
            <a:r>
              <a:rPr lang="en-US" sz="834" dirty="0">
                <a:solidFill>
                  <a:srgbClr val="E6F1FF"/>
                </a:solidFill>
                <a:latin typeface="Open Sans" pitchFamily="34" charset="0"/>
                <a:ea typeface="Open Sans" pitchFamily="34" charset="-122"/>
                <a:cs typeface="Open Sans" pitchFamily="34" charset="-120"/>
              </a:rPr>
              <a:t> Nos planos </a:t>
            </a:r>
            <a:r>
              <a:rPr lang="en-US" sz="834" i="1" dirty="0">
                <a:solidFill>
                  <a:srgbClr val="E6F1FF"/>
                </a:solidFill>
                <a:latin typeface="Open Sans" pitchFamily="34" charset="0"/>
                <a:ea typeface="Open Sans" pitchFamily="34" charset="-122"/>
                <a:cs typeface="Open Sans" pitchFamily="34" charset="-120"/>
              </a:rPr>
              <a:t>Business/Enterprise</a:t>
            </a:r>
            <a:r>
              <a:rPr lang="en-US" sz="834" dirty="0">
                <a:solidFill>
                  <a:srgbClr val="E6F1FF"/>
                </a:solidFill>
                <a:latin typeface="Open Sans" pitchFamily="34" charset="0"/>
                <a:ea typeface="Open Sans" pitchFamily="34" charset="-122"/>
                <a:cs typeface="Open Sans" pitchFamily="34" charset="-120"/>
              </a:rPr>
              <a:t>, os dados do workspace não treinam os modelos. Nos planos </a:t>
            </a:r>
            <a:r>
              <a:rPr lang="en-US" sz="834" i="1" dirty="0">
                <a:solidFill>
                  <a:srgbClr val="E6F1FF"/>
                </a:solidFill>
                <a:latin typeface="Open Sans" pitchFamily="34" charset="0"/>
                <a:ea typeface="Open Sans" pitchFamily="34" charset="-122"/>
                <a:cs typeface="Open Sans" pitchFamily="34" charset="-120"/>
              </a:rPr>
              <a:t>Free/Plus</a:t>
            </a:r>
            <a:r>
              <a:rPr lang="en-US" sz="834" dirty="0">
                <a:solidFill>
                  <a:srgbClr val="E6F1FF"/>
                </a:solidFill>
                <a:latin typeface="Open Sans" pitchFamily="34" charset="0"/>
                <a:ea typeface="Open Sans" pitchFamily="34" charset="-122"/>
                <a:cs typeface="Open Sans" pitchFamily="34" charset="-120"/>
              </a:rPr>
              <a:t>, revise essa opção manualmente.</a:t>
            </a:r>
            <a:endParaRPr lang="en-US" sz="834" dirty="0"/>
          </a:p>
        </p:txBody>
      </p:sp>
      <p:sp>
        <p:nvSpPr>
          <p:cNvPr id="37" name="Text 17">
            <a:extLst>
              <a:ext uri="{FF2B5EF4-FFF2-40B4-BE49-F238E27FC236}">
                <a16:creationId xmlns:a16="http://schemas.microsoft.com/office/drawing/2014/main" id="{46DC2E8C-20FA-CD0F-7FCE-74FDEED391C1}"/>
              </a:ext>
            </a:extLst>
          </p:cNvPr>
          <p:cNvSpPr/>
          <p:nvPr/>
        </p:nvSpPr>
        <p:spPr>
          <a:xfrm>
            <a:off x="7405443" y="1697131"/>
            <a:ext cx="1412677" cy="157163"/>
          </a:xfrm>
          <a:prstGeom prst="rect">
            <a:avLst/>
          </a:prstGeom>
          <a:noFill/>
          <a:ln/>
        </p:spPr>
        <p:txBody>
          <a:bodyPr wrap="none" lIns="0" tIns="0" rIns="0" bIns="0" rtlCol="0" anchor="t">
            <a:spAutoFit/>
          </a:bodyPr>
          <a:lstStyle/>
          <a:p>
            <a:pPr marL="0" indent="0" algn="r">
              <a:lnSpc>
                <a:spcPts val="1200"/>
              </a:lnSpc>
              <a:buNone/>
            </a:pPr>
            <a:r>
              <a:rPr lang="en-US" sz="885" b="1" dirty="0">
                <a:solidFill>
                  <a:srgbClr val="FF6384"/>
                </a:solidFill>
                <a:latin typeface="Montserrat" pitchFamily="34" charset="0"/>
                <a:ea typeface="Montserrat" pitchFamily="34" charset="-122"/>
                <a:cs typeface="Montserrat" pitchFamily="34" charset="-120"/>
              </a:rPr>
              <a:t>PADRÃO É "LIGADO"</a:t>
            </a:r>
            <a:endParaRPr lang="en-US" sz="885" dirty="0"/>
          </a:p>
        </p:txBody>
      </p:sp>
      <p:sp>
        <p:nvSpPr>
          <p:cNvPr id="38" name="Text 18">
            <a:extLst>
              <a:ext uri="{FF2B5EF4-FFF2-40B4-BE49-F238E27FC236}">
                <a16:creationId xmlns:a16="http://schemas.microsoft.com/office/drawing/2014/main" id="{1F9B8EB1-0ACD-740D-CA0B-8C33CC199E0D}"/>
              </a:ext>
            </a:extLst>
          </p:cNvPr>
          <p:cNvSpPr/>
          <p:nvPr/>
        </p:nvSpPr>
        <p:spPr>
          <a:xfrm>
            <a:off x="7223222" y="1837730"/>
            <a:ext cx="1412677" cy="103584"/>
          </a:xfrm>
          <a:prstGeom prst="rect">
            <a:avLst/>
          </a:prstGeom>
          <a:noFill/>
          <a:ln/>
        </p:spPr>
        <p:txBody>
          <a:bodyPr wrap="none" lIns="0" tIns="0" rIns="0" bIns="0" rtlCol="0" anchor="t">
            <a:spAutoFit/>
          </a:bodyPr>
          <a:lstStyle/>
          <a:p>
            <a:pPr marL="0" indent="0" algn="r">
              <a:lnSpc>
                <a:spcPts val="800"/>
              </a:lnSpc>
              <a:buNone/>
            </a:pPr>
            <a:r>
              <a:rPr lang="en-US" sz="621" dirty="0">
                <a:solidFill>
                  <a:srgbClr val="FF6384"/>
                </a:solidFill>
                <a:latin typeface="Montserrat" pitchFamily="34" charset="0"/>
                <a:ea typeface="Montserrat" pitchFamily="34" charset="-122"/>
                <a:cs typeface="Montserrat" pitchFamily="34" charset="-120"/>
              </a:rPr>
              <a:t>(Seus dados treinam a IA)</a:t>
            </a:r>
            <a:endParaRPr lang="en-US" sz="621"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name="Slide 70">
    <p:spTree>
      <p:nvGrpSpPr>
        <p:cNvPr id="1" name=""/>
        <p:cNvGrpSpPr/>
        <p:nvPr/>
      </p:nvGrpSpPr>
      <p:grpSpPr>
        <a:xfrm>
          <a:off x="0" y="0"/>
          <a:ext cx="0" cy="0"/>
          <a:chOff x="0" y="0"/>
          <a:chExt cx="0" cy="0"/>
        </a:xfrm>
      </p:grpSpPr>
      <p:sp>
        <p:nvSpPr>
          <p:cNvPr id="3" name="Shape 0"/>
          <p:cNvSpPr/>
          <p:nvPr/>
        </p:nvSpPr>
        <p:spPr>
          <a:xfrm>
            <a:off x="428625" y="428625"/>
            <a:ext cx="8286750" cy="716161"/>
          </a:xfrm>
          <a:prstGeom prst="rect">
            <a:avLst/>
          </a:prstGeom>
          <a:solidFill>
            <a:srgbClr val="000000">
              <a:alpha val="0"/>
            </a:srgbClr>
          </a:solidFill>
          <a:ln/>
        </p:spPr>
        <p:txBody>
          <a:bodyPr/>
          <a:lstStyle/>
          <a:p>
            <a:endParaRPr lang="pt-BR"/>
          </a:p>
        </p:txBody>
      </p:sp>
      <p:sp>
        <p:nvSpPr>
          <p:cNvPr id="4" name="Shape 1"/>
          <p:cNvSpPr/>
          <p:nvPr/>
        </p:nvSpPr>
        <p:spPr>
          <a:xfrm>
            <a:off x="428625" y="428625"/>
            <a:ext cx="28575" cy="716161"/>
          </a:xfrm>
          <a:prstGeom prst="rect">
            <a:avLst/>
          </a:prstGeom>
          <a:solidFill>
            <a:srgbClr val="64FFDA"/>
          </a:solidFill>
          <a:ln/>
        </p:spPr>
        <p:txBody>
          <a:bodyPr/>
          <a:lstStyle/>
          <a:p>
            <a:endParaRPr lang="pt-BR"/>
          </a:p>
        </p:txBody>
      </p:sp>
      <p:sp>
        <p:nvSpPr>
          <p:cNvPr id="5" name="Text 2"/>
          <p:cNvSpPr/>
          <p:nvPr/>
        </p:nvSpPr>
        <p:spPr>
          <a:xfrm>
            <a:off x="571500" y="428625"/>
            <a:ext cx="8143875" cy="417909"/>
          </a:xfrm>
          <a:prstGeom prst="rect">
            <a:avLst/>
          </a:prstGeom>
          <a:noFill/>
          <a:ln/>
        </p:spPr>
        <p:txBody>
          <a:bodyPr wrap="none" lIns="0" tIns="0" rIns="0" bIns="0" rtlCol="0" anchor="t">
            <a:spAutoFit/>
          </a:bodyPr>
          <a:lstStyle/>
          <a:p>
            <a:pPr marL="0" indent="0" algn="l">
              <a:lnSpc>
                <a:spcPts val="3200"/>
              </a:lnSpc>
              <a:buNone/>
            </a:pPr>
            <a:r>
              <a:rPr lang="en-US" sz="2436" b="1" dirty="0">
                <a:solidFill>
                  <a:srgbClr val="E6F1FF"/>
                </a:solidFill>
                <a:latin typeface="Montserrat" pitchFamily="34" charset="0"/>
                <a:ea typeface="Montserrat" pitchFamily="34" charset="-122"/>
                <a:cs typeface="Montserrat" pitchFamily="34" charset="-120"/>
              </a:rPr>
              <a:t>EXTENSÕES DE NAVEGADOR</a:t>
            </a:r>
            <a:endParaRPr lang="en-US" sz="2436" dirty="0"/>
          </a:p>
        </p:txBody>
      </p:sp>
      <p:sp>
        <p:nvSpPr>
          <p:cNvPr id="6" name="Text 3"/>
          <p:cNvSpPr/>
          <p:nvPr/>
        </p:nvSpPr>
        <p:spPr>
          <a:xfrm>
            <a:off x="571500" y="917972"/>
            <a:ext cx="8143875" cy="226814"/>
          </a:xfrm>
          <a:prstGeom prst="rect">
            <a:avLst/>
          </a:prstGeom>
          <a:noFill/>
          <a:ln/>
        </p:spPr>
        <p:txBody>
          <a:bodyPr wrap="none" lIns="0" tIns="0" rIns="0" bIns="0" rtlCol="0" anchor="t">
            <a:spAutoFit/>
          </a:bodyPr>
          <a:lstStyle/>
          <a:p>
            <a:pPr marL="0" indent="0" algn="l">
              <a:lnSpc>
                <a:spcPts val="1600"/>
              </a:lnSpc>
              <a:buNone/>
            </a:pPr>
            <a:r>
              <a:rPr lang="en-US" sz="1269" dirty="0">
                <a:solidFill>
                  <a:srgbClr val="64FFDA"/>
                </a:solidFill>
                <a:latin typeface="Roboto Mono" pitchFamily="34" charset="0"/>
                <a:ea typeface="Roboto Mono" pitchFamily="34" charset="-122"/>
                <a:cs typeface="Roboto Mono" pitchFamily="34" charset="-120"/>
              </a:rPr>
              <a:t>Turbinando a Pesquisa Jurisprudencial</a:t>
            </a:r>
            <a:endParaRPr lang="en-US" sz="1269" dirty="0"/>
          </a:p>
        </p:txBody>
      </p:sp>
      <p:sp>
        <p:nvSpPr>
          <p:cNvPr id="7" name="Shape 4"/>
          <p:cNvSpPr/>
          <p:nvPr/>
        </p:nvSpPr>
        <p:spPr>
          <a:xfrm>
            <a:off x="428625" y="1430536"/>
            <a:ext cx="4036219" cy="1496923"/>
          </a:xfrm>
          <a:prstGeom prst="rect">
            <a:avLst/>
          </a:prstGeom>
          <a:solidFill>
            <a:srgbClr val="FFFFFF">
              <a:alpha val="3000"/>
            </a:srgbClr>
          </a:solidFill>
          <a:ln w="9144">
            <a:solidFill>
              <a:srgbClr val="FFFFFF">
                <a:alpha val="10000"/>
              </a:srgbClr>
            </a:solidFill>
            <a:prstDash val="solid"/>
          </a:ln>
        </p:spPr>
        <p:txBody>
          <a:bodyPr/>
          <a:lstStyle/>
          <a:p>
            <a:endParaRPr lang="pt-BR"/>
          </a:p>
        </p:txBody>
      </p:sp>
      <p:sp>
        <p:nvSpPr>
          <p:cNvPr id="8" name="Shape 5"/>
          <p:cNvSpPr/>
          <p:nvPr/>
        </p:nvSpPr>
        <p:spPr>
          <a:xfrm>
            <a:off x="607219" y="1609130"/>
            <a:ext cx="571500" cy="571500"/>
          </a:xfrm>
          <a:prstGeom prst="rect">
            <a:avLst/>
          </a:prstGeom>
          <a:solidFill>
            <a:srgbClr val="FFFFFF"/>
          </a:solidFill>
          <a:ln/>
        </p:spPr>
        <p:txBody>
          <a:bodyPr/>
          <a:lstStyle/>
          <a:p>
            <a:endParaRPr lang="pt-BR"/>
          </a:p>
        </p:txBody>
      </p:sp>
      <p:pic>
        <p:nvPicPr>
          <p:cNvPr id="9" name="Image 1" descr="preencoded.png"/>
          <p:cNvPicPr>
            <a:picLocks noChangeAspect="1"/>
          </p:cNvPicPr>
          <p:nvPr/>
        </p:nvPicPr>
        <p:blipFill>
          <a:blip r:embed="rId3"/>
          <a:stretch>
            <a:fillRect/>
          </a:stretch>
        </p:blipFill>
        <p:spPr>
          <a:xfrm>
            <a:off x="750094" y="1752005"/>
            <a:ext cx="285750" cy="285750"/>
          </a:xfrm>
          <a:prstGeom prst="rect">
            <a:avLst/>
          </a:prstGeom>
        </p:spPr>
      </p:pic>
      <p:sp>
        <p:nvSpPr>
          <p:cNvPr id="10" name="Text 6"/>
          <p:cNvSpPr/>
          <p:nvPr/>
        </p:nvSpPr>
        <p:spPr>
          <a:xfrm>
            <a:off x="1321594" y="1609130"/>
            <a:ext cx="2964656" cy="173236"/>
          </a:xfrm>
          <a:prstGeom prst="rect">
            <a:avLst/>
          </a:prstGeom>
          <a:noFill/>
          <a:ln/>
        </p:spPr>
        <p:txBody>
          <a:bodyPr wrap="none" lIns="0" tIns="0" rIns="0" bIns="0" rtlCol="0" anchor="t">
            <a:spAutoFit/>
          </a:bodyPr>
          <a:lstStyle/>
          <a:p>
            <a:pPr marL="0" indent="0" algn="l">
              <a:lnSpc>
                <a:spcPts val="1400"/>
              </a:lnSpc>
              <a:buNone/>
            </a:pPr>
            <a:r>
              <a:rPr lang="en-US" sz="987" b="1" dirty="0">
                <a:solidFill>
                  <a:srgbClr val="E6F1FF"/>
                </a:solidFill>
                <a:latin typeface="Montserrat" pitchFamily="34" charset="0"/>
                <a:ea typeface="Montserrat" pitchFamily="34" charset="-122"/>
                <a:cs typeface="Montserrat" pitchFamily="34" charset="-120"/>
              </a:rPr>
              <a:t>Web ChatGPT</a:t>
            </a:r>
            <a:endParaRPr lang="en-US" sz="987" dirty="0"/>
          </a:p>
        </p:txBody>
      </p:sp>
      <p:pic>
        <p:nvPicPr>
          <p:cNvPr id="11" name="Image 2" descr="preencoded.png"/>
          <p:cNvPicPr>
            <a:picLocks noChangeAspect="1"/>
          </p:cNvPicPr>
          <p:nvPr/>
        </p:nvPicPr>
        <p:blipFill>
          <a:blip r:embed="rId4"/>
          <a:stretch>
            <a:fillRect/>
          </a:stretch>
        </p:blipFill>
        <p:spPr>
          <a:xfrm>
            <a:off x="1321594" y="1834158"/>
            <a:ext cx="96441" cy="85725"/>
          </a:xfrm>
          <a:prstGeom prst="rect">
            <a:avLst/>
          </a:prstGeom>
        </p:spPr>
      </p:pic>
      <p:pic>
        <p:nvPicPr>
          <p:cNvPr id="12" name="Image 3" descr="preencoded.png"/>
          <p:cNvPicPr>
            <a:picLocks noChangeAspect="1"/>
          </p:cNvPicPr>
          <p:nvPr/>
        </p:nvPicPr>
        <p:blipFill>
          <a:blip r:embed="rId5"/>
          <a:stretch>
            <a:fillRect/>
          </a:stretch>
        </p:blipFill>
        <p:spPr>
          <a:xfrm>
            <a:off x="1418034" y="1834158"/>
            <a:ext cx="96441" cy="85725"/>
          </a:xfrm>
          <a:prstGeom prst="rect">
            <a:avLst/>
          </a:prstGeom>
        </p:spPr>
      </p:pic>
      <p:pic>
        <p:nvPicPr>
          <p:cNvPr id="13" name="Image 4" descr="preencoded.png"/>
          <p:cNvPicPr>
            <a:picLocks noChangeAspect="1"/>
          </p:cNvPicPr>
          <p:nvPr/>
        </p:nvPicPr>
        <p:blipFill>
          <a:blip r:embed="rId4"/>
          <a:stretch>
            <a:fillRect/>
          </a:stretch>
        </p:blipFill>
        <p:spPr>
          <a:xfrm>
            <a:off x="1514475" y="1834158"/>
            <a:ext cx="96441" cy="85725"/>
          </a:xfrm>
          <a:prstGeom prst="rect">
            <a:avLst/>
          </a:prstGeom>
        </p:spPr>
      </p:pic>
      <p:pic>
        <p:nvPicPr>
          <p:cNvPr id="14" name="Image 5" descr="preencoded.png"/>
          <p:cNvPicPr>
            <a:picLocks noChangeAspect="1"/>
          </p:cNvPicPr>
          <p:nvPr/>
        </p:nvPicPr>
        <p:blipFill>
          <a:blip r:embed="rId5"/>
          <a:stretch>
            <a:fillRect/>
          </a:stretch>
        </p:blipFill>
        <p:spPr>
          <a:xfrm>
            <a:off x="1610916" y="1834158"/>
            <a:ext cx="96441" cy="85725"/>
          </a:xfrm>
          <a:prstGeom prst="rect">
            <a:avLst/>
          </a:prstGeom>
        </p:spPr>
      </p:pic>
      <p:pic>
        <p:nvPicPr>
          <p:cNvPr id="15" name="Image 6" descr="preencoded.png"/>
          <p:cNvPicPr>
            <a:picLocks noChangeAspect="1"/>
          </p:cNvPicPr>
          <p:nvPr/>
        </p:nvPicPr>
        <p:blipFill>
          <a:blip r:embed="rId4"/>
          <a:stretch>
            <a:fillRect/>
          </a:stretch>
        </p:blipFill>
        <p:spPr>
          <a:xfrm>
            <a:off x="1707356" y="1834158"/>
            <a:ext cx="96441" cy="85725"/>
          </a:xfrm>
          <a:prstGeom prst="rect">
            <a:avLst/>
          </a:prstGeom>
        </p:spPr>
      </p:pic>
      <p:sp>
        <p:nvSpPr>
          <p:cNvPr id="16" name="Text 7"/>
          <p:cNvSpPr/>
          <p:nvPr/>
        </p:nvSpPr>
        <p:spPr>
          <a:xfrm>
            <a:off x="1321594" y="2005608"/>
            <a:ext cx="2964656" cy="420002"/>
          </a:xfrm>
          <a:prstGeom prst="rect">
            <a:avLst/>
          </a:prstGeom>
          <a:noFill/>
          <a:ln/>
        </p:spPr>
        <p:txBody>
          <a:bodyPr wrap="square" lIns="0" tIns="0" rIns="0" bIns="0" rtlCol="0" anchor="t">
            <a:spAutoFit/>
          </a:bodyPr>
          <a:lstStyle/>
          <a:p>
            <a:pPr marL="0" indent="0" algn="l">
              <a:lnSpc>
                <a:spcPts val="1100"/>
              </a:lnSpc>
              <a:buNone/>
            </a:pPr>
            <a:r>
              <a:rPr lang="en-US" sz="727" dirty="0">
                <a:solidFill>
                  <a:srgbClr val="A8B2D1"/>
                </a:solidFill>
                <a:latin typeface="Open Sans" pitchFamily="34" charset="0"/>
                <a:ea typeface="Open Sans" pitchFamily="34" charset="-122"/>
                <a:cs typeface="Open Sans" pitchFamily="34" charset="-120"/>
              </a:rPr>
              <a:t>Conecta o GPT à internet. Permite buscar jurisprudência atualizada e notícias jurídicas em tempo real, superando a limitação de data da base de treino.</a:t>
            </a:r>
            <a:endParaRPr lang="en-US" sz="727" dirty="0"/>
          </a:p>
        </p:txBody>
      </p:sp>
      <p:sp>
        <p:nvSpPr>
          <p:cNvPr id="17" name="Text 8"/>
          <p:cNvSpPr/>
          <p:nvPr/>
        </p:nvSpPr>
        <p:spPr>
          <a:xfrm>
            <a:off x="1321594" y="2532766"/>
            <a:ext cx="717947" cy="201811"/>
          </a:xfrm>
          <a:prstGeom prst="rect">
            <a:avLst/>
          </a:prstGeom>
          <a:noFill/>
          <a:ln/>
        </p:spPr>
        <p:txBody>
          <a:bodyPr wrap="square" lIns="127508" tIns="42545" rIns="127508" bIns="42545" rtlCol="0" anchor="t">
            <a:spAutoFit/>
          </a:bodyPr>
          <a:lstStyle/>
          <a:p>
            <a:pPr marL="0" indent="0" algn="l">
              <a:lnSpc>
                <a:spcPts val="800"/>
              </a:lnSpc>
              <a:buNone/>
            </a:pPr>
            <a:r>
              <a:rPr lang="en-US" sz="584" b="1" dirty="0">
                <a:solidFill>
                  <a:srgbClr val="64FFDA"/>
                </a:solidFill>
                <a:latin typeface="Open Sans" pitchFamily="34" charset="0"/>
                <a:ea typeface="Open Sans" pitchFamily="34" charset="-122"/>
                <a:cs typeface="Open Sans" pitchFamily="34" charset="-120"/>
              </a:rPr>
              <a:t>ADICIONAR</a:t>
            </a:r>
            <a:endParaRPr lang="en-US" sz="584" dirty="0"/>
          </a:p>
        </p:txBody>
      </p:sp>
      <p:sp>
        <p:nvSpPr>
          <p:cNvPr id="18" name="Shape 9"/>
          <p:cNvSpPr/>
          <p:nvPr/>
        </p:nvSpPr>
        <p:spPr>
          <a:xfrm>
            <a:off x="4679156" y="1430536"/>
            <a:ext cx="4036219" cy="1496923"/>
          </a:xfrm>
          <a:prstGeom prst="rect">
            <a:avLst/>
          </a:prstGeom>
          <a:solidFill>
            <a:srgbClr val="FFFFFF">
              <a:alpha val="3000"/>
            </a:srgbClr>
          </a:solidFill>
          <a:ln w="9144">
            <a:solidFill>
              <a:srgbClr val="FFFFFF">
                <a:alpha val="10000"/>
              </a:srgbClr>
            </a:solidFill>
            <a:prstDash val="solid"/>
          </a:ln>
        </p:spPr>
        <p:txBody>
          <a:bodyPr/>
          <a:lstStyle/>
          <a:p>
            <a:endParaRPr lang="pt-BR"/>
          </a:p>
        </p:txBody>
      </p:sp>
      <p:sp>
        <p:nvSpPr>
          <p:cNvPr id="19" name="Shape 10"/>
          <p:cNvSpPr/>
          <p:nvPr/>
        </p:nvSpPr>
        <p:spPr>
          <a:xfrm>
            <a:off x="4857750" y="1609130"/>
            <a:ext cx="571500" cy="571500"/>
          </a:xfrm>
          <a:prstGeom prst="rect">
            <a:avLst/>
          </a:prstGeom>
          <a:solidFill>
            <a:srgbClr val="FFFFFF"/>
          </a:solidFill>
          <a:ln/>
        </p:spPr>
        <p:txBody>
          <a:bodyPr/>
          <a:lstStyle/>
          <a:p>
            <a:endParaRPr lang="pt-BR"/>
          </a:p>
        </p:txBody>
      </p:sp>
      <p:pic>
        <p:nvPicPr>
          <p:cNvPr id="20" name="Image 7" descr="preencoded.png"/>
          <p:cNvPicPr>
            <a:picLocks noChangeAspect="1"/>
          </p:cNvPicPr>
          <p:nvPr/>
        </p:nvPicPr>
        <p:blipFill>
          <a:blip r:embed="rId6"/>
          <a:stretch>
            <a:fillRect/>
          </a:stretch>
        </p:blipFill>
        <p:spPr>
          <a:xfrm>
            <a:off x="4964906" y="1752005"/>
            <a:ext cx="357188" cy="285750"/>
          </a:xfrm>
          <a:prstGeom prst="rect">
            <a:avLst/>
          </a:prstGeom>
        </p:spPr>
      </p:pic>
      <p:sp>
        <p:nvSpPr>
          <p:cNvPr id="21" name="Text 11"/>
          <p:cNvSpPr/>
          <p:nvPr/>
        </p:nvSpPr>
        <p:spPr>
          <a:xfrm>
            <a:off x="5572125" y="1609130"/>
            <a:ext cx="2964656" cy="173236"/>
          </a:xfrm>
          <a:prstGeom prst="rect">
            <a:avLst/>
          </a:prstGeom>
          <a:noFill/>
          <a:ln/>
        </p:spPr>
        <p:txBody>
          <a:bodyPr wrap="none" lIns="0" tIns="0" rIns="0" bIns="0" rtlCol="0" anchor="t">
            <a:spAutoFit/>
          </a:bodyPr>
          <a:lstStyle/>
          <a:p>
            <a:pPr marL="0" indent="0" algn="l">
              <a:lnSpc>
                <a:spcPts val="1400"/>
              </a:lnSpc>
              <a:buNone/>
            </a:pPr>
            <a:r>
              <a:rPr lang="en-US" sz="987" b="1" dirty="0">
                <a:solidFill>
                  <a:srgbClr val="E6F1FF"/>
                </a:solidFill>
                <a:latin typeface="Montserrat" pitchFamily="34" charset="0"/>
                <a:ea typeface="Montserrat" pitchFamily="34" charset="-122"/>
                <a:cs typeface="Montserrat" pitchFamily="34" charset="-120"/>
              </a:rPr>
              <a:t>Harpa AI</a:t>
            </a:r>
            <a:endParaRPr lang="en-US" sz="987" dirty="0"/>
          </a:p>
        </p:txBody>
      </p:sp>
      <p:pic>
        <p:nvPicPr>
          <p:cNvPr id="22" name="Image 8" descr="preencoded.png"/>
          <p:cNvPicPr>
            <a:picLocks noChangeAspect="1"/>
          </p:cNvPicPr>
          <p:nvPr/>
        </p:nvPicPr>
        <p:blipFill>
          <a:blip r:embed="rId4"/>
          <a:stretch>
            <a:fillRect/>
          </a:stretch>
        </p:blipFill>
        <p:spPr>
          <a:xfrm>
            <a:off x="5572125" y="1834158"/>
            <a:ext cx="96441" cy="85725"/>
          </a:xfrm>
          <a:prstGeom prst="rect">
            <a:avLst/>
          </a:prstGeom>
        </p:spPr>
      </p:pic>
      <p:pic>
        <p:nvPicPr>
          <p:cNvPr id="23" name="Image 9" descr="preencoded.png"/>
          <p:cNvPicPr>
            <a:picLocks noChangeAspect="1"/>
          </p:cNvPicPr>
          <p:nvPr/>
        </p:nvPicPr>
        <p:blipFill>
          <a:blip r:embed="rId5"/>
          <a:stretch>
            <a:fillRect/>
          </a:stretch>
        </p:blipFill>
        <p:spPr>
          <a:xfrm>
            <a:off x="5668566" y="1834158"/>
            <a:ext cx="96441" cy="85725"/>
          </a:xfrm>
          <a:prstGeom prst="rect">
            <a:avLst/>
          </a:prstGeom>
        </p:spPr>
      </p:pic>
      <p:pic>
        <p:nvPicPr>
          <p:cNvPr id="24" name="Image 10" descr="preencoded.png"/>
          <p:cNvPicPr>
            <a:picLocks noChangeAspect="1"/>
          </p:cNvPicPr>
          <p:nvPr/>
        </p:nvPicPr>
        <p:blipFill>
          <a:blip r:embed="rId4"/>
          <a:stretch>
            <a:fillRect/>
          </a:stretch>
        </p:blipFill>
        <p:spPr>
          <a:xfrm>
            <a:off x="5765006" y="1834158"/>
            <a:ext cx="96441" cy="85725"/>
          </a:xfrm>
          <a:prstGeom prst="rect">
            <a:avLst/>
          </a:prstGeom>
        </p:spPr>
      </p:pic>
      <p:pic>
        <p:nvPicPr>
          <p:cNvPr id="25" name="Image 11" descr="preencoded.png"/>
          <p:cNvPicPr>
            <a:picLocks noChangeAspect="1"/>
          </p:cNvPicPr>
          <p:nvPr/>
        </p:nvPicPr>
        <p:blipFill>
          <a:blip r:embed="rId5"/>
          <a:stretch>
            <a:fillRect/>
          </a:stretch>
        </p:blipFill>
        <p:spPr>
          <a:xfrm>
            <a:off x="5861447" y="1834158"/>
            <a:ext cx="96441" cy="85725"/>
          </a:xfrm>
          <a:prstGeom prst="rect">
            <a:avLst/>
          </a:prstGeom>
        </p:spPr>
      </p:pic>
      <p:pic>
        <p:nvPicPr>
          <p:cNvPr id="26" name="Image 12" descr="preencoded.png"/>
          <p:cNvPicPr>
            <a:picLocks noChangeAspect="1"/>
          </p:cNvPicPr>
          <p:nvPr/>
        </p:nvPicPr>
        <p:blipFill>
          <a:blip r:embed="rId7"/>
          <a:stretch>
            <a:fillRect/>
          </a:stretch>
        </p:blipFill>
        <p:spPr>
          <a:xfrm>
            <a:off x="5957888" y="1834158"/>
            <a:ext cx="96441" cy="85725"/>
          </a:xfrm>
          <a:prstGeom prst="rect">
            <a:avLst/>
          </a:prstGeom>
        </p:spPr>
      </p:pic>
      <p:sp>
        <p:nvSpPr>
          <p:cNvPr id="27" name="Text 12"/>
          <p:cNvSpPr/>
          <p:nvPr/>
        </p:nvSpPr>
        <p:spPr>
          <a:xfrm>
            <a:off x="5572125" y="2005608"/>
            <a:ext cx="2964656" cy="420002"/>
          </a:xfrm>
          <a:prstGeom prst="rect">
            <a:avLst/>
          </a:prstGeom>
          <a:noFill/>
          <a:ln/>
        </p:spPr>
        <p:txBody>
          <a:bodyPr wrap="square" lIns="0" tIns="0" rIns="0" bIns="0" rtlCol="0" anchor="t">
            <a:spAutoFit/>
          </a:bodyPr>
          <a:lstStyle/>
          <a:p>
            <a:pPr marL="0" indent="0" algn="l">
              <a:lnSpc>
                <a:spcPts val="1100"/>
              </a:lnSpc>
              <a:buNone/>
            </a:pPr>
            <a:r>
              <a:rPr lang="en-US" sz="727" dirty="0">
                <a:solidFill>
                  <a:srgbClr val="A8B2D1"/>
                </a:solidFill>
                <a:latin typeface="Open Sans" pitchFamily="34" charset="0"/>
                <a:ea typeface="Open Sans" pitchFamily="34" charset="-122"/>
                <a:cs typeface="Open Sans" pitchFamily="34" charset="-120"/>
              </a:rPr>
              <a:t>Automação web híbrida. Monitora alterações em sites de tribunais e extrai dados de processos sem precisar de API complexa.</a:t>
            </a:r>
            <a:endParaRPr lang="en-US" sz="727" dirty="0"/>
          </a:p>
        </p:txBody>
      </p:sp>
      <p:sp>
        <p:nvSpPr>
          <p:cNvPr id="28" name="Text 13"/>
          <p:cNvSpPr/>
          <p:nvPr/>
        </p:nvSpPr>
        <p:spPr>
          <a:xfrm>
            <a:off x="5572125" y="2532766"/>
            <a:ext cx="717947" cy="201811"/>
          </a:xfrm>
          <a:prstGeom prst="rect">
            <a:avLst/>
          </a:prstGeom>
          <a:noFill/>
          <a:ln/>
        </p:spPr>
        <p:txBody>
          <a:bodyPr wrap="square" lIns="127508" tIns="42545" rIns="127508" bIns="42545" rtlCol="0" anchor="t">
            <a:spAutoFit/>
          </a:bodyPr>
          <a:lstStyle/>
          <a:p>
            <a:pPr marL="0" indent="0" algn="l">
              <a:lnSpc>
                <a:spcPts val="800"/>
              </a:lnSpc>
              <a:buNone/>
            </a:pPr>
            <a:r>
              <a:rPr lang="en-US" sz="584" b="1" dirty="0">
                <a:solidFill>
                  <a:srgbClr val="64FFDA"/>
                </a:solidFill>
                <a:latin typeface="Open Sans" pitchFamily="34" charset="0"/>
                <a:ea typeface="Open Sans" pitchFamily="34" charset="-122"/>
                <a:cs typeface="Open Sans" pitchFamily="34" charset="-120"/>
              </a:rPr>
              <a:t>ADICIONAR</a:t>
            </a:r>
            <a:endParaRPr lang="en-US" sz="584" dirty="0"/>
          </a:p>
        </p:txBody>
      </p:sp>
      <p:sp>
        <p:nvSpPr>
          <p:cNvPr id="29" name="Shape 14"/>
          <p:cNvSpPr/>
          <p:nvPr/>
        </p:nvSpPr>
        <p:spPr>
          <a:xfrm>
            <a:off x="428625" y="3141771"/>
            <a:ext cx="4036219" cy="1496923"/>
          </a:xfrm>
          <a:prstGeom prst="rect">
            <a:avLst/>
          </a:prstGeom>
          <a:solidFill>
            <a:srgbClr val="FFFFFF">
              <a:alpha val="3000"/>
            </a:srgbClr>
          </a:solidFill>
          <a:ln w="9144">
            <a:solidFill>
              <a:srgbClr val="FFFFFF">
                <a:alpha val="10000"/>
              </a:srgbClr>
            </a:solidFill>
            <a:prstDash val="solid"/>
          </a:ln>
        </p:spPr>
        <p:txBody>
          <a:bodyPr/>
          <a:lstStyle/>
          <a:p>
            <a:endParaRPr lang="pt-BR"/>
          </a:p>
        </p:txBody>
      </p:sp>
      <p:sp>
        <p:nvSpPr>
          <p:cNvPr id="30" name="Shape 15"/>
          <p:cNvSpPr/>
          <p:nvPr/>
        </p:nvSpPr>
        <p:spPr>
          <a:xfrm>
            <a:off x="607219" y="3306077"/>
            <a:ext cx="571500" cy="571500"/>
          </a:xfrm>
          <a:prstGeom prst="rect">
            <a:avLst/>
          </a:prstGeom>
          <a:solidFill>
            <a:srgbClr val="FFFFFF"/>
          </a:solidFill>
          <a:ln/>
        </p:spPr>
        <p:txBody>
          <a:bodyPr/>
          <a:lstStyle/>
          <a:p>
            <a:endParaRPr lang="pt-BR"/>
          </a:p>
        </p:txBody>
      </p:sp>
      <p:pic>
        <p:nvPicPr>
          <p:cNvPr id="31" name="Image 13" descr="preencoded.png"/>
          <p:cNvPicPr>
            <a:picLocks noChangeAspect="1"/>
          </p:cNvPicPr>
          <p:nvPr/>
        </p:nvPicPr>
        <p:blipFill>
          <a:blip r:embed="rId8"/>
          <a:stretch>
            <a:fillRect/>
          </a:stretch>
        </p:blipFill>
        <p:spPr>
          <a:xfrm>
            <a:off x="750094" y="3448952"/>
            <a:ext cx="285750" cy="285750"/>
          </a:xfrm>
          <a:prstGeom prst="rect">
            <a:avLst/>
          </a:prstGeom>
        </p:spPr>
      </p:pic>
      <p:sp>
        <p:nvSpPr>
          <p:cNvPr id="32" name="Text 16"/>
          <p:cNvSpPr/>
          <p:nvPr/>
        </p:nvSpPr>
        <p:spPr>
          <a:xfrm>
            <a:off x="1321594" y="3306077"/>
            <a:ext cx="2964656" cy="173236"/>
          </a:xfrm>
          <a:prstGeom prst="rect">
            <a:avLst/>
          </a:prstGeom>
          <a:noFill/>
          <a:ln/>
        </p:spPr>
        <p:txBody>
          <a:bodyPr wrap="none" lIns="0" tIns="0" rIns="0" bIns="0" rtlCol="0" anchor="t">
            <a:spAutoFit/>
          </a:bodyPr>
          <a:lstStyle/>
          <a:p>
            <a:pPr marL="0" indent="0" algn="l">
              <a:lnSpc>
                <a:spcPts val="1400"/>
              </a:lnSpc>
              <a:buNone/>
            </a:pPr>
            <a:r>
              <a:rPr lang="en-US" sz="987" b="1" dirty="0">
                <a:solidFill>
                  <a:srgbClr val="E6F1FF"/>
                </a:solidFill>
                <a:latin typeface="Montserrat" pitchFamily="34" charset="0"/>
                <a:ea typeface="Montserrat" pitchFamily="34" charset="-122"/>
                <a:cs typeface="Montserrat" pitchFamily="34" charset="-120"/>
              </a:rPr>
              <a:t>Print Friendly &amp; PDF</a:t>
            </a:r>
            <a:endParaRPr lang="en-US" sz="987" dirty="0"/>
          </a:p>
        </p:txBody>
      </p:sp>
      <p:pic>
        <p:nvPicPr>
          <p:cNvPr id="33" name="Image 14" descr="preencoded.png"/>
          <p:cNvPicPr>
            <a:picLocks noChangeAspect="1"/>
          </p:cNvPicPr>
          <p:nvPr/>
        </p:nvPicPr>
        <p:blipFill>
          <a:blip r:embed="rId9"/>
          <a:stretch>
            <a:fillRect/>
          </a:stretch>
        </p:blipFill>
        <p:spPr>
          <a:xfrm>
            <a:off x="1321594" y="3531105"/>
            <a:ext cx="96441" cy="85725"/>
          </a:xfrm>
          <a:prstGeom prst="rect">
            <a:avLst/>
          </a:prstGeom>
        </p:spPr>
      </p:pic>
      <p:pic>
        <p:nvPicPr>
          <p:cNvPr id="34" name="Image 15" descr="preencoded.png"/>
          <p:cNvPicPr>
            <a:picLocks noChangeAspect="1"/>
          </p:cNvPicPr>
          <p:nvPr/>
        </p:nvPicPr>
        <p:blipFill>
          <a:blip r:embed="rId10"/>
          <a:stretch>
            <a:fillRect/>
          </a:stretch>
        </p:blipFill>
        <p:spPr>
          <a:xfrm>
            <a:off x="1418034" y="3531105"/>
            <a:ext cx="96441" cy="85725"/>
          </a:xfrm>
          <a:prstGeom prst="rect">
            <a:avLst/>
          </a:prstGeom>
        </p:spPr>
      </p:pic>
      <p:pic>
        <p:nvPicPr>
          <p:cNvPr id="35" name="Image 16" descr="preencoded.png"/>
          <p:cNvPicPr>
            <a:picLocks noChangeAspect="1"/>
          </p:cNvPicPr>
          <p:nvPr/>
        </p:nvPicPr>
        <p:blipFill>
          <a:blip r:embed="rId9"/>
          <a:stretch>
            <a:fillRect/>
          </a:stretch>
        </p:blipFill>
        <p:spPr>
          <a:xfrm>
            <a:off x="1514475" y="3531105"/>
            <a:ext cx="96441" cy="85725"/>
          </a:xfrm>
          <a:prstGeom prst="rect">
            <a:avLst/>
          </a:prstGeom>
        </p:spPr>
      </p:pic>
      <p:pic>
        <p:nvPicPr>
          <p:cNvPr id="36" name="Image 17" descr="preencoded.png"/>
          <p:cNvPicPr>
            <a:picLocks noChangeAspect="1"/>
          </p:cNvPicPr>
          <p:nvPr/>
        </p:nvPicPr>
        <p:blipFill>
          <a:blip r:embed="rId10"/>
          <a:stretch>
            <a:fillRect/>
          </a:stretch>
        </p:blipFill>
        <p:spPr>
          <a:xfrm>
            <a:off x="1610916" y="3531105"/>
            <a:ext cx="96441" cy="85725"/>
          </a:xfrm>
          <a:prstGeom prst="rect">
            <a:avLst/>
          </a:prstGeom>
        </p:spPr>
      </p:pic>
      <p:pic>
        <p:nvPicPr>
          <p:cNvPr id="37" name="Image 18" descr="preencoded.png"/>
          <p:cNvPicPr>
            <a:picLocks noChangeAspect="1"/>
          </p:cNvPicPr>
          <p:nvPr/>
        </p:nvPicPr>
        <p:blipFill>
          <a:blip r:embed="rId9"/>
          <a:stretch>
            <a:fillRect/>
          </a:stretch>
        </p:blipFill>
        <p:spPr>
          <a:xfrm>
            <a:off x="1707356" y="3531105"/>
            <a:ext cx="96441" cy="85725"/>
          </a:xfrm>
          <a:prstGeom prst="rect">
            <a:avLst/>
          </a:prstGeom>
        </p:spPr>
      </p:pic>
      <p:sp>
        <p:nvSpPr>
          <p:cNvPr id="38" name="Text 17"/>
          <p:cNvSpPr/>
          <p:nvPr/>
        </p:nvSpPr>
        <p:spPr>
          <a:xfrm>
            <a:off x="1321594" y="3702555"/>
            <a:ext cx="2964656" cy="420002"/>
          </a:xfrm>
          <a:prstGeom prst="rect">
            <a:avLst/>
          </a:prstGeom>
          <a:noFill/>
          <a:ln/>
        </p:spPr>
        <p:txBody>
          <a:bodyPr wrap="square" lIns="0" tIns="0" rIns="0" bIns="0" rtlCol="0" anchor="t">
            <a:spAutoFit/>
          </a:bodyPr>
          <a:lstStyle/>
          <a:p>
            <a:pPr marL="0" indent="0" algn="l">
              <a:lnSpc>
                <a:spcPts val="1100"/>
              </a:lnSpc>
              <a:buNone/>
            </a:pPr>
            <a:r>
              <a:rPr lang="en-US" sz="727" dirty="0">
                <a:solidFill>
                  <a:srgbClr val="A8B2D1"/>
                </a:solidFill>
                <a:latin typeface="Open Sans" pitchFamily="34" charset="0"/>
                <a:ea typeface="Open Sans" pitchFamily="34" charset="-122"/>
                <a:cs typeface="Open Sans" pitchFamily="34" charset="-120"/>
              </a:rPr>
              <a:t>Limpa a "sujeira" visual (menus, banners) dos sites dos tribunais antes de salvar. Gera PDFs limpos apenas com o texto da decisão.</a:t>
            </a:r>
            <a:endParaRPr lang="en-US" sz="727" dirty="0"/>
          </a:p>
        </p:txBody>
      </p:sp>
      <p:sp>
        <p:nvSpPr>
          <p:cNvPr id="39" name="Text 18"/>
          <p:cNvSpPr/>
          <p:nvPr/>
        </p:nvSpPr>
        <p:spPr>
          <a:xfrm>
            <a:off x="1321594" y="4229714"/>
            <a:ext cx="717947" cy="201811"/>
          </a:xfrm>
          <a:prstGeom prst="rect">
            <a:avLst/>
          </a:prstGeom>
          <a:noFill/>
          <a:ln/>
        </p:spPr>
        <p:txBody>
          <a:bodyPr wrap="square" lIns="127508" tIns="42545" rIns="127508" bIns="42545" rtlCol="0" anchor="t">
            <a:spAutoFit/>
          </a:bodyPr>
          <a:lstStyle/>
          <a:p>
            <a:pPr marL="0" indent="0" algn="l">
              <a:lnSpc>
                <a:spcPts val="800"/>
              </a:lnSpc>
              <a:buNone/>
            </a:pPr>
            <a:r>
              <a:rPr lang="en-US" sz="584" b="1" dirty="0">
                <a:solidFill>
                  <a:srgbClr val="64FFDA"/>
                </a:solidFill>
                <a:latin typeface="Open Sans" pitchFamily="34" charset="0"/>
                <a:ea typeface="Open Sans" pitchFamily="34" charset="-122"/>
                <a:cs typeface="Open Sans" pitchFamily="34" charset="-120"/>
              </a:rPr>
              <a:t>ADICIONAR</a:t>
            </a:r>
            <a:endParaRPr lang="en-US" sz="584" dirty="0"/>
          </a:p>
        </p:txBody>
      </p:sp>
      <p:sp>
        <p:nvSpPr>
          <p:cNvPr id="40" name="Shape 19"/>
          <p:cNvSpPr/>
          <p:nvPr/>
        </p:nvSpPr>
        <p:spPr>
          <a:xfrm>
            <a:off x="4679156" y="3127484"/>
            <a:ext cx="4036219" cy="1482635"/>
          </a:xfrm>
          <a:prstGeom prst="rect">
            <a:avLst/>
          </a:prstGeom>
          <a:solidFill>
            <a:srgbClr val="FFFFFF">
              <a:alpha val="3000"/>
            </a:srgbClr>
          </a:solidFill>
          <a:ln w="9144">
            <a:solidFill>
              <a:srgbClr val="FFFFFF">
                <a:alpha val="10000"/>
              </a:srgbClr>
            </a:solidFill>
            <a:prstDash val="solid"/>
          </a:ln>
        </p:spPr>
        <p:txBody>
          <a:bodyPr/>
          <a:lstStyle/>
          <a:p>
            <a:endParaRPr lang="pt-BR"/>
          </a:p>
        </p:txBody>
      </p:sp>
      <p:sp>
        <p:nvSpPr>
          <p:cNvPr id="41" name="Shape 20"/>
          <p:cNvSpPr/>
          <p:nvPr/>
        </p:nvSpPr>
        <p:spPr>
          <a:xfrm>
            <a:off x="4857750" y="3306077"/>
            <a:ext cx="571500" cy="571500"/>
          </a:xfrm>
          <a:prstGeom prst="rect">
            <a:avLst/>
          </a:prstGeom>
          <a:solidFill>
            <a:srgbClr val="FFFFFF"/>
          </a:solidFill>
          <a:ln/>
        </p:spPr>
        <p:txBody>
          <a:bodyPr/>
          <a:lstStyle/>
          <a:p>
            <a:endParaRPr lang="pt-BR"/>
          </a:p>
        </p:txBody>
      </p:sp>
      <p:pic>
        <p:nvPicPr>
          <p:cNvPr id="42" name="Image 19" descr="preencoded.png"/>
          <p:cNvPicPr>
            <a:picLocks noChangeAspect="1"/>
          </p:cNvPicPr>
          <p:nvPr/>
        </p:nvPicPr>
        <p:blipFill>
          <a:blip r:embed="rId11"/>
          <a:stretch>
            <a:fillRect/>
          </a:stretch>
        </p:blipFill>
        <p:spPr>
          <a:xfrm>
            <a:off x="4982766" y="3448952"/>
            <a:ext cx="321469" cy="285750"/>
          </a:xfrm>
          <a:prstGeom prst="rect">
            <a:avLst/>
          </a:prstGeom>
        </p:spPr>
      </p:pic>
      <p:sp>
        <p:nvSpPr>
          <p:cNvPr id="43" name="Text 21"/>
          <p:cNvSpPr/>
          <p:nvPr/>
        </p:nvSpPr>
        <p:spPr>
          <a:xfrm>
            <a:off x="5572125" y="3306077"/>
            <a:ext cx="2964656" cy="173236"/>
          </a:xfrm>
          <a:prstGeom prst="rect">
            <a:avLst/>
          </a:prstGeom>
          <a:noFill/>
          <a:ln/>
        </p:spPr>
        <p:txBody>
          <a:bodyPr wrap="none" lIns="0" tIns="0" rIns="0" bIns="0" rtlCol="0" anchor="t">
            <a:spAutoFit/>
          </a:bodyPr>
          <a:lstStyle/>
          <a:p>
            <a:pPr marL="0" indent="0" algn="l">
              <a:lnSpc>
                <a:spcPts val="1400"/>
              </a:lnSpc>
              <a:buNone/>
            </a:pPr>
            <a:r>
              <a:rPr lang="en-US" sz="987" b="1" dirty="0">
                <a:solidFill>
                  <a:srgbClr val="E6F1FF"/>
                </a:solidFill>
                <a:latin typeface="Montserrat" pitchFamily="34" charset="0"/>
                <a:ea typeface="Montserrat" pitchFamily="34" charset="-122"/>
                <a:cs typeface="Montserrat" pitchFamily="34" charset="-120"/>
              </a:rPr>
              <a:t>Reader Mode</a:t>
            </a:r>
            <a:endParaRPr lang="en-US" sz="987" dirty="0"/>
          </a:p>
        </p:txBody>
      </p:sp>
      <p:pic>
        <p:nvPicPr>
          <p:cNvPr id="44" name="Image 20" descr="preencoded.png"/>
          <p:cNvPicPr>
            <a:picLocks noChangeAspect="1"/>
          </p:cNvPicPr>
          <p:nvPr/>
        </p:nvPicPr>
        <p:blipFill>
          <a:blip r:embed="rId9"/>
          <a:stretch>
            <a:fillRect/>
          </a:stretch>
        </p:blipFill>
        <p:spPr>
          <a:xfrm>
            <a:off x="5572125" y="3531105"/>
            <a:ext cx="96441" cy="85725"/>
          </a:xfrm>
          <a:prstGeom prst="rect">
            <a:avLst/>
          </a:prstGeom>
        </p:spPr>
      </p:pic>
      <p:pic>
        <p:nvPicPr>
          <p:cNvPr id="45" name="Image 21" descr="preencoded.png"/>
          <p:cNvPicPr>
            <a:picLocks noChangeAspect="1"/>
          </p:cNvPicPr>
          <p:nvPr/>
        </p:nvPicPr>
        <p:blipFill>
          <a:blip r:embed="rId10"/>
          <a:stretch>
            <a:fillRect/>
          </a:stretch>
        </p:blipFill>
        <p:spPr>
          <a:xfrm>
            <a:off x="5668566" y="3531105"/>
            <a:ext cx="96441" cy="85725"/>
          </a:xfrm>
          <a:prstGeom prst="rect">
            <a:avLst/>
          </a:prstGeom>
        </p:spPr>
      </p:pic>
      <p:pic>
        <p:nvPicPr>
          <p:cNvPr id="46" name="Image 22" descr="preencoded.png"/>
          <p:cNvPicPr>
            <a:picLocks noChangeAspect="1"/>
          </p:cNvPicPr>
          <p:nvPr/>
        </p:nvPicPr>
        <p:blipFill>
          <a:blip r:embed="rId9"/>
          <a:stretch>
            <a:fillRect/>
          </a:stretch>
        </p:blipFill>
        <p:spPr>
          <a:xfrm>
            <a:off x="5765006" y="3531105"/>
            <a:ext cx="96441" cy="85725"/>
          </a:xfrm>
          <a:prstGeom prst="rect">
            <a:avLst/>
          </a:prstGeom>
        </p:spPr>
      </p:pic>
      <p:pic>
        <p:nvPicPr>
          <p:cNvPr id="47" name="Image 23" descr="preencoded.png"/>
          <p:cNvPicPr>
            <a:picLocks noChangeAspect="1"/>
          </p:cNvPicPr>
          <p:nvPr/>
        </p:nvPicPr>
        <p:blipFill>
          <a:blip r:embed="rId10"/>
          <a:stretch>
            <a:fillRect/>
          </a:stretch>
        </p:blipFill>
        <p:spPr>
          <a:xfrm>
            <a:off x="5861447" y="3531105"/>
            <a:ext cx="96441" cy="85725"/>
          </a:xfrm>
          <a:prstGeom prst="rect">
            <a:avLst/>
          </a:prstGeom>
        </p:spPr>
      </p:pic>
      <p:pic>
        <p:nvPicPr>
          <p:cNvPr id="48" name="Image 24" descr="preencoded.png"/>
          <p:cNvPicPr>
            <a:picLocks noChangeAspect="1"/>
          </p:cNvPicPr>
          <p:nvPr/>
        </p:nvPicPr>
        <p:blipFill>
          <a:blip r:embed="rId12"/>
          <a:stretch>
            <a:fillRect/>
          </a:stretch>
        </p:blipFill>
        <p:spPr>
          <a:xfrm>
            <a:off x="5957888" y="3531105"/>
            <a:ext cx="96441" cy="85725"/>
          </a:xfrm>
          <a:prstGeom prst="rect">
            <a:avLst/>
          </a:prstGeom>
        </p:spPr>
      </p:pic>
      <p:sp>
        <p:nvSpPr>
          <p:cNvPr id="49" name="Text 22"/>
          <p:cNvSpPr/>
          <p:nvPr/>
        </p:nvSpPr>
        <p:spPr>
          <a:xfrm>
            <a:off x="5572125" y="3702555"/>
            <a:ext cx="2964656" cy="280002"/>
          </a:xfrm>
          <a:prstGeom prst="rect">
            <a:avLst/>
          </a:prstGeom>
          <a:noFill/>
          <a:ln/>
        </p:spPr>
        <p:txBody>
          <a:bodyPr wrap="square" lIns="0" tIns="0" rIns="0" bIns="0" rtlCol="0" anchor="t">
            <a:spAutoFit/>
          </a:bodyPr>
          <a:lstStyle/>
          <a:p>
            <a:pPr marL="0" indent="0" algn="l">
              <a:lnSpc>
                <a:spcPts val="1100"/>
              </a:lnSpc>
              <a:buNone/>
            </a:pPr>
            <a:r>
              <a:rPr lang="en-US" sz="727" dirty="0">
                <a:solidFill>
                  <a:srgbClr val="A8B2D1"/>
                </a:solidFill>
                <a:latin typeface="Open Sans" pitchFamily="34" charset="0"/>
                <a:ea typeface="Open Sans" pitchFamily="34" charset="-122"/>
                <a:cs typeface="Open Sans" pitchFamily="34" charset="-120"/>
              </a:rPr>
              <a:t>Transforma qualquer página de jurisprudência em um formato de livro. Aumenta o foco e facilita a leitura de votos longos.</a:t>
            </a:r>
            <a:endParaRPr lang="en-US" sz="727" dirty="0"/>
          </a:p>
        </p:txBody>
      </p:sp>
      <p:sp>
        <p:nvSpPr>
          <p:cNvPr id="50" name="Text 23"/>
          <p:cNvSpPr/>
          <p:nvPr/>
        </p:nvSpPr>
        <p:spPr>
          <a:xfrm>
            <a:off x="5572125" y="4089713"/>
            <a:ext cx="717947" cy="201811"/>
          </a:xfrm>
          <a:prstGeom prst="rect">
            <a:avLst/>
          </a:prstGeom>
          <a:noFill/>
          <a:ln/>
        </p:spPr>
        <p:txBody>
          <a:bodyPr wrap="square" lIns="127508" tIns="42545" rIns="127508" bIns="42545" rtlCol="0" anchor="t">
            <a:spAutoFit/>
          </a:bodyPr>
          <a:lstStyle/>
          <a:p>
            <a:pPr marL="0" indent="0" algn="l">
              <a:lnSpc>
                <a:spcPts val="800"/>
              </a:lnSpc>
              <a:buNone/>
            </a:pPr>
            <a:r>
              <a:rPr lang="en-US" sz="584" b="1" dirty="0">
                <a:solidFill>
                  <a:srgbClr val="64FFDA"/>
                </a:solidFill>
                <a:latin typeface="Open Sans" pitchFamily="34" charset="0"/>
                <a:ea typeface="Open Sans" pitchFamily="34" charset="-122"/>
                <a:cs typeface="Open Sans" pitchFamily="34" charset="-120"/>
              </a:rPr>
              <a:t>ADICIONAR</a:t>
            </a:r>
            <a:endParaRPr lang="en-US" sz="584" dirty="0"/>
          </a:p>
        </p:txBody>
      </p:sp>
      <p:sp>
        <p:nvSpPr>
          <p:cNvPr id="51" name="Shape 24"/>
          <p:cNvSpPr/>
          <p:nvPr/>
        </p:nvSpPr>
        <p:spPr>
          <a:xfrm>
            <a:off x="428625" y="4824431"/>
            <a:ext cx="8286750" cy="389334"/>
          </a:xfrm>
          <a:prstGeom prst="rect">
            <a:avLst/>
          </a:prstGeom>
          <a:solidFill>
            <a:srgbClr val="64FFDA">
              <a:alpha val="5000"/>
            </a:srgbClr>
          </a:solidFill>
          <a:ln/>
        </p:spPr>
        <p:txBody>
          <a:bodyPr/>
          <a:lstStyle/>
          <a:p>
            <a:endParaRPr lang="pt-BR"/>
          </a:p>
        </p:txBody>
      </p:sp>
      <p:pic>
        <p:nvPicPr>
          <p:cNvPr id="52" name="Image 25" descr="preencoded.png"/>
          <p:cNvPicPr>
            <a:picLocks noChangeAspect="1"/>
          </p:cNvPicPr>
          <p:nvPr/>
        </p:nvPicPr>
        <p:blipFill>
          <a:blip r:embed="rId13"/>
          <a:stretch>
            <a:fillRect/>
          </a:stretch>
        </p:blipFill>
        <p:spPr>
          <a:xfrm>
            <a:off x="1715393" y="4954805"/>
            <a:ext cx="128588" cy="128588"/>
          </a:xfrm>
          <a:prstGeom prst="rect">
            <a:avLst/>
          </a:prstGeom>
        </p:spPr>
      </p:pic>
      <p:sp>
        <p:nvSpPr>
          <p:cNvPr id="53" name="Text 25"/>
          <p:cNvSpPr/>
          <p:nvPr/>
        </p:nvSpPr>
        <p:spPr>
          <a:xfrm>
            <a:off x="1951137" y="4931587"/>
            <a:ext cx="5477470" cy="175022"/>
          </a:xfrm>
          <a:prstGeom prst="rect">
            <a:avLst/>
          </a:prstGeom>
          <a:noFill/>
          <a:ln/>
        </p:spPr>
        <p:txBody>
          <a:bodyPr wrap="none" lIns="0" tIns="0" rIns="0" bIns="0" rtlCol="0" anchor="t">
            <a:spAutoFit/>
          </a:bodyPr>
          <a:lstStyle/>
          <a:p>
            <a:pPr marL="0" indent="0" algn="l">
              <a:lnSpc>
                <a:spcPts val="1200"/>
              </a:lnSpc>
              <a:buNone/>
            </a:pPr>
            <a:r>
              <a:rPr lang="en-US" sz="942" dirty="0">
                <a:solidFill>
                  <a:srgbClr val="E6F1FF"/>
                </a:solidFill>
                <a:latin typeface="Open Sans" pitchFamily="34" charset="0"/>
                <a:ea typeface="Open Sans" pitchFamily="34" charset="-122"/>
                <a:cs typeface="Open Sans" pitchFamily="34" charset="-120"/>
              </a:rPr>
              <a:t>Transforme seu navegador de um simples visualizador em um </a:t>
            </a:r>
            <a:r>
              <a:rPr lang="en-US" sz="885" b="1" dirty="0">
                <a:solidFill>
                  <a:srgbClr val="E6F1FF"/>
                </a:solidFill>
                <a:latin typeface="Open Sans" pitchFamily="34" charset="0"/>
                <a:ea typeface="Open Sans" pitchFamily="34" charset="-122"/>
                <a:cs typeface="Open Sans" pitchFamily="34" charset="-120"/>
              </a:rPr>
              <a:t>assistente de pesquisa ativo</a:t>
            </a:r>
            <a:r>
              <a:rPr lang="en-US" sz="942" dirty="0">
                <a:solidFill>
                  <a:srgbClr val="E6F1FF"/>
                </a:solidFill>
                <a:latin typeface="Open Sans" pitchFamily="34" charset="0"/>
                <a:ea typeface="Open Sans" pitchFamily="34" charset="-122"/>
                <a:cs typeface="Open Sans" pitchFamily="34" charset="-120"/>
              </a:rPr>
              <a:t>.</a:t>
            </a:r>
            <a:endParaRPr lang="en-US" sz="942"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name="Slide 71">
    <p:spTree>
      <p:nvGrpSpPr>
        <p:cNvPr id="1" name=""/>
        <p:cNvGrpSpPr/>
        <p:nvPr/>
      </p:nvGrpSpPr>
      <p:grpSpPr>
        <a:xfrm>
          <a:off x="0" y="0"/>
          <a:ext cx="0" cy="0"/>
          <a:chOff x="0" y="0"/>
          <a:chExt cx="0" cy="0"/>
        </a:xfrm>
      </p:grpSpPr>
      <p:sp>
        <p:nvSpPr>
          <p:cNvPr id="3" name="Shape 0"/>
          <p:cNvSpPr/>
          <p:nvPr/>
        </p:nvSpPr>
        <p:spPr>
          <a:xfrm>
            <a:off x="428625" y="428625"/>
            <a:ext cx="8286750" cy="716161"/>
          </a:xfrm>
          <a:prstGeom prst="rect">
            <a:avLst/>
          </a:prstGeom>
          <a:solidFill>
            <a:srgbClr val="000000">
              <a:alpha val="0"/>
            </a:srgbClr>
          </a:solidFill>
          <a:ln/>
        </p:spPr>
        <p:txBody>
          <a:bodyPr/>
          <a:lstStyle/>
          <a:p>
            <a:endParaRPr lang="pt-BR"/>
          </a:p>
        </p:txBody>
      </p:sp>
      <p:sp>
        <p:nvSpPr>
          <p:cNvPr id="4" name="Shape 1"/>
          <p:cNvSpPr/>
          <p:nvPr/>
        </p:nvSpPr>
        <p:spPr>
          <a:xfrm>
            <a:off x="428625" y="428625"/>
            <a:ext cx="28575" cy="716161"/>
          </a:xfrm>
          <a:prstGeom prst="rect">
            <a:avLst/>
          </a:prstGeom>
          <a:solidFill>
            <a:srgbClr val="FF6384"/>
          </a:solidFill>
          <a:ln/>
        </p:spPr>
        <p:txBody>
          <a:bodyPr/>
          <a:lstStyle/>
          <a:p>
            <a:endParaRPr lang="pt-BR"/>
          </a:p>
        </p:txBody>
      </p:sp>
      <p:sp>
        <p:nvSpPr>
          <p:cNvPr id="5" name="Text 2"/>
          <p:cNvSpPr/>
          <p:nvPr/>
        </p:nvSpPr>
        <p:spPr>
          <a:xfrm>
            <a:off x="571500" y="428625"/>
            <a:ext cx="8143875" cy="417909"/>
          </a:xfrm>
          <a:prstGeom prst="rect">
            <a:avLst/>
          </a:prstGeom>
          <a:noFill/>
          <a:ln/>
        </p:spPr>
        <p:txBody>
          <a:bodyPr wrap="none" lIns="0" tIns="0" rIns="0" bIns="0" rtlCol="0" anchor="t">
            <a:spAutoFit/>
          </a:bodyPr>
          <a:lstStyle/>
          <a:p>
            <a:pPr marL="0" indent="0" algn="l">
              <a:lnSpc>
                <a:spcPts val="3200"/>
              </a:lnSpc>
              <a:buNone/>
            </a:pPr>
            <a:r>
              <a:rPr lang="en-US" sz="2436" b="1" dirty="0">
                <a:solidFill>
                  <a:srgbClr val="E6F1FF"/>
                </a:solidFill>
                <a:latin typeface="Montserrat" pitchFamily="34" charset="0"/>
                <a:ea typeface="Montserrat" pitchFamily="34" charset="-122"/>
                <a:cs typeface="Montserrat" pitchFamily="34" charset="-120"/>
              </a:rPr>
              <a:t>IA PARA PDF</a:t>
            </a:r>
            <a:endParaRPr lang="en-US" sz="2436" dirty="0"/>
          </a:p>
        </p:txBody>
      </p:sp>
      <p:sp>
        <p:nvSpPr>
          <p:cNvPr id="6" name="Text 3"/>
          <p:cNvSpPr/>
          <p:nvPr/>
        </p:nvSpPr>
        <p:spPr>
          <a:xfrm>
            <a:off x="571500" y="917972"/>
            <a:ext cx="8143875" cy="226814"/>
          </a:xfrm>
          <a:prstGeom prst="rect">
            <a:avLst/>
          </a:prstGeom>
          <a:noFill/>
          <a:ln/>
        </p:spPr>
        <p:txBody>
          <a:bodyPr wrap="none" lIns="0" tIns="0" rIns="0" bIns="0" rtlCol="0" anchor="t">
            <a:spAutoFit/>
          </a:bodyPr>
          <a:lstStyle/>
          <a:p>
            <a:pPr marL="0" indent="0" algn="l">
              <a:lnSpc>
                <a:spcPts val="1600"/>
              </a:lnSpc>
              <a:buNone/>
            </a:pPr>
            <a:r>
              <a:rPr lang="en-US" sz="1269" dirty="0">
                <a:solidFill>
                  <a:srgbClr val="FF6384"/>
                </a:solidFill>
                <a:latin typeface="Roboto Mono" pitchFamily="34" charset="0"/>
                <a:ea typeface="Roboto Mono" pitchFamily="34" charset="-122"/>
                <a:cs typeface="Roboto Mono" pitchFamily="34" charset="-120"/>
              </a:rPr>
              <a:t>Analisando 500 Páginas em Segundos</a:t>
            </a:r>
            <a:endParaRPr lang="en-US" sz="1269" dirty="0"/>
          </a:p>
        </p:txBody>
      </p:sp>
      <p:pic>
        <p:nvPicPr>
          <p:cNvPr id="7" name="Image 1" descr="preencoded.png"/>
          <p:cNvPicPr>
            <a:picLocks noChangeAspect="1"/>
          </p:cNvPicPr>
          <p:nvPr/>
        </p:nvPicPr>
        <p:blipFill>
          <a:blip r:embed="rId3">
            <a:alphaModFix amt="50000"/>
          </a:blip>
          <a:stretch>
            <a:fillRect/>
          </a:stretch>
        </p:blipFill>
        <p:spPr>
          <a:xfrm>
            <a:off x="2427089" y="2085082"/>
            <a:ext cx="535781" cy="714375"/>
          </a:xfrm>
          <a:prstGeom prst="rect">
            <a:avLst/>
          </a:prstGeom>
        </p:spPr>
      </p:pic>
      <p:pic>
        <p:nvPicPr>
          <p:cNvPr id="8" name="Image 2" descr="preencoded.png"/>
          <p:cNvPicPr>
            <a:picLocks noChangeAspect="1"/>
          </p:cNvPicPr>
          <p:nvPr/>
        </p:nvPicPr>
        <p:blipFill>
          <a:blip r:embed="rId4">
            <a:alphaModFix amt="70000"/>
          </a:blip>
          <a:stretch>
            <a:fillRect/>
          </a:stretch>
        </p:blipFill>
        <p:spPr>
          <a:xfrm>
            <a:off x="2391370" y="2120801"/>
            <a:ext cx="535781" cy="714375"/>
          </a:xfrm>
          <a:prstGeom prst="rect">
            <a:avLst/>
          </a:prstGeom>
        </p:spPr>
      </p:pic>
      <p:pic>
        <p:nvPicPr>
          <p:cNvPr id="9" name="Image 3" descr="preencoded.png"/>
          <p:cNvPicPr>
            <a:picLocks noChangeAspect="1"/>
          </p:cNvPicPr>
          <p:nvPr/>
        </p:nvPicPr>
        <p:blipFill>
          <a:blip r:embed="rId5"/>
          <a:stretch>
            <a:fillRect/>
          </a:stretch>
        </p:blipFill>
        <p:spPr>
          <a:xfrm>
            <a:off x="2355652" y="2156520"/>
            <a:ext cx="535781" cy="714375"/>
          </a:xfrm>
          <a:prstGeom prst="rect">
            <a:avLst/>
          </a:prstGeom>
        </p:spPr>
      </p:pic>
      <p:sp>
        <p:nvSpPr>
          <p:cNvPr id="10" name="Shape 4"/>
          <p:cNvSpPr/>
          <p:nvPr/>
        </p:nvSpPr>
        <p:spPr>
          <a:xfrm>
            <a:off x="2050256" y="3013770"/>
            <a:ext cx="1146572" cy="244673"/>
          </a:xfrm>
          <a:prstGeom prst="roundRect">
            <a:avLst/>
          </a:prstGeom>
          <a:solidFill>
            <a:srgbClr val="FFFFFF">
              <a:alpha val="10000"/>
            </a:srgbClr>
          </a:solidFill>
          <a:ln/>
        </p:spPr>
        <p:txBody>
          <a:bodyPr/>
          <a:lstStyle/>
          <a:p>
            <a:endParaRPr lang="pt-BR"/>
          </a:p>
        </p:txBody>
      </p:sp>
      <p:sp>
        <p:nvSpPr>
          <p:cNvPr id="11" name="Text 5"/>
          <p:cNvSpPr/>
          <p:nvPr/>
        </p:nvSpPr>
        <p:spPr>
          <a:xfrm>
            <a:off x="2050256" y="3013770"/>
            <a:ext cx="1146572" cy="244673"/>
          </a:xfrm>
          <a:prstGeom prst="rect">
            <a:avLst/>
          </a:prstGeom>
          <a:noFill/>
          <a:ln/>
        </p:spPr>
        <p:txBody>
          <a:bodyPr wrap="none" lIns="127508" tIns="42545" rIns="127508" bIns="42545" rtlCol="0" anchor="t">
            <a:spAutoFit/>
          </a:bodyPr>
          <a:lstStyle/>
          <a:p>
            <a:pPr marL="0" indent="0" algn="l">
              <a:lnSpc>
                <a:spcPts val="1400"/>
              </a:lnSpc>
              <a:buNone/>
            </a:pPr>
            <a:r>
              <a:rPr lang="en-US" sz="987" b="1" dirty="0">
                <a:solidFill>
                  <a:srgbClr val="E6F1FF"/>
                </a:solidFill>
                <a:latin typeface="Montserrat" pitchFamily="34" charset="0"/>
                <a:ea typeface="Montserrat" pitchFamily="34" charset="-122"/>
                <a:cs typeface="Montserrat" pitchFamily="34" charset="-120"/>
              </a:rPr>
              <a:t>500 Páginas</a:t>
            </a:r>
            <a:endParaRPr lang="en-US" sz="987" dirty="0"/>
          </a:p>
        </p:txBody>
      </p:sp>
      <p:pic>
        <p:nvPicPr>
          <p:cNvPr id="12" name="Image 4" descr="preencoded.png"/>
          <p:cNvPicPr>
            <a:picLocks noChangeAspect="1"/>
          </p:cNvPicPr>
          <p:nvPr/>
        </p:nvPicPr>
        <p:blipFill>
          <a:blip r:embed="rId6"/>
          <a:stretch>
            <a:fillRect/>
          </a:stretch>
        </p:blipFill>
        <p:spPr>
          <a:xfrm>
            <a:off x="3770114" y="2462808"/>
            <a:ext cx="250031" cy="285750"/>
          </a:xfrm>
          <a:prstGeom prst="rect">
            <a:avLst/>
          </a:prstGeom>
        </p:spPr>
      </p:pic>
      <p:sp>
        <p:nvSpPr>
          <p:cNvPr id="13" name="Text 6"/>
          <p:cNvSpPr/>
          <p:nvPr/>
        </p:nvSpPr>
        <p:spPr>
          <a:xfrm>
            <a:off x="3482578" y="2819995"/>
            <a:ext cx="825103" cy="132159"/>
          </a:xfrm>
          <a:prstGeom prst="rect">
            <a:avLst/>
          </a:prstGeom>
          <a:noFill/>
          <a:ln/>
        </p:spPr>
        <p:txBody>
          <a:bodyPr wrap="none" lIns="0" tIns="0" rIns="0" bIns="0" rtlCol="0" anchor="t">
            <a:spAutoFit/>
          </a:bodyPr>
          <a:lstStyle/>
          <a:p>
            <a:pPr marL="0" indent="0" algn="l">
              <a:lnSpc>
                <a:spcPts val="900"/>
              </a:lnSpc>
              <a:buNone/>
            </a:pPr>
            <a:r>
              <a:rPr lang="en-US" sz="727" kern="0" spc="2" dirty="0">
                <a:solidFill>
                  <a:srgbClr val="64FFDA"/>
                </a:solidFill>
                <a:latin typeface="Roboto Mono" pitchFamily="34" charset="0"/>
                <a:ea typeface="Roboto Mono" pitchFamily="34" charset="-122"/>
                <a:cs typeface="Roboto Mono" pitchFamily="34" charset="-120"/>
              </a:rPr>
              <a:t>PROCESSANDO</a:t>
            </a:r>
            <a:endParaRPr lang="en-US" sz="727" dirty="0"/>
          </a:p>
        </p:txBody>
      </p:sp>
      <p:sp>
        <p:nvSpPr>
          <p:cNvPr id="14" name="Shape 7"/>
          <p:cNvSpPr/>
          <p:nvPr/>
        </p:nvSpPr>
        <p:spPr>
          <a:xfrm>
            <a:off x="4593431" y="1430536"/>
            <a:ext cx="2500313" cy="2553891"/>
          </a:xfrm>
          <a:prstGeom prst="rect">
            <a:avLst/>
          </a:prstGeom>
          <a:solidFill>
            <a:srgbClr val="64FFDA">
              <a:alpha val="5000"/>
            </a:srgbClr>
          </a:solidFill>
          <a:ln w="9144">
            <a:solidFill>
              <a:srgbClr val="64FFDA"/>
            </a:solidFill>
            <a:prstDash val="solid"/>
          </a:ln>
        </p:spPr>
        <p:txBody>
          <a:bodyPr/>
          <a:lstStyle/>
          <a:p>
            <a:endParaRPr lang="pt-BR"/>
          </a:p>
        </p:txBody>
      </p:sp>
      <p:pic>
        <p:nvPicPr>
          <p:cNvPr id="15" name="Image 5" descr="preencoded.png"/>
          <p:cNvPicPr>
            <a:picLocks noChangeAspect="1"/>
          </p:cNvPicPr>
          <p:nvPr/>
        </p:nvPicPr>
        <p:blipFill>
          <a:blip r:embed="rId7"/>
          <a:stretch>
            <a:fillRect/>
          </a:stretch>
        </p:blipFill>
        <p:spPr>
          <a:xfrm>
            <a:off x="4772025" y="1619845"/>
            <a:ext cx="142875" cy="114300"/>
          </a:xfrm>
          <a:prstGeom prst="rect">
            <a:avLst/>
          </a:prstGeom>
        </p:spPr>
      </p:pic>
      <p:sp>
        <p:nvSpPr>
          <p:cNvPr id="16" name="Text 8"/>
          <p:cNvSpPr/>
          <p:nvPr/>
        </p:nvSpPr>
        <p:spPr>
          <a:xfrm>
            <a:off x="4914900" y="1609130"/>
            <a:ext cx="941189" cy="139303"/>
          </a:xfrm>
          <a:prstGeom prst="rect">
            <a:avLst/>
          </a:prstGeom>
          <a:noFill/>
          <a:ln/>
        </p:spPr>
        <p:txBody>
          <a:bodyPr wrap="none" lIns="0" tIns="0" rIns="0" bIns="0" rtlCol="0" anchor="t">
            <a:spAutoFit/>
          </a:bodyPr>
          <a:lstStyle/>
          <a:p>
            <a:pPr marL="0" indent="0" algn="l">
              <a:lnSpc>
                <a:spcPts val="1100"/>
              </a:lnSpc>
              <a:buNone/>
            </a:pPr>
            <a:r>
              <a:rPr lang="en-US" sz="784" b="1" dirty="0">
                <a:solidFill>
                  <a:srgbClr val="64FFDA"/>
                </a:solidFill>
                <a:latin typeface="Montserrat" pitchFamily="34" charset="0"/>
                <a:ea typeface="Montserrat" pitchFamily="34" charset="-122"/>
                <a:cs typeface="Montserrat" pitchFamily="34" charset="-120"/>
              </a:rPr>
              <a:t>Resposta da IA</a:t>
            </a:r>
            <a:endParaRPr lang="en-US" sz="784" dirty="0"/>
          </a:p>
        </p:txBody>
      </p:sp>
      <p:sp>
        <p:nvSpPr>
          <p:cNvPr id="17" name="Shape 9"/>
          <p:cNvSpPr/>
          <p:nvPr/>
        </p:nvSpPr>
        <p:spPr>
          <a:xfrm>
            <a:off x="4772025" y="1855589"/>
            <a:ext cx="2143125" cy="657225"/>
          </a:xfrm>
          <a:prstGeom prst="rect">
            <a:avLst/>
          </a:prstGeom>
          <a:solidFill>
            <a:srgbClr val="0A192F">
              <a:alpha val="80000"/>
            </a:srgbClr>
          </a:solidFill>
          <a:ln/>
        </p:spPr>
        <p:txBody>
          <a:bodyPr/>
          <a:lstStyle/>
          <a:p>
            <a:endParaRPr lang="pt-BR"/>
          </a:p>
        </p:txBody>
      </p:sp>
      <p:sp>
        <p:nvSpPr>
          <p:cNvPr id="18" name="Shape 10"/>
          <p:cNvSpPr/>
          <p:nvPr/>
        </p:nvSpPr>
        <p:spPr>
          <a:xfrm>
            <a:off x="4772025" y="1855589"/>
            <a:ext cx="21431" cy="657225"/>
          </a:xfrm>
          <a:prstGeom prst="rect">
            <a:avLst/>
          </a:prstGeom>
          <a:solidFill>
            <a:srgbClr val="64FFDA"/>
          </a:solidFill>
          <a:ln/>
        </p:spPr>
        <p:txBody>
          <a:bodyPr/>
          <a:lstStyle/>
          <a:p>
            <a:endParaRPr lang="pt-BR"/>
          </a:p>
        </p:txBody>
      </p:sp>
      <p:sp>
        <p:nvSpPr>
          <p:cNvPr id="19" name="Text 11"/>
          <p:cNvSpPr/>
          <p:nvPr/>
        </p:nvSpPr>
        <p:spPr>
          <a:xfrm>
            <a:off x="4879181" y="1962745"/>
            <a:ext cx="1928813" cy="135731"/>
          </a:xfrm>
          <a:prstGeom prst="rect">
            <a:avLst/>
          </a:prstGeom>
          <a:noFill/>
          <a:ln/>
        </p:spPr>
        <p:txBody>
          <a:bodyPr wrap="none" lIns="0" tIns="0" rIns="0" bIns="0" rtlCol="0" anchor="t">
            <a:spAutoFit/>
          </a:bodyPr>
          <a:lstStyle/>
          <a:p>
            <a:pPr marL="0" indent="0" algn="l">
              <a:lnSpc>
                <a:spcPts val="900"/>
              </a:lnSpc>
              <a:buNone/>
            </a:pPr>
            <a:r>
              <a:rPr lang="en-US" sz="683" b="1" dirty="0">
                <a:solidFill>
                  <a:srgbClr val="FFFFFF"/>
                </a:solidFill>
                <a:latin typeface="Open Sans" pitchFamily="34" charset="0"/>
                <a:ea typeface="Open Sans" pitchFamily="34" charset="-122"/>
                <a:cs typeface="Open Sans" pitchFamily="34" charset="-120"/>
              </a:rPr>
              <a:t>Pergunta:</a:t>
            </a:r>
            <a:endParaRPr lang="en-US" sz="683" dirty="0"/>
          </a:p>
        </p:txBody>
      </p:sp>
      <p:sp>
        <p:nvSpPr>
          <p:cNvPr id="20" name="Text 12"/>
          <p:cNvSpPr/>
          <p:nvPr/>
        </p:nvSpPr>
        <p:spPr>
          <a:xfrm>
            <a:off x="4879181" y="2134195"/>
            <a:ext cx="1700213" cy="135731"/>
          </a:xfrm>
          <a:prstGeom prst="rect">
            <a:avLst/>
          </a:prstGeom>
          <a:noFill/>
          <a:ln/>
        </p:spPr>
        <p:txBody>
          <a:bodyPr wrap="none" lIns="0" tIns="0" rIns="0" bIns="0" rtlCol="0" anchor="t">
            <a:spAutoFit/>
          </a:bodyPr>
          <a:lstStyle/>
          <a:p>
            <a:pPr marL="0" indent="0" algn="l">
              <a:lnSpc>
                <a:spcPts val="900"/>
              </a:lnSpc>
              <a:buNone/>
            </a:pPr>
            <a:r>
              <a:rPr lang="en-US" sz="727" dirty="0">
                <a:solidFill>
                  <a:srgbClr val="A8B2D1"/>
                </a:solidFill>
                <a:latin typeface="Open Sans" pitchFamily="34" charset="0"/>
                <a:ea typeface="Open Sans" pitchFamily="34" charset="-122"/>
                <a:cs typeface="Open Sans" pitchFamily="34" charset="-120"/>
              </a:rPr>
              <a:t>"Quais são os riscos financeiros deste</a:t>
            </a:r>
            <a:endParaRPr lang="en-US" sz="727" dirty="0"/>
          </a:p>
        </p:txBody>
      </p:sp>
      <p:sp>
        <p:nvSpPr>
          <p:cNvPr id="21" name="Text 13"/>
          <p:cNvSpPr/>
          <p:nvPr/>
        </p:nvSpPr>
        <p:spPr>
          <a:xfrm>
            <a:off x="4879181" y="2269927"/>
            <a:ext cx="464344" cy="135731"/>
          </a:xfrm>
          <a:prstGeom prst="rect">
            <a:avLst/>
          </a:prstGeom>
          <a:noFill/>
          <a:ln/>
        </p:spPr>
        <p:txBody>
          <a:bodyPr wrap="none" lIns="0" tIns="0" rIns="0" bIns="0" rtlCol="0" anchor="t">
            <a:spAutoFit/>
          </a:bodyPr>
          <a:lstStyle/>
          <a:p>
            <a:pPr marL="0" indent="0" algn="l">
              <a:lnSpc>
                <a:spcPts val="900"/>
              </a:lnSpc>
              <a:buNone/>
            </a:pPr>
            <a:r>
              <a:rPr lang="en-US" sz="727" dirty="0">
                <a:solidFill>
                  <a:srgbClr val="A8B2D1"/>
                </a:solidFill>
                <a:latin typeface="Open Sans" pitchFamily="34" charset="0"/>
                <a:ea typeface="Open Sans" pitchFamily="34" charset="-122"/>
                <a:cs typeface="Open Sans" pitchFamily="34" charset="-120"/>
              </a:rPr>
              <a:t>contrato?"</a:t>
            </a:r>
            <a:endParaRPr lang="en-US" sz="727" dirty="0"/>
          </a:p>
        </p:txBody>
      </p:sp>
      <p:sp>
        <p:nvSpPr>
          <p:cNvPr id="22" name="Shape 14"/>
          <p:cNvSpPr/>
          <p:nvPr/>
        </p:nvSpPr>
        <p:spPr>
          <a:xfrm>
            <a:off x="4772025" y="2619970"/>
            <a:ext cx="2143125" cy="1064419"/>
          </a:xfrm>
          <a:prstGeom prst="rect">
            <a:avLst/>
          </a:prstGeom>
          <a:solidFill>
            <a:srgbClr val="0A192F">
              <a:alpha val="80000"/>
            </a:srgbClr>
          </a:solidFill>
          <a:ln/>
        </p:spPr>
        <p:txBody>
          <a:bodyPr/>
          <a:lstStyle/>
          <a:p>
            <a:endParaRPr lang="pt-BR"/>
          </a:p>
        </p:txBody>
      </p:sp>
      <p:sp>
        <p:nvSpPr>
          <p:cNvPr id="23" name="Shape 15"/>
          <p:cNvSpPr/>
          <p:nvPr/>
        </p:nvSpPr>
        <p:spPr>
          <a:xfrm>
            <a:off x="4772025" y="2619970"/>
            <a:ext cx="21431" cy="1064419"/>
          </a:xfrm>
          <a:prstGeom prst="rect">
            <a:avLst/>
          </a:prstGeom>
          <a:solidFill>
            <a:srgbClr val="FF6384"/>
          </a:solidFill>
          <a:ln/>
        </p:spPr>
        <p:txBody>
          <a:bodyPr/>
          <a:lstStyle/>
          <a:p>
            <a:endParaRPr lang="pt-BR"/>
          </a:p>
        </p:txBody>
      </p:sp>
      <p:sp>
        <p:nvSpPr>
          <p:cNvPr id="24" name="Text 16"/>
          <p:cNvSpPr/>
          <p:nvPr/>
        </p:nvSpPr>
        <p:spPr>
          <a:xfrm>
            <a:off x="4879181" y="2727127"/>
            <a:ext cx="1928813" cy="135731"/>
          </a:xfrm>
          <a:prstGeom prst="rect">
            <a:avLst/>
          </a:prstGeom>
          <a:noFill/>
          <a:ln/>
        </p:spPr>
        <p:txBody>
          <a:bodyPr wrap="none" lIns="0" tIns="0" rIns="0" bIns="0" rtlCol="0" anchor="t">
            <a:spAutoFit/>
          </a:bodyPr>
          <a:lstStyle/>
          <a:p>
            <a:pPr marL="0" indent="0" algn="l">
              <a:lnSpc>
                <a:spcPts val="900"/>
              </a:lnSpc>
              <a:buNone/>
            </a:pPr>
            <a:r>
              <a:rPr lang="en-US" sz="683" b="1" dirty="0">
                <a:solidFill>
                  <a:srgbClr val="FFFFFF"/>
                </a:solidFill>
                <a:latin typeface="Open Sans" pitchFamily="34" charset="0"/>
                <a:ea typeface="Open Sans" pitchFamily="34" charset="-122"/>
                <a:cs typeface="Open Sans" pitchFamily="34" charset="-120"/>
              </a:rPr>
              <a:t>Resposta:</a:t>
            </a:r>
            <a:endParaRPr lang="en-US" sz="683" dirty="0"/>
          </a:p>
        </p:txBody>
      </p:sp>
      <p:sp>
        <p:nvSpPr>
          <p:cNvPr id="25" name="Text 17"/>
          <p:cNvSpPr/>
          <p:nvPr/>
        </p:nvSpPr>
        <p:spPr>
          <a:xfrm>
            <a:off x="4879181" y="2898577"/>
            <a:ext cx="1325166" cy="135731"/>
          </a:xfrm>
          <a:prstGeom prst="rect">
            <a:avLst/>
          </a:prstGeom>
          <a:noFill/>
          <a:ln/>
        </p:spPr>
        <p:txBody>
          <a:bodyPr wrap="none" lIns="0" tIns="0" rIns="0" bIns="0" rtlCol="0" anchor="t">
            <a:spAutoFit/>
          </a:bodyPr>
          <a:lstStyle/>
          <a:p>
            <a:pPr marL="0" indent="0" algn="l">
              <a:lnSpc>
                <a:spcPts val="900"/>
              </a:lnSpc>
              <a:buNone/>
            </a:pPr>
            <a:r>
              <a:rPr lang="en-US" sz="727" dirty="0">
                <a:solidFill>
                  <a:srgbClr val="A8B2D1"/>
                </a:solidFill>
                <a:latin typeface="Open Sans" pitchFamily="34" charset="0"/>
                <a:ea typeface="Open Sans" pitchFamily="34" charset="-122"/>
                <a:cs typeface="Open Sans" pitchFamily="34" charset="-120"/>
              </a:rPr>
              <a:t>"Encontrei 3 riscos principais:</a:t>
            </a:r>
            <a:endParaRPr lang="en-US" sz="727" dirty="0"/>
          </a:p>
        </p:txBody>
      </p:sp>
      <p:sp>
        <p:nvSpPr>
          <p:cNvPr id="26" name="Text 18"/>
          <p:cNvSpPr/>
          <p:nvPr/>
        </p:nvSpPr>
        <p:spPr>
          <a:xfrm>
            <a:off x="4879181" y="3034308"/>
            <a:ext cx="1412677" cy="135731"/>
          </a:xfrm>
          <a:prstGeom prst="rect">
            <a:avLst/>
          </a:prstGeom>
          <a:noFill/>
          <a:ln/>
        </p:spPr>
        <p:txBody>
          <a:bodyPr wrap="none" lIns="0" tIns="0" rIns="0" bIns="0" rtlCol="0" anchor="t">
            <a:spAutoFit/>
          </a:bodyPr>
          <a:lstStyle/>
          <a:p>
            <a:pPr marL="0" indent="0" algn="l">
              <a:lnSpc>
                <a:spcPts val="900"/>
              </a:lnSpc>
              <a:buNone/>
            </a:pPr>
            <a:r>
              <a:rPr lang="en-US" sz="727" dirty="0">
                <a:solidFill>
                  <a:srgbClr val="A8B2D1"/>
                </a:solidFill>
                <a:latin typeface="Open Sans" pitchFamily="34" charset="0"/>
                <a:ea typeface="Open Sans" pitchFamily="34" charset="-122"/>
                <a:cs typeface="Open Sans" pitchFamily="34" charset="-120"/>
              </a:rPr>
              <a:t>1. Multa de 50% na Cláusula 8ª.</a:t>
            </a:r>
            <a:endParaRPr lang="en-US" sz="727" dirty="0"/>
          </a:p>
        </p:txBody>
      </p:sp>
      <p:sp>
        <p:nvSpPr>
          <p:cNvPr id="27" name="Text 19"/>
          <p:cNvSpPr/>
          <p:nvPr/>
        </p:nvSpPr>
        <p:spPr>
          <a:xfrm>
            <a:off x="4879181" y="3170039"/>
            <a:ext cx="1626989" cy="135731"/>
          </a:xfrm>
          <a:prstGeom prst="rect">
            <a:avLst/>
          </a:prstGeom>
          <a:noFill/>
          <a:ln/>
        </p:spPr>
        <p:txBody>
          <a:bodyPr wrap="none" lIns="0" tIns="0" rIns="0" bIns="0" rtlCol="0" anchor="t">
            <a:spAutoFit/>
          </a:bodyPr>
          <a:lstStyle/>
          <a:p>
            <a:pPr marL="0" indent="0" algn="l">
              <a:lnSpc>
                <a:spcPts val="900"/>
              </a:lnSpc>
              <a:buNone/>
            </a:pPr>
            <a:r>
              <a:rPr lang="en-US" sz="727" dirty="0">
                <a:solidFill>
                  <a:srgbClr val="A8B2D1"/>
                </a:solidFill>
                <a:latin typeface="Open Sans" pitchFamily="34" charset="0"/>
                <a:ea typeface="Open Sans" pitchFamily="34" charset="-122"/>
                <a:cs typeface="Open Sans" pitchFamily="34" charset="-120"/>
              </a:rPr>
              <a:t>2. Renovação automática sem aviso.</a:t>
            </a:r>
            <a:endParaRPr lang="en-US" sz="727" dirty="0"/>
          </a:p>
        </p:txBody>
      </p:sp>
      <p:sp>
        <p:nvSpPr>
          <p:cNvPr id="28" name="Text 20"/>
          <p:cNvSpPr/>
          <p:nvPr/>
        </p:nvSpPr>
        <p:spPr>
          <a:xfrm>
            <a:off x="4879181" y="3305770"/>
            <a:ext cx="1385888" cy="135731"/>
          </a:xfrm>
          <a:prstGeom prst="rect">
            <a:avLst/>
          </a:prstGeom>
          <a:noFill/>
          <a:ln/>
        </p:spPr>
        <p:txBody>
          <a:bodyPr wrap="none" lIns="0" tIns="0" rIns="0" bIns="0" rtlCol="0" anchor="t">
            <a:spAutoFit/>
          </a:bodyPr>
          <a:lstStyle/>
          <a:p>
            <a:pPr marL="0" indent="0" algn="l">
              <a:lnSpc>
                <a:spcPts val="900"/>
              </a:lnSpc>
              <a:buNone/>
            </a:pPr>
            <a:r>
              <a:rPr lang="en-US" sz="727" dirty="0">
                <a:solidFill>
                  <a:srgbClr val="A8B2D1"/>
                </a:solidFill>
                <a:latin typeface="Open Sans" pitchFamily="34" charset="0"/>
                <a:ea typeface="Open Sans" pitchFamily="34" charset="-122"/>
                <a:cs typeface="Open Sans" pitchFamily="34" charset="-120"/>
              </a:rPr>
              <a:t>3. Foro de eleição em comarca</a:t>
            </a:r>
            <a:endParaRPr lang="en-US" sz="727" dirty="0"/>
          </a:p>
        </p:txBody>
      </p:sp>
      <p:sp>
        <p:nvSpPr>
          <p:cNvPr id="29" name="Text 21"/>
          <p:cNvSpPr/>
          <p:nvPr/>
        </p:nvSpPr>
        <p:spPr>
          <a:xfrm>
            <a:off x="4879181" y="3441502"/>
            <a:ext cx="569714" cy="135731"/>
          </a:xfrm>
          <a:prstGeom prst="rect">
            <a:avLst/>
          </a:prstGeom>
          <a:noFill/>
          <a:ln/>
        </p:spPr>
        <p:txBody>
          <a:bodyPr wrap="none" lIns="0" tIns="0" rIns="0" bIns="0" rtlCol="0" anchor="t">
            <a:spAutoFit/>
          </a:bodyPr>
          <a:lstStyle/>
          <a:p>
            <a:pPr marL="0" indent="0" algn="l">
              <a:lnSpc>
                <a:spcPts val="900"/>
              </a:lnSpc>
              <a:buNone/>
            </a:pPr>
            <a:r>
              <a:rPr lang="en-US" sz="727" dirty="0">
                <a:solidFill>
                  <a:srgbClr val="A8B2D1"/>
                </a:solidFill>
                <a:latin typeface="Open Sans" pitchFamily="34" charset="0"/>
                <a:ea typeface="Open Sans" pitchFamily="34" charset="-122"/>
                <a:cs typeface="Open Sans" pitchFamily="34" charset="-120"/>
              </a:rPr>
              <a:t>estrangeira."</a:t>
            </a:r>
            <a:endParaRPr lang="en-US" sz="727" dirty="0"/>
          </a:p>
        </p:txBody>
      </p:sp>
      <p:sp>
        <p:nvSpPr>
          <p:cNvPr id="30" name="Shape 22"/>
          <p:cNvSpPr/>
          <p:nvPr/>
        </p:nvSpPr>
        <p:spPr>
          <a:xfrm>
            <a:off x="428625" y="4255889"/>
            <a:ext cx="8286750" cy="530423"/>
          </a:xfrm>
          <a:prstGeom prst="rect">
            <a:avLst/>
          </a:prstGeom>
          <a:solidFill>
            <a:srgbClr val="FFFFFF">
              <a:alpha val="3000"/>
            </a:srgbClr>
          </a:solidFill>
          <a:ln/>
        </p:spPr>
        <p:txBody>
          <a:bodyPr/>
          <a:lstStyle/>
          <a:p>
            <a:endParaRPr lang="pt-BR"/>
          </a:p>
        </p:txBody>
      </p:sp>
      <p:pic>
        <p:nvPicPr>
          <p:cNvPr id="31" name="Image 6" descr="preencoded.png"/>
          <p:cNvPicPr>
            <a:picLocks noChangeAspect="1"/>
          </p:cNvPicPr>
          <p:nvPr/>
        </p:nvPicPr>
        <p:blipFill>
          <a:blip r:embed="rId8"/>
          <a:stretch>
            <a:fillRect/>
          </a:stretch>
        </p:blipFill>
        <p:spPr>
          <a:xfrm>
            <a:off x="1055182" y="4435376"/>
            <a:ext cx="128588" cy="171450"/>
          </a:xfrm>
          <a:prstGeom prst="rect">
            <a:avLst/>
          </a:prstGeom>
        </p:spPr>
      </p:pic>
      <p:sp>
        <p:nvSpPr>
          <p:cNvPr id="32" name="Text 23"/>
          <p:cNvSpPr/>
          <p:nvPr/>
        </p:nvSpPr>
        <p:spPr>
          <a:xfrm>
            <a:off x="1290926" y="4434483"/>
            <a:ext cx="669727" cy="173236"/>
          </a:xfrm>
          <a:prstGeom prst="rect">
            <a:avLst/>
          </a:prstGeom>
          <a:noFill/>
          <a:ln/>
        </p:spPr>
        <p:txBody>
          <a:bodyPr wrap="none" lIns="0" tIns="0" rIns="0" bIns="0" rtlCol="0" anchor="t">
            <a:spAutoFit/>
          </a:bodyPr>
          <a:lstStyle/>
          <a:p>
            <a:pPr marL="0" indent="0" algn="l">
              <a:lnSpc>
                <a:spcPts val="1400"/>
              </a:lnSpc>
              <a:buNone/>
            </a:pPr>
            <a:r>
              <a:rPr lang="en-US" sz="987" b="1" dirty="0">
                <a:solidFill>
                  <a:srgbClr val="E6F1FF"/>
                </a:solidFill>
                <a:latin typeface="Montserrat" pitchFamily="34" charset="0"/>
                <a:ea typeface="Montserrat" pitchFamily="34" charset="-122"/>
                <a:cs typeface="Montserrat" pitchFamily="34" charset="-120"/>
              </a:rPr>
              <a:t>ChatPDF</a:t>
            </a:r>
            <a:endParaRPr lang="en-US" sz="987" dirty="0"/>
          </a:p>
        </p:txBody>
      </p:sp>
      <p:sp>
        <p:nvSpPr>
          <p:cNvPr id="33" name="Text 24"/>
          <p:cNvSpPr/>
          <p:nvPr/>
        </p:nvSpPr>
        <p:spPr>
          <a:xfrm>
            <a:off x="2032090" y="4463058"/>
            <a:ext cx="703659" cy="116086"/>
          </a:xfrm>
          <a:prstGeom prst="rect">
            <a:avLst/>
          </a:prstGeom>
          <a:noFill/>
          <a:ln/>
        </p:spPr>
        <p:txBody>
          <a:bodyPr wrap="none" lIns="0" tIns="0" rIns="0" bIns="0" rtlCol="0" anchor="t">
            <a:spAutoFit/>
          </a:bodyPr>
          <a:lstStyle/>
          <a:p>
            <a:pPr marL="0" indent="0" algn="l">
              <a:lnSpc>
                <a:spcPts val="800"/>
              </a:lnSpc>
              <a:buNone/>
            </a:pPr>
            <a:r>
              <a:rPr lang="en-US" sz="621" dirty="0">
                <a:solidFill>
                  <a:srgbClr val="A8B2D1"/>
                </a:solidFill>
                <a:latin typeface="Open Sans" pitchFamily="34" charset="0"/>
                <a:ea typeface="Open Sans" pitchFamily="34" charset="-122"/>
                <a:cs typeface="Open Sans" pitchFamily="34" charset="-120"/>
              </a:rPr>
              <a:t>(Rápido e Simples)</a:t>
            </a:r>
            <a:endParaRPr lang="en-US" sz="621" dirty="0"/>
          </a:p>
        </p:txBody>
      </p:sp>
      <p:pic>
        <p:nvPicPr>
          <p:cNvPr id="34" name="Image 7" descr="preencoded.png"/>
          <p:cNvPicPr>
            <a:picLocks noChangeAspect="1"/>
          </p:cNvPicPr>
          <p:nvPr/>
        </p:nvPicPr>
        <p:blipFill>
          <a:blip r:embed="rId9"/>
          <a:stretch>
            <a:fillRect/>
          </a:stretch>
        </p:blipFill>
        <p:spPr>
          <a:xfrm>
            <a:off x="3631676" y="4435376"/>
            <a:ext cx="171450" cy="171450"/>
          </a:xfrm>
          <a:prstGeom prst="rect">
            <a:avLst/>
          </a:prstGeom>
        </p:spPr>
      </p:pic>
      <p:sp>
        <p:nvSpPr>
          <p:cNvPr id="35" name="Text 25"/>
          <p:cNvSpPr/>
          <p:nvPr/>
        </p:nvSpPr>
        <p:spPr>
          <a:xfrm>
            <a:off x="3910282" y="4434483"/>
            <a:ext cx="603647" cy="173236"/>
          </a:xfrm>
          <a:prstGeom prst="rect">
            <a:avLst/>
          </a:prstGeom>
          <a:noFill/>
          <a:ln/>
        </p:spPr>
        <p:txBody>
          <a:bodyPr wrap="none" lIns="0" tIns="0" rIns="0" bIns="0" rtlCol="0" anchor="t">
            <a:spAutoFit/>
          </a:bodyPr>
          <a:lstStyle/>
          <a:p>
            <a:pPr marL="0" indent="0" algn="l">
              <a:lnSpc>
                <a:spcPts val="1400"/>
              </a:lnSpc>
              <a:buNone/>
            </a:pPr>
            <a:r>
              <a:rPr lang="en-US" sz="987" b="1" dirty="0">
                <a:solidFill>
                  <a:srgbClr val="E6F1FF"/>
                </a:solidFill>
                <a:latin typeface="Montserrat" pitchFamily="34" charset="0"/>
                <a:ea typeface="Montserrat" pitchFamily="34" charset="-122"/>
                <a:cs typeface="Montserrat" pitchFamily="34" charset="-120"/>
              </a:rPr>
              <a:t>Humata</a:t>
            </a:r>
            <a:endParaRPr lang="en-US" sz="987" dirty="0"/>
          </a:p>
        </p:txBody>
      </p:sp>
      <p:sp>
        <p:nvSpPr>
          <p:cNvPr id="36" name="Text 26"/>
          <p:cNvSpPr/>
          <p:nvPr/>
        </p:nvSpPr>
        <p:spPr>
          <a:xfrm>
            <a:off x="4585367" y="4463058"/>
            <a:ext cx="764381" cy="116086"/>
          </a:xfrm>
          <a:prstGeom prst="rect">
            <a:avLst/>
          </a:prstGeom>
          <a:noFill/>
          <a:ln/>
        </p:spPr>
        <p:txBody>
          <a:bodyPr wrap="none" lIns="0" tIns="0" rIns="0" bIns="0" rtlCol="0" anchor="t">
            <a:spAutoFit/>
          </a:bodyPr>
          <a:lstStyle/>
          <a:p>
            <a:pPr marL="0" indent="0" algn="l">
              <a:lnSpc>
                <a:spcPts val="800"/>
              </a:lnSpc>
              <a:buNone/>
            </a:pPr>
            <a:r>
              <a:rPr lang="en-US" sz="621" dirty="0">
                <a:solidFill>
                  <a:srgbClr val="A8B2D1"/>
                </a:solidFill>
                <a:latin typeface="Open Sans" pitchFamily="34" charset="0"/>
                <a:ea typeface="Open Sans" pitchFamily="34" charset="-122"/>
                <a:cs typeface="Open Sans" pitchFamily="34" charset="-120"/>
              </a:rPr>
              <a:t>(Cita a página exata)</a:t>
            </a:r>
            <a:endParaRPr lang="en-US" sz="621" dirty="0"/>
          </a:p>
        </p:txBody>
      </p:sp>
      <p:pic>
        <p:nvPicPr>
          <p:cNvPr id="37" name="Image 8" descr="preencoded.png"/>
          <p:cNvPicPr>
            <a:picLocks noChangeAspect="1"/>
          </p:cNvPicPr>
          <p:nvPr/>
        </p:nvPicPr>
        <p:blipFill>
          <a:blip r:embed="rId10"/>
          <a:stretch>
            <a:fillRect/>
          </a:stretch>
        </p:blipFill>
        <p:spPr>
          <a:xfrm>
            <a:off x="6245675" y="4435376"/>
            <a:ext cx="128588" cy="171450"/>
          </a:xfrm>
          <a:prstGeom prst="rect">
            <a:avLst/>
          </a:prstGeom>
        </p:spPr>
      </p:pic>
      <p:sp>
        <p:nvSpPr>
          <p:cNvPr id="38" name="Text 27"/>
          <p:cNvSpPr/>
          <p:nvPr/>
        </p:nvSpPr>
        <p:spPr>
          <a:xfrm>
            <a:off x="6481418" y="4434483"/>
            <a:ext cx="700088" cy="173236"/>
          </a:xfrm>
          <a:prstGeom prst="rect">
            <a:avLst/>
          </a:prstGeom>
          <a:noFill/>
          <a:ln/>
        </p:spPr>
        <p:txBody>
          <a:bodyPr wrap="none" lIns="0" tIns="0" rIns="0" bIns="0" rtlCol="0" anchor="t">
            <a:spAutoFit/>
          </a:bodyPr>
          <a:lstStyle/>
          <a:p>
            <a:pPr marL="0" indent="0" algn="l">
              <a:lnSpc>
                <a:spcPts val="1400"/>
              </a:lnSpc>
              <a:buNone/>
            </a:pPr>
            <a:r>
              <a:rPr lang="en-US" sz="987" b="1" dirty="0">
                <a:solidFill>
                  <a:srgbClr val="E6F1FF"/>
                </a:solidFill>
                <a:latin typeface="Montserrat" pitchFamily="34" charset="0"/>
                <a:ea typeface="Montserrat" pitchFamily="34" charset="-122"/>
                <a:cs typeface="Montserrat" pitchFamily="34" charset="-120"/>
              </a:rPr>
              <a:t>Adobe AI</a:t>
            </a:r>
            <a:endParaRPr lang="en-US" sz="987" dirty="0"/>
          </a:p>
        </p:txBody>
      </p:sp>
      <p:sp>
        <p:nvSpPr>
          <p:cNvPr id="39" name="Text 28"/>
          <p:cNvSpPr/>
          <p:nvPr/>
        </p:nvSpPr>
        <p:spPr>
          <a:xfrm>
            <a:off x="7252943" y="4463058"/>
            <a:ext cx="835819" cy="116086"/>
          </a:xfrm>
          <a:prstGeom prst="rect">
            <a:avLst/>
          </a:prstGeom>
          <a:noFill/>
          <a:ln/>
        </p:spPr>
        <p:txBody>
          <a:bodyPr wrap="none" lIns="0" tIns="0" rIns="0" bIns="0" rtlCol="0" anchor="t">
            <a:spAutoFit/>
          </a:bodyPr>
          <a:lstStyle/>
          <a:p>
            <a:pPr marL="0" indent="0" algn="l">
              <a:lnSpc>
                <a:spcPts val="800"/>
              </a:lnSpc>
              <a:buNone/>
            </a:pPr>
            <a:r>
              <a:rPr lang="en-US" sz="621" dirty="0">
                <a:solidFill>
                  <a:srgbClr val="A8B2D1"/>
                </a:solidFill>
                <a:latin typeface="Open Sans" pitchFamily="34" charset="0"/>
                <a:ea typeface="Open Sans" pitchFamily="34" charset="-122"/>
                <a:cs typeface="Open Sans" pitchFamily="34" charset="-120"/>
              </a:rPr>
              <a:t>(Integrado no Reader)</a:t>
            </a:r>
            <a:endParaRPr lang="en-US" sz="621"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name="Slide 72">
    <p:spTree>
      <p:nvGrpSpPr>
        <p:cNvPr id="1" name=""/>
        <p:cNvGrpSpPr/>
        <p:nvPr/>
      </p:nvGrpSpPr>
      <p:grpSpPr>
        <a:xfrm>
          <a:off x="0" y="0"/>
          <a:ext cx="0" cy="0"/>
          <a:chOff x="0" y="0"/>
          <a:chExt cx="0" cy="0"/>
        </a:xfrm>
      </p:grpSpPr>
      <p:sp>
        <p:nvSpPr>
          <p:cNvPr id="3" name="Shape 0"/>
          <p:cNvSpPr/>
          <p:nvPr/>
        </p:nvSpPr>
        <p:spPr>
          <a:xfrm>
            <a:off x="428625" y="428625"/>
            <a:ext cx="8286750" cy="716161"/>
          </a:xfrm>
          <a:prstGeom prst="rect">
            <a:avLst/>
          </a:prstGeom>
          <a:solidFill>
            <a:srgbClr val="000000">
              <a:alpha val="0"/>
            </a:srgbClr>
          </a:solidFill>
          <a:ln/>
        </p:spPr>
        <p:txBody>
          <a:bodyPr/>
          <a:lstStyle/>
          <a:p>
            <a:endParaRPr lang="pt-BR"/>
          </a:p>
        </p:txBody>
      </p:sp>
      <p:sp>
        <p:nvSpPr>
          <p:cNvPr id="4" name="Shape 1"/>
          <p:cNvSpPr/>
          <p:nvPr/>
        </p:nvSpPr>
        <p:spPr>
          <a:xfrm>
            <a:off x="428625" y="428625"/>
            <a:ext cx="28575" cy="716161"/>
          </a:xfrm>
          <a:prstGeom prst="rect">
            <a:avLst/>
          </a:prstGeom>
          <a:solidFill>
            <a:srgbClr val="64FFDA"/>
          </a:solidFill>
          <a:ln/>
        </p:spPr>
        <p:txBody>
          <a:bodyPr/>
          <a:lstStyle/>
          <a:p>
            <a:endParaRPr lang="pt-BR"/>
          </a:p>
        </p:txBody>
      </p:sp>
      <p:sp>
        <p:nvSpPr>
          <p:cNvPr id="5" name="Text 2"/>
          <p:cNvSpPr/>
          <p:nvPr/>
        </p:nvSpPr>
        <p:spPr>
          <a:xfrm>
            <a:off x="571500" y="428625"/>
            <a:ext cx="8143875" cy="417909"/>
          </a:xfrm>
          <a:prstGeom prst="rect">
            <a:avLst/>
          </a:prstGeom>
          <a:noFill/>
          <a:ln/>
        </p:spPr>
        <p:txBody>
          <a:bodyPr wrap="none" lIns="0" tIns="0" rIns="0" bIns="0" rtlCol="0" anchor="t">
            <a:spAutoFit/>
          </a:bodyPr>
          <a:lstStyle/>
          <a:p>
            <a:pPr marL="0" indent="0" algn="l">
              <a:lnSpc>
                <a:spcPts val="3200"/>
              </a:lnSpc>
              <a:buNone/>
            </a:pPr>
            <a:r>
              <a:rPr lang="en-US" sz="2436" b="1" dirty="0">
                <a:solidFill>
                  <a:srgbClr val="E6F1FF"/>
                </a:solidFill>
                <a:latin typeface="Montserrat" pitchFamily="34" charset="0"/>
                <a:ea typeface="Montserrat" pitchFamily="34" charset="-122"/>
                <a:cs typeface="Montserrat" pitchFamily="34" charset="-120"/>
              </a:rPr>
              <a:t>DEMO PRÁTICA</a:t>
            </a:r>
            <a:endParaRPr lang="en-US" sz="2436" dirty="0"/>
          </a:p>
        </p:txBody>
      </p:sp>
      <p:sp>
        <p:nvSpPr>
          <p:cNvPr id="6" name="Text 3"/>
          <p:cNvSpPr/>
          <p:nvPr/>
        </p:nvSpPr>
        <p:spPr>
          <a:xfrm>
            <a:off x="571500" y="917972"/>
            <a:ext cx="8143875" cy="226814"/>
          </a:xfrm>
          <a:prstGeom prst="rect">
            <a:avLst/>
          </a:prstGeom>
          <a:noFill/>
          <a:ln/>
        </p:spPr>
        <p:txBody>
          <a:bodyPr wrap="none" lIns="0" tIns="0" rIns="0" bIns="0" rtlCol="0" anchor="t">
            <a:spAutoFit/>
          </a:bodyPr>
          <a:lstStyle/>
          <a:p>
            <a:pPr marL="0" indent="0" algn="l">
              <a:lnSpc>
                <a:spcPts val="1600"/>
              </a:lnSpc>
              <a:buNone/>
            </a:pPr>
            <a:r>
              <a:rPr lang="en-US" sz="1269" dirty="0">
                <a:solidFill>
                  <a:srgbClr val="64FFDA"/>
                </a:solidFill>
                <a:latin typeface="Roboto Mono" pitchFamily="34" charset="0"/>
                <a:ea typeface="Roboto Mono" pitchFamily="34" charset="-122"/>
                <a:cs typeface="Roboto Mono" pitchFamily="34" charset="-120"/>
              </a:rPr>
              <a:t>Batalha de Modelos: O Mesmo Prompt, Resultados Diferentes</a:t>
            </a:r>
            <a:endParaRPr lang="en-US" sz="1269" dirty="0"/>
          </a:p>
        </p:txBody>
      </p:sp>
      <p:sp>
        <p:nvSpPr>
          <p:cNvPr id="7" name="Shape 4"/>
          <p:cNvSpPr/>
          <p:nvPr/>
        </p:nvSpPr>
        <p:spPr>
          <a:xfrm>
            <a:off x="428625" y="1359098"/>
            <a:ext cx="8286750" cy="492919"/>
          </a:xfrm>
          <a:prstGeom prst="rect">
            <a:avLst/>
          </a:prstGeom>
          <a:solidFill>
            <a:srgbClr val="112240"/>
          </a:solidFill>
          <a:ln w="9144">
            <a:solidFill>
              <a:srgbClr val="64FFDA"/>
            </a:solidFill>
            <a:prstDash val="solid"/>
          </a:ln>
        </p:spPr>
        <p:txBody>
          <a:bodyPr/>
          <a:lstStyle/>
          <a:p>
            <a:endParaRPr lang="pt-BR"/>
          </a:p>
        </p:txBody>
      </p:sp>
      <p:sp>
        <p:nvSpPr>
          <p:cNvPr id="8" name="Text 5"/>
          <p:cNvSpPr/>
          <p:nvPr/>
        </p:nvSpPr>
        <p:spPr>
          <a:xfrm>
            <a:off x="571500" y="1466255"/>
            <a:ext cx="542339" cy="264319"/>
          </a:xfrm>
          <a:prstGeom prst="rect">
            <a:avLst/>
          </a:prstGeom>
          <a:noFill/>
          <a:ln/>
        </p:spPr>
        <p:txBody>
          <a:bodyPr wrap="square" lIns="0" tIns="0" rIns="0" bIns="0" rtlCol="0" anchor="t">
            <a:spAutoFit/>
          </a:bodyPr>
          <a:lstStyle/>
          <a:p>
            <a:pPr marL="0" indent="0" algn="l">
              <a:lnSpc>
                <a:spcPts val="900"/>
              </a:lnSpc>
              <a:buNone/>
            </a:pPr>
            <a:r>
              <a:rPr lang="en-US" sz="683" b="1" dirty="0">
                <a:solidFill>
                  <a:srgbClr val="64FFDA"/>
                </a:solidFill>
                <a:latin typeface="Roboto Mono" pitchFamily="34" charset="0"/>
                <a:ea typeface="Roboto Mono" pitchFamily="34" charset="-122"/>
                <a:cs typeface="Roboto Mono" pitchFamily="34" charset="-120"/>
              </a:rPr>
              <a:t>&gt; PROMPT:</a:t>
            </a:r>
            <a:endParaRPr lang="en-US" sz="683" dirty="0"/>
          </a:p>
        </p:txBody>
      </p:sp>
      <p:sp>
        <p:nvSpPr>
          <p:cNvPr id="9" name="Text 6"/>
          <p:cNvSpPr/>
          <p:nvPr/>
        </p:nvSpPr>
        <p:spPr>
          <a:xfrm>
            <a:off x="1220995" y="1466255"/>
            <a:ext cx="7351505" cy="264319"/>
          </a:xfrm>
          <a:prstGeom prst="rect">
            <a:avLst/>
          </a:prstGeom>
          <a:noFill/>
          <a:ln/>
        </p:spPr>
        <p:txBody>
          <a:bodyPr wrap="square" lIns="0" tIns="0" rIns="0" bIns="0" rtlCol="0" anchor="t">
            <a:spAutoFit/>
          </a:bodyPr>
          <a:lstStyle/>
          <a:p>
            <a:pPr marL="0" indent="0" algn="l">
              <a:lnSpc>
                <a:spcPts val="900"/>
              </a:lnSpc>
              <a:buNone/>
            </a:pPr>
            <a:r>
              <a:rPr lang="en-US" sz="727" dirty="0">
                <a:solidFill>
                  <a:srgbClr val="A8B2D1"/>
                </a:solidFill>
                <a:latin typeface="Roboto Mono" pitchFamily="34" charset="0"/>
                <a:ea typeface="Roboto Mono" pitchFamily="34" charset="-122"/>
                <a:cs typeface="Roboto Mono" pitchFamily="34" charset="-120"/>
              </a:rPr>
              <a:t>"Analise este acórdão de 50 páginas e extraia: 1) A tese vencedora; 2) Os argumentos refutados; 3) O valor da condenação."</a:t>
            </a:r>
            <a:endParaRPr lang="en-US" sz="727" dirty="0"/>
          </a:p>
        </p:txBody>
      </p:sp>
      <p:sp>
        <p:nvSpPr>
          <p:cNvPr id="10" name="Shape 7"/>
          <p:cNvSpPr/>
          <p:nvPr/>
        </p:nvSpPr>
        <p:spPr>
          <a:xfrm>
            <a:off x="428625" y="2052042"/>
            <a:ext cx="2643188" cy="2195475"/>
          </a:xfrm>
          <a:prstGeom prst="rect">
            <a:avLst/>
          </a:prstGeom>
          <a:solidFill>
            <a:srgbClr val="FFFFFF">
              <a:alpha val="3000"/>
            </a:srgbClr>
          </a:solidFill>
          <a:ln w="9144">
            <a:solidFill>
              <a:srgbClr val="FFFFFF">
                <a:alpha val="5000"/>
              </a:srgbClr>
            </a:solidFill>
            <a:prstDash val="solid"/>
          </a:ln>
        </p:spPr>
        <p:txBody>
          <a:bodyPr/>
          <a:lstStyle/>
          <a:p>
            <a:endParaRPr lang="pt-BR"/>
          </a:p>
        </p:txBody>
      </p:sp>
      <p:sp>
        <p:nvSpPr>
          <p:cNvPr id="11" name="Shape 8"/>
          <p:cNvSpPr/>
          <p:nvPr/>
        </p:nvSpPr>
        <p:spPr>
          <a:xfrm>
            <a:off x="428625" y="2052042"/>
            <a:ext cx="2633672" cy="385763"/>
          </a:xfrm>
          <a:prstGeom prst="rect">
            <a:avLst/>
          </a:prstGeom>
          <a:solidFill>
            <a:srgbClr val="10A37F">
              <a:alpha val="20000"/>
            </a:srgbClr>
          </a:solidFill>
          <a:ln/>
        </p:spPr>
        <p:txBody>
          <a:bodyPr/>
          <a:lstStyle/>
          <a:p>
            <a:endParaRPr lang="pt-BR"/>
          </a:p>
        </p:txBody>
      </p:sp>
      <p:sp>
        <p:nvSpPr>
          <p:cNvPr id="12" name="Shape 9"/>
          <p:cNvSpPr/>
          <p:nvPr/>
        </p:nvSpPr>
        <p:spPr>
          <a:xfrm>
            <a:off x="428625" y="2423517"/>
            <a:ext cx="2633672" cy="14288"/>
          </a:xfrm>
          <a:prstGeom prst="rect">
            <a:avLst/>
          </a:prstGeom>
          <a:solidFill>
            <a:srgbClr val="10A37F"/>
          </a:solidFill>
          <a:ln/>
        </p:spPr>
        <p:txBody>
          <a:bodyPr/>
          <a:lstStyle/>
          <a:p>
            <a:endParaRPr lang="pt-BR"/>
          </a:p>
        </p:txBody>
      </p:sp>
      <p:pic>
        <p:nvPicPr>
          <p:cNvPr id="13" name="Image 1" descr="preencoded.png"/>
          <p:cNvPicPr>
            <a:picLocks noChangeAspect="1"/>
          </p:cNvPicPr>
          <p:nvPr/>
        </p:nvPicPr>
        <p:blipFill>
          <a:blip r:embed="rId3"/>
          <a:stretch>
            <a:fillRect/>
          </a:stretch>
        </p:blipFill>
        <p:spPr>
          <a:xfrm>
            <a:off x="1383795" y="2173486"/>
            <a:ext cx="160734" cy="128588"/>
          </a:xfrm>
          <a:prstGeom prst="rect">
            <a:avLst/>
          </a:prstGeom>
        </p:spPr>
      </p:pic>
      <p:sp>
        <p:nvSpPr>
          <p:cNvPr id="14" name="Text 10"/>
          <p:cNvSpPr/>
          <p:nvPr/>
        </p:nvSpPr>
        <p:spPr>
          <a:xfrm>
            <a:off x="1615966" y="2159198"/>
            <a:ext cx="491133" cy="157163"/>
          </a:xfrm>
          <a:prstGeom prst="rect">
            <a:avLst/>
          </a:prstGeom>
          <a:noFill/>
          <a:ln/>
        </p:spPr>
        <p:txBody>
          <a:bodyPr wrap="none" lIns="0" tIns="0" rIns="0" bIns="0" rtlCol="0" anchor="t">
            <a:spAutoFit/>
          </a:bodyPr>
          <a:lstStyle/>
          <a:p>
            <a:pPr marL="0" indent="0" algn="l">
              <a:lnSpc>
                <a:spcPts val="1200"/>
              </a:lnSpc>
              <a:buNone/>
            </a:pPr>
            <a:r>
              <a:rPr lang="en-US" sz="885" b="1" dirty="0">
                <a:solidFill>
                  <a:srgbClr val="FFFFFF"/>
                </a:solidFill>
                <a:latin typeface="Montserrat" pitchFamily="34" charset="0"/>
                <a:ea typeface="Montserrat" pitchFamily="34" charset="-122"/>
                <a:cs typeface="Montserrat" pitchFamily="34" charset="-120"/>
              </a:rPr>
              <a:t>GPT-5.4 Thinking</a:t>
            </a:r>
            <a:endParaRPr lang="en-US" sz="885" dirty="0"/>
          </a:p>
        </p:txBody>
      </p:sp>
      <p:sp>
        <p:nvSpPr>
          <p:cNvPr id="15" name="Shape 11"/>
          <p:cNvSpPr/>
          <p:nvPr/>
        </p:nvSpPr>
        <p:spPr>
          <a:xfrm>
            <a:off x="428625" y="2423517"/>
            <a:ext cx="2633672" cy="1540036"/>
          </a:xfrm>
          <a:prstGeom prst="rect">
            <a:avLst/>
          </a:prstGeom>
          <a:solidFill>
            <a:srgbClr val="000000">
              <a:alpha val="20000"/>
            </a:srgbClr>
          </a:solidFill>
          <a:ln/>
        </p:spPr>
        <p:txBody>
          <a:bodyPr/>
          <a:lstStyle/>
          <a:p>
            <a:endParaRPr lang="pt-BR"/>
          </a:p>
        </p:txBody>
      </p:sp>
      <p:sp>
        <p:nvSpPr>
          <p:cNvPr id="16" name="Text 12"/>
          <p:cNvSpPr/>
          <p:nvPr/>
        </p:nvSpPr>
        <p:spPr>
          <a:xfrm>
            <a:off x="571500" y="2577108"/>
            <a:ext cx="862608" cy="126802"/>
          </a:xfrm>
          <a:prstGeom prst="rect">
            <a:avLst/>
          </a:prstGeom>
          <a:noFill/>
          <a:ln/>
        </p:spPr>
        <p:txBody>
          <a:bodyPr wrap="none" lIns="0" tIns="0" rIns="0" bIns="0" rtlCol="0" anchor="t">
            <a:spAutoFit/>
          </a:bodyPr>
          <a:lstStyle/>
          <a:p>
            <a:pPr marL="0" indent="0" algn="l">
              <a:lnSpc>
                <a:spcPts val="1200"/>
              </a:lnSpc>
              <a:buNone/>
            </a:pPr>
            <a:r>
              <a:rPr lang="en-US" sz="634" b="1" dirty="0">
                <a:solidFill>
                  <a:srgbClr val="10A37F"/>
                </a:solidFill>
                <a:latin typeface="Open Sans" pitchFamily="34" charset="0"/>
                <a:ea typeface="Open Sans" pitchFamily="34" charset="-122"/>
                <a:cs typeface="Open Sans" pitchFamily="34" charset="-120"/>
              </a:rPr>
              <a:t>1. Tese Vencedora:</a:t>
            </a:r>
            <a:endParaRPr lang="en-US" sz="634" dirty="0"/>
          </a:p>
        </p:txBody>
      </p:sp>
      <p:sp>
        <p:nvSpPr>
          <p:cNvPr id="17" name="Text 13"/>
          <p:cNvSpPr/>
          <p:nvPr/>
        </p:nvSpPr>
        <p:spPr>
          <a:xfrm>
            <a:off x="714375" y="2714960"/>
            <a:ext cx="2205047" cy="148568"/>
          </a:xfrm>
          <a:prstGeom prst="rect">
            <a:avLst/>
          </a:prstGeom>
          <a:noFill/>
          <a:ln/>
        </p:spPr>
        <p:txBody>
          <a:bodyPr wrap="none" lIns="0" tIns="0" rIns="0" bIns="0" rtlCol="0" anchor="t">
            <a:spAutoFit/>
          </a:bodyPr>
          <a:lstStyle/>
          <a:p>
            <a:pPr marL="127000" indent="-127000" algn="l">
              <a:lnSpc>
                <a:spcPts val="1200"/>
              </a:lnSpc>
              <a:buSzPct val="100000"/>
              <a:buChar char="•"/>
            </a:pPr>
            <a:r>
              <a:rPr lang="en-US" sz="674" dirty="0">
                <a:solidFill>
                  <a:srgbClr val="E6F1FF"/>
                </a:solidFill>
                <a:latin typeface="Open Sans" pitchFamily="34" charset="0"/>
                <a:ea typeface="Open Sans" pitchFamily="34" charset="-122"/>
                <a:cs typeface="Open Sans" pitchFamily="34" charset="-120"/>
              </a:rPr>
              <a:t>Inexistência de vínculo empregatício.</a:t>
            </a:r>
            <a:endParaRPr lang="en-US" sz="674" dirty="0"/>
          </a:p>
        </p:txBody>
      </p:sp>
      <p:sp>
        <p:nvSpPr>
          <p:cNvPr id="18" name="Text 14"/>
          <p:cNvSpPr/>
          <p:nvPr/>
        </p:nvSpPr>
        <p:spPr>
          <a:xfrm>
            <a:off x="714375" y="2899246"/>
            <a:ext cx="2205047" cy="148568"/>
          </a:xfrm>
          <a:prstGeom prst="rect">
            <a:avLst/>
          </a:prstGeom>
          <a:noFill/>
          <a:ln/>
        </p:spPr>
        <p:txBody>
          <a:bodyPr wrap="none" lIns="0" tIns="0" rIns="0" bIns="0" rtlCol="0" anchor="t">
            <a:spAutoFit/>
          </a:bodyPr>
          <a:lstStyle/>
          <a:p>
            <a:pPr marL="127000" indent="-127000" algn="l">
              <a:lnSpc>
                <a:spcPts val="1200"/>
              </a:lnSpc>
              <a:buSzPct val="100000"/>
              <a:buChar char="•"/>
            </a:pPr>
            <a:r>
              <a:rPr lang="en-US" sz="674" dirty="0">
                <a:solidFill>
                  <a:srgbClr val="E6F1FF"/>
                </a:solidFill>
                <a:latin typeface="Open Sans" pitchFamily="34" charset="0"/>
                <a:ea typeface="Open Sans" pitchFamily="34" charset="-122"/>
                <a:cs typeface="Open Sans" pitchFamily="34" charset="-120"/>
              </a:rPr>
              <a:t>Ausência de subordinação jurídica.</a:t>
            </a:r>
            <a:endParaRPr lang="en-US" sz="674" dirty="0"/>
          </a:p>
        </p:txBody>
      </p:sp>
      <p:sp>
        <p:nvSpPr>
          <p:cNvPr id="19" name="Text 15"/>
          <p:cNvSpPr/>
          <p:nvPr/>
        </p:nvSpPr>
        <p:spPr>
          <a:xfrm>
            <a:off x="571500" y="3129967"/>
            <a:ext cx="1200150" cy="126802"/>
          </a:xfrm>
          <a:prstGeom prst="rect">
            <a:avLst/>
          </a:prstGeom>
          <a:noFill/>
          <a:ln/>
        </p:spPr>
        <p:txBody>
          <a:bodyPr wrap="none" lIns="0" tIns="0" rIns="0" bIns="0" rtlCol="0" anchor="t">
            <a:spAutoFit/>
          </a:bodyPr>
          <a:lstStyle/>
          <a:p>
            <a:pPr marL="0" indent="0" algn="l">
              <a:lnSpc>
                <a:spcPts val="1200"/>
              </a:lnSpc>
              <a:buNone/>
            </a:pPr>
            <a:r>
              <a:rPr lang="en-US" sz="634" b="1" dirty="0">
                <a:solidFill>
                  <a:srgbClr val="10A37F"/>
                </a:solidFill>
                <a:latin typeface="Open Sans" pitchFamily="34" charset="0"/>
                <a:ea typeface="Open Sans" pitchFamily="34" charset="-122"/>
                <a:cs typeface="Open Sans" pitchFamily="34" charset="-120"/>
              </a:rPr>
              <a:t>2. Argumentos Refutados:</a:t>
            </a:r>
            <a:endParaRPr lang="en-US" sz="634" dirty="0"/>
          </a:p>
        </p:txBody>
      </p:sp>
      <p:sp>
        <p:nvSpPr>
          <p:cNvPr id="20" name="Text 16"/>
          <p:cNvSpPr/>
          <p:nvPr/>
        </p:nvSpPr>
        <p:spPr>
          <a:xfrm>
            <a:off x="714375" y="3267819"/>
            <a:ext cx="2205047" cy="148568"/>
          </a:xfrm>
          <a:prstGeom prst="rect">
            <a:avLst/>
          </a:prstGeom>
          <a:noFill/>
          <a:ln/>
        </p:spPr>
        <p:txBody>
          <a:bodyPr wrap="none" lIns="0" tIns="0" rIns="0" bIns="0" rtlCol="0" anchor="t">
            <a:spAutoFit/>
          </a:bodyPr>
          <a:lstStyle/>
          <a:p>
            <a:pPr marL="127000" indent="-127000" algn="l">
              <a:lnSpc>
                <a:spcPts val="1200"/>
              </a:lnSpc>
              <a:buSzPct val="100000"/>
              <a:buChar char="•"/>
            </a:pPr>
            <a:r>
              <a:rPr lang="en-US" sz="674" dirty="0">
                <a:solidFill>
                  <a:srgbClr val="E6F1FF"/>
                </a:solidFill>
                <a:latin typeface="Open Sans" pitchFamily="34" charset="0"/>
                <a:ea typeface="Open Sans" pitchFamily="34" charset="-122"/>
                <a:cs typeface="Open Sans" pitchFamily="34" charset="-120"/>
              </a:rPr>
              <a:t>Habitualidade na prestação.</a:t>
            </a:r>
            <a:endParaRPr lang="en-US" sz="674" dirty="0"/>
          </a:p>
        </p:txBody>
      </p:sp>
      <p:sp>
        <p:nvSpPr>
          <p:cNvPr id="21" name="Text 17"/>
          <p:cNvSpPr/>
          <p:nvPr/>
        </p:nvSpPr>
        <p:spPr>
          <a:xfrm>
            <a:off x="714375" y="3452106"/>
            <a:ext cx="2205047" cy="148568"/>
          </a:xfrm>
          <a:prstGeom prst="rect">
            <a:avLst/>
          </a:prstGeom>
          <a:noFill/>
          <a:ln/>
        </p:spPr>
        <p:txBody>
          <a:bodyPr wrap="none" lIns="0" tIns="0" rIns="0" bIns="0" rtlCol="0" anchor="t">
            <a:spAutoFit/>
          </a:bodyPr>
          <a:lstStyle/>
          <a:p>
            <a:pPr marL="127000" indent="-127000" algn="l">
              <a:lnSpc>
                <a:spcPts val="1200"/>
              </a:lnSpc>
              <a:buSzPct val="100000"/>
              <a:buChar char="•"/>
            </a:pPr>
            <a:r>
              <a:rPr lang="en-US" sz="674" dirty="0">
                <a:solidFill>
                  <a:srgbClr val="E6F1FF"/>
                </a:solidFill>
                <a:latin typeface="Open Sans" pitchFamily="34" charset="0"/>
                <a:ea typeface="Open Sans" pitchFamily="34" charset="-122"/>
                <a:cs typeface="Open Sans" pitchFamily="34" charset="-120"/>
              </a:rPr>
              <a:t>Dependência econômica.</a:t>
            </a:r>
            <a:endParaRPr lang="en-US" sz="674" dirty="0"/>
          </a:p>
        </p:txBody>
      </p:sp>
      <p:sp>
        <p:nvSpPr>
          <p:cNvPr id="22" name="Text 18"/>
          <p:cNvSpPr/>
          <p:nvPr/>
        </p:nvSpPr>
        <p:spPr>
          <a:xfrm>
            <a:off x="571500" y="3682826"/>
            <a:ext cx="376833" cy="126802"/>
          </a:xfrm>
          <a:prstGeom prst="rect">
            <a:avLst/>
          </a:prstGeom>
          <a:noFill/>
          <a:ln/>
        </p:spPr>
        <p:txBody>
          <a:bodyPr wrap="none" lIns="0" tIns="0" rIns="0" bIns="0" rtlCol="0" anchor="t">
            <a:spAutoFit/>
          </a:bodyPr>
          <a:lstStyle/>
          <a:p>
            <a:pPr marL="0" indent="0" algn="l">
              <a:lnSpc>
                <a:spcPts val="1200"/>
              </a:lnSpc>
              <a:buNone/>
            </a:pPr>
            <a:r>
              <a:rPr lang="en-US" sz="634" b="1" dirty="0">
                <a:solidFill>
                  <a:srgbClr val="10A37F"/>
                </a:solidFill>
                <a:latin typeface="Open Sans" pitchFamily="34" charset="0"/>
                <a:ea typeface="Open Sans" pitchFamily="34" charset="-122"/>
                <a:cs typeface="Open Sans" pitchFamily="34" charset="-120"/>
              </a:rPr>
              <a:t>3. Valor:</a:t>
            </a:r>
            <a:endParaRPr lang="en-US" sz="634" dirty="0"/>
          </a:p>
        </p:txBody>
      </p:sp>
      <p:sp>
        <p:nvSpPr>
          <p:cNvPr id="23" name="Text 19"/>
          <p:cNvSpPr/>
          <p:nvPr/>
        </p:nvSpPr>
        <p:spPr>
          <a:xfrm>
            <a:off x="948333" y="3682826"/>
            <a:ext cx="596503" cy="126802"/>
          </a:xfrm>
          <a:prstGeom prst="rect">
            <a:avLst/>
          </a:prstGeom>
          <a:noFill/>
          <a:ln/>
        </p:spPr>
        <p:txBody>
          <a:bodyPr wrap="none" lIns="0" tIns="0" rIns="0" bIns="0" rtlCol="0" anchor="t">
            <a:spAutoFit/>
          </a:bodyPr>
          <a:lstStyle/>
          <a:p>
            <a:pPr marL="0" indent="0" algn="l">
              <a:lnSpc>
                <a:spcPts val="1200"/>
              </a:lnSpc>
              <a:buNone/>
            </a:pPr>
            <a:r>
              <a:rPr lang="en-US" sz="674" dirty="0">
                <a:solidFill>
                  <a:srgbClr val="E6F1FF"/>
                </a:solidFill>
                <a:latin typeface="Open Sans" pitchFamily="34" charset="0"/>
                <a:ea typeface="Open Sans" pitchFamily="34" charset="-122"/>
                <a:cs typeface="Open Sans" pitchFamily="34" charset="-120"/>
              </a:rPr>
              <a:t>R$ 15.000,00.</a:t>
            </a:r>
            <a:endParaRPr lang="en-US" sz="674" dirty="0"/>
          </a:p>
        </p:txBody>
      </p:sp>
      <p:sp>
        <p:nvSpPr>
          <p:cNvPr id="24" name="Shape 20"/>
          <p:cNvSpPr/>
          <p:nvPr/>
        </p:nvSpPr>
        <p:spPr>
          <a:xfrm>
            <a:off x="428625" y="3963553"/>
            <a:ext cx="2633672" cy="255389"/>
          </a:xfrm>
          <a:prstGeom prst="rect">
            <a:avLst/>
          </a:prstGeom>
          <a:solidFill>
            <a:srgbClr val="10A37F"/>
          </a:solidFill>
          <a:ln/>
        </p:spPr>
        <p:txBody>
          <a:bodyPr/>
          <a:lstStyle/>
          <a:p>
            <a:endParaRPr lang="pt-BR"/>
          </a:p>
        </p:txBody>
      </p:sp>
      <p:sp>
        <p:nvSpPr>
          <p:cNvPr id="25" name="Text 21"/>
          <p:cNvSpPr/>
          <p:nvPr/>
        </p:nvSpPr>
        <p:spPr>
          <a:xfrm>
            <a:off x="428625" y="3963553"/>
            <a:ext cx="2633672" cy="255389"/>
          </a:xfrm>
          <a:prstGeom prst="rect">
            <a:avLst/>
          </a:prstGeom>
          <a:noFill/>
          <a:ln/>
        </p:spPr>
        <p:txBody>
          <a:bodyPr wrap="square" lIns="85090" tIns="85090" rIns="85090" bIns="85090" rtlCol="0" anchor="t">
            <a:spAutoFit/>
          </a:bodyPr>
          <a:lstStyle/>
          <a:p>
            <a:pPr marL="0" indent="0" algn="ctr">
              <a:lnSpc>
                <a:spcPts val="800"/>
              </a:lnSpc>
              <a:buNone/>
            </a:pPr>
            <a:r>
              <a:rPr lang="en-US" sz="584" b="1" dirty="0">
                <a:solidFill>
                  <a:srgbClr val="0A192F"/>
                </a:solidFill>
                <a:latin typeface="Roboto Mono" pitchFamily="34" charset="0"/>
                <a:ea typeface="Roboto Mono" pitchFamily="34" charset="-122"/>
                <a:cs typeface="Roboto Mono" pitchFamily="34" charset="-120"/>
              </a:rPr>
              <a:t>MELHOR ESTRUTURA</a:t>
            </a:r>
            <a:endParaRPr lang="en-US" sz="584" dirty="0"/>
          </a:p>
        </p:txBody>
      </p:sp>
      <p:sp>
        <p:nvSpPr>
          <p:cNvPr id="26" name="Shape 22"/>
          <p:cNvSpPr/>
          <p:nvPr/>
        </p:nvSpPr>
        <p:spPr>
          <a:xfrm>
            <a:off x="3240891" y="2052042"/>
            <a:ext cx="2647959" cy="2166900"/>
          </a:xfrm>
          <a:prstGeom prst="rect">
            <a:avLst/>
          </a:prstGeom>
          <a:solidFill>
            <a:srgbClr val="FFFFFF">
              <a:alpha val="3000"/>
            </a:srgbClr>
          </a:solidFill>
          <a:ln w="9144">
            <a:solidFill>
              <a:srgbClr val="FFFFFF">
                <a:alpha val="5000"/>
              </a:srgbClr>
            </a:solidFill>
            <a:prstDash val="solid"/>
          </a:ln>
        </p:spPr>
        <p:txBody>
          <a:bodyPr/>
          <a:lstStyle/>
          <a:p>
            <a:endParaRPr lang="pt-BR"/>
          </a:p>
        </p:txBody>
      </p:sp>
      <p:sp>
        <p:nvSpPr>
          <p:cNvPr id="27" name="Shape 23"/>
          <p:cNvSpPr/>
          <p:nvPr/>
        </p:nvSpPr>
        <p:spPr>
          <a:xfrm>
            <a:off x="3245634" y="2052042"/>
            <a:ext cx="2638416" cy="385763"/>
          </a:xfrm>
          <a:prstGeom prst="rect">
            <a:avLst/>
          </a:prstGeom>
          <a:solidFill>
            <a:srgbClr val="D97757">
              <a:alpha val="20000"/>
            </a:srgbClr>
          </a:solidFill>
          <a:ln/>
        </p:spPr>
        <p:txBody>
          <a:bodyPr/>
          <a:lstStyle/>
          <a:p>
            <a:endParaRPr lang="pt-BR"/>
          </a:p>
        </p:txBody>
      </p:sp>
      <p:sp>
        <p:nvSpPr>
          <p:cNvPr id="28" name="Shape 24"/>
          <p:cNvSpPr/>
          <p:nvPr/>
        </p:nvSpPr>
        <p:spPr>
          <a:xfrm>
            <a:off x="3245634" y="2423517"/>
            <a:ext cx="2638416" cy="14288"/>
          </a:xfrm>
          <a:prstGeom prst="rect">
            <a:avLst/>
          </a:prstGeom>
          <a:solidFill>
            <a:srgbClr val="D97757"/>
          </a:solidFill>
          <a:ln/>
        </p:spPr>
        <p:txBody>
          <a:bodyPr/>
          <a:lstStyle/>
          <a:p>
            <a:endParaRPr lang="pt-BR"/>
          </a:p>
        </p:txBody>
      </p:sp>
      <p:pic>
        <p:nvPicPr>
          <p:cNvPr id="29" name="Image 2" descr="preencoded.png"/>
          <p:cNvPicPr>
            <a:picLocks noChangeAspect="1"/>
          </p:cNvPicPr>
          <p:nvPr/>
        </p:nvPicPr>
        <p:blipFill>
          <a:blip r:embed="rId4"/>
          <a:stretch>
            <a:fillRect/>
          </a:stretch>
        </p:blipFill>
        <p:spPr>
          <a:xfrm>
            <a:off x="3971897" y="2173486"/>
            <a:ext cx="128588" cy="128588"/>
          </a:xfrm>
          <a:prstGeom prst="rect">
            <a:avLst/>
          </a:prstGeom>
        </p:spPr>
      </p:pic>
      <p:sp>
        <p:nvSpPr>
          <p:cNvPr id="30" name="Text 25"/>
          <p:cNvSpPr/>
          <p:nvPr/>
        </p:nvSpPr>
        <p:spPr>
          <a:xfrm>
            <a:off x="4171922" y="2159198"/>
            <a:ext cx="985838" cy="157163"/>
          </a:xfrm>
          <a:prstGeom prst="rect">
            <a:avLst/>
          </a:prstGeom>
          <a:noFill/>
          <a:ln/>
        </p:spPr>
        <p:txBody>
          <a:bodyPr wrap="none" lIns="0" tIns="0" rIns="0" bIns="0" rtlCol="0" anchor="t">
            <a:spAutoFit/>
          </a:bodyPr>
          <a:lstStyle/>
          <a:p>
            <a:pPr marL="0" indent="0" algn="l">
              <a:lnSpc>
                <a:spcPts val="1200"/>
              </a:lnSpc>
              <a:buNone/>
            </a:pPr>
            <a:r>
              <a:rPr lang="en-US" sz="885" b="1" dirty="0">
                <a:solidFill>
                  <a:srgbClr val="FFFFFF"/>
                </a:solidFill>
                <a:latin typeface="Montserrat" pitchFamily="34" charset="0"/>
                <a:ea typeface="Montserrat" pitchFamily="34" charset="-122"/>
                <a:cs typeface="Montserrat" pitchFamily="34" charset="-120"/>
              </a:rPr>
              <a:t>Claude Sonnet 4.6</a:t>
            </a:r>
            <a:endParaRPr lang="en-US" sz="885" dirty="0"/>
          </a:p>
        </p:txBody>
      </p:sp>
      <p:sp>
        <p:nvSpPr>
          <p:cNvPr id="31" name="Shape 26"/>
          <p:cNvSpPr/>
          <p:nvPr/>
        </p:nvSpPr>
        <p:spPr>
          <a:xfrm>
            <a:off x="3245634" y="2423517"/>
            <a:ext cx="2638416" cy="1540036"/>
          </a:xfrm>
          <a:prstGeom prst="rect">
            <a:avLst/>
          </a:prstGeom>
          <a:solidFill>
            <a:srgbClr val="000000">
              <a:alpha val="20000"/>
            </a:srgbClr>
          </a:solidFill>
          <a:ln/>
        </p:spPr>
        <p:txBody>
          <a:bodyPr/>
          <a:lstStyle/>
          <a:p>
            <a:endParaRPr lang="pt-BR"/>
          </a:p>
        </p:txBody>
      </p:sp>
      <p:sp>
        <p:nvSpPr>
          <p:cNvPr id="32" name="Text 27"/>
          <p:cNvSpPr/>
          <p:nvPr/>
        </p:nvSpPr>
        <p:spPr>
          <a:xfrm>
            <a:off x="3388509" y="2566392"/>
            <a:ext cx="2352666" cy="445703"/>
          </a:xfrm>
          <a:prstGeom prst="rect">
            <a:avLst/>
          </a:prstGeom>
          <a:noFill/>
          <a:ln/>
        </p:spPr>
        <p:txBody>
          <a:bodyPr wrap="square" lIns="0" tIns="0" rIns="0" bIns="0" rtlCol="0" anchor="t">
            <a:spAutoFit/>
          </a:bodyPr>
          <a:lstStyle/>
          <a:p>
            <a:pPr marL="0" indent="0" algn="just">
              <a:lnSpc>
                <a:spcPts val="1200"/>
              </a:lnSpc>
              <a:buNone/>
            </a:pPr>
            <a:r>
              <a:rPr lang="en-US" sz="674" dirty="0">
                <a:solidFill>
                  <a:srgbClr val="E6F1FF"/>
                </a:solidFill>
                <a:latin typeface="Merriweather" pitchFamily="34" charset="0"/>
                <a:ea typeface="Merriweather" pitchFamily="34" charset="-122"/>
                <a:cs typeface="Merriweather" pitchFamily="34" charset="-120"/>
              </a:rPr>
              <a:t>A Egrégia Turma, por unanimidade, firmou entendimento de que não se configuram os elementos fático-jurídicos da relação de emprego.</a:t>
            </a:r>
            <a:endParaRPr lang="en-US" sz="674" dirty="0"/>
          </a:p>
        </p:txBody>
      </p:sp>
      <p:sp>
        <p:nvSpPr>
          <p:cNvPr id="33" name="Text 28"/>
          <p:cNvSpPr/>
          <p:nvPr/>
        </p:nvSpPr>
        <p:spPr>
          <a:xfrm>
            <a:off x="3388509" y="3083533"/>
            <a:ext cx="2352666" cy="445703"/>
          </a:xfrm>
          <a:prstGeom prst="rect">
            <a:avLst/>
          </a:prstGeom>
          <a:noFill/>
          <a:ln/>
        </p:spPr>
        <p:txBody>
          <a:bodyPr wrap="square" lIns="0" tIns="0" rIns="0" bIns="0" rtlCol="0" anchor="t">
            <a:spAutoFit/>
          </a:bodyPr>
          <a:lstStyle/>
          <a:p>
            <a:pPr marL="0" indent="0" algn="just">
              <a:lnSpc>
                <a:spcPts val="1200"/>
              </a:lnSpc>
              <a:buNone/>
            </a:pPr>
            <a:r>
              <a:rPr lang="en-US" sz="674" dirty="0">
                <a:solidFill>
                  <a:srgbClr val="E6F1FF"/>
                </a:solidFill>
                <a:latin typeface="Merriweather" pitchFamily="34" charset="0"/>
                <a:ea typeface="Merriweather" pitchFamily="34" charset="-122"/>
                <a:cs typeface="Merriweather" pitchFamily="34" charset="-120"/>
              </a:rPr>
              <a:t>Destacou-se, com clareza solar, que a autonomia do prestador de serviços foi comprovada documentalmente, afastando a tese obreira.</a:t>
            </a:r>
            <a:endParaRPr lang="en-US" sz="674" dirty="0"/>
          </a:p>
        </p:txBody>
      </p:sp>
      <p:sp>
        <p:nvSpPr>
          <p:cNvPr id="34" name="Shape 29"/>
          <p:cNvSpPr/>
          <p:nvPr/>
        </p:nvSpPr>
        <p:spPr>
          <a:xfrm>
            <a:off x="3245634" y="3963553"/>
            <a:ext cx="2638416" cy="255389"/>
          </a:xfrm>
          <a:prstGeom prst="rect">
            <a:avLst/>
          </a:prstGeom>
          <a:solidFill>
            <a:srgbClr val="D97757"/>
          </a:solidFill>
          <a:ln/>
        </p:spPr>
        <p:txBody>
          <a:bodyPr/>
          <a:lstStyle/>
          <a:p>
            <a:endParaRPr lang="pt-BR"/>
          </a:p>
        </p:txBody>
      </p:sp>
      <p:sp>
        <p:nvSpPr>
          <p:cNvPr id="35" name="Text 30"/>
          <p:cNvSpPr/>
          <p:nvPr/>
        </p:nvSpPr>
        <p:spPr>
          <a:xfrm>
            <a:off x="3245634" y="3963553"/>
            <a:ext cx="2638416" cy="255389"/>
          </a:xfrm>
          <a:prstGeom prst="rect">
            <a:avLst/>
          </a:prstGeom>
          <a:noFill/>
          <a:ln/>
        </p:spPr>
        <p:txBody>
          <a:bodyPr wrap="square" lIns="85090" tIns="85090" rIns="85090" bIns="85090" rtlCol="0" anchor="t">
            <a:spAutoFit/>
          </a:bodyPr>
          <a:lstStyle/>
          <a:p>
            <a:pPr marL="0" indent="0" algn="ctr">
              <a:lnSpc>
                <a:spcPts val="800"/>
              </a:lnSpc>
              <a:buNone/>
            </a:pPr>
            <a:r>
              <a:rPr lang="en-US" sz="584" b="1" dirty="0">
                <a:solidFill>
                  <a:srgbClr val="0A192F"/>
                </a:solidFill>
                <a:latin typeface="Roboto Mono" pitchFamily="34" charset="0"/>
                <a:ea typeface="Roboto Mono" pitchFamily="34" charset="-122"/>
                <a:cs typeface="Roboto Mono" pitchFamily="34" charset="-120"/>
              </a:rPr>
              <a:t>MELHOR REDAÇÃO</a:t>
            </a:r>
            <a:endParaRPr lang="en-US" sz="584" dirty="0"/>
          </a:p>
        </p:txBody>
      </p:sp>
      <p:sp>
        <p:nvSpPr>
          <p:cNvPr id="36" name="Shape 31"/>
          <p:cNvSpPr/>
          <p:nvPr/>
        </p:nvSpPr>
        <p:spPr>
          <a:xfrm>
            <a:off x="6062644" y="2052042"/>
            <a:ext cx="2652703" cy="2166900"/>
          </a:xfrm>
          <a:prstGeom prst="rect">
            <a:avLst/>
          </a:prstGeom>
          <a:solidFill>
            <a:srgbClr val="FFFFFF">
              <a:alpha val="3000"/>
            </a:srgbClr>
          </a:solidFill>
          <a:ln w="9144">
            <a:solidFill>
              <a:srgbClr val="FFFFFF">
                <a:alpha val="5000"/>
              </a:srgbClr>
            </a:solidFill>
            <a:prstDash val="solid"/>
          </a:ln>
        </p:spPr>
        <p:txBody>
          <a:bodyPr/>
          <a:lstStyle/>
          <a:p>
            <a:endParaRPr lang="pt-BR"/>
          </a:p>
        </p:txBody>
      </p:sp>
      <p:sp>
        <p:nvSpPr>
          <p:cNvPr id="37" name="Shape 32"/>
          <p:cNvSpPr/>
          <p:nvPr/>
        </p:nvSpPr>
        <p:spPr>
          <a:xfrm>
            <a:off x="6072188" y="2052042"/>
            <a:ext cx="2643188" cy="385763"/>
          </a:xfrm>
          <a:prstGeom prst="rect">
            <a:avLst/>
          </a:prstGeom>
          <a:solidFill>
            <a:srgbClr val="4285F4">
              <a:alpha val="20000"/>
            </a:srgbClr>
          </a:solidFill>
          <a:ln/>
        </p:spPr>
        <p:txBody>
          <a:bodyPr/>
          <a:lstStyle/>
          <a:p>
            <a:endParaRPr lang="pt-BR"/>
          </a:p>
        </p:txBody>
      </p:sp>
      <p:sp>
        <p:nvSpPr>
          <p:cNvPr id="38" name="Shape 33"/>
          <p:cNvSpPr/>
          <p:nvPr/>
        </p:nvSpPr>
        <p:spPr>
          <a:xfrm>
            <a:off x="6072188" y="2423517"/>
            <a:ext cx="2643188" cy="14288"/>
          </a:xfrm>
          <a:prstGeom prst="rect">
            <a:avLst/>
          </a:prstGeom>
          <a:solidFill>
            <a:srgbClr val="4285F4"/>
          </a:solidFill>
          <a:ln/>
        </p:spPr>
        <p:txBody>
          <a:bodyPr/>
          <a:lstStyle/>
          <a:p>
            <a:endParaRPr lang="pt-BR"/>
          </a:p>
        </p:txBody>
      </p:sp>
      <p:pic>
        <p:nvPicPr>
          <p:cNvPr id="39" name="Image 3" descr="preencoded.png"/>
          <p:cNvPicPr>
            <a:picLocks noChangeAspect="1"/>
          </p:cNvPicPr>
          <p:nvPr/>
        </p:nvPicPr>
        <p:blipFill>
          <a:blip r:embed="rId5"/>
          <a:stretch>
            <a:fillRect/>
          </a:stretch>
        </p:blipFill>
        <p:spPr>
          <a:xfrm>
            <a:off x="6804422" y="2173486"/>
            <a:ext cx="144661" cy="128588"/>
          </a:xfrm>
          <a:prstGeom prst="rect">
            <a:avLst/>
          </a:prstGeom>
        </p:spPr>
      </p:pic>
      <p:sp>
        <p:nvSpPr>
          <p:cNvPr id="40" name="Text 34"/>
          <p:cNvSpPr/>
          <p:nvPr/>
        </p:nvSpPr>
        <p:spPr>
          <a:xfrm>
            <a:off x="7020520" y="2159198"/>
            <a:ext cx="962620" cy="157163"/>
          </a:xfrm>
          <a:prstGeom prst="rect">
            <a:avLst/>
          </a:prstGeom>
          <a:noFill/>
          <a:ln/>
        </p:spPr>
        <p:txBody>
          <a:bodyPr wrap="none" lIns="0" tIns="0" rIns="0" bIns="0" rtlCol="0" anchor="t">
            <a:spAutoFit/>
          </a:bodyPr>
          <a:lstStyle/>
          <a:p>
            <a:pPr marL="0" indent="0" algn="l">
              <a:lnSpc>
                <a:spcPts val="1200"/>
              </a:lnSpc>
              <a:buNone/>
            </a:pPr>
            <a:r>
              <a:rPr lang="en-US" sz="885" b="1" dirty="0">
                <a:solidFill>
                  <a:srgbClr val="FFFFFF"/>
                </a:solidFill>
                <a:latin typeface="Montserrat" pitchFamily="34" charset="0"/>
                <a:ea typeface="Montserrat" pitchFamily="34" charset="-122"/>
                <a:cs typeface="Montserrat" pitchFamily="34" charset="-120"/>
              </a:rPr>
              <a:t>Gemini 3.1 Pro</a:t>
            </a:r>
            <a:endParaRPr lang="en-US" sz="885" dirty="0"/>
          </a:p>
        </p:txBody>
      </p:sp>
      <p:sp>
        <p:nvSpPr>
          <p:cNvPr id="41" name="Shape 35"/>
          <p:cNvSpPr/>
          <p:nvPr/>
        </p:nvSpPr>
        <p:spPr>
          <a:xfrm>
            <a:off x="6072188" y="2423517"/>
            <a:ext cx="2643188" cy="1540036"/>
          </a:xfrm>
          <a:prstGeom prst="rect">
            <a:avLst/>
          </a:prstGeom>
          <a:solidFill>
            <a:srgbClr val="000000">
              <a:alpha val="20000"/>
            </a:srgbClr>
          </a:solidFill>
          <a:ln/>
        </p:spPr>
        <p:txBody>
          <a:bodyPr/>
          <a:lstStyle/>
          <a:p>
            <a:endParaRPr lang="pt-BR"/>
          </a:p>
        </p:txBody>
      </p:sp>
      <p:sp>
        <p:nvSpPr>
          <p:cNvPr id="42" name="Text 36"/>
          <p:cNvSpPr/>
          <p:nvPr/>
        </p:nvSpPr>
        <p:spPr>
          <a:xfrm>
            <a:off x="6215063" y="2602111"/>
            <a:ext cx="619720" cy="148568"/>
          </a:xfrm>
          <a:prstGeom prst="rect">
            <a:avLst/>
          </a:prstGeom>
          <a:noFill/>
          <a:ln/>
        </p:spPr>
        <p:txBody>
          <a:bodyPr wrap="none" lIns="0" tIns="0" rIns="0" bIns="0" rtlCol="0" anchor="t">
            <a:spAutoFit/>
          </a:bodyPr>
          <a:lstStyle/>
          <a:p>
            <a:pPr marL="0" indent="0" algn="l">
              <a:lnSpc>
                <a:spcPts val="1200"/>
              </a:lnSpc>
              <a:buNone/>
            </a:pPr>
            <a:r>
              <a:rPr lang="en-US" sz="634" b="1" dirty="0">
                <a:solidFill>
                  <a:srgbClr val="4285F4"/>
                </a:solidFill>
                <a:latin typeface="Open Sans" pitchFamily="34" charset="0"/>
                <a:ea typeface="Open Sans" pitchFamily="34" charset="-122"/>
                <a:cs typeface="Open Sans" pitchFamily="34" charset="-120"/>
              </a:rPr>
              <a:t>Data do Fato:</a:t>
            </a:r>
            <a:endParaRPr lang="en-US" sz="634" dirty="0"/>
          </a:p>
        </p:txBody>
      </p:sp>
      <p:sp>
        <p:nvSpPr>
          <p:cNvPr id="43" name="Text 37"/>
          <p:cNvSpPr/>
          <p:nvPr/>
        </p:nvSpPr>
        <p:spPr>
          <a:xfrm>
            <a:off x="7752755" y="2602111"/>
            <a:ext cx="819745" cy="148568"/>
          </a:xfrm>
          <a:prstGeom prst="rect">
            <a:avLst/>
          </a:prstGeom>
          <a:noFill/>
          <a:ln/>
        </p:spPr>
        <p:txBody>
          <a:bodyPr wrap="none" lIns="0" tIns="0" rIns="0" bIns="0" rtlCol="0" anchor="t">
            <a:spAutoFit/>
          </a:bodyPr>
          <a:lstStyle/>
          <a:p>
            <a:pPr marL="0" indent="0" algn="l">
              <a:lnSpc>
                <a:spcPts val="1200"/>
              </a:lnSpc>
              <a:buNone/>
            </a:pPr>
            <a:r>
              <a:rPr lang="en-US" sz="674" dirty="0">
                <a:solidFill>
                  <a:srgbClr val="E6F1FF"/>
                </a:solidFill>
                <a:latin typeface="Open Sans" pitchFamily="34" charset="0"/>
                <a:ea typeface="Open Sans" pitchFamily="34" charset="-122"/>
                <a:cs typeface="Open Sans" pitchFamily="34" charset="-120"/>
              </a:rPr>
              <a:t>12/05/2023 (Pág. 4)</a:t>
            </a:r>
            <a:endParaRPr lang="en-US" sz="674" dirty="0"/>
          </a:p>
        </p:txBody>
      </p:sp>
      <p:sp>
        <p:nvSpPr>
          <p:cNvPr id="44" name="Text 38"/>
          <p:cNvSpPr/>
          <p:nvPr/>
        </p:nvSpPr>
        <p:spPr>
          <a:xfrm>
            <a:off x="6215063" y="2829260"/>
            <a:ext cx="685800" cy="148568"/>
          </a:xfrm>
          <a:prstGeom prst="rect">
            <a:avLst/>
          </a:prstGeom>
          <a:noFill/>
          <a:ln/>
        </p:spPr>
        <p:txBody>
          <a:bodyPr wrap="none" lIns="0" tIns="0" rIns="0" bIns="0" rtlCol="0" anchor="t">
            <a:spAutoFit/>
          </a:bodyPr>
          <a:lstStyle/>
          <a:p>
            <a:pPr marL="0" indent="0" algn="l">
              <a:lnSpc>
                <a:spcPts val="1200"/>
              </a:lnSpc>
              <a:buNone/>
            </a:pPr>
            <a:r>
              <a:rPr lang="en-US" sz="634" b="1" dirty="0">
                <a:solidFill>
                  <a:srgbClr val="4285F4"/>
                </a:solidFill>
                <a:latin typeface="Open Sans" pitchFamily="34" charset="0"/>
                <a:ea typeface="Open Sans" pitchFamily="34" charset="-122"/>
                <a:cs typeface="Open Sans" pitchFamily="34" charset="-120"/>
              </a:rPr>
              <a:t>Testemunha 1:</a:t>
            </a:r>
            <a:endParaRPr lang="en-US" sz="634" dirty="0"/>
          </a:p>
        </p:txBody>
      </p:sp>
      <p:sp>
        <p:nvSpPr>
          <p:cNvPr id="45" name="Text 39"/>
          <p:cNvSpPr/>
          <p:nvPr/>
        </p:nvSpPr>
        <p:spPr>
          <a:xfrm>
            <a:off x="7797403" y="2829260"/>
            <a:ext cx="775097" cy="148568"/>
          </a:xfrm>
          <a:prstGeom prst="rect">
            <a:avLst/>
          </a:prstGeom>
          <a:noFill/>
          <a:ln/>
        </p:spPr>
        <p:txBody>
          <a:bodyPr wrap="none" lIns="0" tIns="0" rIns="0" bIns="0" rtlCol="0" anchor="t">
            <a:spAutoFit/>
          </a:bodyPr>
          <a:lstStyle/>
          <a:p>
            <a:pPr marL="0" indent="0" algn="l">
              <a:lnSpc>
                <a:spcPts val="1200"/>
              </a:lnSpc>
              <a:buNone/>
            </a:pPr>
            <a:r>
              <a:rPr lang="en-US" sz="674" dirty="0">
                <a:solidFill>
                  <a:srgbClr val="E6F1FF"/>
                </a:solidFill>
                <a:latin typeface="Open Sans" pitchFamily="34" charset="0"/>
                <a:ea typeface="Open Sans" pitchFamily="34" charset="-122"/>
                <a:cs typeface="Open Sans" pitchFamily="34" charset="-120"/>
              </a:rPr>
              <a:t>João Silva (Pág. 12)</a:t>
            </a:r>
            <a:endParaRPr lang="en-US" sz="674" dirty="0"/>
          </a:p>
        </p:txBody>
      </p:sp>
      <p:sp>
        <p:nvSpPr>
          <p:cNvPr id="46" name="Text 40"/>
          <p:cNvSpPr/>
          <p:nvPr/>
        </p:nvSpPr>
        <p:spPr>
          <a:xfrm>
            <a:off x="6215063" y="3056409"/>
            <a:ext cx="532209" cy="148568"/>
          </a:xfrm>
          <a:prstGeom prst="rect">
            <a:avLst/>
          </a:prstGeom>
          <a:noFill/>
          <a:ln/>
        </p:spPr>
        <p:txBody>
          <a:bodyPr wrap="none" lIns="0" tIns="0" rIns="0" bIns="0" rtlCol="0" anchor="t">
            <a:spAutoFit/>
          </a:bodyPr>
          <a:lstStyle/>
          <a:p>
            <a:pPr marL="0" indent="0" algn="l">
              <a:lnSpc>
                <a:spcPts val="1200"/>
              </a:lnSpc>
              <a:buNone/>
            </a:pPr>
            <a:r>
              <a:rPr lang="en-US" sz="634" b="1" dirty="0">
                <a:solidFill>
                  <a:srgbClr val="4285F4"/>
                </a:solidFill>
                <a:latin typeface="Open Sans" pitchFamily="34" charset="0"/>
                <a:ea typeface="Open Sans" pitchFamily="34" charset="-122"/>
                <a:cs typeface="Open Sans" pitchFamily="34" charset="-120"/>
              </a:rPr>
              <a:t>Citação Lei:</a:t>
            </a:r>
            <a:endParaRPr lang="en-US" sz="634" dirty="0"/>
          </a:p>
        </p:txBody>
      </p:sp>
      <p:sp>
        <p:nvSpPr>
          <p:cNvPr id="47" name="Text 41"/>
          <p:cNvSpPr/>
          <p:nvPr/>
        </p:nvSpPr>
        <p:spPr>
          <a:xfrm>
            <a:off x="7758113" y="3056409"/>
            <a:ext cx="814388" cy="148568"/>
          </a:xfrm>
          <a:prstGeom prst="rect">
            <a:avLst/>
          </a:prstGeom>
          <a:noFill/>
          <a:ln/>
        </p:spPr>
        <p:txBody>
          <a:bodyPr wrap="none" lIns="0" tIns="0" rIns="0" bIns="0" rtlCol="0" anchor="t">
            <a:spAutoFit/>
          </a:bodyPr>
          <a:lstStyle/>
          <a:p>
            <a:pPr marL="0" indent="0" algn="l">
              <a:lnSpc>
                <a:spcPts val="1200"/>
              </a:lnSpc>
              <a:buNone/>
            </a:pPr>
            <a:r>
              <a:rPr lang="en-US" sz="674" dirty="0">
                <a:solidFill>
                  <a:srgbClr val="E6F1FF"/>
                </a:solidFill>
                <a:latin typeface="Open Sans" pitchFamily="34" charset="0"/>
                <a:ea typeface="Open Sans" pitchFamily="34" charset="-122"/>
                <a:cs typeface="Open Sans" pitchFamily="34" charset="-120"/>
              </a:rPr>
              <a:t>Art. 3º CLT (Pág. 45)</a:t>
            </a:r>
            <a:endParaRPr lang="en-US" sz="674" dirty="0"/>
          </a:p>
        </p:txBody>
      </p:sp>
      <p:sp>
        <p:nvSpPr>
          <p:cNvPr id="48" name="Text 42"/>
          <p:cNvSpPr/>
          <p:nvPr/>
        </p:nvSpPr>
        <p:spPr>
          <a:xfrm>
            <a:off x="6215063" y="3283558"/>
            <a:ext cx="532209" cy="148568"/>
          </a:xfrm>
          <a:prstGeom prst="rect">
            <a:avLst/>
          </a:prstGeom>
          <a:noFill/>
          <a:ln/>
        </p:spPr>
        <p:txBody>
          <a:bodyPr wrap="none" lIns="0" tIns="0" rIns="0" bIns="0" rtlCol="0" anchor="t">
            <a:spAutoFit/>
          </a:bodyPr>
          <a:lstStyle/>
          <a:p>
            <a:pPr marL="0" indent="0" algn="l">
              <a:lnSpc>
                <a:spcPts val="1200"/>
              </a:lnSpc>
              <a:buNone/>
            </a:pPr>
            <a:r>
              <a:rPr lang="en-US" sz="634" b="1" dirty="0">
                <a:solidFill>
                  <a:srgbClr val="4285F4"/>
                </a:solidFill>
                <a:latin typeface="Open Sans" pitchFamily="34" charset="0"/>
                <a:ea typeface="Open Sans" pitchFamily="34" charset="-122"/>
                <a:cs typeface="Open Sans" pitchFamily="34" charset="-120"/>
              </a:rPr>
              <a:t>Valor Total:</a:t>
            </a:r>
            <a:endParaRPr lang="en-US" sz="634" dirty="0"/>
          </a:p>
        </p:txBody>
      </p:sp>
      <p:sp>
        <p:nvSpPr>
          <p:cNvPr id="49" name="Text 43"/>
          <p:cNvSpPr/>
          <p:nvPr/>
        </p:nvSpPr>
        <p:spPr>
          <a:xfrm>
            <a:off x="8022431" y="3283558"/>
            <a:ext cx="550069" cy="148568"/>
          </a:xfrm>
          <a:prstGeom prst="rect">
            <a:avLst/>
          </a:prstGeom>
          <a:noFill/>
          <a:ln/>
        </p:spPr>
        <p:txBody>
          <a:bodyPr wrap="none" lIns="0" tIns="0" rIns="0" bIns="0" rtlCol="0" anchor="t">
            <a:spAutoFit/>
          </a:bodyPr>
          <a:lstStyle/>
          <a:p>
            <a:pPr marL="0" indent="0" algn="l">
              <a:lnSpc>
                <a:spcPts val="1200"/>
              </a:lnSpc>
              <a:buNone/>
            </a:pPr>
            <a:r>
              <a:rPr lang="en-US" sz="674" dirty="0">
                <a:solidFill>
                  <a:srgbClr val="E6F1FF"/>
                </a:solidFill>
                <a:latin typeface="Open Sans" pitchFamily="34" charset="0"/>
                <a:ea typeface="Open Sans" pitchFamily="34" charset="-122"/>
                <a:cs typeface="Open Sans" pitchFamily="34" charset="-120"/>
              </a:rPr>
              <a:t>R$ 15.432,90</a:t>
            </a:r>
            <a:endParaRPr lang="en-US" sz="674" dirty="0"/>
          </a:p>
        </p:txBody>
      </p:sp>
      <p:sp>
        <p:nvSpPr>
          <p:cNvPr id="50" name="Shape 44"/>
          <p:cNvSpPr/>
          <p:nvPr/>
        </p:nvSpPr>
        <p:spPr>
          <a:xfrm>
            <a:off x="6072188" y="3963553"/>
            <a:ext cx="2643188" cy="255389"/>
          </a:xfrm>
          <a:prstGeom prst="rect">
            <a:avLst/>
          </a:prstGeom>
          <a:solidFill>
            <a:srgbClr val="4285F4"/>
          </a:solidFill>
          <a:ln/>
        </p:spPr>
        <p:txBody>
          <a:bodyPr/>
          <a:lstStyle/>
          <a:p>
            <a:endParaRPr lang="pt-BR"/>
          </a:p>
        </p:txBody>
      </p:sp>
      <p:sp>
        <p:nvSpPr>
          <p:cNvPr id="51" name="Text 45"/>
          <p:cNvSpPr/>
          <p:nvPr/>
        </p:nvSpPr>
        <p:spPr>
          <a:xfrm>
            <a:off x="6072188" y="3963553"/>
            <a:ext cx="2643188" cy="255389"/>
          </a:xfrm>
          <a:prstGeom prst="rect">
            <a:avLst/>
          </a:prstGeom>
          <a:noFill/>
          <a:ln/>
        </p:spPr>
        <p:txBody>
          <a:bodyPr wrap="square" lIns="85090" tIns="85090" rIns="85090" bIns="85090" rtlCol="0" anchor="t">
            <a:spAutoFit/>
          </a:bodyPr>
          <a:lstStyle/>
          <a:p>
            <a:pPr marL="0" indent="0" algn="ctr">
              <a:lnSpc>
                <a:spcPts val="800"/>
              </a:lnSpc>
              <a:buNone/>
            </a:pPr>
            <a:r>
              <a:rPr lang="en-US" sz="584" b="1" dirty="0">
                <a:solidFill>
                  <a:srgbClr val="FFFFFF"/>
                </a:solidFill>
                <a:latin typeface="Roboto Mono" pitchFamily="34" charset="0"/>
                <a:ea typeface="Roboto Mono" pitchFamily="34" charset="-122"/>
                <a:cs typeface="Roboto Mono" pitchFamily="34" charset="-120"/>
              </a:rPr>
              <a:t>MELHOR EXTRAÇÃO</a:t>
            </a:r>
            <a:endParaRPr lang="en-US" sz="584" dirty="0"/>
          </a:p>
        </p:txBody>
      </p:sp>
      <p:sp>
        <p:nvSpPr>
          <p:cNvPr id="52" name="Shape 46"/>
          <p:cNvSpPr/>
          <p:nvPr/>
        </p:nvSpPr>
        <p:spPr>
          <a:xfrm>
            <a:off x="428625" y="4361817"/>
            <a:ext cx="8286750" cy="369689"/>
          </a:xfrm>
          <a:prstGeom prst="rect">
            <a:avLst/>
          </a:prstGeom>
          <a:solidFill>
            <a:srgbClr val="FFFFFF">
              <a:alpha val="5000"/>
            </a:srgbClr>
          </a:solidFill>
          <a:ln/>
        </p:spPr>
        <p:txBody>
          <a:bodyPr/>
          <a:lstStyle/>
          <a:p>
            <a:endParaRPr lang="pt-BR"/>
          </a:p>
        </p:txBody>
      </p:sp>
      <p:pic>
        <p:nvPicPr>
          <p:cNvPr id="53" name="Image 4" descr="preencoded.png"/>
          <p:cNvPicPr>
            <a:picLocks noChangeAspect="1"/>
          </p:cNvPicPr>
          <p:nvPr/>
        </p:nvPicPr>
        <p:blipFill>
          <a:blip r:embed="rId6"/>
          <a:stretch>
            <a:fillRect/>
          </a:stretch>
        </p:blipFill>
        <p:spPr>
          <a:xfrm>
            <a:off x="1872555" y="4490405"/>
            <a:ext cx="85725" cy="114300"/>
          </a:xfrm>
          <a:prstGeom prst="rect">
            <a:avLst/>
          </a:prstGeom>
        </p:spPr>
      </p:pic>
      <p:sp>
        <p:nvSpPr>
          <p:cNvPr id="54" name="Text 47"/>
          <p:cNvSpPr/>
          <p:nvPr/>
        </p:nvSpPr>
        <p:spPr>
          <a:xfrm>
            <a:off x="2060079" y="4468974"/>
            <a:ext cx="619720" cy="155377"/>
          </a:xfrm>
          <a:prstGeom prst="rect">
            <a:avLst/>
          </a:prstGeom>
          <a:noFill/>
          <a:ln/>
        </p:spPr>
        <p:txBody>
          <a:bodyPr wrap="none" lIns="0" tIns="0" rIns="0" bIns="0" rtlCol="0" anchor="t">
            <a:spAutoFit/>
          </a:bodyPr>
          <a:lstStyle/>
          <a:p>
            <a:pPr marL="0" indent="0" algn="ctr">
              <a:lnSpc>
                <a:spcPts val="1100"/>
              </a:lnSpc>
              <a:buNone/>
            </a:pPr>
            <a:r>
              <a:rPr lang="en-US" sz="784" b="1" dirty="0">
                <a:solidFill>
                  <a:srgbClr val="A8B2D1"/>
                </a:solidFill>
                <a:latin typeface="Open Sans" pitchFamily="34" charset="0"/>
                <a:ea typeface="Open Sans" pitchFamily="34" charset="-122"/>
                <a:cs typeface="Open Sans" pitchFamily="34" charset="-120"/>
              </a:rPr>
              <a:t>Conclusão:</a:t>
            </a:r>
            <a:endParaRPr lang="en-US" sz="784" dirty="0"/>
          </a:p>
        </p:txBody>
      </p:sp>
      <p:sp>
        <p:nvSpPr>
          <p:cNvPr id="55" name="Text 48"/>
          <p:cNvSpPr/>
          <p:nvPr/>
        </p:nvSpPr>
        <p:spPr>
          <a:xfrm>
            <a:off x="2679799" y="4468974"/>
            <a:ext cx="4591645" cy="155377"/>
          </a:xfrm>
          <a:prstGeom prst="rect">
            <a:avLst/>
          </a:prstGeom>
          <a:noFill/>
          <a:ln/>
        </p:spPr>
        <p:txBody>
          <a:bodyPr wrap="none" lIns="0" tIns="0" rIns="0" bIns="0" rtlCol="0" anchor="t">
            <a:spAutoFit/>
          </a:bodyPr>
          <a:lstStyle/>
          <a:p>
            <a:pPr marL="0" indent="0" algn="ctr">
              <a:lnSpc>
                <a:spcPts val="1100"/>
              </a:lnSpc>
              <a:buNone/>
            </a:pPr>
            <a:r>
              <a:rPr lang="en-US" sz="834" dirty="0">
                <a:solidFill>
                  <a:srgbClr val="A8B2D1"/>
                </a:solidFill>
                <a:latin typeface="Open Sans" pitchFamily="34" charset="0"/>
                <a:ea typeface="Open Sans" pitchFamily="34" charset="-122"/>
                <a:cs typeface="Open Sans" pitchFamily="34" charset="-120"/>
              </a:rPr>
              <a:t>Use GPT para estruturar, Claude para redigir com fluidez e Gemini para analisar grandes volumes.</a:t>
            </a:r>
            <a:endParaRPr lang="en-US" sz="834"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3" name="Shape 0"/>
          <p:cNvSpPr/>
          <p:nvPr/>
        </p:nvSpPr>
        <p:spPr>
          <a:xfrm>
            <a:off x="428625" y="428625"/>
            <a:ext cx="8286750" cy="664369"/>
          </a:xfrm>
          <a:prstGeom prst="rect">
            <a:avLst/>
          </a:prstGeom>
          <a:solidFill>
            <a:srgbClr val="000000">
              <a:alpha val="0"/>
            </a:srgbClr>
          </a:solidFill>
          <a:ln/>
        </p:spPr>
        <p:txBody>
          <a:bodyPr/>
          <a:lstStyle/>
          <a:p>
            <a:endParaRPr lang="pt-BR"/>
          </a:p>
        </p:txBody>
      </p:sp>
      <p:sp>
        <p:nvSpPr>
          <p:cNvPr id="4" name="Shape 1"/>
          <p:cNvSpPr/>
          <p:nvPr/>
        </p:nvSpPr>
        <p:spPr>
          <a:xfrm>
            <a:off x="428625" y="428625"/>
            <a:ext cx="28575" cy="664369"/>
          </a:xfrm>
          <a:prstGeom prst="rect">
            <a:avLst/>
          </a:prstGeom>
          <a:solidFill>
            <a:srgbClr val="64FFDA"/>
          </a:solidFill>
          <a:ln/>
        </p:spPr>
        <p:txBody>
          <a:bodyPr/>
          <a:lstStyle/>
          <a:p>
            <a:endParaRPr lang="pt-BR"/>
          </a:p>
        </p:txBody>
      </p:sp>
      <p:sp>
        <p:nvSpPr>
          <p:cNvPr id="5" name="Text 2"/>
          <p:cNvSpPr/>
          <p:nvPr/>
        </p:nvSpPr>
        <p:spPr>
          <a:xfrm>
            <a:off x="571500" y="428625"/>
            <a:ext cx="8143875" cy="366117"/>
          </a:xfrm>
          <a:prstGeom prst="rect">
            <a:avLst/>
          </a:prstGeom>
          <a:noFill/>
          <a:ln/>
        </p:spPr>
        <p:txBody>
          <a:bodyPr wrap="none" lIns="0" tIns="0" rIns="0" bIns="0" rtlCol="0" anchor="t">
            <a:spAutoFit/>
          </a:bodyPr>
          <a:lstStyle/>
          <a:p>
            <a:pPr marL="0" indent="0" algn="l">
              <a:lnSpc>
                <a:spcPts val="2800"/>
              </a:lnSpc>
              <a:buNone/>
            </a:pPr>
            <a:r>
              <a:rPr lang="en-US" sz="2121" b="1" dirty="0">
                <a:solidFill>
                  <a:srgbClr val="E6F1FF"/>
                </a:solidFill>
                <a:latin typeface="Montserrat" pitchFamily="34" charset="0"/>
                <a:ea typeface="Montserrat" pitchFamily="34" charset="-122"/>
                <a:cs typeface="Montserrat" pitchFamily="34" charset="-120"/>
              </a:rPr>
              <a:t>NLP: PROCESSAMENTO DE LINGUAGEM NATURAL</a:t>
            </a:r>
            <a:endParaRPr lang="en-US" sz="2121" dirty="0"/>
          </a:p>
        </p:txBody>
      </p:sp>
      <p:sp>
        <p:nvSpPr>
          <p:cNvPr id="6" name="Text 3"/>
          <p:cNvSpPr/>
          <p:nvPr/>
        </p:nvSpPr>
        <p:spPr>
          <a:xfrm>
            <a:off x="571500" y="866180"/>
            <a:ext cx="8143875" cy="226814"/>
          </a:xfrm>
          <a:prstGeom prst="rect">
            <a:avLst/>
          </a:prstGeom>
          <a:noFill/>
          <a:ln/>
        </p:spPr>
        <p:txBody>
          <a:bodyPr wrap="none" lIns="0" tIns="0" rIns="0" bIns="0" rtlCol="0" anchor="t">
            <a:spAutoFit/>
          </a:bodyPr>
          <a:lstStyle/>
          <a:p>
            <a:pPr marL="0" indent="0" algn="l">
              <a:lnSpc>
                <a:spcPts val="1600"/>
              </a:lnSpc>
              <a:buNone/>
            </a:pPr>
            <a:r>
              <a:rPr lang="en-US" sz="1269" dirty="0">
                <a:solidFill>
                  <a:srgbClr val="64FFDA"/>
                </a:solidFill>
                <a:latin typeface="Roboto Mono" pitchFamily="34" charset="0"/>
                <a:ea typeface="Roboto Mono" pitchFamily="34" charset="-122"/>
                <a:cs typeface="Roboto Mono" pitchFamily="34" charset="-120"/>
              </a:rPr>
              <a:t>Como a máquina entende leis</a:t>
            </a:r>
            <a:endParaRPr lang="en-US" sz="1269" dirty="0"/>
          </a:p>
        </p:txBody>
      </p:sp>
      <p:pic>
        <p:nvPicPr>
          <p:cNvPr id="7" name="Image 1" descr="preencoded.png"/>
          <p:cNvPicPr>
            <a:picLocks noChangeAspect="1"/>
          </p:cNvPicPr>
          <p:nvPr/>
        </p:nvPicPr>
        <p:blipFill>
          <a:blip r:embed="rId3"/>
          <a:stretch>
            <a:fillRect/>
          </a:stretch>
        </p:blipFill>
        <p:spPr>
          <a:xfrm>
            <a:off x="2251704" y="2100263"/>
            <a:ext cx="89297" cy="142875"/>
          </a:xfrm>
          <a:prstGeom prst="rect">
            <a:avLst/>
          </a:prstGeom>
        </p:spPr>
      </p:pic>
      <p:pic>
        <p:nvPicPr>
          <p:cNvPr id="8" name="Image 2" descr="preencoded.png"/>
          <p:cNvPicPr>
            <a:picLocks noChangeAspect="1"/>
          </p:cNvPicPr>
          <p:nvPr/>
        </p:nvPicPr>
        <p:blipFill>
          <a:blip r:embed="rId3"/>
          <a:stretch>
            <a:fillRect/>
          </a:stretch>
        </p:blipFill>
        <p:spPr>
          <a:xfrm>
            <a:off x="4323392" y="2100263"/>
            <a:ext cx="89297" cy="142875"/>
          </a:xfrm>
          <a:prstGeom prst="rect">
            <a:avLst/>
          </a:prstGeom>
        </p:spPr>
      </p:pic>
      <p:pic>
        <p:nvPicPr>
          <p:cNvPr id="9" name="Image 3" descr="preencoded.png"/>
          <p:cNvPicPr>
            <a:picLocks noChangeAspect="1"/>
          </p:cNvPicPr>
          <p:nvPr/>
        </p:nvPicPr>
        <p:blipFill>
          <a:blip r:embed="rId3"/>
          <a:stretch>
            <a:fillRect/>
          </a:stretch>
        </p:blipFill>
        <p:spPr>
          <a:xfrm>
            <a:off x="6395079" y="2100263"/>
            <a:ext cx="89297" cy="142875"/>
          </a:xfrm>
          <a:prstGeom prst="rect">
            <a:avLst/>
          </a:prstGeom>
        </p:spPr>
      </p:pic>
      <p:sp>
        <p:nvSpPr>
          <p:cNvPr id="10" name="Shape 4"/>
          <p:cNvSpPr/>
          <p:nvPr/>
        </p:nvSpPr>
        <p:spPr>
          <a:xfrm>
            <a:off x="785813" y="1807369"/>
            <a:ext cx="714375" cy="714375"/>
          </a:xfrm>
          <a:prstGeom prst="ellipse">
            <a:avLst/>
          </a:prstGeom>
          <a:solidFill>
            <a:srgbClr val="0A192F"/>
          </a:solidFill>
          <a:ln w="18288">
            <a:solidFill>
              <a:srgbClr val="64FFDA"/>
            </a:solidFill>
            <a:prstDash val="solid"/>
          </a:ln>
        </p:spPr>
        <p:txBody>
          <a:bodyPr/>
          <a:lstStyle/>
          <a:p>
            <a:endParaRPr lang="pt-BR"/>
          </a:p>
        </p:txBody>
      </p:sp>
      <p:pic>
        <p:nvPicPr>
          <p:cNvPr id="11" name="Image 4" descr="preencoded.png"/>
          <p:cNvPicPr>
            <a:picLocks noChangeAspect="1"/>
          </p:cNvPicPr>
          <p:nvPr/>
        </p:nvPicPr>
        <p:blipFill>
          <a:blip r:embed="rId4"/>
          <a:stretch>
            <a:fillRect/>
          </a:stretch>
        </p:blipFill>
        <p:spPr>
          <a:xfrm>
            <a:off x="1035844" y="2021681"/>
            <a:ext cx="214313" cy="285750"/>
          </a:xfrm>
          <a:prstGeom prst="rect">
            <a:avLst/>
          </a:prstGeom>
        </p:spPr>
      </p:pic>
      <p:sp>
        <p:nvSpPr>
          <p:cNvPr id="12" name="Text 5"/>
          <p:cNvSpPr/>
          <p:nvPr/>
        </p:nvSpPr>
        <p:spPr>
          <a:xfrm>
            <a:off x="869752" y="2664619"/>
            <a:ext cx="546497" cy="157163"/>
          </a:xfrm>
          <a:prstGeom prst="rect">
            <a:avLst/>
          </a:prstGeom>
          <a:noFill/>
          <a:ln/>
        </p:spPr>
        <p:txBody>
          <a:bodyPr wrap="none" lIns="0" tIns="0" rIns="0" bIns="0" rtlCol="0" anchor="t">
            <a:spAutoFit/>
          </a:bodyPr>
          <a:lstStyle/>
          <a:p>
            <a:pPr marL="0" indent="0" algn="ctr">
              <a:lnSpc>
                <a:spcPts val="1200"/>
              </a:lnSpc>
              <a:buNone/>
            </a:pPr>
            <a:r>
              <a:rPr lang="en-US" sz="885" b="1" dirty="0">
                <a:solidFill>
                  <a:srgbClr val="E6F1FF"/>
                </a:solidFill>
                <a:latin typeface="Montserrat" pitchFamily="34" charset="0"/>
                <a:ea typeface="Montserrat" pitchFamily="34" charset="-122"/>
                <a:cs typeface="Montserrat" pitchFamily="34" charset="-120"/>
              </a:rPr>
              <a:t>1. INPUT</a:t>
            </a:r>
            <a:endParaRPr lang="en-US" sz="885" dirty="0"/>
          </a:p>
        </p:txBody>
      </p:sp>
      <p:sp>
        <p:nvSpPr>
          <p:cNvPr id="13" name="Shape 6"/>
          <p:cNvSpPr/>
          <p:nvPr/>
        </p:nvSpPr>
        <p:spPr>
          <a:xfrm>
            <a:off x="428625" y="2893219"/>
            <a:ext cx="1428750" cy="422877"/>
          </a:xfrm>
          <a:prstGeom prst="rect">
            <a:avLst/>
          </a:prstGeom>
          <a:solidFill>
            <a:srgbClr val="FFFFFF">
              <a:alpha val="5000"/>
            </a:srgbClr>
          </a:solidFill>
          <a:ln/>
        </p:spPr>
        <p:txBody>
          <a:bodyPr/>
          <a:lstStyle/>
          <a:p>
            <a:endParaRPr lang="pt-BR"/>
          </a:p>
        </p:txBody>
      </p:sp>
      <p:sp>
        <p:nvSpPr>
          <p:cNvPr id="14" name="Text 7"/>
          <p:cNvSpPr/>
          <p:nvPr/>
        </p:nvSpPr>
        <p:spPr>
          <a:xfrm>
            <a:off x="428625" y="2893219"/>
            <a:ext cx="1428750" cy="422877"/>
          </a:xfrm>
          <a:prstGeom prst="rect">
            <a:avLst/>
          </a:prstGeom>
          <a:noFill/>
          <a:ln/>
        </p:spPr>
        <p:txBody>
          <a:bodyPr wrap="square" lIns="85090" tIns="85090" rIns="85090" bIns="85090" rtlCol="0" anchor="t">
            <a:spAutoFit/>
          </a:bodyPr>
          <a:lstStyle/>
          <a:p>
            <a:pPr marL="0" indent="0" algn="ctr">
              <a:lnSpc>
                <a:spcPts val="1100"/>
              </a:lnSpc>
              <a:buNone/>
            </a:pPr>
            <a:r>
              <a:rPr lang="en-US" sz="727" dirty="0">
                <a:solidFill>
                  <a:srgbClr val="A8B2D1"/>
                </a:solidFill>
                <a:latin typeface="Open Sans" pitchFamily="34" charset="0"/>
                <a:ea typeface="Open Sans" pitchFamily="34" charset="-122"/>
                <a:cs typeface="Open Sans" pitchFamily="34" charset="-120"/>
              </a:rPr>
              <a:t>Texto Jurídico
(Lei, Petição, Contrato)</a:t>
            </a:r>
            <a:endParaRPr lang="en-US" sz="727" dirty="0"/>
          </a:p>
        </p:txBody>
      </p:sp>
      <p:sp>
        <p:nvSpPr>
          <p:cNvPr id="15" name="Shape 8"/>
          <p:cNvSpPr/>
          <p:nvPr/>
        </p:nvSpPr>
        <p:spPr>
          <a:xfrm>
            <a:off x="3071813" y="1807369"/>
            <a:ext cx="714375" cy="714375"/>
          </a:xfrm>
          <a:prstGeom prst="ellipse">
            <a:avLst/>
          </a:prstGeom>
          <a:solidFill>
            <a:srgbClr val="0A192F"/>
          </a:solidFill>
          <a:ln w="18288">
            <a:solidFill>
              <a:srgbClr val="64FFDA"/>
            </a:solidFill>
            <a:prstDash val="solid"/>
          </a:ln>
        </p:spPr>
        <p:txBody>
          <a:bodyPr/>
          <a:lstStyle/>
          <a:p>
            <a:endParaRPr lang="pt-BR"/>
          </a:p>
        </p:txBody>
      </p:sp>
      <p:pic>
        <p:nvPicPr>
          <p:cNvPr id="16" name="Image 5" descr="preencoded.png"/>
          <p:cNvPicPr>
            <a:picLocks noChangeAspect="1"/>
          </p:cNvPicPr>
          <p:nvPr/>
        </p:nvPicPr>
        <p:blipFill>
          <a:blip r:embed="rId5"/>
          <a:stretch>
            <a:fillRect/>
          </a:stretch>
        </p:blipFill>
        <p:spPr>
          <a:xfrm>
            <a:off x="3286125" y="2021681"/>
            <a:ext cx="285750" cy="285750"/>
          </a:xfrm>
          <a:prstGeom prst="rect">
            <a:avLst/>
          </a:prstGeom>
        </p:spPr>
      </p:pic>
      <p:sp>
        <p:nvSpPr>
          <p:cNvPr id="17" name="Text 9"/>
          <p:cNvSpPr/>
          <p:nvPr/>
        </p:nvSpPr>
        <p:spPr>
          <a:xfrm>
            <a:off x="2849463" y="2664619"/>
            <a:ext cx="1159073" cy="157163"/>
          </a:xfrm>
          <a:prstGeom prst="rect">
            <a:avLst/>
          </a:prstGeom>
          <a:noFill/>
          <a:ln/>
        </p:spPr>
        <p:txBody>
          <a:bodyPr wrap="none" lIns="0" tIns="0" rIns="0" bIns="0" rtlCol="0" anchor="t">
            <a:spAutoFit/>
          </a:bodyPr>
          <a:lstStyle/>
          <a:p>
            <a:pPr marL="0" indent="0" algn="ctr">
              <a:lnSpc>
                <a:spcPts val="1200"/>
              </a:lnSpc>
              <a:buNone/>
            </a:pPr>
            <a:r>
              <a:rPr lang="en-US" sz="885" b="1" dirty="0">
                <a:solidFill>
                  <a:srgbClr val="E6F1FF"/>
                </a:solidFill>
                <a:latin typeface="Montserrat" pitchFamily="34" charset="0"/>
                <a:ea typeface="Montserrat" pitchFamily="34" charset="-122"/>
                <a:cs typeface="Montserrat" pitchFamily="34" charset="-120"/>
              </a:rPr>
              <a:t>2. TOKENIZAÇÃO</a:t>
            </a:r>
            <a:endParaRPr lang="en-US" sz="885" dirty="0"/>
          </a:p>
        </p:txBody>
      </p:sp>
      <p:sp>
        <p:nvSpPr>
          <p:cNvPr id="18" name="Shape 10"/>
          <p:cNvSpPr/>
          <p:nvPr/>
        </p:nvSpPr>
        <p:spPr>
          <a:xfrm>
            <a:off x="2714625" y="2893219"/>
            <a:ext cx="1428750" cy="422877"/>
          </a:xfrm>
          <a:prstGeom prst="rect">
            <a:avLst/>
          </a:prstGeom>
          <a:solidFill>
            <a:srgbClr val="FFFFFF">
              <a:alpha val="5000"/>
            </a:srgbClr>
          </a:solidFill>
          <a:ln/>
        </p:spPr>
        <p:txBody>
          <a:bodyPr/>
          <a:lstStyle/>
          <a:p>
            <a:endParaRPr lang="pt-BR"/>
          </a:p>
        </p:txBody>
      </p:sp>
      <p:sp>
        <p:nvSpPr>
          <p:cNvPr id="19" name="Text 11"/>
          <p:cNvSpPr/>
          <p:nvPr/>
        </p:nvSpPr>
        <p:spPr>
          <a:xfrm>
            <a:off x="2714625" y="2893219"/>
            <a:ext cx="1428750" cy="422877"/>
          </a:xfrm>
          <a:prstGeom prst="rect">
            <a:avLst/>
          </a:prstGeom>
          <a:noFill/>
          <a:ln/>
        </p:spPr>
        <p:txBody>
          <a:bodyPr wrap="square" lIns="85090" tIns="85090" rIns="85090" bIns="85090" rtlCol="0" anchor="t">
            <a:spAutoFit/>
          </a:bodyPr>
          <a:lstStyle/>
          <a:p>
            <a:pPr marL="0" indent="0" algn="ctr">
              <a:lnSpc>
                <a:spcPts val="1100"/>
              </a:lnSpc>
              <a:buNone/>
            </a:pPr>
            <a:r>
              <a:rPr lang="en-US" sz="727" dirty="0">
                <a:solidFill>
                  <a:srgbClr val="A8B2D1"/>
                </a:solidFill>
                <a:latin typeface="Open Sans" pitchFamily="34" charset="0"/>
                <a:ea typeface="Open Sans" pitchFamily="34" charset="-122"/>
                <a:cs typeface="Open Sans" pitchFamily="34" charset="-120"/>
              </a:rPr>
              <a:t>Quebra do texto em
unidades menores (tokens)</a:t>
            </a:r>
            <a:endParaRPr lang="en-US" sz="727" dirty="0"/>
          </a:p>
        </p:txBody>
      </p:sp>
      <p:sp>
        <p:nvSpPr>
          <p:cNvPr id="20" name="Shape 12"/>
          <p:cNvSpPr/>
          <p:nvPr/>
        </p:nvSpPr>
        <p:spPr>
          <a:xfrm>
            <a:off x="5357813" y="1807369"/>
            <a:ext cx="714375" cy="714375"/>
          </a:xfrm>
          <a:prstGeom prst="ellipse">
            <a:avLst/>
          </a:prstGeom>
          <a:solidFill>
            <a:srgbClr val="0A192F"/>
          </a:solidFill>
          <a:ln w="18288">
            <a:solidFill>
              <a:srgbClr val="64FFDA"/>
            </a:solidFill>
            <a:prstDash val="solid"/>
          </a:ln>
        </p:spPr>
        <p:txBody>
          <a:bodyPr/>
          <a:lstStyle/>
          <a:p>
            <a:endParaRPr lang="pt-BR"/>
          </a:p>
        </p:txBody>
      </p:sp>
      <p:pic>
        <p:nvPicPr>
          <p:cNvPr id="21" name="Image 6" descr="preencoded.png"/>
          <p:cNvPicPr>
            <a:picLocks noChangeAspect="1"/>
          </p:cNvPicPr>
          <p:nvPr/>
        </p:nvPicPr>
        <p:blipFill>
          <a:blip r:embed="rId6"/>
          <a:stretch>
            <a:fillRect/>
          </a:stretch>
        </p:blipFill>
        <p:spPr>
          <a:xfrm>
            <a:off x="5572125" y="2021681"/>
            <a:ext cx="285750" cy="285750"/>
          </a:xfrm>
          <a:prstGeom prst="rect">
            <a:avLst/>
          </a:prstGeom>
        </p:spPr>
      </p:pic>
      <p:sp>
        <p:nvSpPr>
          <p:cNvPr id="22" name="Text 13"/>
          <p:cNvSpPr/>
          <p:nvPr/>
        </p:nvSpPr>
        <p:spPr>
          <a:xfrm>
            <a:off x="5140821" y="2664619"/>
            <a:ext cx="1148358" cy="157163"/>
          </a:xfrm>
          <a:prstGeom prst="rect">
            <a:avLst/>
          </a:prstGeom>
          <a:noFill/>
          <a:ln/>
        </p:spPr>
        <p:txBody>
          <a:bodyPr wrap="none" lIns="0" tIns="0" rIns="0" bIns="0" rtlCol="0" anchor="t">
            <a:spAutoFit/>
          </a:bodyPr>
          <a:lstStyle/>
          <a:p>
            <a:pPr marL="0" indent="0" algn="ctr">
              <a:lnSpc>
                <a:spcPts val="1200"/>
              </a:lnSpc>
              <a:buNone/>
            </a:pPr>
            <a:r>
              <a:rPr lang="en-US" sz="885" b="1" dirty="0">
                <a:solidFill>
                  <a:srgbClr val="E6F1FF"/>
                </a:solidFill>
                <a:latin typeface="Montserrat" pitchFamily="34" charset="0"/>
                <a:ea typeface="Montserrat" pitchFamily="34" charset="-122"/>
                <a:cs typeface="Montserrat" pitchFamily="34" charset="-120"/>
              </a:rPr>
              <a:t>3. VETORIZAÇÃO</a:t>
            </a:r>
            <a:endParaRPr lang="en-US" sz="885" dirty="0"/>
          </a:p>
        </p:txBody>
      </p:sp>
      <p:sp>
        <p:nvSpPr>
          <p:cNvPr id="23" name="Shape 14"/>
          <p:cNvSpPr/>
          <p:nvPr/>
        </p:nvSpPr>
        <p:spPr>
          <a:xfrm>
            <a:off x="5000625" y="2893219"/>
            <a:ext cx="1428750" cy="422877"/>
          </a:xfrm>
          <a:prstGeom prst="rect">
            <a:avLst/>
          </a:prstGeom>
          <a:solidFill>
            <a:srgbClr val="FFFFFF">
              <a:alpha val="5000"/>
            </a:srgbClr>
          </a:solidFill>
          <a:ln/>
        </p:spPr>
        <p:txBody>
          <a:bodyPr/>
          <a:lstStyle/>
          <a:p>
            <a:endParaRPr lang="pt-BR"/>
          </a:p>
        </p:txBody>
      </p:sp>
      <p:sp>
        <p:nvSpPr>
          <p:cNvPr id="24" name="Text 15"/>
          <p:cNvSpPr/>
          <p:nvPr/>
        </p:nvSpPr>
        <p:spPr>
          <a:xfrm>
            <a:off x="5000625" y="2893219"/>
            <a:ext cx="1428750" cy="422877"/>
          </a:xfrm>
          <a:prstGeom prst="rect">
            <a:avLst/>
          </a:prstGeom>
          <a:noFill/>
          <a:ln/>
        </p:spPr>
        <p:txBody>
          <a:bodyPr wrap="square" lIns="85090" tIns="85090" rIns="85090" bIns="85090" rtlCol="0" anchor="t">
            <a:spAutoFit/>
          </a:bodyPr>
          <a:lstStyle/>
          <a:p>
            <a:pPr marL="0" indent="0" algn="ctr">
              <a:lnSpc>
                <a:spcPts val="1100"/>
              </a:lnSpc>
              <a:buNone/>
            </a:pPr>
            <a:r>
              <a:rPr lang="en-US" sz="727" dirty="0">
                <a:solidFill>
                  <a:srgbClr val="A8B2D1"/>
                </a:solidFill>
                <a:latin typeface="Open Sans" pitchFamily="34" charset="0"/>
                <a:ea typeface="Open Sans" pitchFamily="34" charset="-122"/>
                <a:cs typeface="Open Sans" pitchFamily="34" charset="-120"/>
              </a:rPr>
              <a:t>Conversão de palavras
em números (Embeddings)</a:t>
            </a:r>
            <a:endParaRPr lang="en-US" sz="727" dirty="0"/>
          </a:p>
        </p:txBody>
      </p:sp>
      <p:sp>
        <p:nvSpPr>
          <p:cNvPr id="25" name="Shape 16"/>
          <p:cNvSpPr/>
          <p:nvPr/>
        </p:nvSpPr>
        <p:spPr>
          <a:xfrm>
            <a:off x="7643813" y="1807369"/>
            <a:ext cx="714375" cy="714375"/>
          </a:xfrm>
          <a:prstGeom prst="ellipse">
            <a:avLst/>
          </a:prstGeom>
          <a:solidFill>
            <a:srgbClr val="0A192F"/>
          </a:solidFill>
          <a:ln w="18288">
            <a:solidFill>
              <a:srgbClr val="64FFDA"/>
            </a:solidFill>
            <a:prstDash val="solid"/>
          </a:ln>
        </p:spPr>
        <p:txBody>
          <a:bodyPr/>
          <a:lstStyle/>
          <a:p>
            <a:endParaRPr lang="pt-BR"/>
          </a:p>
        </p:txBody>
      </p:sp>
      <p:pic>
        <p:nvPicPr>
          <p:cNvPr id="26" name="Image 7" descr="preencoded.png"/>
          <p:cNvPicPr>
            <a:picLocks noChangeAspect="1"/>
          </p:cNvPicPr>
          <p:nvPr/>
        </p:nvPicPr>
        <p:blipFill>
          <a:blip r:embed="rId7"/>
          <a:stretch>
            <a:fillRect/>
          </a:stretch>
        </p:blipFill>
        <p:spPr>
          <a:xfrm>
            <a:off x="7858125" y="2021681"/>
            <a:ext cx="285750" cy="285750"/>
          </a:xfrm>
          <a:prstGeom prst="rect">
            <a:avLst/>
          </a:prstGeom>
        </p:spPr>
      </p:pic>
      <p:sp>
        <p:nvSpPr>
          <p:cNvPr id="27" name="Text 17"/>
          <p:cNvSpPr/>
          <p:nvPr/>
        </p:nvSpPr>
        <p:spPr>
          <a:xfrm>
            <a:off x="7614345" y="2664619"/>
            <a:ext cx="773311" cy="157163"/>
          </a:xfrm>
          <a:prstGeom prst="rect">
            <a:avLst/>
          </a:prstGeom>
          <a:noFill/>
          <a:ln/>
        </p:spPr>
        <p:txBody>
          <a:bodyPr wrap="none" lIns="0" tIns="0" rIns="0" bIns="0" rtlCol="0" anchor="t">
            <a:spAutoFit/>
          </a:bodyPr>
          <a:lstStyle/>
          <a:p>
            <a:pPr marL="0" indent="0" algn="ctr">
              <a:lnSpc>
                <a:spcPts val="1200"/>
              </a:lnSpc>
              <a:buNone/>
            </a:pPr>
            <a:r>
              <a:rPr lang="en-US" sz="885" b="1" dirty="0">
                <a:solidFill>
                  <a:srgbClr val="E6F1FF"/>
                </a:solidFill>
                <a:latin typeface="Montserrat" pitchFamily="34" charset="0"/>
                <a:ea typeface="Montserrat" pitchFamily="34" charset="-122"/>
                <a:cs typeface="Montserrat" pitchFamily="34" charset="-120"/>
              </a:rPr>
              <a:t>4. MODELO</a:t>
            </a:r>
            <a:endParaRPr lang="en-US" sz="885" dirty="0"/>
          </a:p>
        </p:txBody>
      </p:sp>
      <p:sp>
        <p:nvSpPr>
          <p:cNvPr id="28" name="Shape 18"/>
          <p:cNvSpPr/>
          <p:nvPr/>
        </p:nvSpPr>
        <p:spPr>
          <a:xfrm>
            <a:off x="7286625" y="2893219"/>
            <a:ext cx="1428750" cy="422877"/>
          </a:xfrm>
          <a:prstGeom prst="rect">
            <a:avLst/>
          </a:prstGeom>
          <a:solidFill>
            <a:srgbClr val="FFFFFF">
              <a:alpha val="5000"/>
            </a:srgbClr>
          </a:solidFill>
          <a:ln/>
        </p:spPr>
        <p:txBody>
          <a:bodyPr/>
          <a:lstStyle/>
          <a:p>
            <a:endParaRPr lang="pt-BR"/>
          </a:p>
        </p:txBody>
      </p:sp>
      <p:sp>
        <p:nvSpPr>
          <p:cNvPr id="29" name="Text 19"/>
          <p:cNvSpPr/>
          <p:nvPr/>
        </p:nvSpPr>
        <p:spPr>
          <a:xfrm>
            <a:off x="7286625" y="2893219"/>
            <a:ext cx="1428750" cy="422877"/>
          </a:xfrm>
          <a:prstGeom prst="rect">
            <a:avLst/>
          </a:prstGeom>
          <a:noFill/>
          <a:ln/>
        </p:spPr>
        <p:txBody>
          <a:bodyPr wrap="square" lIns="85090" tIns="85090" rIns="85090" bIns="85090" rtlCol="0" anchor="t">
            <a:spAutoFit/>
          </a:bodyPr>
          <a:lstStyle/>
          <a:p>
            <a:pPr marL="0" indent="0" algn="ctr">
              <a:lnSpc>
                <a:spcPts val="1100"/>
              </a:lnSpc>
              <a:buNone/>
            </a:pPr>
            <a:r>
              <a:rPr lang="en-US" sz="727" dirty="0">
                <a:solidFill>
                  <a:srgbClr val="A8B2D1"/>
                </a:solidFill>
                <a:latin typeface="Open Sans" pitchFamily="34" charset="0"/>
                <a:ea typeface="Open Sans" pitchFamily="34" charset="-122"/>
                <a:cs typeface="Open Sans" pitchFamily="34" charset="-120"/>
              </a:rPr>
              <a:t>Processamento por
Redes Neurais</a:t>
            </a:r>
            <a:endParaRPr lang="en-US" sz="727"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3" name="Image 1" descr="preencoded.png"/>
          <p:cNvPicPr>
            <a:picLocks noChangeAspect="1"/>
          </p:cNvPicPr>
          <p:nvPr/>
        </p:nvPicPr>
        <p:blipFill>
          <a:blip r:embed="rId3"/>
          <a:stretch>
            <a:fillRect/>
          </a:stretch>
        </p:blipFill>
        <p:spPr>
          <a:xfrm>
            <a:off x="6858000" y="2857500"/>
            <a:ext cx="2143125" cy="2143125"/>
          </a:xfrm>
          <a:prstGeom prst="rect">
            <a:avLst/>
          </a:prstGeom>
        </p:spPr>
      </p:pic>
      <p:sp>
        <p:nvSpPr>
          <p:cNvPr id="4" name="Shape 0"/>
          <p:cNvSpPr/>
          <p:nvPr/>
        </p:nvSpPr>
        <p:spPr>
          <a:xfrm>
            <a:off x="428625" y="428625"/>
            <a:ext cx="8286722" cy="500063"/>
          </a:xfrm>
          <a:prstGeom prst="rect">
            <a:avLst/>
          </a:prstGeom>
          <a:solidFill>
            <a:srgbClr val="000000">
              <a:alpha val="0"/>
            </a:srgbClr>
          </a:solidFill>
          <a:ln/>
        </p:spPr>
        <p:txBody>
          <a:bodyPr/>
          <a:lstStyle/>
          <a:p>
            <a:endParaRPr lang="pt-BR"/>
          </a:p>
        </p:txBody>
      </p:sp>
      <p:sp>
        <p:nvSpPr>
          <p:cNvPr id="5" name="Shape 1"/>
          <p:cNvSpPr/>
          <p:nvPr/>
        </p:nvSpPr>
        <p:spPr>
          <a:xfrm>
            <a:off x="428625" y="428625"/>
            <a:ext cx="28575" cy="500063"/>
          </a:xfrm>
          <a:prstGeom prst="rect">
            <a:avLst/>
          </a:prstGeom>
          <a:solidFill>
            <a:srgbClr val="64FFDA"/>
          </a:solidFill>
          <a:ln/>
        </p:spPr>
        <p:txBody>
          <a:bodyPr/>
          <a:lstStyle/>
          <a:p>
            <a:endParaRPr lang="pt-BR"/>
          </a:p>
        </p:txBody>
      </p:sp>
      <p:sp>
        <p:nvSpPr>
          <p:cNvPr id="6" name="Text 2"/>
          <p:cNvSpPr/>
          <p:nvPr/>
        </p:nvSpPr>
        <p:spPr>
          <a:xfrm>
            <a:off x="571500" y="428625"/>
            <a:ext cx="8143847" cy="417909"/>
          </a:xfrm>
          <a:prstGeom prst="rect">
            <a:avLst/>
          </a:prstGeom>
          <a:noFill/>
          <a:ln/>
        </p:spPr>
        <p:txBody>
          <a:bodyPr wrap="none" lIns="0" tIns="0" rIns="0" bIns="0" rtlCol="0" anchor="t">
            <a:spAutoFit/>
          </a:bodyPr>
          <a:lstStyle/>
          <a:p>
            <a:pPr marL="0" indent="0" algn="l">
              <a:lnSpc>
                <a:spcPts val="3200"/>
              </a:lnSpc>
              <a:buNone/>
            </a:pPr>
            <a:r>
              <a:rPr lang="en-US" sz="2436" b="1" dirty="0">
                <a:solidFill>
                  <a:srgbClr val="E6F1FF"/>
                </a:solidFill>
                <a:latin typeface="Montserrat" pitchFamily="34" charset="0"/>
                <a:ea typeface="Montserrat" pitchFamily="34" charset="-122"/>
                <a:cs typeface="Montserrat" pitchFamily="34" charset="-120"/>
              </a:rPr>
              <a:t>ALUCINAÇÃO JURÍDICA</a:t>
            </a:r>
            <a:endParaRPr lang="en-US" sz="2436" dirty="0"/>
          </a:p>
        </p:txBody>
      </p:sp>
      <p:sp>
        <p:nvSpPr>
          <p:cNvPr id="7" name="Text 3"/>
          <p:cNvSpPr/>
          <p:nvPr/>
        </p:nvSpPr>
        <p:spPr>
          <a:xfrm>
            <a:off x="571500" y="882253"/>
            <a:ext cx="8143847" cy="226814"/>
          </a:xfrm>
          <a:prstGeom prst="rect">
            <a:avLst/>
          </a:prstGeom>
          <a:noFill/>
          <a:ln/>
        </p:spPr>
        <p:txBody>
          <a:bodyPr wrap="none" lIns="0" tIns="0" rIns="0" bIns="0" rtlCol="0" anchor="t">
            <a:spAutoFit/>
          </a:bodyPr>
          <a:lstStyle/>
          <a:p>
            <a:pPr marL="0" indent="0" algn="l">
              <a:lnSpc>
                <a:spcPts val="1600"/>
              </a:lnSpc>
              <a:buNone/>
            </a:pPr>
            <a:r>
              <a:rPr lang="en-US" sz="1269" dirty="0">
                <a:solidFill>
                  <a:srgbClr val="64FFDA"/>
                </a:solidFill>
                <a:latin typeface="Roboto Mono" pitchFamily="34" charset="0"/>
                <a:ea typeface="Roboto Mono" pitchFamily="34" charset="-122"/>
                <a:cs typeface="Roboto Mono" pitchFamily="34" charset="-120"/>
              </a:rPr>
              <a:t>O Risco das Citações Falsas</a:t>
            </a:r>
            <a:endParaRPr lang="en-US" sz="1269" dirty="0"/>
          </a:p>
        </p:txBody>
      </p:sp>
      <p:pic>
        <p:nvPicPr>
          <p:cNvPr id="8" name="Image 2" descr="preencoded.png"/>
          <p:cNvPicPr>
            <a:picLocks noChangeAspect="1"/>
          </p:cNvPicPr>
          <p:nvPr/>
        </p:nvPicPr>
        <p:blipFill>
          <a:blip r:embed="rId4"/>
          <a:stretch>
            <a:fillRect/>
          </a:stretch>
        </p:blipFill>
        <p:spPr>
          <a:xfrm>
            <a:off x="428625" y="1400621"/>
            <a:ext cx="171450" cy="171450"/>
          </a:xfrm>
          <a:prstGeom prst="rect">
            <a:avLst/>
          </a:prstGeom>
        </p:spPr>
      </p:pic>
      <p:sp>
        <p:nvSpPr>
          <p:cNvPr id="9" name="Text 4"/>
          <p:cNvSpPr/>
          <p:nvPr/>
        </p:nvSpPr>
        <p:spPr>
          <a:xfrm>
            <a:off x="707231" y="1381869"/>
            <a:ext cx="801886" cy="208955"/>
          </a:xfrm>
          <a:prstGeom prst="rect">
            <a:avLst/>
          </a:prstGeom>
          <a:noFill/>
          <a:ln/>
        </p:spPr>
        <p:txBody>
          <a:bodyPr wrap="none" lIns="0" tIns="0" rIns="0" bIns="0" rtlCol="0" anchor="t">
            <a:spAutoFit/>
          </a:bodyPr>
          <a:lstStyle/>
          <a:p>
            <a:pPr marL="0" indent="0" algn="l">
              <a:lnSpc>
                <a:spcPts val="1600"/>
              </a:lnSpc>
              <a:buNone/>
            </a:pPr>
            <a:r>
              <a:rPr lang="en-US" sz="1193" b="1" dirty="0">
                <a:solidFill>
                  <a:srgbClr val="E6F1FF"/>
                </a:solidFill>
                <a:latin typeface="Montserrat" pitchFamily="34" charset="0"/>
                <a:ea typeface="Montserrat" pitchFamily="34" charset="-122"/>
                <a:cs typeface="Montserrat" pitchFamily="34" charset="-120"/>
              </a:rPr>
              <a:t>O que é?</a:t>
            </a:r>
            <a:endParaRPr lang="en-US" sz="1193" dirty="0"/>
          </a:p>
        </p:txBody>
      </p:sp>
      <p:sp>
        <p:nvSpPr>
          <p:cNvPr id="10" name="Text 5"/>
          <p:cNvSpPr/>
          <p:nvPr/>
        </p:nvSpPr>
        <p:spPr>
          <a:xfrm>
            <a:off x="428625" y="1697980"/>
            <a:ext cx="3814763" cy="617153"/>
          </a:xfrm>
          <a:prstGeom prst="rect">
            <a:avLst/>
          </a:prstGeom>
          <a:noFill/>
          <a:ln/>
        </p:spPr>
        <p:txBody>
          <a:bodyPr wrap="square" lIns="0" tIns="0" rIns="0" bIns="0" rtlCol="0" anchor="t">
            <a:spAutoFit/>
          </a:bodyPr>
          <a:lstStyle/>
          <a:p>
            <a:pPr marL="0" indent="0" algn="l">
              <a:lnSpc>
                <a:spcPts val="1600"/>
              </a:lnSpc>
              <a:buNone/>
            </a:pPr>
            <a:r>
              <a:rPr lang="en-US" sz="942" dirty="0">
                <a:solidFill>
                  <a:srgbClr val="A8B2D1"/>
                </a:solidFill>
                <a:latin typeface="Open Sans" pitchFamily="34" charset="0"/>
                <a:ea typeface="Open Sans" pitchFamily="34" charset="-122"/>
                <a:cs typeface="Open Sans" pitchFamily="34" charset="-120"/>
              </a:rPr>
              <a:t>Fenômeno onde a IA gera informações </a:t>
            </a:r>
            <a:r>
              <a:rPr lang="en-US" sz="885" b="1" dirty="0">
                <a:solidFill>
                  <a:srgbClr val="A8B2D1"/>
                </a:solidFill>
                <a:latin typeface="Open Sans" pitchFamily="34" charset="0"/>
                <a:ea typeface="Open Sans" pitchFamily="34" charset="-122"/>
                <a:cs typeface="Open Sans" pitchFamily="34" charset="-120"/>
              </a:rPr>
              <a:t>plausíveis</a:t>
            </a:r>
            <a:r>
              <a:rPr lang="en-US" sz="942" dirty="0">
                <a:solidFill>
                  <a:srgbClr val="A8B2D1"/>
                </a:solidFill>
                <a:latin typeface="Open Sans" pitchFamily="34" charset="0"/>
                <a:ea typeface="Open Sans" pitchFamily="34" charset="-122"/>
                <a:cs typeface="Open Sans" pitchFamily="34" charset="-120"/>
              </a:rPr>
              <a:t>, mas </a:t>
            </a:r>
            <a:r>
              <a:rPr lang="en-US" sz="885" b="1" dirty="0">
                <a:solidFill>
                  <a:srgbClr val="A8B2D1"/>
                </a:solidFill>
                <a:latin typeface="Open Sans" pitchFamily="34" charset="0"/>
                <a:ea typeface="Open Sans" pitchFamily="34" charset="-122"/>
                <a:cs typeface="Open Sans" pitchFamily="34" charset="-120"/>
              </a:rPr>
              <a:t>factualmente incorretas</a:t>
            </a:r>
            <a:r>
              <a:rPr lang="en-US" sz="942" dirty="0">
                <a:solidFill>
                  <a:srgbClr val="A8B2D1"/>
                </a:solidFill>
                <a:latin typeface="Open Sans" pitchFamily="34" charset="0"/>
                <a:ea typeface="Open Sans" pitchFamily="34" charset="-122"/>
                <a:cs typeface="Open Sans" pitchFamily="34" charset="-120"/>
              </a:rPr>
              <a:t> ou inexistentes, com alto grau de confiança.</a:t>
            </a:r>
            <a:endParaRPr lang="en-US" sz="942" dirty="0"/>
          </a:p>
        </p:txBody>
      </p:sp>
      <p:pic>
        <p:nvPicPr>
          <p:cNvPr id="11" name="Image 3" descr="preencoded.png"/>
          <p:cNvPicPr>
            <a:picLocks noChangeAspect="1"/>
          </p:cNvPicPr>
          <p:nvPr/>
        </p:nvPicPr>
        <p:blipFill>
          <a:blip r:embed="rId5"/>
          <a:stretch>
            <a:fillRect/>
          </a:stretch>
        </p:blipFill>
        <p:spPr>
          <a:xfrm>
            <a:off x="428625" y="2505335"/>
            <a:ext cx="214313" cy="171450"/>
          </a:xfrm>
          <a:prstGeom prst="rect">
            <a:avLst/>
          </a:prstGeom>
        </p:spPr>
      </p:pic>
      <p:sp>
        <p:nvSpPr>
          <p:cNvPr id="12" name="Text 6"/>
          <p:cNvSpPr/>
          <p:nvPr/>
        </p:nvSpPr>
        <p:spPr>
          <a:xfrm>
            <a:off x="750094" y="2486583"/>
            <a:ext cx="1455539" cy="208955"/>
          </a:xfrm>
          <a:prstGeom prst="rect">
            <a:avLst/>
          </a:prstGeom>
          <a:noFill/>
          <a:ln/>
        </p:spPr>
        <p:txBody>
          <a:bodyPr wrap="none" lIns="0" tIns="0" rIns="0" bIns="0" rtlCol="0" anchor="t">
            <a:spAutoFit/>
          </a:bodyPr>
          <a:lstStyle/>
          <a:p>
            <a:pPr marL="0" indent="0" algn="l">
              <a:lnSpc>
                <a:spcPts val="1600"/>
              </a:lnSpc>
              <a:buNone/>
            </a:pPr>
            <a:r>
              <a:rPr lang="en-US" sz="1193" b="1" dirty="0">
                <a:solidFill>
                  <a:srgbClr val="E6F1FF"/>
                </a:solidFill>
                <a:latin typeface="Montserrat" pitchFamily="34" charset="0"/>
                <a:ea typeface="Montserrat" pitchFamily="34" charset="-122"/>
                <a:cs typeface="Montserrat" pitchFamily="34" charset="-120"/>
              </a:rPr>
              <a:t>Por que ocorre?</a:t>
            </a:r>
            <a:endParaRPr lang="en-US" sz="1193" dirty="0"/>
          </a:p>
        </p:txBody>
      </p:sp>
      <p:sp>
        <p:nvSpPr>
          <p:cNvPr id="13" name="Text 7"/>
          <p:cNvSpPr/>
          <p:nvPr/>
        </p:nvSpPr>
        <p:spPr>
          <a:xfrm>
            <a:off x="428625" y="2802694"/>
            <a:ext cx="3814763" cy="617153"/>
          </a:xfrm>
          <a:prstGeom prst="rect">
            <a:avLst/>
          </a:prstGeom>
          <a:noFill/>
          <a:ln/>
        </p:spPr>
        <p:txBody>
          <a:bodyPr wrap="square" lIns="0" tIns="0" rIns="0" bIns="0" rtlCol="0" anchor="t">
            <a:spAutoFit/>
          </a:bodyPr>
          <a:lstStyle/>
          <a:p>
            <a:pPr marL="0" indent="0" algn="l">
              <a:lnSpc>
                <a:spcPts val="1600"/>
              </a:lnSpc>
              <a:buNone/>
            </a:pPr>
            <a:r>
              <a:rPr lang="en-US" sz="942" dirty="0">
                <a:solidFill>
                  <a:srgbClr val="A8B2D1"/>
                </a:solidFill>
                <a:latin typeface="Open Sans" pitchFamily="34" charset="0"/>
                <a:ea typeface="Open Sans" pitchFamily="34" charset="-122"/>
                <a:cs typeface="Open Sans" pitchFamily="34" charset="-120"/>
              </a:rPr>
              <a:t>LLMs são modelos </a:t>
            </a:r>
            <a:r>
              <a:rPr lang="en-US" sz="885" b="1" dirty="0">
                <a:solidFill>
                  <a:srgbClr val="A8B2D1"/>
                </a:solidFill>
                <a:latin typeface="Open Sans" pitchFamily="34" charset="0"/>
                <a:ea typeface="Open Sans" pitchFamily="34" charset="-122"/>
                <a:cs typeface="Open Sans" pitchFamily="34" charset="-120"/>
              </a:rPr>
              <a:t>probabilísticos</a:t>
            </a:r>
            <a:r>
              <a:rPr lang="en-US" sz="942" dirty="0">
                <a:solidFill>
                  <a:srgbClr val="A8B2D1"/>
                </a:solidFill>
                <a:latin typeface="Open Sans" pitchFamily="34" charset="0"/>
                <a:ea typeface="Open Sans" pitchFamily="34" charset="-122"/>
                <a:cs typeface="Open Sans" pitchFamily="34" charset="-120"/>
              </a:rPr>
              <a:t> (preveem a próxima palavra), não bancos de dados de fatos. Eles priorizam a fluidez do texto sobre a veracidade.</a:t>
            </a:r>
            <a:endParaRPr lang="en-US" sz="942" dirty="0"/>
          </a:p>
        </p:txBody>
      </p:sp>
      <p:pic>
        <p:nvPicPr>
          <p:cNvPr id="14" name="Image 4" descr="preencoded.png"/>
          <p:cNvPicPr>
            <a:picLocks noChangeAspect="1"/>
          </p:cNvPicPr>
          <p:nvPr/>
        </p:nvPicPr>
        <p:blipFill>
          <a:blip r:embed="rId6"/>
          <a:stretch>
            <a:fillRect/>
          </a:stretch>
        </p:blipFill>
        <p:spPr>
          <a:xfrm>
            <a:off x="428625" y="3610049"/>
            <a:ext cx="171450" cy="171450"/>
          </a:xfrm>
          <a:prstGeom prst="rect">
            <a:avLst/>
          </a:prstGeom>
        </p:spPr>
      </p:pic>
      <p:sp>
        <p:nvSpPr>
          <p:cNvPr id="15" name="Text 8"/>
          <p:cNvSpPr/>
          <p:nvPr/>
        </p:nvSpPr>
        <p:spPr>
          <a:xfrm>
            <a:off x="707231" y="3591297"/>
            <a:ext cx="1193006" cy="208955"/>
          </a:xfrm>
          <a:prstGeom prst="rect">
            <a:avLst/>
          </a:prstGeom>
          <a:noFill/>
          <a:ln/>
        </p:spPr>
        <p:txBody>
          <a:bodyPr wrap="none" lIns="0" tIns="0" rIns="0" bIns="0" rtlCol="0" anchor="t">
            <a:spAutoFit/>
          </a:bodyPr>
          <a:lstStyle/>
          <a:p>
            <a:pPr marL="0" indent="0" algn="l">
              <a:lnSpc>
                <a:spcPts val="1600"/>
              </a:lnSpc>
              <a:buNone/>
            </a:pPr>
            <a:r>
              <a:rPr lang="en-US" sz="1193" b="1" dirty="0">
                <a:solidFill>
                  <a:srgbClr val="E6F1FF"/>
                </a:solidFill>
                <a:latin typeface="Montserrat" pitchFamily="34" charset="0"/>
                <a:ea typeface="Montserrat" pitchFamily="34" charset="-122"/>
                <a:cs typeface="Montserrat" pitchFamily="34" charset="-120"/>
              </a:rPr>
              <a:t>Risco Prático</a:t>
            </a:r>
            <a:endParaRPr lang="en-US" sz="1193" dirty="0"/>
          </a:p>
        </p:txBody>
      </p:sp>
      <p:sp>
        <p:nvSpPr>
          <p:cNvPr id="16" name="Text 9"/>
          <p:cNvSpPr/>
          <p:nvPr/>
        </p:nvSpPr>
        <p:spPr>
          <a:xfrm>
            <a:off x="428625" y="3907408"/>
            <a:ext cx="3814763" cy="411435"/>
          </a:xfrm>
          <a:prstGeom prst="rect">
            <a:avLst/>
          </a:prstGeom>
          <a:noFill/>
          <a:ln/>
        </p:spPr>
        <p:txBody>
          <a:bodyPr wrap="square" lIns="0" tIns="0" rIns="0" bIns="0" rtlCol="0" anchor="t">
            <a:spAutoFit/>
          </a:bodyPr>
          <a:lstStyle/>
          <a:p>
            <a:pPr marL="0" indent="0" algn="l">
              <a:lnSpc>
                <a:spcPts val="1600"/>
              </a:lnSpc>
              <a:buNone/>
            </a:pPr>
            <a:r>
              <a:rPr lang="en-US" sz="942" dirty="0">
                <a:solidFill>
                  <a:srgbClr val="A8B2D1"/>
                </a:solidFill>
                <a:latin typeface="Open Sans" pitchFamily="34" charset="0"/>
                <a:ea typeface="Open Sans" pitchFamily="34" charset="-122"/>
                <a:cs typeface="Open Sans" pitchFamily="34" charset="-120"/>
              </a:rPr>
              <a:t>Citação de jurisprudência, leis ou artigos doutrinários que nunca existiram, levando a sanções processuais e éticas.</a:t>
            </a:r>
            <a:endParaRPr lang="en-US" sz="942" dirty="0"/>
          </a:p>
        </p:txBody>
      </p:sp>
      <p:sp>
        <p:nvSpPr>
          <p:cNvPr id="17" name="Shape 10"/>
          <p:cNvSpPr/>
          <p:nvPr/>
        </p:nvSpPr>
        <p:spPr>
          <a:xfrm rot="-120000">
            <a:off x="5312550" y="1933167"/>
            <a:ext cx="3402797" cy="2005829"/>
          </a:xfrm>
          <a:prstGeom prst="rect">
            <a:avLst/>
          </a:prstGeom>
          <a:solidFill>
            <a:srgbClr val="FFFFFF"/>
          </a:solidFill>
          <a:ln/>
        </p:spPr>
        <p:txBody>
          <a:bodyPr/>
          <a:lstStyle/>
          <a:p>
            <a:endParaRPr lang="pt-BR"/>
          </a:p>
        </p:txBody>
      </p:sp>
      <p:sp>
        <p:nvSpPr>
          <p:cNvPr id="18" name="Text 11"/>
          <p:cNvSpPr/>
          <p:nvPr/>
        </p:nvSpPr>
        <p:spPr>
          <a:xfrm rot="-120000">
            <a:off x="5490538" y="2133575"/>
            <a:ext cx="3002747" cy="342900"/>
          </a:xfrm>
          <a:prstGeom prst="rect">
            <a:avLst/>
          </a:prstGeom>
          <a:noFill/>
          <a:ln/>
        </p:spPr>
        <p:txBody>
          <a:bodyPr wrap="square" lIns="0" tIns="0" rIns="0" bIns="85090" rtlCol="0" anchor="t">
            <a:spAutoFit/>
          </a:bodyPr>
          <a:lstStyle/>
          <a:p>
            <a:pPr marL="0" indent="0" algn="ctr">
              <a:lnSpc>
                <a:spcPts val="1100"/>
              </a:lnSpc>
              <a:buNone/>
            </a:pPr>
            <a:r>
              <a:rPr lang="en-US" sz="784" b="1" dirty="0">
                <a:solidFill>
                  <a:srgbClr val="0A192F"/>
                </a:solidFill>
                <a:latin typeface="Times New Roman" pitchFamily="34" charset="0"/>
                <a:ea typeface="Times New Roman" pitchFamily="34" charset="-122"/>
                <a:cs typeface="Times New Roman" pitchFamily="34" charset="-120"/>
              </a:rPr>
              <a:t>TRIBUNAL DE JUSTIÇA
ACÓRDÃO Nº 123.456/2024</a:t>
            </a:r>
            <a:endParaRPr lang="en-US" sz="784" dirty="0"/>
          </a:p>
        </p:txBody>
      </p:sp>
      <p:sp>
        <p:nvSpPr>
          <p:cNvPr id="19" name="Text 12"/>
          <p:cNvSpPr/>
          <p:nvPr/>
        </p:nvSpPr>
        <p:spPr>
          <a:xfrm rot="-120000">
            <a:off x="5506394" y="2619074"/>
            <a:ext cx="3002747" cy="280002"/>
          </a:xfrm>
          <a:prstGeom prst="rect">
            <a:avLst/>
          </a:prstGeom>
          <a:noFill/>
          <a:ln/>
        </p:spPr>
        <p:txBody>
          <a:bodyPr wrap="square" lIns="0" tIns="0" rIns="0" bIns="0" rtlCol="0" anchor="t">
            <a:spAutoFit/>
          </a:bodyPr>
          <a:lstStyle/>
          <a:p>
            <a:pPr marL="0" indent="0" algn="just">
              <a:lnSpc>
                <a:spcPts val="1100"/>
              </a:lnSpc>
              <a:buNone/>
            </a:pPr>
            <a:r>
              <a:rPr lang="en-US" sz="683" b="1" dirty="0">
                <a:solidFill>
                  <a:srgbClr val="0A192F"/>
                </a:solidFill>
                <a:latin typeface="Times New Roman" pitchFamily="34" charset="0"/>
                <a:ea typeface="Times New Roman" pitchFamily="34" charset="-122"/>
                <a:cs typeface="Times New Roman" pitchFamily="34" charset="-120"/>
              </a:rPr>
              <a:t>EMENTA:</a:t>
            </a:r>
            <a:r>
              <a:rPr lang="en-US" sz="727" dirty="0">
                <a:solidFill>
                  <a:srgbClr val="0A192F"/>
                </a:solidFill>
                <a:latin typeface="Times New Roman" pitchFamily="34" charset="0"/>
                <a:ea typeface="Times New Roman" pitchFamily="34" charset="-122"/>
                <a:cs typeface="Times New Roman" pitchFamily="34" charset="-120"/>
              </a:rPr>
              <a:t> RESPONSABILIDADE CIVIL. DANO MORAL. USO INDEVIDO DE IMAGEM POR INTELIGÊNCIA ARTIFICIAL.</a:t>
            </a:r>
            <a:endParaRPr lang="en-US" sz="683" dirty="0"/>
          </a:p>
        </p:txBody>
      </p:sp>
      <p:sp>
        <p:nvSpPr>
          <p:cNvPr id="20" name="Text 13"/>
          <p:cNvSpPr/>
          <p:nvPr/>
        </p:nvSpPr>
        <p:spPr>
          <a:xfrm rot="-120000">
            <a:off x="5523495" y="3038778"/>
            <a:ext cx="3002747" cy="420002"/>
          </a:xfrm>
          <a:prstGeom prst="rect">
            <a:avLst/>
          </a:prstGeom>
          <a:noFill/>
          <a:ln/>
        </p:spPr>
        <p:txBody>
          <a:bodyPr wrap="square" lIns="0" tIns="0" rIns="0" bIns="0" rtlCol="0" anchor="t">
            <a:spAutoFit/>
          </a:bodyPr>
          <a:lstStyle/>
          <a:p>
            <a:pPr marL="0" indent="0" algn="just">
              <a:lnSpc>
                <a:spcPts val="1100"/>
              </a:lnSpc>
              <a:buNone/>
            </a:pPr>
            <a:r>
              <a:rPr lang="en-US" sz="727" dirty="0">
                <a:solidFill>
                  <a:srgbClr val="0A192F"/>
                </a:solidFill>
                <a:latin typeface="Times New Roman" pitchFamily="34" charset="0"/>
                <a:ea typeface="Times New Roman" pitchFamily="34" charset="-122"/>
                <a:cs typeface="Times New Roman" pitchFamily="34" charset="-120"/>
              </a:rPr>
              <a:t>1. A utilização de imagem gerada por IA sem consentimento gera dever de indenizar, conforme precedentes desta Corte (Apelação Cível nº 999.999-0/00).</a:t>
            </a:r>
            <a:endParaRPr lang="en-US" sz="727" dirty="0"/>
          </a:p>
        </p:txBody>
      </p:sp>
      <p:sp>
        <p:nvSpPr>
          <p:cNvPr id="21" name="Text 14"/>
          <p:cNvSpPr/>
          <p:nvPr/>
        </p:nvSpPr>
        <p:spPr>
          <a:xfrm rot="-120000">
            <a:off x="5538153" y="3598525"/>
            <a:ext cx="3002747" cy="140001"/>
          </a:xfrm>
          <a:prstGeom prst="rect">
            <a:avLst/>
          </a:prstGeom>
          <a:noFill/>
          <a:ln/>
        </p:spPr>
        <p:txBody>
          <a:bodyPr wrap="none" lIns="0" tIns="0" rIns="0" bIns="0" rtlCol="0" anchor="t">
            <a:spAutoFit/>
          </a:bodyPr>
          <a:lstStyle/>
          <a:p>
            <a:pPr marL="0" indent="0" algn="just">
              <a:lnSpc>
                <a:spcPts val="1100"/>
              </a:lnSpc>
              <a:buNone/>
            </a:pPr>
            <a:r>
              <a:rPr lang="en-US" sz="727" dirty="0">
                <a:solidFill>
                  <a:srgbClr val="0A192F"/>
                </a:solidFill>
                <a:latin typeface="Times New Roman" pitchFamily="34" charset="0"/>
                <a:ea typeface="Times New Roman" pitchFamily="34" charset="-122"/>
                <a:cs typeface="Times New Roman" pitchFamily="34" charset="-120"/>
              </a:rPr>
              <a:t>2. Recurso conhecido e desprovido.</a:t>
            </a:r>
            <a:endParaRPr lang="en-US" sz="727" dirty="0"/>
          </a:p>
        </p:txBody>
      </p:sp>
      <p:sp>
        <p:nvSpPr>
          <p:cNvPr id="22" name="Shape 15"/>
          <p:cNvSpPr/>
          <p:nvPr/>
        </p:nvSpPr>
        <p:spPr>
          <a:xfrm rot="-1020000">
            <a:off x="5451240" y="2619971"/>
            <a:ext cx="3125391" cy="632222"/>
          </a:xfrm>
          <a:prstGeom prst="rect">
            <a:avLst/>
          </a:prstGeom>
          <a:solidFill>
            <a:srgbClr val="FFFFFF">
              <a:alpha val="72000"/>
            </a:srgbClr>
          </a:solidFill>
          <a:ln w="36576">
            <a:solidFill>
              <a:srgbClr val="FF6384">
                <a:alpha val="80000"/>
              </a:srgbClr>
            </a:solidFill>
            <a:prstDash val="solid"/>
          </a:ln>
        </p:spPr>
        <p:txBody>
          <a:bodyPr/>
          <a:lstStyle/>
          <a:p>
            <a:endParaRPr lang="pt-BR"/>
          </a:p>
        </p:txBody>
      </p:sp>
      <p:sp>
        <p:nvSpPr>
          <p:cNvPr id="23" name="Text 16"/>
          <p:cNvSpPr/>
          <p:nvPr/>
        </p:nvSpPr>
        <p:spPr>
          <a:xfrm rot="-1020000">
            <a:off x="5451239" y="2619971"/>
            <a:ext cx="3125391" cy="632222"/>
          </a:xfrm>
          <a:prstGeom prst="rect">
            <a:avLst/>
          </a:prstGeom>
          <a:noFill/>
          <a:ln/>
        </p:spPr>
        <p:txBody>
          <a:bodyPr wrap="square" lIns="170053" tIns="85090" rIns="170053" bIns="85090" rtlCol="0" anchor="t">
            <a:spAutoFit/>
          </a:bodyPr>
          <a:lstStyle/>
          <a:p>
            <a:pPr marL="0" indent="0" algn="l">
              <a:lnSpc>
                <a:spcPts val="3200"/>
              </a:lnSpc>
              <a:buNone/>
            </a:pPr>
            <a:r>
              <a:rPr lang="en-US" sz="2436" b="1" kern="0" spc="4" dirty="0">
                <a:solidFill>
                  <a:srgbClr val="FF6384">
                    <a:alpha val="80000"/>
                  </a:srgbClr>
                </a:solidFill>
                <a:latin typeface="Montserrat" pitchFamily="34" charset="0"/>
                <a:ea typeface="Montserrat" pitchFamily="34" charset="-122"/>
                <a:cs typeface="Montserrat" pitchFamily="34" charset="-120"/>
              </a:rPr>
              <a:t>INEXISTENTE</a:t>
            </a:r>
            <a:endParaRPr lang="en-US" sz="2436"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name="Slide 73">
    <p:spTree>
      <p:nvGrpSpPr>
        <p:cNvPr id="1" name=""/>
        <p:cNvGrpSpPr/>
        <p:nvPr/>
      </p:nvGrpSpPr>
      <p:grpSpPr>
        <a:xfrm>
          <a:off x="0" y="0"/>
          <a:ext cx="0" cy="0"/>
          <a:chOff x="0" y="0"/>
          <a:chExt cx="0" cy="0"/>
        </a:xfrm>
      </p:grpSpPr>
      <p:sp>
        <p:nvSpPr>
          <p:cNvPr id="3" name="Shape 0"/>
          <p:cNvSpPr/>
          <p:nvPr/>
        </p:nvSpPr>
        <p:spPr>
          <a:xfrm>
            <a:off x="428625" y="428625"/>
            <a:ext cx="8286750" cy="716161"/>
          </a:xfrm>
          <a:prstGeom prst="rect">
            <a:avLst/>
          </a:prstGeom>
          <a:solidFill>
            <a:srgbClr val="000000">
              <a:alpha val="0"/>
            </a:srgbClr>
          </a:solidFill>
          <a:ln/>
        </p:spPr>
        <p:txBody>
          <a:bodyPr/>
          <a:lstStyle/>
          <a:p>
            <a:endParaRPr lang="pt-BR"/>
          </a:p>
        </p:txBody>
      </p:sp>
      <p:sp>
        <p:nvSpPr>
          <p:cNvPr id="4" name="Shape 1"/>
          <p:cNvSpPr/>
          <p:nvPr/>
        </p:nvSpPr>
        <p:spPr>
          <a:xfrm>
            <a:off x="428625" y="428625"/>
            <a:ext cx="28575" cy="716161"/>
          </a:xfrm>
          <a:prstGeom prst="rect">
            <a:avLst/>
          </a:prstGeom>
          <a:solidFill>
            <a:srgbClr val="64FFDA"/>
          </a:solidFill>
          <a:ln/>
        </p:spPr>
        <p:txBody>
          <a:bodyPr/>
          <a:lstStyle/>
          <a:p>
            <a:endParaRPr lang="pt-BR"/>
          </a:p>
        </p:txBody>
      </p:sp>
      <p:sp>
        <p:nvSpPr>
          <p:cNvPr id="5" name="Text 2"/>
          <p:cNvSpPr/>
          <p:nvPr/>
        </p:nvSpPr>
        <p:spPr>
          <a:xfrm>
            <a:off x="571500" y="428625"/>
            <a:ext cx="8143875" cy="417909"/>
          </a:xfrm>
          <a:prstGeom prst="rect">
            <a:avLst/>
          </a:prstGeom>
          <a:noFill/>
          <a:ln/>
        </p:spPr>
        <p:txBody>
          <a:bodyPr wrap="none" lIns="0" tIns="0" rIns="0" bIns="0" rtlCol="0" anchor="t">
            <a:spAutoFit/>
          </a:bodyPr>
          <a:lstStyle/>
          <a:p>
            <a:pPr marL="0" indent="0" algn="l">
              <a:lnSpc>
                <a:spcPts val="3200"/>
              </a:lnSpc>
              <a:buNone/>
            </a:pPr>
            <a:r>
              <a:rPr lang="en-US" sz="2436" b="1" dirty="0">
                <a:solidFill>
                  <a:srgbClr val="E6F1FF"/>
                </a:solidFill>
                <a:latin typeface="Montserrat" pitchFamily="34" charset="0"/>
                <a:ea typeface="Montserrat" pitchFamily="34" charset="-122"/>
                <a:cs typeface="Montserrat" pitchFamily="34" charset="-120"/>
              </a:rPr>
              <a:t>ANATOMIA DO PROMPT JURÍDICO</a:t>
            </a:r>
            <a:endParaRPr lang="en-US" sz="2436" dirty="0"/>
          </a:p>
        </p:txBody>
      </p:sp>
      <p:sp>
        <p:nvSpPr>
          <p:cNvPr id="6" name="Text 3"/>
          <p:cNvSpPr/>
          <p:nvPr/>
        </p:nvSpPr>
        <p:spPr>
          <a:xfrm>
            <a:off x="571500" y="917972"/>
            <a:ext cx="8143875" cy="226814"/>
          </a:xfrm>
          <a:prstGeom prst="rect">
            <a:avLst/>
          </a:prstGeom>
          <a:noFill/>
          <a:ln/>
        </p:spPr>
        <p:txBody>
          <a:bodyPr wrap="none" lIns="0" tIns="0" rIns="0" bIns="0" rtlCol="0" anchor="t">
            <a:spAutoFit/>
          </a:bodyPr>
          <a:lstStyle/>
          <a:p>
            <a:pPr marL="0" indent="0" algn="l">
              <a:lnSpc>
                <a:spcPts val="1600"/>
              </a:lnSpc>
              <a:buNone/>
            </a:pPr>
            <a:r>
              <a:rPr lang="en-US" sz="1269" dirty="0">
                <a:solidFill>
                  <a:srgbClr val="64FFDA"/>
                </a:solidFill>
                <a:latin typeface="Roboto Mono" pitchFamily="34" charset="0"/>
                <a:ea typeface="Roboto Mono" pitchFamily="34" charset="-122"/>
                <a:cs typeface="Roboto Mono" pitchFamily="34" charset="-120"/>
              </a:rPr>
              <a:t>A Estrutura Ideal para Resultados Precisos</a:t>
            </a:r>
            <a:endParaRPr lang="en-US" sz="1269" dirty="0"/>
          </a:p>
        </p:txBody>
      </p:sp>
      <p:sp>
        <p:nvSpPr>
          <p:cNvPr id="7" name="Shape 4"/>
          <p:cNvSpPr/>
          <p:nvPr/>
        </p:nvSpPr>
        <p:spPr>
          <a:xfrm>
            <a:off x="428625" y="1887875"/>
            <a:ext cx="2830348" cy="366117"/>
          </a:xfrm>
          <a:prstGeom prst="rect">
            <a:avLst/>
          </a:prstGeom>
          <a:solidFill>
            <a:srgbClr val="FFFFFF">
              <a:alpha val="3000"/>
            </a:srgbClr>
          </a:solidFill>
          <a:ln/>
        </p:spPr>
        <p:txBody>
          <a:bodyPr/>
          <a:lstStyle/>
          <a:p>
            <a:endParaRPr lang="pt-BR"/>
          </a:p>
        </p:txBody>
      </p:sp>
      <p:sp>
        <p:nvSpPr>
          <p:cNvPr id="8" name="Shape 5"/>
          <p:cNvSpPr/>
          <p:nvPr/>
        </p:nvSpPr>
        <p:spPr>
          <a:xfrm>
            <a:off x="428625" y="1887875"/>
            <a:ext cx="42863" cy="366117"/>
          </a:xfrm>
          <a:prstGeom prst="rect">
            <a:avLst/>
          </a:prstGeom>
          <a:solidFill>
            <a:srgbClr val="FFCE56"/>
          </a:solidFill>
          <a:ln/>
        </p:spPr>
        <p:txBody>
          <a:bodyPr/>
          <a:lstStyle/>
          <a:p>
            <a:endParaRPr lang="pt-BR"/>
          </a:p>
        </p:txBody>
      </p:sp>
      <p:pic>
        <p:nvPicPr>
          <p:cNvPr id="9" name="Image 1" descr="preencoded.png"/>
          <p:cNvPicPr>
            <a:picLocks noChangeAspect="1"/>
          </p:cNvPicPr>
          <p:nvPr/>
        </p:nvPicPr>
        <p:blipFill>
          <a:blip r:embed="rId3"/>
          <a:stretch>
            <a:fillRect/>
          </a:stretch>
        </p:blipFill>
        <p:spPr>
          <a:xfrm>
            <a:off x="594717" y="2002175"/>
            <a:ext cx="125016" cy="142875"/>
          </a:xfrm>
          <a:prstGeom prst="rect">
            <a:avLst/>
          </a:prstGeom>
        </p:spPr>
      </p:pic>
      <p:sp>
        <p:nvSpPr>
          <p:cNvPr id="10" name="Text 6"/>
          <p:cNvSpPr/>
          <p:nvPr/>
        </p:nvSpPr>
        <p:spPr>
          <a:xfrm>
            <a:off x="885825" y="2001282"/>
            <a:ext cx="1223367" cy="139303"/>
          </a:xfrm>
          <a:prstGeom prst="rect">
            <a:avLst/>
          </a:prstGeom>
          <a:noFill/>
          <a:ln/>
        </p:spPr>
        <p:txBody>
          <a:bodyPr wrap="none" lIns="0" tIns="0" rIns="0" bIns="0" rtlCol="0" anchor="t">
            <a:spAutoFit/>
          </a:bodyPr>
          <a:lstStyle/>
          <a:p>
            <a:pPr marL="0" indent="0" algn="l">
              <a:lnSpc>
                <a:spcPts val="1100"/>
              </a:lnSpc>
              <a:buNone/>
            </a:pPr>
            <a:r>
              <a:rPr lang="en-US" sz="784" b="1" dirty="0">
                <a:solidFill>
                  <a:srgbClr val="E6F1FF"/>
                </a:solidFill>
                <a:latin typeface="Montserrat" pitchFamily="34" charset="0"/>
                <a:ea typeface="Montserrat" pitchFamily="34" charset="-122"/>
                <a:cs typeface="Montserrat" pitchFamily="34" charset="-120"/>
              </a:rPr>
              <a:t>1. PERSONA (PAPEL)</a:t>
            </a:r>
            <a:endParaRPr lang="en-US" sz="784" dirty="0"/>
          </a:p>
        </p:txBody>
      </p:sp>
      <p:sp>
        <p:nvSpPr>
          <p:cNvPr id="11" name="Shape 7"/>
          <p:cNvSpPr/>
          <p:nvPr/>
        </p:nvSpPr>
        <p:spPr>
          <a:xfrm>
            <a:off x="428625" y="2325430"/>
            <a:ext cx="2830348" cy="366117"/>
          </a:xfrm>
          <a:prstGeom prst="rect">
            <a:avLst/>
          </a:prstGeom>
          <a:solidFill>
            <a:srgbClr val="FFFFFF">
              <a:alpha val="3000"/>
            </a:srgbClr>
          </a:solidFill>
          <a:ln/>
        </p:spPr>
        <p:txBody>
          <a:bodyPr/>
          <a:lstStyle/>
          <a:p>
            <a:endParaRPr lang="pt-BR"/>
          </a:p>
        </p:txBody>
      </p:sp>
      <p:sp>
        <p:nvSpPr>
          <p:cNvPr id="12" name="Shape 8"/>
          <p:cNvSpPr/>
          <p:nvPr/>
        </p:nvSpPr>
        <p:spPr>
          <a:xfrm>
            <a:off x="428625" y="2325430"/>
            <a:ext cx="42863" cy="366117"/>
          </a:xfrm>
          <a:prstGeom prst="rect">
            <a:avLst/>
          </a:prstGeom>
          <a:solidFill>
            <a:srgbClr val="4285F4"/>
          </a:solidFill>
          <a:ln/>
        </p:spPr>
        <p:txBody>
          <a:bodyPr/>
          <a:lstStyle/>
          <a:p>
            <a:endParaRPr lang="pt-BR"/>
          </a:p>
        </p:txBody>
      </p:sp>
      <p:pic>
        <p:nvPicPr>
          <p:cNvPr id="13" name="Image 2" descr="preencoded.png"/>
          <p:cNvPicPr>
            <a:picLocks noChangeAspect="1"/>
          </p:cNvPicPr>
          <p:nvPr/>
        </p:nvPicPr>
        <p:blipFill>
          <a:blip r:embed="rId4"/>
          <a:stretch>
            <a:fillRect/>
          </a:stretch>
        </p:blipFill>
        <p:spPr>
          <a:xfrm>
            <a:off x="585788" y="2439730"/>
            <a:ext cx="142875" cy="142875"/>
          </a:xfrm>
          <a:prstGeom prst="rect">
            <a:avLst/>
          </a:prstGeom>
        </p:spPr>
      </p:pic>
      <p:sp>
        <p:nvSpPr>
          <p:cNvPr id="14" name="Text 9"/>
          <p:cNvSpPr/>
          <p:nvPr/>
        </p:nvSpPr>
        <p:spPr>
          <a:xfrm>
            <a:off x="885825" y="2438837"/>
            <a:ext cx="803672" cy="139303"/>
          </a:xfrm>
          <a:prstGeom prst="rect">
            <a:avLst/>
          </a:prstGeom>
          <a:noFill/>
          <a:ln/>
        </p:spPr>
        <p:txBody>
          <a:bodyPr wrap="none" lIns="0" tIns="0" rIns="0" bIns="0" rtlCol="0" anchor="t">
            <a:spAutoFit/>
          </a:bodyPr>
          <a:lstStyle/>
          <a:p>
            <a:pPr marL="0" indent="0" algn="l">
              <a:lnSpc>
                <a:spcPts val="1100"/>
              </a:lnSpc>
              <a:buNone/>
            </a:pPr>
            <a:r>
              <a:rPr lang="en-US" sz="784" b="1" dirty="0">
                <a:solidFill>
                  <a:srgbClr val="E6F1FF"/>
                </a:solidFill>
                <a:latin typeface="Montserrat" pitchFamily="34" charset="0"/>
                <a:ea typeface="Montserrat" pitchFamily="34" charset="-122"/>
                <a:cs typeface="Montserrat" pitchFamily="34" charset="-120"/>
              </a:rPr>
              <a:t>2. CONTEXTO</a:t>
            </a:r>
            <a:endParaRPr lang="en-US" sz="784" dirty="0"/>
          </a:p>
        </p:txBody>
      </p:sp>
      <p:sp>
        <p:nvSpPr>
          <p:cNvPr id="15" name="Shape 10"/>
          <p:cNvSpPr/>
          <p:nvPr/>
        </p:nvSpPr>
        <p:spPr>
          <a:xfrm>
            <a:off x="428625" y="2762985"/>
            <a:ext cx="2830348" cy="366117"/>
          </a:xfrm>
          <a:prstGeom prst="rect">
            <a:avLst/>
          </a:prstGeom>
          <a:solidFill>
            <a:srgbClr val="FFFFFF">
              <a:alpha val="3000"/>
            </a:srgbClr>
          </a:solidFill>
          <a:ln/>
        </p:spPr>
        <p:txBody>
          <a:bodyPr/>
          <a:lstStyle/>
          <a:p>
            <a:endParaRPr lang="pt-BR"/>
          </a:p>
        </p:txBody>
      </p:sp>
      <p:sp>
        <p:nvSpPr>
          <p:cNvPr id="16" name="Shape 11"/>
          <p:cNvSpPr/>
          <p:nvPr/>
        </p:nvSpPr>
        <p:spPr>
          <a:xfrm>
            <a:off x="428625" y="2762985"/>
            <a:ext cx="42863" cy="366117"/>
          </a:xfrm>
          <a:prstGeom prst="rect">
            <a:avLst/>
          </a:prstGeom>
          <a:solidFill>
            <a:srgbClr val="10A37F"/>
          </a:solidFill>
          <a:ln/>
        </p:spPr>
        <p:txBody>
          <a:bodyPr/>
          <a:lstStyle/>
          <a:p>
            <a:endParaRPr lang="pt-BR"/>
          </a:p>
        </p:txBody>
      </p:sp>
      <p:pic>
        <p:nvPicPr>
          <p:cNvPr id="17" name="Image 3" descr="preencoded.png"/>
          <p:cNvPicPr>
            <a:picLocks noChangeAspect="1"/>
          </p:cNvPicPr>
          <p:nvPr/>
        </p:nvPicPr>
        <p:blipFill>
          <a:blip r:embed="rId5"/>
          <a:stretch>
            <a:fillRect/>
          </a:stretch>
        </p:blipFill>
        <p:spPr>
          <a:xfrm>
            <a:off x="585788" y="2877285"/>
            <a:ext cx="142875" cy="142875"/>
          </a:xfrm>
          <a:prstGeom prst="rect">
            <a:avLst/>
          </a:prstGeom>
        </p:spPr>
      </p:pic>
      <p:sp>
        <p:nvSpPr>
          <p:cNvPr id="18" name="Text 12"/>
          <p:cNvSpPr/>
          <p:nvPr/>
        </p:nvSpPr>
        <p:spPr>
          <a:xfrm>
            <a:off x="885825" y="2876392"/>
            <a:ext cx="1087636" cy="139303"/>
          </a:xfrm>
          <a:prstGeom prst="rect">
            <a:avLst/>
          </a:prstGeom>
          <a:noFill/>
          <a:ln/>
        </p:spPr>
        <p:txBody>
          <a:bodyPr wrap="none" lIns="0" tIns="0" rIns="0" bIns="0" rtlCol="0" anchor="t">
            <a:spAutoFit/>
          </a:bodyPr>
          <a:lstStyle/>
          <a:p>
            <a:pPr marL="0" indent="0" algn="l">
              <a:lnSpc>
                <a:spcPts val="1100"/>
              </a:lnSpc>
              <a:buNone/>
            </a:pPr>
            <a:r>
              <a:rPr lang="en-US" sz="784" b="1" dirty="0">
                <a:solidFill>
                  <a:srgbClr val="E6F1FF"/>
                </a:solidFill>
                <a:latin typeface="Montserrat" pitchFamily="34" charset="0"/>
                <a:ea typeface="Montserrat" pitchFamily="34" charset="-122"/>
                <a:cs typeface="Montserrat" pitchFamily="34" charset="-120"/>
              </a:rPr>
              <a:t>3. TAREFA (AÇÃO)</a:t>
            </a:r>
            <a:endParaRPr lang="en-US" sz="784" dirty="0"/>
          </a:p>
        </p:txBody>
      </p:sp>
      <p:sp>
        <p:nvSpPr>
          <p:cNvPr id="19" name="Shape 13"/>
          <p:cNvSpPr/>
          <p:nvPr/>
        </p:nvSpPr>
        <p:spPr>
          <a:xfrm>
            <a:off x="428625" y="3200540"/>
            <a:ext cx="2830348" cy="366117"/>
          </a:xfrm>
          <a:prstGeom prst="rect">
            <a:avLst/>
          </a:prstGeom>
          <a:solidFill>
            <a:srgbClr val="FFFFFF">
              <a:alpha val="3000"/>
            </a:srgbClr>
          </a:solidFill>
          <a:ln/>
        </p:spPr>
        <p:txBody>
          <a:bodyPr/>
          <a:lstStyle/>
          <a:p>
            <a:endParaRPr lang="pt-BR"/>
          </a:p>
        </p:txBody>
      </p:sp>
      <p:sp>
        <p:nvSpPr>
          <p:cNvPr id="20" name="Shape 14"/>
          <p:cNvSpPr/>
          <p:nvPr/>
        </p:nvSpPr>
        <p:spPr>
          <a:xfrm>
            <a:off x="428625" y="3200540"/>
            <a:ext cx="42863" cy="366117"/>
          </a:xfrm>
          <a:prstGeom prst="rect">
            <a:avLst/>
          </a:prstGeom>
          <a:solidFill>
            <a:srgbClr val="FF6384"/>
          </a:solidFill>
          <a:ln/>
        </p:spPr>
        <p:txBody>
          <a:bodyPr/>
          <a:lstStyle/>
          <a:p>
            <a:endParaRPr lang="pt-BR"/>
          </a:p>
        </p:txBody>
      </p:sp>
      <p:pic>
        <p:nvPicPr>
          <p:cNvPr id="21" name="Image 4" descr="preencoded.png"/>
          <p:cNvPicPr>
            <a:picLocks noChangeAspect="1"/>
          </p:cNvPicPr>
          <p:nvPr/>
        </p:nvPicPr>
        <p:blipFill>
          <a:blip r:embed="rId6"/>
          <a:stretch>
            <a:fillRect/>
          </a:stretch>
        </p:blipFill>
        <p:spPr>
          <a:xfrm>
            <a:off x="585788" y="3314840"/>
            <a:ext cx="142875" cy="142875"/>
          </a:xfrm>
          <a:prstGeom prst="rect">
            <a:avLst/>
          </a:prstGeom>
        </p:spPr>
      </p:pic>
      <p:sp>
        <p:nvSpPr>
          <p:cNvPr id="22" name="Text 15"/>
          <p:cNvSpPr/>
          <p:nvPr/>
        </p:nvSpPr>
        <p:spPr>
          <a:xfrm>
            <a:off x="885825" y="3313947"/>
            <a:ext cx="903684" cy="139303"/>
          </a:xfrm>
          <a:prstGeom prst="rect">
            <a:avLst/>
          </a:prstGeom>
          <a:noFill/>
          <a:ln/>
        </p:spPr>
        <p:txBody>
          <a:bodyPr wrap="none" lIns="0" tIns="0" rIns="0" bIns="0" rtlCol="0" anchor="t">
            <a:spAutoFit/>
          </a:bodyPr>
          <a:lstStyle/>
          <a:p>
            <a:pPr marL="0" indent="0" algn="l">
              <a:lnSpc>
                <a:spcPts val="1100"/>
              </a:lnSpc>
              <a:buNone/>
            </a:pPr>
            <a:r>
              <a:rPr lang="en-US" sz="784" b="1" dirty="0">
                <a:solidFill>
                  <a:srgbClr val="E6F1FF"/>
                </a:solidFill>
                <a:latin typeface="Montserrat" pitchFamily="34" charset="0"/>
                <a:ea typeface="Montserrat" pitchFamily="34" charset="-122"/>
                <a:cs typeface="Montserrat" pitchFamily="34" charset="-120"/>
              </a:rPr>
              <a:t>4. RESTRIÇÕES</a:t>
            </a:r>
            <a:endParaRPr lang="en-US" sz="784" dirty="0"/>
          </a:p>
        </p:txBody>
      </p:sp>
      <p:sp>
        <p:nvSpPr>
          <p:cNvPr id="23" name="Shape 16"/>
          <p:cNvSpPr/>
          <p:nvPr/>
        </p:nvSpPr>
        <p:spPr>
          <a:xfrm>
            <a:off x="428625" y="3638094"/>
            <a:ext cx="2830348" cy="366117"/>
          </a:xfrm>
          <a:prstGeom prst="rect">
            <a:avLst/>
          </a:prstGeom>
          <a:solidFill>
            <a:srgbClr val="FFFFFF">
              <a:alpha val="3000"/>
            </a:srgbClr>
          </a:solidFill>
          <a:ln/>
        </p:spPr>
        <p:txBody>
          <a:bodyPr/>
          <a:lstStyle/>
          <a:p>
            <a:endParaRPr lang="pt-BR"/>
          </a:p>
        </p:txBody>
      </p:sp>
      <p:sp>
        <p:nvSpPr>
          <p:cNvPr id="24" name="Shape 17"/>
          <p:cNvSpPr/>
          <p:nvPr/>
        </p:nvSpPr>
        <p:spPr>
          <a:xfrm>
            <a:off x="428625" y="3638094"/>
            <a:ext cx="42863" cy="366117"/>
          </a:xfrm>
          <a:prstGeom prst="rect">
            <a:avLst/>
          </a:prstGeom>
          <a:solidFill>
            <a:srgbClr val="7B61FF"/>
          </a:solidFill>
          <a:ln/>
        </p:spPr>
        <p:txBody>
          <a:bodyPr/>
          <a:lstStyle/>
          <a:p>
            <a:endParaRPr lang="pt-BR"/>
          </a:p>
        </p:txBody>
      </p:sp>
      <p:pic>
        <p:nvPicPr>
          <p:cNvPr id="25" name="Image 5" descr="preencoded.png"/>
          <p:cNvPicPr>
            <a:picLocks noChangeAspect="1"/>
          </p:cNvPicPr>
          <p:nvPr/>
        </p:nvPicPr>
        <p:blipFill>
          <a:blip r:embed="rId7"/>
          <a:stretch>
            <a:fillRect/>
          </a:stretch>
        </p:blipFill>
        <p:spPr>
          <a:xfrm>
            <a:off x="585788" y="3752394"/>
            <a:ext cx="142875" cy="142875"/>
          </a:xfrm>
          <a:prstGeom prst="rect">
            <a:avLst/>
          </a:prstGeom>
        </p:spPr>
      </p:pic>
      <p:sp>
        <p:nvSpPr>
          <p:cNvPr id="26" name="Text 18"/>
          <p:cNvSpPr/>
          <p:nvPr/>
        </p:nvSpPr>
        <p:spPr>
          <a:xfrm>
            <a:off x="885825" y="3751501"/>
            <a:ext cx="751880" cy="139303"/>
          </a:xfrm>
          <a:prstGeom prst="rect">
            <a:avLst/>
          </a:prstGeom>
          <a:noFill/>
          <a:ln/>
        </p:spPr>
        <p:txBody>
          <a:bodyPr wrap="none" lIns="0" tIns="0" rIns="0" bIns="0" rtlCol="0" anchor="t">
            <a:spAutoFit/>
          </a:bodyPr>
          <a:lstStyle/>
          <a:p>
            <a:pPr marL="0" indent="0" algn="l">
              <a:lnSpc>
                <a:spcPts val="1100"/>
              </a:lnSpc>
              <a:buNone/>
            </a:pPr>
            <a:r>
              <a:rPr lang="en-US" sz="784" b="1" dirty="0">
                <a:solidFill>
                  <a:srgbClr val="E6F1FF"/>
                </a:solidFill>
                <a:latin typeface="Montserrat" pitchFamily="34" charset="0"/>
                <a:ea typeface="Montserrat" pitchFamily="34" charset="-122"/>
                <a:cs typeface="Montserrat" pitchFamily="34" charset="-120"/>
              </a:rPr>
              <a:t>5. FORMATO</a:t>
            </a:r>
            <a:endParaRPr lang="en-US" sz="784" dirty="0"/>
          </a:p>
        </p:txBody>
      </p:sp>
      <p:sp>
        <p:nvSpPr>
          <p:cNvPr id="27" name="Shape 19"/>
          <p:cNvSpPr/>
          <p:nvPr/>
        </p:nvSpPr>
        <p:spPr>
          <a:xfrm>
            <a:off x="3458998" y="1430536"/>
            <a:ext cx="5256377" cy="3031043"/>
          </a:xfrm>
          <a:prstGeom prst="rect">
            <a:avLst/>
          </a:prstGeom>
          <a:solidFill>
            <a:srgbClr val="112240"/>
          </a:solidFill>
          <a:ln w="9144">
            <a:solidFill>
              <a:srgbClr val="FFFFFF">
                <a:alpha val="10000"/>
              </a:srgbClr>
            </a:solidFill>
            <a:prstDash val="solid"/>
          </a:ln>
        </p:spPr>
        <p:txBody>
          <a:bodyPr/>
          <a:lstStyle/>
          <a:p>
            <a:endParaRPr lang="pt-BR"/>
          </a:p>
        </p:txBody>
      </p:sp>
      <p:sp>
        <p:nvSpPr>
          <p:cNvPr id="28" name="Shape 20"/>
          <p:cNvSpPr/>
          <p:nvPr/>
        </p:nvSpPr>
        <p:spPr>
          <a:xfrm>
            <a:off x="3458998" y="1430536"/>
            <a:ext cx="5256377" cy="310753"/>
          </a:xfrm>
          <a:prstGeom prst="rect">
            <a:avLst/>
          </a:prstGeom>
          <a:solidFill>
            <a:srgbClr val="0A192F"/>
          </a:solidFill>
          <a:ln/>
        </p:spPr>
        <p:txBody>
          <a:bodyPr/>
          <a:lstStyle/>
          <a:p>
            <a:endParaRPr lang="pt-BR"/>
          </a:p>
        </p:txBody>
      </p:sp>
      <p:sp>
        <p:nvSpPr>
          <p:cNvPr id="29" name="Shape 21"/>
          <p:cNvSpPr/>
          <p:nvPr/>
        </p:nvSpPr>
        <p:spPr>
          <a:xfrm>
            <a:off x="3458998" y="1734145"/>
            <a:ext cx="5256377" cy="7144"/>
          </a:xfrm>
          <a:prstGeom prst="rect">
            <a:avLst/>
          </a:prstGeom>
          <a:solidFill>
            <a:srgbClr val="FFFFFF"/>
          </a:solidFill>
          <a:ln/>
        </p:spPr>
        <p:txBody>
          <a:bodyPr/>
          <a:lstStyle/>
          <a:p>
            <a:endParaRPr lang="pt-BR"/>
          </a:p>
        </p:txBody>
      </p:sp>
      <p:sp>
        <p:nvSpPr>
          <p:cNvPr id="30" name="Text 22"/>
          <p:cNvSpPr/>
          <p:nvPr/>
        </p:nvSpPr>
        <p:spPr>
          <a:xfrm>
            <a:off x="4030498" y="1516261"/>
            <a:ext cx="789384" cy="132159"/>
          </a:xfrm>
          <a:prstGeom prst="rect">
            <a:avLst/>
          </a:prstGeom>
          <a:noFill/>
          <a:ln/>
        </p:spPr>
        <p:txBody>
          <a:bodyPr wrap="none" lIns="0" tIns="0" rIns="0" bIns="0" rtlCol="0" anchor="t">
            <a:spAutoFit/>
          </a:bodyPr>
          <a:lstStyle/>
          <a:p>
            <a:pPr marL="0" indent="0" algn="l">
              <a:lnSpc>
                <a:spcPts val="900"/>
              </a:lnSpc>
              <a:buNone/>
            </a:pPr>
            <a:r>
              <a:rPr lang="en-US" sz="727" dirty="0">
                <a:solidFill>
                  <a:srgbClr val="A8B2D1"/>
                </a:solidFill>
                <a:latin typeface="Roboto Mono" pitchFamily="34" charset="0"/>
                <a:ea typeface="Roboto Mono" pitchFamily="34" charset="-122"/>
                <a:cs typeface="Roboto Mono" pitchFamily="34" charset="-120"/>
              </a:rPr>
              <a:t>Prompt Editor</a:t>
            </a:r>
            <a:endParaRPr lang="en-US" sz="727" dirty="0"/>
          </a:p>
        </p:txBody>
      </p:sp>
      <p:sp>
        <p:nvSpPr>
          <p:cNvPr id="31" name="Shape 23"/>
          <p:cNvSpPr/>
          <p:nvPr/>
        </p:nvSpPr>
        <p:spPr>
          <a:xfrm>
            <a:off x="3587586" y="1862733"/>
            <a:ext cx="4999202" cy="208592"/>
          </a:xfrm>
          <a:prstGeom prst="rect">
            <a:avLst/>
          </a:prstGeom>
          <a:solidFill>
            <a:srgbClr val="FFCE56">
              <a:alpha val="10000"/>
            </a:srgbClr>
          </a:solidFill>
          <a:ln/>
        </p:spPr>
        <p:txBody>
          <a:bodyPr/>
          <a:lstStyle/>
          <a:p>
            <a:endParaRPr lang="pt-BR"/>
          </a:p>
        </p:txBody>
      </p:sp>
      <p:sp>
        <p:nvSpPr>
          <p:cNvPr id="32" name="Text 24"/>
          <p:cNvSpPr/>
          <p:nvPr/>
        </p:nvSpPr>
        <p:spPr>
          <a:xfrm>
            <a:off x="3587586" y="1862733"/>
            <a:ext cx="4999202" cy="208592"/>
          </a:xfrm>
          <a:prstGeom prst="rect">
            <a:avLst/>
          </a:prstGeom>
          <a:noFill/>
          <a:ln/>
        </p:spPr>
        <p:txBody>
          <a:bodyPr wrap="none" lIns="42545" tIns="17018" rIns="42545" bIns="17018" rtlCol="0" anchor="t">
            <a:spAutoFit/>
          </a:bodyPr>
          <a:lstStyle/>
          <a:p>
            <a:pPr marL="0" indent="0" algn="l">
              <a:lnSpc>
                <a:spcPts val="1400"/>
              </a:lnSpc>
              <a:buNone/>
            </a:pPr>
            <a:r>
              <a:rPr lang="en-US" sz="885" b="1" dirty="0">
                <a:solidFill>
                  <a:srgbClr val="FFCE56"/>
                </a:solidFill>
                <a:latin typeface="Roboto Mono" pitchFamily="34" charset="0"/>
                <a:ea typeface="Roboto Mono" pitchFamily="34" charset="-122"/>
                <a:cs typeface="Roboto Mono" pitchFamily="34" charset="-120"/>
              </a:rPr>
              <a:t>Atue como um Especialista em Proteção de Dados (DPO) sênior.</a:t>
            </a:r>
            <a:endParaRPr lang="en-US" sz="885" dirty="0"/>
          </a:p>
        </p:txBody>
      </p:sp>
      <p:sp>
        <p:nvSpPr>
          <p:cNvPr id="33" name="Shape 25"/>
          <p:cNvSpPr/>
          <p:nvPr/>
        </p:nvSpPr>
        <p:spPr>
          <a:xfrm>
            <a:off x="3587586" y="2142762"/>
            <a:ext cx="4999202" cy="208592"/>
          </a:xfrm>
          <a:prstGeom prst="rect">
            <a:avLst/>
          </a:prstGeom>
          <a:solidFill>
            <a:srgbClr val="4285F4">
              <a:alpha val="10000"/>
            </a:srgbClr>
          </a:solidFill>
          <a:ln/>
        </p:spPr>
        <p:txBody>
          <a:bodyPr/>
          <a:lstStyle/>
          <a:p>
            <a:endParaRPr lang="pt-BR"/>
          </a:p>
        </p:txBody>
      </p:sp>
      <p:sp>
        <p:nvSpPr>
          <p:cNvPr id="34" name="Text 26"/>
          <p:cNvSpPr/>
          <p:nvPr/>
        </p:nvSpPr>
        <p:spPr>
          <a:xfrm>
            <a:off x="3587586" y="2142762"/>
            <a:ext cx="4999202" cy="208592"/>
          </a:xfrm>
          <a:prstGeom prst="rect">
            <a:avLst/>
          </a:prstGeom>
          <a:noFill/>
          <a:ln/>
        </p:spPr>
        <p:txBody>
          <a:bodyPr wrap="none" lIns="42545" tIns="17018" rIns="42545" bIns="17018" rtlCol="0" anchor="t">
            <a:spAutoFit/>
          </a:bodyPr>
          <a:lstStyle/>
          <a:p>
            <a:pPr marL="0" indent="0" algn="l">
              <a:lnSpc>
                <a:spcPts val="1400"/>
              </a:lnSpc>
              <a:buNone/>
            </a:pPr>
            <a:r>
              <a:rPr lang="en-US" sz="885" b="1" dirty="0">
                <a:solidFill>
                  <a:srgbClr val="4285F4"/>
                </a:solidFill>
                <a:latin typeface="Roboto Mono" pitchFamily="34" charset="0"/>
                <a:ea typeface="Roboto Mono" pitchFamily="34" charset="-122"/>
                <a:cs typeface="Roboto Mono" pitchFamily="34" charset="-120"/>
              </a:rPr>
              <a:t>Estou analisando um contrato de prestação de serviços de nuvem</a:t>
            </a:r>
            <a:endParaRPr lang="en-US" sz="885" dirty="0"/>
          </a:p>
        </p:txBody>
      </p:sp>
      <p:sp>
        <p:nvSpPr>
          <p:cNvPr id="35" name="Shape 27"/>
          <p:cNvSpPr/>
          <p:nvPr/>
        </p:nvSpPr>
        <p:spPr>
          <a:xfrm>
            <a:off x="3587586" y="2422792"/>
            <a:ext cx="4999202" cy="208592"/>
          </a:xfrm>
          <a:prstGeom prst="rect">
            <a:avLst/>
          </a:prstGeom>
          <a:solidFill>
            <a:srgbClr val="4285F4">
              <a:alpha val="10000"/>
            </a:srgbClr>
          </a:solidFill>
          <a:ln/>
        </p:spPr>
        <p:txBody>
          <a:bodyPr/>
          <a:lstStyle/>
          <a:p>
            <a:endParaRPr lang="pt-BR"/>
          </a:p>
        </p:txBody>
      </p:sp>
      <p:sp>
        <p:nvSpPr>
          <p:cNvPr id="36" name="Text 28"/>
          <p:cNvSpPr/>
          <p:nvPr/>
        </p:nvSpPr>
        <p:spPr>
          <a:xfrm>
            <a:off x="3587586" y="2422792"/>
            <a:ext cx="4999202" cy="208592"/>
          </a:xfrm>
          <a:prstGeom prst="rect">
            <a:avLst/>
          </a:prstGeom>
          <a:noFill/>
          <a:ln/>
        </p:spPr>
        <p:txBody>
          <a:bodyPr wrap="none" lIns="42545" tIns="17018" rIns="42545" bIns="17018" rtlCol="0" anchor="t">
            <a:spAutoFit/>
          </a:bodyPr>
          <a:lstStyle/>
          <a:p>
            <a:pPr marL="0" indent="0" algn="l">
              <a:lnSpc>
                <a:spcPts val="1400"/>
              </a:lnSpc>
              <a:buNone/>
            </a:pPr>
            <a:r>
              <a:rPr lang="en-US" sz="885" b="1" dirty="0">
                <a:solidFill>
                  <a:srgbClr val="4285F4"/>
                </a:solidFill>
                <a:latin typeface="Roboto Mono" pitchFamily="34" charset="0"/>
                <a:ea typeface="Roboto Mono" pitchFamily="34" charset="-122"/>
                <a:cs typeface="Roboto Mono" pitchFamily="34" charset="-120"/>
              </a:rPr>
              <a:t>(SaaS) internacional.</a:t>
            </a:r>
            <a:endParaRPr lang="en-US" sz="885" dirty="0"/>
          </a:p>
        </p:txBody>
      </p:sp>
      <p:sp>
        <p:nvSpPr>
          <p:cNvPr id="37" name="Shape 29"/>
          <p:cNvSpPr/>
          <p:nvPr/>
        </p:nvSpPr>
        <p:spPr>
          <a:xfrm>
            <a:off x="3587586" y="2702821"/>
            <a:ext cx="4999202" cy="208592"/>
          </a:xfrm>
          <a:prstGeom prst="rect">
            <a:avLst/>
          </a:prstGeom>
          <a:solidFill>
            <a:srgbClr val="10A37F">
              <a:alpha val="10000"/>
            </a:srgbClr>
          </a:solidFill>
          <a:ln/>
        </p:spPr>
        <p:txBody>
          <a:bodyPr/>
          <a:lstStyle/>
          <a:p>
            <a:endParaRPr lang="pt-BR"/>
          </a:p>
        </p:txBody>
      </p:sp>
      <p:sp>
        <p:nvSpPr>
          <p:cNvPr id="38" name="Text 30"/>
          <p:cNvSpPr/>
          <p:nvPr/>
        </p:nvSpPr>
        <p:spPr>
          <a:xfrm>
            <a:off x="3587586" y="2702821"/>
            <a:ext cx="4999202" cy="208592"/>
          </a:xfrm>
          <a:prstGeom prst="rect">
            <a:avLst/>
          </a:prstGeom>
          <a:noFill/>
          <a:ln/>
        </p:spPr>
        <p:txBody>
          <a:bodyPr wrap="none" lIns="42545" tIns="17018" rIns="42545" bIns="17018" rtlCol="0" anchor="t">
            <a:spAutoFit/>
          </a:bodyPr>
          <a:lstStyle/>
          <a:p>
            <a:pPr marL="0" indent="0" algn="l">
              <a:lnSpc>
                <a:spcPts val="1400"/>
              </a:lnSpc>
              <a:buNone/>
            </a:pPr>
            <a:r>
              <a:rPr lang="en-US" sz="885" b="1" dirty="0">
                <a:solidFill>
                  <a:srgbClr val="10A37F"/>
                </a:solidFill>
                <a:latin typeface="Roboto Mono" pitchFamily="34" charset="0"/>
                <a:ea typeface="Roboto Mono" pitchFamily="34" charset="-122"/>
                <a:cs typeface="Roboto Mono" pitchFamily="34" charset="-120"/>
              </a:rPr>
              <a:t>Identifique e liste os 5 principais riscos de transferência</a:t>
            </a:r>
            <a:endParaRPr lang="en-US" sz="885" dirty="0"/>
          </a:p>
        </p:txBody>
      </p:sp>
      <p:sp>
        <p:nvSpPr>
          <p:cNvPr id="39" name="Shape 31"/>
          <p:cNvSpPr/>
          <p:nvPr/>
        </p:nvSpPr>
        <p:spPr>
          <a:xfrm>
            <a:off x="3587586" y="2982850"/>
            <a:ext cx="4999202" cy="208592"/>
          </a:xfrm>
          <a:prstGeom prst="rect">
            <a:avLst/>
          </a:prstGeom>
          <a:solidFill>
            <a:srgbClr val="10A37F">
              <a:alpha val="10000"/>
            </a:srgbClr>
          </a:solidFill>
          <a:ln/>
        </p:spPr>
        <p:txBody>
          <a:bodyPr/>
          <a:lstStyle/>
          <a:p>
            <a:endParaRPr lang="pt-BR"/>
          </a:p>
        </p:txBody>
      </p:sp>
      <p:sp>
        <p:nvSpPr>
          <p:cNvPr id="40" name="Text 32"/>
          <p:cNvSpPr/>
          <p:nvPr/>
        </p:nvSpPr>
        <p:spPr>
          <a:xfrm>
            <a:off x="3587586" y="2982850"/>
            <a:ext cx="4999202" cy="208592"/>
          </a:xfrm>
          <a:prstGeom prst="rect">
            <a:avLst/>
          </a:prstGeom>
          <a:noFill/>
          <a:ln/>
        </p:spPr>
        <p:txBody>
          <a:bodyPr wrap="none" lIns="42545" tIns="17018" rIns="42545" bIns="17018" rtlCol="0" anchor="t">
            <a:spAutoFit/>
          </a:bodyPr>
          <a:lstStyle/>
          <a:p>
            <a:pPr marL="0" indent="0" algn="l">
              <a:lnSpc>
                <a:spcPts val="1400"/>
              </a:lnSpc>
              <a:buNone/>
            </a:pPr>
            <a:r>
              <a:rPr lang="en-US" sz="885" b="1" dirty="0">
                <a:solidFill>
                  <a:srgbClr val="10A37F"/>
                </a:solidFill>
                <a:latin typeface="Roboto Mono" pitchFamily="34" charset="0"/>
                <a:ea typeface="Roboto Mono" pitchFamily="34" charset="-122"/>
                <a:cs typeface="Roboto Mono" pitchFamily="34" charset="-120"/>
              </a:rPr>
              <a:t>internacional de dados.</a:t>
            </a:r>
            <a:endParaRPr lang="en-US" sz="885" dirty="0"/>
          </a:p>
        </p:txBody>
      </p:sp>
      <p:sp>
        <p:nvSpPr>
          <p:cNvPr id="41" name="Shape 33"/>
          <p:cNvSpPr/>
          <p:nvPr/>
        </p:nvSpPr>
        <p:spPr>
          <a:xfrm>
            <a:off x="3587586" y="3262880"/>
            <a:ext cx="4999202" cy="208592"/>
          </a:xfrm>
          <a:prstGeom prst="rect">
            <a:avLst/>
          </a:prstGeom>
          <a:solidFill>
            <a:srgbClr val="FF6384">
              <a:alpha val="10000"/>
            </a:srgbClr>
          </a:solidFill>
          <a:ln/>
        </p:spPr>
        <p:txBody>
          <a:bodyPr/>
          <a:lstStyle/>
          <a:p>
            <a:endParaRPr lang="pt-BR"/>
          </a:p>
        </p:txBody>
      </p:sp>
      <p:sp>
        <p:nvSpPr>
          <p:cNvPr id="42" name="Text 34"/>
          <p:cNvSpPr/>
          <p:nvPr/>
        </p:nvSpPr>
        <p:spPr>
          <a:xfrm>
            <a:off x="3587586" y="3262880"/>
            <a:ext cx="4999202" cy="208592"/>
          </a:xfrm>
          <a:prstGeom prst="rect">
            <a:avLst/>
          </a:prstGeom>
          <a:noFill/>
          <a:ln/>
        </p:spPr>
        <p:txBody>
          <a:bodyPr wrap="none" lIns="42545" tIns="17018" rIns="42545" bIns="17018" rtlCol="0" anchor="t">
            <a:spAutoFit/>
          </a:bodyPr>
          <a:lstStyle/>
          <a:p>
            <a:pPr marL="0" indent="0" algn="l">
              <a:lnSpc>
                <a:spcPts val="1400"/>
              </a:lnSpc>
              <a:buNone/>
            </a:pPr>
            <a:r>
              <a:rPr lang="en-US" sz="885" b="1" dirty="0">
                <a:solidFill>
                  <a:srgbClr val="FF6384"/>
                </a:solidFill>
                <a:latin typeface="Roboto Mono" pitchFamily="34" charset="0"/>
                <a:ea typeface="Roboto Mono" pitchFamily="34" charset="-122"/>
                <a:cs typeface="Roboto Mono" pitchFamily="34" charset="-120"/>
              </a:rPr>
              <a:t>Não use termos genéricos. Cite os artigos correspondentes da</a:t>
            </a:r>
            <a:endParaRPr lang="en-US" sz="885" dirty="0"/>
          </a:p>
        </p:txBody>
      </p:sp>
      <p:sp>
        <p:nvSpPr>
          <p:cNvPr id="43" name="Shape 35"/>
          <p:cNvSpPr/>
          <p:nvPr/>
        </p:nvSpPr>
        <p:spPr>
          <a:xfrm>
            <a:off x="3587586" y="3542909"/>
            <a:ext cx="4999202" cy="208592"/>
          </a:xfrm>
          <a:prstGeom prst="rect">
            <a:avLst/>
          </a:prstGeom>
          <a:solidFill>
            <a:srgbClr val="FF6384">
              <a:alpha val="10000"/>
            </a:srgbClr>
          </a:solidFill>
          <a:ln/>
        </p:spPr>
        <p:txBody>
          <a:bodyPr/>
          <a:lstStyle/>
          <a:p>
            <a:endParaRPr lang="pt-BR"/>
          </a:p>
        </p:txBody>
      </p:sp>
      <p:sp>
        <p:nvSpPr>
          <p:cNvPr id="44" name="Text 36"/>
          <p:cNvSpPr/>
          <p:nvPr/>
        </p:nvSpPr>
        <p:spPr>
          <a:xfrm>
            <a:off x="3587586" y="3542909"/>
            <a:ext cx="4999202" cy="208592"/>
          </a:xfrm>
          <a:prstGeom prst="rect">
            <a:avLst/>
          </a:prstGeom>
          <a:noFill/>
          <a:ln/>
        </p:spPr>
        <p:txBody>
          <a:bodyPr wrap="none" lIns="42545" tIns="17018" rIns="42545" bIns="17018" rtlCol="0" anchor="t">
            <a:spAutoFit/>
          </a:bodyPr>
          <a:lstStyle/>
          <a:p>
            <a:pPr marL="0" indent="0" algn="l">
              <a:lnSpc>
                <a:spcPts val="1400"/>
              </a:lnSpc>
              <a:buNone/>
            </a:pPr>
            <a:r>
              <a:rPr lang="en-US" sz="885" b="1" dirty="0">
                <a:solidFill>
                  <a:srgbClr val="FF6384"/>
                </a:solidFill>
                <a:latin typeface="Roboto Mono" pitchFamily="34" charset="0"/>
                <a:ea typeface="Roboto Mono" pitchFamily="34" charset="-122"/>
                <a:cs typeface="Roboto Mono" pitchFamily="34" charset="-120"/>
              </a:rPr>
              <a:t>LGPD.</a:t>
            </a:r>
            <a:endParaRPr lang="en-US" sz="885" dirty="0"/>
          </a:p>
        </p:txBody>
      </p:sp>
      <p:sp>
        <p:nvSpPr>
          <p:cNvPr id="45" name="Shape 37"/>
          <p:cNvSpPr/>
          <p:nvPr/>
        </p:nvSpPr>
        <p:spPr>
          <a:xfrm>
            <a:off x="3587586" y="3822939"/>
            <a:ext cx="4999202" cy="208592"/>
          </a:xfrm>
          <a:prstGeom prst="rect">
            <a:avLst/>
          </a:prstGeom>
          <a:solidFill>
            <a:srgbClr val="7B61FF">
              <a:alpha val="10000"/>
            </a:srgbClr>
          </a:solidFill>
          <a:ln/>
        </p:spPr>
        <p:txBody>
          <a:bodyPr/>
          <a:lstStyle/>
          <a:p>
            <a:endParaRPr lang="pt-BR"/>
          </a:p>
        </p:txBody>
      </p:sp>
      <p:sp>
        <p:nvSpPr>
          <p:cNvPr id="46" name="Text 38"/>
          <p:cNvSpPr/>
          <p:nvPr/>
        </p:nvSpPr>
        <p:spPr>
          <a:xfrm>
            <a:off x="3587586" y="3822939"/>
            <a:ext cx="4999202" cy="208592"/>
          </a:xfrm>
          <a:prstGeom prst="rect">
            <a:avLst/>
          </a:prstGeom>
          <a:noFill/>
          <a:ln/>
        </p:spPr>
        <p:txBody>
          <a:bodyPr wrap="none" lIns="42545" tIns="17018" rIns="42545" bIns="17018" rtlCol="0" anchor="t">
            <a:spAutoFit/>
          </a:bodyPr>
          <a:lstStyle/>
          <a:p>
            <a:pPr marL="0" indent="0" algn="l">
              <a:lnSpc>
                <a:spcPts val="1400"/>
              </a:lnSpc>
              <a:buNone/>
            </a:pPr>
            <a:r>
              <a:rPr lang="en-US" sz="885" b="1" dirty="0">
                <a:solidFill>
                  <a:srgbClr val="7B61FF"/>
                </a:solidFill>
                <a:latin typeface="Roboto Mono" pitchFamily="34" charset="0"/>
                <a:ea typeface="Roboto Mono" pitchFamily="34" charset="-122"/>
                <a:cs typeface="Roboto Mono" pitchFamily="34" charset="-120"/>
              </a:rPr>
              <a:t>Entregue a resposta em uma tabela comparativa (Risco | Artigo |</a:t>
            </a:r>
            <a:endParaRPr lang="en-US" sz="885" dirty="0"/>
          </a:p>
        </p:txBody>
      </p:sp>
      <p:sp>
        <p:nvSpPr>
          <p:cNvPr id="47" name="Shape 39"/>
          <p:cNvSpPr/>
          <p:nvPr/>
        </p:nvSpPr>
        <p:spPr>
          <a:xfrm>
            <a:off x="3587586" y="4102968"/>
            <a:ext cx="4999202" cy="208592"/>
          </a:xfrm>
          <a:prstGeom prst="rect">
            <a:avLst/>
          </a:prstGeom>
          <a:solidFill>
            <a:srgbClr val="7B61FF">
              <a:alpha val="10000"/>
            </a:srgbClr>
          </a:solidFill>
          <a:ln/>
        </p:spPr>
        <p:txBody>
          <a:bodyPr/>
          <a:lstStyle/>
          <a:p>
            <a:endParaRPr lang="pt-BR"/>
          </a:p>
        </p:txBody>
      </p:sp>
      <p:sp>
        <p:nvSpPr>
          <p:cNvPr id="48" name="Text 40"/>
          <p:cNvSpPr/>
          <p:nvPr/>
        </p:nvSpPr>
        <p:spPr>
          <a:xfrm>
            <a:off x="3587586" y="4102968"/>
            <a:ext cx="4999202" cy="208592"/>
          </a:xfrm>
          <a:prstGeom prst="rect">
            <a:avLst/>
          </a:prstGeom>
          <a:noFill/>
          <a:ln/>
        </p:spPr>
        <p:txBody>
          <a:bodyPr wrap="none" lIns="42545" tIns="17018" rIns="42545" bIns="17018" rtlCol="0" anchor="t">
            <a:spAutoFit/>
          </a:bodyPr>
          <a:lstStyle/>
          <a:p>
            <a:pPr marL="0" indent="0" algn="l">
              <a:lnSpc>
                <a:spcPts val="1400"/>
              </a:lnSpc>
              <a:buNone/>
            </a:pPr>
            <a:r>
              <a:rPr lang="en-US" sz="885" b="1" dirty="0">
                <a:solidFill>
                  <a:srgbClr val="7B61FF"/>
                </a:solidFill>
                <a:latin typeface="Roboto Mono" pitchFamily="34" charset="0"/>
                <a:ea typeface="Roboto Mono" pitchFamily="34" charset="-122"/>
                <a:cs typeface="Roboto Mono" pitchFamily="34" charset="-120"/>
              </a:rPr>
              <a:t>Mitigação).</a:t>
            </a:r>
            <a:endParaRPr lang="en-US" sz="885" dirty="0"/>
          </a:p>
        </p:txBody>
      </p:sp>
      <p:sp>
        <p:nvSpPr>
          <p:cNvPr id="49" name="Shape 41"/>
          <p:cNvSpPr/>
          <p:nvPr/>
        </p:nvSpPr>
        <p:spPr>
          <a:xfrm>
            <a:off x="428625" y="4583023"/>
            <a:ext cx="8286750" cy="346472"/>
          </a:xfrm>
          <a:prstGeom prst="rect">
            <a:avLst/>
          </a:prstGeom>
          <a:solidFill>
            <a:srgbClr val="FFFFFF">
              <a:alpha val="5000"/>
            </a:srgbClr>
          </a:solidFill>
          <a:ln/>
        </p:spPr>
        <p:txBody>
          <a:bodyPr/>
          <a:lstStyle/>
          <a:p>
            <a:endParaRPr lang="pt-BR"/>
          </a:p>
        </p:txBody>
      </p:sp>
      <p:pic>
        <p:nvPicPr>
          <p:cNvPr id="50" name="Image 6" descr="preencoded.png"/>
          <p:cNvPicPr>
            <a:picLocks noChangeAspect="1"/>
          </p:cNvPicPr>
          <p:nvPr/>
        </p:nvPicPr>
        <p:blipFill>
          <a:blip r:embed="rId8"/>
          <a:stretch>
            <a:fillRect/>
          </a:stretch>
        </p:blipFill>
        <p:spPr>
          <a:xfrm>
            <a:off x="2281535" y="4693751"/>
            <a:ext cx="128588" cy="128588"/>
          </a:xfrm>
          <a:prstGeom prst="rect">
            <a:avLst/>
          </a:prstGeom>
        </p:spPr>
      </p:pic>
      <p:sp>
        <p:nvSpPr>
          <p:cNvPr id="51" name="Text 42"/>
          <p:cNvSpPr/>
          <p:nvPr/>
        </p:nvSpPr>
        <p:spPr>
          <a:xfrm>
            <a:off x="2515493" y="4668748"/>
            <a:ext cx="960834" cy="175022"/>
          </a:xfrm>
          <a:prstGeom prst="rect">
            <a:avLst/>
          </a:prstGeom>
          <a:noFill/>
          <a:ln/>
        </p:spPr>
        <p:txBody>
          <a:bodyPr wrap="none" lIns="0" tIns="0" rIns="0" bIns="0" rtlCol="0" anchor="t">
            <a:spAutoFit/>
          </a:bodyPr>
          <a:lstStyle/>
          <a:p>
            <a:pPr marL="0" indent="0" algn="ctr">
              <a:lnSpc>
                <a:spcPts val="1200"/>
              </a:lnSpc>
              <a:buNone/>
            </a:pPr>
            <a:r>
              <a:rPr lang="en-US" sz="885" b="1" dirty="0">
                <a:solidFill>
                  <a:srgbClr val="E6F1FF"/>
                </a:solidFill>
                <a:latin typeface="Open Sans" pitchFamily="34" charset="0"/>
                <a:ea typeface="Open Sans" pitchFamily="34" charset="-122"/>
                <a:cs typeface="Open Sans" pitchFamily="34" charset="-120"/>
              </a:rPr>
              <a:t>Regra de Ouro:</a:t>
            </a:r>
            <a:endParaRPr lang="en-US" sz="885" dirty="0"/>
          </a:p>
        </p:txBody>
      </p:sp>
      <p:sp>
        <p:nvSpPr>
          <p:cNvPr id="52" name="Text 43"/>
          <p:cNvSpPr/>
          <p:nvPr/>
        </p:nvSpPr>
        <p:spPr>
          <a:xfrm>
            <a:off x="3476327" y="4668748"/>
            <a:ext cx="3386138" cy="175022"/>
          </a:xfrm>
          <a:prstGeom prst="rect">
            <a:avLst/>
          </a:prstGeom>
          <a:noFill/>
          <a:ln/>
        </p:spPr>
        <p:txBody>
          <a:bodyPr wrap="none" lIns="0" tIns="0" rIns="0" bIns="0" rtlCol="0" anchor="t">
            <a:spAutoFit/>
          </a:bodyPr>
          <a:lstStyle/>
          <a:p>
            <a:pPr marL="0" indent="0" algn="ctr">
              <a:lnSpc>
                <a:spcPts val="1200"/>
              </a:lnSpc>
              <a:buNone/>
            </a:pPr>
            <a:r>
              <a:rPr lang="en-US" sz="942" dirty="0">
                <a:solidFill>
                  <a:srgbClr val="E6F1FF"/>
                </a:solidFill>
                <a:latin typeface="Open Sans" pitchFamily="34" charset="0"/>
                <a:ea typeface="Open Sans" pitchFamily="34" charset="-122"/>
                <a:cs typeface="Open Sans" pitchFamily="34" charset="-120"/>
              </a:rPr>
              <a:t>Quanto mais específico o pedido, mais precisa a resposta.</a:t>
            </a:r>
            <a:endParaRPr lang="en-US" sz="942"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name="Slide 74">
    <p:spTree>
      <p:nvGrpSpPr>
        <p:cNvPr id="1" name=""/>
        <p:cNvGrpSpPr/>
        <p:nvPr/>
      </p:nvGrpSpPr>
      <p:grpSpPr>
        <a:xfrm>
          <a:off x="0" y="0"/>
          <a:ext cx="0" cy="0"/>
          <a:chOff x="0" y="0"/>
          <a:chExt cx="0" cy="0"/>
        </a:xfrm>
      </p:grpSpPr>
      <p:sp>
        <p:nvSpPr>
          <p:cNvPr id="3" name="Shape 0"/>
          <p:cNvSpPr/>
          <p:nvPr/>
        </p:nvSpPr>
        <p:spPr>
          <a:xfrm>
            <a:off x="428625" y="428625"/>
            <a:ext cx="8286750" cy="716161"/>
          </a:xfrm>
          <a:prstGeom prst="rect">
            <a:avLst/>
          </a:prstGeom>
          <a:solidFill>
            <a:srgbClr val="000000">
              <a:alpha val="0"/>
            </a:srgbClr>
          </a:solidFill>
          <a:ln/>
        </p:spPr>
        <p:txBody>
          <a:bodyPr/>
          <a:lstStyle/>
          <a:p>
            <a:endParaRPr lang="pt-BR"/>
          </a:p>
        </p:txBody>
      </p:sp>
      <p:sp>
        <p:nvSpPr>
          <p:cNvPr id="4" name="Shape 1"/>
          <p:cNvSpPr/>
          <p:nvPr/>
        </p:nvSpPr>
        <p:spPr>
          <a:xfrm>
            <a:off x="428625" y="428625"/>
            <a:ext cx="28575" cy="716161"/>
          </a:xfrm>
          <a:prstGeom prst="rect">
            <a:avLst/>
          </a:prstGeom>
          <a:solidFill>
            <a:srgbClr val="7B61FF"/>
          </a:solidFill>
          <a:ln/>
        </p:spPr>
        <p:txBody>
          <a:bodyPr/>
          <a:lstStyle/>
          <a:p>
            <a:endParaRPr lang="pt-BR"/>
          </a:p>
        </p:txBody>
      </p:sp>
      <p:sp>
        <p:nvSpPr>
          <p:cNvPr id="5" name="Text 2"/>
          <p:cNvSpPr/>
          <p:nvPr/>
        </p:nvSpPr>
        <p:spPr>
          <a:xfrm>
            <a:off x="571500" y="428625"/>
            <a:ext cx="5001369" cy="389081"/>
          </a:xfrm>
          <a:prstGeom prst="rect">
            <a:avLst/>
          </a:prstGeom>
          <a:noFill/>
          <a:ln/>
        </p:spPr>
        <p:txBody>
          <a:bodyPr wrap="none" lIns="0" tIns="0" rIns="0" bIns="0" rtlCol="0" anchor="t">
            <a:spAutoFit/>
          </a:bodyPr>
          <a:lstStyle/>
          <a:p>
            <a:pPr marL="0" indent="0" algn="l">
              <a:lnSpc>
                <a:spcPts val="3200"/>
              </a:lnSpc>
              <a:buNone/>
            </a:pPr>
            <a:r>
              <a:rPr lang="en-US" sz="2436" b="1" dirty="0">
                <a:solidFill>
                  <a:srgbClr val="E6F1FF"/>
                </a:solidFill>
                <a:latin typeface="Montserrat" pitchFamily="34" charset="0"/>
                <a:ea typeface="Montserrat" pitchFamily="34" charset="-122"/>
                <a:cs typeface="Montserrat" pitchFamily="34" charset="-120"/>
              </a:rPr>
              <a:t>FUTURO E NOVAS CARREIRAS</a:t>
            </a:r>
            <a:endParaRPr lang="en-US" sz="2436" dirty="0"/>
          </a:p>
        </p:txBody>
      </p:sp>
      <p:sp>
        <p:nvSpPr>
          <p:cNvPr id="6" name="Text 3"/>
          <p:cNvSpPr/>
          <p:nvPr/>
        </p:nvSpPr>
        <p:spPr>
          <a:xfrm>
            <a:off x="571500" y="917972"/>
            <a:ext cx="8143875" cy="226814"/>
          </a:xfrm>
          <a:prstGeom prst="rect">
            <a:avLst/>
          </a:prstGeom>
          <a:noFill/>
          <a:ln/>
        </p:spPr>
        <p:txBody>
          <a:bodyPr wrap="none" lIns="0" tIns="0" rIns="0" bIns="0" rtlCol="0" anchor="t">
            <a:spAutoFit/>
          </a:bodyPr>
          <a:lstStyle/>
          <a:p>
            <a:pPr marL="0" indent="0" algn="l">
              <a:lnSpc>
                <a:spcPts val="1600"/>
              </a:lnSpc>
              <a:buNone/>
            </a:pPr>
            <a:r>
              <a:rPr lang="en-US" sz="1269" dirty="0">
                <a:solidFill>
                  <a:srgbClr val="7B61FF"/>
                </a:solidFill>
                <a:latin typeface="Roboto Mono" pitchFamily="34" charset="0"/>
                <a:ea typeface="Roboto Mono" pitchFamily="34" charset="-122"/>
                <a:cs typeface="Roboto Mono" pitchFamily="34" charset="-120"/>
              </a:rPr>
              <a:t>Preparando-se para o Amanhã</a:t>
            </a:r>
            <a:endParaRPr lang="en-US" sz="1269" dirty="0"/>
          </a:p>
        </p:txBody>
      </p:sp>
      <p:sp>
        <p:nvSpPr>
          <p:cNvPr id="7" name="Text 4"/>
          <p:cNvSpPr/>
          <p:nvPr/>
        </p:nvSpPr>
        <p:spPr>
          <a:xfrm>
            <a:off x="535781" y="1927027"/>
            <a:ext cx="1401961" cy="208955"/>
          </a:xfrm>
          <a:prstGeom prst="rect">
            <a:avLst/>
          </a:prstGeom>
          <a:noFill/>
          <a:ln/>
        </p:spPr>
        <p:txBody>
          <a:bodyPr wrap="none" lIns="0" tIns="0" rIns="0" bIns="0" rtlCol="0" anchor="t">
            <a:spAutoFit/>
          </a:bodyPr>
          <a:lstStyle/>
          <a:p>
            <a:pPr marL="0" indent="0" algn="l">
              <a:lnSpc>
                <a:spcPts val="1600"/>
              </a:lnSpc>
              <a:buNone/>
            </a:pPr>
            <a:r>
              <a:rPr lang="en-US" sz="1193" b="1" dirty="0">
                <a:solidFill>
                  <a:srgbClr val="7B61FF"/>
                </a:solidFill>
                <a:latin typeface="Montserrat" pitchFamily="34" charset="0"/>
                <a:ea typeface="Montserrat" pitchFamily="34" charset="-122"/>
                <a:cs typeface="Montserrat" pitchFamily="34" charset="-120"/>
              </a:rPr>
              <a:t>O que Veremos</a:t>
            </a:r>
            <a:endParaRPr lang="en-US" sz="1193" dirty="0"/>
          </a:p>
        </p:txBody>
      </p:sp>
      <p:pic>
        <p:nvPicPr>
          <p:cNvPr id="8" name="Image 1" descr="preencoded.png"/>
          <p:cNvPicPr>
            <a:picLocks noChangeAspect="1"/>
          </p:cNvPicPr>
          <p:nvPr/>
        </p:nvPicPr>
        <p:blipFill>
          <a:blip r:embed="rId3"/>
          <a:stretch>
            <a:fillRect/>
          </a:stretch>
        </p:blipFill>
        <p:spPr>
          <a:xfrm>
            <a:off x="428625" y="2314575"/>
            <a:ext cx="214313" cy="128588"/>
          </a:xfrm>
          <a:prstGeom prst="rect">
            <a:avLst/>
          </a:prstGeom>
        </p:spPr>
      </p:pic>
      <p:sp>
        <p:nvSpPr>
          <p:cNvPr id="9" name="Text 5"/>
          <p:cNvSpPr/>
          <p:nvPr/>
        </p:nvSpPr>
        <p:spPr>
          <a:xfrm>
            <a:off x="750094" y="2314575"/>
            <a:ext cx="2096691" cy="192881"/>
          </a:xfrm>
          <a:prstGeom prst="rect">
            <a:avLst/>
          </a:prstGeom>
          <a:noFill/>
          <a:ln/>
        </p:spPr>
        <p:txBody>
          <a:bodyPr wrap="none" lIns="0" tIns="0" rIns="0" bIns="0" rtlCol="0" anchor="t">
            <a:spAutoFit/>
          </a:bodyPr>
          <a:lstStyle/>
          <a:p>
            <a:pPr marL="0" indent="0" algn="l">
              <a:lnSpc>
                <a:spcPts val="1500"/>
              </a:lnSpc>
              <a:buNone/>
            </a:pPr>
            <a:r>
              <a:rPr lang="en-US" sz="942" dirty="0">
                <a:solidFill>
                  <a:srgbClr val="E6F1FF"/>
                </a:solidFill>
                <a:latin typeface="Open Sans" pitchFamily="34" charset="0"/>
                <a:ea typeface="Open Sans" pitchFamily="34" charset="-122"/>
                <a:cs typeface="Open Sans" pitchFamily="34" charset="-120"/>
              </a:rPr>
              <a:t>Tendências da advocacia 2026-2030</a:t>
            </a:r>
            <a:endParaRPr lang="en-US" sz="942" dirty="0"/>
          </a:p>
        </p:txBody>
      </p:sp>
      <p:pic>
        <p:nvPicPr>
          <p:cNvPr id="10" name="Image 2" descr="preencoded.png"/>
          <p:cNvPicPr>
            <a:picLocks noChangeAspect="1"/>
          </p:cNvPicPr>
          <p:nvPr/>
        </p:nvPicPr>
        <p:blipFill>
          <a:blip r:embed="rId3"/>
          <a:stretch>
            <a:fillRect/>
          </a:stretch>
        </p:blipFill>
        <p:spPr>
          <a:xfrm>
            <a:off x="428625" y="2636044"/>
            <a:ext cx="214313" cy="128588"/>
          </a:xfrm>
          <a:prstGeom prst="rect">
            <a:avLst/>
          </a:prstGeom>
        </p:spPr>
      </p:pic>
      <p:sp>
        <p:nvSpPr>
          <p:cNvPr id="11" name="Text 6"/>
          <p:cNvSpPr/>
          <p:nvPr/>
        </p:nvSpPr>
        <p:spPr>
          <a:xfrm>
            <a:off x="750094" y="2636044"/>
            <a:ext cx="2230636" cy="192881"/>
          </a:xfrm>
          <a:prstGeom prst="rect">
            <a:avLst/>
          </a:prstGeom>
          <a:noFill/>
          <a:ln/>
        </p:spPr>
        <p:txBody>
          <a:bodyPr wrap="none" lIns="0" tIns="0" rIns="0" bIns="0" rtlCol="0" anchor="t">
            <a:spAutoFit/>
          </a:bodyPr>
          <a:lstStyle/>
          <a:p>
            <a:pPr marL="0" indent="0" algn="l">
              <a:lnSpc>
                <a:spcPts val="1500"/>
              </a:lnSpc>
              <a:buNone/>
            </a:pPr>
            <a:r>
              <a:rPr lang="en-US" sz="942" dirty="0">
                <a:solidFill>
                  <a:srgbClr val="E6F1FF"/>
                </a:solidFill>
                <a:latin typeface="Open Sans" pitchFamily="34" charset="0"/>
                <a:ea typeface="Open Sans" pitchFamily="34" charset="-122"/>
                <a:cs typeface="Open Sans" pitchFamily="34" charset="-120"/>
              </a:rPr>
              <a:t>Novas profissões jurídicas emergentes</a:t>
            </a:r>
            <a:endParaRPr lang="en-US" sz="942" dirty="0"/>
          </a:p>
        </p:txBody>
      </p:sp>
      <p:pic>
        <p:nvPicPr>
          <p:cNvPr id="12" name="Image 3" descr="preencoded.png"/>
          <p:cNvPicPr>
            <a:picLocks noChangeAspect="1"/>
          </p:cNvPicPr>
          <p:nvPr/>
        </p:nvPicPr>
        <p:blipFill>
          <a:blip r:embed="rId3"/>
          <a:stretch>
            <a:fillRect/>
          </a:stretch>
        </p:blipFill>
        <p:spPr>
          <a:xfrm>
            <a:off x="428625" y="2957513"/>
            <a:ext cx="214313" cy="128588"/>
          </a:xfrm>
          <a:prstGeom prst="rect">
            <a:avLst/>
          </a:prstGeom>
        </p:spPr>
      </p:pic>
      <p:sp>
        <p:nvSpPr>
          <p:cNvPr id="13" name="Text 7"/>
          <p:cNvSpPr/>
          <p:nvPr/>
        </p:nvSpPr>
        <p:spPr>
          <a:xfrm>
            <a:off x="750094" y="2957513"/>
            <a:ext cx="2598539" cy="192881"/>
          </a:xfrm>
          <a:prstGeom prst="rect">
            <a:avLst/>
          </a:prstGeom>
          <a:noFill/>
          <a:ln/>
        </p:spPr>
        <p:txBody>
          <a:bodyPr wrap="none" lIns="0" tIns="0" rIns="0" bIns="0" rtlCol="0" anchor="t">
            <a:spAutoFit/>
          </a:bodyPr>
          <a:lstStyle/>
          <a:p>
            <a:pPr marL="0" indent="0" algn="l">
              <a:lnSpc>
                <a:spcPts val="1500"/>
              </a:lnSpc>
              <a:buNone/>
            </a:pPr>
            <a:r>
              <a:rPr lang="en-US" sz="942" dirty="0">
                <a:solidFill>
                  <a:srgbClr val="E6F1FF"/>
                </a:solidFill>
                <a:latin typeface="Open Sans" pitchFamily="34" charset="0"/>
                <a:ea typeface="Open Sans" pitchFamily="34" charset="-122"/>
                <a:cs typeface="Open Sans" pitchFamily="34" charset="-120"/>
              </a:rPr>
              <a:t>Prompt Engineer, Legal Ops e especialidades</a:t>
            </a:r>
            <a:endParaRPr lang="en-US" sz="942" dirty="0"/>
          </a:p>
        </p:txBody>
      </p:sp>
      <p:pic>
        <p:nvPicPr>
          <p:cNvPr id="14" name="Image 4" descr="preencoded.png"/>
          <p:cNvPicPr>
            <a:picLocks noChangeAspect="1"/>
          </p:cNvPicPr>
          <p:nvPr/>
        </p:nvPicPr>
        <p:blipFill>
          <a:blip r:embed="rId3"/>
          <a:stretch>
            <a:fillRect/>
          </a:stretch>
        </p:blipFill>
        <p:spPr>
          <a:xfrm>
            <a:off x="428625" y="3278981"/>
            <a:ext cx="214313" cy="128588"/>
          </a:xfrm>
          <a:prstGeom prst="rect">
            <a:avLst/>
          </a:prstGeom>
        </p:spPr>
      </p:pic>
      <p:sp>
        <p:nvSpPr>
          <p:cNvPr id="15" name="Text 8"/>
          <p:cNvSpPr/>
          <p:nvPr/>
        </p:nvSpPr>
        <p:spPr>
          <a:xfrm>
            <a:off x="750094" y="3278981"/>
            <a:ext cx="1882378" cy="192881"/>
          </a:xfrm>
          <a:prstGeom prst="rect">
            <a:avLst/>
          </a:prstGeom>
          <a:noFill/>
          <a:ln/>
        </p:spPr>
        <p:txBody>
          <a:bodyPr wrap="none" lIns="0" tIns="0" rIns="0" bIns="0" rtlCol="0" anchor="t">
            <a:spAutoFit/>
          </a:bodyPr>
          <a:lstStyle/>
          <a:p>
            <a:pPr marL="0" indent="0" algn="l">
              <a:lnSpc>
                <a:spcPts val="1500"/>
              </a:lnSpc>
              <a:buNone/>
            </a:pPr>
            <a:r>
              <a:rPr lang="en-US" sz="942" dirty="0">
                <a:solidFill>
                  <a:srgbClr val="E6F1FF"/>
                </a:solidFill>
                <a:latin typeface="Open Sans" pitchFamily="34" charset="0"/>
                <a:ea typeface="Open Sans" pitchFamily="34" charset="-122"/>
                <a:cs typeface="Open Sans" pitchFamily="34" charset="-120"/>
              </a:rPr>
              <a:t>Dinâmicas interativas e quiz final</a:t>
            </a:r>
            <a:endParaRPr lang="en-US" sz="942" dirty="0"/>
          </a:p>
        </p:txBody>
      </p:sp>
      <p:pic>
        <p:nvPicPr>
          <p:cNvPr id="16" name="Image 5" descr="preencoded.png"/>
          <p:cNvPicPr>
            <a:picLocks noChangeAspect="1"/>
          </p:cNvPicPr>
          <p:nvPr/>
        </p:nvPicPr>
        <p:blipFill>
          <a:blip r:embed="rId4"/>
          <a:stretch>
            <a:fillRect/>
          </a:stretch>
        </p:blipFill>
        <p:spPr>
          <a:xfrm>
            <a:off x="4786313" y="1931491"/>
            <a:ext cx="225028" cy="200025"/>
          </a:xfrm>
          <a:prstGeom prst="rect">
            <a:avLst/>
          </a:prstGeom>
        </p:spPr>
      </p:pic>
      <p:sp>
        <p:nvSpPr>
          <p:cNvPr id="17" name="Text 9"/>
          <p:cNvSpPr/>
          <p:nvPr/>
        </p:nvSpPr>
        <p:spPr>
          <a:xfrm>
            <a:off x="5118497" y="1927027"/>
            <a:ext cx="1989534" cy="208955"/>
          </a:xfrm>
          <a:prstGeom prst="rect">
            <a:avLst/>
          </a:prstGeom>
          <a:noFill/>
          <a:ln/>
        </p:spPr>
        <p:txBody>
          <a:bodyPr wrap="none" lIns="0" tIns="0" rIns="0" bIns="0" rtlCol="0" anchor="t">
            <a:spAutoFit/>
          </a:bodyPr>
          <a:lstStyle/>
          <a:p>
            <a:pPr marL="0" indent="0" algn="l">
              <a:lnSpc>
                <a:spcPts val="1600"/>
              </a:lnSpc>
              <a:buNone/>
            </a:pPr>
            <a:r>
              <a:rPr lang="en-US" sz="1193" b="1" dirty="0">
                <a:solidFill>
                  <a:srgbClr val="64FFDA"/>
                </a:solidFill>
                <a:latin typeface="Montserrat" pitchFamily="34" charset="0"/>
                <a:ea typeface="Montserrat" pitchFamily="34" charset="-122"/>
                <a:cs typeface="Montserrat" pitchFamily="34" charset="-120"/>
              </a:rPr>
              <a:t>Por Que É Importante</a:t>
            </a:r>
            <a:endParaRPr lang="en-US" sz="1193" dirty="0"/>
          </a:p>
        </p:txBody>
      </p:sp>
      <p:pic>
        <p:nvPicPr>
          <p:cNvPr id="18" name="Image 6" descr="preencoded.png"/>
          <p:cNvPicPr>
            <a:picLocks noChangeAspect="1"/>
          </p:cNvPicPr>
          <p:nvPr/>
        </p:nvPicPr>
        <p:blipFill>
          <a:blip r:embed="rId5"/>
          <a:stretch>
            <a:fillRect/>
          </a:stretch>
        </p:blipFill>
        <p:spPr>
          <a:xfrm>
            <a:off x="4786313" y="2314575"/>
            <a:ext cx="214313" cy="128588"/>
          </a:xfrm>
          <a:prstGeom prst="rect">
            <a:avLst/>
          </a:prstGeom>
        </p:spPr>
      </p:pic>
      <p:sp>
        <p:nvSpPr>
          <p:cNvPr id="19" name="Text 10"/>
          <p:cNvSpPr/>
          <p:nvPr/>
        </p:nvSpPr>
        <p:spPr>
          <a:xfrm>
            <a:off x="5107781" y="2314575"/>
            <a:ext cx="2409230" cy="192881"/>
          </a:xfrm>
          <a:prstGeom prst="rect">
            <a:avLst/>
          </a:prstGeom>
          <a:noFill/>
          <a:ln/>
        </p:spPr>
        <p:txBody>
          <a:bodyPr wrap="none" lIns="0" tIns="0" rIns="0" bIns="0" rtlCol="0" anchor="t">
            <a:spAutoFit/>
          </a:bodyPr>
          <a:lstStyle/>
          <a:p>
            <a:pPr marL="0" indent="0" algn="l">
              <a:lnSpc>
                <a:spcPts val="1500"/>
              </a:lnSpc>
              <a:buNone/>
            </a:pPr>
            <a:r>
              <a:rPr lang="en-US" sz="885" b="1" dirty="0">
                <a:solidFill>
                  <a:srgbClr val="E6F1FF"/>
                </a:solidFill>
                <a:latin typeface="Open Sans" pitchFamily="34" charset="0"/>
                <a:ea typeface="Open Sans" pitchFamily="34" charset="-122"/>
                <a:cs typeface="Open Sans" pitchFamily="34" charset="-120"/>
              </a:rPr>
              <a:t>Visão:</a:t>
            </a:r>
            <a:r>
              <a:rPr lang="en-US" sz="942" dirty="0">
                <a:solidFill>
                  <a:srgbClr val="E6F1FF"/>
                </a:solidFill>
                <a:latin typeface="Open Sans" pitchFamily="34" charset="0"/>
                <a:ea typeface="Open Sans" pitchFamily="34" charset="-122"/>
                <a:cs typeface="Open Sans" pitchFamily="34" charset="-120"/>
              </a:rPr>
              <a:t> Entenda para onde o mercado vai.</a:t>
            </a:r>
            <a:endParaRPr lang="en-US" sz="885" dirty="0"/>
          </a:p>
        </p:txBody>
      </p:sp>
      <p:pic>
        <p:nvPicPr>
          <p:cNvPr id="20" name="Image 7" descr="preencoded.png"/>
          <p:cNvPicPr>
            <a:picLocks noChangeAspect="1"/>
          </p:cNvPicPr>
          <p:nvPr/>
        </p:nvPicPr>
        <p:blipFill>
          <a:blip r:embed="rId5"/>
          <a:stretch>
            <a:fillRect/>
          </a:stretch>
        </p:blipFill>
        <p:spPr>
          <a:xfrm>
            <a:off x="4786313" y="2636044"/>
            <a:ext cx="214313" cy="128588"/>
          </a:xfrm>
          <a:prstGeom prst="rect">
            <a:avLst/>
          </a:prstGeom>
        </p:spPr>
      </p:pic>
      <p:sp>
        <p:nvSpPr>
          <p:cNvPr id="21" name="Text 11"/>
          <p:cNvSpPr/>
          <p:nvPr/>
        </p:nvSpPr>
        <p:spPr>
          <a:xfrm>
            <a:off x="5107781" y="2636044"/>
            <a:ext cx="3141464" cy="192881"/>
          </a:xfrm>
          <a:prstGeom prst="rect">
            <a:avLst/>
          </a:prstGeom>
          <a:noFill/>
          <a:ln/>
        </p:spPr>
        <p:txBody>
          <a:bodyPr wrap="none" lIns="0" tIns="0" rIns="0" bIns="0" rtlCol="0" anchor="t">
            <a:spAutoFit/>
          </a:bodyPr>
          <a:lstStyle/>
          <a:p>
            <a:pPr marL="0" indent="0" algn="l">
              <a:lnSpc>
                <a:spcPts val="1500"/>
              </a:lnSpc>
              <a:buNone/>
            </a:pPr>
            <a:r>
              <a:rPr lang="en-US" sz="885" b="1" dirty="0">
                <a:solidFill>
                  <a:srgbClr val="E6F1FF"/>
                </a:solidFill>
                <a:latin typeface="Open Sans" pitchFamily="34" charset="0"/>
                <a:ea typeface="Open Sans" pitchFamily="34" charset="-122"/>
                <a:cs typeface="Open Sans" pitchFamily="34" charset="-120"/>
              </a:rPr>
              <a:t>Carreira:</a:t>
            </a:r>
            <a:r>
              <a:rPr lang="en-US" sz="942" dirty="0">
                <a:solidFill>
                  <a:srgbClr val="E6F1FF"/>
                </a:solidFill>
                <a:latin typeface="Open Sans" pitchFamily="34" charset="0"/>
                <a:ea typeface="Open Sans" pitchFamily="34" charset="-122"/>
                <a:cs typeface="Open Sans" pitchFamily="34" charset="-120"/>
              </a:rPr>
              <a:t> Saiba como se posicionar estrategicamente.</a:t>
            </a:r>
            <a:endParaRPr lang="en-US" sz="885" dirty="0"/>
          </a:p>
        </p:txBody>
      </p:sp>
      <p:pic>
        <p:nvPicPr>
          <p:cNvPr id="22" name="Image 8" descr="preencoded.png"/>
          <p:cNvPicPr>
            <a:picLocks noChangeAspect="1"/>
          </p:cNvPicPr>
          <p:nvPr/>
        </p:nvPicPr>
        <p:blipFill>
          <a:blip r:embed="rId5"/>
          <a:stretch>
            <a:fillRect/>
          </a:stretch>
        </p:blipFill>
        <p:spPr>
          <a:xfrm>
            <a:off x="4786313" y="2957513"/>
            <a:ext cx="214313" cy="128588"/>
          </a:xfrm>
          <a:prstGeom prst="rect">
            <a:avLst/>
          </a:prstGeom>
        </p:spPr>
      </p:pic>
      <p:sp>
        <p:nvSpPr>
          <p:cNvPr id="23" name="Text 12"/>
          <p:cNvSpPr/>
          <p:nvPr/>
        </p:nvSpPr>
        <p:spPr>
          <a:xfrm>
            <a:off x="5107781" y="2957513"/>
            <a:ext cx="2711053" cy="192881"/>
          </a:xfrm>
          <a:prstGeom prst="rect">
            <a:avLst/>
          </a:prstGeom>
          <a:noFill/>
          <a:ln/>
        </p:spPr>
        <p:txBody>
          <a:bodyPr wrap="none" lIns="0" tIns="0" rIns="0" bIns="0" rtlCol="0" anchor="t">
            <a:spAutoFit/>
          </a:bodyPr>
          <a:lstStyle/>
          <a:p>
            <a:pPr marL="0" indent="0" algn="l">
              <a:lnSpc>
                <a:spcPts val="1500"/>
              </a:lnSpc>
              <a:buNone/>
            </a:pPr>
            <a:r>
              <a:rPr lang="en-US" sz="885" b="1" dirty="0">
                <a:solidFill>
                  <a:srgbClr val="E6F1FF"/>
                </a:solidFill>
                <a:latin typeface="Open Sans" pitchFamily="34" charset="0"/>
                <a:ea typeface="Open Sans" pitchFamily="34" charset="-122"/>
                <a:cs typeface="Open Sans" pitchFamily="34" charset="-120"/>
              </a:rPr>
              <a:t>Oportunidade:</a:t>
            </a:r>
            <a:r>
              <a:rPr lang="en-US" sz="942" dirty="0">
                <a:solidFill>
                  <a:srgbClr val="E6F1FF"/>
                </a:solidFill>
                <a:latin typeface="Open Sans" pitchFamily="34" charset="0"/>
                <a:ea typeface="Open Sans" pitchFamily="34" charset="-122"/>
                <a:cs typeface="Open Sans" pitchFamily="34" charset="-120"/>
              </a:rPr>
              <a:t> Quem chegar primeiro ganha.</a:t>
            </a:r>
            <a:endParaRPr lang="en-US" sz="885" dirty="0"/>
          </a:p>
        </p:txBody>
      </p:sp>
      <p:pic>
        <p:nvPicPr>
          <p:cNvPr id="24" name="Image 9" descr="preencoded.png"/>
          <p:cNvPicPr>
            <a:picLocks noChangeAspect="1"/>
          </p:cNvPicPr>
          <p:nvPr/>
        </p:nvPicPr>
        <p:blipFill>
          <a:blip r:embed="rId5"/>
          <a:stretch>
            <a:fillRect/>
          </a:stretch>
        </p:blipFill>
        <p:spPr>
          <a:xfrm>
            <a:off x="4786313" y="3278981"/>
            <a:ext cx="214313" cy="128588"/>
          </a:xfrm>
          <a:prstGeom prst="rect">
            <a:avLst/>
          </a:prstGeom>
        </p:spPr>
      </p:pic>
      <p:sp>
        <p:nvSpPr>
          <p:cNvPr id="25" name="Text 13"/>
          <p:cNvSpPr/>
          <p:nvPr/>
        </p:nvSpPr>
        <p:spPr>
          <a:xfrm>
            <a:off x="5107781" y="3278981"/>
            <a:ext cx="2657475" cy="192881"/>
          </a:xfrm>
          <a:prstGeom prst="rect">
            <a:avLst/>
          </a:prstGeom>
          <a:noFill/>
          <a:ln/>
        </p:spPr>
        <p:txBody>
          <a:bodyPr wrap="none" lIns="0" tIns="0" rIns="0" bIns="0" rtlCol="0" anchor="t">
            <a:spAutoFit/>
          </a:bodyPr>
          <a:lstStyle/>
          <a:p>
            <a:pPr marL="0" indent="0" algn="l">
              <a:lnSpc>
                <a:spcPts val="1500"/>
              </a:lnSpc>
              <a:buNone/>
            </a:pPr>
            <a:r>
              <a:rPr lang="en-US" sz="885" b="1" dirty="0">
                <a:solidFill>
                  <a:srgbClr val="E6F1FF"/>
                </a:solidFill>
                <a:latin typeface="Open Sans" pitchFamily="34" charset="0"/>
                <a:ea typeface="Open Sans" pitchFamily="34" charset="-122"/>
                <a:cs typeface="Open Sans" pitchFamily="34" charset="-120"/>
              </a:rPr>
              <a:t>Legado:</a:t>
            </a:r>
            <a:r>
              <a:rPr lang="en-US" sz="942" dirty="0">
                <a:solidFill>
                  <a:srgbClr val="E6F1FF"/>
                </a:solidFill>
                <a:latin typeface="Open Sans" pitchFamily="34" charset="0"/>
                <a:ea typeface="Open Sans" pitchFamily="34" charset="-122"/>
                <a:cs typeface="Open Sans" pitchFamily="34" charset="-120"/>
              </a:rPr>
              <a:t> Seja parte da transformação jurídica.</a:t>
            </a:r>
            <a:endParaRPr lang="en-US" sz="885" dirty="0"/>
          </a:p>
        </p:txBody>
      </p:sp>
      <p:sp>
        <p:nvSpPr>
          <p:cNvPr id="26" name="Shape 14"/>
          <p:cNvSpPr/>
          <p:nvPr/>
        </p:nvSpPr>
        <p:spPr>
          <a:xfrm>
            <a:off x="428625" y="4311253"/>
            <a:ext cx="8286750" cy="403622"/>
          </a:xfrm>
          <a:prstGeom prst="rect">
            <a:avLst/>
          </a:prstGeom>
          <a:solidFill>
            <a:srgbClr val="7B61FF">
              <a:alpha val="10000"/>
            </a:srgbClr>
          </a:solidFill>
          <a:ln w="9144">
            <a:solidFill>
              <a:srgbClr val="7B61FF">
                <a:alpha val="30000"/>
              </a:srgbClr>
            </a:solidFill>
            <a:prstDash val="solid"/>
          </a:ln>
        </p:spPr>
        <p:txBody>
          <a:bodyPr/>
          <a:lstStyle/>
          <a:p>
            <a:endParaRPr lang="pt-BR"/>
          </a:p>
        </p:txBody>
      </p:sp>
      <p:pic>
        <p:nvPicPr>
          <p:cNvPr id="27" name="Image 10" descr="preencoded.png"/>
          <p:cNvPicPr>
            <a:picLocks noChangeAspect="1"/>
          </p:cNvPicPr>
          <p:nvPr/>
        </p:nvPicPr>
        <p:blipFill>
          <a:blip r:embed="rId6"/>
          <a:stretch>
            <a:fillRect/>
          </a:stretch>
        </p:blipFill>
        <p:spPr>
          <a:xfrm>
            <a:off x="1702891" y="4457700"/>
            <a:ext cx="128588" cy="128588"/>
          </a:xfrm>
          <a:prstGeom prst="rect">
            <a:avLst/>
          </a:prstGeom>
        </p:spPr>
      </p:pic>
      <p:sp>
        <p:nvSpPr>
          <p:cNvPr id="28" name="Text 15"/>
          <p:cNvSpPr/>
          <p:nvPr/>
        </p:nvSpPr>
        <p:spPr>
          <a:xfrm>
            <a:off x="1902916" y="4432697"/>
            <a:ext cx="2010966" cy="175022"/>
          </a:xfrm>
          <a:prstGeom prst="rect">
            <a:avLst/>
          </a:prstGeom>
          <a:noFill/>
          <a:ln/>
        </p:spPr>
        <p:txBody>
          <a:bodyPr wrap="none" lIns="0" tIns="0" rIns="0" bIns="0" rtlCol="0" anchor="t">
            <a:spAutoFit/>
          </a:bodyPr>
          <a:lstStyle/>
          <a:p>
            <a:pPr marL="0" indent="0" algn="ctr">
              <a:lnSpc>
                <a:spcPts val="1200"/>
              </a:lnSpc>
              <a:buNone/>
            </a:pPr>
            <a:r>
              <a:rPr lang="en-US" sz="942" dirty="0">
                <a:solidFill>
                  <a:srgbClr val="E6F1FF"/>
                </a:solidFill>
                <a:latin typeface="Open Sans" pitchFamily="34" charset="0"/>
                <a:ea typeface="Open Sans" pitchFamily="34" charset="-122"/>
                <a:cs typeface="Open Sans" pitchFamily="34" charset="-120"/>
              </a:rPr>
              <a:t>O futuro não é algo que acontece</a:t>
            </a:r>
            <a:endParaRPr lang="en-US" sz="942" dirty="0"/>
          </a:p>
        </p:txBody>
      </p:sp>
      <p:sp>
        <p:nvSpPr>
          <p:cNvPr id="29" name="Text 16"/>
          <p:cNvSpPr/>
          <p:nvPr/>
        </p:nvSpPr>
        <p:spPr>
          <a:xfrm>
            <a:off x="3913882" y="4432697"/>
            <a:ext cx="550069" cy="175022"/>
          </a:xfrm>
          <a:prstGeom prst="rect">
            <a:avLst/>
          </a:prstGeom>
          <a:noFill/>
          <a:ln/>
        </p:spPr>
        <p:txBody>
          <a:bodyPr wrap="none" lIns="0" tIns="0" rIns="0" bIns="0" rtlCol="0" anchor="t">
            <a:spAutoFit/>
          </a:bodyPr>
          <a:lstStyle/>
          <a:p>
            <a:pPr marL="0" indent="0" algn="ctr">
              <a:lnSpc>
                <a:spcPts val="1200"/>
              </a:lnSpc>
              <a:buNone/>
            </a:pPr>
            <a:r>
              <a:rPr lang="en-US" sz="942" i="1" dirty="0">
                <a:solidFill>
                  <a:srgbClr val="E6F1FF"/>
                </a:solidFill>
                <a:latin typeface="Open Sans" pitchFamily="34" charset="0"/>
                <a:ea typeface="Open Sans" pitchFamily="34" charset="-122"/>
                <a:cs typeface="Open Sans" pitchFamily="34" charset="-120"/>
              </a:rPr>
              <a:t>com você</a:t>
            </a:r>
            <a:endParaRPr lang="en-US" sz="942" dirty="0"/>
          </a:p>
        </p:txBody>
      </p:sp>
      <p:sp>
        <p:nvSpPr>
          <p:cNvPr id="30" name="Text 17"/>
          <p:cNvSpPr/>
          <p:nvPr/>
        </p:nvSpPr>
        <p:spPr>
          <a:xfrm>
            <a:off x="4463951" y="4432697"/>
            <a:ext cx="1000125" cy="175022"/>
          </a:xfrm>
          <a:prstGeom prst="rect">
            <a:avLst/>
          </a:prstGeom>
          <a:noFill/>
          <a:ln/>
        </p:spPr>
        <p:txBody>
          <a:bodyPr wrap="none" lIns="0" tIns="0" rIns="0" bIns="0" rtlCol="0" anchor="t">
            <a:spAutoFit/>
          </a:bodyPr>
          <a:lstStyle/>
          <a:p>
            <a:pPr marL="0" indent="0" algn="ctr">
              <a:lnSpc>
                <a:spcPts val="1200"/>
              </a:lnSpc>
              <a:buNone/>
            </a:pPr>
            <a:r>
              <a:rPr lang="en-US" sz="942" dirty="0">
                <a:solidFill>
                  <a:srgbClr val="E6F1FF"/>
                </a:solidFill>
                <a:latin typeface="Open Sans" pitchFamily="34" charset="0"/>
                <a:ea typeface="Open Sans" pitchFamily="34" charset="-122"/>
                <a:cs typeface="Open Sans" pitchFamily="34" charset="-120"/>
              </a:rPr>
              <a:t>. É algo que você</a:t>
            </a:r>
            <a:endParaRPr lang="en-US" sz="942" dirty="0"/>
          </a:p>
        </p:txBody>
      </p:sp>
      <p:sp>
        <p:nvSpPr>
          <p:cNvPr id="31" name="Text 18"/>
          <p:cNvSpPr/>
          <p:nvPr/>
        </p:nvSpPr>
        <p:spPr>
          <a:xfrm>
            <a:off x="5464076" y="4432697"/>
            <a:ext cx="241102" cy="175022"/>
          </a:xfrm>
          <a:prstGeom prst="rect">
            <a:avLst/>
          </a:prstGeom>
          <a:noFill/>
          <a:ln/>
        </p:spPr>
        <p:txBody>
          <a:bodyPr wrap="none" lIns="0" tIns="0" rIns="0" bIns="0" rtlCol="0" anchor="t">
            <a:spAutoFit/>
          </a:bodyPr>
          <a:lstStyle/>
          <a:p>
            <a:pPr marL="0" indent="0" algn="ctr">
              <a:lnSpc>
                <a:spcPts val="1200"/>
              </a:lnSpc>
              <a:buNone/>
            </a:pPr>
            <a:r>
              <a:rPr lang="en-US" sz="885" b="1" dirty="0">
                <a:solidFill>
                  <a:srgbClr val="E6F1FF"/>
                </a:solidFill>
                <a:latin typeface="Open Sans" pitchFamily="34" charset="0"/>
                <a:ea typeface="Open Sans" pitchFamily="34" charset="-122"/>
                <a:cs typeface="Open Sans" pitchFamily="34" charset="-120"/>
              </a:rPr>
              <a:t>cria</a:t>
            </a:r>
            <a:endParaRPr lang="en-US" sz="885" dirty="0"/>
          </a:p>
        </p:txBody>
      </p:sp>
      <p:sp>
        <p:nvSpPr>
          <p:cNvPr id="32" name="Text 19"/>
          <p:cNvSpPr/>
          <p:nvPr/>
        </p:nvSpPr>
        <p:spPr>
          <a:xfrm>
            <a:off x="5705177" y="4432697"/>
            <a:ext cx="1735931" cy="175022"/>
          </a:xfrm>
          <a:prstGeom prst="rect">
            <a:avLst/>
          </a:prstGeom>
          <a:noFill/>
          <a:ln/>
        </p:spPr>
        <p:txBody>
          <a:bodyPr wrap="none" lIns="0" tIns="0" rIns="0" bIns="0" rtlCol="0" anchor="t">
            <a:spAutoFit/>
          </a:bodyPr>
          <a:lstStyle/>
          <a:p>
            <a:pPr marL="0" indent="0" algn="ctr">
              <a:lnSpc>
                <a:spcPts val="1200"/>
              </a:lnSpc>
              <a:buNone/>
            </a:pPr>
            <a:r>
              <a:rPr lang="en-US" sz="942" dirty="0">
                <a:solidFill>
                  <a:srgbClr val="E6F1FF"/>
                </a:solidFill>
                <a:latin typeface="Open Sans" pitchFamily="34" charset="0"/>
                <a:ea typeface="Open Sans" pitchFamily="34" charset="-122"/>
                <a:cs typeface="Open Sans" pitchFamily="34" charset="-120"/>
              </a:rPr>
              <a:t>. Este dia é sobre sua escolha.</a:t>
            </a:r>
            <a:endParaRPr lang="en-US" sz="942"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name="Slide 75">
    <p:spTree>
      <p:nvGrpSpPr>
        <p:cNvPr id="1" name=""/>
        <p:cNvGrpSpPr/>
        <p:nvPr/>
      </p:nvGrpSpPr>
      <p:grpSpPr>
        <a:xfrm>
          <a:off x="0" y="0"/>
          <a:ext cx="0" cy="0"/>
          <a:chOff x="0" y="0"/>
          <a:chExt cx="0" cy="0"/>
        </a:xfrm>
      </p:grpSpPr>
      <p:sp>
        <p:nvSpPr>
          <p:cNvPr id="3" name="Shape 0"/>
          <p:cNvSpPr/>
          <p:nvPr/>
        </p:nvSpPr>
        <p:spPr>
          <a:xfrm>
            <a:off x="428625" y="428625"/>
            <a:ext cx="8286750" cy="716161"/>
          </a:xfrm>
          <a:prstGeom prst="rect">
            <a:avLst/>
          </a:prstGeom>
          <a:solidFill>
            <a:srgbClr val="000000">
              <a:alpha val="0"/>
            </a:srgbClr>
          </a:solidFill>
          <a:ln/>
        </p:spPr>
        <p:txBody>
          <a:bodyPr/>
          <a:lstStyle/>
          <a:p>
            <a:endParaRPr lang="pt-BR"/>
          </a:p>
        </p:txBody>
      </p:sp>
      <p:sp>
        <p:nvSpPr>
          <p:cNvPr id="4" name="Shape 1"/>
          <p:cNvSpPr/>
          <p:nvPr/>
        </p:nvSpPr>
        <p:spPr>
          <a:xfrm>
            <a:off x="428625" y="428625"/>
            <a:ext cx="28575" cy="716161"/>
          </a:xfrm>
          <a:prstGeom prst="rect">
            <a:avLst/>
          </a:prstGeom>
          <a:solidFill>
            <a:srgbClr val="64FFDA"/>
          </a:solidFill>
          <a:ln/>
        </p:spPr>
        <p:txBody>
          <a:bodyPr/>
          <a:lstStyle/>
          <a:p>
            <a:endParaRPr lang="pt-BR"/>
          </a:p>
        </p:txBody>
      </p:sp>
      <p:sp>
        <p:nvSpPr>
          <p:cNvPr id="5" name="Text 2"/>
          <p:cNvSpPr/>
          <p:nvPr/>
        </p:nvSpPr>
        <p:spPr>
          <a:xfrm>
            <a:off x="571500" y="428625"/>
            <a:ext cx="8143875" cy="417909"/>
          </a:xfrm>
          <a:prstGeom prst="rect">
            <a:avLst/>
          </a:prstGeom>
          <a:noFill/>
          <a:ln/>
        </p:spPr>
        <p:txBody>
          <a:bodyPr wrap="none" lIns="0" tIns="0" rIns="0" bIns="0" rtlCol="0" anchor="t">
            <a:spAutoFit/>
          </a:bodyPr>
          <a:lstStyle/>
          <a:p>
            <a:pPr marL="0" indent="0" algn="l">
              <a:lnSpc>
                <a:spcPts val="3200"/>
              </a:lnSpc>
              <a:buNone/>
            </a:pPr>
            <a:r>
              <a:rPr lang="en-US" sz="2436" b="1" dirty="0">
                <a:solidFill>
                  <a:srgbClr val="E6F1FF"/>
                </a:solidFill>
                <a:latin typeface="Montserrat" pitchFamily="34" charset="0"/>
                <a:ea typeface="Montserrat" pitchFamily="34" charset="-122"/>
                <a:cs typeface="Montserrat" pitchFamily="34" charset="-120"/>
              </a:rPr>
              <a:t>CONTEXTUALIZAÇÃO</a:t>
            </a:r>
            <a:endParaRPr lang="en-US" sz="2436" dirty="0"/>
          </a:p>
        </p:txBody>
      </p:sp>
      <p:sp>
        <p:nvSpPr>
          <p:cNvPr id="6" name="Text 3"/>
          <p:cNvSpPr/>
          <p:nvPr/>
        </p:nvSpPr>
        <p:spPr>
          <a:xfrm>
            <a:off x="571500" y="917972"/>
            <a:ext cx="8143875" cy="226814"/>
          </a:xfrm>
          <a:prstGeom prst="rect">
            <a:avLst/>
          </a:prstGeom>
          <a:noFill/>
          <a:ln/>
        </p:spPr>
        <p:txBody>
          <a:bodyPr wrap="none" lIns="0" tIns="0" rIns="0" bIns="0" rtlCol="0" anchor="t">
            <a:spAutoFit/>
          </a:bodyPr>
          <a:lstStyle/>
          <a:p>
            <a:pPr marL="0" indent="0" algn="l">
              <a:lnSpc>
                <a:spcPts val="1600"/>
              </a:lnSpc>
              <a:buNone/>
            </a:pPr>
            <a:r>
              <a:rPr lang="en-US" sz="1269" dirty="0">
                <a:solidFill>
                  <a:srgbClr val="64FFDA"/>
                </a:solidFill>
                <a:latin typeface="Roboto Mono" pitchFamily="34" charset="0"/>
                <a:ea typeface="Roboto Mono" pitchFamily="34" charset="-122"/>
                <a:cs typeface="Roboto Mono" pitchFamily="34" charset="-120"/>
              </a:rPr>
              <a:t>Técnica Few-Shot (Aprendizado por Exemplos)</a:t>
            </a:r>
            <a:endParaRPr lang="en-US" sz="1269" dirty="0"/>
          </a:p>
        </p:txBody>
      </p:sp>
      <p:sp>
        <p:nvSpPr>
          <p:cNvPr id="7" name="Shape 4"/>
          <p:cNvSpPr/>
          <p:nvPr/>
        </p:nvSpPr>
        <p:spPr>
          <a:xfrm>
            <a:off x="428625" y="1805081"/>
            <a:ext cx="3707606" cy="1376176"/>
          </a:xfrm>
          <a:prstGeom prst="rect">
            <a:avLst/>
          </a:prstGeom>
          <a:solidFill>
            <a:srgbClr val="FFFFFF">
              <a:alpha val="3000"/>
            </a:srgbClr>
          </a:solidFill>
          <a:ln w="9144">
            <a:solidFill>
              <a:srgbClr val="FFFFFF">
                <a:alpha val="10000"/>
              </a:srgbClr>
            </a:solidFill>
            <a:prstDash val="solid"/>
          </a:ln>
        </p:spPr>
        <p:txBody>
          <a:bodyPr/>
          <a:lstStyle/>
          <a:p>
            <a:endParaRPr lang="pt-BR"/>
          </a:p>
        </p:txBody>
      </p:sp>
      <p:pic>
        <p:nvPicPr>
          <p:cNvPr id="8" name="Image 1" descr="preencoded.png"/>
          <p:cNvPicPr>
            <a:picLocks noChangeAspect="1"/>
          </p:cNvPicPr>
          <p:nvPr/>
        </p:nvPicPr>
        <p:blipFill>
          <a:blip r:embed="rId3"/>
          <a:stretch>
            <a:fillRect/>
          </a:stretch>
        </p:blipFill>
        <p:spPr>
          <a:xfrm>
            <a:off x="642938" y="2045289"/>
            <a:ext cx="214313" cy="171450"/>
          </a:xfrm>
          <a:prstGeom prst="rect">
            <a:avLst/>
          </a:prstGeom>
        </p:spPr>
      </p:pic>
      <p:sp>
        <p:nvSpPr>
          <p:cNvPr id="9" name="Text 5"/>
          <p:cNvSpPr/>
          <p:nvPr/>
        </p:nvSpPr>
        <p:spPr>
          <a:xfrm>
            <a:off x="964406" y="2026537"/>
            <a:ext cx="801886" cy="208955"/>
          </a:xfrm>
          <a:prstGeom prst="rect">
            <a:avLst/>
          </a:prstGeom>
          <a:noFill/>
          <a:ln/>
        </p:spPr>
        <p:txBody>
          <a:bodyPr wrap="none" lIns="0" tIns="0" rIns="0" bIns="0" rtlCol="0" anchor="t">
            <a:spAutoFit/>
          </a:bodyPr>
          <a:lstStyle/>
          <a:p>
            <a:pPr marL="0" indent="0" algn="l">
              <a:lnSpc>
                <a:spcPts val="1600"/>
              </a:lnSpc>
              <a:buNone/>
            </a:pPr>
            <a:r>
              <a:rPr lang="en-US" sz="1193" b="1" dirty="0">
                <a:solidFill>
                  <a:srgbClr val="E6F1FF"/>
                </a:solidFill>
                <a:latin typeface="Montserrat" pitchFamily="34" charset="0"/>
                <a:ea typeface="Montserrat" pitchFamily="34" charset="-122"/>
                <a:cs typeface="Montserrat" pitchFamily="34" charset="-120"/>
              </a:rPr>
              <a:t>O que é?</a:t>
            </a:r>
            <a:endParaRPr lang="en-US" sz="1193" dirty="0"/>
          </a:p>
        </p:txBody>
      </p:sp>
      <p:sp>
        <p:nvSpPr>
          <p:cNvPr id="10" name="Text 6"/>
          <p:cNvSpPr/>
          <p:nvPr/>
        </p:nvSpPr>
        <p:spPr>
          <a:xfrm>
            <a:off x="642938" y="2342648"/>
            <a:ext cx="3278981" cy="617153"/>
          </a:xfrm>
          <a:prstGeom prst="rect">
            <a:avLst/>
          </a:prstGeom>
          <a:noFill/>
          <a:ln/>
        </p:spPr>
        <p:txBody>
          <a:bodyPr wrap="square" lIns="0" tIns="0" rIns="0" bIns="0" rtlCol="0" anchor="t">
            <a:spAutoFit/>
          </a:bodyPr>
          <a:lstStyle/>
          <a:p>
            <a:pPr marL="0" indent="0" algn="l">
              <a:lnSpc>
                <a:spcPts val="1600"/>
              </a:lnSpc>
              <a:buNone/>
            </a:pPr>
            <a:r>
              <a:rPr lang="en-US" sz="942" dirty="0">
                <a:solidFill>
                  <a:srgbClr val="A8B2D1"/>
                </a:solidFill>
                <a:latin typeface="Open Sans" pitchFamily="34" charset="0"/>
                <a:ea typeface="Open Sans" pitchFamily="34" charset="-122"/>
                <a:cs typeface="Open Sans" pitchFamily="34" charset="-120"/>
              </a:rPr>
              <a:t>Em vez de apenas dar uma instrução ("Classifique este texto"), você fornece </a:t>
            </a:r>
            <a:r>
              <a:rPr lang="en-US" sz="885" b="1" dirty="0">
                <a:solidFill>
                  <a:srgbClr val="A8B2D1"/>
                </a:solidFill>
                <a:latin typeface="Open Sans" pitchFamily="34" charset="0"/>
                <a:ea typeface="Open Sans" pitchFamily="34" charset="-122"/>
                <a:cs typeface="Open Sans" pitchFamily="34" charset="-120"/>
              </a:rPr>
              <a:t>2 ou 3 exemplos resolvidos</a:t>
            </a:r>
            <a:r>
              <a:rPr lang="en-US" sz="942" dirty="0">
                <a:solidFill>
                  <a:srgbClr val="A8B2D1"/>
                </a:solidFill>
                <a:latin typeface="Open Sans" pitchFamily="34" charset="0"/>
                <a:ea typeface="Open Sans" pitchFamily="34" charset="-122"/>
                <a:cs typeface="Open Sans" pitchFamily="34" charset="-120"/>
              </a:rPr>
              <a:t> antes do pedido final.</a:t>
            </a:r>
            <a:endParaRPr lang="en-US" sz="942" dirty="0"/>
          </a:p>
        </p:txBody>
      </p:sp>
      <p:sp>
        <p:nvSpPr>
          <p:cNvPr id="11" name="Text 7"/>
          <p:cNvSpPr/>
          <p:nvPr/>
        </p:nvSpPr>
        <p:spPr>
          <a:xfrm>
            <a:off x="500063" y="3388426"/>
            <a:ext cx="3636169" cy="139303"/>
          </a:xfrm>
          <a:prstGeom prst="rect">
            <a:avLst/>
          </a:prstGeom>
          <a:noFill/>
          <a:ln/>
        </p:spPr>
        <p:txBody>
          <a:bodyPr wrap="none" lIns="0" tIns="0" rIns="0" bIns="0" rtlCol="0" anchor="t">
            <a:spAutoFit/>
          </a:bodyPr>
          <a:lstStyle/>
          <a:p>
            <a:pPr marL="0" indent="0" algn="l">
              <a:lnSpc>
                <a:spcPts val="1100"/>
              </a:lnSpc>
              <a:buNone/>
            </a:pPr>
            <a:r>
              <a:rPr lang="en-US" sz="784" b="1" dirty="0">
                <a:solidFill>
                  <a:srgbClr val="E6F1FF"/>
                </a:solidFill>
                <a:latin typeface="Montserrat" pitchFamily="34" charset="0"/>
                <a:ea typeface="Montserrat" pitchFamily="34" charset="-122"/>
                <a:cs typeface="Montserrat" pitchFamily="34" charset="-120"/>
              </a:rPr>
              <a:t>Por que funciona?</a:t>
            </a:r>
            <a:endParaRPr lang="en-US" sz="784" dirty="0"/>
          </a:p>
        </p:txBody>
      </p:sp>
      <p:pic>
        <p:nvPicPr>
          <p:cNvPr id="12" name="Image 2" descr="preencoded.png"/>
          <p:cNvPicPr>
            <a:picLocks noChangeAspect="1"/>
          </p:cNvPicPr>
          <p:nvPr/>
        </p:nvPicPr>
        <p:blipFill>
          <a:blip r:embed="rId4"/>
          <a:stretch>
            <a:fillRect/>
          </a:stretch>
        </p:blipFill>
        <p:spPr>
          <a:xfrm>
            <a:off x="500063" y="3683998"/>
            <a:ext cx="128588" cy="128588"/>
          </a:xfrm>
          <a:prstGeom prst="rect">
            <a:avLst/>
          </a:prstGeom>
        </p:spPr>
      </p:pic>
      <p:sp>
        <p:nvSpPr>
          <p:cNvPr id="13" name="Text 8"/>
          <p:cNvSpPr/>
          <p:nvPr/>
        </p:nvSpPr>
        <p:spPr>
          <a:xfrm>
            <a:off x="735806" y="3670604"/>
            <a:ext cx="1709142" cy="155377"/>
          </a:xfrm>
          <a:prstGeom prst="rect">
            <a:avLst/>
          </a:prstGeom>
          <a:noFill/>
          <a:ln/>
        </p:spPr>
        <p:txBody>
          <a:bodyPr wrap="none" lIns="0" tIns="0" rIns="0" bIns="0" rtlCol="0" anchor="t">
            <a:spAutoFit/>
          </a:bodyPr>
          <a:lstStyle/>
          <a:p>
            <a:pPr marL="0" indent="0" algn="l">
              <a:lnSpc>
                <a:spcPts val="1100"/>
              </a:lnSpc>
              <a:buNone/>
            </a:pPr>
            <a:r>
              <a:rPr lang="en-US" sz="834" dirty="0">
                <a:solidFill>
                  <a:srgbClr val="E6F1FF"/>
                </a:solidFill>
                <a:latin typeface="Open Sans" pitchFamily="34" charset="0"/>
                <a:ea typeface="Open Sans" pitchFamily="34" charset="-122"/>
                <a:cs typeface="Open Sans" pitchFamily="34" charset="-120"/>
              </a:rPr>
              <a:t>Ensina o padrão lógico esperado.</a:t>
            </a:r>
            <a:endParaRPr lang="en-US" sz="834" dirty="0"/>
          </a:p>
        </p:txBody>
      </p:sp>
      <p:pic>
        <p:nvPicPr>
          <p:cNvPr id="14" name="Image 3" descr="preencoded.png"/>
          <p:cNvPicPr>
            <a:picLocks noChangeAspect="1"/>
          </p:cNvPicPr>
          <p:nvPr/>
        </p:nvPicPr>
        <p:blipFill>
          <a:blip r:embed="rId5"/>
          <a:stretch>
            <a:fillRect/>
          </a:stretch>
        </p:blipFill>
        <p:spPr>
          <a:xfrm>
            <a:off x="500063" y="3946531"/>
            <a:ext cx="128588" cy="128588"/>
          </a:xfrm>
          <a:prstGeom prst="rect">
            <a:avLst/>
          </a:prstGeom>
        </p:spPr>
      </p:pic>
      <p:sp>
        <p:nvSpPr>
          <p:cNvPr id="15" name="Text 9"/>
          <p:cNvSpPr/>
          <p:nvPr/>
        </p:nvSpPr>
        <p:spPr>
          <a:xfrm>
            <a:off x="735806" y="3933137"/>
            <a:ext cx="1991320" cy="155377"/>
          </a:xfrm>
          <a:prstGeom prst="rect">
            <a:avLst/>
          </a:prstGeom>
          <a:noFill/>
          <a:ln/>
        </p:spPr>
        <p:txBody>
          <a:bodyPr wrap="none" lIns="0" tIns="0" rIns="0" bIns="0" rtlCol="0" anchor="t">
            <a:spAutoFit/>
          </a:bodyPr>
          <a:lstStyle/>
          <a:p>
            <a:pPr marL="0" indent="0" algn="l">
              <a:lnSpc>
                <a:spcPts val="1100"/>
              </a:lnSpc>
              <a:buNone/>
            </a:pPr>
            <a:r>
              <a:rPr lang="en-US" sz="834" dirty="0">
                <a:solidFill>
                  <a:srgbClr val="E6F1FF"/>
                </a:solidFill>
                <a:latin typeface="Open Sans" pitchFamily="34" charset="0"/>
                <a:ea typeface="Open Sans" pitchFamily="34" charset="-122"/>
                <a:cs typeface="Open Sans" pitchFamily="34" charset="-120"/>
              </a:rPr>
              <a:t>Calibra o tom e o formato da resposta.</a:t>
            </a:r>
            <a:endParaRPr lang="en-US" sz="834" dirty="0"/>
          </a:p>
        </p:txBody>
      </p:sp>
      <p:pic>
        <p:nvPicPr>
          <p:cNvPr id="16" name="Image 4" descr="preencoded.png"/>
          <p:cNvPicPr>
            <a:picLocks noChangeAspect="1"/>
          </p:cNvPicPr>
          <p:nvPr/>
        </p:nvPicPr>
        <p:blipFill>
          <a:blip r:embed="rId6"/>
          <a:stretch>
            <a:fillRect/>
          </a:stretch>
        </p:blipFill>
        <p:spPr>
          <a:xfrm>
            <a:off x="500063" y="4209064"/>
            <a:ext cx="128588" cy="128588"/>
          </a:xfrm>
          <a:prstGeom prst="rect">
            <a:avLst/>
          </a:prstGeom>
        </p:spPr>
      </p:pic>
      <p:sp>
        <p:nvSpPr>
          <p:cNvPr id="17" name="Text 10"/>
          <p:cNvSpPr/>
          <p:nvPr/>
        </p:nvSpPr>
        <p:spPr>
          <a:xfrm>
            <a:off x="735806" y="4195669"/>
            <a:ext cx="1741289" cy="155377"/>
          </a:xfrm>
          <a:prstGeom prst="rect">
            <a:avLst/>
          </a:prstGeom>
          <a:noFill/>
          <a:ln/>
        </p:spPr>
        <p:txBody>
          <a:bodyPr wrap="none" lIns="0" tIns="0" rIns="0" bIns="0" rtlCol="0" anchor="t">
            <a:spAutoFit/>
          </a:bodyPr>
          <a:lstStyle/>
          <a:p>
            <a:pPr marL="0" indent="0" algn="l">
              <a:lnSpc>
                <a:spcPts val="1100"/>
              </a:lnSpc>
              <a:buNone/>
            </a:pPr>
            <a:r>
              <a:rPr lang="en-US" sz="834" dirty="0">
                <a:solidFill>
                  <a:srgbClr val="E6F1FF"/>
                </a:solidFill>
                <a:latin typeface="Open Sans" pitchFamily="34" charset="0"/>
                <a:ea typeface="Open Sans" pitchFamily="34" charset="-122"/>
                <a:cs typeface="Open Sans" pitchFamily="34" charset="-120"/>
              </a:rPr>
              <a:t>Reduz drasticamente alucinações.</a:t>
            </a:r>
            <a:endParaRPr lang="en-US" sz="834" dirty="0"/>
          </a:p>
        </p:txBody>
      </p:sp>
      <p:sp>
        <p:nvSpPr>
          <p:cNvPr id="18" name="Shape 11"/>
          <p:cNvSpPr/>
          <p:nvPr/>
        </p:nvSpPr>
        <p:spPr>
          <a:xfrm>
            <a:off x="4564856" y="1430536"/>
            <a:ext cx="4150519" cy="3409355"/>
          </a:xfrm>
          <a:prstGeom prst="rect">
            <a:avLst/>
          </a:prstGeom>
          <a:solidFill>
            <a:srgbClr val="112240"/>
          </a:solidFill>
          <a:ln w="9144">
            <a:solidFill>
              <a:srgbClr val="64FFDA"/>
            </a:solidFill>
            <a:prstDash val="solid"/>
          </a:ln>
        </p:spPr>
        <p:txBody>
          <a:bodyPr/>
          <a:lstStyle/>
          <a:p>
            <a:endParaRPr lang="pt-BR"/>
          </a:p>
        </p:txBody>
      </p:sp>
      <p:sp>
        <p:nvSpPr>
          <p:cNvPr id="19" name="Shape 12"/>
          <p:cNvSpPr/>
          <p:nvPr/>
        </p:nvSpPr>
        <p:spPr>
          <a:xfrm>
            <a:off x="7050881" y="1323380"/>
            <a:ext cx="1450181" cy="235744"/>
          </a:xfrm>
          <a:prstGeom prst="rect">
            <a:avLst/>
          </a:prstGeom>
          <a:solidFill>
            <a:srgbClr val="0A192F"/>
          </a:solidFill>
          <a:ln w="9144">
            <a:solidFill>
              <a:srgbClr val="64FFDA"/>
            </a:solidFill>
            <a:prstDash val="solid"/>
          </a:ln>
        </p:spPr>
        <p:txBody>
          <a:bodyPr/>
          <a:lstStyle/>
          <a:p>
            <a:endParaRPr lang="pt-BR"/>
          </a:p>
        </p:txBody>
      </p:sp>
      <p:sp>
        <p:nvSpPr>
          <p:cNvPr id="20" name="Text 13"/>
          <p:cNvSpPr/>
          <p:nvPr/>
        </p:nvSpPr>
        <p:spPr>
          <a:xfrm>
            <a:off x="7050881" y="1323380"/>
            <a:ext cx="1450181" cy="235744"/>
          </a:xfrm>
          <a:prstGeom prst="rect">
            <a:avLst/>
          </a:prstGeom>
          <a:noFill/>
          <a:ln/>
        </p:spPr>
        <p:txBody>
          <a:bodyPr wrap="square" lIns="127508" tIns="42545" rIns="127508" bIns="42545" rtlCol="0" anchor="t">
            <a:spAutoFit/>
          </a:bodyPr>
          <a:lstStyle/>
          <a:p>
            <a:pPr marL="0" indent="0" algn="l">
              <a:lnSpc>
                <a:spcPts val="1100"/>
              </a:lnSpc>
              <a:buNone/>
            </a:pPr>
            <a:r>
              <a:rPr lang="en-US" sz="784" b="1" dirty="0">
                <a:solidFill>
                  <a:srgbClr val="64FFDA"/>
                </a:solidFill>
                <a:latin typeface="Roboto Mono" pitchFamily="34" charset="0"/>
                <a:ea typeface="Roboto Mono" pitchFamily="34" charset="-122"/>
                <a:cs typeface="Roboto Mono" pitchFamily="34" charset="-120"/>
              </a:rPr>
              <a:t>PROMPT ESTRUTURADO</a:t>
            </a:r>
            <a:endParaRPr lang="en-US" sz="784" dirty="0"/>
          </a:p>
        </p:txBody>
      </p:sp>
      <p:sp>
        <p:nvSpPr>
          <p:cNvPr id="21" name="Shape 14"/>
          <p:cNvSpPr/>
          <p:nvPr/>
        </p:nvSpPr>
        <p:spPr>
          <a:xfrm>
            <a:off x="4786313" y="1644848"/>
            <a:ext cx="3714750" cy="626864"/>
          </a:xfrm>
          <a:prstGeom prst="rect">
            <a:avLst/>
          </a:prstGeom>
          <a:solidFill>
            <a:srgbClr val="FFFFFF">
              <a:alpha val="5000"/>
            </a:srgbClr>
          </a:solidFill>
          <a:ln/>
        </p:spPr>
        <p:txBody>
          <a:bodyPr/>
          <a:lstStyle/>
          <a:p>
            <a:endParaRPr lang="pt-BR"/>
          </a:p>
        </p:txBody>
      </p:sp>
      <p:sp>
        <p:nvSpPr>
          <p:cNvPr id="22" name="Shape 15"/>
          <p:cNvSpPr/>
          <p:nvPr/>
        </p:nvSpPr>
        <p:spPr>
          <a:xfrm>
            <a:off x="4786313" y="1644848"/>
            <a:ext cx="28575" cy="626864"/>
          </a:xfrm>
          <a:prstGeom prst="rect">
            <a:avLst/>
          </a:prstGeom>
          <a:solidFill>
            <a:srgbClr val="A8B2D1"/>
          </a:solidFill>
          <a:ln/>
        </p:spPr>
        <p:txBody>
          <a:bodyPr/>
          <a:lstStyle/>
          <a:p>
            <a:endParaRPr lang="pt-BR"/>
          </a:p>
        </p:txBody>
      </p:sp>
      <p:sp>
        <p:nvSpPr>
          <p:cNvPr id="23" name="Text 16"/>
          <p:cNvSpPr/>
          <p:nvPr/>
        </p:nvSpPr>
        <p:spPr>
          <a:xfrm>
            <a:off x="4893469" y="1752005"/>
            <a:ext cx="3500438" cy="112514"/>
          </a:xfrm>
          <a:prstGeom prst="rect">
            <a:avLst/>
          </a:prstGeom>
          <a:noFill/>
          <a:ln/>
        </p:spPr>
        <p:txBody>
          <a:bodyPr wrap="none" lIns="0" tIns="0" rIns="0" bIns="0" rtlCol="0" anchor="t">
            <a:spAutoFit/>
          </a:bodyPr>
          <a:lstStyle/>
          <a:p>
            <a:pPr marL="0" indent="0" algn="l">
              <a:lnSpc>
                <a:spcPts val="800"/>
              </a:lnSpc>
              <a:buNone/>
            </a:pPr>
            <a:r>
              <a:rPr lang="en-US" sz="621" dirty="0">
                <a:solidFill>
                  <a:srgbClr val="A8B2D1"/>
                </a:solidFill>
                <a:latin typeface="Roboto Mono" pitchFamily="34" charset="0"/>
                <a:ea typeface="Roboto Mono" pitchFamily="34" charset="-122"/>
                <a:cs typeface="Roboto Mono" pitchFamily="34" charset="-120"/>
              </a:rPr>
              <a:t>EXEMPLO 1</a:t>
            </a:r>
            <a:endParaRPr lang="en-US" sz="621" dirty="0"/>
          </a:p>
        </p:txBody>
      </p:sp>
      <p:sp>
        <p:nvSpPr>
          <p:cNvPr id="24" name="Text 17"/>
          <p:cNvSpPr/>
          <p:nvPr/>
        </p:nvSpPr>
        <p:spPr>
          <a:xfrm>
            <a:off x="4893469" y="1900238"/>
            <a:ext cx="3500438" cy="264319"/>
          </a:xfrm>
          <a:prstGeom prst="rect">
            <a:avLst/>
          </a:prstGeom>
          <a:noFill/>
          <a:ln/>
        </p:spPr>
        <p:txBody>
          <a:bodyPr wrap="square" lIns="0" tIns="0" rIns="0" bIns="0" rtlCol="0" anchor="t">
            <a:spAutoFit/>
          </a:bodyPr>
          <a:lstStyle/>
          <a:p>
            <a:pPr marL="0" indent="0" algn="l">
              <a:lnSpc>
                <a:spcPts val="900"/>
              </a:lnSpc>
              <a:buNone/>
            </a:pPr>
            <a:r>
              <a:rPr lang="en-US" sz="727" dirty="0">
                <a:solidFill>
                  <a:srgbClr val="E6F1FF"/>
                </a:solidFill>
                <a:latin typeface="Roboto Mono" pitchFamily="34" charset="0"/>
                <a:ea typeface="Roboto Mono" pitchFamily="34" charset="-122"/>
                <a:cs typeface="Roboto Mono" pitchFamily="34" charset="-120"/>
              </a:rPr>
              <a:t>Entrada: "O réu não possui bens penhoráveis."
Saída: </a:t>
            </a:r>
            <a:r>
              <a:rPr lang="en-US" sz="727" dirty="0">
                <a:solidFill>
                  <a:srgbClr val="FF6384"/>
                </a:solidFill>
                <a:latin typeface="Roboto Mono" pitchFamily="34" charset="0"/>
                <a:ea typeface="Roboto Mono" pitchFamily="34" charset="-122"/>
                <a:cs typeface="Roboto Mono" pitchFamily="34" charset="-120"/>
              </a:rPr>
              <a:t>[Risco Alto]</a:t>
            </a:r>
            <a:endParaRPr lang="en-US" sz="727" dirty="0"/>
          </a:p>
        </p:txBody>
      </p:sp>
      <p:sp>
        <p:nvSpPr>
          <p:cNvPr id="25" name="Shape 18"/>
          <p:cNvSpPr/>
          <p:nvPr/>
        </p:nvSpPr>
        <p:spPr>
          <a:xfrm>
            <a:off x="4786313" y="2378869"/>
            <a:ext cx="3714750" cy="626864"/>
          </a:xfrm>
          <a:prstGeom prst="rect">
            <a:avLst/>
          </a:prstGeom>
          <a:solidFill>
            <a:srgbClr val="FFFFFF">
              <a:alpha val="5000"/>
            </a:srgbClr>
          </a:solidFill>
          <a:ln/>
        </p:spPr>
        <p:txBody>
          <a:bodyPr/>
          <a:lstStyle/>
          <a:p>
            <a:endParaRPr lang="pt-BR"/>
          </a:p>
        </p:txBody>
      </p:sp>
      <p:sp>
        <p:nvSpPr>
          <p:cNvPr id="26" name="Shape 19"/>
          <p:cNvSpPr/>
          <p:nvPr/>
        </p:nvSpPr>
        <p:spPr>
          <a:xfrm>
            <a:off x="4786313" y="2378869"/>
            <a:ext cx="28575" cy="626864"/>
          </a:xfrm>
          <a:prstGeom prst="rect">
            <a:avLst/>
          </a:prstGeom>
          <a:solidFill>
            <a:srgbClr val="A8B2D1"/>
          </a:solidFill>
          <a:ln/>
        </p:spPr>
        <p:txBody>
          <a:bodyPr/>
          <a:lstStyle/>
          <a:p>
            <a:endParaRPr lang="pt-BR"/>
          </a:p>
        </p:txBody>
      </p:sp>
      <p:sp>
        <p:nvSpPr>
          <p:cNvPr id="27" name="Text 20"/>
          <p:cNvSpPr/>
          <p:nvPr/>
        </p:nvSpPr>
        <p:spPr>
          <a:xfrm>
            <a:off x="4893469" y="2486025"/>
            <a:ext cx="3500438" cy="112514"/>
          </a:xfrm>
          <a:prstGeom prst="rect">
            <a:avLst/>
          </a:prstGeom>
          <a:noFill/>
          <a:ln/>
        </p:spPr>
        <p:txBody>
          <a:bodyPr wrap="none" lIns="0" tIns="0" rIns="0" bIns="0" rtlCol="0" anchor="t">
            <a:spAutoFit/>
          </a:bodyPr>
          <a:lstStyle/>
          <a:p>
            <a:pPr marL="0" indent="0" algn="l">
              <a:lnSpc>
                <a:spcPts val="800"/>
              </a:lnSpc>
              <a:buNone/>
            </a:pPr>
            <a:r>
              <a:rPr lang="en-US" sz="621" dirty="0">
                <a:solidFill>
                  <a:srgbClr val="A8B2D1"/>
                </a:solidFill>
                <a:latin typeface="Roboto Mono" pitchFamily="34" charset="0"/>
                <a:ea typeface="Roboto Mono" pitchFamily="34" charset="-122"/>
                <a:cs typeface="Roboto Mono" pitchFamily="34" charset="-120"/>
              </a:rPr>
              <a:t>EXEMPLO 2</a:t>
            </a:r>
            <a:endParaRPr lang="en-US" sz="621" dirty="0"/>
          </a:p>
        </p:txBody>
      </p:sp>
      <p:sp>
        <p:nvSpPr>
          <p:cNvPr id="28" name="Text 21"/>
          <p:cNvSpPr/>
          <p:nvPr/>
        </p:nvSpPr>
        <p:spPr>
          <a:xfrm>
            <a:off x="4893469" y="2634258"/>
            <a:ext cx="3500438" cy="264319"/>
          </a:xfrm>
          <a:prstGeom prst="rect">
            <a:avLst/>
          </a:prstGeom>
          <a:noFill/>
          <a:ln/>
        </p:spPr>
        <p:txBody>
          <a:bodyPr wrap="square" lIns="0" tIns="0" rIns="0" bIns="0" rtlCol="0" anchor="t">
            <a:spAutoFit/>
          </a:bodyPr>
          <a:lstStyle/>
          <a:p>
            <a:pPr marL="0" indent="0" algn="l">
              <a:lnSpc>
                <a:spcPts val="900"/>
              </a:lnSpc>
              <a:buNone/>
            </a:pPr>
            <a:r>
              <a:rPr lang="en-US" sz="727" dirty="0">
                <a:solidFill>
                  <a:srgbClr val="E6F1FF"/>
                </a:solidFill>
                <a:latin typeface="Roboto Mono" pitchFamily="34" charset="0"/>
                <a:ea typeface="Roboto Mono" pitchFamily="34" charset="-122"/>
                <a:cs typeface="Roboto Mono" pitchFamily="34" charset="-120"/>
              </a:rPr>
              <a:t>Entrada: "O réu realizou depósito judicial integral."
Saída: </a:t>
            </a:r>
            <a:r>
              <a:rPr lang="en-US" sz="727" dirty="0">
                <a:solidFill>
                  <a:srgbClr val="64FFDA"/>
                </a:solidFill>
                <a:latin typeface="Roboto Mono" pitchFamily="34" charset="0"/>
                <a:ea typeface="Roboto Mono" pitchFamily="34" charset="-122"/>
                <a:cs typeface="Roboto Mono" pitchFamily="34" charset="-120"/>
              </a:rPr>
              <a:t>[Risco Baixo]</a:t>
            </a:r>
            <a:endParaRPr lang="en-US" sz="727" dirty="0"/>
          </a:p>
        </p:txBody>
      </p:sp>
      <p:sp>
        <p:nvSpPr>
          <p:cNvPr id="29" name="Shape 22"/>
          <p:cNvSpPr/>
          <p:nvPr/>
        </p:nvSpPr>
        <p:spPr>
          <a:xfrm>
            <a:off x="4786313" y="3184327"/>
            <a:ext cx="3714750" cy="1291233"/>
          </a:xfrm>
          <a:prstGeom prst="rect">
            <a:avLst/>
          </a:prstGeom>
          <a:solidFill>
            <a:srgbClr val="64FFDA">
              <a:alpha val="10000"/>
            </a:srgbClr>
          </a:solidFill>
          <a:ln/>
        </p:spPr>
        <p:txBody>
          <a:bodyPr/>
          <a:lstStyle/>
          <a:p>
            <a:endParaRPr lang="pt-BR"/>
          </a:p>
        </p:txBody>
      </p:sp>
      <p:sp>
        <p:nvSpPr>
          <p:cNvPr id="30" name="Shape 23"/>
          <p:cNvSpPr/>
          <p:nvPr/>
        </p:nvSpPr>
        <p:spPr>
          <a:xfrm>
            <a:off x="4786313" y="3184327"/>
            <a:ext cx="28575" cy="1291233"/>
          </a:xfrm>
          <a:prstGeom prst="rect">
            <a:avLst/>
          </a:prstGeom>
          <a:solidFill>
            <a:srgbClr val="64FFDA"/>
          </a:solidFill>
          <a:ln/>
        </p:spPr>
        <p:txBody>
          <a:bodyPr/>
          <a:lstStyle/>
          <a:p>
            <a:endParaRPr lang="pt-BR"/>
          </a:p>
        </p:txBody>
      </p:sp>
      <p:sp>
        <p:nvSpPr>
          <p:cNvPr id="31" name="Text 24"/>
          <p:cNvSpPr/>
          <p:nvPr/>
        </p:nvSpPr>
        <p:spPr>
          <a:xfrm>
            <a:off x="4929188" y="3327202"/>
            <a:ext cx="3429000" cy="112514"/>
          </a:xfrm>
          <a:prstGeom prst="rect">
            <a:avLst/>
          </a:prstGeom>
          <a:noFill/>
          <a:ln/>
        </p:spPr>
        <p:txBody>
          <a:bodyPr wrap="none" lIns="0" tIns="0" rIns="0" bIns="0" rtlCol="0" anchor="t">
            <a:spAutoFit/>
          </a:bodyPr>
          <a:lstStyle/>
          <a:p>
            <a:pPr marL="0" indent="0" algn="l">
              <a:lnSpc>
                <a:spcPts val="800"/>
              </a:lnSpc>
              <a:buNone/>
            </a:pPr>
            <a:r>
              <a:rPr lang="en-US" sz="584" b="1" dirty="0">
                <a:solidFill>
                  <a:srgbClr val="64FFDA"/>
                </a:solidFill>
                <a:latin typeface="Roboto Mono" pitchFamily="34" charset="0"/>
                <a:ea typeface="Roboto Mono" pitchFamily="34" charset="-122"/>
                <a:cs typeface="Roboto Mono" pitchFamily="34" charset="-120"/>
              </a:rPr>
              <a:t>SUA TAREFA AGORA</a:t>
            </a:r>
            <a:endParaRPr lang="en-US" sz="584" dirty="0"/>
          </a:p>
        </p:txBody>
      </p:sp>
      <p:sp>
        <p:nvSpPr>
          <p:cNvPr id="32" name="Text 25"/>
          <p:cNvSpPr/>
          <p:nvPr/>
        </p:nvSpPr>
        <p:spPr>
          <a:xfrm>
            <a:off x="4929188" y="3511153"/>
            <a:ext cx="3429000" cy="450056"/>
          </a:xfrm>
          <a:prstGeom prst="rect">
            <a:avLst/>
          </a:prstGeom>
          <a:noFill/>
          <a:ln/>
        </p:spPr>
        <p:txBody>
          <a:bodyPr wrap="square" lIns="0" tIns="0" rIns="0" bIns="0" rtlCol="0" anchor="t">
            <a:spAutoFit/>
          </a:bodyPr>
          <a:lstStyle/>
          <a:p>
            <a:pPr marL="0" indent="0" algn="l">
              <a:lnSpc>
                <a:spcPts val="1100"/>
              </a:lnSpc>
              <a:buNone/>
            </a:pPr>
            <a:r>
              <a:rPr lang="en-US" sz="834" dirty="0">
                <a:solidFill>
                  <a:srgbClr val="E6F1FF"/>
                </a:solidFill>
                <a:latin typeface="Roboto Mono" pitchFamily="34" charset="0"/>
                <a:ea typeface="Roboto Mono" pitchFamily="34" charset="-122"/>
                <a:cs typeface="Roboto Mono" pitchFamily="34" charset="-120"/>
              </a:rPr>
              <a:t>Entrada: "O réu ofereceu um imóvel comercial à penhora."
Saída:</a:t>
            </a:r>
            <a:endParaRPr lang="en-US" sz="834" dirty="0"/>
          </a:p>
        </p:txBody>
      </p:sp>
      <p:pic>
        <p:nvPicPr>
          <p:cNvPr id="33" name="Image 5" descr="preencoded.png"/>
          <p:cNvPicPr>
            <a:picLocks noChangeAspect="1"/>
          </p:cNvPicPr>
          <p:nvPr/>
        </p:nvPicPr>
        <p:blipFill>
          <a:blip r:embed="rId7"/>
          <a:stretch>
            <a:fillRect/>
          </a:stretch>
        </p:blipFill>
        <p:spPr>
          <a:xfrm>
            <a:off x="4929188" y="4202311"/>
            <a:ext cx="142875" cy="114300"/>
          </a:xfrm>
          <a:prstGeom prst="rect">
            <a:avLst/>
          </a:prstGeom>
        </p:spPr>
      </p:pic>
      <p:sp>
        <p:nvSpPr>
          <p:cNvPr id="34" name="Text 26"/>
          <p:cNvSpPr/>
          <p:nvPr/>
        </p:nvSpPr>
        <p:spPr>
          <a:xfrm>
            <a:off x="5143500" y="4182666"/>
            <a:ext cx="950119" cy="150019"/>
          </a:xfrm>
          <a:prstGeom prst="rect">
            <a:avLst/>
          </a:prstGeom>
          <a:noFill/>
          <a:ln/>
        </p:spPr>
        <p:txBody>
          <a:bodyPr wrap="none" lIns="0" tIns="0" rIns="0" bIns="0" rtlCol="0" anchor="t">
            <a:spAutoFit/>
          </a:bodyPr>
          <a:lstStyle/>
          <a:p>
            <a:pPr marL="0" indent="0" algn="l">
              <a:lnSpc>
                <a:spcPts val="1100"/>
              </a:lnSpc>
              <a:buNone/>
            </a:pPr>
            <a:r>
              <a:rPr lang="en-US" sz="784" b="1" dirty="0">
                <a:solidFill>
                  <a:srgbClr val="FFFFFF"/>
                </a:solidFill>
                <a:latin typeface="Roboto Mono" pitchFamily="34" charset="0"/>
                <a:ea typeface="Roboto Mono" pitchFamily="34" charset="-122"/>
                <a:cs typeface="Roboto Mono" pitchFamily="34" charset="-120"/>
              </a:rPr>
              <a:t>[Risco Médio]</a:t>
            </a:r>
            <a:endParaRPr lang="en-US" sz="784" dirty="0"/>
          </a:p>
        </p:txBody>
      </p:sp>
      <p:sp>
        <p:nvSpPr>
          <p:cNvPr id="35" name="Text 27"/>
          <p:cNvSpPr/>
          <p:nvPr/>
        </p:nvSpPr>
        <p:spPr>
          <a:xfrm>
            <a:off x="4786313" y="4475559"/>
            <a:ext cx="3714750" cy="135731"/>
          </a:xfrm>
          <a:prstGeom prst="rect">
            <a:avLst/>
          </a:prstGeom>
          <a:noFill/>
          <a:ln/>
        </p:spPr>
        <p:txBody>
          <a:bodyPr wrap="none" lIns="0" tIns="0" rIns="0" bIns="0" rtlCol="0" anchor="t">
            <a:spAutoFit/>
          </a:bodyPr>
          <a:lstStyle/>
          <a:p>
            <a:pPr marL="0" indent="0" algn="ctr">
              <a:lnSpc>
                <a:spcPts val="900"/>
              </a:lnSpc>
              <a:buNone/>
            </a:pPr>
            <a:r>
              <a:rPr lang="en-US" sz="727" i="1" dirty="0">
                <a:solidFill>
                  <a:srgbClr val="A8B2D1"/>
                </a:solidFill>
                <a:latin typeface="Open Sans" pitchFamily="34" charset="0"/>
                <a:ea typeface="Open Sans" pitchFamily="34" charset="-122"/>
                <a:cs typeface="Open Sans" pitchFamily="34" charset="-120"/>
              </a:rPr>
              <a:t>A IA inferiu "Médio" baseada nos extremos apresentados.</a:t>
            </a:r>
            <a:endParaRPr lang="en-US" sz="727"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name="Slide 76">
    <p:spTree>
      <p:nvGrpSpPr>
        <p:cNvPr id="1" name=""/>
        <p:cNvGrpSpPr/>
        <p:nvPr/>
      </p:nvGrpSpPr>
      <p:grpSpPr>
        <a:xfrm>
          <a:off x="0" y="0"/>
          <a:ext cx="0" cy="0"/>
          <a:chOff x="0" y="0"/>
          <a:chExt cx="0" cy="0"/>
        </a:xfrm>
      </p:grpSpPr>
      <p:sp>
        <p:nvSpPr>
          <p:cNvPr id="3" name="Shape 0"/>
          <p:cNvSpPr/>
          <p:nvPr/>
        </p:nvSpPr>
        <p:spPr>
          <a:xfrm>
            <a:off x="428625" y="428625"/>
            <a:ext cx="8286750" cy="716161"/>
          </a:xfrm>
          <a:prstGeom prst="rect">
            <a:avLst/>
          </a:prstGeom>
          <a:solidFill>
            <a:srgbClr val="000000">
              <a:alpha val="0"/>
            </a:srgbClr>
          </a:solidFill>
          <a:ln/>
        </p:spPr>
        <p:txBody>
          <a:bodyPr/>
          <a:lstStyle/>
          <a:p>
            <a:endParaRPr lang="pt-BR"/>
          </a:p>
        </p:txBody>
      </p:sp>
      <p:sp>
        <p:nvSpPr>
          <p:cNvPr id="4" name="Shape 1"/>
          <p:cNvSpPr/>
          <p:nvPr/>
        </p:nvSpPr>
        <p:spPr>
          <a:xfrm>
            <a:off x="428625" y="428625"/>
            <a:ext cx="28575" cy="716161"/>
          </a:xfrm>
          <a:prstGeom prst="rect">
            <a:avLst/>
          </a:prstGeom>
          <a:solidFill>
            <a:srgbClr val="64FFDA"/>
          </a:solidFill>
          <a:ln/>
        </p:spPr>
        <p:txBody>
          <a:bodyPr/>
          <a:lstStyle/>
          <a:p>
            <a:endParaRPr lang="pt-BR"/>
          </a:p>
        </p:txBody>
      </p:sp>
      <p:sp>
        <p:nvSpPr>
          <p:cNvPr id="5" name="Text 2"/>
          <p:cNvSpPr/>
          <p:nvPr/>
        </p:nvSpPr>
        <p:spPr>
          <a:xfrm>
            <a:off x="571500" y="428625"/>
            <a:ext cx="8143875" cy="417909"/>
          </a:xfrm>
          <a:prstGeom prst="rect">
            <a:avLst/>
          </a:prstGeom>
          <a:noFill/>
          <a:ln/>
        </p:spPr>
        <p:txBody>
          <a:bodyPr wrap="none" lIns="0" tIns="0" rIns="0" bIns="0" rtlCol="0" anchor="t">
            <a:spAutoFit/>
          </a:bodyPr>
          <a:lstStyle/>
          <a:p>
            <a:pPr marL="0" indent="0" algn="l">
              <a:lnSpc>
                <a:spcPts val="3200"/>
              </a:lnSpc>
              <a:buNone/>
            </a:pPr>
            <a:r>
              <a:rPr lang="en-US" sz="2436" b="1" dirty="0">
                <a:solidFill>
                  <a:srgbClr val="E6F1FF"/>
                </a:solidFill>
                <a:latin typeface="Montserrat" pitchFamily="34" charset="0"/>
                <a:ea typeface="Montserrat" pitchFamily="34" charset="-122"/>
                <a:cs typeface="Montserrat" pitchFamily="34" charset="-120"/>
              </a:rPr>
              <a:t>PROMPT ESTRUTURADO</a:t>
            </a:r>
            <a:endParaRPr lang="en-US" sz="2436" dirty="0"/>
          </a:p>
        </p:txBody>
      </p:sp>
      <p:sp>
        <p:nvSpPr>
          <p:cNvPr id="6" name="Text 3"/>
          <p:cNvSpPr/>
          <p:nvPr/>
        </p:nvSpPr>
        <p:spPr>
          <a:xfrm>
            <a:off x="571500" y="917972"/>
            <a:ext cx="8143875" cy="226814"/>
          </a:xfrm>
          <a:prstGeom prst="rect">
            <a:avLst/>
          </a:prstGeom>
          <a:noFill/>
          <a:ln/>
        </p:spPr>
        <p:txBody>
          <a:bodyPr wrap="none" lIns="0" tIns="0" rIns="0" bIns="0" rtlCol="0" anchor="t">
            <a:spAutoFit/>
          </a:bodyPr>
          <a:lstStyle/>
          <a:p>
            <a:pPr marL="0" indent="0" algn="l">
              <a:lnSpc>
                <a:spcPts val="1600"/>
              </a:lnSpc>
              <a:buNone/>
            </a:pPr>
            <a:r>
              <a:rPr lang="en-US" sz="1269" dirty="0">
                <a:solidFill>
                  <a:srgbClr val="64FFDA"/>
                </a:solidFill>
                <a:latin typeface="Roboto Mono" pitchFamily="34" charset="0"/>
                <a:ea typeface="Roboto Mono" pitchFamily="34" charset="-122"/>
                <a:cs typeface="Roboto Mono" pitchFamily="34" charset="-120"/>
              </a:rPr>
              <a:t>Critérios Claros e Verificação</a:t>
            </a:r>
            <a:endParaRPr lang="en-US" sz="1269" dirty="0"/>
          </a:p>
        </p:txBody>
      </p:sp>
      <p:sp>
        <p:nvSpPr>
          <p:cNvPr id="7" name="Shape 4"/>
          <p:cNvSpPr/>
          <p:nvPr/>
        </p:nvSpPr>
        <p:spPr>
          <a:xfrm>
            <a:off x="428625" y="1287661"/>
            <a:ext cx="3254704" cy="3323630"/>
          </a:xfrm>
          <a:prstGeom prst="rect">
            <a:avLst/>
          </a:prstGeom>
          <a:solidFill>
            <a:srgbClr val="FF6384">
              <a:alpha val="5000"/>
            </a:srgbClr>
          </a:solidFill>
          <a:ln w="9144">
            <a:solidFill>
              <a:srgbClr val="FF6384">
                <a:alpha val="20000"/>
              </a:srgbClr>
            </a:solidFill>
            <a:prstDash val="solid"/>
          </a:ln>
        </p:spPr>
        <p:txBody>
          <a:bodyPr/>
          <a:lstStyle/>
          <a:p>
            <a:endParaRPr lang="pt-BR"/>
          </a:p>
        </p:txBody>
      </p:sp>
      <p:pic>
        <p:nvPicPr>
          <p:cNvPr id="8" name="Image 1" descr="preencoded.png"/>
          <p:cNvPicPr>
            <a:picLocks noChangeAspect="1"/>
          </p:cNvPicPr>
          <p:nvPr/>
        </p:nvPicPr>
        <p:blipFill>
          <a:blip r:embed="rId3"/>
          <a:stretch>
            <a:fillRect/>
          </a:stretch>
        </p:blipFill>
        <p:spPr>
          <a:xfrm>
            <a:off x="1280154" y="1431429"/>
            <a:ext cx="107156" cy="142875"/>
          </a:xfrm>
          <a:prstGeom prst="rect">
            <a:avLst/>
          </a:prstGeom>
        </p:spPr>
      </p:pic>
      <p:sp>
        <p:nvSpPr>
          <p:cNvPr id="9" name="Text 5"/>
          <p:cNvSpPr/>
          <p:nvPr/>
        </p:nvSpPr>
        <p:spPr>
          <a:xfrm>
            <a:off x="1458748" y="1416248"/>
            <a:ext cx="1364456" cy="173236"/>
          </a:xfrm>
          <a:prstGeom prst="rect">
            <a:avLst/>
          </a:prstGeom>
          <a:noFill/>
          <a:ln/>
        </p:spPr>
        <p:txBody>
          <a:bodyPr wrap="none" lIns="0" tIns="0" rIns="0" bIns="0" rtlCol="0" anchor="t">
            <a:spAutoFit/>
          </a:bodyPr>
          <a:lstStyle/>
          <a:p>
            <a:pPr marL="0" indent="0" algn="l">
              <a:lnSpc>
                <a:spcPts val="1400"/>
              </a:lnSpc>
              <a:buNone/>
            </a:pPr>
            <a:r>
              <a:rPr lang="en-US" sz="987" b="1" dirty="0">
                <a:solidFill>
                  <a:srgbClr val="FF6384"/>
                </a:solidFill>
                <a:latin typeface="Montserrat" pitchFamily="34" charset="0"/>
                <a:ea typeface="Montserrat" pitchFamily="34" charset="-122"/>
                <a:cs typeface="Montserrat" pitchFamily="34" charset="-120"/>
              </a:rPr>
              <a:t>PROMPT PADRÃO</a:t>
            </a:r>
            <a:endParaRPr lang="en-US" sz="987" dirty="0"/>
          </a:p>
        </p:txBody>
      </p:sp>
      <p:sp>
        <p:nvSpPr>
          <p:cNvPr id="10" name="Shape 6"/>
          <p:cNvSpPr/>
          <p:nvPr/>
        </p:nvSpPr>
        <p:spPr>
          <a:xfrm>
            <a:off x="557213" y="1703784"/>
            <a:ext cx="2988934" cy="317897"/>
          </a:xfrm>
          <a:prstGeom prst="rect">
            <a:avLst/>
          </a:prstGeom>
          <a:solidFill>
            <a:srgbClr val="112240"/>
          </a:solidFill>
          <a:ln w="9144">
            <a:solidFill>
              <a:srgbClr val="A8B2D1"/>
            </a:solidFill>
            <a:prstDash val="dash"/>
          </a:ln>
        </p:spPr>
        <p:txBody>
          <a:bodyPr/>
          <a:lstStyle/>
          <a:p>
            <a:endParaRPr lang="pt-BR"/>
          </a:p>
        </p:txBody>
      </p:sp>
      <p:sp>
        <p:nvSpPr>
          <p:cNvPr id="11" name="Text 7"/>
          <p:cNvSpPr/>
          <p:nvPr/>
        </p:nvSpPr>
        <p:spPr>
          <a:xfrm>
            <a:off x="557213" y="1703784"/>
            <a:ext cx="2988934" cy="317897"/>
          </a:xfrm>
          <a:prstGeom prst="rect">
            <a:avLst/>
          </a:prstGeom>
          <a:noFill/>
          <a:ln/>
        </p:spPr>
        <p:txBody>
          <a:bodyPr wrap="square" lIns="102108" tIns="102108" rIns="102108" bIns="102108" rtlCol="0" anchor="t">
            <a:spAutoFit/>
          </a:bodyPr>
          <a:lstStyle/>
          <a:p>
            <a:pPr marL="0" indent="0" algn="ctr">
              <a:lnSpc>
                <a:spcPts val="900"/>
              </a:lnSpc>
              <a:buNone/>
            </a:pPr>
            <a:r>
              <a:rPr lang="en-US" sz="727" dirty="0">
                <a:solidFill>
                  <a:srgbClr val="A8B2D1"/>
                </a:solidFill>
                <a:latin typeface="Roboto Mono" pitchFamily="34" charset="0"/>
                <a:ea typeface="Roboto Mono" pitchFamily="34" charset="-122"/>
                <a:cs typeface="Roboto Mono" pitchFamily="34" charset="-120"/>
              </a:rPr>
              <a:t>"O cliente tem direito ao benefício?"</a:t>
            </a:r>
            <a:endParaRPr lang="en-US" sz="727" dirty="0"/>
          </a:p>
        </p:txBody>
      </p:sp>
      <p:pic>
        <p:nvPicPr>
          <p:cNvPr id="12" name="Image 2" descr="preencoded.png"/>
          <p:cNvPicPr>
            <a:picLocks noChangeAspect="1"/>
          </p:cNvPicPr>
          <p:nvPr/>
        </p:nvPicPr>
        <p:blipFill>
          <a:blip r:embed="rId4"/>
          <a:stretch>
            <a:fillRect/>
          </a:stretch>
        </p:blipFill>
        <p:spPr>
          <a:xfrm>
            <a:off x="1992743" y="2093119"/>
            <a:ext cx="117872" cy="157163"/>
          </a:xfrm>
          <a:prstGeom prst="rect">
            <a:avLst/>
          </a:prstGeom>
        </p:spPr>
      </p:pic>
      <p:sp>
        <p:nvSpPr>
          <p:cNvPr id="13" name="Text 8"/>
          <p:cNvSpPr/>
          <p:nvPr/>
        </p:nvSpPr>
        <p:spPr>
          <a:xfrm>
            <a:off x="1470357" y="2336006"/>
            <a:ext cx="1162645" cy="116086"/>
          </a:xfrm>
          <a:prstGeom prst="rect">
            <a:avLst/>
          </a:prstGeom>
          <a:noFill/>
          <a:ln/>
        </p:spPr>
        <p:txBody>
          <a:bodyPr wrap="none" lIns="0" tIns="0" rIns="0" bIns="0" rtlCol="0" anchor="t">
            <a:spAutoFit/>
          </a:bodyPr>
          <a:lstStyle/>
          <a:p>
            <a:pPr marL="0" indent="0" algn="l">
              <a:lnSpc>
                <a:spcPts val="800"/>
              </a:lnSpc>
              <a:buNone/>
            </a:pPr>
            <a:r>
              <a:rPr lang="en-US" sz="621" dirty="0">
                <a:solidFill>
                  <a:srgbClr val="FF6384"/>
                </a:solidFill>
                <a:latin typeface="Open Sans" pitchFamily="34" charset="0"/>
                <a:ea typeface="Open Sans" pitchFamily="34" charset="-122"/>
                <a:cs typeface="Open Sans" pitchFamily="34" charset="-120"/>
              </a:rPr>
              <a:t>Caixa Preta (Raciocínio Oculto)</a:t>
            </a:r>
            <a:endParaRPr lang="en-US" sz="621" dirty="0"/>
          </a:p>
        </p:txBody>
      </p:sp>
      <p:pic>
        <p:nvPicPr>
          <p:cNvPr id="14" name="Image 3" descr="preencoded.png"/>
          <p:cNvPicPr>
            <a:picLocks noChangeAspect="1"/>
          </p:cNvPicPr>
          <p:nvPr/>
        </p:nvPicPr>
        <p:blipFill>
          <a:blip r:embed="rId5"/>
          <a:stretch>
            <a:fillRect/>
          </a:stretch>
        </p:blipFill>
        <p:spPr>
          <a:xfrm>
            <a:off x="1992743" y="2537817"/>
            <a:ext cx="117872" cy="157163"/>
          </a:xfrm>
          <a:prstGeom prst="rect">
            <a:avLst/>
          </a:prstGeom>
        </p:spPr>
      </p:pic>
      <p:sp>
        <p:nvSpPr>
          <p:cNvPr id="15" name="Shape 9"/>
          <p:cNvSpPr/>
          <p:nvPr/>
        </p:nvSpPr>
        <p:spPr>
          <a:xfrm>
            <a:off x="557213" y="3875484"/>
            <a:ext cx="2988934" cy="607219"/>
          </a:xfrm>
          <a:prstGeom prst="rect">
            <a:avLst/>
          </a:prstGeom>
          <a:solidFill>
            <a:srgbClr val="FFFFFF"/>
          </a:solidFill>
          <a:ln/>
        </p:spPr>
        <p:txBody>
          <a:bodyPr/>
          <a:lstStyle/>
          <a:p>
            <a:endParaRPr lang="pt-BR"/>
          </a:p>
        </p:txBody>
      </p:sp>
      <p:sp>
        <p:nvSpPr>
          <p:cNvPr id="16" name="Shape 10"/>
          <p:cNvSpPr/>
          <p:nvPr/>
        </p:nvSpPr>
        <p:spPr>
          <a:xfrm>
            <a:off x="557213" y="3875484"/>
            <a:ext cx="35719" cy="607219"/>
          </a:xfrm>
          <a:prstGeom prst="rect">
            <a:avLst/>
          </a:prstGeom>
          <a:solidFill>
            <a:srgbClr val="FF6384"/>
          </a:solidFill>
          <a:ln/>
        </p:spPr>
        <p:txBody>
          <a:bodyPr/>
          <a:lstStyle/>
          <a:p>
            <a:endParaRPr lang="pt-BR"/>
          </a:p>
        </p:txBody>
      </p:sp>
      <p:sp>
        <p:nvSpPr>
          <p:cNvPr id="17" name="Text 11"/>
          <p:cNvSpPr/>
          <p:nvPr/>
        </p:nvSpPr>
        <p:spPr>
          <a:xfrm>
            <a:off x="557213" y="3875484"/>
            <a:ext cx="2988934" cy="607219"/>
          </a:xfrm>
          <a:prstGeom prst="rect">
            <a:avLst/>
          </a:prstGeom>
          <a:noFill/>
          <a:ln/>
        </p:spPr>
        <p:txBody>
          <a:bodyPr wrap="square" lIns="153035" tIns="153035" rIns="153035" bIns="153035" rtlCol="0" anchor="t">
            <a:spAutoFit/>
          </a:bodyPr>
          <a:lstStyle/>
          <a:p>
            <a:pPr marL="0" indent="0" algn="ctr">
              <a:lnSpc>
                <a:spcPts val="1200"/>
              </a:lnSpc>
              <a:buNone/>
            </a:pPr>
            <a:r>
              <a:rPr lang="en-US" sz="885" b="1" dirty="0">
                <a:solidFill>
                  <a:srgbClr val="0A192F"/>
                </a:solidFill>
                <a:latin typeface="Open Sans" pitchFamily="34" charset="0"/>
                <a:ea typeface="Open Sans" pitchFamily="34" charset="-122"/>
                <a:cs typeface="Open Sans" pitchFamily="34" charset="-120"/>
              </a:rPr>
              <a:t>"Sim."
</a:t>
            </a:r>
            <a:r>
              <a:rPr lang="en-US" sz="621" dirty="0">
                <a:solidFill>
                  <a:srgbClr val="555555"/>
                </a:solidFill>
                <a:latin typeface="Open Sans" pitchFamily="34" charset="0"/>
                <a:ea typeface="Open Sans" pitchFamily="34" charset="-122"/>
                <a:cs typeface="Open Sans" pitchFamily="34" charset="-120"/>
              </a:rPr>
              <a:t>(Alto risco de erro/alucinação)</a:t>
            </a:r>
            <a:endParaRPr lang="en-US" sz="885" dirty="0"/>
          </a:p>
        </p:txBody>
      </p:sp>
      <p:sp>
        <p:nvSpPr>
          <p:cNvPr id="18" name="Shape 12"/>
          <p:cNvSpPr/>
          <p:nvPr/>
        </p:nvSpPr>
        <p:spPr>
          <a:xfrm>
            <a:off x="3960484" y="1287661"/>
            <a:ext cx="4754891" cy="3323630"/>
          </a:xfrm>
          <a:prstGeom prst="rect">
            <a:avLst/>
          </a:prstGeom>
          <a:solidFill>
            <a:srgbClr val="64FFDA">
              <a:alpha val="5000"/>
            </a:srgbClr>
          </a:solidFill>
          <a:ln w="9144">
            <a:solidFill>
              <a:srgbClr val="64FFDA">
                <a:alpha val="20000"/>
              </a:srgbClr>
            </a:solidFill>
            <a:prstDash val="solid"/>
          </a:ln>
        </p:spPr>
        <p:txBody>
          <a:bodyPr/>
          <a:lstStyle/>
          <a:p>
            <a:endParaRPr lang="pt-BR"/>
          </a:p>
        </p:txBody>
      </p:sp>
      <p:pic>
        <p:nvPicPr>
          <p:cNvPr id="19" name="Image 4" descr="preencoded.png"/>
          <p:cNvPicPr>
            <a:picLocks noChangeAspect="1"/>
          </p:cNvPicPr>
          <p:nvPr/>
        </p:nvPicPr>
        <p:blipFill>
          <a:blip r:embed="rId6"/>
          <a:stretch>
            <a:fillRect/>
          </a:stretch>
        </p:blipFill>
        <p:spPr>
          <a:xfrm>
            <a:off x="5444235" y="1431429"/>
            <a:ext cx="178594" cy="142875"/>
          </a:xfrm>
          <a:prstGeom prst="rect">
            <a:avLst/>
          </a:prstGeom>
        </p:spPr>
      </p:pic>
      <p:sp>
        <p:nvSpPr>
          <p:cNvPr id="20" name="Text 13"/>
          <p:cNvSpPr/>
          <p:nvPr/>
        </p:nvSpPr>
        <p:spPr>
          <a:xfrm>
            <a:off x="5694266" y="1416248"/>
            <a:ext cx="1543050" cy="173236"/>
          </a:xfrm>
          <a:prstGeom prst="rect">
            <a:avLst/>
          </a:prstGeom>
          <a:noFill/>
          <a:ln/>
        </p:spPr>
        <p:txBody>
          <a:bodyPr wrap="none" lIns="0" tIns="0" rIns="0" bIns="0" rtlCol="0" anchor="t">
            <a:spAutoFit/>
          </a:bodyPr>
          <a:lstStyle/>
          <a:p>
            <a:pPr marL="0" indent="0" algn="l">
              <a:lnSpc>
                <a:spcPts val="1400"/>
              </a:lnSpc>
              <a:buNone/>
            </a:pPr>
            <a:r>
              <a:rPr lang="en-US" sz="987" b="1" dirty="0">
                <a:solidFill>
                  <a:srgbClr val="64FFDA"/>
                </a:solidFill>
                <a:latin typeface="Montserrat" pitchFamily="34" charset="0"/>
                <a:ea typeface="Montserrat" pitchFamily="34" charset="-122"/>
                <a:cs typeface="Montserrat" pitchFamily="34" charset="-120"/>
              </a:rPr>
              <a:t>PROMPT GUIADO</a:t>
            </a:r>
            <a:endParaRPr lang="en-US" sz="987" dirty="0"/>
          </a:p>
        </p:txBody>
      </p:sp>
      <p:sp>
        <p:nvSpPr>
          <p:cNvPr id="21" name="Shape 14"/>
          <p:cNvSpPr/>
          <p:nvPr/>
        </p:nvSpPr>
        <p:spPr>
          <a:xfrm>
            <a:off x="4094792" y="1703784"/>
            <a:ext cx="4491996" cy="317897"/>
          </a:xfrm>
          <a:prstGeom prst="rect">
            <a:avLst/>
          </a:prstGeom>
          <a:solidFill>
            <a:srgbClr val="112240"/>
          </a:solidFill>
          <a:ln w="9144">
            <a:solidFill>
              <a:srgbClr val="64FFDA"/>
            </a:solidFill>
            <a:prstDash val="dash"/>
          </a:ln>
        </p:spPr>
        <p:txBody>
          <a:bodyPr/>
          <a:lstStyle/>
          <a:p>
            <a:endParaRPr lang="pt-BR"/>
          </a:p>
        </p:txBody>
      </p:sp>
      <p:sp>
        <p:nvSpPr>
          <p:cNvPr id="22" name="Text 15"/>
          <p:cNvSpPr/>
          <p:nvPr/>
        </p:nvSpPr>
        <p:spPr>
          <a:xfrm>
            <a:off x="4094792" y="1703784"/>
            <a:ext cx="4491996" cy="317897"/>
          </a:xfrm>
          <a:prstGeom prst="rect">
            <a:avLst/>
          </a:prstGeom>
          <a:noFill/>
          <a:ln/>
        </p:spPr>
        <p:txBody>
          <a:bodyPr wrap="square" lIns="102108" tIns="102108" rIns="102108" bIns="102108" rtlCol="0" anchor="t">
            <a:spAutoFit/>
          </a:bodyPr>
          <a:lstStyle/>
          <a:p>
            <a:pPr marL="0" indent="0" algn="ctr">
              <a:lnSpc>
                <a:spcPts val="900"/>
              </a:lnSpc>
              <a:buNone/>
            </a:pPr>
            <a:r>
              <a:rPr lang="en-US" sz="727" dirty="0">
                <a:solidFill>
                  <a:srgbClr val="64FFDA"/>
                </a:solidFill>
                <a:latin typeface="Roboto Mono" pitchFamily="34" charset="0"/>
                <a:ea typeface="Roboto Mono" pitchFamily="34" charset="-122"/>
                <a:cs typeface="Roboto Mono" pitchFamily="34" charset="-120"/>
              </a:rPr>
              <a:t>"Vamos pensar passo a passo..."</a:t>
            </a:r>
            <a:endParaRPr lang="en-US" sz="727" dirty="0"/>
          </a:p>
        </p:txBody>
      </p:sp>
      <p:pic>
        <p:nvPicPr>
          <p:cNvPr id="23" name="Image 5" descr="preencoded.png"/>
          <p:cNvPicPr>
            <a:picLocks noChangeAspect="1"/>
          </p:cNvPicPr>
          <p:nvPr/>
        </p:nvPicPr>
        <p:blipFill>
          <a:blip r:embed="rId7"/>
          <a:stretch>
            <a:fillRect/>
          </a:stretch>
        </p:blipFill>
        <p:spPr>
          <a:xfrm>
            <a:off x="6297913" y="2093119"/>
            <a:ext cx="85725" cy="114300"/>
          </a:xfrm>
          <a:prstGeom prst="rect">
            <a:avLst/>
          </a:prstGeom>
        </p:spPr>
      </p:pic>
      <p:sp>
        <p:nvSpPr>
          <p:cNvPr id="24" name="Shape 16"/>
          <p:cNvSpPr/>
          <p:nvPr/>
        </p:nvSpPr>
        <p:spPr>
          <a:xfrm>
            <a:off x="4319401" y="2264569"/>
            <a:ext cx="4042776" cy="328613"/>
          </a:xfrm>
          <a:prstGeom prst="rect">
            <a:avLst/>
          </a:prstGeom>
          <a:solidFill>
            <a:srgbClr val="0A192F">
              <a:alpha val="80000"/>
            </a:srgbClr>
          </a:solidFill>
          <a:ln w="9144">
            <a:solidFill>
              <a:srgbClr val="64FFDA"/>
            </a:solidFill>
            <a:prstDash val="solid"/>
          </a:ln>
        </p:spPr>
        <p:txBody>
          <a:bodyPr/>
          <a:lstStyle/>
          <a:p>
            <a:endParaRPr lang="pt-BR"/>
          </a:p>
        </p:txBody>
      </p:sp>
      <p:sp>
        <p:nvSpPr>
          <p:cNvPr id="25" name="Shape 17"/>
          <p:cNvSpPr/>
          <p:nvPr/>
        </p:nvSpPr>
        <p:spPr>
          <a:xfrm>
            <a:off x="4433701" y="2336006"/>
            <a:ext cx="171450" cy="171450"/>
          </a:xfrm>
          <a:prstGeom prst="ellipse">
            <a:avLst/>
          </a:prstGeom>
          <a:solidFill>
            <a:srgbClr val="64FFDA"/>
          </a:solidFill>
          <a:ln/>
        </p:spPr>
        <p:txBody>
          <a:bodyPr/>
          <a:lstStyle/>
          <a:p>
            <a:endParaRPr lang="pt-BR"/>
          </a:p>
        </p:txBody>
      </p:sp>
      <p:sp>
        <p:nvSpPr>
          <p:cNvPr id="26" name="Text 18"/>
          <p:cNvSpPr/>
          <p:nvPr/>
        </p:nvSpPr>
        <p:spPr>
          <a:xfrm>
            <a:off x="4433701" y="2336006"/>
            <a:ext cx="171450" cy="171450"/>
          </a:xfrm>
          <a:prstGeom prst="rect">
            <a:avLst/>
          </a:prstGeom>
          <a:noFill/>
          <a:ln/>
        </p:spPr>
        <p:txBody>
          <a:bodyPr wrap="square" lIns="0" tIns="0" rIns="0" bIns="0" rtlCol="0" anchor="ctr">
            <a:spAutoFit/>
          </a:bodyPr>
          <a:lstStyle/>
          <a:p>
            <a:pPr marL="0" indent="0" algn="ctr">
              <a:lnSpc>
                <a:spcPts val="800"/>
              </a:lnSpc>
              <a:buNone/>
            </a:pPr>
            <a:r>
              <a:rPr lang="en-US" sz="584" b="1" dirty="0">
                <a:solidFill>
                  <a:srgbClr val="0A192F"/>
                </a:solidFill>
                <a:latin typeface="Open Sans" pitchFamily="34" charset="0"/>
                <a:ea typeface="Open Sans" pitchFamily="34" charset="-122"/>
                <a:cs typeface="Open Sans" pitchFamily="34" charset="-120"/>
              </a:rPr>
              <a:t>1</a:t>
            </a:r>
            <a:endParaRPr lang="en-US" sz="584" dirty="0"/>
          </a:p>
        </p:txBody>
      </p:sp>
      <p:sp>
        <p:nvSpPr>
          <p:cNvPr id="27" name="Text 19"/>
          <p:cNvSpPr/>
          <p:nvPr/>
        </p:nvSpPr>
        <p:spPr>
          <a:xfrm>
            <a:off x="4690876" y="2353866"/>
            <a:ext cx="1930598" cy="135731"/>
          </a:xfrm>
          <a:prstGeom prst="rect">
            <a:avLst/>
          </a:prstGeom>
          <a:noFill/>
          <a:ln/>
        </p:spPr>
        <p:txBody>
          <a:bodyPr wrap="none" lIns="0" tIns="0" rIns="0" bIns="0" rtlCol="0" anchor="t">
            <a:spAutoFit/>
          </a:bodyPr>
          <a:lstStyle/>
          <a:p>
            <a:pPr marL="0" indent="0" algn="l">
              <a:lnSpc>
                <a:spcPts val="900"/>
              </a:lnSpc>
              <a:buNone/>
            </a:pPr>
            <a:r>
              <a:rPr lang="en-US" sz="727" dirty="0">
                <a:solidFill>
                  <a:srgbClr val="E6F1FF"/>
                </a:solidFill>
                <a:latin typeface="Open Sans" pitchFamily="34" charset="0"/>
                <a:ea typeface="Open Sans" pitchFamily="34" charset="-122"/>
                <a:cs typeface="Open Sans" pitchFamily="34" charset="-120"/>
              </a:rPr>
              <a:t>Identificar os requisitos legais na Lei 8.213.</a:t>
            </a:r>
            <a:endParaRPr lang="en-US" sz="727" dirty="0"/>
          </a:p>
        </p:txBody>
      </p:sp>
      <p:pic>
        <p:nvPicPr>
          <p:cNvPr id="28" name="Image 6" descr="preencoded.png"/>
          <p:cNvPicPr>
            <a:picLocks noChangeAspect="1"/>
          </p:cNvPicPr>
          <p:nvPr/>
        </p:nvPicPr>
        <p:blipFill>
          <a:blip r:embed="rId7"/>
          <a:stretch>
            <a:fillRect/>
          </a:stretch>
        </p:blipFill>
        <p:spPr>
          <a:xfrm>
            <a:off x="6297913" y="2664619"/>
            <a:ext cx="85725" cy="114300"/>
          </a:xfrm>
          <a:prstGeom prst="rect">
            <a:avLst/>
          </a:prstGeom>
        </p:spPr>
      </p:pic>
      <p:sp>
        <p:nvSpPr>
          <p:cNvPr id="29" name="Shape 20"/>
          <p:cNvSpPr/>
          <p:nvPr/>
        </p:nvSpPr>
        <p:spPr>
          <a:xfrm>
            <a:off x="4319401" y="2836069"/>
            <a:ext cx="4042776" cy="328613"/>
          </a:xfrm>
          <a:prstGeom prst="rect">
            <a:avLst/>
          </a:prstGeom>
          <a:solidFill>
            <a:srgbClr val="0A192F">
              <a:alpha val="80000"/>
            </a:srgbClr>
          </a:solidFill>
          <a:ln w="9144">
            <a:solidFill>
              <a:srgbClr val="64FFDA"/>
            </a:solidFill>
            <a:prstDash val="solid"/>
          </a:ln>
        </p:spPr>
        <p:txBody>
          <a:bodyPr/>
          <a:lstStyle/>
          <a:p>
            <a:endParaRPr lang="pt-BR"/>
          </a:p>
        </p:txBody>
      </p:sp>
      <p:sp>
        <p:nvSpPr>
          <p:cNvPr id="30" name="Shape 21"/>
          <p:cNvSpPr/>
          <p:nvPr/>
        </p:nvSpPr>
        <p:spPr>
          <a:xfrm>
            <a:off x="4433701" y="2907506"/>
            <a:ext cx="171450" cy="171450"/>
          </a:xfrm>
          <a:prstGeom prst="ellipse">
            <a:avLst/>
          </a:prstGeom>
          <a:solidFill>
            <a:srgbClr val="64FFDA"/>
          </a:solidFill>
          <a:ln/>
        </p:spPr>
        <p:txBody>
          <a:bodyPr/>
          <a:lstStyle/>
          <a:p>
            <a:endParaRPr lang="pt-BR"/>
          </a:p>
        </p:txBody>
      </p:sp>
      <p:sp>
        <p:nvSpPr>
          <p:cNvPr id="31" name="Text 22"/>
          <p:cNvSpPr/>
          <p:nvPr/>
        </p:nvSpPr>
        <p:spPr>
          <a:xfrm>
            <a:off x="4433701" y="2907506"/>
            <a:ext cx="171450" cy="171450"/>
          </a:xfrm>
          <a:prstGeom prst="rect">
            <a:avLst/>
          </a:prstGeom>
          <a:noFill/>
          <a:ln/>
        </p:spPr>
        <p:txBody>
          <a:bodyPr wrap="square" lIns="0" tIns="0" rIns="0" bIns="0" rtlCol="0" anchor="ctr">
            <a:spAutoFit/>
          </a:bodyPr>
          <a:lstStyle/>
          <a:p>
            <a:pPr marL="0" indent="0" algn="ctr">
              <a:lnSpc>
                <a:spcPts val="800"/>
              </a:lnSpc>
              <a:buNone/>
            </a:pPr>
            <a:r>
              <a:rPr lang="en-US" sz="584" b="1" dirty="0">
                <a:solidFill>
                  <a:srgbClr val="0A192F"/>
                </a:solidFill>
                <a:latin typeface="Open Sans" pitchFamily="34" charset="0"/>
                <a:ea typeface="Open Sans" pitchFamily="34" charset="-122"/>
                <a:cs typeface="Open Sans" pitchFamily="34" charset="-120"/>
              </a:rPr>
              <a:t>2</a:t>
            </a:r>
            <a:endParaRPr lang="en-US" sz="584" dirty="0"/>
          </a:p>
        </p:txBody>
      </p:sp>
      <p:sp>
        <p:nvSpPr>
          <p:cNvPr id="32" name="Text 23"/>
          <p:cNvSpPr/>
          <p:nvPr/>
        </p:nvSpPr>
        <p:spPr>
          <a:xfrm>
            <a:off x="4690876" y="2925366"/>
            <a:ext cx="1991320" cy="135731"/>
          </a:xfrm>
          <a:prstGeom prst="rect">
            <a:avLst/>
          </a:prstGeom>
          <a:noFill/>
          <a:ln/>
        </p:spPr>
        <p:txBody>
          <a:bodyPr wrap="none" lIns="0" tIns="0" rIns="0" bIns="0" rtlCol="0" anchor="t">
            <a:spAutoFit/>
          </a:bodyPr>
          <a:lstStyle/>
          <a:p>
            <a:pPr marL="0" indent="0" algn="l">
              <a:lnSpc>
                <a:spcPts val="900"/>
              </a:lnSpc>
              <a:buNone/>
            </a:pPr>
            <a:r>
              <a:rPr lang="en-US" sz="727" dirty="0">
                <a:solidFill>
                  <a:srgbClr val="E6F1FF"/>
                </a:solidFill>
                <a:latin typeface="Open Sans" pitchFamily="34" charset="0"/>
                <a:ea typeface="Open Sans" pitchFamily="34" charset="-122"/>
                <a:cs typeface="Open Sans" pitchFamily="34" charset="-120"/>
              </a:rPr>
              <a:t>Analisar o tempo de contribuição do cliente.</a:t>
            </a:r>
            <a:endParaRPr lang="en-US" sz="727" dirty="0"/>
          </a:p>
        </p:txBody>
      </p:sp>
      <p:pic>
        <p:nvPicPr>
          <p:cNvPr id="33" name="Image 7" descr="preencoded.png"/>
          <p:cNvPicPr>
            <a:picLocks noChangeAspect="1"/>
          </p:cNvPicPr>
          <p:nvPr/>
        </p:nvPicPr>
        <p:blipFill>
          <a:blip r:embed="rId7"/>
          <a:stretch>
            <a:fillRect/>
          </a:stretch>
        </p:blipFill>
        <p:spPr>
          <a:xfrm>
            <a:off x="6297913" y="3236119"/>
            <a:ext cx="85725" cy="114300"/>
          </a:xfrm>
          <a:prstGeom prst="rect">
            <a:avLst/>
          </a:prstGeom>
        </p:spPr>
      </p:pic>
      <p:sp>
        <p:nvSpPr>
          <p:cNvPr id="34" name="Shape 24"/>
          <p:cNvSpPr/>
          <p:nvPr/>
        </p:nvSpPr>
        <p:spPr>
          <a:xfrm>
            <a:off x="4319401" y="3407569"/>
            <a:ext cx="4042776" cy="328613"/>
          </a:xfrm>
          <a:prstGeom prst="rect">
            <a:avLst/>
          </a:prstGeom>
          <a:solidFill>
            <a:srgbClr val="0A192F">
              <a:alpha val="80000"/>
            </a:srgbClr>
          </a:solidFill>
          <a:ln w="9144">
            <a:solidFill>
              <a:srgbClr val="64FFDA"/>
            </a:solidFill>
            <a:prstDash val="solid"/>
          </a:ln>
        </p:spPr>
        <p:txBody>
          <a:bodyPr/>
          <a:lstStyle/>
          <a:p>
            <a:endParaRPr lang="pt-BR"/>
          </a:p>
        </p:txBody>
      </p:sp>
      <p:sp>
        <p:nvSpPr>
          <p:cNvPr id="35" name="Shape 25"/>
          <p:cNvSpPr/>
          <p:nvPr/>
        </p:nvSpPr>
        <p:spPr>
          <a:xfrm>
            <a:off x="4433701" y="3479006"/>
            <a:ext cx="171450" cy="171450"/>
          </a:xfrm>
          <a:prstGeom prst="ellipse">
            <a:avLst/>
          </a:prstGeom>
          <a:solidFill>
            <a:srgbClr val="64FFDA"/>
          </a:solidFill>
          <a:ln/>
        </p:spPr>
        <p:txBody>
          <a:bodyPr/>
          <a:lstStyle/>
          <a:p>
            <a:endParaRPr lang="pt-BR"/>
          </a:p>
        </p:txBody>
      </p:sp>
      <p:sp>
        <p:nvSpPr>
          <p:cNvPr id="36" name="Text 26"/>
          <p:cNvSpPr/>
          <p:nvPr/>
        </p:nvSpPr>
        <p:spPr>
          <a:xfrm>
            <a:off x="4433701" y="3479006"/>
            <a:ext cx="171450" cy="171450"/>
          </a:xfrm>
          <a:prstGeom prst="rect">
            <a:avLst/>
          </a:prstGeom>
          <a:noFill/>
          <a:ln/>
        </p:spPr>
        <p:txBody>
          <a:bodyPr wrap="square" lIns="0" tIns="0" rIns="0" bIns="0" rtlCol="0" anchor="ctr">
            <a:spAutoFit/>
          </a:bodyPr>
          <a:lstStyle/>
          <a:p>
            <a:pPr marL="0" indent="0" algn="ctr">
              <a:lnSpc>
                <a:spcPts val="800"/>
              </a:lnSpc>
              <a:buNone/>
            </a:pPr>
            <a:r>
              <a:rPr lang="en-US" sz="584" b="1" dirty="0">
                <a:solidFill>
                  <a:srgbClr val="0A192F"/>
                </a:solidFill>
                <a:latin typeface="Open Sans" pitchFamily="34" charset="0"/>
                <a:ea typeface="Open Sans" pitchFamily="34" charset="-122"/>
                <a:cs typeface="Open Sans" pitchFamily="34" charset="-120"/>
              </a:rPr>
              <a:t>3</a:t>
            </a:r>
            <a:endParaRPr lang="en-US" sz="584" dirty="0"/>
          </a:p>
        </p:txBody>
      </p:sp>
      <p:sp>
        <p:nvSpPr>
          <p:cNvPr id="37" name="Text 27"/>
          <p:cNvSpPr/>
          <p:nvPr/>
        </p:nvSpPr>
        <p:spPr>
          <a:xfrm>
            <a:off x="4690876" y="3496866"/>
            <a:ext cx="1341239" cy="135731"/>
          </a:xfrm>
          <a:prstGeom prst="rect">
            <a:avLst/>
          </a:prstGeom>
          <a:noFill/>
          <a:ln/>
        </p:spPr>
        <p:txBody>
          <a:bodyPr wrap="none" lIns="0" tIns="0" rIns="0" bIns="0" rtlCol="0" anchor="t">
            <a:spAutoFit/>
          </a:bodyPr>
          <a:lstStyle/>
          <a:p>
            <a:pPr marL="0" indent="0" algn="l">
              <a:lnSpc>
                <a:spcPts val="900"/>
              </a:lnSpc>
              <a:buNone/>
            </a:pPr>
            <a:r>
              <a:rPr lang="en-US" sz="727" dirty="0">
                <a:solidFill>
                  <a:srgbClr val="E6F1FF"/>
                </a:solidFill>
                <a:latin typeface="Open Sans" pitchFamily="34" charset="0"/>
                <a:ea typeface="Open Sans" pitchFamily="34" charset="-122"/>
                <a:cs typeface="Open Sans" pitchFamily="34" charset="-120"/>
              </a:rPr>
              <a:t>Comparar requisitos vs. fatos.</a:t>
            </a:r>
            <a:endParaRPr lang="en-US" sz="727" dirty="0"/>
          </a:p>
        </p:txBody>
      </p:sp>
      <p:pic>
        <p:nvPicPr>
          <p:cNvPr id="38" name="Image 8" descr="preencoded.png"/>
          <p:cNvPicPr>
            <a:picLocks noChangeAspect="1"/>
          </p:cNvPicPr>
          <p:nvPr/>
        </p:nvPicPr>
        <p:blipFill>
          <a:blip r:embed="rId7"/>
          <a:stretch>
            <a:fillRect/>
          </a:stretch>
        </p:blipFill>
        <p:spPr>
          <a:xfrm>
            <a:off x="6297913" y="3807619"/>
            <a:ext cx="85725" cy="114300"/>
          </a:xfrm>
          <a:prstGeom prst="rect">
            <a:avLst/>
          </a:prstGeom>
        </p:spPr>
      </p:pic>
      <p:sp>
        <p:nvSpPr>
          <p:cNvPr id="39" name="Shape 28"/>
          <p:cNvSpPr/>
          <p:nvPr/>
        </p:nvSpPr>
        <p:spPr>
          <a:xfrm>
            <a:off x="4094792" y="3979069"/>
            <a:ext cx="4491996" cy="432197"/>
          </a:xfrm>
          <a:prstGeom prst="rect">
            <a:avLst/>
          </a:prstGeom>
          <a:solidFill>
            <a:srgbClr val="FFFFFF"/>
          </a:solidFill>
          <a:ln/>
        </p:spPr>
        <p:txBody>
          <a:bodyPr/>
          <a:lstStyle/>
          <a:p>
            <a:endParaRPr lang="pt-BR"/>
          </a:p>
        </p:txBody>
      </p:sp>
      <p:sp>
        <p:nvSpPr>
          <p:cNvPr id="40" name="Shape 29"/>
          <p:cNvSpPr/>
          <p:nvPr/>
        </p:nvSpPr>
        <p:spPr>
          <a:xfrm>
            <a:off x="4094792" y="3979069"/>
            <a:ext cx="35719" cy="432197"/>
          </a:xfrm>
          <a:prstGeom prst="rect">
            <a:avLst/>
          </a:prstGeom>
          <a:solidFill>
            <a:srgbClr val="64FFDA"/>
          </a:solidFill>
          <a:ln/>
        </p:spPr>
        <p:txBody>
          <a:bodyPr/>
          <a:lstStyle/>
          <a:p>
            <a:endParaRPr lang="pt-BR"/>
          </a:p>
        </p:txBody>
      </p:sp>
      <p:sp>
        <p:nvSpPr>
          <p:cNvPr id="41" name="Text 30"/>
          <p:cNvSpPr/>
          <p:nvPr/>
        </p:nvSpPr>
        <p:spPr>
          <a:xfrm>
            <a:off x="4094792" y="3979069"/>
            <a:ext cx="4491996" cy="432197"/>
          </a:xfrm>
          <a:prstGeom prst="rect">
            <a:avLst/>
          </a:prstGeom>
          <a:noFill/>
          <a:ln/>
        </p:spPr>
        <p:txBody>
          <a:bodyPr wrap="square" lIns="153035" tIns="153035" rIns="153035" bIns="153035" rtlCol="0" anchor="t">
            <a:spAutoFit/>
          </a:bodyPr>
          <a:lstStyle/>
          <a:p>
            <a:pPr marL="0" indent="0" algn="ctr">
              <a:lnSpc>
                <a:spcPts val="1200"/>
              </a:lnSpc>
              <a:buNone/>
            </a:pPr>
            <a:r>
              <a:rPr lang="en-US" sz="885" b="1" dirty="0">
                <a:solidFill>
                  <a:srgbClr val="0A192F"/>
                </a:solidFill>
                <a:latin typeface="Open Sans" pitchFamily="34" charset="0"/>
                <a:ea typeface="Open Sans" pitchFamily="34" charset="-122"/>
                <a:cs typeface="Open Sans" pitchFamily="34" charset="-120"/>
              </a:rPr>
              <a:t>"Sim, pois preenche os requisitos A e B."</a:t>
            </a:r>
            <a:endParaRPr lang="en-US" sz="885" dirty="0"/>
          </a:p>
        </p:txBody>
      </p:sp>
      <p:sp>
        <p:nvSpPr>
          <p:cNvPr id="42" name="Shape 31"/>
          <p:cNvSpPr/>
          <p:nvPr/>
        </p:nvSpPr>
        <p:spPr>
          <a:xfrm>
            <a:off x="428625" y="4611291"/>
            <a:ext cx="8286750" cy="360759"/>
          </a:xfrm>
          <a:prstGeom prst="rect">
            <a:avLst/>
          </a:prstGeom>
          <a:solidFill>
            <a:srgbClr val="FFFFFF">
              <a:alpha val="5000"/>
            </a:srgbClr>
          </a:solidFill>
          <a:ln w="9144">
            <a:solidFill>
              <a:srgbClr val="FFFFFF">
                <a:alpha val="10000"/>
              </a:srgbClr>
            </a:solidFill>
            <a:prstDash val="solid"/>
          </a:ln>
        </p:spPr>
        <p:txBody>
          <a:bodyPr/>
          <a:lstStyle/>
          <a:p>
            <a:endParaRPr lang="pt-BR"/>
          </a:p>
        </p:txBody>
      </p:sp>
      <p:pic>
        <p:nvPicPr>
          <p:cNvPr id="43" name="Image 9" descr="preencoded.png"/>
          <p:cNvPicPr>
            <a:picLocks noChangeAspect="1"/>
          </p:cNvPicPr>
          <p:nvPr/>
        </p:nvPicPr>
        <p:blipFill>
          <a:blip r:embed="rId8"/>
          <a:stretch>
            <a:fillRect/>
          </a:stretch>
        </p:blipFill>
        <p:spPr>
          <a:xfrm>
            <a:off x="1838623" y="4722019"/>
            <a:ext cx="96441" cy="128588"/>
          </a:xfrm>
          <a:prstGeom prst="rect">
            <a:avLst/>
          </a:prstGeom>
        </p:spPr>
      </p:pic>
      <p:sp>
        <p:nvSpPr>
          <p:cNvPr id="44" name="Text 32"/>
          <p:cNvSpPr/>
          <p:nvPr/>
        </p:nvSpPr>
        <p:spPr>
          <a:xfrm>
            <a:off x="2006501" y="4697016"/>
            <a:ext cx="910828" cy="175022"/>
          </a:xfrm>
          <a:prstGeom prst="rect">
            <a:avLst/>
          </a:prstGeom>
          <a:noFill/>
          <a:ln/>
        </p:spPr>
        <p:txBody>
          <a:bodyPr wrap="none" lIns="0" tIns="0" rIns="0" bIns="0" rtlCol="0" anchor="t">
            <a:spAutoFit/>
          </a:bodyPr>
          <a:lstStyle/>
          <a:p>
            <a:pPr marL="0" indent="0" algn="ctr">
              <a:lnSpc>
                <a:spcPts val="1200"/>
              </a:lnSpc>
              <a:buNone/>
            </a:pPr>
            <a:r>
              <a:rPr lang="en-US" sz="942" dirty="0">
                <a:solidFill>
                  <a:srgbClr val="E6F1FF"/>
                </a:solidFill>
                <a:latin typeface="Open Sans" pitchFamily="34" charset="0"/>
                <a:ea typeface="Open Sans" pitchFamily="34" charset="-122"/>
                <a:cs typeface="Open Sans" pitchFamily="34" charset="-120"/>
              </a:rPr>
              <a:t>Prefira</a:t>
            </a:r>
            <a:endParaRPr lang="en-US" sz="942" dirty="0"/>
          </a:p>
        </p:txBody>
      </p:sp>
      <p:sp>
        <p:nvSpPr>
          <p:cNvPr id="45" name="Text 33"/>
          <p:cNvSpPr/>
          <p:nvPr/>
        </p:nvSpPr>
        <p:spPr>
          <a:xfrm>
            <a:off x="2917329" y="4697016"/>
            <a:ext cx="1344811" cy="175022"/>
          </a:xfrm>
          <a:prstGeom prst="rect">
            <a:avLst/>
          </a:prstGeom>
          <a:noFill/>
          <a:ln/>
        </p:spPr>
        <p:txBody>
          <a:bodyPr wrap="none" lIns="0" tIns="0" rIns="0" bIns="0" rtlCol="0" anchor="t">
            <a:spAutoFit/>
          </a:bodyPr>
          <a:lstStyle/>
          <a:p>
            <a:pPr marL="0" indent="0" algn="ctr">
              <a:lnSpc>
                <a:spcPts val="1200"/>
              </a:lnSpc>
              <a:buNone/>
            </a:pPr>
            <a:r>
              <a:rPr lang="en-US" sz="885" b="1" dirty="0">
                <a:solidFill>
                  <a:srgbClr val="E6F1FF"/>
                </a:solidFill>
                <a:latin typeface="Open Sans" pitchFamily="34" charset="0"/>
                <a:ea typeface="Open Sans" pitchFamily="34" charset="-122"/>
                <a:cs typeface="Open Sans" pitchFamily="34" charset="-120"/>
              </a:rPr>
              <a:t>"critérios"</a:t>
            </a:r>
            <a:endParaRPr lang="en-US" sz="885" dirty="0"/>
          </a:p>
        </p:txBody>
      </p:sp>
      <p:sp>
        <p:nvSpPr>
          <p:cNvPr id="46" name="Text 34"/>
          <p:cNvSpPr/>
          <p:nvPr/>
        </p:nvSpPr>
        <p:spPr>
          <a:xfrm>
            <a:off x="4262140" y="4697016"/>
            <a:ext cx="3043238" cy="175022"/>
          </a:xfrm>
          <a:prstGeom prst="rect">
            <a:avLst/>
          </a:prstGeom>
          <a:noFill/>
          <a:ln/>
        </p:spPr>
        <p:txBody>
          <a:bodyPr wrap="none" lIns="0" tIns="0" rIns="0" bIns="0" rtlCol="0" anchor="t">
            <a:spAutoFit/>
          </a:bodyPr>
          <a:lstStyle/>
          <a:p>
            <a:pPr marL="0" indent="0" algn="ctr">
              <a:lnSpc>
                <a:spcPts val="1200"/>
              </a:lnSpc>
              <a:buNone/>
            </a:pPr>
            <a:r>
              <a:rPr lang="en-US" sz="942" dirty="0">
                <a:solidFill>
                  <a:srgbClr val="E6F1FF"/>
                </a:solidFill>
                <a:latin typeface="Open Sans" pitchFamily="34" charset="0"/>
                <a:ea typeface="Open Sans" pitchFamily="34" charset="-122"/>
                <a:cs typeface="Open Sans" pitchFamily="34" charset="-120"/>
              </a:rPr>
              <a:t>claros e checagem, sem depender do passo a passo.</a:t>
            </a:r>
            <a:endParaRPr lang="en-US" sz="942"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name="Slide 77">
    <p:spTree>
      <p:nvGrpSpPr>
        <p:cNvPr id="1" name=""/>
        <p:cNvGrpSpPr/>
        <p:nvPr/>
      </p:nvGrpSpPr>
      <p:grpSpPr>
        <a:xfrm>
          <a:off x="0" y="0"/>
          <a:ext cx="0" cy="0"/>
          <a:chOff x="0" y="0"/>
          <a:chExt cx="0" cy="0"/>
        </a:xfrm>
      </p:grpSpPr>
      <p:sp>
        <p:nvSpPr>
          <p:cNvPr id="3" name="Shape 0"/>
          <p:cNvSpPr/>
          <p:nvPr/>
        </p:nvSpPr>
        <p:spPr>
          <a:xfrm>
            <a:off x="428625" y="428625"/>
            <a:ext cx="8286750" cy="716161"/>
          </a:xfrm>
          <a:prstGeom prst="rect">
            <a:avLst/>
          </a:prstGeom>
          <a:solidFill>
            <a:srgbClr val="000000">
              <a:alpha val="0"/>
            </a:srgbClr>
          </a:solidFill>
          <a:ln/>
        </p:spPr>
        <p:txBody>
          <a:bodyPr/>
          <a:lstStyle/>
          <a:p>
            <a:endParaRPr lang="pt-BR"/>
          </a:p>
        </p:txBody>
      </p:sp>
      <p:sp>
        <p:nvSpPr>
          <p:cNvPr id="4" name="Shape 1"/>
          <p:cNvSpPr/>
          <p:nvPr/>
        </p:nvSpPr>
        <p:spPr>
          <a:xfrm>
            <a:off x="428625" y="428625"/>
            <a:ext cx="28575" cy="716161"/>
          </a:xfrm>
          <a:prstGeom prst="rect">
            <a:avLst/>
          </a:prstGeom>
          <a:solidFill>
            <a:srgbClr val="FF9F43"/>
          </a:solidFill>
          <a:ln/>
        </p:spPr>
        <p:txBody>
          <a:bodyPr/>
          <a:lstStyle/>
          <a:p>
            <a:endParaRPr lang="pt-BR"/>
          </a:p>
        </p:txBody>
      </p:sp>
      <p:sp>
        <p:nvSpPr>
          <p:cNvPr id="5" name="Text 2"/>
          <p:cNvSpPr/>
          <p:nvPr/>
        </p:nvSpPr>
        <p:spPr>
          <a:xfrm>
            <a:off x="571500" y="428625"/>
            <a:ext cx="8143875" cy="417909"/>
          </a:xfrm>
          <a:prstGeom prst="rect">
            <a:avLst/>
          </a:prstGeom>
          <a:noFill/>
          <a:ln/>
        </p:spPr>
        <p:txBody>
          <a:bodyPr wrap="none" lIns="0" tIns="0" rIns="0" bIns="0" rtlCol="0" anchor="t">
            <a:spAutoFit/>
          </a:bodyPr>
          <a:lstStyle/>
          <a:p>
            <a:pPr marL="0" indent="0" algn="l">
              <a:lnSpc>
                <a:spcPts val="3200"/>
              </a:lnSpc>
              <a:buNone/>
            </a:pPr>
            <a:r>
              <a:rPr lang="en-US" sz="2436" b="1" dirty="0">
                <a:solidFill>
                  <a:srgbClr val="E6F1FF"/>
                </a:solidFill>
                <a:latin typeface="Montserrat" pitchFamily="34" charset="0"/>
                <a:ea typeface="Montserrat" pitchFamily="34" charset="-122"/>
                <a:cs typeface="Montserrat" pitchFamily="34" charset="-120"/>
              </a:rPr>
              <a:t>PROMPT DE REFINAMENTO</a:t>
            </a:r>
            <a:endParaRPr lang="en-US" sz="2436" dirty="0"/>
          </a:p>
        </p:txBody>
      </p:sp>
      <p:sp>
        <p:nvSpPr>
          <p:cNvPr id="6" name="Text 3"/>
          <p:cNvSpPr/>
          <p:nvPr/>
        </p:nvSpPr>
        <p:spPr>
          <a:xfrm>
            <a:off x="571500" y="917972"/>
            <a:ext cx="8143875" cy="226814"/>
          </a:xfrm>
          <a:prstGeom prst="rect">
            <a:avLst/>
          </a:prstGeom>
          <a:noFill/>
          <a:ln/>
        </p:spPr>
        <p:txBody>
          <a:bodyPr wrap="none" lIns="0" tIns="0" rIns="0" bIns="0" rtlCol="0" anchor="t">
            <a:spAutoFit/>
          </a:bodyPr>
          <a:lstStyle/>
          <a:p>
            <a:pPr marL="0" indent="0" algn="l">
              <a:lnSpc>
                <a:spcPts val="1600"/>
              </a:lnSpc>
              <a:buNone/>
            </a:pPr>
            <a:r>
              <a:rPr lang="en-US" sz="1269" dirty="0">
                <a:solidFill>
                  <a:srgbClr val="FF9F43"/>
                </a:solidFill>
                <a:latin typeface="Roboto Mono" pitchFamily="34" charset="0"/>
                <a:ea typeface="Roboto Mono" pitchFamily="34" charset="-122"/>
                <a:cs typeface="Roboto Mono" pitchFamily="34" charset="-120"/>
              </a:rPr>
              <a:t>Não aceite a primeira resposta</a:t>
            </a:r>
            <a:endParaRPr lang="en-US" sz="1269" dirty="0"/>
          </a:p>
        </p:txBody>
      </p:sp>
      <p:sp>
        <p:nvSpPr>
          <p:cNvPr id="7" name="Shape 4"/>
          <p:cNvSpPr/>
          <p:nvPr/>
        </p:nvSpPr>
        <p:spPr>
          <a:xfrm>
            <a:off x="428625" y="1595735"/>
            <a:ext cx="3929063" cy="592931"/>
          </a:xfrm>
          <a:prstGeom prst="rect">
            <a:avLst/>
          </a:prstGeom>
          <a:solidFill>
            <a:srgbClr val="FFFFFF">
              <a:alpha val="3000"/>
            </a:srgbClr>
          </a:solidFill>
          <a:ln w="9144">
            <a:solidFill>
              <a:srgbClr val="FFFFFF">
                <a:alpha val="10000"/>
              </a:srgbClr>
            </a:solidFill>
            <a:prstDash val="solid"/>
          </a:ln>
        </p:spPr>
        <p:txBody>
          <a:bodyPr/>
          <a:lstStyle/>
          <a:p>
            <a:endParaRPr lang="pt-BR"/>
          </a:p>
        </p:txBody>
      </p:sp>
      <p:pic>
        <p:nvPicPr>
          <p:cNvPr id="8" name="Image 1" descr="preencoded.png"/>
          <p:cNvPicPr>
            <a:picLocks noChangeAspect="1"/>
          </p:cNvPicPr>
          <p:nvPr/>
        </p:nvPicPr>
        <p:blipFill>
          <a:blip r:embed="rId3"/>
          <a:stretch>
            <a:fillRect/>
          </a:stretch>
        </p:blipFill>
        <p:spPr>
          <a:xfrm>
            <a:off x="669727" y="1787723"/>
            <a:ext cx="160734" cy="214313"/>
          </a:xfrm>
          <a:prstGeom prst="rect">
            <a:avLst/>
          </a:prstGeom>
        </p:spPr>
      </p:pic>
      <p:sp>
        <p:nvSpPr>
          <p:cNvPr id="9" name="Text 5"/>
          <p:cNvSpPr/>
          <p:nvPr/>
        </p:nvSpPr>
        <p:spPr>
          <a:xfrm>
            <a:off x="1071563" y="1745754"/>
            <a:ext cx="1946672" cy="157163"/>
          </a:xfrm>
          <a:prstGeom prst="rect">
            <a:avLst/>
          </a:prstGeom>
          <a:noFill/>
          <a:ln/>
        </p:spPr>
        <p:txBody>
          <a:bodyPr wrap="none" lIns="0" tIns="0" rIns="0" bIns="0" rtlCol="0" anchor="t">
            <a:spAutoFit/>
          </a:bodyPr>
          <a:lstStyle/>
          <a:p>
            <a:pPr marL="0" indent="0" algn="l">
              <a:lnSpc>
                <a:spcPts val="1200"/>
              </a:lnSpc>
              <a:buNone/>
            </a:pPr>
            <a:r>
              <a:rPr lang="en-US" sz="885" b="1" dirty="0">
                <a:solidFill>
                  <a:srgbClr val="E6F1FF"/>
                </a:solidFill>
                <a:latin typeface="Montserrat" pitchFamily="34" charset="0"/>
                <a:ea typeface="Montserrat" pitchFamily="34" charset="-122"/>
                <a:cs typeface="Montserrat" pitchFamily="34" charset="-120"/>
              </a:rPr>
              <a:t>1. Draft (Rascunho)</a:t>
            </a:r>
            <a:endParaRPr lang="en-US" sz="885" dirty="0"/>
          </a:p>
        </p:txBody>
      </p:sp>
      <p:sp>
        <p:nvSpPr>
          <p:cNvPr id="10" name="Text 6"/>
          <p:cNvSpPr/>
          <p:nvPr/>
        </p:nvSpPr>
        <p:spPr>
          <a:xfrm>
            <a:off x="1071563" y="1902916"/>
            <a:ext cx="1946672" cy="135731"/>
          </a:xfrm>
          <a:prstGeom prst="rect">
            <a:avLst/>
          </a:prstGeom>
          <a:noFill/>
          <a:ln/>
        </p:spPr>
        <p:txBody>
          <a:bodyPr wrap="none" lIns="0" tIns="0" rIns="0" bIns="0" rtlCol="0" anchor="t">
            <a:spAutoFit/>
          </a:bodyPr>
          <a:lstStyle/>
          <a:p>
            <a:pPr marL="0" indent="0" algn="l">
              <a:lnSpc>
                <a:spcPts val="900"/>
              </a:lnSpc>
              <a:buNone/>
            </a:pPr>
            <a:r>
              <a:rPr lang="en-US" sz="727" dirty="0">
                <a:solidFill>
                  <a:srgbClr val="A8B2D1"/>
                </a:solidFill>
                <a:latin typeface="Open Sans" pitchFamily="34" charset="0"/>
                <a:ea typeface="Open Sans" pitchFamily="34" charset="-122"/>
                <a:cs typeface="Open Sans" pitchFamily="34" charset="-120"/>
              </a:rPr>
              <a:t>A primeira resposta geralmente é genérica.</a:t>
            </a:r>
            <a:endParaRPr lang="en-US" sz="727" dirty="0"/>
          </a:p>
        </p:txBody>
      </p:sp>
      <p:sp>
        <p:nvSpPr>
          <p:cNvPr id="11" name="Shape 7"/>
          <p:cNvSpPr/>
          <p:nvPr/>
        </p:nvSpPr>
        <p:spPr>
          <a:xfrm>
            <a:off x="428625" y="2467273"/>
            <a:ext cx="3929063" cy="592931"/>
          </a:xfrm>
          <a:prstGeom prst="rect">
            <a:avLst/>
          </a:prstGeom>
          <a:solidFill>
            <a:srgbClr val="FFFFFF">
              <a:alpha val="3000"/>
            </a:srgbClr>
          </a:solidFill>
          <a:ln w="9144">
            <a:solidFill>
              <a:srgbClr val="FFFFFF">
                <a:alpha val="10000"/>
              </a:srgbClr>
            </a:solidFill>
            <a:prstDash val="solid"/>
          </a:ln>
        </p:spPr>
        <p:txBody>
          <a:bodyPr/>
          <a:lstStyle/>
          <a:p>
            <a:endParaRPr lang="pt-BR"/>
          </a:p>
        </p:txBody>
      </p:sp>
      <p:pic>
        <p:nvPicPr>
          <p:cNvPr id="12" name="Image 2" descr="preencoded.png"/>
          <p:cNvPicPr>
            <a:picLocks noChangeAspect="1"/>
          </p:cNvPicPr>
          <p:nvPr/>
        </p:nvPicPr>
        <p:blipFill>
          <a:blip r:embed="rId4"/>
          <a:stretch>
            <a:fillRect/>
          </a:stretch>
        </p:blipFill>
        <p:spPr>
          <a:xfrm>
            <a:off x="642938" y="2659261"/>
            <a:ext cx="214313" cy="214313"/>
          </a:xfrm>
          <a:prstGeom prst="rect">
            <a:avLst/>
          </a:prstGeom>
        </p:spPr>
      </p:pic>
      <p:sp>
        <p:nvSpPr>
          <p:cNvPr id="13" name="Text 8"/>
          <p:cNvSpPr/>
          <p:nvPr/>
        </p:nvSpPr>
        <p:spPr>
          <a:xfrm>
            <a:off x="1071563" y="2617291"/>
            <a:ext cx="2105620" cy="157163"/>
          </a:xfrm>
          <a:prstGeom prst="rect">
            <a:avLst/>
          </a:prstGeom>
          <a:noFill/>
          <a:ln/>
        </p:spPr>
        <p:txBody>
          <a:bodyPr wrap="none" lIns="0" tIns="0" rIns="0" bIns="0" rtlCol="0" anchor="t">
            <a:spAutoFit/>
          </a:bodyPr>
          <a:lstStyle/>
          <a:p>
            <a:pPr marL="0" indent="0" algn="l">
              <a:lnSpc>
                <a:spcPts val="1200"/>
              </a:lnSpc>
              <a:buNone/>
            </a:pPr>
            <a:r>
              <a:rPr lang="en-US" sz="885" b="1" dirty="0">
                <a:solidFill>
                  <a:srgbClr val="E6F1FF"/>
                </a:solidFill>
                <a:latin typeface="Montserrat" pitchFamily="34" charset="0"/>
                <a:ea typeface="Montserrat" pitchFamily="34" charset="-122"/>
                <a:cs typeface="Montserrat" pitchFamily="34" charset="-120"/>
              </a:rPr>
              <a:t>2. Refinamento</a:t>
            </a:r>
            <a:endParaRPr lang="en-US" sz="885" dirty="0"/>
          </a:p>
        </p:txBody>
      </p:sp>
      <p:sp>
        <p:nvSpPr>
          <p:cNvPr id="14" name="Text 9"/>
          <p:cNvSpPr/>
          <p:nvPr/>
        </p:nvSpPr>
        <p:spPr>
          <a:xfrm>
            <a:off x="1071563" y="2774454"/>
            <a:ext cx="2105620" cy="135731"/>
          </a:xfrm>
          <a:prstGeom prst="rect">
            <a:avLst/>
          </a:prstGeom>
          <a:noFill/>
          <a:ln/>
        </p:spPr>
        <p:txBody>
          <a:bodyPr wrap="none" lIns="0" tIns="0" rIns="0" bIns="0" rtlCol="0" anchor="t">
            <a:spAutoFit/>
          </a:bodyPr>
          <a:lstStyle/>
          <a:p>
            <a:pPr marL="0" indent="0" algn="l">
              <a:lnSpc>
                <a:spcPts val="900"/>
              </a:lnSpc>
              <a:buNone/>
            </a:pPr>
            <a:r>
              <a:rPr lang="en-US" sz="727" dirty="0">
                <a:solidFill>
                  <a:srgbClr val="A8B2D1"/>
                </a:solidFill>
                <a:latin typeface="Open Sans" pitchFamily="34" charset="0"/>
                <a:ea typeface="Open Sans" pitchFamily="34" charset="-122"/>
                <a:cs typeface="Open Sans" pitchFamily="34" charset="-120"/>
              </a:rPr>
              <a:t>Onde você aplica sua expertise para guiar a IA.</a:t>
            </a:r>
            <a:endParaRPr lang="en-US" sz="727" dirty="0"/>
          </a:p>
        </p:txBody>
      </p:sp>
      <p:sp>
        <p:nvSpPr>
          <p:cNvPr id="15" name="Shape 10"/>
          <p:cNvSpPr/>
          <p:nvPr/>
        </p:nvSpPr>
        <p:spPr>
          <a:xfrm>
            <a:off x="428625" y="3338810"/>
            <a:ext cx="3929063" cy="592931"/>
          </a:xfrm>
          <a:prstGeom prst="rect">
            <a:avLst/>
          </a:prstGeom>
          <a:solidFill>
            <a:srgbClr val="FF9F43">
              <a:alpha val="10000"/>
            </a:srgbClr>
          </a:solidFill>
          <a:ln w="9144">
            <a:solidFill>
              <a:srgbClr val="FF9F43"/>
            </a:solidFill>
            <a:prstDash val="solid"/>
          </a:ln>
        </p:spPr>
        <p:txBody>
          <a:bodyPr/>
          <a:lstStyle/>
          <a:p>
            <a:endParaRPr lang="pt-BR"/>
          </a:p>
        </p:txBody>
      </p:sp>
      <p:pic>
        <p:nvPicPr>
          <p:cNvPr id="16" name="Image 3" descr="preencoded.png"/>
          <p:cNvPicPr>
            <a:picLocks noChangeAspect="1"/>
          </p:cNvPicPr>
          <p:nvPr/>
        </p:nvPicPr>
        <p:blipFill>
          <a:blip r:embed="rId5"/>
          <a:stretch>
            <a:fillRect/>
          </a:stretch>
        </p:blipFill>
        <p:spPr>
          <a:xfrm>
            <a:off x="642938" y="3530798"/>
            <a:ext cx="214313" cy="214313"/>
          </a:xfrm>
          <a:prstGeom prst="rect">
            <a:avLst/>
          </a:prstGeom>
        </p:spPr>
      </p:pic>
      <p:sp>
        <p:nvSpPr>
          <p:cNvPr id="17" name="Text 11"/>
          <p:cNvSpPr/>
          <p:nvPr/>
        </p:nvSpPr>
        <p:spPr>
          <a:xfrm>
            <a:off x="1071563" y="3488829"/>
            <a:ext cx="1816298" cy="157163"/>
          </a:xfrm>
          <a:prstGeom prst="rect">
            <a:avLst/>
          </a:prstGeom>
          <a:noFill/>
          <a:ln/>
        </p:spPr>
        <p:txBody>
          <a:bodyPr wrap="none" lIns="0" tIns="0" rIns="0" bIns="0" rtlCol="0" anchor="t">
            <a:spAutoFit/>
          </a:bodyPr>
          <a:lstStyle/>
          <a:p>
            <a:pPr marL="0" indent="0" algn="l">
              <a:lnSpc>
                <a:spcPts val="1200"/>
              </a:lnSpc>
              <a:buNone/>
            </a:pPr>
            <a:r>
              <a:rPr lang="en-US" sz="885" b="1" dirty="0">
                <a:solidFill>
                  <a:srgbClr val="E6F1FF"/>
                </a:solidFill>
                <a:latin typeface="Montserrat" pitchFamily="34" charset="0"/>
                <a:ea typeface="Montserrat" pitchFamily="34" charset="-122"/>
                <a:cs typeface="Montserrat" pitchFamily="34" charset="-120"/>
              </a:rPr>
              <a:t>3. Resultado Final</a:t>
            </a:r>
            <a:endParaRPr lang="en-US" sz="885" dirty="0"/>
          </a:p>
        </p:txBody>
      </p:sp>
      <p:sp>
        <p:nvSpPr>
          <p:cNvPr id="18" name="Text 12"/>
          <p:cNvSpPr/>
          <p:nvPr/>
        </p:nvSpPr>
        <p:spPr>
          <a:xfrm>
            <a:off x="1071563" y="3645991"/>
            <a:ext cx="1816298" cy="135731"/>
          </a:xfrm>
          <a:prstGeom prst="rect">
            <a:avLst/>
          </a:prstGeom>
          <a:noFill/>
          <a:ln/>
        </p:spPr>
        <p:txBody>
          <a:bodyPr wrap="none" lIns="0" tIns="0" rIns="0" bIns="0" rtlCol="0" anchor="t">
            <a:spAutoFit/>
          </a:bodyPr>
          <a:lstStyle/>
          <a:p>
            <a:pPr marL="0" indent="0" algn="l">
              <a:lnSpc>
                <a:spcPts val="900"/>
              </a:lnSpc>
              <a:buNone/>
            </a:pPr>
            <a:r>
              <a:rPr lang="en-US" sz="727" dirty="0">
                <a:solidFill>
                  <a:srgbClr val="A8B2D1"/>
                </a:solidFill>
                <a:latin typeface="Open Sans" pitchFamily="34" charset="0"/>
                <a:ea typeface="Open Sans" pitchFamily="34" charset="-122"/>
                <a:cs typeface="Open Sans" pitchFamily="34" charset="-120"/>
              </a:rPr>
              <a:t>O conteúdo lapidado e pronto para uso.</a:t>
            </a:r>
            <a:endParaRPr lang="en-US" sz="727" dirty="0"/>
          </a:p>
        </p:txBody>
      </p:sp>
      <p:pic>
        <p:nvPicPr>
          <p:cNvPr id="19" name="Image 4" descr="preencoded.png"/>
          <p:cNvPicPr>
            <a:picLocks noChangeAspect="1"/>
          </p:cNvPicPr>
          <p:nvPr/>
        </p:nvPicPr>
        <p:blipFill>
          <a:blip r:embed="rId6"/>
          <a:stretch>
            <a:fillRect/>
          </a:stretch>
        </p:blipFill>
        <p:spPr>
          <a:xfrm>
            <a:off x="4786313" y="1449288"/>
            <a:ext cx="142875" cy="142875"/>
          </a:xfrm>
          <a:prstGeom prst="rect">
            <a:avLst/>
          </a:prstGeom>
        </p:spPr>
      </p:pic>
      <p:sp>
        <p:nvSpPr>
          <p:cNvPr id="20" name="Text 13"/>
          <p:cNvSpPr/>
          <p:nvPr/>
        </p:nvSpPr>
        <p:spPr>
          <a:xfrm>
            <a:off x="5000625" y="1434108"/>
            <a:ext cx="1535906" cy="173236"/>
          </a:xfrm>
          <a:prstGeom prst="rect">
            <a:avLst/>
          </a:prstGeom>
          <a:noFill/>
          <a:ln/>
        </p:spPr>
        <p:txBody>
          <a:bodyPr wrap="none" lIns="0" tIns="0" rIns="0" bIns="0" rtlCol="0" anchor="t">
            <a:spAutoFit/>
          </a:bodyPr>
          <a:lstStyle/>
          <a:p>
            <a:pPr marL="0" indent="0" algn="l">
              <a:lnSpc>
                <a:spcPts val="1400"/>
              </a:lnSpc>
              <a:buNone/>
            </a:pPr>
            <a:r>
              <a:rPr lang="en-US" sz="987" b="1" dirty="0">
                <a:solidFill>
                  <a:srgbClr val="E6F1FF"/>
                </a:solidFill>
                <a:latin typeface="Montserrat" pitchFamily="34" charset="0"/>
                <a:ea typeface="Montserrat" pitchFamily="34" charset="-122"/>
                <a:cs typeface="Montserrat" pitchFamily="34" charset="-120"/>
              </a:rPr>
              <a:t>Comandos de Poder</a:t>
            </a:r>
            <a:endParaRPr lang="en-US" sz="987" dirty="0"/>
          </a:p>
        </p:txBody>
      </p:sp>
      <p:sp>
        <p:nvSpPr>
          <p:cNvPr id="21" name="Shape 14"/>
          <p:cNvSpPr/>
          <p:nvPr/>
        </p:nvSpPr>
        <p:spPr>
          <a:xfrm>
            <a:off x="4786313" y="1750219"/>
            <a:ext cx="3929063" cy="364331"/>
          </a:xfrm>
          <a:prstGeom prst="rect">
            <a:avLst/>
          </a:prstGeom>
          <a:solidFill>
            <a:srgbClr val="112240"/>
          </a:solidFill>
          <a:ln/>
        </p:spPr>
        <p:txBody>
          <a:bodyPr/>
          <a:lstStyle/>
          <a:p>
            <a:endParaRPr lang="pt-BR"/>
          </a:p>
        </p:txBody>
      </p:sp>
      <p:sp>
        <p:nvSpPr>
          <p:cNvPr id="22" name="Shape 15"/>
          <p:cNvSpPr/>
          <p:nvPr/>
        </p:nvSpPr>
        <p:spPr>
          <a:xfrm>
            <a:off x="4786313" y="1750219"/>
            <a:ext cx="28575" cy="364331"/>
          </a:xfrm>
          <a:prstGeom prst="rect">
            <a:avLst/>
          </a:prstGeom>
          <a:solidFill>
            <a:srgbClr val="FF9F43"/>
          </a:solidFill>
          <a:ln/>
        </p:spPr>
        <p:txBody>
          <a:bodyPr/>
          <a:lstStyle/>
          <a:p>
            <a:endParaRPr lang="pt-BR"/>
          </a:p>
        </p:txBody>
      </p:sp>
      <p:pic>
        <p:nvPicPr>
          <p:cNvPr id="23" name="Image 5" descr="preencoded.png"/>
          <p:cNvPicPr>
            <a:picLocks noChangeAspect="1"/>
          </p:cNvPicPr>
          <p:nvPr/>
        </p:nvPicPr>
        <p:blipFill>
          <a:blip r:embed="rId7"/>
          <a:stretch>
            <a:fillRect/>
          </a:stretch>
        </p:blipFill>
        <p:spPr>
          <a:xfrm>
            <a:off x="4929188" y="1882378"/>
            <a:ext cx="62508" cy="100013"/>
          </a:xfrm>
          <a:prstGeom prst="rect">
            <a:avLst/>
          </a:prstGeom>
        </p:spPr>
      </p:pic>
      <p:sp>
        <p:nvSpPr>
          <p:cNvPr id="24" name="Text 16"/>
          <p:cNvSpPr/>
          <p:nvPr/>
        </p:nvSpPr>
        <p:spPr>
          <a:xfrm>
            <a:off x="5098852" y="1857375"/>
            <a:ext cx="2171700" cy="150019"/>
          </a:xfrm>
          <a:prstGeom prst="rect">
            <a:avLst/>
          </a:prstGeom>
          <a:noFill/>
          <a:ln/>
        </p:spPr>
        <p:txBody>
          <a:bodyPr wrap="none" lIns="0" tIns="0" rIns="0" bIns="0" rtlCol="0" anchor="t">
            <a:spAutoFit/>
          </a:bodyPr>
          <a:lstStyle/>
          <a:p>
            <a:pPr marL="0" indent="0" algn="l">
              <a:lnSpc>
                <a:spcPts val="1100"/>
              </a:lnSpc>
              <a:buNone/>
            </a:pPr>
            <a:r>
              <a:rPr lang="en-US" sz="834" dirty="0">
                <a:solidFill>
                  <a:srgbClr val="FF9F43"/>
                </a:solidFill>
                <a:latin typeface="Roboto Mono" pitchFamily="34" charset="0"/>
                <a:ea typeface="Roboto Mono" pitchFamily="34" charset="-122"/>
                <a:cs typeface="Roboto Mono" pitchFamily="34" charset="-120"/>
              </a:rPr>
              <a:t>"Critique sua própria resposta."</a:t>
            </a:r>
            <a:endParaRPr lang="en-US" sz="834" dirty="0"/>
          </a:p>
        </p:txBody>
      </p:sp>
      <p:sp>
        <p:nvSpPr>
          <p:cNvPr id="25" name="Text 17"/>
          <p:cNvSpPr/>
          <p:nvPr/>
        </p:nvSpPr>
        <p:spPr>
          <a:xfrm>
            <a:off x="8024217" y="1874341"/>
            <a:ext cx="548283" cy="116086"/>
          </a:xfrm>
          <a:prstGeom prst="rect">
            <a:avLst/>
          </a:prstGeom>
          <a:noFill/>
          <a:ln/>
        </p:spPr>
        <p:txBody>
          <a:bodyPr wrap="none" lIns="0" tIns="0" rIns="0" bIns="0" rtlCol="0" anchor="t">
            <a:spAutoFit/>
          </a:bodyPr>
          <a:lstStyle/>
          <a:p>
            <a:pPr marL="0" indent="0" algn="l">
              <a:lnSpc>
                <a:spcPts val="800"/>
              </a:lnSpc>
              <a:buNone/>
            </a:pPr>
            <a:r>
              <a:rPr lang="en-US" sz="621" dirty="0">
                <a:solidFill>
                  <a:srgbClr val="A8B2D1"/>
                </a:solidFill>
                <a:latin typeface="Open Sans" pitchFamily="34" charset="0"/>
                <a:ea typeface="Open Sans" pitchFamily="34" charset="-122"/>
                <a:cs typeface="Open Sans" pitchFamily="34" charset="-120"/>
              </a:rPr>
              <a:t>Auto-correção</a:t>
            </a:r>
            <a:endParaRPr lang="en-US" sz="621" dirty="0"/>
          </a:p>
        </p:txBody>
      </p:sp>
      <p:sp>
        <p:nvSpPr>
          <p:cNvPr id="26" name="Shape 18"/>
          <p:cNvSpPr/>
          <p:nvPr/>
        </p:nvSpPr>
        <p:spPr>
          <a:xfrm>
            <a:off x="4786313" y="2221706"/>
            <a:ext cx="3929063" cy="364331"/>
          </a:xfrm>
          <a:prstGeom prst="rect">
            <a:avLst/>
          </a:prstGeom>
          <a:solidFill>
            <a:srgbClr val="112240"/>
          </a:solidFill>
          <a:ln/>
        </p:spPr>
        <p:txBody>
          <a:bodyPr/>
          <a:lstStyle/>
          <a:p>
            <a:endParaRPr lang="pt-BR"/>
          </a:p>
        </p:txBody>
      </p:sp>
      <p:sp>
        <p:nvSpPr>
          <p:cNvPr id="27" name="Shape 19"/>
          <p:cNvSpPr/>
          <p:nvPr/>
        </p:nvSpPr>
        <p:spPr>
          <a:xfrm>
            <a:off x="4786313" y="2221706"/>
            <a:ext cx="28575" cy="364331"/>
          </a:xfrm>
          <a:prstGeom prst="rect">
            <a:avLst/>
          </a:prstGeom>
          <a:solidFill>
            <a:srgbClr val="FF9F43"/>
          </a:solidFill>
          <a:ln/>
        </p:spPr>
        <p:txBody>
          <a:bodyPr/>
          <a:lstStyle/>
          <a:p>
            <a:endParaRPr lang="pt-BR"/>
          </a:p>
        </p:txBody>
      </p:sp>
      <p:pic>
        <p:nvPicPr>
          <p:cNvPr id="28" name="Image 6" descr="preencoded.png"/>
          <p:cNvPicPr>
            <a:picLocks noChangeAspect="1"/>
          </p:cNvPicPr>
          <p:nvPr/>
        </p:nvPicPr>
        <p:blipFill>
          <a:blip r:embed="rId7"/>
          <a:stretch>
            <a:fillRect/>
          </a:stretch>
        </p:blipFill>
        <p:spPr>
          <a:xfrm>
            <a:off x="4929188" y="2353866"/>
            <a:ext cx="62508" cy="100013"/>
          </a:xfrm>
          <a:prstGeom prst="rect">
            <a:avLst/>
          </a:prstGeom>
        </p:spPr>
      </p:pic>
      <p:sp>
        <p:nvSpPr>
          <p:cNvPr id="29" name="Text 20"/>
          <p:cNvSpPr/>
          <p:nvPr/>
        </p:nvSpPr>
        <p:spPr>
          <a:xfrm>
            <a:off x="5098852" y="2328863"/>
            <a:ext cx="1832372" cy="150019"/>
          </a:xfrm>
          <a:prstGeom prst="rect">
            <a:avLst/>
          </a:prstGeom>
          <a:noFill/>
          <a:ln/>
        </p:spPr>
        <p:txBody>
          <a:bodyPr wrap="none" lIns="0" tIns="0" rIns="0" bIns="0" rtlCol="0" anchor="t">
            <a:spAutoFit/>
          </a:bodyPr>
          <a:lstStyle/>
          <a:p>
            <a:pPr marL="0" indent="0" algn="l">
              <a:lnSpc>
                <a:spcPts val="1100"/>
              </a:lnSpc>
              <a:buNone/>
            </a:pPr>
            <a:r>
              <a:rPr lang="en-US" sz="834" dirty="0">
                <a:solidFill>
                  <a:srgbClr val="FF9F43"/>
                </a:solidFill>
                <a:latin typeface="Roboto Mono" pitchFamily="34" charset="0"/>
                <a:ea typeface="Roboto Mono" pitchFamily="34" charset="-122"/>
                <a:cs typeface="Roboto Mono" pitchFamily="34" charset="-120"/>
              </a:rPr>
              <a:t>"Seja mais conciso/direto."</a:t>
            </a:r>
            <a:endParaRPr lang="en-US" sz="834" dirty="0"/>
          </a:p>
        </p:txBody>
      </p:sp>
      <p:sp>
        <p:nvSpPr>
          <p:cNvPr id="30" name="Text 21"/>
          <p:cNvSpPr/>
          <p:nvPr/>
        </p:nvSpPr>
        <p:spPr>
          <a:xfrm>
            <a:off x="8367117" y="2345829"/>
            <a:ext cx="205383" cy="116086"/>
          </a:xfrm>
          <a:prstGeom prst="rect">
            <a:avLst/>
          </a:prstGeom>
          <a:noFill/>
          <a:ln/>
        </p:spPr>
        <p:txBody>
          <a:bodyPr wrap="none" lIns="0" tIns="0" rIns="0" bIns="0" rtlCol="0" anchor="t">
            <a:spAutoFit/>
          </a:bodyPr>
          <a:lstStyle/>
          <a:p>
            <a:pPr marL="0" indent="0" algn="l">
              <a:lnSpc>
                <a:spcPts val="800"/>
              </a:lnSpc>
              <a:buNone/>
            </a:pPr>
            <a:r>
              <a:rPr lang="en-US" sz="621" dirty="0">
                <a:solidFill>
                  <a:srgbClr val="A8B2D1"/>
                </a:solidFill>
                <a:latin typeface="Open Sans" pitchFamily="34" charset="0"/>
                <a:ea typeface="Open Sans" pitchFamily="34" charset="-122"/>
                <a:cs typeface="Open Sans" pitchFamily="34" charset="-120"/>
              </a:rPr>
              <a:t>Estilo</a:t>
            </a:r>
            <a:endParaRPr lang="en-US" sz="621" dirty="0"/>
          </a:p>
        </p:txBody>
      </p:sp>
      <p:sp>
        <p:nvSpPr>
          <p:cNvPr id="31" name="Shape 22"/>
          <p:cNvSpPr/>
          <p:nvPr/>
        </p:nvSpPr>
        <p:spPr>
          <a:xfrm>
            <a:off x="4786313" y="2693194"/>
            <a:ext cx="3929063" cy="364331"/>
          </a:xfrm>
          <a:prstGeom prst="rect">
            <a:avLst/>
          </a:prstGeom>
          <a:solidFill>
            <a:srgbClr val="112240"/>
          </a:solidFill>
          <a:ln/>
        </p:spPr>
        <p:txBody>
          <a:bodyPr/>
          <a:lstStyle/>
          <a:p>
            <a:endParaRPr lang="pt-BR"/>
          </a:p>
        </p:txBody>
      </p:sp>
      <p:sp>
        <p:nvSpPr>
          <p:cNvPr id="32" name="Shape 23"/>
          <p:cNvSpPr/>
          <p:nvPr/>
        </p:nvSpPr>
        <p:spPr>
          <a:xfrm>
            <a:off x="4786313" y="2693194"/>
            <a:ext cx="28575" cy="364331"/>
          </a:xfrm>
          <a:prstGeom prst="rect">
            <a:avLst/>
          </a:prstGeom>
          <a:solidFill>
            <a:srgbClr val="FF9F43"/>
          </a:solidFill>
          <a:ln/>
        </p:spPr>
        <p:txBody>
          <a:bodyPr/>
          <a:lstStyle/>
          <a:p>
            <a:endParaRPr lang="pt-BR"/>
          </a:p>
        </p:txBody>
      </p:sp>
      <p:pic>
        <p:nvPicPr>
          <p:cNvPr id="33" name="Image 7" descr="preencoded.png"/>
          <p:cNvPicPr>
            <a:picLocks noChangeAspect="1"/>
          </p:cNvPicPr>
          <p:nvPr/>
        </p:nvPicPr>
        <p:blipFill>
          <a:blip r:embed="rId7"/>
          <a:stretch>
            <a:fillRect/>
          </a:stretch>
        </p:blipFill>
        <p:spPr>
          <a:xfrm>
            <a:off x="4929188" y="2825353"/>
            <a:ext cx="62508" cy="100013"/>
          </a:xfrm>
          <a:prstGeom prst="rect">
            <a:avLst/>
          </a:prstGeom>
        </p:spPr>
      </p:pic>
      <p:sp>
        <p:nvSpPr>
          <p:cNvPr id="34" name="Text 24"/>
          <p:cNvSpPr/>
          <p:nvPr/>
        </p:nvSpPr>
        <p:spPr>
          <a:xfrm>
            <a:off x="5098852" y="2800350"/>
            <a:ext cx="1968103" cy="150019"/>
          </a:xfrm>
          <a:prstGeom prst="rect">
            <a:avLst/>
          </a:prstGeom>
          <a:noFill/>
          <a:ln/>
        </p:spPr>
        <p:txBody>
          <a:bodyPr wrap="none" lIns="0" tIns="0" rIns="0" bIns="0" rtlCol="0" anchor="t">
            <a:spAutoFit/>
          </a:bodyPr>
          <a:lstStyle/>
          <a:p>
            <a:pPr marL="0" indent="0" algn="l">
              <a:lnSpc>
                <a:spcPts val="1100"/>
              </a:lnSpc>
              <a:buNone/>
            </a:pPr>
            <a:r>
              <a:rPr lang="en-US" sz="834" dirty="0">
                <a:solidFill>
                  <a:srgbClr val="FF9F43"/>
                </a:solidFill>
                <a:latin typeface="Roboto Mono" pitchFamily="34" charset="0"/>
                <a:ea typeface="Roboto Mono" pitchFamily="34" charset="-122"/>
                <a:cs typeface="Roboto Mono" pitchFamily="34" charset="-120"/>
              </a:rPr>
              <a:t>"Adicione exemplos práticos."</a:t>
            </a:r>
            <a:endParaRPr lang="en-US" sz="834" dirty="0"/>
          </a:p>
        </p:txBody>
      </p:sp>
      <p:sp>
        <p:nvSpPr>
          <p:cNvPr id="35" name="Text 25"/>
          <p:cNvSpPr/>
          <p:nvPr/>
        </p:nvSpPr>
        <p:spPr>
          <a:xfrm>
            <a:off x="7961709" y="2817316"/>
            <a:ext cx="610791" cy="116086"/>
          </a:xfrm>
          <a:prstGeom prst="rect">
            <a:avLst/>
          </a:prstGeom>
          <a:noFill/>
          <a:ln/>
        </p:spPr>
        <p:txBody>
          <a:bodyPr wrap="none" lIns="0" tIns="0" rIns="0" bIns="0" rtlCol="0" anchor="t">
            <a:spAutoFit/>
          </a:bodyPr>
          <a:lstStyle/>
          <a:p>
            <a:pPr marL="0" indent="0" algn="l">
              <a:lnSpc>
                <a:spcPts val="800"/>
              </a:lnSpc>
              <a:buNone/>
            </a:pPr>
            <a:r>
              <a:rPr lang="en-US" sz="621" dirty="0">
                <a:solidFill>
                  <a:srgbClr val="A8B2D1"/>
                </a:solidFill>
                <a:latin typeface="Open Sans" pitchFamily="34" charset="0"/>
                <a:ea typeface="Open Sans" pitchFamily="34" charset="-122"/>
                <a:cs typeface="Open Sans" pitchFamily="34" charset="-120"/>
              </a:rPr>
              <a:t>Enriquecimento</a:t>
            </a:r>
            <a:endParaRPr lang="en-US" sz="621" dirty="0"/>
          </a:p>
        </p:txBody>
      </p:sp>
      <p:sp>
        <p:nvSpPr>
          <p:cNvPr id="36" name="Shape 26"/>
          <p:cNvSpPr/>
          <p:nvPr/>
        </p:nvSpPr>
        <p:spPr>
          <a:xfrm>
            <a:off x="4786313" y="3164681"/>
            <a:ext cx="3929063" cy="364331"/>
          </a:xfrm>
          <a:prstGeom prst="rect">
            <a:avLst/>
          </a:prstGeom>
          <a:solidFill>
            <a:srgbClr val="112240"/>
          </a:solidFill>
          <a:ln/>
        </p:spPr>
        <p:txBody>
          <a:bodyPr/>
          <a:lstStyle/>
          <a:p>
            <a:endParaRPr lang="pt-BR"/>
          </a:p>
        </p:txBody>
      </p:sp>
      <p:sp>
        <p:nvSpPr>
          <p:cNvPr id="37" name="Shape 27"/>
          <p:cNvSpPr/>
          <p:nvPr/>
        </p:nvSpPr>
        <p:spPr>
          <a:xfrm>
            <a:off x="4786313" y="3164681"/>
            <a:ext cx="28575" cy="364331"/>
          </a:xfrm>
          <a:prstGeom prst="rect">
            <a:avLst/>
          </a:prstGeom>
          <a:solidFill>
            <a:srgbClr val="FF9F43"/>
          </a:solidFill>
          <a:ln/>
        </p:spPr>
        <p:txBody>
          <a:bodyPr/>
          <a:lstStyle/>
          <a:p>
            <a:endParaRPr lang="pt-BR"/>
          </a:p>
        </p:txBody>
      </p:sp>
      <p:pic>
        <p:nvPicPr>
          <p:cNvPr id="38" name="Image 8" descr="preencoded.png"/>
          <p:cNvPicPr>
            <a:picLocks noChangeAspect="1"/>
          </p:cNvPicPr>
          <p:nvPr/>
        </p:nvPicPr>
        <p:blipFill>
          <a:blip r:embed="rId7"/>
          <a:stretch>
            <a:fillRect/>
          </a:stretch>
        </p:blipFill>
        <p:spPr>
          <a:xfrm>
            <a:off x="4929188" y="3296841"/>
            <a:ext cx="62508" cy="100013"/>
          </a:xfrm>
          <a:prstGeom prst="rect">
            <a:avLst/>
          </a:prstGeom>
        </p:spPr>
      </p:pic>
      <p:sp>
        <p:nvSpPr>
          <p:cNvPr id="39" name="Text 28"/>
          <p:cNvSpPr/>
          <p:nvPr/>
        </p:nvSpPr>
        <p:spPr>
          <a:xfrm>
            <a:off x="5098852" y="3271838"/>
            <a:ext cx="1764506" cy="150019"/>
          </a:xfrm>
          <a:prstGeom prst="rect">
            <a:avLst/>
          </a:prstGeom>
          <a:noFill/>
          <a:ln/>
        </p:spPr>
        <p:txBody>
          <a:bodyPr wrap="none" lIns="0" tIns="0" rIns="0" bIns="0" rtlCol="0" anchor="t">
            <a:spAutoFit/>
          </a:bodyPr>
          <a:lstStyle/>
          <a:p>
            <a:pPr marL="0" indent="0" algn="l">
              <a:lnSpc>
                <a:spcPts val="1100"/>
              </a:lnSpc>
              <a:buNone/>
            </a:pPr>
            <a:r>
              <a:rPr lang="en-US" sz="834" dirty="0">
                <a:solidFill>
                  <a:srgbClr val="FF9F43"/>
                </a:solidFill>
                <a:latin typeface="Roboto Mono" pitchFamily="34" charset="0"/>
                <a:ea typeface="Roboto Mono" pitchFamily="34" charset="-122"/>
                <a:cs typeface="Roboto Mono" pitchFamily="34" charset="-120"/>
              </a:rPr>
              <a:t>"Formate como uma tabela."</a:t>
            </a:r>
            <a:endParaRPr lang="en-US" sz="834" dirty="0"/>
          </a:p>
        </p:txBody>
      </p:sp>
      <p:sp>
        <p:nvSpPr>
          <p:cNvPr id="40" name="Text 29"/>
          <p:cNvSpPr/>
          <p:nvPr/>
        </p:nvSpPr>
        <p:spPr>
          <a:xfrm>
            <a:off x="8109942" y="3288804"/>
            <a:ext cx="462558" cy="116086"/>
          </a:xfrm>
          <a:prstGeom prst="rect">
            <a:avLst/>
          </a:prstGeom>
          <a:noFill/>
          <a:ln/>
        </p:spPr>
        <p:txBody>
          <a:bodyPr wrap="none" lIns="0" tIns="0" rIns="0" bIns="0" rtlCol="0" anchor="t">
            <a:spAutoFit/>
          </a:bodyPr>
          <a:lstStyle/>
          <a:p>
            <a:pPr marL="0" indent="0" algn="l">
              <a:lnSpc>
                <a:spcPts val="800"/>
              </a:lnSpc>
              <a:buNone/>
            </a:pPr>
            <a:r>
              <a:rPr lang="en-US" sz="621" dirty="0">
                <a:solidFill>
                  <a:srgbClr val="A8B2D1"/>
                </a:solidFill>
                <a:latin typeface="Open Sans" pitchFamily="34" charset="0"/>
                <a:ea typeface="Open Sans" pitchFamily="34" charset="-122"/>
                <a:cs typeface="Open Sans" pitchFamily="34" charset="-120"/>
              </a:rPr>
              <a:t>Visualização</a:t>
            </a:r>
            <a:endParaRPr lang="en-US" sz="621" dirty="0"/>
          </a:p>
        </p:txBody>
      </p:sp>
      <p:sp>
        <p:nvSpPr>
          <p:cNvPr id="41" name="Shape 30"/>
          <p:cNvSpPr/>
          <p:nvPr/>
        </p:nvSpPr>
        <p:spPr>
          <a:xfrm>
            <a:off x="4786313" y="3636169"/>
            <a:ext cx="3929063" cy="364331"/>
          </a:xfrm>
          <a:prstGeom prst="rect">
            <a:avLst/>
          </a:prstGeom>
          <a:solidFill>
            <a:srgbClr val="112240"/>
          </a:solidFill>
          <a:ln/>
        </p:spPr>
        <p:txBody>
          <a:bodyPr/>
          <a:lstStyle/>
          <a:p>
            <a:endParaRPr lang="pt-BR"/>
          </a:p>
        </p:txBody>
      </p:sp>
      <p:sp>
        <p:nvSpPr>
          <p:cNvPr id="42" name="Shape 31"/>
          <p:cNvSpPr/>
          <p:nvPr/>
        </p:nvSpPr>
        <p:spPr>
          <a:xfrm>
            <a:off x="4786313" y="3636169"/>
            <a:ext cx="28575" cy="364331"/>
          </a:xfrm>
          <a:prstGeom prst="rect">
            <a:avLst/>
          </a:prstGeom>
          <a:solidFill>
            <a:srgbClr val="FF9F43"/>
          </a:solidFill>
          <a:ln/>
        </p:spPr>
        <p:txBody>
          <a:bodyPr/>
          <a:lstStyle/>
          <a:p>
            <a:endParaRPr lang="pt-BR"/>
          </a:p>
        </p:txBody>
      </p:sp>
      <p:pic>
        <p:nvPicPr>
          <p:cNvPr id="43" name="Image 9" descr="preencoded.png"/>
          <p:cNvPicPr>
            <a:picLocks noChangeAspect="1"/>
          </p:cNvPicPr>
          <p:nvPr/>
        </p:nvPicPr>
        <p:blipFill>
          <a:blip r:embed="rId7"/>
          <a:stretch>
            <a:fillRect/>
          </a:stretch>
        </p:blipFill>
        <p:spPr>
          <a:xfrm>
            <a:off x="4929188" y="3768328"/>
            <a:ext cx="62508" cy="100013"/>
          </a:xfrm>
          <a:prstGeom prst="rect">
            <a:avLst/>
          </a:prstGeom>
        </p:spPr>
      </p:pic>
      <p:sp>
        <p:nvSpPr>
          <p:cNvPr id="44" name="Text 32"/>
          <p:cNvSpPr/>
          <p:nvPr/>
        </p:nvSpPr>
        <p:spPr>
          <a:xfrm>
            <a:off x="5098852" y="3743325"/>
            <a:ext cx="2103834" cy="150019"/>
          </a:xfrm>
          <a:prstGeom prst="rect">
            <a:avLst/>
          </a:prstGeom>
          <a:noFill/>
          <a:ln/>
        </p:spPr>
        <p:txBody>
          <a:bodyPr wrap="none" lIns="0" tIns="0" rIns="0" bIns="0" rtlCol="0" anchor="t">
            <a:spAutoFit/>
          </a:bodyPr>
          <a:lstStyle/>
          <a:p>
            <a:pPr marL="0" indent="0" algn="l">
              <a:lnSpc>
                <a:spcPts val="1100"/>
              </a:lnSpc>
              <a:buNone/>
            </a:pPr>
            <a:r>
              <a:rPr lang="en-US" sz="834" dirty="0">
                <a:solidFill>
                  <a:srgbClr val="FF9F43"/>
                </a:solidFill>
                <a:latin typeface="Roboto Mono" pitchFamily="34" charset="0"/>
                <a:ea typeface="Roboto Mono" pitchFamily="34" charset="-122"/>
                <a:cs typeface="Roboto Mono" pitchFamily="34" charset="-120"/>
              </a:rPr>
              <a:t>"Atue como um advogado sênior."</a:t>
            </a:r>
            <a:endParaRPr lang="en-US" sz="834" dirty="0"/>
          </a:p>
        </p:txBody>
      </p:sp>
      <p:sp>
        <p:nvSpPr>
          <p:cNvPr id="45" name="Text 33"/>
          <p:cNvSpPr/>
          <p:nvPr/>
        </p:nvSpPr>
        <p:spPr>
          <a:xfrm>
            <a:off x="8258175" y="3760291"/>
            <a:ext cx="314325" cy="116086"/>
          </a:xfrm>
          <a:prstGeom prst="rect">
            <a:avLst/>
          </a:prstGeom>
          <a:noFill/>
          <a:ln/>
        </p:spPr>
        <p:txBody>
          <a:bodyPr wrap="none" lIns="0" tIns="0" rIns="0" bIns="0" rtlCol="0" anchor="t">
            <a:spAutoFit/>
          </a:bodyPr>
          <a:lstStyle/>
          <a:p>
            <a:pPr marL="0" indent="0" algn="l">
              <a:lnSpc>
                <a:spcPts val="800"/>
              </a:lnSpc>
              <a:buNone/>
            </a:pPr>
            <a:r>
              <a:rPr lang="en-US" sz="621" dirty="0">
                <a:solidFill>
                  <a:srgbClr val="A8B2D1"/>
                </a:solidFill>
                <a:latin typeface="Open Sans" pitchFamily="34" charset="0"/>
                <a:ea typeface="Open Sans" pitchFamily="34" charset="-122"/>
                <a:cs typeface="Open Sans" pitchFamily="34" charset="-120"/>
              </a:rPr>
              <a:t>Persona</a:t>
            </a:r>
            <a:endParaRPr lang="en-US" sz="621" dirty="0"/>
          </a:p>
        </p:txBody>
      </p:sp>
      <p:sp>
        <p:nvSpPr>
          <p:cNvPr id="46" name="Shape 34"/>
          <p:cNvSpPr/>
          <p:nvPr/>
        </p:nvSpPr>
        <p:spPr>
          <a:xfrm>
            <a:off x="428625" y="4325541"/>
            <a:ext cx="8286750" cy="389334"/>
          </a:xfrm>
          <a:prstGeom prst="rect">
            <a:avLst/>
          </a:prstGeom>
          <a:solidFill>
            <a:srgbClr val="FFFFFF">
              <a:alpha val="5000"/>
            </a:srgbClr>
          </a:solidFill>
          <a:ln/>
        </p:spPr>
        <p:txBody>
          <a:bodyPr/>
          <a:lstStyle/>
          <a:p>
            <a:endParaRPr lang="pt-BR"/>
          </a:p>
        </p:txBody>
      </p:sp>
      <p:pic>
        <p:nvPicPr>
          <p:cNvPr id="47" name="Image 10" descr="preencoded.png"/>
          <p:cNvPicPr>
            <a:picLocks noChangeAspect="1"/>
          </p:cNvPicPr>
          <p:nvPr/>
        </p:nvPicPr>
        <p:blipFill>
          <a:blip r:embed="rId8"/>
          <a:stretch>
            <a:fillRect/>
          </a:stretch>
        </p:blipFill>
        <p:spPr>
          <a:xfrm>
            <a:off x="2527995" y="4457700"/>
            <a:ext cx="128588" cy="128588"/>
          </a:xfrm>
          <a:prstGeom prst="rect">
            <a:avLst/>
          </a:prstGeom>
        </p:spPr>
      </p:pic>
      <p:sp>
        <p:nvSpPr>
          <p:cNvPr id="48" name="Text 35"/>
          <p:cNvSpPr/>
          <p:nvPr/>
        </p:nvSpPr>
        <p:spPr>
          <a:xfrm>
            <a:off x="2728020" y="4432697"/>
            <a:ext cx="3386138" cy="175022"/>
          </a:xfrm>
          <a:prstGeom prst="rect">
            <a:avLst/>
          </a:prstGeom>
          <a:noFill/>
          <a:ln/>
        </p:spPr>
        <p:txBody>
          <a:bodyPr wrap="none" lIns="0" tIns="0" rIns="0" bIns="0" rtlCol="0" anchor="t">
            <a:spAutoFit/>
          </a:bodyPr>
          <a:lstStyle/>
          <a:p>
            <a:pPr marL="0" indent="0" algn="ctr">
              <a:lnSpc>
                <a:spcPts val="1200"/>
              </a:lnSpc>
              <a:buNone/>
            </a:pPr>
            <a:r>
              <a:rPr lang="en-US" sz="942" dirty="0">
                <a:solidFill>
                  <a:srgbClr val="E6F1FF"/>
                </a:solidFill>
                <a:latin typeface="Open Sans" pitchFamily="34" charset="0"/>
                <a:ea typeface="Open Sans" pitchFamily="34" charset="-122"/>
                <a:cs typeface="Open Sans" pitchFamily="34" charset="-120"/>
              </a:rPr>
              <a:t>O segredo dos especialistas não é o primeiro prompt, é o</a:t>
            </a:r>
            <a:endParaRPr lang="en-US" sz="942" dirty="0"/>
          </a:p>
        </p:txBody>
      </p:sp>
      <p:sp>
        <p:nvSpPr>
          <p:cNvPr id="49" name="Text 36"/>
          <p:cNvSpPr/>
          <p:nvPr/>
        </p:nvSpPr>
        <p:spPr>
          <a:xfrm>
            <a:off x="6114157" y="4432697"/>
            <a:ext cx="471488" cy="175022"/>
          </a:xfrm>
          <a:prstGeom prst="rect">
            <a:avLst/>
          </a:prstGeom>
          <a:noFill/>
          <a:ln/>
        </p:spPr>
        <p:txBody>
          <a:bodyPr wrap="none" lIns="0" tIns="0" rIns="0" bIns="0" rtlCol="0" anchor="t">
            <a:spAutoFit/>
          </a:bodyPr>
          <a:lstStyle/>
          <a:p>
            <a:pPr marL="0" indent="0" algn="ctr">
              <a:lnSpc>
                <a:spcPts val="1200"/>
              </a:lnSpc>
              <a:buNone/>
            </a:pPr>
            <a:r>
              <a:rPr lang="en-US" sz="885" b="1" dirty="0">
                <a:solidFill>
                  <a:srgbClr val="E6F1FF"/>
                </a:solidFill>
                <a:latin typeface="Open Sans" pitchFamily="34" charset="0"/>
                <a:ea typeface="Open Sans" pitchFamily="34" charset="-122"/>
                <a:cs typeface="Open Sans" pitchFamily="34" charset="-120"/>
              </a:rPr>
              <a:t>diálogo</a:t>
            </a:r>
            <a:endParaRPr lang="en-US" sz="885" dirty="0"/>
          </a:p>
        </p:txBody>
      </p:sp>
      <p:sp>
        <p:nvSpPr>
          <p:cNvPr id="50" name="Text 37"/>
          <p:cNvSpPr/>
          <p:nvPr/>
        </p:nvSpPr>
        <p:spPr>
          <a:xfrm>
            <a:off x="6585645" y="4432697"/>
            <a:ext cx="30361" cy="175022"/>
          </a:xfrm>
          <a:prstGeom prst="rect">
            <a:avLst/>
          </a:prstGeom>
          <a:noFill/>
          <a:ln/>
        </p:spPr>
        <p:txBody>
          <a:bodyPr wrap="none" lIns="0" tIns="0" rIns="0" bIns="0" rtlCol="0" anchor="t">
            <a:spAutoFit/>
          </a:bodyPr>
          <a:lstStyle/>
          <a:p>
            <a:pPr marL="0" indent="0" algn="ctr">
              <a:lnSpc>
                <a:spcPts val="1200"/>
              </a:lnSpc>
              <a:buNone/>
            </a:pPr>
            <a:r>
              <a:rPr lang="en-US" sz="942" dirty="0">
                <a:solidFill>
                  <a:srgbClr val="E6F1FF"/>
                </a:solidFill>
                <a:latin typeface="Open Sans" pitchFamily="34" charset="0"/>
                <a:ea typeface="Open Sans" pitchFamily="34" charset="-122"/>
                <a:cs typeface="Open Sans" pitchFamily="34" charset="-120"/>
              </a:rPr>
              <a:t>.</a:t>
            </a:r>
            <a:endParaRPr lang="en-US" sz="942"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name="Slide 78">
    <p:spTree>
      <p:nvGrpSpPr>
        <p:cNvPr id="1" name=""/>
        <p:cNvGrpSpPr/>
        <p:nvPr/>
      </p:nvGrpSpPr>
      <p:grpSpPr>
        <a:xfrm>
          <a:off x="0" y="0"/>
          <a:ext cx="0" cy="0"/>
          <a:chOff x="0" y="0"/>
          <a:chExt cx="0" cy="0"/>
        </a:xfrm>
      </p:grpSpPr>
      <p:sp>
        <p:nvSpPr>
          <p:cNvPr id="3" name="Shape 0"/>
          <p:cNvSpPr/>
          <p:nvPr/>
        </p:nvSpPr>
        <p:spPr>
          <a:xfrm>
            <a:off x="428625" y="428625"/>
            <a:ext cx="8286750" cy="716161"/>
          </a:xfrm>
          <a:prstGeom prst="rect">
            <a:avLst/>
          </a:prstGeom>
          <a:solidFill>
            <a:srgbClr val="000000">
              <a:alpha val="0"/>
            </a:srgbClr>
          </a:solidFill>
          <a:ln/>
        </p:spPr>
        <p:txBody>
          <a:bodyPr/>
          <a:lstStyle/>
          <a:p>
            <a:endParaRPr lang="pt-BR"/>
          </a:p>
        </p:txBody>
      </p:sp>
      <p:sp>
        <p:nvSpPr>
          <p:cNvPr id="4" name="Shape 1"/>
          <p:cNvSpPr/>
          <p:nvPr/>
        </p:nvSpPr>
        <p:spPr>
          <a:xfrm>
            <a:off x="428625" y="428625"/>
            <a:ext cx="28575" cy="716161"/>
          </a:xfrm>
          <a:prstGeom prst="rect">
            <a:avLst/>
          </a:prstGeom>
          <a:solidFill>
            <a:srgbClr val="64FFDA"/>
          </a:solidFill>
          <a:ln/>
        </p:spPr>
        <p:txBody>
          <a:bodyPr/>
          <a:lstStyle/>
          <a:p>
            <a:endParaRPr lang="pt-BR"/>
          </a:p>
        </p:txBody>
      </p:sp>
      <p:sp>
        <p:nvSpPr>
          <p:cNvPr id="5" name="Text 2"/>
          <p:cNvSpPr/>
          <p:nvPr/>
        </p:nvSpPr>
        <p:spPr>
          <a:xfrm>
            <a:off x="571500" y="428625"/>
            <a:ext cx="8143875" cy="417909"/>
          </a:xfrm>
          <a:prstGeom prst="rect">
            <a:avLst/>
          </a:prstGeom>
          <a:noFill/>
          <a:ln/>
        </p:spPr>
        <p:txBody>
          <a:bodyPr wrap="none" lIns="0" tIns="0" rIns="0" bIns="0" rtlCol="0" anchor="t">
            <a:spAutoFit/>
          </a:bodyPr>
          <a:lstStyle/>
          <a:p>
            <a:pPr marL="0" indent="0" algn="l">
              <a:lnSpc>
                <a:spcPts val="3200"/>
              </a:lnSpc>
              <a:buNone/>
            </a:pPr>
            <a:r>
              <a:rPr lang="en-US" sz="2436" b="1" dirty="0">
                <a:solidFill>
                  <a:srgbClr val="E6F1FF"/>
                </a:solidFill>
                <a:latin typeface="Montserrat" pitchFamily="34" charset="0"/>
                <a:ea typeface="Montserrat" pitchFamily="34" charset="-122"/>
                <a:cs typeface="Montserrat" pitchFamily="34" charset="-120"/>
              </a:rPr>
              <a:t>EXTRAÇÃO DE ENTIDADES</a:t>
            </a:r>
            <a:endParaRPr lang="en-US" sz="2436" dirty="0"/>
          </a:p>
        </p:txBody>
      </p:sp>
      <p:sp>
        <p:nvSpPr>
          <p:cNvPr id="6" name="Text 3"/>
          <p:cNvSpPr/>
          <p:nvPr/>
        </p:nvSpPr>
        <p:spPr>
          <a:xfrm>
            <a:off x="571500" y="917972"/>
            <a:ext cx="8143875" cy="226814"/>
          </a:xfrm>
          <a:prstGeom prst="rect">
            <a:avLst/>
          </a:prstGeom>
          <a:noFill/>
          <a:ln/>
        </p:spPr>
        <p:txBody>
          <a:bodyPr wrap="none" lIns="0" tIns="0" rIns="0" bIns="0" rtlCol="0" anchor="t">
            <a:spAutoFit/>
          </a:bodyPr>
          <a:lstStyle/>
          <a:p>
            <a:pPr marL="0" indent="0" algn="l">
              <a:lnSpc>
                <a:spcPts val="1600"/>
              </a:lnSpc>
              <a:buNone/>
            </a:pPr>
            <a:r>
              <a:rPr lang="en-US" sz="1269" dirty="0">
                <a:solidFill>
                  <a:srgbClr val="64FFDA"/>
                </a:solidFill>
                <a:latin typeface="Roboto Mono" pitchFamily="34" charset="0"/>
                <a:ea typeface="Roboto Mono" pitchFamily="34" charset="-122"/>
                <a:cs typeface="Roboto Mono" pitchFamily="34" charset="-120"/>
              </a:rPr>
              <a:t>Transformando Texto em Dados Estruturados</a:t>
            </a:r>
            <a:endParaRPr lang="en-US" sz="1269" dirty="0"/>
          </a:p>
        </p:txBody>
      </p:sp>
      <p:sp>
        <p:nvSpPr>
          <p:cNvPr id="7" name="Shape 4"/>
          <p:cNvSpPr/>
          <p:nvPr/>
        </p:nvSpPr>
        <p:spPr>
          <a:xfrm>
            <a:off x="428625" y="1359098"/>
            <a:ext cx="8286750" cy="1065814"/>
          </a:xfrm>
          <a:prstGeom prst="rect">
            <a:avLst/>
          </a:prstGeom>
          <a:solidFill>
            <a:srgbClr val="112240"/>
          </a:solidFill>
          <a:ln w="9144">
            <a:solidFill>
              <a:srgbClr val="FFFFFF">
                <a:alpha val="10000"/>
              </a:srgbClr>
            </a:solidFill>
            <a:prstDash val="solid"/>
          </a:ln>
        </p:spPr>
        <p:txBody>
          <a:bodyPr/>
          <a:lstStyle/>
          <a:p>
            <a:endParaRPr lang="pt-BR"/>
          </a:p>
        </p:txBody>
      </p:sp>
      <p:sp>
        <p:nvSpPr>
          <p:cNvPr id="8" name="Shape 5"/>
          <p:cNvSpPr/>
          <p:nvPr/>
        </p:nvSpPr>
        <p:spPr>
          <a:xfrm>
            <a:off x="571500" y="1273373"/>
            <a:ext cx="1814513" cy="168576"/>
          </a:xfrm>
          <a:prstGeom prst="rect">
            <a:avLst/>
          </a:prstGeom>
          <a:solidFill>
            <a:srgbClr val="0A192F"/>
          </a:solidFill>
          <a:ln w="9144">
            <a:solidFill>
              <a:srgbClr val="64FFDA"/>
            </a:solidFill>
            <a:prstDash val="solid"/>
          </a:ln>
        </p:spPr>
        <p:txBody>
          <a:bodyPr/>
          <a:lstStyle/>
          <a:p>
            <a:endParaRPr lang="pt-BR"/>
          </a:p>
        </p:txBody>
      </p:sp>
      <p:sp>
        <p:nvSpPr>
          <p:cNvPr id="9" name="Text 6"/>
          <p:cNvSpPr/>
          <p:nvPr/>
        </p:nvSpPr>
        <p:spPr>
          <a:xfrm>
            <a:off x="571500" y="1273373"/>
            <a:ext cx="1814513" cy="168576"/>
          </a:xfrm>
          <a:prstGeom prst="rect">
            <a:avLst/>
          </a:prstGeom>
          <a:noFill/>
          <a:ln/>
        </p:spPr>
        <p:txBody>
          <a:bodyPr wrap="none" lIns="85090" tIns="0" rIns="85090" bIns="0" rtlCol="0" anchor="t">
            <a:spAutoFit/>
          </a:bodyPr>
          <a:lstStyle/>
          <a:p>
            <a:pPr marL="0" indent="0" algn="l">
              <a:lnSpc>
                <a:spcPts val="1200"/>
              </a:lnSpc>
              <a:buNone/>
            </a:pPr>
            <a:r>
              <a:rPr lang="en-US" sz="621" dirty="0">
                <a:solidFill>
                  <a:srgbClr val="64FFDA"/>
                </a:solidFill>
                <a:latin typeface="Roboto Mono" pitchFamily="34" charset="0"/>
                <a:ea typeface="Roboto Mono" pitchFamily="34" charset="-122"/>
                <a:cs typeface="Roboto Mono" pitchFamily="34" charset="-120"/>
              </a:rPr>
              <a:t>TEXTO NÃO ESTRUTURADO (PDF/WORD)</a:t>
            </a:r>
            <a:endParaRPr lang="en-US" sz="621" dirty="0"/>
          </a:p>
        </p:txBody>
      </p:sp>
      <p:sp>
        <p:nvSpPr>
          <p:cNvPr id="10" name="Text 7"/>
          <p:cNvSpPr/>
          <p:nvPr/>
        </p:nvSpPr>
        <p:spPr>
          <a:xfrm>
            <a:off x="607219" y="1568053"/>
            <a:ext cx="3302198" cy="169664"/>
          </a:xfrm>
          <a:prstGeom prst="rect">
            <a:avLst/>
          </a:prstGeom>
          <a:noFill/>
          <a:ln/>
        </p:spPr>
        <p:txBody>
          <a:bodyPr wrap="none" lIns="0" tIns="0" rIns="0" bIns="0" rtlCol="0" anchor="t">
            <a:spAutoFit/>
          </a:bodyPr>
          <a:lstStyle/>
          <a:p>
            <a:pPr marL="0" indent="0" algn="l">
              <a:lnSpc>
                <a:spcPts val="1800"/>
              </a:lnSpc>
              <a:buNone/>
            </a:pPr>
            <a:r>
              <a:rPr lang="en-US" sz="942" dirty="0">
                <a:solidFill>
                  <a:srgbClr val="A8B2D1"/>
                </a:solidFill>
                <a:latin typeface="Roboto Mono" pitchFamily="34" charset="0"/>
                <a:ea typeface="Roboto Mono" pitchFamily="34" charset="-122"/>
                <a:cs typeface="Roboto Mono" pitchFamily="34" charset="-120"/>
              </a:rPr>
              <a:t>"Trata-se de ação indenizatória movida por</a:t>
            </a:r>
            <a:endParaRPr lang="en-US" sz="942" dirty="0"/>
          </a:p>
        </p:txBody>
      </p:sp>
      <p:sp>
        <p:nvSpPr>
          <p:cNvPr id="11" name="Text 8"/>
          <p:cNvSpPr/>
          <p:nvPr/>
        </p:nvSpPr>
        <p:spPr>
          <a:xfrm>
            <a:off x="3909417" y="1568053"/>
            <a:ext cx="998339" cy="183952"/>
          </a:xfrm>
          <a:prstGeom prst="rect">
            <a:avLst/>
          </a:prstGeom>
          <a:noFill/>
          <a:ln/>
        </p:spPr>
        <p:txBody>
          <a:bodyPr wrap="none" lIns="0" tIns="0" rIns="0" bIns="0" rtlCol="0" anchor="t">
            <a:spAutoFit/>
          </a:bodyPr>
          <a:lstStyle/>
          <a:p>
            <a:pPr marL="0" indent="0" algn="l">
              <a:lnSpc>
                <a:spcPts val="1800"/>
              </a:lnSpc>
              <a:buNone/>
            </a:pPr>
            <a:r>
              <a:rPr lang="en-US" sz="885" b="1" dirty="0">
                <a:solidFill>
                  <a:srgbClr val="4285F4"/>
                </a:solidFill>
                <a:latin typeface="Roboto Mono" pitchFamily="34" charset="0"/>
                <a:ea typeface="Roboto Mono" pitchFamily="34" charset="-122"/>
                <a:cs typeface="Roboto Mono" pitchFamily="34" charset="-120"/>
              </a:rPr>
              <a:t>João da Silva</a:t>
            </a:r>
            <a:endParaRPr lang="en-US" sz="885" dirty="0"/>
          </a:p>
        </p:txBody>
      </p:sp>
      <p:sp>
        <p:nvSpPr>
          <p:cNvPr id="12" name="Text 9"/>
          <p:cNvSpPr/>
          <p:nvPr/>
        </p:nvSpPr>
        <p:spPr>
          <a:xfrm>
            <a:off x="4907756" y="1568053"/>
            <a:ext cx="921544" cy="169664"/>
          </a:xfrm>
          <a:prstGeom prst="rect">
            <a:avLst/>
          </a:prstGeom>
          <a:noFill/>
          <a:ln/>
        </p:spPr>
        <p:txBody>
          <a:bodyPr wrap="none" lIns="0" tIns="0" rIns="0" bIns="0" rtlCol="0" anchor="t">
            <a:spAutoFit/>
          </a:bodyPr>
          <a:lstStyle/>
          <a:p>
            <a:pPr marL="0" indent="0" algn="l">
              <a:lnSpc>
                <a:spcPts val="1800"/>
              </a:lnSpc>
              <a:buNone/>
            </a:pPr>
            <a:r>
              <a:rPr lang="en-US" sz="942" dirty="0">
                <a:solidFill>
                  <a:srgbClr val="A8B2D1"/>
                </a:solidFill>
                <a:latin typeface="Roboto Mono" pitchFamily="34" charset="0"/>
                <a:ea typeface="Roboto Mono" pitchFamily="34" charset="-122"/>
                <a:cs typeface="Roboto Mono" pitchFamily="34" charset="-120"/>
              </a:rPr>
              <a:t>em face de</a:t>
            </a:r>
            <a:endParaRPr lang="en-US" sz="942" dirty="0"/>
          </a:p>
        </p:txBody>
      </p:sp>
      <p:sp>
        <p:nvSpPr>
          <p:cNvPr id="13" name="Text 10"/>
          <p:cNvSpPr/>
          <p:nvPr/>
        </p:nvSpPr>
        <p:spPr>
          <a:xfrm>
            <a:off x="5829300" y="1568053"/>
            <a:ext cx="921544" cy="183952"/>
          </a:xfrm>
          <a:prstGeom prst="rect">
            <a:avLst/>
          </a:prstGeom>
          <a:noFill/>
          <a:ln/>
        </p:spPr>
        <p:txBody>
          <a:bodyPr wrap="none" lIns="0" tIns="0" rIns="0" bIns="0" rtlCol="0" anchor="t">
            <a:spAutoFit/>
          </a:bodyPr>
          <a:lstStyle/>
          <a:p>
            <a:pPr marL="0" indent="0" algn="l">
              <a:lnSpc>
                <a:spcPts val="1800"/>
              </a:lnSpc>
              <a:buNone/>
            </a:pPr>
            <a:r>
              <a:rPr lang="en-US" sz="885" b="1" dirty="0">
                <a:solidFill>
                  <a:srgbClr val="4285F4"/>
                </a:solidFill>
                <a:latin typeface="Roboto Mono" pitchFamily="34" charset="0"/>
                <a:ea typeface="Roboto Mono" pitchFamily="34" charset="-122"/>
                <a:cs typeface="Roboto Mono" pitchFamily="34" charset="-120"/>
              </a:rPr>
              <a:t>Banco X S.A.</a:t>
            </a:r>
            <a:endParaRPr lang="en-US" sz="885" dirty="0"/>
          </a:p>
        </p:txBody>
      </p:sp>
      <p:sp>
        <p:nvSpPr>
          <p:cNvPr id="14" name="Text 11"/>
          <p:cNvSpPr/>
          <p:nvPr/>
        </p:nvSpPr>
        <p:spPr>
          <a:xfrm>
            <a:off x="6750844" y="1568053"/>
            <a:ext cx="1535906" cy="169664"/>
          </a:xfrm>
          <a:prstGeom prst="rect">
            <a:avLst/>
          </a:prstGeom>
          <a:noFill/>
          <a:ln/>
        </p:spPr>
        <p:txBody>
          <a:bodyPr wrap="none" lIns="0" tIns="0" rIns="0" bIns="0" rtlCol="0" anchor="t">
            <a:spAutoFit/>
          </a:bodyPr>
          <a:lstStyle/>
          <a:p>
            <a:pPr marL="0" indent="0" algn="l">
              <a:lnSpc>
                <a:spcPts val="1800"/>
              </a:lnSpc>
              <a:buNone/>
            </a:pPr>
            <a:r>
              <a:rPr lang="en-US" sz="942" dirty="0">
                <a:solidFill>
                  <a:srgbClr val="A8B2D1"/>
                </a:solidFill>
                <a:latin typeface="Roboto Mono" pitchFamily="34" charset="0"/>
                <a:ea typeface="Roboto Mono" pitchFamily="34" charset="-122"/>
                <a:cs typeface="Roboto Mono" pitchFamily="34" charset="-120"/>
              </a:rPr>
              <a:t>, na qual pleiteia a</a:t>
            </a:r>
            <a:endParaRPr lang="en-US" sz="942" dirty="0"/>
          </a:p>
        </p:txBody>
      </p:sp>
      <p:sp>
        <p:nvSpPr>
          <p:cNvPr id="15" name="Text 12"/>
          <p:cNvSpPr/>
          <p:nvPr/>
        </p:nvSpPr>
        <p:spPr>
          <a:xfrm>
            <a:off x="607219" y="1799499"/>
            <a:ext cx="2073473" cy="169664"/>
          </a:xfrm>
          <a:prstGeom prst="rect">
            <a:avLst/>
          </a:prstGeom>
          <a:noFill/>
          <a:ln/>
        </p:spPr>
        <p:txBody>
          <a:bodyPr wrap="none" lIns="0" tIns="0" rIns="0" bIns="0" rtlCol="0" anchor="t">
            <a:spAutoFit/>
          </a:bodyPr>
          <a:lstStyle/>
          <a:p>
            <a:pPr marL="0" indent="0" algn="l">
              <a:lnSpc>
                <a:spcPts val="1800"/>
              </a:lnSpc>
              <a:buNone/>
            </a:pPr>
            <a:r>
              <a:rPr lang="en-US" sz="942" dirty="0">
                <a:solidFill>
                  <a:srgbClr val="A8B2D1"/>
                </a:solidFill>
                <a:latin typeface="Roboto Mono" pitchFamily="34" charset="0"/>
                <a:ea typeface="Roboto Mono" pitchFamily="34" charset="-122"/>
                <a:cs typeface="Roboto Mono" pitchFamily="34" charset="-120"/>
              </a:rPr>
              <a:t>condenação ao pagamento de</a:t>
            </a:r>
            <a:endParaRPr lang="en-US" sz="942" dirty="0"/>
          </a:p>
        </p:txBody>
      </p:sp>
      <p:sp>
        <p:nvSpPr>
          <p:cNvPr id="16" name="Text 13"/>
          <p:cNvSpPr/>
          <p:nvPr/>
        </p:nvSpPr>
        <p:spPr>
          <a:xfrm>
            <a:off x="2680692" y="1799499"/>
            <a:ext cx="921544" cy="183952"/>
          </a:xfrm>
          <a:prstGeom prst="rect">
            <a:avLst/>
          </a:prstGeom>
          <a:noFill/>
          <a:ln/>
        </p:spPr>
        <p:txBody>
          <a:bodyPr wrap="none" lIns="0" tIns="0" rIns="0" bIns="0" rtlCol="0" anchor="t">
            <a:spAutoFit/>
          </a:bodyPr>
          <a:lstStyle/>
          <a:p>
            <a:pPr marL="0" indent="0" algn="l">
              <a:lnSpc>
                <a:spcPts val="1800"/>
              </a:lnSpc>
              <a:buNone/>
            </a:pPr>
            <a:r>
              <a:rPr lang="en-US" sz="885" b="1" dirty="0">
                <a:solidFill>
                  <a:srgbClr val="27C93F"/>
                </a:solidFill>
                <a:latin typeface="Roboto Mono" pitchFamily="34" charset="0"/>
                <a:ea typeface="Roboto Mono" pitchFamily="34" charset="-122"/>
                <a:cs typeface="Roboto Mono" pitchFamily="34" charset="-120"/>
              </a:rPr>
              <a:t>R$ 10.000,00</a:t>
            </a:r>
            <a:endParaRPr lang="en-US" sz="885" dirty="0"/>
          </a:p>
        </p:txBody>
      </p:sp>
      <p:sp>
        <p:nvSpPr>
          <p:cNvPr id="17" name="Text 14"/>
          <p:cNvSpPr/>
          <p:nvPr/>
        </p:nvSpPr>
        <p:spPr>
          <a:xfrm>
            <a:off x="3602236" y="1799499"/>
            <a:ext cx="4761309" cy="169664"/>
          </a:xfrm>
          <a:prstGeom prst="rect">
            <a:avLst/>
          </a:prstGeom>
          <a:noFill/>
          <a:ln/>
        </p:spPr>
        <p:txBody>
          <a:bodyPr wrap="none" lIns="0" tIns="0" rIns="0" bIns="0" rtlCol="0" anchor="t">
            <a:spAutoFit/>
          </a:bodyPr>
          <a:lstStyle/>
          <a:p>
            <a:pPr marL="0" indent="0" algn="l">
              <a:lnSpc>
                <a:spcPts val="1800"/>
              </a:lnSpc>
              <a:buNone/>
            </a:pPr>
            <a:r>
              <a:rPr lang="en-US" sz="942" dirty="0">
                <a:solidFill>
                  <a:srgbClr val="A8B2D1"/>
                </a:solidFill>
                <a:latin typeface="Roboto Mono" pitchFamily="34" charset="0"/>
                <a:ea typeface="Roboto Mono" pitchFamily="34" charset="-122"/>
                <a:cs typeface="Roboto Mono" pitchFamily="34" charset="-120"/>
              </a:rPr>
              <a:t>a título de danos morais, referente ao evento danoso ocorrido</a:t>
            </a:r>
            <a:endParaRPr lang="en-US" sz="942" dirty="0"/>
          </a:p>
        </p:txBody>
      </p:sp>
      <p:sp>
        <p:nvSpPr>
          <p:cNvPr id="18" name="Text 15"/>
          <p:cNvSpPr/>
          <p:nvPr/>
        </p:nvSpPr>
        <p:spPr>
          <a:xfrm>
            <a:off x="607219" y="2030946"/>
            <a:ext cx="230386" cy="169664"/>
          </a:xfrm>
          <a:prstGeom prst="rect">
            <a:avLst/>
          </a:prstGeom>
          <a:noFill/>
          <a:ln/>
        </p:spPr>
        <p:txBody>
          <a:bodyPr wrap="none" lIns="0" tIns="0" rIns="0" bIns="0" rtlCol="0" anchor="t">
            <a:spAutoFit/>
          </a:bodyPr>
          <a:lstStyle/>
          <a:p>
            <a:pPr marL="0" indent="0" algn="l">
              <a:lnSpc>
                <a:spcPts val="1800"/>
              </a:lnSpc>
              <a:buNone/>
            </a:pPr>
            <a:r>
              <a:rPr lang="en-US" sz="942" dirty="0">
                <a:solidFill>
                  <a:srgbClr val="A8B2D1"/>
                </a:solidFill>
                <a:latin typeface="Roboto Mono" pitchFamily="34" charset="0"/>
                <a:ea typeface="Roboto Mono" pitchFamily="34" charset="-122"/>
                <a:cs typeface="Roboto Mono" pitchFamily="34" charset="-120"/>
              </a:rPr>
              <a:t>em</a:t>
            </a:r>
            <a:endParaRPr lang="en-US" sz="942" dirty="0"/>
          </a:p>
        </p:txBody>
      </p:sp>
      <p:sp>
        <p:nvSpPr>
          <p:cNvPr id="19" name="Text 16"/>
          <p:cNvSpPr/>
          <p:nvPr/>
        </p:nvSpPr>
        <p:spPr>
          <a:xfrm>
            <a:off x="837605" y="2030946"/>
            <a:ext cx="767953" cy="183952"/>
          </a:xfrm>
          <a:prstGeom prst="rect">
            <a:avLst/>
          </a:prstGeom>
          <a:noFill/>
          <a:ln/>
        </p:spPr>
        <p:txBody>
          <a:bodyPr wrap="none" lIns="0" tIns="0" rIns="0" bIns="0" rtlCol="0" anchor="t">
            <a:spAutoFit/>
          </a:bodyPr>
          <a:lstStyle/>
          <a:p>
            <a:pPr marL="0" indent="0" algn="l">
              <a:lnSpc>
                <a:spcPts val="1800"/>
              </a:lnSpc>
              <a:buNone/>
            </a:pPr>
            <a:r>
              <a:rPr lang="en-US" sz="885" b="1" dirty="0">
                <a:solidFill>
                  <a:srgbClr val="FF9F43"/>
                </a:solidFill>
                <a:latin typeface="Roboto Mono" pitchFamily="34" charset="0"/>
                <a:ea typeface="Roboto Mono" pitchFamily="34" charset="-122"/>
                <a:cs typeface="Roboto Mono" pitchFamily="34" charset="-120"/>
              </a:rPr>
              <a:t>15/03/2023</a:t>
            </a:r>
            <a:endParaRPr lang="en-US" sz="885" dirty="0"/>
          </a:p>
        </p:txBody>
      </p:sp>
      <p:sp>
        <p:nvSpPr>
          <p:cNvPr id="20" name="Text 17"/>
          <p:cNvSpPr/>
          <p:nvPr/>
        </p:nvSpPr>
        <p:spPr>
          <a:xfrm>
            <a:off x="1605558" y="2030946"/>
            <a:ext cx="153591" cy="169664"/>
          </a:xfrm>
          <a:prstGeom prst="rect">
            <a:avLst/>
          </a:prstGeom>
          <a:noFill/>
          <a:ln/>
        </p:spPr>
        <p:txBody>
          <a:bodyPr wrap="none" lIns="0" tIns="0" rIns="0" bIns="0" rtlCol="0" anchor="t">
            <a:spAutoFit/>
          </a:bodyPr>
          <a:lstStyle/>
          <a:p>
            <a:pPr marL="0" indent="0" algn="l">
              <a:lnSpc>
                <a:spcPts val="1800"/>
              </a:lnSpc>
              <a:buNone/>
            </a:pPr>
            <a:r>
              <a:rPr lang="en-US" sz="942" dirty="0">
                <a:solidFill>
                  <a:srgbClr val="A8B2D1"/>
                </a:solidFill>
                <a:latin typeface="Roboto Mono" pitchFamily="34" charset="0"/>
                <a:ea typeface="Roboto Mono" pitchFamily="34" charset="-122"/>
                <a:cs typeface="Roboto Mono" pitchFamily="34" charset="-120"/>
              </a:rPr>
              <a:t>."</a:t>
            </a:r>
            <a:endParaRPr lang="en-US" sz="942" dirty="0"/>
          </a:p>
        </p:txBody>
      </p:sp>
      <p:pic>
        <p:nvPicPr>
          <p:cNvPr id="21" name="Image 1" descr="preencoded.png"/>
          <p:cNvPicPr>
            <a:picLocks noChangeAspect="1"/>
          </p:cNvPicPr>
          <p:nvPr/>
        </p:nvPicPr>
        <p:blipFill>
          <a:blip r:embed="rId3"/>
          <a:stretch>
            <a:fillRect/>
          </a:stretch>
        </p:blipFill>
        <p:spPr>
          <a:xfrm>
            <a:off x="4491633" y="2553500"/>
            <a:ext cx="160734" cy="214313"/>
          </a:xfrm>
          <a:prstGeom prst="rect">
            <a:avLst/>
          </a:prstGeom>
        </p:spPr>
      </p:pic>
      <p:sp>
        <p:nvSpPr>
          <p:cNvPr id="22" name="Shape 18"/>
          <p:cNvSpPr/>
          <p:nvPr/>
        </p:nvSpPr>
        <p:spPr>
          <a:xfrm>
            <a:off x="428625" y="2910687"/>
            <a:ext cx="8286750" cy="1943100"/>
          </a:xfrm>
          <a:prstGeom prst="rect">
            <a:avLst/>
          </a:prstGeom>
          <a:solidFill>
            <a:srgbClr val="FFFFFF">
              <a:alpha val="3000"/>
            </a:srgbClr>
          </a:solidFill>
          <a:ln w="9144">
            <a:solidFill>
              <a:srgbClr val="FFFFFF">
                <a:alpha val="10000"/>
              </a:srgbClr>
            </a:solidFill>
            <a:prstDash val="solid"/>
          </a:ln>
        </p:spPr>
        <p:txBody>
          <a:bodyPr/>
          <a:lstStyle/>
          <a:p>
            <a:endParaRPr lang="pt-BR"/>
          </a:p>
        </p:txBody>
      </p:sp>
      <p:sp>
        <p:nvSpPr>
          <p:cNvPr id="23" name="Shape 19"/>
          <p:cNvSpPr/>
          <p:nvPr/>
        </p:nvSpPr>
        <p:spPr>
          <a:xfrm>
            <a:off x="428625" y="2910687"/>
            <a:ext cx="2851221" cy="342900"/>
          </a:xfrm>
          <a:prstGeom prst="rect">
            <a:avLst/>
          </a:prstGeom>
          <a:solidFill>
            <a:srgbClr val="0A192F">
              <a:alpha val="80000"/>
            </a:srgbClr>
          </a:solidFill>
          <a:ln/>
        </p:spPr>
        <p:txBody>
          <a:bodyPr/>
          <a:lstStyle/>
          <a:p>
            <a:endParaRPr lang="pt-BR"/>
          </a:p>
        </p:txBody>
      </p:sp>
      <p:sp>
        <p:nvSpPr>
          <p:cNvPr id="24" name="Shape 20"/>
          <p:cNvSpPr/>
          <p:nvPr/>
        </p:nvSpPr>
        <p:spPr>
          <a:xfrm>
            <a:off x="428625" y="3239300"/>
            <a:ext cx="2851221" cy="14288"/>
          </a:xfrm>
          <a:prstGeom prst="rect">
            <a:avLst/>
          </a:prstGeom>
          <a:solidFill>
            <a:srgbClr val="64FFDA"/>
          </a:solidFill>
          <a:ln/>
        </p:spPr>
        <p:txBody>
          <a:bodyPr/>
          <a:lstStyle/>
          <a:p>
            <a:endParaRPr lang="pt-BR"/>
          </a:p>
        </p:txBody>
      </p:sp>
      <p:sp>
        <p:nvSpPr>
          <p:cNvPr id="25" name="Text 21"/>
          <p:cNvSpPr/>
          <p:nvPr/>
        </p:nvSpPr>
        <p:spPr>
          <a:xfrm>
            <a:off x="428625" y="2910687"/>
            <a:ext cx="2851221" cy="342900"/>
          </a:xfrm>
          <a:prstGeom prst="rect">
            <a:avLst/>
          </a:prstGeom>
          <a:noFill/>
          <a:ln/>
        </p:spPr>
        <p:txBody>
          <a:bodyPr wrap="square" lIns="212598" tIns="127508" rIns="212598" bIns="127508" rtlCol="0" anchor="ctr">
            <a:spAutoFit/>
          </a:bodyPr>
          <a:lstStyle/>
          <a:p>
            <a:pPr marL="0" indent="0" algn="l">
              <a:lnSpc>
                <a:spcPts val="900"/>
              </a:lnSpc>
              <a:buNone/>
            </a:pPr>
            <a:r>
              <a:rPr lang="en-US" sz="683" b="1" dirty="0">
                <a:solidFill>
                  <a:srgbClr val="E6F1FF"/>
                </a:solidFill>
                <a:latin typeface="Montserrat" pitchFamily="34" charset="0"/>
                <a:ea typeface="Montserrat" pitchFamily="34" charset="-122"/>
                <a:cs typeface="Montserrat" pitchFamily="34" charset="-120"/>
              </a:rPr>
              <a:t>ENTIDADE EXTRAÍDA</a:t>
            </a:r>
            <a:endParaRPr lang="en-US" sz="683" dirty="0"/>
          </a:p>
        </p:txBody>
      </p:sp>
      <p:sp>
        <p:nvSpPr>
          <p:cNvPr id="26" name="Shape 22"/>
          <p:cNvSpPr/>
          <p:nvPr/>
        </p:nvSpPr>
        <p:spPr>
          <a:xfrm>
            <a:off x="3279846" y="2910687"/>
            <a:ext cx="2491829" cy="342900"/>
          </a:xfrm>
          <a:prstGeom prst="rect">
            <a:avLst/>
          </a:prstGeom>
          <a:solidFill>
            <a:srgbClr val="0A192F">
              <a:alpha val="80000"/>
            </a:srgbClr>
          </a:solidFill>
          <a:ln/>
        </p:spPr>
        <p:txBody>
          <a:bodyPr/>
          <a:lstStyle/>
          <a:p>
            <a:endParaRPr lang="pt-BR"/>
          </a:p>
        </p:txBody>
      </p:sp>
      <p:sp>
        <p:nvSpPr>
          <p:cNvPr id="27" name="Shape 23"/>
          <p:cNvSpPr/>
          <p:nvPr/>
        </p:nvSpPr>
        <p:spPr>
          <a:xfrm>
            <a:off x="3279846" y="3239300"/>
            <a:ext cx="2491829" cy="14288"/>
          </a:xfrm>
          <a:prstGeom prst="rect">
            <a:avLst/>
          </a:prstGeom>
          <a:solidFill>
            <a:srgbClr val="64FFDA"/>
          </a:solidFill>
          <a:ln/>
        </p:spPr>
        <p:txBody>
          <a:bodyPr/>
          <a:lstStyle/>
          <a:p>
            <a:endParaRPr lang="pt-BR"/>
          </a:p>
        </p:txBody>
      </p:sp>
      <p:sp>
        <p:nvSpPr>
          <p:cNvPr id="28" name="Text 24"/>
          <p:cNvSpPr/>
          <p:nvPr/>
        </p:nvSpPr>
        <p:spPr>
          <a:xfrm>
            <a:off x="3279846" y="2910687"/>
            <a:ext cx="2491829" cy="342900"/>
          </a:xfrm>
          <a:prstGeom prst="rect">
            <a:avLst/>
          </a:prstGeom>
          <a:noFill/>
          <a:ln/>
        </p:spPr>
        <p:txBody>
          <a:bodyPr wrap="square" lIns="212598" tIns="127508" rIns="212598" bIns="127508" rtlCol="0" anchor="ctr">
            <a:spAutoFit/>
          </a:bodyPr>
          <a:lstStyle/>
          <a:p>
            <a:pPr marL="0" indent="0" algn="l">
              <a:lnSpc>
                <a:spcPts val="900"/>
              </a:lnSpc>
              <a:buNone/>
            </a:pPr>
            <a:r>
              <a:rPr lang="en-US" sz="683" b="1" dirty="0">
                <a:solidFill>
                  <a:srgbClr val="E6F1FF"/>
                </a:solidFill>
                <a:latin typeface="Montserrat" pitchFamily="34" charset="0"/>
                <a:ea typeface="Montserrat" pitchFamily="34" charset="-122"/>
                <a:cs typeface="Montserrat" pitchFamily="34" charset="-120"/>
              </a:rPr>
              <a:t>CATEGORIA (TAG)</a:t>
            </a:r>
            <a:endParaRPr lang="en-US" sz="683" dirty="0"/>
          </a:p>
        </p:txBody>
      </p:sp>
      <p:sp>
        <p:nvSpPr>
          <p:cNvPr id="29" name="Shape 25"/>
          <p:cNvSpPr/>
          <p:nvPr/>
        </p:nvSpPr>
        <p:spPr>
          <a:xfrm>
            <a:off x="5771676" y="2910687"/>
            <a:ext cx="2943699" cy="342900"/>
          </a:xfrm>
          <a:prstGeom prst="rect">
            <a:avLst/>
          </a:prstGeom>
          <a:solidFill>
            <a:srgbClr val="0A192F">
              <a:alpha val="80000"/>
            </a:srgbClr>
          </a:solidFill>
          <a:ln/>
        </p:spPr>
        <p:txBody>
          <a:bodyPr/>
          <a:lstStyle/>
          <a:p>
            <a:endParaRPr lang="pt-BR"/>
          </a:p>
        </p:txBody>
      </p:sp>
      <p:sp>
        <p:nvSpPr>
          <p:cNvPr id="30" name="Shape 26"/>
          <p:cNvSpPr/>
          <p:nvPr/>
        </p:nvSpPr>
        <p:spPr>
          <a:xfrm>
            <a:off x="5771676" y="3239300"/>
            <a:ext cx="2943699" cy="14288"/>
          </a:xfrm>
          <a:prstGeom prst="rect">
            <a:avLst/>
          </a:prstGeom>
          <a:solidFill>
            <a:srgbClr val="64FFDA"/>
          </a:solidFill>
          <a:ln/>
        </p:spPr>
        <p:txBody>
          <a:bodyPr/>
          <a:lstStyle/>
          <a:p>
            <a:endParaRPr lang="pt-BR"/>
          </a:p>
        </p:txBody>
      </p:sp>
      <p:sp>
        <p:nvSpPr>
          <p:cNvPr id="31" name="Text 27"/>
          <p:cNvSpPr/>
          <p:nvPr/>
        </p:nvSpPr>
        <p:spPr>
          <a:xfrm>
            <a:off x="5771676" y="2910687"/>
            <a:ext cx="2943699" cy="342900"/>
          </a:xfrm>
          <a:prstGeom prst="rect">
            <a:avLst/>
          </a:prstGeom>
          <a:noFill/>
          <a:ln/>
        </p:spPr>
        <p:txBody>
          <a:bodyPr wrap="square" lIns="212598" tIns="127508" rIns="212598" bIns="127508" rtlCol="0" anchor="ctr">
            <a:spAutoFit/>
          </a:bodyPr>
          <a:lstStyle/>
          <a:p>
            <a:pPr marL="0" indent="0" algn="l">
              <a:lnSpc>
                <a:spcPts val="900"/>
              </a:lnSpc>
              <a:buNone/>
            </a:pPr>
            <a:r>
              <a:rPr lang="en-US" sz="683" b="1" dirty="0">
                <a:solidFill>
                  <a:srgbClr val="E6F1FF"/>
                </a:solidFill>
                <a:latin typeface="Montserrat" pitchFamily="34" charset="0"/>
                <a:ea typeface="Montserrat" pitchFamily="34" charset="-122"/>
                <a:cs typeface="Montserrat" pitchFamily="34" charset="-120"/>
              </a:rPr>
              <a:t>CONTEXTO / DETALHE</a:t>
            </a:r>
            <a:endParaRPr lang="en-US" sz="683" dirty="0"/>
          </a:p>
        </p:txBody>
      </p:sp>
      <p:sp>
        <p:nvSpPr>
          <p:cNvPr id="32" name="Text 28"/>
          <p:cNvSpPr/>
          <p:nvPr/>
        </p:nvSpPr>
        <p:spPr>
          <a:xfrm>
            <a:off x="428625" y="3246444"/>
            <a:ext cx="2851221" cy="392906"/>
          </a:xfrm>
          <a:prstGeom prst="rect">
            <a:avLst/>
          </a:prstGeom>
          <a:noFill/>
          <a:ln/>
        </p:spPr>
        <p:txBody>
          <a:bodyPr wrap="square" lIns="212598" tIns="127508" rIns="212598" bIns="127508" rtlCol="0" anchor="ctr">
            <a:spAutoFit/>
          </a:bodyPr>
          <a:lstStyle/>
          <a:p>
            <a:pPr marL="0" indent="0" algn="l">
              <a:lnSpc>
                <a:spcPts val="1100"/>
              </a:lnSpc>
              <a:buNone/>
            </a:pPr>
            <a:r>
              <a:rPr lang="en-US" sz="784" b="1" dirty="0">
                <a:solidFill>
                  <a:srgbClr val="FFFFFF"/>
                </a:solidFill>
                <a:latin typeface="Open Sans" pitchFamily="34" charset="0"/>
                <a:ea typeface="Open Sans" pitchFamily="34" charset="-122"/>
                <a:cs typeface="Open Sans" pitchFamily="34" charset="-120"/>
              </a:rPr>
              <a:t>João da Silva</a:t>
            </a:r>
            <a:endParaRPr lang="en-US" sz="784" dirty="0"/>
          </a:p>
        </p:txBody>
      </p:sp>
      <p:sp>
        <p:nvSpPr>
          <p:cNvPr id="33" name="Shape 29"/>
          <p:cNvSpPr/>
          <p:nvPr/>
        </p:nvSpPr>
        <p:spPr>
          <a:xfrm>
            <a:off x="3458440" y="3355386"/>
            <a:ext cx="787598" cy="173236"/>
          </a:xfrm>
          <a:prstGeom prst="rect">
            <a:avLst/>
          </a:prstGeom>
          <a:solidFill>
            <a:srgbClr val="4285F4">
              <a:alpha val="20000"/>
            </a:srgbClr>
          </a:solidFill>
          <a:ln/>
        </p:spPr>
        <p:txBody>
          <a:bodyPr/>
          <a:lstStyle/>
          <a:p>
            <a:endParaRPr lang="pt-BR"/>
          </a:p>
        </p:txBody>
      </p:sp>
      <p:sp>
        <p:nvSpPr>
          <p:cNvPr id="34" name="Text 30"/>
          <p:cNvSpPr/>
          <p:nvPr/>
        </p:nvSpPr>
        <p:spPr>
          <a:xfrm>
            <a:off x="3458440" y="3355386"/>
            <a:ext cx="787598" cy="173236"/>
          </a:xfrm>
          <a:prstGeom prst="rect">
            <a:avLst/>
          </a:prstGeom>
          <a:noFill/>
          <a:ln/>
        </p:spPr>
        <p:txBody>
          <a:bodyPr wrap="square" lIns="85090" tIns="34036" rIns="85090" bIns="34036" rtlCol="0" anchor="t">
            <a:spAutoFit/>
          </a:bodyPr>
          <a:lstStyle/>
          <a:p>
            <a:pPr marL="0" indent="0" algn="l">
              <a:lnSpc>
                <a:spcPts val="800"/>
              </a:lnSpc>
              <a:buNone/>
            </a:pPr>
            <a:r>
              <a:rPr lang="en-US" sz="584" b="1" dirty="0">
                <a:solidFill>
                  <a:srgbClr val="4285F4"/>
                </a:solidFill>
                <a:latin typeface="Open Sans" pitchFamily="34" charset="0"/>
                <a:ea typeface="Open Sans" pitchFamily="34" charset="-122"/>
                <a:cs typeface="Open Sans" pitchFamily="34" charset="-120"/>
              </a:rPr>
              <a:t>PARTE (AUTOR)</a:t>
            </a:r>
            <a:endParaRPr lang="en-US" sz="584" dirty="0"/>
          </a:p>
        </p:txBody>
      </p:sp>
      <p:sp>
        <p:nvSpPr>
          <p:cNvPr id="35" name="Text 31"/>
          <p:cNvSpPr/>
          <p:nvPr/>
        </p:nvSpPr>
        <p:spPr>
          <a:xfrm>
            <a:off x="5771676" y="3246444"/>
            <a:ext cx="2943699" cy="392906"/>
          </a:xfrm>
          <a:prstGeom prst="rect">
            <a:avLst/>
          </a:prstGeom>
          <a:noFill/>
          <a:ln/>
        </p:spPr>
        <p:txBody>
          <a:bodyPr wrap="square" lIns="212598" tIns="127508" rIns="212598" bIns="127508" rtlCol="0" anchor="ctr">
            <a:spAutoFit/>
          </a:bodyPr>
          <a:lstStyle/>
          <a:p>
            <a:pPr marL="0" indent="0" algn="l">
              <a:lnSpc>
                <a:spcPts val="1100"/>
              </a:lnSpc>
              <a:buNone/>
            </a:pPr>
            <a:r>
              <a:rPr lang="en-US" sz="834" dirty="0">
                <a:solidFill>
                  <a:srgbClr val="A8B2D1"/>
                </a:solidFill>
                <a:latin typeface="Open Sans" pitchFamily="34" charset="0"/>
                <a:ea typeface="Open Sans" pitchFamily="34" charset="-122"/>
                <a:cs typeface="Open Sans" pitchFamily="34" charset="-120"/>
              </a:rPr>
              <a:t>Pessoa Física</a:t>
            </a:r>
            <a:endParaRPr lang="en-US" sz="834" dirty="0"/>
          </a:p>
        </p:txBody>
      </p:sp>
      <p:sp>
        <p:nvSpPr>
          <p:cNvPr id="36" name="Text 32"/>
          <p:cNvSpPr/>
          <p:nvPr/>
        </p:nvSpPr>
        <p:spPr>
          <a:xfrm>
            <a:off x="428625" y="3639350"/>
            <a:ext cx="2851221" cy="396478"/>
          </a:xfrm>
          <a:prstGeom prst="rect">
            <a:avLst/>
          </a:prstGeom>
          <a:noFill/>
          <a:ln/>
        </p:spPr>
        <p:txBody>
          <a:bodyPr wrap="square" lIns="212598" tIns="127508" rIns="212598" bIns="127508" rtlCol="0" anchor="ctr">
            <a:spAutoFit/>
          </a:bodyPr>
          <a:lstStyle/>
          <a:p>
            <a:pPr marL="0" indent="0" algn="l">
              <a:lnSpc>
                <a:spcPts val="1100"/>
              </a:lnSpc>
              <a:buNone/>
            </a:pPr>
            <a:r>
              <a:rPr lang="en-US" sz="784" b="1" dirty="0">
                <a:solidFill>
                  <a:srgbClr val="FFFFFF"/>
                </a:solidFill>
                <a:latin typeface="Open Sans" pitchFamily="34" charset="0"/>
                <a:ea typeface="Open Sans" pitchFamily="34" charset="-122"/>
                <a:cs typeface="Open Sans" pitchFamily="34" charset="-120"/>
              </a:rPr>
              <a:t>Banco X S.A.</a:t>
            </a:r>
            <a:endParaRPr lang="en-US" sz="784" dirty="0"/>
          </a:p>
        </p:txBody>
      </p:sp>
      <p:sp>
        <p:nvSpPr>
          <p:cNvPr id="37" name="Shape 33"/>
          <p:cNvSpPr/>
          <p:nvPr/>
        </p:nvSpPr>
        <p:spPr>
          <a:xfrm>
            <a:off x="3458440" y="3751864"/>
            <a:ext cx="659011" cy="173236"/>
          </a:xfrm>
          <a:prstGeom prst="rect">
            <a:avLst/>
          </a:prstGeom>
          <a:solidFill>
            <a:srgbClr val="4285F4">
              <a:alpha val="20000"/>
            </a:srgbClr>
          </a:solidFill>
          <a:ln/>
        </p:spPr>
        <p:txBody>
          <a:bodyPr/>
          <a:lstStyle/>
          <a:p>
            <a:endParaRPr lang="pt-BR"/>
          </a:p>
        </p:txBody>
      </p:sp>
      <p:sp>
        <p:nvSpPr>
          <p:cNvPr id="38" name="Text 34"/>
          <p:cNvSpPr/>
          <p:nvPr/>
        </p:nvSpPr>
        <p:spPr>
          <a:xfrm>
            <a:off x="3458440" y="3751864"/>
            <a:ext cx="659011" cy="173236"/>
          </a:xfrm>
          <a:prstGeom prst="rect">
            <a:avLst/>
          </a:prstGeom>
          <a:noFill/>
          <a:ln/>
        </p:spPr>
        <p:txBody>
          <a:bodyPr wrap="square" lIns="85090" tIns="34036" rIns="85090" bIns="34036" rtlCol="0" anchor="t">
            <a:spAutoFit/>
          </a:bodyPr>
          <a:lstStyle/>
          <a:p>
            <a:pPr marL="0" indent="0" algn="l">
              <a:lnSpc>
                <a:spcPts val="800"/>
              </a:lnSpc>
              <a:buNone/>
            </a:pPr>
            <a:r>
              <a:rPr lang="en-US" sz="584" b="1" dirty="0">
                <a:solidFill>
                  <a:srgbClr val="4285F4"/>
                </a:solidFill>
                <a:latin typeface="Open Sans" pitchFamily="34" charset="0"/>
                <a:ea typeface="Open Sans" pitchFamily="34" charset="-122"/>
                <a:cs typeface="Open Sans" pitchFamily="34" charset="-120"/>
              </a:rPr>
              <a:t>PARTE (RÉU)</a:t>
            </a:r>
            <a:endParaRPr lang="en-US" sz="584" dirty="0"/>
          </a:p>
        </p:txBody>
      </p:sp>
      <p:sp>
        <p:nvSpPr>
          <p:cNvPr id="39" name="Text 35"/>
          <p:cNvSpPr/>
          <p:nvPr/>
        </p:nvSpPr>
        <p:spPr>
          <a:xfrm>
            <a:off x="5771676" y="3639350"/>
            <a:ext cx="2943699" cy="396478"/>
          </a:xfrm>
          <a:prstGeom prst="rect">
            <a:avLst/>
          </a:prstGeom>
          <a:noFill/>
          <a:ln/>
        </p:spPr>
        <p:txBody>
          <a:bodyPr wrap="square" lIns="212598" tIns="127508" rIns="212598" bIns="127508" rtlCol="0" anchor="ctr">
            <a:spAutoFit/>
          </a:bodyPr>
          <a:lstStyle/>
          <a:p>
            <a:pPr marL="0" indent="0" algn="l">
              <a:lnSpc>
                <a:spcPts val="1100"/>
              </a:lnSpc>
              <a:buNone/>
            </a:pPr>
            <a:r>
              <a:rPr lang="en-US" sz="834" dirty="0">
                <a:solidFill>
                  <a:srgbClr val="A8B2D1"/>
                </a:solidFill>
                <a:latin typeface="Open Sans" pitchFamily="34" charset="0"/>
                <a:ea typeface="Open Sans" pitchFamily="34" charset="-122"/>
                <a:cs typeface="Open Sans" pitchFamily="34" charset="-120"/>
              </a:rPr>
              <a:t>Pessoa Jurídica</a:t>
            </a:r>
            <a:endParaRPr lang="en-US" sz="834" dirty="0"/>
          </a:p>
        </p:txBody>
      </p:sp>
      <p:sp>
        <p:nvSpPr>
          <p:cNvPr id="40" name="Text 36"/>
          <p:cNvSpPr/>
          <p:nvPr/>
        </p:nvSpPr>
        <p:spPr>
          <a:xfrm>
            <a:off x="428625" y="4035828"/>
            <a:ext cx="2851221" cy="396478"/>
          </a:xfrm>
          <a:prstGeom prst="rect">
            <a:avLst/>
          </a:prstGeom>
          <a:noFill/>
          <a:ln/>
        </p:spPr>
        <p:txBody>
          <a:bodyPr wrap="square" lIns="212598" tIns="127508" rIns="212598" bIns="127508" rtlCol="0" anchor="ctr">
            <a:spAutoFit/>
          </a:bodyPr>
          <a:lstStyle/>
          <a:p>
            <a:pPr marL="0" indent="0" algn="l">
              <a:lnSpc>
                <a:spcPts val="1100"/>
              </a:lnSpc>
              <a:buNone/>
            </a:pPr>
            <a:r>
              <a:rPr lang="en-US" sz="784" b="1" dirty="0">
                <a:solidFill>
                  <a:srgbClr val="FFFFFF"/>
                </a:solidFill>
                <a:latin typeface="Open Sans" pitchFamily="34" charset="0"/>
                <a:ea typeface="Open Sans" pitchFamily="34" charset="-122"/>
                <a:cs typeface="Open Sans" pitchFamily="34" charset="-120"/>
              </a:rPr>
              <a:t>R$ 10.000,00</a:t>
            </a:r>
            <a:endParaRPr lang="en-US" sz="784" dirty="0"/>
          </a:p>
        </p:txBody>
      </p:sp>
      <p:sp>
        <p:nvSpPr>
          <p:cNvPr id="41" name="Shape 37"/>
          <p:cNvSpPr/>
          <p:nvPr/>
        </p:nvSpPr>
        <p:spPr>
          <a:xfrm>
            <a:off x="3458440" y="4148342"/>
            <a:ext cx="880467" cy="173236"/>
          </a:xfrm>
          <a:prstGeom prst="rect">
            <a:avLst/>
          </a:prstGeom>
          <a:solidFill>
            <a:srgbClr val="27C93F">
              <a:alpha val="20000"/>
            </a:srgbClr>
          </a:solidFill>
          <a:ln/>
        </p:spPr>
        <p:txBody>
          <a:bodyPr/>
          <a:lstStyle/>
          <a:p>
            <a:endParaRPr lang="pt-BR"/>
          </a:p>
        </p:txBody>
      </p:sp>
      <p:sp>
        <p:nvSpPr>
          <p:cNvPr id="42" name="Text 38"/>
          <p:cNvSpPr/>
          <p:nvPr/>
        </p:nvSpPr>
        <p:spPr>
          <a:xfrm>
            <a:off x="3458440" y="4148342"/>
            <a:ext cx="880467" cy="173236"/>
          </a:xfrm>
          <a:prstGeom prst="rect">
            <a:avLst/>
          </a:prstGeom>
          <a:noFill/>
          <a:ln/>
        </p:spPr>
        <p:txBody>
          <a:bodyPr wrap="square" lIns="85090" tIns="34036" rIns="85090" bIns="34036" rtlCol="0" anchor="t">
            <a:spAutoFit/>
          </a:bodyPr>
          <a:lstStyle/>
          <a:p>
            <a:pPr marL="0" indent="0" algn="l">
              <a:lnSpc>
                <a:spcPts val="800"/>
              </a:lnSpc>
              <a:buNone/>
            </a:pPr>
            <a:r>
              <a:rPr lang="en-US" sz="584" b="1" dirty="0">
                <a:solidFill>
                  <a:srgbClr val="27C93F"/>
                </a:solidFill>
                <a:latin typeface="Open Sans" pitchFamily="34" charset="0"/>
                <a:ea typeface="Open Sans" pitchFamily="34" charset="-122"/>
                <a:cs typeface="Open Sans" pitchFamily="34" charset="-120"/>
              </a:rPr>
              <a:t>VALOR DA CAUSA</a:t>
            </a:r>
            <a:endParaRPr lang="en-US" sz="584" dirty="0"/>
          </a:p>
        </p:txBody>
      </p:sp>
      <p:sp>
        <p:nvSpPr>
          <p:cNvPr id="43" name="Text 39"/>
          <p:cNvSpPr/>
          <p:nvPr/>
        </p:nvSpPr>
        <p:spPr>
          <a:xfrm>
            <a:off x="5771676" y="4035828"/>
            <a:ext cx="2943699" cy="396478"/>
          </a:xfrm>
          <a:prstGeom prst="rect">
            <a:avLst/>
          </a:prstGeom>
          <a:noFill/>
          <a:ln/>
        </p:spPr>
        <p:txBody>
          <a:bodyPr wrap="square" lIns="212598" tIns="127508" rIns="212598" bIns="127508" rtlCol="0" anchor="ctr">
            <a:spAutoFit/>
          </a:bodyPr>
          <a:lstStyle/>
          <a:p>
            <a:pPr marL="0" indent="0" algn="l">
              <a:lnSpc>
                <a:spcPts val="1100"/>
              </a:lnSpc>
              <a:buNone/>
            </a:pPr>
            <a:r>
              <a:rPr lang="en-US" sz="834" dirty="0">
                <a:solidFill>
                  <a:srgbClr val="A8B2D1"/>
                </a:solidFill>
                <a:latin typeface="Open Sans" pitchFamily="34" charset="0"/>
                <a:ea typeface="Open Sans" pitchFamily="34" charset="-122"/>
                <a:cs typeface="Open Sans" pitchFamily="34" charset="-120"/>
              </a:rPr>
              <a:t>Pedido: Danos Morais</a:t>
            </a:r>
            <a:endParaRPr lang="en-US" sz="834" dirty="0"/>
          </a:p>
        </p:txBody>
      </p:sp>
      <p:sp>
        <p:nvSpPr>
          <p:cNvPr id="44" name="Text 40"/>
          <p:cNvSpPr/>
          <p:nvPr/>
        </p:nvSpPr>
        <p:spPr>
          <a:xfrm>
            <a:off x="428625" y="4432306"/>
            <a:ext cx="2851221" cy="392906"/>
          </a:xfrm>
          <a:prstGeom prst="rect">
            <a:avLst/>
          </a:prstGeom>
          <a:noFill/>
          <a:ln/>
        </p:spPr>
        <p:txBody>
          <a:bodyPr wrap="square" lIns="212598" tIns="127508" rIns="212598" bIns="127508" rtlCol="0" anchor="ctr">
            <a:spAutoFit/>
          </a:bodyPr>
          <a:lstStyle/>
          <a:p>
            <a:pPr marL="0" indent="0" algn="l">
              <a:lnSpc>
                <a:spcPts val="1100"/>
              </a:lnSpc>
              <a:buNone/>
            </a:pPr>
            <a:r>
              <a:rPr lang="en-US" sz="784" b="1" dirty="0">
                <a:solidFill>
                  <a:srgbClr val="FFFFFF"/>
                </a:solidFill>
                <a:latin typeface="Open Sans" pitchFamily="34" charset="0"/>
                <a:ea typeface="Open Sans" pitchFamily="34" charset="-122"/>
                <a:cs typeface="Open Sans" pitchFamily="34" charset="-120"/>
              </a:rPr>
              <a:t>15/03/2023</a:t>
            </a:r>
            <a:endParaRPr lang="en-US" sz="784" dirty="0"/>
          </a:p>
        </p:txBody>
      </p:sp>
      <p:sp>
        <p:nvSpPr>
          <p:cNvPr id="45" name="Shape 41"/>
          <p:cNvSpPr/>
          <p:nvPr/>
        </p:nvSpPr>
        <p:spPr>
          <a:xfrm>
            <a:off x="3458440" y="4544820"/>
            <a:ext cx="773311" cy="173236"/>
          </a:xfrm>
          <a:prstGeom prst="rect">
            <a:avLst/>
          </a:prstGeom>
          <a:solidFill>
            <a:srgbClr val="FF9F43">
              <a:alpha val="20000"/>
            </a:srgbClr>
          </a:solidFill>
          <a:ln/>
        </p:spPr>
        <p:txBody>
          <a:bodyPr/>
          <a:lstStyle/>
          <a:p>
            <a:endParaRPr lang="pt-BR"/>
          </a:p>
        </p:txBody>
      </p:sp>
      <p:sp>
        <p:nvSpPr>
          <p:cNvPr id="46" name="Text 42"/>
          <p:cNvSpPr/>
          <p:nvPr/>
        </p:nvSpPr>
        <p:spPr>
          <a:xfrm>
            <a:off x="3458440" y="4544820"/>
            <a:ext cx="773311" cy="173236"/>
          </a:xfrm>
          <a:prstGeom prst="rect">
            <a:avLst/>
          </a:prstGeom>
          <a:noFill/>
          <a:ln/>
        </p:spPr>
        <p:txBody>
          <a:bodyPr wrap="square" lIns="85090" tIns="34036" rIns="85090" bIns="34036" rtlCol="0" anchor="t">
            <a:spAutoFit/>
          </a:bodyPr>
          <a:lstStyle/>
          <a:p>
            <a:pPr marL="0" indent="0" algn="l">
              <a:lnSpc>
                <a:spcPts val="800"/>
              </a:lnSpc>
              <a:buNone/>
            </a:pPr>
            <a:r>
              <a:rPr lang="en-US" sz="584" b="1" dirty="0">
                <a:solidFill>
                  <a:srgbClr val="FF9F43"/>
                </a:solidFill>
                <a:latin typeface="Open Sans" pitchFamily="34" charset="0"/>
                <a:ea typeface="Open Sans" pitchFamily="34" charset="-122"/>
                <a:cs typeface="Open Sans" pitchFamily="34" charset="-120"/>
              </a:rPr>
              <a:t>DATA DO FATO</a:t>
            </a:r>
            <a:endParaRPr lang="en-US" sz="584" dirty="0"/>
          </a:p>
        </p:txBody>
      </p:sp>
      <p:sp>
        <p:nvSpPr>
          <p:cNvPr id="47" name="Text 43"/>
          <p:cNvSpPr/>
          <p:nvPr/>
        </p:nvSpPr>
        <p:spPr>
          <a:xfrm>
            <a:off x="5771676" y="4432306"/>
            <a:ext cx="2943699" cy="392906"/>
          </a:xfrm>
          <a:prstGeom prst="rect">
            <a:avLst/>
          </a:prstGeom>
          <a:noFill/>
          <a:ln/>
        </p:spPr>
        <p:txBody>
          <a:bodyPr wrap="square" lIns="212598" tIns="127508" rIns="212598" bIns="127508" rtlCol="0" anchor="ctr">
            <a:spAutoFit/>
          </a:bodyPr>
          <a:lstStyle/>
          <a:p>
            <a:pPr marL="0" indent="0" algn="l">
              <a:lnSpc>
                <a:spcPts val="1100"/>
              </a:lnSpc>
              <a:buNone/>
            </a:pPr>
            <a:r>
              <a:rPr lang="en-US" sz="834" dirty="0">
                <a:solidFill>
                  <a:srgbClr val="A8B2D1"/>
                </a:solidFill>
                <a:latin typeface="Open Sans" pitchFamily="34" charset="0"/>
                <a:ea typeface="Open Sans" pitchFamily="34" charset="-122"/>
                <a:cs typeface="Open Sans" pitchFamily="34" charset="-120"/>
              </a:rPr>
              <a:t>Evento Danoso</a:t>
            </a:r>
            <a:endParaRPr lang="en-US" sz="834" dirty="0"/>
          </a:p>
        </p:txBody>
      </p:sp>
      <p:sp>
        <p:nvSpPr>
          <p:cNvPr id="48" name="Shape 44"/>
          <p:cNvSpPr/>
          <p:nvPr/>
        </p:nvSpPr>
        <p:spPr>
          <a:xfrm>
            <a:off x="428625" y="4825212"/>
            <a:ext cx="8286750" cy="389334"/>
          </a:xfrm>
          <a:prstGeom prst="rect">
            <a:avLst/>
          </a:prstGeom>
          <a:solidFill>
            <a:srgbClr val="FFFFFF">
              <a:alpha val="5000"/>
            </a:srgbClr>
          </a:solidFill>
          <a:ln/>
        </p:spPr>
        <p:txBody>
          <a:bodyPr/>
          <a:lstStyle/>
          <a:p>
            <a:endParaRPr lang="pt-BR"/>
          </a:p>
        </p:txBody>
      </p:sp>
      <p:pic>
        <p:nvPicPr>
          <p:cNvPr id="49" name="Image 2" descr="preencoded.png"/>
          <p:cNvPicPr>
            <a:picLocks noChangeAspect="1"/>
          </p:cNvPicPr>
          <p:nvPr/>
        </p:nvPicPr>
        <p:blipFill>
          <a:blip r:embed="rId4"/>
          <a:stretch>
            <a:fillRect/>
          </a:stretch>
        </p:blipFill>
        <p:spPr>
          <a:xfrm>
            <a:off x="2097584" y="4957372"/>
            <a:ext cx="112514" cy="128588"/>
          </a:xfrm>
          <a:prstGeom prst="rect">
            <a:avLst/>
          </a:prstGeom>
        </p:spPr>
      </p:pic>
      <p:sp>
        <p:nvSpPr>
          <p:cNvPr id="50" name="Text 45"/>
          <p:cNvSpPr/>
          <p:nvPr/>
        </p:nvSpPr>
        <p:spPr>
          <a:xfrm>
            <a:off x="2281535" y="4932369"/>
            <a:ext cx="3577233" cy="175022"/>
          </a:xfrm>
          <a:prstGeom prst="rect">
            <a:avLst/>
          </a:prstGeom>
          <a:noFill/>
          <a:ln/>
        </p:spPr>
        <p:txBody>
          <a:bodyPr wrap="none" lIns="0" tIns="0" rIns="0" bIns="0" rtlCol="0" anchor="t">
            <a:spAutoFit/>
          </a:bodyPr>
          <a:lstStyle/>
          <a:p>
            <a:pPr marL="0" indent="0" algn="ctr">
              <a:lnSpc>
                <a:spcPts val="1200"/>
              </a:lnSpc>
              <a:buNone/>
            </a:pPr>
            <a:r>
              <a:rPr lang="en-US" sz="942" dirty="0">
                <a:solidFill>
                  <a:srgbClr val="E6F1FF"/>
                </a:solidFill>
                <a:latin typeface="Open Sans" pitchFamily="34" charset="0"/>
                <a:ea typeface="Open Sans" pitchFamily="34" charset="-122"/>
                <a:cs typeface="Open Sans" pitchFamily="34" charset="-120"/>
              </a:rPr>
              <a:t>Ideal para alimentar planilhas e sistemas de gestão (ERP/CPJ)</a:t>
            </a:r>
            <a:endParaRPr lang="en-US" sz="942" dirty="0"/>
          </a:p>
        </p:txBody>
      </p:sp>
      <p:sp>
        <p:nvSpPr>
          <p:cNvPr id="51" name="Text 46"/>
          <p:cNvSpPr/>
          <p:nvPr/>
        </p:nvSpPr>
        <p:spPr>
          <a:xfrm>
            <a:off x="5858768" y="4932369"/>
            <a:ext cx="1157288" cy="175022"/>
          </a:xfrm>
          <a:prstGeom prst="rect">
            <a:avLst/>
          </a:prstGeom>
          <a:noFill/>
          <a:ln/>
        </p:spPr>
        <p:txBody>
          <a:bodyPr wrap="none" lIns="0" tIns="0" rIns="0" bIns="0" rtlCol="0" anchor="t">
            <a:spAutoFit/>
          </a:bodyPr>
          <a:lstStyle/>
          <a:p>
            <a:pPr marL="0" indent="0" algn="ctr">
              <a:lnSpc>
                <a:spcPts val="1200"/>
              </a:lnSpc>
              <a:buNone/>
            </a:pPr>
            <a:r>
              <a:rPr lang="en-US" sz="885" b="1" dirty="0">
                <a:solidFill>
                  <a:srgbClr val="E6F1FF"/>
                </a:solidFill>
                <a:latin typeface="Open Sans" pitchFamily="34" charset="0"/>
                <a:ea typeface="Open Sans" pitchFamily="34" charset="-122"/>
                <a:cs typeface="Open Sans" pitchFamily="34" charset="-120"/>
              </a:rPr>
              <a:t>automaticamente</a:t>
            </a:r>
            <a:endParaRPr lang="en-US" sz="885" dirty="0"/>
          </a:p>
        </p:txBody>
      </p:sp>
      <p:sp>
        <p:nvSpPr>
          <p:cNvPr id="52" name="Text 47"/>
          <p:cNvSpPr/>
          <p:nvPr/>
        </p:nvSpPr>
        <p:spPr>
          <a:xfrm>
            <a:off x="7016055" y="4932369"/>
            <a:ext cx="30361" cy="175022"/>
          </a:xfrm>
          <a:prstGeom prst="rect">
            <a:avLst/>
          </a:prstGeom>
          <a:noFill/>
          <a:ln/>
        </p:spPr>
        <p:txBody>
          <a:bodyPr wrap="none" lIns="0" tIns="0" rIns="0" bIns="0" rtlCol="0" anchor="t">
            <a:spAutoFit/>
          </a:bodyPr>
          <a:lstStyle/>
          <a:p>
            <a:pPr marL="0" indent="0" algn="ctr">
              <a:lnSpc>
                <a:spcPts val="1200"/>
              </a:lnSpc>
              <a:buNone/>
            </a:pPr>
            <a:r>
              <a:rPr lang="en-US" sz="942" dirty="0">
                <a:solidFill>
                  <a:srgbClr val="E6F1FF"/>
                </a:solidFill>
                <a:latin typeface="Open Sans" pitchFamily="34" charset="0"/>
                <a:ea typeface="Open Sans" pitchFamily="34" charset="-122"/>
                <a:cs typeface="Open Sans" pitchFamily="34" charset="-120"/>
              </a:rPr>
              <a:t>.</a:t>
            </a:r>
            <a:endParaRPr lang="en-US" sz="942"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name="Slide 79">
    <p:spTree>
      <p:nvGrpSpPr>
        <p:cNvPr id="1" name=""/>
        <p:cNvGrpSpPr/>
        <p:nvPr/>
      </p:nvGrpSpPr>
      <p:grpSpPr>
        <a:xfrm>
          <a:off x="0" y="0"/>
          <a:ext cx="0" cy="0"/>
          <a:chOff x="0" y="0"/>
          <a:chExt cx="0" cy="0"/>
        </a:xfrm>
      </p:grpSpPr>
      <p:sp>
        <p:nvSpPr>
          <p:cNvPr id="3" name="Shape 0"/>
          <p:cNvSpPr/>
          <p:nvPr/>
        </p:nvSpPr>
        <p:spPr>
          <a:xfrm>
            <a:off x="428625" y="428625"/>
            <a:ext cx="8286750" cy="716161"/>
          </a:xfrm>
          <a:prstGeom prst="rect">
            <a:avLst/>
          </a:prstGeom>
          <a:solidFill>
            <a:srgbClr val="000000">
              <a:alpha val="0"/>
            </a:srgbClr>
          </a:solidFill>
          <a:ln/>
        </p:spPr>
        <p:txBody>
          <a:bodyPr/>
          <a:lstStyle/>
          <a:p>
            <a:endParaRPr lang="pt-BR"/>
          </a:p>
        </p:txBody>
      </p:sp>
      <p:sp>
        <p:nvSpPr>
          <p:cNvPr id="4" name="Shape 1"/>
          <p:cNvSpPr/>
          <p:nvPr/>
        </p:nvSpPr>
        <p:spPr>
          <a:xfrm>
            <a:off x="428625" y="428625"/>
            <a:ext cx="28575" cy="716161"/>
          </a:xfrm>
          <a:prstGeom prst="rect">
            <a:avLst/>
          </a:prstGeom>
          <a:solidFill>
            <a:srgbClr val="64FFDA"/>
          </a:solidFill>
          <a:ln/>
        </p:spPr>
        <p:txBody>
          <a:bodyPr/>
          <a:lstStyle/>
          <a:p>
            <a:endParaRPr lang="pt-BR"/>
          </a:p>
        </p:txBody>
      </p:sp>
      <p:sp>
        <p:nvSpPr>
          <p:cNvPr id="5" name="Text 2"/>
          <p:cNvSpPr/>
          <p:nvPr/>
        </p:nvSpPr>
        <p:spPr>
          <a:xfrm>
            <a:off x="571500" y="428625"/>
            <a:ext cx="8143875" cy="417909"/>
          </a:xfrm>
          <a:prstGeom prst="rect">
            <a:avLst/>
          </a:prstGeom>
          <a:noFill/>
          <a:ln/>
        </p:spPr>
        <p:txBody>
          <a:bodyPr wrap="none" lIns="0" tIns="0" rIns="0" bIns="0" rtlCol="0" anchor="t">
            <a:spAutoFit/>
          </a:bodyPr>
          <a:lstStyle/>
          <a:p>
            <a:pPr marL="0" indent="0" algn="l">
              <a:lnSpc>
                <a:spcPts val="3200"/>
              </a:lnSpc>
              <a:buNone/>
            </a:pPr>
            <a:r>
              <a:rPr lang="en-US" sz="2436" b="1" dirty="0">
                <a:solidFill>
                  <a:srgbClr val="E6F1FF"/>
                </a:solidFill>
                <a:latin typeface="Montserrat" pitchFamily="34" charset="0"/>
                <a:ea typeface="Montserrat" pitchFamily="34" charset="-122"/>
                <a:cs typeface="Montserrat" pitchFamily="34" charset="-120"/>
              </a:rPr>
              <a:t>REDAÇÃO DE PEÇAS</a:t>
            </a:r>
            <a:endParaRPr lang="en-US" sz="2436" dirty="0"/>
          </a:p>
        </p:txBody>
      </p:sp>
      <p:sp>
        <p:nvSpPr>
          <p:cNvPr id="6" name="Text 3"/>
          <p:cNvSpPr/>
          <p:nvPr/>
        </p:nvSpPr>
        <p:spPr>
          <a:xfrm>
            <a:off x="571500" y="917972"/>
            <a:ext cx="8143875" cy="226814"/>
          </a:xfrm>
          <a:prstGeom prst="rect">
            <a:avLst/>
          </a:prstGeom>
          <a:noFill/>
          <a:ln/>
        </p:spPr>
        <p:txBody>
          <a:bodyPr wrap="none" lIns="0" tIns="0" rIns="0" bIns="0" rtlCol="0" anchor="t">
            <a:spAutoFit/>
          </a:bodyPr>
          <a:lstStyle/>
          <a:p>
            <a:pPr marL="0" indent="0" algn="l">
              <a:lnSpc>
                <a:spcPts val="1600"/>
              </a:lnSpc>
              <a:buNone/>
            </a:pPr>
            <a:r>
              <a:rPr lang="en-US" sz="1269" dirty="0">
                <a:solidFill>
                  <a:srgbClr val="64FFDA"/>
                </a:solidFill>
                <a:latin typeface="Roboto Mono" pitchFamily="34" charset="0"/>
                <a:ea typeface="Roboto Mono" pitchFamily="34" charset="-122"/>
                <a:cs typeface="Roboto Mono" pitchFamily="34" charset="-120"/>
              </a:rPr>
              <a:t>Acelerando a Produção Intelectual</a:t>
            </a:r>
            <a:endParaRPr lang="en-US" sz="1269" dirty="0"/>
          </a:p>
        </p:txBody>
      </p:sp>
      <p:sp>
        <p:nvSpPr>
          <p:cNvPr id="7" name="Shape 4"/>
          <p:cNvSpPr/>
          <p:nvPr/>
        </p:nvSpPr>
        <p:spPr>
          <a:xfrm>
            <a:off x="428625" y="1598916"/>
            <a:ext cx="2775347" cy="750094"/>
          </a:xfrm>
          <a:prstGeom prst="rect">
            <a:avLst/>
          </a:prstGeom>
          <a:solidFill>
            <a:srgbClr val="FFFFFF">
              <a:alpha val="3000"/>
            </a:srgbClr>
          </a:solidFill>
          <a:ln/>
        </p:spPr>
        <p:txBody>
          <a:bodyPr/>
          <a:lstStyle/>
          <a:p>
            <a:endParaRPr lang="pt-BR"/>
          </a:p>
        </p:txBody>
      </p:sp>
      <p:sp>
        <p:nvSpPr>
          <p:cNvPr id="8" name="Shape 5"/>
          <p:cNvSpPr/>
          <p:nvPr/>
        </p:nvSpPr>
        <p:spPr>
          <a:xfrm>
            <a:off x="428625" y="1598916"/>
            <a:ext cx="28575" cy="750094"/>
          </a:xfrm>
          <a:prstGeom prst="rect">
            <a:avLst/>
          </a:prstGeom>
          <a:solidFill>
            <a:srgbClr val="FFCE56"/>
          </a:solidFill>
          <a:ln/>
        </p:spPr>
        <p:txBody>
          <a:bodyPr/>
          <a:lstStyle/>
          <a:p>
            <a:endParaRPr lang="pt-BR"/>
          </a:p>
        </p:txBody>
      </p:sp>
      <p:sp>
        <p:nvSpPr>
          <p:cNvPr id="9" name="Shape 6"/>
          <p:cNvSpPr/>
          <p:nvPr/>
        </p:nvSpPr>
        <p:spPr>
          <a:xfrm>
            <a:off x="571500" y="1795369"/>
            <a:ext cx="357188" cy="357188"/>
          </a:xfrm>
          <a:prstGeom prst="ellipse">
            <a:avLst/>
          </a:prstGeom>
          <a:solidFill>
            <a:srgbClr val="0A192F">
              <a:alpha val="50000"/>
            </a:srgbClr>
          </a:solidFill>
          <a:ln w="18288">
            <a:solidFill>
              <a:srgbClr val="FFCE56"/>
            </a:solidFill>
            <a:prstDash val="solid"/>
          </a:ln>
        </p:spPr>
        <p:txBody>
          <a:bodyPr/>
          <a:lstStyle/>
          <a:p>
            <a:endParaRPr lang="pt-BR"/>
          </a:p>
        </p:txBody>
      </p:sp>
      <p:pic>
        <p:nvPicPr>
          <p:cNvPr id="10" name="Image 1" descr="preencoded.png"/>
          <p:cNvPicPr>
            <a:picLocks noChangeAspect="1"/>
          </p:cNvPicPr>
          <p:nvPr/>
        </p:nvPicPr>
        <p:blipFill>
          <a:blip r:embed="rId3"/>
          <a:stretch>
            <a:fillRect/>
          </a:stretch>
        </p:blipFill>
        <p:spPr>
          <a:xfrm>
            <a:off x="696516" y="1902526"/>
            <a:ext cx="107156" cy="142875"/>
          </a:xfrm>
          <a:prstGeom prst="rect">
            <a:avLst/>
          </a:prstGeom>
        </p:spPr>
      </p:pic>
      <p:sp>
        <p:nvSpPr>
          <p:cNvPr id="11" name="Text 7"/>
          <p:cNvSpPr/>
          <p:nvPr/>
        </p:nvSpPr>
        <p:spPr>
          <a:xfrm>
            <a:off x="1071563" y="1741791"/>
            <a:ext cx="1989534" cy="157163"/>
          </a:xfrm>
          <a:prstGeom prst="rect">
            <a:avLst/>
          </a:prstGeom>
          <a:noFill/>
          <a:ln/>
        </p:spPr>
        <p:txBody>
          <a:bodyPr wrap="none" lIns="0" tIns="0" rIns="0" bIns="0" rtlCol="0" anchor="t">
            <a:spAutoFit/>
          </a:bodyPr>
          <a:lstStyle/>
          <a:p>
            <a:pPr marL="0" indent="0" algn="l">
              <a:lnSpc>
                <a:spcPts val="1200"/>
              </a:lnSpc>
              <a:buNone/>
            </a:pPr>
            <a:r>
              <a:rPr lang="en-US" sz="885" b="1" dirty="0">
                <a:solidFill>
                  <a:srgbClr val="E6F1FF"/>
                </a:solidFill>
                <a:latin typeface="Montserrat" pitchFamily="34" charset="0"/>
                <a:ea typeface="Montserrat" pitchFamily="34" charset="-122"/>
                <a:cs typeface="Montserrat" pitchFamily="34" charset="-120"/>
              </a:rPr>
              <a:t>1. Ideação</a:t>
            </a:r>
            <a:endParaRPr lang="en-US" sz="885" dirty="0"/>
          </a:p>
        </p:txBody>
      </p:sp>
      <p:sp>
        <p:nvSpPr>
          <p:cNvPr id="12" name="Text 8"/>
          <p:cNvSpPr/>
          <p:nvPr/>
        </p:nvSpPr>
        <p:spPr>
          <a:xfrm>
            <a:off x="1071563" y="1934673"/>
            <a:ext cx="1989534" cy="271463"/>
          </a:xfrm>
          <a:prstGeom prst="rect">
            <a:avLst/>
          </a:prstGeom>
          <a:noFill/>
          <a:ln/>
        </p:spPr>
        <p:txBody>
          <a:bodyPr wrap="square" lIns="0" tIns="0" rIns="0" bIns="0" rtlCol="0" anchor="t">
            <a:spAutoFit/>
          </a:bodyPr>
          <a:lstStyle/>
          <a:p>
            <a:pPr marL="0" indent="0" algn="l">
              <a:lnSpc>
                <a:spcPts val="900"/>
              </a:lnSpc>
              <a:buNone/>
            </a:pPr>
            <a:r>
              <a:rPr lang="en-US" sz="727" dirty="0">
                <a:solidFill>
                  <a:srgbClr val="A8B2D1"/>
                </a:solidFill>
                <a:latin typeface="Open Sans" pitchFamily="34" charset="0"/>
                <a:ea typeface="Open Sans" pitchFamily="34" charset="-122"/>
                <a:cs typeface="Open Sans" pitchFamily="34" charset="-120"/>
              </a:rPr>
              <a:t>Brainstorming de teses e argumentos jurídicos.</a:t>
            </a:r>
            <a:endParaRPr lang="en-US" sz="727" dirty="0"/>
          </a:p>
        </p:txBody>
      </p:sp>
      <p:sp>
        <p:nvSpPr>
          <p:cNvPr id="13" name="Shape 9"/>
          <p:cNvSpPr/>
          <p:nvPr/>
        </p:nvSpPr>
        <p:spPr>
          <a:xfrm>
            <a:off x="428625" y="2563323"/>
            <a:ext cx="2775347" cy="642938"/>
          </a:xfrm>
          <a:prstGeom prst="rect">
            <a:avLst/>
          </a:prstGeom>
          <a:solidFill>
            <a:srgbClr val="FFFFFF">
              <a:alpha val="3000"/>
            </a:srgbClr>
          </a:solidFill>
          <a:ln/>
        </p:spPr>
        <p:txBody>
          <a:bodyPr/>
          <a:lstStyle/>
          <a:p>
            <a:endParaRPr lang="pt-BR"/>
          </a:p>
        </p:txBody>
      </p:sp>
      <p:sp>
        <p:nvSpPr>
          <p:cNvPr id="14" name="Shape 10"/>
          <p:cNvSpPr/>
          <p:nvPr/>
        </p:nvSpPr>
        <p:spPr>
          <a:xfrm>
            <a:off x="428625" y="2563323"/>
            <a:ext cx="28575" cy="642938"/>
          </a:xfrm>
          <a:prstGeom prst="rect">
            <a:avLst/>
          </a:prstGeom>
          <a:solidFill>
            <a:srgbClr val="64FFDA"/>
          </a:solidFill>
          <a:ln/>
        </p:spPr>
        <p:txBody>
          <a:bodyPr/>
          <a:lstStyle/>
          <a:p>
            <a:endParaRPr lang="pt-BR"/>
          </a:p>
        </p:txBody>
      </p:sp>
      <p:sp>
        <p:nvSpPr>
          <p:cNvPr id="15" name="Shape 11"/>
          <p:cNvSpPr/>
          <p:nvPr/>
        </p:nvSpPr>
        <p:spPr>
          <a:xfrm>
            <a:off x="571500" y="2706198"/>
            <a:ext cx="357188" cy="357188"/>
          </a:xfrm>
          <a:prstGeom prst="ellipse">
            <a:avLst/>
          </a:prstGeom>
          <a:solidFill>
            <a:srgbClr val="0A192F">
              <a:alpha val="50000"/>
            </a:srgbClr>
          </a:solidFill>
          <a:ln w="18288">
            <a:solidFill>
              <a:srgbClr val="64FFDA"/>
            </a:solidFill>
            <a:prstDash val="solid"/>
          </a:ln>
        </p:spPr>
        <p:txBody>
          <a:bodyPr/>
          <a:lstStyle/>
          <a:p>
            <a:endParaRPr lang="pt-BR"/>
          </a:p>
        </p:txBody>
      </p:sp>
      <p:pic>
        <p:nvPicPr>
          <p:cNvPr id="16" name="Image 2" descr="preencoded.png"/>
          <p:cNvPicPr>
            <a:picLocks noChangeAspect="1"/>
          </p:cNvPicPr>
          <p:nvPr/>
        </p:nvPicPr>
        <p:blipFill>
          <a:blip r:embed="rId4"/>
          <a:stretch>
            <a:fillRect/>
          </a:stretch>
        </p:blipFill>
        <p:spPr>
          <a:xfrm>
            <a:off x="678656" y="2813354"/>
            <a:ext cx="142875" cy="142875"/>
          </a:xfrm>
          <a:prstGeom prst="rect">
            <a:avLst/>
          </a:prstGeom>
        </p:spPr>
      </p:pic>
      <p:sp>
        <p:nvSpPr>
          <p:cNvPr id="17" name="Text 12"/>
          <p:cNvSpPr/>
          <p:nvPr/>
        </p:nvSpPr>
        <p:spPr>
          <a:xfrm>
            <a:off x="1071563" y="2720485"/>
            <a:ext cx="1835944" cy="157163"/>
          </a:xfrm>
          <a:prstGeom prst="rect">
            <a:avLst/>
          </a:prstGeom>
          <a:noFill/>
          <a:ln/>
        </p:spPr>
        <p:txBody>
          <a:bodyPr wrap="none" lIns="0" tIns="0" rIns="0" bIns="0" rtlCol="0" anchor="t">
            <a:spAutoFit/>
          </a:bodyPr>
          <a:lstStyle/>
          <a:p>
            <a:pPr marL="0" indent="0" algn="l">
              <a:lnSpc>
                <a:spcPts val="1200"/>
              </a:lnSpc>
              <a:buNone/>
            </a:pPr>
            <a:r>
              <a:rPr lang="en-US" sz="885" b="1" dirty="0">
                <a:solidFill>
                  <a:srgbClr val="E6F1FF"/>
                </a:solidFill>
                <a:latin typeface="Montserrat" pitchFamily="34" charset="0"/>
                <a:ea typeface="Montserrat" pitchFamily="34" charset="-122"/>
                <a:cs typeface="Montserrat" pitchFamily="34" charset="-120"/>
              </a:rPr>
              <a:t>2. Minuta</a:t>
            </a:r>
            <a:endParaRPr lang="en-US" sz="885" dirty="0"/>
          </a:p>
        </p:txBody>
      </p:sp>
      <p:sp>
        <p:nvSpPr>
          <p:cNvPr id="18" name="Text 13"/>
          <p:cNvSpPr/>
          <p:nvPr/>
        </p:nvSpPr>
        <p:spPr>
          <a:xfrm>
            <a:off x="1071563" y="2913366"/>
            <a:ext cx="1835944" cy="135731"/>
          </a:xfrm>
          <a:prstGeom prst="rect">
            <a:avLst/>
          </a:prstGeom>
          <a:noFill/>
          <a:ln/>
        </p:spPr>
        <p:txBody>
          <a:bodyPr wrap="none" lIns="0" tIns="0" rIns="0" bIns="0" rtlCol="0" anchor="t">
            <a:spAutoFit/>
          </a:bodyPr>
          <a:lstStyle/>
          <a:p>
            <a:pPr marL="0" indent="0" algn="l">
              <a:lnSpc>
                <a:spcPts val="900"/>
              </a:lnSpc>
              <a:buNone/>
            </a:pPr>
            <a:r>
              <a:rPr lang="en-US" sz="727" dirty="0">
                <a:solidFill>
                  <a:srgbClr val="A8B2D1"/>
                </a:solidFill>
                <a:latin typeface="Open Sans" pitchFamily="34" charset="0"/>
                <a:ea typeface="Open Sans" pitchFamily="34" charset="-122"/>
                <a:cs typeface="Open Sans" pitchFamily="34" charset="-120"/>
              </a:rPr>
              <a:t>Geração do esqueleto e rascunho inicial.</a:t>
            </a:r>
            <a:endParaRPr lang="en-US" sz="727" dirty="0"/>
          </a:p>
        </p:txBody>
      </p:sp>
      <p:sp>
        <p:nvSpPr>
          <p:cNvPr id="19" name="Shape 14"/>
          <p:cNvSpPr/>
          <p:nvPr/>
        </p:nvSpPr>
        <p:spPr>
          <a:xfrm>
            <a:off x="428625" y="3420573"/>
            <a:ext cx="2775347" cy="642938"/>
          </a:xfrm>
          <a:prstGeom prst="rect">
            <a:avLst/>
          </a:prstGeom>
          <a:solidFill>
            <a:srgbClr val="FFFFFF">
              <a:alpha val="3000"/>
            </a:srgbClr>
          </a:solidFill>
          <a:ln/>
        </p:spPr>
        <p:txBody>
          <a:bodyPr/>
          <a:lstStyle/>
          <a:p>
            <a:endParaRPr lang="pt-BR"/>
          </a:p>
        </p:txBody>
      </p:sp>
      <p:sp>
        <p:nvSpPr>
          <p:cNvPr id="20" name="Shape 15"/>
          <p:cNvSpPr/>
          <p:nvPr/>
        </p:nvSpPr>
        <p:spPr>
          <a:xfrm>
            <a:off x="428625" y="3420573"/>
            <a:ext cx="28575" cy="642938"/>
          </a:xfrm>
          <a:prstGeom prst="rect">
            <a:avLst/>
          </a:prstGeom>
          <a:solidFill>
            <a:srgbClr val="4285F4"/>
          </a:solidFill>
          <a:ln/>
        </p:spPr>
        <p:txBody>
          <a:bodyPr/>
          <a:lstStyle/>
          <a:p>
            <a:endParaRPr lang="pt-BR"/>
          </a:p>
        </p:txBody>
      </p:sp>
      <p:sp>
        <p:nvSpPr>
          <p:cNvPr id="21" name="Shape 16"/>
          <p:cNvSpPr/>
          <p:nvPr/>
        </p:nvSpPr>
        <p:spPr>
          <a:xfrm>
            <a:off x="571500" y="3563448"/>
            <a:ext cx="357188" cy="357188"/>
          </a:xfrm>
          <a:prstGeom prst="ellipse">
            <a:avLst/>
          </a:prstGeom>
          <a:solidFill>
            <a:srgbClr val="0A192F">
              <a:alpha val="50000"/>
            </a:srgbClr>
          </a:solidFill>
          <a:ln w="18288">
            <a:solidFill>
              <a:srgbClr val="4285F4"/>
            </a:solidFill>
            <a:prstDash val="solid"/>
          </a:ln>
        </p:spPr>
        <p:txBody>
          <a:bodyPr/>
          <a:lstStyle/>
          <a:p>
            <a:endParaRPr lang="pt-BR"/>
          </a:p>
        </p:txBody>
      </p:sp>
      <p:pic>
        <p:nvPicPr>
          <p:cNvPr id="22" name="Image 3" descr="preencoded.png"/>
          <p:cNvPicPr>
            <a:picLocks noChangeAspect="1"/>
          </p:cNvPicPr>
          <p:nvPr/>
        </p:nvPicPr>
        <p:blipFill>
          <a:blip r:embed="rId5"/>
          <a:stretch>
            <a:fillRect/>
          </a:stretch>
        </p:blipFill>
        <p:spPr>
          <a:xfrm>
            <a:off x="678656" y="3670604"/>
            <a:ext cx="142875" cy="142875"/>
          </a:xfrm>
          <a:prstGeom prst="rect">
            <a:avLst/>
          </a:prstGeom>
        </p:spPr>
      </p:pic>
      <p:sp>
        <p:nvSpPr>
          <p:cNvPr id="23" name="Text 17"/>
          <p:cNvSpPr/>
          <p:nvPr/>
        </p:nvSpPr>
        <p:spPr>
          <a:xfrm>
            <a:off x="1071563" y="3577735"/>
            <a:ext cx="1753791" cy="157163"/>
          </a:xfrm>
          <a:prstGeom prst="rect">
            <a:avLst/>
          </a:prstGeom>
          <a:noFill/>
          <a:ln/>
        </p:spPr>
        <p:txBody>
          <a:bodyPr wrap="none" lIns="0" tIns="0" rIns="0" bIns="0" rtlCol="0" anchor="t">
            <a:spAutoFit/>
          </a:bodyPr>
          <a:lstStyle/>
          <a:p>
            <a:pPr marL="0" indent="0" algn="l">
              <a:lnSpc>
                <a:spcPts val="1200"/>
              </a:lnSpc>
              <a:buNone/>
            </a:pPr>
            <a:r>
              <a:rPr lang="en-US" sz="885" b="1" dirty="0">
                <a:solidFill>
                  <a:srgbClr val="E6F1FF"/>
                </a:solidFill>
                <a:latin typeface="Montserrat" pitchFamily="34" charset="0"/>
                <a:ea typeface="Montserrat" pitchFamily="34" charset="-122"/>
                <a:cs typeface="Montserrat" pitchFamily="34" charset="-120"/>
              </a:rPr>
              <a:t>3. Revisão</a:t>
            </a:r>
            <a:endParaRPr lang="en-US" sz="885" dirty="0"/>
          </a:p>
        </p:txBody>
      </p:sp>
      <p:sp>
        <p:nvSpPr>
          <p:cNvPr id="24" name="Text 18"/>
          <p:cNvSpPr/>
          <p:nvPr/>
        </p:nvSpPr>
        <p:spPr>
          <a:xfrm>
            <a:off x="1071563" y="3770616"/>
            <a:ext cx="1753791" cy="135731"/>
          </a:xfrm>
          <a:prstGeom prst="rect">
            <a:avLst/>
          </a:prstGeom>
          <a:noFill/>
          <a:ln/>
        </p:spPr>
        <p:txBody>
          <a:bodyPr wrap="none" lIns="0" tIns="0" rIns="0" bIns="0" rtlCol="0" anchor="t">
            <a:spAutoFit/>
          </a:bodyPr>
          <a:lstStyle/>
          <a:p>
            <a:pPr marL="0" indent="0" algn="l">
              <a:lnSpc>
                <a:spcPts val="900"/>
              </a:lnSpc>
              <a:buNone/>
            </a:pPr>
            <a:r>
              <a:rPr lang="en-US" sz="727" dirty="0">
                <a:solidFill>
                  <a:srgbClr val="A8B2D1"/>
                </a:solidFill>
                <a:latin typeface="Open Sans" pitchFamily="34" charset="0"/>
                <a:ea typeface="Open Sans" pitchFamily="34" charset="-122"/>
                <a:cs typeface="Open Sans" pitchFamily="34" charset="-120"/>
              </a:rPr>
              <a:t>Polimento de tom, coesão e gramática.</a:t>
            </a:r>
            <a:endParaRPr lang="en-US" sz="727" dirty="0"/>
          </a:p>
        </p:txBody>
      </p:sp>
      <p:sp>
        <p:nvSpPr>
          <p:cNvPr id="25" name="Shape 19"/>
          <p:cNvSpPr/>
          <p:nvPr/>
        </p:nvSpPr>
        <p:spPr>
          <a:xfrm>
            <a:off x="3561159" y="1430536"/>
            <a:ext cx="5154216" cy="2801382"/>
          </a:xfrm>
          <a:prstGeom prst="rect">
            <a:avLst/>
          </a:prstGeom>
          <a:solidFill>
            <a:srgbClr val="E6F1FF"/>
          </a:solidFill>
          <a:ln/>
        </p:spPr>
        <p:txBody>
          <a:bodyPr/>
          <a:lstStyle/>
          <a:p>
            <a:endParaRPr lang="pt-BR"/>
          </a:p>
        </p:txBody>
      </p:sp>
      <p:sp>
        <p:nvSpPr>
          <p:cNvPr id="26" name="Shape 20"/>
          <p:cNvSpPr/>
          <p:nvPr/>
        </p:nvSpPr>
        <p:spPr>
          <a:xfrm>
            <a:off x="3561159" y="1430536"/>
            <a:ext cx="5154216" cy="305395"/>
          </a:xfrm>
          <a:prstGeom prst="rect">
            <a:avLst/>
          </a:prstGeom>
          <a:solidFill>
            <a:srgbClr val="F0F4F8"/>
          </a:solidFill>
          <a:ln/>
        </p:spPr>
        <p:txBody>
          <a:bodyPr/>
          <a:lstStyle/>
          <a:p>
            <a:endParaRPr lang="pt-BR"/>
          </a:p>
        </p:txBody>
      </p:sp>
      <p:sp>
        <p:nvSpPr>
          <p:cNvPr id="27" name="Shape 21"/>
          <p:cNvSpPr/>
          <p:nvPr/>
        </p:nvSpPr>
        <p:spPr>
          <a:xfrm>
            <a:off x="3561159" y="1728788"/>
            <a:ext cx="5154216" cy="7144"/>
          </a:xfrm>
          <a:prstGeom prst="rect">
            <a:avLst/>
          </a:prstGeom>
          <a:solidFill>
            <a:srgbClr val="D1D9E6"/>
          </a:solidFill>
          <a:ln/>
        </p:spPr>
        <p:txBody>
          <a:bodyPr/>
          <a:lstStyle/>
          <a:p>
            <a:endParaRPr lang="pt-BR"/>
          </a:p>
        </p:txBody>
      </p:sp>
      <p:pic>
        <p:nvPicPr>
          <p:cNvPr id="28" name="Image 4" descr="preencoded.png"/>
          <p:cNvPicPr>
            <a:picLocks noChangeAspect="1"/>
          </p:cNvPicPr>
          <p:nvPr/>
        </p:nvPicPr>
        <p:blipFill>
          <a:blip r:embed="rId6"/>
          <a:stretch>
            <a:fillRect/>
          </a:stretch>
        </p:blipFill>
        <p:spPr>
          <a:xfrm>
            <a:off x="3704034" y="1501973"/>
            <a:ext cx="85725" cy="155377"/>
          </a:xfrm>
          <a:prstGeom prst="rect">
            <a:avLst/>
          </a:prstGeom>
        </p:spPr>
      </p:pic>
      <p:pic>
        <p:nvPicPr>
          <p:cNvPr id="29" name="Image 5" descr="preencoded.png"/>
          <p:cNvPicPr>
            <a:picLocks noChangeAspect="1"/>
          </p:cNvPicPr>
          <p:nvPr/>
        </p:nvPicPr>
        <p:blipFill>
          <a:blip r:embed="rId7"/>
          <a:stretch>
            <a:fillRect/>
          </a:stretch>
        </p:blipFill>
        <p:spPr>
          <a:xfrm>
            <a:off x="3896916" y="1501973"/>
            <a:ext cx="85725" cy="155377"/>
          </a:xfrm>
          <a:prstGeom prst="rect">
            <a:avLst/>
          </a:prstGeom>
        </p:spPr>
      </p:pic>
      <p:pic>
        <p:nvPicPr>
          <p:cNvPr id="30" name="Image 6" descr="preencoded.png"/>
          <p:cNvPicPr>
            <a:picLocks noChangeAspect="1"/>
          </p:cNvPicPr>
          <p:nvPr/>
        </p:nvPicPr>
        <p:blipFill>
          <a:blip r:embed="rId8"/>
          <a:stretch>
            <a:fillRect/>
          </a:stretch>
        </p:blipFill>
        <p:spPr>
          <a:xfrm>
            <a:off x="4089797" y="1501973"/>
            <a:ext cx="100013" cy="155377"/>
          </a:xfrm>
          <a:prstGeom prst="rect">
            <a:avLst/>
          </a:prstGeom>
        </p:spPr>
      </p:pic>
      <p:pic>
        <p:nvPicPr>
          <p:cNvPr id="31" name="Image 7" descr="preencoded.png"/>
          <p:cNvPicPr>
            <a:picLocks noChangeAspect="1"/>
          </p:cNvPicPr>
          <p:nvPr/>
        </p:nvPicPr>
        <p:blipFill>
          <a:blip r:embed="rId9"/>
          <a:stretch>
            <a:fillRect/>
          </a:stretch>
        </p:blipFill>
        <p:spPr>
          <a:xfrm>
            <a:off x="4296966" y="1501973"/>
            <a:ext cx="100013" cy="155377"/>
          </a:xfrm>
          <a:prstGeom prst="rect">
            <a:avLst/>
          </a:prstGeom>
        </p:spPr>
      </p:pic>
      <p:pic>
        <p:nvPicPr>
          <p:cNvPr id="32" name="Image 8" descr="preencoded.png"/>
          <p:cNvPicPr>
            <a:picLocks noChangeAspect="1"/>
          </p:cNvPicPr>
          <p:nvPr/>
        </p:nvPicPr>
        <p:blipFill>
          <a:blip r:embed="rId10"/>
          <a:stretch>
            <a:fillRect/>
          </a:stretch>
        </p:blipFill>
        <p:spPr>
          <a:xfrm>
            <a:off x="7959923" y="1501973"/>
            <a:ext cx="142875" cy="155377"/>
          </a:xfrm>
          <a:prstGeom prst="rect">
            <a:avLst/>
          </a:prstGeom>
        </p:spPr>
      </p:pic>
      <p:sp>
        <p:nvSpPr>
          <p:cNvPr id="33" name="Text 22"/>
          <p:cNvSpPr/>
          <p:nvPr/>
        </p:nvSpPr>
        <p:spPr>
          <a:xfrm>
            <a:off x="8209955" y="1501973"/>
            <a:ext cx="362545" cy="155377"/>
          </a:xfrm>
          <a:prstGeom prst="rect">
            <a:avLst/>
          </a:prstGeom>
          <a:noFill/>
          <a:ln/>
        </p:spPr>
        <p:txBody>
          <a:bodyPr wrap="none" lIns="0" tIns="0" rIns="0" bIns="0" rtlCol="0" anchor="t">
            <a:spAutoFit/>
          </a:bodyPr>
          <a:lstStyle/>
          <a:p>
            <a:pPr marL="0" indent="0" algn="l">
              <a:lnSpc>
                <a:spcPts val="1100"/>
              </a:lnSpc>
              <a:buNone/>
            </a:pPr>
            <a:r>
              <a:rPr lang="en-US" sz="834" dirty="0">
                <a:solidFill>
                  <a:srgbClr val="555555"/>
                </a:solidFill>
                <a:latin typeface="Open Sans" pitchFamily="34" charset="0"/>
                <a:ea typeface="Open Sans" pitchFamily="34" charset="-122"/>
                <a:cs typeface="Open Sans" pitchFamily="34" charset="-120"/>
              </a:rPr>
              <a:t>Copilot</a:t>
            </a:r>
            <a:endParaRPr lang="en-US" sz="834" dirty="0"/>
          </a:p>
        </p:txBody>
      </p:sp>
      <p:sp>
        <p:nvSpPr>
          <p:cNvPr id="34" name="Text 23"/>
          <p:cNvSpPr/>
          <p:nvPr/>
        </p:nvSpPr>
        <p:spPr>
          <a:xfrm>
            <a:off x="3846909" y="2014538"/>
            <a:ext cx="4582716" cy="360034"/>
          </a:xfrm>
          <a:prstGeom prst="rect">
            <a:avLst/>
          </a:prstGeom>
          <a:noFill/>
          <a:ln/>
        </p:spPr>
        <p:txBody>
          <a:bodyPr wrap="square" lIns="0" tIns="0" rIns="0" bIns="0" rtlCol="0" anchor="t">
            <a:spAutoFit/>
          </a:bodyPr>
          <a:lstStyle/>
          <a:p>
            <a:pPr marL="0" indent="0" algn="l">
              <a:lnSpc>
                <a:spcPts val="1400"/>
              </a:lnSpc>
              <a:buNone/>
            </a:pPr>
            <a:r>
              <a:rPr lang="en-US" sz="683" b="1" dirty="0">
                <a:solidFill>
                  <a:srgbClr val="333333"/>
                </a:solidFill>
                <a:latin typeface="Merriweather" pitchFamily="34" charset="0"/>
                <a:ea typeface="Merriweather" pitchFamily="34" charset="-122"/>
                <a:cs typeface="Merriweather" pitchFamily="34" charset="-120"/>
              </a:rPr>
              <a:t>DOS FATOS</a:t>
            </a:r>
            <a:r>
              <a:rPr lang="en-US" sz="727" dirty="0">
                <a:solidFill>
                  <a:srgbClr val="333333"/>
                </a:solidFill>
                <a:latin typeface="Merriweather" pitchFamily="34" charset="0"/>
                <a:ea typeface="Merriweather" pitchFamily="34" charset="-122"/>
                <a:cs typeface="Merriweather" pitchFamily="34" charset="-120"/>
              </a:rPr>
              <a:t>
O Requerente firmou contrato de prestação de serviços em 10/01/2023...</a:t>
            </a:r>
            <a:endParaRPr lang="en-US" sz="727" dirty="0"/>
          </a:p>
        </p:txBody>
      </p:sp>
      <p:sp>
        <p:nvSpPr>
          <p:cNvPr id="35" name="Shape 24"/>
          <p:cNvSpPr/>
          <p:nvPr/>
        </p:nvSpPr>
        <p:spPr>
          <a:xfrm>
            <a:off x="3846909" y="2517446"/>
            <a:ext cx="4582716" cy="955811"/>
          </a:xfrm>
          <a:prstGeom prst="rect">
            <a:avLst/>
          </a:prstGeom>
          <a:solidFill>
            <a:srgbClr val="64FFDA">
              <a:alpha val="20000"/>
            </a:srgbClr>
          </a:solidFill>
          <a:ln/>
        </p:spPr>
        <p:txBody>
          <a:bodyPr/>
          <a:lstStyle/>
          <a:p>
            <a:endParaRPr lang="pt-BR"/>
          </a:p>
        </p:txBody>
      </p:sp>
      <p:sp>
        <p:nvSpPr>
          <p:cNvPr id="36" name="Shape 25"/>
          <p:cNvSpPr/>
          <p:nvPr/>
        </p:nvSpPr>
        <p:spPr>
          <a:xfrm>
            <a:off x="3846909" y="2517446"/>
            <a:ext cx="21431" cy="955811"/>
          </a:xfrm>
          <a:prstGeom prst="rect">
            <a:avLst/>
          </a:prstGeom>
          <a:solidFill>
            <a:srgbClr val="64FFDA"/>
          </a:solidFill>
          <a:ln/>
        </p:spPr>
        <p:txBody>
          <a:bodyPr/>
          <a:lstStyle/>
          <a:p>
            <a:endParaRPr lang="pt-BR"/>
          </a:p>
        </p:txBody>
      </p:sp>
      <p:pic>
        <p:nvPicPr>
          <p:cNvPr id="37" name="Image 9" descr="preencoded.png"/>
          <p:cNvPicPr>
            <a:picLocks noChangeAspect="1"/>
          </p:cNvPicPr>
          <p:nvPr/>
        </p:nvPicPr>
        <p:blipFill>
          <a:blip r:embed="rId11"/>
          <a:stretch>
            <a:fillRect/>
          </a:stretch>
        </p:blipFill>
        <p:spPr>
          <a:xfrm>
            <a:off x="3882628" y="2581740"/>
            <a:ext cx="71438" cy="71438"/>
          </a:xfrm>
          <a:prstGeom prst="rect">
            <a:avLst/>
          </a:prstGeom>
        </p:spPr>
      </p:pic>
      <p:sp>
        <p:nvSpPr>
          <p:cNvPr id="38" name="Text 26"/>
          <p:cNvSpPr/>
          <p:nvPr/>
        </p:nvSpPr>
        <p:spPr>
          <a:xfrm>
            <a:off x="3954066" y="2569239"/>
            <a:ext cx="728663" cy="94655"/>
          </a:xfrm>
          <a:prstGeom prst="rect">
            <a:avLst/>
          </a:prstGeom>
          <a:noFill/>
          <a:ln/>
        </p:spPr>
        <p:txBody>
          <a:bodyPr wrap="none" lIns="0" tIns="0" rIns="0" bIns="0" rtlCol="0" anchor="t">
            <a:spAutoFit/>
          </a:bodyPr>
          <a:lstStyle/>
          <a:p>
            <a:pPr marL="0" indent="0" algn="l">
              <a:lnSpc>
                <a:spcPts val="1000"/>
              </a:lnSpc>
              <a:buNone/>
            </a:pPr>
            <a:r>
              <a:rPr lang="en-US" sz="485" b="1" dirty="0">
                <a:solidFill>
                  <a:srgbClr val="0078D4"/>
                </a:solidFill>
                <a:latin typeface="Roboto Mono" pitchFamily="34" charset="0"/>
                <a:ea typeface="Roboto Mono" pitchFamily="34" charset="-122"/>
                <a:cs typeface="Roboto Mono" pitchFamily="34" charset="-120"/>
              </a:rPr>
              <a:t>SUGESTÃO DE TESE</a:t>
            </a:r>
            <a:endParaRPr lang="en-US" sz="485" dirty="0"/>
          </a:p>
        </p:txBody>
      </p:sp>
      <p:sp>
        <p:nvSpPr>
          <p:cNvPr id="39" name="Text 27"/>
          <p:cNvSpPr/>
          <p:nvPr/>
        </p:nvSpPr>
        <p:spPr>
          <a:xfrm>
            <a:off x="3882628" y="2744260"/>
            <a:ext cx="878681" cy="125016"/>
          </a:xfrm>
          <a:prstGeom prst="rect">
            <a:avLst/>
          </a:prstGeom>
          <a:noFill/>
          <a:ln/>
        </p:spPr>
        <p:txBody>
          <a:bodyPr wrap="none" lIns="0" tIns="0" rIns="0" bIns="0" rtlCol="0" anchor="t">
            <a:spAutoFit/>
          </a:bodyPr>
          <a:lstStyle/>
          <a:p>
            <a:pPr marL="0" indent="0" algn="l">
              <a:lnSpc>
                <a:spcPts val="1400"/>
              </a:lnSpc>
              <a:buNone/>
            </a:pPr>
            <a:r>
              <a:rPr lang="en-US" sz="683" b="1" dirty="0">
                <a:solidFill>
                  <a:srgbClr val="333333"/>
                </a:solidFill>
                <a:latin typeface="Merriweather" pitchFamily="34" charset="0"/>
                <a:ea typeface="Merriweather" pitchFamily="34" charset="-122"/>
                <a:cs typeface="Merriweather" pitchFamily="34" charset="-120"/>
              </a:rPr>
              <a:t>DO DANO MORAL</a:t>
            </a:r>
            <a:endParaRPr lang="en-US" sz="683" dirty="0"/>
          </a:p>
        </p:txBody>
      </p:sp>
      <p:sp>
        <p:nvSpPr>
          <p:cNvPr id="40" name="Text 28"/>
          <p:cNvSpPr/>
          <p:nvPr/>
        </p:nvSpPr>
        <p:spPr>
          <a:xfrm>
            <a:off x="3882628" y="2924277"/>
            <a:ext cx="4030861" cy="125016"/>
          </a:xfrm>
          <a:prstGeom prst="rect">
            <a:avLst/>
          </a:prstGeom>
          <a:noFill/>
          <a:ln/>
        </p:spPr>
        <p:txBody>
          <a:bodyPr wrap="none" lIns="0" tIns="0" rIns="0" bIns="0" rtlCol="0" anchor="t">
            <a:spAutoFit/>
          </a:bodyPr>
          <a:lstStyle/>
          <a:p>
            <a:pPr marL="0" indent="0" algn="l">
              <a:lnSpc>
                <a:spcPts val="1400"/>
              </a:lnSpc>
              <a:buNone/>
            </a:pPr>
            <a:r>
              <a:rPr lang="en-US" sz="727" dirty="0">
                <a:solidFill>
                  <a:srgbClr val="333333"/>
                </a:solidFill>
                <a:latin typeface="Merriweather" pitchFamily="34" charset="0"/>
                <a:ea typeface="Merriweather" pitchFamily="34" charset="-122"/>
                <a:cs typeface="Merriweather" pitchFamily="34" charset="-120"/>
              </a:rPr>
              <a:t>A conduta da Requerida ultrapassou o mero aborrecimento, configurando dano moral</a:t>
            </a:r>
            <a:endParaRPr lang="en-US" sz="727" dirty="0"/>
          </a:p>
        </p:txBody>
      </p:sp>
      <p:sp>
        <p:nvSpPr>
          <p:cNvPr id="41" name="Text 29"/>
          <p:cNvSpPr/>
          <p:nvPr/>
        </p:nvSpPr>
        <p:spPr>
          <a:xfrm>
            <a:off x="7913489" y="2924277"/>
            <a:ext cx="423267" cy="125016"/>
          </a:xfrm>
          <a:prstGeom prst="rect">
            <a:avLst/>
          </a:prstGeom>
          <a:noFill/>
          <a:ln/>
        </p:spPr>
        <p:txBody>
          <a:bodyPr wrap="none" lIns="0" tIns="0" rIns="0" bIns="0" rtlCol="0" anchor="t">
            <a:spAutoFit/>
          </a:bodyPr>
          <a:lstStyle/>
          <a:p>
            <a:pPr marL="0" indent="0" algn="l">
              <a:lnSpc>
                <a:spcPts val="1400"/>
              </a:lnSpc>
              <a:buNone/>
            </a:pPr>
            <a:r>
              <a:rPr lang="en-US" sz="727" i="1" dirty="0">
                <a:solidFill>
                  <a:srgbClr val="333333"/>
                </a:solidFill>
                <a:latin typeface="Merriweather" pitchFamily="34" charset="0"/>
                <a:ea typeface="Merriweather" pitchFamily="34" charset="-122"/>
                <a:cs typeface="Merriweather" pitchFamily="34" charset="-120"/>
              </a:rPr>
              <a:t>in re ipsa</a:t>
            </a:r>
            <a:endParaRPr lang="en-US" sz="727" dirty="0"/>
          </a:p>
        </p:txBody>
      </p:sp>
      <p:sp>
        <p:nvSpPr>
          <p:cNvPr id="42" name="Text 30"/>
          <p:cNvSpPr/>
          <p:nvPr/>
        </p:nvSpPr>
        <p:spPr>
          <a:xfrm>
            <a:off x="8336756" y="2924277"/>
            <a:ext cx="25003" cy="125016"/>
          </a:xfrm>
          <a:prstGeom prst="rect">
            <a:avLst/>
          </a:prstGeom>
          <a:noFill/>
          <a:ln/>
        </p:spPr>
        <p:txBody>
          <a:bodyPr wrap="none" lIns="0" tIns="0" rIns="0" bIns="0" rtlCol="0" anchor="t">
            <a:spAutoFit/>
          </a:bodyPr>
          <a:lstStyle/>
          <a:p>
            <a:pPr marL="0" indent="0" algn="l">
              <a:lnSpc>
                <a:spcPts val="1400"/>
              </a:lnSpc>
              <a:buNone/>
            </a:pPr>
            <a:r>
              <a:rPr lang="en-US" sz="727" dirty="0">
                <a:solidFill>
                  <a:srgbClr val="333333"/>
                </a:solidFill>
                <a:latin typeface="Merriweather" pitchFamily="34" charset="0"/>
                <a:ea typeface="Merriweather" pitchFamily="34" charset="-122"/>
                <a:cs typeface="Merriweather" pitchFamily="34" charset="-120"/>
              </a:rPr>
              <a:t>,</a:t>
            </a:r>
            <a:endParaRPr lang="en-US" sz="727" dirty="0"/>
          </a:p>
        </p:txBody>
      </p:sp>
      <p:sp>
        <p:nvSpPr>
          <p:cNvPr id="43" name="Text 31"/>
          <p:cNvSpPr/>
          <p:nvPr/>
        </p:nvSpPr>
        <p:spPr>
          <a:xfrm>
            <a:off x="3882628" y="3104294"/>
            <a:ext cx="4439841" cy="125016"/>
          </a:xfrm>
          <a:prstGeom prst="rect">
            <a:avLst/>
          </a:prstGeom>
          <a:noFill/>
          <a:ln/>
        </p:spPr>
        <p:txBody>
          <a:bodyPr wrap="none" lIns="0" tIns="0" rIns="0" bIns="0" rtlCol="0" anchor="t">
            <a:spAutoFit/>
          </a:bodyPr>
          <a:lstStyle/>
          <a:p>
            <a:pPr marL="0" indent="0" algn="l">
              <a:lnSpc>
                <a:spcPts val="1400"/>
              </a:lnSpc>
              <a:buNone/>
            </a:pPr>
            <a:r>
              <a:rPr lang="en-US" sz="727" dirty="0">
                <a:solidFill>
                  <a:srgbClr val="333333"/>
                </a:solidFill>
                <a:latin typeface="Merriweather" pitchFamily="34" charset="0"/>
                <a:ea typeface="Merriweather" pitchFamily="34" charset="-122"/>
                <a:cs typeface="Merriweather" pitchFamily="34" charset="-120"/>
              </a:rPr>
              <a:t>conforme entendimento consolidado na Súmula 37 do STJ, uma vez que a negativação indevida</a:t>
            </a:r>
            <a:endParaRPr lang="en-US" sz="727" dirty="0"/>
          </a:p>
        </p:txBody>
      </p:sp>
      <p:sp>
        <p:nvSpPr>
          <p:cNvPr id="44" name="Text 32"/>
          <p:cNvSpPr/>
          <p:nvPr/>
        </p:nvSpPr>
        <p:spPr>
          <a:xfrm>
            <a:off x="3882628" y="3284311"/>
            <a:ext cx="1023342" cy="125016"/>
          </a:xfrm>
          <a:prstGeom prst="rect">
            <a:avLst/>
          </a:prstGeom>
          <a:noFill/>
          <a:ln/>
        </p:spPr>
        <p:txBody>
          <a:bodyPr wrap="none" lIns="0" tIns="0" rIns="0" bIns="0" rtlCol="0" anchor="t">
            <a:spAutoFit/>
          </a:bodyPr>
          <a:lstStyle/>
          <a:p>
            <a:pPr marL="0" indent="0" algn="l">
              <a:lnSpc>
                <a:spcPts val="1400"/>
              </a:lnSpc>
              <a:buNone/>
            </a:pPr>
            <a:r>
              <a:rPr lang="en-US" sz="727" dirty="0">
                <a:solidFill>
                  <a:srgbClr val="333333"/>
                </a:solidFill>
                <a:latin typeface="Merriweather" pitchFamily="34" charset="0"/>
                <a:ea typeface="Merriweather" pitchFamily="34" charset="-122"/>
                <a:cs typeface="Merriweather" pitchFamily="34" charset="-120"/>
              </a:rPr>
              <a:t>fere a honra objetiva...</a:t>
            </a:r>
            <a:endParaRPr lang="en-US" sz="727" dirty="0"/>
          </a:p>
        </p:txBody>
      </p:sp>
      <p:sp>
        <p:nvSpPr>
          <p:cNvPr id="45" name="Text 33"/>
          <p:cNvSpPr/>
          <p:nvPr/>
        </p:nvSpPr>
        <p:spPr>
          <a:xfrm>
            <a:off x="3846909" y="3616133"/>
            <a:ext cx="4582716" cy="180017"/>
          </a:xfrm>
          <a:prstGeom prst="rect">
            <a:avLst/>
          </a:prstGeom>
          <a:noFill/>
          <a:ln/>
        </p:spPr>
        <p:txBody>
          <a:bodyPr wrap="none" lIns="0" tIns="0" rIns="0" bIns="0" rtlCol="0" anchor="t">
            <a:spAutoFit/>
          </a:bodyPr>
          <a:lstStyle/>
          <a:p>
            <a:pPr marL="0" indent="0" algn="l">
              <a:lnSpc>
                <a:spcPts val="1400"/>
              </a:lnSpc>
              <a:buNone/>
            </a:pPr>
            <a:r>
              <a:rPr lang="en-US" sz="727" dirty="0">
                <a:solidFill>
                  <a:srgbClr val="333333"/>
                </a:solidFill>
                <a:latin typeface="Merriweather" pitchFamily="34" charset="0"/>
                <a:ea typeface="Merriweather" pitchFamily="34" charset="-122"/>
                <a:cs typeface="Merriweather" pitchFamily="34" charset="-120"/>
              </a:rPr>
              <a:t>Diante do exposto, requer a condenação...</a:t>
            </a:r>
            <a:endParaRPr lang="en-US" sz="727" dirty="0"/>
          </a:p>
        </p:txBody>
      </p:sp>
      <p:sp>
        <p:nvSpPr>
          <p:cNvPr id="46" name="Shape 34"/>
          <p:cNvSpPr/>
          <p:nvPr/>
        </p:nvSpPr>
        <p:spPr>
          <a:xfrm>
            <a:off x="3818879" y="3753287"/>
            <a:ext cx="4638777" cy="328613"/>
          </a:xfrm>
          <a:prstGeom prst="roundRect">
            <a:avLst/>
          </a:prstGeom>
          <a:solidFill>
            <a:srgbClr val="0A192F"/>
          </a:solidFill>
          <a:ln w="9144">
            <a:solidFill>
              <a:srgbClr val="64FFDA"/>
            </a:solidFill>
            <a:prstDash val="solid"/>
          </a:ln>
        </p:spPr>
        <p:txBody>
          <a:bodyPr/>
          <a:lstStyle/>
          <a:p>
            <a:endParaRPr lang="pt-BR"/>
          </a:p>
        </p:txBody>
      </p:sp>
      <p:sp>
        <p:nvSpPr>
          <p:cNvPr id="47" name="Text 35"/>
          <p:cNvSpPr/>
          <p:nvPr/>
        </p:nvSpPr>
        <p:spPr>
          <a:xfrm>
            <a:off x="4033191" y="3868480"/>
            <a:ext cx="4110140" cy="112514"/>
          </a:xfrm>
          <a:prstGeom prst="rect">
            <a:avLst/>
          </a:prstGeom>
          <a:noFill/>
          <a:ln/>
        </p:spPr>
        <p:txBody>
          <a:bodyPr wrap="none" lIns="0" tIns="0" rIns="0" bIns="0" rtlCol="0" anchor="t">
            <a:spAutoFit/>
          </a:bodyPr>
          <a:lstStyle/>
          <a:p>
            <a:pPr marL="0" indent="0" algn="l">
              <a:lnSpc>
                <a:spcPts val="800"/>
              </a:lnSpc>
              <a:buNone/>
            </a:pPr>
            <a:r>
              <a:rPr lang="en-US" sz="621" dirty="0">
                <a:solidFill>
                  <a:srgbClr val="A8B2D1"/>
                </a:solidFill>
                <a:latin typeface="Roboto Mono" pitchFamily="34" charset="0"/>
                <a:ea typeface="Roboto Mono" pitchFamily="34" charset="-122"/>
                <a:cs typeface="Roboto Mono" pitchFamily="34" charset="-120"/>
              </a:rPr>
              <a:t>"Expanda o tópico do Dano Moral citando jurisprudência..."</a:t>
            </a:r>
            <a:endParaRPr lang="en-US" sz="621" dirty="0"/>
          </a:p>
        </p:txBody>
      </p:sp>
      <p:pic>
        <p:nvPicPr>
          <p:cNvPr id="48" name="Image 10" descr="preencoded.png"/>
          <p:cNvPicPr>
            <a:picLocks noChangeAspect="1"/>
          </p:cNvPicPr>
          <p:nvPr/>
        </p:nvPicPr>
        <p:blipFill>
          <a:blip r:embed="rId12"/>
          <a:stretch>
            <a:fillRect/>
          </a:stretch>
        </p:blipFill>
        <p:spPr>
          <a:xfrm>
            <a:off x="8143331" y="3839012"/>
            <a:ext cx="171450" cy="171450"/>
          </a:xfrm>
          <a:prstGeom prst="rect">
            <a:avLst/>
          </a:prstGeom>
        </p:spPr>
      </p:pic>
      <p:sp>
        <p:nvSpPr>
          <p:cNvPr id="49" name="Shape 36"/>
          <p:cNvSpPr/>
          <p:nvPr/>
        </p:nvSpPr>
        <p:spPr>
          <a:xfrm>
            <a:off x="428625" y="4439087"/>
            <a:ext cx="8286750" cy="389334"/>
          </a:xfrm>
          <a:prstGeom prst="rect">
            <a:avLst/>
          </a:prstGeom>
          <a:solidFill>
            <a:srgbClr val="FFFFFF">
              <a:alpha val="5000"/>
            </a:srgbClr>
          </a:solidFill>
          <a:ln/>
        </p:spPr>
        <p:txBody>
          <a:bodyPr/>
          <a:lstStyle/>
          <a:p>
            <a:endParaRPr lang="pt-BR"/>
          </a:p>
        </p:txBody>
      </p:sp>
      <p:pic>
        <p:nvPicPr>
          <p:cNvPr id="50" name="Image 11" descr="preencoded.png"/>
          <p:cNvPicPr>
            <a:picLocks noChangeAspect="1"/>
          </p:cNvPicPr>
          <p:nvPr/>
        </p:nvPicPr>
        <p:blipFill>
          <a:blip r:embed="rId13"/>
          <a:stretch>
            <a:fillRect/>
          </a:stretch>
        </p:blipFill>
        <p:spPr>
          <a:xfrm>
            <a:off x="2163663" y="4571247"/>
            <a:ext cx="128588" cy="128588"/>
          </a:xfrm>
          <a:prstGeom prst="rect">
            <a:avLst/>
          </a:prstGeom>
        </p:spPr>
      </p:pic>
      <p:sp>
        <p:nvSpPr>
          <p:cNvPr id="51" name="Text 37"/>
          <p:cNvSpPr/>
          <p:nvPr/>
        </p:nvSpPr>
        <p:spPr>
          <a:xfrm>
            <a:off x="2363688" y="4546243"/>
            <a:ext cx="839391" cy="175022"/>
          </a:xfrm>
          <a:prstGeom prst="rect">
            <a:avLst/>
          </a:prstGeom>
          <a:noFill/>
          <a:ln/>
        </p:spPr>
        <p:txBody>
          <a:bodyPr wrap="none" lIns="0" tIns="0" rIns="0" bIns="0" rtlCol="0" anchor="t">
            <a:spAutoFit/>
          </a:bodyPr>
          <a:lstStyle/>
          <a:p>
            <a:pPr marL="0" indent="0" algn="ctr">
              <a:lnSpc>
                <a:spcPts val="1200"/>
              </a:lnSpc>
              <a:buNone/>
            </a:pPr>
            <a:r>
              <a:rPr lang="en-US" sz="942" dirty="0">
                <a:solidFill>
                  <a:srgbClr val="E6F1FF"/>
                </a:solidFill>
                <a:latin typeface="Open Sans" pitchFamily="34" charset="0"/>
                <a:ea typeface="Open Sans" pitchFamily="34" charset="-122"/>
                <a:cs typeface="Open Sans" pitchFamily="34" charset="-120"/>
              </a:rPr>
              <a:t>A IA elimina a</a:t>
            </a:r>
            <a:endParaRPr lang="en-US" sz="942" dirty="0"/>
          </a:p>
        </p:txBody>
      </p:sp>
      <p:sp>
        <p:nvSpPr>
          <p:cNvPr id="52" name="Text 38"/>
          <p:cNvSpPr/>
          <p:nvPr/>
        </p:nvSpPr>
        <p:spPr>
          <a:xfrm>
            <a:off x="3203079" y="4546243"/>
            <a:ext cx="2043113" cy="175022"/>
          </a:xfrm>
          <a:prstGeom prst="rect">
            <a:avLst/>
          </a:prstGeom>
          <a:noFill/>
          <a:ln/>
        </p:spPr>
        <p:txBody>
          <a:bodyPr wrap="none" lIns="0" tIns="0" rIns="0" bIns="0" rtlCol="0" anchor="t">
            <a:spAutoFit/>
          </a:bodyPr>
          <a:lstStyle/>
          <a:p>
            <a:pPr marL="0" indent="0" algn="ctr">
              <a:lnSpc>
                <a:spcPts val="1200"/>
              </a:lnSpc>
              <a:buNone/>
            </a:pPr>
            <a:r>
              <a:rPr lang="en-US" sz="885" b="1" dirty="0">
                <a:solidFill>
                  <a:srgbClr val="E6F1FF"/>
                </a:solidFill>
                <a:latin typeface="Open Sans" pitchFamily="34" charset="0"/>
                <a:ea typeface="Open Sans" pitchFamily="34" charset="-122"/>
                <a:cs typeface="Open Sans" pitchFamily="34" charset="-120"/>
              </a:rPr>
              <a:t>"Síndrome da Folha em Branco"</a:t>
            </a:r>
            <a:endParaRPr lang="en-US" sz="885" dirty="0"/>
          </a:p>
        </p:txBody>
      </p:sp>
      <p:sp>
        <p:nvSpPr>
          <p:cNvPr id="53" name="Text 39"/>
          <p:cNvSpPr/>
          <p:nvPr/>
        </p:nvSpPr>
        <p:spPr>
          <a:xfrm>
            <a:off x="5246191" y="4546243"/>
            <a:ext cx="1734145" cy="175022"/>
          </a:xfrm>
          <a:prstGeom prst="rect">
            <a:avLst/>
          </a:prstGeom>
          <a:noFill/>
          <a:ln/>
        </p:spPr>
        <p:txBody>
          <a:bodyPr wrap="none" lIns="0" tIns="0" rIns="0" bIns="0" rtlCol="0" anchor="t">
            <a:spAutoFit/>
          </a:bodyPr>
          <a:lstStyle/>
          <a:p>
            <a:pPr marL="0" indent="0" algn="ctr">
              <a:lnSpc>
                <a:spcPts val="1200"/>
              </a:lnSpc>
              <a:buNone/>
            </a:pPr>
            <a:r>
              <a:rPr lang="en-US" sz="942" dirty="0">
                <a:solidFill>
                  <a:srgbClr val="E6F1FF"/>
                </a:solidFill>
                <a:latin typeface="Open Sans" pitchFamily="34" charset="0"/>
                <a:ea typeface="Open Sans" pitchFamily="34" charset="-122"/>
                <a:cs typeface="Open Sans" pitchFamily="34" charset="-120"/>
              </a:rPr>
              <a:t>e permite focar na estratégia.</a:t>
            </a:r>
            <a:endParaRPr lang="en-US" sz="942"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name="Slide 80">
    <p:spTree>
      <p:nvGrpSpPr>
        <p:cNvPr id="1" name=""/>
        <p:cNvGrpSpPr/>
        <p:nvPr/>
      </p:nvGrpSpPr>
      <p:grpSpPr>
        <a:xfrm>
          <a:off x="0" y="0"/>
          <a:ext cx="0" cy="0"/>
          <a:chOff x="0" y="0"/>
          <a:chExt cx="0" cy="0"/>
        </a:xfrm>
      </p:grpSpPr>
      <p:sp>
        <p:nvSpPr>
          <p:cNvPr id="3" name="Shape 0"/>
          <p:cNvSpPr/>
          <p:nvPr/>
        </p:nvSpPr>
        <p:spPr>
          <a:xfrm>
            <a:off x="428625" y="428625"/>
            <a:ext cx="8286750" cy="716161"/>
          </a:xfrm>
          <a:prstGeom prst="rect">
            <a:avLst/>
          </a:prstGeom>
          <a:solidFill>
            <a:srgbClr val="000000">
              <a:alpha val="0"/>
            </a:srgbClr>
          </a:solidFill>
          <a:ln/>
        </p:spPr>
        <p:txBody>
          <a:bodyPr/>
          <a:lstStyle/>
          <a:p>
            <a:endParaRPr lang="pt-BR"/>
          </a:p>
        </p:txBody>
      </p:sp>
      <p:sp>
        <p:nvSpPr>
          <p:cNvPr id="4" name="Shape 1"/>
          <p:cNvSpPr/>
          <p:nvPr/>
        </p:nvSpPr>
        <p:spPr>
          <a:xfrm>
            <a:off x="428625" y="428625"/>
            <a:ext cx="28575" cy="716161"/>
          </a:xfrm>
          <a:prstGeom prst="rect">
            <a:avLst/>
          </a:prstGeom>
          <a:solidFill>
            <a:srgbClr val="FF6384"/>
          </a:solidFill>
          <a:ln/>
        </p:spPr>
        <p:txBody>
          <a:bodyPr/>
          <a:lstStyle/>
          <a:p>
            <a:endParaRPr lang="pt-BR"/>
          </a:p>
        </p:txBody>
      </p:sp>
      <p:sp>
        <p:nvSpPr>
          <p:cNvPr id="5" name="Text 2"/>
          <p:cNvSpPr/>
          <p:nvPr/>
        </p:nvSpPr>
        <p:spPr>
          <a:xfrm>
            <a:off x="571500" y="428625"/>
            <a:ext cx="8143875" cy="417909"/>
          </a:xfrm>
          <a:prstGeom prst="rect">
            <a:avLst/>
          </a:prstGeom>
          <a:noFill/>
          <a:ln/>
        </p:spPr>
        <p:txBody>
          <a:bodyPr wrap="none" lIns="0" tIns="0" rIns="0" bIns="0" rtlCol="0" anchor="t">
            <a:spAutoFit/>
          </a:bodyPr>
          <a:lstStyle/>
          <a:p>
            <a:pPr marL="0" indent="0" algn="l">
              <a:lnSpc>
                <a:spcPts val="3200"/>
              </a:lnSpc>
              <a:buNone/>
            </a:pPr>
            <a:r>
              <a:rPr lang="en-US" sz="2436" b="1" dirty="0">
                <a:solidFill>
                  <a:srgbClr val="E6F1FF"/>
                </a:solidFill>
                <a:latin typeface="Montserrat" pitchFamily="34" charset="0"/>
                <a:ea typeface="Montserrat" pitchFamily="34" charset="-122"/>
                <a:cs typeface="Montserrat" pitchFamily="34" charset="-120"/>
              </a:rPr>
              <a:t>ANÁLISE DE RISCO EM CONTRATOS</a:t>
            </a:r>
            <a:endParaRPr lang="en-US" sz="2436" dirty="0"/>
          </a:p>
        </p:txBody>
      </p:sp>
      <p:sp>
        <p:nvSpPr>
          <p:cNvPr id="6" name="Text 3"/>
          <p:cNvSpPr/>
          <p:nvPr/>
        </p:nvSpPr>
        <p:spPr>
          <a:xfrm>
            <a:off x="571500" y="917972"/>
            <a:ext cx="8143875" cy="226814"/>
          </a:xfrm>
          <a:prstGeom prst="rect">
            <a:avLst/>
          </a:prstGeom>
          <a:noFill/>
          <a:ln/>
        </p:spPr>
        <p:txBody>
          <a:bodyPr wrap="none" lIns="0" tIns="0" rIns="0" bIns="0" rtlCol="0" anchor="t">
            <a:spAutoFit/>
          </a:bodyPr>
          <a:lstStyle/>
          <a:p>
            <a:pPr marL="0" indent="0" algn="l">
              <a:lnSpc>
                <a:spcPts val="1600"/>
              </a:lnSpc>
              <a:buNone/>
            </a:pPr>
            <a:r>
              <a:rPr lang="en-US" sz="1269" dirty="0">
                <a:solidFill>
                  <a:srgbClr val="FF6384"/>
                </a:solidFill>
                <a:latin typeface="Roboto Mono" pitchFamily="34" charset="0"/>
                <a:ea typeface="Roboto Mono" pitchFamily="34" charset="-122"/>
                <a:cs typeface="Roboto Mono" pitchFamily="34" charset="-120"/>
              </a:rPr>
              <a:t>Identificação Automática de Cláusulas Críticas</a:t>
            </a:r>
            <a:endParaRPr lang="en-US" sz="1269" dirty="0"/>
          </a:p>
        </p:txBody>
      </p:sp>
      <p:sp>
        <p:nvSpPr>
          <p:cNvPr id="7" name="Shape 4"/>
          <p:cNvSpPr/>
          <p:nvPr/>
        </p:nvSpPr>
        <p:spPr>
          <a:xfrm>
            <a:off x="428625" y="1430536"/>
            <a:ext cx="8286750" cy="2680692"/>
          </a:xfrm>
          <a:prstGeom prst="rect">
            <a:avLst/>
          </a:prstGeom>
          <a:solidFill>
            <a:srgbClr val="FFFFFF">
              <a:alpha val="3000"/>
            </a:srgbClr>
          </a:solidFill>
          <a:ln w="9144">
            <a:solidFill>
              <a:srgbClr val="FFFFFF">
                <a:alpha val="10000"/>
              </a:srgbClr>
            </a:solidFill>
            <a:prstDash val="solid"/>
          </a:ln>
        </p:spPr>
        <p:txBody>
          <a:bodyPr/>
          <a:lstStyle/>
          <a:p>
            <a:endParaRPr lang="pt-BR"/>
          </a:p>
        </p:txBody>
      </p:sp>
      <p:sp>
        <p:nvSpPr>
          <p:cNvPr id="8" name="Shape 5"/>
          <p:cNvSpPr/>
          <p:nvPr/>
        </p:nvSpPr>
        <p:spPr>
          <a:xfrm>
            <a:off x="428625" y="1430536"/>
            <a:ext cx="1657350" cy="414338"/>
          </a:xfrm>
          <a:prstGeom prst="rect">
            <a:avLst/>
          </a:prstGeom>
          <a:solidFill>
            <a:srgbClr val="112240"/>
          </a:solidFill>
          <a:ln/>
        </p:spPr>
        <p:txBody>
          <a:bodyPr/>
          <a:lstStyle/>
          <a:p>
            <a:endParaRPr lang="pt-BR"/>
          </a:p>
        </p:txBody>
      </p:sp>
      <p:sp>
        <p:nvSpPr>
          <p:cNvPr id="9" name="Shape 6"/>
          <p:cNvSpPr/>
          <p:nvPr/>
        </p:nvSpPr>
        <p:spPr>
          <a:xfrm>
            <a:off x="428625" y="1830586"/>
            <a:ext cx="1657350" cy="14288"/>
          </a:xfrm>
          <a:prstGeom prst="rect">
            <a:avLst/>
          </a:prstGeom>
          <a:solidFill>
            <a:srgbClr val="64FFDA"/>
          </a:solidFill>
          <a:ln/>
        </p:spPr>
        <p:txBody>
          <a:bodyPr/>
          <a:lstStyle/>
          <a:p>
            <a:endParaRPr lang="pt-BR"/>
          </a:p>
        </p:txBody>
      </p:sp>
      <p:sp>
        <p:nvSpPr>
          <p:cNvPr id="10" name="Text 7"/>
          <p:cNvSpPr/>
          <p:nvPr/>
        </p:nvSpPr>
        <p:spPr>
          <a:xfrm>
            <a:off x="428625" y="1430536"/>
            <a:ext cx="1657350" cy="414338"/>
          </a:xfrm>
          <a:prstGeom prst="rect">
            <a:avLst/>
          </a:prstGeom>
          <a:noFill/>
          <a:ln/>
        </p:spPr>
        <p:txBody>
          <a:bodyPr wrap="square" lIns="170053" tIns="170053" rIns="170053" bIns="170053" rtlCol="0" anchor="ctr">
            <a:spAutoFit/>
          </a:bodyPr>
          <a:lstStyle/>
          <a:p>
            <a:pPr marL="0" indent="0" algn="l">
              <a:lnSpc>
                <a:spcPts val="900"/>
              </a:lnSpc>
              <a:buNone/>
            </a:pPr>
            <a:r>
              <a:rPr lang="en-US" sz="683" b="1" dirty="0">
                <a:solidFill>
                  <a:srgbClr val="64FFDA"/>
                </a:solidFill>
                <a:latin typeface="Montserrat" pitchFamily="34" charset="0"/>
                <a:ea typeface="Montserrat" pitchFamily="34" charset="-122"/>
                <a:cs typeface="Montserrat" pitchFamily="34" charset="-120"/>
              </a:rPr>
              <a:t>CLÁUSULA</a:t>
            </a:r>
            <a:endParaRPr lang="en-US" sz="683" dirty="0"/>
          </a:p>
        </p:txBody>
      </p:sp>
      <p:sp>
        <p:nvSpPr>
          <p:cNvPr id="11" name="Shape 8"/>
          <p:cNvSpPr/>
          <p:nvPr/>
        </p:nvSpPr>
        <p:spPr>
          <a:xfrm>
            <a:off x="2085975" y="1430536"/>
            <a:ext cx="2486025" cy="414338"/>
          </a:xfrm>
          <a:prstGeom prst="rect">
            <a:avLst/>
          </a:prstGeom>
          <a:solidFill>
            <a:srgbClr val="112240"/>
          </a:solidFill>
          <a:ln/>
        </p:spPr>
        <p:txBody>
          <a:bodyPr/>
          <a:lstStyle/>
          <a:p>
            <a:endParaRPr lang="pt-BR"/>
          </a:p>
        </p:txBody>
      </p:sp>
      <p:sp>
        <p:nvSpPr>
          <p:cNvPr id="12" name="Shape 9"/>
          <p:cNvSpPr/>
          <p:nvPr/>
        </p:nvSpPr>
        <p:spPr>
          <a:xfrm>
            <a:off x="2085975" y="1830586"/>
            <a:ext cx="2486025" cy="14288"/>
          </a:xfrm>
          <a:prstGeom prst="rect">
            <a:avLst/>
          </a:prstGeom>
          <a:solidFill>
            <a:srgbClr val="64FFDA"/>
          </a:solidFill>
          <a:ln/>
        </p:spPr>
        <p:txBody>
          <a:bodyPr/>
          <a:lstStyle/>
          <a:p>
            <a:endParaRPr lang="pt-BR"/>
          </a:p>
        </p:txBody>
      </p:sp>
      <p:sp>
        <p:nvSpPr>
          <p:cNvPr id="13" name="Text 10"/>
          <p:cNvSpPr/>
          <p:nvPr/>
        </p:nvSpPr>
        <p:spPr>
          <a:xfrm>
            <a:off x="2085975" y="1430536"/>
            <a:ext cx="2486025" cy="414338"/>
          </a:xfrm>
          <a:prstGeom prst="rect">
            <a:avLst/>
          </a:prstGeom>
          <a:noFill/>
          <a:ln/>
        </p:spPr>
        <p:txBody>
          <a:bodyPr wrap="square" lIns="170053" tIns="170053" rIns="170053" bIns="170053" rtlCol="0" anchor="ctr">
            <a:spAutoFit/>
          </a:bodyPr>
          <a:lstStyle/>
          <a:p>
            <a:pPr marL="0" indent="0" algn="l">
              <a:lnSpc>
                <a:spcPts val="900"/>
              </a:lnSpc>
              <a:buNone/>
            </a:pPr>
            <a:r>
              <a:rPr lang="en-US" sz="683" b="1" dirty="0">
                <a:solidFill>
                  <a:srgbClr val="64FFDA"/>
                </a:solidFill>
                <a:latin typeface="Montserrat" pitchFamily="34" charset="0"/>
                <a:ea typeface="Montserrat" pitchFamily="34" charset="-122"/>
                <a:cs typeface="Montserrat" pitchFamily="34" charset="-120"/>
              </a:rPr>
              <a:t>PROBLEMA DETECTADO</a:t>
            </a:r>
            <a:endParaRPr lang="en-US" sz="683" dirty="0"/>
          </a:p>
        </p:txBody>
      </p:sp>
      <p:sp>
        <p:nvSpPr>
          <p:cNvPr id="14" name="Shape 11"/>
          <p:cNvSpPr/>
          <p:nvPr/>
        </p:nvSpPr>
        <p:spPr>
          <a:xfrm>
            <a:off x="4572000" y="1430536"/>
            <a:ext cx="1243013" cy="414338"/>
          </a:xfrm>
          <a:prstGeom prst="rect">
            <a:avLst/>
          </a:prstGeom>
          <a:solidFill>
            <a:srgbClr val="112240"/>
          </a:solidFill>
          <a:ln/>
        </p:spPr>
        <p:txBody>
          <a:bodyPr/>
          <a:lstStyle/>
          <a:p>
            <a:endParaRPr lang="pt-BR"/>
          </a:p>
        </p:txBody>
      </p:sp>
      <p:sp>
        <p:nvSpPr>
          <p:cNvPr id="15" name="Shape 12"/>
          <p:cNvSpPr/>
          <p:nvPr/>
        </p:nvSpPr>
        <p:spPr>
          <a:xfrm>
            <a:off x="4572000" y="1830586"/>
            <a:ext cx="1243013" cy="14288"/>
          </a:xfrm>
          <a:prstGeom prst="rect">
            <a:avLst/>
          </a:prstGeom>
          <a:solidFill>
            <a:srgbClr val="64FFDA"/>
          </a:solidFill>
          <a:ln/>
        </p:spPr>
        <p:txBody>
          <a:bodyPr/>
          <a:lstStyle/>
          <a:p>
            <a:endParaRPr lang="pt-BR"/>
          </a:p>
        </p:txBody>
      </p:sp>
      <p:sp>
        <p:nvSpPr>
          <p:cNvPr id="16" name="Text 13"/>
          <p:cNvSpPr/>
          <p:nvPr/>
        </p:nvSpPr>
        <p:spPr>
          <a:xfrm>
            <a:off x="4572000" y="1430536"/>
            <a:ext cx="1243013" cy="414338"/>
          </a:xfrm>
          <a:prstGeom prst="rect">
            <a:avLst/>
          </a:prstGeom>
          <a:noFill/>
          <a:ln/>
        </p:spPr>
        <p:txBody>
          <a:bodyPr wrap="square" lIns="170053" tIns="170053" rIns="170053" bIns="170053" rtlCol="0" anchor="ctr">
            <a:spAutoFit/>
          </a:bodyPr>
          <a:lstStyle/>
          <a:p>
            <a:pPr marL="0" indent="0" algn="l">
              <a:lnSpc>
                <a:spcPts val="900"/>
              </a:lnSpc>
              <a:buNone/>
            </a:pPr>
            <a:r>
              <a:rPr lang="en-US" sz="683" b="1" dirty="0">
                <a:solidFill>
                  <a:srgbClr val="64FFDA"/>
                </a:solidFill>
                <a:latin typeface="Montserrat" pitchFamily="34" charset="0"/>
                <a:ea typeface="Montserrat" pitchFamily="34" charset="-122"/>
                <a:cs typeface="Montserrat" pitchFamily="34" charset="-120"/>
              </a:rPr>
              <a:t>NÍVEL</a:t>
            </a:r>
            <a:endParaRPr lang="en-US" sz="683" dirty="0"/>
          </a:p>
        </p:txBody>
      </p:sp>
      <p:sp>
        <p:nvSpPr>
          <p:cNvPr id="17" name="Shape 14"/>
          <p:cNvSpPr/>
          <p:nvPr/>
        </p:nvSpPr>
        <p:spPr>
          <a:xfrm>
            <a:off x="5815013" y="1430536"/>
            <a:ext cx="2900363" cy="414338"/>
          </a:xfrm>
          <a:prstGeom prst="rect">
            <a:avLst/>
          </a:prstGeom>
          <a:solidFill>
            <a:srgbClr val="112240"/>
          </a:solidFill>
          <a:ln/>
        </p:spPr>
        <p:txBody>
          <a:bodyPr/>
          <a:lstStyle/>
          <a:p>
            <a:endParaRPr lang="pt-BR"/>
          </a:p>
        </p:txBody>
      </p:sp>
      <p:sp>
        <p:nvSpPr>
          <p:cNvPr id="18" name="Shape 15"/>
          <p:cNvSpPr/>
          <p:nvPr/>
        </p:nvSpPr>
        <p:spPr>
          <a:xfrm>
            <a:off x="5815013" y="1830586"/>
            <a:ext cx="2900363" cy="14288"/>
          </a:xfrm>
          <a:prstGeom prst="rect">
            <a:avLst/>
          </a:prstGeom>
          <a:solidFill>
            <a:srgbClr val="64FFDA"/>
          </a:solidFill>
          <a:ln/>
        </p:spPr>
        <p:txBody>
          <a:bodyPr/>
          <a:lstStyle/>
          <a:p>
            <a:endParaRPr lang="pt-BR"/>
          </a:p>
        </p:txBody>
      </p:sp>
      <p:sp>
        <p:nvSpPr>
          <p:cNvPr id="19" name="Text 16"/>
          <p:cNvSpPr/>
          <p:nvPr/>
        </p:nvSpPr>
        <p:spPr>
          <a:xfrm>
            <a:off x="5815013" y="1430536"/>
            <a:ext cx="2900363" cy="414338"/>
          </a:xfrm>
          <a:prstGeom prst="rect">
            <a:avLst/>
          </a:prstGeom>
          <a:noFill/>
          <a:ln/>
        </p:spPr>
        <p:txBody>
          <a:bodyPr wrap="square" lIns="170053" tIns="170053" rIns="170053" bIns="170053" rtlCol="0" anchor="ctr">
            <a:spAutoFit/>
          </a:bodyPr>
          <a:lstStyle/>
          <a:p>
            <a:pPr marL="0" indent="0" algn="l">
              <a:lnSpc>
                <a:spcPts val="900"/>
              </a:lnSpc>
              <a:buNone/>
            </a:pPr>
            <a:r>
              <a:rPr lang="en-US" sz="683" b="1" dirty="0">
                <a:solidFill>
                  <a:srgbClr val="64FFDA"/>
                </a:solidFill>
                <a:latin typeface="Montserrat" pitchFamily="34" charset="0"/>
                <a:ea typeface="Montserrat" pitchFamily="34" charset="-122"/>
                <a:cs typeface="Montserrat" pitchFamily="34" charset="-120"/>
              </a:rPr>
              <a:t>SUGESTÃO DA IA</a:t>
            </a:r>
            <a:endParaRPr lang="en-US" sz="683" dirty="0"/>
          </a:p>
        </p:txBody>
      </p:sp>
      <p:sp>
        <p:nvSpPr>
          <p:cNvPr id="20" name="Text 17"/>
          <p:cNvSpPr/>
          <p:nvPr/>
        </p:nvSpPr>
        <p:spPr>
          <a:xfrm>
            <a:off x="571500" y="2058293"/>
            <a:ext cx="1325166" cy="155377"/>
          </a:xfrm>
          <a:prstGeom prst="rect">
            <a:avLst/>
          </a:prstGeom>
          <a:noFill/>
          <a:ln/>
        </p:spPr>
        <p:txBody>
          <a:bodyPr wrap="none" lIns="0" tIns="0" rIns="0" bIns="0" rtlCol="0" anchor="t">
            <a:spAutoFit/>
          </a:bodyPr>
          <a:lstStyle/>
          <a:p>
            <a:pPr marL="0" indent="0" algn="l">
              <a:lnSpc>
                <a:spcPts val="1100"/>
              </a:lnSpc>
              <a:buNone/>
            </a:pPr>
            <a:r>
              <a:rPr lang="en-US" sz="784" b="1" dirty="0">
                <a:solidFill>
                  <a:srgbClr val="E6F1FF"/>
                </a:solidFill>
                <a:latin typeface="Open Sans" pitchFamily="34" charset="0"/>
                <a:ea typeface="Open Sans" pitchFamily="34" charset="-122"/>
                <a:cs typeface="Open Sans" pitchFamily="34" charset="-120"/>
              </a:rPr>
              <a:t>Renovação Automática</a:t>
            </a:r>
            <a:endParaRPr lang="en-US" sz="784" dirty="0"/>
          </a:p>
        </p:txBody>
      </p:sp>
      <p:sp>
        <p:nvSpPr>
          <p:cNvPr id="21" name="Text 18"/>
          <p:cNvSpPr/>
          <p:nvPr/>
        </p:nvSpPr>
        <p:spPr>
          <a:xfrm>
            <a:off x="2085975" y="1837730"/>
            <a:ext cx="2486025" cy="600075"/>
          </a:xfrm>
          <a:prstGeom prst="rect">
            <a:avLst/>
          </a:prstGeom>
          <a:noFill/>
          <a:ln/>
        </p:spPr>
        <p:txBody>
          <a:bodyPr wrap="square" lIns="170053" tIns="170053" rIns="170053" bIns="170053" rtlCol="0" anchor="ctr">
            <a:spAutoFit/>
          </a:bodyPr>
          <a:lstStyle/>
          <a:p>
            <a:pPr marL="0" indent="0" algn="l">
              <a:lnSpc>
                <a:spcPts val="1100"/>
              </a:lnSpc>
              <a:buNone/>
            </a:pPr>
            <a:r>
              <a:rPr lang="en-US" sz="834" dirty="0">
                <a:solidFill>
                  <a:srgbClr val="E6F1FF"/>
                </a:solidFill>
                <a:latin typeface="Open Sans" pitchFamily="34" charset="0"/>
                <a:ea typeface="Open Sans" pitchFamily="34" charset="-122"/>
                <a:cs typeface="Open Sans" pitchFamily="34" charset="-120"/>
              </a:rPr>
              <a:t>Renovação sem necessidade de notificação prévia das partes.</a:t>
            </a:r>
            <a:endParaRPr lang="en-US" sz="834" dirty="0"/>
          </a:p>
        </p:txBody>
      </p:sp>
      <p:sp>
        <p:nvSpPr>
          <p:cNvPr id="22" name="Shape 19"/>
          <p:cNvSpPr/>
          <p:nvPr/>
        </p:nvSpPr>
        <p:spPr>
          <a:xfrm>
            <a:off x="4714875" y="2036862"/>
            <a:ext cx="571500" cy="198239"/>
          </a:xfrm>
          <a:prstGeom prst="rect">
            <a:avLst/>
          </a:prstGeom>
          <a:solidFill>
            <a:srgbClr val="FF6384">
              <a:alpha val="20000"/>
            </a:srgbClr>
          </a:solidFill>
          <a:ln w="9144">
            <a:solidFill>
              <a:srgbClr val="FF6384"/>
            </a:solidFill>
            <a:prstDash val="solid"/>
          </a:ln>
        </p:spPr>
        <p:txBody>
          <a:bodyPr/>
          <a:lstStyle/>
          <a:p>
            <a:endParaRPr lang="pt-BR"/>
          </a:p>
        </p:txBody>
      </p:sp>
      <p:sp>
        <p:nvSpPr>
          <p:cNvPr id="23" name="Text 20"/>
          <p:cNvSpPr/>
          <p:nvPr/>
        </p:nvSpPr>
        <p:spPr>
          <a:xfrm>
            <a:off x="4714875" y="2036862"/>
            <a:ext cx="571500" cy="198239"/>
          </a:xfrm>
          <a:prstGeom prst="rect">
            <a:avLst/>
          </a:prstGeom>
          <a:noFill/>
          <a:ln/>
        </p:spPr>
        <p:txBody>
          <a:bodyPr wrap="square" lIns="85090" tIns="42545" rIns="85090" bIns="42545" rtlCol="0" anchor="t">
            <a:spAutoFit/>
          </a:bodyPr>
          <a:lstStyle/>
          <a:p>
            <a:pPr marL="0" indent="0" algn="ctr">
              <a:lnSpc>
                <a:spcPts val="800"/>
              </a:lnSpc>
              <a:buNone/>
            </a:pPr>
            <a:r>
              <a:rPr lang="en-US" sz="584" b="1" dirty="0">
                <a:solidFill>
                  <a:srgbClr val="FF6384"/>
                </a:solidFill>
                <a:latin typeface="Roboto Mono" pitchFamily="34" charset="0"/>
                <a:ea typeface="Roboto Mono" pitchFamily="34" charset="-122"/>
                <a:cs typeface="Roboto Mono" pitchFamily="34" charset="-120"/>
              </a:rPr>
              <a:t>ALTO</a:t>
            </a:r>
            <a:endParaRPr lang="en-US" sz="584" dirty="0"/>
          </a:p>
        </p:txBody>
      </p:sp>
      <p:pic>
        <p:nvPicPr>
          <p:cNvPr id="24" name="Image 1" descr="preencoded.png"/>
          <p:cNvPicPr>
            <a:picLocks noChangeAspect="1"/>
          </p:cNvPicPr>
          <p:nvPr/>
        </p:nvPicPr>
        <p:blipFill>
          <a:blip r:embed="rId3"/>
          <a:stretch>
            <a:fillRect/>
          </a:stretch>
        </p:blipFill>
        <p:spPr>
          <a:xfrm>
            <a:off x="5957888" y="2019895"/>
            <a:ext cx="100013" cy="100013"/>
          </a:xfrm>
          <a:prstGeom prst="rect">
            <a:avLst/>
          </a:prstGeom>
        </p:spPr>
      </p:pic>
      <p:sp>
        <p:nvSpPr>
          <p:cNvPr id="25" name="Text 21"/>
          <p:cNvSpPr/>
          <p:nvPr/>
        </p:nvSpPr>
        <p:spPr>
          <a:xfrm>
            <a:off x="5957888" y="2000250"/>
            <a:ext cx="2344936" cy="271463"/>
          </a:xfrm>
          <a:prstGeom prst="rect">
            <a:avLst/>
          </a:prstGeom>
          <a:noFill/>
          <a:ln/>
        </p:spPr>
        <p:txBody>
          <a:bodyPr wrap="square" lIns="0" tIns="0" rIns="0" bIns="0" rtlCol="0" anchor="t">
            <a:spAutoFit/>
          </a:bodyPr>
          <a:lstStyle/>
          <a:p>
            <a:pPr marL="0" indent="0" algn="l">
              <a:lnSpc>
                <a:spcPts val="900"/>
              </a:lnSpc>
              <a:buNone/>
            </a:pPr>
            <a:r>
              <a:rPr lang="en-US" sz="727" i="1" dirty="0">
                <a:solidFill>
                  <a:srgbClr val="A8B2D1"/>
                </a:solidFill>
                <a:latin typeface="Open Sans" pitchFamily="34" charset="0"/>
                <a:ea typeface="Open Sans" pitchFamily="34" charset="-122"/>
                <a:cs typeface="Open Sans" pitchFamily="34" charset="-120"/>
              </a:rPr>
              <a:t>"Inserir obrigatoriedade de aviso com 30 dias de antecedência."</a:t>
            </a:r>
            <a:endParaRPr lang="en-US" sz="727" dirty="0"/>
          </a:p>
        </p:txBody>
      </p:sp>
      <p:sp>
        <p:nvSpPr>
          <p:cNvPr id="26" name="Text 22"/>
          <p:cNvSpPr/>
          <p:nvPr/>
        </p:nvSpPr>
        <p:spPr>
          <a:xfrm>
            <a:off x="571500" y="2661940"/>
            <a:ext cx="948333" cy="155377"/>
          </a:xfrm>
          <a:prstGeom prst="rect">
            <a:avLst/>
          </a:prstGeom>
          <a:noFill/>
          <a:ln/>
        </p:spPr>
        <p:txBody>
          <a:bodyPr wrap="none" lIns="0" tIns="0" rIns="0" bIns="0" rtlCol="0" anchor="t">
            <a:spAutoFit/>
          </a:bodyPr>
          <a:lstStyle/>
          <a:p>
            <a:pPr marL="0" indent="0" algn="l">
              <a:lnSpc>
                <a:spcPts val="1100"/>
              </a:lnSpc>
              <a:buNone/>
            </a:pPr>
            <a:r>
              <a:rPr lang="en-US" sz="784" b="1" dirty="0">
                <a:solidFill>
                  <a:srgbClr val="E6F1FF"/>
                </a:solidFill>
                <a:latin typeface="Open Sans" pitchFamily="34" charset="0"/>
                <a:ea typeface="Open Sans" pitchFamily="34" charset="-122"/>
                <a:cs typeface="Open Sans" pitchFamily="34" charset="-120"/>
              </a:rPr>
              <a:t>Multa Rescisória</a:t>
            </a:r>
            <a:endParaRPr lang="en-US" sz="784" dirty="0"/>
          </a:p>
        </p:txBody>
      </p:sp>
      <p:sp>
        <p:nvSpPr>
          <p:cNvPr id="27" name="Text 23"/>
          <p:cNvSpPr/>
          <p:nvPr/>
        </p:nvSpPr>
        <p:spPr>
          <a:xfrm>
            <a:off x="2085975" y="2437805"/>
            <a:ext cx="2486025" cy="603647"/>
          </a:xfrm>
          <a:prstGeom prst="rect">
            <a:avLst/>
          </a:prstGeom>
          <a:noFill/>
          <a:ln/>
        </p:spPr>
        <p:txBody>
          <a:bodyPr wrap="square" lIns="170053" tIns="170053" rIns="170053" bIns="170053" rtlCol="0" anchor="ctr">
            <a:spAutoFit/>
          </a:bodyPr>
          <a:lstStyle/>
          <a:p>
            <a:pPr marL="0" indent="0" algn="l">
              <a:lnSpc>
                <a:spcPts val="1100"/>
              </a:lnSpc>
              <a:buNone/>
            </a:pPr>
            <a:r>
              <a:rPr lang="en-US" sz="834" dirty="0">
                <a:solidFill>
                  <a:srgbClr val="E6F1FF"/>
                </a:solidFill>
                <a:latin typeface="Open Sans" pitchFamily="34" charset="0"/>
                <a:ea typeface="Open Sans" pitchFamily="34" charset="-122"/>
                <a:cs typeface="Open Sans" pitchFamily="34" charset="-120"/>
              </a:rPr>
              <a:t>Estipulada em 50% do valor total do contrato (abusiva).</a:t>
            </a:r>
            <a:endParaRPr lang="en-US" sz="834" dirty="0"/>
          </a:p>
        </p:txBody>
      </p:sp>
      <p:sp>
        <p:nvSpPr>
          <p:cNvPr id="28" name="Shape 24"/>
          <p:cNvSpPr/>
          <p:nvPr/>
        </p:nvSpPr>
        <p:spPr>
          <a:xfrm>
            <a:off x="4714875" y="2640509"/>
            <a:ext cx="571500" cy="198239"/>
          </a:xfrm>
          <a:prstGeom prst="rect">
            <a:avLst/>
          </a:prstGeom>
          <a:solidFill>
            <a:srgbClr val="FF6384">
              <a:alpha val="20000"/>
            </a:srgbClr>
          </a:solidFill>
          <a:ln w="9144">
            <a:solidFill>
              <a:srgbClr val="FF6384"/>
            </a:solidFill>
            <a:prstDash val="solid"/>
          </a:ln>
        </p:spPr>
        <p:txBody>
          <a:bodyPr/>
          <a:lstStyle/>
          <a:p>
            <a:endParaRPr lang="pt-BR"/>
          </a:p>
        </p:txBody>
      </p:sp>
      <p:sp>
        <p:nvSpPr>
          <p:cNvPr id="29" name="Text 25"/>
          <p:cNvSpPr/>
          <p:nvPr/>
        </p:nvSpPr>
        <p:spPr>
          <a:xfrm>
            <a:off x="4714875" y="2640509"/>
            <a:ext cx="571500" cy="198239"/>
          </a:xfrm>
          <a:prstGeom prst="rect">
            <a:avLst/>
          </a:prstGeom>
          <a:noFill/>
          <a:ln/>
        </p:spPr>
        <p:txBody>
          <a:bodyPr wrap="square" lIns="85090" tIns="42545" rIns="85090" bIns="42545" rtlCol="0" anchor="t">
            <a:spAutoFit/>
          </a:bodyPr>
          <a:lstStyle/>
          <a:p>
            <a:pPr marL="0" indent="0" algn="ctr">
              <a:lnSpc>
                <a:spcPts val="800"/>
              </a:lnSpc>
              <a:buNone/>
            </a:pPr>
            <a:r>
              <a:rPr lang="en-US" sz="584" b="1" dirty="0">
                <a:solidFill>
                  <a:srgbClr val="FF6384"/>
                </a:solidFill>
                <a:latin typeface="Roboto Mono" pitchFamily="34" charset="0"/>
                <a:ea typeface="Roboto Mono" pitchFamily="34" charset="-122"/>
                <a:cs typeface="Roboto Mono" pitchFamily="34" charset="-120"/>
              </a:rPr>
              <a:t>ALTO</a:t>
            </a:r>
            <a:endParaRPr lang="en-US" sz="584" dirty="0"/>
          </a:p>
        </p:txBody>
      </p:sp>
      <p:pic>
        <p:nvPicPr>
          <p:cNvPr id="30" name="Image 2" descr="preencoded.png"/>
          <p:cNvPicPr>
            <a:picLocks noChangeAspect="1"/>
          </p:cNvPicPr>
          <p:nvPr/>
        </p:nvPicPr>
        <p:blipFill>
          <a:blip r:embed="rId4"/>
          <a:stretch>
            <a:fillRect/>
          </a:stretch>
        </p:blipFill>
        <p:spPr>
          <a:xfrm>
            <a:off x="5957888" y="2623542"/>
            <a:ext cx="100013" cy="100013"/>
          </a:xfrm>
          <a:prstGeom prst="rect">
            <a:avLst/>
          </a:prstGeom>
        </p:spPr>
      </p:pic>
      <p:sp>
        <p:nvSpPr>
          <p:cNvPr id="31" name="Text 26"/>
          <p:cNvSpPr/>
          <p:nvPr/>
        </p:nvSpPr>
        <p:spPr>
          <a:xfrm>
            <a:off x="5957888" y="2603897"/>
            <a:ext cx="2130623" cy="271463"/>
          </a:xfrm>
          <a:prstGeom prst="rect">
            <a:avLst/>
          </a:prstGeom>
          <a:noFill/>
          <a:ln/>
        </p:spPr>
        <p:txBody>
          <a:bodyPr wrap="square" lIns="0" tIns="0" rIns="0" bIns="0" rtlCol="0" anchor="t">
            <a:spAutoFit/>
          </a:bodyPr>
          <a:lstStyle/>
          <a:p>
            <a:pPr marL="0" indent="0" algn="l">
              <a:lnSpc>
                <a:spcPts val="900"/>
              </a:lnSpc>
              <a:buNone/>
            </a:pPr>
            <a:r>
              <a:rPr lang="en-US" sz="727" i="1" dirty="0">
                <a:solidFill>
                  <a:srgbClr val="A8B2D1"/>
                </a:solidFill>
                <a:latin typeface="Open Sans" pitchFamily="34" charset="0"/>
                <a:ea typeface="Open Sans" pitchFamily="34" charset="-122"/>
                <a:cs typeface="Open Sans" pitchFamily="34" charset="-120"/>
              </a:rPr>
              <a:t>"Reduzir para 10% conforme jurisprudência majoritária."</a:t>
            </a:r>
            <a:endParaRPr lang="en-US" sz="727" dirty="0"/>
          </a:p>
        </p:txBody>
      </p:sp>
      <p:sp>
        <p:nvSpPr>
          <p:cNvPr id="32" name="Text 27"/>
          <p:cNvSpPr/>
          <p:nvPr/>
        </p:nvSpPr>
        <p:spPr>
          <a:xfrm>
            <a:off x="571500" y="3265587"/>
            <a:ext cx="862608" cy="155377"/>
          </a:xfrm>
          <a:prstGeom prst="rect">
            <a:avLst/>
          </a:prstGeom>
          <a:noFill/>
          <a:ln/>
        </p:spPr>
        <p:txBody>
          <a:bodyPr wrap="none" lIns="0" tIns="0" rIns="0" bIns="0" rtlCol="0" anchor="t">
            <a:spAutoFit/>
          </a:bodyPr>
          <a:lstStyle/>
          <a:p>
            <a:pPr marL="0" indent="0" algn="l">
              <a:lnSpc>
                <a:spcPts val="1100"/>
              </a:lnSpc>
              <a:buNone/>
            </a:pPr>
            <a:r>
              <a:rPr lang="en-US" sz="784" b="1" dirty="0">
                <a:solidFill>
                  <a:srgbClr val="E6F1FF"/>
                </a:solidFill>
                <a:latin typeface="Open Sans" pitchFamily="34" charset="0"/>
                <a:ea typeface="Open Sans" pitchFamily="34" charset="-122"/>
                <a:cs typeface="Open Sans" pitchFamily="34" charset="-120"/>
              </a:rPr>
              <a:t>Foro de Eleição</a:t>
            </a:r>
            <a:endParaRPr lang="en-US" sz="784" dirty="0"/>
          </a:p>
        </p:txBody>
      </p:sp>
      <p:sp>
        <p:nvSpPr>
          <p:cNvPr id="33" name="Text 28"/>
          <p:cNvSpPr/>
          <p:nvPr/>
        </p:nvSpPr>
        <p:spPr>
          <a:xfrm>
            <a:off x="2085975" y="3041452"/>
            <a:ext cx="2486025" cy="603647"/>
          </a:xfrm>
          <a:prstGeom prst="rect">
            <a:avLst/>
          </a:prstGeom>
          <a:noFill/>
          <a:ln/>
        </p:spPr>
        <p:txBody>
          <a:bodyPr wrap="square" lIns="170053" tIns="170053" rIns="170053" bIns="170053" rtlCol="0" anchor="ctr">
            <a:spAutoFit/>
          </a:bodyPr>
          <a:lstStyle/>
          <a:p>
            <a:pPr marL="0" indent="0" algn="l">
              <a:lnSpc>
                <a:spcPts val="1100"/>
              </a:lnSpc>
              <a:buNone/>
            </a:pPr>
            <a:r>
              <a:rPr lang="en-US" sz="834" dirty="0">
                <a:solidFill>
                  <a:srgbClr val="E6F1FF"/>
                </a:solidFill>
                <a:latin typeface="Open Sans" pitchFamily="34" charset="0"/>
                <a:ea typeface="Open Sans" pitchFamily="34" charset="-122"/>
                <a:cs typeface="Open Sans" pitchFamily="34" charset="-120"/>
              </a:rPr>
              <a:t>Comarca de difícil acesso para a parte contratante.</a:t>
            </a:r>
            <a:endParaRPr lang="en-US" sz="834" dirty="0"/>
          </a:p>
        </p:txBody>
      </p:sp>
      <p:sp>
        <p:nvSpPr>
          <p:cNvPr id="34" name="Shape 29"/>
          <p:cNvSpPr/>
          <p:nvPr/>
        </p:nvSpPr>
        <p:spPr>
          <a:xfrm>
            <a:off x="4714875" y="3244155"/>
            <a:ext cx="571500" cy="198239"/>
          </a:xfrm>
          <a:prstGeom prst="rect">
            <a:avLst/>
          </a:prstGeom>
          <a:solidFill>
            <a:srgbClr val="FFCE56">
              <a:alpha val="20000"/>
            </a:srgbClr>
          </a:solidFill>
          <a:ln w="9144">
            <a:solidFill>
              <a:srgbClr val="FFCE56"/>
            </a:solidFill>
            <a:prstDash val="solid"/>
          </a:ln>
        </p:spPr>
        <p:txBody>
          <a:bodyPr/>
          <a:lstStyle/>
          <a:p>
            <a:endParaRPr lang="pt-BR"/>
          </a:p>
        </p:txBody>
      </p:sp>
      <p:sp>
        <p:nvSpPr>
          <p:cNvPr id="35" name="Text 30"/>
          <p:cNvSpPr/>
          <p:nvPr/>
        </p:nvSpPr>
        <p:spPr>
          <a:xfrm>
            <a:off x="4714875" y="3244155"/>
            <a:ext cx="571500" cy="198239"/>
          </a:xfrm>
          <a:prstGeom prst="rect">
            <a:avLst/>
          </a:prstGeom>
          <a:noFill/>
          <a:ln/>
        </p:spPr>
        <p:txBody>
          <a:bodyPr wrap="square" lIns="85090" tIns="42545" rIns="85090" bIns="42545" rtlCol="0" anchor="t">
            <a:spAutoFit/>
          </a:bodyPr>
          <a:lstStyle/>
          <a:p>
            <a:pPr marL="0" indent="0" algn="ctr">
              <a:lnSpc>
                <a:spcPts val="800"/>
              </a:lnSpc>
              <a:buNone/>
            </a:pPr>
            <a:r>
              <a:rPr lang="en-US" sz="584" b="1" dirty="0">
                <a:solidFill>
                  <a:srgbClr val="FFCE56"/>
                </a:solidFill>
                <a:latin typeface="Roboto Mono" pitchFamily="34" charset="0"/>
                <a:ea typeface="Roboto Mono" pitchFamily="34" charset="-122"/>
                <a:cs typeface="Roboto Mono" pitchFamily="34" charset="-120"/>
              </a:rPr>
              <a:t>MÉDIO</a:t>
            </a:r>
            <a:endParaRPr lang="en-US" sz="584" dirty="0"/>
          </a:p>
        </p:txBody>
      </p:sp>
      <p:pic>
        <p:nvPicPr>
          <p:cNvPr id="36" name="Image 3" descr="preencoded.png"/>
          <p:cNvPicPr>
            <a:picLocks noChangeAspect="1"/>
          </p:cNvPicPr>
          <p:nvPr/>
        </p:nvPicPr>
        <p:blipFill>
          <a:blip r:embed="rId4"/>
          <a:stretch>
            <a:fillRect/>
          </a:stretch>
        </p:blipFill>
        <p:spPr>
          <a:xfrm>
            <a:off x="5957888" y="3295055"/>
            <a:ext cx="100013" cy="100013"/>
          </a:xfrm>
          <a:prstGeom prst="rect">
            <a:avLst/>
          </a:prstGeom>
        </p:spPr>
      </p:pic>
      <p:sp>
        <p:nvSpPr>
          <p:cNvPr id="37" name="Text 31"/>
          <p:cNvSpPr/>
          <p:nvPr/>
        </p:nvSpPr>
        <p:spPr>
          <a:xfrm>
            <a:off x="6093619" y="3275409"/>
            <a:ext cx="1968103" cy="135731"/>
          </a:xfrm>
          <a:prstGeom prst="rect">
            <a:avLst/>
          </a:prstGeom>
          <a:noFill/>
          <a:ln/>
        </p:spPr>
        <p:txBody>
          <a:bodyPr wrap="none" lIns="0" tIns="0" rIns="0" bIns="0" rtlCol="0" anchor="t">
            <a:spAutoFit/>
          </a:bodyPr>
          <a:lstStyle/>
          <a:p>
            <a:pPr marL="0" indent="0" algn="l">
              <a:lnSpc>
                <a:spcPts val="900"/>
              </a:lnSpc>
              <a:buNone/>
            </a:pPr>
            <a:r>
              <a:rPr lang="en-US" sz="727" i="1" dirty="0">
                <a:solidFill>
                  <a:srgbClr val="A8B2D1"/>
                </a:solidFill>
                <a:latin typeface="Open Sans" pitchFamily="34" charset="0"/>
                <a:ea typeface="Open Sans" pitchFamily="34" charset="-122"/>
                <a:cs typeface="Open Sans" pitchFamily="34" charset="-120"/>
              </a:rPr>
              <a:t>"Alterar para o domicílio do réu ou capital."</a:t>
            </a:r>
            <a:endParaRPr lang="en-US" sz="727" dirty="0"/>
          </a:p>
        </p:txBody>
      </p:sp>
      <p:sp>
        <p:nvSpPr>
          <p:cNvPr id="38" name="Text 32"/>
          <p:cNvSpPr/>
          <p:nvPr/>
        </p:nvSpPr>
        <p:spPr>
          <a:xfrm>
            <a:off x="571500" y="3869234"/>
            <a:ext cx="1034058" cy="155377"/>
          </a:xfrm>
          <a:prstGeom prst="rect">
            <a:avLst/>
          </a:prstGeom>
          <a:noFill/>
          <a:ln/>
        </p:spPr>
        <p:txBody>
          <a:bodyPr wrap="none" lIns="0" tIns="0" rIns="0" bIns="0" rtlCol="0" anchor="t">
            <a:spAutoFit/>
          </a:bodyPr>
          <a:lstStyle/>
          <a:p>
            <a:pPr marL="0" indent="0" algn="l">
              <a:lnSpc>
                <a:spcPts val="1100"/>
              </a:lnSpc>
              <a:buNone/>
            </a:pPr>
            <a:r>
              <a:rPr lang="en-US" sz="784" b="1" dirty="0">
                <a:solidFill>
                  <a:srgbClr val="E6F1FF"/>
                </a:solidFill>
                <a:latin typeface="Open Sans" pitchFamily="34" charset="0"/>
                <a:ea typeface="Open Sans" pitchFamily="34" charset="-122"/>
                <a:cs typeface="Open Sans" pitchFamily="34" charset="-120"/>
              </a:rPr>
              <a:t>Confidencialidade</a:t>
            </a:r>
            <a:endParaRPr lang="en-US" sz="784" dirty="0"/>
          </a:p>
        </p:txBody>
      </p:sp>
      <p:sp>
        <p:nvSpPr>
          <p:cNvPr id="39" name="Text 33"/>
          <p:cNvSpPr/>
          <p:nvPr/>
        </p:nvSpPr>
        <p:spPr>
          <a:xfrm>
            <a:off x="2085975" y="3645098"/>
            <a:ext cx="2486025" cy="600075"/>
          </a:xfrm>
          <a:prstGeom prst="rect">
            <a:avLst/>
          </a:prstGeom>
          <a:noFill/>
          <a:ln/>
        </p:spPr>
        <p:txBody>
          <a:bodyPr wrap="square" lIns="170053" tIns="170053" rIns="170053" bIns="170053" rtlCol="0" anchor="ctr">
            <a:spAutoFit/>
          </a:bodyPr>
          <a:lstStyle/>
          <a:p>
            <a:pPr marL="0" indent="0" algn="l">
              <a:lnSpc>
                <a:spcPts val="1100"/>
              </a:lnSpc>
              <a:buNone/>
            </a:pPr>
            <a:r>
              <a:rPr lang="en-US" sz="834" dirty="0">
                <a:solidFill>
                  <a:srgbClr val="E6F1FF"/>
                </a:solidFill>
                <a:latin typeface="Open Sans" pitchFamily="34" charset="0"/>
                <a:ea typeface="Open Sans" pitchFamily="34" charset="-122"/>
                <a:cs typeface="Open Sans" pitchFamily="34" charset="-120"/>
              </a:rPr>
              <a:t>Prazo indeterminado para segredos de negócio.</a:t>
            </a:r>
            <a:endParaRPr lang="en-US" sz="834" dirty="0"/>
          </a:p>
        </p:txBody>
      </p:sp>
      <p:sp>
        <p:nvSpPr>
          <p:cNvPr id="40" name="Shape 34"/>
          <p:cNvSpPr/>
          <p:nvPr/>
        </p:nvSpPr>
        <p:spPr>
          <a:xfrm>
            <a:off x="4714875" y="3847802"/>
            <a:ext cx="571500" cy="198239"/>
          </a:xfrm>
          <a:prstGeom prst="rect">
            <a:avLst/>
          </a:prstGeom>
          <a:solidFill>
            <a:srgbClr val="64FFDA">
              <a:alpha val="20000"/>
            </a:srgbClr>
          </a:solidFill>
          <a:ln w="9144">
            <a:solidFill>
              <a:srgbClr val="64FFDA"/>
            </a:solidFill>
            <a:prstDash val="solid"/>
          </a:ln>
        </p:spPr>
        <p:txBody>
          <a:bodyPr/>
          <a:lstStyle/>
          <a:p>
            <a:endParaRPr lang="pt-BR"/>
          </a:p>
        </p:txBody>
      </p:sp>
      <p:sp>
        <p:nvSpPr>
          <p:cNvPr id="41" name="Text 35"/>
          <p:cNvSpPr/>
          <p:nvPr/>
        </p:nvSpPr>
        <p:spPr>
          <a:xfrm>
            <a:off x="4714875" y="3847802"/>
            <a:ext cx="571500" cy="198239"/>
          </a:xfrm>
          <a:prstGeom prst="rect">
            <a:avLst/>
          </a:prstGeom>
          <a:noFill/>
          <a:ln/>
        </p:spPr>
        <p:txBody>
          <a:bodyPr wrap="square" lIns="85090" tIns="42545" rIns="85090" bIns="42545" rtlCol="0" anchor="t">
            <a:spAutoFit/>
          </a:bodyPr>
          <a:lstStyle/>
          <a:p>
            <a:pPr marL="0" indent="0" algn="ctr">
              <a:lnSpc>
                <a:spcPts val="800"/>
              </a:lnSpc>
              <a:buNone/>
            </a:pPr>
            <a:r>
              <a:rPr lang="en-US" sz="584" b="1" dirty="0">
                <a:solidFill>
                  <a:srgbClr val="64FFDA"/>
                </a:solidFill>
                <a:latin typeface="Roboto Mono" pitchFamily="34" charset="0"/>
                <a:ea typeface="Roboto Mono" pitchFamily="34" charset="-122"/>
                <a:cs typeface="Roboto Mono" pitchFamily="34" charset="-120"/>
              </a:rPr>
              <a:t>BAIXO</a:t>
            </a:r>
            <a:endParaRPr lang="en-US" sz="584" dirty="0"/>
          </a:p>
        </p:txBody>
      </p:sp>
      <p:pic>
        <p:nvPicPr>
          <p:cNvPr id="42" name="Image 4" descr="preencoded.png"/>
          <p:cNvPicPr>
            <a:picLocks noChangeAspect="1"/>
          </p:cNvPicPr>
          <p:nvPr/>
        </p:nvPicPr>
        <p:blipFill>
          <a:blip r:embed="rId5"/>
          <a:stretch>
            <a:fillRect/>
          </a:stretch>
        </p:blipFill>
        <p:spPr>
          <a:xfrm>
            <a:off x="5957888" y="3898702"/>
            <a:ext cx="100013" cy="100013"/>
          </a:xfrm>
          <a:prstGeom prst="rect">
            <a:avLst/>
          </a:prstGeom>
        </p:spPr>
      </p:pic>
      <p:sp>
        <p:nvSpPr>
          <p:cNvPr id="43" name="Text 36"/>
          <p:cNvSpPr/>
          <p:nvPr/>
        </p:nvSpPr>
        <p:spPr>
          <a:xfrm>
            <a:off x="6093619" y="3879056"/>
            <a:ext cx="1648420" cy="135731"/>
          </a:xfrm>
          <a:prstGeom prst="rect">
            <a:avLst/>
          </a:prstGeom>
          <a:noFill/>
          <a:ln/>
        </p:spPr>
        <p:txBody>
          <a:bodyPr wrap="none" lIns="0" tIns="0" rIns="0" bIns="0" rtlCol="0" anchor="t">
            <a:spAutoFit/>
          </a:bodyPr>
          <a:lstStyle/>
          <a:p>
            <a:pPr marL="0" indent="0" algn="l">
              <a:lnSpc>
                <a:spcPts val="900"/>
              </a:lnSpc>
              <a:buNone/>
            </a:pPr>
            <a:r>
              <a:rPr lang="en-US" sz="727" i="1" dirty="0">
                <a:solidFill>
                  <a:srgbClr val="A8B2D1"/>
                </a:solidFill>
                <a:latin typeface="Open Sans" pitchFamily="34" charset="0"/>
                <a:ea typeface="Open Sans" pitchFamily="34" charset="-122"/>
                <a:cs typeface="Open Sans" pitchFamily="34" charset="-120"/>
              </a:rPr>
              <a:t>"Cláusula padrão aceitável. Manter."</a:t>
            </a:r>
            <a:endParaRPr lang="en-US" sz="727" dirty="0"/>
          </a:p>
        </p:txBody>
      </p:sp>
      <p:sp>
        <p:nvSpPr>
          <p:cNvPr id="44" name="Shape 37"/>
          <p:cNvSpPr/>
          <p:nvPr/>
        </p:nvSpPr>
        <p:spPr>
          <a:xfrm>
            <a:off x="428625" y="4325541"/>
            <a:ext cx="8286750" cy="389334"/>
          </a:xfrm>
          <a:prstGeom prst="rect">
            <a:avLst/>
          </a:prstGeom>
          <a:solidFill>
            <a:srgbClr val="FFFFFF">
              <a:alpha val="5000"/>
            </a:srgbClr>
          </a:solidFill>
          <a:ln/>
        </p:spPr>
        <p:txBody>
          <a:bodyPr/>
          <a:lstStyle/>
          <a:p>
            <a:endParaRPr lang="pt-BR"/>
          </a:p>
        </p:txBody>
      </p:sp>
      <p:pic>
        <p:nvPicPr>
          <p:cNvPr id="45" name="Image 5" descr="preencoded.png"/>
          <p:cNvPicPr>
            <a:picLocks noChangeAspect="1"/>
          </p:cNvPicPr>
          <p:nvPr/>
        </p:nvPicPr>
        <p:blipFill>
          <a:blip r:embed="rId6"/>
          <a:stretch>
            <a:fillRect/>
          </a:stretch>
        </p:blipFill>
        <p:spPr>
          <a:xfrm>
            <a:off x="2604790" y="4457700"/>
            <a:ext cx="128588" cy="128588"/>
          </a:xfrm>
          <a:prstGeom prst="rect">
            <a:avLst/>
          </a:prstGeom>
        </p:spPr>
      </p:pic>
      <p:sp>
        <p:nvSpPr>
          <p:cNvPr id="46" name="Text 38"/>
          <p:cNvSpPr/>
          <p:nvPr/>
        </p:nvSpPr>
        <p:spPr>
          <a:xfrm>
            <a:off x="2804815" y="4432697"/>
            <a:ext cx="1189434" cy="175022"/>
          </a:xfrm>
          <a:prstGeom prst="rect">
            <a:avLst/>
          </a:prstGeom>
          <a:noFill/>
          <a:ln/>
        </p:spPr>
        <p:txBody>
          <a:bodyPr wrap="none" lIns="0" tIns="0" rIns="0" bIns="0" rtlCol="0" anchor="t">
            <a:spAutoFit/>
          </a:bodyPr>
          <a:lstStyle/>
          <a:p>
            <a:pPr marL="0" indent="0" algn="ctr">
              <a:lnSpc>
                <a:spcPts val="1200"/>
              </a:lnSpc>
              <a:buNone/>
            </a:pPr>
            <a:r>
              <a:rPr lang="en-US" sz="942" dirty="0">
                <a:solidFill>
                  <a:srgbClr val="E6F1FF"/>
                </a:solidFill>
                <a:latin typeface="Open Sans" pitchFamily="34" charset="0"/>
                <a:ea typeface="Open Sans" pitchFamily="34" charset="-122"/>
                <a:cs typeface="Open Sans" pitchFamily="34" charset="-120"/>
              </a:rPr>
              <a:t>A IA não decide, ela</a:t>
            </a:r>
            <a:endParaRPr lang="en-US" sz="942" dirty="0"/>
          </a:p>
        </p:txBody>
      </p:sp>
      <p:sp>
        <p:nvSpPr>
          <p:cNvPr id="47" name="Text 39"/>
          <p:cNvSpPr/>
          <p:nvPr/>
        </p:nvSpPr>
        <p:spPr>
          <a:xfrm>
            <a:off x="3994249" y="4432697"/>
            <a:ext cx="455414" cy="175022"/>
          </a:xfrm>
          <a:prstGeom prst="rect">
            <a:avLst/>
          </a:prstGeom>
          <a:noFill/>
          <a:ln/>
        </p:spPr>
        <p:txBody>
          <a:bodyPr wrap="none" lIns="0" tIns="0" rIns="0" bIns="0" rtlCol="0" anchor="t">
            <a:spAutoFit/>
          </a:bodyPr>
          <a:lstStyle/>
          <a:p>
            <a:pPr marL="0" indent="0" algn="ctr">
              <a:lnSpc>
                <a:spcPts val="1200"/>
              </a:lnSpc>
              <a:buNone/>
            </a:pPr>
            <a:r>
              <a:rPr lang="en-US" sz="885" b="1" dirty="0">
                <a:solidFill>
                  <a:srgbClr val="E6F1FF"/>
                </a:solidFill>
                <a:latin typeface="Open Sans" pitchFamily="34" charset="0"/>
                <a:ea typeface="Open Sans" pitchFamily="34" charset="-122"/>
                <a:cs typeface="Open Sans" pitchFamily="34" charset="-120"/>
              </a:rPr>
              <a:t>aponta</a:t>
            </a:r>
            <a:endParaRPr lang="en-US" sz="885" dirty="0"/>
          </a:p>
        </p:txBody>
      </p:sp>
      <p:sp>
        <p:nvSpPr>
          <p:cNvPr id="48" name="Text 40"/>
          <p:cNvSpPr/>
          <p:nvPr/>
        </p:nvSpPr>
        <p:spPr>
          <a:xfrm>
            <a:off x="4449663" y="4432697"/>
            <a:ext cx="2089547" cy="175022"/>
          </a:xfrm>
          <a:prstGeom prst="rect">
            <a:avLst/>
          </a:prstGeom>
          <a:noFill/>
          <a:ln/>
        </p:spPr>
        <p:txBody>
          <a:bodyPr wrap="none" lIns="0" tIns="0" rIns="0" bIns="0" rtlCol="0" anchor="t">
            <a:spAutoFit/>
          </a:bodyPr>
          <a:lstStyle/>
          <a:p>
            <a:pPr marL="0" indent="0" algn="ctr">
              <a:lnSpc>
                <a:spcPts val="1200"/>
              </a:lnSpc>
              <a:buNone/>
            </a:pPr>
            <a:r>
              <a:rPr lang="en-US" sz="942" dirty="0">
                <a:solidFill>
                  <a:srgbClr val="E6F1FF"/>
                </a:solidFill>
                <a:latin typeface="Open Sans" pitchFamily="34" charset="0"/>
                <a:ea typeface="Open Sans" pitchFamily="34" charset="-122"/>
                <a:cs typeface="Open Sans" pitchFamily="34" charset="-120"/>
              </a:rPr>
              <a:t>onde você deve olhar com atenção.</a:t>
            </a:r>
            <a:endParaRPr lang="en-US" sz="942"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name="Slide 81">
    <p:spTree>
      <p:nvGrpSpPr>
        <p:cNvPr id="1" name=""/>
        <p:cNvGrpSpPr/>
        <p:nvPr/>
      </p:nvGrpSpPr>
      <p:grpSpPr>
        <a:xfrm>
          <a:off x="0" y="0"/>
          <a:ext cx="0" cy="0"/>
          <a:chOff x="0" y="0"/>
          <a:chExt cx="0" cy="0"/>
        </a:xfrm>
      </p:grpSpPr>
      <p:sp>
        <p:nvSpPr>
          <p:cNvPr id="3" name="Shape 0"/>
          <p:cNvSpPr/>
          <p:nvPr/>
        </p:nvSpPr>
        <p:spPr>
          <a:xfrm>
            <a:off x="428625" y="428625"/>
            <a:ext cx="8286750" cy="716161"/>
          </a:xfrm>
          <a:prstGeom prst="rect">
            <a:avLst/>
          </a:prstGeom>
          <a:solidFill>
            <a:srgbClr val="000000">
              <a:alpha val="0"/>
            </a:srgbClr>
          </a:solidFill>
          <a:ln/>
        </p:spPr>
        <p:txBody>
          <a:bodyPr/>
          <a:lstStyle/>
          <a:p>
            <a:endParaRPr lang="pt-BR"/>
          </a:p>
        </p:txBody>
      </p:sp>
      <p:sp>
        <p:nvSpPr>
          <p:cNvPr id="4" name="Shape 1"/>
          <p:cNvSpPr/>
          <p:nvPr/>
        </p:nvSpPr>
        <p:spPr>
          <a:xfrm>
            <a:off x="428625" y="428625"/>
            <a:ext cx="28575" cy="716161"/>
          </a:xfrm>
          <a:prstGeom prst="rect">
            <a:avLst/>
          </a:prstGeom>
          <a:solidFill>
            <a:srgbClr val="64FFDA"/>
          </a:solidFill>
          <a:ln/>
        </p:spPr>
        <p:txBody>
          <a:bodyPr/>
          <a:lstStyle/>
          <a:p>
            <a:endParaRPr lang="pt-BR"/>
          </a:p>
        </p:txBody>
      </p:sp>
      <p:sp>
        <p:nvSpPr>
          <p:cNvPr id="5" name="Text 2"/>
          <p:cNvSpPr/>
          <p:nvPr/>
        </p:nvSpPr>
        <p:spPr>
          <a:xfrm>
            <a:off x="571500" y="428625"/>
            <a:ext cx="8143875" cy="417909"/>
          </a:xfrm>
          <a:prstGeom prst="rect">
            <a:avLst/>
          </a:prstGeom>
          <a:noFill/>
          <a:ln/>
        </p:spPr>
        <p:txBody>
          <a:bodyPr wrap="none" lIns="0" tIns="0" rIns="0" bIns="0" rtlCol="0" anchor="t">
            <a:spAutoFit/>
          </a:bodyPr>
          <a:lstStyle/>
          <a:p>
            <a:pPr marL="0" indent="0" algn="l">
              <a:lnSpc>
                <a:spcPts val="3200"/>
              </a:lnSpc>
              <a:buNone/>
            </a:pPr>
            <a:r>
              <a:rPr lang="en-US" sz="2436" b="1" dirty="0">
                <a:solidFill>
                  <a:srgbClr val="E6F1FF"/>
                </a:solidFill>
                <a:latin typeface="Montserrat" pitchFamily="34" charset="0"/>
                <a:ea typeface="Montserrat" pitchFamily="34" charset="-122"/>
                <a:cs typeface="Montserrat" pitchFamily="34" charset="-120"/>
              </a:rPr>
              <a:t>RESUMO ESTRATÉGICO</a:t>
            </a:r>
            <a:endParaRPr lang="en-US" sz="2436" dirty="0"/>
          </a:p>
        </p:txBody>
      </p:sp>
      <p:sp>
        <p:nvSpPr>
          <p:cNvPr id="6" name="Text 3"/>
          <p:cNvSpPr/>
          <p:nvPr/>
        </p:nvSpPr>
        <p:spPr>
          <a:xfrm>
            <a:off x="571500" y="917972"/>
            <a:ext cx="8143875" cy="226814"/>
          </a:xfrm>
          <a:prstGeom prst="rect">
            <a:avLst/>
          </a:prstGeom>
          <a:noFill/>
          <a:ln/>
        </p:spPr>
        <p:txBody>
          <a:bodyPr wrap="none" lIns="0" tIns="0" rIns="0" bIns="0" rtlCol="0" anchor="t">
            <a:spAutoFit/>
          </a:bodyPr>
          <a:lstStyle/>
          <a:p>
            <a:pPr marL="0" indent="0" algn="l">
              <a:lnSpc>
                <a:spcPts val="1600"/>
              </a:lnSpc>
              <a:buNone/>
            </a:pPr>
            <a:r>
              <a:rPr lang="en-US" sz="1269" dirty="0">
                <a:solidFill>
                  <a:srgbClr val="64FFDA"/>
                </a:solidFill>
                <a:latin typeface="Roboto Mono" pitchFamily="34" charset="0"/>
                <a:ea typeface="Roboto Mono" pitchFamily="34" charset="-122"/>
                <a:cs typeface="Roboto Mono" pitchFamily="34" charset="-120"/>
              </a:rPr>
              <a:t>Transformando Volume em Inteligência</a:t>
            </a:r>
            <a:endParaRPr lang="en-US" sz="1269" dirty="0"/>
          </a:p>
        </p:txBody>
      </p:sp>
      <p:sp>
        <p:nvSpPr>
          <p:cNvPr id="7" name="Shape 4"/>
          <p:cNvSpPr/>
          <p:nvPr/>
        </p:nvSpPr>
        <p:spPr>
          <a:xfrm>
            <a:off x="1107281" y="1430536"/>
            <a:ext cx="714375" cy="714375"/>
          </a:xfrm>
          <a:prstGeom prst="ellipse">
            <a:avLst/>
          </a:prstGeom>
          <a:solidFill>
            <a:srgbClr val="FFFFFF">
              <a:alpha val="5000"/>
            </a:srgbClr>
          </a:solidFill>
          <a:ln w="18288">
            <a:solidFill>
              <a:srgbClr val="FFFFFF">
                <a:alpha val="10000"/>
              </a:srgbClr>
            </a:solidFill>
            <a:prstDash val="solid"/>
          </a:ln>
        </p:spPr>
        <p:txBody>
          <a:bodyPr/>
          <a:lstStyle/>
          <a:p>
            <a:endParaRPr lang="pt-BR"/>
          </a:p>
        </p:txBody>
      </p:sp>
      <p:pic>
        <p:nvPicPr>
          <p:cNvPr id="8" name="Image 1" descr="preencoded.png"/>
          <p:cNvPicPr>
            <a:picLocks noChangeAspect="1"/>
          </p:cNvPicPr>
          <p:nvPr/>
        </p:nvPicPr>
        <p:blipFill>
          <a:blip r:embed="rId3"/>
          <a:stretch>
            <a:fillRect/>
          </a:stretch>
        </p:blipFill>
        <p:spPr>
          <a:xfrm>
            <a:off x="1357313" y="1644848"/>
            <a:ext cx="214313" cy="285750"/>
          </a:xfrm>
          <a:prstGeom prst="rect">
            <a:avLst/>
          </a:prstGeom>
        </p:spPr>
      </p:pic>
      <p:sp>
        <p:nvSpPr>
          <p:cNvPr id="9" name="Text 5"/>
          <p:cNvSpPr/>
          <p:nvPr/>
        </p:nvSpPr>
        <p:spPr>
          <a:xfrm>
            <a:off x="1199257" y="2287786"/>
            <a:ext cx="530423" cy="173236"/>
          </a:xfrm>
          <a:prstGeom prst="rect">
            <a:avLst/>
          </a:prstGeom>
          <a:noFill/>
          <a:ln/>
        </p:spPr>
        <p:txBody>
          <a:bodyPr wrap="none" lIns="0" tIns="0" rIns="0" bIns="0" rtlCol="0" anchor="t">
            <a:spAutoFit/>
          </a:bodyPr>
          <a:lstStyle/>
          <a:p>
            <a:pPr marL="0" indent="0" algn="ctr">
              <a:lnSpc>
                <a:spcPts val="1400"/>
              </a:lnSpc>
              <a:buNone/>
            </a:pPr>
            <a:r>
              <a:rPr lang="en-US" sz="987" b="1" dirty="0">
                <a:solidFill>
                  <a:srgbClr val="E6F1FF"/>
                </a:solidFill>
                <a:latin typeface="Montserrat" pitchFamily="34" charset="0"/>
                <a:ea typeface="Montserrat" pitchFamily="34" charset="-122"/>
                <a:cs typeface="Montserrat" pitchFamily="34" charset="-120"/>
              </a:rPr>
              <a:t>O Caos</a:t>
            </a:r>
            <a:endParaRPr lang="en-US" sz="987" dirty="0"/>
          </a:p>
        </p:txBody>
      </p:sp>
      <p:sp>
        <p:nvSpPr>
          <p:cNvPr id="10" name="Text 6"/>
          <p:cNvSpPr/>
          <p:nvPr/>
        </p:nvSpPr>
        <p:spPr>
          <a:xfrm>
            <a:off x="571500" y="2532459"/>
            <a:ext cx="1785938" cy="271463"/>
          </a:xfrm>
          <a:prstGeom prst="rect">
            <a:avLst/>
          </a:prstGeom>
          <a:noFill/>
          <a:ln/>
        </p:spPr>
        <p:txBody>
          <a:bodyPr wrap="square" lIns="0" tIns="0" rIns="0" bIns="0" rtlCol="0" anchor="t">
            <a:spAutoFit/>
          </a:bodyPr>
          <a:lstStyle/>
          <a:p>
            <a:pPr marL="0" indent="0" algn="ctr">
              <a:lnSpc>
                <a:spcPts val="900"/>
              </a:lnSpc>
              <a:buNone/>
            </a:pPr>
            <a:r>
              <a:rPr lang="en-US" sz="727" dirty="0">
                <a:solidFill>
                  <a:srgbClr val="A8B2D1"/>
                </a:solidFill>
                <a:latin typeface="Open Sans" pitchFamily="34" charset="0"/>
                <a:ea typeface="Open Sans" pitchFamily="34" charset="-122"/>
                <a:cs typeface="Open Sans" pitchFamily="34" charset="-120"/>
              </a:rPr>
              <a:t>Autos com 500+ páginas, petições longas e repetitivas.</a:t>
            </a:r>
            <a:endParaRPr lang="en-US" sz="727" dirty="0"/>
          </a:p>
        </p:txBody>
      </p:sp>
      <p:pic>
        <p:nvPicPr>
          <p:cNvPr id="11" name="Image 2" descr="preencoded.png"/>
          <p:cNvPicPr>
            <a:picLocks noChangeAspect="1"/>
          </p:cNvPicPr>
          <p:nvPr/>
        </p:nvPicPr>
        <p:blipFill>
          <a:blip r:embed="rId4"/>
          <a:stretch>
            <a:fillRect/>
          </a:stretch>
        </p:blipFill>
        <p:spPr>
          <a:xfrm>
            <a:off x="2951262" y="2010073"/>
            <a:ext cx="133945" cy="214313"/>
          </a:xfrm>
          <a:prstGeom prst="rect">
            <a:avLst/>
          </a:prstGeom>
        </p:spPr>
      </p:pic>
      <p:sp>
        <p:nvSpPr>
          <p:cNvPr id="12" name="Shape 7"/>
          <p:cNvSpPr/>
          <p:nvPr/>
        </p:nvSpPr>
        <p:spPr>
          <a:xfrm>
            <a:off x="4214813" y="1430536"/>
            <a:ext cx="714375" cy="714375"/>
          </a:xfrm>
          <a:prstGeom prst="ellipse">
            <a:avLst/>
          </a:prstGeom>
          <a:solidFill>
            <a:srgbClr val="FFCE56">
              <a:alpha val="10000"/>
            </a:srgbClr>
          </a:solidFill>
          <a:ln w="18288">
            <a:solidFill>
              <a:srgbClr val="FFCE56"/>
            </a:solidFill>
            <a:prstDash val="solid"/>
          </a:ln>
        </p:spPr>
        <p:txBody>
          <a:bodyPr/>
          <a:lstStyle/>
          <a:p>
            <a:endParaRPr lang="pt-BR"/>
          </a:p>
        </p:txBody>
      </p:sp>
      <p:pic>
        <p:nvPicPr>
          <p:cNvPr id="13" name="Image 3" descr="preencoded.png"/>
          <p:cNvPicPr>
            <a:picLocks noChangeAspect="1"/>
          </p:cNvPicPr>
          <p:nvPr/>
        </p:nvPicPr>
        <p:blipFill>
          <a:blip r:embed="rId5"/>
          <a:stretch>
            <a:fillRect/>
          </a:stretch>
        </p:blipFill>
        <p:spPr>
          <a:xfrm>
            <a:off x="4429125" y="1644848"/>
            <a:ext cx="285750" cy="285750"/>
          </a:xfrm>
          <a:prstGeom prst="rect">
            <a:avLst/>
          </a:prstGeom>
        </p:spPr>
      </p:pic>
      <p:sp>
        <p:nvSpPr>
          <p:cNvPr id="14" name="Text 8"/>
          <p:cNvSpPr/>
          <p:nvPr/>
        </p:nvSpPr>
        <p:spPr>
          <a:xfrm>
            <a:off x="4290715" y="2287786"/>
            <a:ext cx="562570" cy="173236"/>
          </a:xfrm>
          <a:prstGeom prst="rect">
            <a:avLst/>
          </a:prstGeom>
          <a:noFill/>
          <a:ln/>
        </p:spPr>
        <p:txBody>
          <a:bodyPr wrap="none" lIns="0" tIns="0" rIns="0" bIns="0" rtlCol="0" anchor="t">
            <a:spAutoFit/>
          </a:bodyPr>
          <a:lstStyle/>
          <a:p>
            <a:pPr marL="0" indent="0" algn="ctr">
              <a:lnSpc>
                <a:spcPts val="1400"/>
              </a:lnSpc>
              <a:buNone/>
            </a:pPr>
            <a:r>
              <a:rPr lang="en-US" sz="987" b="1" dirty="0">
                <a:solidFill>
                  <a:srgbClr val="E6F1FF"/>
                </a:solidFill>
                <a:latin typeface="Montserrat" pitchFamily="34" charset="0"/>
                <a:ea typeface="Montserrat" pitchFamily="34" charset="-122"/>
                <a:cs typeface="Montserrat" pitchFamily="34" charset="-120"/>
              </a:rPr>
              <a:t>O Filtro</a:t>
            </a:r>
            <a:endParaRPr lang="en-US" sz="987" dirty="0"/>
          </a:p>
        </p:txBody>
      </p:sp>
      <p:sp>
        <p:nvSpPr>
          <p:cNvPr id="15" name="Text 9"/>
          <p:cNvSpPr/>
          <p:nvPr/>
        </p:nvSpPr>
        <p:spPr>
          <a:xfrm>
            <a:off x="3679031" y="2532459"/>
            <a:ext cx="1785938" cy="271463"/>
          </a:xfrm>
          <a:prstGeom prst="rect">
            <a:avLst/>
          </a:prstGeom>
          <a:noFill/>
          <a:ln/>
        </p:spPr>
        <p:txBody>
          <a:bodyPr wrap="square" lIns="0" tIns="0" rIns="0" bIns="0" rtlCol="0" anchor="t">
            <a:spAutoFit/>
          </a:bodyPr>
          <a:lstStyle/>
          <a:p>
            <a:pPr marL="0" indent="0" algn="ctr">
              <a:lnSpc>
                <a:spcPts val="900"/>
              </a:lnSpc>
              <a:buNone/>
            </a:pPr>
            <a:r>
              <a:rPr lang="en-US" sz="727" dirty="0">
                <a:solidFill>
                  <a:srgbClr val="A8B2D1"/>
                </a:solidFill>
                <a:latin typeface="Open Sans" pitchFamily="34" charset="0"/>
                <a:ea typeface="Open Sans" pitchFamily="34" charset="-122"/>
                <a:cs typeface="Open Sans" pitchFamily="34" charset="-120"/>
              </a:rPr>
              <a:t>Prompt direcionado para extrair apenas o essencial.</a:t>
            </a:r>
            <a:endParaRPr lang="en-US" sz="727" dirty="0"/>
          </a:p>
        </p:txBody>
      </p:sp>
      <p:pic>
        <p:nvPicPr>
          <p:cNvPr id="16" name="Image 4" descr="preencoded.png"/>
          <p:cNvPicPr>
            <a:picLocks noChangeAspect="1"/>
          </p:cNvPicPr>
          <p:nvPr/>
        </p:nvPicPr>
        <p:blipFill>
          <a:blip r:embed="rId4"/>
          <a:stretch>
            <a:fillRect/>
          </a:stretch>
        </p:blipFill>
        <p:spPr>
          <a:xfrm>
            <a:off x="6058793" y="2010073"/>
            <a:ext cx="133945" cy="214313"/>
          </a:xfrm>
          <a:prstGeom prst="rect">
            <a:avLst/>
          </a:prstGeom>
        </p:spPr>
      </p:pic>
      <p:sp>
        <p:nvSpPr>
          <p:cNvPr id="17" name="Shape 10"/>
          <p:cNvSpPr/>
          <p:nvPr/>
        </p:nvSpPr>
        <p:spPr>
          <a:xfrm>
            <a:off x="7322344" y="1430536"/>
            <a:ext cx="714375" cy="714375"/>
          </a:xfrm>
          <a:prstGeom prst="ellipse">
            <a:avLst/>
          </a:prstGeom>
          <a:solidFill>
            <a:srgbClr val="64FFDA">
              <a:alpha val="10000"/>
            </a:srgbClr>
          </a:solidFill>
          <a:ln w="18288">
            <a:solidFill>
              <a:srgbClr val="64FFDA"/>
            </a:solidFill>
            <a:prstDash val="solid"/>
          </a:ln>
        </p:spPr>
        <p:txBody>
          <a:bodyPr/>
          <a:lstStyle/>
          <a:p>
            <a:endParaRPr lang="pt-BR"/>
          </a:p>
        </p:txBody>
      </p:sp>
      <p:pic>
        <p:nvPicPr>
          <p:cNvPr id="18" name="Image 5" descr="preencoded.png"/>
          <p:cNvPicPr>
            <a:picLocks noChangeAspect="1"/>
          </p:cNvPicPr>
          <p:nvPr/>
        </p:nvPicPr>
        <p:blipFill>
          <a:blip r:embed="rId6"/>
          <a:stretch>
            <a:fillRect/>
          </a:stretch>
        </p:blipFill>
        <p:spPr>
          <a:xfrm>
            <a:off x="7536656" y="1644848"/>
            <a:ext cx="285750" cy="285750"/>
          </a:xfrm>
          <a:prstGeom prst="rect">
            <a:avLst/>
          </a:prstGeom>
        </p:spPr>
      </p:pic>
      <p:sp>
        <p:nvSpPr>
          <p:cNvPr id="19" name="Text 11"/>
          <p:cNvSpPr/>
          <p:nvPr/>
        </p:nvSpPr>
        <p:spPr>
          <a:xfrm>
            <a:off x="7401818" y="2287786"/>
            <a:ext cx="555427" cy="173236"/>
          </a:xfrm>
          <a:prstGeom prst="rect">
            <a:avLst/>
          </a:prstGeom>
          <a:noFill/>
          <a:ln/>
        </p:spPr>
        <p:txBody>
          <a:bodyPr wrap="none" lIns="0" tIns="0" rIns="0" bIns="0" rtlCol="0" anchor="t">
            <a:spAutoFit/>
          </a:bodyPr>
          <a:lstStyle/>
          <a:p>
            <a:pPr marL="0" indent="0" algn="ctr">
              <a:lnSpc>
                <a:spcPts val="1400"/>
              </a:lnSpc>
              <a:buNone/>
            </a:pPr>
            <a:r>
              <a:rPr lang="en-US" sz="987" b="1" dirty="0">
                <a:solidFill>
                  <a:srgbClr val="E6F1FF"/>
                </a:solidFill>
                <a:latin typeface="Montserrat" pitchFamily="34" charset="0"/>
                <a:ea typeface="Montserrat" pitchFamily="34" charset="-122"/>
                <a:cs typeface="Montserrat" pitchFamily="34" charset="-120"/>
              </a:rPr>
              <a:t>O Valor</a:t>
            </a:r>
            <a:endParaRPr lang="en-US" sz="987" dirty="0"/>
          </a:p>
        </p:txBody>
      </p:sp>
      <p:sp>
        <p:nvSpPr>
          <p:cNvPr id="20" name="Text 12"/>
          <p:cNvSpPr/>
          <p:nvPr/>
        </p:nvSpPr>
        <p:spPr>
          <a:xfrm>
            <a:off x="6786563" y="2532459"/>
            <a:ext cx="1785938" cy="271463"/>
          </a:xfrm>
          <a:prstGeom prst="rect">
            <a:avLst/>
          </a:prstGeom>
          <a:noFill/>
          <a:ln/>
        </p:spPr>
        <p:txBody>
          <a:bodyPr wrap="square" lIns="0" tIns="0" rIns="0" bIns="0" rtlCol="0" anchor="t">
            <a:spAutoFit/>
          </a:bodyPr>
          <a:lstStyle/>
          <a:p>
            <a:pPr marL="0" indent="0" algn="ctr">
              <a:lnSpc>
                <a:spcPts val="900"/>
              </a:lnSpc>
              <a:buNone/>
            </a:pPr>
            <a:r>
              <a:rPr lang="en-US" sz="727" dirty="0">
                <a:solidFill>
                  <a:srgbClr val="A8B2D1"/>
                </a:solidFill>
                <a:latin typeface="Open Sans" pitchFamily="34" charset="0"/>
                <a:ea typeface="Open Sans" pitchFamily="34" charset="-122"/>
                <a:cs typeface="Open Sans" pitchFamily="34" charset="-120"/>
              </a:rPr>
              <a:t>Relatório executivo de 1 página para tomada de decisão.</a:t>
            </a:r>
            <a:endParaRPr lang="en-US" sz="727" dirty="0"/>
          </a:p>
        </p:txBody>
      </p:sp>
      <p:sp>
        <p:nvSpPr>
          <p:cNvPr id="21" name="Shape 13"/>
          <p:cNvSpPr/>
          <p:nvPr/>
        </p:nvSpPr>
        <p:spPr>
          <a:xfrm>
            <a:off x="428625" y="3089672"/>
            <a:ext cx="8286750" cy="1092994"/>
          </a:xfrm>
          <a:prstGeom prst="rect">
            <a:avLst/>
          </a:prstGeom>
          <a:solidFill>
            <a:srgbClr val="112240"/>
          </a:solidFill>
          <a:ln w="9144">
            <a:solidFill>
              <a:srgbClr val="64FFDA"/>
            </a:solidFill>
            <a:prstDash val="solid"/>
          </a:ln>
        </p:spPr>
        <p:txBody>
          <a:bodyPr/>
          <a:lstStyle/>
          <a:p>
            <a:endParaRPr lang="pt-BR"/>
          </a:p>
        </p:txBody>
      </p:sp>
      <p:sp>
        <p:nvSpPr>
          <p:cNvPr id="22" name="Shape 14"/>
          <p:cNvSpPr/>
          <p:nvPr/>
        </p:nvSpPr>
        <p:spPr>
          <a:xfrm>
            <a:off x="642938" y="2982516"/>
            <a:ext cx="1078706" cy="217884"/>
          </a:xfrm>
          <a:prstGeom prst="rect">
            <a:avLst/>
          </a:prstGeom>
          <a:solidFill>
            <a:srgbClr val="0A192F"/>
          </a:solidFill>
          <a:ln w="9144">
            <a:solidFill>
              <a:srgbClr val="64FFDA"/>
            </a:solidFill>
            <a:prstDash val="solid"/>
          </a:ln>
        </p:spPr>
        <p:txBody>
          <a:bodyPr/>
          <a:lstStyle/>
          <a:p>
            <a:endParaRPr lang="pt-BR"/>
          </a:p>
        </p:txBody>
      </p:sp>
      <p:sp>
        <p:nvSpPr>
          <p:cNvPr id="23" name="Text 15"/>
          <p:cNvSpPr/>
          <p:nvPr/>
        </p:nvSpPr>
        <p:spPr>
          <a:xfrm>
            <a:off x="642938" y="2982516"/>
            <a:ext cx="1078706" cy="217884"/>
          </a:xfrm>
          <a:prstGeom prst="rect">
            <a:avLst/>
          </a:prstGeom>
          <a:noFill/>
          <a:ln/>
        </p:spPr>
        <p:txBody>
          <a:bodyPr wrap="square" lIns="127508" tIns="42545" rIns="127508" bIns="42545" rtlCol="0" anchor="t">
            <a:spAutoFit/>
          </a:bodyPr>
          <a:lstStyle/>
          <a:p>
            <a:pPr marL="0" indent="0" algn="l">
              <a:lnSpc>
                <a:spcPts val="900"/>
              </a:lnSpc>
              <a:buNone/>
            </a:pPr>
            <a:r>
              <a:rPr lang="en-US" sz="683" b="1" dirty="0">
                <a:solidFill>
                  <a:srgbClr val="64FFDA"/>
                </a:solidFill>
                <a:latin typeface="Roboto Mono" pitchFamily="34" charset="0"/>
                <a:ea typeface="Roboto Mono" pitchFamily="34" charset="-122"/>
                <a:cs typeface="Roboto Mono" pitchFamily="34" charset="-120"/>
              </a:rPr>
              <a:t>PROMPT DE OURO</a:t>
            </a:r>
            <a:endParaRPr lang="en-US" sz="683" dirty="0"/>
          </a:p>
        </p:txBody>
      </p:sp>
      <p:sp>
        <p:nvSpPr>
          <p:cNvPr id="24" name="Text 16"/>
          <p:cNvSpPr/>
          <p:nvPr/>
        </p:nvSpPr>
        <p:spPr>
          <a:xfrm>
            <a:off x="642938" y="3407569"/>
            <a:ext cx="7858125" cy="457200"/>
          </a:xfrm>
          <a:prstGeom prst="rect">
            <a:avLst/>
          </a:prstGeom>
          <a:noFill/>
          <a:ln/>
        </p:spPr>
        <p:txBody>
          <a:bodyPr wrap="square" lIns="0" tIns="0" rIns="0" bIns="0" rtlCol="0" anchor="t">
            <a:spAutoFit/>
          </a:bodyPr>
          <a:lstStyle/>
          <a:p>
            <a:pPr marL="0" indent="0" algn="l">
              <a:lnSpc>
                <a:spcPts val="1800"/>
              </a:lnSpc>
              <a:buNone/>
            </a:pPr>
            <a:r>
              <a:rPr lang="en-US" sz="1050" dirty="0">
                <a:solidFill>
                  <a:srgbClr val="E6F1FF"/>
                </a:solidFill>
                <a:latin typeface="Roboto Mono" pitchFamily="34" charset="0"/>
                <a:ea typeface="Roboto Mono" pitchFamily="34" charset="-122"/>
                <a:cs typeface="Roboto Mono" pitchFamily="34" charset="-120"/>
              </a:rPr>
              <a:t>"Atue como um </a:t>
            </a:r>
            <a:r>
              <a:rPr lang="en-US" sz="987" b="1" dirty="0">
                <a:solidFill>
                  <a:srgbClr val="64FFDA"/>
                </a:solidFill>
                <a:latin typeface="Roboto Mono" pitchFamily="34" charset="0"/>
                <a:ea typeface="Roboto Mono" pitchFamily="34" charset="-122"/>
                <a:cs typeface="Roboto Mono" pitchFamily="34" charset="-120"/>
              </a:rPr>
              <a:t>Sócio Sênior</a:t>
            </a:r>
            <a:r>
              <a:rPr lang="en-US" sz="1050" dirty="0">
                <a:solidFill>
                  <a:srgbClr val="E6F1FF"/>
                </a:solidFill>
                <a:latin typeface="Roboto Mono" pitchFamily="34" charset="0"/>
                <a:ea typeface="Roboto Mono" pitchFamily="34" charset="-122"/>
                <a:cs typeface="Roboto Mono" pitchFamily="34" charset="-120"/>
              </a:rPr>
              <a:t>. Resuma o caso focado APENAS nas </a:t>
            </a:r>
            <a:r>
              <a:rPr lang="en-US" sz="987" b="1" dirty="0">
                <a:solidFill>
                  <a:srgbClr val="64FFDA"/>
                </a:solidFill>
                <a:latin typeface="Roboto Mono" pitchFamily="34" charset="0"/>
                <a:ea typeface="Roboto Mono" pitchFamily="34" charset="-122"/>
                <a:cs typeface="Roboto Mono" pitchFamily="34" charset="-120"/>
              </a:rPr>
              <a:t>teses de mérito</a:t>
            </a:r>
            <a:r>
              <a:rPr lang="en-US" sz="1050" dirty="0">
                <a:solidFill>
                  <a:srgbClr val="E6F1FF"/>
                </a:solidFill>
                <a:latin typeface="Roboto Mono" pitchFamily="34" charset="0"/>
                <a:ea typeface="Roboto Mono" pitchFamily="34" charset="-122"/>
                <a:cs typeface="Roboto Mono" pitchFamily="34" charset="-120"/>
              </a:rPr>
              <a:t> da defesa. Ignore andamentos processuais de rotina. Destaque </a:t>
            </a:r>
            <a:r>
              <a:rPr lang="en-US" sz="987" b="1" dirty="0">
                <a:solidFill>
                  <a:srgbClr val="64FFDA"/>
                </a:solidFill>
                <a:latin typeface="Roboto Mono" pitchFamily="34" charset="0"/>
                <a:ea typeface="Roboto Mono" pitchFamily="34" charset="-122"/>
                <a:cs typeface="Roboto Mono" pitchFamily="34" charset="-120"/>
              </a:rPr>
              <a:t>valores e datas</a:t>
            </a:r>
            <a:r>
              <a:rPr lang="en-US" sz="1050" dirty="0">
                <a:solidFill>
                  <a:srgbClr val="E6F1FF"/>
                </a:solidFill>
                <a:latin typeface="Roboto Mono" pitchFamily="34" charset="0"/>
                <a:ea typeface="Roboto Mono" pitchFamily="34" charset="-122"/>
                <a:cs typeface="Roboto Mono" pitchFamily="34" charset="-120"/>
              </a:rPr>
              <a:t> em negrito."</a:t>
            </a:r>
            <a:endParaRPr lang="en-US" sz="1050" dirty="0"/>
          </a:p>
        </p:txBody>
      </p:sp>
      <p:sp>
        <p:nvSpPr>
          <p:cNvPr id="25" name="Shape 17"/>
          <p:cNvSpPr/>
          <p:nvPr/>
        </p:nvSpPr>
        <p:spPr>
          <a:xfrm>
            <a:off x="428625" y="4325541"/>
            <a:ext cx="8286750" cy="389334"/>
          </a:xfrm>
          <a:prstGeom prst="rect">
            <a:avLst/>
          </a:prstGeom>
          <a:solidFill>
            <a:srgbClr val="FFFFFF">
              <a:alpha val="5000"/>
            </a:srgbClr>
          </a:solidFill>
          <a:ln/>
        </p:spPr>
        <p:txBody>
          <a:bodyPr/>
          <a:lstStyle/>
          <a:p>
            <a:endParaRPr lang="pt-BR"/>
          </a:p>
        </p:txBody>
      </p:sp>
      <p:pic>
        <p:nvPicPr>
          <p:cNvPr id="26" name="Image 6" descr="preencoded.png"/>
          <p:cNvPicPr>
            <a:picLocks noChangeAspect="1"/>
          </p:cNvPicPr>
          <p:nvPr/>
        </p:nvPicPr>
        <p:blipFill>
          <a:blip r:embed="rId7"/>
          <a:stretch>
            <a:fillRect/>
          </a:stretch>
        </p:blipFill>
        <p:spPr>
          <a:xfrm>
            <a:off x="2736056" y="4457700"/>
            <a:ext cx="96441" cy="128588"/>
          </a:xfrm>
          <a:prstGeom prst="rect">
            <a:avLst/>
          </a:prstGeom>
        </p:spPr>
      </p:pic>
      <p:sp>
        <p:nvSpPr>
          <p:cNvPr id="27" name="Text 18"/>
          <p:cNvSpPr/>
          <p:nvPr/>
        </p:nvSpPr>
        <p:spPr>
          <a:xfrm>
            <a:off x="2903934" y="4432697"/>
            <a:ext cx="1750219" cy="175022"/>
          </a:xfrm>
          <a:prstGeom prst="rect">
            <a:avLst/>
          </a:prstGeom>
          <a:noFill/>
          <a:ln/>
        </p:spPr>
        <p:txBody>
          <a:bodyPr wrap="none" lIns="0" tIns="0" rIns="0" bIns="0" rtlCol="0" anchor="t">
            <a:spAutoFit/>
          </a:bodyPr>
          <a:lstStyle/>
          <a:p>
            <a:pPr marL="0" indent="0" algn="ctr">
              <a:lnSpc>
                <a:spcPts val="1200"/>
              </a:lnSpc>
              <a:buNone/>
            </a:pPr>
            <a:r>
              <a:rPr lang="en-US" sz="942" dirty="0">
                <a:solidFill>
                  <a:srgbClr val="E6F1FF"/>
                </a:solidFill>
                <a:latin typeface="Open Sans" pitchFamily="34" charset="0"/>
                <a:ea typeface="Open Sans" pitchFamily="34" charset="-122"/>
                <a:cs typeface="Open Sans" pitchFamily="34" charset="-120"/>
              </a:rPr>
              <a:t>Não peça "um resumo". Peça</a:t>
            </a:r>
            <a:endParaRPr lang="en-US" sz="942" dirty="0"/>
          </a:p>
        </p:txBody>
      </p:sp>
      <p:sp>
        <p:nvSpPr>
          <p:cNvPr id="28" name="Text 19"/>
          <p:cNvSpPr/>
          <p:nvPr/>
        </p:nvSpPr>
        <p:spPr>
          <a:xfrm>
            <a:off x="4654153" y="4432697"/>
            <a:ext cx="1723430" cy="175022"/>
          </a:xfrm>
          <a:prstGeom prst="rect">
            <a:avLst/>
          </a:prstGeom>
          <a:noFill/>
          <a:ln/>
        </p:spPr>
        <p:txBody>
          <a:bodyPr wrap="none" lIns="0" tIns="0" rIns="0" bIns="0" rtlCol="0" anchor="t">
            <a:spAutoFit/>
          </a:bodyPr>
          <a:lstStyle/>
          <a:p>
            <a:pPr marL="0" indent="0" algn="ctr">
              <a:lnSpc>
                <a:spcPts val="1200"/>
              </a:lnSpc>
              <a:buNone/>
            </a:pPr>
            <a:r>
              <a:rPr lang="en-US" sz="885" b="1" dirty="0">
                <a:solidFill>
                  <a:srgbClr val="E6F1FF"/>
                </a:solidFill>
                <a:latin typeface="Open Sans" pitchFamily="34" charset="0"/>
                <a:ea typeface="Open Sans" pitchFamily="34" charset="-122"/>
                <a:cs typeface="Open Sans" pitchFamily="34" charset="-120"/>
              </a:rPr>
              <a:t>"uma análise focada em X"</a:t>
            </a:r>
            <a:endParaRPr lang="en-US" sz="885" dirty="0"/>
          </a:p>
        </p:txBody>
      </p:sp>
      <p:sp>
        <p:nvSpPr>
          <p:cNvPr id="29" name="Text 20"/>
          <p:cNvSpPr/>
          <p:nvPr/>
        </p:nvSpPr>
        <p:spPr>
          <a:xfrm>
            <a:off x="6377583" y="4432697"/>
            <a:ext cx="30361" cy="175022"/>
          </a:xfrm>
          <a:prstGeom prst="rect">
            <a:avLst/>
          </a:prstGeom>
          <a:noFill/>
          <a:ln/>
        </p:spPr>
        <p:txBody>
          <a:bodyPr wrap="none" lIns="0" tIns="0" rIns="0" bIns="0" rtlCol="0" anchor="t">
            <a:spAutoFit/>
          </a:bodyPr>
          <a:lstStyle/>
          <a:p>
            <a:pPr marL="0" indent="0" algn="ctr">
              <a:lnSpc>
                <a:spcPts val="1200"/>
              </a:lnSpc>
              <a:buNone/>
            </a:pPr>
            <a:r>
              <a:rPr lang="en-US" sz="942" dirty="0">
                <a:solidFill>
                  <a:srgbClr val="E6F1FF"/>
                </a:solidFill>
                <a:latin typeface="Open Sans" pitchFamily="34" charset="0"/>
                <a:ea typeface="Open Sans" pitchFamily="34" charset="-122"/>
                <a:cs typeface="Open Sans" pitchFamily="34" charset="-120"/>
              </a:rPr>
              <a:t>.</a:t>
            </a:r>
            <a:endParaRPr lang="en-US" sz="942"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3" name="Shape 0"/>
          <p:cNvSpPr/>
          <p:nvPr/>
        </p:nvSpPr>
        <p:spPr>
          <a:xfrm>
            <a:off x="428625" y="428625"/>
            <a:ext cx="8286750" cy="716161"/>
          </a:xfrm>
          <a:prstGeom prst="rect">
            <a:avLst/>
          </a:prstGeom>
          <a:solidFill>
            <a:srgbClr val="000000">
              <a:alpha val="0"/>
            </a:srgbClr>
          </a:solidFill>
          <a:ln/>
        </p:spPr>
        <p:txBody>
          <a:bodyPr/>
          <a:lstStyle/>
          <a:p>
            <a:endParaRPr lang="pt-BR"/>
          </a:p>
        </p:txBody>
      </p:sp>
      <p:sp>
        <p:nvSpPr>
          <p:cNvPr id="4" name="Shape 1"/>
          <p:cNvSpPr/>
          <p:nvPr/>
        </p:nvSpPr>
        <p:spPr>
          <a:xfrm>
            <a:off x="428625" y="428625"/>
            <a:ext cx="28575" cy="716161"/>
          </a:xfrm>
          <a:prstGeom prst="rect">
            <a:avLst/>
          </a:prstGeom>
          <a:solidFill>
            <a:srgbClr val="64FFDA"/>
          </a:solidFill>
          <a:ln/>
        </p:spPr>
        <p:txBody>
          <a:bodyPr/>
          <a:lstStyle/>
          <a:p>
            <a:endParaRPr lang="pt-BR"/>
          </a:p>
        </p:txBody>
      </p:sp>
      <p:sp>
        <p:nvSpPr>
          <p:cNvPr id="5" name="Text 2"/>
          <p:cNvSpPr/>
          <p:nvPr/>
        </p:nvSpPr>
        <p:spPr>
          <a:xfrm>
            <a:off x="571500" y="428625"/>
            <a:ext cx="8143875" cy="417909"/>
          </a:xfrm>
          <a:prstGeom prst="rect">
            <a:avLst/>
          </a:prstGeom>
          <a:noFill/>
          <a:ln/>
        </p:spPr>
        <p:txBody>
          <a:bodyPr wrap="none" lIns="0" tIns="0" rIns="0" bIns="0" rtlCol="0" anchor="t">
            <a:spAutoFit/>
          </a:bodyPr>
          <a:lstStyle/>
          <a:p>
            <a:pPr marL="0" indent="0" algn="l">
              <a:lnSpc>
                <a:spcPts val="3200"/>
              </a:lnSpc>
              <a:buNone/>
            </a:pPr>
            <a:r>
              <a:rPr lang="en-US" sz="2436" b="1" dirty="0">
                <a:solidFill>
                  <a:srgbClr val="E6F1FF"/>
                </a:solidFill>
                <a:latin typeface="Montserrat" pitchFamily="34" charset="0"/>
                <a:ea typeface="Montserrat" pitchFamily="34" charset="-122"/>
                <a:cs typeface="Montserrat" pitchFamily="34" charset="-120"/>
              </a:rPr>
              <a:t>MULTIMODALIDADE</a:t>
            </a:r>
            <a:endParaRPr lang="en-US" sz="2436" dirty="0"/>
          </a:p>
        </p:txBody>
      </p:sp>
      <p:sp>
        <p:nvSpPr>
          <p:cNvPr id="6" name="Text 3"/>
          <p:cNvSpPr/>
          <p:nvPr/>
        </p:nvSpPr>
        <p:spPr>
          <a:xfrm>
            <a:off x="571500" y="917972"/>
            <a:ext cx="8143875" cy="226814"/>
          </a:xfrm>
          <a:prstGeom prst="rect">
            <a:avLst/>
          </a:prstGeom>
          <a:noFill/>
          <a:ln/>
        </p:spPr>
        <p:txBody>
          <a:bodyPr wrap="none" lIns="0" tIns="0" rIns="0" bIns="0" rtlCol="0" anchor="t">
            <a:spAutoFit/>
          </a:bodyPr>
          <a:lstStyle/>
          <a:p>
            <a:pPr marL="0" indent="0" algn="l">
              <a:lnSpc>
                <a:spcPts val="1600"/>
              </a:lnSpc>
              <a:buNone/>
            </a:pPr>
            <a:r>
              <a:rPr lang="en-US" sz="1269" dirty="0">
                <a:solidFill>
                  <a:srgbClr val="64FFDA"/>
                </a:solidFill>
                <a:latin typeface="Roboto Mono" pitchFamily="34" charset="0"/>
                <a:ea typeface="Roboto Mono" pitchFamily="34" charset="-122"/>
                <a:cs typeface="Roboto Mono" pitchFamily="34" charset="-120"/>
              </a:rPr>
              <a:t>Vídeos, fotos e áudio em análise</a:t>
            </a:r>
            <a:endParaRPr lang="en-US" sz="1269" dirty="0"/>
          </a:p>
        </p:txBody>
      </p:sp>
      <p:sp>
        <p:nvSpPr>
          <p:cNvPr id="7" name="Text 4"/>
          <p:cNvSpPr/>
          <p:nvPr/>
        </p:nvSpPr>
        <p:spPr>
          <a:xfrm>
            <a:off x="714375" y="2035076"/>
            <a:ext cx="2143125" cy="216098"/>
          </a:xfrm>
          <a:prstGeom prst="rect">
            <a:avLst/>
          </a:prstGeom>
          <a:noFill/>
          <a:ln/>
        </p:spPr>
        <p:txBody>
          <a:bodyPr wrap="none" lIns="0" tIns="0" rIns="0" bIns="42545" rtlCol="0" anchor="t">
            <a:spAutoFit/>
          </a:bodyPr>
          <a:lstStyle/>
          <a:p>
            <a:pPr marL="0" indent="0" algn="ctr">
              <a:lnSpc>
                <a:spcPts val="1400"/>
              </a:lnSpc>
              <a:buNone/>
            </a:pPr>
            <a:r>
              <a:rPr lang="en-US" sz="987" b="1" dirty="0">
                <a:solidFill>
                  <a:srgbClr val="A8B2D1"/>
                </a:solidFill>
                <a:latin typeface="Montserrat" pitchFamily="34" charset="0"/>
                <a:ea typeface="Montserrat" pitchFamily="34" charset="-122"/>
                <a:cs typeface="Montserrat" pitchFamily="34" charset="-120"/>
              </a:rPr>
              <a:t>INPUT (PROVAS)</a:t>
            </a:r>
            <a:endParaRPr lang="en-US" sz="987" dirty="0"/>
          </a:p>
        </p:txBody>
      </p:sp>
      <p:sp>
        <p:nvSpPr>
          <p:cNvPr id="8" name="Shape 5"/>
          <p:cNvSpPr/>
          <p:nvPr/>
        </p:nvSpPr>
        <p:spPr>
          <a:xfrm>
            <a:off x="714375" y="2465487"/>
            <a:ext cx="2143125" cy="476845"/>
          </a:xfrm>
          <a:prstGeom prst="rect">
            <a:avLst/>
          </a:prstGeom>
          <a:solidFill>
            <a:srgbClr val="FFFFFF">
              <a:alpha val="5000"/>
            </a:srgbClr>
          </a:solidFill>
          <a:ln w="9144">
            <a:solidFill>
              <a:srgbClr val="64FFDA">
                <a:alpha val="20000"/>
              </a:srgbClr>
            </a:solidFill>
            <a:prstDash val="solid"/>
          </a:ln>
        </p:spPr>
        <p:txBody>
          <a:bodyPr/>
          <a:lstStyle/>
          <a:p>
            <a:endParaRPr lang="pt-BR"/>
          </a:p>
        </p:txBody>
      </p:sp>
      <p:pic>
        <p:nvPicPr>
          <p:cNvPr id="9" name="Image 1" descr="preencoded.png"/>
          <p:cNvPicPr>
            <a:picLocks noChangeAspect="1"/>
          </p:cNvPicPr>
          <p:nvPr/>
        </p:nvPicPr>
        <p:blipFill>
          <a:blip r:embed="rId3"/>
          <a:stretch>
            <a:fillRect/>
          </a:stretch>
        </p:blipFill>
        <p:spPr>
          <a:xfrm>
            <a:off x="832247" y="2620863"/>
            <a:ext cx="192881" cy="171450"/>
          </a:xfrm>
          <a:prstGeom prst="rect">
            <a:avLst/>
          </a:prstGeom>
        </p:spPr>
      </p:pic>
      <p:sp>
        <p:nvSpPr>
          <p:cNvPr id="10" name="Text 6"/>
          <p:cNvSpPr/>
          <p:nvPr/>
        </p:nvSpPr>
        <p:spPr>
          <a:xfrm>
            <a:off x="1143000" y="2579787"/>
            <a:ext cx="971550" cy="132159"/>
          </a:xfrm>
          <a:prstGeom prst="rect">
            <a:avLst/>
          </a:prstGeom>
          <a:noFill/>
          <a:ln/>
        </p:spPr>
        <p:txBody>
          <a:bodyPr wrap="none" lIns="0" tIns="0" rIns="0" bIns="0" rtlCol="0" anchor="t">
            <a:spAutoFit/>
          </a:bodyPr>
          <a:lstStyle/>
          <a:p>
            <a:pPr marL="0" indent="0" algn="l">
              <a:lnSpc>
                <a:spcPts val="900"/>
              </a:lnSpc>
              <a:buNone/>
            </a:pPr>
            <a:r>
              <a:rPr lang="en-US" sz="683" b="1" dirty="0">
                <a:solidFill>
                  <a:srgbClr val="E6F1FF"/>
                </a:solidFill>
                <a:latin typeface="Roboto Mono" pitchFamily="34" charset="0"/>
                <a:ea typeface="Roboto Mono" pitchFamily="34" charset="-122"/>
                <a:cs typeface="Roboto Mono" pitchFamily="34" charset="-120"/>
              </a:rPr>
              <a:t>audiencia_01.mp4</a:t>
            </a:r>
            <a:endParaRPr lang="en-US" sz="683" dirty="0"/>
          </a:p>
        </p:txBody>
      </p:sp>
      <p:sp>
        <p:nvSpPr>
          <p:cNvPr id="11" name="Text 7"/>
          <p:cNvSpPr/>
          <p:nvPr/>
        </p:nvSpPr>
        <p:spPr>
          <a:xfrm>
            <a:off x="1143000" y="2711946"/>
            <a:ext cx="971550" cy="116086"/>
          </a:xfrm>
          <a:prstGeom prst="rect">
            <a:avLst/>
          </a:prstGeom>
          <a:noFill/>
          <a:ln/>
        </p:spPr>
        <p:txBody>
          <a:bodyPr wrap="none" lIns="0" tIns="0" rIns="0" bIns="0" rtlCol="0" anchor="t">
            <a:spAutoFit/>
          </a:bodyPr>
          <a:lstStyle/>
          <a:p>
            <a:pPr marL="0" indent="0" algn="l">
              <a:lnSpc>
                <a:spcPts val="800"/>
              </a:lnSpc>
              <a:buNone/>
            </a:pPr>
            <a:r>
              <a:rPr lang="en-US" sz="621" dirty="0">
                <a:solidFill>
                  <a:srgbClr val="A8B2D1"/>
                </a:solidFill>
                <a:latin typeface="Open Sans" pitchFamily="34" charset="0"/>
                <a:ea typeface="Open Sans" pitchFamily="34" charset="-122"/>
                <a:cs typeface="Open Sans" pitchFamily="34" charset="-120"/>
              </a:rPr>
              <a:t>Gravação de Audiência</a:t>
            </a:r>
            <a:endParaRPr lang="en-US" sz="621" dirty="0"/>
          </a:p>
        </p:txBody>
      </p:sp>
      <p:sp>
        <p:nvSpPr>
          <p:cNvPr id="12" name="Shape 8"/>
          <p:cNvSpPr/>
          <p:nvPr/>
        </p:nvSpPr>
        <p:spPr>
          <a:xfrm>
            <a:off x="714375" y="3078063"/>
            <a:ext cx="2143125" cy="476845"/>
          </a:xfrm>
          <a:prstGeom prst="rect">
            <a:avLst/>
          </a:prstGeom>
          <a:solidFill>
            <a:srgbClr val="FFFFFF">
              <a:alpha val="5000"/>
            </a:srgbClr>
          </a:solidFill>
          <a:ln w="9144">
            <a:solidFill>
              <a:srgbClr val="64FFDA">
                <a:alpha val="20000"/>
              </a:srgbClr>
            </a:solidFill>
            <a:prstDash val="solid"/>
          </a:ln>
        </p:spPr>
        <p:txBody>
          <a:bodyPr/>
          <a:lstStyle/>
          <a:p>
            <a:endParaRPr lang="pt-BR"/>
          </a:p>
        </p:txBody>
      </p:sp>
      <p:pic>
        <p:nvPicPr>
          <p:cNvPr id="13" name="Image 2" descr="preencoded.png"/>
          <p:cNvPicPr>
            <a:picLocks noChangeAspect="1"/>
          </p:cNvPicPr>
          <p:nvPr/>
        </p:nvPicPr>
        <p:blipFill>
          <a:blip r:embed="rId4"/>
          <a:stretch>
            <a:fillRect/>
          </a:stretch>
        </p:blipFill>
        <p:spPr>
          <a:xfrm>
            <a:off x="842963" y="3233440"/>
            <a:ext cx="171450" cy="171450"/>
          </a:xfrm>
          <a:prstGeom prst="rect">
            <a:avLst/>
          </a:prstGeom>
        </p:spPr>
      </p:pic>
      <p:sp>
        <p:nvSpPr>
          <p:cNvPr id="14" name="Text 9"/>
          <p:cNvSpPr/>
          <p:nvPr/>
        </p:nvSpPr>
        <p:spPr>
          <a:xfrm>
            <a:off x="1143000" y="3192363"/>
            <a:ext cx="1032272" cy="132159"/>
          </a:xfrm>
          <a:prstGeom prst="rect">
            <a:avLst/>
          </a:prstGeom>
          <a:noFill/>
          <a:ln/>
        </p:spPr>
        <p:txBody>
          <a:bodyPr wrap="none" lIns="0" tIns="0" rIns="0" bIns="0" rtlCol="0" anchor="t">
            <a:spAutoFit/>
          </a:bodyPr>
          <a:lstStyle/>
          <a:p>
            <a:pPr marL="0" indent="0" algn="l">
              <a:lnSpc>
                <a:spcPts val="900"/>
              </a:lnSpc>
              <a:buNone/>
            </a:pPr>
            <a:r>
              <a:rPr lang="en-US" sz="683" b="1" dirty="0">
                <a:solidFill>
                  <a:srgbClr val="E6F1FF"/>
                </a:solidFill>
                <a:latin typeface="Roboto Mono" pitchFamily="34" charset="0"/>
                <a:ea typeface="Roboto Mono" pitchFamily="34" charset="-122"/>
                <a:cs typeface="Roboto Mono" pitchFamily="34" charset="-120"/>
              </a:rPr>
              <a:t>pericia_carro.jpg</a:t>
            </a:r>
            <a:endParaRPr lang="en-US" sz="683" dirty="0"/>
          </a:p>
        </p:txBody>
      </p:sp>
      <p:sp>
        <p:nvSpPr>
          <p:cNvPr id="15" name="Text 10"/>
          <p:cNvSpPr/>
          <p:nvPr/>
        </p:nvSpPr>
        <p:spPr>
          <a:xfrm>
            <a:off x="1143000" y="3324523"/>
            <a:ext cx="1032272" cy="116086"/>
          </a:xfrm>
          <a:prstGeom prst="rect">
            <a:avLst/>
          </a:prstGeom>
          <a:noFill/>
          <a:ln/>
        </p:spPr>
        <p:txBody>
          <a:bodyPr wrap="none" lIns="0" tIns="0" rIns="0" bIns="0" rtlCol="0" anchor="t">
            <a:spAutoFit/>
          </a:bodyPr>
          <a:lstStyle/>
          <a:p>
            <a:pPr marL="0" indent="0" algn="l">
              <a:lnSpc>
                <a:spcPts val="800"/>
              </a:lnSpc>
              <a:buNone/>
            </a:pPr>
            <a:r>
              <a:rPr lang="en-US" sz="621" dirty="0">
                <a:solidFill>
                  <a:srgbClr val="A8B2D1"/>
                </a:solidFill>
                <a:latin typeface="Open Sans" pitchFamily="34" charset="0"/>
                <a:ea typeface="Open Sans" pitchFamily="34" charset="-122"/>
                <a:cs typeface="Open Sans" pitchFamily="34" charset="-120"/>
              </a:rPr>
              <a:t>Foto de Acidente</a:t>
            </a:r>
            <a:endParaRPr lang="en-US" sz="621" dirty="0"/>
          </a:p>
        </p:txBody>
      </p:sp>
      <p:sp>
        <p:nvSpPr>
          <p:cNvPr id="16" name="Shape 11"/>
          <p:cNvSpPr/>
          <p:nvPr/>
        </p:nvSpPr>
        <p:spPr>
          <a:xfrm>
            <a:off x="714375" y="3690640"/>
            <a:ext cx="2143125" cy="476845"/>
          </a:xfrm>
          <a:prstGeom prst="rect">
            <a:avLst/>
          </a:prstGeom>
          <a:solidFill>
            <a:srgbClr val="FFFFFF">
              <a:alpha val="5000"/>
            </a:srgbClr>
          </a:solidFill>
          <a:ln w="9144">
            <a:solidFill>
              <a:srgbClr val="64FFDA">
                <a:alpha val="20000"/>
              </a:srgbClr>
            </a:solidFill>
            <a:prstDash val="solid"/>
          </a:ln>
        </p:spPr>
        <p:txBody>
          <a:bodyPr/>
          <a:lstStyle/>
          <a:p>
            <a:endParaRPr lang="pt-BR"/>
          </a:p>
        </p:txBody>
      </p:sp>
      <p:pic>
        <p:nvPicPr>
          <p:cNvPr id="17" name="Image 3" descr="preencoded.png"/>
          <p:cNvPicPr>
            <a:picLocks noChangeAspect="1"/>
          </p:cNvPicPr>
          <p:nvPr/>
        </p:nvPicPr>
        <p:blipFill>
          <a:blip r:embed="rId5"/>
          <a:stretch>
            <a:fillRect/>
          </a:stretch>
        </p:blipFill>
        <p:spPr>
          <a:xfrm>
            <a:off x="864394" y="3846016"/>
            <a:ext cx="128588" cy="171450"/>
          </a:xfrm>
          <a:prstGeom prst="rect">
            <a:avLst/>
          </a:prstGeom>
        </p:spPr>
      </p:pic>
      <p:sp>
        <p:nvSpPr>
          <p:cNvPr id="18" name="Text 12"/>
          <p:cNvSpPr/>
          <p:nvPr/>
        </p:nvSpPr>
        <p:spPr>
          <a:xfrm>
            <a:off x="1143000" y="3804940"/>
            <a:ext cx="1092994" cy="132159"/>
          </a:xfrm>
          <a:prstGeom prst="rect">
            <a:avLst/>
          </a:prstGeom>
          <a:noFill/>
          <a:ln/>
        </p:spPr>
        <p:txBody>
          <a:bodyPr wrap="none" lIns="0" tIns="0" rIns="0" bIns="0" rtlCol="0" anchor="t">
            <a:spAutoFit/>
          </a:bodyPr>
          <a:lstStyle/>
          <a:p>
            <a:pPr marL="0" indent="0" algn="l">
              <a:lnSpc>
                <a:spcPts val="900"/>
              </a:lnSpc>
              <a:buNone/>
            </a:pPr>
            <a:r>
              <a:rPr lang="en-US" sz="683" b="1" dirty="0">
                <a:solidFill>
                  <a:srgbClr val="E6F1FF"/>
                </a:solidFill>
                <a:latin typeface="Roboto Mono" pitchFamily="34" charset="0"/>
                <a:ea typeface="Roboto Mono" pitchFamily="34" charset="-122"/>
                <a:cs typeface="Roboto Mono" pitchFamily="34" charset="-120"/>
              </a:rPr>
              <a:t>whatsapp_audio.ogg</a:t>
            </a:r>
            <a:endParaRPr lang="en-US" sz="683" dirty="0"/>
          </a:p>
        </p:txBody>
      </p:sp>
      <p:sp>
        <p:nvSpPr>
          <p:cNvPr id="19" name="Text 13"/>
          <p:cNvSpPr/>
          <p:nvPr/>
        </p:nvSpPr>
        <p:spPr>
          <a:xfrm>
            <a:off x="1143000" y="3937099"/>
            <a:ext cx="1092994" cy="116086"/>
          </a:xfrm>
          <a:prstGeom prst="rect">
            <a:avLst/>
          </a:prstGeom>
          <a:noFill/>
          <a:ln/>
        </p:spPr>
        <p:txBody>
          <a:bodyPr wrap="none" lIns="0" tIns="0" rIns="0" bIns="0" rtlCol="0" anchor="t">
            <a:spAutoFit/>
          </a:bodyPr>
          <a:lstStyle/>
          <a:p>
            <a:pPr marL="0" indent="0" algn="l">
              <a:lnSpc>
                <a:spcPts val="800"/>
              </a:lnSpc>
              <a:buNone/>
            </a:pPr>
            <a:r>
              <a:rPr lang="en-US" sz="621" dirty="0">
                <a:solidFill>
                  <a:srgbClr val="A8B2D1"/>
                </a:solidFill>
                <a:latin typeface="Open Sans" pitchFamily="34" charset="0"/>
                <a:ea typeface="Open Sans" pitchFamily="34" charset="-122"/>
                <a:cs typeface="Open Sans" pitchFamily="34" charset="-120"/>
              </a:rPr>
              <a:t>Mensagem de Voz</a:t>
            </a:r>
            <a:endParaRPr lang="en-US" sz="621" dirty="0"/>
          </a:p>
        </p:txBody>
      </p:sp>
      <p:pic>
        <p:nvPicPr>
          <p:cNvPr id="20" name="Image 4" descr="preencoded.png"/>
          <p:cNvPicPr>
            <a:picLocks noChangeAspect="1"/>
          </p:cNvPicPr>
          <p:nvPr/>
        </p:nvPicPr>
        <p:blipFill>
          <a:blip r:embed="rId6"/>
          <a:stretch>
            <a:fillRect/>
          </a:stretch>
        </p:blipFill>
        <p:spPr>
          <a:xfrm>
            <a:off x="3290590" y="3001268"/>
            <a:ext cx="133945" cy="214313"/>
          </a:xfrm>
          <a:prstGeom prst="rect">
            <a:avLst/>
          </a:prstGeom>
        </p:spPr>
      </p:pic>
      <p:sp>
        <p:nvSpPr>
          <p:cNvPr id="21" name="Shape 14"/>
          <p:cNvSpPr/>
          <p:nvPr/>
        </p:nvSpPr>
        <p:spPr>
          <a:xfrm>
            <a:off x="3929063" y="2465487"/>
            <a:ext cx="1285875" cy="1285875"/>
          </a:xfrm>
          <a:prstGeom prst="ellipse">
            <a:avLst/>
          </a:prstGeom>
          <a:solidFill>
            <a:srgbClr val="0A192F"/>
          </a:solidFill>
          <a:ln w="18288">
            <a:solidFill>
              <a:srgbClr val="64FFDA"/>
            </a:solidFill>
            <a:prstDash val="solid"/>
          </a:ln>
        </p:spPr>
        <p:txBody>
          <a:bodyPr/>
          <a:lstStyle/>
          <a:p>
            <a:endParaRPr lang="pt-BR"/>
          </a:p>
        </p:txBody>
      </p:sp>
      <p:pic>
        <p:nvPicPr>
          <p:cNvPr id="22" name="Image 5" descr="preencoded.png"/>
          <p:cNvPicPr>
            <a:picLocks noChangeAspect="1"/>
          </p:cNvPicPr>
          <p:nvPr/>
        </p:nvPicPr>
        <p:blipFill>
          <a:blip r:embed="rId7"/>
          <a:stretch>
            <a:fillRect/>
          </a:stretch>
        </p:blipFill>
        <p:spPr>
          <a:xfrm>
            <a:off x="4357688" y="2894112"/>
            <a:ext cx="428625" cy="428625"/>
          </a:xfrm>
          <a:prstGeom prst="rect">
            <a:avLst/>
          </a:prstGeom>
        </p:spPr>
      </p:pic>
      <p:sp>
        <p:nvSpPr>
          <p:cNvPr id="23" name="Text 15"/>
          <p:cNvSpPr/>
          <p:nvPr/>
        </p:nvSpPr>
        <p:spPr>
          <a:xfrm>
            <a:off x="3269159" y="2994124"/>
            <a:ext cx="2605683" cy="1042988"/>
          </a:xfrm>
          <a:prstGeom prst="rect">
            <a:avLst/>
          </a:prstGeom>
          <a:noFill/>
          <a:ln/>
        </p:spPr>
        <p:txBody>
          <a:bodyPr wrap="square" lIns="0" tIns="0" rIns="0" bIns="0" rtlCol="0" anchor="t">
            <a:spAutoFit/>
          </a:bodyPr>
          <a:lstStyle/>
          <a:p>
            <a:pPr marL="0" indent="0" algn="l">
              <a:lnSpc>
                <a:spcPts val="4100"/>
              </a:lnSpc>
              <a:buNone/>
            </a:pPr>
            <a:r>
              <a:rPr lang="en-US" sz="3077" b="1" dirty="0">
                <a:solidFill>
                  <a:srgbClr val="E6F1FF"/>
                </a:solidFill>
                <a:latin typeface="Montserrat" pitchFamily="34" charset="0"/>
                <a:ea typeface="Montserrat" pitchFamily="34" charset="-122"/>
                <a:cs typeface="Montserrat" pitchFamily="34" charset="-120"/>
              </a:rPr>
              <a:t>IA Multimodal</a:t>
            </a:r>
            <a:endParaRPr lang="en-US" sz="3077" dirty="0"/>
          </a:p>
        </p:txBody>
      </p:sp>
      <p:pic>
        <p:nvPicPr>
          <p:cNvPr id="24" name="Image 6" descr="preencoded.png"/>
          <p:cNvPicPr>
            <a:picLocks noChangeAspect="1"/>
          </p:cNvPicPr>
          <p:nvPr/>
        </p:nvPicPr>
        <p:blipFill>
          <a:blip r:embed="rId6"/>
          <a:stretch>
            <a:fillRect/>
          </a:stretch>
        </p:blipFill>
        <p:spPr>
          <a:xfrm>
            <a:off x="5719465" y="3001268"/>
            <a:ext cx="133945" cy="214313"/>
          </a:xfrm>
          <a:prstGeom prst="rect">
            <a:avLst/>
          </a:prstGeom>
        </p:spPr>
      </p:pic>
      <p:sp>
        <p:nvSpPr>
          <p:cNvPr id="25" name="Text 16"/>
          <p:cNvSpPr/>
          <p:nvPr/>
        </p:nvSpPr>
        <p:spPr>
          <a:xfrm>
            <a:off x="6286500" y="1746340"/>
            <a:ext cx="2143125" cy="216098"/>
          </a:xfrm>
          <a:prstGeom prst="rect">
            <a:avLst/>
          </a:prstGeom>
          <a:noFill/>
          <a:ln/>
        </p:spPr>
        <p:txBody>
          <a:bodyPr wrap="none" lIns="0" tIns="0" rIns="0" bIns="42545" rtlCol="0" anchor="t">
            <a:spAutoFit/>
          </a:bodyPr>
          <a:lstStyle/>
          <a:p>
            <a:pPr marL="0" indent="0" algn="ctr">
              <a:lnSpc>
                <a:spcPts val="1400"/>
              </a:lnSpc>
              <a:buNone/>
            </a:pPr>
            <a:r>
              <a:rPr lang="en-US" sz="987" b="1" dirty="0">
                <a:solidFill>
                  <a:srgbClr val="A8B2D1"/>
                </a:solidFill>
                <a:latin typeface="Montserrat" pitchFamily="34" charset="0"/>
                <a:ea typeface="Montserrat" pitchFamily="34" charset="-122"/>
                <a:cs typeface="Montserrat" pitchFamily="34" charset="-120"/>
              </a:rPr>
              <a:t>OUTPUT (ANÁLISE)</a:t>
            </a:r>
            <a:endParaRPr lang="en-US" sz="987" dirty="0"/>
          </a:p>
        </p:txBody>
      </p:sp>
      <p:sp>
        <p:nvSpPr>
          <p:cNvPr id="26" name="Shape 17"/>
          <p:cNvSpPr/>
          <p:nvPr/>
        </p:nvSpPr>
        <p:spPr>
          <a:xfrm>
            <a:off x="6286500" y="2176751"/>
            <a:ext cx="2143125" cy="669336"/>
          </a:xfrm>
          <a:prstGeom prst="rect">
            <a:avLst/>
          </a:prstGeom>
          <a:solidFill>
            <a:srgbClr val="64FFDA">
              <a:alpha val="5000"/>
            </a:srgbClr>
          </a:solidFill>
          <a:ln/>
        </p:spPr>
        <p:txBody>
          <a:bodyPr/>
          <a:lstStyle/>
          <a:p>
            <a:endParaRPr lang="pt-BR"/>
          </a:p>
        </p:txBody>
      </p:sp>
      <p:sp>
        <p:nvSpPr>
          <p:cNvPr id="27" name="Shape 18"/>
          <p:cNvSpPr/>
          <p:nvPr/>
        </p:nvSpPr>
        <p:spPr>
          <a:xfrm>
            <a:off x="6286500" y="2176751"/>
            <a:ext cx="21431" cy="669336"/>
          </a:xfrm>
          <a:prstGeom prst="rect">
            <a:avLst/>
          </a:prstGeom>
          <a:solidFill>
            <a:srgbClr val="64FFDA"/>
          </a:solidFill>
          <a:ln/>
        </p:spPr>
        <p:txBody>
          <a:bodyPr/>
          <a:lstStyle/>
          <a:p>
            <a:endParaRPr lang="pt-BR"/>
          </a:p>
        </p:txBody>
      </p:sp>
      <p:sp>
        <p:nvSpPr>
          <p:cNvPr id="28" name="Text 19"/>
          <p:cNvSpPr/>
          <p:nvPr/>
        </p:nvSpPr>
        <p:spPr>
          <a:xfrm>
            <a:off x="6393656" y="2283907"/>
            <a:ext cx="1928813" cy="139303"/>
          </a:xfrm>
          <a:prstGeom prst="rect">
            <a:avLst/>
          </a:prstGeom>
          <a:noFill/>
          <a:ln/>
        </p:spPr>
        <p:txBody>
          <a:bodyPr wrap="none" lIns="0" tIns="0" rIns="0" bIns="0" rtlCol="0" anchor="t">
            <a:spAutoFit/>
          </a:bodyPr>
          <a:lstStyle/>
          <a:p>
            <a:pPr marL="0" indent="0" algn="l">
              <a:lnSpc>
                <a:spcPts val="1100"/>
              </a:lnSpc>
              <a:buNone/>
            </a:pPr>
            <a:r>
              <a:rPr lang="en-US" sz="784" b="1" dirty="0">
                <a:solidFill>
                  <a:srgbClr val="E6F1FF"/>
                </a:solidFill>
                <a:latin typeface="Montserrat" pitchFamily="34" charset="0"/>
                <a:ea typeface="Montserrat" pitchFamily="34" charset="-122"/>
                <a:cs typeface="Montserrat" pitchFamily="34" charset="-120"/>
              </a:rPr>
              <a:t>Transcrição &amp; Sentimento</a:t>
            </a:r>
            <a:endParaRPr lang="en-US" sz="784" dirty="0"/>
          </a:p>
        </p:txBody>
      </p:sp>
      <p:sp>
        <p:nvSpPr>
          <p:cNvPr id="29" name="Text 20"/>
          <p:cNvSpPr/>
          <p:nvPr/>
        </p:nvSpPr>
        <p:spPr>
          <a:xfrm>
            <a:off x="6393656" y="2458929"/>
            <a:ext cx="1928813" cy="280002"/>
          </a:xfrm>
          <a:prstGeom prst="rect">
            <a:avLst/>
          </a:prstGeom>
          <a:noFill/>
          <a:ln/>
        </p:spPr>
        <p:txBody>
          <a:bodyPr wrap="square" lIns="0" tIns="0" rIns="0" bIns="0" rtlCol="0" anchor="t">
            <a:spAutoFit/>
          </a:bodyPr>
          <a:lstStyle/>
          <a:p>
            <a:pPr marL="0" indent="0" algn="l">
              <a:lnSpc>
                <a:spcPts val="1100"/>
              </a:lnSpc>
              <a:buNone/>
            </a:pPr>
            <a:r>
              <a:rPr lang="en-US" sz="727" dirty="0">
                <a:solidFill>
                  <a:srgbClr val="A8B2D1"/>
                </a:solidFill>
                <a:latin typeface="Open Sans" pitchFamily="34" charset="0"/>
                <a:ea typeface="Open Sans" pitchFamily="34" charset="-122"/>
                <a:cs typeface="Open Sans" pitchFamily="34" charset="-120"/>
              </a:rPr>
              <a:t>Texto completo da audiência com marcação de momentos de tensão.</a:t>
            </a:r>
            <a:endParaRPr lang="en-US" sz="727" dirty="0"/>
          </a:p>
        </p:txBody>
      </p:sp>
      <p:sp>
        <p:nvSpPr>
          <p:cNvPr id="30" name="Shape 21"/>
          <p:cNvSpPr/>
          <p:nvPr/>
        </p:nvSpPr>
        <p:spPr>
          <a:xfrm>
            <a:off x="6286500" y="2988962"/>
            <a:ext cx="2143125" cy="669336"/>
          </a:xfrm>
          <a:prstGeom prst="rect">
            <a:avLst/>
          </a:prstGeom>
          <a:solidFill>
            <a:srgbClr val="64FFDA">
              <a:alpha val="5000"/>
            </a:srgbClr>
          </a:solidFill>
          <a:ln/>
        </p:spPr>
        <p:txBody>
          <a:bodyPr/>
          <a:lstStyle/>
          <a:p>
            <a:endParaRPr lang="pt-BR"/>
          </a:p>
        </p:txBody>
      </p:sp>
      <p:sp>
        <p:nvSpPr>
          <p:cNvPr id="31" name="Shape 22"/>
          <p:cNvSpPr/>
          <p:nvPr/>
        </p:nvSpPr>
        <p:spPr>
          <a:xfrm>
            <a:off x="6286500" y="2988962"/>
            <a:ext cx="21431" cy="669336"/>
          </a:xfrm>
          <a:prstGeom prst="rect">
            <a:avLst/>
          </a:prstGeom>
          <a:solidFill>
            <a:srgbClr val="64FFDA"/>
          </a:solidFill>
          <a:ln/>
        </p:spPr>
        <p:txBody>
          <a:bodyPr/>
          <a:lstStyle/>
          <a:p>
            <a:endParaRPr lang="pt-BR"/>
          </a:p>
        </p:txBody>
      </p:sp>
      <p:sp>
        <p:nvSpPr>
          <p:cNvPr id="32" name="Text 23"/>
          <p:cNvSpPr/>
          <p:nvPr/>
        </p:nvSpPr>
        <p:spPr>
          <a:xfrm>
            <a:off x="6393656" y="3096118"/>
            <a:ext cx="1928813" cy="139303"/>
          </a:xfrm>
          <a:prstGeom prst="rect">
            <a:avLst/>
          </a:prstGeom>
          <a:noFill/>
          <a:ln/>
        </p:spPr>
        <p:txBody>
          <a:bodyPr wrap="none" lIns="0" tIns="0" rIns="0" bIns="0" rtlCol="0" anchor="t">
            <a:spAutoFit/>
          </a:bodyPr>
          <a:lstStyle/>
          <a:p>
            <a:pPr marL="0" indent="0" algn="l">
              <a:lnSpc>
                <a:spcPts val="1100"/>
              </a:lnSpc>
              <a:buNone/>
            </a:pPr>
            <a:r>
              <a:rPr lang="en-US" sz="784" b="1" dirty="0">
                <a:solidFill>
                  <a:srgbClr val="E6F1FF"/>
                </a:solidFill>
                <a:latin typeface="Montserrat" pitchFamily="34" charset="0"/>
                <a:ea typeface="Montserrat" pitchFamily="34" charset="-122"/>
                <a:cs typeface="Montserrat" pitchFamily="34" charset="-120"/>
              </a:rPr>
              <a:t>Visão Computacional</a:t>
            </a:r>
            <a:endParaRPr lang="en-US" sz="784" dirty="0"/>
          </a:p>
        </p:txBody>
      </p:sp>
      <p:sp>
        <p:nvSpPr>
          <p:cNvPr id="33" name="Text 24"/>
          <p:cNvSpPr/>
          <p:nvPr/>
        </p:nvSpPr>
        <p:spPr>
          <a:xfrm>
            <a:off x="6393656" y="3271140"/>
            <a:ext cx="1928813" cy="280002"/>
          </a:xfrm>
          <a:prstGeom prst="rect">
            <a:avLst/>
          </a:prstGeom>
          <a:noFill/>
          <a:ln/>
        </p:spPr>
        <p:txBody>
          <a:bodyPr wrap="square" lIns="0" tIns="0" rIns="0" bIns="0" rtlCol="0" anchor="t">
            <a:spAutoFit/>
          </a:bodyPr>
          <a:lstStyle/>
          <a:p>
            <a:pPr marL="0" indent="0" algn="l">
              <a:lnSpc>
                <a:spcPts val="1100"/>
              </a:lnSpc>
              <a:buNone/>
            </a:pPr>
            <a:r>
              <a:rPr lang="en-US" sz="727" dirty="0">
                <a:solidFill>
                  <a:srgbClr val="A8B2D1"/>
                </a:solidFill>
                <a:latin typeface="Open Sans" pitchFamily="34" charset="0"/>
                <a:ea typeface="Open Sans" pitchFamily="34" charset="-122"/>
                <a:cs typeface="Open Sans" pitchFamily="34" charset="-120"/>
              </a:rPr>
              <a:t>Descrição detalhada dos danos no veículo e condições da via.</a:t>
            </a:r>
            <a:endParaRPr lang="en-US" sz="727" dirty="0"/>
          </a:p>
        </p:txBody>
      </p:sp>
      <p:sp>
        <p:nvSpPr>
          <p:cNvPr id="34" name="Shape 25"/>
          <p:cNvSpPr/>
          <p:nvPr/>
        </p:nvSpPr>
        <p:spPr>
          <a:xfrm>
            <a:off x="6286500" y="3801173"/>
            <a:ext cx="2143125" cy="669336"/>
          </a:xfrm>
          <a:prstGeom prst="rect">
            <a:avLst/>
          </a:prstGeom>
          <a:solidFill>
            <a:srgbClr val="64FFDA">
              <a:alpha val="5000"/>
            </a:srgbClr>
          </a:solidFill>
          <a:ln/>
        </p:spPr>
        <p:txBody>
          <a:bodyPr/>
          <a:lstStyle/>
          <a:p>
            <a:endParaRPr lang="pt-BR"/>
          </a:p>
        </p:txBody>
      </p:sp>
      <p:sp>
        <p:nvSpPr>
          <p:cNvPr id="35" name="Shape 26"/>
          <p:cNvSpPr/>
          <p:nvPr/>
        </p:nvSpPr>
        <p:spPr>
          <a:xfrm>
            <a:off x="6286500" y="3801173"/>
            <a:ext cx="21431" cy="669336"/>
          </a:xfrm>
          <a:prstGeom prst="rect">
            <a:avLst/>
          </a:prstGeom>
          <a:solidFill>
            <a:srgbClr val="64FFDA"/>
          </a:solidFill>
          <a:ln/>
        </p:spPr>
        <p:txBody>
          <a:bodyPr/>
          <a:lstStyle/>
          <a:p>
            <a:endParaRPr lang="pt-BR"/>
          </a:p>
        </p:txBody>
      </p:sp>
      <p:sp>
        <p:nvSpPr>
          <p:cNvPr id="36" name="Text 27"/>
          <p:cNvSpPr/>
          <p:nvPr/>
        </p:nvSpPr>
        <p:spPr>
          <a:xfrm>
            <a:off x="6393656" y="3908329"/>
            <a:ext cx="1928813" cy="139303"/>
          </a:xfrm>
          <a:prstGeom prst="rect">
            <a:avLst/>
          </a:prstGeom>
          <a:noFill/>
          <a:ln/>
        </p:spPr>
        <p:txBody>
          <a:bodyPr wrap="none" lIns="0" tIns="0" rIns="0" bIns="0" rtlCol="0" anchor="t">
            <a:spAutoFit/>
          </a:bodyPr>
          <a:lstStyle/>
          <a:p>
            <a:pPr marL="0" indent="0" algn="l">
              <a:lnSpc>
                <a:spcPts val="1100"/>
              </a:lnSpc>
              <a:buNone/>
            </a:pPr>
            <a:r>
              <a:rPr lang="en-US" sz="784" b="1" dirty="0">
                <a:solidFill>
                  <a:srgbClr val="E6F1FF"/>
                </a:solidFill>
                <a:latin typeface="Montserrat" pitchFamily="34" charset="0"/>
                <a:ea typeface="Montserrat" pitchFamily="34" charset="-122"/>
                <a:cs typeface="Montserrat" pitchFamily="34" charset="-120"/>
              </a:rPr>
              <a:t>Contextualização</a:t>
            </a:r>
            <a:endParaRPr lang="en-US" sz="784" dirty="0"/>
          </a:p>
        </p:txBody>
      </p:sp>
      <p:sp>
        <p:nvSpPr>
          <p:cNvPr id="37" name="Text 28"/>
          <p:cNvSpPr/>
          <p:nvPr/>
        </p:nvSpPr>
        <p:spPr>
          <a:xfrm>
            <a:off x="6393656" y="4083351"/>
            <a:ext cx="1928813" cy="280002"/>
          </a:xfrm>
          <a:prstGeom prst="rect">
            <a:avLst/>
          </a:prstGeom>
          <a:noFill/>
          <a:ln/>
        </p:spPr>
        <p:txBody>
          <a:bodyPr wrap="square" lIns="0" tIns="0" rIns="0" bIns="0" rtlCol="0" anchor="t">
            <a:spAutoFit/>
          </a:bodyPr>
          <a:lstStyle/>
          <a:p>
            <a:pPr marL="0" indent="0" algn="l">
              <a:lnSpc>
                <a:spcPts val="1100"/>
              </a:lnSpc>
              <a:buNone/>
            </a:pPr>
            <a:r>
              <a:rPr lang="en-US" sz="727" dirty="0">
                <a:solidFill>
                  <a:srgbClr val="A8B2D1"/>
                </a:solidFill>
                <a:latin typeface="Open Sans" pitchFamily="34" charset="0"/>
                <a:ea typeface="Open Sans" pitchFamily="34" charset="-122"/>
                <a:cs typeface="Open Sans" pitchFamily="34" charset="-120"/>
              </a:rPr>
              <a:t>Cruzamento do áudio com o contrato assinado.</a:t>
            </a:r>
            <a:endParaRPr lang="en-US" sz="727"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name="Slide 82">
    <p:spTree>
      <p:nvGrpSpPr>
        <p:cNvPr id="1" name=""/>
        <p:cNvGrpSpPr/>
        <p:nvPr/>
      </p:nvGrpSpPr>
      <p:grpSpPr>
        <a:xfrm>
          <a:off x="0" y="0"/>
          <a:ext cx="0" cy="0"/>
          <a:chOff x="0" y="0"/>
          <a:chExt cx="0" cy="0"/>
        </a:xfrm>
      </p:grpSpPr>
      <p:sp>
        <p:nvSpPr>
          <p:cNvPr id="3" name="Shape 0"/>
          <p:cNvSpPr/>
          <p:nvPr/>
        </p:nvSpPr>
        <p:spPr>
          <a:xfrm>
            <a:off x="428625" y="428625"/>
            <a:ext cx="8286750" cy="716161"/>
          </a:xfrm>
          <a:prstGeom prst="rect">
            <a:avLst/>
          </a:prstGeom>
          <a:solidFill>
            <a:srgbClr val="000000">
              <a:alpha val="0"/>
            </a:srgbClr>
          </a:solidFill>
          <a:ln/>
        </p:spPr>
        <p:txBody>
          <a:bodyPr/>
          <a:lstStyle/>
          <a:p>
            <a:endParaRPr lang="pt-BR"/>
          </a:p>
        </p:txBody>
      </p:sp>
      <p:sp>
        <p:nvSpPr>
          <p:cNvPr id="4" name="Shape 1"/>
          <p:cNvSpPr/>
          <p:nvPr/>
        </p:nvSpPr>
        <p:spPr>
          <a:xfrm>
            <a:off x="428625" y="428625"/>
            <a:ext cx="28575" cy="716161"/>
          </a:xfrm>
          <a:prstGeom prst="rect">
            <a:avLst/>
          </a:prstGeom>
          <a:solidFill>
            <a:srgbClr val="4285F4"/>
          </a:solidFill>
          <a:ln/>
        </p:spPr>
        <p:txBody>
          <a:bodyPr/>
          <a:lstStyle/>
          <a:p>
            <a:endParaRPr lang="pt-BR"/>
          </a:p>
        </p:txBody>
      </p:sp>
      <p:sp>
        <p:nvSpPr>
          <p:cNvPr id="5" name="Text 2"/>
          <p:cNvSpPr/>
          <p:nvPr/>
        </p:nvSpPr>
        <p:spPr>
          <a:xfrm>
            <a:off x="571500" y="428625"/>
            <a:ext cx="8143875" cy="417909"/>
          </a:xfrm>
          <a:prstGeom prst="rect">
            <a:avLst/>
          </a:prstGeom>
          <a:noFill/>
          <a:ln/>
        </p:spPr>
        <p:txBody>
          <a:bodyPr wrap="none" lIns="0" tIns="0" rIns="0" bIns="0" rtlCol="0" anchor="t">
            <a:spAutoFit/>
          </a:bodyPr>
          <a:lstStyle/>
          <a:p>
            <a:pPr marL="0" indent="0" algn="l">
              <a:lnSpc>
                <a:spcPts val="3200"/>
              </a:lnSpc>
              <a:buNone/>
            </a:pPr>
            <a:r>
              <a:rPr lang="en-US" sz="2436" b="1" dirty="0">
                <a:solidFill>
                  <a:srgbClr val="E6F1FF"/>
                </a:solidFill>
                <a:latin typeface="Montserrat" pitchFamily="34" charset="0"/>
                <a:ea typeface="Montserrat" pitchFamily="34" charset="-122"/>
                <a:cs typeface="Montserrat" pitchFamily="34" charset="-120"/>
              </a:rPr>
              <a:t>TRADUÇÃO JURÍDICA</a:t>
            </a:r>
            <a:endParaRPr lang="en-US" sz="2436" dirty="0"/>
          </a:p>
        </p:txBody>
      </p:sp>
      <p:sp>
        <p:nvSpPr>
          <p:cNvPr id="6" name="Text 3"/>
          <p:cNvSpPr/>
          <p:nvPr/>
        </p:nvSpPr>
        <p:spPr>
          <a:xfrm>
            <a:off x="571500" y="917972"/>
            <a:ext cx="8143875" cy="226814"/>
          </a:xfrm>
          <a:prstGeom prst="rect">
            <a:avLst/>
          </a:prstGeom>
          <a:noFill/>
          <a:ln/>
        </p:spPr>
        <p:txBody>
          <a:bodyPr wrap="none" lIns="0" tIns="0" rIns="0" bIns="0" rtlCol="0" anchor="t">
            <a:spAutoFit/>
          </a:bodyPr>
          <a:lstStyle/>
          <a:p>
            <a:pPr marL="0" indent="0" algn="l">
              <a:lnSpc>
                <a:spcPts val="1600"/>
              </a:lnSpc>
              <a:buNone/>
            </a:pPr>
            <a:r>
              <a:rPr lang="en-US" sz="1269" dirty="0">
                <a:solidFill>
                  <a:srgbClr val="4285F4"/>
                </a:solidFill>
                <a:latin typeface="Roboto Mono" pitchFamily="34" charset="0"/>
                <a:ea typeface="Roboto Mono" pitchFamily="34" charset="-122"/>
                <a:cs typeface="Roboto Mono" pitchFamily="34" charset="-120"/>
              </a:rPr>
              <a:t>Eficiência e Precisão em Documentos Internacionais</a:t>
            </a:r>
            <a:endParaRPr lang="en-US" sz="1269" dirty="0"/>
          </a:p>
        </p:txBody>
      </p:sp>
      <p:sp>
        <p:nvSpPr>
          <p:cNvPr id="7" name="Shape 4"/>
          <p:cNvSpPr/>
          <p:nvPr/>
        </p:nvSpPr>
        <p:spPr>
          <a:xfrm>
            <a:off x="428625" y="1430536"/>
            <a:ext cx="3163760" cy="1243013"/>
          </a:xfrm>
          <a:prstGeom prst="rect">
            <a:avLst/>
          </a:prstGeom>
          <a:solidFill>
            <a:srgbClr val="FFFFFF">
              <a:alpha val="3000"/>
            </a:srgbClr>
          </a:solidFill>
          <a:ln/>
        </p:spPr>
        <p:txBody>
          <a:bodyPr/>
          <a:lstStyle/>
          <a:p>
            <a:endParaRPr lang="pt-BR"/>
          </a:p>
        </p:txBody>
      </p:sp>
      <p:sp>
        <p:nvSpPr>
          <p:cNvPr id="8" name="Shape 5"/>
          <p:cNvSpPr/>
          <p:nvPr/>
        </p:nvSpPr>
        <p:spPr>
          <a:xfrm>
            <a:off x="428625" y="1430536"/>
            <a:ext cx="28575" cy="1243013"/>
          </a:xfrm>
          <a:prstGeom prst="rect">
            <a:avLst/>
          </a:prstGeom>
          <a:solidFill>
            <a:srgbClr val="A8B2D1"/>
          </a:solidFill>
          <a:ln/>
        </p:spPr>
        <p:txBody>
          <a:bodyPr/>
          <a:lstStyle/>
          <a:p>
            <a:endParaRPr lang="pt-BR"/>
          </a:p>
        </p:txBody>
      </p:sp>
      <p:pic>
        <p:nvPicPr>
          <p:cNvPr id="9" name="Image 1" descr="preencoded.png"/>
          <p:cNvPicPr>
            <a:picLocks noChangeAspect="1"/>
          </p:cNvPicPr>
          <p:nvPr/>
        </p:nvPicPr>
        <p:blipFill>
          <a:blip r:embed="rId3"/>
          <a:stretch>
            <a:fillRect/>
          </a:stretch>
        </p:blipFill>
        <p:spPr>
          <a:xfrm>
            <a:off x="607219" y="1623417"/>
            <a:ext cx="96441" cy="128588"/>
          </a:xfrm>
          <a:prstGeom prst="rect">
            <a:avLst/>
          </a:prstGeom>
        </p:spPr>
      </p:pic>
      <p:sp>
        <p:nvSpPr>
          <p:cNvPr id="10" name="Text 6"/>
          <p:cNvSpPr/>
          <p:nvPr/>
        </p:nvSpPr>
        <p:spPr>
          <a:xfrm>
            <a:off x="775097" y="1609130"/>
            <a:ext cx="759023" cy="157163"/>
          </a:xfrm>
          <a:prstGeom prst="rect">
            <a:avLst/>
          </a:prstGeom>
          <a:noFill/>
          <a:ln/>
        </p:spPr>
        <p:txBody>
          <a:bodyPr wrap="none" lIns="0" tIns="0" rIns="0" bIns="0" rtlCol="0" anchor="t">
            <a:spAutoFit/>
          </a:bodyPr>
          <a:lstStyle/>
          <a:p>
            <a:pPr marL="0" indent="0" algn="l">
              <a:lnSpc>
                <a:spcPts val="1200"/>
              </a:lnSpc>
              <a:buNone/>
            </a:pPr>
            <a:r>
              <a:rPr lang="en-US" sz="885" b="1" dirty="0">
                <a:solidFill>
                  <a:srgbClr val="A8B2D1"/>
                </a:solidFill>
                <a:latin typeface="Montserrat" pitchFamily="34" charset="0"/>
                <a:ea typeface="Montserrat" pitchFamily="34" charset="-122"/>
                <a:cs typeface="Montserrat" pitchFamily="34" charset="-120"/>
              </a:rPr>
              <a:t>Tradicional</a:t>
            </a:r>
            <a:endParaRPr lang="en-US" sz="885" dirty="0"/>
          </a:p>
        </p:txBody>
      </p:sp>
      <p:pic>
        <p:nvPicPr>
          <p:cNvPr id="11" name="Image 2" descr="preencoded.png"/>
          <p:cNvPicPr>
            <a:picLocks noChangeAspect="1"/>
          </p:cNvPicPr>
          <p:nvPr/>
        </p:nvPicPr>
        <p:blipFill>
          <a:blip r:embed="rId4"/>
          <a:stretch>
            <a:fillRect/>
          </a:stretch>
        </p:blipFill>
        <p:spPr>
          <a:xfrm>
            <a:off x="607219" y="1891308"/>
            <a:ext cx="142875" cy="100013"/>
          </a:xfrm>
          <a:prstGeom prst="rect">
            <a:avLst/>
          </a:prstGeom>
        </p:spPr>
      </p:pic>
      <p:sp>
        <p:nvSpPr>
          <p:cNvPr id="12" name="Text 7"/>
          <p:cNvSpPr/>
          <p:nvPr/>
        </p:nvSpPr>
        <p:spPr>
          <a:xfrm>
            <a:off x="821531" y="1873448"/>
            <a:ext cx="957263" cy="135731"/>
          </a:xfrm>
          <a:prstGeom prst="rect">
            <a:avLst/>
          </a:prstGeom>
          <a:noFill/>
          <a:ln/>
        </p:spPr>
        <p:txBody>
          <a:bodyPr wrap="none" lIns="0" tIns="0" rIns="0" bIns="0" rtlCol="0" anchor="t">
            <a:spAutoFit/>
          </a:bodyPr>
          <a:lstStyle/>
          <a:p>
            <a:pPr marL="0" indent="0" algn="l">
              <a:lnSpc>
                <a:spcPts val="900"/>
              </a:lnSpc>
              <a:buNone/>
            </a:pPr>
            <a:r>
              <a:rPr lang="en-US" sz="727" dirty="0">
                <a:solidFill>
                  <a:srgbClr val="A8B2D1"/>
                </a:solidFill>
                <a:latin typeface="Open Sans" pitchFamily="34" charset="0"/>
                <a:ea typeface="Open Sans" pitchFamily="34" charset="-122"/>
                <a:cs typeface="Open Sans" pitchFamily="34" charset="-120"/>
              </a:rPr>
              <a:t>Lento (dias/semanas)</a:t>
            </a:r>
            <a:endParaRPr lang="en-US" sz="727" dirty="0"/>
          </a:p>
        </p:txBody>
      </p:sp>
      <p:pic>
        <p:nvPicPr>
          <p:cNvPr id="13" name="Image 3" descr="preencoded.png"/>
          <p:cNvPicPr>
            <a:picLocks noChangeAspect="1"/>
          </p:cNvPicPr>
          <p:nvPr/>
        </p:nvPicPr>
        <p:blipFill>
          <a:blip r:embed="rId4"/>
          <a:stretch>
            <a:fillRect/>
          </a:stretch>
        </p:blipFill>
        <p:spPr>
          <a:xfrm>
            <a:off x="607219" y="2098477"/>
            <a:ext cx="142875" cy="100013"/>
          </a:xfrm>
          <a:prstGeom prst="rect">
            <a:avLst/>
          </a:prstGeom>
        </p:spPr>
      </p:pic>
      <p:sp>
        <p:nvSpPr>
          <p:cNvPr id="14" name="Text 8"/>
          <p:cNvSpPr/>
          <p:nvPr/>
        </p:nvSpPr>
        <p:spPr>
          <a:xfrm>
            <a:off x="821531" y="2080617"/>
            <a:ext cx="1178719" cy="135731"/>
          </a:xfrm>
          <a:prstGeom prst="rect">
            <a:avLst/>
          </a:prstGeom>
          <a:noFill/>
          <a:ln/>
        </p:spPr>
        <p:txBody>
          <a:bodyPr wrap="none" lIns="0" tIns="0" rIns="0" bIns="0" rtlCol="0" anchor="t">
            <a:spAutoFit/>
          </a:bodyPr>
          <a:lstStyle/>
          <a:p>
            <a:pPr marL="0" indent="0" algn="l">
              <a:lnSpc>
                <a:spcPts val="900"/>
              </a:lnSpc>
              <a:buNone/>
            </a:pPr>
            <a:r>
              <a:rPr lang="en-US" sz="727" dirty="0">
                <a:solidFill>
                  <a:srgbClr val="A8B2D1"/>
                </a:solidFill>
                <a:latin typeface="Open Sans" pitchFamily="34" charset="0"/>
                <a:ea typeface="Open Sans" pitchFamily="34" charset="-122"/>
                <a:cs typeface="Open Sans" pitchFamily="34" charset="-120"/>
              </a:rPr>
              <a:t>Custo elevado por palavra</a:t>
            </a:r>
            <a:endParaRPr lang="en-US" sz="727" dirty="0"/>
          </a:p>
        </p:txBody>
      </p:sp>
      <p:pic>
        <p:nvPicPr>
          <p:cNvPr id="15" name="Image 4" descr="preencoded.png"/>
          <p:cNvPicPr>
            <a:picLocks noChangeAspect="1"/>
          </p:cNvPicPr>
          <p:nvPr/>
        </p:nvPicPr>
        <p:blipFill>
          <a:blip r:embed="rId4"/>
          <a:stretch>
            <a:fillRect/>
          </a:stretch>
        </p:blipFill>
        <p:spPr>
          <a:xfrm>
            <a:off x="607219" y="2305645"/>
            <a:ext cx="142875" cy="100013"/>
          </a:xfrm>
          <a:prstGeom prst="rect">
            <a:avLst/>
          </a:prstGeom>
        </p:spPr>
      </p:pic>
      <p:sp>
        <p:nvSpPr>
          <p:cNvPr id="16" name="Text 9"/>
          <p:cNvSpPr/>
          <p:nvPr/>
        </p:nvSpPr>
        <p:spPr>
          <a:xfrm>
            <a:off x="821531" y="2287786"/>
            <a:ext cx="1282303" cy="135731"/>
          </a:xfrm>
          <a:prstGeom prst="rect">
            <a:avLst/>
          </a:prstGeom>
          <a:noFill/>
          <a:ln/>
        </p:spPr>
        <p:txBody>
          <a:bodyPr wrap="none" lIns="0" tIns="0" rIns="0" bIns="0" rtlCol="0" anchor="t">
            <a:spAutoFit/>
          </a:bodyPr>
          <a:lstStyle/>
          <a:p>
            <a:pPr marL="0" indent="0" algn="l">
              <a:lnSpc>
                <a:spcPts val="900"/>
              </a:lnSpc>
              <a:buNone/>
            </a:pPr>
            <a:r>
              <a:rPr lang="en-US" sz="727" dirty="0">
                <a:solidFill>
                  <a:srgbClr val="A8B2D1"/>
                </a:solidFill>
                <a:latin typeface="Open Sans" pitchFamily="34" charset="0"/>
                <a:ea typeface="Open Sans" pitchFamily="34" charset="-122"/>
                <a:cs typeface="Open Sans" pitchFamily="34" charset="-120"/>
              </a:rPr>
              <a:t>Inconsistência terminológica</a:t>
            </a:r>
            <a:endParaRPr lang="en-US" sz="727" dirty="0"/>
          </a:p>
        </p:txBody>
      </p:sp>
      <p:sp>
        <p:nvSpPr>
          <p:cNvPr id="17" name="Shape 10"/>
          <p:cNvSpPr/>
          <p:nvPr/>
        </p:nvSpPr>
        <p:spPr>
          <a:xfrm>
            <a:off x="428625" y="2816423"/>
            <a:ext cx="3163760" cy="1243013"/>
          </a:xfrm>
          <a:prstGeom prst="rect">
            <a:avLst/>
          </a:prstGeom>
          <a:solidFill>
            <a:srgbClr val="64FFDA">
              <a:alpha val="5000"/>
            </a:srgbClr>
          </a:solidFill>
          <a:ln/>
        </p:spPr>
        <p:txBody>
          <a:bodyPr/>
          <a:lstStyle/>
          <a:p>
            <a:endParaRPr lang="pt-BR"/>
          </a:p>
        </p:txBody>
      </p:sp>
      <p:sp>
        <p:nvSpPr>
          <p:cNvPr id="18" name="Shape 11"/>
          <p:cNvSpPr/>
          <p:nvPr/>
        </p:nvSpPr>
        <p:spPr>
          <a:xfrm>
            <a:off x="428625" y="2816423"/>
            <a:ext cx="28575" cy="1243013"/>
          </a:xfrm>
          <a:prstGeom prst="rect">
            <a:avLst/>
          </a:prstGeom>
          <a:solidFill>
            <a:srgbClr val="64FFDA"/>
          </a:solidFill>
          <a:ln/>
        </p:spPr>
        <p:txBody>
          <a:bodyPr/>
          <a:lstStyle/>
          <a:p>
            <a:endParaRPr lang="pt-BR"/>
          </a:p>
        </p:txBody>
      </p:sp>
      <p:pic>
        <p:nvPicPr>
          <p:cNvPr id="19" name="Image 5" descr="preencoded.png"/>
          <p:cNvPicPr>
            <a:picLocks noChangeAspect="1"/>
          </p:cNvPicPr>
          <p:nvPr/>
        </p:nvPicPr>
        <p:blipFill>
          <a:blip r:embed="rId5"/>
          <a:stretch>
            <a:fillRect/>
          </a:stretch>
        </p:blipFill>
        <p:spPr>
          <a:xfrm>
            <a:off x="607219" y="3009305"/>
            <a:ext cx="160734" cy="128588"/>
          </a:xfrm>
          <a:prstGeom prst="rect">
            <a:avLst/>
          </a:prstGeom>
        </p:spPr>
      </p:pic>
      <p:sp>
        <p:nvSpPr>
          <p:cNvPr id="20" name="Text 12"/>
          <p:cNvSpPr/>
          <p:nvPr/>
        </p:nvSpPr>
        <p:spPr>
          <a:xfrm>
            <a:off x="839391" y="2995017"/>
            <a:ext cx="1076920" cy="157163"/>
          </a:xfrm>
          <a:prstGeom prst="rect">
            <a:avLst/>
          </a:prstGeom>
          <a:noFill/>
          <a:ln/>
        </p:spPr>
        <p:txBody>
          <a:bodyPr wrap="none" lIns="0" tIns="0" rIns="0" bIns="0" rtlCol="0" anchor="t">
            <a:spAutoFit/>
          </a:bodyPr>
          <a:lstStyle/>
          <a:p>
            <a:pPr marL="0" indent="0" algn="l">
              <a:lnSpc>
                <a:spcPts val="1200"/>
              </a:lnSpc>
              <a:buNone/>
            </a:pPr>
            <a:r>
              <a:rPr lang="en-US" sz="885" b="1" dirty="0">
                <a:solidFill>
                  <a:srgbClr val="64FFDA"/>
                </a:solidFill>
                <a:latin typeface="Montserrat" pitchFamily="34" charset="0"/>
                <a:ea typeface="Montserrat" pitchFamily="34" charset="-122"/>
                <a:cs typeface="Montserrat" pitchFamily="34" charset="-120"/>
              </a:rPr>
              <a:t>Assistido por IA</a:t>
            </a:r>
            <a:endParaRPr lang="en-US" sz="885" dirty="0"/>
          </a:p>
        </p:txBody>
      </p:sp>
      <p:pic>
        <p:nvPicPr>
          <p:cNvPr id="21" name="Image 6" descr="preencoded.png"/>
          <p:cNvPicPr>
            <a:picLocks noChangeAspect="1"/>
          </p:cNvPicPr>
          <p:nvPr/>
        </p:nvPicPr>
        <p:blipFill>
          <a:blip r:embed="rId6"/>
          <a:stretch>
            <a:fillRect/>
          </a:stretch>
        </p:blipFill>
        <p:spPr>
          <a:xfrm>
            <a:off x="607219" y="3277195"/>
            <a:ext cx="142875" cy="100013"/>
          </a:xfrm>
          <a:prstGeom prst="rect">
            <a:avLst/>
          </a:prstGeom>
        </p:spPr>
      </p:pic>
      <p:sp>
        <p:nvSpPr>
          <p:cNvPr id="22" name="Text 13"/>
          <p:cNvSpPr/>
          <p:nvPr/>
        </p:nvSpPr>
        <p:spPr>
          <a:xfrm>
            <a:off x="821531" y="3259336"/>
            <a:ext cx="985838" cy="135731"/>
          </a:xfrm>
          <a:prstGeom prst="rect">
            <a:avLst/>
          </a:prstGeom>
          <a:noFill/>
          <a:ln/>
        </p:spPr>
        <p:txBody>
          <a:bodyPr wrap="none" lIns="0" tIns="0" rIns="0" bIns="0" rtlCol="0" anchor="t">
            <a:spAutoFit/>
          </a:bodyPr>
          <a:lstStyle/>
          <a:p>
            <a:pPr marL="0" indent="0" algn="l">
              <a:lnSpc>
                <a:spcPts val="900"/>
              </a:lnSpc>
              <a:buNone/>
            </a:pPr>
            <a:r>
              <a:rPr lang="en-US" sz="727" dirty="0">
                <a:solidFill>
                  <a:srgbClr val="A8B2D1"/>
                </a:solidFill>
                <a:latin typeface="Open Sans" pitchFamily="34" charset="0"/>
                <a:ea typeface="Open Sans" pitchFamily="34" charset="-122"/>
                <a:cs typeface="Open Sans" pitchFamily="34" charset="-120"/>
              </a:rPr>
              <a:t>Instantâneo (minutos)</a:t>
            </a:r>
            <a:endParaRPr lang="en-US" sz="727" dirty="0"/>
          </a:p>
        </p:txBody>
      </p:sp>
      <p:pic>
        <p:nvPicPr>
          <p:cNvPr id="23" name="Image 7" descr="preencoded.png"/>
          <p:cNvPicPr>
            <a:picLocks noChangeAspect="1"/>
          </p:cNvPicPr>
          <p:nvPr/>
        </p:nvPicPr>
        <p:blipFill>
          <a:blip r:embed="rId6"/>
          <a:stretch>
            <a:fillRect/>
          </a:stretch>
        </p:blipFill>
        <p:spPr>
          <a:xfrm>
            <a:off x="607219" y="3484364"/>
            <a:ext cx="142875" cy="100013"/>
          </a:xfrm>
          <a:prstGeom prst="rect">
            <a:avLst/>
          </a:prstGeom>
        </p:spPr>
      </p:pic>
      <p:sp>
        <p:nvSpPr>
          <p:cNvPr id="24" name="Text 14"/>
          <p:cNvSpPr/>
          <p:nvPr/>
        </p:nvSpPr>
        <p:spPr>
          <a:xfrm>
            <a:off x="821531" y="3466505"/>
            <a:ext cx="678656" cy="135731"/>
          </a:xfrm>
          <a:prstGeom prst="rect">
            <a:avLst/>
          </a:prstGeom>
          <a:noFill/>
          <a:ln/>
        </p:spPr>
        <p:txBody>
          <a:bodyPr wrap="none" lIns="0" tIns="0" rIns="0" bIns="0" rtlCol="0" anchor="t">
            <a:spAutoFit/>
          </a:bodyPr>
          <a:lstStyle/>
          <a:p>
            <a:pPr marL="0" indent="0" algn="l">
              <a:lnSpc>
                <a:spcPts val="900"/>
              </a:lnSpc>
              <a:buNone/>
            </a:pPr>
            <a:r>
              <a:rPr lang="en-US" sz="727" dirty="0">
                <a:solidFill>
                  <a:srgbClr val="A8B2D1"/>
                </a:solidFill>
                <a:latin typeface="Open Sans" pitchFamily="34" charset="0"/>
                <a:ea typeface="Open Sans" pitchFamily="34" charset="-122"/>
                <a:cs typeface="Open Sans" pitchFamily="34" charset="-120"/>
              </a:rPr>
              <a:t>Custo marginal</a:t>
            </a:r>
            <a:endParaRPr lang="en-US" sz="727" dirty="0"/>
          </a:p>
        </p:txBody>
      </p:sp>
      <p:pic>
        <p:nvPicPr>
          <p:cNvPr id="25" name="Image 8" descr="preencoded.png"/>
          <p:cNvPicPr>
            <a:picLocks noChangeAspect="1"/>
          </p:cNvPicPr>
          <p:nvPr/>
        </p:nvPicPr>
        <p:blipFill>
          <a:blip r:embed="rId6"/>
          <a:stretch>
            <a:fillRect/>
          </a:stretch>
        </p:blipFill>
        <p:spPr>
          <a:xfrm>
            <a:off x="607219" y="3691533"/>
            <a:ext cx="142875" cy="100013"/>
          </a:xfrm>
          <a:prstGeom prst="rect">
            <a:avLst/>
          </a:prstGeom>
        </p:spPr>
      </p:pic>
      <p:sp>
        <p:nvSpPr>
          <p:cNvPr id="26" name="Text 15"/>
          <p:cNvSpPr/>
          <p:nvPr/>
        </p:nvSpPr>
        <p:spPr>
          <a:xfrm>
            <a:off x="821531" y="3673673"/>
            <a:ext cx="969764" cy="135731"/>
          </a:xfrm>
          <a:prstGeom prst="rect">
            <a:avLst/>
          </a:prstGeom>
          <a:noFill/>
          <a:ln/>
        </p:spPr>
        <p:txBody>
          <a:bodyPr wrap="none" lIns="0" tIns="0" rIns="0" bIns="0" rtlCol="0" anchor="t">
            <a:spAutoFit/>
          </a:bodyPr>
          <a:lstStyle/>
          <a:p>
            <a:pPr marL="0" indent="0" algn="l">
              <a:lnSpc>
                <a:spcPts val="900"/>
              </a:lnSpc>
              <a:buNone/>
            </a:pPr>
            <a:r>
              <a:rPr lang="en-US" sz="727" dirty="0">
                <a:solidFill>
                  <a:srgbClr val="A8B2D1"/>
                </a:solidFill>
                <a:latin typeface="Open Sans" pitchFamily="34" charset="0"/>
                <a:ea typeface="Open Sans" pitchFamily="34" charset="-122"/>
                <a:cs typeface="Open Sans" pitchFamily="34" charset="-120"/>
              </a:rPr>
              <a:t>Glossário consistente</a:t>
            </a:r>
            <a:endParaRPr lang="en-US" sz="727" dirty="0"/>
          </a:p>
        </p:txBody>
      </p:sp>
      <p:sp>
        <p:nvSpPr>
          <p:cNvPr id="27" name="Shape 16"/>
          <p:cNvSpPr/>
          <p:nvPr/>
        </p:nvSpPr>
        <p:spPr>
          <a:xfrm>
            <a:off x="3949573" y="1430536"/>
            <a:ext cx="4765802" cy="2680692"/>
          </a:xfrm>
          <a:prstGeom prst="rect">
            <a:avLst/>
          </a:prstGeom>
          <a:solidFill>
            <a:srgbClr val="112240"/>
          </a:solidFill>
          <a:ln w="9144">
            <a:solidFill>
              <a:srgbClr val="4285F4">
                <a:alpha val="20000"/>
              </a:srgbClr>
            </a:solidFill>
            <a:prstDash val="solid"/>
          </a:ln>
        </p:spPr>
        <p:txBody>
          <a:bodyPr/>
          <a:lstStyle/>
          <a:p>
            <a:endParaRPr lang="pt-BR"/>
          </a:p>
        </p:txBody>
      </p:sp>
      <p:sp>
        <p:nvSpPr>
          <p:cNvPr id="28" name="Shape 17"/>
          <p:cNvSpPr/>
          <p:nvPr/>
        </p:nvSpPr>
        <p:spPr>
          <a:xfrm>
            <a:off x="4164164" y="1700213"/>
            <a:ext cx="857250" cy="1143000"/>
          </a:xfrm>
          <a:prstGeom prst="rect">
            <a:avLst/>
          </a:prstGeom>
          <a:solidFill>
            <a:srgbClr val="E6F1FF"/>
          </a:solidFill>
          <a:ln/>
        </p:spPr>
        <p:txBody>
          <a:bodyPr/>
          <a:lstStyle/>
          <a:p>
            <a:endParaRPr lang="pt-BR"/>
          </a:p>
        </p:txBody>
      </p:sp>
      <p:pic>
        <p:nvPicPr>
          <p:cNvPr id="29" name="Image 9" descr="preencoded.png"/>
          <p:cNvPicPr>
            <a:picLocks noChangeAspect="1"/>
          </p:cNvPicPr>
          <p:nvPr/>
        </p:nvPicPr>
        <p:blipFill>
          <a:blip r:embed="rId7"/>
          <a:stretch>
            <a:fillRect/>
          </a:stretch>
        </p:blipFill>
        <p:spPr>
          <a:xfrm>
            <a:off x="4485633" y="1895773"/>
            <a:ext cx="214313" cy="285750"/>
          </a:xfrm>
          <a:prstGeom prst="rect">
            <a:avLst/>
          </a:prstGeom>
        </p:spPr>
      </p:pic>
      <p:sp>
        <p:nvSpPr>
          <p:cNvPr id="30" name="Text 18"/>
          <p:cNvSpPr/>
          <p:nvPr/>
        </p:nvSpPr>
        <p:spPr>
          <a:xfrm>
            <a:off x="4399908" y="2252960"/>
            <a:ext cx="385763" cy="116086"/>
          </a:xfrm>
          <a:prstGeom prst="rect">
            <a:avLst/>
          </a:prstGeom>
          <a:noFill/>
          <a:ln/>
        </p:spPr>
        <p:txBody>
          <a:bodyPr wrap="none" lIns="0" tIns="0" rIns="0" bIns="0" rtlCol="0" anchor="t">
            <a:spAutoFit/>
          </a:bodyPr>
          <a:lstStyle/>
          <a:p>
            <a:pPr marL="0" indent="0" algn="l">
              <a:lnSpc>
                <a:spcPts val="800"/>
              </a:lnSpc>
              <a:buNone/>
            </a:pPr>
            <a:r>
              <a:rPr lang="en-US" sz="584" b="1" dirty="0">
                <a:solidFill>
                  <a:srgbClr val="0A192F"/>
                </a:solidFill>
                <a:latin typeface="Open Sans" pitchFamily="34" charset="0"/>
                <a:ea typeface="Open Sans" pitchFamily="34" charset="-122"/>
                <a:cs typeface="Open Sans" pitchFamily="34" charset="-120"/>
              </a:rPr>
              <a:t>Contrato</a:t>
            </a:r>
            <a:endParaRPr lang="en-US" sz="584" dirty="0"/>
          </a:p>
        </p:txBody>
      </p:sp>
      <p:sp>
        <p:nvSpPr>
          <p:cNvPr id="31" name="Shape 19"/>
          <p:cNvSpPr/>
          <p:nvPr/>
        </p:nvSpPr>
        <p:spPr>
          <a:xfrm>
            <a:off x="4378477" y="2440484"/>
            <a:ext cx="428625" cy="207169"/>
          </a:xfrm>
          <a:prstGeom prst="rect">
            <a:avLst/>
          </a:prstGeom>
          <a:solidFill>
            <a:srgbClr val="0A192F"/>
          </a:solidFill>
          <a:ln/>
        </p:spPr>
        <p:txBody>
          <a:bodyPr/>
          <a:lstStyle/>
          <a:p>
            <a:endParaRPr lang="pt-BR"/>
          </a:p>
        </p:txBody>
      </p:sp>
      <p:sp>
        <p:nvSpPr>
          <p:cNvPr id="32" name="Text 20"/>
          <p:cNvSpPr/>
          <p:nvPr/>
        </p:nvSpPr>
        <p:spPr>
          <a:xfrm>
            <a:off x="4378477" y="2440484"/>
            <a:ext cx="428625" cy="207169"/>
          </a:xfrm>
          <a:prstGeom prst="rect">
            <a:avLst/>
          </a:prstGeom>
          <a:noFill/>
          <a:ln/>
        </p:spPr>
        <p:txBody>
          <a:bodyPr wrap="square" lIns="85090" tIns="42545" rIns="85090" bIns="42545" rtlCol="0" anchor="t">
            <a:spAutoFit/>
          </a:bodyPr>
          <a:lstStyle/>
          <a:p>
            <a:pPr marL="0" indent="0" algn="l">
              <a:lnSpc>
                <a:spcPts val="900"/>
              </a:lnSpc>
              <a:buNone/>
            </a:pPr>
            <a:r>
              <a:rPr lang="en-US" sz="683" b="1" dirty="0">
                <a:solidFill>
                  <a:srgbClr val="FFFFFF"/>
                </a:solidFill>
                <a:latin typeface="Open Sans" pitchFamily="34" charset="0"/>
                <a:ea typeface="Open Sans" pitchFamily="34" charset="-122"/>
                <a:cs typeface="Open Sans" pitchFamily="34" charset="-120"/>
              </a:rPr>
              <a:t>PT-BR</a:t>
            </a:r>
            <a:endParaRPr lang="en-US" sz="683" dirty="0"/>
          </a:p>
        </p:txBody>
      </p:sp>
      <p:sp>
        <p:nvSpPr>
          <p:cNvPr id="33" name="Shape 21"/>
          <p:cNvSpPr/>
          <p:nvPr/>
        </p:nvSpPr>
        <p:spPr>
          <a:xfrm>
            <a:off x="5975412" y="1914525"/>
            <a:ext cx="714375" cy="714375"/>
          </a:xfrm>
          <a:prstGeom prst="ellipse">
            <a:avLst/>
          </a:prstGeom>
          <a:solidFill>
            <a:srgbClr val="4285F4"/>
          </a:solidFill>
          <a:ln/>
        </p:spPr>
        <p:txBody>
          <a:bodyPr/>
          <a:lstStyle/>
          <a:p>
            <a:endParaRPr lang="pt-BR"/>
          </a:p>
        </p:txBody>
      </p:sp>
      <p:pic>
        <p:nvPicPr>
          <p:cNvPr id="34" name="Image 10" descr="preencoded.png"/>
          <p:cNvPicPr>
            <a:picLocks noChangeAspect="1"/>
          </p:cNvPicPr>
          <p:nvPr/>
        </p:nvPicPr>
        <p:blipFill>
          <a:blip r:embed="rId8"/>
          <a:stretch>
            <a:fillRect/>
          </a:stretch>
        </p:blipFill>
        <p:spPr>
          <a:xfrm>
            <a:off x="6154006" y="2128838"/>
            <a:ext cx="357188" cy="285750"/>
          </a:xfrm>
          <a:prstGeom prst="rect">
            <a:avLst/>
          </a:prstGeom>
        </p:spPr>
      </p:pic>
      <p:sp>
        <p:nvSpPr>
          <p:cNvPr id="35" name="Shape 22"/>
          <p:cNvSpPr/>
          <p:nvPr/>
        </p:nvSpPr>
        <p:spPr>
          <a:xfrm>
            <a:off x="7643785" y="1700213"/>
            <a:ext cx="857250" cy="1143000"/>
          </a:xfrm>
          <a:prstGeom prst="rect">
            <a:avLst/>
          </a:prstGeom>
          <a:solidFill>
            <a:srgbClr val="E6F1FF"/>
          </a:solidFill>
          <a:ln/>
        </p:spPr>
        <p:txBody>
          <a:bodyPr/>
          <a:lstStyle/>
          <a:p>
            <a:endParaRPr lang="pt-BR"/>
          </a:p>
        </p:txBody>
      </p:sp>
      <p:pic>
        <p:nvPicPr>
          <p:cNvPr id="36" name="Image 11" descr="preencoded.png"/>
          <p:cNvPicPr>
            <a:picLocks noChangeAspect="1"/>
          </p:cNvPicPr>
          <p:nvPr/>
        </p:nvPicPr>
        <p:blipFill>
          <a:blip r:embed="rId7"/>
          <a:stretch>
            <a:fillRect/>
          </a:stretch>
        </p:blipFill>
        <p:spPr>
          <a:xfrm>
            <a:off x="7965253" y="1895773"/>
            <a:ext cx="214313" cy="285750"/>
          </a:xfrm>
          <a:prstGeom prst="rect">
            <a:avLst/>
          </a:prstGeom>
        </p:spPr>
      </p:pic>
      <p:sp>
        <p:nvSpPr>
          <p:cNvPr id="37" name="Text 23"/>
          <p:cNvSpPr/>
          <p:nvPr/>
        </p:nvSpPr>
        <p:spPr>
          <a:xfrm>
            <a:off x="7883993" y="2252960"/>
            <a:ext cx="376833" cy="116086"/>
          </a:xfrm>
          <a:prstGeom prst="rect">
            <a:avLst/>
          </a:prstGeom>
          <a:noFill/>
          <a:ln/>
        </p:spPr>
        <p:txBody>
          <a:bodyPr wrap="none" lIns="0" tIns="0" rIns="0" bIns="0" rtlCol="0" anchor="t">
            <a:spAutoFit/>
          </a:bodyPr>
          <a:lstStyle/>
          <a:p>
            <a:pPr marL="0" indent="0" algn="l">
              <a:lnSpc>
                <a:spcPts val="800"/>
              </a:lnSpc>
              <a:buNone/>
            </a:pPr>
            <a:r>
              <a:rPr lang="en-US" sz="584" b="1" dirty="0">
                <a:solidFill>
                  <a:srgbClr val="0A192F"/>
                </a:solidFill>
                <a:latin typeface="Open Sans" pitchFamily="34" charset="0"/>
                <a:ea typeface="Open Sans" pitchFamily="34" charset="-122"/>
                <a:cs typeface="Open Sans" pitchFamily="34" charset="-120"/>
              </a:rPr>
              <a:t>Contract</a:t>
            </a:r>
            <a:endParaRPr lang="en-US" sz="584" dirty="0"/>
          </a:p>
        </p:txBody>
      </p:sp>
      <p:sp>
        <p:nvSpPr>
          <p:cNvPr id="38" name="Shape 24"/>
          <p:cNvSpPr/>
          <p:nvPr/>
        </p:nvSpPr>
        <p:spPr>
          <a:xfrm>
            <a:off x="7850953" y="2440484"/>
            <a:ext cx="442913" cy="207169"/>
          </a:xfrm>
          <a:prstGeom prst="rect">
            <a:avLst/>
          </a:prstGeom>
          <a:solidFill>
            <a:srgbClr val="4285F4"/>
          </a:solidFill>
          <a:ln/>
        </p:spPr>
        <p:txBody>
          <a:bodyPr/>
          <a:lstStyle/>
          <a:p>
            <a:endParaRPr lang="pt-BR"/>
          </a:p>
        </p:txBody>
      </p:sp>
      <p:sp>
        <p:nvSpPr>
          <p:cNvPr id="39" name="Text 25"/>
          <p:cNvSpPr/>
          <p:nvPr/>
        </p:nvSpPr>
        <p:spPr>
          <a:xfrm>
            <a:off x="7850953" y="2440484"/>
            <a:ext cx="442913" cy="207169"/>
          </a:xfrm>
          <a:prstGeom prst="rect">
            <a:avLst/>
          </a:prstGeom>
          <a:noFill/>
          <a:ln/>
        </p:spPr>
        <p:txBody>
          <a:bodyPr wrap="square" lIns="85090" tIns="42545" rIns="85090" bIns="42545" rtlCol="0" anchor="t">
            <a:spAutoFit/>
          </a:bodyPr>
          <a:lstStyle/>
          <a:p>
            <a:pPr marL="0" indent="0" algn="l">
              <a:lnSpc>
                <a:spcPts val="900"/>
              </a:lnSpc>
              <a:buNone/>
            </a:pPr>
            <a:r>
              <a:rPr lang="en-US" sz="683" b="1" dirty="0">
                <a:solidFill>
                  <a:srgbClr val="FFFFFF"/>
                </a:solidFill>
                <a:latin typeface="Open Sans" pitchFamily="34" charset="0"/>
                <a:ea typeface="Open Sans" pitchFamily="34" charset="-122"/>
                <a:cs typeface="Open Sans" pitchFamily="34" charset="-120"/>
              </a:rPr>
              <a:t>EN-US</a:t>
            </a:r>
            <a:endParaRPr lang="en-US" sz="683" dirty="0"/>
          </a:p>
        </p:txBody>
      </p:sp>
      <p:sp>
        <p:nvSpPr>
          <p:cNvPr id="40" name="Shape 26"/>
          <p:cNvSpPr/>
          <p:nvPr/>
        </p:nvSpPr>
        <p:spPr>
          <a:xfrm>
            <a:off x="4164164" y="3057525"/>
            <a:ext cx="4336898" cy="784027"/>
          </a:xfrm>
          <a:prstGeom prst="rect">
            <a:avLst/>
          </a:prstGeom>
          <a:solidFill>
            <a:srgbClr val="FFFFFF">
              <a:alpha val="5000"/>
            </a:srgbClr>
          </a:solidFill>
          <a:ln/>
        </p:spPr>
        <p:txBody>
          <a:bodyPr/>
          <a:lstStyle/>
          <a:p>
            <a:endParaRPr lang="pt-BR"/>
          </a:p>
        </p:txBody>
      </p:sp>
      <p:sp>
        <p:nvSpPr>
          <p:cNvPr id="41" name="Text 27"/>
          <p:cNvSpPr/>
          <p:nvPr/>
        </p:nvSpPr>
        <p:spPr>
          <a:xfrm>
            <a:off x="4271321" y="3164681"/>
            <a:ext cx="4122586" cy="116086"/>
          </a:xfrm>
          <a:prstGeom prst="rect">
            <a:avLst/>
          </a:prstGeom>
          <a:noFill/>
          <a:ln/>
        </p:spPr>
        <p:txBody>
          <a:bodyPr wrap="none" lIns="0" tIns="0" rIns="0" bIns="0" rtlCol="0" anchor="t">
            <a:spAutoFit/>
          </a:bodyPr>
          <a:lstStyle/>
          <a:p>
            <a:pPr marL="0" indent="0" algn="ctr">
              <a:lnSpc>
                <a:spcPts val="800"/>
              </a:lnSpc>
              <a:buNone/>
            </a:pPr>
            <a:r>
              <a:rPr lang="en-US" sz="621" dirty="0">
                <a:solidFill>
                  <a:srgbClr val="A8B2D1"/>
                </a:solidFill>
                <a:latin typeface="Open Sans" pitchFamily="34" charset="0"/>
                <a:ea typeface="Open Sans" pitchFamily="34" charset="-122"/>
                <a:cs typeface="Open Sans" pitchFamily="34" charset="-120"/>
              </a:rPr>
              <a:t>EXEMPLO DE PRECISÃO CONTEXTUAL</a:t>
            </a:r>
            <a:endParaRPr lang="en-US" sz="621" dirty="0"/>
          </a:p>
        </p:txBody>
      </p:sp>
      <p:sp>
        <p:nvSpPr>
          <p:cNvPr id="42" name="Text 28"/>
          <p:cNvSpPr/>
          <p:nvPr/>
        </p:nvSpPr>
        <p:spPr>
          <a:xfrm>
            <a:off x="4998141" y="3352205"/>
            <a:ext cx="815113" cy="155377"/>
          </a:xfrm>
          <a:prstGeom prst="rect">
            <a:avLst/>
          </a:prstGeom>
          <a:noFill/>
          <a:ln/>
        </p:spPr>
        <p:txBody>
          <a:bodyPr wrap="none" lIns="0" tIns="0" rIns="0" bIns="0" rtlCol="0" anchor="t">
            <a:spAutoFit/>
          </a:bodyPr>
          <a:lstStyle/>
          <a:p>
            <a:pPr marL="0" indent="0" algn="ctr">
              <a:lnSpc>
                <a:spcPts val="1100"/>
              </a:lnSpc>
              <a:buNone/>
            </a:pPr>
            <a:r>
              <a:rPr lang="en-US" sz="834" dirty="0">
                <a:solidFill>
                  <a:srgbClr val="FFFFFF"/>
                </a:solidFill>
                <a:latin typeface="Roboto Mono" pitchFamily="34" charset="0"/>
                <a:ea typeface="Roboto Mono" pitchFamily="34" charset="-122"/>
                <a:cs typeface="Roboto Mono" pitchFamily="34" charset="-120"/>
              </a:rPr>
              <a:t>"Sentença" →</a:t>
            </a:r>
            <a:endParaRPr lang="en-US" sz="834" dirty="0"/>
          </a:p>
        </p:txBody>
      </p:sp>
      <p:sp>
        <p:nvSpPr>
          <p:cNvPr id="43" name="Text 29"/>
          <p:cNvSpPr/>
          <p:nvPr/>
        </p:nvSpPr>
        <p:spPr>
          <a:xfrm>
            <a:off x="5956129" y="3363813"/>
            <a:ext cx="485775" cy="132159"/>
          </a:xfrm>
          <a:prstGeom prst="rect">
            <a:avLst/>
          </a:prstGeom>
          <a:noFill/>
          <a:ln/>
        </p:spPr>
        <p:txBody>
          <a:bodyPr wrap="none" lIns="0" tIns="0" rIns="0" bIns="0" rtlCol="0" anchor="t">
            <a:spAutoFit/>
          </a:bodyPr>
          <a:lstStyle/>
          <a:p>
            <a:pPr marL="0" indent="0" algn="ctr">
              <a:lnSpc>
                <a:spcPts val="900"/>
              </a:lnSpc>
              <a:buNone/>
            </a:pPr>
            <a:r>
              <a:rPr lang="en-US" sz="727" strike="sngStrike" dirty="0">
                <a:solidFill>
                  <a:srgbClr val="FF6384"/>
                </a:solidFill>
                <a:latin typeface="Roboto Mono" pitchFamily="34" charset="0"/>
                <a:ea typeface="Roboto Mono" pitchFamily="34" charset="-122"/>
                <a:cs typeface="Roboto Mono" pitchFamily="34" charset="-120"/>
              </a:rPr>
              <a:t>Sentence</a:t>
            </a:r>
            <a:endParaRPr lang="en-US" sz="727" dirty="0"/>
          </a:p>
        </p:txBody>
      </p:sp>
      <p:sp>
        <p:nvSpPr>
          <p:cNvPr id="44" name="Text 30"/>
          <p:cNvSpPr/>
          <p:nvPr/>
        </p:nvSpPr>
        <p:spPr>
          <a:xfrm>
            <a:off x="6513342" y="3354884"/>
            <a:ext cx="1153716" cy="150019"/>
          </a:xfrm>
          <a:prstGeom prst="rect">
            <a:avLst/>
          </a:prstGeom>
          <a:noFill/>
          <a:ln/>
        </p:spPr>
        <p:txBody>
          <a:bodyPr wrap="none" lIns="0" tIns="0" rIns="0" bIns="0" rtlCol="0" anchor="t">
            <a:spAutoFit/>
          </a:bodyPr>
          <a:lstStyle/>
          <a:p>
            <a:pPr marL="0" indent="0" algn="ctr">
              <a:lnSpc>
                <a:spcPts val="1100"/>
              </a:lnSpc>
              <a:buNone/>
            </a:pPr>
            <a:r>
              <a:rPr lang="en-US" sz="784" b="1" dirty="0">
                <a:solidFill>
                  <a:srgbClr val="64FFDA"/>
                </a:solidFill>
                <a:latin typeface="Roboto Mono" pitchFamily="34" charset="0"/>
                <a:ea typeface="Roboto Mono" pitchFamily="34" charset="-122"/>
                <a:cs typeface="Roboto Mono" pitchFamily="34" charset="-120"/>
              </a:rPr>
              <a:t>Judgment / Ruling</a:t>
            </a:r>
            <a:endParaRPr lang="en-US" sz="784" dirty="0"/>
          </a:p>
        </p:txBody>
      </p:sp>
      <p:sp>
        <p:nvSpPr>
          <p:cNvPr id="45" name="Text 31"/>
          <p:cNvSpPr/>
          <p:nvPr/>
        </p:nvSpPr>
        <p:spPr>
          <a:xfrm>
            <a:off x="4537370" y="3543300"/>
            <a:ext cx="1018710" cy="155377"/>
          </a:xfrm>
          <a:prstGeom prst="rect">
            <a:avLst/>
          </a:prstGeom>
          <a:noFill/>
          <a:ln/>
        </p:spPr>
        <p:txBody>
          <a:bodyPr wrap="none" lIns="0" tIns="0" rIns="0" bIns="0" rtlCol="0" anchor="t">
            <a:spAutoFit/>
          </a:bodyPr>
          <a:lstStyle/>
          <a:p>
            <a:pPr marL="0" indent="0" algn="ctr">
              <a:lnSpc>
                <a:spcPts val="1100"/>
              </a:lnSpc>
              <a:buNone/>
            </a:pPr>
            <a:r>
              <a:rPr lang="en-US" sz="834" dirty="0">
                <a:solidFill>
                  <a:srgbClr val="FFFFFF"/>
                </a:solidFill>
                <a:latin typeface="Roboto Mono" pitchFamily="34" charset="0"/>
                <a:ea typeface="Roboto Mono" pitchFamily="34" charset="-122"/>
                <a:cs typeface="Roboto Mono" pitchFamily="34" charset="-120"/>
              </a:rPr>
              <a:t>"Capacitação" →</a:t>
            </a:r>
            <a:endParaRPr lang="en-US" sz="834" dirty="0"/>
          </a:p>
        </p:txBody>
      </p:sp>
      <p:sp>
        <p:nvSpPr>
          <p:cNvPr id="46" name="Text 32"/>
          <p:cNvSpPr/>
          <p:nvPr/>
        </p:nvSpPr>
        <p:spPr>
          <a:xfrm>
            <a:off x="5698954" y="3554909"/>
            <a:ext cx="728663" cy="132159"/>
          </a:xfrm>
          <a:prstGeom prst="rect">
            <a:avLst/>
          </a:prstGeom>
          <a:noFill/>
          <a:ln/>
        </p:spPr>
        <p:txBody>
          <a:bodyPr wrap="none" lIns="0" tIns="0" rIns="0" bIns="0" rtlCol="0" anchor="t">
            <a:spAutoFit/>
          </a:bodyPr>
          <a:lstStyle/>
          <a:p>
            <a:pPr marL="0" indent="0" algn="ctr">
              <a:lnSpc>
                <a:spcPts val="900"/>
              </a:lnSpc>
              <a:buNone/>
            </a:pPr>
            <a:r>
              <a:rPr lang="en-US" sz="727" strike="sngStrike" dirty="0">
                <a:solidFill>
                  <a:srgbClr val="FF6384"/>
                </a:solidFill>
                <a:latin typeface="Roboto Mono" pitchFamily="34" charset="0"/>
                <a:ea typeface="Roboto Mono" pitchFamily="34" charset="-122"/>
                <a:cs typeface="Roboto Mono" pitchFamily="34" charset="-120"/>
              </a:rPr>
              <a:t>Capacitation</a:t>
            </a:r>
            <a:endParaRPr lang="en-US" sz="727" dirty="0"/>
          </a:p>
        </p:txBody>
      </p:sp>
      <p:sp>
        <p:nvSpPr>
          <p:cNvPr id="47" name="Text 33"/>
          <p:cNvSpPr/>
          <p:nvPr/>
        </p:nvSpPr>
        <p:spPr>
          <a:xfrm>
            <a:off x="6499054" y="3545979"/>
            <a:ext cx="1628775" cy="150019"/>
          </a:xfrm>
          <a:prstGeom prst="rect">
            <a:avLst/>
          </a:prstGeom>
          <a:noFill/>
          <a:ln/>
        </p:spPr>
        <p:txBody>
          <a:bodyPr wrap="none" lIns="0" tIns="0" rIns="0" bIns="0" rtlCol="0" anchor="t">
            <a:spAutoFit/>
          </a:bodyPr>
          <a:lstStyle/>
          <a:p>
            <a:pPr marL="0" indent="0" algn="ctr">
              <a:lnSpc>
                <a:spcPts val="1100"/>
              </a:lnSpc>
              <a:buNone/>
            </a:pPr>
            <a:r>
              <a:rPr lang="en-US" sz="784" b="1" dirty="0">
                <a:solidFill>
                  <a:srgbClr val="64FFDA"/>
                </a:solidFill>
                <a:latin typeface="Roboto Mono" pitchFamily="34" charset="0"/>
                <a:ea typeface="Roboto Mono" pitchFamily="34" charset="-122"/>
                <a:cs typeface="Roboto Mono" pitchFamily="34" charset="-120"/>
              </a:rPr>
              <a:t>Training / Qualification</a:t>
            </a:r>
            <a:endParaRPr lang="en-US" sz="784" dirty="0"/>
          </a:p>
        </p:txBody>
      </p:sp>
      <p:sp>
        <p:nvSpPr>
          <p:cNvPr id="48" name="Shape 34"/>
          <p:cNvSpPr/>
          <p:nvPr/>
        </p:nvSpPr>
        <p:spPr>
          <a:xfrm>
            <a:off x="428625" y="4325541"/>
            <a:ext cx="8286750" cy="389334"/>
          </a:xfrm>
          <a:prstGeom prst="rect">
            <a:avLst/>
          </a:prstGeom>
          <a:solidFill>
            <a:srgbClr val="FFFFFF">
              <a:alpha val="5000"/>
            </a:srgbClr>
          </a:solidFill>
          <a:ln/>
        </p:spPr>
        <p:txBody>
          <a:bodyPr/>
          <a:lstStyle/>
          <a:p>
            <a:endParaRPr lang="pt-BR"/>
          </a:p>
        </p:txBody>
      </p:sp>
      <p:pic>
        <p:nvPicPr>
          <p:cNvPr id="49" name="Image 12" descr="preencoded.png"/>
          <p:cNvPicPr>
            <a:picLocks noChangeAspect="1"/>
          </p:cNvPicPr>
          <p:nvPr/>
        </p:nvPicPr>
        <p:blipFill>
          <a:blip r:embed="rId9"/>
          <a:stretch>
            <a:fillRect/>
          </a:stretch>
        </p:blipFill>
        <p:spPr>
          <a:xfrm>
            <a:off x="1850231" y="4457700"/>
            <a:ext cx="128588" cy="128588"/>
          </a:xfrm>
          <a:prstGeom prst="rect">
            <a:avLst/>
          </a:prstGeom>
        </p:spPr>
      </p:pic>
      <p:sp>
        <p:nvSpPr>
          <p:cNvPr id="50" name="Text 35"/>
          <p:cNvSpPr/>
          <p:nvPr/>
        </p:nvSpPr>
        <p:spPr>
          <a:xfrm>
            <a:off x="2084189" y="4432697"/>
            <a:ext cx="566142" cy="175022"/>
          </a:xfrm>
          <a:prstGeom prst="rect">
            <a:avLst/>
          </a:prstGeom>
          <a:noFill/>
          <a:ln/>
        </p:spPr>
        <p:txBody>
          <a:bodyPr wrap="none" lIns="0" tIns="0" rIns="0" bIns="0" rtlCol="0" anchor="t">
            <a:spAutoFit/>
          </a:bodyPr>
          <a:lstStyle/>
          <a:p>
            <a:pPr marL="0" indent="0" algn="ctr">
              <a:lnSpc>
                <a:spcPts val="1200"/>
              </a:lnSpc>
              <a:buNone/>
            </a:pPr>
            <a:r>
              <a:rPr lang="en-US" sz="885" b="1" dirty="0">
                <a:solidFill>
                  <a:srgbClr val="E6F1FF"/>
                </a:solidFill>
                <a:latin typeface="Open Sans" pitchFamily="34" charset="0"/>
                <a:ea typeface="Open Sans" pitchFamily="34" charset="-122"/>
                <a:cs typeface="Open Sans" pitchFamily="34" charset="-120"/>
              </a:rPr>
              <a:t>Atenção:</a:t>
            </a:r>
            <a:endParaRPr lang="en-US" sz="885" dirty="0"/>
          </a:p>
        </p:txBody>
      </p:sp>
      <p:sp>
        <p:nvSpPr>
          <p:cNvPr id="51" name="Text 36"/>
          <p:cNvSpPr/>
          <p:nvPr/>
        </p:nvSpPr>
        <p:spPr>
          <a:xfrm>
            <a:off x="2650331" y="4432697"/>
            <a:ext cx="2191345" cy="175022"/>
          </a:xfrm>
          <a:prstGeom prst="rect">
            <a:avLst/>
          </a:prstGeom>
          <a:noFill/>
          <a:ln/>
        </p:spPr>
        <p:txBody>
          <a:bodyPr wrap="none" lIns="0" tIns="0" rIns="0" bIns="0" rtlCol="0" anchor="t">
            <a:spAutoFit/>
          </a:bodyPr>
          <a:lstStyle/>
          <a:p>
            <a:pPr marL="0" indent="0" algn="ctr">
              <a:lnSpc>
                <a:spcPts val="1200"/>
              </a:lnSpc>
              <a:buNone/>
            </a:pPr>
            <a:r>
              <a:rPr lang="en-US" sz="942" dirty="0">
                <a:solidFill>
                  <a:srgbClr val="E6F1FF"/>
                </a:solidFill>
                <a:latin typeface="Open Sans" pitchFamily="34" charset="0"/>
                <a:ea typeface="Open Sans" pitchFamily="34" charset="-122"/>
                <a:cs typeface="Open Sans" pitchFamily="34" charset="-120"/>
              </a:rPr>
              <a:t>A IA acelera a minuta em 80%, mas a</a:t>
            </a:r>
            <a:endParaRPr lang="en-US" sz="942" dirty="0"/>
          </a:p>
        </p:txBody>
      </p:sp>
      <p:sp>
        <p:nvSpPr>
          <p:cNvPr id="52" name="Text 37"/>
          <p:cNvSpPr/>
          <p:nvPr/>
        </p:nvSpPr>
        <p:spPr>
          <a:xfrm>
            <a:off x="4841677" y="4432697"/>
            <a:ext cx="1035844" cy="175022"/>
          </a:xfrm>
          <a:prstGeom prst="rect">
            <a:avLst/>
          </a:prstGeom>
          <a:noFill/>
          <a:ln/>
        </p:spPr>
        <p:txBody>
          <a:bodyPr wrap="none" lIns="0" tIns="0" rIns="0" bIns="0" rtlCol="0" anchor="t">
            <a:spAutoFit/>
          </a:bodyPr>
          <a:lstStyle/>
          <a:p>
            <a:pPr marL="0" indent="0" algn="ctr">
              <a:lnSpc>
                <a:spcPts val="1200"/>
              </a:lnSpc>
              <a:buNone/>
            </a:pPr>
            <a:r>
              <a:rPr lang="en-US" sz="885" b="1" dirty="0">
                <a:solidFill>
                  <a:srgbClr val="E6F1FF"/>
                </a:solidFill>
                <a:latin typeface="Open Sans" pitchFamily="34" charset="0"/>
                <a:ea typeface="Open Sans" pitchFamily="34" charset="-122"/>
                <a:cs typeface="Open Sans" pitchFamily="34" charset="-120"/>
              </a:rPr>
              <a:t>revisão humana</a:t>
            </a:r>
            <a:endParaRPr lang="en-US" sz="885" dirty="0"/>
          </a:p>
        </p:txBody>
      </p:sp>
      <p:sp>
        <p:nvSpPr>
          <p:cNvPr id="53" name="Text 38"/>
          <p:cNvSpPr/>
          <p:nvPr/>
        </p:nvSpPr>
        <p:spPr>
          <a:xfrm>
            <a:off x="5877520" y="4432697"/>
            <a:ext cx="1416248" cy="175022"/>
          </a:xfrm>
          <a:prstGeom prst="rect">
            <a:avLst/>
          </a:prstGeom>
          <a:noFill/>
          <a:ln/>
        </p:spPr>
        <p:txBody>
          <a:bodyPr wrap="none" lIns="0" tIns="0" rIns="0" bIns="0" rtlCol="0" anchor="t">
            <a:spAutoFit/>
          </a:bodyPr>
          <a:lstStyle/>
          <a:p>
            <a:pPr marL="0" indent="0" algn="ctr">
              <a:lnSpc>
                <a:spcPts val="1200"/>
              </a:lnSpc>
              <a:buNone/>
            </a:pPr>
            <a:r>
              <a:rPr lang="en-US" sz="942" dirty="0">
                <a:solidFill>
                  <a:srgbClr val="E6F1FF"/>
                </a:solidFill>
                <a:latin typeface="Open Sans" pitchFamily="34" charset="0"/>
                <a:ea typeface="Open Sans" pitchFamily="34" charset="-122"/>
                <a:cs typeface="Open Sans" pitchFamily="34" charset="-120"/>
              </a:rPr>
              <a:t>garante a validade legal.</a:t>
            </a:r>
            <a:endParaRPr lang="en-US" sz="942"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name="Slide 8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144000" cy="5143500"/>
          </a:xfrm>
          <a:prstGeom prst="rect">
            <a:avLst/>
          </a:prstGeom>
        </p:spPr>
      </p:pic>
      <p:sp>
        <p:nvSpPr>
          <p:cNvPr id="3" name="Shape 0"/>
          <p:cNvSpPr/>
          <p:nvPr/>
        </p:nvSpPr>
        <p:spPr>
          <a:xfrm>
            <a:off x="428625" y="428625"/>
            <a:ext cx="8286750" cy="716161"/>
          </a:xfrm>
          <a:prstGeom prst="rect">
            <a:avLst/>
          </a:prstGeom>
          <a:solidFill>
            <a:srgbClr val="000000">
              <a:alpha val="0"/>
            </a:srgbClr>
          </a:solidFill>
          <a:ln/>
        </p:spPr>
        <p:txBody>
          <a:bodyPr/>
          <a:lstStyle/>
          <a:p>
            <a:endParaRPr lang="pt-BR"/>
          </a:p>
        </p:txBody>
      </p:sp>
      <p:sp>
        <p:nvSpPr>
          <p:cNvPr id="4" name="Shape 1"/>
          <p:cNvSpPr/>
          <p:nvPr/>
        </p:nvSpPr>
        <p:spPr>
          <a:xfrm>
            <a:off x="428625" y="428625"/>
            <a:ext cx="28575" cy="716161"/>
          </a:xfrm>
          <a:prstGeom prst="rect">
            <a:avLst/>
          </a:prstGeom>
          <a:solidFill>
            <a:srgbClr val="FFCE56"/>
          </a:solidFill>
          <a:ln/>
        </p:spPr>
        <p:txBody>
          <a:bodyPr/>
          <a:lstStyle/>
          <a:p>
            <a:endParaRPr lang="pt-BR"/>
          </a:p>
        </p:txBody>
      </p:sp>
      <p:sp>
        <p:nvSpPr>
          <p:cNvPr id="5" name="Text 2"/>
          <p:cNvSpPr/>
          <p:nvPr/>
        </p:nvSpPr>
        <p:spPr>
          <a:xfrm>
            <a:off x="571500" y="428625"/>
            <a:ext cx="8143875" cy="417909"/>
          </a:xfrm>
          <a:prstGeom prst="rect">
            <a:avLst/>
          </a:prstGeom>
          <a:noFill/>
          <a:ln/>
        </p:spPr>
        <p:txBody>
          <a:bodyPr wrap="none" lIns="0" tIns="0" rIns="0" bIns="0" rtlCol="0" anchor="t">
            <a:spAutoFit/>
          </a:bodyPr>
          <a:lstStyle/>
          <a:p>
            <a:pPr marL="0" indent="0" algn="l">
              <a:lnSpc>
                <a:spcPts val="3200"/>
              </a:lnSpc>
              <a:buNone/>
            </a:pPr>
            <a:r>
              <a:rPr lang="en-US" sz="2436" b="1" dirty="0">
                <a:solidFill>
                  <a:srgbClr val="E6F1FF"/>
                </a:solidFill>
                <a:latin typeface="Montserrat" pitchFamily="34" charset="0"/>
                <a:ea typeface="Montserrat" pitchFamily="34" charset="-122"/>
                <a:cs typeface="Montserrat" pitchFamily="34" charset="-120"/>
              </a:rPr>
              <a:t>EXERCÍCIO PRÁTICO</a:t>
            </a:r>
            <a:endParaRPr lang="en-US" sz="2436" dirty="0"/>
          </a:p>
        </p:txBody>
      </p:sp>
      <p:sp>
        <p:nvSpPr>
          <p:cNvPr id="6" name="Text 3"/>
          <p:cNvSpPr/>
          <p:nvPr/>
        </p:nvSpPr>
        <p:spPr>
          <a:xfrm>
            <a:off x="571500" y="917972"/>
            <a:ext cx="8143875" cy="226814"/>
          </a:xfrm>
          <a:prstGeom prst="rect">
            <a:avLst/>
          </a:prstGeom>
          <a:noFill/>
          <a:ln/>
        </p:spPr>
        <p:txBody>
          <a:bodyPr wrap="none" lIns="0" tIns="0" rIns="0" bIns="0" rtlCol="0" anchor="t">
            <a:spAutoFit/>
          </a:bodyPr>
          <a:lstStyle/>
          <a:p>
            <a:pPr marL="0" indent="0" algn="l">
              <a:lnSpc>
                <a:spcPts val="1600"/>
              </a:lnSpc>
              <a:buNone/>
            </a:pPr>
            <a:r>
              <a:rPr lang="en-US" sz="1269" dirty="0">
                <a:solidFill>
                  <a:srgbClr val="FFCE56"/>
                </a:solidFill>
                <a:latin typeface="Roboto Mono" pitchFamily="34" charset="0"/>
                <a:ea typeface="Roboto Mono" pitchFamily="34" charset="-122"/>
                <a:cs typeface="Roboto Mono" pitchFamily="34" charset="-120"/>
              </a:rPr>
              <a:t>Simulação: Parecer de Compliance (BYOD)</a:t>
            </a:r>
            <a:endParaRPr lang="en-US" sz="1269" dirty="0"/>
          </a:p>
        </p:txBody>
      </p:sp>
      <p:sp>
        <p:nvSpPr>
          <p:cNvPr id="7" name="Shape 4"/>
          <p:cNvSpPr/>
          <p:nvPr/>
        </p:nvSpPr>
        <p:spPr>
          <a:xfrm>
            <a:off x="428625" y="1430536"/>
            <a:ext cx="3171825" cy="2680692"/>
          </a:xfrm>
          <a:prstGeom prst="rect">
            <a:avLst/>
          </a:prstGeom>
          <a:solidFill>
            <a:srgbClr val="E6F1FF"/>
          </a:solidFill>
          <a:ln/>
        </p:spPr>
        <p:txBody>
          <a:bodyPr/>
          <a:lstStyle/>
          <a:p>
            <a:endParaRPr lang="pt-BR"/>
          </a:p>
        </p:txBody>
      </p:sp>
      <p:sp>
        <p:nvSpPr>
          <p:cNvPr id="8" name="Text 5"/>
          <p:cNvSpPr/>
          <p:nvPr/>
        </p:nvSpPr>
        <p:spPr>
          <a:xfrm rot="-600000">
            <a:off x="2582228" y="1589057"/>
            <a:ext cx="696516" cy="103584"/>
          </a:xfrm>
          <a:prstGeom prst="rect">
            <a:avLst/>
          </a:prstGeom>
          <a:noFill/>
          <a:ln/>
        </p:spPr>
        <p:txBody>
          <a:bodyPr wrap="none" lIns="85090" tIns="42545" rIns="85090" bIns="42545" rtlCol="0" anchor="t">
            <a:spAutoFit/>
          </a:bodyPr>
          <a:lstStyle/>
          <a:p>
            <a:pPr marL="0" indent="0" algn="l">
              <a:lnSpc>
                <a:spcPts val="800"/>
              </a:lnSpc>
              <a:buNone/>
            </a:pPr>
            <a:r>
              <a:rPr lang="en-US" sz="584" b="1" dirty="0">
                <a:solidFill>
                  <a:srgbClr val="FF5F56">
                    <a:alpha val="70000"/>
                  </a:srgbClr>
                </a:solidFill>
                <a:latin typeface="Montserrat" pitchFamily="34" charset="0"/>
                <a:ea typeface="Montserrat" pitchFamily="34" charset="-122"/>
                <a:cs typeface="Montserrat" pitchFamily="34" charset="-120"/>
              </a:rPr>
              <a:t>CONFIDENCIAL</a:t>
            </a:r>
            <a:endParaRPr lang="en-US" sz="584" dirty="0"/>
          </a:p>
        </p:txBody>
      </p:sp>
      <p:sp>
        <p:nvSpPr>
          <p:cNvPr id="9" name="Text 6"/>
          <p:cNvSpPr/>
          <p:nvPr/>
        </p:nvSpPr>
        <p:spPr>
          <a:xfrm>
            <a:off x="642938" y="1644848"/>
            <a:ext cx="2743200" cy="121444"/>
          </a:xfrm>
          <a:prstGeom prst="rect">
            <a:avLst/>
          </a:prstGeom>
          <a:noFill/>
          <a:ln/>
        </p:spPr>
        <p:txBody>
          <a:bodyPr wrap="none" lIns="0" tIns="0" rIns="0" bIns="0" rtlCol="0" anchor="t">
            <a:spAutoFit/>
          </a:bodyPr>
          <a:lstStyle/>
          <a:p>
            <a:pPr marL="0" indent="0" algn="l">
              <a:lnSpc>
                <a:spcPts val="900"/>
              </a:lnSpc>
              <a:buNone/>
            </a:pPr>
            <a:r>
              <a:rPr lang="en-US" sz="683" b="1" dirty="0">
                <a:solidFill>
                  <a:srgbClr val="555555"/>
                </a:solidFill>
                <a:latin typeface="Montserrat" pitchFamily="34" charset="0"/>
                <a:ea typeface="Montserrat" pitchFamily="34" charset="-122"/>
                <a:cs typeface="Montserrat" pitchFamily="34" charset="-120"/>
              </a:rPr>
              <a:t>CLIENTE</a:t>
            </a:r>
            <a:endParaRPr lang="en-US" sz="683" dirty="0"/>
          </a:p>
        </p:txBody>
      </p:sp>
      <p:sp>
        <p:nvSpPr>
          <p:cNvPr id="10" name="Text 7"/>
          <p:cNvSpPr/>
          <p:nvPr/>
        </p:nvSpPr>
        <p:spPr>
          <a:xfrm>
            <a:off x="642938" y="1802011"/>
            <a:ext cx="2743200" cy="212527"/>
          </a:xfrm>
          <a:prstGeom prst="rect">
            <a:avLst/>
          </a:prstGeom>
          <a:noFill/>
          <a:ln/>
        </p:spPr>
        <p:txBody>
          <a:bodyPr wrap="none" lIns="0" tIns="0" rIns="0" bIns="42545" rtlCol="0" anchor="t">
            <a:spAutoFit/>
          </a:bodyPr>
          <a:lstStyle/>
          <a:p>
            <a:pPr marL="0" indent="0" algn="l">
              <a:lnSpc>
                <a:spcPts val="1200"/>
              </a:lnSpc>
              <a:buNone/>
            </a:pPr>
            <a:r>
              <a:rPr lang="en-US" sz="885" b="1" dirty="0">
                <a:solidFill>
                  <a:srgbClr val="0A192F"/>
                </a:solidFill>
                <a:latin typeface="Roboto Mono" pitchFamily="34" charset="0"/>
                <a:ea typeface="Roboto Mono" pitchFamily="34" charset="-122"/>
                <a:cs typeface="Roboto Mono" pitchFamily="34" charset="-120"/>
              </a:rPr>
              <a:t>TechSolutions Ltda.</a:t>
            </a:r>
            <a:endParaRPr lang="en-US" sz="885" dirty="0"/>
          </a:p>
        </p:txBody>
      </p:sp>
      <p:sp>
        <p:nvSpPr>
          <p:cNvPr id="11" name="Text 8"/>
          <p:cNvSpPr/>
          <p:nvPr/>
        </p:nvSpPr>
        <p:spPr>
          <a:xfrm>
            <a:off x="642938" y="2193131"/>
            <a:ext cx="2743200" cy="121444"/>
          </a:xfrm>
          <a:prstGeom prst="rect">
            <a:avLst/>
          </a:prstGeom>
          <a:noFill/>
          <a:ln/>
        </p:spPr>
        <p:txBody>
          <a:bodyPr wrap="none" lIns="0" tIns="0" rIns="0" bIns="0" rtlCol="0" anchor="t">
            <a:spAutoFit/>
          </a:bodyPr>
          <a:lstStyle/>
          <a:p>
            <a:pPr marL="0" indent="0" algn="l">
              <a:lnSpc>
                <a:spcPts val="900"/>
              </a:lnSpc>
              <a:buNone/>
            </a:pPr>
            <a:r>
              <a:rPr lang="en-US" sz="683" b="1" dirty="0">
                <a:solidFill>
                  <a:srgbClr val="555555"/>
                </a:solidFill>
                <a:latin typeface="Montserrat" pitchFamily="34" charset="0"/>
                <a:ea typeface="Montserrat" pitchFamily="34" charset="-122"/>
                <a:cs typeface="Montserrat" pitchFamily="34" charset="-120"/>
              </a:rPr>
              <a:t>ASSUNTO</a:t>
            </a:r>
            <a:endParaRPr lang="en-US" sz="683" dirty="0"/>
          </a:p>
        </p:txBody>
      </p:sp>
      <p:sp>
        <p:nvSpPr>
          <p:cNvPr id="12" name="Text 9"/>
          <p:cNvSpPr/>
          <p:nvPr/>
        </p:nvSpPr>
        <p:spPr>
          <a:xfrm>
            <a:off x="642938" y="2350294"/>
            <a:ext cx="2743200" cy="382191"/>
          </a:xfrm>
          <a:prstGeom prst="rect">
            <a:avLst/>
          </a:prstGeom>
          <a:noFill/>
          <a:ln/>
        </p:spPr>
        <p:txBody>
          <a:bodyPr wrap="square" lIns="0" tIns="0" rIns="0" bIns="42545" rtlCol="0" anchor="t">
            <a:spAutoFit/>
          </a:bodyPr>
          <a:lstStyle/>
          <a:p>
            <a:pPr marL="0" indent="0" algn="l">
              <a:lnSpc>
                <a:spcPts val="1200"/>
              </a:lnSpc>
              <a:buNone/>
            </a:pPr>
            <a:r>
              <a:rPr lang="en-US" sz="885" b="1" dirty="0">
                <a:solidFill>
                  <a:srgbClr val="0A192F"/>
                </a:solidFill>
                <a:latin typeface="Roboto Mono" pitchFamily="34" charset="0"/>
                <a:ea typeface="Roboto Mono" pitchFamily="34" charset="-122"/>
                <a:cs typeface="Roboto Mono" pitchFamily="34" charset="-120"/>
              </a:rPr>
              <a:t>Política BYOD (Bring Your Own Device)</a:t>
            </a:r>
            <a:endParaRPr lang="en-US" sz="885" dirty="0"/>
          </a:p>
        </p:txBody>
      </p:sp>
      <p:sp>
        <p:nvSpPr>
          <p:cNvPr id="13" name="Text 10"/>
          <p:cNvSpPr/>
          <p:nvPr/>
        </p:nvSpPr>
        <p:spPr>
          <a:xfrm>
            <a:off x="642938" y="2911078"/>
            <a:ext cx="2743200" cy="121444"/>
          </a:xfrm>
          <a:prstGeom prst="rect">
            <a:avLst/>
          </a:prstGeom>
          <a:noFill/>
          <a:ln/>
        </p:spPr>
        <p:txBody>
          <a:bodyPr wrap="none" lIns="0" tIns="0" rIns="0" bIns="0" rtlCol="0" anchor="t">
            <a:spAutoFit/>
          </a:bodyPr>
          <a:lstStyle/>
          <a:p>
            <a:pPr marL="0" indent="0" algn="l">
              <a:lnSpc>
                <a:spcPts val="900"/>
              </a:lnSpc>
              <a:buNone/>
            </a:pPr>
            <a:r>
              <a:rPr lang="en-US" sz="683" b="1" dirty="0">
                <a:solidFill>
                  <a:srgbClr val="555555"/>
                </a:solidFill>
                <a:latin typeface="Montserrat" pitchFamily="34" charset="0"/>
                <a:ea typeface="Montserrat" pitchFamily="34" charset="-122"/>
                <a:cs typeface="Montserrat" pitchFamily="34" charset="-120"/>
              </a:rPr>
              <a:t>CENÁRIO</a:t>
            </a:r>
            <a:endParaRPr lang="en-US" sz="683" dirty="0"/>
          </a:p>
        </p:txBody>
      </p:sp>
      <p:sp>
        <p:nvSpPr>
          <p:cNvPr id="14" name="Text 11"/>
          <p:cNvSpPr/>
          <p:nvPr/>
        </p:nvSpPr>
        <p:spPr>
          <a:xfrm>
            <a:off x="642938" y="3068241"/>
            <a:ext cx="2743200" cy="731453"/>
          </a:xfrm>
          <a:prstGeom prst="rect">
            <a:avLst/>
          </a:prstGeom>
          <a:noFill/>
          <a:ln/>
        </p:spPr>
        <p:txBody>
          <a:bodyPr wrap="square" lIns="0" tIns="0" rIns="0" bIns="0" rtlCol="0" anchor="t">
            <a:spAutoFit/>
          </a:bodyPr>
          <a:lstStyle/>
          <a:p>
            <a:pPr marL="0" indent="0" algn="l">
              <a:lnSpc>
                <a:spcPts val="1400"/>
              </a:lnSpc>
              <a:buNone/>
            </a:pPr>
            <a:r>
              <a:rPr lang="en-US" sz="834" dirty="0">
                <a:solidFill>
                  <a:srgbClr val="333333"/>
                </a:solidFill>
                <a:latin typeface="Open Sans" pitchFamily="34" charset="0"/>
                <a:ea typeface="Open Sans" pitchFamily="34" charset="-122"/>
                <a:cs typeface="Open Sans" pitchFamily="34" charset="-120"/>
              </a:rPr>
              <a:t>A empresa quer permitir que funcionários usem celulares pessoais para trabalho (WhatsApp, E-mail), mas teme vazamento de dados e passivos trabalhistas (horas extras).</a:t>
            </a:r>
            <a:endParaRPr lang="en-US" sz="834" dirty="0"/>
          </a:p>
        </p:txBody>
      </p:sp>
      <p:pic>
        <p:nvPicPr>
          <p:cNvPr id="15" name="Image 1" descr="preencoded.png"/>
          <p:cNvPicPr>
            <a:picLocks noChangeAspect="1"/>
          </p:cNvPicPr>
          <p:nvPr/>
        </p:nvPicPr>
        <p:blipFill>
          <a:blip r:embed="rId4"/>
          <a:stretch>
            <a:fillRect/>
          </a:stretch>
        </p:blipFill>
        <p:spPr>
          <a:xfrm>
            <a:off x="3957638" y="1445716"/>
            <a:ext cx="160734" cy="142875"/>
          </a:xfrm>
          <a:prstGeom prst="rect">
            <a:avLst/>
          </a:prstGeom>
        </p:spPr>
      </p:pic>
      <p:sp>
        <p:nvSpPr>
          <p:cNvPr id="16" name="Text 12"/>
          <p:cNvSpPr/>
          <p:nvPr/>
        </p:nvSpPr>
        <p:spPr>
          <a:xfrm>
            <a:off x="4189809" y="1430536"/>
            <a:ext cx="1655564" cy="173236"/>
          </a:xfrm>
          <a:prstGeom prst="rect">
            <a:avLst/>
          </a:prstGeom>
          <a:noFill/>
          <a:ln/>
        </p:spPr>
        <p:txBody>
          <a:bodyPr wrap="none" lIns="0" tIns="0" rIns="0" bIns="0" rtlCol="0" anchor="t">
            <a:spAutoFit/>
          </a:bodyPr>
          <a:lstStyle/>
          <a:p>
            <a:pPr marL="0" indent="0" algn="l">
              <a:lnSpc>
                <a:spcPts val="1400"/>
              </a:lnSpc>
              <a:buNone/>
            </a:pPr>
            <a:r>
              <a:rPr lang="en-US" sz="987" b="1" dirty="0">
                <a:solidFill>
                  <a:srgbClr val="64FFDA"/>
                </a:solidFill>
                <a:latin typeface="Montserrat" pitchFamily="34" charset="0"/>
                <a:ea typeface="Montserrat" pitchFamily="34" charset="-122"/>
                <a:cs typeface="Montserrat" pitchFamily="34" charset="-120"/>
              </a:rPr>
              <a:t>Construa seu Prompt:</a:t>
            </a:r>
            <a:endParaRPr lang="en-US" sz="987" dirty="0"/>
          </a:p>
        </p:txBody>
      </p:sp>
      <p:sp>
        <p:nvSpPr>
          <p:cNvPr id="17" name="Shape 13"/>
          <p:cNvSpPr/>
          <p:nvPr/>
        </p:nvSpPr>
        <p:spPr>
          <a:xfrm>
            <a:off x="3957638" y="1746647"/>
            <a:ext cx="4757738" cy="2364581"/>
          </a:xfrm>
          <a:prstGeom prst="rect">
            <a:avLst/>
          </a:prstGeom>
          <a:solidFill>
            <a:srgbClr val="112240"/>
          </a:solidFill>
          <a:ln w="9144">
            <a:solidFill>
              <a:srgbClr val="64FFDA"/>
            </a:solidFill>
            <a:prstDash val="solid"/>
          </a:ln>
        </p:spPr>
        <p:txBody>
          <a:bodyPr/>
          <a:lstStyle/>
          <a:p>
            <a:endParaRPr lang="pt-BR"/>
          </a:p>
        </p:txBody>
      </p:sp>
      <p:sp>
        <p:nvSpPr>
          <p:cNvPr id="18" name="Text 14"/>
          <p:cNvSpPr/>
          <p:nvPr/>
        </p:nvSpPr>
        <p:spPr>
          <a:xfrm>
            <a:off x="4136231" y="1925241"/>
            <a:ext cx="714375" cy="205718"/>
          </a:xfrm>
          <a:prstGeom prst="rect">
            <a:avLst/>
          </a:prstGeom>
          <a:noFill/>
          <a:ln/>
        </p:spPr>
        <p:txBody>
          <a:bodyPr wrap="none" lIns="0" tIns="0" rIns="0" bIns="0" rtlCol="0" anchor="t">
            <a:spAutoFit/>
          </a:bodyPr>
          <a:lstStyle/>
          <a:p>
            <a:pPr marL="0" indent="0" algn="l">
              <a:lnSpc>
                <a:spcPts val="1600"/>
              </a:lnSpc>
              <a:buNone/>
            </a:pPr>
            <a:r>
              <a:rPr lang="en-US" sz="784" b="1" dirty="0">
                <a:solidFill>
                  <a:srgbClr val="64FFDA"/>
                </a:solidFill>
                <a:latin typeface="Roboto Mono" pitchFamily="34" charset="0"/>
                <a:ea typeface="Roboto Mono" pitchFamily="34" charset="-122"/>
                <a:cs typeface="Roboto Mono" pitchFamily="34" charset="-120"/>
              </a:rPr>
              <a:t>Persona:</a:t>
            </a:r>
            <a:endParaRPr lang="en-US" sz="784" dirty="0"/>
          </a:p>
        </p:txBody>
      </p:sp>
      <p:sp>
        <p:nvSpPr>
          <p:cNvPr id="19" name="Text 15"/>
          <p:cNvSpPr/>
          <p:nvPr/>
        </p:nvSpPr>
        <p:spPr>
          <a:xfrm>
            <a:off x="4850606" y="1925241"/>
            <a:ext cx="1667123" cy="181716"/>
          </a:xfrm>
          <a:prstGeom prst="rect">
            <a:avLst/>
          </a:prstGeom>
          <a:noFill/>
          <a:ln/>
        </p:spPr>
        <p:txBody>
          <a:bodyPr wrap="none" lIns="0" tIns="0" rIns="0" bIns="0" rtlCol="0" anchor="t">
            <a:spAutoFit/>
          </a:bodyPr>
          <a:lstStyle/>
          <a:p>
            <a:pPr marL="0" indent="0" algn="l">
              <a:lnSpc>
                <a:spcPts val="1600"/>
              </a:lnSpc>
              <a:buNone/>
            </a:pPr>
            <a:r>
              <a:rPr lang="en-US" sz="834" dirty="0">
                <a:solidFill>
                  <a:srgbClr val="E6F1FF"/>
                </a:solidFill>
                <a:latin typeface="Roboto Mono" pitchFamily="34" charset="0"/>
                <a:ea typeface="Roboto Mono" pitchFamily="34" charset="-122"/>
                <a:cs typeface="Roboto Mono" pitchFamily="34" charset="-120"/>
              </a:rPr>
              <a:t>Atue </a:t>
            </a:r>
            <a:r>
              <a:rPr lang="en-US" sz="834" dirty="0" err="1">
                <a:solidFill>
                  <a:srgbClr val="E6F1FF"/>
                </a:solidFill>
                <a:latin typeface="Roboto Mono" pitchFamily="34" charset="0"/>
                <a:ea typeface="Roboto Mono" pitchFamily="34" charset="-122"/>
                <a:cs typeface="Roboto Mono" pitchFamily="34" charset="-120"/>
              </a:rPr>
              <a:t>como</a:t>
            </a:r>
            <a:r>
              <a:rPr lang="en-US" sz="834" dirty="0">
                <a:solidFill>
                  <a:srgbClr val="E6F1FF"/>
                </a:solidFill>
                <a:latin typeface="Roboto Mono" pitchFamily="34" charset="0"/>
                <a:ea typeface="Roboto Mono" pitchFamily="34" charset="-122"/>
                <a:cs typeface="Roboto Mono" pitchFamily="34" charset="-120"/>
              </a:rPr>
              <a:t> </a:t>
            </a:r>
            <a:r>
              <a:rPr lang="en-US" sz="834" dirty="0" err="1">
                <a:solidFill>
                  <a:srgbClr val="E6F1FF"/>
                </a:solidFill>
                <a:latin typeface="Roboto Mono" pitchFamily="34" charset="0"/>
                <a:ea typeface="Roboto Mono" pitchFamily="34" charset="-122"/>
                <a:cs typeface="Roboto Mono" pitchFamily="34" charset="-120"/>
              </a:rPr>
              <a:t>Líder</a:t>
            </a:r>
            <a:r>
              <a:rPr lang="en-US" sz="834" dirty="0">
                <a:solidFill>
                  <a:srgbClr val="E6F1FF"/>
                </a:solidFill>
                <a:latin typeface="Roboto Mono" pitchFamily="34" charset="0"/>
                <a:ea typeface="Roboto Mono" pitchFamily="34" charset="-122"/>
                <a:cs typeface="Roboto Mono" pitchFamily="34" charset="-120"/>
              </a:rPr>
              <a:t> de Equipe.</a:t>
            </a:r>
            <a:endParaRPr lang="en-US" sz="834" dirty="0"/>
          </a:p>
        </p:txBody>
      </p:sp>
      <p:sp>
        <p:nvSpPr>
          <p:cNvPr id="20" name="Text 16"/>
          <p:cNvSpPr/>
          <p:nvPr/>
        </p:nvSpPr>
        <p:spPr>
          <a:xfrm>
            <a:off x="4136231" y="2238115"/>
            <a:ext cx="714375" cy="205718"/>
          </a:xfrm>
          <a:prstGeom prst="rect">
            <a:avLst/>
          </a:prstGeom>
          <a:noFill/>
          <a:ln/>
        </p:spPr>
        <p:txBody>
          <a:bodyPr wrap="none" lIns="0" tIns="0" rIns="0" bIns="0" rtlCol="0" anchor="t">
            <a:spAutoFit/>
          </a:bodyPr>
          <a:lstStyle/>
          <a:p>
            <a:pPr marL="0" indent="0" algn="l">
              <a:lnSpc>
                <a:spcPts val="1600"/>
              </a:lnSpc>
              <a:buNone/>
            </a:pPr>
            <a:r>
              <a:rPr lang="en-US" sz="784" b="1" dirty="0">
                <a:solidFill>
                  <a:srgbClr val="64FFDA"/>
                </a:solidFill>
                <a:latin typeface="Roboto Mono" pitchFamily="34" charset="0"/>
                <a:ea typeface="Roboto Mono" pitchFamily="34" charset="-122"/>
                <a:cs typeface="Roboto Mono" pitchFamily="34" charset="-120"/>
              </a:rPr>
              <a:t>Tarefa:</a:t>
            </a:r>
            <a:endParaRPr lang="en-US" sz="784" dirty="0"/>
          </a:p>
        </p:txBody>
      </p:sp>
      <p:sp>
        <p:nvSpPr>
          <p:cNvPr id="21" name="Text 17"/>
          <p:cNvSpPr/>
          <p:nvPr/>
        </p:nvSpPr>
        <p:spPr>
          <a:xfrm>
            <a:off x="4850606" y="2238115"/>
            <a:ext cx="3664744" cy="205718"/>
          </a:xfrm>
          <a:prstGeom prst="rect">
            <a:avLst/>
          </a:prstGeom>
          <a:noFill/>
          <a:ln/>
        </p:spPr>
        <p:txBody>
          <a:bodyPr wrap="none" lIns="0" tIns="0" rIns="0" bIns="0" rtlCol="0" anchor="t">
            <a:spAutoFit/>
          </a:bodyPr>
          <a:lstStyle/>
          <a:p>
            <a:pPr marL="0" indent="0" algn="l">
              <a:lnSpc>
                <a:spcPts val="1600"/>
              </a:lnSpc>
              <a:buNone/>
            </a:pPr>
            <a:r>
              <a:rPr lang="en-US" sz="834" dirty="0">
                <a:solidFill>
                  <a:srgbClr val="E6F1FF"/>
                </a:solidFill>
                <a:latin typeface="Roboto Mono" pitchFamily="34" charset="0"/>
                <a:ea typeface="Roboto Mono" pitchFamily="34" charset="-122"/>
                <a:cs typeface="Roboto Mono" pitchFamily="34" charset="-120"/>
              </a:rPr>
              <a:t>Elabore um parecer preliminar sobre os riscos do BYOD.</a:t>
            </a:r>
            <a:endParaRPr lang="en-US" sz="834" dirty="0"/>
          </a:p>
        </p:txBody>
      </p:sp>
      <p:sp>
        <p:nvSpPr>
          <p:cNvPr id="22" name="Text 18"/>
          <p:cNvSpPr/>
          <p:nvPr/>
        </p:nvSpPr>
        <p:spPr>
          <a:xfrm>
            <a:off x="4136231" y="2550988"/>
            <a:ext cx="714375" cy="205718"/>
          </a:xfrm>
          <a:prstGeom prst="rect">
            <a:avLst/>
          </a:prstGeom>
          <a:noFill/>
          <a:ln/>
        </p:spPr>
        <p:txBody>
          <a:bodyPr wrap="none" lIns="0" tIns="0" rIns="0" bIns="0" rtlCol="0" anchor="t">
            <a:spAutoFit/>
          </a:bodyPr>
          <a:lstStyle/>
          <a:p>
            <a:pPr marL="0" indent="0" algn="l">
              <a:lnSpc>
                <a:spcPts val="1600"/>
              </a:lnSpc>
              <a:buNone/>
            </a:pPr>
            <a:r>
              <a:rPr lang="en-US" sz="784" b="1" dirty="0">
                <a:solidFill>
                  <a:srgbClr val="64FFDA"/>
                </a:solidFill>
                <a:latin typeface="Roboto Mono" pitchFamily="34" charset="0"/>
                <a:ea typeface="Roboto Mono" pitchFamily="34" charset="-122"/>
                <a:cs typeface="Roboto Mono" pitchFamily="34" charset="-120"/>
              </a:rPr>
              <a:t>Detalhes:</a:t>
            </a:r>
            <a:endParaRPr lang="en-US" sz="784" dirty="0"/>
          </a:p>
        </p:txBody>
      </p:sp>
      <p:sp>
        <p:nvSpPr>
          <p:cNvPr id="23" name="Text 19"/>
          <p:cNvSpPr/>
          <p:nvPr/>
        </p:nvSpPr>
        <p:spPr>
          <a:xfrm>
            <a:off x="4850606" y="2550988"/>
            <a:ext cx="3596878" cy="205718"/>
          </a:xfrm>
          <a:prstGeom prst="rect">
            <a:avLst/>
          </a:prstGeom>
          <a:noFill/>
          <a:ln/>
        </p:spPr>
        <p:txBody>
          <a:bodyPr wrap="none" lIns="0" tIns="0" rIns="0" bIns="0" rtlCol="0" anchor="t">
            <a:spAutoFit/>
          </a:bodyPr>
          <a:lstStyle/>
          <a:p>
            <a:pPr marL="0" indent="0" algn="l">
              <a:lnSpc>
                <a:spcPts val="1600"/>
              </a:lnSpc>
              <a:buNone/>
            </a:pPr>
            <a:r>
              <a:rPr lang="en-US" sz="834" dirty="0">
                <a:solidFill>
                  <a:srgbClr val="E6F1FF"/>
                </a:solidFill>
                <a:latin typeface="Roboto Mono" pitchFamily="34" charset="0"/>
                <a:ea typeface="Roboto Mono" pitchFamily="34" charset="-122"/>
                <a:cs typeface="Roboto Mono" pitchFamily="34" charset="-120"/>
              </a:rPr>
              <a:t>Foque em Segurança da Informação e Risco Trabalhista.</a:t>
            </a:r>
            <a:endParaRPr lang="en-US" sz="834" dirty="0"/>
          </a:p>
        </p:txBody>
      </p:sp>
      <p:sp>
        <p:nvSpPr>
          <p:cNvPr id="24" name="Text 20"/>
          <p:cNvSpPr/>
          <p:nvPr/>
        </p:nvSpPr>
        <p:spPr>
          <a:xfrm>
            <a:off x="4136231" y="2863862"/>
            <a:ext cx="714375" cy="205718"/>
          </a:xfrm>
          <a:prstGeom prst="rect">
            <a:avLst/>
          </a:prstGeom>
          <a:noFill/>
          <a:ln/>
        </p:spPr>
        <p:txBody>
          <a:bodyPr wrap="none" lIns="0" tIns="0" rIns="0" bIns="0" rtlCol="0" anchor="t">
            <a:spAutoFit/>
          </a:bodyPr>
          <a:lstStyle/>
          <a:p>
            <a:pPr marL="0" indent="0" algn="l">
              <a:lnSpc>
                <a:spcPts val="1600"/>
              </a:lnSpc>
              <a:buNone/>
            </a:pPr>
            <a:r>
              <a:rPr lang="en-US" sz="784" b="1" dirty="0">
                <a:solidFill>
                  <a:srgbClr val="64FFDA"/>
                </a:solidFill>
                <a:latin typeface="Roboto Mono" pitchFamily="34" charset="0"/>
                <a:ea typeface="Roboto Mono" pitchFamily="34" charset="-122"/>
                <a:cs typeface="Roboto Mono" pitchFamily="34" charset="-120"/>
              </a:rPr>
              <a:t>Output:</a:t>
            </a:r>
            <a:endParaRPr lang="en-US" sz="784" dirty="0"/>
          </a:p>
        </p:txBody>
      </p:sp>
      <p:sp>
        <p:nvSpPr>
          <p:cNvPr id="25" name="Text 21"/>
          <p:cNvSpPr/>
          <p:nvPr/>
        </p:nvSpPr>
        <p:spPr>
          <a:xfrm>
            <a:off x="4850606" y="2890651"/>
            <a:ext cx="3596878" cy="150019"/>
          </a:xfrm>
          <a:prstGeom prst="rect">
            <a:avLst/>
          </a:prstGeom>
          <a:noFill/>
          <a:ln/>
        </p:spPr>
        <p:txBody>
          <a:bodyPr wrap="none" lIns="0" tIns="0" rIns="0" bIns="0" rtlCol="0" anchor="t">
            <a:spAutoFit/>
          </a:bodyPr>
          <a:lstStyle/>
          <a:p>
            <a:pPr marL="0" indent="0" algn="l">
              <a:lnSpc>
                <a:spcPts val="1600"/>
              </a:lnSpc>
              <a:buNone/>
            </a:pPr>
            <a:r>
              <a:rPr lang="en-US" sz="834" dirty="0">
                <a:solidFill>
                  <a:srgbClr val="E6F1FF"/>
                </a:solidFill>
                <a:latin typeface="Roboto Mono" pitchFamily="34" charset="0"/>
                <a:ea typeface="Roboto Mono" pitchFamily="34" charset="-122"/>
                <a:cs typeface="Roboto Mono" pitchFamily="34" charset="-120"/>
              </a:rPr>
              <a:t>Sugira 3 cláusulas essenciais para o Termo de Adesão.</a:t>
            </a:r>
            <a:endParaRPr lang="en-US" sz="834" dirty="0"/>
          </a:p>
        </p:txBody>
      </p:sp>
      <p:sp>
        <p:nvSpPr>
          <p:cNvPr id="26" name="Shape 22"/>
          <p:cNvSpPr/>
          <p:nvPr/>
        </p:nvSpPr>
        <p:spPr>
          <a:xfrm>
            <a:off x="428625" y="4325541"/>
            <a:ext cx="8286750" cy="389334"/>
          </a:xfrm>
          <a:prstGeom prst="rect">
            <a:avLst/>
          </a:prstGeom>
          <a:solidFill>
            <a:srgbClr val="FFFFFF">
              <a:alpha val="5000"/>
            </a:srgbClr>
          </a:solidFill>
          <a:ln/>
        </p:spPr>
        <p:txBody>
          <a:bodyPr/>
          <a:lstStyle/>
          <a:p>
            <a:endParaRPr lang="pt-BR"/>
          </a:p>
        </p:txBody>
      </p:sp>
      <p:pic>
        <p:nvPicPr>
          <p:cNvPr id="27" name="Image 2" descr="preencoded.png"/>
          <p:cNvPicPr>
            <a:picLocks noChangeAspect="1"/>
          </p:cNvPicPr>
          <p:nvPr/>
        </p:nvPicPr>
        <p:blipFill>
          <a:blip r:embed="rId5"/>
          <a:stretch>
            <a:fillRect/>
          </a:stretch>
        </p:blipFill>
        <p:spPr>
          <a:xfrm>
            <a:off x="2252960" y="4457700"/>
            <a:ext cx="96441" cy="128588"/>
          </a:xfrm>
          <a:prstGeom prst="rect">
            <a:avLst/>
          </a:prstGeom>
        </p:spPr>
      </p:pic>
      <p:sp>
        <p:nvSpPr>
          <p:cNvPr id="28" name="Text 23"/>
          <p:cNvSpPr/>
          <p:nvPr/>
        </p:nvSpPr>
        <p:spPr>
          <a:xfrm>
            <a:off x="2454771" y="4432697"/>
            <a:ext cx="314325" cy="175022"/>
          </a:xfrm>
          <a:prstGeom prst="rect">
            <a:avLst/>
          </a:prstGeom>
          <a:noFill/>
          <a:ln/>
        </p:spPr>
        <p:txBody>
          <a:bodyPr wrap="none" lIns="0" tIns="0" rIns="0" bIns="0" rtlCol="0" anchor="t">
            <a:spAutoFit/>
          </a:bodyPr>
          <a:lstStyle/>
          <a:p>
            <a:pPr marL="0" indent="0" algn="ctr">
              <a:lnSpc>
                <a:spcPts val="1200"/>
              </a:lnSpc>
              <a:buNone/>
            </a:pPr>
            <a:r>
              <a:rPr lang="en-US" sz="885" b="1" dirty="0">
                <a:solidFill>
                  <a:srgbClr val="E6F1FF"/>
                </a:solidFill>
                <a:latin typeface="Open Sans" pitchFamily="34" charset="0"/>
                <a:ea typeface="Open Sans" pitchFamily="34" charset="-122"/>
                <a:cs typeface="Open Sans" pitchFamily="34" charset="-120"/>
              </a:rPr>
              <a:t>Dica:</a:t>
            </a:r>
            <a:endParaRPr lang="en-US" sz="885" dirty="0"/>
          </a:p>
        </p:txBody>
      </p:sp>
      <p:sp>
        <p:nvSpPr>
          <p:cNvPr id="29" name="Text 24"/>
          <p:cNvSpPr/>
          <p:nvPr/>
        </p:nvSpPr>
        <p:spPr>
          <a:xfrm>
            <a:off x="2769096" y="4432697"/>
            <a:ext cx="4121944" cy="175022"/>
          </a:xfrm>
          <a:prstGeom prst="rect">
            <a:avLst/>
          </a:prstGeom>
          <a:noFill/>
          <a:ln/>
        </p:spPr>
        <p:txBody>
          <a:bodyPr wrap="none" lIns="0" tIns="0" rIns="0" bIns="0" rtlCol="0" anchor="t">
            <a:spAutoFit/>
          </a:bodyPr>
          <a:lstStyle/>
          <a:p>
            <a:pPr marL="0" indent="0" algn="ctr">
              <a:lnSpc>
                <a:spcPts val="1200"/>
              </a:lnSpc>
              <a:buNone/>
            </a:pPr>
            <a:r>
              <a:rPr lang="en-US" sz="942" dirty="0">
                <a:solidFill>
                  <a:srgbClr val="E6F1FF"/>
                </a:solidFill>
                <a:latin typeface="Open Sans" pitchFamily="34" charset="0"/>
                <a:ea typeface="Open Sans" pitchFamily="34" charset="-122"/>
                <a:cs typeface="Open Sans" pitchFamily="34" charset="-120"/>
              </a:rPr>
              <a:t>Peça para a IA citar especificamente o Art. 46 da LGPD e Art. 6º da CLT.</a:t>
            </a:r>
            <a:endParaRPr lang="en-US" sz="942"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name="Slide 84">
    <p:spTree>
      <p:nvGrpSpPr>
        <p:cNvPr id="1" name=""/>
        <p:cNvGrpSpPr/>
        <p:nvPr/>
      </p:nvGrpSpPr>
      <p:grpSpPr>
        <a:xfrm>
          <a:off x="0" y="0"/>
          <a:ext cx="0" cy="0"/>
          <a:chOff x="0" y="0"/>
          <a:chExt cx="0" cy="0"/>
        </a:xfrm>
      </p:grpSpPr>
      <p:sp>
        <p:nvSpPr>
          <p:cNvPr id="3" name="Shape 0"/>
          <p:cNvSpPr/>
          <p:nvPr/>
        </p:nvSpPr>
        <p:spPr>
          <a:xfrm>
            <a:off x="428625" y="428625"/>
            <a:ext cx="8286750" cy="716161"/>
          </a:xfrm>
          <a:prstGeom prst="rect">
            <a:avLst/>
          </a:prstGeom>
          <a:solidFill>
            <a:srgbClr val="000000">
              <a:alpha val="0"/>
            </a:srgbClr>
          </a:solidFill>
          <a:ln/>
        </p:spPr>
        <p:txBody>
          <a:bodyPr/>
          <a:lstStyle/>
          <a:p>
            <a:endParaRPr lang="pt-BR"/>
          </a:p>
        </p:txBody>
      </p:sp>
      <p:sp>
        <p:nvSpPr>
          <p:cNvPr id="4" name="Shape 1"/>
          <p:cNvSpPr/>
          <p:nvPr/>
        </p:nvSpPr>
        <p:spPr>
          <a:xfrm>
            <a:off x="428625" y="428625"/>
            <a:ext cx="28575" cy="716161"/>
          </a:xfrm>
          <a:prstGeom prst="rect">
            <a:avLst/>
          </a:prstGeom>
          <a:solidFill>
            <a:srgbClr val="FFCE56"/>
          </a:solidFill>
          <a:ln/>
        </p:spPr>
        <p:txBody>
          <a:bodyPr/>
          <a:lstStyle/>
          <a:p>
            <a:endParaRPr lang="pt-BR"/>
          </a:p>
        </p:txBody>
      </p:sp>
      <p:sp>
        <p:nvSpPr>
          <p:cNvPr id="5" name="Text 2"/>
          <p:cNvSpPr/>
          <p:nvPr/>
        </p:nvSpPr>
        <p:spPr>
          <a:xfrm>
            <a:off x="571500" y="428625"/>
            <a:ext cx="8143875" cy="417909"/>
          </a:xfrm>
          <a:prstGeom prst="rect">
            <a:avLst/>
          </a:prstGeom>
          <a:noFill/>
          <a:ln/>
        </p:spPr>
        <p:txBody>
          <a:bodyPr wrap="none" lIns="0" tIns="0" rIns="0" bIns="0" rtlCol="0" anchor="t">
            <a:spAutoFit/>
          </a:bodyPr>
          <a:lstStyle/>
          <a:p>
            <a:pPr marL="0" indent="0" algn="l">
              <a:lnSpc>
                <a:spcPts val="3200"/>
              </a:lnSpc>
              <a:buNone/>
            </a:pPr>
            <a:r>
              <a:rPr lang="en-US" sz="2436" b="1" dirty="0">
                <a:solidFill>
                  <a:srgbClr val="E6F1FF"/>
                </a:solidFill>
                <a:latin typeface="Montserrat" pitchFamily="34" charset="0"/>
                <a:ea typeface="Montserrat" pitchFamily="34" charset="-122"/>
                <a:cs typeface="Montserrat" pitchFamily="34" charset="-120"/>
              </a:rPr>
              <a:t>O PAPEL DO CURADOR</a:t>
            </a:r>
            <a:endParaRPr lang="en-US" sz="2436" dirty="0"/>
          </a:p>
        </p:txBody>
      </p:sp>
      <p:sp>
        <p:nvSpPr>
          <p:cNvPr id="6" name="Text 3"/>
          <p:cNvSpPr/>
          <p:nvPr/>
        </p:nvSpPr>
        <p:spPr>
          <a:xfrm>
            <a:off x="571500" y="917972"/>
            <a:ext cx="8143875" cy="226814"/>
          </a:xfrm>
          <a:prstGeom prst="rect">
            <a:avLst/>
          </a:prstGeom>
          <a:noFill/>
          <a:ln/>
        </p:spPr>
        <p:txBody>
          <a:bodyPr wrap="none" lIns="0" tIns="0" rIns="0" bIns="0" rtlCol="0" anchor="t">
            <a:spAutoFit/>
          </a:bodyPr>
          <a:lstStyle/>
          <a:p>
            <a:pPr marL="0" indent="0" algn="l">
              <a:lnSpc>
                <a:spcPts val="1600"/>
              </a:lnSpc>
              <a:buNone/>
            </a:pPr>
            <a:r>
              <a:rPr lang="en-US" sz="1269" dirty="0">
                <a:solidFill>
                  <a:srgbClr val="FFCE56"/>
                </a:solidFill>
                <a:latin typeface="Roboto Mono" pitchFamily="34" charset="0"/>
                <a:ea typeface="Roboto Mono" pitchFamily="34" charset="-122"/>
                <a:cs typeface="Roboto Mono" pitchFamily="34" charset="-120"/>
              </a:rPr>
              <a:t>De Redator a Estrategista</a:t>
            </a:r>
            <a:endParaRPr lang="en-US" sz="1269" dirty="0"/>
          </a:p>
        </p:txBody>
      </p:sp>
      <p:sp>
        <p:nvSpPr>
          <p:cNvPr id="7" name="Shape 4"/>
          <p:cNvSpPr/>
          <p:nvPr/>
        </p:nvSpPr>
        <p:spPr>
          <a:xfrm>
            <a:off x="428625" y="1430536"/>
            <a:ext cx="8286750" cy="680442"/>
          </a:xfrm>
          <a:prstGeom prst="rect">
            <a:avLst/>
          </a:prstGeom>
          <a:solidFill>
            <a:srgbClr val="FFFFFF">
              <a:alpha val="5000"/>
            </a:srgbClr>
          </a:solidFill>
          <a:ln w="9144">
            <a:solidFill>
              <a:srgbClr val="FFFFFF">
                <a:alpha val="10000"/>
              </a:srgbClr>
            </a:solidFill>
            <a:prstDash val="solid"/>
          </a:ln>
        </p:spPr>
        <p:txBody>
          <a:bodyPr/>
          <a:lstStyle/>
          <a:p>
            <a:endParaRPr lang="pt-BR"/>
          </a:p>
        </p:txBody>
      </p:sp>
      <p:sp>
        <p:nvSpPr>
          <p:cNvPr id="8" name="Text 5"/>
          <p:cNvSpPr/>
          <p:nvPr/>
        </p:nvSpPr>
        <p:spPr>
          <a:xfrm>
            <a:off x="714375" y="1573411"/>
            <a:ext cx="3568303" cy="135731"/>
          </a:xfrm>
          <a:prstGeom prst="rect">
            <a:avLst/>
          </a:prstGeom>
          <a:noFill/>
          <a:ln/>
        </p:spPr>
        <p:txBody>
          <a:bodyPr wrap="none" lIns="0" tIns="0" rIns="0" bIns="0" rtlCol="0" anchor="t">
            <a:spAutoFit/>
          </a:bodyPr>
          <a:lstStyle/>
          <a:p>
            <a:pPr marL="0" indent="0" algn="ctr">
              <a:lnSpc>
                <a:spcPts val="900"/>
              </a:lnSpc>
              <a:buNone/>
            </a:pPr>
            <a:r>
              <a:rPr lang="en-US" sz="727" dirty="0">
                <a:solidFill>
                  <a:srgbClr val="A8B2D1"/>
                </a:solidFill>
                <a:latin typeface="Open Sans" pitchFamily="34" charset="0"/>
                <a:ea typeface="Open Sans" pitchFamily="34" charset="-122"/>
                <a:cs typeface="Open Sans" pitchFamily="34" charset="-120"/>
              </a:rPr>
              <a:t>MODELO ANTIGO</a:t>
            </a:r>
            <a:endParaRPr lang="en-US" sz="727" dirty="0"/>
          </a:p>
        </p:txBody>
      </p:sp>
      <p:sp>
        <p:nvSpPr>
          <p:cNvPr id="9" name="Text 6"/>
          <p:cNvSpPr/>
          <p:nvPr/>
        </p:nvSpPr>
        <p:spPr>
          <a:xfrm>
            <a:off x="714375" y="1744861"/>
            <a:ext cx="3568303" cy="208955"/>
          </a:xfrm>
          <a:prstGeom prst="rect">
            <a:avLst/>
          </a:prstGeom>
          <a:noFill/>
          <a:ln/>
        </p:spPr>
        <p:txBody>
          <a:bodyPr wrap="none" lIns="0" tIns="0" rIns="0" bIns="0" rtlCol="0" anchor="t">
            <a:spAutoFit/>
          </a:bodyPr>
          <a:lstStyle/>
          <a:p>
            <a:pPr marL="0" indent="0" algn="ctr">
              <a:lnSpc>
                <a:spcPts val="1600"/>
              </a:lnSpc>
              <a:buNone/>
            </a:pPr>
            <a:r>
              <a:rPr lang="en-US" sz="1193" b="1" dirty="0">
                <a:solidFill>
                  <a:srgbClr val="E6F1FF"/>
                </a:solidFill>
                <a:latin typeface="Montserrat" pitchFamily="34" charset="0"/>
                <a:ea typeface="Montserrat" pitchFamily="34" charset="-122"/>
                <a:cs typeface="Montserrat" pitchFamily="34" charset="-120"/>
              </a:rPr>
              <a:t>Operário do Texto</a:t>
            </a:r>
            <a:endParaRPr lang="en-US" sz="1193" dirty="0"/>
          </a:p>
        </p:txBody>
      </p:sp>
      <p:pic>
        <p:nvPicPr>
          <p:cNvPr id="10" name="Image 1" descr="preencoded.png"/>
          <p:cNvPicPr>
            <a:picLocks noChangeAspect="1"/>
          </p:cNvPicPr>
          <p:nvPr/>
        </p:nvPicPr>
        <p:blipFill>
          <a:blip r:embed="rId3"/>
          <a:stretch>
            <a:fillRect/>
          </a:stretch>
        </p:blipFill>
        <p:spPr>
          <a:xfrm>
            <a:off x="4496991" y="1677888"/>
            <a:ext cx="150019" cy="171450"/>
          </a:xfrm>
          <a:prstGeom prst="rect">
            <a:avLst/>
          </a:prstGeom>
        </p:spPr>
      </p:pic>
      <p:sp>
        <p:nvSpPr>
          <p:cNvPr id="11" name="Text 7"/>
          <p:cNvSpPr/>
          <p:nvPr/>
        </p:nvSpPr>
        <p:spPr>
          <a:xfrm>
            <a:off x="4861322" y="1573411"/>
            <a:ext cx="3568303" cy="135731"/>
          </a:xfrm>
          <a:prstGeom prst="rect">
            <a:avLst/>
          </a:prstGeom>
          <a:noFill/>
          <a:ln/>
        </p:spPr>
        <p:txBody>
          <a:bodyPr wrap="none" lIns="0" tIns="0" rIns="0" bIns="0" rtlCol="0" anchor="t">
            <a:spAutoFit/>
          </a:bodyPr>
          <a:lstStyle/>
          <a:p>
            <a:pPr marL="0" indent="0" algn="ctr">
              <a:lnSpc>
                <a:spcPts val="900"/>
              </a:lnSpc>
              <a:buNone/>
            </a:pPr>
            <a:r>
              <a:rPr lang="en-US" sz="727" dirty="0">
                <a:solidFill>
                  <a:srgbClr val="A8B2D1"/>
                </a:solidFill>
                <a:latin typeface="Open Sans" pitchFamily="34" charset="0"/>
                <a:ea typeface="Open Sans" pitchFamily="34" charset="-122"/>
                <a:cs typeface="Open Sans" pitchFamily="34" charset="-120"/>
              </a:rPr>
              <a:t>NOVO MODELO</a:t>
            </a:r>
            <a:endParaRPr lang="en-US" sz="727" dirty="0"/>
          </a:p>
        </p:txBody>
      </p:sp>
      <p:sp>
        <p:nvSpPr>
          <p:cNvPr id="12" name="Text 8"/>
          <p:cNvSpPr/>
          <p:nvPr/>
        </p:nvSpPr>
        <p:spPr>
          <a:xfrm>
            <a:off x="4861322" y="1744861"/>
            <a:ext cx="3568303" cy="208955"/>
          </a:xfrm>
          <a:prstGeom prst="rect">
            <a:avLst/>
          </a:prstGeom>
          <a:noFill/>
          <a:ln/>
        </p:spPr>
        <p:txBody>
          <a:bodyPr wrap="none" lIns="0" tIns="0" rIns="0" bIns="0" rtlCol="0" anchor="t">
            <a:spAutoFit/>
          </a:bodyPr>
          <a:lstStyle/>
          <a:p>
            <a:pPr marL="0" indent="0" algn="ctr">
              <a:lnSpc>
                <a:spcPts val="1600"/>
              </a:lnSpc>
              <a:buNone/>
            </a:pPr>
            <a:r>
              <a:rPr lang="en-US" sz="1193" b="1" dirty="0">
                <a:solidFill>
                  <a:srgbClr val="FFCE56"/>
                </a:solidFill>
                <a:latin typeface="Montserrat" pitchFamily="34" charset="0"/>
                <a:ea typeface="Montserrat" pitchFamily="34" charset="-122"/>
                <a:cs typeface="Montserrat" pitchFamily="34" charset="-120"/>
              </a:rPr>
              <a:t>Arquiteto da Solução</a:t>
            </a:r>
            <a:endParaRPr lang="en-US" sz="1193" dirty="0"/>
          </a:p>
        </p:txBody>
      </p:sp>
      <p:sp>
        <p:nvSpPr>
          <p:cNvPr id="13" name="Shape 9"/>
          <p:cNvSpPr/>
          <p:nvPr/>
        </p:nvSpPr>
        <p:spPr>
          <a:xfrm>
            <a:off x="428625" y="2382441"/>
            <a:ext cx="2619384" cy="1857682"/>
          </a:xfrm>
          <a:prstGeom prst="rect">
            <a:avLst/>
          </a:prstGeom>
          <a:solidFill>
            <a:srgbClr val="112240"/>
          </a:solidFill>
          <a:ln/>
        </p:spPr>
        <p:txBody>
          <a:bodyPr/>
          <a:lstStyle/>
          <a:p>
            <a:endParaRPr lang="pt-BR"/>
          </a:p>
        </p:txBody>
      </p:sp>
      <p:sp>
        <p:nvSpPr>
          <p:cNvPr id="14" name="Shape 10"/>
          <p:cNvSpPr/>
          <p:nvPr/>
        </p:nvSpPr>
        <p:spPr>
          <a:xfrm>
            <a:off x="428625" y="2382441"/>
            <a:ext cx="2619384" cy="28575"/>
          </a:xfrm>
          <a:prstGeom prst="rect">
            <a:avLst/>
          </a:prstGeom>
          <a:solidFill>
            <a:srgbClr val="4285F4"/>
          </a:solidFill>
          <a:ln/>
        </p:spPr>
        <p:txBody>
          <a:bodyPr/>
          <a:lstStyle/>
          <a:p>
            <a:endParaRPr lang="pt-BR"/>
          </a:p>
        </p:txBody>
      </p:sp>
      <p:sp>
        <p:nvSpPr>
          <p:cNvPr id="15" name="Shape 11"/>
          <p:cNvSpPr/>
          <p:nvPr/>
        </p:nvSpPr>
        <p:spPr>
          <a:xfrm>
            <a:off x="1523991" y="2596753"/>
            <a:ext cx="428625" cy="428625"/>
          </a:xfrm>
          <a:prstGeom prst="ellipse">
            <a:avLst/>
          </a:prstGeom>
          <a:solidFill>
            <a:srgbClr val="4285F4">
              <a:alpha val="10000"/>
            </a:srgbClr>
          </a:solidFill>
          <a:ln/>
        </p:spPr>
        <p:txBody>
          <a:bodyPr/>
          <a:lstStyle/>
          <a:p>
            <a:endParaRPr lang="pt-BR"/>
          </a:p>
        </p:txBody>
      </p:sp>
      <p:pic>
        <p:nvPicPr>
          <p:cNvPr id="16" name="Image 2" descr="preencoded.png"/>
          <p:cNvPicPr>
            <a:picLocks noChangeAspect="1"/>
          </p:cNvPicPr>
          <p:nvPr/>
        </p:nvPicPr>
        <p:blipFill>
          <a:blip r:embed="rId4"/>
          <a:stretch>
            <a:fillRect/>
          </a:stretch>
        </p:blipFill>
        <p:spPr>
          <a:xfrm>
            <a:off x="1652578" y="2725341"/>
            <a:ext cx="171450" cy="171450"/>
          </a:xfrm>
          <a:prstGeom prst="rect">
            <a:avLst/>
          </a:prstGeom>
        </p:spPr>
      </p:pic>
      <p:sp>
        <p:nvSpPr>
          <p:cNvPr id="17" name="Text 12"/>
          <p:cNvSpPr/>
          <p:nvPr/>
        </p:nvSpPr>
        <p:spPr>
          <a:xfrm>
            <a:off x="1312357" y="3168253"/>
            <a:ext cx="851892" cy="173236"/>
          </a:xfrm>
          <a:prstGeom prst="rect">
            <a:avLst/>
          </a:prstGeom>
          <a:noFill/>
          <a:ln/>
        </p:spPr>
        <p:txBody>
          <a:bodyPr wrap="none" lIns="0" tIns="0" rIns="0" bIns="0" rtlCol="0" anchor="t">
            <a:spAutoFit/>
          </a:bodyPr>
          <a:lstStyle/>
          <a:p>
            <a:pPr marL="0" indent="0" algn="ctr">
              <a:lnSpc>
                <a:spcPts val="1400"/>
              </a:lnSpc>
              <a:buNone/>
            </a:pPr>
            <a:r>
              <a:rPr lang="en-US" sz="987" b="1" dirty="0">
                <a:solidFill>
                  <a:srgbClr val="E6F1FF"/>
                </a:solidFill>
                <a:latin typeface="Montserrat" pitchFamily="34" charset="0"/>
                <a:ea typeface="Montserrat" pitchFamily="34" charset="-122"/>
                <a:cs typeface="Montserrat" pitchFamily="34" charset="-120"/>
              </a:rPr>
              <a:t>Verificação</a:t>
            </a:r>
            <a:endParaRPr lang="en-US" sz="987" dirty="0"/>
          </a:p>
        </p:txBody>
      </p:sp>
      <p:sp>
        <p:nvSpPr>
          <p:cNvPr id="18" name="Text 13"/>
          <p:cNvSpPr/>
          <p:nvPr/>
        </p:nvSpPr>
        <p:spPr>
          <a:xfrm>
            <a:off x="642938" y="3448645"/>
            <a:ext cx="2190759" cy="548590"/>
          </a:xfrm>
          <a:prstGeom prst="rect">
            <a:avLst/>
          </a:prstGeom>
          <a:noFill/>
          <a:ln/>
        </p:spPr>
        <p:txBody>
          <a:bodyPr wrap="square" lIns="0" tIns="0" rIns="0" bIns="0" rtlCol="0" anchor="t">
            <a:spAutoFit/>
          </a:bodyPr>
          <a:lstStyle/>
          <a:p>
            <a:pPr marL="0" indent="0" algn="ctr">
              <a:lnSpc>
                <a:spcPts val="1400"/>
              </a:lnSpc>
              <a:buNone/>
            </a:pPr>
            <a:r>
              <a:rPr lang="en-US" sz="834" dirty="0">
                <a:solidFill>
                  <a:srgbClr val="A8B2D1"/>
                </a:solidFill>
                <a:latin typeface="Open Sans" pitchFamily="34" charset="0"/>
                <a:ea typeface="Open Sans" pitchFamily="34" charset="-122"/>
                <a:cs typeface="Open Sans" pitchFamily="34" charset="-120"/>
              </a:rPr>
              <a:t>Conferir se a jurisprudência existe, se a lei está vigente e se os fatos estão corretos. A IA alucina; você não pode.</a:t>
            </a:r>
            <a:endParaRPr lang="en-US" sz="834" dirty="0"/>
          </a:p>
        </p:txBody>
      </p:sp>
      <p:sp>
        <p:nvSpPr>
          <p:cNvPr id="19" name="Shape 14"/>
          <p:cNvSpPr/>
          <p:nvPr/>
        </p:nvSpPr>
        <p:spPr>
          <a:xfrm>
            <a:off x="3262322" y="2382441"/>
            <a:ext cx="2619384" cy="1857682"/>
          </a:xfrm>
          <a:prstGeom prst="rect">
            <a:avLst/>
          </a:prstGeom>
          <a:solidFill>
            <a:srgbClr val="112240"/>
          </a:solidFill>
          <a:ln/>
        </p:spPr>
        <p:txBody>
          <a:bodyPr/>
          <a:lstStyle/>
          <a:p>
            <a:endParaRPr lang="pt-BR"/>
          </a:p>
        </p:txBody>
      </p:sp>
      <p:sp>
        <p:nvSpPr>
          <p:cNvPr id="20" name="Shape 15"/>
          <p:cNvSpPr/>
          <p:nvPr/>
        </p:nvSpPr>
        <p:spPr>
          <a:xfrm>
            <a:off x="3262322" y="2382441"/>
            <a:ext cx="2619384" cy="28575"/>
          </a:xfrm>
          <a:prstGeom prst="rect">
            <a:avLst/>
          </a:prstGeom>
          <a:solidFill>
            <a:srgbClr val="FFCE56"/>
          </a:solidFill>
          <a:ln/>
        </p:spPr>
        <p:txBody>
          <a:bodyPr/>
          <a:lstStyle/>
          <a:p>
            <a:endParaRPr lang="pt-BR"/>
          </a:p>
        </p:txBody>
      </p:sp>
      <p:sp>
        <p:nvSpPr>
          <p:cNvPr id="21" name="Shape 16"/>
          <p:cNvSpPr/>
          <p:nvPr/>
        </p:nvSpPr>
        <p:spPr>
          <a:xfrm>
            <a:off x="4357688" y="2596753"/>
            <a:ext cx="428625" cy="428625"/>
          </a:xfrm>
          <a:prstGeom prst="ellipse">
            <a:avLst/>
          </a:prstGeom>
          <a:solidFill>
            <a:srgbClr val="FFCE56">
              <a:alpha val="10000"/>
            </a:srgbClr>
          </a:solidFill>
          <a:ln/>
        </p:spPr>
        <p:txBody>
          <a:bodyPr/>
          <a:lstStyle/>
          <a:p>
            <a:endParaRPr lang="pt-BR"/>
          </a:p>
        </p:txBody>
      </p:sp>
      <p:pic>
        <p:nvPicPr>
          <p:cNvPr id="22" name="Image 3" descr="preencoded.png"/>
          <p:cNvPicPr>
            <a:picLocks noChangeAspect="1"/>
          </p:cNvPicPr>
          <p:nvPr/>
        </p:nvPicPr>
        <p:blipFill>
          <a:blip r:embed="rId5"/>
          <a:stretch>
            <a:fillRect/>
          </a:stretch>
        </p:blipFill>
        <p:spPr>
          <a:xfrm>
            <a:off x="4507706" y="2725341"/>
            <a:ext cx="128588" cy="171450"/>
          </a:xfrm>
          <a:prstGeom prst="rect">
            <a:avLst/>
          </a:prstGeom>
        </p:spPr>
      </p:pic>
      <p:sp>
        <p:nvSpPr>
          <p:cNvPr id="23" name="Text 17"/>
          <p:cNvSpPr/>
          <p:nvPr/>
        </p:nvSpPr>
        <p:spPr>
          <a:xfrm>
            <a:off x="4185345" y="3168253"/>
            <a:ext cx="773311" cy="173236"/>
          </a:xfrm>
          <a:prstGeom prst="rect">
            <a:avLst/>
          </a:prstGeom>
          <a:noFill/>
          <a:ln/>
        </p:spPr>
        <p:txBody>
          <a:bodyPr wrap="none" lIns="0" tIns="0" rIns="0" bIns="0" rtlCol="0" anchor="t">
            <a:spAutoFit/>
          </a:bodyPr>
          <a:lstStyle/>
          <a:p>
            <a:pPr marL="0" indent="0" algn="ctr">
              <a:lnSpc>
                <a:spcPts val="1400"/>
              </a:lnSpc>
              <a:buNone/>
            </a:pPr>
            <a:r>
              <a:rPr lang="en-US" sz="987" b="1" dirty="0">
                <a:solidFill>
                  <a:srgbClr val="E6F1FF"/>
                </a:solidFill>
                <a:latin typeface="Montserrat" pitchFamily="34" charset="0"/>
                <a:ea typeface="Montserrat" pitchFamily="34" charset="-122"/>
                <a:cs typeface="Montserrat" pitchFamily="34" charset="-120"/>
              </a:rPr>
              <a:t>Estratégia</a:t>
            </a:r>
            <a:endParaRPr lang="en-US" sz="987" dirty="0"/>
          </a:p>
        </p:txBody>
      </p:sp>
      <p:sp>
        <p:nvSpPr>
          <p:cNvPr id="24" name="Text 18"/>
          <p:cNvSpPr/>
          <p:nvPr/>
        </p:nvSpPr>
        <p:spPr>
          <a:xfrm>
            <a:off x="3476634" y="3448645"/>
            <a:ext cx="2190759" cy="548590"/>
          </a:xfrm>
          <a:prstGeom prst="rect">
            <a:avLst/>
          </a:prstGeom>
          <a:noFill/>
          <a:ln/>
        </p:spPr>
        <p:txBody>
          <a:bodyPr wrap="square" lIns="0" tIns="0" rIns="0" bIns="0" rtlCol="0" anchor="t">
            <a:spAutoFit/>
          </a:bodyPr>
          <a:lstStyle/>
          <a:p>
            <a:pPr marL="0" indent="0" algn="ctr">
              <a:lnSpc>
                <a:spcPts val="1400"/>
              </a:lnSpc>
              <a:buNone/>
            </a:pPr>
            <a:r>
              <a:rPr lang="en-US" sz="834" dirty="0">
                <a:solidFill>
                  <a:srgbClr val="A8B2D1"/>
                </a:solidFill>
                <a:latin typeface="Open Sans" pitchFamily="34" charset="0"/>
                <a:ea typeface="Open Sans" pitchFamily="34" charset="-122"/>
                <a:cs typeface="Open Sans" pitchFamily="34" charset="-120"/>
              </a:rPr>
              <a:t>A tese faz sentido para </a:t>
            </a:r>
            <a:r>
              <a:rPr lang="en-US" sz="834" i="1" dirty="0">
                <a:solidFill>
                  <a:srgbClr val="A8B2D1"/>
                </a:solidFill>
                <a:latin typeface="Open Sans" pitchFamily="34" charset="0"/>
                <a:ea typeface="Open Sans" pitchFamily="34" charset="-122"/>
                <a:cs typeface="Open Sans" pitchFamily="34" charset="-120"/>
              </a:rPr>
              <a:t>este</a:t>
            </a:r>
            <a:r>
              <a:rPr lang="en-US" sz="834" dirty="0">
                <a:solidFill>
                  <a:srgbClr val="A8B2D1"/>
                </a:solidFill>
                <a:latin typeface="Open Sans" pitchFamily="34" charset="0"/>
                <a:ea typeface="Open Sans" pitchFamily="34" charset="-122"/>
                <a:cs typeface="Open Sans" pitchFamily="34" charset="-120"/>
              </a:rPr>
              <a:t> cliente? O tom é adequado ao juiz? O argumento é o melhor possível?</a:t>
            </a:r>
            <a:endParaRPr lang="en-US" sz="834" dirty="0"/>
          </a:p>
        </p:txBody>
      </p:sp>
      <p:sp>
        <p:nvSpPr>
          <p:cNvPr id="25" name="Shape 19"/>
          <p:cNvSpPr/>
          <p:nvPr/>
        </p:nvSpPr>
        <p:spPr>
          <a:xfrm>
            <a:off x="6096019" y="2382441"/>
            <a:ext cx="2619384" cy="1857682"/>
          </a:xfrm>
          <a:prstGeom prst="rect">
            <a:avLst/>
          </a:prstGeom>
          <a:solidFill>
            <a:srgbClr val="112240"/>
          </a:solidFill>
          <a:ln/>
        </p:spPr>
        <p:txBody>
          <a:bodyPr/>
          <a:lstStyle/>
          <a:p>
            <a:endParaRPr lang="pt-BR"/>
          </a:p>
        </p:txBody>
      </p:sp>
      <p:sp>
        <p:nvSpPr>
          <p:cNvPr id="26" name="Shape 20"/>
          <p:cNvSpPr/>
          <p:nvPr/>
        </p:nvSpPr>
        <p:spPr>
          <a:xfrm>
            <a:off x="6096019" y="2382441"/>
            <a:ext cx="2619384" cy="28575"/>
          </a:xfrm>
          <a:prstGeom prst="rect">
            <a:avLst/>
          </a:prstGeom>
          <a:solidFill>
            <a:srgbClr val="FF6384"/>
          </a:solidFill>
          <a:ln/>
        </p:spPr>
        <p:txBody>
          <a:bodyPr/>
          <a:lstStyle/>
          <a:p>
            <a:endParaRPr lang="pt-BR"/>
          </a:p>
        </p:txBody>
      </p:sp>
      <p:sp>
        <p:nvSpPr>
          <p:cNvPr id="27" name="Shape 21"/>
          <p:cNvSpPr/>
          <p:nvPr/>
        </p:nvSpPr>
        <p:spPr>
          <a:xfrm>
            <a:off x="7191384" y="2596753"/>
            <a:ext cx="428625" cy="428625"/>
          </a:xfrm>
          <a:prstGeom prst="ellipse">
            <a:avLst/>
          </a:prstGeom>
          <a:solidFill>
            <a:srgbClr val="FF6384">
              <a:alpha val="10000"/>
            </a:srgbClr>
          </a:solidFill>
          <a:ln/>
        </p:spPr>
        <p:txBody>
          <a:bodyPr/>
          <a:lstStyle/>
          <a:p>
            <a:endParaRPr lang="pt-BR"/>
          </a:p>
        </p:txBody>
      </p:sp>
      <p:pic>
        <p:nvPicPr>
          <p:cNvPr id="28" name="Image 4" descr="preencoded.png"/>
          <p:cNvPicPr>
            <a:picLocks noChangeAspect="1"/>
          </p:cNvPicPr>
          <p:nvPr/>
        </p:nvPicPr>
        <p:blipFill>
          <a:blip r:embed="rId6"/>
          <a:stretch>
            <a:fillRect/>
          </a:stretch>
        </p:blipFill>
        <p:spPr>
          <a:xfrm>
            <a:off x="7298541" y="2725341"/>
            <a:ext cx="214313" cy="171450"/>
          </a:xfrm>
          <a:prstGeom prst="rect">
            <a:avLst/>
          </a:prstGeom>
        </p:spPr>
      </p:pic>
      <p:sp>
        <p:nvSpPr>
          <p:cNvPr id="29" name="Text 22"/>
          <p:cNvSpPr/>
          <p:nvPr/>
        </p:nvSpPr>
        <p:spPr>
          <a:xfrm>
            <a:off x="6728826" y="3168253"/>
            <a:ext cx="1353741" cy="173236"/>
          </a:xfrm>
          <a:prstGeom prst="rect">
            <a:avLst/>
          </a:prstGeom>
          <a:noFill/>
          <a:ln/>
        </p:spPr>
        <p:txBody>
          <a:bodyPr wrap="none" lIns="0" tIns="0" rIns="0" bIns="0" rtlCol="0" anchor="t">
            <a:spAutoFit/>
          </a:bodyPr>
          <a:lstStyle/>
          <a:p>
            <a:pPr marL="0" indent="0" algn="ctr">
              <a:lnSpc>
                <a:spcPts val="1400"/>
              </a:lnSpc>
              <a:buNone/>
            </a:pPr>
            <a:r>
              <a:rPr lang="en-US" sz="987" b="1" dirty="0">
                <a:solidFill>
                  <a:srgbClr val="E6F1FF"/>
                </a:solidFill>
                <a:latin typeface="Montserrat" pitchFamily="34" charset="0"/>
                <a:ea typeface="Montserrat" pitchFamily="34" charset="-122"/>
                <a:cs typeface="Montserrat" pitchFamily="34" charset="-120"/>
              </a:rPr>
              <a:t>Responsabilidade</a:t>
            </a:r>
            <a:endParaRPr lang="en-US" sz="987" dirty="0"/>
          </a:p>
        </p:txBody>
      </p:sp>
      <p:sp>
        <p:nvSpPr>
          <p:cNvPr id="30" name="Text 23"/>
          <p:cNvSpPr/>
          <p:nvPr/>
        </p:nvSpPr>
        <p:spPr>
          <a:xfrm>
            <a:off x="6310331" y="3448645"/>
            <a:ext cx="2190759" cy="548590"/>
          </a:xfrm>
          <a:prstGeom prst="rect">
            <a:avLst/>
          </a:prstGeom>
          <a:noFill/>
          <a:ln/>
        </p:spPr>
        <p:txBody>
          <a:bodyPr wrap="square" lIns="0" tIns="0" rIns="0" bIns="0" rtlCol="0" anchor="t">
            <a:spAutoFit/>
          </a:bodyPr>
          <a:lstStyle/>
          <a:p>
            <a:pPr marL="0" indent="0" algn="ctr">
              <a:lnSpc>
                <a:spcPts val="1400"/>
              </a:lnSpc>
              <a:buNone/>
            </a:pPr>
            <a:r>
              <a:rPr lang="en-US" sz="834" dirty="0">
                <a:solidFill>
                  <a:srgbClr val="A8B2D1"/>
                </a:solidFill>
                <a:latin typeface="Open Sans" pitchFamily="34" charset="0"/>
                <a:ea typeface="Open Sans" pitchFamily="34" charset="-122"/>
                <a:cs typeface="Open Sans" pitchFamily="34" charset="-120"/>
              </a:rPr>
              <a:t>Garantir que o uso da IA não viole sigilo, ética ou direitos autorais. A assinatura final é </a:t>
            </a:r>
            <a:r>
              <a:rPr lang="en-US" sz="784" b="1" dirty="0">
                <a:solidFill>
                  <a:srgbClr val="A8B2D1"/>
                </a:solidFill>
                <a:latin typeface="Open Sans" pitchFamily="34" charset="0"/>
                <a:ea typeface="Open Sans" pitchFamily="34" charset="-122"/>
                <a:cs typeface="Open Sans" pitchFamily="34" charset="-120"/>
              </a:rPr>
              <a:t>sua</a:t>
            </a:r>
            <a:r>
              <a:rPr lang="en-US" sz="834" dirty="0">
                <a:solidFill>
                  <a:srgbClr val="A8B2D1"/>
                </a:solidFill>
                <a:latin typeface="Open Sans" pitchFamily="34" charset="0"/>
                <a:ea typeface="Open Sans" pitchFamily="34" charset="-122"/>
                <a:cs typeface="Open Sans" pitchFamily="34" charset="-120"/>
              </a:rPr>
              <a:t>.</a:t>
            </a:r>
            <a:endParaRPr lang="en-US" sz="834" dirty="0"/>
          </a:p>
        </p:txBody>
      </p:sp>
      <p:sp>
        <p:nvSpPr>
          <p:cNvPr id="31" name="Shape 24"/>
          <p:cNvSpPr/>
          <p:nvPr/>
        </p:nvSpPr>
        <p:spPr>
          <a:xfrm>
            <a:off x="428625" y="4425860"/>
            <a:ext cx="8286750" cy="389334"/>
          </a:xfrm>
          <a:prstGeom prst="rect">
            <a:avLst/>
          </a:prstGeom>
          <a:solidFill>
            <a:srgbClr val="FFFFFF">
              <a:alpha val="5000"/>
            </a:srgbClr>
          </a:solidFill>
          <a:ln/>
        </p:spPr>
        <p:txBody>
          <a:bodyPr/>
          <a:lstStyle/>
          <a:p>
            <a:endParaRPr lang="pt-BR"/>
          </a:p>
        </p:txBody>
      </p:sp>
      <p:pic>
        <p:nvPicPr>
          <p:cNvPr id="32" name="Image 5" descr="preencoded.png"/>
          <p:cNvPicPr>
            <a:picLocks noChangeAspect="1"/>
          </p:cNvPicPr>
          <p:nvPr/>
        </p:nvPicPr>
        <p:blipFill>
          <a:blip r:embed="rId7"/>
          <a:stretch>
            <a:fillRect/>
          </a:stretch>
        </p:blipFill>
        <p:spPr>
          <a:xfrm>
            <a:off x="2438698" y="4558019"/>
            <a:ext cx="160734" cy="128588"/>
          </a:xfrm>
          <a:prstGeom prst="rect">
            <a:avLst/>
          </a:prstGeom>
        </p:spPr>
      </p:pic>
      <p:sp>
        <p:nvSpPr>
          <p:cNvPr id="33" name="Text 25"/>
          <p:cNvSpPr/>
          <p:nvPr/>
        </p:nvSpPr>
        <p:spPr>
          <a:xfrm>
            <a:off x="2670870" y="4533016"/>
            <a:ext cx="2394942" cy="175022"/>
          </a:xfrm>
          <a:prstGeom prst="rect">
            <a:avLst/>
          </a:prstGeom>
          <a:noFill/>
          <a:ln/>
        </p:spPr>
        <p:txBody>
          <a:bodyPr wrap="none" lIns="0" tIns="0" rIns="0" bIns="0" rtlCol="0" anchor="t">
            <a:spAutoFit/>
          </a:bodyPr>
          <a:lstStyle/>
          <a:p>
            <a:pPr marL="0" indent="0" algn="ctr">
              <a:lnSpc>
                <a:spcPts val="1200"/>
              </a:lnSpc>
              <a:buNone/>
            </a:pPr>
            <a:r>
              <a:rPr lang="en-US" sz="942" dirty="0">
                <a:solidFill>
                  <a:srgbClr val="E6F1FF"/>
                </a:solidFill>
                <a:latin typeface="Open Sans" pitchFamily="34" charset="0"/>
                <a:ea typeface="Open Sans" pitchFamily="34" charset="-122"/>
                <a:cs typeface="Open Sans" pitchFamily="34" charset="-120"/>
              </a:rPr>
              <a:t>A IA é o motor de alta potência; você é o</a:t>
            </a:r>
            <a:endParaRPr lang="en-US" sz="942" dirty="0"/>
          </a:p>
        </p:txBody>
      </p:sp>
      <p:sp>
        <p:nvSpPr>
          <p:cNvPr id="34" name="Text 26"/>
          <p:cNvSpPr/>
          <p:nvPr/>
        </p:nvSpPr>
        <p:spPr>
          <a:xfrm>
            <a:off x="5065812" y="4533016"/>
            <a:ext cx="376833" cy="175022"/>
          </a:xfrm>
          <a:prstGeom prst="rect">
            <a:avLst/>
          </a:prstGeom>
          <a:noFill/>
          <a:ln/>
        </p:spPr>
        <p:txBody>
          <a:bodyPr wrap="none" lIns="0" tIns="0" rIns="0" bIns="0" rtlCol="0" anchor="t">
            <a:spAutoFit/>
          </a:bodyPr>
          <a:lstStyle/>
          <a:p>
            <a:pPr marL="0" indent="0" algn="ctr">
              <a:lnSpc>
                <a:spcPts val="1200"/>
              </a:lnSpc>
              <a:buNone/>
            </a:pPr>
            <a:r>
              <a:rPr lang="en-US" sz="885" b="1" dirty="0">
                <a:solidFill>
                  <a:srgbClr val="E6F1FF"/>
                </a:solidFill>
                <a:latin typeface="Open Sans" pitchFamily="34" charset="0"/>
                <a:ea typeface="Open Sans" pitchFamily="34" charset="-122"/>
                <a:cs typeface="Open Sans" pitchFamily="34" charset="-120"/>
              </a:rPr>
              <a:t>piloto</a:t>
            </a:r>
            <a:endParaRPr lang="en-US" sz="885" dirty="0"/>
          </a:p>
        </p:txBody>
      </p:sp>
      <p:sp>
        <p:nvSpPr>
          <p:cNvPr id="35" name="Text 27"/>
          <p:cNvSpPr/>
          <p:nvPr/>
        </p:nvSpPr>
        <p:spPr>
          <a:xfrm>
            <a:off x="5442645" y="4533016"/>
            <a:ext cx="1262658" cy="175022"/>
          </a:xfrm>
          <a:prstGeom prst="rect">
            <a:avLst/>
          </a:prstGeom>
          <a:noFill/>
          <a:ln/>
        </p:spPr>
        <p:txBody>
          <a:bodyPr wrap="none" lIns="0" tIns="0" rIns="0" bIns="0" rtlCol="0" anchor="t">
            <a:spAutoFit/>
          </a:bodyPr>
          <a:lstStyle/>
          <a:p>
            <a:pPr marL="0" indent="0" algn="ctr">
              <a:lnSpc>
                <a:spcPts val="1200"/>
              </a:lnSpc>
              <a:buNone/>
            </a:pPr>
            <a:r>
              <a:rPr lang="en-US" sz="942" dirty="0">
                <a:solidFill>
                  <a:srgbClr val="E6F1FF"/>
                </a:solidFill>
                <a:latin typeface="Open Sans" pitchFamily="34" charset="0"/>
                <a:ea typeface="Open Sans" pitchFamily="34" charset="-122"/>
                <a:cs typeface="Open Sans" pitchFamily="34" charset="-120"/>
              </a:rPr>
              <a:t>que define o destino.</a:t>
            </a:r>
            <a:endParaRPr lang="en-US" sz="942"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name="Slide 85">
    <p:spTree>
      <p:nvGrpSpPr>
        <p:cNvPr id="1" name=""/>
        <p:cNvGrpSpPr/>
        <p:nvPr/>
      </p:nvGrpSpPr>
      <p:grpSpPr>
        <a:xfrm>
          <a:off x="0" y="0"/>
          <a:ext cx="0" cy="0"/>
          <a:chOff x="0" y="0"/>
          <a:chExt cx="0" cy="0"/>
        </a:xfrm>
      </p:grpSpPr>
      <p:sp>
        <p:nvSpPr>
          <p:cNvPr id="3" name="Shape 0"/>
          <p:cNvSpPr/>
          <p:nvPr/>
        </p:nvSpPr>
        <p:spPr>
          <a:xfrm>
            <a:off x="428625" y="428625"/>
            <a:ext cx="8286750" cy="716161"/>
          </a:xfrm>
          <a:prstGeom prst="rect">
            <a:avLst/>
          </a:prstGeom>
          <a:solidFill>
            <a:srgbClr val="000000">
              <a:alpha val="0"/>
            </a:srgbClr>
          </a:solidFill>
          <a:ln/>
        </p:spPr>
        <p:txBody>
          <a:bodyPr/>
          <a:lstStyle/>
          <a:p>
            <a:endParaRPr lang="pt-BR"/>
          </a:p>
        </p:txBody>
      </p:sp>
      <p:sp>
        <p:nvSpPr>
          <p:cNvPr id="4" name="Shape 1"/>
          <p:cNvSpPr/>
          <p:nvPr/>
        </p:nvSpPr>
        <p:spPr>
          <a:xfrm>
            <a:off x="428625" y="428625"/>
            <a:ext cx="28575" cy="716161"/>
          </a:xfrm>
          <a:prstGeom prst="rect">
            <a:avLst/>
          </a:prstGeom>
          <a:solidFill>
            <a:srgbClr val="FF6384"/>
          </a:solidFill>
          <a:ln/>
        </p:spPr>
        <p:txBody>
          <a:bodyPr/>
          <a:lstStyle/>
          <a:p>
            <a:endParaRPr lang="pt-BR"/>
          </a:p>
        </p:txBody>
      </p:sp>
      <p:sp>
        <p:nvSpPr>
          <p:cNvPr id="5" name="Text 2"/>
          <p:cNvSpPr/>
          <p:nvPr/>
        </p:nvSpPr>
        <p:spPr>
          <a:xfrm>
            <a:off x="571500" y="428625"/>
            <a:ext cx="8143875" cy="417909"/>
          </a:xfrm>
          <a:prstGeom prst="rect">
            <a:avLst/>
          </a:prstGeom>
          <a:noFill/>
          <a:ln/>
        </p:spPr>
        <p:txBody>
          <a:bodyPr wrap="none" lIns="0" tIns="0" rIns="0" bIns="0" rtlCol="0" anchor="t">
            <a:spAutoFit/>
          </a:bodyPr>
          <a:lstStyle/>
          <a:p>
            <a:pPr marL="0" indent="0" algn="l">
              <a:lnSpc>
                <a:spcPts val="3200"/>
              </a:lnSpc>
              <a:buNone/>
            </a:pPr>
            <a:r>
              <a:rPr lang="en-US" sz="2436" b="1" dirty="0">
                <a:solidFill>
                  <a:srgbClr val="E6F1FF"/>
                </a:solidFill>
                <a:latin typeface="Montserrat" pitchFamily="34" charset="0"/>
                <a:ea typeface="Montserrat" pitchFamily="34" charset="-122"/>
                <a:cs typeface="Montserrat" pitchFamily="34" charset="-120"/>
              </a:rPr>
              <a:t>VALIDAÇÃO DE FONTES</a:t>
            </a:r>
            <a:endParaRPr lang="en-US" sz="2436" dirty="0"/>
          </a:p>
        </p:txBody>
      </p:sp>
      <p:sp>
        <p:nvSpPr>
          <p:cNvPr id="6" name="Text 3"/>
          <p:cNvSpPr/>
          <p:nvPr/>
        </p:nvSpPr>
        <p:spPr>
          <a:xfrm>
            <a:off x="571500" y="917972"/>
            <a:ext cx="8143875" cy="226814"/>
          </a:xfrm>
          <a:prstGeom prst="rect">
            <a:avLst/>
          </a:prstGeom>
          <a:noFill/>
          <a:ln/>
        </p:spPr>
        <p:txBody>
          <a:bodyPr wrap="none" lIns="0" tIns="0" rIns="0" bIns="0" rtlCol="0" anchor="t">
            <a:spAutoFit/>
          </a:bodyPr>
          <a:lstStyle/>
          <a:p>
            <a:pPr marL="0" indent="0" algn="l">
              <a:lnSpc>
                <a:spcPts val="1600"/>
              </a:lnSpc>
              <a:buNone/>
            </a:pPr>
            <a:r>
              <a:rPr lang="en-US" sz="1269" dirty="0">
                <a:solidFill>
                  <a:srgbClr val="FF6384"/>
                </a:solidFill>
                <a:latin typeface="Roboto Mono" pitchFamily="34" charset="0"/>
                <a:ea typeface="Roboto Mono" pitchFamily="34" charset="-122"/>
                <a:cs typeface="Roboto Mono" pitchFamily="34" charset="-120"/>
              </a:rPr>
              <a:t>O Dever de Vigilância do Advogado</a:t>
            </a:r>
            <a:endParaRPr lang="en-US" sz="1269" dirty="0"/>
          </a:p>
        </p:txBody>
      </p:sp>
      <p:sp>
        <p:nvSpPr>
          <p:cNvPr id="7" name="Shape 4"/>
          <p:cNvSpPr/>
          <p:nvPr/>
        </p:nvSpPr>
        <p:spPr>
          <a:xfrm rot="-120000">
            <a:off x="428625" y="2229046"/>
            <a:ext cx="3929063" cy="1015806"/>
          </a:xfrm>
          <a:prstGeom prst="rect">
            <a:avLst/>
          </a:prstGeom>
          <a:solidFill>
            <a:srgbClr val="FFFFFF"/>
          </a:solidFill>
          <a:ln/>
        </p:spPr>
        <p:txBody>
          <a:bodyPr/>
          <a:lstStyle/>
          <a:p>
            <a:endParaRPr lang="pt-BR"/>
          </a:p>
        </p:txBody>
      </p:sp>
      <p:sp>
        <p:nvSpPr>
          <p:cNvPr id="8" name="Text 5"/>
          <p:cNvSpPr/>
          <p:nvPr/>
        </p:nvSpPr>
        <p:spPr>
          <a:xfrm rot="-120000">
            <a:off x="639073" y="2443425"/>
            <a:ext cx="3500438" cy="365726"/>
          </a:xfrm>
          <a:prstGeom prst="rect">
            <a:avLst/>
          </a:prstGeom>
          <a:noFill/>
          <a:ln/>
        </p:spPr>
        <p:txBody>
          <a:bodyPr wrap="square" lIns="0" tIns="0" rIns="0" bIns="0" rtlCol="0" anchor="t">
            <a:spAutoFit/>
          </a:bodyPr>
          <a:lstStyle/>
          <a:p>
            <a:pPr marL="0" indent="0" algn="l">
              <a:lnSpc>
                <a:spcPts val="1400"/>
              </a:lnSpc>
              <a:buNone/>
            </a:pPr>
            <a:r>
              <a:rPr lang="en-US" sz="834" dirty="0">
                <a:solidFill>
                  <a:srgbClr val="333333"/>
                </a:solidFill>
                <a:latin typeface="Times New Roman" pitchFamily="34" charset="0"/>
                <a:ea typeface="Times New Roman" pitchFamily="34" charset="-122"/>
                <a:cs typeface="Times New Roman" pitchFamily="34" charset="-120"/>
              </a:rPr>
              <a:t>"A mera cobrança indevida, sem inscrição em cadastro de inadimplentes, gera dano moral in re ipsa, conforme entendimento pacificado."</a:t>
            </a:r>
            <a:endParaRPr lang="en-US" sz="834" dirty="0"/>
          </a:p>
        </p:txBody>
      </p:sp>
      <p:sp>
        <p:nvSpPr>
          <p:cNvPr id="9" name="Text 6"/>
          <p:cNvSpPr/>
          <p:nvPr/>
        </p:nvSpPr>
        <p:spPr>
          <a:xfrm rot="-120000">
            <a:off x="651189" y="2916097"/>
            <a:ext cx="3500437" cy="114300"/>
          </a:xfrm>
          <a:prstGeom prst="rect">
            <a:avLst/>
          </a:prstGeom>
          <a:noFill/>
          <a:ln/>
        </p:spPr>
        <p:txBody>
          <a:bodyPr wrap="none" lIns="0" tIns="0" rIns="0" bIns="0" rtlCol="0" anchor="t">
            <a:spAutoFit/>
          </a:bodyPr>
          <a:lstStyle/>
          <a:p>
            <a:pPr marL="0" indent="0" algn="r">
              <a:lnSpc>
                <a:spcPts val="900"/>
              </a:lnSpc>
              <a:buNone/>
            </a:pPr>
            <a:r>
              <a:rPr lang="en-US" sz="683" b="1" dirty="0">
                <a:solidFill>
                  <a:srgbClr val="333333"/>
                </a:solidFill>
                <a:latin typeface="Times New Roman" pitchFamily="34" charset="0"/>
                <a:ea typeface="Times New Roman" pitchFamily="34" charset="-122"/>
                <a:cs typeface="Times New Roman" pitchFamily="34" charset="-120"/>
              </a:rPr>
              <a:t>(STJ - REsp 1.999.888/SP, Rel. Min. Inventado, Julgado em 30/02/2024)</a:t>
            </a:r>
            <a:endParaRPr lang="en-US" sz="683" dirty="0"/>
          </a:p>
        </p:txBody>
      </p:sp>
      <p:sp>
        <p:nvSpPr>
          <p:cNvPr id="10" name="Text 7"/>
          <p:cNvSpPr/>
          <p:nvPr/>
        </p:nvSpPr>
        <p:spPr>
          <a:xfrm rot="-1020000">
            <a:off x="807244" y="2420838"/>
            <a:ext cx="3171825" cy="632222"/>
          </a:xfrm>
          <a:prstGeom prst="rect">
            <a:avLst/>
          </a:prstGeom>
          <a:noFill/>
          <a:ln/>
        </p:spPr>
        <p:txBody>
          <a:bodyPr wrap="square" lIns="170053" tIns="85090" rIns="170053" bIns="85090" rtlCol="0" anchor="t">
            <a:spAutoFit/>
          </a:bodyPr>
          <a:lstStyle/>
          <a:p>
            <a:pPr marL="0" indent="0" algn="l">
              <a:lnSpc>
                <a:spcPts val="3200"/>
              </a:lnSpc>
              <a:buNone/>
            </a:pPr>
            <a:r>
              <a:rPr lang="en-US" sz="2436" b="1" kern="0" spc="4" dirty="0">
                <a:solidFill>
                  <a:srgbClr val="FF6384">
                    <a:alpha val="80000"/>
                  </a:srgbClr>
                </a:solidFill>
                <a:latin typeface="Montserrat" pitchFamily="34" charset="0"/>
                <a:ea typeface="Montserrat" pitchFamily="34" charset="-122"/>
                <a:cs typeface="Montserrat" pitchFamily="34" charset="-120"/>
              </a:rPr>
              <a:t>ALUCINAÇÃO</a:t>
            </a:r>
            <a:endParaRPr lang="en-US" sz="2436" dirty="0"/>
          </a:p>
        </p:txBody>
      </p:sp>
      <p:pic>
        <p:nvPicPr>
          <p:cNvPr id="11" name="Image 1" descr="preencoded.png"/>
          <p:cNvPicPr>
            <a:picLocks noChangeAspect="1"/>
          </p:cNvPicPr>
          <p:nvPr/>
        </p:nvPicPr>
        <p:blipFill>
          <a:blip r:embed="rId3"/>
          <a:stretch>
            <a:fillRect/>
          </a:stretch>
        </p:blipFill>
        <p:spPr>
          <a:xfrm>
            <a:off x="1039416" y="3400230"/>
            <a:ext cx="128588" cy="128588"/>
          </a:xfrm>
          <a:prstGeom prst="rect">
            <a:avLst/>
          </a:prstGeom>
        </p:spPr>
      </p:pic>
      <p:sp>
        <p:nvSpPr>
          <p:cNvPr id="12" name="Text 8"/>
          <p:cNvSpPr/>
          <p:nvPr/>
        </p:nvSpPr>
        <p:spPr>
          <a:xfrm>
            <a:off x="1168003" y="3387728"/>
            <a:ext cx="2578894" cy="157163"/>
          </a:xfrm>
          <a:prstGeom prst="rect">
            <a:avLst/>
          </a:prstGeom>
          <a:noFill/>
          <a:ln/>
        </p:spPr>
        <p:txBody>
          <a:bodyPr wrap="none" lIns="0" tIns="0" rIns="0" bIns="0" rtlCol="0" anchor="t">
            <a:spAutoFit/>
          </a:bodyPr>
          <a:lstStyle/>
          <a:p>
            <a:pPr marL="0" indent="0" algn="ctr">
              <a:lnSpc>
                <a:spcPts val="1200"/>
              </a:lnSpc>
              <a:buNone/>
            </a:pPr>
            <a:r>
              <a:rPr lang="en-US" sz="885" b="1" dirty="0">
                <a:solidFill>
                  <a:srgbClr val="FF6384"/>
                </a:solidFill>
                <a:latin typeface="Montserrat" pitchFamily="34" charset="0"/>
                <a:ea typeface="Montserrat" pitchFamily="34" charset="-122"/>
                <a:cs typeface="Montserrat" pitchFamily="34" charset="-120"/>
              </a:rPr>
              <a:t>Cuidado: Parece real, mas não existe.</a:t>
            </a:r>
            <a:endParaRPr lang="en-US" sz="885" dirty="0"/>
          </a:p>
        </p:txBody>
      </p:sp>
      <p:pic>
        <p:nvPicPr>
          <p:cNvPr id="13" name="Image 2" descr="preencoded.png"/>
          <p:cNvPicPr>
            <a:picLocks noChangeAspect="1"/>
          </p:cNvPicPr>
          <p:nvPr/>
        </p:nvPicPr>
        <p:blipFill>
          <a:blip r:embed="rId4"/>
          <a:stretch>
            <a:fillRect/>
          </a:stretch>
        </p:blipFill>
        <p:spPr>
          <a:xfrm>
            <a:off x="4786313" y="1449288"/>
            <a:ext cx="128588" cy="171450"/>
          </a:xfrm>
          <a:prstGeom prst="rect">
            <a:avLst/>
          </a:prstGeom>
        </p:spPr>
      </p:pic>
      <p:sp>
        <p:nvSpPr>
          <p:cNvPr id="14" name="Text 9"/>
          <p:cNvSpPr/>
          <p:nvPr/>
        </p:nvSpPr>
        <p:spPr>
          <a:xfrm>
            <a:off x="5022056" y="1430536"/>
            <a:ext cx="2246709" cy="208955"/>
          </a:xfrm>
          <a:prstGeom prst="rect">
            <a:avLst/>
          </a:prstGeom>
          <a:noFill/>
          <a:ln/>
        </p:spPr>
        <p:txBody>
          <a:bodyPr wrap="none" lIns="0" tIns="0" rIns="0" bIns="0" rtlCol="0" anchor="t">
            <a:spAutoFit/>
          </a:bodyPr>
          <a:lstStyle/>
          <a:p>
            <a:pPr marL="0" indent="0" algn="l">
              <a:lnSpc>
                <a:spcPts val="1600"/>
              </a:lnSpc>
              <a:buNone/>
            </a:pPr>
            <a:r>
              <a:rPr lang="en-US" sz="1193" b="1" dirty="0">
                <a:solidFill>
                  <a:srgbClr val="64FFDA"/>
                </a:solidFill>
                <a:latin typeface="Montserrat" pitchFamily="34" charset="0"/>
                <a:ea typeface="Montserrat" pitchFamily="34" charset="-122"/>
                <a:cs typeface="Montserrat" pitchFamily="34" charset="-120"/>
              </a:rPr>
              <a:t>Protocolo de Verificação</a:t>
            </a:r>
            <a:endParaRPr lang="en-US" sz="1193" dirty="0"/>
          </a:p>
        </p:txBody>
      </p:sp>
      <p:sp>
        <p:nvSpPr>
          <p:cNvPr id="15" name="Shape 10"/>
          <p:cNvSpPr/>
          <p:nvPr/>
        </p:nvSpPr>
        <p:spPr>
          <a:xfrm>
            <a:off x="4786313" y="1853803"/>
            <a:ext cx="3929063" cy="696516"/>
          </a:xfrm>
          <a:prstGeom prst="rect">
            <a:avLst/>
          </a:prstGeom>
          <a:solidFill>
            <a:srgbClr val="FFFFFF">
              <a:alpha val="3000"/>
            </a:srgbClr>
          </a:solidFill>
          <a:ln/>
        </p:spPr>
        <p:txBody>
          <a:bodyPr/>
          <a:lstStyle/>
          <a:p>
            <a:endParaRPr lang="pt-BR"/>
          </a:p>
        </p:txBody>
      </p:sp>
      <p:sp>
        <p:nvSpPr>
          <p:cNvPr id="16" name="Shape 11"/>
          <p:cNvSpPr/>
          <p:nvPr/>
        </p:nvSpPr>
        <p:spPr>
          <a:xfrm>
            <a:off x="4786313" y="1853803"/>
            <a:ext cx="28575" cy="696516"/>
          </a:xfrm>
          <a:prstGeom prst="rect">
            <a:avLst/>
          </a:prstGeom>
          <a:solidFill>
            <a:srgbClr val="64FFDA"/>
          </a:solidFill>
          <a:ln/>
        </p:spPr>
        <p:txBody>
          <a:bodyPr/>
          <a:lstStyle/>
          <a:p>
            <a:endParaRPr lang="pt-BR"/>
          </a:p>
        </p:txBody>
      </p:sp>
      <p:pic>
        <p:nvPicPr>
          <p:cNvPr id="17" name="Image 3" descr="preencoded.png"/>
          <p:cNvPicPr>
            <a:picLocks noChangeAspect="1"/>
          </p:cNvPicPr>
          <p:nvPr/>
        </p:nvPicPr>
        <p:blipFill>
          <a:blip r:embed="rId5"/>
          <a:stretch>
            <a:fillRect/>
          </a:stretch>
        </p:blipFill>
        <p:spPr>
          <a:xfrm>
            <a:off x="4893469" y="1982391"/>
            <a:ext cx="142875" cy="142875"/>
          </a:xfrm>
          <a:prstGeom prst="rect">
            <a:avLst/>
          </a:prstGeom>
        </p:spPr>
      </p:pic>
      <p:sp>
        <p:nvSpPr>
          <p:cNvPr id="18" name="Text 12"/>
          <p:cNvSpPr/>
          <p:nvPr/>
        </p:nvSpPr>
        <p:spPr>
          <a:xfrm>
            <a:off x="5143500" y="1960959"/>
            <a:ext cx="3464719" cy="175022"/>
          </a:xfrm>
          <a:prstGeom prst="rect">
            <a:avLst/>
          </a:prstGeom>
          <a:noFill/>
          <a:ln/>
        </p:spPr>
        <p:txBody>
          <a:bodyPr wrap="none" lIns="0" tIns="0" rIns="0" bIns="0" rtlCol="0" anchor="t">
            <a:spAutoFit/>
          </a:bodyPr>
          <a:lstStyle/>
          <a:p>
            <a:pPr marL="0" indent="0" algn="l">
              <a:lnSpc>
                <a:spcPts val="1200"/>
              </a:lnSpc>
              <a:buNone/>
            </a:pPr>
            <a:r>
              <a:rPr lang="en-US" sz="885" b="1" dirty="0">
                <a:solidFill>
                  <a:srgbClr val="E6F1FF"/>
                </a:solidFill>
                <a:latin typeface="Open Sans" pitchFamily="34" charset="0"/>
                <a:ea typeface="Open Sans" pitchFamily="34" charset="-122"/>
                <a:cs typeface="Open Sans" pitchFamily="34" charset="-120"/>
              </a:rPr>
              <a:t>1. Consulta na Fonte Oficial</a:t>
            </a:r>
            <a:endParaRPr lang="en-US" sz="885" dirty="0"/>
          </a:p>
        </p:txBody>
      </p:sp>
      <p:sp>
        <p:nvSpPr>
          <p:cNvPr id="19" name="Text 13"/>
          <p:cNvSpPr/>
          <p:nvPr/>
        </p:nvSpPr>
        <p:spPr>
          <a:xfrm>
            <a:off x="5143500" y="2171700"/>
            <a:ext cx="3464719" cy="271463"/>
          </a:xfrm>
          <a:prstGeom prst="rect">
            <a:avLst/>
          </a:prstGeom>
          <a:noFill/>
          <a:ln/>
        </p:spPr>
        <p:txBody>
          <a:bodyPr wrap="square" lIns="0" tIns="0" rIns="0" bIns="0" rtlCol="0" anchor="t">
            <a:spAutoFit/>
          </a:bodyPr>
          <a:lstStyle/>
          <a:p>
            <a:pPr marL="0" indent="0" algn="l">
              <a:lnSpc>
                <a:spcPts val="900"/>
              </a:lnSpc>
              <a:buNone/>
            </a:pPr>
            <a:r>
              <a:rPr lang="en-US" sz="727" dirty="0">
                <a:solidFill>
                  <a:srgbClr val="A8B2D1"/>
                </a:solidFill>
                <a:latin typeface="Open Sans" pitchFamily="34" charset="0"/>
                <a:ea typeface="Open Sans" pitchFamily="34" charset="-122"/>
                <a:cs typeface="Open Sans" pitchFamily="34" charset="-120"/>
              </a:rPr>
              <a:t>Copie o número do processo e busque no site do Tribunal (STJ, STF, TJ) para confirmar a existência.</a:t>
            </a:r>
            <a:endParaRPr lang="en-US" sz="727" dirty="0"/>
          </a:p>
        </p:txBody>
      </p:sp>
      <p:sp>
        <p:nvSpPr>
          <p:cNvPr id="20" name="Shape 14"/>
          <p:cNvSpPr/>
          <p:nvPr/>
        </p:nvSpPr>
        <p:spPr>
          <a:xfrm>
            <a:off x="4786313" y="2728913"/>
            <a:ext cx="3929063" cy="696516"/>
          </a:xfrm>
          <a:prstGeom prst="rect">
            <a:avLst/>
          </a:prstGeom>
          <a:solidFill>
            <a:srgbClr val="FFFFFF">
              <a:alpha val="3000"/>
            </a:srgbClr>
          </a:solidFill>
          <a:ln/>
        </p:spPr>
        <p:txBody>
          <a:bodyPr/>
          <a:lstStyle/>
          <a:p>
            <a:endParaRPr lang="pt-BR"/>
          </a:p>
        </p:txBody>
      </p:sp>
      <p:sp>
        <p:nvSpPr>
          <p:cNvPr id="21" name="Shape 15"/>
          <p:cNvSpPr/>
          <p:nvPr/>
        </p:nvSpPr>
        <p:spPr>
          <a:xfrm>
            <a:off x="4786313" y="2728913"/>
            <a:ext cx="28575" cy="696516"/>
          </a:xfrm>
          <a:prstGeom prst="rect">
            <a:avLst/>
          </a:prstGeom>
          <a:solidFill>
            <a:srgbClr val="64FFDA"/>
          </a:solidFill>
          <a:ln/>
        </p:spPr>
        <p:txBody>
          <a:bodyPr/>
          <a:lstStyle/>
          <a:p>
            <a:endParaRPr lang="pt-BR"/>
          </a:p>
        </p:txBody>
      </p:sp>
      <p:pic>
        <p:nvPicPr>
          <p:cNvPr id="22" name="Image 4" descr="preencoded.png"/>
          <p:cNvPicPr>
            <a:picLocks noChangeAspect="1"/>
          </p:cNvPicPr>
          <p:nvPr/>
        </p:nvPicPr>
        <p:blipFill>
          <a:blip r:embed="rId6"/>
          <a:stretch>
            <a:fillRect/>
          </a:stretch>
        </p:blipFill>
        <p:spPr>
          <a:xfrm>
            <a:off x="4893469" y="2857500"/>
            <a:ext cx="107156" cy="142875"/>
          </a:xfrm>
          <a:prstGeom prst="rect">
            <a:avLst/>
          </a:prstGeom>
        </p:spPr>
      </p:pic>
      <p:sp>
        <p:nvSpPr>
          <p:cNvPr id="23" name="Text 16"/>
          <p:cNvSpPr/>
          <p:nvPr/>
        </p:nvSpPr>
        <p:spPr>
          <a:xfrm>
            <a:off x="5107781" y="2836069"/>
            <a:ext cx="3477220" cy="175022"/>
          </a:xfrm>
          <a:prstGeom prst="rect">
            <a:avLst/>
          </a:prstGeom>
          <a:noFill/>
          <a:ln/>
        </p:spPr>
        <p:txBody>
          <a:bodyPr wrap="none" lIns="0" tIns="0" rIns="0" bIns="0" rtlCol="0" anchor="t">
            <a:spAutoFit/>
          </a:bodyPr>
          <a:lstStyle/>
          <a:p>
            <a:pPr marL="0" indent="0" algn="l">
              <a:lnSpc>
                <a:spcPts val="1200"/>
              </a:lnSpc>
              <a:buNone/>
            </a:pPr>
            <a:r>
              <a:rPr lang="en-US" sz="885" b="1" dirty="0">
                <a:solidFill>
                  <a:srgbClr val="E6F1FF"/>
                </a:solidFill>
                <a:latin typeface="Open Sans" pitchFamily="34" charset="0"/>
                <a:ea typeface="Open Sans" pitchFamily="34" charset="-122"/>
                <a:cs typeface="Open Sans" pitchFamily="34" charset="-120"/>
              </a:rPr>
              <a:t>2. Leitura da Ementa Real</a:t>
            </a:r>
            <a:endParaRPr lang="en-US" sz="885" dirty="0"/>
          </a:p>
        </p:txBody>
      </p:sp>
      <p:sp>
        <p:nvSpPr>
          <p:cNvPr id="24" name="Text 17"/>
          <p:cNvSpPr/>
          <p:nvPr/>
        </p:nvSpPr>
        <p:spPr>
          <a:xfrm>
            <a:off x="5107781" y="3046809"/>
            <a:ext cx="3477220" cy="135731"/>
          </a:xfrm>
          <a:prstGeom prst="rect">
            <a:avLst/>
          </a:prstGeom>
          <a:noFill/>
          <a:ln/>
        </p:spPr>
        <p:txBody>
          <a:bodyPr wrap="none" lIns="0" tIns="0" rIns="0" bIns="0" rtlCol="0" anchor="t">
            <a:spAutoFit/>
          </a:bodyPr>
          <a:lstStyle/>
          <a:p>
            <a:pPr marL="0" indent="0" algn="l">
              <a:lnSpc>
                <a:spcPts val="900"/>
              </a:lnSpc>
              <a:buNone/>
            </a:pPr>
            <a:r>
              <a:rPr lang="en-US" sz="727" dirty="0">
                <a:solidFill>
                  <a:srgbClr val="A8B2D1"/>
                </a:solidFill>
                <a:latin typeface="Open Sans" pitchFamily="34" charset="0"/>
                <a:ea typeface="Open Sans" pitchFamily="34" charset="-122"/>
                <a:cs typeface="Open Sans" pitchFamily="34" charset="-120"/>
              </a:rPr>
              <a:t>A IA pode acertar o número mas inventar o conteúdo. Leia a ementa original.</a:t>
            </a:r>
            <a:endParaRPr lang="en-US" sz="727" dirty="0"/>
          </a:p>
        </p:txBody>
      </p:sp>
      <p:sp>
        <p:nvSpPr>
          <p:cNvPr id="25" name="Shape 18"/>
          <p:cNvSpPr/>
          <p:nvPr/>
        </p:nvSpPr>
        <p:spPr>
          <a:xfrm>
            <a:off x="4786313" y="3468291"/>
            <a:ext cx="3929063" cy="560784"/>
          </a:xfrm>
          <a:prstGeom prst="rect">
            <a:avLst/>
          </a:prstGeom>
          <a:solidFill>
            <a:srgbClr val="FFFFFF">
              <a:alpha val="3000"/>
            </a:srgbClr>
          </a:solidFill>
          <a:ln/>
        </p:spPr>
        <p:txBody>
          <a:bodyPr/>
          <a:lstStyle/>
          <a:p>
            <a:endParaRPr lang="pt-BR"/>
          </a:p>
        </p:txBody>
      </p:sp>
      <p:sp>
        <p:nvSpPr>
          <p:cNvPr id="26" name="Shape 19"/>
          <p:cNvSpPr/>
          <p:nvPr/>
        </p:nvSpPr>
        <p:spPr>
          <a:xfrm>
            <a:off x="4786313" y="3468291"/>
            <a:ext cx="28575" cy="560784"/>
          </a:xfrm>
          <a:prstGeom prst="rect">
            <a:avLst/>
          </a:prstGeom>
          <a:solidFill>
            <a:srgbClr val="64FFDA"/>
          </a:solidFill>
          <a:ln/>
        </p:spPr>
        <p:txBody>
          <a:bodyPr/>
          <a:lstStyle/>
          <a:p>
            <a:endParaRPr lang="pt-BR"/>
          </a:p>
        </p:txBody>
      </p:sp>
      <p:pic>
        <p:nvPicPr>
          <p:cNvPr id="27" name="Image 5" descr="preencoded.png"/>
          <p:cNvPicPr>
            <a:picLocks noChangeAspect="1"/>
          </p:cNvPicPr>
          <p:nvPr/>
        </p:nvPicPr>
        <p:blipFill>
          <a:blip r:embed="rId7"/>
          <a:stretch>
            <a:fillRect/>
          </a:stretch>
        </p:blipFill>
        <p:spPr>
          <a:xfrm>
            <a:off x="4893469" y="3596878"/>
            <a:ext cx="125016" cy="142875"/>
          </a:xfrm>
          <a:prstGeom prst="rect">
            <a:avLst/>
          </a:prstGeom>
        </p:spPr>
      </p:pic>
      <p:sp>
        <p:nvSpPr>
          <p:cNvPr id="28" name="Text 20"/>
          <p:cNvSpPr/>
          <p:nvPr/>
        </p:nvSpPr>
        <p:spPr>
          <a:xfrm>
            <a:off x="5125641" y="3575447"/>
            <a:ext cx="3198614" cy="175022"/>
          </a:xfrm>
          <a:prstGeom prst="rect">
            <a:avLst/>
          </a:prstGeom>
          <a:noFill/>
          <a:ln/>
        </p:spPr>
        <p:txBody>
          <a:bodyPr wrap="none" lIns="0" tIns="0" rIns="0" bIns="0" rtlCol="0" anchor="t">
            <a:spAutoFit/>
          </a:bodyPr>
          <a:lstStyle/>
          <a:p>
            <a:pPr marL="0" indent="0" algn="l">
              <a:lnSpc>
                <a:spcPts val="1200"/>
              </a:lnSpc>
              <a:buNone/>
            </a:pPr>
            <a:r>
              <a:rPr lang="en-US" sz="885" b="1" dirty="0">
                <a:solidFill>
                  <a:srgbClr val="E6F1FF"/>
                </a:solidFill>
                <a:latin typeface="Open Sans" pitchFamily="34" charset="0"/>
                <a:ea typeface="Open Sans" pitchFamily="34" charset="-122"/>
                <a:cs typeface="Open Sans" pitchFamily="34" charset="-120"/>
              </a:rPr>
              <a:t>3. Checagem de Datas</a:t>
            </a:r>
            <a:endParaRPr lang="en-US" sz="885" dirty="0"/>
          </a:p>
        </p:txBody>
      </p:sp>
      <p:sp>
        <p:nvSpPr>
          <p:cNvPr id="29" name="Text 21"/>
          <p:cNvSpPr/>
          <p:nvPr/>
        </p:nvSpPr>
        <p:spPr>
          <a:xfrm>
            <a:off x="5125641" y="3786188"/>
            <a:ext cx="3198614" cy="135731"/>
          </a:xfrm>
          <a:prstGeom prst="rect">
            <a:avLst/>
          </a:prstGeom>
          <a:noFill/>
          <a:ln/>
        </p:spPr>
        <p:txBody>
          <a:bodyPr wrap="none" lIns="0" tIns="0" rIns="0" bIns="0" rtlCol="0" anchor="t">
            <a:spAutoFit/>
          </a:bodyPr>
          <a:lstStyle/>
          <a:p>
            <a:pPr marL="0" indent="0" algn="l">
              <a:lnSpc>
                <a:spcPts val="900"/>
              </a:lnSpc>
              <a:buNone/>
            </a:pPr>
            <a:r>
              <a:rPr lang="en-US" sz="727" dirty="0">
                <a:solidFill>
                  <a:srgbClr val="A8B2D1"/>
                </a:solidFill>
                <a:latin typeface="Open Sans" pitchFamily="34" charset="0"/>
                <a:ea typeface="Open Sans" pitchFamily="34" charset="-122"/>
                <a:cs typeface="Open Sans" pitchFamily="34" charset="-120"/>
              </a:rPr>
              <a:t>Verifique se a data do julgamento é compatível com a legislação citada.</a:t>
            </a:r>
            <a:endParaRPr lang="en-US" sz="727" dirty="0"/>
          </a:p>
        </p:txBody>
      </p:sp>
      <p:sp>
        <p:nvSpPr>
          <p:cNvPr id="30" name="Shape 22"/>
          <p:cNvSpPr/>
          <p:nvPr/>
        </p:nvSpPr>
        <p:spPr>
          <a:xfrm>
            <a:off x="428625" y="4421981"/>
            <a:ext cx="8286750" cy="389334"/>
          </a:xfrm>
          <a:prstGeom prst="rect">
            <a:avLst/>
          </a:prstGeom>
          <a:solidFill>
            <a:srgbClr val="FFFFFF">
              <a:alpha val="5000"/>
            </a:srgbClr>
          </a:solidFill>
          <a:ln/>
        </p:spPr>
        <p:txBody>
          <a:bodyPr/>
          <a:lstStyle/>
          <a:p>
            <a:endParaRPr lang="pt-BR"/>
          </a:p>
        </p:txBody>
      </p:sp>
      <p:pic>
        <p:nvPicPr>
          <p:cNvPr id="31" name="Image 6" descr="preencoded.png"/>
          <p:cNvPicPr>
            <a:picLocks noChangeAspect="1"/>
          </p:cNvPicPr>
          <p:nvPr/>
        </p:nvPicPr>
        <p:blipFill>
          <a:blip r:embed="rId8"/>
          <a:stretch>
            <a:fillRect/>
          </a:stretch>
        </p:blipFill>
        <p:spPr>
          <a:xfrm>
            <a:off x="2420838" y="4554141"/>
            <a:ext cx="160734" cy="128588"/>
          </a:xfrm>
          <a:prstGeom prst="rect">
            <a:avLst/>
          </a:prstGeom>
        </p:spPr>
      </p:pic>
      <p:sp>
        <p:nvSpPr>
          <p:cNvPr id="32" name="Text 23"/>
          <p:cNvSpPr/>
          <p:nvPr/>
        </p:nvSpPr>
        <p:spPr>
          <a:xfrm>
            <a:off x="2653010" y="4529138"/>
            <a:ext cx="1421606" cy="175022"/>
          </a:xfrm>
          <a:prstGeom prst="rect">
            <a:avLst/>
          </a:prstGeom>
          <a:noFill/>
          <a:ln/>
        </p:spPr>
        <p:txBody>
          <a:bodyPr wrap="none" lIns="0" tIns="0" rIns="0" bIns="0" rtlCol="0" anchor="t">
            <a:spAutoFit/>
          </a:bodyPr>
          <a:lstStyle/>
          <a:p>
            <a:pPr marL="0" indent="0" algn="ctr">
              <a:lnSpc>
                <a:spcPts val="1200"/>
              </a:lnSpc>
              <a:buNone/>
            </a:pPr>
            <a:r>
              <a:rPr lang="en-US" sz="942" dirty="0">
                <a:solidFill>
                  <a:srgbClr val="E6F1FF"/>
                </a:solidFill>
                <a:latin typeface="Open Sans" pitchFamily="34" charset="0"/>
                <a:ea typeface="Open Sans" pitchFamily="34" charset="-122"/>
                <a:cs typeface="Open Sans" pitchFamily="34" charset="-120"/>
              </a:rPr>
              <a:t>A IA é treinada para ser</a:t>
            </a:r>
            <a:endParaRPr lang="en-US" sz="942" dirty="0"/>
          </a:p>
        </p:txBody>
      </p:sp>
      <p:sp>
        <p:nvSpPr>
          <p:cNvPr id="33" name="Text 24"/>
          <p:cNvSpPr/>
          <p:nvPr/>
        </p:nvSpPr>
        <p:spPr>
          <a:xfrm>
            <a:off x="4074616" y="4529138"/>
            <a:ext cx="575072" cy="175022"/>
          </a:xfrm>
          <a:prstGeom prst="rect">
            <a:avLst/>
          </a:prstGeom>
          <a:noFill/>
          <a:ln/>
        </p:spPr>
        <p:txBody>
          <a:bodyPr wrap="none" lIns="0" tIns="0" rIns="0" bIns="0" rtlCol="0" anchor="t">
            <a:spAutoFit/>
          </a:bodyPr>
          <a:lstStyle/>
          <a:p>
            <a:pPr marL="0" indent="0" algn="ctr">
              <a:lnSpc>
                <a:spcPts val="1200"/>
              </a:lnSpc>
              <a:buNone/>
            </a:pPr>
            <a:r>
              <a:rPr lang="en-US" sz="885" b="1" dirty="0">
                <a:solidFill>
                  <a:srgbClr val="E6F1FF"/>
                </a:solidFill>
                <a:latin typeface="Open Sans" pitchFamily="34" charset="0"/>
                <a:ea typeface="Open Sans" pitchFamily="34" charset="-122"/>
                <a:cs typeface="Open Sans" pitchFamily="34" charset="-120"/>
              </a:rPr>
              <a:t>plausível</a:t>
            </a:r>
            <a:endParaRPr lang="en-US" sz="885" dirty="0"/>
          </a:p>
        </p:txBody>
      </p:sp>
      <p:sp>
        <p:nvSpPr>
          <p:cNvPr id="34" name="Text 25"/>
          <p:cNvSpPr/>
          <p:nvPr/>
        </p:nvSpPr>
        <p:spPr>
          <a:xfrm>
            <a:off x="4649688" y="4529138"/>
            <a:ext cx="1341239" cy="175022"/>
          </a:xfrm>
          <a:prstGeom prst="rect">
            <a:avLst/>
          </a:prstGeom>
          <a:noFill/>
          <a:ln/>
        </p:spPr>
        <p:txBody>
          <a:bodyPr wrap="none" lIns="0" tIns="0" rIns="0" bIns="0" rtlCol="0" anchor="t">
            <a:spAutoFit/>
          </a:bodyPr>
          <a:lstStyle/>
          <a:p>
            <a:pPr marL="0" indent="0" algn="ctr">
              <a:lnSpc>
                <a:spcPts val="1200"/>
              </a:lnSpc>
              <a:buNone/>
            </a:pPr>
            <a:r>
              <a:rPr lang="en-US" sz="942" dirty="0">
                <a:solidFill>
                  <a:srgbClr val="E6F1FF"/>
                </a:solidFill>
                <a:latin typeface="Open Sans" pitchFamily="34" charset="0"/>
                <a:ea typeface="Open Sans" pitchFamily="34" charset="-122"/>
                <a:cs typeface="Open Sans" pitchFamily="34" charset="-120"/>
              </a:rPr>
              <a:t>, não necessariamente</a:t>
            </a:r>
            <a:endParaRPr lang="en-US" sz="942" dirty="0"/>
          </a:p>
        </p:txBody>
      </p:sp>
      <p:sp>
        <p:nvSpPr>
          <p:cNvPr id="35" name="Text 26"/>
          <p:cNvSpPr/>
          <p:nvPr/>
        </p:nvSpPr>
        <p:spPr>
          <a:xfrm>
            <a:off x="5990927" y="4529138"/>
            <a:ext cx="701873" cy="175022"/>
          </a:xfrm>
          <a:prstGeom prst="rect">
            <a:avLst/>
          </a:prstGeom>
          <a:noFill/>
          <a:ln/>
        </p:spPr>
        <p:txBody>
          <a:bodyPr wrap="none" lIns="0" tIns="0" rIns="0" bIns="0" rtlCol="0" anchor="t">
            <a:spAutoFit/>
          </a:bodyPr>
          <a:lstStyle/>
          <a:p>
            <a:pPr marL="0" indent="0" algn="ctr">
              <a:lnSpc>
                <a:spcPts val="1200"/>
              </a:lnSpc>
              <a:buNone/>
            </a:pPr>
            <a:r>
              <a:rPr lang="en-US" sz="885" b="1" dirty="0">
                <a:solidFill>
                  <a:srgbClr val="E6F1FF"/>
                </a:solidFill>
                <a:latin typeface="Open Sans" pitchFamily="34" charset="0"/>
                <a:ea typeface="Open Sans" pitchFamily="34" charset="-122"/>
                <a:cs typeface="Open Sans" pitchFamily="34" charset="-120"/>
              </a:rPr>
              <a:t>verdadeira</a:t>
            </a:r>
            <a:endParaRPr lang="en-US" sz="885" dirty="0"/>
          </a:p>
        </p:txBody>
      </p:sp>
      <p:sp>
        <p:nvSpPr>
          <p:cNvPr id="36" name="Text 27"/>
          <p:cNvSpPr/>
          <p:nvPr/>
        </p:nvSpPr>
        <p:spPr>
          <a:xfrm>
            <a:off x="6692801" y="4529138"/>
            <a:ext cx="30361" cy="175022"/>
          </a:xfrm>
          <a:prstGeom prst="rect">
            <a:avLst/>
          </a:prstGeom>
          <a:noFill/>
          <a:ln/>
        </p:spPr>
        <p:txBody>
          <a:bodyPr wrap="none" lIns="0" tIns="0" rIns="0" bIns="0" rtlCol="0" anchor="t">
            <a:spAutoFit/>
          </a:bodyPr>
          <a:lstStyle/>
          <a:p>
            <a:pPr marL="0" indent="0" algn="ctr">
              <a:lnSpc>
                <a:spcPts val="1200"/>
              </a:lnSpc>
              <a:buNone/>
            </a:pPr>
            <a:r>
              <a:rPr lang="en-US" sz="942" dirty="0">
                <a:solidFill>
                  <a:srgbClr val="E6F1FF"/>
                </a:solidFill>
                <a:latin typeface="Open Sans" pitchFamily="34" charset="0"/>
                <a:ea typeface="Open Sans" pitchFamily="34" charset="-122"/>
                <a:cs typeface="Open Sans" pitchFamily="34" charset="-120"/>
              </a:rPr>
              <a:t>.</a:t>
            </a:r>
            <a:endParaRPr lang="en-US" sz="942"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name="Slide 86">
    <p:spTree>
      <p:nvGrpSpPr>
        <p:cNvPr id="1" name=""/>
        <p:cNvGrpSpPr/>
        <p:nvPr/>
      </p:nvGrpSpPr>
      <p:grpSpPr>
        <a:xfrm>
          <a:off x="0" y="0"/>
          <a:ext cx="0" cy="0"/>
          <a:chOff x="0" y="0"/>
          <a:chExt cx="0" cy="0"/>
        </a:xfrm>
      </p:grpSpPr>
      <p:sp>
        <p:nvSpPr>
          <p:cNvPr id="3" name="Shape 0"/>
          <p:cNvSpPr/>
          <p:nvPr/>
        </p:nvSpPr>
        <p:spPr>
          <a:xfrm>
            <a:off x="428625" y="428625"/>
            <a:ext cx="8286750" cy="716161"/>
          </a:xfrm>
          <a:prstGeom prst="rect">
            <a:avLst/>
          </a:prstGeom>
          <a:solidFill>
            <a:srgbClr val="000000">
              <a:alpha val="0"/>
            </a:srgbClr>
          </a:solidFill>
          <a:ln/>
        </p:spPr>
        <p:txBody>
          <a:bodyPr/>
          <a:lstStyle/>
          <a:p>
            <a:endParaRPr lang="pt-BR"/>
          </a:p>
        </p:txBody>
      </p:sp>
      <p:sp>
        <p:nvSpPr>
          <p:cNvPr id="4" name="Shape 1"/>
          <p:cNvSpPr/>
          <p:nvPr/>
        </p:nvSpPr>
        <p:spPr>
          <a:xfrm>
            <a:off x="428625" y="428625"/>
            <a:ext cx="28575" cy="716161"/>
          </a:xfrm>
          <a:prstGeom prst="rect">
            <a:avLst/>
          </a:prstGeom>
          <a:solidFill>
            <a:srgbClr val="FF9F43"/>
          </a:solidFill>
          <a:ln/>
        </p:spPr>
        <p:txBody>
          <a:bodyPr/>
          <a:lstStyle/>
          <a:p>
            <a:endParaRPr lang="pt-BR"/>
          </a:p>
        </p:txBody>
      </p:sp>
      <p:sp>
        <p:nvSpPr>
          <p:cNvPr id="5" name="Text 2"/>
          <p:cNvSpPr/>
          <p:nvPr/>
        </p:nvSpPr>
        <p:spPr>
          <a:xfrm>
            <a:off x="571500" y="428625"/>
            <a:ext cx="8143875" cy="417909"/>
          </a:xfrm>
          <a:prstGeom prst="rect">
            <a:avLst/>
          </a:prstGeom>
          <a:noFill/>
          <a:ln/>
        </p:spPr>
        <p:txBody>
          <a:bodyPr wrap="none" lIns="0" tIns="0" rIns="0" bIns="0" rtlCol="0" anchor="t">
            <a:spAutoFit/>
          </a:bodyPr>
          <a:lstStyle/>
          <a:p>
            <a:pPr marL="0" indent="0" algn="l">
              <a:lnSpc>
                <a:spcPts val="3200"/>
              </a:lnSpc>
              <a:buNone/>
            </a:pPr>
            <a:r>
              <a:rPr lang="en-US" sz="2436" b="1" dirty="0">
                <a:solidFill>
                  <a:srgbClr val="E6F1FF"/>
                </a:solidFill>
                <a:latin typeface="Montserrat" pitchFamily="34" charset="0"/>
                <a:ea typeface="Montserrat" pitchFamily="34" charset="-122"/>
                <a:cs typeface="Montserrat" pitchFamily="34" charset="-120"/>
              </a:rPr>
              <a:t>SANEAMENTO DE BASE</a:t>
            </a:r>
            <a:endParaRPr lang="en-US" sz="2436" dirty="0"/>
          </a:p>
        </p:txBody>
      </p:sp>
      <p:sp>
        <p:nvSpPr>
          <p:cNvPr id="6" name="Text 3"/>
          <p:cNvSpPr/>
          <p:nvPr/>
        </p:nvSpPr>
        <p:spPr>
          <a:xfrm>
            <a:off x="571500" y="917972"/>
            <a:ext cx="8143875" cy="226814"/>
          </a:xfrm>
          <a:prstGeom prst="rect">
            <a:avLst/>
          </a:prstGeom>
          <a:noFill/>
          <a:ln/>
        </p:spPr>
        <p:txBody>
          <a:bodyPr wrap="none" lIns="0" tIns="0" rIns="0" bIns="0" rtlCol="0" anchor="t">
            <a:spAutoFit/>
          </a:bodyPr>
          <a:lstStyle/>
          <a:p>
            <a:pPr marL="0" indent="0" algn="l">
              <a:lnSpc>
                <a:spcPts val="1600"/>
              </a:lnSpc>
              <a:buNone/>
            </a:pPr>
            <a:r>
              <a:rPr lang="en-US" sz="1269" dirty="0">
                <a:solidFill>
                  <a:srgbClr val="FF9F43"/>
                </a:solidFill>
                <a:latin typeface="Roboto Mono" pitchFamily="34" charset="0"/>
                <a:ea typeface="Roboto Mono" pitchFamily="34" charset="-122"/>
                <a:cs typeface="Roboto Mono" pitchFamily="34" charset="-120"/>
              </a:rPr>
              <a:t>Preparando o Terreno para a IA</a:t>
            </a:r>
            <a:endParaRPr lang="en-US" sz="1269" dirty="0"/>
          </a:p>
        </p:txBody>
      </p:sp>
      <p:sp>
        <p:nvSpPr>
          <p:cNvPr id="7" name="Shape 4"/>
          <p:cNvSpPr/>
          <p:nvPr/>
        </p:nvSpPr>
        <p:spPr>
          <a:xfrm>
            <a:off x="428625" y="1430536"/>
            <a:ext cx="3643313" cy="2680692"/>
          </a:xfrm>
          <a:prstGeom prst="rect">
            <a:avLst/>
          </a:prstGeom>
          <a:solidFill>
            <a:srgbClr val="FFFFFF">
              <a:alpha val="3000"/>
            </a:srgbClr>
          </a:solidFill>
          <a:ln w="9144">
            <a:solidFill>
              <a:srgbClr val="FF6384">
                <a:alpha val="30000"/>
              </a:srgbClr>
            </a:solidFill>
            <a:prstDash val="solid"/>
          </a:ln>
        </p:spPr>
        <p:txBody>
          <a:bodyPr/>
          <a:lstStyle/>
          <a:p>
            <a:endParaRPr lang="pt-BR"/>
          </a:p>
        </p:txBody>
      </p:sp>
      <p:pic>
        <p:nvPicPr>
          <p:cNvPr id="8" name="Image 1" descr="preencoded.png"/>
          <p:cNvPicPr>
            <a:picLocks noChangeAspect="1"/>
          </p:cNvPicPr>
          <p:nvPr/>
        </p:nvPicPr>
        <p:blipFill>
          <a:blip r:embed="rId3"/>
          <a:stretch>
            <a:fillRect/>
          </a:stretch>
        </p:blipFill>
        <p:spPr>
          <a:xfrm>
            <a:off x="1772543" y="1587698"/>
            <a:ext cx="112514" cy="128588"/>
          </a:xfrm>
          <a:prstGeom prst="rect">
            <a:avLst/>
          </a:prstGeom>
        </p:spPr>
      </p:pic>
      <p:sp>
        <p:nvSpPr>
          <p:cNvPr id="9" name="Text 5"/>
          <p:cNvSpPr/>
          <p:nvPr/>
        </p:nvSpPr>
        <p:spPr>
          <a:xfrm>
            <a:off x="1956495" y="1573411"/>
            <a:ext cx="764381" cy="157163"/>
          </a:xfrm>
          <a:prstGeom prst="rect">
            <a:avLst/>
          </a:prstGeom>
          <a:noFill/>
          <a:ln/>
        </p:spPr>
        <p:txBody>
          <a:bodyPr wrap="none" lIns="0" tIns="0" rIns="0" bIns="0" rtlCol="0" anchor="t">
            <a:spAutoFit/>
          </a:bodyPr>
          <a:lstStyle/>
          <a:p>
            <a:pPr marL="0" indent="0" algn="l">
              <a:lnSpc>
                <a:spcPts val="1200"/>
              </a:lnSpc>
              <a:buNone/>
            </a:pPr>
            <a:r>
              <a:rPr lang="en-US" sz="885" b="1" dirty="0">
                <a:solidFill>
                  <a:srgbClr val="FF6384"/>
                </a:solidFill>
                <a:latin typeface="Montserrat" pitchFamily="34" charset="0"/>
                <a:ea typeface="Montserrat" pitchFamily="34" charset="-122"/>
                <a:cs typeface="Montserrat" pitchFamily="34" charset="-120"/>
              </a:rPr>
              <a:t>BASE SUJA</a:t>
            </a:r>
            <a:endParaRPr lang="en-US" sz="885" dirty="0"/>
          </a:p>
        </p:txBody>
      </p:sp>
      <p:sp>
        <p:nvSpPr>
          <p:cNvPr id="10" name="Shape 6"/>
          <p:cNvSpPr/>
          <p:nvPr/>
        </p:nvSpPr>
        <p:spPr>
          <a:xfrm>
            <a:off x="571500" y="1837730"/>
            <a:ext cx="1258221" cy="258961"/>
          </a:xfrm>
          <a:prstGeom prst="rect">
            <a:avLst/>
          </a:prstGeom>
          <a:solidFill>
            <a:srgbClr val="000000">
              <a:alpha val="30000"/>
            </a:srgbClr>
          </a:solidFill>
          <a:ln/>
        </p:spPr>
        <p:txBody>
          <a:bodyPr/>
          <a:lstStyle/>
          <a:p>
            <a:endParaRPr lang="pt-BR"/>
          </a:p>
        </p:txBody>
      </p:sp>
      <p:sp>
        <p:nvSpPr>
          <p:cNvPr id="11" name="Shape 7"/>
          <p:cNvSpPr/>
          <p:nvPr/>
        </p:nvSpPr>
        <p:spPr>
          <a:xfrm>
            <a:off x="571500" y="2089547"/>
            <a:ext cx="1258221" cy="7144"/>
          </a:xfrm>
          <a:prstGeom prst="rect">
            <a:avLst/>
          </a:prstGeom>
          <a:solidFill>
            <a:srgbClr val="FFFFFF"/>
          </a:solidFill>
          <a:ln/>
        </p:spPr>
        <p:txBody>
          <a:bodyPr/>
          <a:lstStyle/>
          <a:p>
            <a:endParaRPr lang="pt-BR"/>
          </a:p>
        </p:txBody>
      </p:sp>
      <p:sp>
        <p:nvSpPr>
          <p:cNvPr id="12" name="Text 8"/>
          <p:cNvSpPr/>
          <p:nvPr/>
        </p:nvSpPr>
        <p:spPr>
          <a:xfrm>
            <a:off x="571500" y="1837730"/>
            <a:ext cx="1258221" cy="258961"/>
          </a:xfrm>
          <a:prstGeom prst="rect">
            <a:avLst/>
          </a:prstGeom>
          <a:noFill/>
          <a:ln/>
        </p:spPr>
        <p:txBody>
          <a:bodyPr wrap="square" lIns="85090" tIns="85090" rIns="85090" bIns="85090" rtlCol="0" anchor="ctr">
            <a:spAutoFit/>
          </a:bodyPr>
          <a:lstStyle/>
          <a:p>
            <a:pPr marL="0" indent="0" algn="l">
              <a:lnSpc>
                <a:spcPts val="800"/>
              </a:lnSpc>
              <a:buNone/>
            </a:pPr>
            <a:r>
              <a:rPr lang="en-US" sz="584" b="1" dirty="0">
                <a:solidFill>
                  <a:srgbClr val="A8B2D1"/>
                </a:solidFill>
                <a:latin typeface="Roboto Mono" pitchFamily="34" charset="0"/>
                <a:ea typeface="Roboto Mono" pitchFamily="34" charset="-122"/>
                <a:cs typeface="Roboto Mono" pitchFamily="34" charset="-120"/>
              </a:rPr>
              <a:t>Nome</a:t>
            </a:r>
            <a:endParaRPr lang="en-US" sz="584" dirty="0"/>
          </a:p>
        </p:txBody>
      </p:sp>
      <p:sp>
        <p:nvSpPr>
          <p:cNvPr id="13" name="Shape 9"/>
          <p:cNvSpPr/>
          <p:nvPr/>
        </p:nvSpPr>
        <p:spPr>
          <a:xfrm>
            <a:off x="1829721" y="1837730"/>
            <a:ext cx="1258221" cy="258961"/>
          </a:xfrm>
          <a:prstGeom prst="rect">
            <a:avLst/>
          </a:prstGeom>
          <a:solidFill>
            <a:srgbClr val="000000">
              <a:alpha val="30000"/>
            </a:srgbClr>
          </a:solidFill>
          <a:ln/>
        </p:spPr>
        <p:txBody>
          <a:bodyPr/>
          <a:lstStyle/>
          <a:p>
            <a:endParaRPr lang="pt-BR"/>
          </a:p>
        </p:txBody>
      </p:sp>
      <p:sp>
        <p:nvSpPr>
          <p:cNvPr id="14" name="Shape 10"/>
          <p:cNvSpPr/>
          <p:nvPr/>
        </p:nvSpPr>
        <p:spPr>
          <a:xfrm>
            <a:off x="1829721" y="2089547"/>
            <a:ext cx="1258221" cy="7144"/>
          </a:xfrm>
          <a:prstGeom prst="rect">
            <a:avLst/>
          </a:prstGeom>
          <a:solidFill>
            <a:srgbClr val="FFFFFF"/>
          </a:solidFill>
          <a:ln/>
        </p:spPr>
        <p:txBody>
          <a:bodyPr/>
          <a:lstStyle/>
          <a:p>
            <a:endParaRPr lang="pt-BR"/>
          </a:p>
        </p:txBody>
      </p:sp>
      <p:sp>
        <p:nvSpPr>
          <p:cNvPr id="15" name="Text 11"/>
          <p:cNvSpPr/>
          <p:nvPr/>
        </p:nvSpPr>
        <p:spPr>
          <a:xfrm>
            <a:off x="1829721" y="1837730"/>
            <a:ext cx="1258221" cy="258961"/>
          </a:xfrm>
          <a:prstGeom prst="rect">
            <a:avLst/>
          </a:prstGeom>
          <a:noFill/>
          <a:ln/>
        </p:spPr>
        <p:txBody>
          <a:bodyPr wrap="square" lIns="85090" tIns="85090" rIns="85090" bIns="85090" rtlCol="0" anchor="ctr">
            <a:spAutoFit/>
          </a:bodyPr>
          <a:lstStyle/>
          <a:p>
            <a:pPr marL="0" indent="0" algn="l">
              <a:lnSpc>
                <a:spcPts val="800"/>
              </a:lnSpc>
              <a:buNone/>
            </a:pPr>
            <a:r>
              <a:rPr lang="en-US" sz="584" b="1" dirty="0">
                <a:solidFill>
                  <a:srgbClr val="A8B2D1"/>
                </a:solidFill>
                <a:latin typeface="Roboto Mono" pitchFamily="34" charset="0"/>
                <a:ea typeface="Roboto Mono" pitchFamily="34" charset="-122"/>
                <a:cs typeface="Roboto Mono" pitchFamily="34" charset="-120"/>
              </a:rPr>
              <a:t>CNPJ/CPF</a:t>
            </a:r>
            <a:endParaRPr lang="en-US" sz="584" dirty="0"/>
          </a:p>
        </p:txBody>
      </p:sp>
      <p:sp>
        <p:nvSpPr>
          <p:cNvPr id="16" name="Shape 12"/>
          <p:cNvSpPr/>
          <p:nvPr/>
        </p:nvSpPr>
        <p:spPr>
          <a:xfrm>
            <a:off x="3087942" y="1837730"/>
            <a:ext cx="833977" cy="258961"/>
          </a:xfrm>
          <a:prstGeom prst="rect">
            <a:avLst/>
          </a:prstGeom>
          <a:solidFill>
            <a:srgbClr val="000000">
              <a:alpha val="30000"/>
            </a:srgbClr>
          </a:solidFill>
          <a:ln/>
        </p:spPr>
        <p:txBody>
          <a:bodyPr/>
          <a:lstStyle/>
          <a:p>
            <a:endParaRPr lang="pt-BR"/>
          </a:p>
        </p:txBody>
      </p:sp>
      <p:sp>
        <p:nvSpPr>
          <p:cNvPr id="17" name="Shape 13"/>
          <p:cNvSpPr/>
          <p:nvPr/>
        </p:nvSpPr>
        <p:spPr>
          <a:xfrm>
            <a:off x="3087942" y="2089547"/>
            <a:ext cx="833977" cy="7144"/>
          </a:xfrm>
          <a:prstGeom prst="rect">
            <a:avLst/>
          </a:prstGeom>
          <a:solidFill>
            <a:srgbClr val="FFFFFF"/>
          </a:solidFill>
          <a:ln/>
        </p:spPr>
        <p:txBody>
          <a:bodyPr/>
          <a:lstStyle/>
          <a:p>
            <a:endParaRPr lang="pt-BR"/>
          </a:p>
        </p:txBody>
      </p:sp>
      <p:sp>
        <p:nvSpPr>
          <p:cNvPr id="18" name="Text 14"/>
          <p:cNvSpPr/>
          <p:nvPr/>
        </p:nvSpPr>
        <p:spPr>
          <a:xfrm>
            <a:off x="3087942" y="1837730"/>
            <a:ext cx="833977" cy="258961"/>
          </a:xfrm>
          <a:prstGeom prst="rect">
            <a:avLst/>
          </a:prstGeom>
          <a:noFill/>
          <a:ln/>
        </p:spPr>
        <p:txBody>
          <a:bodyPr wrap="square" lIns="85090" tIns="85090" rIns="85090" bIns="85090" rtlCol="0" anchor="ctr">
            <a:spAutoFit/>
          </a:bodyPr>
          <a:lstStyle/>
          <a:p>
            <a:pPr marL="0" indent="0" algn="l">
              <a:lnSpc>
                <a:spcPts val="800"/>
              </a:lnSpc>
              <a:buNone/>
            </a:pPr>
            <a:r>
              <a:rPr lang="en-US" sz="584" b="1" dirty="0">
                <a:solidFill>
                  <a:srgbClr val="A8B2D1"/>
                </a:solidFill>
                <a:latin typeface="Roboto Mono" pitchFamily="34" charset="0"/>
                <a:ea typeface="Roboto Mono" pitchFamily="34" charset="-122"/>
                <a:cs typeface="Roboto Mono" pitchFamily="34" charset="-120"/>
              </a:rPr>
              <a:t>Valor</a:t>
            </a:r>
            <a:endParaRPr lang="en-US" sz="584" dirty="0"/>
          </a:p>
        </p:txBody>
      </p:sp>
      <p:sp>
        <p:nvSpPr>
          <p:cNvPr id="19" name="Text 15"/>
          <p:cNvSpPr/>
          <p:nvPr/>
        </p:nvSpPr>
        <p:spPr>
          <a:xfrm>
            <a:off x="571500" y="2093119"/>
            <a:ext cx="1258221" cy="258961"/>
          </a:xfrm>
          <a:prstGeom prst="rect">
            <a:avLst/>
          </a:prstGeom>
          <a:noFill/>
          <a:ln/>
        </p:spPr>
        <p:txBody>
          <a:bodyPr wrap="square" lIns="85090" tIns="85090" rIns="85090" bIns="85090" rtlCol="0" anchor="ctr">
            <a:spAutoFit/>
          </a:bodyPr>
          <a:lstStyle/>
          <a:p>
            <a:pPr marL="0" indent="0" algn="l">
              <a:lnSpc>
                <a:spcPts val="800"/>
              </a:lnSpc>
              <a:buNone/>
            </a:pPr>
            <a:r>
              <a:rPr lang="en-US" sz="621" dirty="0">
                <a:solidFill>
                  <a:srgbClr val="E6F1FF"/>
                </a:solidFill>
                <a:latin typeface="Roboto Mono" pitchFamily="34" charset="0"/>
                <a:ea typeface="Roboto Mono" pitchFamily="34" charset="-122"/>
                <a:cs typeface="Roboto Mono" pitchFamily="34" charset="-120"/>
              </a:rPr>
              <a:t>Silva &amp; Souza</a:t>
            </a:r>
            <a:endParaRPr lang="en-US" sz="621" dirty="0"/>
          </a:p>
        </p:txBody>
      </p:sp>
      <p:sp>
        <p:nvSpPr>
          <p:cNvPr id="20" name="Shape 16"/>
          <p:cNvSpPr/>
          <p:nvPr/>
        </p:nvSpPr>
        <p:spPr>
          <a:xfrm>
            <a:off x="1829721" y="2093119"/>
            <a:ext cx="1258221" cy="258961"/>
          </a:xfrm>
          <a:prstGeom prst="rect">
            <a:avLst/>
          </a:prstGeom>
          <a:solidFill>
            <a:srgbClr val="FF6384">
              <a:alpha val="20000"/>
            </a:srgbClr>
          </a:solidFill>
          <a:ln/>
        </p:spPr>
        <p:txBody>
          <a:bodyPr/>
          <a:lstStyle/>
          <a:p>
            <a:endParaRPr lang="pt-BR"/>
          </a:p>
        </p:txBody>
      </p:sp>
      <p:sp>
        <p:nvSpPr>
          <p:cNvPr id="21" name="Shape 17"/>
          <p:cNvSpPr/>
          <p:nvPr/>
        </p:nvSpPr>
        <p:spPr>
          <a:xfrm>
            <a:off x="1829721" y="2344936"/>
            <a:ext cx="1258221" cy="7144"/>
          </a:xfrm>
          <a:prstGeom prst="rect">
            <a:avLst/>
          </a:prstGeom>
          <a:solidFill>
            <a:srgbClr val="FFFFFF"/>
          </a:solidFill>
          <a:ln/>
        </p:spPr>
        <p:txBody>
          <a:bodyPr/>
          <a:lstStyle/>
          <a:p>
            <a:endParaRPr lang="pt-BR"/>
          </a:p>
        </p:txBody>
      </p:sp>
      <p:sp>
        <p:nvSpPr>
          <p:cNvPr id="22" name="Text 18"/>
          <p:cNvSpPr/>
          <p:nvPr/>
        </p:nvSpPr>
        <p:spPr>
          <a:xfrm>
            <a:off x="1829721" y="2093119"/>
            <a:ext cx="1258221" cy="258961"/>
          </a:xfrm>
          <a:prstGeom prst="rect">
            <a:avLst/>
          </a:prstGeom>
          <a:noFill/>
          <a:ln/>
        </p:spPr>
        <p:txBody>
          <a:bodyPr wrap="square" lIns="85090" tIns="85090" rIns="85090" bIns="85090" rtlCol="0" anchor="ctr">
            <a:spAutoFit/>
          </a:bodyPr>
          <a:lstStyle/>
          <a:p>
            <a:pPr marL="0" indent="0" algn="l">
              <a:lnSpc>
                <a:spcPts val="800"/>
              </a:lnSpc>
              <a:buNone/>
            </a:pPr>
            <a:r>
              <a:rPr lang="en-US" sz="584" b="1" dirty="0">
                <a:solidFill>
                  <a:srgbClr val="FF6384"/>
                </a:solidFill>
                <a:latin typeface="Roboto Mono" pitchFamily="34" charset="0"/>
                <a:ea typeface="Roboto Mono" pitchFamily="34" charset="-122"/>
                <a:cs typeface="Roboto Mono" pitchFamily="34" charset="-120"/>
              </a:rPr>
              <a:t>12345678000199</a:t>
            </a:r>
            <a:endParaRPr lang="en-US" sz="584" dirty="0"/>
          </a:p>
        </p:txBody>
      </p:sp>
      <p:sp>
        <p:nvSpPr>
          <p:cNvPr id="23" name="Text 19"/>
          <p:cNvSpPr/>
          <p:nvPr/>
        </p:nvSpPr>
        <p:spPr>
          <a:xfrm>
            <a:off x="3087942" y="2093119"/>
            <a:ext cx="833977" cy="258961"/>
          </a:xfrm>
          <a:prstGeom prst="rect">
            <a:avLst/>
          </a:prstGeom>
          <a:noFill/>
          <a:ln/>
        </p:spPr>
        <p:txBody>
          <a:bodyPr wrap="square" lIns="85090" tIns="85090" rIns="85090" bIns="85090" rtlCol="0" anchor="ctr">
            <a:spAutoFit/>
          </a:bodyPr>
          <a:lstStyle/>
          <a:p>
            <a:pPr marL="0" indent="0" algn="l">
              <a:lnSpc>
                <a:spcPts val="800"/>
              </a:lnSpc>
              <a:buNone/>
            </a:pPr>
            <a:r>
              <a:rPr lang="en-US" sz="621" dirty="0">
                <a:solidFill>
                  <a:srgbClr val="E6F1FF"/>
                </a:solidFill>
                <a:latin typeface="Roboto Mono" pitchFamily="34" charset="0"/>
                <a:ea typeface="Roboto Mono" pitchFamily="34" charset="-122"/>
                <a:cs typeface="Roboto Mono" pitchFamily="34" charset="-120"/>
              </a:rPr>
              <a:t>R$ 1.000,00</a:t>
            </a:r>
            <a:endParaRPr lang="en-US" sz="621" dirty="0"/>
          </a:p>
        </p:txBody>
      </p:sp>
      <p:sp>
        <p:nvSpPr>
          <p:cNvPr id="24" name="Text 20"/>
          <p:cNvSpPr/>
          <p:nvPr/>
        </p:nvSpPr>
        <p:spPr>
          <a:xfrm>
            <a:off x="571500" y="2352080"/>
            <a:ext cx="1258221" cy="262533"/>
          </a:xfrm>
          <a:prstGeom prst="rect">
            <a:avLst/>
          </a:prstGeom>
          <a:noFill/>
          <a:ln/>
        </p:spPr>
        <p:txBody>
          <a:bodyPr wrap="square" lIns="85090" tIns="85090" rIns="85090" bIns="85090" rtlCol="0" anchor="ctr">
            <a:spAutoFit/>
          </a:bodyPr>
          <a:lstStyle/>
          <a:p>
            <a:pPr marL="0" indent="0" algn="l">
              <a:lnSpc>
                <a:spcPts val="800"/>
              </a:lnSpc>
              <a:buNone/>
            </a:pPr>
            <a:r>
              <a:rPr lang="en-US" sz="621" dirty="0">
                <a:solidFill>
                  <a:srgbClr val="E6F1FF"/>
                </a:solidFill>
                <a:latin typeface="Roboto Mono" pitchFamily="34" charset="0"/>
                <a:ea typeface="Roboto Mono" pitchFamily="34" charset="-122"/>
                <a:cs typeface="Roboto Mono" pitchFamily="34" charset="-120"/>
              </a:rPr>
              <a:t>SILVA E SOUZA LTDA</a:t>
            </a:r>
            <a:endParaRPr lang="en-US" sz="621" dirty="0"/>
          </a:p>
        </p:txBody>
      </p:sp>
      <p:sp>
        <p:nvSpPr>
          <p:cNvPr id="25" name="Shape 21"/>
          <p:cNvSpPr/>
          <p:nvPr/>
        </p:nvSpPr>
        <p:spPr>
          <a:xfrm>
            <a:off x="1829721" y="2352080"/>
            <a:ext cx="1258221" cy="262533"/>
          </a:xfrm>
          <a:prstGeom prst="rect">
            <a:avLst/>
          </a:prstGeom>
          <a:solidFill>
            <a:srgbClr val="FF6384">
              <a:alpha val="20000"/>
            </a:srgbClr>
          </a:solidFill>
          <a:ln/>
        </p:spPr>
        <p:txBody>
          <a:bodyPr/>
          <a:lstStyle/>
          <a:p>
            <a:endParaRPr lang="pt-BR"/>
          </a:p>
        </p:txBody>
      </p:sp>
      <p:sp>
        <p:nvSpPr>
          <p:cNvPr id="26" name="Shape 22"/>
          <p:cNvSpPr/>
          <p:nvPr/>
        </p:nvSpPr>
        <p:spPr>
          <a:xfrm>
            <a:off x="1829721" y="2607469"/>
            <a:ext cx="1258221" cy="7144"/>
          </a:xfrm>
          <a:prstGeom prst="rect">
            <a:avLst/>
          </a:prstGeom>
          <a:solidFill>
            <a:srgbClr val="FFFFFF"/>
          </a:solidFill>
          <a:ln/>
        </p:spPr>
        <p:txBody>
          <a:bodyPr/>
          <a:lstStyle/>
          <a:p>
            <a:endParaRPr lang="pt-BR"/>
          </a:p>
        </p:txBody>
      </p:sp>
      <p:sp>
        <p:nvSpPr>
          <p:cNvPr id="27" name="Text 23"/>
          <p:cNvSpPr/>
          <p:nvPr/>
        </p:nvSpPr>
        <p:spPr>
          <a:xfrm>
            <a:off x="1829721" y="2352080"/>
            <a:ext cx="1258221" cy="262533"/>
          </a:xfrm>
          <a:prstGeom prst="rect">
            <a:avLst/>
          </a:prstGeom>
          <a:noFill/>
          <a:ln/>
        </p:spPr>
        <p:txBody>
          <a:bodyPr wrap="square" lIns="85090" tIns="85090" rIns="85090" bIns="85090" rtlCol="0" anchor="ctr">
            <a:spAutoFit/>
          </a:bodyPr>
          <a:lstStyle/>
          <a:p>
            <a:pPr marL="0" indent="0" algn="l">
              <a:lnSpc>
                <a:spcPts val="800"/>
              </a:lnSpc>
              <a:buNone/>
            </a:pPr>
            <a:r>
              <a:rPr lang="en-US" sz="584" b="1" dirty="0">
                <a:solidFill>
                  <a:srgbClr val="FF6384"/>
                </a:solidFill>
                <a:latin typeface="Roboto Mono" pitchFamily="34" charset="0"/>
                <a:ea typeface="Roboto Mono" pitchFamily="34" charset="-122"/>
                <a:cs typeface="Roboto Mono" pitchFamily="34" charset="-120"/>
              </a:rPr>
              <a:t>12.345.678/0001-99</a:t>
            </a:r>
            <a:endParaRPr lang="en-US" sz="584" dirty="0"/>
          </a:p>
        </p:txBody>
      </p:sp>
      <p:sp>
        <p:nvSpPr>
          <p:cNvPr id="28" name="Text 24"/>
          <p:cNvSpPr/>
          <p:nvPr/>
        </p:nvSpPr>
        <p:spPr>
          <a:xfrm>
            <a:off x="3087942" y="2352080"/>
            <a:ext cx="833977" cy="262533"/>
          </a:xfrm>
          <a:prstGeom prst="rect">
            <a:avLst/>
          </a:prstGeom>
          <a:noFill/>
          <a:ln/>
        </p:spPr>
        <p:txBody>
          <a:bodyPr wrap="square" lIns="85090" tIns="85090" rIns="85090" bIns="85090" rtlCol="0" anchor="ctr">
            <a:spAutoFit/>
          </a:bodyPr>
          <a:lstStyle/>
          <a:p>
            <a:pPr marL="0" indent="0" algn="l">
              <a:lnSpc>
                <a:spcPts val="800"/>
              </a:lnSpc>
              <a:buNone/>
            </a:pPr>
            <a:r>
              <a:rPr lang="en-US" sz="621" dirty="0">
                <a:solidFill>
                  <a:srgbClr val="E6F1FF"/>
                </a:solidFill>
                <a:latin typeface="Roboto Mono" pitchFamily="34" charset="0"/>
                <a:ea typeface="Roboto Mono" pitchFamily="34" charset="-122"/>
                <a:cs typeface="Roboto Mono" pitchFamily="34" charset="-120"/>
              </a:rPr>
              <a:t>1000.00</a:t>
            </a:r>
            <a:endParaRPr lang="en-US" sz="621" dirty="0"/>
          </a:p>
        </p:txBody>
      </p:sp>
      <p:sp>
        <p:nvSpPr>
          <p:cNvPr id="29" name="Text 25"/>
          <p:cNvSpPr/>
          <p:nvPr/>
        </p:nvSpPr>
        <p:spPr>
          <a:xfrm>
            <a:off x="571500" y="2614613"/>
            <a:ext cx="1258221" cy="262533"/>
          </a:xfrm>
          <a:prstGeom prst="rect">
            <a:avLst/>
          </a:prstGeom>
          <a:noFill/>
          <a:ln/>
        </p:spPr>
        <p:txBody>
          <a:bodyPr wrap="square" lIns="85090" tIns="85090" rIns="85090" bIns="85090" rtlCol="0" anchor="ctr">
            <a:spAutoFit/>
          </a:bodyPr>
          <a:lstStyle/>
          <a:p>
            <a:pPr marL="0" indent="0" algn="l">
              <a:lnSpc>
                <a:spcPts val="800"/>
              </a:lnSpc>
              <a:buNone/>
            </a:pPr>
            <a:r>
              <a:rPr lang="en-US" sz="621" dirty="0">
                <a:solidFill>
                  <a:srgbClr val="E6F1FF"/>
                </a:solidFill>
                <a:latin typeface="Roboto Mono" pitchFamily="34" charset="0"/>
                <a:ea typeface="Roboto Mono" pitchFamily="34" charset="-122"/>
                <a:cs typeface="Roboto Mono" pitchFamily="34" charset="-120"/>
              </a:rPr>
              <a:t>João da Silva</a:t>
            </a:r>
            <a:endParaRPr lang="en-US" sz="621" dirty="0"/>
          </a:p>
        </p:txBody>
      </p:sp>
      <p:sp>
        <p:nvSpPr>
          <p:cNvPr id="30" name="Text 26"/>
          <p:cNvSpPr/>
          <p:nvPr/>
        </p:nvSpPr>
        <p:spPr>
          <a:xfrm>
            <a:off x="1829721" y="2614613"/>
            <a:ext cx="1258221" cy="262533"/>
          </a:xfrm>
          <a:prstGeom prst="rect">
            <a:avLst/>
          </a:prstGeom>
          <a:noFill/>
          <a:ln/>
        </p:spPr>
        <p:txBody>
          <a:bodyPr wrap="square" lIns="85090" tIns="85090" rIns="85090" bIns="85090" rtlCol="0" anchor="ctr">
            <a:spAutoFit/>
          </a:bodyPr>
          <a:lstStyle/>
          <a:p>
            <a:pPr marL="0" indent="0" algn="l">
              <a:lnSpc>
                <a:spcPts val="800"/>
              </a:lnSpc>
              <a:buNone/>
            </a:pPr>
            <a:r>
              <a:rPr lang="en-US" sz="621" dirty="0">
                <a:solidFill>
                  <a:srgbClr val="E6F1FF"/>
                </a:solidFill>
                <a:latin typeface="Roboto Mono" pitchFamily="34" charset="0"/>
                <a:ea typeface="Roboto Mono" pitchFamily="34" charset="-122"/>
                <a:cs typeface="Roboto Mono" pitchFamily="34" charset="-120"/>
              </a:rPr>
              <a:t>111.222.333-44</a:t>
            </a:r>
            <a:endParaRPr lang="en-US" sz="621" dirty="0"/>
          </a:p>
        </p:txBody>
      </p:sp>
      <p:sp>
        <p:nvSpPr>
          <p:cNvPr id="31" name="Shape 27"/>
          <p:cNvSpPr/>
          <p:nvPr/>
        </p:nvSpPr>
        <p:spPr>
          <a:xfrm>
            <a:off x="3087942" y="2614613"/>
            <a:ext cx="833977" cy="262533"/>
          </a:xfrm>
          <a:prstGeom prst="rect">
            <a:avLst/>
          </a:prstGeom>
          <a:solidFill>
            <a:srgbClr val="FFCE56">
              <a:alpha val="20000"/>
            </a:srgbClr>
          </a:solidFill>
          <a:ln/>
        </p:spPr>
        <p:txBody>
          <a:bodyPr/>
          <a:lstStyle/>
          <a:p>
            <a:endParaRPr lang="pt-BR"/>
          </a:p>
        </p:txBody>
      </p:sp>
      <p:sp>
        <p:nvSpPr>
          <p:cNvPr id="32" name="Shape 28"/>
          <p:cNvSpPr/>
          <p:nvPr/>
        </p:nvSpPr>
        <p:spPr>
          <a:xfrm>
            <a:off x="3087942" y="2870002"/>
            <a:ext cx="833977" cy="7144"/>
          </a:xfrm>
          <a:prstGeom prst="rect">
            <a:avLst/>
          </a:prstGeom>
          <a:solidFill>
            <a:srgbClr val="FFFFFF"/>
          </a:solidFill>
          <a:ln/>
        </p:spPr>
        <p:txBody>
          <a:bodyPr/>
          <a:lstStyle/>
          <a:p>
            <a:endParaRPr lang="pt-BR"/>
          </a:p>
        </p:txBody>
      </p:sp>
      <p:sp>
        <p:nvSpPr>
          <p:cNvPr id="33" name="Text 29"/>
          <p:cNvSpPr/>
          <p:nvPr/>
        </p:nvSpPr>
        <p:spPr>
          <a:xfrm>
            <a:off x="3087942" y="2614613"/>
            <a:ext cx="833977" cy="262533"/>
          </a:xfrm>
          <a:prstGeom prst="rect">
            <a:avLst/>
          </a:prstGeom>
          <a:noFill/>
          <a:ln/>
        </p:spPr>
        <p:txBody>
          <a:bodyPr wrap="square" lIns="85090" tIns="85090" rIns="85090" bIns="85090" rtlCol="0" anchor="ctr">
            <a:spAutoFit/>
          </a:bodyPr>
          <a:lstStyle/>
          <a:p>
            <a:pPr marL="0" indent="0" algn="l">
              <a:lnSpc>
                <a:spcPts val="800"/>
              </a:lnSpc>
              <a:buNone/>
            </a:pPr>
            <a:r>
              <a:rPr lang="en-US" sz="621" i="1" dirty="0">
                <a:solidFill>
                  <a:srgbClr val="FFCE56"/>
                </a:solidFill>
                <a:latin typeface="Roboto Mono" pitchFamily="34" charset="0"/>
                <a:ea typeface="Roboto Mono" pitchFamily="34" charset="-122"/>
                <a:cs typeface="Roboto Mono" pitchFamily="34" charset="-120"/>
              </a:rPr>
              <a:t>NULL</a:t>
            </a:r>
            <a:endParaRPr lang="en-US" sz="621" dirty="0"/>
          </a:p>
        </p:txBody>
      </p:sp>
      <p:sp>
        <p:nvSpPr>
          <p:cNvPr id="34" name="Shape 30"/>
          <p:cNvSpPr/>
          <p:nvPr/>
        </p:nvSpPr>
        <p:spPr>
          <a:xfrm>
            <a:off x="571500" y="2877145"/>
            <a:ext cx="1258221" cy="262533"/>
          </a:xfrm>
          <a:prstGeom prst="rect">
            <a:avLst/>
          </a:prstGeom>
          <a:solidFill>
            <a:srgbClr val="FF6384">
              <a:alpha val="20000"/>
            </a:srgbClr>
          </a:solidFill>
          <a:ln/>
        </p:spPr>
        <p:txBody>
          <a:bodyPr/>
          <a:lstStyle/>
          <a:p>
            <a:endParaRPr lang="pt-BR"/>
          </a:p>
        </p:txBody>
      </p:sp>
      <p:sp>
        <p:nvSpPr>
          <p:cNvPr id="35" name="Shape 31"/>
          <p:cNvSpPr/>
          <p:nvPr/>
        </p:nvSpPr>
        <p:spPr>
          <a:xfrm>
            <a:off x="571500" y="3132534"/>
            <a:ext cx="1258221" cy="7144"/>
          </a:xfrm>
          <a:prstGeom prst="rect">
            <a:avLst/>
          </a:prstGeom>
          <a:solidFill>
            <a:srgbClr val="FFFFFF"/>
          </a:solidFill>
          <a:ln/>
        </p:spPr>
        <p:txBody>
          <a:bodyPr/>
          <a:lstStyle/>
          <a:p>
            <a:endParaRPr lang="pt-BR"/>
          </a:p>
        </p:txBody>
      </p:sp>
      <p:sp>
        <p:nvSpPr>
          <p:cNvPr id="36" name="Text 32"/>
          <p:cNvSpPr/>
          <p:nvPr/>
        </p:nvSpPr>
        <p:spPr>
          <a:xfrm>
            <a:off x="571500" y="2877145"/>
            <a:ext cx="1258221" cy="262533"/>
          </a:xfrm>
          <a:prstGeom prst="rect">
            <a:avLst/>
          </a:prstGeom>
          <a:noFill/>
          <a:ln/>
        </p:spPr>
        <p:txBody>
          <a:bodyPr wrap="square" lIns="85090" tIns="85090" rIns="85090" bIns="85090" rtlCol="0" anchor="ctr">
            <a:spAutoFit/>
          </a:bodyPr>
          <a:lstStyle/>
          <a:p>
            <a:pPr marL="0" indent="0" algn="l">
              <a:lnSpc>
                <a:spcPts val="800"/>
              </a:lnSpc>
              <a:buNone/>
            </a:pPr>
            <a:r>
              <a:rPr lang="en-US" sz="584" b="1" dirty="0">
                <a:solidFill>
                  <a:srgbClr val="FF6384"/>
                </a:solidFill>
                <a:latin typeface="Roboto Mono" pitchFamily="34" charset="0"/>
                <a:ea typeface="Roboto Mono" pitchFamily="34" charset="-122"/>
                <a:cs typeface="Roboto Mono" pitchFamily="34" charset="-120"/>
              </a:rPr>
              <a:t>Dr. João</a:t>
            </a:r>
            <a:endParaRPr lang="en-US" sz="584" dirty="0"/>
          </a:p>
        </p:txBody>
      </p:sp>
      <p:sp>
        <p:nvSpPr>
          <p:cNvPr id="37" name="Text 33"/>
          <p:cNvSpPr/>
          <p:nvPr/>
        </p:nvSpPr>
        <p:spPr>
          <a:xfrm>
            <a:off x="1829721" y="2877145"/>
            <a:ext cx="1258221" cy="262533"/>
          </a:xfrm>
          <a:prstGeom prst="rect">
            <a:avLst/>
          </a:prstGeom>
          <a:noFill/>
          <a:ln/>
        </p:spPr>
        <p:txBody>
          <a:bodyPr wrap="square" lIns="85090" tIns="85090" rIns="85090" bIns="85090" rtlCol="0" anchor="ctr">
            <a:spAutoFit/>
          </a:bodyPr>
          <a:lstStyle/>
          <a:p>
            <a:pPr marL="0" indent="0" algn="l">
              <a:lnSpc>
                <a:spcPts val="800"/>
              </a:lnSpc>
              <a:buNone/>
            </a:pPr>
            <a:r>
              <a:rPr lang="en-US" sz="621" dirty="0">
                <a:solidFill>
                  <a:srgbClr val="E6F1FF"/>
                </a:solidFill>
                <a:latin typeface="Roboto Mono" pitchFamily="34" charset="0"/>
                <a:ea typeface="Roboto Mono" pitchFamily="34" charset="-122"/>
                <a:cs typeface="Roboto Mono" pitchFamily="34" charset="-120"/>
              </a:rPr>
              <a:t>11122233344</a:t>
            </a:r>
            <a:endParaRPr lang="en-US" sz="621" dirty="0"/>
          </a:p>
        </p:txBody>
      </p:sp>
      <p:sp>
        <p:nvSpPr>
          <p:cNvPr id="38" name="Text 34"/>
          <p:cNvSpPr/>
          <p:nvPr/>
        </p:nvSpPr>
        <p:spPr>
          <a:xfrm>
            <a:off x="3087942" y="2877145"/>
            <a:ext cx="833977" cy="262533"/>
          </a:xfrm>
          <a:prstGeom prst="rect">
            <a:avLst/>
          </a:prstGeom>
          <a:noFill/>
          <a:ln/>
        </p:spPr>
        <p:txBody>
          <a:bodyPr wrap="square" lIns="85090" tIns="85090" rIns="85090" bIns="85090" rtlCol="0" anchor="ctr">
            <a:spAutoFit/>
          </a:bodyPr>
          <a:lstStyle/>
          <a:p>
            <a:pPr marL="0" indent="0" algn="l">
              <a:lnSpc>
                <a:spcPts val="800"/>
              </a:lnSpc>
              <a:buNone/>
            </a:pPr>
            <a:r>
              <a:rPr lang="en-US" sz="621" dirty="0">
                <a:solidFill>
                  <a:srgbClr val="E6F1FF"/>
                </a:solidFill>
                <a:latin typeface="Roboto Mono" pitchFamily="34" charset="0"/>
                <a:ea typeface="Roboto Mono" pitchFamily="34" charset="-122"/>
                <a:cs typeface="Roboto Mono" pitchFamily="34" charset="-120"/>
              </a:rPr>
              <a:t>R$ 500</a:t>
            </a:r>
            <a:endParaRPr lang="en-US" sz="621" dirty="0"/>
          </a:p>
        </p:txBody>
      </p:sp>
      <p:sp>
        <p:nvSpPr>
          <p:cNvPr id="39" name="Text 35"/>
          <p:cNvSpPr/>
          <p:nvPr/>
        </p:nvSpPr>
        <p:spPr>
          <a:xfrm>
            <a:off x="571500" y="3852267"/>
            <a:ext cx="3350419" cy="116086"/>
          </a:xfrm>
          <a:prstGeom prst="rect">
            <a:avLst/>
          </a:prstGeom>
          <a:noFill/>
          <a:ln/>
        </p:spPr>
        <p:txBody>
          <a:bodyPr wrap="none" lIns="0" tIns="0" rIns="0" bIns="0" rtlCol="0" anchor="t">
            <a:spAutoFit/>
          </a:bodyPr>
          <a:lstStyle/>
          <a:p>
            <a:pPr marL="0" indent="0" algn="ctr">
              <a:lnSpc>
                <a:spcPts val="800"/>
              </a:lnSpc>
              <a:buNone/>
            </a:pPr>
            <a:r>
              <a:rPr lang="en-US" sz="621" dirty="0">
                <a:solidFill>
                  <a:srgbClr val="FF6384"/>
                </a:solidFill>
                <a:latin typeface="Open Sans" pitchFamily="34" charset="0"/>
                <a:ea typeface="Open Sans" pitchFamily="34" charset="-122"/>
                <a:cs typeface="Open Sans" pitchFamily="34" charset="-120"/>
              </a:rPr>
              <a:t>Duplicidade, Formatos Mistos, Dados Faltantes</a:t>
            </a:r>
            <a:endParaRPr lang="en-US" sz="621" dirty="0"/>
          </a:p>
        </p:txBody>
      </p:sp>
      <p:sp>
        <p:nvSpPr>
          <p:cNvPr id="40" name="Text 36"/>
          <p:cNvSpPr/>
          <p:nvPr/>
        </p:nvSpPr>
        <p:spPr>
          <a:xfrm>
            <a:off x="4330898" y="2420838"/>
            <a:ext cx="467916" cy="135731"/>
          </a:xfrm>
          <a:prstGeom prst="rect">
            <a:avLst/>
          </a:prstGeom>
          <a:noFill/>
          <a:ln/>
        </p:spPr>
        <p:txBody>
          <a:bodyPr wrap="none" lIns="0" tIns="0" rIns="0" bIns="0" rtlCol="0" anchor="t">
            <a:spAutoFit/>
          </a:bodyPr>
          <a:lstStyle/>
          <a:p>
            <a:pPr marL="0" indent="0" algn="l">
              <a:lnSpc>
                <a:spcPts val="900"/>
              </a:lnSpc>
              <a:buNone/>
            </a:pPr>
            <a:r>
              <a:rPr lang="en-US" sz="727" dirty="0">
                <a:solidFill>
                  <a:srgbClr val="A8B2D1"/>
                </a:solidFill>
                <a:latin typeface="Open Sans" pitchFamily="34" charset="0"/>
                <a:ea typeface="Open Sans" pitchFamily="34" charset="-122"/>
                <a:cs typeface="Open Sans" pitchFamily="34" charset="-120"/>
              </a:rPr>
              <a:t>IA + Regex</a:t>
            </a:r>
            <a:endParaRPr lang="en-US" sz="727" dirty="0"/>
          </a:p>
        </p:txBody>
      </p:sp>
      <p:pic>
        <p:nvPicPr>
          <p:cNvPr id="41" name="Image 2" descr="preencoded.png"/>
          <p:cNvPicPr>
            <a:picLocks noChangeAspect="1"/>
          </p:cNvPicPr>
          <p:nvPr/>
        </p:nvPicPr>
        <p:blipFill>
          <a:blip r:embed="rId4"/>
          <a:stretch>
            <a:fillRect/>
          </a:stretch>
        </p:blipFill>
        <p:spPr>
          <a:xfrm>
            <a:off x="4421981" y="2628007"/>
            <a:ext cx="285750" cy="285750"/>
          </a:xfrm>
          <a:prstGeom prst="rect">
            <a:avLst/>
          </a:prstGeom>
        </p:spPr>
      </p:pic>
      <p:sp>
        <p:nvSpPr>
          <p:cNvPr id="42" name="Text 37"/>
          <p:cNvSpPr/>
          <p:nvPr/>
        </p:nvSpPr>
        <p:spPr>
          <a:xfrm>
            <a:off x="4258568" y="2985195"/>
            <a:ext cx="612577" cy="135731"/>
          </a:xfrm>
          <a:prstGeom prst="rect">
            <a:avLst/>
          </a:prstGeom>
          <a:noFill/>
          <a:ln/>
        </p:spPr>
        <p:txBody>
          <a:bodyPr wrap="none" lIns="0" tIns="0" rIns="0" bIns="0" rtlCol="0" anchor="t">
            <a:spAutoFit/>
          </a:bodyPr>
          <a:lstStyle/>
          <a:p>
            <a:pPr marL="0" indent="0" algn="l">
              <a:lnSpc>
                <a:spcPts val="900"/>
              </a:lnSpc>
              <a:buNone/>
            </a:pPr>
            <a:r>
              <a:rPr lang="en-US" sz="727" dirty="0">
                <a:solidFill>
                  <a:srgbClr val="A8B2D1"/>
                </a:solidFill>
                <a:latin typeface="Open Sans" pitchFamily="34" charset="0"/>
                <a:ea typeface="Open Sans" pitchFamily="34" charset="-122"/>
                <a:cs typeface="Open Sans" pitchFamily="34" charset="-120"/>
              </a:rPr>
              <a:t>Padronização</a:t>
            </a:r>
            <a:endParaRPr lang="en-US" sz="727" dirty="0"/>
          </a:p>
        </p:txBody>
      </p:sp>
      <p:sp>
        <p:nvSpPr>
          <p:cNvPr id="43" name="Shape 38"/>
          <p:cNvSpPr/>
          <p:nvPr/>
        </p:nvSpPr>
        <p:spPr>
          <a:xfrm>
            <a:off x="5064919" y="1430536"/>
            <a:ext cx="3650456" cy="2680692"/>
          </a:xfrm>
          <a:prstGeom prst="rect">
            <a:avLst/>
          </a:prstGeom>
          <a:solidFill>
            <a:srgbClr val="FFFFFF">
              <a:alpha val="3000"/>
            </a:srgbClr>
          </a:solidFill>
          <a:ln w="9144">
            <a:solidFill>
              <a:srgbClr val="64FFDA">
                <a:alpha val="30000"/>
              </a:srgbClr>
            </a:solidFill>
            <a:prstDash val="solid"/>
          </a:ln>
        </p:spPr>
        <p:txBody>
          <a:bodyPr/>
          <a:lstStyle/>
          <a:p>
            <a:endParaRPr lang="pt-BR"/>
          </a:p>
        </p:txBody>
      </p:sp>
      <p:pic>
        <p:nvPicPr>
          <p:cNvPr id="44" name="Image 3" descr="preencoded.png"/>
          <p:cNvPicPr>
            <a:picLocks noChangeAspect="1"/>
          </p:cNvPicPr>
          <p:nvPr/>
        </p:nvPicPr>
        <p:blipFill>
          <a:blip r:embed="rId5"/>
          <a:stretch>
            <a:fillRect/>
          </a:stretch>
        </p:blipFill>
        <p:spPr>
          <a:xfrm>
            <a:off x="6257032" y="1587698"/>
            <a:ext cx="112514" cy="128588"/>
          </a:xfrm>
          <a:prstGeom prst="rect">
            <a:avLst/>
          </a:prstGeom>
        </p:spPr>
      </p:pic>
      <p:sp>
        <p:nvSpPr>
          <p:cNvPr id="45" name="Text 39"/>
          <p:cNvSpPr/>
          <p:nvPr/>
        </p:nvSpPr>
        <p:spPr>
          <a:xfrm>
            <a:off x="6440984" y="1573411"/>
            <a:ext cx="1089422" cy="157163"/>
          </a:xfrm>
          <a:prstGeom prst="rect">
            <a:avLst/>
          </a:prstGeom>
          <a:noFill/>
          <a:ln/>
        </p:spPr>
        <p:txBody>
          <a:bodyPr wrap="none" lIns="0" tIns="0" rIns="0" bIns="0" rtlCol="0" anchor="t">
            <a:spAutoFit/>
          </a:bodyPr>
          <a:lstStyle/>
          <a:p>
            <a:pPr marL="0" indent="0" algn="l">
              <a:lnSpc>
                <a:spcPts val="1200"/>
              </a:lnSpc>
              <a:buNone/>
            </a:pPr>
            <a:r>
              <a:rPr lang="en-US" sz="885" b="1" dirty="0">
                <a:solidFill>
                  <a:srgbClr val="64FFDA"/>
                </a:solidFill>
                <a:latin typeface="Montserrat" pitchFamily="34" charset="0"/>
                <a:ea typeface="Montserrat" pitchFamily="34" charset="-122"/>
                <a:cs typeface="Montserrat" pitchFamily="34" charset="-120"/>
              </a:rPr>
              <a:t>BASE SANEADA</a:t>
            </a:r>
            <a:endParaRPr lang="en-US" sz="885" dirty="0"/>
          </a:p>
        </p:txBody>
      </p:sp>
      <p:sp>
        <p:nvSpPr>
          <p:cNvPr id="46" name="Shape 40"/>
          <p:cNvSpPr/>
          <p:nvPr/>
        </p:nvSpPr>
        <p:spPr>
          <a:xfrm>
            <a:off x="5214938" y="1837730"/>
            <a:ext cx="1136582" cy="258961"/>
          </a:xfrm>
          <a:prstGeom prst="rect">
            <a:avLst/>
          </a:prstGeom>
          <a:solidFill>
            <a:srgbClr val="000000">
              <a:alpha val="30000"/>
            </a:srgbClr>
          </a:solidFill>
          <a:ln/>
        </p:spPr>
        <p:txBody>
          <a:bodyPr/>
          <a:lstStyle/>
          <a:p>
            <a:endParaRPr lang="pt-BR"/>
          </a:p>
        </p:txBody>
      </p:sp>
      <p:sp>
        <p:nvSpPr>
          <p:cNvPr id="47" name="Shape 41"/>
          <p:cNvSpPr/>
          <p:nvPr/>
        </p:nvSpPr>
        <p:spPr>
          <a:xfrm>
            <a:off x="5214938" y="2089547"/>
            <a:ext cx="1136582" cy="7144"/>
          </a:xfrm>
          <a:prstGeom prst="rect">
            <a:avLst/>
          </a:prstGeom>
          <a:solidFill>
            <a:srgbClr val="FFFFFF"/>
          </a:solidFill>
          <a:ln/>
        </p:spPr>
        <p:txBody>
          <a:bodyPr/>
          <a:lstStyle/>
          <a:p>
            <a:endParaRPr lang="pt-BR"/>
          </a:p>
        </p:txBody>
      </p:sp>
      <p:sp>
        <p:nvSpPr>
          <p:cNvPr id="48" name="Text 42"/>
          <p:cNvSpPr/>
          <p:nvPr/>
        </p:nvSpPr>
        <p:spPr>
          <a:xfrm>
            <a:off x="5214938" y="1837730"/>
            <a:ext cx="1136582" cy="258961"/>
          </a:xfrm>
          <a:prstGeom prst="rect">
            <a:avLst/>
          </a:prstGeom>
          <a:noFill/>
          <a:ln/>
        </p:spPr>
        <p:txBody>
          <a:bodyPr wrap="square" lIns="85090" tIns="85090" rIns="85090" bIns="85090" rtlCol="0" anchor="ctr">
            <a:spAutoFit/>
          </a:bodyPr>
          <a:lstStyle/>
          <a:p>
            <a:pPr marL="0" indent="0" algn="l">
              <a:lnSpc>
                <a:spcPts val="800"/>
              </a:lnSpc>
              <a:buNone/>
            </a:pPr>
            <a:r>
              <a:rPr lang="en-US" sz="584" b="1" dirty="0">
                <a:solidFill>
                  <a:srgbClr val="A8B2D1"/>
                </a:solidFill>
                <a:latin typeface="Roboto Mono" pitchFamily="34" charset="0"/>
                <a:ea typeface="Roboto Mono" pitchFamily="34" charset="-122"/>
                <a:cs typeface="Roboto Mono" pitchFamily="34" charset="-120"/>
              </a:rPr>
              <a:t>Razão Social / Nome</a:t>
            </a:r>
            <a:endParaRPr lang="en-US" sz="584" dirty="0"/>
          </a:p>
        </p:txBody>
      </p:sp>
      <p:sp>
        <p:nvSpPr>
          <p:cNvPr id="49" name="Shape 43"/>
          <p:cNvSpPr/>
          <p:nvPr/>
        </p:nvSpPr>
        <p:spPr>
          <a:xfrm>
            <a:off x="6351519" y="1837730"/>
            <a:ext cx="1241059" cy="258961"/>
          </a:xfrm>
          <a:prstGeom prst="rect">
            <a:avLst/>
          </a:prstGeom>
          <a:solidFill>
            <a:srgbClr val="000000">
              <a:alpha val="30000"/>
            </a:srgbClr>
          </a:solidFill>
          <a:ln/>
        </p:spPr>
        <p:txBody>
          <a:bodyPr/>
          <a:lstStyle/>
          <a:p>
            <a:endParaRPr lang="pt-BR"/>
          </a:p>
        </p:txBody>
      </p:sp>
      <p:sp>
        <p:nvSpPr>
          <p:cNvPr id="50" name="Shape 44"/>
          <p:cNvSpPr/>
          <p:nvPr/>
        </p:nvSpPr>
        <p:spPr>
          <a:xfrm>
            <a:off x="6351519" y="2089547"/>
            <a:ext cx="1241059" cy="7144"/>
          </a:xfrm>
          <a:prstGeom prst="rect">
            <a:avLst/>
          </a:prstGeom>
          <a:solidFill>
            <a:srgbClr val="FFFFFF"/>
          </a:solidFill>
          <a:ln/>
        </p:spPr>
        <p:txBody>
          <a:bodyPr/>
          <a:lstStyle/>
          <a:p>
            <a:endParaRPr lang="pt-BR"/>
          </a:p>
        </p:txBody>
      </p:sp>
      <p:sp>
        <p:nvSpPr>
          <p:cNvPr id="51" name="Text 45"/>
          <p:cNvSpPr/>
          <p:nvPr/>
        </p:nvSpPr>
        <p:spPr>
          <a:xfrm>
            <a:off x="6351519" y="1837730"/>
            <a:ext cx="1241059" cy="258961"/>
          </a:xfrm>
          <a:prstGeom prst="rect">
            <a:avLst/>
          </a:prstGeom>
          <a:noFill/>
          <a:ln/>
        </p:spPr>
        <p:txBody>
          <a:bodyPr wrap="square" lIns="85090" tIns="85090" rIns="85090" bIns="85090" rtlCol="0" anchor="ctr">
            <a:spAutoFit/>
          </a:bodyPr>
          <a:lstStyle/>
          <a:p>
            <a:pPr marL="0" indent="0" algn="l">
              <a:lnSpc>
                <a:spcPts val="800"/>
              </a:lnSpc>
              <a:buNone/>
            </a:pPr>
            <a:r>
              <a:rPr lang="en-US" sz="584" b="1" dirty="0">
                <a:solidFill>
                  <a:srgbClr val="A8B2D1"/>
                </a:solidFill>
                <a:latin typeface="Roboto Mono" pitchFamily="34" charset="0"/>
                <a:ea typeface="Roboto Mono" pitchFamily="34" charset="-122"/>
                <a:cs typeface="Roboto Mono" pitchFamily="34" charset="-120"/>
              </a:rPr>
              <a:t>Documento (Formatado)</a:t>
            </a:r>
            <a:endParaRPr lang="en-US" sz="584" dirty="0"/>
          </a:p>
        </p:txBody>
      </p:sp>
      <p:sp>
        <p:nvSpPr>
          <p:cNvPr id="52" name="Shape 46"/>
          <p:cNvSpPr/>
          <p:nvPr/>
        </p:nvSpPr>
        <p:spPr>
          <a:xfrm>
            <a:off x="7592578" y="1837730"/>
            <a:ext cx="979922" cy="258961"/>
          </a:xfrm>
          <a:prstGeom prst="rect">
            <a:avLst/>
          </a:prstGeom>
          <a:solidFill>
            <a:srgbClr val="000000">
              <a:alpha val="30000"/>
            </a:srgbClr>
          </a:solidFill>
          <a:ln/>
        </p:spPr>
        <p:txBody>
          <a:bodyPr/>
          <a:lstStyle/>
          <a:p>
            <a:endParaRPr lang="pt-BR"/>
          </a:p>
        </p:txBody>
      </p:sp>
      <p:sp>
        <p:nvSpPr>
          <p:cNvPr id="53" name="Shape 47"/>
          <p:cNvSpPr/>
          <p:nvPr/>
        </p:nvSpPr>
        <p:spPr>
          <a:xfrm>
            <a:off x="7592578" y="2089547"/>
            <a:ext cx="979922" cy="7144"/>
          </a:xfrm>
          <a:prstGeom prst="rect">
            <a:avLst/>
          </a:prstGeom>
          <a:solidFill>
            <a:srgbClr val="FFFFFF"/>
          </a:solidFill>
          <a:ln/>
        </p:spPr>
        <p:txBody>
          <a:bodyPr/>
          <a:lstStyle/>
          <a:p>
            <a:endParaRPr lang="pt-BR"/>
          </a:p>
        </p:txBody>
      </p:sp>
      <p:sp>
        <p:nvSpPr>
          <p:cNvPr id="54" name="Text 48"/>
          <p:cNvSpPr/>
          <p:nvPr/>
        </p:nvSpPr>
        <p:spPr>
          <a:xfrm>
            <a:off x="7592578" y="1837730"/>
            <a:ext cx="979922" cy="258961"/>
          </a:xfrm>
          <a:prstGeom prst="rect">
            <a:avLst/>
          </a:prstGeom>
          <a:noFill/>
          <a:ln/>
        </p:spPr>
        <p:txBody>
          <a:bodyPr wrap="square" lIns="85090" tIns="85090" rIns="85090" bIns="85090" rtlCol="0" anchor="ctr">
            <a:spAutoFit/>
          </a:bodyPr>
          <a:lstStyle/>
          <a:p>
            <a:pPr marL="0" indent="0" algn="l">
              <a:lnSpc>
                <a:spcPts val="800"/>
              </a:lnSpc>
              <a:buNone/>
            </a:pPr>
            <a:r>
              <a:rPr lang="en-US" sz="584" b="1" dirty="0">
                <a:solidFill>
                  <a:srgbClr val="A8B2D1"/>
                </a:solidFill>
                <a:latin typeface="Roboto Mono" pitchFamily="34" charset="0"/>
                <a:ea typeface="Roboto Mono" pitchFamily="34" charset="-122"/>
                <a:cs typeface="Roboto Mono" pitchFamily="34" charset="-120"/>
              </a:rPr>
              <a:t>Valor (Numérico)</a:t>
            </a:r>
            <a:endParaRPr lang="en-US" sz="584" dirty="0"/>
          </a:p>
        </p:txBody>
      </p:sp>
      <p:sp>
        <p:nvSpPr>
          <p:cNvPr id="55" name="Shape 49"/>
          <p:cNvSpPr/>
          <p:nvPr/>
        </p:nvSpPr>
        <p:spPr>
          <a:xfrm>
            <a:off x="5214938" y="2093119"/>
            <a:ext cx="1136582" cy="258961"/>
          </a:xfrm>
          <a:prstGeom prst="rect">
            <a:avLst/>
          </a:prstGeom>
          <a:solidFill>
            <a:srgbClr val="64FFDA">
              <a:alpha val="10000"/>
            </a:srgbClr>
          </a:solidFill>
          <a:ln/>
        </p:spPr>
        <p:txBody>
          <a:bodyPr/>
          <a:lstStyle/>
          <a:p>
            <a:endParaRPr lang="pt-BR"/>
          </a:p>
        </p:txBody>
      </p:sp>
      <p:sp>
        <p:nvSpPr>
          <p:cNvPr id="56" name="Shape 50"/>
          <p:cNvSpPr/>
          <p:nvPr/>
        </p:nvSpPr>
        <p:spPr>
          <a:xfrm>
            <a:off x="5214938" y="2344936"/>
            <a:ext cx="1136582" cy="7144"/>
          </a:xfrm>
          <a:prstGeom prst="rect">
            <a:avLst/>
          </a:prstGeom>
          <a:solidFill>
            <a:srgbClr val="FFFFFF"/>
          </a:solidFill>
          <a:ln/>
        </p:spPr>
        <p:txBody>
          <a:bodyPr/>
          <a:lstStyle/>
          <a:p>
            <a:endParaRPr lang="pt-BR"/>
          </a:p>
        </p:txBody>
      </p:sp>
      <p:sp>
        <p:nvSpPr>
          <p:cNvPr id="57" name="Text 51"/>
          <p:cNvSpPr/>
          <p:nvPr/>
        </p:nvSpPr>
        <p:spPr>
          <a:xfrm>
            <a:off x="5214938" y="2093119"/>
            <a:ext cx="1136582" cy="258961"/>
          </a:xfrm>
          <a:prstGeom prst="rect">
            <a:avLst/>
          </a:prstGeom>
          <a:noFill/>
          <a:ln/>
        </p:spPr>
        <p:txBody>
          <a:bodyPr wrap="square" lIns="85090" tIns="85090" rIns="85090" bIns="85090" rtlCol="0" anchor="ctr">
            <a:spAutoFit/>
          </a:bodyPr>
          <a:lstStyle/>
          <a:p>
            <a:pPr marL="0" indent="0" algn="l">
              <a:lnSpc>
                <a:spcPts val="800"/>
              </a:lnSpc>
              <a:buNone/>
            </a:pPr>
            <a:r>
              <a:rPr lang="en-US" sz="584" b="1" dirty="0">
                <a:solidFill>
                  <a:srgbClr val="64FFDA"/>
                </a:solidFill>
                <a:latin typeface="Roboto Mono" pitchFamily="34" charset="0"/>
                <a:ea typeface="Roboto Mono" pitchFamily="34" charset="-122"/>
                <a:cs typeface="Roboto Mono" pitchFamily="34" charset="-120"/>
              </a:rPr>
              <a:t>SILVA E SOUZA LTDA</a:t>
            </a:r>
            <a:endParaRPr lang="en-US" sz="584" dirty="0"/>
          </a:p>
        </p:txBody>
      </p:sp>
      <p:sp>
        <p:nvSpPr>
          <p:cNvPr id="58" name="Shape 52"/>
          <p:cNvSpPr/>
          <p:nvPr/>
        </p:nvSpPr>
        <p:spPr>
          <a:xfrm>
            <a:off x="6351519" y="2093119"/>
            <a:ext cx="1241059" cy="258961"/>
          </a:xfrm>
          <a:prstGeom prst="rect">
            <a:avLst/>
          </a:prstGeom>
          <a:solidFill>
            <a:srgbClr val="64FFDA">
              <a:alpha val="10000"/>
            </a:srgbClr>
          </a:solidFill>
          <a:ln/>
        </p:spPr>
        <p:txBody>
          <a:bodyPr/>
          <a:lstStyle/>
          <a:p>
            <a:endParaRPr lang="pt-BR"/>
          </a:p>
        </p:txBody>
      </p:sp>
      <p:sp>
        <p:nvSpPr>
          <p:cNvPr id="59" name="Shape 53"/>
          <p:cNvSpPr/>
          <p:nvPr/>
        </p:nvSpPr>
        <p:spPr>
          <a:xfrm>
            <a:off x="6351519" y="2344936"/>
            <a:ext cx="1241059" cy="7144"/>
          </a:xfrm>
          <a:prstGeom prst="rect">
            <a:avLst/>
          </a:prstGeom>
          <a:solidFill>
            <a:srgbClr val="FFFFFF"/>
          </a:solidFill>
          <a:ln/>
        </p:spPr>
        <p:txBody>
          <a:bodyPr/>
          <a:lstStyle/>
          <a:p>
            <a:endParaRPr lang="pt-BR"/>
          </a:p>
        </p:txBody>
      </p:sp>
      <p:sp>
        <p:nvSpPr>
          <p:cNvPr id="60" name="Text 54"/>
          <p:cNvSpPr/>
          <p:nvPr/>
        </p:nvSpPr>
        <p:spPr>
          <a:xfrm>
            <a:off x="6351519" y="2093119"/>
            <a:ext cx="1241059" cy="258961"/>
          </a:xfrm>
          <a:prstGeom prst="rect">
            <a:avLst/>
          </a:prstGeom>
          <a:noFill/>
          <a:ln/>
        </p:spPr>
        <p:txBody>
          <a:bodyPr wrap="square" lIns="85090" tIns="85090" rIns="85090" bIns="85090" rtlCol="0" anchor="ctr">
            <a:spAutoFit/>
          </a:bodyPr>
          <a:lstStyle/>
          <a:p>
            <a:pPr marL="0" indent="0" algn="l">
              <a:lnSpc>
                <a:spcPts val="800"/>
              </a:lnSpc>
              <a:buNone/>
            </a:pPr>
            <a:r>
              <a:rPr lang="en-US" sz="584" b="1" dirty="0">
                <a:solidFill>
                  <a:srgbClr val="64FFDA"/>
                </a:solidFill>
                <a:latin typeface="Roboto Mono" pitchFamily="34" charset="0"/>
                <a:ea typeface="Roboto Mono" pitchFamily="34" charset="-122"/>
                <a:cs typeface="Roboto Mono" pitchFamily="34" charset="-120"/>
              </a:rPr>
              <a:t>12.345.678/0001-99</a:t>
            </a:r>
            <a:endParaRPr lang="en-US" sz="584" dirty="0"/>
          </a:p>
        </p:txBody>
      </p:sp>
      <p:sp>
        <p:nvSpPr>
          <p:cNvPr id="61" name="Shape 55"/>
          <p:cNvSpPr/>
          <p:nvPr/>
        </p:nvSpPr>
        <p:spPr>
          <a:xfrm>
            <a:off x="7592578" y="2093119"/>
            <a:ext cx="979922" cy="258961"/>
          </a:xfrm>
          <a:prstGeom prst="rect">
            <a:avLst/>
          </a:prstGeom>
          <a:solidFill>
            <a:srgbClr val="64FFDA">
              <a:alpha val="10000"/>
            </a:srgbClr>
          </a:solidFill>
          <a:ln/>
        </p:spPr>
        <p:txBody>
          <a:bodyPr/>
          <a:lstStyle/>
          <a:p>
            <a:endParaRPr lang="pt-BR"/>
          </a:p>
        </p:txBody>
      </p:sp>
      <p:sp>
        <p:nvSpPr>
          <p:cNvPr id="62" name="Shape 56"/>
          <p:cNvSpPr/>
          <p:nvPr/>
        </p:nvSpPr>
        <p:spPr>
          <a:xfrm>
            <a:off x="7592578" y="2344936"/>
            <a:ext cx="979922" cy="7144"/>
          </a:xfrm>
          <a:prstGeom prst="rect">
            <a:avLst/>
          </a:prstGeom>
          <a:solidFill>
            <a:srgbClr val="FFFFFF"/>
          </a:solidFill>
          <a:ln/>
        </p:spPr>
        <p:txBody>
          <a:bodyPr/>
          <a:lstStyle/>
          <a:p>
            <a:endParaRPr lang="pt-BR"/>
          </a:p>
        </p:txBody>
      </p:sp>
      <p:sp>
        <p:nvSpPr>
          <p:cNvPr id="63" name="Text 57"/>
          <p:cNvSpPr/>
          <p:nvPr/>
        </p:nvSpPr>
        <p:spPr>
          <a:xfrm>
            <a:off x="7592578" y="2093119"/>
            <a:ext cx="979922" cy="258961"/>
          </a:xfrm>
          <a:prstGeom prst="rect">
            <a:avLst/>
          </a:prstGeom>
          <a:noFill/>
          <a:ln/>
        </p:spPr>
        <p:txBody>
          <a:bodyPr wrap="square" lIns="85090" tIns="85090" rIns="85090" bIns="85090" rtlCol="0" anchor="ctr">
            <a:spAutoFit/>
          </a:bodyPr>
          <a:lstStyle/>
          <a:p>
            <a:pPr marL="0" indent="0" algn="l">
              <a:lnSpc>
                <a:spcPts val="800"/>
              </a:lnSpc>
              <a:buNone/>
            </a:pPr>
            <a:r>
              <a:rPr lang="en-US" sz="584" b="1" dirty="0">
                <a:solidFill>
                  <a:srgbClr val="64FFDA"/>
                </a:solidFill>
                <a:latin typeface="Roboto Mono" pitchFamily="34" charset="0"/>
                <a:ea typeface="Roboto Mono" pitchFamily="34" charset="-122"/>
                <a:cs typeface="Roboto Mono" pitchFamily="34" charset="-120"/>
              </a:rPr>
              <a:t>2000.00</a:t>
            </a:r>
            <a:endParaRPr lang="en-US" sz="584" dirty="0"/>
          </a:p>
        </p:txBody>
      </p:sp>
      <p:sp>
        <p:nvSpPr>
          <p:cNvPr id="64" name="Shape 58"/>
          <p:cNvSpPr/>
          <p:nvPr/>
        </p:nvSpPr>
        <p:spPr>
          <a:xfrm>
            <a:off x="5214938" y="2348508"/>
            <a:ext cx="1136582" cy="258961"/>
          </a:xfrm>
          <a:prstGeom prst="rect">
            <a:avLst/>
          </a:prstGeom>
          <a:solidFill>
            <a:srgbClr val="64FFDA">
              <a:alpha val="10000"/>
            </a:srgbClr>
          </a:solidFill>
          <a:ln/>
        </p:spPr>
        <p:txBody>
          <a:bodyPr/>
          <a:lstStyle/>
          <a:p>
            <a:endParaRPr lang="pt-BR"/>
          </a:p>
        </p:txBody>
      </p:sp>
      <p:sp>
        <p:nvSpPr>
          <p:cNvPr id="65" name="Shape 59"/>
          <p:cNvSpPr/>
          <p:nvPr/>
        </p:nvSpPr>
        <p:spPr>
          <a:xfrm>
            <a:off x="5214938" y="2600325"/>
            <a:ext cx="1136582" cy="7144"/>
          </a:xfrm>
          <a:prstGeom prst="rect">
            <a:avLst/>
          </a:prstGeom>
          <a:solidFill>
            <a:srgbClr val="FFFFFF"/>
          </a:solidFill>
          <a:ln/>
        </p:spPr>
        <p:txBody>
          <a:bodyPr/>
          <a:lstStyle/>
          <a:p>
            <a:endParaRPr lang="pt-BR"/>
          </a:p>
        </p:txBody>
      </p:sp>
      <p:sp>
        <p:nvSpPr>
          <p:cNvPr id="66" name="Text 60"/>
          <p:cNvSpPr/>
          <p:nvPr/>
        </p:nvSpPr>
        <p:spPr>
          <a:xfrm>
            <a:off x="5214938" y="2348508"/>
            <a:ext cx="1136582" cy="258961"/>
          </a:xfrm>
          <a:prstGeom prst="rect">
            <a:avLst/>
          </a:prstGeom>
          <a:noFill/>
          <a:ln/>
        </p:spPr>
        <p:txBody>
          <a:bodyPr wrap="square" lIns="85090" tIns="85090" rIns="85090" bIns="85090" rtlCol="0" anchor="ctr">
            <a:spAutoFit/>
          </a:bodyPr>
          <a:lstStyle/>
          <a:p>
            <a:pPr marL="0" indent="0" algn="l">
              <a:lnSpc>
                <a:spcPts val="800"/>
              </a:lnSpc>
              <a:buNone/>
            </a:pPr>
            <a:r>
              <a:rPr lang="en-US" sz="584" b="1" dirty="0">
                <a:solidFill>
                  <a:srgbClr val="64FFDA"/>
                </a:solidFill>
                <a:latin typeface="Roboto Mono" pitchFamily="34" charset="0"/>
                <a:ea typeface="Roboto Mono" pitchFamily="34" charset="-122"/>
                <a:cs typeface="Roboto Mono" pitchFamily="34" charset="-120"/>
              </a:rPr>
              <a:t>JOÃO DA SILVA</a:t>
            </a:r>
            <a:endParaRPr lang="en-US" sz="584" dirty="0"/>
          </a:p>
        </p:txBody>
      </p:sp>
      <p:sp>
        <p:nvSpPr>
          <p:cNvPr id="67" name="Shape 61"/>
          <p:cNvSpPr/>
          <p:nvPr/>
        </p:nvSpPr>
        <p:spPr>
          <a:xfrm>
            <a:off x="6351519" y="2348508"/>
            <a:ext cx="1241059" cy="258961"/>
          </a:xfrm>
          <a:prstGeom prst="rect">
            <a:avLst/>
          </a:prstGeom>
          <a:solidFill>
            <a:srgbClr val="64FFDA">
              <a:alpha val="10000"/>
            </a:srgbClr>
          </a:solidFill>
          <a:ln/>
        </p:spPr>
        <p:txBody>
          <a:bodyPr/>
          <a:lstStyle/>
          <a:p>
            <a:endParaRPr lang="pt-BR"/>
          </a:p>
        </p:txBody>
      </p:sp>
      <p:sp>
        <p:nvSpPr>
          <p:cNvPr id="68" name="Shape 62"/>
          <p:cNvSpPr/>
          <p:nvPr/>
        </p:nvSpPr>
        <p:spPr>
          <a:xfrm>
            <a:off x="6351519" y="2600325"/>
            <a:ext cx="1241059" cy="7144"/>
          </a:xfrm>
          <a:prstGeom prst="rect">
            <a:avLst/>
          </a:prstGeom>
          <a:solidFill>
            <a:srgbClr val="FFFFFF"/>
          </a:solidFill>
          <a:ln/>
        </p:spPr>
        <p:txBody>
          <a:bodyPr/>
          <a:lstStyle/>
          <a:p>
            <a:endParaRPr lang="pt-BR"/>
          </a:p>
        </p:txBody>
      </p:sp>
      <p:sp>
        <p:nvSpPr>
          <p:cNvPr id="69" name="Text 63"/>
          <p:cNvSpPr/>
          <p:nvPr/>
        </p:nvSpPr>
        <p:spPr>
          <a:xfrm>
            <a:off x="6351519" y="2348508"/>
            <a:ext cx="1241059" cy="258961"/>
          </a:xfrm>
          <a:prstGeom prst="rect">
            <a:avLst/>
          </a:prstGeom>
          <a:noFill/>
          <a:ln/>
        </p:spPr>
        <p:txBody>
          <a:bodyPr wrap="square" lIns="85090" tIns="85090" rIns="85090" bIns="85090" rtlCol="0" anchor="ctr">
            <a:spAutoFit/>
          </a:bodyPr>
          <a:lstStyle/>
          <a:p>
            <a:pPr marL="0" indent="0" algn="l">
              <a:lnSpc>
                <a:spcPts val="800"/>
              </a:lnSpc>
              <a:buNone/>
            </a:pPr>
            <a:r>
              <a:rPr lang="en-US" sz="584" b="1" dirty="0">
                <a:solidFill>
                  <a:srgbClr val="64FFDA"/>
                </a:solidFill>
                <a:latin typeface="Roboto Mono" pitchFamily="34" charset="0"/>
                <a:ea typeface="Roboto Mono" pitchFamily="34" charset="-122"/>
                <a:cs typeface="Roboto Mono" pitchFamily="34" charset="-120"/>
              </a:rPr>
              <a:t>111.222.333-44</a:t>
            </a:r>
            <a:endParaRPr lang="en-US" sz="584" dirty="0"/>
          </a:p>
        </p:txBody>
      </p:sp>
      <p:sp>
        <p:nvSpPr>
          <p:cNvPr id="70" name="Shape 64"/>
          <p:cNvSpPr/>
          <p:nvPr/>
        </p:nvSpPr>
        <p:spPr>
          <a:xfrm>
            <a:off x="7592578" y="2348508"/>
            <a:ext cx="979922" cy="258961"/>
          </a:xfrm>
          <a:prstGeom prst="rect">
            <a:avLst/>
          </a:prstGeom>
          <a:solidFill>
            <a:srgbClr val="64FFDA">
              <a:alpha val="10000"/>
            </a:srgbClr>
          </a:solidFill>
          <a:ln/>
        </p:spPr>
        <p:txBody>
          <a:bodyPr/>
          <a:lstStyle/>
          <a:p>
            <a:endParaRPr lang="pt-BR"/>
          </a:p>
        </p:txBody>
      </p:sp>
      <p:sp>
        <p:nvSpPr>
          <p:cNvPr id="71" name="Shape 65"/>
          <p:cNvSpPr/>
          <p:nvPr/>
        </p:nvSpPr>
        <p:spPr>
          <a:xfrm>
            <a:off x="7592578" y="2600325"/>
            <a:ext cx="979922" cy="7144"/>
          </a:xfrm>
          <a:prstGeom prst="rect">
            <a:avLst/>
          </a:prstGeom>
          <a:solidFill>
            <a:srgbClr val="FFFFFF"/>
          </a:solidFill>
          <a:ln/>
        </p:spPr>
        <p:txBody>
          <a:bodyPr/>
          <a:lstStyle/>
          <a:p>
            <a:endParaRPr lang="pt-BR"/>
          </a:p>
        </p:txBody>
      </p:sp>
      <p:sp>
        <p:nvSpPr>
          <p:cNvPr id="72" name="Text 66"/>
          <p:cNvSpPr/>
          <p:nvPr/>
        </p:nvSpPr>
        <p:spPr>
          <a:xfrm>
            <a:off x="7592578" y="2348508"/>
            <a:ext cx="979922" cy="258961"/>
          </a:xfrm>
          <a:prstGeom prst="rect">
            <a:avLst/>
          </a:prstGeom>
          <a:noFill/>
          <a:ln/>
        </p:spPr>
        <p:txBody>
          <a:bodyPr wrap="square" lIns="85090" tIns="85090" rIns="85090" bIns="85090" rtlCol="0" anchor="ctr">
            <a:spAutoFit/>
          </a:bodyPr>
          <a:lstStyle/>
          <a:p>
            <a:pPr marL="0" indent="0" algn="l">
              <a:lnSpc>
                <a:spcPts val="800"/>
              </a:lnSpc>
              <a:buNone/>
            </a:pPr>
            <a:r>
              <a:rPr lang="en-US" sz="584" b="1" dirty="0">
                <a:solidFill>
                  <a:srgbClr val="64FFDA"/>
                </a:solidFill>
                <a:latin typeface="Roboto Mono" pitchFamily="34" charset="0"/>
                <a:ea typeface="Roboto Mono" pitchFamily="34" charset="-122"/>
                <a:cs typeface="Roboto Mono" pitchFamily="34" charset="-120"/>
              </a:rPr>
              <a:t>500.00</a:t>
            </a:r>
            <a:endParaRPr lang="en-US" sz="584" dirty="0"/>
          </a:p>
        </p:txBody>
      </p:sp>
      <p:sp>
        <p:nvSpPr>
          <p:cNvPr id="73" name="Text 67"/>
          <p:cNvSpPr/>
          <p:nvPr/>
        </p:nvSpPr>
        <p:spPr>
          <a:xfrm>
            <a:off x="5214938" y="2603897"/>
            <a:ext cx="1136582" cy="146447"/>
          </a:xfrm>
          <a:prstGeom prst="rect">
            <a:avLst/>
          </a:prstGeom>
          <a:noFill/>
          <a:ln/>
        </p:spPr>
        <p:txBody>
          <a:bodyPr wrap="none" lIns="85090" tIns="85090" rIns="85090" bIns="85090" rtlCol="0" anchor="ctr">
            <a:spAutoFit/>
          </a:bodyPr>
          <a:lstStyle/>
          <a:p>
            <a:pPr marL="0" indent="0" algn="l">
              <a:lnSpc>
                <a:spcPts val="800"/>
              </a:lnSpc>
              <a:buNone/>
            </a:pPr>
            <a:endParaRPr lang="en-US" sz="621" dirty="0"/>
          </a:p>
        </p:txBody>
      </p:sp>
      <p:sp>
        <p:nvSpPr>
          <p:cNvPr id="74" name="Text 68"/>
          <p:cNvSpPr/>
          <p:nvPr/>
        </p:nvSpPr>
        <p:spPr>
          <a:xfrm>
            <a:off x="6351519" y="2603897"/>
            <a:ext cx="1241059" cy="146447"/>
          </a:xfrm>
          <a:prstGeom prst="rect">
            <a:avLst/>
          </a:prstGeom>
          <a:noFill/>
          <a:ln/>
        </p:spPr>
        <p:txBody>
          <a:bodyPr wrap="none" lIns="85090" tIns="85090" rIns="85090" bIns="85090" rtlCol="0" anchor="ctr">
            <a:spAutoFit/>
          </a:bodyPr>
          <a:lstStyle/>
          <a:p>
            <a:pPr marL="0" indent="0" algn="l">
              <a:lnSpc>
                <a:spcPts val="800"/>
              </a:lnSpc>
              <a:buNone/>
            </a:pPr>
            <a:endParaRPr lang="en-US" sz="621" dirty="0"/>
          </a:p>
        </p:txBody>
      </p:sp>
      <p:sp>
        <p:nvSpPr>
          <p:cNvPr id="75" name="Text 69"/>
          <p:cNvSpPr/>
          <p:nvPr/>
        </p:nvSpPr>
        <p:spPr>
          <a:xfrm>
            <a:off x="7592578" y="2603897"/>
            <a:ext cx="979922" cy="146447"/>
          </a:xfrm>
          <a:prstGeom prst="rect">
            <a:avLst/>
          </a:prstGeom>
          <a:noFill/>
          <a:ln/>
        </p:spPr>
        <p:txBody>
          <a:bodyPr wrap="none" lIns="85090" tIns="85090" rIns="85090" bIns="85090" rtlCol="0" anchor="ctr">
            <a:spAutoFit/>
          </a:bodyPr>
          <a:lstStyle/>
          <a:p>
            <a:pPr marL="0" indent="0" algn="l">
              <a:lnSpc>
                <a:spcPts val="800"/>
              </a:lnSpc>
              <a:buNone/>
            </a:pPr>
            <a:endParaRPr lang="en-US" sz="621" dirty="0"/>
          </a:p>
        </p:txBody>
      </p:sp>
      <p:sp>
        <p:nvSpPr>
          <p:cNvPr id="76" name="Text 70"/>
          <p:cNvSpPr/>
          <p:nvPr/>
        </p:nvSpPr>
        <p:spPr>
          <a:xfrm>
            <a:off x="5214938" y="2750344"/>
            <a:ext cx="1136582" cy="150019"/>
          </a:xfrm>
          <a:prstGeom prst="rect">
            <a:avLst/>
          </a:prstGeom>
          <a:noFill/>
          <a:ln/>
        </p:spPr>
        <p:txBody>
          <a:bodyPr wrap="none" lIns="85090" tIns="85090" rIns="85090" bIns="85090" rtlCol="0" anchor="ctr">
            <a:spAutoFit/>
          </a:bodyPr>
          <a:lstStyle/>
          <a:p>
            <a:pPr marL="0" indent="0" algn="l">
              <a:lnSpc>
                <a:spcPts val="800"/>
              </a:lnSpc>
              <a:buNone/>
            </a:pPr>
            <a:endParaRPr lang="en-US" sz="621" dirty="0"/>
          </a:p>
        </p:txBody>
      </p:sp>
      <p:sp>
        <p:nvSpPr>
          <p:cNvPr id="77" name="Text 71"/>
          <p:cNvSpPr/>
          <p:nvPr/>
        </p:nvSpPr>
        <p:spPr>
          <a:xfrm>
            <a:off x="6351519" y="2750344"/>
            <a:ext cx="1241059" cy="150019"/>
          </a:xfrm>
          <a:prstGeom prst="rect">
            <a:avLst/>
          </a:prstGeom>
          <a:noFill/>
          <a:ln/>
        </p:spPr>
        <p:txBody>
          <a:bodyPr wrap="none" lIns="85090" tIns="85090" rIns="85090" bIns="85090" rtlCol="0" anchor="ctr">
            <a:spAutoFit/>
          </a:bodyPr>
          <a:lstStyle/>
          <a:p>
            <a:pPr marL="0" indent="0" algn="l">
              <a:lnSpc>
                <a:spcPts val="800"/>
              </a:lnSpc>
              <a:buNone/>
            </a:pPr>
            <a:endParaRPr lang="en-US" sz="621" dirty="0"/>
          </a:p>
        </p:txBody>
      </p:sp>
      <p:sp>
        <p:nvSpPr>
          <p:cNvPr id="78" name="Text 72"/>
          <p:cNvSpPr/>
          <p:nvPr/>
        </p:nvSpPr>
        <p:spPr>
          <a:xfrm>
            <a:off x="7592578" y="2750344"/>
            <a:ext cx="979922" cy="150019"/>
          </a:xfrm>
          <a:prstGeom prst="rect">
            <a:avLst/>
          </a:prstGeom>
          <a:noFill/>
          <a:ln/>
        </p:spPr>
        <p:txBody>
          <a:bodyPr wrap="none" lIns="85090" tIns="85090" rIns="85090" bIns="85090" rtlCol="0" anchor="ctr">
            <a:spAutoFit/>
          </a:bodyPr>
          <a:lstStyle/>
          <a:p>
            <a:pPr marL="0" indent="0" algn="l">
              <a:lnSpc>
                <a:spcPts val="800"/>
              </a:lnSpc>
              <a:buNone/>
            </a:pPr>
            <a:endParaRPr lang="en-US" sz="621" dirty="0"/>
          </a:p>
        </p:txBody>
      </p:sp>
      <p:sp>
        <p:nvSpPr>
          <p:cNvPr id="79" name="Text 73"/>
          <p:cNvSpPr/>
          <p:nvPr/>
        </p:nvSpPr>
        <p:spPr>
          <a:xfrm>
            <a:off x="5214938" y="3852267"/>
            <a:ext cx="3357563" cy="116086"/>
          </a:xfrm>
          <a:prstGeom prst="rect">
            <a:avLst/>
          </a:prstGeom>
          <a:noFill/>
          <a:ln/>
        </p:spPr>
        <p:txBody>
          <a:bodyPr wrap="none" lIns="0" tIns="0" rIns="0" bIns="0" rtlCol="0" anchor="t">
            <a:spAutoFit/>
          </a:bodyPr>
          <a:lstStyle/>
          <a:p>
            <a:pPr marL="0" indent="0" algn="ctr">
              <a:lnSpc>
                <a:spcPts val="800"/>
              </a:lnSpc>
              <a:buNone/>
            </a:pPr>
            <a:r>
              <a:rPr lang="en-US" sz="621" dirty="0">
                <a:solidFill>
                  <a:srgbClr val="64FFDA"/>
                </a:solidFill>
                <a:latin typeface="Open Sans" pitchFamily="34" charset="0"/>
                <a:ea typeface="Open Sans" pitchFamily="34" charset="-122"/>
                <a:cs typeface="Open Sans" pitchFamily="34" charset="-120"/>
              </a:rPr>
              <a:t>Unificado, Formatado, Somado</a:t>
            </a:r>
            <a:endParaRPr lang="en-US" sz="621" dirty="0"/>
          </a:p>
        </p:txBody>
      </p:sp>
      <p:sp>
        <p:nvSpPr>
          <p:cNvPr id="80" name="Shape 74"/>
          <p:cNvSpPr/>
          <p:nvPr/>
        </p:nvSpPr>
        <p:spPr>
          <a:xfrm>
            <a:off x="428625" y="4325541"/>
            <a:ext cx="8286750" cy="389334"/>
          </a:xfrm>
          <a:prstGeom prst="rect">
            <a:avLst/>
          </a:prstGeom>
          <a:solidFill>
            <a:srgbClr val="FFFFFF">
              <a:alpha val="5000"/>
            </a:srgbClr>
          </a:solidFill>
          <a:ln/>
        </p:spPr>
        <p:txBody>
          <a:bodyPr/>
          <a:lstStyle/>
          <a:p>
            <a:endParaRPr lang="pt-BR"/>
          </a:p>
        </p:txBody>
      </p:sp>
      <p:pic>
        <p:nvPicPr>
          <p:cNvPr id="81" name="Image 4" descr="preencoded.png"/>
          <p:cNvPicPr>
            <a:picLocks noChangeAspect="1"/>
          </p:cNvPicPr>
          <p:nvPr/>
        </p:nvPicPr>
        <p:blipFill>
          <a:blip r:embed="rId6"/>
          <a:stretch>
            <a:fillRect/>
          </a:stretch>
        </p:blipFill>
        <p:spPr>
          <a:xfrm>
            <a:off x="1938635" y="4457700"/>
            <a:ext cx="128588" cy="128588"/>
          </a:xfrm>
          <a:prstGeom prst="rect">
            <a:avLst/>
          </a:prstGeom>
        </p:spPr>
      </p:pic>
      <p:sp>
        <p:nvSpPr>
          <p:cNvPr id="82" name="Text 75"/>
          <p:cNvSpPr/>
          <p:nvPr/>
        </p:nvSpPr>
        <p:spPr>
          <a:xfrm>
            <a:off x="2138660" y="4432697"/>
            <a:ext cx="2327077" cy="175022"/>
          </a:xfrm>
          <a:prstGeom prst="rect">
            <a:avLst/>
          </a:prstGeom>
          <a:noFill/>
          <a:ln/>
        </p:spPr>
        <p:txBody>
          <a:bodyPr wrap="none" lIns="0" tIns="0" rIns="0" bIns="0" rtlCol="0" anchor="t">
            <a:spAutoFit/>
          </a:bodyPr>
          <a:lstStyle/>
          <a:p>
            <a:pPr marL="0" indent="0" algn="ctr">
              <a:lnSpc>
                <a:spcPts val="1200"/>
              </a:lnSpc>
              <a:buNone/>
            </a:pPr>
            <a:r>
              <a:rPr lang="en-US" sz="942" dirty="0">
                <a:solidFill>
                  <a:srgbClr val="E6F1FF"/>
                </a:solidFill>
                <a:latin typeface="Open Sans" pitchFamily="34" charset="0"/>
                <a:ea typeface="Open Sans" pitchFamily="34" charset="-122"/>
                <a:cs typeface="Open Sans" pitchFamily="34" charset="-120"/>
              </a:rPr>
              <a:t>A IA não corrige processos ruins, ela os</a:t>
            </a:r>
            <a:endParaRPr lang="en-US" sz="942" dirty="0"/>
          </a:p>
        </p:txBody>
      </p:sp>
      <p:sp>
        <p:nvSpPr>
          <p:cNvPr id="83" name="Text 76"/>
          <p:cNvSpPr/>
          <p:nvPr/>
        </p:nvSpPr>
        <p:spPr>
          <a:xfrm>
            <a:off x="4465737" y="4432697"/>
            <a:ext cx="471488" cy="175022"/>
          </a:xfrm>
          <a:prstGeom prst="rect">
            <a:avLst/>
          </a:prstGeom>
          <a:noFill/>
          <a:ln/>
        </p:spPr>
        <p:txBody>
          <a:bodyPr wrap="none" lIns="0" tIns="0" rIns="0" bIns="0" rtlCol="0" anchor="t">
            <a:spAutoFit/>
          </a:bodyPr>
          <a:lstStyle/>
          <a:p>
            <a:pPr marL="0" indent="0" algn="ctr">
              <a:lnSpc>
                <a:spcPts val="1200"/>
              </a:lnSpc>
              <a:buNone/>
            </a:pPr>
            <a:r>
              <a:rPr lang="en-US" sz="885" b="1" dirty="0">
                <a:solidFill>
                  <a:srgbClr val="E6F1FF"/>
                </a:solidFill>
                <a:latin typeface="Open Sans" pitchFamily="34" charset="0"/>
                <a:ea typeface="Open Sans" pitchFamily="34" charset="-122"/>
                <a:cs typeface="Open Sans" pitchFamily="34" charset="-120"/>
              </a:rPr>
              <a:t>acelera</a:t>
            </a:r>
            <a:endParaRPr lang="en-US" sz="885" dirty="0"/>
          </a:p>
        </p:txBody>
      </p:sp>
      <p:sp>
        <p:nvSpPr>
          <p:cNvPr id="84" name="Text 77"/>
          <p:cNvSpPr/>
          <p:nvPr/>
        </p:nvSpPr>
        <p:spPr>
          <a:xfrm>
            <a:off x="4937224" y="4432697"/>
            <a:ext cx="2268141" cy="175022"/>
          </a:xfrm>
          <a:prstGeom prst="rect">
            <a:avLst/>
          </a:prstGeom>
          <a:noFill/>
          <a:ln/>
        </p:spPr>
        <p:txBody>
          <a:bodyPr wrap="none" lIns="0" tIns="0" rIns="0" bIns="0" rtlCol="0" anchor="t">
            <a:spAutoFit/>
          </a:bodyPr>
          <a:lstStyle/>
          <a:p>
            <a:pPr marL="0" indent="0" algn="ctr">
              <a:lnSpc>
                <a:spcPts val="1200"/>
              </a:lnSpc>
              <a:buNone/>
            </a:pPr>
            <a:r>
              <a:rPr lang="en-US" sz="942" dirty="0">
                <a:solidFill>
                  <a:srgbClr val="E6F1FF"/>
                </a:solidFill>
                <a:latin typeface="Open Sans" pitchFamily="34" charset="0"/>
                <a:ea typeface="Open Sans" pitchFamily="34" charset="-122"/>
                <a:cs typeface="Open Sans" pitchFamily="34" charset="-120"/>
              </a:rPr>
              <a:t>. Organize a casa antes de automatizar.</a:t>
            </a:r>
            <a:endParaRPr lang="en-US" sz="942"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name="Slide 87">
    <p:spTree>
      <p:nvGrpSpPr>
        <p:cNvPr id="1" name=""/>
        <p:cNvGrpSpPr/>
        <p:nvPr/>
      </p:nvGrpSpPr>
      <p:grpSpPr>
        <a:xfrm>
          <a:off x="0" y="0"/>
          <a:ext cx="0" cy="0"/>
          <a:chOff x="0" y="0"/>
          <a:chExt cx="0" cy="0"/>
        </a:xfrm>
      </p:grpSpPr>
      <p:sp>
        <p:nvSpPr>
          <p:cNvPr id="3" name="Shape 0"/>
          <p:cNvSpPr/>
          <p:nvPr/>
        </p:nvSpPr>
        <p:spPr>
          <a:xfrm>
            <a:off x="428625" y="428625"/>
            <a:ext cx="8286750" cy="716161"/>
          </a:xfrm>
          <a:prstGeom prst="rect">
            <a:avLst/>
          </a:prstGeom>
          <a:solidFill>
            <a:srgbClr val="000000">
              <a:alpha val="0"/>
            </a:srgbClr>
          </a:solidFill>
          <a:ln/>
        </p:spPr>
        <p:txBody>
          <a:bodyPr/>
          <a:lstStyle/>
          <a:p>
            <a:endParaRPr lang="pt-BR"/>
          </a:p>
        </p:txBody>
      </p:sp>
      <p:sp>
        <p:nvSpPr>
          <p:cNvPr id="4" name="Shape 1"/>
          <p:cNvSpPr/>
          <p:nvPr/>
        </p:nvSpPr>
        <p:spPr>
          <a:xfrm>
            <a:off x="428625" y="428625"/>
            <a:ext cx="28575" cy="716161"/>
          </a:xfrm>
          <a:prstGeom prst="rect">
            <a:avLst/>
          </a:prstGeom>
          <a:solidFill>
            <a:srgbClr val="FFFFFF"/>
          </a:solidFill>
          <a:ln/>
        </p:spPr>
        <p:txBody>
          <a:bodyPr/>
          <a:lstStyle/>
          <a:p>
            <a:endParaRPr lang="pt-BR"/>
          </a:p>
        </p:txBody>
      </p:sp>
      <p:sp>
        <p:nvSpPr>
          <p:cNvPr id="5" name="Text 2"/>
          <p:cNvSpPr/>
          <p:nvPr/>
        </p:nvSpPr>
        <p:spPr>
          <a:xfrm>
            <a:off x="571500" y="428625"/>
            <a:ext cx="8143875" cy="417909"/>
          </a:xfrm>
          <a:prstGeom prst="rect">
            <a:avLst/>
          </a:prstGeom>
          <a:noFill/>
          <a:ln/>
        </p:spPr>
        <p:txBody>
          <a:bodyPr wrap="none" lIns="0" tIns="0" rIns="0" bIns="0" rtlCol="0" anchor="t">
            <a:spAutoFit/>
          </a:bodyPr>
          <a:lstStyle/>
          <a:p>
            <a:pPr marL="0" indent="0" algn="l">
              <a:lnSpc>
                <a:spcPts val="3200"/>
              </a:lnSpc>
              <a:buNone/>
            </a:pPr>
            <a:r>
              <a:rPr lang="en-US" sz="2436" b="1" dirty="0">
                <a:solidFill>
                  <a:srgbClr val="E6F1FF"/>
                </a:solidFill>
                <a:latin typeface="Montserrat" pitchFamily="34" charset="0"/>
                <a:ea typeface="Montserrat" pitchFamily="34" charset="-122"/>
                <a:cs typeface="Montserrat" pitchFamily="34" charset="-120"/>
              </a:rPr>
              <a:t>SIMBIOSE HUMANO-IA</a:t>
            </a:r>
            <a:endParaRPr lang="en-US" sz="2436" dirty="0"/>
          </a:p>
        </p:txBody>
      </p:sp>
      <p:sp>
        <p:nvSpPr>
          <p:cNvPr id="6" name="Text 3"/>
          <p:cNvSpPr/>
          <p:nvPr/>
        </p:nvSpPr>
        <p:spPr>
          <a:xfrm>
            <a:off x="571500" y="917972"/>
            <a:ext cx="8143875" cy="226814"/>
          </a:xfrm>
          <a:prstGeom prst="rect">
            <a:avLst/>
          </a:prstGeom>
          <a:noFill/>
          <a:ln/>
        </p:spPr>
        <p:txBody>
          <a:bodyPr wrap="none" lIns="0" tIns="0" rIns="0" bIns="0" rtlCol="0" anchor="t">
            <a:spAutoFit/>
          </a:bodyPr>
          <a:lstStyle/>
          <a:p>
            <a:pPr marL="0" indent="0" algn="l">
              <a:lnSpc>
                <a:spcPts val="1600"/>
              </a:lnSpc>
              <a:buNone/>
            </a:pPr>
            <a:r>
              <a:rPr lang="en-US" sz="1269" dirty="0">
                <a:solidFill>
                  <a:srgbClr val="A8B2D1"/>
                </a:solidFill>
                <a:latin typeface="Roboto Mono" pitchFamily="34" charset="0"/>
                <a:ea typeface="Roboto Mono" pitchFamily="34" charset="-122"/>
                <a:cs typeface="Roboto Mono" pitchFamily="34" charset="-120"/>
              </a:rPr>
              <a:t>A Nova Fórmula da Eficiência Jurídica</a:t>
            </a:r>
            <a:endParaRPr lang="en-US" sz="1269" dirty="0"/>
          </a:p>
        </p:txBody>
      </p:sp>
      <p:sp>
        <p:nvSpPr>
          <p:cNvPr id="7" name="Shape 4"/>
          <p:cNvSpPr/>
          <p:nvPr/>
        </p:nvSpPr>
        <p:spPr>
          <a:xfrm>
            <a:off x="428625" y="1430536"/>
            <a:ext cx="3870127" cy="2714625"/>
          </a:xfrm>
          <a:prstGeom prst="rect">
            <a:avLst/>
          </a:prstGeom>
          <a:solidFill>
            <a:srgbClr val="FFCE56">
              <a:alpha val="5000"/>
            </a:srgbClr>
          </a:solidFill>
          <a:ln w="9144">
            <a:solidFill>
              <a:srgbClr val="FFCE56">
                <a:alpha val="30000"/>
              </a:srgbClr>
            </a:solidFill>
            <a:prstDash val="solid"/>
          </a:ln>
        </p:spPr>
        <p:txBody>
          <a:bodyPr/>
          <a:lstStyle/>
          <a:p>
            <a:endParaRPr lang="pt-BR"/>
          </a:p>
        </p:txBody>
      </p:sp>
      <p:pic>
        <p:nvPicPr>
          <p:cNvPr id="8" name="Image 1" descr="preencoded.png"/>
          <p:cNvPicPr>
            <a:picLocks noChangeAspect="1"/>
          </p:cNvPicPr>
          <p:nvPr/>
        </p:nvPicPr>
        <p:blipFill>
          <a:blip r:embed="rId3"/>
          <a:stretch>
            <a:fillRect/>
          </a:stretch>
        </p:blipFill>
        <p:spPr>
          <a:xfrm>
            <a:off x="2181523" y="1644848"/>
            <a:ext cx="357188" cy="357188"/>
          </a:xfrm>
          <a:prstGeom prst="rect">
            <a:avLst/>
          </a:prstGeom>
        </p:spPr>
      </p:pic>
      <p:sp>
        <p:nvSpPr>
          <p:cNvPr id="9" name="Text 5"/>
          <p:cNvSpPr/>
          <p:nvPr/>
        </p:nvSpPr>
        <p:spPr>
          <a:xfrm>
            <a:off x="1934170" y="2144911"/>
            <a:ext cx="851892" cy="208955"/>
          </a:xfrm>
          <a:prstGeom prst="rect">
            <a:avLst/>
          </a:prstGeom>
          <a:noFill/>
          <a:ln/>
        </p:spPr>
        <p:txBody>
          <a:bodyPr wrap="none" lIns="0" tIns="0" rIns="0" bIns="0" rtlCol="0" anchor="t">
            <a:spAutoFit/>
          </a:bodyPr>
          <a:lstStyle/>
          <a:p>
            <a:pPr marL="0" indent="0" algn="l">
              <a:lnSpc>
                <a:spcPts val="1600"/>
              </a:lnSpc>
              <a:buNone/>
            </a:pPr>
            <a:r>
              <a:rPr lang="en-US" sz="1193" b="1" dirty="0">
                <a:solidFill>
                  <a:srgbClr val="FFCE56"/>
                </a:solidFill>
                <a:latin typeface="Montserrat" pitchFamily="34" charset="0"/>
                <a:ea typeface="Montserrat" pitchFamily="34" charset="-122"/>
                <a:cs typeface="Montserrat" pitchFamily="34" charset="-120"/>
              </a:rPr>
              <a:t>HUMANO</a:t>
            </a:r>
            <a:endParaRPr lang="en-US" sz="1193" dirty="0"/>
          </a:p>
        </p:txBody>
      </p:sp>
      <p:sp>
        <p:nvSpPr>
          <p:cNvPr id="10" name="Shape 6"/>
          <p:cNvSpPr/>
          <p:nvPr/>
        </p:nvSpPr>
        <p:spPr>
          <a:xfrm>
            <a:off x="642938" y="2532459"/>
            <a:ext cx="3434358" cy="317897"/>
          </a:xfrm>
          <a:prstGeom prst="rect">
            <a:avLst/>
          </a:prstGeom>
          <a:solidFill>
            <a:srgbClr val="000000">
              <a:alpha val="20000"/>
            </a:srgbClr>
          </a:solidFill>
          <a:ln/>
        </p:spPr>
        <p:txBody>
          <a:bodyPr/>
          <a:lstStyle/>
          <a:p>
            <a:endParaRPr lang="pt-BR"/>
          </a:p>
        </p:txBody>
      </p:sp>
      <p:pic>
        <p:nvPicPr>
          <p:cNvPr id="11" name="Image 2" descr="preencoded.png"/>
          <p:cNvPicPr>
            <a:picLocks noChangeAspect="1"/>
          </p:cNvPicPr>
          <p:nvPr/>
        </p:nvPicPr>
        <p:blipFill>
          <a:blip r:embed="rId4"/>
          <a:stretch>
            <a:fillRect/>
          </a:stretch>
        </p:blipFill>
        <p:spPr>
          <a:xfrm>
            <a:off x="714375" y="2627114"/>
            <a:ext cx="171450" cy="128588"/>
          </a:xfrm>
          <a:prstGeom prst="rect">
            <a:avLst/>
          </a:prstGeom>
        </p:spPr>
      </p:pic>
      <p:sp>
        <p:nvSpPr>
          <p:cNvPr id="12" name="Text 7"/>
          <p:cNvSpPr/>
          <p:nvPr/>
        </p:nvSpPr>
        <p:spPr>
          <a:xfrm>
            <a:off x="992981" y="2603897"/>
            <a:ext cx="964406" cy="175022"/>
          </a:xfrm>
          <a:prstGeom prst="rect">
            <a:avLst/>
          </a:prstGeom>
          <a:noFill/>
          <a:ln/>
        </p:spPr>
        <p:txBody>
          <a:bodyPr wrap="none" lIns="0" tIns="0" rIns="0" bIns="0" rtlCol="0" anchor="t">
            <a:spAutoFit/>
          </a:bodyPr>
          <a:lstStyle/>
          <a:p>
            <a:pPr marL="0" indent="0" algn="l">
              <a:lnSpc>
                <a:spcPts val="1200"/>
              </a:lnSpc>
              <a:buNone/>
            </a:pPr>
            <a:r>
              <a:rPr lang="en-US" sz="942" dirty="0">
                <a:solidFill>
                  <a:srgbClr val="E6F1FF"/>
                </a:solidFill>
                <a:latin typeface="Open Sans" pitchFamily="34" charset="0"/>
                <a:ea typeface="Open Sans" pitchFamily="34" charset="-122"/>
                <a:cs typeface="Open Sans" pitchFamily="34" charset="-120"/>
              </a:rPr>
              <a:t>Julgamento Ético</a:t>
            </a:r>
            <a:endParaRPr lang="en-US" sz="942" dirty="0"/>
          </a:p>
        </p:txBody>
      </p:sp>
      <p:sp>
        <p:nvSpPr>
          <p:cNvPr id="13" name="Shape 8"/>
          <p:cNvSpPr/>
          <p:nvPr/>
        </p:nvSpPr>
        <p:spPr>
          <a:xfrm>
            <a:off x="642938" y="2957513"/>
            <a:ext cx="3434358" cy="317897"/>
          </a:xfrm>
          <a:prstGeom prst="rect">
            <a:avLst/>
          </a:prstGeom>
          <a:solidFill>
            <a:srgbClr val="000000">
              <a:alpha val="20000"/>
            </a:srgbClr>
          </a:solidFill>
          <a:ln/>
        </p:spPr>
        <p:txBody>
          <a:bodyPr/>
          <a:lstStyle/>
          <a:p>
            <a:endParaRPr lang="pt-BR"/>
          </a:p>
        </p:txBody>
      </p:sp>
      <p:pic>
        <p:nvPicPr>
          <p:cNvPr id="14" name="Image 3" descr="preencoded.png"/>
          <p:cNvPicPr>
            <a:picLocks noChangeAspect="1"/>
          </p:cNvPicPr>
          <p:nvPr/>
        </p:nvPicPr>
        <p:blipFill>
          <a:blip r:embed="rId5"/>
          <a:stretch>
            <a:fillRect/>
          </a:stretch>
        </p:blipFill>
        <p:spPr>
          <a:xfrm>
            <a:off x="714375" y="3052167"/>
            <a:ext cx="171450" cy="128588"/>
          </a:xfrm>
          <a:prstGeom prst="rect">
            <a:avLst/>
          </a:prstGeom>
        </p:spPr>
      </p:pic>
      <p:sp>
        <p:nvSpPr>
          <p:cNvPr id="15" name="Text 9"/>
          <p:cNvSpPr/>
          <p:nvPr/>
        </p:nvSpPr>
        <p:spPr>
          <a:xfrm>
            <a:off x="992981" y="3028950"/>
            <a:ext cx="1294805" cy="175022"/>
          </a:xfrm>
          <a:prstGeom prst="rect">
            <a:avLst/>
          </a:prstGeom>
          <a:noFill/>
          <a:ln/>
        </p:spPr>
        <p:txBody>
          <a:bodyPr wrap="none" lIns="0" tIns="0" rIns="0" bIns="0" rtlCol="0" anchor="t">
            <a:spAutoFit/>
          </a:bodyPr>
          <a:lstStyle/>
          <a:p>
            <a:pPr marL="0" indent="0" algn="l">
              <a:lnSpc>
                <a:spcPts val="1200"/>
              </a:lnSpc>
              <a:buNone/>
            </a:pPr>
            <a:r>
              <a:rPr lang="en-US" sz="942" dirty="0">
                <a:solidFill>
                  <a:srgbClr val="E6F1FF"/>
                </a:solidFill>
                <a:latin typeface="Open Sans" pitchFamily="34" charset="0"/>
                <a:ea typeface="Open Sans" pitchFamily="34" charset="-122"/>
                <a:cs typeface="Open Sans" pitchFamily="34" charset="-120"/>
              </a:rPr>
              <a:t>Empatia &amp; Negociação</a:t>
            </a:r>
            <a:endParaRPr lang="en-US" sz="942" dirty="0"/>
          </a:p>
        </p:txBody>
      </p:sp>
      <p:sp>
        <p:nvSpPr>
          <p:cNvPr id="16" name="Shape 10"/>
          <p:cNvSpPr/>
          <p:nvPr/>
        </p:nvSpPr>
        <p:spPr>
          <a:xfrm>
            <a:off x="642938" y="3382566"/>
            <a:ext cx="3434358" cy="317897"/>
          </a:xfrm>
          <a:prstGeom prst="rect">
            <a:avLst/>
          </a:prstGeom>
          <a:solidFill>
            <a:srgbClr val="000000">
              <a:alpha val="20000"/>
            </a:srgbClr>
          </a:solidFill>
          <a:ln/>
        </p:spPr>
        <p:txBody>
          <a:bodyPr/>
          <a:lstStyle/>
          <a:p>
            <a:endParaRPr lang="pt-BR"/>
          </a:p>
        </p:txBody>
      </p:sp>
      <p:pic>
        <p:nvPicPr>
          <p:cNvPr id="17" name="Image 4" descr="preencoded.png"/>
          <p:cNvPicPr>
            <a:picLocks noChangeAspect="1"/>
          </p:cNvPicPr>
          <p:nvPr/>
        </p:nvPicPr>
        <p:blipFill>
          <a:blip r:embed="rId6"/>
          <a:stretch>
            <a:fillRect/>
          </a:stretch>
        </p:blipFill>
        <p:spPr>
          <a:xfrm>
            <a:off x="714375" y="3477220"/>
            <a:ext cx="171450" cy="128588"/>
          </a:xfrm>
          <a:prstGeom prst="rect">
            <a:avLst/>
          </a:prstGeom>
        </p:spPr>
      </p:pic>
      <p:sp>
        <p:nvSpPr>
          <p:cNvPr id="18" name="Text 11"/>
          <p:cNvSpPr/>
          <p:nvPr/>
        </p:nvSpPr>
        <p:spPr>
          <a:xfrm>
            <a:off x="992981" y="3454003"/>
            <a:ext cx="1182291" cy="175022"/>
          </a:xfrm>
          <a:prstGeom prst="rect">
            <a:avLst/>
          </a:prstGeom>
          <a:noFill/>
          <a:ln/>
        </p:spPr>
        <p:txBody>
          <a:bodyPr wrap="none" lIns="0" tIns="0" rIns="0" bIns="0" rtlCol="0" anchor="t">
            <a:spAutoFit/>
          </a:bodyPr>
          <a:lstStyle/>
          <a:p>
            <a:pPr marL="0" indent="0" algn="l">
              <a:lnSpc>
                <a:spcPts val="1200"/>
              </a:lnSpc>
              <a:buNone/>
            </a:pPr>
            <a:r>
              <a:rPr lang="en-US" sz="942" dirty="0">
                <a:solidFill>
                  <a:srgbClr val="E6F1FF"/>
                </a:solidFill>
                <a:latin typeface="Open Sans" pitchFamily="34" charset="0"/>
                <a:ea typeface="Open Sans" pitchFamily="34" charset="-122"/>
                <a:cs typeface="Open Sans" pitchFamily="34" charset="-120"/>
              </a:rPr>
              <a:t>Estratégia Complexa</a:t>
            </a:r>
            <a:endParaRPr lang="en-US" sz="942" dirty="0"/>
          </a:p>
        </p:txBody>
      </p:sp>
      <p:sp>
        <p:nvSpPr>
          <p:cNvPr id="19" name="Shape 12"/>
          <p:cNvSpPr/>
          <p:nvPr/>
        </p:nvSpPr>
        <p:spPr>
          <a:xfrm>
            <a:off x="642938" y="3807619"/>
            <a:ext cx="3434358" cy="317897"/>
          </a:xfrm>
          <a:prstGeom prst="rect">
            <a:avLst/>
          </a:prstGeom>
          <a:solidFill>
            <a:srgbClr val="000000">
              <a:alpha val="20000"/>
            </a:srgbClr>
          </a:solidFill>
          <a:ln/>
        </p:spPr>
        <p:txBody>
          <a:bodyPr/>
          <a:lstStyle/>
          <a:p>
            <a:endParaRPr lang="pt-BR"/>
          </a:p>
        </p:txBody>
      </p:sp>
      <p:pic>
        <p:nvPicPr>
          <p:cNvPr id="20" name="Image 5" descr="preencoded.png"/>
          <p:cNvPicPr>
            <a:picLocks noChangeAspect="1"/>
          </p:cNvPicPr>
          <p:nvPr/>
        </p:nvPicPr>
        <p:blipFill>
          <a:blip r:embed="rId7"/>
          <a:stretch>
            <a:fillRect/>
          </a:stretch>
        </p:blipFill>
        <p:spPr>
          <a:xfrm>
            <a:off x="714375" y="3902273"/>
            <a:ext cx="171450" cy="128588"/>
          </a:xfrm>
          <a:prstGeom prst="rect">
            <a:avLst/>
          </a:prstGeom>
        </p:spPr>
      </p:pic>
      <p:sp>
        <p:nvSpPr>
          <p:cNvPr id="21" name="Text 13"/>
          <p:cNvSpPr/>
          <p:nvPr/>
        </p:nvSpPr>
        <p:spPr>
          <a:xfrm>
            <a:off x="992981" y="3879056"/>
            <a:ext cx="1021556" cy="175022"/>
          </a:xfrm>
          <a:prstGeom prst="rect">
            <a:avLst/>
          </a:prstGeom>
          <a:noFill/>
          <a:ln/>
        </p:spPr>
        <p:txBody>
          <a:bodyPr wrap="none" lIns="0" tIns="0" rIns="0" bIns="0" rtlCol="0" anchor="t">
            <a:spAutoFit/>
          </a:bodyPr>
          <a:lstStyle/>
          <a:p>
            <a:pPr marL="0" indent="0" algn="l">
              <a:lnSpc>
                <a:spcPts val="1200"/>
              </a:lnSpc>
              <a:buNone/>
            </a:pPr>
            <a:r>
              <a:rPr lang="en-US" sz="942" dirty="0">
                <a:solidFill>
                  <a:srgbClr val="E6F1FF"/>
                </a:solidFill>
                <a:latin typeface="Open Sans" pitchFamily="34" charset="0"/>
                <a:ea typeface="Open Sans" pitchFamily="34" charset="-122"/>
                <a:cs typeface="Open Sans" pitchFamily="34" charset="-120"/>
              </a:rPr>
              <a:t>Responsabilidade</a:t>
            </a:r>
            <a:endParaRPr lang="en-US" sz="942" dirty="0"/>
          </a:p>
        </p:txBody>
      </p:sp>
      <p:sp>
        <p:nvSpPr>
          <p:cNvPr id="22" name="Text 14"/>
          <p:cNvSpPr/>
          <p:nvPr/>
        </p:nvSpPr>
        <p:spPr>
          <a:xfrm>
            <a:off x="4434483" y="2527102"/>
            <a:ext cx="260747" cy="521494"/>
          </a:xfrm>
          <a:prstGeom prst="rect">
            <a:avLst/>
          </a:prstGeom>
          <a:noFill/>
          <a:ln/>
        </p:spPr>
        <p:txBody>
          <a:bodyPr wrap="none" lIns="0" tIns="0" rIns="0" bIns="0" rtlCol="0" anchor="t">
            <a:spAutoFit/>
          </a:bodyPr>
          <a:lstStyle/>
          <a:p>
            <a:pPr marL="0" indent="0" algn="l">
              <a:lnSpc>
                <a:spcPts val="4100"/>
              </a:lnSpc>
              <a:buNone/>
            </a:pPr>
            <a:r>
              <a:rPr lang="en-US" sz="3077" b="1" dirty="0">
                <a:solidFill>
                  <a:srgbClr val="FFFFFF">
                    <a:alpha val="50000"/>
                  </a:srgbClr>
                </a:solidFill>
                <a:latin typeface="Montserrat" pitchFamily="34" charset="0"/>
                <a:ea typeface="Montserrat" pitchFamily="34" charset="-122"/>
                <a:cs typeface="Montserrat" pitchFamily="34" charset="-120"/>
              </a:rPr>
              <a:t>+</a:t>
            </a:r>
            <a:endParaRPr lang="en-US" sz="3077" dirty="0"/>
          </a:p>
        </p:txBody>
      </p:sp>
      <p:sp>
        <p:nvSpPr>
          <p:cNvPr id="23" name="Shape 15"/>
          <p:cNvSpPr/>
          <p:nvPr/>
        </p:nvSpPr>
        <p:spPr>
          <a:xfrm>
            <a:off x="4838105" y="1430536"/>
            <a:ext cx="3877270" cy="2714625"/>
          </a:xfrm>
          <a:prstGeom prst="rect">
            <a:avLst/>
          </a:prstGeom>
          <a:solidFill>
            <a:srgbClr val="64FFDA">
              <a:alpha val="5000"/>
            </a:srgbClr>
          </a:solidFill>
          <a:ln w="9144">
            <a:solidFill>
              <a:srgbClr val="64FFDA">
                <a:alpha val="30000"/>
              </a:srgbClr>
            </a:solidFill>
            <a:prstDash val="solid"/>
          </a:ln>
        </p:spPr>
        <p:txBody>
          <a:bodyPr/>
          <a:lstStyle/>
          <a:p>
            <a:endParaRPr lang="pt-BR"/>
          </a:p>
        </p:txBody>
      </p:sp>
      <p:pic>
        <p:nvPicPr>
          <p:cNvPr id="24" name="Image 6" descr="preencoded.png"/>
          <p:cNvPicPr>
            <a:picLocks noChangeAspect="1"/>
          </p:cNvPicPr>
          <p:nvPr/>
        </p:nvPicPr>
        <p:blipFill>
          <a:blip r:embed="rId8"/>
          <a:stretch>
            <a:fillRect/>
          </a:stretch>
        </p:blipFill>
        <p:spPr>
          <a:xfrm>
            <a:off x="6601718" y="1644848"/>
            <a:ext cx="357188" cy="357188"/>
          </a:xfrm>
          <a:prstGeom prst="rect">
            <a:avLst/>
          </a:prstGeom>
        </p:spPr>
      </p:pic>
      <p:sp>
        <p:nvSpPr>
          <p:cNvPr id="25" name="Text 16"/>
          <p:cNvSpPr/>
          <p:nvPr/>
        </p:nvSpPr>
        <p:spPr>
          <a:xfrm>
            <a:off x="5600700" y="2144911"/>
            <a:ext cx="2359223" cy="208955"/>
          </a:xfrm>
          <a:prstGeom prst="rect">
            <a:avLst/>
          </a:prstGeom>
          <a:noFill/>
          <a:ln/>
        </p:spPr>
        <p:txBody>
          <a:bodyPr wrap="none" lIns="0" tIns="0" rIns="0" bIns="0" rtlCol="0" anchor="t">
            <a:spAutoFit/>
          </a:bodyPr>
          <a:lstStyle/>
          <a:p>
            <a:pPr marL="0" indent="0" algn="l">
              <a:lnSpc>
                <a:spcPts val="1600"/>
              </a:lnSpc>
              <a:buNone/>
            </a:pPr>
            <a:r>
              <a:rPr lang="en-US" sz="1193" b="1" dirty="0">
                <a:solidFill>
                  <a:srgbClr val="64FFDA"/>
                </a:solidFill>
                <a:latin typeface="Montserrat" pitchFamily="34" charset="0"/>
                <a:ea typeface="Montserrat" pitchFamily="34" charset="-122"/>
                <a:cs typeface="Montserrat" pitchFamily="34" charset="-120"/>
              </a:rPr>
              <a:t>INTELIGÊNCIA ARTIFICIAL</a:t>
            </a:r>
            <a:endParaRPr lang="en-US" sz="1193" dirty="0"/>
          </a:p>
        </p:txBody>
      </p:sp>
      <p:sp>
        <p:nvSpPr>
          <p:cNvPr id="26" name="Shape 17"/>
          <p:cNvSpPr/>
          <p:nvPr/>
        </p:nvSpPr>
        <p:spPr>
          <a:xfrm>
            <a:off x="5059561" y="2532459"/>
            <a:ext cx="3441502" cy="317897"/>
          </a:xfrm>
          <a:prstGeom prst="rect">
            <a:avLst/>
          </a:prstGeom>
          <a:solidFill>
            <a:srgbClr val="000000">
              <a:alpha val="20000"/>
            </a:srgbClr>
          </a:solidFill>
          <a:ln/>
        </p:spPr>
        <p:txBody>
          <a:bodyPr/>
          <a:lstStyle/>
          <a:p>
            <a:endParaRPr lang="pt-BR"/>
          </a:p>
        </p:txBody>
      </p:sp>
      <p:pic>
        <p:nvPicPr>
          <p:cNvPr id="27" name="Image 7" descr="preencoded.png"/>
          <p:cNvPicPr>
            <a:picLocks noChangeAspect="1"/>
          </p:cNvPicPr>
          <p:nvPr/>
        </p:nvPicPr>
        <p:blipFill>
          <a:blip r:embed="rId9"/>
          <a:stretch>
            <a:fillRect/>
          </a:stretch>
        </p:blipFill>
        <p:spPr>
          <a:xfrm>
            <a:off x="5130998" y="2627114"/>
            <a:ext cx="171450" cy="128588"/>
          </a:xfrm>
          <a:prstGeom prst="rect">
            <a:avLst/>
          </a:prstGeom>
        </p:spPr>
      </p:pic>
      <p:sp>
        <p:nvSpPr>
          <p:cNvPr id="28" name="Text 18"/>
          <p:cNvSpPr/>
          <p:nvPr/>
        </p:nvSpPr>
        <p:spPr>
          <a:xfrm>
            <a:off x="5409605" y="2603897"/>
            <a:ext cx="1148358" cy="175022"/>
          </a:xfrm>
          <a:prstGeom prst="rect">
            <a:avLst/>
          </a:prstGeom>
          <a:noFill/>
          <a:ln/>
        </p:spPr>
        <p:txBody>
          <a:bodyPr wrap="none" lIns="0" tIns="0" rIns="0" bIns="0" rtlCol="0" anchor="t">
            <a:spAutoFit/>
          </a:bodyPr>
          <a:lstStyle/>
          <a:p>
            <a:pPr marL="0" indent="0" algn="l">
              <a:lnSpc>
                <a:spcPts val="1200"/>
              </a:lnSpc>
              <a:buNone/>
            </a:pPr>
            <a:r>
              <a:rPr lang="en-US" sz="942" dirty="0">
                <a:solidFill>
                  <a:srgbClr val="E6F1FF"/>
                </a:solidFill>
                <a:latin typeface="Open Sans" pitchFamily="34" charset="0"/>
                <a:ea typeface="Open Sans" pitchFamily="34" charset="-122"/>
                <a:cs typeface="Open Sans" pitchFamily="34" charset="-120"/>
              </a:rPr>
              <a:t>Velocidade Extrema</a:t>
            </a:r>
            <a:endParaRPr lang="en-US" sz="942" dirty="0"/>
          </a:p>
        </p:txBody>
      </p:sp>
      <p:sp>
        <p:nvSpPr>
          <p:cNvPr id="29" name="Shape 19"/>
          <p:cNvSpPr/>
          <p:nvPr/>
        </p:nvSpPr>
        <p:spPr>
          <a:xfrm>
            <a:off x="5059561" y="2957513"/>
            <a:ext cx="3441502" cy="317897"/>
          </a:xfrm>
          <a:prstGeom prst="rect">
            <a:avLst/>
          </a:prstGeom>
          <a:solidFill>
            <a:srgbClr val="000000">
              <a:alpha val="20000"/>
            </a:srgbClr>
          </a:solidFill>
          <a:ln/>
        </p:spPr>
        <p:txBody>
          <a:bodyPr/>
          <a:lstStyle/>
          <a:p>
            <a:endParaRPr lang="pt-BR"/>
          </a:p>
        </p:txBody>
      </p:sp>
      <p:pic>
        <p:nvPicPr>
          <p:cNvPr id="30" name="Image 8" descr="preencoded.png"/>
          <p:cNvPicPr>
            <a:picLocks noChangeAspect="1"/>
          </p:cNvPicPr>
          <p:nvPr/>
        </p:nvPicPr>
        <p:blipFill>
          <a:blip r:embed="rId10"/>
          <a:stretch>
            <a:fillRect/>
          </a:stretch>
        </p:blipFill>
        <p:spPr>
          <a:xfrm>
            <a:off x="5130998" y="3052167"/>
            <a:ext cx="171450" cy="128588"/>
          </a:xfrm>
          <a:prstGeom prst="rect">
            <a:avLst/>
          </a:prstGeom>
        </p:spPr>
      </p:pic>
      <p:sp>
        <p:nvSpPr>
          <p:cNvPr id="31" name="Text 20"/>
          <p:cNvSpPr/>
          <p:nvPr/>
        </p:nvSpPr>
        <p:spPr>
          <a:xfrm>
            <a:off x="5409605" y="3028950"/>
            <a:ext cx="1105495" cy="175022"/>
          </a:xfrm>
          <a:prstGeom prst="rect">
            <a:avLst/>
          </a:prstGeom>
          <a:noFill/>
          <a:ln/>
        </p:spPr>
        <p:txBody>
          <a:bodyPr wrap="none" lIns="0" tIns="0" rIns="0" bIns="0" rtlCol="0" anchor="t">
            <a:spAutoFit/>
          </a:bodyPr>
          <a:lstStyle/>
          <a:p>
            <a:pPr marL="0" indent="0" algn="l">
              <a:lnSpc>
                <a:spcPts val="1200"/>
              </a:lnSpc>
              <a:buNone/>
            </a:pPr>
            <a:r>
              <a:rPr lang="en-US" sz="942" dirty="0">
                <a:solidFill>
                  <a:srgbClr val="E6F1FF"/>
                </a:solidFill>
                <a:latin typeface="Open Sans" pitchFamily="34" charset="0"/>
                <a:ea typeface="Open Sans" pitchFamily="34" charset="-122"/>
                <a:cs typeface="Open Sans" pitchFamily="34" charset="-120"/>
              </a:rPr>
              <a:t>Análise de Big Data</a:t>
            </a:r>
            <a:endParaRPr lang="en-US" sz="942" dirty="0"/>
          </a:p>
        </p:txBody>
      </p:sp>
      <p:sp>
        <p:nvSpPr>
          <p:cNvPr id="32" name="Shape 21"/>
          <p:cNvSpPr/>
          <p:nvPr/>
        </p:nvSpPr>
        <p:spPr>
          <a:xfrm>
            <a:off x="5059561" y="3382566"/>
            <a:ext cx="3441502" cy="317897"/>
          </a:xfrm>
          <a:prstGeom prst="rect">
            <a:avLst/>
          </a:prstGeom>
          <a:solidFill>
            <a:srgbClr val="000000">
              <a:alpha val="20000"/>
            </a:srgbClr>
          </a:solidFill>
          <a:ln/>
        </p:spPr>
        <p:txBody>
          <a:bodyPr/>
          <a:lstStyle/>
          <a:p>
            <a:endParaRPr lang="pt-BR"/>
          </a:p>
        </p:txBody>
      </p:sp>
      <p:pic>
        <p:nvPicPr>
          <p:cNvPr id="33" name="Image 9" descr="preencoded.png"/>
          <p:cNvPicPr>
            <a:picLocks noChangeAspect="1"/>
          </p:cNvPicPr>
          <p:nvPr/>
        </p:nvPicPr>
        <p:blipFill>
          <a:blip r:embed="rId11"/>
          <a:stretch>
            <a:fillRect/>
          </a:stretch>
        </p:blipFill>
        <p:spPr>
          <a:xfrm>
            <a:off x="5130998" y="3477220"/>
            <a:ext cx="171450" cy="128588"/>
          </a:xfrm>
          <a:prstGeom prst="rect">
            <a:avLst/>
          </a:prstGeom>
        </p:spPr>
      </p:pic>
      <p:sp>
        <p:nvSpPr>
          <p:cNvPr id="34" name="Text 22"/>
          <p:cNvSpPr/>
          <p:nvPr/>
        </p:nvSpPr>
        <p:spPr>
          <a:xfrm>
            <a:off x="5409605" y="3454003"/>
            <a:ext cx="953691" cy="175022"/>
          </a:xfrm>
          <a:prstGeom prst="rect">
            <a:avLst/>
          </a:prstGeom>
          <a:noFill/>
          <a:ln/>
        </p:spPr>
        <p:txBody>
          <a:bodyPr wrap="none" lIns="0" tIns="0" rIns="0" bIns="0" rtlCol="0" anchor="t">
            <a:spAutoFit/>
          </a:bodyPr>
          <a:lstStyle/>
          <a:p>
            <a:pPr marL="0" indent="0" algn="l">
              <a:lnSpc>
                <a:spcPts val="1200"/>
              </a:lnSpc>
              <a:buNone/>
            </a:pPr>
            <a:r>
              <a:rPr lang="en-US" sz="942" dirty="0">
                <a:solidFill>
                  <a:srgbClr val="E6F1FF"/>
                </a:solidFill>
                <a:latin typeface="Open Sans" pitchFamily="34" charset="0"/>
                <a:ea typeface="Open Sans" pitchFamily="34" charset="-122"/>
                <a:cs typeface="Open Sans" pitchFamily="34" charset="-120"/>
              </a:rPr>
              <a:t>Padrões Ocultos</a:t>
            </a:r>
            <a:endParaRPr lang="en-US" sz="942" dirty="0"/>
          </a:p>
        </p:txBody>
      </p:sp>
      <p:sp>
        <p:nvSpPr>
          <p:cNvPr id="35" name="Shape 23"/>
          <p:cNvSpPr/>
          <p:nvPr/>
        </p:nvSpPr>
        <p:spPr>
          <a:xfrm>
            <a:off x="5059561" y="3807619"/>
            <a:ext cx="3441502" cy="317897"/>
          </a:xfrm>
          <a:prstGeom prst="rect">
            <a:avLst/>
          </a:prstGeom>
          <a:solidFill>
            <a:srgbClr val="000000">
              <a:alpha val="20000"/>
            </a:srgbClr>
          </a:solidFill>
          <a:ln/>
        </p:spPr>
        <p:txBody>
          <a:bodyPr/>
          <a:lstStyle/>
          <a:p>
            <a:endParaRPr lang="pt-BR"/>
          </a:p>
        </p:txBody>
      </p:sp>
      <p:pic>
        <p:nvPicPr>
          <p:cNvPr id="36" name="Image 10" descr="preencoded.png"/>
          <p:cNvPicPr>
            <a:picLocks noChangeAspect="1"/>
          </p:cNvPicPr>
          <p:nvPr/>
        </p:nvPicPr>
        <p:blipFill>
          <a:blip r:embed="rId12"/>
          <a:stretch>
            <a:fillRect/>
          </a:stretch>
        </p:blipFill>
        <p:spPr>
          <a:xfrm>
            <a:off x="5130998" y="3902273"/>
            <a:ext cx="171450" cy="128588"/>
          </a:xfrm>
          <a:prstGeom prst="rect">
            <a:avLst/>
          </a:prstGeom>
        </p:spPr>
      </p:pic>
      <p:sp>
        <p:nvSpPr>
          <p:cNvPr id="37" name="Text 24"/>
          <p:cNvSpPr/>
          <p:nvPr/>
        </p:nvSpPr>
        <p:spPr>
          <a:xfrm>
            <a:off x="5409605" y="3879056"/>
            <a:ext cx="1191220" cy="175022"/>
          </a:xfrm>
          <a:prstGeom prst="rect">
            <a:avLst/>
          </a:prstGeom>
          <a:noFill/>
          <a:ln/>
        </p:spPr>
        <p:txBody>
          <a:bodyPr wrap="none" lIns="0" tIns="0" rIns="0" bIns="0" rtlCol="0" anchor="t">
            <a:spAutoFit/>
          </a:bodyPr>
          <a:lstStyle/>
          <a:p>
            <a:pPr marL="0" indent="0" algn="l">
              <a:lnSpc>
                <a:spcPts val="1200"/>
              </a:lnSpc>
              <a:buNone/>
            </a:pPr>
            <a:r>
              <a:rPr lang="en-US" sz="942" dirty="0">
                <a:solidFill>
                  <a:srgbClr val="E6F1FF"/>
                </a:solidFill>
                <a:latin typeface="Open Sans" pitchFamily="34" charset="0"/>
                <a:ea typeface="Open Sans" pitchFamily="34" charset="-122"/>
                <a:cs typeface="Open Sans" pitchFamily="34" charset="-120"/>
              </a:rPr>
              <a:t>Disponibilidade 24/7</a:t>
            </a:r>
            <a:endParaRPr lang="en-US" sz="942" dirty="0"/>
          </a:p>
        </p:txBody>
      </p:sp>
      <p:sp>
        <p:nvSpPr>
          <p:cNvPr id="38" name="Shape 25"/>
          <p:cNvSpPr/>
          <p:nvPr/>
        </p:nvSpPr>
        <p:spPr>
          <a:xfrm>
            <a:off x="428625" y="4359473"/>
            <a:ext cx="8286750" cy="514350"/>
          </a:xfrm>
          <a:prstGeom prst="rect">
            <a:avLst/>
          </a:prstGeom>
          <a:solidFill>
            <a:srgbClr val="FFFFFF">
              <a:alpha val="5000"/>
            </a:srgbClr>
          </a:solidFill>
          <a:ln w="9144">
            <a:solidFill>
              <a:srgbClr val="FFFFFF">
                <a:alpha val="10000"/>
              </a:srgbClr>
            </a:solidFill>
            <a:prstDash val="solid"/>
          </a:ln>
        </p:spPr>
        <p:txBody>
          <a:bodyPr/>
          <a:lstStyle/>
          <a:p>
            <a:endParaRPr lang="pt-BR"/>
          </a:p>
        </p:txBody>
      </p:sp>
      <p:sp>
        <p:nvSpPr>
          <p:cNvPr id="39" name="Text 26"/>
          <p:cNvSpPr/>
          <p:nvPr/>
        </p:nvSpPr>
        <p:spPr>
          <a:xfrm>
            <a:off x="428625" y="4359473"/>
            <a:ext cx="8286750" cy="514350"/>
          </a:xfrm>
          <a:prstGeom prst="rect">
            <a:avLst/>
          </a:prstGeom>
          <a:noFill/>
          <a:ln/>
        </p:spPr>
        <p:txBody>
          <a:bodyPr wrap="square" lIns="170053" tIns="170053" rIns="170053" bIns="170053" rtlCol="0" anchor="t">
            <a:spAutoFit/>
          </a:bodyPr>
          <a:lstStyle/>
          <a:p>
            <a:pPr marL="0" indent="0" algn="ctr">
              <a:lnSpc>
                <a:spcPts val="1500"/>
              </a:lnSpc>
              <a:buNone/>
            </a:pPr>
            <a:r>
              <a:rPr lang="en-US" sz="1159" dirty="0">
                <a:solidFill>
                  <a:srgbClr val="E6F1FF"/>
                </a:solidFill>
                <a:latin typeface="Open Sans" pitchFamily="34" charset="0"/>
                <a:ea typeface="Open Sans" pitchFamily="34" charset="-122"/>
                <a:cs typeface="Open Sans" pitchFamily="34" charset="-120"/>
              </a:rPr>
              <a:t>"A IA não substitui o advogado. O advogado </a:t>
            </a:r>
            <a:r>
              <a:rPr lang="en-US" sz="1090" b="1" dirty="0">
                <a:solidFill>
                  <a:srgbClr val="64FFDA"/>
                </a:solidFill>
                <a:latin typeface="Open Sans" pitchFamily="34" charset="0"/>
                <a:ea typeface="Open Sans" pitchFamily="34" charset="-122"/>
                <a:cs typeface="Open Sans" pitchFamily="34" charset="-120"/>
              </a:rPr>
              <a:t>com IA</a:t>
            </a:r>
            <a:r>
              <a:rPr lang="en-US" sz="1159" dirty="0">
                <a:solidFill>
                  <a:srgbClr val="E6F1FF"/>
                </a:solidFill>
                <a:latin typeface="Open Sans" pitchFamily="34" charset="0"/>
                <a:ea typeface="Open Sans" pitchFamily="34" charset="-122"/>
                <a:cs typeface="Open Sans" pitchFamily="34" charset="-120"/>
              </a:rPr>
              <a:t> substitui o advogado </a:t>
            </a:r>
            <a:r>
              <a:rPr lang="en-US" sz="1159" dirty="0">
                <a:solidFill>
                  <a:srgbClr val="FF6384"/>
                </a:solidFill>
                <a:latin typeface="Open Sans" pitchFamily="34" charset="0"/>
                <a:ea typeface="Open Sans" pitchFamily="34" charset="-122"/>
                <a:cs typeface="Open Sans" pitchFamily="34" charset="-120"/>
              </a:rPr>
              <a:t>sem IA</a:t>
            </a:r>
            <a:r>
              <a:rPr lang="en-US" sz="1159" dirty="0">
                <a:solidFill>
                  <a:srgbClr val="E6F1FF"/>
                </a:solidFill>
                <a:latin typeface="Open Sans" pitchFamily="34" charset="0"/>
                <a:ea typeface="Open Sans" pitchFamily="34" charset="-122"/>
                <a:cs typeface="Open Sans" pitchFamily="34" charset="-120"/>
              </a:rPr>
              <a:t>."</a:t>
            </a:r>
            <a:endParaRPr lang="en-US" sz="1159"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name="Slide 88">
    <p:spTree>
      <p:nvGrpSpPr>
        <p:cNvPr id="1" name=""/>
        <p:cNvGrpSpPr/>
        <p:nvPr/>
      </p:nvGrpSpPr>
      <p:grpSpPr>
        <a:xfrm>
          <a:off x="0" y="0"/>
          <a:ext cx="0" cy="0"/>
          <a:chOff x="0" y="0"/>
          <a:chExt cx="0" cy="0"/>
        </a:xfrm>
      </p:grpSpPr>
      <p:sp>
        <p:nvSpPr>
          <p:cNvPr id="3" name="Shape 0"/>
          <p:cNvSpPr/>
          <p:nvPr/>
        </p:nvSpPr>
        <p:spPr>
          <a:xfrm>
            <a:off x="428625" y="428625"/>
            <a:ext cx="8286750" cy="716161"/>
          </a:xfrm>
          <a:prstGeom prst="rect">
            <a:avLst/>
          </a:prstGeom>
          <a:solidFill>
            <a:srgbClr val="000000">
              <a:alpha val="0"/>
            </a:srgbClr>
          </a:solidFill>
          <a:ln/>
        </p:spPr>
        <p:txBody>
          <a:bodyPr/>
          <a:lstStyle/>
          <a:p>
            <a:endParaRPr lang="pt-BR"/>
          </a:p>
        </p:txBody>
      </p:sp>
      <p:sp>
        <p:nvSpPr>
          <p:cNvPr id="4" name="Shape 1"/>
          <p:cNvSpPr/>
          <p:nvPr/>
        </p:nvSpPr>
        <p:spPr>
          <a:xfrm>
            <a:off x="428625" y="428625"/>
            <a:ext cx="28575" cy="716161"/>
          </a:xfrm>
          <a:prstGeom prst="rect">
            <a:avLst/>
          </a:prstGeom>
          <a:solidFill>
            <a:srgbClr val="64FFDA"/>
          </a:solidFill>
          <a:ln/>
        </p:spPr>
        <p:txBody>
          <a:bodyPr/>
          <a:lstStyle/>
          <a:p>
            <a:endParaRPr lang="pt-BR"/>
          </a:p>
        </p:txBody>
      </p:sp>
      <p:sp>
        <p:nvSpPr>
          <p:cNvPr id="5" name="Text 2"/>
          <p:cNvSpPr/>
          <p:nvPr/>
        </p:nvSpPr>
        <p:spPr>
          <a:xfrm>
            <a:off x="571500" y="428625"/>
            <a:ext cx="8143875" cy="417909"/>
          </a:xfrm>
          <a:prstGeom prst="rect">
            <a:avLst/>
          </a:prstGeom>
          <a:noFill/>
          <a:ln/>
        </p:spPr>
        <p:txBody>
          <a:bodyPr wrap="none" lIns="0" tIns="0" rIns="0" bIns="0" rtlCol="0" anchor="t">
            <a:spAutoFit/>
          </a:bodyPr>
          <a:lstStyle/>
          <a:p>
            <a:pPr marL="0" indent="0" algn="l">
              <a:lnSpc>
                <a:spcPts val="3200"/>
              </a:lnSpc>
              <a:buNone/>
            </a:pPr>
            <a:r>
              <a:rPr lang="en-US" sz="2436" b="1" dirty="0">
                <a:solidFill>
                  <a:srgbClr val="E6F1FF"/>
                </a:solidFill>
                <a:latin typeface="Montserrat" pitchFamily="34" charset="0"/>
                <a:ea typeface="Montserrat" pitchFamily="34" charset="-122"/>
                <a:cs typeface="Montserrat" pitchFamily="34" charset="-120"/>
              </a:rPr>
              <a:t>CHECKLIST TÉCNICO</a:t>
            </a:r>
            <a:endParaRPr lang="en-US" sz="2436" dirty="0"/>
          </a:p>
        </p:txBody>
      </p:sp>
      <p:sp>
        <p:nvSpPr>
          <p:cNvPr id="6" name="Text 3"/>
          <p:cNvSpPr/>
          <p:nvPr/>
        </p:nvSpPr>
        <p:spPr>
          <a:xfrm>
            <a:off x="571500" y="917972"/>
            <a:ext cx="8143875" cy="226814"/>
          </a:xfrm>
          <a:prstGeom prst="rect">
            <a:avLst/>
          </a:prstGeom>
          <a:noFill/>
          <a:ln/>
        </p:spPr>
        <p:txBody>
          <a:bodyPr wrap="none" lIns="0" tIns="0" rIns="0" bIns="0" rtlCol="0" anchor="t">
            <a:spAutoFit/>
          </a:bodyPr>
          <a:lstStyle/>
          <a:p>
            <a:pPr marL="0" indent="0" algn="l">
              <a:lnSpc>
                <a:spcPts val="1600"/>
              </a:lnSpc>
              <a:buNone/>
            </a:pPr>
            <a:r>
              <a:rPr lang="en-US" sz="1269" dirty="0">
                <a:solidFill>
                  <a:srgbClr val="64FFDA"/>
                </a:solidFill>
                <a:latin typeface="Roboto Mono" pitchFamily="34" charset="0"/>
                <a:ea typeface="Roboto Mono" pitchFamily="34" charset="-122"/>
                <a:cs typeface="Roboto Mono" pitchFamily="34" charset="-120"/>
              </a:rPr>
              <a:t>Requisitos para Uso Seguro e Eficiente</a:t>
            </a:r>
            <a:endParaRPr lang="en-US" sz="1269" dirty="0"/>
          </a:p>
        </p:txBody>
      </p:sp>
      <p:sp>
        <p:nvSpPr>
          <p:cNvPr id="7" name="Shape 4"/>
          <p:cNvSpPr/>
          <p:nvPr/>
        </p:nvSpPr>
        <p:spPr>
          <a:xfrm>
            <a:off x="428625" y="1430536"/>
            <a:ext cx="2619384" cy="2964656"/>
          </a:xfrm>
          <a:prstGeom prst="rect">
            <a:avLst/>
          </a:prstGeom>
          <a:solidFill>
            <a:srgbClr val="112240">
              <a:alpha val="60000"/>
            </a:srgbClr>
          </a:solidFill>
          <a:ln/>
        </p:spPr>
        <p:txBody>
          <a:bodyPr/>
          <a:lstStyle/>
          <a:p>
            <a:endParaRPr lang="pt-BR"/>
          </a:p>
        </p:txBody>
      </p:sp>
      <p:sp>
        <p:nvSpPr>
          <p:cNvPr id="8" name="Shape 5"/>
          <p:cNvSpPr/>
          <p:nvPr/>
        </p:nvSpPr>
        <p:spPr>
          <a:xfrm>
            <a:off x="428625" y="1430536"/>
            <a:ext cx="2619384" cy="28575"/>
          </a:xfrm>
          <a:prstGeom prst="rect">
            <a:avLst/>
          </a:prstGeom>
          <a:solidFill>
            <a:srgbClr val="FF6384"/>
          </a:solidFill>
          <a:ln/>
        </p:spPr>
        <p:txBody>
          <a:bodyPr/>
          <a:lstStyle/>
          <a:p>
            <a:endParaRPr lang="pt-BR"/>
          </a:p>
        </p:txBody>
      </p:sp>
      <p:sp>
        <p:nvSpPr>
          <p:cNvPr id="9" name="Shape 6"/>
          <p:cNvSpPr/>
          <p:nvPr/>
        </p:nvSpPr>
        <p:spPr>
          <a:xfrm>
            <a:off x="3040866" y="1430536"/>
            <a:ext cx="7144" cy="2964656"/>
          </a:xfrm>
          <a:prstGeom prst="rect">
            <a:avLst/>
          </a:prstGeom>
          <a:solidFill>
            <a:srgbClr val="FFFFFF"/>
          </a:solidFill>
          <a:ln/>
        </p:spPr>
        <p:txBody>
          <a:bodyPr/>
          <a:lstStyle/>
          <a:p>
            <a:endParaRPr lang="pt-BR"/>
          </a:p>
        </p:txBody>
      </p:sp>
      <p:sp>
        <p:nvSpPr>
          <p:cNvPr id="10" name="Shape 7"/>
          <p:cNvSpPr/>
          <p:nvPr/>
        </p:nvSpPr>
        <p:spPr>
          <a:xfrm>
            <a:off x="428625" y="4388048"/>
            <a:ext cx="2619384" cy="7144"/>
          </a:xfrm>
          <a:prstGeom prst="rect">
            <a:avLst/>
          </a:prstGeom>
          <a:solidFill>
            <a:srgbClr val="FFFFFF"/>
          </a:solidFill>
          <a:ln/>
        </p:spPr>
        <p:txBody>
          <a:bodyPr/>
          <a:lstStyle/>
          <a:p>
            <a:endParaRPr lang="pt-BR"/>
          </a:p>
        </p:txBody>
      </p:sp>
      <p:sp>
        <p:nvSpPr>
          <p:cNvPr id="11" name="Shape 8"/>
          <p:cNvSpPr/>
          <p:nvPr/>
        </p:nvSpPr>
        <p:spPr>
          <a:xfrm>
            <a:off x="428625" y="1430536"/>
            <a:ext cx="7144" cy="2964656"/>
          </a:xfrm>
          <a:prstGeom prst="rect">
            <a:avLst/>
          </a:prstGeom>
          <a:solidFill>
            <a:srgbClr val="FFFFFF"/>
          </a:solidFill>
          <a:ln/>
        </p:spPr>
        <p:txBody>
          <a:bodyPr/>
          <a:lstStyle/>
          <a:p>
            <a:endParaRPr lang="pt-BR"/>
          </a:p>
        </p:txBody>
      </p:sp>
      <p:sp>
        <p:nvSpPr>
          <p:cNvPr id="12" name="Shape 9"/>
          <p:cNvSpPr/>
          <p:nvPr/>
        </p:nvSpPr>
        <p:spPr>
          <a:xfrm>
            <a:off x="607219" y="1609130"/>
            <a:ext cx="357188" cy="357188"/>
          </a:xfrm>
          <a:prstGeom prst="ellipse">
            <a:avLst/>
          </a:prstGeom>
          <a:solidFill>
            <a:srgbClr val="FFFFFF">
              <a:alpha val="5000"/>
            </a:srgbClr>
          </a:solidFill>
          <a:ln/>
        </p:spPr>
        <p:txBody>
          <a:bodyPr/>
          <a:lstStyle/>
          <a:p>
            <a:endParaRPr lang="pt-BR"/>
          </a:p>
        </p:txBody>
      </p:sp>
      <p:pic>
        <p:nvPicPr>
          <p:cNvPr id="13" name="Image 1" descr="preencoded.png"/>
          <p:cNvPicPr>
            <a:picLocks noChangeAspect="1"/>
          </p:cNvPicPr>
          <p:nvPr/>
        </p:nvPicPr>
        <p:blipFill>
          <a:blip r:embed="rId3"/>
          <a:stretch>
            <a:fillRect/>
          </a:stretch>
        </p:blipFill>
        <p:spPr>
          <a:xfrm>
            <a:off x="714375" y="1716286"/>
            <a:ext cx="142875" cy="142875"/>
          </a:xfrm>
          <a:prstGeom prst="rect">
            <a:avLst/>
          </a:prstGeom>
        </p:spPr>
      </p:pic>
      <p:sp>
        <p:nvSpPr>
          <p:cNvPr id="14" name="Text 10"/>
          <p:cNvSpPr/>
          <p:nvPr/>
        </p:nvSpPr>
        <p:spPr>
          <a:xfrm>
            <a:off x="1071563" y="1701105"/>
            <a:ext cx="805458" cy="173236"/>
          </a:xfrm>
          <a:prstGeom prst="rect">
            <a:avLst/>
          </a:prstGeom>
          <a:noFill/>
          <a:ln/>
        </p:spPr>
        <p:txBody>
          <a:bodyPr wrap="none" lIns="0" tIns="0" rIns="0" bIns="0" rtlCol="0" anchor="t">
            <a:spAutoFit/>
          </a:bodyPr>
          <a:lstStyle/>
          <a:p>
            <a:pPr marL="0" indent="0" algn="l">
              <a:lnSpc>
                <a:spcPts val="1400"/>
              </a:lnSpc>
              <a:buNone/>
            </a:pPr>
            <a:r>
              <a:rPr lang="en-US" sz="987" b="1" dirty="0">
                <a:solidFill>
                  <a:srgbClr val="E6F1FF"/>
                </a:solidFill>
                <a:latin typeface="Montserrat" pitchFamily="34" charset="0"/>
                <a:ea typeface="Montserrat" pitchFamily="34" charset="-122"/>
                <a:cs typeface="Montserrat" pitchFamily="34" charset="-120"/>
              </a:rPr>
              <a:t>Segurança</a:t>
            </a:r>
            <a:endParaRPr lang="en-US" sz="987" dirty="0"/>
          </a:p>
        </p:txBody>
      </p:sp>
      <p:sp>
        <p:nvSpPr>
          <p:cNvPr id="15" name="Shape 11"/>
          <p:cNvSpPr/>
          <p:nvPr/>
        </p:nvSpPr>
        <p:spPr>
          <a:xfrm>
            <a:off x="607219" y="2166342"/>
            <a:ext cx="142875" cy="142875"/>
          </a:xfrm>
          <a:prstGeom prst="rect">
            <a:avLst/>
          </a:prstGeom>
          <a:solidFill>
            <a:srgbClr val="64FFDA">
              <a:alpha val="10000"/>
            </a:srgbClr>
          </a:solidFill>
          <a:ln w="18288">
            <a:solidFill>
              <a:srgbClr val="64FFDA"/>
            </a:solidFill>
            <a:prstDash val="solid"/>
          </a:ln>
        </p:spPr>
        <p:txBody>
          <a:bodyPr/>
          <a:lstStyle/>
          <a:p>
            <a:endParaRPr lang="pt-BR"/>
          </a:p>
        </p:txBody>
      </p:sp>
      <p:pic>
        <p:nvPicPr>
          <p:cNvPr id="16" name="Image 2" descr="preencoded.png"/>
          <p:cNvPicPr>
            <a:picLocks noChangeAspect="1"/>
          </p:cNvPicPr>
          <p:nvPr/>
        </p:nvPicPr>
        <p:blipFill>
          <a:blip r:embed="rId4"/>
          <a:stretch>
            <a:fillRect/>
          </a:stretch>
        </p:blipFill>
        <p:spPr>
          <a:xfrm>
            <a:off x="635794" y="2194917"/>
            <a:ext cx="85725" cy="85725"/>
          </a:xfrm>
          <a:prstGeom prst="rect">
            <a:avLst/>
          </a:prstGeom>
        </p:spPr>
      </p:pic>
      <p:sp>
        <p:nvSpPr>
          <p:cNvPr id="17" name="Text 12"/>
          <p:cNvSpPr/>
          <p:nvPr/>
        </p:nvSpPr>
        <p:spPr>
          <a:xfrm>
            <a:off x="857250" y="2144911"/>
            <a:ext cx="2002622" cy="171450"/>
          </a:xfrm>
          <a:prstGeom prst="rect">
            <a:avLst/>
          </a:prstGeom>
          <a:noFill/>
          <a:ln/>
        </p:spPr>
        <p:txBody>
          <a:bodyPr wrap="none" lIns="0" tIns="0" rIns="0" bIns="0" rtlCol="0" anchor="t">
            <a:spAutoFit/>
          </a:bodyPr>
          <a:lstStyle/>
          <a:p>
            <a:pPr marL="0" indent="0" algn="l">
              <a:lnSpc>
                <a:spcPts val="1400"/>
              </a:lnSpc>
              <a:buNone/>
            </a:pPr>
            <a:r>
              <a:rPr lang="en-US" sz="784" b="1" dirty="0">
                <a:solidFill>
                  <a:srgbClr val="E6F1FF"/>
                </a:solidFill>
                <a:latin typeface="Open Sans" pitchFamily="34" charset="0"/>
                <a:ea typeface="Open Sans" pitchFamily="34" charset="-122"/>
                <a:cs typeface="Open Sans" pitchFamily="34" charset="-120"/>
              </a:rPr>
              <a:t>Anonimização</a:t>
            </a:r>
            <a:endParaRPr lang="en-US" sz="784" dirty="0"/>
          </a:p>
        </p:txBody>
      </p:sp>
      <p:sp>
        <p:nvSpPr>
          <p:cNvPr id="18" name="Text 13"/>
          <p:cNvSpPr/>
          <p:nvPr/>
        </p:nvSpPr>
        <p:spPr>
          <a:xfrm>
            <a:off x="857250" y="2344936"/>
            <a:ext cx="1912739" cy="155377"/>
          </a:xfrm>
          <a:prstGeom prst="rect">
            <a:avLst/>
          </a:prstGeom>
          <a:noFill/>
          <a:ln/>
        </p:spPr>
        <p:txBody>
          <a:bodyPr wrap="none" lIns="0" tIns="0" rIns="0" bIns="0" rtlCol="0" anchor="t">
            <a:spAutoFit/>
          </a:bodyPr>
          <a:lstStyle/>
          <a:p>
            <a:pPr marL="0" indent="0" algn="l">
              <a:lnSpc>
                <a:spcPts val="1400"/>
              </a:lnSpc>
              <a:buNone/>
            </a:pPr>
            <a:r>
              <a:rPr lang="en-US" sz="834" dirty="0">
                <a:solidFill>
                  <a:srgbClr val="A8B2D1"/>
                </a:solidFill>
                <a:latin typeface="Open Sans" pitchFamily="34" charset="0"/>
                <a:ea typeface="Open Sans" pitchFamily="34" charset="-122"/>
                <a:cs typeface="Open Sans" pitchFamily="34" charset="-120"/>
              </a:rPr>
              <a:t>Remover nomes, CPFs e valores reais</a:t>
            </a:r>
            <a:endParaRPr lang="en-US" sz="834" dirty="0"/>
          </a:p>
        </p:txBody>
      </p:sp>
      <p:sp>
        <p:nvSpPr>
          <p:cNvPr id="19" name="Text 14"/>
          <p:cNvSpPr/>
          <p:nvPr/>
        </p:nvSpPr>
        <p:spPr>
          <a:xfrm>
            <a:off x="857250" y="2516386"/>
            <a:ext cx="771525" cy="155377"/>
          </a:xfrm>
          <a:prstGeom prst="rect">
            <a:avLst/>
          </a:prstGeom>
          <a:noFill/>
          <a:ln/>
        </p:spPr>
        <p:txBody>
          <a:bodyPr wrap="none" lIns="0" tIns="0" rIns="0" bIns="0" rtlCol="0" anchor="t">
            <a:spAutoFit/>
          </a:bodyPr>
          <a:lstStyle/>
          <a:p>
            <a:pPr marL="0" indent="0" algn="l">
              <a:lnSpc>
                <a:spcPts val="1400"/>
              </a:lnSpc>
              <a:buNone/>
            </a:pPr>
            <a:r>
              <a:rPr lang="en-US" sz="834" dirty="0">
                <a:solidFill>
                  <a:srgbClr val="A8B2D1"/>
                </a:solidFill>
                <a:latin typeface="Open Sans" pitchFamily="34" charset="0"/>
                <a:ea typeface="Open Sans" pitchFamily="34" charset="-122"/>
                <a:cs typeface="Open Sans" pitchFamily="34" charset="-120"/>
              </a:rPr>
              <a:t>antes do input.</a:t>
            </a:r>
            <a:endParaRPr lang="en-US" sz="834" dirty="0"/>
          </a:p>
        </p:txBody>
      </p:sp>
      <p:sp>
        <p:nvSpPr>
          <p:cNvPr id="20" name="Shape 15"/>
          <p:cNvSpPr/>
          <p:nvPr/>
        </p:nvSpPr>
        <p:spPr>
          <a:xfrm>
            <a:off x="607219" y="2844998"/>
            <a:ext cx="142875" cy="142875"/>
          </a:xfrm>
          <a:prstGeom prst="rect">
            <a:avLst/>
          </a:prstGeom>
          <a:solidFill>
            <a:srgbClr val="64FFDA">
              <a:alpha val="10000"/>
            </a:srgbClr>
          </a:solidFill>
          <a:ln w="18288">
            <a:solidFill>
              <a:srgbClr val="64FFDA"/>
            </a:solidFill>
            <a:prstDash val="solid"/>
          </a:ln>
        </p:spPr>
        <p:txBody>
          <a:bodyPr/>
          <a:lstStyle/>
          <a:p>
            <a:endParaRPr lang="pt-BR"/>
          </a:p>
        </p:txBody>
      </p:sp>
      <p:pic>
        <p:nvPicPr>
          <p:cNvPr id="21" name="Image 3" descr="preencoded.png"/>
          <p:cNvPicPr>
            <a:picLocks noChangeAspect="1"/>
          </p:cNvPicPr>
          <p:nvPr/>
        </p:nvPicPr>
        <p:blipFill>
          <a:blip r:embed="rId4"/>
          <a:stretch>
            <a:fillRect/>
          </a:stretch>
        </p:blipFill>
        <p:spPr>
          <a:xfrm>
            <a:off x="635794" y="2873573"/>
            <a:ext cx="85725" cy="85725"/>
          </a:xfrm>
          <a:prstGeom prst="rect">
            <a:avLst/>
          </a:prstGeom>
        </p:spPr>
      </p:pic>
      <p:sp>
        <p:nvSpPr>
          <p:cNvPr id="22" name="Text 16"/>
          <p:cNvSpPr/>
          <p:nvPr/>
        </p:nvSpPr>
        <p:spPr>
          <a:xfrm>
            <a:off x="857250" y="2823567"/>
            <a:ext cx="2002622" cy="171450"/>
          </a:xfrm>
          <a:prstGeom prst="rect">
            <a:avLst/>
          </a:prstGeom>
          <a:noFill/>
          <a:ln/>
        </p:spPr>
        <p:txBody>
          <a:bodyPr wrap="none" lIns="0" tIns="0" rIns="0" bIns="0" rtlCol="0" anchor="t">
            <a:spAutoFit/>
          </a:bodyPr>
          <a:lstStyle/>
          <a:p>
            <a:pPr marL="0" indent="0" algn="l">
              <a:lnSpc>
                <a:spcPts val="1400"/>
              </a:lnSpc>
              <a:buNone/>
            </a:pPr>
            <a:r>
              <a:rPr lang="en-US" sz="784" b="1" dirty="0">
                <a:solidFill>
                  <a:srgbClr val="E6F1FF"/>
                </a:solidFill>
                <a:latin typeface="Open Sans" pitchFamily="34" charset="0"/>
                <a:ea typeface="Open Sans" pitchFamily="34" charset="-122"/>
                <a:cs typeface="Open Sans" pitchFamily="34" charset="-120"/>
              </a:rPr>
              <a:t>Opt-out de Treino</a:t>
            </a:r>
            <a:endParaRPr lang="en-US" sz="784" dirty="0"/>
          </a:p>
        </p:txBody>
      </p:sp>
      <p:sp>
        <p:nvSpPr>
          <p:cNvPr id="23" name="Text 17"/>
          <p:cNvSpPr/>
          <p:nvPr/>
        </p:nvSpPr>
        <p:spPr>
          <a:xfrm>
            <a:off x="857250" y="3023592"/>
            <a:ext cx="1855589" cy="155377"/>
          </a:xfrm>
          <a:prstGeom prst="rect">
            <a:avLst/>
          </a:prstGeom>
          <a:noFill/>
          <a:ln/>
        </p:spPr>
        <p:txBody>
          <a:bodyPr wrap="none" lIns="0" tIns="0" rIns="0" bIns="0" rtlCol="0" anchor="t">
            <a:spAutoFit/>
          </a:bodyPr>
          <a:lstStyle/>
          <a:p>
            <a:pPr marL="0" indent="0" algn="l">
              <a:lnSpc>
                <a:spcPts val="1400"/>
              </a:lnSpc>
              <a:buNone/>
            </a:pPr>
            <a:r>
              <a:rPr lang="en-US" sz="834" dirty="0">
                <a:solidFill>
                  <a:srgbClr val="A8B2D1"/>
                </a:solidFill>
                <a:latin typeface="Open Sans" pitchFamily="34" charset="0"/>
                <a:ea typeface="Open Sans" pitchFamily="34" charset="-122"/>
                <a:cs typeface="Open Sans" pitchFamily="34" charset="-120"/>
              </a:rPr>
              <a:t>Configuração de privacidade ativada</a:t>
            </a:r>
            <a:endParaRPr lang="en-US" sz="834" dirty="0"/>
          </a:p>
        </p:txBody>
      </p:sp>
      <p:sp>
        <p:nvSpPr>
          <p:cNvPr id="24" name="Text 18"/>
          <p:cNvSpPr/>
          <p:nvPr/>
        </p:nvSpPr>
        <p:spPr>
          <a:xfrm>
            <a:off x="857250" y="3195042"/>
            <a:ext cx="635794" cy="155377"/>
          </a:xfrm>
          <a:prstGeom prst="rect">
            <a:avLst/>
          </a:prstGeom>
          <a:noFill/>
          <a:ln/>
        </p:spPr>
        <p:txBody>
          <a:bodyPr wrap="none" lIns="0" tIns="0" rIns="0" bIns="0" rtlCol="0" anchor="t">
            <a:spAutoFit/>
          </a:bodyPr>
          <a:lstStyle/>
          <a:p>
            <a:pPr marL="0" indent="0" algn="l">
              <a:lnSpc>
                <a:spcPts val="1400"/>
              </a:lnSpc>
              <a:buNone/>
            </a:pPr>
            <a:r>
              <a:rPr lang="en-US" sz="834" dirty="0">
                <a:solidFill>
                  <a:srgbClr val="A8B2D1"/>
                </a:solidFill>
                <a:latin typeface="Open Sans" pitchFamily="34" charset="0"/>
                <a:ea typeface="Open Sans" pitchFamily="34" charset="-122"/>
                <a:cs typeface="Open Sans" pitchFamily="34" charset="-120"/>
              </a:rPr>
              <a:t>nas settings.</a:t>
            </a:r>
            <a:endParaRPr lang="en-US" sz="834" dirty="0"/>
          </a:p>
        </p:txBody>
      </p:sp>
      <p:sp>
        <p:nvSpPr>
          <p:cNvPr id="25" name="Text 19"/>
          <p:cNvSpPr/>
          <p:nvPr/>
        </p:nvSpPr>
        <p:spPr>
          <a:xfrm>
            <a:off x="857250" y="3502223"/>
            <a:ext cx="2002622" cy="171450"/>
          </a:xfrm>
          <a:prstGeom prst="rect">
            <a:avLst/>
          </a:prstGeom>
          <a:noFill/>
          <a:ln/>
        </p:spPr>
        <p:txBody>
          <a:bodyPr wrap="none" lIns="0" tIns="0" rIns="0" bIns="0" rtlCol="0" anchor="t">
            <a:spAutoFit/>
          </a:bodyPr>
          <a:lstStyle/>
          <a:p>
            <a:pPr marL="0" indent="0" algn="l">
              <a:lnSpc>
                <a:spcPts val="1400"/>
              </a:lnSpc>
              <a:buNone/>
            </a:pPr>
            <a:r>
              <a:rPr lang="en-US" sz="784" b="1" dirty="0">
                <a:solidFill>
                  <a:srgbClr val="E6F1FF"/>
                </a:solidFill>
                <a:latin typeface="Open Sans" pitchFamily="34" charset="0"/>
                <a:ea typeface="Open Sans" pitchFamily="34" charset="-122"/>
                <a:cs typeface="Open Sans" pitchFamily="34" charset="-120"/>
              </a:rPr>
              <a:t>Ambiente Seguro</a:t>
            </a:r>
            <a:endParaRPr lang="en-US" sz="784" dirty="0"/>
          </a:p>
        </p:txBody>
      </p:sp>
      <p:sp>
        <p:nvSpPr>
          <p:cNvPr id="26" name="Text 20"/>
          <p:cNvSpPr/>
          <p:nvPr/>
        </p:nvSpPr>
        <p:spPr>
          <a:xfrm>
            <a:off x="857250" y="3702248"/>
            <a:ext cx="1655564" cy="155377"/>
          </a:xfrm>
          <a:prstGeom prst="rect">
            <a:avLst/>
          </a:prstGeom>
          <a:noFill/>
          <a:ln/>
        </p:spPr>
        <p:txBody>
          <a:bodyPr wrap="none" lIns="0" tIns="0" rIns="0" bIns="0" rtlCol="0" anchor="t">
            <a:spAutoFit/>
          </a:bodyPr>
          <a:lstStyle/>
          <a:p>
            <a:pPr marL="0" indent="0" algn="l">
              <a:lnSpc>
                <a:spcPts val="1400"/>
              </a:lnSpc>
              <a:buNone/>
            </a:pPr>
            <a:r>
              <a:rPr lang="en-US" sz="834" dirty="0">
                <a:solidFill>
                  <a:srgbClr val="A8B2D1"/>
                </a:solidFill>
                <a:latin typeface="Open Sans" pitchFamily="34" charset="0"/>
                <a:ea typeface="Open Sans" pitchFamily="34" charset="-122"/>
                <a:cs typeface="Open Sans" pitchFamily="34" charset="-120"/>
              </a:rPr>
              <a:t>Uso de VPN ou rede corporativa</a:t>
            </a:r>
            <a:endParaRPr lang="en-US" sz="834" dirty="0"/>
          </a:p>
        </p:txBody>
      </p:sp>
      <p:sp>
        <p:nvSpPr>
          <p:cNvPr id="27" name="Text 21"/>
          <p:cNvSpPr/>
          <p:nvPr/>
        </p:nvSpPr>
        <p:spPr>
          <a:xfrm>
            <a:off x="857250" y="3873698"/>
            <a:ext cx="519708" cy="155377"/>
          </a:xfrm>
          <a:prstGeom prst="rect">
            <a:avLst/>
          </a:prstGeom>
          <a:noFill/>
          <a:ln/>
        </p:spPr>
        <p:txBody>
          <a:bodyPr wrap="none" lIns="0" tIns="0" rIns="0" bIns="0" rtlCol="0" anchor="t">
            <a:spAutoFit/>
          </a:bodyPr>
          <a:lstStyle/>
          <a:p>
            <a:pPr marL="0" indent="0" algn="l">
              <a:lnSpc>
                <a:spcPts val="1400"/>
              </a:lnSpc>
              <a:buNone/>
            </a:pPr>
            <a:r>
              <a:rPr lang="en-US" sz="834" dirty="0">
                <a:solidFill>
                  <a:srgbClr val="A8B2D1"/>
                </a:solidFill>
                <a:latin typeface="Open Sans" pitchFamily="34" charset="0"/>
                <a:ea typeface="Open Sans" pitchFamily="34" charset="-122"/>
                <a:cs typeface="Open Sans" pitchFamily="34" charset="-120"/>
              </a:rPr>
              <a:t>protegida.</a:t>
            </a:r>
            <a:endParaRPr lang="en-US" sz="834" dirty="0"/>
          </a:p>
        </p:txBody>
      </p:sp>
      <p:sp>
        <p:nvSpPr>
          <p:cNvPr id="28" name="Shape 22"/>
          <p:cNvSpPr/>
          <p:nvPr/>
        </p:nvSpPr>
        <p:spPr>
          <a:xfrm>
            <a:off x="3252778" y="1430536"/>
            <a:ext cx="2624128" cy="2928938"/>
          </a:xfrm>
          <a:prstGeom prst="rect">
            <a:avLst/>
          </a:prstGeom>
          <a:solidFill>
            <a:srgbClr val="112240">
              <a:alpha val="60000"/>
            </a:srgbClr>
          </a:solidFill>
          <a:ln/>
        </p:spPr>
        <p:txBody>
          <a:bodyPr/>
          <a:lstStyle/>
          <a:p>
            <a:endParaRPr lang="pt-BR"/>
          </a:p>
        </p:txBody>
      </p:sp>
      <p:sp>
        <p:nvSpPr>
          <p:cNvPr id="29" name="Shape 23"/>
          <p:cNvSpPr/>
          <p:nvPr/>
        </p:nvSpPr>
        <p:spPr>
          <a:xfrm>
            <a:off x="3252778" y="1430536"/>
            <a:ext cx="2624128" cy="28575"/>
          </a:xfrm>
          <a:prstGeom prst="rect">
            <a:avLst/>
          </a:prstGeom>
          <a:solidFill>
            <a:srgbClr val="FFCE56"/>
          </a:solidFill>
          <a:ln/>
        </p:spPr>
        <p:txBody>
          <a:bodyPr/>
          <a:lstStyle/>
          <a:p>
            <a:endParaRPr lang="pt-BR"/>
          </a:p>
        </p:txBody>
      </p:sp>
      <p:sp>
        <p:nvSpPr>
          <p:cNvPr id="30" name="Shape 24"/>
          <p:cNvSpPr/>
          <p:nvPr/>
        </p:nvSpPr>
        <p:spPr>
          <a:xfrm>
            <a:off x="5869763" y="1430536"/>
            <a:ext cx="7144" cy="2928938"/>
          </a:xfrm>
          <a:prstGeom prst="rect">
            <a:avLst/>
          </a:prstGeom>
          <a:solidFill>
            <a:srgbClr val="FFFFFF"/>
          </a:solidFill>
          <a:ln/>
        </p:spPr>
        <p:txBody>
          <a:bodyPr/>
          <a:lstStyle/>
          <a:p>
            <a:endParaRPr lang="pt-BR"/>
          </a:p>
        </p:txBody>
      </p:sp>
      <p:sp>
        <p:nvSpPr>
          <p:cNvPr id="31" name="Shape 25"/>
          <p:cNvSpPr/>
          <p:nvPr/>
        </p:nvSpPr>
        <p:spPr>
          <a:xfrm>
            <a:off x="3252778" y="4352330"/>
            <a:ext cx="2624128" cy="7144"/>
          </a:xfrm>
          <a:prstGeom prst="rect">
            <a:avLst/>
          </a:prstGeom>
          <a:solidFill>
            <a:srgbClr val="FFFFFF"/>
          </a:solidFill>
          <a:ln/>
        </p:spPr>
        <p:txBody>
          <a:bodyPr/>
          <a:lstStyle/>
          <a:p>
            <a:endParaRPr lang="pt-BR"/>
          </a:p>
        </p:txBody>
      </p:sp>
      <p:sp>
        <p:nvSpPr>
          <p:cNvPr id="32" name="Shape 26"/>
          <p:cNvSpPr/>
          <p:nvPr/>
        </p:nvSpPr>
        <p:spPr>
          <a:xfrm>
            <a:off x="3252778" y="1430536"/>
            <a:ext cx="7144" cy="2928938"/>
          </a:xfrm>
          <a:prstGeom prst="rect">
            <a:avLst/>
          </a:prstGeom>
          <a:solidFill>
            <a:srgbClr val="FFFFFF"/>
          </a:solidFill>
          <a:ln/>
        </p:spPr>
        <p:txBody>
          <a:bodyPr/>
          <a:lstStyle/>
          <a:p>
            <a:endParaRPr lang="pt-BR"/>
          </a:p>
        </p:txBody>
      </p:sp>
      <p:sp>
        <p:nvSpPr>
          <p:cNvPr id="33" name="Shape 27"/>
          <p:cNvSpPr/>
          <p:nvPr/>
        </p:nvSpPr>
        <p:spPr>
          <a:xfrm>
            <a:off x="3436144" y="1609130"/>
            <a:ext cx="357188" cy="357188"/>
          </a:xfrm>
          <a:prstGeom prst="ellipse">
            <a:avLst/>
          </a:prstGeom>
          <a:solidFill>
            <a:srgbClr val="FFFFFF">
              <a:alpha val="5000"/>
            </a:srgbClr>
          </a:solidFill>
          <a:ln/>
        </p:spPr>
        <p:txBody>
          <a:bodyPr/>
          <a:lstStyle/>
          <a:p>
            <a:endParaRPr lang="pt-BR"/>
          </a:p>
        </p:txBody>
      </p:sp>
      <p:pic>
        <p:nvPicPr>
          <p:cNvPr id="34" name="Image 4" descr="preencoded.png"/>
          <p:cNvPicPr>
            <a:picLocks noChangeAspect="1"/>
          </p:cNvPicPr>
          <p:nvPr/>
        </p:nvPicPr>
        <p:blipFill>
          <a:blip r:embed="rId5"/>
          <a:stretch>
            <a:fillRect/>
          </a:stretch>
        </p:blipFill>
        <p:spPr>
          <a:xfrm>
            <a:off x="3534370" y="1716286"/>
            <a:ext cx="160734" cy="142875"/>
          </a:xfrm>
          <a:prstGeom prst="rect">
            <a:avLst/>
          </a:prstGeom>
        </p:spPr>
      </p:pic>
      <p:sp>
        <p:nvSpPr>
          <p:cNvPr id="35" name="Text 28"/>
          <p:cNvSpPr/>
          <p:nvPr/>
        </p:nvSpPr>
        <p:spPr>
          <a:xfrm>
            <a:off x="3900488" y="1701105"/>
            <a:ext cx="989409" cy="173236"/>
          </a:xfrm>
          <a:prstGeom prst="rect">
            <a:avLst/>
          </a:prstGeom>
          <a:noFill/>
          <a:ln/>
        </p:spPr>
        <p:txBody>
          <a:bodyPr wrap="none" lIns="0" tIns="0" rIns="0" bIns="0" rtlCol="0" anchor="t">
            <a:spAutoFit/>
          </a:bodyPr>
          <a:lstStyle/>
          <a:p>
            <a:pPr marL="0" indent="0" algn="l">
              <a:lnSpc>
                <a:spcPts val="1400"/>
              </a:lnSpc>
              <a:buNone/>
            </a:pPr>
            <a:r>
              <a:rPr lang="en-US" sz="987" b="1" dirty="0">
                <a:solidFill>
                  <a:srgbClr val="E6F1FF"/>
                </a:solidFill>
                <a:latin typeface="Montserrat" pitchFamily="34" charset="0"/>
                <a:ea typeface="Montserrat" pitchFamily="34" charset="-122"/>
                <a:cs typeface="Montserrat" pitchFamily="34" charset="-120"/>
              </a:rPr>
              <a:t>Performance</a:t>
            </a:r>
            <a:endParaRPr lang="en-US" sz="987" dirty="0"/>
          </a:p>
        </p:txBody>
      </p:sp>
      <p:sp>
        <p:nvSpPr>
          <p:cNvPr id="36" name="Shape 29"/>
          <p:cNvSpPr/>
          <p:nvPr/>
        </p:nvSpPr>
        <p:spPr>
          <a:xfrm>
            <a:off x="3436144" y="2166342"/>
            <a:ext cx="142875" cy="142875"/>
          </a:xfrm>
          <a:prstGeom prst="rect">
            <a:avLst/>
          </a:prstGeom>
          <a:solidFill>
            <a:srgbClr val="64FFDA">
              <a:alpha val="10000"/>
            </a:srgbClr>
          </a:solidFill>
          <a:ln w="18288">
            <a:solidFill>
              <a:srgbClr val="64FFDA"/>
            </a:solidFill>
            <a:prstDash val="solid"/>
          </a:ln>
        </p:spPr>
        <p:txBody>
          <a:bodyPr/>
          <a:lstStyle/>
          <a:p>
            <a:endParaRPr lang="pt-BR"/>
          </a:p>
        </p:txBody>
      </p:sp>
      <p:pic>
        <p:nvPicPr>
          <p:cNvPr id="37" name="Image 5" descr="preencoded.png"/>
          <p:cNvPicPr>
            <a:picLocks noChangeAspect="1"/>
          </p:cNvPicPr>
          <p:nvPr/>
        </p:nvPicPr>
        <p:blipFill>
          <a:blip r:embed="rId6"/>
          <a:stretch>
            <a:fillRect/>
          </a:stretch>
        </p:blipFill>
        <p:spPr>
          <a:xfrm>
            <a:off x="3464719" y="2194917"/>
            <a:ext cx="85725" cy="85725"/>
          </a:xfrm>
          <a:prstGeom prst="rect">
            <a:avLst/>
          </a:prstGeom>
        </p:spPr>
      </p:pic>
      <p:sp>
        <p:nvSpPr>
          <p:cNvPr id="38" name="Text 30"/>
          <p:cNvSpPr/>
          <p:nvPr/>
        </p:nvSpPr>
        <p:spPr>
          <a:xfrm>
            <a:off x="3686175" y="2144911"/>
            <a:ext cx="1532334" cy="171450"/>
          </a:xfrm>
          <a:prstGeom prst="rect">
            <a:avLst/>
          </a:prstGeom>
          <a:noFill/>
          <a:ln/>
        </p:spPr>
        <p:txBody>
          <a:bodyPr wrap="none" lIns="0" tIns="0" rIns="0" bIns="0" rtlCol="0" anchor="t">
            <a:spAutoFit/>
          </a:bodyPr>
          <a:lstStyle/>
          <a:p>
            <a:pPr marL="0" indent="0" algn="l">
              <a:lnSpc>
                <a:spcPts val="1400"/>
              </a:lnSpc>
              <a:buNone/>
            </a:pPr>
            <a:r>
              <a:rPr lang="en-US" sz="784" b="1" dirty="0">
                <a:solidFill>
                  <a:srgbClr val="E6F1FF"/>
                </a:solidFill>
                <a:latin typeface="Open Sans" pitchFamily="34" charset="0"/>
                <a:ea typeface="Open Sans" pitchFamily="34" charset="-122"/>
                <a:cs typeface="Open Sans" pitchFamily="34" charset="-120"/>
              </a:rPr>
              <a:t>Persona Definida</a:t>
            </a:r>
            <a:endParaRPr lang="en-US" sz="784" dirty="0"/>
          </a:p>
        </p:txBody>
      </p:sp>
      <p:sp>
        <p:nvSpPr>
          <p:cNvPr id="39" name="Text 31"/>
          <p:cNvSpPr/>
          <p:nvPr/>
        </p:nvSpPr>
        <p:spPr>
          <a:xfrm>
            <a:off x="3686175" y="2344936"/>
            <a:ext cx="1532334" cy="155377"/>
          </a:xfrm>
          <a:prstGeom prst="rect">
            <a:avLst/>
          </a:prstGeom>
          <a:noFill/>
          <a:ln/>
        </p:spPr>
        <p:txBody>
          <a:bodyPr wrap="none" lIns="0" tIns="0" rIns="0" bIns="0" rtlCol="0" anchor="t">
            <a:spAutoFit/>
          </a:bodyPr>
          <a:lstStyle/>
          <a:p>
            <a:pPr marL="0" indent="0" algn="l">
              <a:lnSpc>
                <a:spcPts val="1400"/>
              </a:lnSpc>
              <a:buNone/>
            </a:pPr>
            <a:r>
              <a:rPr lang="en-US" sz="834" dirty="0">
                <a:solidFill>
                  <a:srgbClr val="A8B2D1"/>
                </a:solidFill>
                <a:latin typeface="Open Sans" pitchFamily="34" charset="0"/>
                <a:ea typeface="Open Sans" pitchFamily="34" charset="-122"/>
                <a:cs typeface="Open Sans" pitchFamily="34" charset="-120"/>
              </a:rPr>
              <a:t>"Atue como Especialista em..."</a:t>
            </a:r>
            <a:endParaRPr lang="en-US" sz="834" dirty="0"/>
          </a:p>
        </p:txBody>
      </p:sp>
      <p:sp>
        <p:nvSpPr>
          <p:cNvPr id="40" name="Shape 32"/>
          <p:cNvSpPr/>
          <p:nvPr/>
        </p:nvSpPr>
        <p:spPr>
          <a:xfrm>
            <a:off x="3436144" y="2673548"/>
            <a:ext cx="142875" cy="142875"/>
          </a:xfrm>
          <a:prstGeom prst="rect">
            <a:avLst/>
          </a:prstGeom>
          <a:solidFill>
            <a:srgbClr val="64FFDA">
              <a:alpha val="10000"/>
            </a:srgbClr>
          </a:solidFill>
          <a:ln w="18288">
            <a:solidFill>
              <a:srgbClr val="64FFDA"/>
            </a:solidFill>
            <a:prstDash val="solid"/>
          </a:ln>
        </p:spPr>
        <p:txBody>
          <a:bodyPr/>
          <a:lstStyle/>
          <a:p>
            <a:endParaRPr lang="pt-BR"/>
          </a:p>
        </p:txBody>
      </p:sp>
      <p:pic>
        <p:nvPicPr>
          <p:cNvPr id="41" name="Image 6" descr="preencoded.png"/>
          <p:cNvPicPr>
            <a:picLocks noChangeAspect="1"/>
          </p:cNvPicPr>
          <p:nvPr/>
        </p:nvPicPr>
        <p:blipFill>
          <a:blip r:embed="rId6"/>
          <a:stretch>
            <a:fillRect/>
          </a:stretch>
        </p:blipFill>
        <p:spPr>
          <a:xfrm>
            <a:off x="3464719" y="2702123"/>
            <a:ext cx="85725" cy="85725"/>
          </a:xfrm>
          <a:prstGeom prst="rect">
            <a:avLst/>
          </a:prstGeom>
        </p:spPr>
      </p:pic>
      <p:sp>
        <p:nvSpPr>
          <p:cNvPr id="42" name="Text 33"/>
          <p:cNvSpPr/>
          <p:nvPr/>
        </p:nvSpPr>
        <p:spPr>
          <a:xfrm>
            <a:off x="3686175" y="2652117"/>
            <a:ext cx="2007394" cy="171450"/>
          </a:xfrm>
          <a:prstGeom prst="rect">
            <a:avLst/>
          </a:prstGeom>
          <a:noFill/>
          <a:ln/>
        </p:spPr>
        <p:txBody>
          <a:bodyPr wrap="none" lIns="0" tIns="0" rIns="0" bIns="0" rtlCol="0" anchor="t">
            <a:spAutoFit/>
          </a:bodyPr>
          <a:lstStyle/>
          <a:p>
            <a:pPr marL="0" indent="0" algn="l">
              <a:lnSpc>
                <a:spcPts val="1400"/>
              </a:lnSpc>
              <a:buNone/>
            </a:pPr>
            <a:r>
              <a:rPr lang="en-US" sz="784" b="1" dirty="0">
                <a:solidFill>
                  <a:srgbClr val="E6F1FF"/>
                </a:solidFill>
                <a:latin typeface="Open Sans" pitchFamily="34" charset="0"/>
                <a:ea typeface="Open Sans" pitchFamily="34" charset="-122"/>
                <a:cs typeface="Open Sans" pitchFamily="34" charset="-120"/>
              </a:rPr>
              <a:t>Contexto Rico</a:t>
            </a:r>
            <a:endParaRPr lang="en-US" sz="784" dirty="0"/>
          </a:p>
        </p:txBody>
      </p:sp>
      <p:sp>
        <p:nvSpPr>
          <p:cNvPr id="43" name="Text 34"/>
          <p:cNvSpPr/>
          <p:nvPr/>
        </p:nvSpPr>
        <p:spPr>
          <a:xfrm>
            <a:off x="3686175" y="2852142"/>
            <a:ext cx="1768078" cy="155377"/>
          </a:xfrm>
          <a:prstGeom prst="rect">
            <a:avLst/>
          </a:prstGeom>
          <a:noFill/>
          <a:ln/>
        </p:spPr>
        <p:txBody>
          <a:bodyPr wrap="none" lIns="0" tIns="0" rIns="0" bIns="0" rtlCol="0" anchor="t">
            <a:spAutoFit/>
          </a:bodyPr>
          <a:lstStyle/>
          <a:p>
            <a:pPr marL="0" indent="0" algn="l">
              <a:lnSpc>
                <a:spcPts val="1400"/>
              </a:lnSpc>
              <a:buNone/>
            </a:pPr>
            <a:r>
              <a:rPr lang="en-US" sz="834" dirty="0">
                <a:solidFill>
                  <a:srgbClr val="A8B2D1"/>
                </a:solidFill>
                <a:latin typeface="Open Sans" pitchFamily="34" charset="0"/>
                <a:ea typeface="Open Sans" pitchFamily="34" charset="-122"/>
                <a:cs typeface="Open Sans" pitchFamily="34" charset="-120"/>
              </a:rPr>
              <a:t>Fatos relevantes e documentos de</a:t>
            </a:r>
            <a:endParaRPr lang="en-US" sz="834" dirty="0"/>
          </a:p>
        </p:txBody>
      </p:sp>
      <p:sp>
        <p:nvSpPr>
          <p:cNvPr id="44" name="Text 35"/>
          <p:cNvSpPr/>
          <p:nvPr/>
        </p:nvSpPr>
        <p:spPr>
          <a:xfrm>
            <a:off x="3686175" y="3023592"/>
            <a:ext cx="957263" cy="155377"/>
          </a:xfrm>
          <a:prstGeom prst="rect">
            <a:avLst/>
          </a:prstGeom>
          <a:noFill/>
          <a:ln/>
        </p:spPr>
        <p:txBody>
          <a:bodyPr wrap="none" lIns="0" tIns="0" rIns="0" bIns="0" rtlCol="0" anchor="t">
            <a:spAutoFit/>
          </a:bodyPr>
          <a:lstStyle/>
          <a:p>
            <a:pPr marL="0" indent="0" algn="l">
              <a:lnSpc>
                <a:spcPts val="1400"/>
              </a:lnSpc>
              <a:buNone/>
            </a:pPr>
            <a:r>
              <a:rPr lang="en-US" sz="834" dirty="0">
                <a:solidFill>
                  <a:srgbClr val="A8B2D1"/>
                </a:solidFill>
                <a:latin typeface="Open Sans" pitchFamily="34" charset="0"/>
                <a:ea typeface="Open Sans" pitchFamily="34" charset="-122"/>
                <a:cs typeface="Open Sans" pitchFamily="34" charset="-120"/>
              </a:rPr>
              <a:t>suporte anexados.</a:t>
            </a:r>
            <a:endParaRPr lang="en-US" sz="834" dirty="0"/>
          </a:p>
        </p:txBody>
      </p:sp>
      <p:sp>
        <p:nvSpPr>
          <p:cNvPr id="45" name="Text 36"/>
          <p:cNvSpPr/>
          <p:nvPr/>
        </p:nvSpPr>
        <p:spPr>
          <a:xfrm>
            <a:off x="3686175" y="3330773"/>
            <a:ext cx="2007394" cy="171450"/>
          </a:xfrm>
          <a:prstGeom prst="rect">
            <a:avLst/>
          </a:prstGeom>
          <a:noFill/>
          <a:ln/>
        </p:spPr>
        <p:txBody>
          <a:bodyPr wrap="none" lIns="0" tIns="0" rIns="0" bIns="0" rtlCol="0" anchor="t">
            <a:spAutoFit/>
          </a:bodyPr>
          <a:lstStyle/>
          <a:p>
            <a:pPr marL="0" indent="0" algn="l">
              <a:lnSpc>
                <a:spcPts val="1400"/>
              </a:lnSpc>
              <a:buNone/>
            </a:pPr>
            <a:r>
              <a:rPr lang="en-US" sz="784" b="1" dirty="0">
                <a:solidFill>
                  <a:srgbClr val="E6F1FF"/>
                </a:solidFill>
                <a:latin typeface="Open Sans" pitchFamily="34" charset="0"/>
                <a:ea typeface="Open Sans" pitchFamily="34" charset="-122"/>
                <a:cs typeface="Open Sans" pitchFamily="34" charset="-120"/>
              </a:rPr>
              <a:t>Iteração</a:t>
            </a:r>
            <a:endParaRPr lang="en-US" sz="784" dirty="0"/>
          </a:p>
        </p:txBody>
      </p:sp>
      <p:sp>
        <p:nvSpPr>
          <p:cNvPr id="46" name="Text 37"/>
          <p:cNvSpPr/>
          <p:nvPr/>
        </p:nvSpPr>
        <p:spPr>
          <a:xfrm>
            <a:off x="3686175" y="3530798"/>
            <a:ext cx="1935956" cy="155377"/>
          </a:xfrm>
          <a:prstGeom prst="rect">
            <a:avLst/>
          </a:prstGeom>
          <a:noFill/>
          <a:ln/>
        </p:spPr>
        <p:txBody>
          <a:bodyPr wrap="none" lIns="0" tIns="0" rIns="0" bIns="0" rtlCol="0" anchor="t">
            <a:spAutoFit/>
          </a:bodyPr>
          <a:lstStyle/>
          <a:p>
            <a:pPr marL="0" indent="0" algn="l">
              <a:lnSpc>
                <a:spcPts val="1400"/>
              </a:lnSpc>
              <a:buNone/>
            </a:pPr>
            <a:r>
              <a:rPr lang="en-US" sz="834" dirty="0">
                <a:solidFill>
                  <a:srgbClr val="A8B2D1"/>
                </a:solidFill>
                <a:latin typeface="Open Sans" pitchFamily="34" charset="0"/>
                <a:ea typeface="Open Sans" pitchFamily="34" charset="-122"/>
                <a:cs typeface="Open Sans" pitchFamily="34" charset="-120"/>
              </a:rPr>
              <a:t>Uso de técnicas Few-Shot ou Chain of</a:t>
            </a:r>
            <a:endParaRPr lang="en-US" sz="834" dirty="0"/>
          </a:p>
        </p:txBody>
      </p:sp>
      <p:sp>
        <p:nvSpPr>
          <p:cNvPr id="47" name="Text 38"/>
          <p:cNvSpPr/>
          <p:nvPr/>
        </p:nvSpPr>
        <p:spPr>
          <a:xfrm>
            <a:off x="3686175" y="3702248"/>
            <a:ext cx="455414" cy="155377"/>
          </a:xfrm>
          <a:prstGeom prst="rect">
            <a:avLst/>
          </a:prstGeom>
          <a:noFill/>
          <a:ln/>
        </p:spPr>
        <p:txBody>
          <a:bodyPr wrap="none" lIns="0" tIns="0" rIns="0" bIns="0" rtlCol="0" anchor="t">
            <a:spAutoFit/>
          </a:bodyPr>
          <a:lstStyle/>
          <a:p>
            <a:pPr marL="0" indent="0" algn="l">
              <a:lnSpc>
                <a:spcPts val="1400"/>
              </a:lnSpc>
              <a:buNone/>
            </a:pPr>
            <a:r>
              <a:rPr lang="en-US" sz="834" dirty="0">
                <a:solidFill>
                  <a:srgbClr val="A8B2D1"/>
                </a:solidFill>
                <a:latin typeface="Open Sans" pitchFamily="34" charset="0"/>
                <a:ea typeface="Open Sans" pitchFamily="34" charset="-122"/>
                <a:cs typeface="Open Sans" pitchFamily="34" charset="-120"/>
              </a:rPr>
              <a:t>Thought.</a:t>
            </a:r>
            <a:endParaRPr lang="en-US" sz="834" dirty="0"/>
          </a:p>
        </p:txBody>
      </p:sp>
      <p:sp>
        <p:nvSpPr>
          <p:cNvPr id="48" name="Shape 39"/>
          <p:cNvSpPr/>
          <p:nvPr/>
        </p:nvSpPr>
        <p:spPr>
          <a:xfrm>
            <a:off x="6086475" y="1430536"/>
            <a:ext cx="2628900" cy="2928938"/>
          </a:xfrm>
          <a:prstGeom prst="rect">
            <a:avLst/>
          </a:prstGeom>
          <a:solidFill>
            <a:srgbClr val="112240">
              <a:alpha val="60000"/>
            </a:srgbClr>
          </a:solidFill>
          <a:ln/>
        </p:spPr>
        <p:txBody>
          <a:bodyPr/>
          <a:lstStyle/>
          <a:p>
            <a:endParaRPr lang="pt-BR"/>
          </a:p>
        </p:txBody>
      </p:sp>
      <p:sp>
        <p:nvSpPr>
          <p:cNvPr id="49" name="Shape 40"/>
          <p:cNvSpPr/>
          <p:nvPr/>
        </p:nvSpPr>
        <p:spPr>
          <a:xfrm>
            <a:off x="6086475" y="1430536"/>
            <a:ext cx="2628900" cy="28575"/>
          </a:xfrm>
          <a:prstGeom prst="rect">
            <a:avLst/>
          </a:prstGeom>
          <a:solidFill>
            <a:srgbClr val="64FFDA"/>
          </a:solidFill>
          <a:ln/>
        </p:spPr>
        <p:txBody>
          <a:bodyPr/>
          <a:lstStyle/>
          <a:p>
            <a:endParaRPr lang="pt-BR"/>
          </a:p>
        </p:txBody>
      </p:sp>
      <p:sp>
        <p:nvSpPr>
          <p:cNvPr id="50" name="Shape 41"/>
          <p:cNvSpPr/>
          <p:nvPr/>
        </p:nvSpPr>
        <p:spPr>
          <a:xfrm>
            <a:off x="8708231" y="1430536"/>
            <a:ext cx="7144" cy="2928938"/>
          </a:xfrm>
          <a:prstGeom prst="rect">
            <a:avLst/>
          </a:prstGeom>
          <a:solidFill>
            <a:srgbClr val="FFFFFF"/>
          </a:solidFill>
          <a:ln/>
        </p:spPr>
        <p:txBody>
          <a:bodyPr/>
          <a:lstStyle/>
          <a:p>
            <a:endParaRPr lang="pt-BR"/>
          </a:p>
        </p:txBody>
      </p:sp>
      <p:sp>
        <p:nvSpPr>
          <p:cNvPr id="51" name="Shape 42"/>
          <p:cNvSpPr/>
          <p:nvPr/>
        </p:nvSpPr>
        <p:spPr>
          <a:xfrm>
            <a:off x="6086475" y="4352330"/>
            <a:ext cx="2628900" cy="7144"/>
          </a:xfrm>
          <a:prstGeom prst="rect">
            <a:avLst/>
          </a:prstGeom>
          <a:solidFill>
            <a:srgbClr val="FFFFFF"/>
          </a:solidFill>
          <a:ln/>
        </p:spPr>
        <p:txBody>
          <a:bodyPr/>
          <a:lstStyle/>
          <a:p>
            <a:endParaRPr lang="pt-BR"/>
          </a:p>
        </p:txBody>
      </p:sp>
      <p:sp>
        <p:nvSpPr>
          <p:cNvPr id="52" name="Shape 43"/>
          <p:cNvSpPr/>
          <p:nvPr/>
        </p:nvSpPr>
        <p:spPr>
          <a:xfrm>
            <a:off x="6086475" y="1430536"/>
            <a:ext cx="7144" cy="2928938"/>
          </a:xfrm>
          <a:prstGeom prst="rect">
            <a:avLst/>
          </a:prstGeom>
          <a:solidFill>
            <a:srgbClr val="FFFFFF"/>
          </a:solidFill>
          <a:ln/>
        </p:spPr>
        <p:txBody>
          <a:bodyPr/>
          <a:lstStyle/>
          <a:p>
            <a:endParaRPr lang="pt-BR"/>
          </a:p>
        </p:txBody>
      </p:sp>
      <p:sp>
        <p:nvSpPr>
          <p:cNvPr id="53" name="Shape 44"/>
          <p:cNvSpPr/>
          <p:nvPr/>
        </p:nvSpPr>
        <p:spPr>
          <a:xfrm>
            <a:off x="6274612" y="1609130"/>
            <a:ext cx="357188" cy="357188"/>
          </a:xfrm>
          <a:prstGeom prst="ellipse">
            <a:avLst/>
          </a:prstGeom>
          <a:solidFill>
            <a:srgbClr val="FFFFFF">
              <a:alpha val="5000"/>
            </a:srgbClr>
          </a:solidFill>
          <a:ln/>
        </p:spPr>
        <p:txBody>
          <a:bodyPr/>
          <a:lstStyle/>
          <a:p>
            <a:endParaRPr lang="pt-BR"/>
          </a:p>
        </p:txBody>
      </p:sp>
      <p:pic>
        <p:nvPicPr>
          <p:cNvPr id="54" name="Image 7" descr="preencoded.png"/>
          <p:cNvPicPr>
            <a:picLocks noChangeAspect="1"/>
          </p:cNvPicPr>
          <p:nvPr/>
        </p:nvPicPr>
        <p:blipFill>
          <a:blip r:embed="rId7"/>
          <a:stretch>
            <a:fillRect/>
          </a:stretch>
        </p:blipFill>
        <p:spPr>
          <a:xfrm>
            <a:off x="6381769" y="1716286"/>
            <a:ext cx="142875" cy="142875"/>
          </a:xfrm>
          <a:prstGeom prst="rect">
            <a:avLst/>
          </a:prstGeom>
        </p:spPr>
      </p:pic>
      <p:sp>
        <p:nvSpPr>
          <p:cNvPr id="55" name="Text 45"/>
          <p:cNvSpPr/>
          <p:nvPr/>
        </p:nvSpPr>
        <p:spPr>
          <a:xfrm>
            <a:off x="6738956" y="1701105"/>
            <a:ext cx="780455" cy="173236"/>
          </a:xfrm>
          <a:prstGeom prst="rect">
            <a:avLst/>
          </a:prstGeom>
          <a:noFill/>
          <a:ln/>
        </p:spPr>
        <p:txBody>
          <a:bodyPr wrap="none" lIns="0" tIns="0" rIns="0" bIns="0" rtlCol="0" anchor="t">
            <a:spAutoFit/>
          </a:bodyPr>
          <a:lstStyle/>
          <a:p>
            <a:pPr marL="0" indent="0" algn="l">
              <a:lnSpc>
                <a:spcPts val="1400"/>
              </a:lnSpc>
              <a:buNone/>
            </a:pPr>
            <a:r>
              <a:rPr lang="en-US" sz="987" b="1" dirty="0">
                <a:solidFill>
                  <a:srgbClr val="E6F1FF"/>
                </a:solidFill>
                <a:latin typeface="Montserrat" pitchFamily="34" charset="0"/>
                <a:ea typeface="Montserrat" pitchFamily="34" charset="-122"/>
                <a:cs typeface="Montserrat" pitchFamily="34" charset="-120"/>
              </a:rPr>
              <a:t>Qualidade</a:t>
            </a:r>
            <a:endParaRPr lang="en-US" sz="987" dirty="0"/>
          </a:p>
        </p:txBody>
      </p:sp>
      <p:sp>
        <p:nvSpPr>
          <p:cNvPr id="56" name="Shape 46"/>
          <p:cNvSpPr/>
          <p:nvPr/>
        </p:nvSpPr>
        <p:spPr>
          <a:xfrm>
            <a:off x="6274612" y="2166342"/>
            <a:ext cx="142875" cy="142875"/>
          </a:xfrm>
          <a:prstGeom prst="rect">
            <a:avLst/>
          </a:prstGeom>
          <a:solidFill>
            <a:srgbClr val="64FFDA">
              <a:alpha val="10000"/>
            </a:srgbClr>
          </a:solidFill>
          <a:ln w="18288">
            <a:solidFill>
              <a:srgbClr val="64FFDA"/>
            </a:solidFill>
            <a:prstDash val="solid"/>
          </a:ln>
        </p:spPr>
        <p:txBody>
          <a:bodyPr/>
          <a:lstStyle/>
          <a:p>
            <a:endParaRPr lang="pt-BR"/>
          </a:p>
        </p:txBody>
      </p:sp>
      <p:pic>
        <p:nvPicPr>
          <p:cNvPr id="57" name="Image 8" descr="preencoded.png"/>
          <p:cNvPicPr>
            <a:picLocks noChangeAspect="1"/>
          </p:cNvPicPr>
          <p:nvPr/>
        </p:nvPicPr>
        <p:blipFill>
          <a:blip r:embed="rId8"/>
          <a:stretch>
            <a:fillRect/>
          </a:stretch>
        </p:blipFill>
        <p:spPr>
          <a:xfrm>
            <a:off x="6303187" y="2194917"/>
            <a:ext cx="85725" cy="85725"/>
          </a:xfrm>
          <a:prstGeom prst="rect">
            <a:avLst/>
          </a:prstGeom>
        </p:spPr>
      </p:pic>
      <p:sp>
        <p:nvSpPr>
          <p:cNvPr id="58" name="Text 47"/>
          <p:cNvSpPr/>
          <p:nvPr/>
        </p:nvSpPr>
        <p:spPr>
          <a:xfrm>
            <a:off x="6524644" y="2144911"/>
            <a:ext cx="2012166" cy="171450"/>
          </a:xfrm>
          <a:prstGeom prst="rect">
            <a:avLst/>
          </a:prstGeom>
          <a:noFill/>
          <a:ln/>
        </p:spPr>
        <p:txBody>
          <a:bodyPr wrap="none" lIns="0" tIns="0" rIns="0" bIns="0" rtlCol="0" anchor="t">
            <a:spAutoFit/>
          </a:bodyPr>
          <a:lstStyle/>
          <a:p>
            <a:pPr marL="0" indent="0" algn="l">
              <a:lnSpc>
                <a:spcPts val="1400"/>
              </a:lnSpc>
              <a:buNone/>
            </a:pPr>
            <a:r>
              <a:rPr lang="en-US" sz="784" b="1" dirty="0">
                <a:solidFill>
                  <a:srgbClr val="E6F1FF"/>
                </a:solidFill>
                <a:latin typeface="Open Sans" pitchFamily="34" charset="0"/>
                <a:ea typeface="Open Sans" pitchFamily="34" charset="-122"/>
                <a:cs typeface="Open Sans" pitchFamily="34" charset="-120"/>
              </a:rPr>
              <a:t>Fact-Checking</a:t>
            </a:r>
            <a:endParaRPr lang="en-US" sz="784" dirty="0"/>
          </a:p>
        </p:txBody>
      </p:sp>
      <p:sp>
        <p:nvSpPr>
          <p:cNvPr id="59" name="Text 48"/>
          <p:cNvSpPr/>
          <p:nvPr/>
        </p:nvSpPr>
        <p:spPr>
          <a:xfrm>
            <a:off x="6524644" y="2344936"/>
            <a:ext cx="1964531" cy="155377"/>
          </a:xfrm>
          <a:prstGeom prst="rect">
            <a:avLst/>
          </a:prstGeom>
          <a:noFill/>
          <a:ln/>
        </p:spPr>
        <p:txBody>
          <a:bodyPr wrap="none" lIns="0" tIns="0" rIns="0" bIns="0" rtlCol="0" anchor="t">
            <a:spAutoFit/>
          </a:bodyPr>
          <a:lstStyle/>
          <a:p>
            <a:pPr marL="0" indent="0" algn="l">
              <a:lnSpc>
                <a:spcPts val="1400"/>
              </a:lnSpc>
              <a:buNone/>
            </a:pPr>
            <a:r>
              <a:rPr lang="en-US" sz="834" dirty="0">
                <a:solidFill>
                  <a:srgbClr val="A8B2D1"/>
                </a:solidFill>
                <a:latin typeface="Open Sans" pitchFamily="34" charset="0"/>
                <a:ea typeface="Open Sans" pitchFamily="34" charset="-122"/>
                <a:cs typeface="Open Sans" pitchFamily="34" charset="-120"/>
              </a:rPr>
              <a:t>Validação de todas as citações legais e</a:t>
            </a:r>
            <a:endParaRPr lang="en-US" sz="834" dirty="0"/>
          </a:p>
        </p:txBody>
      </p:sp>
      <p:sp>
        <p:nvSpPr>
          <p:cNvPr id="60" name="Text 49"/>
          <p:cNvSpPr/>
          <p:nvPr/>
        </p:nvSpPr>
        <p:spPr>
          <a:xfrm>
            <a:off x="6524644" y="2516386"/>
            <a:ext cx="760809" cy="155377"/>
          </a:xfrm>
          <a:prstGeom prst="rect">
            <a:avLst/>
          </a:prstGeom>
          <a:noFill/>
          <a:ln/>
        </p:spPr>
        <p:txBody>
          <a:bodyPr wrap="none" lIns="0" tIns="0" rIns="0" bIns="0" rtlCol="0" anchor="t">
            <a:spAutoFit/>
          </a:bodyPr>
          <a:lstStyle/>
          <a:p>
            <a:pPr marL="0" indent="0" algn="l">
              <a:lnSpc>
                <a:spcPts val="1400"/>
              </a:lnSpc>
              <a:buNone/>
            </a:pPr>
            <a:r>
              <a:rPr lang="en-US" sz="834" dirty="0">
                <a:solidFill>
                  <a:srgbClr val="A8B2D1"/>
                </a:solidFill>
                <a:latin typeface="Open Sans" pitchFamily="34" charset="0"/>
                <a:ea typeface="Open Sans" pitchFamily="34" charset="-122"/>
                <a:cs typeface="Open Sans" pitchFamily="34" charset="-120"/>
              </a:rPr>
              <a:t>jurisprudência.</a:t>
            </a:r>
            <a:endParaRPr lang="en-US" sz="834" dirty="0"/>
          </a:p>
        </p:txBody>
      </p:sp>
      <p:sp>
        <p:nvSpPr>
          <p:cNvPr id="61" name="Shape 50"/>
          <p:cNvSpPr/>
          <p:nvPr/>
        </p:nvSpPr>
        <p:spPr>
          <a:xfrm>
            <a:off x="6274612" y="2844998"/>
            <a:ext cx="142875" cy="142875"/>
          </a:xfrm>
          <a:prstGeom prst="rect">
            <a:avLst/>
          </a:prstGeom>
          <a:solidFill>
            <a:srgbClr val="64FFDA">
              <a:alpha val="10000"/>
            </a:srgbClr>
          </a:solidFill>
          <a:ln w="18288">
            <a:solidFill>
              <a:srgbClr val="64FFDA"/>
            </a:solidFill>
            <a:prstDash val="solid"/>
          </a:ln>
        </p:spPr>
        <p:txBody>
          <a:bodyPr/>
          <a:lstStyle/>
          <a:p>
            <a:endParaRPr lang="pt-BR"/>
          </a:p>
        </p:txBody>
      </p:sp>
      <p:pic>
        <p:nvPicPr>
          <p:cNvPr id="62" name="Image 9" descr="preencoded.png"/>
          <p:cNvPicPr>
            <a:picLocks noChangeAspect="1"/>
          </p:cNvPicPr>
          <p:nvPr/>
        </p:nvPicPr>
        <p:blipFill>
          <a:blip r:embed="rId8"/>
          <a:stretch>
            <a:fillRect/>
          </a:stretch>
        </p:blipFill>
        <p:spPr>
          <a:xfrm>
            <a:off x="6303187" y="2873573"/>
            <a:ext cx="85725" cy="85725"/>
          </a:xfrm>
          <a:prstGeom prst="rect">
            <a:avLst/>
          </a:prstGeom>
        </p:spPr>
      </p:pic>
      <p:sp>
        <p:nvSpPr>
          <p:cNvPr id="63" name="Text 51"/>
          <p:cNvSpPr/>
          <p:nvPr/>
        </p:nvSpPr>
        <p:spPr>
          <a:xfrm>
            <a:off x="6524644" y="2823567"/>
            <a:ext cx="2012166" cy="171450"/>
          </a:xfrm>
          <a:prstGeom prst="rect">
            <a:avLst/>
          </a:prstGeom>
          <a:noFill/>
          <a:ln/>
        </p:spPr>
        <p:txBody>
          <a:bodyPr wrap="none" lIns="0" tIns="0" rIns="0" bIns="0" rtlCol="0" anchor="t">
            <a:spAutoFit/>
          </a:bodyPr>
          <a:lstStyle/>
          <a:p>
            <a:pPr marL="0" indent="0" algn="l">
              <a:lnSpc>
                <a:spcPts val="1400"/>
              </a:lnSpc>
              <a:buNone/>
            </a:pPr>
            <a:r>
              <a:rPr lang="en-US" sz="784" b="1" dirty="0">
                <a:solidFill>
                  <a:srgbClr val="E6F1FF"/>
                </a:solidFill>
                <a:latin typeface="Open Sans" pitchFamily="34" charset="0"/>
                <a:ea typeface="Open Sans" pitchFamily="34" charset="-122"/>
                <a:cs typeface="Open Sans" pitchFamily="34" charset="-120"/>
              </a:rPr>
              <a:t>Revisão Humana</a:t>
            </a:r>
            <a:endParaRPr lang="en-US" sz="784" dirty="0"/>
          </a:p>
        </p:txBody>
      </p:sp>
      <p:sp>
        <p:nvSpPr>
          <p:cNvPr id="64" name="Text 52"/>
          <p:cNvSpPr/>
          <p:nvPr/>
        </p:nvSpPr>
        <p:spPr>
          <a:xfrm>
            <a:off x="6524644" y="3023592"/>
            <a:ext cx="1921669" cy="155377"/>
          </a:xfrm>
          <a:prstGeom prst="rect">
            <a:avLst/>
          </a:prstGeom>
          <a:noFill/>
          <a:ln/>
        </p:spPr>
        <p:txBody>
          <a:bodyPr wrap="none" lIns="0" tIns="0" rIns="0" bIns="0" rtlCol="0" anchor="t">
            <a:spAutoFit/>
          </a:bodyPr>
          <a:lstStyle/>
          <a:p>
            <a:pPr marL="0" indent="0" algn="l">
              <a:lnSpc>
                <a:spcPts val="1400"/>
              </a:lnSpc>
              <a:buNone/>
            </a:pPr>
            <a:r>
              <a:rPr lang="en-US" sz="834" dirty="0">
                <a:solidFill>
                  <a:srgbClr val="A8B2D1"/>
                </a:solidFill>
                <a:latin typeface="Open Sans" pitchFamily="34" charset="0"/>
                <a:ea typeface="Open Sans" pitchFamily="34" charset="-122"/>
                <a:cs typeface="Open Sans" pitchFamily="34" charset="-120"/>
              </a:rPr>
              <a:t>Leitura crítica de tom, coesão e lógica</a:t>
            </a:r>
            <a:endParaRPr lang="en-US" sz="834" dirty="0"/>
          </a:p>
        </p:txBody>
      </p:sp>
      <p:sp>
        <p:nvSpPr>
          <p:cNvPr id="65" name="Text 53"/>
          <p:cNvSpPr/>
          <p:nvPr/>
        </p:nvSpPr>
        <p:spPr>
          <a:xfrm>
            <a:off x="6524644" y="3195042"/>
            <a:ext cx="396478" cy="155377"/>
          </a:xfrm>
          <a:prstGeom prst="rect">
            <a:avLst/>
          </a:prstGeom>
          <a:noFill/>
          <a:ln/>
        </p:spPr>
        <p:txBody>
          <a:bodyPr wrap="none" lIns="0" tIns="0" rIns="0" bIns="0" rtlCol="0" anchor="t">
            <a:spAutoFit/>
          </a:bodyPr>
          <a:lstStyle/>
          <a:p>
            <a:pPr marL="0" indent="0" algn="l">
              <a:lnSpc>
                <a:spcPts val="1400"/>
              </a:lnSpc>
              <a:buNone/>
            </a:pPr>
            <a:r>
              <a:rPr lang="en-US" sz="834" dirty="0">
                <a:solidFill>
                  <a:srgbClr val="A8B2D1"/>
                </a:solidFill>
                <a:latin typeface="Open Sans" pitchFamily="34" charset="0"/>
                <a:ea typeface="Open Sans" pitchFamily="34" charset="-122"/>
                <a:cs typeface="Open Sans" pitchFamily="34" charset="-120"/>
              </a:rPr>
              <a:t>jurídica.</a:t>
            </a:r>
            <a:endParaRPr lang="en-US" sz="834" dirty="0"/>
          </a:p>
        </p:txBody>
      </p:sp>
      <p:sp>
        <p:nvSpPr>
          <p:cNvPr id="66" name="Shape 54"/>
          <p:cNvSpPr/>
          <p:nvPr/>
        </p:nvSpPr>
        <p:spPr>
          <a:xfrm>
            <a:off x="428625" y="4573786"/>
            <a:ext cx="8286750" cy="389334"/>
          </a:xfrm>
          <a:prstGeom prst="rect">
            <a:avLst/>
          </a:prstGeom>
          <a:solidFill>
            <a:srgbClr val="FFFFFF">
              <a:alpha val="5000"/>
            </a:srgbClr>
          </a:solidFill>
          <a:ln/>
        </p:spPr>
        <p:txBody>
          <a:bodyPr/>
          <a:lstStyle/>
          <a:p>
            <a:endParaRPr lang="pt-BR"/>
          </a:p>
        </p:txBody>
      </p:sp>
      <p:pic>
        <p:nvPicPr>
          <p:cNvPr id="67" name="Image 10" descr="preencoded.png"/>
          <p:cNvPicPr>
            <a:picLocks noChangeAspect="1"/>
          </p:cNvPicPr>
          <p:nvPr/>
        </p:nvPicPr>
        <p:blipFill>
          <a:blip r:embed="rId9"/>
          <a:stretch>
            <a:fillRect/>
          </a:stretch>
        </p:blipFill>
        <p:spPr>
          <a:xfrm>
            <a:off x="2569071" y="4705945"/>
            <a:ext cx="96441" cy="128588"/>
          </a:xfrm>
          <a:prstGeom prst="rect">
            <a:avLst/>
          </a:prstGeom>
        </p:spPr>
      </p:pic>
      <p:sp>
        <p:nvSpPr>
          <p:cNvPr id="68" name="Text 55"/>
          <p:cNvSpPr/>
          <p:nvPr/>
        </p:nvSpPr>
        <p:spPr>
          <a:xfrm>
            <a:off x="2736949" y="4680942"/>
            <a:ext cx="2260997" cy="175022"/>
          </a:xfrm>
          <a:prstGeom prst="rect">
            <a:avLst/>
          </a:prstGeom>
          <a:noFill/>
          <a:ln/>
        </p:spPr>
        <p:txBody>
          <a:bodyPr wrap="none" lIns="0" tIns="0" rIns="0" bIns="0" rtlCol="0" anchor="t">
            <a:spAutoFit/>
          </a:bodyPr>
          <a:lstStyle/>
          <a:p>
            <a:pPr marL="0" indent="0" algn="ctr">
              <a:lnSpc>
                <a:spcPts val="1200"/>
              </a:lnSpc>
              <a:buNone/>
            </a:pPr>
            <a:r>
              <a:rPr lang="en-US" sz="942" dirty="0">
                <a:solidFill>
                  <a:srgbClr val="E6F1FF"/>
                </a:solidFill>
                <a:latin typeface="Open Sans" pitchFamily="34" charset="0"/>
                <a:ea typeface="Open Sans" pitchFamily="34" charset="-122"/>
                <a:cs typeface="Open Sans" pitchFamily="34" charset="-120"/>
              </a:rPr>
              <a:t>Seguir este protocolo reduz riscos em</a:t>
            </a:r>
            <a:endParaRPr lang="en-US" sz="942" dirty="0"/>
          </a:p>
        </p:txBody>
      </p:sp>
      <p:sp>
        <p:nvSpPr>
          <p:cNvPr id="69" name="Text 56"/>
          <p:cNvSpPr/>
          <p:nvPr/>
        </p:nvSpPr>
        <p:spPr>
          <a:xfrm>
            <a:off x="4997946" y="4680942"/>
            <a:ext cx="262533" cy="175022"/>
          </a:xfrm>
          <a:prstGeom prst="rect">
            <a:avLst/>
          </a:prstGeom>
          <a:noFill/>
          <a:ln/>
        </p:spPr>
        <p:txBody>
          <a:bodyPr wrap="none" lIns="0" tIns="0" rIns="0" bIns="0" rtlCol="0" anchor="t">
            <a:spAutoFit/>
          </a:bodyPr>
          <a:lstStyle/>
          <a:p>
            <a:pPr marL="0" indent="0" algn="ctr">
              <a:lnSpc>
                <a:spcPts val="1200"/>
              </a:lnSpc>
              <a:buNone/>
            </a:pPr>
            <a:r>
              <a:rPr lang="en-US" sz="885" b="1" dirty="0">
                <a:solidFill>
                  <a:srgbClr val="E6F1FF"/>
                </a:solidFill>
                <a:latin typeface="Open Sans" pitchFamily="34" charset="0"/>
                <a:ea typeface="Open Sans" pitchFamily="34" charset="-122"/>
                <a:cs typeface="Open Sans" pitchFamily="34" charset="-120"/>
              </a:rPr>
              <a:t>90%</a:t>
            </a:r>
            <a:endParaRPr lang="en-US" sz="885" dirty="0"/>
          </a:p>
        </p:txBody>
      </p:sp>
      <p:sp>
        <p:nvSpPr>
          <p:cNvPr id="70" name="Text 57"/>
          <p:cNvSpPr/>
          <p:nvPr/>
        </p:nvSpPr>
        <p:spPr>
          <a:xfrm>
            <a:off x="5260479" y="4680942"/>
            <a:ext cx="1314450" cy="175022"/>
          </a:xfrm>
          <a:prstGeom prst="rect">
            <a:avLst/>
          </a:prstGeom>
          <a:noFill/>
          <a:ln/>
        </p:spPr>
        <p:txBody>
          <a:bodyPr wrap="none" lIns="0" tIns="0" rIns="0" bIns="0" rtlCol="0" anchor="t">
            <a:spAutoFit/>
          </a:bodyPr>
          <a:lstStyle/>
          <a:p>
            <a:pPr marL="0" indent="0" algn="ctr">
              <a:lnSpc>
                <a:spcPts val="1200"/>
              </a:lnSpc>
              <a:buNone/>
            </a:pPr>
            <a:r>
              <a:rPr lang="en-US" sz="942" dirty="0">
                <a:solidFill>
                  <a:srgbClr val="E6F1FF"/>
                </a:solidFill>
                <a:latin typeface="Open Sans" pitchFamily="34" charset="0"/>
                <a:ea typeface="Open Sans" pitchFamily="34" charset="-122"/>
                <a:cs typeface="Open Sans" pitchFamily="34" charset="-120"/>
              </a:rPr>
              <a:t>e aumenta a precisão.</a:t>
            </a:r>
            <a:endParaRPr lang="en-US" sz="942"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name="Slide 89">
    <p:spTree>
      <p:nvGrpSpPr>
        <p:cNvPr id="1" name=""/>
        <p:cNvGrpSpPr/>
        <p:nvPr/>
      </p:nvGrpSpPr>
      <p:grpSpPr>
        <a:xfrm>
          <a:off x="0" y="0"/>
          <a:ext cx="0" cy="0"/>
          <a:chOff x="0" y="0"/>
          <a:chExt cx="0" cy="0"/>
        </a:xfrm>
      </p:grpSpPr>
      <p:sp>
        <p:nvSpPr>
          <p:cNvPr id="3" name="Shape 0"/>
          <p:cNvSpPr/>
          <p:nvPr/>
        </p:nvSpPr>
        <p:spPr>
          <a:xfrm>
            <a:off x="428625" y="428625"/>
            <a:ext cx="8286750" cy="716161"/>
          </a:xfrm>
          <a:prstGeom prst="rect">
            <a:avLst/>
          </a:prstGeom>
          <a:solidFill>
            <a:srgbClr val="000000">
              <a:alpha val="0"/>
            </a:srgbClr>
          </a:solidFill>
          <a:ln/>
        </p:spPr>
        <p:txBody>
          <a:bodyPr/>
          <a:lstStyle/>
          <a:p>
            <a:endParaRPr lang="pt-BR"/>
          </a:p>
        </p:txBody>
      </p:sp>
      <p:sp>
        <p:nvSpPr>
          <p:cNvPr id="4" name="Shape 1"/>
          <p:cNvSpPr/>
          <p:nvPr/>
        </p:nvSpPr>
        <p:spPr>
          <a:xfrm>
            <a:off x="428625" y="428625"/>
            <a:ext cx="28575" cy="716161"/>
          </a:xfrm>
          <a:prstGeom prst="rect">
            <a:avLst/>
          </a:prstGeom>
          <a:solidFill>
            <a:srgbClr val="FFCE56"/>
          </a:solidFill>
          <a:ln/>
        </p:spPr>
        <p:txBody>
          <a:bodyPr/>
          <a:lstStyle/>
          <a:p>
            <a:endParaRPr lang="pt-BR"/>
          </a:p>
        </p:txBody>
      </p:sp>
      <p:sp>
        <p:nvSpPr>
          <p:cNvPr id="5" name="Text 2"/>
          <p:cNvSpPr/>
          <p:nvPr/>
        </p:nvSpPr>
        <p:spPr>
          <a:xfrm>
            <a:off x="571500" y="428625"/>
            <a:ext cx="8143875" cy="417909"/>
          </a:xfrm>
          <a:prstGeom prst="rect">
            <a:avLst/>
          </a:prstGeom>
          <a:noFill/>
          <a:ln/>
        </p:spPr>
        <p:txBody>
          <a:bodyPr wrap="none" lIns="0" tIns="0" rIns="0" bIns="0" rtlCol="0" anchor="t">
            <a:spAutoFit/>
          </a:bodyPr>
          <a:lstStyle/>
          <a:p>
            <a:pPr marL="0" indent="0" algn="l">
              <a:lnSpc>
                <a:spcPts val="3200"/>
              </a:lnSpc>
              <a:buNone/>
            </a:pPr>
            <a:r>
              <a:rPr lang="en-US" sz="2436" b="1" dirty="0">
                <a:solidFill>
                  <a:srgbClr val="E6F1FF"/>
                </a:solidFill>
                <a:latin typeface="Montserrat" pitchFamily="34" charset="0"/>
                <a:ea typeface="Montserrat" pitchFamily="34" charset="-122"/>
                <a:cs typeface="Montserrat" pitchFamily="34" charset="-120"/>
              </a:rPr>
              <a:t>RESPONSABILIDADE PROFISSIONAL</a:t>
            </a:r>
            <a:endParaRPr lang="en-US" sz="2436" dirty="0"/>
          </a:p>
        </p:txBody>
      </p:sp>
      <p:sp>
        <p:nvSpPr>
          <p:cNvPr id="6" name="Text 3"/>
          <p:cNvSpPr/>
          <p:nvPr/>
        </p:nvSpPr>
        <p:spPr>
          <a:xfrm>
            <a:off x="571500" y="917972"/>
            <a:ext cx="8143875" cy="226814"/>
          </a:xfrm>
          <a:prstGeom prst="rect">
            <a:avLst/>
          </a:prstGeom>
          <a:noFill/>
          <a:ln/>
        </p:spPr>
        <p:txBody>
          <a:bodyPr wrap="none" lIns="0" tIns="0" rIns="0" bIns="0" rtlCol="0" anchor="t">
            <a:spAutoFit/>
          </a:bodyPr>
          <a:lstStyle/>
          <a:p>
            <a:pPr marL="0" indent="0" algn="l">
              <a:lnSpc>
                <a:spcPts val="1600"/>
              </a:lnSpc>
              <a:buNone/>
            </a:pPr>
            <a:r>
              <a:rPr lang="en-US" sz="1269" dirty="0">
                <a:solidFill>
                  <a:srgbClr val="FFCE56"/>
                </a:solidFill>
                <a:latin typeface="Roboto Mono" pitchFamily="34" charset="0"/>
                <a:ea typeface="Roboto Mono" pitchFamily="34" charset="-122"/>
                <a:cs typeface="Roboto Mono" pitchFamily="34" charset="-120"/>
              </a:rPr>
              <a:t>O Advogado no Centro da Decisão</a:t>
            </a:r>
            <a:endParaRPr lang="en-US" sz="1269" dirty="0"/>
          </a:p>
        </p:txBody>
      </p:sp>
      <p:sp>
        <p:nvSpPr>
          <p:cNvPr id="7" name="Shape 4"/>
          <p:cNvSpPr/>
          <p:nvPr/>
        </p:nvSpPr>
        <p:spPr>
          <a:xfrm>
            <a:off x="428625" y="1501973"/>
            <a:ext cx="2571750" cy="2432447"/>
          </a:xfrm>
          <a:prstGeom prst="rect">
            <a:avLst/>
          </a:prstGeom>
          <a:solidFill>
            <a:srgbClr val="112240"/>
          </a:solidFill>
          <a:ln/>
        </p:spPr>
        <p:txBody>
          <a:bodyPr/>
          <a:lstStyle/>
          <a:p>
            <a:endParaRPr lang="pt-BR"/>
          </a:p>
        </p:txBody>
      </p:sp>
      <p:sp>
        <p:nvSpPr>
          <p:cNvPr id="8" name="Shape 5"/>
          <p:cNvSpPr/>
          <p:nvPr/>
        </p:nvSpPr>
        <p:spPr>
          <a:xfrm>
            <a:off x="428625" y="1501973"/>
            <a:ext cx="2571750" cy="42863"/>
          </a:xfrm>
          <a:prstGeom prst="rect">
            <a:avLst/>
          </a:prstGeom>
          <a:solidFill>
            <a:srgbClr val="FF6384"/>
          </a:solidFill>
          <a:ln/>
        </p:spPr>
        <p:txBody>
          <a:bodyPr/>
          <a:lstStyle/>
          <a:p>
            <a:endParaRPr lang="pt-BR"/>
          </a:p>
        </p:txBody>
      </p:sp>
      <p:sp>
        <p:nvSpPr>
          <p:cNvPr id="9" name="Shape 6"/>
          <p:cNvSpPr/>
          <p:nvPr/>
        </p:nvSpPr>
        <p:spPr>
          <a:xfrm>
            <a:off x="1464469" y="1716286"/>
            <a:ext cx="500063" cy="500063"/>
          </a:xfrm>
          <a:prstGeom prst="ellipse">
            <a:avLst/>
          </a:prstGeom>
          <a:solidFill>
            <a:srgbClr val="FF6384">
              <a:alpha val="10000"/>
            </a:srgbClr>
          </a:solidFill>
          <a:ln/>
        </p:spPr>
        <p:txBody>
          <a:bodyPr/>
          <a:lstStyle/>
          <a:p>
            <a:endParaRPr lang="pt-BR"/>
          </a:p>
        </p:txBody>
      </p:sp>
      <p:pic>
        <p:nvPicPr>
          <p:cNvPr id="10" name="Image 1" descr="preencoded.png"/>
          <p:cNvPicPr>
            <a:picLocks noChangeAspect="1"/>
          </p:cNvPicPr>
          <p:nvPr/>
        </p:nvPicPr>
        <p:blipFill>
          <a:blip r:embed="rId3"/>
          <a:stretch>
            <a:fillRect/>
          </a:stretch>
        </p:blipFill>
        <p:spPr>
          <a:xfrm>
            <a:off x="1593949" y="1859161"/>
            <a:ext cx="241102" cy="214313"/>
          </a:xfrm>
          <a:prstGeom prst="rect">
            <a:avLst/>
          </a:prstGeom>
        </p:spPr>
      </p:pic>
      <p:sp>
        <p:nvSpPr>
          <p:cNvPr id="11" name="Text 7"/>
          <p:cNvSpPr/>
          <p:nvPr/>
        </p:nvSpPr>
        <p:spPr>
          <a:xfrm>
            <a:off x="809923" y="2394942"/>
            <a:ext cx="1809155" cy="173236"/>
          </a:xfrm>
          <a:prstGeom prst="rect">
            <a:avLst/>
          </a:prstGeom>
          <a:noFill/>
          <a:ln/>
        </p:spPr>
        <p:txBody>
          <a:bodyPr wrap="none" lIns="0" tIns="0" rIns="0" bIns="0" rtlCol="0" anchor="t">
            <a:spAutoFit/>
          </a:bodyPr>
          <a:lstStyle/>
          <a:p>
            <a:pPr marL="0" indent="0" algn="ctr">
              <a:lnSpc>
                <a:spcPts val="1400"/>
              </a:lnSpc>
              <a:buNone/>
            </a:pPr>
            <a:r>
              <a:rPr lang="en-US" sz="987" b="1" dirty="0">
                <a:solidFill>
                  <a:srgbClr val="E6F1FF"/>
                </a:solidFill>
                <a:latin typeface="Montserrat" pitchFamily="34" charset="0"/>
                <a:ea typeface="Montserrat" pitchFamily="34" charset="-122"/>
                <a:cs typeface="Montserrat" pitchFamily="34" charset="-120"/>
              </a:rPr>
              <a:t>DEVER DE SUPERVISÃO</a:t>
            </a:r>
            <a:endParaRPr lang="en-US" sz="987" dirty="0"/>
          </a:p>
        </p:txBody>
      </p:sp>
      <p:sp>
        <p:nvSpPr>
          <p:cNvPr id="12" name="Text 8"/>
          <p:cNvSpPr/>
          <p:nvPr/>
        </p:nvSpPr>
        <p:spPr>
          <a:xfrm>
            <a:off x="642938" y="2675334"/>
            <a:ext cx="2143125" cy="731453"/>
          </a:xfrm>
          <a:prstGeom prst="rect">
            <a:avLst/>
          </a:prstGeom>
          <a:noFill/>
          <a:ln/>
        </p:spPr>
        <p:txBody>
          <a:bodyPr wrap="square" lIns="0" tIns="0" rIns="0" bIns="0" rtlCol="0" anchor="t">
            <a:spAutoFit/>
          </a:bodyPr>
          <a:lstStyle/>
          <a:p>
            <a:pPr marL="0" indent="0" algn="ctr">
              <a:lnSpc>
                <a:spcPts val="1400"/>
              </a:lnSpc>
              <a:buNone/>
            </a:pPr>
            <a:r>
              <a:rPr lang="en-US" sz="834" i="1" dirty="0">
                <a:solidFill>
                  <a:srgbClr val="A8B2D1"/>
                </a:solidFill>
                <a:latin typeface="Open Sans" pitchFamily="34" charset="0"/>
                <a:ea typeface="Open Sans" pitchFamily="34" charset="-122"/>
                <a:cs typeface="Open Sans" pitchFamily="34" charset="-120"/>
              </a:rPr>
              <a:t>Culpa in vigilando</a:t>
            </a:r>
            <a:r>
              <a:rPr lang="en-US" sz="834" dirty="0">
                <a:solidFill>
                  <a:srgbClr val="A8B2D1"/>
                </a:solidFill>
                <a:latin typeface="Open Sans" pitchFamily="34" charset="0"/>
                <a:ea typeface="Open Sans" pitchFamily="34" charset="-122"/>
                <a:cs typeface="Open Sans" pitchFamily="34" charset="-120"/>
              </a:rPr>
              <a:t>. O advogado responde pelo erro da IA exatamente como responderia pelo erro de um estagiário ou assistente. A revisão é indelegável.</a:t>
            </a:r>
            <a:endParaRPr lang="en-US" sz="834" dirty="0"/>
          </a:p>
        </p:txBody>
      </p:sp>
      <p:sp>
        <p:nvSpPr>
          <p:cNvPr id="13" name="Shape 9"/>
          <p:cNvSpPr/>
          <p:nvPr/>
        </p:nvSpPr>
        <p:spPr>
          <a:xfrm>
            <a:off x="3286125" y="1501973"/>
            <a:ext cx="2571750" cy="2432447"/>
          </a:xfrm>
          <a:prstGeom prst="rect">
            <a:avLst/>
          </a:prstGeom>
          <a:solidFill>
            <a:srgbClr val="112240"/>
          </a:solidFill>
          <a:ln/>
        </p:spPr>
        <p:txBody>
          <a:bodyPr/>
          <a:lstStyle/>
          <a:p>
            <a:endParaRPr lang="pt-BR"/>
          </a:p>
        </p:txBody>
      </p:sp>
      <p:sp>
        <p:nvSpPr>
          <p:cNvPr id="14" name="Shape 10"/>
          <p:cNvSpPr/>
          <p:nvPr/>
        </p:nvSpPr>
        <p:spPr>
          <a:xfrm>
            <a:off x="3286125" y="1501973"/>
            <a:ext cx="2571750" cy="42863"/>
          </a:xfrm>
          <a:prstGeom prst="rect">
            <a:avLst/>
          </a:prstGeom>
          <a:solidFill>
            <a:srgbClr val="64FFDA"/>
          </a:solidFill>
          <a:ln/>
        </p:spPr>
        <p:txBody>
          <a:bodyPr/>
          <a:lstStyle/>
          <a:p>
            <a:endParaRPr lang="pt-BR"/>
          </a:p>
        </p:txBody>
      </p:sp>
      <p:sp>
        <p:nvSpPr>
          <p:cNvPr id="15" name="Shape 11"/>
          <p:cNvSpPr/>
          <p:nvPr/>
        </p:nvSpPr>
        <p:spPr>
          <a:xfrm>
            <a:off x="4321969" y="1716286"/>
            <a:ext cx="500063" cy="500063"/>
          </a:xfrm>
          <a:prstGeom prst="ellipse">
            <a:avLst/>
          </a:prstGeom>
          <a:solidFill>
            <a:srgbClr val="64FFDA">
              <a:alpha val="10000"/>
            </a:srgbClr>
          </a:solidFill>
          <a:ln/>
        </p:spPr>
        <p:txBody>
          <a:bodyPr/>
          <a:lstStyle/>
          <a:p>
            <a:endParaRPr lang="pt-BR"/>
          </a:p>
        </p:txBody>
      </p:sp>
      <p:pic>
        <p:nvPicPr>
          <p:cNvPr id="16" name="Image 2" descr="preencoded.png"/>
          <p:cNvPicPr>
            <a:picLocks noChangeAspect="1"/>
          </p:cNvPicPr>
          <p:nvPr/>
        </p:nvPicPr>
        <p:blipFill>
          <a:blip r:embed="rId4"/>
          <a:stretch>
            <a:fillRect/>
          </a:stretch>
        </p:blipFill>
        <p:spPr>
          <a:xfrm>
            <a:off x="4438055" y="1859161"/>
            <a:ext cx="267891" cy="214313"/>
          </a:xfrm>
          <a:prstGeom prst="rect">
            <a:avLst/>
          </a:prstGeom>
        </p:spPr>
      </p:pic>
      <p:sp>
        <p:nvSpPr>
          <p:cNvPr id="17" name="Text 12"/>
          <p:cNvSpPr/>
          <p:nvPr/>
        </p:nvSpPr>
        <p:spPr>
          <a:xfrm>
            <a:off x="4004072" y="2394942"/>
            <a:ext cx="1135856" cy="173236"/>
          </a:xfrm>
          <a:prstGeom prst="rect">
            <a:avLst/>
          </a:prstGeom>
          <a:noFill/>
          <a:ln/>
        </p:spPr>
        <p:txBody>
          <a:bodyPr wrap="none" lIns="0" tIns="0" rIns="0" bIns="0" rtlCol="0" anchor="t">
            <a:spAutoFit/>
          </a:bodyPr>
          <a:lstStyle/>
          <a:p>
            <a:pPr marL="0" indent="0" algn="ctr">
              <a:lnSpc>
                <a:spcPts val="1400"/>
              </a:lnSpc>
              <a:buNone/>
            </a:pPr>
            <a:r>
              <a:rPr lang="en-US" sz="987" b="1" dirty="0">
                <a:solidFill>
                  <a:srgbClr val="E6F1FF"/>
                </a:solidFill>
                <a:latin typeface="Montserrat" pitchFamily="34" charset="0"/>
                <a:ea typeface="Montserrat" pitchFamily="34" charset="-122"/>
                <a:cs typeface="Montserrat" pitchFamily="34" charset="-120"/>
              </a:rPr>
              <a:t>SIGILO E ÉTICA</a:t>
            </a:r>
            <a:endParaRPr lang="en-US" sz="987" dirty="0"/>
          </a:p>
        </p:txBody>
      </p:sp>
      <p:sp>
        <p:nvSpPr>
          <p:cNvPr id="18" name="Text 13"/>
          <p:cNvSpPr/>
          <p:nvPr/>
        </p:nvSpPr>
        <p:spPr>
          <a:xfrm>
            <a:off x="3500438" y="2675334"/>
            <a:ext cx="2143125" cy="731453"/>
          </a:xfrm>
          <a:prstGeom prst="rect">
            <a:avLst/>
          </a:prstGeom>
          <a:noFill/>
          <a:ln/>
        </p:spPr>
        <p:txBody>
          <a:bodyPr wrap="square" lIns="0" tIns="0" rIns="0" bIns="0" rtlCol="0" anchor="t">
            <a:spAutoFit/>
          </a:bodyPr>
          <a:lstStyle/>
          <a:p>
            <a:pPr marL="0" indent="0" algn="ctr">
              <a:lnSpc>
                <a:spcPts val="1400"/>
              </a:lnSpc>
              <a:buNone/>
            </a:pPr>
            <a:r>
              <a:rPr lang="en-US" sz="834" dirty="0">
                <a:solidFill>
                  <a:srgbClr val="A8B2D1"/>
                </a:solidFill>
                <a:latin typeface="Open Sans" pitchFamily="34" charset="0"/>
                <a:ea typeface="Open Sans" pitchFamily="34" charset="-122"/>
                <a:cs typeface="Open Sans" pitchFamily="34" charset="-120"/>
              </a:rPr>
              <a:t>Inserir dados confidenciais de clientes em IAs públicas (treinadas com inputs) pode configurar infração ética grave e violação direta da LGPD.</a:t>
            </a:r>
            <a:endParaRPr lang="en-US" sz="834" dirty="0"/>
          </a:p>
        </p:txBody>
      </p:sp>
      <p:sp>
        <p:nvSpPr>
          <p:cNvPr id="19" name="Shape 14"/>
          <p:cNvSpPr/>
          <p:nvPr/>
        </p:nvSpPr>
        <p:spPr>
          <a:xfrm>
            <a:off x="6143625" y="1501973"/>
            <a:ext cx="2571750" cy="2432447"/>
          </a:xfrm>
          <a:prstGeom prst="rect">
            <a:avLst/>
          </a:prstGeom>
          <a:solidFill>
            <a:srgbClr val="112240"/>
          </a:solidFill>
          <a:ln/>
        </p:spPr>
        <p:txBody>
          <a:bodyPr/>
          <a:lstStyle/>
          <a:p>
            <a:endParaRPr lang="pt-BR"/>
          </a:p>
        </p:txBody>
      </p:sp>
      <p:sp>
        <p:nvSpPr>
          <p:cNvPr id="20" name="Shape 15"/>
          <p:cNvSpPr/>
          <p:nvPr/>
        </p:nvSpPr>
        <p:spPr>
          <a:xfrm>
            <a:off x="6143625" y="1501973"/>
            <a:ext cx="2571750" cy="42863"/>
          </a:xfrm>
          <a:prstGeom prst="rect">
            <a:avLst/>
          </a:prstGeom>
          <a:solidFill>
            <a:srgbClr val="4285F4"/>
          </a:solidFill>
          <a:ln/>
        </p:spPr>
        <p:txBody>
          <a:bodyPr/>
          <a:lstStyle/>
          <a:p>
            <a:endParaRPr lang="pt-BR"/>
          </a:p>
        </p:txBody>
      </p:sp>
      <p:sp>
        <p:nvSpPr>
          <p:cNvPr id="21" name="Shape 16"/>
          <p:cNvSpPr/>
          <p:nvPr/>
        </p:nvSpPr>
        <p:spPr>
          <a:xfrm>
            <a:off x="7179469" y="1716286"/>
            <a:ext cx="500063" cy="500063"/>
          </a:xfrm>
          <a:prstGeom prst="ellipse">
            <a:avLst/>
          </a:prstGeom>
          <a:solidFill>
            <a:srgbClr val="4285F4">
              <a:alpha val="10000"/>
            </a:srgbClr>
          </a:solidFill>
          <a:ln/>
        </p:spPr>
        <p:txBody>
          <a:bodyPr/>
          <a:lstStyle/>
          <a:p>
            <a:endParaRPr lang="pt-BR"/>
          </a:p>
        </p:txBody>
      </p:sp>
      <p:pic>
        <p:nvPicPr>
          <p:cNvPr id="22" name="Image 3" descr="preencoded.png"/>
          <p:cNvPicPr>
            <a:picLocks noChangeAspect="1"/>
          </p:cNvPicPr>
          <p:nvPr/>
        </p:nvPicPr>
        <p:blipFill>
          <a:blip r:embed="rId5"/>
          <a:stretch>
            <a:fillRect/>
          </a:stretch>
        </p:blipFill>
        <p:spPr>
          <a:xfrm>
            <a:off x="7295555" y="1859161"/>
            <a:ext cx="267891" cy="214313"/>
          </a:xfrm>
          <a:prstGeom prst="rect">
            <a:avLst/>
          </a:prstGeom>
        </p:spPr>
      </p:pic>
      <p:sp>
        <p:nvSpPr>
          <p:cNvPr id="23" name="Text 17"/>
          <p:cNvSpPr/>
          <p:nvPr/>
        </p:nvSpPr>
        <p:spPr>
          <a:xfrm>
            <a:off x="6513314" y="2394942"/>
            <a:ext cx="1832372" cy="173236"/>
          </a:xfrm>
          <a:prstGeom prst="rect">
            <a:avLst/>
          </a:prstGeom>
          <a:noFill/>
          <a:ln/>
        </p:spPr>
        <p:txBody>
          <a:bodyPr wrap="none" lIns="0" tIns="0" rIns="0" bIns="0" rtlCol="0" anchor="t">
            <a:spAutoFit/>
          </a:bodyPr>
          <a:lstStyle/>
          <a:p>
            <a:pPr marL="0" indent="0" algn="ctr">
              <a:lnSpc>
                <a:spcPts val="1400"/>
              </a:lnSpc>
              <a:buNone/>
            </a:pPr>
            <a:r>
              <a:rPr lang="en-US" sz="987" b="1" dirty="0">
                <a:solidFill>
                  <a:srgbClr val="E6F1FF"/>
                </a:solidFill>
                <a:latin typeface="Montserrat" pitchFamily="34" charset="0"/>
                <a:ea typeface="Montserrat" pitchFamily="34" charset="-122"/>
                <a:cs typeface="Montserrat" pitchFamily="34" charset="-120"/>
              </a:rPr>
              <a:t>COMPETÊNCIA TÉCNICA</a:t>
            </a:r>
            <a:endParaRPr lang="en-US" sz="987" dirty="0"/>
          </a:p>
        </p:txBody>
      </p:sp>
      <p:sp>
        <p:nvSpPr>
          <p:cNvPr id="24" name="Text 18"/>
          <p:cNvSpPr/>
          <p:nvPr/>
        </p:nvSpPr>
        <p:spPr>
          <a:xfrm>
            <a:off x="6357938" y="2675334"/>
            <a:ext cx="2143125" cy="731453"/>
          </a:xfrm>
          <a:prstGeom prst="rect">
            <a:avLst/>
          </a:prstGeom>
          <a:noFill/>
          <a:ln/>
        </p:spPr>
        <p:txBody>
          <a:bodyPr wrap="square" lIns="0" tIns="0" rIns="0" bIns="0" rtlCol="0" anchor="t">
            <a:spAutoFit/>
          </a:bodyPr>
          <a:lstStyle/>
          <a:p>
            <a:pPr marL="0" indent="0" algn="ctr">
              <a:lnSpc>
                <a:spcPts val="1400"/>
              </a:lnSpc>
              <a:buNone/>
            </a:pPr>
            <a:r>
              <a:rPr lang="en-US" sz="834" dirty="0">
                <a:solidFill>
                  <a:srgbClr val="A8B2D1"/>
                </a:solidFill>
                <a:latin typeface="Open Sans" pitchFamily="34" charset="0"/>
                <a:ea typeface="Open Sans" pitchFamily="34" charset="-122"/>
                <a:cs typeface="Open Sans" pitchFamily="34" charset="-120"/>
              </a:rPr>
              <a:t>O desconhecimento da tecnologia não exime de responsabilidade. É dever do advogado entender as ferramentas que utiliza (Provimento 205/2021).</a:t>
            </a:r>
            <a:endParaRPr lang="en-US" sz="834" dirty="0"/>
          </a:p>
        </p:txBody>
      </p:sp>
      <p:sp>
        <p:nvSpPr>
          <p:cNvPr id="25" name="Shape 19"/>
          <p:cNvSpPr/>
          <p:nvPr/>
        </p:nvSpPr>
        <p:spPr>
          <a:xfrm>
            <a:off x="428625" y="4220170"/>
            <a:ext cx="8286750" cy="494705"/>
          </a:xfrm>
          <a:prstGeom prst="rect">
            <a:avLst/>
          </a:prstGeom>
          <a:solidFill>
            <a:srgbClr val="FFCE56">
              <a:alpha val="10000"/>
            </a:srgbClr>
          </a:solidFill>
          <a:ln w="9144">
            <a:solidFill>
              <a:srgbClr val="FFCE56"/>
            </a:solidFill>
            <a:prstDash val="solid"/>
          </a:ln>
        </p:spPr>
        <p:txBody>
          <a:bodyPr/>
          <a:lstStyle/>
          <a:p>
            <a:endParaRPr lang="pt-BR"/>
          </a:p>
        </p:txBody>
      </p:sp>
      <p:pic>
        <p:nvPicPr>
          <p:cNvPr id="26" name="Image 4" descr="preencoded.png"/>
          <p:cNvPicPr>
            <a:picLocks noChangeAspect="1"/>
          </p:cNvPicPr>
          <p:nvPr/>
        </p:nvPicPr>
        <p:blipFill>
          <a:blip r:embed="rId6"/>
          <a:stretch>
            <a:fillRect/>
          </a:stretch>
        </p:blipFill>
        <p:spPr>
          <a:xfrm>
            <a:off x="2277963" y="4405908"/>
            <a:ext cx="178594" cy="142875"/>
          </a:xfrm>
          <a:prstGeom prst="rect">
            <a:avLst/>
          </a:prstGeom>
        </p:spPr>
      </p:pic>
      <p:sp>
        <p:nvSpPr>
          <p:cNvPr id="27" name="Text 20"/>
          <p:cNvSpPr/>
          <p:nvPr/>
        </p:nvSpPr>
        <p:spPr>
          <a:xfrm>
            <a:off x="2601218" y="4377333"/>
            <a:ext cx="787598" cy="194667"/>
          </a:xfrm>
          <a:prstGeom prst="rect">
            <a:avLst/>
          </a:prstGeom>
          <a:noFill/>
          <a:ln/>
        </p:spPr>
        <p:txBody>
          <a:bodyPr wrap="none" lIns="0" tIns="0" rIns="0" bIns="0" rtlCol="0" anchor="t">
            <a:spAutoFit/>
          </a:bodyPr>
          <a:lstStyle/>
          <a:p>
            <a:pPr marL="0" indent="0" algn="ctr">
              <a:lnSpc>
                <a:spcPts val="1400"/>
              </a:lnSpc>
              <a:buNone/>
            </a:pPr>
            <a:r>
              <a:rPr lang="en-US" sz="987" b="1" dirty="0">
                <a:solidFill>
                  <a:srgbClr val="E6F1FF"/>
                </a:solidFill>
                <a:latin typeface="Open Sans" pitchFamily="34" charset="0"/>
                <a:ea typeface="Open Sans" pitchFamily="34" charset="-122"/>
                <a:cs typeface="Open Sans" pitchFamily="34" charset="-120"/>
              </a:rPr>
              <a:t>Lembre-se:</a:t>
            </a:r>
            <a:endParaRPr lang="en-US" sz="987" dirty="0"/>
          </a:p>
        </p:txBody>
      </p:sp>
      <p:sp>
        <p:nvSpPr>
          <p:cNvPr id="28" name="Text 21"/>
          <p:cNvSpPr/>
          <p:nvPr/>
        </p:nvSpPr>
        <p:spPr>
          <a:xfrm>
            <a:off x="3388816" y="4377333"/>
            <a:ext cx="3477220" cy="194667"/>
          </a:xfrm>
          <a:prstGeom prst="rect">
            <a:avLst/>
          </a:prstGeom>
          <a:noFill/>
          <a:ln/>
        </p:spPr>
        <p:txBody>
          <a:bodyPr wrap="none" lIns="0" tIns="0" rIns="0" bIns="0" rtlCol="0" anchor="t">
            <a:spAutoFit/>
          </a:bodyPr>
          <a:lstStyle/>
          <a:p>
            <a:pPr marL="0" indent="0" algn="ctr">
              <a:lnSpc>
                <a:spcPts val="1400"/>
              </a:lnSpc>
              <a:buNone/>
            </a:pPr>
            <a:r>
              <a:rPr lang="en-US" sz="1050" dirty="0">
                <a:solidFill>
                  <a:srgbClr val="E6F1FF"/>
                </a:solidFill>
                <a:latin typeface="Open Sans" pitchFamily="34" charset="0"/>
                <a:ea typeface="Open Sans" pitchFamily="34" charset="-122"/>
                <a:cs typeface="Open Sans" pitchFamily="34" charset="-120"/>
              </a:rPr>
              <a:t>O CPF do advogado assina a petição, não o algoritmo.</a:t>
            </a:r>
            <a:endParaRPr lang="en-US" sz="1050"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name="Slide 90">
    <p:spTree>
      <p:nvGrpSpPr>
        <p:cNvPr id="1" name=""/>
        <p:cNvGrpSpPr/>
        <p:nvPr/>
      </p:nvGrpSpPr>
      <p:grpSpPr>
        <a:xfrm>
          <a:off x="0" y="0"/>
          <a:ext cx="0" cy="0"/>
          <a:chOff x="0" y="0"/>
          <a:chExt cx="0" cy="0"/>
        </a:xfrm>
      </p:grpSpPr>
      <p:sp>
        <p:nvSpPr>
          <p:cNvPr id="3" name="Shape 0"/>
          <p:cNvSpPr/>
          <p:nvPr/>
        </p:nvSpPr>
        <p:spPr>
          <a:xfrm>
            <a:off x="428625" y="428625"/>
            <a:ext cx="8286750" cy="716161"/>
          </a:xfrm>
          <a:prstGeom prst="rect">
            <a:avLst/>
          </a:prstGeom>
          <a:solidFill>
            <a:srgbClr val="000000">
              <a:alpha val="0"/>
            </a:srgbClr>
          </a:solidFill>
          <a:ln/>
        </p:spPr>
        <p:txBody>
          <a:bodyPr/>
          <a:lstStyle/>
          <a:p>
            <a:endParaRPr lang="pt-BR"/>
          </a:p>
        </p:txBody>
      </p:sp>
      <p:sp>
        <p:nvSpPr>
          <p:cNvPr id="4" name="Shape 1"/>
          <p:cNvSpPr/>
          <p:nvPr/>
        </p:nvSpPr>
        <p:spPr>
          <a:xfrm>
            <a:off x="428625" y="428625"/>
            <a:ext cx="28575" cy="716161"/>
          </a:xfrm>
          <a:prstGeom prst="rect">
            <a:avLst/>
          </a:prstGeom>
          <a:solidFill>
            <a:srgbClr val="FF6384"/>
          </a:solidFill>
          <a:ln/>
        </p:spPr>
        <p:txBody>
          <a:bodyPr/>
          <a:lstStyle/>
          <a:p>
            <a:endParaRPr lang="pt-BR"/>
          </a:p>
        </p:txBody>
      </p:sp>
      <p:sp>
        <p:nvSpPr>
          <p:cNvPr id="5" name="Text 2"/>
          <p:cNvSpPr/>
          <p:nvPr/>
        </p:nvSpPr>
        <p:spPr>
          <a:xfrm>
            <a:off x="571500" y="428625"/>
            <a:ext cx="8143875" cy="417909"/>
          </a:xfrm>
          <a:prstGeom prst="rect">
            <a:avLst/>
          </a:prstGeom>
          <a:noFill/>
          <a:ln/>
        </p:spPr>
        <p:txBody>
          <a:bodyPr wrap="none" lIns="0" tIns="0" rIns="0" bIns="0" rtlCol="0" anchor="t">
            <a:spAutoFit/>
          </a:bodyPr>
          <a:lstStyle/>
          <a:p>
            <a:pPr marL="0" indent="0" algn="l">
              <a:lnSpc>
                <a:spcPts val="3200"/>
              </a:lnSpc>
              <a:buNone/>
            </a:pPr>
            <a:r>
              <a:rPr lang="en-US" sz="2436" b="1" dirty="0">
                <a:solidFill>
                  <a:srgbClr val="E6F1FF"/>
                </a:solidFill>
                <a:latin typeface="Montserrat" pitchFamily="34" charset="0"/>
                <a:ea typeface="Montserrat" pitchFamily="34" charset="-122"/>
                <a:cs typeface="Montserrat" pitchFamily="34" charset="-120"/>
              </a:rPr>
              <a:t>ESTUDO DE CASO</a:t>
            </a:r>
            <a:endParaRPr lang="en-US" sz="2436" dirty="0"/>
          </a:p>
        </p:txBody>
      </p:sp>
      <p:sp>
        <p:nvSpPr>
          <p:cNvPr id="6" name="Text 3"/>
          <p:cNvSpPr/>
          <p:nvPr/>
        </p:nvSpPr>
        <p:spPr>
          <a:xfrm>
            <a:off x="571500" y="917972"/>
            <a:ext cx="8143875" cy="226814"/>
          </a:xfrm>
          <a:prstGeom prst="rect">
            <a:avLst/>
          </a:prstGeom>
          <a:noFill/>
          <a:ln/>
        </p:spPr>
        <p:txBody>
          <a:bodyPr wrap="none" lIns="0" tIns="0" rIns="0" bIns="0" rtlCol="0" anchor="t">
            <a:spAutoFit/>
          </a:bodyPr>
          <a:lstStyle/>
          <a:p>
            <a:pPr marL="0" indent="0" algn="l">
              <a:lnSpc>
                <a:spcPts val="1600"/>
              </a:lnSpc>
              <a:buNone/>
            </a:pPr>
            <a:r>
              <a:rPr lang="en-US" sz="1269" dirty="0">
                <a:solidFill>
                  <a:srgbClr val="FF6384"/>
                </a:solidFill>
                <a:latin typeface="Roboto Mono" pitchFamily="34" charset="0"/>
                <a:ea typeface="Roboto Mono" pitchFamily="34" charset="-122"/>
                <a:cs typeface="Roboto Mono" pitchFamily="34" charset="-120"/>
              </a:rPr>
              <a:t>Mata v. Avianca: O "Advogado do ChatGPT"</a:t>
            </a:r>
            <a:endParaRPr lang="en-US" sz="1269" dirty="0"/>
          </a:p>
        </p:txBody>
      </p:sp>
      <p:sp>
        <p:nvSpPr>
          <p:cNvPr id="7" name="Shape 4"/>
          <p:cNvSpPr/>
          <p:nvPr/>
        </p:nvSpPr>
        <p:spPr>
          <a:xfrm>
            <a:off x="378619" y="1718295"/>
            <a:ext cx="114300" cy="114300"/>
          </a:xfrm>
          <a:prstGeom prst="ellipse">
            <a:avLst/>
          </a:prstGeom>
          <a:solidFill>
            <a:srgbClr val="0A192F"/>
          </a:solidFill>
          <a:ln w="18288">
            <a:solidFill>
              <a:srgbClr val="FF6384"/>
            </a:solidFill>
            <a:prstDash val="solid"/>
          </a:ln>
        </p:spPr>
        <p:txBody>
          <a:bodyPr/>
          <a:lstStyle/>
          <a:p>
            <a:endParaRPr lang="pt-BR"/>
          </a:p>
        </p:txBody>
      </p:sp>
      <p:sp>
        <p:nvSpPr>
          <p:cNvPr id="8" name="Text 5"/>
          <p:cNvSpPr/>
          <p:nvPr/>
        </p:nvSpPr>
        <p:spPr>
          <a:xfrm>
            <a:off x="800100" y="1682576"/>
            <a:ext cx="2804480" cy="157163"/>
          </a:xfrm>
          <a:prstGeom prst="rect">
            <a:avLst/>
          </a:prstGeom>
          <a:noFill/>
          <a:ln/>
        </p:spPr>
        <p:txBody>
          <a:bodyPr wrap="none" lIns="0" tIns="0" rIns="0" bIns="0" rtlCol="0" anchor="t">
            <a:spAutoFit/>
          </a:bodyPr>
          <a:lstStyle/>
          <a:p>
            <a:pPr marL="0" indent="0" algn="l">
              <a:lnSpc>
                <a:spcPts val="1200"/>
              </a:lnSpc>
              <a:buNone/>
            </a:pPr>
            <a:r>
              <a:rPr lang="en-US" sz="885" b="1" dirty="0">
                <a:solidFill>
                  <a:srgbClr val="E6F1FF"/>
                </a:solidFill>
                <a:latin typeface="Montserrat" pitchFamily="34" charset="0"/>
                <a:ea typeface="Montserrat" pitchFamily="34" charset="-122"/>
                <a:cs typeface="Montserrat" pitchFamily="34" charset="-120"/>
              </a:rPr>
              <a:t>1. A Pesquisa</a:t>
            </a:r>
            <a:endParaRPr lang="en-US" sz="885" dirty="0"/>
          </a:p>
        </p:txBody>
      </p:sp>
      <p:sp>
        <p:nvSpPr>
          <p:cNvPr id="9" name="Text 6"/>
          <p:cNvSpPr/>
          <p:nvPr/>
        </p:nvSpPr>
        <p:spPr>
          <a:xfrm>
            <a:off x="800100" y="1875458"/>
            <a:ext cx="2804480" cy="280002"/>
          </a:xfrm>
          <a:prstGeom prst="rect">
            <a:avLst/>
          </a:prstGeom>
          <a:noFill/>
          <a:ln/>
        </p:spPr>
        <p:txBody>
          <a:bodyPr wrap="square" lIns="0" tIns="0" rIns="0" bIns="0" rtlCol="0" anchor="t">
            <a:spAutoFit/>
          </a:bodyPr>
          <a:lstStyle/>
          <a:p>
            <a:pPr marL="0" indent="0" algn="l">
              <a:lnSpc>
                <a:spcPts val="1100"/>
              </a:lnSpc>
              <a:buNone/>
            </a:pPr>
            <a:r>
              <a:rPr lang="en-US" sz="727" dirty="0">
                <a:solidFill>
                  <a:srgbClr val="A8B2D1"/>
                </a:solidFill>
                <a:latin typeface="Open Sans" pitchFamily="34" charset="0"/>
                <a:ea typeface="Open Sans" pitchFamily="34" charset="-122"/>
                <a:cs typeface="Open Sans" pitchFamily="34" charset="-120"/>
              </a:rPr>
              <a:t>Advogado pede jurisprudência sobre prescrição em voos internacionais.</a:t>
            </a:r>
            <a:endParaRPr lang="en-US" sz="727" dirty="0"/>
          </a:p>
        </p:txBody>
      </p:sp>
      <p:sp>
        <p:nvSpPr>
          <p:cNvPr id="10" name="Shape 7"/>
          <p:cNvSpPr/>
          <p:nvPr/>
        </p:nvSpPr>
        <p:spPr>
          <a:xfrm>
            <a:off x="378619" y="2405490"/>
            <a:ext cx="114300" cy="114300"/>
          </a:xfrm>
          <a:prstGeom prst="ellipse">
            <a:avLst/>
          </a:prstGeom>
          <a:solidFill>
            <a:srgbClr val="0A192F"/>
          </a:solidFill>
          <a:ln w="18288">
            <a:solidFill>
              <a:srgbClr val="FF6384"/>
            </a:solidFill>
            <a:prstDash val="solid"/>
          </a:ln>
        </p:spPr>
        <p:txBody>
          <a:bodyPr/>
          <a:lstStyle/>
          <a:p>
            <a:endParaRPr lang="pt-BR"/>
          </a:p>
        </p:txBody>
      </p:sp>
      <p:sp>
        <p:nvSpPr>
          <p:cNvPr id="11" name="Text 8"/>
          <p:cNvSpPr/>
          <p:nvPr/>
        </p:nvSpPr>
        <p:spPr>
          <a:xfrm>
            <a:off x="800100" y="2369772"/>
            <a:ext cx="2804480" cy="157163"/>
          </a:xfrm>
          <a:prstGeom prst="rect">
            <a:avLst/>
          </a:prstGeom>
          <a:noFill/>
          <a:ln/>
        </p:spPr>
        <p:txBody>
          <a:bodyPr wrap="none" lIns="0" tIns="0" rIns="0" bIns="0" rtlCol="0" anchor="t">
            <a:spAutoFit/>
          </a:bodyPr>
          <a:lstStyle/>
          <a:p>
            <a:pPr marL="0" indent="0" algn="l">
              <a:lnSpc>
                <a:spcPts val="1200"/>
              </a:lnSpc>
              <a:buNone/>
            </a:pPr>
            <a:r>
              <a:rPr lang="en-US" sz="885" b="1" dirty="0">
                <a:solidFill>
                  <a:srgbClr val="E6F1FF"/>
                </a:solidFill>
                <a:latin typeface="Montserrat" pitchFamily="34" charset="0"/>
                <a:ea typeface="Montserrat" pitchFamily="34" charset="-122"/>
                <a:cs typeface="Montserrat" pitchFamily="34" charset="-120"/>
              </a:rPr>
              <a:t>2. A Alucinação</a:t>
            </a:r>
            <a:endParaRPr lang="en-US" sz="885" dirty="0"/>
          </a:p>
        </p:txBody>
      </p:sp>
      <p:sp>
        <p:nvSpPr>
          <p:cNvPr id="12" name="Text 9"/>
          <p:cNvSpPr/>
          <p:nvPr/>
        </p:nvSpPr>
        <p:spPr>
          <a:xfrm>
            <a:off x="800100" y="2562653"/>
            <a:ext cx="2804480" cy="280002"/>
          </a:xfrm>
          <a:prstGeom prst="rect">
            <a:avLst/>
          </a:prstGeom>
          <a:noFill/>
          <a:ln/>
        </p:spPr>
        <p:txBody>
          <a:bodyPr wrap="square" lIns="0" tIns="0" rIns="0" bIns="0" rtlCol="0" anchor="t">
            <a:spAutoFit/>
          </a:bodyPr>
          <a:lstStyle/>
          <a:p>
            <a:pPr marL="0" indent="0" algn="l">
              <a:lnSpc>
                <a:spcPts val="1100"/>
              </a:lnSpc>
              <a:buNone/>
            </a:pPr>
            <a:r>
              <a:rPr lang="en-US" sz="727" dirty="0">
                <a:solidFill>
                  <a:srgbClr val="A8B2D1"/>
                </a:solidFill>
                <a:latin typeface="Open Sans" pitchFamily="34" charset="0"/>
                <a:ea typeface="Open Sans" pitchFamily="34" charset="-122"/>
                <a:cs typeface="Open Sans" pitchFamily="34" charset="-120"/>
              </a:rPr>
              <a:t>ChatGPT inventa 6 casos (ex: </a:t>
            </a:r>
            <a:r>
              <a:rPr lang="en-US" sz="727" i="1" dirty="0">
                <a:solidFill>
                  <a:srgbClr val="A8B2D1"/>
                </a:solidFill>
                <a:latin typeface="Open Sans" pitchFamily="34" charset="0"/>
                <a:ea typeface="Open Sans" pitchFamily="34" charset="-122"/>
                <a:cs typeface="Open Sans" pitchFamily="34" charset="-120"/>
              </a:rPr>
              <a:t>Varghese v. China Southern Airlines</a:t>
            </a:r>
            <a:r>
              <a:rPr lang="en-US" sz="727" dirty="0">
                <a:solidFill>
                  <a:srgbClr val="A8B2D1"/>
                </a:solidFill>
                <a:latin typeface="Open Sans" pitchFamily="34" charset="0"/>
                <a:ea typeface="Open Sans" pitchFamily="34" charset="-122"/>
                <a:cs typeface="Open Sans" pitchFamily="34" charset="-120"/>
              </a:rPr>
              <a:t>).</a:t>
            </a:r>
            <a:endParaRPr lang="en-US" sz="727" dirty="0"/>
          </a:p>
        </p:txBody>
      </p:sp>
      <p:sp>
        <p:nvSpPr>
          <p:cNvPr id="13" name="Shape 10"/>
          <p:cNvSpPr/>
          <p:nvPr/>
        </p:nvSpPr>
        <p:spPr>
          <a:xfrm>
            <a:off x="378619" y="3092686"/>
            <a:ext cx="114300" cy="114300"/>
          </a:xfrm>
          <a:prstGeom prst="ellipse">
            <a:avLst/>
          </a:prstGeom>
          <a:solidFill>
            <a:srgbClr val="0A192F"/>
          </a:solidFill>
          <a:ln w="18288">
            <a:solidFill>
              <a:srgbClr val="FF6384"/>
            </a:solidFill>
            <a:prstDash val="solid"/>
          </a:ln>
        </p:spPr>
        <p:txBody>
          <a:bodyPr/>
          <a:lstStyle/>
          <a:p>
            <a:endParaRPr lang="pt-BR"/>
          </a:p>
        </p:txBody>
      </p:sp>
      <p:sp>
        <p:nvSpPr>
          <p:cNvPr id="14" name="Text 11"/>
          <p:cNvSpPr/>
          <p:nvPr/>
        </p:nvSpPr>
        <p:spPr>
          <a:xfrm>
            <a:off x="800100" y="3056967"/>
            <a:ext cx="2804480" cy="157163"/>
          </a:xfrm>
          <a:prstGeom prst="rect">
            <a:avLst/>
          </a:prstGeom>
          <a:noFill/>
          <a:ln/>
        </p:spPr>
        <p:txBody>
          <a:bodyPr wrap="none" lIns="0" tIns="0" rIns="0" bIns="0" rtlCol="0" anchor="t">
            <a:spAutoFit/>
          </a:bodyPr>
          <a:lstStyle/>
          <a:p>
            <a:pPr marL="0" indent="0" algn="l">
              <a:lnSpc>
                <a:spcPts val="1200"/>
              </a:lnSpc>
              <a:buNone/>
            </a:pPr>
            <a:r>
              <a:rPr lang="en-US" sz="885" b="1" dirty="0">
                <a:solidFill>
                  <a:srgbClr val="E6F1FF"/>
                </a:solidFill>
                <a:latin typeface="Montserrat" pitchFamily="34" charset="0"/>
                <a:ea typeface="Montserrat" pitchFamily="34" charset="-122"/>
                <a:cs typeface="Montserrat" pitchFamily="34" charset="-120"/>
              </a:rPr>
              <a:t>3. O Erro Fatal</a:t>
            </a:r>
            <a:endParaRPr lang="en-US" sz="885" dirty="0"/>
          </a:p>
        </p:txBody>
      </p:sp>
      <p:sp>
        <p:nvSpPr>
          <p:cNvPr id="15" name="Text 12"/>
          <p:cNvSpPr/>
          <p:nvPr/>
        </p:nvSpPr>
        <p:spPr>
          <a:xfrm>
            <a:off x="800100" y="3249848"/>
            <a:ext cx="2804480" cy="280002"/>
          </a:xfrm>
          <a:prstGeom prst="rect">
            <a:avLst/>
          </a:prstGeom>
          <a:noFill/>
          <a:ln/>
        </p:spPr>
        <p:txBody>
          <a:bodyPr wrap="square" lIns="0" tIns="0" rIns="0" bIns="0" rtlCol="0" anchor="t">
            <a:spAutoFit/>
          </a:bodyPr>
          <a:lstStyle/>
          <a:p>
            <a:pPr marL="0" indent="0" algn="l">
              <a:lnSpc>
                <a:spcPts val="1100"/>
              </a:lnSpc>
              <a:buNone/>
            </a:pPr>
            <a:r>
              <a:rPr lang="en-US" sz="727" dirty="0">
                <a:solidFill>
                  <a:srgbClr val="A8B2D1"/>
                </a:solidFill>
                <a:latin typeface="Open Sans" pitchFamily="34" charset="0"/>
                <a:ea typeface="Open Sans" pitchFamily="34" charset="-122"/>
                <a:cs typeface="Open Sans" pitchFamily="34" charset="-120"/>
              </a:rPr>
              <a:t>Advogado anexa a petição sem ler ou verificar as fontes originais.</a:t>
            </a:r>
            <a:endParaRPr lang="en-US" sz="727" dirty="0"/>
          </a:p>
        </p:txBody>
      </p:sp>
      <p:sp>
        <p:nvSpPr>
          <p:cNvPr id="16" name="Shape 13"/>
          <p:cNvSpPr/>
          <p:nvPr/>
        </p:nvSpPr>
        <p:spPr>
          <a:xfrm>
            <a:off x="378619" y="3779881"/>
            <a:ext cx="114300" cy="114300"/>
          </a:xfrm>
          <a:prstGeom prst="ellipse">
            <a:avLst/>
          </a:prstGeom>
          <a:solidFill>
            <a:srgbClr val="0A192F"/>
          </a:solidFill>
          <a:ln w="18288">
            <a:solidFill>
              <a:srgbClr val="FF6384"/>
            </a:solidFill>
            <a:prstDash val="solid"/>
          </a:ln>
        </p:spPr>
        <p:txBody>
          <a:bodyPr/>
          <a:lstStyle/>
          <a:p>
            <a:endParaRPr lang="pt-BR"/>
          </a:p>
        </p:txBody>
      </p:sp>
      <p:sp>
        <p:nvSpPr>
          <p:cNvPr id="17" name="Text 14"/>
          <p:cNvSpPr/>
          <p:nvPr/>
        </p:nvSpPr>
        <p:spPr>
          <a:xfrm>
            <a:off x="800100" y="3744162"/>
            <a:ext cx="2804480" cy="157163"/>
          </a:xfrm>
          <a:prstGeom prst="rect">
            <a:avLst/>
          </a:prstGeom>
          <a:noFill/>
          <a:ln/>
        </p:spPr>
        <p:txBody>
          <a:bodyPr wrap="none" lIns="0" tIns="0" rIns="0" bIns="0" rtlCol="0" anchor="t">
            <a:spAutoFit/>
          </a:bodyPr>
          <a:lstStyle/>
          <a:p>
            <a:pPr marL="0" indent="0" algn="l">
              <a:lnSpc>
                <a:spcPts val="1200"/>
              </a:lnSpc>
              <a:buNone/>
            </a:pPr>
            <a:r>
              <a:rPr lang="en-US" sz="885" b="1" dirty="0">
                <a:solidFill>
                  <a:srgbClr val="E6F1FF"/>
                </a:solidFill>
                <a:latin typeface="Montserrat" pitchFamily="34" charset="0"/>
                <a:ea typeface="Montserrat" pitchFamily="34" charset="-122"/>
                <a:cs typeface="Montserrat" pitchFamily="34" charset="-120"/>
              </a:rPr>
              <a:t>4. A Consequência</a:t>
            </a:r>
            <a:endParaRPr lang="en-US" sz="885" dirty="0"/>
          </a:p>
        </p:txBody>
      </p:sp>
      <p:sp>
        <p:nvSpPr>
          <p:cNvPr id="18" name="Text 15"/>
          <p:cNvSpPr/>
          <p:nvPr/>
        </p:nvSpPr>
        <p:spPr>
          <a:xfrm>
            <a:off x="800100" y="3937043"/>
            <a:ext cx="2804480" cy="140001"/>
          </a:xfrm>
          <a:prstGeom prst="rect">
            <a:avLst/>
          </a:prstGeom>
          <a:noFill/>
          <a:ln/>
        </p:spPr>
        <p:txBody>
          <a:bodyPr wrap="none" lIns="0" tIns="0" rIns="0" bIns="0" rtlCol="0" anchor="t">
            <a:spAutoFit/>
          </a:bodyPr>
          <a:lstStyle/>
          <a:p>
            <a:pPr marL="0" indent="0" algn="l">
              <a:lnSpc>
                <a:spcPts val="1100"/>
              </a:lnSpc>
              <a:buNone/>
            </a:pPr>
            <a:r>
              <a:rPr lang="en-US" sz="727" dirty="0">
                <a:solidFill>
                  <a:srgbClr val="A8B2D1"/>
                </a:solidFill>
                <a:latin typeface="Open Sans" pitchFamily="34" charset="0"/>
                <a:ea typeface="Open Sans" pitchFamily="34" charset="-122"/>
                <a:cs typeface="Open Sans" pitchFamily="34" charset="-120"/>
              </a:rPr>
              <a:t>Multa de US$ 5.000 e humilhação pública global.</a:t>
            </a:r>
            <a:endParaRPr lang="en-US" sz="727" dirty="0"/>
          </a:p>
        </p:txBody>
      </p:sp>
      <p:sp>
        <p:nvSpPr>
          <p:cNvPr id="19" name="Shape 16"/>
          <p:cNvSpPr/>
          <p:nvPr/>
        </p:nvSpPr>
        <p:spPr>
          <a:xfrm>
            <a:off x="3961767" y="1430536"/>
            <a:ext cx="4753608" cy="3112889"/>
          </a:xfrm>
          <a:prstGeom prst="rect">
            <a:avLst/>
          </a:prstGeom>
          <a:solidFill>
            <a:srgbClr val="112240"/>
          </a:solidFill>
          <a:ln w="9144">
            <a:solidFill>
              <a:srgbClr val="FFFFFF">
                <a:alpha val="10000"/>
              </a:srgbClr>
            </a:solidFill>
            <a:prstDash val="solid"/>
          </a:ln>
        </p:spPr>
        <p:txBody>
          <a:bodyPr/>
          <a:lstStyle/>
          <a:p>
            <a:endParaRPr lang="pt-BR"/>
          </a:p>
        </p:txBody>
      </p:sp>
      <p:sp>
        <p:nvSpPr>
          <p:cNvPr id="20" name="Text 17"/>
          <p:cNvSpPr/>
          <p:nvPr/>
        </p:nvSpPr>
        <p:spPr>
          <a:xfrm>
            <a:off x="4104642" y="1573411"/>
            <a:ext cx="4467858" cy="191095"/>
          </a:xfrm>
          <a:prstGeom prst="rect">
            <a:avLst/>
          </a:prstGeom>
          <a:noFill/>
          <a:ln/>
        </p:spPr>
        <p:txBody>
          <a:bodyPr wrap="square" lIns="0" tIns="0" rIns="0" bIns="85090" rtlCol="0" anchor="t">
            <a:spAutoFit/>
          </a:bodyPr>
          <a:lstStyle/>
          <a:p>
            <a:pPr marL="0" indent="0" algn="ctr">
              <a:lnSpc>
                <a:spcPts val="800"/>
              </a:lnSpc>
              <a:buNone/>
            </a:pPr>
            <a:r>
              <a:rPr lang="en-US" sz="621" dirty="0">
                <a:solidFill>
                  <a:srgbClr val="A8B2D1"/>
                </a:solidFill>
                <a:latin typeface="Roboto Mono" pitchFamily="34" charset="0"/>
                <a:ea typeface="Roboto Mono" pitchFamily="34" charset="-122"/>
                <a:cs typeface="Roboto Mono" pitchFamily="34" charset="-120"/>
              </a:rPr>
              <a:t>TRANSCRIÇÃO REAL DO PROCESSO (NY, 2023)</a:t>
            </a:r>
            <a:endParaRPr lang="en-US" sz="621" dirty="0"/>
          </a:p>
        </p:txBody>
      </p:sp>
      <p:sp>
        <p:nvSpPr>
          <p:cNvPr id="21" name="Shape 18"/>
          <p:cNvSpPr/>
          <p:nvPr/>
        </p:nvSpPr>
        <p:spPr>
          <a:xfrm>
            <a:off x="6779419" y="1907381"/>
            <a:ext cx="1793081" cy="364331"/>
          </a:xfrm>
          <a:prstGeom prst="rect">
            <a:avLst/>
          </a:prstGeom>
          <a:solidFill>
            <a:srgbClr val="233148"/>
          </a:solidFill>
          <a:ln/>
        </p:spPr>
        <p:txBody>
          <a:bodyPr/>
          <a:lstStyle/>
          <a:p>
            <a:endParaRPr lang="pt-BR"/>
          </a:p>
        </p:txBody>
      </p:sp>
      <p:sp>
        <p:nvSpPr>
          <p:cNvPr id="22" name="Text 19"/>
          <p:cNvSpPr/>
          <p:nvPr/>
        </p:nvSpPr>
        <p:spPr>
          <a:xfrm>
            <a:off x="6779419" y="1907381"/>
            <a:ext cx="1793081" cy="364331"/>
          </a:xfrm>
          <a:prstGeom prst="rect">
            <a:avLst/>
          </a:prstGeom>
          <a:noFill/>
          <a:ln/>
        </p:spPr>
        <p:txBody>
          <a:bodyPr wrap="square" lIns="127508" tIns="127508" rIns="127508" bIns="127508" rtlCol="0" anchor="t">
            <a:spAutoFit/>
          </a:bodyPr>
          <a:lstStyle/>
          <a:p>
            <a:pPr marL="0" indent="0" algn="l">
              <a:lnSpc>
                <a:spcPts val="1200"/>
              </a:lnSpc>
              <a:buNone/>
            </a:pPr>
            <a:r>
              <a:rPr lang="en-US" sz="727" dirty="0">
                <a:solidFill>
                  <a:srgbClr val="E6F1FF"/>
                </a:solidFill>
                <a:latin typeface="Roboto Mono" pitchFamily="34" charset="0"/>
                <a:ea typeface="Roboto Mono" pitchFamily="34" charset="-122"/>
                <a:cs typeface="Roboto Mono" pitchFamily="34" charset="-120"/>
              </a:rPr>
              <a:t>"Is Varghese a real case?"</a:t>
            </a:r>
            <a:endParaRPr lang="en-US" sz="727" dirty="0"/>
          </a:p>
        </p:txBody>
      </p:sp>
      <p:sp>
        <p:nvSpPr>
          <p:cNvPr id="23" name="Shape 20"/>
          <p:cNvSpPr/>
          <p:nvPr/>
        </p:nvSpPr>
        <p:spPr>
          <a:xfrm>
            <a:off x="4104642" y="2414588"/>
            <a:ext cx="3797657" cy="514350"/>
          </a:xfrm>
          <a:prstGeom prst="rect">
            <a:avLst/>
          </a:prstGeom>
          <a:solidFill>
            <a:srgbClr val="10A37F">
              <a:alpha val="10000"/>
            </a:srgbClr>
          </a:solidFill>
          <a:ln/>
        </p:spPr>
        <p:txBody>
          <a:bodyPr/>
          <a:lstStyle/>
          <a:p>
            <a:endParaRPr lang="pt-BR"/>
          </a:p>
        </p:txBody>
      </p:sp>
      <p:sp>
        <p:nvSpPr>
          <p:cNvPr id="24" name="Shape 21"/>
          <p:cNvSpPr/>
          <p:nvPr/>
        </p:nvSpPr>
        <p:spPr>
          <a:xfrm>
            <a:off x="4104642" y="2414588"/>
            <a:ext cx="21431" cy="514350"/>
          </a:xfrm>
          <a:prstGeom prst="rect">
            <a:avLst/>
          </a:prstGeom>
          <a:solidFill>
            <a:srgbClr val="10A37F"/>
          </a:solidFill>
          <a:ln/>
        </p:spPr>
        <p:txBody>
          <a:bodyPr/>
          <a:lstStyle/>
          <a:p>
            <a:endParaRPr lang="pt-BR"/>
          </a:p>
        </p:txBody>
      </p:sp>
      <p:sp>
        <p:nvSpPr>
          <p:cNvPr id="25" name="Text 22"/>
          <p:cNvSpPr/>
          <p:nvPr/>
        </p:nvSpPr>
        <p:spPr>
          <a:xfrm>
            <a:off x="4104642" y="2414588"/>
            <a:ext cx="3797657" cy="514350"/>
          </a:xfrm>
          <a:prstGeom prst="rect">
            <a:avLst/>
          </a:prstGeom>
          <a:noFill/>
          <a:ln/>
        </p:spPr>
        <p:txBody>
          <a:bodyPr wrap="square" lIns="127508" tIns="127508" rIns="127508" bIns="127508" rtlCol="0" anchor="t">
            <a:spAutoFit/>
          </a:bodyPr>
          <a:lstStyle/>
          <a:p>
            <a:pPr marL="0" indent="0" algn="l">
              <a:lnSpc>
                <a:spcPts val="1200"/>
              </a:lnSpc>
              <a:buNone/>
            </a:pPr>
            <a:r>
              <a:rPr lang="en-US" sz="727" dirty="0">
                <a:solidFill>
                  <a:srgbClr val="E6F1FF"/>
                </a:solidFill>
                <a:latin typeface="Roboto Mono" pitchFamily="34" charset="0"/>
                <a:ea typeface="Roboto Mono" pitchFamily="34" charset="-122"/>
                <a:cs typeface="Roboto Mono" pitchFamily="34" charset="-120"/>
              </a:rPr>
              <a:t>"Yes, </a:t>
            </a:r>
            <a:r>
              <a:rPr lang="en-US" sz="683" b="1" dirty="0">
                <a:solidFill>
                  <a:srgbClr val="FF6384"/>
                </a:solidFill>
                <a:latin typeface="Roboto Mono" pitchFamily="34" charset="0"/>
                <a:ea typeface="Roboto Mono" pitchFamily="34" charset="-122"/>
                <a:cs typeface="Roboto Mono" pitchFamily="34" charset="-120"/>
              </a:rPr>
              <a:t>Varghese v. China Southern Airlines Co Ltd</a:t>
            </a:r>
            <a:r>
              <a:rPr lang="en-US" sz="727" dirty="0">
                <a:solidFill>
                  <a:srgbClr val="E6F1FF"/>
                </a:solidFill>
                <a:latin typeface="Roboto Mono" pitchFamily="34" charset="0"/>
                <a:ea typeface="Roboto Mono" pitchFamily="34" charset="-122"/>
                <a:cs typeface="Roboto Mono" pitchFamily="34" charset="-120"/>
              </a:rPr>
              <a:t> is a real case."</a:t>
            </a:r>
            <a:endParaRPr lang="en-US" sz="727" dirty="0"/>
          </a:p>
        </p:txBody>
      </p:sp>
      <p:sp>
        <p:nvSpPr>
          <p:cNvPr id="26" name="Shape 23"/>
          <p:cNvSpPr/>
          <p:nvPr/>
        </p:nvSpPr>
        <p:spPr>
          <a:xfrm>
            <a:off x="7022306" y="3071813"/>
            <a:ext cx="1550194" cy="364331"/>
          </a:xfrm>
          <a:prstGeom prst="rect">
            <a:avLst/>
          </a:prstGeom>
          <a:solidFill>
            <a:srgbClr val="233148"/>
          </a:solidFill>
          <a:ln/>
        </p:spPr>
        <p:txBody>
          <a:bodyPr/>
          <a:lstStyle/>
          <a:p>
            <a:endParaRPr lang="pt-BR"/>
          </a:p>
        </p:txBody>
      </p:sp>
      <p:sp>
        <p:nvSpPr>
          <p:cNvPr id="27" name="Text 24"/>
          <p:cNvSpPr/>
          <p:nvPr/>
        </p:nvSpPr>
        <p:spPr>
          <a:xfrm>
            <a:off x="7022306" y="3071813"/>
            <a:ext cx="1550194" cy="364331"/>
          </a:xfrm>
          <a:prstGeom prst="rect">
            <a:avLst/>
          </a:prstGeom>
          <a:noFill/>
          <a:ln/>
        </p:spPr>
        <p:txBody>
          <a:bodyPr wrap="square" lIns="127508" tIns="127508" rIns="127508" bIns="127508" rtlCol="0" anchor="t">
            <a:spAutoFit/>
          </a:bodyPr>
          <a:lstStyle/>
          <a:p>
            <a:pPr marL="0" indent="0" algn="l">
              <a:lnSpc>
                <a:spcPts val="1200"/>
              </a:lnSpc>
              <a:buNone/>
            </a:pPr>
            <a:r>
              <a:rPr lang="en-US" sz="727" dirty="0">
                <a:solidFill>
                  <a:srgbClr val="E6F1FF"/>
                </a:solidFill>
                <a:latin typeface="Roboto Mono" pitchFamily="34" charset="0"/>
                <a:ea typeface="Roboto Mono" pitchFamily="34" charset="-122"/>
                <a:cs typeface="Roboto Mono" pitchFamily="34" charset="-120"/>
              </a:rPr>
              <a:t>"What is your source?"</a:t>
            </a:r>
            <a:endParaRPr lang="en-US" sz="727" dirty="0"/>
          </a:p>
        </p:txBody>
      </p:sp>
      <p:sp>
        <p:nvSpPr>
          <p:cNvPr id="28" name="Shape 25"/>
          <p:cNvSpPr/>
          <p:nvPr/>
        </p:nvSpPr>
        <p:spPr>
          <a:xfrm>
            <a:off x="4104642" y="3579019"/>
            <a:ext cx="3797657" cy="664369"/>
          </a:xfrm>
          <a:prstGeom prst="rect">
            <a:avLst/>
          </a:prstGeom>
          <a:solidFill>
            <a:srgbClr val="10A37F">
              <a:alpha val="10000"/>
            </a:srgbClr>
          </a:solidFill>
          <a:ln/>
        </p:spPr>
        <p:txBody>
          <a:bodyPr/>
          <a:lstStyle/>
          <a:p>
            <a:endParaRPr lang="pt-BR"/>
          </a:p>
        </p:txBody>
      </p:sp>
      <p:sp>
        <p:nvSpPr>
          <p:cNvPr id="29" name="Shape 26"/>
          <p:cNvSpPr/>
          <p:nvPr/>
        </p:nvSpPr>
        <p:spPr>
          <a:xfrm>
            <a:off x="4104642" y="3579019"/>
            <a:ext cx="21431" cy="664369"/>
          </a:xfrm>
          <a:prstGeom prst="rect">
            <a:avLst/>
          </a:prstGeom>
          <a:solidFill>
            <a:srgbClr val="10A37F"/>
          </a:solidFill>
          <a:ln/>
        </p:spPr>
        <p:txBody>
          <a:bodyPr/>
          <a:lstStyle/>
          <a:p>
            <a:endParaRPr lang="pt-BR"/>
          </a:p>
        </p:txBody>
      </p:sp>
      <p:sp>
        <p:nvSpPr>
          <p:cNvPr id="30" name="Text 27"/>
          <p:cNvSpPr/>
          <p:nvPr/>
        </p:nvSpPr>
        <p:spPr>
          <a:xfrm>
            <a:off x="4104642" y="3579019"/>
            <a:ext cx="3797657" cy="664369"/>
          </a:xfrm>
          <a:prstGeom prst="rect">
            <a:avLst/>
          </a:prstGeom>
          <a:noFill/>
          <a:ln/>
        </p:spPr>
        <p:txBody>
          <a:bodyPr wrap="square" lIns="127508" tIns="127508" rIns="127508" bIns="127508" rtlCol="0" anchor="t">
            <a:spAutoFit/>
          </a:bodyPr>
          <a:lstStyle/>
          <a:p>
            <a:pPr marL="0" indent="0" algn="l">
              <a:lnSpc>
                <a:spcPts val="1200"/>
              </a:lnSpc>
              <a:buNone/>
            </a:pPr>
            <a:r>
              <a:rPr lang="en-US" sz="727" dirty="0">
                <a:solidFill>
                  <a:srgbClr val="E6F1FF"/>
                </a:solidFill>
                <a:latin typeface="Roboto Mono" pitchFamily="34" charset="0"/>
                <a:ea typeface="Roboto Mono" pitchFamily="34" charset="-122"/>
                <a:cs typeface="Roboto Mono" pitchFamily="34" charset="-120"/>
              </a:rPr>
              <a:t>"I apologize for the confusion earlier... The case is available in legal research databases such as Westlaw and LexisNexis."</a:t>
            </a:r>
            <a:endParaRPr lang="en-US" sz="727" dirty="0"/>
          </a:p>
        </p:txBody>
      </p:sp>
      <p:sp>
        <p:nvSpPr>
          <p:cNvPr id="31" name="Text 28"/>
          <p:cNvSpPr/>
          <p:nvPr/>
        </p:nvSpPr>
        <p:spPr>
          <a:xfrm rot="-900000">
            <a:off x="6318647" y="3802261"/>
            <a:ext cx="2182416" cy="512564"/>
          </a:xfrm>
          <a:prstGeom prst="rect">
            <a:avLst/>
          </a:prstGeom>
          <a:noFill/>
          <a:ln/>
        </p:spPr>
        <p:txBody>
          <a:bodyPr wrap="square" lIns="170053" tIns="85090" rIns="170053" bIns="85090" rtlCol="0" anchor="t">
            <a:spAutoFit/>
          </a:bodyPr>
          <a:lstStyle/>
          <a:p>
            <a:pPr marL="0" indent="0" algn="l">
              <a:lnSpc>
                <a:spcPts val="2400"/>
              </a:lnSpc>
              <a:buNone/>
            </a:pPr>
            <a:r>
              <a:rPr lang="en-US" sz="1808" b="1" kern="0" spc="2" dirty="0">
                <a:solidFill>
                  <a:srgbClr val="FF6384">
                    <a:alpha val="80000"/>
                  </a:srgbClr>
                </a:solidFill>
                <a:latin typeface="Montserrat" pitchFamily="34" charset="0"/>
                <a:ea typeface="Montserrat" pitchFamily="34" charset="-122"/>
                <a:cs typeface="Montserrat" pitchFamily="34" charset="-120"/>
              </a:rPr>
              <a:t>FAKE NEWS</a:t>
            </a:r>
            <a:endParaRPr lang="en-US" sz="1808" dirty="0"/>
          </a:p>
        </p:txBody>
      </p:sp>
      <p:sp>
        <p:nvSpPr>
          <p:cNvPr id="32" name="Shape 29"/>
          <p:cNvSpPr/>
          <p:nvPr/>
        </p:nvSpPr>
        <p:spPr>
          <a:xfrm>
            <a:off x="428625" y="4743450"/>
            <a:ext cx="8286750" cy="389334"/>
          </a:xfrm>
          <a:prstGeom prst="rect">
            <a:avLst/>
          </a:prstGeom>
          <a:solidFill>
            <a:srgbClr val="FFFFFF">
              <a:alpha val="5000"/>
            </a:srgbClr>
          </a:solidFill>
          <a:ln/>
        </p:spPr>
        <p:txBody>
          <a:bodyPr/>
          <a:lstStyle/>
          <a:p>
            <a:endParaRPr lang="pt-BR"/>
          </a:p>
        </p:txBody>
      </p:sp>
      <p:pic>
        <p:nvPicPr>
          <p:cNvPr id="33" name="Image 1" descr="preencoded.png"/>
          <p:cNvPicPr>
            <a:picLocks noChangeAspect="1"/>
          </p:cNvPicPr>
          <p:nvPr/>
        </p:nvPicPr>
        <p:blipFill>
          <a:blip r:embed="rId3"/>
          <a:stretch>
            <a:fillRect/>
          </a:stretch>
        </p:blipFill>
        <p:spPr>
          <a:xfrm>
            <a:off x="2721769" y="4875609"/>
            <a:ext cx="128588" cy="128588"/>
          </a:xfrm>
          <a:prstGeom prst="rect">
            <a:avLst/>
          </a:prstGeom>
        </p:spPr>
      </p:pic>
      <p:sp>
        <p:nvSpPr>
          <p:cNvPr id="34" name="Text 30"/>
          <p:cNvSpPr/>
          <p:nvPr/>
        </p:nvSpPr>
        <p:spPr>
          <a:xfrm>
            <a:off x="2921794" y="4850606"/>
            <a:ext cx="1464469" cy="175022"/>
          </a:xfrm>
          <a:prstGeom prst="rect">
            <a:avLst/>
          </a:prstGeom>
          <a:noFill/>
          <a:ln/>
        </p:spPr>
        <p:txBody>
          <a:bodyPr wrap="none" lIns="0" tIns="0" rIns="0" bIns="0" rtlCol="0" anchor="t">
            <a:spAutoFit/>
          </a:bodyPr>
          <a:lstStyle/>
          <a:p>
            <a:pPr marL="0" indent="0" algn="ctr">
              <a:lnSpc>
                <a:spcPts val="1200"/>
              </a:lnSpc>
              <a:buNone/>
            </a:pPr>
            <a:r>
              <a:rPr lang="en-US" sz="942" dirty="0">
                <a:solidFill>
                  <a:srgbClr val="E6F1FF"/>
                </a:solidFill>
                <a:latin typeface="Open Sans" pitchFamily="34" charset="0"/>
                <a:ea typeface="Open Sans" pitchFamily="34" charset="-122"/>
                <a:cs typeface="Open Sans" pitchFamily="34" charset="-120"/>
              </a:rPr>
              <a:t>A ignorância tecnológica</a:t>
            </a:r>
            <a:endParaRPr lang="en-US" sz="942" dirty="0"/>
          </a:p>
        </p:txBody>
      </p:sp>
      <p:sp>
        <p:nvSpPr>
          <p:cNvPr id="35" name="Text 31"/>
          <p:cNvSpPr/>
          <p:nvPr/>
        </p:nvSpPr>
        <p:spPr>
          <a:xfrm>
            <a:off x="4386263" y="4850606"/>
            <a:ext cx="1237655" cy="175022"/>
          </a:xfrm>
          <a:prstGeom prst="rect">
            <a:avLst/>
          </a:prstGeom>
          <a:noFill/>
          <a:ln/>
        </p:spPr>
        <p:txBody>
          <a:bodyPr wrap="none" lIns="0" tIns="0" rIns="0" bIns="0" rtlCol="0" anchor="t">
            <a:spAutoFit/>
          </a:bodyPr>
          <a:lstStyle/>
          <a:p>
            <a:pPr marL="0" indent="0" algn="ctr">
              <a:lnSpc>
                <a:spcPts val="1200"/>
              </a:lnSpc>
              <a:buNone/>
            </a:pPr>
            <a:r>
              <a:rPr lang="en-US" sz="885" b="1" dirty="0">
                <a:solidFill>
                  <a:srgbClr val="E6F1FF"/>
                </a:solidFill>
                <a:latin typeface="Open Sans" pitchFamily="34" charset="0"/>
                <a:ea typeface="Open Sans" pitchFamily="34" charset="-122"/>
                <a:cs typeface="Open Sans" pitchFamily="34" charset="-120"/>
              </a:rPr>
              <a:t>não é defesa aceita</a:t>
            </a:r>
            <a:endParaRPr lang="en-US" sz="885" dirty="0"/>
          </a:p>
        </p:txBody>
      </p:sp>
      <p:sp>
        <p:nvSpPr>
          <p:cNvPr id="36" name="Text 32"/>
          <p:cNvSpPr/>
          <p:nvPr/>
        </p:nvSpPr>
        <p:spPr>
          <a:xfrm>
            <a:off x="5623917" y="4850606"/>
            <a:ext cx="798314" cy="175022"/>
          </a:xfrm>
          <a:prstGeom prst="rect">
            <a:avLst/>
          </a:prstGeom>
          <a:noFill/>
          <a:ln/>
        </p:spPr>
        <p:txBody>
          <a:bodyPr wrap="none" lIns="0" tIns="0" rIns="0" bIns="0" rtlCol="0" anchor="t">
            <a:spAutoFit/>
          </a:bodyPr>
          <a:lstStyle/>
          <a:p>
            <a:pPr marL="0" indent="0" algn="ctr">
              <a:lnSpc>
                <a:spcPts val="1200"/>
              </a:lnSpc>
              <a:buNone/>
            </a:pPr>
            <a:r>
              <a:rPr lang="en-US" sz="942" dirty="0">
                <a:solidFill>
                  <a:srgbClr val="E6F1FF"/>
                </a:solidFill>
                <a:latin typeface="Open Sans" pitchFamily="34" charset="0"/>
                <a:ea typeface="Open Sans" pitchFamily="34" charset="-122"/>
                <a:cs typeface="Open Sans" pitchFamily="34" charset="-120"/>
              </a:rPr>
              <a:t>pelo tribunal.</a:t>
            </a:r>
            <a:endParaRPr lang="en-US" sz="942"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name="Slide 91">
    <p:spTree>
      <p:nvGrpSpPr>
        <p:cNvPr id="1" name=""/>
        <p:cNvGrpSpPr/>
        <p:nvPr/>
      </p:nvGrpSpPr>
      <p:grpSpPr>
        <a:xfrm>
          <a:off x="0" y="0"/>
          <a:ext cx="0" cy="0"/>
          <a:chOff x="0" y="0"/>
          <a:chExt cx="0" cy="0"/>
        </a:xfrm>
      </p:grpSpPr>
      <p:sp>
        <p:nvSpPr>
          <p:cNvPr id="3" name="Shape 0"/>
          <p:cNvSpPr/>
          <p:nvPr/>
        </p:nvSpPr>
        <p:spPr>
          <a:xfrm>
            <a:off x="428625" y="428625"/>
            <a:ext cx="8286750" cy="716161"/>
          </a:xfrm>
          <a:prstGeom prst="rect">
            <a:avLst/>
          </a:prstGeom>
          <a:solidFill>
            <a:srgbClr val="000000">
              <a:alpha val="0"/>
            </a:srgbClr>
          </a:solidFill>
          <a:ln/>
        </p:spPr>
        <p:txBody>
          <a:bodyPr/>
          <a:lstStyle/>
          <a:p>
            <a:endParaRPr lang="pt-BR"/>
          </a:p>
        </p:txBody>
      </p:sp>
      <p:sp>
        <p:nvSpPr>
          <p:cNvPr id="4" name="Shape 1"/>
          <p:cNvSpPr/>
          <p:nvPr/>
        </p:nvSpPr>
        <p:spPr>
          <a:xfrm>
            <a:off x="428625" y="428625"/>
            <a:ext cx="28575" cy="716161"/>
          </a:xfrm>
          <a:prstGeom prst="rect">
            <a:avLst/>
          </a:prstGeom>
          <a:solidFill>
            <a:srgbClr val="7B61FF"/>
          </a:solidFill>
          <a:ln/>
        </p:spPr>
        <p:txBody>
          <a:bodyPr/>
          <a:lstStyle/>
          <a:p>
            <a:endParaRPr lang="pt-BR"/>
          </a:p>
        </p:txBody>
      </p:sp>
      <p:sp>
        <p:nvSpPr>
          <p:cNvPr id="5" name="Text 2"/>
          <p:cNvSpPr/>
          <p:nvPr/>
        </p:nvSpPr>
        <p:spPr>
          <a:xfrm>
            <a:off x="571500" y="428625"/>
            <a:ext cx="8143875" cy="417909"/>
          </a:xfrm>
          <a:prstGeom prst="rect">
            <a:avLst/>
          </a:prstGeom>
          <a:noFill/>
          <a:ln/>
        </p:spPr>
        <p:txBody>
          <a:bodyPr wrap="none" lIns="0" tIns="0" rIns="0" bIns="0" rtlCol="0" anchor="t">
            <a:spAutoFit/>
          </a:bodyPr>
          <a:lstStyle/>
          <a:p>
            <a:pPr marL="0" indent="0" algn="l">
              <a:lnSpc>
                <a:spcPts val="3200"/>
              </a:lnSpc>
              <a:buNone/>
            </a:pPr>
            <a:r>
              <a:rPr lang="en-US" sz="2436" b="1" dirty="0">
                <a:solidFill>
                  <a:srgbClr val="E6F1FF"/>
                </a:solidFill>
                <a:latin typeface="Montserrat" pitchFamily="34" charset="0"/>
                <a:ea typeface="Montserrat" pitchFamily="34" charset="-122"/>
                <a:cs typeface="Montserrat" pitchFamily="34" charset="-120"/>
              </a:rPr>
              <a:t>FUTURO DA ADVOCACIA</a:t>
            </a:r>
            <a:endParaRPr lang="en-US" sz="2436" dirty="0"/>
          </a:p>
        </p:txBody>
      </p:sp>
      <p:sp>
        <p:nvSpPr>
          <p:cNvPr id="6" name="Text 3"/>
          <p:cNvSpPr/>
          <p:nvPr/>
        </p:nvSpPr>
        <p:spPr>
          <a:xfrm>
            <a:off x="571500" y="917972"/>
            <a:ext cx="8143875" cy="226814"/>
          </a:xfrm>
          <a:prstGeom prst="rect">
            <a:avLst/>
          </a:prstGeom>
          <a:noFill/>
          <a:ln/>
        </p:spPr>
        <p:txBody>
          <a:bodyPr wrap="none" lIns="0" tIns="0" rIns="0" bIns="0" rtlCol="0" anchor="t">
            <a:spAutoFit/>
          </a:bodyPr>
          <a:lstStyle/>
          <a:p>
            <a:pPr marL="0" indent="0" algn="l">
              <a:lnSpc>
                <a:spcPts val="1600"/>
              </a:lnSpc>
              <a:buNone/>
            </a:pPr>
            <a:r>
              <a:rPr lang="en-US" sz="1269" dirty="0">
                <a:solidFill>
                  <a:srgbClr val="7B61FF"/>
                </a:solidFill>
                <a:latin typeface="Roboto Mono" pitchFamily="34" charset="0"/>
                <a:ea typeface="Roboto Mono" pitchFamily="34" charset="-122"/>
                <a:cs typeface="Roboto Mono" pitchFamily="34" charset="-120"/>
              </a:rPr>
              <a:t>Visão 2026-2030</a:t>
            </a:r>
            <a:endParaRPr lang="en-US" sz="1269" dirty="0"/>
          </a:p>
        </p:txBody>
      </p:sp>
      <p:sp>
        <p:nvSpPr>
          <p:cNvPr id="7" name="Text 4"/>
          <p:cNvSpPr/>
          <p:nvPr/>
        </p:nvSpPr>
        <p:spPr>
          <a:xfrm>
            <a:off x="1347490" y="2216348"/>
            <a:ext cx="648295" cy="312539"/>
          </a:xfrm>
          <a:prstGeom prst="rect">
            <a:avLst/>
          </a:prstGeom>
          <a:noFill/>
          <a:ln/>
        </p:spPr>
        <p:txBody>
          <a:bodyPr wrap="none" lIns="0" tIns="0" rIns="0" bIns="0" rtlCol="0" anchor="t">
            <a:spAutoFit/>
          </a:bodyPr>
          <a:lstStyle/>
          <a:p>
            <a:pPr marL="0" indent="0" algn="ctr">
              <a:lnSpc>
                <a:spcPts val="2400"/>
              </a:lnSpc>
              <a:buNone/>
            </a:pPr>
            <a:r>
              <a:rPr lang="en-US" sz="1808" b="1" dirty="0">
                <a:solidFill>
                  <a:srgbClr val="4285F4">
                    <a:alpha val="90000"/>
                  </a:srgbClr>
                </a:solidFill>
                <a:latin typeface="Montserrat" pitchFamily="34" charset="0"/>
                <a:ea typeface="Montserrat" pitchFamily="34" charset="-122"/>
                <a:cs typeface="Montserrat" pitchFamily="34" charset="-120"/>
              </a:rPr>
              <a:t>2026</a:t>
            </a:r>
            <a:endParaRPr lang="en-US" sz="1808" dirty="0"/>
          </a:p>
        </p:txBody>
      </p:sp>
      <p:sp>
        <p:nvSpPr>
          <p:cNvPr id="8" name="Shape 5"/>
          <p:cNvSpPr/>
          <p:nvPr/>
        </p:nvSpPr>
        <p:spPr>
          <a:xfrm>
            <a:off x="428625" y="2636044"/>
            <a:ext cx="2486025" cy="1571625"/>
          </a:xfrm>
          <a:prstGeom prst="rect">
            <a:avLst/>
          </a:prstGeom>
          <a:solidFill>
            <a:srgbClr val="FFFFFF">
              <a:alpha val="5000"/>
            </a:srgbClr>
          </a:solidFill>
          <a:ln/>
        </p:spPr>
        <p:txBody>
          <a:bodyPr/>
          <a:lstStyle/>
          <a:p>
            <a:endParaRPr lang="pt-BR"/>
          </a:p>
        </p:txBody>
      </p:sp>
      <p:sp>
        <p:nvSpPr>
          <p:cNvPr id="9" name="Shape 6"/>
          <p:cNvSpPr/>
          <p:nvPr/>
        </p:nvSpPr>
        <p:spPr>
          <a:xfrm>
            <a:off x="428625" y="2636044"/>
            <a:ext cx="2486025" cy="28575"/>
          </a:xfrm>
          <a:prstGeom prst="rect">
            <a:avLst/>
          </a:prstGeom>
          <a:solidFill>
            <a:srgbClr val="4285F4"/>
          </a:solidFill>
          <a:ln/>
        </p:spPr>
        <p:txBody>
          <a:bodyPr/>
          <a:lstStyle/>
          <a:p>
            <a:endParaRPr lang="pt-BR"/>
          </a:p>
        </p:txBody>
      </p:sp>
      <p:pic>
        <p:nvPicPr>
          <p:cNvPr id="10" name="Image 1" descr="preencoded.png"/>
          <p:cNvPicPr>
            <a:picLocks noChangeAspect="1"/>
          </p:cNvPicPr>
          <p:nvPr/>
        </p:nvPicPr>
        <p:blipFill>
          <a:blip r:embed="rId3"/>
          <a:stretch>
            <a:fillRect/>
          </a:stretch>
        </p:blipFill>
        <p:spPr>
          <a:xfrm>
            <a:off x="1537692" y="2814638"/>
            <a:ext cx="267891" cy="214313"/>
          </a:xfrm>
          <a:prstGeom prst="rect">
            <a:avLst/>
          </a:prstGeom>
        </p:spPr>
      </p:pic>
      <p:sp>
        <p:nvSpPr>
          <p:cNvPr id="11" name="Text 7"/>
          <p:cNvSpPr/>
          <p:nvPr/>
        </p:nvSpPr>
        <p:spPr>
          <a:xfrm>
            <a:off x="1300163" y="3136106"/>
            <a:ext cx="742950" cy="157163"/>
          </a:xfrm>
          <a:prstGeom prst="rect">
            <a:avLst/>
          </a:prstGeom>
          <a:noFill/>
          <a:ln/>
        </p:spPr>
        <p:txBody>
          <a:bodyPr wrap="none" lIns="0" tIns="0" rIns="0" bIns="0" rtlCol="0" anchor="t">
            <a:spAutoFit/>
          </a:bodyPr>
          <a:lstStyle/>
          <a:p>
            <a:pPr marL="0" indent="0" algn="ctr">
              <a:lnSpc>
                <a:spcPts val="1200"/>
              </a:lnSpc>
              <a:buNone/>
            </a:pPr>
            <a:r>
              <a:rPr lang="en-US" sz="885" b="1" dirty="0">
                <a:solidFill>
                  <a:srgbClr val="E6F1FF"/>
                </a:solidFill>
                <a:latin typeface="Montserrat" pitchFamily="34" charset="0"/>
                <a:ea typeface="Montserrat" pitchFamily="34" charset="-122"/>
                <a:cs typeface="Montserrat" pitchFamily="34" charset="-120"/>
              </a:rPr>
              <a:t>O HÍBRIDO</a:t>
            </a:r>
            <a:endParaRPr lang="en-US" sz="885" dirty="0"/>
          </a:p>
        </p:txBody>
      </p:sp>
      <p:sp>
        <p:nvSpPr>
          <p:cNvPr id="12" name="Text 8"/>
          <p:cNvSpPr/>
          <p:nvPr/>
        </p:nvSpPr>
        <p:spPr>
          <a:xfrm>
            <a:off x="607219" y="3364706"/>
            <a:ext cx="2128838" cy="450056"/>
          </a:xfrm>
          <a:prstGeom prst="rect">
            <a:avLst/>
          </a:prstGeom>
          <a:noFill/>
          <a:ln/>
        </p:spPr>
        <p:txBody>
          <a:bodyPr wrap="square" lIns="0" tIns="0" rIns="0" bIns="0" rtlCol="0" anchor="t">
            <a:spAutoFit/>
          </a:bodyPr>
          <a:lstStyle/>
          <a:p>
            <a:pPr marL="0" indent="0" algn="ctr">
              <a:lnSpc>
                <a:spcPts val="1200"/>
              </a:lnSpc>
              <a:buNone/>
            </a:pPr>
            <a:r>
              <a:rPr lang="en-US" sz="727" dirty="0">
                <a:solidFill>
                  <a:srgbClr val="A8B2D1"/>
                </a:solidFill>
                <a:latin typeface="Open Sans" pitchFamily="34" charset="0"/>
                <a:ea typeface="Open Sans" pitchFamily="34" charset="-122"/>
                <a:cs typeface="Open Sans" pitchFamily="34" charset="-120"/>
              </a:rPr>
              <a:t>Adoção massiva de Copilots. O advogado que não usa IA torna-se inviável economicamente (lento e caro).</a:t>
            </a:r>
            <a:endParaRPr lang="en-US" sz="727" dirty="0"/>
          </a:p>
        </p:txBody>
      </p:sp>
      <p:sp>
        <p:nvSpPr>
          <p:cNvPr id="13" name="Text 9"/>
          <p:cNvSpPr/>
          <p:nvPr/>
        </p:nvSpPr>
        <p:spPr>
          <a:xfrm>
            <a:off x="4245173" y="2216348"/>
            <a:ext cx="653653" cy="312539"/>
          </a:xfrm>
          <a:prstGeom prst="rect">
            <a:avLst/>
          </a:prstGeom>
          <a:noFill/>
          <a:ln/>
        </p:spPr>
        <p:txBody>
          <a:bodyPr wrap="none" lIns="0" tIns="0" rIns="0" bIns="0" rtlCol="0" anchor="t">
            <a:spAutoFit/>
          </a:bodyPr>
          <a:lstStyle/>
          <a:p>
            <a:pPr marL="0" indent="0" algn="ctr">
              <a:lnSpc>
                <a:spcPts val="2400"/>
              </a:lnSpc>
              <a:buNone/>
            </a:pPr>
            <a:r>
              <a:rPr lang="en-US" sz="1808" b="1" dirty="0">
                <a:solidFill>
                  <a:srgbClr val="7B61FF">
                    <a:alpha val="90000"/>
                  </a:srgbClr>
                </a:solidFill>
                <a:latin typeface="Montserrat" pitchFamily="34" charset="0"/>
                <a:ea typeface="Montserrat" pitchFamily="34" charset="-122"/>
                <a:cs typeface="Montserrat" pitchFamily="34" charset="-120"/>
              </a:rPr>
              <a:t>2028</a:t>
            </a:r>
            <a:endParaRPr lang="en-US" sz="1808" dirty="0"/>
          </a:p>
        </p:txBody>
      </p:sp>
      <p:sp>
        <p:nvSpPr>
          <p:cNvPr id="14" name="Shape 10"/>
          <p:cNvSpPr/>
          <p:nvPr/>
        </p:nvSpPr>
        <p:spPr>
          <a:xfrm>
            <a:off x="3328988" y="2636044"/>
            <a:ext cx="2486025" cy="1571625"/>
          </a:xfrm>
          <a:prstGeom prst="rect">
            <a:avLst/>
          </a:prstGeom>
          <a:solidFill>
            <a:srgbClr val="FFFFFF">
              <a:alpha val="5000"/>
            </a:srgbClr>
          </a:solidFill>
          <a:ln/>
        </p:spPr>
        <p:txBody>
          <a:bodyPr/>
          <a:lstStyle/>
          <a:p>
            <a:endParaRPr lang="pt-BR"/>
          </a:p>
        </p:txBody>
      </p:sp>
      <p:sp>
        <p:nvSpPr>
          <p:cNvPr id="15" name="Shape 11"/>
          <p:cNvSpPr/>
          <p:nvPr/>
        </p:nvSpPr>
        <p:spPr>
          <a:xfrm>
            <a:off x="3328988" y="2636044"/>
            <a:ext cx="2486025" cy="28575"/>
          </a:xfrm>
          <a:prstGeom prst="rect">
            <a:avLst/>
          </a:prstGeom>
          <a:solidFill>
            <a:srgbClr val="7B61FF"/>
          </a:solidFill>
          <a:ln/>
        </p:spPr>
        <p:txBody>
          <a:bodyPr/>
          <a:lstStyle/>
          <a:p>
            <a:endParaRPr lang="pt-BR"/>
          </a:p>
        </p:txBody>
      </p:sp>
      <p:pic>
        <p:nvPicPr>
          <p:cNvPr id="16" name="Image 2" descr="preencoded.png"/>
          <p:cNvPicPr>
            <a:picLocks noChangeAspect="1"/>
          </p:cNvPicPr>
          <p:nvPr/>
        </p:nvPicPr>
        <p:blipFill>
          <a:blip r:embed="rId4"/>
          <a:stretch>
            <a:fillRect/>
          </a:stretch>
        </p:blipFill>
        <p:spPr>
          <a:xfrm>
            <a:off x="4464844" y="2814638"/>
            <a:ext cx="214313" cy="214313"/>
          </a:xfrm>
          <a:prstGeom prst="rect">
            <a:avLst/>
          </a:prstGeom>
        </p:spPr>
      </p:pic>
      <p:sp>
        <p:nvSpPr>
          <p:cNvPr id="17" name="Text 12"/>
          <p:cNvSpPr/>
          <p:nvPr/>
        </p:nvSpPr>
        <p:spPr>
          <a:xfrm>
            <a:off x="3776365" y="3136106"/>
            <a:ext cx="1591270" cy="157163"/>
          </a:xfrm>
          <a:prstGeom prst="rect">
            <a:avLst/>
          </a:prstGeom>
          <a:noFill/>
          <a:ln/>
        </p:spPr>
        <p:txBody>
          <a:bodyPr wrap="none" lIns="0" tIns="0" rIns="0" bIns="0" rtlCol="0" anchor="t">
            <a:spAutoFit/>
          </a:bodyPr>
          <a:lstStyle/>
          <a:p>
            <a:pPr marL="0" indent="0" algn="ctr">
              <a:lnSpc>
                <a:spcPts val="1200"/>
              </a:lnSpc>
              <a:buNone/>
            </a:pPr>
            <a:r>
              <a:rPr lang="en-US" sz="885" b="1" dirty="0">
                <a:solidFill>
                  <a:srgbClr val="E6F1FF"/>
                </a:solidFill>
                <a:latin typeface="Montserrat" pitchFamily="34" charset="0"/>
                <a:ea typeface="Montserrat" pitchFamily="34" charset="-122"/>
                <a:cs typeface="Montserrat" pitchFamily="34" charset="-120"/>
              </a:rPr>
              <a:t>AUTOMAÇÃO JUDICIAL</a:t>
            </a:r>
            <a:endParaRPr lang="en-US" sz="885" dirty="0"/>
          </a:p>
        </p:txBody>
      </p:sp>
      <p:sp>
        <p:nvSpPr>
          <p:cNvPr id="18" name="Text 13"/>
          <p:cNvSpPr/>
          <p:nvPr/>
        </p:nvSpPr>
        <p:spPr>
          <a:xfrm>
            <a:off x="3507581" y="3364706"/>
            <a:ext cx="2128838" cy="450056"/>
          </a:xfrm>
          <a:prstGeom prst="rect">
            <a:avLst/>
          </a:prstGeom>
          <a:noFill/>
          <a:ln/>
        </p:spPr>
        <p:txBody>
          <a:bodyPr wrap="square" lIns="0" tIns="0" rIns="0" bIns="0" rtlCol="0" anchor="t">
            <a:spAutoFit/>
          </a:bodyPr>
          <a:lstStyle/>
          <a:p>
            <a:pPr marL="0" indent="0" algn="ctr">
              <a:lnSpc>
                <a:spcPts val="1200"/>
              </a:lnSpc>
              <a:buNone/>
            </a:pPr>
            <a:r>
              <a:rPr lang="en-US" sz="727" dirty="0">
                <a:solidFill>
                  <a:srgbClr val="A8B2D1"/>
                </a:solidFill>
                <a:latin typeface="Open Sans" pitchFamily="34" charset="0"/>
                <a:ea typeface="Open Sans" pitchFamily="34" charset="-122"/>
                <a:cs typeface="Open Sans" pitchFamily="34" charset="-120"/>
              </a:rPr>
              <a:t>Tribunais 100% digitais. Decisões de massa (consumidor/trabalhista) automatizadas por algoritmos supervisionados.</a:t>
            </a:r>
            <a:endParaRPr lang="en-US" sz="727" dirty="0"/>
          </a:p>
        </p:txBody>
      </p:sp>
      <p:sp>
        <p:nvSpPr>
          <p:cNvPr id="19" name="Text 14"/>
          <p:cNvSpPr/>
          <p:nvPr/>
        </p:nvSpPr>
        <p:spPr>
          <a:xfrm>
            <a:off x="7141964" y="2216348"/>
            <a:ext cx="660797" cy="312539"/>
          </a:xfrm>
          <a:prstGeom prst="rect">
            <a:avLst/>
          </a:prstGeom>
          <a:noFill/>
          <a:ln/>
        </p:spPr>
        <p:txBody>
          <a:bodyPr wrap="none" lIns="0" tIns="0" rIns="0" bIns="0" rtlCol="0" anchor="t">
            <a:spAutoFit/>
          </a:bodyPr>
          <a:lstStyle/>
          <a:p>
            <a:pPr marL="0" indent="0" algn="ctr">
              <a:lnSpc>
                <a:spcPts val="2400"/>
              </a:lnSpc>
              <a:buNone/>
            </a:pPr>
            <a:r>
              <a:rPr lang="en-US" sz="1808" b="1" dirty="0">
                <a:solidFill>
                  <a:srgbClr val="FF6384">
                    <a:alpha val="90000"/>
                  </a:srgbClr>
                </a:solidFill>
                <a:latin typeface="Montserrat" pitchFamily="34" charset="0"/>
                <a:ea typeface="Montserrat" pitchFamily="34" charset="-122"/>
                <a:cs typeface="Montserrat" pitchFamily="34" charset="-120"/>
              </a:rPr>
              <a:t>2030</a:t>
            </a:r>
            <a:endParaRPr lang="en-US" sz="1808" dirty="0"/>
          </a:p>
        </p:txBody>
      </p:sp>
      <p:sp>
        <p:nvSpPr>
          <p:cNvPr id="20" name="Shape 15"/>
          <p:cNvSpPr/>
          <p:nvPr/>
        </p:nvSpPr>
        <p:spPr>
          <a:xfrm>
            <a:off x="6229350" y="2636044"/>
            <a:ext cx="2486025" cy="1571625"/>
          </a:xfrm>
          <a:prstGeom prst="rect">
            <a:avLst/>
          </a:prstGeom>
          <a:solidFill>
            <a:srgbClr val="FFFFFF">
              <a:alpha val="5000"/>
            </a:srgbClr>
          </a:solidFill>
          <a:ln/>
        </p:spPr>
        <p:txBody>
          <a:bodyPr/>
          <a:lstStyle/>
          <a:p>
            <a:endParaRPr lang="pt-BR"/>
          </a:p>
        </p:txBody>
      </p:sp>
      <p:sp>
        <p:nvSpPr>
          <p:cNvPr id="21" name="Shape 16"/>
          <p:cNvSpPr/>
          <p:nvPr/>
        </p:nvSpPr>
        <p:spPr>
          <a:xfrm>
            <a:off x="6229350" y="2636044"/>
            <a:ext cx="2486025" cy="28575"/>
          </a:xfrm>
          <a:prstGeom prst="rect">
            <a:avLst/>
          </a:prstGeom>
          <a:solidFill>
            <a:srgbClr val="FF6384"/>
          </a:solidFill>
          <a:ln/>
        </p:spPr>
        <p:txBody>
          <a:bodyPr/>
          <a:lstStyle/>
          <a:p>
            <a:endParaRPr lang="pt-BR"/>
          </a:p>
        </p:txBody>
      </p:sp>
      <p:pic>
        <p:nvPicPr>
          <p:cNvPr id="22" name="Image 3" descr="preencoded.png"/>
          <p:cNvPicPr>
            <a:picLocks noChangeAspect="1"/>
          </p:cNvPicPr>
          <p:nvPr/>
        </p:nvPicPr>
        <p:blipFill>
          <a:blip r:embed="rId5"/>
          <a:stretch>
            <a:fillRect/>
          </a:stretch>
        </p:blipFill>
        <p:spPr>
          <a:xfrm>
            <a:off x="7378601" y="2814638"/>
            <a:ext cx="187523" cy="214313"/>
          </a:xfrm>
          <a:prstGeom prst="rect">
            <a:avLst/>
          </a:prstGeom>
        </p:spPr>
      </p:pic>
      <p:sp>
        <p:nvSpPr>
          <p:cNvPr id="23" name="Text 17"/>
          <p:cNvSpPr/>
          <p:nvPr/>
        </p:nvSpPr>
        <p:spPr>
          <a:xfrm>
            <a:off x="6770489" y="3136106"/>
            <a:ext cx="1403747" cy="157163"/>
          </a:xfrm>
          <a:prstGeom prst="rect">
            <a:avLst/>
          </a:prstGeom>
          <a:noFill/>
          <a:ln/>
        </p:spPr>
        <p:txBody>
          <a:bodyPr wrap="none" lIns="0" tIns="0" rIns="0" bIns="0" rtlCol="0" anchor="t">
            <a:spAutoFit/>
          </a:bodyPr>
          <a:lstStyle/>
          <a:p>
            <a:pPr marL="0" indent="0" algn="ctr">
              <a:lnSpc>
                <a:spcPts val="1200"/>
              </a:lnSpc>
              <a:buNone/>
            </a:pPr>
            <a:r>
              <a:rPr lang="en-US" sz="885" b="1" dirty="0">
                <a:solidFill>
                  <a:srgbClr val="E6F1FF"/>
                </a:solidFill>
                <a:latin typeface="Montserrat" pitchFamily="34" charset="0"/>
                <a:ea typeface="Montserrat" pitchFamily="34" charset="-122"/>
                <a:cs typeface="Montserrat" pitchFamily="34" charset="-120"/>
              </a:rPr>
              <a:t>A ERA ESTRATÉGICA</a:t>
            </a:r>
            <a:endParaRPr lang="en-US" sz="885" dirty="0"/>
          </a:p>
        </p:txBody>
      </p:sp>
      <p:sp>
        <p:nvSpPr>
          <p:cNvPr id="24" name="Text 18"/>
          <p:cNvSpPr/>
          <p:nvPr/>
        </p:nvSpPr>
        <p:spPr>
          <a:xfrm>
            <a:off x="6407944" y="3364706"/>
            <a:ext cx="2128838" cy="450056"/>
          </a:xfrm>
          <a:prstGeom prst="rect">
            <a:avLst/>
          </a:prstGeom>
          <a:noFill/>
          <a:ln/>
        </p:spPr>
        <p:txBody>
          <a:bodyPr wrap="square" lIns="0" tIns="0" rIns="0" bIns="0" rtlCol="0" anchor="t">
            <a:spAutoFit/>
          </a:bodyPr>
          <a:lstStyle/>
          <a:p>
            <a:pPr marL="0" indent="0" algn="ctr">
              <a:lnSpc>
                <a:spcPts val="1200"/>
              </a:lnSpc>
              <a:buNone/>
            </a:pPr>
            <a:r>
              <a:rPr lang="en-US" sz="727" dirty="0">
                <a:solidFill>
                  <a:srgbClr val="A8B2D1"/>
                </a:solidFill>
                <a:latin typeface="Open Sans" pitchFamily="34" charset="0"/>
                <a:ea typeface="Open Sans" pitchFamily="34" charset="-122"/>
                <a:cs typeface="Open Sans" pitchFamily="34" charset="-120"/>
              </a:rPr>
              <a:t>Fim do "Advogado de Massa". O humano foca exclusivamente em teses complexas, ética, negociação e empatia.</a:t>
            </a:r>
            <a:endParaRPr lang="en-US" sz="727" dirty="0"/>
          </a:p>
        </p:txBody>
      </p:sp>
      <p:sp>
        <p:nvSpPr>
          <p:cNvPr id="25" name="Shape 19"/>
          <p:cNvSpPr/>
          <p:nvPr/>
        </p:nvSpPr>
        <p:spPr>
          <a:xfrm>
            <a:off x="428625" y="4220170"/>
            <a:ext cx="8286750" cy="494705"/>
          </a:xfrm>
          <a:prstGeom prst="rect">
            <a:avLst/>
          </a:prstGeom>
          <a:solidFill>
            <a:srgbClr val="FFFFFF">
              <a:alpha val="5000"/>
            </a:srgbClr>
          </a:solidFill>
          <a:ln w="9144">
            <a:solidFill>
              <a:srgbClr val="FFFFFF">
                <a:alpha val="10000"/>
              </a:srgbClr>
            </a:solidFill>
            <a:prstDash val="solid"/>
          </a:ln>
        </p:spPr>
        <p:txBody>
          <a:bodyPr/>
          <a:lstStyle/>
          <a:p>
            <a:endParaRPr lang="pt-BR"/>
          </a:p>
        </p:txBody>
      </p:sp>
      <p:pic>
        <p:nvPicPr>
          <p:cNvPr id="26" name="Image 4" descr="preencoded.png"/>
          <p:cNvPicPr>
            <a:picLocks noChangeAspect="1"/>
          </p:cNvPicPr>
          <p:nvPr/>
        </p:nvPicPr>
        <p:blipFill>
          <a:blip r:embed="rId6"/>
          <a:stretch>
            <a:fillRect/>
          </a:stretch>
        </p:blipFill>
        <p:spPr>
          <a:xfrm>
            <a:off x="2355652" y="4405908"/>
            <a:ext cx="142875" cy="142875"/>
          </a:xfrm>
          <a:prstGeom prst="rect">
            <a:avLst/>
          </a:prstGeom>
        </p:spPr>
      </p:pic>
      <p:sp>
        <p:nvSpPr>
          <p:cNvPr id="27" name="Text 20"/>
          <p:cNvSpPr/>
          <p:nvPr/>
        </p:nvSpPr>
        <p:spPr>
          <a:xfrm>
            <a:off x="2605683" y="4377333"/>
            <a:ext cx="859036" cy="194667"/>
          </a:xfrm>
          <a:prstGeom prst="rect">
            <a:avLst/>
          </a:prstGeom>
          <a:noFill/>
          <a:ln/>
        </p:spPr>
        <p:txBody>
          <a:bodyPr wrap="none" lIns="0" tIns="0" rIns="0" bIns="0" rtlCol="0" anchor="t">
            <a:spAutoFit/>
          </a:bodyPr>
          <a:lstStyle/>
          <a:p>
            <a:pPr marL="0" indent="0" algn="ctr">
              <a:lnSpc>
                <a:spcPts val="1400"/>
              </a:lnSpc>
              <a:buNone/>
            </a:pPr>
            <a:r>
              <a:rPr lang="en-US" sz="1050" dirty="0">
                <a:solidFill>
                  <a:srgbClr val="E6F1FF"/>
                </a:solidFill>
                <a:latin typeface="Open Sans" pitchFamily="34" charset="0"/>
                <a:ea typeface="Open Sans" pitchFamily="34" charset="-122"/>
                <a:cs typeface="Open Sans" pitchFamily="34" charset="-120"/>
              </a:rPr>
              <a:t>A tecnologia</a:t>
            </a:r>
            <a:endParaRPr lang="en-US" sz="1050" dirty="0"/>
          </a:p>
        </p:txBody>
      </p:sp>
      <p:sp>
        <p:nvSpPr>
          <p:cNvPr id="28" name="Text 21"/>
          <p:cNvSpPr/>
          <p:nvPr/>
        </p:nvSpPr>
        <p:spPr>
          <a:xfrm>
            <a:off x="3464719" y="4377333"/>
            <a:ext cx="1798439" cy="194667"/>
          </a:xfrm>
          <a:prstGeom prst="rect">
            <a:avLst/>
          </a:prstGeom>
          <a:noFill/>
          <a:ln/>
        </p:spPr>
        <p:txBody>
          <a:bodyPr wrap="none" lIns="0" tIns="0" rIns="0" bIns="0" rtlCol="0" anchor="t">
            <a:spAutoFit/>
          </a:bodyPr>
          <a:lstStyle/>
          <a:p>
            <a:pPr marL="0" indent="0" algn="ctr">
              <a:lnSpc>
                <a:spcPts val="1400"/>
              </a:lnSpc>
              <a:buNone/>
            </a:pPr>
            <a:r>
              <a:rPr lang="en-US" sz="987" b="1" dirty="0">
                <a:solidFill>
                  <a:srgbClr val="E6F1FF"/>
                </a:solidFill>
                <a:latin typeface="Open Sans" pitchFamily="34" charset="0"/>
                <a:ea typeface="Open Sans" pitchFamily="34" charset="-122"/>
                <a:cs typeface="Open Sans" pitchFamily="34" charset="-120"/>
              </a:rPr>
              <a:t>commoditiza o repetitivo</a:t>
            </a:r>
            <a:endParaRPr lang="en-US" sz="987" dirty="0"/>
          </a:p>
        </p:txBody>
      </p:sp>
      <p:sp>
        <p:nvSpPr>
          <p:cNvPr id="29" name="Text 22"/>
          <p:cNvSpPr/>
          <p:nvPr/>
        </p:nvSpPr>
        <p:spPr>
          <a:xfrm>
            <a:off x="5263158" y="4377333"/>
            <a:ext cx="798314" cy="194667"/>
          </a:xfrm>
          <a:prstGeom prst="rect">
            <a:avLst/>
          </a:prstGeom>
          <a:noFill/>
          <a:ln/>
        </p:spPr>
        <p:txBody>
          <a:bodyPr wrap="none" lIns="0" tIns="0" rIns="0" bIns="0" rtlCol="0" anchor="t">
            <a:spAutoFit/>
          </a:bodyPr>
          <a:lstStyle/>
          <a:p>
            <a:pPr marL="0" indent="0" algn="ctr">
              <a:lnSpc>
                <a:spcPts val="1400"/>
              </a:lnSpc>
              <a:buNone/>
            </a:pPr>
            <a:r>
              <a:rPr lang="en-US" sz="1050" dirty="0">
                <a:solidFill>
                  <a:srgbClr val="E6F1FF"/>
                </a:solidFill>
                <a:latin typeface="Open Sans" pitchFamily="34" charset="0"/>
                <a:ea typeface="Open Sans" pitchFamily="34" charset="-122"/>
                <a:cs typeface="Open Sans" pitchFamily="34" charset="-120"/>
              </a:rPr>
              <a:t>e valoriza o</a:t>
            </a:r>
            <a:endParaRPr lang="en-US" sz="1050" dirty="0"/>
          </a:p>
        </p:txBody>
      </p:sp>
      <p:sp>
        <p:nvSpPr>
          <p:cNvPr id="30" name="Text 23"/>
          <p:cNvSpPr/>
          <p:nvPr/>
        </p:nvSpPr>
        <p:spPr>
          <a:xfrm>
            <a:off x="6061472" y="4377333"/>
            <a:ext cx="692944" cy="194667"/>
          </a:xfrm>
          <a:prstGeom prst="rect">
            <a:avLst/>
          </a:prstGeom>
          <a:noFill/>
          <a:ln/>
        </p:spPr>
        <p:txBody>
          <a:bodyPr wrap="none" lIns="0" tIns="0" rIns="0" bIns="0" rtlCol="0" anchor="t">
            <a:spAutoFit/>
          </a:bodyPr>
          <a:lstStyle/>
          <a:p>
            <a:pPr marL="0" indent="0" algn="ctr">
              <a:lnSpc>
                <a:spcPts val="1400"/>
              </a:lnSpc>
              <a:buNone/>
            </a:pPr>
            <a:r>
              <a:rPr lang="en-US" sz="987" b="1" dirty="0">
                <a:solidFill>
                  <a:srgbClr val="E6F1FF"/>
                </a:solidFill>
                <a:latin typeface="Open Sans" pitchFamily="34" charset="0"/>
                <a:ea typeface="Open Sans" pitchFamily="34" charset="-122"/>
                <a:cs typeface="Open Sans" pitchFamily="34" charset="-120"/>
              </a:rPr>
              <a:t>complexo</a:t>
            </a:r>
            <a:endParaRPr lang="en-US" sz="987" dirty="0"/>
          </a:p>
        </p:txBody>
      </p:sp>
      <p:sp>
        <p:nvSpPr>
          <p:cNvPr id="31" name="Text 24"/>
          <p:cNvSpPr/>
          <p:nvPr/>
        </p:nvSpPr>
        <p:spPr>
          <a:xfrm>
            <a:off x="6754416" y="4377333"/>
            <a:ext cx="33933" cy="194667"/>
          </a:xfrm>
          <a:prstGeom prst="rect">
            <a:avLst/>
          </a:prstGeom>
          <a:noFill/>
          <a:ln/>
        </p:spPr>
        <p:txBody>
          <a:bodyPr wrap="none" lIns="0" tIns="0" rIns="0" bIns="0" rtlCol="0" anchor="t">
            <a:spAutoFit/>
          </a:bodyPr>
          <a:lstStyle/>
          <a:p>
            <a:pPr marL="0" indent="0" algn="ctr">
              <a:lnSpc>
                <a:spcPts val="1400"/>
              </a:lnSpc>
              <a:buNone/>
            </a:pPr>
            <a:r>
              <a:rPr lang="en-US" sz="1050" dirty="0">
                <a:solidFill>
                  <a:srgbClr val="E6F1FF"/>
                </a:solidFill>
                <a:latin typeface="Open Sans" pitchFamily="34" charset="0"/>
                <a:ea typeface="Open Sans" pitchFamily="34" charset="-122"/>
                <a:cs typeface="Open Sans" pitchFamily="34" charset="-120"/>
              </a:rPr>
              <a:t>.</a:t>
            </a:r>
            <a:endParaRPr lang="en-US" sz="10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3" name="Shape 0"/>
          <p:cNvSpPr/>
          <p:nvPr/>
        </p:nvSpPr>
        <p:spPr>
          <a:xfrm>
            <a:off x="428625" y="428625"/>
            <a:ext cx="8286750" cy="716161"/>
          </a:xfrm>
          <a:prstGeom prst="rect">
            <a:avLst/>
          </a:prstGeom>
          <a:solidFill>
            <a:srgbClr val="000000">
              <a:alpha val="0"/>
            </a:srgbClr>
          </a:solidFill>
          <a:ln/>
        </p:spPr>
        <p:txBody>
          <a:bodyPr/>
          <a:lstStyle/>
          <a:p>
            <a:endParaRPr lang="pt-BR"/>
          </a:p>
        </p:txBody>
      </p:sp>
      <p:sp>
        <p:nvSpPr>
          <p:cNvPr id="4" name="Shape 1"/>
          <p:cNvSpPr/>
          <p:nvPr/>
        </p:nvSpPr>
        <p:spPr>
          <a:xfrm>
            <a:off x="428625" y="428625"/>
            <a:ext cx="28575" cy="716161"/>
          </a:xfrm>
          <a:prstGeom prst="rect">
            <a:avLst/>
          </a:prstGeom>
          <a:solidFill>
            <a:srgbClr val="64FFDA"/>
          </a:solidFill>
          <a:ln/>
        </p:spPr>
        <p:txBody>
          <a:bodyPr/>
          <a:lstStyle/>
          <a:p>
            <a:endParaRPr lang="pt-BR"/>
          </a:p>
        </p:txBody>
      </p:sp>
      <p:sp>
        <p:nvSpPr>
          <p:cNvPr id="5" name="Text 2"/>
          <p:cNvSpPr/>
          <p:nvPr/>
        </p:nvSpPr>
        <p:spPr>
          <a:xfrm>
            <a:off x="571500" y="428625"/>
            <a:ext cx="8143875" cy="417909"/>
          </a:xfrm>
          <a:prstGeom prst="rect">
            <a:avLst/>
          </a:prstGeom>
          <a:noFill/>
          <a:ln/>
        </p:spPr>
        <p:txBody>
          <a:bodyPr wrap="none" lIns="0" tIns="0" rIns="0" bIns="0" rtlCol="0" anchor="t">
            <a:spAutoFit/>
          </a:bodyPr>
          <a:lstStyle/>
          <a:p>
            <a:pPr marL="0" indent="0" algn="l">
              <a:lnSpc>
                <a:spcPts val="3200"/>
              </a:lnSpc>
              <a:buNone/>
            </a:pPr>
            <a:r>
              <a:rPr lang="en-US" sz="2436" b="1" dirty="0">
                <a:solidFill>
                  <a:srgbClr val="E6F1FF"/>
                </a:solidFill>
                <a:latin typeface="Montserrat" pitchFamily="34" charset="0"/>
                <a:ea typeface="Montserrat" pitchFamily="34" charset="-122"/>
                <a:cs typeface="Montserrat" pitchFamily="34" charset="-120"/>
              </a:rPr>
              <a:t>IA GENERATIVA</a:t>
            </a:r>
            <a:endParaRPr lang="en-US" sz="2436" dirty="0"/>
          </a:p>
        </p:txBody>
      </p:sp>
      <p:sp>
        <p:nvSpPr>
          <p:cNvPr id="6" name="Text 3"/>
          <p:cNvSpPr/>
          <p:nvPr/>
        </p:nvSpPr>
        <p:spPr>
          <a:xfrm>
            <a:off x="571500" y="917972"/>
            <a:ext cx="8143875" cy="226814"/>
          </a:xfrm>
          <a:prstGeom prst="rect">
            <a:avLst/>
          </a:prstGeom>
          <a:noFill/>
          <a:ln/>
        </p:spPr>
        <p:txBody>
          <a:bodyPr wrap="none" lIns="0" tIns="0" rIns="0" bIns="0" rtlCol="0" anchor="t">
            <a:spAutoFit/>
          </a:bodyPr>
          <a:lstStyle/>
          <a:p>
            <a:pPr marL="0" indent="0" algn="l">
              <a:lnSpc>
                <a:spcPts val="1600"/>
              </a:lnSpc>
              <a:buNone/>
            </a:pPr>
            <a:r>
              <a:rPr lang="en-US" sz="1269" dirty="0">
                <a:solidFill>
                  <a:srgbClr val="64FFDA"/>
                </a:solidFill>
                <a:latin typeface="Roboto Mono" pitchFamily="34" charset="0"/>
                <a:ea typeface="Roboto Mono" pitchFamily="34" charset="-122"/>
                <a:cs typeface="Roboto Mono" pitchFamily="34" charset="-120"/>
              </a:rPr>
              <a:t>Redes Neurais e Transformadores</a:t>
            </a:r>
            <a:endParaRPr lang="en-US" sz="1269" dirty="0"/>
          </a:p>
        </p:txBody>
      </p:sp>
      <p:sp>
        <p:nvSpPr>
          <p:cNvPr id="7" name="Shape 4"/>
          <p:cNvSpPr/>
          <p:nvPr/>
        </p:nvSpPr>
        <p:spPr>
          <a:xfrm>
            <a:off x="428625" y="1430536"/>
            <a:ext cx="4000500" cy="3609380"/>
          </a:xfrm>
          <a:prstGeom prst="rect">
            <a:avLst/>
          </a:prstGeom>
          <a:solidFill>
            <a:srgbClr val="FFFFFF">
              <a:alpha val="3000"/>
            </a:srgbClr>
          </a:solidFill>
          <a:ln w="9144">
            <a:solidFill>
              <a:srgbClr val="64FFDA">
                <a:alpha val="10000"/>
              </a:srgbClr>
            </a:solidFill>
            <a:prstDash val="solid"/>
          </a:ln>
        </p:spPr>
        <p:txBody>
          <a:bodyPr/>
          <a:lstStyle/>
          <a:p>
            <a:endParaRPr lang="pt-BR"/>
          </a:p>
        </p:txBody>
      </p:sp>
      <p:sp>
        <p:nvSpPr>
          <p:cNvPr id="8" name="Text 5"/>
          <p:cNvSpPr/>
          <p:nvPr/>
        </p:nvSpPr>
        <p:spPr>
          <a:xfrm>
            <a:off x="642938" y="1644848"/>
            <a:ext cx="3571875" cy="287536"/>
          </a:xfrm>
          <a:prstGeom prst="rect">
            <a:avLst/>
          </a:prstGeom>
          <a:noFill/>
          <a:ln/>
        </p:spPr>
        <p:txBody>
          <a:bodyPr wrap="none" lIns="0" tIns="0" rIns="0" bIns="85090" rtlCol="0" anchor="t">
            <a:spAutoFit/>
          </a:bodyPr>
          <a:lstStyle/>
          <a:p>
            <a:pPr marL="0" indent="0" algn="ctr">
              <a:lnSpc>
                <a:spcPts val="1600"/>
              </a:lnSpc>
              <a:buNone/>
            </a:pPr>
            <a:r>
              <a:rPr lang="en-US" sz="1193" b="1" dirty="0">
                <a:solidFill>
                  <a:srgbClr val="E6F1FF"/>
                </a:solidFill>
                <a:latin typeface="Montserrat" pitchFamily="34" charset="0"/>
                <a:ea typeface="Montserrat" pitchFamily="34" charset="-122"/>
                <a:cs typeface="Montserrat" pitchFamily="34" charset="-120"/>
              </a:rPr>
              <a:t>REDES NEURAIS</a:t>
            </a:r>
            <a:endParaRPr lang="en-US" sz="1193" dirty="0"/>
          </a:p>
        </p:txBody>
      </p:sp>
      <p:pic>
        <p:nvPicPr>
          <p:cNvPr id="9" name="Image 1" descr="preencoded.png"/>
          <p:cNvPicPr>
            <a:picLocks noChangeAspect="1"/>
          </p:cNvPicPr>
          <p:nvPr/>
        </p:nvPicPr>
        <p:blipFill>
          <a:blip r:embed="rId3"/>
          <a:stretch>
            <a:fillRect/>
          </a:stretch>
        </p:blipFill>
        <p:spPr>
          <a:xfrm>
            <a:off x="642938" y="3825478"/>
            <a:ext cx="100013" cy="100013"/>
          </a:xfrm>
          <a:prstGeom prst="rect">
            <a:avLst/>
          </a:prstGeom>
        </p:spPr>
      </p:pic>
      <p:sp>
        <p:nvSpPr>
          <p:cNvPr id="10" name="Text 6"/>
          <p:cNvSpPr/>
          <p:nvPr/>
        </p:nvSpPr>
        <p:spPr>
          <a:xfrm>
            <a:off x="814388" y="3789759"/>
            <a:ext cx="1821656" cy="175022"/>
          </a:xfrm>
          <a:prstGeom prst="rect">
            <a:avLst/>
          </a:prstGeom>
          <a:noFill/>
          <a:ln/>
        </p:spPr>
        <p:txBody>
          <a:bodyPr wrap="none" lIns="0" tIns="0" rIns="0" bIns="0" rtlCol="0" anchor="t">
            <a:spAutoFit/>
          </a:bodyPr>
          <a:lstStyle/>
          <a:p>
            <a:pPr marL="0" indent="0" algn="l">
              <a:lnSpc>
                <a:spcPts val="1200"/>
              </a:lnSpc>
              <a:buNone/>
            </a:pPr>
            <a:r>
              <a:rPr lang="en-US" sz="942" dirty="0">
                <a:solidFill>
                  <a:srgbClr val="A8B2D1"/>
                </a:solidFill>
                <a:latin typeface="Open Sans" pitchFamily="34" charset="0"/>
                <a:ea typeface="Open Sans" pitchFamily="34" charset="-122"/>
                <a:cs typeface="Open Sans" pitchFamily="34" charset="-120"/>
              </a:rPr>
              <a:t>Inspiradas no cérebro biológico</a:t>
            </a:r>
            <a:endParaRPr lang="en-US" sz="942" dirty="0"/>
          </a:p>
        </p:txBody>
      </p:sp>
      <p:pic>
        <p:nvPicPr>
          <p:cNvPr id="11" name="Image 2" descr="preencoded.png"/>
          <p:cNvPicPr>
            <a:picLocks noChangeAspect="1"/>
          </p:cNvPicPr>
          <p:nvPr/>
        </p:nvPicPr>
        <p:blipFill>
          <a:blip r:embed="rId4"/>
          <a:stretch>
            <a:fillRect/>
          </a:stretch>
        </p:blipFill>
        <p:spPr>
          <a:xfrm>
            <a:off x="642938" y="4107656"/>
            <a:ext cx="100013" cy="100013"/>
          </a:xfrm>
          <a:prstGeom prst="rect">
            <a:avLst/>
          </a:prstGeom>
        </p:spPr>
      </p:pic>
      <p:sp>
        <p:nvSpPr>
          <p:cNvPr id="12" name="Text 7"/>
          <p:cNvSpPr/>
          <p:nvPr/>
        </p:nvSpPr>
        <p:spPr>
          <a:xfrm>
            <a:off x="814388" y="4071938"/>
            <a:ext cx="2609255" cy="175022"/>
          </a:xfrm>
          <a:prstGeom prst="rect">
            <a:avLst/>
          </a:prstGeom>
          <a:noFill/>
          <a:ln/>
        </p:spPr>
        <p:txBody>
          <a:bodyPr wrap="none" lIns="0" tIns="0" rIns="0" bIns="0" rtlCol="0" anchor="t">
            <a:spAutoFit/>
          </a:bodyPr>
          <a:lstStyle/>
          <a:p>
            <a:pPr marL="0" indent="0" algn="l">
              <a:lnSpc>
                <a:spcPts val="1200"/>
              </a:lnSpc>
              <a:buNone/>
            </a:pPr>
            <a:r>
              <a:rPr lang="en-US" sz="942" dirty="0">
                <a:solidFill>
                  <a:srgbClr val="A8B2D1"/>
                </a:solidFill>
                <a:latin typeface="Open Sans" pitchFamily="34" charset="0"/>
                <a:ea typeface="Open Sans" pitchFamily="34" charset="-122"/>
                <a:cs typeface="Open Sans" pitchFamily="34" charset="-120"/>
              </a:rPr>
              <a:t>Camadas de processamento (Deep Learning)</a:t>
            </a:r>
            <a:endParaRPr lang="en-US" sz="942" dirty="0"/>
          </a:p>
        </p:txBody>
      </p:sp>
      <p:pic>
        <p:nvPicPr>
          <p:cNvPr id="13" name="Image 3" descr="preencoded.png"/>
          <p:cNvPicPr>
            <a:picLocks noChangeAspect="1"/>
          </p:cNvPicPr>
          <p:nvPr/>
        </p:nvPicPr>
        <p:blipFill>
          <a:blip r:embed="rId5"/>
          <a:stretch>
            <a:fillRect/>
          </a:stretch>
        </p:blipFill>
        <p:spPr>
          <a:xfrm>
            <a:off x="642938" y="4389834"/>
            <a:ext cx="100013" cy="100013"/>
          </a:xfrm>
          <a:prstGeom prst="rect">
            <a:avLst/>
          </a:prstGeom>
        </p:spPr>
      </p:pic>
      <p:sp>
        <p:nvSpPr>
          <p:cNvPr id="14" name="Text 8"/>
          <p:cNvSpPr/>
          <p:nvPr/>
        </p:nvSpPr>
        <p:spPr>
          <a:xfrm>
            <a:off x="814388" y="4354116"/>
            <a:ext cx="2334220" cy="175022"/>
          </a:xfrm>
          <a:prstGeom prst="rect">
            <a:avLst/>
          </a:prstGeom>
          <a:noFill/>
          <a:ln/>
        </p:spPr>
        <p:txBody>
          <a:bodyPr wrap="none" lIns="0" tIns="0" rIns="0" bIns="0" rtlCol="0" anchor="t">
            <a:spAutoFit/>
          </a:bodyPr>
          <a:lstStyle/>
          <a:p>
            <a:pPr marL="0" indent="0" algn="l">
              <a:lnSpc>
                <a:spcPts val="1200"/>
              </a:lnSpc>
              <a:buNone/>
            </a:pPr>
            <a:r>
              <a:rPr lang="en-US" sz="942" dirty="0">
                <a:solidFill>
                  <a:srgbClr val="A8B2D1"/>
                </a:solidFill>
                <a:latin typeface="Open Sans" pitchFamily="34" charset="0"/>
                <a:ea typeface="Open Sans" pitchFamily="34" charset="-122"/>
                <a:cs typeface="Open Sans" pitchFamily="34" charset="-120"/>
              </a:rPr>
              <a:t>Reconhecimento de padrões complexos</a:t>
            </a:r>
            <a:endParaRPr lang="en-US" sz="942" dirty="0"/>
          </a:p>
        </p:txBody>
      </p:sp>
      <p:sp>
        <p:nvSpPr>
          <p:cNvPr id="15" name="Shape 9"/>
          <p:cNvSpPr/>
          <p:nvPr/>
        </p:nvSpPr>
        <p:spPr>
          <a:xfrm>
            <a:off x="4714875" y="1430536"/>
            <a:ext cx="4000500" cy="3609380"/>
          </a:xfrm>
          <a:prstGeom prst="rect">
            <a:avLst/>
          </a:prstGeom>
          <a:solidFill>
            <a:srgbClr val="FFFFFF">
              <a:alpha val="3000"/>
            </a:srgbClr>
          </a:solidFill>
          <a:ln w="9144">
            <a:solidFill>
              <a:srgbClr val="64FFDA">
                <a:alpha val="10000"/>
              </a:srgbClr>
            </a:solidFill>
            <a:prstDash val="solid"/>
          </a:ln>
        </p:spPr>
        <p:txBody>
          <a:bodyPr/>
          <a:lstStyle/>
          <a:p>
            <a:endParaRPr lang="pt-BR"/>
          </a:p>
        </p:txBody>
      </p:sp>
      <p:sp>
        <p:nvSpPr>
          <p:cNvPr id="16" name="Text 10"/>
          <p:cNvSpPr/>
          <p:nvPr/>
        </p:nvSpPr>
        <p:spPr>
          <a:xfrm>
            <a:off x="4929188" y="1644848"/>
            <a:ext cx="3571875" cy="287536"/>
          </a:xfrm>
          <a:prstGeom prst="rect">
            <a:avLst/>
          </a:prstGeom>
          <a:noFill/>
          <a:ln/>
        </p:spPr>
        <p:txBody>
          <a:bodyPr wrap="none" lIns="0" tIns="0" rIns="0" bIns="85090" rtlCol="0" anchor="t">
            <a:spAutoFit/>
          </a:bodyPr>
          <a:lstStyle/>
          <a:p>
            <a:pPr marL="0" indent="0" algn="ctr">
              <a:lnSpc>
                <a:spcPts val="1600"/>
              </a:lnSpc>
              <a:buNone/>
            </a:pPr>
            <a:r>
              <a:rPr lang="en-US" sz="1193" b="1" dirty="0">
                <a:solidFill>
                  <a:srgbClr val="E6F1FF"/>
                </a:solidFill>
                <a:latin typeface="Montserrat" pitchFamily="34" charset="0"/>
                <a:ea typeface="Montserrat" pitchFamily="34" charset="-122"/>
                <a:cs typeface="Montserrat" pitchFamily="34" charset="-120"/>
              </a:rPr>
              <a:t>TRANSFORMADORES</a:t>
            </a:r>
            <a:endParaRPr lang="en-US" sz="1193" dirty="0"/>
          </a:p>
        </p:txBody>
      </p:sp>
      <p:sp>
        <p:nvSpPr>
          <p:cNvPr id="17" name="Shape 11"/>
          <p:cNvSpPr/>
          <p:nvPr/>
        </p:nvSpPr>
        <p:spPr>
          <a:xfrm>
            <a:off x="6286500" y="2110978"/>
            <a:ext cx="857250" cy="285750"/>
          </a:xfrm>
          <a:prstGeom prst="rect">
            <a:avLst/>
          </a:prstGeom>
          <a:solidFill>
            <a:srgbClr val="64FFDA">
              <a:alpha val="10000"/>
            </a:srgbClr>
          </a:solidFill>
          <a:ln w="9144">
            <a:solidFill>
              <a:srgbClr val="64FFDA"/>
            </a:solidFill>
            <a:prstDash val="solid"/>
          </a:ln>
        </p:spPr>
        <p:txBody>
          <a:bodyPr/>
          <a:lstStyle/>
          <a:p>
            <a:endParaRPr lang="pt-BR"/>
          </a:p>
        </p:txBody>
      </p:sp>
      <p:sp>
        <p:nvSpPr>
          <p:cNvPr id="18" name="Text 12"/>
          <p:cNvSpPr/>
          <p:nvPr/>
        </p:nvSpPr>
        <p:spPr>
          <a:xfrm>
            <a:off x="6286500" y="2110978"/>
            <a:ext cx="857250" cy="285750"/>
          </a:xfrm>
          <a:prstGeom prst="rect">
            <a:avLst/>
          </a:prstGeom>
          <a:noFill/>
          <a:ln/>
        </p:spPr>
        <p:txBody>
          <a:bodyPr wrap="square" lIns="0" tIns="0" rIns="0" bIns="0" rtlCol="0" anchor="ctr">
            <a:spAutoFit/>
          </a:bodyPr>
          <a:lstStyle/>
          <a:p>
            <a:pPr marL="0" indent="0" algn="ctr">
              <a:lnSpc>
                <a:spcPts val="800"/>
              </a:lnSpc>
              <a:buNone/>
            </a:pPr>
            <a:r>
              <a:rPr lang="en-US" sz="621" dirty="0">
                <a:solidFill>
                  <a:srgbClr val="64FFDA"/>
                </a:solidFill>
                <a:latin typeface="Roboto Mono" pitchFamily="34" charset="0"/>
                <a:ea typeface="Roboto Mono" pitchFamily="34" charset="-122"/>
                <a:cs typeface="Roboto Mono" pitchFamily="34" charset="-120"/>
              </a:rPr>
              <a:t>Output</a:t>
            </a:r>
            <a:endParaRPr lang="en-US" sz="621" dirty="0"/>
          </a:p>
        </p:txBody>
      </p:sp>
      <p:sp>
        <p:nvSpPr>
          <p:cNvPr id="19" name="Shape 13"/>
          <p:cNvSpPr/>
          <p:nvPr/>
        </p:nvSpPr>
        <p:spPr>
          <a:xfrm>
            <a:off x="6286500" y="2468166"/>
            <a:ext cx="857250" cy="285750"/>
          </a:xfrm>
          <a:prstGeom prst="rect">
            <a:avLst/>
          </a:prstGeom>
          <a:solidFill>
            <a:srgbClr val="64FFDA">
              <a:alpha val="10000"/>
            </a:srgbClr>
          </a:solidFill>
          <a:ln w="9144">
            <a:solidFill>
              <a:srgbClr val="64FFDA"/>
            </a:solidFill>
            <a:prstDash val="solid"/>
          </a:ln>
        </p:spPr>
        <p:txBody>
          <a:bodyPr/>
          <a:lstStyle/>
          <a:p>
            <a:endParaRPr lang="pt-BR"/>
          </a:p>
        </p:txBody>
      </p:sp>
      <p:sp>
        <p:nvSpPr>
          <p:cNvPr id="20" name="Text 14"/>
          <p:cNvSpPr/>
          <p:nvPr/>
        </p:nvSpPr>
        <p:spPr>
          <a:xfrm>
            <a:off x="6286500" y="2468166"/>
            <a:ext cx="857250" cy="285750"/>
          </a:xfrm>
          <a:prstGeom prst="rect">
            <a:avLst/>
          </a:prstGeom>
          <a:noFill/>
          <a:ln/>
        </p:spPr>
        <p:txBody>
          <a:bodyPr wrap="square" lIns="0" tIns="0" rIns="0" bIns="0" rtlCol="0" anchor="ctr">
            <a:spAutoFit/>
          </a:bodyPr>
          <a:lstStyle/>
          <a:p>
            <a:pPr marL="0" indent="0" algn="ctr">
              <a:lnSpc>
                <a:spcPts val="800"/>
              </a:lnSpc>
              <a:buNone/>
            </a:pPr>
            <a:r>
              <a:rPr lang="en-US" sz="621" dirty="0">
                <a:solidFill>
                  <a:srgbClr val="64FFDA"/>
                </a:solidFill>
                <a:latin typeface="Roboto Mono" pitchFamily="34" charset="0"/>
                <a:ea typeface="Roboto Mono" pitchFamily="34" charset="-122"/>
                <a:cs typeface="Roboto Mono" pitchFamily="34" charset="-120"/>
              </a:rPr>
              <a:t>Feed Forward</a:t>
            </a:r>
            <a:endParaRPr lang="en-US" sz="621" dirty="0"/>
          </a:p>
        </p:txBody>
      </p:sp>
      <p:sp>
        <p:nvSpPr>
          <p:cNvPr id="21" name="Shape 15"/>
          <p:cNvSpPr/>
          <p:nvPr/>
        </p:nvSpPr>
        <p:spPr>
          <a:xfrm>
            <a:off x="6286500" y="2825353"/>
            <a:ext cx="857250" cy="285750"/>
          </a:xfrm>
          <a:prstGeom prst="rect">
            <a:avLst/>
          </a:prstGeom>
          <a:solidFill>
            <a:srgbClr val="64FFDA">
              <a:alpha val="30000"/>
            </a:srgbClr>
          </a:solidFill>
          <a:ln w="9144">
            <a:solidFill>
              <a:srgbClr val="64FFDA"/>
            </a:solidFill>
            <a:prstDash val="solid"/>
          </a:ln>
        </p:spPr>
        <p:txBody>
          <a:bodyPr/>
          <a:lstStyle/>
          <a:p>
            <a:endParaRPr lang="pt-BR"/>
          </a:p>
        </p:txBody>
      </p:sp>
      <p:sp>
        <p:nvSpPr>
          <p:cNvPr id="22" name="Text 16"/>
          <p:cNvSpPr/>
          <p:nvPr/>
        </p:nvSpPr>
        <p:spPr>
          <a:xfrm>
            <a:off x="6286500" y="2825353"/>
            <a:ext cx="857250" cy="285750"/>
          </a:xfrm>
          <a:prstGeom prst="rect">
            <a:avLst/>
          </a:prstGeom>
          <a:noFill/>
          <a:ln/>
        </p:spPr>
        <p:txBody>
          <a:bodyPr wrap="square" lIns="0" tIns="0" rIns="0" bIns="0" rtlCol="0" anchor="ctr">
            <a:spAutoFit/>
          </a:bodyPr>
          <a:lstStyle/>
          <a:p>
            <a:pPr marL="0" indent="0" algn="ctr">
              <a:lnSpc>
                <a:spcPts val="800"/>
              </a:lnSpc>
              <a:buNone/>
            </a:pPr>
            <a:r>
              <a:rPr lang="en-US" sz="584" b="1" dirty="0">
                <a:solidFill>
                  <a:srgbClr val="FFFFFF"/>
                </a:solidFill>
                <a:latin typeface="Roboto Mono" pitchFamily="34" charset="0"/>
                <a:ea typeface="Roboto Mono" pitchFamily="34" charset="-122"/>
                <a:cs typeface="Roboto Mono" pitchFamily="34" charset="-120"/>
              </a:rPr>
              <a:t>Attention</a:t>
            </a:r>
            <a:endParaRPr lang="en-US" sz="584" dirty="0"/>
          </a:p>
        </p:txBody>
      </p:sp>
      <p:sp>
        <p:nvSpPr>
          <p:cNvPr id="23" name="Shape 17"/>
          <p:cNvSpPr/>
          <p:nvPr/>
        </p:nvSpPr>
        <p:spPr>
          <a:xfrm>
            <a:off x="6286500" y="3182541"/>
            <a:ext cx="857250" cy="285750"/>
          </a:xfrm>
          <a:prstGeom prst="rect">
            <a:avLst/>
          </a:prstGeom>
          <a:solidFill>
            <a:srgbClr val="64FFDA">
              <a:alpha val="10000"/>
            </a:srgbClr>
          </a:solidFill>
          <a:ln w="9144">
            <a:solidFill>
              <a:srgbClr val="64FFDA"/>
            </a:solidFill>
            <a:prstDash val="solid"/>
          </a:ln>
        </p:spPr>
        <p:txBody>
          <a:bodyPr/>
          <a:lstStyle/>
          <a:p>
            <a:endParaRPr lang="pt-BR"/>
          </a:p>
        </p:txBody>
      </p:sp>
      <p:sp>
        <p:nvSpPr>
          <p:cNvPr id="24" name="Text 18"/>
          <p:cNvSpPr/>
          <p:nvPr/>
        </p:nvSpPr>
        <p:spPr>
          <a:xfrm>
            <a:off x="6286500" y="3182541"/>
            <a:ext cx="857250" cy="285750"/>
          </a:xfrm>
          <a:prstGeom prst="rect">
            <a:avLst/>
          </a:prstGeom>
          <a:noFill/>
          <a:ln/>
        </p:spPr>
        <p:txBody>
          <a:bodyPr wrap="square" lIns="0" tIns="0" rIns="0" bIns="0" rtlCol="0" anchor="ctr">
            <a:spAutoFit/>
          </a:bodyPr>
          <a:lstStyle/>
          <a:p>
            <a:pPr marL="0" indent="0" algn="ctr">
              <a:lnSpc>
                <a:spcPts val="800"/>
              </a:lnSpc>
              <a:buNone/>
            </a:pPr>
            <a:r>
              <a:rPr lang="en-US" sz="621" dirty="0">
                <a:solidFill>
                  <a:srgbClr val="64FFDA"/>
                </a:solidFill>
                <a:latin typeface="Roboto Mono" pitchFamily="34" charset="0"/>
                <a:ea typeface="Roboto Mono" pitchFamily="34" charset="-122"/>
                <a:cs typeface="Roboto Mono" pitchFamily="34" charset="-120"/>
              </a:rPr>
              <a:t>Input</a:t>
            </a:r>
            <a:endParaRPr lang="en-US" sz="621" dirty="0"/>
          </a:p>
        </p:txBody>
      </p:sp>
      <p:pic>
        <p:nvPicPr>
          <p:cNvPr id="25" name="Image 4" descr="preencoded.png"/>
          <p:cNvPicPr>
            <a:picLocks noChangeAspect="1"/>
          </p:cNvPicPr>
          <p:nvPr/>
        </p:nvPicPr>
        <p:blipFill>
          <a:blip r:embed="rId6"/>
          <a:stretch>
            <a:fillRect/>
          </a:stretch>
        </p:blipFill>
        <p:spPr>
          <a:xfrm>
            <a:off x="4929188" y="3825478"/>
            <a:ext cx="100013" cy="100013"/>
          </a:xfrm>
          <a:prstGeom prst="rect">
            <a:avLst/>
          </a:prstGeom>
        </p:spPr>
      </p:pic>
      <p:sp>
        <p:nvSpPr>
          <p:cNvPr id="26" name="Text 19"/>
          <p:cNvSpPr/>
          <p:nvPr/>
        </p:nvSpPr>
        <p:spPr>
          <a:xfrm>
            <a:off x="5100638" y="3789759"/>
            <a:ext cx="3400425" cy="350044"/>
          </a:xfrm>
          <a:prstGeom prst="rect">
            <a:avLst/>
          </a:prstGeom>
          <a:noFill/>
          <a:ln/>
        </p:spPr>
        <p:txBody>
          <a:bodyPr wrap="square" lIns="0" tIns="0" rIns="0" bIns="0" rtlCol="0" anchor="t">
            <a:spAutoFit/>
          </a:bodyPr>
          <a:lstStyle/>
          <a:p>
            <a:pPr marL="0" indent="0" algn="l">
              <a:lnSpc>
                <a:spcPts val="1200"/>
              </a:lnSpc>
              <a:buNone/>
            </a:pPr>
            <a:r>
              <a:rPr lang="en-US" sz="942" dirty="0">
                <a:solidFill>
                  <a:srgbClr val="A8B2D1"/>
                </a:solidFill>
                <a:latin typeface="Open Sans" pitchFamily="34" charset="0"/>
                <a:ea typeface="Open Sans" pitchFamily="34" charset="-122"/>
                <a:cs typeface="Open Sans" pitchFamily="34" charset="-120"/>
              </a:rPr>
              <a:t>Arquitetura base do GPT (Generative Pre-trained Transformer)</a:t>
            </a:r>
            <a:endParaRPr lang="en-US" sz="942" dirty="0"/>
          </a:p>
        </p:txBody>
      </p:sp>
      <p:pic>
        <p:nvPicPr>
          <p:cNvPr id="27" name="Image 5" descr="preencoded.png"/>
          <p:cNvPicPr>
            <a:picLocks noChangeAspect="1"/>
          </p:cNvPicPr>
          <p:nvPr/>
        </p:nvPicPr>
        <p:blipFill>
          <a:blip r:embed="rId7"/>
          <a:stretch>
            <a:fillRect/>
          </a:stretch>
        </p:blipFill>
        <p:spPr>
          <a:xfrm>
            <a:off x="4929188" y="4282678"/>
            <a:ext cx="112514" cy="100013"/>
          </a:xfrm>
          <a:prstGeom prst="rect">
            <a:avLst/>
          </a:prstGeom>
        </p:spPr>
      </p:pic>
      <p:sp>
        <p:nvSpPr>
          <p:cNvPr id="28" name="Text 20"/>
          <p:cNvSpPr/>
          <p:nvPr/>
        </p:nvSpPr>
        <p:spPr>
          <a:xfrm>
            <a:off x="5113139" y="4246959"/>
            <a:ext cx="3077170" cy="175022"/>
          </a:xfrm>
          <a:prstGeom prst="rect">
            <a:avLst/>
          </a:prstGeom>
          <a:noFill/>
          <a:ln/>
        </p:spPr>
        <p:txBody>
          <a:bodyPr wrap="none" lIns="0" tIns="0" rIns="0" bIns="0" rtlCol="0" anchor="t">
            <a:spAutoFit/>
          </a:bodyPr>
          <a:lstStyle/>
          <a:p>
            <a:pPr marL="0" indent="0" algn="l">
              <a:lnSpc>
                <a:spcPts val="1200"/>
              </a:lnSpc>
              <a:buNone/>
            </a:pPr>
            <a:r>
              <a:rPr lang="en-US" sz="942" dirty="0">
                <a:solidFill>
                  <a:srgbClr val="A8B2D1"/>
                </a:solidFill>
                <a:latin typeface="Open Sans" pitchFamily="34" charset="0"/>
                <a:ea typeface="Open Sans" pitchFamily="34" charset="-122"/>
                <a:cs typeface="Open Sans" pitchFamily="34" charset="-120"/>
              </a:rPr>
              <a:t>Mecanismo de "Atenção": Foca no contexto relevante</a:t>
            </a:r>
            <a:endParaRPr lang="en-US" sz="942" dirty="0"/>
          </a:p>
        </p:txBody>
      </p:sp>
      <p:pic>
        <p:nvPicPr>
          <p:cNvPr id="29" name="Image 6" descr="preencoded.png"/>
          <p:cNvPicPr>
            <a:picLocks noChangeAspect="1"/>
          </p:cNvPicPr>
          <p:nvPr/>
        </p:nvPicPr>
        <p:blipFill>
          <a:blip r:embed="rId8"/>
          <a:stretch>
            <a:fillRect/>
          </a:stretch>
        </p:blipFill>
        <p:spPr>
          <a:xfrm>
            <a:off x="4929188" y="4564856"/>
            <a:ext cx="75009" cy="100013"/>
          </a:xfrm>
          <a:prstGeom prst="rect">
            <a:avLst/>
          </a:prstGeom>
        </p:spPr>
      </p:pic>
      <p:sp>
        <p:nvSpPr>
          <p:cNvPr id="30" name="Text 21"/>
          <p:cNvSpPr/>
          <p:nvPr/>
        </p:nvSpPr>
        <p:spPr>
          <a:xfrm>
            <a:off x="5075634" y="4529138"/>
            <a:ext cx="1902023" cy="175022"/>
          </a:xfrm>
          <a:prstGeom prst="rect">
            <a:avLst/>
          </a:prstGeom>
          <a:noFill/>
          <a:ln/>
        </p:spPr>
        <p:txBody>
          <a:bodyPr wrap="none" lIns="0" tIns="0" rIns="0" bIns="0" rtlCol="0" anchor="t">
            <a:spAutoFit/>
          </a:bodyPr>
          <a:lstStyle/>
          <a:p>
            <a:pPr marL="0" indent="0" algn="l">
              <a:lnSpc>
                <a:spcPts val="1200"/>
              </a:lnSpc>
              <a:buNone/>
            </a:pPr>
            <a:r>
              <a:rPr lang="en-US" sz="942" dirty="0">
                <a:solidFill>
                  <a:srgbClr val="A8B2D1"/>
                </a:solidFill>
                <a:latin typeface="Open Sans" pitchFamily="34" charset="0"/>
                <a:ea typeface="Open Sans" pitchFamily="34" charset="-122"/>
                <a:cs typeface="Open Sans" pitchFamily="34" charset="-120"/>
              </a:rPr>
              <a:t>Processamento paralelo massivo</a:t>
            </a:r>
            <a:endParaRPr lang="en-US" sz="942"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name="Slide 92">
    <p:spTree>
      <p:nvGrpSpPr>
        <p:cNvPr id="1" name=""/>
        <p:cNvGrpSpPr/>
        <p:nvPr/>
      </p:nvGrpSpPr>
      <p:grpSpPr>
        <a:xfrm>
          <a:off x="0" y="0"/>
          <a:ext cx="0" cy="0"/>
          <a:chOff x="0" y="0"/>
          <a:chExt cx="0" cy="0"/>
        </a:xfrm>
      </p:grpSpPr>
      <p:sp>
        <p:nvSpPr>
          <p:cNvPr id="3" name="Shape 0"/>
          <p:cNvSpPr/>
          <p:nvPr/>
        </p:nvSpPr>
        <p:spPr>
          <a:xfrm>
            <a:off x="428625" y="428625"/>
            <a:ext cx="8286750" cy="716161"/>
          </a:xfrm>
          <a:prstGeom prst="rect">
            <a:avLst/>
          </a:prstGeom>
          <a:solidFill>
            <a:srgbClr val="000000">
              <a:alpha val="0"/>
            </a:srgbClr>
          </a:solidFill>
          <a:ln/>
        </p:spPr>
        <p:txBody>
          <a:bodyPr/>
          <a:lstStyle/>
          <a:p>
            <a:endParaRPr lang="pt-BR"/>
          </a:p>
        </p:txBody>
      </p:sp>
      <p:sp>
        <p:nvSpPr>
          <p:cNvPr id="4" name="Shape 1"/>
          <p:cNvSpPr/>
          <p:nvPr/>
        </p:nvSpPr>
        <p:spPr>
          <a:xfrm>
            <a:off x="428625" y="428625"/>
            <a:ext cx="28575" cy="716161"/>
          </a:xfrm>
          <a:prstGeom prst="rect">
            <a:avLst/>
          </a:prstGeom>
          <a:solidFill>
            <a:srgbClr val="7B61FF"/>
          </a:solidFill>
          <a:ln/>
        </p:spPr>
        <p:txBody>
          <a:bodyPr/>
          <a:lstStyle/>
          <a:p>
            <a:endParaRPr lang="pt-BR"/>
          </a:p>
        </p:txBody>
      </p:sp>
      <p:sp>
        <p:nvSpPr>
          <p:cNvPr id="5" name="Text 2"/>
          <p:cNvSpPr/>
          <p:nvPr/>
        </p:nvSpPr>
        <p:spPr>
          <a:xfrm>
            <a:off x="571500" y="428625"/>
            <a:ext cx="8143875" cy="417909"/>
          </a:xfrm>
          <a:prstGeom prst="rect">
            <a:avLst/>
          </a:prstGeom>
          <a:noFill/>
          <a:ln/>
        </p:spPr>
        <p:txBody>
          <a:bodyPr wrap="none" lIns="0" tIns="0" rIns="0" bIns="0" rtlCol="0" anchor="t">
            <a:spAutoFit/>
          </a:bodyPr>
          <a:lstStyle/>
          <a:p>
            <a:pPr marL="0" indent="0" algn="l">
              <a:lnSpc>
                <a:spcPts val="3200"/>
              </a:lnSpc>
              <a:buNone/>
            </a:pPr>
            <a:r>
              <a:rPr lang="en-US" sz="2436" b="1" dirty="0">
                <a:solidFill>
                  <a:srgbClr val="E6F1FF"/>
                </a:solidFill>
                <a:latin typeface="Montserrat" pitchFamily="34" charset="0"/>
                <a:ea typeface="Montserrat" pitchFamily="34" charset="-122"/>
                <a:cs typeface="Montserrat" pitchFamily="34" charset="-120"/>
              </a:rPr>
              <a:t>NOVAS CARREIRAS</a:t>
            </a:r>
            <a:endParaRPr lang="en-US" sz="2436" dirty="0"/>
          </a:p>
        </p:txBody>
      </p:sp>
      <p:sp>
        <p:nvSpPr>
          <p:cNvPr id="6" name="Text 3"/>
          <p:cNvSpPr/>
          <p:nvPr/>
        </p:nvSpPr>
        <p:spPr>
          <a:xfrm>
            <a:off x="571500" y="917972"/>
            <a:ext cx="8143875" cy="226814"/>
          </a:xfrm>
          <a:prstGeom prst="rect">
            <a:avLst/>
          </a:prstGeom>
          <a:noFill/>
          <a:ln/>
        </p:spPr>
        <p:txBody>
          <a:bodyPr wrap="none" lIns="0" tIns="0" rIns="0" bIns="0" rtlCol="0" anchor="t">
            <a:spAutoFit/>
          </a:bodyPr>
          <a:lstStyle/>
          <a:p>
            <a:pPr marL="0" indent="0" algn="l">
              <a:lnSpc>
                <a:spcPts val="1600"/>
              </a:lnSpc>
              <a:buNone/>
            </a:pPr>
            <a:r>
              <a:rPr lang="en-US" sz="1269" dirty="0">
                <a:solidFill>
                  <a:srgbClr val="7B61FF"/>
                </a:solidFill>
                <a:latin typeface="Roboto Mono" pitchFamily="34" charset="0"/>
                <a:ea typeface="Roboto Mono" pitchFamily="34" charset="-122"/>
                <a:cs typeface="Roboto Mono" pitchFamily="34" charset="-120"/>
              </a:rPr>
              <a:t>Prompt Engineer Jurídico</a:t>
            </a:r>
            <a:endParaRPr lang="en-US" sz="1269" dirty="0"/>
          </a:p>
        </p:txBody>
      </p:sp>
      <p:sp>
        <p:nvSpPr>
          <p:cNvPr id="7" name="Shape 4"/>
          <p:cNvSpPr/>
          <p:nvPr/>
        </p:nvSpPr>
        <p:spPr>
          <a:xfrm>
            <a:off x="428625" y="1830977"/>
            <a:ext cx="3143250" cy="1674428"/>
          </a:xfrm>
          <a:prstGeom prst="rect">
            <a:avLst/>
          </a:prstGeom>
          <a:solidFill>
            <a:srgbClr val="7B61FF">
              <a:alpha val="10000"/>
            </a:srgbClr>
          </a:solidFill>
          <a:ln w="9144">
            <a:solidFill>
              <a:srgbClr val="7B61FF"/>
            </a:solidFill>
            <a:prstDash val="solid"/>
          </a:ln>
        </p:spPr>
        <p:txBody>
          <a:bodyPr/>
          <a:lstStyle/>
          <a:p>
            <a:endParaRPr lang="pt-BR"/>
          </a:p>
        </p:txBody>
      </p:sp>
      <p:sp>
        <p:nvSpPr>
          <p:cNvPr id="8" name="Text 5"/>
          <p:cNvSpPr/>
          <p:nvPr/>
        </p:nvSpPr>
        <p:spPr>
          <a:xfrm>
            <a:off x="642938" y="2052433"/>
            <a:ext cx="2714625" cy="208955"/>
          </a:xfrm>
          <a:prstGeom prst="rect">
            <a:avLst/>
          </a:prstGeom>
          <a:noFill/>
          <a:ln/>
        </p:spPr>
        <p:txBody>
          <a:bodyPr wrap="none" lIns="0" tIns="0" rIns="0" bIns="0" rtlCol="0" anchor="t">
            <a:spAutoFit/>
          </a:bodyPr>
          <a:lstStyle/>
          <a:p>
            <a:pPr marL="0" indent="0" algn="l">
              <a:lnSpc>
                <a:spcPts val="1600"/>
              </a:lnSpc>
              <a:buNone/>
            </a:pPr>
            <a:r>
              <a:rPr lang="en-US" sz="1193" b="1" dirty="0">
                <a:solidFill>
                  <a:srgbClr val="E6F1FF"/>
                </a:solidFill>
                <a:latin typeface="Montserrat" pitchFamily="34" charset="0"/>
                <a:ea typeface="Montserrat" pitchFamily="34" charset="-122"/>
                <a:cs typeface="Montserrat" pitchFamily="34" charset="-120"/>
              </a:rPr>
              <a:t>O Tradutor Humano-Máquina</a:t>
            </a:r>
            <a:endParaRPr lang="en-US" sz="1193" dirty="0"/>
          </a:p>
        </p:txBody>
      </p:sp>
      <p:sp>
        <p:nvSpPr>
          <p:cNvPr id="9" name="Text 6"/>
          <p:cNvSpPr/>
          <p:nvPr/>
        </p:nvSpPr>
        <p:spPr>
          <a:xfrm>
            <a:off x="642938" y="2368544"/>
            <a:ext cx="2714625" cy="617153"/>
          </a:xfrm>
          <a:prstGeom prst="rect">
            <a:avLst/>
          </a:prstGeom>
          <a:noFill/>
          <a:ln/>
        </p:spPr>
        <p:txBody>
          <a:bodyPr wrap="square" lIns="0" tIns="0" rIns="0" bIns="0" rtlCol="0" anchor="t">
            <a:spAutoFit/>
          </a:bodyPr>
          <a:lstStyle/>
          <a:p>
            <a:pPr marL="0" indent="0" algn="l">
              <a:lnSpc>
                <a:spcPts val="1600"/>
              </a:lnSpc>
              <a:buNone/>
            </a:pPr>
            <a:r>
              <a:rPr lang="en-US" sz="942" dirty="0">
                <a:solidFill>
                  <a:srgbClr val="A8B2D1"/>
                </a:solidFill>
                <a:latin typeface="Open Sans" pitchFamily="34" charset="0"/>
                <a:ea typeface="Open Sans" pitchFamily="34" charset="-122"/>
                <a:cs typeface="Open Sans" pitchFamily="34" charset="-120"/>
              </a:rPr>
              <a:t>Profissional híbrido capaz de traduzir a complexidade jurídica em instruções lógicas que a IA compreende e executa com precisão.</a:t>
            </a:r>
            <a:endParaRPr lang="en-US" sz="942" dirty="0"/>
          </a:p>
        </p:txBody>
      </p:sp>
      <p:pic>
        <p:nvPicPr>
          <p:cNvPr id="10" name="Image 1" descr="preencoded.png"/>
          <p:cNvPicPr>
            <a:picLocks noChangeAspect="1"/>
          </p:cNvPicPr>
          <p:nvPr/>
        </p:nvPicPr>
        <p:blipFill>
          <a:blip r:embed="rId3"/>
          <a:stretch>
            <a:fillRect/>
          </a:stretch>
        </p:blipFill>
        <p:spPr>
          <a:xfrm>
            <a:off x="642938" y="3149110"/>
            <a:ext cx="114300" cy="114300"/>
          </a:xfrm>
          <a:prstGeom prst="rect">
            <a:avLst/>
          </a:prstGeom>
        </p:spPr>
      </p:pic>
      <p:sp>
        <p:nvSpPr>
          <p:cNvPr id="11" name="Text 7"/>
          <p:cNvSpPr/>
          <p:nvPr/>
        </p:nvSpPr>
        <p:spPr>
          <a:xfrm>
            <a:off x="828675" y="3128572"/>
            <a:ext cx="2423517" cy="155377"/>
          </a:xfrm>
          <a:prstGeom prst="rect">
            <a:avLst/>
          </a:prstGeom>
          <a:noFill/>
          <a:ln/>
        </p:spPr>
        <p:txBody>
          <a:bodyPr wrap="none" lIns="0" tIns="0" rIns="0" bIns="0" rtlCol="0" anchor="t">
            <a:spAutoFit/>
          </a:bodyPr>
          <a:lstStyle/>
          <a:p>
            <a:pPr marL="0" indent="0" algn="l">
              <a:lnSpc>
                <a:spcPts val="1100"/>
              </a:lnSpc>
              <a:buNone/>
            </a:pPr>
            <a:r>
              <a:rPr lang="en-US" sz="834" dirty="0">
                <a:solidFill>
                  <a:srgbClr val="64FFDA"/>
                </a:solidFill>
                <a:latin typeface="Open Sans" pitchFamily="34" charset="0"/>
                <a:ea typeface="Open Sans" pitchFamily="34" charset="-122"/>
                <a:cs typeface="Open Sans" pitchFamily="34" charset="-120"/>
              </a:rPr>
              <a:t>Alta demanda em Lawtechs e Deptos. Jurídicos.</a:t>
            </a:r>
            <a:endParaRPr lang="en-US" sz="834" dirty="0"/>
          </a:p>
        </p:txBody>
      </p:sp>
      <p:pic>
        <p:nvPicPr>
          <p:cNvPr id="12" name="Image 2" descr="preencoded.png"/>
          <p:cNvPicPr>
            <a:picLocks noChangeAspect="1"/>
          </p:cNvPicPr>
          <p:nvPr/>
        </p:nvPicPr>
        <p:blipFill>
          <a:blip r:embed="rId4"/>
          <a:stretch>
            <a:fillRect/>
          </a:stretch>
        </p:blipFill>
        <p:spPr>
          <a:xfrm>
            <a:off x="4000500" y="1444823"/>
            <a:ext cx="160734" cy="128588"/>
          </a:xfrm>
          <a:prstGeom prst="rect">
            <a:avLst/>
          </a:prstGeom>
        </p:spPr>
      </p:pic>
      <p:sp>
        <p:nvSpPr>
          <p:cNvPr id="13" name="Text 8"/>
          <p:cNvSpPr/>
          <p:nvPr/>
        </p:nvSpPr>
        <p:spPr>
          <a:xfrm>
            <a:off x="4232672" y="1430536"/>
            <a:ext cx="2862858" cy="157163"/>
          </a:xfrm>
          <a:prstGeom prst="rect">
            <a:avLst/>
          </a:prstGeom>
          <a:noFill/>
          <a:ln/>
        </p:spPr>
        <p:txBody>
          <a:bodyPr wrap="none" lIns="0" tIns="0" rIns="0" bIns="0" rtlCol="0" anchor="t">
            <a:spAutoFit/>
          </a:bodyPr>
          <a:lstStyle/>
          <a:p>
            <a:pPr marL="0" indent="0" algn="l">
              <a:lnSpc>
                <a:spcPts val="1200"/>
              </a:lnSpc>
              <a:buNone/>
            </a:pPr>
            <a:r>
              <a:rPr lang="en-US" sz="885" b="1" dirty="0">
                <a:solidFill>
                  <a:srgbClr val="E6F1FF"/>
                </a:solidFill>
                <a:latin typeface="Montserrat" pitchFamily="34" charset="0"/>
                <a:ea typeface="Montserrat" pitchFamily="34" charset="-122"/>
                <a:cs typeface="Montserrat" pitchFamily="34" charset="-120"/>
              </a:rPr>
              <a:t>COMPETÊNCIAS TÉCNICAS (HARD SKILLS)</a:t>
            </a:r>
            <a:endParaRPr lang="en-US" sz="885" dirty="0"/>
          </a:p>
        </p:txBody>
      </p:sp>
      <p:sp>
        <p:nvSpPr>
          <p:cNvPr id="14" name="Text 9"/>
          <p:cNvSpPr/>
          <p:nvPr/>
        </p:nvSpPr>
        <p:spPr>
          <a:xfrm>
            <a:off x="4000500" y="1694855"/>
            <a:ext cx="2185988" cy="132159"/>
          </a:xfrm>
          <a:prstGeom prst="rect">
            <a:avLst/>
          </a:prstGeom>
          <a:noFill/>
          <a:ln/>
        </p:spPr>
        <p:txBody>
          <a:bodyPr wrap="none" lIns="0" tIns="0" rIns="0" bIns="0" rtlCol="0" anchor="t">
            <a:spAutoFit/>
          </a:bodyPr>
          <a:lstStyle/>
          <a:p>
            <a:pPr marL="0" indent="0" algn="l">
              <a:lnSpc>
                <a:spcPts val="900"/>
              </a:lnSpc>
              <a:buNone/>
            </a:pPr>
            <a:r>
              <a:rPr lang="en-US" sz="727" dirty="0">
                <a:solidFill>
                  <a:srgbClr val="A8B2D1"/>
                </a:solidFill>
                <a:latin typeface="Roboto Mono" pitchFamily="34" charset="0"/>
                <a:ea typeface="Roboto Mono" pitchFamily="34" charset="-122"/>
                <a:cs typeface="Roboto Mono" pitchFamily="34" charset="-120"/>
              </a:rPr>
              <a:t>Lógica de Programação &amp; Estruturação</a:t>
            </a:r>
            <a:endParaRPr lang="en-US" sz="727" dirty="0"/>
          </a:p>
        </p:txBody>
      </p:sp>
      <p:sp>
        <p:nvSpPr>
          <p:cNvPr id="15" name="Text 10"/>
          <p:cNvSpPr/>
          <p:nvPr/>
        </p:nvSpPr>
        <p:spPr>
          <a:xfrm>
            <a:off x="8533209" y="1694855"/>
            <a:ext cx="182166" cy="132159"/>
          </a:xfrm>
          <a:prstGeom prst="rect">
            <a:avLst/>
          </a:prstGeom>
          <a:noFill/>
          <a:ln/>
        </p:spPr>
        <p:txBody>
          <a:bodyPr wrap="none" lIns="0" tIns="0" rIns="0" bIns="0" rtlCol="0" anchor="t">
            <a:spAutoFit/>
          </a:bodyPr>
          <a:lstStyle/>
          <a:p>
            <a:pPr marL="0" indent="0" algn="l">
              <a:lnSpc>
                <a:spcPts val="900"/>
              </a:lnSpc>
              <a:buNone/>
            </a:pPr>
            <a:r>
              <a:rPr lang="en-US" sz="727" dirty="0">
                <a:solidFill>
                  <a:srgbClr val="A8B2D1"/>
                </a:solidFill>
                <a:latin typeface="Roboto Mono" pitchFamily="34" charset="0"/>
                <a:ea typeface="Roboto Mono" pitchFamily="34" charset="-122"/>
                <a:cs typeface="Roboto Mono" pitchFamily="34" charset="-120"/>
              </a:rPr>
              <a:t>90%</a:t>
            </a:r>
            <a:endParaRPr lang="en-US" sz="727" dirty="0"/>
          </a:p>
        </p:txBody>
      </p:sp>
      <p:sp>
        <p:nvSpPr>
          <p:cNvPr id="16" name="Shape 11"/>
          <p:cNvSpPr/>
          <p:nvPr/>
        </p:nvSpPr>
        <p:spPr>
          <a:xfrm>
            <a:off x="4000500" y="1862733"/>
            <a:ext cx="4714875" cy="71438"/>
          </a:xfrm>
          <a:prstGeom prst="roundRect">
            <a:avLst/>
          </a:prstGeom>
          <a:solidFill>
            <a:srgbClr val="FFFFFF">
              <a:alpha val="10000"/>
            </a:srgbClr>
          </a:solidFill>
          <a:ln/>
        </p:spPr>
        <p:txBody>
          <a:bodyPr/>
          <a:lstStyle/>
          <a:p>
            <a:endParaRPr lang="pt-BR"/>
          </a:p>
        </p:txBody>
      </p:sp>
      <p:sp>
        <p:nvSpPr>
          <p:cNvPr id="17" name="Text 12"/>
          <p:cNvSpPr/>
          <p:nvPr/>
        </p:nvSpPr>
        <p:spPr>
          <a:xfrm>
            <a:off x="4000500" y="2041327"/>
            <a:ext cx="2185988" cy="132159"/>
          </a:xfrm>
          <a:prstGeom prst="rect">
            <a:avLst/>
          </a:prstGeom>
          <a:noFill/>
          <a:ln/>
        </p:spPr>
        <p:txBody>
          <a:bodyPr wrap="none" lIns="0" tIns="0" rIns="0" bIns="0" rtlCol="0" anchor="t">
            <a:spAutoFit/>
          </a:bodyPr>
          <a:lstStyle/>
          <a:p>
            <a:pPr marL="0" indent="0" algn="l">
              <a:lnSpc>
                <a:spcPts val="900"/>
              </a:lnSpc>
              <a:buNone/>
            </a:pPr>
            <a:r>
              <a:rPr lang="en-US" sz="727" dirty="0">
                <a:solidFill>
                  <a:srgbClr val="A8B2D1"/>
                </a:solidFill>
                <a:latin typeface="Roboto Mono" pitchFamily="34" charset="0"/>
                <a:ea typeface="Roboto Mono" pitchFamily="34" charset="-122"/>
                <a:cs typeface="Roboto Mono" pitchFamily="34" charset="-120"/>
              </a:rPr>
              <a:t>Domínio de LLMs (GPT, Claude, Llama)</a:t>
            </a:r>
            <a:endParaRPr lang="en-US" sz="727" dirty="0"/>
          </a:p>
        </p:txBody>
      </p:sp>
      <p:sp>
        <p:nvSpPr>
          <p:cNvPr id="18" name="Text 13"/>
          <p:cNvSpPr/>
          <p:nvPr/>
        </p:nvSpPr>
        <p:spPr>
          <a:xfrm>
            <a:off x="8533209" y="2041327"/>
            <a:ext cx="182166" cy="132159"/>
          </a:xfrm>
          <a:prstGeom prst="rect">
            <a:avLst/>
          </a:prstGeom>
          <a:noFill/>
          <a:ln/>
        </p:spPr>
        <p:txBody>
          <a:bodyPr wrap="none" lIns="0" tIns="0" rIns="0" bIns="0" rtlCol="0" anchor="t">
            <a:spAutoFit/>
          </a:bodyPr>
          <a:lstStyle/>
          <a:p>
            <a:pPr marL="0" indent="0" algn="l">
              <a:lnSpc>
                <a:spcPts val="900"/>
              </a:lnSpc>
              <a:buNone/>
            </a:pPr>
            <a:r>
              <a:rPr lang="en-US" sz="727" dirty="0">
                <a:solidFill>
                  <a:srgbClr val="A8B2D1"/>
                </a:solidFill>
                <a:latin typeface="Roboto Mono" pitchFamily="34" charset="0"/>
                <a:ea typeface="Roboto Mono" pitchFamily="34" charset="-122"/>
                <a:cs typeface="Roboto Mono" pitchFamily="34" charset="-120"/>
              </a:rPr>
              <a:t>95%</a:t>
            </a:r>
            <a:endParaRPr lang="en-US" sz="727" dirty="0"/>
          </a:p>
        </p:txBody>
      </p:sp>
      <p:sp>
        <p:nvSpPr>
          <p:cNvPr id="19" name="Shape 14"/>
          <p:cNvSpPr/>
          <p:nvPr/>
        </p:nvSpPr>
        <p:spPr>
          <a:xfrm>
            <a:off x="4000500" y="2209205"/>
            <a:ext cx="4714875" cy="71438"/>
          </a:xfrm>
          <a:prstGeom prst="roundRect">
            <a:avLst/>
          </a:prstGeom>
          <a:solidFill>
            <a:srgbClr val="FFFFFF">
              <a:alpha val="10000"/>
            </a:srgbClr>
          </a:solidFill>
          <a:ln/>
        </p:spPr>
        <p:txBody>
          <a:bodyPr/>
          <a:lstStyle/>
          <a:p>
            <a:endParaRPr lang="pt-BR"/>
          </a:p>
        </p:txBody>
      </p:sp>
      <p:sp>
        <p:nvSpPr>
          <p:cNvPr id="20" name="Text 15"/>
          <p:cNvSpPr/>
          <p:nvPr/>
        </p:nvSpPr>
        <p:spPr>
          <a:xfrm>
            <a:off x="4000500" y="2387798"/>
            <a:ext cx="850106" cy="132159"/>
          </a:xfrm>
          <a:prstGeom prst="rect">
            <a:avLst/>
          </a:prstGeom>
          <a:noFill/>
          <a:ln/>
        </p:spPr>
        <p:txBody>
          <a:bodyPr wrap="none" lIns="0" tIns="0" rIns="0" bIns="0" rtlCol="0" anchor="t">
            <a:spAutoFit/>
          </a:bodyPr>
          <a:lstStyle/>
          <a:p>
            <a:pPr marL="0" indent="0" algn="l">
              <a:lnSpc>
                <a:spcPts val="900"/>
              </a:lnSpc>
              <a:buNone/>
            </a:pPr>
            <a:r>
              <a:rPr lang="en-US" sz="727" dirty="0">
                <a:solidFill>
                  <a:srgbClr val="A8B2D1"/>
                </a:solidFill>
                <a:latin typeface="Roboto Mono" pitchFamily="34" charset="0"/>
                <a:ea typeface="Roboto Mono" pitchFamily="34" charset="-122"/>
                <a:cs typeface="Roboto Mono" pitchFamily="34" charset="-120"/>
              </a:rPr>
              <a:t>Inglês Técnico</a:t>
            </a:r>
            <a:endParaRPr lang="en-US" sz="727" dirty="0"/>
          </a:p>
        </p:txBody>
      </p:sp>
      <p:sp>
        <p:nvSpPr>
          <p:cNvPr id="21" name="Text 16"/>
          <p:cNvSpPr/>
          <p:nvPr/>
        </p:nvSpPr>
        <p:spPr>
          <a:xfrm>
            <a:off x="8533209" y="2387798"/>
            <a:ext cx="182166" cy="132159"/>
          </a:xfrm>
          <a:prstGeom prst="rect">
            <a:avLst/>
          </a:prstGeom>
          <a:noFill/>
          <a:ln/>
        </p:spPr>
        <p:txBody>
          <a:bodyPr wrap="none" lIns="0" tIns="0" rIns="0" bIns="0" rtlCol="0" anchor="t">
            <a:spAutoFit/>
          </a:bodyPr>
          <a:lstStyle/>
          <a:p>
            <a:pPr marL="0" indent="0" algn="l">
              <a:lnSpc>
                <a:spcPts val="900"/>
              </a:lnSpc>
              <a:buNone/>
            </a:pPr>
            <a:r>
              <a:rPr lang="en-US" sz="727" dirty="0">
                <a:solidFill>
                  <a:srgbClr val="A8B2D1"/>
                </a:solidFill>
                <a:latin typeface="Roboto Mono" pitchFamily="34" charset="0"/>
                <a:ea typeface="Roboto Mono" pitchFamily="34" charset="-122"/>
                <a:cs typeface="Roboto Mono" pitchFamily="34" charset="-120"/>
              </a:rPr>
              <a:t>85%</a:t>
            </a:r>
            <a:endParaRPr lang="en-US" sz="727" dirty="0"/>
          </a:p>
        </p:txBody>
      </p:sp>
      <p:sp>
        <p:nvSpPr>
          <p:cNvPr id="22" name="Shape 17"/>
          <p:cNvSpPr/>
          <p:nvPr/>
        </p:nvSpPr>
        <p:spPr>
          <a:xfrm>
            <a:off x="4000500" y="2555677"/>
            <a:ext cx="4714875" cy="71438"/>
          </a:xfrm>
          <a:prstGeom prst="roundRect">
            <a:avLst/>
          </a:prstGeom>
          <a:solidFill>
            <a:srgbClr val="FFFFFF">
              <a:alpha val="10000"/>
            </a:srgbClr>
          </a:solidFill>
          <a:ln/>
        </p:spPr>
        <p:txBody>
          <a:bodyPr/>
          <a:lstStyle/>
          <a:p>
            <a:endParaRPr lang="pt-BR"/>
          </a:p>
        </p:txBody>
      </p:sp>
      <p:pic>
        <p:nvPicPr>
          <p:cNvPr id="23" name="Image 3" descr="preencoded.png"/>
          <p:cNvPicPr>
            <a:picLocks noChangeAspect="1"/>
          </p:cNvPicPr>
          <p:nvPr/>
        </p:nvPicPr>
        <p:blipFill>
          <a:blip r:embed="rId5"/>
          <a:stretch>
            <a:fillRect/>
          </a:stretch>
        </p:blipFill>
        <p:spPr>
          <a:xfrm>
            <a:off x="4000500" y="2962870"/>
            <a:ext cx="128588" cy="128588"/>
          </a:xfrm>
          <a:prstGeom prst="rect">
            <a:avLst/>
          </a:prstGeom>
        </p:spPr>
      </p:pic>
      <p:sp>
        <p:nvSpPr>
          <p:cNvPr id="24" name="Text 18"/>
          <p:cNvSpPr/>
          <p:nvPr/>
        </p:nvSpPr>
        <p:spPr>
          <a:xfrm>
            <a:off x="4200525" y="2948583"/>
            <a:ext cx="3543300" cy="157163"/>
          </a:xfrm>
          <a:prstGeom prst="rect">
            <a:avLst/>
          </a:prstGeom>
          <a:noFill/>
          <a:ln/>
        </p:spPr>
        <p:txBody>
          <a:bodyPr wrap="none" lIns="0" tIns="0" rIns="0" bIns="0" rtlCol="0" anchor="t">
            <a:spAutoFit/>
          </a:bodyPr>
          <a:lstStyle/>
          <a:p>
            <a:pPr marL="0" indent="0" algn="l">
              <a:lnSpc>
                <a:spcPts val="1200"/>
              </a:lnSpc>
              <a:buNone/>
            </a:pPr>
            <a:r>
              <a:rPr lang="en-US" sz="885" b="1" dirty="0">
                <a:solidFill>
                  <a:srgbClr val="E6F1FF"/>
                </a:solidFill>
                <a:latin typeface="Montserrat" pitchFamily="34" charset="0"/>
                <a:ea typeface="Montserrat" pitchFamily="34" charset="-122"/>
                <a:cs typeface="Montserrat" pitchFamily="34" charset="-120"/>
              </a:rPr>
              <a:t>COMPETÊNCIAS COMPORTAMENTAIS (SOFT SKILLS)</a:t>
            </a:r>
            <a:endParaRPr lang="en-US" sz="885" dirty="0"/>
          </a:p>
        </p:txBody>
      </p:sp>
      <p:sp>
        <p:nvSpPr>
          <p:cNvPr id="25" name="Text 19"/>
          <p:cNvSpPr/>
          <p:nvPr/>
        </p:nvSpPr>
        <p:spPr>
          <a:xfrm>
            <a:off x="4000500" y="3212902"/>
            <a:ext cx="1821656" cy="132159"/>
          </a:xfrm>
          <a:prstGeom prst="rect">
            <a:avLst/>
          </a:prstGeom>
          <a:noFill/>
          <a:ln/>
        </p:spPr>
        <p:txBody>
          <a:bodyPr wrap="none" lIns="0" tIns="0" rIns="0" bIns="0" rtlCol="0" anchor="t">
            <a:spAutoFit/>
          </a:bodyPr>
          <a:lstStyle/>
          <a:p>
            <a:pPr marL="0" indent="0" algn="l">
              <a:lnSpc>
                <a:spcPts val="900"/>
              </a:lnSpc>
              <a:buNone/>
            </a:pPr>
            <a:r>
              <a:rPr lang="en-US" sz="727" dirty="0">
                <a:solidFill>
                  <a:srgbClr val="A8B2D1"/>
                </a:solidFill>
                <a:latin typeface="Roboto Mono" pitchFamily="34" charset="0"/>
                <a:ea typeface="Roboto Mono" pitchFamily="34" charset="-122"/>
                <a:cs typeface="Roboto Mono" pitchFamily="34" charset="-120"/>
              </a:rPr>
              <a:t>Pensamento Crítico &amp; Analítico</a:t>
            </a:r>
            <a:endParaRPr lang="en-US" sz="727" dirty="0"/>
          </a:p>
        </p:txBody>
      </p:sp>
      <p:sp>
        <p:nvSpPr>
          <p:cNvPr id="26" name="Text 20"/>
          <p:cNvSpPr/>
          <p:nvPr/>
        </p:nvSpPr>
        <p:spPr>
          <a:xfrm>
            <a:off x="8472488" y="3212902"/>
            <a:ext cx="242888" cy="132159"/>
          </a:xfrm>
          <a:prstGeom prst="rect">
            <a:avLst/>
          </a:prstGeom>
          <a:noFill/>
          <a:ln/>
        </p:spPr>
        <p:txBody>
          <a:bodyPr wrap="none" lIns="0" tIns="0" rIns="0" bIns="0" rtlCol="0" anchor="t">
            <a:spAutoFit/>
          </a:bodyPr>
          <a:lstStyle/>
          <a:p>
            <a:pPr marL="0" indent="0" algn="l">
              <a:lnSpc>
                <a:spcPts val="900"/>
              </a:lnSpc>
              <a:buNone/>
            </a:pPr>
            <a:r>
              <a:rPr lang="en-US" sz="727" dirty="0">
                <a:solidFill>
                  <a:srgbClr val="A8B2D1"/>
                </a:solidFill>
                <a:latin typeface="Roboto Mono" pitchFamily="34" charset="0"/>
                <a:ea typeface="Roboto Mono" pitchFamily="34" charset="-122"/>
                <a:cs typeface="Roboto Mono" pitchFamily="34" charset="-120"/>
              </a:rPr>
              <a:t>100%</a:t>
            </a:r>
            <a:endParaRPr lang="en-US" sz="727" dirty="0"/>
          </a:p>
        </p:txBody>
      </p:sp>
      <p:sp>
        <p:nvSpPr>
          <p:cNvPr id="27" name="Shape 21"/>
          <p:cNvSpPr/>
          <p:nvPr/>
        </p:nvSpPr>
        <p:spPr>
          <a:xfrm>
            <a:off x="4000500" y="3380780"/>
            <a:ext cx="4714875" cy="71438"/>
          </a:xfrm>
          <a:prstGeom prst="roundRect">
            <a:avLst/>
          </a:prstGeom>
          <a:solidFill>
            <a:srgbClr val="FFFFFF">
              <a:alpha val="10000"/>
            </a:srgbClr>
          </a:solidFill>
          <a:ln/>
        </p:spPr>
        <p:txBody>
          <a:bodyPr/>
          <a:lstStyle/>
          <a:p>
            <a:endParaRPr lang="pt-BR"/>
          </a:p>
        </p:txBody>
      </p:sp>
      <p:sp>
        <p:nvSpPr>
          <p:cNvPr id="28" name="Text 22"/>
          <p:cNvSpPr/>
          <p:nvPr/>
        </p:nvSpPr>
        <p:spPr>
          <a:xfrm>
            <a:off x="4000500" y="3559373"/>
            <a:ext cx="2307431" cy="132159"/>
          </a:xfrm>
          <a:prstGeom prst="rect">
            <a:avLst/>
          </a:prstGeom>
          <a:noFill/>
          <a:ln/>
        </p:spPr>
        <p:txBody>
          <a:bodyPr wrap="none" lIns="0" tIns="0" rIns="0" bIns="0" rtlCol="0" anchor="t">
            <a:spAutoFit/>
          </a:bodyPr>
          <a:lstStyle/>
          <a:p>
            <a:pPr marL="0" indent="0" algn="l">
              <a:lnSpc>
                <a:spcPts val="900"/>
              </a:lnSpc>
              <a:buNone/>
            </a:pPr>
            <a:r>
              <a:rPr lang="en-US" sz="727" dirty="0">
                <a:solidFill>
                  <a:srgbClr val="A8B2D1"/>
                </a:solidFill>
                <a:latin typeface="Roboto Mono" pitchFamily="34" charset="0"/>
                <a:ea typeface="Roboto Mono" pitchFamily="34" charset="-122"/>
                <a:cs typeface="Roboto Mono" pitchFamily="34" charset="-120"/>
              </a:rPr>
              <a:t>Criatividade na Resolução de Problemas</a:t>
            </a:r>
            <a:endParaRPr lang="en-US" sz="727" dirty="0"/>
          </a:p>
        </p:txBody>
      </p:sp>
      <p:sp>
        <p:nvSpPr>
          <p:cNvPr id="29" name="Text 23"/>
          <p:cNvSpPr/>
          <p:nvPr/>
        </p:nvSpPr>
        <p:spPr>
          <a:xfrm>
            <a:off x="8533209" y="3559373"/>
            <a:ext cx="182166" cy="132159"/>
          </a:xfrm>
          <a:prstGeom prst="rect">
            <a:avLst/>
          </a:prstGeom>
          <a:noFill/>
          <a:ln/>
        </p:spPr>
        <p:txBody>
          <a:bodyPr wrap="none" lIns="0" tIns="0" rIns="0" bIns="0" rtlCol="0" anchor="t">
            <a:spAutoFit/>
          </a:bodyPr>
          <a:lstStyle/>
          <a:p>
            <a:pPr marL="0" indent="0" algn="l">
              <a:lnSpc>
                <a:spcPts val="900"/>
              </a:lnSpc>
              <a:buNone/>
            </a:pPr>
            <a:r>
              <a:rPr lang="en-US" sz="727" dirty="0">
                <a:solidFill>
                  <a:srgbClr val="A8B2D1"/>
                </a:solidFill>
                <a:latin typeface="Roboto Mono" pitchFamily="34" charset="0"/>
                <a:ea typeface="Roboto Mono" pitchFamily="34" charset="-122"/>
                <a:cs typeface="Roboto Mono" pitchFamily="34" charset="-120"/>
              </a:rPr>
              <a:t>90%</a:t>
            </a:r>
            <a:endParaRPr lang="en-US" sz="727" dirty="0"/>
          </a:p>
        </p:txBody>
      </p:sp>
      <p:sp>
        <p:nvSpPr>
          <p:cNvPr id="30" name="Shape 24"/>
          <p:cNvSpPr/>
          <p:nvPr/>
        </p:nvSpPr>
        <p:spPr>
          <a:xfrm>
            <a:off x="4000500" y="3727252"/>
            <a:ext cx="4714875" cy="71438"/>
          </a:xfrm>
          <a:prstGeom prst="roundRect">
            <a:avLst/>
          </a:prstGeom>
          <a:solidFill>
            <a:srgbClr val="FFFFFF">
              <a:alpha val="10000"/>
            </a:srgbClr>
          </a:solidFill>
          <a:ln/>
        </p:spPr>
        <p:txBody>
          <a:bodyPr/>
          <a:lstStyle/>
          <a:p>
            <a:endParaRPr lang="pt-BR"/>
          </a:p>
        </p:txBody>
      </p:sp>
      <p:sp>
        <p:nvSpPr>
          <p:cNvPr id="31" name="Shape 25"/>
          <p:cNvSpPr/>
          <p:nvPr/>
        </p:nvSpPr>
        <p:spPr>
          <a:xfrm>
            <a:off x="428625" y="4334470"/>
            <a:ext cx="8286750" cy="389334"/>
          </a:xfrm>
          <a:prstGeom prst="rect">
            <a:avLst/>
          </a:prstGeom>
          <a:solidFill>
            <a:srgbClr val="FFFFFF">
              <a:alpha val="5000"/>
            </a:srgbClr>
          </a:solidFill>
          <a:ln/>
        </p:spPr>
        <p:txBody>
          <a:bodyPr/>
          <a:lstStyle/>
          <a:p>
            <a:endParaRPr lang="pt-BR"/>
          </a:p>
        </p:txBody>
      </p:sp>
      <p:pic>
        <p:nvPicPr>
          <p:cNvPr id="32" name="Image 4" descr="preencoded.png"/>
          <p:cNvPicPr>
            <a:picLocks noChangeAspect="1"/>
          </p:cNvPicPr>
          <p:nvPr/>
        </p:nvPicPr>
        <p:blipFill>
          <a:blip r:embed="rId6"/>
          <a:stretch>
            <a:fillRect/>
          </a:stretch>
        </p:blipFill>
        <p:spPr>
          <a:xfrm>
            <a:off x="2309217" y="4466630"/>
            <a:ext cx="128588" cy="128588"/>
          </a:xfrm>
          <a:prstGeom prst="rect">
            <a:avLst/>
          </a:prstGeom>
        </p:spPr>
      </p:pic>
      <p:sp>
        <p:nvSpPr>
          <p:cNvPr id="33" name="Text 26"/>
          <p:cNvSpPr/>
          <p:nvPr/>
        </p:nvSpPr>
        <p:spPr>
          <a:xfrm>
            <a:off x="2509242" y="4441627"/>
            <a:ext cx="1137642" cy="175022"/>
          </a:xfrm>
          <a:prstGeom prst="rect">
            <a:avLst/>
          </a:prstGeom>
          <a:noFill/>
          <a:ln/>
        </p:spPr>
        <p:txBody>
          <a:bodyPr wrap="none" lIns="0" tIns="0" rIns="0" bIns="0" rtlCol="0" anchor="t">
            <a:spAutoFit/>
          </a:bodyPr>
          <a:lstStyle/>
          <a:p>
            <a:pPr marL="0" indent="0" algn="ctr">
              <a:lnSpc>
                <a:spcPts val="1200"/>
              </a:lnSpc>
              <a:buNone/>
            </a:pPr>
            <a:r>
              <a:rPr lang="en-US" sz="942" dirty="0">
                <a:solidFill>
                  <a:srgbClr val="E6F1FF"/>
                </a:solidFill>
                <a:latin typeface="Open Sans" pitchFamily="34" charset="0"/>
                <a:ea typeface="Open Sans" pitchFamily="34" charset="-122"/>
                <a:cs typeface="Open Sans" pitchFamily="34" charset="-120"/>
              </a:rPr>
              <a:t>Não é sobre saber</a:t>
            </a:r>
            <a:endParaRPr lang="en-US" sz="942" dirty="0"/>
          </a:p>
        </p:txBody>
      </p:sp>
      <p:sp>
        <p:nvSpPr>
          <p:cNvPr id="34" name="Text 27"/>
          <p:cNvSpPr/>
          <p:nvPr/>
        </p:nvSpPr>
        <p:spPr>
          <a:xfrm>
            <a:off x="3646884" y="4441627"/>
            <a:ext cx="692944" cy="175022"/>
          </a:xfrm>
          <a:prstGeom prst="rect">
            <a:avLst/>
          </a:prstGeom>
          <a:noFill/>
          <a:ln/>
        </p:spPr>
        <p:txBody>
          <a:bodyPr wrap="none" lIns="0" tIns="0" rIns="0" bIns="0" rtlCol="0" anchor="t">
            <a:spAutoFit/>
          </a:bodyPr>
          <a:lstStyle/>
          <a:p>
            <a:pPr marL="0" indent="0" algn="ctr">
              <a:lnSpc>
                <a:spcPts val="1200"/>
              </a:lnSpc>
              <a:buNone/>
            </a:pPr>
            <a:r>
              <a:rPr lang="en-US" sz="885" b="1" dirty="0">
                <a:solidFill>
                  <a:srgbClr val="E6F1FF"/>
                </a:solidFill>
                <a:latin typeface="Open Sans" pitchFamily="34" charset="0"/>
                <a:ea typeface="Open Sans" pitchFamily="34" charset="-122"/>
                <a:cs typeface="Open Sans" pitchFamily="34" charset="-120"/>
              </a:rPr>
              <a:t>programar</a:t>
            </a:r>
            <a:endParaRPr lang="en-US" sz="885" dirty="0"/>
          </a:p>
        </p:txBody>
      </p:sp>
      <p:sp>
        <p:nvSpPr>
          <p:cNvPr id="35" name="Text 28"/>
          <p:cNvSpPr/>
          <p:nvPr/>
        </p:nvSpPr>
        <p:spPr>
          <a:xfrm>
            <a:off x="4339828" y="4441627"/>
            <a:ext cx="1382316" cy="175022"/>
          </a:xfrm>
          <a:prstGeom prst="rect">
            <a:avLst/>
          </a:prstGeom>
          <a:noFill/>
          <a:ln/>
        </p:spPr>
        <p:txBody>
          <a:bodyPr wrap="none" lIns="0" tIns="0" rIns="0" bIns="0" rtlCol="0" anchor="t">
            <a:spAutoFit/>
          </a:bodyPr>
          <a:lstStyle/>
          <a:p>
            <a:pPr marL="0" indent="0" algn="ctr">
              <a:lnSpc>
                <a:spcPts val="1200"/>
              </a:lnSpc>
              <a:buNone/>
            </a:pPr>
            <a:r>
              <a:rPr lang="en-US" sz="942" dirty="0">
                <a:solidFill>
                  <a:srgbClr val="E6F1FF"/>
                </a:solidFill>
                <a:latin typeface="Open Sans" pitchFamily="34" charset="0"/>
                <a:ea typeface="Open Sans" pitchFamily="34" charset="-122"/>
                <a:cs typeface="Open Sans" pitchFamily="34" charset="-120"/>
              </a:rPr>
              <a:t>(código), é sobre saber</a:t>
            </a:r>
            <a:endParaRPr lang="en-US" sz="942" dirty="0"/>
          </a:p>
        </p:txBody>
      </p:sp>
      <p:sp>
        <p:nvSpPr>
          <p:cNvPr id="36" name="Text 29"/>
          <p:cNvSpPr/>
          <p:nvPr/>
        </p:nvSpPr>
        <p:spPr>
          <a:xfrm>
            <a:off x="5722144" y="4441627"/>
            <a:ext cx="650081" cy="175022"/>
          </a:xfrm>
          <a:prstGeom prst="rect">
            <a:avLst/>
          </a:prstGeom>
          <a:noFill/>
          <a:ln/>
        </p:spPr>
        <p:txBody>
          <a:bodyPr wrap="none" lIns="0" tIns="0" rIns="0" bIns="0" rtlCol="0" anchor="t">
            <a:spAutoFit/>
          </a:bodyPr>
          <a:lstStyle/>
          <a:p>
            <a:pPr marL="0" indent="0" algn="ctr">
              <a:lnSpc>
                <a:spcPts val="1200"/>
              </a:lnSpc>
              <a:buNone/>
            </a:pPr>
            <a:r>
              <a:rPr lang="en-US" sz="885" b="1" dirty="0">
                <a:solidFill>
                  <a:srgbClr val="E6F1FF"/>
                </a:solidFill>
                <a:latin typeface="Open Sans" pitchFamily="34" charset="0"/>
                <a:ea typeface="Open Sans" pitchFamily="34" charset="-122"/>
                <a:cs typeface="Open Sans" pitchFamily="34" charset="-120"/>
              </a:rPr>
              <a:t>perguntar</a:t>
            </a:r>
            <a:endParaRPr lang="en-US" sz="885" dirty="0"/>
          </a:p>
        </p:txBody>
      </p:sp>
      <p:sp>
        <p:nvSpPr>
          <p:cNvPr id="37" name="Text 30"/>
          <p:cNvSpPr/>
          <p:nvPr/>
        </p:nvSpPr>
        <p:spPr>
          <a:xfrm>
            <a:off x="6372225" y="4441627"/>
            <a:ext cx="462558" cy="175022"/>
          </a:xfrm>
          <a:prstGeom prst="rect">
            <a:avLst/>
          </a:prstGeom>
          <a:noFill/>
          <a:ln/>
        </p:spPr>
        <p:txBody>
          <a:bodyPr wrap="none" lIns="0" tIns="0" rIns="0" bIns="0" rtlCol="0" anchor="t">
            <a:spAutoFit/>
          </a:bodyPr>
          <a:lstStyle/>
          <a:p>
            <a:pPr marL="0" indent="0" algn="ctr">
              <a:lnSpc>
                <a:spcPts val="1200"/>
              </a:lnSpc>
              <a:buNone/>
            </a:pPr>
            <a:r>
              <a:rPr lang="en-US" sz="942" dirty="0">
                <a:solidFill>
                  <a:srgbClr val="E6F1FF"/>
                </a:solidFill>
                <a:latin typeface="Open Sans" pitchFamily="34" charset="0"/>
                <a:ea typeface="Open Sans" pitchFamily="34" charset="-122"/>
                <a:cs typeface="Open Sans" pitchFamily="34" charset="-120"/>
              </a:rPr>
              <a:t>(lógica).</a:t>
            </a:r>
            <a:endParaRPr lang="en-US" sz="942"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name="Slide 93">
    <p:spTree>
      <p:nvGrpSpPr>
        <p:cNvPr id="1" name=""/>
        <p:cNvGrpSpPr/>
        <p:nvPr/>
      </p:nvGrpSpPr>
      <p:grpSpPr>
        <a:xfrm>
          <a:off x="0" y="0"/>
          <a:ext cx="0" cy="0"/>
          <a:chOff x="0" y="0"/>
          <a:chExt cx="0" cy="0"/>
        </a:xfrm>
      </p:grpSpPr>
      <p:sp>
        <p:nvSpPr>
          <p:cNvPr id="3" name="Shape 0"/>
          <p:cNvSpPr/>
          <p:nvPr/>
        </p:nvSpPr>
        <p:spPr>
          <a:xfrm>
            <a:off x="428625" y="428625"/>
            <a:ext cx="8286750" cy="716161"/>
          </a:xfrm>
          <a:prstGeom prst="rect">
            <a:avLst/>
          </a:prstGeom>
          <a:solidFill>
            <a:srgbClr val="000000">
              <a:alpha val="0"/>
            </a:srgbClr>
          </a:solidFill>
          <a:ln/>
        </p:spPr>
        <p:txBody>
          <a:bodyPr/>
          <a:lstStyle/>
          <a:p>
            <a:endParaRPr lang="pt-BR"/>
          </a:p>
        </p:txBody>
      </p:sp>
      <p:sp>
        <p:nvSpPr>
          <p:cNvPr id="4" name="Shape 1"/>
          <p:cNvSpPr/>
          <p:nvPr/>
        </p:nvSpPr>
        <p:spPr>
          <a:xfrm>
            <a:off x="428625" y="428625"/>
            <a:ext cx="28575" cy="716161"/>
          </a:xfrm>
          <a:prstGeom prst="rect">
            <a:avLst/>
          </a:prstGeom>
          <a:solidFill>
            <a:srgbClr val="FFCE56"/>
          </a:solidFill>
          <a:ln/>
        </p:spPr>
        <p:txBody>
          <a:bodyPr/>
          <a:lstStyle/>
          <a:p>
            <a:endParaRPr lang="pt-BR"/>
          </a:p>
        </p:txBody>
      </p:sp>
      <p:sp>
        <p:nvSpPr>
          <p:cNvPr id="5" name="Text 2"/>
          <p:cNvSpPr/>
          <p:nvPr/>
        </p:nvSpPr>
        <p:spPr>
          <a:xfrm>
            <a:off x="571500" y="428625"/>
            <a:ext cx="8143875" cy="417909"/>
          </a:xfrm>
          <a:prstGeom prst="rect">
            <a:avLst/>
          </a:prstGeom>
          <a:noFill/>
          <a:ln/>
        </p:spPr>
        <p:txBody>
          <a:bodyPr wrap="none" lIns="0" tIns="0" rIns="0" bIns="0" rtlCol="0" anchor="t">
            <a:spAutoFit/>
          </a:bodyPr>
          <a:lstStyle/>
          <a:p>
            <a:pPr marL="0" indent="0" algn="l">
              <a:lnSpc>
                <a:spcPts val="3200"/>
              </a:lnSpc>
              <a:buNone/>
            </a:pPr>
            <a:r>
              <a:rPr lang="en-US" sz="2436" b="1" dirty="0">
                <a:solidFill>
                  <a:srgbClr val="E6F1FF"/>
                </a:solidFill>
                <a:latin typeface="Montserrat" pitchFamily="34" charset="0"/>
                <a:ea typeface="Montserrat" pitchFamily="34" charset="-122"/>
                <a:cs typeface="Montserrat" pitchFamily="34" charset="-120"/>
              </a:rPr>
              <a:t>DINÂMICA FINAL: TRIBUNAL DA IA</a:t>
            </a:r>
            <a:endParaRPr lang="en-US" sz="2436" dirty="0"/>
          </a:p>
        </p:txBody>
      </p:sp>
      <p:sp>
        <p:nvSpPr>
          <p:cNvPr id="6" name="Text 3"/>
          <p:cNvSpPr/>
          <p:nvPr/>
        </p:nvSpPr>
        <p:spPr>
          <a:xfrm>
            <a:off x="571500" y="917972"/>
            <a:ext cx="8143875" cy="226814"/>
          </a:xfrm>
          <a:prstGeom prst="rect">
            <a:avLst/>
          </a:prstGeom>
          <a:noFill/>
          <a:ln/>
        </p:spPr>
        <p:txBody>
          <a:bodyPr wrap="none" lIns="0" tIns="0" rIns="0" bIns="0" rtlCol="0" anchor="t">
            <a:spAutoFit/>
          </a:bodyPr>
          <a:lstStyle/>
          <a:p>
            <a:pPr marL="0" indent="0" algn="l">
              <a:lnSpc>
                <a:spcPts val="1600"/>
              </a:lnSpc>
              <a:buNone/>
            </a:pPr>
            <a:r>
              <a:rPr lang="en-US" sz="1269" dirty="0">
                <a:solidFill>
                  <a:srgbClr val="FFCE56"/>
                </a:solidFill>
                <a:latin typeface="Roboto Mono" pitchFamily="34" charset="0"/>
                <a:ea typeface="Roboto Mono" pitchFamily="34" charset="-122"/>
                <a:cs typeface="Roboto Mono" pitchFamily="34" charset="-120"/>
              </a:rPr>
              <a:t>Julgamento Simulado</a:t>
            </a:r>
            <a:endParaRPr lang="en-US" sz="1269" dirty="0"/>
          </a:p>
        </p:txBody>
      </p:sp>
      <p:sp>
        <p:nvSpPr>
          <p:cNvPr id="7" name="Shape 4"/>
          <p:cNvSpPr/>
          <p:nvPr/>
        </p:nvSpPr>
        <p:spPr>
          <a:xfrm>
            <a:off x="428625" y="1359098"/>
            <a:ext cx="8286750" cy="650081"/>
          </a:xfrm>
          <a:prstGeom prst="rect">
            <a:avLst/>
          </a:prstGeom>
          <a:solidFill>
            <a:srgbClr val="FFFFFF">
              <a:alpha val="5000"/>
            </a:srgbClr>
          </a:solidFill>
          <a:ln w="9144">
            <a:solidFill>
              <a:srgbClr val="FFFFFF">
                <a:alpha val="10000"/>
              </a:srgbClr>
            </a:solidFill>
            <a:prstDash val="solid"/>
          </a:ln>
        </p:spPr>
        <p:txBody>
          <a:bodyPr/>
          <a:lstStyle/>
          <a:p>
            <a:endParaRPr lang="pt-BR"/>
          </a:p>
        </p:txBody>
      </p:sp>
      <p:pic>
        <p:nvPicPr>
          <p:cNvPr id="8" name="Image 1" descr="preencoded.png"/>
          <p:cNvPicPr>
            <a:picLocks noChangeAspect="1"/>
          </p:cNvPicPr>
          <p:nvPr/>
        </p:nvPicPr>
        <p:blipFill>
          <a:blip r:embed="rId3"/>
          <a:stretch>
            <a:fillRect/>
          </a:stretch>
        </p:blipFill>
        <p:spPr>
          <a:xfrm>
            <a:off x="715268" y="1526977"/>
            <a:ext cx="96441" cy="128588"/>
          </a:xfrm>
          <a:prstGeom prst="rect">
            <a:avLst/>
          </a:prstGeom>
        </p:spPr>
      </p:pic>
      <p:sp>
        <p:nvSpPr>
          <p:cNvPr id="9" name="Text 5"/>
          <p:cNvSpPr/>
          <p:nvPr/>
        </p:nvSpPr>
        <p:spPr>
          <a:xfrm>
            <a:off x="917079" y="1501973"/>
            <a:ext cx="517922" cy="175022"/>
          </a:xfrm>
          <a:prstGeom prst="rect">
            <a:avLst/>
          </a:prstGeom>
          <a:noFill/>
          <a:ln/>
        </p:spPr>
        <p:txBody>
          <a:bodyPr wrap="none" lIns="0" tIns="0" rIns="0" bIns="0" rtlCol="0" anchor="t">
            <a:spAutoFit/>
          </a:bodyPr>
          <a:lstStyle/>
          <a:p>
            <a:pPr marL="0" indent="0" algn="ctr">
              <a:lnSpc>
                <a:spcPts val="1200"/>
              </a:lnSpc>
              <a:buNone/>
            </a:pPr>
            <a:r>
              <a:rPr lang="en-US" sz="885" b="1" dirty="0">
                <a:solidFill>
                  <a:srgbClr val="E6F1FF"/>
                </a:solidFill>
                <a:latin typeface="Open Sans" pitchFamily="34" charset="0"/>
                <a:ea typeface="Open Sans" pitchFamily="34" charset="-122"/>
                <a:cs typeface="Open Sans" pitchFamily="34" charset="-120"/>
              </a:rPr>
              <a:t>O CASO:</a:t>
            </a:r>
            <a:endParaRPr lang="en-US" sz="885" dirty="0"/>
          </a:p>
        </p:txBody>
      </p:sp>
      <p:sp>
        <p:nvSpPr>
          <p:cNvPr id="10" name="Text 6"/>
          <p:cNvSpPr/>
          <p:nvPr/>
        </p:nvSpPr>
        <p:spPr>
          <a:xfrm>
            <a:off x="1435001" y="1501973"/>
            <a:ext cx="6993731" cy="175022"/>
          </a:xfrm>
          <a:prstGeom prst="rect">
            <a:avLst/>
          </a:prstGeom>
          <a:noFill/>
          <a:ln/>
        </p:spPr>
        <p:txBody>
          <a:bodyPr wrap="none" lIns="0" tIns="0" rIns="0" bIns="0" rtlCol="0" anchor="t">
            <a:spAutoFit/>
          </a:bodyPr>
          <a:lstStyle/>
          <a:p>
            <a:pPr marL="0" indent="0" algn="ctr">
              <a:lnSpc>
                <a:spcPts val="1200"/>
              </a:lnSpc>
              <a:buNone/>
            </a:pPr>
            <a:r>
              <a:rPr lang="en-US" sz="942" dirty="0">
                <a:solidFill>
                  <a:srgbClr val="E6F1FF"/>
                </a:solidFill>
                <a:latin typeface="Open Sans" pitchFamily="34" charset="0"/>
                <a:ea typeface="Open Sans" pitchFamily="34" charset="-122"/>
                <a:cs typeface="Open Sans" pitchFamily="34" charset="-120"/>
              </a:rPr>
              <a:t>Um grande escritório demitiu 50% dos advogados juniores e os substituiu por uma IA Generativa para redação de peças</a:t>
            </a:r>
            <a:endParaRPr lang="en-US" sz="942" dirty="0"/>
          </a:p>
        </p:txBody>
      </p:sp>
      <p:sp>
        <p:nvSpPr>
          <p:cNvPr id="11" name="Text 7"/>
          <p:cNvSpPr/>
          <p:nvPr/>
        </p:nvSpPr>
        <p:spPr>
          <a:xfrm>
            <a:off x="4336256" y="1676995"/>
            <a:ext cx="471488" cy="175022"/>
          </a:xfrm>
          <a:prstGeom prst="rect">
            <a:avLst/>
          </a:prstGeom>
          <a:noFill/>
          <a:ln/>
        </p:spPr>
        <p:txBody>
          <a:bodyPr wrap="none" lIns="0" tIns="0" rIns="0" bIns="0" rtlCol="0" anchor="t">
            <a:spAutoFit/>
          </a:bodyPr>
          <a:lstStyle/>
          <a:p>
            <a:pPr marL="0" indent="0" algn="ctr">
              <a:lnSpc>
                <a:spcPts val="1200"/>
              </a:lnSpc>
              <a:buNone/>
            </a:pPr>
            <a:r>
              <a:rPr lang="en-US" sz="942" dirty="0">
                <a:solidFill>
                  <a:srgbClr val="E6F1FF"/>
                </a:solidFill>
                <a:latin typeface="Open Sans" pitchFamily="34" charset="0"/>
                <a:ea typeface="Open Sans" pitchFamily="34" charset="-122"/>
                <a:cs typeface="Open Sans" pitchFamily="34" charset="-120"/>
              </a:rPr>
              <a:t>simples.</a:t>
            </a:r>
            <a:endParaRPr lang="en-US" sz="942" dirty="0"/>
          </a:p>
        </p:txBody>
      </p:sp>
      <p:sp>
        <p:nvSpPr>
          <p:cNvPr id="12" name="Shape 8"/>
          <p:cNvSpPr/>
          <p:nvPr/>
        </p:nvSpPr>
        <p:spPr>
          <a:xfrm>
            <a:off x="428625" y="2209205"/>
            <a:ext cx="4000500" cy="1902023"/>
          </a:xfrm>
          <a:prstGeom prst="rect">
            <a:avLst/>
          </a:prstGeom>
          <a:solidFill>
            <a:srgbClr val="FF6384">
              <a:alpha val="10000"/>
            </a:srgbClr>
          </a:solidFill>
          <a:ln w="9144">
            <a:solidFill>
              <a:srgbClr val="FF6384"/>
            </a:solidFill>
            <a:prstDash val="solid"/>
          </a:ln>
        </p:spPr>
        <p:txBody>
          <a:bodyPr/>
          <a:lstStyle/>
          <a:p>
            <a:endParaRPr lang="pt-BR"/>
          </a:p>
        </p:txBody>
      </p:sp>
      <p:pic>
        <p:nvPicPr>
          <p:cNvPr id="13" name="Image 2" descr="preencoded.png"/>
          <p:cNvPicPr>
            <a:picLocks noChangeAspect="1"/>
          </p:cNvPicPr>
          <p:nvPr/>
        </p:nvPicPr>
        <p:blipFill>
          <a:blip r:embed="rId4"/>
          <a:stretch>
            <a:fillRect/>
          </a:stretch>
        </p:blipFill>
        <p:spPr>
          <a:xfrm>
            <a:off x="1769864" y="2442270"/>
            <a:ext cx="171450" cy="171450"/>
          </a:xfrm>
          <a:prstGeom prst="rect">
            <a:avLst/>
          </a:prstGeom>
        </p:spPr>
      </p:pic>
      <p:sp>
        <p:nvSpPr>
          <p:cNvPr id="14" name="Text 9"/>
          <p:cNvSpPr/>
          <p:nvPr/>
        </p:nvSpPr>
        <p:spPr>
          <a:xfrm>
            <a:off x="2048470" y="2423517"/>
            <a:ext cx="1032272" cy="208955"/>
          </a:xfrm>
          <a:prstGeom prst="rect">
            <a:avLst/>
          </a:prstGeom>
          <a:noFill/>
          <a:ln/>
        </p:spPr>
        <p:txBody>
          <a:bodyPr wrap="none" lIns="0" tIns="0" rIns="0" bIns="0" rtlCol="0" anchor="t">
            <a:spAutoFit/>
          </a:bodyPr>
          <a:lstStyle/>
          <a:p>
            <a:pPr marL="0" indent="0" algn="l">
              <a:lnSpc>
                <a:spcPts val="1600"/>
              </a:lnSpc>
              <a:buNone/>
            </a:pPr>
            <a:r>
              <a:rPr lang="en-US" sz="1193" b="1" dirty="0">
                <a:solidFill>
                  <a:srgbClr val="FF6384"/>
                </a:solidFill>
                <a:latin typeface="Montserrat" pitchFamily="34" charset="0"/>
                <a:ea typeface="Montserrat" pitchFamily="34" charset="-122"/>
                <a:cs typeface="Montserrat" pitchFamily="34" charset="-120"/>
              </a:rPr>
              <a:t>ACUSAÇÃO</a:t>
            </a:r>
            <a:endParaRPr lang="en-US" sz="1193" dirty="0"/>
          </a:p>
        </p:txBody>
      </p:sp>
      <p:pic>
        <p:nvPicPr>
          <p:cNvPr id="15" name="Image 3" descr="preencoded.png"/>
          <p:cNvPicPr>
            <a:picLocks noChangeAspect="1"/>
          </p:cNvPicPr>
          <p:nvPr/>
        </p:nvPicPr>
        <p:blipFill>
          <a:blip r:embed="rId5"/>
          <a:stretch>
            <a:fillRect/>
          </a:stretch>
        </p:blipFill>
        <p:spPr>
          <a:xfrm>
            <a:off x="642938" y="2803029"/>
            <a:ext cx="100013" cy="100013"/>
          </a:xfrm>
          <a:prstGeom prst="rect">
            <a:avLst/>
          </a:prstGeom>
        </p:spPr>
      </p:pic>
      <p:sp>
        <p:nvSpPr>
          <p:cNvPr id="16" name="Text 10"/>
          <p:cNvSpPr/>
          <p:nvPr/>
        </p:nvSpPr>
        <p:spPr>
          <a:xfrm>
            <a:off x="814388" y="2775347"/>
            <a:ext cx="1382316" cy="155377"/>
          </a:xfrm>
          <a:prstGeom prst="rect">
            <a:avLst/>
          </a:prstGeom>
          <a:noFill/>
          <a:ln/>
        </p:spPr>
        <p:txBody>
          <a:bodyPr wrap="none" lIns="0" tIns="0" rIns="0" bIns="0" rtlCol="0" anchor="t">
            <a:spAutoFit/>
          </a:bodyPr>
          <a:lstStyle/>
          <a:p>
            <a:pPr marL="0" indent="0" algn="l">
              <a:lnSpc>
                <a:spcPts val="1100"/>
              </a:lnSpc>
              <a:buNone/>
            </a:pPr>
            <a:r>
              <a:rPr lang="en-US" sz="834" dirty="0">
                <a:solidFill>
                  <a:srgbClr val="E6F1FF"/>
                </a:solidFill>
                <a:latin typeface="Open Sans" pitchFamily="34" charset="0"/>
                <a:ea typeface="Open Sans" pitchFamily="34" charset="-122"/>
                <a:cs typeface="Open Sans" pitchFamily="34" charset="-120"/>
              </a:rPr>
              <a:t>Desumanização do Direito.</a:t>
            </a:r>
            <a:endParaRPr lang="en-US" sz="834" dirty="0"/>
          </a:p>
        </p:txBody>
      </p:sp>
      <p:pic>
        <p:nvPicPr>
          <p:cNvPr id="17" name="Image 4" descr="preencoded.png"/>
          <p:cNvPicPr>
            <a:picLocks noChangeAspect="1"/>
          </p:cNvPicPr>
          <p:nvPr/>
        </p:nvPicPr>
        <p:blipFill>
          <a:blip r:embed="rId6"/>
          <a:stretch>
            <a:fillRect/>
          </a:stretch>
        </p:blipFill>
        <p:spPr>
          <a:xfrm>
            <a:off x="642938" y="3065562"/>
            <a:ext cx="100013" cy="100013"/>
          </a:xfrm>
          <a:prstGeom prst="rect">
            <a:avLst/>
          </a:prstGeom>
        </p:spPr>
      </p:pic>
      <p:sp>
        <p:nvSpPr>
          <p:cNvPr id="18" name="Text 11"/>
          <p:cNvSpPr/>
          <p:nvPr/>
        </p:nvSpPr>
        <p:spPr>
          <a:xfrm>
            <a:off x="814388" y="3037880"/>
            <a:ext cx="1639491" cy="155377"/>
          </a:xfrm>
          <a:prstGeom prst="rect">
            <a:avLst/>
          </a:prstGeom>
          <a:noFill/>
          <a:ln/>
        </p:spPr>
        <p:txBody>
          <a:bodyPr wrap="none" lIns="0" tIns="0" rIns="0" bIns="0" rtlCol="0" anchor="t">
            <a:spAutoFit/>
          </a:bodyPr>
          <a:lstStyle/>
          <a:p>
            <a:pPr marL="0" indent="0" algn="l">
              <a:lnSpc>
                <a:spcPts val="1100"/>
              </a:lnSpc>
              <a:buNone/>
            </a:pPr>
            <a:r>
              <a:rPr lang="en-US" sz="834" dirty="0">
                <a:solidFill>
                  <a:srgbClr val="E6F1FF"/>
                </a:solidFill>
                <a:latin typeface="Open Sans" pitchFamily="34" charset="0"/>
                <a:ea typeface="Open Sans" pitchFamily="34" charset="-122"/>
                <a:cs typeface="Open Sans" pitchFamily="34" charset="-120"/>
              </a:rPr>
              <a:t>Risco de alucinações em massa.</a:t>
            </a:r>
            <a:endParaRPr lang="en-US" sz="834" dirty="0"/>
          </a:p>
        </p:txBody>
      </p:sp>
      <p:pic>
        <p:nvPicPr>
          <p:cNvPr id="19" name="Image 5" descr="preencoded.png"/>
          <p:cNvPicPr>
            <a:picLocks noChangeAspect="1"/>
          </p:cNvPicPr>
          <p:nvPr/>
        </p:nvPicPr>
        <p:blipFill>
          <a:blip r:embed="rId7"/>
          <a:stretch>
            <a:fillRect/>
          </a:stretch>
        </p:blipFill>
        <p:spPr>
          <a:xfrm>
            <a:off x="642938" y="3328095"/>
            <a:ext cx="100013" cy="100013"/>
          </a:xfrm>
          <a:prstGeom prst="rect">
            <a:avLst/>
          </a:prstGeom>
        </p:spPr>
      </p:pic>
      <p:sp>
        <p:nvSpPr>
          <p:cNvPr id="20" name="Text 12"/>
          <p:cNvSpPr/>
          <p:nvPr/>
        </p:nvSpPr>
        <p:spPr>
          <a:xfrm>
            <a:off x="814388" y="3300413"/>
            <a:ext cx="1284089" cy="155377"/>
          </a:xfrm>
          <a:prstGeom prst="rect">
            <a:avLst/>
          </a:prstGeom>
          <a:noFill/>
          <a:ln/>
        </p:spPr>
        <p:txBody>
          <a:bodyPr wrap="none" lIns="0" tIns="0" rIns="0" bIns="0" rtlCol="0" anchor="t">
            <a:spAutoFit/>
          </a:bodyPr>
          <a:lstStyle/>
          <a:p>
            <a:pPr marL="0" indent="0" algn="l">
              <a:lnSpc>
                <a:spcPts val="1100"/>
              </a:lnSpc>
              <a:buNone/>
            </a:pPr>
            <a:r>
              <a:rPr lang="en-US" sz="834" dirty="0">
                <a:solidFill>
                  <a:srgbClr val="E6F1FF"/>
                </a:solidFill>
                <a:latin typeface="Open Sans" pitchFamily="34" charset="0"/>
                <a:ea typeface="Open Sans" pitchFamily="34" charset="-122"/>
                <a:cs typeface="Open Sans" pitchFamily="34" charset="-120"/>
              </a:rPr>
              <a:t>Falta de supervisão ética.</a:t>
            </a:r>
            <a:endParaRPr lang="en-US" sz="834" dirty="0"/>
          </a:p>
        </p:txBody>
      </p:sp>
      <p:pic>
        <p:nvPicPr>
          <p:cNvPr id="21" name="Image 6" descr="preencoded.png"/>
          <p:cNvPicPr>
            <a:picLocks noChangeAspect="1"/>
          </p:cNvPicPr>
          <p:nvPr/>
        </p:nvPicPr>
        <p:blipFill>
          <a:blip r:embed="rId8"/>
          <a:stretch>
            <a:fillRect/>
          </a:stretch>
        </p:blipFill>
        <p:spPr>
          <a:xfrm>
            <a:off x="642938" y="3590627"/>
            <a:ext cx="100013" cy="100013"/>
          </a:xfrm>
          <a:prstGeom prst="rect">
            <a:avLst/>
          </a:prstGeom>
        </p:spPr>
      </p:pic>
      <p:sp>
        <p:nvSpPr>
          <p:cNvPr id="22" name="Text 13"/>
          <p:cNvSpPr/>
          <p:nvPr/>
        </p:nvSpPr>
        <p:spPr>
          <a:xfrm>
            <a:off x="814388" y="3562945"/>
            <a:ext cx="1814513" cy="155377"/>
          </a:xfrm>
          <a:prstGeom prst="rect">
            <a:avLst/>
          </a:prstGeom>
          <a:noFill/>
          <a:ln/>
        </p:spPr>
        <p:txBody>
          <a:bodyPr wrap="none" lIns="0" tIns="0" rIns="0" bIns="0" rtlCol="0" anchor="t">
            <a:spAutoFit/>
          </a:bodyPr>
          <a:lstStyle/>
          <a:p>
            <a:pPr marL="0" indent="0" algn="l">
              <a:lnSpc>
                <a:spcPts val="1100"/>
              </a:lnSpc>
              <a:buNone/>
            </a:pPr>
            <a:r>
              <a:rPr lang="en-US" sz="834" dirty="0">
                <a:solidFill>
                  <a:srgbClr val="E6F1FF"/>
                </a:solidFill>
                <a:latin typeface="Open Sans" pitchFamily="34" charset="0"/>
                <a:ea typeface="Open Sans" pitchFamily="34" charset="-122"/>
                <a:cs typeface="Open Sans" pitchFamily="34" charset="-120"/>
              </a:rPr>
              <a:t>Perda da função social do trabalho.</a:t>
            </a:r>
            <a:endParaRPr lang="en-US" sz="834" dirty="0"/>
          </a:p>
        </p:txBody>
      </p:sp>
      <p:sp>
        <p:nvSpPr>
          <p:cNvPr id="23" name="Shape 14"/>
          <p:cNvSpPr/>
          <p:nvPr/>
        </p:nvSpPr>
        <p:spPr>
          <a:xfrm>
            <a:off x="4279106" y="2874466"/>
            <a:ext cx="571500" cy="571500"/>
          </a:xfrm>
          <a:prstGeom prst="ellipse">
            <a:avLst/>
          </a:prstGeom>
          <a:solidFill>
            <a:srgbClr val="FFCE56"/>
          </a:solidFill>
          <a:ln w="36576">
            <a:solidFill>
              <a:srgbClr val="0A192F"/>
            </a:solidFill>
            <a:prstDash val="solid"/>
          </a:ln>
        </p:spPr>
        <p:txBody>
          <a:bodyPr/>
          <a:lstStyle/>
          <a:p>
            <a:endParaRPr lang="pt-BR"/>
          </a:p>
        </p:txBody>
      </p:sp>
      <p:sp>
        <p:nvSpPr>
          <p:cNvPr id="24" name="Text 15"/>
          <p:cNvSpPr/>
          <p:nvPr/>
        </p:nvSpPr>
        <p:spPr>
          <a:xfrm>
            <a:off x="4279106" y="2874466"/>
            <a:ext cx="571500" cy="571500"/>
          </a:xfrm>
          <a:prstGeom prst="rect">
            <a:avLst/>
          </a:prstGeom>
          <a:noFill/>
          <a:ln/>
        </p:spPr>
        <p:txBody>
          <a:bodyPr wrap="square" lIns="0" tIns="0" rIns="0" bIns="0" rtlCol="0" anchor="ctr">
            <a:spAutoFit/>
          </a:bodyPr>
          <a:lstStyle/>
          <a:p>
            <a:pPr marL="0" indent="0" algn="ctr">
              <a:lnSpc>
                <a:spcPts val="2400"/>
              </a:lnSpc>
              <a:buNone/>
            </a:pPr>
            <a:r>
              <a:rPr lang="en-US" sz="1808" b="1" dirty="0">
                <a:solidFill>
                  <a:srgbClr val="0A192F"/>
                </a:solidFill>
                <a:latin typeface="Montserrat" pitchFamily="34" charset="0"/>
                <a:ea typeface="Montserrat" pitchFamily="34" charset="-122"/>
                <a:cs typeface="Montserrat" pitchFamily="34" charset="-120"/>
              </a:rPr>
              <a:t>VS</a:t>
            </a:r>
            <a:endParaRPr lang="en-US" sz="1808" dirty="0"/>
          </a:p>
        </p:txBody>
      </p:sp>
      <p:sp>
        <p:nvSpPr>
          <p:cNvPr id="25" name="Shape 16"/>
          <p:cNvSpPr/>
          <p:nvPr/>
        </p:nvSpPr>
        <p:spPr>
          <a:xfrm>
            <a:off x="4707731" y="2209205"/>
            <a:ext cx="4007644" cy="1902023"/>
          </a:xfrm>
          <a:prstGeom prst="rect">
            <a:avLst/>
          </a:prstGeom>
          <a:solidFill>
            <a:srgbClr val="4285F4">
              <a:alpha val="10000"/>
            </a:srgbClr>
          </a:solidFill>
          <a:ln w="9144">
            <a:solidFill>
              <a:srgbClr val="4285F4"/>
            </a:solidFill>
            <a:prstDash val="solid"/>
          </a:ln>
        </p:spPr>
        <p:txBody>
          <a:bodyPr/>
          <a:lstStyle/>
          <a:p>
            <a:endParaRPr lang="pt-BR"/>
          </a:p>
        </p:txBody>
      </p:sp>
      <p:pic>
        <p:nvPicPr>
          <p:cNvPr id="26" name="Image 7" descr="preencoded.png"/>
          <p:cNvPicPr>
            <a:picLocks noChangeAspect="1"/>
          </p:cNvPicPr>
          <p:nvPr/>
        </p:nvPicPr>
        <p:blipFill>
          <a:blip r:embed="rId9"/>
          <a:stretch>
            <a:fillRect/>
          </a:stretch>
        </p:blipFill>
        <p:spPr>
          <a:xfrm>
            <a:off x="6211491" y="2442270"/>
            <a:ext cx="171450" cy="171450"/>
          </a:xfrm>
          <a:prstGeom prst="rect">
            <a:avLst/>
          </a:prstGeom>
        </p:spPr>
      </p:pic>
      <p:sp>
        <p:nvSpPr>
          <p:cNvPr id="27" name="Text 17"/>
          <p:cNvSpPr/>
          <p:nvPr/>
        </p:nvSpPr>
        <p:spPr>
          <a:xfrm>
            <a:off x="6490097" y="2423517"/>
            <a:ext cx="728663" cy="208955"/>
          </a:xfrm>
          <a:prstGeom prst="rect">
            <a:avLst/>
          </a:prstGeom>
          <a:noFill/>
          <a:ln/>
        </p:spPr>
        <p:txBody>
          <a:bodyPr wrap="none" lIns="0" tIns="0" rIns="0" bIns="0" rtlCol="0" anchor="t">
            <a:spAutoFit/>
          </a:bodyPr>
          <a:lstStyle/>
          <a:p>
            <a:pPr marL="0" indent="0" algn="l">
              <a:lnSpc>
                <a:spcPts val="1600"/>
              </a:lnSpc>
              <a:buNone/>
            </a:pPr>
            <a:r>
              <a:rPr lang="en-US" sz="1193" b="1" dirty="0">
                <a:solidFill>
                  <a:srgbClr val="4285F4"/>
                </a:solidFill>
                <a:latin typeface="Montserrat" pitchFamily="34" charset="0"/>
                <a:ea typeface="Montserrat" pitchFamily="34" charset="-122"/>
                <a:cs typeface="Montserrat" pitchFamily="34" charset="-120"/>
              </a:rPr>
              <a:t>DEFESA</a:t>
            </a:r>
            <a:endParaRPr lang="en-US" sz="1193" dirty="0"/>
          </a:p>
        </p:txBody>
      </p:sp>
      <p:pic>
        <p:nvPicPr>
          <p:cNvPr id="28" name="Image 8" descr="preencoded.png"/>
          <p:cNvPicPr>
            <a:picLocks noChangeAspect="1"/>
          </p:cNvPicPr>
          <p:nvPr/>
        </p:nvPicPr>
        <p:blipFill>
          <a:blip r:embed="rId10"/>
          <a:stretch>
            <a:fillRect/>
          </a:stretch>
        </p:blipFill>
        <p:spPr>
          <a:xfrm>
            <a:off x="4929188" y="2803029"/>
            <a:ext cx="100013" cy="100013"/>
          </a:xfrm>
          <a:prstGeom prst="rect">
            <a:avLst/>
          </a:prstGeom>
        </p:spPr>
      </p:pic>
      <p:sp>
        <p:nvSpPr>
          <p:cNvPr id="29" name="Text 18"/>
          <p:cNvSpPr/>
          <p:nvPr/>
        </p:nvSpPr>
        <p:spPr>
          <a:xfrm>
            <a:off x="5100638" y="2775347"/>
            <a:ext cx="1576983" cy="155377"/>
          </a:xfrm>
          <a:prstGeom prst="rect">
            <a:avLst/>
          </a:prstGeom>
          <a:noFill/>
          <a:ln/>
        </p:spPr>
        <p:txBody>
          <a:bodyPr wrap="none" lIns="0" tIns="0" rIns="0" bIns="0" rtlCol="0" anchor="t">
            <a:spAutoFit/>
          </a:bodyPr>
          <a:lstStyle/>
          <a:p>
            <a:pPr marL="0" indent="0" algn="l">
              <a:lnSpc>
                <a:spcPts val="1100"/>
              </a:lnSpc>
              <a:buNone/>
            </a:pPr>
            <a:r>
              <a:rPr lang="en-US" sz="834" dirty="0">
                <a:solidFill>
                  <a:srgbClr val="E6F1FF"/>
                </a:solidFill>
                <a:latin typeface="Open Sans" pitchFamily="34" charset="0"/>
                <a:ea typeface="Open Sans" pitchFamily="34" charset="-122"/>
                <a:cs typeface="Open Sans" pitchFamily="34" charset="-120"/>
              </a:rPr>
              <a:t>Acesso à justiça (custo menor).</a:t>
            </a:r>
            <a:endParaRPr lang="en-US" sz="834" dirty="0"/>
          </a:p>
        </p:txBody>
      </p:sp>
      <p:pic>
        <p:nvPicPr>
          <p:cNvPr id="30" name="Image 9" descr="preencoded.png"/>
          <p:cNvPicPr>
            <a:picLocks noChangeAspect="1"/>
          </p:cNvPicPr>
          <p:nvPr/>
        </p:nvPicPr>
        <p:blipFill>
          <a:blip r:embed="rId11"/>
          <a:stretch>
            <a:fillRect/>
          </a:stretch>
        </p:blipFill>
        <p:spPr>
          <a:xfrm>
            <a:off x="4929188" y="3065562"/>
            <a:ext cx="100013" cy="100013"/>
          </a:xfrm>
          <a:prstGeom prst="rect">
            <a:avLst/>
          </a:prstGeom>
        </p:spPr>
      </p:pic>
      <p:sp>
        <p:nvSpPr>
          <p:cNvPr id="31" name="Text 19"/>
          <p:cNvSpPr/>
          <p:nvPr/>
        </p:nvSpPr>
        <p:spPr>
          <a:xfrm>
            <a:off x="5100638" y="3037880"/>
            <a:ext cx="1741289" cy="155377"/>
          </a:xfrm>
          <a:prstGeom prst="rect">
            <a:avLst/>
          </a:prstGeom>
          <a:noFill/>
          <a:ln/>
        </p:spPr>
        <p:txBody>
          <a:bodyPr wrap="none" lIns="0" tIns="0" rIns="0" bIns="0" rtlCol="0" anchor="t">
            <a:spAutoFit/>
          </a:bodyPr>
          <a:lstStyle/>
          <a:p>
            <a:pPr marL="0" indent="0" algn="l">
              <a:lnSpc>
                <a:spcPts val="1100"/>
              </a:lnSpc>
              <a:buNone/>
            </a:pPr>
            <a:r>
              <a:rPr lang="en-US" sz="834" dirty="0">
                <a:solidFill>
                  <a:srgbClr val="E6F1FF"/>
                </a:solidFill>
                <a:latin typeface="Open Sans" pitchFamily="34" charset="0"/>
                <a:ea typeface="Open Sans" pitchFamily="34" charset="-122"/>
                <a:cs typeface="Open Sans" pitchFamily="34" charset="-120"/>
              </a:rPr>
              <a:t>Eficiência e celeridade processual.</a:t>
            </a:r>
            <a:endParaRPr lang="en-US" sz="834" dirty="0"/>
          </a:p>
        </p:txBody>
      </p:sp>
      <p:pic>
        <p:nvPicPr>
          <p:cNvPr id="32" name="Image 10" descr="preencoded.png"/>
          <p:cNvPicPr>
            <a:picLocks noChangeAspect="1"/>
          </p:cNvPicPr>
          <p:nvPr/>
        </p:nvPicPr>
        <p:blipFill>
          <a:blip r:embed="rId12"/>
          <a:stretch>
            <a:fillRect/>
          </a:stretch>
        </p:blipFill>
        <p:spPr>
          <a:xfrm>
            <a:off x="4929188" y="3328095"/>
            <a:ext cx="100013" cy="100013"/>
          </a:xfrm>
          <a:prstGeom prst="rect">
            <a:avLst/>
          </a:prstGeom>
        </p:spPr>
      </p:pic>
      <p:sp>
        <p:nvSpPr>
          <p:cNvPr id="33" name="Text 20"/>
          <p:cNvSpPr/>
          <p:nvPr/>
        </p:nvSpPr>
        <p:spPr>
          <a:xfrm>
            <a:off x="5100638" y="3300413"/>
            <a:ext cx="1680567" cy="155377"/>
          </a:xfrm>
          <a:prstGeom prst="rect">
            <a:avLst/>
          </a:prstGeom>
          <a:noFill/>
          <a:ln/>
        </p:spPr>
        <p:txBody>
          <a:bodyPr wrap="none" lIns="0" tIns="0" rIns="0" bIns="0" rtlCol="0" anchor="t">
            <a:spAutoFit/>
          </a:bodyPr>
          <a:lstStyle/>
          <a:p>
            <a:pPr marL="0" indent="0" algn="l">
              <a:lnSpc>
                <a:spcPts val="1100"/>
              </a:lnSpc>
              <a:buNone/>
            </a:pPr>
            <a:r>
              <a:rPr lang="en-US" sz="834" dirty="0">
                <a:solidFill>
                  <a:srgbClr val="E6F1FF"/>
                </a:solidFill>
                <a:latin typeface="Open Sans" pitchFamily="34" charset="0"/>
                <a:ea typeface="Open Sans" pitchFamily="34" charset="-122"/>
                <a:cs typeface="Open Sans" pitchFamily="34" charset="-120"/>
              </a:rPr>
              <a:t>Eliminação de tarefas repetitivas.</a:t>
            </a:r>
            <a:endParaRPr lang="en-US" sz="834" dirty="0"/>
          </a:p>
        </p:txBody>
      </p:sp>
      <p:pic>
        <p:nvPicPr>
          <p:cNvPr id="34" name="Image 11" descr="preencoded.png"/>
          <p:cNvPicPr>
            <a:picLocks noChangeAspect="1"/>
          </p:cNvPicPr>
          <p:nvPr/>
        </p:nvPicPr>
        <p:blipFill>
          <a:blip r:embed="rId13"/>
          <a:stretch>
            <a:fillRect/>
          </a:stretch>
        </p:blipFill>
        <p:spPr>
          <a:xfrm>
            <a:off x="4929188" y="3590627"/>
            <a:ext cx="100013" cy="100013"/>
          </a:xfrm>
          <a:prstGeom prst="rect">
            <a:avLst/>
          </a:prstGeom>
        </p:spPr>
      </p:pic>
      <p:sp>
        <p:nvSpPr>
          <p:cNvPr id="35" name="Text 21"/>
          <p:cNvSpPr/>
          <p:nvPr/>
        </p:nvSpPr>
        <p:spPr>
          <a:xfrm>
            <a:off x="5100638" y="3562945"/>
            <a:ext cx="985838" cy="155377"/>
          </a:xfrm>
          <a:prstGeom prst="rect">
            <a:avLst/>
          </a:prstGeom>
          <a:noFill/>
          <a:ln/>
        </p:spPr>
        <p:txBody>
          <a:bodyPr wrap="none" lIns="0" tIns="0" rIns="0" bIns="0" rtlCol="0" anchor="t">
            <a:spAutoFit/>
          </a:bodyPr>
          <a:lstStyle/>
          <a:p>
            <a:pPr marL="0" indent="0" algn="l">
              <a:lnSpc>
                <a:spcPts val="1100"/>
              </a:lnSpc>
              <a:buNone/>
            </a:pPr>
            <a:r>
              <a:rPr lang="en-US" sz="834" dirty="0">
                <a:solidFill>
                  <a:srgbClr val="E6F1FF"/>
                </a:solidFill>
                <a:latin typeface="Open Sans" pitchFamily="34" charset="0"/>
                <a:ea typeface="Open Sans" pitchFamily="34" charset="-122"/>
                <a:cs typeface="Open Sans" pitchFamily="34" charset="-120"/>
              </a:rPr>
              <a:t>Inovação inevitável.</a:t>
            </a:r>
            <a:endParaRPr lang="en-US" sz="834" dirty="0"/>
          </a:p>
        </p:txBody>
      </p:sp>
      <p:sp>
        <p:nvSpPr>
          <p:cNvPr id="36" name="Shape 22"/>
          <p:cNvSpPr/>
          <p:nvPr/>
        </p:nvSpPr>
        <p:spPr>
          <a:xfrm>
            <a:off x="428625" y="4325541"/>
            <a:ext cx="8286750" cy="389334"/>
          </a:xfrm>
          <a:prstGeom prst="rect">
            <a:avLst/>
          </a:prstGeom>
          <a:solidFill>
            <a:srgbClr val="FFFFFF">
              <a:alpha val="5000"/>
            </a:srgbClr>
          </a:solidFill>
          <a:ln/>
        </p:spPr>
        <p:txBody>
          <a:bodyPr/>
          <a:lstStyle/>
          <a:p>
            <a:endParaRPr lang="pt-BR"/>
          </a:p>
        </p:txBody>
      </p:sp>
      <p:pic>
        <p:nvPicPr>
          <p:cNvPr id="37" name="Image 12" descr="preencoded.png"/>
          <p:cNvPicPr>
            <a:picLocks noChangeAspect="1"/>
          </p:cNvPicPr>
          <p:nvPr/>
        </p:nvPicPr>
        <p:blipFill>
          <a:blip r:embed="rId14"/>
          <a:stretch>
            <a:fillRect/>
          </a:stretch>
        </p:blipFill>
        <p:spPr>
          <a:xfrm>
            <a:off x="2241352" y="4457700"/>
            <a:ext cx="160734" cy="128588"/>
          </a:xfrm>
          <a:prstGeom prst="rect">
            <a:avLst/>
          </a:prstGeom>
        </p:spPr>
      </p:pic>
      <p:sp>
        <p:nvSpPr>
          <p:cNvPr id="38" name="Text 23"/>
          <p:cNvSpPr/>
          <p:nvPr/>
        </p:nvSpPr>
        <p:spPr>
          <a:xfrm>
            <a:off x="2507456" y="4432697"/>
            <a:ext cx="591145" cy="175022"/>
          </a:xfrm>
          <a:prstGeom prst="rect">
            <a:avLst/>
          </a:prstGeom>
          <a:noFill/>
          <a:ln/>
        </p:spPr>
        <p:txBody>
          <a:bodyPr wrap="none" lIns="0" tIns="0" rIns="0" bIns="0" rtlCol="0" anchor="t">
            <a:spAutoFit/>
          </a:bodyPr>
          <a:lstStyle/>
          <a:p>
            <a:pPr marL="0" indent="0" algn="ctr">
              <a:lnSpc>
                <a:spcPts val="1200"/>
              </a:lnSpc>
              <a:buNone/>
            </a:pPr>
            <a:r>
              <a:rPr lang="en-US" sz="885" b="1" dirty="0">
                <a:solidFill>
                  <a:srgbClr val="E6F1FF"/>
                </a:solidFill>
                <a:latin typeface="Open Sans" pitchFamily="34" charset="0"/>
                <a:ea typeface="Open Sans" pitchFamily="34" charset="-122"/>
                <a:cs typeface="Open Sans" pitchFamily="34" charset="-120"/>
              </a:rPr>
              <a:t>Veredito:</a:t>
            </a:r>
            <a:endParaRPr lang="en-US" sz="885" dirty="0"/>
          </a:p>
        </p:txBody>
      </p:sp>
      <p:sp>
        <p:nvSpPr>
          <p:cNvPr id="39" name="Text 24"/>
          <p:cNvSpPr/>
          <p:nvPr/>
        </p:nvSpPr>
        <p:spPr>
          <a:xfrm>
            <a:off x="3098602" y="4432697"/>
            <a:ext cx="1435894" cy="175022"/>
          </a:xfrm>
          <a:prstGeom prst="rect">
            <a:avLst/>
          </a:prstGeom>
          <a:noFill/>
          <a:ln/>
        </p:spPr>
        <p:txBody>
          <a:bodyPr wrap="none" lIns="0" tIns="0" rIns="0" bIns="0" rtlCol="0" anchor="t">
            <a:spAutoFit/>
          </a:bodyPr>
          <a:lstStyle/>
          <a:p>
            <a:pPr marL="0" indent="0" algn="ctr">
              <a:lnSpc>
                <a:spcPts val="1200"/>
              </a:lnSpc>
              <a:buNone/>
            </a:pPr>
            <a:r>
              <a:rPr lang="en-US" sz="942" dirty="0">
                <a:solidFill>
                  <a:srgbClr val="E6F1FF"/>
                </a:solidFill>
                <a:latin typeface="Open Sans" pitchFamily="34" charset="0"/>
                <a:ea typeface="Open Sans" pitchFamily="34" charset="-122"/>
                <a:cs typeface="Open Sans" pitchFamily="34" charset="-120"/>
              </a:rPr>
              <a:t>A tecnologia é neutra; o</a:t>
            </a:r>
            <a:endParaRPr lang="en-US" sz="942" dirty="0"/>
          </a:p>
        </p:txBody>
      </p:sp>
      <p:sp>
        <p:nvSpPr>
          <p:cNvPr id="40" name="Text 25"/>
          <p:cNvSpPr/>
          <p:nvPr/>
        </p:nvSpPr>
        <p:spPr>
          <a:xfrm>
            <a:off x="4534495" y="4432697"/>
            <a:ext cx="228600" cy="175022"/>
          </a:xfrm>
          <a:prstGeom prst="rect">
            <a:avLst/>
          </a:prstGeom>
          <a:noFill/>
          <a:ln/>
        </p:spPr>
        <p:txBody>
          <a:bodyPr wrap="none" lIns="0" tIns="0" rIns="0" bIns="0" rtlCol="0" anchor="t">
            <a:spAutoFit/>
          </a:bodyPr>
          <a:lstStyle/>
          <a:p>
            <a:pPr marL="0" indent="0" algn="ctr">
              <a:lnSpc>
                <a:spcPts val="1200"/>
              </a:lnSpc>
              <a:buNone/>
            </a:pPr>
            <a:r>
              <a:rPr lang="en-US" sz="885" b="1" dirty="0">
                <a:solidFill>
                  <a:srgbClr val="E6F1FF"/>
                </a:solidFill>
                <a:latin typeface="Open Sans" pitchFamily="34" charset="0"/>
                <a:ea typeface="Open Sans" pitchFamily="34" charset="-122"/>
                <a:cs typeface="Open Sans" pitchFamily="34" charset="-120"/>
              </a:rPr>
              <a:t>uso</a:t>
            </a:r>
            <a:endParaRPr lang="en-US" sz="885" dirty="0"/>
          </a:p>
        </p:txBody>
      </p:sp>
      <p:sp>
        <p:nvSpPr>
          <p:cNvPr id="41" name="Text 26"/>
          <p:cNvSpPr/>
          <p:nvPr/>
        </p:nvSpPr>
        <p:spPr>
          <a:xfrm>
            <a:off x="4763095" y="4432697"/>
            <a:ext cx="2139553" cy="175022"/>
          </a:xfrm>
          <a:prstGeom prst="rect">
            <a:avLst/>
          </a:prstGeom>
          <a:noFill/>
          <a:ln/>
        </p:spPr>
        <p:txBody>
          <a:bodyPr wrap="none" lIns="0" tIns="0" rIns="0" bIns="0" rtlCol="0" anchor="t">
            <a:spAutoFit/>
          </a:bodyPr>
          <a:lstStyle/>
          <a:p>
            <a:pPr marL="0" indent="0" algn="ctr">
              <a:lnSpc>
                <a:spcPts val="1200"/>
              </a:lnSpc>
              <a:buNone/>
            </a:pPr>
            <a:r>
              <a:rPr lang="en-US" sz="942" dirty="0">
                <a:solidFill>
                  <a:srgbClr val="E6F1FF"/>
                </a:solidFill>
                <a:latin typeface="Open Sans" pitchFamily="34" charset="0"/>
                <a:ea typeface="Open Sans" pitchFamily="34" charset="-122"/>
                <a:cs typeface="Open Sans" pitchFamily="34" charset="-120"/>
              </a:rPr>
              <a:t>(e a supervisão) é que define a ética.</a:t>
            </a:r>
            <a:endParaRPr lang="en-US" sz="942"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name="Slide 94">
    <p:spTree>
      <p:nvGrpSpPr>
        <p:cNvPr id="1" name=""/>
        <p:cNvGrpSpPr/>
        <p:nvPr/>
      </p:nvGrpSpPr>
      <p:grpSpPr>
        <a:xfrm>
          <a:off x="0" y="0"/>
          <a:ext cx="0" cy="0"/>
          <a:chOff x="0" y="0"/>
          <a:chExt cx="0" cy="0"/>
        </a:xfrm>
      </p:grpSpPr>
      <p:sp>
        <p:nvSpPr>
          <p:cNvPr id="3" name="Shape 0"/>
          <p:cNvSpPr/>
          <p:nvPr/>
        </p:nvSpPr>
        <p:spPr>
          <a:xfrm>
            <a:off x="428625" y="428625"/>
            <a:ext cx="8286750" cy="716161"/>
          </a:xfrm>
          <a:prstGeom prst="rect">
            <a:avLst/>
          </a:prstGeom>
          <a:solidFill>
            <a:srgbClr val="000000">
              <a:alpha val="0"/>
            </a:srgbClr>
          </a:solidFill>
          <a:ln/>
        </p:spPr>
        <p:txBody>
          <a:bodyPr/>
          <a:lstStyle/>
          <a:p>
            <a:endParaRPr lang="pt-BR"/>
          </a:p>
        </p:txBody>
      </p:sp>
      <p:sp>
        <p:nvSpPr>
          <p:cNvPr id="4" name="Shape 1"/>
          <p:cNvSpPr/>
          <p:nvPr/>
        </p:nvSpPr>
        <p:spPr>
          <a:xfrm>
            <a:off x="428625" y="428625"/>
            <a:ext cx="28575" cy="716161"/>
          </a:xfrm>
          <a:prstGeom prst="rect">
            <a:avLst/>
          </a:prstGeom>
          <a:solidFill>
            <a:srgbClr val="64FFDA"/>
          </a:solidFill>
          <a:ln/>
        </p:spPr>
        <p:txBody>
          <a:bodyPr/>
          <a:lstStyle/>
          <a:p>
            <a:endParaRPr lang="pt-BR"/>
          </a:p>
        </p:txBody>
      </p:sp>
      <p:sp>
        <p:nvSpPr>
          <p:cNvPr id="5" name="Text 2"/>
          <p:cNvSpPr/>
          <p:nvPr/>
        </p:nvSpPr>
        <p:spPr>
          <a:xfrm>
            <a:off x="571500" y="428625"/>
            <a:ext cx="8143875" cy="417909"/>
          </a:xfrm>
          <a:prstGeom prst="rect">
            <a:avLst/>
          </a:prstGeom>
          <a:noFill/>
          <a:ln/>
        </p:spPr>
        <p:txBody>
          <a:bodyPr wrap="none" lIns="0" tIns="0" rIns="0" bIns="0" rtlCol="0" anchor="t">
            <a:spAutoFit/>
          </a:bodyPr>
          <a:lstStyle/>
          <a:p>
            <a:pPr marL="0" indent="0" algn="l">
              <a:lnSpc>
                <a:spcPts val="3200"/>
              </a:lnSpc>
              <a:buNone/>
            </a:pPr>
            <a:r>
              <a:rPr lang="en-US" sz="2436" b="1" dirty="0">
                <a:solidFill>
                  <a:srgbClr val="E6F1FF"/>
                </a:solidFill>
                <a:latin typeface="Montserrat" pitchFamily="34" charset="0"/>
                <a:ea typeface="Montserrat" pitchFamily="34" charset="-122"/>
                <a:cs typeface="Montserrat" pitchFamily="34" charset="-120"/>
              </a:rPr>
              <a:t>QUIZ FINAL</a:t>
            </a:r>
            <a:endParaRPr lang="en-US" sz="2436" dirty="0"/>
          </a:p>
        </p:txBody>
      </p:sp>
      <p:sp>
        <p:nvSpPr>
          <p:cNvPr id="6" name="Text 3"/>
          <p:cNvSpPr/>
          <p:nvPr/>
        </p:nvSpPr>
        <p:spPr>
          <a:xfrm>
            <a:off x="571500" y="917972"/>
            <a:ext cx="8143875" cy="226814"/>
          </a:xfrm>
          <a:prstGeom prst="rect">
            <a:avLst/>
          </a:prstGeom>
          <a:noFill/>
          <a:ln/>
        </p:spPr>
        <p:txBody>
          <a:bodyPr wrap="none" lIns="0" tIns="0" rIns="0" bIns="0" rtlCol="0" anchor="t">
            <a:spAutoFit/>
          </a:bodyPr>
          <a:lstStyle/>
          <a:p>
            <a:pPr marL="0" indent="0" algn="l">
              <a:lnSpc>
                <a:spcPts val="1600"/>
              </a:lnSpc>
              <a:buNone/>
            </a:pPr>
            <a:r>
              <a:rPr lang="en-US" sz="1269" dirty="0">
                <a:solidFill>
                  <a:srgbClr val="64FFDA"/>
                </a:solidFill>
                <a:latin typeface="Roboto Mono" pitchFamily="34" charset="0"/>
                <a:ea typeface="Roboto Mono" pitchFamily="34" charset="-122"/>
                <a:cs typeface="Roboto Mono" pitchFamily="34" charset="-120"/>
              </a:rPr>
              <a:t>Teste seus Conhecimentos</a:t>
            </a:r>
            <a:endParaRPr lang="en-US" sz="1269" dirty="0"/>
          </a:p>
        </p:txBody>
      </p:sp>
      <p:sp>
        <p:nvSpPr>
          <p:cNvPr id="7" name="Shape 4"/>
          <p:cNvSpPr/>
          <p:nvPr/>
        </p:nvSpPr>
        <p:spPr>
          <a:xfrm>
            <a:off x="428625" y="1359098"/>
            <a:ext cx="4036219" cy="1112639"/>
          </a:xfrm>
          <a:prstGeom prst="rect">
            <a:avLst/>
          </a:prstGeom>
          <a:solidFill>
            <a:srgbClr val="FFFFFF">
              <a:alpha val="5000"/>
            </a:srgbClr>
          </a:solidFill>
          <a:ln/>
        </p:spPr>
        <p:txBody>
          <a:bodyPr/>
          <a:lstStyle/>
          <a:p>
            <a:endParaRPr lang="pt-BR"/>
          </a:p>
        </p:txBody>
      </p:sp>
      <p:sp>
        <p:nvSpPr>
          <p:cNvPr id="8" name="Shape 5"/>
          <p:cNvSpPr/>
          <p:nvPr/>
        </p:nvSpPr>
        <p:spPr>
          <a:xfrm>
            <a:off x="428625" y="1359098"/>
            <a:ext cx="28575" cy="1112639"/>
          </a:xfrm>
          <a:prstGeom prst="rect">
            <a:avLst/>
          </a:prstGeom>
          <a:solidFill>
            <a:srgbClr val="FF6384"/>
          </a:solidFill>
          <a:ln/>
        </p:spPr>
        <p:txBody>
          <a:bodyPr/>
          <a:lstStyle/>
          <a:p>
            <a:endParaRPr lang="pt-BR"/>
          </a:p>
        </p:txBody>
      </p:sp>
      <p:sp>
        <p:nvSpPr>
          <p:cNvPr id="9" name="Text 6"/>
          <p:cNvSpPr/>
          <p:nvPr/>
        </p:nvSpPr>
        <p:spPr>
          <a:xfrm>
            <a:off x="571500" y="1466255"/>
            <a:ext cx="3750469" cy="121444"/>
          </a:xfrm>
          <a:prstGeom prst="rect">
            <a:avLst/>
          </a:prstGeom>
          <a:noFill/>
          <a:ln/>
        </p:spPr>
        <p:txBody>
          <a:bodyPr wrap="none" lIns="0" tIns="0" rIns="0" bIns="0" rtlCol="0" anchor="t">
            <a:spAutoFit/>
          </a:bodyPr>
          <a:lstStyle/>
          <a:p>
            <a:pPr marL="0" indent="0" algn="l">
              <a:lnSpc>
                <a:spcPts val="900"/>
              </a:lnSpc>
              <a:buNone/>
            </a:pPr>
            <a:r>
              <a:rPr lang="en-US" sz="683" b="1" dirty="0">
                <a:solidFill>
                  <a:srgbClr val="64FFDA"/>
                </a:solidFill>
                <a:latin typeface="Montserrat" pitchFamily="34" charset="0"/>
                <a:ea typeface="Montserrat" pitchFamily="34" charset="-122"/>
                <a:cs typeface="Montserrat" pitchFamily="34" charset="-120"/>
              </a:rPr>
              <a:t>PERGUNTA 1</a:t>
            </a:r>
            <a:endParaRPr lang="en-US" sz="683" dirty="0"/>
          </a:p>
        </p:txBody>
      </p:sp>
      <p:sp>
        <p:nvSpPr>
          <p:cNvPr id="10" name="Text 7"/>
          <p:cNvSpPr/>
          <p:nvPr/>
        </p:nvSpPr>
        <p:spPr>
          <a:xfrm>
            <a:off x="571500" y="1623417"/>
            <a:ext cx="3750469" cy="155377"/>
          </a:xfrm>
          <a:prstGeom prst="rect">
            <a:avLst/>
          </a:prstGeom>
          <a:noFill/>
          <a:ln/>
        </p:spPr>
        <p:txBody>
          <a:bodyPr wrap="none" lIns="0" tIns="0" rIns="0" bIns="0" rtlCol="0" anchor="t">
            <a:spAutoFit/>
          </a:bodyPr>
          <a:lstStyle/>
          <a:p>
            <a:pPr marL="0" indent="0" algn="l">
              <a:lnSpc>
                <a:spcPts val="1100"/>
              </a:lnSpc>
              <a:buNone/>
            </a:pPr>
            <a:r>
              <a:rPr lang="en-US" sz="784" b="1" dirty="0">
                <a:solidFill>
                  <a:srgbClr val="E6F1FF"/>
                </a:solidFill>
                <a:latin typeface="Open Sans" pitchFamily="34" charset="0"/>
                <a:ea typeface="Open Sans" pitchFamily="34" charset="-122"/>
                <a:cs typeface="Open Sans" pitchFamily="34" charset="-120"/>
              </a:rPr>
              <a:t>O que é "Alucinação" na IA?</a:t>
            </a:r>
            <a:endParaRPr lang="en-US" sz="784" dirty="0"/>
          </a:p>
        </p:txBody>
      </p:sp>
      <p:pic>
        <p:nvPicPr>
          <p:cNvPr id="11" name="Image 1" descr="preencoded.png"/>
          <p:cNvPicPr>
            <a:picLocks noChangeAspect="1"/>
          </p:cNvPicPr>
          <p:nvPr/>
        </p:nvPicPr>
        <p:blipFill>
          <a:blip r:embed="rId3"/>
          <a:stretch>
            <a:fillRect/>
          </a:stretch>
        </p:blipFill>
        <p:spPr>
          <a:xfrm>
            <a:off x="571500" y="1868091"/>
            <a:ext cx="142875" cy="100013"/>
          </a:xfrm>
          <a:prstGeom prst="rect">
            <a:avLst/>
          </a:prstGeom>
        </p:spPr>
      </p:pic>
      <p:sp>
        <p:nvSpPr>
          <p:cNvPr id="12" name="Text 8"/>
          <p:cNvSpPr/>
          <p:nvPr/>
        </p:nvSpPr>
        <p:spPr>
          <a:xfrm>
            <a:off x="750094" y="1850231"/>
            <a:ext cx="1560909" cy="135731"/>
          </a:xfrm>
          <a:prstGeom prst="rect">
            <a:avLst/>
          </a:prstGeom>
          <a:noFill/>
          <a:ln/>
        </p:spPr>
        <p:txBody>
          <a:bodyPr wrap="none" lIns="0" tIns="0" rIns="0" bIns="0" rtlCol="0" anchor="t">
            <a:spAutoFit/>
          </a:bodyPr>
          <a:lstStyle/>
          <a:p>
            <a:pPr marL="0" indent="0" algn="l">
              <a:lnSpc>
                <a:spcPts val="900"/>
              </a:lnSpc>
              <a:buNone/>
            </a:pPr>
            <a:r>
              <a:rPr lang="en-US" sz="727" dirty="0">
                <a:solidFill>
                  <a:srgbClr val="A8B2D1"/>
                </a:solidFill>
                <a:latin typeface="Open Sans" pitchFamily="34" charset="0"/>
                <a:ea typeface="Open Sans" pitchFamily="34" charset="-122"/>
                <a:cs typeface="Open Sans" pitchFamily="34" charset="-120"/>
              </a:rPr>
              <a:t>A) Erro de conexão com o servidor</a:t>
            </a:r>
            <a:endParaRPr lang="en-US" sz="727" dirty="0"/>
          </a:p>
        </p:txBody>
      </p:sp>
      <p:pic>
        <p:nvPicPr>
          <p:cNvPr id="13" name="Image 2" descr="preencoded.png"/>
          <p:cNvPicPr>
            <a:picLocks noChangeAspect="1"/>
          </p:cNvPicPr>
          <p:nvPr/>
        </p:nvPicPr>
        <p:blipFill>
          <a:blip r:embed="rId4"/>
          <a:stretch>
            <a:fillRect/>
          </a:stretch>
        </p:blipFill>
        <p:spPr>
          <a:xfrm>
            <a:off x="571500" y="2039541"/>
            <a:ext cx="142875" cy="100013"/>
          </a:xfrm>
          <a:prstGeom prst="rect">
            <a:avLst/>
          </a:prstGeom>
        </p:spPr>
      </p:pic>
      <p:sp>
        <p:nvSpPr>
          <p:cNvPr id="14" name="Text 9"/>
          <p:cNvSpPr/>
          <p:nvPr/>
        </p:nvSpPr>
        <p:spPr>
          <a:xfrm>
            <a:off x="750094" y="2021681"/>
            <a:ext cx="2052042" cy="135731"/>
          </a:xfrm>
          <a:prstGeom prst="rect">
            <a:avLst/>
          </a:prstGeom>
          <a:noFill/>
          <a:ln/>
        </p:spPr>
        <p:txBody>
          <a:bodyPr wrap="none" lIns="0" tIns="0" rIns="0" bIns="0" rtlCol="0" anchor="t">
            <a:spAutoFit/>
          </a:bodyPr>
          <a:lstStyle/>
          <a:p>
            <a:pPr marL="0" indent="0" algn="l">
              <a:lnSpc>
                <a:spcPts val="900"/>
              </a:lnSpc>
              <a:buNone/>
            </a:pPr>
            <a:r>
              <a:rPr lang="en-US" sz="683" b="1" dirty="0">
                <a:solidFill>
                  <a:srgbClr val="64FFDA"/>
                </a:solidFill>
                <a:latin typeface="Open Sans" pitchFamily="34" charset="0"/>
                <a:ea typeface="Open Sans" pitchFamily="34" charset="-122"/>
                <a:cs typeface="Open Sans" pitchFamily="34" charset="-120"/>
              </a:rPr>
              <a:t>B) Geração de fatos falsos com convicção</a:t>
            </a:r>
            <a:endParaRPr lang="en-US" sz="683" dirty="0"/>
          </a:p>
        </p:txBody>
      </p:sp>
      <p:pic>
        <p:nvPicPr>
          <p:cNvPr id="15" name="Image 3" descr="preencoded.png"/>
          <p:cNvPicPr>
            <a:picLocks noChangeAspect="1"/>
          </p:cNvPicPr>
          <p:nvPr/>
        </p:nvPicPr>
        <p:blipFill>
          <a:blip r:embed="rId3"/>
          <a:stretch>
            <a:fillRect/>
          </a:stretch>
        </p:blipFill>
        <p:spPr>
          <a:xfrm>
            <a:off x="571500" y="2210991"/>
            <a:ext cx="142875" cy="100013"/>
          </a:xfrm>
          <a:prstGeom prst="rect">
            <a:avLst/>
          </a:prstGeom>
        </p:spPr>
      </p:pic>
      <p:sp>
        <p:nvSpPr>
          <p:cNvPr id="16" name="Text 10"/>
          <p:cNvSpPr/>
          <p:nvPr/>
        </p:nvSpPr>
        <p:spPr>
          <a:xfrm>
            <a:off x="750094" y="2193131"/>
            <a:ext cx="1384102" cy="135731"/>
          </a:xfrm>
          <a:prstGeom prst="rect">
            <a:avLst/>
          </a:prstGeom>
          <a:noFill/>
          <a:ln/>
        </p:spPr>
        <p:txBody>
          <a:bodyPr wrap="none" lIns="0" tIns="0" rIns="0" bIns="0" rtlCol="0" anchor="t">
            <a:spAutoFit/>
          </a:bodyPr>
          <a:lstStyle/>
          <a:p>
            <a:pPr marL="0" indent="0" algn="l">
              <a:lnSpc>
                <a:spcPts val="900"/>
              </a:lnSpc>
              <a:buNone/>
            </a:pPr>
            <a:r>
              <a:rPr lang="en-US" sz="727" dirty="0">
                <a:solidFill>
                  <a:srgbClr val="A8B2D1"/>
                </a:solidFill>
                <a:latin typeface="Open Sans" pitchFamily="34" charset="0"/>
                <a:ea typeface="Open Sans" pitchFamily="34" charset="-122"/>
                <a:cs typeface="Open Sans" pitchFamily="34" charset="-120"/>
              </a:rPr>
              <a:t>C) Lentidão no processamento</a:t>
            </a:r>
            <a:endParaRPr lang="en-US" sz="727" dirty="0"/>
          </a:p>
        </p:txBody>
      </p:sp>
      <p:sp>
        <p:nvSpPr>
          <p:cNvPr id="17" name="Shape 11"/>
          <p:cNvSpPr/>
          <p:nvPr/>
        </p:nvSpPr>
        <p:spPr>
          <a:xfrm>
            <a:off x="428625" y="2614613"/>
            <a:ext cx="4036219" cy="1112639"/>
          </a:xfrm>
          <a:prstGeom prst="rect">
            <a:avLst/>
          </a:prstGeom>
          <a:solidFill>
            <a:srgbClr val="FFFFFF">
              <a:alpha val="5000"/>
            </a:srgbClr>
          </a:solidFill>
          <a:ln/>
        </p:spPr>
        <p:txBody>
          <a:bodyPr/>
          <a:lstStyle/>
          <a:p>
            <a:endParaRPr lang="pt-BR"/>
          </a:p>
        </p:txBody>
      </p:sp>
      <p:sp>
        <p:nvSpPr>
          <p:cNvPr id="18" name="Shape 12"/>
          <p:cNvSpPr/>
          <p:nvPr/>
        </p:nvSpPr>
        <p:spPr>
          <a:xfrm>
            <a:off x="428625" y="2614613"/>
            <a:ext cx="28575" cy="1112639"/>
          </a:xfrm>
          <a:prstGeom prst="rect">
            <a:avLst/>
          </a:prstGeom>
          <a:solidFill>
            <a:srgbClr val="FFCE56"/>
          </a:solidFill>
          <a:ln/>
        </p:spPr>
        <p:txBody>
          <a:bodyPr/>
          <a:lstStyle/>
          <a:p>
            <a:endParaRPr lang="pt-BR"/>
          </a:p>
        </p:txBody>
      </p:sp>
      <p:sp>
        <p:nvSpPr>
          <p:cNvPr id="19" name="Text 13"/>
          <p:cNvSpPr/>
          <p:nvPr/>
        </p:nvSpPr>
        <p:spPr>
          <a:xfrm>
            <a:off x="571500" y="2721769"/>
            <a:ext cx="3750469" cy="121444"/>
          </a:xfrm>
          <a:prstGeom prst="rect">
            <a:avLst/>
          </a:prstGeom>
          <a:noFill/>
          <a:ln/>
        </p:spPr>
        <p:txBody>
          <a:bodyPr wrap="none" lIns="0" tIns="0" rIns="0" bIns="0" rtlCol="0" anchor="t">
            <a:spAutoFit/>
          </a:bodyPr>
          <a:lstStyle/>
          <a:p>
            <a:pPr marL="0" indent="0" algn="l">
              <a:lnSpc>
                <a:spcPts val="900"/>
              </a:lnSpc>
              <a:buNone/>
            </a:pPr>
            <a:r>
              <a:rPr lang="en-US" sz="683" b="1" dirty="0">
                <a:solidFill>
                  <a:srgbClr val="64FFDA"/>
                </a:solidFill>
                <a:latin typeface="Montserrat" pitchFamily="34" charset="0"/>
                <a:ea typeface="Montserrat" pitchFamily="34" charset="-122"/>
                <a:cs typeface="Montserrat" pitchFamily="34" charset="-120"/>
              </a:rPr>
              <a:t>PERGUNTA 2</a:t>
            </a:r>
            <a:endParaRPr lang="en-US" sz="683" dirty="0"/>
          </a:p>
        </p:txBody>
      </p:sp>
      <p:sp>
        <p:nvSpPr>
          <p:cNvPr id="20" name="Text 14"/>
          <p:cNvSpPr/>
          <p:nvPr/>
        </p:nvSpPr>
        <p:spPr>
          <a:xfrm>
            <a:off x="571500" y="2878931"/>
            <a:ext cx="3750469" cy="155377"/>
          </a:xfrm>
          <a:prstGeom prst="rect">
            <a:avLst/>
          </a:prstGeom>
          <a:noFill/>
          <a:ln/>
        </p:spPr>
        <p:txBody>
          <a:bodyPr wrap="none" lIns="0" tIns="0" rIns="0" bIns="0" rtlCol="0" anchor="t">
            <a:spAutoFit/>
          </a:bodyPr>
          <a:lstStyle/>
          <a:p>
            <a:pPr marL="0" indent="0" algn="l">
              <a:lnSpc>
                <a:spcPts val="1100"/>
              </a:lnSpc>
              <a:buNone/>
            </a:pPr>
            <a:r>
              <a:rPr lang="en-US" sz="784" b="1" dirty="0">
                <a:solidFill>
                  <a:srgbClr val="E6F1FF"/>
                </a:solidFill>
                <a:latin typeface="Open Sans" pitchFamily="34" charset="0"/>
                <a:ea typeface="Open Sans" pitchFamily="34" charset="-122"/>
                <a:cs typeface="Open Sans" pitchFamily="34" charset="-120"/>
              </a:rPr>
              <a:t>Qual técnica reduz mais erros?</a:t>
            </a:r>
            <a:endParaRPr lang="en-US" sz="784" dirty="0"/>
          </a:p>
        </p:txBody>
      </p:sp>
      <p:pic>
        <p:nvPicPr>
          <p:cNvPr id="21" name="Image 4" descr="preencoded.png"/>
          <p:cNvPicPr>
            <a:picLocks noChangeAspect="1"/>
          </p:cNvPicPr>
          <p:nvPr/>
        </p:nvPicPr>
        <p:blipFill>
          <a:blip r:embed="rId5"/>
          <a:stretch>
            <a:fillRect/>
          </a:stretch>
        </p:blipFill>
        <p:spPr>
          <a:xfrm>
            <a:off x="571500" y="3123605"/>
            <a:ext cx="142875" cy="100013"/>
          </a:xfrm>
          <a:prstGeom prst="rect">
            <a:avLst/>
          </a:prstGeom>
        </p:spPr>
      </p:pic>
      <p:sp>
        <p:nvSpPr>
          <p:cNvPr id="22" name="Text 15"/>
          <p:cNvSpPr/>
          <p:nvPr/>
        </p:nvSpPr>
        <p:spPr>
          <a:xfrm>
            <a:off x="750094" y="3105745"/>
            <a:ext cx="1305520" cy="135731"/>
          </a:xfrm>
          <a:prstGeom prst="rect">
            <a:avLst/>
          </a:prstGeom>
          <a:noFill/>
          <a:ln/>
        </p:spPr>
        <p:txBody>
          <a:bodyPr wrap="none" lIns="0" tIns="0" rIns="0" bIns="0" rtlCol="0" anchor="t">
            <a:spAutoFit/>
          </a:bodyPr>
          <a:lstStyle/>
          <a:p>
            <a:pPr marL="0" indent="0" algn="l">
              <a:lnSpc>
                <a:spcPts val="900"/>
              </a:lnSpc>
              <a:buNone/>
            </a:pPr>
            <a:r>
              <a:rPr lang="en-US" sz="727" dirty="0">
                <a:solidFill>
                  <a:srgbClr val="A8B2D1"/>
                </a:solidFill>
                <a:latin typeface="Open Sans" pitchFamily="34" charset="0"/>
                <a:ea typeface="Open Sans" pitchFamily="34" charset="-122"/>
                <a:cs typeface="Open Sans" pitchFamily="34" charset="-120"/>
              </a:rPr>
              <a:t>A) Zero-Shot (Sem exemplos)</a:t>
            </a:r>
            <a:endParaRPr lang="en-US" sz="727" dirty="0"/>
          </a:p>
        </p:txBody>
      </p:sp>
      <p:pic>
        <p:nvPicPr>
          <p:cNvPr id="23" name="Image 5" descr="preencoded.png"/>
          <p:cNvPicPr>
            <a:picLocks noChangeAspect="1"/>
          </p:cNvPicPr>
          <p:nvPr/>
        </p:nvPicPr>
        <p:blipFill>
          <a:blip r:embed="rId6"/>
          <a:stretch>
            <a:fillRect/>
          </a:stretch>
        </p:blipFill>
        <p:spPr>
          <a:xfrm>
            <a:off x="571500" y="3295055"/>
            <a:ext cx="142875" cy="100013"/>
          </a:xfrm>
          <a:prstGeom prst="rect">
            <a:avLst/>
          </a:prstGeom>
        </p:spPr>
      </p:pic>
      <p:sp>
        <p:nvSpPr>
          <p:cNvPr id="24" name="Text 16"/>
          <p:cNvSpPr/>
          <p:nvPr/>
        </p:nvSpPr>
        <p:spPr>
          <a:xfrm>
            <a:off x="750094" y="3277195"/>
            <a:ext cx="1412677" cy="135731"/>
          </a:xfrm>
          <a:prstGeom prst="rect">
            <a:avLst/>
          </a:prstGeom>
          <a:noFill/>
          <a:ln/>
        </p:spPr>
        <p:txBody>
          <a:bodyPr wrap="none" lIns="0" tIns="0" rIns="0" bIns="0" rtlCol="0" anchor="t">
            <a:spAutoFit/>
          </a:bodyPr>
          <a:lstStyle/>
          <a:p>
            <a:pPr marL="0" indent="0" algn="l">
              <a:lnSpc>
                <a:spcPts val="900"/>
              </a:lnSpc>
              <a:buNone/>
            </a:pPr>
            <a:r>
              <a:rPr lang="en-US" sz="683" b="1" dirty="0">
                <a:solidFill>
                  <a:srgbClr val="64FFDA"/>
                </a:solidFill>
                <a:latin typeface="Open Sans" pitchFamily="34" charset="0"/>
                <a:ea typeface="Open Sans" pitchFamily="34" charset="-122"/>
                <a:cs typeface="Open Sans" pitchFamily="34" charset="-120"/>
              </a:rPr>
              <a:t>B) Few-Shot (Com exemplos)</a:t>
            </a:r>
            <a:endParaRPr lang="en-US" sz="683" dirty="0"/>
          </a:p>
        </p:txBody>
      </p:sp>
      <p:pic>
        <p:nvPicPr>
          <p:cNvPr id="25" name="Image 6" descr="preencoded.png"/>
          <p:cNvPicPr>
            <a:picLocks noChangeAspect="1"/>
          </p:cNvPicPr>
          <p:nvPr/>
        </p:nvPicPr>
        <p:blipFill>
          <a:blip r:embed="rId5"/>
          <a:stretch>
            <a:fillRect/>
          </a:stretch>
        </p:blipFill>
        <p:spPr>
          <a:xfrm>
            <a:off x="571500" y="3466505"/>
            <a:ext cx="142875" cy="100013"/>
          </a:xfrm>
          <a:prstGeom prst="rect">
            <a:avLst/>
          </a:prstGeom>
        </p:spPr>
      </p:pic>
      <p:sp>
        <p:nvSpPr>
          <p:cNvPr id="26" name="Text 17"/>
          <p:cNvSpPr/>
          <p:nvPr/>
        </p:nvSpPr>
        <p:spPr>
          <a:xfrm>
            <a:off x="750094" y="3448645"/>
            <a:ext cx="1278731" cy="135731"/>
          </a:xfrm>
          <a:prstGeom prst="rect">
            <a:avLst/>
          </a:prstGeom>
          <a:noFill/>
          <a:ln/>
        </p:spPr>
        <p:txBody>
          <a:bodyPr wrap="none" lIns="0" tIns="0" rIns="0" bIns="0" rtlCol="0" anchor="t">
            <a:spAutoFit/>
          </a:bodyPr>
          <a:lstStyle/>
          <a:p>
            <a:pPr marL="0" indent="0" algn="l">
              <a:lnSpc>
                <a:spcPts val="900"/>
              </a:lnSpc>
              <a:buNone/>
            </a:pPr>
            <a:r>
              <a:rPr lang="en-US" sz="727" dirty="0">
                <a:solidFill>
                  <a:srgbClr val="A8B2D1"/>
                </a:solidFill>
                <a:latin typeface="Open Sans" pitchFamily="34" charset="0"/>
                <a:ea typeface="Open Sans" pitchFamily="34" charset="-122"/>
                <a:cs typeface="Open Sans" pitchFamily="34" charset="-120"/>
              </a:rPr>
              <a:t>C) Single-Shot (Um exemplo)</a:t>
            </a:r>
            <a:endParaRPr lang="en-US" sz="727" dirty="0"/>
          </a:p>
        </p:txBody>
      </p:sp>
      <p:sp>
        <p:nvSpPr>
          <p:cNvPr id="27" name="Shape 18"/>
          <p:cNvSpPr/>
          <p:nvPr/>
        </p:nvSpPr>
        <p:spPr>
          <a:xfrm>
            <a:off x="428625" y="3870127"/>
            <a:ext cx="4036219" cy="1112639"/>
          </a:xfrm>
          <a:prstGeom prst="rect">
            <a:avLst/>
          </a:prstGeom>
          <a:solidFill>
            <a:srgbClr val="FFFFFF">
              <a:alpha val="5000"/>
            </a:srgbClr>
          </a:solidFill>
          <a:ln/>
        </p:spPr>
        <p:txBody>
          <a:bodyPr/>
          <a:lstStyle/>
          <a:p>
            <a:endParaRPr lang="pt-BR"/>
          </a:p>
        </p:txBody>
      </p:sp>
      <p:sp>
        <p:nvSpPr>
          <p:cNvPr id="28" name="Shape 19"/>
          <p:cNvSpPr/>
          <p:nvPr/>
        </p:nvSpPr>
        <p:spPr>
          <a:xfrm>
            <a:off x="428625" y="3870127"/>
            <a:ext cx="28575" cy="1112639"/>
          </a:xfrm>
          <a:prstGeom prst="rect">
            <a:avLst/>
          </a:prstGeom>
          <a:solidFill>
            <a:srgbClr val="4285F4"/>
          </a:solidFill>
          <a:ln/>
        </p:spPr>
        <p:txBody>
          <a:bodyPr/>
          <a:lstStyle/>
          <a:p>
            <a:endParaRPr lang="pt-BR"/>
          </a:p>
        </p:txBody>
      </p:sp>
      <p:sp>
        <p:nvSpPr>
          <p:cNvPr id="29" name="Text 20"/>
          <p:cNvSpPr/>
          <p:nvPr/>
        </p:nvSpPr>
        <p:spPr>
          <a:xfrm>
            <a:off x="571500" y="3977283"/>
            <a:ext cx="3750469" cy="121444"/>
          </a:xfrm>
          <a:prstGeom prst="rect">
            <a:avLst/>
          </a:prstGeom>
          <a:noFill/>
          <a:ln/>
        </p:spPr>
        <p:txBody>
          <a:bodyPr wrap="none" lIns="0" tIns="0" rIns="0" bIns="0" rtlCol="0" anchor="t">
            <a:spAutoFit/>
          </a:bodyPr>
          <a:lstStyle/>
          <a:p>
            <a:pPr marL="0" indent="0" algn="l">
              <a:lnSpc>
                <a:spcPts val="900"/>
              </a:lnSpc>
              <a:buNone/>
            </a:pPr>
            <a:r>
              <a:rPr lang="en-US" sz="683" b="1" dirty="0">
                <a:solidFill>
                  <a:srgbClr val="64FFDA"/>
                </a:solidFill>
                <a:latin typeface="Montserrat" pitchFamily="34" charset="0"/>
                <a:ea typeface="Montserrat" pitchFamily="34" charset="-122"/>
                <a:cs typeface="Montserrat" pitchFamily="34" charset="-120"/>
              </a:rPr>
              <a:t>PERGUNTA 3</a:t>
            </a:r>
            <a:endParaRPr lang="en-US" sz="683" dirty="0"/>
          </a:p>
        </p:txBody>
      </p:sp>
      <p:sp>
        <p:nvSpPr>
          <p:cNvPr id="30" name="Text 21"/>
          <p:cNvSpPr/>
          <p:nvPr/>
        </p:nvSpPr>
        <p:spPr>
          <a:xfrm>
            <a:off x="571500" y="4134445"/>
            <a:ext cx="3750469" cy="155377"/>
          </a:xfrm>
          <a:prstGeom prst="rect">
            <a:avLst/>
          </a:prstGeom>
          <a:noFill/>
          <a:ln/>
        </p:spPr>
        <p:txBody>
          <a:bodyPr wrap="none" lIns="0" tIns="0" rIns="0" bIns="0" rtlCol="0" anchor="t">
            <a:spAutoFit/>
          </a:bodyPr>
          <a:lstStyle/>
          <a:p>
            <a:pPr marL="0" indent="0" algn="l">
              <a:lnSpc>
                <a:spcPts val="1100"/>
              </a:lnSpc>
              <a:buNone/>
            </a:pPr>
            <a:r>
              <a:rPr lang="en-US" sz="784" b="1" dirty="0">
                <a:solidFill>
                  <a:srgbClr val="E6F1FF"/>
                </a:solidFill>
                <a:latin typeface="Open Sans" pitchFamily="34" charset="0"/>
                <a:ea typeface="Open Sans" pitchFamily="34" charset="-122"/>
                <a:cs typeface="Open Sans" pitchFamily="34" charset="-120"/>
              </a:rPr>
              <a:t>Quem responde pelo erro da IA?</a:t>
            </a:r>
            <a:endParaRPr lang="en-US" sz="784" dirty="0"/>
          </a:p>
        </p:txBody>
      </p:sp>
      <p:pic>
        <p:nvPicPr>
          <p:cNvPr id="31" name="Image 7" descr="preencoded.png"/>
          <p:cNvPicPr>
            <a:picLocks noChangeAspect="1"/>
          </p:cNvPicPr>
          <p:nvPr/>
        </p:nvPicPr>
        <p:blipFill>
          <a:blip r:embed="rId7"/>
          <a:stretch>
            <a:fillRect/>
          </a:stretch>
        </p:blipFill>
        <p:spPr>
          <a:xfrm>
            <a:off x="571500" y="4379119"/>
            <a:ext cx="142875" cy="100013"/>
          </a:xfrm>
          <a:prstGeom prst="rect">
            <a:avLst/>
          </a:prstGeom>
        </p:spPr>
      </p:pic>
      <p:sp>
        <p:nvSpPr>
          <p:cNvPr id="32" name="Text 22"/>
          <p:cNvSpPr/>
          <p:nvPr/>
        </p:nvSpPr>
        <p:spPr>
          <a:xfrm>
            <a:off x="750094" y="4361259"/>
            <a:ext cx="1050131" cy="135731"/>
          </a:xfrm>
          <a:prstGeom prst="rect">
            <a:avLst/>
          </a:prstGeom>
          <a:noFill/>
          <a:ln/>
        </p:spPr>
        <p:txBody>
          <a:bodyPr wrap="none" lIns="0" tIns="0" rIns="0" bIns="0" rtlCol="0" anchor="t">
            <a:spAutoFit/>
          </a:bodyPr>
          <a:lstStyle/>
          <a:p>
            <a:pPr marL="0" indent="0" algn="l">
              <a:lnSpc>
                <a:spcPts val="900"/>
              </a:lnSpc>
              <a:buNone/>
            </a:pPr>
            <a:r>
              <a:rPr lang="en-US" sz="727" dirty="0">
                <a:solidFill>
                  <a:srgbClr val="A8B2D1"/>
                </a:solidFill>
                <a:latin typeface="Open Sans" pitchFamily="34" charset="0"/>
                <a:ea typeface="Open Sans" pitchFamily="34" charset="-122"/>
                <a:cs typeface="Open Sans" pitchFamily="34" charset="-120"/>
              </a:rPr>
              <a:t>A) A OpenAI / Microsoft</a:t>
            </a:r>
            <a:endParaRPr lang="en-US" sz="727" dirty="0"/>
          </a:p>
        </p:txBody>
      </p:sp>
      <p:pic>
        <p:nvPicPr>
          <p:cNvPr id="33" name="Image 8" descr="preencoded.png"/>
          <p:cNvPicPr>
            <a:picLocks noChangeAspect="1"/>
          </p:cNvPicPr>
          <p:nvPr/>
        </p:nvPicPr>
        <p:blipFill>
          <a:blip r:embed="rId8"/>
          <a:stretch>
            <a:fillRect/>
          </a:stretch>
        </p:blipFill>
        <p:spPr>
          <a:xfrm>
            <a:off x="571500" y="4550569"/>
            <a:ext cx="142875" cy="100013"/>
          </a:xfrm>
          <a:prstGeom prst="rect">
            <a:avLst/>
          </a:prstGeom>
        </p:spPr>
      </p:pic>
      <p:sp>
        <p:nvSpPr>
          <p:cNvPr id="34" name="Text 23"/>
          <p:cNvSpPr/>
          <p:nvPr/>
        </p:nvSpPr>
        <p:spPr>
          <a:xfrm>
            <a:off x="750094" y="4532709"/>
            <a:ext cx="1716286" cy="135731"/>
          </a:xfrm>
          <a:prstGeom prst="rect">
            <a:avLst/>
          </a:prstGeom>
          <a:noFill/>
          <a:ln/>
        </p:spPr>
        <p:txBody>
          <a:bodyPr wrap="none" lIns="0" tIns="0" rIns="0" bIns="0" rtlCol="0" anchor="t">
            <a:spAutoFit/>
          </a:bodyPr>
          <a:lstStyle/>
          <a:p>
            <a:pPr marL="0" indent="0" algn="l">
              <a:lnSpc>
                <a:spcPts val="900"/>
              </a:lnSpc>
              <a:buNone/>
            </a:pPr>
            <a:r>
              <a:rPr lang="en-US" sz="683" b="1" dirty="0">
                <a:solidFill>
                  <a:srgbClr val="64FFDA"/>
                </a:solidFill>
                <a:latin typeface="Open Sans" pitchFamily="34" charset="0"/>
                <a:ea typeface="Open Sans" pitchFamily="34" charset="-122"/>
                <a:cs typeface="Open Sans" pitchFamily="34" charset="-120"/>
              </a:rPr>
              <a:t>B) O Advogado (Culpa in vigilando)</a:t>
            </a:r>
            <a:endParaRPr lang="en-US" sz="683" dirty="0"/>
          </a:p>
        </p:txBody>
      </p:sp>
      <p:pic>
        <p:nvPicPr>
          <p:cNvPr id="35" name="Image 9" descr="preencoded.png"/>
          <p:cNvPicPr>
            <a:picLocks noChangeAspect="1"/>
          </p:cNvPicPr>
          <p:nvPr/>
        </p:nvPicPr>
        <p:blipFill>
          <a:blip r:embed="rId7"/>
          <a:stretch>
            <a:fillRect/>
          </a:stretch>
        </p:blipFill>
        <p:spPr>
          <a:xfrm>
            <a:off x="571500" y="4722019"/>
            <a:ext cx="142875" cy="100013"/>
          </a:xfrm>
          <a:prstGeom prst="rect">
            <a:avLst/>
          </a:prstGeom>
        </p:spPr>
      </p:pic>
      <p:sp>
        <p:nvSpPr>
          <p:cNvPr id="36" name="Text 24"/>
          <p:cNvSpPr/>
          <p:nvPr/>
        </p:nvSpPr>
        <p:spPr>
          <a:xfrm>
            <a:off x="750094" y="4704159"/>
            <a:ext cx="659011" cy="135731"/>
          </a:xfrm>
          <a:prstGeom prst="rect">
            <a:avLst/>
          </a:prstGeom>
          <a:noFill/>
          <a:ln/>
        </p:spPr>
        <p:txBody>
          <a:bodyPr wrap="none" lIns="0" tIns="0" rIns="0" bIns="0" rtlCol="0" anchor="t">
            <a:spAutoFit/>
          </a:bodyPr>
          <a:lstStyle/>
          <a:p>
            <a:pPr marL="0" indent="0" algn="l">
              <a:lnSpc>
                <a:spcPts val="900"/>
              </a:lnSpc>
              <a:buNone/>
            </a:pPr>
            <a:r>
              <a:rPr lang="en-US" sz="727" dirty="0">
                <a:solidFill>
                  <a:srgbClr val="A8B2D1"/>
                </a:solidFill>
                <a:latin typeface="Open Sans" pitchFamily="34" charset="0"/>
                <a:ea typeface="Open Sans" pitchFamily="34" charset="-122"/>
                <a:cs typeface="Open Sans" pitchFamily="34" charset="-120"/>
              </a:rPr>
              <a:t>C) O Estagiário</a:t>
            </a:r>
            <a:endParaRPr lang="en-US" sz="727" dirty="0"/>
          </a:p>
        </p:txBody>
      </p:sp>
      <p:sp>
        <p:nvSpPr>
          <p:cNvPr id="37" name="Shape 25"/>
          <p:cNvSpPr/>
          <p:nvPr/>
        </p:nvSpPr>
        <p:spPr>
          <a:xfrm>
            <a:off x="4679156" y="1359098"/>
            <a:ext cx="4036219" cy="1112639"/>
          </a:xfrm>
          <a:prstGeom prst="rect">
            <a:avLst/>
          </a:prstGeom>
          <a:solidFill>
            <a:srgbClr val="FFFFFF">
              <a:alpha val="5000"/>
            </a:srgbClr>
          </a:solidFill>
          <a:ln/>
        </p:spPr>
        <p:txBody>
          <a:bodyPr/>
          <a:lstStyle/>
          <a:p>
            <a:endParaRPr lang="pt-BR"/>
          </a:p>
        </p:txBody>
      </p:sp>
      <p:sp>
        <p:nvSpPr>
          <p:cNvPr id="38" name="Shape 26"/>
          <p:cNvSpPr/>
          <p:nvPr/>
        </p:nvSpPr>
        <p:spPr>
          <a:xfrm>
            <a:off x="4679156" y="1359098"/>
            <a:ext cx="28575" cy="1112639"/>
          </a:xfrm>
          <a:prstGeom prst="rect">
            <a:avLst/>
          </a:prstGeom>
          <a:solidFill>
            <a:srgbClr val="64FFDA"/>
          </a:solidFill>
          <a:ln/>
        </p:spPr>
        <p:txBody>
          <a:bodyPr/>
          <a:lstStyle/>
          <a:p>
            <a:endParaRPr lang="pt-BR"/>
          </a:p>
        </p:txBody>
      </p:sp>
      <p:sp>
        <p:nvSpPr>
          <p:cNvPr id="39" name="Text 27"/>
          <p:cNvSpPr/>
          <p:nvPr/>
        </p:nvSpPr>
        <p:spPr>
          <a:xfrm>
            <a:off x="4822031" y="1466255"/>
            <a:ext cx="3750469" cy="121444"/>
          </a:xfrm>
          <a:prstGeom prst="rect">
            <a:avLst/>
          </a:prstGeom>
          <a:noFill/>
          <a:ln/>
        </p:spPr>
        <p:txBody>
          <a:bodyPr wrap="none" lIns="0" tIns="0" rIns="0" bIns="0" rtlCol="0" anchor="t">
            <a:spAutoFit/>
          </a:bodyPr>
          <a:lstStyle/>
          <a:p>
            <a:pPr marL="0" indent="0" algn="l">
              <a:lnSpc>
                <a:spcPts val="900"/>
              </a:lnSpc>
              <a:buNone/>
            </a:pPr>
            <a:r>
              <a:rPr lang="en-US" sz="683" b="1" dirty="0">
                <a:solidFill>
                  <a:srgbClr val="64FFDA"/>
                </a:solidFill>
                <a:latin typeface="Montserrat" pitchFamily="34" charset="0"/>
                <a:ea typeface="Montserrat" pitchFamily="34" charset="-122"/>
                <a:cs typeface="Montserrat" pitchFamily="34" charset="-120"/>
              </a:rPr>
              <a:t>PERGUNTA 4</a:t>
            </a:r>
            <a:endParaRPr lang="en-US" sz="683" dirty="0"/>
          </a:p>
        </p:txBody>
      </p:sp>
      <p:sp>
        <p:nvSpPr>
          <p:cNvPr id="40" name="Text 28"/>
          <p:cNvSpPr/>
          <p:nvPr/>
        </p:nvSpPr>
        <p:spPr>
          <a:xfrm>
            <a:off x="4822031" y="1623417"/>
            <a:ext cx="3750469" cy="155377"/>
          </a:xfrm>
          <a:prstGeom prst="rect">
            <a:avLst/>
          </a:prstGeom>
          <a:noFill/>
          <a:ln/>
        </p:spPr>
        <p:txBody>
          <a:bodyPr wrap="none" lIns="0" tIns="0" rIns="0" bIns="0" rtlCol="0" anchor="t">
            <a:spAutoFit/>
          </a:bodyPr>
          <a:lstStyle/>
          <a:p>
            <a:pPr marL="0" indent="0" algn="l">
              <a:lnSpc>
                <a:spcPts val="1100"/>
              </a:lnSpc>
              <a:buNone/>
            </a:pPr>
            <a:r>
              <a:rPr lang="en-US" sz="784" b="1" dirty="0">
                <a:solidFill>
                  <a:srgbClr val="E6F1FF"/>
                </a:solidFill>
                <a:latin typeface="Open Sans" pitchFamily="34" charset="0"/>
                <a:ea typeface="Open Sans" pitchFamily="34" charset="-122"/>
                <a:cs typeface="Open Sans" pitchFamily="34" charset="-120"/>
              </a:rPr>
              <a:t>Dados sigilosos no ChatGPT Free?</a:t>
            </a:r>
            <a:endParaRPr lang="en-US" sz="784" dirty="0"/>
          </a:p>
        </p:txBody>
      </p:sp>
      <p:pic>
        <p:nvPicPr>
          <p:cNvPr id="41" name="Image 10" descr="preencoded.png"/>
          <p:cNvPicPr>
            <a:picLocks noChangeAspect="1"/>
          </p:cNvPicPr>
          <p:nvPr/>
        </p:nvPicPr>
        <p:blipFill>
          <a:blip r:embed="rId3"/>
          <a:stretch>
            <a:fillRect/>
          </a:stretch>
        </p:blipFill>
        <p:spPr>
          <a:xfrm>
            <a:off x="4822031" y="1868091"/>
            <a:ext cx="142875" cy="100013"/>
          </a:xfrm>
          <a:prstGeom prst="rect">
            <a:avLst/>
          </a:prstGeom>
        </p:spPr>
      </p:pic>
      <p:sp>
        <p:nvSpPr>
          <p:cNvPr id="42" name="Text 29"/>
          <p:cNvSpPr/>
          <p:nvPr/>
        </p:nvSpPr>
        <p:spPr>
          <a:xfrm>
            <a:off x="5000625" y="1850231"/>
            <a:ext cx="1157288" cy="135731"/>
          </a:xfrm>
          <a:prstGeom prst="rect">
            <a:avLst/>
          </a:prstGeom>
          <a:noFill/>
          <a:ln/>
        </p:spPr>
        <p:txBody>
          <a:bodyPr wrap="none" lIns="0" tIns="0" rIns="0" bIns="0" rtlCol="0" anchor="t">
            <a:spAutoFit/>
          </a:bodyPr>
          <a:lstStyle/>
          <a:p>
            <a:pPr marL="0" indent="0" algn="l">
              <a:lnSpc>
                <a:spcPts val="900"/>
              </a:lnSpc>
              <a:buNone/>
            </a:pPr>
            <a:r>
              <a:rPr lang="en-US" sz="727" dirty="0">
                <a:solidFill>
                  <a:srgbClr val="A8B2D1"/>
                </a:solidFill>
                <a:latin typeface="Open Sans" pitchFamily="34" charset="0"/>
                <a:ea typeface="Open Sans" pitchFamily="34" charset="-122"/>
                <a:cs typeface="Open Sans" pitchFamily="34" charset="-120"/>
              </a:rPr>
              <a:t>A) Permitido se for rápido</a:t>
            </a:r>
            <a:endParaRPr lang="en-US" sz="727" dirty="0"/>
          </a:p>
        </p:txBody>
      </p:sp>
      <p:pic>
        <p:nvPicPr>
          <p:cNvPr id="43" name="Image 11" descr="preencoded.png"/>
          <p:cNvPicPr>
            <a:picLocks noChangeAspect="1"/>
          </p:cNvPicPr>
          <p:nvPr/>
        </p:nvPicPr>
        <p:blipFill>
          <a:blip r:embed="rId4"/>
          <a:stretch>
            <a:fillRect/>
          </a:stretch>
        </p:blipFill>
        <p:spPr>
          <a:xfrm>
            <a:off x="4822031" y="2039541"/>
            <a:ext cx="142875" cy="100013"/>
          </a:xfrm>
          <a:prstGeom prst="rect">
            <a:avLst/>
          </a:prstGeom>
        </p:spPr>
      </p:pic>
      <p:sp>
        <p:nvSpPr>
          <p:cNvPr id="44" name="Text 30"/>
          <p:cNvSpPr/>
          <p:nvPr/>
        </p:nvSpPr>
        <p:spPr>
          <a:xfrm>
            <a:off x="5000625" y="2021681"/>
            <a:ext cx="1484114" cy="135731"/>
          </a:xfrm>
          <a:prstGeom prst="rect">
            <a:avLst/>
          </a:prstGeom>
          <a:noFill/>
          <a:ln/>
        </p:spPr>
        <p:txBody>
          <a:bodyPr wrap="none" lIns="0" tIns="0" rIns="0" bIns="0" rtlCol="0" anchor="t">
            <a:spAutoFit/>
          </a:bodyPr>
          <a:lstStyle/>
          <a:p>
            <a:pPr marL="0" indent="0" algn="l">
              <a:lnSpc>
                <a:spcPts val="900"/>
              </a:lnSpc>
              <a:buNone/>
            </a:pPr>
            <a:r>
              <a:rPr lang="en-US" sz="683" b="1" dirty="0">
                <a:solidFill>
                  <a:srgbClr val="64FFDA"/>
                </a:solidFill>
                <a:latin typeface="Open Sans" pitchFamily="34" charset="0"/>
                <a:ea typeface="Open Sans" pitchFamily="34" charset="-122"/>
                <a:cs typeface="Open Sans" pitchFamily="34" charset="-120"/>
              </a:rPr>
              <a:t>B) Proibido (Viola sigilo/LGPD)</a:t>
            </a:r>
            <a:endParaRPr lang="en-US" sz="683" dirty="0"/>
          </a:p>
        </p:txBody>
      </p:sp>
      <p:pic>
        <p:nvPicPr>
          <p:cNvPr id="45" name="Image 12" descr="preencoded.png"/>
          <p:cNvPicPr>
            <a:picLocks noChangeAspect="1"/>
          </p:cNvPicPr>
          <p:nvPr/>
        </p:nvPicPr>
        <p:blipFill>
          <a:blip r:embed="rId3"/>
          <a:stretch>
            <a:fillRect/>
          </a:stretch>
        </p:blipFill>
        <p:spPr>
          <a:xfrm>
            <a:off x="4822031" y="2210991"/>
            <a:ext cx="142875" cy="100013"/>
          </a:xfrm>
          <a:prstGeom prst="rect">
            <a:avLst/>
          </a:prstGeom>
        </p:spPr>
      </p:pic>
      <p:sp>
        <p:nvSpPr>
          <p:cNvPr id="46" name="Text 31"/>
          <p:cNvSpPr/>
          <p:nvPr/>
        </p:nvSpPr>
        <p:spPr>
          <a:xfrm>
            <a:off x="5000625" y="2193131"/>
            <a:ext cx="517922" cy="135731"/>
          </a:xfrm>
          <a:prstGeom prst="rect">
            <a:avLst/>
          </a:prstGeom>
          <a:noFill/>
          <a:ln/>
        </p:spPr>
        <p:txBody>
          <a:bodyPr wrap="none" lIns="0" tIns="0" rIns="0" bIns="0" rtlCol="0" anchor="t">
            <a:spAutoFit/>
          </a:bodyPr>
          <a:lstStyle/>
          <a:p>
            <a:pPr marL="0" indent="0" algn="l">
              <a:lnSpc>
                <a:spcPts val="900"/>
              </a:lnSpc>
              <a:buNone/>
            </a:pPr>
            <a:r>
              <a:rPr lang="en-US" sz="727" dirty="0">
                <a:solidFill>
                  <a:srgbClr val="A8B2D1"/>
                </a:solidFill>
                <a:latin typeface="Open Sans" pitchFamily="34" charset="0"/>
                <a:ea typeface="Open Sans" pitchFamily="34" charset="-122"/>
                <a:cs typeface="Open Sans" pitchFamily="34" charset="-120"/>
              </a:rPr>
              <a:t>C) Opcional</a:t>
            </a:r>
            <a:endParaRPr lang="en-US" sz="727" dirty="0"/>
          </a:p>
        </p:txBody>
      </p:sp>
      <p:sp>
        <p:nvSpPr>
          <p:cNvPr id="47" name="Shape 32"/>
          <p:cNvSpPr/>
          <p:nvPr/>
        </p:nvSpPr>
        <p:spPr>
          <a:xfrm>
            <a:off x="4679156" y="2614613"/>
            <a:ext cx="4036219" cy="1112639"/>
          </a:xfrm>
          <a:prstGeom prst="rect">
            <a:avLst/>
          </a:prstGeom>
          <a:solidFill>
            <a:srgbClr val="FFFFFF">
              <a:alpha val="5000"/>
            </a:srgbClr>
          </a:solidFill>
          <a:ln/>
        </p:spPr>
        <p:txBody>
          <a:bodyPr/>
          <a:lstStyle/>
          <a:p>
            <a:endParaRPr lang="pt-BR"/>
          </a:p>
        </p:txBody>
      </p:sp>
      <p:sp>
        <p:nvSpPr>
          <p:cNvPr id="48" name="Shape 33"/>
          <p:cNvSpPr/>
          <p:nvPr/>
        </p:nvSpPr>
        <p:spPr>
          <a:xfrm>
            <a:off x="4679156" y="2614613"/>
            <a:ext cx="28575" cy="1112639"/>
          </a:xfrm>
          <a:prstGeom prst="rect">
            <a:avLst/>
          </a:prstGeom>
          <a:solidFill>
            <a:srgbClr val="A8B2D1"/>
          </a:solidFill>
          <a:ln/>
        </p:spPr>
        <p:txBody>
          <a:bodyPr/>
          <a:lstStyle/>
          <a:p>
            <a:endParaRPr lang="pt-BR"/>
          </a:p>
        </p:txBody>
      </p:sp>
      <p:sp>
        <p:nvSpPr>
          <p:cNvPr id="49" name="Text 34"/>
          <p:cNvSpPr/>
          <p:nvPr/>
        </p:nvSpPr>
        <p:spPr>
          <a:xfrm>
            <a:off x="4822031" y="2721769"/>
            <a:ext cx="3750469" cy="121444"/>
          </a:xfrm>
          <a:prstGeom prst="rect">
            <a:avLst/>
          </a:prstGeom>
          <a:noFill/>
          <a:ln/>
        </p:spPr>
        <p:txBody>
          <a:bodyPr wrap="none" lIns="0" tIns="0" rIns="0" bIns="0" rtlCol="0" anchor="t">
            <a:spAutoFit/>
          </a:bodyPr>
          <a:lstStyle/>
          <a:p>
            <a:pPr marL="0" indent="0" algn="l">
              <a:lnSpc>
                <a:spcPts val="900"/>
              </a:lnSpc>
              <a:buNone/>
            </a:pPr>
            <a:r>
              <a:rPr lang="en-US" sz="683" b="1" dirty="0">
                <a:solidFill>
                  <a:srgbClr val="64FFDA"/>
                </a:solidFill>
                <a:latin typeface="Montserrat" pitchFamily="34" charset="0"/>
                <a:ea typeface="Montserrat" pitchFamily="34" charset="-122"/>
                <a:cs typeface="Montserrat" pitchFamily="34" charset="-120"/>
              </a:rPr>
              <a:t>PERGUNTA 5</a:t>
            </a:r>
            <a:endParaRPr lang="en-US" sz="683" dirty="0"/>
          </a:p>
        </p:txBody>
      </p:sp>
      <p:sp>
        <p:nvSpPr>
          <p:cNvPr id="50" name="Text 35"/>
          <p:cNvSpPr/>
          <p:nvPr/>
        </p:nvSpPr>
        <p:spPr>
          <a:xfrm>
            <a:off x="4822031" y="2878931"/>
            <a:ext cx="3750469" cy="155377"/>
          </a:xfrm>
          <a:prstGeom prst="rect">
            <a:avLst/>
          </a:prstGeom>
          <a:noFill/>
          <a:ln/>
        </p:spPr>
        <p:txBody>
          <a:bodyPr wrap="none" lIns="0" tIns="0" rIns="0" bIns="0" rtlCol="0" anchor="t">
            <a:spAutoFit/>
          </a:bodyPr>
          <a:lstStyle/>
          <a:p>
            <a:pPr marL="0" indent="0" algn="l">
              <a:lnSpc>
                <a:spcPts val="1100"/>
              </a:lnSpc>
              <a:buNone/>
            </a:pPr>
            <a:r>
              <a:rPr lang="en-US" sz="784" b="1" dirty="0">
                <a:solidFill>
                  <a:srgbClr val="E6F1FF"/>
                </a:solidFill>
                <a:latin typeface="Open Sans" pitchFamily="34" charset="0"/>
                <a:ea typeface="Open Sans" pitchFamily="34" charset="-122"/>
                <a:cs typeface="Open Sans" pitchFamily="34" charset="-120"/>
              </a:rPr>
              <a:t>O que é "Chain of Thought"?</a:t>
            </a:r>
            <a:endParaRPr lang="en-US" sz="784" dirty="0"/>
          </a:p>
        </p:txBody>
      </p:sp>
      <p:pic>
        <p:nvPicPr>
          <p:cNvPr id="51" name="Image 13" descr="preencoded.png"/>
          <p:cNvPicPr>
            <a:picLocks noChangeAspect="1"/>
          </p:cNvPicPr>
          <p:nvPr/>
        </p:nvPicPr>
        <p:blipFill>
          <a:blip r:embed="rId5"/>
          <a:stretch>
            <a:fillRect/>
          </a:stretch>
        </p:blipFill>
        <p:spPr>
          <a:xfrm>
            <a:off x="4822031" y="3123605"/>
            <a:ext cx="142875" cy="100013"/>
          </a:xfrm>
          <a:prstGeom prst="rect">
            <a:avLst/>
          </a:prstGeom>
        </p:spPr>
      </p:pic>
      <p:sp>
        <p:nvSpPr>
          <p:cNvPr id="52" name="Text 36"/>
          <p:cNvSpPr/>
          <p:nvPr/>
        </p:nvSpPr>
        <p:spPr>
          <a:xfrm>
            <a:off x="5000625" y="3105745"/>
            <a:ext cx="1069777" cy="135731"/>
          </a:xfrm>
          <a:prstGeom prst="rect">
            <a:avLst/>
          </a:prstGeom>
          <a:noFill/>
          <a:ln/>
        </p:spPr>
        <p:txBody>
          <a:bodyPr wrap="none" lIns="0" tIns="0" rIns="0" bIns="0" rtlCol="0" anchor="t">
            <a:spAutoFit/>
          </a:bodyPr>
          <a:lstStyle/>
          <a:p>
            <a:pPr marL="0" indent="0" algn="l">
              <a:lnSpc>
                <a:spcPts val="900"/>
              </a:lnSpc>
              <a:buNone/>
            </a:pPr>
            <a:r>
              <a:rPr lang="en-US" sz="727" dirty="0">
                <a:solidFill>
                  <a:srgbClr val="A8B2D1"/>
                </a:solidFill>
                <a:latin typeface="Open Sans" pitchFamily="34" charset="0"/>
                <a:ea typeface="Open Sans" pitchFamily="34" charset="-122"/>
                <a:cs typeface="Open Sans" pitchFamily="34" charset="-120"/>
              </a:rPr>
              <a:t>A) Tradução automática</a:t>
            </a:r>
            <a:endParaRPr lang="en-US" sz="727" dirty="0"/>
          </a:p>
        </p:txBody>
      </p:sp>
      <p:pic>
        <p:nvPicPr>
          <p:cNvPr id="53" name="Image 14" descr="preencoded.png"/>
          <p:cNvPicPr>
            <a:picLocks noChangeAspect="1"/>
          </p:cNvPicPr>
          <p:nvPr/>
        </p:nvPicPr>
        <p:blipFill>
          <a:blip r:embed="rId5"/>
          <a:stretch>
            <a:fillRect/>
          </a:stretch>
        </p:blipFill>
        <p:spPr>
          <a:xfrm>
            <a:off x="4822031" y="3295055"/>
            <a:ext cx="142875" cy="100013"/>
          </a:xfrm>
          <a:prstGeom prst="rect">
            <a:avLst/>
          </a:prstGeom>
        </p:spPr>
      </p:pic>
      <p:sp>
        <p:nvSpPr>
          <p:cNvPr id="54" name="Text 37"/>
          <p:cNvSpPr/>
          <p:nvPr/>
        </p:nvSpPr>
        <p:spPr>
          <a:xfrm>
            <a:off x="5000625" y="3277195"/>
            <a:ext cx="928688" cy="135731"/>
          </a:xfrm>
          <a:prstGeom prst="rect">
            <a:avLst/>
          </a:prstGeom>
          <a:noFill/>
          <a:ln/>
        </p:spPr>
        <p:txBody>
          <a:bodyPr wrap="none" lIns="0" tIns="0" rIns="0" bIns="0" rtlCol="0" anchor="t">
            <a:spAutoFit/>
          </a:bodyPr>
          <a:lstStyle/>
          <a:p>
            <a:pPr marL="0" indent="0" algn="l">
              <a:lnSpc>
                <a:spcPts val="900"/>
              </a:lnSpc>
              <a:buNone/>
            </a:pPr>
            <a:r>
              <a:rPr lang="en-US" sz="727" dirty="0">
                <a:solidFill>
                  <a:srgbClr val="A8B2D1"/>
                </a:solidFill>
                <a:latin typeface="Open Sans" pitchFamily="34" charset="0"/>
                <a:ea typeface="Open Sans" pitchFamily="34" charset="-122"/>
                <a:cs typeface="Open Sans" pitchFamily="34" charset="-120"/>
              </a:rPr>
              <a:t>B) Resumo de textos</a:t>
            </a:r>
            <a:endParaRPr lang="en-US" sz="727" dirty="0"/>
          </a:p>
        </p:txBody>
      </p:sp>
      <p:pic>
        <p:nvPicPr>
          <p:cNvPr id="55" name="Image 15" descr="preencoded.png"/>
          <p:cNvPicPr>
            <a:picLocks noChangeAspect="1"/>
          </p:cNvPicPr>
          <p:nvPr/>
        </p:nvPicPr>
        <p:blipFill>
          <a:blip r:embed="rId6"/>
          <a:stretch>
            <a:fillRect/>
          </a:stretch>
        </p:blipFill>
        <p:spPr>
          <a:xfrm>
            <a:off x="4822031" y="3466505"/>
            <a:ext cx="142875" cy="100013"/>
          </a:xfrm>
          <a:prstGeom prst="rect">
            <a:avLst/>
          </a:prstGeom>
        </p:spPr>
      </p:pic>
      <p:sp>
        <p:nvSpPr>
          <p:cNvPr id="56" name="Text 38"/>
          <p:cNvSpPr/>
          <p:nvPr/>
        </p:nvSpPr>
        <p:spPr>
          <a:xfrm>
            <a:off x="5000625" y="3448645"/>
            <a:ext cx="1614488" cy="135731"/>
          </a:xfrm>
          <a:prstGeom prst="rect">
            <a:avLst/>
          </a:prstGeom>
          <a:noFill/>
          <a:ln/>
        </p:spPr>
        <p:txBody>
          <a:bodyPr wrap="none" lIns="0" tIns="0" rIns="0" bIns="0" rtlCol="0" anchor="t">
            <a:spAutoFit/>
          </a:bodyPr>
          <a:lstStyle/>
          <a:p>
            <a:pPr marL="0" indent="0" algn="l">
              <a:lnSpc>
                <a:spcPts val="900"/>
              </a:lnSpc>
              <a:buNone/>
            </a:pPr>
            <a:r>
              <a:rPr lang="en-US" sz="683" b="1" dirty="0">
                <a:solidFill>
                  <a:srgbClr val="64FFDA"/>
                </a:solidFill>
                <a:latin typeface="Open Sans" pitchFamily="34" charset="0"/>
                <a:ea typeface="Open Sans" pitchFamily="34" charset="-122"/>
                <a:cs typeface="Open Sans" pitchFamily="34" charset="-120"/>
              </a:rPr>
              <a:t>C) Pedir raciocínio passo a passo</a:t>
            </a:r>
            <a:endParaRPr lang="en-US" sz="683" dirty="0"/>
          </a:p>
        </p:txBody>
      </p:sp>
      <p:sp>
        <p:nvSpPr>
          <p:cNvPr id="57" name="Shape 39"/>
          <p:cNvSpPr/>
          <p:nvPr/>
        </p:nvSpPr>
        <p:spPr>
          <a:xfrm>
            <a:off x="4679156" y="4039791"/>
            <a:ext cx="4036219" cy="942975"/>
          </a:xfrm>
          <a:prstGeom prst="rect">
            <a:avLst/>
          </a:prstGeom>
          <a:solidFill>
            <a:srgbClr val="112240"/>
          </a:solidFill>
          <a:ln w="18288">
            <a:solidFill>
              <a:srgbClr val="64FFDA"/>
            </a:solidFill>
            <a:prstDash val="solid"/>
          </a:ln>
        </p:spPr>
        <p:txBody>
          <a:bodyPr/>
          <a:lstStyle/>
          <a:p>
            <a:endParaRPr lang="pt-BR"/>
          </a:p>
        </p:txBody>
      </p:sp>
      <p:pic>
        <p:nvPicPr>
          <p:cNvPr id="58" name="Image 16" descr="preencoded.png"/>
          <p:cNvPicPr>
            <a:picLocks noChangeAspect="1"/>
          </p:cNvPicPr>
          <p:nvPr/>
        </p:nvPicPr>
        <p:blipFill>
          <a:blip r:embed="rId9"/>
          <a:stretch>
            <a:fillRect/>
          </a:stretch>
        </p:blipFill>
        <p:spPr>
          <a:xfrm>
            <a:off x="6536531" y="4211241"/>
            <a:ext cx="321469" cy="285750"/>
          </a:xfrm>
          <a:prstGeom prst="rect">
            <a:avLst/>
          </a:prstGeom>
        </p:spPr>
      </p:pic>
      <p:sp>
        <p:nvSpPr>
          <p:cNvPr id="59" name="Text 40"/>
          <p:cNvSpPr/>
          <p:nvPr/>
        </p:nvSpPr>
        <p:spPr>
          <a:xfrm>
            <a:off x="5634633" y="4568428"/>
            <a:ext cx="2125266" cy="271463"/>
          </a:xfrm>
          <a:prstGeom prst="rect">
            <a:avLst/>
          </a:prstGeom>
          <a:noFill/>
          <a:ln/>
        </p:spPr>
        <p:txBody>
          <a:bodyPr wrap="square" lIns="0" tIns="0" rIns="0" bIns="0" rtlCol="0" anchor="t">
            <a:spAutoFit/>
          </a:bodyPr>
          <a:lstStyle/>
          <a:p>
            <a:pPr marL="0" indent="0" algn="ctr">
              <a:lnSpc>
                <a:spcPts val="900"/>
              </a:lnSpc>
              <a:buNone/>
            </a:pPr>
            <a:r>
              <a:rPr lang="en-US" sz="683" b="1" dirty="0">
                <a:solidFill>
                  <a:srgbClr val="E6F1FF"/>
                </a:solidFill>
                <a:latin typeface="Open Sans" pitchFamily="34" charset="0"/>
                <a:ea typeface="Open Sans" pitchFamily="34" charset="-122"/>
                <a:cs typeface="Open Sans" pitchFamily="34" charset="-120"/>
              </a:rPr>
              <a:t>Parabéns!</a:t>
            </a:r>
            <a:r>
              <a:rPr lang="en-US" sz="727" dirty="0">
                <a:solidFill>
                  <a:srgbClr val="E6F1FF"/>
                </a:solidFill>
                <a:latin typeface="Open Sans" pitchFamily="34" charset="0"/>
                <a:ea typeface="Open Sans" pitchFamily="34" charset="-122"/>
                <a:cs typeface="Open Sans" pitchFamily="34" charset="-120"/>
              </a:rPr>
              <a:t>
Você completou o curso de IA para Advogados.</a:t>
            </a:r>
            <a:endParaRPr lang="en-US" sz="727"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name="Slide 95">
    <p:spTree>
      <p:nvGrpSpPr>
        <p:cNvPr id="1" name=""/>
        <p:cNvGrpSpPr/>
        <p:nvPr/>
      </p:nvGrpSpPr>
      <p:grpSpPr>
        <a:xfrm>
          <a:off x="0" y="0"/>
          <a:ext cx="0" cy="0"/>
          <a:chOff x="0" y="0"/>
          <a:chExt cx="0" cy="0"/>
        </a:xfrm>
      </p:grpSpPr>
      <p:sp>
        <p:nvSpPr>
          <p:cNvPr id="3" name="Text 0"/>
          <p:cNvSpPr/>
          <p:nvPr/>
        </p:nvSpPr>
        <p:spPr>
          <a:xfrm>
            <a:off x="2794099" y="1156395"/>
            <a:ext cx="3555802" cy="696516"/>
          </a:xfrm>
          <a:prstGeom prst="rect">
            <a:avLst/>
          </a:prstGeom>
          <a:noFill/>
          <a:ln/>
        </p:spPr>
        <p:txBody>
          <a:bodyPr wrap="none" lIns="0" tIns="0" rIns="0" bIns="0" rtlCol="0" anchor="t">
            <a:spAutoFit/>
          </a:bodyPr>
          <a:lstStyle/>
          <a:p>
            <a:pPr marL="0" indent="0" algn="l">
              <a:lnSpc>
                <a:spcPts val="5400"/>
              </a:lnSpc>
              <a:buNone/>
            </a:pPr>
            <a:r>
              <a:rPr lang="en-US" sz="4145" b="1" dirty="0">
                <a:solidFill>
                  <a:srgbClr val="E6F1FF"/>
                </a:solidFill>
                <a:latin typeface="Montserrat" pitchFamily="34" charset="0"/>
                <a:ea typeface="Montserrat" pitchFamily="34" charset="-122"/>
                <a:cs typeface="Montserrat" pitchFamily="34" charset="-120"/>
              </a:rPr>
              <a:t>OBRIGADO!</a:t>
            </a:r>
            <a:endParaRPr lang="en-US" sz="4145" dirty="0"/>
          </a:p>
        </p:txBody>
      </p:sp>
      <p:sp>
        <p:nvSpPr>
          <p:cNvPr id="4" name="Text 1"/>
          <p:cNvSpPr/>
          <p:nvPr/>
        </p:nvSpPr>
        <p:spPr>
          <a:xfrm>
            <a:off x="2737279" y="1892202"/>
            <a:ext cx="4007644" cy="226814"/>
          </a:xfrm>
          <a:prstGeom prst="rect">
            <a:avLst/>
          </a:prstGeom>
          <a:noFill/>
          <a:ln/>
        </p:spPr>
        <p:txBody>
          <a:bodyPr wrap="none" lIns="0" tIns="0" rIns="0" bIns="0" rtlCol="0" anchor="t">
            <a:spAutoFit/>
          </a:bodyPr>
          <a:lstStyle/>
          <a:p>
            <a:pPr marL="0" indent="0" algn="l">
              <a:lnSpc>
                <a:spcPts val="1600"/>
              </a:lnSpc>
              <a:buNone/>
            </a:pPr>
            <a:r>
              <a:rPr lang="en-US" sz="1269" kern="0" spc="2" dirty="0">
                <a:solidFill>
                  <a:srgbClr val="64FFDA"/>
                </a:solidFill>
                <a:latin typeface="Roboto Mono" pitchFamily="34" charset="0"/>
                <a:ea typeface="Roboto Mono" pitchFamily="34" charset="-122"/>
                <a:cs typeface="Roboto Mono" pitchFamily="34" charset="-120"/>
              </a:rPr>
              <a:t>O Futuro da Advocacia Começa Agora</a:t>
            </a:r>
            <a:endParaRPr lang="en-US" sz="1269" dirty="0"/>
          </a:p>
        </p:txBody>
      </p:sp>
      <p:sp>
        <p:nvSpPr>
          <p:cNvPr id="5" name="Text 2"/>
          <p:cNvSpPr/>
          <p:nvPr/>
        </p:nvSpPr>
        <p:spPr>
          <a:xfrm>
            <a:off x="1372452" y="2613720"/>
            <a:ext cx="1963679" cy="147156"/>
          </a:xfrm>
          <a:prstGeom prst="rect">
            <a:avLst/>
          </a:prstGeom>
          <a:noFill/>
          <a:ln/>
        </p:spPr>
        <p:txBody>
          <a:bodyPr wrap="none" lIns="0" tIns="0" rIns="0" bIns="0" rtlCol="0" anchor="t">
            <a:spAutoFit/>
          </a:bodyPr>
          <a:lstStyle/>
          <a:p>
            <a:pPr marL="0" indent="0" algn="r">
              <a:lnSpc>
                <a:spcPts val="1200"/>
              </a:lnSpc>
              <a:buNone/>
            </a:pPr>
            <a:r>
              <a:rPr lang="en-US" sz="942" dirty="0">
                <a:solidFill>
                  <a:srgbClr val="A8B2D1"/>
                </a:solidFill>
                <a:latin typeface="Open Sans" pitchFamily="34" charset="0"/>
                <a:ea typeface="Open Sans" pitchFamily="34" charset="-122"/>
                <a:cs typeface="Open Sans" pitchFamily="34" charset="-120"/>
              </a:rPr>
              <a:t>eticaemacao@eticaemacao.com.br</a:t>
            </a:r>
            <a:endParaRPr lang="en-US" sz="942" dirty="0"/>
          </a:p>
        </p:txBody>
      </p:sp>
      <p:pic>
        <p:nvPicPr>
          <p:cNvPr id="6" name="Image 1" descr="preencoded.png"/>
          <p:cNvPicPr>
            <a:picLocks noChangeAspect="1"/>
          </p:cNvPicPr>
          <p:nvPr/>
        </p:nvPicPr>
        <p:blipFill>
          <a:blip r:embed="rId3"/>
          <a:stretch>
            <a:fillRect/>
          </a:stretch>
        </p:blipFill>
        <p:spPr>
          <a:xfrm>
            <a:off x="3443288" y="2615505"/>
            <a:ext cx="214313" cy="171450"/>
          </a:xfrm>
          <a:prstGeom prst="rect">
            <a:avLst/>
          </a:prstGeom>
        </p:spPr>
      </p:pic>
      <p:sp>
        <p:nvSpPr>
          <p:cNvPr id="7" name="Text 3"/>
          <p:cNvSpPr/>
          <p:nvPr/>
        </p:nvSpPr>
        <p:spPr>
          <a:xfrm>
            <a:off x="5236369" y="2781113"/>
            <a:ext cx="3304459" cy="301044"/>
          </a:xfrm>
          <a:prstGeom prst="rect">
            <a:avLst/>
          </a:prstGeom>
          <a:noFill/>
          <a:ln/>
        </p:spPr>
        <p:txBody>
          <a:bodyPr wrap="square" lIns="0" tIns="0" rIns="0" bIns="0" rtlCol="0" anchor="t">
            <a:spAutoFit/>
          </a:bodyPr>
          <a:lstStyle/>
          <a:p>
            <a:pPr algn="r">
              <a:lnSpc>
                <a:spcPts val="1200"/>
              </a:lnSpc>
            </a:pPr>
            <a:r>
              <a:rPr lang="en-US" sz="942" dirty="0">
                <a:solidFill>
                  <a:srgbClr val="A8B2D1"/>
                </a:solidFill>
                <a:latin typeface="Open Sans" pitchFamily="34" charset="0"/>
                <a:ea typeface="Open Sans" pitchFamily="34" charset="-122"/>
                <a:cs typeface="Open Sans" pitchFamily="34" charset="-120"/>
              </a:rPr>
              <a:t>https://www.linkedin.com/in/fernanda-dutra-vieira-lopes-8a437769//</a:t>
            </a:r>
            <a:endParaRPr lang="en-US" sz="942" dirty="0"/>
          </a:p>
        </p:txBody>
      </p:sp>
      <p:pic>
        <p:nvPicPr>
          <p:cNvPr id="8" name="Image 2" descr="preencoded.png"/>
          <p:cNvPicPr>
            <a:picLocks noChangeAspect="1"/>
          </p:cNvPicPr>
          <p:nvPr/>
        </p:nvPicPr>
        <p:blipFill>
          <a:blip r:embed="rId4"/>
          <a:stretch>
            <a:fillRect/>
          </a:stretch>
        </p:blipFill>
        <p:spPr>
          <a:xfrm>
            <a:off x="8597978" y="2795215"/>
            <a:ext cx="214313" cy="171450"/>
          </a:xfrm>
          <a:prstGeom prst="rect">
            <a:avLst/>
          </a:prstGeom>
        </p:spPr>
      </p:pic>
      <p:sp>
        <p:nvSpPr>
          <p:cNvPr id="9" name="Text 4"/>
          <p:cNvSpPr/>
          <p:nvPr/>
        </p:nvSpPr>
        <p:spPr>
          <a:xfrm>
            <a:off x="2446464" y="3181653"/>
            <a:ext cx="889667" cy="147156"/>
          </a:xfrm>
          <a:prstGeom prst="rect">
            <a:avLst/>
          </a:prstGeom>
          <a:noFill/>
          <a:ln/>
        </p:spPr>
        <p:txBody>
          <a:bodyPr wrap="none" lIns="0" tIns="0" rIns="0" bIns="0" rtlCol="0" anchor="t">
            <a:spAutoFit/>
          </a:bodyPr>
          <a:lstStyle/>
          <a:p>
            <a:pPr marL="0" indent="0" algn="r">
              <a:lnSpc>
                <a:spcPts val="1200"/>
              </a:lnSpc>
              <a:buNone/>
            </a:pPr>
            <a:r>
              <a:rPr lang="en-US" sz="942" dirty="0">
                <a:solidFill>
                  <a:srgbClr val="A8B2D1"/>
                </a:solidFill>
                <a:latin typeface="Open Sans" pitchFamily="34" charset="0"/>
                <a:ea typeface="Open Sans" pitchFamily="34" charset="-122"/>
                <a:cs typeface="Open Sans" pitchFamily="34" charset="-120"/>
              </a:rPr>
              <a:t>@eticaemacao1</a:t>
            </a:r>
            <a:endParaRPr lang="en-US" sz="942" dirty="0"/>
          </a:p>
        </p:txBody>
      </p:sp>
      <p:pic>
        <p:nvPicPr>
          <p:cNvPr id="10" name="Image 3" descr="preencoded.png"/>
          <p:cNvPicPr>
            <a:picLocks noChangeAspect="1"/>
          </p:cNvPicPr>
          <p:nvPr/>
        </p:nvPicPr>
        <p:blipFill>
          <a:blip r:embed="rId5"/>
          <a:stretch>
            <a:fillRect/>
          </a:stretch>
        </p:blipFill>
        <p:spPr>
          <a:xfrm>
            <a:off x="3451452" y="3169506"/>
            <a:ext cx="214313" cy="171450"/>
          </a:xfrm>
          <a:prstGeom prst="rect">
            <a:avLst/>
          </a:prstGeom>
        </p:spPr>
      </p:pic>
      <p:sp>
        <p:nvSpPr>
          <p:cNvPr id="11" name="Shape 5"/>
          <p:cNvSpPr/>
          <p:nvPr/>
        </p:nvSpPr>
        <p:spPr>
          <a:xfrm>
            <a:off x="3964781" y="2308324"/>
            <a:ext cx="1214438" cy="1214438"/>
          </a:xfrm>
          <a:prstGeom prst="rect">
            <a:avLst/>
          </a:prstGeom>
          <a:solidFill>
            <a:srgbClr val="FFFFFF"/>
          </a:solidFill>
          <a:ln/>
        </p:spPr>
        <p:txBody>
          <a:bodyPr/>
          <a:lstStyle/>
          <a:p>
            <a:endParaRPr lang="pt-BR"/>
          </a:p>
        </p:txBody>
      </p:sp>
      <p:sp>
        <p:nvSpPr>
          <p:cNvPr id="12" name="Shape 6"/>
          <p:cNvSpPr/>
          <p:nvPr/>
        </p:nvSpPr>
        <p:spPr>
          <a:xfrm>
            <a:off x="4021931" y="2365474"/>
            <a:ext cx="1100138" cy="1100138"/>
          </a:xfrm>
          <a:prstGeom prst="rect">
            <a:avLst/>
          </a:prstGeom>
          <a:solidFill>
            <a:srgbClr val="0A192F"/>
          </a:solidFill>
          <a:ln w="18288">
            <a:solidFill>
              <a:srgbClr val="64FFDA"/>
            </a:solidFill>
            <a:prstDash val="dash"/>
          </a:ln>
        </p:spPr>
        <p:txBody>
          <a:bodyPr/>
          <a:lstStyle/>
          <a:p>
            <a:endParaRPr lang="pt-BR"/>
          </a:p>
        </p:txBody>
      </p:sp>
      <p:pic>
        <p:nvPicPr>
          <p:cNvPr id="13" name="Image 4" descr="preencoded.png"/>
          <p:cNvPicPr>
            <a:picLocks noChangeAspect="1"/>
          </p:cNvPicPr>
          <p:nvPr/>
        </p:nvPicPr>
        <p:blipFill>
          <a:blip r:embed="rId6"/>
          <a:stretch>
            <a:fillRect/>
          </a:stretch>
        </p:blipFill>
        <p:spPr>
          <a:xfrm>
            <a:off x="4446984" y="2772668"/>
            <a:ext cx="250031" cy="285750"/>
          </a:xfrm>
          <a:prstGeom prst="rect">
            <a:avLst/>
          </a:prstGeom>
        </p:spPr>
      </p:pic>
      <p:sp>
        <p:nvSpPr>
          <p:cNvPr id="14" name="Text 7"/>
          <p:cNvSpPr/>
          <p:nvPr/>
        </p:nvSpPr>
        <p:spPr>
          <a:xfrm>
            <a:off x="4025503" y="3579912"/>
            <a:ext cx="1092994" cy="121444"/>
          </a:xfrm>
          <a:prstGeom prst="rect">
            <a:avLst/>
          </a:prstGeom>
          <a:noFill/>
          <a:ln/>
        </p:spPr>
        <p:txBody>
          <a:bodyPr wrap="none" lIns="0" tIns="0" rIns="0" bIns="0" rtlCol="0" anchor="t">
            <a:spAutoFit/>
          </a:bodyPr>
          <a:lstStyle/>
          <a:p>
            <a:pPr marL="0" indent="0" algn="l">
              <a:lnSpc>
                <a:spcPts val="900"/>
              </a:lnSpc>
              <a:buNone/>
            </a:pPr>
            <a:r>
              <a:rPr lang="en-US" sz="683" b="1" kern="0" spc="1" dirty="0">
                <a:solidFill>
                  <a:srgbClr val="E6F1FF"/>
                </a:solidFill>
                <a:latin typeface="Montserrat" pitchFamily="34" charset="0"/>
                <a:ea typeface="Montserrat" pitchFamily="34" charset="-122"/>
                <a:cs typeface="Montserrat" pitchFamily="34" charset="-120"/>
              </a:rPr>
              <a:t>BAIXAR MATERIAL</a:t>
            </a:r>
            <a:endParaRPr lang="en-US" sz="683" dirty="0"/>
          </a:p>
        </p:txBody>
      </p:sp>
      <p:sp>
        <p:nvSpPr>
          <p:cNvPr id="21" name="Text 11"/>
          <p:cNvSpPr/>
          <p:nvPr/>
        </p:nvSpPr>
        <p:spPr>
          <a:xfrm>
            <a:off x="2659261" y="4582716"/>
            <a:ext cx="3825478" cy="132159"/>
          </a:xfrm>
          <a:prstGeom prst="rect">
            <a:avLst/>
          </a:prstGeom>
          <a:noFill/>
          <a:ln/>
        </p:spPr>
        <p:txBody>
          <a:bodyPr wrap="none" lIns="0" tIns="0" rIns="0" bIns="0" rtlCol="0" anchor="t">
            <a:spAutoFit/>
          </a:bodyPr>
          <a:lstStyle/>
          <a:p>
            <a:pPr marL="0" indent="0" algn="l">
              <a:lnSpc>
                <a:spcPts val="900"/>
              </a:lnSpc>
              <a:buNone/>
            </a:pPr>
            <a:r>
              <a:rPr lang="en-US" sz="727" dirty="0">
                <a:solidFill>
                  <a:srgbClr val="555555"/>
                </a:solidFill>
                <a:latin typeface="Roboto Mono" pitchFamily="34" charset="0"/>
                <a:ea typeface="Roboto Mono" pitchFamily="34" charset="-122"/>
                <a:cs typeface="Roboto Mono" pitchFamily="34" charset="-120"/>
              </a:rPr>
              <a:t>Curso Completo de Inteligência Artificial para Advogados • 2026</a:t>
            </a:r>
            <a:endParaRPr lang="en-US" sz="727" dirty="0"/>
          </a:p>
        </p:txBody>
      </p:sp>
      <p:pic>
        <p:nvPicPr>
          <p:cNvPr id="15" name="Imagem 14">
            <a:extLst>
              <a:ext uri="{FF2B5EF4-FFF2-40B4-BE49-F238E27FC236}">
                <a16:creationId xmlns:a16="http://schemas.microsoft.com/office/drawing/2014/main" id="{CB993958-5345-AA24-18E3-079062B4AB64}"/>
              </a:ext>
            </a:extLst>
          </p:cNvPr>
          <p:cNvPicPr>
            <a:picLocks noChangeAspect="1"/>
          </p:cNvPicPr>
          <p:nvPr/>
        </p:nvPicPr>
        <p:blipFill>
          <a:blip r:embed="rId7"/>
          <a:stretch>
            <a:fillRect/>
          </a:stretch>
        </p:blipFill>
        <p:spPr>
          <a:xfrm>
            <a:off x="3975692" y="2338891"/>
            <a:ext cx="1203527" cy="118548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320</TotalTime>
  <Words>8901</Words>
  <Application>Microsoft Office PowerPoint</Application>
  <PresentationFormat>Apresentação na tela (16:9)</PresentationFormat>
  <Paragraphs>1599</Paragraphs>
  <Slides>93</Slides>
  <Notes>93</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93</vt:i4>
      </vt:variant>
    </vt:vector>
  </HeadingPairs>
  <TitlesOfParts>
    <vt:vector size="101" baseType="lpstr">
      <vt:lpstr>Arial</vt:lpstr>
      <vt:lpstr>Merriweather</vt:lpstr>
      <vt:lpstr>Montserrat</vt:lpstr>
      <vt:lpstr>Open Sans</vt:lpstr>
      <vt:lpstr>Playfair Display</vt:lpstr>
      <vt:lpstr>Roboto Mono</vt:lpstr>
      <vt:lpstr>Times New Roman</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Fabio Ferreira Lopes</cp:lastModifiedBy>
  <cp:revision>20</cp:revision>
  <dcterms:created xsi:type="dcterms:W3CDTF">2026-03-14T18:59:22Z</dcterms:created>
  <dcterms:modified xsi:type="dcterms:W3CDTF">2026-03-22T23:05:30Z</dcterms:modified>
</cp:coreProperties>
</file>