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91"/>
    <a:srgbClr val="F5BC95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FBF86-33E9-4FC2-9CC5-4332DCA6C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11E461-EDC3-471E-B967-EF62E2FA4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54539-C4D8-4672-ADC2-99D86AE9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9B4DF-1393-48DA-A6B2-A4D29B3C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47ED8C-EDF3-4729-88A5-71E37549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B2019-1B9D-4237-9AB8-2D6A73A5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092AA4-E768-4EA5-AE9C-9E2B48EDC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E222A-2B63-4EE9-A1DF-F38C95BB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1BDDF-04C9-4804-A356-0077634C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0C8EB-F4CA-4103-94A3-F92C0C6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41145F-D290-439F-A9D2-A4C398EDD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105D2B-CCDC-41EC-A6D8-C8580875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EA1764-00EC-44F4-8278-E2187CC3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B6A4B-1512-40EC-8D4A-1065FB7B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4EE3D-51AF-4DB3-A735-C30294F2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6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BFFC6-A2C0-4455-92B7-00855034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DB12D-3FAA-4983-94F5-1528FCA9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309A9-6985-4C14-AE47-C721ACA7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294A8-9E27-4DCC-A48D-CC0119CD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44C6D-EC95-4914-B419-891A21A3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5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F6AD1-B446-490E-863B-E0C73E5C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4763B0-E191-4740-B658-F0FC19E5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DDFC9C-A6F1-4601-A7F4-61D84E51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71041-E8C2-4A9E-9827-010D4D51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859C6-6D3A-47A3-B710-CD32B048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40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CC6BD-12DD-4223-9C17-6F2839F8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5AC20-5946-4524-A31C-BAA114608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6F8D5-7991-4A71-A441-E5151EC7A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7BECE0-C27A-4046-9A36-511DD5E7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707A55-842B-4CB4-B5EB-3A6E7392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6832C8-7D79-4676-B240-AE29019A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0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6911A-9DF3-422E-806C-442ECD40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E924E2-6E5D-4F12-8794-D85A1AD7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F52B09-CA24-4DCE-947C-5899E0597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AD79B4-D802-4FDF-9B33-E6F71E433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5D0BB8-E626-492A-A4F6-0F89A287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466328-DA5A-4174-A717-11A222A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100167-EF5C-4A7F-AA39-8B69BFA9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21ADB0-26F6-44BC-9BE0-B170598F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4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ECA12-6CDC-460D-8D6A-2F3A37D2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634C97-0A31-4BAF-B0EF-D56E5F6E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A59F91-A8BB-4926-A20B-86701766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F69FF0-7771-4662-A152-31858180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4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003688-B172-46B4-979D-22AC9F08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9E412F-D1F8-4DCD-9633-DDE2AB30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CAC180-5A86-4231-BF77-6A849CCF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4254B-D926-479A-B9E4-A4B47B2B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2D346-E3C7-4FB0-BE46-760A033C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397713-44CB-4318-8D36-652ABF2D5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77E17A-6E0B-4177-A579-8654FD39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F6E636-BACE-4923-8917-4091808E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6648B-FC78-4BF7-A9C1-2A351D73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09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DB55E-F170-4EBE-B434-28DD74ED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D0F684-E768-4461-92DA-C8AF1AE39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593181-E779-4DAC-91D0-4C804160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58B7B0-EF86-4D8D-B2A9-05859637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AB6587-80D0-44D4-92CE-E265F3A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6A9A4B-B77F-4653-AB3C-6AF8226A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1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7CEB3B-22DD-4504-B9C7-F4BB9FB4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A191C-4FD6-4E7B-B149-D66FC9FD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292B5B-E056-40D8-BA2C-DD3A50291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84D0-9DAA-43D5-859E-D63812C72CC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A70FD-D0C8-487C-AFAE-C25F77A19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BFAA7-DBF1-487E-8721-0C8810AE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7AB8-D73E-4A41-A22E-5F1877C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8" y="79310"/>
            <a:ext cx="12019383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4761D-E726-48E9-B758-DFF86EA75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8" y="160426"/>
            <a:ext cx="4616444" cy="65296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96B35E-C444-45FE-AD7E-289B2FA77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97" y="5240562"/>
            <a:ext cx="1061018" cy="1500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BC3CFD-C867-48A9-8163-D313AB1CA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91" y="5606610"/>
            <a:ext cx="843331" cy="8433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3300B4-4EB5-42B4-9165-7B1173D61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2" y="5990977"/>
            <a:ext cx="1279654" cy="4589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41E912-7813-46A5-ABE1-F76F56379E09}"/>
              </a:ext>
            </a:extLst>
          </p:cNvPr>
          <p:cNvSpPr txBox="1"/>
          <p:nvPr/>
        </p:nvSpPr>
        <p:spPr>
          <a:xfrm>
            <a:off x="517643" y="5483145"/>
            <a:ext cx="272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Adélaïde ALAVOINE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Diététicienne à l’UTNC</a:t>
            </a:r>
          </a:p>
          <a:p>
            <a:r>
              <a:rPr lang="fr-FR" sz="2000" dirty="0">
                <a:solidFill>
                  <a:schemeClr val="bg1"/>
                </a:solidFill>
              </a:rPr>
              <a:t>CHU de Reims  </a:t>
            </a:r>
          </a:p>
        </p:txBody>
      </p:sp>
    </p:spTree>
    <p:extLst>
      <p:ext uri="{BB962C8B-B14F-4D97-AF65-F5344CB8AC3E}">
        <p14:creationId xmlns:p14="http://schemas.microsoft.com/office/powerpoint/2010/main" val="157282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6" y="79310"/>
            <a:ext cx="12034159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4761D-E726-48E9-B758-DFF86EA7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 b="-183"/>
          <a:stretch/>
        </p:blipFill>
        <p:spPr>
          <a:xfrm>
            <a:off x="4329329" y="583705"/>
            <a:ext cx="3915778" cy="5507228"/>
          </a:xfrm>
          <a:prstGeom prst="rect">
            <a:avLst/>
          </a:prstGeom>
          <a:ln w="82550">
            <a:solidFill>
              <a:schemeClr val="accent2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38EF97-3AF4-47E3-A995-C914F825FCA3}"/>
              </a:ext>
            </a:extLst>
          </p:cNvPr>
          <p:cNvSpPr txBox="1"/>
          <p:nvPr/>
        </p:nvSpPr>
        <p:spPr>
          <a:xfrm>
            <a:off x="219089" y="2894177"/>
            <a:ext cx="267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Proposer des glaces artisanales enrichies en protéines et en calories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E0F15-351A-4428-AD2C-EE8984F1F008}"/>
              </a:ext>
            </a:extLst>
          </p:cNvPr>
          <p:cNvSpPr txBox="1"/>
          <p:nvPr/>
        </p:nvSpPr>
        <p:spPr>
          <a:xfrm>
            <a:off x="8906039" y="1285847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 EHPADs du CHU de REIMS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454E6-C315-4587-9FC6-9D5ACA02AFE9}"/>
              </a:ext>
            </a:extLst>
          </p:cNvPr>
          <p:cNvSpPr/>
          <p:nvPr/>
        </p:nvSpPr>
        <p:spPr>
          <a:xfrm>
            <a:off x="607616" y="5085992"/>
            <a:ext cx="1556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Produit plaisir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D45B1C-6EE6-4396-B77D-5205FE2BFA0F}"/>
              </a:ext>
            </a:extLst>
          </p:cNvPr>
          <p:cNvSpPr txBox="1"/>
          <p:nvPr/>
        </p:nvSpPr>
        <p:spPr>
          <a:xfrm>
            <a:off x="357218" y="1198925"/>
            <a:ext cx="319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Faciliter la prise alimentaire des résidents au moment du goûter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C12007-4B01-4D2D-8D1A-4F8109507117}"/>
              </a:ext>
            </a:extLst>
          </p:cNvPr>
          <p:cNvSpPr txBox="1"/>
          <p:nvPr/>
        </p:nvSpPr>
        <p:spPr>
          <a:xfrm>
            <a:off x="2785074" y="4362433"/>
            <a:ext cx="134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Alternative aux CNO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D186B-0471-40C7-A7DE-14D8FF850A10}"/>
              </a:ext>
            </a:extLst>
          </p:cNvPr>
          <p:cNvSpPr/>
          <p:nvPr/>
        </p:nvSpPr>
        <p:spPr>
          <a:xfrm>
            <a:off x="10461931" y="3531406"/>
            <a:ext cx="1640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Moment de partage avec les équipes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A21E9-C4ED-41B9-B34C-067425117F76}"/>
              </a:ext>
            </a:extLst>
          </p:cNvPr>
          <p:cNvSpPr/>
          <p:nvPr/>
        </p:nvSpPr>
        <p:spPr>
          <a:xfrm>
            <a:off x="8759192" y="5572153"/>
            <a:ext cx="23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Aux saveurs d’autrefois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6964FC91-08D7-4F51-919A-3A9CF3F5A64A}"/>
              </a:ext>
            </a:extLst>
          </p:cNvPr>
          <p:cNvCxnSpPr>
            <a:cxnSpLocks/>
            <a:stCxn id="9" idx="1"/>
            <a:endCxn id="2" idx="3"/>
          </p:cNvCxnSpPr>
          <p:nvPr/>
        </p:nvCxnSpPr>
        <p:spPr>
          <a:xfrm rot="10800000" flipV="1">
            <a:off x="2897025" y="3337318"/>
            <a:ext cx="1432305" cy="18523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rc 31">
            <a:extLst>
              <a:ext uri="{FF2B5EF4-FFF2-40B4-BE49-F238E27FC236}">
                <a16:creationId xmlns:a16="http://schemas.microsoft.com/office/drawing/2014/main" id="{6535D2D3-F779-456D-974A-16553AAD31AC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245107" y="3337319"/>
            <a:ext cx="1710118" cy="2234834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56B02737-576E-4C0C-8E8F-7E8DEDE00E2A}"/>
              </a:ext>
            </a:extLst>
          </p:cNvPr>
          <p:cNvCxnSpPr>
            <a:cxnSpLocks/>
            <a:stCxn id="9" idx="3"/>
            <a:endCxn id="6" idx="2"/>
          </p:cNvCxnSpPr>
          <p:nvPr/>
        </p:nvCxnSpPr>
        <p:spPr>
          <a:xfrm flipV="1">
            <a:off x="8245107" y="1655179"/>
            <a:ext cx="2105719" cy="1682140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0E562D4-FD1E-4252-A824-D4AC1297639C}"/>
              </a:ext>
            </a:extLst>
          </p:cNvPr>
          <p:cNvSpPr/>
          <p:nvPr/>
        </p:nvSpPr>
        <p:spPr>
          <a:xfrm>
            <a:off x="845749" y="5688753"/>
            <a:ext cx="302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Adaptées à l’offre des textures</a:t>
            </a:r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98193B53-75CF-4E5C-9A7D-9682C17D720D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10800000">
            <a:off x="1953251" y="1845257"/>
            <a:ext cx="2376079" cy="1492063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C6CF5043-E320-4803-A686-0930D8CEC075}"/>
              </a:ext>
            </a:extLst>
          </p:cNvPr>
          <p:cNvCxnSpPr>
            <a:cxnSpLocks/>
            <a:stCxn id="9" idx="1"/>
            <a:endCxn id="8" idx="0"/>
          </p:cNvCxnSpPr>
          <p:nvPr/>
        </p:nvCxnSpPr>
        <p:spPr>
          <a:xfrm rot="10800000" flipV="1">
            <a:off x="3456821" y="3337319"/>
            <a:ext cx="872508" cy="1025114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1D8BE4CD-4BB9-420A-902F-93DDC4DE3BF6}"/>
              </a:ext>
            </a:extLst>
          </p:cNvPr>
          <p:cNvCxnSpPr>
            <a:cxnSpLocks/>
            <a:stCxn id="9" idx="1"/>
            <a:endCxn id="3" idx="0"/>
          </p:cNvCxnSpPr>
          <p:nvPr/>
        </p:nvCxnSpPr>
        <p:spPr>
          <a:xfrm rot="10800000" flipV="1">
            <a:off x="1385847" y="3337318"/>
            <a:ext cx="2943483" cy="1748673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DCB09F23-423A-4203-B14B-9BB14A736B2D}"/>
              </a:ext>
            </a:extLst>
          </p:cNvPr>
          <p:cNvCxnSpPr>
            <a:cxnSpLocks/>
            <a:stCxn id="9" idx="1"/>
            <a:endCxn id="13" idx="0"/>
          </p:cNvCxnSpPr>
          <p:nvPr/>
        </p:nvCxnSpPr>
        <p:spPr>
          <a:xfrm rot="10800000" flipV="1">
            <a:off x="2360715" y="3337319"/>
            <a:ext cx="1968614" cy="2351434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5964CF52-5083-4E91-B5BB-FD48384EAB9B}"/>
              </a:ext>
            </a:extLst>
          </p:cNvPr>
          <p:cNvCxnSpPr>
            <a:cxnSpLocks/>
          </p:cNvCxnSpPr>
          <p:nvPr/>
        </p:nvCxnSpPr>
        <p:spPr>
          <a:xfrm>
            <a:off x="8271648" y="3330759"/>
            <a:ext cx="2833368" cy="177300"/>
          </a:xfrm>
          <a:prstGeom prst="curvedConnector4">
            <a:avLst>
              <a:gd name="adj1" fmla="val 35530"/>
              <a:gd name="adj2" fmla="val -9832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890B984E-EE0D-45F2-B977-CAE1D534A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14" y="5189222"/>
            <a:ext cx="1061018" cy="1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6" y="79310"/>
            <a:ext cx="12034159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4761D-E726-48E9-B758-DFF86EA7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 b="-183"/>
          <a:stretch/>
        </p:blipFill>
        <p:spPr>
          <a:xfrm>
            <a:off x="891415" y="1260536"/>
            <a:ext cx="3083665" cy="4336928"/>
          </a:xfrm>
          <a:prstGeom prst="rect">
            <a:avLst/>
          </a:prstGeom>
          <a:ln w="82550">
            <a:solidFill>
              <a:schemeClr val="accent2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38EF97-3AF4-47E3-A995-C914F825FCA3}"/>
              </a:ext>
            </a:extLst>
          </p:cNvPr>
          <p:cNvSpPr txBox="1"/>
          <p:nvPr/>
        </p:nvSpPr>
        <p:spPr>
          <a:xfrm>
            <a:off x="5673252" y="1631257"/>
            <a:ext cx="6190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Participer à la couverture des besoins des résidents </a:t>
            </a:r>
          </a:p>
          <a:p>
            <a:endParaRPr lang="fr-FR" dirty="0"/>
          </a:p>
          <a:p>
            <a:r>
              <a:rPr lang="fr-FR" dirty="0"/>
              <a:t> Participer à la lutte du gaspillage alimentaire par l’intégration dans les recettes, des fruits non consommés.</a:t>
            </a:r>
          </a:p>
          <a:p>
            <a:endParaRPr lang="fr-FR" dirty="0"/>
          </a:p>
          <a:p>
            <a:r>
              <a:rPr lang="fr-FR" dirty="0"/>
              <a:t> Etoffer l’offre alimentaire des collations, par la proposition de glaces. </a:t>
            </a:r>
          </a:p>
          <a:p>
            <a:endParaRPr lang="fr-FR" dirty="0"/>
          </a:p>
          <a:p>
            <a:r>
              <a:rPr lang="fr-FR" dirty="0"/>
              <a:t> Intégrer le partage dans le moment de confection des glaces par les équipes et les résidents et participer au maintien de l’autonomie.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Graphique 3" descr="Mille">
            <a:extLst>
              <a:ext uri="{FF2B5EF4-FFF2-40B4-BE49-F238E27FC236}">
                <a16:creationId xmlns:a16="http://schemas.microsoft.com/office/drawing/2014/main" id="{B77FD3C6-9968-4DAF-A9F5-74E7F2C78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1571" y="1631257"/>
            <a:ext cx="914400" cy="91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31CF72-39E4-4C9A-B505-4272080A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14" y="5189222"/>
            <a:ext cx="1061018" cy="1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6" y="79310"/>
            <a:ext cx="12034159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403FB8-E52F-4B4A-971D-F76C740F7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6" r="29557"/>
          <a:stretch/>
        </p:blipFill>
        <p:spPr>
          <a:xfrm>
            <a:off x="4861248" y="510851"/>
            <a:ext cx="2435291" cy="5836298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7926CA3-42C2-49AA-B97B-8320DE314BC6}"/>
              </a:ext>
            </a:extLst>
          </p:cNvPr>
          <p:cNvSpPr txBox="1"/>
          <p:nvPr/>
        </p:nvSpPr>
        <p:spPr>
          <a:xfrm>
            <a:off x="1446664" y="1323030"/>
            <a:ext cx="189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 parfums : vanille, chocolat, banane et tarte aux pommes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C9A0BC-5831-4155-85CF-7EDE3E4E441A}"/>
              </a:ext>
            </a:extLst>
          </p:cNvPr>
          <p:cNvSpPr txBox="1"/>
          <p:nvPr/>
        </p:nvSpPr>
        <p:spPr>
          <a:xfrm>
            <a:off x="8870351" y="1320499"/>
            <a:ext cx="289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 boules (en moyenne) :</a:t>
            </a:r>
          </a:p>
          <a:p>
            <a:pPr algn="ctr"/>
            <a:r>
              <a:rPr lang="fr-FR" dirty="0"/>
              <a:t> 280 kcal et 10g de protéines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03A86A-CF0B-4497-BBBF-45C78D0548BB}"/>
              </a:ext>
            </a:extLst>
          </p:cNvPr>
          <p:cNvSpPr txBox="1"/>
          <p:nvPr/>
        </p:nvSpPr>
        <p:spPr>
          <a:xfrm>
            <a:off x="534542" y="3688311"/>
            <a:ext cx="295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Déclinaison possible avec d’autres fruits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F0D722-92E3-4282-943C-04EDBECE6CB3}"/>
              </a:ext>
            </a:extLst>
          </p:cNvPr>
          <p:cNvSpPr txBox="1"/>
          <p:nvPr/>
        </p:nvSpPr>
        <p:spPr>
          <a:xfrm>
            <a:off x="955236" y="4888639"/>
            <a:ext cx="303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Recyclage des fruits non consommés </a:t>
            </a:r>
          </a:p>
        </p:txBody>
      </p:sp>
      <p:pic>
        <p:nvPicPr>
          <p:cNvPr id="18" name="Graphique 17" descr="Ampoule">
            <a:extLst>
              <a:ext uri="{FF2B5EF4-FFF2-40B4-BE49-F238E27FC236}">
                <a16:creationId xmlns:a16="http://schemas.microsoft.com/office/drawing/2014/main" id="{91F851B3-FAE8-4579-B028-CD330BA8D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1708" y="958163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A4D1BF9-C950-40C4-9542-E00D5CB61EA8}"/>
              </a:ext>
            </a:extLst>
          </p:cNvPr>
          <p:cNvSpPr txBox="1"/>
          <p:nvPr/>
        </p:nvSpPr>
        <p:spPr>
          <a:xfrm>
            <a:off x="8498266" y="2488778"/>
            <a:ext cx="326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Enrichies naturellement avec poudre de lait, œufs, poudre d’amande…</a:t>
            </a:r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714FE360-1539-41F9-A227-7D65412D5187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 flipV="1">
            <a:off x="7296539" y="1415363"/>
            <a:ext cx="1035169" cy="2013637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52E7A601-8C30-4D1D-9875-5A434B23323D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rot="10800000" flipV="1">
            <a:off x="3493540" y="3428999"/>
            <a:ext cx="1367708" cy="582477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ABC9162E-81FE-40FF-B0BF-9363FFBA895F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rot="10800000" flipV="1">
            <a:off x="3989196" y="3428999"/>
            <a:ext cx="872053" cy="1782805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EA3EF5CE-87D5-4278-A414-5768A494DC47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3493540" y="2075600"/>
            <a:ext cx="1367709" cy="1353401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43AC50BA-4DF8-488B-B1F0-51507E7A7EC4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 flipV="1">
            <a:off x="7296539" y="2950443"/>
            <a:ext cx="1201727" cy="478557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3A073891-B9EF-493B-8537-40C287058704}"/>
              </a:ext>
            </a:extLst>
          </p:cNvPr>
          <p:cNvCxnSpPr>
            <a:cxnSpLocks/>
            <a:stCxn id="11" idx="3"/>
            <a:endCxn id="56" idx="1"/>
          </p:cNvCxnSpPr>
          <p:nvPr/>
        </p:nvCxnSpPr>
        <p:spPr>
          <a:xfrm>
            <a:off x="7296539" y="3429000"/>
            <a:ext cx="1201727" cy="1336053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3EA31DA-BFEA-4778-AB39-B7D1F58B2DD7}"/>
              </a:ext>
            </a:extLst>
          </p:cNvPr>
          <p:cNvSpPr txBox="1"/>
          <p:nvPr/>
        </p:nvSpPr>
        <p:spPr>
          <a:xfrm>
            <a:off x="8498266" y="4580387"/>
            <a:ext cx="303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Livret de recettes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95DC783-6A57-4149-971E-C2AA5A9A1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14" y="5189222"/>
            <a:ext cx="1061018" cy="1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5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6" y="79310"/>
            <a:ext cx="12034159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4761D-E726-48E9-B758-DFF86EA7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 b="-183"/>
          <a:stretch/>
        </p:blipFill>
        <p:spPr>
          <a:xfrm>
            <a:off x="891415" y="1260536"/>
            <a:ext cx="3083665" cy="4336928"/>
          </a:xfrm>
          <a:prstGeom prst="rect">
            <a:avLst/>
          </a:prstGeom>
          <a:ln w="82550">
            <a:solidFill>
              <a:schemeClr val="accent2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38EF97-3AF4-47E3-A995-C914F825FCA3}"/>
              </a:ext>
            </a:extLst>
          </p:cNvPr>
          <p:cNvSpPr txBox="1"/>
          <p:nvPr/>
        </p:nvSpPr>
        <p:spPr>
          <a:xfrm>
            <a:off x="5673252" y="1631257"/>
            <a:ext cx="6190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le prix, nous pourrons acheter les ingrédients pour préparer </a:t>
            </a:r>
            <a:r>
              <a:rPr lang="fr-FR" b="1" dirty="0"/>
              <a:t>40L de glaces </a:t>
            </a:r>
            <a:r>
              <a:rPr lang="fr-FR" dirty="0"/>
              <a:t>(toutes glaces confondues)</a:t>
            </a:r>
          </a:p>
          <a:p>
            <a:r>
              <a:rPr lang="fr-FR" b="1" dirty="0"/>
              <a:t>→ environ 400 résidents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 turbines à glace pour 2 EHPADs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Coupes à glace, les cuillères à glace et de dégustation…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matériel de préparation : blender, saladier, fouet, épluche légumes, casserole …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Matériel ergonomique pour les résidents nécessitant des aides techniques.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Graphique 5" descr="Trophée">
            <a:extLst>
              <a:ext uri="{FF2B5EF4-FFF2-40B4-BE49-F238E27FC236}">
                <a16:creationId xmlns:a16="http://schemas.microsoft.com/office/drawing/2014/main" id="{02C9C26F-9E1D-4E87-96F7-522484CA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4334" y="1351857"/>
            <a:ext cx="914400" cy="914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1B23C3-B37D-4BEC-81ED-268020A11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14" y="5189222"/>
            <a:ext cx="1061018" cy="1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B587A-A063-471D-93D9-3A59B4106F73}"/>
              </a:ext>
            </a:extLst>
          </p:cNvPr>
          <p:cNvSpPr/>
          <p:nvPr/>
        </p:nvSpPr>
        <p:spPr>
          <a:xfrm>
            <a:off x="86306" y="79310"/>
            <a:ext cx="12034159" cy="6699380"/>
          </a:xfrm>
          <a:prstGeom prst="rect">
            <a:avLst/>
          </a:prstGeom>
          <a:noFill/>
          <a:ln w="165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4761D-E726-48E9-B758-DFF86EA7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 b="-183"/>
          <a:stretch/>
        </p:blipFill>
        <p:spPr>
          <a:xfrm>
            <a:off x="891415" y="1260536"/>
            <a:ext cx="3083665" cy="4336928"/>
          </a:xfrm>
          <a:prstGeom prst="rect">
            <a:avLst/>
          </a:prstGeom>
          <a:ln w="82550">
            <a:solidFill>
              <a:schemeClr val="accent2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38EF97-3AF4-47E3-A995-C914F825FCA3}"/>
              </a:ext>
            </a:extLst>
          </p:cNvPr>
          <p:cNvSpPr txBox="1"/>
          <p:nvPr/>
        </p:nvSpPr>
        <p:spPr>
          <a:xfrm>
            <a:off x="4424039" y="2497976"/>
            <a:ext cx="80094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/>
              <a:t>MERCI !!!!!!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C8F374-6747-4FA8-9262-0EDC93615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22" y="5277863"/>
            <a:ext cx="1061018" cy="1500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48DE56-9E61-459A-B6B0-B5BBCA6BB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09" y="4214636"/>
            <a:ext cx="3133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3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239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Adelaide ALAVOINE</dc:creator>
  <cp:lastModifiedBy>Adelaide ALAVOINE</cp:lastModifiedBy>
  <cp:revision>15</cp:revision>
  <dcterms:created xsi:type="dcterms:W3CDTF">2025-04-01T12:23:44Z</dcterms:created>
  <dcterms:modified xsi:type="dcterms:W3CDTF">2025-04-02T10:01:59Z</dcterms:modified>
</cp:coreProperties>
</file>