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85" r:id="rId5"/>
    <p:sldId id="298" r:id="rId6"/>
    <p:sldId id="287" r:id="rId7"/>
    <p:sldId id="299" r:id="rId8"/>
    <p:sldId id="284" r:id="rId9"/>
    <p:sldId id="262" r:id="rId10"/>
    <p:sldId id="280" r:id="rId11"/>
    <p:sldId id="281" r:id="rId12"/>
    <p:sldId id="282" r:id="rId13"/>
    <p:sldId id="283" r:id="rId14"/>
    <p:sldId id="270" r:id="rId15"/>
    <p:sldId id="273" r:id="rId16"/>
    <p:sldId id="279" r:id="rId17"/>
    <p:sldId id="274" r:id="rId18"/>
    <p:sldId id="275" r:id="rId19"/>
    <p:sldId id="288" r:id="rId20"/>
    <p:sldId id="289" r:id="rId21"/>
    <p:sldId id="296" r:id="rId22"/>
    <p:sldId id="290" r:id="rId23"/>
    <p:sldId id="291" r:id="rId24"/>
    <p:sldId id="292" r:id="rId25"/>
    <p:sldId id="293" r:id="rId26"/>
    <p:sldId id="294" r:id="rId27"/>
    <p:sldId id="295"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4E0"/>
    <a:srgbClr val="302782"/>
    <a:srgbClr val="C2DEF3"/>
    <a:srgbClr val="0257A5"/>
    <a:srgbClr val="E6D5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8861C-4815-6473-C1DC-D36FC99DE462}" v="238" dt="2024-11-11T10:45:40.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9"/>
    <p:restoredTop sz="44939" autoAdjust="0"/>
  </p:normalViewPr>
  <p:slideViewPr>
    <p:cSldViewPr snapToObjects="1">
      <p:cViewPr varScale="1">
        <p:scale>
          <a:sx n="29" d="100"/>
          <a:sy n="29" d="100"/>
        </p:scale>
        <p:origin x="188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upply" userId="S::supply@our-ladys.hereford.sch.uk::1f9c94b2-cd99-4299-abbc-a16b7f42f8c0" providerId="AD" clId="Web-{D6A8861C-4815-6473-C1DC-D36FC99DE462}"/>
    <pc:docChg chg="addSld modSld sldOrd">
      <pc:chgData name="S upply" userId="S::supply@our-ladys.hereford.sch.uk::1f9c94b2-cd99-4299-abbc-a16b7f42f8c0" providerId="AD" clId="Web-{D6A8861C-4815-6473-C1DC-D36FC99DE462}" dt="2024-11-11T10:45:40.331" v="232" actId="20577"/>
      <pc:docMkLst>
        <pc:docMk/>
      </pc:docMkLst>
      <pc:sldChg chg="ord">
        <pc:chgData name="S upply" userId="S::supply@our-ladys.hereford.sch.uk::1f9c94b2-cd99-4299-abbc-a16b7f42f8c0" providerId="AD" clId="Web-{D6A8861C-4815-6473-C1DC-D36FC99DE462}" dt="2024-11-11T10:17:12.756" v="68"/>
        <pc:sldMkLst>
          <pc:docMk/>
          <pc:sldMk cId="2108231943" sldId="287"/>
        </pc:sldMkLst>
      </pc:sldChg>
      <pc:sldChg chg="ord">
        <pc:chgData name="S upply" userId="S::supply@our-ladys.hereford.sch.uk::1f9c94b2-cd99-4299-abbc-a16b7f42f8c0" providerId="AD" clId="Web-{D6A8861C-4815-6473-C1DC-D36FC99DE462}" dt="2024-11-11T10:15:14.688" v="0"/>
        <pc:sldMkLst>
          <pc:docMk/>
          <pc:sldMk cId="3487379289" sldId="296"/>
        </pc:sldMkLst>
      </pc:sldChg>
      <pc:sldChg chg="modSp new">
        <pc:chgData name="S upply" userId="S::supply@our-ladys.hereford.sch.uk::1f9c94b2-cd99-4299-abbc-a16b7f42f8c0" providerId="AD" clId="Web-{D6A8861C-4815-6473-C1DC-D36FC99DE462}" dt="2024-11-11T10:45:40.331" v="232" actId="20577"/>
        <pc:sldMkLst>
          <pc:docMk/>
          <pc:sldMk cId="773245525" sldId="298"/>
        </pc:sldMkLst>
        <pc:spChg chg="mod">
          <ac:chgData name="S upply" userId="S::supply@our-ladys.hereford.sch.uk::1f9c94b2-cd99-4299-abbc-a16b7f42f8c0" providerId="AD" clId="Web-{D6A8861C-4815-6473-C1DC-D36FC99DE462}" dt="2024-11-11T10:45:40.331" v="232" actId="20577"/>
          <ac:spMkLst>
            <pc:docMk/>
            <pc:sldMk cId="773245525" sldId="298"/>
            <ac:spMk id="2" creationId="{7D95C028-2ED7-EDB4-277A-0402D6CE241A}"/>
          </ac:spMkLst>
        </pc:spChg>
      </pc:sldChg>
      <pc:sldChg chg="modSp new">
        <pc:chgData name="S upply" userId="S::supply@our-ladys.hereford.sch.uk::1f9c94b2-cd99-4299-abbc-a16b7f42f8c0" providerId="AD" clId="Web-{D6A8861C-4815-6473-C1DC-D36FC99DE462}" dt="2024-11-11T10:19:38.262" v="218" actId="20577"/>
        <pc:sldMkLst>
          <pc:docMk/>
          <pc:sldMk cId="4103452939" sldId="299"/>
        </pc:sldMkLst>
        <pc:spChg chg="mod">
          <ac:chgData name="S upply" userId="S::supply@our-ladys.hereford.sch.uk::1f9c94b2-cd99-4299-abbc-a16b7f42f8c0" providerId="AD" clId="Web-{D6A8861C-4815-6473-C1DC-D36FC99DE462}" dt="2024-11-11T10:19:38.262" v="218" actId="20577"/>
          <ac:spMkLst>
            <pc:docMk/>
            <pc:sldMk cId="4103452939" sldId="299"/>
            <ac:spMk id="2" creationId="{B1B8718C-23A6-8B79-7A99-84B436BCC8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301DB-690D-E74D-9F2E-E081C55E3292}"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EF107-082D-4D43-9988-CCFCF4DE7855}" type="slidenum">
              <a:rPr lang="en-US" smtClean="0"/>
              <a:t>‹#›</a:t>
            </a:fld>
            <a:endParaRPr lang="en-US"/>
          </a:p>
        </p:txBody>
      </p:sp>
    </p:spTree>
    <p:extLst>
      <p:ext uri="{BB962C8B-B14F-4D97-AF65-F5344CB8AC3E}">
        <p14:creationId xmlns:p14="http://schemas.microsoft.com/office/powerpoint/2010/main" val="3898645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LO To understand what service is</a:t>
            </a:r>
          </a:p>
          <a:p>
            <a:pPr>
              <a:defRPr/>
            </a:pPr>
            <a:endParaRPr lang="en-GB" altLang="en-US" b="1" u="sng" dirty="0"/>
          </a:p>
          <a:p>
            <a:pPr>
              <a:defRPr/>
            </a:pPr>
            <a:r>
              <a:rPr lang="en-GB" altLang="en-US" b="1" u="sng" dirty="0"/>
              <a:t>Main Input</a:t>
            </a:r>
            <a:endParaRPr lang="en-GB" altLang="en-US" dirty="0"/>
          </a:p>
          <a:p>
            <a:pPr>
              <a:defRPr/>
            </a:pPr>
            <a:r>
              <a:rPr lang="en-GB" altLang="en-US" dirty="0"/>
              <a:t>Give pupils one minute to reflect on the images displayed, </a:t>
            </a:r>
            <a:r>
              <a:rPr lang="en-GB" altLang="en-US" b="1" dirty="0"/>
              <a:t>ask pupils: Q </a:t>
            </a:r>
            <a:r>
              <a:rPr lang="en-GB" altLang="en-US" b="1" i="1" dirty="0"/>
              <a:t>What can you see in these pictures? Who are these people and what do you think they are doing? </a:t>
            </a:r>
            <a:r>
              <a:rPr lang="en-GB" altLang="en-US" dirty="0"/>
              <a:t>Take a few suggestions. </a:t>
            </a:r>
          </a:p>
          <a:p>
            <a:pPr>
              <a:defRPr/>
            </a:pPr>
            <a:endParaRPr lang="en-GB" altLang="en-US" dirty="0"/>
          </a:p>
          <a:p>
            <a:pPr>
              <a:defRPr/>
            </a:pPr>
            <a:r>
              <a:rPr lang="en-GB" altLang="en-US" b="1" dirty="0"/>
              <a:t>Next ask pupils: </a:t>
            </a:r>
            <a:r>
              <a:rPr lang="en-GB" altLang="en-US" b="1" i="1" dirty="0"/>
              <a:t>Q What do you think all these people have in common? </a:t>
            </a:r>
            <a:r>
              <a:rPr lang="en-GB" altLang="en-US" i="1" dirty="0"/>
              <a:t>Responses may include: their jobs involve helping other people/they work during emergency situations/they save lives/they protect and look after other people</a:t>
            </a:r>
            <a:endParaRPr lang="en-GB" altLang="en-US" b="1" i="1" dirty="0"/>
          </a:p>
          <a:p>
            <a:pPr>
              <a:defRPr/>
            </a:pPr>
            <a:r>
              <a:rPr lang="en-GB" altLang="en-US" dirty="0"/>
              <a:t>Elicit the idea that they are all involved in helping others in a certain type of way. All these people are doing jobs that involve protecting others</a:t>
            </a:r>
          </a:p>
          <a:p>
            <a:pPr>
              <a:defRPr/>
            </a:pPr>
            <a:endParaRPr lang="en-GB" altLang="en-US" dirty="0"/>
          </a:p>
          <a:p>
            <a:pPr>
              <a:defRPr/>
            </a:pPr>
            <a:r>
              <a:rPr lang="en-GB" altLang="en-US" b="1" u="sng" dirty="0"/>
              <a:t>Extension question: </a:t>
            </a:r>
          </a:p>
          <a:p>
            <a:pPr>
              <a:defRPr/>
            </a:pPr>
            <a:r>
              <a:rPr lang="en-GB" altLang="en-US" dirty="0"/>
              <a:t>Ask pupils to consider how each of the people in the images help to protect others: </a:t>
            </a:r>
            <a:r>
              <a:rPr lang="en-GB" altLang="en-US" b="1" dirty="0"/>
              <a:t>Who might they be protecting? How might they be protecting them? </a:t>
            </a:r>
          </a:p>
          <a:p>
            <a:pPr>
              <a:defRPr/>
            </a:pPr>
            <a:endParaRPr lang="en-GB" altLang="en-US" b="1" dirty="0"/>
          </a:p>
          <a:p>
            <a:pPr>
              <a:defRPr/>
            </a:pPr>
            <a:r>
              <a:rPr lang="en-GB" altLang="en-US" b="1" u="sng" dirty="0"/>
              <a:t>Take it further classroom activity:</a:t>
            </a:r>
            <a:endParaRPr lang="en-GB" altLang="en-US" u="sng" dirty="0"/>
          </a:p>
          <a:p>
            <a:pPr>
              <a:defRPr/>
            </a:pPr>
            <a:r>
              <a:rPr lang="en-GB" altLang="en-US" dirty="0"/>
              <a:t>Provide pupils with the images on this slide. In pairs/small groups, ask pupils to annotate around the images with their ideas in response to the following questions:</a:t>
            </a:r>
          </a:p>
          <a:p>
            <a:pPr marL="457200" indent="-457200">
              <a:buFontTx/>
              <a:buChar char="-"/>
              <a:defRPr/>
            </a:pPr>
            <a:r>
              <a:rPr lang="en-GB" altLang="en-US" dirty="0"/>
              <a:t>Who are they protecting?</a:t>
            </a:r>
          </a:p>
          <a:p>
            <a:pPr marL="457200" indent="-457200">
              <a:buFontTx/>
              <a:buChar char="-"/>
              <a:defRPr/>
            </a:pPr>
            <a:r>
              <a:rPr lang="en-GB" altLang="en-US" dirty="0"/>
              <a:t>How do they protect others?</a:t>
            </a:r>
          </a:p>
          <a:p>
            <a:pPr>
              <a:defRPr/>
            </a:pPr>
            <a:r>
              <a:rPr lang="en-GB" altLang="en-US" dirty="0"/>
              <a:t>Take feedback, inviting each group to share their ideas with the rest of the class.  Ask pupils to discuss in pairs/small groups what would happen if we didn’t have anyone doing these jobs? Take feedback as a whole class. </a:t>
            </a:r>
          </a:p>
        </p:txBody>
      </p:sp>
      <p:sp>
        <p:nvSpPr>
          <p:cNvPr id="4" name="Slide Number Placeholder 3"/>
          <p:cNvSpPr>
            <a:spLocks noGrp="1"/>
          </p:cNvSpPr>
          <p:nvPr>
            <p:ph type="sldNum" sz="quarter" idx="5"/>
          </p:nvPr>
        </p:nvSpPr>
        <p:spPr/>
        <p:txBody>
          <a:bodyPr/>
          <a:lstStyle/>
          <a:p>
            <a:fld id="{54CEF107-082D-4D43-9988-CCFCF4DE7855}" type="slidenum">
              <a:rPr lang="en-US" smtClean="0"/>
              <a:t>7</a:t>
            </a:fld>
            <a:endParaRPr lang="en-US"/>
          </a:p>
        </p:txBody>
      </p:sp>
    </p:spTree>
    <p:extLst>
      <p:ext uri="{BB962C8B-B14F-4D97-AF65-F5344CB8AC3E}">
        <p14:creationId xmlns:p14="http://schemas.microsoft.com/office/powerpoint/2010/main" val="155929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LO To discuss different types of service</a:t>
            </a:r>
          </a:p>
          <a:p>
            <a:pPr>
              <a:defRPr/>
            </a:pPr>
            <a:endParaRPr lang="en-GB" b="1" dirty="0"/>
          </a:p>
          <a:p>
            <a:pPr>
              <a:defRPr/>
            </a:pPr>
            <a:r>
              <a:rPr lang="en-GB" b="1" dirty="0"/>
              <a:t>Main Input </a:t>
            </a:r>
          </a:p>
          <a:p>
            <a:pPr>
              <a:defRPr/>
            </a:pPr>
            <a:r>
              <a:rPr lang="en-GB" dirty="0"/>
              <a:t>Introduce Emily. </a:t>
            </a:r>
          </a:p>
          <a:p>
            <a:pPr marL="457200" indent="-457200">
              <a:buFont typeface="Arial" panose="020B0604020202020204" pitchFamily="34" charset="0"/>
              <a:buChar char="•"/>
              <a:defRPr/>
            </a:pPr>
            <a:r>
              <a:rPr lang="en-GB" dirty="0"/>
              <a:t>Emily is a doctor who works in a maternity unit, taking care of pregnant women and helping to deliver new babies. </a:t>
            </a:r>
          </a:p>
          <a:p>
            <a:pPr marL="457200" indent="-457200">
              <a:buFont typeface="Arial" panose="020B0604020202020204" pitchFamily="34" charset="0"/>
              <a:buChar char="•"/>
              <a:defRPr/>
            </a:pPr>
            <a:r>
              <a:rPr lang="en-GB" dirty="0"/>
              <a:t>This picture shows Emily working in her hospital during the pandemic.</a:t>
            </a:r>
          </a:p>
          <a:p>
            <a:pPr marL="457200" indent="-457200">
              <a:buFont typeface="Arial" panose="020B0604020202020204" pitchFamily="34" charset="0"/>
              <a:buChar char="•"/>
              <a:defRPr/>
            </a:pPr>
            <a:r>
              <a:rPr lang="en-GB" dirty="0"/>
              <a:t>Before the pandemic, Emily split her time between the antenatal ward, the delivery suite and the postnatal ward, looking after her patients through pregnancy, birth and aftercare. Emily would often work during night shifts and be on call to help care for emergency patients in A&amp;E </a:t>
            </a:r>
          </a:p>
          <a:p>
            <a:pPr marL="457200" indent="-457200">
              <a:buFont typeface="Arial" panose="020B0604020202020204" pitchFamily="34" charset="0"/>
              <a:buChar char="•"/>
              <a:defRPr/>
            </a:pPr>
            <a:r>
              <a:rPr lang="en-GB" dirty="0"/>
              <a:t>During the pandemic, Emily continued to work on the maternity ward but her job changed quite a bit. Many of the other doctors on her ward were asked to help look after Covid patients. As a result, instead of 14 Doctors on her maternity ward, there were only 5 of them left. This meant Emily had to work more and for much longer shifts to ensure that pregnant women and their babies were still cared for. She found it exhausting but all of the staff on the ward worked together as a team and helped to keep each other going.</a:t>
            </a:r>
          </a:p>
          <a:p>
            <a:pPr marL="457200" indent="-457200">
              <a:buFont typeface="Arial" panose="020B0604020202020204" pitchFamily="34" charset="0"/>
              <a:buChar char="•"/>
              <a:defRPr/>
            </a:pPr>
            <a:endParaRPr lang="en-GB" dirty="0"/>
          </a:p>
          <a:p>
            <a:pPr>
              <a:buFont typeface="Arial" panose="020B0604020202020204" pitchFamily="34" charset="0"/>
              <a:buNone/>
              <a:defRPr/>
            </a:pPr>
            <a:r>
              <a:rPr lang="en-GB" b="1" dirty="0"/>
              <a:t>Q Ask pupils: how does Emily help to protect others? </a:t>
            </a:r>
            <a:r>
              <a:rPr lang="en-GB" dirty="0"/>
              <a:t>Responses may include: saving lives during emergencies, keeping women and babies safe, helping babies to be born healthy and well, protecting mothers and babies from covid</a:t>
            </a:r>
          </a:p>
          <a:p>
            <a:pPr>
              <a:buFont typeface="Arial" panose="020B0604020202020204" pitchFamily="34" charset="0"/>
              <a:buNone/>
              <a:defRPr/>
            </a:pPr>
            <a:endParaRPr lang="en-GB" dirty="0"/>
          </a:p>
          <a:p>
            <a:pPr>
              <a:buFont typeface="Arial" panose="020B0604020202020204" pitchFamily="34" charset="0"/>
              <a:buNone/>
              <a:defRPr/>
            </a:pPr>
            <a:r>
              <a:rPr lang="en-GB" dirty="0"/>
              <a:t>Read the quote to the pupils and </a:t>
            </a:r>
            <a:r>
              <a:rPr lang="en-GB" b="1" dirty="0"/>
              <a:t>ask Q: How might Emily have felt when the pandemic changed her job? What do you think it was like working during this time?</a:t>
            </a:r>
          </a:p>
        </p:txBody>
      </p:sp>
      <p:sp>
        <p:nvSpPr>
          <p:cNvPr id="4" name="Slide Number Placeholder 3"/>
          <p:cNvSpPr>
            <a:spLocks noGrp="1"/>
          </p:cNvSpPr>
          <p:nvPr>
            <p:ph type="sldNum" sz="quarter" idx="5"/>
          </p:nvPr>
        </p:nvSpPr>
        <p:spPr/>
        <p:txBody>
          <a:bodyPr/>
          <a:lstStyle/>
          <a:p>
            <a:fld id="{54CEF107-082D-4D43-9988-CCFCF4DE7855}" type="slidenum">
              <a:rPr lang="en-US" smtClean="0"/>
              <a:t>8</a:t>
            </a:fld>
            <a:endParaRPr lang="en-US"/>
          </a:p>
        </p:txBody>
      </p:sp>
    </p:spTree>
    <p:extLst>
      <p:ext uri="{BB962C8B-B14F-4D97-AF65-F5344CB8AC3E}">
        <p14:creationId xmlns:p14="http://schemas.microsoft.com/office/powerpoint/2010/main" val="71704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LO To discuss different types of service</a:t>
            </a:r>
            <a:endParaRPr lang="en-GB" b="1" dirty="0"/>
          </a:p>
          <a:p>
            <a:pPr>
              <a:defRPr/>
            </a:pPr>
            <a:endParaRPr lang="en-GB" b="1" dirty="0"/>
          </a:p>
          <a:p>
            <a:pPr>
              <a:defRPr/>
            </a:pPr>
            <a:r>
              <a:rPr lang="en-GB" b="1" dirty="0"/>
              <a:t>Main Input</a:t>
            </a:r>
          </a:p>
          <a:p>
            <a:pPr>
              <a:defRPr/>
            </a:pPr>
            <a:r>
              <a:rPr lang="en-GB" dirty="0"/>
              <a:t>Introduce Owen</a:t>
            </a:r>
          </a:p>
          <a:p>
            <a:pPr marL="457200" indent="-457200">
              <a:buFont typeface="Arial" panose="020B0604020202020204" pitchFamily="34" charset="0"/>
              <a:buChar char="•"/>
              <a:defRPr/>
            </a:pPr>
            <a:r>
              <a:rPr lang="en-GB" dirty="0"/>
              <a:t>Owen was about 14 years old when he came to the UK from Jamaica to live with his aunt</a:t>
            </a:r>
          </a:p>
          <a:p>
            <a:pPr marL="457200" indent="-457200">
              <a:buFont typeface="Arial" panose="020B0604020202020204" pitchFamily="34" charset="0"/>
              <a:buChar char="•"/>
              <a:defRPr/>
            </a:pPr>
            <a:r>
              <a:rPr lang="en-GB" dirty="0"/>
              <a:t>Owen joined the Royal Army Medical Corps (Medical branch of the British Army) in 1969, when he was just 17 years old</a:t>
            </a:r>
          </a:p>
          <a:p>
            <a:pPr marL="457200" indent="-457200">
              <a:buFont typeface="Arial" panose="020B0604020202020204" pitchFamily="34" charset="0"/>
              <a:buChar char="•"/>
              <a:defRPr/>
            </a:pPr>
            <a:r>
              <a:rPr lang="en-GB" dirty="0"/>
              <a:t>Owen was called up to serve in the Falklands war (In April 1982, a conflict which began in the Falkland Islands between the United Kingdom and Argentina) His job as part of the Medical Corps was to give medical support to the soldiers during the conflict</a:t>
            </a:r>
          </a:p>
          <a:p>
            <a:pPr marL="457200" indent="-457200">
              <a:buFont typeface="Arial" panose="020B0604020202020204" pitchFamily="34" charset="0"/>
              <a:buChar char="•"/>
              <a:defRPr/>
            </a:pPr>
            <a:r>
              <a:rPr lang="en-GB" dirty="0"/>
              <a:t>Owen remembers one fatal attack on British ships. 59 men were killed instantly and 135 casualties were rescued from the water in dinghies and brought to Owen’s medical centre by helicopter. He and his fellow staff helped treat all 135 injured men.</a:t>
            </a:r>
          </a:p>
          <a:p>
            <a:pPr marL="457200" indent="-457200">
              <a:buFont typeface="Arial" panose="020B0604020202020204" pitchFamily="34" charset="0"/>
              <a:buChar char="•"/>
              <a:defRPr/>
            </a:pPr>
            <a:endParaRPr lang="en-GB" dirty="0"/>
          </a:p>
          <a:p>
            <a:pPr>
              <a:buFont typeface="Arial" panose="020B0604020202020204" pitchFamily="34" charset="0"/>
              <a:buNone/>
              <a:defRPr/>
            </a:pPr>
            <a:r>
              <a:rPr lang="en-GB" b="1" dirty="0"/>
              <a:t>Q How did Owen help to protect others? </a:t>
            </a:r>
            <a:r>
              <a:rPr lang="en-GB" dirty="0"/>
              <a:t>Responses may include saving lives, keeping soldiers safe, helping the effort to achieve peace </a:t>
            </a:r>
          </a:p>
          <a:p>
            <a:pPr>
              <a:buFont typeface="Arial" panose="020B0604020202020204" pitchFamily="34" charset="0"/>
              <a:buNone/>
              <a:defRPr/>
            </a:pPr>
            <a:endParaRPr lang="en-GB" dirty="0"/>
          </a:p>
          <a:p>
            <a:pPr>
              <a:buFont typeface="Arial" panose="020B0604020202020204" pitchFamily="34" charset="0"/>
              <a:buNone/>
              <a:defRPr/>
            </a:pPr>
            <a:r>
              <a:rPr lang="en-GB" dirty="0"/>
              <a:t>Read the quote aloud to the pupils. </a:t>
            </a:r>
            <a:r>
              <a:rPr lang="en-GB" b="1" dirty="0"/>
              <a:t>Q How do you think it felt for Owen, being in that situation? </a:t>
            </a:r>
          </a:p>
          <a:p>
            <a:pPr>
              <a:buFont typeface="Arial" panose="020B0604020202020204" pitchFamily="34" charset="0"/>
              <a:buNone/>
              <a:defRPr/>
            </a:pPr>
            <a:endParaRPr lang="en-GB" dirty="0"/>
          </a:p>
          <a:p>
            <a:pPr>
              <a:buFont typeface="Arial" panose="020B0604020202020204" pitchFamily="34" charset="0"/>
              <a:buNone/>
              <a:defRPr/>
            </a:pPr>
            <a:r>
              <a:rPr lang="en-GB" b="1" u="sng" dirty="0"/>
              <a:t>Take it further classroom activities:</a:t>
            </a:r>
          </a:p>
          <a:p>
            <a:pPr>
              <a:buFont typeface="Arial" panose="020B0604020202020204" pitchFamily="34" charset="0"/>
              <a:buNone/>
              <a:defRPr/>
            </a:pPr>
            <a:r>
              <a:rPr lang="en-GB" dirty="0"/>
              <a:t>Read the following passages from Owen’s case study:</a:t>
            </a:r>
          </a:p>
          <a:p>
            <a:pPr>
              <a:buFont typeface="Arial" panose="020B0604020202020204" pitchFamily="34" charset="0"/>
              <a:buNone/>
              <a:defRPr/>
            </a:pPr>
            <a:endParaRPr lang="en-GB" dirty="0"/>
          </a:p>
          <a:p>
            <a:pPr>
              <a:defRPr/>
            </a:pPr>
            <a:r>
              <a:rPr lang="en-GB" b="1" dirty="0"/>
              <a:t>Embarkation:</a:t>
            </a:r>
            <a:endParaRPr lang="en-GB" dirty="0"/>
          </a:p>
          <a:p>
            <a:pPr>
              <a:defRPr/>
            </a:pPr>
            <a:r>
              <a:rPr lang="en-GB" dirty="0"/>
              <a:t>Leaving from Southampton, Owen says “I will never forget that day. It was like the whole of the UK was there to see you.” He was struck by the sheer size of the QE2 and remembers carefully negotiating the narrow gang-plank which wobbled badly. He recalls “sweating, because you are carrying your whole life with you.” Each soldier had his full kit, his suitcase and his weapon.</a:t>
            </a:r>
          </a:p>
          <a:p>
            <a:pPr>
              <a:defRPr/>
            </a:pPr>
            <a:r>
              <a:rPr lang="en-GB" dirty="0"/>
              <a:t> </a:t>
            </a:r>
          </a:p>
          <a:p>
            <a:pPr>
              <a:defRPr/>
            </a:pPr>
            <a:r>
              <a:rPr lang="en-GB" b="1" dirty="0"/>
              <a:t>The voyage:</a:t>
            </a:r>
            <a:endParaRPr lang="en-GB" dirty="0"/>
          </a:p>
          <a:p>
            <a:pPr>
              <a:defRPr/>
            </a:pPr>
            <a:r>
              <a:rPr lang="en-GB" dirty="0"/>
              <a:t>The 16 Field Ambulance’s training continued on board the ship, that held 4000 soldiers and 750 crew. The men took it in turns to run laps of the boat – three times around the deck was equal to a mile – and do sit-ups and press-ups. Owen says “That’s when I sat down and wrote my will. That’s when I really realised I was going to war…. I was glad to retrieve that letter when I got back.”</a:t>
            </a:r>
          </a:p>
          <a:p>
            <a:pPr>
              <a:defRPr/>
            </a:pPr>
            <a:endParaRPr lang="en-GB" dirty="0"/>
          </a:p>
          <a:p>
            <a:pPr>
              <a:defRPr/>
            </a:pPr>
            <a:r>
              <a:rPr lang="en-GB" dirty="0"/>
              <a:t>Discuss as a class: </a:t>
            </a:r>
            <a:r>
              <a:rPr lang="en-GB" i="1" dirty="0"/>
              <a:t>What might Owen have been feeling when he boarded the ship? Why?</a:t>
            </a:r>
          </a:p>
          <a:p>
            <a:pPr>
              <a:defRPr/>
            </a:pPr>
            <a:r>
              <a:rPr lang="en-GB" i="1" dirty="0"/>
              <a:t>                              Why did Owen decide to write his will? How do you think he felt writing it? Why? </a:t>
            </a:r>
          </a:p>
          <a:p>
            <a:pPr>
              <a:defRPr/>
            </a:pPr>
            <a:r>
              <a:rPr lang="en-GB" i="1" dirty="0"/>
              <a:t>                              What does this tell you about what it can be like to serve? </a:t>
            </a:r>
          </a:p>
          <a:p>
            <a:pPr>
              <a:defRPr/>
            </a:pPr>
            <a:r>
              <a:rPr lang="en-GB" i="1" dirty="0"/>
              <a:t>                               </a:t>
            </a:r>
            <a:endParaRPr lang="en-GB" dirty="0"/>
          </a:p>
          <a:p>
            <a:pPr>
              <a:buFont typeface="Arial" panose="020B0604020202020204" pitchFamily="34" charset="0"/>
              <a:buNone/>
              <a:defRPr/>
            </a:pPr>
            <a:endParaRPr lang="en-GB" dirty="0"/>
          </a:p>
          <a:p>
            <a:pPr marL="457200" indent="-457200">
              <a:buFont typeface="Arial" panose="020B0604020202020204" pitchFamily="34" charset="0"/>
              <a:buChar char="•"/>
              <a:defRPr/>
            </a:pPr>
            <a:endParaRPr lang="en-GB" dirty="0"/>
          </a:p>
          <a:p>
            <a:pPr marL="457200" indent="-457200">
              <a:buFont typeface="Arial" panose="020B0604020202020204" pitchFamily="34" charset="0"/>
              <a:buChar char="•"/>
              <a:defRPr/>
            </a:pPr>
            <a:endParaRPr lang="en-GB" dirty="0"/>
          </a:p>
        </p:txBody>
      </p:sp>
      <p:sp>
        <p:nvSpPr>
          <p:cNvPr id="4" name="Slide Number Placeholder 3"/>
          <p:cNvSpPr>
            <a:spLocks noGrp="1"/>
          </p:cNvSpPr>
          <p:nvPr>
            <p:ph type="sldNum" sz="quarter" idx="5"/>
          </p:nvPr>
        </p:nvSpPr>
        <p:spPr/>
        <p:txBody>
          <a:bodyPr/>
          <a:lstStyle/>
          <a:p>
            <a:fld id="{54CEF107-082D-4D43-9988-CCFCF4DE7855}" type="slidenum">
              <a:rPr lang="en-US" smtClean="0"/>
              <a:t>9</a:t>
            </a:fld>
            <a:endParaRPr lang="en-US"/>
          </a:p>
        </p:txBody>
      </p:sp>
    </p:spTree>
    <p:extLst>
      <p:ext uri="{BB962C8B-B14F-4D97-AF65-F5344CB8AC3E}">
        <p14:creationId xmlns:p14="http://schemas.microsoft.com/office/powerpoint/2010/main" val="1607778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u="sng" dirty="0"/>
              <a:t>Main Input:</a:t>
            </a:r>
            <a:endParaRPr lang="en-GB" altLang="en-US" dirty="0"/>
          </a:p>
          <a:p>
            <a:r>
              <a:rPr lang="en-GB" altLang="en-US" b="1" dirty="0"/>
              <a:t>Ask pupils Q: What challenges do you think Emily and Owen have faced whilst serving? </a:t>
            </a:r>
            <a:r>
              <a:rPr lang="en-GB" altLang="en-US" dirty="0"/>
              <a:t>Responses may include risk to their own lives (Emily through increased exposure to Covid and Owen through risk of injury or death during war); exhausting and stressful; witnessing distressing situations and death; keeping calm during emergencies; loosing time with their own families and friends to help others </a:t>
            </a:r>
          </a:p>
          <a:p>
            <a:endParaRPr lang="en-GB" altLang="en-US" dirty="0"/>
          </a:p>
          <a:p>
            <a:r>
              <a:rPr lang="en-GB" altLang="en-US" dirty="0"/>
              <a:t>Explain to pupils that service often comes with sacrifice. A sacrifice is when someone does something to help protect others even it means they suffer themselves. When someone serves in order to help protect others, it can come with risks to their own lives – whether that’s risk of illness/injury or death or risk of loosing time with their family and loved ones. </a:t>
            </a:r>
          </a:p>
          <a:p>
            <a:endParaRPr lang="en-GB" altLang="en-US" b="1" dirty="0"/>
          </a:p>
          <a:p>
            <a:r>
              <a:rPr lang="en-GB" altLang="en-US" b="1" u="sng" dirty="0"/>
              <a:t>Extension Question:</a:t>
            </a:r>
          </a:p>
          <a:p>
            <a:r>
              <a:rPr lang="en-GB" altLang="en-US" b="1" dirty="0"/>
              <a:t>Ask Pupils: Q Why do you think people like Emily and Owen are willing to make sacrifices to serve? </a:t>
            </a:r>
            <a:r>
              <a:rPr lang="en-GB" altLang="en-US" dirty="0"/>
              <a:t>Responses may include: they are passionate about helping others; they share qualities of selflessness, care for others etc.; they find it rewarding to help others; they believe it’s their duty</a:t>
            </a:r>
          </a:p>
          <a:p>
            <a:endParaRPr lang="en-GB" altLang="en-US" b="1" dirty="0"/>
          </a:p>
          <a:p>
            <a:r>
              <a:rPr lang="en-GB" altLang="en-US" b="1" u="sng" dirty="0"/>
              <a:t>Take it further classroom activity: </a:t>
            </a:r>
          </a:p>
          <a:p>
            <a:r>
              <a:rPr lang="en-GB" altLang="en-US" dirty="0"/>
              <a:t>Display Emily and Owen’s images and remind pupils of who they are and their stories of service. Provide pairs/small groups with a sheet of paper and ask them to write the word sacrifice in the middle. Ask pupils: What sacrifices have Emily and Owen made in order to protect others? Invite pupils to record their ideas on their sheets of paper. Take feedback as a whole class and invite groups to share their ideas. Ask the class: What sort of qualities do you think you need to serve? (e.g. courage) In a different coloured pen/pencil, ask pupils to add to their paper with words they would use to describe Emily and Owen.</a:t>
            </a:r>
          </a:p>
          <a:p>
            <a:endParaRPr lang="en-GB" altLang="en-US" dirty="0"/>
          </a:p>
        </p:txBody>
      </p:sp>
      <p:sp>
        <p:nvSpPr>
          <p:cNvPr id="4" name="Slide Number Placeholder 3"/>
          <p:cNvSpPr>
            <a:spLocks noGrp="1"/>
          </p:cNvSpPr>
          <p:nvPr>
            <p:ph type="sldNum" sz="quarter" idx="5"/>
          </p:nvPr>
        </p:nvSpPr>
        <p:spPr/>
        <p:txBody>
          <a:bodyPr/>
          <a:lstStyle/>
          <a:p>
            <a:fld id="{54CEF107-082D-4D43-9988-CCFCF4DE7855}" type="slidenum">
              <a:rPr lang="en-US" smtClean="0"/>
              <a:t>10</a:t>
            </a:fld>
            <a:endParaRPr lang="en-US"/>
          </a:p>
        </p:txBody>
      </p:sp>
    </p:spTree>
    <p:extLst>
      <p:ext uri="{BB962C8B-B14F-4D97-AF65-F5344CB8AC3E}">
        <p14:creationId xmlns:p14="http://schemas.microsoft.com/office/powerpoint/2010/main" val="129076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1" u="sng" dirty="0"/>
              <a:t>Main Input</a:t>
            </a:r>
          </a:p>
          <a:p>
            <a:pPr>
              <a:defRPr/>
            </a:pPr>
            <a:endParaRPr lang="en-GB" altLang="en-US" b="1" u="sng" dirty="0"/>
          </a:p>
          <a:p>
            <a:pPr>
              <a:defRPr/>
            </a:pPr>
            <a:r>
              <a:rPr lang="en-GB" altLang="en-US" dirty="0"/>
              <a:t>Hold a one minute’s silence and invite pupils to take time to remember, thinking about all those who serve or have served to protect us, our communities and our country. </a:t>
            </a:r>
          </a:p>
          <a:p>
            <a:pPr>
              <a:defRPr/>
            </a:pPr>
            <a:endParaRPr lang="en-GB" altLang="en-US" dirty="0"/>
          </a:p>
          <a:p>
            <a:pPr>
              <a:defRPr/>
            </a:pPr>
            <a:r>
              <a:rPr lang="en-GB" altLang="en-US" dirty="0"/>
              <a:t>You might like to ask questions and offer suggestions aloud to the pupils during the silence to help guide their reflection:</a:t>
            </a:r>
          </a:p>
          <a:p>
            <a:pPr marL="457200" indent="-457200">
              <a:buFontTx/>
              <a:buChar char="-"/>
              <a:defRPr/>
            </a:pPr>
            <a:r>
              <a:rPr lang="en-GB" altLang="en-US" dirty="0"/>
              <a:t>Who would you like to give thanks to this Remembrance? Why? </a:t>
            </a:r>
          </a:p>
          <a:p>
            <a:pPr marL="457200" indent="-457200">
              <a:buFontTx/>
              <a:buChar char="-"/>
              <a:defRPr/>
            </a:pPr>
            <a:r>
              <a:rPr lang="en-GB" altLang="en-US" dirty="0"/>
              <a:t>Can you think of someone who has helped you, a friend or a family member? You might like to think back to what it was like during lockdown, and who may have helped you. </a:t>
            </a:r>
          </a:p>
          <a:p>
            <a:pPr marL="457200" indent="-457200">
              <a:buFontTx/>
              <a:buChar char="-"/>
              <a:defRPr/>
            </a:pPr>
            <a:r>
              <a:rPr lang="en-GB" altLang="en-US" dirty="0"/>
              <a:t>You might like to think about the many ways that those serving in the emergency services, help us to stay safe. What would the world be like, without them serving during emergencies</a:t>
            </a:r>
          </a:p>
          <a:p>
            <a:pPr marL="457200" indent="-457200">
              <a:buFontTx/>
              <a:buChar char="-"/>
              <a:defRPr/>
            </a:pPr>
            <a:endParaRPr lang="en-GB" altLang="en-US" dirty="0"/>
          </a:p>
          <a:p>
            <a:pPr marL="457200" indent="-457200">
              <a:buFontTx/>
              <a:buChar char="-"/>
              <a:defRPr/>
            </a:pPr>
            <a:endParaRPr lang="en-GB" altLang="en-US" dirty="0"/>
          </a:p>
          <a:p>
            <a:pPr>
              <a:defRPr/>
            </a:pPr>
            <a:endParaRPr lang="en-GB" altLang="en-US" b="1" u="sng" dirty="0"/>
          </a:p>
          <a:p>
            <a:pPr>
              <a:defRPr/>
            </a:pPr>
            <a:r>
              <a:rPr lang="en-GB" altLang="en-US" dirty="0"/>
              <a:t>. </a:t>
            </a:r>
          </a:p>
          <a:p>
            <a:pPr>
              <a:defRPr/>
            </a:pPr>
            <a:endParaRPr lang="en-GB" altLang="en-US" dirty="0"/>
          </a:p>
          <a:p>
            <a:pPr>
              <a:defRPr/>
            </a:pPr>
            <a:endParaRPr lang="en-GB" altLang="en-US" dirty="0"/>
          </a:p>
        </p:txBody>
      </p:sp>
      <p:sp>
        <p:nvSpPr>
          <p:cNvPr id="4" name="Slide Number Placeholder 3"/>
          <p:cNvSpPr>
            <a:spLocks noGrp="1"/>
          </p:cNvSpPr>
          <p:nvPr>
            <p:ph type="sldNum" sz="quarter" idx="5"/>
          </p:nvPr>
        </p:nvSpPr>
        <p:spPr/>
        <p:txBody>
          <a:bodyPr/>
          <a:lstStyle/>
          <a:p>
            <a:fld id="{54CEF107-082D-4D43-9988-CCFCF4DE7855}" type="slidenum">
              <a:rPr lang="en-US" smtClean="0"/>
              <a:t>11</a:t>
            </a:fld>
            <a:endParaRPr lang="en-US"/>
          </a:p>
        </p:txBody>
      </p:sp>
    </p:spTree>
    <p:extLst>
      <p:ext uri="{BB962C8B-B14F-4D97-AF65-F5344CB8AC3E}">
        <p14:creationId xmlns:p14="http://schemas.microsoft.com/office/powerpoint/2010/main" val="338166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LO To understand why Remembrance takes place</a:t>
            </a:r>
          </a:p>
          <a:p>
            <a:endParaRPr lang="en-GB" altLang="en-US" b="1" u="sng" dirty="0"/>
          </a:p>
          <a:p>
            <a:r>
              <a:rPr lang="en-GB" altLang="en-US" b="1" u="sng" dirty="0"/>
              <a:t>Main Input</a:t>
            </a:r>
          </a:p>
          <a:p>
            <a:r>
              <a:rPr lang="en-GB" altLang="en-US" dirty="0"/>
              <a:t>Explain to pupils that </a:t>
            </a:r>
            <a:r>
              <a:rPr lang="en-GB" altLang="en-US" i="1" dirty="0"/>
              <a:t>Remembrance is when we remember all those that protect us,  our communities and our country. </a:t>
            </a:r>
          </a:p>
          <a:p>
            <a:endParaRPr lang="en-GB" altLang="en-US" i="1" dirty="0"/>
          </a:p>
          <a:p>
            <a:r>
              <a:rPr lang="en-GB" altLang="en-US" i="1" dirty="0"/>
              <a:t>If delivering this assembly on Remembrance day (11</a:t>
            </a:r>
            <a:r>
              <a:rPr lang="en-GB" altLang="en-US" i="1" baseline="30000" dirty="0"/>
              <a:t>th</a:t>
            </a:r>
            <a:r>
              <a:rPr lang="en-GB" altLang="en-US" i="1" dirty="0"/>
              <a:t> Nov), explain that today is known as Armistice Day and every year on this day, we pause at 11am for 2 minutes and remember the service and sacrifice of others. Explain that the other national day of Remembrance is Remembrance Sunday, which takes place on the second Sunday in November. However, remembrance is a personal choice and there are many different ways to remember – it can be any time of year and in any way.</a:t>
            </a:r>
            <a:r>
              <a:rPr lang="en-GB" altLang="en-US" dirty="0"/>
              <a:t> </a:t>
            </a:r>
            <a:endParaRPr lang="en-GB" altLang="en-US" b="1" u="sng" dirty="0"/>
          </a:p>
          <a:p>
            <a:endParaRPr lang="en-GB" altLang="en-US" dirty="0"/>
          </a:p>
          <a:p>
            <a:r>
              <a:rPr lang="en-GB" altLang="en-US" b="1" dirty="0"/>
              <a:t>Ask pupils Q: thinking about what we have learnt about service z, what do you think Remembrance is about? Why do people take time to remember?</a:t>
            </a:r>
          </a:p>
          <a:p>
            <a:endParaRPr lang="en-GB" altLang="en-US" b="1" dirty="0"/>
          </a:p>
          <a:p>
            <a:r>
              <a:rPr lang="en-GB" altLang="en-US" dirty="0"/>
              <a:t>Responses may include: remembering the ways people serve/help/protect others, remembering those who have made sacrifices to help others/ have lost their own lives when serving, giving thanks to those who have served/helped to protect others, spending time thinking about how we can help others. </a:t>
            </a:r>
          </a:p>
          <a:p>
            <a:endParaRPr lang="en-GB" altLang="en-US" dirty="0"/>
          </a:p>
          <a:p>
            <a:endParaRPr lang="en-GB" altLang="en-US" dirty="0"/>
          </a:p>
          <a:p>
            <a:endParaRPr lang="en-GB" altLang="en-US" dirty="0"/>
          </a:p>
        </p:txBody>
      </p:sp>
      <p:sp>
        <p:nvSpPr>
          <p:cNvPr id="4" name="Slide Number Placeholder 3"/>
          <p:cNvSpPr>
            <a:spLocks noGrp="1"/>
          </p:cNvSpPr>
          <p:nvPr>
            <p:ph type="sldNum" sz="quarter" idx="5"/>
          </p:nvPr>
        </p:nvSpPr>
        <p:spPr/>
        <p:txBody>
          <a:bodyPr/>
          <a:lstStyle/>
          <a:p>
            <a:fld id="{54CEF107-082D-4D43-9988-CCFCF4DE7855}" type="slidenum">
              <a:rPr lang="en-US" smtClean="0"/>
              <a:t>12</a:t>
            </a:fld>
            <a:endParaRPr lang="en-US"/>
          </a:p>
        </p:txBody>
      </p:sp>
    </p:spTree>
    <p:extLst>
      <p:ext uri="{BB962C8B-B14F-4D97-AF65-F5344CB8AC3E}">
        <p14:creationId xmlns:p14="http://schemas.microsoft.com/office/powerpoint/2010/main" val="4072134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u="sng" dirty="0"/>
              <a:t>Main Input</a:t>
            </a:r>
            <a:endParaRPr lang="en-GB" altLang="en-US" dirty="0"/>
          </a:p>
          <a:p>
            <a:r>
              <a:rPr lang="en-GB" altLang="en-US" dirty="0"/>
              <a:t>As pupils enter assembly, display the questions on the slide and ask pupils to reflect on them as they wait for everyone to join. </a:t>
            </a:r>
          </a:p>
          <a:p>
            <a:endParaRPr lang="en-GB" altLang="en-US" dirty="0"/>
          </a:p>
          <a:p>
            <a:r>
              <a:rPr lang="en-GB" altLang="en-US" dirty="0"/>
              <a:t>To begin the assembly, ask a couple of pupils to share their act of help and explain their motivations for wanting to help someone. </a:t>
            </a:r>
            <a:r>
              <a:rPr lang="en-GB" altLang="en-US" b="1" dirty="0"/>
              <a:t>Q: What made you decide to help? Q: How did it feel to offer your help to someone else?</a:t>
            </a:r>
          </a:p>
          <a:p>
            <a:endParaRPr lang="en-GB" altLang="en-US" dirty="0"/>
          </a:p>
          <a:p>
            <a:r>
              <a:rPr lang="en-GB" altLang="en-US" dirty="0"/>
              <a:t>Explain that today’s assembly is going to be looking at a special type of help called service, that we take time to think about during Remembrance.</a:t>
            </a:r>
          </a:p>
          <a:p>
            <a:endParaRPr lang="en-GB" altLang="en-US" dirty="0"/>
          </a:p>
          <a:p>
            <a:endParaRPr lang="en-GB" altLang="en-US" dirty="0"/>
          </a:p>
          <a:p>
            <a:endParaRPr lang="en-GB" altLang="en-US" dirty="0"/>
          </a:p>
          <a:p>
            <a:endParaRPr lang="en-GB" altLang="en-US" dirty="0"/>
          </a:p>
        </p:txBody>
      </p:sp>
      <p:sp>
        <p:nvSpPr>
          <p:cNvPr id="4" name="Slide Number Placeholder 3"/>
          <p:cNvSpPr>
            <a:spLocks noGrp="1"/>
          </p:cNvSpPr>
          <p:nvPr>
            <p:ph type="sldNum" sz="quarter" idx="5"/>
          </p:nvPr>
        </p:nvSpPr>
        <p:spPr/>
        <p:txBody>
          <a:bodyPr/>
          <a:lstStyle/>
          <a:p>
            <a:fld id="{54CEF107-082D-4D43-9988-CCFCF4DE7855}" type="slidenum">
              <a:rPr lang="en-US" smtClean="0"/>
              <a:t>13</a:t>
            </a:fld>
            <a:endParaRPr lang="en-US"/>
          </a:p>
        </p:txBody>
      </p:sp>
    </p:spTree>
    <p:extLst>
      <p:ext uri="{BB962C8B-B14F-4D97-AF65-F5344CB8AC3E}">
        <p14:creationId xmlns:p14="http://schemas.microsoft.com/office/powerpoint/2010/main" val="426884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LO To reflect on how we can remember service this year</a:t>
            </a:r>
          </a:p>
          <a:p>
            <a:pPr>
              <a:defRPr/>
            </a:pPr>
            <a:endParaRPr lang="en-GB" altLang="en-US" b="1" u="sng" dirty="0"/>
          </a:p>
          <a:p>
            <a:pPr>
              <a:defRPr/>
            </a:pPr>
            <a:r>
              <a:rPr lang="en-GB" altLang="en-US" b="1" u="sng" dirty="0"/>
              <a:t>Main Input</a:t>
            </a:r>
          </a:p>
          <a:p>
            <a:pPr>
              <a:defRPr/>
            </a:pPr>
            <a:r>
              <a:rPr lang="en-GB" altLang="en-US" dirty="0"/>
              <a:t>Invite pupils to think about ways that they would like to remember the service and sacrifices of those who help to protect us </a:t>
            </a:r>
            <a:r>
              <a:rPr lang="en-GB" altLang="en-US" b="1" dirty="0"/>
              <a:t>Ask pupils: What could we do to take part in Remembrance this year? </a:t>
            </a:r>
          </a:p>
          <a:p>
            <a:pPr>
              <a:defRPr/>
            </a:pPr>
            <a:r>
              <a:rPr lang="en-GB" altLang="en-US" dirty="0"/>
              <a:t>You might like to ask some follow up questions to elicit more response: </a:t>
            </a:r>
            <a:r>
              <a:rPr lang="en-GB" altLang="en-US" b="1" dirty="0"/>
              <a:t>Can you think of examples of service within our community? How could we take time to remember this service and give thanks?</a:t>
            </a:r>
          </a:p>
          <a:p>
            <a:pPr>
              <a:defRPr/>
            </a:pPr>
            <a:endParaRPr lang="en-GB" altLang="en-US" dirty="0"/>
          </a:p>
          <a:p>
            <a:pPr>
              <a:defRPr/>
            </a:pPr>
            <a:r>
              <a:rPr lang="en-GB" altLang="en-US" dirty="0"/>
              <a:t>Ideas may include:</a:t>
            </a:r>
          </a:p>
          <a:p>
            <a:pPr marL="457200" indent="-457200">
              <a:buFontTx/>
              <a:buChar char="-"/>
              <a:defRPr/>
            </a:pPr>
            <a:r>
              <a:rPr lang="en-GB" altLang="en-US" dirty="0"/>
              <a:t>Writing a thank you letter to those in service within the local community i.e. local emergency services</a:t>
            </a:r>
          </a:p>
          <a:p>
            <a:pPr marL="457200" indent="-457200">
              <a:buFontTx/>
              <a:buChar char="-"/>
              <a:defRPr/>
            </a:pPr>
            <a:r>
              <a:rPr lang="en-GB" altLang="en-US" dirty="0"/>
              <a:t>Inviting members of the local community/family members in to talk to the children about their role in service</a:t>
            </a:r>
          </a:p>
          <a:p>
            <a:pPr marL="457200" indent="-457200">
              <a:buFontTx/>
              <a:buChar char="-"/>
              <a:defRPr/>
            </a:pPr>
            <a:r>
              <a:rPr lang="en-GB" altLang="en-US" dirty="0"/>
              <a:t>Creating a Remembrance display (poppies, poems, thank you notes)</a:t>
            </a:r>
          </a:p>
          <a:p>
            <a:pPr marL="457200" indent="-457200">
              <a:buFontTx/>
              <a:buChar char="-"/>
              <a:defRPr/>
            </a:pPr>
            <a:r>
              <a:rPr lang="en-GB" altLang="en-US" dirty="0"/>
              <a:t>Visit a local war memorial/ research local community members who have been involved in war/conflict </a:t>
            </a:r>
          </a:p>
          <a:p>
            <a:pPr marL="457200" indent="-457200">
              <a:buFontTx/>
              <a:buChar char="-"/>
              <a:defRPr/>
            </a:pPr>
            <a:r>
              <a:rPr lang="en-GB" altLang="en-US" dirty="0"/>
              <a:t>Research into family history to find examples of service </a:t>
            </a:r>
          </a:p>
          <a:p>
            <a:pPr marL="457200" indent="-457200">
              <a:buFontTx/>
              <a:buChar char="-"/>
              <a:defRPr/>
            </a:pPr>
            <a:r>
              <a:rPr lang="en-GB" altLang="en-US" dirty="0"/>
              <a:t>Holding a remembrance event (this could be a Remembrance service or a Remembrance thank you tea) and inviting along members of the local community i.e. police/fire officers</a:t>
            </a:r>
          </a:p>
          <a:p>
            <a:pPr marL="457200" indent="-457200">
              <a:buFontTx/>
              <a:buChar char="-"/>
              <a:defRPr/>
            </a:pPr>
            <a:endParaRPr lang="en-GB" altLang="en-US" dirty="0"/>
          </a:p>
          <a:p>
            <a:pPr>
              <a:defRPr/>
            </a:pPr>
            <a:r>
              <a:rPr lang="en-GB" altLang="en-US" b="1" dirty="0"/>
              <a:t>This may act as a starting point, but pupils can continue to plan their ideas in the classroom. </a:t>
            </a:r>
          </a:p>
          <a:p>
            <a:pPr>
              <a:defRPr/>
            </a:pPr>
            <a:endParaRPr lang="en-GB" altLang="en-US" dirty="0"/>
          </a:p>
          <a:p>
            <a:pPr>
              <a:defRPr/>
            </a:pPr>
            <a:endParaRPr lang="en-GB" altLang="en-US" b="1" u="sng" dirty="0"/>
          </a:p>
        </p:txBody>
      </p:sp>
      <p:sp>
        <p:nvSpPr>
          <p:cNvPr id="4" name="Slide Number Placeholder 3"/>
          <p:cNvSpPr>
            <a:spLocks noGrp="1"/>
          </p:cNvSpPr>
          <p:nvPr>
            <p:ph type="sldNum" sz="quarter" idx="5"/>
          </p:nvPr>
        </p:nvSpPr>
        <p:spPr/>
        <p:txBody>
          <a:bodyPr/>
          <a:lstStyle/>
          <a:p>
            <a:fld id="{54CEF107-082D-4D43-9988-CCFCF4DE7855}" type="slidenum">
              <a:rPr lang="en-US" smtClean="0"/>
              <a:t>14</a:t>
            </a:fld>
            <a:endParaRPr lang="en-US"/>
          </a:p>
        </p:txBody>
      </p:sp>
    </p:spTree>
    <p:extLst>
      <p:ext uri="{BB962C8B-B14F-4D97-AF65-F5344CB8AC3E}">
        <p14:creationId xmlns:p14="http://schemas.microsoft.com/office/powerpoint/2010/main" val="399523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LO To reflect on how we can remember service this year</a:t>
            </a:r>
          </a:p>
          <a:p>
            <a:endParaRPr lang="en-GB" altLang="en-US" b="1" u="sng" dirty="0"/>
          </a:p>
          <a:p>
            <a:r>
              <a:rPr lang="en-GB" altLang="en-US" b="1" u="sng" dirty="0"/>
              <a:t>Main Input:</a:t>
            </a:r>
          </a:p>
          <a:p>
            <a:endParaRPr lang="en-GB" altLang="en-US" b="1" u="sng" dirty="0"/>
          </a:p>
          <a:p>
            <a:r>
              <a:rPr lang="en-GB" altLang="en-US" dirty="0"/>
              <a:t>Remind pupils of what they reflected on at the very beginning of the assembly: times they have helped others. One way of taking part in Remembrance, and honouring those who serve, is to think about what we can learn from them and their actions. Being kind towards other people, helping others and being thankful are all ways to help make other people’s lives better – and help towards building a peaceful future.  Before pupils leave the assembly, ask them to reflect on what they could do to help people around them: at home, at school or within the local community. </a:t>
            </a:r>
          </a:p>
          <a:p>
            <a:endParaRPr lang="en-GB" altLang="en-US" b="1" dirty="0"/>
          </a:p>
          <a:p>
            <a:r>
              <a:rPr lang="en-GB" altLang="en-US" b="1" u="sng" dirty="0"/>
              <a:t>Take it further (classroom activity)</a:t>
            </a:r>
          </a:p>
          <a:p>
            <a:r>
              <a:rPr lang="en-GB" altLang="en-US" dirty="0"/>
              <a:t>Set up an act of help box. Invite pupils throughout the week, to add appreciation notes to the box – giving thanks to someone who has helped them that day. At the end of the week, share the acts of help as a class. Reflect: How did it feel to receive help from others? How did it feel to help others?</a:t>
            </a:r>
          </a:p>
          <a:p>
            <a:endParaRPr lang="en-GB" altLang="en-US" dirty="0"/>
          </a:p>
          <a:p>
            <a:endParaRPr lang="en-GB" altLang="en-US" dirty="0"/>
          </a:p>
        </p:txBody>
      </p:sp>
      <p:sp>
        <p:nvSpPr>
          <p:cNvPr id="4" name="Slide Number Placeholder 3"/>
          <p:cNvSpPr>
            <a:spLocks noGrp="1"/>
          </p:cNvSpPr>
          <p:nvPr>
            <p:ph type="sldNum" sz="quarter" idx="5"/>
          </p:nvPr>
        </p:nvSpPr>
        <p:spPr/>
        <p:txBody>
          <a:bodyPr/>
          <a:lstStyle/>
          <a:p>
            <a:fld id="{54CEF107-082D-4D43-9988-CCFCF4DE7855}" type="slidenum">
              <a:rPr lang="en-US" smtClean="0"/>
              <a:t>15</a:t>
            </a:fld>
            <a:endParaRPr lang="en-US"/>
          </a:p>
        </p:txBody>
      </p:sp>
    </p:spTree>
    <p:extLst>
      <p:ext uri="{BB962C8B-B14F-4D97-AF65-F5344CB8AC3E}">
        <p14:creationId xmlns:p14="http://schemas.microsoft.com/office/powerpoint/2010/main" val="3224424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C69DC0E-4722-F1CB-2FA5-8B767FA681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216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20BFFD-08B1-624A-A09B-CBD0991C0CA9}"/>
              </a:ext>
            </a:extLst>
          </p:cNvPr>
          <p:cNvSpPr>
            <a:spLocks noGrp="1"/>
          </p:cNvSpPr>
          <p:nvPr>
            <p:ph idx="1"/>
          </p:nvPr>
        </p:nvSpPr>
        <p:spPr>
          <a:xfrm>
            <a:off x="587594" y="1468220"/>
            <a:ext cx="11016812" cy="4808807"/>
          </a:xfrm>
          <a:solidFill>
            <a:srgbClr val="C2DEF3"/>
          </a:solidFill>
        </p:spPr>
        <p:txBody>
          <a:bodyPr lIns="28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8944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3045-8594-246A-47DB-90C7420530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66B7218-B1A9-474F-C037-FFEC0A35B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EF4D240-26FE-FF67-92C9-AEE968BF74EC}"/>
              </a:ext>
            </a:extLst>
          </p:cNvPr>
          <p:cNvSpPr>
            <a:spLocks noGrp="1"/>
          </p:cNvSpPr>
          <p:nvPr>
            <p:ph type="dt" sz="half" idx="10"/>
          </p:nvPr>
        </p:nvSpPr>
        <p:spPr>
          <a:xfrm>
            <a:off x="838200" y="6356350"/>
            <a:ext cx="2743200" cy="365125"/>
          </a:xfrm>
          <a:prstGeom prst="rect">
            <a:avLst/>
          </a:prstGeom>
        </p:spPr>
        <p:txBody>
          <a:bodyPr/>
          <a:lstStyle/>
          <a:p>
            <a:fld id="{8511C9AA-E62C-964E-ADD9-F67DCD4CE68B}" type="datetimeFigureOut">
              <a:rPr lang="en-US" smtClean="0"/>
              <a:t>11/11/2024</a:t>
            </a:fld>
            <a:endParaRPr lang="en-US"/>
          </a:p>
        </p:txBody>
      </p:sp>
      <p:sp>
        <p:nvSpPr>
          <p:cNvPr id="5" name="Footer Placeholder 4">
            <a:extLst>
              <a:ext uri="{FF2B5EF4-FFF2-40B4-BE49-F238E27FC236}">
                <a16:creationId xmlns:a16="http://schemas.microsoft.com/office/drawing/2014/main" id="{802C5D09-8B3E-69F7-D04B-0489458A9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75935-5A85-BE50-8376-F2C2578524FC}"/>
              </a:ext>
            </a:extLst>
          </p:cNvPr>
          <p:cNvSpPr>
            <a:spLocks noGrp="1"/>
          </p:cNvSpPr>
          <p:nvPr>
            <p:ph type="sldNum" sz="quarter" idx="12"/>
          </p:nvPr>
        </p:nvSpPr>
        <p:spPr>
          <a:xfrm>
            <a:off x="8610600" y="6356350"/>
            <a:ext cx="2743200" cy="365125"/>
          </a:xfrm>
          <a:prstGeom prst="rect">
            <a:avLst/>
          </a:prstGeom>
        </p:spPr>
        <p:txBody>
          <a:bodyPr/>
          <a:lstStyle/>
          <a:p>
            <a:fld id="{EA2AF114-DF92-A74D-9D5B-030D30A14603}" type="slidenum">
              <a:rPr lang="en-US" smtClean="0"/>
              <a:t>‹#›</a:t>
            </a:fld>
            <a:endParaRPr lang="en-US"/>
          </a:p>
        </p:txBody>
      </p:sp>
    </p:spTree>
    <p:extLst>
      <p:ext uri="{BB962C8B-B14F-4D97-AF65-F5344CB8AC3E}">
        <p14:creationId xmlns:p14="http://schemas.microsoft.com/office/powerpoint/2010/main" val="325156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96C0-366A-9AAC-6633-FE861BD873B8}"/>
              </a:ext>
            </a:extLst>
          </p:cNvPr>
          <p:cNvSpPr>
            <a:spLocks noGrp="1"/>
          </p:cNvSpPr>
          <p:nvPr>
            <p:ph type="title"/>
          </p:nvPr>
        </p:nvSpPr>
        <p:spPr>
          <a:xfrm>
            <a:off x="838200" y="677041"/>
            <a:ext cx="10515600" cy="701731"/>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D96C73-51A3-942C-F164-F2F49DF5B4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C83AAC0-F76D-D4B2-7746-56D23A80677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DCB0F29-3A17-5668-1A4C-C2368C831793}"/>
              </a:ext>
            </a:extLst>
          </p:cNvPr>
          <p:cNvSpPr>
            <a:spLocks noGrp="1"/>
          </p:cNvSpPr>
          <p:nvPr>
            <p:ph type="dt" sz="half" idx="10"/>
          </p:nvPr>
        </p:nvSpPr>
        <p:spPr>
          <a:xfrm>
            <a:off x="838200" y="6356350"/>
            <a:ext cx="2743200" cy="365125"/>
          </a:xfrm>
          <a:prstGeom prst="rect">
            <a:avLst/>
          </a:prstGeom>
        </p:spPr>
        <p:txBody>
          <a:bodyPr/>
          <a:lstStyle/>
          <a:p>
            <a:fld id="{8511C9AA-E62C-964E-ADD9-F67DCD4CE68B}" type="datetimeFigureOut">
              <a:rPr lang="en-US" smtClean="0"/>
              <a:t>11/11/2024</a:t>
            </a:fld>
            <a:endParaRPr lang="en-US"/>
          </a:p>
        </p:txBody>
      </p:sp>
      <p:sp>
        <p:nvSpPr>
          <p:cNvPr id="6" name="Footer Placeholder 5">
            <a:extLst>
              <a:ext uri="{FF2B5EF4-FFF2-40B4-BE49-F238E27FC236}">
                <a16:creationId xmlns:a16="http://schemas.microsoft.com/office/drawing/2014/main" id="{A3D5C20D-6836-0758-F765-C0DA1B3D3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5299D0-3C3B-AA1B-A2E9-14665B1ABC43}"/>
              </a:ext>
            </a:extLst>
          </p:cNvPr>
          <p:cNvSpPr>
            <a:spLocks noGrp="1"/>
          </p:cNvSpPr>
          <p:nvPr>
            <p:ph type="sldNum" sz="quarter" idx="12"/>
          </p:nvPr>
        </p:nvSpPr>
        <p:spPr>
          <a:xfrm>
            <a:off x="8610600" y="6356350"/>
            <a:ext cx="2743200" cy="365125"/>
          </a:xfrm>
          <a:prstGeom prst="rect">
            <a:avLst/>
          </a:prstGeom>
        </p:spPr>
        <p:txBody>
          <a:bodyPr/>
          <a:lstStyle/>
          <a:p>
            <a:fld id="{EA2AF114-DF92-A74D-9D5B-030D30A14603}" type="slidenum">
              <a:rPr lang="en-US" smtClean="0"/>
              <a:t>‹#›</a:t>
            </a:fld>
            <a:endParaRPr lang="en-US"/>
          </a:p>
        </p:txBody>
      </p:sp>
    </p:spTree>
    <p:extLst>
      <p:ext uri="{BB962C8B-B14F-4D97-AF65-F5344CB8AC3E}">
        <p14:creationId xmlns:p14="http://schemas.microsoft.com/office/powerpoint/2010/main" val="378609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B27D-8FD8-8A1A-47A3-BADB73DBF80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AE74F3-F400-0E9E-9A9F-E5CB586EA8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D03D4B-4573-3788-BB5D-65CB123C94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254D2E-6ACE-60BD-2F21-0B069E977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C12DD0-74FA-A6AE-3141-1CAF51E019F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DDA9AB8-4AE3-F19A-317A-2284EE54D513}"/>
              </a:ext>
            </a:extLst>
          </p:cNvPr>
          <p:cNvSpPr>
            <a:spLocks noGrp="1"/>
          </p:cNvSpPr>
          <p:nvPr>
            <p:ph type="dt" sz="half" idx="10"/>
          </p:nvPr>
        </p:nvSpPr>
        <p:spPr>
          <a:xfrm>
            <a:off x="838200" y="6356350"/>
            <a:ext cx="2743200" cy="365125"/>
          </a:xfrm>
          <a:prstGeom prst="rect">
            <a:avLst/>
          </a:prstGeom>
        </p:spPr>
        <p:txBody>
          <a:bodyPr/>
          <a:lstStyle/>
          <a:p>
            <a:fld id="{8511C9AA-E62C-964E-ADD9-F67DCD4CE68B}" type="datetimeFigureOut">
              <a:rPr lang="en-US" smtClean="0"/>
              <a:t>11/11/2024</a:t>
            </a:fld>
            <a:endParaRPr lang="en-US"/>
          </a:p>
        </p:txBody>
      </p:sp>
      <p:sp>
        <p:nvSpPr>
          <p:cNvPr id="8" name="Footer Placeholder 7">
            <a:extLst>
              <a:ext uri="{FF2B5EF4-FFF2-40B4-BE49-F238E27FC236}">
                <a16:creationId xmlns:a16="http://schemas.microsoft.com/office/drawing/2014/main" id="{436CDCBE-F888-36DD-8050-C39B51673E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20365C-9726-00A0-8A74-1F39B9E95EA6}"/>
              </a:ext>
            </a:extLst>
          </p:cNvPr>
          <p:cNvSpPr>
            <a:spLocks noGrp="1"/>
          </p:cNvSpPr>
          <p:nvPr>
            <p:ph type="sldNum" sz="quarter" idx="12"/>
          </p:nvPr>
        </p:nvSpPr>
        <p:spPr>
          <a:xfrm>
            <a:off x="8610600" y="6356350"/>
            <a:ext cx="2743200" cy="365125"/>
          </a:xfrm>
          <a:prstGeom prst="rect">
            <a:avLst/>
          </a:prstGeom>
        </p:spPr>
        <p:txBody>
          <a:bodyPr/>
          <a:lstStyle/>
          <a:p>
            <a:fld id="{EA2AF114-DF92-A74D-9D5B-030D30A14603}" type="slidenum">
              <a:rPr lang="en-US" smtClean="0"/>
              <a:t>‹#›</a:t>
            </a:fld>
            <a:endParaRPr lang="en-US"/>
          </a:p>
        </p:txBody>
      </p:sp>
    </p:spTree>
    <p:extLst>
      <p:ext uri="{BB962C8B-B14F-4D97-AF65-F5344CB8AC3E}">
        <p14:creationId xmlns:p14="http://schemas.microsoft.com/office/powerpoint/2010/main" val="365520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1681-0FB5-BC40-73BC-916EA3BF7428}"/>
              </a:ext>
            </a:extLst>
          </p:cNvPr>
          <p:cNvSpPr>
            <a:spLocks noGrp="1"/>
          </p:cNvSpPr>
          <p:nvPr>
            <p:ph type="title"/>
          </p:nvPr>
        </p:nvSpPr>
        <p:spPr>
          <a:xfrm>
            <a:off x="838200" y="587593"/>
            <a:ext cx="10515600" cy="577789"/>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FCF27B15-47C9-66E3-F6DD-530EAFF1D52A}"/>
              </a:ext>
            </a:extLst>
          </p:cNvPr>
          <p:cNvSpPr/>
          <p:nvPr userDrawn="1"/>
        </p:nvSpPr>
        <p:spPr>
          <a:xfrm>
            <a:off x="0" y="4341"/>
            <a:ext cx="293797" cy="293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1DAA43-44B5-68A8-FF5E-19002FCDBCB9}"/>
              </a:ext>
            </a:extLst>
          </p:cNvPr>
          <p:cNvSpPr/>
          <p:nvPr userDrawn="1"/>
        </p:nvSpPr>
        <p:spPr>
          <a:xfrm>
            <a:off x="293797" y="293796"/>
            <a:ext cx="4586911" cy="293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8A4B6B-71AD-2A51-8FF8-B5AA6AD0D94E}"/>
              </a:ext>
            </a:extLst>
          </p:cNvPr>
          <p:cNvSpPr/>
          <p:nvPr userDrawn="1"/>
        </p:nvSpPr>
        <p:spPr>
          <a:xfrm>
            <a:off x="293797" y="1165381"/>
            <a:ext cx="4586911" cy="293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C475EF-4146-7AE7-1E41-DEBA38EA3642}"/>
              </a:ext>
            </a:extLst>
          </p:cNvPr>
          <p:cNvSpPr/>
          <p:nvPr userDrawn="1"/>
        </p:nvSpPr>
        <p:spPr>
          <a:xfrm>
            <a:off x="293797" y="669885"/>
            <a:ext cx="293797" cy="2303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AD6004-4F5E-83EF-2530-0F808C263B00}"/>
              </a:ext>
            </a:extLst>
          </p:cNvPr>
          <p:cNvSpPr/>
          <p:nvPr userDrawn="1"/>
        </p:nvSpPr>
        <p:spPr>
          <a:xfrm>
            <a:off x="11898203" y="4341"/>
            <a:ext cx="293797" cy="293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6FF17E-42AE-2CB7-759A-A825CF0F10BE}"/>
              </a:ext>
            </a:extLst>
          </p:cNvPr>
          <p:cNvSpPr/>
          <p:nvPr userDrawn="1"/>
        </p:nvSpPr>
        <p:spPr>
          <a:xfrm>
            <a:off x="11604406" y="293796"/>
            <a:ext cx="293797" cy="2303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14ABCF-4AB1-618B-BD04-F62FC50AC1F0}"/>
              </a:ext>
            </a:extLst>
          </p:cNvPr>
          <p:cNvSpPr/>
          <p:nvPr userDrawn="1"/>
        </p:nvSpPr>
        <p:spPr>
          <a:xfrm>
            <a:off x="293797" y="6277027"/>
            <a:ext cx="4586911" cy="293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611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3247-D384-9190-DCAC-310CA8E352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10C285-D201-6FF9-C143-7F5CFD60F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F6D4A9-9460-EFAF-B5AC-836698676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D7F79A-F464-3342-58D0-36721416C4FE}"/>
              </a:ext>
            </a:extLst>
          </p:cNvPr>
          <p:cNvSpPr>
            <a:spLocks noGrp="1"/>
          </p:cNvSpPr>
          <p:nvPr>
            <p:ph type="dt" sz="half" idx="10"/>
          </p:nvPr>
        </p:nvSpPr>
        <p:spPr>
          <a:xfrm>
            <a:off x="838200" y="6356350"/>
            <a:ext cx="2743200" cy="365125"/>
          </a:xfrm>
          <a:prstGeom prst="rect">
            <a:avLst/>
          </a:prstGeom>
        </p:spPr>
        <p:txBody>
          <a:bodyPr/>
          <a:lstStyle/>
          <a:p>
            <a:fld id="{8511C9AA-E62C-964E-ADD9-F67DCD4CE68B}" type="datetimeFigureOut">
              <a:rPr lang="en-US" smtClean="0"/>
              <a:t>11/11/2024</a:t>
            </a:fld>
            <a:endParaRPr lang="en-US"/>
          </a:p>
        </p:txBody>
      </p:sp>
      <p:sp>
        <p:nvSpPr>
          <p:cNvPr id="6" name="Footer Placeholder 5">
            <a:extLst>
              <a:ext uri="{FF2B5EF4-FFF2-40B4-BE49-F238E27FC236}">
                <a16:creationId xmlns:a16="http://schemas.microsoft.com/office/drawing/2014/main" id="{33C89D65-0DC6-482C-EE37-1CDA5CE5F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DBDEF8-0665-0D40-A1D5-4D55BD531F33}"/>
              </a:ext>
            </a:extLst>
          </p:cNvPr>
          <p:cNvSpPr>
            <a:spLocks noGrp="1"/>
          </p:cNvSpPr>
          <p:nvPr>
            <p:ph type="sldNum" sz="quarter" idx="12"/>
          </p:nvPr>
        </p:nvSpPr>
        <p:spPr>
          <a:xfrm>
            <a:off x="8610600" y="6356350"/>
            <a:ext cx="2743200" cy="365125"/>
          </a:xfrm>
          <a:prstGeom prst="rect">
            <a:avLst/>
          </a:prstGeom>
        </p:spPr>
        <p:txBody>
          <a:bodyPr/>
          <a:lstStyle/>
          <a:p>
            <a:fld id="{EA2AF114-DF92-A74D-9D5B-030D30A14603}" type="slidenum">
              <a:rPr lang="en-US" smtClean="0"/>
              <a:t>‹#›</a:t>
            </a:fld>
            <a:endParaRPr lang="en-US"/>
          </a:p>
        </p:txBody>
      </p:sp>
    </p:spTree>
    <p:extLst>
      <p:ext uri="{BB962C8B-B14F-4D97-AF65-F5344CB8AC3E}">
        <p14:creationId xmlns:p14="http://schemas.microsoft.com/office/powerpoint/2010/main" val="79690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374090-FFA5-E1F3-B182-DDEE0F2FECAC}"/>
              </a:ext>
            </a:extLst>
          </p:cNvPr>
          <p:cNvPicPr>
            <a:picLocks noChangeAspect="1"/>
          </p:cNvPicPr>
          <p:nvPr userDrawn="1"/>
        </p:nvPicPr>
        <p:blipFill rotWithShape="1">
          <a:blip r:embed="rId2"/>
          <a:srcRect l="2360" t="1333" r="2381" b="1612"/>
          <a:stretch/>
        </p:blipFill>
        <p:spPr>
          <a:xfrm>
            <a:off x="289200" y="297000"/>
            <a:ext cx="11613600" cy="6264000"/>
          </a:xfrm>
          <a:prstGeom prst="rect">
            <a:avLst/>
          </a:prstGeom>
        </p:spPr>
      </p:pic>
    </p:spTree>
    <p:extLst>
      <p:ext uri="{BB962C8B-B14F-4D97-AF65-F5344CB8AC3E}">
        <p14:creationId xmlns:p14="http://schemas.microsoft.com/office/powerpoint/2010/main" val="92237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C68B2-1A65-1B52-A9D0-E66837AD5E3B}"/>
              </a:ext>
            </a:extLst>
          </p:cNvPr>
          <p:cNvSpPr>
            <a:spLocks noGrp="1"/>
          </p:cNvSpPr>
          <p:nvPr>
            <p:ph type="title"/>
          </p:nvPr>
        </p:nvSpPr>
        <p:spPr>
          <a:xfrm>
            <a:off x="838200" y="677041"/>
            <a:ext cx="10515600" cy="701731"/>
          </a:xfrm>
          <a:prstGeom prst="rect">
            <a:avLst/>
          </a:prstGeom>
          <a:blipFill>
            <a:blip r:embed="rId11"/>
            <a:stretch>
              <a:fillRect/>
            </a:stretch>
          </a:blipFill>
        </p:spPr>
        <p:txBody>
          <a:bodyPr vert="horz" lIns="91440" tIns="45720" rIns="91440" bIns="45720" rtlCol="0" anchor="ctr">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BBE7D62-0917-8C74-E6BE-65BE68CDC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024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reepngimg.com/png/61448-christian-material-cross-jesus-crucifix-red"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commons.wikimedia.org/wiki/File:Candle_flame_(1).jpg" TargetMode="External"/><Relationship Id="rId5" Type="http://schemas.openxmlformats.org/officeDocument/2006/relationships/image" Target="../media/image5.jpg"/><Relationship Id="rId4" Type="http://schemas.openxmlformats.org/officeDocument/2006/relationships/hyperlink" Target="https://creativecommons.org/licenses/by-nc/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A5959F-8CA7-879E-BF68-21F6CD1BC110}"/>
              </a:ext>
            </a:extLst>
          </p:cNvPr>
          <p:cNvSpPr>
            <a:spLocks noGrp="1"/>
          </p:cNvSpPr>
          <p:nvPr>
            <p:ph idx="1"/>
          </p:nvPr>
        </p:nvSpPr>
        <p:spPr>
          <a:xfrm>
            <a:off x="587594" y="620688"/>
            <a:ext cx="11016812" cy="5656339"/>
          </a:xfrm>
        </p:spPr>
        <p:txBody>
          <a:bodyPr/>
          <a:lstStyle/>
          <a:p>
            <a:pPr marL="0" indent="0" algn="ctr">
              <a:buNone/>
            </a:pPr>
            <a:endParaRPr lang="en-GB" sz="3200" b="1" dirty="0">
              <a:latin typeface="Arial" panose="020B0604020202020204" pitchFamily="34" charset="0"/>
              <a:cs typeface="Arial" panose="020B0604020202020204" pitchFamily="34" charset="0"/>
            </a:endParaRPr>
          </a:p>
          <a:p>
            <a:pPr marL="0" indent="0" algn="ctr">
              <a:buNone/>
            </a:pPr>
            <a:r>
              <a:rPr lang="en-GB" sz="3200" b="1" dirty="0">
                <a:latin typeface="Arial" panose="020B0604020202020204" pitchFamily="34" charset="0"/>
                <a:cs typeface="Arial" panose="020B0604020202020204" pitchFamily="34" charset="0"/>
              </a:rPr>
              <a:t>Our Lady’s Catholic Primary School </a:t>
            </a:r>
          </a:p>
          <a:p>
            <a:pPr marL="0" indent="0" algn="ctr">
              <a:buNone/>
            </a:pPr>
            <a:endParaRPr lang="en-GB" sz="3200" b="1" dirty="0">
              <a:latin typeface="Arial" panose="020B0604020202020204" pitchFamily="34" charset="0"/>
              <a:cs typeface="Arial" panose="020B0604020202020204" pitchFamily="34" charset="0"/>
            </a:endParaRPr>
          </a:p>
          <a:p>
            <a:pPr marL="0" indent="0" algn="ctr">
              <a:buNone/>
            </a:pPr>
            <a:r>
              <a:rPr lang="en-GB" sz="3200" b="1" dirty="0">
                <a:latin typeface="Arial" panose="020B0604020202020204" pitchFamily="34" charset="0"/>
                <a:cs typeface="Arial" panose="020B0604020202020204" pitchFamily="34" charset="0"/>
              </a:rPr>
              <a:t>In the name of the Father, and the Son and the Holy Spirit</a:t>
            </a:r>
          </a:p>
          <a:p>
            <a:endParaRPr lang="en-GB" sz="3200" b="1" dirty="0"/>
          </a:p>
          <a:p>
            <a:pPr marL="0" indent="0">
              <a:buNone/>
            </a:pPr>
            <a:endParaRPr lang="en-GB" dirty="0"/>
          </a:p>
        </p:txBody>
      </p:sp>
      <p:pic>
        <p:nvPicPr>
          <p:cNvPr id="4" name="Picture 3" descr="A cross with a crucifix on it&#10;&#10;Description automatically generated">
            <a:extLst>
              <a:ext uri="{FF2B5EF4-FFF2-40B4-BE49-F238E27FC236}">
                <a16:creationId xmlns:a16="http://schemas.microsoft.com/office/drawing/2014/main" id="{025C111F-53E6-84DF-C8D0-8E40184940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89671" y="3429000"/>
            <a:ext cx="1743083" cy="2276872"/>
          </a:xfrm>
          <a:prstGeom prst="rect">
            <a:avLst/>
          </a:prstGeom>
        </p:spPr>
      </p:pic>
      <p:sp>
        <p:nvSpPr>
          <p:cNvPr id="5" name="TextBox 4">
            <a:extLst>
              <a:ext uri="{FF2B5EF4-FFF2-40B4-BE49-F238E27FC236}">
                <a16:creationId xmlns:a16="http://schemas.microsoft.com/office/drawing/2014/main" id="{3C63179C-4380-8A10-276D-071F6A5928FB}"/>
              </a:ext>
            </a:extLst>
          </p:cNvPr>
          <p:cNvSpPr txBox="1"/>
          <p:nvPr/>
        </p:nvSpPr>
        <p:spPr>
          <a:xfrm>
            <a:off x="3443222" y="6449377"/>
            <a:ext cx="1475417" cy="507831"/>
          </a:xfrm>
          <a:prstGeom prst="rect">
            <a:avLst/>
          </a:prstGeom>
          <a:noFill/>
        </p:spPr>
        <p:txBody>
          <a:bodyPr wrap="square" rtlCol="0">
            <a:spAutoFit/>
          </a:bodyPr>
          <a:lstStyle/>
          <a:p>
            <a:r>
              <a:rPr lang="en-GB" sz="900">
                <a:hlinkClick r:id="rId3" tooltip="https://freepngimg.com/png/61448-christian-material-cross-jesus-crucifix-red"/>
              </a:rPr>
              <a:t>This Photo</a:t>
            </a:r>
            <a:r>
              <a:rPr lang="en-GB" sz="900"/>
              <a:t> by Unknown Author is licensed under </a:t>
            </a:r>
            <a:r>
              <a:rPr lang="en-GB" sz="900">
                <a:hlinkClick r:id="rId4" tooltip="https://creativecommons.org/licenses/by-nc/3.0/"/>
              </a:rPr>
              <a:t>CC BY-NC</a:t>
            </a:r>
            <a:endParaRPr lang="en-GB" sz="900"/>
          </a:p>
        </p:txBody>
      </p:sp>
      <p:pic>
        <p:nvPicPr>
          <p:cNvPr id="7" name="Picture 6" descr="A close-up of a candle&#10;&#10;Description automatically generated">
            <a:extLst>
              <a:ext uri="{FF2B5EF4-FFF2-40B4-BE49-F238E27FC236}">
                <a16:creationId xmlns:a16="http://schemas.microsoft.com/office/drawing/2014/main" id="{7494F843-04F3-8C58-3C87-E11B913F2B2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658380" y="3764250"/>
            <a:ext cx="2094736" cy="1571052"/>
          </a:xfrm>
          <a:prstGeom prst="rect">
            <a:avLst/>
          </a:prstGeom>
        </p:spPr>
      </p:pic>
    </p:spTree>
    <p:extLst>
      <p:ext uri="{BB962C8B-B14F-4D97-AF65-F5344CB8AC3E}">
        <p14:creationId xmlns:p14="http://schemas.microsoft.com/office/powerpoint/2010/main" val="83486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47D8-C918-A480-D4E8-9C5999EA38FF}"/>
              </a:ext>
            </a:extLst>
          </p:cNvPr>
          <p:cNvSpPr>
            <a:spLocks noGrp="1"/>
          </p:cNvSpPr>
          <p:nvPr>
            <p:ph type="ctrTitle" idx="4294967295"/>
          </p:nvPr>
        </p:nvSpPr>
        <p:spPr>
          <a:xfrm>
            <a:off x="3395700" y="588300"/>
            <a:ext cx="5400600" cy="577081"/>
          </a:xfrm>
          <a:prstGeom prst="rect">
            <a:avLst/>
          </a:prstGeom>
        </p:spPr>
        <p:txBody>
          <a:bodyPr/>
          <a:lstStyle/>
          <a:p>
            <a:pPr algn="ctr"/>
            <a:r>
              <a:rPr lang="en-US" sz="3500" dirty="0"/>
              <a:t>Making sacrifices in service </a:t>
            </a:r>
          </a:p>
        </p:txBody>
      </p:sp>
      <p:sp>
        <p:nvSpPr>
          <p:cNvPr id="3" name="Subtitle 2">
            <a:extLst>
              <a:ext uri="{FF2B5EF4-FFF2-40B4-BE49-F238E27FC236}">
                <a16:creationId xmlns:a16="http://schemas.microsoft.com/office/drawing/2014/main" id="{31140913-13DA-92AD-A17A-ED0D3ACF9B8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1D2B0786-D86A-53CA-8AC1-CEA44B051545}"/>
              </a:ext>
            </a:extLst>
          </p:cNvPr>
          <p:cNvSpPr/>
          <p:nvPr/>
        </p:nvSpPr>
        <p:spPr>
          <a:xfrm>
            <a:off x="587594"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34" name="Rectangle 33">
            <a:extLst>
              <a:ext uri="{FF2B5EF4-FFF2-40B4-BE49-F238E27FC236}">
                <a16:creationId xmlns:a16="http://schemas.microsoft.com/office/drawing/2014/main" id="{FF58F53F-FCD1-ECCB-89D7-C39D2809C4B9}"/>
              </a:ext>
            </a:extLst>
          </p:cNvPr>
          <p:cNvSpPr/>
          <p:nvPr/>
        </p:nvSpPr>
        <p:spPr>
          <a:xfrm>
            <a:off x="873783" y="1747176"/>
            <a:ext cx="3328029" cy="27843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10" name="Rectangle 9">
            <a:extLst>
              <a:ext uri="{FF2B5EF4-FFF2-40B4-BE49-F238E27FC236}">
                <a16:creationId xmlns:a16="http://schemas.microsoft.com/office/drawing/2014/main" id="{E79002A9-F2FA-3569-1AAB-4122C2BCE993}"/>
              </a:ext>
            </a:extLst>
          </p:cNvPr>
          <p:cNvSpPr/>
          <p:nvPr/>
        </p:nvSpPr>
        <p:spPr>
          <a:xfrm>
            <a:off x="8040215" y="1747176"/>
            <a:ext cx="3278003" cy="274244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12" name="TextBox 11">
            <a:extLst>
              <a:ext uri="{FF2B5EF4-FFF2-40B4-BE49-F238E27FC236}">
                <a16:creationId xmlns:a16="http://schemas.microsoft.com/office/drawing/2014/main" id="{D550ED6C-D69F-0E63-0CF9-53217069F73C}"/>
              </a:ext>
            </a:extLst>
          </p:cNvPr>
          <p:cNvSpPr txBox="1"/>
          <p:nvPr/>
        </p:nvSpPr>
        <p:spPr>
          <a:xfrm>
            <a:off x="873782" y="4918372"/>
            <a:ext cx="10444436" cy="1200329"/>
          </a:xfrm>
          <a:prstGeom prst="rect">
            <a:avLst/>
          </a:prstGeom>
          <a:noFill/>
        </p:spPr>
        <p:txBody>
          <a:bodyPr wrap="square">
            <a:spAutoFit/>
          </a:bodyPr>
          <a:lstStyle/>
          <a:p>
            <a:pPr algn="ctr"/>
            <a:r>
              <a:rPr lang="en-US" sz="2400" dirty="0"/>
              <a:t>Sacrifice is when an individual does something to protect another person or community even though it means they might suffer themselves.</a:t>
            </a:r>
          </a:p>
          <a:p>
            <a:pPr algn="ctr"/>
            <a:endParaRPr lang="en-US" sz="2400" dirty="0"/>
          </a:p>
        </p:txBody>
      </p:sp>
      <p:sp>
        <p:nvSpPr>
          <p:cNvPr id="5" name="TextBox 4">
            <a:extLst>
              <a:ext uri="{FF2B5EF4-FFF2-40B4-BE49-F238E27FC236}">
                <a16:creationId xmlns:a16="http://schemas.microsoft.com/office/drawing/2014/main" id="{AF80CE3D-8E97-D71D-B202-EDE351CF74F3}"/>
              </a:ext>
            </a:extLst>
          </p:cNvPr>
          <p:cNvSpPr txBox="1"/>
          <p:nvPr/>
        </p:nvSpPr>
        <p:spPr>
          <a:xfrm>
            <a:off x="4456998" y="2745188"/>
            <a:ext cx="3278002"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They help us. </a:t>
            </a:r>
          </a:p>
        </p:txBody>
      </p:sp>
    </p:spTree>
    <p:extLst>
      <p:ext uri="{BB962C8B-B14F-4D97-AF65-F5344CB8AC3E}">
        <p14:creationId xmlns:p14="http://schemas.microsoft.com/office/powerpoint/2010/main" val="306216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47D8-C918-A480-D4E8-9C5999EA38FF}"/>
              </a:ext>
            </a:extLst>
          </p:cNvPr>
          <p:cNvSpPr>
            <a:spLocks noGrp="1"/>
          </p:cNvSpPr>
          <p:nvPr>
            <p:ph type="ctrTitle" idx="4294967295"/>
          </p:nvPr>
        </p:nvSpPr>
        <p:spPr>
          <a:xfrm>
            <a:off x="3863154" y="588300"/>
            <a:ext cx="4465693" cy="577081"/>
          </a:xfrm>
          <a:prstGeom prst="rect">
            <a:avLst/>
          </a:prstGeom>
        </p:spPr>
        <p:txBody>
          <a:bodyPr/>
          <a:lstStyle/>
          <a:p>
            <a:pPr algn="ctr"/>
            <a:r>
              <a:rPr lang="en-US" sz="3500" dirty="0"/>
              <a:t>Remembering Service</a:t>
            </a:r>
          </a:p>
        </p:txBody>
      </p:sp>
      <p:sp>
        <p:nvSpPr>
          <p:cNvPr id="3" name="Subtitle 2">
            <a:extLst>
              <a:ext uri="{FF2B5EF4-FFF2-40B4-BE49-F238E27FC236}">
                <a16:creationId xmlns:a16="http://schemas.microsoft.com/office/drawing/2014/main" id="{31140913-13DA-92AD-A17A-ED0D3ACF9B8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1D2B0786-D86A-53CA-8AC1-CEA44B051545}"/>
              </a:ext>
            </a:extLst>
          </p:cNvPr>
          <p:cNvSpPr/>
          <p:nvPr/>
        </p:nvSpPr>
        <p:spPr>
          <a:xfrm>
            <a:off x="587594"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 rtlCol="0" anchor="ctr"/>
          <a:lstStyle/>
          <a:p>
            <a:endParaRPr lang="en-GB" sz="1500" dirty="0">
              <a:solidFill>
                <a:schemeClr val="tx1"/>
              </a:solidFill>
            </a:endParaRPr>
          </a:p>
        </p:txBody>
      </p:sp>
      <p:pic>
        <p:nvPicPr>
          <p:cNvPr id="9" name="Picture 8">
            <a:extLst>
              <a:ext uri="{FF2B5EF4-FFF2-40B4-BE49-F238E27FC236}">
                <a16:creationId xmlns:a16="http://schemas.microsoft.com/office/drawing/2014/main" id="{43194AA3-B934-ECD0-B76B-D4CFB301D08C}"/>
              </a:ext>
            </a:extLst>
          </p:cNvPr>
          <p:cNvPicPr>
            <a:picLocks noChangeAspect="1"/>
          </p:cNvPicPr>
          <p:nvPr/>
        </p:nvPicPr>
        <p:blipFill>
          <a:blip r:embed="rId3"/>
          <a:stretch>
            <a:fillRect/>
          </a:stretch>
        </p:blipFill>
        <p:spPr>
          <a:xfrm>
            <a:off x="1343472" y="1403240"/>
            <a:ext cx="4033173" cy="3629855"/>
          </a:xfrm>
          <a:prstGeom prst="rect">
            <a:avLst/>
          </a:prstGeom>
        </p:spPr>
      </p:pic>
      <p:pic>
        <p:nvPicPr>
          <p:cNvPr id="10" name="Picture 9">
            <a:extLst>
              <a:ext uri="{FF2B5EF4-FFF2-40B4-BE49-F238E27FC236}">
                <a16:creationId xmlns:a16="http://schemas.microsoft.com/office/drawing/2014/main" id="{514175E9-5710-BADE-9A0A-1FDBB80259EE}"/>
              </a:ext>
            </a:extLst>
          </p:cNvPr>
          <p:cNvPicPr>
            <a:picLocks noChangeAspect="1"/>
          </p:cNvPicPr>
          <p:nvPr/>
        </p:nvPicPr>
        <p:blipFill>
          <a:blip r:embed="rId4"/>
          <a:stretch>
            <a:fillRect/>
          </a:stretch>
        </p:blipFill>
        <p:spPr>
          <a:xfrm>
            <a:off x="6961840" y="1268760"/>
            <a:ext cx="3813406" cy="3730505"/>
          </a:xfrm>
          <a:prstGeom prst="rect">
            <a:avLst/>
          </a:prstGeom>
        </p:spPr>
      </p:pic>
      <p:pic>
        <p:nvPicPr>
          <p:cNvPr id="11" name="Picture 10">
            <a:extLst>
              <a:ext uri="{FF2B5EF4-FFF2-40B4-BE49-F238E27FC236}">
                <a16:creationId xmlns:a16="http://schemas.microsoft.com/office/drawing/2014/main" id="{BEA9B67A-E14C-CE16-55A9-D9D61F701523}"/>
              </a:ext>
            </a:extLst>
          </p:cNvPr>
          <p:cNvPicPr>
            <a:picLocks noChangeAspect="1"/>
          </p:cNvPicPr>
          <p:nvPr/>
        </p:nvPicPr>
        <p:blipFill>
          <a:blip r:embed="rId5"/>
          <a:stretch>
            <a:fillRect/>
          </a:stretch>
        </p:blipFill>
        <p:spPr>
          <a:xfrm>
            <a:off x="4105248" y="1309593"/>
            <a:ext cx="3908222" cy="3697864"/>
          </a:xfrm>
          <a:prstGeom prst="rect">
            <a:avLst/>
          </a:prstGeom>
        </p:spPr>
      </p:pic>
      <p:sp>
        <p:nvSpPr>
          <p:cNvPr id="16" name="TextBox 15">
            <a:extLst>
              <a:ext uri="{FF2B5EF4-FFF2-40B4-BE49-F238E27FC236}">
                <a16:creationId xmlns:a16="http://schemas.microsoft.com/office/drawing/2014/main" id="{06704BEE-A8A2-837B-3543-1C26750AD6F5}"/>
              </a:ext>
            </a:extLst>
          </p:cNvPr>
          <p:cNvSpPr txBox="1"/>
          <p:nvPr/>
        </p:nvSpPr>
        <p:spPr>
          <a:xfrm>
            <a:off x="1563291" y="5102763"/>
            <a:ext cx="9065418" cy="830997"/>
          </a:xfrm>
          <a:prstGeom prst="rect">
            <a:avLst/>
          </a:prstGeom>
          <a:noFill/>
        </p:spPr>
        <p:txBody>
          <a:bodyPr wrap="square">
            <a:spAutoFit/>
          </a:bodyPr>
          <a:lstStyle/>
          <a:p>
            <a:pPr algn="ctr"/>
            <a:r>
              <a:rPr lang="en-US" sz="2400" dirty="0"/>
              <a:t>We remember all those from across Britain and the Commonwealth who help protect us, our communities and our country. </a:t>
            </a:r>
          </a:p>
        </p:txBody>
      </p:sp>
    </p:spTree>
    <p:extLst>
      <p:ext uri="{BB962C8B-B14F-4D97-AF65-F5344CB8AC3E}">
        <p14:creationId xmlns:p14="http://schemas.microsoft.com/office/powerpoint/2010/main" val="334261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3E5A06-BDF2-56CB-1542-93C245ABB31F}"/>
              </a:ext>
            </a:extLst>
          </p:cNvPr>
          <p:cNvSpPr/>
          <p:nvPr/>
        </p:nvSpPr>
        <p:spPr>
          <a:xfrm>
            <a:off x="576000"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rIns="432000" rtlCol="0" anchor="t" anchorCtr="0"/>
          <a:lstStyle/>
          <a:p>
            <a:endParaRPr lang="en-GB" sz="2500" dirty="0">
              <a:solidFill>
                <a:schemeClr val="tx1"/>
              </a:solidFill>
            </a:endParaRPr>
          </a:p>
        </p:txBody>
      </p:sp>
      <p:sp>
        <p:nvSpPr>
          <p:cNvPr id="14" name="Title 1">
            <a:extLst>
              <a:ext uri="{FF2B5EF4-FFF2-40B4-BE49-F238E27FC236}">
                <a16:creationId xmlns:a16="http://schemas.microsoft.com/office/drawing/2014/main" id="{705EC2CA-29A7-6320-A7D9-6365181B9647}"/>
              </a:ext>
            </a:extLst>
          </p:cNvPr>
          <p:cNvSpPr txBox="1">
            <a:spLocks/>
          </p:cNvSpPr>
          <p:nvPr/>
        </p:nvSpPr>
        <p:spPr>
          <a:xfrm>
            <a:off x="3585255" y="581375"/>
            <a:ext cx="5021491" cy="590931"/>
          </a:xfrm>
          <a:prstGeom prst="rect">
            <a:avLst/>
          </a:prstGeom>
          <a:blipFill>
            <a:blip r:embed="rId4"/>
            <a:stretch>
              <a:fillRect/>
            </a:stretch>
          </a:blip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GB" sz="3600" dirty="0"/>
              <a:t>Why do we Remember?</a:t>
            </a:r>
            <a:endParaRPr lang="en-US" sz="3500" dirty="0"/>
          </a:p>
        </p:txBody>
      </p:sp>
      <p:pic>
        <p:nvPicPr>
          <p:cNvPr id="2" name="Picture 1">
            <a:extLst>
              <a:ext uri="{FF2B5EF4-FFF2-40B4-BE49-F238E27FC236}">
                <a16:creationId xmlns:a16="http://schemas.microsoft.com/office/drawing/2014/main" id="{9DE47A3C-E9D6-D0D0-F372-4A0E7693B3D4}"/>
              </a:ext>
            </a:extLst>
          </p:cNvPr>
          <p:cNvPicPr>
            <a:picLocks noChangeAspect="1"/>
          </p:cNvPicPr>
          <p:nvPr/>
        </p:nvPicPr>
        <p:blipFill>
          <a:blip r:embed="rId5"/>
          <a:stretch>
            <a:fillRect/>
          </a:stretch>
        </p:blipFill>
        <p:spPr>
          <a:xfrm>
            <a:off x="1480534" y="1340768"/>
            <a:ext cx="9207741" cy="4526644"/>
          </a:xfrm>
          <a:prstGeom prst="rect">
            <a:avLst/>
          </a:prstGeom>
        </p:spPr>
      </p:pic>
    </p:spTree>
    <p:extLst>
      <p:ext uri="{BB962C8B-B14F-4D97-AF65-F5344CB8AC3E}">
        <p14:creationId xmlns:p14="http://schemas.microsoft.com/office/powerpoint/2010/main" val="61685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3E5A06-BDF2-56CB-1542-93C245ABB31F}"/>
              </a:ext>
            </a:extLst>
          </p:cNvPr>
          <p:cNvSpPr/>
          <p:nvPr/>
        </p:nvSpPr>
        <p:spPr>
          <a:xfrm>
            <a:off x="576000" y="620688"/>
            <a:ext cx="11016811" cy="565633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0" rIns="2160000" rtlCol="0" anchor="ctr" anchorCtr="0"/>
          <a:lstStyle/>
          <a:p>
            <a:pPr algn="ctr"/>
            <a:r>
              <a:rPr lang="en-GB" sz="3200" dirty="0">
                <a:solidFill>
                  <a:srgbClr val="0257A5"/>
                </a:solidFill>
              </a:rPr>
              <a:t>Q: </a:t>
            </a:r>
            <a:r>
              <a:rPr lang="en-GB" sz="3200" dirty="0">
                <a:solidFill>
                  <a:schemeClr val="tx1"/>
                </a:solidFill>
              </a:rPr>
              <a:t>Can you think of a time recently when you helped somebody?</a:t>
            </a:r>
          </a:p>
          <a:p>
            <a:pPr algn="ctr"/>
            <a:endParaRPr lang="en-GB" sz="3200" dirty="0">
              <a:solidFill>
                <a:schemeClr val="tx1"/>
              </a:solidFill>
            </a:endParaRPr>
          </a:p>
          <a:p>
            <a:pPr algn="ctr"/>
            <a:r>
              <a:rPr lang="en-GB" sz="3200" dirty="0">
                <a:solidFill>
                  <a:srgbClr val="0257A5"/>
                </a:solidFill>
              </a:rPr>
              <a:t>Q: </a:t>
            </a:r>
            <a:r>
              <a:rPr lang="en-GB" sz="3200" dirty="0">
                <a:solidFill>
                  <a:schemeClr val="tx1"/>
                </a:solidFill>
              </a:rPr>
              <a:t>How did it feel to offer help to others?</a:t>
            </a:r>
          </a:p>
        </p:txBody>
      </p:sp>
    </p:spTree>
    <p:extLst>
      <p:ext uri="{BB962C8B-B14F-4D97-AF65-F5344CB8AC3E}">
        <p14:creationId xmlns:p14="http://schemas.microsoft.com/office/powerpoint/2010/main" val="358906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D67ECF-D771-53A8-4A6F-F3565E048D3C}"/>
              </a:ext>
            </a:extLst>
          </p:cNvPr>
          <p:cNvSpPr/>
          <p:nvPr/>
        </p:nvSpPr>
        <p:spPr>
          <a:xfrm>
            <a:off x="576000"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6000" tIns="576000" rIns="576000" bIns="576000" rtlCol="0" anchor="ctr"/>
          <a:lstStyle/>
          <a:p>
            <a:endParaRPr lang="en-GB" sz="2500" dirty="0">
              <a:solidFill>
                <a:schemeClr val="tx1"/>
              </a:solidFill>
            </a:endParaRPr>
          </a:p>
        </p:txBody>
      </p:sp>
      <p:sp>
        <p:nvSpPr>
          <p:cNvPr id="3" name="Rectangle 2">
            <a:extLst>
              <a:ext uri="{FF2B5EF4-FFF2-40B4-BE49-F238E27FC236}">
                <a16:creationId xmlns:a16="http://schemas.microsoft.com/office/drawing/2014/main" id="{86E17654-655B-DD4E-E9C1-853ED32ACA13}"/>
              </a:ext>
            </a:extLst>
          </p:cNvPr>
          <p:cNvSpPr>
            <a:spLocks noChangeAspect="1"/>
          </p:cNvSpPr>
          <p:nvPr/>
        </p:nvSpPr>
        <p:spPr>
          <a:xfrm>
            <a:off x="2663729" y="1891178"/>
            <a:ext cx="3288271" cy="197692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71E1DA-0838-B565-2C0A-EB86FA6DBE0B}"/>
              </a:ext>
            </a:extLst>
          </p:cNvPr>
          <p:cNvSpPr>
            <a:spLocks noChangeAspect="1"/>
          </p:cNvSpPr>
          <p:nvPr/>
        </p:nvSpPr>
        <p:spPr>
          <a:xfrm>
            <a:off x="6395597" y="1744923"/>
            <a:ext cx="3288271" cy="197692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BCEAAC-563A-AC3E-832C-9669E8AD733A}"/>
              </a:ext>
            </a:extLst>
          </p:cNvPr>
          <p:cNvSpPr>
            <a:spLocks noChangeAspect="1"/>
          </p:cNvSpPr>
          <p:nvPr/>
        </p:nvSpPr>
        <p:spPr>
          <a:xfrm>
            <a:off x="2663730" y="4010975"/>
            <a:ext cx="3288271" cy="1976924"/>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0A09E4B-E77F-E74F-9EDA-41E332AABB0D}"/>
              </a:ext>
            </a:extLst>
          </p:cNvPr>
          <p:cNvSpPr>
            <a:spLocks noChangeAspect="1"/>
          </p:cNvSpPr>
          <p:nvPr/>
        </p:nvSpPr>
        <p:spPr>
          <a:xfrm>
            <a:off x="6239999" y="4010975"/>
            <a:ext cx="3288271" cy="197692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B882C3-8362-CADA-83C6-04D1F3FADE98}"/>
              </a:ext>
            </a:extLst>
          </p:cNvPr>
          <p:cNvSpPr txBox="1"/>
          <p:nvPr/>
        </p:nvSpPr>
        <p:spPr>
          <a:xfrm>
            <a:off x="3215680" y="715897"/>
            <a:ext cx="7020138"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We all helped by buying a poppy. </a:t>
            </a:r>
          </a:p>
        </p:txBody>
      </p:sp>
    </p:spTree>
    <p:extLst>
      <p:ext uri="{BB962C8B-B14F-4D97-AF65-F5344CB8AC3E}">
        <p14:creationId xmlns:p14="http://schemas.microsoft.com/office/powerpoint/2010/main" val="709551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3E5A06-BDF2-56CB-1542-93C245ABB31F}"/>
              </a:ext>
            </a:extLst>
          </p:cNvPr>
          <p:cNvSpPr/>
          <p:nvPr/>
        </p:nvSpPr>
        <p:spPr>
          <a:xfrm>
            <a:off x="576000" y="620688"/>
            <a:ext cx="11016811" cy="565633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07999" rIns="1007999" rtlCol="0" anchor="ctr" anchorCtr="0"/>
          <a:lstStyle/>
          <a:p>
            <a:pPr algn="ctr"/>
            <a:endParaRPr lang="en-GB" sz="3200" dirty="0">
              <a:solidFill>
                <a:schemeClr val="tx1"/>
              </a:solidFill>
            </a:endParaRPr>
          </a:p>
          <a:p>
            <a:pPr algn="ctr"/>
            <a:endParaRPr lang="en-GB" sz="3200" dirty="0">
              <a:solidFill>
                <a:schemeClr val="tx1"/>
              </a:solidFill>
            </a:endParaRPr>
          </a:p>
          <a:p>
            <a:pPr algn="ctr"/>
            <a:endParaRPr lang="en-GB" sz="3200" dirty="0">
              <a:solidFill>
                <a:schemeClr val="tx1"/>
              </a:solidFill>
            </a:endParaRPr>
          </a:p>
          <a:p>
            <a:pPr algn="ctr"/>
            <a:endParaRPr lang="en-GB" sz="3200" dirty="0">
              <a:solidFill>
                <a:schemeClr val="tx1"/>
              </a:solidFill>
            </a:endParaRPr>
          </a:p>
          <a:p>
            <a:pPr algn="ctr"/>
            <a:endParaRPr lang="en-GB" sz="3200" dirty="0">
              <a:solidFill>
                <a:schemeClr val="tx1"/>
              </a:solidFill>
            </a:endParaRPr>
          </a:p>
          <a:p>
            <a:pPr algn="ctr"/>
            <a:endParaRPr lang="en-GB" sz="3200" dirty="0">
              <a:solidFill>
                <a:schemeClr val="tx1"/>
              </a:solidFill>
            </a:endParaRPr>
          </a:p>
        </p:txBody>
      </p:sp>
      <p:pic>
        <p:nvPicPr>
          <p:cNvPr id="3" name="Picture 2">
            <a:extLst>
              <a:ext uri="{FF2B5EF4-FFF2-40B4-BE49-F238E27FC236}">
                <a16:creationId xmlns:a16="http://schemas.microsoft.com/office/drawing/2014/main" id="{2E28ACA8-390C-62FA-3B8F-DD3D7AAD3C8E}"/>
              </a:ext>
            </a:extLst>
          </p:cNvPr>
          <p:cNvPicPr>
            <a:picLocks noChangeAspect="1"/>
          </p:cNvPicPr>
          <p:nvPr/>
        </p:nvPicPr>
        <p:blipFill>
          <a:blip r:embed="rId4"/>
          <a:stretch>
            <a:fillRect/>
          </a:stretch>
        </p:blipFill>
        <p:spPr>
          <a:xfrm>
            <a:off x="2855640" y="1679780"/>
            <a:ext cx="6087706" cy="3538154"/>
          </a:xfrm>
          <a:prstGeom prst="rect">
            <a:avLst/>
          </a:prstGeom>
        </p:spPr>
      </p:pic>
    </p:spTree>
    <p:extLst>
      <p:ext uri="{BB962C8B-B14F-4D97-AF65-F5344CB8AC3E}">
        <p14:creationId xmlns:p14="http://schemas.microsoft.com/office/powerpoint/2010/main" val="23126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5D9B9-9ED2-72D1-3425-03F82FB9D02D}"/>
              </a:ext>
            </a:extLst>
          </p:cNvPr>
          <p:cNvSpPr>
            <a:spLocks noGrp="1"/>
          </p:cNvSpPr>
          <p:nvPr>
            <p:ph idx="1"/>
          </p:nvPr>
        </p:nvSpPr>
        <p:spPr/>
        <p:txBody>
          <a:bodyPr>
            <a:normAutofit/>
          </a:bodyPr>
          <a:lstStyle/>
          <a:p>
            <a:pPr marL="0" indent="0">
              <a:buNone/>
            </a:pPr>
            <a:r>
              <a:rPr lang="en-GB" sz="3200" b="1" dirty="0">
                <a:latin typeface="Arial" panose="020B0604020202020204" pitchFamily="34" charset="0"/>
                <a:cs typeface="Arial" panose="020B0604020202020204" pitchFamily="34" charset="0"/>
              </a:rPr>
              <a:t>How do you give SERVICE to others?</a:t>
            </a:r>
          </a:p>
          <a:p>
            <a:pPr marL="0" indent="0">
              <a:buNone/>
            </a:pPr>
            <a:endParaRPr lang="en-GB" sz="3200" b="1" dirty="0">
              <a:latin typeface="Arial" panose="020B0604020202020204" pitchFamily="34" charset="0"/>
              <a:cs typeface="Arial" panose="020B0604020202020204" pitchFamily="34" charset="0"/>
            </a:endParaRPr>
          </a:p>
          <a:p>
            <a:pPr marL="0" indent="0">
              <a:buNone/>
            </a:pPr>
            <a:r>
              <a:rPr lang="en-GB" sz="3200" b="1" dirty="0">
                <a:latin typeface="Arial" panose="020B0604020202020204" pitchFamily="34" charset="0"/>
                <a:cs typeface="Arial" panose="020B0604020202020204" pitchFamily="34" charset="0"/>
              </a:rPr>
              <a:t>At home?</a:t>
            </a:r>
          </a:p>
          <a:p>
            <a:pPr marL="0" indent="0">
              <a:buNone/>
            </a:pPr>
            <a:endParaRPr lang="en-GB" sz="3200" b="1" dirty="0">
              <a:latin typeface="Arial" panose="020B0604020202020204" pitchFamily="34" charset="0"/>
              <a:cs typeface="Arial" panose="020B0604020202020204" pitchFamily="34" charset="0"/>
            </a:endParaRPr>
          </a:p>
          <a:p>
            <a:pPr marL="0" indent="0">
              <a:buNone/>
            </a:pPr>
            <a:r>
              <a:rPr lang="en-GB" sz="3200" b="1" dirty="0">
                <a:latin typeface="Arial" panose="020B0604020202020204" pitchFamily="34" charset="0"/>
                <a:cs typeface="Arial" panose="020B0604020202020204" pitchFamily="34" charset="0"/>
              </a:rPr>
              <a:t>At school&gt;</a:t>
            </a:r>
          </a:p>
          <a:p>
            <a:pPr marL="0" indent="0">
              <a:buNone/>
            </a:pP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20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6DC3A-7671-CAAC-E8B6-7E82F151A15F}"/>
              </a:ext>
            </a:extLst>
          </p:cNvPr>
          <p:cNvSpPr>
            <a:spLocks noGrp="1"/>
          </p:cNvSpPr>
          <p:nvPr>
            <p:ph idx="1"/>
          </p:nvPr>
        </p:nvSpPr>
        <p:spPr>
          <a:xfrm>
            <a:off x="587594" y="548680"/>
            <a:ext cx="11016812" cy="5728347"/>
          </a:xfrm>
        </p:spPr>
        <p:txBody>
          <a:bodyPr>
            <a:normAutofit/>
          </a:bodyPr>
          <a:lstStyle/>
          <a:p>
            <a:pPr marL="0" indent="0">
              <a:buNone/>
            </a:pPr>
            <a:r>
              <a:rPr lang="en-GB" b="1" dirty="0">
                <a:latin typeface="Arial" panose="020B0604020202020204" pitchFamily="34" charset="0"/>
                <a:cs typeface="Arial" panose="020B0604020202020204" pitchFamily="34" charset="0"/>
              </a:rPr>
              <a:t>Dear Lord</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We pray for peace in the World.</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We especially pray for peace in Ukraine and the Middle East countries.</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We ask you to bring the leaders of the World together to bring peace all over the World. </a:t>
            </a:r>
          </a:p>
          <a:p>
            <a:pPr marL="0" indent="0">
              <a:buNone/>
            </a:pPr>
            <a:r>
              <a:rPr lang="en-GB" b="1" dirty="0">
                <a:latin typeface="Arial" panose="020B0604020202020204" pitchFamily="34" charset="0"/>
                <a:cs typeface="Arial" panose="020B0604020202020204" pitchFamily="34" charset="0"/>
              </a:rPr>
              <a:t>Our Father,  who art in Heaven …</a:t>
            </a:r>
          </a:p>
        </p:txBody>
      </p:sp>
    </p:spTree>
    <p:extLst>
      <p:ext uri="{BB962C8B-B14F-4D97-AF65-F5344CB8AC3E}">
        <p14:creationId xmlns:p14="http://schemas.microsoft.com/office/powerpoint/2010/main" val="400777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562DC6-064E-5611-DE4A-A3F87A27093E}"/>
              </a:ext>
            </a:extLst>
          </p:cNvPr>
          <p:cNvSpPr>
            <a:spLocks noGrp="1"/>
          </p:cNvSpPr>
          <p:nvPr>
            <p:ph idx="1"/>
          </p:nvPr>
        </p:nvSpPr>
        <p:spPr/>
        <p:txBody>
          <a:bodyPr/>
          <a:lstStyle/>
          <a:p>
            <a:pPr marL="0" indent="0" algn="ctr">
              <a:buNone/>
            </a:pPr>
            <a:endParaRPr lang="en-GB" sz="4000" b="1" dirty="0">
              <a:latin typeface="Arial" panose="020B0604020202020204" pitchFamily="34" charset="0"/>
              <a:cs typeface="Arial" panose="020B0604020202020204" pitchFamily="34" charset="0"/>
            </a:endParaRPr>
          </a:p>
          <a:p>
            <a:pPr marL="0" indent="0" algn="ctr">
              <a:buNone/>
            </a:pPr>
            <a:endParaRPr lang="en-GB" sz="4000" b="1" dirty="0">
              <a:latin typeface="Arial" panose="020B0604020202020204" pitchFamily="34" charset="0"/>
              <a:cs typeface="Arial" panose="020B0604020202020204" pitchFamily="34" charset="0"/>
            </a:endParaRPr>
          </a:p>
          <a:p>
            <a:pPr marL="0" indent="0" algn="ctr">
              <a:buNone/>
            </a:pPr>
            <a:r>
              <a:rPr lang="en-GB" sz="4000" b="1" dirty="0">
                <a:latin typeface="Arial" panose="020B0604020202020204" pitchFamily="34" charset="0"/>
                <a:cs typeface="Arial" panose="020B0604020202020204" pitchFamily="34" charset="0"/>
              </a:rPr>
              <a:t>Hymn – Make me a channel of your peace</a:t>
            </a:r>
          </a:p>
          <a:p>
            <a:pPr marL="0" indent="0">
              <a:buNone/>
            </a:pPr>
            <a:endParaRPr lang="en-GB" dirty="0"/>
          </a:p>
        </p:txBody>
      </p:sp>
    </p:spTree>
    <p:extLst>
      <p:ext uri="{BB962C8B-B14F-4D97-AF65-F5344CB8AC3E}">
        <p14:creationId xmlns:p14="http://schemas.microsoft.com/office/powerpoint/2010/main" val="3487379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7EDC2-C368-72F2-98E2-EC8E4A3D4245}"/>
              </a:ext>
            </a:extLst>
          </p:cNvPr>
          <p:cNvSpPr>
            <a:spLocks noGrp="1"/>
          </p:cNvSpPr>
          <p:nvPr>
            <p:ph idx="1"/>
          </p:nvPr>
        </p:nvSpPr>
        <p:spPr/>
        <p:txBody>
          <a:bodyPr/>
          <a:lstStyle/>
          <a:p>
            <a:pPr algn="ctr" eaLnBrk="1" hangingPunct="1">
              <a:buFont typeface="Arial" panose="020B0604020202020204" pitchFamily="34" charset="0"/>
              <a:buNone/>
            </a:pPr>
            <a:endParaRPr lang="en-GB" altLang="en-US" sz="2800" dirty="0">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Make me a channel of Your peace,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Where there is hatred, </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Let me bring Your love,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Where there is injury, </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Your pardon Lord,</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And where there’s doubt</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True faith in You.</a:t>
            </a:r>
          </a:p>
          <a:p>
            <a:endParaRPr lang="en-GB" dirty="0"/>
          </a:p>
        </p:txBody>
      </p:sp>
      <p:sp>
        <p:nvSpPr>
          <p:cNvPr id="3" name="TextBox 2">
            <a:extLst>
              <a:ext uri="{FF2B5EF4-FFF2-40B4-BE49-F238E27FC236}">
                <a16:creationId xmlns:a16="http://schemas.microsoft.com/office/drawing/2014/main" id="{AC5EFA9D-409C-D2B6-504B-C58F64C9AF43}"/>
              </a:ext>
            </a:extLst>
          </p:cNvPr>
          <p:cNvSpPr txBox="1"/>
          <p:nvPr/>
        </p:nvSpPr>
        <p:spPr>
          <a:xfrm>
            <a:off x="2423592" y="548680"/>
            <a:ext cx="8208912" cy="64633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Make me a channel of Your Peace </a:t>
            </a:r>
          </a:p>
        </p:txBody>
      </p:sp>
    </p:spTree>
    <p:extLst>
      <p:ext uri="{BB962C8B-B14F-4D97-AF65-F5344CB8AC3E}">
        <p14:creationId xmlns:p14="http://schemas.microsoft.com/office/powerpoint/2010/main" val="411672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5C028-2ED7-EDB4-277A-0402D6CE241A}"/>
              </a:ext>
            </a:extLst>
          </p:cNvPr>
          <p:cNvSpPr>
            <a:spLocks noGrp="1"/>
          </p:cNvSpPr>
          <p:nvPr>
            <p:ph idx="1"/>
          </p:nvPr>
        </p:nvSpPr>
        <p:spPr/>
        <p:txBody>
          <a:bodyPr vert="horz" lIns="288000" tIns="45720" rIns="91440" bIns="45720" rtlCol="0" anchor="t">
            <a:normAutofit/>
          </a:bodyPr>
          <a:lstStyle/>
          <a:p>
            <a:pPr marL="0" indent="0">
              <a:buNone/>
            </a:pPr>
            <a:endParaRPr lang="en-US" dirty="0"/>
          </a:p>
          <a:p>
            <a:pPr marL="0" indent="0">
              <a:buNone/>
            </a:pPr>
            <a:r>
              <a:rPr lang="en-US" dirty="0"/>
              <a:t>Prayer Tree </a:t>
            </a:r>
          </a:p>
          <a:p>
            <a:pPr marL="0" indent="0">
              <a:buNone/>
            </a:pPr>
            <a:endParaRPr lang="en-US" dirty="0"/>
          </a:p>
          <a:p>
            <a:pPr marL="0" indent="0">
              <a:buNone/>
            </a:pPr>
            <a:r>
              <a:rPr lang="en-US" dirty="0"/>
              <a:t>Amen, </a:t>
            </a:r>
          </a:p>
        </p:txBody>
      </p:sp>
    </p:spTree>
    <p:extLst>
      <p:ext uri="{BB962C8B-B14F-4D97-AF65-F5344CB8AC3E}">
        <p14:creationId xmlns:p14="http://schemas.microsoft.com/office/powerpoint/2010/main" val="77324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D56ED-56AF-1D39-9801-C25C393CF496}"/>
              </a:ext>
            </a:extLst>
          </p:cNvPr>
          <p:cNvSpPr>
            <a:spLocks noGrp="1"/>
          </p:cNvSpPr>
          <p:nvPr>
            <p:ph idx="1"/>
          </p:nvPr>
        </p:nvSpPr>
        <p:spPr>
          <a:xfrm>
            <a:off x="587375" y="1556792"/>
            <a:ext cx="11017250" cy="4720183"/>
          </a:xfrm>
        </p:spPr>
        <p:txBody>
          <a:bodyPr/>
          <a:lstStyle/>
          <a:p>
            <a:pPr algn="ctr" eaLnBrk="1" hangingPunct="1">
              <a:buFont typeface="Arial" panose="020B0604020202020204" pitchFamily="34" charset="0"/>
              <a:buNone/>
            </a:pPr>
            <a:endParaRPr lang="en-GB" altLang="en-US" sz="2800" i="1" dirty="0"/>
          </a:p>
          <a:p>
            <a:pPr algn="ctr" eaLnBrk="1" hangingPunct="1">
              <a:buFont typeface="Arial" panose="020B0604020202020204" pitchFamily="34" charset="0"/>
              <a:buNone/>
            </a:pPr>
            <a:endParaRPr lang="en-GB" altLang="en-US" sz="2800" b="1" dirty="0">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O Master grant that I may never seek,</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So much to be consoled as to console,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To be understood as to understand,</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To be loved as to love with all my soul.</a:t>
            </a:r>
          </a:p>
        </p:txBody>
      </p:sp>
    </p:spTree>
    <p:extLst>
      <p:ext uri="{BB962C8B-B14F-4D97-AF65-F5344CB8AC3E}">
        <p14:creationId xmlns:p14="http://schemas.microsoft.com/office/powerpoint/2010/main" val="48175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5D1A4C-C219-D04C-BFFB-91F1854ED911}"/>
              </a:ext>
            </a:extLst>
          </p:cNvPr>
          <p:cNvSpPr>
            <a:spLocks noGrp="1"/>
          </p:cNvSpPr>
          <p:nvPr>
            <p:ph idx="1"/>
          </p:nvPr>
        </p:nvSpPr>
        <p:spPr>
          <a:xfrm>
            <a:off x="587594" y="1024596"/>
            <a:ext cx="11016812" cy="4808807"/>
          </a:xfrm>
        </p:spPr>
        <p:txBody>
          <a:bodyPr/>
          <a:lstStyle/>
          <a:p>
            <a:pPr algn="ctr" eaLnBrk="1" hangingPunct="1">
              <a:buFont typeface="Arial" panose="020B0604020202020204" pitchFamily="34" charset="0"/>
              <a:buNone/>
            </a:pPr>
            <a:endParaRPr lang="en-GB" altLang="en-US" sz="2800" dirty="0"/>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Make me a channel of your peace,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It is in pardoning </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That we are pardoned.</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In giving to all men</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That we receive,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And in dying that</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We’re born to eternal life.</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629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1B7175-088C-34AC-E030-75300D612DEB}"/>
              </a:ext>
            </a:extLst>
          </p:cNvPr>
          <p:cNvSpPr>
            <a:spLocks noGrp="1"/>
          </p:cNvSpPr>
          <p:nvPr>
            <p:ph idx="1"/>
          </p:nvPr>
        </p:nvSpPr>
        <p:spPr/>
        <p:txBody>
          <a:bodyPr/>
          <a:lstStyle/>
          <a:p>
            <a:endParaRPr lang="en-GB" dirty="0"/>
          </a:p>
          <a:p>
            <a:endParaRPr lang="en-GB" dirty="0"/>
          </a:p>
        </p:txBody>
      </p:sp>
      <p:sp>
        <p:nvSpPr>
          <p:cNvPr id="3" name="Content Placeholder 2">
            <a:extLst>
              <a:ext uri="{FF2B5EF4-FFF2-40B4-BE49-F238E27FC236}">
                <a16:creationId xmlns:a16="http://schemas.microsoft.com/office/drawing/2014/main" id="{387C9314-2EC8-8026-AEC3-78E03FFBA21D}"/>
              </a:ext>
            </a:extLst>
          </p:cNvPr>
          <p:cNvSpPr txBox="1">
            <a:spLocks/>
          </p:cNvSpPr>
          <p:nvPr/>
        </p:nvSpPr>
        <p:spPr>
          <a:xfrm>
            <a:off x="1559496" y="2332037"/>
            <a:ext cx="8229600" cy="2609131"/>
          </a:xfrm>
          <a:prstGeom prst="rect">
            <a:avLst/>
          </a:prstGeom>
          <a:solidFill>
            <a:srgbClr val="C2DEF3"/>
          </a:solidFill>
        </p:spPr>
        <p:txBody>
          <a:bodyPr vert="horz" lIns="28800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b="1" dirty="0">
                <a:latin typeface="Arial" panose="020B0604020202020204" pitchFamily="34" charset="0"/>
                <a:cs typeface="Arial" panose="020B0604020202020204" pitchFamily="34" charset="0"/>
              </a:rPr>
              <a:t>O Master grant that I may never seek,</a:t>
            </a:r>
          </a:p>
          <a:p>
            <a:pPr algn="ctr">
              <a:buFont typeface="Arial" panose="020B0604020202020204" pitchFamily="34" charset="0"/>
              <a:buNone/>
            </a:pPr>
            <a:r>
              <a:rPr lang="en-GB" altLang="en-US" b="1" dirty="0">
                <a:latin typeface="Arial" panose="020B0604020202020204" pitchFamily="34" charset="0"/>
                <a:cs typeface="Arial" panose="020B0604020202020204" pitchFamily="34" charset="0"/>
              </a:rPr>
              <a:t>So much to be consoled as to console,</a:t>
            </a:r>
          </a:p>
          <a:p>
            <a:pPr algn="ctr">
              <a:buFont typeface="Arial" panose="020B0604020202020204" pitchFamily="34" charset="0"/>
              <a:buNone/>
            </a:pPr>
            <a:r>
              <a:rPr lang="en-GB" altLang="en-US" b="1" dirty="0">
                <a:latin typeface="Arial" panose="020B0604020202020204" pitchFamily="34" charset="0"/>
                <a:cs typeface="Arial" panose="020B0604020202020204" pitchFamily="34" charset="0"/>
              </a:rPr>
              <a:t>To be understood as to understand,</a:t>
            </a:r>
          </a:p>
          <a:p>
            <a:pPr algn="ctr">
              <a:buFont typeface="Arial" panose="020B0604020202020204" pitchFamily="34" charset="0"/>
              <a:buNone/>
            </a:pPr>
            <a:r>
              <a:rPr lang="en-GB" altLang="en-US" b="1" dirty="0">
                <a:latin typeface="Arial" panose="020B0604020202020204" pitchFamily="34" charset="0"/>
                <a:cs typeface="Arial" panose="020B0604020202020204" pitchFamily="34" charset="0"/>
              </a:rPr>
              <a:t>To be loved as to love with all my soul.</a:t>
            </a:r>
          </a:p>
        </p:txBody>
      </p:sp>
    </p:spTree>
    <p:extLst>
      <p:ext uri="{BB962C8B-B14F-4D97-AF65-F5344CB8AC3E}">
        <p14:creationId xmlns:p14="http://schemas.microsoft.com/office/powerpoint/2010/main" val="3426198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811E1-772D-F351-6A01-02F97600E2F2}"/>
              </a:ext>
            </a:extLst>
          </p:cNvPr>
          <p:cNvSpPr>
            <a:spLocks noGrp="1"/>
          </p:cNvSpPr>
          <p:nvPr>
            <p:ph idx="1"/>
          </p:nvPr>
        </p:nvSpPr>
        <p:spPr/>
        <p:txBody>
          <a:bodyPr/>
          <a:lstStyle/>
          <a:p>
            <a:pPr algn="ctr" eaLnBrk="1" hangingPunct="1">
              <a:buFont typeface="Arial" panose="020B0604020202020204" pitchFamily="34" charset="0"/>
              <a:buNone/>
            </a:pPr>
            <a:endParaRPr lang="en-GB" altLang="en-US" sz="2800" dirty="0"/>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Make me a channel of your peace,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Where there’s despair in life,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Let me bring hope,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Where there is darkness</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Only light</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And where there’s sadness</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Ever joy.</a:t>
            </a:r>
          </a:p>
          <a:p>
            <a:endParaRPr lang="en-GB" dirty="0"/>
          </a:p>
        </p:txBody>
      </p:sp>
    </p:spTree>
    <p:extLst>
      <p:ext uri="{BB962C8B-B14F-4D97-AF65-F5344CB8AC3E}">
        <p14:creationId xmlns:p14="http://schemas.microsoft.com/office/powerpoint/2010/main" val="97117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D99BD-CA8C-D6E8-224F-5C85E29E5E98}"/>
              </a:ext>
            </a:extLst>
          </p:cNvPr>
          <p:cNvSpPr>
            <a:spLocks noGrp="1"/>
          </p:cNvSpPr>
          <p:nvPr>
            <p:ph idx="1"/>
          </p:nvPr>
        </p:nvSpPr>
        <p:spPr>
          <a:xfrm>
            <a:off x="587375" y="1468438"/>
            <a:ext cx="11017250" cy="4808537"/>
          </a:xfrm>
        </p:spPr>
        <p:txBody>
          <a:bodyPr/>
          <a:lstStyle/>
          <a:p>
            <a:pPr algn="ctr" eaLnBrk="1" hangingPunct="1">
              <a:buFont typeface="Arial" panose="020B0604020202020204" pitchFamily="34" charset="0"/>
              <a:buNone/>
            </a:pPr>
            <a:endParaRPr lang="en-GB" altLang="en-US" sz="2800" i="1" dirty="0"/>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O Master grant that I may never seek,</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So much to be consoled as to console,</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To be understood as to understand,</a:t>
            </a:r>
          </a:p>
          <a:p>
            <a:pPr algn="ctr" eaLnBrk="1" hangingPunct="1">
              <a:buFont typeface="Arial" panose="020B0604020202020204" pitchFamily="34" charset="0"/>
              <a:buNone/>
            </a:pPr>
            <a:r>
              <a:rPr lang="en-GB" altLang="en-US" sz="2800" b="1" dirty="0">
                <a:latin typeface="Arial" panose="020B0604020202020204" pitchFamily="34" charset="0"/>
                <a:cs typeface="Arial" panose="020B0604020202020204" pitchFamily="34" charset="0"/>
              </a:rPr>
              <a:t>To be loved as to love with all my soul.</a:t>
            </a:r>
          </a:p>
        </p:txBody>
      </p:sp>
    </p:spTree>
    <p:extLst>
      <p:ext uri="{BB962C8B-B14F-4D97-AF65-F5344CB8AC3E}">
        <p14:creationId xmlns:p14="http://schemas.microsoft.com/office/powerpoint/2010/main" val="302502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B15BF-DE1B-6AA5-8EDE-37C08197F443}"/>
              </a:ext>
            </a:extLst>
          </p:cNvPr>
          <p:cNvSpPr>
            <a:spLocks noGrp="1"/>
          </p:cNvSpPr>
          <p:nvPr>
            <p:ph idx="1"/>
          </p:nvPr>
        </p:nvSpPr>
        <p:spPr/>
        <p:txBody>
          <a:bodyPr/>
          <a:lstStyle/>
          <a:p>
            <a:r>
              <a:rPr lang="en-GB" sz="3200" b="1" dirty="0">
                <a:latin typeface="Arial" panose="020B0604020202020204" pitchFamily="34" charset="0"/>
                <a:cs typeface="Arial" panose="020B0604020202020204" pitchFamily="34" charset="0"/>
              </a:rPr>
              <a:t>Your mission today and this week:</a:t>
            </a: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To be of SERVICE to someone  </a:t>
            </a: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Do a simple job for them – at home or at school</a:t>
            </a:r>
          </a:p>
          <a:p>
            <a:endParaRPr lang="en-GB" dirty="0"/>
          </a:p>
          <a:p>
            <a:endParaRPr lang="en-GB" dirty="0"/>
          </a:p>
        </p:txBody>
      </p:sp>
    </p:spTree>
    <p:extLst>
      <p:ext uri="{BB962C8B-B14F-4D97-AF65-F5344CB8AC3E}">
        <p14:creationId xmlns:p14="http://schemas.microsoft.com/office/powerpoint/2010/main" val="193911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2C8BE4-EFD4-3B69-C371-73965347BF6F}"/>
              </a:ext>
            </a:extLst>
          </p:cNvPr>
          <p:cNvSpPr>
            <a:spLocks noGrp="1"/>
          </p:cNvSpPr>
          <p:nvPr>
            <p:ph idx="1"/>
          </p:nvPr>
        </p:nvSpPr>
        <p:spPr/>
        <p:txBody>
          <a:bodyPr>
            <a:normAutofit/>
          </a:bodyPr>
          <a:lstStyle/>
          <a:p>
            <a:pPr marL="0" indent="0">
              <a:buNone/>
            </a:pPr>
            <a:r>
              <a:rPr lang="en-GB" sz="3200" b="1" dirty="0">
                <a:latin typeface="Arial" panose="020B0604020202020204" pitchFamily="34" charset="0"/>
                <a:cs typeface="Arial" panose="020B0604020202020204" pitchFamily="34" charset="0"/>
              </a:rPr>
              <a:t>The gospel according to Mark</a:t>
            </a:r>
          </a:p>
          <a:p>
            <a:pPr marL="0" indent="0">
              <a:buNone/>
            </a:pPr>
            <a:endParaRPr lang="en-GB" sz="3200" b="1" dirty="0">
              <a:latin typeface="Arial" panose="020B0604020202020204" pitchFamily="34" charset="0"/>
              <a:cs typeface="Arial" panose="020B0604020202020204" pitchFamily="34" charset="0"/>
            </a:endParaRPr>
          </a:p>
          <a:p>
            <a:pPr marL="0" indent="0">
              <a:buNone/>
            </a:pPr>
            <a:r>
              <a:rPr lang="en-GB" sz="3200" b="1" dirty="0">
                <a:solidFill>
                  <a:srgbClr val="FFFF00"/>
                </a:solidFill>
                <a:latin typeface="Arial" panose="020B0604020202020204" pitchFamily="34" charset="0"/>
                <a:cs typeface="Arial" panose="020B0604020202020204" pitchFamily="34" charset="0"/>
              </a:rPr>
              <a:t>All:   Glory to you O Lord</a:t>
            </a:r>
          </a:p>
          <a:p>
            <a:pPr marL="0" indent="0">
              <a:buNone/>
            </a:pPr>
            <a:endParaRPr lang="en-GB" sz="3200" b="1" dirty="0">
              <a:latin typeface="Arial" panose="020B0604020202020204" pitchFamily="34" charset="0"/>
              <a:cs typeface="Arial" panose="020B0604020202020204" pitchFamily="34" charset="0"/>
            </a:endParaRPr>
          </a:p>
          <a:p>
            <a:pPr marL="0" indent="0">
              <a:buNone/>
            </a:pP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This is the gospel of the Lord</a:t>
            </a:r>
          </a:p>
          <a:p>
            <a:pPr marL="0" indent="0">
              <a:buNone/>
            </a:pPr>
            <a:endParaRPr lang="en-GB" sz="3200" b="1" dirty="0">
              <a:latin typeface="Arial" panose="020B0604020202020204" pitchFamily="34" charset="0"/>
              <a:cs typeface="Arial" panose="020B0604020202020204" pitchFamily="34" charset="0"/>
            </a:endParaRPr>
          </a:p>
          <a:p>
            <a:pPr marL="0" indent="0">
              <a:buNone/>
            </a:pPr>
            <a:r>
              <a:rPr lang="en-GB" sz="3200" b="1" dirty="0">
                <a:solidFill>
                  <a:srgbClr val="FFFF00"/>
                </a:solidFill>
                <a:latin typeface="Arial" panose="020B0604020202020204" pitchFamily="34" charset="0"/>
                <a:cs typeface="Arial" panose="020B0604020202020204" pitchFamily="34" charset="0"/>
              </a:rPr>
              <a:t>All:   Praise to you Lord Jesus Christ. </a:t>
            </a:r>
          </a:p>
        </p:txBody>
      </p:sp>
    </p:spTree>
    <p:extLst>
      <p:ext uri="{BB962C8B-B14F-4D97-AF65-F5344CB8AC3E}">
        <p14:creationId xmlns:p14="http://schemas.microsoft.com/office/powerpoint/2010/main" val="210823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8718C-23A6-8B79-7A99-84B436BCC86A}"/>
              </a:ext>
            </a:extLst>
          </p:cNvPr>
          <p:cNvSpPr>
            <a:spLocks noGrp="1"/>
          </p:cNvSpPr>
          <p:nvPr>
            <p:ph idx="1"/>
          </p:nvPr>
        </p:nvSpPr>
        <p:spPr/>
        <p:txBody>
          <a:bodyPr vert="horz" lIns="288000" tIns="45720" rIns="91440" bIns="45720" rtlCol="0" anchor="t">
            <a:normAutofit/>
          </a:bodyPr>
          <a:lstStyle/>
          <a:p>
            <a:pPr marL="0" indent="0">
              <a:buNone/>
            </a:pPr>
            <a:r>
              <a:rPr lang="en-US" dirty="0"/>
              <a:t>Discuss how Jesus was so impressed with the little the widow had but she gave it anyway.</a:t>
            </a:r>
          </a:p>
          <a:p>
            <a:pPr marL="0" indent="0">
              <a:buNone/>
            </a:pPr>
            <a:endParaRPr lang="en-US" dirty="0"/>
          </a:p>
          <a:p>
            <a:pPr marL="0" indent="0">
              <a:buNone/>
            </a:pPr>
            <a:r>
              <a:rPr lang="en-US" dirty="0"/>
              <a:t>She placed her faith in God to provide for her, even though she had given the little she had to the Church. </a:t>
            </a:r>
          </a:p>
          <a:p>
            <a:pPr marL="0" indent="0">
              <a:buNone/>
            </a:pPr>
            <a:endParaRPr lang="en-US" dirty="0"/>
          </a:p>
          <a:p>
            <a:pPr marL="0" indent="0">
              <a:buNone/>
            </a:pPr>
            <a:r>
              <a:rPr lang="en-US" dirty="0"/>
              <a:t>What do we have that we can give?    Not always money.</a:t>
            </a:r>
          </a:p>
          <a:p>
            <a:pPr marL="0" indent="0">
              <a:buNone/>
            </a:pPr>
            <a:endParaRPr lang="en-US" dirty="0"/>
          </a:p>
          <a:p>
            <a:pPr marL="0" indent="0">
              <a:buNone/>
            </a:pPr>
            <a:r>
              <a:rPr lang="en-US" dirty="0"/>
              <a:t>Can we give our time?  Our service?    Buddies and pupil groups. </a:t>
            </a:r>
          </a:p>
        </p:txBody>
      </p:sp>
    </p:spTree>
    <p:extLst>
      <p:ext uri="{BB962C8B-B14F-4D97-AF65-F5344CB8AC3E}">
        <p14:creationId xmlns:p14="http://schemas.microsoft.com/office/powerpoint/2010/main" val="410345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118F2-CF96-4C7F-7F67-14E247DA60F3}"/>
              </a:ext>
            </a:extLst>
          </p:cNvPr>
          <p:cNvSpPr>
            <a:spLocks noGrp="1"/>
          </p:cNvSpPr>
          <p:nvPr>
            <p:ph idx="1"/>
          </p:nvPr>
        </p:nvSpPr>
        <p:spPr/>
        <p:txBody>
          <a:bodyPr/>
          <a:lstStyle/>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Remembrance Worship 2024</a:t>
            </a: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11 o’clock</a:t>
            </a:r>
          </a:p>
          <a:p>
            <a:r>
              <a:rPr lang="en-GB" sz="3200" b="1" dirty="0">
                <a:latin typeface="Arial" panose="020B0604020202020204" pitchFamily="34" charset="0"/>
                <a:cs typeface="Arial" panose="020B0604020202020204" pitchFamily="34" charset="0"/>
              </a:rPr>
              <a:t>11</a:t>
            </a:r>
            <a:r>
              <a:rPr lang="en-GB" sz="3200" b="1" baseline="30000" dirty="0">
                <a:latin typeface="Arial" panose="020B0604020202020204" pitchFamily="34" charset="0"/>
                <a:cs typeface="Arial" panose="020B0604020202020204" pitchFamily="34" charset="0"/>
              </a:rPr>
              <a:t>th</a:t>
            </a:r>
            <a:r>
              <a:rPr lang="en-GB" sz="3200" b="1" dirty="0">
                <a:latin typeface="Arial" panose="020B0604020202020204" pitchFamily="34" charset="0"/>
                <a:cs typeface="Arial" panose="020B0604020202020204" pitchFamily="34" charset="0"/>
              </a:rPr>
              <a:t> day</a:t>
            </a:r>
          </a:p>
          <a:p>
            <a:r>
              <a:rPr lang="en-GB" sz="3200" b="1" dirty="0">
                <a:latin typeface="Arial" panose="020B0604020202020204" pitchFamily="34" charset="0"/>
                <a:cs typeface="Arial" panose="020B0604020202020204" pitchFamily="34" charset="0"/>
              </a:rPr>
              <a:t>11</a:t>
            </a:r>
            <a:r>
              <a:rPr lang="en-GB" sz="3200" b="1" baseline="30000" dirty="0">
                <a:latin typeface="Arial" panose="020B0604020202020204" pitchFamily="34" charset="0"/>
                <a:cs typeface="Arial" panose="020B0604020202020204" pitchFamily="34" charset="0"/>
              </a:rPr>
              <a:t>th</a:t>
            </a:r>
            <a:r>
              <a:rPr lang="en-GB" sz="3200" b="1" dirty="0">
                <a:latin typeface="Arial" panose="020B0604020202020204" pitchFamily="34" charset="0"/>
                <a:cs typeface="Arial" panose="020B0604020202020204" pitchFamily="34" charset="0"/>
              </a:rPr>
              <a:t> month</a:t>
            </a:r>
          </a:p>
          <a:p>
            <a:endParaRPr lang="en-GB" dirty="0"/>
          </a:p>
          <a:p>
            <a:pPr marL="0" indent="0">
              <a:buNone/>
            </a:pPr>
            <a:endParaRPr lang="en-GB" dirty="0"/>
          </a:p>
        </p:txBody>
      </p:sp>
    </p:spTree>
    <p:extLst>
      <p:ext uri="{BB962C8B-B14F-4D97-AF65-F5344CB8AC3E}">
        <p14:creationId xmlns:p14="http://schemas.microsoft.com/office/powerpoint/2010/main" val="129409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6104B276-4D40-6453-4F84-FF033A17747E}"/>
                  </a:ext>
                </a:extLst>
              </p:cNvPr>
              <p:cNvGraphicFramePr>
                <a:graphicFrameLocks noChangeAspect="1"/>
              </p:cNvGraphicFramePr>
              <p:nvPr>
                <p:extLst>
                  <p:ext uri="{D42A27DB-BD31-4B8C-83A1-F6EECF244321}">
                    <p14:modId xmlns:p14="http://schemas.microsoft.com/office/powerpoint/2010/main" val="1923784545"/>
                  </p:ext>
                </p:extLst>
              </p:nvPr>
            </p:nvGraphicFramePr>
            <p:xfrm>
              <a:off x="-8879320" y="1970562"/>
              <a:ext cx="3048000" cy="1714500"/>
            </p:xfrm>
            <a:graphic>
              <a:graphicData uri="http://schemas.microsoft.com/office/powerpoint/2016/slidezoom">
                <pslz:sldZm>
                  <pslz:sldZmObj sldId="262" cId="2866413977">
                    <pslz:zmPr id="{D485FA2A-359A-423C-8702-D11EDDB067A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6104B276-4D40-6453-4F84-FF033A17747E}"/>
                  </a:ext>
                </a:extLst>
              </p:cNvPr>
              <p:cNvPicPr>
                <a:picLocks noGrp="1" noRot="1" noChangeAspect="1" noMove="1" noResize="1" noEditPoints="1" noAdjustHandles="1" noChangeArrowheads="1" noChangeShapeType="1"/>
              </p:cNvPicPr>
              <p:nvPr/>
            </p:nvPicPr>
            <p:blipFill>
              <a:blip r:embed="rId5"/>
              <a:stretch>
                <a:fillRect/>
              </a:stretch>
            </p:blipFill>
            <p:spPr>
              <a:xfrm>
                <a:off x="-8879320" y="197056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86641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F2E850-8500-8596-A034-087323A8D4E6}"/>
              </a:ext>
            </a:extLst>
          </p:cNvPr>
          <p:cNvSpPr/>
          <p:nvPr/>
        </p:nvSpPr>
        <p:spPr>
          <a:xfrm>
            <a:off x="576000" y="2474425"/>
            <a:ext cx="11016811" cy="2781908"/>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rIns="432000" rtlCol="0" anchor="ctr"/>
          <a:lstStyle/>
          <a:p>
            <a:endParaRPr lang="en-GB" sz="2800" dirty="0">
              <a:solidFill>
                <a:schemeClr val="tx1"/>
              </a:solidFill>
            </a:endParaRPr>
          </a:p>
        </p:txBody>
      </p:sp>
      <p:sp>
        <p:nvSpPr>
          <p:cNvPr id="10" name="Rectangle 9">
            <a:extLst>
              <a:ext uri="{FF2B5EF4-FFF2-40B4-BE49-F238E27FC236}">
                <a16:creationId xmlns:a16="http://schemas.microsoft.com/office/drawing/2014/main" id="{4B9B1CA6-F4D6-8ECB-BF52-C0D605B9638D}"/>
              </a:ext>
            </a:extLst>
          </p:cNvPr>
          <p:cNvSpPr/>
          <p:nvPr/>
        </p:nvSpPr>
        <p:spPr>
          <a:xfrm>
            <a:off x="862396" y="2771624"/>
            <a:ext cx="3269966" cy="218751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76FE71-B575-EF81-4F03-40B6D1E42730}"/>
              </a:ext>
            </a:extLst>
          </p:cNvPr>
          <p:cNvSpPr/>
          <p:nvPr/>
        </p:nvSpPr>
        <p:spPr>
          <a:xfrm>
            <a:off x="4447014" y="2771624"/>
            <a:ext cx="3269966" cy="218751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B01E7A-E655-4C68-467A-0AC41F916B10}"/>
              </a:ext>
            </a:extLst>
          </p:cNvPr>
          <p:cNvSpPr/>
          <p:nvPr/>
        </p:nvSpPr>
        <p:spPr>
          <a:xfrm>
            <a:off x="8031631" y="2771624"/>
            <a:ext cx="3269966" cy="2187511"/>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FA74ADE-D608-A505-9803-3F45D709A053}"/>
              </a:ext>
            </a:extLst>
          </p:cNvPr>
          <p:cNvSpPr txBox="1">
            <a:spLocks/>
          </p:cNvSpPr>
          <p:nvPr/>
        </p:nvSpPr>
        <p:spPr>
          <a:xfrm>
            <a:off x="4303423" y="588300"/>
            <a:ext cx="3585154" cy="577081"/>
          </a:xfrm>
          <a:prstGeom prst="rect">
            <a:avLst/>
          </a:prstGeom>
          <a:blipFill>
            <a:blip r:embed="rId7"/>
            <a:stretch>
              <a:fillRect/>
            </a:stretch>
          </a:blipFill>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500"/>
              <a:t>What is service?</a:t>
            </a:r>
            <a:endParaRPr lang="en-US" sz="3500" dirty="0"/>
          </a:p>
        </p:txBody>
      </p:sp>
    </p:spTree>
    <p:extLst>
      <p:ext uri="{BB962C8B-B14F-4D97-AF65-F5344CB8AC3E}">
        <p14:creationId xmlns:p14="http://schemas.microsoft.com/office/powerpoint/2010/main" val="184116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47D8-C918-A480-D4E8-9C5999EA38FF}"/>
              </a:ext>
            </a:extLst>
          </p:cNvPr>
          <p:cNvSpPr>
            <a:spLocks noGrp="1"/>
          </p:cNvSpPr>
          <p:nvPr>
            <p:ph type="ctrTitle" idx="4294967295"/>
          </p:nvPr>
        </p:nvSpPr>
        <p:spPr>
          <a:xfrm>
            <a:off x="4844861" y="588300"/>
            <a:ext cx="2502278" cy="577081"/>
          </a:xfrm>
          <a:prstGeom prst="rect">
            <a:avLst/>
          </a:prstGeom>
        </p:spPr>
        <p:txBody>
          <a:bodyPr/>
          <a:lstStyle/>
          <a:p>
            <a:pPr algn="ctr"/>
            <a:r>
              <a:rPr lang="en-US" sz="3500" dirty="0"/>
              <a:t>Case study</a:t>
            </a:r>
          </a:p>
        </p:txBody>
      </p:sp>
      <p:sp>
        <p:nvSpPr>
          <p:cNvPr id="3" name="Subtitle 2">
            <a:extLst>
              <a:ext uri="{FF2B5EF4-FFF2-40B4-BE49-F238E27FC236}">
                <a16:creationId xmlns:a16="http://schemas.microsoft.com/office/drawing/2014/main" id="{31140913-13DA-92AD-A17A-ED0D3ACF9B8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1D2B0786-D86A-53CA-8AC1-CEA44B051545}"/>
              </a:ext>
            </a:extLst>
          </p:cNvPr>
          <p:cNvSpPr/>
          <p:nvPr/>
        </p:nvSpPr>
        <p:spPr>
          <a:xfrm>
            <a:off x="587594"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12" name="TextBox 11">
            <a:extLst>
              <a:ext uri="{FF2B5EF4-FFF2-40B4-BE49-F238E27FC236}">
                <a16:creationId xmlns:a16="http://schemas.microsoft.com/office/drawing/2014/main" id="{B25D83F9-1D89-C449-FBE1-EE94B422F3C0}"/>
              </a:ext>
            </a:extLst>
          </p:cNvPr>
          <p:cNvSpPr txBox="1"/>
          <p:nvPr/>
        </p:nvSpPr>
        <p:spPr>
          <a:xfrm>
            <a:off x="4844861" y="3437215"/>
            <a:ext cx="6177311" cy="861774"/>
          </a:xfrm>
          <a:prstGeom prst="rect">
            <a:avLst/>
          </a:prstGeom>
          <a:noFill/>
        </p:spPr>
        <p:txBody>
          <a:bodyPr wrap="square">
            <a:spAutoFit/>
          </a:bodyPr>
          <a:lstStyle/>
          <a:p>
            <a:r>
              <a:rPr lang="en-GB" sz="2000" b="1" dirty="0"/>
              <a:t>Question: </a:t>
            </a:r>
          </a:p>
          <a:p>
            <a:endParaRPr lang="en-GB" sz="1000" dirty="0"/>
          </a:p>
          <a:p>
            <a:r>
              <a:rPr lang="en-GB" sz="2000" dirty="0"/>
              <a:t>How does Emily help to protect others?</a:t>
            </a:r>
          </a:p>
        </p:txBody>
      </p:sp>
      <p:sp>
        <p:nvSpPr>
          <p:cNvPr id="33" name="Rectangle 32">
            <a:extLst>
              <a:ext uri="{FF2B5EF4-FFF2-40B4-BE49-F238E27FC236}">
                <a16:creationId xmlns:a16="http://schemas.microsoft.com/office/drawing/2014/main" id="{A0808A14-4629-569D-676E-264DE897332E}"/>
              </a:ext>
            </a:extLst>
          </p:cNvPr>
          <p:cNvSpPr/>
          <p:nvPr/>
        </p:nvSpPr>
        <p:spPr>
          <a:xfrm>
            <a:off x="587595" y="4531476"/>
            <a:ext cx="3672270" cy="1745551"/>
          </a:xfrm>
          <a:prstGeom prst="rect">
            <a:avLst/>
          </a:prstGeom>
          <a:solidFill>
            <a:srgbClr val="04A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rIns="288000" rtlCol="0" anchor="ctr"/>
          <a:lstStyle/>
          <a:p>
            <a:r>
              <a:rPr lang="en-GB" sz="2000" b="1" dirty="0"/>
              <a:t>Emily</a:t>
            </a:r>
          </a:p>
          <a:p>
            <a:endParaRPr lang="en-GB" sz="500" b="1" dirty="0"/>
          </a:p>
          <a:p>
            <a:pPr marL="285750" indent="-285750">
              <a:buFont typeface="Arial" panose="020B0604020202020204" pitchFamily="34" charset="0"/>
              <a:buChar char="•"/>
            </a:pPr>
            <a:r>
              <a:rPr lang="en-GB" dirty="0"/>
              <a:t>Doctor on maternity ward </a:t>
            </a:r>
          </a:p>
          <a:p>
            <a:pPr marL="285750" indent="-285750">
              <a:buFont typeface="Arial" panose="020B0604020202020204" pitchFamily="34" charset="0"/>
              <a:buChar char="•"/>
            </a:pPr>
            <a:r>
              <a:rPr lang="en-GB" dirty="0"/>
              <a:t>Serving during the pandemic </a:t>
            </a:r>
          </a:p>
        </p:txBody>
      </p:sp>
      <p:sp>
        <p:nvSpPr>
          <p:cNvPr id="30" name="TextBox 29">
            <a:extLst>
              <a:ext uri="{FF2B5EF4-FFF2-40B4-BE49-F238E27FC236}">
                <a16:creationId xmlns:a16="http://schemas.microsoft.com/office/drawing/2014/main" id="{3E7F4D3C-C8C1-27DB-9732-A4123E94EA59}"/>
              </a:ext>
            </a:extLst>
          </p:cNvPr>
          <p:cNvSpPr txBox="1"/>
          <p:nvPr/>
        </p:nvSpPr>
        <p:spPr>
          <a:xfrm>
            <a:off x="4844861" y="2023085"/>
            <a:ext cx="6177311" cy="1015663"/>
          </a:xfrm>
          <a:prstGeom prst="rect">
            <a:avLst/>
          </a:prstGeom>
          <a:noFill/>
        </p:spPr>
        <p:txBody>
          <a:bodyPr wrap="square">
            <a:spAutoFit/>
          </a:bodyPr>
          <a:lstStyle/>
          <a:p>
            <a:r>
              <a:rPr lang="en-GB" sz="3000" i="1" dirty="0"/>
              <a:t>‘It was a case of 12-hour long day or night shifts. I was very tired!’</a:t>
            </a:r>
          </a:p>
        </p:txBody>
      </p:sp>
      <p:sp>
        <p:nvSpPr>
          <p:cNvPr id="34" name="Rectangle 33">
            <a:extLst>
              <a:ext uri="{FF2B5EF4-FFF2-40B4-BE49-F238E27FC236}">
                <a16:creationId xmlns:a16="http://schemas.microsoft.com/office/drawing/2014/main" id="{FF58F53F-FCD1-ECCB-89D7-C39D2809C4B9}"/>
              </a:ext>
            </a:extLst>
          </p:cNvPr>
          <p:cNvSpPr/>
          <p:nvPr/>
        </p:nvSpPr>
        <p:spPr>
          <a:xfrm>
            <a:off x="587595" y="1459177"/>
            <a:ext cx="3672270" cy="307229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Tree>
    <p:extLst>
      <p:ext uri="{BB962C8B-B14F-4D97-AF65-F5344CB8AC3E}">
        <p14:creationId xmlns:p14="http://schemas.microsoft.com/office/powerpoint/2010/main" val="402692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47D8-C918-A480-D4E8-9C5999EA38FF}"/>
              </a:ext>
            </a:extLst>
          </p:cNvPr>
          <p:cNvSpPr>
            <a:spLocks noGrp="1"/>
          </p:cNvSpPr>
          <p:nvPr>
            <p:ph type="ctrTitle" idx="4294967295"/>
          </p:nvPr>
        </p:nvSpPr>
        <p:spPr>
          <a:xfrm>
            <a:off x="4844861" y="588300"/>
            <a:ext cx="2502278" cy="577081"/>
          </a:xfrm>
          <a:prstGeom prst="rect">
            <a:avLst/>
          </a:prstGeom>
        </p:spPr>
        <p:txBody>
          <a:bodyPr/>
          <a:lstStyle/>
          <a:p>
            <a:pPr algn="ctr"/>
            <a:r>
              <a:rPr lang="en-US" sz="3500" dirty="0"/>
              <a:t>Case study</a:t>
            </a:r>
          </a:p>
        </p:txBody>
      </p:sp>
      <p:sp>
        <p:nvSpPr>
          <p:cNvPr id="3" name="Subtitle 2">
            <a:extLst>
              <a:ext uri="{FF2B5EF4-FFF2-40B4-BE49-F238E27FC236}">
                <a16:creationId xmlns:a16="http://schemas.microsoft.com/office/drawing/2014/main" id="{31140913-13DA-92AD-A17A-ED0D3ACF9B8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1D2B0786-D86A-53CA-8AC1-CEA44B051545}"/>
              </a:ext>
            </a:extLst>
          </p:cNvPr>
          <p:cNvSpPr/>
          <p:nvPr/>
        </p:nvSpPr>
        <p:spPr>
          <a:xfrm>
            <a:off x="587594" y="1459178"/>
            <a:ext cx="11016811" cy="4817849"/>
          </a:xfrm>
          <a:prstGeom prst="rect">
            <a:avLst/>
          </a:prstGeom>
          <a:solidFill>
            <a:srgbClr val="C2DE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27" name="TextBox 26">
            <a:extLst>
              <a:ext uri="{FF2B5EF4-FFF2-40B4-BE49-F238E27FC236}">
                <a16:creationId xmlns:a16="http://schemas.microsoft.com/office/drawing/2014/main" id="{FE304603-CF22-4CF1-795A-B28376999465}"/>
              </a:ext>
            </a:extLst>
          </p:cNvPr>
          <p:cNvSpPr txBox="1"/>
          <p:nvPr/>
        </p:nvSpPr>
        <p:spPr>
          <a:xfrm>
            <a:off x="4844861" y="4531476"/>
            <a:ext cx="6177311" cy="861774"/>
          </a:xfrm>
          <a:prstGeom prst="rect">
            <a:avLst/>
          </a:prstGeom>
          <a:noFill/>
        </p:spPr>
        <p:txBody>
          <a:bodyPr wrap="square">
            <a:spAutoFit/>
          </a:bodyPr>
          <a:lstStyle/>
          <a:p>
            <a:r>
              <a:rPr lang="en-GB" sz="2000" b="1" dirty="0"/>
              <a:t>Question: </a:t>
            </a:r>
          </a:p>
          <a:p>
            <a:endParaRPr lang="en-GB" sz="1000" dirty="0"/>
          </a:p>
          <a:p>
            <a:r>
              <a:rPr lang="en-GB" sz="2000" dirty="0"/>
              <a:t>How did Owen help to protect others?</a:t>
            </a:r>
          </a:p>
        </p:txBody>
      </p:sp>
      <p:sp>
        <p:nvSpPr>
          <p:cNvPr id="33" name="Rectangle 32">
            <a:extLst>
              <a:ext uri="{FF2B5EF4-FFF2-40B4-BE49-F238E27FC236}">
                <a16:creationId xmlns:a16="http://schemas.microsoft.com/office/drawing/2014/main" id="{A0808A14-4629-569D-676E-264DE897332E}"/>
              </a:ext>
            </a:extLst>
          </p:cNvPr>
          <p:cNvSpPr/>
          <p:nvPr/>
        </p:nvSpPr>
        <p:spPr>
          <a:xfrm>
            <a:off x="587595" y="4531476"/>
            <a:ext cx="3672270" cy="1745551"/>
          </a:xfrm>
          <a:prstGeom prst="rect">
            <a:avLst/>
          </a:prstGeom>
          <a:solidFill>
            <a:srgbClr val="04A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rIns="288000" rtlCol="0" anchor="ctr"/>
          <a:lstStyle/>
          <a:p>
            <a:r>
              <a:rPr lang="en-GB" sz="2000" b="1" dirty="0"/>
              <a:t>Owen</a:t>
            </a:r>
          </a:p>
          <a:p>
            <a:endParaRPr lang="en-GB" sz="500" b="1" dirty="0"/>
          </a:p>
          <a:p>
            <a:pPr marL="285750" indent="-285750">
              <a:buFont typeface="Arial" panose="020B0604020202020204" pitchFamily="34" charset="0"/>
              <a:buChar char="•"/>
            </a:pPr>
            <a:r>
              <a:rPr lang="en-GB" dirty="0"/>
              <a:t>Royal Army Medical Corps</a:t>
            </a:r>
          </a:p>
          <a:p>
            <a:pPr marL="285750" indent="-285750">
              <a:buFont typeface="Arial" panose="020B0604020202020204" pitchFamily="34" charset="0"/>
              <a:buChar char="•"/>
            </a:pPr>
            <a:r>
              <a:rPr lang="en-GB" dirty="0"/>
              <a:t>Served during the Falklands war  </a:t>
            </a:r>
          </a:p>
        </p:txBody>
      </p:sp>
      <p:sp>
        <p:nvSpPr>
          <p:cNvPr id="34" name="Rectangle 33">
            <a:extLst>
              <a:ext uri="{FF2B5EF4-FFF2-40B4-BE49-F238E27FC236}">
                <a16:creationId xmlns:a16="http://schemas.microsoft.com/office/drawing/2014/main" id="{FF58F53F-FCD1-ECCB-89D7-C39D2809C4B9}"/>
              </a:ext>
            </a:extLst>
          </p:cNvPr>
          <p:cNvSpPr/>
          <p:nvPr/>
        </p:nvSpPr>
        <p:spPr>
          <a:xfrm>
            <a:off x="587595" y="1459177"/>
            <a:ext cx="3672270" cy="307229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Ins="4320000" rtlCol="0" anchor="ctr"/>
          <a:lstStyle/>
          <a:p>
            <a:endParaRPr lang="en-GB" sz="2000" dirty="0">
              <a:solidFill>
                <a:schemeClr val="tx1"/>
              </a:solidFill>
            </a:endParaRPr>
          </a:p>
        </p:txBody>
      </p:sp>
      <p:sp>
        <p:nvSpPr>
          <p:cNvPr id="14" name="TextBox 13">
            <a:extLst>
              <a:ext uri="{FF2B5EF4-FFF2-40B4-BE49-F238E27FC236}">
                <a16:creationId xmlns:a16="http://schemas.microsoft.com/office/drawing/2014/main" id="{8E8AAC19-5659-3B32-1E85-4BB58928C701}"/>
              </a:ext>
            </a:extLst>
          </p:cNvPr>
          <p:cNvSpPr txBox="1"/>
          <p:nvPr/>
        </p:nvSpPr>
        <p:spPr>
          <a:xfrm>
            <a:off x="4844861" y="2023085"/>
            <a:ext cx="6177311" cy="1938992"/>
          </a:xfrm>
          <a:prstGeom prst="rect">
            <a:avLst/>
          </a:prstGeom>
          <a:noFill/>
        </p:spPr>
        <p:txBody>
          <a:bodyPr wrap="square">
            <a:spAutoFit/>
          </a:bodyPr>
          <a:lstStyle/>
          <a:p>
            <a:r>
              <a:rPr lang="en-GB" sz="2400" i="1" dirty="0"/>
              <a:t>‘We had to help the injured out of their collapsed home. </a:t>
            </a:r>
          </a:p>
          <a:p>
            <a:endParaRPr lang="en-GB" sz="2400" i="1" dirty="0"/>
          </a:p>
          <a:p>
            <a:r>
              <a:rPr lang="en-GB" sz="2400" i="1" dirty="0"/>
              <a:t>It is not easy but it is very rewarding to help and protect others. ’</a:t>
            </a:r>
          </a:p>
        </p:txBody>
      </p:sp>
    </p:spTree>
    <p:extLst>
      <p:ext uri="{BB962C8B-B14F-4D97-AF65-F5344CB8AC3E}">
        <p14:creationId xmlns:p14="http://schemas.microsoft.com/office/powerpoint/2010/main" val="3633261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96DC35CC77141B61877E6C80E4419" ma:contentTypeVersion="15" ma:contentTypeDescription="Create a new document." ma:contentTypeScope="" ma:versionID="9fab3df8a6f08fcb666a0a9ec08a3bc5">
  <xsd:schema xmlns:xsd="http://www.w3.org/2001/XMLSchema" xmlns:xs="http://www.w3.org/2001/XMLSchema" xmlns:p="http://schemas.microsoft.com/office/2006/metadata/properties" xmlns:ns2="75f746ab-88e9-424b-953c-75f65f7afac1" xmlns:ns3="1139dd7f-09a2-4b5e-89e8-b5f78bda1de4" targetNamespace="http://schemas.microsoft.com/office/2006/metadata/properties" ma:root="true" ma:fieldsID="a81e17fe51444de85de255e37a6e6cf3" ns2:_="" ns3:_="">
    <xsd:import namespace="75f746ab-88e9-424b-953c-75f65f7afac1"/>
    <xsd:import namespace="1139dd7f-09a2-4b5e-89e8-b5f78bda1d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46ab-88e9-424b-953c-75f65f7af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c92c4dd-2728-48e8-8f5c-04a9bd26f8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39dd7f-09a2-4b5e-89e8-b5f78bda1de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64eb7e3-0435-4763-b4e3-660f24363f68}" ma:internalName="TaxCatchAll" ma:showField="CatchAllData" ma:web="1139dd7f-09a2-4b5e-89e8-b5f78bda1de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5f746ab-88e9-424b-953c-75f65f7afac1">
      <Terms xmlns="http://schemas.microsoft.com/office/infopath/2007/PartnerControls"/>
    </lcf76f155ced4ddcb4097134ff3c332f>
    <TaxCatchAll xmlns="1139dd7f-09a2-4b5e-89e8-b5f78bda1d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CB393C-30E1-4824-87BF-20E205EE1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746ab-88e9-424b-953c-75f65f7afac1"/>
    <ds:schemaRef ds:uri="1139dd7f-09a2-4b5e-89e8-b5f78bda1d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4A4EF9-B70D-426B-900A-FAE3CF604AE4}">
  <ds:schemaRefs>
    <ds:schemaRef ds:uri="http://schemas.microsoft.com/office/2006/metadata/properties"/>
    <ds:schemaRef ds:uri="http://schemas.microsoft.com/office/2006/documentManagement/types"/>
    <ds:schemaRef ds:uri="73bdbb32-b6f7-4106-b92e-b3ef8069df2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5632021c-0bed-4a11-9c7f-b0475a78118a"/>
    <ds:schemaRef ds:uri="http://www.w3.org/XML/1998/namespace"/>
    <ds:schemaRef ds:uri="75f746ab-88e9-424b-953c-75f65f7afac1"/>
    <ds:schemaRef ds:uri="1139dd7f-09a2-4b5e-89e8-b5f78bda1de4"/>
  </ds:schemaRefs>
</ds:datastoreItem>
</file>

<file path=customXml/itemProps3.xml><?xml version="1.0" encoding="utf-8"?>
<ds:datastoreItem xmlns:ds="http://schemas.openxmlformats.org/officeDocument/2006/customXml" ds:itemID="{48237A14-280E-4461-826A-00464CB4D9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16681</TotalTime>
  <Words>2770</Words>
  <Application>Microsoft Office PowerPoint</Application>
  <PresentationFormat>Widescreen</PresentationFormat>
  <Paragraphs>242</Paragraphs>
  <Slides>25</Slides>
  <Notes>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vt:lpstr>
      <vt:lpstr>Case study</vt:lpstr>
      <vt:lpstr>Making sacrifices in service </vt:lpstr>
      <vt:lpstr>Remembering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Poppy?</dc:title>
  <dc:creator>Paul Crabbie</dc:creator>
  <cp:lastModifiedBy>Mrs Weston</cp:lastModifiedBy>
  <cp:revision>69</cp:revision>
  <dcterms:created xsi:type="dcterms:W3CDTF">2022-04-22T11:13:57Z</dcterms:created>
  <dcterms:modified xsi:type="dcterms:W3CDTF">2024-11-11T10:45:44Z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0x01010096496DC35CC77141B61877E6C80E4419</vt:lpwstr>
  </property>
  <property fmtid="{D5CDD505-2E9C-101B-9397-08002B2CF9AE}" pid="3" name="MediaServiceImageTags">
    <vt:lpwstr/>
  </property>
</Properties>
</file>