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19"/>
  </p:notesMasterIdLst>
  <p:handoutMasterIdLst>
    <p:handoutMasterId r:id="rId20"/>
  </p:handoutMasterIdLst>
  <p:sldIdLst>
    <p:sldId id="712" r:id="rId5"/>
    <p:sldId id="724" r:id="rId6"/>
    <p:sldId id="726" r:id="rId7"/>
    <p:sldId id="727" r:id="rId8"/>
    <p:sldId id="728" r:id="rId9"/>
    <p:sldId id="719" r:id="rId10"/>
    <p:sldId id="723" r:id="rId11"/>
    <p:sldId id="722" r:id="rId12"/>
    <p:sldId id="729" r:id="rId13"/>
    <p:sldId id="730" r:id="rId14"/>
    <p:sldId id="731" r:id="rId15"/>
    <p:sldId id="732" r:id="rId16"/>
    <p:sldId id="733" r:id="rId17"/>
    <p:sldId id="734" r:id="rId1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2906" autoAdjust="0"/>
  </p:normalViewPr>
  <p:slideViewPr>
    <p:cSldViewPr>
      <p:cViewPr varScale="1">
        <p:scale>
          <a:sx n="107" d="100"/>
          <a:sy n="107" d="100"/>
        </p:scale>
        <p:origin x="1644" y="78"/>
      </p:cViewPr>
      <p:guideLst>
        <p:guide orient="horz" pos="2160"/>
        <p:guide pos="2880"/>
      </p:guideLst>
    </p:cSldViewPr>
  </p:slideViewPr>
  <p:outlineViewPr>
    <p:cViewPr>
      <p:scale>
        <a:sx n="33" d="100"/>
        <a:sy n="33" d="100"/>
      </p:scale>
      <p:origin x="48" y="482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1DD275-CC6D-4971-B8EB-EF961AB5F76D}" type="doc">
      <dgm:prSet loTypeId="urn:microsoft.com/office/officeart/2005/8/layout/pyramid1" loCatId="pyramid" qsTypeId="urn:microsoft.com/office/officeart/2005/8/quickstyle/simple1" qsCatId="simple" csTypeId="urn:microsoft.com/office/officeart/2005/8/colors/colorful4" csCatId="colorful" phldr="1"/>
      <dgm:spPr/>
    </dgm:pt>
    <dgm:pt modelId="{E0DB59CF-79A6-428A-ADF2-8AB40E65FF52}">
      <dgm:prSet phldrT="[Text]"/>
      <dgm:spPr/>
      <dgm:t>
        <a:bodyPr/>
        <a:lstStyle/>
        <a:p>
          <a:r>
            <a:rPr lang="en-US" dirty="0"/>
            <a:t>“I Feel”</a:t>
          </a:r>
        </a:p>
      </dgm:t>
    </dgm:pt>
    <dgm:pt modelId="{571AD7F7-204F-47C0-86FF-0B423F82B1F8}" type="parTrans" cxnId="{EF0B6262-9650-4D09-8013-755565ECD71A}">
      <dgm:prSet/>
      <dgm:spPr/>
      <dgm:t>
        <a:bodyPr/>
        <a:lstStyle/>
        <a:p>
          <a:endParaRPr lang="en-US"/>
        </a:p>
      </dgm:t>
    </dgm:pt>
    <dgm:pt modelId="{7A5E8A40-4F05-40F9-861E-019673FE188B}" type="sibTrans" cxnId="{EF0B6262-9650-4D09-8013-755565ECD71A}">
      <dgm:prSet/>
      <dgm:spPr/>
      <dgm:t>
        <a:bodyPr/>
        <a:lstStyle/>
        <a:p>
          <a:endParaRPr lang="en-US"/>
        </a:p>
      </dgm:t>
    </dgm:pt>
    <dgm:pt modelId="{D460B6F9-37CE-46D1-9FCB-B59BB8E8F48B}">
      <dgm:prSet phldrT="[Text]"/>
      <dgm:spPr/>
      <dgm:t>
        <a:bodyPr/>
        <a:lstStyle/>
        <a:p>
          <a:r>
            <a:rPr lang="en-US" dirty="0"/>
            <a:t>“I think”</a:t>
          </a:r>
        </a:p>
      </dgm:t>
    </dgm:pt>
    <dgm:pt modelId="{4DCC50FE-EE1B-47FF-9C4E-FB23149B5E26}" type="parTrans" cxnId="{BBA0130D-C05C-4371-BE46-AAFC833E8844}">
      <dgm:prSet/>
      <dgm:spPr/>
      <dgm:t>
        <a:bodyPr/>
        <a:lstStyle/>
        <a:p>
          <a:endParaRPr lang="en-US"/>
        </a:p>
      </dgm:t>
    </dgm:pt>
    <dgm:pt modelId="{8E369D8B-0513-4F64-9DB1-0EFE2BEE828F}" type="sibTrans" cxnId="{BBA0130D-C05C-4371-BE46-AAFC833E8844}">
      <dgm:prSet/>
      <dgm:spPr/>
      <dgm:t>
        <a:bodyPr/>
        <a:lstStyle/>
        <a:p>
          <a:endParaRPr lang="en-US"/>
        </a:p>
      </dgm:t>
    </dgm:pt>
    <dgm:pt modelId="{F5430FEE-B948-4B79-8FD4-026957CBDB68}">
      <dgm:prSet phldrT="[Text]"/>
      <dgm:spPr/>
      <dgm:t>
        <a:bodyPr/>
        <a:lstStyle/>
        <a:p>
          <a:r>
            <a:rPr lang="en-US" dirty="0"/>
            <a:t>The Facts</a:t>
          </a:r>
        </a:p>
      </dgm:t>
    </dgm:pt>
    <dgm:pt modelId="{1CFF0E2E-D1D9-46A4-A588-4E3F1E4F1C32}" type="parTrans" cxnId="{F632601A-F8E6-4F98-85BE-B27C71C2999C}">
      <dgm:prSet/>
      <dgm:spPr/>
      <dgm:t>
        <a:bodyPr/>
        <a:lstStyle/>
        <a:p>
          <a:endParaRPr lang="en-US"/>
        </a:p>
      </dgm:t>
    </dgm:pt>
    <dgm:pt modelId="{FDC4E85C-EB20-4D87-A6E3-B0CE6F0E1869}" type="sibTrans" cxnId="{F632601A-F8E6-4F98-85BE-B27C71C2999C}">
      <dgm:prSet/>
      <dgm:spPr/>
      <dgm:t>
        <a:bodyPr/>
        <a:lstStyle/>
        <a:p>
          <a:endParaRPr lang="en-US"/>
        </a:p>
      </dgm:t>
    </dgm:pt>
    <dgm:pt modelId="{137AE260-8775-4DE9-A130-75F8D76BBDC9}">
      <dgm:prSet phldrT="[Text]"/>
      <dgm:spPr/>
      <dgm:t>
        <a:bodyPr/>
        <a:lstStyle/>
        <a:p>
          <a:r>
            <a:rPr lang="en-US" dirty="0"/>
            <a:t>“I am”</a:t>
          </a:r>
        </a:p>
      </dgm:t>
    </dgm:pt>
    <dgm:pt modelId="{4A62FE5D-DDD8-4106-9658-7221836FAD39}" type="parTrans" cxnId="{C902B8B3-CFA3-470B-95CD-733C196F2CD5}">
      <dgm:prSet/>
      <dgm:spPr/>
      <dgm:t>
        <a:bodyPr/>
        <a:lstStyle/>
        <a:p>
          <a:endParaRPr lang="en-US"/>
        </a:p>
      </dgm:t>
    </dgm:pt>
    <dgm:pt modelId="{6C082C45-EC64-4A35-BD80-D36BF545CFAF}" type="sibTrans" cxnId="{C902B8B3-CFA3-470B-95CD-733C196F2CD5}">
      <dgm:prSet/>
      <dgm:spPr/>
      <dgm:t>
        <a:bodyPr/>
        <a:lstStyle/>
        <a:p>
          <a:endParaRPr lang="en-US"/>
        </a:p>
      </dgm:t>
    </dgm:pt>
    <dgm:pt modelId="{8FA3D5A9-5B5E-4FB5-AEDC-23CCE0597085}" type="pres">
      <dgm:prSet presAssocID="{9E1DD275-CC6D-4971-B8EB-EF961AB5F76D}" presName="Name0" presStyleCnt="0">
        <dgm:presLayoutVars>
          <dgm:dir/>
          <dgm:animLvl val="lvl"/>
          <dgm:resizeHandles val="exact"/>
        </dgm:presLayoutVars>
      </dgm:prSet>
      <dgm:spPr/>
    </dgm:pt>
    <dgm:pt modelId="{4AA7499F-713E-4F4D-95C8-820E891B2A2D}" type="pres">
      <dgm:prSet presAssocID="{137AE260-8775-4DE9-A130-75F8D76BBDC9}" presName="Name8" presStyleCnt="0"/>
      <dgm:spPr/>
    </dgm:pt>
    <dgm:pt modelId="{42667DCF-0EB4-4EFF-9AF1-28D4F1A1298A}" type="pres">
      <dgm:prSet presAssocID="{137AE260-8775-4DE9-A130-75F8D76BBDC9}" presName="level" presStyleLbl="node1" presStyleIdx="0" presStyleCnt="4">
        <dgm:presLayoutVars>
          <dgm:chMax val="1"/>
          <dgm:bulletEnabled val="1"/>
        </dgm:presLayoutVars>
      </dgm:prSet>
      <dgm:spPr/>
    </dgm:pt>
    <dgm:pt modelId="{89A07924-FAEF-4F45-8E6C-2C514E89A7D9}" type="pres">
      <dgm:prSet presAssocID="{137AE260-8775-4DE9-A130-75F8D76BBDC9}" presName="levelTx" presStyleLbl="revTx" presStyleIdx="0" presStyleCnt="0">
        <dgm:presLayoutVars>
          <dgm:chMax val="1"/>
          <dgm:bulletEnabled val="1"/>
        </dgm:presLayoutVars>
      </dgm:prSet>
      <dgm:spPr/>
    </dgm:pt>
    <dgm:pt modelId="{BB761239-CB37-41EB-86DF-88ADF69BCDDC}" type="pres">
      <dgm:prSet presAssocID="{E0DB59CF-79A6-428A-ADF2-8AB40E65FF52}" presName="Name8" presStyleCnt="0"/>
      <dgm:spPr/>
    </dgm:pt>
    <dgm:pt modelId="{540A94F0-5A9B-4903-8F77-2EF6B77F3906}" type="pres">
      <dgm:prSet presAssocID="{E0DB59CF-79A6-428A-ADF2-8AB40E65FF52}" presName="level" presStyleLbl="node1" presStyleIdx="1" presStyleCnt="4">
        <dgm:presLayoutVars>
          <dgm:chMax val="1"/>
          <dgm:bulletEnabled val="1"/>
        </dgm:presLayoutVars>
      </dgm:prSet>
      <dgm:spPr/>
    </dgm:pt>
    <dgm:pt modelId="{3C6437DC-D2B1-400D-97B9-66201292B0D0}" type="pres">
      <dgm:prSet presAssocID="{E0DB59CF-79A6-428A-ADF2-8AB40E65FF52}" presName="levelTx" presStyleLbl="revTx" presStyleIdx="0" presStyleCnt="0">
        <dgm:presLayoutVars>
          <dgm:chMax val="1"/>
          <dgm:bulletEnabled val="1"/>
        </dgm:presLayoutVars>
      </dgm:prSet>
      <dgm:spPr/>
    </dgm:pt>
    <dgm:pt modelId="{1C5617E3-7736-4EEF-81B5-38F88916DE9E}" type="pres">
      <dgm:prSet presAssocID="{D460B6F9-37CE-46D1-9FCB-B59BB8E8F48B}" presName="Name8" presStyleCnt="0"/>
      <dgm:spPr/>
    </dgm:pt>
    <dgm:pt modelId="{771AB39A-3DD2-46F5-9499-DDD21EBADFFE}" type="pres">
      <dgm:prSet presAssocID="{D460B6F9-37CE-46D1-9FCB-B59BB8E8F48B}" presName="level" presStyleLbl="node1" presStyleIdx="2" presStyleCnt="4">
        <dgm:presLayoutVars>
          <dgm:chMax val="1"/>
          <dgm:bulletEnabled val="1"/>
        </dgm:presLayoutVars>
      </dgm:prSet>
      <dgm:spPr/>
    </dgm:pt>
    <dgm:pt modelId="{66A7DBDA-C146-4C92-929C-3E4A654F5460}" type="pres">
      <dgm:prSet presAssocID="{D460B6F9-37CE-46D1-9FCB-B59BB8E8F48B}" presName="levelTx" presStyleLbl="revTx" presStyleIdx="0" presStyleCnt="0">
        <dgm:presLayoutVars>
          <dgm:chMax val="1"/>
          <dgm:bulletEnabled val="1"/>
        </dgm:presLayoutVars>
      </dgm:prSet>
      <dgm:spPr/>
    </dgm:pt>
    <dgm:pt modelId="{6D9EDA62-5ADB-4866-AE56-5670B80D09EE}" type="pres">
      <dgm:prSet presAssocID="{F5430FEE-B948-4B79-8FD4-026957CBDB68}" presName="Name8" presStyleCnt="0"/>
      <dgm:spPr/>
    </dgm:pt>
    <dgm:pt modelId="{558EFD07-B588-46E5-A1D2-2DB7C13EFE17}" type="pres">
      <dgm:prSet presAssocID="{F5430FEE-B948-4B79-8FD4-026957CBDB68}" presName="level" presStyleLbl="node1" presStyleIdx="3" presStyleCnt="4">
        <dgm:presLayoutVars>
          <dgm:chMax val="1"/>
          <dgm:bulletEnabled val="1"/>
        </dgm:presLayoutVars>
      </dgm:prSet>
      <dgm:spPr/>
    </dgm:pt>
    <dgm:pt modelId="{A9A25625-6CA3-4CF6-BBA3-96F9FBF5E155}" type="pres">
      <dgm:prSet presAssocID="{F5430FEE-B948-4B79-8FD4-026957CBDB68}" presName="levelTx" presStyleLbl="revTx" presStyleIdx="0" presStyleCnt="0">
        <dgm:presLayoutVars>
          <dgm:chMax val="1"/>
          <dgm:bulletEnabled val="1"/>
        </dgm:presLayoutVars>
      </dgm:prSet>
      <dgm:spPr/>
    </dgm:pt>
  </dgm:ptLst>
  <dgm:cxnLst>
    <dgm:cxn modelId="{AD600D06-7A36-4D9B-BCBC-5950807FB045}" type="presOf" srcId="{D460B6F9-37CE-46D1-9FCB-B59BB8E8F48B}" destId="{771AB39A-3DD2-46F5-9499-DDD21EBADFFE}" srcOrd="0" destOrd="0" presId="urn:microsoft.com/office/officeart/2005/8/layout/pyramid1"/>
    <dgm:cxn modelId="{BBA0130D-C05C-4371-BE46-AAFC833E8844}" srcId="{9E1DD275-CC6D-4971-B8EB-EF961AB5F76D}" destId="{D460B6F9-37CE-46D1-9FCB-B59BB8E8F48B}" srcOrd="2" destOrd="0" parTransId="{4DCC50FE-EE1B-47FF-9C4E-FB23149B5E26}" sibTransId="{8E369D8B-0513-4F64-9DB1-0EFE2BEE828F}"/>
    <dgm:cxn modelId="{F632601A-F8E6-4F98-85BE-B27C71C2999C}" srcId="{9E1DD275-CC6D-4971-B8EB-EF961AB5F76D}" destId="{F5430FEE-B948-4B79-8FD4-026957CBDB68}" srcOrd="3" destOrd="0" parTransId="{1CFF0E2E-D1D9-46A4-A588-4E3F1E4F1C32}" sibTransId="{FDC4E85C-EB20-4D87-A6E3-B0CE6F0E1869}"/>
    <dgm:cxn modelId="{BC66075B-0AF9-4E54-A3CA-8505E8DB1666}" type="presOf" srcId="{D460B6F9-37CE-46D1-9FCB-B59BB8E8F48B}" destId="{66A7DBDA-C146-4C92-929C-3E4A654F5460}" srcOrd="1" destOrd="0" presId="urn:microsoft.com/office/officeart/2005/8/layout/pyramid1"/>
    <dgm:cxn modelId="{E0BB0042-484C-43C9-B566-31D9B64B74F8}" type="presOf" srcId="{F5430FEE-B948-4B79-8FD4-026957CBDB68}" destId="{558EFD07-B588-46E5-A1D2-2DB7C13EFE17}" srcOrd="0" destOrd="0" presId="urn:microsoft.com/office/officeart/2005/8/layout/pyramid1"/>
    <dgm:cxn modelId="{EF0B6262-9650-4D09-8013-755565ECD71A}" srcId="{9E1DD275-CC6D-4971-B8EB-EF961AB5F76D}" destId="{E0DB59CF-79A6-428A-ADF2-8AB40E65FF52}" srcOrd="1" destOrd="0" parTransId="{571AD7F7-204F-47C0-86FF-0B423F82B1F8}" sibTransId="{7A5E8A40-4F05-40F9-861E-019673FE188B}"/>
    <dgm:cxn modelId="{6406B846-F973-4F3D-BC97-D1BDA6E693FE}" type="presOf" srcId="{E0DB59CF-79A6-428A-ADF2-8AB40E65FF52}" destId="{540A94F0-5A9B-4903-8F77-2EF6B77F3906}" srcOrd="0" destOrd="0" presId="urn:microsoft.com/office/officeart/2005/8/layout/pyramid1"/>
    <dgm:cxn modelId="{B8FDE86C-BF3B-43FD-B77A-740EB472E59C}" type="presOf" srcId="{F5430FEE-B948-4B79-8FD4-026957CBDB68}" destId="{A9A25625-6CA3-4CF6-BBA3-96F9FBF5E155}" srcOrd="1" destOrd="0" presId="urn:microsoft.com/office/officeart/2005/8/layout/pyramid1"/>
    <dgm:cxn modelId="{09B0E776-05AA-4BAD-BE1E-E1B761913E99}" type="presOf" srcId="{137AE260-8775-4DE9-A130-75F8D76BBDC9}" destId="{89A07924-FAEF-4F45-8E6C-2C514E89A7D9}" srcOrd="1" destOrd="0" presId="urn:microsoft.com/office/officeart/2005/8/layout/pyramid1"/>
    <dgm:cxn modelId="{6278B789-5E83-4A9F-AC3F-61494E8186DC}" type="presOf" srcId="{137AE260-8775-4DE9-A130-75F8D76BBDC9}" destId="{42667DCF-0EB4-4EFF-9AF1-28D4F1A1298A}" srcOrd="0" destOrd="0" presId="urn:microsoft.com/office/officeart/2005/8/layout/pyramid1"/>
    <dgm:cxn modelId="{C902B8B3-CFA3-470B-95CD-733C196F2CD5}" srcId="{9E1DD275-CC6D-4971-B8EB-EF961AB5F76D}" destId="{137AE260-8775-4DE9-A130-75F8D76BBDC9}" srcOrd="0" destOrd="0" parTransId="{4A62FE5D-DDD8-4106-9658-7221836FAD39}" sibTransId="{6C082C45-EC64-4A35-BD80-D36BF545CFAF}"/>
    <dgm:cxn modelId="{915670C1-3465-45BA-B1CD-D74489CE9CC4}" type="presOf" srcId="{9E1DD275-CC6D-4971-B8EB-EF961AB5F76D}" destId="{8FA3D5A9-5B5E-4FB5-AEDC-23CCE0597085}" srcOrd="0" destOrd="0" presId="urn:microsoft.com/office/officeart/2005/8/layout/pyramid1"/>
    <dgm:cxn modelId="{6006E2EA-C251-433C-90EE-C863452ADD52}" type="presOf" srcId="{E0DB59CF-79A6-428A-ADF2-8AB40E65FF52}" destId="{3C6437DC-D2B1-400D-97B9-66201292B0D0}" srcOrd="1" destOrd="0" presId="urn:microsoft.com/office/officeart/2005/8/layout/pyramid1"/>
    <dgm:cxn modelId="{0A9F2BC8-56BA-49F2-86A7-CE81B7949893}" type="presParOf" srcId="{8FA3D5A9-5B5E-4FB5-AEDC-23CCE0597085}" destId="{4AA7499F-713E-4F4D-95C8-820E891B2A2D}" srcOrd="0" destOrd="0" presId="urn:microsoft.com/office/officeart/2005/8/layout/pyramid1"/>
    <dgm:cxn modelId="{963B4CC6-54AE-4E01-863B-E2E73363E123}" type="presParOf" srcId="{4AA7499F-713E-4F4D-95C8-820E891B2A2D}" destId="{42667DCF-0EB4-4EFF-9AF1-28D4F1A1298A}" srcOrd="0" destOrd="0" presId="urn:microsoft.com/office/officeart/2005/8/layout/pyramid1"/>
    <dgm:cxn modelId="{C9D76993-D5D6-4ACD-99A6-B90A7E16399B}" type="presParOf" srcId="{4AA7499F-713E-4F4D-95C8-820E891B2A2D}" destId="{89A07924-FAEF-4F45-8E6C-2C514E89A7D9}" srcOrd="1" destOrd="0" presId="urn:microsoft.com/office/officeart/2005/8/layout/pyramid1"/>
    <dgm:cxn modelId="{B1D76D8F-C0B3-4BA5-92C8-5FE4C7598FAB}" type="presParOf" srcId="{8FA3D5A9-5B5E-4FB5-AEDC-23CCE0597085}" destId="{BB761239-CB37-41EB-86DF-88ADF69BCDDC}" srcOrd="1" destOrd="0" presId="urn:microsoft.com/office/officeart/2005/8/layout/pyramid1"/>
    <dgm:cxn modelId="{C4A08F61-B85D-4E2D-AF72-562422023E99}" type="presParOf" srcId="{BB761239-CB37-41EB-86DF-88ADF69BCDDC}" destId="{540A94F0-5A9B-4903-8F77-2EF6B77F3906}" srcOrd="0" destOrd="0" presId="urn:microsoft.com/office/officeart/2005/8/layout/pyramid1"/>
    <dgm:cxn modelId="{D7D70CD3-1C8F-4D2B-9961-87E457A1707D}" type="presParOf" srcId="{BB761239-CB37-41EB-86DF-88ADF69BCDDC}" destId="{3C6437DC-D2B1-400D-97B9-66201292B0D0}" srcOrd="1" destOrd="0" presId="urn:microsoft.com/office/officeart/2005/8/layout/pyramid1"/>
    <dgm:cxn modelId="{3EAF26D6-E805-46BB-B7FD-22966588659C}" type="presParOf" srcId="{8FA3D5A9-5B5E-4FB5-AEDC-23CCE0597085}" destId="{1C5617E3-7736-4EEF-81B5-38F88916DE9E}" srcOrd="2" destOrd="0" presId="urn:microsoft.com/office/officeart/2005/8/layout/pyramid1"/>
    <dgm:cxn modelId="{A897BA51-BB0F-4279-A0D6-400C04F492CA}" type="presParOf" srcId="{1C5617E3-7736-4EEF-81B5-38F88916DE9E}" destId="{771AB39A-3DD2-46F5-9499-DDD21EBADFFE}" srcOrd="0" destOrd="0" presId="urn:microsoft.com/office/officeart/2005/8/layout/pyramid1"/>
    <dgm:cxn modelId="{A619F188-4E36-4616-BB32-0F4300E2DAB6}" type="presParOf" srcId="{1C5617E3-7736-4EEF-81B5-38F88916DE9E}" destId="{66A7DBDA-C146-4C92-929C-3E4A654F5460}" srcOrd="1" destOrd="0" presId="urn:microsoft.com/office/officeart/2005/8/layout/pyramid1"/>
    <dgm:cxn modelId="{BC5C07C3-B2EC-4DC7-AC46-1C93B604F6CA}" type="presParOf" srcId="{8FA3D5A9-5B5E-4FB5-AEDC-23CCE0597085}" destId="{6D9EDA62-5ADB-4866-AE56-5670B80D09EE}" srcOrd="3" destOrd="0" presId="urn:microsoft.com/office/officeart/2005/8/layout/pyramid1"/>
    <dgm:cxn modelId="{880C43AF-0DFE-4484-AD1C-3E7C9AED7655}" type="presParOf" srcId="{6D9EDA62-5ADB-4866-AE56-5670B80D09EE}" destId="{558EFD07-B588-46E5-A1D2-2DB7C13EFE17}" srcOrd="0" destOrd="0" presId="urn:microsoft.com/office/officeart/2005/8/layout/pyramid1"/>
    <dgm:cxn modelId="{ABA27A27-FABE-498A-AE6F-09E225C0F10F}" type="presParOf" srcId="{6D9EDA62-5ADB-4866-AE56-5670B80D09EE}" destId="{A9A25625-6CA3-4CF6-BBA3-96F9FBF5E15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67DCF-0EB4-4EFF-9AF1-28D4F1A1298A}">
      <dsp:nvSpPr>
        <dsp:cNvPr id="0" name=""/>
        <dsp:cNvSpPr/>
      </dsp:nvSpPr>
      <dsp:spPr>
        <a:xfrm>
          <a:off x="1628775" y="0"/>
          <a:ext cx="1085850" cy="742950"/>
        </a:xfrm>
        <a:prstGeom prst="trapezoid">
          <a:avLst>
            <a:gd name="adj" fmla="val 73077"/>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“I am”</a:t>
          </a:r>
        </a:p>
      </dsp:txBody>
      <dsp:txXfrm>
        <a:off x="1628775" y="0"/>
        <a:ext cx="1085850" cy="742950"/>
      </dsp:txXfrm>
    </dsp:sp>
    <dsp:sp modelId="{540A94F0-5A9B-4903-8F77-2EF6B77F3906}">
      <dsp:nvSpPr>
        <dsp:cNvPr id="0" name=""/>
        <dsp:cNvSpPr/>
      </dsp:nvSpPr>
      <dsp:spPr>
        <a:xfrm>
          <a:off x="1085850" y="742949"/>
          <a:ext cx="2171700" cy="742950"/>
        </a:xfrm>
        <a:prstGeom prst="trapezoid">
          <a:avLst>
            <a:gd name="adj" fmla="val 73077"/>
          </a:avLst>
        </a:prstGeom>
        <a:solidFill>
          <a:schemeClr val="accent4">
            <a:hueOff val="-2345525"/>
            <a:satOff val="14079"/>
            <a:lumOff val="-12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“I Feel”</a:t>
          </a:r>
        </a:p>
      </dsp:txBody>
      <dsp:txXfrm>
        <a:off x="1465897" y="742949"/>
        <a:ext cx="1411605" cy="742950"/>
      </dsp:txXfrm>
    </dsp:sp>
    <dsp:sp modelId="{771AB39A-3DD2-46F5-9499-DDD21EBADFFE}">
      <dsp:nvSpPr>
        <dsp:cNvPr id="0" name=""/>
        <dsp:cNvSpPr/>
      </dsp:nvSpPr>
      <dsp:spPr>
        <a:xfrm>
          <a:off x="542925" y="1485899"/>
          <a:ext cx="3257550" cy="742950"/>
        </a:xfrm>
        <a:prstGeom prst="trapezoid">
          <a:avLst>
            <a:gd name="adj" fmla="val 73077"/>
          </a:avLst>
        </a:prstGeom>
        <a:solidFill>
          <a:schemeClr val="accent4">
            <a:hueOff val="-4691050"/>
            <a:satOff val="28159"/>
            <a:lumOff val="-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“I think”</a:t>
          </a:r>
        </a:p>
      </dsp:txBody>
      <dsp:txXfrm>
        <a:off x="1112996" y="1485899"/>
        <a:ext cx="2117407" cy="742950"/>
      </dsp:txXfrm>
    </dsp:sp>
    <dsp:sp modelId="{558EFD07-B588-46E5-A1D2-2DB7C13EFE17}">
      <dsp:nvSpPr>
        <dsp:cNvPr id="0" name=""/>
        <dsp:cNvSpPr/>
      </dsp:nvSpPr>
      <dsp:spPr>
        <a:xfrm>
          <a:off x="0" y="2228850"/>
          <a:ext cx="4343400" cy="742950"/>
        </a:xfrm>
        <a:prstGeom prst="trapezoid">
          <a:avLst>
            <a:gd name="adj" fmla="val 73077"/>
          </a:avLst>
        </a:prstGeom>
        <a:solidFill>
          <a:schemeClr val="accent4">
            <a:hueOff val="-7036575"/>
            <a:satOff val="42238"/>
            <a:lumOff val="-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The Facts</a:t>
          </a:r>
        </a:p>
      </dsp:txBody>
      <dsp:txXfrm>
        <a:off x="760095" y="2228850"/>
        <a:ext cx="2823210" cy="7429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eaLnBrk="1" hangingPunct="1">
              <a:defRPr sz="1200"/>
            </a:lvl1pPr>
          </a:lstStyle>
          <a:p>
            <a:endParaRPr lang="en-US"/>
          </a:p>
        </p:txBody>
      </p:sp>
      <p:sp>
        <p:nvSpPr>
          <p:cNvPr id="58371" name="Rectangle 3"/>
          <p:cNvSpPr>
            <a:spLocks noGrp="1" noChangeArrowheads="1"/>
          </p:cNvSpPr>
          <p:nvPr>
            <p:ph type="dt" sz="quarter" idx="1"/>
          </p:nvPr>
        </p:nvSpPr>
        <p:spPr bwMode="auto">
          <a:xfrm>
            <a:off x="3970940"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lgn="r" eaLnBrk="1" hangingPunct="1">
              <a:defRPr sz="1200"/>
            </a:lvl1pPr>
          </a:lstStyle>
          <a:p>
            <a:endParaRPr lang="en-US"/>
          </a:p>
        </p:txBody>
      </p:sp>
      <p:sp>
        <p:nvSpPr>
          <p:cNvPr id="58372"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eaLnBrk="1" hangingPunct="1">
              <a:defRPr sz="1200"/>
            </a:lvl1pPr>
          </a:lstStyle>
          <a:p>
            <a:endParaRPr lang="en-US"/>
          </a:p>
        </p:txBody>
      </p:sp>
      <p:sp>
        <p:nvSpPr>
          <p:cNvPr id="58373" name="Rectangle 5"/>
          <p:cNvSpPr>
            <a:spLocks noGrp="1" noChangeArrowheads="1"/>
          </p:cNvSpPr>
          <p:nvPr>
            <p:ph type="sldNum" sz="quarter" idx="3"/>
          </p:nvPr>
        </p:nvSpPr>
        <p:spPr bwMode="auto">
          <a:xfrm>
            <a:off x="3970940" y="8829967"/>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lgn="r" eaLnBrk="1" hangingPunct="1">
              <a:defRPr sz="1200"/>
            </a:lvl1pPr>
          </a:lstStyle>
          <a:p>
            <a:fld id="{DD67FA1D-EAB2-44A6-AE55-997D560AC358}" type="slidenum">
              <a:rPr lang="en-US"/>
              <a:pPr/>
              <a:t>‹#›</a:t>
            </a:fld>
            <a:endParaRPr lang="en-US"/>
          </a:p>
        </p:txBody>
      </p:sp>
    </p:spTree>
    <p:extLst>
      <p:ext uri="{BB962C8B-B14F-4D97-AF65-F5344CB8AC3E}">
        <p14:creationId xmlns:p14="http://schemas.microsoft.com/office/powerpoint/2010/main" val="824044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30" tIns="45716" rIns="91430" bIns="45716" rtlCol="0"/>
          <a:lstStyle>
            <a:lvl1pPr algn="l">
              <a:defRPr sz="1200"/>
            </a:lvl1pPr>
          </a:lstStyle>
          <a:p>
            <a:endParaRPr lang="en-US"/>
          </a:p>
        </p:txBody>
      </p:sp>
      <p:sp>
        <p:nvSpPr>
          <p:cNvPr id="3" name="Date Placeholder 2"/>
          <p:cNvSpPr>
            <a:spLocks noGrp="1"/>
          </p:cNvSpPr>
          <p:nvPr>
            <p:ph type="dt" idx="1"/>
          </p:nvPr>
        </p:nvSpPr>
        <p:spPr>
          <a:xfrm>
            <a:off x="3970341" y="0"/>
            <a:ext cx="3038475" cy="465138"/>
          </a:xfrm>
          <a:prstGeom prst="rect">
            <a:avLst/>
          </a:prstGeom>
        </p:spPr>
        <p:txBody>
          <a:bodyPr vert="horz" lIns="91430" tIns="45716" rIns="91430" bIns="45716" rtlCol="0"/>
          <a:lstStyle>
            <a:lvl1pPr algn="r">
              <a:defRPr sz="1200"/>
            </a:lvl1pPr>
          </a:lstStyle>
          <a:p>
            <a:fld id="{999632A6-20BE-476B-808B-3529D0B04DB7}" type="datetimeFigureOut">
              <a:rPr lang="en-US" smtClean="0"/>
              <a:pPr/>
              <a:t>9/20/2022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30" tIns="45716" rIns="91430" bIns="45716" rtlCol="0" anchor="ctr"/>
          <a:lstStyle/>
          <a:p>
            <a:endParaRPr lang="en-US"/>
          </a:p>
        </p:txBody>
      </p:sp>
      <p:sp>
        <p:nvSpPr>
          <p:cNvPr id="5" name="Notes Placeholder 4"/>
          <p:cNvSpPr>
            <a:spLocks noGrp="1"/>
          </p:cNvSpPr>
          <p:nvPr>
            <p:ph type="body" sz="quarter" idx="3"/>
          </p:nvPr>
        </p:nvSpPr>
        <p:spPr>
          <a:xfrm>
            <a:off x="701677" y="4416430"/>
            <a:ext cx="5607050" cy="4183063"/>
          </a:xfrm>
          <a:prstGeom prst="rect">
            <a:avLst/>
          </a:prstGeom>
        </p:spPr>
        <p:txBody>
          <a:bodyPr vert="horz" lIns="91430" tIns="45716" rIns="91430"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5"/>
            <a:ext cx="3038475" cy="465138"/>
          </a:xfrm>
          <a:prstGeom prst="rect">
            <a:avLst/>
          </a:prstGeom>
        </p:spPr>
        <p:txBody>
          <a:bodyPr vert="horz" lIns="91430" tIns="45716" rIns="91430" bIns="45716" rtlCol="0" anchor="b"/>
          <a:lstStyle>
            <a:lvl1pPr algn="l">
              <a:defRPr sz="1200"/>
            </a:lvl1pPr>
          </a:lstStyle>
          <a:p>
            <a:endParaRPr lang="en-US"/>
          </a:p>
        </p:txBody>
      </p:sp>
      <p:sp>
        <p:nvSpPr>
          <p:cNvPr id="7" name="Slide Number Placeholder 6"/>
          <p:cNvSpPr>
            <a:spLocks noGrp="1"/>
          </p:cNvSpPr>
          <p:nvPr>
            <p:ph type="sldNum" sz="quarter" idx="5"/>
          </p:nvPr>
        </p:nvSpPr>
        <p:spPr>
          <a:xfrm>
            <a:off x="3970341" y="8829675"/>
            <a:ext cx="3038475" cy="465138"/>
          </a:xfrm>
          <a:prstGeom prst="rect">
            <a:avLst/>
          </a:prstGeom>
        </p:spPr>
        <p:txBody>
          <a:bodyPr vert="horz" lIns="91430" tIns="45716" rIns="91430" bIns="45716" rtlCol="0" anchor="b"/>
          <a:lstStyle>
            <a:lvl1pPr algn="r">
              <a:defRPr sz="1200"/>
            </a:lvl1pPr>
          </a:lstStyle>
          <a:p>
            <a:fld id="{47310567-88E1-496C-91F8-7213A527749C}" type="slidenum">
              <a:rPr lang="en-US" smtClean="0"/>
              <a:pPr/>
              <a:t>‹#›</a:t>
            </a:fld>
            <a:endParaRPr lang="en-US"/>
          </a:p>
        </p:txBody>
      </p:sp>
    </p:spTree>
    <p:extLst>
      <p:ext uri="{BB962C8B-B14F-4D97-AF65-F5344CB8AC3E}">
        <p14:creationId xmlns:p14="http://schemas.microsoft.com/office/powerpoint/2010/main" val="3047581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094259B-255F-4A02-AE0B-3DD94218A22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3299" name="Rectangle 2"/>
          <p:cNvSpPr>
            <a:spLocks noGrp="1" noRot="1" noChangeAspect="1" noChangeArrowheads="1" noTextEdit="1"/>
          </p:cNvSpPr>
          <p:nvPr>
            <p:ph type="sldImg"/>
            <p:custDataLst>
              <p:tags r:id="rId1"/>
            </p:custDataLst>
          </p:nvPr>
        </p:nvSpPr>
        <p:spPr>
          <a:ln/>
        </p:spPr>
      </p:sp>
      <p:sp>
        <p:nvSpPr>
          <p:cNvPr id="1833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955328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310567-88E1-496C-91F8-7213A527749C}" type="slidenum">
              <a:rPr lang="en-US" smtClean="0"/>
              <a:pPr/>
              <a:t>10</a:t>
            </a:fld>
            <a:endParaRPr lang="en-US"/>
          </a:p>
        </p:txBody>
      </p:sp>
    </p:spTree>
    <p:extLst>
      <p:ext uri="{BB962C8B-B14F-4D97-AF65-F5344CB8AC3E}">
        <p14:creationId xmlns:p14="http://schemas.microsoft.com/office/powerpoint/2010/main" val="422551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A60D83-F7E8-4E55-AC4B-018885D177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0FFDC3-BC67-4154-9A4C-C52A680F3B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3C0959-D757-4C8B-9643-05162C3A06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DA7E3E-8CBB-4101-A495-1EBE52189D4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CF7594-E149-43F2-B190-3A824DE5FE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1B4B8-0672-4226-91FB-F591AF0A99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DEF4E-0073-4B2E-8074-0BE7CA7154D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81D8A9-6F09-44C7-A02B-6F6DBA10743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C27C8D-99E4-4EC6-BB8D-593E57334A6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AA6BC-12C9-4407-8044-B981F65E9699}"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p>
        </p:txBody>
      </p:sp>
      <p:sp>
        <p:nvSpPr>
          <p:cNvPr id="9" name="Slide Number Placeholder 8"/>
          <p:cNvSpPr>
            <a:spLocks noGrp="1"/>
          </p:cNvSpPr>
          <p:nvPr>
            <p:ph type="sldNum" sz="quarter" idx="11"/>
          </p:nvPr>
        </p:nvSpPr>
        <p:spPr/>
        <p:txBody>
          <a:bodyPr/>
          <a:lstStyle/>
          <a:p>
            <a:fld id="{CC4CC935-7D5A-4E74-925B-E1E71CE18DC3}"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4C26159E-B960-4677-898D-812D490C7CB7}" type="slidenum">
              <a:rPr lang="en-US" smtClean="0"/>
              <a:pPr/>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mailto:info@accounseling.org"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accounseling.org/" TargetMode="External"/><Relationship Id="rId5" Type="http://schemas.openxmlformats.org/officeDocument/2006/relationships/image" Target="../media/image2.jp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hyperlink" Target="https://www.accounseling.org/mentor/" TargetMode="External"/><Relationship Id="rId4" Type="http://schemas.openxmlformats.org/officeDocument/2006/relationships/hyperlink" Target="https://www.accounseling.org/discussion-aid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38000"/>
            <a:lum/>
          </a:blip>
          <a:srcRect/>
          <a:stretch>
            <a:fillRect l="-6000" r="-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1828800"/>
            <a:ext cx="7534940" cy="3200400"/>
          </a:xfrm>
        </p:spPr>
        <p:txBody>
          <a:bodyPr anchor="ctr">
            <a:normAutofit/>
          </a:bodyPr>
          <a:lstStyle/>
          <a:p>
            <a:pPr algn="ctr">
              <a:defRPr/>
            </a:pPr>
            <a:r>
              <a:rPr lang="en-US" sz="6700" b="1" dirty="0">
                <a:solidFill>
                  <a:schemeClr val="bg1">
                    <a:lumMod val="10000"/>
                  </a:schemeClr>
                </a:solidFill>
                <a:effectLst>
                  <a:outerShdw blurRad="38100" dist="38100" dir="2700000" algn="tl">
                    <a:srgbClr val="000000">
                      <a:alpha val="43137"/>
                    </a:srgbClr>
                  </a:outerShdw>
                </a:effectLst>
                <a:cs typeface="Arial" pitchFamily="34" charset="0"/>
              </a:rPr>
              <a:t>Closing the Gap</a:t>
            </a:r>
          </a:p>
        </p:txBody>
      </p:sp>
      <p:sp>
        <p:nvSpPr>
          <p:cNvPr id="4099" name="Rectangle 3"/>
          <p:cNvSpPr>
            <a:spLocks noGrp="1" noChangeArrowheads="1"/>
          </p:cNvSpPr>
          <p:nvPr>
            <p:ph type="body" idx="1"/>
          </p:nvPr>
        </p:nvSpPr>
        <p:spPr>
          <a:xfrm>
            <a:off x="0" y="4953000"/>
            <a:ext cx="9144000" cy="1139825"/>
          </a:xfrm>
          <a:ln w="9525"/>
        </p:spPr>
        <p:txBody>
          <a:bodyPr>
            <a:normAutofit/>
          </a:bodyPr>
          <a:lstStyle/>
          <a:p>
            <a:pPr algn="ctr"/>
            <a:r>
              <a:rPr lang="en-US" sz="2800" dirty="0">
                <a:solidFill>
                  <a:schemeClr val="tx1"/>
                </a:solidFill>
              </a:rPr>
              <a:t>Apostolic Christian Counseling and Family Services</a:t>
            </a:r>
          </a:p>
          <a:p>
            <a:pPr algn="ctr"/>
            <a:r>
              <a:rPr lang="en-US" sz="2000" dirty="0">
                <a:solidFill>
                  <a:schemeClr val="tx1"/>
                </a:solidFill>
              </a:rPr>
              <a:t>877-370-9988     </a:t>
            </a:r>
            <a:r>
              <a:rPr lang="en-US" sz="2000" cap="none" dirty="0">
                <a:solidFill>
                  <a:schemeClr val="tx1"/>
                </a:solidFill>
                <a:hlinkClick r:id="rId6"/>
              </a:rPr>
              <a:t>www.accounseling.org</a:t>
            </a:r>
            <a:r>
              <a:rPr lang="en-US" sz="2000" cap="none" dirty="0">
                <a:solidFill>
                  <a:schemeClr val="tx1"/>
                </a:solidFill>
              </a:rPr>
              <a:t>      </a:t>
            </a:r>
            <a:r>
              <a:rPr lang="en-US" dirty="0">
                <a:solidFill>
                  <a:schemeClr val="tx1"/>
                </a:solidFill>
                <a:hlinkClick r:id="rId7"/>
              </a:rPr>
              <a:t>info@accounseling.org</a:t>
            </a:r>
            <a:endParaRPr lang="en-US" dirty="0">
              <a:solidFill>
                <a:schemeClr val="tx1"/>
              </a:solidFill>
            </a:endParaRPr>
          </a:p>
        </p:txBody>
      </p:sp>
      <p:pic>
        <p:nvPicPr>
          <p:cNvPr id="4" name="Picture 3" descr="ACCFS Logo PMS.ai"/>
          <p:cNvPicPr>
            <a:picLocks noChangeAspect="1"/>
          </p:cNvPicPr>
          <p:nvPr/>
        </p:nvPicPr>
        <p:blipFill>
          <a:blip r:embed="rId8" cstate="print"/>
          <a:stretch>
            <a:fillRect/>
          </a:stretch>
        </p:blipFill>
        <p:spPr>
          <a:xfrm>
            <a:off x="3733800" y="5638800"/>
            <a:ext cx="1371600" cy="13716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6744153"/>
      </p:ext>
    </p:extLst>
  </p:cSld>
  <p:clrMapOvr>
    <a:masterClrMapping/>
  </p:clrMapOvr>
  <mc:AlternateContent xmlns:mc="http://schemas.openxmlformats.org/markup-compatibility/2006" xmlns:p14="http://schemas.microsoft.com/office/powerpoint/2010/main">
    <mc:Choice Requires="p14">
      <p:transition spd="slow" p14:dur="2000" advTm="65947"/>
    </mc:Choice>
    <mc:Fallback xmlns="">
      <p:transition spd="slow" advTm="6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6200"/>
            <a:ext cx="8458200" cy="6924973"/>
          </a:xfrm>
          <a:prstGeom prst="rect">
            <a:avLst/>
          </a:prstGeom>
        </p:spPr>
        <p:txBody>
          <a:bodyPr wrap="square">
            <a:spAutoFit/>
          </a:bodyPr>
          <a:lstStyle/>
          <a:p>
            <a:pPr algn="ctr"/>
            <a:r>
              <a:rPr lang="en-US" sz="2400" b="1" dirty="0">
                <a:latin typeface="+mn-lt"/>
              </a:rPr>
              <a:t>Child and Youth Protection Policy </a:t>
            </a:r>
          </a:p>
          <a:p>
            <a:r>
              <a:rPr lang="en-US" sz="2000" b="1" dirty="0">
                <a:solidFill>
                  <a:srgbClr val="000000"/>
                </a:solidFill>
                <a:latin typeface="+mn-lt"/>
              </a:rPr>
              <a:t>Definitions of Abuse:</a:t>
            </a:r>
            <a:r>
              <a:rPr lang="en-US" sz="2000" dirty="0">
                <a:solidFill>
                  <a:srgbClr val="000000"/>
                </a:solidFill>
                <a:latin typeface="+mn-lt"/>
              </a:rPr>
              <a:t> </a:t>
            </a:r>
            <a:r>
              <a:rPr lang="en-US" sz="2000" b="1" dirty="0">
                <a:latin typeface="+mn-lt"/>
              </a:rPr>
              <a:t> </a:t>
            </a:r>
          </a:p>
          <a:p>
            <a:r>
              <a:rPr lang="en-US" sz="2000" dirty="0">
                <a:solidFill>
                  <a:srgbClr val="000000"/>
                </a:solidFill>
                <a:latin typeface="+mn-lt"/>
              </a:rPr>
              <a:t>Physical abuse includes intentional or deliberate behavior that causes bodily harm.   </a:t>
            </a:r>
            <a:endParaRPr lang="en-US" sz="1000" dirty="0">
              <a:solidFill>
                <a:srgbClr val="000000"/>
              </a:solidFill>
              <a:latin typeface="+mn-lt"/>
            </a:endParaRPr>
          </a:p>
          <a:p>
            <a:r>
              <a:rPr lang="en-US" sz="1000" dirty="0">
                <a:solidFill>
                  <a:srgbClr val="000000"/>
                </a:solidFill>
                <a:latin typeface="+mn-lt"/>
              </a:rPr>
              <a:t> </a:t>
            </a:r>
          </a:p>
          <a:p>
            <a:r>
              <a:rPr lang="en-US" sz="2000" dirty="0">
                <a:solidFill>
                  <a:srgbClr val="000000"/>
                </a:solidFill>
                <a:latin typeface="+mn-lt"/>
              </a:rPr>
              <a:t>Sexual abuse includes any sexual activity where consent is not or cannot be given.  This includes sexual contact that is accomplished by force or threat of force, regardless of the age of the participants, and all sexual contact between an adult and a child, regardless of whether there is deception or the child understands the sexual nature of the activity.  Sexually abusive acts include, but are not limited to: exposure, voyeurism/inappropriate looking, and showing sexually explicit material to a child.  </a:t>
            </a:r>
            <a:endParaRPr lang="en-US" sz="1000" dirty="0">
              <a:solidFill>
                <a:srgbClr val="000000"/>
              </a:solidFill>
              <a:latin typeface="+mn-lt"/>
            </a:endParaRPr>
          </a:p>
          <a:p>
            <a:r>
              <a:rPr lang="en-US" sz="1000" dirty="0">
                <a:solidFill>
                  <a:srgbClr val="000000"/>
                </a:solidFill>
                <a:latin typeface="+mn-lt"/>
              </a:rPr>
              <a:t> </a:t>
            </a:r>
          </a:p>
          <a:p>
            <a:r>
              <a:rPr lang="en-US" sz="2000" dirty="0">
                <a:solidFill>
                  <a:srgbClr val="000000"/>
                </a:solidFill>
                <a:latin typeface="+mn-lt"/>
              </a:rPr>
              <a:t>Child emotional abuse is defined as verbal or non-verbal conduct including mental exploitation, degrading communication, or humiliating or threatening conduct that may or may not include bullying or as defined by state law. </a:t>
            </a:r>
            <a:endParaRPr lang="en-US" sz="1000" dirty="0">
              <a:solidFill>
                <a:srgbClr val="000000"/>
              </a:solidFill>
              <a:latin typeface="+mn-lt"/>
            </a:endParaRPr>
          </a:p>
          <a:p>
            <a:r>
              <a:rPr lang="en-US" sz="1000" dirty="0">
                <a:solidFill>
                  <a:srgbClr val="000000"/>
                </a:solidFill>
                <a:latin typeface="+mn-lt"/>
              </a:rPr>
              <a:t> </a:t>
            </a:r>
          </a:p>
          <a:p>
            <a:r>
              <a:rPr lang="en-US" sz="2000" dirty="0">
                <a:solidFill>
                  <a:srgbClr val="000000"/>
                </a:solidFill>
                <a:latin typeface="+mn-lt"/>
              </a:rPr>
              <a:t>Physical abuse, sexual abuse, inappropriate sexual contact as defined above includes: </a:t>
            </a:r>
          </a:p>
          <a:p>
            <a:pPr>
              <a:buFont typeface="+mj-lt"/>
              <a:buAutoNum type="arabicPeriod"/>
            </a:pPr>
            <a:r>
              <a:rPr lang="en-US" sz="2000" dirty="0">
                <a:solidFill>
                  <a:srgbClr val="000000"/>
                </a:solidFill>
                <a:latin typeface="+mn-lt"/>
              </a:rPr>
              <a:t>Conduct between an adult and a minor; and </a:t>
            </a:r>
            <a:endParaRPr lang="en-US" dirty="0">
              <a:solidFill>
                <a:srgbClr val="000000"/>
              </a:solidFill>
              <a:latin typeface="+mn-lt"/>
            </a:endParaRPr>
          </a:p>
          <a:p>
            <a:pPr>
              <a:buFont typeface="+mj-lt"/>
              <a:buAutoNum type="arabicPeriod" startAt="2"/>
            </a:pPr>
            <a:r>
              <a:rPr lang="en-US" sz="2000" dirty="0">
                <a:solidFill>
                  <a:srgbClr val="000000"/>
                </a:solidFill>
                <a:latin typeface="+mn-lt"/>
              </a:rPr>
              <a:t>Conduct between a minor and a minor. </a:t>
            </a:r>
            <a:endParaRPr lang="en-US" b="0" i="0" dirty="0">
              <a:solidFill>
                <a:srgbClr val="000000"/>
              </a:solidFill>
              <a:effectLst/>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6103925"/>
      </p:ext>
    </p:extLst>
  </p:cSld>
  <p:clrMapOvr>
    <a:masterClrMapping/>
  </p:clrMapOvr>
  <mc:AlternateContent xmlns:mc="http://schemas.openxmlformats.org/markup-compatibility/2006" xmlns:p14="http://schemas.microsoft.com/office/powerpoint/2010/main">
    <mc:Choice Requires="p14">
      <p:transition spd="slow" p14:dur="2000" advTm="49564"/>
    </mc:Choice>
    <mc:Fallback xmlns="">
      <p:transition spd="slow" advTm="4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762000"/>
            <a:ext cx="8382000" cy="1938992"/>
          </a:xfrm>
          <a:prstGeom prst="rect">
            <a:avLst/>
          </a:prstGeom>
        </p:spPr>
        <p:txBody>
          <a:bodyPr wrap="square">
            <a:spAutoFit/>
          </a:bodyPr>
          <a:lstStyle/>
          <a:p>
            <a:r>
              <a:rPr lang="en-US" sz="2000" b="1" dirty="0">
                <a:solidFill>
                  <a:srgbClr val="000000"/>
                </a:solidFill>
                <a:latin typeface="+mn-lt"/>
              </a:rPr>
              <a:t>Response to Sexual (or Physical) Abuse Allegations:</a:t>
            </a:r>
            <a:r>
              <a:rPr lang="en-US" sz="2000" dirty="0">
                <a:solidFill>
                  <a:srgbClr val="000000"/>
                </a:solidFill>
                <a:latin typeface="+mn-lt"/>
              </a:rPr>
              <a:t> </a:t>
            </a:r>
          </a:p>
          <a:p>
            <a:r>
              <a:rPr lang="en-US" sz="2000" dirty="0">
                <a:solidFill>
                  <a:srgbClr val="000000"/>
                </a:solidFill>
                <a:latin typeface="+mn-lt"/>
              </a:rPr>
              <a:t>The Apostolic Christian Church will respond promptly to investigate any accusation of sexual abuse within the church.  All accusations of abuse will be taken seriously.  It is important to be appropriately respectful to the needs and feelings of both those who allege sexual abuse and those who have been accused of sexual abuse. </a:t>
            </a:r>
            <a:endParaRPr lang="en-US" sz="2000" b="0" i="0" dirty="0">
              <a:solidFill>
                <a:srgbClr val="000000"/>
              </a:solidFill>
              <a:effectLst/>
              <a:latin typeface="+mn-lt"/>
            </a:endParaRPr>
          </a:p>
        </p:txBody>
      </p:sp>
      <p:sp>
        <p:nvSpPr>
          <p:cNvPr id="3" name="Rectangle 2"/>
          <p:cNvSpPr/>
          <p:nvPr/>
        </p:nvSpPr>
        <p:spPr>
          <a:xfrm>
            <a:off x="0" y="152400"/>
            <a:ext cx="8458200" cy="461665"/>
          </a:xfrm>
          <a:prstGeom prst="rect">
            <a:avLst/>
          </a:prstGeom>
        </p:spPr>
        <p:txBody>
          <a:bodyPr wrap="square">
            <a:spAutoFit/>
          </a:bodyPr>
          <a:lstStyle/>
          <a:p>
            <a:pPr algn="ctr"/>
            <a:r>
              <a:rPr lang="en-US" sz="2400" b="1" dirty="0"/>
              <a:t>Child and Youth Protection Policy</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546650"/>
      </p:ext>
    </p:extLst>
  </p:cSld>
  <p:clrMapOvr>
    <a:masterClrMapping/>
  </p:clrMapOvr>
  <mc:AlternateContent xmlns:mc="http://schemas.openxmlformats.org/markup-compatibility/2006" xmlns:p14="http://schemas.microsoft.com/office/powerpoint/2010/main">
    <mc:Choice Requires="p14">
      <p:transition spd="slow" p14:dur="2000" advTm="26950"/>
    </mc:Choice>
    <mc:Fallback xmlns="">
      <p:transition spd="slow" advTm="2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810"/>
            <a:ext cx="8458200" cy="1143000"/>
          </a:xfrm>
          <a:solidFill>
            <a:schemeClr val="accent2"/>
          </a:solidFill>
        </p:spPr>
        <p:txBody>
          <a:bodyPr/>
          <a:lstStyle/>
          <a:p>
            <a:pPr algn="ctr"/>
            <a:r>
              <a:rPr lang="en-US" b="1" dirty="0">
                <a:solidFill>
                  <a:schemeClr val="bg2">
                    <a:lumMod val="20000"/>
                    <a:lumOff val="80000"/>
                  </a:schemeClr>
                </a:solidFill>
              </a:rPr>
              <a:t>Adult Encouragers</a:t>
            </a:r>
          </a:p>
        </p:txBody>
      </p:sp>
      <p:sp>
        <p:nvSpPr>
          <p:cNvPr id="5" name="Text Placeholder 4"/>
          <p:cNvSpPr>
            <a:spLocks noGrp="1"/>
          </p:cNvSpPr>
          <p:nvPr>
            <p:ph idx="1"/>
          </p:nvPr>
        </p:nvSpPr>
        <p:spPr>
          <a:xfrm>
            <a:off x="457200" y="1219200"/>
            <a:ext cx="7620000" cy="5181600"/>
          </a:xfrm>
        </p:spPr>
        <p:txBody>
          <a:bodyPr>
            <a:normAutofit/>
          </a:bodyPr>
          <a:lstStyle/>
          <a:p>
            <a:r>
              <a:rPr lang="en-US" sz="2800" dirty="0"/>
              <a:t>Encourage your teen…</a:t>
            </a:r>
          </a:p>
        </p:txBody>
      </p:sp>
      <p:sp>
        <p:nvSpPr>
          <p:cNvPr id="6" name="Content Placeholder 5"/>
          <p:cNvSpPr>
            <a:spLocks noGrp="1"/>
          </p:cNvSpPr>
          <p:nvPr>
            <p:ph sz="half" idx="4294967295"/>
          </p:nvPr>
        </p:nvSpPr>
        <p:spPr>
          <a:xfrm>
            <a:off x="2057400" y="1828800"/>
            <a:ext cx="3657600" cy="2057400"/>
          </a:xfrm>
        </p:spPr>
        <p:txBody>
          <a:bodyPr/>
          <a:lstStyle/>
          <a:p>
            <a:r>
              <a:rPr lang="en-US" sz="3200" dirty="0"/>
              <a:t>Godward</a:t>
            </a:r>
          </a:p>
          <a:p>
            <a:r>
              <a:rPr lang="en-US" sz="3200" dirty="0" err="1"/>
              <a:t>Parentward</a:t>
            </a:r>
            <a:endParaRPr lang="en-US" sz="3200" dirty="0"/>
          </a:p>
          <a:p>
            <a:r>
              <a:rPr lang="en-US" sz="3200" dirty="0"/>
              <a:t>Churchward</a:t>
            </a:r>
          </a:p>
          <a:p>
            <a:endParaRPr lang="en-US" dirty="0"/>
          </a:p>
        </p:txBody>
      </p:sp>
      <p:sp>
        <p:nvSpPr>
          <p:cNvPr id="11" name="Text Placeholder 4"/>
          <p:cNvSpPr txBox="1">
            <a:spLocks/>
          </p:cNvSpPr>
          <p:nvPr/>
        </p:nvSpPr>
        <p:spPr>
          <a:xfrm>
            <a:off x="533400" y="4038600"/>
            <a:ext cx="7696200" cy="2514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fontAlgn="auto">
              <a:spcAft>
                <a:spcPts val="0"/>
              </a:spcAft>
            </a:pPr>
            <a:r>
              <a:rPr lang="en-US" sz="2800" dirty="0"/>
              <a:t>Don’t be discouraged by…</a:t>
            </a:r>
          </a:p>
          <a:p>
            <a:pPr lvl="1" fontAlgn="auto">
              <a:spcAft>
                <a:spcPts val="0"/>
              </a:spcAft>
            </a:pPr>
            <a:r>
              <a:rPr lang="en-US" sz="2400" dirty="0"/>
              <a:t>Silence</a:t>
            </a:r>
          </a:p>
          <a:p>
            <a:pPr lvl="1" fontAlgn="auto">
              <a:spcAft>
                <a:spcPts val="0"/>
              </a:spcAft>
            </a:pPr>
            <a:r>
              <a:rPr lang="en-US" sz="2400" dirty="0"/>
              <a:t>Disinterested faces</a:t>
            </a:r>
          </a:p>
          <a:p>
            <a:pPr lvl="1" fontAlgn="auto">
              <a:spcAft>
                <a:spcPts val="0"/>
              </a:spcAft>
            </a:pPr>
            <a:r>
              <a:rPr lang="en-US" sz="2400" dirty="0"/>
              <a:t>One way conversations</a:t>
            </a:r>
          </a:p>
          <a:p>
            <a:pPr lvl="1" fontAlgn="auto">
              <a:spcAft>
                <a:spcPts val="0"/>
              </a:spcAft>
            </a:pPr>
            <a:r>
              <a:rPr lang="en-US" sz="2400" dirty="0"/>
              <a:t>Limited feedback</a:t>
            </a:r>
          </a:p>
          <a:p>
            <a:pPr lvl="1" fontAlgn="auto">
              <a:spcAft>
                <a:spcPts val="0"/>
              </a:spcAft>
            </a:pPr>
            <a:endParaRPr lang="en-US" sz="2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8660010"/>
      </p:ext>
    </p:extLst>
  </p:cSld>
  <p:clrMapOvr>
    <a:masterClrMapping/>
  </p:clrMapOvr>
  <mc:AlternateContent xmlns:mc="http://schemas.openxmlformats.org/markup-compatibility/2006" xmlns:p14="http://schemas.microsoft.com/office/powerpoint/2010/main">
    <mc:Choice Requires="p14">
      <p:transition spd="slow" p14:dur="2000" advTm="209554"/>
    </mc:Choice>
    <mc:Fallback xmlns="">
      <p:transition spd="slow" advTm="20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295400"/>
            <a:ext cx="8077200" cy="5334000"/>
          </a:xfrm>
        </p:spPr>
        <p:txBody>
          <a:bodyPr/>
          <a:lstStyle/>
          <a:p>
            <a:r>
              <a:rPr lang="en-US" b="1" dirty="0"/>
              <a:t>Reach out to your teen.</a:t>
            </a:r>
          </a:p>
          <a:p>
            <a:pPr lvl="1"/>
            <a:r>
              <a:rPr lang="en-US" dirty="0"/>
              <a:t>Introduce yourself</a:t>
            </a:r>
          </a:p>
          <a:p>
            <a:pPr lvl="1"/>
            <a:r>
              <a:rPr lang="en-US" dirty="0"/>
              <a:t>Express the honor you felt for being asked.</a:t>
            </a:r>
          </a:p>
          <a:p>
            <a:pPr lvl="1"/>
            <a:endParaRPr lang="en-US" dirty="0"/>
          </a:p>
          <a:p>
            <a:r>
              <a:rPr lang="en-US" b="1" dirty="0"/>
              <a:t>Agree on communication mode.</a:t>
            </a:r>
          </a:p>
          <a:p>
            <a:pPr lvl="1"/>
            <a:r>
              <a:rPr lang="en-US" dirty="0"/>
              <a:t>Exchange phone numbers</a:t>
            </a:r>
          </a:p>
          <a:p>
            <a:pPr lvl="1"/>
            <a:r>
              <a:rPr lang="en-US" dirty="0"/>
              <a:t>Text, </a:t>
            </a:r>
            <a:r>
              <a:rPr lang="en-US" dirty="0" err="1"/>
              <a:t>WhatApp</a:t>
            </a:r>
            <a:r>
              <a:rPr lang="en-US" dirty="0"/>
              <a:t>, </a:t>
            </a:r>
            <a:r>
              <a:rPr lang="en-US" dirty="0" err="1"/>
              <a:t>SnapChat</a:t>
            </a:r>
            <a:r>
              <a:rPr lang="en-US" dirty="0"/>
              <a:t> </a:t>
            </a:r>
            <a:r>
              <a:rPr lang="en-US" dirty="0">
                <a:sym typeface="Wingdings" panose="05000000000000000000" pitchFamily="2" charset="2"/>
              </a:rPr>
              <a:t></a:t>
            </a:r>
          </a:p>
          <a:p>
            <a:pPr lvl="1"/>
            <a:endParaRPr lang="en-US" dirty="0">
              <a:sym typeface="Wingdings" panose="05000000000000000000" pitchFamily="2" charset="2"/>
            </a:endParaRPr>
          </a:p>
          <a:p>
            <a:r>
              <a:rPr lang="en-US" b="1" dirty="0">
                <a:sym typeface="Wingdings" panose="05000000000000000000" pitchFamily="2" charset="2"/>
              </a:rPr>
              <a:t>Set a place and time for meeting.</a:t>
            </a:r>
          </a:p>
          <a:p>
            <a:endParaRPr lang="en-US" b="1" dirty="0">
              <a:sym typeface="Wingdings" panose="05000000000000000000" pitchFamily="2" charset="2"/>
            </a:endParaRPr>
          </a:p>
          <a:p>
            <a:r>
              <a:rPr lang="en-US" b="1" dirty="0">
                <a:sym typeface="Wingdings" panose="05000000000000000000" pitchFamily="2" charset="2"/>
              </a:rPr>
              <a:t>Ask their birthday and put it on your calendar.</a:t>
            </a:r>
          </a:p>
          <a:p>
            <a:endParaRPr lang="en-US" b="1" dirty="0">
              <a:sym typeface="Wingdings" panose="05000000000000000000" pitchFamily="2" charset="2"/>
            </a:endParaRPr>
          </a:p>
          <a:p>
            <a:r>
              <a:rPr lang="en-US" b="1" dirty="0">
                <a:sym typeface="Wingdings" panose="05000000000000000000" pitchFamily="2" charset="2"/>
              </a:rPr>
              <a:t>Prepare a few conversation starting questions.</a:t>
            </a:r>
          </a:p>
        </p:txBody>
      </p:sp>
      <p:sp>
        <p:nvSpPr>
          <p:cNvPr id="4" name="Title 1"/>
          <p:cNvSpPr txBox="1">
            <a:spLocks noGrp="1"/>
          </p:cNvSpPr>
          <p:nvPr>
            <p:ph type="title"/>
          </p:nvPr>
        </p:nvSpPr>
        <p:spPr>
          <a:xfrm>
            <a:off x="0" y="0"/>
            <a:ext cx="8458200" cy="1143000"/>
          </a:xfrm>
          <a:prstGeom prst="rect">
            <a:avLst/>
          </a:prstGeom>
          <a:solidFill>
            <a:schemeClr val="accent2"/>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b="1" dirty="0">
                <a:solidFill>
                  <a:schemeClr val="bg1"/>
                </a:solidFill>
              </a:rPr>
              <a:t>Next Steps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1953864"/>
      </p:ext>
    </p:extLst>
  </p:cSld>
  <p:clrMapOvr>
    <a:masterClrMapping/>
  </p:clrMapOvr>
  <mc:AlternateContent xmlns:mc="http://schemas.openxmlformats.org/markup-compatibility/2006" xmlns:p14="http://schemas.microsoft.com/office/powerpoint/2010/main">
    <mc:Choice Requires="p14">
      <p:transition spd="slow" p14:dur="2000" advTm="104905"/>
    </mc:Choice>
    <mc:Fallback xmlns="">
      <p:transition spd="slow" advTm="104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6553200" cy="1143000"/>
          </a:xfrm>
        </p:spPr>
        <p:txBody>
          <a:bodyPr/>
          <a:lstStyle/>
          <a:p>
            <a:r>
              <a:rPr lang="en-US" dirty="0"/>
              <a:t>Resources</a:t>
            </a:r>
          </a:p>
        </p:txBody>
      </p:sp>
      <p:sp>
        <p:nvSpPr>
          <p:cNvPr id="3" name="Content Placeholder 2"/>
          <p:cNvSpPr>
            <a:spLocks noGrp="1"/>
          </p:cNvSpPr>
          <p:nvPr>
            <p:ph idx="1"/>
          </p:nvPr>
        </p:nvSpPr>
        <p:spPr>
          <a:xfrm>
            <a:off x="457200" y="1143000"/>
            <a:ext cx="7620000" cy="5562600"/>
          </a:xfrm>
        </p:spPr>
        <p:txBody>
          <a:bodyPr>
            <a:normAutofit fontScale="92500" lnSpcReduction="10000"/>
          </a:bodyPr>
          <a:lstStyle/>
          <a:p>
            <a:r>
              <a:rPr lang="en-US" dirty="0"/>
              <a:t>ACCFS Discussion Aids:</a:t>
            </a:r>
          </a:p>
          <a:p>
            <a:pPr marL="114300" indent="0">
              <a:buNone/>
            </a:pPr>
            <a:r>
              <a:rPr lang="en-US" dirty="0">
                <a:hlinkClick r:id="rId4"/>
              </a:rPr>
              <a:t>https://www.accounseling.org/discussion-aids/</a:t>
            </a:r>
            <a:endParaRPr lang="en-US" dirty="0"/>
          </a:p>
          <a:p>
            <a:endParaRPr lang="en-US" dirty="0"/>
          </a:p>
          <a:p>
            <a:r>
              <a:rPr lang="en-US" dirty="0"/>
              <a:t>ACCFS Mentor resources:</a:t>
            </a:r>
          </a:p>
          <a:p>
            <a:pPr marL="114300" indent="0">
              <a:buNone/>
            </a:pPr>
            <a:r>
              <a:rPr lang="en-US" dirty="0">
                <a:hlinkClick r:id="rId5"/>
              </a:rPr>
              <a:t>https://www.accounseling.org/mentor/</a:t>
            </a:r>
            <a:endParaRPr lang="en-US" dirty="0"/>
          </a:p>
          <a:p>
            <a:pPr marL="114300" indent="0">
              <a:buNone/>
            </a:pPr>
            <a:endParaRPr lang="en-US" dirty="0"/>
          </a:p>
          <a:p>
            <a:r>
              <a:rPr lang="en-US" dirty="0"/>
              <a:t>Professional consultation required?</a:t>
            </a:r>
          </a:p>
          <a:p>
            <a:pPr marL="114300" indent="0">
              <a:buNone/>
            </a:pPr>
            <a:r>
              <a:rPr lang="en-US" dirty="0"/>
              <a:t>Call ACCFS: 309.263.5536</a:t>
            </a:r>
          </a:p>
          <a:p>
            <a:pPr lvl="1"/>
            <a:r>
              <a:rPr lang="en-US" dirty="0"/>
              <a:t>Physical, emotional, or sexual abuse</a:t>
            </a:r>
          </a:p>
          <a:p>
            <a:pPr lvl="1"/>
            <a:r>
              <a:rPr lang="en-US" dirty="0"/>
              <a:t>Suicidal thoughts or plans</a:t>
            </a:r>
          </a:p>
          <a:p>
            <a:pPr lvl="1"/>
            <a:r>
              <a:rPr lang="en-US" dirty="0"/>
              <a:t>Physical harm to self</a:t>
            </a:r>
          </a:p>
          <a:p>
            <a:pPr lvl="1"/>
            <a:r>
              <a:rPr lang="en-US" dirty="0"/>
              <a:t>Threats of harm to others</a:t>
            </a:r>
          </a:p>
          <a:p>
            <a:pPr lvl="1"/>
            <a:endParaRPr lang="en-US" dirty="0"/>
          </a:p>
          <a:p>
            <a:r>
              <a:rPr lang="en-US" dirty="0"/>
              <a:t>Questions?:</a:t>
            </a:r>
          </a:p>
          <a:p>
            <a:pPr marL="411480" lvl="1" indent="0">
              <a:buNone/>
            </a:pPr>
            <a:r>
              <a:rPr lang="en-US" dirty="0"/>
              <a:t>Lisa </a:t>
            </a:r>
            <a:r>
              <a:rPr lang="en-US" dirty="0" err="1"/>
              <a:t>Monagle</a:t>
            </a:r>
            <a:r>
              <a:rPr lang="en-US" dirty="0"/>
              <a:t>, Andy </a:t>
            </a:r>
            <a:r>
              <a:rPr lang="en-US" dirty="0" err="1"/>
              <a:t>Feucht</a:t>
            </a:r>
            <a:r>
              <a:rPr lang="en-US" dirty="0"/>
              <a:t>, Will Nussbaum, </a:t>
            </a:r>
          </a:p>
          <a:p>
            <a:pPr marL="411480" lvl="1" indent="0">
              <a:buNone/>
            </a:pPr>
            <a:r>
              <a:rPr lang="en-US" dirty="0"/>
              <a:t>Ben </a:t>
            </a:r>
            <a:r>
              <a:rPr lang="en-US" dirty="0" err="1"/>
              <a:t>Luginbuhl</a:t>
            </a:r>
            <a:r>
              <a:rPr lang="en-US" dirty="0"/>
              <a:t>, Matt Kaufmann</a:t>
            </a:r>
          </a:p>
          <a:p>
            <a:pPr marL="114300" indent="0">
              <a:buNone/>
            </a:pPr>
            <a:endParaRPr lang="en-US" dirty="0"/>
          </a:p>
          <a:p>
            <a:pPr marL="11430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7451547"/>
      </p:ext>
    </p:extLst>
  </p:cSld>
  <p:clrMapOvr>
    <a:masterClrMapping/>
  </p:clrMapOvr>
  <mc:AlternateContent xmlns:mc="http://schemas.openxmlformats.org/markup-compatibility/2006" xmlns:p14="http://schemas.microsoft.com/office/powerpoint/2010/main">
    <mc:Choice Requires="p14">
      <p:transition spd="slow" p14:dur="2000" advTm="104010"/>
    </mc:Choice>
    <mc:Fallback xmlns="">
      <p:transition spd="slow" advTm="104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Objectives</a:t>
            </a:r>
          </a:p>
        </p:txBody>
      </p:sp>
      <p:sp>
        <p:nvSpPr>
          <p:cNvPr id="5" name="Content Placeholder 4"/>
          <p:cNvSpPr>
            <a:spLocks noGrp="1"/>
          </p:cNvSpPr>
          <p:nvPr>
            <p:ph idx="1"/>
          </p:nvPr>
        </p:nvSpPr>
        <p:spPr/>
        <p:txBody>
          <a:bodyPr>
            <a:normAutofit/>
          </a:bodyPr>
          <a:lstStyle/>
          <a:p>
            <a:r>
              <a:rPr lang="en-US" sz="3200" dirty="0"/>
              <a:t>1. Teen/adult relationship training</a:t>
            </a:r>
          </a:p>
          <a:p>
            <a:r>
              <a:rPr lang="en-US" sz="3200" dirty="0"/>
              <a:t>2. Precautions and guidelines</a:t>
            </a:r>
          </a:p>
          <a:p>
            <a:r>
              <a:rPr lang="en-US" sz="3200" dirty="0"/>
              <a:t>3. Next steps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92108300"/>
      </p:ext>
    </p:extLst>
  </p:cSld>
  <p:clrMapOvr>
    <a:masterClrMapping/>
  </p:clrMapOvr>
  <mc:AlternateContent xmlns:mc="http://schemas.openxmlformats.org/markup-compatibility/2006" xmlns:p14="http://schemas.microsoft.com/office/powerpoint/2010/main">
    <mc:Choice Requires="p14">
      <p:transition spd="slow" p14:dur="2000" advTm="11131"/>
    </mc:Choice>
    <mc:Fallback xmlns="">
      <p:transition spd="slow" advTm="1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1952784"/>
            <a:ext cx="9143999" cy="3532596"/>
          </a:xfrm>
        </p:spPr>
        <p:txBody>
          <a:bodyPr vert="horz" lIns="0" tIns="45720" rIns="0" bIns="45720" rtlCol="0" anchor="t">
            <a:noAutofit/>
          </a:bodyPr>
          <a:lstStyle/>
          <a:p>
            <a:pPr marL="571500" indent="-457200">
              <a:buAutoNum type="arabicPeriod"/>
            </a:pPr>
            <a:r>
              <a:rPr lang="en-US" sz="2600" dirty="0"/>
              <a:t>Turn toward.</a:t>
            </a:r>
          </a:p>
          <a:p>
            <a:pPr marL="824865" lvl="5"/>
            <a:r>
              <a:rPr lang="en-US" sz="2300" dirty="0"/>
              <a:t>Basic Need: To be connected.</a:t>
            </a:r>
            <a:endParaRPr lang="en-US" sz="2300" dirty="0">
              <a:cs typeface="Arial"/>
            </a:endParaRPr>
          </a:p>
          <a:p>
            <a:pPr marL="287655" lvl="1"/>
            <a:endParaRPr lang="en-US" sz="2600" dirty="0">
              <a:cs typeface="Arial"/>
            </a:endParaRPr>
          </a:p>
          <a:p>
            <a:pPr marL="571500" indent="-457200">
              <a:buAutoNum type="arabicPeriod"/>
            </a:pPr>
            <a:r>
              <a:rPr lang="en-US" sz="2600" dirty="0"/>
              <a:t>Learn who they are.</a:t>
            </a:r>
          </a:p>
          <a:p>
            <a:pPr marL="824865" lvl="5"/>
            <a:r>
              <a:rPr lang="en-US" sz="2300" dirty="0"/>
              <a:t>Basic Need: To be known.</a:t>
            </a:r>
            <a:endParaRPr lang="en-US" sz="2300" dirty="0">
              <a:cs typeface="Arial"/>
            </a:endParaRPr>
          </a:p>
          <a:p>
            <a:pPr marL="287655" lvl="1"/>
            <a:endParaRPr lang="en-US" sz="2600" dirty="0">
              <a:cs typeface="Arial"/>
            </a:endParaRPr>
          </a:p>
          <a:p>
            <a:pPr marL="571500" indent="-457200">
              <a:buAutoNum type="arabicPeriod"/>
            </a:pPr>
            <a:r>
              <a:rPr lang="en-US" sz="2600" dirty="0"/>
              <a:t>Esteem them highly.</a:t>
            </a:r>
            <a:endParaRPr lang="en-US" sz="2600" dirty="0">
              <a:cs typeface="Arial"/>
            </a:endParaRPr>
          </a:p>
          <a:p>
            <a:pPr marL="824865" lvl="5"/>
            <a:r>
              <a:rPr lang="en-US" sz="2300" dirty="0"/>
              <a:t>Basic Need: To be cared for.</a:t>
            </a:r>
            <a:endParaRPr lang="en-US" sz="2300" dirty="0">
              <a:cs typeface="Arial"/>
            </a:endParaRPr>
          </a:p>
          <a:p>
            <a:pPr marL="411480" lvl="1" indent="0">
              <a:buNone/>
            </a:pPr>
            <a:endParaRPr lang="en-US" sz="2600" dirty="0"/>
          </a:p>
        </p:txBody>
      </p:sp>
      <p:sp>
        <p:nvSpPr>
          <p:cNvPr id="4" name="Title 1"/>
          <p:cNvSpPr txBox="1">
            <a:spLocks/>
          </p:cNvSpPr>
          <p:nvPr/>
        </p:nvSpPr>
        <p:spPr>
          <a:xfrm>
            <a:off x="0" y="-1"/>
            <a:ext cx="8458200" cy="1109771"/>
          </a:xfrm>
          <a:prstGeom prst="rect">
            <a:avLst/>
          </a:prstGeom>
          <a:solidFill>
            <a:schemeClr val="accent2"/>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b="1" dirty="0">
                <a:solidFill>
                  <a:schemeClr val="bg1"/>
                </a:solidFill>
              </a:rPr>
              <a:t>Relationship Training</a:t>
            </a:r>
          </a:p>
        </p:txBody>
      </p:sp>
      <p:sp>
        <p:nvSpPr>
          <p:cNvPr id="5" name="Right Arrow 4"/>
          <p:cNvSpPr/>
          <p:nvPr/>
        </p:nvSpPr>
        <p:spPr>
          <a:xfrm rot="5400000">
            <a:off x="5421686" y="2631457"/>
            <a:ext cx="2669457" cy="512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798384" y="1464135"/>
            <a:ext cx="1932040" cy="584775"/>
          </a:xfrm>
          <a:prstGeom prst="rect">
            <a:avLst/>
          </a:prstGeom>
          <a:noFill/>
        </p:spPr>
        <p:txBody>
          <a:bodyPr wrap="square" rtlCol="0">
            <a:spAutoFit/>
          </a:bodyPr>
          <a:lstStyle/>
          <a:p>
            <a:r>
              <a:rPr lang="en-US" sz="3200" b="1" dirty="0"/>
              <a:t>Connect</a:t>
            </a:r>
          </a:p>
        </p:txBody>
      </p:sp>
      <p:sp>
        <p:nvSpPr>
          <p:cNvPr id="14" name="TextBox 13"/>
          <p:cNvSpPr txBox="1"/>
          <p:nvPr/>
        </p:nvSpPr>
        <p:spPr>
          <a:xfrm>
            <a:off x="6046649" y="2699573"/>
            <a:ext cx="1932040" cy="584775"/>
          </a:xfrm>
          <a:prstGeom prst="rect">
            <a:avLst/>
          </a:prstGeom>
          <a:noFill/>
        </p:spPr>
        <p:txBody>
          <a:bodyPr wrap="square" rtlCol="0">
            <a:spAutoFit/>
          </a:bodyPr>
          <a:lstStyle/>
          <a:p>
            <a:r>
              <a:rPr lang="en-US" sz="3200" b="1" dirty="0"/>
              <a:t>Know</a:t>
            </a:r>
          </a:p>
        </p:txBody>
      </p:sp>
      <p:sp>
        <p:nvSpPr>
          <p:cNvPr id="15" name="TextBox 14"/>
          <p:cNvSpPr txBox="1"/>
          <p:nvPr/>
        </p:nvSpPr>
        <p:spPr>
          <a:xfrm>
            <a:off x="6096000" y="4038600"/>
            <a:ext cx="1336808" cy="584775"/>
          </a:xfrm>
          <a:prstGeom prst="rect">
            <a:avLst/>
          </a:prstGeom>
          <a:noFill/>
        </p:spPr>
        <p:txBody>
          <a:bodyPr wrap="square" rtlCol="0">
            <a:spAutoFit/>
          </a:bodyPr>
          <a:lstStyle/>
          <a:p>
            <a:r>
              <a:rPr lang="en-US" sz="3200" b="1" dirty="0"/>
              <a:t>Care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79644071"/>
      </p:ext>
    </p:extLst>
  </p:cSld>
  <p:clrMapOvr>
    <a:masterClrMapping/>
  </p:clrMapOvr>
  <mc:AlternateContent xmlns:mc="http://schemas.openxmlformats.org/markup-compatibility/2006" xmlns:p14="http://schemas.microsoft.com/office/powerpoint/2010/main">
    <mc:Choice Requires="p14">
      <p:transition spd="slow" p14:dur="2000" advTm="67832"/>
    </mc:Choice>
    <mc:Fallback xmlns="">
      <p:transition spd="slow" advTm="67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00" y="1327334"/>
            <a:ext cx="7620000" cy="2362200"/>
          </a:xfrm>
        </p:spPr>
        <p:txBody>
          <a:bodyPr/>
          <a:lstStyle/>
          <a:p>
            <a:r>
              <a:rPr lang="en-US" dirty="0"/>
              <a:t>Schedule meetings </a:t>
            </a:r>
            <a:r>
              <a:rPr lang="en-US" sz="1800" dirty="0"/>
              <a:t>(1 per month is ideal)</a:t>
            </a:r>
            <a:endParaRPr lang="en-US" dirty="0"/>
          </a:p>
          <a:p>
            <a:pPr lvl="1"/>
            <a:r>
              <a:rPr lang="en-US" b="1" dirty="0"/>
              <a:t>Participate together</a:t>
            </a:r>
            <a:r>
              <a:rPr lang="en-US" dirty="0"/>
              <a:t>: take a walk, hike, fish, run</a:t>
            </a:r>
          </a:p>
          <a:p>
            <a:pPr lvl="1"/>
            <a:r>
              <a:rPr lang="en-US" b="1" dirty="0"/>
              <a:t>Over food</a:t>
            </a:r>
            <a:r>
              <a:rPr lang="en-US" dirty="0"/>
              <a:t>: breakfast, coffee, lunch, ice cream</a:t>
            </a:r>
          </a:p>
          <a:p>
            <a:pPr lvl="1"/>
            <a:r>
              <a:rPr lang="en-US" b="1" dirty="0"/>
              <a:t>Share an activity</a:t>
            </a:r>
            <a:r>
              <a:rPr lang="en-US" dirty="0"/>
              <a:t>: attend event, extra curricular</a:t>
            </a:r>
          </a:p>
          <a:p>
            <a:pPr lvl="1"/>
            <a:r>
              <a:rPr lang="en-US" b="1" dirty="0"/>
              <a:t>Run an errand</a:t>
            </a:r>
            <a:r>
              <a:rPr lang="en-US" dirty="0"/>
              <a:t>: shop, delivery</a:t>
            </a:r>
          </a:p>
          <a:p>
            <a:pPr lvl="1"/>
            <a:r>
              <a:rPr lang="en-US" b="1" dirty="0"/>
              <a:t>Work on project</a:t>
            </a:r>
            <a:r>
              <a:rPr lang="en-US" dirty="0"/>
              <a:t>: split firewood, bake rolls, paint a fence</a:t>
            </a:r>
          </a:p>
          <a:p>
            <a:pPr lvl="1"/>
            <a:endParaRPr lang="en-US" dirty="0"/>
          </a:p>
          <a:p>
            <a:pPr lvl="1"/>
            <a:endParaRPr lang="en-US" dirty="0"/>
          </a:p>
        </p:txBody>
      </p:sp>
      <p:sp>
        <p:nvSpPr>
          <p:cNvPr id="5" name="TextBox 4"/>
          <p:cNvSpPr txBox="1"/>
          <p:nvPr/>
        </p:nvSpPr>
        <p:spPr>
          <a:xfrm>
            <a:off x="1539664" y="5790124"/>
            <a:ext cx="5486400" cy="523220"/>
          </a:xfrm>
          <a:prstGeom prst="rect">
            <a:avLst/>
          </a:prstGeom>
          <a:noFill/>
        </p:spPr>
        <p:txBody>
          <a:bodyPr wrap="square" rtlCol="0">
            <a:spAutoFit/>
          </a:bodyPr>
          <a:lstStyle/>
          <a:p>
            <a:r>
              <a:rPr lang="en-US" sz="2800" dirty="0"/>
              <a:t>Communicate with parents.</a:t>
            </a:r>
          </a:p>
        </p:txBody>
      </p:sp>
      <p:sp>
        <p:nvSpPr>
          <p:cNvPr id="7" name="Content Placeholder 2"/>
          <p:cNvSpPr txBox="1">
            <a:spLocks/>
          </p:cNvSpPr>
          <p:nvPr/>
        </p:nvSpPr>
        <p:spPr>
          <a:xfrm>
            <a:off x="306972" y="3994334"/>
            <a:ext cx="7620000" cy="17526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fontAlgn="auto">
              <a:spcAft>
                <a:spcPts val="0"/>
              </a:spcAft>
            </a:pPr>
            <a:r>
              <a:rPr lang="en-US" dirty="0"/>
              <a:t>Big Picture:</a:t>
            </a:r>
          </a:p>
          <a:p>
            <a:pPr lvl="1" fontAlgn="auto">
              <a:spcAft>
                <a:spcPts val="0"/>
              </a:spcAft>
            </a:pPr>
            <a:r>
              <a:rPr lang="en-US" dirty="0"/>
              <a:t>Connection is more important than time and venue.</a:t>
            </a:r>
          </a:p>
          <a:p>
            <a:pPr lvl="1" fontAlgn="auto">
              <a:spcAft>
                <a:spcPts val="0"/>
              </a:spcAft>
            </a:pPr>
            <a:r>
              <a:rPr lang="en-US" dirty="0"/>
              <a:t>Teen comfort is more important than your comfort.</a:t>
            </a:r>
          </a:p>
          <a:p>
            <a:pPr lvl="1" fontAlgn="auto">
              <a:spcAft>
                <a:spcPts val="0"/>
              </a:spcAft>
            </a:pPr>
            <a:r>
              <a:rPr lang="en-US" dirty="0"/>
              <a:t>Parents comfort is more important than teen comfort.</a:t>
            </a:r>
          </a:p>
          <a:p>
            <a:pPr marL="411480" lvl="1" indent="0" fontAlgn="auto">
              <a:spcAft>
                <a:spcPts val="0"/>
              </a:spcAft>
              <a:buNone/>
            </a:pPr>
            <a:endParaRPr lang="en-US" dirty="0"/>
          </a:p>
        </p:txBody>
      </p:sp>
      <p:sp>
        <p:nvSpPr>
          <p:cNvPr id="8" name="Right Arrow 7"/>
          <p:cNvSpPr/>
          <p:nvPr/>
        </p:nvSpPr>
        <p:spPr>
          <a:xfrm>
            <a:off x="381000" y="304800"/>
            <a:ext cx="7803729" cy="881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2052" y="438228"/>
            <a:ext cx="1932040" cy="584775"/>
          </a:xfrm>
          <a:prstGeom prst="rect">
            <a:avLst/>
          </a:prstGeom>
          <a:noFill/>
        </p:spPr>
        <p:txBody>
          <a:bodyPr wrap="square" rtlCol="0">
            <a:spAutoFit/>
          </a:bodyPr>
          <a:lstStyle/>
          <a:p>
            <a:r>
              <a:rPr lang="en-US" sz="3200" b="1" dirty="0"/>
              <a:t>Connect</a:t>
            </a:r>
          </a:p>
        </p:txBody>
      </p:sp>
      <p:sp>
        <p:nvSpPr>
          <p:cNvPr id="10" name="TextBox 9"/>
          <p:cNvSpPr txBox="1"/>
          <p:nvPr/>
        </p:nvSpPr>
        <p:spPr>
          <a:xfrm>
            <a:off x="3810000" y="428039"/>
            <a:ext cx="1932040" cy="584775"/>
          </a:xfrm>
          <a:prstGeom prst="rect">
            <a:avLst/>
          </a:prstGeom>
          <a:noFill/>
        </p:spPr>
        <p:txBody>
          <a:bodyPr wrap="square" rtlCol="0">
            <a:spAutoFit/>
          </a:bodyPr>
          <a:lstStyle/>
          <a:p>
            <a:r>
              <a:rPr lang="en-US" sz="3200" b="1" dirty="0">
                <a:solidFill>
                  <a:schemeClr val="accent4"/>
                </a:solidFill>
              </a:rPr>
              <a:t>Know</a:t>
            </a:r>
          </a:p>
        </p:txBody>
      </p:sp>
      <p:sp>
        <p:nvSpPr>
          <p:cNvPr id="11" name="TextBox 10"/>
          <p:cNvSpPr txBox="1"/>
          <p:nvPr/>
        </p:nvSpPr>
        <p:spPr>
          <a:xfrm>
            <a:off x="6435992" y="437759"/>
            <a:ext cx="1336808" cy="584775"/>
          </a:xfrm>
          <a:prstGeom prst="rect">
            <a:avLst/>
          </a:prstGeom>
          <a:noFill/>
        </p:spPr>
        <p:txBody>
          <a:bodyPr wrap="square" rtlCol="0">
            <a:spAutoFit/>
          </a:bodyPr>
          <a:lstStyle/>
          <a:p>
            <a:r>
              <a:rPr lang="en-US" sz="3200" b="1" dirty="0">
                <a:solidFill>
                  <a:schemeClr val="accent4"/>
                </a:solidFill>
              </a:rPr>
              <a:t>Care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5872749"/>
      </p:ext>
    </p:extLst>
  </p:cSld>
  <p:clrMapOvr>
    <a:masterClrMapping/>
  </p:clrMapOvr>
  <mc:AlternateContent xmlns:mc="http://schemas.openxmlformats.org/markup-compatibility/2006" xmlns:p14="http://schemas.microsoft.com/office/powerpoint/2010/main">
    <mc:Choice Requires="p14">
      <p:transition spd="slow" p14:dur="2000" advTm="198480"/>
    </mc:Choice>
    <mc:Fallback xmlns="">
      <p:transition spd="slow" advTm="19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800" y="1327334"/>
            <a:ext cx="7620000" cy="2362200"/>
          </a:xfrm>
        </p:spPr>
        <p:txBody>
          <a:bodyPr/>
          <a:lstStyle/>
          <a:p>
            <a:pPr lvl="1"/>
            <a:endParaRPr lang="en-US" dirty="0"/>
          </a:p>
          <a:p>
            <a:pPr lvl="1"/>
            <a:endParaRPr lang="en-US" dirty="0"/>
          </a:p>
        </p:txBody>
      </p:sp>
      <p:sp>
        <p:nvSpPr>
          <p:cNvPr id="7" name="Content Placeholder 2"/>
          <p:cNvSpPr txBox="1">
            <a:spLocks/>
          </p:cNvSpPr>
          <p:nvPr/>
        </p:nvSpPr>
        <p:spPr>
          <a:xfrm>
            <a:off x="4800600" y="1309214"/>
            <a:ext cx="3126372" cy="4939186"/>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411480" lvl="1" indent="0" fontAlgn="auto">
              <a:spcAft>
                <a:spcPts val="0"/>
              </a:spcAft>
              <a:buNone/>
            </a:pPr>
            <a:endParaRPr lang="en-US" dirty="0"/>
          </a:p>
        </p:txBody>
      </p:sp>
      <p:sp>
        <p:nvSpPr>
          <p:cNvPr id="8" name="Right Arrow 7"/>
          <p:cNvSpPr/>
          <p:nvPr/>
        </p:nvSpPr>
        <p:spPr>
          <a:xfrm>
            <a:off x="381000" y="304800"/>
            <a:ext cx="7803729" cy="881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72052" y="438228"/>
            <a:ext cx="1932040" cy="584775"/>
          </a:xfrm>
          <a:prstGeom prst="rect">
            <a:avLst/>
          </a:prstGeom>
          <a:noFill/>
        </p:spPr>
        <p:txBody>
          <a:bodyPr wrap="square" rtlCol="0">
            <a:spAutoFit/>
          </a:bodyPr>
          <a:lstStyle/>
          <a:p>
            <a:r>
              <a:rPr lang="en-US" sz="3200" b="1" dirty="0">
                <a:solidFill>
                  <a:schemeClr val="accent4"/>
                </a:solidFill>
              </a:rPr>
              <a:t>Connect</a:t>
            </a:r>
          </a:p>
        </p:txBody>
      </p:sp>
      <p:sp>
        <p:nvSpPr>
          <p:cNvPr id="10" name="TextBox 9"/>
          <p:cNvSpPr txBox="1"/>
          <p:nvPr/>
        </p:nvSpPr>
        <p:spPr>
          <a:xfrm>
            <a:off x="3810000" y="428039"/>
            <a:ext cx="1932040" cy="584775"/>
          </a:xfrm>
          <a:prstGeom prst="rect">
            <a:avLst/>
          </a:prstGeom>
          <a:noFill/>
        </p:spPr>
        <p:txBody>
          <a:bodyPr wrap="square" rtlCol="0">
            <a:spAutoFit/>
          </a:bodyPr>
          <a:lstStyle/>
          <a:p>
            <a:r>
              <a:rPr lang="en-US" sz="3200" b="1" dirty="0"/>
              <a:t>Know</a:t>
            </a:r>
          </a:p>
        </p:txBody>
      </p:sp>
      <p:sp>
        <p:nvSpPr>
          <p:cNvPr id="11" name="TextBox 10"/>
          <p:cNvSpPr txBox="1"/>
          <p:nvPr/>
        </p:nvSpPr>
        <p:spPr>
          <a:xfrm>
            <a:off x="6435992" y="437759"/>
            <a:ext cx="1336808" cy="584775"/>
          </a:xfrm>
          <a:prstGeom prst="rect">
            <a:avLst/>
          </a:prstGeom>
          <a:noFill/>
        </p:spPr>
        <p:txBody>
          <a:bodyPr wrap="square" rtlCol="0">
            <a:spAutoFit/>
          </a:bodyPr>
          <a:lstStyle/>
          <a:p>
            <a:r>
              <a:rPr lang="en-US" sz="3200" b="1" dirty="0">
                <a:solidFill>
                  <a:schemeClr val="accent4"/>
                </a:solidFill>
              </a:rPr>
              <a:t>Care</a:t>
            </a:r>
          </a:p>
        </p:txBody>
      </p:sp>
      <p:sp>
        <p:nvSpPr>
          <p:cNvPr id="14" name="Content Placeholder 2"/>
          <p:cNvSpPr txBox="1">
            <a:spLocks/>
          </p:cNvSpPr>
          <p:nvPr/>
        </p:nvSpPr>
        <p:spPr>
          <a:xfrm>
            <a:off x="4175876" y="1327334"/>
            <a:ext cx="4739524" cy="5302066"/>
          </a:xfrm>
          <a:prstGeom prst="rect">
            <a:avLst/>
          </a:prstGeom>
          <a:ln w="28575">
            <a:solidFill>
              <a:schemeClr val="tx2"/>
            </a:solidFill>
          </a:ln>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fontAlgn="auto">
              <a:spcAft>
                <a:spcPts val="0"/>
              </a:spcAft>
              <a:buNone/>
            </a:pPr>
            <a:r>
              <a:rPr lang="en-US" sz="2800" dirty="0"/>
              <a:t>	The facts…</a:t>
            </a:r>
          </a:p>
          <a:p>
            <a:pPr lvl="1" fontAlgn="auto">
              <a:spcAft>
                <a:spcPts val="0"/>
              </a:spcAft>
            </a:pPr>
            <a:r>
              <a:rPr lang="en-US" dirty="0"/>
              <a:t>What do you like to read?</a:t>
            </a:r>
          </a:p>
          <a:p>
            <a:pPr lvl="1" fontAlgn="auto">
              <a:spcAft>
                <a:spcPts val="0"/>
              </a:spcAft>
            </a:pPr>
            <a:r>
              <a:rPr lang="en-US" dirty="0"/>
              <a:t>What do you like to watch?</a:t>
            </a:r>
          </a:p>
          <a:p>
            <a:pPr lvl="1" fontAlgn="auto">
              <a:spcAft>
                <a:spcPts val="0"/>
              </a:spcAft>
            </a:pPr>
            <a:r>
              <a:rPr lang="en-US" dirty="0"/>
              <a:t>What do you like about school?</a:t>
            </a:r>
          </a:p>
          <a:p>
            <a:pPr lvl="1" fontAlgn="auto">
              <a:spcAft>
                <a:spcPts val="0"/>
              </a:spcAft>
            </a:pPr>
            <a:r>
              <a:rPr lang="en-US" dirty="0"/>
              <a:t>What do you dislike about school?</a:t>
            </a:r>
          </a:p>
          <a:p>
            <a:pPr lvl="1" fontAlgn="auto">
              <a:spcAft>
                <a:spcPts val="0"/>
              </a:spcAft>
            </a:pPr>
            <a:r>
              <a:rPr lang="en-US" dirty="0"/>
              <a:t>What are you proud of?</a:t>
            </a:r>
          </a:p>
          <a:p>
            <a:pPr lvl="1" fontAlgn="auto">
              <a:spcAft>
                <a:spcPts val="0"/>
              </a:spcAft>
            </a:pPr>
            <a:r>
              <a:rPr lang="en-US" dirty="0"/>
              <a:t>If you could fix any problem in the world, what would it be?</a:t>
            </a:r>
          </a:p>
          <a:p>
            <a:pPr lvl="1" fontAlgn="auto">
              <a:spcAft>
                <a:spcPts val="0"/>
              </a:spcAft>
            </a:pPr>
            <a:r>
              <a:rPr lang="en-US" dirty="0"/>
              <a:t>What do you hope to do after high school?</a:t>
            </a:r>
          </a:p>
          <a:p>
            <a:pPr lvl="1" fontAlgn="auto">
              <a:spcAft>
                <a:spcPts val="0"/>
              </a:spcAft>
            </a:pPr>
            <a:r>
              <a:rPr lang="en-US" dirty="0"/>
              <a:t>What are you looking forward to next week?</a:t>
            </a:r>
          </a:p>
          <a:p>
            <a:pPr lvl="1" fontAlgn="auto">
              <a:spcAft>
                <a:spcPts val="0"/>
              </a:spcAft>
            </a:pPr>
            <a:r>
              <a:rPr lang="en-US" dirty="0"/>
              <a:t>If you could go anywhere in the world where would it be?</a:t>
            </a:r>
          </a:p>
          <a:p>
            <a:pPr lvl="1" fontAlgn="auto">
              <a:spcAft>
                <a:spcPts val="0"/>
              </a:spcAft>
            </a:pPr>
            <a:endParaRPr lang="en-US" dirty="0"/>
          </a:p>
        </p:txBody>
      </p:sp>
      <p:graphicFrame>
        <p:nvGraphicFramePr>
          <p:cNvPr id="4" name="Diagram 3"/>
          <p:cNvGraphicFramePr/>
          <p:nvPr>
            <p:extLst>
              <p:ext uri="{D42A27DB-BD31-4B8C-83A1-F6EECF244321}">
                <p14:modId xmlns:p14="http://schemas.microsoft.com/office/powerpoint/2010/main" val="4138516129"/>
              </p:ext>
            </p:extLst>
          </p:nvPr>
        </p:nvGraphicFramePr>
        <p:xfrm>
          <a:off x="0" y="1447800"/>
          <a:ext cx="4343400" cy="297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Up Arrow 5"/>
          <p:cNvSpPr/>
          <p:nvPr/>
        </p:nvSpPr>
        <p:spPr>
          <a:xfrm>
            <a:off x="3048000" y="1371600"/>
            <a:ext cx="609600" cy="3048000"/>
          </a:xfrm>
          <a:prstGeom prst="up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3240725" y="2721036"/>
            <a:ext cx="774294" cy="400110"/>
          </a:xfrm>
          <a:prstGeom prst="rect">
            <a:avLst/>
          </a:prstGeom>
          <a:noFill/>
        </p:spPr>
        <p:txBody>
          <a:bodyPr wrap="square" rtlCol="0">
            <a:spAutoFit/>
          </a:bodyPr>
          <a:lstStyle/>
          <a:p>
            <a:r>
              <a:rPr lang="en-US" sz="2000" dirty="0"/>
              <a:t>Trust</a:t>
            </a:r>
          </a:p>
        </p:txBody>
      </p:sp>
      <p:sp>
        <p:nvSpPr>
          <p:cNvPr id="15" name="Bent Arrow 14"/>
          <p:cNvSpPr/>
          <p:nvPr/>
        </p:nvSpPr>
        <p:spPr>
          <a:xfrm flipV="1">
            <a:off x="1995804" y="4568196"/>
            <a:ext cx="1752600" cy="1146804"/>
          </a:xfrm>
          <a:prstGeom prst="bentArrow">
            <a:avLst>
              <a:gd name="adj1" fmla="val 15728"/>
              <a:gd name="adj2" fmla="val 23764"/>
              <a:gd name="adj3" fmla="val 21291"/>
              <a:gd name="adj4" fmla="val 517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ectangle 15"/>
          <p:cNvSpPr/>
          <p:nvPr/>
        </p:nvSpPr>
        <p:spPr>
          <a:xfrm>
            <a:off x="1447680" y="4876800"/>
            <a:ext cx="2300724" cy="1077218"/>
          </a:xfrm>
          <a:prstGeom prst="rect">
            <a:avLst/>
          </a:prstGeom>
        </p:spPr>
        <p:txBody>
          <a:bodyPr wrap="square">
            <a:spAutoFit/>
          </a:bodyPr>
          <a:lstStyle/>
          <a:p>
            <a:pPr fontAlgn="auto">
              <a:spcAft>
                <a:spcPts val="0"/>
              </a:spcAft>
            </a:pPr>
            <a:r>
              <a:rPr lang="en-US" sz="3200" dirty="0"/>
              <a:t>Start with the facts…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28943409"/>
      </p:ext>
    </p:extLst>
  </p:cSld>
  <p:clrMapOvr>
    <a:masterClrMapping/>
  </p:clrMapOvr>
  <mc:AlternateContent xmlns:mc="http://schemas.openxmlformats.org/markup-compatibility/2006" xmlns:p14="http://schemas.microsoft.com/office/powerpoint/2010/main">
    <mc:Choice Requires="p14">
      <p:transition spd="slow" p14:dur="2000" advTm="72633"/>
    </mc:Choice>
    <mc:Fallback xmlns="">
      <p:transition spd="slow" advTm="7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6547" y="1056750"/>
            <a:ext cx="1416328" cy="157975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39047" y="2771440"/>
            <a:ext cx="1533610" cy="159067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41962" y="5015034"/>
            <a:ext cx="1573789" cy="1746045"/>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4969" y="5025246"/>
            <a:ext cx="1447172" cy="1746045"/>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1846" y="2234856"/>
            <a:ext cx="1870771" cy="1769858"/>
          </a:xfrm>
          <a:prstGeom prst="rect">
            <a:avLst/>
          </a:prstGeom>
        </p:spPr>
      </p:pic>
      <p:cxnSp>
        <p:nvCxnSpPr>
          <p:cNvPr id="11" name="Straight Arrow Connector 10"/>
          <p:cNvCxnSpPr/>
          <p:nvPr/>
        </p:nvCxnSpPr>
        <p:spPr>
          <a:xfrm flipV="1">
            <a:off x="4151180" y="2595832"/>
            <a:ext cx="140038" cy="1140165"/>
          </a:xfrm>
          <a:prstGeom prst="straightConnector1">
            <a:avLst/>
          </a:prstGeom>
          <a:ln w="76200">
            <a:solidFill>
              <a:schemeClr val="accent1"/>
            </a:solidFill>
            <a:tailEnd type="triangle"/>
          </a:ln>
        </p:spPr>
        <p:style>
          <a:lnRef idx="2">
            <a:schemeClr val="accent3"/>
          </a:lnRef>
          <a:fillRef idx="0">
            <a:schemeClr val="accent3"/>
          </a:fillRef>
          <a:effectRef idx="1">
            <a:schemeClr val="accent3"/>
          </a:effectRef>
          <a:fontRef idx="minor">
            <a:schemeClr val="tx1"/>
          </a:fontRef>
        </p:style>
      </p:cxnSp>
      <p:cxnSp>
        <p:nvCxnSpPr>
          <p:cNvPr id="12" name="Straight Arrow Connector 11"/>
          <p:cNvCxnSpPr/>
          <p:nvPr/>
        </p:nvCxnSpPr>
        <p:spPr>
          <a:xfrm flipV="1">
            <a:off x="4294360" y="3263182"/>
            <a:ext cx="1676400" cy="472814"/>
          </a:xfrm>
          <a:prstGeom prst="straightConnector1">
            <a:avLst/>
          </a:prstGeom>
          <a:ln w="76200">
            <a:solidFill>
              <a:schemeClr val="accent1"/>
            </a:solidFill>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a:off x="4291218" y="3823942"/>
            <a:ext cx="1184415" cy="1358306"/>
          </a:xfrm>
          <a:prstGeom prst="straightConnector1">
            <a:avLst/>
          </a:prstGeom>
          <a:ln w="76200">
            <a:solidFill>
              <a:schemeClr val="accent1"/>
            </a:solidFill>
            <a:tailEnd type="triangle"/>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flipH="1">
            <a:off x="2949129" y="3907249"/>
            <a:ext cx="1142999" cy="1342594"/>
          </a:xfrm>
          <a:prstGeom prst="straightConnector1">
            <a:avLst/>
          </a:prstGeom>
          <a:ln w="76200">
            <a:solidFill>
              <a:schemeClr val="accent1"/>
            </a:solidFill>
            <a:tailEnd type="triangle"/>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flipH="1" flipV="1">
            <a:off x="2382617" y="3324886"/>
            <a:ext cx="1733557" cy="499056"/>
          </a:xfrm>
          <a:prstGeom prst="straightConnector1">
            <a:avLst/>
          </a:prstGeom>
          <a:ln w="76200">
            <a:solidFill>
              <a:schemeClr val="accent1"/>
            </a:solidFill>
            <a:tailEnd type="triangle"/>
          </a:ln>
        </p:spPr>
        <p:style>
          <a:lnRef idx="2">
            <a:schemeClr val="accent3"/>
          </a:lnRef>
          <a:fillRef idx="0">
            <a:schemeClr val="accent3"/>
          </a:fillRef>
          <a:effectRef idx="1">
            <a:schemeClr val="accent3"/>
          </a:effectRef>
          <a:fontRef idx="minor">
            <a:schemeClr val="tx1"/>
          </a:fontRef>
        </p:style>
      </p:cxnSp>
      <p:sp>
        <p:nvSpPr>
          <p:cNvPr id="24" name="Oval 23"/>
          <p:cNvSpPr/>
          <p:nvPr/>
        </p:nvSpPr>
        <p:spPr>
          <a:xfrm>
            <a:off x="3352800" y="3048000"/>
            <a:ext cx="1653145" cy="15518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Five Elements</a:t>
            </a:r>
          </a:p>
        </p:txBody>
      </p:sp>
      <p:sp>
        <p:nvSpPr>
          <p:cNvPr id="25" name="Oval Callout 24"/>
          <p:cNvSpPr/>
          <p:nvPr/>
        </p:nvSpPr>
        <p:spPr>
          <a:xfrm>
            <a:off x="5669650" y="1355900"/>
            <a:ext cx="2072404" cy="1239932"/>
          </a:xfrm>
          <a:prstGeom prst="wedgeEllipseCallout">
            <a:avLst>
              <a:gd name="adj1" fmla="val -74289"/>
              <a:gd name="adj2" fmla="val -1721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Show me that I matter to you.</a:t>
            </a:r>
          </a:p>
        </p:txBody>
      </p:sp>
      <p:sp>
        <p:nvSpPr>
          <p:cNvPr id="26" name="Oval Callout 25"/>
          <p:cNvSpPr/>
          <p:nvPr/>
        </p:nvSpPr>
        <p:spPr>
          <a:xfrm>
            <a:off x="-130931" y="1092998"/>
            <a:ext cx="2971800" cy="1295400"/>
          </a:xfrm>
          <a:prstGeom prst="wedgeEllipseCallout">
            <a:avLst>
              <a:gd name="adj1" fmla="val -6722"/>
              <a:gd name="adj2" fmla="val 7205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Connect me with people and places that broaden my horizons.</a:t>
            </a:r>
          </a:p>
        </p:txBody>
      </p:sp>
      <p:sp>
        <p:nvSpPr>
          <p:cNvPr id="28" name="Oval Callout 27"/>
          <p:cNvSpPr/>
          <p:nvPr/>
        </p:nvSpPr>
        <p:spPr>
          <a:xfrm>
            <a:off x="7254208" y="4064150"/>
            <a:ext cx="2245168" cy="1274999"/>
          </a:xfrm>
          <a:prstGeom prst="wedgeEllipseCallout">
            <a:avLst>
              <a:gd name="adj1" fmla="val -57114"/>
              <a:gd name="adj2" fmla="val -887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Push me to keep getting better.</a:t>
            </a:r>
          </a:p>
        </p:txBody>
      </p:sp>
      <p:sp>
        <p:nvSpPr>
          <p:cNvPr id="30" name="Oval Callout 29"/>
          <p:cNvSpPr/>
          <p:nvPr/>
        </p:nvSpPr>
        <p:spPr>
          <a:xfrm>
            <a:off x="3009856" y="5593312"/>
            <a:ext cx="2422686" cy="1312843"/>
          </a:xfrm>
          <a:prstGeom prst="wedgeEllipseCallout">
            <a:avLst>
              <a:gd name="adj1" fmla="val 58617"/>
              <a:gd name="adj2" fmla="val -4949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Help me complete tasks and achieve goals.</a:t>
            </a:r>
          </a:p>
        </p:txBody>
      </p:sp>
      <p:sp>
        <p:nvSpPr>
          <p:cNvPr id="31" name="Oval Callout 30"/>
          <p:cNvSpPr/>
          <p:nvPr/>
        </p:nvSpPr>
        <p:spPr>
          <a:xfrm>
            <a:off x="52274" y="4036929"/>
            <a:ext cx="2030615" cy="1385533"/>
          </a:xfrm>
          <a:prstGeom prst="wedgeEllipseCallout">
            <a:avLst>
              <a:gd name="adj1" fmla="val 51587"/>
              <a:gd name="adj2" fmla="val 5297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Treat me with respect and give me a say.</a:t>
            </a:r>
          </a:p>
        </p:txBody>
      </p:sp>
      <p:sp>
        <p:nvSpPr>
          <p:cNvPr id="2" name="TextBox 1"/>
          <p:cNvSpPr txBox="1"/>
          <p:nvPr/>
        </p:nvSpPr>
        <p:spPr>
          <a:xfrm>
            <a:off x="7372424" y="5943600"/>
            <a:ext cx="1586322" cy="577081"/>
          </a:xfrm>
          <a:prstGeom prst="rect">
            <a:avLst/>
          </a:prstGeom>
          <a:noFill/>
        </p:spPr>
        <p:txBody>
          <a:bodyPr wrap="square" rtlCol="0">
            <a:spAutoFit/>
          </a:bodyPr>
          <a:lstStyle/>
          <a:p>
            <a:r>
              <a:rPr lang="en-US" sz="1050" dirty="0"/>
              <a:t>Copyright © 2017 by Search Institute. All rights reserved. </a:t>
            </a:r>
          </a:p>
        </p:txBody>
      </p:sp>
      <p:sp>
        <p:nvSpPr>
          <p:cNvPr id="23" name="Right Arrow 22"/>
          <p:cNvSpPr/>
          <p:nvPr/>
        </p:nvSpPr>
        <p:spPr>
          <a:xfrm>
            <a:off x="685800" y="75737"/>
            <a:ext cx="7803729" cy="881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76852" y="209165"/>
            <a:ext cx="1932040" cy="584775"/>
          </a:xfrm>
          <a:prstGeom prst="rect">
            <a:avLst/>
          </a:prstGeom>
          <a:noFill/>
        </p:spPr>
        <p:txBody>
          <a:bodyPr wrap="square" rtlCol="0">
            <a:spAutoFit/>
          </a:bodyPr>
          <a:lstStyle/>
          <a:p>
            <a:r>
              <a:rPr lang="en-US" sz="3200" b="1" dirty="0">
                <a:solidFill>
                  <a:schemeClr val="accent4"/>
                </a:solidFill>
              </a:rPr>
              <a:t>Connect</a:t>
            </a:r>
          </a:p>
        </p:txBody>
      </p:sp>
      <p:sp>
        <p:nvSpPr>
          <p:cNvPr id="29" name="TextBox 28"/>
          <p:cNvSpPr txBox="1"/>
          <p:nvPr/>
        </p:nvSpPr>
        <p:spPr>
          <a:xfrm>
            <a:off x="4114800" y="198976"/>
            <a:ext cx="1932040" cy="584775"/>
          </a:xfrm>
          <a:prstGeom prst="rect">
            <a:avLst/>
          </a:prstGeom>
          <a:noFill/>
        </p:spPr>
        <p:txBody>
          <a:bodyPr wrap="square" rtlCol="0">
            <a:spAutoFit/>
          </a:bodyPr>
          <a:lstStyle/>
          <a:p>
            <a:r>
              <a:rPr lang="en-US" sz="3200" b="1" dirty="0">
                <a:solidFill>
                  <a:schemeClr val="accent4"/>
                </a:solidFill>
              </a:rPr>
              <a:t>Know</a:t>
            </a:r>
          </a:p>
        </p:txBody>
      </p:sp>
      <p:sp>
        <p:nvSpPr>
          <p:cNvPr id="32" name="TextBox 31"/>
          <p:cNvSpPr txBox="1"/>
          <p:nvPr/>
        </p:nvSpPr>
        <p:spPr>
          <a:xfrm>
            <a:off x="6740792" y="208696"/>
            <a:ext cx="1336808" cy="584775"/>
          </a:xfrm>
          <a:prstGeom prst="rect">
            <a:avLst/>
          </a:prstGeom>
          <a:noFill/>
        </p:spPr>
        <p:txBody>
          <a:bodyPr wrap="square" rtlCol="0">
            <a:spAutoFit/>
          </a:bodyPr>
          <a:lstStyle/>
          <a:p>
            <a:r>
              <a:rPr lang="en-US" sz="3200" b="1" dirty="0"/>
              <a:t>Care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3338979"/>
      </p:ext>
    </p:extLst>
  </p:cSld>
  <p:clrMapOvr>
    <a:masterClrMapping/>
  </p:clrMapOvr>
  <mc:AlternateContent xmlns:mc="http://schemas.openxmlformats.org/markup-compatibility/2006" xmlns:p14="http://schemas.microsoft.com/office/powerpoint/2010/main">
    <mc:Choice Requires="p14">
      <p:transition spd="slow" p14:dur="2000" advTm="72425"/>
    </mc:Choice>
    <mc:Fallback xmlns="">
      <p:transition spd="slow" advTm="7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76600" y="35829"/>
            <a:ext cx="1416328" cy="157975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199" y="1914427"/>
            <a:ext cx="1533610" cy="1590675"/>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36411" y="4962426"/>
            <a:ext cx="1573789" cy="1746045"/>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485" y="1824835"/>
            <a:ext cx="1870771" cy="1769858"/>
          </a:xfrm>
          <a:prstGeom prst="rect">
            <a:avLst/>
          </a:prstGeom>
        </p:spPr>
      </p:pic>
      <p:cxnSp>
        <p:nvCxnSpPr>
          <p:cNvPr id="11" name="Straight Arrow Connector 10"/>
          <p:cNvCxnSpPr/>
          <p:nvPr/>
        </p:nvCxnSpPr>
        <p:spPr>
          <a:xfrm flipV="1">
            <a:off x="4108433" y="1752600"/>
            <a:ext cx="0" cy="16802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251613" y="2960053"/>
            <a:ext cx="1676400" cy="4728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237650" y="3604120"/>
            <a:ext cx="225613" cy="14538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2360973" y="2835111"/>
            <a:ext cx="1712454" cy="6857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062173" y="3604120"/>
            <a:ext cx="987209" cy="1358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276600" y="2614024"/>
            <a:ext cx="1871547" cy="1782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Definitions</a:t>
            </a:r>
          </a:p>
        </p:txBody>
      </p:sp>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86628" y="4946714"/>
            <a:ext cx="1447172" cy="1746045"/>
          </a:xfrm>
          <a:prstGeom prst="rect">
            <a:avLst/>
          </a:prstGeom>
        </p:spPr>
      </p:pic>
      <p:sp>
        <p:nvSpPr>
          <p:cNvPr id="9" name="TextBox 8"/>
          <p:cNvSpPr txBox="1"/>
          <p:nvPr/>
        </p:nvSpPr>
        <p:spPr>
          <a:xfrm>
            <a:off x="4572000" y="131228"/>
            <a:ext cx="43434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t>Be someone I can trust.</a:t>
            </a:r>
          </a:p>
          <a:p>
            <a:pPr marL="285750" indent="-285750">
              <a:buFont typeface="Arial" panose="020B0604020202020204" pitchFamily="34" charset="0"/>
              <a:buChar char="•"/>
            </a:pPr>
            <a:r>
              <a:rPr lang="en-US" sz="1600" dirty="0"/>
              <a:t>Really pay attention when we are together.</a:t>
            </a:r>
          </a:p>
          <a:p>
            <a:pPr marL="285750" indent="-285750">
              <a:buFont typeface="Arial" panose="020B0604020202020204" pitchFamily="34" charset="0"/>
              <a:buChar char="•"/>
            </a:pPr>
            <a:r>
              <a:rPr lang="en-US" sz="1600" dirty="0"/>
              <a:t>Make me feel known and valued.</a:t>
            </a:r>
          </a:p>
          <a:p>
            <a:pPr marL="285750" indent="-285750">
              <a:buFont typeface="Arial" panose="020B0604020202020204" pitchFamily="34" charset="0"/>
              <a:buChar char="•"/>
            </a:pPr>
            <a:r>
              <a:rPr lang="en-US" sz="1600" dirty="0"/>
              <a:t>Praise me for my efforts and achievements.</a:t>
            </a:r>
          </a:p>
        </p:txBody>
      </p:sp>
      <p:sp>
        <p:nvSpPr>
          <p:cNvPr id="20" name="TextBox 19"/>
          <p:cNvSpPr txBox="1"/>
          <p:nvPr/>
        </p:nvSpPr>
        <p:spPr>
          <a:xfrm>
            <a:off x="50897" y="304800"/>
            <a:ext cx="3225704"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Inspire me to see possibilities for my future.</a:t>
            </a:r>
          </a:p>
          <a:p>
            <a:pPr marL="285750" indent="-285750">
              <a:buFont typeface="Arial" panose="020B0604020202020204" pitchFamily="34" charset="0"/>
              <a:buChar char="•"/>
            </a:pPr>
            <a:r>
              <a:rPr lang="en-US" sz="1600" dirty="0"/>
              <a:t>Expose me to new ideas, experiences, and places.</a:t>
            </a:r>
          </a:p>
          <a:p>
            <a:pPr marL="285750" indent="-285750">
              <a:buFont typeface="Arial" panose="020B0604020202020204" pitchFamily="34" charset="0"/>
              <a:buChar char="•"/>
            </a:pPr>
            <a:r>
              <a:rPr lang="en-US" sz="1600" dirty="0"/>
              <a:t>Introduce me to people who can help me grow.</a:t>
            </a:r>
          </a:p>
        </p:txBody>
      </p:sp>
      <p:sp>
        <p:nvSpPr>
          <p:cNvPr id="13" name="TextBox 12"/>
          <p:cNvSpPr txBox="1"/>
          <p:nvPr/>
        </p:nvSpPr>
        <p:spPr>
          <a:xfrm>
            <a:off x="5112178" y="3521121"/>
            <a:ext cx="4031822"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Expect me to live up to my potential.</a:t>
            </a:r>
          </a:p>
          <a:p>
            <a:pPr marL="285750" indent="-285750">
              <a:buFont typeface="Arial" panose="020B0604020202020204" pitchFamily="34" charset="0"/>
              <a:buChar char="•"/>
            </a:pPr>
            <a:r>
              <a:rPr lang="en-US" sz="1600" dirty="0"/>
              <a:t>Push me to go further.</a:t>
            </a:r>
          </a:p>
          <a:p>
            <a:pPr marL="285750" indent="-285750">
              <a:buFont typeface="Arial" panose="020B0604020202020204" pitchFamily="34" charset="0"/>
              <a:buChar char="•"/>
            </a:pPr>
            <a:r>
              <a:rPr lang="en-US" sz="1600" dirty="0"/>
              <a:t>Insist I take responsibility for my actions.</a:t>
            </a:r>
          </a:p>
          <a:p>
            <a:pPr marL="285750" indent="-285750">
              <a:buFont typeface="Arial" panose="020B0604020202020204" pitchFamily="34" charset="0"/>
              <a:buChar char="•"/>
            </a:pPr>
            <a:r>
              <a:rPr lang="en-US" sz="1600" dirty="0"/>
              <a:t>Help me learn from mistakes and setbacks.</a:t>
            </a:r>
          </a:p>
        </p:txBody>
      </p:sp>
      <p:sp>
        <p:nvSpPr>
          <p:cNvPr id="14" name="TextBox 13"/>
          <p:cNvSpPr txBox="1"/>
          <p:nvPr/>
        </p:nvSpPr>
        <p:spPr>
          <a:xfrm>
            <a:off x="5242725" y="5142950"/>
            <a:ext cx="3901275"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Guide me through hard situations.</a:t>
            </a:r>
          </a:p>
          <a:p>
            <a:pPr marL="285750" indent="-285750">
              <a:buFont typeface="Arial" panose="020B0604020202020204" pitchFamily="34" charset="0"/>
              <a:buChar char="•"/>
            </a:pPr>
            <a:r>
              <a:rPr lang="en-US" sz="1600" dirty="0"/>
              <a:t>Build my confidence to take charge of my life.</a:t>
            </a:r>
          </a:p>
          <a:p>
            <a:pPr marL="285750" indent="-285750">
              <a:buFont typeface="Arial" panose="020B0604020202020204" pitchFamily="34" charset="0"/>
              <a:buChar char="•"/>
            </a:pPr>
            <a:r>
              <a:rPr lang="en-US" sz="1600" dirty="0"/>
              <a:t>Defend me when I need it.</a:t>
            </a:r>
          </a:p>
          <a:p>
            <a:pPr marL="285750" indent="-285750">
              <a:buFont typeface="Arial" panose="020B0604020202020204" pitchFamily="34" charset="0"/>
              <a:buChar char="•"/>
            </a:pPr>
            <a:r>
              <a:rPr lang="en-US" sz="1600" dirty="0"/>
              <a:t>Put in place limits to keep me on track.</a:t>
            </a:r>
          </a:p>
        </p:txBody>
      </p:sp>
      <p:sp>
        <p:nvSpPr>
          <p:cNvPr id="16" name="TextBox 15"/>
          <p:cNvSpPr txBox="1"/>
          <p:nvPr/>
        </p:nvSpPr>
        <p:spPr>
          <a:xfrm>
            <a:off x="-8169" y="4057233"/>
            <a:ext cx="2446569"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Take me seriously and treat me fairly.</a:t>
            </a:r>
          </a:p>
          <a:p>
            <a:pPr marL="285750" indent="-285750">
              <a:buFont typeface="Arial" panose="020B0604020202020204" pitchFamily="34" charset="0"/>
              <a:buChar char="•"/>
            </a:pPr>
            <a:r>
              <a:rPr lang="en-US" sz="1600" dirty="0"/>
              <a:t>Involve me in decisions that affect me.</a:t>
            </a:r>
          </a:p>
          <a:p>
            <a:pPr marL="285750" indent="-285750">
              <a:buFont typeface="Arial" panose="020B0604020202020204" pitchFamily="34" charset="0"/>
              <a:buChar char="•"/>
            </a:pPr>
            <a:r>
              <a:rPr lang="en-US" sz="1600" dirty="0"/>
              <a:t>Work with me to solve problems and reach goals.</a:t>
            </a:r>
          </a:p>
          <a:p>
            <a:pPr marL="285750" indent="-285750">
              <a:buFont typeface="Arial" panose="020B0604020202020204" pitchFamily="34" charset="0"/>
              <a:buChar char="•"/>
            </a:pPr>
            <a:r>
              <a:rPr lang="en-US" sz="1600" dirty="0"/>
              <a:t>Create opportunities for me to take action and lead.</a:t>
            </a:r>
          </a:p>
        </p:txBody>
      </p:sp>
      <p:sp>
        <p:nvSpPr>
          <p:cNvPr id="19" name="TextBox 18"/>
          <p:cNvSpPr txBox="1"/>
          <p:nvPr/>
        </p:nvSpPr>
        <p:spPr>
          <a:xfrm>
            <a:off x="5486400" y="6639869"/>
            <a:ext cx="3075023" cy="230832"/>
          </a:xfrm>
          <a:prstGeom prst="rect">
            <a:avLst/>
          </a:prstGeom>
          <a:noFill/>
        </p:spPr>
        <p:txBody>
          <a:bodyPr wrap="square" rtlCol="0">
            <a:spAutoFit/>
          </a:bodyPr>
          <a:lstStyle/>
          <a:p>
            <a:r>
              <a:rPr lang="en-US" sz="900" dirty="0"/>
              <a:t>Copyright © 2017 by Search Institute. All rights reserved.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72745424"/>
      </p:ext>
    </p:extLst>
  </p:cSld>
  <p:clrMapOvr>
    <a:masterClrMapping/>
  </p:clrMapOvr>
  <mc:AlternateContent xmlns:mc="http://schemas.openxmlformats.org/markup-compatibility/2006" xmlns:p14="http://schemas.microsoft.com/office/powerpoint/2010/main">
    <mc:Choice Requires="p14">
      <p:transition spd="slow" p14:dur="2000" advTm="31272"/>
    </mc:Choice>
    <mc:Fallback xmlns="">
      <p:transition spd="slow" advTm="31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313" y="609600"/>
            <a:ext cx="6934200" cy="6182844"/>
          </a:xfrm>
          <a:prstGeom prst="rect">
            <a:avLst/>
          </a:prstGeom>
        </p:spPr>
      </p:pic>
      <p:sp>
        <p:nvSpPr>
          <p:cNvPr id="5" name="TextBox 4"/>
          <p:cNvSpPr txBox="1"/>
          <p:nvPr/>
        </p:nvSpPr>
        <p:spPr>
          <a:xfrm>
            <a:off x="722313" y="228600"/>
            <a:ext cx="6934199" cy="523220"/>
          </a:xfrm>
          <a:prstGeom prst="rect">
            <a:avLst/>
          </a:prstGeom>
          <a:noFill/>
        </p:spPr>
        <p:txBody>
          <a:bodyPr wrap="square" rtlCol="0">
            <a:spAutoFit/>
          </a:bodyPr>
          <a:lstStyle/>
          <a:p>
            <a:pPr algn="ctr"/>
            <a:r>
              <a:rPr lang="en-US" sz="2800" b="1" dirty="0"/>
              <a:t>Developing Relationship in Action</a:t>
            </a:r>
          </a:p>
        </p:txBody>
      </p:sp>
      <p:sp>
        <p:nvSpPr>
          <p:cNvPr id="6" name="TextBox 5"/>
          <p:cNvSpPr txBox="1"/>
          <p:nvPr/>
        </p:nvSpPr>
        <p:spPr>
          <a:xfrm>
            <a:off x="5128791" y="6604084"/>
            <a:ext cx="4015209" cy="230832"/>
          </a:xfrm>
          <a:prstGeom prst="rect">
            <a:avLst/>
          </a:prstGeom>
          <a:noFill/>
        </p:spPr>
        <p:txBody>
          <a:bodyPr wrap="square" rtlCol="0">
            <a:spAutoFit/>
          </a:bodyPr>
          <a:lstStyle/>
          <a:p>
            <a:r>
              <a:rPr lang="en-US" sz="900" dirty="0"/>
              <a:t>Copyright © 2017 by Search Institute. All rights reserved.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11794714"/>
      </p:ext>
    </p:extLst>
  </p:cSld>
  <p:clrMapOvr>
    <a:masterClrMapping/>
  </p:clrMapOvr>
  <mc:AlternateContent xmlns:mc="http://schemas.openxmlformats.org/markup-compatibility/2006" xmlns:p14="http://schemas.microsoft.com/office/powerpoint/2010/main">
    <mc:Choice Requires="p14">
      <p:transition spd="slow" p14:dur="2000" advTm="97631"/>
    </mc:Choice>
    <mc:Fallback xmlns="">
      <p:transition spd="slow" advTm="9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Precautions and Guidelines</a:t>
            </a:r>
          </a:p>
        </p:txBody>
      </p:sp>
      <p:sp>
        <p:nvSpPr>
          <p:cNvPr id="6" name="Content Placeholder 5"/>
          <p:cNvSpPr>
            <a:spLocks noGrp="1"/>
          </p:cNvSpPr>
          <p:nvPr>
            <p:ph idx="1"/>
          </p:nvPr>
        </p:nvSpPr>
        <p:spPr>
          <a:xfrm>
            <a:off x="152400" y="1600200"/>
            <a:ext cx="8229600" cy="4800600"/>
          </a:xfrm>
        </p:spPr>
        <p:txBody>
          <a:bodyPr/>
          <a:lstStyle/>
          <a:p>
            <a:pPr marL="114300" indent="0" algn="ctr" fontAlgn="base">
              <a:buNone/>
            </a:pPr>
            <a:r>
              <a:rPr lang="en-US" sz="2800" b="1" dirty="0"/>
              <a:t>Child and Youth Protection Policy</a:t>
            </a:r>
            <a:r>
              <a:rPr lang="en-US" sz="2800" dirty="0"/>
              <a:t> </a:t>
            </a:r>
          </a:p>
          <a:p>
            <a:pPr marL="114300" indent="0" fontAlgn="base">
              <a:buNone/>
            </a:pPr>
            <a:r>
              <a:rPr lang="en-US" dirty="0"/>
              <a:t> </a:t>
            </a:r>
          </a:p>
          <a:p>
            <a:pPr marL="114300" indent="0" fontAlgn="base">
              <a:buNone/>
            </a:pPr>
            <a:r>
              <a:rPr lang="en-US" b="1" dirty="0"/>
              <a:t>Purpose of Policy:</a:t>
            </a:r>
            <a:r>
              <a:rPr lang="en-US" dirty="0"/>
              <a:t> </a:t>
            </a:r>
          </a:p>
          <a:p>
            <a:pPr marL="114300" indent="0" fontAlgn="base">
              <a:buNone/>
            </a:pPr>
            <a:r>
              <a:rPr lang="en-US" dirty="0"/>
              <a:t>1. To communicate the risk and to reduce the potential for physical or sexual abuse / misconduct within the Apostolic Christian Church (ACC) and its activities. </a:t>
            </a:r>
          </a:p>
          <a:p>
            <a:pPr marL="114300" indent="0" fontAlgn="base">
              <a:buNone/>
            </a:pPr>
            <a:r>
              <a:rPr lang="en-US" dirty="0"/>
              <a:t>2. To continue to provide a safe and secure environment for all. </a:t>
            </a:r>
          </a:p>
          <a:p>
            <a:pPr marL="114300" indent="0" fontAlgn="base">
              <a:buNone/>
            </a:pPr>
            <a:r>
              <a:rPr lang="en-US" dirty="0"/>
              <a:t>3. To provide a system to respond to alleged victims of sexual abuse. </a:t>
            </a:r>
          </a:p>
          <a:p>
            <a:pPr marL="114300" indent="0" fontAlgn="base">
              <a:buNone/>
            </a:pPr>
            <a:r>
              <a:rPr lang="en-US" dirty="0"/>
              <a:t>4. To reduce the potential for false accusations. </a:t>
            </a:r>
          </a:p>
          <a:p>
            <a:endParaRPr lang="en-US" dirty="0"/>
          </a:p>
        </p:txBody>
      </p:sp>
      <p:sp>
        <p:nvSpPr>
          <p:cNvPr id="7" name="Title 1"/>
          <p:cNvSpPr txBox="1">
            <a:spLocks/>
          </p:cNvSpPr>
          <p:nvPr/>
        </p:nvSpPr>
        <p:spPr>
          <a:xfrm>
            <a:off x="0" y="-1"/>
            <a:ext cx="8458200" cy="1109771"/>
          </a:xfrm>
          <a:prstGeom prst="rect">
            <a:avLst/>
          </a:prstGeom>
          <a:solidFill>
            <a:schemeClr val="accent2"/>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b="1" dirty="0">
                <a:solidFill>
                  <a:schemeClr val="bg2">
                    <a:lumMod val="20000"/>
                    <a:lumOff val="80000"/>
                  </a:schemeClr>
                </a:solidFill>
              </a:rPr>
              <a:t>Precautions and Guidelines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993556"/>
      </p:ext>
    </p:extLst>
  </p:cSld>
  <p:clrMapOvr>
    <a:masterClrMapping/>
  </p:clrMapOvr>
  <mc:AlternateContent xmlns:mc="http://schemas.openxmlformats.org/markup-compatibility/2006" xmlns:p14="http://schemas.microsoft.com/office/powerpoint/2010/main">
    <mc:Choice Requires="p14">
      <p:transition spd="slow" p14:dur="2000" advTm="102712"/>
    </mc:Choice>
    <mc:Fallback xmlns="">
      <p:transition spd="slow" advTm="102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Mentor/Counseling Skills">
      <a:dk1>
        <a:srgbClr val="2F2B20"/>
      </a:dk1>
      <a:lt1>
        <a:srgbClr val="F6F5F2"/>
      </a:lt1>
      <a:dk2>
        <a:srgbClr val="462300"/>
      </a:dk2>
      <a:lt2>
        <a:srgbClr val="DFDCB7"/>
      </a:lt2>
      <a:accent1>
        <a:srgbClr val="C3D8D7"/>
      </a:accent1>
      <a:accent2>
        <a:srgbClr val="9CBEBD"/>
      </a:accent2>
      <a:accent3>
        <a:srgbClr val="D2CB6C"/>
      </a:accent3>
      <a:accent4>
        <a:srgbClr val="95A39D"/>
      </a:accent4>
      <a:accent5>
        <a:srgbClr val="C89F5D"/>
      </a:accent5>
      <a:accent6>
        <a:srgbClr val="B1A089"/>
      </a:accent6>
      <a:hlink>
        <a:srgbClr val="814B32"/>
      </a:hlink>
      <a:folHlink>
        <a:srgbClr val="675E47"/>
      </a:folHlink>
    </a:clrScheme>
    <a:fontScheme name="ACCFS PPT Fonts">
      <a:majorFont>
        <a:latin typeface="Myriad Pro"/>
        <a:ea typeface=""/>
        <a:cs typeface=""/>
      </a:majorFont>
      <a:minorFont>
        <a:latin typeface="Arial"/>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4BF104DC5D09429838A6DCF0FD3330" ma:contentTypeVersion="13" ma:contentTypeDescription="Create a new document." ma:contentTypeScope="" ma:versionID="6ac84481338be0edbc707716eda23ac9">
  <xsd:schema xmlns:xsd="http://www.w3.org/2001/XMLSchema" xmlns:xs="http://www.w3.org/2001/XMLSchema" xmlns:p="http://schemas.microsoft.com/office/2006/metadata/properties" xmlns:ns3="2bb9340b-cb58-4dd0-aeee-dff2ee4dc63e" xmlns:ns4="c87be4ec-3418-4f74-8dad-49bc405f0161" targetNamespace="http://schemas.microsoft.com/office/2006/metadata/properties" ma:root="true" ma:fieldsID="b2dc2b53f10fbd0fe563eb9ce006a9dd" ns3:_="" ns4:_="">
    <xsd:import namespace="2bb9340b-cb58-4dd0-aeee-dff2ee4dc63e"/>
    <xsd:import namespace="c87be4ec-3418-4f74-8dad-49bc405f016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b9340b-cb58-4dd0-aeee-dff2ee4dc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7be4ec-3418-4f74-8dad-49bc405f016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F264D9-D22A-4F9C-A955-E517B8AC9A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b9340b-cb58-4dd0-aeee-dff2ee4dc63e"/>
    <ds:schemaRef ds:uri="c87be4ec-3418-4f74-8dad-49bc405f01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56EC7D-3745-42A1-8282-EAE0DB312B50}">
  <ds:schemaRefs>
    <ds:schemaRef ds:uri="2bb9340b-cb58-4dd0-aeee-dff2ee4dc63e"/>
    <ds:schemaRef ds:uri="http://schemas.microsoft.com/office/infopath/2007/PartnerControls"/>
    <ds:schemaRef ds:uri="http://purl.org/dc/elements/1.1/"/>
    <ds:schemaRef ds:uri="http://schemas.microsoft.com/office/2006/metadata/properties"/>
    <ds:schemaRef ds:uri="c87be4ec-3418-4f74-8dad-49bc405f0161"/>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F5ED9666-CD7A-47E9-888D-E0631D2286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Adjacency</Template>
  <TotalTime>18537</TotalTime>
  <Words>611</Words>
  <Application>Microsoft Office PowerPoint</Application>
  <PresentationFormat>On-screen Show (4:3)</PresentationFormat>
  <Paragraphs>151</Paragraphs>
  <Slides>14</Slides>
  <Notes>2</Notes>
  <HiddenSlides>0</HiddenSlides>
  <MMClips>14</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Adjacency</vt:lpstr>
      <vt:lpstr>Closing the Gap</vt:lpstr>
      <vt:lpstr>Objectives</vt:lpstr>
      <vt:lpstr>PowerPoint Presentation</vt:lpstr>
      <vt:lpstr>PowerPoint Presentation</vt:lpstr>
      <vt:lpstr>PowerPoint Presentation</vt:lpstr>
      <vt:lpstr>PowerPoint Presentation</vt:lpstr>
      <vt:lpstr>PowerPoint Presentation</vt:lpstr>
      <vt:lpstr>PowerPoint Presentation</vt:lpstr>
      <vt:lpstr>Precautions and Guidelines</vt:lpstr>
      <vt:lpstr>PowerPoint Presentation</vt:lpstr>
      <vt:lpstr>PowerPoint Presentation</vt:lpstr>
      <vt:lpstr>Adult Encouragers</vt:lpstr>
      <vt:lpstr>Next Steps</vt:lpstr>
      <vt:lpstr>Resources</vt:lpstr>
    </vt:vector>
  </TitlesOfParts>
  <Company>ACcounseling.org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Mentor Training Presentation</dc:title>
  <dc:creator>Bill Schmidgall</dc:creator>
  <cp:lastModifiedBy>Kaufmann, Matthew</cp:lastModifiedBy>
  <cp:revision>688</cp:revision>
  <cp:lastPrinted>2019-10-04T20:03:04Z</cp:lastPrinted>
  <dcterms:created xsi:type="dcterms:W3CDTF">2008-03-18T19:27:43Z</dcterms:created>
  <dcterms:modified xsi:type="dcterms:W3CDTF">2022-09-21T02:01:46Z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0x0101005B4BF104DC5D09429838A6DCF0FD3330</vt:lpwstr>
  </property>
  <property fmtid="{D5CDD505-2E9C-101B-9397-08002B2CF9AE}" pid="3" name="_dlc_DocIdItemGuid">
    <vt:lpwstr>1c84a599-5002-4e96-8b29-138a0639ee90</vt:lpwstr>
  </property>
  <property fmtid="{D5CDD505-2E9C-101B-9397-08002B2CF9AE}" pid="4" name="On Website1">
    <vt:lpwstr>On Public Website</vt:lpwstr>
  </property>
</Properties>
</file>