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Lst>
  <p:sldSz cy="5143500" cx="9144000"/>
  <p:notesSz cx="6858000" cy="9144000"/>
  <p:embeddedFontLst>
    <p:embeddedFont>
      <p:font typeface="Raleway"/>
      <p:regular r:id="rId91"/>
      <p:bold r:id="rId92"/>
      <p:italic r:id="rId93"/>
      <p:boldItalic r:id="rId94"/>
    </p:embeddedFont>
    <p:embeddedFont>
      <p:font typeface="Lato"/>
      <p:regular r:id="rId95"/>
      <p:bold r:id="rId96"/>
      <p:italic r:id="rId97"/>
      <p:boldItalic r:id="rId98"/>
    </p:embeddedFont>
    <p:embeddedFont>
      <p:font typeface="Helvetica Neue"/>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03" roundtripDataSignature="AMtx7mjFAKx+Kzb38EcPJWPQ+GjsZx/X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customschemas.google.com/relationships/presentationmetadata" Target="metadata"/><Relationship Id="rId102" Type="http://schemas.openxmlformats.org/officeDocument/2006/relationships/font" Target="fonts/HelveticaNeue-boldItalic.fntdata"/><Relationship Id="rId101" Type="http://schemas.openxmlformats.org/officeDocument/2006/relationships/font" Target="fonts/HelveticaNeue-italic.fntdata"/><Relationship Id="rId100" Type="http://schemas.openxmlformats.org/officeDocument/2006/relationships/font" Target="fonts/HelveticaNeue-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Lato-regular.fntdata"/><Relationship Id="rId94" Type="http://schemas.openxmlformats.org/officeDocument/2006/relationships/font" Target="fonts/Raleway-boldItalic.fntdata"/><Relationship Id="rId97" Type="http://schemas.openxmlformats.org/officeDocument/2006/relationships/font" Target="fonts/Lato-italic.fntdata"/><Relationship Id="rId96" Type="http://schemas.openxmlformats.org/officeDocument/2006/relationships/font" Target="fonts/Lato-bold.fntdata"/><Relationship Id="rId11" Type="http://schemas.openxmlformats.org/officeDocument/2006/relationships/slide" Target="slides/slide6.xml"/><Relationship Id="rId99" Type="http://schemas.openxmlformats.org/officeDocument/2006/relationships/font" Target="fonts/HelveticaNeue-regular.fntdata"/><Relationship Id="rId10" Type="http://schemas.openxmlformats.org/officeDocument/2006/relationships/slide" Target="slides/slide5.xml"/><Relationship Id="rId98"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Raleway-regular.fntdata"/><Relationship Id="rId90" Type="http://schemas.openxmlformats.org/officeDocument/2006/relationships/slide" Target="slides/slide85.xml"/><Relationship Id="rId93" Type="http://schemas.openxmlformats.org/officeDocument/2006/relationships/font" Target="fonts/Raleway-italic.fntdata"/><Relationship Id="rId92" Type="http://schemas.openxmlformats.org/officeDocument/2006/relationships/font" Target="fonts/Raleway-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b6e903197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3b6e9031974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b6e90319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3b6e903197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b722975e4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3b722975e48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b722975e4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g3b722975e4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b6e903197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3b6e9031974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90"/>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90"/>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90"/>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90"/>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4" name="Google Shape;14;p90"/>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9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cxnSp>
        <p:nvCxnSpPr>
          <p:cNvPr id="58" name="Google Shape;58;p99"/>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9" name="Google Shape;59;p9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60" name="Google Shape;60;p99"/>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61" name="Google Shape;61;p9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 name="Shape 62"/>
        <p:cNvGrpSpPr/>
        <p:nvPr/>
      </p:nvGrpSpPr>
      <p:grpSpPr>
        <a:xfrm>
          <a:off x="0" y="0"/>
          <a:ext cx="0" cy="0"/>
          <a:chOff x="0" y="0"/>
          <a:chExt cx="0" cy="0"/>
        </a:xfrm>
      </p:grpSpPr>
      <p:cxnSp>
        <p:nvCxnSpPr>
          <p:cNvPr id="63" name="Google Shape;63;p10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4" name="Google Shape;64;p100"/>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5" name="Google Shape;65;p100"/>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6" name="Google Shape;66;p100"/>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7" name="Google Shape;67;p10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9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353535"/>
        </a:solidFill>
      </p:bgPr>
    </p:bg>
    <p:spTree>
      <p:nvGrpSpPr>
        <p:cNvPr id="18" name="Shape 18"/>
        <p:cNvGrpSpPr/>
        <p:nvPr/>
      </p:nvGrpSpPr>
      <p:grpSpPr>
        <a:xfrm>
          <a:off x="0" y="0"/>
          <a:ext cx="0" cy="0"/>
          <a:chOff x="0" y="0"/>
          <a:chExt cx="0" cy="0"/>
        </a:xfrm>
      </p:grpSpPr>
      <p:cxnSp>
        <p:nvCxnSpPr>
          <p:cNvPr id="19" name="Google Shape;19;p9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20" name="Google Shape;20;p92"/>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21" name="Google Shape;21;p9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2" name="Shape 22"/>
        <p:cNvGrpSpPr/>
        <p:nvPr/>
      </p:nvGrpSpPr>
      <p:grpSpPr>
        <a:xfrm>
          <a:off x="0" y="0"/>
          <a:ext cx="0" cy="0"/>
          <a:chOff x="0" y="0"/>
          <a:chExt cx="0" cy="0"/>
        </a:xfrm>
      </p:grpSpPr>
      <p:cxnSp>
        <p:nvCxnSpPr>
          <p:cNvPr id="23" name="Google Shape;23;p9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24" name="Google Shape;24;p9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25" name="Google Shape;25;p93"/>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26" name="Google Shape;26;p9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cxnSp>
        <p:nvCxnSpPr>
          <p:cNvPr id="28" name="Google Shape;28;p9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9" name="Google Shape;29;p9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0" name="Google Shape;30;p9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1" name="Google Shape;31;p94"/>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2" name="Google Shape;32;p94"/>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3" name="Google Shape;33;p9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cxnSp>
        <p:nvCxnSpPr>
          <p:cNvPr id="35" name="Google Shape;35;p9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6" name="Google Shape;36;p9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7" name="Google Shape;37;p9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8" name="Google Shape;38;p9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9" name="Google Shape;39;p95"/>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95"/>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9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96"/>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4" name="Google Shape;44;p9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cxnSp>
        <p:nvCxnSpPr>
          <p:cNvPr id="46" name="Google Shape;46;p9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7" name="Google Shape;47;p97"/>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8" name="Google Shape;48;p97"/>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9" name="Google Shape;49;p9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 name="Google Shape;52;p9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3" name="Google Shape;53;p98"/>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54" name="Google Shape;54;p98"/>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9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6" name="Google Shape;56;p9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89"/>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89"/>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8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1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osprey-watch.org" TargetMode="Externa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mailto:SCCFOspreys@gmail.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SCCFOspreys@gmail.com" TargetMode="External"/><Relationship Id="rId4" Type="http://schemas.openxmlformats.org/officeDocument/2006/relationships/hyperlink" Target="mailto:amanrique@sccf.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9.jpg"/><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0.jpg"/><Relationship Id="rId4" Type="http://schemas.openxmlformats.org/officeDocument/2006/relationships/image" Target="../media/image19.jpg"/><Relationship Id="rId5" Type="http://schemas.openxmlformats.org/officeDocument/2006/relationships/image" Target="../media/image2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jpg"/><Relationship Id="rId4"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58.jpg"/></Relationships>
</file>

<file path=ppt/slides/_rels/slide84.xml.rels><?xml version="1.0" encoding="UTF-8" standalone="yes"?><Relationships xmlns="http://schemas.openxmlformats.org/package/2006/relationships"><Relationship Id="rId11" Type="http://schemas.openxmlformats.org/officeDocument/2006/relationships/image" Target="../media/image69.jpg"/><Relationship Id="rId10" Type="http://schemas.openxmlformats.org/officeDocument/2006/relationships/image" Target="../media/image65.jpg"/><Relationship Id="rId13" Type="http://schemas.openxmlformats.org/officeDocument/2006/relationships/image" Target="../media/image75.jpg"/><Relationship Id="rId12"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7.jpg"/><Relationship Id="rId4" Type="http://schemas.openxmlformats.org/officeDocument/2006/relationships/image" Target="../media/image56.jpg"/><Relationship Id="rId9" Type="http://schemas.openxmlformats.org/officeDocument/2006/relationships/image" Target="../media/image71.jpg"/><Relationship Id="rId14" Type="http://schemas.openxmlformats.org/officeDocument/2006/relationships/image" Target="../media/image73.jpg"/><Relationship Id="rId5" Type="http://schemas.openxmlformats.org/officeDocument/2006/relationships/image" Target="../media/image59.jpg"/><Relationship Id="rId6" Type="http://schemas.openxmlformats.org/officeDocument/2006/relationships/image" Target="../media/image74.jpg"/><Relationship Id="rId7" Type="http://schemas.openxmlformats.org/officeDocument/2006/relationships/image" Target="../media/image61.jpg"/><Relationship Id="rId8" Type="http://schemas.openxmlformats.org/officeDocument/2006/relationships/image" Target="../media/image7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71" name="Shape 71"/>
        <p:cNvGrpSpPr/>
        <p:nvPr/>
      </p:nvGrpSpPr>
      <p:grpSpPr>
        <a:xfrm>
          <a:off x="0" y="0"/>
          <a:ext cx="0" cy="0"/>
          <a:chOff x="0" y="0"/>
          <a:chExt cx="0" cy="0"/>
        </a:xfrm>
      </p:grpSpPr>
      <p:sp>
        <p:nvSpPr>
          <p:cNvPr id="72" name="Google Shape;72;p1"/>
          <p:cNvSpPr txBox="1"/>
          <p:nvPr>
            <p:ph type="ctrTitle"/>
          </p:nvPr>
        </p:nvSpPr>
        <p:spPr>
          <a:xfrm>
            <a:off x="4773475" y="431700"/>
            <a:ext cx="3712500" cy="229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          </a:t>
            </a:r>
            <a:r>
              <a:rPr lang="en" sz="4000">
                <a:solidFill>
                  <a:srgbClr val="6AA84F"/>
                </a:solidFill>
              </a:rPr>
              <a:t>Nest </a:t>
            </a:r>
            <a:endParaRPr sz="4000">
              <a:solidFill>
                <a:srgbClr val="6AA84F"/>
              </a:solidFill>
            </a:endParaRPr>
          </a:p>
          <a:p>
            <a:pPr indent="0" lvl="0" marL="0" rtl="0" algn="l">
              <a:lnSpc>
                <a:spcPct val="100000"/>
              </a:lnSpc>
              <a:spcBef>
                <a:spcPts val="0"/>
              </a:spcBef>
              <a:spcAft>
                <a:spcPts val="0"/>
              </a:spcAft>
              <a:buSzPts val="4800"/>
              <a:buNone/>
            </a:pPr>
            <a:r>
              <a:rPr lang="en" sz="4000">
                <a:solidFill>
                  <a:srgbClr val="6AA84F"/>
                </a:solidFill>
              </a:rPr>
              <a:t>       Monitor  </a:t>
            </a:r>
            <a:endParaRPr sz="4000">
              <a:solidFill>
                <a:srgbClr val="6AA84F"/>
              </a:solidFill>
            </a:endParaRPr>
          </a:p>
          <a:p>
            <a:pPr indent="0" lvl="0" marL="0" rtl="0" algn="l">
              <a:lnSpc>
                <a:spcPct val="100000"/>
              </a:lnSpc>
              <a:spcBef>
                <a:spcPts val="0"/>
              </a:spcBef>
              <a:spcAft>
                <a:spcPts val="0"/>
              </a:spcAft>
              <a:buSzPts val="4800"/>
              <a:buNone/>
            </a:pPr>
            <a:r>
              <a:rPr lang="en" sz="4000">
                <a:solidFill>
                  <a:srgbClr val="6AA84F"/>
                </a:solidFill>
              </a:rPr>
              <a:t>        Training </a:t>
            </a:r>
            <a:endParaRPr sz="4000">
              <a:solidFill>
                <a:srgbClr val="6AA84F"/>
              </a:solidFill>
            </a:endParaRPr>
          </a:p>
          <a:p>
            <a:pPr indent="0" lvl="0" marL="0" rtl="0" algn="l">
              <a:lnSpc>
                <a:spcPct val="100000"/>
              </a:lnSpc>
              <a:spcBef>
                <a:spcPts val="0"/>
              </a:spcBef>
              <a:spcAft>
                <a:spcPts val="0"/>
              </a:spcAft>
              <a:buSzPts val="4800"/>
              <a:buNone/>
            </a:pPr>
            <a:r>
              <a:rPr lang="en" sz="4000">
                <a:solidFill>
                  <a:srgbClr val="6AA84F"/>
                </a:solidFill>
              </a:rPr>
              <a:t>              &amp;  </a:t>
            </a:r>
            <a:endParaRPr sz="4000">
              <a:solidFill>
                <a:srgbClr val="6AA84F"/>
              </a:solidFill>
            </a:endParaRPr>
          </a:p>
          <a:p>
            <a:pPr indent="0" lvl="0" marL="0" rtl="0" algn="l">
              <a:lnSpc>
                <a:spcPct val="100000"/>
              </a:lnSpc>
              <a:spcBef>
                <a:spcPts val="0"/>
              </a:spcBef>
              <a:spcAft>
                <a:spcPts val="0"/>
              </a:spcAft>
              <a:buSzPts val="4800"/>
              <a:buNone/>
            </a:pPr>
            <a:r>
              <a:rPr lang="en" sz="4000">
                <a:solidFill>
                  <a:srgbClr val="6AA84F"/>
                </a:solidFill>
              </a:rPr>
              <a:t>    Information</a:t>
            </a:r>
            <a:endParaRPr sz="4000">
              <a:solidFill>
                <a:srgbClr val="6AA84F"/>
              </a:solidFill>
            </a:endParaRPr>
          </a:p>
          <a:p>
            <a:pPr indent="0" lvl="0" marL="0" rtl="0" algn="l">
              <a:lnSpc>
                <a:spcPct val="100000"/>
              </a:lnSpc>
              <a:spcBef>
                <a:spcPts val="0"/>
              </a:spcBef>
              <a:spcAft>
                <a:spcPts val="0"/>
              </a:spcAft>
              <a:buSzPts val="4800"/>
              <a:buNone/>
            </a:pPr>
            <a:r>
              <a:rPr lang="en" sz="4000">
                <a:solidFill>
                  <a:srgbClr val="6AA84F"/>
                </a:solidFill>
              </a:rPr>
              <a:t>         Session   		   2026</a:t>
            </a:r>
            <a:endParaRPr sz="4000">
              <a:solidFill>
                <a:srgbClr val="6AA84F"/>
              </a:solidFill>
            </a:endParaRPr>
          </a:p>
          <a:p>
            <a:pPr indent="0" lvl="0" marL="0" rtl="0" algn="l">
              <a:lnSpc>
                <a:spcPct val="100000"/>
              </a:lnSpc>
              <a:spcBef>
                <a:spcPts val="0"/>
              </a:spcBef>
              <a:spcAft>
                <a:spcPts val="0"/>
              </a:spcAft>
              <a:buSzPts val="4800"/>
              <a:buNone/>
            </a:pPr>
            <a:r>
              <a:t/>
            </a:r>
            <a:endParaRPr sz="4000">
              <a:solidFill>
                <a:srgbClr val="6AA84F"/>
              </a:solidFill>
            </a:endParaRPr>
          </a:p>
          <a:p>
            <a:pPr indent="0" lvl="0" marL="0" rtl="0" algn="l">
              <a:lnSpc>
                <a:spcPct val="100000"/>
              </a:lnSpc>
              <a:spcBef>
                <a:spcPts val="0"/>
              </a:spcBef>
              <a:spcAft>
                <a:spcPts val="0"/>
              </a:spcAft>
              <a:buSzPts val="4800"/>
              <a:buNone/>
            </a:pPr>
            <a:r>
              <a:rPr lang="en" sz="4000">
                <a:solidFill>
                  <a:srgbClr val="6AA84F"/>
                </a:solidFill>
              </a:rPr>
              <a:t>           </a:t>
            </a:r>
            <a:endParaRPr sz="4000">
              <a:solidFill>
                <a:srgbClr val="6AA84F"/>
              </a:solidFill>
            </a:endParaRPr>
          </a:p>
          <a:p>
            <a:pPr indent="0" lvl="0" marL="0" rtl="0" algn="l">
              <a:lnSpc>
                <a:spcPct val="100000"/>
              </a:lnSpc>
              <a:spcBef>
                <a:spcPts val="0"/>
              </a:spcBef>
              <a:spcAft>
                <a:spcPts val="0"/>
              </a:spcAft>
              <a:buSzPts val="4800"/>
              <a:buNone/>
            </a:pPr>
            <a:r>
              <a:t/>
            </a:r>
            <a:endParaRPr/>
          </a:p>
          <a:p>
            <a:pPr indent="0" lvl="0" marL="0" rtl="0" algn="l">
              <a:lnSpc>
                <a:spcPct val="100000"/>
              </a:lnSpc>
              <a:spcBef>
                <a:spcPts val="0"/>
              </a:spcBef>
              <a:spcAft>
                <a:spcPts val="0"/>
              </a:spcAft>
              <a:buSzPts val="4800"/>
              <a:buNone/>
            </a:pPr>
            <a:r>
              <a:t/>
            </a:r>
            <a:endParaRPr/>
          </a:p>
        </p:txBody>
      </p:sp>
      <p:sp>
        <p:nvSpPr>
          <p:cNvPr id="73" name="Google Shape;73;p1"/>
          <p:cNvSpPr txBox="1"/>
          <p:nvPr>
            <p:ph idx="1" type="subTitle"/>
          </p:nvPr>
        </p:nvSpPr>
        <p:spPr>
          <a:xfrm>
            <a:off x="382375" y="-1689825"/>
            <a:ext cx="8443200" cy="146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t/>
            </a:r>
            <a:endParaRPr b="1" sz="3000">
              <a:solidFill>
                <a:srgbClr val="93C47D"/>
              </a:solidFill>
            </a:endParaRPr>
          </a:p>
          <a:p>
            <a:pPr indent="0" lvl="0" marL="0" rtl="0" algn="ctr">
              <a:lnSpc>
                <a:spcPct val="100000"/>
              </a:lnSpc>
              <a:spcBef>
                <a:spcPts val="0"/>
              </a:spcBef>
              <a:spcAft>
                <a:spcPts val="0"/>
              </a:spcAft>
              <a:buSzPts val="1800"/>
              <a:buNone/>
            </a:pPr>
            <a:r>
              <a:t/>
            </a:r>
            <a:endParaRPr b="1" sz="3000">
              <a:solidFill>
                <a:srgbClr val="93C47D"/>
              </a:solidFill>
            </a:endParaRPr>
          </a:p>
          <a:p>
            <a:pPr indent="0" lvl="0" marL="0" rtl="0" algn="ctr">
              <a:lnSpc>
                <a:spcPct val="100000"/>
              </a:lnSpc>
              <a:spcBef>
                <a:spcPts val="0"/>
              </a:spcBef>
              <a:spcAft>
                <a:spcPts val="0"/>
              </a:spcAft>
              <a:buSzPts val="1800"/>
              <a:buNone/>
            </a:pPr>
            <a:r>
              <a:t/>
            </a:r>
            <a:endParaRPr b="1" sz="3000">
              <a:solidFill>
                <a:srgbClr val="93C47D"/>
              </a:solidFill>
            </a:endParaRPr>
          </a:p>
          <a:p>
            <a:pPr indent="0" lvl="0" marL="0" rtl="0" algn="ctr">
              <a:lnSpc>
                <a:spcPct val="100000"/>
              </a:lnSpc>
              <a:spcBef>
                <a:spcPts val="0"/>
              </a:spcBef>
              <a:spcAft>
                <a:spcPts val="0"/>
              </a:spcAft>
              <a:buSzPts val="1800"/>
              <a:buNone/>
            </a:pPr>
            <a:r>
              <a:t/>
            </a:r>
            <a:endParaRPr b="1" sz="3000">
              <a:solidFill>
                <a:srgbClr val="93C47D"/>
              </a:solidFill>
            </a:endParaRPr>
          </a:p>
          <a:p>
            <a:pPr indent="0" lvl="0" marL="0" rtl="0" algn="ctr">
              <a:lnSpc>
                <a:spcPct val="100000"/>
              </a:lnSpc>
              <a:spcBef>
                <a:spcPts val="0"/>
              </a:spcBef>
              <a:spcAft>
                <a:spcPts val="0"/>
              </a:spcAft>
              <a:buSzPts val="1800"/>
              <a:buNone/>
            </a:pPr>
            <a:r>
              <a:rPr b="1" lang="en" sz="3000">
                <a:solidFill>
                  <a:srgbClr val="3D85C6"/>
                </a:solidFill>
              </a:rPr>
              <a:t>Nest Monitor Training  Meeting</a:t>
            </a:r>
            <a:endParaRPr b="1" sz="3000">
              <a:solidFill>
                <a:srgbClr val="3D85C6"/>
              </a:solidFill>
            </a:endParaRPr>
          </a:p>
          <a:p>
            <a:pPr indent="0" lvl="0" marL="0" rtl="0" algn="ctr">
              <a:lnSpc>
                <a:spcPct val="100000"/>
              </a:lnSpc>
              <a:spcBef>
                <a:spcPts val="0"/>
              </a:spcBef>
              <a:spcAft>
                <a:spcPts val="0"/>
              </a:spcAft>
              <a:buSzPts val="1800"/>
              <a:buNone/>
            </a:pPr>
            <a:r>
              <a:rPr b="1" lang="en" sz="3000">
                <a:solidFill>
                  <a:srgbClr val="3D85C6"/>
                </a:solidFill>
              </a:rPr>
              <a:t>January 13, 2026 </a:t>
            </a:r>
            <a:endParaRPr b="1" sz="3000">
              <a:solidFill>
                <a:srgbClr val="3D85C6"/>
              </a:solidFill>
            </a:endParaRPr>
          </a:p>
          <a:p>
            <a:pPr indent="0" lvl="0" marL="0" rtl="0" algn="ctr">
              <a:lnSpc>
                <a:spcPct val="100000"/>
              </a:lnSpc>
              <a:spcBef>
                <a:spcPts val="0"/>
              </a:spcBef>
              <a:spcAft>
                <a:spcPts val="0"/>
              </a:spcAft>
              <a:buSzPts val="1800"/>
              <a:buNone/>
            </a:pPr>
            <a:r>
              <a:t/>
            </a:r>
            <a:endParaRPr b="1" sz="3000">
              <a:solidFill>
                <a:srgbClr val="93C47D"/>
              </a:solidFill>
            </a:endParaRPr>
          </a:p>
        </p:txBody>
      </p:sp>
      <p:pic>
        <p:nvPicPr>
          <p:cNvPr id="74" name="Google Shape;74;p1" title="DSCN3152.JPG"/>
          <p:cNvPicPr preferRelativeResize="0"/>
          <p:nvPr/>
        </p:nvPicPr>
        <p:blipFill rotWithShape="1">
          <a:blip r:embed="rId3">
            <a:alphaModFix/>
          </a:blip>
          <a:srcRect b="0" l="0" r="0" t="0"/>
          <a:stretch/>
        </p:blipFill>
        <p:spPr>
          <a:xfrm>
            <a:off x="26275" y="0"/>
            <a:ext cx="4333551"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35" name="Shape 135"/>
        <p:cNvGrpSpPr/>
        <p:nvPr/>
      </p:nvGrpSpPr>
      <p:grpSpPr>
        <a:xfrm>
          <a:off x="0" y="0"/>
          <a:ext cx="0" cy="0"/>
          <a:chOff x="0" y="0"/>
          <a:chExt cx="0" cy="0"/>
        </a:xfrm>
      </p:grpSpPr>
      <p:pic>
        <p:nvPicPr>
          <p:cNvPr id="136" name="Google Shape;136;p9"/>
          <p:cNvPicPr preferRelativeResize="0"/>
          <p:nvPr/>
        </p:nvPicPr>
        <p:blipFill rotWithShape="1">
          <a:blip r:embed="rId3">
            <a:alphaModFix/>
          </a:blip>
          <a:srcRect b="0" l="0" r="0" t="0"/>
          <a:stretch/>
        </p:blipFill>
        <p:spPr>
          <a:xfrm>
            <a:off x="2952600" y="258550"/>
            <a:ext cx="5671500" cy="4728700"/>
          </a:xfrm>
          <a:prstGeom prst="rect">
            <a:avLst/>
          </a:prstGeom>
          <a:noFill/>
          <a:ln>
            <a:noFill/>
          </a:ln>
        </p:spPr>
      </p:pic>
      <p:sp>
        <p:nvSpPr>
          <p:cNvPr id="137" name="Google Shape;137;p9"/>
          <p:cNvSpPr txBox="1"/>
          <p:nvPr/>
        </p:nvSpPr>
        <p:spPr>
          <a:xfrm>
            <a:off x="3459075" y="816625"/>
            <a:ext cx="5013000" cy="106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6AA84F"/>
                </a:solidFill>
                <a:latin typeface="Raleway"/>
                <a:ea typeface="Raleway"/>
                <a:cs typeface="Raleway"/>
                <a:sym typeface="Raleway"/>
              </a:rPr>
              <a:t>Monitoring is about collecting data. </a:t>
            </a:r>
            <a:endParaRPr b="1" i="0" sz="3000" u="none" cap="none" strike="noStrike">
              <a:solidFill>
                <a:schemeClr val="lt2"/>
              </a:solidFill>
              <a:latin typeface="Raleway"/>
              <a:ea typeface="Raleway"/>
              <a:cs typeface="Raleway"/>
              <a:sym typeface="Raleway"/>
            </a:endParaRPr>
          </a:p>
        </p:txBody>
      </p:sp>
      <p:sp>
        <p:nvSpPr>
          <p:cNvPr id="138" name="Google Shape;138;p9"/>
          <p:cNvSpPr txBox="1"/>
          <p:nvPr>
            <p:ph idx="4294967295" type="body"/>
          </p:nvPr>
        </p:nvSpPr>
        <p:spPr>
          <a:xfrm>
            <a:off x="3611888" y="1199725"/>
            <a:ext cx="4825200" cy="313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rgbClr val="0B5394"/>
                </a:solidFill>
                <a:latin typeface="Raleway"/>
                <a:ea typeface="Raleway"/>
                <a:cs typeface="Raleway"/>
                <a:sym typeface="Raleway"/>
              </a:rPr>
              <a:t>The accuracy and consistency of observations is critical because the conclusions  drawn from the analysis of the data matter!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rgbClr val="0B5394"/>
                </a:solidFill>
                <a:latin typeface="Raleway"/>
                <a:ea typeface="Raleway"/>
                <a:cs typeface="Raleway"/>
                <a:sym typeface="Raleway"/>
              </a:rPr>
              <a:t>The role of the monitor is to be                  “ A Citizen Scientist.” </a:t>
            </a:r>
            <a:r>
              <a:rPr b="1" lang="en" sz="2000">
                <a:solidFill>
                  <a:srgbClr val="6AA84F"/>
                </a:solidFill>
                <a:latin typeface="Raleway"/>
                <a:ea typeface="Raleway"/>
                <a:cs typeface="Raleway"/>
                <a:sym typeface="Raleway"/>
              </a:rPr>
              <a:t>(That doesn’t mean you can’t have fun out there!)</a:t>
            </a:r>
            <a:endParaRPr b="1" sz="2000">
              <a:solidFill>
                <a:srgbClr val="6AA84F"/>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rgbClr val="0B5394"/>
                </a:solidFill>
                <a:latin typeface="Raleway"/>
                <a:ea typeface="Raleway"/>
                <a:cs typeface="Raleway"/>
                <a:sym typeface="Raleway"/>
              </a:rPr>
              <a:t>That is why HOW we monitor matters.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rgbClr val="0000FF"/>
                </a:solidFill>
                <a:latin typeface="Raleway"/>
                <a:ea typeface="Raleway"/>
                <a:cs typeface="Raleway"/>
                <a:sym typeface="Raleway"/>
              </a:rPr>
              <a:t>                     </a:t>
            </a:r>
            <a:endParaRPr b="1" sz="2000">
              <a:solidFill>
                <a:srgbClr val="0000FF"/>
              </a:solidFill>
              <a:latin typeface="Raleway"/>
              <a:ea typeface="Raleway"/>
              <a:cs typeface="Raleway"/>
              <a:sym typeface="Raleway"/>
            </a:endParaRPr>
          </a:p>
          <a:p>
            <a:pPr indent="0" lvl="0" marL="457200" rtl="0" algn="l">
              <a:lnSpc>
                <a:spcPct val="115000"/>
              </a:lnSpc>
              <a:spcBef>
                <a:spcPts val="1600"/>
              </a:spcBef>
              <a:spcAft>
                <a:spcPts val="1000"/>
              </a:spcAft>
              <a:buSzPts val="1800"/>
              <a:buNone/>
            </a:pPr>
            <a:r>
              <a:rPr b="1" lang="en" sz="2000">
                <a:latin typeface="Raleway"/>
                <a:ea typeface="Raleway"/>
                <a:cs typeface="Raleway"/>
                <a:sym typeface="Raleway"/>
              </a:rPr>
              <a:t> </a:t>
            </a:r>
            <a:endParaRPr b="1" sz="2000">
              <a:solidFill>
                <a:schemeClr val="dk2"/>
              </a:solidFill>
              <a:latin typeface="Raleway"/>
              <a:ea typeface="Raleway"/>
              <a:cs typeface="Raleway"/>
              <a:sym typeface="Raleway"/>
            </a:endParaRPr>
          </a:p>
        </p:txBody>
      </p:sp>
      <p:pic>
        <p:nvPicPr>
          <p:cNvPr id="139" name="Google Shape;139;p9"/>
          <p:cNvPicPr preferRelativeResize="0"/>
          <p:nvPr/>
        </p:nvPicPr>
        <p:blipFill rotWithShape="1">
          <a:blip r:embed="rId4">
            <a:alphaModFix/>
          </a:blip>
          <a:srcRect b="0" l="0" r="0" t="0"/>
          <a:stretch/>
        </p:blipFill>
        <p:spPr>
          <a:xfrm>
            <a:off x="-463500" y="816625"/>
            <a:ext cx="3494676" cy="31331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43" name="Shape 143"/>
        <p:cNvGrpSpPr/>
        <p:nvPr/>
      </p:nvGrpSpPr>
      <p:grpSpPr>
        <a:xfrm>
          <a:off x="0" y="0"/>
          <a:ext cx="0" cy="0"/>
          <a:chOff x="0" y="0"/>
          <a:chExt cx="0" cy="0"/>
        </a:xfrm>
      </p:grpSpPr>
      <p:pic>
        <p:nvPicPr>
          <p:cNvPr id="144" name="Google Shape;144;p10"/>
          <p:cNvPicPr preferRelativeResize="0"/>
          <p:nvPr/>
        </p:nvPicPr>
        <p:blipFill rotWithShape="1">
          <a:blip r:embed="rId3">
            <a:alphaModFix/>
          </a:blip>
          <a:srcRect b="0" l="0" r="0" t="0"/>
          <a:stretch/>
        </p:blipFill>
        <p:spPr>
          <a:xfrm>
            <a:off x="2963675" y="280700"/>
            <a:ext cx="5671500" cy="4728700"/>
          </a:xfrm>
          <a:prstGeom prst="rect">
            <a:avLst/>
          </a:prstGeom>
          <a:noFill/>
          <a:ln>
            <a:noFill/>
          </a:ln>
        </p:spPr>
      </p:pic>
      <p:sp>
        <p:nvSpPr>
          <p:cNvPr id="145" name="Google Shape;145;p10"/>
          <p:cNvSpPr txBox="1"/>
          <p:nvPr/>
        </p:nvSpPr>
        <p:spPr>
          <a:xfrm>
            <a:off x="3459075" y="816625"/>
            <a:ext cx="5013000" cy="56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6AA84F"/>
                </a:solidFill>
                <a:latin typeface="Raleway"/>
                <a:ea typeface="Raleway"/>
                <a:cs typeface="Raleway"/>
                <a:sym typeface="Raleway"/>
              </a:rPr>
              <a:t>The power of the Data</a:t>
            </a:r>
            <a:endParaRPr b="1" i="0" sz="3000" u="none" cap="none" strike="noStrike">
              <a:solidFill>
                <a:schemeClr val="lt2"/>
              </a:solidFill>
              <a:latin typeface="Raleway"/>
              <a:ea typeface="Raleway"/>
              <a:cs typeface="Raleway"/>
              <a:sym typeface="Raleway"/>
            </a:endParaRPr>
          </a:p>
        </p:txBody>
      </p:sp>
      <p:sp>
        <p:nvSpPr>
          <p:cNvPr id="146" name="Google Shape;146;p10"/>
          <p:cNvSpPr txBox="1"/>
          <p:nvPr>
            <p:ph idx="4294967295" type="body"/>
          </p:nvPr>
        </p:nvSpPr>
        <p:spPr>
          <a:xfrm>
            <a:off x="3611900" y="1306925"/>
            <a:ext cx="4825200" cy="30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2000">
                <a:solidFill>
                  <a:srgbClr val="0B5394"/>
                </a:solidFill>
                <a:latin typeface="Raleway"/>
                <a:ea typeface="Raleway"/>
                <a:cs typeface="Raleway"/>
                <a:sym typeface="Raleway"/>
              </a:rPr>
              <a:t>The osprey is a </a:t>
            </a:r>
            <a:r>
              <a:rPr b="1" i="1" lang="en" sz="2000" u="sng">
                <a:solidFill>
                  <a:srgbClr val="0B5394"/>
                </a:solidFill>
                <a:latin typeface="Raleway"/>
                <a:ea typeface="Raleway"/>
                <a:cs typeface="Raleway"/>
                <a:sym typeface="Raleway"/>
              </a:rPr>
              <a:t>sentinel </a:t>
            </a:r>
            <a:r>
              <a:rPr b="1" lang="en" sz="2000">
                <a:solidFill>
                  <a:srgbClr val="0B5394"/>
                </a:solidFill>
                <a:latin typeface="Raleway"/>
                <a:ea typeface="Raleway"/>
                <a:cs typeface="Raleway"/>
                <a:sym typeface="Raleway"/>
              </a:rPr>
              <a:t>species. Nest productivity is a key indicator of species health. The data we gather enables us to understand the health the osprey population, and also the heath of the ecosystem we share with them. The notes you take and the data we gather are important parts of the BIG Picture!</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rgbClr val="0000FF"/>
                </a:solidFill>
                <a:latin typeface="Raleway"/>
                <a:ea typeface="Raleway"/>
                <a:cs typeface="Raleway"/>
                <a:sym typeface="Raleway"/>
              </a:rPr>
              <a:t>                     </a:t>
            </a:r>
            <a:endParaRPr b="1" sz="2000">
              <a:solidFill>
                <a:srgbClr val="0000FF"/>
              </a:solidFill>
              <a:latin typeface="Raleway"/>
              <a:ea typeface="Raleway"/>
              <a:cs typeface="Raleway"/>
              <a:sym typeface="Raleway"/>
            </a:endParaRPr>
          </a:p>
          <a:p>
            <a:pPr indent="0" lvl="0" marL="457200" rtl="0" algn="l">
              <a:lnSpc>
                <a:spcPct val="115000"/>
              </a:lnSpc>
              <a:spcBef>
                <a:spcPts val="1600"/>
              </a:spcBef>
              <a:spcAft>
                <a:spcPts val="1000"/>
              </a:spcAft>
              <a:buSzPts val="1800"/>
              <a:buNone/>
            </a:pPr>
            <a:r>
              <a:rPr b="1" lang="en" sz="2000">
                <a:latin typeface="Raleway"/>
                <a:ea typeface="Raleway"/>
                <a:cs typeface="Raleway"/>
                <a:sym typeface="Raleway"/>
              </a:rPr>
              <a:t> </a:t>
            </a:r>
            <a:endParaRPr b="1" sz="2000">
              <a:solidFill>
                <a:schemeClr val="dk2"/>
              </a:solidFill>
              <a:latin typeface="Raleway"/>
              <a:ea typeface="Raleway"/>
              <a:cs typeface="Raleway"/>
              <a:sym typeface="Raleway"/>
            </a:endParaRPr>
          </a:p>
        </p:txBody>
      </p:sp>
      <p:pic>
        <p:nvPicPr>
          <p:cNvPr id="147" name="Google Shape;147;p10"/>
          <p:cNvPicPr preferRelativeResize="0"/>
          <p:nvPr/>
        </p:nvPicPr>
        <p:blipFill rotWithShape="1">
          <a:blip r:embed="rId4">
            <a:alphaModFix/>
          </a:blip>
          <a:srcRect b="0" l="0" r="0" t="0"/>
          <a:stretch/>
        </p:blipFill>
        <p:spPr>
          <a:xfrm>
            <a:off x="-463500" y="816625"/>
            <a:ext cx="3494676" cy="31331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51" name="Shape 151"/>
        <p:cNvGrpSpPr/>
        <p:nvPr/>
      </p:nvGrpSpPr>
      <p:grpSpPr>
        <a:xfrm>
          <a:off x="0" y="0"/>
          <a:ext cx="0" cy="0"/>
          <a:chOff x="0" y="0"/>
          <a:chExt cx="0" cy="0"/>
        </a:xfrm>
      </p:grpSpPr>
      <p:sp>
        <p:nvSpPr>
          <p:cNvPr id="152" name="Google Shape;152;p12"/>
          <p:cNvSpPr txBox="1"/>
          <p:nvPr/>
        </p:nvSpPr>
        <p:spPr>
          <a:xfrm>
            <a:off x="238125" y="112800"/>
            <a:ext cx="11115600" cy="8271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i="0" lang="en" sz="4400" u="none" cap="none" strike="noStrike">
                <a:solidFill>
                  <a:srgbClr val="6AA84F"/>
                </a:solidFill>
                <a:latin typeface="Calibri"/>
                <a:ea typeface="Calibri"/>
                <a:cs typeface="Calibri"/>
                <a:sym typeface="Calibri"/>
              </a:rPr>
              <a:t>What is Osprey Watch?</a:t>
            </a:r>
            <a:endParaRPr b="1" i="0" sz="4400" u="none" cap="none" strike="noStrike">
              <a:solidFill>
                <a:srgbClr val="6AA84F"/>
              </a:solidFill>
              <a:latin typeface="Calibri"/>
              <a:ea typeface="Calibri"/>
              <a:cs typeface="Calibri"/>
              <a:sym typeface="Calibri"/>
            </a:endParaRPr>
          </a:p>
        </p:txBody>
      </p:sp>
      <p:sp>
        <p:nvSpPr>
          <p:cNvPr id="153" name="Google Shape;153;p12"/>
          <p:cNvSpPr txBox="1"/>
          <p:nvPr/>
        </p:nvSpPr>
        <p:spPr>
          <a:xfrm>
            <a:off x="838200" y="814650"/>
            <a:ext cx="8148000" cy="5362200"/>
          </a:xfrm>
          <a:prstGeom prst="rect">
            <a:avLst/>
          </a:prstGeom>
          <a:noFill/>
          <a:ln>
            <a:noFill/>
          </a:ln>
        </p:spPr>
        <p:txBody>
          <a:bodyPr anchorCtr="0" anchor="t" bIns="45700" lIns="91425" spcFirstLastPara="1" rIns="91425" wrap="square" tIns="45700">
            <a:normAutofit/>
          </a:bodyPr>
          <a:lstStyle/>
          <a:p>
            <a:pPr indent="-209550" lvl="0" marL="228600" marR="0" rtl="0" algn="l">
              <a:lnSpc>
                <a:spcPct val="90000"/>
              </a:lnSpc>
              <a:spcBef>
                <a:spcPts val="0"/>
              </a:spcBef>
              <a:spcAft>
                <a:spcPts val="0"/>
              </a:spcAft>
              <a:buClr>
                <a:schemeClr val="lt1"/>
              </a:buClr>
              <a:buSzPts val="2500"/>
              <a:buFont typeface="Arial"/>
              <a:buChar char="•"/>
            </a:pPr>
            <a:r>
              <a:rPr b="0" i="0" lang="en" sz="2500" u="none" cap="none" strike="noStrike">
                <a:solidFill>
                  <a:schemeClr val="lt1"/>
                </a:solidFill>
                <a:latin typeface="Calibri"/>
                <a:ea typeface="Calibri"/>
                <a:cs typeface="Calibri"/>
                <a:sym typeface="Calibri"/>
              </a:rPr>
              <a:t>A Global database for the reporting of osprey breeding success. </a:t>
            </a:r>
            <a:endParaRPr b="0" i="0" sz="2500" u="none" cap="none" strike="noStrike">
              <a:solidFill>
                <a:schemeClr val="lt1"/>
              </a:solidFill>
              <a:latin typeface="Calibri"/>
              <a:ea typeface="Calibri"/>
              <a:cs typeface="Calibri"/>
              <a:sym typeface="Calibri"/>
            </a:endParaRPr>
          </a:p>
          <a:p>
            <a:pPr indent="-209550" lvl="0" marL="228600" marR="0" rtl="0" algn="l">
              <a:lnSpc>
                <a:spcPct val="90000"/>
              </a:lnSpc>
              <a:spcBef>
                <a:spcPts val="1000"/>
              </a:spcBef>
              <a:spcAft>
                <a:spcPts val="0"/>
              </a:spcAft>
              <a:buClr>
                <a:schemeClr val="lt1"/>
              </a:buClr>
              <a:buSzPts val="2500"/>
              <a:buFont typeface="Arial"/>
              <a:buChar char="•"/>
            </a:pPr>
            <a:r>
              <a:rPr b="0" i="0" lang="en" sz="2500" u="none" cap="none" strike="noStrike">
                <a:solidFill>
                  <a:schemeClr val="lt1"/>
                </a:solidFill>
                <a:latin typeface="Calibri"/>
                <a:ea typeface="Calibri"/>
                <a:cs typeface="Calibri"/>
                <a:sym typeface="Calibri"/>
              </a:rPr>
              <a:t>The mission of Osprey Watch is to collect information to use to address three of the most pressing issues facing aquatic ecosystems including global climate change, depletion of fish stocks, and environmental contaminants.</a:t>
            </a:r>
            <a:endParaRPr b="0" i="0" sz="2500" u="none" cap="none" strike="noStrike">
              <a:solidFill>
                <a:schemeClr val="lt1"/>
              </a:solidFill>
              <a:latin typeface="Calibri"/>
              <a:ea typeface="Calibri"/>
              <a:cs typeface="Calibri"/>
              <a:sym typeface="Calibri"/>
            </a:endParaRPr>
          </a:p>
          <a:p>
            <a:pPr indent="-209550" lvl="0" marL="228600" marR="0" rtl="0" algn="l">
              <a:lnSpc>
                <a:spcPct val="90000"/>
              </a:lnSpc>
              <a:spcBef>
                <a:spcPts val="1000"/>
              </a:spcBef>
              <a:spcAft>
                <a:spcPts val="0"/>
              </a:spcAft>
              <a:buClr>
                <a:schemeClr val="lt1"/>
              </a:buClr>
              <a:buSzPts val="2500"/>
              <a:buFont typeface="Arial"/>
              <a:buChar char="•"/>
            </a:pPr>
            <a:r>
              <a:rPr b="0" i="0" lang="en" sz="2500" u="none" cap="none" strike="noStrike">
                <a:solidFill>
                  <a:schemeClr val="lt1"/>
                </a:solidFill>
                <a:latin typeface="Calibri"/>
                <a:ea typeface="Calibri"/>
                <a:cs typeface="Calibri"/>
                <a:sym typeface="Calibri"/>
              </a:rPr>
              <a:t>The website and database are managed by The Center for Conservation Biology in Williamsburg, VA.</a:t>
            </a:r>
            <a:endParaRPr b="0" i="0" sz="2500" u="none" cap="none" strike="noStrike">
              <a:solidFill>
                <a:schemeClr val="lt1"/>
              </a:solidFill>
              <a:latin typeface="Calibri"/>
              <a:ea typeface="Calibri"/>
              <a:cs typeface="Calibri"/>
              <a:sym typeface="Calibri"/>
            </a:endParaRPr>
          </a:p>
          <a:p>
            <a:pPr indent="-209550" lvl="0" marL="228600" marR="0" rtl="0" algn="l">
              <a:lnSpc>
                <a:spcPct val="90000"/>
              </a:lnSpc>
              <a:spcBef>
                <a:spcPts val="1000"/>
              </a:spcBef>
              <a:spcAft>
                <a:spcPts val="0"/>
              </a:spcAft>
              <a:buClr>
                <a:schemeClr val="lt1"/>
              </a:buClr>
              <a:buSzPts val="2500"/>
              <a:buFont typeface="Arial"/>
              <a:buChar char="•"/>
            </a:pPr>
            <a:r>
              <a:rPr b="0" i="0" lang="en" sz="2500" u="none" cap="none" strike="noStrike">
                <a:solidFill>
                  <a:schemeClr val="lt1"/>
                </a:solidFill>
                <a:latin typeface="Calibri"/>
                <a:ea typeface="Calibri"/>
                <a:cs typeface="Calibri"/>
                <a:sym typeface="Calibri"/>
              </a:rPr>
              <a:t>An app for real-time reporting is in progress.</a:t>
            </a:r>
            <a:endParaRPr b="0" i="0" sz="2500" u="none" cap="none" strike="noStrike">
              <a:solidFill>
                <a:schemeClr val="lt1"/>
              </a:solidFill>
              <a:latin typeface="Calibri"/>
              <a:ea typeface="Calibri"/>
              <a:cs typeface="Calibri"/>
              <a:sym typeface="Calibri"/>
            </a:endParaRPr>
          </a:p>
          <a:p>
            <a:pPr indent="0" lvl="0" marL="228600" marR="0" rtl="0" algn="l">
              <a:lnSpc>
                <a:spcPct val="90000"/>
              </a:lnSpc>
              <a:spcBef>
                <a:spcPts val="1000"/>
              </a:spcBef>
              <a:spcAft>
                <a:spcPts val="0"/>
              </a:spcAft>
              <a:buClr>
                <a:srgbClr val="000000"/>
              </a:buClr>
              <a:buSzPts val="2500"/>
              <a:buFont typeface="Arial"/>
              <a:buNone/>
            </a:pPr>
            <a:r>
              <a:t/>
            </a:r>
            <a:endParaRPr b="1" i="0" sz="2500" u="none" cap="none" strike="noStrike">
              <a:solidFill>
                <a:srgbClr val="6AA84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57" name="Shape 157"/>
        <p:cNvGrpSpPr/>
        <p:nvPr/>
      </p:nvGrpSpPr>
      <p:grpSpPr>
        <a:xfrm>
          <a:off x="0" y="0"/>
          <a:ext cx="0" cy="0"/>
          <a:chOff x="0" y="0"/>
          <a:chExt cx="0" cy="0"/>
        </a:xfrm>
      </p:grpSpPr>
      <p:sp>
        <p:nvSpPr>
          <p:cNvPr id="158" name="Google Shape;158;p13"/>
          <p:cNvSpPr txBox="1"/>
          <p:nvPr>
            <p:ph type="title"/>
          </p:nvPr>
        </p:nvSpPr>
        <p:spPr>
          <a:xfrm>
            <a:off x="-6200" y="1416225"/>
            <a:ext cx="4422600" cy="1829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2800" u="sng">
                <a:solidFill>
                  <a:schemeClr val="hlink"/>
                </a:solidFill>
                <a:hlinkClick r:id="rId3"/>
              </a:rPr>
              <a:t>www.osprey-watch.org</a:t>
            </a:r>
            <a:endParaRPr sz="2800"/>
          </a:p>
          <a:p>
            <a:pPr indent="0" lvl="0" marL="0" rtl="0" algn="l">
              <a:lnSpc>
                <a:spcPct val="100000"/>
              </a:lnSpc>
              <a:spcBef>
                <a:spcPts val="0"/>
              </a:spcBef>
              <a:spcAft>
                <a:spcPts val="0"/>
              </a:spcAft>
              <a:buSzPts val="4800"/>
              <a:buNone/>
            </a:pPr>
            <a:r>
              <a:t/>
            </a:r>
            <a:endParaRPr sz="2800"/>
          </a:p>
          <a:p>
            <a:pPr indent="0" lvl="0" marL="0" rtl="0" algn="l">
              <a:lnSpc>
                <a:spcPct val="100000"/>
              </a:lnSpc>
              <a:spcBef>
                <a:spcPts val="0"/>
              </a:spcBef>
              <a:spcAft>
                <a:spcPts val="0"/>
              </a:spcAft>
              <a:buSzPts val="4800"/>
              <a:buNone/>
            </a:pPr>
            <a:r>
              <a:rPr lang="en" sz="2800"/>
              <a:t>         Anyone can join! </a:t>
            </a:r>
            <a:endParaRPr sz="2800"/>
          </a:p>
          <a:p>
            <a:pPr indent="0" lvl="0" marL="0" rtl="0" algn="l">
              <a:lnSpc>
                <a:spcPct val="100000"/>
              </a:lnSpc>
              <a:spcBef>
                <a:spcPts val="0"/>
              </a:spcBef>
              <a:spcAft>
                <a:spcPts val="0"/>
              </a:spcAft>
              <a:buSzPts val="4800"/>
              <a:buNone/>
            </a:pPr>
            <a:r>
              <a:t/>
            </a:r>
            <a:endParaRPr sz="2800"/>
          </a:p>
          <a:p>
            <a:pPr indent="0" lvl="0" marL="0" rtl="0" algn="l">
              <a:lnSpc>
                <a:spcPct val="100000"/>
              </a:lnSpc>
              <a:spcBef>
                <a:spcPts val="0"/>
              </a:spcBef>
              <a:spcAft>
                <a:spcPts val="0"/>
              </a:spcAft>
              <a:buSzPts val="4800"/>
              <a:buNone/>
            </a:pPr>
            <a:r>
              <a:t/>
            </a:r>
            <a:endParaRPr sz="2800"/>
          </a:p>
        </p:txBody>
      </p:sp>
      <p:pic>
        <p:nvPicPr>
          <p:cNvPr id="159" name="Google Shape;159;p13"/>
          <p:cNvPicPr preferRelativeResize="0"/>
          <p:nvPr/>
        </p:nvPicPr>
        <p:blipFill rotWithShape="1">
          <a:blip r:embed="rId4">
            <a:alphaModFix/>
          </a:blip>
          <a:srcRect b="0" l="0" r="0" t="0"/>
          <a:stretch/>
        </p:blipFill>
        <p:spPr>
          <a:xfrm>
            <a:off x="4568900" y="152400"/>
            <a:ext cx="4422698" cy="47282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63" name="Shape 163"/>
        <p:cNvGrpSpPr/>
        <p:nvPr/>
      </p:nvGrpSpPr>
      <p:grpSpPr>
        <a:xfrm>
          <a:off x="0" y="0"/>
          <a:ext cx="0" cy="0"/>
          <a:chOff x="0" y="0"/>
          <a:chExt cx="0" cy="0"/>
        </a:xfrm>
      </p:grpSpPr>
      <p:sp>
        <p:nvSpPr>
          <p:cNvPr id="164" name="Google Shape;164;p14"/>
          <p:cNvSpPr txBox="1"/>
          <p:nvPr/>
        </p:nvSpPr>
        <p:spPr>
          <a:xfrm>
            <a:off x="8929125" y="534925"/>
            <a:ext cx="4391700" cy="85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1C4587"/>
              </a:solidFill>
              <a:latin typeface="Lato"/>
              <a:ea typeface="Lato"/>
              <a:cs typeface="Lato"/>
              <a:sym typeface="Lato"/>
            </a:endParaRPr>
          </a:p>
        </p:txBody>
      </p:sp>
      <p:sp>
        <p:nvSpPr>
          <p:cNvPr id="165" name="Google Shape;165;p14"/>
          <p:cNvSpPr txBox="1"/>
          <p:nvPr/>
        </p:nvSpPr>
        <p:spPr>
          <a:xfrm>
            <a:off x="839700" y="83425"/>
            <a:ext cx="8089500" cy="85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2"/>
              </a:buClr>
              <a:buSzPts val="4400"/>
              <a:buFont typeface="Calibri"/>
              <a:buNone/>
            </a:pPr>
            <a:r>
              <a:rPr b="1" i="0" lang="en" sz="3600" u="none" cap="none" strike="noStrike">
                <a:solidFill>
                  <a:schemeClr val="lt1"/>
                </a:solidFill>
                <a:latin typeface="Calibri"/>
                <a:ea typeface="Calibri"/>
                <a:cs typeface="Calibri"/>
                <a:sym typeface="Calibri"/>
              </a:rPr>
              <a:t>TIOF-monitored nests in Osprey Watch</a:t>
            </a:r>
            <a:endParaRPr b="1" i="0" sz="2800" u="none" cap="none" strike="noStrike">
              <a:solidFill>
                <a:schemeClr val="lt1"/>
              </a:solidFill>
              <a:latin typeface="Lato"/>
              <a:ea typeface="Lato"/>
              <a:cs typeface="Lato"/>
              <a:sym typeface="Lato"/>
            </a:endParaRPr>
          </a:p>
        </p:txBody>
      </p:sp>
      <p:sp>
        <p:nvSpPr>
          <p:cNvPr id="166" name="Google Shape;166;p14"/>
          <p:cNvSpPr txBox="1"/>
          <p:nvPr/>
        </p:nvSpPr>
        <p:spPr>
          <a:xfrm>
            <a:off x="413600" y="4010550"/>
            <a:ext cx="95502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4"/>
              </a:solidFill>
              <a:latin typeface="Lato"/>
              <a:ea typeface="Lato"/>
              <a:cs typeface="Lato"/>
              <a:sym typeface="Lato"/>
            </a:endParaRPr>
          </a:p>
        </p:txBody>
      </p:sp>
      <p:sp>
        <p:nvSpPr>
          <p:cNvPr id="167" name="Google Shape;167;p14"/>
          <p:cNvSpPr txBox="1"/>
          <p:nvPr/>
        </p:nvSpPr>
        <p:spPr>
          <a:xfrm>
            <a:off x="4169675" y="1924888"/>
            <a:ext cx="4539900" cy="7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ato"/>
              <a:ea typeface="Lato"/>
              <a:cs typeface="Lato"/>
              <a:sym typeface="Lato"/>
            </a:endParaRPr>
          </a:p>
        </p:txBody>
      </p:sp>
      <p:pic>
        <p:nvPicPr>
          <p:cNvPr id="168" name="Google Shape;168;p14"/>
          <p:cNvPicPr preferRelativeResize="0"/>
          <p:nvPr/>
        </p:nvPicPr>
        <p:blipFill rotWithShape="1">
          <a:blip r:embed="rId3">
            <a:alphaModFix/>
          </a:blip>
          <a:srcRect b="0" l="0" r="0" t="0"/>
          <a:stretch/>
        </p:blipFill>
        <p:spPr>
          <a:xfrm>
            <a:off x="705150" y="846700"/>
            <a:ext cx="8004427" cy="3914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600"/>
                                        <p:tgtEl>
                                          <p:spTgt spid="1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72" name="Shape 172"/>
        <p:cNvGrpSpPr/>
        <p:nvPr/>
      </p:nvGrpSpPr>
      <p:grpSpPr>
        <a:xfrm>
          <a:off x="0" y="0"/>
          <a:ext cx="0" cy="0"/>
          <a:chOff x="0" y="0"/>
          <a:chExt cx="0" cy="0"/>
        </a:xfrm>
      </p:grpSpPr>
      <p:sp>
        <p:nvSpPr>
          <p:cNvPr id="173" name="Google Shape;173;p15"/>
          <p:cNvSpPr txBox="1"/>
          <p:nvPr/>
        </p:nvSpPr>
        <p:spPr>
          <a:xfrm>
            <a:off x="152400" y="152400"/>
            <a:ext cx="8896500" cy="683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600"/>
              <a:buFont typeface="Arial"/>
              <a:buNone/>
            </a:pPr>
            <a:r>
              <a:rPr b="1" i="0" lang="en" sz="3600" u="none" cap="none" strike="noStrike">
                <a:solidFill>
                  <a:srgbClr val="1C4587"/>
                </a:solidFill>
                <a:latin typeface="Calibri"/>
                <a:ea typeface="Calibri"/>
                <a:cs typeface="Calibri"/>
                <a:sym typeface="Calibri"/>
              </a:rPr>
              <a:t>Osprey Watch – Screenshots</a:t>
            </a:r>
            <a:endParaRPr b="1" i="0" sz="600" u="none" cap="none" strike="noStrike">
              <a:solidFill>
                <a:srgbClr val="1C4587"/>
              </a:solidFill>
              <a:latin typeface="Arial"/>
              <a:ea typeface="Arial"/>
              <a:cs typeface="Arial"/>
              <a:sym typeface="Arial"/>
            </a:endParaRPr>
          </a:p>
        </p:txBody>
      </p:sp>
      <p:pic>
        <p:nvPicPr>
          <p:cNvPr id="174" name="Google Shape;174;p15"/>
          <p:cNvPicPr preferRelativeResize="0"/>
          <p:nvPr/>
        </p:nvPicPr>
        <p:blipFill rotWithShape="1">
          <a:blip r:embed="rId3">
            <a:alphaModFix/>
          </a:blip>
          <a:srcRect b="0" l="0" r="0" t="0"/>
          <a:stretch/>
        </p:blipFill>
        <p:spPr>
          <a:xfrm>
            <a:off x="238125" y="835800"/>
            <a:ext cx="8629775" cy="3951776"/>
          </a:xfrm>
          <a:prstGeom prst="rect">
            <a:avLst/>
          </a:prstGeom>
          <a:noFill/>
          <a:ln>
            <a:noFill/>
          </a:ln>
        </p:spPr>
      </p:pic>
      <p:sp>
        <p:nvSpPr>
          <p:cNvPr id="175" name="Google Shape;175;p15"/>
          <p:cNvSpPr txBox="1"/>
          <p:nvPr/>
        </p:nvSpPr>
        <p:spPr>
          <a:xfrm>
            <a:off x="6880550" y="1529025"/>
            <a:ext cx="2168400" cy="8313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Calibri"/>
                <a:ea typeface="Calibri"/>
                <a:cs typeface="Calibri"/>
                <a:sym typeface="Calibri"/>
              </a:rPr>
              <a:t>GPS coordinates in decimal degrees (not degrees-minutes-seconds)</a:t>
            </a:r>
            <a:endParaRPr b="0" i="0" sz="1800" u="none" cap="none" strike="noStrike">
              <a:solidFill>
                <a:schemeClr val="dk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79" name="Shape 179"/>
        <p:cNvGrpSpPr/>
        <p:nvPr/>
      </p:nvGrpSpPr>
      <p:grpSpPr>
        <a:xfrm>
          <a:off x="0" y="0"/>
          <a:ext cx="0" cy="0"/>
          <a:chOff x="0" y="0"/>
          <a:chExt cx="0" cy="0"/>
        </a:xfrm>
      </p:grpSpPr>
      <p:sp>
        <p:nvSpPr>
          <p:cNvPr id="180" name="Google Shape;180;p16"/>
          <p:cNvSpPr txBox="1"/>
          <p:nvPr/>
        </p:nvSpPr>
        <p:spPr>
          <a:xfrm>
            <a:off x="157800" y="0"/>
            <a:ext cx="8986200" cy="62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Calibri"/>
                <a:ea typeface="Calibri"/>
                <a:cs typeface="Calibri"/>
                <a:sym typeface="Calibri"/>
              </a:rPr>
              <a:t>                  What Data is Required for Osprey Watch? </a:t>
            </a:r>
            <a:endParaRPr b="0" i="0" sz="200" u="none" cap="none" strike="noStrike">
              <a:solidFill>
                <a:schemeClr val="lt1"/>
              </a:solidFill>
              <a:latin typeface="Arial"/>
              <a:ea typeface="Arial"/>
              <a:cs typeface="Arial"/>
              <a:sym typeface="Arial"/>
            </a:endParaRPr>
          </a:p>
        </p:txBody>
      </p:sp>
      <p:sp>
        <p:nvSpPr>
          <p:cNvPr id="181" name="Google Shape;181;p16"/>
          <p:cNvSpPr txBox="1"/>
          <p:nvPr/>
        </p:nvSpPr>
        <p:spPr>
          <a:xfrm>
            <a:off x="157800" y="601450"/>
            <a:ext cx="4511700" cy="4783800"/>
          </a:xfrm>
          <a:prstGeom prst="rect">
            <a:avLst/>
          </a:prstGeom>
          <a:noFill/>
          <a:ln>
            <a:noFill/>
          </a:ln>
        </p:spPr>
        <p:txBody>
          <a:bodyPr anchorCtr="0" anchor="t" bIns="91425" lIns="91425" spcFirstLastPara="1" rIns="91425" wrap="square" tIns="91425">
            <a:spAutoFit/>
          </a:bodyPr>
          <a:lstStyle/>
          <a:p>
            <a:pPr indent="-393700" lvl="0" marL="457200" marR="0" rtl="0" algn="l">
              <a:lnSpc>
                <a:spcPct val="90000"/>
              </a:lnSpc>
              <a:spcBef>
                <a:spcPts val="0"/>
              </a:spcBef>
              <a:spcAft>
                <a:spcPts val="0"/>
              </a:spcAft>
              <a:buClr>
                <a:schemeClr val="lt1"/>
              </a:buClr>
              <a:buSzPts val="2600"/>
              <a:buFont typeface="Helvetica Neue"/>
              <a:buChar char="●"/>
            </a:pPr>
            <a:r>
              <a:rPr b="1" i="0" lang="en" sz="2600" u="none" cap="none" strike="noStrike">
                <a:solidFill>
                  <a:srgbClr val="6AA84F"/>
                </a:solidFill>
                <a:latin typeface="Helvetica Neue"/>
                <a:ea typeface="Helvetica Neue"/>
                <a:cs typeface="Helvetica Neue"/>
                <a:sym typeface="Helvetica Neue"/>
              </a:rPr>
              <a:t>Milestone </a:t>
            </a:r>
            <a:r>
              <a:rPr b="0" i="0" lang="en" sz="2600" u="none" cap="none" strike="noStrike">
                <a:solidFill>
                  <a:schemeClr val="lt1"/>
                </a:solidFill>
                <a:latin typeface="Helvetica Neue"/>
                <a:ea typeface="Helvetica Neue"/>
                <a:cs typeface="Helvetica Neue"/>
                <a:sym typeface="Helvetica Neue"/>
              </a:rPr>
              <a:t>events in the breeding chronology of the nest are observed.</a:t>
            </a:r>
            <a:endParaRPr b="0" i="0" sz="2600" u="none" cap="none" strike="noStrike">
              <a:solidFill>
                <a:schemeClr val="lt1"/>
              </a:solidFill>
              <a:latin typeface="Helvetica Neue"/>
              <a:ea typeface="Helvetica Neue"/>
              <a:cs typeface="Helvetica Neue"/>
              <a:sym typeface="Helvetica Neue"/>
            </a:endParaRPr>
          </a:p>
          <a:p>
            <a:pPr indent="0" lvl="0" marL="457200" marR="0" rtl="0" algn="l">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Helvetica Neue"/>
              <a:ea typeface="Helvetica Neue"/>
              <a:cs typeface="Helvetica Neue"/>
              <a:sym typeface="Helvetica Neue"/>
            </a:endParaRPr>
          </a:p>
          <a:p>
            <a:pPr indent="-393700" lvl="0" marL="457200" marR="0" rtl="0" algn="l">
              <a:lnSpc>
                <a:spcPct val="90000"/>
              </a:lnSpc>
              <a:spcBef>
                <a:spcPts val="0"/>
              </a:spcBef>
              <a:spcAft>
                <a:spcPts val="0"/>
              </a:spcAft>
              <a:buClr>
                <a:schemeClr val="lt1"/>
              </a:buClr>
              <a:buSzPts val="2600"/>
              <a:buFont typeface="Helvetica Neue"/>
              <a:buChar char="●"/>
            </a:pPr>
            <a:r>
              <a:rPr b="0" i="0" lang="en" sz="2600" u="none" cap="none" strike="noStrike">
                <a:solidFill>
                  <a:schemeClr val="lt1"/>
                </a:solidFill>
                <a:latin typeface="Helvetica Neue"/>
                <a:ea typeface="Helvetica Neue"/>
                <a:cs typeface="Helvetica Neue"/>
                <a:sym typeface="Helvetica Neue"/>
              </a:rPr>
              <a:t>Your </a:t>
            </a:r>
            <a:r>
              <a:rPr b="1" i="0" lang="en" sz="2600" u="none" cap="none" strike="noStrike">
                <a:solidFill>
                  <a:srgbClr val="6AA84F"/>
                </a:solidFill>
                <a:latin typeface="Helvetica Neue"/>
                <a:ea typeface="Helvetica Neue"/>
                <a:cs typeface="Helvetica Neue"/>
                <a:sym typeface="Helvetica Neue"/>
              </a:rPr>
              <a:t>data</a:t>
            </a:r>
            <a:r>
              <a:rPr b="0" i="0" lang="en" sz="2600" u="none" cap="none" strike="noStrike">
                <a:solidFill>
                  <a:schemeClr val="lt1"/>
                </a:solidFill>
                <a:latin typeface="Helvetica Neue"/>
                <a:ea typeface="Helvetica Neue"/>
                <a:cs typeface="Helvetica Neue"/>
                <a:sym typeface="Helvetica Neue"/>
              </a:rPr>
              <a:t> is entered on the activity report forms. </a:t>
            </a:r>
            <a:endParaRPr b="0" i="0" sz="2600" u="none" cap="none" strike="noStrike">
              <a:solidFill>
                <a:schemeClr val="lt1"/>
              </a:solidFill>
              <a:latin typeface="Helvetica Neue"/>
              <a:ea typeface="Helvetica Neue"/>
              <a:cs typeface="Helvetica Neue"/>
              <a:sym typeface="Helvetica Neue"/>
            </a:endParaRPr>
          </a:p>
          <a:p>
            <a:pPr indent="0" lvl="0" marL="457200" marR="0" rtl="0" algn="l">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Helvetica Neue"/>
              <a:ea typeface="Helvetica Neue"/>
              <a:cs typeface="Helvetica Neue"/>
              <a:sym typeface="Helvetica Neue"/>
            </a:endParaRPr>
          </a:p>
          <a:p>
            <a:pPr indent="-393700" lvl="0" marL="457200" marR="0" rtl="0" algn="l">
              <a:lnSpc>
                <a:spcPct val="90000"/>
              </a:lnSpc>
              <a:spcBef>
                <a:spcPts val="0"/>
              </a:spcBef>
              <a:spcAft>
                <a:spcPts val="0"/>
              </a:spcAft>
              <a:buClr>
                <a:schemeClr val="lt1"/>
              </a:buClr>
              <a:buSzPts val="2600"/>
              <a:buFont typeface="Helvetica Neue"/>
              <a:buChar char="●"/>
            </a:pPr>
            <a:r>
              <a:rPr b="0" i="0" lang="en" sz="2600" u="none" cap="none" strike="noStrike">
                <a:solidFill>
                  <a:schemeClr val="lt1"/>
                </a:solidFill>
                <a:latin typeface="Helvetica Neue"/>
                <a:ea typeface="Helvetica Neue"/>
                <a:cs typeface="Helvetica Neue"/>
                <a:sym typeface="Helvetica Neue"/>
              </a:rPr>
              <a:t>That data then will be tabulated for the annual project report and used to calculate </a:t>
            </a:r>
            <a:r>
              <a:rPr b="1" i="0" lang="en" sz="2600" u="none" cap="none" strike="noStrike">
                <a:solidFill>
                  <a:srgbClr val="6AA84F"/>
                </a:solidFill>
                <a:latin typeface="Helvetica Neue"/>
                <a:ea typeface="Helvetica Neue"/>
                <a:cs typeface="Helvetica Neue"/>
                <a:sym typeface="Helvetica Neue"/>
              </a:rPr>
              <a:t>breeding statistics.</a:t>
            </a:r>
            <a:endParaRPr b="1" i="0" sz="28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182" name="Google Shape;182;p16"/>
          <p:cNvPicPr preferRelativeResize="0"/>
          <p:nvPr/>
        </p:nvPicPr>
        <p:blipFill rotWithShape="1">
          <a:blip r:embed="rId3">
            <a:alphaModFix/>
          </a:blip>
          <a:srcRect b="0" l="0" r="0" t="0"/>
          <a:stretch/>
        </p:blipFill>
        <p:spPr>
          <a:xfrm>
            <a:off x="5075825" y="774400"/>
            <a:ext cx="3835074" cy="4151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86" name="Shape 186"/>
        <p:cNvGrpSpPr/>
        <p:nvPr/>
      </p:nvGrpSpPr>
      <p:grpSpPr>
        <a:xfrm>
          <a:off x="0" y="0"/>
          <a:ext cx="0" cy="0"/>
          <a:chOff x="0" y="0"/>
          <a:chExt cx="0" cy="0"/>
        </a:xfrm>
      </p:grpSpPr>
      <p:sp>
        <p:nvSpPr>
          <p:cNvPr id="187" name="Google Shape;187;p17"/>
          <p:cNvSpPr txBox="1"/>
          <p:nvPr/>
        </p:nvSpPr>
        <p:spPr>
          <a:xfrm>
            <a:off x="8929125" y="534925"/>
            <a:ext cx="4391700" cy="85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1C4587"/>
              </a:solidFill>
              <a:latin typeface="Lato"/>
              <a:ea typeface="Lato"/>
              <a:cs typeface="Lato"/>
              <a:sym typeface="Lato"/>
            </a:endParaRPr>
          </a:p>
        </p:txBody>
      </p:sp>
      <p:sp>
        <p:nvSpPr>
          <p:cNvPr id="188" name="Google Shape;188;p17"/>
          <p:cNvSpPr txBox="1"/>
          <p:nvPr/>
        </p:nvSpPr>
        <p:spPr>
          <a:xfrm>
            <a:off x="480050" y="152400"/>
            <a:ext cx="8353200" cy="100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rgbClr val="1C4587"/>
              </a:solidFill>
              <a:latin typeface="Lato"/>
              <a:ea typeface="Lato"/>
              <a:cs typeface="Lato"/>
              <a:sym typeface="Lato"/>
            </a:endParaRPr>
          </a:p>
        </p:txBody>
      </p:sp>
      <p:sp>
        <p:nvSpPr>
          <p:cNvPr id="189" name="Google Shape;189;p17"/>
          <p:cNvSpPr txBox="1"/>
          <p:nvPr/>
        </p:nvSpPr>
        <p:spPr>
          <a:xfrm>
            <a:off x="250650" y="752700"/>
            <a:ext cx="8433000" cy="3215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Helvetica Neue"/>
              <a:ea typeface="Helvetica Neue"/>
              <a:cs typeface="Helvetica Neue"/>
              <a:sym typeface="Helvetica Neue"/>
            </a:endParaRPr>
          </a:p>
          <a:p>
            <a:pPr indent="-267969"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rgbClr val="1C4587"/>
                </a:solidFill>
                <a:latin typeface="Helvetica Neue"/>
                <a:ea typeface="Helvetica Neue"/>
                <a:cs typeface="Helvetica Neue"/>
                <a:sym typeface="Helvetica Neue"/>
              </a:rPr>
              <a:t>Date of</a:t>
            </a:r>
            <a:r>
              <a:rPr b="1" i="0" lang="en" sz="2300" u="none" cap="none" strike="noStrike">
                <a:solidFill>
                  <a:schemeClr val="lt1"/>
                </a:solidFill>
                <a:latin typeface="Helvetica Neue"/>
                <a:ea typeface="Helvetica Neue"/>
                <a:cs typeface="Helvetica Neue"/>
                <a:sym typeface="Helvetica Neue"/>
              </a:rPr>
              <a:t> pair arrival </a:t>
            </a:r>
            <a:r>
              <a:rPr b="1" i="0" lang="en" sz="2300" u="none" cap="none" strike="noStrike">
                <a:solidFill>
                  <a:srgbClr val="1C4587"/>
                </a:solidFill>
                <a:latin typeface="Helvetica Neue"/>
                <a:ea typeface="Helvetica Neue"/>
                <a:cs typeface="Helvetica Neue"/>
                <a:sym typeface="Helvetica Neue"/>
              </a:rPr>
              <a:t> </a:t>
            </a:r>
            <a:r>
              <a:rPr b="0" i="0" lang="en" sz="2300" u="none" cap="none" strike="noStrike">
                <a:solidFill>
                  <a:srgbClr val="1C4587"/>
                </a:solidFill>
                <a:latin typeface="Helvetica Neue"/>
                <a:ea typeface="Helvetica Neue"/>
                <a:cs typeface="Helvetica Neue"/>
                <a:sym typeface="Helvetica Neue"/>
              </a:rPr>
              <a:t>- </a:t>
            </a:r>
            <a:r>
              <a:rPr b="1" i="0" lang="en" sz="2300" u="none" cap="none" strike="noStrike">
                <a:solidFill>
                  <a:srgbClr val="1C4587"/>
                </a:solidFill>
                <a:latin typeface="Helvetica Neue"/>
                <a:ea typeface="Helvetica Neue"/>
                <a:cs typeface="Helvetica Neue"/>
                <a:sym typeface="Helvetica Neue"/>
              </a:rPr>
              <a:t>Look for </a:t>
            </a:r>
            <a:r>
              <a:rPr b="1" i="0" lang="en" sz="2300" u="sng" cap="none" strike="noStrike">
                <a:solidFill>
                  <a:srgbClr val="1C4587"/>
                </a:solidFill>
                <a:latin typeface="Helvetica Neue"/>
                <a:ea typeface="Helvetica Neue"/>
                <a:cs typeface="Helvetica Neue"/>
                <a:sym typeface="Helvetica Neue"/>
              </a:rPr>
              <a:t>2 adults </a:t>
            </a:r>
            <a:r>
              <a:rPr b="1" i="0" lang="en" sz="2300" u="none" cap="none" strike="noStrike">
                <a:solidFill>
                  <a:srgbClr val="1C4587"/>
                </a:solidFill>
                <a:latin typeface="Helvetica Neue"/>
                <a:ea typeface="Helvetica Neue"/>
                <a:cs typeface="Helvetica Neue"/>
                <a:sym typeface="Helvetica Neue"/>
              </a:rPr>
              <a:t>on the nest. </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500"/>
              </a:spcBef>
              <a:spcAft>
                <a:spcPts val="0"/>
              </a:spcAft>
              <a:buClr>
                <a:srgbClr val="1C4587"/>
              </a:buClr>
              <a:buSzPts val="2300"/>
              <a:buFont typeface="Helvetica Neue"/>
              <a:buChar char="✔"/>
            </a:pPr>
            <a:r>
              <a:rPr b="1" i="0" lang="en" sz="2300" u="none" cap="none" strike="noStrike">
                <a:solidFill>
                  <a:srgbClr val="1C4587"/>
                </a:solidFill>
                <a:latin typeface="Helvetica Neue"/>
                <a:ea typeface="Helvetica Neue"/>
                <a:cs typeface="Helvetica Neue"/>
                <a:sym typeface="Helvetica Neue"/>
              </a:rPr>
              <a:t>Date of </a:t>
            </a:r>
            <a:r>
              <a:rPr b="1" i="0" lang="en" sz="2300" u="none" cap="none" strike="noStrike">
                <a:solidFill>
                  <a:schemeClr val="lt1"/>
                </a:solidFill>
                <a:latin typeface="Helvetica Neue"/>
                <a:ea typeface="Helvetica Neue"/>
                <a:cs typeface="Helvetica Neue"/>
                <a:sym typeface="Helvetica Neue"/>
              </a:rPr>
              <a:t>egg laying </a:t>
            </a:r>
            <a:r>
              <a:rPr b="0" i="0" lang="en" sz="2300" u="none" cap="none" strike="noStrike">
                <a:solidFill>
                  <a:srgbClr val="1C4587"/>
                </a:solidFill>
                <a:latin typeface="Helvetica Neue"/>
                <a:ea typeface="Helvetica Neue"/>
                <a:cs typeface="Helvetica Neue"/>
                <a:sym typeface="Helvetica Neue"/>
              </a:rPr>
              <a:t>-</a:t>
            </a:r>
            <a:r>
              <a:rPr b="1" i="0" lang="en" sz="2300" u="none" cap="none" strike="noStrike">
                <a:solidFill>
                  <a:srgbClr val="1C4587"/>
                </a:solidFill>
                <a:latin typeface="Helvetica Neue"/>
                <a:ea typeface="Helvetica Neue"/>
                <a:cs typeface="Helvetica Neue"/>
                <a:sym typeface="Helvetica Neue"/>
              </a:rPr>
              <a:t> Females will lay 1 - 4 eggs at a rate of one egg every 1 - 2 days. Not typically visible due to height of nests in our area.</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Helvetica Neue"/>
              <a:ea typeface="Helvetica Neue"/>
              <a:cs typeface="Helvetica Neue"/>
              <a:sym typeface="Helvetica Neue"/>
            </a:endParaRPr>
          </a:p>
          <a:p>
            <a:pPr indent="-267969"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rgbClr val="1C4587"/>
                </a:solidFill>
                <a:latin typeface="Helvetica Neue"/>
                <a:ea typeface="Helvetica Neue"/>
                <a:cs typeface="Helvetica Neue"/>
                <a:sym typeface="Helvetica Neue"/>
              </a:rPr>
              <a:t>Date of </a:t>
            </a:r>
            <a:r>
              <a:rPr b="1" i="0" lang="en" sz="2300" u="none" cap="none" strike="noStrike">
                <a:solidFill>
                  <a:schemeClr val="lt1"/>
                </a:solidFill>
                <a:latin typeface="Helvetica Neue"/>
                <a:ea typeface="Helvetica Neue"/>
                <a:cs typeface="Helvetica Neue"/>
                <a:sym typeface="Helvetica Neue"/>
              </a:rPr>
              <a:t>incubation initiation </a:t>
            </a:r>
            <a:r>
              <a:rPr b="0" i="0" lang="en" sz="2300" u="none" cap="none" strike="noStrike">
                <a:solidFill>
                  <a:srgbClr val="1C4587"/>
                </a:solidFill>
                <a:latin typeface="Helvetica Neue"/>
                <a:ea typeface="Helvetica Neue"/>
                <a:cs typeface="Helvetica Neue"/>
                <a:sym typeface="Helvetica Neue"/>
              </a:rPr>
              <a:t>-</a:t>
            </a:r>
            <a:r>
              <a:rPr b="1" i="0" lang="en" sz="2300" u="none" cap="none" strike="noStrike">
                <a:solidFill>
                  <a:srgbClr val="1C4587"/>
                </a:solidFill>
                <a:latin typeface="Helvetica Neue"/>
                <a:ea typeface="Helvetica Neue"/>
                <a:cs typeface="Helvetica Neue"/>
                <a:sym typeface="Helvetica Neue"/>
              </a:rPr>
              <a:t> After laying, incubation starts. Look for adults taking turns sitting low in the nest incubating eggs. The incubation period can last 35 - 43 days. (Note date to start looking for chicks.)</a:t>
            </a:r>
            <a:endParaRPr b="1" i="0" sz="2200" u="none" cap="none" strike="noStrike">
              <a:solidFill>
                <a:srgbClr val="1C4587"/>
              </a:solidFill>
              <a:latin typeface="Calibri"/>
              <a:ea typeface="Calibri"/>
              <a:cs typeface="Calibri"/>
              <a:sym typeface="Calibri"/>
            </a:endParaRPr>
          </a:p>
          <a:p>
            <a:pPr indent="0" lvl="0" marL="0" marR="0" rtl="0" algn="l">
              <a:lnSpc>
                <a:spcPct val="115000"/>
              </a:lnSpc>
              <a:spcBef>
                <a:spcPts val="0"/>
              </a:spcBef>
              <a:spcAft>
                <a:spcPts val="0"/>
              </a:spcAft>
              <a:buClr>
                <a:schemeClr val="dk2"/>
              </a:buClr>
              <a:buSzPts val="1100"/>
              <a:buFont typeface="Arial"/>
              <a:buNone/>
            </a:pPr>
            <a:r>
              <a:rPr b="1" i="0" lang="en" sz="1700" u="none" cap="none" strike="noStrike">
                <a:solidFill>
                  <a:srgbClr val="1C4587"/>
                </a:solidFill>
                <a:latin typeface="Arial"/>
                <a:ea typeface="Arial"/>
                <a:cs typeface="Arial"/>
                <a:sym typeface="Arial"/>
              </a:rPr>
              <a:t>	</a:t>
            </a:r>
            <a:endParaRPr b="1" i="0" sz="1300" u="none" cap="none" strike="noStrike">
              <a:solidFill>
                <a:srgbClr val="1C4587"/>
              </a:solidFill>
              <a:latin typeface="Lato"/>
              <a:ea typeface="Lato"/>
              <a:cs typeface="Lato"/>
              <a:sym typeface="Lato"/>
            </a:endParaRPr>
          </a:p>
        </p:txBody>
      </p:sp>
      <p:sp>
        <p:nvSpPr>
          <p:cNvPr id="190" name="Google Shape;190;p17"/>
          <p:cNvSpPr txBox="1"/>
          <p:nvPr/>
        </p:nvSpPr>
        <p:spPr>
          <a:xfrm>
            <a:off x="959175" y="350925"/>
            <a:ext cx="43917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en" sz="3500" u="none" cap="none" strike="noStrike">
                <a:solidFill>
                  <a:schemeClr val="lt1"/>
                </a:solidFill>
                <a:latin typeface="Lato"/>
                <a:ea typeface="Lato"/>
                <a:cs typeface="Lato"/>
                <a:sym typeface="Lato"/>
              </a:rPr>
              <a:t>Osprey Milestones…</a:t>
            </a:r>
            <a:endParaRPr b="1" i="0" sz="35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1000"/>
                                        <p:tgtEl>
                                          <p:spTgt spid="1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94" name="Shape 194"/>
        <p:cNvGrpSpPr/>
        <p:nvPr/>
      </p:nvGrpSpPr>
      <p:grpSpPr>
        <a:xfrm>
          <a:off x="0" y="0"/>
          <a:ext cx="0" cy="0"/>
          <a:chOff x="0" y="0"/>
          <a:chExt cx="0" cy="0"/>
        </a:xfrm>
      </p:grpSpPr>
      <p:sp>
        <p:nvSpPr>
          <p:cNvPr id="195" name="Google Shape;195;p18"/>
          <p:cNvSpPr txBox="1"/>
          <p:nvPr/>
        </p:nvSpPr>
        <p:spPr>
          <a:xfrm>
            <a:off x="145175" y="709175"/>
            <a:ext cx="4915500" cy="4200600"/>
          </a:xfrm>
          <a:prstGeom prst="rect">
            <a:avLst/>
          </a:prstGeom>
          <a:noFill/>
          <a:ln>
            <a:noFill/>
          </a:ln>
        </p:spPr>
        <p:txBody>
          <a:bodyPr anchorCtr="0" anchor="t" bIns="91425" lIns="91425" spcFirstLastPara="1" rIns="91425" wrap="square" tIns="91425">
            <a:spAutoFit/>
          </a:bodyPr>
          <a:lstStyle/>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Calibri"/>
              <a:ea typeface="Calibri"/>
              <a:cs typeface="Calibri"/>
              <a:sym typeface="Calibri"/>
            </a:endParaRPr>
          </a:p>
          <a:p>
            <a:pPr indent="-260350"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rgbClr val="1C4587"/>
                </a:solidFill>
                <a:latin typeface="Helvetica Neue"/>
                <a:ea typeface="Helvetica Neue"/>
                <a:cs typeface="Helvetica Neue"/>
                <a:sym typeface="Helvetica Neue"/>
              </a:rPr>
              <a:t>Date of </a:t>
            </a:r>
            <a:r>
              <a:rPr b="1" i="0" lang="en" sz="2300" u="none" cap="none" strike="noStrike">
                <a:solidFill>
                  <a:schemeClr val="lt1"/>
                </a:solidFill>
                <a:latin typeface="Helvetica Neue"/>
                <a:ea typeface="Helvetica Neue"/>
                <a:cs typeface="Helvetica Neue"/>
                <a:sym typeface="Helvetica Neue"/>
              </a:rPr>
              <a:t>clutch hatching </a:t>
            </a:r>
            <a:r>
              <a:rPr b="1" i="0" lang="en" sz="2300" u="none" cap="none" strike="noStrike">
                <a:solidFill>
                  <a:srgbClr val="1C4587"/>
                </a:solidFill>
                <a:latin typeface="Helvetica Neue"/>
                <a:ea typeface="Helvetica Neue"/>
                <a:cs typeface="Helvetica Neue"/>
                <a:sym typeface="Helvetica Neue"/>
              </a:rPr>
              <a:t>- Look for adults bringing food to the nest and making "head bows" into the center. Chicks typically can't be seen until they are 2 - 3 weeks old, so feeding behavior is the only way to know chicks are there.</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p:txBody>
      </p:sp>
      <p:sp>
        <p:nvSpPr>
          <p:cNvPr id="196" name="Google Shape;196;p18"/>
          <p:cNvSpPr txBox="1"/>
          <p:nvPr/>
        </p:nvSpPr>
        <p:spPr>
          <a:xfrm>
            <a:off x="438650" y="62675"/>
            <a:ext cx="6631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Lato"/>
                <a:ea typeface="Lato"/>
                <a:cs typeface="Lato"/>
                <a:sym typeface="Lato"/>
              </a:rPr>
              <a:t>More milestones…</a:t>
            </a:r>
            <a:endParaRPr b="1" i="0" sz="3000" u="none" cap="none" strike="noStrike">
              <a:solidFill>
                <a:schemeClr val="lt1"/>
              </a:solidFill>
              <a:latin typeface="Lato"/>
              <a:ea typeface="Lato"/>
              <a:cs typeface="Lato"/>
              <a:sym typeface="Lato"/>
            </a:endParaRPr>
          </a:p>
        </p:txBody>
      </p:sp>
      <p:pic>
        <p:nvPicPr>
          <p:cNvPr id="197" name="Google Shape;197;p18"/>
          <p:cNvPicPr preferRelativeResize="0"/>
          <p:nvPr/>
        </p:nvPicPr>
        <p:blipFill rotWithShape="1">
          <a:blip r:embed="rId3">
            <a:alphaModFix/>
          </a:blip>
          <a:srcRect b="0" l="0" r="0" t="0"/>
          <a:stretch/>
        </p:blipFill>
        <p:spPr>
          <a:xfrm>
            <a:off x="5213075" y="527550"/>
            <a:ext cx="3778524" cy="41072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01" name="Shape 201"/>
        <p:cNvGrpSpPr/>
        <p:nvPr/>
      </p:nvGrpSpPr>
      <p:grpSpPr>
        <a:xfrm>
          <a:off x="0" y="0"/>
          <a:ext cx="0" cy="0"/>
          <a:chOff x="0" y="0"/>
          <a:chExt cx="0" cy="0"/>
        </a:xfrm>
      </p:grpSpPr>
      <p:sp>
        <p:nvSpPr>
          <p:cNvPr id="202" name="Google Shape;202;p19"/>
          <p:cNvSpPr txBox="1"/>
          <p:nvPr/>
        </p:nvSpPr>
        <p:spPr>
          <a:xfrm>
            <a:off x="-103700" y="62675"/>
            <a:ext cx="4512300" cy="5156400"/>
          </a:xfrm>
          <a:prstGeom prst="rect">
            <a:avLst/>
          </a:prstGeom>
          <a:noFill/>
          <a:ln>
            <a:noFill/>
          </a:ln>
        </p:spPr>
        <p:txBody>
          <a:bodyPr anchorCtr="0" anchor="t" bIns="91425" lIns="91425" spcFirstLastPara="1" rIns="91425" wrap="square" tIns="91425">
            <a:spAutoFit/>
          </a:bodyPr>
          <a:lstStyle/>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Calibri"/>
              <a:ea typeface="Calibri"/>
              <a:cs typeface="Calibri"/>
              <a:sym typeface="Calibri"/>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chemeClr val="lt1"/>
                </a:solidFill>
                <a:latin typeface="Helvetica Neue"/>
                <a:ea typeface="Helvetica Neue"/>
                <a:cs typeface="Helvetica Neue"/>
                <a:sym typeface="Helvetica Neue"/>
              </a:rPr>
              <a:t>Number of nestlings </a:t>
            </a:r>
            <a:r>
              <a:rPr b="1" i="0" lang="en" sz="2300" u="none" cap="none" strike="noStrike">
                <a:solidFill>
                  <a:srgbClr val="1C4587"/>
                </a:solidFill>
                <a:latin typeface="Helvetica Neue"/>
                <a:ea typeface="Helvetica Neue"/>
                <a:cs typeface="Helvetica Neue"/>
                <a:sym typeface="Helvetica Neue"/>
              </a:rPr>
              <a:t>- Count the number of chicks in the nest before they learn to fly.</a:t>
            </a:r>
            <a:endParaRPr b="1"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0"/>
              </a:spcBef>
              <a:spcAft>
                <a:spcPts val="0"/>
              </a:spcAft>
              <a:buClr>
                <a:srgbClr val="1C4587"/>
              </a:buClr>
              <a:buSzPts val="2300"/>
              <a:buFont typeface="Noto Sans Symbols"/>
              <a:buChar char="✔"/>
            </a:pPr>
            <a:r>
              <a:rPr b="1" i="0" lang="en" sz="2300" u="none" cap="none" strike="noStrike">
                <a:solidFill>
                  <a:srgbClr val="1C4587"/>
                </a:solidFill>
                <a:latin typeface="Helvetica Neue"/>
                <a:ea typeface="Helvetica Neue"/>
                <a:cs typeface="Helvetica Neue"/>
                <a:sym typeface="Helvetica Neue"/>
              </a:rPr>
              <a:t>Around 4 weeks after hatching, look for the heads of chicks to show over the rim of the nest, particularly when adults bring food to the nest. Other times they lie flat and are harder to see. </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p:txBody>
      </p:sp>
      <p:sp>
        <p:nvSpPr>
          <p:cNvPr id="203" name="Google Shape;203;p19"/>
          <p:cNvSpPr txBox="1"/>
          <p:nvPr/>
        </p:nvSpPr>
        <p:spPr>
          <a:xfrm>
            <a:off x="438650" y="62675"/>
            <a:ext cx="6631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Lato"/>
                <a:ea typeface="Lato"/>
                <a:cs typeface="Lato"/>
                <a:sym typeface="Lato"/>
              </a:rPr>
              <a:t>More milestones…</a:t>
            </a:r>
            <a:endParaRPr b="1" i="0" sz="3000" u="none" cap="none" strike="noStrike">
              <a:solidFill>
                <a:schemeClr val="lt1"/>
              </a:solidFill>
              <a:latin typeface="Lato"/>
              <a:ea typeface="Lato"/>
              <a:cs typeface="Lato"/>
              <a:sym typeface="Lato"/>
            </a:endParaRPr>
          </a:p>
        </p:txBody>
      </p:sp>
      <p:pic>
        <p:nvPicPr>
          <p:cNvPr id="204" name="Google Shape;204;p19"/>
          <p:cNvPicPr preferRelativeResize="0"/>
          <p:nvPr/>
        </p:nvPicPr>
        <p:blipFill rotWithShape="1">
          <a:blip r:embed="rId3">
            <a:alphaModFix/>
          </a:blip>
          <a:srcRect b="0" l="0" r="0" t="0"/>
          <a:stretch/>
        </p:blipFill>
        <p:spPr>
          <a:xfrm>
            <a:off x="4561000" y="389375"/>
            <a:ext cx="4193623" cy="4403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78" name="Shape 78"/>
        <p:cNvGrpSpPr/>
        <p:nvPr/>
      </p:nvGrpSpPr>
      <p:grpSpPr>
        <a:xfrm>
          <a:off x="0" y="0"/>
          <a:ext cx="0" cy="0"/>
          <a:chOff x="0" y="0"/>
          <a:chExt cx="0" cy="0"/>
        </a:xfrm>
      </p:grpSpPr>
      <p:sp>
        <p:nvSpPr>
          <p:cNvPr id="79" name="Google Shape;79;p2"/>
          <p:cNvSpPr txBox="1"/>
          <p:nvPr/>
        </p:nvSpPr>
        <p:spPr>
          <a:xfrm>
            <a:off x="8929125" y="534925"/>
            <a:ext cx="4391700" cy="85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1C4587"/>
              </a:solidFill>
              <a:latin typeface="Lato"/>
              <a:ea typeface="Lato"/>
              <a:cs typeface="Lato"/>
              <a:sym typeface="Lato"/>
            </a:endParaRPr>
          </a:p>
        </p:txBody>
      </p:sp>
      <p:sp>
        <p:nvSpPr>
          <p:cNvPr id="80" name="Google Shape;80;p2"/>
          <p:cNvSpPr txBox="1"/>
          <p:nvPr/>
        </p:nvSpPr>
        <p:spPr>
          <a:xfrm>
            <a:off x="480050" y="152400"/>
            <a:ext cx="8353200" cy="100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rgbClr val="1C4587"/>
              </a:solidFill>
              <a:latin typeface="Lato"/>
              <a:ea typeface="Lato"/>
              <a:cs typeface="Lato"/>
              <a:sym typeface="Lato"/>
            </a:endParaRPr>
          </a:p>
        </p:txBody>
      </p:sp>
      <p:sp>
        <p:nvSpPr>
          <p:cNvPr id="81" name="Google Shape;81;p2"/>
          <p:cNvSpPr txBox="1"/>
          <p:nvPr/>
        </p:nvSpPr>
        <p:spPr>
          <a:xfrm>
            <a:off x="250650" y="752700"/>
            <a:ext cx="8433000" cy="3215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500"/>
              </a:spcBef>
              <a:spcAft>
                <a:spcPts val="0"/>
              </a:spcAft>
              <a:buClr>
                <a:srgbClr val="1C4587"/>
              </a:buClr>
              <a:buSzPts val="2300"/>
              <a:buFont typeface="Helvetica Neue"/>
              <a:buChar char="✔"/>
            </a:pPr>
            <a:r>
              <a:rPr b="1" i="0" lang="en" sz="2300" u="none" cap="none" strike="noStrike">
                <a:solidFill>
                  <a:srgbClr val="1C4587"/>
                </a:solidFill>
                <a:latin typeface="Helvetica Neue"/>
                <a:ea typeface="Helvetica Neue"/>
                <a:cs typeface="Helvetica Neue"/>
                <a:sym typeface="Helvetica Neue"/>
              </a:rPr>
              <a:t>In order to guarantee the future success of TIOF’s mission, a request was made to join SCCF, the premier environmental organization in Southwest Florida. </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rgbClr val="1C4587"/>
                </a:solidFill>
                <a:latin typeface="Helvetica Neue"/>
                <a:ea typeface="Helvetica Neue"/>
                <a:cs typeface="Helvetica Neue"/>
                <a:sym typeface="Helvetica Neue"/>
              </a:rPr>
              <a:t>SCCF is committed to continuing TIOF’s mission. </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500"/>
              </a:spcBef>
              <a:spcAft>
                <a:spcPts val="0"/>
              </a:spcAft>
              <a:buClr>
                <a:srgbClr val="1C4587"/>
              </a:buClr>
              <a:buSzPts val="2300"/>
              <a:buFont typeface="Helvetica Neue"/>
              <a:buChar char="✔"/>
            </a:pPr>
            <a:r>
              <a:rPr b="1" i="0" lang="en" sz="2300" u="none" cap="none" strike="noStrike">
                <a:solidFill>
                  <a:srgbClr val="1C4587"/>
                </a:solidFill>
                <a:latin typeface="Helvetica Neue"/>
                <a:ea typeface="Helvetica Neue"/>
                <a:cs typeface="Helvetica Neue"/>
                <a:sym typeface="Helvetica Neue"/>
              </a:rPr>
              <a:t>TIOF is committed to supplying nest monitors and nest maintenance workers and leaders to continue these key functions of the mission. </a:t>
            </a:r>
            <a:endParaRPr b="0" i="0" sz="2300" u="none" cap="none" strike="noStrike">
              <a:solidFill>
                <a:srgbClr val="1C4587"/>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2"/>
              </a:buClr>
              <a:buSzPts val="1100"/>
              <a:buFont typeface="Arial"/>
              <a:buNone/>
            </a:pPr>
            <a:r>
              <a:t/>
            </a:r>
            <a:endParaRPr b="1" i="0" sz="1300" u="none" cap="none" strike="noStrike">
              <a:solidFill>
                <a:srgbClr val="1C4587"/>
              </a:solidFill>
              <a:latin typeface="Lato"/>
              <a:ea typeface="Lato"/>
              <a:cs typeface="Lato"/>
              <a:sym typeface="Lato"/>
            </a:endParaRPr>
          </a:p>
        </p:txBody>
      </p:sp>
      <p:sp>
        <p:nvSpPr>
          <p:cNvPr id="82" name="Google Shape;82;p2"/>
          <p:cNvSpPr txBox="1"/>
          <p:nvPr/>
        </p:nvSpPr>
        <p:spPr>
          <a:xfrm>
            <a:off x="959175" y="350925"/>
            <a:ext cx="75468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en" sz="3500" u="none" cap="none" strike="noStrike">
                <a:solidFill>
                  <a:schemeClr val="lt1"/>
                </a:solidFill>
                <a:latin typeface="Lato"/>
                <a:ea typeface="Lato"/>
                <a:cs typeface="Lato"/>
                <a:sym typeface="Lato"/>
              </a:rPr>
              <a:t>Nest Monitoring…A New Chapter </a:t>
            </a:r>
            <a:endParaRPr b="1" i="0" sz="35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000"/>
                                        <p:tgtEl>
                                          <p:spTgt spid="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08" name="Shape 208"/>
        <p:cNvGrpSpPr/>
        <p:nvPr/>
      </p:nvGrpSpPr>
      <p:grpSpPr>
        <a:xfrm>
          <a:off x="0" y="0"/>
          <a:ext cx="0" cy="0"/>
          <a:chOff x="0" y="0"/>
          <a:chExt cx="0" cy="0"/>
        </a:xfrm>
      </p:grpSpPr>
      <p:sp>
        <p:nvSpPr>
          <p:cNvPr id="209" name="Google Shape;209;p20"/>
          <p:cNvSpPr txBox="1"/>
          <p:nvPr/>
        </p:nvSpPr>
        <p:spPr>
          <a:xfrm>
            <a:off x="0" y="438650"/>
            <a:ext cx="3659700" cy="4072200"/>
          </a:xfrm>
          <a:prstGeom prst="rect">
            <a:avLst/>
          </a:prstGeom>
          <a:noFill/>
          <a:ln>
            <a:noFill/>
          </a:ln>
        </p:spPr>
        <p:txBody>
          <a:bodyPr anchorCtr="0" anchor="t" bIns="91425" lIns="91425" spcFirstLastPara="1" rIns="91425" wrap="square" tIns="91425">
            <a:spAutoFit/>
          </a:bodyPr>
          <a:lstStyle/>
          <a:p>
            <a:pPr indent="0" lvl="0" marL="68580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Calibri"/>
              <a:ea typeface="Calibri"/>
              <a:cs typeface="Calibri"/>
              <a:sym typeface="Calibri"/>
            </a:endParaRPr>
          </a:p>
          <a:p>
            <a:pPr indent="-260350"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chemeClr val="lt1"/>
                </a:solidFill>
                <a:latin typeface="Helvetica Neue"/>
                <a:ea typeface="Helvetica Neue"/>
                <a:cs typeface="Helvetica Neue"/>
                <a:sym typeface="Helvetica Neue"/>
              </a:rPr>
              <a:t>Number of fledglings</a:t>
            </a:r>
            <a:r>
              <a:rPr b="1" i="0" lang="en" sz="2300" u="none" cap="none" strike="noStrike">
                <a:solidFill>
                  <a:srgbClr val="1C4587"/>
                </a:solidFill>
                <a:latin typeface="Helvetica Neue"/>
                <a:ea typeface="Helvetica Neue"/>
                <a:cs typeface="Helvetica Neue"/>
                <a:sym typeface="Helvetica Neue"/>
              </a:rPr>
              <a:t> - Chicks begin flying around 7 - 8 weeks old and are still fed by the adults. Count the number of chicks who have successfully left the nest fledged </a:t>
            </a:r>
            <a:r>
              <a:rPr b="1" i="0" lang="en" sz="2300" u="none" cap="none" strike="noStrike">
                <a:solidFill>
                  <a:schemeClr val="lt1"/>
                </a:solidFill>
                <a:latin typeface="Helvetica Neue"/>
                <a:ea typeface="Helvetica Neue"/>
                <a:cs typeface="Helvetica Neue"/>
                <a:sym typeface="Helvetica Neue"/>
              </a:rPr>
              <a:t>(fledged = flying)</a:t>
            </a:r>
            <a:endParaRPr b="1" i="0" sz="2300" u="none" cap="none" strike="noStrike">
              <a:solidFill>
                <a:srgbClr val="1C4587"/>
              </a:solidFill>
              <a:latin typeface="Calibri"/>
              <a:ea typeface="Calibri"/>
              <a:cs typeface="Calibri"/>
              <a:sym typeface="Calibri"/>
            </a:endParaRPr>
          </a:p>
        </p:txBody>
      </p:sp>
      <p:sp>
        <p:nvSpPr>
          <p:cNvPr id="210" name="Google Shape;210;p20"/>
          <p:cNvSpPr txBox="1"/>
          <p:nvPr/>
        </p:nvSpPr>
        <p:spPr>
          <a:xfrm>
            <a:off x="375975" y="113050"/>
            <a:ext cx="365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Lato"/>
                <a:ea typeface="Lato"/>
                <a:cs typeface="Lato"/>
                <a:sym typeface="Lato"/>
              </a:rPr>
              <a:t>More Milestones…</a:t>
            </a:r>
            <a:endParaRPr b="1" i="0" sz="3200" u="none" cap="none" strike="noStrike">
              <a:solidFill>
                <a:schemeClr val="lt1"/>
              </a:solidFill>
              <a:latin typeface="Lato"/>
              <a:ea typeface="Lato"/>
              <a:cs typeface="Lato"/>
              <a:sym typeface="Lato"/>
            </a:endParaRPr>
          </a:p>
        </p:txBody>
      </p:sp>
      <p:pic>
        <p:nvPicPr>
          <p:cNvPr id="211" name="Google Shape;211;p20"/>
          <p:cNvPicPr preferRelativeResize="0"/>
          <p:nvPr/>
        </p:nvPicPr>
        <p:blipFill rotWithShape="1">
          <a:blip r:embed="rId3">
            <a:alphaModFix/>
          </a:blip>
          <a:srcRect b="0" l="0" r="0" t="0"/>
          <a:stretch/>
        </p:blipFill>
        <p:spPr>
          <a:xfrm>
            <a:off x="3812100" y="325850"/>
            <a:ext cx="5023601" cy="43990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15" name="Shape 215"/>
        <p:cNvGrpSpPr/>
        <p:nvPr/>
      </p:nvGrpSpPr>
      <p:grpSpPr>
        <a:xfrm>
          <a:off x="0" y="0"/>
          <a:ext cx="0" cy="0"/>
          <a:chOff x="0" y="0"/>
          <a:chExt cx="0" cy="0"/>
        </a:xfrm>
      </p:grpSpPr>
      <p:sp>
        <p:nvSpPr>
          <p:cNvPr id="216" name="Google Shape;216;p21"/>
          <p:cNvSpPr txBox="1"/>
          <p:nvPr/>
        </p:nvSpPr>
        <p:spPr>
          <a:xfrm>
            <a:off x="-87725" y="571375"/>
            <a:ext cx="5715000" cy="4697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100"/>
              <a:buFont typeface="Arial"/>
              <a:buNone/>
            </a:pPr>
            <a:r>
              <a:rPr b="1" i="0" lang="en" sz="2100" u="none" cap="none" strike="noStrike">
                <a:solidFill>
                  <a:srgbClr val="1C4587"/>
                </a:solidFill>
                <a:latin typeface="Helvetica Neue"/>
                <a:ea typeface="Helvetica Neue"/>
                <a:cs typeface="Helvetica Neue"/>
                <a:sym typeface="Helvetica Neue"/>
              </a:rPr>
              <a:t>Date chicks</a:t>
            </a:r>
            <a:r>
              <a:rPr b="1" i="0" lang="en" sz="2100" u="none" cap="none" strike="noStrike">
                <a:solidFill>
                  <a:schemeClr val="lt1"/>
                </a:solidFill>
                <a:latin typeface="Helvetica Neue"/>
                <a:ea typeface="Helvetica Neue"/>
                <a:cs typeface="Helvetica Neue"/>
                <a:sym typeface="Helvetica Neue"/>
              </a:rPr>
              <a:t> last observed at nest </a:t>
            </a:r>
            <a:r>
              <a:rPr b="0" i="0" lang="en" sz="2100" u="none" cap="none" strike="noStrike">
                <a:solidFill>
                  <a:schemeClr val="lt1"/>
                </a:solidFill>
                <a:latin typeface="Helvetica Neue"/>
                <a:ea typeface="Helvetica Neue"/>
                <a:cs typeface="Helvetica Neue"/>
                <a:sym typeface="Helvetica Neue"/>
              </a:rPr>
              <a:t>-</a:t>
            </a:r>
            <a:r>
              <a:rPr b="0" i="0" lang="en" sz="2100" u="none" cap="none" strike="noStrike">
                <a:solidFill>
                  <a:srgbClr val="1C4587"/>
                </a:solidFill>
                <a:latin typeface="Helvetica Neue"/>
                <a:ea typeface="Helvetica Neue"/>
                <a:cs typeface="Helvetica Neue"/>
                <a:sym typeface="Helvetica Neue"/>
              </a:rPr>
              <a:t>  </a:t>
            </a:r>
            <a:r>
              <a:rPr b="1" i="0" lang="en" sz="2100" u="none" cap="none" strike="noStrike">
                <a:solidFill>
                  <a:srgbClr val="1C4587"/>
                </a:solidFill>
                <a:latin typeface="Helvetica Neue"/>
                <a:ea typeface="Helvetica Neue"/>
                <a:cs typeface="Helvetica Neue"/>
                <a:sym typeface="Helvetica Neue"/>
              </a:rPr>
              <a:t>Record the date that the last chick left the nest. </a:t>
            </a:r>
            <a:r>
              <a:rPr b="0" i="0" lang="en" sz="2100" u="none" cap="none" strike="noStrike">
                <a:solidFill>
                  <a:srgbClr val="1C4587"/>
                </a:solidFill>
                <a:latin typeface="Helvetica Neue"/>
                <a:ea typeface="Helvetica Neue"/>
                <a:cs typeface="Helvetica Neue"/>
                <a:sym typeface="Helvetica Neue"/>
              </a:rPr>
              <a:t>Enter the date when all chicks are gone. </a:t>
            </a:r>
            <a:endParaRPr b="0" i="0" sz="21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100"/>
              <a:buFont typeface="Arial"/>
              <a:buNone/>
            </a:pPr>
            <a:r>
              <a:rPr b="1" i="0" lang="en" sz="2100" u="none" cap="none" strike="noStrike">
                <a:solidFill>
                  <a:srgbClr val="1C4587"/>
                </a:solidFill>
                <a:latin typeface="Helvetica Neue"/>
                <a:ea typeface="Helvetica Neue"/>
                <a:cs typeface="Helvetica Neue"/>
                <a:sym typeface="Helvetica Neue"/>
              </a:rPr>
              <a:t>Date of nest failure </a:t>
            </a:r>
            <a:r>
              <a:rPr b="0" i="0" lang="en" sz="2100" u="none" cap="none" strike="noStrike">
                <a:solidFill>
                  <a:srgbClr val="1C4587"/>
                </a:solidFill>
                <a:latin typeface="Helvetica Neue"/>
                <a:ea typeface="Helvetica Neue"/>
                <a:cs typeface="Helvetica Neue"/>
                <a:sym typeface="Helvetica Neue"/>
              </a:rPr>
              <a:t>- </a:t>
            </a:r>
            <a:r>
              <a:rPr b="1" i="0" lang="en" sz="2100" u="none" cap="none" strike="noStrike">
                <a:solidFill>
                  <a:schemeClr val="lt1"/>
                </a:solidFill>
                <a:latin typeface="Helvetica Neue"/>
                <a:ea typeface="Helvetica Neue"/>
                <a:cs typeface="Helvetica Neue"/>
                <a:sym typeface="Helvetica Neue"/>
              </a:rPr>
              <a:t>Not all nests will fledge chicks</a:t>
            </a:r>
            <a:r>
              <a:rPr b="0" i="0" lang="en" sz="2100" u="none" cap="none" strike="noStrike">
                <a:solidFill>
                  <a:schemeClr val="lt1"/>
                </a:solidFill>
                <a:latin typeface="Helvetica Neue"/>
                <a:ea typeface="Helvetica Neue"/>
                <a:cs typeface="Helvetica Neue"/>
                <a:sym typeface="Helvetica Neue"/>
              </a:rPr>
              <a:t>.</a:t>
            </a:r>
            <a:r>
              <a:rPr b="0" i="0" lang="en" sz="2100" u="none" cap="none" strike="noStrike">
                <a:solidFill>
                  <a:srgbClr val="1C4587"/>
                </a:solidFill>
                <a:latin typeface="Helvetica Neue"/>
                <a:ea typeface="Helvetica Neue"/>
                <a:cs typeface="Helvetica Neue"/>
                <a:sym typeface="Helvetica Neue"/>
              </a:rPr>
              <a:t> Look for signs of nest failure like adult abandonment, adults no longer incubating eggs or feeding young.</a:t>
            </a:r>
            <a:endParaRPr b="0" i="0" sz="21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100"/>
              <a:buFont typeface="Arial"/>
              <a:buNone/>
            </a:pPr>
            <a:r>
              <a:t/>
            </a:r>
            <a:endParaRPr b="0" i="0" sz="2100" u="none" cap="none" strike="noStrike">
              <a:solidFill>
                <a:srgbClr val="1C4587"/>
              </a:solidFill>
              <a:latin typeface="Helvetica Neue"/>
              <a:ea typeface="Helvetica Neue"/>
              <a:cs typeface="Helvetica Neue"/>
              <a:sym typeface="Helvetica Neue"/>
            </a:endParaRPr>
          </a:p>
          <a:p>
            <a:pPr indent="0" lvl="0" marL="0" marR="0" rtl="0" algn="l">
              <a:lnSpc>
                <a:spcPct val="90000"/>
              </a:lnSpc>
              <a:spcBef>
                <a:spcPts val="500"/>
              </a:spcBef>
              <a:spcAft>
                <a:spcPts val="0"/>
              </a:spcAft>
              <a:buClr>
                <a:srgbClr val="000000"/>
              </a:buClr>
              <a:buSzPts val="2100"/>
              <a:buFont typeface="Arial"/>
              <a:buNone/>
            </a:pPr>
            <a:r>
              <a:t/>
            </a:r>
            <a:endParaRPr b="0" i="0" sz="21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100"/>
              <a:buFont typeface="Arial"/>
              <a:buNone/>
            </a:pPr>
            <a:r>
              <a:t/>
            </a:r>
            <a:endParaRPr b="1" i="0" sz="2100" u="none" cap="none" strike="noStrike">
              <a:solidFill>
                <a:srgbClr val="1C4587"/>
              </a:solidFill>
              <a:latin typeface="Helvetica Neue"/>
              <a:ea typeface="Helvetica Neue"/>
              <a:cs typeface="Helvetica Neue"/>
              <a:sym typeface="Helvetica Neue"/>
            </a:endParaRPr>
          </a:p>
        </p:txBody>
      </p:sp>
      <p:sp>
        <p:nvSpPr>
          <p:cNvPr id="217" name="Google Shape;217;p21"/>
          <p:cNvSpPr txBox="1"/>
          <p:nvPr/>
        </p:nvSpPr>
        <p:spPr>
          <a:xfrm>
            <a:off x="438650" y="62675"/>
            <a:ext cx="6631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Lato"/>
                <a:ea typeface="Lato"/>
                <a:cs typeface="Lato"/>
                <a:sym typeface="Lato"/>
              </a:rPr>
              <a:t>Final milestones…</a:t>
            </a:r>
            <a:endParaRPr b="1" i="0" sz="3000" u="none" cap="none" strike="noStrike">
              <a:solidFill>
                <a:schemeClr val="lt1"/>
              </a:solidFill>
              <a:latin typeface="Lato"/>
              <a:ea typeface="Lato"/>
              <a:cs typeface="Lato"/>
              <a:sym typeface="Lato"/>
            </a:endParaRPr>
          </a:p>
        </p:txBody>
      </p:sp>
      <p:pic>
        <p:nvPicPr>
          <p:cNvPr id="218" name="Google Shape;218;p21"/>
          <p:cNvPicPr preferRelativeResize="0"/>
          <p:nvPr/>
        </p:nvPicPr>
        <p:blipFill rotWithShape="1">
          <a:blip r:embed="rId3">
            <a:alphaModFix/>
          </a:blip>
          <a:srcRect b="0" l="0" r="0" t="0"/>
          <a:stretch/>
        </p:blipFill>
        <p:spPr>
          <a:xfrm>
            <a:off x="6092875" y="313325"/>
            <a:ext cx="2792949" cy="44396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22" name="Shape 222"/>
        <p:cNvGrpSpPr/>
        <p:nvPr/>
      </p:nvGrpSpPr>
      <p:grpSpPr>
        <a:xfrm>
          <a:off x="0" y="0"/>
          <a:ext cx="0" cy="0"/>
          <a:chOff x="0" y="0"/>
          <a:chExt cx="0" cy="0"/>
        </a:xfrm>
      </p:grpSpPr>
      <p:sp>
        <p:nvSpPr>
          <p:cNvPr id="223" name="Google Shape;223;p22"/>
          <p:cNvSpPr txBox="1"/>
          <p:nvPr/>
        </p:nvSpPr>
        <p:spPr>
          <a:xfrm>
            <a:off x="137850" y="188000"/>
            <a:ext cx="8008500" cy="5799300"/>
          </a:xfrm>
          <a:prstGeom prst="rect">
            <a:avLst/>
          </a:prstGeom>
          <a:noFill/>
          <a:ln>
            <a:noFill/>
          </a:ln>
        </p:spPr>
        <p:txBody>
          <a:bodyPr anchorCtr="0" anchor="t" bIns="91425" lIns="91425" spcFirstLastPara="1" rIns="91425" wrap="square" tIns="91425">
            <a:spAutoFit/>
          </a:bodyPr>
          <a:lstStyle/>
          <a:p>
            <a:pPr indent="0" lvl="0" marL="68580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Calibri"/>
              <a:ea typeface="Calibri"/>
              <a:cs typeface="Calibri"/>
              <a:sym typeface="Calibri"/>
            </a:endParaRPr>
          </a:p>
          <a:p>
            <a:pPr indent="0" lvl="0" marL="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Helvetica Neue"/>
              <a:ea typeface="Helvetica Neue"/>
              <a:cs typeface="Helvetica Neue"/>
              <a:sym typeface="Helvetica Neue"/>
            </a:endParaRPr>
          </a:p>
          <a:p>
            <a:pPr indent="-267969"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chemeClr val="lt1"/>
                </a:solidFill>
                <a:latin typeface="Helvetica Neue"/>
                <a:ea typeface="Helvetica Neue"/>
                <a:cs typeface="Helvetica Neue"/>
                <a:sym typeface="Helvetica Neue"/>
              </a:rPr>
              <a:t>Date</a:t>
            </a:r>
            <a:r>
              <a:rPr b="1" i="0" lang="en" sz="2300" u="none" cap="none" strike="noStrike">
                <a:solidFill>
                  <a:srgbClr val="1C4587"/>
                </a:solidFill>
                <a:latin typeface="Helvetica Neue"/>
                <a:ea typeface="Helvetica Neue"/>
                <a:cs typeface="Helvetica Neue"/>
                <a:sym typeface="Helvetica Neue"/>
              </a:rPr>
              <a:t> of nest failure </a:t>
            </a:r>
            <a:r>
              <a:rPr b="0" i="0" lang="en" sz="2300" u="none" cap="none" strike="noStrike">
                <a:solidFill>
                  <a:srgbClr val="1C4587"/>
                </a:solidFill>
                <a:latin typeface="Helvetica Neue"/>
                <a:ea typeface="Helvetica Neue"/>
                <a:cs typeface="Helvetica Neue"/>
                <a:sym typeface="Helvetica Neue"/>
              </a:rPr>
              <a:t>- Look for signs of nest failure like adult abandonment, adults no longer incubating eggs or feeding young.</a:t>
            </a:r>
            <a:endParaRPr b="0"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0" i="0" sz="2300" u="none" cap="none" strike="noStrike">
              <a:solidFill>
                <a:srgbClr val="1C4587"/>
              </a:solidFill>
              <a:latin typeface="Helvetica Neue"/>
              <a:ea typeface="Helvetica Neue"/>
              <a:cs typeface="Helvetica Neue"/>
              <a:sym typeface="Helvetica Neue"/>
            </a:endParaRPr>
          </a:p>
          <a:p>
            <a:pPr indent="-260350" lvl="1" marL="685800" marR="0" rtl="0" algn="l">
              <a:lnSpc>
                <a:spcPct val="90000"/>
              </a:lnSpc>
              <a:spcBef>
                <a:spcPts val="500"/>
              </a:spcBef>
              <a:spcAft>
                <a:spcPts val="0"/>
              </a:spcAft>
              <a:buClr>
                <a:srgbClr val="1C4587"/>
              </a:buClr>
              <a:buSzPts val="2300"/>
              <a:buFont typeface="Noto Sans Symbols"/>
              <a:buChar char="✔"/>
            </a:pPr>
            <a:r>
              <a:rPr b="1" i="0" lang="en" sz="2300" u="none" cap="none" strike="noStrike">
                <a:solidFill>
                  <a:schemeClr val="lt1"/>
                </a:solidFill>
                <a:latin typeface="Helvetica Neue"/>
                <a:ea typeface="Helvetica Neue"/>
                <a:cs typeface="Helvetica Neue"/>
                <a:sym typeface="Helvetica Neue"/>
              </a:rPr>
              <a:t>Reason</a:t>
            </a:r>
            <a:r>
              <a:rPr b="1" i="0" lang="en" sz="2300" u="none" cap="none" strike="noStrike">
                <a:solidFill>
                  <a:srgbClr val="1C4587"/>
                </a:solidFill>
                <a:latin typeface="Helvetica Neue"/>
                <a:ea typeface="Helvetica Neue"/>
                <a:cs typeface="Helvetica Neue"/>
                <a:sym typeface="Helvetica Neue"/>
              </a:rPr>
              <a:t> for nest failure- </a:t>
            </a:r>
            <a:r>
              <a:rPr b="0" i="0" lang="en" sz="2300" u="none" cap="none" strike="noStrike">
                <a:solidFill>
                  <a:srgbClr val="1C4587"/>
                </a:solidFill>
                <a:latin typeface="Helvetica Neue"/>
                <a:ea typeface="Helvetica Neue"/>
                <a:cs typeface="Helvetica Neue"/>
                <a:sym typeface="Helvetica Neue"/>
              </a:rPr>
              <a:t>Possible reasons include, egg failure, injury of one of the adults, or loss due to weather or predation.</a:t>
            </a:r>
            <a:endParaRPr b="0" i="0" sz="2300" u="none" cap="none" strike="noStrike">
              <a:solidFill>
                <a:srgbClr val="1C4587"/>
              </a:solidFill>
              <a:latin typeface="Helvetica Neue"/>
              <a:ea typeface="Helvetica Neue"/>
              <a:cs typeface="Helvetica Neue"/>
              <a:sym typeface="Helvetica Neue"/>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a:p>
            <a:pPr indent="-279400" lvl="1" marL="685800" marR="0" rtl="0" algn="l">
              <a:lnSpc>
                <a:spcPct val="90000"/>
              </a:lnSpc>
              <a:spcBef>
                <a:spcPts val="1000"/>
              </a:spcBef>
              <a:spcAft>
                <a:spcPts val="0"/>
              </a:spcAft>
              <a:buClr>
                <a:srgbClr val="1C4587"/>
              </a:buClr>
              <a:buSzPts val="2600"/>
              <a:buFont typeface="Arial"/>
              <a:buChar char="✔"/>
            </a:pPr>
            <a:r>
              <a:rPr b="1" i="0" lang="en" sz="2600" u="none" cap="none" strike="noStrike">
                <a:solidFill>
                  <a:schemeClr val="lt1"/>
                </a:solidFill>
                <a:latin typeface="Calibri"/>
                <a:ea typeface="Calibri"/>
                <a:cs typeface="Calibri"/>
                <a:sym typeface="Calibri"/>
              </a:rPr>
              <a:t>Additional </a:t>
            </a:r>
            <a:r>
              <a:rPr b="1" i="0" lang="en" sz="2600" u="none" cap="none" strike="noStrike">
                <a:solidFill>
                  <a:srgbClr val="1C4587"/>
                </a:solidFill>
                <a:latin typeface="Calibri"/>
                <a:ea typeface="Calibri"/>
                <a:cs typeface="Calibri"/>
                <a:sym typeface="Calibri"/>
              </a:rPr>
              <a:t>information</a:t>
            </a:r>
            <a:r>
              <a:rPr b="0" i="0" lang="en" sz="2600" u="none" cap="none" strike="noStrike">
                <a:solidFill>
                  <a:srgbClr val="1C4587"/>
                </a:solidFill>
                <a:latin typeface="Calibri"/>
                <a:ea typeface="Calibri"/>
                <a:cs typeface="Calibri"/>
                <a:sym typeface="Calibri"/>
              </a:rPr>
              <a:t> - includes photos and nesting diary (additional details of your observations, e.g. vocalizing, mating, feeding, exercising of wings). </a:t>
            </a:r>
            <a:endParaRPr b="0" i="0" sz="2600" u="none" cap="none" strike="noStrike">
              <a:solidFill>
                <a:srgbClr val="1C4587"/>
              </a:solidFill>
              <a:latin typeface="Helvetica Neue"/>
              <a:ea typeface="Helvetica Neue"/>
              <a:cs typeface="Helvetica Neue"/>
              <a:sym typeface="Helvetica Neue"/>
            </a:endParaRPr>
          </a:p>
          <a:p>
            <a:pPr indent="-104140" lvl="0" marL="228600" marR="0" rtl="0" algn="l">
              <a:lnSpc>
                <a:spcPct val="90000"/>
              </a:lnSpc>
              <a:spcBef>
                <a:spcPts val="1000"/>
              </a:spcBef>
              <a:spcAft>
                <a:spcPts val="0"/>
              </a:spcAft>
              <a:buClr>
                <a:srgbClr val="000000"/>
              </a:buClr>
              <a:buSzPts val="2800"/>
              <a:buFont typeface="Arial"/>
              <a:buNone/>
            </a:pPr>
            <a:r>
              <a:t/>
            </a:r>
            <a:endParaRPr b="0" i="0" sz="2800" u="none" cap="none" strike="noStrike">
              <a:solidFill>
                <a:srgbClr val="1C4587"/>
              </a:solidFill>
              <a:latin typeface="Calibri"/>
              <a:ea typeface="Calibri"/>
              <a:cs typeface="Calibri"/>
              <a:sym typeface="Calibri"/>
            </a:endParaRPr>
          </a:p>
          <a:p>
            <a:pPr indent="0" lvl="0" marL="685800" marR="0" rtl="0" algn="l">
              <a:lnSpc>
                <a:spcPct val="90000"/>
              </a:lnSpc>
              <a:spcBef>
                <a:spcPts val="500"/>
              </a:spcBef>
              <a:spcAft>
                <a:spcPts val="0"/>
              </a:spcAft>
              <a:buClr>
                <a:srgbClr val="000000"/>
              </a:buClr>
              <a:buSzPts val="2300"/>
              <a:buFont typeface="Arial"/>
              <a:buNone/>
            </a:pPr>
            <a:r>
              <a:t/>
            </a:r>
            <a:endParaRPr b="1" i="0" sz="2300" u="none" cap="none" strike="noStrike">
              <a:solidFill>
                <a:srgbClr val="1C4587"/>
              </a:solidFill>
              <a:latin typeface="Helvetica Neue"/>
              <a:ea typeface="Helvetica Neue"/>
              <a:cs typeface="Helvetica Neue"/>
              <a:sym typeface="Helvetica Neue"/>
            </a:endParaRPr>
          </a:p>
        </p:txBody>
      </p:sp>
      <p:sp>
        <p:nvSpPr>
          <p:cNvPr id="224" name="Google Shape;224;p22"/>
          <p:cNvSpPr txBox="1"/>
          <p:nvPr/>
        </p:nvSpPr>
        <p:spPr>
          <a:xfrm>
            <a:off x="438650" y="62675"/>
            <a:ext cx="6631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Lato"/>
                <a:ea typeface="Lato"/>
                <a:cs typeface="Lato"/>
                <a:sym typeface="Lato"/>
              </a:rPr>
              <a:t>Final  milestones…</a:t>
            </a:r>
            <a:endParaRPr b="1" i="0" sz="3000" u="none" cap="none" strike="noStrike">
              <a:solidFill>
                <a:schemeClr val="lt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28" name="Shape 228"/>
        <p:cNvGrpSpPr/>
        <p:nvPr/>
      </p:nvGrpSpPr>
      <p:grpSpPr>
        <a:xfrm>
          <a:off x="0" y="0"/>
          <a:ext cx="0" cy="0"/>
          <a:chOff x="0" y="0"/>
          <a:chExt cx="0" cy="0"/>
        </a:xfrm>
      </p:grpSpPr>
      <p:sp>
        <p:nvSpPr>
          <p:cNvPr id="229" name="Google Shape;229;p23"/>
          <p:cNvSpPr txBox="1"/>
          <p:nvPr/>
        </p:nvSpPr>
        <p:spPr>
          <a:xfrm>
            <a:off x="725675" y="93175"/>
            <a:ext cx="8199000" cy="173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900"/>
              <a:buFont typeface="Arial"/>
              <a:buNone/>
            </a:pPr>
            <a:r>
              <a:rPr b="1" i="1" lang="en" sz="3900" u="none" cap="none" strike="noStrike">
                <a:solidFill>
                  <a:schemeClr val="lt1"/>
                </a:solidFill>
                <a:latin typeface="Lato"/>
                <a:ea typeface="Lato"/>
                <a:cs typeface="Lato"/>
                <a:sym typeface="Lato"/>
              </a:rPr>
              <a:t>How </a:t>
            </a:r>
            <a:r>
              <a:rPr b="1" i="0" lang="en" sz="3300" u="none" cap="none" strike="noStrike">
                <a:solidFill>
                  <a:schemeClr val="lt1"/>
                </a:solidFill>
                <a:latin typeface="Lato"/>
                <a:ea typeface="Lato"/>
                <a:cs typeface="Lato"/>
                <a:sym typeface="Lato"/>
              </a:rPr>
              <a:t>we monitor </a:t>
            </a:r>
            <a:r>
              <a:rPr b="1" i="0" lang="en" sz="3000" u="none" cap="none" strike="noStrike">
                <a:solidFill>
                  <a:schemeClr val="lt1"/>
                </a:solidFill>
                <a:latin typeface="Lato"/>
                <a:ea typeface="Lato"/>
                <a:cs typeface="Lato"/>
                <a:sym typeface="Lato"/>
              </a:rPr>
              <a:t>…</a:t>
            </a:r>
            <a:r>
              <a:rPr b="1" i="0" lang="en" sz="3100" u="none" cap="none" strike="noStrike">
                <a:solidFill>
                  <a:schemeClr val="lt1"/>
                </a:solidFill>
                <a:latin typeface="Lato"/>
                <a:ea typeface="Lato"/>
                <a:cs typeface="Lato"/>
                <a:sym typeface="Lato"/>
              </a:rPr>
              <a:t>OBSERVATION</a:t>
            </a:r>
            <a:endParaRPr b="1" i="0" sz="31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chemeClr val="lt1"/>
                </a:solidFill>
                <a:latin typeface="Lato"/>
                <a:ea typeface="Lato"/>
                <a:cs typeface="Lato"/>
                <a:sym typeface="Lato"/>
              </a:rPr>
              <a:t> </a:t>
            </a:r>
            <a:r>
              <a:rPr b="1" i="0" lang="en" sz="3100" u="none" cap="none" strike="noStrike">
                <a:solidFill>
                  <a:srgbClr val="6AA84F"/>
                </a:solidFill>
                <a:latin typeface="Lato"/>
                <a:ea typeface="Lato"/>
                <a:cs typeface="Lato"/>
                <a:sym typeface="Lato"/>
              </a:rPr>
              <a:t>Timing  &amp; Responsibilities</a:t>
            </a:r>
            <a:endParaRPr b="1" i="0" sz="3100" u="none" cap="none" strike="noStrike">
              <a:solidFill>
                <a:srgbClr val="6AA84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100"/>
              <a:buFont typeface="Arial"/>
              <a:buNone/>
            </a:pPr>
            <a:r>
              <a:t/>
            </a:r>
            <a:endParaRPr b="1" i="0" sz="3100" u="none" cap="none" strike="noStrike">
              <a:solidFill>
                <a:schemeClr val="lt1"/>
              </a:solidFill>
              <a:latin typeface="Lato"/>
              <a:ea typeface="Lato"/>
              <a:cs typeface="Lato"/>
              <a:sym typeface="Lato"/>
            </a:endParaRPr>
          </a:p>
        </p:txBody>
      </p:sp>
      <p:sp>
        <p:nvSpPr>
          <p:cNvPr id="230" name="Google Shape;230;p23"/>
          <p:cNvSpPr txBox="1"/>
          <p:nvPr/>
        </p:nvSpPr>
        <p:spPr>
          <a:xfrm>
            <a:off x="462500" y="1242400"/>
            <a:ext cx="8072700" cy="3879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lt1"/>
              </a:buClr>
              <a:buSzPts val="2400"/>
              <a:buFont typeface="Lato"/>
              <a:buChar char="●"/>
            </a:pPr>
            <a:r>
              <a:rPr b="1" i="0" lang="en" sz="2400" u="none" cap="none" strike="noStrike">
                <a:solidFill>
                  <a:schemeClr val="lt1"/>
                </a:solidFill>
                <a:latin typeface="Lato"/>
                <a:ea typeface="Lato"/>
                <a:cs typeface="Lato"/>
                <a:sym typeface="Lato"/>
              </a:rPr>
              <a:t>Nest monitors should visit their nests every</a:t>
            </a:r>
            <a:r>
              <a:rPr b="1" i="0" lang="en" sz="2400" u="none" cap="none" strike="noStrike">
                <a:solidFill>
                  <a:srgbClr val="6AA84F"/>
                </a:solidFill>
                <a:latin typeface="Lato"/>
                <a:ea typeface="Lato"/>
                <a:cs typeface="Lato"/>
                <a:sym typeface="Lato"/>
              </a:rPr>
              <a:t> two </a:t>
            </a:r>
            <a:r>
              <a:rPr b="1" i="0" lang="en" sz="2400" u="none" cap="none" strike="noStrike">
                <a:solidFill>
                  <a:schemeClr val="lt1"/>
                </a:solidFill>
                <a:latin typeface="Lato"/>
                <a:ea typeface="Lato"/>
                <a:cs typeface="Lato"/>
                <a:sym typeface="Lato"/>
              </a:rPr>
              <a:t>weeks in season until chicks are suspected and/or sited. </a:t>
            </a:r>
            <a:r>
              <a:rPr b="1" i="0" lang="en" sz="2400" u="none" cap="none" strike="noStrike">
                <a:solidFill>
                  <a:srgbClr val="6AA84F"/>
                </a:solidFill>
                <a:latin typeface="Lato"/>
                <a:ea typeface="Lato"/>
                <a:cs typeface="Lato"/>
                <a:sym typeface="Lato"/>
              </a:rPr>
              <a:t>After chicks </a:t>
            </a:r>
            <a:r>
              <a:rPr b="1" i="0" lang="en" sz="2400" u="none" cap="none" strike="noStrike">
                <a:solidFill>
                  <a:schemeClr val="lt1"/>
                </a:solidFill>
                <a:latin typeface="Lato"/>
                <a:ea typeface="Lato"/>
                <a:cs typeface="Lato"/>
                <a:sym typeface="Lato"/>
              </a:rPr>
              <a:t>are present a </a:t>
            </a:r>
            <a:r>
              <a:rPr b="1" i="1" lang="en" sz="2400" u="none" cap="none" strike="noStrike">
                <a:solidFill>
                  <a:srgbClr val="6AA84F"/>
                </a:solidFill>
                <a:latin typeface="Lato"/>
                <a:ea typeface="Lato"/>
                <a:cs typeface="Lato"/>
                <a:sym typeface="Lato"/>
              </a:rPr>
              <a:t>minimum</a:t>
            </a:r>
            <a:r>
              <a:rPr b="1" i="1" lang="en" sz="2400" u="none" cap="none" strike="noStrike">
                <a:solidFill>
                  <a:schemeClr val="lt1"/>
                </a:solidFill>
                <a:latin typeface="Lato"/>
                <a:ea typeface="Lato"/>
                <a:cs typeface="Lato"/>
                <a:sym typeface="Lato"/>
              </a:rPr>
              <a:t> </a:t>
            </a:r>
            <a:r>
              <a:rPr b="1" i="0" lang="en" sz="2400" u="none" cap="none" strike="noStrike">
                <a:solidFill>
                  <a:schemeClr val="lt1"/>
                </a:solidFill>
                <a:latin typeface="Lato"/>
                <a:ea typeface="Lato"/>
                <a:cs typeface="Lato"/>
                <a:sym typeface="Lato"/>
              </a:rPr>
              <a:t>frequency is </a:t>
            </a:r>
            <a:r>
              <a:rPr b="1" i="0" lang="en" sz="2400" u="none" cap="none" strike="noStrike">
                <a:solidFill>
                  <a:srgbClr val="6AA84F"/>
                </a:solidFill>
                <a:latin typeface="Lato"/>
                <a:ea typeface="Lato"/>
                <a:cs typeface="Lato"/>
                <a:sym typeface="Lato"/>
              </a:rPr>
              <a:t>weekly.   </a:t>
            </a:r>
            <a:endParaRPr b="1" i="0" sz="24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Lato"/>
              <a:ea typeface="Lato"/>
              <a:cs typeface="Lato"/>
              <a:sym typeface="Lato"/>
            </a:endParaRPr>
          </a:p>
          <a:p>
            <a:pPr indent="-381000" lvl="0" marL="457200" marR="0" rtl="0" algn="l">
              <a:lnSpc>
                <a:spcPct val="100000"/>
              </a:lnSpc>
              <a:spcBef>
                <a:spcPts val="0"/>
              </a:spcBef>
              <a:spcAft>
                <a:spcPts val="0"/>
              </a:spcAft>
              <a:buClr>
                <a:schemeClr val="lt1"/>
              </a:buClr>
              <a:buSzPts val="2400"/>
              <a:buFont typeface="Lato"/>
              <a:buChar char="●"/>
            </a:pPr>
            <a:r>
              <a:rPr b="1" i="0" lang="en" sz="2400" u="none" cap="none" strike="noStrike">
                <a:solidFill>
                  <a:schemeClr val="lt1"/>
                </a:solidFill>
                <a:latin typeface="Lato"/>
                <a:ea typeface="Lato"/>
                <a:cs typeface="Lato"/>
                <a:sym typeface="Lato"/>
              </a:rPr>
              <a:t>Nest monitors should record their observations on the data sheets provided or on</a:t>
            </a:r>
            <a:r>
              <a:rPr b="1" lang="en" sz="2400">
                <a:solidFill>
                  <a:schemeClr val="lt1"/>
                </a:solidFill>
                <a:latin typeface="Lato"/>
                <a:ea typeface="Lato"/>
                <a:cs typeface="Lato"/>
                <a:sym typeface="Lato"/>
              </a:rPr>
              <a:t> </a:t>
            </a:r>
            <a:r>
              <a:rPr b="1" lang="en" sz="2400">
                <a:solidFill>
                  <a:srgbClr val="6AA84F"/>
                </a:solidFill>
                <a:latin typeface="Lato"/>
                <a:ea typeface="Lato"/>
                <a:cs typeface="Lato"/>
                <a:sym typeface="Lato"/>
              </a:rPr>
              <a:t>SURVEY 123</a:t>
            </a:r>
            <a:r>
              <a:rPr b="1" lang="en" sz="2400">
                <a:solidFill>
                  <a:schemeClr val="lt1"/>
                </a:solidFill>
                <a:latin typeface="Lato"/>
                <a:ea typeface="Lato"/>
                <a:cs typeface="Lato"/>
                <a:sym typeface="Lato"/>
              </a:rPr>
              <a:t>, </a:t>
            </a:r>
            <a:r>
              <a:rPr b="1" i="0" lang="en" sz="2400" u="none" cap="none" strike="noStrike">
                <a:solidFill>
                  <a:schemeClr val="lt1"/>
                </a:solidFill>
                <a:latin typeface="Lato"/>
                <a:ea typeface="Lato"/>
                <a:cs typeface="Lato"/>
                <a:sym typeface="Lato"/>
              </a:rPr>
              <a:t> the program SCCF is introducing. All data sheets need to be turned in at the end of season. Weather, nest conditions  and anecdotal information gathered is  very helpful during analysis. </a:t>
            </a:r>
            <a:endParaRPr b="1" i="0" sz="2400" u="none" cap="none" strike="noStrike">
              <a:solidFill>
                <a:schemeClr val="l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34" name="Shape 234"/>
        <p:cNvGrpSpPr/>
        <p:nvPr/>
      </p:nvGrpSpPr>
      <p:grpSpPr>
        <a:xfrm>
          <a:off x="0" y="0"/>
          <a:ext cx="0" cy="0"/>
          <a:chOff x="0" y="0"/>
          <a:chExt cx="0" cy="0"/>
        </a:xfrm>
      </p:grpSpPr>
      <p:sp>
        <p:nvSpPr>
          <p:cNvPr id="235" name="Google Shape;235;p25"/>
          <p:cNvSpPr txBox="1"/>
          <p:nvPr/>
        </p:nvSpPr>
        <p:spPr>
          <a:xfrm>
            <a:off x="472500" y="188000"/>
            <a:ext cx="8199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chemeClr val="lt1"/>
                </a:solidFill>
                <a:latin typeface="Lato"/>
                <a:ea typeface="Lato"/>
                <a:cs typeface="Lato"/>
                <a:sym typeface="Lato"/>
              </a:rPr>
              <a:t>OBSERVATION: </a:t>
            </a:r>
            <a:r>
              <a:rPr b="1" i="0" lang="en" sz="3100" u="none" cap="none" strike="noStrike">
                <a:solidFill>
                  <a:srgbClr val="6AA84F"/>
                </a:solidFill>
                <a:latin typeface="Lato"/>
                <a:ea typeface="Lato"/>
                <a:cs typeface="Lato"/>
                <a:sym typeface="Lato"/>
              </a:rPr>
              <a:t>Timing &amp; Responsibilities </a:t>
            </a:r>
            <a:endParaRPr b="1" i="0" sz="3100" u="none" cap="none" strike="noStrike">
              <a:solidFill>
                <a:srgbClr val="6AA84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6AA84F"/>
                </a:solidFill>
                <a:latin typeface="Lato"/>
                <a:ea typeface="Lato"/>
                <a:cs typeface="Lato"/>
                <a:sym typeface="Lato"/>
              </a:rPr>
              <a:t>CONTINUED</a:t>
            </a:r>
            <a:endParaRPr b="1" i="0" sz="1600" u="none" cap="none" strike="noStrike">
              <a:solidFill>
                <a:srgbClr val="6AA84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100"/>
              <a:buFont typeface="Arial"/>
              <a:buNone/>
            </a:pPr>
            <a:r>
              <a:t/>
            </a:r>
            <a:endParaRPr b="1" i="0" sz="3100" u="none" cap="none" strike="noStrike">
              <a:solidFill>
                <a:schemeClr val="lt1"/>
              </a:solidFill>
              <a:latin typeface="Lato"/>
              <a:ea typeface="Lato"/>
              <a:cs typeface="Lato"/>
              <a:sym typeface="Lato"/>
            </a:endParaRPr>
          </a:p>
        </p:txBody>
      </p:sp>
      <p:sp>
        <p:nvSpPr>
          <p:cNvPr id="236" name="Google Shape;236;p25"/>
          <p:cNvSpPr txBox="1"/>
          <p:nvPr/>
        </p:nvSpPr>
        <p:spPr>
          <a:xfrm>
            <a:off x="472500" y="1178100"/>
            <a:ext cx="8538600" cy="363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6AA84F"/>
                </a:solidFill>
                <a:latin typeface="Lato"/>
                <a:ea typeface="Lato"/>
                <a:cs typeface="Lato"/>
                <a:sym typeface="Lato"/>
              </a:rPr>
              <a:t>Nest monitors should : </a:t>
            </a:r>
            <a:endParaRPr b="1" i="0" sz="2800" u="none" cap="none" strike="noStrike">
              <a:solidFill>
                <a:schemeClr val="lt1"/>
              </a:solidFill>
              <a:latin typeface="Lato"/>
              <a:ea typeface="Lato"/>
              <a:cs typeface="Lato"/>
              <a:sym typeface="Lato"/>
            </a:endParaRPr>
          </a:p>
          <a:p>
            <a:pPr indent="-406400" lvl="0" marL="457200" marR="0" rtl="0" algn="l">
              <a:lnSpc>
                <a:spcPct val="100000"/>
              </a:lnSpc>
              <a:spcBef>
                <a:spcPts val="0"/>
              </a:spcBef>
              <a:spcAft>
                <a:spcPts val="0"/>
              </a:spcAft>
              <a:buClr>
                <a:schemeClr val="lt1"/>
              </a:buClr>
              <a:buSzPts val="2800"/>
              <a:buFont typeface="Lato"/>
              <a:buChar char="●"/>
            </a:pPr>
            <a:r>
              <a:rPr b="1" i="0" lang="en" sz="2400" u="none" cap="none" strike="noStrike">
                <a:solidFill>
                  <a:schemeClr val="lt1"/>
                </a:solidFill>
                <a:latin typeface="Lato"/>
                <a:ea typeface="Lato"/>
                <a:cs typeface="Lato"/>
                <a:sym typeface="Lato"/>
              </a:rPr>
              <a:t>Spend a minimum of</a:t>
            </a:r>
            <a:r>
              <a:rPr b="1" i="0" lang="en" sz="2400" u="none" cap="none" strike="noStrike">
                <a:solidFill>
                  <a:srgbClr val="6AA84F"/>
                </a:solidFill>
                <a:latin typeface="Lato"/>
                <a:ea typeface="Lato"/>
                <a:cs typeface="Lato"/>
                <a:sym typeface="Lato"/>
              </a:rPr>
              <a:t> 5-10 minutes </a:t>
            </a:r>
            <a:r>
              <a:rPr b="1" i="0" lang="en" sz="2400" u="none" cap="none" strike="noStrike">
                <a:solidFill>
                  <a:schemeClr val="lt1"/>
                </a:solidFill>
                <a:latin typeface="Lato"/>
                <a:ea typeface="Lato"/>
                <a:cs typeface="Lato"/>
                <a:sym typeface="Lato"/>
              </a:rPr>
              <a:t>at a nest site in order to maximize the chance of observing varying behaviors. </a:t>
            </a:r>
            <a:endParaRPr b="1" i="0" sz="2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Lato"/>
              <a:ea typeface="Lato"/>
              <a:cs typeface="Lato"/>
              <a:sym typeface="Lato"/>
            </a:endParaRPr>
          </a:p>
          <a:p>
            <a:pPr indent="-381000" lvl="0" marL="457200" marR="0" rtl="0" algn="l">
              <a:lnSpc>
                <a:spcPct val="100000"/>
              </a:lnSpc>
              <a:spcBef>
                <a:spcPts val="0"/>
              </a:spcBef>
              <a:spcAft>
                <a:spcPts val="0"/>
              </a:spcAft>
              <a:buClr>
                <a:schemeClr val="lt1"/>
              </a:buClr>
              <a:buSzPts val="2400"/>
              <a:buFont typeface="Lato"/>
              <a:buChar char="●"/>
            </a:pPr>
            <a:r>
              <a:rPr b="1" i="0" lang="en" sz="2400" u="none" cap="none" strike="noStrike">
                <a:solidFill>
                  <a:schemeClr val="lt1"/>
                </a:solidFill>
                <a:latin typeface="Lato"/>
                <a:ea typeface="Lato"/>
                <a:cs typeface="Lato"/>
                <a:sym typeface="Lato"/>
              </a:rPr>
              <a:t>Take </a:t>
            </a:r>
            <a:r>
              <a:rPr b="1" i="0" lang="en" sz="2400" u="none" cap="none" strike="noStrike">
                <a:solidFill>
                  <a:srgbClr val="6AA84F"/>
                </a:solidFill>
                <a:latin typeface="Lato"/>
                <a:ea typeface="Lato"/>
                <a:cs typeface="Lato"/>
                <a:sym typeface="Lato"/>
              </a:rPr>
              <a:t>accurate and informative </a:t>
            </a:r>
            <a:r>
              <a:rPr b="1" i="0" lang="en" sz="2400" u="none" cap="none" strike="noStrike">
                <a:solidFill>
                  <a:schemeClr val="lt1"/>
                </a:solidFill>
                <a:latin typeface="Lato"/>
                <a:ea typeface="Lato"/>
                <a:cs typeface="Lato"/>
                <a:sym typeface="Lato"/>
              </a:rPr>
              <a:t>notes as to what they observe. Whenever possible, create an </a:t>
            </a:r>
            <a:r>
              <a:rPr b="1" i="0" lang="en" sz="2400" u="none" cap="none" strike="noStrike">
                <a:solidFill>
                  <a:srgbClr val="6AA84F"/>
                </a:solidFill>
                <a:latin typeface="Lato"/>
                <a:ea typeface="Lato"/>
                <a:cs typeface="Lato"/>
                <a:sym typeface="Lato"/>
              </a:rPr>
              <a:t>anecdotal record </a:t>
            </a:r>
            <a:r>
              <a:rPr b="1" i="0" lang="en" sz="2400" u="none" cap="none" strike="noStrike">
                <a:solidFill>
                  <a:schemeClr val="lt1"/>
                </a:solidFill>
                <a:latin typeface="Lato"/>
                <a:ea typeface="Lato"/>
                <a:cs typeface="Lato"/>
                <a:sym typeface="Lato"/>
              </a:rPr>
              <a:t>that includes gender of birds seen, the location of birds, vocalizing, and mating or feeding behaviors, any signs of predation or other problems. </a:t>
            </a:r>
            <a:endParaRPr b="1" i="0" sz="2400" u="none" cap="none" strike="noStrike">
              <a:solidFill>
                <a:schemeClr val="l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240" name="Shape 240"/>
        <p:cNvGrpSpPr/>
        <p:nvPr/>
      </p:nvGrpSpPr>
      <p:grpSpPr>
        <a:xfrm>
          <a:off x="0" y="0"/>
          <a:ext cx="0" cy="0"/>
          <a:chOff x="0" y="0"/>
          <a:chExt cx="0" cy="0"/>
        </a:xfrm>
      </p:grpSpPr>
      <p:pic>
        <p:nvPicPr>
          <p:cNvPr id="241" name="Google Shape;241;p24" title="Screenshot 2026-01-10 at 11.58.55 AM.png"/>
          <p:cNvPicPr preferRelativeResize="0"/>
          <p:nvPr/>
        </p:nvPicPr>
        <p:blipFill rotWithShape="1">
          <a:blip r:embed="rId3">
            <a:alphaModFix/>
          </a:blip>
          <a:srcRect b="0" l="0" r="0" t="0"/>
          <a:stretch/>
        </p:blipFill>
        <p:spPr>
          <a:xfrm>
            <a:off x="447013" y="203700"/>
            <a:ext cx="8249974" cy="48383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45" name="Shape 245"/>
        <p:cNvGrpSpPr/>
        <p:nvPr/>
      </p:nvGrpSpPr>
      <p:grpSpPr>
        <a:xfrm>
          <a:off x="0" y="0"/>
          <a:ext cx="0" cy="0"/>
          <a:chOff x="0" y="0"/>
          <a:chExt cx="0" cy="0"/>
        </a:xfrm>
      </p:grpSpPr>
      <p:sp>
        <p:nvSpPr>
          <p:cNvPr id="246" name="Google Shape;246;g3b6e9031974_0_5"/>
          <p:cNvSpPr txBox="1"/>
          <p:nvPr/>
        </p:nvSpPr>
        <p:spPr>
          <a:xfrm>
            <a:off x="306300" y="174400"/>
            <a:ext cx="8531400" cy="7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1" i="0" lang="en" sz="3500" u="none" cap="none" strike="noStrike">
                <a:solidFill>
                  <a:schemeClr val="lt1"/>
                </a:solidFill>
                <a:latin typeface="Calibri"/>
                <a:ea typeface="Calibri"/>
                <a:cs typeface="Calibri"/>
                <a:sym typeface="Calibri"/>
              </a:rPr>
              <a:t>Submit your observations online!</a:t>
            </a:r>
            <a:endParaRPr b="1" i="0" sz="2100" u="none" cap="none" strike="noStrike">
              <a:solidFill>
                <a:schemeClr val="lt1"/>
              </a:solidFill>
              <a:latin typeface="Lato"/>
              <a:ea typeface="Lato"/>
              <a:cs typeface="Lato"/>
              <a:sym typeface="Lato"/>
            </a:endParaRPr>
          </a:p>
        </p:txBody>
      </p:sp>
      <p:sp>
        <p:nvSpPr>
          <p:cNvPr id="247" name="Google Shape;247;g3b6e9031974_0_5"/>
          <p:cNvSpPr txBox="1"/>
          <p:nvPr/>
        </p:nvSpPr>
        <p:spPr>
          <a:xfrm>
            <a:off x="306300" y="912688"/>
            <a:ext cx="8803200" cy="3812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2800"/>
              <a:buFont typeface="Arial"/>
              <a:buNone/>
            </a:pPr>
            <a:r>
              <a:rPr b="1" i="0" lang="en" sz="3000" u="none" cap="none" strike="noStrike">
                <a:solidFill>
                  <a:srgbClr val="6AA84F"/>
                </a:solidFill>
                <a:latin typeface="Calibri"/>
                <a:ea typeface="Calibri"/>
                <a:cs typeface="Calibri"/>
                <a:sym typeface="Calibri"/>
              </a:rPr>
              <a:t>Survey123… it’s easy as 123!</a:t>
            </a:r>
            <a:endParaRPr b="1" i="0" sz="3000" u="none" cap="none" strike="noStrike">
              <a:solidFill>
                <a:srgbClr val="6AA84F"/>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800"/>
              <a:buFont typeface="Arial"/>
              <a:buNone/>
            </a:pPr>
            <a:r>
              <a:t/>
            </a:r>
            <a:endParaRPr b="1" i="0" sz="2800" u="none" cap="none" strike="noStrike">
              <a:solidFill>
                <a:srgbClr val="6AA84F"/>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800"/>
              <a:buFont typeface="Arial"/>
              <a:buNone/>
            </a:pPr>
            <a:r>
              <a:rPr b="1" i="0" lang="en" sz="3000" u="none" cap="none" strike="noStrike">
                <a:solidFill>
                  <a:srgbClr val="6AA84F"/>
                </a:solidFill>
                <a:latin typeface="Calibri"/>
                <a:ea typeface="Calibri"/>
                <a:cs typeface="Calibri"/>
                <a:sym typeface="Calibri"/>
              </a:rPr>
              <a:t>Let’s try it! </a:t>
            </a:r>
            <a:endParaRPr b="1" i="0" sz="30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1C4587"/>
              </a:solidFill>
              <a:latin typeface="Lato"/>
              <a:ea typeface="Lato"/>
              <a:cs typeface="Lato"/>
              <a:sym typeface="Lato"/>
            </a:endParaRPr>
          </a:p>
        </p:txBody>
      </p:sp>
      <p:pic>
        <p:nvPicPr>
          <p:cNvPr id="248" name="Google Shape;248;g3b6e9031974_0_5" title="Osprey Nest Monitoring 2026.png"/>
          <p:cNvPicPr preferRelativeResize="0"/>
          <p:nvPr/>
        </p:nvPicPr>
        <p:blipFill rotWithShape="1">
          <a:blip r:embed="rId3">
            <a:alphaModFix/>
          </a:blip>
          <a:srcRect b="0" l="0" r="0" t="0"/>
          <a:stretch/>
        </p:blipFill>
        <p:spPr>
          <a:xfrm>
            <a:off x="3357787" y="1572737"/>
            <a:ext cx="2492025" cy="2492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52" name="Shape 252"/>
        <p:cNvGrpSpPr/>
        <p:nvPr/>
      </p:nvGrpSpPr>
      <p:grpSpPr>
        <a:xfrm>
          <a:off x="0" y="0"/>
          <a:ext cx="0" cy="0"/>
          <a:chOff x="0" y="0"/>
          <a:chExt cx="0" cy="0"/>
        </a:xfrm>
      </p:grpSpPr>
      <p:sp>
        <p:nvSpPr>
          <p:cNvPr id="253" name="Google Shape;253;g3b6e9031974_0_0"/>
          <p:cNvSpPr txBox="1"/>
          <p:nvPr/>
        </p:nvSpPr>
        <p:spPr>
          <a:xfrm>
            <a:off x="306300" y="152400"/>
            <a:ext cx="8531400" cy="7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1" i="0" lang="en" sz="3500" u="none" cap="none" strike="noStrike">
                <a:solidFill>
                  <a:srgbClr val="005D8E"/>
                </a:solidFill>
                <a:latin typeface="Calibri"/>
                <a:ea typeface="Calibri"/>
                <a:cs typeface="Calibri"/>
                <a:sym typeface="Calibri"/>
              </a:rPr>
              <a:t>Communication throughout the season</a:t>
            </a:r>
            <a:endParaRPr b="1" i="0" sz="2100" u="none" cap="none" strike="noStrike">
              <a:solidFill>
                <a:srgbClr val="005D8E"/>
              </a:solidFill>
              <a:latin typeface="Lato"/>
              <a:ea typeface="Lato"/>
              <a:cs typeface="Lato"/>
              <a:sym typeface="Lato"/>
            </a:endParaRPr>
          </a:p>
        </p:txBody>
      </p:sp>
      <p:sp>
        <p:nvSpPr>
          <p:cNvPr id="254" name="Google Shape;254;g3b6e9031974_0_0"/>
          <p:cNvSpPr txBox="1"/>
          <p:nvPr/>
        </p:nvSpPr>
        <p:spPr>
          <a:xfrm>
            <a:off x="202200" y="912700"/>
            <a:ext cx="8803200" cy="38121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90000"/>
              </a:lnSpc>
              <a:spcBef>
                <a:spcPts val="0"/>
              </a:spcBef>
              <a:spcAft>
                <a:spcPts val="0"/>
              </a:spcAft>
              <a:buClr>
                <a:schemeClr val="lt1"/>
              </a:buClr>
              <a:buSzPts val="2800"/>
              <a:buFont typeface="Calibri"/>
              <a:buChar char="●"/>
            </a:pPr>
            <a:r>
              <a:rPr b="0" i="0" lang="en" sz="2800" u="none" cap="none" strike="noStrike">
                <a:solidFill>
                  <a:schemeClr val="lt1"/>
                </a:solidFill>
                <a:latin typeface="Calibri"/>
                <a:ea typeface="Calibri"/>
                <a:cs typeface="Calibri"/>
                <a:sym typeface="Calibri"/>
              </a:rPr>
              <a:t>Send an email after you have completed your monitoring for the week to</a:t>
            </a:r>
            <a:r>
              <a:rPr b="1" i="0" lang="en" sz="2800" u="none" cap="none" strike="noStrike">
                <a:solidFill>
                  <a:schemeClr val="lt1"/>
                </a:solidFill>
                <a:latin typeface="Calibri"/>
                <a:ea typeface="Calibri"/>
                <a:cs typeface="Calibri"/>
                <a:sym typeface="Calibri"/>
              </a:rPr>
              <a:t> </a:t>
            </a:r>
            <a:r>
              <a:rPr b="1" i="0" lang="en" sz="3000" u="sng" cap="none" strike="noStrike">
                <a:solidFill>
                  <a:srgbClr val="005D8E"/>
                </a:solidFill>
                <a:latin typeface="Calibri"/>
                <a:ea typeface="Calibri"/>
                <a:cs typeface="Calibri"/>
                <a:sym typeface="Calibri"/>
                <a:hlinkClick r:id="rId3">
                  <a:extLst>
                    <a:ext uri="{A12FA001-AC4F-418D-AE19-62706E023703}">
                      <ahyp:hlinkClr val="tx"/>
                    </a:ext>
                  </a:extLst>
                </a:hlinkClick>
              </a:rPr>
              <a:t>SCCFOspreys@gmail.com</a:t>
            </a:r>
            <a:endParaRPr b="1" i="0" sz="3000" u="none" cap="none" strike="noStrike">
              <a:solidFill>
                <a:srgbClr val="005D8E"/>
              </a:solidFill>
              <a:latin typeface="Calibri"/>
              <a:ea typeface="Calibri"/>
              <a:cs typeface="Calibri"/>
              <a:sym typeface="Calibri"/>
            </a:endParaRPr>
          </a:p>
          <a:p>
            <a:pPr indent="-393700" lvl="1" marL="914400" marR="0" rtl="0" algn="l">
              <a:lnSpc>
                <a:spcPct val="90000"/>
              </a:lnSpc>
              <a:spcBef>
                <a:spcPts val="0"/>
              </a:spcBef>
              <a:spcAft>
                <a:spcPts val="0"/>
              </a:spcAft>
              <a:buClr>
                <a:srgbClr val="000000"/>
              </a:buClr>
              <a:buSzPts val="2600"/>
              <a:buFont typeface="Calibri"/>
              <a:buChar char="○"/>
            </a:pPr>
            <a:r>
              <a:rPr b="0" i="0" lang="en" sz="2600" u="none" cap="none" strike="noStrike">
                <a:solidFill>
                  <a:schemeClr val="lt1"/>
                </a:solidFill>
                <a:latin typeface="Calibri"/>
                <a:ea typeface="Calibri"/>
                <a:cs typeface="Calibri"/>
                <a:sym typeface="Calibri"/>
              </a:rPr>
              <a:t>Include major observations and amount of time spent monitoring.</a:t>
            </a:r>
            <a:endParaRPr b="0" i="0" sz="2600" u="none" cap="none" strike="noStrike">
              <a:solidFill>
                <a:schemeClr val="lt1"/>
              </a:solidFill>
              <a:latin typeface="Calibri"/>
              <a:ea typeface="Calibri"/>
              <a:cs typeface="Calibri"/>
              <a:sym typeface="Calibri"/>
            </a:endParaRPr>
          </a:p>
          <a:p>
            <a:pPr indent="-323850" lvl="2" marL="1371600" marR="0" rtl="0" algn="l">
              <a:lnSpc>
                <a:spcPct val="90000"/>
              </a:lnSpc>
              <a:spcBef>
                <a:spcPts val="0"/>
              </a:spcBef>
              <a:spcAft>
                <a:spcPts val="0"/>
              </a:spcAft>
              <a:buClr>
                <a:schemeClr val="lt1"/>
              </a:buClr>
              <a:buSzPts val="1500"/>
              <a:buFont typeface="Calibri"/>
              <a:buChar char="■"/>
            </a:pPr>
            <a:r>
              <a:rPr b="0" i="0" lang="en" sz="1500" u="none" cap="none" strike="noStrike">
                <a:solidFill>
                  <a:schemeClr val="lt1"/>
                </a:solidFill>
                <a:latin typeface="Calibri"/>
                <a:ea typeface="Calibri"/>
                <a:cs typeface="Calibri"/>
                <a:sym typeface="Calibri"/>
              </a:rPr>
              <a:t>Ex: Hello, I have completed my route for Team 1 for the week and observed two occupied nests and one nest where birds displayed incubation behavior. I spent 1 hour on my route. </a:t>
            </a:r>
            <a:endParaRPr b="0" i="0" sz="1500" u="none" cap="none" strike="noStrike">
              <a:solidFill>
                <a:schemeClr val="lt1"/>
              </a:solidFill>
              <a:latin typeface="Calibri"/>
              <a:ea typeface="Calibri"/>
              <a:cs typeface="Calibri"/>
              <a:sym typeface="Calibri"/>
            </a:endParaRPr>
          </a:p>
          <a:p>
            <a:pPr indent="-406400" lvl="0" marL="457200" marR="0" rtl="0" algn="l">
              <a:lnSpc>
                <a:spcPct val="90000"/>
              </a:lnSpc>
              <a:spcBef>
                <a:spcPts val="0"/>
              </a:spcBef>
              <a:spcAft>
                <a:spcPts val="0"/>
              </a:spcAft>
              <a:buClr>
                <a:schemeClr val="lt1"/>
              </a:buClr>
              <a:buSzPts val="2800"/>
              <a:buFont typeface="Calibri"/>
              <a:buChar char="●"/>
            </a:pPr>
            <a:r>
              <a:rPr b="0" i="0" lang="en" sz="2800" u="none" cap="none" strike="noStrike">
                <a:solidFill>
                  <a:schemeClr val="lt1"/>
                </a:solidFill>
                <a:latin typeface="Calibri"/>
                <a:ea typeface="Calibri"/>
                <a:cs typeface="Calibri"/>
                <a:sym typeface="Calibri"/>
              </a:rPr>
              <a:t>If you find any new nests, send details in your email report.</a:t>
            </a:r>
            <a:endParaRPr b="0" i="0" sz="2800" u="none" cap="none" strike="noStrike">
              <a:solidFill>
                <a:schemeClr val="lt1"/>
              </a:solidFill>
              <a:latin typeface="Calibri"/>
              <a:ea typeface="Calibri"/>
              <a:cs typeface="Calibri"/>
              <a:sym typeface="Calibri"/>
            </a:endParaRPr>
          </a:p>
          <a:p>
            <a:pPr indent="-406400" lvl="0" marL="457200" marR="0" rtl="0" algn="l">
              <a:lnSpc>
                <a:spcPct val="90000"/>
              </a:lnSpc>
              <a:spcBef>
                <a:spcPts val="0"/>
              </a:spcBef>
              <a:spcAft>
                <a:spcPts val="0"/>
              </a:spcAft>
              <a:buClr>
                <a:schemeClr val="lt1"/>
              </a:buClr>
              <a:buSzPts val="2800"/>
              <a:buFont typeface="Calibri"/>
              <a:buChar char="●"/>
            </a:pPr>
            <a:r>
              <a:rPr b="0" i="0" lang="en" sz="2800" u="none" cap="none" strike="noStrike">
                <a:solidFill>
                  <a:schemeClr val="lt1"/>
                </a:solidFill>
                <a:latin typeface="Calibri"/>
                <a:ea typeface="Calibri"/>
                <a:cs typeface="Calibri"/>
                <a:sym typeface="Calibri"/>
              </a:rPr>
              <a:t>email We will send monthly updates to all volunteers to keep everyone updated on the seasons progression</a:t>
            </a:r>
            <a:endParaRPr b="0" i="0" sz="2800" u="none" cap="none" strike="noStrike">
              <a:solidFill>
                <a:schemeClr val="lt1"/>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58" name="Shape 258"/>
        <p:cNvGrpSpPr/>
        <p:nvPr/>
      </p:nvGrpSpPr>
      <p:grpSpPr>
        <a:xfrm>
          <a:off x="0" y="0"/>
          <a:ext cx="0" cy="0"/>
          <a:chOff x="0" y="0"/>
          <a:chExt cx="0" cy="0"/>
        </a:xfrm>
      </p:grpSpPr>
      <p:sp>
        <p:nvSpPr>
          <p:cNvPr id="259" name="Google Shape;259;p26"/>
          <p:cNvSpPr txBox="1"/>
          <p:nvPr/>
        </p:nvSpPr>
        <p:spPr>
          <a:xfrm>
            <a:off x="301750" y="112800"/>
            <a:ext cx="8572500" cy="77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Lato"/>
                <a:ea typeface="Lato"/>
                <a:cs typeface="Lato"/>
                <a:sym typeface="Lato"/>
              </a:rPr>
              <a:t>Current issues with previously submitted data</a:t>
            </a:r>
            <a:endParaRPr b="1" i="0" sz="2600" u="none" cap="none" strike="noStrike">
              <a:solidFill>
                <a:srgbClr val="FFFFFF"/>
              </a:solidFill>
              <a:latin typeface="Lato"/>
              <a:ea typeface="Lato"/>
              <a:cs typeface="Lato"/>
              <a:sym typeface="Lato"/>
            </a:endParaRPr>
          </a:p>
        </p:txBody>
      </p:sp>
      <p:sp>
        <p:nvSpPr>
          <p:cNvPr id="260" name="Google Shape;260;p26"/>
          <p:cNvSpPr txBox="1"/>
          <p:nvPr/>
        </p:nvSpPr>
        <p:spPr>
          <a:xfrm>
            <a:off x="239500" y="777050"/>
            <a:ext cx="8904600" cy="3947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100"/>
              <a:buFont typeface="Arial"/>
              <a:buNone/>
            </a:pPr>
            <a:r>
              <a:rPr b="1" i="0" lang="en" sz="3100" u="none" cap="none" strike="noStrike">
                <a:solidFill>
                  <a:srgbClr val="6AA84F"/>
                </a:solidFill>
                <a:latin typeface="Calibri"/>
                <a:ea typeface="Calibri"/>
                <a:cs typeface="Calibri"/>
                <a:sym typeface="Calibri"/>
              </a:rPr>
              <a:t>For </a:t>
            </a:r>
            <a:r>
              <a:rPr b="1" i="0" lang="en" sz="3100" u="none" cap="none" strike="noStrike">
                <a:solidFill>
                  <a:schemeClr val="lt1"/>
                </a:solidFill>
                <a:latin typeface="Calibri"/>
                <a:ea typeface="Calibri"/>
                <a:cs typeface="Calibri"/>
                <a:sym typeface="Calibri"/>
              </a:rPr>
              <a:t>all </a:t>
            </a:r>
            <a:r>
              <a:rPr b="1" i="0" lang="en" sz="3100" u="none" cap="none" strike="noStrike">
                <a:solidFill>
                  <a:srgbClr val="6AA84F"/>
                </a:solidFill>
                <a:latin typeface="Calibri"/>
                <a:ea typeface="Calibri"/>
                <a:cs typeface="Calibri"/>
                <a:sym typeface="Calibri"/>
              </a:rPr>
              <a:t>nests </a:t>
            </a:r>
            <a:r>
              <a:rPr b="1" i="0" lang="en" sz="2500" u="none" cap="none" strike="noStrike">
                <a:solidFill>
                  <a:srgbClr val="6AA84F"/>
                </a:solidFill>
                <a:latin typeface="Calibri"/>
                <a:ea typeface="Calibri"/>
                <a:cs typeface="Calibri"/>
                <a:sym typeface="Calibri"/>
              </a:rPr>
              <a:t>(at start of season)</a:t>
            </a:r>
            <a:r>
              <a:rPr b="1" i="0" lang="en" sz="3100" u="none" cap="none" strike="noStrike">
                <a:solidFill>
                  <a:srgbClr val="6AA84F"/>
                </a:solidFill>
                <a:latin typeface="Calibri"/>
                <a:ea typeface="Calibri"/>
                <a:cs typeface="Calibri"/>
                <a:sym typeface="Calibri"/>
              </a:rPr>
              <a:t>, we need a</a:t>
            </a:r>
            <a:r>
              <a:rPr b="1" i="0" lang="en" sz="3100" u="none" cap="none" strike="noStrike">
                <a:solidFill>
                  <a:schemeClr val="lt1"/>
                </a:solidFill>
                <a:latin typeface="Calibri"/>
                <a:ea typeface="Calibri"/>
                <a:cs typeface="Calibri"/>
                <a:sym typeface="Calibri"/>
              </a:rPr>
              <a:t> status report.</a:t>
            </a:r>
            <a:endParaRPr b="1" i="0" sz="31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3100"/>
              <a:buFont typeface="Arial"/>
              <a:buNone/>
            </a:pPr>
            <a:r>
              <a:rPr b="1" i="0" lang="en" sz="3100" u="none" cap="none" strike="noStrike">
                <a:solidFill>
                  <a:schemeClr val="lt1"/>
                </a:solidFill>
                <a:latin typeface="Calibri"/>
                <a:ea typeface="Calibri"/>
                <a:cs typeface="Calibri"/>
                <a:sym typeface="Calibri"/>
              </a:rPr>
              <a:t> </a:t>
            </a:r>
            <a:endParaRPr b="1" i="0" sz="3100" u="none" cap="none" strike="noStrike">
              <a:solidFill>
                <a:schemeClr val="lt1"/>
              </a:solidFill>
              <a:latin typeface="Calibri"/>
              <a:ea typeface="Calibri"/>
              <a:cs typeface="Calibri"/>
              <a:sym typeface="Calibri"/>
            </a:endParaRPr>
          </a:p>
          <a:p>
            <a:pPr indent="-406400" lvl="1" marL="914400" marR="0" rtl="0" algn="l">
              <a:lnSpc>
                <a:spcPct val="90000"/>
              </a:lnSpc>
              <a:spcBef>
                <a:spcPts val="0"/>
              </a:spcBef>
              <a:spcAft>
                <a:spcPts val="0"/>
              </a:spcAft>
              <a:buClr>
                <a:srgbClr val="6AA84F"/>
              </a:buClr>
              <a:buSzPts val="2800"/>
              <a:buFont typeface="Calibri"/>
              <a:buChar char="○"/>
            </a:pPr>
            <a:r>
              <a:rPr b="1" i="0" lang="en" sz="2800" u="none" cap="none" strike="noStrike">
                <a:solidFill>
                  <a:schemeClr val="lt1"/>
                </a:solidFill>
                <a:latin typeface="Calibri"/>
                <a:ea typeface="Calibri"/>
                <a:cs typeface="Calibri"/>
                <a:sym typeface="Calibri"/>
              </a:rPr>
              <a:t>Nest type</a:t>
            </a:r>
            <a:r>
              <a:rPr b="1" i="0" lang="en" sz="2800" u="none" cap="none" strike="noStrike">
                <a:solidFill>
                  <a:srgbClr val="6AA84F"/>
                </a:solidFill>
                <a:latin typeface="Calibri"/>
                <a:ea typeface="Calibri"/>
                <a:cs typeface="Calibri"/>
                <a:sym typeface="Calibri"/>
              </a:rPr>
              <a:t>, (natural snag, platform, chimney/roof nest, utility pole)</a:t>
            </a:r>
            <a:endParaRPr b="1" i="0" sz="2800" u="none" cap="none" strike="noStrike">
              <a:solidFill>
                <a:srgbClr val="6AA84F"/>
              </a:solidFill>
              <a:latin typeface="Calibri"/>
              <a:ea typeface="Calibri"/>
              <a:cs typeface="Calibri"/>
              <a:sym typeface="Calibri"/>
            </a:endParaRPr>
          </a:p>
          <a:p>
            <a:pPr indent="-406400" lvl="1" marL="914400" marR="0" rtl="0" algn="l">
              <a:lnSpc>
                <a:spcPct val="90000"/>
              </a:lnSpc>
              <a:spcBef>
                <a:spcPts val="0"/>
              </a:spcBef>
              <a:spcAft>
                <a:spcPts val="0"/>
              </a:spcAft>
              <a:buClr>
                <a:srgbClr val="6AA84F"/>
              </a:buClr>
              <a:buSzPts val="2800"/>
              <a:buFont typeface="Calibri"/>
              <a:buChar char="○"/>
            </a:pPr>
            <a:r>
              <a:rPr b="1" i="0" lang="en" sz="2800" u="none" cap="none" strike="noStrike">
                <a:solidFill>
                  <a:schemeClr val="lt1"/>
                </a:solidFill>
                <a:latin typeface="Calibri"/>
                <a:ea typeface="Calibri"/>
                <a:cs typeface="Calibri"/>
                <a:sym typeface="Calibri"/>
              </a:rPr>
              <a:t>Condition of nest </a:t>
            </a:r>
            <a:r>
              <a:rPr b="1" i="0" lang="en" sz="2800" u="none" cap="none" strike="noStrike">
                <a:solidFill>
                  <a:srgbClr val="6AA84F"/>
                </a:solidFill>
                <a:latin typeface="Calibri"/>
                <a:ea typeface="Calibri"/>
                <a:cs typeface="Calibri"/>
                <a:sym typeface="Calibri"/>
              </a:rPr>
              <a:t>(size and quality need to be noted,   eg. large well-developed, or not much nesting material)</a:t>
            </a:r>
            <a:endParaRPr b="1" i="0" sz="2800" u="none" cap="none" strike="noStrike">
              <a:solidFill>
                <a:srgbClr val="6AA84F"/>
              </a:solidFill>
              <a:latin typeface="Calibri"/>
              <a:ea typeface="Calibri"/>
              <a:cs typeface="Calibri"/>
              <a:sym typeface="Calibri"/>
            </a:endParaRPr>
          </a:p>
          <a:p>
            <a:pPr indent="-406400" lvl="1" marL="914400" marR="0" rtl="0" algn="l">
              <a:lnSpc>
                <a:spcPct val="90000"/>
              </a:lnSpc>
              <a:spcBef>
                <a:spcPts val="0"/>
              </a:spcBef>
              <a:spcAft>
                <a:spcPts val="0"/>
              </a:spcAft>
              <a:buClr>
                <a:srgbClr val="6AA84F"/>
              </a:buClr>
              <a:buSzPts val="2800"/>
              <a:buFont typeface="Calibri"/>
              <a:buChar char="○"/>
            </a:pPr>
            <a:r>
              <a:rPr b="1" i="0" lang="en" sz="2800" u="none" cap="none" strike="noStrike">
                <a:solidFill>
                  <a:schemeClr val="lt1"/>
                </a:solidFill>
                <a:latin typeface="Calibri"/>
                <a:ea typeface="Calibri"/>
                <a:cs typeface="Calibri"/>
                <a:sym typeface="Calibri"/>
              </a:rPr>
              <a:t>Status of nest </a:t>
            </a:r>
            <a:r>
              <a:rPr b="1" i="0" lang="en" sz="2800" u="none" cap="none" strike="noStrike">
                <a:solidFill>
                  <a:srgbClr val="6AA84F"/>
                </a:solidFill>
                <a:latin typeface="Calibri"/>
                <a:ea typeface="Calibri"/>
                <a:cs typeface="Calibri"/>
                <a:sym typeface="Calibri"/>
              </a:rPr>
              <a:t>(abandoned, occupied, active) This may change throughout season and changes should be noted and dated. </a:t>
            </a:r>
            <a:endParaRPr b="1" i="0" sz="2800" u="none" cap="none" strike="noStrike">
              <a:solidFill>
                <a:srgbClr val="6AA84F"/>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2800"/>
              <a:buFont typeface="Arial"/>
              <a:buNone/>
            </a:pPr>
            <a:r>
              <a:t/>
            </a:r>
            <a:endParaRPr b="1" i="0" sz="2800" u="none" cap="none" strike="noStrike">
              <a:solidFill>
                <a:srgbClr val="6AA84F"/>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64" name="Shape 264"/>
        <p:cNvGrpSpPr/>
        <p:nvPr/>
      </p:nvGrpSpPr>
      <p:grpSpPr>
        <a:xfrm>
          <a:off x="0" y="0"/>
          <a:ext cx="0" cy="0"/>
          <a:chOff x="0" y="0"/>
          <a:chExt cx="0" cy="0"/>
        </a:xfrm>
      </p:grpSpPr>
      <p:sp>
        <p:nvSpPr>
          <p:cNvPr id="265" name="Google Shape;265;p27"/>
          <p:cNvSpPr txBox="1"/>
          <p:nvPr/>
        </p:nvSpPr>
        <p:spPr>
          <a:xfrm>
            <a:off x="301750" y="112800"/>
            <a:ext cx="8572500" cy="77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FFFFFF"/>
                </a:solidFill>
                <a:latin typeface="Lato"/>
                <a:ea typeface="Lato"/>
                <a:cs typeface="Lato"/>
                <a:sym typeface="Lato"/>
              </a:rPr>
              <a:t>Current issues with submitted data </a:t>
            </a:r>
            <a:r>
              <a:rPr b="1" i="0" lang="en" sz="2300" u="none" cap="none" strike="noStrike">
                <a:solidFill>
                  <a:srgbClr val="6AA84F"/>
                </a:solidFill>
                <a:latin typeface="Lato"/>
                <a:ea typeface="Lato"/>
                <a:cs typeface="Lato"/>
                <a:sym typeface="Lato"/>
              </a:rPr>
              <a:t>continued</a:t>
            </a:r>
            <a:endParaRPr b="1" i="0" sz="1900" u="none" cap="none" strike="noStrike">
              <a:solidFill>
                <a:srgbClr val="6AA84F"/>
              </a:solidFill>
              <a:latin typeface="Lato"/>
              <a:ea typeface="Lato"/>
              <a:cs typeface="Lato"/>
              <a:sym typeface="Lato"/>
            </a:endParaRPr>
          </a:p>
        </p:txBody>
      </p:sp>
      <p:sp>
        <p:nvSpPr>
          <p:cNvPr id="266" name="Google Shape;266;p27"/>
          <p:cNvSpPr txBox="1"/>
          <p:nvPr/>
        </p:nvSpPr>
        <p:spPr>
          <a:xfrm>
            <a:off x="301750" y="751150"/>
            <a:ext cx="8572500" cy="39234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90000"/>
              </a:lnSpc>
              <a:spcBef>
                <a:spcPts val="500"/>
              </a:spcBef>
              <a:spcAft>
                <a:spcPts val="0"/>
              </a:spcAft>
              <a:buClr>
                <a:srgbClr val="6AA84F"/>
              </a:buClr>
              <a:buSzPts val="3000"/>
              <a:buFont typeface="Calibri"/>
              <a:buChar char="●"/>
            </a:pPr>
            <a:r>
              <a:rPr b="1" i="1" lang="en" sz="3000" u="sng" cap="none" strike="noStrike">
                <a:solidFill>
                  <a:schemeClr val="lt1"/>
                </a:solidFill>
                <a:latin typeface="Calibri"/>
                <a:ea typeface="Calibri"/>
                <a:cs typeface="Calibri"/>
                <a:sym typeface="Calibri"/>
              </a:rPr>
              <a:t>All</a:t>
            </a:r>
            <a:r>
              <a:rPr b="1" i="1" lang="en" sz="3000" u="sng" cap="none" strike="noStrike">
                <a:solidFill>
                  <a:srgbClr val="6AA84F"/>
                </a:solidFill>
                <a:latin typeface="Calibri"/>
                <a:ea typeface="Calibri"/>
                <a:cs typeface="Calibri"/>
                <a:sym typeface="Calibri"/>
              </a:rPr>
              <a:t> </a:t>
            </a:r>
            <a:r>
              <a:rPr b="1" i="0" lang="en" sz="3000" u="none" cap="none" strike="noStrike">
                <a:solidFill>
                  <a:srgbClr val="6AA84F"/>
                </a:solidFill>
                <a:latin typeface="Calibri"/>
                <a:ea typeface="Calibri"/>
                <a:cs typeface="Calibri"/>
                <a:sym typeface="Calibri"/>
              </a:rPr>
              <a:t>data sheets need to be submitted at the end of season, not just summary reports &amp; numbers.</a:t>
            </a:r>
            <a:endParaRPr b="1" i="0" sz="3400" u="none" cap="none" strike="noStrike">
              <a:solidFill>
                <a:srgbClr val="6AA84F"/>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2800"/>
              <a:buFont typeface="Arial"/>
              <a:buNone/>
            </a:pPr>
            <a:r>
              <a:t/>
            </a:r>
            <a:endParaRPr b="1" i="0" sz="2800" u="none" cap="none" strike="noStrike">
              <a:solidFill>
                <a:srgbClr val="6AA84F"/>
              </a:solidFill>
              <a:latin typeface="Calibri"/>
              <a:ea typeface="Calibri"/>
              <a:cs typeface="Calibri"/>
              <a:sym typeface="Calibri"/>
            </a:endParaRPr>
          </a:p>
          <a:p>
            <a:pPr indent="-381000" lvl="1" marL="914400" marR="0" rtl="0" algn="l">
              <a:lnSpc>
                <a:spcPct val="90000"/>
              </a:lnSpc>
              <a:spcBef>
                <a:spcPts val="500"/>
              </a:spcBef>
              <a:spcAft>
                <a:spcPts val="0"/>
              </a:spcAft>
              <a:buClr>
                <a:srgbClr val="6AA84F"/>
              </a:buClr>
              <a:buSzPts val="2400"/>
              <a:buFont typeface="Arial"/>
              <a:buChar char="○"/>
            </a:pPr>
            <a:r>
              <a:rPr b="1" i="0" lang="en" sz="2400" u="none" cap="none" strike="noStrike">
                <a:solidFill>
                  <a:schemeClr val="lt1"/>
                </a:solidFill>
                <a:latin typeface="Calibri"/>
                <a:ea typeface="Calibri"/>
                <a:cs typeface="Calibri"/>
                <a:sym typeface="Calibri"/>
              </a:rPr>
              <a:t>Problem: </a:t>
            </a:r>
            <a:r>
              <a:rPr b="1" i="0" lang="en" sz="2400" u="none" cap="none" strike="noStrike">
                <a:solidFill>
                  <a:srgbClr val="6AA84F"/>
                </a:solidFill>
                <a:latin typeface="Calibri"/>
                <a:ea typeface="Calibri"/>
                <a:cs typeface="Calibri"/>
                <a:sym typeface="Calibri"/>
              </a:rPr>
              <a:t>Without the full data sheets, some information can’t be entered into Osprey Watch</a:t>
            </a:r>
            <a:endParaRPr b="1" i="0" sz="2400" u="none" cap="none" strike="noStrike">
              <a:solidFill>
                <a:srgbClr val="6AA84F"/>
              </a:solidFill>
              <a:latin typeface="Calibri"/>
              <a:ea typeface="Calibri"/>
              <a:cs typeface="Calibri"/>
              <a:sym typeface="Calibri"/>
            </a:endParaRPr>
          </a:p>
          <a:p>
            <a:pPr indent="-381000" lvl="1" marL="914400" marR="0" rtl="0" algn="l">
              <a:lnSpc>
                <a:spcPct val="90000"/>
              </a:lnSpc>
              <a:spcBef>
                <a:spcPts val="1000"/>
              </a:spcBef>
              <a:spcAft>
                <a:spcPts val="0"/>
              </a:spcAft>
              <a:buClr>
                <a:srgbClr val="6AA84F"/>
              </a:buClr>
              <a:buSzPts val="2400"/>
              <a:buFont typeface="Arial"/>
              <a:buChar char="○"/>
            </a:pPr>
            <a:r>
              <a:rPr b="1" i="0" lang="en" sz="2400" u="none" cap="none" strike="noStrike">
                <a:solidFill>
                  <a:schemeClr val="lt1"/>
                </a:solidFill>
                <a:latin typeface="Calibri"/>
                <a:ea typeface="Calibri"/>
                <a:cs typeface="Calibri"/>
                <a:sym typeface="Calibri"/>
              </a:rPr>
              <a:t>Problem : </a:t>
            </a:r>
            <a:r>
              <a:rPr b="1" i="0" lang="en" sz="2400" u="none" cap="none" strike="noStrike">
                <a:solidFill>
                  <a:srgbClr val="6AA84F"/>
                </a:solidFill>
                <a:latin typeface="Calibri"/>
                <a:ea typeface="Calibri"/>
                <a:cs typeface="Calibri"/>
                <a:sym typeface="Calibri"/>
              </a:rPr>
              <a:t>Some data sheets have not been submitted at all for nests </a:t>
            </a:r>
            <a:r>
              <a:rPr b="1" i="0" lang="en" sz="2400" u="sng" cap="none" strike="noStrike">
                <a:solidFill>
                  <a:srgbClr val="6AA84F"/>
                </a:solidFill>
                <a:latin typeface="Calibri"/>
                <a:ea typeface="Calibri"/>
                <a:cs typeface="Calibri"/>
                <a:sym typeface="Calibri"/>
              </a:rPr>
              <a:t>without</a:t>
            </a:r>
            <a:r>
              <a:rPr b="1" i="0" lang="en" sz="2400" u="none" cap="none" strike="noStrike">
                <a:solidFill>
                  <a:srgbClr val="6AA84F"/>
                </a:solidFill>
                <a:latin typeface="Calibri"/>
                <a:ea typeface="Calibri"/>
                <a:cs typeface="Calibri"/>
                <a:sym typeface="Calibri"/>
              </a:rPr>
              <a:t> chicks and some have only reported fledgling totals by phone and other key data is missing.</a:t>
            </a:r>
            <a:endParaRPr b="1" i="0" sz="2400" u="none" cap="none" strike="noStrike">
              <a:solidFill>
                <a:srgbClr val="6AA84F"/>
              </a:solidFill>
              <a:latin typeface="Calibri"/>
              <a:ea typeface="Calibri"/>
              <a:cs typeface="Calibri"/>
              <a:sym typeface="Calibri"/>
            </a:endParaRPr>
          </a:p>
          <a:p>
            <a:pPr indent="-381000" lvl="1" marL="914400" marR="0" rtl="0" algn="l">
              <a:lnSpc>
                <a:spcPct val="90000"/>
              </a:lnSpc>
              <a:spcBef>
                <a:spcPts val="500"/>
              </a:spcBef>
              <a:spcAft>
                <a:spcPts val="0"/>
              </a:spcAft>
              <a:buClr>
                <a:srgbClr val="6AA84F"/>
              </a:buClr>
              <a:buSzPts val="2400"/>
              <a:buFont typeface="Calibri"/>
              <a:buChar char="○"/>
            </a:pPr>
            <a:r>
              <a:rPr b="1" i="0" lang="en" sz="2400" u="none" cap="none" strike="noStrike">
                <a:solidFill>
                  <a:schemeClr val="lt1"/>
                </a:solidFill>
                <a:latin typeface="Calibri"/>
                <a:ea typeface="Calibri"/>
                <a:cs typeface="Calibri"/>
                <a:sym typeface="Calibri"/>
              </a:rPr>
              <a:t>Problem : </a:t>
            </a:r>
            <a:r>
              <a:rPr b="1" i="0" lang="en" sz="2400" u="none" cap="none" strike="noStrike">
                <a:solidFill>
                  <a:srgbClr val="6AA84F"/>
                </a:solidFill>
                <a:latin typeface="Calibri"/>
                <a:ea typeface="Calibri"/>
                <a:cs typeface="Calibri"/>
                <a:sym typeface="Calibri"/>
              </a:rPr>
              <a:t>Some monitors failed to submit any data sheets for some of their nests for years. </a:t>
            </a:r>
            <a:endParaRPr b="1" i="0" sz="2400" u="none" cap="none" strike="noStrike">
              <a:solidFill>
                <a:srgbClr val="6AA84F"/>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86" name="Shape 86"/>
        <p:cNvGrpSpPr/>
        <p:nvPr/>
      </p:nvGrpSpPr>
      <p:grpSpPr>
        <a:xfrm>
          <a:off x="0" y="0"/>
          <a:ext cx="0" cy="0"/>
          <a:chOff x="0" y="0"/>
          <a:chExt cx="0" cy="0"/>
        </a:xfrm>
      </p:grpSpPr>
      <p:sp>
        <p:nvSpPr>
          <p:cNvPr id="87" name="Google Shape;87;p3"/>
          <p:cNvSpPr txBox="1"/>
          <p:nvPr/>
        </p:nvSpPr>
        <p:spPr>
          <a:xfrm>
            <a:off x="2223325" y="548725"/>
            <a:ext cx="4513500" cy="714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6AA84F"/>
                </a:solidFill>
                <a:latin typeface="Raleway"/>
                <a:ea typeface="Raleway"/>
                <a:cs typeface="Raleway"/>
                <a:sym typeface="Raleway"/>
              </a:rPr>
              <a:t>What is Happening? </a:t>
            </a:r>
            <a:endParaRPr b="1" i="0" sz="3600" u="none" cap="none" strike="noStrike">
              <a:solidFill>
                <a:srgbClr val="6AA84F"/>
              </a:solidFill>
              <a:latin typeface="Raleway"/>
              <a:ea typeface="Raleway"/>
              <a:cs typeface="Raleway"/>
              <a:sym typeface="Raleway"/>
            </a:endParaRPr>
          </a:p>
        </p:txBody>
      </p:sp>
      <p:sp>
        <p:nvSpPr>
          <p:cNvPr id="88" name="Google Shape;88;p3"/>
          <p:cNvSpPr txBox="1"/>
          <p:nvPr>
            <p:ph idx="4294967295" type="body"/>
          </p:nvPr>
        </p:nvSpPr>
        <p:spPr>
          <a:xfrm>
            <a:off x="520550" y="1423850"/>
            <a:ext cx="7764000" cy="35028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lt1"/>
              </a:buClr>
              <a:buSzPts val="2000"/>
              <a:buFont typeface="Raleway"/>
              <a:buChar char="●"/>
            </a:pPr>
            <a:r>
              <a:rPr b="1" lang="en" sz="2000">
                <a:solidFill>
                  <a:schemeClr val="lt1"/>
                </a:solidFill>
                <a:latin typeface="Raleway"/>
                <a:ea typeface="Raleway"/>
                <a:cs typeface="Raleway"/>
                <a:sym typeface="Raleway"/>
              </a:rPr>
              <a:t>TIOF is handing over to SCCF the work of its mission of preserving ospreys.</a:t>
            </a:r>
            <a:endParaRPr b="1" sz="2000">
              <a:solidFill>
                <a:schemeClr val="lt1"/>
              </a:solidFill>
              <a:latin typeface="Raleway"/>
              <a:ea typeface="Raleway"/>
              <a:cs typeface="Raleway"/>
              <a:sym typeface="Raleway"/>
            </a:endParaRPr>
          </a:p>
          <a:p>
            <a:pPr indent="-355600" lvl="0" marL="457200" rtl="0" algn="l">
              <a:lnSpc>
                <a:spcPct val="115000"/>
              </a:lnSpc>
              <a:spcBef>
                <a:spcPts val="0"/>
              </a:spcBef>
              <a:spcAft>
                <a:spcPts val="0"/>
              </a:spcAft>
              <a:buClr>
                <a:schemeClr val="lt1"/>
              </a:buClr>
              <a:buSzPts val="2000"/>
              <a:buFont typeface="Raleway"/>
              <a:buChar char="●"/>
            </a:pPr>
            <a:r>
              <a:rPr b="1" lang="en" sz="2000">
                <a:solidFill>
                  <a:schemeClr val="lt1"/>
                </a:solidFill>
                <a:latin typeface="Raleway"/>
                <a:ea typeface="Raleway"/>
                <a:cs typeface="Raleway"/>
                <a:sym typeface="Raleway"/>
              </a:rPr>
              <a:t>Nest monitoring and maintenance will  continue under new leadership. </a:t>
            </a:r>
            <a:endParaRPr b="1" sz="2000">
              <a:solidFill>
                <a:schemeClr val="lt1"/>
              </a:solidFill>
              <a:latin typeface="Raleway"/>
              <a:ea typeface="Raleway"/>
              <a:cs typeface="Raleway"/>
              <a:sym typeface="Raleway"/>
            </a:endParaRPr>
          </a:p>
          <a:p>
            <a:pPr indent="-355600" lvl="0" marL="457200" rtl="0" algn="l">
              <a:lnSpc>
                <a:spcPct val="115000"/>
              </a:lnSpc>
              <a:spcBef>
                <a:spcPts val="0"/>
              </a:spcBef>
              <a:spcAft>
                <a:spcPts val="0"/>
              </a:spcAft>
              <a:buClr>
                <a:schemeClr val="lt1"/>
              </a:buClr>
              <a:buSzPts val="2000"/>
              <a:buFont typeface="Raleway"/>
              <a:buChar char="●"/>
            </a:pPr>
            <a:r>
              <a:rPr b="1" lang="en" sz="2000">
                <a:solidFill>
                  <a:schemeClr val="lt1"/>
                </a:solidFill>
                <a:latin typeface="Raleway"/>
                <a:ea typeface="Raleway"/>
                <a:cs typeface="Raleway"/>
                <a:sym typeface="Raleway"/>
              </a:rPr>
              <a:t>The importance of accurate, consistent data collection remains a top priority. </a:t>
            </a:r>
            <a:endParaRPr b="1" sz="2000">
              <a:solidFill>
                <a:schemeClr val="lt1"/>
              </a:solidFill>
              <a:latin typeface="Raleway"/>
              <a:ea typeface="Raleway"/>
              <a:cs typeface="Raleway"/>
              <a:sym typeface="Raleway"/>
            </a:endParaRPr>
          </a:p>
          <a:p>
            <a:pPr indent="-355600" lvl="0" marL="457200" rtl="0" algn="l">
              <a:lnSpc>
                <a:spcPct val="115000"/>
              </a:lnSpc>
              <a:spcBef>
                <a:spcPts val="0"/>
              </a:spcBef>
              <a:spcAft>
                <a:spcPts val="0"/>
              </a:spcAft>
              <a:buClr>
                <a:schemeClr val="lt1"/>
              </a:buClr>
              <a:buSzPts val="2000"/>
              <a:buFont typeface="Raleway"/>
              <a:buChar char="●"/>
            </a:pPr>
            <a:r>
              <a:rPr b="1" lang="en" sz="2000">
                <a:solidFill>
                  <a:schemeClr val="lt1"/>
                </a:solidFill>
                <a:latin typeface="Raleway"/>
                <a:ea typeface="Raleway"/>
                <a:cs typeface="Raleway"/>
                <a:sym typeface="Raleway"/>
              </a:rPr>
              <a:t>Restoring and improving osprey nesting habitat is a key part of the ongoing mission.</a:t>
            </a:r>
            <a:endParaRPr b="1" sz="2000">
              <a:solidFill>
                <a:schemeClr val="lt1"/>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1700">
              <a:solidFill>
                <a:schemeClr val="lt1"/>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chemeClr val="lt1"/>
                </a:solidFill>
                <a:latin typeface="Raleway"/>
                <a:ea typeface="Raleway"/>
                <a:cs typeface="Raleway"/>
                <a:sym typeface="Raleway"/>
              </a:rPr>
              <a:t>                     </a:t>
            </a:r>
            <a:endParaRPr sz="2000">
              <a:solidFill>
                <a:schemeClr val="lt1"/>
              </a:solidFill>
              <a:latin typeface="Raleway"/>
              <a:ea typeface="Raleway"/>
              <a:cs typeface="Raleway"/>
              <a:sym typeface="Raleway"/>
            </a:endParaRPr>
          </a:p>
          <a:p>
            <a:pPr indent="0" lvl="0" marL="457200" rtl="0" algn="l">
              <a:lnSpc>
                <a:spcPct val="115000"/>
              </a:lnSpc>
              <a:spcBef>
                <a:spcPts val="1600"/>
              </a:spcBef>
              <a:spcAft>
                <a:spcPts val="1000"/>
              </a:spcAft>
              <a:buSzPts val="1800"/>
              <a:buNone/>
            </a:pPr>
            <a:r>
              <a:rPr lang="en" sz="2000">
                <a:solidFill>
                  <a:schemeClr val="lt1"/>
                </a:solidFill>
                <a:latin typeface="Raleway"/>
                <a:ea typeface="Raleway"/>
                <a:cs typeface="Raleway"/>
                <a:sym typeface="Raleway"/>
              </a:rPr>
              <a:t> </a:t>
            </a:r>
            <a:endParaRPr sz="2000">
              <a:solidFill>
                <a:schemeClr val="lt1"/>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70" name="Shape 270"/>
        <p:cNvGrpSpPr/>
        <p:nvPr/>
      </p:nvGrpSpPr>
      <p:grpSpPr>
        <a:xfrm>
          <a:off x="0" y="0"/>
          <a:ext cx="0" cy="0"/>
          <a:chOff x="0" y="0"/>
          <a:chExt cx="0" cy="0"/>
        </a:xfrm>
      </p:grpSpPr>
      <p:sp>
        <p:nvSpPr>
          <p:cNvPr id="271" name="Google Shape;271;p28"/>
          <p:cNvSpPr txBox="1"/>
          <p:nvPr/>
        </p:nvSpPr>
        <p:spPr>
          <a:xfrm>
            <a:off x="301750" y="-12600"/>
            <a:ext cx="8572500" cy="63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Lato"/>
                <a:ea typeface="Lato"/>
                <a:cs typeface="Lato"/>
                <a:sym typeface="Lato"/>
              </a:rPr>
              <a:t>Current issues with submitted data </a:t>
            </a:r>
            <a:r>
              <a:rPr b="1" i="0" lang="en" sz="2300" u="none" cap="none" strike="noStrike">
                <a:solidFill>
                  <a:srgbClr val="6AA84F"/>
                </a:solidFill>
                <a:latin typeface="Lato"/>
                <a:ea typeface="Lato"/>
                <a:cs typeface="Lato"/>
                <a:sym typeface="Lato"/>
              </a:rPr>
              <a:t>continued</a:t>
            </a:r>
            <a:endParaRPr b="1" i="0" sz="1900" u="none" cap="none" strike="noStrike">
              <a:solidFill>
                <a:srgbClr val="6AA84F"/>
              </a:solidFill>
              <a:latin typeface="Lato"/>
              <a:ea typeface="Lato"/>
              <a:cs typeface="Lato"/>
              <a:sym typeface="Lato"/>
            </a:endParaRPr>
          </a:p>
        </p:txBody>
      </p:sp>
      <p:sp>
        <p:nvSpPr>
          <p:cNvPr id="272" name="Google Shape;272;p28"/>
          <p:cNvSpPr txBox="1"/>
          <p:nvPr/>
        </p:nvSpPr>
        <p:spPr>
          <a:xfrm>
            <a:off x="301750" y="576525"/>
            <a:ext cx="8273400" cy="1027800"/>
          </a:xfrm>
          <a:prstGeom prst="rect">
            <a:avLst/>
          </a:prstGeom>
          <a:noFill/>
          <a:ln>
            <a:noFill/>
          </a:ln>
        </p:spPr>
        <p:txBody>
          <a:bodyPr anchorCtr="0" anchor="t" bIns="91425" lIns="91425" spcFirstLastPara="1" rIns="91425" wrap="square" tIns="91425">
            <a:noAutofit/>
          </a:bodyPr>
          <a:lstStyle/>
          <a:p>
            <a:pPr indent="-387350" lvl="0" marL="457200" marR="0" rtl="0" algn="l">
              <a:lnSpc>
                <a:spcPct val="90000"/>
              </a:lnSpc>
              <a:spcBef>
                <a:spcPts val="0"/>
              </a:spcBef>
              <a:spcAft>
                <a:spcPts val="0"/>
              </a:spcAft>
              <a:buClr>
                <a:srgbClr val="93C47D"/>
              </a:buClr>
              <a:buSzPts val="2500"/>
              <a:buFont typeface="Calibri"/>
              <a:buChar char="●"/>
            </a:pPr>
            <a:r>
              <a:rPr b="1" i="0" lang="en" sz="2500" u="none" cap="none" strike="noStrike">
                <a:solidFill>
                  <a:srgbClr val="93C47D"/>
                </a:solidFill>
                <a:latin typeface="Calibri"/>
                <a:ea typeface="Calibri"/>
                <a:cs typeface="Calibri"/>
                <a:sym typeface="Calibri"/>
              </a:rPr>
              <a:t>Data sheets have been </a:t>
            </a:r>
            <a:r>
              <a:rPr b="1" i="0" lang="en" sz="2500" u="none" cap="none" strike="noStrike">
                <a:solidFill>
                  <a:schemeClr val="lt1"/>
                </a:solidFill>
                <a:latin typeface="Calibri"/>
                <a:ea typeface="Calibri"/>
                <a:cs typeface="Calibri"/>
                <a:sym typeface="Calibri"/>
              </a:rPr>
              <a:t>lacking in details</a:t>
            </a:r>
            <a:r>
              <a:rPr b="1" i="0" lang="en" sz="2500" u="none" cap="none" strike="noStrike">
                <a:solidFill>
                  <a:srgbClr val="93C47D"/>
                </a:solidFill>
                <a:latin typeface="Calibri"/>
                <a:ea typeface="Calibri"/>
                <a:cs typeface="Calibri"/>
                <a:sym typeface="Calibri"/>
              </a:rPr>
              <a:t> needed to render judgements about</a:t>
            </a:r>
            <a:r>
              <a:rPr b="1" i="0" lang="en" sz="2500" u="none" cap="none" strike="noStrike">
                <a:solidFill>
                  <a:schemeClr val="lt1"/>
                </a:solidFill>
                <a:latin typeface="Calibri"/>
                <a:ea typeface="Calibri"/>
                <a:cs typeface="Calibri"/>
                <a:sym typeface="Calibri"/>
              </a:rPr>
              <a:t> osprey welfare. </a:t>
            </a:r>
            <a:endParaRPr b="1" i="0" sz="2500" u="none" cap="none" strike="noStrike">
              <a:solidFill>
                <a:schemeClr val="lt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2500"/>
              <a:buFont typeface="Arial"/>
              <a:buNone/>
            </a:pPr>
            <a:r>
              <a:t/>
            </a:r>
            <a:endParaRPr b="1" i="0" sz="2500" u="none" cap="none" strike="noStrike">
              <a:solidFill>
                <a:srgbClr val="93C47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93C47D"/>
              </a:solidFill>
              <a:latin typeface="Lato"/>
              <a:ea typeface="Lato"/>
              <a:cs typeface="Lato"/>
              <a:sym typeface="Lato"/>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93C47D"/>
              </a:solidFill>
              <a:latin typeface="Lato"/>
              <a:ea typeface="Lato"/>
              <a:cs typeface="Lato"/>
              <a:sym typeface="Lato"/>
            </a:endParaRPr>
          </a:p>
        </p:txBody>
      </p:sp>
      <p:sp>
        <p:nvSpPr>
          <p:cNvPr id="273" name="Google Shape;273;p28"/>
          <p:cNvSpPr txBox="1"/>
          <p:nvPr/>
        </p:nvSpPr>
        <p:spPr>
          <a:xfrm>
            <a:off x="-501325" y="1403675"/>
            <a:ext cx="5313900" cy="3720900"/>
          </a:xfrm>
          <a:prstGeom prst="rect">
            <a:avLst/>
          </a:prstGeom>
          <a:noFill/>
          <a:ln>
            <a:noFill/>
          </a:ln>
        </p:spPr>
        <p:txBody>
          <a:bodyPr anchorCtr="0" anchor="t" bIns="91425" lIns="91425" spcFirstLastPara="1" rIns="91425" wrap="square" tIns="91425">
            <a:spAutoFit/>
          </a:bodyPr>
          <a:lstStyle/>
          <a:p>
            <a:pPr indent="-381000" lvl="1" marL="914400" marR="0" rtl="0" algn="l">
              <a:lnSpc>
                <a:spcPct val="90000"/>
              </a:lnSpc>
              <a:spcBef>
                <a:spcPts val="1000"/>
              </a:spcBef>
              <a:spcAft>
                <a:spcPts val="0"/>
              </a:spcAft>
              <a:buClr>
                <a:srgbClr val="93C47D"/>
              </a:buClr>
              <a:buSzPts val="2400"/>
              <a:buFont typeface="Arial"/>
              <a:buChar char="○"/>
            </a:pPr>
            <a:r>
              <a:rPr b="0" i="0" lang="en" sz="2400" u="none" cap="none" strike="noStrike">
                <a:solidFill>
                  <a:srgbClr val="93C47D"/>
                </a:solidFill>
                <a:latin typeface="Calibri"/>
                <a:ea typeface="Calibri"/>
                <a:cs typeface="Calibri"/>
                <a:sym typeface="Calibri"/>
              </a:rPr>
              <a:t>Examples of </a:t>
            </a:r>
            <a:r>
              <a:rPr b="0" i="0" lang="en" sz="2400" u="none" cap="none" strike="noStrike">
                <a:solidFill>
                  <a:schemeClr val="lt1"/>
                </a:solidFill>
                <a:latin typeface="Calibri"/>
                <a:ea typeface="Calibri"/>
                <a:cs typeface="Calibri"/>
                <a:sym typeface="Calibri"/>
              </a:rPr>
              <a:t>“Lack of detail” </a:t>
            </a:r>
            <a:r>
              <a:rPr b="0" i="0" lang="en" sz="2400" u="none" cap="none" strike="noStrike">
                <a:solidFill>
                  <a:srgbClr val="93C47D"/>
                </a:solidFill>
                <a:latin typeface="Calibri"/>
                <a:ea typeface="Calibri"/>
                <a:cs typeface="Calibri"/>
                <a:sym typeface="Calibri"/>
              </a:rPr>
              <a:t>for birds in our area:</a:t>
            </a:r>
            <a:endParaRPr b="0" i="0" sz="2400" u="none" cap="none" strike="noStrike">
              <a:solidFill>
                <a:srgbClr val="93C47D"/>
              </a:solidFill>
              <a:latin typeface="Calibri"/>
              <a:ea typeface="Calibri"/>
              <a:cs typeface="Calibri"/>
              <a:sym typeface="Calibri"/>
            </a:endParaRPr>
          </a:p>
          <a:p>
            <a:pPr indent="-368300" lvl="2" marL="1371600" marR="0" rtl="0" algn="l">
              <a:lnSpc>
                <a:spcPct val="90000"/>
              </a:lnSpc>
              <a:spcBef>
                <a:spcPts val="500"/>
              </a:spcBef>
              <a:spcAft>
                <a:spcPts val="0"/>
              </a:spcAft>
              <a:buClr>
                <a:srgbClr val="93C47D"/>
              </a:buClr>
              <a:buSzPts val="2200"/>
              <a:buFont typeface="Arial"/>
              <a:buChar char="■"/>
            </a:pPr>
            <a:r>
              <a:rPr b="0" i="0" lang="en" sz="2200" u="none" cap="none" strike="noStrike">
                <a:solidFill>
                  <a:schemeClr val="lt1"/>
                </a:solidFill>
                <a:latin typeface="Calibri"/>
                <a:ea typeface="Calibri"/>
                <a:cs typeface="Calibri"/>
                <a:sym typeface="Calibri"/>
              </a:rPr>
              <a:t>What is the osprey doing? </a:t>
            </a:r>
            <a:r>
              <a:rPr b="0" i="0" lang="en" sz="2200" u="none" cap="none" strike="noStrike">
                <a:solidFill>
                  <a:srgbClr val="93C47D"/>
                </a:solidFill>
                <a:latin typeface="Calibri"/>
                <a:ea typeface="Calibri"/>
                <a:cs typeface="Calibri"/>
                <a:sym typeface="Calibri"/>
              </a:rPr>
              <a:t>Is the bird on a nearby branch or flying high in the sky?</a:t>
            </a:r>
            <a:endParaRPr b="0" i="0" sz="2200" u="none" cap="none" strike="noStrike">
              <a:solidFill>
                <a:srgbClr val="93C47D"/>
              </a:solidFill>
              <a:latin typeface="Calibri"/>
              <a:ea typeface="Calibri"/>
              <a:cs typeface="Calibri"/>
              <a:sym typeface="Calibri"/>
            </a:endParaRPr>
          </a:p>
          <a:p>
            <a:pPr indent="-368300" lvl="2" marL="1371600" marR="0" rtl="0" algn="l">
              <a:lnSpc>
                <a:spcPct val="90000"/>
              </a:lnSpc>
              <a:spcBef>
                <a:spcPts val="500"/>
              </a:spcBef>
              <a:spcAft>
                <a:spcPts val="0"/>
              </a:spcAft>
              <a:buClr>
                <a:srgbClr val="93C47D"/>
              </a:buClr>
              <a:buSzPts val="2200"/>
              <a:buFont typeface="Arial"/>
              <a:buChar char="■"/>
            </a:pPr>
            <a:r>
              <a:rPr b="0" i="0" lang="en" sz="2200" u="none" cap="none" strike="noStrike">
                <a:solidFill>
                  <a:srgbClr val="93C47D"/>
                </a:solidFill>
                <a:latin typeface="Calibri"/>
                <a:ea typeface="Calibri"/>
                <a:cs typeface="Calibri"/>
                <a:sym typeface="Calibri"/>
              </a:rPr>
              <a:t>This information is needed  to </a:t>
            </a:r>
            <a:r>
              <a:rPr b="0" i="0" lang="en" sz="2200" u="none" cap="none" strike="noStrike">
                <a:solidFill>
                  <a:schemeClr val="lt1"/>
                </a:solidFill>
                <a:latin typeface="Calibri"/>
                <a:ea typeface="Calibri"/>
                <a:cs typeface="Calibri"/>
                <a:sym typeface="Calibri"/>
              </a:rPr>
              <a:t>show that the bird is associated with the nest</a:t>
            </a:r>
            <a:r>
              <a:rPr b="0" i="0" lang="en" sz="2200" u="none" cap="none" strike="noStrike">
                <a:solidFill>
                  <a:srgbClr val="93C47D"/>
                </a:solidFill>
                <a:latin typeface="Calibri"/>
                <a:ea typeface="Calibri"/>
                <a:cs typeface="Calibri"/>
                <a:sym typeface="Calibri"/>
              </a:rPr>
              <a:t> being monitored (We need to show that 2 birds are at the nest for it to be considered occupied. </a:t>
            </a:r>
            <a:endParaRPr b="0" i="0" sz="2200" u="none" cap="none" strike="noStrike">
              <a:solidFill>
                <a:srgbClr val="93C47D"/>
              </a:solidFill>
              <a:latin typeface="Calibri"/>
              <a:ea typeface="Calibri"/>
              <a:cs typeface="Calibri"/>
              <a:sym typeface="Calibri"/>
            </a:endParaRPr>
          </a:p>
        </p:txBody>
      </p:sp>
      <p:pic>
        <p:nvPicPr>
          <p:cNvPr id="274" name="Google Shape;274;p28"/>
          <p:cNvPicPr preferRelativeResize="0"/>
          <p:nvPr/>
        </p:nvPicPr>
        <p:blipFill rotWithShape="1">
          <a:blip r:embed="rId3">
            <a:alphaModFix/>
          </a:blip>
          <a:srcRect b="0" l="0" r="0" t="0"/>
          <a:stretch/>
        </p:blipFill>
        <p:spPr>
          <a:xfrm>
            <a:off x="5426750" y="1481000"/>
            <a:ext cx="3396400" cy="3419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78" name="Shape 278"/>
        <p:cNvGrpSpPr/>
        <p:nvPr/>
      </p:nvGrpSpPr>
      <p:grpSpPr>
        <a:xfrm>
          <a:off x="0" y="0"/>
          <a:ext cx="0" cy="0"/>
          <a:chOff x="0" y="0"/>
          <a:chExt cx="0" cy="0"/>
        </a:xfrm>
      </p:grpSpPr>
      <p:sp>
        <p:nvSpPr>
          <p:cNvPr id="279" name="Google Shape;279;p29"/>
          <p:cNvSpPr txBox="1"/>
          <p:nvPr/>
        </p:nvSpPr>
        <p:spPr>
          <a:xfrm>
            <a:off x="301750" y="0"/>
            <a:ext cx="8572500" cy="88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Lato"/>
                <a:ea typeface="Lato"/>
                <a:cs typeface="Lato"/>
                <a:sym typeface="Lato"/>
              </a:rPr>
              <a:t>Current issues with submitted data </a:t>
            </a:r>
            <a:r>
              <a:rPr b="1" i="0" lang="en" sz="2300" u="none" cap="none" strike="noStrike">
                <a:solidFill>
                  <a:srgbClr val="6AA84F"/>
                </a:solidFill>
                <a:latin typeface="Lato"/>
                <a:ea typeface="Lato"/>
                <a:cs typeface="Lato"/>
                <a:sym typeface="Lato"/>
              </a:rPr>
              <a:t>continued</a:t>
            </a:r>
            <a:endParaRPr b="1" i="0" sz="1900" u="none" cap="none" strike="noStrike">
              <a:solidFill>
                <a:srgbClr val="6AA84F"/>
              </a:solidFill>
              <a:latin typeface="Lato"/>
              <a:ea typeface="Lato"/>
              <a:cs typeface="Lato"/>
              <a:sym typeface="Lato"/>
            </a:endParaRPr>
          </a:p>
        </p:txBody>
      </p:sp>
      <p:sp>
        <p:nvSpPr>
          <p:cNvPr id="280" name="Google Shape;280;p29"/>
          <p:cNvSpPr txBox="1"/>
          <p:nvPr/>
        </p:nvSpPr>
        <p:spPr>
          <a:xfrm>
            <a:off x="301750" y="789575"/>
            <a:ext cx="3721200" cy="3885300"/>
          </a:xfrm>
          <a:prstGeom prst="rect">
            <a:avLst/>
          </a:prstGeom>
          <a:noFill/>
          <a:ln>
            <a:noFill/>
          </a:ln>
        </p:spPr>
        <p:txBody>
          <a:bodyPr anchorCtr="0" anchor="t" bIns="91425" lIns="91425" spcFirstLastPara="1" rIns="91425" wrap="square" tIns="91425">
            <a:noAutofit/>
          </a:bodyPr>
          <a:lstStyle/>
          <a:p>
            <a:pPr indent="-222250" lvl="0" marL="228600" marR="0" rtl="0" algn="l">
              <a:lnSpc>
                <a:spcPct val="90000"/>
              </a:lnSpc>
              <a:spcBef>
                <a:spcPts val="0"/>
              </a:spcBef>
              <a:spcAft>
                <a:spcPts val="0"/>
              </a:spcAft>
              <a:buClr>
                <a:schemeClr val="lt1"/>
              </a:buClr>
              <a:buSzPts val="2700"/>
              <a:buFont typeface="Arial"/>
              <a:buChar char="•"/>
            </a:pPr>
            <a:r>
              <a:rPr b="1" i="0" lang="en" sz="2700" u="none" cap="none" strike="noStrike">
                <a:solidFill>
                  <a:srgbClr val="6AA84F"/>
                </a:solidFill>
                <a:latin typeface="Calibri"/>
                <a:ea typeface="Calibri"/>
                <a:cs typeface="Calibri"/>
                <a:sym typeface="Calibri"/>
              </a:rPr>
              <a:t>Fledgling </a:t>
            </a:r>
            <a:r>
              <a:rPr b="1" i="0" lang="en" sz="2700" u="none" cap="none" strike="noStrike">
                <a:solidFill>
                  <a:schemeClr val="lt1"/>
                </a:solidFill>
                <a:latin typeface="Calibri"/>
                <a:ea typeface="Calibri"/>
                <a:cs typeface="Calibri"/>
                <a:sym typeface="Calibri"/>
              </a:rPr>
              <a:t>information is the most important! </a:t>
            </a:r>
            <a:endParaRPr b="1" i="0" sz="2700" u="none" cap="none" strike="noStrike">
              <a:solidFill>
                <a:schemeClr val="lt1"/>
              </a:solidFill>
              <a:latin typeface="Calibri"/>
              <a:ea typeface="Calibri"/>
              <a:cs typeface="Calibri"/>
              <a:sym typeface="Calibri"/>
            </a:endParaRPr>
          </a:p>
          <a:p>
            <a:pPr indent="-222250" lvl="1" marL="685800" marR="0" rtl="0" algn="l">
              <a:lnSpc>
                <a:spcPct val="90000"/>
              </a:lnSpc>
              <a:spcBef>
                <a:spcPts val="500"/>
              </a:spcBef>
              <a:spcAft>
                <a:spcPts val="0"/>
              </a:spcAft>
              <a:buClr>
                <a:srgbClr val="6AA84F"/>
              </a:buClr>
              <a:buSzPts val="2300"/>
              <a:buFont typeface="Arial"/>
              <a:buChar char="•"/>
            </a:pPr>
            <a:r>
              <a:rPr b="1" i="0" lang="en" sz="2300" u="none" cap="none" strike="noStrike">
                <a:solidFill>
                  <a:srgbClr val="6AA84F"/>
                </a:solidFill>
                <a:latin typeface="Calibri"/>
                <a:ea typeface="Calibri"/>
                <a:cs typeface="Calibri"/>
                <a:sym typeface="Calibri"/>
              </a:rPr>
              <a:t>Monitors need to be able to differentiate between </a:t>
            </a:r>
            <a:r>
              <a:rPr b="1" i="0" lang="en" sz="2300" u="none" cap="none" strike="noStrike">
                <a:solidFill>
                  <a:schemeClr val="lt1"/>
                </a:solidFill>
                <a:latin typeface="Calibri"/>
                <a:ea typeface="Calibri"/>
                <a:cs typeface="Calibri"/>
                <a:sym typeface="Calibri"/>
              </a:rPr>
              <a:t>adults</a:t>
            </a:r>
            <a:r>
              <a:rPr b="1" i="0" lang="en" sz="2300" u="none" cap="none" strike="noStrike">
                <a:solidFill>
                  <a:srgbClr val="6AA84F"/>
                </a:solidFill>
                <a:latin typeface="Calibri"/>
                <a:ea typeface="Calibri"/>
                <a:cs typeface="Calibri"/>
                <a:sym typeface="Calibri"/>
              </a:rPr>
              <a:t> and </a:t>
            </a:r>
            <a:r>
              <a:rPr b="1" i="0" lang="en" sz="2300" u="none" cap="none" strike="noStrike">
                <a:solidFill>
                  <a:schemeClr val="lt1"/>
                </a:solidFill>
                <a:latin typeface="Calibri"/>
                <a:ea typeface="Calibri"/>
                <a:cs typeface="Calibri"/>
                <a:sym typeface="Calibri"/>
              </a:rPr>
              <a:t>chicks.</a:t>
            </a:r>
            <a:r>
              <a:rPr b="1" i="0" lang="en" sz="2300" u="none" cap="none" strike="noStrike">
                <a:solidFill>
                  <a:srgbClr val="6AA84F"/>
                </a:solidFill>
                <a:latin typeface="Calibri"/>
                <a:ea typeface="Calibri"/>
                <a:cs typeface="Calibri"/>
                <a:sym typeface="Calibri"/>
              </a:rPr>
              <a:t> (Adults and nestlings are often the same size in spring. )</a:t>
            </a:r>
            <a:endParaRPr b="1" i="0" sz="2300" u="none" cap="none" strike="noStrike">
              <a:solidFill>
                <a:srgbClr val="6AA84F"/>
              </a:solidFill>
              <a:latin typeface="Calibri"/>
              <a:ea typeface="Calibri"/>
              <a:cs typeface="Calibri"/>
              <a:sym typeface="Calibri"/>
            </a:endParaRPr>
          </a:p>
          <a:p>
            <a:pPr indent="-260350" lvl="1" marL="685800" marR="0" rtl="0" algn="l">
              <a:lnSpc>
                <a:spcPct val="90000"/>
              </a:lnSpc>
              <a:spcBef>
                <a:spcPts val="0"/>
              </a:spcBef>
              <a:spcAft>
                <a:spcPts val="0"/>
              </a:spcAft>
              <a:buClr>
                <a:srgbClr val="6AA84F"/>
              </a:buClr>
              <a:buSzPts val="2300"/>
              <a:buFont typeface="Calibri"/>
              <a:buChar char="•"/>
            </a:pPr>
            <a:r>
              <a:rPr b="1" i="0" lang="en" sz="2300" u="none" cap="none" strike="noStrike">
                <a:solidFill>
                  <a:srgbClr val="6AA84F"/>
                </a:solidFill>
                <a:latin typeface="Calibri"/>
                <a:ea typeface="Calibri"/>
                <a:cs typeface="Calibri"/>
                <a:sym typeface="Calibri"/>
              </a:rPr>
              <a:t>Please ask for assistance if you need help with this.</a:t>
            </a:r>
            <a:endParaRPr b="1" i="0" sz="23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rgbClr val="6AA84F"/>
              </a:solidFill>
              <a:latin typeface="Lato"/>
              <a:ea typeface="Lato"/>
              <a:cs typeface="Lato"/>
              <a:sym typeface="Lato"/>
            </a:endParaRPr>
          </a:p>
        </p:txBody>
      </p:sp>
      <p:pic>
        <p:nvPicPr>
          <p:cNvPr id="281" name="Google Shape;281;p29"/>
          <p:cNvPicPr preferRelativeResize="0"/>
          <p:nvPr/>
        </p:nvPicPr>
        <p:blipFill rotWithShape="1">
          <a:blip r:embed="rId3">
            <a:alphaModFix/>
          </a:blip>
          <a:srcRect b="0" l="0" r="0" t="0"/>
          <a:stretch/>
        </p:blipFill>
        <p:spPr>
          <a:xfrm>
            <a:off x="4424100" y="1265825"/>
            <a:ext cx="4233974" cy="34090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85" name="Shape 285"/>
        <p:cNvGrpSpPr/>
        <p:nvPr/>
      </p:nvGrpSpPr>
      <p:grpSpPr>
        <a:xfrm>
          <a:off x="0" y="0"/>
          <a:ext cx="0" cy="0"/>
          <a:chOff x="0" y="0"/>
          <a:chExt cx="0" cy="0"/>
        </a:xfrm>
      </p:grpSpPr>
      <p:sp>
        <p:nvSpPr>
          <p:cNvPr id="286" name="Google Shape;286;p30"/>
          <p:cNvSpPr txBox="1"/>
          <p:nvPr/>
        </p:nvSpPr>
        <p:spPr>
          <a:xfrm>
            <a:off x="-343750" y="977575"/>
            <a:ext cx="5584800" cy="4057800"/>
          </a:xfrm>
          <a:prstGeom prst="rect">
            <a:avLst/>
          </a:prstGeom>
          <a:noFill/>
          <a:ln>
            <a:noFill/>
          </a:ln>
        </p:spPr>
        <p:txBody>
          <a:bodyPr anchorCtr="0" anchor="t" bIns="91425" lIns="91425" spcFirstLastPara="1" rIns="91425" wrap="square" tIns="91425">
            <a:spAutoFit/>
          </a:bodyPr>
          <a:lstStyle/>
          <a:p>
            <a:pPr indent="-228600" lvl="1" marL="685800" marR="0" rtl="0" algn="l">
              <a:lnSpc>
                <a:spcPct val="90000"/>
              </a:lnSpc>
              <a:spcBef>
                <a:spcPts val="500"/>
              </a:spcBef>
              <a:spcAft>
                <a:spcPts val="0"/>
              </a:spcAft>
              <a:buClr>
                <a:schemeClr val="lt1"/>
              </a:buClr>
              <a:buSzPts val="2400"/>
              <a:buFont typeface="Arial"/>
              <a:buChar char="•"/>
            </a:pPr>
            <a:r>
              <a:rPr b="1" i="0" lang="en" sz="2500" u="none" cap="none" strike="noStrike">
                <a:solidFill>
                  <a:schemeClr val="lt1"/>
                </a:solidFill>
                <a:latin typeface="Calibri"/>
                <a:ea typeface="Calibri"/>
                <a:cs typeface="Calibri"/>
                <a:sym typeface="Calibri"/>
              </a:rPr>
              <a:t>Data needs to be </a:t>
            </a:r>
            <a:r>
              <a:rPr b="1" i="0" lang="en" sz="2500" u="none" cap="none" strike="noStrike">
                <a:solidFill>
                  <a:srgbClr val="6AA84F"/>
                </a:solidFill>
                <a:latin typeface="Calibri"/>
                <a:ea typeface="Calibri"/>
                <a:cs typeface="Calibri"/>
                <a:sym typeface="Calibri"/>
              </a:rPr>
              <a:t>specific</a:t>
            </a:r>
            <a:r>
              <a:rPr b="1" i="0" lang="en" sz="2500" u="none" cap="none" strike="noStrike">
                <a:solidFill>
                  <a:schemeClr val="lt1"/>
                </a:solidFill>
                <a:latin typeface="Calibri"/>
                <a:ea typeface="Calibri"/>
                <a:cs typeface="Calibri"/>
                <a:sym typeface="Calibri"/>
              </a:rPr>
              <a:t> &amp; </a:t>
            </a:r>
            <a:r>
              <a:rPr b="1" i="0" lang="en" sz="2500" u="none" cap="none" strike="noStrike">
                <a:solidFill>
                  <a:srgbClr val="6AA84F"/>
                </a:solidFill>
                <a:latin typeface="Calibri"/>
                <a:ea typeface="Calibri"/>
                <a:cs typeface="Calibri"/>
                <a:sym typeface="Calibri"/>
              </a:rPr>
              <a:t>definitive.</a:t>
            </a:r>
            <a:r>
              <a:rPr b="1" i="0" lang="en" sz="2500" u="none" cap="none" strike="noStrike">
                <a:solidFill>
                  <a:schemeClr val="lt1"/>
                </a:solidFill>
                <a:latin typeface="Calibri"/>
                <a:ea typeface="Calibri"/>
                <a:cs typeface="Calibri"/>
                <a:sym typeface="Calibri"/>
              </a:rPr>
              <a:t> Please don’t put a</a:t>
            </a:r>
            <a:r>
              <a:rPr b="1" i="0" lang="en" sz="3400" u="none" cap="none" strike="noStrike">
                <a:solidFill>
                  <a:srgbClr val="6AA84F"/>
                </a:solidFill>
                <a:latin typeface="Calibri"/>
                <a:ea typeface="Calibri"/>
                <a:cs typeface="Calibri"/>
                <a:sym typeface="Calibri"/>
              </a:rPr>
              <a:t>  </a:t>
            </a:r>
            <a:r>
              <a:rPr b="1" i="0" lang="en" sz="3400" u="none" cap="none" strike="noStrike">
                <a:solidFill>
                  <a:schemeClr val="lt1"/>
                </a:solidFill>
                <a:latin typeface="Calibri"/>
                <a:ea typeface="Calibri"/>
                <a:cs typeface="Calibri"/>
                <a:sym typeface="Calibri"/>
              </a:rPr>
              <a:t>“?”</a:t>
            </a:r>
            <a:r>
              <a:rPr b="1" i="0" lang="en" sz="3400" u="none" cap="none" strike="noStrike">
                <a:solidFill>
                  <a:srgbClr val="6AA84F"/>
                </a:solidFill>
                <a:latin typeface="Calibri"/>
                <a:ea typeface="Calibri"/>
                <a:cs typeface="Calibri"/>
                <a:sym typeface="Calibri"/>
              </a:rPr>
              <a:t> </a:t>
            </a:r>
            <a:r>
              <a:rPr b="1" i="0" lang="en" sz="2500" u="none" cap="none" strike="noStrike">
                <a:solidFill>
                  <a:schemeClr val="lt1"/>
                </a:solidFill>
                <a:latin typeface="Calibri"/>
                <a:ea typeface="Calibri"/>
                <a:cs typeface="Calibri"/>
                <a:sym typeface="Calibri"/>
              </a:rPr>
              <a:t>for  “Fledged information.”</a:t>
            </a:r>
            <a:endParaRPr b="1" i="0" sz="2500" u="none" cap="none" strike="noStrike">
              <a:solidFill>
                <a:schemeClr val="lt1"/>
              </a:solidFill>
              <a:latin typeface="Calibri"/>
              <a:ea typeface="Calibri"/>
              <a:cs typeface="Calibri"/>
              <a:sym typeface="Calibri"/>
            </a:endParaRPr>
          </a:p>
          <a:p>
            <a:pPr indent="0" lvl="0" marL="685800" marR="0" rtl="0" algn="l">
              <a:lnSpc>
                <a:spcPct val="90000"/>
              </a:lnSpc>
              <a:spcBef>
                <a:spcPts val="500"/>
              </a:spcBef>
              <a:spcAft>
                <a:spcPts val="0"/>
              </a:spcAft>
              <a:buClr>
                <a:srgbClr val="000000"/>
              </a:buClr>
              <a:buSzPts val="2500"/>
              <a:buFont typeface="Arial"/>
              <a:buNone/>
            </a:pPr>
            <a:r>
              <a:t/>
            </a:r>
            <a:endParaRPr b="1" i="0" sz="2500" u="none" cap="none" strike="noStrike">
              <a:solidFill>
                <a:schemeClr val="lt1"/>
              </a:solidFill>
              <a:latin typeface="Calibri"/>
              <a:ea typeface="Calibri"/>
              <a:cs typeface="Calibri"/>
              <a:sym typeface="Calibri"/>
            </a:endParaRPr>
          </a:p>
          <a:p>
            <a:pPr indent="-260350" lvl="1" marL="685800" marR="0" rtl="0" algn="l">
              <a:lnSpc>
                <a:spcPct val="90000"/>
              </a:lnSpc>
              <a:spcBef>
                <a:spcPts val="500"/>
              </a:spcBef>
              <a:spcAft>
                <a:spcPts val="0"/>
              </a:spcAft>
              <a:buClr>
                <a:schemeClr val="lt1"/>
              </a:buClr>
              <a:buSzPts val="2300"/>
              <a:buFont typeface="Calibri"/>
              <a:buChar char="•"/>
            </a:pPr>
            <a:r>
              <a:rPr b="1" i="0" lang="en" sz="2300" u="none" cap="none" strike="noStrike">
                <a:solidFill>
                  <a:schemeClr val="lt1"/>
                </a:solidFill>
                <a:latin typeface="Calibri"/>
                <a:ea typeface="Calibri"/>
                <a:cs typeface="Calibri"/>
                <a:sym typeface="Calibri"/>
              </a:rPr>
              <a:t>Provide whatever information that you have, e.g. date last seen.  </a:t>
            </a:r>
            <a:r>
              <a:rPr b="1" i="0" lang="en" sz="2300" u="none" cap="none" strike="noStrike">
                <a:solidFill>
                  <a:srgbClr val="6AA84F"/>
                </a:solidFill>
                <a:latin typeface="Calibri"/>
                <a:ea typeface="Calibri"/>
                <a:cs typeface="Calibri"/>
                <a:sym typeface="Calibri"/>
              </a:rPr>
              <a:t>(If you have reason to think it did not fledge/survive (e.g.– noticing if the chick healthy or sickly) note that in your observations.</a:t>
            </a:r>
            <a:r>
              <a:rPr b="1" i="0" lang="en" sz="2300" u="none" cap="none" strike="noStrike">
                <a:solidFill>
                  <a:schemeClr val="lt1"/>
                </a:solidFill>
                <a:latin typeface="Calibri"/>
                <a:ea typeface="Calibri"/>
                <a:cs typeface="Calibri"/>
                <a:sym typeface="Calibri"/>
              </a:rPr>
              <a:t> </a:t>
            </a:r>
            <a:endParaRPr b="1" i="0" sz="23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Lato"/>
              <a:ea typeface="Lato"/>
              <a:cs typeface="Lato"/>
              <a:sym typeface="Lato"/>
            </a:endParaRPr>
          </a:p>
        </p:txBody>
      </p:sp>
      <p:sp>
        <p:nvSpPr>
          <p:cNvPr id="287" name="Google Shape;287;p30"/>
          <p:cNvSpPr txBox="1"/>
          <p:nvPr/>
        </p:nvSpPr>
        <p:spPr>
          <a:xfrm>
            <a:off x="1002625" y="213050"/>
            <a:ext cx="79083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b="1" i="0" lang="en" sz="3000" u="none" cap="none" strike="noStrike">
                <a:solidFill>
                  <a:schemeClr val="lt1"/>
                </a:solidFill>
                <a:latin typeface="Lato"/>
                <a:ea typeface="Lato"/>
                <a:cs typeface="Lato"/>
                <a:sym typeface="Lato"/>
              </a:rPr>
              <a:t>Current issues with submitted data </a:t>
            </a:r>
            <a:r>
              <a:rPr b="1" i="0" lang="en" sz="2300" u="none" cap="none" strike="noStrike">
                <a:solidFill>
                  <a:srgbClr val="6AA84F"/>
                </a:solidFill>
                <a:latin typeface="Lato"/>
                <a:ea typeface="Lato"/>
                <a:cs typeface="Lato"/>
                <a:sym typeface="Lato"/>
              </a:rPr>
              <a:t>continued</a:t>
            </a:r>
            <a:endParaRPr b="1" i="0" sz="19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pic>
        <p:nvPicPr>
          <p:cNvPr id="288" name="Google Shape;288;p30"/>
          <p:cNvPicPr preferRelativeResize="0"/>
          <p:nvPr/>
        </p:nvPicPr>
        <p:blipFill rotWithShape="1">
          <a:blip r:embed="rId3">
            <a:alphaModFix/>
          </a:blip>
          <a:srcRect b="0" l="0" r="0" t="0"/>
          <a:stretch/>
        </p:blipFill>
        <p:spPr>
          <a:xfrm>
            <a:off x="5240850" y="977575"/>
            <a:ext cx="3469501" cy="38851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92" name="Shape 292"/>
        <p:cNvGrpSpPr/>
        <p:nvPr/>
      </p:nvGrpSpPr>
      <p:grpSpPr>
        <a:xfrm>
          <a:off x="0" y="0"/>
          <a:ext cx="0" cy="0"/>
          <a:chOff x="0" y="0"/>
          <a:chExt cx="0" cy="0"/>
        </a:xfrm>
      </p:grpSpPr>
      <p:sp>
        <p:nvSpPr>
          <p:cNvPr id="293" name="Google Shape;293;p31"/>
          <p:cNvSpPr txBox="1"/>
          <p:nvPr/>
        </p:nvSpPr>
        <p:spPr>
          <a:xfrm>
            <a:off x="150375" y="589050"/>
            <a:ext cx="4524300" cy="4510500"/>
          </a:xfrm>
          <a:prstGeom prst="rect">
            <a:avLst/>
          </a:prstGeom>
          <a:noFill/>
          <a:ln>
            <a:noFill/>
          </a:ln>
        </p:spPr>
        <p:txBody>
          <a:bodyPr anchorCtr="0" anchor="t" bIns="91425" lIns="91425" spcFirstLastPara="1" rIns="91425" wrap="square" tIns="91425">
            <a:spAutoFit/>
          </a:bodyPr>
          <a:lstStyle/>
          <a:p>
            <a:pPr indent="-222250" lvl="1" marL="685800" marR="0" rtl="0" algn="l">
              <a:lnSpc>
                <a:spcPct val="90000"/>
              </a:lnSpc>
              <a:spcBef>
                <a:spcPts val="500"/>
              </a:spcBef>
              <a:spcAft>
                <a:spcPts val="0"/>
              </a:spcAft>
              <a:buClr>
                <a:schemeClr val="lt1"/>
              </a:buClr>
              <a:buSzPts val="2300"/>
              <a:buFont typeface="Arial"/>
              <a:buChar char="•"/>
            </a:pPr>
            <a:r>
              <a:rPr b="0" i="0" lang="en" sz="2300" u="none" cap="none" strike="noStrike">
                <a:solidFill>
                  <a:srgbClr val="6AA84F"/>
                </a:solidFill>
                <a:latin typeface="Calibri"/>
                <a:ea typeface="Calibri"/>
                <a:cs typeface="Calibri"/>
                <a:sym typeface="Calibri"/>
              </a:rPr>
              <a:t>Fledging:</a:t>
            </a:r>
            <a:r>
              <a:rPr b="0" i="0" lang="en" sz="2300" u="none" cap="none" strike="noStrike">
                <a:solidFill>
                  <a:schemeClr val="lt1"/>
                </a:solidFill>
                <a:latin typeface="Calibri"/>
                <a:ea typeface="Calibri"/>
                <a:cs typeface="Calibri"/>
                <a:sym typeface="Calibri"/>
              </a:rPr>
              <a:t> If you observe a chick at the nest one day and then it’s not present at the next visit, you need to confirm whether the chick fledged or died by returning again in the near future to verify.</a:t>
            </a:r>
            <a:endParaRPr b="0" i="0" sz="2300" u="none" cap="none" strike="noStrike">
              <a:solidFill>
                <a:schemeClr val="lt1"/>
              </a:solidFill>
              <a:latin typeface="Calibri"/>
              <a:ea typeface="Calibri"/>
              <a:cs typeface="Calibri"/>
              <a:sym typeface="Calibri"/>
            </a:endParaRPr>
          </a:p>
          <a:p>
            <a:pPr indent="0" lvl="0" marL="685800" marR="0" rtl="0" algn="l">
              <a:lnSpc>
                <a:spcPct val="90000"/>
              </a:lnSpc>
              <a:spcBef>
                <a:spcPts val="500"/>
              </a:spcBef>
              <a:spcAft>
                <a:spcPts val="0"/>
              </a:spcAft>
              <a:buClr>
                <a:srgbClr val="000000"/>
              </a:buClr>
              <a:buSzPts val="2300"/>
              <a:buFont typeface="Arial"/>
              <a:buNone/>
            </a:pPr>
            <a:r>
              <a:t/>
            </a:r>
            <a:endParaRPr b="0" i="0" sz="2300" u="none" cap="none" strike="noStrike">
              <a:solidFill>
                <a:schemeClr val="lt1"/>
              </a:solidFill>
              <a:latin typeface="Calibri"/>
              <a:ea typeface="Calibri"/>
              <a:cs typeface="Calibri"/>
              <a:sym typeface="Calibri"/>
            </a:endParaRPr>
          </a:p>
          <a:p>
            <a:pPr indent="-247650" lvl="1" marL="685800" marR="0" rtl="0" algn="l">
              <a:lnSpc>
                <a:spcPct val="90000"/>
              </a:lnSpc>
              <a:spcBef>
                <a:spcPts val="500"/>
              </a:spcBef>
              <a:spcAft>
                <a:spcPts val="0"/>
              </a:spcAft>
              <a:buClr>
                <a:schemeClr val="lt1"/>
              </a:buClr>
              <a:buSzPts val="2700"/>
              <a:buFont typeface="Calibri"/>
              <a:buChar char="•"/>
            </a:pPr>
            <a:r>
              <a:rPr b="0" i="0" lang="en" sz="2300" u="none" cap="none" strike="noStrike">
                <a:solidFill>
                  <a:schemeClr val="lt1"/>
                </a:solidFill>
                <a:latin typeface="Calibri"/>
                <a:ea typeface="Calibri"/>
                <a:cs typeface="Calibri"/>
                <a:sym typeface="Calibri"/>
              </a:rPr>
              <a:t>Go back to the nest</a:t>
            </a:r>
            <a:r>
              <a:rPr b="0" i="0" lang="en" sz="2300" u="none" cap="none" strike="noStrike">
                <a:solidFill>
                  <a:srgbClr val="6AA84F"/>
                </a:solidFill>
                <a:latin typeface="Calibri"/>
                <a:ea typeface="Calibri"/>
                <a:cs typeface="Calibri"/>
                <a:sym typeface="Calibri"/>
              </a:rPr>
              <a:t> on the same day (or </a:t>
            </a:r>
            <a:r>
              <a:rPr b="0" i="0" lang="en" sz="2300" u="none" cap="none" strike="noStrike">
                <a:solidFill>
                  <a:schemeClr val="lt1"/>
                </a:solidFill>
                <a:latin typeface="Calibri"/>
                <a:ea typeface="Calibri"/>
                <a:cs typeface="Calibri"/>
                <a:sym typeface="Calibri"/>
              </a:rPr>
              <a:t>soon </a:t>
            </a:r>
            <a:r>
              <a:rPr b="0" i="0" lang="en" sz="2300" u="none" cap="none" strike="noStrike">
                <a:solidFill>
                  <a:srgbClr val="6AA84F"/>
                </a:solidFill>
                <a:latin typeface="Calibri"/>
                <a:ea typeface="Calibri"/>
                <a:cs typeface="Calibri"/>
                <a:sym typeface="Calibri"/>
              </a:rPr>
              <a:t>after) to make sure that the chick is still alive.(Fledglings rarely go far and will return to the nest.) </a:t>
            </a:r>
            <a:endParaRPr b="0" i="0" sz="3300" u="none" cap="none" strike="noStrike">
              <a:solidFill>
                <a:srgbClr val="6AA84F"/>
              </a:solidFill>
              <a:latin typeface="Lato"/>
              <a:ea typeface="Lato"/>
              <a:cs typeface="Lato"/>
              <a:sym typeface="Lato"/>
            </a:endParaRPr>
          </a:p>
        </p:txBody>
      </p:sp>
      <p:sp>
        <p:nvSpPr>
          <p:cNvPr id="294" name="Google Shape;294;p31"/>
          <p:cNvSpPr txBox="1"/>
          <p:nvPr/>
        </p:nvSpPr>
        <p:spPr>
          <a:xfrm>
            <a:off x="526375" y="62675"/>
            <a:ext cx="84222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b="1" i="0" lang="en" sz="3000" u="none" cap="none" strike="noStrike">
                <a:solidFill>
                  <a:schemeClr val="lt1"/>
                </a:solidFill>
                <a:latin typeface="Lato"/>
                <a:ea typeface="Lato"/>
                <a:cs typeface="Lato"/>
                <a:sym typeface="Lato"/>
              </a:rPr>
              <a:t>Current issues with submitted data </a:t>
            </a:r>
            <a:r>
              <a:rPr b="1" i="0" lang="en" sz="2300" u="none" cap="none" strike="noStrike">
                <a:solidFill>
                  <a:srgbClr val="6AA84F"/>
                </a:solidFill>
                <a:latin typeface="Lato"/>
                <a:ea typeface="Lato"/>
                <a:cs typeface="Lato"/>
                <a:sym typeface="Lato"/>
              </a:rPr>
              <a:t>continued</a:t>
            </a:r>
            <a:endParaRPr b="1" i="0" sz="19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pic>
        <p:nvPicPr>
          <p:cNvPr id="295" name="Google Shape;295;p31"/>
          <p:cNvPicPr preferRelativeResize="0"/>
          <p:nvPr/>
        </p:nvPicPr>
        <p:blipFill rotWithShape="1">
          <a:blip r:embed="rId3">
            <a:alphaModFix/>
          </a:blip>
          <a:srcRect b="0" l="0" r="0" t="0"/>
          <a:stretch/>
        </p:blipFill>
        <p:spPr>
          <a:xfrm>
            <a:off x="4827075" y="1052775"/>
            <a:ext cx="3983549" cy="3697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299" name="Shape 299"/>
        <p:cNvGrpSpPr/>
        <p:nvPr/>
      </p:nvGrpSpPr>
      <p:grpSpPr>
        <a:xfrm>
          <a:off x="0" y="0"/>
          <a:ext cx="0" cy="0"/>
          <a:chOff x="0" y="0"/>
          <a:chExt cx="0" cy="0"/>
        </a:xfrm>
      </p:grpSpPr>
      <p:sp>
        <p:nvSpPr>
          <p:cNvPr id="300" name="Google Shape;300;p32"/>
          <p:cNvSpPr txBox="1"/>
          <p:nvPr/>
        </p:nvSpPr>
        <p:spPr>
          <a:xfrm>
            <a:off x="191375" y="0"/>
            <a:ext cx="8572500" cy="77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Lato"/>
                <a:ea typeface="Lato"/>
                <a:cs typeface="Lato"/>
                <a:sym typeface="Lato"/>
              </a:rPr>
              <a:t>Current issues with submitted data </a:t>
            </a:r>
            <a:r>
              <a:rPr b="1" i="0" lang="en" sz="2000" u="none" cap="none" strike="noStrike">
                <a:solidFill>
                  <a:srgbClr val="6AA84F"/>
                </a:solidFill>
                <a:latin typeface="Lato"/>
                <a:ea typeface="Lato"/>
                <a:cs typeface="Lato"/>
                <a:sym typeface="Lato"/>
              </a:rPr>
              <a:t>continued</a:t>
            </a:r>
            <a:endParaRPr b="1" i="0" sz="1600" u="none" cap="none" strike="noStrike">
              <a:solidFill>
                <a:srgbClr val="6AA84F"/>
              </a:solidFill>
              <a:latin typeface="Lato"/>
              <a:ea typeface="Lato"/>
              <a:cs typeface="Lato"/>
              <a:sym typeface="Lato"/>
            </a:endParaRPr>
          </a:p>
        </p:txBody>
      </p:sp>
      <p:sp>
        <p:nvSpPr>
          <p:cNvPr id="301" name="Google Shape;301;p32"/>
          <p:cNvSpPr txBox="1"/>
          <p:nvPr/>
        </p:nvSpPr>
        <p:spPr>
          <a:xfrm>
            <a:off x="32400" y="231800"/>
            <a:ext cx="9079200" cy="2185500"/>
          </a:xfrm>
          <a:prstGeom prst="rect">
            <a:avLst/>
          </a:prstGeom>
          <a:noFill/>
          <a:ln>
            <a:noFill/>
          </a:ln>
        </p:spPr>
        <p:txBody>
          <a:bodyPr anchorCtr="0" anchor="t" bIns="91425" lIns="91425" spcFirstLastPara="1" rIns="91425" wrap="square" tIns="91425">
            <a:noAutofit/>
          </a:bodyPr>
          <a:lstStyle/>
          <a:p>
            <a:pPr indent="0" lvl="0" marL="228600" marR="0" rtl="0" algn="l">
              <a:lnSpc>
                <a:spcPct val="90000"/>
              </a:lnSpc>
              <a:spcBef>
                <a:spcPts val="0"/>
              </a:spcBef>
              <a:spcAft>
                <a:spcPts val="0"/>
              </a:spcAft>
              <a:buClr>
                <a:srgbClr val="000000"/>
              </a:buClr>
              <a:buSzPts val="2800"/>
              <a:buFont typeface="Arial"/>
              <a:buNone/>
            </a:pPr>
            <a:r>
              <a:t/>
            </a:r>
            <a:endParaRPr b="1" i="0" sz="2800" u="none" cap="none" strike="noStrike">
              <a:solidFill>
                <a:schemeClr val="lt1"/>
              </a:solidFill>
              <a:latin typeface="Calibri"/>
              <a:ea typeface="Calibri"/>
              <a:cs typeface="Calibri"/>
              <a:sym typeface="Calibri"/>
            </a:endParaRPr>
          </a:p>
          <a:p>
            <a:pPr indent="-254000" lvl="1" marL="685800" marR="0" rtl="0" algn="l">
              <a:lnSpc>
                <a:spcPct val="90000"/>
              </a:lnSpc>
              <a:spcBef>
                <a:spcPts val="5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End of season reporting is crucial. </a:t>
            </a:r>
            <a:endParaRPr b="0" i="0" sz="2800" u="none" cap="none" strike="noStrike">
              <a:solidFill>
                <a:schemeClr val="lt1"/>
              </a:solidFill>
              <a:latin typeface="Calibri"/>
              <a:ea typeface="Calibri"/>
              <a:cs typeface="Calibri"/>
              <a:sym typeface="Calibri"/>
            </a:endParaRPr>
          </a:p>
          <a:p>
            <a:pPr indent="-266700" lvl="2" marL="1143000" marR="0" rtl="0" algn="l">
              <a:lnSpc>
                <a:spcPct val="90000"/>
              </a:lnSpc>
              <a:spcBef>
                <a:spcPts val="500"/>
              </a:spcBef>
              <a:spcAft>
                <a:spcPts val="0"/>
              </a:spcAft>
              <a:buClr>
                <a:srgbClr val="6AA84F"/>
              </a:buClr>
              <a:buSzPts val="2400"/>
              <a:buFont typeface="Arial"/>
              <a:buChar char="•"/>
            </a:pPr>
            <a:r>
              <a:rPr b="1" i="0" lang="en" sz="2400" u="none" cap="none" strike="noStrike">
                <a:solidFill>
                  <a:srgbClr val="6AA84F"/>
                </a:solidFill>
                <a:latin typeface="Calibri"/>
                <a:ea typeface="Calibri"/>
                <a:cs typeface="Calibri"/>
                <a:sym typeface="Calibri"/>
              </a:rPr>
              <a:t>If you are unable to monitor at end of season, let the nest monitor coordinator know so someone can be assigned to obtain the data. Turn over your data sheets at that time to the coordinator so the new monitor can continue the notes. </a:t>
            </a:r>
            <a:endParaRPr b="1" i="0" sz="2400" u="none" cap="none" strike="noStrike">
              <a:solidFill>
                <a:srgbClr val="6AA84F"/>
              </a:solidFill>
              <a:latin typeface="Calibri"/>
              <a:ea typeface="Calibri"/>
              <a:cs typeface="Calibri"/>
              <a:sym typeface="Calibri"/>
            </a:endParaRPr>
          </a:p>
          <a:p>
            <a:pPr indent="-64135" lvl="0" marL="228600" marR="0" rtl="0" algn="l">
              <a:lnSpc>
                <a:spcPct val="90000"/>
              </a:lnSpc>
              <a:spcBef>
                <a:spcPts val="1000"/>
              </a:spcBef>
              <a:spcAft>
                <a:spcPts val="0"/>
              </a:spcAft>
              <a:buClr>
                <a:srgbClr val="000000"/>
              </a:buClr>
              <a:buSzPts val="2800"/>
              <a:buFont typeface="Arial"/>
              <a:buNone/>
            </a:pPr>
            <a:r>
              <a:t/>
            </a:r>
            <a:endParaRPr b="1" i="0" sz="2800" u="none" cap="none" strike="noStrike">
              <a:solidFill>
                <a:srgbClr val="6AA84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6AA84F"/>
              </a:solidFill>
              <a:latin typeface="Lato"/>
              <a:ea typeface="Lato"/>
              <a:cs typeface="Lato"/>
              <a:sym typeface="Lato"/>
            </a:endParaRPr>
          </a:p>
        </p:txBody>
      </p:sp>
      <p:pic>
        <p:nvPicPr>
          <p:cNvPr id="302" name="Google Shape;302;p32"/>
          <p:cNvPicPr preferRelativeResize="0"/>
          <p:nvPr/>
        </p:nvPicPr>
        <p:blipFill rotWithShape="1">
          <a:blip r:embed="rId3">
            <a:alphaModFix/>
          </a:blip>
          <a:srcRect b="0" l="0" r="0" t="0"/>
          <a:stretch/>
        </p:blipFill>
        <p:spPr>
          <a:xfrm>
            <a:off x="1909763" y="2683175"/>
            <a:ext cx="5324477" cy="25817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306" name="Shape 306"/>
        <p:cNvGrpSpPr/>
        <p:nvPr/>
      </p:nvGrpSpPr>
      <p:grpSpPr>
        <a:xfrm>
          <a:off x="0" y="0"/>
          <a:ext cx="0" cy="0"/>
          <a:chOff x="0" y="0"/>
          <a:chExt cx="0" cy="0"/>
        </a:xfrm>
      </p:grpSpPr>
      <p:sp>
        <p:nvSpPr>
          <p:cNvPr id="307" name="Google Shape;307;p33"/>
          <p:cNvSpPr txBox="1"/>
          <p:nvPr/>
        </p:nvSpPr>
        <p:spPr>
          <a:xfrm>
            <a:off x="306300" y="152400"/>
            <a:ext cx="8531400" cy="738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500"/>
              <a:buFont typeface="Arial"/>
              <a:buNone/>
            </a:pPr>
            <a:r>
              <a:rPr b="1" i="0" lang="en" sz="3500" u="none" cap="none" strike="noStrike">
                <a:solidFill>
                  <a:srgbClr val="6AA84F"/>
                </a:solidFill>
                <a:latin typeface="Calibri"/>
                <a:ea typeface="Calibri"/>
                <a:cs typeface="Calibri"/>
                <a:sym typeface="Calibri"/>
              </a:rPr>
              <a:t>What </a:t>
            </a:r>
            <a:r>
              <a:rPr b="1" i="0" lang="en" sz="3500" u="none" cap="none" strike="noStrike">
                <a:solidFill>
                  <a:schemeClr val="lt1"/>
                </a:solidFill>
                <a:latin typeface="Calibri"/>
                <a:ea typeface="Calibri"/>
                <a:cs typeface="Calibri"/>
                <a:sym typeface="Calibri"/>
              </a:rPr>
              <a:t>do we do with Nest Monitor Data?</a:t>
            </a:r>
            <a:endParaRPr b="1" i="0" sz="35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Lato"/>
              <a:ea typeface="Lato"/>
              <a:cs typeface="Lato"/>
              <a:sym typeface="Lato"/>
            </a:endParaRPr>
          </a:p>
        </p:txBody>
      </p:sp>
      <p:sp>
        <p:nvSpPr>
          <p:cNvPr id="308" name="Google Shape;308;p33"/>
          <p:cNvSpPr txBox="1"/>
          <p:nvPr/>
        </p:nvSpPr>
        <p:spPr>
          <a:xfrm>
            <a:off x="-66225" y="912700"/>
            <a:ext cx="8984700" cy="3812100"/>
          </a:xfrm>
          <a:prstGeom prst="rect">
            <a:avLst/>
          </a:prstGeom>
          <a:noFill/>
          <a:ln>
            <a:noFill/>
          </a:ln>
        </p:spPr>
        <p:txBody>
          <a:bodyPr anchorCtr="0" anchor="t" bIns="91425" lIns="91425" spcFirstLastPara="1" rIns="91425" wrap="square" tIns="91425">
            <a:noAutofit/>
          </a:bodyPr>
          <a:lstStyle/>
          <a:p>
            <a:pPr indent="-406400" lvl="0" marL="1371600" marR="0" rtl="0" algn="l">
              <a:lnSpc>
                <a:spcPct val="90000"/>
              </a:lnSpc>
              <a:spcBef>
                <a:spcPts val="0"/>
              </a:spcBef>
              <a:spcAft>
                <a:spcPts val="0"/>
              </a:spcAft>
              <a:buClr>
                <a:schemeClr val="lt1"/>
              </a:buClr>
              <a:buSzPts val="2800"/>
              <a:buFont typeface="Arial"/>
              <a:buChar char="●"/>
            </a:pPr>
            <a:r>
              <a:rPr b="1" i="0" lang="en" sz="2800" u="none" cap="none" strike="noStrike">
                <a:solidFill>
                  <a:schemeClr val="lt1"/>
                </a:solidFill>
                <a:latin typeface="Calibri"/>
                <a:ea typeface="Calibri"/>
                <a:cs typeface="Calibri"/>
                <a:sym typeface="Calibri"/>
              </a:rPr>
              <a:t>Enter it into the Osprey Watch database</a:t>
            </a:r>
            <a:endParaRPr b="1" i="0" sz="2800" u="none" cap="none" strike="noStrike">
              <a:solidFill>
                <a:schemeClr val="lt1"/>
              </a:solidFill>
              <a:latin typeface="Calibri"/>
              <a:ea typeface="Calibri"/>
              <a:cs typeface="Calibri"/>
              <a:sym typeface="Calibri"/>
            </a:endParaRPr>
          </a:p>
          <a:p>
            <a:pPr indent="-406400" lvl="0" marL="1371600" marR="0" rtl="0" algn="l">
              <a:lnSpc>
                <a:spcPct val="90000"/>
              </a:lnSpc>
              <a:spcBef>
                <a:spcPts val="1000"/>
              </a:spcBef>
              <a:spcAft>
                <a:spcPts val="0"/>
              </a:spcAft>
              <a:buClr>
                <a:srgbClr val="6AA84F"/>
              </a:buClr>
              <a:buSzPts val="2800"/>
              <a:buFont typeface="Arial"/>
              <a:buChar char="●"/>
            </a:pPr>
            <a:r>
              <a:rPr b="1" i="0" lang="en" sz="2800" u="none" cap="none" strike="noStrike">
                <a:solidFill>
                  <a:srgbClr val="6AA84F"/>
                </a:solidFill>
                <a:latin typeface="Calibri"/>
                <a:ea typeface="Calibri"/>
                <a:cs typeface="Calibri"/>
                <a:sym typeface="Calibri"/>
              </a:rPr>
              <a:t>Calculate for end-of-season nesting success, &amp; reports in the newsletter and compares it to historical data</a:t>
            </a:r>
            <a:endParaRPr b="1" i="0" sz="2800" u="none" cap="none" strike="noStrike">
              <a:solidFill>
                <a:srgbClr val="6AA84F"/>
              </a:solidFill>
              <a:latin typeface="Calibri"/>
              <a:ea typeface="Calibri"/>
              <a:cs typeface="Calibri"/>
              <a:sym typeface="Calibri"/>
            </a:endParaRPr>
          </a:p>
          <a:p>
            <a:pPr indent="-406400" lvl="0" marL="1371600" marR="0" rtl="0" algn="l">
              <a:lnSpc>
                <a:spcPct val="90000"/>
              </a:lnSpc>
              <a:spcBef>
                <a:spcPts val="1000"/>
              </a:spcBef>
              <a:spcAft>
                <a:spcPts val="0"/>
              </a:spcAft>
              <a:buClr>
                <a:schemeClr val="lt1"/>
              </a:buClr>
              <a:buSzPts val="2800"/>
              <a:buFont typeface="Arial"/>
              <a:buChar char="●"/>
            </a:pPr>
            <a:r>
              <a:rPr b="1" i="0" lang="en" sz="2800" u="none" cap="none" strike="noStrike">
                <a:solidFill>
                  <a:schemeClr val="lt1"/>
                </a:solidFill>
                <a:latin typeface="Calibri"/>
                <a:ea typeface="Calibri"/>
                <a:cs typeface="Calibri"/>
                <a:sym typeface="Calibri"/>
              </a:rPr>
              <a:t>Report information to the City of Sanibel</a:t>
            </a:r>
            <a:endParaRPr b="1" i="0" sz="2800" u="none" cap="none" strike="noStrike">
              <a:solidFill>
                <a:schemeClr val="lt1"/>
              </a:solidFill>
              <a:latin typeface="Calibri"/>
              <a:ea typeface="Calibri"/>
              <a:cs typeface="Calibri"/>
              <a:sym typeface="Calibri"/>
            </a:endParaRPr>
          </a:p>
          <a:p>
            <a:pPr indent="-406400" lvl="0" marL="1371600" marR="0" rtl="0" algn="l">
              <a:lnSpc>
                <a:spcPct val="90000"/>
              </a:lnSpc>
              <a:spcBef>
                <a:spcPts val="1000"/>
              </a:spcBef>
              <a:spcAft>
                <a:spcPts val="0"/>
              </a:spcAft>
              <a:buClr>
                <a:srgbClr val="6AA84F"/>
              </a:buClr>
              <a:buSzPts val="2800"/>
              <a:buFont typeface="Arial"/>
              <a:buChar char="●"/>
            </a:pPr>
            <a:r>
              <a:rPr b="1" i="0" lang="en" sz="2800" u="none" cap="none" strike="noStrike">
                <a:solidFill>
                  <a:srgbClr val="6AA84F"/>
                </a:solidFill>
                <a:latin typeface="Calibri"/>
                <a:ea typeface="Calibri"/>
                <a:cs typeface="Calibri"/>
                <a:sym typeface="Calibri"/>
              </a:rPr>
              <a:t>Identify Research needs &amp; purposes</a:t>
            </a:r>
            <a:endParaRPr b="1" i="0" sz="2800" u="none" cap="none" strike="noStrike">
              <a:solidFill>
                <a:srgbClr val="6AA84F"/>
              </a:solidFill>
              <a:latin typeface="Calibri"/>
              <a:ea typeface="Calibri"/>
              <a:cs typeface="Calibri"/>
              <a:sym typeface="Calibri"/>
            </a:endParaRPr>
          </a:p>
          <a:p>
            <a:pPr indent="-381000" lvl="1" marL="1828800" marR="0" rtl="0" algn="l">
              <a:lnSpc>
                <a:spcPct val="90000"/>
              </a:lnSpc>
              <a:spcBef>
                <a:spcPts val="500"/>
              </a:spcBef>
              <a:spcAft>
                <a:spcPts val="0"/>
              </a:spcAft>
              <a:buClr>
                <a:srgbClr val="6AA84F"/>
              </a:buClr>
              <a:buSzPts val="2400"/>
              <a:buFont typeface="Arial"/>
              <a:buChar char="○"/>
            </a:pPr>
            <a:r>
              <a:rPr b="1" i="0" lang="en" sz="2400" u="none" cap="none" strike="noStrike">
                <a:solidFill>
                  <a:srgbClr val="6AA84F"/>
                </a:solidFill>
                <a:latin typeface="Calibri"/>
                <a:ea typeface="Calibri"/>
                <a:cs typeface="Calibri"/>
                <a:sym typeface="Calibri"/>
              </a:rPr>
              <a:t>It’s important to know historically-active nests to provide information to research partners for potential research</a:t>
            </a:r>
            <a:endParaRPr b="1" i="0" sz="2400" u="none" cap="none" strike="noStrike">
              <a:solidFill>
                <a:srgbClr val="6AA84F"/>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12" name="Shape 312"/>
        <p:cNvGrpSpPr/>
        <p:nvPr/>
      </p:nvGrpSpPr>
      <p:grpSpPr>
        <a:xfrm>
          <a:off x="0" y="0"/>
          <a:ext cx="0" cy="0"/>
          <a:chOff x="0" y="0"/>
          <a:chExt cx="0" cy="0"/>
        </a:xfrm>
      </p:grpSpPr>
      <p:pic>
        <p:nvPicPr>
          <p:cNvPr id="313" name="Google Shape;313;p34"/>
          <p:cNvPicPr preferRelativeResize="0"/>
          <p:nvPr/>
        </p:nvPicPr>
        <p:blipFill rotWithShape="1">
          <a:blip r:embed="rId3">
            <a:alphaModFix/>
          </a:blip>
          <a:srcRect b="0" l="0" r="0" t="0"/>
          <a:stretch/>
        </p:blipFill>
        <p:spPr>
          <a:xfrm>
            <a:off x="438650" y="551450"/>
            <a:ext cx="3910275" cy="4185975"/>
          </a:xfrm>
          <a:prstGeom prst="rect">
            <a:avLst/>
          </a:prstGeom>
          <a:noFill/>
          <a:ln>
            <a:noFill/>
          </a:ln>
        </p:spPr>
      </p:pic>
      <p:sp>
        <p:nvSpPr>
          <p:cNvPr id="314" name="Google Shape;314;p34"/>
          <p:cNvSpPr txBox="1"/>
          <p:nvPr/>
        </p:nvSpPr>
        <p:spPr>
          <a:xfrm>
            <a:off x="5163525" y="1265825"/>
            <a:ext cx="3133200" cy="1893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rgbClr val="1C4587"/>
                </a:solidFill>
                <a:latin typeface="Lato"/>
                <a:ea typeface="Lato"/>
                <a:cs typeface="Lato"/>
                <a:sym typeface="Lato"/>
              </a:rPr>
              <a:t>What did the</a:t>
            </a:r>
            <a:endParaRPr b="1" i="0" sz="3700" u="none" cap="none" strike="noStrike">
              <a:solidFill>
                <a:srgbClr val="1C4587"/>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rgbClr val="1C4587"/>
                </a:solidFill>
                <a:latin typeface="Lato"/>
                <a:ea typeface="Lato"/>
                <a:cs typeface="Lato"/>
                <a:sym typeface="Lato"/>
              </a:rPr>
              <a:t> Nest Monitor see?</a:t>
            </a:r>
            <a:endParaRPr b="1" i="0" sz="3700" u="none" cap="none" strike="noStrike">
              <a:solidFill>
                <a:srgbClr val="1C4587"/>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18" name="Shape 318"/>
        <p:cNvGrpSpPr/>
        <p:nvPr/>
      </p:nvGrpSpPr>
      <p:grpSpPr>
        <a:xfrm>
          <a:off x="0" y="0"/>
          <a:ext cx="0" cy="0"/>
          <a:chOff x="0" y="0"/>
          <a:chExt cx="0" cy="0"/>
        </a:xfrm>
      </p:grpSpPr>
      <p:sp>
        <p:nvSpPr>
          <p:cNvPr id="319" name="Google Shape;319;p35"/>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20" name="Google Shape;320;p35"/>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21" name="Google Shape;321;p35"/>
          <p:cNvSpPr txBox="1"/>
          <p:nvPr/>
        </p:nvSpPr>
        <p:spPr>
          <a:xfrm>
            <a:off x="388425" y="413575"/>
            <a:ext cx="3246000" cy="424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Nesting season begins with the return of the birds.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What monitoring information does this photo tell you ? </a:t>
            </a:r>
            <a:endParaRPr b="1" i="0" sz="2400" u="none" cap="none" strike="noStrike">
              <a:solidFill>
                <a:srgbClr val="073763"/>
              </a:solidFill>
              <a:latin typeface="Lato"/>
              <a:ea typeface="Lato"/>
              <a:cs typeface="Lato"/>
              <a:sym typeface="Lato"/>
            </a:endParaRPr>
          </a:p>
        </p:txBody>
      </p:sp>
      <p:pic>
        <p:nvPicPr>
          <p:cNvPr id="322" name="Google Shape;322;p35"/>
          <p:cNvPicPr preferRelativeResize="0"/>
          <p:nvPr/>
        </p:nvPicPr>
        <p:blipFill rotWithShape="1">
          <a:blip r:embed="rId3">
            <a:alphaModFix/>
          </a:blip>
          <a:srcRect b="0" l="0" r="0" t="0"/>
          <a:stretch/>
        </p:blipFill>
        <p:spPr>
          <a:xfrm>
            <a:off x="3697200" y="476250"/>
            <a:ext cx="5138499" cy="41609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26" name="Shape 326"/>
        <p:cNvGrpSpPr/>
        <p:nvPr/>
      </p:nvGrpSpPr>
      <p:grpSpPr>
        <a:xfrm>
          <a:off x="0" y="0"/>
          <a:ext cx="0" cy="0"/>
          <a:chOff x="0" y="0"/>
          <a:chExt cx="0" cy="0"/>
        </a:xfrm>
      </p:grpSpPr>
      <p:sp>
        <p:nvSpPr>
          <p:cNvPr id="327" name="Google Shape;327;p36"/>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28" name="Google Shape;328;p36"/>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29" name="Google Shape;329;p36"/>
          <p:cNvSpPr txBox="1"/>
          <p:nvPr/>
        </p:nvSpPr>
        <p:spPr>
          <a:xfrm>
            <a:off x="376000" y="1265825"/>
            <a:ext cx="19776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What does this photo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tell you ? </a:t>
            </a:r>
            <a:endParaRPr b="1" i="0" sz="2400" u="none" cap="none" strike="noStrike">
              <a:solidFill>
                <a:srgbClr val="073763"/>
              </a:solidFill>
              <a:latin typeface="Lato"/>
              <a:ea typeface="Lato"/>
              <a:cs typeface="Lato"/>
              <a:sym typeface="Lato"/>
            </a:endParaRPr>
          </a:p>
        </p:txBody>
      </p:sp>
      <p:pic>
        <p:nvPicPr>
          <p:cNvPr id="330" name="Google Shape;330;p36"/>
          <p:cNvPicPr preferRelativeResize="0"/>
          <p:nvPr/>
        </p:nvPicPr>
        <p:blipFill rotWithShape="1">
          <a:blip r:embed="rId3">
            <a:alphaModFix/>
          </a:blip>
          <a:srcRect b="0" l="0" r="0" t="0"/>
          <a:stretch/>
        </p:blipFill>
        <p:spPr>
          <a:xfrm>
            <a:off x="2353700" y="422950"/>
            <a:ext cx="6482028" cy="4352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34" name="Shape 334"/>
        <p:cNvGrpSpPr/>
        <p:nvPr/>
      </p:nvGrpSpPr>
      <p:grpSpPr>
        <a:xfrm>
          <a:off x="0" y="0"/>
          <a:ext cx="0" cy="0"/>
          <a:chOff x="0" y="0"/>
          <a:chExt cx="0" cy="0"/>
        </a:xfrm>
      </p:grpSpPr>
      <p:sp>
        <p:nvSpPr>
          <p:cNvPr id="335" name="Google Shape;335;p37"/>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36" name="Google Shape;336;p37"/>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37" name="Google Shape;337;p37"/>
          <p:cNvSpPr txBox="1"/>
          <p:nvPr/>
        </p:nvSpPr>
        <p:spPr>
          <a:xfrm>
            <a:off x="355400" y="889825"/>
            <a:ext cx="19902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What monitoring information does this photo tell you? </a:t>
            </a:r>
            <a:endParaRPr b="1" i="0" sz="2400" u="none" cap="none" strike="noStrike">
              <a:solidFill>
                <a:srgbClr val="073763"/>
              </a:solidFill>
              <a:latin typeface="Lato"/>
              <a:ea typeface="Lato"/>
              <a:cs typeface="Lato"/>
              <a:sym typeface="Lato"/>
            </a:endParaRPr>
          </a:p>
        </p:txBody>
      </p:sp>
      <p:pic>
        <p:nvPicPr>
          <p:cNvPr id="338" name="Google Shape;338;p37"/>
          <p:cNvPicPr preferRelativeResize="0"/>
          <p:nvPr/>
        </p:nvPicPr>
        <p:blipFill rotWithShape="1">
          <a:blip r:embed="rId3">
            <a:alphaModFix/>
          </a:blip>
          <a:srcRect b="0" l="3686" r="3693" t="0"/>
          <a:stretch/>
        </p:blipFill>
        <p:spPr>
          <a:xfrm>
            <a:off x="2530525" y="247363"/>
            <a:ext cx="6305172" cy="46487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92" name="Shape 92"/>
        <p:cNvGrpSpPr/>
        <p:nvPr/>
      </p:nvGrpSpPr>
      <p:grpSpPr>
        <a:xfrm>
          <a:off x="0" y="0"/>
          <a:ext cx="0" cy="0"/>
          <a:chOff x="0" y="0"/>
          <a:chExt cx="0" cy="0"/>
        </a:xfrm>
      </p:grpSpPr>
      <p:sp>
        <p:nvSpPr>
          <p:cNvPr id="93" name="Google Shape;93;p4"/>
          <p:cNvSpPr txBox="1"/>
          <p:nvPr/>
        </p:nvSpPr>
        <p:spPr>
          <a:xfrm>
            <a:off x="409800" y="-482125"/>
            <a:ext cx="7442700" cy="1662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0B539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300"/>
              <a:buFont typeface="Arial"/>
              <a:buNone/>
            </a:pPr>
            <a:r>
              <a:rPr b="1" i="0" lang="en" sz="3300" u="none" cap="none" strike="noStrike">
                <a:solidFill>
                  <a:srgbClr val="6AA84F"/>
                </a:solidFill>
                <a:latin typeface="Raleway"/>
                <a:ea typeface="Raleway"/>
                <a:cs typeface="Raleway"/>
                <a:sym typeface="Raleway"/>
              </a:rPr>
              <a:t>How will it all work ? </a:t>
            </a:r>
            <a:endParaRPr b="1" i="0" sz="3300" u="none" cap="none" strike="noStrike">
              <a:solidFill>
                <a:srgbClr val="6AA84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300"/>
              <a:buFont typeface="Arial"/>
              <a:buNone/>
            </a:pPr>
            <a:r>
              <a:rPr b="1" i="0" lang="en" sz="3300" u="none" cap="none" strike="noStrike">
                <a:solidFill>
                  <a:srgbClr val="6AA84F"/>
                </a:solidFill>
                <a:latin typeface="Raleway"/>
                <a:ea typeface="Raleway"/>
                <a:cs typeface="Raleway"/>
                <a:sym typeface="Raleway"/>
              </a:rPr>
              <a:t>We’ll learn as we go. </a:t>
            </a:r>
            <a:endParaRPr b="1" i="0" sz="3300" u="none" cap="none" strike="noStrike">
              <a:solidFill>
                <a:srgbClr val="6AA84F"/>
              </a:solidFill>
              <a:latin typeface="Raleway"/>
              <a:ea typeface="Raleway"/>
              <a:cs typeface="Raleway"/>
              <a:sym typeface="Raleway"/>
            </a:endParaRPr>
          </a:p>
        </p:txBody>
      </p:sp>
      <p:sp>
        <p:nvSpPr>
          <p:cNvPr id="94" name="Google Shape;94;p4"/>
          <p:cNvSpPr txBox="1"/>
          <p:nvPr/>
        </p:nvSpPr>
        <p:spPr>
          <a:xfrm>
            <a:off x="132900" y="1180175"/>
            <a:ext cx="8676600" cy="3586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lt1"/>
              </a:buClr>
              <a:buSzPts val="2100"/>
              <a:buFont typeface="Lato"/>
              <a:buChar char="●"/>
            </a:pPr>
            <a:r>
              <a:rPr b="1" i="0" lang="en" sz="2700" u="none" cap="none" strike="noStrike">
                <a:solidFill>
                  <a:srgbClr val="6AA84F"/>
                </a:solidFill>
                <a:latin typeface="Lato"/>
                <a:ea typeface="Lato"/>
                <a:cs typeface="Lato"/>
                <a:sym typeface="Lato"/>
              </a:rPr>
              <a:t>TBD  </a:t>
            </a:r>
            <a:r>
              <a:rPr b="1" i="0" lang="en" sz="1900" u="none" cap="none" strike="noStrike">
                <a:solidFill>
                  <a:schemeClr val="lt1"/>
                </a:solidFill>
                <a:latin typeface="Lato"/>
                <a:ea typeface="Lato"/>
                <a:cs typeface="Lato"/>
                <a:sym typeface="Lato"/>
              </a:rPr>
              <a:t>Many details are still being developed. Here is what we know so far.  </a:t>
            </a:r>
            <a:endParaRPr b="1" i="0" sz="1900" u="none" cap="none" strike="noStrike">
              <a:solidFill>
                <a:schemeClr val="lt1"/>
              </a:solidFill>
              <a:latin typeface="Lato"/>
              <a:ea typeface="Lato"/>
              <a:cs typeface="Lato"/>
              <a:sym typeface="Lato"/>
            </a:endParaRPr>
          </a:p>
          <a:p>
            <a:pPr indent="-349250" lvl="0" marL="457200" marR="0" rtl="0" algn="l">
              <a:lnSpc>
                <a:spcPct val="100000"/>
              </a:lnSpc>
              <a:spcBef>
                <a:spcPts val="0"/>
              </a:spcBef>
              <a:spcAft>
                <a:spcPts val="0"/>
              </a:spcAft>
              <a:buClr>
                <a:schemeClr val="lt1"/>
              </a:buClr>
              <a:buSzPts val="1900"/>
              <a:buFont typeface="Lato"/>
              <a:buChar char="●"/>
            </a:pPr>
            <a:r>
              <a:rPr b="1" i="0" lang="en" sz="1900" u="none" cap="none" strike="noStrike">
                <a:solidFill>
                  <a:schemeClr val="lt1"/>
                </a:solidFill>
                <a:latin typeface="Lato"/>
                <a:ea typeface="Lato"/>
                <a:cs typeface="Lato"/>
                <a:sym typeface="Lato"/>
              </a:rPr>
              <a:t>Today’s meeting will provide some answers and  initial training. Follow-up training sessions may be scheduled in the future  </a:t>
            </a:r>
            <a:endParaRPr b="1" i="0" sz="1900" u="none" cap="none" strike="noStrike">
              <a:solidFill>
                <a:schemeClr val="lt1"/>
              </a:solidFill>
              <a:latin typeface="Lato"/>
              <a:ea typeface="Lato"/>
              <a:cs typeface="Lato"/>
              <a:sym typeface="Lato"/>
            </a:endParaRPr>
          </a:p>
          <a:p>
            <a:pPr indent="-349250" lvl="0" marL="457200" marR="0" rtl="0" algn="l">
              <a:lnSpc>
                <a:spcPct val="100000"/>
              </a:lnSpc>
              <a:spcBef>
                <a:spcPts val="0"/>
              </a:spcBef>
              <a:spcAft>
                <a:spcPts val="0"/>
              </a:spcAft>
              <a:buClr>
                <a:schemeClr val="lt1"/>
              </a:buClr>
              <a:buSzPts val="1900"/>
              <a:buFont typeface="Lato"/>
              <a:buChar char="●"/>
            </a:pPr>
            <a:r>
              <a:rPr b="1" i="0" lang="en" sz="1900" u="none" cap="none" strike="noStrike">
                <a:solidFill>
                  <a:schemeClr val="lt1"/>
                </a:solidFill>
                <a:latin typeface="Lato"/>
                <a:ea typeface="Lato"/>
                <a:cs typeface="Lato"/>
                <a:sym typeface="Lato"/>
              </a:rPr>
              <a:t>Nest Monitors will use materials and procedures previously developed.</a:t>
            </a:r>
            <a:endParaRPr b="1" i="0" sz="1900" u="none" cap="none" strike="noStrike">
              <a:solidFill>
                <a:schemeClr val="lt1"/>
              </a:solidFill>
              <a:latin typeface="Lato"/>
              <a:ea typeface="Lato"/>
              <a:cs typeface="Lato"/>
              <a:sym typeface="Lato"/>
            </a:endParaRPr>
          </a:p>
          <a:p>
            <a:pPr indent="-349250" lvl="0" marL="457200" marR="0" rtl="0" algn="l">
              <a:lnSpc>
                <a:spcPct val="100000"/>
              </a:lnSpc>
              <a:spcBef>
                <a:spcPts val="0"/>
              </a:spcBef>
              <a:spcAft>
                <a:spcPts val="0"/>
              </a:spcAft>
              <a:buClr>
                <a:schemeClr val="lt1"/>
              </a:buClr>
              <a:buSzPts val="1900"/>
              <a:buFont typeface="Lato"/>
              <a:buChar char="●"/>
            </a:pPr>
            <a:r>
              <a:rPr b="1" i="0" lang="en" sz="1900" u="none" cap="none" strike="noStrike">
                <a:solidFill>
                  <a:schemeClr val="lt1"/>
                </a:solidFill>
                <a:latin typeface="Lato"/>
                <a:ea typeface="Lato"/>
                <a:cs typeface="Lato"/>
                <a:sym typeface="Lato"/>
              </a:rPr>
              <a:t>New monitoring options will be introduced with participation  on a voluntary basis this year. </a:t>
            </a:r>
            <a:endParaRPr b="1" i="0" sz="1900" u="none" cap="none" strike="noStrike">
              <a:solidFill>
                <a:schemeClr val="lt1"/>
              </a:solidFill>
              <a:latin typeface="Lato"/>
              <a:ea typeface="Lato"/>
              <a:cs typeface="Lato"/>
              <a:sym typeface="Lato"/>
            </a:endParaRPr>
          </a:p>
          <a:p>
            <a:pPr indent="-349250" lvl="0" marL="457200" marR="0" rtl="0" algn="l">
              <a:lnSpc>
                <a:spcPct val="100000"/>
              </a:lnSpc>
              <a:spcBef>
                <a:spcPts val="0"/>
              </a:spcBef>
              <a:spcAft>
                <a:spcPts val="0"/>
              </a:spcAft>
              <a:buClr>
                <a:schemeClr val="lt1"/>
              </a:buClr>
              <a:buSzPts val="1900"/>
              <a:buFont typeface="Lato"/>
              <a:buChar char="●"/>
            </a:pPr>
            <a:r>
              <a:rPr b="1" i="0" lang="en" sz="1900" u="none" cap="none" strike="noStrike">
                <a:solidFill>
                  <a:schemeClr val="lt1"/>
                </a:solidFill>
                <a:latin typeface="Lato"/>
                <a:ea typeface="Lato"/>
                <a:cs typeface="Lato"/>
                <a:sym typeface="Lato"/>
              </a:rPr>
              <a:t>All monitors report to and communicate to </a:t>
            </a:r>
            <a:r>
              <a:rPr b="1" i="0" lang="en" sz="2100" u="sng" cap="none" strike="noStrike">
                <a:solidFill>
                  <a:srgbClr val="7BA9BE"/>
                </a:solidFill>
                <a:latin typeface="Lato"/>
                <a:ea typeface="Lato"/>
                <a:cs typeface="Lato"/>
                <a:sym typeface="Lato"/>
                <a:hlinkClick r:id="rId3">
                  <a:extLst>
                    <a:ext uri="{A12FA001-AC4F-418D-AE19-62706E023703}">
                      <ahyp:hlinkClr val="tx"/>
                    </a:ext>
                  </a:extLst>
                </a:hlinkClick>
              </a:rPr>
              <a:t>SCCFospreys@gmail.com</a:t>
            </a:r>
            <a:r>
              <a:rPr b="1" i="0" lang="en" sz="2100" u="none" cap="none" strike="noStrike">
                <a:solidFill>
                  <a:srgbClr val="7BA9BE"/>
                </a:solidFill>
                <a:latin typeface="Lato"/>
                <a:ea typeface="Lato"/>
                <a:cs typeface="Lato"/>
                <a:sym typeface="Lato"/>
              </a:rPr>
              <a:t> </a:t>
            </a:r>
            <a:endParaRPr b="1" i="0" sz="2100" u="none" cap="none" strike="noStrike">
              <a:solidFill>
                <a:srgbClr val="7BA9BE"/>
              </a:solidFill>
              <a:latin typeface="Lato"/>
              <a:ea typeface="Lato"/>
              <a:cs typeface="Lato"/>
              <a:sym typeface="Lato"/>
            </a:endParaRPr>
          </a:p>
          <a:p>
            <a:pPr indent="-349250" lvl="0" marL="457200" marR="0" rtl="0" algn="l">
              <a:lnSpc>
                <a:spcPct val="100000"/>
              </a:lnSpc>
              <a:spcBef>
                <a:spcPts val="0"/>
              </a:spcBef>
              <a:spcAft>
                <a:spcPts val="0"/>
              </a:spcAft>
              <a:buClr>
                <a:schemeClr val="lt1"/>
              </a:buClr>
              <a:buSzPts val="1900"/>
              <a:buFont typeface="Lato"/>
              <a:buChar char="●"/>
            </a:pPr>
            <a:r>
              <a:rPr b="1" i="0" lang="en" sz="1900" u="none" cap="none" strike="noStrike">
                <a:solidFill>
                  <a:schemeClr val="lt1"/>
                </a:solidFill>
                <a:latin typeface="Lato"/>
                <a:ea typeface="Lato"/>
                <a:cs typeface="Lato"/>
                <a:sym typeface="Lato"/>
              </a:rPr>
              <a:t>Bob will coordinate nest construction needs with builders and installers. Those communications should go to him and Amanda </a:t>
            </a:r>
            <a:r>
              <a:rPr b="1" i="0" lang="en" sz="2100" u="sng" cap="none" strike="noStrike">
                <a:solidFill>
                  <a:srgbClr val="7BA9BE"/>
                </a:solidFill>
                <a:latin typeface="Lato"/>
                <a:ea typeface="Lato"/>
                <a:cs typeface="Lato"/>
                <a:sym typeface="Lato"/>
                <a:hlinkClick r:id="rId4">
                  <a:extLst>
                    <a:ext uri="{A12FA001-AC4F-418D-AE19-62706E023703}">
                      <ahyp:hlinkClr val="tx"/>
                    </a:ext>
                  </a:extLst>
                </a:hlinkClick>
              </a:rPr>
              <a:t>amanrique@sccf.org</a:t>
            </a:r>
            <a:endParaRPr b="1" i="0" sz="2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42" name="Shape 342"/>
        <p:cNvGrpSpPr/>
        <p:nvPr/>
      </p:nvGrpSpPr>
      <p:grpSpPr>
        <a:xfrm>
          <a:off x="0" y="0"/>
          <a:ext cx="0" cy="0"/>
          <a:chOff x="0" y="0"/>
          <a:chExt cx="0" cy="0"/>
        </a:xfrm>
      </p:grpSpPr>
      <p:sp>
        <p:nvSpPr>
          <p:cNvPr id="343" name="Google Shape;343;p38"/>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44" name="Google Shape;344;p38"/>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45" name="Google Shape;345;p38"/>
          <p:cNvSpPr txBox="1"/>
          <p:nvPr/>
        </p:nvSpPr>
        <p:spPr>
          <a:xfrm>
            <a:off x="376000" y="1265825"/>
            <a:ext cx="19776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What does this photo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tell you ? </a:t>
            </a:r>
            <a:endParaRPr b="1" i="0" sz="2400" u="none" cap="none" strike="noStrike">
              <a:solidFill>
                <a:srgbClr val="073763"/>
              </a:solidFill>
              <a:latin typeface="Lato"/>
              <a:ea typeface="Lato"/>
              <a:cs typeface="Lato"/>
              <a:sym typeface="Lato"/>
            </a:endParaRPr>
          </a:p>
        </p:txBody>
      </p:sp>
      <p:pic>
        <p:nvPicPr>
          <p:cNvPr id="346" name="Google Shape;346;p38"/>
          <p:cNvPicPr preferRelativeResize="0"/>
          <p:nvPr/>
        </p:nvPicPr>
        <p:blipFill rotWithShape="1">
          <a:blip r:embed="rId3">
            <a:alphaModFix/>
          </a:blip>
          <a:srcRect b="10826" l="0" r="0" t="10820"/>
          <a:stretch/>
        </p:blipFill>
        <p:spPr>
          <a:xfrm>
            <a:off x="2353700" y="422950"/>
            <a:ext cx="6482028" cy="43522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50" name="Shape 350"/>
        <p:cNvGrpSpPr/>
        <p:nvPr/>
      </p:nvGrpSpPr>
      <p:grpSpPr>
        <a:xfrm>
          <a:off x="0" y="0"/>
          <a:ext cx="0" cy="0"/>
          <a:chOff x="0" y="0"/>
          <a:chExt cx="0" cy="0"/>
        </a:xfrm>
      </p:grpSpPr>
      <p:sp>
        <p:nvSpPr>
          <p:cNvPr id="351" name="Google Shape;351;p39"/>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52" name="Google Shape;352;p39"/>
          <p:cNvSpPr txBox="1"/>
          <p:nvPr/>
        </p:nvSpPr>
        <p:spPr>
          <a:xfrm>
            <a:off x="1874777" y="884888"/>
            <a:ext cx="4827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53" name="Google Shape;353;p39"/>
          <p:cNvSpPr txBox="1"/>
          <p:nvPr/>
        </p:nvSpPr>
        <p:spPr>
          <a:xfrm>
            <a:off x="426125" y="325850"/>
            <a:ext cx="2055300" cy="572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Is this nest…</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New?</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Active?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Occupied?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All of the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Above?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354" name="Google Shape;354;p39"/>
          <p:cNvPicPr preferRelativeResize="0"/>
          <p:nvPr/>
        </p:nvPicPr>
        <p:blipFill rotWithShape="1">
          <a:blip r:embed="rId3">
            <a:alphaModFix/>
          </a:blip>
          <a:srcRect b="23743" l="0" r="0" t="23738"/>
          <a:stretch/>
        </p:blipFill>
        <p:spPr>
          <a:xfrm>
            <a:off x="2481425" y="409750"/>
            <a:ext cx="6554701" cy="432400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58" name="Shape 358"/>
        <p:cNvGrpSpPr/>
        <p:nvPr/>
      </p:nvGrpSpPr>
      <p:grpSpPr>
        <a:xfrm>
          <a:off x="0" y="0"/>
          <a:ext cx="0" cy="0"/>
          <a:chOff x="0" y="0"/>
          <a:chExt cx="0" cy="0"/>
        </a:xfrm>
      </p:grpSpPr>
      <p:sp>
        <p:nvSpPr>
          <p:cNvPr id="359" name="Google Shape;359;p40"/>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60" name="Google Shape;360;p40"/>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61" name="Google Shape;361;p40"/>
          <p:cNvSpPr txBox="1"/>
          <p:nvPr/>
        </p:nvSpPr>
        <p:spPr>
          <a:xfrm>
            <a:off x="376000" y="1265825"/>
            <a:ext cx="19776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What does this photo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tell you ? </a:t>
            </a:r>
            <a:endParaRPr b="1" i="0" sz="2400" u="none" cap="none" strike="noStrike">
              <a:solidFill>
                <a:srgbClr val="073763"/>
              </a:solidFill>
              <a:latin typeface="Lato"/>
              <a:ea typeface="Lato"/>
              <a:cs typeface="Lato"/>
              <a:sym typeface="Lato"/>
            </a:endParaRPr>
          </a:p>
        </p:txBody>
      </p:sp>
      <p:pic>
        <p:nvPicPr>
          <p:cNvPr id="362" name="Google Shape;362;p40"/>
          <p:cNvPicPr preferRelativeResize="0"/>
          <p:nvPr/>
        </p:nvPicPr>
        <p:blipFill rotWithShape="1">
          <a:blip r:embed="rId3">
            <a:alphaModFix/>
          </a:blip>
          <a:srcRect b="0" l="0" r="0" t="0"/>
          <a:stretch/>
        </p:blipFill>
        <p:spPr>
          <a:xfrm>
            <a:off x="2506000" y="541425"/>
            <a:ext cx="6317148" cy="4060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66" name="Shape 366"/>
        <p:cNvGrpSpPr/>
        <p:nvPr/>
      </p:nvGrpSpPr>
      <p:grpSpPr>
        <a:xfrm>
          <a:off x="0" y="0"/>
          <a:ext cx="0" cy="0"/>
          <a:chOff x="0" y="0"/>
          <a:chExt cx="0" cy="0"/>
        </a:xfrm>
      </p:grpSpPr>
      <p:sp>
        <p:nvSpPr>
          <p:cNvPr id="367" name="Google Shape;367;p41"/>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68" name="Google Shape;368;p41"/>
          <p:cNvSpPr txBox="1"/>
          <p:nvPr/>
        </p:nvSpPr>
        <p:spPr>
          <a:xfrm>
            <a:off x="1874777" y="884888"/>
            <a:ext cx="4827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69" name="Google Shape;369;p41"/>
          <p:cNvSpPr txBox="1"/>
          <p:nvPr/>
        </p:nvSpPr>
        <p:spPr>
          <a:xfrm>
            <a:off x="426125" y="325850"/>
            <a:ext cx="20553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If you are very lucky, you will get to see this:</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370" name="Google Shape;370;p41"/>
          <p:cNvPicPr preferRelativeResize="0"/>
          <p:nvPr/>
        </p:nvPicPr>
        <p:blipFill rotWithShape="1">
          <a:blip r:embed="rId3">
            <a:alphaModFix/>
          </a:blip>
          <a:srcRect b="2567" l="0" r="0" t="2579"/>
          <a:stretch/>
        </p:blipFill>
        <p:spPr>
          <a:xfrm>
            <a:off x="2230850" y="438650"/>
            <a:ext cx="6554701" cy="4324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74" name="Shape 374"/>
        <p:cNvGrpSpPr/>
        <p:nvPr/>
      </p:nvGrpSpPr>
      <p:grpSpPr>
        <a:xfrm>
          <a:off x="0" y="0"/>
          <a:ext cx="0" cy="0"/>
          <a:chOff x="0" y="0"/>
          <a:chExt cx="0" cy="0"/>
        </a:xfrm>
      </p:grpSpPr>
      <p:sp>
        <p:nvSpPr>
          <p:cNvPr id="375" name="Google Shape;375;p43"/>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76" name="Google Shape;376;p43"/>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77" name="Google Shape;377;p43"/>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This photo contains key information. What is it?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378" name="Google Shape;378;p43"/>
          <p:cNvPicPr preferRelativeResize="0"/>
          <p:nvPr/>
        </p:nvPicPr>
        <p:blipFill rotWithShape="1">
          <a:blip r:embed="rId3">
            <a:alphaModFix/>
          </a:blip>
          <a:srcRect b="10389" l="0" r="0" t="10400"/>
          <a:stretch/>
        </p:blipFill>
        <p:spPr>
          <a:xfrm>
            <a:off x="331600" y="827175"/>
            <a:ext cx="8491551" cy="4023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82" name="Shape 382"/>
        <p:cNvGrpSpPr/>
        <p:nvPr/>
      </p:nvGrpSpPr>
      <p:grpSpPr>
        <a:xfrm>
          <a:off x="0" y="0"/>
          <a:ext cx="0" cy="0"/>
          <a:chOff x="0" y="0"/>
          <a:chExt cx="0" cy="0"/>
        </a:xfrm>
      </p:grpSpPr>
      <p:sp>
        <p:nvSpPr>
          <p:cNvPr id="383" name="Google Shape;383;p44"/>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84" name="Google Shape;384;p44"/>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85" name="Google Shape;385;p44"/>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This photo contains key information. What is it?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386" name="Google Shape;386;p44"/>
          <p:cNvPicPr preferRelativeResize="0"/>
          <p:nvPr/>
        </p:nvPicPr>
        <p:blipFill rotWithShape="1">
          <a:blip r:embed="rId3">
            <a:alphaModFix/>
          </a:blip>
          <a:srcRect b="14376" l="0" r="0" t="14383"/>
          <a:stretch/>
        </p:blipFill>
        <p:spPr>
          <a:xfrm>
            <a:off x="184950" y="889825"/>
            <a:ext cx="8491551" cy="402304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90" name="Shape 390"/>
        <p:cNvGrpSpPr/>
        <p:nvPr/>
      </p:nvGrpSpPr>
      <p:grpSpPr>
        <a:xfrm>
          <a:off x="0" y="0"/>
          <a:ext cx="0" cy="0"/>
          <a:chOff x="0" y="0"/>
          <a:chExt cx="0" cy="0"/>
        </a:xfrm>
      </p:grpSpPr>
      <p:sp>
        <p:nvSpPr>
          <p:cNvPr id="391" name="Google Shape;391;p45"/>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392" name="Google Shape;392;p45"/>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393" name="Google Shape;393;p45"/>
          <p:cNvSpPr txBox="1"/>
          <p:nvPr/>
        </p:nvSpPr>
        <p:spPr>
          <a:xfrm>
            <a:off x="488775" y="200525"/>
            <a:ext cx="7231500" cy="572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394" name="Google Shape;394;p45"/>
          <p:cNvPicPr preferRelativeResize="0"/>
          <p:nvPr/>
        </p:nvPicPr>
        <p:blipFill rotWithShape="1">
          <a:blip r:embed="rId3">
            <a:alphaModFix/>
          </a:blip>
          <a:srcRect b="0" l="0" r="0" t="0"/>
          <a:stretch/>
        </p:blipFill>
        <p:spPr>
          <a:xfrm>
            <a:off x="263200" y="451175"/>
            <a:ext cx="4075356" cy="4079450"/>
          </a:xfrm>
          <a:prstGeom prst="rect">
            <a:avLst/>
          </a:prstGeom>
          <a:noFill/>
          <a:ln>
            <a:noFill/>
          </a:ln>
        </p:spPr>
      </p:pic>
      <p:pic>
        <p:nvPicPr>
          <p:cNvPr id="395" name="Google Shape;395;p45"/>
          <p:cNvPicPr preferRelativeResize="0"/>
          <p:nvPr/>
        </p:nvPicPr>
        <p:blipFill rotWithShape="1">
          <a:blip r:embed="rId4">
            <a:alphaModFix/>
          </a:blip>
          <a:srcRect b="0" l="0" r="0" t="0"/>
          <a:stretch/>
        </p:blipFill>
        <p:spPr>
          <a:xfrm>
            <a:off x="4664100" y="388525"/>
            <a:ext cx="4229473" cy="40794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399" name="Shape 399"/>
        <p:cNvGrpSpPr/>
        <p:nvPr/>
      </p:nvGrpSpPr>
      <p:grpSpPr>
        <a:xfrm>
          <a:off x="0" y="0"/>
          <a:ext cx="0" cy="0"/>
          <a:chOff x="0" y="0"/>
          <a:chExt cx="0" cy="0"/>
        </a:xfrm>
      </p:grpSpPr>
      <p:sp>
        <p:nvSpPr>
          <p:cNvPr id="400" name="Google Shape;400;p47"/>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01" name="Google Shape;401;p47"/>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02" name="Google Shape;402;p47"/>
          <p:cNvSpPr txBox="1"/>
          <p:nvPr/>
        </p:nvSpPr>
        <p:spPr>
          <a:xfrm>
            <a:off x="538925" y="200525"/>
            <a:ext cx="92124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Ospreys nest everywhere.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03" name="Google Shape;403;p47"/>
          <p:cNvPicPr preferRelativeResize="0"/>
          <p:nvPr/>
        </p:nvPicPr>
        <p:blipFill rotWithShape="1">
          <a:blip r:embed="rId3">
            <a:alphaModFix/>
          </a:blip>
          <a:srcRect b="0" l="0" r="0" t="0"/>
          <a:stretch/>
        </p:blipFill>
        <p:spPr>
          <a:xfrm>
            <a:off x="5441897" y="200525"/>
            <a:ext cx="3067500" cy="3774901"/>
          </a:xfrm>
          <a:prstGeom prst="rect">
            <a:avLst/>
          </a:prstGeom>
          <a:noFill/>
          <a:ln>
            <a:noFill/>
          </a:ln>
        </p:spPr>
      </p:pic>
      <p:pic>
        <p:nvPicPr>
          <p:cNvPr id="404" name="Google Shape;404;p47"/>
          <p:cNvPicPr preferRelativeResize="0"/>
          <p:nvPr/>
        </p:nvPicPr>
        <p:blipFill rotWithShape="1">
          <a:blip r:embed="rId4">
            <a:alphaModFix/>
          </a:blip>
          <a:srcRect b="0" l="0" r="0" t="0"/>
          <a:stretch/>
        </p:blipFill>
        <p:spPr>
          <a:xfrm>
            <a:off x="5711600" y="2794850"/>
            <a:ext cx="3432400" cy="2168200"/>
          </a:xfrm>
          <a:prstGeom prst="rect">
            <a:avLst/>
          </a:prstGeom>
          <a:noFill/>
          <a:ln>
            <a:noFill/>
          </a:ln>
        </p:spPr>
      </p:pic>
      <p:pic>
        <p:nvPicPr>
          <p:cNvPr id="405" name="Google Shape;405;p47"/>
          <p:cNvPicPr preferRelativeResize="0"/>
          <p:nvPr/>
        </p:nvPicPr>
        <p:blipFill rotWithShape="1">
          <a:blip r:embed="rId5">
            <a:alphaModFix/>
          </a:blip>
          <a:srcRect b="0" l="0" r="0" t="0"/>
          <a:stretch/>
        </p:blipFill>
        <p:spPr>
          <a:xfrm>
            <a:off x="212550" y="1027725"/>
            <a:ext cx="5658424" cy="2947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09" name="Shape 409"/>
        <p:cNvGrpSpPr/>
        <p:nvPr/>
      </p:nvGrpSpPr>
      <p:grpSpPr>
        <a:xfrm>
          <a:off x="0" y="0"/>
          <a:ext cx="0" cy="0"/>
          <a:chOff x="0" y="0"/>
          <a:chExt cx="0" cy="0"/>
        </a:xfrm>
      </p:grpSpPr>
      <p:sp>
        <p:nvSpPr>
          <p:cNvPr id="410" name="Google Shape;410;p48"/>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11" name="Google Shape;411;p48"/>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pic>
        <p:nvPicPr>
          <p:cNvPr id="412" name="Google Shape;412;p48"/>
          <p:cNvPicPr preferRelativeResize="0"/>
          <p:nvPr/>
        </p:nvPicPr>
        <p:blipFill rotWithShape="1">
          <a:blip r:embed="rId3">
            <a:alphaModFix/>
          </a:blip>
          <a:srcRect b="0" l="10290" r="10291" t="0"/>
          <a:stretch/>
        </p:blipFill>
        <p:spPr>
          <a:xfrm>
            <a:off x="152400" y="927000"/>
            <a:ext cx="4034611" cy="3810424"/>
          </a:xfrm>
          <a:prstGeom prst="rect">
            <a:avLst/>
          </a:prstGeom>
          <a:noFill/>
          <a:ln>
            <a:noFill/>
          </a:ln>
        </p:spPr>
      </p:pic>
      <p:sp>
        <p:nvSpPr>
          <p:cNvPr id="413" name="Google Shape;413;p48"/>
          <p:cNvSpPr txBox="1"/>
          <p:nvPr/>
        </p:nvSpPr>
        <p:spPr>
          <a:xfrm>
            <a:off x="802100" y="201700"/>
            <a:ext cx="5708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1C4587"/>
                </a:solidFill>
                <a:latin typeface="Lato"/>
                <a:ea typeface="Lato"/>
                <a:cs typeface="Lato"/>
                <a:sym typeface="Lato"/>
              </a:rPr>
              <a:t>Same problem??</a:t>
            </a:r>
            <a:endParaRPr b="1" i="0" sz="2400" u="none" cap="none" strike="noStrike">
              <a:solidFill>
                <a:srgbClr val="1C4587"/>
              </a:solidFill>
              <a:latin typeface="Lato"/>
              <a:ea typeface="Lato"/>
              <a:cs typeface="Lato"/>
              <a:sym typeface="Lato"/>
            </a:endParaRPr>
          </a:p>
        </p:txBody>
      </p:sp>
      <p:pic>
        <p:nvPicPr>
          <p:cNvPr id="414" name="Google Shape;414;p48"/>
          <p:cNvPicPr preferRelativeResize="0"/>
          <p:nvPr/>
        </p:nvPicPr>
        <p:blipFill rotWithShape="1">
          <a:blip r:embed="rId4">
            <a:alphaModFix/>
          </a:blip>
          <a:srcRect b="0" l="0" r="0" t="0"/>
          <a:stretch/>
        </p:blipFill>
        <p:spPr>
          <a:xfrm>
            <a:off x="4483750" y="954913"/>
            <a:ext cx="4154276" cy="38104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18" name="Shape 418"/>
        <p:cNvGrpSpPr/>
        <p:nvPr/>
      </p:nvGrpSpPr>
      <p:grpSpPr>
        <a:xfrm>
          <a:off x="0" y="0"/>
          <a:ext cx="0" cy="0"/>
          <a:chOff x="0" y="0"/>
          <a:chExt cx="0" cy="0"/>
        </a:xfrm>
      </p:grpSpPr>
      <p:sp>
        <p:nvSpPr>
          <p:cNvPr id="419" name="Google Shape;419;p50"/>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20" name="Google Shape;420;p50"/>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21" name="Google Shape;421;p50"/>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This photo contains key information. What is it?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22" name="Google Shape;422;p50"/>
          <p:cNvPicPr preferRelativeResize="0"/>
          <p:nvPr/>
        </p:nvPicPr>
        <p:blipFill rotWithShape="1">
          <a:blip r:embed="rId3">
            <a:alphaModFix/>
          </a:blip>
          <a:srcRect b="18413" l="0" r="0" t="18414"/>
          <a:stretch/>
        </p:blipFill>
        <p:spPr>
          <a:xfrm>
            <a:off x="331600" y="827175"/>
            <a:ext cx="8491551" cy="4023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98" name="Shape 98"/>
        <p:cNvGrpSpPr/>
        <p:nvPr/>
      </p:nvGrpSpPr>
      <p:grpSpPr>
        <a:xfrm>
          <a:off x="0" y="0"/>
          <a:ext cx="0" cy="0"/>
          <a:chOff x="0" y="0"/>
          <a:chExt cx="0" cy="0"/>
        </a:xfrm>
      </p:grpSpPr>
      <p:sp>
        <p:nvSpPr>
          <p:cNvPr id="99" name="Google Shape;99;p5"/>
          <p:cNvSpPr txBox="1"/>
          <p:nvPr/>
        </p:nvSpPr>
        <p:spPr>
          <a:xfrm>
            <a:off x="310125" y="299050"/>
            <a:ext cx="8406300" cy="2015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1" i="0" lang="en" sz="3700" u="none" cap="none" strike="noStrike">
                <a:solidFill>
                  <a:srgbClr val="6AA84F"/>
                </a:solidFill>
                <a:latin typeface="Raleway"/>
                <a:ea typeface="Raleway"/>
                <a:cs typeface="Raleway"/>
                <a:sym typeface="Raleway"/>
              </a:rPr>
              <a:t>Who is doing what?    Introductions…</a:t>
            </a:r>
            <a:endParaRPr b="1" i="0" sz="3700" u="none" cap="none" strike="noStrike">
              <a:solidFill>
                <a:srgbClr val="6AA84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0B539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0B539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0B539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0B5394"/>
              </a:solidFill>
              <a:latin typeface="Raleway"/>
              <a:ea typeface="Raleway"/>
              <a:cs typeface="Raleway"/>
              <a:sym typeface="Raleway"/>
            </a:endParaRPr>
          </a:p>
        </p:txBody>
      </p:sp>
      <p:sp>
        <p:nvSpPr>
          <p:cNvPr id="100" name="Google Shape;100;p5"/>
          <p:cNvSpPr txBox="1"/>
          <p:nvPr>
            <p:ph idx="4294967295" type="body"/>
          </p:nvPr>
        </p:nvSpPr>
        <p:spPr>
          <a:xfrm>
            <a:off x="1320600" y="957625"/>
            <a:ext cx="6502800" cy="3961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800"/>
              <a:buNone/>
            </a:pPr>
            <a:r>
              <a:rPr b="1" lang="en" sz="2000">
                <a:solidFill>
                  <a:srgbClr val="6AA84F"/>
                </a:solidFill>
                <a:latin typeface="Raleway"/>
                <a:ea typeface="Raleway"/>
                <a:cs typeface="Raleway"/>
                <a:sym typeface="Raleway"/>
              </a:rPr>
              <a:t>Amanda </a:t>
            </a:r>
            <a:r>
              <a:rPr b="1" lang="en" sz="2000">
                <a:solidFill>
                  <a:schemeClr val="lt1"/>
                </a:solidFill>
                <a:latin typeface="Raleway"/>
                <a:ea typeface="Raleway"/>
                <a:cs typeface="Raleway"/>
                <a:sym typeface="Raleway"/>
              </a:rPr>
              <a:t>~ (SCCF Osprey Program Coordinator)</a:t>
            </a:r>
            <a:endParaRPr b="1" sz="2000">
              <a:solidFill>
                <a:schemeClr val="lt1"/>
              </a:solidFill>
              <a:latin typeface="Raleway"/>
              <a:ea typeface="Raleway"/>
              <a:cs typeface="Raleway"/>
              <a:sym typeface="Raleway"/>
            </a:endParaRPr>
          </a:p>
          <a:p>
            <a:pPr indent="0" lvl="0" marL="457200" rtl="0" algn="l">
              <a:lnSpc>
                <a:spcPct val="115000"/>
              </a:lnSpc>
              <a:spcBef>
                <a:spcPts val="1600"/>
              </a:spcBef>
              <a:spcAft>
                <a:spcPts val="0"/>
              </a:spcAft>
              <a:buSzPts val="1800"/>
              <a:buNone/>
            </a:pPr>
            <a:r>
              <a:rPr b="1" lang="en" sz="2000">
                <a:solidFill>
                  <a:srgbClr val="6AA84F"/>
                </a:solidFill>
                <a:latin typeface="Raleway"/>
                <a:ea typeface="Raleway"/>
                <a:cs typeface="Raleway"/>
                <a:sym typeface="Raleway"/>
              </a:rPr>
              <a:t>Audrey  </a:t>
            </a:r>
            <a:r>
              <a:rPr b="1" lang="en" sz="2000">
                <a:solidFill>
                  <a:schemeClr val="lt1"/>
                </a:solidFill>
                <a:latin typeface="Raleway"/>
                <a:ea typeface="Raleway"/>
                <a:cs typeface="Raleway"/>
                <a:sym typeface="Raleway"/>
              </a:rPr>
              <a:t>~ (Bird Biologist) </a:t>
            </a:r>
            <a:endParaRPr b="1" sz="2000">
              <a:solidFill>
                <a:schemeClr val="lt1"/>
              </a:solidFill>
              <a:latin typeface="Raleway"/>
              <a:ea typeface="Raleway"/>
              <a:cs typeface="Raleway"/>
              <a:sym typeface="Raleway"/>
            </a:endParaRPr>
          </a:p>
          <a:p>
            <a:pPr indent="0" lvl="0" marL="457200" rtl="0" algn="l">
              <a:lnSpc>
                <a:spcPct val="115000"/>
              </a:lnSpc>
              <a:spcBef>
                <a:spcPts val="1600"/>
              </a:spcBef>
              <a:spcAft>
                <a:spcPts val="0"/>
              </a:spcAft>
              <a:buSzPts val="1800"/>
              <a:buNone/>
            </a:pPr>
            <a:r>
              <a:rPr b="1" lang="en" sz="2000">
                <a:solidFill>
                  <a:srgbClr val="6AA84F"/>
                </a:solidFill>
                <a:latin typeface="Raleway"/>
                <a:ea typeface="Raleway"/>
                <a:cs typeface="Raleway"/>
                <a:sym typeface="Raleway"/>
              </a:rPr>
              <a:t>Kelly </a:t>
            </a:r>
            <a:r>
              <a:rPr b="1" lang="en" sz="2000">
                <a:solidFill>
                  <a:schemeClr val="lt1"/>
                </a:solidFill>
                <a:latin typeface="Raleway"/>
                <a:ea typeface="Raleway"/>
                <a:cs typeface="Raleway"/>
                <a:sym typeface="Raleway"/>
              </a:rPr>
              <a:t>~ (Director of Coastal Wildlife (TIOF’s                                     new home in SCCF))</a:t>
            </a:r>
            <a:endParaRPr b="1" sz="2000">
              <a:solidFill>
                <a:schemeClr val="lt1"/>
              </a:solidFill>
              <a:latin typeface="Raleway"/>
              <a:ea typeface="Raleway"/>
              <a:cs typeface="Raleway"/>
              <a:sym typeface="Raleway"/>
            </a:endParaRPr>
          </a:p>
          <a:p>
            <a:pPr indent="0" lvl="0" marL="457200" rtl="0" algn="l">
              <a:lnSpc>
                <a:spcPct val="115000"/>
              </a:lnSpc>
              <a:spcBef>
                <a:spcPts val="1600"/>
              </a:spcBef>
              <a:spcAft>
                <a:spcPts val="0"/>
              </a:spcAft>
              <a:buSzPts val="1800"/>
              <a:buNone/>
            </a:pPr>
            <a:r>
              <a:rPr b="1" lang="en" sz="2000">
                <a:solidFill>
                  <a:srgbClr val="6AA84F"/>
                </a:solidFill>
                <a:latin typeface="Raleway"/>
                <a:ea typeface="Raleway"/>
                <a:cs typeface="Raleway"/>
                <a:sym typeface="Raleway"/>
              </a:rPr>
              <a:t>Kealy</a:t>
            </a:r>
            <a:r>
              <a:rPr b="1" lang="en" sz="2000">
                <a:solidFill>
                  <a:schemeClr val="lt1"/>
                </a:solidFill>
                <a:latin typeface="Raleway"/>
                <a:ea typeface="Raleway"/>
                <a:cs typeface="Raleway"/>
                <a:sym typeface="Raleway"/>
              </a:rPr>
              <a:t> ~ (Director of Coastal Watch)</a:t>
            </a:r>
            <a:endParaRPr b="1" sz="2000">
              <a:solidFill>
                <a:schemeClr val="lt1"/>
              </a:solidFill>
              <a:latin typeface="Raleway"/>
              <a:ea typeface="Raleway"/>
              <a:cs typeface="Raleway"/>
              <a:sym typeface="Raleway"/>
            </a:endParaRPr>
          </a:p>
          <a:p>
            <a:pPr indent="-355600" lvl="0" marL="457200" rtl="0" algn="l">
              <a:lnSpc>
                <a:spcPct val="115000"/>
              </a:lnSpc>
              <a:spcBef>
                <a:spcPts val="1600"/>
              </a:spcBef>
              <a:spcAft>
                <a:spcPts val="0"/>
              </a:spcAft>
              <a:buClr>
                <a:srgbClr val="0B5394"/>
              </a:buClr>
              <a:buSzPts val="2000"/>
              <a:buFont typeface="Raleway"/>
              <a:buChar char="●"/>
            </a:pPr>
            <a:r>
              <a:rPr b="1" lang="en" sz="2000">
                <a:solidFill>
                  <a:srgbClr val="6AA84F"/>
                </a:solidFill>
                <a:latin typeface="Raleway"/>
                <a:ea typeface="Raleway"/>
                <a:cs typeface="Raleway"/>
                <a:sym typeface="Raleway"/>
              </a:rPr>
              <a:t>Becky </a:t>
            </a:r>
            <a:r>
              <a:rPr b="1" lang="en" sz="2000">
                <a:solidFill>
                  <a:schemeClr val="lt1"/>
                </a:solidFill>
                <a:latin typeface="Raleway"/>
                <a:ea typeface="Raleway"/>
                <a:cs typeface="Raleway"/>
                <a:sym typeface="Raleway"/>
              </a:rPr>
              <a:t>~ (Coordinator for Nest Monitoring)  </a:t>
            </a:r>
            <a:endParaRPr b="1" sz="2000">
              <a:solidFill>
                <a:schemeClr val="lt1"/>
              </a:solidFill>
              <a:latin typeface="Raleway"/>
              <a:ea typeface="Raleway"/>
              <a:cs typeface="Raleway"/>
              <a:sym typeface="Raleway"/>
            </a:endParaRPr>
          </a:p>
          <a:p>
            <a:pPr indent="0" lvl="0" marL="457200" rtl="0" algn="l">
              <a:lnSpc>
                <a:spcPct val="115000"/>
              </a:lnSpc>
              <a:spcBef>
                <a:spcPts val="1600"/>
              </a:spcBef>
              <a:spcAft>
                <a:spcPts val="0"/>
              </a:spcAft>
              <a:buSzPts val="1800"/>
              <a:buNone/>
            </a:pPr>
            <a:r>
              <a:rPr b="1" lang="en" sz="2000">
                <a:solidFill>
                  <a:srgbClr val="6AA84F"/>
                </a:solidFill>
                <a:latin typeface="Raleway"/>
                <a:ea typeface="Raleway"/>
                <a:cs typeface="Raleway"/>
                <a:sym typeface="Raleway"/>
              </a:rPr>
              <a:t>Bob </a:t>
            </a:r>
            <a:r>
              <a:rPr b="1" lang="en" sz="2000">
                <a:solidFill>
                  <a:schemeClr val="lt1"/>
                </a:solidFill>
                <a:latin typeface="Raleway"/>
                <a:ea typeface="Raleway"/>
                <a:cs typeface="Raleway"/>
                <a:sym typeface="Raleway"/>
              </a:rPr>
              <a:t>~ (Coordinator for Nest Installations and Maintenance)</a:t>
            </a:r>
            <a:endParaRPr b="1" sz="2000">
              <a:solidFill>
                <a:schemeClr val="lt1"/>
              </a:solidFill>
              <a:latin typeface="Raleway"/>
              <a:ea typeface="Raleway"/>
              <a:cs typeface="Raleway"/>
              <a:sym typeface="Raleway"/>
            </a:endParaRPr>
          </a:p>
          <a:p>
            <a:pPr indent="-355600" lvl="0" marL="457200" rtl="0" algn="l">
              <a:lnSpc>
                <a:spcPct val="115000"/>
              </a:lnSpc>
              <a:spcBef>
                <a:spcPts val="1600"/>
              </a:spcBef>
              <a:spcAft>
                <a:spcPts val="0"/>
              </a:spcAft>
              <a:buClr>
                <a:srgbClr val="0B5394"/>
              </a:buClr>
              <a:buSzPts val="2000"/>
              <a:buFont typeface="Raleway"/>
              <a:buChar char="●"/>
            </a:pPr>
            <a:r>
              <a:rPr b="1" lang="en" sz="2000">
                <a:solidFill>
                  <a:srgbClr val="FFFFFF"/>
                </a:solidFill>
                <a:latin typeface="Raleway"/>
                <a:ea typeface="Raleway"/>
                <a:cs typeface="Raleway"/>
                <a:sym typeface="Raleway"/>
              </a:rPr>
              <a:t> </a:t>
            </a:r>
            <a:r>
              <a:rPr b="1" lang="en" sz="2000">
                <a:solidFill>
                  <a:srgbClr val="0B5394"/>
                </a:solidFill>
                <a:latin typeface="Raleway"/>
                <a:ea typeface="Raleway"/>
                <a:cs typeface="Raleway"/>
                <a:sym typeface="Raleway"/>
              </a:rPr>
              <a:t>                              </a:t>
            </a:r>
            <a:endParaRPr b="1" sz="2000">
              <a:solidFill>
                <a:srgbClr val="0B5394"/>
              </a:solidFill>
              <a:latin typeface="Raleway"/>
              <a:ea typeface="Raleway"/>
              <a:cs typeface="Raleway"/>
              <a:sym typeface="Raleway"/>
            </a:endParaRPr>
          </a:p>
          <a:p>
            <a:pPr indent="0" lvl="0" marL="457200" rtl="0" algn="l">
              <a:lnSpc>
                <a:spcPct val="115000"/>
              </a:lnSpc>
              <a:spcBef>
                <a:spcPts val="1600"/>
              </a:spcBef>
              <a:spcAft>
                <a:spcPts val="0"/>
              </a:spcAft>
              <a:buSzPts val="1800"/>
              <a:buNone/>
            </a:pPr>
            <a:r>
              <a:rPr b="1" lang="en" sz="2000">
                <a:solidFill>
                  <a:srgbClr val="0B5394"/>
                </a:solidFill>
                <a:latin typeface="Raleway"/>
                <a:ea typeface="Raleway"/>
                <a:cs typeface="Raleway"/>
                <a:sym typeface="Raleway"/>
              </a:rPr>
              <a:t>                                                                                                                             </a:t>
            </a:r>
            <a:endParaRPr b="1" sz="2000">
              <a:solidFill>
                <a:srgbClr val="0B5394"/>
              </a:solidFill>
              <a:latin typeface="Raleway"/>
              <a:ea typeface="Raleway"/>
              <a:cs typeface="Raleway"/>
              <a:sym typeface="Raleway"/>
            </a:endParaRPr>
          </a:p>
          <a:p>
            <a:pPr indent="0" lvl="0" marL="0" rtl="0" algn="l">
              <a:lnSpc>
                <a:spcPct val="115000"/>
              </a:lnSpc>
              <a:spcBef>
                <a:spcPts val="1600"/>
              </a:spcBef>
              <a:spcAft>
                <a:spcPts val="1000"/>
              </a:spcAft>
              <a:buSzPts val="1800"/>
              <a:buNone/>
            </a:pPr>
            <a:r>
              <a:rPr lang="en" sz="2000">
                <a:latin typeface="Raleway"/>
                <a:ea typeface="Raleway"/>
                <a:cs typeface="Raleway"/>
                <a:sym typeface="Raleway"/>
              </a:rPr>
              <a:t> </a:t>
            </a:r>
            <a:endParaRPr sz="2000">
              <a:solidFill>
                <a:schemeClr val="dk2"/>
              </a:solidFill>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26" name="Shape 426"/>
        <p:cNvGrpSpPr/>
        <p:nvPr/>
      </p:nvGrpSpPr>
      <p:grpSpPr>
        <a:xfrm>
          <a:off x="0" y="0"/>
          <a:ext cx="0" cy="0"/>
          <a:chOff x="0" y="0"/>
          <a:chExt cx="0" cy="0"/>
        </a:xfrm>
      </p:grpSpPr>
      <p:sp>
        <p:nvSpPr>
          <p:cNvPr id="427" name="Google Shape;427;p51"/>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28" name="Google Shape;428;p51"/>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29" name="Google Shape;429;p51"/>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What do you see ?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30" name="Google Shape;430;p51"/>
          <p:cNvPicPr preferRelativeResize="0"/>
          <p:nvPr/>
        </p:nvPicPr>
        <p:blipFill rotWithShape="1">
          <a:blip r:embed="rId3">
            <a:alphaModFix/>
          </a:blip>
          <a:srcRect b="18413" l="0" r="0" t="18414"/>
          <a:stretch/>
        </p:blipFill>
        <p:spPr>
          <a:xfrm>
            <a:off x="331600" y="827175"/>
            <a:ext cx="8491551" cy="40230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34" name="Shape 434"/>
        <p:cNvGrpSpPr/>
        <p:nvPr/>
      </p:nvGrpSpPr>
      <p:grpSpPr>
        <a:xfrm>
          <a:off x="0" y="0"/>
          <a:ext cx="0" cy="0"/>
          <a:chOff x="0" y="0"/>
          <a:chExt cx="0" cy="0"/>
        </a:xfrm>
      </p:grpSpPr>
      <p:sp>
        <p:nvSpPr>
          <p:cNvPr id="435" name="Google Shape;435;p52"/>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36" name="Google Shape;436;p52"/>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37" name="Google Shape;437;p52"/>
          <p:cNvSpPr txBox="1"/>
          <p:nvPr/>
        </p:nvSpPr>
        <p:spPr>
          <a:xfrm>
            <a:off x="488775" y="200525"/>
            <a:ext cx="7231500" cy="683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The first time you see a hatchling is very special.</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38" name="Google Shape;438;p52"/>
          <p:cNvPicPr preferRelativeResize="0"/>
          <p:nvPr/>
        </p:nvPicPr>
        <p:blipFill rotWithShape="1">
          <a:blip r:embed="rId3">
            <a:alphaModFix/>
          </a:blip>
          <a:srcRect b="18413" l="0" r="0" t="18414"/>
          <a:stretch/>
        </p:blipFill>
        <p:spPr>
          <a:xfrm>
            <a:off x="331600" y="827175"/>
            <a:ext cx="8491551" cy="40230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42" name="Shape 442"/>
        <p:cNvGrpSpPr/>
        <p:nvPr/>
      </p:nvGrpSpPr>
      <p:grpSpPr>
        <a:xfrm>
          <a:off x="0" y="0"/>
          <a:ext cx="0" cy="0"/>
          <a:chOff x="0" y="0"/>
          <a:chExt cx="0" cy="0"/>
        </a:xfrm>
      </p:grpSpPr>
      <p:sp>
        <p:nvSpPr>
          <p:cNvPr id="443" name="Google Shape;443;p53"/>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44" name="Google Shape;444;p53"/>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45" name="Google Shape;445;p53"/>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Enjoy the moment!</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46" name="Google Shape;446;p53"/>
          <p:cNvPicPr preferRelativeResize="0"/>
          <p:nvPr/>
        </p:nvPicPr>
        <p:blipFill rotWithShape="1">
          <a:blip r:embed="rId3">
            <a:alphaModFix/>
          </a:blip>
          <a:srcRect b="18413" l="0" r="0" t="18414"/>
          <a:stretch/>
        </p:blipFill>
        <p:spPr>
          <a:xfrm>
            <a:off x="331600" y="827175"/>
            <a:ext cx="8491551" cy="40230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50" name="Shape 450"/>
        <p:cNvGrpSpPr/>
        <p:nvPr/>
      </p:nvGrpSpPr>
      <p:grpSpPr>
        <a:xfrm>
          <a:off x="0" y="0"/>
          <a:ext cx="0" cy="0"/>
          <a:chOff x="0" y="0"/>
          <a:chExt cx="0" cy="0"/>
        </a:xfrm>
      </p:grpSpPr>
      <p:sp>
        <p:nvSpPr>
          <p:cNvPr id="451" name="Google Shape;451;p54"/>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52" name="Google Shape;452;p54"/>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53" name="Google Shape;453;p54"/>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You should make note of this behavior.</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54" name="Google Shape;454;p54"/>
          <p:cNvPicPr preferRelativeResize="0"/>
          <p:nvPr/>
        </p:nvPicPr>
        <p:blipFill rotWithShape="1">
          <a:blip r:embed="rId3">
            <a:alphaModFix/>
          </a:blip>
          <a:srcRect b="18413" l="0" r="0" t="18414"/>
          <a:stretch/>
        </p:blipFill>
        <p:spPr>
          <a:xfrm>
            <a:off x="331600" y="827175"/>
            <a:ext cx="8491551" cy="40230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58" name="Shape 458"/>
        <p:cNvGrpSpPr/>
        <p:nvPr/>
      </p:nvGrpSpPr>
      <p:grpSpPr>
        <a:xfrm>
          <a:off x="0" y="0"/>
          <a:ext cx="0" cy="0"/>
          <a:chOff x="0" y="0"/>
          <a:chExt cx="0" cy="0"/>
        </a:xfrm>
      </p:grpSpPr>
      <p:sp>
        <p:nvSpPr>
          <p:cNvPr id="459" name="Google Shape;459;p55"/>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60" name="Google Shape;460;p55"/>
          <p:cNvSpPr txBox="1"/>
          <p:nvPr/>
        </p:nvSpPr>
        <p:spPr>
          <a:xfrm>
            <a:off x="751975" y="889825"/>
            <a:ext cx="576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61" name="Google Shape;461;p55"/>
          <p:cNvSpPr txBox="1"/>
          <p:nvPr/>
        </p:nvSpPr>
        <p:spPr>
          <a:xfrm>
            <a:off x="488775" y="200525"/>
            <a:ext cx="7231500" cy="609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Anything to note here?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73763"/>
                </a:solidFill>
                <a:latin typeface="Lato"/>
                <a:ea typeface="Lato"/>
                <a:cs typeface="Lato"/>
                <a:sym typeface="Lato"/>
              </a:rPr>
              <a:t>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73763"/>
              </a:solidFill>
              <a:latin typeface="Lato"/>
              <a:ea typeface="Lato"/>
              <a:cs typeface="Lato"/>
              <a:sym typeface="Lato"/>
            </a:endParaRPr>
          </a:p>
        </p:txBody>
      </p:sp>
      <p:pic>
        <p:nvPicPr>
          <p:cNvPr id="462" name="Google Shape;462;p55"/>
          <p:cNvPicPr preferRelativeResize="0"/>
          <p:nvPr/>
        </p:nvPicPr>
        <p:blipFill rotWithShape="1">
          <a:blip r:embed="rId3">
            <a:alphaModFix/>
          </a:blip>
          <a:srcRect b="18413" l="0" r="0" t="18414"/>
          <a:stretch/>
        </p:blipFill>
        <p:spPr>
          <a:xfrm>
            <a:off x="331600" y="827175"/>
            <a:ext cx="8491551" cy="40230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66" name="Shape 466"/>
        <p:cNvGrpSpPr/>
        <p:nvPr/>
      </p:nvGrpSpPr>
      <p:grpSpPr>
        <a:xfrm>
          <a:off x="0" y="0"/>
          <a:ext cx="0" cy="0"/>
          <a:chOff x="0" y="0"/>
          <a:chExt cx="0" cy="0"/>
        </a:xfrm>
      </p:grpSpPr>
      <p:sp>
        <p:nvSpPr>
          <p:cNvPr id="467" name="Google Shape;467;p56"/>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68" name="Google Shape;468;p56"/>
          <p:cNvSpPr txBox="1"/>
          <p:nvPr/>
        </p:nvSpPr>
        <p:spPr>
          <a:xfrm>
            <a:off x="751975" y="98275"/>
            <a:ext cx="2884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73763"/>
                </a:solidFill>
                <a:latin typeface="Lato"/>
                <a:ea typeface="Lato"/>
                <a:cs typeface="Lato"/>
                <a:sym typeface="Lato"/>
              </a:rPr>
              <a:t>Apparently….yes! </a:t>
            </a:r>
            <a:endParaRPr b="1" i="0" sz="2200" u="none" cap="none" strike="noStrike">
              <a:solidFill>
                <a:srgbClr val="073763"/>
              </a:solidFill>
              <a:latin typeface="Lato"/>
              <a:ea typeface="Lato"/>
              <a:cs typeface="Lato"/>
              <a:sym typeface="Lato"/>
            </a:endParaRPr>
          </a:p>
        </p:txBody>
      </p:sp>
      <p:pic>
        <p:nvPicPr>
          <p:cNvPr id="469" name="Google Shape;469;p56"/>
          <p:cNvPicPr preferRelativeResize="0"/>
          <p:nvPr/>
        </p:nvPicPr>
        <p:blipFill rotWithShape="1">
          <a:blip r:embed="rId3">
            <a:alphaModFix/>
          </a:blip>
          <a:srcRect b="0" l="0" r="0" t="0"/>
          <a:stretch/>
        </p:blipFill>
        <p:spPr>
          <a:xfrm>
            <a:off x="1026025" y="741650"/>
            <a:ext cx="7270699" cy="41184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473" name="Shape 473"/>
        <p:cNvGrpSpPr/>
        <p:nvPr/>
      </p:nvGrpSpPr>
      <p:grpSpPr>
        <a:xfrm>
          <a:off x="0" y="0"/>
          <a:ext cx="0" cy="0"/>
          <a:chOff x="0" y="0"/>
          <a:chExt cx="0" cy="0"/>
        </a:xfrm>
      </p:grpSpPr>
      <p:sp>
        <p:nvSpPr>
          <p:cNvPr id="474" name="Google Shape;474;p57"/>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75" name="Google Shape;475;p57"/>
          <p:cNvSpPr txBox="1"/>
          <p:nvPr/>
        </p:nvSpPr>
        <p:spPr>
          <a:xfrm>
            <a:off x="751975" y="349475"/>
            <a:ext cx="19125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73763"/>
                </a:solidFill>
                <a:latin typeface="Lato"/>
                <a:ea typeface="Lato"/>
                <a:cs typeface="Lato"/>
                <a:sym typeface="Lato"/>
              </a:rPr>
              <a:t>Osprey may be a fierce raptor, but when it comes to parenting, they are exceedingly attentive and gentle.  </a:t>
            </a:r>
            <a:endParaRPr b="1" i="0" sz="2200" u="none" cap="none" strike="noStrike">
              <a:solidFill>
                <a:srgbClr val="073763"/>
              </a:solidFill>
              <a:latin typeface="Lato"/>
              <a:ea typeface="Lato"/>
              <a:cs typeface="Lato"/>
              <a:sym typeface="Lato"/>
            </a:endParaRPr>
          </a:p>
        </p:txBody>
      </p:sp>
      <p:pic>
        <p:nvPicPr>
          <p:cNvPr id="476" name="Google Shape;476;p57"/>
          <p:cNvPicPr preferRelativeResize="0"/>
          <p:nvPr/>
        </p:nvPicPr>
        <p:blipFill rotWithShape="1">
          <a:blip r:embed="rId3">
            <a:alphaModFix/>
          </a:blip>
          <a:srcRect b="28726" l="0" r="0" t="28726"/>
          <a:stretch/>
        </p:blipFill>
        <p:spPr>
          <a:xfrm>
            <a:off x="3363450" y="349463"/>
            <a:ext cx="5383749" cy="44445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80" name="Shape 480"/>
        <p:cNvGrpSpPr/>
        <p:nvPr/>
      </p:nvGrpSpPr>
      <p:grpSpPr>
        <a:xfrm>
          <a:off x="0" y="0"/>
          <a:ext cx="0" cy="0"/>
          <a:chOff x="0" y="0"/>
          <a:chExt cx="0" cy="0"/>
        </a:xfrm>
      </p:grpSpPr>
      <p:sp>
        <p:nvSpPr>
          <p:cNvPr id="481" name="Google Shape;481;p58"/>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82" name="Google Shape;482;p58"/>
          <p:cNvSpPr txBox="1"/>
          <p:nvPr/>
        </p:nvSpPr>
        <p:spPr>
          <a:xfrm>
            <a:off x="349450" y="1310450"/>
            <a:ext cx="15834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73763"/>
                </a:solidFill>
                <a:latin typeface="Lato"/>
                <a:ea typeface="Lato"/>
                <a:cs typeface="Lato"/>
                <a:sym typeface="Lato"/>
              </a:rPr>
              <a:t>It is important to spend a period of time observing at each nest. </a:t>
            </a:r>
            <a:endParaRPr b="1" i="0" sz="2200" u="none" cap="none" strike="noStrike">
              <a:solidFill>
                <a:srgbClr val="073763"/>
              </a:solidFill>
              <a:latin typeface="Lato"/>
              <a:ea typeface="Lato"/>
              <a:cs typeface="Lato"/>
              <a:sym typeface="Lato"/>
            </a:endParaRPr>
          </a:p>
        </p:txBody>
      </p:sp>
      <p:pic>
        <p:nvPicPr>
          <p:cNvPr id="483" name="Google Shape;483;p58"/>
          <p:cNvPicPr preferRelativeResize="0"/>
          <p:nvPr/>
        </p:nvPicPr>
        <p:blipFill rotWithShape="1">
          <a:blip r:embed="rId3">
            <a:alphaModFix/>
          </a:blip>
          <a:srcRect b="0" l="4577" r="4569" t="0"/>
          <a:stretch/>
        </p:blipFill>
        <p:spPr>
          <a:xfrm>
            <a:off x="2293275" y="349475"/>
            <a:ext cx="6453924" cy="44445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87" name="Shape 487"/>
        <p:cNvGrpSpPr/>
        <p:nvPr/>
      </p:nvGrpSpPr>
      <p:grpSpPr>
        <a:xfrm>
          <a:off x="0" y="0"/>
          <a:ext cx="0" cy="0"/>
          <a:chOff x="0" y="0"/>
          <a:chExt cx="0" cy="0"/>
        </a:xfrm>
      </p:grpSpPr>
      <p:sp>
        <p:nvSpPr>
          <p:cNvPr id="488" name="Google Shape;488;p59"/>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89" name="Google Shape;489;p59"/>
          <p:cNvSpPr txBox="1"/>
          <p:nvPr/>
        </p:nvSpPr>
        <p:spPr>
          <a:xfrm>
            <a:off x="229325" y="786300"/>
            <a:ext cx="21402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73763"/>
                </a:solidFill>
                <a:latin typeface="Lato"/>
                <a:ea typeface="Lato"/>
                <a:cs typeface="Lato"/>
                <a:sym typeface="Lato"/>
              </a:rPr>
              <a:t>After awhile you will become quite good at noticing even the smallest, yet significant changes in what you are seeing. </a:t>
            </a:r>
            <a:endParaRPr b="1" i="0" sz="2200" u="none" cap="none" strike="noStrike">
              <a:solidFill>
                <a:srgbClr val="073763"/>
              </a:solidFill>
              <a:latin typeface="Lato"/>
              <a:ea typeface="Lato"/>
              <a:cs typeface="Lato"/>
              <a:sym typeface="Lato"/>
            </a:endParaRPr>
          </a:p>
        </p:txBody>
      </p:sp>
      <p:pic>
        <p:nvPicPr>
          <p:cNvPr id="490" name="Google Shape;490;p59"/>
          <p:cNvPicPr preferRelativeResize="0"/>
          <p:nvPr/>
        </p:nvPicPr>
        <p:blipFill rotWithShape="1">
          <a:blip r:embed="rId3">
            <a:alphaModFix/>
          </a:blip>
          <a:srcRect b="0" l="4577" r="4569" t="0"/>
          <a:stretch/>
        </p:blipFill>
        <p:spPr>
          <a:xfrm>
            <a:off x="2413400" y="349475"/>
            <a:ext cx="6486702" cy="44445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94" name="Shape 494"/>
        <p:cNvGrpSpPr/>
        <p:nvPr/>
      </p:nvGrpSpPr>
      <p:grpSpPr>
        <a:xfrm>
          <a:off x="0" y="0"/>
          <a:ext cx="0" cy="0"/>
          <a:chOff x="0" y="0"/>
          <a:chExt cx="0" cy="0"/>
        </a:xfrm>
      </p:grpSpPr>
      <p:sp>
        <p:nvSpPr>
          <p:cNvPr id="495" name="Google Shape;495;p60"/>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496" name="Google Shape;496;p60"/>
          <p:cNvSpPr txBox="1"/>
          <p:nvPr/>
        </p:nvSpPr>
        <p:spPr>
          <a:xfrm>
            <a:off x="1145100" y="0"/>
            <a:ext cx="6182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73763"/>
                </a:solidFill>
                <a:latin typeface="Lato"/>
                <a:ea typeface="Lato"/>
                <a:cs typeface="Lato"/>
                <a:sym typeface="Lato"/>
              </a:rPr>
              <a:t>There is something to notice all the time!</a:t>
            </a:r>
            <a:endParaRPr b="1" i="0" sz="2200" u="none" cap="none" strike="noStrike">
              <a:solidFill>
                <a:srgbClr val="073763"/>
              </a:solidFill>
              <a:latin typeface="Lato"/>
              <a:ea typeface="Lato"/>
              <a:cs typeface="Lato"/>
              <a:sym typeface="Lato"/>
            </a:endParaRPr>
          </a:p>
        </p:txBody>
      </p:sp>
      <p:pic>
        <p:nvPicPr>
          <p:cNvPr id="497" name="Google Shape;497;p60"/>
          <p:cNvPicPr preferRelativeResize="0"/>
          <p:nvPr/>
        </p:nvPicPr>
        <p:blipFill rotWithShape="1">
          <a:blip r:embed="rId3">
            <a:alphaModFix/>
          </a:blip>
          <a:srcRect b="0" l="4577" r="4569" t="0"/>
          <a:stretch/>
        </p:blipFill>
        <p:spPr>
          <a:xfrm>
            <a:off x="491425" y="523200"/>
            <a:ext cx="8255775" cy="4696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4" name="Shape 104"/>
        <p:cNvGrpSpPr/>
        <p:nvPr/>
      </p:nvGrpSpPr>
      <p:grpSpPr>
        <a:xfrm>
          <a:off x="0" y="0"/>
          <a:ext cx="0" cy="0"/>
          <a:chOff x="0" y="0"/>
          <a:chExt cx="0" cy="0"/>
        </a:xfrm>
      </p:grpSpPr>
      <p:sp>
        <p:nvSpPr>
          <p:cNvPr id="105" name="Google Shape;105;p6"/>
          <p:cNvSpPr txBox="1"/>
          <p:nvPr/>
        </p:nvSpPr>
        <p:spPr>
          <a:xfrm>
            <a:off x="422475" y="176850"/>
            <a:ext cx="8281800" cy="1310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800"/>
              <a:buFont typeface="Arial"/>
              <a:buNone/>
            </a:pPr>
            <a:r>
              <a:rPr b="1" i="0" lang="en" sz="3800" u="none" cap="none" strike="noStrike">
                <a:solidFill>
                  <a:srgbClr val="0B5394"/>
                </a:solidFill>
                <a:latin typeface="Raleway"/>
                <a:ea typeface="Raleway"/>
                <a:cs typeface="Raleway"/>
                <a:sym typeface="Raleway"/>
              </a:rPr>
              <a:t>Nest Monitor </a:t>
            </a:r>
            <a:endParaRPr b="1" i="0" sz="3800" u="none" cap="none" strike="noStrike">
              <a:solidFill>
                <a:srgbClr val="0B539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800"/>
              <a:buFont typeface="Arial"/>
              <a:buNone/>
            </a:pPr>
            <a:r>
              <a:rPr b="1" i="0" lang="en" sz="3800" u="none" cap="none" strike="noStrike">
                <a:solidFill>
                  <a:srgbClr val="0B5394"/>
                </a:solidFill>
                <a:latin typeface="Raleway"/>
                <a:ea typeface="Raleway"/>
                <a:cs typeface="Raleway"/>
                <a:sym typeface="Raleway"/>
              </a:rPr>
              <a:t>Training </a:t>
            </a:r>
            <a:endParaRPr b="1" i="0" sz="3800" u="none" cap="none" strike="noStrike">
              <a:solidFill>
                <a:srgbClr val="0B5394"/>
              </a:solidFill>
              <a:latin typeface="Raleway"/>
              <a:ea typeface="Raleway"/>
              <a:cs typeface="Raleway"/>
              <a:sym typeface="Raleway"/>
            </a:endParaRPr>
          </a:p>
        </p:txBody>
      </p:sp>
      <p:pic>
        <p:nvPicPr>
          <p:cNvPr id="106" name="Google Shape;106;p6" title="GETTING OUT OF THE WATERJPG.JPG"/>
          <p:cNvPicPr preferRelativeResize="0"/>
          <p:nvPr/>
        </p:nvPicPr>
        <p:blipFill rotWithShape="1">
          <a:blip r:embed="rId3">
            <a:alphaModFix/>
          </a:blip>
          <a:srcRect b="0" l="0" r="0" t="0"/>
          <a:stretch/>
        </p:blipFill>
        <p:spPr>
          <a:xfrm>
            <a:off x="511063" y="1784300"/>
            <a:ext cx="8121874" cy="3054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501" name="Shape 501"/>
        <p:cNvGrpSpPr/>
        <p:nvPr/>
      </p:nvGrpSpPr>
      <p:grpSpPr>
        <a:xfrm>
          <a:off x="0" y="0"/>
          <a:ext cx="0" cy="0"/>
          <a:chOff x="0" y="0"/>
          <a:chExt cx="0" cy="0"/>
        </a:xfrm>
      </p:grpSpPr>
      <p:sp>
        <p:nvSpPr>
          <p:cNvPr id="502" name="Google Shape;502;p61"/>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03" name="Google Shape;503;p61"/>
          <p:cNvSpPr txBox="1"/>
          <p:nvPr/>
        </p:nvSpPr>
        <p:spPr>
          <a:xfrm>
            <a:off x="371300" y="1474250"/>
            <a:ext cx="17364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What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are you noticing now ? </a:t>
            </a:r>
            <a:endParaRPr b="1" i="0" sz="2200" u="none" cap="none" strike="noStrike">
              <a:solidFill>
                <a:schemeClr val="lt1"/>
              </a:solidFill>
              <a:latin typeface="Lato"/>
              <a:ea typeface="Lato"/>
              <a:cs typeface="Lato"/>
              <a:sym typeface="Lato"/>
            </a:endParaRPr>
          </a:p>
        </p:txBody>
      </p:sp>
      <p:pic>
        <p:nvPicPr>
          <p:cNvPr id="504" name="Google Shape;504;p61"/>
          <p:cNvPicPr preferRelativeResize="0"/>
          <p:nvPr/>
        </p:nvPicPr>
        <p:blipFill rotWithShape="1">
          <a:blip r:embed="rId3">
            <a:alphaModFix/>
          </a:blip>
          <a:srcRect b="3478" l="0" r="0" t="3469"/>
          <a:stretch/>
        </p:blipFill>
        <p:spPr>
          <a:xfrm>
            <a:off x="2107700" y="360375"/>
            <a:ext cx="6661376" cy="43899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508" name="Shape 508"/>
        <p:cNvGrpSpPr/>
        <p:nvPr/>
      </p:nvGrpSpPr>
      <p:grpSpPr>
        <a:xfrm>
          <a:off x="0" y="0"/>
          <a:ext cx="0" cy="0"/>
          <a:chOff x="0" y="0"/>
          <a:chExt cx="0" cy="0"/>
        </a:xfrm>
      </p:grpSpPr>
      <p:sp>
        <p:nvSpPr>
          <p:cNvPr id="509" name="Google Shape;509;p62"/>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10" name="Google Shape;510;p62"/>
          <p:cNvSpPr txBox="1"/>
          <p:nvPr/>
        </p:nvSpPr>
        <p:spPr>
          <a:xfrm>
            <a:off x="382225" y="1605300"/>
            <a:ext cx="15069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What is going on here? </a:t>
            </a:r>
            <a:endParaRPr b="1" i="0" sz="2200" u="none" cap="none" strike="noStrike">
              <a:solidFill>
                <a:schemeClr val="lt1"/>
              </a:solidFill>
              <a:latin typeface="Lato"/>
              <a:ea typeface="Lato"/>
              <a:cs typeface="Lato"/>
              <a:sym typeface="Lato"/>
            </a:endParaRPr>
          </a:p>
        </p:txBody>
      </p:sp>
      <p:pic>
        <p:nvPicPr>
          <p:cNvPr id="511" name="Google Shape;511;p62"/>
          <p:cNvPicPr preferRelativeResize="0"/>
          <p:nvPr/>
        </p:nvPicPr>
        <p:blipFill rotWithShape="1">
          <a:blip r:embed="rId3">
            <a:alphaModFix/>
          </a:blip>
          <a:srcRect b="0" l="10467" r="10460" t="0"/>
          <a:stretch/>
        </p:blipFill>
        <p:spPr>
          <a:xfrm>
            <a:off x="2009350" y="349475"/>
            <a:ext cx="6737849" cy="44445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515" name="Shape 515"/>
        <p:cNvGrpSpPr/>
        <p:nvPr/>
      </p:nvGrpSpPr>
      <p:grpSpPr>
        <a:xfrm>
          <a:off x="0" y="0"/>
          <a:ext cx="0" cy="0"/>
          <a:chOff x="0" y="0"/>
          <a:chExt cx="0" cy="0"/>
        </a:xfrm>
      </p:grpSpPr>
      <p:sp>
        <p:nvSpPr>
          <p:cNvPr id="516" name="Google Shape;516;p65"/>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17" name="Google Shape;517;p65"/>
          <p:cNvSpPr txBox="1"/>
          <p:nvPr/>
        </p:nvSpPr>
        <p:spPr>
          <a:xfrm>
            <a:off x="751975" y="349475"/>
            <a:ext cx="1912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pic>
        <p:nvPicPr>
          <p:cNvPr id="518" name="Google Shape;518;p65"/>
          <p:cNvPicPr preferRelativeResize="0"/>
          <p:nvPr/>
        </p:nvPicPr>
        <p:blipFill rotWithShape="1">
          <a:blip r:embed="rId3">
            <a:alphaModFix/>
          </a:blip>
          <a:srcRect b="0" l="0" r="0" t="0"/>
          <a:stretch/>
        </p:blipFill>
        <p:spPr>
          <a:xfrm>
            <a:off x="393125" y="141975"/>
            <a:ext cx="8408699" cy="48491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22" name="Shape 522"/>
        <p:cNvGrpSpPr/>
        <p:nvPr/>
      </p:nvGrpSpPr>
      <p:grpSpPr>
        <a:xfrm>
          <a:off x="0" y="0"/>
          <a:ext cx="0" cy="0"/>
          <a:chOff x="0" y="0"/>
          <a:chExt cx="0" cy="0"/>
        </a:xfrm>
      </p:grpSpPr>
      <p:sp>
        <p:nvSpPr>
          <p:cNvPr id="523" name="Google Shape;523;g3b722975e48_0_13"/>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pic>
        <p:nvPicPr>
          <p:cNvPr id="524" name="Google Shape;524;g3b722975e48_0_13" title="Drone nest .JPG"/>
          <p:cNvPicPr preferRelativeResize="0"/>
          <p:nvPr/>
        </p:nvPicPr>
        <p:blipFill>
          <a:blip r:embed="rId3">
            <a:alphaModFix/>
          </a:blip>
          <a:stretch>
            <a:fillRect/>
          </a:stretch>
        </p:blipFill>
        <p:spPr>
          <a:xfrm>
            <a:off x="1128500" y="528000"/>
            <a:ext cx="7102351" cy="37064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28" name="Shape 528"/>
        <p:cNvGrpSpPr/>
        <p:nvPr/>
      </p:nvGrpSpPr>
      <p:grpSpPr>
        <a:xfrm>
          <a:off x="0" y="0"/>
          <a:ext cx="0" cy="0"/>
          <a:chOff x="0" y="0"/>
          <a:chExt cx="0" cy="0"/>
        </a:xfrm>
      </p:grpSpPr>
      <p:sp>
        <p:nvSpPr>
          <p:cNvPr id="529" name="Google Shape;529;p66"/>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pic>
        <p:nvPicPr>
          <p:cNvPr id="530" name="Google Shape;530;p66" title="bucket truck to the rescue.JPG"/>
          <p:cNvPicPr preferRelativeResize="0"/>
          <p:nvPr/>
        </p:nvPicPr>
        <p:blipFill>
          <a:blip r:embed="rId3">
            <a:alphaModFix/>
          </a:blip>
          <a:stretch>
            <a:fillRect/>
          </a:stretch>
        </p:blipFill>
        <p:spPr>
          <a:xfrm>
            <a:off x="1232025" y="393400"/>
            <a:ext cx="6512226" cy="43173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34" name="Shape 534"/>
        <p:cNvGrpSpPr/>
        <p:nvPr/>
      </p:nvGrpSpPr>
      <p:grpSpPr>
        <a:xfrm>
          <a:off x="0" y="0"/>
          <a:ext cx="0" cy="0"/>
          <a:chOff x="0" y="0"/>
          <a:chExt cx="0" cy="0"/>
        </a:xfrm>
      </p:grpSpPr>
      <p:sp>
        <p:nvSpPr>
          <p:cNvPr id="535" name="Google Shape;535;g3b722975e48_0_9"/>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pic>
        <p:nvPicPr>
          <p:cNvPr id="536" name="Google Shape;536;g3b722975e48_0_9" title="fierce defender.JPG"/>
          <p:cNvPicPr preferRelativeResize="0"/>
          <p:nvPr/>
        </p:nvPicPr>
        <p:blipFill>
          <a:blip r:embed="rId3">
            <a:alphaModFix/>
          </a:blip>
          <a:stretch>
            <a:fillRect/>
          </a:stretch>
        </p:blipFill>
        <p:spPr>
          <a:xfrm>
            <a:off x="1436200" y="590125"/>
            <a:ext cx="6318674" cy="389364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40" name="Shape 540"/>
        <p:cNvGrpSpPr/>
        <p:nvPr/>
      </p:nvGrpSpPr>
      <p:grpSpPr>
        <a:xfrm>
          <a:off x="0" y="0"/>
          <a:ext cx="0" cy="0"/>
          <a:chOff x="0" y="0"/>
          <a:chExt cx="0" cy="0"/>
        </a:xfrm>
      </p:grpSpPr>
      <p:sp>
        <p:nvSpPr>
          <p:cNvPr id="541" name="Google Shape;541;p67"/>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42" name="Google Shape;542;p67"/>
          <p:cNvSpPr txBox="1"/>
          <p:nvPr/>
        </p:nvSpPr>
        <p:spPr>
          <a:xfrm>
            <a:off x="502350" y="1605300"/>
            <a:ext cx="17364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What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are you noticing now ? </a:t>
            </a:r>
            <a:endParaRPr b="1" i="0" sz="2200" u="none" cap="none" strike="noStrike">
              <a:solidFill>
                <a:schemeClr val="lt1"/>
              </a:solidFill>
              <a:latin typeface="Lato"/>
              <a:ea typeface="Lato"/>
              <a:cs typeface="Lato"/>
              <a:sym typeface="Lato"/>
            </a:endParaRPr>
          </a:p>
        </p:txBody>
      </p:sp>
      <p:pic>
        <p:nvPicPr>
          <p:cNvPr id="543" name="Google Shape;543;p67"/>
          <p:cNvPicPr preferRelativeResize="0"/>
          <p:nvPr/>
        </p:nvPicPr>
        <p:blipFill rotWithShape="1">
          <a:blip r:embed="rId3">
            <a:alphaModFix/>
          </a:blip>
          <a:srcRect b="0" l="0" r="0" t="0"/>
          <a:stretch/>
        </p:blipFill>
        <p:spPr>
          <a:xfrm>
            <a:off x="2391150" y="199400"/>
            <a:ext cx="6083427" cy="4791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47" name="Shape 547"/>
        <p:cNvGrpSpPr/>
        <p:nvPr/>
      </p:nvGrpSpPr>
      <p:grpSpPr>
        <a:xfrm>
          <a:off x="0" y="0"/>
          <a:ext cx="0" cy="0"/>
          <a:chOff x="0" y="0"/>
          <a:chExt cx="0" cy="0"/>
        </a:xfrm>
      </p:grpSpPr>
      <p:sp>
        <p:nvSpPr>
          <p:cNvPr id="548" name="Google Shape;548;p69"/>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49" name="Google Shape;549;p69"/>
          <p:cNvSpPr txBox="1"/>
          <p:nvPr/>
        </p:nvSpPr>
        <p:spPr>
          <a:xfrm>
            <a:off x="502350" y="1605300"/>
            <a:ext cx="17364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What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are you noticing now ? </a:t>
            </a:r>
            <a:endParaRPr b="1" i="0" sz="2200" u="none" cap="none" strike="noStrike">
              <a:solidFill>
                <a:schemeClr val="lt1"/>
              </a:solidFill>
              <a:latin typeface="Lato"/>
              <a:ea typeface="Lato"/>
              <a:cs typeface="Lato"/>
              <a:sym typeface="Lato"/>
            </a:endParaRPr>
          </a:p>
        </p:txBody>
      </p:sp>
      <p:pic>
        <p:nvPicPr>
          <p:cNvPr id="550" name="Google Shape;550;p69" title="Screenshot 2026-01-13 at 9.15.20 PM.png"/>
          <p:cNvPicPr preferRelativeResize="0"/>
          <p:nvPr/>
        </p:nvPicPr>
        <p:blipFill>
          <a:blip r:embed="rId3">
            <a:alphaModFix/>
          </a:blip>
          <a:stretch>
            <a:fillRect/>
          </a:stretch>
        </p:blipFill>
        <p:spPr>
          <a:xfrm>
            <a:off x="2391150" y="683325"/>
            <a:ext cx="6543725" cy="37685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4" name="Shape 554"/>
        <p:cNvGrpSpPr/>
        <p:nvPr/>
      </p:nvGrpSpPr>
      <p:grpSpPr>
        <a:xfrm>
          <a:off x="0" y="0"/>
          <a:ext cx="0" cy="0"/>
          <a:chOff x="0" y="0"/>
          <a:chExt cx="0" cy="0"/>
        </a:xfrm>
      </p:grpSpPr>
      <p:sp>
        <p:nvSpPr>
          <p:cNvPr id="555" name="Google Shape;555;p70"/>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56" name="Google Shape;556;p70"/>
          <p:cNvSpPr txBox="1"/>
          <p:nvPr/>
        </p:nvSpPr>
        <p:spPr>
          <a:xfrm>
            <a:off x="71225" y="441525"/>
            <a:ext cx="1763400" cy="526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Nestlings are now easier to see since they have grown so much.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How old do you think these nestlings are?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pic>
        <p:nvPicPr>
          <p:cNvPr id="557" name="Google Shape;557;p70"/>
          <p:cNvPicPr preferRelativeResize="0"/>
          <p:nvPr/>
        </p:nvPicPr>
        <p:blipFill rotWithShape="1">
          <a:blip r:embed="rId3">
            <a:alphaModFix/>
          </a:blip>
          <a:srcRect b="0" l="11057" r="11066" t="0"/>
          <a:stretch/>
        </p:blipFill>
        <p:spPr>
          <a:xfrm>
            <a:off x="1834625" y="349475"/>
            <a:ext cx="7021798" cy="445550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61" name="Shape 561"/>
        <p:cNvGrpSpPr/>
        <p:nvPr/>
      </p:nvGrpSpPr>
      <p:grpSpPr>
        <a:xfrm>
          <a:off x="0" y="0"/>
          <a:ext cx="0" cy="0"/>
          <a:chOff x="0" y="0"/>
          <a:chExt cx="0" cy="0"/>
        </a:xfrm>
      </p:grpSpPr>
      <p:sp>
        <p:nvSpPr>
          <p:cNvPr id="562" name="Google Shape;562;p72"/>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63" name="Google Shape;563;p72"/>
          <p:cNvSpPr txBox="1"/>
          <p:nvPr/>
        </p:nvSpPr>
        <p:spPr>
          <a:xfrm>
            <a:off x="502350" y="269175"/>
            <a:ext cx="1736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pic>
        <p:nvPicPr>
          <p:cNvPr id="564" name="Google Shape;564;p72"/>
          <p:cNvPicPr preferRelativeResize="0"/>
          <p:nvPr/>
        </p:nvPicPr>
        <p:blipFill rotWithShape="1">
          <a:blip r:embed="rId3">
            <a:alphaModFix/>
          </a:blip>
          <a:srcRect b="5914" l="0" r="0" t="5915"/>
          <a:stretch/>
        </p:blipFill>
        <p:spPr>
          <a:xfrm>
            <a:off x="2394144" y="683325"/>
            <a:ext cx="6369108" cy="4041349"/>
          </a:xfrm>
          <a:prstGeom prst="rect">
            <a:avLst/>
          </a:prstGeom>
          <a:noFill/>
          <a:ln>
            <a:noFill/>
          </a:ln>
        </p:spPr>
      </p:pic>
      <p:sp>
        <p:nvSpPr>
          <p:cNvPr id="565" name="Google Shape;565;p72"/>
          <p:cNvSpPr txBox="1"/>
          <p:nvPr/>
        </p:nvSpPr>
        <p:spPr>
          <a:xfrm>
            <a:off x="538375" y="683325"/>
            <a:ext cx="571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566" name="Google Shape;566;p72"/>
          <p:cNvSpPr txBox="1"/>
          <p:nvPr/>
        </p:nvSpPr>
        <p:spPr>
          <a:xfrm>
            <a:off x="284925" y="269175"/>
            <a:ext cx="19539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2200"/>
              <a:buFont typeface="Arial"/>
              <a:buNone/>
            </a:pPr>
            <a:r>
              <a:rPr b="1" lang="en" sz="2200">
                <a:solidFill>
                  <a:schemeClr val="lt1"/>
                </a:solidFill>
                <a:latin typeface="Lato"/>
                <a:ea typeface="Lato"/>
                <a:cs typeface="Lato"/>
                <a:sym typeface="Lato"/>
              </a:rPr>
              <a:t>One day you will see what looks like an adult on an empty platform. </a:t>
            </a:r>
            <a:endParaRPr b="1" sz="2200">
              <a:solidFill>
                <a:schemeClr val="lt1"/>
              </a:solidFill>
              <a:latin typeface="Lato"/>
              <a:ea typeface="Lato"/>
              <a:cs typeface="Lato"/>
              <a:sym typeface="Lato"/>
            </a:endParaRPr>
          </a:p>
          <a:p>
            <a:pPr indent="0" lvl="0" marL="0" rtl="0" algn="l">
              <a:spcBef>
                <a:spcPts val="0"/>
              </a:spcBef>
              <a:spcAft>
                <a:spcPts val="0"/>
              </a:spcAft>
              <a:buClr>
                <a:schemeClr val="dk2"/>
              </a:buClr>
              <a:buSzPts val="2200"/>
              <a:buFont typeface="Arial"/>
              <a:buNone/>
            </a:pPr>
            <a:r>
              <a:t/>
            </a:r>
            <a:endParaRPr b="1" sz="2200">
              <a:solidFill>
                <a:schemeClr val="lt1"/>
              </a:solidFill>
              <a:latin typeface="Lato"/>
              <a:ea typeface="Lato"/>
              <a:cs typeface="Lato"/>
              <a:sym typeface="Lato"/>
            </a:endParaRPr>
          </a:p>
          <a:p>
            <a:pPr indent="0" lvl="0" marL="0" rtl="0" algn="l">
              <a:spcBef>
                <a:spcPts val="0"/>
              </a:spcBef>
              <a:spcAft>
                <a:spcPts val="0"/>
              </a:spcAft>
              <a:buClr>
                <a:schemeClr val="dk2"/>
              </a:buClr>
              <a:buSzPts val="2200"/>
              <a:buFont typeface="Arial"/>
              <a:buNone/>
            </a:pPr>
            <a:r>
              <a:rPr b="1" lang="en" sz="2200">
                <a:solidFill>
                  <a:schemeClr val="lt1"/>
                </a:solidFill>
                <a:latin typeface="Lato"/>
                <a:ea typeface="Lato"/>
                <a:cs typeface="Lato"/>
                <a:sym typeface="Lato"/>
              </a:rPr>
              <a:t>What happened to the chicks? Have they fledged? </a:t>
            </a:r>
            <a:endParaRPr sz="1800">
              <a:solidFill>
                <a:schemeClr val="dk2"/>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0" name="Shape 110"/>
        <p:cNvGrpSpPr/>
        <p:nvPr/>
      </p:nvGrpSpPr>
      <p:grpSpPr>
        <a:xfrm>
          <a:off x="0" y="0"/>
          <a:ext cx="0" cy="0"/>
          <a:chOff x="0" y="0"/>
          <a:chExt cx="0" cy="0"/>
        </a:xfrm>
      </p:grpSpPr>
      <p:sp>
        <p:nvSpPr>
          <p:cNvPr id="111" name="Google Shape;111;p7"/>
          <p:cNvSpPr txBox="1"/>
          <p:nvPr/>
        </p:nvSpPr>
        <p:spPr>
          <a:xfrm>
            <a:off x="697750" y="88600"/>
            <a:ext cx="7808400" cy="1290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Raleway"/>
                <a:ea typeface="Raleway"/>
                <a:cs typeface="Raleway"/>
                <a:sym typeface="Raleway"/>
              </a:rPr>
              <a:t>Nest Monitor </a:t>
            </a:r>
            <a:endParaRPr b="1" i="0" sz="30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Raleway"/>
                <a:ea typeface="Raleway"/>
                <a:cs typeface="Raleway"/>
                <a:sym typeface="Raleway"/>
              </a:rPr>
              <a:t>Training Components </a:t>
            </a:r>
            <a:endParaRPr b="1" i="0" sz="3000" u="none" cap="none" strike="noStrike">
              <a:solidFill>
                <a:schemeClr val="lt1"/>
              </a:solidFill>
              <a:latin typeface="Raleway"/>
              <a:ea typeface="Raleway"/>
              <a:cs typeface="Raleway"/>
              <a:sym typeface="Raleway"/>
            </a:endParaRPr>
          </a:p>
        </p:txBody>
      </p:sp>
      <p:sp>
        <p:nvSpPr>
          <p:cNvPr id="112" name="Google Shape;112;p7"/>
          <p:cNvSpPr txBox="1"/>
          <p:nvPr>
            <p:ph idx="4294967295" type="body"/>
          </p:nvPr>
        </p:nvSpPr>
        <p:spPr>
          <a:xfrm>
            <a:off x="2046100" y="1650250"/>
            <a:ext cx="6360300" cy="2469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Purpose and need for monitoring </a:t>
            </a:r>
            <a:endParaRPr b="1" sz="20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Osprey Watch </a:t>
            </a:r>
            <a:r>
              <a:rPr b="1" lang="en" sz="1600">
                <a:solidFill>
                  <a:srgbClr val="1C4587"/>
                </a:solidFill>
                <a:latin typeface="Raleway"/>
                <a:ea typeface="Raleway"/>
                <a:cs typeface="Raleway"/>
                <a:sym typeface="Raleway"/>
              </a:rPr>
              <a:t>(one part of the picture)</a:t>
            </a:r>
            <a:endParaRPr b="1" sz="16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Observations - timing and responsibilities</a:t>
            </a:r>
            <a:endParaRPr b="1" sz="16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Observation notes &amp; data </a:t>
            </a:r>
            <a:endParaRPr b="1" sz="20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Reporting expectations and deadlines </a:t>
            </a:r>
            <a:endParaRPr b="1" sz="20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WHAT did The Nest Monitor See? </a:t>
            </a:r>
            <a:endParaRPr b="1" sz="20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Q &amp; A</a:t>
            </a:r>
            <a:endParaRPr b="1" sz="2000">
              <a:solidFill>
                <a:srgbClr val="1C4587"/>
              </a:solidFill>
              <a:latin typeface="Raleway"/>
              <a:ea typeface="Raleway"/>
              <a:cs typeface="Raleway"/>
              <a:sym typeface="Raleway"/>
            </a:endParaRPr>
          </a:p>
          <a:p>
            <a:pPr indent="-355600" lvl="0" marL="457200" rtl="0" algn="l">
              <a:lnSpc>
                <a:spcPct val="115000"/>
              </a:lnSpc>
              <a:spcBef>
                <a:spcPts val="0"/>
              </a:spcBef>
              <a:spcAft>
                <a:spcPts val="0"/>
              </a:spcAft>
              <a:buClr>
                <a:srgbClr val="1C4587"/>
              </a:buClr>
              <a:buSzPts val="2000"/>
              <a:buFont typeface="Raleway"/>
              <a:buChar char="●"/>
            </a:pPr>
            <a:r>
              <a:rPr b="1" lang="en" sz="2000">
                <a:solidFill>
                  <a:srgbClr val="1C4587"/>
                </a:solidFill>
                <a:latin typeface="Raleway"/>
                <a:ea typeface="Raleway"/>
                <a:cs typeface="Raleway"/>
                <a:sym typeface="Raleway"/>
              </a:rPr>
              <a:t>Thank  YOU!</a:t>
            </a:r>
            <a:endParaRPr b="1" sz="2000">
              <a:solidFill>
                <a:srgbClr val="1C4587"/>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000">
                <a:solidFill>
                  <a:srgbClr val="1C4587"/>
                </a:solidFill>
                <a:latin typeface="Raleway"/>
                <a:ea typeface="Raleway"/>
                <a:cs typeface="Raleway"/>
                <a:sym typeface="Raleway"/>
              </a:rPr>
              <a:t>                     </a:t>
            </a:r>
            <a:endParaRPr sz="2000">
              <a:solidFill>
                <a:srgbClr val="1C4587"/>
              </a:solidFill>
              <a:latin typeface="Raleway"/>
              <a:ea typeface="Raleway"/>
              <a:cs typeface="Raleway"/>
              <a:sym typeface="Raleway"/>
            </a:endParaRPr>
          </a:p>
          <a:p>
            <a:pPr indent="0" lvl="0" marL="457200" rtl="0" algn="l">
              <a:lnSpc>
                <a:spcPct val="115000"/>
              </a:lnSpc>
              <a:spcBef>
                <a:spcPts val="1600"/>
              </a:spcBef>
              <a:spcAft>
                <a:spcPts val="1000"/>
              </a:spcAft>
              <a:buSzPts val="1800"/>
              <a:buNone/>
            </a:pPr>
            <a:r>
              <a:rPr lang="en" sz="2000">
                <a:latin typeface="Raleway"/>
                <a:ea typeface="Raleway"/>
                <a:cs typeface="Raleway"/>
                <a:sym typeface="Raleway"/>
              </a:rPr>
              <a:t> </a:t>
            </a:r>
            <a:endParaRPr sz="2000">
              <a:solidFill>
                <a:schemeClr val="dk2"/>
              </a:solidFill>
              <a:latin typeface="Raleway"/>
              <a:ea typeface="Raleway"/>
              <a:cs typeface="Raleway"/>
              <a:sym typeface="Raleway"/>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0" name="Shape 570"/>
        <p:cNvGrpSpPr/>
        <p:nvPr/>
      </p:nvGrpSpPr>
      <p:grpSpPr>
        <a:xfrm>
          <a:off x="0" y="0"/>
          <a:ext cx="0" cy="0"/>
          <a:chOff x="0" y="0"/>
          <a:chExt cx="0" cy="0"/>
        </a:xfrm>
      </p:grpSpPr>
      <p:sp>
        <p:nvSpPr>
          <p:cNvPr id="571" name="Google Shape;571;p73"/>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72" name="Google Shape;572;p73"/>
          <p:cNvSpPr txBox="1"/>
          <p:nvPr/>
        </p:nvSpPr>
        <p:spPr>
          <a:xfrm>
            <a:off x="98225" y="555475"/>
            <a:ext cx="17364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The platform is not empty!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What’s going on here? </a:t>
            </a:r>
            <a:endParaRPr b="1" i="0" sz="2200" u="none" cap="none" strike="noStrike">
              <a:solidFill>
                <a:schemeClr val="lt1"/>
              </a:solidFill>
              <a:latin typeface="Lato"/>
              <a:ea typeface="Lato"/>
              <a:cs typeface="Lato"/>
              <a:sym typeface="Lato"/>
            </a:endParaRPr>
          </a:p>
        </p:txBody>
      </p:sp>
      <p:pic>
        <p:nvPicPr>
          <p:cNvPr id="573" name="Google Shape;573;p73"/>
          <p:cNvPicPr preferRelativeResize="0"/>
          <p:nvPr/>
        </p:nvPicPr>
        <p:blipFill rotWithShape="1">
          <a:blip r:embed="rId3">
            <a:alphaModFix/>
          </a:blip>
          <a:srcRect b="7695" l="0" r="0" t="7698"/>
          <a:stretch/>
        </p:blipFill>
        <p:spPr>
          <a:xfrm>
            <a:off x="1834625" y="349475"/>
            <a:ext cx="7021798" cy="445550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7" name="Shape 577"/>
        <p:cNvGrpSpPr/>
        <p:nvPr/>
      </p:nvGrpSpPr>
      <p:grpSpPr>
        <a:xfrm>
          <a:off x="0" y="0"/>
          <a:ext cx="0" cy="0"/>
          <a:chOff x="0" y="0"/>
          <a:chExt cx="0" cy="0"/>
        </a:xfrm>
      </p:grpSpPr>
      <p:sp>
        <p:nvSpPr>
          <p:cNvPr id="578" name="Google Shape;578;p74"/>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79" name="Google Shape;579;p74"/>
          <p:cNvSpPr txBox="1"/>
          <p:nvPr/>
        </p:nvSpPr>
        <p:spPr>
          <a:xfrm>
            <a:off x="98225" y="555475"/>
            <a:ext cx="17364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Something</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appears to be not working very well.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What’s going on here? </a:t>
            </a:r>
            <a:endParaRPr b="1" i="0" sz="2200" u="none" cap="none" strike="noStrike">
              <a:solidFill>
                <a:schemeClr val="lt1"/>
              </a:solidFill>
              <a:latin typeface="Lato"/>
              <a:ea typeface="Lato"/>
              <a:cs typeface="Lato"/>
              <a:sym typeface="Lato"/>
            </a:endParaRPr>
          </a:p>
        </p:txBody>
      </p:sp>
      <p:pic>
        <p:nvPicPr>
          <p:cNvPr id="580" name="Google Shape;580;p74"/>
          <p:cNvPicPr preferRelativeResize="0"/>
          <p:nvPr/>
        </p:nvPicPr>
        <p:blipFill rotWithShape="1">
          <a:blip r:embed="rId3">
            <a:alphaModFix/>
          </a:blip>
          <a:srcRect b="0" l="335" r="325" t="0"/>
          <a:stretch/>
        </p:blipFill>
        <p:spPr>
          <a:xfrm>
            <a:off x="1834625" y="349475"/>
            <a:ext cx="7021796" cy="445550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4" name="Shape 584"/>
        <p:cNvGrpSpPr/>
        <p:nvPr/>
      </p:nvGrpSpPr>
      <p:grpSpPr>
        <a:xfrm>
          <a:off x="0" y="0"/>
          <a:ext cx="0" cy="0"/>
          <a:chOff x="0" y="0"/>
          <a:chExt cx="0" cy="0"/>
        </a:xfrm>
      </p:grpSpPr>
      <p:sp>
        <p:nvSpPr>
          <p:cNvPr id="585" name="Google Shape;585;p76"/>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86" name="Google Shape;586;p76"/>
          <p:cNvSpPr txBox="1"/>
          <p:nvPr/>
        </p:nvSpPr>
        <p:spPr>
          <a:xfrm>
            <a:off x="98225" y="1881425"/>
            <a:ext cx="1736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My turn!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pic>
        <p:nvPicPr>
          <p:cNvPr id="587" name="Google Shape;587;p76"/>
          <p:cNvPicPr preferRelativeResize="0"/>
          <p:nvPr/>
        </p:nvPicPr>
        <p:blipFill rotWithShape="1">
          <a:blip r:embed="rId3">
            <a:alphaModFix/>
          </a:blip>
          <a:srcRect b="0" l="8060" r="8059" t="0"/>
          <a:stretch/>
        </p:blipFill>
        <p:spPr>
          <a:xfrm>
            <a:off x="1495525" y="349475"/>
            <a:ext cx="7360901" cy="4455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1" name="Shape 591"/>
        <p:cNvGrpSpPr/>
        <p:nvPr/>
      </p:nvGrpSpPr>
      <p:grpSpPr>
        <a:xfrm>
          <a:off x="0" y="0"/>
          <a:ext cx="0" cy="0"/>
          <a:chOff x="0" y="0"/>
          <a:chExt cx="0" cy="0"/>
        </a:xfrm>
      </p:grpSpPr>
      <p:sp>
        <p:nvSpPr>
          <p:cNvPr id="592" name="Google Shape;592;p77"/>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593" name="Google Shape;593;p77"/>
          <p:cNvSpPr txBox="1"/>
          <p:nvPr/>
        </p:nvSpPr>
        <p:spPr>
          <a:xfrm>
            <a:off x="98225" y="1881425"/>
            <a:ext cx="1736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pic>
        <p:nvPicPr>
          <p:cNvPr id="594" name="Google Shape;594;p77"/>
          <p:cNvPicPr preferRelativeResize="0"/>
          <p:nvPr/>
        </p:nvPicPr>
        <p:blipFill rotWithShape="1">
          <a:blip r:embed="rId3">
            <a:alphaModFix/>
          </a:blip>
          <a:srcRect b="0" l="0" r="0" t="0"/>
          <a:stretch/>
        </p:blipFill>
        <p:spPr>
          <a:xfrm>
            <a:off x="0" y="0"/>
            <a:ext cx="7434849" cy="5143500"/>
          </a:xfrm>
          <a:prstGeom prst="rect">
            <a:avLst/>
          </a:prstGeom>
          <a:noFill/>
          <a:ln>
            <a:noFill/>
          </a:ln>
        </p:spPr>
      </p:pic>
      <p:sp>
        <p:nvSpPr>
          <p:cNvPr id="595" name="Google Shape;595;p77"/>
          <p:cNvSpPr txBox="1"/>
          <p:nvPr/>
        </p:nvSpPr>
        <p:spPr>
          <a:xfrm>
            <a:off x="7634225" y="1438550"/>
            <a:ext cx="1623600" cy="286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chemeClr val="lt1"/>
                </a:solidFill>
                <a:latin typeface="Lato"/>
                <a:ea typeface="Lato"/>
                <a:cs typeface="Lato"/>
                <a:sym typeface="Lato"/>
              </a:rPr>
              <a:t>I’m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chemeClr val="lt1"/>
                </a:solidFill>
                <a:latin typeface="Lato"/>
                <a:ea typeface="Lato"/>
                <a:cs typeface="Lato"/>
                <a:sym typeface="Lato"/>
              </a:rPr>
              <a:t>Ready!!</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chemeClr val="lt1"/>
                </a:solidFill>
                <a:latin typeface="Lato"/>
                <a:ea typeface="Lato"/>
                <a:cs typeface="Lato"/>
                <a:sym typeface="Lato"/>
              </a:rPr>
              <a:t>Let’s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chemeClr val="lt1"/>
                </a:solidFill>
                <a:latin typeface="Lato"/>
                <a:ea typeface="Lato"/>
                <a:cs typeface="Lato"/>
                <a:sym typeface="Lato"/>
              </a:rPr>
              <a:t>go</a:t>
            </a:r>
            <a:r>
              <a:rPr b="1" i="0" lang="en" sz="1800" u="none" cap="none" strike="noStrike">
                <a:solidFill>
                  <a:schemeClr val="lt1"/>
                </a:solidFill>
                <a:latin typeface="Lato"/>
                <a:ea typeface="Lato"/>
                <a:cs typeface="Lato"/>
                <a:sym typeface="Lato"/>
              </a:rPr>
              <a:t>!!</a:t>
            </a:r>
            <a:endParaRPr b="1" i="0" sz="1800" u="none" cap="none" strike="noStrike">
              <a:solidFill>
                <a:schemeClr val="lt1"/>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9" name="Shape 599"/>
        <p:cNvGrpSpPr/>
        <p:nvPr/>
      </p:nvGrpSpPr>
      <p:grpSpPr>
        <a:xfrm>
          <a:off x="0" y="0"/>
          <a:ext cx="0" cy="0"/>
          <a:chOff x="0" y="0"/>
          <a:chExt cx="0" cy="0"/>
        </a:xfrm>
      </p:grpSpPr>
      <p:sp>
        <p:nvSpPr>
          <p:cNvPr id="600" name="Google Shape;600;p78"/>
          <p:cNvSpPr txBox="1"/>
          <p:nvPr/>
        </p:nvSpPr>
        <p:spPr>
          <a:xfrm>
            <a:off x="5163525" y="1265825"/>
            <a:ext cx="3133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1155CC"/>
              </a:solidFill>
              <a:latin typeface="Lato"/>
              <a:ea typeface="Lato"/>
              <a:cs typeface="Lato"/>
              <a:sym typeface="Lato"/>
            </a:endParaRPr>
          </a:p>
        </p:txBody>
      </p:sp>
      <p:sp>
        <p:nvSpPr>
          <p:cNvPr id="601" name="Google Shape;601;p78"/>
          <p:cNvSpPr txBox="1"/>
          <p:nvPr/>
        </p:nvSpPr>
        <p:spPr>
          <a:xfrm>
            <a:off x="98225" y="1881425"/>
            <a:ext cx="1736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pic>
        <p:nvPicPr>
          <p:cNvPr id="602" name="Google Shape;602;p78" title="IMG_8385.JPG"/>
          <p:cNvPicPr preferRelativeResize="0"/>
          <p:nvPr/>
        </p:nvPicPr>
        <p:blipFill rotWithShape="1">
          <a:blip r:embed="rId3">
            <a:alphaModFix/>
          </a:blip>
          <a:srcRect b="0" l="611" r="600" t="0"/>
          <a:stretch/>
        </p:blipFill>
        <p:spPr>
          <a:xfrm>
            <a:off x="0" y="0"/>
            <a:ext cx="9144003" cy="5143498"/>
          </a:xfrm>
          <a:prstGeom prst="rect">
            <a:avLst/>
          </a:prstGeom>
          <a:noFill/>
          <a:ln>
            <a:noFill/>
          </a:ln>
        </p:spPr>
      </p:pic>
      <p:sp>
        <p:nvSpPr>
          <p:cNvPr id="603" name="Google Shape;603;p78"/>
          <p:cNvSpPr txBox="1"/>
          <p:nvPr/>
        </p:nvSpPr>
        <p:spPr>
          <a:xfrm>
            <a:off x="7634225" y="1438550"/>
            <a:ext cx="1623600" cy="180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900"/>
              <a:buFont typeface="Arial"/>
              <a:buNone/>
            </a:pPr>
            <a:r>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900"/>
              <a:buFont typeface="Arial"/>
              <a:buNone/>
            </a:pPr>
            <a:r>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07" name="Shape 607"/>
        <p:cNvGrpSpPr/>
        <p:nvPr/>
      </p:nvGrpSpPr>
      <p:grpSpPr>
        <a:xfrm>
          <a:off x="0" y="0"/>
          <a:ext cx="0" cy="0"/>
          <a:chOff x="0" y="0"/>
          <a:chExt cx="0" cy="0"/>
        </a:xfrm>
      </p:grpSpPr>
      <p:pic>
        <p:nvPicPr>
          <p:cNvPr id="608" name="Google Shape;608;p79" title="IMG_0145.JPG"/>
          <p:cNvPicPr preferRelativeResize="0"/>
          <p:nvPr/>
        </p:nvPicPr>
        <p:blipFill rotWithShape="1">
          <a:blip r:embed="rId3">
            <a:alphaModFix/>
          </a:blip>
          <a:srcRect b="0" l="0" r="0" t="0"/>
          <a:stretch/>
        </p:blipFill>
        <p:spPr>
          <a:xfrm>
            <a:off x="3919900" y="230075"/>
            <a:ext cx="4860200" cy="4683377"/>
          </a:xfrm>
          <a:prstGeom prst="rect">
            <a:avLst/>
          </a:prstGeom>
          <a:noFill/>
          <a:ln>
            <a:noFill/>
          </a:ln>
        </p:spPr>
      </p:pic>
      <p:sp>
        <p:nvSpPr>
          <p:cNvPr id="609" name="Google Shape;609;p79"/>
          <p:cNvSpPr txBox="1"/>
          <p:nvPr/>
        </p:nvSpPr>
        <p:spPr>
          <a:xfrm>
            <a:off x="406650" y="450600"/>
            <a:ext cx="3571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274E13"/>
              </a:solidFill>
              <a:latin typeface="Lato"/>
              <a:ea typeface="Lato"/>
              <a:cs typeface="Lato"/>
              <a:sym typeface="Lato"/>
            </a:endParaRPr>
          </a:p>
        </p:txBody>
      </p:sp>
      <p:sp>
        <p:nvSpPr>
          <p:cNvPr id="610" name="Google Shape;610;p79"/>
          <p:cNvSpPr txBox="1"/>
          <p:nvPr/>
        </p:nvSpPr>
        <p:spPr>
          <a:xfrm>
            <a:off x="232025" y="450600"/>
            <a:ext cx="3456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en" sz="2900" u="none" cap="none" strike="noStrike">
                <a:solidFill>
                  <a:srgbClr val="274E13"/>
                </a:solidFill>
                <a:latin typeface="Lato"/>
                <a:ea typeface="Lato"/>
                <a:cs typeface="Lato"/>
                <a:sym typeface="Lato"/>
              </a:rPr>
              <a:t>Your Special Nest !</a:t>
            </a:r>
            <a:endParaRPr b="1" i="0" sz="2900" u="none" cap="none" strike="noStrike">
              <a:solidFill>
                <a:srgbClr val="274E13"/>
              </a:solidFill>
              <a:latin typeface="Lato"/>
              <a:ea typeface="Lato"/>
              <a:cs typeface="Lato"/>
              <a:sym typeface="Lato"/>
            </a:endParaRPr>
          </a:p>
        </p:txBody>
      </p:sp>
      <p:sp>
        <p:nvSpPr>
          <p:cNvPr id="611" name="Google Shape;611;p79"/>
          <p:cNvSpPr txBox="1"/>
          <p:nvPr/>
        </p:nvSpPr>
        <p:spPr>
          <a:xfrm>
            <a:off x="488450" y="1685200"/>
            <a:ext cx="2906400" cy="1662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274E13"/>
                </a:solidFill>
                <a:latin typeface="Lato"/>
                <a:ea typeface="Lato"/>
                <a:cs typeface="Lato"/>
                <a:sym typeface="Lato"/>
              </a:rPr>
              <a:t>Following </a:t>
            </a:r>
            <a:endParaRPr b="1" i="0" sz="3200" u="none" cap="none" strike="noStrike">
              <a:solidFill>
                <a:srgbClr val="274E1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274E13"/>
                </a:solidFill>
                <a:latin typeface="Lato"/>
                <a:ea typeface="Lato"/>
                <a:cs typeface="Lato"/>
                <a:sym typeface="Lato"/>
              </a:rPr>
              <a:t>The</a:t>
            </a:r>
            <a:endParaRPr b="1" i="0" sz="3200" u="none" cap="none" strike="noStrike">
              <a:solidFill>
                <a:srgbClr val="274E1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274E13"/>
                </a:solidFill>
                <a:latin typeface="Lato"/>
                <a:ea typeface="Lato"/>
                <a:cs typeface="Lato"/>
                <a:sym typeface="Lato"/>
              </a:rPr>
              <a:t>Clues!</a:t>
            </a:r>
            <a:endParaRPr b="1" i="0" sz="3200" u="none" cap="none" strike="noStrike">
              <a:solidFill>
                <a:srgbClr val="274E13"/>
              </a:solidFill>
              <a:latin typeface="Lato"/>
              <a:ea typeface="Lato"/>
              <a:cs typeface="Lato"/>
              <a:sym typeface="La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15" name="Shape 615"/>
        <p:cNvGrpSpPr/>
        <p:nvPr/>
      </p:nvGrpSpPr>
      <p:grpSpPr>
        <a:xfrm>
          <a:off x="0" y="0"/>
          <a:ext cx="0" cy="0"/>
          <a:chOff x="0" y="0"/>
          <a:chExt cx="0" cy="0"/>
        </a:xfrm>
      </p:grpSpPr>
      <p:pic>
        <p:nvPicPr>
          <p:cNvPr id="616" name="Google Shape;616;p80" title="IMG_0145.JPG"/>
          <p:cNvPicPr preferRelativeResize="0"/>
          <p:nvPr/>
        </p:nvPicPr>
        <p:blipFill rotWithShape="1">
          <a:blip r:embed="rId3">
            <a:alphaModFix/>
          </a:blip>
          <a:srcRect b="0" l="0" r="0" t="0"/>
          <a:stretch/>
        </p:blipFill>
        <p:spPr>
          <a:xfrm>
            <a:off x="4295825" y="284925"/>
            <a:ext cx="4562450" cy="4683377"/>
          </a:xfrm>
          <a:prstGeom prst="rect">
            <a:avLst/>
          </a:prstGeom>
          <a:noFill/>
          <a:ln>
            <a:noFill/>
          </a:ln>
        </p:spPr>
      </p:pic>
      <p:sp>
        <p:nvSpPr>
          <p:cNvPr id="617" name="Google Shape;617;p80"/>
          <p:cNvSpPr txBox="1"/>
          <p:nvPr/>
        </p:nvSpPr>
        <p:spPr>
          <a:xfrm>
            <a:off x="258700" y="401150"/>
            <a:ext cx="3598500" cy="535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274E13"/>
                </a:solidFill>
                <a:latin typeface="Lato"/>
                <a:ea typeface="Lato"/>
                <a:cs typeface="Lato"/>
                <a:sym typeface="Lato"/>
              </a:rPr>
              <a:t>Driving along Wildlife Drive in an area we all have been through countless times before,  but </a:t>
            </a:r>
            <a:r>
              <a:rPr b="1" i="1" lang="en" sz="3000" u="none" cap="none" strike="noStrike">
                <a:solidFill>
                  <a:srgbClr val="274E13"/>
                </a:solidFill>
                <a:latin typeface="Lato"/>
                <a:ea typeface="Lato"/>
                <a:cs typeface="Lato"/>
                <a:sym typeface="Lato"/>
              </a:rPr>
              <a:t>this </a:t>
            </a:r>
            <a:r>
              <a:rPr b="1" i="0" lang="en" sz="3000" u="none" cap="none" strike="noStrike">
                <a:solidFill>
                  <a:srgbClr val="274E13"/>
                </a:solidFill>
                <a:latin typeface="Lato"/>
                <a:ea typeface="Lato"/>
                <a:cs typeface="Lato"/>
                <a:sym typeface="Lato"/>
              </a:rPr>
              <a:t>time, through a </a:t>
            </a:r>
            <a:endParaRPr b="1" i="0" sz="3000" u="none" cap="none" strike="noStrike">
              <a:solidFill>
                <a:srgbClr val="274E13"/>
              </a:solidFill>
              <a:latin typeface="Lato"/>
              <a:ea typeface="Lato"/>
              <a:cs typeface="Lato"/>
              <a:sym typeface="Lato"/>
            </a:endParaRPr>
          </a:p>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274E13"/>
                </a:solidFill>
                <a:latin typeface="Lato"/>
                <a:ea typeface="Lato"/>
                <a:cs typeface="Lato"/>
                <a:sym typeface="Lato"/>
              </a:rPr>
              <a:t>tiny opening in the trees…   A new nest!</a:t>
            </a:r>
            <a:endParaRPr b="1" i="0" sz="3000" u="none" cap="none" strike="noStrike">
              <a:solidFill>
                <a:srgbClr val="274E13"/>
              </a:solidFill>
              <a:latin typeface="Lato"/>
              <a:ea typeface="Lato"/>
              <a:cs typeface="Lato"/>
              <a:sym typeface="Lato"/>
            </a:endParaRPr>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274E13"/>
              </a:solidFill>
              <a:latin typeface="Lato"/>
              <a:ea typeface="Lato"/>
              <a:cs typeface="Lato"/>
              <a:sym typeface="Lato"/>
            </a:endParaRPr>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274E13"/>
              </a:solidFill>
              <a:latin typeface="Lato"/>
              <a:ea typeface="Lato"/>
              <a:cs typeface="Lato"/>
              <a:sym typeface="Lato"/>
            </a:endParaRPr>
          </a:p>
        </p:txBody>
      </p:sp>
      <p:sp>
        <p:nvSpPr>
          <p:cNvPr id="618" name="Google Shape;618;p80"/>
          <p:cNvSpPr/>
          <p:nvPr/>
        </p:nvSpPr>
        <p:spPr>
          <a:xfrm>
            <a:off x="4495075" y="2428950"/>
            <a:ext cx="1967400" cy="142800"/>
          </a:xfrm>
          <a:prstGeom prst="righ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22" name="Shape 622"/>
        <p:cNvGrpSpPr/>
        <p:nvPr/>
      </p:nvGrpSpPr>
      <p:grpSpPr>
        <a:xfrm>
          <a:off x="0" y="0"/>
          <a:ext cx="0" cy="0"/>
          <a:chOff x="0" y="0"/>
          <a:chExt cx="0" cy="0"/>
        </a:xfrm>
      </p:grpSpPr>
      <p:sp>
        <p:nvSpPr>
          <p:cNvPr id="623" name="Google Shape;623;p81"/>
          <p:cNvSpPr txBox="1"/>
          <p:nvPr/>
        </p:nvSpPr>
        <p:spPr>
          <a:xfrm>
            <a:off x="280875" y="823150"/>
            <a:ext cx="3236100" cy="295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274E13"/>
                </a:solidFill>
                <a:latin typeface="Lato"/>
                <a:ea typeface="Lato"/>
                <a:cs typeface="Lato"/>
                <a:sym typeface="Lato"/>
              </a:rPr>
              <a:t>Finding a new nest can be an exciting adventure!  </a:t>
            </a:r>
            <a:endParaRPr b="1" i="0" sz="3600" u="none" cap="none" strike="noStrike">
              <a:solidFill>
                <a:srgbClr val="274E1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274E13"/>
              </a:solidFill>
              <a:latin typeface="Lato"/>
              <a:ea typeface="Lato"/>
              <a:cs typeface="Lato"/>
              <a:sym typeface="Lato"/>
            </a:endParaRPr>
          </a:p>
        </p:txBody>
      </p:sp>
      <p:pic>
        <p:nvPicPr>
          <p:cNvPr id="624" name="Google Shape;624;p81" title="IMG_0149.JPG"/>
          <p:cNvPicPr preferRelativeResize="0"/>
          <p:nvPr/>
        </p:nvPicPr>
        <p:blipFill rotWithShape="1">
          <a:blip r:embed="rId3">
            <a:alphaModFix/>
          </a:blip>
          <a:srcRect b="0" l="0" r="0" t="0"/>
          <a:stretch/>
        </p:blipFill>
        <p:spPr>
          <a:xfrm>
            <a:off x="4130850" y="185925"/>
            <a:ext cx="4727401" cy="480517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28" name="Shape 628"/>
        <p:cNvGrpSpPr/>
        <p:nvPr/>
      </p:nvGrpSpPr>
      <p:grpSpPr>
        <a:xfrm>
          <a:off x="0" y="0"/>
          <a:ext cx="0" cy="0"/>
          <a:chOff x="0" y="0"/>
          <a:chExt cx="0" cy="0"/>
        </a:xfrm>
      </p:grpSpPr>
      <p:pic>
        <p:nvPicPr>
          <p:cNvPr id="629" name="Google Shape;629;p82" title="IMG_0147.PNG"/>
          <p:cNvPicPr preferRelativeResize="0"/>
          <p:nvPr/>
        </p:nvPicPr>
        <p:blipFill rotWithShape="1">
          <a:blip r:embed="rId3">
            <a:alphaModFix/>
          </a:blip>
          <a:srcRect b="0" l="0" r="0" t="0"/>
          <a:stretch/>
        </p:blipFill>
        <p:spPr>
          <a:xfrm>
            <a:off x="5458550" y="109900"/>
            <a:ext cx="3443650" cy="4811351"/>
          </a:xfrm>
          <a:prstGeom prst="rect">
            <a:avLst/>
          </a:prstGeom>
          <a:noFill/>
          <a:ln>
            <a:noFill/>
          </a:ln>
        </p:spPr>
      </p:pic>
      <p:sp>
        <p:nvSpPr>
          <p:cNvPr id="630" name="Google Shape;630;p82"/>
          <p:cNvSpPr txBox="1"/>
          <p:nvPr/>
        </p:nvSpPr>
        <p:spPr>
          <a:xfrm>
            <a:off x="476250" y="378550"/>
            <a:ext cx="4225200" cy="447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2"/>
              </a:buClr>
              <a:buSzPts val="1100"/>
              <a:buFont typeface="Arial"/>
              <a:buNone/>
            </a:pPr>
            <a:r>
              <a:rPr b="1" i="0" lang="en" sz="3100" u="none" cap="none" strike="noStrike">
                <a:solidFill>
                  <a:schemeClr val="dk2"/>
                </a:solidFill>
                <a:latin typeface="Lato"/>
                <a:ea typeface="Lato"/>
                <a:cs typeface="Lato"/>
                <a:sym typeface="Lato"/>
              </a:rPr>
              <a:t>To obtain the new nest location information… </a:t>
            </a:r>
            <a:endParaRPr b="1" i="0" sz="31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chemeClr val="dk2"/>
              </a:buClr>
              <a:buSzPts val="1100"/>
              <a:buFont typeface="Arial"/>
              <a:buNone/>
            </a:pPr>
            <a:r>
              <a:t/>
            </a:r>
            <a:endParaRPr b="1" i="0" sz="31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chemeClr val="dk2"/>
              </a:buClr>
              <a:buSzPts val="1100"/>
              <a:buFont typeface="Arial"/>
              <a:buNone/>
            </a:pPr>
            <a:r>
              <a:rPr b="1" i="0" lang="en" sz="3100" u="none" cap="none" strike="noStrike">
                <a:solidFill>
                  <a:schemeClr val="dk2"/>
                </a:solidFill>
                <a:latin typeface="Lato"/>
                <a:ea typeface="Lato"/>
                <a:cs typeface="Lato"/>
                <a:sym typeface="Lato"/>
              </a:rPr>
              <a:t>Using a smart-phone and the Google Maps app set on Satellite, drop a pin by touching the screen. Take a screenshot.</a:t>
            </a:r>
            <a:endParaRPr b="1" i="0" sz="2400" u="none" cap="none" strike="noStrike">
              <a:solidFill>
                <a:schemeClr val="dk2"/>
              </a:solidFill>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34" name="Shape 634"/>
        <p:cNvGrpSpPr/>
        <p:nvPr/>
      </p:nvGrpSpPr>
      <p:grpSpPr>
        <a:xfrm>
          <a:off x="0" y="0"/>
          <a:ext cx="0" cy="0"/>
          <a:chOff x="0" y="0"/>
          <a:chExt cx="0" cy="0"/>
        </a:xfrm>
      </p:grpSpPr>
      <p:pic>
        <p:nvPicPr>
          <p:cNvPr id="635" name="Google Shape;635;p83" title="IMG_0151.jpeg"/>
          <p:cNvPicPr preferRelativeResize="0"/>
          <p:nvPr/>
        </p:nvPicPr>
        <p:blipFill rotWithShape="1">
          <a:blip r:embed="rId3">
            <a:alphaModFix/>
          </a:blip>
          <a:srcRect b="0" l="0" r="0" t="0"/>
          <a:stretch/>
        </p:blipFill>
        <p:spPr>
          <a:xfrm>
            <a:off x="5442850" y="152400"/>
            <a:ext cx="3061991" cy="4838702"/>
          </a:xfrm>
          <a:prstGeom prst="rect">
            <a:avLst/>
          </a:prstGeom>
          <a:noFill/>
          <a:ln>
            <a:noFill/>
          </a:ln>
        </p:spPr>
      </p:pic>
      <p:sp>
        <p:nvSpPr>
          <p:cNvPr id="636" name="Google Shape;636;p83"/>
          <p:cNvSpPr txBox="1"/>
          <p:nvPr/>
        </p:nvSpPr>
        <p:spPr>
          <a:xfrm>
            <a:off x="244225" y="366525"/>
            <a:ext cx="4518300" cy="441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2"/>
                </a:solidFill>
                <a:latin typeface="Lato"/>
                <a:ea typeface="Lato"/>
                <a:cs typeface="Lato"/>
                <a:sym typeface="Lato"/>
              </a:rPr>
              <a:t>This location was sited safely from Wildlife Drive without going off-road.  The distance is an estimate, but it is reasonably accurate for our purposes.  GPS information is also displayed on this screen. You will need to record on your data sheet for Osprey Watch since there is no street address. </a:t>
            </a:r>
            <a:endParaRPr b="1" i="0" sz="2500" u="none" cap="none" strike="noStrike">
              <a:solidFill>
                <a:schemeClr val="dk2"/>
              </a:solidFill>
              <a:latin typeface="Lato"/>
              <a:ea typeface="Lato"/>
              <a:cs typeface="Lato"/>
              <a:sym typeface="Lato"/>
            </a:endParaRPr>
          </a:p>
        </p:txBody>
      </p:sp>
      <p:sp>
        <p:nvSpPr>
          <p:cNvPr id="637" name="Google Shape;637;p83"/>
          <p:cNvSpPr/>
          <p:nvPr/>
        </p:nvSpPr>
        <p:spPr>
          <a:xfrm>
            <a:off x="7690550" y="4784025"/>
            <a:ext cx="1081800" cy="169200"/>
          </a:xfrm>
          <a:prstGeom prst="lef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6" name="Shape 116"/>
        <p:cNvGrpSpPr/>
        <p:nvPr/>
      </p:nvGrpSpPr>
      <p:grpSpPr>
        <a:xfrm>
          <a:off x="0" y="0"/>
          <a:ext cx="0" cy="0"/>
          <a:chOff x="0" y="0"/>
          <a:chExt cx="0" cy="0"/>
        </a:xfrm>
      </p:grpSpPr>
      <p:pic>
        <p:nvPicPr>
          <p:cNvPr id="117" name="Google Shape;117;p8"/>
          <p:cNvPicPr preferRelativeResize="0"/>
          <p:nvPr/>
        </p:nvPicPr>
        <p:blipFill rotWithShape="1">
          <a:blip r:embed="rId3">
            <a:alphaModFix/>
          </a:blip>
          <a:srcRect b="0" l="0" r="0" t="0"/>
          <a:stretch/>
        </p:blipFill>
        <p:spPr>
          <a:xfrm>
            <a:off x="3165025" y="0"/>
            <a:ext cx="5671475" cy="4879750"/>
          </a:xfrm>
          <a:prstGeom prst="rect">
            <a:avLst/>
          </a:prstGeom>
          <a:noFill/>
          <a:ln>
            <a:noFill/>
          </a:ln>
        </p:spPr>
      </p:pic>
      <p:sp>
        <p:nvSpPr>
          <p:cNvPr id="118" name="Google Shape;118;p8"/>
          <p:cNvSpPr txBox="1"/>
          <p:nvPr/>
        </p:nvSpPr>
        <p:spPr>
          <a:xfrm>
            <a:off x="3459075" y="714375"/>
            <a:ext cx="5013000" cy="664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6AA84F"/>
                </a:solidFill>
                <a:latin typeface="Raleway"/>
                <a:ea typeface="Raleway"/>
                <a:cs typeface="Raleway"/>
                <a:sym typeface="Raleway"/>
              </a:rPr>
              <a:t>It’s all about the birds!</a:t>
            </a:r>
            <a:endParaRPr b="1" i="0" sz="2500" u="none" cap="none" strike="noStrike">
              <a:solidFill>
                <a:schemeClr val="lt2"/>
              </a:solidFill>
              <a:latin typeface="Raleway"/>
              <a:ea typeface="Raleway"/>
              <a:cs typeface="Raleway"/>
              <a:sym typeface="Raleway"/>
            </a:endParaRPr>
          </a:p>
        </p:txBody>
      </p:sp>
      <p:sp>
        <p:nvSpPr>
          <p:cNvPr id="119" name="Google Shape;119;p8"/>
          <p:cNvSpPr txBox="1"/>
          <p:nvPr>
            <p:ph idx="4294967295" type="body"/>
          </p:nvPr>
        </p:nvSpPr>
        <p:spPr>
          <a:xfrm>
            <a:off x="3647075" y="1466350"/>
            <a:ext cx="4825200" cy="313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2200">
                <a:solidFill>
                  <a:srgbClr val="0B5394"/>
                </a:solidFill>
                <a:latin typeface="Raleway"/>
                <a:ea typeface="Raleway"/>
                <a:cs typeface="Raleway"/>
                <a:sym typeface="Raleway"/>
              </a:rPr>
              <a:t>We monitor to protect what we love….</a:t>
            </a:r>
            <a:r>
              <a:rPr b="1" lang="en" sz="2700">
                <a:solidFill>
                  <a:srgbClr val="0B5394"/>
                </a:solidFill>
                <a:latin typeface="Raleway"/>
                <a:ea typeface="Raleway"/>
                <a:cs typeface="Raleway"/>
                <a:sym typeface="Raleway"/>
              </a:rPr>
              <a:t>OSPREYS! </a:t>
            </a:r>
            <a:r>
              <a:rPr b="1" lang="en" sz="2200">
                <a:solidFill>
                  <a:srgbClr val="0B5394"/>
                </a:solidFill>
                <a:latin typeface="Raleway"/>
                <a:ea typeface="Raleway"/>
                <a:cs typeface="Raleway"/>
                <a:sym typeface="Raleway"/>
              </a:rPr>
              <a:t> </a:t>
            </a:r>
            <a:endParaRPr b="1" sz="22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200">
                <a:solidFill>
                  <a:srgbClr val="0B5394"/>
                </a:solidFill>
                <a:latin typeface="Raleway"/>
                <a:ea typeface="Raleway"/>
                <a:cs typeface="Raleway"/>
                <a:sym typeface="Raleway"/>
              </a:rPr>
              <a:t>They live among us and allow us into their lives. </a:t>
            </a:r>
            <a:endParaRPr b="1" sz="22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200">
                <a:solidFill>
                  <a:srgbClr val="0B5394"/>
                </a:solidFill>
                <a:latin typeface="Raleway"/>
                <a:ea typeface="Raleway"/>
                <a:cs typeface="Raleway"/>
                <a:sym typeface="Raleway"/>
              </a:rPr>
              <a:t>That is why HOW we monitor matters. </a:t>
            </a:r>
            <a:endParaRPr b="1" sz="22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2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t/>
            </a:r>
            <a:endParaRPr b="1" sz="2200">
              <a:solidFill>
                <a:srgbClr val="0B5394"/>
              </a:solidFill>
              <a:latin typeface="Raleway"/>
              <a:ea typeface="Raleway"/>
              <a:cs typeface="Raleway"/>
              <a:sym typeface="Raleway"/>
            </a:endParaRPr>
          </a:p>
          <a:p>
            <a:pPr indent="0" lvl="0" marL="0" rtl="0" algn="l">
              <a:lnSpc>
                <a:spcPct val="115000"/>
              </a:lnSpc>
              <a:spcBef>
                <a:spcPts val="1600"/>
              </a:spcBef>
              <a:spcAft>
                <a:spcPts val="0"/>
              </a:spcAft>
              <a:buSzPts val="1800"/>
              <a:buNone/>
            </a:pPr>
            <a:r>
              <a:rPr b="1" lang="en" sz="2200">
                <a:solidFill>
                  <a:srgbClr val="0000FF"/>
                </a:solidFill>
                <a:latin typeface="Raleway"/>
                <a:ea typeface="Raleway"/>
                <a:cs typeface="Raleway"/>
                <a:sym typeface="Raleway"/>
              </a:rPr>
              <a:t>                     </a:t>
            </a:r>
            <a:endParaRPr sz="2200">
              <a:solidFill>
                <a:srgbClr val="0000FF"/>
              </a:solidFill>
              <a:latin typeface="Raleway"/>
              <a:ea typeface="Raleway"/>
              <a:cs typeface="Raleway"/>
              <a:sym typeface="Raleway"/>
            </a:endParaRPr>
          </a:p>
          <a:p>
            <a:pPr indent="0" lvl="0" marL="457200" rtl="0" algn="l">
              <a:lnSpc>
                <a:spcPct val="115000"/>
              </a:lnSpc>
              <a:spcBef>
                <a:spcPts val="1600"/>
              </a:spcBef>
              <a:spcAft>
                <a:spcPts val="1000"/>
              </a:spcAft>
              <a:buSzPts val="1800"/>
              <a:buNone/>
            </a:pPr>
            <a:r>
              <a:rPr lang="en" sz="2200">
                <a:latin typeface="Raleway"/>
                <a:ea typeface="Raleway"/>
                <a:cs typeface="Raleway"/>
                <a:sym typeface="Raleway"/>
              </a:rPr>
              <a:t> </a:t>
            </a:r>
            <a:endParaRPr sz="2200">
              <a:solidFill>
                <a:schemeClr val="dk2"/>
              </a:solidFill>
              <a:latin typeface="Raleway"/>
              <a:ea typeface="Raleway"/>
              <a:cs typeface="Raleway"/>
              <a:sym typeface="Raleway"/>
            </a:endParaRPr>
          </a:p>
        </p:txBody>
      </p:sp>
      <p:pic>
        <p:nvPicPr>
          <p:cNvPr id="120" name="Google Shape;120;p8"/>
          <p:cNvPicPr preferRelativeResize="0"/>
          <p:nvPr/>
        </p:nvPicPr>
        <p:blipFill rotWithShape="1">
          <a:blip r:embed="rId4">
            <a:alphaModFix/>
          </a:blip>
          <a:srcRect b="0" l="0" r="0" t="0"/>
          <a:stretch/>
        </p:blipFill>
        <p:spPr>
          <a:xfrm>
            <a:off x="-110800" y="816625"/>
            <a:ext cx="3494676" cy="313319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1C00"/>
        </a:solidFill>
      </p:bgPr>
    </p:bg>
    <p:spTree>
      <p:nvGrpSpPr>
        <p:cNvPr id="641" name="Shape 641"/>
        <p:cNvGrpSpPr/>
        <p:nvPr/>
      </p:nvGrpSpPr>
      <p:grpSpPr>
        <a:xfrm>
          <a:off x="0" y="0"/>
          <a:ext cx="0" cy="0"/>
          <a:chOff x="0" y="0"/>
          <a:chExt cx="0" cy="0"/>
        </a:xfrm>
      </p:grpSpPr>
      <p:pic>
        <p:nvPicPr>
          <p:cNvPr id="642" name="Google Shape;642;p84" title="IMG_0416.jpeg"/>
          <p:cNvPicPr preferRelativeResize="0"/>
          <p:nvPr/>
        </p:nvPicPr>
        <p:blipFill rotWithShape="1">
          <a:blip r:embed="rId3">
            <a:alphaModFix/>
          </a:blip>
          <a:srcRect b="0" l="0" r="0" t="0"/>
          <a:stretch/>
        </p:blipFill>
        <p:spPr>
          <a:xfrm>
            <a:off x="3754800" y="336300"/>
            <a:ext cx="4988650" cy="4470900"/>
          </a:xfrm>
          <a:prstGeom prst="rect">
            <a:avLst/>
          </a:prstGeom>
          <a:noFill/>
          <a:ln>
            <a:noFill/>
          </a:ln>
        </p:spPr>
      </p:pic>
      <p:sp>
        <p:nvSpPr>
          <p:cNvPr id="643" name="Google Shape;643;p84"/>
          <p:cNvSpPr txBox="1"/>
          <p:nvPr/>
        </p:nvSpPr>
        <p:spPr>
          <a:xfrm>
            <a:off x="842600" y="818175"/>
            <a:ext cx="26010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100"/>
              <a:buFont typeface="Arial"/>
              <a:buNone/>
            </a:pPr>
            <a:r>
              <a:rPr b="1" i="0" lang="en" sz="5100" u="none" cap="none" strike="noStrike">
                <a:solidFill>
                  <a:srgbClr val="6D9EEB"/>
                </a:solidFill>
                <a:latin typeface="Lato"/>
                <a:ea typeface="Lato"/>
                <a:cs typeface="Lato"/>
                <a:sym typeface="Lato"/>
              </a:rPr>
              <a:t>What do you see here? </a:t>
            </a:r>
            <a:endParaRPr b="1" i="0" sz="5100" u="none" cap="none" strike="noStrike">
              <a:solidFill>
                <a:srgbClr val="6D9EEB"/>
              </a:solidFill>
              <a:latin typeface="Lato"/>
              <a:ea typeface="Lato"/>
              <a:cs typeface="Lato"/>
              <a:sym typeface="La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1C00"/>
        </a:solidFill>
      </p:bgPr>
    </p:bg>
    <p:spTree>
      <p:nvGrpSpPr>
        <p:cNvPr id="647" name="Shape 647"/>
        <p:cNvGrpSpPr/>
        <p:nvPr/>
      </p:nvGrpSpPr>
      <p:grpSpPr>
        <a:xfrm>
          <a:off x="0" y="0"/>
          <a:ext cx="0" cy="0"/>
          <a:chOff x="0" y="0"/>
          <a:chExt cx="0" cy="0"/>
        </a:xfrm>
      </p:grpSpPr>
      <p:sp>
        <p:nvSpPr>
          <p:cNvPr id="648" name="Google Shape;648;p85"/>
          <p:cNvSpPr txBox="1"/>
          <p:nvPr/>
        </p:nvSpPr>
        <p:spPr>
          <a:xfrm>
            <a:off x="561725" y="842600"/>
            <a:ext cx="22347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100"/>
              <a:buFont typeface="Arial"/>
              <a:buNone/>
            </a:pPr>
            <a:r>
              <a:rPr b="1" i="0" lang="en" sz="5100" u="none" cap="none" strike="noStrike">
                <a:solidFill>
                  <a:srgbClr val="6D9EEB"/>
                </a:solidFill>
                <a:latin typeface="Lato"/>
                <a:ea typeface="Lato"/>
                <a:cs typeface="Lato"/>
                <a:sym typeface="Lato"/>
              </a:rPr>
              <a:t>What do you see now? </a:t>
            </a:r>
            <a:endParaRPr b="1" i="0" sz="5100" u="none" cap="none" strike="noStrike">
              <a:solidFill>
                <a:srgbClr val="6D9EEB"/>
              </a:solidFill>
              <a:latin typeface="Lato"/>
              <a:ea typeface="Lato"/>
              <a:cs typeface="Lato"/>
              <a:sym typeface="Lato"/>
            </a:endParaRPr>
          </a:p>
        </p:txBody>
      </p:sp>
      <p:pic>
        <p:nvPicPr>
          <p:cNvPr id="649" name="Google Shape;649;p85" title="IMG_0417.jpeg"/>
          <p:cNvPicPr preferRelativeResize="0"/>
          <p:nvPr/>
        </p:nvPicPr>
        <p:blipFill rotWithShape="1">
          <a:blip r:embed="rId3">
            <a:alphaModFix/>
          </a:blip>
          <a:srcRect b="0" l="0" r="0" t="0"/>
          <a:stretch/>
        </p:blipFill>
        <p:spPr>
          <a:xfrm>
            <a:off x="3596000" y="305300"/>
            <a:ext cx="4915449" cy="4685801"/>
          </a:xfrm>
          <a:prstGeom prst="rect">
            <a:avLst/>
          </a:prstGeom>
          <a:noFill/>
          <a:ln>
            <a:noFill/>
          </a:ln>
        </p:spPr>
      </p:pic>
      <p:sp>
        <p:nvSpPr>
          <p:cNvPr id="650" name="Google Shape;650;p85"/>
          <p:cNvSpPr/>
          <p:nvPr/>
        </p:nvSpPr>
        <p:spPr>
          <a:xfrm>
            <a:off x="3834400" y="2759800"/>
            <a:ext cx="2601000" cy="219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1C00"/>
        </a:solidFill>
      </p:bgPr>
    </p:bg>
    <p:spTree>
      <p:nvGrpSpPr>
        <p:cNvPr id="654" name="Shape 654"/>
        <p:cNvGrpSpPr/>
        <p:nvPr/>
      </p:nvGrpSpPr>
      <p:grpSpPr>
        <a:xfrm>
          <a:off x="0" y="0"/>
          <a:ext cx="0" cy="0"/>
          <a:chOff x="0" y="0"/>
          <a:chExt cx="0" cy="0"/>
        </a:xfrm>
      </p:grpSpPr>
      <p:sp>
        <p:nvSpPr>
          <p:cNvPr id="655" name="Google Shape;655;p86"/>
          <p:cNvSpPr txBox="1"/>
          <p:nvPr/>
        </p:nvSpPr>
        <p:spPr>
          <a:xfrm>
            <a:off x="235175" y="141100"/>
            <a:ext cx="33984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B6D7A8"/>
                </a:solidFill>
                <a:latin typeface="Lato"/>
                <a:ea typeface="Lato"/>
                <a:cs typeface="Lato"/>
                <a:sym typeface="Lato"/>
              </a:rPr>
              <a:t>Ospreys  are banded to monitor status and trends of their migratory populations. Measurements of their beaks, tail, wing and the size of the hallux claw (their largest talon) are also taken. Keep an eye out for bands when you are monitoring.  </a:t>
            </a:r>
            <a:endParaRPr b="1" i="0" sz="2400" u="none" cap="none" strike="noStrike">
              <a:solidFill>
                <a:srgbClr val="B6D7A8"/>
              </a:solidFill>
              <a:latin typeface="Lato"/>
              <a:ea typeface="Lato"/>
              <a:cs typeface="Lato"/>
              <a:sym typeface="Lato"/>
            </a:endParaRPr>
          </a:p>
        </p:txBody>
      </p:sp>
      <p:pic>
        <p:nvPicPr>
          <p:cNvPr id="656" name="Google Shape;656;p86" title="IMG_0418.jpeg"/>
          <p:cNvPicPr preferRelativeResize="0"/>
          <p:nvPr/>
        </p:nvPicPr>
        <p:blipFill rotWithShape="1">
          <a:blip r:embed="rId3">
            <a:alphaModFix/>
          </a:blip>
          <a:srcRect b="0" l="0" r="0" t="0"/>
          <a:stretch/>
        </p:blipFill>
        <p:spPr>
          <a:xfrm>
            <a:off x="3889100" y="952500"/>
            <a:ext cx="4597900" cy="3555025"/>
          </a:xfrm>
          <a:prstGeom prst="rect">
            <a:avLst/>
          </a:prstGeom>
          <a:noFill/>
          <a:ln>
            <a:noFill/>
          </a:ln>
        </p:spPr>
      </p:pic>
      <p:sp>
        <p:nvSpPr>
          <p:cNvPr id="657" name="Google Shape;657;p86"/>
          <p:cNvSpPr/>
          <p:nvPr/>
        </p:nvSpPr>
        <p:spPr>
          <a:xfrm>
            <a:off x="4469425" y="2906350"/>
            <a:ext cx="2796300" cy="183300"/>
          </a:xfrm>
          <a:prstGeom prst="righ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661" name="Shape 661"/>
        <p:cNvGrpSpPr/>
        <p:nvPr/>
      </p:nvGrpSpPr>
      <p:grpSpPr>
        <a:xfrm>
          <a:off x="0" y="0"/>
          <a:ext cx="0" cy="0"/>
          <a:chOff x="0" y="0"/>
          <a:chExt cx="0" cy="0"/>
        </a:xfrm>
      </p:grpSpPr>
      <p:sp>
        <p:nvSpPr>
          <p:cNvPr id="662" name="Google Shape;662;p87"/>
          <p:cNvSpPr txBox="1"/>
          <p:nvPr>
            <p:ph type="title"/>
          </p:nvPr>
        </p:nvSpPr>
        <p:spPr>
          <a:xfrm>
            <a:off x="283100" y="712150"/>
            <a:ext cx="8620500" cy="1019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
              <a:t>Any questions? </a:t>
            </a:r>
            <a:endParaRPr/>
          </a:p>
        </p:txBody>
      </p:sp>
      <p:sp>
        <p:nvSpPr>
          <p:cNvPr id="663" name="Google Shape;663;p87"/>
          <p:cNvSpPr txBox="1"/>
          <p:nvPr>
            <p:ph type="title"/>
          </p:nvPr>
        </p:nvSpPr>
        <p:spPr>
          <a:xfrm>
            <a:off x="447975" y="2061900"/>
            <a:ext cx="2481600" cy="200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 sz="2100"/>
              <a:t> </a:t>
            </a:r>
            <a:endParaRPr sz="2100">
              <a:solidFill>
                <a:schemeClr val="lt1"/>
              </a:solidFill>
            </a:endParaRPr>
          </a:p>
          <a:p>
            <a:pPr indent="0" lvl="0" marL="0" rtl="0" algn="l">
              <a:lnSpc>
                <a:spcPct val="100000"/>
              </a:lnSpc>
              <a:spcBef>
                <a:spcPts val="1200"/>
              </a:spcBef>
              <a:spcAft>
                <a:spcPts val="1200"/>
              </a:spcAft>
              <a:buSzPts val="4800"/>
              <a:buNone/>
            </a:pPr>
            <a:r>
              <a:t/>
            </a:r>
            <a:endParaRPr sz="1400">
              <a:solidFill>
                <a:schemeClr val="lt1"/>
              </a:solidFill>
            </a:endParaRPr>
          </a:p>
        </p:txBody>
      </p:sp>
      <p:sp>
        <p:nvSpPr>
          <p:cNvPr id="664" name="Google Shape;664;p87"/>
          <p:cNvSpPr txBox="1"/>
          <p:nvPr>
            <p:ph type="title"/>
          </p:nvPr>
        </p:nvSpPr>
        <p:spPr>
          <a:xfrm>
            <a:off x="3286625" y="2061900"/>
            <a:ext cx="2481600" cy="200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200"/>
              </a:spcAft>
              <a:buSzPts val="4800"/>
              <a:buNone/>
            </a:pPr>
            <a:r>
              <a:t/>
            </a:r>
            <a:endParaRPr sz="2400">
              <a:solidFill>
                <a:srgbClr val="000000"/>
              </a:solidFill>
            </a:endParaRPr>
          </a:p>
        </p:txBody>
      </p:sp>
      <p:pic>
        <p:nvPicPr>
          <p:cNvPr id="665" name="Google Shape;665;p87" title="DSCN0176.JPG"/>
          <p:cNvPicPr preferRelativeResize="0"/>
          <p:nvPr/>
        </p:nvPicPr>
        <p:blipFill rotWithShape="1">
          <a:blip r:embed="rId3">
            <a:alphaModFix/>
          </a:blip>
          <a:srcRect b="0" l="0" r="0" t="0"/>
          <a:stretch/>
        </p:blipFill>
        <p:spPr>
          <a:xfrm>
            <a:off x="2434175" y="1919950"/>
            <a:ext cx="4186301" cy="283079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D8E"/>
        </a:solidFill>
      </p:bgPr>
    </p:bg>
    <p:spTree>
      <p:nvGrpSpPr>
        <p:cNvPr id="669" name="Shape 669"/>
        <p:cNvGrpSpPr/>
        <p:nvPr/>
      </p:nvGrpSpPr>
      <p:grpSpPr>
        <a:xfrm>
          <a:off x="0" y="0"/>
          <a:ext cx="0" cy="0"/>
          <a:chOff x="0" y="0"/>
          <a:chExt cx="0" cy="0"/>
        </a:xfrm>
      </p:grpSpPr>
      <p:pic>
        <p:nvPicPr>
          <p:cNvPr id="670" name="Google Shape;670;g3b6e9031974_0_228" title="osprey blue back.jpg"/>
          <p:cNvPicPr preferRelativeResize="0"/>
          <p:nvPr/>
        </p:nvPicPr>
        <p:blipFill rotWithShape="1">
          <a:blip r:embed="rId3">
            <a:alphaModFix/>
          </a:blip>
          <a:srcRect b="0" l="0" r="0" t="0"/>
          <a:stretch/>
        </p:blipFill>
        <p:spPr>
          <a:xfrm>
            <a:off x="1993853" y="105499"/>
            <a:ext cx="1613750" cy="1543804"/>
          </a:xfrm>
          <a:prstGeom prst="rect">
            <a:avLst/>
          </a:prstGeom>
          <a:noFill/>
          <a:ln>
            <a:noFill/>
          </a:ln>
        </p:spPr>
      </p:pic>
      <p:pic>
        <p:nvPicPr>
          <p:cNvPr id="671" name="Google Shape;671;g3b6e9031974_0_228" title="osprey blue front.jpg"/>
          <p:cNvPicPr preferRelativeResize="0"/>
          <p:nvPr/>
        </p:nvPicPr>
        <p:blipFill rotWithShape="1">
          <a:blip r:embed="rId4">
            <a:alphaModFix/>
          </a:blip>
          <a:srcRect b="0" l="0" r="0" t="0"/>
          <a:stretch/>
        </p:blipFill>
        <p:spPr>
          <a:xfrm>
            <a:off x="264778" y="110508"/>
            <a:ext cx="1603400" cy="1533877"/>
          </a:xfrm>
          <a:prstGeom prst="rect">
            <a:avLst/>
          </a:prstGeom>
          <a:noFill/>
          <a:ln>
            <a:noFill/>
          </a:ln>
        </p:spPr>
      </p:pic>
      <p:pic>
        <p:nvPicPr>
          <p:cNvPr id="672" name="Google Shape;672;g3b6e9031974_0_228" title="osprey pale back.jpg"/>
          <p:cNvPicPr preferRelativeResize="0"/>
          <p:nvPr/>
        </p:nvPicPr>
        <p:blipFill rotWithShape="1">
          <a:blip r:embed="rId5">
            <a:alphaModFix/>
          </a:blip>
          <a:srcRect b="0" l="0" r="0" t="0"/>
          <a:stretch/>
        </p:blipFill>
        <p:spPr>
          <a:xfrm>
            <a:off x="7233725" y="110411"/>
            <a:ext cx="1613750" cy="1543840"/>
          </a:xfrm>
          <a:prstGeom prst="rect">
            <a:avLst/>
          </a:prstGeom>
          <a:noFill/>
          <a:ln>
            <a:noFill/>
          </a:ln>
        </p:spPr>
      </p:pic>
      <p:pic>
        <p:nvPicPr>
          <p:cNvPr id="673" name="Google Shape;673;g3b6e9031974_0_228" title="osprey pale front.jpg"/>
          <p:cNvPicPr preferRelativeResize="0"/>
          <p:nvPr/>
        </p:nvPicPr>
        <p:blipFill rotWithShape="1">
          <a:blip r:embed="rId6">
            <a:alphaModFix/>
          </a:blip>
          <a:srcRect b="0" l="0" r="0" t="0"/>
          <a:stretch/>
        </p:blipFill>
        <p:spPr>
          <a:xfrm>
            <a:off x="5428388" y="100569"/>
            <a:ext cx="1613750" cy="1543804"/>
          </a:xfrm>
          <a:prstGeom prst="rect">
            <a:avLst/>
          </a:prstGeom>
          <a:noFill/>
          <a:ln>
            <a:noFill/>
          </a:ln>
        </p:spPr>
      </p:pic>
      <p:pic>
        <p:nvPicPr>
          <p:cNvPr id="674" name="Google Shape;674;g3b6e9031974_0_228" title="osprey dark green back.jpg"/>
          <p:cNvPicPr preferRelativeResize="0"/>
          <p:nvPr/>
        </p:nvPicPr>
        <p:blipFill rotWithShape="1">
          <a:blip r:embed="rId7">
            <a:alphaModFix/>
          </a:blip>
          <a:srcRect b="0" l="0" r="0" t="0"/>
          <a:stretch/>
        </p:blipFill>
        <p:spPr>
          <a:xfrm>
            <a:off x="1993859" y="1757371"/>
            <a:ext cx="1613750" cy="1543839"/>
          </a:xfrm>
          <a:prstGeom prst="rect">
            <a:avLst/>
          </a:prstGeom>
          <a:noFill/>
          <a:ln>
            <a:noFill/>
          </a:ln>
        </p:spPr>
      </p:pic>
      <p:pic>
        <p:nvPicPr>
          <p:cNvPr id="675" name="Google Shape;675;g3b6e9031974_0_228" title="osprey dark green front.jpg"/>
          <p:cNvPicPr preferRelativeResize="0"/>
          <p:nvPr/>
        </p:nvPicPr>
        <p:blipFill rotWithShape="1">
          <a:blip r:embed="rId8">
            <a:alphaModFix/>
          </a:blip>
          <a:srcRect b="0" l="0" r="0" t="0"/>
          <a:stretch/>
        </p:blipFill>
        <p:spPr>
          <a:xfrm>
            <a:off x="264775" y="1762350"/>
            <a:ext cx="1603400" cy="1533917"/>
          </a:xfrm>
          <a:prstGeom prst="rect">
            <a:avLst/>
          </a:prstGeom>
          <a:noFill/>
          <a:ln>
            <a:noFill/>
          </a:ln>
        </p:spPr>
      </p:pic>
      <p:pic>
        <p:nvPicPr>
          <p:cNvPr id="676" name="Google Shape;676;g3b6e9031974_0_228" title="osprey brown back.jpg"/>
          <p:cNvPicPr preferRelativeResize="0"/>
          <p:nvPr/>
        </p:nvPicPr>
        <p:blipFill rotWithShape="1">
          <a:blip r:embed="rId9">
            <a:alphaModFix/>
          </a:blip>
          <a:srcRect b="0" l="0" r="0" t="0"/>
          <a:stretch/>
        </p:blipFill>
        <p:spPr>
          <a:xfrm>
            <a:off x="1993850" y="3409274"/>
            <a:ext cx="1613750" cy="1543840"/>
          </a:xfrm>
          <a:prstGeom prst="rect">
            <a:avLst/>
          </a:prstGeom>
          <a:noFill/>
          <a:ln>
            <a:noFill/>
          </a:ln>
        </p:spPr>
      </p:pic>
      <p:pic>
        <p:nvPicPr>
          <p:cNvPr id="677" name="Google Shape;677;g3b6e9031974_0_228" title="osprey brown front.jpg"/>
          <p:cNvPicPr preferRelativeResize="0"/>
          <p:nvPr/>
        </p:nvPicPr>
        <p:blipFill rotWithShape="1">
          <a:blip r:embed="rId10">
            <a:alphaModFix/>
          </a:blip>
          <a:srcRect b="0" l="0" r="0" t="0"/>
          <a:stretch/>
        </p:blipFill>
        <p:spPr>
          <a:xfrm>
            <a:off x="264778" y="3414226"/>
            <a:ext cx="1603400" cy="1533939"/>
          </a:xfrm>
          <a:prstGeom prst="rect">
            <a:avLst/>
          </a:prstGeom>
          <a:noFill/>
          <a:ln>
            <a:noFill/>
          </a:ln>
        </p:spPr>
      </p:pic>
      <p:pic>
        <p:nvPicPr>
          <p:cNvPr id="678" name="Google Shape;678;g3b6e9031974_0_228" title="osprey maroon back.jpg"/>
          <p:cNvPicPr preferRelativeResize="0"/>
          <p:nvPr/>
        </p:nvPicPr>
        <p:blipFill rotWithShape="1">
          <a:blip r:embed="rId11">
            <a:alphaModFix/>
          </a:blip>
          <a:srcRect b="0" l="0" r="0" t="0"/>
          <a:stretch/>
        </p:blipFill>
        <p:spPr>
          <a:xfrm>
            <a:off x="7233725" y="3404337"/>
            <a:ext cx="1613750" cy="1543825"/>
          </a:xfrm>
          <a:prstGeom prst="rect">
            <a:avLst/>
          </a:prstGeom>
          <a:noFill/>
          <a:ln>
            <a:noFill/>
          </a:ln>
        </p:spPr>
      </p:pic>
      <p:pic>
        <p:nvPicPr>
          <p:cNvPr id="679" name="Google Shape;679;g3b6e9031974_0_228" title="osprey maroon front.jpg"/>
          <p:cNvPicPr preferRelativeResize="0"/>
          <p:nvPr/>
        </p:nvPicPr>
        <p:blipFill rotWithShape="1">
          <a:blip r:embed="rId12">
            <a:alphaModFix/>
          </a:blip>
          <a:srcRect b="0" l="0" r="0" t="0"/>
          <a:stretch/>
        </p:blipFill>
        <p:spPr>
          <a:xfrm>
            <a:off x="5428400" y="3404340"/>
            <a:ext cx="1613750" cy="1543804"/>
          </a:xfrm>
          <a:prstGeom prst="rect">
            <a:avLst/>
          </a:prstGeom>
          <a:noFill/>
          <a:ln>
            <a:noFill/>
          </a:ln>
        </p:spPr>
      </p:pic>
      <p:pic>
        <p:nvPicPr>
          <p:cNvPr id="680" name="Google Shape;680;g3b6e9031974_0_228" title="osprey orange back.jpg"/>
          <p:cNvPicPr preferRelativeResize="0"/>
          <p:nvPr/>
        </p:nvPicPr>
        <p:blipFill rotWithShape="1">
          <a:blip r:embed="rId13">
            <a:alphaModFix/>
          </a:blip>
          <a:srcRect b="0" l="0" r="0" t="0"/>
          <a:stretch/>
        </p:blipFill>
        <p:spPr>
          <a:xfrm>
            <a:off x="7233725" y="1757376"/>
            <a:ext cx="1613750" cy="1543823"/>
          </a:xfrm>
          <a:prstGeom prst="rect">
            <a:avLst/>
          </a:prstGeom>
          <a:noFill/>
          <a:ln>
            <a:noFill/>
          </a:ln>
        </p:spPr>
      </p:pic>
      <p:pic>
        <p:nvPicPr>
          <p:cNvPr id="681" name="Google Shape;681;g3b6e9031974_0_228" title="osprey orange front.jpg"/>
          <p:cNvPicPr preferRelativeResize="0"/>
          <p:nvPr/>
        </p:nvPicPr>
        <p:blipFill rotWithShape="1">
          <a:blip r:embed="rId14">
            <a:alphaModFix/>
          </a:blip>
          <a:srcRect b="0" l="0" r="0" t="0"/>
          <a:stretch/>
        </p:blipFill>
        <p:spPr>
          <a:xfrm>
            <a:off x="5428412" y="1752441"/>
            <a:ext cx="1613750" cy="1543835"/>
          </a:xfrm>
          <a:prstGeom prst="rect">
            <a:avLst/>
          </a:prstGeom>
          <a:noFill/>
          <a:ln>
            <a:noFill/>
          </a:ln>
        </p:spPr>
      </p:pic>
      <p:sp>
        <p:nvSpPr>
          <p:cNvPr id="682" name="Google Shape;682;g3b6e9031974_0_228"/>
          <p:cNvSpPr txBox="1"/>
          <p:nvPr/>
        </p:nvSpPr>
        <p:spPr>
          <a:xfrm>
            <a:off x="3607600" y="110475"/>
            <a:ext cx="1820700" cy="484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Light blue</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Pale green</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Dark green</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Orange</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Brown</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100"/>
              <a:buFont typeface="Arial"/>
              <a:buNone/>
            </a:pPr>
            <a:r>
              <a:rPr b="0" i="0" lang="en" sz="2100" u="none" cap="none" strike="noStrike">
                <a:solidFill>
                  <a:schemeClr val="lt1"/>
                </a:solidFill>
                <a:latin typeface="Calibri"/>
                <a:ea typeface="Calibri"/>
                <a:cs typeface="Calibri"/>
                <a:sym typeface="Calibri"/>
              </a:rPr>
              <a:t>Maroon</a:t>
            </a:r>
            <a:endParaRPr b="0" i="0" sz="1200" u="none" cap="none" strike="noStrike">
              <a:solidFill>
                <a:schemeClr val="dk2"/>
              </a:solidFill>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686" name="Shape 686"/>
        <p:cNvGrpSpPr/>
        <p:nvPr/>
      </p:nvGrpSpPr>
      <p:grpSpPr>
        <a:xfrm>
          <a:off x="0" y="0"/>
          <a:ext cx="0" cy="0"/>
          <a:chOff x="0" y="0"/>
          <a:chExt cx="0" cy="0"/>
        </a:xfrm>
      </p:grpSpPr>
      <p:sp>
        <p:nvSpPr>
          <p:cNvPr id="687" name="Google Shape;687;p88"/>
          <p:cNvSpPr txBox="1"/>
          <p:nvPr>
            <p:ph type="title"/>
          </p:nvPr>
        </p:nvSpPr>
        <p:spPr>
          <a:xfrm>
            <a:off x="283100" y="712150"/>
            <a:ext cx="8620500" cy="1019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
              <a:t>Thank you !</a:t>
            </a:r>
            <a:endParaRPr/>
          </a:p>
        </p:txBody>
      </p:sp>
      <p:sp>
        <p:nvSpPr>
          <p:cNvPr id="688" name="Google Shape;688;p88"/>
          <p:cNvSpPr/>
          <p:nvPr/>
        </p:nvSpPr>
        <p:spPr>
          <a:xfrm>
            <a:off x="371775" y="1988900"/>
            <a:ext cx="2629500" cy="2244900"/>
          </a:xfrm>
          <a:prstGeom prst="wedgeRectCallout">
            <a:avLst>
              <a:gd fmla="val -20833" name="adj1"/>
              <a:gd fmla="val 62500" name="adj2"/>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88"/>
          <p:cNvSpPr/>
          <p:nvPr/>
        </p:nvSpPr>
        <p:spPr>
          <a:xfrm>
            <a:off x="3210432" y="1988900"/>
            <a:ext cx="2629500" cy="2244900"/>
          </a:xfrm>
          <a:prstGeom prst="wedgeRectCallout">
            <a:avLst>
              <a:gd fmla="val -20833" name="adj1"/>
              <a:gd fmla="val 62500"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88"/>
          <p:cNvSpPr/>
          <p:nvPr/>
        </p:nvSpPr>
        <p:spPr>
          <a:xfrm>
            <a:off x="6049089" y="1988900"/>
            <a:ext cx="2629500" cy="2244900"/>
          </a:xfrm>
          <a:prstGeom prst="wedgeRectCallout">
            <a:avLst>
              <a:gd fmla="val -20833" name="adj1"/>
              <a:gd fmla="val 62500" name="adj2"/>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88"/>
          <p:cNvSpPr txBox="1"/>
          <p:nvPr>
            <p:ph type="title"/>
          </p:nvPr>
        </p:nvSpPr>
        <p:spPr>
          <a:xfrm>
            <a:off x="447975" y="2061900"/>
            <a:ext cx="2481600" cy="200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 sz="2100"/>
              <a:t>It takes a village! Your work helps us to serve the ospreys and meet our mission goals.  </a:t>
            </a:r>
            <a:endParaRPr sz="2100">
              <a:solidFill>
                <a:schemeClr val="lt1"/>
              </a:solidFill>
            </a:endParaRPr>
          </a:p>
          <a:p>
            <a:pPr indent="0" lvl="0" marL="0" rtl="0" algn="l">
              <a:lnSpc>
                <a:spcPct val="100000"/>
              </a:lnSpc>
              <a:spcBef>
                <a:spcPts val="1200"/>
              </a:spcBef>
              <a:spcAft>
                <a:spcPts val="1200"/>
              </a:spcAft>
              <a:buSzPts val="4800"/>
              <a:buNone/>
            </a:pPr>
            <a:r>
              <a:t/>
            </a:r>
            <a:endParaRPr sz="1400">
              <a:solidFill>
                <a:schemeClr val="lt1"/>
              </a:solidFill>
            </a:endParaRPr>
          </a:p>
        </p:txBody>
      </p:sp>
      <p:sp>
        <p:nvSpPr>
          <p:cNvPr id="692" name="Google Shape;692;p88"/>
          <p:cNvSpPr txBox="1"/>
          <p:nvPr>
            <p:ph type="title"/>
          </p:nvPr>
        </p:nvSpPr>
        <p:spPr>
          <a:xfrm>
            <a:off x="3286625" y="2061900"/>
            <a:ext cx="2481600" cy="200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 sz="2400">
                <a:solidFill>
                  <a:srgbClr val="000000"/>
                </a:solidFill>
              </a:rPr>
              <a:t>PRESERVE</a:t>
            </a:r>
            <a:endParaRPr sz="2400">
              <a:solidFill>
                <a:srgbClr val="000000"/>
              </a:solidFill>
            </a:endParaRPr>
          </a:p>
          <a:p>
            <a:pPr indent="0" lvl="0" marL="0" rtl="0" algn="ctr">
              <a:lnSpc>
                <a:spcPct val="100000"/>
              </a:lnSpc>
              <a:spcBef>
                <a:spcPts val="1200"/>
              </a:spcBef>
              <a:spcAft>
                <a:spcPts val="0"/>
              </a:spcAft>
              <a:buSzPts val="4800"/>
              <a:buNone/>
            </a:pPr>
            <a:r>
              <a:rPr lang="en" sz="2400">
                <a:solidFill>
                  <a:srgbClr val="000000"/>
                </a:solidFill>
              </a:rPr>
              <a:t>RESEARCH </a:t>
            </a:r>
            <a:endParaRPr sz="2400">
              <a:solidFill>
                <a:srgbClr val="000000"/>
              </a:solidFill>
            </a:endParaRPr>
          </a:p>
          <a:p>
            <a:pPr indent="0" lvl="0" marL="0" rtl="0" algn="ctr">
              <a:lnSpc>
                <a:spcPct val="100000"/>
              </a:lnSpc>
              <a:spcBef>
                <a:spcPts val="1200"/>
              </a:spcBef>
              <a:spcAft>
                <a:spcPts val="1200"/>
              </a:spcAft>
              <a:buSzPts val="4800"/>
              <a:buNone/>
            </a:pPr>
            <a:r>
              <a:rPr lang="en" sz="2400">
                <a:solidFill>
                  <a:srgbClr val="000000"/>
                </a:solidFill>
              </a:rPr>
              <a:t>EDUCATE</a:t>
            </a:r>
            <a:endParaRPr sz="2400">
              <a:solidFill>
                <a:srgbClr val="000000"/>
              </a:solidFill>
            </a:endParaRPr>
          </a:p>
        </p:txBody>
      </p:sp>
      <p:pic>
        <p:nvPicPr>
          <p:cNvPr id="693" name="Google Shape;693;p88"/>
          <p:cNvPicPr preferRelativeResize="0"/>
          <p:nvPr/>
        </p:nvPicPr>
        <p:blipFill rotWithShape="1">
          <a:blip r:embed="rId3">
            <a:alphaModFix/>
          </a:blip>
          <a:srcRect b="0" l="0" r="0" t="0"/>
          <a:stretch/>
        </p:blipFill>
        <p:spPr>
          <a:xfrm>
            <a:off x="6120775" y="2119175"/>
            <a:ext cx="2481600" cy="200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24" name="Shape 124"/>
        <p:cNvGrpSpPr/>
        <p:nvPr/>
      </p:nvGrpSpPr>
      <p:grpSpPr>
        <a:xfrm>
          <a:off x="0" y="0"/>
          <a:ext cx="0" cy="0"/>
          <a:chOff x="0" y="0"/>
          <a:chExt cx="0" cy="0"/>
        </a:xfrm>
      </p:grpSpPr>
      <p:sp>
        <p:nvSpPr>
          <p:cNvPr id="125" name="Google Shape;125;p11"/>
          <p:cNvSpPr txBox="1"/>
          <p:nvPr/>
        </p:nvSpPr>
        <p:spPr>
          <a:xfrm>
            <a:off x="306300" y="152400"/>
            <a:ext cx="8531400" cy="73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1" lang="en" sz="3700" u="none" cap="none" strike="noStrike">
                <a:solidFill>
                  <a:srgbClr val="6AA84F"/>
                </a:solidFill>
                <a:latin typeface="Lato"/>
                <a:ea typeface="Lato"/>
                <a:cs typeface="Lato"/>
                <a:sym typeface="Lato"/>
              </a:rPr>
              <a:t>Why</a:t>
            </a:r>
            <a:r>
              <a:rPr b="1" i="0" lang="en" sz="3700" u="none" cap="none" strike="noStrike">
                <a:solidFill>
                  <a:schemeClr val="lt1"/>
                </a:solidFill>
                <a:latin typeface="Lato"/>
                <a:ea typeface="Lato"/>
                <a:cs typeface="Lato"/>
                <a:sym typeface="Lato"/>
              </a:rPr>
              <a:t> </a:t>
            </a:r>
            <a:r>
              <a:rPr b="1" i="0" lang="en" sz="3000" u="none" cap="none" strike="noStrike">
                <a:solidFill>
                  <a:schemeClr val="lt1"/>
                </a:solidFill>
                <a:latin typeface="Lato"/>
                <a:ea typeface="Lato"/>
                <a:cs typeface="Lato"/>
                <a:sym typeface="Lato"/>
              </a:rPr>
              <a:t>We Monitor… </a:t>
            </a:r>
            <a:endParaRPr b="1" i="0" sz="3000" u="none" cap="none" strike="noStrike">
              <a:solidFill>
                <a:schemeClr val="lt1"/>
              </a:solidFill>
              <a:latin typeface="Lato"/>
              <a:ea typeface="Lato"/>
              <a:cs typeface="Lato"/>
              <a:sym typeface="Lato"/>
            </a:endParaRPr>
          </a:p>
        </p:txBody>
      </p:sp>
      <p:sp>
        <p:nvSpPr>
          <p:cNvPr id="126" name="Google Shape;126;p11"/>
          <p:cNvSpPr txBox="1"/>
          <p:nvPr/>
        </p:nvSpPr>
        <p:spPr>
          <a:xfrm>
            <a:off x="202200" y="912700"/>
            <a:ext cx="9144000" cy="5310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6AA84F"/>
              </a:buClr>
              <a:buSzPts val="2000"/>
              <a:buFont typeface="Lato"/>
              <a:buChar char="●"/>
            </a:pPr>
            <a:r>
              <a:rPr b="1" i="0" lang="en" sz="2000" u="none" cap="none" strike="noStrike">
                <a:solidFill>
                  <a:srgbClr val="6AA84F"/>
                </a:solidFill>
                <a:latin typeface="Lato"/>
                <a:ea typeface="Lato"/>
                <a:cs typeface="Lato"/>
                <a:sym typeface="Lato"/>
              </a:rPr>
              <a:t>To obtain population data which determines the status of the osprey species</a:t>
            </a:r>
            <a:endParaRPr b="1" i="0" sz="2000" u="none" cap="none" strike="noStrike">
              <a:solidFill>
                <a:srgbClr val="6AA84F"/>
              </a:solidFill>
              <a:latin typeface="Lato"/>
              <a:ea typeface="Lato"/>
              <a:cs typeface="Lato"/>
              <a:sym typeface="Lato"/>
            </a:endParaRPr>
          </a:p>
        </p:txBody>
      </p:sp>
      <p:sp>
        <p:nvSpPr>
          <p:cNvPr id="127" name="Google Shape;127;p11"/>
          <p:cNvSpPr txBox="1"/>
          <p:nvPr/>
        </p:nvSpPr>
        <p:spPr>
          <a:xfrm>
            <a:off x="157550" y="1541550"/>
            <a:ext cx="8922300" cy="351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chemeClr val="lt1"/>
              </a:buClr>
              <a:buSzPts val="2000"/>
              <a:buFont typeface="Lato"/>
              <a:buChar char="●"/>
            </a:pPr>
            <a:r>
              <a:rPr b="1" i="0" lang="en" sz="2000" u="none" cap="none" strike="noStrike">
                <a:solidFill>
                  <a:schemeClr val="lt1"/>
                </a:solidFill>
                <a:latin typeface="Lato"/>
                <a:ea typeface="Lato"/>
                <a:cs typeface="Lato"/>
                <a:sym typeface="Lato"/>
              </a:rPr>
              <a:t>Tp communicate  possible violations to “active nests”  </a:t>
            </a:r>
            <a:endParaRPr b="1" i="0" sz="2000" u="none" cap="none" strike="noStrike">
              <a:solidFill>
                <a:schemeClr val="lt1"/>
              </a:solidFill>
              <a:latin typeface="Lato"/>
              <a:ea typeface="Lato"/>
              <a:cs typeface="Lato"/>
              <a:sym typeface="Lato"/>
            </a:endParaRPr>
          </a:p>
        </p:txBody>
      </p:sp>
      <p:sp>
        <p:nvSpPr>
          <p:cNvPr id="128" name="Google Shape;128;p11"/>
          <p:cNvSpPr txBox="1"/>
          <p:nvPr/>
        </p:nvSpPr>
        <p:spPr>
          <a:xfrm>
            <a:off x="212700" y="1892700"/>
            <a:ext cx="8531400" cy="5310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6AA84F"/>
              </a:buClr>
              <a:buSzPts val="2000"/>
              <a:buFont typeface="Lato"/>
              <a:buChar char="●"/>
            </a:pPr>
            <a:r>
              <a:rPr b="1" i="0" lang="en" sz="2000" u="none" cap="none" strike="noStrike">
                <a:solidFill>
                  <a:srgbClr val="6AA84F"/>
                </a:solidFill>
                <a:latin typeface="Lato"/>
                <a:ea typeface="Lato"/>
                <a:cs typeface="Lato"/>
                <a:sym typeface="Lato"/>
              </a:rPr>
              <a:t>To obtain bi-weekly data about developmental milestones</a:t>
            </a:r>
            <a:endParaRPr b="1" i="0" sz="2000" u="none" cap="none" strike="noStrike">
              <a:solidFill>
                <a:srgbClr val="6AA84F"/>
              </a:solidFill>
              <a:latin typeface="Lato"/>
              <a:ea typeface="Lato"/>
              <a:cs typeface="Lato"/>
              <a:sym typeface="Lato"/>
            </a:endParaRPr>
          </a:p>
        </p:txBody>
      </p:sp>
      <p:sp>
        <p:nvSpPr>
          <p:cNvPr id="129" name="Google Shape;129;p11"/>
          <p:cNvSpPr txBox="1"/>
          <p:nvPr/>
        </p:nvSpPr>
        <p:spPr>
          <a:xfrm>
            <a:off x="157550" y="2358475"/>
            <a:ext cx="8798700" cy="5919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chemeClr val="lt1"/>
              </a:buClr>
              <a:buSzPts val="2000"/>
              <a:buFont typeface="Lato"/>
              <a:buChar char="●"/>
            </a:pPr>
            <a:r>
              <a:rPr b="1" i="0" lang="en" sz="2000" u="none" cap="none" strike="noStrike">
                <a:solidFill>
                  <a:schemeClr val="lt1"/>
                </a:solidFill>
                <a:latin typeface="Lato"/>
                <a:ea typeface="Lato"/>
                <a:cs typeface="Lato"/>
                <a:sym typeface="Lato"/>
              </a:rPr>
              <a:t>  To identifying age-appropriate surrogate nests for orphaned chicks</a:t>
            </a:r>
            <a:endParaRPr b="1" i="0" sz="2000" u="none" cap="none" strike="noStrike">
              <a:solidFill>
                <a:schemeClr val="lt1"/>
              </a:solidFill>
              <a:latin typeface="Lato"/>
              <a:ea typeface="Lato"/>
              <a:cs typeface="Lato"/>
              <a:sym typeface="Lato"/>
            </a:endParaRPr>
          </a:p>
        </p:txBody>
      </p:sp>
      <p:sp>
        <p:nvSpPr>
          <p:cNvPr id="130" name="Google Shape;130;p11"/>
          <p:cNvSpPr txBox="1"/>
          <p:nvPr/>
        </p:nvSpPr>
        <p:spPr>
          <a:xfrm>
            <a:off x="157550" y="3673100"/>
            <a:ext cx="8860500" cy="8565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chemeClr val="lt1"/>
              </a:buClr>
              <a:buSzPts val="2000"/>
              <a:buFont typeface="Lato"/>
              <a:buChar char="●"/>
            </a:pPr>
            <a:r>
              <a:rPr b="1" lang="en" sz="2000">
                <a:solidFill>
                  <a:schemeClr val="lt1"/>
                </a:solidFill>
                <a:latin typeface="Lato"/>
                <a:ea typeface="Lato"/>
                <a:cs typeface="Lato"/>
                <a:sym typeface="Lato"/>
              </a:rPr>
              <a:t>To m</a:t>
            </a:r>
            <a:r>
              <a:rPr b="1" i="0" lang="en" sz="2000" u="none" cap="none" strike="noStrike">
                <a:solidFill>
                  <a:schemeClr val="lt1"/>
                </a:solidFill>
                <a:latin typeface="Lato"/>
                <a:ea typeface="Lato"/>
                <a:cs typeface="Lato"/>
                <a:sym typeface="Lato"/>
              </a:rPr>
              <a:t>ake a difference! Making  “nest success” trends visible to  Water Quality decision-makers and regional media outlets educates the public and policy makers alike. </a:t>
            </a:r>
            <a:endParaRPr b="1" i="0" sz="2000" u="none" cap="none" strike="noStrike">
              <a:solidFill>
                <a:schemeClr val="lt1"/>
              </a:solidFill>
              <a:latin typeface="Lato"/>
              <a:ea typeface="Lato"/>
              <a:cs typeface="Lato"/>
              <a:sym typeface="Lato"/>
            </a:endParaRPr>
          </a:p>
        </p:txBody>
      </p:sp>
      <p:sp>
        <p:nvSpPr>
          <p:cNvPr id="131" name="Google Shape;131;p11"/>
          <p:cNvSpPr txBox="1"/>
          <p:nvPr/>
        </p:nvSpPr>
        <p:spPr>
          <a:xfrm>
            <a:off x="157550" y="2872700"/>
            <a:ext cx="7951200" cy="800400"/>
          </a:xfrm>
          <a:prstGeom prst="rect">
            <a:avLst/>
          </a:prstGeom>
          <a:solidFill>
            <a:srgbClr val="1C4587"/>
          </a:solid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6AA84F"/>
              </a:buClr>
              <a:buSzPts val="2000"/>
              <a:buFont typeface="Lato"/>
              <a:buChar char="●"/>
            </a:pPr>
            <a:r>
              <a:rPr b="1" lang="en" sz="2000">
                <a:solidFill>
                  <a:srgbClr val="6AA84F"/>
                </a:solidFill>
                <a:latin typeface="Lato"/>
                <a:ea typeface="Lato"/>
                <a:cs typeface="Lato"/>
                <a:sym typeface="Lato"/>
              </a:rPr>
              <a:t>To make </a:t>
            </a:r>
            <a:r>
              <a:rPr b="1" i="0" lang="en" sz="2000" u="none" cap="none" strike="noStrike">
                <a:solidFill>
                  <a:srgbClr val="6AA84F"/>
                </a:solidFill>
                <a:latin typeface="Lato"/>
                <a:ea typeface="Lato"/>
                <a:cs typeface="Lato"/>
                <a:sym typeface="Lato"/>
              </a:rPr>
              <a:t>it possible to support enforcement of legal protections for ospreys.</a:t>
            </a:r>
            <a:endParaRPr b="1" i="0" sz="2000" u="none" cap="none" strike="noStrike">
              <a:solidFill>
                <a:srgbClr val="6AA84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