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4" r:id="rId1"/>
  </p:sldMasterIdLst>
  <p:notesMasterIdLst>
    <p:notesMasterId r:id="rId75"/>
  </p:notesMasterIdLst>
  <p:handoutMasterIdLst>
    <p:handoutMasterId r:id="rId76"/>
  </p:handoutMasterIdLst>
  <p:sldIdLst>
    <p:sldId id="12223" r:id="rId2"/>
    <p:sldId id="12258" r:id="rId3"/>
    <p:sldId id="12257" r:id="rId4"/>
    <p:sldId id="12224" r:id="rId5"/>
    <p:sldId id="12215" r:id="rId6"/>
    <p:sldId id="12260" r:id="rId7"/>
    <p:sldId id="12236" r:id="rId8"/>
    <p:sldId id="12237" r:id="rId9"/>
    <p:sldId id="12238" r:id="rId10"/>
    <p:sldId id="12242" r:id="rId11"/>
    <p:sldId id="12243" r:id="rId12"/>
    <p:sldId id="12254" r:id="rId13"/>
    <p:sldId id="12225" r:id="rId14"/>
    <p:sldId id="12222" r:id="rId15"/>
    <p:sldId id="12227" r:id="rId16"/>
    <p:sldId id="12255" r:id="rId17"/>
    <p:sldId id="2545" r:id="rId18"/>
    <p:sldId id="12140" r:id="rId19"/>
    <p:sldId id="12184" r:id="rId20"/>
    <p:sldId id="12185" r:id="rId21"/>
    <p:sldId id="2546" r:id="rId22"/>
    <p:sldId id="12037" r:id="rId23"/>
    <p:sldId id="2539" r:id="rId24"/>
    <p:sldId id="12235" r:id="rId25"/>
    <p:sldId id="12228" r:id="rId26"/>
    <p:sldId id="12230" r:id="rId27"/>
    <p:sldId id="12229" r:id="rId28"/>
    <p:sldId id="12231" r:id="rId29"/>
    <p:sldId id="12232" r:id="rId30"/>
    <p:sldId id="12233" r:id="rId31"/>
    <p:sldId id="12234" r:id="rId32"/>
    <p:sldId id="12090" r:id="rId33"/>
    <p:sldId id="2543" r:id="rId34"/>
    <p:sldId id="2550" r:id="rId35"/>
    <p:sldId id="12207" r:id="rId36"/>
    <p:sldId id="12130" r:id="rId37"/>
    <p:sldId id="12198" r:id="rId38"/>
    <p:sldId id="12239" r:id="rId39"/>
    <p:sldId id="2557" r:id="rId40"/>
    <p:sldId id="2551" r:id="rId41"/>
    <p:sldId id="2555" r:id="rId42"/>
    <p:sldId id="12188" r:id="rId43"/>
    <p:sldId id="12218" r:id="rId44"/>
    <p:sldId id="12244" r:id="rId45"/>
    <p:sldId id="12137" r:id="rId46"/>
    <p:sldId id="12245" r:id="rId47"/>
    <p:sldId id="12246" r:id="rId48"/>
    <p:sldId id="12247" r:id="rId49"/>
    <p:sldId id="12240" r:id="rId50"/>
    <p:sldId id="12129" r:id="rId51"/>
    <p:sldId id="12221" r:id="rId52"/>
    <p:sldId id="12220" r:id="rId53"/>
    <p:sldId id="12248" r:id="rId54"/>
    <p:sldId id="12187" r:id="rId55"/>
    <p:sldId id="12249" r:id="rId56"/>
    <p:sldId id="12192" r:id="rId57"/>
    <p:sldId id="12252" r:id="rId58"/>
    <p:sldId id="12194" r:id="rId59"/>
    <p:sldId id="12195" r:id="rId60"/>
    <p:sldId id="12196" r:id="rId61"/>
    <p:sldId id="12189" r:id="rId62"/>
    <p:sldId id="12197" r:id="rId63"/>
    <p:sldId id="12241" r:id="rId64"/>
    <p:sldId id="2552" r:id="rId65"/>
    <p:sldId id="12200" r:id="rId66"/>
    <p:sldId id="12125" r:id="rId67"/>
    <p:sldId id="12183" r:id="rId68"/>
    <p:sldId id="12175" r:id="rId69"/>
    <p:sldId id="12250" r:id="rId70"/>
    <p:sldId id="12251" r:id="rId71"/>
    <p:sldId id="12256" r:id="rId72"/>
    <p:sldId id="12259" r:id="rId73"/>
    <p:sldId id="12214" r:id="rId74"/>
  </p:sldIdLst>
  <p:sldSz cx="29260800" cy="16459200"/>
  <p:notesSz cx="6858000" cy="9117013"/>
  <p:defaultTextStyle>
    <a:defPPr>
      <a:defRPr lang="en-US"/>
    </a:defPPr>
    <a:lvl1pPr algn="l" rtl="0" eaLnBrk="0" fontAlgn="base" hangingPunct="0">
      <a:spcBef>
        <a:spcPct val="0"/>
      </a:spcBef>
      <a:spcAft>
        <a:spcPct val="0"/>
      </a:spcAft>
      <a:defRPr sz="5714" kern="1200">
        <a:solidFill>
          <a:schemeClr val="tx1"/>
        </a:solidFill>
        <a:latin typeface="Arial Black" pitchFamily="34" charset="0"/>
        <a:ea typeface="+mn-ea"/>
        <a:cs typeface="+mn-cs"/>
      </a:defRPr>
    </a:lvl1pPr>
    <a:lvl2pPr marL="1306266" algn="l" rtl="0" eaLnBrk="0" fontAlgn="base" hangingPunct="0">
      <a:spcBef>
        <a:spcPct val="0"/>
      </a:spcBef>
      <a:spcAft>
        <a:spcPct val="0"/>
      </a:spcAft>
      <a:defRPr sz="5714" kern="1200">
        <a:solidFill>
          <a:schemeClr val="tx1"/>
        </a:solidFill>
        <a:latin typeface="Arial Black" pitchFamily="34" charset="0"/>
        <a:ea typeface="+mn-ea"/>
        <a:cs typeface="+mn-cs"/>
      </a:defRPr>
    </a:lvl2pPr>
    <a:lvl3pPr marL="2612532" algn="l" rtl="0" eaLnBrk="0" fontAlgn="base" hangingPunct="0">
      <a:spcBef>
        <a:spcPct val="0"/>
      </a:spcBef>
      <a:spcAft>
        <a:spcPct val="0"/>
      </a:spcAft>
      <a:defRPr sz="5714" kern="1200">
        <a:solidFill>
          <a:schemeClr val="tx1"/>
        </a:solidFill>
        <a:latin typeface="Arial Black" pitchFamily="34" charset="0"/>
        <a:ea typeface="+mn-ea"/>
        <a:cs typeface="+mn-cs"/>
      </a:defRPr>
    </a:lvl3pPr>
    <a:lvl4pPr marL="3918798" algn="l" rtl="0" eaLnBrk="0" fontAlgn="base" hangingPunct="0">
      <a:spcBef>
        <a:spcPct val="0"/>
      </a:spcBef>
      <a:spcAft>
        <a:spcPct val="0"/>
      </a:spcAft>
      <a:defRPr sz="5714" kern="1200">
        <a:solidFill>
          <a:schemeClr val="tx1"/>
        </a:solidFill>
        <a:latin typeface="Arial Black" pitchFamily="34" charset="0"/>
        <a:ea typeface="+mn-ea"/>
        <a:cs typeface="+mn-cs"/>
      </a:defRPr>
    </a:lvl4pPr>
    <a:lvl5pPr marL="5225064" algn="l" rtl="0" eaLnBrk="0" fontAlgn="base" hangingPunct="0">
      <a:spcBef>
        <a:spcPct val="0"/>
      </a:spcBef>
      <a:spcAft>
        <a:spcPct val="0"/>
      </a:spcAft>
      <a:defRPr sz="5714" kern="1200">
        <a:solidFill>
          <a:schemeClr val="tx1"/>
        </a:solidFill>
        <a:latin typeface="Arial Black" pitchFamily="34" charset="0"/>
        <a:ea typeface="+mn-ea"/>
        <a:cs typeface="+mn-cs"/>
      </a:defRPr>
    </a:lvl5pPr>
    <a:lvl6pPr marL="6531331" algn="l" defTabSz="2612532" rtl="0" eaLnBrk="1" latinLnBrk="0" hangingPunct="1">
      <a:defRPr sz="5714" kern="1200">
        <a:solidFill>
          <a:schemeClr val="tx1"/>
        </a:solidFill>
        <a:latin typeface="Arial Black" pitchFamily="34" charset="0"/>
        <a:ea typeface="+mn-ea"/>
        <a:cs typeface="+mn-cs"/>
      </a:defRPr>
    </a:lvl6pPr>
    <a:lvl7pPr marL="7837597" algn="l" defTabSz="2612532" rtl="0" eaLnBrk="1" latinLnBrk="0" hangingPunct="1">
      <a:defRPr sz="5714" kern="1200">
        <a:solidFill>
          <a:schemeClr val="tx1"/>
        </a:solidFill>
        <a:latin typeface="Arial Black" pitchFamily="34" charset="0"/>
        <a:ea typeface="+mn-ea"/>
        <a:cs typeface="+mn-cs"/>
      </a:defRPr>
    </a:lvl7pPr>
    <a:lvl8pPr marL="9143863" algn="l" defTabSz="2612532" rtl="0" eaLnBrk="1" latinLnBrk="0" hangingPunct="1">
      <a:defRPr sz="5714" kern="1200">
        <a:solidFill>
          <a:schemeClr val="tx1"/>
        </a:solidFill>
        <a:latin typeface="Arial Black" pitchFamily="34" charset="0"/>
        <a:ea typeface="+mn-ea"/>
        <a:cs typeface="+mn-cs"/>
      </a:defRPr>
    </a:lvl8pPr>
    <a:lvl9pPr marL="10450129" algn="l" defTabSz="2612532" rtl="0" eaLnBrk="1" latinLnBrk="0" hangingPunct="1">
      <a:defRPr sz="5714"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5184" userDrawn="1">
          <p15:clr>
            <a:srgbClr val="A4A3A4"/>
          </p15:clr>
        </p15:guide>
        <p15:guide id="2" pos="9216" userDrawn="1">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CC"/>
    <a:srgbClr val="FFFF00"/>
    <a:srgbClr val="000000"/>
    <a:srgbClr val="D70528"/>
    <a:srgbClr val="F9072F"/>
    <a:srgbClr val="FF66FF"/>
    <a:srgbClr val="FF00CC"/>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94636" autoAdjust="0"/>
  </p:normalViewPr>
  <p:slideViewPr>
    <p:cSldViewPr>
      <p:cViewPr varScale="1">
        <p:scale>
          <a:sx n="30" d="100"/>
          <a:sy n="30" d="100"/>
        </p:scale>
        <p:origin x="984" y="108"/>
      </p:cViewPr>
      <p:guideLst>
        <p:guide orient="horz" pos="5184"/>
        <p:guide pos="9216"/>
      </p:guideLst>
    </p:cSldViewPr>
  </p:slideViewPr>
  <p:notesTextViewPr>
    <p:cViewPr>
      <p:scale>
        <a:sx n="100" d="100"/>
        <a:sy n="100" d="100"/>
      </p:scale>
      <p:origin x="0" y="0"/>
    </p:cViewPr>
  </p:notesTextViewPr>
  <p:sorterViewPr>
    <p:cViewPr>
      <p:scale>
        <a:sx n="66" d="100"/>
        <a:sy n="66" d="100"/>
      </p:scale>
      <p:origin x="0" y="968"/>
    </p:cViewPr>
  </p:sorterViewPr>
  <p:notesViewPr>
    <p:cSldViewPr>
      <p:cViewPr varScale="1">
        <p:scale>
          <a:sx n="42" d="100"/>
          <a:sy n="42" d="100"/>
        </p:scale>
        <p:origin x="-1337" y="-91"/>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2971800"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886200" y="-1588"/>
            <a:ext cx="2971800" cy="455613"/>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atin typeface="Times New Roman" pitchFamily="18" charset="0"/>
              </a:defRPr>
            </a:lvl1pPr>
          </a:lstStyle>
          <a:p>
            <a:pPr>
              <a:defRPr/>
            </a:pPr>
            <a:endParaRPr lang="en-US"/>
          </a:p>
        </p:txBody>
      </p:sp>
      <p:sp>
        <p:nvSpPr>
          <p:cNvPr id="322564" name="Rectangle 4"/>
          <p:cNvSpPr>
            <a:spLocks noGrp="1" noRot="1" noChangeAspect="1" noChangeArrowheads="1" noTextEdit="1"/>
          </p:cNvSpPr>
          <p:nvPr>
            <p:ph type="sldImg" idx="2"/>
          </p:nvPr>
        </p:nvSpPr>
        <p:spPr bwMode="auto">
          <a:xfrm>
            <a:off x="403225" y="690563"/>
            <a:ext cx="6051550" cy="3405187"/>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14400" y="4330700"/>
            <a:ext cx="5029200" cy="41021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0" y="8661400"/>
            <a:ext cx="2971800" cy="455613"/>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atin typeface="Times New Roman" pitchFamily="18" charset="0"/>
              </a:defRPr>
            </a:lvl1pPr>
          </a:lstStyle>
          <a:p>
            <a:pPr>
              <a:defRPr/>
            </a:pPr>
            <a:endParaRPr lang="en-US"/>
          </a:p>
        </p:txBody>
      </p:sp>
      <p:sp>
        <p:nvSpPr>
          <p:cNvPr id="2055" name="Rectangle 7"/>
          <p:cNvSpPr>
            <a:spLocks noGrp="1" noChangeArrowheads="1"/>
          </p:cNvSpPr>
          <p:nvPr>
            <p:ph type="sldNum" sz="quarter" idx="5"/>
          </p:nvPr>
        </p:nvSpPr>
        <p:spPr bwMode="auto">
          <a:xfrm>
            <a:off x="3886200" y="8661400"/>
            <a:ext cx="2971800" cy="455613"/>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atin typeface="Times New Roman" pitchFamily="18" charset="0"/>
              </a:defRPr>
            </a:lvl1pPr>
          </a:lstStyle>
          <a:p>
            <a:pPr>
              <a:defRPr/>
            </a:pPr>
            <a:fld id="{55779935-7539-4044-A62C-712894098A8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3429" kern="1200">
        <a:solidFill>
          <a:schemeClr val="tx1"/>
        </a:solidFill>
        <a:latin typeface="Times New Roman" pitchFamily="18" charset="0"/>
        <a:ea typeface="+mn-ea"/>
        <a:cs typeface="+mn-cs"/>
      </a:defRPr>
    </a:lvl1pPr>
    <a:lvl2pPr marL="1306266" algn="l" rtl="0" eaLnBrk="0" fontAlgn="base" hangingPunct="0">
      <a:spcBef>
        <a:spcPct val="30000"/>
      </a:spcBef>
      <a:spcAft>
        <a:spcPct val="0"/>
      </a:spcAft>
      <a:defRPr sz="3429" kern="1200">
        <a:solidFill>
          <a:schemeClr val="tx1"/>
        </a:solidFill>
        <a:latin typeface="Times New Roman" pitchFamily="18" charset="0"/>
        <a:ea typeface="+mn-ea"/>
        <a:cs typeface="+mn-cs"/>
      </a:defRPr>
    </a:lvl2pPr>
    <a:lvl3pPr marL="2612532" algn="l" rtl="0" eaLnBrk="0" fontAlgn="base" hangingPunct="0">
      <a:spcBef>
        <a:spcPct val="30000"/>
      </a:spcBef>
      <a:spcAft>
        <a:spcPct val="0"/>
      </a:spcAft>
      <a:defRPr sz="3429" kern="1200">
        <a:solidFill>
          <a:schemeClr val="tx1"/>
        </a:solidFill>
        <a:latin typeface="Times New Roman" pitchFamily="18" charset="0"/>
        <a:ea typeface="+mn-ea"/>
        <a:cs typeface="+mn-cs"/>
      </a:defRPr>
    </a:lvl3pPr>
    <a:lvl4pPr marL="3918798" algn="l" rtl="0" eaLnBrk="0" fontAlgn="base" hangingPunct="0">
      <a:spcBef>
        <a:spcPct val="30000"/>
      </a:spcBef>
      <a:spcAft>
        <a:spcPct val="0"/>
      </a:spcAft>
      <a:defRPr sz="3429" kern="1200">
        <a:solidFill>
          <a:schemeClr val="tx1"/>
        </a:solidFill>
        <a:latin typeface="Times New Roman" pitchFamily="18" charset="0"/>
        <a:ea typeface="+mn-ea"/>
        <a:cs typeface="+mn-cs"/>
      </a:defRPr>
    </a:lvl4pPr>
    <a:lvl5pPr marL="5225064" algn="l" rtl="0" eaLnBrk="0" fontAlgn="base" hangingPunct="0">
      <a:spcBef>
        <a:spcPct val="30000"/>
      </a:spcBef>
      <a:spcAft>
        <a:spcPct val="0"/>
      </a:spcAft>
      <a:defRPr sz="3429" kern="1200">
        <a:solidFill>
          <a:schemeClr val="tx1"/>
        </a:solidFill>
        <a:latin typeface="Times New Roman" pitchFamily="18" charset="0"/>
        <a:ea typeface="+mn-ea"/>
        <a:cs typeface="+mn-cs"/>
      </a:defRPr>
    </a:lvl5pPr>
    <a:lvl6pPr marL="6531331" algn="l" defTabSz="2612532" rtl="0" eaLnBrk="1" latinLnBrk="0" hangingPunct="1">
      <a:defRPr sz="3429" kern="1200">
        <a:solidFill>
          <a:schemeClr val="tx1"/>
        </a:solidFill>
        <a:latin typeface="+mn-lt"/>
        <a:ea typeface="+mn-ea"/>
        <a:cs typeface="+mn-cs"/>
      </a:defRPr>
    </a:lvl6pPr>
    <a:lvl7pPr marL="7837597" algn="l" defTabSz="2612532" rtl="0" eaLnBrk="1" latinLnBrk="0" hangingPunct="1">
      <a:defRPr sz="3429" kern="1200">
        <a:solidFill>
          <a:schemeClr val="tx1"/>
        </a:solidFill>
        <a:latin typeface="+mn-lt"/>
        <a:ea typeface="+mn-ea"/>
        <a:cs typeface="+mn-cs"/>
      </a:defRPr>
    </a:lvl7pPr>
    <a:lvl8pPr marL="9143863" algn="l" defTabSz="2612532" rtl="0" eaLnBrk="1" latinLnBrk="0" hangingPunct="1">
      <a:defRPr sz="3429" kern="1200">
        <a:solidFill>
          <a:schemeClr val="tx1"/>
        </a:solidFill>
        <a:latin typeface="+mn-lt"/>
        <a:ea typeface="+mn-ea"/>
        <a:cs typeface="+mn-cs"/>
      </a:defRPr>
    </a:lvl8pPr>
    <a:lvl9pPr marL="10450129" algn="l" defTabSz="2612532" rtl="0" eaLnBrk="1" latinLnBrk="0" hangingPunct="1">
      <a:defRPr sz="342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914400" y="6728460"/>
            <a:ext cx="5082" cy="728472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US" sz="13714"/>
          </a:p>
        </p:txBody>
      </p:sp>
      <p:sp>
        <p:nvSpPr>
          <p:cNvPr id="107522" name="Rectangle 2"/>
          <p:cNvSpPr>
            <a:spLocks noGrp="1" noChangeArrowheads="1"/>
          </p:cNvSpPr>
          <p:nvPr>
            <p:ph type="ctrTitle" sz="quarter"/>
          </p:nvPr>
        </p:nvSpPr>
        <p:spPr>
          <a:xfrm>
            <a:off x="2194560" y="4792981"/>
            <a:ext cx="24871680" cy="3436620"/>
          </a:xfrm>
        </p:spPr>
        <p:txBody>
          <a:bodyPr anchor="b" anchorCtr="1"/>
          <a:lstStyle>
            <a:lvl1pPr algn="ctr">
              <a:defRPr/>
            </a:lvl1pPr>
          </a:lstStyle>
          <a:p>
            <a:r>
              <a:rPr lang="en-US"/>
              <a:t>Click to edit Master title style</a:t>
            </a:r>
          </a:p>
        </p:txBody>
      </p:sp>
      <p:sp>
        <p:nvSpPr>
          <p:cNvPr id="107523" name="Rectangle 3"/>
          <p:cNvSpPr>
            <a:spLocks noGrp="1" noChangeArrowheads="1"/>
          </p:cNvSpPr>
          <p:nvPr>
            <p:ph type="subTitle" sz="quarter" idx="1"/>
          </p:nvPr>
        </p:nvSpPr>
        <p:spPr>
          <a:xfrm>
            <a:off x="4389120" y="9326880"/>
            <a:ext cx="20482560" cy="420624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a:lvl1pPr>
          </a:lstStyle>
          <a:p>
            <a:pPr>
              <a:defRPr/>
            </a:pPr>
            <a:endParaRPr lang="en-US"/>
          </a:p>
        </p:txBody>
      </p:sp>
      <p:sp>
        <p:nvSpPr>
          <p:cNvPr id="6" name="Rectangle 6"/>
          <p:cNvSpPr>
            <a:spLocks noGrp="1" noChangeArrowheads="1"/>
          </p:cNvSpPr>
          <p:nvPr>
            <p:ph type="sldNum" sz="quarter" idx="11"/>
          </p:nvPr>
        </p:nvSpPr>
        <p:spPr/>
        <p:txBody>
          <a:bodyPr/>
          <a:lstStyle>
            <a:lvl1pPr>
              <a:defRPr/>
            </a:lvl1pPr>
          </a:lstStyle>
          <a:p>
            <a:pPr>
              <a:defRPr/>
            </a:pPr>
            <a:fld id="{A6868D5A-F6FE-496D-BF20-A85D485C6AFB}"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8C6BC3-E1B3-43AE-8B69-7FCA3EBD2F7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11402" y="10576561"/>
            <a:ext cx="24871680" cy="3268980"/>
          </a:xfrm>
        </p:spPr>
        <p:txBody>
          <a:bodyPr anchor="t"/>
          <a:lstStyle>
            <a:lvl1pPr algn="l">
              <a:defRPr sz="9600" b="1" cap="all"/>
            </a:lvl1pPr>
          </a:lstStyle>
          <a:p>
            <a:r>
              <a:rPr lang="en-US"/>
              <a:t>Click to edit Master title style</a:t>
            </a:r>
          </a:p>
        </p:txBody>
      </p:sp>
      <p:sp>
        <p:nvSpPr>
          <p:cNvPr id="3" name="Text Placeholder 2"/>
          <p:cNvSpPr>
            <a:spLocks noGrp="1"/>
          </p:cNvSpPr>
          <p:nvPr>
            <p:ph type="body" idx="1"/>
          </p:nvPr>
        </p:nvSpPr>
        <p:spPr>
          <a:xfrm>
            <a:off x="2311402" y="6976112"/>
            <a:ext cx="24871680" cy="3600449"/>
          </a:xfrm>
        </p:spPr>
        <p:txBody>
          <a:bodyPr anchor="b"/>
          <a:lstStyle>
            <a:lvl1pPr marL="0" indent="0">
              <a:buNone/>
              <a:defRPr sz="4800"/>
            </a:lvl1pPr>
            <a:lvl2pPr marL="1097280" indent="0">
              <a:buNone/>
              <a:defRPr sz="4320"/>
            </a:lvl2pPr>
            <a:lvl3pPr marL="2194560" indent="0">
              <a:buNone/>
              <a:defRPr sz="3840"/>
            </a:lvl3pPr>
            <a:lvl4pPr marL="3291840" indent="0">
              <a:buNone/>
              <a:defRPr sz="3360"/>
            </a:lvl4pPr>
            <a:lvl5pPr marL="4389120" indent="0">
              <a:buNone/>
              <a:defRPr sz="3360"/>
            </a:lvl5pPr>
            <a:lvl6pPr marL="5486400" indent="0">
              <a:buNone/>
              <a:defRPr sz="3360"/>
            </a:lvl6pPr>
            <a:lvl7pPr marL="6583680" indent="0">
              <a:buNone/>
              <a:defRPr sz="3360"/>
            </a:lvl7pPr>
            <a:lvl8pPr marL="7680960" indent="0">
              <a:buNone/>
              <a:defRPr sz="3360"/>
            </a:lvl8pPr>
            <a:lvl9pPr marL="8778240" indent="0">
              <a:buNone/>
              <a:defRPr sz="336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12B9DAF-0DFF-402D-B9BF-7C7E47FDC2F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63040" y="4572000"/>
            <a:ext cx="12923520" cy="9875520"/>
          </a:xfrm>
        </p:spPr>
        <p:txBody>
          <a:bodyPr/>
          <a:lstStyle>
            <a:lvl1pPr>
              <a:defRPr sz="6720"/>
            </a:lvl1pPr>
            <a:lvl2pPr>
              <a:defRPr sz="5760"/>
            </a:lvl2pPr>
            <a:lvl3pPr>
              <a:defRPr sz="4800"/>
            </a:lvl3pPr>
            <a:lvl4pPr>
              <a:defRPr sz="4320"/>
            </a:lvl4pPr>
            <a:lvl5pPr>
              <a:defRPr sz="4320"/>
            </a:lvl5pPr>
            <a:lvl6pPr>
              <a:defRPr sz="4320"/>
            </a:lvl6pPr>
            <a:lvl7pPr>
              <a:defRPr sz="4320"/>
            </a:lvl7pPr>
            <a:lvl8pPr>
              <a:defRPr sz="4320"/>
            </a:lvl8pPr>
            <a:lvl9pPr>
              <a:defRPr sz="43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4874240" y="4572000"/>
            <a:ext cx="12923520" cy="9875520"/>
          </a:xfrm>
        </p:spPr>
        <p:txBody>
          <a:bodyPr/>
          <a:lstStyle>
            <a:lvl1pPr>
              <a:defRPr sz="6720"/>
            </a:lvl1pPr>
            <a:lvl2pPr>
              <a:defRPr sz="5760"/>
            </a:lvl2pPr>
            <a:lvl3pPr>
              <a:defRPr sz="4800"/>
            </a:lvl3pPr>
            <a:lvl4pPr>
              <a:defRPr sz="4320"/>
            </a:lvl4pPr>
            <a:lvl5pPr>
              <a:defRPr sz="4320"/>
            </a:lvl5pPr>
            <a:lvl6pPr>
              <a:defRPr sz="4320"/>
            </a:lvl6pPr>
            <a:lvl7pPr>
              <a:defRPr sz="4320"/>
            </a:lvl7pPr>
            <a:lvl8pPr>
              <a:defRPr sz="4320"/>
            </a:lvl8pPr>
            <a:lvl9pPr>
              <a:defRPr sz="43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DEAE689-E019-427A-9C3D-C3A3FAF2C4B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63040" y="659131"/>
            <a:ext cx="26334720" cy="27432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63040" y="3684271"/>
            <a:ext cx="12928602" cy="1535429"/>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463040" y="5219700"/>
            <a:ext cx="12928602" cy="9483091"/>
          </a:xfrm>
        </p:spPr>
        <p:txBody>
          <a:bodyPr/>
          <a:lstStyle>
            <a:lvl1pPr>
              <a:defRPr sz="5760"/>
            </a:lvl1pPr>
            <a:lvl2pPr>
              <a:defRPr sz="4800"/>
            </a:lvl2pPr>
            <a:lvl3pPr>
              <a:defRPr sz="4320"/>
            </a:lvl3pPr>
            <a:lvl4pPr>
              <a:defRPr sz="3840"/>
            </a:lvl4pPr>
            <a:lvl5pPr>
              <a:defRPr sz="3840"/>
            </a:lvl5pPr>
            <a:lvl6pPr>
              <a:defRPr sz="3840"/>
            </a:lvl6pPr>
            <a:lvl7pPr>
              <a:defRPr sz="3840"/>
            </a:lvl7pPr>
            <a:lvl8pPr>
              <a:defRPr sz="3840"/>
            </a:lvl8pPr>
            <a:lvl9pPr>
              <a:defRPr sz="38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4864082" y="3684271"/>
            <a:ext cx="12933680" cy="1535429"/>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4864082" y="5219700"/>
            <a:ext cx="12933680" cy="9483091"/>
          </a:xfrm>
        </p:spPr>
        <p:txBody>
          <a:bodyPr/>
          <a:lstStyle>
            <a:lvl1pPr>
              <a:defRPr sz="5760"/>
            </a:lvl1pPr>
            <a:lvl2pPr>
              <a:defRPr sz="4800"/>
            </a:lvl2pPr>
            <a:lvl3pPr>
              <a:defRPr sz="4320"/>
            </a:lvl3pPr>
            <a:lvl4pPr>
              <a:defRPr sz="3840"/>
            </a:lvl4pPr>
            <a:lvl5pPr>
              <a:defRPr sz="3840"/>
            </a:lvl5pPr>
            <a:lvl6pPr>
              <a:defRPr sz="3840"/>
            </a:lvl6pPr>
            <a:lvl7pPr>
              <a:defRPr sz="3840"/>
            </a:lvl7pPr>
            <a:lvl8pPr>
              <a:defRPr sz="3840"/>
            </a:lvl8pPr>
            <a:lvl9pPr>
              <a:defRPr sz="38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B0AE0B0-1865-45DF-98DA-F526055FD910}"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C035082-7EED-4704-8970-853EEA78BE2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95D1B32-076E-44B9-8BFC-D0B94333D7C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63041" y="655320"/>
            <a:ext cx="9626602" cy="2788920"/>
          </a:xfrm>
        </p:spPr>
        <p:txBody>
          <a:bodyPr anchor="b"/>
          <a:lstStyle>
            <a:lvl1pPr algn="l">
              <a:defRPr sz="4800" b="1"/>
            </a:lvl1pPr>
          </a:lstStyle>
          <a:p>
            <a:r>
              <a:rPr lang="en-US"/>
              <a:t>Click to edit Master title style</a:t>
            </a:r>
          </a:p>
        </p:txBody>
      </p:sp>
      <p:sp>
        <p:nvSpPr>
          <p:cNvPr id="3" name="Content Placeholder 2"/>
          <p:cNvSpPr>
            <a:spLocks noGrp="1"/>
          </p:cNvSpPr>
          <p:nvPr>
            <p:ph idx="1"/>
          </p:nvPr>
        </p:nvSpPr>
        <p:spPr>
          <a:xfrm>
            <a:off x="11440160" y="655321"/>
            <a:ext cx="16357600" cy="14047471"/>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63041" y="3444241"/>
            <a:ext cx="9626602" cy="11258551"/>
          </a:xfrm>
        </p:spPr>
        <p:txBody>
          <a:bodyPr/>
          <a:lstStyle>
            <a:lvl1pPr marL="0" indent="0">
              <a:buNone/>
              <a:defRPr sz="3360"/>
            </a:lvl1pPr>
            <a:lvl2pPr marL="1097280" indent="0">
              <a:buNone/>
              <a:defRPr sz="2880"/>
            </a:lvl2pPr>
            <a:lvl3pPr marL="2194560" indent="0">
              <a:buNone/>
              <a:defRPr sz="2400"/>
            </a:lvl3pPr>
            <a:lvl4pPr marL="3291840" indent="0">
              <a:buNone/>
              <a:defRPr sz="2160"/>
            </a:lvl4pPr>
            <a:lvl5pPr marL="4389120" indent="0">
              <a:buNone/>
              <a:defRPr sz="2160"/>
            </a:lvl5pPr>
            <a:lvl6pPr marL="5486400" indent="0">
              <a:buNone/>
              <a:defRPr sz="2160"/>
            </a:lvl6pPr>
            <a:lvl7pPr marL="6583680" indent="0">
              <a:buNone/>
              <a:defRPr sz="2160"/>
            </a:lvl7pPr>
            <a:lvl8pPr marL="7680960" indent="0">
              <a:buNone/>
              <a:defRPr sz="2160"/>
            </a:lvl8pPr>
            <a:lvl9pPr marL="8778240" indent="0">
              <a:buNone/>
              <a:defRPr sz="216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2FBCC50-F23C-4104-BB7E-F2FCC119278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735322" y="11521440"/>
            <a:ext cx="17556480" cy="1360171"/>
          </a:xfrm>
        </p:spPr>
        <p:txBody>
          <a:bodyPr anchor="b"/>
          <a:lstStyle>
            <a:lvl1pPr algn="l">
              <a:defRPr sz="4800" b="1"/>
            </a:lvl1pPr>
          </a:lstStyle>
          <a:p>
            <a:r>
              <a:rPr lang="en-US"/>
              <a:t>Click to edit Master title style</a:t>
            </a:r>
          </a:p>
        </p:txBody>
      </p:sp>
      <p:sp>
        <p:nvSpPr>
          <p:cNvPr id="3" name="Picture Placeholder 2"/>
          <p:cNvSpPr>
            <a:spLocks noGrp="1"/>
          </p:cNvSpPr>
          <p:nvPr>
            <p:ph type="pic" idx="1"/>
          </p:nvPr>
        </p:nvSpPr>
        <p:spPr>
          <a:xfrm>
            <a:off x="5735322" y="1470660"/>
            <a:ext cx="17556480" cy="9875520"/>
          </a:xfrm>
        </p:spPr>
        <p:txBody>
          <a:bodyPr/>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pPr lvl="0"/>
            <a:endParaRPr lang="en-US" noProof="0"/>
          </a:p>
        </p:txBody>
      </p:sp>
      <p:sp>
        <p:nvSpPr>
          <p:cNvPr id="4" name="Text Placeholder 3"/>
          <p:cNvSpPr>
            <a:spLocks noGrp="1"/>
          </p:cNvSpPr>
          <p:nvPr>
            <p:ph type="body" sz="half" idx="2"/>
          </p:nvPr>
        </p:nvSpPr>
        <p:spPr>
          <a:xfrm>
            <a:off x="5735322" y="12881611"/>
            <a:ext cx="17556480" cy="1931669"/>
          </a:xfrm>
        </p:spPr>
        <p:txBody>
          <a:bodyPr/>
          <a:lstStyle>
            <a:lvl1pPr marL="0" indent="0">
              <a:buNone/>
              <a:defRPr sz="3360"/>
            </a:lvl1pPr>
            <a:lvl2pPr marL="1097280" indent="0">
              <a:buNone/>
              <a:defRPr sz="2880"/>
            </a:lvl2pPr>
            <a:lvl3pPr marL="2194560" indent="0">
              <a:buNone/>
              <a:defRPr sz="2400"/>
            </a:lvl3pPr>
            <a:lvl4pPr marL="3291840" indent="0">
              <a:buNone/>
              <a:defRPr sz="2160"/>
            </a:lvl4pPr>
            <a:lvl5pPr marL="4389120" indent="0">
              <a:buNone/>
              <a:defRPr sz="2160"/>
            </a:lvl5pPr>
            <a:lvl6pPr marL="5486400" indent="0">
              <a:buNone/>
              <a:defRPr sz="2160"/>
            </a:lvl6pPr>
            <a:lvl7pPr marL="6583680" indent="0">
              <a:buNone/>
              <a:defRPr sz="2160"/>
            </a:lvl7pPr>
            <a:lvl8pPr marL="7680960" indent="0">
              <a:buNone/>
              <a:defRPr sz="2160"/>
            </a:lvl8pPr>
            <a:lvl9pPr marL="8778240" indent="0">
              <a:buNone/>
              <a:defRPr sz="216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5E14E5-0025-4E15-87D0-EF67CD8B2AD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116EF3B-A35C-4F65-8482-5206A305B96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214080" y="701040"/>
            <a:ext cx="6583680" cy="137464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63040" y="701040"/>
            <a:ext cx="19263360" cy="13746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926817-1925-4225-91FD-641D4E402AC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bwMode="auto">
          <a:xfrm>
            <a:off x="1463040" y="701040"/>
            <a:ext cx="26334720" cy="3322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6499" name="Rectangle 3"/>
          <p:cNvSpPr>
            <a:spLocks noGrp="1" noChangeArrowheads="1"/>
          </p:cNvSpPr>
          <p:nvPr>
            <p:ph type="body" idx="1"/>
          </p:nvPr>
        </p:nvSpPr>
        <p:spPr bwMode="auto">
          <a:xfrm>
            <a:off x="1463040" y="4572000"/>
            <a:ext cx="26334720" cy="98755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6500" name="Rectangle 4"/>
          <p:cNvSpPr>
            <a:spLocks noGrp="1" noChangeArrowheads="1"/>
          </p:cNvSpPr>
          <p:nvPr>
            <p:ph type="dt" sz="half" idx="2"/>
          </p:nvPr>
        </p:nvSpPr>
        <p:spPr bwMode="auto">
          <a:xfrm>
            <a:off x="1463040" y="14988540"/>
            <a:ext cx="682752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3360">
                <a:effectLst>
                  <a:outerShdw blurRad="38100" dist="38100" dir="2700000" algn="tl">
                    <a:srgbClr val="010199"/>
                  </a:outerShdw>
                </a:effectLst>
                <a:latin typeface="Arial" charset="0"/>
              </a:defRPr>
            </a:lvl1pPr>
          </a:lstStyle>
          <a:p>
            <a:pPr>
              <a:defRPr/>
            </a:pPr>
            <a:endParaRPr lang="en-US"/>
          </a:p>
        </p:txBody>
      </p:sp>
      <p:sp>
        <p:nvSpPr>
          <p:cNvPr id="106501" name="Rectangle 5"/>
          <p:cNvSpPr>
            <a:spLocks noGrp="1" noChangeArrowheads="1"/>
          </p:cNvSpPr>
          <p:nvPr>
            <p:ph type="ftr" sz="quarter" idx="3"/>
          </p:nvPr>
        </p:nvSpPr>
        <p:spPr bwMode="auto">
          <a:xfrm>
            <a:off x="9997440" y="14988540"/>
            <a:ext cx="926592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3360">
                <a:effectLst>
                  <a:outerShdw blurRad="38100" dist="38100" dir="2700000" algn="tl">
                    <a:srgbClr val="010199"/>
                  </a:outerShdw>
                </a:effectLst>
                <a:latin typeface="Arial" charset="0"/>
              </a:defRPr>
            </a:lvl1pPr>
          </a:lstStyle>
          <a:p>
            <a:pPr>
              <a:defRPr/>
            </a:pPr>
            <a:endParaRPr lang="en-US"/>
          </a:p>
        </p:txBody>
      </p:sp>
      <p:sp>
        <p:nvSpPr>
          <p:cNvPr id="106502" name="Rectangle 6"/>
          <p:cNvSpPr>
            <a:spLocks noGrp="1" noChangeArrowheads="1"/>
          </p:cNvSpPr>
          <p:nvPr>
            <p:ph type="sldNum" sz="quarter" idx="4"/>
          </p:nvPr>
        </p:nvSpPr>
        <p:spPr bwMode="auto">
          <a:xfrm>
            <a:off x="20970240" y="14988540"/>
            <a:ext cx="682752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3360">
                <a:effectLst>
                  <a:outerShdw blurRad="38100" dist="38100" dir="2700000" algn="tl">
                    <a:srgbClr val="010199"/>
                  </a:outerShdw>
                </a:effectLst>
                <a:latin typeface="Arial" charset="0"/>
              </a:defRPr>
            </a:lvl1pPr>
          </a:lstStyle>
          <a:p>
            <a:pPr>
              <a:defRPr/>
            </a:pPr>
            <a:fld id="{ED08FB82-2358-456A-A56D-C42517BB3F73}"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809"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rtl="0" eaLnBrk="0" fontAlgn="base" hangingPunct="0">
        <a:spcBef>
          <a:spcPct val="0"/>
        </a:spcBef>
        <a:spcAft>
          <a:spcPct val="0"/>
        </a:spcAft>
        <a:defRPr sz="10560">
          <a:solidFill>
            <a:schemeClr val="tx2"/>
          </a:solidFill>
          <a:effectLst>
            <a:outerShdw blurRad="38100" dist="38100" dir="2700000" algn="tl">
              <a:srgbClr val="010199"/>
            </a:outerShdw>
          </a:effectLst>
          <a:latin typeface="+mj-lt"/>
          <a:ea typeface="+mj-ea"/>
          <a:cs typeface="+mj-cs"/>
        </a:defRPr>
      </a:lvl1pPr>
      <a:lvl2pPr algn="l" rtl="0" eaLnBrk="0" fontAlgn="base" hangingPunct="0">
        <a:spcBef>
          <a:spcPct val="0"/>
        </a:spcBef>
        <a:spcAft>
          <a:spcPct val="0"/>
        </a:spcAft>
        <a:defRPr sz="10560">
          <a:solidFill>
            <a:schemeClr val="tx2"/>
          </a:solidFill>
          <a:effectLst>
            <a:outerShdw blurRad="38100" dist="38100" dir="2700000" algn="tl">
              <a:srgbClr val="010199"/>
            </a:outerShdw>
          </a:effectLst>
          <a:latin typeface="Tahoma" pitchFamily="34" charset="0"/>
        </a:defRPr>
      </a:lvl2pPr>
      <a:lvl3pPr algn="l" rtl="0" eaLnBrk="0" fontAlgn="base" hangingPunct="0">
        <a:spcBef>
          <a:spcPct val="0"/>
        </a:spcBef>
        <a:spcAft>
          <a:spcPct val="0"/>
        </a:spcAft>
        <a:defRPr sz="10560">
          <a:solidFill>
            <a:schemeClr val="tx2"/>
          </a:solidFill>
          <a:effectLst>
            <a:outerShdw blurRad="38100" dist="38100" dir="2700000" algn="tl">
              <a:srgbClr val="010199"/>
            </a:outerShdw>
          </a:effectLst>
          <a:latin typeface="Tahoma" pitchFamily="34" charset="0"/>
        </a:defRPr>
      </a:lvl3pPr>
      <a:lvl4pPr algn="l" rtl="0" eaLnBrk="0" fontAlgn="base" hangingPunct="0">
        <a:spcBef>
          <a:spcPct val="0"/>
        </a:spcBef>
        <a:spcAft>
          <a:spcPct val="0"/>
        </a:spcAft>
        <a:defRPr sz="10560">
          <a:solidFill>
            <a:schemeClr val="tx2"/>
          </a:solidFill>
          <a:effectLst>
            <a:outerShdw blurRad="38100" dist="38100" dir="2700000" algn="tl">
              <a:srgbClr val="010199"/>
            </a:outerShdw>
          </a:effectLst>
          <a:latin typeface="Tahoma" pitchFamily="34" charset="0"/>
        </a:defRPr>
      </a:lvl4pPr>
      <a:lvl5pPr algn="l" rtl="0" eaLnBrk="0" fontAlgn="base" hangingPunct="0">
        <a:spcBef>
          <a:spcPct val="0"/>
        </a:spcBef>
        <a:spcAft>
          <a:spcPct val="0"/>
        </a:spcAft>
        <a:defRPr sz="10560">
          <a:solidFill>
            <a:schemeClr val="tx2"/>
          </a:solidFill>
          <a:effectLst>
            <a:outerShdw blurRad="38100" dist="38100" dir="2700000" algn="tl">
              <a:srgbClr val="010199"/>
            </a:outerShdw>
          </a:effectLst>
          <a:latin typeface="Tahoma" pitchFamily="34" charset="0"/>
        </a:defRPr>
      </a:lvl5pPr>
      <a:lvl6pPr marL="1097280" algn="l" rtl="0" fontAlgn="base">
        <a:spcBef>
          <a:spcPct val="0"/>
        </a:spcBef>
        <a:spcAft>
          <a:spcPct val="0"/>
        </a:spcAft>
        <a:defRPr sz="10560">
          <a:solidFill>
            <a:schemeClr val="tx2"/>
          </a:solidFill>
          <a:effectLst>
            <a:outerShdw blurRad="38100" dist="38100" dir="2700000" algn="tl">
              <a:srgbClr val="010199"/>
            </a:outerShdw>
          </a:effectLst>
          <a:latin typeface="Tahoma" pitchFamily="34" charset="0"/>
        </a:defRPr>
      </a:lvl6pPr>
      <a:lvl7pPr marL="2194560" algn="l" rtl="0" fontAlgn="base">
        <a:spcBef>
          <a:spcPct val="0"/>
        </a:spcBef>
        <a:spcAft>
          <a:spcPct val="0"/>
        </a:spcAft>
        <a:defRPr sz="10560">
          <a:solidFill>
            <a:schemeClr val="tx2"/>
          </a:solidFill>
          <a:effectLst>
            <a:outerShdw blurRad="38100" dist="38100" dir="2700000" algn="tl">
              <a:srgbClr val="010199"/>
            </a:outerShdw>
          </a:effectLst>
          <a:latin typeface="Tahoma" pitchFamily="34" charset="0"/>
        </a:defRPr>
      </a:lvl7pPr>
      <a:lvl8pPr marL="3291840" algn="l" rtl="0" fontAlgn="base">
        <a:spcBef>
          <a:spcPct val="0"/>
        </a:spcBef>
        <a:spcAft>
          <a:spcPct val="0"/>
        </a:spcAft>
        <a:defRPr sz="10560">
          <a:solidFill>
            <a:schemeClr val="tx2"/>
          </a:solidFill>
          <a:effectLst>
            <a:outerShdw blurRad="38100" dist="38100" dir="2700000" algn="tl">
              <a:srgbClr val="010199"/>
            </a:outerShdw>
          </a:effectLst>
          <a:latin typeface="Tahoma" pitchFamily="34" charset="0"/>
        </a:defRPr>
      </a:lvl8pPr>
      <a:lvl9pPr marL="4389120" algn="l" rtl="0" fontAlgn="base">
        <a:spcBef>
          <a:spcPct val="0"/>
        </a:spcBef>
        <a:spcAft>
          <a:spcPct val="0"/>
        </a:spcAft>
        <a:defRPr sz="10560">
          <a:solidFill>
            <a:schemeClr val="tx2"/>
          </a:solidFill>
          <a:effectLst>
            <a:outerShdw blurRad="38100" dist="38100" dir="2700000" algn="tl">
              <a:srgbClr val="010199"/>
            </a:outerShdw>
          </a:effectLst>
          <a:latin typeface="Tahoma" pitchFamily="34" charset="0"/>
        </a:defRPr>
      </a:lvl9pPr>
    </p:titleStyle>
    <p:bodyStyle>
      <a:lvl1pPr marL="822960" indent="-822960" algn="l" rtl="0" eaLnBrk="0" fontAlgn="base" hangingPunct="0">
        <a:spcBef>
          <a:spcPct val="20000"/>
        </a:spcBef>
        <a:spcAft>
          <a:spcPct val="0"/>
        </a:spcAft>
        <a:buClr>
          <a:schemeClr val="hlink"/>
        </a:buClr>
        <a:buSzPct val="120000"/>
        <a:buChar char="•"/>
        <a:defRPr sz="7680">
          <a:solidFill>
            <a:schemeClr val="tx1"/>
          </a:solidFill>
          <a:effectLst>
            <a:outerShdw blurRad="38100" dist="38100" dir="2700000" algn="tl">
              <a:srgbClr val="010199"/>
            </a:outerShdw>
          </a:effectLst>
          <a:latin typeface="+mn-lt"/>
          <a:ea typeface="+mn-ea"/>
          <a:cs typeface="+mn-cs"/>
        </a:defRPr>
      </a:lvl1pPr>
      <a:lvl2pPr marL="1783080" indent="-685800" algn="l" rtl="0" eaLnBrk="0" fontAlgn="base" hangingPunct="0">
        <a:spcBef>
          <a:spcPct val="20000"/>
        </a:spcBef>
        <a:spcAft>
          <a:spcPct val="0"/>
        </a:spcAft>
        <a:buFont typeface="Tahoma" pitchFamily="34" charset="0"/>
        <a:buChar char="–"/>
        <a:defRPr sz="6720">
          <a:solidFill>
            <a:schemeClr val="tx1"/>
          </a:solidFill>
          <a:effectLst>
            <a:outerShdw blurRad="38100" dist="38100" dir="2700000" algn="tl">
              <a:srgbClr val="010199"/>
            </a:outerShdw>
          </a:effectLst>
          <a:latin typeface="+mn-lt"/>
        </a:defRPr>
      </a:lvl2pPr>
      <a:lvl3pPr marL="2743200" indent="-548640" algn="l" rtl="0" eaLnBrk="0" fontAlgn="base" hangingPunct="0">
        <a:spcBef>
          <a:spcPct val="20000"/>
        </a:spcBef>
        <a:spcAft>
          <a:spcPct val="0"/>
        </a:spcAft>
        <a:buClr>
          <a:schemeClr val="hlink"/>
        </a:buClr>
        <a:buSzPct val="120000"/>
        <a:buChar char="•"/>
        <a:defRPr sz="5760">
          <a:solidFill>
            <a:schemeClr val="tx1"/>
          </a:solidFill>
          <a:effectLst>
            <a:outerShdw blurRad="38100" dist="38100" dir="2700000" algn="tl">
              <a:srgbClr val="010199"/>
            </a:outerShdw>
          </a:effectLst>
          <a:latin typeface="+mn-lt"/>
        </a:defRPr>
      </a:lvl3pPr>
      <a:lvl4pPr marL="3840480" indent="-548640" algn="l" rtl="0" eaLnBrk="0" fontAlgn="base" hangingPunct="0">
        <a:spcBef>
          <a:spcPct val="20000"/>
        </a:spcBef>
        <a:spcAft>
          <a:spcPct val="0"/>
        </a:spcAft>
        <a:buFont typeface="Tahoma" pitchFamily="34" charset="0"/>
        <a:buChar char="–"/>
        <a:defRPr sz="4800">
          <a:solidFill>
            <a:schemeClr val="tx1"/>
          </a:solidFill>
          <a:effectLst>
            <a:outerShdw blurRad="38100" dist="38100" dir="2700000" algn="tl">
              <a:srgbClr val="010199"/>
            </a:outerShdw>
          </a:effectLst>
          <a:latin typeface="+mn-lt"/>
        </a:defRPr>
      </a:lvl4pPr>
      <a:lvl5pPr marL="4937760" indent="-548640" algn="l" rtl="0" eaLnBrk="0" fontAlgn="base" hangingPunct="0">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5pPr>
      <a:lvl6pPr marL="6035040" indent="-548640"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6pPr>
      <a:lvl7pPr marL="7132320" indent="-548640"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7pPr>
      <a:lvl8pPr marL="8229600" indent="-548640"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8pPr>
      <a:lvl9pPr marL="9326880" indent="-548640" algn="l" rtl="0" fontAlgn="base">
        <a:spcBef>
          <a:spcPct val="20000"/>
        </a:spcBef>
        <a:spcAft>
          <a:spcPct val="0"/>
        </a:spcAft>
        <a:buClr>
          <a:schemeClr val="hlink"/>
        </a:buClr>
        <a:buSzPct val="80000"/>
        <a:buFont typeface="Wingdings" pitchFamily="2" charset="2"/>
        <a:buChar char="v"/>
        <a:defRPr sz="4800">
          <a:solidFill>
            <a:schemeClr val="tx1"/>
          </a:solidFill>
          <a:effectLst>
            <a:outerShdw blurRad="38100" dist="38100" dir="2700000" algn="tl">
              <a:srgbClr val="010199"/>
            </a:outerShdw>
          </a:effectLst>
          <a:latin typeface="+mn-lt"/>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4.jpg"/><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microsoft.com/office/2007/relationships/hdphoto" Target="../media/hdphoto3.wdp"/></Relationships>
</file>

<file path=ppt/slides/_rels/slide3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fif"/><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9.jfif"/><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2.jfif"/><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4.png"/><Relationship Id="rId1" Type="http://schemas.openxmlformats.org/officeDocument/2006/relationships/slideLayout" Target="../slideLayouts/slideLayout7.xml"/><Relationship Id="rId5" Type="http://schemas.microsoft.com/office/2007/relationships/hdphoto" Target="../media/hdphoto7.wdp"/><Relationship Id="rId4" Type="http://schemas.openxmlformats.org/officeDocument/2006/relationships/image" Target="../media/image45.png"/></Relationships>
</file>

<file path=ppt/slides/_rels/slide6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1.jpg"/><Relationship Id="rId4" Type="http://schemas.openxmlformats.org/officeDocument/2006/relationships/image" Target="../media/image50.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7.xml"/><Relationship Id="rId6" Type="http://schemas.openxmlformats.org/officeDocument/2006/relationships/image" Target="../media/image55.jpg"/><Relationship Id="rId5" Type="http://schemas.openxmlformats.org/officeDocument/2006/relationships/image" Target="../media/image54.jpg"/><Relationship Id="rId4" Type="http://schemas.microsoft.com/office/2007/relationships/hdphoto" Target="../media/hdphoto9.wdp"/></Relationships>
</file>

<file path=ppt/slides/_rels/slide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BA703-C98F-41B5-8076-974FD63C7D9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38E6833-63AD-65EE-127E-BB081F3494B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9EA5AEFA-6C38-7293-53B5-F51E7946ABF0}"/>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
        <p:nvSpPr>
          <p:cNvPr id="8" name="Text Box 3">
            <a:extLst>
              <a:ext uri="{FF2B5EF4-FFF2-40B4-BE49-F238E27FC236}">
                <a16:creationId xmlns:a16="http://schemas.microsoft.com/office/drawing/2014/main" id="{EDE6ACD6-D1ED-FD76-25AD-6E0D26B28F4A}"/>
              </a:ext>
            </a:extLst>
          </p:cNvPr>
          <p:cNvSpPr txBox="1">
            <a:spLocks noChangeArrowheads="1"/>
          </p:cNvSpPr>
          <p:nvPr/>
        </p:nvSpPr>
        <p:spPr bwMode="auto">
          <a:xfrm>
            <a:off x="1752600" y="10038576"/>
            <a:ext cx="25908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6600" b="1" dirty="0">
                <a:effectLst>
                  <a:outerShdw dist="101600" dir="2700000" algn="ctr" rotWithShape="0">
                    <a:srgbClr val="3333CC"/>
                  </a:outerShdw>
                </a:effectLst>
                <a:latin typeface="Times New Roman" panose="02020603050405020304" pitchFamily="18" charset="0"/>
                <a:cs typeface="Times New Roman" panose="02020603050405020304" pitchFamily="18" charset="0"/>
              </a:rPr>
              <a:t>The 2026 Noah’s Ark Research Project</a:t>
            </a:r>
          </a:p>
        </p:txBody>
      </p:sp>
      <p:pic>
        <p:nvPicPr>
          <p:cNvPr id="3" name="Picture 2">
            <a:extLst>
              <a:ext uri="{FF2B5EF4-FFF2-40B4-BE49-F238E27FC236}">
                <a16:creationId xmlns:a16="http://schemas.microsoft.com/office/drawing/2014/main" id="{E909930E-A6DE-4C33-470B-C177AF0BF3C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800" y="5885676"/>
            <a:ext cx="4191000" cy="4191000"/>
          </a:xfrm>
          <a:prstGeom prst="rect">
            <a:avLst/>
          </a:prstGeom>
        </p:spPr>
      </p:pic>
    </p:spTree>
    <p:extLst>
      <p:ext uri="{BB962C8B-B14F-4D97-AF65-F5344CB8AC3E}">
        <p14:creationId xmlns:p14="http://schemas.microsoft.com/office/powerpoint/2010/main" val="3620626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ACA83-724C-DBA7-8352-93CB50CEFA46}"/>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7CF89618-E353-BD7C-8831-0651BCCF6DF3}"/>
              </a:ext>
            </a:extLst>
          </p:cNvPr>
          <p:cNvSpPr txBox="1">
            <a:spLocks noChangeArrowheads="1"/>
          </p:cNvSpPr>
          <p:nvPr/>
        </p:nvSpPr>
        <p:spPr bwMode="auto">
          <a:xfrm>
            <a:off x="1828801" y="1447800"/>
            <a:ext cx="26212800" cy="1406538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INSTRUCTIONS:</a:t>
            </a:r>
          </a:p>
          <a:p>
            <a:pPr eaLnBrk="1" fontAlgn="auto" hangingPunct="1">
              <a:spcBef>
                <a:spcPct val="50000"/>
              </a:spcBef>
              <a:spcAft>
                <a:spcPts val="0"/>
              </a:spcAft>
              <a:buClrTx/>
              <a:buSzTx/>
              <a:buNone/>
              <a:defRPr/>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For public presentations, you can delete the pages with text over the black background.  These pages are for your benefit, so you have an idea what you can say for the pictures following.</a:t>
            </a:r>
          </a:p>
          <a:p>
            <a:pPr eaLnBrk="1" fontAlgn="auto" hangingPunct="1">
              <a:spcBef>
                <a:spcPct val="50000"/>
              </a:spcBef>
              <a:spcAft>
                <a:spcPts val="0"/>
              </a:spcAft>
              <a:buClrTx/>
              <a:buSzTx/>
              <a:buNone/>
              <a:defRPr/>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Permission is granted to duplicate and use this presentation. </a:t>
            </a:r>
          </a:p>
          <a:p>
            <a:pPr eaLnBrk="1" fontAlgn="auto" hangingPunct="1">
              <a:spcBef>
                <a:spcPct val="50000"/>
              </a:spcBef>
              <a:spcAft>
                <a:spcPts val="0"/>
              </a:spcAft>
              <a:buClrTx/>
              <a:buSzTx/>
              <a:buNone/>
              <a:defRPr/>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FOREIGN TRANSLATIONS: You are encouraged to translate the text into another language and make them available to other Christian leaders. We can make those translated files available for distribution. </a:t>
            </a:r>
          </a:p>
        </p:txBody>
      </p:sp>
    </p:spTree>
    <p:extLst>
      <p:ext uri="{BB962C8B-B14F-4D97-AF65-F5344CB8AC3E}">
        <p14:creationId xmlns:p14="http://schemas.microsoft.com/office/powerpoint/2010/main" val="3335531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6CA4B-2569-9168-DF9F-2D30DE62BD7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D8D23A7-3337-BE83-C9C3-36B63B1271C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73A3A2E6-A2BB-EABB-FABD-A113EAF6702B}"/>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
        <p:nvSpPr>
          <p:cNvPr id="8" name="Text Box 3">
            <a:extLst>
              <a:ext uri="{FF2B5EF4-FFF2-40B4-BE49-F238E27FC236}">
                <a16:creationId xmlns:a16="http://schemas.microsoft.com/office/drawing/2014/main" id="{A7B0FCCC-3C08-BAC9-CCD5-2BAEACE7C26C}"/>
              </a:ext>
            </a:extLst>
          </p:cNvPr>
          <p:cNvSpPr txBox="1">
            <a:spLocks noChangeArrowheads="1"/>
          </p:cNvSpPr>
          <p:nvPr/>
        </p:nvSpPr>
        <p:spPr bwMode="auto">
          <a:xfrm>
            <a:off x="1752600" y="10038576"/>
            <a:ext cx="25908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6600" b="1" dirty="0">
                <a:effectLst>
                  <a:outerShdw dist="101600" dir="2700000" algn="ctr" rotWithShape="0">
                    <a:srgbClr val="3333CC"/>
                  </a:outerShdw>
                </a:effectLst>
                <a:latin typeface="Times New Roman" panose="02020603050405020304" pitchFamily="18" charset="0"/>
                <a:cs typeface="Times New Roman" panose="02020603050405020304" pitchFamily="18" charset="0"/>
              </a:rPr>
              <a:t>The 2026 Noah’s Ark Research Project</a:t>
            </a:r>
          </a:p>
        </p:txBody>
      </p:sp>
    </p:spTree>
    <p:extLst>
      <p:ext uri="{BB962C8B-B14F-4D97-AF65-F5344CB8AC3E}">
        <p14:creationId xmlns:p14="http://schemas.microsoft.com/office/powerpoint/2010/main" val="1188190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9FAD2-47DF-AA64-9030-5A46108E2015}"/>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20DE56F0-67C4-52AA-F343-A370EEF7460F}"/>
              </a:ext>
            </a:extLst>
          </p:cNvPr>
          <p:cNvSpPr txBox="1">
            <a:spLocks noChangeArrowheads="1"/>
          </p:cNvSpPr>
          <p:nvPr/>
        </p:nvSpPr>
        <p:spPr bwMode="auto">
          <a:xfrm>
            <a:off x="1828801" y="1752600"/>
            <a:ext cx="26212800" cy="6863417"/>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Greetings.  My name is Chuck Anderson. I’m the editor of Discovery News.</a:t>
            </a:r>
          </a:p>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For a number of years now, I have been reporting on some of the Biblical Discoveries that help verify the absolute accuracy of the Bible . . .</a:t>
            </a:r>
          </a:p>
        </p:txBody>
      </p:sp>
    </p:spTree>
    <p:extLst>
      <p:ext uri="{BB962C8B-B14F-4D97-AF65-F5344CB8AC3E}">
        <p14:creationId xmlns:p14="http://schemas.microsoft.com/office/powerpoint/2010/main" val="1094365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98B6F-2334-22EC-8F07-580030E4E71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61BB4B-8C9B-EBEF-0CDF-74319087673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3C07FD98-6472-4CDF-469E-B33BD6F536E5}"/>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pic>
        <p:nvPicPr>
          <p:cNvPr id="7" name="Picture 6">
            <a:extLst>
              <a:ext uri="{FF2B5EF4-FFF2-40B4-BE49-F238E27FC236}">
                <a16:creationId xmlns:a16="http://schemas.microsoft.com/office/drawing/2014/main" id="{BA236D19-8815-8DB4-7FE4-2CBD06972AC0}"/>
              </a:ext>
            </a:extLst>
          </p:cNvPr>
          <p:cNvPicPr>
            <a:picLocks noChangeAspect="1"/>
          </p:cNvPicPr>
          <p:nvPr/>
        </p:nvPicPr>
        <p:blipFill>
          <a:blip r:embed="rId4">
            <a:extLst>
              <a:ext uri="{28A0092B-C50C-407E-A947-70E740481C1C}">
                <a14:useLocalDpi xmlns:a14="http://schemas.microsoft.com/office/drawing/2010/main" val="0"/>
              </a:ext>
            </a:extLst>
          </a:blip>
          <a:srcRect r="47999"/>
          <a:stretch>
            <a:fillRect/>
          </a:stretch>
        </p:blipFill>
        <p:spPr>
          <a:xfrm>
            <a:off x="914400" y="4267200"/>
            <a:ext cx="8229600" cy="11894987"/>
          </a:xfrm>
          <a:prstGeom prst="rect">
            <a:avLst/>
          </a:prstGeom>
          <a:ln w="101600">
            <a:solidFill>
              <a:srgbClr val="FFFF00"/>
            </a:solidFill>
          </a:ln>
        </p:spPr>
      </p:pic>
      <p:pic>
        <p:nvPicPr>
          <p:cNvPr id="10" name="Picture 9">
            <a:extLst>
              <a:ext uri="{FF2B5EF4-FFF2-40B4-BE49-F238E27FC236}">
                <a16:creationId xmlns:a16="http://schemas.microsoft.com/office/drawing/2014/main" id="{F88C115F-CB6D-A6C0-3760-A7B5E58422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39400" y="9585945"/>
            <a:ext cx="15631051" cy="5212110"/>
          </a:xfrm>
          <a:prstGeom prst="rect">
            <a:avLst/>
          </a:prstGeom>
        </p:spPr>
      </p:pic>
    </p:spTree>
    <p:extLst>
      <p:ext uri="{BB962C8B-B14F-4D97-AF65-F5344CB8AC3E}">
        <p14:creationId xmlns:p14="http://schemas.microsoft.com/office/powerpoint/2010/main" val="2895715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E8CD7-8A1E-E916-8345-FD32C7D1BF4E}"/>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3EFA3FE8-11BB-4887-7FD6-410358E23A79}"/>
              </a:ext>
            </a:extLst>
          </p:cNvPr>
          <p:cNvSpPr txBox="1">
            <a:spLocks noChangeArrowheads="1"/>
          </p:cNvSpPr>
          <p:nvPr/>
        </p:nvSpPr>
        <p:spPr bwMode="auto">
          <a:xfrm>
            <a:off x="1828801" y="1752600"/>
            <a:ext cx="26212800" cy="7478970"/>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 . . things like evidence of Sodom and Gomorrah</a:t>
            </a:r>
          </a:p>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   . . . Chariot wheels in the Red Sea </a:t>
            </a:r>
          </a:p>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 . . the split rock at Horeb where Moses struck the rock and water gushed out for over 1 million Hebrews and all their animal flocks </a:t>
            </a:r>
          </a:p>
        </p:txBody>
      </p:sp>
    </p:spTree>
    <p:extLst>
      <p:ext uri="{BB962C8B-B14F-4D97-AF65-F5344CB8AC3E}">
        <p14:creationId xmlns:p14="http://schemas.microsoft.com/office/powerpoint/2010/main" val="4204081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94E89-66E4-29E4-24B1-300D8C850D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50A2ABD-2D96-37AB-5379-5EF0E5D8D4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838200"/>
            <a:ext cx="15087600" cy="10028554"/>
          </a:xfrm>
          <a:prstGeom prst="rect">
            <a:avLst/>
          </a:prstGeom>
          <a:ln w="101600">
            <a:solidFill>
              <a:srgbClr val="FFFF00"/>
            </a:solidFill>
          </a:ln>
        </p:spPr>
      </p:pic>
      <p:pic>
        <p:nvPicPr>
          <p:cNvPr id="6" name="Picture 5">
            <a:extLst>
              <a:ext uri="{FF2B5EF4-FFF2-40B4-BE49-F238E27FC236}">
                <a16:creationId xmlns:a16="http://schemas.microsoft.com/office/drawing/2014/main" id="{3ACE540F-0A26-4684-3686-C085A1AB48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91087" y="6193760"/>
            <a:ext cx="12702913" cy="9345987"/>
          </a:xfrm>
          <a:prstGeom prst="rect">
            <a:avLst/>
          </a:prstGeom>
          <a:ln w="101600">
            <a:solidFill>
              <a:srgbClr val="FFFF00"/>
            </a:solidFill>
          </a:ln>
        </p:spPr>
      </p:pic>
      <p:sp>
        <p:nvSpPr>
          <p:cNvPr id="8" name="Text Box 2">
            <a:extLst>
              <a:ext uri="{FF2B5EF4-FFF2-40B4-BE49-F238E27FC236}">
                <a16:creationId xmlns:a16="http://schemas.microsoft.com/office/drawing/2014/main" id="{51C2DE81-DC9F-42A3-9993-3FCCAECA42B5}"/>
              </a:ext>
            </a:extLst>
          </p:cNvPr>
          <p:cNvSpPr txBox="1">
            <a:spLocks noChangeArrowheads="1"/>
          </p:cNvSpPr>
          <p:nvPr/>
        </p:nvSpPr>
        <p:spPr bwMode="auto">
          <a:xfrm>
            <a:off x="1394087" y="11916627"/>
            <a:ext cx="13236313" cy="1569660"/>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9600" b="1" dirty="0">
                <a:solidFill>
                  <a:srgbClr val="FFFF00"/>
                </a:solidFill>
                <a:effectLst>
                  <a:outerShdw dist="101600" dir="2700000" algn="ctr" rotWithShape="0">
                    <a:srgbClr val="3333CC"/>
                  </a:outerShdw>
                </a:effectLst>
                <a:latin typeface="Comic Sans MS" panose="030F0702030302020204" pitchFamily="66" charset="0"/>
              </a:rPr>
              <a:t>Sodom and Gomorrah</a:t>
            </a:r>
          </a:p>
        </p:txBody>
      </p:sp>
      <p:sp>
        <p:nvSpPr>
          <p:cNvPr id="10" name="Text Box 2">
            <a:extLst>
              <a:ext uri="{FF2B5EF4-FFF2-40B4-BE49-F238E27FC236}">
                <a16:creationId xmlns:a16="http://schemas.microsoft.com/office/drawing/2014/main" id="{203DF72F-65CD-569E-B88E-FF0BF844056C}"/>
              </a:ext>
            </a:extLst>
          </p:cNvPr>
          <p:cNvSpPr txBox="1">
            <a:spLocks noChangeArrowheads="1"/>
          </p:cNvSpPr>
          <p:nvPr/>
        </p:nvSpPr>
        <p:spPr bwMode="auto">
          <a:xfrm>
            <a:off x="17373601" y="13868400"/>
            <a:ext cx="11887199" cy="132343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Sulfur brimstones</a:t>
            </a:r>
          </a:p>
        </p:txBody>
      </p:sp>
    </p:spTree>
    <p:extLst>
      <p:ext uri="{BB962C8B-B14F-4D97-AF65-F5344CB8AC3E}">
        <p14:creationId xmlns:p14="http://schemas.microsoft.com/office/powerpoint/2010/main" val="3437444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851BF-7F21-E502-009F-ACD56D297585}"/>
            </a:ext>
          </a:extLst>
        </p:cNvPr>
        <p:cNvGrpSpPr/>
        <p:nvPr/>
      </p:nvGrpSpPr>
      <p:grpSpPr>
        <a:xfrm>
          <a:off x="0" y="0"/>
          <a:ext cx="0" cy="0"/>
          <a:chOff x="0" y="0"/>
          <a:chExt cx="0" cy="0"/>
        </a:xfrm>
      </p:grpSpPr>
      <p:sp>
        <p:nvSpPr>
          <p:cNvPr id="8" name="Text Box 2">
            <a:extLst>
              <a:ext uri="{FF2B5EF4-FFF2-40B4-BE49-F238E27FC236}">
                <a16:creationId xmlns:a16="http://schemas.microsoft.com/office/drawing/2014/main" id="{773690E4-AAF4-C9E8-C04C-8E1E454BAE83}"/>
              </a:ext>
            </a:extLst>
          </p:cNvPr>
          <p:cNvSpPr txBox="1">
            <a:spLocks noChangeArrowheads="1"/>
          </p:cNvSpPr>
          <p:nvPr/>
        </p:nvSpPr>
        <p:spPr bwMode="auto">
          <a:xfrm>
            <a:off x="2962111" y="12192000"/>
            <a:ext cx="25809313" cy="1569660"/>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9600" b="1" dirty="0">
                <a:solidFill>
                  <a:srgbClr val="FFFF00"/>
                </a:solidFill>
                <a:effectLst>
                  <a:outerShdw dist="101600" dir="2700000" algn="ctr" rotWithShape="0">
                    <a:srgbClr val="3333CC"/>
                  </a:outerShdw>
                </a:effectLst>
                <a:latin typeface="Comic Sans MS" panose="030F0702030302020204" pitchFamily="66" charset="0"/>
              </a:rPr>
              <a:t>CHARIOT WHEELS in the Red Sea</a:t>
            </a:r>
          </a:p>
        </p:txBody>
      </p:sp>
      <p:pic>
        <p:nvPicPr>
          <p:cNvPr id="4" name="Picture 3">
            <a:extLst>
              <a:ext uri="{FF2B5EF4-FFF2-40B4-BE49-F238E27FC236}">
                <a16:creationId xmlns:a16="http://schemas.microsoft.com/office/drawing/2014/main" id="{F6F9135B-F601-90E7-D790-FFE9B18782AB}"/>
              </a:ext>
            </a:extLst>
          </p:cNvPr>
          <p:cNvPicPr>
            <a:picLocks noChangeAspect="1"/>
          </p:cNvPicPr>
          <p:nvPr/>
        </p:nvPicPr>
        <p:blipFill>
          <a:blip r:embed="rId2">
            <a:extLst>
              <a:ext uri="{28A0092B-C50C-407E-A947-70E740481C1C}">
                <a14:useLocalDpi xmlns:a14="http://schemas.microsoft.com/office/drawing/2010/main" val="0"/>
              </a:ext>
            </a:extLst>
          </a:blip>
          <a:srcRect l="1745" t="1487" r="2248" b="1828"/>
          <a:stretch>
            <a:fillRect/>
          </a:stretch>
        </p:blipFill>
        <p:spPr>
          <a:xfrm>
            <a:off x="838200" y="685801"/>
            <a:ext cx="11992706" cy="9448800"/>
          </a:xfrm>
          <a:prstGeom prst="rect">
            <a:avLst/>
          </a:prstGeom>
          <a:ln w="101600">
            <a:solidFill>
              <a:srgbClr val="FFFF00"/>
            </a:solidFill>
          </a:ln>
        </p:spPr>
      </p:pic>
      <p:pic>
        <p:nvPicPr>
          <p:cNvPr id="7" name="Picture 6">
            <a:extLst>
              <a:ext uri="{FF2B5EF4-FFF2-40B4-BE49-F238E27FC236}">
                <a16:creationId xmlns:a16="http://schemas.microsoft.com/office/drawing/2014/main" id="{8634DAA8-2950-82C4-57C3-A43D74FCCF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78839" y="437322"/>
            <a:ext cx="15192585" cy="11097192"/>
          </a:xfrm>
          <a:prstGeom prst="rect">
            <a:avLst/>
          </a:prstGeom>
          <a:ln w="101600">
            <a:solidFill>
              <a:srgbClr val="FFFF00"/>
            </a:solidFill>
          </a:ln>
        </p:spPr>
      </p:pic>
    </p:spTree>
    <p:extLst>
      <p:ext uri="{BB962C8B-B14F-4D97-AF65-F5344CB8AC3E}">
        <p14:creationId xmlns:p14="http://schemas.microsoft.com/office/powerpoint/2010/main" val="2089651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8BB36-84E9-F1A1-7243-BBE5633DFB7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4849557-31A2-A331-0327-0B10145B2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799" y="457200"/>
            <a:ext cx="12350139" cy="11201400"/>
          </a:xfrm>
          <a:prstGeom prst="rect">
            <a:avLst/>
          </a:prstGeom>
          <a:ln w="76200">
            <a:solidFill>
              <a:srgbClr val="FFFF00"/>
            </a:solidFill>
          </a:ln>
        </p:spPr>
      </p:pic>
      <p:sp>
        <p:nvSpPr>
          <p:cNvPr id="14" name="Text Box 2">
            <a:extLst>
              <a:ext uri="{FF2B5EF4-FFF2-40B4-BE49-F238E27FC236}">
                <a16:creationId xmlns:a16="http://schemas.microsoft.com/office/drawing/2014/main" id="{32A7B28C-FB48-7164-8FB3-A91960F91D77}"/>
              </a:ext>
            </a:extLst>
          </p:cNvPr>
          <p:cNvSpPr txBox="1">
            <a:spLocks noChangeArrowheads="1"/>
          </p:cNvSpPr>
          <p:nvPr/>
        </p:nvSpPr>
        <p:spPr bwMode="auto">
          <a:xfrm>
            <a:off x="1295401" y="12087761"/>
            <a:ext cx="11846052" cy="132343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Split Rock at Horeb</a:t>
            </a:r>
          </a:p>
        </p:txBody>
      </p:sp>
      <p:pic>
        <p:nvPicPr>
          <p:cNvPr id="18" name="Picture 17">
            <a:extLst>
              <a:ext uri="{FF2B5EF4-FFF2-40B4-BE49-F238E27FC236}">
                <a16:creationId xmlns:a16="http://schemas.microsoft.com/office/drawing/2014/main" id="{4AB20525-B969-00AB-3D8A-DEC39CE193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7450" y="7467600"/>
            <a:ext cx="14687550" cy="8305800"/>
          </a:xfrm>
          <a:prstGeom prst="rect">
            <a:avLst/>
          </a:prstGeom>
          <a:ln w="101600">
            <a:solidFill>
              <a:srgbClr val="FFFF00"/>
            </a:solidFill>
          </a:ln>
        </p:spPr>
      </p:pic>
    </p:spTree>
    <p:extLst>
      <p:ext uri="{BB962C8B-B14F-4D97-AF65-F5344CB8AC3E}">
        <p14:creationId xmlns:p14="http://schemas.microsoft.com/office/powerpoint/2010/main" val="4069505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2BCDF-EB7D-952A-6CAC-28B0388548BE}"/>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33610999-33CD-D36F-FDC7-2ABA119B0ACD}"/>
              </a:ext>
            </a:extLst>
          </p:cNvPr>
          <p:cNvSpPr txBox="1">
            <a:spLocks noChangeArrowheads="1"/>
          </p:cNvSpPr>
          <p:nvPr/>
        </p:nvSpPr>
        <p:spPr bwMode="auto">
          <a:xfrm>
            <a:off x="1828801" y="1752600"/>
            <a:ext cx="26212800" cy="1117228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 . .the real Mt. Sinai where the Lord came down like the fire of a burning furnace and melted the rocks on the top of the mountain.</a:t>
            </a:r>
          </a:p>
          <a:p>
            <a:pPr eaLnBrk="1" fontAlgn="auto" hangingPunct="1">
              <a:spcBef>
                <a:spcPct val="50000"/>
              </a:spcBef>
              <a:spcAft>
                <a:spcPts val="0"/>
              </a:spcAft>
              <a:buClrTx/>
              <a:buSzTx/>
              <a:buNone/>
              <a:defRPr/>
            </a:pPr>
            <a:endParaRPr lang="en-US" altLang="en-US" sz="8000" b="1" dirty="0">
              <a:solidFill>
                <a:srgbClr val="FFFF00"/>
              </a:solidFill>
              <a:effectLst>
                <a:outerShdw dist="101600" dir="2700000" algn="ctr" rotWithShape="0">
                  <a:srgbClr val="3333CC"/>
                </a:outerShdw>
              </a:effectLst>
              <a:latin typeface="Comic Sans MS" panose="030F0702030302020204" pitchFamily="66" charset="0"/>
            </a:endParaRPr>
          </a:p>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 . . The Garden Tomb outside the walls of Jerusalem where Jesus was buried for three days and three nights. The empty tomb is just a short distance from Golgotha, the place of the skull.</a:t>
            </a:r>
          </a:p>
        </p:txBody>
      </p:sp>
    </p:spTree>
    <p:extLst>
      <p:ext uri="{BB962C8B-B14F-4D97-AF65-F5344CB8AC3E}">
        <p14:creationId xmlns:p14="http://schemas.microsoft.com/office/powerpoint/2010/main" val="3001092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301D1-62AB-ECFF-75DE-D9BBC647D6B1}"/>
            </a:ext>
          </a:extLst>
        </p:cNvPr>
        <p:cNvGrpSpPr/>
        <p:nvPr/>
      </p:nvGrpSpPr>
      <p:grpSpPr>
        <a:xfrm>
          <a:off x="0" y="0"/>
          <a:ext cx="0" cy="0"/>
          <a:chOff x="0" y="0"/>
          <a:chExt cx="0" cy="0"/>
        </a:xfrm>
      </p:grpSpPr>
      <p:sp>
        <p:nvSpPr>
          <p:cNvPr id="8" name="Text Box 2">
            <a:extLst>
              <a:ext uri="{FF2B5EF4-FFF2-40B4-BE49-F238E27FC236}">
                <a16:creationId xmlns:a16="http://schemas.microsoft.com/office/drawing/2014/main" id="{F1B1BBA7-4B33-21DA-2079-369DECCE309C}"/>
              </a:ext>
            </a:extLst>
          </p:cNvPr>
          <p:cNvSpPr txBox="1">
            <a:spLocks noChangeArrowheads="1"/>
          </p:cNvSpPr>
          <p:nvPr/>
        </p:nvSpPr>
        <p:spPr bwMode="auto">
          <a:xfrm>
            <a:off x="1143001" y="13601354"/>
            <a:ext cx="27432000" cy="1862048"/>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11500" b="1" dirty="0">
                <a:solidFill>
                  <a:srgbClr val="FFFF00"/>
                </a:solidFill>
                <a:effectLst>
                  <a:outerShdw dist="101600" dir="2700000" algn="ctr" rotWithShape="0">
                    <a:srgbClr val="3333CC"/>
                  </a:outerShdw>
                </a:effectLst>
                <a:latin typeface="Comic Sans MS" panose="030F0702030302020204" pitchFamily="66" charset="0"/>
              </a:rPr>
              <a:t>The real Mount Sinai in Saudi Arabia</a:t>
            </a:r>
          </a:p>
        </p:txBody>
      </p:sp>
      <p:pic>
        <p:nvPicPr>
          <p:cNvPr id="6" name="Picture 5">
            <a:extLst>
              <a:ext uri="{FF2B5EF4-FFF2-40B4-BE49-F238E27FC236}">
                <a16:creationId xmlns:a16="http://schemas.microsoft.com/office/drawing/2014/main" id="{12F62CF1-7AFB-AA4E-A08F-60E94930BC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92099" y="5784586"/>
            <a:ext cx="15582901" cy="6413592"/>
          </a:xfrm>
          <a:prstGeom prst="rect">
            <a:avLst/>
          </a:prstGeom>
          <a:ln w="76200">
            <a:solidFill>
              <a:srgbClr val="FFFF00"/>
            </a:solidFill>
          </a:ln>
        </p:spPr>
      </p:pic>
      <p:pic>
        <p:nvPicPr>
          <p:cNvPr id="10" name="Picture 9">
            <a:extLst>
              <a:ext uri="{FF2B5EF4-FFF2-40B4-BE49-F238E27FC236}">
                <a16:creationId xmlns:a16="http://schemas.microsoft.com/office/drawing/2014/main" id="{CE9D14C3-D248-ACFA-4F8C-C739394F7F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44600" y="990600"/>
            <a:ext cx="6400800" cy="4256314"/>
          </a:xfrm>
          <a:prstGeom prst="rect">
            <a:avLst/>
          </a:prstGeom>
          <a:ln w="76200">
            <a:solidFill>
              <a:srgbClr val="FFFF00"/>
            </a:solidFill>
          </a:ln>
        </p:spPr>
      </p:pic>
      <p:pic>
        <p:nvPicPr>
          <p:cNvPr id="12" name="Picture 11">
            <a:extLst>
              <a:ext uri="{FF2B5EF4-FFF2-40B4-BE49-F238E27FC236}">
                <a16:creationId xmlns:a16="http://schemas.microsoft.com/office/drawing/2014/main" id="{4751098C-8DB9-C47C-ABC5-DE0A05D5C2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12200" y="1066800"/>
            <a:ext cx="6400800" cy="4168775"/>
          </a:xfrm>
          <a:prstGeom prst="rect">
            <a:avLst/>
          </a:prstGeom>
          <a:ln w="76200">
            <a:solidFill>
              <a:srgbClr val="FFFF00"/>
            </a:solidFill>
          </a:ln>
        </p:spPr>
      </p:pic>
      <p:sp>
        <p:nvSpPr>
          <p:cNvPr id="16" name="Text Box 2">
            <a:extLst>
              <a:ext uri="{FF2B5EF4-FFF2-40B4-BE49-F238E27FC236}">
                <a16:creationId xmlns:a16="http://schemas.microsoft.com/office/drawing/2014/main" id="{5149DEAE-D46E-DC85-246B-21DFE7327684}"/>
              </a:ext>
            </a:extLst>
          </p:cNvPr>
          <p:cNvSpPr txBox="1">
            <a:spLocks noChangeArrowheads="1"/>
          </p:cNvSpPr>
          <p:nvPr/>
        </p:nvSpPr>
        <p:spPr bwMode="auto">
          <a:xfrm>
            <a:off x="15240000" y="10181170"/>
            <a:ext cx="11846052" cy="132343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Mountain burned black</a:t>
            </a:r>
          </a:p>
        </p:txBody>
      </p:sp>
      <p:pic>
        <p:nvPicPr>
          <p:cNvPr id="4" name="Picture 3">
            <a:extLst>
              <a:ext uri="{FF2B5EF4-FFF2-40B4-BE49-F238E27FC236}">
                <a16:creationId xmlns:a16="http://schemas.microsoft.com/office/drawing/2014/main" id="{770EEAC8-754F-A558-9E3A-2932DE7531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 y="609600"/>
            <a:ext cx="11660369" cy="9829800"/>
          </a:xfrm>
          <a:prstGeom prst="rect">
            <a:avLst/>
          </a:prstGeom>
          <a:ln w="76200">
            <a:solidFill>
              <a:srgbClr val="FFFF00"/>
            </a:solidFill>
          </a:ln>
        </p:spPr>
      </p:pic>
      <p:sp>
        <p:nvSpPr>
          <p:cNvPr id="7" name="Text Box 2">
            <a:extLst>
              <a:ext uri="{FF2B5EF4-FFF2-40B4-BE49-F238E27FC236}">
                <a16:creationId xmlns:a16="http://schemas.microsoft.com/office/drawing/2014/main" id="{DE4636D5-4BF2-01F7-5B20-65D913AD8253}"/>
              </a:ext>
            </a:extLst>
          </p:cNvPr>
          <p:cNvSpPr txBox="1">
            <a:spLocks noChangeArrowheads="1"/>
          </p:cNvSpPr>
          <p:nvPr/>
        </p:nvSpPr>
        <p:spPr bwMode="auto">
          <a:xfrm>
            <a:off x="815462" y="10696937"/>
            <a:ext cx="11846052" cy="132343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Sacrificial altar area</a:t>
            </a:r>
          </a:p>
        </p:txBody>
      </p:sp>
    </p:spTree>
    <p:extLst>
      <p:ext uri="{BB962C8B-B14F-4D97-AF65-F5344CB8AC3E}">
        <p14:creationId xmlns:p14="http://schemas.microsoft.com/office/powerpoint/2010/main" val="4286619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8059B-4B68-2205-CB23-DAB98858A096}"/>
            </a:ext>
          </a:extLst>
        </p:cNvPr>
        <p:cNvGrpSpPr/>
        <p:nvPr/>
      </p:nvGrpSpPr>
      <p:grpSpPr>
        <a:xfrm>
          <a:off x="0" y="0"/>
          <a:ext cx="0" cy="0"/>
          <a:chOff x="0" y="0"/>
          <a:chExt cx="0" cy="0"/>
        </a:xfrm>
      </p:grpSpPr>
      <p:sp>
        <p:nvSpPr>
          <p:cNvPr id="14" name="Text Box 2">
            <a:extLst>
              <a:ext uri="{FF2B5EF4-FFF2-40B4-BE49-F238E27FC236}">
                <a16:creationId xmlns:a16="http://schemas.microsoft.com/office/drawing/2014/main" id="{E1748449-0C73-E1CB-533B-ECC140975297}"/>
              </a:ext>
            </a:extLst>
          </p:cNvPr>
          <p:cNvSpPr txBox="1">
            <a:spLocks noChangeArrowheads="1"/>
          </p:cNvSpPr>
          <p:nvPr/>
        </p:nvSpPr>
        <p:spPr bwMode="auto">
          <a:xfrm>
            <a:off x="1383642" y="10744200"/>
            <a:ext cx="12256157" cy="3785652"/>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Garden Tomb where Jesus was resurrected after 3 days.</a:t>
            </a:r>
          </a:p>
        </p:txBody>
      </p:sp>
      <p:pic>
        <p:nvPicPr>
          <p:cNvPr id="4" name="Picture 3">
            <a:extLst>
              <a:ext uri="{FF2B5EF4-FFF2-40B4-BE49-F238E27FC236}">
                <a16:creationId xmlns:a16="http://schemas.microsoft.com/office/drawing/2014/main" id="{0D980176-8BB6-B0B2-27C8-A8EF2108F1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1" y="469999"/>
            <a:ext cx="13394136" cy="10045602"/>
          </a:xfrm>
          <a:prstGeom prst="rect">
            <a:avLst/>
          </a:prstGeom>
          <a:ln w="101600">
            <a:solidFill>
              <a:srgbClr val="FFFF00"/>
            </a:solidFill>
          </a:ln>
        </p:spPr>
      </p:pic>
      <p:pic>
        <p:nvPicPr>
          <p:cNvPr id="6" name="Picture 5">
            <a:extLst>
              <a:ext uri="{FF2B5EF4-FFF2-40B4-BE49-F238E27FC236}">
                <a16:creationId xmlns:a16="http://schemas.microsoft.com/office/drawing/2014/main" id="{38044DDD-05C0-A551-252D-3CDDCBCAD8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8426" y="469998"/>
            <a:ext cx="13429664" cy="10045602"/>
          </a:xfrm>
          <a:prstGeom prst="rect">
            <a:avLst/>
          </a:prstGeom>
          <a:ln w="101600">
            <a:solidFill>
              <a:srgbClr val="FFFF00"/>
            </a:solidFill>
          </a:ln>
        </p:spPr>
      </p:pic>
      <p:sp>
        <p:nvSpPr>
          <p:cNvPr id="8" name="Text Box 2">
            <a:extLst>
              <a:ext uri="{FF2B5EF4-FFF2-40B4-BE49-F238E27FC236}">
                <a16:creationId xmlns:a16="http://schemas.microsoft.com/office/drawing/2014/main" id="{B526E569-C31D-BAF3-29DC-316D5F8F5CE4}"/>
              </a:ext>
            </a:extLst>
          </p:cNvPr>
          <p:cNvSpPr txBox="1">
            <a:spLocks noChangeArrowheads="1"/>
          </p:cNvSpPr>
          <p:nvPr/>
        </p:nvSpPr>
        <p:spPr bwMode="auto">
          <a:xfrm>
            <a:off x="15328243" y="10744200"/>
            <a:ext cx="12256157" cy="3785652"/>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Golgotha, the place of the skull near the Garden Tomb.</a:t>
            </a:r>
          </a:p>
        </p:txBody>
      </p:sp>
    </p:spTree>
    <p:extLst>
      <p:ext uri="{BB962C8B-B14F-4D97-AF65-F5344CB8AC3E}">
        <p14:creationId xmlns:p14="http://schemas.microsoft.com/office/powerpoint/2010/main" val="1608089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952EA-126A-2C4A-0965-8292CE8D635E}"/>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CCC763CD-9003-4084-D906-ACADCABE4ED8}"/>
              </a:ext>
            </a:extLst>
          </p:cNvPr>
          <p:cNvSpPr txBox="1">
            <a:spLocks noChangeArrowheads="1"/>
          </p:cNvSpPr>
          <p:nvPr/>
        </p:nvSpPr>
        <p:spPr bwMode="auto">
          <a:xfrm>
            <a:off x="1828801" y="1752600"/>
            <a:ext cx="26212800" cy="6863417"/>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But one of the most exciting News Breaks is the recent development and verification process of Noah’s Ark in the foothills of Mount Ararat in eastern Turkey.</a:t>
            </a:r>
          </a:p>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It is called The 2026 Noah’s Ark Research Project.</a:t>
            </a:r>
          </a:p>
        </p:txBody>
      </p:sp>
    </p:spTree>
    <p:extLst>
      <p:ext uri="{BB962C8B-B14F-4D97-AF65-F5344CB8AC3E}">
        <p14:creationId xmlns:p14="http://schemas.microsoft.com/office/powerpoint/2010/main" val="2589862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5BFD4-D396-D22C-7AC1-AA20FE82EE1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6C2419-A3C9-7BE8-326A-E083DBB747C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DA409EEF-557B-115B-3EF2-E66DE08D88C2}"/>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
        <p:nvSpPr>
          <p:cNvPr id="8" name="Text Box 3">
            <a:extLst>
              <a:ext uri="{FF2B5EF4-FFF2-40B4-BE49-F238E27FC236}">
                <a16:creationId xmlns:a16="http://schemas.microsoft.com/office/drawing/2014/main" id="{AC1FEDBE-E9AC-4D4A-9721-C085AAC67F6A}"/>
              </a:ext>
            </a:extLst>
          </p:cNvPr>
          <p:cNvSpPr txBox="1">
            <a:spLocks noChangeArrowheads="1"/>
          </p:cNvSpPr>
          <p:nvPr/>
        </p:nvSpPr>
        <p:spPr bwMode="auto">
          <a:xfrm>
            <a:off x="1752600" y="10038576"/>
            <a:ext cx="25908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6600" b="1" dirty="0">
                <a:effectLst>
                  <a:outerShdw dist="101600" dir="2700000" algn="ctr" rotWithShape="0">
                    <a:srgbClr val="3333CC"/>
                  </a:outerShdw>
                </a:effectLst>
                <a:latin typeface="Times New Roman" panose="02020603050405020304" pitchFamily="18" charset="0"/>
                <a:cs typeface="Times New Roman" panose="02020603050405020304" pitchFamily="18" charset="0"/>
              </a:rPr>
              <a:t>The 2026 Noah’s Ark Research Project</a:t>
            </a:r>
          </a:p>
        </p:txBody>
      </p:sp>
    </p:spTree>
    <p:extLst>
      <p:ext uri="{BB962C8B-B14F-4D97-AF65-F5344CB8AC3E}">
        <p14:creationId xmlns:p14="http://schemas.microsoft.com/office/powerpoint/2010/main" val="3802458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EF110-15DE-74EE-05D9-8CEC2458DFAB}"/>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E8EC1E0D-FC7E-30D8-BEAA-D6BFA4958105}"/>
              </a:ext>
            </a:extLst>
          </p:cNvPr>
          <p:cNvSpPr txBox="1">
            <a:spLocks noChangeArrowheads="1"/>
          </p:cNvSpPr>
          <p:nvPr/>
        </p:nvSpPr>
        <p:spPr bwMode="auto">
          <a:xfrm>
            <a:off x="1828801" y="1752600"/>
            <a:ext cx="26212800" cy="5632311"/>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You might wonder WHAT’S SO EXCITING ABOUT THAT?</a:t>
            </a:r>
          </a:p>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First . . . Let me give you a little background on the search for Noah’s Ark . . . </a:t>
            </a:r>
          </a:p>
        </p:txBody>
      </p:sp>
    </p:spTree>
    <p:extLst>
      <p:ext uri="{BB962C8B-B14F-4D97-AF65-F5344CB8AC3E}">
        <p14:creationId xmlns:p14="http://schemas.microsoft.com/office/powerpoint/2010/main" val="3819579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E9126-EE4B-0B5E-DB87-37AF54C549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A6F18B4-F767-66A4-F7BA-347DC2F2FB2D}"/>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B8912C22-8177-DD50-5857-4F54225C895F}"/>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
        <p:nvSpPr>
          <p:cNvPr id="8" name="Text Box 3">
            <a:extLst>
              <a:ext uri="{FF2B5EF4-FFF2-40B4-BE49-F238E27FC236}">
                <a16:creationId xmlns:a16="http://schemas.microsoft.com/office/drawing/2014/main" id="{3C3A4D32-FB1F-4CFE-E8E2-AD22EB02A757}"/>
              </a:ext>
            </a:extLst>
          </p:cNvPr>
          <p:cNvSpPr txBox="1">
            <a:spLocks noChangeArrowheads="1"/>
          </p:cNvSpPr>
          <p:nvPr/>
        </p:nvSpPr>
        <p:spPr bwMode="auto">
          <a:xfrm>
            <a:off x="1752600" y="10038576"/>
            <a:ext cx="25908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6600" b="1" dirty="0">
                <a:effectLst>
                  <a:outerShdw dist="101600" dir="2700000" algn="ctr" rotWithShape="0">
                    <a:srgbClr val="3333CC"/>
                  </a:outerShdw>
                </a:effectLst>
                <a:latin typeface="Times New Roman" panose="02020603050405020304" pitchFamily="18" charset="0"/>
                <a:cs typeface="Times New Roman" panose="02020603050405020304" pitchFamily="18" charset="0"/>
              </a:rPr>
              <a:t>The 2026 Noah’s Ark Research Project</a:t>
            </a:r>
          </a:p>
        </p:txBody>
      </p:sp>
      <p:sp>
        <p:nvSpPr>
          <p:cNvPr id="3" name="Text Box 3">
            <a:extLst>
              <a:ext uri="{FF2B5EF4-FFF2-40B4-BE49-F238E27FC236}">
                <a16:creationId xmlns:a16="http://schemas.microsoft.com/office/drawing/2014/main" id="{BB055F09-074B-3667-65C8-BDF6DAF278E4}"/>
              </a:ext>
            </a:extLst>
          </p:cNvPr>
          <p:cNvSpPr txBox="1">
            <a:spLocks noChangeArrowheads="1"/>
          </p:cNvSpPr>
          <p:nvPr/>
        </p:nvSpPr>
        <p:spPr bwMode="auto">
          <a:xfrm>
            <a:off x="-3657600" y="4267200"/>
            <a:ext cx="25069800" cy="64479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41300" b="1" i="1" dirty="0">
                <a:solidFill>
                  <a:srgbClr val="FF0000"/>
                </a:solidFill>
                <a:effectLst>
                  <a:outerShdw dist="63500" dir="2700000" algn="ctr" rotWithShape="0">
                    <a:srgbClr val="FFFF00"/>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980988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4" descr="A picture containing outdoor, landscape, nature, sky&#10;&#10;Description automatically generated">
            <a:extLst>
              <a:ext uri="{FF2B5EF4-FFF2-40B4-BE49-F238E27FC236}">
                <a16:creationId xmlns:a16="http://schemas.microsoft.com/office/drawing/2014/main" id="{BB67DC24-7A44-E1EC-86D6-9B23E1CE7B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79400"/>
            <a:ext cx="28651200" cy="159004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2">
            <a:extLst>
              <a:ext uri="{FF2B5EF4-FFF2-40B4-BE49-F238E27FC236}">
                <a16:creationId xmlns:a16="http://schemas.microsoft.com/office/drawing/2014/main" id="{B5E60F54-B8A2-A61A-167A-BAD848C83FD7}"/>
              </a:ext>
            </a:extLst>
          </p:cNvPr>
          <p:cNvSpPr txBox="1">
            <a:spLocks noChangeArrowheads="1"/>
          </p:cNvSpPr>
          <p:nvPr/>
        </p:nvSpPr>
        <p:spPr bwMode="auto">
          <a:xfrm>
            <a:off x="19812000" y="2438400"/>
            <a:ext cx="5181600" cy="1446550"/>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16,854’</a:t>
            </a:r>
          </a:p>
        </p:txBody>
      </p:sp>
      <p:cxnSp>
        <p:nvCxnSpPr>
          <p:cNvPr id="5" name="Straight Arrow Connector 4">
            <a:extLst>
              <a:ext uri="{FF2B5EF4-FFF2-40B4-BE49-F238E27FC236}">
                <a16:creationId xmlns:a16="http://schemas.microsoft.com/office/drawing/2014/main" id="{324C0868-61D6-22F2-2A9B-2BE40301AD3A}"/>
              </a:ext>
            </a:extLst>
          </p:cNvPr>
          <p:cNvCxnSpPr/>
          <p:nvPr/>
        </p:nvCxnSpPr>
        <p:spPr bwMode="auto">
          <a:xfrm flipH="1">
            <a:off x="13716000" y="3124200"/>
            <a:ext cx="5562600" cy="0"/>
          </a:xfrm>
          <a:prstGeom prst="straightConnector1">
            <a:avLst/>
          </a:prstGeom>
          <a:solidFill>
            <a:schemeClr val="accent1"/>
          </a:solidFill>
          <a:ln w="127000" cap="flat" cmpd="sng" algn="ctr">
            <a:solidFill>
              <a:srgbClr val="FFFF00"/>
            </a:solidFill>
            <a:prstDash val="solid"/>
            <a:round/>
            <a:headEnd type="none" w="sm" len="sm"/>
            <a:tailEnd type="triangle"/>
          </a:ln>
          <a:effectLst>
            <a:outerShdw dist="101600" dir="5400000" algn="ctr" rotWithShape="0">
              <a:srgbClr val="3333CC"/>
            </a:outerShdw>
          </a:effectLst>
        </p:spPr>
      </p:cxnSp>
      <p:sp>
        <p:nvSpPr>
          <p:cNvPr id="4" name="Text Box 2">
            <a:extLst>
              <a:ext uri="{FF2B5EF4-FFF2-40B4-BE49-F238E27FC236}">
                <a16:creationId xmlns:a16="http://schemas.microsoft.com/office/drawing/2014/main" id="{F19D768E-8A9C-57DB-848F-024C98950D16}"/>
              </a:ext>
            </a:extLst>
          </p:cNvPr>
          <p:cNvSpPr txBox="1">
            <a:spLocks noChangeArrowheads="1"/>
          </p:cNvSpPr>
          <p:nvPr/>
        </p:nvSpPr>
        <p:spPr bwMode="auto">
          <a:xfrm>
            <a:off x="2056664" y="11506200"/>
            <a:ext cx="26916063" cy="4154984"/>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For years, explorers have been searching for Noah’s Ark in the snow, high up on the steep slopes of Mt. Ararat in eastern Turkey.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DC0F5-91DB-41A3-45FD-0053673DDB74}"/>
            </a:ext>
          </a:extLst>
        </p:cNvPr>
        <p:cNvGrpSpPr/>
        <p:nvPr/>
      </p:nvGrpSpPr>
      <p:grpSpPr>
        <a:xfrm>
          <a:off x="0" y="0"/>
          <a:ext cx="0" cy="0"/>
          <a:chOff x="0" y="0"/>
          <a:chExt cx="0" cy="0"/>
        </a:xfrm>
      </p:grpSpPr>
      <p:pic>
        <p:nvPicPr>
          <p:cNvPr id="4" name="Picture 4" descr="A picture containing outdoor, landscape, nature, sky&#10;&#10;Description automatically generated">
            <a:extLst>
              <a:ext uri="{FF2B5EF4-FFF2-40B4-BE49-F238E27FC236}">
                <a16:creationId xmlns:a16="http://schemas.microsoft.com/office/drawing/2014/main" id="{1A2E5BCF-F7BC-58F3-A24E-3A0EA65D3C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79400"/>
            <a:ext cx="28651200" cy="159004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06499" name="Text Box 2">
            <a:extLst>
              <a:ext uri="{FF2B5EF4-FFF2-40B4-BE49-F238E27FC236}">
                <a16:creationId xmlns:a16="http://schemas.microsoft.com/office/drawing/2014/main" id="{893B4FF6-8ABF-BAD6-D481-F041447AEFB8}"/>
              </a:ext>
            </a:extLst>
          </p:cNvPr>
          <p:cNvSpPr txBox="1">
            <a:spLocks noChangeArrowheads="1"/>
          </p:cNvSpPr>
          <p:nvPr/>
        </p:nvSpPr>
        <p:spPr bwMode="auto">
          <a:xfrm>
            <a:off x="1905000" y="10182285"/>
            <a:ext cx="25527000" cy="3046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ct val="100000"/>
              </a:lnSpc>
              <a:spcBef>
                <a:spcPct val="50000"/>
              </a:spcBef>
              <a:spcAft>
                <a:spcPts val="1200"/>
              </a:spcAft>
              <a:buNone/>
            </a:pPr>
            <a:r>
              <a:rPr lang="en-US" altLang="en-US" sz="9600" b="1" dirty="0">
                <a:solidFill>
                  <a:srgbClr val="FF0000"/>
                </a:solidFill>
                <a:effectLst>
                  <a:outerShdw dist="76200" dir="2700000" algn="ctr" rotWithShape="0">
                    <a:srgbClr val="FFFF00"/>
                  </a:outerShdw>
                </a:effectLst>
                <a:latin typeface="Comic Sans MS" panose="030F0702030302020204" pitchFamily="66" charset="0"/>
              </a:rPr>
              <a:t>Many men have died trying to climb that steep and dangerous mountain. </a:t>
            </a:r>
          </a:p>
        </p:txBody>
      </p:sp>
    </p:spTree>
    <p:extLst>
      <p:ext uri="{BB962C8B-B14F-4D97-AF65-F5344CB8AC3E}">
        <p14:creationId xmlns:p14="http://schemas.microsoft.com/office/powerpoint/2010/main" val="3842112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4B52B-66AF-0F63-CF8A-6555CC7240A4}"/>
            </a:ext>
          </a:extLst>
        </p:cNvPr>
        <p:cNvGrpSpPr/>
        <p:nvPr/>
      </p:nvGrpSpPr>
      <p:grpSpPr>
        <a:xfrm>
          <a:off x="0" y="0"/>
          <a:ext cx="0" cy="0"/>
          <a:chOff x="0" y="0"/>
          <a:chExt cx="0" cy="0"/>
        </a:xfrm>
      </p:grpSpPr>
      <p:pic>
        <p:nvPicPr>
          <p:cNvPr id="4" name="Picture 4" descr="A picture containing outdoor, landscape, nature, sky&#10;&#10;Description automatically generated">
            <a:extLst>
              <a:ext uri="{FF2B5EF4-FFF2-40B4-BE49-F238E27FC236}">
                <a16:creationId xmlns:a16="http://schemas.microsoft.com/office/drawing/2014/main" id="{88E98022-915F-A811-DFB9-7037EAEEF7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79400"/>
            <a:ext cx="28651200" cy="159004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06499" name="Text Box 2">
            <a:extLst>
              <a:ext uri="{FF2B5EF4-FFF2-40B4-BE49-F238E27FC236}">
                <a16:creationId xmlns:a16="http://schemas.microsoft.com/office/drawing/2014/main" id="{303E4FD2-302B-A931-4A38-5C4DB8AA26AF}"/>
              </a:ext>
            </a:extLst>
          </p:cNvPr>
          <p:cNvSpPr txBox="1">
            <a:spLocks noChangeArrowheads="1"/>
          </p:cNvSpPr>
          <p:nvPr/>
        </p:nvSpPr>
        <p:spPr bwMode="auto">
          <a:xfrm>
            <a:off x="1905000" y="10182285"/>
            <a:ext cx="25527000" cy="4524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ct val="100000"/>
              </a:lnSpc>
              <a:spcBef>
                <a:spcPct val="50000"/>
              </a:spcBef>
              <a:spcAft>
                <a:spcPts val="1200"/>
              </a:spcAft>
              <a:buNone/>
            </a:pPr>
            <a:r>
              <a:rPr lang="en-US" altLang="en-US" sz="9600" b="1" dirty="0">
                <a:solidFill>
                  <a:srgbClr val="FF0000"/>
                </a:solidFill>
                <a:effectLst>
                  <a:outerShdw dist="76200" dir="2700000" algn="ctr" rotWithShape="0">
                    <a:srgbClr val="FFFF00"/>
                  </a:outerShdw>
                </a:effectLst>
                <a:latin typeface="Comic Sans MS" panose="030F0702030302020204" pitchFamily="66" charset="0"/>
              </a:rPr>
              <a:t>Imagine large animals like elephants, hippos, and dinosaurs trying to come down from this dangerous mountain!</a:t>
            </a:r>
          </a:p>
        </p:txBody>
      </p:sp>
    </p:spTree>
    <p:extLst>
      <p:ext uri="{BB962C8B-B14F-4D97-AF65-F5344CB8AC3E}">
        <p14:creationId xmlns:p14="http://schemas.microsoft.com/office/powerpoint/2010/main" val="2174723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5552E-2DE3-8FF8-3B1D-E78395980068}"/>
            </a:ext>
          </a:extLst>
        </p:cNvPr>
        <p:cNvGrpSpPr/>
        <p:nvPr/>
      </p:nvGrpSpPr>
      <p:grpSpPr>
        <a:xfrm>
          <a:off x="0" y="0"/>
          <a:ext cx="0" cy="0"/>
          <a:chOff x="0" y="0"/>
          <a:chExt cx="0" cy="0"/>
        </a:xfrm>
      </p:grpSpPr>
      <p:pic>
        <p:nvPicPr>
          <p:cNvPr id="4" name="Picture 4" descr="A picture containing outdoor, landscape, nature, sky&#10;&#10;Description automatically generated">
            <a:extLst>
              <a:ext uri="{FF2B5EF4-FFF2-40B4-BE49-F238E27FC236}">
                <a16:creationId xmlns:a16="http://schemas.microsoft.com/office/drawing/2014/main" id="{3722CFCC-51A5-5C17-8822-211500E93F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79400"/>
            <a:ext cx="28651200" cy="159004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106499" name="Text Box 2">
            <a:extLst>
              <a:ext uri="{FF2B5EF4-FFF2-40B4-BE49-F238E27FC236}">
                <a16:creationId xmlns:a16="http://schemas.microsoft.com/office/drawing/2014/main" id="{BFD440E6-5BC2-326F-805F-6D362A735991}"/>
              </a:ext>
            </a:extLst>
          </p:cNvPr>
          <p:cNvSpPr txBox="1">
            <a:spLocks noChangeArrowheads="1"/>
          </p:cNvSpPr>
          <p:nvPr/>
        </p:nvSpPr>
        <p:spPr bwMode="auto">
          <a:xfrm>
            <a:off x="1905000" y="10182285"/>
            <a:ext cx="25527000" cy="45243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ct val="100000"/>
              </a:lnSpc>
              <a:spcBef>
                <a:spcPct val="50000"/>
              </a:spcBef>
              <a:buNone/>
            </a:pPr>
            <a:r>
              <a:rPr lang="en-US" altLang="en-US" sz="9600" b="1" dirty="0">
                <a:solidFill>
                  <a:srgbClr val="FF0000"/>
                </a:solidFill>
                <a:effectLst>
                  <a:outerShdw dist="76200" dir="2700000" algn="ctr" rotWithShape="0">
                    <a:srgbClr val="FFFF00"/>
                  </a:outerShdw>
                </a:effectLst>
                <a:latin typeface="Comic Sans MS" panose="030F0702030302020204" pitchFamily="66" charset="0"/>
              </a:rPr>
              <a:t>Why would God rest the Ark in a place that would be nearly impossible for the animals to leave safely?</a:t>
            </a:r>
          </a:p>
        </p:txBody>
      </p:sp>
      <p:sp>
        <p:nvSpPr>
          <p:cNvPr id="3" name="Text Box 2">
            <a:extLst>
              <a:ext uri="{FF2B5EF4-FFF2-40B4-BE49-F238E27FC236}">
                <a16:creationId xmlns:a16="http://schemas.microsoft.com/office/drawing/2014/main" id="{65648A05-AE42-BA55-64B1-5633F736940F}"/>
              </a:ext>
            </a:extLst>
          </p:cNvPr>
          <p:cNvSpPr txBox="1">
            <a:spLocks noChangeArrowheads="1"/>
          </p:cNvSpPr>
          <p:nvPr/>
        </p:nvSpPr>
        <p:spPr bwMode="auto">
          <a:xfrm>
            <a:off x="13792200" y="7086600"/>
            <a:ext cx="2751931" cy="16311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r>
              <a:rPr lang="en-US" altLang="en-US" sz="23900" b="1" i="1" dirty="0">
                <a:solidFill>
                  <a:srgbClr val="FF0000"/>
                </a:solidFill>
                <a:effectLst>
                  <a:outerShdw dist="76200" dir="2700000" algn="ctr" rotWithShape="0">
                    <a:srgbClr val="FFFF00"/>
                  </a:outerShdw>
                </a:effectLst>
                <a:latin typeface="Comic Sans MS" panose="030F0702030302020204" pitchFamily="66" charset="0"/>
              </a:rPr>
              <a:t>?</a:t>
            </a:r>
            <a:endParaRPr lang="en-US" altLang="en-US" sz="8800" b="1" i="1" dirty="0">
              <a:solidFill>
                <a:srgbClr val="FF0000"/>
              </a:solidFill>
              <a:effectLst>
                <a:outerShdw dist="76200" dir="2700000" algn="ctr" rotWithShape="0">
                  <a:srgbClr val="FFFF00"/>
                </a:outerShdw>
              </a:effectLst>
              <a:latin typeface="Comic Sans MS" panose="030F0702030302020204" pitchFamily="66" charset="0"/>
            </a:endParaRPr>
          </a:p>
        </p:txBody>
      </p:sp>
    </p:spTree>
    <p:extLst>
      <p:ext uri="{BB962C8B-B14F-4D97-AF65-F5344CB8AC3E}">
        <p14:creationId xmlns:p14="http://schemas.microsoft.com/office/powerpoint/2010/main" val="2053238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3" descr="A picture containing painting, drawing, art, elephant&#10;&#10;Description automatically generated">
            <a:extLst>
              <a:ext uri="{FF2B5EF4-FFF2-40B4-BE49-F238E27FC236}">
                <a16:creationId xmlns:a16="http://schemas.microsoft.com/office/drawing/2014/main" id="{D93E1450-3650-8B83-3520-5026557B9DA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15000"/>
                    </a14:imgEffect>
                  </a14:imgLayer>
                </a14:imgProps>
              </a:ext>
              <a:ext uri="{28A0092B-C50C-407E-A947-70E740481C1C}">
                <a14:useLocalDpi xmlns:a14="http://schemas.microsoft.com/office/drawing/2010/main" val="0"/>
              </a:ext>
            </a:extLst>
          </a:blip>
          <a:srcRect/>
          <a:stretch>
            <a:fillRect/>
          </a:stretch>
        </p:blipFill>
        <p:spPr bwMode="auto">
          <a:xfrm>
            <a:off x="1423988" y="404814"/>
            <a:ext cx="26160412" cy="15500350"/>
          </a:xfrm>
          <a:prstGeom prst="rect">
            <a:avLst/>
          </a:prstGeom>
          <a:noFill/>
          <a:ln w="1016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07523" name="Text Box 2">
            <a:extLst>
              <a:ext uri="{FF2B5EF4-FFF2-40B4-BE49-F238E27FC236}">
                <a16:creationId xmlns:a16="http://schemas.microsoft.com/office/drawing/2014/main" id="{7D602B55-3EC5-AF53-9D93-4E369A3581D2}"/>
              </a:ext>
            </a:extLst>
          </p:cNvPr>
          <p:cNvSpPr txBox="1">
            <a:spLocks noChangeArrowheads="1"/>
          </p:cNvSpPr>
          <p:nvPr/>
        </p:nvSpPr>
        <p:spPr bwMode="auto">
          <a:xfrm>
            <a:off x="4246564" y="6248401"/>
            <a:ext cx="20515262" cy="4222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r>
              <a:rPr lang="en-US" altLang="en-US" sz="8800" b="1" i="1" dirty="0">
                <a:solidFill>
                  <a:srgbClr val="00B0F0"/>
                </a:solidFill>
                <a:effectLst>
                  <a:outerShdw dist="101600" dir="2700000" algn="ctr" rotWithShape="0">
                    <a:srgbClr val="3333CC"/>
                  </a:outerShdw>
                </a:effectLst>
                <a:latin typeface="Comic Sans MS" panose="030F0702030302020204" pitchFamily="66" charset="0"/>
              </a:rPr>
              <a:t>Genesis 8:4 – “And the ark rested in the seventh month, on the seventeenth day of the month, upon the mountains of Ararat.”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4FE4D-09B7-C14F-8AAA-BD854DF2BEAF}"/>
            </a:ext>
          </a:extLst>
        </p:cNvPr>
        <p:cNvGrpSpPr/>
        <p:nvPr/>
      </p:nvGrpSpPr>
      <p:grpSpPr>
        <a:xfrm>
          <a:off x="0" y="0"/>
          <a:ext cx="0" cy="0"/>
          <a:chOff x="0" y="0"/>
          <a:chExt cx="0" cy="0"/>
        </a:xfrm>
      </p:grpSpPr>
      <p:pic>
        <p:nvPicPr>
          <p:cNvPr id="107522" name="Picture 3" descr="A picture containing painting, drawing, art, elephant&#10;&#10;Description automatically generated">
            <a:extLst>
              <a:ext uri="{FF2B5EF4-FFF2-40B4-BE49-F238E27FC236}">
                <a16:creationId xmlns:a16="http://schemas.microsoft.com/office/drawing/2014/main" id="{7B31C85E-BA18-CF4F-B05C-C385EE20BFD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15000"/>
                    </a14:imgEffect>
                  </a14:imgLayer>
                </a14:imgProps>
              </a:ext>
              <a:ext uri="{28A0092B-C50C-407E-A947-70E740481C1C}">
                <a14:useLocalDpi xmlns:a14="http://schemas.microsoft.com/office/drawing/2010/main" val="0"/>
              </a:ext>
            </a:extLst>
          </a:blip>
          <a:srcRect/>
          <a:stretch>
            <a:fillRect/>
          </a:stretch>
        </p:blipFill>
        <p:spPr bwMode="auto">
          <a:xfrm>
            <a:off x="1423988" y="404814"/>
            <a:ext cx="26160412" cy="15500350"/>
          </a:xfrm>
          <a:prstGeom prst="rect">
            <a:avLst/>
          </a:prstGeom>
          <a:noFill/>
          <a:ln w="1016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107523" name="Text Box 2">
            <a:extLst>
              <a:ext uri="{FF2B5EF4-FFF2-40B4-BE49-F238E27FC236}">
                <a16:creationId xmlns:a16="http://schemas.microsoft.com/office/drawing/2014/main" id="{6DFFDF1A-70E5-E35A-C606-BED58F650C0C}"/>
              </a:ext>
            </a:extLst>
          </p:cNvPr>
          <p:cNvSpPr txBox="1">
            <a:spLocks noChangeArrowheads="1"/>
          </p:cNvSpPr>
          <p:nvPr/>
        </p:nvSpPr>
        <p:spPr bwMode="auto">
          <a:xfrm>
            <a:off x="4246564" y="6248401"/>
            <a:ext cx="20515262" cy="42228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r>
              <a:rPr lang="en-US" altLang="en-US" sz="8800" b="1" i="1" dirty="0">
                <a:solidFill>
                  <a:srgbClr val="00B0F0"/>
                </a:solidFill>
                <a:effectLst>
                  <a:outerShdw dist="101600" dir="2700000" algn="ctr" rotWithShape="0">
                    <a:srgbClr val="3333CC"/>
                  </a:outerShdw>
                </a:effectLst>
                <a:latin typeface="Comic Sans MS" panose="030F0702030302020204" pitchFamily="66" charset="0"/>
              </a:rPr>
              <a:t>Genesis 8:4 – “And the ark rested in the seventh month, on the seventeenth day of the month, upon the </a:t>
            </a:r>
            <a:r>
              <a:rPr lang="en-US" altLang="en-US" sz="8800" b="1" i="1" dirty="0">
                <a:solidFill>
                  <a:schemeClr val="accent6">
                    <a:lumMod val="60000"/>
                    <a:lumOff val="40000"/>
                  </a:schemeClr>
                </a:solidFill>
                <a:effectLst>
                  <a:outerShdw dist="101600" dir="2700000" algn="ctr" rotWithShape="0">
                    <a:srgbClr val="3333CC"/>
                  </a:outerShdw>
                </a:effectLst>
                <a:latin typeface="Comic Sans MS" panose="030F0702030302020204" pitchFamily="66" charset="0"/>
              </a:rPr>
              <a:t>mountains of Ararat.”</a:t>
            </a:r>
          </a:p>
        </p:txBody>
      </p:sp>
    </p:spTree>
    <p:extLst>
      <p:ext uri="{BB962C8B-B14F-4D97-AF65-F5344CB8AC3E}">
        <p14:creationId xmlns:p14="http://schemas.microsoft.com/office/powerpoint/2010/main" val="1282044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5" descr="A picture containing black and white, crater, nature, monochrome&#10;&#10;Description automatically generated">
            <a:extLst>
              <a:ext uri="{FF2B5EF4-FFF2-40B4-BE49-F238E27FC236}">
                <a16:creationId xmlns:a16="http://schemas.microsoft.com/office/drawing/2014/main" id="{E74D78CD-1DF3-8187-C1D8-18A824185F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33400"/>
            <a:ext cx="11920538" cy="82550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2">
            <a:extLst>
              <a:ext uri="{FF2B5EF4-FFF2-40B4-BE49-F238E27FC236}">
                <a16:creationId xmlns:a16="http://schemas.microsoft.com/office/drawing/2014/main" id="{714A6712-5E89-B75C-E6CF-26CBDECD94CF}"/>
              </a:ext>
            </a:extLst>
          </p:cNvPr>
          <p:cNvSpPr txBox="1">
            <a:spLocks noChangeArrowheads="1"/>
          </p:cNvSpPr>
          <p:nvPr/>
        </p:nvSpPr>
        <p:spPr bwMode="auto">
          <a:xfrm>
            <a:off x="609600" y="9448800"/>
            <a:ext cx="11201400" cy="52229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marL="0" eaLnBrk="1" hangingPunct="1">
              <a:lnSpc>
                <a:spcPts val="8000"/>
              </a:lnSpc>
              <a:spcBef>
                <a:spcPct val="50000"/>
              </a:spcBef>
              <a:buNone/>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In 1949 a Turkish military aircraft took this aerial photo at a site in the foothills near Mount Ararat.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29A9D-8E15-B229-8D99-565D04B1BBA3}"/>
            </a:ext>
          </a:extLst>
        </p:cNvPr>
        <p:cNvGrpSpPr/>
        <p:nvPr/>
      </p:nvGrpSpPr>
      <p:grpSpPr>
        <a:xfrm>
          <a:off x="0" y="0"/>
          <a:ext cx="0" cy="0"/>
          <a:chOff x="0" y="0"/>
          <a:chExt cx="0" cy="0"/>
        </a:xfrm>
      </p:grpSpPr>
      <p:pic>
        <p:nvPicPr>
          <p:cNvPr id="108546" name="Picture 5" descr="A picture containing black and white, crater, nature, monochrome&#10;&#10;Description automatically generated">
            <a:extLst>
              <a:ext uri="{FF2B5EF4-FFF2-40B4-BE49-F238E27FC236}">
                <a16:creationId xmlns:a16="http://schemas.microsoft.com/office/drawing/2014/main" id="{2E530F45-1E96-1AEF-74CE-4D39542B9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33400"/>
            <a:ext cx="11920538" cy="82550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2">
            <a:extLst>
              <a:ext uri="{FF2B5EF4-FFF2-40B4-BE49-F238E27FC236}">
                <a16:creationId xmlns:a16="http://schemas.microsoft.com/office/drawing/2014/main" id="{86FA6567-9067-DA65-4A57-F5D9507889F7}"/>
              </a:ext>
            </a:extLst>
          </p:cNvPr>
          <p:cNvSpPr txBox="1">
            <a:spLocks noChangeArrowheads="1"/>
          </p:cNvSpPr>
          <p:nvPr/>
        </p:nvSpPr>
        <p:spPr bwMode="auto">
          <a:xfrm>
            <a:off x="1600200" y="10439400"/>
            <a:ext cx="26593800" cy="515884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marL="0" eaLnBrk="1" hangingPunct="1">
              <a:lnSpc>
                <a:spcPts val="10000"/>
              </a:lnSpc>
              <a:spcBef>
                <a:spcPct val="50000"/>
              </a:spcBef>
              <a:buNone/>
            </a:pPr>
            <a:r>
              <a:rPr lang="en-US" altLang="en-US" sz="8000" b="1" dirty="0">
                <a:solidFill>
                  <a:srgbClr val="FF0000"/>
                </a:solidFill>
                <a:effectLst>
                  <a:outerShdw dist="76200" dir="2700000" algn="ctr" rotWithShape="0">
                    <a:srgbClr val="FFFF00"/>
                  </a:outerShdw>
                </a:effectLst>
                <a:latin typeface="Comic Sans MS" panose="030F0702030302020204" pitchFamily="66" charset="0"/>
              </a:rPr>
              <a:t>Later, several geologists visited the site but rejected the idea that it was the remnants of Noah’s Ark.  They declared it was a natural rock formation . . . “just a pile of rocks.”</a:t>
            </a:r>
          </a:p>
        </p:txBody>
      </p:sp>
      <p:pic>
        <p:nvPicPr>
          <p:cNvPr id="6" name="Picture 5">
            <a:extLst>
              <a:ext uri="{FF2B5EF4-FFF2-40B4-BE49-F238E27FC236}">
                <a16:creationId xmlns:a16="http://schemas.microsoft.com/office/drawing/2014/main" id="{A5EB42CC-845D-557C-3864-DE47E9515D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11000" y="1955800"/>
            <a:ext cx="16382346" cy="8255000"/>
          </a:xfrm>
          <a:prstGeom prst="rect">
            <a:avLst/>
          </a:prstGeom>
          <a:ln w="101600">
            <a:solidFill>
              <a:srgbClr val="FF0000"/>
            </a:solidFill>
          </a:ln>
        </p:spPr>
      </p:pic>
    </p:spTree>
    <p:extLst>
      <p:ext uri="{BB962C8B-B14F-4D97-AF65-F5344CB8AC3E}">
        <p14:creationId xmlns:p14="http://schemas.microsoft.com/office/powerpoint/2010/main" val="3644721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031B5-5581-3BE3-ACB1-D33AAC31A968}"/>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82EE5DB6-9987-6041-B9B6-96F26A157C3C}"/>
              </a:ext>
            </a:extLst>
          </p:cNvPr>
          <p:cNvSpPr txBox="1">
            <a:spLocks noChangeArrowheads="1"/>
          </p:cNvSpPr>
          <p:nvPr/>
        </p:nvSpPr>
        <p:spPr bwMode="auto">
          <a:xfrm>
            <a:off x="2057400" y="13941465"/>
            <a:ext cx="25908000" cy="1374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marL="0" algn="ctr" eaLnBrk="1" hangingPunct="1">
              <a:lnSpc>
                <a:spcPts val="10000"/>
              </a:lnSpc>
              <a:spcBef>
                <a:spcPct val="50000"/>
              </a:spcBef>
              <a:buNone/>
            </a:pPr>
            <a:r>
              <a:rPr lang="en-US" altLang="en-US" sz="9600" b="1" dirty="0">
                <a:solidFill>
                  <a:srgbClr val="FF0000"/>
                </a:solidFill>
                <a:effectLst>
                  <a:outerShdw dist="76200" dir="2700000" algn="ctr" rotWithShape="0">
                    <a:srgbClr val="FFFF00"/>
                  </a:outerShdw>
                </a:effectLst>
                <a:latin typeface="Comic Sans MS" panose="030F0702030302020204" pitchFamily="66" charset="0"/>
              </a:rPr>
              <a:t>So for years it was pretty much ignored. </a:t>
            </a:r>
          </a:p>
        </p:txBody>
      </p:sp>
      <p:pic>
        <p:nvPicPr>
          <p:cNvPr id="8" name="Picture 7">
            <a:extLst>
              <a:ext uri="{FF2B5EF4-FFF2-40B4-BE49-F238E27FC236}">
                <a16:creationId xmlns:a16="http://schemas.microsoft.com/office/drawing/2014/main" id="{C516F2BB-A238-F785-3AF9-1ADFA58DC4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551440"/>
            <a:ext cx="19812000" cy="12806897"/>
          </a:xfrm>
          <a:prstGeom prst="rect">
            <a:avLst/>
          </a:prstGeom>
          <a:ln w="101600">
            <a:solidFill>
              <a:srgbClr val="FF0000"/>
            </a:solidFill>
          </a:ln>
        </p:spPr>
      </p:pic>
    </p:spTree>
    <p:extLst>
      <p:ext uri="{BB962C8B-B14F-4D97-AF65-F5344CB8AC3E}">
        <p14:creationId xmlns:p14="http://schemas.microsoft.com/office/powerpoint/2010/main" val="1320554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E5376-492D-EC0C-7E29-C7DDCC72C55D}"/>
            </a:ext>
          </a:extLst>
        </p:cNvPr>
        <p:cNvGrpSpPr/>
        <p:nvPr/>
      </p:nvGrpSpPr>
      <p:grpSpPr>
        <a:xfrm>
          <a:off x="0" y="0"/>
          <a:ext cx="0" cy="0"/>
          <a:chOff x="0" y="0"/>
          <a:chExt cx="0" cy="0"/>
        </a:xfrm>
      </p:grpSpPr>
      <p:pic>
        <p:nvPicPr>
          <p:cNvPr id="110595" name="Picture 2" descr="A person wearing a hat&#10;&#10;Description automatically generated with low confidence">
            <a:extLst>
              <a:ext uri="{FF2B5EF4-FFF2-40B4-BE49-F238E27FC236}">
                <a16:creationId xmlns:a16="http://schemas.microsoft.com/office/drawing/2014/main" id="{8A4A52A9-C086-18DB-4112-7518A7A7B8D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65543" y="5429492"/>
            <a:ext cx="9885522" cy="103232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F3C10501-E7AD-538B-90CE-BBE027704523}"/>
              </a:ext>
            </a:extLst>
          </p:cNvPr>
          <p:cNvSpPr txBox="1">
            <a:spLocks noChangeArrowheads="1"/>
          </p:cNvSpPr>
          <p:nvPr/>
        </p:nvSpPr>
        <p:spPr bwMode="auto">
          <a:xfrm>
            <a:off x="1384458" y="12501860"/>
            <a:ext cx="1628108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In 1978, an explorer by the name of Ron Wyatt began extensive research at the Ark landing site.</a:t>
            </a:r>
          </a:p>
        </p:txBody>
      </p:sp>
      <p:pic>
        <p:nvPicPr>
          <p:cNvPr id="6" name="Picture 5">
            <a:extLst>
              <a:ext uri="{FF2B5EF4-FFF2-40B4-BE49-F238E27FC236}">
                <a16:creationId xmlns:a16="http://schemas.microsoft.com/office/drawing/2014/main" id="{3EC83BB7-C620-6950-D41A-7E6D68E86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97" y="325915"/>
            <a:ext cx="18006805" cy="11338560"/>
          </a:xfrm>
          <a:prstGeom prst="rect">
            <a:avLst/>
          </a:prstGeom>
          <a:ln w="101600">
            <a:solidFill>
              <a:srgbClr val="FFFF00"/>
            </a:solidFill>
          </a:ln>
        </p:spPr>
      </p:pic>
    </p:spTree>
    <p:extLst>
      <p:ext uri="{BB962C8B-B14F-4D97-AF65-F5344CB8AC3E}">
        <p14:creationId xmlns:p14="http://schemas.microsoft.com/office/powerpoint/2010/main" val="1897773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CA59F-CC7A-16AB-8475-9261BED86AFD}"/>
            </a:ext>
          </a:extLst>
        </p:cNvPr>
        <p:cNvGrpSpPr/>
        <p:nvPr/>
      </p:nvGrpSpPr>
      <p:grpSpPr>
        <a:xfrm>
          <a:off x="0" y="0"/>
          <a:ext cx="0" cy="0"/>
          <a:chOff x="0" y="0"/>
          <a:chExt cx="0" cy="0"/>
        </a:xfrm>
      </p:grpSpPr>
      <p:pic>
        <p:nvPicPr>
          <p:cNvPr id="110595" name="Picture 2" descr="A person wearing a hat&#10;&#10;Description automatically generated with low confidence">
            <a:extLst>
              <a:ext uri="{FF2B5EF4-FFF2-40B4-BE49-F238E27FC236}">
                <a16:creationId xmlns:a16="http://schemas.microsoft.com/office/drawing/2014/main" id="{FA53C905-5116-CAC1-933D-A75E78C1006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65543" y="5429492"/>
            <a:ext cx="9885522" cy="103232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0277A56A-8CE2-E1AF-C182-C539415875D4}"/>
              </a:ext>
            </a:extLst>
          </p:cNvPr>
          <p:cNvSpPr txBox="1">
            <a:spLocks noChangeArrowheads="1"/>
          </p:cNvSpPr>
          <p:nvPr/>
        </p:nvSpPr>
        <p:spPr bwMode="auto">
          <a:xfrm>
            <a:off x="1384458" y="12501860"/>
            <a:ext cx="1628108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He was convinced that the shape was like that of a huge boat.</a:t>
            </a:r>
          </a:p>
        </p:txBody>
      </p:sp>
      <p:pic>
        <p:nvPicPr>
          <p:cNvPr id="4" name="Picture 3">
            <a:extLst>
              <a:ext uri="{FF2B5EF4-FFF2-40B4-BE49-F238E27FC236}">
                <a16:creationId xmlns:a16="http://schemas.microsoft.com/office/drawing/2014/main" id="{2642297C-41A0-7C49-2E77-684E92A88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597" y="325915"/>
            <a:ext cx="18006805" cy="11338560"/>
          </a:xfrm>
          <a:prstGeom prst="rect">
            <a:avLst/>
          </a:prstGeom>
          <a:ln w="101600">
            <a:solidFill>
              <a:srgbClr val="FFFF00"/>
            </a:solidFill>
          </a:ln>
        </p:spPr>
      </p:pic>
    </p:spTree>
    <p:extLst>
      <p:ext uri="{BB962C8B-B14F-4D97-AF65-F5344CB8AC3E}">
        <p14:creationId xmlns:p14="http://schemas.microsoft.com/office/powerpoint/2010/main" val="460402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B93F3-110F-2747-50FD-89D7E3035BBB}"/>
            </a:ext>
          </a:extLst>
        </p:cNvPr>
        <p:cNvGrpSpPr/>
        <p:nvPr/>
      </p:nvGrpSpPr>
      <p:grpSpPr>
        <a:xfrm>
          <a:off x="0" y="0"/>
          <a:ext cx="0" cy="0"/>
          <a:chOff x="0" y="0"/>
          <a:chExt cx="0" cy="0"/>
        </a:xfrm>
      </p:grpSpPr>
      <p:pic>
        <p:nvPicPr>
          <p:cNvPr id="110595" name="Picture 2" descr="A person wearing a hat&#10;&#10;Description automatically generated with low confidence">
            <a:extLst>
              <a:ext uri="{FF2B5EF4-FFF2-40B4-BE49-F238E27FC236}">
                <a16:creationId xmlns:a16="http://schemas.microsoft.com/office/drawing/2014/main" id="{B70D4ED8-14D7-F786-C5F2-6AB555A747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65543" y="5429492"/>
            <a:ext cx="9885522" cy="103232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538FD80D-C629-20C4-107A-EF1830A6B1AB}"/>
              </a:ext>
            </a:extLst>
          </p:cNvPr>
          <p:cNvSpPr txBox="1">
            <a:spLocks noChangeArrowheads="1"/>
          </p:cNvSpPr>
          <p:nvPr/>
        </p:nvSpPr>
        <p:spPr bwMode="auto">
          <a:xfrm>
            <a:off x="762000" y="12501860"/>
            <a:ext cx="1628108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7200" b="1" dirty="0">
                <a:solidFill>
                  <a:srgbClr val="FFFF00"/>
                </a:solidFill>
                <a:effectLst>
                  <a:outerShdw dist="101600" dir="2700000" algn="ctr" rotWithShape="0">
                    <a:srgbClr val="3333CC"/>
                  </a:outerShdw>
                </a:effectLst>
                <a:latin typeface="Comic Sans MS" panose="030F0702030302020204" pitchFamily="66" charset="0"/>
              </a:rPr>
              <a:t>He believed that the ark had settled in mud which turned to rock and left the outline of the Ark.</a:t>
            </a:r>
          </a:p>
        </p:txBody>
      </p:sp>
      <p:pic>
        <p:nvPicPr>
          <p:cNvPr id="5" name="Picture 4" descr="A picture containing outdoor, nature, mountain, sky&#10;&#10;Description automatically generated">
            <a:extLst>
              <a:ext uri="{FF2B5EF4-FFF2-40B4-BE49-F238E27FC236}">
                <a16:creationId xmlns:a16="http://schemas.microsoft.com/office/drawing/2014/main" id="{F80E841F-FE23-F558-E12D-55B91DCA1B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16611600" cy="118875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58109C3E-9E3A-9E99-CEA3-C23B555488CF}"/>
              </a:ext>
            </a:extLst>
          </p:cNvPr>
          <p:cNvCxnSpPr>
            <a:cxnSpLocks/>
          </p:cNvCxnSpPr>
          <p:nvPr/>
        </p:nvCxnSpPr>
        <p:spPr bwMode="auto">
          <a:xfrm>
            <a:off x="5410200" y="4466906"/>
            <a:ext cx="2209800" cy="1925171"/>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27000" algn="ctr" rotWithShape="0">
              <a:srgbClr val="3333CC"/>
            </a:outerShdw>
          </a:effectLst>
        </p:spPr>
      </p:cxnSp>
      <p:cxnSp>
        <p:nvCxnSpPr>
          <p:cNvPr id="7" name="Straight Arrow Connector 6">
            <a:extLst>
              <a:ext uri="{FF2B5EF4-FFF2-40B4-BE49-F238E27FC236}">
                <a16:creationId xmlns:a16="http://schemas.microsoft.com/office/drawing/2014/main" id="{D033D437-9765-692A-A11A-259E80FD5156}"/>
              </a:ext>
            </a:extLst>
          </p:cNvPr>
          <p:cNvCxnSpPr/>
          <p:nvPr/>
        </p:nvCxnSpPr>
        <p:spPr bwMode="auto">
          <a:xfrm flipH="1" flipV="1">
            <a:off x="9220200" y="7200900"/>
            <a:ext cx="2514600" cy="2057400"/>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27000" algn="ctr" rotWithShape="0">
              <a:srgbClr val="3333CC"/>
            </a:outerShdw>
          </a:effectLst>
        </p:spPr>
      </p:cxnSp>
    </p:spTree>
    <p:extLst>
      <p:ext uri="{BB962C8B-B14F-4D97-AF65-F5344CB8AC3E}">
        <p14:creationId xmlns:p14="http://schemas.microsoft.com/office/powerpoint/2010/main" val="2035598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65D83-BA37-7725-BA4C-D31BD3BE4397}"/>
            </a:ext>
          </a:extLst>
        </p:cNvPr>
        <p:cNvGrpSpPr/>
        <p:nvPr/>
      </p:nvGrpSpPr>
      <p:grpSpPr>
        <a:xfrm>
          <a:off x="0" y="0"/>
          <a:ext cx="0" cy="0"/>
          <a:chOff x="0" y="0"/>
          <a:chExt cx="0" cy="0"/>
        </a:xfrm>
      </p:grpSpPr>
      <p:pic>
        <p:nvPicPr>
          <p:cNvPr id="110595" name="Picture 2" descr="A person wearing a hat&#10;&#10;Description automatically generated with low confidence">
            <a:extLst>
              <a:ext uri="{FF2B5EF4-FFF2-40B4-BE49-F238E27FC236}">
                <a16:creationId xmlns:a16="http://schemas.microsoft.com/office/drawing/2014/main" id="{9A2E7F90-DE50-B878-BF42-1019C4F613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65543" y="5429492"/>
            <a:ext cx="9885522" cy="103232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3C9FEEE9-5983-7150-5F5E-B2E6488F2CCE}"/>
              </a:ext>
            </a:extLst>
          </p:cNvPr>
          <p:cNvSpPr txBox="1">
            <a:spLocks noChangeArrowheads="1"/>
          </p:cNvSpPr>
          <p:nvPr/>
        </p:nvSpPr>
        <p:spPr bwMode="auto">
          <a:xfrm>
            <a:off x="533400" y="12723488"/>
            <a:ext cx="17132142" cy="312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8000"/>
              </a:lnSpc>
              <a:spcBef>
                <a:spcPct val="50000"/>
              </a:spcBef>
              <a:buNone/>
            </a:pPr>
            <a:r>
              <a:rPr lang="en-US" altLang="en-US" sz="6600" b="1" dirty="0">
                <a:solidFill>
                  <a:srgbClr val="FFFF00"/>
                </a:solidFill>
                <a:effectLst>
                  <a:outerShdw dist="101600" dir="2700000" algn="ctr" rotWithShape="0">
                    <a:srgbClr val="3333CC"/>
                  </a:outerShdw>
                </a:effectLst>
                <a:latin typeface="Comic Sans MS" panose="030F0702030302020204" pitchFamily="66" charset="0"/>
              </a:rPr>
              <a:t>The dimensions of that rock formation are exactly like the dimensions written in the Book of Genesis!</a:t>
            </a:r>
          </a:p>
        </p:txBody>
      </p:sp>
      <p:pic>
        <p:nvPicPr>
          <p:cNvPr id="5" name="Picture 4" descr="A picture containing outdoor, nature, mountain, sky&#10;&#10;Description automatically generated">
            <a:extLst>
              <a:ext uri="{FF2B5EF4-FFF2-40B4-BE49-F238E27FC236}">
                <a16:creationId xmlns:a16="http://schemas.microsoft.com/office/drawing/2014/main" id="{748AEAC9-A4A1-3DA1-8557-7B4D7D0942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16611600" cy="118875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38A84F18-1D0A-8CCD-5F74-DF7EA7F87E14}"/>
              </a:ext>
            </a:extLst>
          </p:cNvPr>
          <p:cNvCxnSpPr>
            <a:cxnSpLocks/>
          </p:cNvCxnSpPr>
          <p:nvPr/>
        </p:nvCxnSpPr>
        <p:spPr bwMode="auto">
          <a:xfrm>
            <a:off x="5410200" y="4466906"/>
            <a:ext cx="2209800" cy="1925171"/>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27000" algn="ctr" rotWithShape="0">
              <a:srgbClr val="3333CC"/>
            </a:outerShdw>
          </a:effectLst>
        </p:spPr>
      </p:cxnSp>
      <p:cxnSp>
        <p:nvCxnSpPr>
          <p:cNvPr id="7" name="Straight Arrow Connector 6">
            <a:extLst>
              <a:ext uri="{FF2B5EF4-FFF2-40B4-BE49-F238E27FC236}">
                <a16:creationId xmlns:a16="http://schemas.microsoft.com/office/drawing/2014/main" id="{CB9FEC0A-D47A-1C7C-11C0-30A72949D615}"/>
              </a:ext>
            </a:extLst>
          </p:cNvPr>
          <p:cNvCxnSpPr/>
          <p:nvPr/>
        </p:nvCxnSpPr>
        <p:spPr bwMode="auto">
          <a:xfrm flipH="1" flipV="1">
            <a:off x="9220200" y="7200900"/>
            <a:ext cx="2514600" cy="2057400"/>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27000" algn="ctr" rotWithShape="0">
              <a:srgbClr val="3333CC"/>
            </a:outerShdw>
          </a:effectLst>
        </p:spPr>
      </p:cxnSp>
    </p:spTree>
    <p:extLst>
      <p:ext uri="{BB962C8B-B14F-4D97-AF65-F5344CB8AC3E}">
        <p14:creationId xmlns:p14="http://schemas.microsoft.com/office/powerpoint/2010/main" val="9397605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EC37-C1E0-1F32-9D8C-E604F6D86464}"/>
            </a:ext>
          </a:extLst>
        </p:cNvPr>
        <p:cNvGrpSpPr/>
        <p:nvPr/>
      </p:nvGrpSpPr>
      <p:grpSpPr>
        <a:xfrm>
          <a:off x="0" y="0"/>
          <a:ext cx="0" cy="0"/>
          <a:chOff x="0" y="0"/>
          <a:chExt cx="0" cy="0"/>
        </a:xfrm>
      </p:grpSpPr>
      <p:pic>
        <p:nvPicPr>
          <p:cNvPr id="110595" name="Picture 2" descr="A person wearing a hat&#10;&#10;Description automatically generated with low confidence">
            <a:extLst>
              <a:ext uri="{FF2B5EF4-FFF2-40B4-BE49-F238E27FC236}">
                <a16:creationId xmlns:a16="http://schemas.microsoft.com/office/drawing/2014/main" id="{2015D91C-712C-89EC-2255-1EAC8752802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665543" y="5429492"/>
            <a:ext cx="9885522" cy="103232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A picture containing outdoor, nature, mountain, sky&#10;&#10;Description automatically generated">
            <a:extLst>
              <a:ext uri="{FF2B5EF4-FFF2-40B4-BE49-F238E27FC236}">
                <a16:creationId xmlns:a16="http://schemas.microsoft.com/office/drawing/2014/main" id="{A571BDB1-6588-6620-C698-4C84E2F098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
            <a:ext cx="16611600" cy="11887572"/>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A810E806-C887-6233-3D7A-B35CCE3BB343}"/>
              </a:ext>
            </a:extLst>
          </p:cNvPr>
          <p:cNvCxnSpPr>
            <a:cxnSpLocks/>
          </p:cNvCxnSpPr>
          <p:nvPr/>
        </p:nvCxnSpPr>
        <p:spPr bwMode="auto">
          <a:xfrm>
            <a:off x="5410200" y="4466906"/>
            <a:ext cx="2209800" cy="1925171"/>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27000" algn="ctr" rotWithShape="0">
              <a:srgbClr val="3333CC"/>
            </a:outerShdw>
          </a:effectLst>
        </p:spPr>
      </p:cxnSp>
      <p:cxnSp>
        <p:nvCxnSpPr>
          <p:cNvPr id="7" name="Straight Arrow Connector 6">
            <a:extLst>
              <a:ext uri="{FF2B5EF4-FFF2-40B4-BE49-F238E27FC236}">
                <a16:creationId xmlns:a16="http://schemas.microsoft.com/office/drawing/2014/main" id="{89C9A8EB-8A3E-5A6E-27B8-E15F055E6FD8}"/>
              </a:ext>
            </a:extLst>
          </p:cNvPr>
          <p:cNvCxnSpPr/>
          <p:nvPr/>
        </p:nvCxnSpPr>
        <p:spPr bwMode="auto">
          <a:xfrm flipH="1" flipV="1">
            <a:off x="9220200" y="7200900"/>
            <a:ext cx="2514600" cy="2057400"/>
          </a:xfrm>
          <a:prstGeom prst="straightConnector1">
            <a:avLst/>
          </a:prstGeom>
          <a:solidFill>
            <a:schemeClr val="accent1"/>
          </a:solidFill>
          <a:ln w="152400" cap="flat" cmpd="sng" algn="ctr">
            <a:solidFill>
              <a:srgbClr val="FFFF00"/>
            </a:solidFill>
            <a:prstDash val="solid"/>
            <a:round/>
            <a:headEnd type="none" w="sm" len="sm"/>
            <a:tailEnd type="triangle"/>
          </a:ln>
          <a:effectLst>
            <a:outerShdw dist="127000" algn="ctr" rotWithShape="0">
              <a:srgbClr val="3333CC"/>
            </a:outerShdw>
          </a:effectLst>
        </p:spPr>
      </p:cxnSp>
      <p:sp>
        <p:nvSpPr>
          <p:cNvPr id="4" name="Text Box 2">
            <a:extLst>
              <a:ext uri="{FF2B5EF4-FFF2-40B4-BE49-F238E27FC236}">
                <a16:creationId xmlns:a16="http://schemas.microsoft.com/office/drawing/2014/main" id="{9C0BDE42-9854-2317-A1E8-5F92E2B9B6D3}"/>
              </a:ext>
            </a:extLst>
          </p:cNvPr>
          <p:cNvSpPr txBox="1">
            <a:spLocks noChangeArrowheads="1"/>
          </p:cNvSpPr>
          <p:nvPr/>
        </p:nvSpPr>
        <p:spPr bwMode="auto">
          <a:xfrm>
            <a:off x="3009900" y="1828800"/>
            <a:ext cx="12420600" cy="21441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r>
              <a:rPr lang="en-US" altLang="en-US" sz="7200" b="1" dirty="0">
                <a:solidFill>
                  <a:srgbClr val="FFFF00"/>
                </a:solidFill>
                <a:effectLst>
                  <a:outerShdw dist="127000" dir="2700000" algn="ctr" rotWithShape="0">
                    <a:srgbClr val="3333CC"/>
                  </a:outerShdw>
                </a:effectLst>
                <a:latin typeface="Comic Sans MS" panose="030F0702030302020204" pitchFamily="66" charset="0"/>
              </a:rPr>
              <a:t>300 cubits x 50 cubits = 515’ long x 75’ wide</a:t>
            </a:r>
          </a:p>
        </p:txBody>
      </p:sp>
      <p:sp>
        <p:nvSpPr>
          <p:cNvPr id="9" name="Text Box 3">
            <a:extLst>
              <a:ext uri="{FF2B5EF4-FFF2-40B4-BE49-F238E27FC236}">
                <a16:creationId xmlns:a16="http://schemas.microsoft.com/office/drawing/2014/main" id="{0C9203E1-4E57-2DDE-6C5A-D3A094E7ED4A}"/>
              </a:ext>
            </a:extLst>
          </p:cNvPr>
          <p:cNvSpPr txBox="1">
            <a:spLocks noChangeArrowheads="1"/>
          </p:cNvSpPr>
          <p:nvPr/>
        </p:nvSpPr>
        <p:spPr bwMode="auto">
          <a:xfrm>
            <a:off x="533400" y="12723488"/>
            <a:ext cx="17132142" cy="3126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lnSpc>
                <a:spcPts val="8000"/>
              </a:lnSpc>
              <a:spcBef>
                <a:spcPct val="50000"/>
              </a:spcBef>
              <a:buNone/>
            </a:pPr>
            <a:r>
              <a:rPr lang="en-US" altLang="en-US" sz="6600" b="1" dirty="0">
                <a:solidFill>
                  <a:srgbClr val="FFFF00"/>
                </a:solidFill>
                <a:effectLst>
                  <a:outerShdw dist="101600" dir="2700000" algn="ctr" rotWithShape="0">
                    <a:srgbClr val="3333CC"/>
                  </a:outerShdw>
                </a:effectLst>
                <a:latin typeface="Comic Sans MS" panose="030F0702030302020204" pitchFamily="66" charset="0"/>
              </a:rPr>
              <a:t>The dimensions of that rock formation are exactly like the dimensions written in the Book of Genesis!</a:t>
            </a:r>
          </a:p>
        </p:txBody>
      </p:sp>
    </p:spTree>
    <p:extLst>
      <p:ext uri="{BB962C8B-B14F-4D97-AF65-F5344CB8AC3E}">
        <p14:creationId xmlns:p14="http://schemas.microsoft.com/office/powerpoint/2010/main" val="2865706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C32AD-09E3-993A-9085-E068BEA3EF0B}"/>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33ECCECB-7055-76D7-91A7-B2788AA835E5}"/>
              </a:ext>
            </a:extLst>
          </p:cNvPr>
          <p:cNvSpPr txBox="1">
            <a:spLocks noChangeArrowheads="1"/>
          </p:cNvSpPr>
          <p:nvPr/>
        </p:nvSpPr>
        <p:spPr bwMode="auto">
          <a:xfrm>
            <a:off x="1524000" y="2514600"/>
            <a:ext cx="24612600" cy="56938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marL="0" eaLnBrk="1" hangingPunct="1">
              <a:lnSpc>
                <a:spcPts val="9600"/>
              </a:lnSpc>
              <a:spcBef>
                <a:spcPct val="50000"/>
              </a:spcBef>
              <a:buNone/>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Wyatt even made a small model of what he thought the ark may have looked like . . . </a:t>
            </a:r>
          </a:p>
          <a:p>
            <a:pPr marL="0" eaLnBrk="1" hangingPunct="1">
              <a:lnSpc>
                <a:spcPts val="9600"/>
              </a:lnSpc>
              <a:spcBef>
                <a:spcPct val="50000"/>
              </a:spcBef>
              <a:buNone/>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He patterned the model after the shape of the rock formation in Turkey.</a:t>
            </a:r>
          </a:p>
        </p:txBody>
      </p:sp>
    </p:spTree>
    <p:extLst>
      <p:ext uri="{BB962C8B-B14F-4D97-AF65-F5344CB8AC3E}">
        <p14:creationId xmlns:p14="http://schemas.microsoft.com/office/powerpoint/2010/main" val="23127629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BA496-ABC0-BD62-60D3-A7E03D67F9F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5E44BD1-2081-B1AC-0093-AB400251A041}"/>
              </a:ext>
            </a:extLst>
          </p:cNvPr>
          <p:cNvPicPr>
            <a:picLocks noChangeAspect="1"/>
          </p:cNvPicPr>
          <p:nvPr/>
        </p:nvPicPr>
        <p:blipFill>
          <a:blip r:embed="rId2">
            <a:extLst>
              <a:ext uri="{28A0092B-C50C-407E-A947-70E740481C1C}">
                <a14:useLocalDpi xmlns:a14="http://schemas.microsoft.com/office/drawing/2010/main" val="0"/>
              </a:ext>
            </a:extLst>
          </a:blip>
          <a:srcRect r="3308"/>
          <a:stretch>
            <a:fillRect/>
          </a:stretch>
        </p:blipFill>
        <p:spPr>
          <a:xfrm>
            <a:off x="3581400" y="66761"/>
            <a:ext cx="21412200" cy="15993471"/>
          </a:xfrm>
          <a:prstGeom prst="rect">
            <a:avLst/>
          </a:prstGeom>
        </p:spPr>
      </p:pic>
      <p:sp>
        <p:nvSpPr>
          <p:cNvPr id="6" name="Text Box 2">
            <a:extLst>
              <a:ext uri="{FF2B5EF4-FFF2-40B4-BE49-F238E27FC236}">
                <a16:creationId xmlns:a16="http://schemas.microsoft.com/office/drawing/2014/main" id="{8AE0842D-81AD-A741-B1E0-3283080E34AF}"/>
              </a:ext>
            </a:extLst>
          </p:cNvPr>
          <p:cNvSpPr txBox="1">
            <a:spLocks noChangeArrowheads="1"/>
          </p:cNvSpPr>
          <p:nvPr/>
        </p:nvSpPr>
        <p:spPr bwMode="auto">
          <a:xfrm>
            <a:off x="3352800" y="6934200"/>
            <a:ext cx="6553200" cy="1119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r>
              <a:rPr lang="en-US" altLang="en-US" sz="8000" b="1" dirty="0">
                <a:solidFill>
                  <a:srgbClr val="FFFF00"/>
                </a:solidFill>
                <a:effectLst>
                  <a:outerShdw dist="127000" dir="2700000" algn="ctr" rotWithShape="0">
                    <a:srgbClr val="3333CC"/>
                  </a:outerShdw>
                </a:effectLst>
                <a:latin typeface="Comic Sans MS" panose="030F0702030302020204" pitchFamily="66" charset="0"/>
              </a:rPr>
              <a:t>Ark model</a:t>
            </a:r>
          </a:p>
        </p:txBody>
      </p:sp>
      <p:sp>
        <p:nvSpPr>
          <p:cNvPr id="8" name="Text Box 2">
            <a:extLst>
              <a:ext uri="{FF2B5EF4-FFF2-40B4-BE49-F238E27FC236}">
                <a16:creationId xmlns:a16="http://schemas.microsoft.com/office/drawing/2014/main" id="{5809868A-E054-7D47-D993-6A5D01C615DB}"/>
              </a:ext>
            </a:extLst>
          </p:cNvPr>
          <p:cNvSpPr txBox="1">
            <a:spLocks noChangeArrowheads="1"/>
          </p:cNvSpPr>
          <p:nvPr/>
        </p:nvSpPr>
        <p:spPr bwMode="auto">
          <a:xfrm>
            <a:off x="17686020" y="13182600"/>
            <a:ext cx="7543800" cy="21452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r>
              <a:rPr lang="en-US" altLang="en-US" sz="8000" b="1" dirty="0">
                <a:solidFill>
                  <a:srgbClr val="FFFF00"/>
                </a:solidFill>
                <a:effectLst>
                  <a:outerShdw dist="127000" dir="2700000" algn="ctr" rotWithShape="0">
                    <a:srgbClr val="3333CC"/>
                  </a:outerShdw>
                </a:effectLst>
                <a:latin typeface="Comic Sans MS" panose="030F0702030302020204" pitchFamily="66" charset="0"/>
              </a:rPr>
              <a:t>Rock outline of the Ark</a:t>
            </a:r>
          </a:p>
        </p:txBody>
      </p:sp>
      <p:cxnSp>
        <p:nvCxnSpPr>
          <p:cNvPr id="10" name="Straight Arrow Connector 9">
            <a:extLst>
              <a:ext uri="{FF2B5EF4-FFF2-40B4-BE49-F238E27FC236}">
                <a16:creationId xmlns:a16="http://schemas.microsoft.com/office/drawing/2014/main" id="{4A63B4AD-31CC-BBD8-4C72-1B0F553F59A8}"/>
              </a:ext>
            </a:extLst>
          </p:cNvPr>
          <p:cNvCxnSpPr/>
          <p:nvPr/>
        </p:nvCxnSpPr>
        <p:spPr bwMode="auto">
          <a:xfrm>
            <a:off x="9906000" y="7493840"/>
            <a:ext cx="2743200" cy="0"/>
          </a:xfrm>
          <a:prstGeom prst="straightConnector1">
            <a:avLst/>
          </a:prstGeom>
          <a:solidFill>
            <a:schemeClr val="accent1"/>
          </a:solidFill>
          <a:ln w="127000" cap="flat" cmpd="sng" algn="ctr">
            <a:solidFill>
              <a:srgbClr val="FFFF00"/>
            </a:solidFill>
            <a:prstDash val="solid"/>
            <a:round/>
            <a:headEnd type="none" w="sm" len="sm"/>
            <a:tailEnd type="triangle"/>
          </a:ln>
          <a:effectLst>
            <a:outerShdw dist="127000" dir="2700000" algn="ctr" rotWithShape="0">
              <a:srgbClr val="3333CC"/>
            </a:outerShdw>
          </a:effectLst>
        </p:spPr>
      </p:cxnSp>
      <p:cxnSp>
        <p:nvCxnSpPr>
          <p:cNvPr id="11" name="Straight Arrow Connector 10">
            <a:extLst>
              <a:ext uri="{FF2B5EF4-FFF2-40B4-BE49-F238E27FC236}">
                <a16:creationId xmlns:a16="http://schemas.microsoft.com/office/drawing/2014/main" id="{3FFA3E06-B868-2965-8D4B-F0815D552A6D}"/>
              </a:ext>
            </a:extLst>
          </p:cNvPr>
          <p:cNvCxnSpPr>
            <a:cxnSpLocks/>
          </p:cNvCxnSpPr>
          <p:nvPr/>
        </p:nvCxnSpPr>
        <p:spPr bwMode="auto">
          <a:xfrm flipH="1" flipV="1">
            <a:off x="16230600" y="12725400"/>
            <a:ext cx="2133600" cy="990600"/>
          </a:xfrm>
          <a:prstGeom prst="straightConnector1">
            <a:avLst/>
          </a:prstGeom>
          <a:solidFill>
            <a:schemeClr val="accent1"/>
          </a:solidFill>
          <a:ln w="127000" cap="flat" cmpd="sng" algn="ctr">
            <a:solidFill>
              <a:srgbClr val="FFFF00"/>
            </a:solidFill>
            <a:prstDash val="solid"/>
            <a:round/>
            <a:headEnd type="none" w="sm" len="sm"/>
            <a:tailEnd type="triangle"/>
          </a:ln>
          <a:effectLst>
            <a:outerShdw dist="127000" dir="5400000" algn="ctr" rotWithShape="0">
              <a:srgbClr val="3333CC"/>
            </a:outerShdw>
          </a:effectLst>
        </p:spPr>
      </p:cxnSp>
    </p:spTree>
    <p:extLst>
      <p:ext uri="{BB962C8B-B14F-4D97-AF65-F5344CB8AC3E}">
        <p14:creationId xmlns:p14="http://schemas.microsoft.com/office/powerpoint/2010/main" val="37820397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F3596-AD42-007F-3458-7E73EAC89D7B}"/>
            </a:ext>
          </a:extLst>
        </p:cNvPr>
        <p:cNvGrpSpPr/>
        <p:nvPr/>
      </p:nvGrpSpPr>
      <p:grpSpPr>
        <a:xfrm>
          <a:off x="0" y="0"/>
          <a:ext cx="0" cy="0"/>
          <a:chOff x="0" y="0"/>
          <a:chExt cx="0" cy="0"/>
        </a:xfrm>
      </p:grpSpPr>
      <p:pic>
        <p:nvPicPr>
          <p:cNvPr id="111619" name="Picture 4" descr="A picture containing mountain, outdoor, sky, person&#10;&#10;Description automatically generated">
            <a:extLst>
              <a:ext uri="{FF2B5EF4-FFF2-40B4-BE49-F238E27FC236}">
                <a16:creationId xmlns:a16="http://schemas.microsoft.com/office/drawing/2014/main" id="{30E8793E-42A7-E032-B825-D280173D2B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66" b="833"/>
          <a:stretch>
            <a:fillRect/>
          </a:stretch>
        </p:blipFill>
        <p:spPr bwMode="auto">
          <a:xfrm>
            <a:off x="812800" y="571500"/>
            <a:ext cx="16883438" cy="98933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3">
            <a:extLst>
              <a:ext uri="{FF2B5EF4-FFF2-40B4-BE49-F238E27FC236}">
                <a16:creationId xmlns:a16="http://schemas.microsoft.com/office/drawing/2014/main" id="{9758BB46-0E33-7209-6563-C2C9BF0D3E25}"/>
              </a:ext>
            </a:extLst>
          </p:cNvPr>
          <p:cNvSpPr txBox="1">
            <a:spLocks noChangeArrowheads="1"/>
          </p:cNvSpPr>
          <p:nvPr/>
        </p:nvSpPr>
        <p:spPr bwMode="auto">
          <a:xfrm>
            <a:off x="914400" y="10896600"/>
            <a:ext cx="172212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Metal rivets and metal fragments were found in the soil across the site which suggested a possible beam layout.</a:t>
            </a:r>
          </a:p>
        </p:txBody>
      </p:sp>
      <p:pic>
        <p:nvPicPr>
          <p:cNvPr id="6" name="Picture 4" descr="A picture containing ground, rock, trilobite, outdoor&#10;&#10;Description automatically generated">
            <a:extLst>
              <a:ext uri="{FF2B5EF4-FFF2-40B4-BE49-F238E27FC236}">
                <a16:creationId xmlns:a16="http://schemas.microsoft.com/office/drawing/2014/main" id="{66AC6197-8C6D-DA75-0AE4-9E812F5449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35600" y="8043863"/>
            <a:ext cx="10668000" cy="80010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8884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345F9-B4B3-6ECC-269B-53D4887E57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BFEF4B-C1AB-6C74-994A-EC40E122A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6686" y="393442"/>
            <a:ext cx="18189294" cy="10231478"/>
          </a:xfrm>
          <a:prstGeom prst="rect">
            <a:avLst/>
          </a:prstGeom>
          <a:ln w="101600">
            <a:solidFill>
              <a:srgbClr val="FFFF00"/>
            </a:solidFill>
          </a:ln>
        </p:spPr>
      </p:pic>
      <p:sp>
        <p:nvSpPr>
          <p:cNvPr id="4" name="Text Box 3">
            <a:extLst>
              <a:ext uri="{FF2B5EF4-FFF2-40B4-BE49-F238E27FC236}">
                <a16:creationId xmlns:a16="http://schemas.microsoft.com/office/drawing/2014/main" id="{5D15FE0F-9F30-42BA-855A-40673D43F592}"/>
              </a:ext>
            </a:extLst>
          </p:cNvPr>
          <p:cNvSpPr txBox="1">
            <a:spLocks noChangeArrowheads="1"/>
          </p:cNvSpPr>
          <p:nvPr/>
        </p:nvSpPr>
        <p:spPr bwMode="auto">
          <a:xfrm>
            <a:off x="1371600" y="11049000"/>
            <a:ext cx="256794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When the Turkish Government dedicated the site as a national park in 1987, a laminated petrified wood plank was detected by underground radar and dug up by soldiers who were there.</a:t>
            </a:r>
          </a:p>
        </p:txBody>
      </p:sp>
    </p:spTree>
    <p:extLst>
      <p:ext uri="{BB962C8B-B14F-4D97-AF65-F5344CB8AC3E}">
        <p14:creationId xmlns:p14="http://schemas.microsoft.com/office/powerpoint/2010/main" val="10742628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D704C-792F-82F3-EA61-1B6CEDDE74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B2D1711-C5C2-3B62-EEC7-B93736E28E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06686" y="393442"/>
            <a:ext cx="18189294" cy="10231478"/>
          </a:xfrm>
          <a:prstGeom prst="rect">
            <a:avLst/>
          </a:prstGeom>
          <a:ln w="101600">
            <a:solidFill>
              <a:srgbClr val="FFFF00"/>
            </a:solidFill>
          </a:ln>
        </p:spPr>
      </p:pic>
      <p:pic>
        <p:nvPicPr>
          <p:cNvPr id="112642" name="Picture 2" descr="A picture containing rock, ground, nature&#10;&#10;Description automatically generated">
            <a:extLst>
              <a:ext uri="{FF2B5EF4-FFF2-40B4-BE49-F238E27FC236}">
                <a16:creationId xmlns:a16="http://schemas.microsoft.com/office/drawing/2014/main" id="{375EDF02-5701-B780-0184-18E06583E03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contrast="24000"/>
                    </a14:imgEffect>
                  </a14:imgLayer>
                </a14:imgProps>
              </a:ext>
              <a:ext uri="{28A0092B-C50C-407E-A947-70E740481C1C}">
                <a14:useLocalDpi xmlns:a14="http://schemas.microsoft.com/office/drawing/2010/main" val="0"/>
              </a:ext>
            </a:extLst>
          </a:blip>
          <a:srcRect/>
          <a:stretch>
            <a:fillRect/>
          </a:stretch>
        </p:blipFill>
        <p:spPr bwMode="auto">
          <a:xfrm>
            <a:off x="457200" y="381000"/>
            <a:ext cx="14478000" cy="72390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5" name="Text Box 3">
            <a:extLst>
              <a:ext uri="{FF2B5EF4-FFF2-40B4-BE49-F238E27FC236}">
                <a16:creationId xmlns:a16="http://schemas.microsoft.com/office/drawing/2014/main" id="{EDD5C7DF-1D71-F06D-D738-6A914DBC5CF0}"/>
              </a:ext>
            </a:extLst>
          </p:cNvPr>
          <p:cNvSpPr txBox="1">
            <a:spLocks noChangeArrowheads="1"/>
          </p:cNvSpPr>
          <p:nvPr/>
        </p:nvSpPr>
        <p:spPr bwMode="auto">
          <a:xfrm>
            <a:off x="1371600" y="11049000"/>
            <a:ext cx="256794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When the Turkish Government dedicated the site as a national park in 1987, a laminated petrified wood plank was detected by underground radar and dug up by soldiers who were there.</a:t>
            </a:r>
          </a:p>
        </p:txBody>
      </p:sp>
    </p:spTree>
    <p:extLst>
      <p:ext uri="{BB962C8B-B14F-4D97-AF65-F5344CB8AC3E}">
        <p14:creationId xmlns:p14="http://schemas.microsoft.com/office/powerpoint/2010/main" val="2605324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8CB37-B44D-A76F-2D54-9D90FE27AC8F}"/>
            </a:ext>
          </a:extLst>
        </p:cNvPr>
        <p:cNvGrpSpPr/>
        <p:nvPr/>
      </p:nvGrpSpPr>
      <p:grpSpPr>
        <a:xfrm>
          <a:off x="0" y="0"/>
          <a:ext cx="0" cy="0"/>
          <a:chOff x="0" y="0"/>
          <a:chExt cx="0" cy="0"/>
        </a:xfrm>
      </p:grpSpPr>
      <p:pic>
        <p:nvPicPr>
          <p:cNvPr id="112642" name="Picture 2" descr="A picture containing rock, ground, nature&#10;&#10;Description automatically generated">
            <a:extLst>
              <a:ext uri="{FF2B5EF4-FFF2-40B4-BE49-F238E27FC236}">
                <a16:creationId xmlns:a16="http://schemas.microsoft.com/office/drawing/2014/main" id="{BF0B46B3-17B6-CA22-A98A-C045F01D6A9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4000"/>
                    </a14:imgEffect>
                  </a14:imgLayer>
                </a14:imgProps>
              </a:ext>
              <a:ext uri="{28A0092B-C50C-407E-A947-70E740481C1C}">
                <a14:useLocalDpi xmlns:a14="http://schemas.microsoft.com/office/drawing/2010/main" val="0"/>
              </a:ext>
            </a:extLst>
          </a:blip>
          <a:srcRect/>
          <a:stretch>
            <a:fillRect/>
          </a:stretch>
        </p:blipFill>
        <p:spPr bwMode="auto">
          <a:xfrm>
            <a:off x="457200" y="381000"/>
            <a:ext cx="20574000" cy="102870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C33CFC4D-D9ED-4A1E-92F2-9D29B0414EBF}"/>
              </a:ext>
            </a:extLst>
          </p:cNvPr>
          <p:cNvSpPr txBox="1">
            <a:spLocks noChangeArrowheads="1"/>
          </p:cNvSpPr>
          <p:nvPr/>
        </p:nvSpPr>
        <p:spPr bwMode="auto">
          <a:xfrm>
            <a:off x="1371600" y="11430000"/>
            <a:ext cx="256794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Laminated or layers of wood is evidence that this was a man-made structure.  </a:t>
            </a:r>
          </a:p>
        </p:txBody>
      </p:sp>
    </p:spTree>
    <p:extLst>
      <p:ext uri="{BB962C8B-B14F-4D97-AF65-F5344CB8AC3E}">
        <p14:creationId xmlns:p14="http://schemas.microsoft.com/office/powerpoint/2010/main" val="3108223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4DBEA-6A84-BA90-E3C3-C17881895785}"/>
            </a:ext>
          </a:extLst>
        </p:cNvPr>
        <p:cNvGrpSpPr/>
        <p:nvPr/>
      </p:nvGrpSpPr>
      <p:grpSpPr>
        <a:xfrm>
          <a:off x="0" y="0"/>
          <a:ext cx="0" cy="0"/>
          <a:chOff x="0" y="0"/>
          <a:chExt cx="0" cy="0"/>
        </a:xfrm>
      </p:grpSpPr>
      <p:pic>
        <p:nvPicPr>
          <p:cNvPr id="112642" name="Picture 2" descr="A picture containing rock, ground, nature&#10;&#10;Description automatically generated">
            <a:extLst>
              <a:ext uri="{FF2B5EF4-FFF2-40B4-BE49-F238E27FC236}">
                <a16:creationId xmlns:a16="http://schemas.microsoft.com/office/drawing/2014/main" id="{49A74023-C31C-6092-46C2-ECC47CACCED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4000"/>
                    </a14:imgEffect>
                  </a14:imgLayer>
                </a14:imgProps>
              </a:ext>
              <a:ext uri="{28A0092B-C50C-407E-A947-70E740481C1C}">
                <a14:useLocalDpi xmlns:a14="http://schemas.microsoft.com/office/drawing/2010/main" val="0"/>
              </a:ext>
            </a:extLst>
          </a:blip>
          <a:srcRect/>
          <a:stretch>
            <a:fillRect/>
          </a:stretch>
        </p:blipFill>
        <p:spPr bwMode="auto">
          <a:xfrm>
            <a:off x="457200" y="381000"/>
            <a:ext cx="20574000" cy="102870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3">
            <a:extLst>
              <a:ext uri="{FF2B5EF4-FFF2-40B4-BE49-F238E27FC236}">
                <a16:creationId xmlns:a16="http://schemas.microsoft.com/office/drawing/2014/main" id="{7DD9AAA9-CBF4-3B95-61E8-57C78113229C}"/>
              </a:ext>
            </a:extLst>
          </p:cNvPr>
          <p:cNvSpPr txBox="1">
            <a:spLocks noChangeArrowheads="1"/>
          </p:cNvSpPr>
          <p:nvPr/>
        </p:nvSpPr>
        <p:spPr bwMode="auto">
          <a:xfrm>
            <a:off x="1371600" y="11430000"/>
            <a:ext cx="256794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Laminated or layers of wood is evidence that this was a man-made structure.  We use multi-layered laminated wood beams in construction today.</a:t>
            </a:r>
          </a:p>
        </p:txBody>
      </p:sp>
      <p:pic>
        <p:nvPicPr>
          <p:cNvPr id="3" name="Picture 2">
            <a:extLst>
              <a:ext uri="{FF2B5EF4-FFF2-40B4-BE49-F238E27FC236}">
                <a16:creationId xmlns:a16="http://schemas.microsoft.com/office/drawing/2014/main" id="{37494D17-05BA-DB29-AEE8-F7DF6BE971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75160" y="685800"/>
            <a:ext cx="13314065" cy="9220200"/>
          </a:xfrm>
          <a:prstGeom prst="rect">
            <a:avLst/>
          </a:prstGeom>
          <a:ln w="101600">
            <a:solidFill>
              <a:srgbClr val="FFFF00"/>
            </a:solidFill>
          </a:ln>
        </p:spPr>
      </p:pic>
    </p:spTree>
    <p:extLst>
      <p:ext uri="{BB962C8B-B14F-4D97-AF65-F5344CB8AC3E}">
        <p14:creationId xmlns:p14="http://schemas.microsoft.com/office/powerpoint/2010/main" val="33473567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D16D2-C40A-C078-43D2-D1980E87FFEB}"/>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42362FC3-F981-811E-BC4A-63B0E61422CC}"/>
              </a:ext>
            </a:extLst>
          </p:cNvPr>
          <p:cNvSpPr txBox="1">
            <a:spLocks noChangeArrowheads="1"/>
          </p:cNvSpPr>
          <p:nvPr/>
        </p:nvSpPr>
        <p:spPr bwMode="auto">
          <a:xfrm>
            <a:off x="1828801" y="1752600"/>
            <a:ext cx="26212800" cy="5632311"/>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I visited Ron Wyatt’s widow in 2006.</a:t>
            </a:r>
          </a:p>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Mary Nell was in possession of the laminated petrified wood plank . . . and one of the metal rivets that was also discovered on the site.</a:t>
            </a:r>
          </a:p>
        </p:txBody>
      </p:sp>
    </p:spTree>
    <p:extLst>
      <p:ext uri="{BB962C8B-B14F-4D97-AF65-F5344CB8AC3E}">
        <p14:creationId xmlns:p14="http://schemas.microsoft.com/office/powerpoint/2010/main" val="18313742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661A-CF64-5531-C2C2-5BCD42A0D591}"/>
            </a:ext>
          </a:extLst>
        </p:cNvPr>
        <p:cNvGrpSpPr/>
        <p:nvPr/>
      </p:nvGrpSpPr>
      <p:grpSpPr>
        <a:xfrm>
          <a:off x="0" y="0"/>
          <a:ext cx="0" cy="0"/>
          <a:chOff x="0" y="0"/>
          <a:chExt cx="0" cy="0"/>
        </a:xfrm>
      </p:grpSpPr>
      <p:pic>
        <p:nvPicPr>
          <p:cNvPr id="114692" name="Picture 1" descr="A person and person holding a large rock&#10;&#10;Description automatically generated with medium confidence">
            <a:extLst>
              <a:ext uri="{FF2B5EF4-FFF2-40B4-BE49-F238E27FC236}">
                <a16:creationId xmlns:a16="http://schemas.microsoft.com/office/drawing/2014/main" id="{00157B55-DB2F-9CF7-547B-38E97B56575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1000"/>
                    </a14:imgEffect>
                  </a14:imgLayer>
                </a14:imgProps>
              </a:ext>
              <a:ext uri="{28A0092B-C50C-407E-A947-70E740481C1C}">
                <a14:useLocalDpi xmlns:a14="http://schemas.microsoft.com/office/drawing/2010/main" val="0"/>
              </a:ext>
            </a:extLst>
          </a:blip>
          <a:srcRect/>
          <a:stretch>
            <a:fillRect/>
          </a:stretch>
        </p:blipFill>
        <p:spPr bwMode="auto">
          <a:xfrm flipH="1">
            <a:off x="9212262" y="444500"/>
            <a:ext cx="19591338" cy="139573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73C574D1-D6A7-A34B-8B66-A913475893B2}"/>
              </a:ext>
            </a:extLst>
          </p:cNvPr>
          <p:cNvSpPr txBox="1">
            <a:spLocks noChangeArrowheads="1"/>
          </p:cNvSpPr>
          <p:nvPr/>
        </p:nvSpPr>
        <p:spPr bwMode="auto">
          <a:xfrm>
            <a:off x="19804380" y="10918971"/>
            <a:ext cx="89916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Mary Nell Wyatt</a:t>
            </a:r>
          </a:p>
        </p:txBody>
      </p:sp>
      <p:pic>
        <p:nvPicPr>
          <p:cNvPr id="4" name="Picture 3">
            <a:extLst>
              <a:ext uri="{FF2B5EF4-FFF2-40B4-BE49-F238E27FC236}">
                <a16:creationId xmlns:a16="http://schemas.microsoft.com/office/drawing/2014/main" id="{8F4D4E4B-60FD-D30C-A3CD-3813425711EE}"/>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9000"/>
                    </a14:imgEffect>
                  </a14:imgLayer>
                </a14:imgProps>
              </a:ext>
              <a:ext uri="{28A0092B-C50C-407E-A947-70E740481C1C}">
                <a14:useLocalDpi xmlns:a14="http://schemas.microsoft.com/office/drawing/2010/main" val="0"/>
              </a:ext>
            </a:extLst>
          </a:blip>
          <a:stretch>
            <a:fillRect/>
          </a:stretch>
        </p:blipFill>
        <p:spPr>
          <a:xfrm>
            <a:off x="335120" y="3520439"/>
            <a:ext cx="10219689" cy="9433561"/>
          </a:xfrm>
          <a:prstGeom prst="rect">
            <a:avLst/>
          </a:prstGeom>
          <a:ln w="101600">
            <a:solidFill>
              <a:srgbClr val="FFFF00"/>
            </a:solidFill>
          </a:ln>
        </p:spPr>
      </p:pic>
    </p:spTree>
    <p:extLst>
      <p:ext uri="{BB962C8B-B14F-4D97-AF65-F5344CB8AC3E}">
        <p14:creationId xmlns:p14="http://schemas.microsoft.com/office/powerpoint/2010/main" val="2696811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D8CCE-86DB-553A-6328-961688068363}"/>
            </a:ext>
          </a:extLst>
        </p:cNvPr>
        <p:cNvGrpSpPr/>
        <p:nvPr/>
      </p:nvGrpSpPr>
      <p:grpSpPr>
        <a:xfrm>
          <a:off x="0" y="0"/>
          <a:ext cx="0" cy="0"/>
          <a:chOff x="0" y="0"/>
          <a:chExt cx="0" cy="0"/>
        </a:xfrm>
      </p:grpSpPr>
      <p:pic>
        <p:nvPicPr>
          <p:cNvPr id="115714" name="Picture 2" descr="A picture containing hole, nature, cave, ground&#10;&#10;Description automatically generated">
            <a:extLst>
              <a:ext uri="{FF2B5EF4-FFF2-40B4-BE49-F238E27FC236}">
                <a16:creationId xmlns:a16="http://schemas.microsoft.com/office/drawing/2014/main" id="{764BDE37-0902-9039-273B-372AF4C63D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3610" y="304799"/>
            <a:ext cx="20604190" cy="15566105"/>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9ADF389D-9079-FF81-5F55-BE0ACF7465E1}"/>
              </a:ext>
            </a:extLst>
          </p:cNvPr>
          <p:cNvSpPr txBox="1">
            <a:spLocks noChangeArrowheads="1"/>
          </p:cNvSpPr>
          <p:nvPr/>
        </p:nvSpPr>
        <p:spPr bwMode="auto">
          <a:xfrm>
            <a:off x="4953000" y="11201400"/>
            <a:ext cx="190500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Core drilling at the Ark site revealed animal hairs and dung located far below the surface of the ground.</a:t>
            </a:r>
          </a:p>
        </p:txBody>
      </p:sp>
    </p:spTree>
    <p:extLst>
      <p:ext uri="{BB962C8B-B14F-4D97-AF65-F5344CB8AC3E}">
        <p14:creationId xmlns:p14="http://schemas.microsoft.com/office/powerpoint/2010/main" val="37667733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4AEF7-C4AA-471A-9660-7F3313E6EFCE}"/>
            </a:ext>
          </a:extLst>
        </p:cNvPr>
        <p:cNvGrpSpPr/>
        <p:nvPr/>
      </p:nvGrpSpPr>
      <p:grpSpPr>
        <a:xfrm>
          <a:off x="0" y="0"/>
          <a:ext cx="0" cy="0"/>
          <a:chOff x="0" y="0"/>
          <a:chExt cx="0" cy="0"/>
        </a:xfrm>
      </p:grpSpPr>
      <p:pic>
        <p:nvPicPr>
          <p:cNvPr id="116738" name="Picture 6" descr="A group of men standing next to a rock&#10;&#10;Description automatically generated with medium confidence">
            <a:extLst>
              <a:ext uri="{FF2B5EF4-FFF2-40B4-BE49-F238E27FC236}">
                <a16:creationId xmlns:a16="http://schemas.microsoft.com/office/drawing/2014/main" id="{55BA00C5-897B-1EA2-525F-2ED7EC1390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201" y="406400"/>
            <a:ext cx="16449675" cy="113284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116739" name="Picture 3" descr="A picture containing swimming, diving, water, aqua&#10;&#10;Description automatically generated">
            <a:extLst>
              <a:ext uri="{FF2B5EF4-FFF2-40B4-BE49-F238E27FC236}">
                <a16:creationId xmlns:a16="http://schemas.microsoft.com/office/drawing/2014/main" id="{CDF2B036-CCA0-675C-84A2-8DD08B2F0DA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11800" y="2743200"/>
            <a:ext cx="9582150" cy="7159625"/>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09E46C5D-A765-6609-E83B-CE9A21A41F3D}"/>
              </a:ext>
            </a:extLst>
          </p:cNvPr>
          <p:cNvSpPr txBox="1">
            <a:spLocks noChangeArrowheads="1"/>
          </p:cNvSpPr>
          <p:nvPr/>
        </p:nvSpPr>
        <p:spPr bwMode="auto">
          <a:xfrm>
            <a:off x="1828800" y="11952464"/>
            <a:ext cx="250698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Numerous “drag stones” were also located in the area. The stones were used to stabilize the ark and keep its bow facing into the waves.</a:t>
            </a:r>
          </a:p>
        </p:txBody>
      </p:sp>
    </p:spTree>
    <p:extLst>
      <p:ext uri="{BB962C8B-B14F-4D97-AF65-F5344CB8AC3E}">
        <p14:creationId xmlns:p14="http://schemas.microsoft.com/office/powerpoint/2010/main" val="13111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99892-2E3B-1109-A682-0BFFF583B967}"/>
            </a:ext>
          </a:extLst>
        </p:cNvPr>
        <p:cNvGrpSpPr/>
        <p:nvPr/>
      </p:nvGrpSpPr>
      <p:grpSpPr>
        <a:xfrm>
          <a:off x="0" y="0"/>
          <a:ext cx="0" cy="0"/>
          <a:chOff x="0" y="0"/>
          <a:chExt cx="0" cy="0"/>
        </a:xfrm>
      </p:grpSpPr>
      <p:pic>
        <p:nvPicPr>
          <p:cNvPr id="116738" name="Picture 6" descr="A group of men standing next to a rock&#10;&#10;Description automatically generated with medium confidence">
            <a:extLst>
              <a:ext uri="{FF2B5EF4-FFF2-40B4-BE49-F238E27FC236}">
                <a16:creationId xmlns:a16="http://schemas.microsoft.com/office/drawing/2014/main" id="{0A91BDF4-EE47-666C-2B02-F2E3382FE31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201" y="406400"/>
            <a:ext cx="16449675" cy="113284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116739" name="Picture 3" descr="A picture containing swimming, diving, water, aqua&#10;&#10;Description automatically generated">
            <a:extLst>
              <a:ext uri="{FF2B5EF4-FFF2-40B4-BE49-F238E27FC236}">
                <a16:creationId xmlns:a16="http://schemas.microsoft.com/office/drawing/2014/main" id="{BBAA75B8-ECEC-C6C3-204E-E37D8E8C3C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11800" y="2743200"/>
            <a:ext cx="9582150" cy="7159625"/>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11FE2298-E177-6A57-C606-3C7EB3A7848D}"/>
              </a:ext>
            </a:extLst>
          </p:cNvPr>
          <p:cNvSpPr txBox="1">
            <a:spLocks noChangeArrowheads="1"/>
          </p:cNvSpPr>
          <p:nvPr/>
        </p:nvSpPr>
        <p:spPr bwMode="auto">
          <a:xfrm>
            <a:off x="1828800" y="11952464"/>
            <a:ext cx="250698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Numerous “drag stones” were also located in the area. The stones were used to stabilize the ark and keep its bow facing into the waves.</a:t>
            </a:r>
          </a:p>
        </p:txBody>
      </p:sp>
      <p:sp>
        <p:nvSpPr>
          <p:cNvPr id="4" name="Text Box 3">
            <a:extLst>
              <a:ext uri="{FF2B5EF4-FFF2-40B4-BE49-F238E27FC236}">
                <a16:creationId xmlns:a16="http://schemas.microsoft.com/office/drawing/2014/main" id="{7033FA37-E7AE-2799-662A-C17DCE790C9B}"/>
              </a:ext>
            </a:extLst>
          </p:cNvPr>
          <p:cNvSpPr txBox="1">
            <a:spLocks noChangeArrowheads="1"/>
          </p:cNvSpPr>
          <p:nvPr/>
        </p:nvSpPr>
        <p:spPr bwMode="auto">
          <a:xfrm>
            <a:off x="4953000" y="7086600"/>
            <a:ext cx="907384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1980’s – 1990’s</a:t>
            </a:r>
          </a:p>
        </p:txBody>
      </p:sp>
    </p:spTree>
    <p:extLst>
      <p:ext uri="{BB962C8B-B14F-4D97-AF65-F5344CB8AC3E}">
        <p14:creationId xmlns:p14="http://schemas.microsoft.com/office/powerpoint/2010/main" val="31153451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57A18-0060-D528-A7EA-FB5991799181}"/>
            </a:ext>
          </a:extLst>
        </p:cNvPr>
        <p:cNvGrpSpPr/>
        <p:nvPr/>
      </p:nvGrpSpPr>
      <p:grpSpPr>
        <a:xfrm>
          <a:off x="0" y="0"/>
          <a:ext cx="0" cy="0"/>
          <a:chOff x="0" y="0"/>
          <a:chExt cx="0" cy="0"/>
        </a:xfrm>
      </p:grpSpPr>
      <p:pic>
        <p:nvPicPr>
          <p:cNvPr id="116738" name="Picture 6" descr="A group of men standing next to a rock&#10;&#10;Description automatically generated with medium confidence">
            <a:extLst>
              <a:ext uri="{FF2B5EF4-FFF2-40B4-BE49-F238E27FC236}">
                <a16:creationId xmlns:a16="http://schemas.microsoft.com/office/drawing/2014/main" id="{95A456EC-CBC9-8693-7F1B-F5E51339AEE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5201" y="406400"/>
            <a:ext cx="16449675" cy="113284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pic>
        <p:nvPicPr>
          <p:cNvPr id="116739" name="Picture 3" descr="A picture containing swimming, diving, water, aqua&#10;&#10;Description automatically generated">
            <a:extLst>
              <a:ext uri="{FF2B5EF4-FFF2-40B4-BE49-F238E27FC236}">
                <a16:creationId xmlns:a16="http://schemas.microsoft.com/office/drawing/2014/main" id="{73EE8088-8430-4E17-1887-99BA856127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11800" y="2743200"/>
            <a:ext cx="9582150" cy="7159625"/>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3" name="Text Box 3">
            <a:extLst>
              <a:ext uri="{FF2B5EF4-FFF2-40B4-BE49-F238E27FC236}">
                <a16:creationId xmlns:a16="http://schemas.microsoft.com/office/drawing/2014/main" id="{A9AB57FA-024C-99DE-4153-69263E74711D}"/>
              </a:ext>
            </a:extLst>
          </p:cNvPr>
          <p:cNvSpPr txBox="1">
            <a:spLocks noChangeArrowheads="1"/>
          </p:cNvSpPr>
          <p:nvPr/>
        </p:nvSpPr>
        <p:spPr bwMode="auto">
          <a:xfrm>
            <a:off x="1828800" y="11952464"/>
            <a:ext cx="250698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The idea that this was the landing site of Noah’s Ark has been debunked and ridiculed ever since.</a:t>
            </a:r>
          </a:p>
        </p:txBody>
      </p:sp>
      <p:sp>
        <p:nvSpPr>
          <p:cNvPr id="4" name="Text Box 3">
            <a:extLst>
              <a:ext uri="{FF2B5EF4-FFF2-40B4-BE49-F238E27FC236}">
                <a16:creationId xmlns:a16="http://schemas.microsoft.com/office/drawing/2014/main" id="{681357CF-DB0A-33F9-A6FF-E4FD6CC1FCA3}"/>
              </a:ext>
            </a:extLst>
          </p:cNvPr>
          <p:cNvSpPr txBox="1">
            <a:spLocks noChangeArrowheads="1"/>
          </p:cNvSpPr>
          <p:nvPr/>
        </p:nvSpPr>
        <p:spPr bwMode="auto">
          <a:xfrm>
            <a:off x="4953000" y="7086600"/>
            <a:ext cx="907384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1980’s – 1990’s</a:t>
            </a:r>
          </a:p>
        </p:txBody>
      </p:sp>
    </p:spTree>
    <p:extLst>
      <p:ext uri="{BB962C8B-B14F-4D97-AF65-F5344CB8AC3E}">
        <p14:creationId xmlns:p14="http://schemas.microsoft.com/office/powerpoint/2010/main" val="3716786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7DEE2-DE31-BD12-DFF3-17F6B7B77E5B}"/>
            </a:ext>
          </a:extLst>
        </p:cNvPr>
        <p:cNvGrpSpPr/>
        <p:nvPr/>
      </p:nvGrpSpPr>
      <p:grpSpPr>
        <a:xfrm>
          <a:off x="0" y="0"/>
          <a:ext cx="0" cy="0"/>
          <a:chOff x="0" y="0"/>
          <a:chExt cx="0" cy="0"/>
        </a:xfrm>
      </p:grpSpPr>
      <p:sp>
        <p:nvSpPr>
          <p:cNvPr id="4" name="Text Box 2">
            <a:extLst>
              <a:ext uri="{FF2B5EF4-FFF2-40B4-BE49-F238E27FC236}">
                <a16:creationId xmlns:a16="http://schemas.microsoft.com/office/drawing/2014/main" id="{6CCF195E-01F2-649B-CE95-0AD4C6DBB2A7}"/>
              </a:ext>
            </a:extLst>
          </p:cNvPr>
          <p:cNvSpPr txBox="1">
            <a:spLocks noChangeArrowheads="1"/>
          </p:cNvSpPr>
          <p:nvPr/>
        </p:nvSpPr>
        <p:spPr bwMode="auto">
          <a:xfrm>
            <a:off x="1828801" y="1752600"/>
            <a:ext cx="26212800" cy="3785652"/>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It is interesting that the possible site of Noah’s Ark is at a much lower elevation than the 16,854 feet, snow covered mountain . . .</a:t>
            </a:r>
          </a:p>
        </p:txBody>
      </p:sp>
    </p:spTree>
    <p:extLst>
      <p:ext uri="{BB962C8B-B14F-4D97-AF65-F5344CB8AC3E}">
        <p14:creationId xmlns:p14="http://schemas.microsoft.com/office/powerpoint/2010/main" val="9118840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ADF67-2CC7-0CDA-7C3D-DE5EBAB92D06}"/>
            </a:ext>
          </a:extLst>
        </p:cNvPr>
        <p:cNvGrpSpPr/>
        <p:nvPr/>
      </p:nvGrpSpPr>
      <p:grpSpPr>
        <a:xfrm>
          <a:off x="0" y="0"/>
          <a:ext cx="0" cy="0"/>
          <a:chOff x="0" y="0"/>
          <a:chExt cx="0" cy="0"/>
        </a:xfrm>
      </p:grpSpPr>
      <p:pic>
        <p:nvPicPr>
          <p:cNvPr id="3" name="Picture 4" descr="A picture containing outdoor, nature, mountain, sky&#10;&#10;Description automatically generated">
            <a:extLst>
              <a:ext uri="{FF2B5EF4-FFF2-40B4-BE49-F238E27FC236}">
                <a16:creationId xmlns:a16="http://schemas.microsoft.com/office/drawing/2014/main" id="{90839ABC-6938-7308-B4A5-45E59B4D22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20480338" cy="15360734"/>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2">
            <a:extLst>
              <a:ext uri="{FF2B5EF4-FFF2-40B4-BE49-F238E27FC236}">
                <a16:creationId xmlns:a16="http://schemas.microsoft.com/office/drawing/2014/main" id="{D7C4C011-427D-C388-CF84-2BF92FB66A94}"/>
              </a:ext>
            </a:extLst>
          </p:cNvPr>
          <p:cNvSpPr txBox="1">
            <a:spLocks noChangeArrowheads="1"/>
          </p:cNvSpPr>
          <p:nvPr/>
        </p:nvSpPr>
        <p:spPr bwMode="auto">
          <a:xfrm>
            <a:off x="4220369" y="10439400"/>
            <a:ext cx="13258800" cy="2935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endParaRPr lang="en-US" altLang="en-US" sz="2400" b="1" dirty="0">
              <a:solidFill>
                <a:srgbClr val="FFFF00"/>
              </a:solidFill>
              <a:effectLst>
                <a:outerShdw dist="101600" dir="2700000" algn="ctr" rotWithShape="0">
                  <a:srgbClr val="3333CC"/>
                </a:outerShdw>
              </a:effectLst>
              <a:latin typeface="Comic Sans MS" panose="030F0702030302020204" pitchFamily="66" charset="0"/>
            </a:endParaRPr>
          </a:p>
          <a:p>
            <a:pPr eaLnBrk="1" hangingPunct="1">
              <a:lnSpc>
                <a:spcPts val="8000"/>
              </a:lnSpc>
              <a:spcBef>
                <a:spcPct val="50000"/>
              </a:spcBef>
              <a:buNone/>
            </a:pPr>
            <a:r>
              <a:rPr lang="en-US" altLang="en-US" sz="9600" b="1" dirty="0">
                <a:solidFill>
                  <a:srgbClr val="FFFF00"/>
                </a:solidFill>
                <a:effectLst>
                  <a:outerShdw dist="101600" dir="2700000" algn="ctr" rotWithShape="0">
                    <a:srgbClr val="3333CC"/>
                  </a:outerShdw>
                </a:effectLst>
                <a:latin typeface="Comic Sans MS" panose="030F0702030302020204" pitchFamily="66" charset="0"/>
              </a:rPr>
              <a:t>Elevation 6,575’</a:t>
            </a:r>
          </a:p>
        </p:txBody>
      </p:sp>
    </p:spTree>
    <p:extLst>
      <p:ext uri="{BB962C8B-B14F-4D97-AF65-F5344CB8AC3E}">
        <p14:creationId xmlns:p14="http://schemas.microsoft.com/office/powerpoint/2010/main" val="23584698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16690-B902-F6A8-A763-C3298C96289E}"/>
            </a:ext>
          </a:extLst>
        </p:cNvPr>
        <p:cNvGrpSpPr/>
        <p:nvPr/>
      </p:nvGrpSpPr>
      <p:grpSpPr>
        <a:xfrm>
          <a:off x="0" y="0"/>
          <a:ext cx="0" cy="0"/>
          <a:chOff x="0" y="0"/>
          <a:chExt cx="0" cy="0"/>
        </a:xfrm>
      </p:grpSpPr>
      <p:pic>
        <p:nvPicPr>
          <p:cNvPr id="3" name="Picture 4" descr="A picture containing outdoor, nature, mountain, sky&#10;&#10;Description automatically generated">
            <a:extLst>
              <a:ext uri="{FF2B5EF4-FFF2-40B4-BE49-F238E27FC236}">
                <a16:creationId xmlns:a16="http://schemas.microsoft.com/office/drawing/2014/main" id="{72F503F7-96C6-C9F6-25E6-908408AAB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20480338" cy="15360734"/>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2">
            <a:extLst>
              <a:ext uri="{FF2B5EF4-FFF2-40B4-BE49-F238E27FC236}">
                <a16:creationId xmlns:a16="http://schemas.microsoft.com/office/drawing/2014/main" id="{6747FEF4-FBFA-DC38-A6D2-EE4AF5209E78}"/>
              </a:ext>
            </a:extLst>
          </p:cNvPr>
          <p:cNvSpPr txBox="1">
            <a:spLocks noChangeArrowheads="1"/>
          </p:cNvSpPr>
          <p:nvPr/>
        </p:nvSpPr>
        <p:spPr bwMode="auto">
          <a:xfrm>
            <a:off x="4220369" y="10439400"/>
            <a:ext cx="13258800" cy="2935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endParaRPr lang="en-US" altLang="en-US" sz="2400" b="1" dirty="0">
              <a:solidFill>
                <a:srgbClr val="FFFF00"/>
              </a:solidFill>
              <a:effectLst>
                <a:outerShdw dist="101600" dir="2700000" algn="ctr" rotWithShape="0">
                  <a:srgbClr val="3333CC"/>
                </a:outerShdw>
              </a:effectLst>
              <a:latin typeface="Comic Sans MS" panose="030F0702030302020204" pitchFamily="66" charset="0"/>
            </a:endParaRPr>
          </a:p>
          <a:p>
            <a:pPr eaLnBrk="1" hangingPunct="1">
              <a:lnSpc>
                <a:spcPts val="8000"/>
              </a:lnSpc>
              <a:spcBef>
                <a:spcPct val="50000"/>
              </a:spcBef>
              <a:buNone/>
            </a:pPr>
            <a:r>
              <a:rPr lang="en-US" altLang="en-US" sz="9600" b="1" dirty="0">
                <a:solidFill>
                  <a:srgbClr val="FFFF00"/>
                </a:solidFill>
                <a:effectLst>
                  <a:outerShdw dist="101600" dir="2700000" algn="ctr" rotWithShape="0">
                    <a:srgbClr val="3333CC"/>
                  </a:outerShdw>
                </a:effectLst>
                <a:latin typeface="Comic Sans MS" panose="030F0702030302020204" pitchFamily="66" charset="0"/>
              </a:rPr>
              <a:t>Elevation 6,575’</a:t>
            </a:r>
          </a:p>
        </p:txBody>
      </p:sp>
      <p:pic>
        <p:nvPicPr>
          <p:cNvPr id="5" name="Picture 4">
            <a:extLst>
              <a:ext uri="{FF2B5EF4-FFF2-40B4-BE49-F238E27FC236}">
                <a16:creationId xmlns:a16="http://schemas.microsoft.com/office/drawing/2014/main" id="{AD3B388F-3231-03CF-C50A-5A75FC9BC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7678400" y="1219200"/>
            <a:ext cx="9525798" cy="9525798"/>
          </a:xfrm>
          <a:prstGeom prst="rect">
            <a:avLst/>
          </a:prstGeom>
        </p:spPr>
      </p:pic>
    </p:spTree>
    <p:extLst>
      <p:ext uri="{BB962C8B-B14F-4D97-AF65-F5344CB8AC3E}">
        <p14:creationId xmlns:p14="http://schemas.microsoft.com/office/powerpoint/2010/main" val="123513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542F2-B123-FA7F-BFEF-FA584FAE7664}"/>
            </a:ext>
          </a:extLst>
        </p:cNvPr>
        <p:cNvGrpSpPr/>
        <p:nvPr/>
      </p:nvGrpSpPr>
      <p:grpSpPr>
        <a:xfrm>
          <a:off x="0" y="0"/>
          <a:ext cx="0" cy="0"/>
          <a:chOff x="0" y="0"/>
          <a:chExt cx="0" cy="0"/>
        </a:xfrm>
      </p:grpSpPr>
      <p:pic>
        <p:nvPicPr>
          <p:cNvPr id="3" name="Picture 4" descr="A picture containing outdoor, nature, mountain, sky&#10;&#10;Description automatically generated">
            <a:extLst>
              <a:ext uri="{FF2B5EF4-FFF2-40B4-BE49-F238E27FC236}">
                <a16:creationId xmlns:a16="http://schemas.microsoft.com/office/drawing/2014/main" id="{B921D572-7C0F-AA5F-4EAB-3C8C453C9E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20480338" cy="15360734"/>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2">
            <a:extLst>
              <a:ext uri="{FF2B5EF4-FFF2-40B4-BE49-F238E27FC236}">
                <a16:creationId xmlns:a16="http://schemas.microsoft.com/office/drawing/2014/main" id="{8C9B91C5-590D-5C31-618D-09920C8FFCAF}"/>
              </a:ext>
            </a:extLst>
          </p:cNvPr>
          <p:cNvSpPr txBox="1">
            <a:spLocks noChangeArrowheads="1"/>
          </p:cNvSpPr>
          <p:nvPr/>
        </p:nvSpPr>
        <p:spPr bwMode="auto">
          <a:xfrm>
            <a:off x="4220369" y="10439400"/>
            <a:ext cx="13258800" cy="2935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endParaRPr lang="en-US" altLang="en-US" sz="2400" b="1" dirty="0">
              <a:solidFill>
                <a:srgbClr val="FFFF00"/>
              </a:solidFill>
              <a:effectLst>
                <a:outerShdw dist="101600" dir="2700000" algn="ctr" rotWithShape="0">
                  <a:srgbClr val="3333CC"/>
                </a:outerShdw>
              </a:effectLst>
              <a:latin typeface="Comic Sans MS" panose="030F0702030302020204" pitchFamily="66" charset="0"/>
            </a:endParaRPr>
          </a:p>
          <a:p>
            <a:pPr eaLnBrk="1" hangingPunct="1">
              <a:lnSpc>
                <a:spcPts val="8000"/>
              </a:lnSpc>
              <a:spcBef>
                <a:spcPct val="50000"/>
              </a:spcBef>
              <a:buNone/>
            </a:pPr>
            <a:r>
              <a:rPr lang="en-US" altLang="en-US" sz="9600" b="1" dirty="0">
                <a:solidFill>
                  <a:srgbClr val="FFFF00"/>
                </a:solidFill>
                <a:effectLst>
                  <a:outerShdw dist="101600" dir="2700000" algn="ctr" rotWithShape="0">
                    <a:srgbClr val="3333CC"/>
                  </a:outerShdw>
                </a:effectLst>
                <a:latin typeface="Comic Sans MS" panose="030F0702030302020204" pitchFamily="66" charset="0"/>
              </a:rPr>
              <a:t>Elevation 6,575’</a:t>
            </a:r>
          </a:p>
        </p:txBody>
      </p:sp>
      <p:pic>
        <p:nvPicPr>
          <p:cNvPr id="5" name="Picture 4">
            <a:extLst>
              <a:ext uri="{FF2B5EF4-FFF2-40B4-BE49-F238E27FC236}">
                <a16:creationId xmlns:a16="http://schemas.microsoft.com/office/drawing/2014/main" id="{6EF0C173-95C2-6404-4DC4-375CB6DB6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7678400" y="1219200"/>
            <a:ext cx="9525798" cy="9525798"/>
          </a:xfrm>
          <a:prstGeom prst="rect">
            <a:avLst/>
          </a:prstGeom>
        </p:spPr>
      </p:pic>
      <p:sp>
        <p:nvSpPr>
          <p:cNvPr id="6" name="Text Box 2">
            <a:extLst>
              <a:ext uri="{FF2B5EF4-FFF2-40B4-BE49-F238E27FC236}">
                <a16:creationId xmlns:a16="http://schemas.microsoft.com/office/drawing/2014/main" id="{6DDF88AC-1C5A-853B-9532-E6BE81B6CA63}"/>
              </a:ext>
            </a:extLst>
          </p:cNvPr>
          <p:cNvSpPr txBox="1">
            <a:spLocks noChangeArrowheads="1"/>
          </p:cNvSpPr>
          <p:nvPr/>
        </p:nvSpPr>
        <p:spPr bwMode="auto">
          <a:xfrm>
            <a:off x="594360" y="3886200"/>
            <a:ext cx="17846040" cy="41970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r>
              <a:rPr lang="en-US" altLang="en-US" sz="8000" b="1" i="1" dirty="0">
                <a:solidFill>
                  <a:srgbClr val="00B0F0"/>
                </a:solidFill>
                <a:effectLst>
                  <a:outerShdw dist="101600" dir="2700000" algn="ctr" rotWithShape="0">
                    <a:srgbClr val="3333CC"/>
                  </a:outerShdw>
                </a:effectLst>
                <a:latin typeface="Comic Sans MS" panose="030F0702030302020204" pitchFamily="66" charset="0"/>
              </a:rPr>
              <a:t>Genesis 8:11 – “The dove came in to Noah in the evening, and lo, in her mouth was an olive leaf plucked off . . .”</a:t>
            </a:r>
          </a:p>
        </p:txBody>
      </p:sp>
    </p:spTree>
    <p:extLst>
      <p:ext uri="{BB962C8B-B14F-4D97-AF65-F5344CB8AC3E}">
        <p14:creationId xmlns:p14="http://schemas.microsoft.com/office/powerpoint/2010/main" val="1013741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3758C-47F1-BAD8-271D-2C0628FF48BC}"/>
            </a:ext>
          </a:extLst>
        </p:cNvPr>
        <p:cNvGrpSpPr/>
        <p:nvPr/>
      </p:nvGrpSpPr>
      <p:grpSpPr>
        <a:xfrm>
          <a:off x="0" y="0"/>
          <a:ext cx="0" cy="0"/>
          <a:chOff x="0" y="0"/>
          <a:chExt cx="0" cy="0"/>
        </a:xfrm>
      </p:grpSpPr>
      <p:pic>
        <p:nvPicPr>
          <p:cNvPr id="3" name="Picture 4" descr="A picture containing outdoor, nature, mountain, sky&#10;&#10;Description automatically generated">
            <a:extLst>
              <a:ext uri="{FF2B5EF4-FFF2-40B4-BE49-F238E27FC236}">
                <a16:creationId xmlns:a16="http://schemas.microsoft.com/office/drawing/2014/main" id="{72FC44F6-779A-A124-4F6D-AD4B5B6D2B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04800"/>
            <a:ext cx="20480338" cy="15360734"/>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4" name="Text Box 2">
            <a:extLst>
              <a:ext uri="{FF2B5EF4-FFF2-40B4-BE49-F238E27FC236}">
                <a16:creationId xmlns:a16="http://schemas.microsoft.com/office/drawing/2014/main" id="{E893DD0E-698B-E433-E5CF-21DED9E7FC1E}"/>
              </a:ext>
            </a:extLst>
          </p:cNvPr>
          <p:cNvSpPr txBox="1">
            <a:spLocks noChangeArrowheads="1"/>
          </p:cNvSpPr>
          <p:nvPr/>
        </p:nvSpPr>
        <p:spPr bwMode="auto">
          <a:xfrm>
            <a:off x="4220369" y="10439400"/>
            <a:ext cx="13258800" cy="29354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eaLnBrk="1" hangingPunct="1">
              <a:lnSpc>
                <a:spcPts val="8000"/>
              </a:lnSpc>
              <a:spcBef>
                <a:spcPct val="50000"/>
              </a:spcBef>
              <a:buNone/>
            </a:pPr>
            <a:endParaRPr lang="en-US" altLang="en-US" sz="2400" b="1" dirty="0">
              <a:solidFill>
                <a:srgbClr val="FFFF00"/>
              </a:solidFill>
              <a:effectLst>
                <a:outerShdw dist="101600" dir="2700000" algn="ctr" rotWithShape="0">
                  <a:srgbClr val="3333CC"/>
                </a:outerShdw>
              </a:effectLst>
              <a:latin typeface="Comic Sans MS" panose="030F0702030302020204" pitchFamily="66" charset="0"/>
            </a:endParaRPr>
          </a:p>
          <a:p>
            <a:pPr eaLnBrk="1" hangingPunct="1">
              <a:lnSpc>
                <a:spcPts val="8000"/>
              </a:lnSpc>
              <a:spcBef>
                <a:spcPct val="50000"/>
              </a:spcBef>
              <a:buNone/>
            </a:pPr>
            <a:r>
              <a:rPr lang="en-US" altLang="en-US" sz="9600" b="1" dirty="0">
                <a:solidFill>
                  <a:srgbClr val="FFFF00"/>
                </a:solidFill>
                <a:effectLst>
                  <a:outerShdw dist="101600" dir="2700000" algn="ctr" rotWithShape="0">
                    <a:srgbClr val="3333CC"/>
                  </a:outerShdw>
                </a:effectLst>
                <a:latin typeface="Comic Sans MS" panose="030F0702030302020204" pitchFamily="66" charset="0"/>
              </a:rPr>
              <a:t>Elevation 6,575’</a:t>
            </a:r>
          </a:p>
        </p:txBody>
      </p:sp>
      <p:pic>
        <p:nvPicPr>
          <p:cNvPr id="5" name="Picture 4">
            <a:extLst>
              <a:ext uri="{FF2B5EF4-FFF2-40B4-BE49-F238E27FC236}">
                <a16:creationId xmlns:a16="http://schemas.microsoft.com/office/drawing/2014/main" id="{ADD9D25D-BDB3-1288-0643-5FB8FBDB6B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7678400" y="1219200"/>
            <a:ext cx="9525798" cy="9525798"/>
          </a:xfrm>
          <a:prstGeom prst="rect">
            <a:avLst/>
          </a:prstGeom>
        </p:spPr>
      </p:pic>
      <p:sp>
        <p:nvSpPr>
          <p:cNvPr id="6" name="Text Box 2">
            <a:extLst>
              <a:ext uri="{FF2B5EF4-FFF2-40B4-BE49-F238E27FC236}">
                <a16:creationId xmlns:a16="http://schemas.microsoft.com/office/drawing/2014/main" id="{457E7570-A9D9-88DB-482E-6F71036B1CF2}"/>
              </a:ext>
            </a:extLst>
          </p:cNvPr>
          <p:cNvSpPr txBox="1">
            <a:spLocks noChangeArrowheads="1"/>
          </p:cNvSpPr>
          <p:nvPr/>
        </p:nvSpPr>
        <p:spPr bwMode="auto">
          <a:xfrm>
            <a:off x="594360" y="3886200"/>
            <a:ext cx="17846040" cy="27515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016000">
              <a:lnSpc>
                <a:spcPct val="90000"/>
              </a:lnSpc>
              <a:spcBef>
                <a:spcPts val="2400"/>
              </a:spcBef>
              <a:buFont typeface="Arial" panose="020B0604020202020204" pitchFamily="34" charset="0"/>
              <a:buChar char="•"/>
              <a:defRPr sz="6700">
                <a:solidFill>
                  <a:schemeClr val="tx1"/>
                </a:solidFill>
                <a:latin typeface="Calibri" panose="020F0502020204030204" pitchFamily="34" charset="0"/>
              </a:defRPr>
            </a:lvl1pPr>
            <a:lvl2pPr marL="742950" indent="-285750">
              <a:lnSpc>
                <a:spcPct val="90000"/>
              </a:lnSpc>
              <a:spcBef>
                <a:spcPts val="1200"/>
              </a:spcBef>
              <a:buFont typeface="Arial" panose="020B0604020202020204" pitchFamily="34" charset="0"/>
              <a:buChar char="•"/>
              <a:defRPr sz="5700">
                <a:solidFill>
                  <a:schemeClr val="tx1"/>
                </a:solidFill>
                <a:latin typeface="Calibri" panose="020F0502020204030204" pitchFamily="34" charset="0"/>
              </a:defRPr>
            </a:lvl2pPr>
            <a:lvl3pPr marL="1143000" indent="-228600">
              <a:lnSpc>
                <a:spcPct val="90000"/>
              </a:lnSpc>
              <a:spcBef>
                <a:spcPts val="1200"/>
              </a:spcBef>
              <a:buFont typeface="Arial" panose="020B0604020202020204" pitchFamily="34" charset="0"/>
              <a:buChar char="•"/>
              <a:defRPr sz="4800">
                <a:solidFill>
                  <a:schemeClr val="tx1"/>
                </a:solidFill>
                <a:latin typeface="Calibri" panose="020F0502020204030204" pitchFamily="34" charset="0"/>
              </a:defRPr>
            </a:lvl3pPr>
            <a:lvl4pPr marL="16002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4pPr>
            <a:lvl5pPr marL="2057400" indent="-228600">
              <a:lnSpc>
                <a:spcPct val="90000"/>
              </a:lnSpc>
              <a:spcBef>
                <a:spcPts val="1200"/>
              </a:spcBef>
              <a:buFont typeface="Arial" panose="020B0604020202020204" pitchFamily="34" charset="0"/>
              <a:buChar char="•"/>
              <a:defRPr sz="4300">
                <a:solidFill>
                  <a:schemeClr val="tx1"/>
                </a:solidFill>
                <a:latin typeface="Calibri" panose="020F0502020204030204" pitchFamily="34" charset="0"/>
              </a:defRPr>
            </a:lvl5pPr>
            <a:lvl6pPr marL="25146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6pPr>
            <a:lvl7pPr marL="29718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7pPr>
            <a:lvl8pPr marL="34290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8pPr>
            <a:lvl9pPr marL="3886200" indent="-228600" defTabSz="457200" eaLnBrk="0" fontAlgn="base" hangingPunct="0">
              <a:lnSpc>
                <a:spcPct val="90000"/>
              </a:lnSpc>
              <a:spcBef>
                <a:spcPts val="1200"/>
              </a:spcBef>
              <a:spcAft>
                <a:spcPct val="0"/>
              </a:spcAft>
              <a:buFont typeface="Arial" panose="020B0604020202020204" pitchFamily="34" charset="0"/>
              <a:buChar char="•"/>
              <a:defRPr sz="4300">
                <a:solidFill>
                  <a:schemeClr val="tx1"/>
                </a:solidFill>
                <a:latin typeface="Calibri" panose="020F0502020204030204" pitchFamily="34" charset="0"/>
              </a:defRPr>
            </a:lvl9pPr>
          </a:lstStyle>
          <a:p>
            <a:pPr>
              <a:buNone/>
            </a:pPr>
            <a:r>
              <a:rPr lang="en-US" sz="9600" b="1" dirty="0">
                <a:solidFill>
                  <a:srgbClr val="FF0000"/>
                </a:solidFill>
                <a:effectLst>
                  <a:outerShdw dist="76200" dir="2700000" algn="ctr" rotWithShape="0">
                    <a:srgbClr val="FFFF00"/>
                  </a:outerShdw>
                </a:effectLst>
                <a:latin typeface="Comic Sans MS" panose="030F0702030302020204" pitchFamily="66" charset="0"/>
              </a:rPr>
              <a:t>Olive trees do not grow up at 16,854 feet elevation!</a:t>
            </a:r>
          </a:p>
        </p:txBody>
      </p:sp>
    </p:spTree>
    <p:extLst>
      <p:ext uri="{BB962C8B-B14F-4D97-AF65-F5344CB8AC3E}">
        <p14:creationId xmlns:p14="http://schemas.microsoft.com/office/powerpoint/2010/main" val="3156359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CD619-D0A7-8290-3E88-6BA5F0580D98}"/>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593C3F42-837C-B3D0-CFF7-D784F836EBA1}"/>
              </a:ext>
            </a:extLst>
          </p:cNvPr>
          <p:cNvSpPr txBox="1">
            <a:spLocks noChangeArrowheads="1"/>
          </p:cNvSpPr>
          <p:nvPr/>
        </p:nvSpPr>
        <p:spPr bwMode="auto">
          <a:xfrm>
            <a:off x="1143000" y="10896600"/>
            <a:ext cx="27449463" cy="5016758"/>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Rod Wyatt didn’t have all the professional credentials as a licensed architect . . . and his research was never verified by “professionals” nor an independent third-party lab before he died in 1999.</a:t>
            </a:r>
            <a:endParaRPr lang="en-US" altLang="en-US" sz="7200" b="1" dirty="0">
              <a:solidFill>
                <a:srgbClr val="FFFF00"/>
              </a:solidFill>
              <a:effectLst>
                <a:outerShdw dist="101600" dir="2700000" algn="ctr" rotWithShape="0">
                  <a:srgbClr val="3333CC"/>
                </a:outerShdw>
              </a:effectLst>
              <a:latin typeface="Comic Sans MS" panose="030F0702030302020204" pitchFamily="66" charset="0"/>
            </a:endParaRPr>
          </a:p>
        </p:txBody>
      </p:sp>
      <p:pic>
        <p:nvPicPr>
          <p:cNvPr id="4" name="Picture 3">
            <a:extLst>
              <a:ext uri="{FF2B5EF4-FFF2-40B4-BE49-F238E27FC236}">
                <a16:creationId xmlns:a16="http://schemas.microsoft.com/office/drawing/2014/main" id="{8F149EC9-F5AC-0676-34B1-103534F1B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475869"/>
            <a:ext cx="14478000" cy="10173462"/>
          </a:xfrm>
          <a:prstGeom prst="rect">
            <a:avLst/>
          </a:prstGeom>
          <a:ln w="101600">
            <a:solidFill>
              <a:srgbClr val="FFFF00"/>
            </a:solidFill>
          </a:ln>
        </p:spPr>
      </p:pic>
    </p:spTree>
    <p:extLst>
      <p:ext uri="{BB962C8B-B14F-4D97-AF65-F5344CB8AC3E}">
        <p14:creationId xmlns:p14="http://schemas.microsoft.com/office/powerpoint/2010/main" val="1633564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6B639-2115-82AA-E7DF-4800AAE1ED34}"/>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80E89796-3CA6-C302-91E4-BD7FF40D7E22}"/>
              </a:ext>
            </a:extLst>
          </p:cNvPr>
          <p:cNvSpPr txBox="1">
            <a:spLocks noChangeArrowheads="1"/>
          </p:cNvSpPr>
          <p:nvPr/>
        </p:nvSpPr>
        <p:spPr bwMode="auto">
          <a:xfrm>
            <a:off x="1371600" y="1905000"/>
            <a:ext cx="26916063" cy="4154984"/>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But in June of 2026 there was a wonderful break-through in the verification process that this was, indeed, the remnants of Noah’s Ark.</a:t>
            </a:r>
            <a:endParaRPr lang="en-US" altLang="en-US" sz="7334"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33115564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91E28-186A-4641-C92E-0CB5E2184CD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CAC075C-DCCC-951C-C01E-77D7ACCB628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22BE1795-9ADF-695F-8EB4-10C10251A18B}"/>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
        <p:nvSpPr>
          <p:cNvPr id="8" name="Text Box 3">
            <a:extLst>
              <a:ext uri="{FF2B5EF4-FFF2-40B4-BE49-F238E27FC236}">
                <a16:creationId xmlns:a16="http://schemas.microsoft.com/office/drawing/2014/main" id="{7BA73368-B98E-742A-A0D0-9BCE114E311A}"/>
              </a:ext>
            </a:extLst>
          </p:cNvPr>
          <p:cNvSpPr txBox="1">
            <a:spLocks noChangeArrowheads="1"/>
          </p:cNvSpPr>
          <p:nvPr/>
        </p:nvSpPr>
        <p:spPr bwMode="auto">
          <a:xfrm>
            <a:off x="1752600" y="10038576"/>
            <a:ext cx="25908000" cy="5201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6600" b="1" dirty="0">
                <a:effectLst>
                  <a:outerShdw dist="101600" dir="2700000" algn="ctr" rotWithShape="0">
                    <a:srgbClr val="3333CC"/>
                  </a:outerShdw>
                </a:effectLst>
                <a:latin typeface="Times New Roman" panose="02020603050405020304" pitchFamily="18" charset="0"/>
                <a:cs typeface="Times New Roman" panose="02020603050405020304" pitchFamily="18" charset="0"/>
              </a:rPr>
              <a:t>The 2026 Noah’s Ark Research Project</a:t>
            </a:r>
          </a:p>
        </p:txBody>
      </p:sp>
    </p:spTree>
    <p:extLst>
      <p:ext uri="{BB962C8B-B14F-4D97-AF65-F5344CB8AC3E}">
        <p14:creationId xmlns:p14="http://schemas.microsoft.com/office/powerpoint/2010/main" val="9643801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25F51-AE6F-CBE7-2F4D-C887BD45126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EF72C40-CE1E-E34F-4635-66A5FDCB930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3" name="Text Box 3">
            <a:extLst>
              <a:ext uri="{FF2B5EF4-FFF2-40B4-BE49-F238E27FC236}">
                <a16:creationId xmlns:a16="http://schemas.microsoft.com/office/drawing/2014/main" id="{5AAEA8D7-5DB7-97E2-9B0A-22DC5F523D85}"/>
              </a:ext>
            </a:extLst>
          </p:cNvPr>
          <p:cNvSpPr txBox="1">
            <a:spLocks noChangeArrowheads="1"/>
          </p:cNvSpPr>
          <p:nvPr/>
        </p:nvSpPr>
        <p:spPr bwMode="auto">
          <a:xfrm>
            <a:off x="1828800" y="10111800"/>
            <a:ext cx="25069800"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Bef>
                <a:spcPct val="50000"/>
              </a:spcBef>
            </a:pPr>
            <a:r>
              <a:rPr lang="en-US" altLang="en-US" sz="8800" b="1" dirty="0">
                <a:effectLst>
                  <a:outerShdw dist="127000" dir="2700000" algn="ctr" rotWithShape="0">
                    <a:srgbClr val="3333CC"/>
                  </a:outerShdw>
                </a:effectLst>
                <a:latin typeface="Comic Sans MS" panose="030F0702030302020204" pitchFamily="66" charset="0"/>
              </a:rPr>
              <a:t>In June 2026 official permission was granted by the Turkish government to do ground penetrating research at the Noah’s Ark Site in eastern Turkey.</a:t>
            </a:r>
          </a:p>
        </p:txBody>
      </p:sp>
      <p:sp>
        <p:nvSpPr>
          <p:cNvPr id="6" name="Text Box 3">
            <a:extLst>
              <a:ext uri="{FF2B5EF4-FFF2-40B4-BE49-F238E27FC236}">
                <a16:creationId xmlns:a16="http://schemas.microsoft.com/office/drawing/2014/main" id="{B1BC6427-24BC-65F5-A21D-5990742E0840}"/>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Tree>
    <p:extLst>
      <p:ext uri="{BB962C8B-B14F-4D97-AF65-F5344CB8AC3E}">
        <p14:creationId xmlns:p14="http://schemas.microsoft.com/office/powerpoint/2010/main" val="10394814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70546-33C6-CA72-4C2C-E85B60F02372}"/>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8C2C0010-8A20-AB03-4284-5514C949C82F}"/>
              </a:ext>
            </a:extLst>
          </p:cNvPr>
          <p:cNvSpPr txBox="1">
            <a:spLocks noChangeArrowheads="1"/>
          </p:cNvSpPr>
          <p:nvPr/>
        </p:nvSpPr>
        <p:spPr bwMode="auto">
          <a:xfrm>
            <a:off x="1371600" y="1905000"/>
            <a:ext cx="26916063" cy="8894743"/>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Andrew Jones is the director of Noah’s Ark Research Project and after years of seeking permission to do scientific research at the site, he entered an agreement of with the Sivas Cumhuriyet University, in Sivas, Turkey.</a:t>
            </a:r>
          </a:p>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 </a:t>
            </a:r>
            <a:endParaRPr lang="en-US" altLang="en-US" sz="7334"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15026163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32CA9-68FE-DF7A-A96F-FE45B18ADC2A}"/>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79E29A23-B5B7-7907-48DA-088AC3793396}"/>
              </a:ext>
            </a:extLst>
          </p:cNvPr>
          <p:cNvSpPr txBox="1">
            <a:spLocks noChangeArrowheads="1"/>
          </p:cNvSpPr>
          <p:nvPr/>
        </p:nvSpPr>
        <p:spPr bwMode="auto">
          <a:xfrm>
            <a:off x="13075020" y="10058400"/>
            <a:ext cx="143256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effectLst>
                  <a:outerShdw dist="101600" dir="2700000" algn="ctr" rotWithShape="0">
                    <a:srgbClr val="3333CC"/>
                  </a:outerShdw>
                </a:effectLst>
                <a:latin typeface="Comic Sans MS" panose="030F0702030302020204" pitchFamily="66" charset="0"/>
              </a:rPr>
              <a:t>Sivas Cumhuriyet University Sivas, Turkey</a:t>
            </a:r>
          </a:p>
        </p:txBody>
      </p:sp>
      <p:pic>
        <p:nvPicPr>
          <p:cNvPr id="4" name="Picture 3">
            <a:extLst>
              <a:ext uri="{FF2B5EF4-FFF2-40B4-BE49-F238E27FC236}">
                <a16:creationId xmlns:a16="http://schemas.microsoft.com/office/drawing/2014/main" id="{510C2F25-8F9B-8184-DEF0-8978434196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457200"/>
            <a:ext cx="10554386" cy="11222385"/>
          </a:xfrm>
          <a:prstGeom prst="rect">
            <a:avLst/>
          </a:prstGeom>
        </p:spPr>
      </p:pic>
      <p:pic>
        <p:nvPicPr>
          <p:cNvPr id="8" name="Picture 7">
            <a:extLst>
              <a:ext uri="{FF2B5EF4-FFF2-40B4-BE49-F238E27FC236}">
                <a16:creationId xmlns:a16="http://schemas.microsoft.com/office/drawing/2014/main" id="{64AE0EF1-FCD7-D966-E110-7FC32B97D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7668" y="457200"/>
            <a:ext cx="16880305" cy="9296400"/>
          </a:xfrm>
          <a:prstGeom prst="rect">
            <a:avLst/>
          </a:prstGeom>
        </p:spPr>
      </p:pic>
      <p:sp>
        <p:nvSpPr>
          <p:cNvPr id="10" name="Text Box 3">
            <a:extLst>
              <a:ext uri="{FF2B5EF4-FFF2-40B4-BE49-F238E27FC236}">
                <a16:creationId xmlns:a16="http://schemas.microsoft.com/office/drawing/2014/main" id="{7075F98F-E9B0-BC19-961C-69FF52043D4F}"/>
              </a:ext>
            </a:extLst>
          </p:cNvPr>
          <p:cNvSpPr txBox="1">
            <a:spLocks noChangeArrowheads="1"/>
          </p:cNvSpPr>
          <p:nvPr/>
        </p:nvSpPr>
        <p:spPr bwMode="auto">
          <a:xfrm>
            <a:off x="609600" y="11679585"/>
            <a:ext cx="107442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6600" b="1" dirty="0">
                <a:effectLst>
                  <a:outerShdw dist="101600" dir="2700000" algn="ctr" rotWithShape="0">
                    <a:srgbClr val="3333CC"/>
                  </a:outerShdw>
                </a:effectLst>
                <a:latin typeface="Comic Sans MS" panose="030F0702030302020204" pitchFamily="66" charset="0"/>
              </a:rPr>
              <a:t>Andrew Jones, Director        Noah’s Ark Research</a:t>
            </a:r>
          </a:p>
        </p:txBody>
      </p:sp>
      <p:sp>
        <p:nvSpPr>
          <p:cNvPr id="14" name="Text Box 3">
            <a:extLst>
              <a:ext uri="{FF2B5EF4-FFF2-40B4-BE49-F238E27FC236}">
                <a16:creationId xmlns:a16="http://schemas.microsoft.com/office/drawing/2014/main" id="{0C503161-864B-C2D2-31CC-C0F08A3BBD81}"/>
              </a:ext>
            </a:extLst>
          </p:cNvPr>
          <p:cNvSpPr txBox="1">
            <a:spLocks noChangeArrowheads="1"/>
          </p:cNvSpPr>
          <p:nvPr/>
        </p:nvSpPr>
        <p:spPr bwMode="auto">
          <a:xfrm>
            <a:off x="1752600" y="14098250"/>
            <a:ext cx="259080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1500" b="1" dirty="0">
                <a:effectLst>
                  <a:outerShdw dist="101600" dir="2700000" algn="ctr" rotWithShape="0">
                    <a:srgbClr val="3333CC"/>
                  </a:outerShdw>
                </a:effectLst>
                <a:latin typeface="Times New Roman" panose="02020603050405020304" pitchFamily="18" charset="0"/>
                <a:cs typeface="Times New Roman" panose="02020603050405020304" pitchFamily="18" charset="0"/>
              </a:rPr>
              <a:t>The 2026 Noah’s Ark Research Project</a:t>
            </a:r>
          </a:p>
        </p:txBody>
      </p:sp>
    </p:spTree>
    <p:extLst>
      <p:ext uri="{BB962C8B-B14F-4D97-AF65-F5344CB8AC3E}">
        <p14:creationId xmlns:p14="http://schemas.microsoft.com/office/powerpoint/2010/main" val="22186221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42208-C67F-6EB0-DFB4-F886B0970E64}"/>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91A1847D-DF29-30DD-99C8-B74D1EF7F886}"/>
              </a:ext>
            </a:extLst>
          </p:cNvPr>
          <p:cNvSpPr txBox="1">
            <a:spLocks noChangeArrowheads="1"/>
          </p:cNvSpPr>
          <p:nvPr/>
        </p:nvSpPr>
        <p:spPr bwMode="auto">
          <a:xfrm>
            <a:off x="1371600" y="1905000"/>
            <a:ext cx="26916063" cy="3908762"/>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Dr. </a:t>
            </a:r>
            <a:r>
              <a:rPr lang="en-US" altLang="en-US" sz="8000" b="1" dirty="0" err="1">
                <a:solidFill>
                  <a:srgbClr val="FFFF00"/>
                </a:solidFill>
                <a:effectLst>
                  <a:outerShdw dist="101600" dir="2700000" algn="ctr" rotWithShape="0">
                    <a:srgbClr val="3333CC"/>
                  </a:outerShdw>
                </a:effectLst>
                <a:latin typeface="Comic Sans MS" panose="030F0702030302020204" pitchFamily="66" charset="0"/>
              </a:rPr>
              <a:t>Cenker</a:t>
            </a:r>
            <a:r>
              <a:rPr lang="en-US" altLang="en-US" sz="8000" b="1" dirty="0">
                <a:solidFill>
                  <a:srgbClr val="FFFF00"/>
                </a:solidFill>
                <a:effectLst>
                  <a:outerShdw dist="101600" dir="2700000" algn="ctr" rotWithShape="0">
                    <a:srgbClr val="3333CC"/>
                  </a:outerShdw>
                </a:effectLst>
                <a:latin typeface="Comic Sans MS" panose="030F0702030302020204" pitchFamily="66" charset="0"/>
              </a:rPr>
              <a:t> Atila, Professor at the University, agreed to oversee the project which ads professional credibility to the research. </a:t>
            </a:r>
            <a:endParaRPr lang="en-US" altLang="en-US" sz="7334"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19746255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8B70-D0A0-6D5E-703C-3E0B30E736BF}"/>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A7D5E007-3207-8F65-8D3E-3B62DE94B51B}"/>
              </a:ext>
            </a:extLst>
          </p:cNvPr>
          <p:cNvSpPr txBox="1">
            <a:spLocks noChangeArrowheads="1"/>
          </p:cNvSpPr>
          <p:nvPr/>
        </p:nvSpPr>
        <p:spPr bwMode="auto">
          <a:xfrm>
            <a:off x="13075020" y="10058400"/>
            <a:ext cx="143256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effectLst>
                  <a:outerShdw dist="101600" dir="2700000" algn="ctr" rotWithShape="0">
                    <a:srgbClr val="3333CC"/>
                  </a:outerShdw>
                </a:effectLst>
                <a:latin typeface="Comic Sans MS" panose="030F0702030302020204" pitchFamily="66" charset="0"/>
              </a:rPr>
              <a:t>Sivas Cumhuriyet University Sivas, Turkey</a:t>
            </a:r>
          </a:p>
        </p:txBody>
      </p:sp>
      <p:pic>
        <p:nvPicPr>
          <p:cNvPr id="5" name="Picture 4">
            <a:extLst>
              <a:ext uri="{FF2B5EF4-FFF2-40B4-BE49-F238E27FC236}">
                <a16:creationId xmlns:a16="http://schemas.microsoft.com/office/drawing/2014/main" id="{706BDF31-F0AF-8E73-3C74-B2D2CA557D23}"/>
              </a:ext>
            </a:extLst>
          </p:cNvPr>
          <p:cNvPicPr>
            <a:picLocks noChangeAspect="1"/>
          </p:cNvPicPr>
          <p:nvPr/>
        </p:nvPicPr>
        <p:blipFill>
          <a:blip r:embed="rId2">
            <a:extLst>
              <a:ext uri="{28A0092B-C50C-407E-A947-70E740481C1C}">
                <a14:useLocalDpi xmlns:a14="http://schemas.microsoft.com/office/drawing/2010/main" val="0"/>
              </a:ext>
            </a:extLst>
          </a:blip>
          <a:srcRect l="37295"/>
          <a:stretch>
            <a:fillRect/>
          </a:stretch>
        </p:blipFill>
        <p:spPr>
          <a:xfrm>
            <a:off x="487466" y="449580"/>
            <a:ext cx="10676520" cy="11230005"/>
          </a:xfrm>
          <a:prstGeom prst="rect">
            <a:avLst/>
          </a:prstGeom>
        </p:spPr>
      </p:pic>
      <p:pic>
        <p:nvPicPr>
          <p:cNvPr id="8" name="Picture 7">
            <a:extLst>
              <a:ext uri="{FF2B5EF4-FFF2-40B4-BE49-F238E27FC236}">
                <a16:creationId xmlns:a16="http://schemas.microsoft.com/office/drawing/2014/main" id="{89525E13-650A-1B93-E635-2F46273714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97668" y="457200"/>
            <a:ext cx="16880305" cy="9296400"/>
          </a:xfrm>
          <a:prstGeom prst="rect">
            <a:avLst/>
          </a:prstGeom>
        </p:spPr>
      </p:pic>
      <p:sp>
        <p:nvSpPr>
          <p:cNvPr id="10" name="Text Box 3">
            <a:extLst>
              <a:ext uri="{FF2B5EF4-FFF2-40B4-BE49-F238E27FC236}">
                <a16:creationId xmlns:a16="http://schemas.microsoft.com/office/drawing/2014/main" id="{87BF35F9-BC27-6968-776C-CC2B724A2498}"/>
              </a:ext>
            </a:extLst>
          </p:cNvPr>
          <p:cNvSpPr txBox="1">
            <a:spLocks noChangeArrowheads="1"/>
          </p:cNvSpPr>
          <p:nvPr/>
        </p:nvSpPr>
        <p:spPr bwMode="auto">
          <a:xfrm>
            <a:off x="381000" y="11679585"/>
            <a:ext cx="11430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6600" b="1" dirty="0">
                <a:effectLst>
                  <a:outerShdw dist="101600" dir="2700000" algn="ctr" rotWithShape="0">
                    <a:srgbClr val="3333CC"/>
                  </a:outerShdw>
                </a:effectLst>
                <a:latin typeface="Comic Sans MS" panose="030F0702030302020204" pitchFamily="66" charset="0"/>
              </a:rPr>
              <a:t>Dr. </a:t>
            </a:r>
            <a:r>
              <a:rPr lang="en-US" altLang="en-US" sz="6600" b="1" dirty="0" err="1">
                <a:effectLst>
                  <a:outerShdw dist="101600" dir="2700000" algn="ctr" rotWithShape="0">
                    <a:srgbClr val="3333CC"/>
                  </a:outerShdw>
                </a:effectLst>
                <a:latin typeface="Comic Sans MS" panose="030F0702030302020204" pitchFamily="66" charset="0"/>
              </a:rPr>
              <a:t>Cenker</a:t>
            </a:r>
            <a:r>
              <a:rPr lang="en-US" altLang="en-US" sz="6600" b="1" dirty="0">
                <a:effectLst>
                  <a:outerShdw dist="101600" dir="2700000" algn="ctr" rotWithShape="0">
                    <a:srgbClr val="3333CC"/>
                  </a:outerShdw>
                </a:effectLst>
                <a:latin typeface="Comic Sans MS" panose="030F0702030302020204" pitchFamily="66" charset="0"/>
              </a:rPr>
              <a:t> Atila   Professor and Archeologist </a:t>
            </a:r>
          </a:p>
        </p:txBody>
      </p:sp>
      <p:sp>
        <p:nvSpPr>
          <p:cNvPr id="12" name="Text Box 3">
            <a:extLst>
              <a:ext uri="{FF2B5EF4-FFF2-40B4-BE49-F238E27FC236}">
                <a16:creationId xmlns:a16="http://schemas.microsoft.com/office/drawing/2014/main" id="{10595639-700D-4864-8C1D-32B74F33F6A4}"/>
              </a:ext>
            </a:extLst>
          </p:cNvPr>
          <p:cNvSpPr txBox="1">
            <a:spLocks noChangeArrowheads="1"/>
          </p:cNvSpPr>
          <p:nvPr/>
        </p:nvSpPr>
        <p:spPr bwMode="auto">
          <a:xfrm>
            <a:off x="1752600" y="14098250"/>
            <a:ext cx="25908000" cy="186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1500" b="1" dirty="0">
                <a:effectLst>
                  <a:outerShdw dist="101600" dir="2700000" algn="ctr" rotWithShape="0">
                    <a:srgbClr val="3333CC"/>
                  </a:outerShdw>
                </a:effectLst>
                <a:latin typeface="Times New Roman" panose="02020603050405020304" pitchFamily="18" charset="0"/>
                <a:cs typeface="Times New Roman" panose="02020603050405020304" pitchFamily="18" charset="0"/>
              </a:rPr>
              <a:t>The 2026 Noah’s Ark Research Project</a:t>
            </a:r>
          </a:p>
        </p:txBody>
      </p:sp>
    </p:spTree>
    <p:extLst>
      <p:ext uri="{BB962C8B-B14F-4D97-AF65-F5344CB8AC3E}">
        <p14:creationId xmlns:p14="http://schemas.microsoft.com/office/powerpoint/2010/main" val="4190123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A998-6648-593E-262B-0CD0322FC3C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82DDD98-5F77-4ED3-E0F7-1D8B48567904}"/>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3" name="Text Box 3">
            <a:extLst>
              <a:ext uri="{FF2B5EF4-FFF2-40B4-BE49-F238E27FC236}">
                <a16:creationId xmlns:a16="http://schemas.microsoft.com/office/drawing/2014/main" id="{6F738C82-D8B8-22F9-FAF1-67CEB04BC5FA}"/>
              </a:ext>
            </a:extLst>
          </p:cNvPr>
          <p:cNvSpPr txBox="1">
            <a:spLocks noChangeArrowheads="1"/>
          </p:cNvSpPr>
          <p:nvPr/>
        </p:nvSpPr>
        <p:spPr bwMode="auto">
          <a:xfrm>
            <a:off x="1828800" y="10111800"/>
            <a:ext cx="250698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spcBef>
                <a:spcPct val="50000"/>
              </a:spcBef>
            </a:pPr>
            <a:r>
              <a:rPr lang="en-US" altLang="en-US" sz="8800" b="1" dirty="0">
                <a:effectLst>
                  <a:outerShdw dist="127000" dir="2700000" algn="ctr" rotWithShape="0">
                    <a:srgbClr val="3333CC"/>
                  </a:outerShdw>
                </a:effectLst>
                <a:latin typeface="Comic Sans MS" panose="030F0702030302020204" pitchFamily="66" charset="0"/>
              </a:rPr>
              <a:t>Equipment was immediately moved onto the site and the research began.</a:t>
            </a:r>
          </a:p>
        </p:txBody>
      </p:sp>
      <p:sp>
        <p:nvSpPr>
          <p:cNvPr id="6" name="Text Box 3">
            <a:extLst>
              <a:ext uri="{FF2B5EF4-FFF2-40B4-BE49-F238E27FC236}">
                <a16:creationId xmlns:a16="http://schemas.microsoft.com/office/drawing/2014/main" id="{F5B2EA78-2C65-A840-B296-117F89E88441}"/>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Tree>
    <p:extLst>
      <p:ext uri="{BB962C8B-B14F-4D97-AF65-F5344CB8AC3E}">
        <p14:creationId xmlns:p14="http://schemas.microsoft.com/office/powerpoint/2010/main" val="23688916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5C077-6185-F82F-99C3-2A37A617F6C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CE1AD91-0177-BB0A-E813-147A828E2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3" name="Text Box 3">
            <a:extLst>
              <a:ext uri="{FF2B5EF4-FFF2-40B4-BE49-F238E27FC236}">
                <a16:creationId xmlns:a16="http://schemas.microsoft.com/office/drawing/2014/main" id="{EA763E69-310F-802C-9E6D-58E92899F76C}"/>
              </a:ext>
            </a:extLst>
          </p:cNvPr>
          <p:cNvSpPr txBox="1">
            <a:spLocks noChangeArrowheads="1"/>
          </p:cNvSpPr>
          <p:nvPr/>
        </p:nvSpPr>
        <p:spPr bwMode="auto">
          <a:xfrm>
            <a:off x="1828800" y="11952464"/>
            <a:ext cx="25069800" cy="255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effectLst>
                  <a:outerShdw dist="101600" dir="2700000" algn="ctr" rotWithShape="0">
                    <a:srgbClr val="3333CC"/>
                  </a:outerShdw>
                </a:effectLst>
                <a:latin typeface="Comic Sans MS" panose="030F0702030302020204" pitchFamily="66" charset="0"/>
              </a:rPr>
              <a:t>Core Samples revealed that this is in fact, a man-made object: NOT SOLID ROCK!</a:t>
            </a:r>
          </a:p>
        </p:txBody>
      </p:sp>
    </p:spTree>
    <p:extLst>
      <p:ext uri="{BB962C8B-B14F-4D97-AF65-F5344CB8AC3E}">
        <p14:creationId xmlns:p14="http://schemas.microsoft.com/office/powerpoint/2010/main" val="30228238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96BFF-EE3D-F388-CFD1-A7BA46406A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A64EF7C-1BD4-B844-9D24-26BA21067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3" name="Text Box 3">
            <a:extLst>
              <a:ext uri="{FF2B5EF4-FFF2-40B4-BE49-F238E27FC236}">
                <a16:creationId xmlns:a16="http://schemas.microsoft.com/office/drawing/2014/main" id="{07DC75EB-5718-7A6D-2431-7E6F13255E06}"/>
              </a:ext>
            </a:extLst>
          </p:cNvPr>
          <p:cNvSpPr txBox="1">
            <a:spLocks noChangeArrowheads="1"/>
          </p:cNvSpPr>
          <p:nvPr/>
        </p:nvSpPr>
        <p:spPr bwMode="auto">
          <a:xfrm>
            <a:off x="1371600" y="11952464"/>
            <a:ext cx="260604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effectLst>
                  <a:outerShdw dist="101600" dir="2700000" algn="ctr" rotWithShape="0">
                    <a:srgbClr val="3333CC"/>
                  </a:outerShdw>
                </a:effectLst>
                <a:latin typeface="Comic Sans MS" panose="030F0702030302020204" pitchFamily="66" charset="0"/>
              </a:rPr>
              <a:t>Ground radar scans revealed “organized subsurface patterns” / 90 degree corners / possible rooms and corridors.</a:t>
            </a:r>
          </a:p>
        </p:txBody>
      </p:sp>
    </p:spTree>
    <p:extLst>
      <p:ext uri="{BB962C8B-B14F-4D97-AF65-F5344CB8AC3E}">
        <p14:creationId xmlns:p14="http://schemas.microsoft.com/office/powerpoint/2010/main" val="4285342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37E77-61EF-8A85-5BF1-FB392B4F029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3E3B1ED-CEAD-C412-0C83-9E9CFEFE63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3" name="Text Box 3">
            <a:extLst>
              <a:ext uri="{FF2B5EF4-FFF2-40B4-BE49-F238E27FC236}">
                <a16:creationId xmlns:a16="http://schemas.microsoft.com/office/drawing/2014/main" id="{E87E0B50-674A-4307-B75C-21994DC1FC33}"/>
              </a:ext>
            </a:extLst>
          </p:cNvPr>
          <p:cNvSpPr txBox="1">
            <a:spLocks noChangeArrowheads="1"/>
          </p:cNvSpPr>
          <p:nvPr/>
        </p:nvSpPr>
        <p:spPr bwMode="auto">
          <a:xfrm>
            <a:off x="1371600" y="11952464"/>
            <a:ext cx="26060400"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000" b="1" dirty="0">
                <a:effectLst>
                  <a:outerShdw dist="101600" dir="2700000" algn="ctr" rotWithShape="0">
                    <a:srgbClr val="3333CC"/>
                  </a:outerShdw>
                </a:effectLst>
                <a:latin typeface="Comic Sans MS" panose="030F0702030302020204" pitchFamily="66" charset="0"/>
              </a:rPr>
              <a:t>Robots were used to gather additional evidence from open underground “tunnels” discovered at the site.</a:t>
            </a:r>
          </a:p>
        </p:txBody>
      </p:sp>
      <p:pic>
        <p:nvPicPr>
          <p:cNvPr id="4" name="Picture 3">
            <a:extLst>
              <a:ext uri="{FF2B5EF4-FFF2-40B4-BE49-F238E27FC236}">
                <a16:creationId xmlns:a16="http://schemas.microsoft.com/office/drawing/2014/main" id="{79A6A93F-B3CE-322A-DFC7-5D56410CC6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9" y="489832"/>
            <a:ext cx="12046891" cy="9035168"/>
          </a:xfrm>
          <a:prstGeom prst="rect">
            <a:avLst/>
          </a:prstGeom>
        </p:spPr>
      </p:pic>
    </p:spTree>
    <p:extLst>
      <p:ext uri="{BB962C8B-B14F-4D97-AF65-F5344CB8AC3E}">
        <p14:creationId xmlns:p14="http://schemas.microsoft.com/office/powerpoint/2010/main" val="14357598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D559F-07FE-9CAD-34B8-E155E3B5AF0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EB51510-1431-3C1A-3FA5-356F984786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9260800" cy="16459201"/>
          </a:xfrm>
          <a:prstGeom prst="rect">
            <a:avLst/>
          </a:prstGeom>
        </p:spPr>
      </p:pic>
      <p:sp>
        <p:nvSpPr>
          <p:cNvPr id="3" name="Text Box 3">
            <a:extLst>
              <a:ext uri="{FF2B5EF4-FFF2-40B4-BE49-F238E27FC236}">
                <a16:creationId xmlns:a16="http://schemas.microsoft.com/office/drawing/2014/main" id="{726C9DDF-68F1-AC34-2952-3F5A49E921B5}"/>
              </a:ext>
            </a:extLst>
          </p:cNvPr>
          <p:cNvSpPr txBox="1">
            <a:spLocks noChangeArrowheads="1"/>
          </p:cNvSpPr>
          <p:nvPr/>
        </p:nvSpPr>
        <p:spPr bwMode="auto">
          <a:xfrm>
            <a:off x="2590800" y="11582400"/>
            <a:ext cx="268224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9600" b="1" dirty="0">
                <a:effectLst>
                  <a:outerShdw dist="127000" dir="2700000" algn="ctr" rotWithShape="0">
                    <a:srgbClr val="3333CC"/>
                  </a:outerShdw>
                </a:effectLst>
                <a:latin typeface="Comic Sans MS" panose="030F0702030302020204" pitchFamily="66" charset="0"/>
              </a:rPr>
              <a:t>Man-made pottery chards were also recovered which tells us that this was a more than a natural rock formation!</a:t>
            </a:r>
          </a:p>
        </p:txBody>
      </p:sp>
      <p:sp>
        <p:nvSpPr>
          <p:cNvPr id="7" name="Oval 6">
            <a:extLst>
              <a:ext uri="{FF2B5EF4-FFF2-40B4-BE49-F238E27FC236}">
                <a16:creationId xmlns:a16="http://schemas.microsoft.com/office/drawing/2014/main" id="{FA7FDE49-8BC7-24A9-6C3D-BD2ECED1FB3A}"/>
              </a:ext>
            </a:extLst>
          </p:cNvPr>
          <p:cNvSpPr/>
          <p:nvPr/>
        </p:nvSpPr>
        <p:spPr bwMode="auto">
          <a:xfrm>
            <a:off x="21107400" y="1676400"/>
            <a:ext cx="8153400" cy="10276064"/>
          </a:xfrm>
          <a:prstGeom prst="ellipse">
            <a:avLst/>
          </a:prstGeom>
          <a:noFill/>
          <a:ln w="101600" cap="flat" cmpd="sng" algn="ctr">
            <a:solidFill>
              <a:schemeClr val="tx1"/>
            </a:solidFill>
            <a:prstDash val="solid"/>
            <a:round/>
            <a:headEnd type="none" w="sm" len="sm"/>
            <a:tailEnd type="none" w="sm" len="sm"/>
          </a:ln>
          <a:effectLst>
            <a:outerShdw blurRad="50800" dist="50800" dir="5400000" algn="ctr" rotWithShape="0">
              <a:schemeClr val="tx1"/>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a:ln>
                <a:noFill/>
              </a:ln>
              <a:solidFill>
                <a:schemeClr val="tx1"/>
              </a:solidFill>
              <a:effectLst/>
              <a:latin typeface="Arial Black" pitchFamily="34" charset="0"/>
            </a:endParaRPr>
          </a:p>
        </p:txBody>
      </p:sp>
    </p:spTree>
    <p:extLst>
      <p:ext uri="{BB962C8B-B14F-4D97-AF65-F5344CB8AC3E}">
        <p14:creationId xmlns:p14="http://schemas.microsoft.com/office/powerpoint/2010/main" val="41355203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3FA9A-8E13-BA8E-ECB8-32873348BC4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27259DA-AAE1-C805-FB36-8CB6D1B00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9260800" cy="16459201"/>
          </a:xfrm>
          <a:prstGeom prst="rect">
            <a:avLst/>
          </a:prstGeom>
        </p:spPr>
      </p:pic>
      <p:sp>
        <p:nvSpPr>
          <p:cNvPr id="3" name="Text Box 3">
            <a:extLst>
              <a:ext uri="{FF2B5EF4-FFF2-40B4-BE49-F238E27FC236}">
                <a16:creationId xmlns:a16="http://schemas.microsoft.com/office/drawing/2014/main" id="{EAD3C53B-A62E-124D-2D76-AFBA4EC85F29}"/>
              </a:ext>
            </a:extLst>
          </p:cNvPr>
          <p:cNvSpPr txBox="1">
            <a:spLocks noChangeArrowheads="1"/>
          </p:cNvSpPr>
          <p:nvPr/>
        </p:nvSpPr>
        <p:spPr bwMode="auto">
          <a:xfrm>
            <a:off x="1219200" y="11201400"/>
            <a:ext cx="268224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9600" b="1" dirty="0">
                <a:effectLst>
                  <a:outerShdw dist="127000" dir="2700000" algn="ctr" rotWithShape="0">
                    <a:srgbClr val="3333CC"/>
                  </a:outerShdw>
                </a:effectLst>
                <a:latin typeface="Comic Sans MS" panose="030F0702030302020204" pitchFamily="66" charset="0"/>
              </a:rPr>
              <a:t>Official, independent lab verifications of all samples and discoveries will be released in the spring of 2027!</a:t>
            </a:r>
          </a:p>
        </p:txBody>
      </p:sp>
    </p:spTree>
    <p:extLst>
      <p:ext uri="{BB962C8B-B14F-4D97-AF65-F5344CB8AC3E}">
        <p14:creationId xmlns:p14="http://schemas.microsoft.com/office/powerpoint/2010/main" val="12034384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01B4F-829B-A132-CBAC-E064007D712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45C25D6-1A17-9586-113B-F486F242F2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29260800" cy="16459201"/>
          </a:xfrm>
          <a:prstGeom prst="rect">
            <a:avLst/>
          </a:prstGeom>
        </p:spPr>
      </p:pic>
      <p:sp>
        <p:nvSpPr>
          <p:cNvPr id="3" name="Text Box 3">
            <a:extLst>
              <a:ext uri="{FF2B5EF4-FFF2-40B4-BE49-F238E27FC236}">
                <a16:creationId xmlns:a16="http://schemas.microsoft.com/office/drawing/2014/main" id="{301F1B21-C057-A307-3BFF-9A2658A11B9F}"/>
              </a:ext>
            </a:extLst>
          </p:cNvPr>
          <p:cNvSpPr txBox="1">
            <a:spLocks noChangeArrowheads="1"/>
          </p:cNvSpPr>
          <p:nvPr/>
        </p:nvSpPr>
        <p:spPr bwMode="auto">
          <a:xfrm>
            <a:off x="1219200" y="11201400"/>
            <a:ext cx="268224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9600" b="1" dirty="0">
                <a:solidFill>
                  <a:srgbClr val="FF0000"/>
                </a:solidFill>
                <a:effectLst>
                  <a:outerShdw dist="101600" dir="2700000" algn="ctr" rotWithShape="0">
                    <a:srgbClr val="FFFF00"/>
                  </a:outerShdw>
                </a:effectLst>
                <a:latin typeface="Comic Sans MS" panose="030F0702030302020204" pitchFamily="66" charset="0"/>
              </a:rPr>
              <a:t>The world may reject all the evidence, but everything points to the fact that this is the remnants of Noah’s Ark.</a:t>
            </a:r>
          </a:p>
        </p:txBody>
      </p:sp>
    </p:spTree>
    <p:extLst>
      <p:ext uri="{BB962C8B-B14F-4D97-AF65-F5344CB8AC3E}">
        <p14:creationId xmlns:p14="http://schemas.microsoft.com/office/powerpoint/2010/main" val="37420371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A picture containing text, person, mountain, clothing&#10;&#10;Description automatically generated">
            <a:extLst>
              <a:ext uri="{FF2B5EF4-FFF2-40B4-BE49-F238E27FC236}">
                <a16:creationId xmlns:a16="http://schemas.microsoft.com/office/drawing/2014/main" id="{AE5621D9-600E-DAD9-43E2-5EEF2378A185}"/>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39000"/>
                    </a14:imgEffect>
                  </a14:imgLayer>
                </a14:imgProps>
              </a:ext>
              <a:ext uri="{28A0092B-C50C-407E-A947-70E740481C1C}">
                <a14:useLocalDpi xmlns:a14="http://schemas.microsoft.com/office/drawing/2010/main" val="0"/>
              </a:ext>
            </a:extLst>
          </a:blip>
          <a:srcRect l="2754" t="2380" r="5085" b="2321"/>
          <a:stretch>
            <a:fillRect/>
          </a:stretch>
        </p:blipFill>
        <p:spPr bwMode="auto">
          <a:xfrm>
            <a:off x="2362200" y="914400"/>
            <a:ext cx="11049000" cy="14859000"/>
          </a:xfrm>
          <a:prstGeom prst="rect">
            <a:avLst/>
          </a:prstGeom>
          <a:noFill/>
          <a:ln w="1016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5" name="Text Box 3">
            <a:extLst>
              <a:ext uri="{FF2B5EF4-FFF2-40B4-BE49-F238E27FC236}">
                <a16:creationId xmlns:a16="http://schemas.microsoft.com/office/drawing/2014/main" id="{C92E250C-6D3C-142F-1DBA-B6E81295599B}"/>
              </a:ext>
            </a:extLst>
          </p:cNvPr>
          <p:cNvSpPr txBox="1">
            <a:spLocks noChangeArrowheads="1"/>
          </p:cNvSpPr>
          <p:nvPr/>
        </p:nvSpPr>
        <p:spPr bwMode="auto">
          <a:xfrm>
            <a:off x="19583400" y="14020800"/>
            <a:ext cx="36576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6600" b="1" dirty="0">
                <a:solidFill>
                  <a:srgbClr val="FFFF00"/>
                </a:solidFill>
                <a:effectLst>
                  <a:outerShdw dist="101600" dir="2700000" algn="ctr" rotWithShape="0">
                    <a:srgbClr val="3333CC"/>
                  </a:outerShdw>
                </a:effectLst>
                <a:latin typeface="Comic Sans MS" panose="030F0702030302020204" pitchFamily="66" charset="0"/>
              </a:rPr>
              <a:t>Video </a:t>
            </a:r>
          </a:p>
        </p:txBody>
      </p:sp>
      <p:pic>
        <p:nvPicPr>
          <p:cNvPr id="4" name="Picture 3">
            <a:extLst>
              <a:ext uri="{FF2B5EF4-FFF2-40B4-BE49-F238E27FC236}">
                <a16:creationId xmlns:a16="http://schemas.microsoft.com/office/drawing/2014/main" id="{FE1B0D7A-9639-9032-9944-8AE01B149E4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32000"/>
                    </a14:imgEffect>
                  </a14:imgLayer>
                </a14:imgProps>
              </a:ext>
              <a:ext uri="{28A0092B-C50C-407E-A947-70E740481C1C}">
                <a14:useLocalDpi xmlns:a14="http://schemas.microsoft.com/office/drawing/2010/main" val="0"/>
              </a:ext>
            </a:extLst>
          </a:blip>
          <a:stretch>
            <a:fillRect/>
          </a:stretch>
        </p:blipFill>
        <p:spPr>
          <a:xfrm>
            <a:off x="16383000" y="914969"/>
            <a:ext cx="9126369" cy="12877231"/>
          </a:xfrm>
          <a:prstGeom prst="rect">
            <a:avLst/>
          </a:prstGeom>
          <a:ln w="101600">
            <a:solidFill>
              <a:srgbClr val="FFFF00"/>
            </a:solid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919BD-AEEA-AA0C-7454-7EA63311B763}"/>
            </a:ext>
          </a:extLst>
        </p:cNvPr>
        <p:cNvGrpSpPr/>
        <p:nvPr/>
      </p:nvGrpSpPr>
      <p:grpSpPr>
        <a:xfrm>
          <a:off x="0" y="0"/>
          <a:ext cx="0" cy="0"/>
          <a:chOff x="0" y="0"/>
          <a:chExt cx="0" cy="0"/>
        </a:xfrm>
      </p:grpSpPr>
      <p:sp>
        <p:nvSpPr>
          <p:cNvPr id="5" name="Text Box 3">
            <a:extLst>
              <a:ext uri="{FF2B5EF4-FFF2-40B4-BE49-F238E27FC236}">
                <a16:creationId xmlns:a16="http://schemas.microsoft.com/office/drawing/2014/main" id="{896DC050-0C31-0613-039E-9362C0FFBA02}"/>
              </a:ext>
            </a:extLst>
          </p:cNvPr>
          <p:cNvSpPr txBox="1">
            <a:spLocks noChangeArrowheads="1"/>
          </p:cNvSpPr>
          <p:nvPr/>
        </p:nvSpPr>
        <p:spPr bwMode="auto">
          <a:xfrm>
            <a:off x="3657600" y="13868400"/>
            <a:ext cx="206502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8800" b="1" dirty="0">
                <a:effectLst>
                  <a:outerShdw dist="101600" dir="2700000" algn="ctr" rotWithShape="0">
                    <a:srgbClr val="3333CC"/>
                  </a:outerShdw>
                </a:effectLst>
                <a:latin typeface="Comic Sans MS" panose="030F0702030302020204" pitchFamily="66" charset="0"/>
              </a:rPr>
              <a:t>Google: Noah’s Ark Research Project</a:t>
            </a:r>
          </a:p>
        </p:txBody>
      </p:sp>
      <p:pic>
        <p:nvPicPr>
          <p:cNvPr id="3" name="Picture 2">
            <a:extLst>
              <a:ext uri="{FF2B5EF4-FFF2-40B4-BE49-F238E27FC236}">
                <a16:creationId xmlns:a16="http://schemas.microsoft.com/office/drawing/2014/main" id="{CF8788F4-9D5E-D464-F303-F074F8187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0" y="2286000"/>
            <a:ext cx="19050000" cy="10715625"/>
          </a:xfrm>
          <a:prstGeom prst="rect">
            <a:avLst/>
          </a:prstGeom>
          <a:ln w="101600">
            <a:solidFill>
              <a:srgbClr val="FFFF00"/>
            </a:solidFill>
          </a:ln>
        </p:spPr>
      </p:pic>
      <p:pic>
        <p:nvPicPr>
          <p:cNvPr id="7" name="Picture 6">
            <a:extLst>
              <a:ext uri="{FF2B5EF4-FFF2-40B4-BE49-F238E27FC236}">
                <a16:creationId xmlns:a16="http://schemas.microsoft.com/office/drawing/2014/main" id="{EF602EDD-B3B4-2BB2-1AFF-73172A11D0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533401"/>
            <a:ext cx="11650133" cy="6553200"/>
          </a:xfrm>
          <a:prstGeom prst="rect">
            <a:avLst/>
          </a:prstGeom>
          <a:ln w="101600">
            <a:solidFill>
              <a:srgbClr val="FFFF00"/>
            </a:solidFill>
          </a:ln>
        </p:spPr>
      </p:pic>
    </p:spTree>
    <p:extLst>
      <p:ext uri="{BB962C8B-B14F-4D97-AF65-F5344CB8AC3E}">
        <p14:creationId xmlns:p14="http://schemas.microsoft.com/office/powerpoint/2010/main" val="8474272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08014-2869-F5ED-2CD0-CB74433950E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19EBB26-1CFB-CDC1-6D22-F9BDA94A38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4800600"/>
            <a:ext cx="22619494" cy="10081112"/>
          </a:xfrm>
          <a:prstGeom prst="rect">
            <a:avLst/>
          </a:prstGeom>
        </p:spPr>
      </p:pic>
      <p:sp>
        <p:nvSpPr>
          <p:cNvPr id="3" name="Text Box 2">
            <a:extLst>
              <a:ext uri="{FF2B5EF4-FFF2-40B4-BE49-F238E27FC236}">
                <a16:creationId xmlns:a16="http://schemas.microsoft.com/office/drawing/2014/main" id="{95F17D0F-30F0-9760-58F5-3E1C7C15639F}"/>
              </a:ext>
            </a:extLst>
          </p:cNvPr>
          <p:cNvSpPr txBox="1">
            <a:spLocks noChangeArrowheads="1"/>
          </p:cNvSpPr>
          <p:nvPr/>
        </p:nvSpPr>
        <p:spPr bwMode="auto">
          <a:xfrm>
            <a:off x="5029200" y="6248400"/>
            <a:ext cx="18669000" cy="3631763"/>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fontAlgn="auto" hangingPunct="1">
              <a:spcBef>
                <a:spcPct val="50000"/>
              </a:spcBef>
              <a:spcAft>
                <a:spcPts val="0"/>
              </a:spcAft>
              <a:buClrTx/>
              <a:buSzTx/>
              <a:buNone/>
              <a:defRPr/>
            </a:pPr>
            <a:r>
              <a:rPr lang="en-US" altLang="en-US" sz="11500" b="1" dirty="0">
                <a:solidFill>
                  <a:srgbClr val="FF0000"/>
                </a:solidFill>
                <a:effectLst>
                  <a:outerShdw dist="76200" dir="2700000" algn="ctr" rotWithShape="0">
                    <a:srgbClr val="FFFF00"/>
                  </a:outerShdw>
                </a:effectLst>
                <a:latin typeface="Comic Sans MS" panose="030F0702030302020204" pitchFamily="66" charset="0"/>
              </a:rPr>
              <a:t>You can trust the Bible as the Word of God!</a:t>
            </a:r>
            <a:endParaRPr lang="en-US" altLang="en-US" sz="8800" b="1" dirty="0">
              <a:solidFill>
                <a:srgbClr val="FF0000"/>
              </a:solidFill>
              <a:effectLst>
                <a:outerShdw dist="76200" dir="2700000" algn="ctr" rotWithShape="0">
                  <a:srgbClr val="FFFF00"/>
                </a:outerShdw>
              </a:effectLst>
              <a:latin typeface="Comic Sans MS" panose="030F0702030302020204" pitchFamily="66" charset="0"/>
            </a:endParaRPr>
          </a:p>
        </p:txBody>
      </p:sp>
    </p:spTree>
    <p:extLst>
      <p:ext uri="{BB962C8B-B14F-4D97-AF65-F5344CB8AC3E}">
        <p14:creationId xmlns:p14="http://schemas.microsoft.com/office/powerpoint/2010/main" val="27965883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BF75B-AD53-CA8E-2841-DE1CC27271C9}"/>
            </a:ext>
          </a:extLst>
        </p:cNvPr>
        <p:cNvGrpSpPr/>
        <p:nvPr/>
      </p:nvGrpSpPr>
      <p:grpSpPr>
        <a:xfrm>
          <a:off x="0" y="0"/>
          <a:ext cx="0" cy="0"/>
          <a:chOff x="0" y="0"/>
          <a:chExt cx="0" cy="0"/>
        </a:xfrm>
      </p:grpSpPr>
      <p:pic>
        <p:nvPicPr>
          <p:cNvPr id="104450" name="Picture 4" descr="A picture containing fire, heat, flame, ship&#10;&#10;Description automatically generated">
            <a:extLst>
              <a:ext uri="{FF2B5EF4-FFF2-40B4-BE49-F238E27FC236}">
                <a16:creationId xmlns:a16="http://schemas.microsoft.com/office/drawing/2014/main" id="{FA1E41B8-C511-F609-86FC-8E30F4274E81}"/>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contrast="15000"/>
                    </a14:imgEffect>
                  </a14:imgLayer>
                </a14:imgProps>
              </a:ext>
              <a:ext uri="{28A0092B-C50C-407E-A947-70E740481C1C}">
                <a14:useLocalDpi xmlns:a14="http://schemas.microsoft.com/office/drawing/2010/main" val="0"/>
              </a:ext>
            </a:extLst>
          </a:blip>
          <a:srcRect/>
          <a:stretch>
            <a:fillRect/>
          </a:stretch>
        </p:blipFill>
        <p:spPr bwMode="auto">
          <a:xfrm>
            <a:off x="0" y="0"/>
            <a:ext cx="29260800" cy="164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2">
            <a:extLst>
              <a:ext uri="{FF2B5EF4-FFF2-40B4-BE49-F238E27FC236}">
                <a16:creationId xmlns:a16="http://schemas.microsoft.com/office/drawing/2014/main" id="{6CDF6C48-B38A-ED08-C75F-8995C06AFC53}"/>
              </a:ext>
            </a:extLst>
          </p:cNvPr>
          <p:cNvSpPr txBox="1">
            <a:spLocks noChangeArrowheads="1"/>
          </p:cNvSpPr>
          <p:nvPr/>
        </p:nvSpPr>
        <p:spPr bwMode="auto">
          <a:xfrm>
            <a:off x="1371600" y="1905000"/>
            <a:ext cx="26916063" cy="6586611"/>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There are some GREAT MYSTERIES associated with the NOAH’S FLOOD . . . and you can see other videos at www.Discovery.Global</a:t>
            </a:r>
          </a:p>
          <a:p>
            <a:pPr eaLnBrk="1" fontAlgn="auto" hangingPunct="1">
              <a:spcBef>
                <a:spcPct val="50000"/>
              </a:spcBef>
              <a:spcAft>
                <a:spcPts val="0"/>
              </a:spcAft>
              <a:buClrTx/>
              <a:buSzTx/>
              <a:buNone/>
              <a:defRPr/>
            </a:pPr>
            <a:endParaRPr lang="en-US" altLang="en-US" b="1" dirty="0">
              <a:solidFill>
                <a:srgbClr val="FFFF00"/>
              </a:solidFill>
              <a:effectLst>
                <a:outerShdw dist="101600" dir="2700000" algn="ctr" rotWithShape="0">
                  <a:srgbClr val="3333CC"/>
                </a:outerShdw>
              </a:effectLst>
              <a:latin typeface="Comic Sans MS" panose="030F0702030302020204" pitchFamily="66" charset="0"/>
            </a:endParaRPr>
          </a:p>
          <a:p>
            <a:pPr eaLnBrk="1" fontAlgn="auto" hangingPunct="1">
              <a:spcBef>
                <a:spcPct val="50000"/>
              </a:spcBef>
              <a:spcAft>
                <a:spcPts val="0"/>
              </a:spcAft>
              <a:buClrTx/>
              <a:buSzTx/>
              <a:buNone/>
              <a:defRPr/>
            </a:pPr>
            <a:endParaRPr lang="en-US" altLang="en-US" sz="7334"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68699062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C6CB5-A177-DBD4-4F6E-5D27428025B1}"/>
            </a:ext>
          </a:extLst>
        </p:cNvPr>
        <p:cNvGrpSpPr/>
        <p:nvPr/>
      </p:nvGrpSpPr>
      <p:grpSpPr>
        <a:xfrm>
          <a:off x="0" y="0"/>
          <a:ext cx="0" cy="0"/>
          <a:chOff x="0" y="0"/>
          <a:chExt cx="0" cy="0"/>
        </a:xfrm>
      </p:grpSpPr>
      <p:pic>
        <p:nvPicPr>
          <p:cNvPr id="104450" name="Picture 4" descr="A picture containing fire, heat, flame, ship&#10;&#10;Description automatically generated">
            <a:extLst>
              <a:ext uri="{FF2B5EF4-FFF2-40B4-BE49-F238E27FC236}">
                <a16:creationId xmlns:a16="http://schemas.microsoft.com/office/drawing/2014/main" id="{2355F1D7-579E-37E2-68DE-B8458C5D7E3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30000" contrast="15000"/>
                    </a14:imgEffect>
                  </a14:imgLayer>
                </a14:imgProps>
              </a:ext>
              <a:ext uri="{28A0092B-C50C-407E-A947-70E740481C1C}">
                <a14:useLocalDpi xmlns:a14="http://schemas.microsoft.com/office/drawing/2010/main" val="0"/>
              </a:ext>
            </a:extLst>
          </a:blip>
          <a:srcRect/>
          <a:stretch>
            <a:fillRect/>
          </a:stretch>
        </p:blipFill>
        <p:spPr bwMode="auto">
          <a:xfrm>
            <a:off x="0" y="0"/>
            <a:ext cx="29260800" cy="164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0FA79DBE-3E11-DC39-EBF4-798228DED0C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9901334"/>
            <a:ext cx="10744200" cy="6228686"/>
          </a:xfrm>
          <a:prstGeom prst="rect">
            <a:avLst/>
          </a:prstGeom>
          <a:ln w="101600">
            <a:solidFill>
              <a:srgbClr val="FFFF00"/>
            </a:solidFill>
          </a:ln>
        </p:spPr>
      </p:pic>
      <p:pic>
        <p:nvPicPr>
          <p:cNvPr id="9" name="Picture 8">
            <a:extLst>
              <a:ext uri="{FF2B5EF4-FFF2-40B4-BE49-F238E27FC236}">
                <a16:creationId xmlns:a16="http://schemas.microsoft.com/office/drawing/2014/main" id="{FC624B47-E16D-F05C-BFE9-427741537C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059400" y="9905042"/>
            <a:ext cx="10744200" cy="6224977"/>
          </a:xfrm>
          <a:prstGeom prst="rect">
            <a:avLst/>
          </a:prstGeom>
          <a:ln w="101600">
            <a:solidFill>
              <a:srgbClr val="FFFF00"/>
            </a:solidFill>
          </a:ln>
        </p:spPr>
      </p:pic>
      <p:sp>
        <p:nvSpPr>
          <p:cNvPr id="11" name="TextBox 10">
            <a:extLst>
              <a:ext uri="{FF2B5EF4-FFF2-40B4-BE49-F238E27FC236}">
                <a16:creationId xmlns:a16="http://schemas.microsoft.com/office/drawing/2014/main" id="{0EA757D0-7717-1CAC-BA5E-B834AD6698CD}"/>
              </a:ext>
            </a:extLst>
          </p:cNvPr>
          <p:cNvSpPr txBox="1"/>
          <p:nvPr/>
        </p:nvSpPr>
        <p:spPr>
          <a:xfrm>
            <a:off x="10668000" y="10753454"/>
            <a:ext cx="7327900" cy="5386090"/>
          </a:xfrm>
          <a:prstGeom prst="rect">
            <a:avLst/>
          </a:prstGeom>
          <a:noFill/>
          <a:effectLst/>
        </p:spPr>
        <p:txBody>
          <a:bodyPr wrap="square" rtlCol="0">
            <a:spAutoFit/>
            <a:scene3d>
              <a:camera prst="orthographicFront"/>
              <a:lightRig rig="threePt" dir="t"/>
            </a:scene3d>
            <a:sp3d extrusionH="57150">
              <a:bevelT w="38100" h="38100"/>
            </a:sp3d>
          </a:bodyPr>
          <a:lstStyle/>
          <a:p>
            <a:pPr algn="ctr"/>
            <a:r>
              <a:rPr lang="en-US" sz="34400" b="1" i="1" dirty="0">
                <a:solidFill>
                  <a:srgbClr val="FF0000"/>
                </a:solidFill>
                <a:effectLst>
                  <a:outerShdw dist="76200" dir="2700000" algn="ctr" rotWithShape="0">
                    <a:srgbClr val="FFFF00"/>
                  </a:outerShdw>
                </a:effectLst>
                <a:latin typeface="Comic Sans MS" pitchFamily="66" charset="0"/>
              </a:rPr>
              <a:t>?</a:t>
            </a:r>
            <a:endParaRPr lang="en-US" sz="7200" b="1" i="1" dirty="0">
              <a:solidFill>
                <a:srgbClr val="FF0000"/>
              </a:solidFill>
              <a:effectLst>
                <a:outerShdw dist="76200" dir="2700000" algn="ctr" rotWithShape="0">
                  <a:srgbClr val="FFFF00"/>
                </a:outerShdw>
              </a:effectLst>
              <a:latin typeface="Comic Sans MS" pitchFamily="66" charset="0"/>
            </a:endParaRPr>
          </a:p>
        </p:txBody>
      </p:sp>
      <p:sp>
        <p:nvSpPr>
          <p:cNvPr id="3" name="Text Box 2">
            <a:extLst>
              <a:ext uri="{FF2B5EF4-FFF2-40B4-BE49-F238E27FC236}">
                <a16:creationId xmlns:a16="http://schemas.microsoft.com/office/drawing/2014/main" id="{F8E504FA-4D25-9ACF-A160-F0DC5EB302C9}"/>
              </a:ext>
            </a:extLst>
          </p:cNvPr>
          <p:cNvSpPr txBox="1">
            <a:spLocks noChangeArrowheads="1"/>
          </p:cNvSpPr>
          <p:nvPr/>
        </p:nvSpPr>
        <p:spPr bwMode="auto">
          <a:xfrm>
            <a:off x="533400" y="14192602"/>
            <a:ext cx="10439400" cy="132343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fontAlgn="auto" hangingPunct="1">
              <a:spcBef>
                <a:spcPct val="50000"/>
              </a:spcBef>
              <a:spcAft>
                <a:spcPts val="0"/>
              </a:spcAft>
              <a:buClrTx/>
              <a:buSzTx/>
              <a:buNone/>
              <a:defRPr/>
            </a:pPr>
            <a:r>
              <a:rPr lang="en-US" altLang="en-US" sz="8000" b="1" dirty="0">
                <a:solidFill>
                  <a:srgbClr val="FF0000"/>
                </a:solidFill>
                <a:effectLst>
                  <a:outerShdw dist="76200" dir="2700000" algn="ctr" rotWithShape="0">
                    <a:srgbClr val="FFFF00"/>
                  </a:outerShdw>
                </a:effectLst>
                <a:latin typeface="Comic Sans MS" panose="030F0702030302020204" pitchFamily="66" charset="0"/>
              </a:rPr>
              <a:t>Mammoths in ice</a:t>
            </a:r>
            <a:endParaRPr lang="en-US" altLang="en-US" sz="7334" b="1" dirty="0">
              <a:solidFill>
                <a:srgbClr val="FF0000"/>
              </a:solidFill>
              <a:effectLst>
                <a:outerShdw dist="76200" dir="2700000" algn="ctr" rotWithShape="0">
                  <a:srgbClr val="FFFF00"/>
                </a:outerShdw>
              </a:effectLst>
              <a:latin typeface="Comic Sans MS" panose="030F0702030302020204" pitchFamily="66" charset="0"/>
            </a:endParaRPr>
          </a:p>
        </p:txBody>
      </p:sp>
      <p:sp>
        <p:nvSpPr>
          <p:cNvPr id="6" name="Text Box 2">
            <a:extLst>
              <a:ext uri="{FF2B5EF4-FFF2-40B4-BE49-F238E27FC236}">
                <a16:creationId xmlns:a16="http://schemas.microsoft.com/office/drawing/2014/main" id="{45EE96FE-ED10-C1CD-BDA5-59CC50C1A76D}"/>
              </a:ext>
            </a:extLst>
          </p:cNvPr>
          <p:cNvSpPr txBox="1">
            <a:spLocks noChangeArrowheads="1"/>
          </p:cNvSpPr>
          <p:nvPr/>
        </p:nvSpPr>
        <p:spPr bwMode="auto">
          <a:xfrm>
            <a:off x="18211800" y="14173200"/>
            <a:ext cx="10439400" cy="132343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fontAlgn="auto" hangingPunct="1">
              <a:spcBef>
                <a:spcPct val="50000"/>
              </a:spcBef>
              <a:spcAft>
                <a:spcPts val="0"/>
              </a:spcAft>
              <a:buClrTx/>
              <a:buSzTx/>
              <a:buNone/>
              <a:defRPr/>
            </a:pPr>
            <a:r>
              <a:rPr lang="en-US" altLang="en-US" sz="8000" b="1" dirty="0">
                <a:solidFill>
                  <a:srgbClr val="FF0000"/>
                </a:solidFill>
                <a:effectLst>
                  <a:outerShdw dist="76200" dir="2700000" algn="ctr" rotWithShape="0">
                    <a:srgbClr val="FFFF00"/>
                  </a:outerShdw>
                </a:effectLst>
                <a:latin typeface="Comic Sans MS" panose="030F0702030302020204" pitchFamily="66" charset="0"/>
              </a:rPr>
              <a:t>Underwater cities</a:t>
            </a:r>
            <a:endParaRPr lang="en-US" altLang="en-US" sz="7334" b="1" dirty="0">
              <a:solidFill>
                <a:srgbClr val="FF0000"/>
              </a:solidFill>
              <a:effectLst>
                <a:outerShdw dist="76200" dir="2700000" algn="ctr" rotWithShape="0">
                  <a:srgbClr val="FFFF00"/>
                </a:outerShdw>
              </a:effectLst>
              <a:latin typeface="Comic Sans MS" panose="030F0702030302020204" pitchFamily="66" charset="0"/>
            </a:endParaRPr>
          </a:p>
        </p:txBody>
      </p:sp>
      <p:sp>
        <p:nvSpPr>
          <p:cNvPr id="5" name="Text Box 2">
            <a:extLst>
              <a:ext uri="{FF2B5EF4-FFF2-40B4-BE49-F238E27FC236}">
                <a16:creationId xmlns:a16="http://schemas.microsoft.com/office/drawing/2014/main" id="{B7860024-6173-45FC-84A6-161F3500A7DD}"/>
              </a:ext>
            </a:extLst>
          </p:cNvPr>
          <p:cNvSpPr txBox="1">
            <a:spLocks noChangeArrowheads="1"/>
          </p:cNvSpPr>
          <p:nvPr/>
        </p:nvSpPr>
        <p:spPr bwMode="auto">
          <a:xfrm>
            <a:off x="1371600" y="1905000"/>
            <a:ext cx="26916063" cy="6586611"/>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There are some GREAT MYSTERIES associated with the NOAH’S FLOOD . . . and you can see other videos at www.Discovery.Global</a:t>
            </a:r>
          </a:p>
          <a:p>
            <a:pPr eaLnBrk="1" fontAlgn="auto" hangingPunct="1">
              <a:spcBef>
                <a:spcPct val="50000"/>
              </a:spcBef>
              <a:spcAft>
                <a:spcPts val="0"/>
              </a:spcAft>
              <a:buClrTx/>
              <a:buSzTx/>
              <a:buNone/>
              <a:defRPr/>
            </a:pPr>
            <a:endParaRPr lang="en-US" altLang="en-US" b="1" dirty="0">
              <a:solidFill>
                <a:srgbClr val="FFFF00"/>
              </a:solidFill>
              <a:effectLst>
                <a:outerShdw dist="101600" dir="2700000" algn="ctr" rotWithShape="0">
                  <a:srgbClr val="3333CC"/>
                </a:outerShdw>
              </a:effectLst>
              <a:latin typeface="Comic Sans MS" panose="030F0702030302020204" pitchFamily="66" charset="0"/>
            </a:endParaRPr>
          </a:p>
          <a:p>
            <a:pPr eaLnBrk="1" fontAlgn="auto" hangingPunct="1">
              <a:spcBef>
                <a:spcPct val="50000"/>
              </a:spcBef>
              <a:spcAft>
                <a:spcPts val="0"/>
              </a:spcAft>
              <a:buClrTx/>
              <a:buSzTx/>
              <a:buNone/>
              <a:defRPr/>
            </a:pPr>
            <a:endParaRPr lang="en-US" altLang="en-US" sz="7334"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3412720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1D050-8858-C8FE-6714-7120903AC045}"/>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8E9C2876-CC84-5804-2559-4DB5DF7CE09C}"/>
              </a:ext>
            </a:extLst>
          </p:cNvPr>
          <p:cNvSpPr txBox="1">
            <a:spLocks noChangeArrowheads="1"/>
          </p:cNvSpPr>
          <p:nvPr/>
        </p:nvSpPr>
        <p:spPr bwMode="auto">
          <a:xfrm>
            <a:off x="1371600" y="1905000"/>
            <a:ext cx="26916063" cy="6186309"/>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I would encourage you to pass this video to your friends and families . . .</a:t>
            </a:r>
          </a:p>
          <a:p>
            <a:pP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 . . And you can request FREE illustrated gospel literature at (303) 564-7581</a:t>
            </a:r>
            <a:endParaRPr lang="en-US" altLang="en-US" sz="7334" b="1" dirty="0">
              <a:solidFill>
                <a:srgbClr val="FFFF00"/>
              </a:solidFill>
              <a:effectLst>
                <a:outerShdw dist="101600" dir="2700000" algn="ctr" rotWithShape="0">
                  <a:srgbClr val="3333CC"/>
                </a:outerShdw>
              </a:effectLst>
              <a:latin typeface="Comic Sans MS" panose="030F0702030302020204" pitchFamily="66" charset="0"/>
            </a:endParaRPr>
          </a:p>
        </p:txBody>
      </p:sp>
    </p:spTree>
    <p:extLst>
      <p:ext uri="{BB962C8B-B14F-4D97-AF65-F5344CB8AC3E}">
        <p14:creationId xmlns:p14="http://schemas.microsoft.com/office/powerpoint/2010/main" val="5181443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0B687-0E27-D748-083B-E739751CD706}"/>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AE9FCAA1-B363-A0E2-C71E-A40D54654679}"/>
              </a:ext>
            </a:extLst>
          </p:cNvPr>
          <p:cNvSpPr txBox="1">
            <a:spLocks noChangeArrowheads="1"/>
          </p:cNvSpPr>
          <p:nvPr/>
        </p:nvSpPr>
        <p:spPr bwMode="auto">
          <a:xfrm>
            <a:off x="1866900" y="12801600"/>
            <a:ext cx="25527000" cy="2800767"/>
          </a:xfrm>
          <a:prstGeom prst="rect">
            <a:avLst/>
          </a:prstGeom>
          <a:noFill/>
          <a:ln>
            <a:noFill/>
          </a:ln>
          <a:effectLst/>
        </p:spPr>
        <p:txBody>
          <a:bodyPr wrap="square">
            <a:spAutoFit/>
          </a:bodyPr>
          <a:lstStyle>
            <a:lvl1pPr>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fontAlgn="auto" hangingPunct="1">
              <a:spcBef>
                <a:spcPct val="50000"/>
              </a:spcBef>
              <a:spcAft>
                <a:spcPts val="0"/>
              </a:spcAft>
              <a:buClrTx/>
              <a:buSzTx/>
              <a:buNone/>
              <a:defRPr/>
            </a:pPr>
            <a:r>
              <a:rPr lang="en-US" altLang="en-US" sz="8800" b="1" dirty="0">
                <a:solidFill>
                  <a:srgbClr val="FFFF00"/>
                </a:solidFill>
                <a:effectLst>
                  <a:outerShdw dist="101600" dir="2700000" algn="ctr" rotWithShape="0">
                    <a:srgbClr val="3333CC"/>
                  </a:outerShdw>
                </a:effectLst>
                <a:latin typeface="Comic Sans MS" panose="030F0702030302020204" pitchFamily="66" charset="0"/>
              </a:rPr>
              <a:t>FREE illustrated gospel literature available at (303) 564-7581</a:t>
            </a:r>
            <a:endParaRPr lang="en-US" altLang="en-US" sz="7334" b="1" dirty="0">
              <a:solidFill>
                <a:srgbClr val="FFFF00"/>
              </a:solidFill>
              <a:effectLst>
                <a:outerShdw dist="101600" dir="2700000" algn="ctr" rotWithShape="0">
                  <a:srgbClr val="3333CC"/>
                </a:outerShdw>
              </a:effectLst>
              <a:latin typeface="Comic Sans MS" panose="030F0702030302020204" pitchFamily="66" charset="0"/>
            </a:endParaRPr>
          </a:p>
        </p:txBody>
      </p:sp>
      <p:pic>
        <p:nvPicPr>
          <p:cNvPr id="6" name="Picture 5">
            <a:extLst>
              <a:ext uri="{FF2B5EF4-FFF2-40B4-BE49-F238E27FC236}">
                <a16:creationId xmlns:a16="http://schemas.microsoft.com/office/drawing/2014/main" id="{D361C23B-B98D-99CC-6039-514B76390E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00000">
            <a:off x="7519280" y="1629231"/>
            <a:ext cx="6328350" cy="9569231"/>
          </a:xfrm>
          <a:prstGeom prst="rect">
            <a:avLst/>
          </a:prstGeom>
        </p:spPr>
      </p:pic>
      <p:pic>
        <p:nvPicPr>
          <p:cNvPr id="4" name="Picture 3">
            <a:extLst>
              <a:ext uri="{FF2B5EF4-FFF2-40B4-BE49-F238E27FC236}">
                <a16:creationId xmlns:a16="http://schemas.microsoft.com/office/drawing/2014/main" id="{6FF4AD9F-41D3-06AC-6BCD-17D3A33B484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36000"/>
                    </a14:imgEffect>
                  </a14:imgLayer>
                </a14:imgProps>
              </a:ext>
              <a:ext uri="{28A0092B-C50C-407E-A947-70E740481C1C}">
                <a14:useLocalDpi xmlns:a14="http://schemas.microsoft.com/office/drawing/2010/main" val="0"/>
              </a:ext>
            </a:extLst>
          </a:blip>
          <a:srcRect l="2062" t="2212"/>
          <a:stretch>
            <a:fillRect/>
          </a:stretch>
        </p:blipFill>
        <p:spPr>
          <a:xfrm>
            <a:off x="561911" y="833972"/>
            <a:ext cx="7169316" cy="10826016"/>
          </a:xfrm>
          <a:prstGeom prst="rect">
            <a:avLst/>
          </a:prstGeom>
          <a:ln w="76200">
            <a:solidFill>
              <a:srgbClr val="FFFF00"/>
            </a:solidFill>
          </a:ln>
        </p:spPr>
      </p:pic>
      <p:pic>
        <p:nvPicPr>
          <p:cNvPr id="10" name="Picture 9">
            <a:extLst>
              <a:ext uri="{FF2B5EF4-FFF2-40B4-BE49-F238E27FC236}">
                <a16:creationId xmlns:a16="http://schemas.microsoft.com/office/drawing/2014/main" id="{8EBC15A6-EEA6-CEDA-FC8B-6A7983E130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
            <a:off x="21889987" y="1694439"/>
            <a:ext cx="6426302" cy="9536848"/>
          </a:xfrm>
          <a:prstGeom prst="rect">
            <a:avLst/>
          </a:prstGeom>
        </p:spPr>
      </p:pic>
      <p:pic>
        <p:nvPicPr>
          <p:cNvPr id="12" name="Picture 11">
            <a:extLst>
              <a:ext uri="{FF2B5EF4-FFF2-40B4-BE49-F238E27FC236}">
                <a16:creationId xmlns:a16="http://schemas.microsoft.com/office/drawing/2014/main" id="{A7572E0C-A548-CE23-1708-2B3EAF8902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30398" y="841591"/>
            <a:ext cx="7391401" cy="10969088"/>
          </a:xfrm>
          <a:prstGeom prst="rect">
            <a:avLst/>
          </a:prstGeom>
          <a:ln w="76200">
            <a:solidFill>
              <a:srgbClr val="FFFF00"/>
            </a:solidFill>
          </a:ln>
        </p:spPr>
      </p:pic>
    </p:spTree>
    <p:extLst>
      <p:ext uri="{BB962C8B-B14F-4D97-AF65-F5344CB8AC3E}">
        <p14:creationId xmlns:p14="http://schemas.microsoft.com/office/powerpoint/2010/main" val="66779298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039DD-A4FF-1582-B236-BEDC6D7FD8A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A4E28E7-705F-411A-251E-DE117901760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67C5648C-162B-C2F5-B6E7-203A17C79E10}"/>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
        <p:nvSpPr>
          <p:cNvPr id="8" name="Text Box 3">
            <a:extLst>
              <a:ext uri="{FF2B5EF4-FFF2-40B4-BE49-F238E27FC236}">
                <a16:creationId xmlns:a16="http://schemas.microsoft.com/office/drawing/2014/main" id="{7B0A99AA-3AB2-5C25-69A8-B963BBB24FC6}"/>
              </a:ext>
            </a:extLst>
          </p:cNvPr>
          <p:cNvSpPr txBox="1">
            <a:spLocks noChangeArrowheads="1"/>
          </p:cNvSpPr>
          <p:nvPr/>
        </p:nvSpPr>
        <p:spPr bwMode="auto">
          <a:xfrm>
            <a:off x="1752600" y="10038576"/>
            <a:ext cx="2590800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3800" b="1" dirty="0">
                <a:solidFill>
                  <a:srgbClr val="00B0F0"/>
                </a:solidFill>
                <a:effectLst>
                  <a:outerShdw dist="76200" dir="2700000" algn="ctr" rotWithShape="0">
                    <a:srgbClr val="3333CC"/>
                  </a:outerShdw>
                </a:effectLst>
                <a:latin typeface="Times New Roman" panose="02020603050405020304" pitchFamily="18" charset="0"/>
                <a:cs typeface="Times New Roman" panose="02020603050405020304" pitchFamily="18" charset="0"/>
              </a:rPr>
              <a:t>www.Discovery.Global</a:t>
            </a:r>
          </a:p>
        </p:txBody>
      </p:sp>
    </p:spTree>
    <p:extLst>
      <p:ext uri="{BB962C8B-B14F-4D97-AF65-F5344CB8AC3E}">
        <p14:creationId xmlns:p14="http://schemas.microsoft.com/office/powerpoint/2010/main" val="18473014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AB43E-45E2-5BA0-E092-2A66713B679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F07F0AB-55AE-BDF0-971A-855F2AA847D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tretch>
            <a:fillRect/>
          </a:stretch>
        </p:blipFill>
        <p:spPr>
          <a:xfrm>
            <a:off x="0" y="0"/>
            <a:ext cx="29260800" cy="16459200"/>
          </a:xfrm>
          <a:prstGeom prst="rect">
            <a:avLst/>
          </a:prstGeom>
        </p:spPr>
      </p:pic>
      <p:sp>
        <p:nvSpPr>
          <p:cNvPr id="6" name="Text Box 3">
            <a:extLst>
              <a:ext uri="{FF2B5EF4-FFF2-40B4-BE49-F238E27FC236}">
                <a16:creationId xmlns:a16="http://schemas.microsoft.com/office/drawing/2014/main" id="{88F8D448-BABA-371D-14A9-4F3BA10C593A}"/>
              </a:ext>
            </a:extLst>
          </p:cNvPr>
          <p:cNvSpPr txBox="1">
            <a:spLocks noChangeArrowheads="1"/>
          </p:cNvSpPr>
          <p:nvPr/>
        </p:nvSpPr>
        <p:spPr bwMode="auto">
          <a:xfrm>
            <a:off x="2095500" y="1112490"/>
            <a:ext cx="25069800" cy="315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spcBef>
                <a:spcPct val="50000"/>
              </a:spcBef>
            </a:pPr>
            <a:r>
              <a:rPr lang="en-US" altLang="en-US" sz="199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BREAKING NEWS!</a:t>
            </a:r>
          </a:p>
        </p:txBody>
      </p:sp>
      <p:sp>
        <p:nvSpPr>
          <p:cNvPr id="8" name="Text Box 3">
            <a:extLst>
              <a:ext uri="{FF2B5EF4-FFF2-40B4-BE49-F238E27FC236}">
                <a16:creationId xmlns:a16="http://schemas.microsoft.com/office/drawing/2014/main" id="{8E65DA46-8673-8B1B-27B3-72EB60BBBCD1}"/>
              </a:ext>
            </a:extLst>
          </p:cNvPr>
          <p:cNvSpPr txBox="1">
            <a:spLocks noChangeArrowheads="1"/>
          </p:cNvSpPr>
          <p:nvPr/>
        </p:nvSpPr>
        <p:spPr bwMode="auto">
          <a:xfrm>
            <a:off x="1752600" y="10038576"/>
            <a:ext cx="259080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spcBef>
                <a:spcPct val="50000"/>
              </a:spcBef>
            </a:pPr>
            <a:r>
              <a:rPr lang="en-US" altLang="en-US" sz="13800" b="1" dirty="0">
                <a:solidFill>
                  <a:srgbClr val="FF0000"/>
                </a:solidFill>
                <a:effectLst>
                  <a:outerShdw dist="76200" dir="2700000" algn="ctr" rotWithShape="0">
                    <a:srgbClr val="FFFF00"/>
                  </a:outerShdw>
                </a:effectLst>
                <a:latin typeface="Times New Roman" panose="02020603050405020304" pitchFamily="18" charset="0"/>
                <a:cs typeface="Times New Roman" panose="02020603050405020304" pitchFamily="18" charset="0"/>
              </a:rPr>
              <a:t>Please pass this information on to you friends and family!</a:t>
            </a:r>
          </a:p>
        </p:txBody>
      </p:sp>
    </p:spTree>
    <p:extLst>
      <p:ext uri="{BB962C8B-B14F-4D97-AF65-F5344CB8AC3E}">
        <p14:creationId xmlns:p14="http://schemas.microsoft.com/office/powerpoint/2010/main" val="21298839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B1322-8B3B-BCC9-8E8C-CAFEA4A48979}"/>
            </a:ext>
          </a:extLst>
        </p:cNvPr>
        <p:cNvGrpSpPr/>
        <p:nvPr/>
      </p:nvGrpSpPr>
      <p:grpSpPr>
        <a:xfrm>
          <a:off x="0" y="0"/>
          <a:ext cx="0" cy="0"/>
          <a:chOff x="0" y="0"/>
          <a:chExt cx="0" cy="0"/>
        </a:xfrm>
      </p:grpSpPr>
    </p:spTree>
    <p:extLst>
      <p:ext uri="{BB962C8B-B14F-4D97-AF65-F5344CB8AC3E}">
        <p14:creationId xmlns:p14="http://schemas.microsoft.com/office/powerpoint/2010/main" val="3370499350"/>
      </p:ext>
    </p:extLst>
  </p:cSld>
  <p:clrMapOvr>
    <a:masterClrMapping/>
  </p:clrMapOvr>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Curtain Call</Template>
  <TotalTime>73516</TotalTime>
  <Words>1563</Words>
  <Application>Microsoft Office PowerPoint</Application>
  <PresentationFormat>Custom</PresentationFormat>
  <Paragraphs>119</Paragraphs>
  <Slides>73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73</vt:i4>
      </vt:variant>
    </vt:vector>
  </HeadingPairs>
  <TitlesOfParts>
    <vt:vector size="80" baseType="lpstr">
      <vt:lpstr>Arial</vt:lpstr>
      <vt:lpstr>Arial Black</vt:lpstr>
      <vt:lpstr>Comic Sans MS</vt:lpstr>
      <vt:lpstr>Tahoma</vt:lpstr>
      <vt:lpstr>Times New Roman</vt:lpstr>
      <vt:lpstr>Wingdings</vt:lpstr>
      <vt:lpstr>Ocean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EMMANUEL</dc:title>
  <dc:creator>Charles S. Anderson</dc:creator>
  <cp:lastModifiedBy>CHARLES ANDERSON</cp:lastModifiedBy>
  <cp:revision>551</cp:revision>
  <cp:lastPrinted>2001-08-09T05:19:48Z</cp:lastPrinted>
  <dcterms:created xsi:type="dcterms:W3CDTF">2001-08-08T17:37:40Z</dcterms:created>
  <dcterms:modified xsi:type="dcterms:W3CDTF">2026-10-22T16:21:41Z</dcterms:modified>
</cp:coreProperties>
</file>