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 id="2147483676" r:id="rId4"/>
  </p:sldMasterIdLst>
  <p:notesMasterIdLst>
    <p:notesMasterId r:id="rId63"/>
  </p:notesMasterIdLst>
  <p:handoutMasterIdLst>
    <p:handoutMasterId r:id="rId64"/>
  </p:handoutMasterIdLst>
  <p:sldIdLst>
    <p:sldId id="320" r:id="rId5"/>
    <p:sldId id="391" r:id="rId6"/>
    <p:sldId id="354" r:id="rId7"/>
    <p:sldId id="355" r:id="rId8"/>
    <p:sldId id="348" r:id="rId9"/>
    <p:sldId id="380" r:id="rId10"/>
    <p:sldId id="347" r:id="rId11"/>
    <p:sldId id="418" r:id="rId12"/>
    <p:sldId id="419" r:id="rId13"/>
    <p:sldId id="420" r:id="rId14"/>
    <p:sldId id="266" r:id="rId15"/>
    <p:sldId id="417" r:id="rId16"/>
    <p:sldId id="434" r:id="rId17"/>
    <p:sldId id="436" r:id="rId18"/>
    <p:sldId id="310" r:id="rId19"/>
    <p:sldId id="312" r:id="rId20"/>
    <p:sldId id="313" r:id="rId21"/>
    <p:sldId id="409" r:id="rId22"/>
    <p:sldId id="314" r:id="rId23"/>
    <p:sldId id="315" r:id="rId24"/>
    <p:sldId id="392" r:id="rId25"/>
    <p:sldId id="433" r:id="rId26"/>
    <p:sldId id="316" r:id="rId27"/>
    <p:sldId id="317" r:id="rId28"/>
    <p:sldId id="410" r:id="rId29"/>
    <p:sldId id="360" r:id="rId30"/>
    <p:sldId id="412" r:id="rId31"/>
    <p:sldId id="415" r:id="rId32"/>
    <p:sldId id="441" r:id="rId33"/>
    <p:sldId id="282" r:id="rId34"/>
    <p:sldId id="284" r:id="rId35"/>
    <p:sldId id="318" r:id="rId36"/>
    <p:sldId id="437" r:id="rId37"/>
    <p:sldId id="288" r:id="rId38"/>
    <p:sldId id="416" r:id="rId39"/>
    <p:sldId id="394" r:id="rId40"/>
    <p:sldId id="319" r:id="rId41"/>
    <p:sldId id="395" r:id="rId42"/>
    <p:sldId id="405" r:id="rId43"/>
    <p:sldId id="294" r:id="rId44"/>
    <p:sldId id="414" r:id="rId45"/>
    <p:sldId id="440" r:id="rId46"/>
    <p:sldId id="396" r:id="rId47"/>
    <p:sldId id="413" r:id="rId48"/>
    <p:sldId id="298" r:id="rId49"/>
    <p:sldId id="300" r:id="rId50"/>
    <p:sldId id="374" r:id="rId51"/>
    <p:sldId id="398" r:id="rId52"/>
    <p:sldId id="442" r:id="rId53"/>
    <p:sldId id="406" r:id="rId54"/>
    <p:sldId id="399" r:id="rId55"/>
    <p:sldId id="407" r:id="rId56"/>
    <p:sldId id="408" r:id="rId57"/>
    <p:sldId id="438" r:id="rId58"/>
    <p:sldId id="431" r:id="rId59"/>
    <p:sldId id="439" r:id="rId60"/>
    <p:sldId id="400" r:id="rId61"/>
    <p:sldId id="304"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4"/>
    <p:restoredTop sz="94544"/>
  </p:normalViewPr>
  <p:slideViewPr>
    <p:cSldViewPr snapToGrid="0" snapToObjects="1">
      <p:cViewPr varScale="1">
        <p:scale>
          <a:sx n="159" d="100"/>
          <a:sy n="159" d="100"/>
        </p:scale>
        <p:origin x="224" y="176"/>
      </p:cViewPr>
      <p:guideLst>
        <p:guide orient="horz" pos="676"/>
        <p:guide pos="5668"/>
      </p:guideLst>
    </p:cSldViewPr>
  </p:slideViewPr>
  <p:notesTextViewPr>
    <p:cViewPr>
      <p:scale>
        <a:sx n="100" d="100"/>
        <a:sy n="100" d="100"/>
      </p:scale>
      <p:origin x="0" y="0"/>
    </p:cViewPr>
  </p:notesTextViewPr>
  <p:sorterViewPr>
    <p:cViewPr varScale="1">
      <p:scale>
        <a:sx n="100" d="100"/>
        <a:sy n="100" d="100"/>
      </p:scale>
      <p:origin x="0" y="-6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Location of Respondees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333333"/>
      </a:solidFill>
    </a:ln>
    <a:effectLst>
      <a:outerShdw blurRad="50800" dist="38100" dir="2700000" algn="tl" rotWithShape="0">
        <a:prstClr val="black">
          <a:alpha val="40000"/>
        </a:prstClr>
      </a:outerShd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5/11/26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dirty="0"/>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5/11/26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dirty="0"/>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dirty="0"/>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81522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extLst>
      <p:ext uri="{BB962C8B-B14F-4D97-AF65-F5344CB8AC3E}">
        <p14:creationId xmlns:p14="http://schemas.microsoft.com/office/powerpoint/2010/main" val="155921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7636859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May 11, 2026</a:t>
            </a:fld>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dirty="0"/>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dirty="0"/>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8026" y="4841684"/>
            <a:ext cx="1213734" cy="295620"/>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 id="2147483675" r:id="rId2"/>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May 11, 2026</a:t>
            </a:fld>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dirty="0"/>
          </a:p>
        </p:txBody>
      </p:sp>
    </p:spTree>
    <p:extLst>
      <p:ext uri="{BB962C8B-B14F-4D97-AF65-F5344CB8AC3E}">
        <p14:creationId xmlns:p14="http://schemas.microsoft.com/office/powerpoint/2010/main" val="146200940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31.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36.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3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41.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43.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45.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8.png"/><Relationship Id="rId7" Type="http://schemas.openxmlformats.org/officeDocument/2006/relationships/image" Target="../media/image33.jp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4.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50.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53.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56.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0.png"/><Relationship Id="rId7" Type="http://schemas.openxmlformats.org/officeDocument/2006/relationships/image" Target="../media/image33.jp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4.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69.png"/><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8.png"/><Relationship Id="rId7" Type="http://schemas.openxmlformats.org/officeDocument/2006/relationships/image" Target="../media/image32.jp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56.png"/><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jp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jp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jp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6.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jp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jp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jp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jpg"/><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jp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jp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14F88E7-FAFF-1A4C-9026-5123FB7B4C1F}"/>
              </a:ext>
            </a:extLst>
          </p:cNvPr>
          <p:cNvSpPr txBox="1">
            <a:spLocks/>
          </p:cNvSpPr>
          <p:nvPr/>
        </p:nvSpPr>
        <p:spPr>
          <a:xfrm>
            <a:off x="256493" y="2494609"/>
            <a:ext cx="7955689" cy="123473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600" b="1" kern="1200" baseline="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solidFill>
                  <a:schemeClr val="accent4">
                    <a:lumMod val="75000"/>
                  </a:schemeClr>
                </a:solidFill>
              </a:rPr>
              <a:t>Cheshire West &amp; Chester Parent Carer Forum </a:t>
            </a:r>
            <a:br>
              <a:rPr lang="en-GB" sz="2400" dirty="0">
                <a:solidFill>
                  <a:schemeClr val="accent4">
                    <a:lumMod val="75000"/>
                  </a:schemeClr>
                </a:solidFill>
              </a:rPr>
            </a:br>
            <a:r>
              <a:rPr lang="en-GB" sz="2400" dirty="0">
                <a:solidFill>
                  <a:schemeClr val="accent4">
                    <a:lumMod val="75000"/>
                  </a:schemeClr>
                </a:solidFill>
              </a:rPr>
              <a:t>Special Educational Needs and or Disability (SEND) </a:t>
            </a:r>
            <a:br>
              <a:rPr lang="en-GB" sz="2400" dirty="0">
                <a:solidFill>
                  <a:schemeClr val="accent4">
                    <a:lumMod val="75000"/>
                  </a:schemeClr>
                </a:solidFill>
              </a:rPr>
            </a:br>
            <a:r>
              <a:rPr lang="en-GB" sz="2400" dirty="0">
                <a:solidFill>
                  <a:schemeClr val="accent4">
                    <a:lumMod val="75000"/>
                  </a:schemeClr>
                </a:solidFill>
              </a:rPr>
              <a:t>2025/26 Survey Results &amp; Further Analysis</a:t>
            </a:r>
          </a:p>
        </p:txBody>
      </p:sp>
      <p:pic>
        <p:nvPicPr>
          <p:cNvPr id="14" name="Picture 13">
            <a:extLst>
              <a:ext uri="{FF2B5EF4-FFF2-40B4-BE49-F238E27FC236}">
                <a16:creationId xmlns:a16="http://schemas.microsoft.com/office/drawing/2014/main" id="{28833DA2-9AA8-2241-A456-016F17935BFD}"/>
              </a:ext>
            </a:extLst>
          </p:cNvPr>
          <p:cNvPicPr>
            <a:picLocks noChangeAspect="1"/>
          </p:cNvPicPr>
          <p:nvPr/>
        </p:nvPicPr>
        <p:blipFill>
          <a:blip r:embed="rId2"/>
          <a:stretch>
            <a:fillRect/>
          </a:stretch>
        </p:blipFill>
        <p:spPr>
          <a:xfrm>
            <a:off x="7172916" y="700902"/>
            <a:ext cx="1397000" cy="1231900"/>
          </a:xfrm>
          <a:prstGeom prst="rect">
            <a:avLst/>
          </a:prstGeom>
        </p:spPr>
      </p:pic>
      <p:sp>
        <p:nvSpPr>
          <p:cNvPr id="15" name="Text Placeholder 2">
            <a:extLst>
              <a:ext uri="{FF2B5EF4-FFF2-40B4-BE49-F238E27FC236}">
                <a16:creationId xmlns:a16="http://schemas.microsoft.com/office/drawing/2014/main" id="{29C05964-19F8-6142-830F-A98FDD669E58}"/>
              </a:ext>
            </a:extLst>
          </p:cNvPr>
          <p:cNvSpPr txBox="1">
            <a:spLocks/>
          </p:cNvSpPr>
          <p:nvPr/>
        </p:nvSpPr>
        <p:spPr>
          <a:xfrm>
            <a:off x="258728" y="3729038"/>
            <a:ext cx="2938463" cy="38576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200" b="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accent4">
                    <a:lumMod val="75000"/>
                  </a:schemeClr>
                </a:solidFill>
              </a:rPr>
              <a:t>April 2026</a:t>
            </a:r>
          </a:p>
        </p:txBody>
      </p:sp>
      <p:pic>
        <p:nvPicPr>
          <p:cNvPr id="3" name="Picture 2">
            <a:extLst>
              <a:ext uri="{FF2B5EF4-FFF2-40B4-BE49-F238E27FC236}">
                <a16:creationId xmlns:a16="http://schemas.microsoft.com/office/drawing/2014/main" id="{22399CF8-9A32-A3D5-7C67-FEBD0745CC9A}"/>
              </a:ext>
            </a:extLst>
          </p:cNvPr>
          <p:cNvPicPr>
            <a:picLocks noChangeAspect="1"/>
          </p:cNvPicPr>
          <p:nvPr/>
        </p:nvPicPr>
        <p:blipFill>
          <a:blip r:embed="rId3"/>
          <a:stretch>
            <a:fillRect/>
          </a:stretch>
        </p:blipFill>
        <p:spPr>
          <a:xfrm>
            <a:off x="295773" y="700902"/>
            <a:ext cx="1432186" cy="1607281"/>
          </a:xfrm>
          <a:prstGeom prst="rect">
            <a:avLst/>
          </a:prstGeom>
        </p:spPr>
      </p:pic>
    </p:spTree>
    <p:extLst>
      <p:ext uri="{BB962C8B-B14F-4D97-AF65-F5344CB8AC3E}">
        <p14:creationId xmlns:p14="http://schemas.microsoft.com/office/powerpoint/2010/main" val="305486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B60FF-19B9-D3A5-70CF-31E6E5FC3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A0A6A-1D8A-32EC-CB3A-C665364B0D07}"/>
              </a:ext>
            </a:extLst>
          </p:cNvPr>
          <p:cNvSpPr>
            <a:spLocks noGrp="1"/>
          </p:cNvSpPr>
          <p:nvPr>
            <p:ph type="title"/>
          </p:nvPr>
        </p:nvSpPr>
        <p:spPr>
          <a:xfrm>
            <a:off x="2096" y="22370"/>
            <a:ext cx="8229600" cy="391272"/>
          </a:xfrm>
        </p:spPr>
        <p:txBody>
          <a:bodyPr>
            <a:normAutofit/>
          </a:bodyPr>
          <a:lstStyle/>
          <a:p>
            <a:r>
              <a:rPr lang="en-GB" sz="1400" dirty="0"/>
              <a:t>Q5. ADHD Deep dive on Educational setting</a:t>
            </a:r>
            <a:endParaRPr sz="1400" dirty="0"/>
          </a:p>
        </p:txBody>
      </p:sp>
      <p:pic>
        <p:nvPicPr>
          <p:cNvPr id="8" name="Picture 7">
            <a:extLst>
              <a:ext uri="{FF2B5EF4-FFF2-40B4-BE49-F238E27FC236}">
                <a16:creationId xmlns:a16="http://schemas.microsoft.com/office/drawing/2014/main" id="{19140670-881B-DF70-5FA8-01009EBE5820}"/>
              </a:ext>
            </a:extLst>
          </p:cNvPr>
          <p:cNvPicPr>
            <a:picLocks noChangeAspect="1"/>
          </p:cNvPicPr>
          <p:nvPr/>
        </p:nvPicPr>
        <p:blipFill>
          <a:blip r:embed="rId2"/>
          <a:stretch>
            <a:fillRect/>
          </a:stretch>
        </p:blipFill>
        <p:spPr>
          <a:xfrm>
            <a:off x="596348" y="811033"/>
            <a:ext cx="6578152" cy="3953890"/>
          </a:xfrm>
          <a:prstGeom prst="rect">
            <a:avLst/>
          </a:prstGeom>
        </p:spPr>
      </p:pic>
      <p:pic>
        <p:nvPicPr>
          <p:cNvPr id="3" name="Picture 2">
            <a:extLst>
              <a:ext uri="{FF2B5EF4-FFF2-40B4-BE49-F238E27FC236}">
                <a16:creationId xmlns:a16="http://schemas.microsoft.com/office/drawing/2014/main" id="{C89997FF-7138-3168-1A4A-E595939B8605}"/>
              </a:ext>
            </a:extLst>
          </p:cNvPr>
          <p:cNvPicPr>
            <a:picLocks noChangeAspect="1"/>
          </p:cNvPicPr>
          <p:nvPr/>
        </p:nvPicPr>
        <p:blipFill>
          <a:blip r:embed="rId3"/>
          <a:stretch>
            <a:fillRect/>
          </a:stretch>
        </p:blipFill>
        <p:spPr>
          <a:xfrm>
            <a:off x="8335969" y="165260"/>
            <a:ext cx="518166" cy="456928"/>
          </a:xfrm>
          <a:prstGeom prst="rect">
            <a:avLst/>
          </a:prstGeom>
        </p:spPr>
      </p:pic>
    </p:spTree>
    <p:extLst>
      <p:ext uri="{BB962C8B-B14F-4D97-AF65-F5344CB8AC3E}">
        <p14:creationId xmlns:p14="http://schemas.microsoft.com/office/powerpoint/2010/main" val="348430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 y="23840"/>
            <a:ext cx="8229600" cy="391272"/>
          </a:xfrm>
        </p:spPr>
        <p:txBody>
          <a:bodyPr>
            <a:normAutofit/>
          </a:bodyPr>
          <a:lstStyle/>
          <a:p>
            <a:r>
              <a:rPr sz="1400" dirty="0"/>
              <a:t>Q6: Which of the following apply to your child/young person?</a:t>
            </a:r>
          </a:p>
        </p:txBody>
      </p:sp>
      <p:pic>
        <p:nvPicPr>
          <p:cNvPr id="5" name="Picture 4">
            <a:extLst>
              <a:ext uri="{FF2B5EF4-FFF2-40B4-BE49-F238E27FC236}">
                <a16:creationId xmlns:a16="http://schemas.microsoft.com/office/drawing/2014/main" id="{4DE65EB5-737F-2939-AEA7-7944CAEA5022}"/>
              </a:ext>
            </a:extLst>
          </p:cNvPr>
          <p:cNvPicPr>
            <a:picLocks noChangeAspect="1"/>
          </p:cNvPicPr>
          <p:nvPr/>
        </p:nvPicPr>
        <p:blipFill>
          <a:blip r:embed="rId2"/>
          <a:stretch>
            <a:fillRect/>
          </a:stretch>
        </p:blipFill>
        <p:spPr>
          <a:xfrm>
            <a:off x="5595025" y="2672080"/>
            <a:ext cx="3391001" cy="2048648"/>
          </a:xfrm>
          <a:prstGeom prst="rect">
            <a:avLst/>
          </a:prstGeom>
        </p:spPr>
      </p:pic>
      <p:pic>
        <p:nvPicPr>
          <p:cNvPr id="3" name="Picture 2">
            <a:extLst>
              <a:ext uri="{FF2B5EF4-FFF2-40B4-BE49-F238E27FC236}">
                <a16:creationId xmlns:a16="http://schemas.microsoft.com/office/drawing/2014/main" id="{1984593F-7A54-B4E6-9DAE-B61FB3D0D023}"/>
              </a:ext>
            </a:extLst>
          </p:cNvPr>
          <p:cNvPicPr>
            <a:picLocks noChangeAspect="1"/>
          </p:cNvPicPr>
          <p:nvPr/>
        </p:nvPicPr>
        <p:blipFill>
          <a:blip r:embed="rId3"/>
          <a:stretch>
            <a:fillRect/>
          </a:stretch>
        </p:blipFill>
        <p:spPr>
          <a:xfrm>
            <a:off x="8335969" y="165260"/>
            <a:ext cx="518166" cy="456928"/>
          </a:xfrm>
          <a:prstGeom prst="rect">
            <a:avLst/>
          </a:prstGeom>
        </p:spPr>
      </p:pic>
      <p:pic>
        <p:nvPicPr>
          <p:cNvPr id="12" name="Picture 11">
            <a:extLst>
              <a:ext uri="{FF2B5EF4-FFF2-40B4-BE49-F238E27FC236}">
                <a16:creationId xmlns:a16="http://schemas.microsoft.com/office/drawing/2014/main" id="{DF389E70-8798-07AB-C498-9045B94D43E3}"/>
              </a:ext>
            </a:extLst>
          </p:cNvPr>
          <p:cNvPicPr>
            <a:picLocks noChangeAspect="1"/>
          </p:cNvPicPr>
          <p:nvPr/>
        </p:nvPicPr>
        <p:blipFill>
          <a:blip r:embed="rId4"/>
          <a:stretch>
            <a:fillRect/>
          </a:stretch>
        </p:blipFill>
        <p:spPr>
          <a:xfrm>
            <a:off x="156968" y="1176792"/>
            <a:ext cx="5275403" cy="3170855"/>
          </a:xfrm>
          <a:prstGeom prst="rect">
            <a:avLst/>
          </a:prstGeom>
        </p:spPr>
      </p:pic>
      <p:sp>
        <p:nvSpPr>
          <p:cNvPr id="13" name="TextBox 12">
            <a:extLst>
              <a:ext uri="{FF2B5EF4-FFF2-40B4-BE49-F238E27FC236}">
                <a16:creationId xmlns:a16="http://schemas.microsoft.com/office/drawing/2014/main" id="{78818305-460B-E2D1-2BE6-7CAA129DF7D9}"/>
              </a:ext>
            </a:extLst>
          </p:cNvPr>
          <p:cNvSpPr txBox="1"/>
          <p:nvPr/>
        </p:nvSpPr>
        <p:spPr>
          <a:xfrm>
            <a:off x="984502" y="1334687"/>
            <a:ext cx="962495" cy="369332"/>
          </a:xfrm>
          <a:prstGeom prst="rect">
            <a:avLst/>
          </a:prstGeom>
          <a:noFill/>
        </p:spPr>
        <p:txBody>
          <a:bodyPr wrap="square" rtlCol="0">
            <a:spAutoFit/>
          </a:bodyPr>
          <a:lstStyle/>
          <a:p>
            <a:r>
              <a:rPr lang="en-GB" dirty="0"/>
              <a:t>3%</a:t>
            </a:r>
          </a:p>
        </p:txBody>
      </p:sp>
      <p:sp>
        <p:nvSpPr>
          <p:cNvPr id="14" name="TextBox 13">
            <a:extLst>
              <a:ext uri="{FF2B5EF4-FFF2-40B4-BE49-F238E27FC236}">
                <a16:creationId xmlns:a16="http://schemas.microsoft.com/office/drawing/2014/main" id="{0B06B9B4-6435-B9B9-C28F-38CC11456A0E}"/>
              </a:ext>
            </a:extLst>
          </p:cNvPr>
          <p:cNvSpPr txBox="1"/>
          <p:nvPr/>
        </p:nvSpPr>
        <p:spPr>
          <a:xfrm>
            <a:off x="1241153" y="1918761"/>
            <a:ext cx="962495" cy="369332"/>
          </a:xfrm>
          <a:prstGeom prst="rect">
            <a:avLst/>
          </a:prstGeom>
          <a:noFill/>
        </p:spPr>
        <p:txBody>
          <a:bodyPr wrap="square" rtlCol="0">
            <a:spAutoFit/>
          </a:bodyPr>
          <a:lstStyle/>
          <a:p>
            <a:r>
              <a:rPr lang="en-GB" dirty="0"/>
              <a:t>6%</a:t>
            </a:r>
          </a:p>
        </p:txBody>
      </p:sp>
      <p:sp>
        <p:nvSpPr>
          <p:cNvPr id="15" name="TextBox 14">
            <a:extLst>
              <a:ext uri="{FF2B5EF4-FFF2-40B4-BE49-F238E27FC236}">
                <a16:creationId xmlns:a16="http://schemas.microsoft.com/office/drawing/2014/main" id="{A50E98A0-36E9-29D6-979C-9A7C675B7F66}"/>
              </a:ext>
            </a:extLst>
          </p:cNvPr>
          <p:cNvSpPr txBox="1"/>
          <p:nvPr/>
        </p:nvSpPr>
        <p:spPr>
          <a:xfrm>
            <a:off x="1179178" y="3585021"/>
            <a:ext cx="962495" cy="369332"/>
          </a:xfrm>
          <a:prstGeom prst="rect">
            <a:avLst/>
          </a:prstGeom>
          <a:noFill/>
        </p:spPr>
        <p:txBody>
          <a:bodyPr wrap="square" rtlCol="0">
            <a:spAutoFit/>
          </a:bodyPr>
          <a:lstStyle/>
          <a:p>
            <a:r>
              <a:rPr lang="en-GB" dirty="0"/>
              <a:t>6%</a:t>
            </a:r>
          </a:p>
        </p:txBody>
      </p:sp>
      <p:sp>
        <p:nvSpPr>
          <p:cNvPr id="16" name="TextBox 15">
            <a:extLst>
              <a:ext uri="{FF2B5EF4-FFF2-40B4-BE49-F238E27FC236}">
                <a16:creationId xmlns:a16="http://schemas.microsoft.com/office/drawing/2014/main" id="{79263C3E-5F4C-E2C7-F127-6A9134BB197D}"/>
              </a:ext>
            </a:extLst>
          </p:cNvPr>
          <p:cNvSpPr txBox="1"/>
          <p:nvPr/>
        </p:nvSpPr>
        <p:spPr>
          <a:xfrm>
            <a:off x="4289461" y="3019872"/>
            <a:ext cx="962495" cy="369332"/>
          </a:xfrm>
          <a:prstGeom prst="rect">
            <a:avLst/>
          </a:prstGeom>
          <a:noFill/>
        </p:spPr>
        <p:txBody>
          <a:bodyPr wrap="square" rtlCol="0">
            <a:spAutoFit/>
          </a:bodyPr>
          <a:lstStyle/>
          <a:p>
            <a:r>
              <a:rPr lang="en-GB" dirty="0"/>
              <a:t>39%</a:t>
            </a:r>
          </a:p>
        </p:txBody>
      </p:sp>
      <p:sp>
        <p:nvSpPr>
          <p:cNvPr id="17" name="TextBox 16">
            <a:extLst>
              <a:ext uri="{FF2B5EF4-FFF2-40B4-BE49-F238E27FC236}">
                <a16:creationId xmlns:a16="http://schemas.microsoft.com/office/drawing/2014/main" id="{9500477F-5F30-FF7B-0276-0475D3558C19}"/>
              </a:ext>
            </a:extLst>
          </p:cNvPr>
          <p:cNvSpPr txBox="1"/>
          <p:nvPr/>
        </p:nvSpPr>
        <p:spPr>
          <a:xfrm>
            <a:off x="4916447" y="2430761"/>
            <a:ext cx="962495" cy="369332"/>
          </a:xfrm>
          <a:prstGeom prst="rect">
            <a:avLst/>
          </a:prstGeom>
          <a:noFill/>
        </p:spPr>
        <p:txBody>
          <a:bodyPr wrap="square" rtlCol="0">
            <a:spAutoFit/>
          </a:bodyPr>
          <a:lstStyle/>
          <a:p>
            <a:r>
              <a:rPr lang="en-GB" dirty="0"/>
              <a:t>46%</a:t>
            </a:r>
          </a:p>
        </p:txBody>
      </p:sp>
      <p:pic>
        <p:nvPicPr>
          <p:cNvPr id="18" name="Picture 17">
            <a:extLst>
              <a:ext uri="{FF2B5EF4-FFF2-40B4-BE49-F238E27FC236}">
                <a16:creationId xmlns:a16="http://schemas.microsoft.com/office/drawing/2014/main" id="{A6D57FCD-FB4B-8DA2-EEB5-F34F5D02CF5C}"/>
              </a:ext>
            </a:extLst>
          </p:cNvPr>
          <p:cNvPicPr>
            <a:picLocks noChangeAspect="1"/>
          </p:cNvPicPr>
          <p:nvPr/>
        </p:nvPicPr>
        <p:blipFill>
          <a:blip r:embed="rId5"/>
          <a:srcRect l="12136" t="60467" r="25069"/>
          <a:stretch>
            <a:fillRect/>
          </a:stretch>
        </p:blipFill>
        <p:spPr>
          <a:xfrm>
            <a:off x="2313681" y="1239139"/>
            <a:ext cx="2491408" cy="929759"/>
          </a:xfrm>
          <a:prstGeom prst="rect">
            <a:avLst/>
          </a:prstGeom>
        </p:spPr>
      </p:pic>
      <p:pic>
        <p:nvPicPr>
          <p:cNvPr id="26" name="Picture 25">
            <a:extLst>
              <a:ext uri="{FF2B5EF4-FFF2-40B4-BE49-F238E27FC236}">
                <a16:creationId xmlns:a16="http://schemas.microsoft.com/office/drawing/2014/main" id="{614982D6-1799-89EA-FD94-3E66F602BF05}"/>
              </a:ext>
            </a:extLst>
          </p:cNvPr>
          <p:cNvPicPr>
            <a:picLocks noChangeAspect="1"/>
          </p:cNvPicPr>
          <p:nvPr/>
        </p:nvPicPr>
        <p:blipFill>
          <a:blip r:embed="rId6"/>
          <a:stretch>
            <a:fillRect/>
          </a:stretch>
        </p:blipFill>
        <p:spPr>
          <a:xfrm>
            <a:off x="5118730" y="943162"/>
            <a:ext cx="627282" cy="703972"/>
          </a:xfrm>
          <a:prstGeom prst="rect">
            <a:avLst/>
          </a:prstGeom>
        </p:spPr>
      </p:pic>
      <p:sp>
        <p:nvSpPr>
          <p:cNvPr id="27" name="Title 1">
            <a:extLst>
              <a:ext uri="{FF2B5EF4-FFF2-40B4-BE49-F238E27FC236}">
                <a16:creationId xmlns:a16="http://schemas.microsoft.com/office/drawing/2014/main" id="{F0DF59F5-0077-C611-FA8A-E1FC8ADB63E7}"/>
              </a:ext>
            </a:extLst>
          </p:cNvPr>
          <p:cNvSpPr txBox="1">
            <a:spLocks/>
          </p:cNvSpPr>
          <p:nvPr/>
        </p:nvSpPr>
        <p:spPr>
          <a:xfrm>
            <a:off x="60261" y="787097"/>
            <a:ext cx="687160" cy="391272"/>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algn="ctr"/>
            <a:r>
              <a:rPr lang="en-US" sz="1100" b="0" dirty="0">
                <a:solidFill>
                  <a:schemeClr val="tx2">
                    <a:lumMod val="75000"/>
                  </a:schemeClr>
                </a:solidFill>
              </a:rPr>
              <a:t>Age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A0FD8B-1C47-6D9E-E9D6-8ADD90C253D4}"/>
              </a:ext>
            </a:extLst>
          </p:cNvPr>
          <p:cNvSpPr>
            <a:spLocks noGrp="1"/>
          </p:cNvSpPr>
          <p:nvPr>
            <p:ph type="title"/>
          </p:nvPr>
        </p:nvSpPr>
        <p:spPr>
          <a:xfrm>
            <a:off x="4534" y="23840"/>
            <a:ext cx="8229600" cy="391272"/>
          </a:xfrm>
        </p:spPr>
        <p:txBody>
          <a:bodyPr>
            <a:normAutofit/>
          </a:bodyPr>
          <a:lstStyle/>
          <a:p>
            <a:r>
              <a:rPr sz="1400" dirty="0"/>
              <a:t>Q6: Which of the following apply to your child/young person?</a:t>
            </a:r>
          </a:p>
        </p:txBody>
      </p:sp>
      <p:sp>
        <p:nvSpPr>
          <p:cNvPr id="5" name="Title 1">
            <a:extLst>
              <a:ext uri="{FF2B5EF4-FFF2-40B4-BE49-F238E27FC236}">
                <a16:creationId xmlns:a16="http://schemas.microsoft.com/office/drawing/2014/main" id="{CD1436CB-BB1A-7FE6-DA5D-0CB5FC6D31F8}"/>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pic>
        <p:nvPicPr>
          <p:cNvPr id="6" name="Picture 5">
            <a:extLst>
              <a:ext uri="{FF2B5EF4-FFF2-40B4-BE49-F238E27FC236}">
                <a16:creationId xmlns:a16="http://schemas.microsoft.com/office/drawing/2014/main" id="{AD918B3E-31F6-9427-422C-142AEC6DC76D}"/>
              </a:ext>
            </a:extLst>
          </p:cNvPr>
          <p:cNvPicPr>
            <a:picLocks noChangeAspect="1"/>
          </p:cNvPicPr>
          <p:nvPr/>
        </p:nvPicPr>
        <p:blipFill>
          <a:blip r:embed="rId2"/>
          <a:stretch>
            <a:fillRect/>
          </a:stretch>
        </p:blipFill>
        <p:spPr>
          <a:xfrm>
            <a:off x="8335969" y="165260"/>
            <a:ext cx="518166" cy="456928"/>
          </a:xfrm>
          <a:prstGeom prst="rect">
            <a:avLst/>
          </a:prstGeom>
        </p:spPr>
      </p:pic>
      <p:sp>
        <p:nvSpPr>
          <p:cNvPr id="7" name="TextBox 6">
            <a:extLst>
              <a:ext uri="{FF2B5EF4-FFF2-40B4-BE49-F238E27FC236}">
                <a16:creationId xmlns:a16="http://schemas.microsoft.com/office/drawing/2014/main" id="{1AE7F8B3-FCEA-90C6-543A-555118E79C23}"/>
              </a:ext>
            </a:extLst>
          </p:cNvPr>
          <p:cNvSpPr txBox="1"/>
          <p:nvPr/>
        </p:nvSpPr>
        <p:spPr>
          <a:xfrm>
            <a:off x="6768407" y="1049249"/>
            <a:ext cx="2138949" cy="3139321"/>
          </a:xfrm>
          <a:prstGeom prst="rect">
            <a:avLst/>
          </a:prstGeom>
          <a:noFill/>
        </p:spPr>
        <p:txBody>
          <a:bodyPr wrap="square" rtlCol="0">
            <a:spAutoFit/>
          </a:bodyPr>
          <a:lstStyle/>
          <a:p>
            <a:r>
              <a:rPr lang="en-GB" dirty="0">
                <a:solidFill>
                  <a:srgbClr val="0070C0"/>
                </a:solidFill>
              </a:rPr>
              <a:t>Compared to the last survey, the number of children receiving extra support at school has increased by 15%.  Additionally, the number of children who receive none of these has increased by 12%.</a:t>
            </a:r>
          </a:p>
        </p:txBody>
      </p:sp>
      <p:pic>
        <p:nvPicPr>
          <p:cNvPr id="8" name="Picture 7">
            <a:extLst>
              <a:ext uri="{FF2B5EF4-FFF2-40B4-BE49-F238E27FC236}">
                <a16:creationId xmlns:a16="http://schemas.microsoft.com/office/drawing/2014/main" id="{DABC33DE-DC5E-1287-F2C1-189FEBE59EC9}"/>
              </a:ext>
            </a:extLst>
          </p:cNvPr>
          <p:cNvPicPr>
            <a:picLocks noChangeAspect="1"/>
          </p:cNvPicPr>
          <p:nvPr/>
        </p:nvPicPr>
        <p:blipFill>
          <a:blip r:embed="rId3"/>
          <a:stretch>
            <a:fillRect/>
          </a:stretch>
        </p:blipFill>
        <p:spPr>
          <a:xfrm>
            <a:off x="278185" y="872099"/>
            <a:ext cx="6324620" cy="3801501"/>
          </a:xfrm>
          <a:prstGeom prst="rect">
            <a:avLst/>
          </a:prstGeom>
        </p:spPr>
      </p:pic>
    </p:spTree>
    <p:extLst>
      <p:ext uri="{BB962C8B-B14F-4D97-AF65-F5344CB8AC3E}">
        <p14:creationId xmlns:p14="http://schemas.microsoft.com/office/powerpoint/2010/main" val="25661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8D127-0E34-0697-9782-002E1396E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84FE6-C14D-E5C0-477B-1A89599C1CB2}"/>
              </a:ext>
            </a:extLst>
          </p:cNvPr>
          <p:cNvSpPr>
            <a:spLocks noGrp="1"/>
          </p:cNvSpPr>
          <p:nvPr>
            <p:ph type="title"/>
          </p:nvPr>
        </p:nvSpPr>
        <p:spPr>
          <a:xfrm>
            <a:off x="7877" y="66308"/>
            <a:ext cx="9020643" cy="348274"/>
          </a:xfrm>
        </p:spPr>
        <p:txBody>
          <a:bodyPr>
            <a:noAutofit/>
          </a:bodyPr>
          <a:lstStyle/>
          <a:p>
            <a:r>
              <a:rPr lang="en-GB" sz="1400" dirty="0"/>
              <a:t>Q6. Mainstream Education and EHCP</a:t>
            </a:r>
            <a:endParaRPr sz="1400" dirty="0"/>
          </a:p>
        </p:txBody>
      </p:sp>
      <p:sp>
        <p:nvSpPr>
          <p:cNvPr id="11" name="TextBox 10">
            <a:extLst>
              <a:ext uri="{FF2B5EF4-FFF2-40B4-BE49-F238E27FC236}">
                <a16:creationId xmlns:a16="http://schemas.microsoft.com/office/drawing/2014/main" id="{C847717E-90BC-E4CC-0570-6D08D0A35EEF}"/>
              </a:ext>
            </a:extLst>
          </p:cNvPr>
          <p:cNvSpPr txBox="1"/>
          <p:nvPr/>
        </p:nvSpPr>
        <p:spPr>
          <a:xfrm>
            <a:off x="6749010" y="1168260"/>
            <a:ext cx="2394990"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Analysis of Child in Mainstream education 477 respondees; of those 126 have an EHCP, but only 87 went on to answer final questions of the Annual Review process.</a:t>
            </a:r>
          </a:p>
          <a:p>
            <a:pPr marR="0" lvl="0" algn="l" defTabSz="4572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7" name="TextBox 6">
            <a:extLst>
              <a:ext uri="{FF2B5EF4-FFF2-40B4-BE49-F238E27FC236}">
                <a16:creationId xmlns:a16="http://schemas.microsoft.com/office/drawing/2014/main" id="{4643E4CE-96A2-BEBB-D715-D07FDAD9351E}"/>
              </a:ext>
            </a:extLst>
          </p:cNvPr>
          <p:cNvSpPr txBox="1"/>
          <p:nvPr/>
        </p:nvSpPr>
        <p:spPr>
          <a:xfrm>
            <a:off x="2123440" y="1829980"/>
            <a:ext cx="741680" cy="369332"/>
          </a:xfrm>
          <a:prstGeom prst="rect">
            <a:avLst/>
          </a:prstGeom>
          <a:noFill/>
        </p:spPr>
        <p:txBody>
          <a:bodyPr wrap="square" rtlCol="0">
            <a:spAutoFit/>
          </a:bodyPr>
          <a:lstStyle/>
          <a:p>
            <a:r>
              <a:rPr lang="en-GB" dirty="0"/>
              <a:t>20%</a:t>
            </a:r>
          </a:p>
        </p:txBody>
      </p:sp>
      <p:pic>
        <p:nvPicPr>
          <p:cNvPr id="13" name="Picture 12">
            <a:extLst>
              <a:ext uri="{FF2B5EF4-FFF2-40B4-BE49-F238E27FC236}">
                <a16:creationId xmlns:a16="http://schemas.microsoft.com/office/drawing/2014/main" id="{1500D738-977E-2C86-4A08-BF2017A405BC}"/>
              </a:ext>
            </a:extLst>
          </p:cNvPr>
          <p:cNvPicPr>
            <a:picLocks noChangeAspect="1"/>
          </p:cNvPicPr>
          <p:nvPr/>
        </p:nvPicPr>
        <p:blipFill>
          <a:blip r:embed="rId2"/>
          <a:stretch>
            <a:fillRect/>
          </a:stretch>
        </p:blipFill>
        <p:spPr>
          <a:xfrm>
            <a:off x="196907" y="821496"/>
            <a:ext cx="3440374" cy="2067885"/>
          </a:xfrm>
          <a:prstGeom prst="rect">
            <a:avLst/>
          </a:prstGeom>
        </p:spPr>
      </p:pic>
      <p:pic>
        <p:nvPicPr>
          <p:cNvPr id="4" name="Picture 3">
            <a:extLst>
              <a:ext uri="{FF2B5EF4-FFF2-40B4-BE49-F238E27FC236}">
                <a16:creationId xmlns:a16="http://schemas.microsoft.com/office/drawing/2014/main" id="{5BF25A0B-AA71-6180-239F-CBEAD47E956F}"/>
              </a:ext>
            </a:extLst>
          </p:cNvPr>
          <p:cNvPicPr>
            <a:picLocks noChangeAspect="1"/>
          </p:cNvPicPr>
          <p:nvPr/>
        </p:nvPicPr>
        <p:blipFill>
          <a:blip r:embed="rId3"/>
          <a:stretch>
            <a:fillRect/>
          </a:stretch>
        </p:blipFill>
        <p:spPr>
          <a:xfrm>
            <a:off x="3013278" y="2517156"/>
            <a:ext cx="3641522" cy="2188787"/>
          </a:xfrm>
          <a:prstGeom prst="rect">
            <a:avLst/>
          </a:prstGeom>
        </p:spPr>
      </p:pic>
      <p:pic>
        <p:nvPicPr>
          <p:cNvPr id="3" name="Picture 2">
            <a:extLst>
              <a:ext uri="{FF2B5EF4-FFF2-40B4-BE49-F238E27FC236}">
                <a16:creationId xmlns:a16="http://schemas.microsoft.com/office/drawing/2014/main" id="{C1E46FFA-FF6A-7B72-45FF-CD423BF6E2D4}"/>
              </a:ext>
            </a:extLst>
          </p:cNvPr>
          <p:cNvPicPr>
            <a:picLocks noChangeAspect="1"/>
          </p:cNvPicPr>
          <p:nvPr/>
        </p:nvPicPr>
        <p:blipFill>
          <a:blip r:embed="rId4"/>
          <a:stretch>
            <a:fillRect/>
          </a:stretch>
        </p:blipFill>
        <p:spPr>
          <a:xfrm>
            <a:off x="8335969" y="165260"/>
            <a:ext cx="518166" cy="456928"/>
          </a:xfrm>
          <a:prstGeom prst="rect">
            <a:avLst/>
          </a:prstGeom>
        </p:spPr>
      </p:pic>
      <p:sp>
        <p:nvSpPr>
          <p:cNvPr id="5" name="Title 1">
            <a:extLst>
              <a:ext uri="{FF2B5EF4-FFF2-40B4-BE49-F238E27FC236}">
                <a16:creationId xmlns:a16="http://schemas.microsoft.com/office/drawing/2014/main" id="{87A06A52-2B2F-DE87-81FA-5C1E280E9989}"/>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spTree>
    <p:extLst>
      <p:ext uri="{BB962C8B-B14F-4D97-AF65-F5344CB8AC3E}">
        <p14:creationId xmlns:p14="http://schemas.microsoft.com/office/powerpoint/2010/main" val="29857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8BADB-71B1-BDA1-7639-4631ECFFC22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DD19A9-C3D3-88E6-FC3C-0B5E0FC88C53}"/>
              </a:ext>
            </a:extLst>
          </p:cNvPr>
          <p:cNvSpPr txBox="1"/>
          <p:nvPr/>
        </p:nvSpPr>
        <p:spPr>
          <a:xfrm>
            <a:off x="5940979" y="1414751"/>
            <a:ext cx="2394990"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Analysis of Child in Mainstream education 477 respondees; of those 126 have an EHCP, but only 87 went on to answer final questions of the Annual Review process.</a:t>
            </a:r>
          </a:p>
          <a:p>
            <a:pPr marR="0" lvl="0" algn="l" defTabSz="4572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5B6466-1901-7008-D1B9-2D186F741A26}"/>
              </a:ext>
            </a:extLst>
          </p:cNvPr>
          <p:cNvPicPr>
            <a:picLocks noChangeAspect="1"/>
          </p:cNvPicPr>
          <p:nvPr/>
        </p:nvPicPr>
        <p:blipFill>
          <a:blip r:embed="rId2"/>
          <a:stretch>
            <a:fillRect/>
          </a:stretch>
        </p:blipFill>
        <p:spPr>
          <a:xfrm>
            <a:off x="656314" y="1168260"/>
            <a:ext cx="4861891" cy="2922307"/>
          </a:xfrm>
          <a:prstGeom prst="rect">
            <a:avLst/>
          </a:prstGeom>
        </p:spPr>
      </p:pic>
      <p:sp>
        <p:nvSpPr>
          <p:cNvPr id="6" name="Title 1">
            <a:extLst>
              <a:ext uri="{FF2B5EF4-FFF2-40B4-BE49-F238E27FC236}">
                <a16:creationId xmlns:a16="http://schemas.microsoft.com/office/drawing/2014/main" id="{0A6C80E0-3EE0-2CE9-0B4D-A0ED6C90BD62}"/>
              </a:ext>
            </a:extLst>
          </p:cNvPr>
          <p:cNvSpPr>
            <a:spLocks noGrp="1"/>
          </p:cNvSpPr>
          <p:nvPr>
            <p:ph type="title"/>
          </p:nvPr>
        </p:nvSpPr>
        <p:spPr>
          <a:xfrm>
            <a:off x="15898" y="66308"/>
            <a:ext cx="9020643" cy="348274"/>
          </a:xfrm>
        </p:spPr>
        <p:txBody>
          <a:bodyPr>
            <a:noAutofit/>
          </a:bodyPr>
          <a:lstStyle/>
          <a:p>
            <a:r>
              <a:rPr lang="en-GB" sz="1400" dirty="0"/>
              <a:t>Q6. Mainstream Education and EHCP</a:t>
            </a:r>
            <a:endParaRPr sz="1400" dirty="0"/>
          </a:p>
        </p:txBody>
      </p:sp>
      <p:pic>
        <p:nvPicPr>
          <p:cNvPr id="7" name="Picture 6">
            <a:extLst>
              <a:ext uri="{FF2B5EF4-FFF2-40B4-BE49-F238E27FC236}">
                <a16:creationId xmlns:a16="http://schemas.microsoft.com/office/drawing/2014/main" id="{4E7CE059-6AB6-E40D-81BD-6D5A667BE63C}"/>
              </a:ext>
            </a:extLst>
          </p:cNvPr>
          <p:cNvPicPr>
            <a:picLocks noChangeAspect="1"/>
          </p:cNvPicPr>
          <p:nvPr/>
        </p:nvPicPr>
        <p:blipFill>
          <a:blip r:embed="rId3"/>
          <a:stretch>
            <a:fillRect/>
          </a:stretch>
        </p:blipFill>
        <p:spPr>
          <a:xfrm>
            <a:off x="8335969" y="165260"/>
            <a:ext cx="518166" cy="456928"/>
          </a:xfrm>
          <a:prstGeom prst="rect">
            <a:avLst/>
          </a:prstGeom>
        </p:spPr>
      </p:pic>
      <p:sp>
        <p:nvSpPr>
          <p:cNvPr id="8" name="Title 1">
            <a:extLst>
              <a:ext uri="{FF2B5EF4-FFF2-40B4-BE49-F238E27FC236}">
                <a16:creationId xmlns:a16="http://schemas.microsoft.com/office/drawing/2014/main" id="{74317F3D-99DE-23E3-9D6F-3AC4C0BF44B2}"/>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spTree>
    <p:extLst>
      <p:ext uri="{BB962C8B-B14F-4D97-AF65-F5344CB8AC3E}">
        <p14:creationId xmlns:p14="http://schemas.microsoft.com/office/powerpoint/2010/main" val="34409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4" y="23844"/>
            <a:ext cx="8229600" cy="391272"/>
          </a:xfrm>
        </p:spPr>
        <p:txBody>
          <a:bodyPr>
            <a:normAutofit/>
          </a:bodyPr>
          <a:lstStyle/>
          <a:p>
            <a:r>
              <a:rPr sz="1400" dirty="0"/>
              <a:t>Q7: My child's needs have been identified by:</a:t>
            </a:r>
          </a:p>
        </p:txBody>
      </p:sp>
      <p:pic>
        <p:nvPicPr>
          <p:cNvPr id="6" name="Picture 5">
            <a:extLst>
              <a:ext uri="{FF2B5EF4-FFF2-40B4-BE49-F238E27FC236}">
                <a16:creationId xmlns:a16="http://schemas.microsoft.com/office/drawing/2014/main" id="{AC952A39-8E99-295B-BD36-A74B2B3FB384}"/>
              </a:ext>
            </a:extLst>
          </p:cNvPr>
          <p:cNvPicPr>
            <a:picLocks noChangeAspect="1"/>
          </p:cNvPicPr>
          <p:nvPr/>
        </p:nvPicPr>
        <p:blipFill>
          <a:blip r:embed="rId2"/>
          <a:stretch>
            <a:fillRect/>
          </a:stretch>
        </p:blipFill>
        <p:spPr>
          <a:xfrm>
            <a:off x="5898513" y="2559222"/>
            <a:ext cx="3181349" cy="2167440"/>
          </a:xfrm>
          <a:prstGeom prst="rect">
            <a:avLst/>
          </a:prstGeom>
        </p:spPr>
      </p:pic>
      <p:pic>
        <p:nvPicPr>
          <p:cNvPr id="10" name="Picture 9">
            <a:extLst>
              <a:ext uri="{FF2B5EF4-FFF2-40B4-BE49-F238E27FC236}">
                <a16:creationId xmlns:a16="http://schemas.microsoft.com/office/drawing/2014/main" id="{F628606E-C144-74FA-5C62-B587F7D6F2F7}"/>
              </a:ext>
            </a:extLst>
          </p:cNvPr>
          <p:cNvPicPr>
            <a:picLocks noChangeAspect="1"/>
          </p:cNvPicPr>
          <p:nvPr/>
        </p:nvPicPr>
        <p:blipFill>
          <a:blip r:embed="rId3"/>
          <a:stretch>
            <a:fillRect/>
          </a:stretch>
        </p:blipFill>
        <p:spPr>
          <a:xfrm>
            <a:off x="229078" y="904104"/>
            <a:ext cx="5121084" cy="3109229"/>
          </a:xfrm>
          <a:prstGeom prst="rect">
            <a:avLst/>
          </a:prstGeom>
        </p:spPr>
      </p:pic>
      <p:pic>
        <p:nvPicPr>
          <p:cNvPr id="4" name="Picture 3">
            <a:extLst>
              <a:ext uri="{FF2B5EF4-FFF2-40B4-BE49-F238E27FC236}">
                <a16:creationId xmlns:a16="http://schemas.microsoft.com/office/drawing/2014/main" id="{7E488B73-B1B2-77DB-D17A-CEC940C7038A}"/>
              </a:ext>
            </a:extLst>
          </p:cNvPr>
          <p:cNvPicPr>
            <a:picLocks noChangeAspect="1"/>
          </p:cNvPicPr>
          <p:nvPr/>
        </p:nvPicPr>
        <p:blipFill>
          <a:blip r:embed="rId4"/>
          <a:stretch>
            <a:fillRect/>
          </a:stretch>
        </p:blipFill>
        <p:spPr>
          <a:xfrm>
            <a:off x="259558" y="924424"/>
            <a:ext cx="5020524" cy="3017656"/>
          </a:xfrm>
          <a:prstGeom prst="rect">
            <a:avLst/>
          </a:prstGeom>
        </p:spPr>
      </p:pic>
      <p:pic>
        <p:nvPicPr>
          <p:cNvPr id="3" name="Picture 2">
            <a:extLst>
              <a:ext uri="{FF2B5EF4-FFF2-40B4-BE49-F238E27FC236}">
                <a16:creationId xmlns:a16="http://schemas.microsoft.com/office/drawing/2014/main" id="{FC9C0746-A97B-3700-18A3-FD61A1D06007}"/>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3DFD15DF-68E5-E98E-B1C4-492043F1CD8E}"/>
              </a:ext>
            </a:extLst>
          </p:cNvPr>
          <p:cNvPicPr>
            <a:picLocks noChangeAspect="1"/>
          </p:cNvPicPr>
          <p:nvPr/>
        </p:nvPicPr>
        <p:blipFill>
          <a:blip r:embed="rId6"/>
          <a:stretch>
            <a:fillRect/>
          </a:stretch>
        </p:blipFill>
        <p:spPr>
          <a:xfrm>
            <a:off x="4757920" y="778181"/>
            <a:ext cx="627282" cy="703972"/>
          </a:xfrm>
          <a:prstGeom prst="rect">
            <a:avLst/>
          </a:prstGeom>
        </p:spPr>
      </p:pic>
      <p:pic>
        <p:nvPicPr>
          <p:cNvPr id="7" name="Picture 6">
            <a:extLst>
              <a:ext uri="{FF2B5EF4-FFF2-40B4-BE49-F238E27FC236}">
                <a16:creationId xmlns:a16="http://schemas.microsoft.com/office/drawing/2014/main" id="{743D856B-264E-1184-CE51-C719E8D7BC30}"/>
              </a:ext>
            </a:extLst>
          </p:cNvPr>
          <p:cNvPicPr>
            <a:picLocks noChangeAspect="1"/>
          </p:cNvPicPr>
          <p:nvPr/>
        </p:nvPicPr>
        <p:blipFill>
          <a:blip r:embed="rId7"/>
          <a:stretch>
            <a:fillRect/>
          </a:stretch>
        </p:blipFill>
        <p:spPr>
          <a:xfrm flipH="1">
            <a:off x="753221" y="1081089"/>
            <a:ext cx="251406" cy="240662"/>
          </a:xfrm>
          <a:prstGeom prst="rect">
            <a:avLst/>
          </a:prstGeom>
        </p:spPr>
      </p:pic>
      <p:pic>
        <p:nvPicPr>
          <p:cNvPr id="8" name="Picture 7">
            <a:extLst>
              <a:ext uri="{FF2B5EF4-FFF2-40B4-BE49-F238E27FC236}">
                <a16:creationId xmlns:a16="http://schemas.microsoft.com/office/drawing/2014/main" id="{AE294558-8E3A-6A61-007F-FA4FFBA99974}"/>
              </a:ext>
            </a:extLst>
          </p:cNvPr>
          <p:cNvPicPr>
            <a:picLocks noChangeAspect="1"/>
          </p:cNvPicPr>
          <p:nvPr/>
        </p:nvPicPr>
        <p:blipFill>
          <a:blip r:embed="rId8"/>
          <a:stretch>
            <a:fillRect/>
          </a:stretch>
        </p:blipFill>
        <p:spPr>
          <a:xfrm flipH="1">
            <a:off x="753221" y="3058029"/>
            <a:ext cx="251406" cy="243885"/>
          </a:xfrm>
          <a:prstGeom prst="rect">
            <a:avLst/>
          </a:prstGeom>
        </p:spPr>
      </p:pic>
      <p:pic>
        <p:nvPicPr>
          <p:cNvPr id="11" name="Picture 10">
            <a:extLst>
              <a:ext uri="{FF2B5EF4-FFF2-40B4-BE49-F238E27FC236}">
                <a16:creationId xmlns:a16="http://schemas.microsoft.com/office/drawing/2014/main" id="{91C686E0-D15C-2C88-5E30-0AE3E0329CC0}"/>
              </a:ext>
            </a:extLst>
          </p:cNvPr>
          <p:cNvPicPr>
            <a:picLocks noChangeAspect="1"/>
          </p:cNvPicPr>
          <p:nvPr/>
        </p:nvPicPr>
        <p:blipFill>
          <a:blip r:embed="rId9"/>
          <a:stretch>
            <a:fillRect/>
          </a:stretch>
        </p:blipFill>
        <p:spPr>
          <a:xfrm>
            <a:off x="720128" y="1961444"/>
            <a:ext cx="251406" cy="248054"/>
          </a:xfrm>
          <a:prstGeom prst="rect">
            <a:avLst/>
          </a:prstGeom>
        </p:spPr>
      </p:pic>
    </p:spTree>
    <p:extLst>
      <p:ext uri="{BB962C8B-B14F-4D97-AF65-F5344CB8AC3E}">
        <p14:creationId xmlns:p14="http://schemas.microsoft.com/office/powerpoint/2010/main" val="193119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7" y="19871"/>
            <a:ext cx="8229600" cy="391272"/>
          </a:xfrm>
        </p:spPr>
        <p:txBody>
          <a:bodyPr>
            <a:normAutofit/>
          </a:bodyPr>
          <a:lstStyle/>
          <a:p>
            <a:r>
              <a:rPr sz="1400" dirty="0"/>
              <a:t>Q8: My views were taken into account when my child/young person's needs were identified by:</a:t>
            </a:r>
          </a:p>
        </p:txBody>
      </p:sp>
      <p:pic>
        <p:nvPicPr>
          <p:cNvPr id="5" name="Picture 4">
            <a:extLst>
              <a:ext uri="{FF2B5EF4-FFF2-40B4-BE49-F238E27FC236}">
                <a16:creationId xmlns:a16="http://schemas.microsoft.com/office/drawing/2014/main" id="{2E160CD6-DC0C-BB63-142B-CEE0ED2819CB}"/>
              </a:ext>
            </a:extLst>
          </p:cNvPr>
          <p:cNvPicPr>
            <a:picLocks noChangeAspect="1"/>
          </p:cNvPicPr>
          <p:nvPr/>
        </p:nvPicPr>
        <p:blipFill>
          <a:blip r:embed="rId2"/>
          <a:stretch>
            <a:fillRect/>
          </a:stretch>
        </p:blipFill>
        <p:spPr>
          <a:xfrm>
            <a:off x="5606496" y="2438400"/>
            <a:ext cx="3402523" cy="2256696"/>
          </a:xfrm>
          <a:prstGeom prst="rect">
            <a:avLst/>
          </a:prstGeom>
        </p:spPr>
      </p:pic>
      <p:pic>
        <p:nvPicPr>
          <p:cNvPr id="10" name="Picture 9">
            <a:extLst>
              <a:ext uri="{FF2B5EF4-FFF2-40B4-BE49-F238E27FC236}">
                <a16:creationId xmlns:a16="http://schemas.microsoft.com/office/drawing/2014/main" id="{5BA3ECCF-E3A3-A52A-BBFD-F44955F1B5D5}"/>
              </a:ext>
            </a:extLst>
          </p:cNvPr>
          <p:cNvPicPr>
            <a:picLocks noChangeAspect="1"/>
          </p:cNvPicPr>
          <p:nvPr/>
        </p:nvPicPr>
        <p:blipFill>
          <a:blip r:embed="rId3"/>
          <a:stretch>
            <a:fillRect/>
          </a:stretch>
        </p:blipFill>
        <p:spPr>
          <a:xfrm>
            <a:off x="229078" y="904104"/>
            <a:ext cx="5121084" cy="3109229"/>
          </a:xfrm>
          <a:prstGeom prst="rect">
            <a:avLst/>
          </a:prstGeom>
        </p:spPr>
      </p:pic>
      <p:pic>
        <p:nvPicPr>
          <p:cNvPr id="4" name="Picture 3">
            <a:extLst>
              <a:ext uri="{FF2B5EF4-FFF2-40B4-BE49-F238E27FC236}">
                <a16:creationId xmlns:a16="http://schemas.microsoft.com/office/drawing/2014/main" id="{42096922-1870-BEE5-C5F0-330529CC496A}"/>
              </a:ext>
            </a:extLst>
          </p:cNvPr>
          <p:cNvPicPr>
            <a:picLocks noChangeAspect="1"/>
          </p:cNvPicPr>
          <p:nvPr/>
        </p:nvPicPr>
        <p:blipFill>
          <a:blip r:embed="rId4"/>
          <a:stretch>
            <a:fillRect/>
          </a:stretch>
        </p:blipFill>
        <p:spPr>
          <a:xfrm>
            <a:off x="290038" y="944744"/>
            <a:ext cx="4952911" cy="2977016"/>
          </a:xfrm>
          <a:prstGeom prst="rect">
            <a:avLst/>
          </a:prstGeom>
        </p:spPr>
      </p:pic>
      <p:pic>
        <p:nvPicPr>
          <p:cNvPr id="3" name="Picture 2">
            <a:extLst>
              <a:ext uri="{FF2B5EF4-FFF2-40B4-BE49-F238E27FC236}">
                <a16:creationId xmlns:a16="http://schemas.microsoft.com/office/drawing/2014/main" id="{FBE5C62E-50F0-4F20-E1CC-340DCAD56864}"/>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6" name="Picture 5">
            <a:extLst>
              <a:ext uri="{FF2B5EF4-FFF2-40B4-BE49-F238E27FC236}">
                <a16:creationId xmlns:a16="http://schemas.microsoft.com/office/drawing/2014/main" id="{F4F1E66E-B306-0027-C69E-5DDBA4C6AAF1}"/>
              </a:ext>
            </a:extLst>
          </p:cNvPr>
          <p:cNvPicPr>
            <a:picLocks noChangeAspect="1"/>
          </p:cNvPicPr>
          <p:nvPr/>
        </p:nvPicPr>
        <p:blipFill>
          <a:blip r:embed="rId6"/>
          <a:stretch>
            <a:fillRect/>
          </a:stretch>
        </p:blipFill>
        <p:spPr>
          <a:xfrm>
            <a:off x="4990268" y="720799"/>
            <a:ext cx="627282" cy="703972"/>
          </a:xfrm>
          <a:prstGeom prst="rect">
            <a:avLst/>
          </a:prstGeom>
        </p:spPr>
      </p:pic>
      <p:pic>
        <p:nvPicPr>
          <p:cNvPr id="7" name="Picture 6">
            <a:extLst>
              <a:ext uri="{FF2B5EF4-FFF2-40B4-BE49-F238E27FC236}">
                <a16:creationId xmlns:a16="http://schemas.microsoft.com/office/drawing/2014/main" id="{03F949D7-8818-5BF4-2CAD-E50F25438C97}"/>
              </a:ext>
            </a:extLst>
          </p:cNvPr>
          <p:cNvPicPr>
            <a:picLocks noChangeAspect="1"/>
          </p:cNvPicPr>
          <p:nvPr/>
        </p:nvPicPr>
        <p:blipFill>
          <a:blip r:embed="rId7"/>
          <a:stretch>
            <a:fillRect/>
          </a:stretch>
        </p:blipFill>
        <p:spPr>
          <a:xfrm flipH="1">
            <a:off x="4635122" y="1009816"/>
            <a:ext cx="251406" cy="240662"/>
          </a:xfrm>
          <a:prstGeom prst="rect">
            <a:avLst/>
          </a:prstGeom>
        </p:spPr>
      </p:pic>
      <p:pic>
        <p:nvPicPr>
          <p:cNvPr id="8" name="Picture 7">
            <a:extLst>
              <a:ext uri="{FF2B5EF4-FFF2-40B4-BE49-F238E27FC236}">
                <a16:creationId xmlns:a16="http://schemas.microsoft.com/office/drawing/2014/main" id="{80F70A52-AACD-DE20-423E-EE355FA829A0}"/>
              </a:ext>
            </a:extLst>
          </p:cNvPr>
          <p:cNvPicPr>
            <a:picLocks noChangeAspect="1"/>
          </p:cNvPicPr>
          <p:nvPr/>
        </p:nvPicPr>
        <p:blipFill>
          <a:blip r:embed="rId8"/>
          <a:stretch>
            <a:fillRect/>
          </a:stretch>
        </p:blipFill>
        <p:spPr>
          <a:xfrm flipH="1">
            <a:off x="1209877" y="1006593"/>
            <a:ext cx="251406" cy="243885"/>
          </a:xfrm>
          <a:prstGeom prst="rect">
            <a:avLst/>
          </a:prstGeom>
        </p:spPr>
      </p:pic>
      <p:pic>
        <p:nvPicPr>
          <p:cNvPr id="11" name="Picture 10">
            <a:extLst>
              <a:ext uri="{FF2B5EF4-FFF2-40B4-BE49-F238E27FC236}">
                <a16:creationId xmlns:a16="http://schemas.microsoft.com/office/drawing/2014/main" id="{A37BC26D-6AFF-715C-EFC4-A444E77B31AB}"/>
              </a:ext>
            </a:extLst>
          </p:cNvPr>
          <p:cNvPicPr>
            <a:picLocks noChangeAspect="1"/>
          </p:cNvPicPr>
          <p:nvPr/>
        </p:nvPicPr>
        <p:blipFill>
          <a:blip r:embed="rId9"/>
          <a:stretch>
            <a:fillRect/>
          </a:stretch>
        </p:blipFill>
        <p:spPr>
          <a:xfrm>
            <a:off x="3004503" y="1007940"/>
            <a:ext cx="251406" cy="248054"/>
          </a:xfrm>
          <a:prstGeom prst="rect">
            <a:avLst/>
          </a:prstGeom>
        </p:spPr>
      </p:pic>
    </p:spTree>
    <p:extLst>
      <p:ext uri="{BB962C8B-B14F-4D97-AF65-F5344CB8AC3E}">
        <p14:creationId xmlns:p14="http://schemas.microsoft.com/office/powerpoint/2010/main" val="107232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9" y="11158"/>
            <a:ext cx="8229600" cy="391272"/>
          </a:xfrm>
        </p:spPr>
        <p:txBody>
          <a:bodyPr>
            <a:normAutofit fontScale="90000"/>
          </a:bodyPr>
          <a:lstStyle/>
          <a:p>
            <a:r>
              <a:rPr sz="1400" dirty="0"/>
              <a:t>Q9: </a:t>
            </a:r>
            <a:r>
              <a:rPr lang="en-GB" sz="1400" dirty="0"/>
              <a:t>My child's/young person's views were taken into account when their needs were identified by</a:t>
            </a:r>
            <a:endParaRPr sz="1400" dirty="0"/>
          </a:p>
        </p:txBody>
      </p:sp>
      <p:pic>
        <p:nvPicPr>
          <p:cNvPr id="10" name="Picture 9">
            <a:extLst>
              <a:ext uri="{FF2B5EF4-FFF2-40B4-BE49-F238E27FC236}">
                <a16:creationId xmlns:a16="http://schemas.microsoft.com/office/drawing/2014/main" id="{C8F623C1-1BD3-A494-49B8-109EB687FECA}"/>
              </a:ext>
            </a:extLst>
          </p:cNvPr>
          <p:cNvPicPr>
            <a:picLocks noChangeAspect="1"/>
          </p:cNvPicPr>
          <p:nvPr/>
        </p:nvPicPr>
        <p:blipFill>
          <a:blip r:embed="rId2"/>
          <a:stretch>
            <a:fillRect/>
          </a:stretch>
        </p:blipFill>
        <p:spPr>
          <a:xfrm>
            <a:off x="562380" y="1103978"/>
            <a:ext cx="5121084" cy="3109229"/>
          </a:xfrm>
          <a:prstGeom prst="rect">
            <a:avLst/>
          </a:prstGeom>
        </p:spPr>
      </p:pic>
      <p:pic>
        <p:nvPicPr>
          <p:cNvPr id="4" name="Picture 3">
            <a:extLst>
              <a:ext uri="{FF2B5EF4-FFF2-40B4-BE49-F238E27FC236}">
                <a16:creationId xmlns:a16="http://schemas.microsoft.com/office/drawing/2014/main" id="{4DB8EB03-C876-19CE-7E85-929076C69E25}"/>
              </a:ext>
            </a:extLst>
          </p:cNvPr>
          <p:cNvPicPr>
            <a:picLocks noChangeAspect="1"/>
          </p:cNvPicPr>
          <p:nvPr/>
        </p:nvPicPr>
        <p:blipFill>
          <a:blip r:embed="rId3"/>
          <a:stretch>
            <a:fillRect/>
          </a:stretch>
        </p:blipFill>
        <p:spPr>
          <a:xfrm>
            <a:off x="594748" y="1120162"/>
            <a:ext cx="5009946" cy="3011298"/>
          </a:xfrm>
          <a:prstGeom prst="rect">
            <a:avLst/>
          </a:prstGeom>
        </p:spPr>
      </p:pic>
      <p:sp>
        <p:nvSpPr>
          <p:cNvPr id="6" name="TextBox 5">
            <a:extLst>
              <a:ext uri="{FF2B5EF4-FFF2-40B4-BE49-F238E27FC236}">
                <a16:creationId xmlns:a16="http://schemas.microsoft.com/office/drawing/2014/main" id="{0020B549-D974-A227-4661-876BF8E550F1}"/>
              </a:ext>
            </a:extLst>
          </p:cNvPr>
          <p:cNvSpPr txBox="1"/>
          <p:nvPr/>
        </p:nvSpPr>
        <p:spPr>
          <a:xfrm>
            <a:off x="1900888" y="652899"/>
            <a:ext cx="2397665" cy="369332"/>
          </a:xfrm>
          <a:prstGeom prst="rect">
            <a:avLst/>
          </a:prstGeom>
          <a:solidFill>
            <a:srgbClr val="0070C0"/>
          </a:solidFill>
          <a:ln>
            <a:solidFill>
              <a:srgbClr val="0070C0"/>
            </a:solidFill>
          </a:ln>
        </p:spPr>
        <p:txBody>
          <a:bodyPr wrap="square" rtlCol="0">
            <a:spAutoFit/>
          </a:bodyPr>
          <a:lstStyle/>
          <a:p>
            <a:pPr algn="ctr"/>
            <a:r>
              <a:rPr lang="en-GB" dirty="0">
                <a:solidFill>
                  <a:srgbClr val="FFC000"/>
                </a:solidFill>
              </a:rPr>
              <a:t>New Question for 2026</a:t>
            </a:r>
          </a:p>
        </p:txBody>
      </p:sp>
      <p:pic>
        <p:nvPicPr>
          <p:cNvPr id="3" name="Picture 2">
            <a:extLst>
              <a:ext uri="{FF2B5EF4-FFF2-40B4-BE49-F238E27FC236}">
                <a16:creationId xmlns:a16="http://schemas.microsoft.com/office/drawing/2014/main" id="{40048C4B-3647-5040-CAB1-57A94A40E508}"/>
              </a:ext>
            </a:extLst>
          </p:cNvPr>
          <p:cNvPicPr>
            <a:picLocks noChangeAspect="1"/>
          </p:cNvPicPr>
          <p:nvPr/>
        </p:nvPicPr>
        <p:blipFill>
          <a:blip r:embed="rId4"/>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040384EF-98C5-DECB-D3E5-6F1CCCB49D55}"/>
              </a:ext>
            </a:extLst>
          </p:cNvPr>
          <p:cNvPicPr>
            <a:picLocks noChangeAspect="1"/>
          </p:cNvPicPr>
          <p:nvPr/>
        </p:nvPicPr>
        <p:blipFill>
          <a:blip r:embed="rId5"/>
          <a:stretch>
            <a:fillRect/>
          </a:stretch>
        </p:blipFill>
        <p:spPr>
          <a:xfrm flipH="1">
            <a:off x="1074707" y="1311829"/>
            <a:ext cx="251406" cy="240662"/>
          </a:xfrm>
          <a:prstGeom prst="rect">
            <a:avLst/>
          </a:prstGeom>
        </p:spPr>
      </p:pic>
      <p:pic>
        <p:nvPicPr>
          <p:cNvPr id="7" name="Picture 6">
            <a:extLst>
              <a:ext uri="{FF2B5EF4-FFF2-40B4-BE49-F238E27FC236}">
                <a16:creationId xmlns:a16="http://schemas.microsoft.com/office/drawing/2014/main" id="{29D6031A-648B-44A1-9DA4-2B0229806696}"/>
              </a:ext>
            </a:extLst>
          </p:cNvPr>
          <p:cNvPicPr>
            <a:picLocks noChangeAspect="1"/>
          </p:cNvPicPr>
          <p:nvPr/>
        </p:nvPicPr>
        <p:blipFill>
          <a:blip r:embed="rId6"/>
          <a:stretch>
            <a:fillRect/>
          </a:stretch>
        </p:blipFill>
        <p:spPr>
          <a:xfrm flipH="1">
            <a:off x="1074707" y="3248861"/>
            <a:ext cx="251406" cy="243885"/>
          </a:xfrm>
          <a:prstGeom prst="rect">
            <a:avLst/>
          </a:prstGeom>
        </p:spPr>
      </p:pic>
      <p:pic>
        <p:nvPicPr>
          <p:cNvPr id="8" name="Picture 7">
            <a:extLst>
              <a:ext uri="{FF2B5EF4-FFF2-40B4-BE49-F238E27FC236}">
                <a16:creationId xmlns:a16="http://schemas.microsoft.com/office/drawing/2014/main" id="{A2A49F03-63D4-DF25-FD2D-EDD0FE988B3D}"/>
              </a:ext>
            </a:extLst>
          </p:cNvPr>
          <p:cNvPicPr>
            <a:picLocks noChangeAspect="1"/>
          </p:cNvPicPr>
          <p:nvPr/>
        </p:nvPicPr>
        <p:blipFill>
          <a:blip r:embed="rId7"/>
          <a:stretch>
            <a:fillRect/>
          </a:stretch>
        </p:blipFill>
        <p:spPr>
          <a:xfrm>
            <a:off x="1074707" y="2145914"/>
            <a:ext cx="251406" cy="248054"/>
          </a:xfrm>
          <a:prstGeom prst="rect">
            <a:avLst/>
          </a:prstGeom>
        </p:spPr>
      </p:pic>
    </p:spTree>
    <p:extLst>
      <p:ext uri="{BB962C8B-B14F-4D97-AF65-F5344CB8AC3E}">
        <p14:creationId xmlns:p14="http://schemas.microsoft.com/office/powerpoint/2010/main" val="56728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7E33D-04BB-5131-127E-7A4B0E6F3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496AB-3C04-AA93-31C9-DD6F595D8147}"/>
              </a:ext>
            </a:extLst>
          </p:cNvPr>
          <p:cNvSpPr>
            <a:spLocks noGrp="1"/>
          </p:cNvSpPr>
          <p:nvPr>
            <p:ph type="title"/>
          </p:nvPr>
        </p:nvSpPr>
        <p:spPr>
          <a:xfrm>
            <a:off x="19339" y="11158"/>
            <a:ext cx="8229600" cy="391272"/>
          </a:xfrm>
        </p:spPr>
        <p:txBody>
          <a:bodyPr>
            <a:normAutofit/>
          </a:bodyPr>
          <a:lstStyle/>
          <a:p>
            <a:r>
              <a:rPr sz="1400" dirty="0"/>
              <a:t>Q</a:t>
            </a:r>
            <a:r>
              <a:rPr lang="en-GB" sz="1400" dirty="0"/>
              <a:t>10</a:t>
            </a:r>
            <a:r>
              <a:rPr sz="1400" dirty="0"/>
              <a:t>: Health, Education and Social Care understand my child/young person's needs</a:t>
            </a:r>
          </a:p>
        </p:txBody>
      </p:sp>
      <p:pic>
        <p:nvPicPr>
          <p:cNvPr id="5" name="Picture 4">
            <a:extLst>
              <a:ext uri="{FF2B5EF4-FFF2-40B4-BE49-F238E27FC236}">
                <a16:creationId xmlns:a16="http://schemas.microsoft.com/office/drawing/2014/main" id="{271A3026-40A2-6E27-DC7D-4B92E81A0FB3}"/>
              </a:ext>
            </a:extLst>
          </p:cNvPr>
          <p:cNvPicPr>
            <a:picLocks noChangeAspect="1"/>
          </p:cNvPicPr>
          <p:nvPr/>
        </p:nvPicPr>
        <p:blipFill>
          <a:blip r:embed="rId2"/>
          <a:stretch>
            <a:fillRect/>
          </a:stretch>
        </p:blipFill>
        <p:spPr>
          <a:xfrm>
            <a:off x="5157744" y="2142810"/>
            <a:ext cx="3986256" cy="2559251"/>
          </a:xfrm>
          <a:prstGeom prst="rect">
            <a:avLst/>
          </a:prstGeom>
        </p:spPr>
      </p:pic>
      <p:pic>
        <p:nvPicPr>
          <p:cNvPr id="10" name="Picture 9">
            <a:extLst>
              <a:ext uri="{FF2B5EF4-FFF2-40B4-BE49-F238E27FC236}">
                <a16:creationId xmlns:a16="http://schemas.microsoft.com/office/drawing/2014/main" id="{4E924E01-08C8-C807-DE74-8DA9FB84073B}"/>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E38AB555-873A-F57B-9136-658767E1D6BE}"/>
              </a:ext>
            </a:extLst>
          </p:cNvPr>
          <p:cNvPicPr>
            <a:picLocks noChangeAspect="1"/>
          </p:cNvPicPr>
          <p:nvPr/>
        </p:nvPicPr>
        <p:blipFill>
          <a:blip r:embed="rId4"/>
          <a:stretch>
            <a:fillRect/>
          </a:stretch>
        </p:blipFill>
        <p:spPr>
          <a:xfrm>
            <a:off x="147798" y="843144"/>
            <a:ext cx="5003621" cy="3007496"/>
          </a:xfrm>
          <a:prstGeom prst="rect">
            <a:avLst/>
          </a:prstGeom>
        </p:spPr>
      </p:pic>
      <p:pic>
        <p:nvPicPr>
          <p:cNvPr id="3" name="Picture 2">
            <a:extLst>
              <a:ext uri="{FF2B5EF4-FFF2-40B4-BE49-F238E27FC236}">
                <a16:creationId xmlns:a16="http://schemas.microsoft.com/office/drawing/2014/main" id="{ECDF09E8-3F27-BD21-E6A9-8C61C590DB69}"/>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6" name="Picture 5">
            <a:extLst>
              <a:ext uri="{FF2B5EF4-FFF2-40B4-BE49-F238E27FC236}">
                <a16:creationId xmlns:a16="http://schemas.microsoft.com/office/drawing/2014/main" id="{C507C9E5-B323-D745-3457-7FCE28F01201}"/>
              </a:ext>
            </a:extLst>
          </p:cNvPr>
          <p:cNvPicPr>
            <a:picLocks noChangeAspect="1"/>
          </p:cNvPicPr>
          <p:nvPr/>
        </p:nvPicPr>
        <p:blipFill>
          <a:blip r:embed="rId6"/>
          <a:stretch>
            <a:fillRect/>
          </a:stretch>
        </p:blipFill>
        <p:spPr>
          <a:xfrm>
            <a:off x="4968253" y="622188"/>
            <a:ext cx="627282" cy="703972"/>
          </a:xfrm>
          <a:prstGeom prst="rect">
            <a:avLst/>
          </a:prstGeom>
        </p:spPr>
      </p:pic>
      <p:pic>
        <p:nvPicPr>
          <p:cNvPr id="7" name="Picture 6">
            <a:extLst>
              <a:ext uri="{FF2B5EF4-FFF2-40B4-BE49-F238E27FC236}">
                <a16:creationId xmlns:a16="http://schemas.microsoft.com/office/drawing/2014/main" id="{EDDF0AF9-687B-CCCC-72EB-046BC2832792}"/>
              </a:ext>
            </a:extLst>
          </p:cNvPr>
          <p:cNvPicPr>
            <a:picLocks noChangeAspect="1"/>
          </p:cNvPicPr>
          <p:nvPr/>
        </p:nvPicPr>
        <p:blipFill>
          <a:blip r:embed="rId7"/>
          <a:stretch>
            <a:fillRect/>
          </a:stretch>
        </p:blipFill>
        <p:spPr>
          <a:xfrm flipH="1">
            <a:off x="4587415" y="858741"/>
            <a:ext cx="251406" cy="240662"/>
          </a:xfrm>
          <a:prstGeom prst="rect">
            <a:avLst/>
          </a:prstGeom>
        </p:spPr>
      </p:pic>
      <p:pic>
        <p:nvPicPr>
          <p:cNvPr id="8" name="Picture 7">
            <a:extLst>
              <a:ext uri="{FF2B5EF4-FFF2-40B4-BE49-F238E27FC236}">
                <a16:creationId xmlns:a16="http://schemas.microsoft.com/office/drawing/2014/main" id="{97065A95-2E2C-D77C-5782-47117F285339}"/>
              </a:ext>
            </a:extLst>
          </p:cNvPr>
          <p:cNvPicPr>
            <a:picLocks noChangeAspect="1"/>
          </p:cNvPicPr>
          <p:nvPr/>
        </p:nvPicPr>
        <p:blipFill>
          <a:blip r:embed="rId8"/>
          <a:stretch>
            <a:fillRect/>
          </a:stretch>
        </p:blipFill>
        <p:spPr>
          <a:xfrm flipH="1">
            <a:off x="1074707" y="855518"/>
            <a:ext cx="251406" cy="243885"/>
          </a:xfrm>
          <a:prstGeom prst="rect">
            <a:avLst/>
          </a:prstGeom>
        </p:spPr>
      </p:pic>
      <p:pic>
        <p:nvPicPr>
          <p:cNvPr id="11" name="Picture 10">
            <a:extLst>
              <a:ext uri="{FF2B5EF4-FFF2-40B4-BE49-F238E27FC236}">
                <a16:creationId xmlns:a16="http://schemas.microsoft.com/office/drawing/2014/main" id="{15AAAA85-C7D2-DA9B-6D5A-90AB43E16B3B}"/>
              </a:ext>
            </a:extLst>
          </p:cNvPr>
          <p:cNvPicPr>
            <a:picLocks noChangeAspect="1"/>
          </p:cNvPicPr>
          <p:nvPr/>
        </p:nvPicPr>
        <p:blipFill>
          <a:blip r:embed="rId9"/>
          <a:stretch>
            <a:fillRect/>
          </a:stretch>
        </p:blipFill>
        <p:spPr>
          <a:xfrm>
            <a:off x="2837528" y="856865"/>
            <a:ext cx="251406" cy="248054"/>
          </a:xfrm>
          <a:prstGeom prst="rect">
            <a:avLst/>
          </a:prstGeom>
        </p:spPr>
      </p:pic>
    </p:spTree>
    <p:extLst>
      <p:ext uri="{BB962C8B-B14F-4D97-AF65-F5344CB8AC3E}">
        <p14:creationId xmlns:p14="http://schemas.microsoft.com/office/powerpoint/2010/main" val="127916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7" y="8704"/>
            <a:ext cx="8229600" cy="391272"/>
          </a:xfrm>
        </p:spPr>
        <p:txBody>
          <a:bodyPr>
            <a:normAutofit/>
          </a:bodyPr>
          <a:lstStyle/>
          <a:p>
            <a:r>
              <a:rPr sz="1400" dirty="0"/>
              <a:t>Q1</a:t>
            </a:r>
            <a:r>
              <a:rPr lang="en-GB" sz="1400" dirty="0"/>
              <a:t>1</a:t>
            </a:r>
            <a:r>
              <a:rPr sz="1400" dirty="0"/>
              <a:t>: My child’s needs are regularly monitored and assessed by</a:t>
            </a:r>
            <a:r>
              <a:rPr lang="en-GB" sz="1400" dirty="0"/>
              <a:t>:</a:t>
            </a:r>
            <a:endParaRPr sz="1400" dirty="0"/>
          </a:p>
        </p:txBody>
      </p:sp>
      <p:pic>
        <p:nvPicPr>
          <p:cNvPr id="5" name="Picture 4">
            <a:extLst>
              <a:ext uri="{FF2B5EF4-FFF2-40B4-BE49-F238E27FC236}">
                <a16:creationId xmlns:a16="http://schemas.microsoft.com/office/drawing/2014/main" id="{9EEB1336-AE53-F90A-3A9F-05A4C77140FF}"/>
              </a:ext>
            </a:extLst>
          </p:cNvPr>
          <p:cNvPicPr>
            <a:picLocks noChangeAspect="1"/>
          </p:cNvPicPr>
          <p:nvPr/>
        </p:nvPicPr>
        <p:blipFill>
          <a:blip r:embed="rId2"/>
          <a:stretch>
            <a:fillRect/>
          </a:stretch>
        </p:blipFill>
        <p:spPr>
          <a:xfrm>
            <a:off x="5310650" y="2286000"/>
            <a:ext cx="3833349" cy="2481470"/>
          </a:xfrm>
          <a:prstGeom prst="rect">
            <a:avLst/>
          </a:prstGeom>
        </p:spPr>
      </p:pic>
      <p:pic>
        <p:nvPicPr>
          <p:cNvPr id="10" name="Picture 9">
            <a:extLst>
              <a:ext uri="{FF2B5EF4-FFF2-40B4-BE49-F238E27FC236}">
                <a16:creationId xmlns:a16="http://schemas.microsoft.com/office/drawing/2014/main" id="{2140C053-5227-7721-EB8A-4C75AAE179B5}"/>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C802BA0D-6A5A-6DF6-31D3-03A9A4A1EAF0}"/>
              </a:ext>
            </a:extLst>
          </p:cNvPr>
          <p:cNvPicPr>
            <a:picLocks noChangeAspect="1"/>
          </p:cNvPicPr>
          <p:nvPr/>
        </p:nvPicPr>
        <p:blipFill>
          <a:blip r:embed="rId4"/>
          <a:stretch>
            <a:fillRect/>
          </a:stretch>
        </p:blipFill>
        <p:spPr>
          <a:xfrm>
            <a:off x="147798" y="854452"/>
            <a:ext cx="5014599" cy="3067441"/>
          </a:xfrm>
          <a:prstGeom prst="rect">
            <a:avLst/>
          </a:prstGeom>
        </p:spPr>
      </p:pic>
      <p:pic>
        <p:nvPicPr>
          <p:cNvPr id="3" name="Picture 2">
            <a:extLst>
              <a:ext uri="{FF2B5EF4-FFF2-40B4-BE49-F238E27FC236}">
                <a16:creationId xmlns:a16="http://schemas.microsoft.com/office/drawing/2014/main" id="{B8D36B9F-F861-377B-2D89-F6E727FD11F6}"/>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6" name="Picture 5">
            <a:extLst>
              <a:ext uri="{FF2B5EF4-FFF2-40B4-BE49-F238E27FC236}">
                <a16:creationId xmlns:a16="http://schemas.microsoft.com/office/drawing/2014/main" id="{585DE12B-32F3-DC6E-FD3A-AED39F07786D}"/>
              </a:ext>
            </a:extLst>
          </p:cNvPr>
          <p:cNvPicPr>
            <a:picLocks noChangeAspect="1"/>
          </p:cNvPicPr>
          <p:nvPr/>
        </p:nvPicPr>
        <p:blipFill>
          <a:blip r:embed="rId6"/>
          <a:stretch>
            <a:fillRect/>
          </a:stretch>
        </p:blipFill>
        <p:spPr>
          <a:xfrm>
            <a:off x="4997009" y="622188"/>
            <a:ext cx="627282" cy="703972"/>
          </a:xfrm>
          <a:prstGeom prst="rect">
            <a:avLst/>
          </a:prstGeom>
        </p:spPr>
      </p:pic>
      <p:pic>
        <p:nvPicPr>
          <p:cNvPr id="7" name="Picture 6">
            <a:extLst>
              <a:ext uri="{FF2B5EF4-FFF2-40B4-BE49-F238E27FC236}">
                <a16:creationId xmlns:a16="http://schemas.microsoft.com/office/drawing/2014/main" id="{D1D4A778-A450-A2F5-534C-6B5012DE6B2F}"/>
              </a:ext>
            </a:extLst>
          </p:cNvPr>
          <p:cNvPicPr>
            <a:picLocks noChangeAspect="1"/>
          </p:cNvPicPr>
          <p:nvPr/>
        </p:nvPicPr>
        <p:blipFill>
          <a:blip r:embed="rId7"/>
          <a:stretch>
            <a:fillRect/>
          </a:stretch>
        </p:blipFill>
        <p:spPr>
          <a:xfrm flipH="1">
            <a:off x="4587415" y="890545"/>
            <a:ext cx="251406" cy="240662"/>
          </a:xfrm>
          <a:prstGeom prst="rect">
            <a:avLst/>
          </a:prstGeom>
        </p:spPr>
      </p:pic>
      <p:pic>
        <p:nvPicPr>
          <p:cNvPr id="8" name="Picture 7">
            <a:extLst>
              <a:ext uri="{FF2B5EF4-FFF2-40B4-BE49-F238E27FC236}">
                <a16:creationId xmlns:a16="http://schemas.microsoft.com/office/drawing/2014/main" id="{DFAB6267-9250-CEFB-08D2-8111725366DB}"/>
              </a:ext>
            </a:extLst>
          </p:cNvPr>
          <p:cNvPicPr>
            <a:picLocks noChangeAspect="1"/>
          </p:cNvPicPr>
          <p:nvPr/>
        </p:nvPicPr>
        <p:blipFill>
          <a:blip r:embed="rId8"/>
          <a:stretch>
            <a:fillRect/>
          </a:stretch>
        </p:blipFill>
        <p:spPr>
          <a:xfrm flipH="1">
            <a:off x="1074707" y="887322"/>
            <a:ext cx="251406" cy="243885"/>
          </a:xfrm>
          <a:prstGeom prst="rect">
            <a:avLst/>
          </a:prstGeom>
        </p:spPr>
      </p:pic>
      <p:pic>
        <p:nvPicPr>
          <p:cNvPr id="11" name="Picture 10">
            <a:extLst>
              <a:ext uri="{FF2B5EF4-FFF2-40B4-BE49-F238E27FC236}">
                <a16:creationId xmlns:a16="http://schemas.microsoft.com/office/drawing/2014/main" id="{3C7278D5-F41F-2BE8-6C62-8CE9CFFCEF35}"/>
              </a:ext>
            </a:extLst>
          </p:cNvPr>
          <p:cNvPicPr>
            <a:picLocks noChangeAspect="1"/>
          </p:cNvPicPr>
          <p:nvPr/>
        </p:nvPicPr>
        <p:blipFill>
          <a:blip r:embed="rId9"/>
          <a:stretch>
            <a:fillRect/>
          </a:stretch>
        </p:blipFill>
        <p:spPr>
          <a:xfrm>
            <a:off x="2654648" y="888669"/>
            <a:ext cx="251406" cy="248054"/>
          </a:xfrm>
          <a:prstGeom prst="rect">
            <a:avLst/>
          </a:prstGeom>
        </p:spPr>
      </p:pic>
    </p:spTree>
    <p:extLst>
      <p:ext uri="{BB962C8B-B14F-4D97-AF65-F5344CB8AC3E}">
        <p14:creationId xmlns:p14="http://schemas.microsoft.com/office/powerpoint/2010/main" val="113327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9" y="2452"/>
            <a:ext cx="8229600" cy="391272"/>
          </a:xfrm>
        </p:spPr>
        <p:txBody>
          <a:bodyPr>
            <a:normAutofit/>
          </a:bodyPr>
          <a:lstStyle/>
          <a:p>
            <a:r>
              <a:rPr sz="1400" dirty="0"/>
              <a:t>Q</a:t>
            </a:r>
            <a:r>
              <a:rPr lang="en-GB" sz="1400" dirty="0"/>
              <a:t>1</a:t>
            </a:r>
            <a:r>
              <a:rPr sz="1400" dirty="0"/>
              <a:t>: </a:t>
            </a:r>
            <a:r>
              <a:rPr lang="en-GB" sz="1400" dirty="0"/>
              <a:t>Please enter your postcode</a:t>
            </a:r>
            <a:endParaRPr sz="1400" dirty="0"/>
          </a:p>
        </p:txBody>
      </p:sp>
      <p:graphicFrame>
        <p:nvGraphicFramePr>
          <p:cNvPr id="5" name="Chart 4">
            <a:extLst>
              <a:ext uri="{FF2B5EF4-FFF2-40B4-BE49-F238E27FC236}">
                <a16:creationId xmlns:a16="http://schemas.microsoft.com/office/drawing/2014/main" id="{61204BDB-6727-0BAA-4BDE-3795D0CC6A26}"/>
              </a:ext>
            </a:extLst>
          </p:cNvPr>
          <p:cNvGraphicFramePr>
            <a:graphicFrameLocks/>
          </p:cNvGraphicFramePr>
          <p:nvPr>
            <p:extLst>
              <p:ext uri="{D42A27DB-BD31-4B8C-83A1-F6EECF244321}">
                <p14:modId xmlns:p14="http://schemas.microsoft.com/office/powerpoint/2010/main" val="1516918553"/>
              </p:ext>
            </p:extLst>
          </p:nvPr>
        </p:nvGraphicFramePr>
        <p:xfrm>
          <a:off x="115135" y="841436"/>
          <a:ext cx="5017973" cy="300696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1B5AF60C-E9FE-D484-2E93-C8ACD007A3AC}"/>
              </a:ext>
            </a:extLst>
          </p:cNvPr>
          <p:cNvPicPr>
            <a:picLocks noChangeAspect="1"/>
          </p:cNvPicPr>
          <p:nvPr/>
        </p:nvPicPr>
        <p:blipFill>
          <a:blip r:embed="rId3"/>
          <a:stretch>
            <a:fillRect/>
          </a:stretch>
        </p:blipFill>
        <p:spPr>
          <a:xfrm>
            <a:off x="5296619" y="2497493"/>
            <a:ext cx="3732246" cy="2239348"/>
          </a:xfrm>
          <a:prstGeom prst="rect">
            <a:avLst/>
          </a:prstGeom>
        </p:spPr>
      </p:pic>
      <p:pic>
        <p:nvPicPr>
          <p:cNvPr id="10" name="Picture 9">
            <a:extLst>
              <a:ext uri="{FF2B5EF4-FFF2-40B4-BE49-F238E27FC236}">
                <a16:creationId xmlns:a16="http://schemas.microsoft.com/office/drawing/2014/main" id="{F158BACB-C677-149B-A6D9-6D39948B871B}"/>
              </a:ext>
            </a:extLst>
          </p:cNvPr>
          <p:cNvPicPr>
            <a:picLocks noChangeAspect="1"/>
          </p:cNvPicPr>
          <p:nvPr/>
        </p:nvPicPr>
        <p:blipFill>
          <a:blip r:embed="rId4"/>
          <a:stretch>
            <a:fillRect/>
          </a:stretch>
        </p:blipFill>
        <p:spPr>
          <a:xfrm>
            <a:off x="135455" y="851376"/>
            <a:ext cx="4986192" cy="2997020"/>
          </a:xfrm>
          <a:prstGeom prst="rect">
            <a:avLst/>
          </a:prstGeom>
        </p:spPr>
      </p:pic>
      <p:sp>
        <p:nvSpPr>
          <p:cNvPr id="11" name="TextBox 10">
            <a:extLst>
              <a:ext uri="{FF2B5EF4-FFF2-40B4-BE49-F238E27FC236}">
                <a16:creationId xmlns:a16="http://schemas.microsoft.com/office/drawing/2014/main" id="{3F218C50-E780-33D9-73C4-C322CEA286F3}"/>
              </a:ext>
            </a:extLst>
          </p:cNvPr>
          <p:cNvSpPr txBox="1"/>
          <p:nvPr/>
        </p:nvSpPr>
        <p:spPr>
          <a:xfrm>
            <a:off x="843280" y="3247835"/>
            <a:ext cx="741680" cy="369332"/>
          </a:xfrm>
          <a:prstGeom prst="rect">
            <a:avLst/>
          </a:prstGeom>
          <a:noFill/>
        </p:spPr>
        <p:txBody>
          <a:bodyPr wrap="square" rtlCol="0">
            <a:spAutoFit/>
          </a:bodyPr>
          <a:lstStyle/>
          <a:p>
            <a:r>
              <a:rPr lang="en-GB" dirty="0"/>
              <a:t>23%</a:t>
            </a:r>
          </a:p>
        </p:txBody>
      </p:sp>
      <p:sp>
        <p:nvSpPr>
          <p:cNvPr id="12" name="TextBox 11">
            <a:extLst>
              <a:ext uri="{FF2B5EF4-FFF2-40B4-BE49-F238E27FC236}">
                <a16:creationId xmlns:a16="http://schemas.microsoft.com/office/drawing/2014/main" id="{BE010E78-C926-7394-AD3F-EAA5CD7CBFEF}"/>
              </a:ext>
            </a:extLst>
          </p:cNvPr>
          <p:cNvSpPr txBox="1"/>
          <p:nvPr/>
        </p:nvSpPr>
        <p:spPr>
          <a:xfrm>
            <a:off x="1882441" y="3247835"/>
            <a:ext cx="741680" cy="369332"/>
          </a:xfrm>
          <a:prstGeom prst="rect">
            <a:avLst/>
          </a:prstGeom>
          <a:noFill/>
        </p:spPr>
        <p:txBody>
          <a:bodyPr wrap="square" rtlCol="0">
            <a:spAutoFit/>
          </a:bodyPr>
          <a:lstStyle/>
          <a:p>
            <a:r>
              <a:rPr lang="en-GB" dirty="0"/>
              <a:t>9%</a:t>
            </a:r>
          </a:p>
        </p:txBody>
      </p:sp>
      <p:sp>
        <p:nvSpPr>
          <p:cNvPr id="13" name="TextBox 12">
            <a:extLst>
              <a:ext uri="{FF2B5EF4-FFF2-40B4-BE49-F238E27FC236}">
                <a16:creationId xmlns:a16="http://schemas.microsoft.com/office/drawing/2014/main" id="{C0BBCE26-0A71-22D7-49A6-A76A4A2F2B47}"/>
              </a:ext>
            </a:extLst>
          </p:cNvPr>
          <p:cNvSpPr txBox="1"/>
          <p:nvPr/>
        </p:nvSpPr>
        <p:spPr>
          <a:xfrm>
            <a:off x="4201160" y="3247835"/>
            <a:ext cx="741680" cy="369332"/>
          </a:xfrm>
          <a:prstGeom prst="rect">
            <a:avLst/>
          </a:prstGeom>
          <a:noFill/>
        </p:spPr>
        <p:txBody>
          <a:bodyPr wrap="square" rtlCol="0">
            <a:spAutoFit/>
          </a:bodyPr>
          <a:lstStyle/>
          <a:p>
            <a:r>
              <a:rPr lang="en-GB" dirty="0"/>
              <a:t>17%</a:t>
            </a:r>
          </a:p>
        </p:txBody>
      </p:sp>
      <p:sp>
        <p:nvSpPr>
          <p:cNvPr id="14" name="TextBox 13">
            <a:extLst>
              <a:ext uri="{FF2B5EF4-FFF2-40B4-BE49-F238E27FC236}">
                <a16:creationId xmlns:a16="http://schemas.microsoft.com/office/drawing/2014/main" id="{F1EC5DB7-04BA-E38D-931B-677620B337EA}"/>
              </a:ext>
            </a:extLst>
          </p:cNvPr>
          <p:cNvSpPr txBox="1"/>
          <p:nvPr/>
        </p:nvSpPr>
        <p:spPr>
          <a:xfrm>
            <a:off x="3510280" y="3244470"/>
            <a:ext cx="741680" cy="369332"/>
          </a:xfrm>
          <a:prstGeom prst="rect">
            <a:avLst/>
          </a:prstGeom>
          <a:noFill/>
        </p:spPr>
        <p:txBody>
          <a:bodyPr wrap="square" rtlCol="0">
            <a:spAutoFit/>
          </a:bodyPr>
          <a:lstStyle/>
          <a:p>
            <a:r>
              <a:rPr lang="en-GB" dirty="0"/>
              <a:t>51%</a:t>
            </a:r>
          </a:p>
        </p:txBody>
      </p:sp>
      <p:pic>
        <p:nvPicPr>
          <p:cNvPr id="3" name="Picture 2">
            <a:extLst>
              <a:ext uri="{FF2B5EF4-FFF2-40B4-BE49-F238E27FC236}">
                <a16:creationId xmlns:a16="http://schemas.microsoft.com/office/drawing/2014/main" id="{6989FBA5-E4A0-64A0-11A0-400D4895001C}"/>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8DFA3ED4-5F6E-26A4-E35B-AF343345F8EF}"/>
              </a:ext>
            </a:extLst>
          </p:cNvPr>
          <p:cNvPicPr>
            <a:picLocks noChangeAspect="1"/>
          </p:cNvPicPr>
          <p:nvPr/>
        </p:nvPicPr>
        <p:blipFill>
          <a:blip r:embed="rId6"/>
          <a:stretch>
            <a:fillRect/>
          </a:stretch>
        </p:blipFill>
        <p:spPr>
          <a:xfrm>
            <a:off x="4378489" y="993648"/>
            <a:ext cx="627282" cy="703972"/>
          </a:xfrm>
          <a:prstGeom prst="rect">
            <a:avLst/>
          </a:prstGeom>
        </p:spPr>
      </p:pic>
    </p:spTree>
    <p:extLst>
      <p:ext uri="{BB962C8B-B14F-4D97-AF65-F5344CB8AC3E}">
        <p14:creationId xmlns:p14="http://schemas.microsoft.com/office/powerpoint/2010/main" val="1280135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6" y="7111"/>
            <a:ext cx="8229600" cy="391272"/>
          </a:xfrm>
        </p:spPr>
        <p:txBody>
          <a:bodyPr>
            <a:normAutofit/>
          </a:bodyPr>
          <a:lstStyle/>
          <a:p>
            <a:r>
              <a:rPr sz="1400" dirty="0"/>
              <a:t>Q1</a:t>
            </a:r>
            <a:r>
              <a:rPr lang="en-GB" sz="1400" dirty="0"/>
              <a:t>2</a:t>
            </a:r>
            <a:r>
              <a:rPr sz="1400" dirty="0"/>
              <a:t>: My child’s needs are met by the following service areas</a:t>
            </a:r>
            <a:r>
              <a:rPr lang="en-GB" sz="1400" dirty="0"/>
              <a:t>:</a:t>
            </a:r>
            <a:endParaRPr sz="1400" dirty="0"/>
          </a:p>
        </p:txBody>
      </p:sp>
      <p:pic>
        <p:nvPicPr>
          <p:cNvPr id="5" name="Picture 4">
            <a:extLst>
              <a:ext uri="{FF2B5EF4-FFF2-40B4-BE49-F238E27FC236}">
                <a16:creationId xmlns:a16="http://schemas.microsoft.com/office/drawing/2014/main" id="{0242159A-F7DF-A44D-F6EA-DC88B97CB7F1}"/>
              </a:ext>
            </a:extLst>
          </p:cNvPr>
          <p:cNvPicPr>
            <a:picLocks noChangeAspect="1"/>
          </p:cNvPicPr>
          <p:nvPr/>
        </p:nvPicPr>
        <p:blipFill>
          <a:blip r:embed="rId2"/>
          <a:stretch>
            <a:fillRect/>
          </a:stretch>
        </p:blipFill>
        <p:spPr>
          <a:xfrm>
            <a:off x="5348648" y="2388239"/>
            <a:ext cx="3795352" cy="2389831"/>
          </a:xfrm>
          <a:prstGeom prst="rect">
            <a:avLst/>
          </a:prstGeom>
        </p:spPr>
      </p:pic>
      <p:pic>
        <p:nvPicPr>
          <p:cNvPr id="10" name="Picture 9">
            <a:extLst>
              <a:ext uri="{FF2B5EF4-FFF2-40B4-BE49-F238E27FC236}">
                <a16:creationId xmlns:a16="http://schemas.microsoft.com/office/drawing/2014/main" id="{66272885-BD8A-62DD-7E1F-D77751F83FCD}"/>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D430D216-403E-3A7F-8A31-C264AFD67EB5}"/>
              </a:ext>
            </a:extLst>
          </p:cNvPr>
          <p:cNvPicPr>
            <a:picLocks noChangeAspect="1"/>
          </p:cNvPicPr>
          <p:nvPr/>
        </p:nvPicPr>
        <p:blipFill>
          <a:blip r:embed="rId4"/>
          <a:stretch>
            <a:fillRect/>
          </a:stretch>
        </p:blipFill>
        <p:spPr>
          <a:xfrm>
            <a:off x="166425" y="856531"/>
            <a:ext cx="5000327" cy="3065361"/>
          </a:xfrm>
          <a:prstGeom prst="rect">
            <a:avLst/>
          </a:prstGeom>
        </p:spPr>
      </p:pic>
      <p:pic>
        <p:nvPicPr>
          <p:cNvPr id="3" name="Picture 2">
            <a:extLst>
              <a:ext uri="{FF2B5EF4-FFF2-40B4-BE49-F238E27FC236}">
                <a16:creationId xmlns:a16="http://schemas.microsoft.com/office/drawing/2014/main" id="{5FDC4C50-A7D7-F4E2-4A76-78BA3C462023}"/>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7" name="Picture 6">
            <a:extLst>
              <a:ext uri="{FF2B5EF4-FFF2-40B4-BE49-F238E27FC236}">
                <a16:creationId xmlns:a16="http://schemas.microsoft.com/office/drawing/2014/main" id="{C4F991C0-901A-0967-ECA7-F642CB51742D}"/>
              </a:ext>
            </a:extLst>
          </p:cNvPr>
          <p:cNvPicPr>
            <a:picLocks noChangeAspect="1"/>
          </p:cNvPicPr>
          <p:nvPr/>
        </p:nvPicPr>
        <p:blipFill>
          <a:blip r:embed="rId6"/>
          <a:stretch>
            <a:fillRect/>
          </a:stretch>
        </p:blipFill>
        <p:spPr>
          <a:xfrm>
            <a:off x="4721366" y="622188"/>
            <a:ext cx="627282" cy="703972"/>
          </a:xfrm>
          <a:prstGeom prst="rect">
            <a:avLst/>
          </a:prstGeom>
        </p:spPr>
      </p:pic>
      <p:pic>
        <p:nvPicPr>
          <p:cNvPr id="8" name="Picture 7">
            <a:extLst>
              <a:ext uri="{FF2B5EF4-FFF2-40B4-BE49-F238E27FC236}">
                <a16:creationId xmlns:a16="http://schemas.microsoft.com/office/drawing/2014/main" id="{4838B624-DBBA-B08F-7675-44ADB53E6014}"/>
              </a:ext>
            </a:extLst>
          </p:cNvPr>
          <p:cNvPicPr>
            <a:picLocks noChangeAspect="1"/>
          </p:cNvPicPr>
          <p:nvPr/>
        </p:nvPicPr>
        <p:blipFill>
          <a:blip r:embed="rId7"/>
          <a:stretch>
            <a:fillRect/>
          </a:stretch>
        </p:blipFill>
        <p:spPr>
          <a:xfrm flipH="1">
            <a:off x="705616" y="1004798"/>
            <a:ext cx="251406" cy="240662"/>
          </a:xfrm>
          <a:prstGeom prst="rect">
            <a:avLst/>
          </a:prstGeom>
        </p:spPr>
      </p:pic>
      <p:pic>
        <p:nvPicPr>
          <p:cNvPr id="9" name="Picture 8">
            <a:extLst>
              <a:ext uri="{FF2B5EF4-FFF2-40B4-BE49-F238E27FC236}">
                <a16:creationId xmlns:a16="http://schemas.microsoft.com/office/drawing/2014/main" id="{670F6F83-1D3F-EF48-0C42-14FAE70B38B7}"/>
              </a:ext>
            </a:extLst>
          </p:cNvPr>
          <p:cNvPicPr>
            <a:picLocks noChangeAspect="1"/>
          </p:cNvPicPr>
          <p:nvPr/>
        </p:nvPicPr>
        <p:blipFill>
          <a:blip r:embed="rId8"/>
          <a:stretch>
            <a:fillRect/>
          </a:stretch>
        </p:blipFill>
        <p:spPr>
          <a:xfrm flipH="1">
            <a:off x="705616" y="3042126"/>
            <a:ext cx="251406" cy="243885"/>
          </a:xfrm>
          <a:prstGeom prst="rect">
            <a:avLst/>
          </a:prstGeom>
        </p:spPr>
      </p:pic>
      <p:pic>
        <p:nvPicPr>
          <p:cNvPr id="11" name="Picture 10">
            <a:extLst>
              <a:ext uri="{FF2B5EF4-FFF2-40B4-BE49-F238E27FC236}">
                <a16:creationId xmlns:a16="http://schemas.microsoft.com/office/drawing/2014/main" id="{190EC1FC-FD76-C850-0097-B2FCDE831724}"/>
              </a:ext>
            </a:extLst>
          </p:cNvPr>
          <p:cNvPicPr>
            <a:picLocks noChangeAspect="1"/>
          </p:cNvPicPr>
          <p:nvPr/>
        </p:nvPicPr>
        <p:blipFill>
          <a:blip r:embed="rId9"/>
          <a:stretch>
            <a:fillRect/>
          </a:stretch>
        </p:blipFill>
        <p:spPr>
          <a:xfrm>
            <a:off x="705616" y="2129314"/>
            <a:ext cx="251406" cy="248054"/>
          </a:xfrm>
          <a:prstGeom prst="rect">
            <a:avLst/>
          </a:prstGeom>
        </p:spPr>
      </p:pic>
    </p:spTree>
    <p:extLst>
      <p:ext uri="{BB962C8B-B14F-4D97-AF65-F5344CB8AC3E}">
        <p14:creationId xmlns:p14="http://schemas.microsoft.com/office/powerpoint/2010/main" val="5760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 y="7113"/>
            <a:ext cx="8229600" cy="391272"/>
          </a:xfrm>
        </p:spPr>
        <p:txBody>
          <a:bodyPr>
            <a:normAutofit/>
          </a:bodyPr>
          <a:lstStyle/>
          <a:p>
            <a:r>
              <a:rPr sz="1400" dirty="0"/>
              <a:t>Q1</a:t>
            </a:r>
            <a:r>
              <a:rPr lang="en-GB" sz="1400" dirty="0"/>
              <a:t>3</a:t>
            </a:r>
            <a:r>
              <a:rPr sz="1400" dirty="0"/>
              <a:t>:</a:t>
            </a:r>
            <a:r>
              <a:rPr lang="en-GB" sz="1400" dirty="0"/>
              <a:t> My child's needs are met by:</a:t>
            </a:r>
            <a:endParaRPr sz="1400" dirty="0"/>
          </a:p>
        </p:txBody>
      </p:sp>
      <p:pic>
        <p:nvPicPr>
          <p:cNvPr id="6" name="Picture 5">
            <a:extLst>
              <a:ext uri="{FF2B5EF4-FFF2-40B4-BE49-F238E27FC236}">
                <a16:creationId xmlns:a16="http://schemas.microsoft.com/office/drawing/2014/main" id="{C682172D-3F24-E0EC-02E9-A564E997646B}"/>
              </a:ext>
            </a:extLst>
          </p:cNvPr>
          <p:cNvPicPr>
            <a:picLocks noChangeAspect="1"/>
          </p:cNvPicPr>
          <p:nvPr/>
        </p:nvPicPr>
        <p:blipFill>
          <a:blip r:embed="rId2"/>
          <a:stretch>
            <a:fillRect/>
          </a:stretch>
        </p:blipFill>
        <p:spPr>
          <a:xfrm>
            <a:off x="5598160" y="2842980"/>
            <a:ext cx="3444533" cy="1942592"/>
          </a:xfrm>
          <a:prstGeom prst="rect">
            <a:avLst/>
          </a:prstGeom>
        </p:spPr>
      </p:pic>
      <p:pic>
        <p:nvPicPr>
          <p:cNvPr id="9" name="Picture 8">
            <a:extLst>
              <a:ext uri="{FF2B5EF4-FFF2-40B4-BE49-F238E27FC236}">
                <a16:creationId xmlns:a16="http://schemas.microsoft.com/office/drawing/2014/main" id="{98FE2484-2A70-5711-551D-A28D22B9E724}"/>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2551C3B8-82DF-D99D-94C2-A6BCFE8ABCF1}"/>
              </a:ext>
            </a:extLst>
          </p:cNvPr>
          <p:cNvPicPr>
            <a:picLocks noChangeAspect="1"/>
          </p:cNvPicPr>
          <p:nvPr/>
        </p:nvPicPr>
        <p:blipFill>
          <a:blip r:embed="rId4"/>
          <a:stretch>
            <a:fillRect/>
          </a:stretch>
        </p:blipFill>
        <p:spPr>
          <a:xfrm>
            <a:off x="178278" y="854682"/>
            <a:ext cx="4950618" cy="2975638"/>
          </a:xfrm>
          <a:prstGeom prst="rect">
            <a:avLst/>
          </a:prstGeom>
        </p:spPr>
      </p:pic>
      <p:pic>
        <p:nvPicPr>
          <p:cNvPr id="3" name="Picture 2">
            <a:extLst>
              <a:ext uri="{FF2B5EF4-FFF2-40B4-BE49-F238E27FC236}">
                <a16:creationId xmlns:a16="http://schemas.microsoft.com/office/drawing/2014/main" id="{400F7F4E-F0B5-E109-DB2F-91EDD657C458}"/>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14D71FF6-904C-AF7C-52BB-A28D117C8196}"/>
              </a:ext>
            </a:extLst>
          </p:cNvPr>
          <p:cNvPicPr>
            <a:picLocks noChangeAspect="1"/>
          </p:cNvPicPr>
          <p:nvPr/>
        </p:nvPicPr>
        <p:blipFill>
          <a:blip r:embed="rId6"/>
          <a:stretch>
            <a:fillRect/>
          </a:stretch>
        </p:blipFill>
        <p:spPr>
          <a:xfrm>
            <a:off x="4924761" y="665994"/>
            <a:ext cx="627282" cy="703972"/>
          </a:xfrm>
          <a:prstGeom prst="rect">
            <a:avLst/>
          </a:prstGeom>
        </p:spPr>
      </p:pic>
      <p:pic>
        <p:nvPicPr>
          <p:cNvPr id="10" name="Picture 9">
            <a:extLst>
              <a:ext uri="{FF2B5EF4-FFF2-40B4-BE49-F238E27FC236}">
                <a16:creationId xmlns:a16="http://schemas.microsoft.com/office/drawing/2014/main" id="{20257E35-1DBB-DB33-CC37-CD44EF5D58EC}"/>
              </a:ext>
            </a:extLst>
          </p:cNvPr>
          <p:cNvPicPr>
            <a:picLocks noChangeAspect="1"/>
          </p:cNvPicPr>
          <p:nvPr/>
        </p:nvPicPr>
        <p:blipFill>
          <a:blip r:embed="rId7"/>
          <a:stretch>
            <a:fillRect/>
          </a:stretch>
        </p:blipFill>
        <p:spPr>
          <a:xfrm flipH="1">
            <a:off x="4595366" y="1027581"/>
            <a:ext cx="191318" cy="183142"/>
          </a:xfrm>
          <a:prstGeom prst="rect">
            <a:avLst/>
          </a:prstGeom>
        </p:spPr>
      </p:pic>
      <p:pic>
        <p:nvPicPr>
          <p:cNvPr id="11" name="Picture 10">
            <a:extLst>
              <a:ext uri="{FF2B5EF4-FFF2-40B4-BE49-F238E27FC236}">
                <a16:creationId xmlns:a16="http://schemas.microsoft.com/office/drawing/2014/main" id="{6A110E4A-C558-0FDE-CDFC-48FCEB083660}"/>
              </a:ext>
            </a:extLst>
          </p:cNvPr>
          <p:cNvPicPr>
            <a:picLocks noChangeAspect="1"/>
          </p:cNvPicPr>
          <p:nvPr/>
        </p:nvPicPr>
        <p:blipFill>
          <a:blip r:embed="rId8"/>
          <a:stretch>
            <a:fillRect/>
          </a:stretch>
        </p:blipFill>
        <p:spPr>
          <a:xfrm flipH="1">
            <a:off x="3705582" y="1025128"/>
            <a:ext cx="191318" cy="185595"/>
          </a:xfrm>
          <a:prstGeom prst="rect">
            <a:avLst/>
          </a:prstGeom>
        </p:spPr>
      </p:pic>
      <p:pic>
        <p:nvPicPr>
          <p:cNvPr id="12" name="Picture 11">
            <a:extLst>
              <a:ext uri="{FF2B5EF4-FFF2-40B4-BE49-F238E27FC236}">
                <a16:creationId xmlns:a16="http://schemas.microsoft.com/office/drawing/2014/main" id="{E38C523D-333A-AF12-E10A-EA6694C988A7}"/>
              </a:ext>
            </a:extLst>
          </p:cNvPr>
          <p:cNvPicPr>
            <a:picLocks noChangeAspect="1"/>
          </p:cNvPicPr>
          <p:nvPr/>
        </p:nvPicPr>
        <p:blipFill>
          <a:blip r:embed="rId9"/>
          <a:stretch>
            <a:fillRect/>
          </a:stretch>
        </p:blipFill>
        <p:spPr>
          <a:xfrm>
            <a:off x="4148071" y="1027471"/>
            <a:ext cx="191318" cy="188767"/>
          </a:xfrm>
          <a:prstGeom prst="rect">
            <a:avLst/>
          </a:prstGeom>
        </p:spPr>
      </p:pic>
      <p:pic>
        <p:nvPicPr>
          <p:cNvPr id="13" name="Picture 12">
            <a:extLst>
              <a:ext uri="{FF2B5EF4-FFF2-40B4-BE49-F238E27FC236}">
                <a16:creationId xmlns:a16="http://schemas.microsoft.com/office/drawing/2014/main" id="{EB0AA90A-7479-947F-F0E6-D6A7569B3E90}"/>
              </a:ext>
            </a:extLst>
          </p:cNvPr>
          <p:cNvPicPr>
            <a:picLocks noChangeAspect="1"/>
          </p:cNvPicPr>
          <p:nvPr/>
        </p:nvPicPr>
        <p:blipFill>
          <a:blip r:embed="rId7"/>
          <a:stretch>
            <a:fillRect/>
          </a:stretch>
        </p:blipFill>
        <p:spPr>
          <a:xfrm flipH="1">
            <a:off x="3148228" y="1027581"/>
            <a:ext cx="191318" cy="183142"/>
          </a:xfrm>
          <a:prstGeom prst="rect">
            <a:avLst/>
          </a:prstGeom>
        </p:spPr>
      </p:pic>
      <p:pic>
        <p:nvPicPr>
          <p:cNvPr id="14" name="Picture 13">
            <a:extLst>
              <a:ext uri="{FF2B5EF4-FFF2-40B4-BE49-F238E27FC236}">
                <a16:creationId xmlns:a16="http://schemas.microsoft.com/office/drawing/2014/main" id="{995DE069-92F7-8489-11BE-9DADB8CED582}"/>
              </a:ext>
            </a:extLst>
          </p:cNvPr>
          <p:cNvPicPr>
            <a:picLocks noChangeAspect="1"/>
          </p:cNvPicPr>
          <p:nvPr/>
        </p:nvPicPr>
        <p:blipFill>
          <a:blip r:embed="rId8"/>
          <a:stretch>
            <a:fillRect/>
          </a:stretch>
        </p:blipFill>
        <p:spPr>
          <a:xfrm flipH="1">
            <a:off x="2258444" y="1025128"/>
            <a:ext cx="191318" cy="185595"/>
          </a:xfrm>
          <a:prstGeom prst="rect">
            <a:avLst/>
          </a:prstGeom>
        </p:spPr>
      </p:pic>
      <p:pic>
        <p:nvPicPr>
          <p:cNvPr id="15" name="Picture 14">
            <a:extLst>
              <a:ext uri="{FF2B5EF4-FFF2-40B4-BE49-F238E27FC236}">
                <a16:creationId xmlns:a16="http://schemas.microsoft.com/office/drawing/2014/main" id="{8223BFDD-287B-2A3B-700A-F7B34001DD56}"/>
              </a:ext>
            </a:extLst>
          </p:cNvPr>
          <p:cNvPicPr>
            <a:picLocks noChangeAspect="1"/>
          </p:cNvPicPr>
          <p:nvPr/>
        </p:nvPicPr>
        <p:blipFill>
          <a:blip r:embed="rId9"/>
          <a:stretch>
            <a:fillRect/>
          </a:stretch>
        </p:blipFill>
        <p:spPr>
          <a:xfrm>
            <a:off x="2700933" y="1027471"/>
            <a:ext cx="191318" cy="188767"/>
          </a:xfrm>
          <a:prstGeom prst="rect">
            <a:avLst/>
          </a:prstGeom>
        </p:spPr>
      </p:pic>
      <p:pic>
        <p:nvPicPr>
          <p:cNvPr id="16" name="Picture 15">
            <a:extLst>
              <a:ext uri="{FF2B5EF4-FFF2-40B4-BE49-F238E27FC236}">
                <a16:creationId xmlns:a16="http://schemas.microsoft.com/office/drawing/2014/main" id="{B03706A4-A887-0755-D9FD-64E8B957A8E7}"/>
              </a:ext>
            </a:extLst>
          </p:cNvPr>
          <p:cNvPicPr>
            <a:picLocks noChangeAspect="1"/>
          </p:cNvPicPr>
          <p:nvPr/>
        </p:nvPicPr>
        <p:blipFill>
          <a:blip r:embed="rId7"/>
          <a:stretch>
            <a:fillRect/>
          </a:stretch>
        </p:blipFill>
        <p:spPr>
          <a:xfrm flipH="1">
            <a:off x="1701091" y="1027581"/>
            <a:ext cx="191318" cy="183142"/>
          </a:xfrm>
          <a:prstGeom prst="rect">
            <a:avLst/>
          </a:prstGeom>
        </p:spPr>
      </p:pic>
      <p:pic>
        <p:nvPicPr>
          <p:cNvPr id="17" name="Picture 16">
            <a:extLst>
              <a:ext uri="{FF2B5EF4-FFF2-40B4-BE49-F238E27FC236}">
                <a16:creationId xmlns:a16="http://schemas.microsoft.com/office/drawing/2014/main" id="{4F678184-787C-2604-E238-E2FE57E14AF9}"/>
              </a:ext>
            </a:extLst>
          </p:cNvPr>
          <p:cNvPicPr>
            <a:picLocks noChangeAspect="1"/>
          </p:cNvPicPr>
          <p:nvPr/>
        </p:nvPicPr>
        <p:blipFill>
          <a:blip r:embed="rId8"/>
          <a:stretch>
            <a:fillRect/>
          </a:stretch>
        </p:blipFill>
        <p:spPr>
          <a:xfrm flipH="1">
            <a:off x="811307" y="1025128"/>
            <a:ext cx="191318" cy="185595"/>
          </a:xfrm>
          <a:prstGeom prst="rect">
            <a:avLst/>
          </a:prstGeom>
        </p:spPr>
      </p:pic>
      <p:pic>
        <p:nvPicPr>
          <p:cNvPr id="18" name="Picture 17">
            <a:extLst>
              <a:ext uri="{FF2B5EF4-FFF2-40B4-BE49-F238E27FC236}">
                <a16:creationId xmlns:a16="http://schemas.microsoft.com/office/drawing/2014/main" id="{23413E19-CF27-58A2-9B91-98067130FB42}"/>
              </a:ext>
            </a:extLst>
          </p:cNvPr>
          <p:cNvPicPr>
            <a:picLocks noChangeAspect="1"/>
          </p:cNvPicPr>
          <p:nvPr/>
        </p:nvPicPr>
        <p:blipFill>
          <a:blip r:embed="rId9"/>
          <a:stretch>
            <a:fillRect/>
          </a:stretch>
        </p:blipFill>
        <p:spPr>
          <a:xfrm>
            <a:off x="1253796" y="1027471"/>
            <a:ext cx="191318" cy="188767"/>
          </a:xfrm>
          <a:prstGeom prst="rect">
            <a:avLst/>
          </a:prstGeom>
        </p:spPr>
      </p:pic>
    </p:spTree>
    <p:extLst>
      <p:ext uri="{BB962C8B-B14F-4D97-AF65-F5344CB8AC3E}">
        <p14:creationId xmlns:p14="http://schemas.microsoft.com/office/powerpoint/2010/main" val="3371085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B3DB-6983-8F84-CE26-8C5BAEB8B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70CC3-A15A-D6FF-6B87-D1E444DE21A2}"/>
              </a:ext>
            </a:extLst>
          </p:cNvPr>
          <p:cNvSpPr>
            <a:spLocks noGrp="1"/>
          </p:cNvSpPr>
          <p:nvPr>
            <p:ph type="title"/>
          </p:nvPr>
        </p:nvSpPr>
        <p:spPr>
          <a:xfrm>
            <a:off x="-982" y="18598"/>
            <a:ext cx="9020643" cy="372675"/>
          </a:xfrm>
        </p:spPr>
        <p:txBody>
          <a:bodyPr>
            <a:noAutofit/>
          </a:bodyPr>
          <a:lstStyle/>
          <a:p>
            <a:r>
              <a:rPr lang="en-GB" sz="1400" dirty="0"/>
              <a:t>Q.13 Direct Payments Profile</a:t>
            </a:r>
            <a:endParaRPr sz="1400" dirty="0"/>
          </a:p>
        </p:txBody>
      </p:sp>
      <p:sp>
        <p:nvSpPr>
          <p:cNvPr id="11" name="TextBox 10">
            <a:extLst>
              <a:ext uri="{FF2B5EF4-FFF2-40B4-BE49-F238E27FC236}">
                <a16:creationId xmlns:a16="http://schemas.microsoft.com/office/drawing/2014/main" id="{052458E5-0118-766F-1A21-C071617A6BDE}"/>
              </a:ext>
            </a:extLst>
          </p:cNvPr>
          <p:cNvSpPr txBox="1"/>
          <p:nvPr/>
        </p:nvSpPr>
        <p:spPr>
          <a:xfrm>
            <a:off x="6654800" y="865675"/>
            <a:ext cx="239499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Split by Locality 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333333"/>
                </a:solidFill>
                <a:latin typeface="Calibri"/>
              </a:rPr>
              <a:t>Chester – 26%</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Ellesmere Port – 10%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333333"/>
                </a:solidFill>
                <a:latin typeface="Calibri"/>
              </a:rPr>
              <a:t>Northwich – 47%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Rural – 17%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srgbClr val="333333"/>
              </a:solidFill>
              <a:latin typeface="Calibri"/>
            </a:endParaRPr>
          </a:p>
          <a:p>
            <a:pPr marR="0" lvl="0" algn="l" defTabSz="4572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Split by Age Group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0-4 – 6%</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5-11 – 40%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12-16 – 41%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17-19 – 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20-25 – 6%</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srgbClr val="333333"/>
              </a:solidFill>
              <a:latin typeface="Calibri"/>
            </a:endParaRPr>
          </a:p>
          <a:p>
            <a:pPr marR="0" lvl="0" algn="l" defTabSz="4572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srgbClr val="333333"/>
                </a:solidFill>
                <a:effectLst/>
                <a:uLnTx/>
                <a:uFillTx/>
                <a:latin typeface="Calibri"/>
                <a:ea typeface="+mn-ea"/>
                <a:cs typeface="+mn-cs"/>
              </a:rPr>
              <a:t>51% of respondees using Direct Payments, their child has ADHD; 68% have Autism.</a:t>
            </a:r>
          </a:p>
        </p:txBody>
      </p:sp>
      <p:pic>
        <p:nvPicPr>
          <p:cNvPr id="5" name="Picture 4">
            <a:extLst>
              <a:ext uri="{FF2B5EF4-FFF2-40B4-BE49-F238E27FC236}">
                <a16:creationId xmlns:a16="http://schemas.microsoft.com/office/drawing/2014/main" id="{DC4E6138-CEE1-F8B0-BB9D-28D02AAE48D3}"/>
              </a:ext>
            </a:extLst>
          </p:cNvPr>
          <p:cNvPicPr>
            <a:picLocks noChangeAspect="1"/>
          </p:cNvPicPr>
          <p:nvPr/>
        </p:nvPicPr>
        <p:blipFill>
          <a:blip r:embed="rId2"/>
          <a:stretch>
            <a:fillRect/>
          </a:stretch>
        </p:blipFill>
        <p:spPr>
          <a:xfrm>
            <a:off x="318825" y="828174"/>
            <a:ext cx="6093439" cy="3662546"/>
          </a:xfrm>
          <a:prstGeom prst="rect">
            <a:avLst/>
          </a:prstGeom>
        </p:spPr>
      </p:pic>
      <p:sp>
        <p:nvSpPr>
          <p:cNvPr id="6" name="TextBox 5">
            <a:extLst>
              <a:ext uri="{FF2B5EF4-FFF2-40B4-BE49-F238E27FC236}">
                <a16:creationId xmlns:a16="http://schemas.microsoft.com/office/drawing/2014/main" id="{CE2B5993-58B8-6C6C-AE83-B51F393E862C}"/>
              </a:ext>
            </a:extLst>
          </p:cNvPr>
          <p:cNvSpPr txBox="1"/>
          <p:nvPr/>
        </p:nvSpPr>
        <p:spPr>
          <a:xfrm>
            <a:off x="1107440" y="2794000"/>
            <a:ext cx="548640" cy="369332"/>
          </a:xfrm>
          <a:prstGeom prst="rect">
            <a:avLst/>
          </a:prstGeom>
          <a:noFill/>
        </p:spPr>
        <p:txBody>
          <a:bodyPr wrap="square" rtlCol="0">
            <a:spAutoFit/>
          </a:bodyPr>
          <a:lstStyle/>
          <a:p>
            <a:r>
              <a:rPr lang="en-GB" dirty="0"/>
              <a:t>6%</a:t>
            </a:r>
          </a:p>
        </p:txBody>
      </p:sp>
      <p:sp>
        <p:nvSpPr>
          <p:cNvPr id="7" name="TextBox 6">
            <a:extLst>
              <a:ext uri="{FF2B5EF4-FFF2-40B4-BE49-F238E27FC236}">
                <a16:creationId xmlns:a16="http://schemas.microsoft.com/office/drawing/2014/main" id="{89A3AC7B-020E-97C1-4C39-BAFDBE804271}"/>
              </a:ext>
            </a:extLst>
          </p:cNvPr>
          <p:cNvSpPr txBox="1"/>
          <p:nvPr/>
        </p:nvSpPr>
        <p:spPr>
          <a:xfrm>
            <a:off x="2123440" y="1829980"/>
            <a:ext cx="741680" cy="369332"/>
          </a:xfrm>
          <a:prstGeom prst="rect">
            <a:avLst/>
          </a:prstGeom>
          <a:noFill/>
        </p:spPr>
        <p:txBody>
          <a:bodyPr wrap="square" rtlCol="0">
            <a:spAutoFit/>
          </a:bodyPr>
          <a:lstStyle/>
          <a:p>
            <a:r>
              <a:rPr lang="en-GB" dirty="0"/>
              <a:t>20%</a:t>
            </a:r>
          </a:p>
        </p:txBody>
      </p:sp>
      <p:sp>
        <p:nvSpPr>
          <p:cNvPr id="8" name="TextBox 7">
            <a:extLst>
              <a:ext uri="{FF2B5EF4-FFF2-40B4-BE49-F238E27FC236}">
                <a16:creationId xmlns:a16="http://schemas.microsoft.com/office/drawing/2014/main" id="{02AFECC4-F88A-85D0-3718-FFCC768E7E85}"/>
              </a:ext>
            </a:extLst>
          </p:cNvPr>
          <p:cNvSpPr txBox="1"/>
          <p:nvPr/>
        </p:nvSpPr>
        <p:spPr>
          <a:xfrm>
            <a:off x="3210560" y="1739969"/>
            <a:ext cx="873760" cy="369332"/>
          </a:xfrm>
          <a:prstGeom prst="rect">
            <a:avLst/>
          </a:prstGeom>
          <a:noFill/>
        </p:spPr>
        <p:txBody>
          <a:bodyPr wrap="square" rtlCol="0">
            <a:spAutoFit/>
          </a:bodyPr>
          <a:lstStyle/>
          <a:p>
            <a:r>
              <a:rPr lang="en-GB" dirty="0"/>
              <a:t>23%</a:t>
            </a:r>
          </a:p>
        </p:txBody>
      </p:sp>
      <p:sp>
        <p:nvSpPr>
          <p:cNvPr id="9" name="TextBox 8">
            <a:extLst>
              <a:ext uri="{FF2B5EF4-FFF2-40B4-BE49-F238E27FC236}">
                <a16:creationId xmlns:a16="http://schemas.microsoft.com/office/drawing/2014/main" id="{F5B788F7-D913-3DDF-532F-56B29849879B}"/>
              </a:ext>
            </a:extLst>
          </p:cNvPr>
          <p:cNvSpPr txBox="1"/>
          <p:nvPr/>
        </p:nvSpPr>
        <p:spPr>
          <a:xfrm>
            <a:off x="4297680" y="1829980"/>
            <a:ext cx="628616" cy="369332"/>
          </a:xfrm>
          <a:prstGeom prst="rect">
            <a:avLst/>
          </a:prstGeom>
          <a:noFill/>
        </p:spPr>
        <p:txBody>
          <a:bodyPr wrap="square" rtlCol="0">
            <a:spAutoFit/>
          </a:bodyPr>
          <a:lstStyle/>
          <a:p>
            <a:r>
              <a:rPr lang="en-GB" dirty="0"/>
              <a:t>21%</a:t>
            </a:r>
          </a:p>
        </p:txBody>
      </p:sp>
      <p:sp>
        <p:nvSpPr>
          <p:cNvPr id="10" name="TextBox 9">
            <a:extLst>
              <a:ext uri="{FF2B5EF4-FFF2-40B4-BE49-F238E27FC236}">
                <a16:creationId xmlns:a16="http://schemas.microsoft.com/office/drawing/2014/main" id="{551F5A93-3615-BBAD-8658-DC18F0595DA0}"/>
              </a:ext>
            </a:extLst>
          </p:cNvPr>
          <p:cNvSpPr txBox="1"/>
          <p:nvPr/>
        </p:nvSpPr>
        <p:spPr>
          <a:xfrm>
            <a:off x="5394960" y="1390957"/>
            <a:ext cx="802640" cy="369332"/>
          </a:xfrm>
          <a:prstGeom prst="rect">
            <a:avLst/>
          </a:prstGeom>
          <a:noFill/>
        </p:spPr>
        <p:txBody>
          <a:bodyPr wrap="square" rtlCol="0">
            <a:spAutoFit/>
          </a:bodyPr>
          <a:lstStyle/>
          <a:p>
            <a:r>
              <a:rPr lang="en-GB" dirty="0"/>
              <a:t>30%</a:t>
            </a:r>
          </a:p>
        </p:txBody>
      </p:sp>
      <p:pic>
        <p:nvPicPr>
          <p:cNvPr id="3" name="Picture 2">
            <a:extLst>
              <a:ext uri="{FF2B5EF4-FFF2-40B4-BE49-F238E27FC236}">
                <a16:creationId xmlns:a16="http://schemas.microsoft.com/office/drawing/2014/main" id="{E3AA864F-B45F-0153-316F-513B5F8141FF}"/>
              </a:ext>
            </a:extLst>
          </p:cNvPr>
          <p:cNvPicPr>
            <a:picLocks noChangeAspect="1"/>
          </p:cNvPicPr>
          <p:nvPr/>
        </p:nvPicPr>
        <p:blipFill>
          <a:blip r:embed="rId3"/>
          <a:stretch>
            <a:fillRect/>
          </a:stretch>
        </p:blipFill>
        <p:spPr>
          <a:xfrm>
            <a:off x="8335969" y="165260"/>
            <a:ext cx="518166" cy="456928"/>
          </a:xfrm>
          <a:prstGeom prst="rect">
            <a:avLst/>
          </a:prstGeom>
        </p:spPr>
      </p:pic>
      <p:sp>
        <p:nvSpPr>
          <p:cNvPr id="4" name="Title 1">
            <a:extLst>
              <a:ext uri="{FF2B5EF4-FFF2-40B4-BE49-F238E27FC236}">
                <a16:creationId xmlns:a16="http://schemas.microsoft.com/office/drawing/2014/main" id="{D4803E14-F4B8-0B72-3236-0E10A14BDDD4}"/>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spTree>
    <p:extLst>
      <p:ext uri="{BB962C8B-B14F-4D97-AF65-F5344CB8AC3E}">
        <p14:creationId xmlns:p14="http://schemas.microsoft.com/office/powerpoint/2010/main" val="125711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8" y="7111"/>
            <a:ext cx="8229600" cy="391272"/>
          </a:xfrm>
        </p:spPr>
        <p:txBody>
          <a:bodyPr>
            <a:normAutofit/>
          </a:bodyPr>
          <a:lstStyle/>
          <a:p>
            <a:r>
              <a:rPr sz="1400" dirty="0"/>
              <a:t>Q1</a:t>
            </a:r>
            <a:r>
              <a:rPr lang="en-GB" sz="1400" dirty="0"/>
              <a:t>4</a:t>
            </a:r>
            <a:r>
              <a:rPr sz="1400" dirty="0"/>
              <a:t>: Health: My child's needs are being met by</a:t>
            </a:r>
            <a:r>
              <a:rPr lang="en-GB" sz="1400" dirty="0"/>
              <a:t>:</a:t>
            </a:r>
            <a:endParaRPr sz="1400" dirty="0"/>
          </a:p>
        </p:txBody>
      </p:sp>
      <p:pic>
        <p:nvPicPr>
          <p:cNvPr id="5" name="Picture 4">
            <a:extLst>
              <a:ext uri="{FF2B5EF4-FFF2-40B4-BE49-F238E27FC236}">
                <a16:creationId xmlns:a16="http://schemas.microsoft.com/office/drawing/2014/main" id="{EE16680E-2EB0-74A8-FB86-48FD17CF553E}"/>
              </a:ext>
            </a:extLst>
          </p:cNvPr>
          <p:cNvPicPr>
            <a:picLocks noChangeAspect="1"/>
          </p:cNvPicPr>
          <p:nvPr/>
        </p:nvPicPr>
        <p:blipFill>
          <a:blip r:embed="rId2"/>
          <a:stretch>
            <a:fillRect/>
          </a:stretch>
        </p:blipFill>
        <p:spPr>
          <a:xfrm>
            <a:off x="5496560" y="2532863"/>
            <a:ext cx="3525765" cy="2248149"/>
          </a:xfrm>
          <a:prstGeom prst="rect">
            <a:avLst/>
          </a:prstGeom>
        </p:spPr>
      </p:pic>
      <p:pic>
        <p:nvPicPr>
          <p:cNvPr id="4" name="Picture 3">
            <a:extLst>
              <a:ext uri="{FF2B5EF4-FFF2-40B4-BE49-F238E27FC236}">
                <a16:creationId xmlns:a16="http://schemas.microsoft.com/office/drawing/2014/main" id="{8FD46B0F-0948-061E-8D86-16D89A3AF345}"/>
              </a:ext>
            </a:extLst>
          </p:cNvPr>
          <p:cNvPicPr>
            <a:picLocks noChangeAspect="1"/>
          </p:cNvPicPr>
          <p:nvPr/>
        </p:nvPicPr>
        <p:blipFill>
          <a:blip r:embed="rId3"/>
          <a:stretch>
            <a:fillRect/>
          </a:stretch>
        </p:blipFill>
        <p:spPr>
          <a:xfrm>
            <a:off x="165909" y="1049349"/>
            <a:ext cx="4961140" cy="2981962"/>
          </a:xfrm>
          <a:prstGeom prst="rect">
            <a:avLst/>
          </a:prstGeom>
        </p:spPr>
      </p:pic>
      <p:pic>
        <p:nvPicPr>
          <p:cNvPr id="3" name="Picture 2">
            <a:extLst>
              <a:ext uri="{FF2B5EF4-FFF2-40B4-BE49-F238E27FC236}">
                <a16:creationId xmlns:a16="http://schemas.microsoft.com/office/drawing/2014/main" id="{8B53FB0A-2B13-369F-1124-05154FFE2DE8}"/>
              </a:ext>
            </a:extLst>
          </p:cNvPr>
          <p:cNvPicPr>
            <a:picLocks noChangeAspect="1"/>
          </p:cNvPicPr>
          <p:nvPr/>
        </p:nvPicPr>
        <p:blipFill>
          <a:blip r:embed="rId4"/>
          <a:stretch>
            <a:fillRect/>
          </a:stretch>
        </p:blipFill>
        <p:spPr>
          <a:xfrm>
            <a:off x="8335969" y="165260"/>
            <a:ext cx="518166" cy="456928"/>
          </a:xfrm>
          <a:prstGeom prst="rect">
            <a:avLst/>
          </a:prstGeom>
        </p:spPr>
      </p:pic>
      <p:pic>
        <p:nvPicPr>
          <p:cNvPr id="8" name="Picture 7">
            <a:extLst>
              <a:ext uri="{FF2B5EF4-FFF2-40B4-BE49-F238E27FC236}">
                <a16:creationId xmlns:a16="http://schemas.microsoft.com/office/drawing/2014/main" id="{32FF83D6-E215-DBAA-528C-9FEA7FBCA83B}"/>
              </a:ext>
            </a:extLst>
          </p:cNvPr>
          <p:cNvPicPr>
            <a:picLocks noChangeAspect="1"/>
          </p:cNvPicPr>
          <p:nvPr/>
        </p:nvPicPr>
        <p:blipFill>
          <a:blip r:embed="rId5"/>
          <a:stretch>
            <a:fillRect/>
          </a:stretch>
        </p:blipFill>
        <p:spPr>
          <a:xfrm>
            <a:off x="4998164" y="697363"/>
            <a:ext cx="627282" cy="703972"/>
          </a:xfrm>
          <a:prstGeom prst="rect">
            <a:avLst/>
          </a:prstGeom>
        </p:spPr>
      </p:pic>
      <p:pic>
        <p:nvPicPr>
          <p:cNvPr id="10" name="Picture 9">
            <a:extLst>
              <a:ext uri="{FF2B5EF4-FFF2-40B4-BE49-F238E27FC236}">
                <a16:creationId xmlns:a16="http://schemas.microsoft.com/office/drawing/2014/main" id="{2B8B7782-7220-AF5B-1681-4774E19790BF}"/>
              </a:ext>
            </a:extLst>
          </p:cNvPr>
          <p:cNvPicPr>
            <a:picLocks noChangeAspect="1"/>
          </p:cNvPicPr>
          <p:nvPr/>
        </p:nvPicPr>
        <p:blipFill>
          <a:blip r:embed="rId6"/>
          <a:stretch>
            <a:fillRect/>
          </a:stretch>
        </p:blipFill>
        <p:spPr>
          <a:xfrm flipH="1">
            <a:off x="4619707" y="791907"/>
            <a:ext cx="251406" cy="240662"/>
          </a:xfrm>
          <a:prstGeom prst="rect">
            <a:avLst/>
          </a:prstGeom>
        </p:spPr>
      </p:pic>
      <p:pic>
        <p:nvPicPr>
          <p:cNvPr id="11" name="Picture 10">
            <a:extLst>
              <a:ext uri="{FF2B5EF4-FFF2-40B4-BE49-F238E27FC236}">
                <a16:creationId xmlns:a16="http://schemas.microsoft.com/office/drawing/2014/main" id="{76871974-48DF-DA5A-A65D-A1CE8AAD5634}"/>
              </a:ext>
            </a:extLst>
          </p:cNvPr>
          <p:cNvPicPr>
            <a:picLocks noChangeAspect="1"/>
          </p:cNvPicPr>
          <p:nvPr/>
        </p:nvPicPr>
        <p:blipFill>
          <a:blip r:embed="rId7"/>
          <a:stretch>
            <a:fillRect/>
          </a:stretch>
        </p:blipFill>
        <p:spPr>
          <a:xfrm flipH="1">
            <a:off x="2456334" y="791907"/>
            <a:ext cx="251406" cy="243885"/>
          </a:xfrm>
          <a:prstGeom prst="rect">
            <a:avLst/>
          </a:prstGeom>
        </p:spPr>
      </p:pic>
      <p:pic>
        <p:nvPicPr>
          <p:cNvPr id="12" name="Picture 11">
            <a:extLst>
              <a:ext uri="{FF2B5EF4-FFF2-40B4-BE49-F238E27FC236}">
                <a16:creationId xmlns:a16="http://schemas.microsoft.com/office/drawing/2014/main" id="{F28F1354-0712-C1AB-6161-DE2494C3E75E}"/>
              </a:ext>
            </a:extLst>
          </p:cNvPr>
          <p:cNvPicPr>
            <a:picLocks noChangeAspect="1"/>
          </p:cNvPicPr>
          <p:nvPr/>
        </p:nvPicPr>
        <p:blipFill>
          <a:blip r:embed="rId8"/>
          <a:stretch>
            <a:fillRect/>
          </a:stretch>
        </p:blipFill>
        <p:spPr>
          <a:xfrm>
            <a:off x="3529292" y="784515"/>
            <a:ext cx="251406" cy="248054"/>
          </a:xfrm>
          <a:prstGeom prst="rect">
            <a:avLst/>
          </a:prstGeom>
        </p:spPr>
      </p:pic>
    </p:spTree>
    <p:extLst>
      <p:ext uri="{BB962C8B-B14F-4D97-AF65-F5344CB8AC3E}">
        <p14:creationId xmlns:p14="http://schemas.microsoft.com/office/powerpoint/2010/main" val="111235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7" y="11158"/>
            <a:ext cx="8229600" cy="391272"/>
          </a:xfrm>
        </p:spPr>
        <p:txBody>
          <a:bodyPr>
            <a:normAutofit/>
          </a:bodyPr>
          <a:lstStyle/>
          <a:p>
            <a:r>
              <a:rPr sz="1400" dirty="0"/>
              <a:t>Q1</a:t>
            </a:r>
            <a:r>
              <a:rPr lang="en-GB" sz="1400" dirty="0"/>
              <a:t>5</a:t>
            </a:r>
            <a:r>
              <a:rPr sz="1400" dirty="0"/>
              <a:t>: I am involved in setting targets and outcomes for my child/young person</a:t>
            </a:r>
          </a:p>
        </p:txBody>
      </p:sp>
      <p:pic>
        <p:nvPicPr>
          <p:cNvPr id="5" name="Picture 4">
            <a:extLst>
              <a:ext uri="{FF2B5EF4-FFF2-40B4-BE49-F238E27FC236}">
                <a16:creationId xmlns:a16="http://schemas.microsoft.com/office/drawing/2014/main" id="{8BD63FD4-AE5D-58B7-07E3-963905A0DE2A}"/>
              </a:ext>
            </a:extLst>
          </p:cNvPr>
          <p:cNvPicPr>
            <a:picLocks noChangeAspect="1"/>
          </p:cNvPicPr>
          <p:nvPr/>
        </p:nvPicPr>
        <p:blipFill>
          <a:blip r:embed="rId2"/>
          <a:stretch>
            <a:fillRect/>
          </a:stretch>
        </p:blipFill>
        <p:spPr>
          <a:xfrm>
            <a:off x="5447456" y="2571749"/>
            <a:ext cx="3696544" cy="2181367"/>
          </a:xfrm>
          <a:prstGeom prst="rect">
            <a:avLst/>
          </a:prstGeom>
        </p:spPr>
      </p:pic>
      <p:pic>
        <p:nvPicPr>
          <p:cNvPr id="10" name="Picture 9">
            <a:extLst>
              <a:ext uri="{FF2B5EF4-FFF2-40B4-BE49-F238E27FC236}">
                <a16:creationId xmlns:a16="http://schemas.microsoft.com/office/drawing/2014/main" id="{B6592FF1-3382-CE21-7938-E57A4A2AD46D}"/>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3F1B0CD1-A7F0-3E49-E2DB-2CC9BF1800A8}"/>
              </a:ext>
            </a:extLst>
          </p:cNvPr>
          <p:cNvPicPr>
            <a:picLocks noChangeAspect="1"/>
          </p:cNvPicPr>
          <p:nvPr/>
        </p:nvPicPr>
        <p:blipFill>
          <a:blip r:embed="rId4"/>
          <a:stretch>
            <a:fillRect/>
          </a:stretch>
        </p:blipFill>
        <p:spPr>
          <a:xfrm>
            <a:off x="147799" y="828697"/>
            <a:ext cx="4983002" cy="3048113"/>
          </a:xfrm>
          <a:prstGeom prst="rect">
            <a:avLst/>
          </a:prstGeom>
        </p:spPr>
      </p:pic>
      <p:pic>
        <p:nvPicPr>
          <p:cNvPr id="3" name="Picture 2">
            <a:extLst>
              <a:ext uri="{FF2B5EF4-FFF2-40B4-BE49-F238E27FC236}">
                <a16:creationId xmlns:a16="http://schemas.microsoft.com/office/drawing/2014/main" id="{6F38C86D-EEA5-D2A0-D8FE-742EFB0D1C01}"/>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6" name="Picture 5">
            <a:extLst>
              <a:ext uri="{FF2B5EF4-FFF2-40B4-BE49-F238E27FC236}">
                <a16:creationId xmlns:a16="http://schemas.microsoft.com/office/drawing/2014/main" id="{5EE13260-BBF6-FBBA-C0B1-1A0F7FD191C6}"/>
              </a:ext>
            </a:extLst>
          </p:cNvPr>
          <p:cNvPicPr>
            <a:picLocks noChangeAspect="1"/>
          </p:cNvPicPr>
          <p:nvPr/>
        </p:nvPicPr>
        <p:blipFill>
          <a:blip r:embed="rId6"/>
          <a:stretch>
            <a:fillRect/>
          </a:stretch>
        </p:blipFill>
        <p:spPr>
          <a:xfrm>
            <a:off x="4924761" y="665994"/>
            <a:ext cx="627282" cy="703972"/>
          </a:xfrm>
          <a:prstGeom prst="rect">
            <a:avLst/>
          </a:prstGeom>
        </p:spPr>
      </p:pic>
      <p:pic>
        <p:nvPicPr>
          <p:cNvPr id="7" name="Picture 6">
            <a:extLst>
              <a:ext uri="{FF2B5EF4-FFF2-40B4-BE49-F238E27FC236}">
                <a16:creationId xmlns:a16="http://schemas.microsoft.com/office/drawing/2014/main" id="{616841E2-96E3-E7B5-A6FD-343387A2F4F6}"/>
              </a:ext>
            </a:extLst>
          </p:cNvPr>
          <p:cNvPicPr>
            <a:picLocks noChangeAspect="1"/>
          </p:cNvPicPr>
          <p:nvPr/>
        </p:nvPicPr>
        <p:blipFill>
          <a:blip r:embed="rId7"/>
          <a:stretch>
            <a:fillRect/>
          </a:stretch>
        </p:blipFill>
        <p:spPr>
          <a:xfrm flipH="1">
            <a:off x="635941" y="977460"/>
            <a:ext cx="251406" cy="240662"/>
          </a:xfrm>
          <a:prstGeom prst="rect">
            <a:avLst/>
          </a:prstGeom>
        </p:spPr>
      </p:pic>
      <p:pic>
        <p:nvPicPr>
          <p:cNvPr id="8" name="Picture 7">
            <a:extLst>
              <a:ext uri="{FF2B5EF4-FFF2-40B4-BE49-F238E27FC236}">
                <a16:creationId xmlns:a16="http://schemas.microsoft.com/office/drawing/2014/main" id="{555AD7DE-D1EA-6543-D7D3-285F70329999}"/>
              </a:ext>
            </a:extLst>
          </p:cNvPr>
          <p:cNvPicPr>
            <a:picLocks noChangeAspect="1"/>
          </p:cNvPicPr>
          <p:nvPr/>
        </p:nvPicPr>
        <p:blipFill>
          <a:blip r:embed="rId8"/>
          <a:stretch>
            <a:fillRect/>
          </a:stretch>
        </p:blipFill>
        <p:spPr>
          <a:xfrm flipH="1">
            <a:off x="635941" y="2986468"/>
            <a:ext cx="251406" cy="243885"/>
          </a:xfrm>
          <a:prstGeom prst="rect">
            <a:avLst/>
          </a:prstGeom>
        </p:spPr>
      </p:pic>
      <p:pic>
        <p:nvPicPr>
          <p:cNvPr id="11" name="Picture 10">
            <a:extLst>
              <a:ext uri="{FF2B5EF4-FFF2-40B4-BE49-F238E27FC236}">
                <a16:creationId xmlns:a16="http://schemas.microsoft.com/office/drawing/2014/main" id="{C099D7B1-5F2B-8C94-25F5-746AF83B66D4}"/>
              </a:ext>
            </a:extLst>
          </p:cNvPr>
          <p:cNvPicPr>
            <a:picLocks noChangeAspect="1"/>
          </p:cNvPicPr>
          <p:nvPr/>
        </p:nvPicPr>
        <p:blipFill>
          <a:blip r:embed="rId9"/>
          <a:stretch>
            <a:fillRect/>
          </a:stretch>
        </p:blipFill>
        <p:spPr>
          <a:xfrm>
            <a:off x="635941" y="1878094"/>
            <a:ext cx="251406" cy="248054"/>
          </a:xfrm>
          <a:prstGeom prst="rect">
            <a:avLst/>
          </a:prstGeom>
        </p:spPr>
      </p:pic>
    </p:spTree>
    <p:extLst>
      <p:ext uri="{BB962C8B-B14F-4D97-AF65-F5344CB8AC3E}">
        <p14:creationId xmlns:p14="http://schemas.microsoft.com/office/powerpoint/2010/main" val="3042992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9B1B-08E2-327F-53B7-1AC8F0BB2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AA5F5-3CEF-83CE-AA64-E74677D0A66A}"/>
              </a:ext>
            </a:extLst>
          </p:cNvPr>
          <p:cNvSpPr>
            <a:spLocks noGrp="1"/>
          </p:cNvSpPr>
          <p:nvPr>
            <p:ph type="title"/>
          </p:nvPr>
        </p:nvSpPr>
        <p:spPr>
          <a:xfrm>
            <a:off x="10629" y="7109"/>
            <a:ext cx="9050880" cy="615079"/>
          </a:xfrm>
        </p:spPr>
        <p:txBody>
          <a:bodyPr>
            <a:normAutofit/>
          </a:bodyPr>
          <a:lstStyle/>
          <a:p>
            <a:r>
              <a:rPr sz="1400" dirty="0"/>
              <a:t>Q1</a:t>
            </a:r>
            <a:r>
              <a:rPr lang="en-GB" sz="1400" dirty="0"/>
              <a:t>6</a:t>
            </a:r>
            <a:r>
              <a:rPr sz="1400" dirty="0"/>
              <a:t>: </a:t>
            </a:r>
            <a:r>
              <a:rPr lang="en-GB" sz="1400" dirty="0"/>
              <a:t>My child/young person is involved in setting their own targets and outcomes:</a:t>
            </a:r>
            <a:br>
              <a:rPr lang="en-GB" sz="1400" dirty="0"/>
            </a:br>
            <a:endParaRPr sz="1400" dirty="0"/>
          </a:p>
        </p:txBody>
      </p:sp>
      <p:pic>
        <p:nvPicPr>
          <p:cNvPr id="8" name="Picture 7">
            <a:extLst>
              <a:ext uri="{FF2B5EF4-FFF2-40B4-BE49-F238E27FC236}">
                <a16:creationId xmlns:a16="http://schemas.microsoft.com/office/drawing/2014/main" id="{716F12D4-F638-8AE9-9E7B-A099E149D68C}"/>
              </a:ext>
            </a:extLst>
          </p:cNvPr>
          <p:cNvPicPr>
            <a:picLocks noChangeAspect="1"/>
          </p:cNvPicPr>
          <p:nvPr/>
        </p:nvPicPr>
        <p:blipFill>
          <a:blip r:embed="rId2"/>
          <a:stretch>
            <a:fillRect/>
          </a:stretch>
        </p:blipFill>
        <p:spPr>
          <a:xfrm>
            <a:off x="1020635" y="1411234"/>
            <a:ext cx="4984695" cy="2996120"/>
          </a:xfrm>
          <a:prstGeom prst="rect">
            <a:avLst/>
          </a:prstGeom>
        </p:spPr>
      </p:pic>
      <p:pic>
        <p:nvPicPr>
          <p:cNvPr id="3" name="Picture 2">
            <a:extLst>
              <a:ext uri="{FF2B5EF4-FFF2-40B4-BE49-F238E27FC236}">
                <a16:creationId xmlns:a16="http://schemas.microsoft.com/office/drawing/2014/main" id="{E49F8BFE-FB4B-7F21-A58F-FADA351CE285}"/>
              </a:ext>
            </a:extLst>
          </p:cNvPr>
          <p:cNvPicPr>
            <a:picLocks noChangeAspect="1"/>
          </p:cNvPicPr>
          <p:nvPr/>
        </p:nvPicPr>
        <p:blipFill>
          <a:blip r:embed="rId3"/>
          <a:stretch>
            <a:fillRect/>
          </a:stretch>
        </p:blipFill>
        <p:spPr>
          <a:xfrm>
            <a:off x="8335969" y="165260"/>
            <a:ext cx="518166" cy="456928"/>
          </a:xfrm>
          <a:prstGeom prst="rect">
            <a:avLst/>
          </a:prstGeom>
        </p:spPr>
      </p:pic>
      <p:sp>
        <p:nvSpPr>
          <p:cNvPr id="4" name="TextBox 3">
            <a:extLst>
              <a:ext uri="{FF2B5EF4-FFF2-40B4-BE49-F238E27FC236}">
                <a16:creationId xmlns:a16="http://schemas.microsoft.com/office/drawing/2014/main" id="{F93CFE48-6CE6-DCE4-E282-3E8799B32120}"/>
              </a:ext>
            </a:extLst>
          </p:cNvPr>
          <p:cNvSpPr txBox="1"/>
          <p:nvPr/>
        </p:nvSpPr>
        <p:spPr>
          <a:xfrm>
            <a:off x="2206910" y="732412"/>
            <a:ext cx="2397665" cy="369332"/>
          </a:xfrm>
          <a:prstGeom prst="rect">
            <a:avLst/>
          </a:prstGeom>
          <a:solidFill>
            <a:srgbClr val="0070C0"/>
          </a:solidFill>
          <a:ln>
            <a:solidFill>
              <a:srgbClr val="0070C0"/>
            </a:solidFill>
          </a:ln>
        </p:spPr>
        <p:txBody>
          <a:bodyPr wrap="square" rtlCol="0">
            <a:spAutoFit/>
          </a:bodyPr>
          <a:lstStyle/>
          <a:p>
            <a:pPr algn="ctr"/>
            <a:r>
              <a:rPr lang="en-GB" dirty="0">
                <a:solidFill>
                  <a:srgbClr val="FFC000"/>
                </a:solidFill>
              </a:rPr>
              <a:t>New Question for 2026</a:t>
            </a:r>
          </a:p>
        </p:txBody>
      </p:sp>
      <p:pic>
        <p:nvPicPr>
          <p:cNvPr id="5" name="Picture 4">
            <a:extLst>
              <a:ext uri="{FF2B5EF4-FFF2-40B4-BE49-F238E27FC236}">
                <a16:creationId xmlns:a16="http://schemas.microsoft.com/office/drawing/2014/main" id="{D39055A0-E198-ABF9-5BE0-2AC4A6F0D278}"/>
              </a:ext>
            </a:extLst>
          </p:cNvPr>
          <p:cNvPicPr>
            <a:picLocks noChangeAspect="1"/>
          </p:cNvPicPr>
          <p:nvPr/>
        </p:nvPicPr>
        <p:blipFill>
          <a:blip r:embed="rId4"/>
          <a:stretch>
            <a:fillRect/>
          </a:stretch>
        </p:blipFill>
        <p:spPr>
          <a:xfrm flipH="1">
            <a:off x="5468211" y="1132938"/>
            <a:ext cx="251406" cy="240662"/>
          </a:xfrm>
          <a:prstGeom prst="rect">
            <a:avLst/>
          </a:prstGeom>
        </p:spPr>
      </p:pic>
      <p:pic>
        <p:nvPicPr>
          <p:cNvPr id="7" name="Picture 6">
            <a:extLst>
              <a:ext uri="{FF2B5EF4-FFF2-40B4-BE49-F238E27FC236}">
                <a16:creationId xmlns:a16="http://schemas.microsoft.com/office/drawing/2014/main" id="{E7E74FFA-D2B0-96AC-C11A-83C15F1B438D}"/>
              </a:ext>
            </a:extLst>
          </p:cNvPr>
          <p:cNvPicPr>
            <a:picLocks noChangeAspect="1"/>
          </p:cNvPicPr>
          <p:nvPr/>
        </p:nvPicPr>
        <p:blipFill>
          <a:blip r:embed="rId5"/>
          <a:stretch>
            <a:fillRect/>
          </a:stretch>
        </p:blipFill>
        <p:spPr>
          <a:xfrm flipH="1">
            <a:off x="1955503" y="1129715"/>
            <a:ext cx="251406" cy="243885"/>
          </a:xfrm>
          <a:prstGeom prst="rect">
            <a:avLst/>
          </a:prstGeom>
        </p:spPr>
      </p:pic>
      <p:pic>
        <p:nvPicPr>
          <p:cNvPr id="9" name="Picture 8">
            <a:extLst>
              <a:ext uri="{FF2B5EF4-FFF2-40B4-BE49-F238E27FC236}">
                <a16:creationId xmlns:a16="http://schemas.microsoft.com/office/drawing/2014/main" id="{F6E85391-8112-0F23-7BC4-D8570A867751}"/>
              </a:ext>
            </a:extLst>
          </p:cNvPr>
          <p:cNvPicPr>
            <a:picLocks noChangeAspect="1"/>
          </p:cNvPicPr>
          <p:nvPr/>
        </p:nvPicPr>
        <p:blipFill>
          <a:blip r:embed="rId6"/>
          <a:stretch>
            <a:fillRect/>
          </a:stretch>
        </p:blipFill>
        <p:spPr>
          <a:xfrm>
            <a:off x="3535444" y="1131062"/>
            <a:ext cx="251406" cy="248054"/>
          </a:xfrm>
          <a:prstGeom prst="rect">
            <a:avLst/>
          </a:prstGeom>
        </p:spPr>
      </p:pic>
    </p:spTree>
    <p:extLst>
      <p:ext uri="{BB962C8B-B14F-4D97-AF65-F5344CB8AC3E}">
        <p14:creationId xmlns:p14="http://schemas.microsoft.com/office/powerpoint/2010/main" val="1472822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8" y="7992"/>
            <a:ext cx="9020643" cy="514517"/>
          </a:xfrm>
        </p:spPr>
        <p:txBody>
          <a:bodyPr>
            <a:normAutofit/>
          </a:bodyPr>
          <a:lstStyle/>
          <a:p>
            <a:r>
              <a:rPr lang="en-GB" sz="1400" dirty="0"/>
              <a:t> Q.17 I feel confident that my child's needs will be meet when transitioning to adulthood?</a:t>
            </a:r>
            <a:endParaRPr sz="1400" dirty="0"/>
          </a:p>
        </p:txBody>
      </p:sp>
      <p:pic>
        <p:nvPicPr>
          <p:cNvPr id="10" name="Picture 9">
            <a:extLst>
              <a:ext uri="{FF2B5EF4-FFF2-40B4-BE49-F238E27FC236}">
                <a16:creationId xmlns:a16="http://schemas.microsoft.com/office/drawing/2014/main" id="{19A3E5AE-46B0-3816-5179-C662D238EF42}"/>
              </a:ext>
            </a:extLst>
          </p:cNvPr>
          <p:cNvPicPr>
            <a:picLocks noChangeAspect="1"/>
          </p:cNvPicPr>
          <p:nvPr/>
        </p:nvPicPr>
        <p:blipFill>
          <a:blip r:embed="rId2"/>
          <a:stretch>
            <a:fillRect/>
          </a:stretch>
        </p:blipFill>
        <p:spPr>
          <a:xfrm>
            <a:off x="5267311" y="2471885"/>
            <a:ext cx="3817310" cy="2298540"/>
          </a:xfrm>
          <a:prstGeom prst="rect">
            <a:avLst/>
          </a:prstGeom>
        </p:spPr>
      </p:pic>
      <p:pic>
        <p:nvPicPr>
          <p:cNvPr id="13" name="Picture 12">
            <a:extLst>
              <a:ext uri="{FF2B5EF4-FFF2-40B4-BE49-F238E27FC236}">
                <a16:creationId xmlns:a16="http://schemas.microsoft.com/office/drawing/2014/main" id="{F0E87085-BDA4-117D-47E4-3959ED350BD3}"/>
              </a:ext>
            </a:extLst>
          </p:cNvPr>
          <p:cNvPicPr>
            <a:picLocks noChangeAspect="1"/>
          </p:cNvPicPr>
          <p:nvPr/>
        </p:nvPicPr>
        <p:blipFill>
          <a:blip r:embed="rId3"/>
          <a:stretch>
            <a:fillRect/>
          </a:stretch>
        </p:blipFill>
        <p:spPr>
          <a:xfrm>
            <a:off x="117318" y="568824"/>
            <a:ext cx="5121084" cy="3109229"/>
          </a:xfrm>
          <a:prstGeom prst="rect">
            <a:avLst/>
          </a:prstGeom>
        </p:spPr>
      </p:pic>
      <p:pic>
        <p:nvPicPr>
          <p:cNvPr id="15" name="Picture 14">
            <a:extLst>
              <a:ext uri="{FF2B5EF4-FFF2-40B4-BE49-F238E27FC236}">
                <a16:creationId xmlns:a16="http://schemas.microsoft.com/office/drawing/2014/main" id="{6C5D051F-C771-7F1F-201F-212103EAB738}"/>
              </a:ext>
            </a:extLst>
          </p:cNvPr>
          <p:cNvPicPr>
            <a:picLocks noChangeAspect="1"/>
          </p:cNvPicPr>
          <p:nvPr/>
        </p:nvPicPr>
        <p:blipFill>
          <a:blip r:embed="rId4"/>
          <a:stretch>
            <a:fillRect/>
          </a:stretch>
        </p:blipFill>
        <p:spPr>
          <a:xfrm>
            <a:off x="147798" y="599304"/>
            <a:ext cx="5003621" cy="3007496"/>
          </a:xfrm>
          <a:prstGeom prst="rect">
            <a:avLst/>
          </a:prstGeom>
        </p:spPr>
      </p:pic>
      <p:pic>
        <p:nvPicPr>
          <p:cNvPr id="3" name="Picture 2">
            <a:extLst>
              <a:ext uri="{FF2B5EF4-FFF2-40B4-BE49-F238E27FC236}">
                <a16:creationId xmlns:a16="http://schemas.microsoft.com/office/drawing/2014/main" id="{58EC1E55-28F9-6110-5F95-AA6A1807DAEB}"/>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9BBA153B-5D7A-8824-A70C-2AFFF49E88E2}"/>
              </a:ext>
            </a:extLst>
          </p:cNvPr>
          <p:cNvPicPr>
            <a:picLocks noChangeAspect="1"/>
          </p:cNvPicPr>
          <p:nvPr/>
        </p:nvPicPr>
        <p:blipFill>
          <a:blip r:embed="rId6"/>
          <a:stretch>
            <a:fillRect/>
          </a:stretch>
        </p:blipFill>
        <p:spPr>
          <a:xfrm>
            <a:off x="4881270" y="536073"/>
            <a:ext cx="627282" cy="703972"/>
          </a:xfrm>
          <a:prstGeom prst="rect">
            <a:avLst/>
          </a:prstGeom>
        </p:spPr>
      </p:pic>
      <p:pic>
        <p:nvPicPr>
          <p:cNvPr id="5" name="Picture 4">
            <a:extLst>
              <a:ext uri="{FF2B5EF4-FFF2-40B4-BE49-F238E27FC236}">
                <a16:creationId xmlns:a16="http://schemas.microsoft.com/office/drawing/2014/main" id="{3C8DF12B-8372-1818-33E7-14D72F2F1D50}"/>
              </a:ext>
            </a:extLst>
          </p:cNvPr>
          <p:cNvPicPr>
            <a:picLocks noChangeAspect="1"/>
          </p:cNvPicPr>
          <p:nvPr/>
        </p:nvPicPr>
        <p:blipFill>
          <a:blip r:embed="rId7"/>
          <a:stretch>
            <a:fillRect/>
          </a:stretch>
        </p:blipFill>
        <p:spPr>
          <a:xfrm flipH="1">
            <a:off x="625664" y="767728"/>
            <a:ext cx="251406" cy="240662"/>
          </a:xfrm>
          <a:prstGeom prst="rect">
            <a:avLst/>
          </a:prstGeom>
        </p:spPr>
      </p:pic>
      <p:pic>
        <p:nvPicPr>
          <p:cNvPr id="6" name="Picture 5">
            <a:extLst>
              <a:ext uri="{FF2B5EF4-FFF2-40B4-BE49-F238E27FC236}">
                <a16:creationId xmlns:a16="http://schemas.microsoft.com/office/drawing/2014/main" id="{0180D0B3-3271-D6EB-727D-3FF7608F5683}"/>
              </a:ext>
            </a:extLst>
          </p:cNvPr>
          <p:cNvPicPr>
            <a:picLocks noChangeAspect="1"/>
          </p:cNvPicPr>
          <p:nvPr/>
        </p:nvPicPr>
        <p:blipFill>
          <a:blip r:embed="rId8"/>
          <a:stretch>
            <a:fillRect/>
          </a:stretch>
        </p:blipFill>
        <p:spPr>
          <a:xfrm flipH="1">
            <a:off x="625664" y="2716124"/>
            <a:ext cx="251406" cy="243885"/>
          </a:xfrm>
          <a:prstGeom prst="rect">
            <a:avLst/>
          </a:prstGeom>
        </p:spPr>
      </p:pic>
      <p:pic>
        <p:nvPicPr>
          <p:cNvPr id="7" name="Picture 6">
            <a:extLst>
              <a:ext uri="{FF2B5EF4-FFF2-40B4-BE49-F238E27FC236}">
                <a16:creationId xmlns:a16="http://schemas.microsoft.com/office/drawing/2014/main" id="{37E9EC2B-2EF3-C3A9-DE2B-CA853DAC4195}"/>
              </a:ext>
            </a:extLst>
          </p:cNvPr>
          <p:cNvPicPr>
            <a:picLocks noChangeAspect="1"/>
          </p:cNvPicPr>
          <p:nvPr/>
        </p:nvPicPr>
        <p:blipFill>
          <a:blip r:embed="rId9"/>
          <a:stretch>
            <a:fillRect/>
          </a:stretch>
        </p:blipFill>
        <p:spPr>
          <a:xfrm>
            <a:off x="625664" y="1849928"/>
            <a:ext cx="251406" cy="248054"/>
          </a:xfrm>
          <a:prstGeom prst="rect">
            <a:avLst/>
          </a:prstGeom>
        </p:spPr>
      </p:pic>
      <p:sp>
        <p:nvSpPr>
          <p:cNvPr id="8" name="TextBox 7">
            <a:extLst>
              <a:ext uri="{FF2B5EF4-FFF2-40B4-BE49-F238E27FC236}">
                <a16:creationId xmlns:a16="http://schemas.microsoft.com/office/drawing/2014/main" id="{B1D3EB6A-9447-04A9-3E7C-4859E7EAE60D}"/>
              </a:ext>
            </a:extLst>
          </p:cNvPr>
          <p:cNvSpPr txBox="1"/>
          <p:nvPr/>
        </p:nvSpPr>
        <p:spPr>
          <a:xfrm>
            <a:off x="5796060" y="946872"/>
            <a:ext cx="23949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Calibri"/>
                <a:ea typeface="+mn-ea"/>
                <a:cs typeface="+mn-cs"/>
              </a:rPr>
              <a:t>56% and 46% respectively don’t agree that their </a:t>
            </a:r>
            <a:r>
              <a:rPr kumimoji="0" lang="en-GB" sz="1200" b="0" i="0" u="none" strike="noStrike" kern="1200" cap="none" spc="0" normalizeH="0" baseline="0" noProof="0" dirty="0" err="1">
                <a:ln>
                  <a:noFill/>
                </a:ln>
                <a:solidFill>
                  <a:srgbClr val="333333"/>
                </a:solidFill>
                <a:effectLst/>
                <a:uLnTx/>
                <a:uFillTx/>
                <a:latin typeface="Calibri"/>
                <a:ea typeface="+mn-ea"/>
                <a:cs typeface="+mn-cs"/>
              </a:rPr>
              <a:t>childs</a:t>
            </a:r>
            <a:r>
              <a:rPr kumimoji="0" lang="en-GB" sz="1200" b="0" i="0" u="none" strike="noStrike" kern="1200" cap="none" spc="0" normalizeH="0" baseline="0" noProof="0" dirty="0">
                <a:ln>
                  <a:noFill/>
                </a:ln>
                <a:solidFill>
                  <a:srgbClr val="333333"/>
                </a:solidFill>
                <a:effectLst/>
                <a:uLnTx/>
                <a:uFillTx/>
                <a:latin typeface="Calibri"/>
                <a:ea typeface="+mn-ea"/>
                <a:cs typeface="+mn-cs"/>
              </a:rPr>
              <a:t> Education and Health settings will meet need as they transition to adulthood.  </a:t>
            </a:r>
            <a:r>
              <a:rPr lang="en-GB" sz="1200" dirty="0">
                <a:solidFill>
                  <a:srgbClr val="333333"/>
                </a:solidFill>
                <a:latin typeface="Calibri"/>
              </a:rPr>
              <a:t>Similar negativity was seen in the 2024 survey.</a:t>
            </a:r>
            <a:endParaRPr kumimoji="0" lang="en-GB" sz="1200" b="0" i="0" u="none" strike="noStrike" kern="1200" cap="none" spc="0" normalizeH="0" baseline="0" noProof="0" dirty="0">
              <a:ln>
                <a:noFill/>
              </a:ln>
              <a:solidFill>
                <a:srgbClr val="333333"/>
              </a:solidFill>
              <a:effectLst/>
              <a:uLnTx/>
              <a:uFillTx/>
              <a:latin typeface="Calibri"/>
              <a:ea typeface="+mn-ea"/>
              <a:cs typeface="+mn-cs"/>
            </a:endParaRPr>
          </a:p>
        </p:txBody>
      </p:sp>
    </p:spTree>
    <p:extLst>
      <p:ext uri="{BB962C8B-B14F-4D97-AF65-F5344CB8AC3E}">
        <p14:creationId xmlns:p14="http://schemas.microsoft.com/office/powerpoint/2010/main" val="408532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36AF-3245-064A-4ACE-C17AA31A2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BDC0A-C158-5CE4-B3F0-8ABE5F60A305}"/>
              </a:ext>
            </a:extLst>
          </p:cNvPr>
          <p:cNvSpPr>
            <a:spLocks noGrp="1"/>
          </p:cNvSpPr>
          <p:nvPr>
            <p:ph type="title"/>
          </p:nvPr>
        </p:nvSpPr>
        <p:spPr>
          <a:xfrm>
            <a:off x="94236" y="69551"/>
            <a:ext cx="8229600" cy="391272"/>
          </a:xfrm>
        </p:spPr>
        <p:txBody>
          <a:bodyPr>
            <a:normAutofit/>
          </a:bodyPr>
          <a:lstStyle/>
          <a:p>
            <a:r>
              <a:rPr sz="1400" dirty="0"/>
              <a:t>Q1</a:t>
            </a:r>
            <a:r>
              <a:rPr lang="en-GB" sz="1400" dirty="0"/>
              <a:t>8</a:t>
            </a:r>
            <a:r>
              <a:rPr sz="1400" dirty="0"/>
              <a:t>: </a:t>
            </a:r>
            <a:r>
              <a:rPr lang="en-GB" sz="1400" dirty="0"/>
              <a:t>Does your child/young person feel included in their:</a:t>
            </a:r>
            <a:endParaRPr sz="1400" dirty="0"/>
          </a:p>
        </p:txBody>
      </p:sp>
      <p:pic>
        <p:nvPicPr>
          <p:cNvPr id="12" name="Picture 11">
            <a:extLst>
              <a:ext uri="{FF2B5EF4-FFF2-40B4-BE49-F238E27FC236}">
                <a16:creationId xmlns:a16="http://schemas.microsoft.com/office/drawing/2014/main" id="{D8C07230-ABF9-A65C-2A93-481342D0FDAF}"/>
              </a:ext>
            </a:extLst>
          </p:cNvPr>
          <p:cNvPicPr>
            <a:picLocks noChangeAspect="1"/>
          </p:cNvPicPr>
          <p:nvPr/>
        </p:nvPicPr>
        <p:blipFill>
          <a:blip r:embed="rId2"/>
          <a:stretch>
            <a:fillRect/>
          </a:stretch>
        </p:blipFill>
        <p:spPr>
          <a:xfrm>
            <a:off x="432278" y="832984"/>
            <a:ext cx="5121084" cy="3109229"/>
          </a:xfrm>
          <a:prstGeom prst="rect">
            <a:avLst/>
          </a:prstGeom>
        </p:spPr>
      </p:pic>
      <p:pic>
        <p:nvPicPr>
          <p:cNvPr id="4" name="Picture 3">
            <a:extLst>
              <a:ext uri="{FF2B5EF4-FFF2-40B4-BE49-F238E27FC236}">
                <a16:creationId xmlns:a16="http://schemas.microsoft.com/office/drawing/2014/main" id="{C968C11A-673F-373C-F96B-E1800421B673}"/>
              </a:ext>
            </a:extLst>
          </p:cNvPr>
          <p:cNvPicPr>
            <a:picLocks noChangeAspect="1"/>
          </p:cNvPicPr>
          <p:nvPr/>
        </p:nvPicPr>
        <p:blipFill>
          <a:blip r:embed="rId3"/>
          <a:stretch>
            <a:fillRect/>
          </a:stretch>
        </p:blipFill>
        <p:spPr>
          <a:xfrm>
            <a:off x="481385" y="863646"/>
            <a:ext cx="5003318" cy="3007314"/>
          </a:xfrm>
          <a:prstGeom prst="rect">
            <a:avLst/>
          </a:prstGeom>
        </p:spPr>
      </p:pic>
      <p:pic>
        <p:nvPicPr>
          <p:cNvPr id="3" name="Picture 2">
            <a:extLst>
              <a:ext uri="{FF2B5EF4-FFF2-40B4-BE49-F238E27FC236}">
                <a16:creationId xmlns:a16="http://schemas.microsoft.com/office/drawing/2014/main" id="{4B5E8772-6DE2-57F2-AA93-366107C9FB60}"/>
              </a:ext>
            </a:extLst>
          </p:cNvPr>
          <p:cNvPicPr>
            <a:picLocks noChangeAspect="1"/>
          </p:cNvPicPr>
          <p:nvPr/>
        </p:nvPicPr>
        <p:blipFill>
          <a:blip r:embed="rId4"/>
          <a:stretch>
            <a:fillRect/>
          </a:stretch>
        </p:blipFill>
        <p:spPr>
          <a:xfrm>
            <a:off x="8335969" y="165260"/>
            <a:ext cx="518166" cy="456928"/>
          </a:xfrm>
          <a:prstGeom prst="rect">
            <a:avLst/>
          </a:prstGeom>
        </p:spPr>
      </p:pic>
      <p:sp>
        <p:nvSpPr>
          <p:cNvPr id="5" name="TextBox 4">
            <a:extLst>
              <a:ext uri="{FF2B5EF4-FFF2-40B4-BE49-F238E27FC236}">
                <a16:creationId xmlns:a16="http://schemas.microsoft.com/office/drawing/2014/main" id="{A9011623-17F8-6299-912A-9D4ABAA2C1E4}"/>
              </a:ext>
            </a:extLst>
          </p:cNvPr>
          <p:cNvSpPr txBox="1"/>
          <p:nvPr/>
        </p:nvSpPr>
        <p:spPr>
          <a:xfrm>
            <a:off x="1666220" y="652899"/>
            <a:ext cx="2397665" cy="369332"/>
          </a:xfrm>
          <a:prstGeom prst="rect">
            <a:avLst/>
          </a:prstGeom>
          <a:solidFill>
            <a:srgbClr val="0070C0"/>
          </a:solidFill>
          <a:ln>
            <a:solidFill>
              <a:srgbClr val="0070C0"/>
            </a:solidFill>
          </a:ln>
        </p:spPr>
        <p:txBody>
          <a:bodyPr wrap="square" rtlCol="0">
            <a:spAutoFit/>
          </a:bodyPr>
          <a:lstStyle/>
          <a:p>
            <a:pPr algn="ctr"/>
            <a:r>
              <a:rPr lang="en-GB" dirty="0">
                <a:solidFill>
                  <a:srgbClr val="FFC000"/>
                </a:solidFill>
              </a:rPr>
              <a:t>New Question for 2026</a:t>
            </a:r>
          </a:p>
        </p:txBody>
      </p:sp>
    </p:spTree>
    <p:extLst>
      <p:ext uri="{BB962C8B-B14F-4D97-AF65-F5344CB8AC3E}">
        <p14:creationId xmlns:p14="http://schemas.microsoft.com/office/powerpoint/2010/main" val="2804603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10AA0E-B9A6-897B-D92D-DA7FB2D6C26E}"/>
              </a:ext>
            </a:extLst>
          </p:cNvPr>
          <p:cNvSpPr txBox="1"/>
          <p:nvPr/>
        </p:nvSpPr>
        <p:spPr>
          <a:xfrm>
            <a:off x="156754" y="570783"/>
            <a:ext cx="4126488" cy="4108817"/>
          </a:xfrm>
          <a:prstGeom prst="rect">
            <a:avLst/>
          </a:prstGeom>
          <a:noFill/>
        </p:spPr>
        <p:txBody>
          <a:bodyPr wrap="square" rtlCol="0">
            <a:spAutoFit/>
          </a:bodyPr>
          <a:lstStyle/>
          <a:p>
            <a:pPr>
              <a:spcAft>
                <a:spcPts val="600"/>
              </a:spcAft>
            </a:pPr>
            <a:r>
              <a:rPr lang="en-GB" sz="1200" b="1" dirty="0"/>
              <a:t>Key Themes from Parent Responses</a:t>
            </a:r>
          </a:p>
          <a:p>
            <a:pPr>
              <a:spcAft>
                <a:spcPts val="600"/>
              </a:spcAft>
            </a:pPr>
            <a:r>
              <a:rPr lang="en-GB" sz="900" b="1" dirty="0"/>
              <a:t>1. Being Listened To and Understood</a:t>
            </a:r>
          </a:p>
          <a:p>
            <a:pPr>
              <a:spcAft>
                <a:spcPts val="600"/>
              </a:spcAft>
            </a:pPr>
            <a:r>
              <a:rPr lang="en-GB" sz="900" dirty="0"/>
              <a:t>Many parents emphasised the importance of their child and family being heard by professionals, with a desire for genuine listening and action.</a:t>
            </a:r>
          </a:p>
          <a:p>
            <a:pPr>
              <a:spcAft>
                <a:spcPts val="600"/>
              </a:spcAft>
            </a:pPr>
            <a:r>
              <a:rPr lang="en-GB" sz="900" b="1" dirty="0"/>
              <a:t>Quotes:</a:t>
            </a:r>
            <a:br>
              <a:rPr lang="en-GB" sz="900" dirty="0"/>
            </a:br>
            <a:r>
              <a:rPr lang="en-GB" sz="900" dirty="0"/>
              <a:t>"Their voice is being heard and listened to."</a:t>
            </a:r>
          </a:p>
          <a:p>
            <a:pPr>
              <a:spcAft>
                <a:spcPts val="600"/>
              </a:spcAft>
            </a:pPr>
            <a:r>
              <a:rPr lang="en-GB" sz="900" dirty="0"/>
              <a:t>"Listening. Understanding she &amp; us are experts of her. Individual tailored plans that are monitored &amp; reviewed regularly."</a:t>
            </a:r>
          </a:p>
          <a:p>
            <a:pPr>
              <a:spcAft>
                <a:spcPts val="600"/>
              </a:spcAft>
            </a:pPr>
            <a:r>
              <a:rPr lang="en-GB" sz="900" dirty="0"/>
              <a:t>"To be listened to and not dismissed."</a:t>
            </a:r>
          </a:p>
          <a:p>
            <a:pPr>
              <a:spcAft>
                <a:spcPts val="600"/>
              </a:spcAft>
            </a:pPr>
            <a:r>
              <a:rPr lang="en-GB" sz="900" dirty="0"/>
              <a:t>"That we have the confidence that we are being listened to and our views are acted upon by professionals.”</a:t>
            </a:r>
          </a:p>
          <a:p>
            <a:pPr>
              <a:spcAft>
                <a:spcPts val="600"/>
              </a:spcAft>
            </a:pPr>
            <a:endParaRPr lang="en-GB" sz="900" dirty="0"/>
          </a:p>
          <a:p>
            <a:pPr>
              <a:spcAft>
                <a:spcPts val="600"/>
              </a:spcAft>
            </a:pPr>
            <a:r>
              <a:rPr lang="en-GB" sz="900" b="1" dirty="0"/>
              <a:t>2. Accessibility and Reasonable Adjustments</a:t>
            </a:r>
          </a:p>
          <a:p>
            <a:pPr>
              <a:spcAft>
                <a:spcPts val="600"/>
              </a:spcAft>
            </a:pPr>
            <a:r>
              <a:rPr lang="en-GB" sz="900" dirty="0"/>
              <a:t>Parents want physical and social environments to be accessible, with adjustments made proactively and without stigma.</a:t>
            </a:r>
          </a:p>
          <a:p>
            <a:pPr>
              <a:spcAft>
                <a:spcPts val="600"/>
              </a:spcAft>
            </a:pPr>
            <a:r>
              <a:rPr lang="en-GB" sz="900" b="1" dirty="0"/>
              <a:t>Quotes:</a:t>
            </a:r>
            <a:br>
              <a:rPr lang="en-GB" sz="900" b="1" dirty="0"/>
            </a:br>
            <a:r>
              <a:rPr lang="en-GB" sz="900" dirty="0"/>
              <a:t>"Accessibility (physical). Options for quieter smaller settings."</a:t>
            </a:r>
          </a:p>
          <a:p>
            <a:pPr>
              <a:spcAft>
                <a:spcPts val="600"/>
              </a:spcAft>
            </a:pPr>
            <a:r>
              <a:rPr lang="en-GB" sz="900" dirty="0"/>
              <a:t>"Having an education environment that is accessible. He is academically able but does not cope in a mainstream high school. Such a waste and of talent and has a huge impact on his future."</a:t>
            </a:r>
          </a:p>
          <a:p>
            <a:pPr>
              <a:spcAft>
                <a:spcPts val="600"/>
              </a:spcAft>
            </a:pPr>
            <a:r>
              <a:rPr lang="en-GB" sz="900" dirty="0"/>
              <a:t>"Safe spaces for children who don't have any concept of danger, </a:t>
            </a:r>
            <a:r>
              <a:rPr lang="en-GB" sz="900" dirty="0" err="1"/>
              <a:t>eg</a:t>
            </a:r>
            <a:r>
              <a:rPr lang="en-GB" sz="900" dirty="0"/>
              <a:t>, parks which are completely fenced off with one exit which can be watched by the responsible adult."</a:t>
            </a:r>
          </a:p>
        </p:txBody>
      </p:sp>
      <p:pic>
        <p:nvPicPr>
          <p:cNvPr id="8" name="Picture 7">
            <a:extLst>
              <a:ext uri="{FF2B5EF4-FFF2-40B4-BE49-F238E27FC236}">
                <a16:creationId xmlns:a16="http://schemas.microsoft.com/office/drawing/2014/main" id="{0035A1CD-B01F-4B65-A8F4-B71C9B6EF654}"/>
              </a:ext>
            </a:extLst>
          </p:cNvPr>
          <p:cNvPicPr>
            <a:picLocks noChangeAspect="1"/>
          </p:cNvPicPr>
          <p:nvPr/>
        </p:nvPicPr>
        <p:blipFill>
          <a:blip r:embed="rId2"/>
          <a:stretch>
            <a:fillRect/>
          </a:stretch>
        </p:blipFill>
        <p:spPr>
          <a:xfrm>
            <a:off x="8335969" y="165260"/>
            <a:ext cx="518166" cy="456928"/>
          </a:xfrm>
          <a:prstGeom prst="rect">
            <a:avLst/>
          </a:prstGeom>
        </p:spPr>
      </p:pic>
      <p:sp>
        <p:nvSpPr>
          <p:cNvPr id="11" name="Title 1">
            <a:extLst>
              <a:ext uri="{FF2B5EF4-FFF2-40B4-BE49-F238E27FC236}">
                <a16:creationId xmlns:a16="http://schemas.microsoft.com/office/drawing/2014/main" id="{B53463C2-B5FD-037B-F5D4-6FC7F6844413}"/>
              </a:ext>
            </a:extLst>
          </p:cNvPr>
          <p:cNvSpPr txBox="1">
            <a:spLocks/>
          </p:cNvSpPr>
          <p:nvPr/>
        </p:nvSpPr>
        <p:spPr>
          <a:xfrm>
            <a:off x="94236" y="69551"/>
            <a:ext cx="8229600" cy="391272"/>
          </a:xfrm>
          <a:prstGeom prst="rect">
            <a:avLst/>
          </a:prstGeom>
        </p:spPr>
        <p:txBody>
          <a:bodyPr vert="horz" lIns="0" tIns="45720" rIns="91440" bIns="45720" rtlCol="0" anchor="ctr">
            <a:normAutofit/>
          </a:bodyPr>
          <a:lstStyle>
            <a:lvl1pPr algn="l" defTabSz="457200" rtl="0" eaLnBrk="1" latinLnBrk="0" hangingPunct="1">
              <a:spcBef>
                <a:spcPct val="0"/>
              </a:spcBef>
              <a:buNone/>
              <a:defRPr sz="3600" b="1" kern="1200">
                <a:solidFill>
                  <a:schemeClr val="tx1"/>
                </a:solidFill>
                <a:latin typeface="Arial"/>
                <a:ea typeface="+mj-ea"/>
                <a:cs typeface="Arial"/>
              </a:defRPr>
            </a:lvl1pPr>
          </a:lstStyle>
          <a:p>
            <a:r>
              <a:rPr lang="en-US" sz="1400" dirty="0"/>
              <a:t>Q19: What does good inclusion look and feel like for you and your family?:</a:t>
            </a:r>
          </a:p>
        </p:txBody>
      </p:sp>
      <p:sp>
        <p:nvSpPr>
          <p:cNvPr id="2" name="TextBox 1">
            <a:extLst>
              <a:ext uri="{FF2B5EF4-FFF2-40B4-BE49-F238E27FC236}">
                <a16:creationId xmlns:a16="http://schemas.microsoft.com/office/drawing/2014/main" id="{94EFDFF2-C1FA-95F3-27E3-F3FD4C7168CA}"/>
              </a:ext>
            </a:extLst>
          </p:cNvPr>
          <p:cNvSpPr txBox="1"/>
          <p:nvPr/>
        </p:nvSpPr>
        <p:spPr>
          <a:xfrm>
            <a:off x="4860760" y="835477"/>
            <a:ext cx="3837731" cy="3985706"/>
          </a:xfrm>
          <a:prstGeom prst="rect">
            <a:avLst/>
          </a:prstGeom>
          <a:noFill/>
        </p:spPr>
        <p:txBody>
          <a:bodyPr wrap="square" rtlCol="0">
            <a:spAutoFit/>
          </a:bodyPr>
          <a:lstStyle/>
          <a:p>
            <a:pPr>
              <a:spcAft>
                <a:spcPts val="600"/>
              </a:spcAft>
            </a:pPr>
            <a:r>
              <a:rPr lang="en-GB" sz="900" b="1" dirty="0"/>
              <a:t>3. Acceptance and Belonging</a:t>
            </a:r>
          </a:p>
          <a:p>
            <a:pPr>
              <a:spcAft>
                <a:spcPts val="600"/>
              </a:spcAft>
            </a:pPr>
            <a:r>
              <a:rPr lang="en-GB" sz="900" dirty="0"/>
              <a:t>Inclusion is described as feeling accepted, not judged, and being able to participate without being singled out.</a:t>
            </a:r>
          </a:p>
          <a:p>
            <a:pPr>
              <a:spcAft>
                <a:spcPts val="600"/>
              </a:spcAft>
            </a:pPr>
            <a:r>
              <a:rPr lang="en-GB" sz="900" b="1" dirty="0"/>
              <a:t>Quotes:</a:t>
            </a:r>
            <a:br>
              <a:rPr lang="en-GB" sz="900" b="1" dirty="0"/>
            </a:br>
            <a:r>
              <a:rPr lang="en-GB" sz="900" dirty="0"/>
              <a:t>"Same opportunities as neuro typical peers, understanding of needs and making allowances as necessary whilst not singling out or giving preferential treatment. Just feeling accepted for who he is/we are."</a:t>
            </a:r>
          </a:p>
          <a:p>
            <a:pPr>
              <a:spcAft>
                <a:spcPts val="600"/>
              </a:spcAft>
            </a:pPr>
            <a:r>
              <a:rPr lang="en-GB" sz="900" dirty="0"/>
              <a:t>"Being fully part of something without being singled out."</a:t>
            </a:r>
          </a:p>
          <a:p>
            <a:pPr>
              <a:spcAft>
                <a:spcPts val="600"/>
              </a:spcAft>
            </a:pPr>
            <a:r>
              <a:rPr lang="en-GB" sz="900" dirty="0"/>
              <a:t>"Feel a sense of belonging."</a:t>
            </a:r>
          </a:p>
          <a:p>
            <a:pPr>
              <a:spcAft>
                <a:spcPts val="600"/>
              </a:spcAft>
            </a:pPr>
            <a:r>
              <a:rPr lang="en-GB" sz="900" dirty="0"/>
              <a:t>"Not being made to feel different for behaviours that are out of our control. Not being treated differently because of a diagnosis when it suits the setting. Not judging people.”</a:t>
            </a:r>
          </a:p>
          <a:p>
            <a:pPr>
              <a:spcAft>
                <a:spcPts val="600"/>
              </a:spcAft>
            </a:pPr>
            <a:endParaRPr lang="en-GB" sz="900" dirty="0"/>
          </a:p>
          <a:p>
            <a:pPr>
              <a:spcAft>
                <a:spcPts val="600"/>
              </a:spcAft>
            </a:pPr>
            <a:r>
              <a:rPr lang="en-GB" sz="900" b="1" dirty="0"/>
              <a:t>4. Support and Proactive Communication</a:t>
            </a:r>
          </a:p>
          <a:p>
            <a:pPr>
              <a:spcAft>
                <a:spcPts val="600"/>
              </a:spcAft>
            </a:pPr>
            <a:r>
              <a:rPr lang="en-GB" sz="900" dirty="0"/>
              <a:t>Parents value regular, proactive communication and support from schools and services, rather than having to fight for every adjustment or piece of information.</a:t>
            </a:r>
          </a:p>
          <a:p>
            <a:pPr>
              <a:spcAft>
                <a:spcPts val="600"/>
              </a:spcAft>
            </a:pPr>
            <a:r>
              <a:rPr lang="en-GB" sz="900" b="1" dirty="0"/>
              <a:t>Quotes:</a:t>
            </a:r>
            <a:br>
              <a:rPr lang="en-GB" sz="900" b="1" dirty="0"/>
            </a:br>
            <a:r>
              <a:rPr lang="en-GB" sz="900" dirty="0"/>
              <a:t>"A plan adopted and recognised by all agencies."</a:t>
            </a:r>
          </a:p>
          <a:p>
            <a:pPr>
              <a:spcAft>
                <a:spcPts val="600"/>
              </a:spcAft>
            </a:pPr>
            <a:r>
              <a:rPr lang="en-GB" sz="900" dirty="0"/>
              <a:t>"Regular communication and feedback about settling/progress/concerns etc."</a:t>
            </a:r>
          </a:p>
          <a:p>
            <a:pPr>
              <a:spcAft>
                <a:spcPts val="600"/>
              </a:spcAft>
            </a:pPr>
            <a:r>
              <a:rPr lang="en-GB" sz="900" dirty="0"/>
              <a:t>"Conversation with parents about what works well and what adjustments can be made to make it even better."</a:t>
            </a:r>
          </a:p>
        </p:txBody>
      </p:sp>
    </p:spTree>
    <p:extLst>
      <p:ext uri="{BB962C8B-B14F-4D97-AF65-F5344CB8AC3E}">
        <p14:creationId xmlns:p14="http://schemas.microsoft.com/office/powerpoint/2010/main" val="1044919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151A-C2A1-93E2-BAC6-68AED2374C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39222D8-CC6F-5FE0-A6A9-76F045B3BA94}"/>
              </a:ext>
            </a:extLst>
          </p:cNvPr>
          <p:cNvSpPr txBox="1"/>
          <p:nvPr/>
        </p:nvSpPr>
        <p:spPr>
          <a:xfrm>
            <a:off x="156754" y="835477"/>
            <a:ext cx="4126488" cy="3770263"/>
          </a:xfrm>
          <a:prstGeom prst="rect">
            <a:avLst/>
          </a:prstGeom>
          <a:noFill/>
        </p:spPr>
        <p:txBody>
          <a:bodyPr wrap="square" rtlCol="0">
            <a:spAutoFit/>
          </a:bodyPr>
          <a:lstStyle/>
          <a:p>
            <a:pPr>
              <a:spcAft>
                <a:spcPts val="600"/>
              </a:spcAft>
            </a:pPr>
            <a:r>
              <a:rPr lang="en-GB" sz="900" b="1" dirty="0"/>
              <a:t>5. Opportunities for Participation</a:t>
            </a:r>
          </a:p>
          <a:p>
            <a:pPr>
              <a:spcAft>
                <a:spcPts val="600"/>
              </a:spcAft>
            </a:pPr>
            <a:r>
              <a:rPr lang="en-GB" sz="900" dirty="0"/>
              <a:t>Inclusion means being able to access activities, clubs, and community life, with appropriate support.</a:t>
            </a:r>
          </a:p>
          <a:p>
            <a:pPr>
              <a:spcAft>
                <a:spcPts val="600"/>
              </a:spcAft>
            </a:pPr>
            <a:r>
              <a:rPr lang="en-GB" sz="900" b="1" dirty="0"/>
              <a:t>Quotes:</a:t>
            </a:r>
            <a:br>
              <a:rPr lang="en-GB" sz="900" b="1" dirty="0"/>
            </a:br>
            <a:r>
              <a:rPr lang="en-GB" sz="900" dirty="0"/>
              <a:t>"Having activities available that we can actually access in the community."</a:t>
            </a:r>
          </a:p>
          <a:p>
            <a:pPr>
              <a:spcAft>
                <a:spcPts val="600"/>
              </a:spcAft>
            </a:pPr>
            <a:r>
              <a:rPr lang="en-GB" sz="900" dirty="0"/>
              <a:t>"My child should be able to partake in activities that any other child can do. Those activities should be accessible."</a:t>
            </a:r>
          </a:p>
          <a:p>
            <a:pPr>
              <a:spcAft>
                <a:spcPts val="600"/>
              </a:spcAft>
            </a:pPr>
            <a:r>
              <a:rPr lang="en-GB" sz="900" dirty="0"/>
              <a:t>"Being able to join in - it’s that’s simple -being able to join in though does mean adjustments and support needs to made - which is less simple.”</a:t>
            </a:r>
          </a:p>
          <a:p>
            <a:pPr>
              <a:spcAft>
                <a:spcPts val="600"/>
              </a:spcAft>
            </a:pPr>
            <a:endParaRPr lang="en-GB" sz="900" dirty="0"/>
          </a:p>
          <a:p>
            <a:pPr>
              <a:spcAft>
                <a:spcPts val="600"/>
              </a:spcAft>
            </a:pPr>
            <a:r>
              <a:rPr lang="en-GB" sz="900" b="1" dirty="0"/>
              <a:t>6. Barriers and Challenges</a:t>
            </a:r>
          </a:p>
          <a:p>
            <a:pPr>
              <a:spcAft>
                <a:spcPts val="600"/>
              </a:spcAft>
            </a:pPr>
            <a:r>
              <a:rPr lang="en-GB" sz="900" dirty="0"/>
              <a:t>Some parents expressed frustration at the lack of true inclusion, feeling isolated or having to constantly advocate for their child.</a:t>
            </a:r>
          </a:p>
          <a:p>
            <a:pPr>
              <a:spcAft>
                <a:spcPts val="600"/>
              </a:spcAft>
            </a:pPr>
            <a:r>
              <a:rPr lang="en-GB" sz="900" b="1" dirty="0"/>
              <a:t>Quotes:</a:t>
            </a:r>
            <a:br>
              <a:rPr lang="en-GB" sz="900" b="1" dirty="0"/>
            </a:br>
            <a:r>
              <a:rPr lang="en-GB" sz="900" dirty="0"/>
              <a:t>"Inclusion is just that - being included - it is not happening. Despite the best efforts of the professionals, tick boxing and lack of funding has undermined all of this."</a:t>
            </a:r>
          </a:p>
          <a:p>
            <a:pPr>
              <a:spcAft>
                <a:spcPts val="600"/>
              </a:spcAft>
            </a:pPr>
            <a:r>
              <a:rPr lang="en-GB" sz="900" dirty="0"/>
              <a:t>"We barely leave the house due to mental health failing due to severe delays in getting support when we first asked for it."</a:t>
            </a:r>
          </a:p>
          <a:p>
            <a:pPr>
              <a:spcAft>
                <a:spcPts val="600"/>
              </a:spcAft>
            </a:pPr>
            <a:r>
              <a:rPr lang="en-GB" sz="900" dirty="0"/>
              <a:t>"I do not feel included. I want these social experiences to be accessible at times that are accessible with the adaptations not having to feel like a battle every step in the way."</a:t>
            </a:r>
          </a:p>
        </p:txBody>
      </p:sp>
      <p:pic>
        <p:nvPicPr>
          <p:cNvPr id="8" name="Picture 7">
            <a:extLst>
              <a:ext uri="{FF2B5EF4-FFF2-40B4-BE49-F238E27FC236}">
                <a16:creationId xmlns:a16="http://schemas.microsoft.com/office/drawing/2014/main" id="{FBFDE2CE-9AF8-C43B-52A8-1FF69BDF9F2F}"/>
              </a:ext>
            </a:extLst>
          </p:cNvPr>
          <p:cNvPicPr>
            <a:picLocks noChangeAspect="1"/>
          </p:cNvPicPr>
          <p:nvPr/>
        </p:nvPicPr>
        <p:blipFill>
          <a:blip r:embed="rId2"/>
          <a:stretch>
            <a:fillRect/>
          </a:stretch>
        </p:blipFill>
        <p:spPr>
          <a:xfrm>
            <a:off x="8335969" y="165260"/>
            <a:ext cx="518166" cy="456928"/>
          </a:xfrm>
          <a:prstGeom prst="rect">
            <a:avLst/>
          </a:prstGeom>
        </p:spPr>
      </p:pic>
      <p:sp>
        <p:nvSpPr>
          <p:cNvPr id="11" name="Title 1">
            <a:extLst>
              <a:ext uri="{FF2B5EF4-FFF2-40B4-BE49-F238E27FC236}">
                <a16:creationId xmlns:a16="http://schemas.microsoft.com/office/drawing/2014/main" id="{B26CDD60-3B55-7642-4221-8B57F8038F42}"/>
              </a:ext>
            </a:extLst>
          </p:cNvPr>
          <p:cNvSpPr txBox="1">
            <a:spLocks/>
          </p:cNvSpPr>
          <p:nvPr/>
        </p:nvSpPr>
        <p:spPr>
          <a:xfrm>
            <a:off x="94236" y="69551"/>
            <a:ext cx="8229600" cy="391272"/>
          </a:xfrm>
          <a:prstGeom prst="rect">
            <a:avLst/>
          </a:prstGeom>
        </p:spPr>
        <p:txBody>
          <a:bodyPr vert="horz" lIns="0" tIns="45720" rIns="91440" bIns="45720" rtlCol="0" anchor="ctr">
            <a:normAutofit/>
          </a:bodyPr>
          <a:lstStyle>
            <a:lvl1pPr algn="l" defTabSz="457200" rtl="0" eaLnBrk="1" latinLnBrk="0" hangingPunct="1">
              <a:spcBef>
                <a:spcPct val="0"/>
              </a:spcBef>
              <a:buNone/>
              <a:defRPr sz="3600" b="1" kern="1200">
                <a:solidFill>
                  <a:schemeClr val="tx1"/>
                </a:solidFill>
                <a:latin typeface="Arial"/>
                <a:ea typeface="+mj-ea"/>
                <a:cs typeface="Arial"/>
              </a:defRPr>
            </a:lvl1pPr>
          </a:lstStyle>
          <a:p>
            <a:r>
              <a:rPr lang="en-US" sz="1400" dirty="0"/>
              <a:t>Q19: </a:t>
            </a:r>
            <a:r>
              <a:rPr lang="en-US" sz="1400" dirty="0">
                <a:solidFill>
                  <a:schemeClr val="bg1">
                    <a:lumMod val="50000"/>
                  </a:schemeClr>
                </a:solidFill>
              </a:rPr>
              <a:t>What does good inclusion look and feel like for you and your family? </a:t>
            </a:r>
            <a:r>
              <a:rPr lang="en-US" sz="1400" dirty="0"/>
              <a:t>Continued..:</a:t>
            </a:r>
          </a:p>
        </p:txBody>
      </p:sp>
      <p:sp>
        <p:nvSpPr>
          <p:cNvPr id="2" name="TextBox 1">
            <a:extLst>
              <a:ext uri="{FF2B5EF4-FFF2-40B4-BE49-F238E27FC236}">
                <a16:creationId xmlns:a16="http://schemas.microsoft.com/office/drawing/2014/main" id="{23C05235-7498-9D52-739F-69C0E0246655}"/>
              </a:ext>
            </a:extLst>
          </p:cNvPr>
          <p:cNvSpPr txBox="1"/>
          <p:nvPr/>
        </p:nvSpPr>
        <p:spPr>
          <a:xfrm>
            <a:off x="4860760" y="835477"/>
            <a:ext cx="3837731" cy="2616101"/>
          </a:xfrm>
          <a:prstGeom prst="rect">
            <a:avLst/>
          </a:prstGeom>
          <a:noFill/>
        </p:spPr>
        <p:txBody>
          <a:bodyPr wrap="square" rtlCol="0">
            <a:spAutoFit/>
          </a:bodyPr>
          <a:lstStyle/>
          <a:p>
            <a:pPr>
              <a:spcAft>
                <a:spcPts val="600"/>
              </a:spcAft>
            </a:pPr>
            <a:r>
              <a:rPr lang="en-GB" sz="900" b="1" dirty="0"/>
              <a:t>7. Individualised and </a:t>
            </a:r>
            <a:r>
              <a:rPr lang="en-GB" sz="900" b="1" dirty="0" err="1"/>
              <a:t>Neuroaffirming</a:t>
            </a:r>
            <a:r>
              <a:rPr lang="en-GB" sz="900" b="1" dirty="0"/>
              <a:t> Approaches</a:t>
            </a:r>
          </a:p>
          <a:p>
            <a:pPr>
              <a:spcAft>
                <a:spcPts val="600"/>
              </a:spcAft>
            </a:pPr>
            <a:r>
              <a:rPr lang="en-GB" sz="900" dirty="0"/>
              <a:t>Parents want their children to be seen as individuals, with strengths recognised and support tailored to their unique needs.</a:t>
            </a:r>
          </a:p>
          <a:p>
            <a:pPr>
              <a:spcAft>
                <a:spcPts val="600"/>
              </a:spcAft>
            </a:pPr>
            <a:r>
              <a:rPr lang="en-GB" sz="900" b="1" dirty="0"/>
              <a:t>Quotes:</a:t>
            </a:r>
            <a:br>
              <a:rPr lang="en-GB" sz="900" b="1" dirty="0"/>
            </a:br>
            <a:r>
              <a:rPr lang="en-GB" sz="900" dirty="0"/>
              <a:t>"Good inclusion looks like my child being understood as an individual, with their needs anticipated and supported without stigma."</a:t>
            </a:r>
          </a:p>
          <a:p>
            <a:pPr>
              <a:spcAft>
                <a:spcPts val="600"/>
              </a:spcAft>
            </a:pPr>
            <a:r>
              <a:rPr lang="en-GB" sz="900" dirty="0"/>
              <a:t>"Treating our daughter as an individual, asking her what she needs, providing sensitive &amp; informed support which builds confidence (practitioners need to be PDA literate &amp; able to build a strong &amp; trusted connection), validating &amp; promoting her strengths, connecting via special interests, treating her as an intelligent young adult."</a:t>
            </a:r>
          </a:p>
          <a:p>
            <a:pPr>
              <a:spcAft>
                <a:spcPts val="600"/>
              </a:spcAft>
            </a:pPr>
            <a:r>
              <a:rPr lang="en-GB" sz="900" dirty="0"/>
              <a:t>"Looking at SEN through the mental health lens. We feel included when we speak about worry or stress instead of ‘bad behaviour’. When the child is put first, before any academic targets. Where </a:t>
            </a:r>
            <a:r>
              <a:rPr lang="en-GB" sz="900" dirty="0" err="1"/>
              <a:t>neuroaffirming</a:t>
            </a:r>
            <a:r>
              <a:rPr lang="en-GB" sz="900" dirty="0"/>
              <a:t> language is used consistently, and where accommodations are made as a standard and don’t have to be asked for."</a:t>
            </a:r>
          </a:p>
        </p:txBody>
      </p:sp>
    </p:spTree>
    <p:extLst>
      <p:ext uri="{BB962C8B-B14F-4D97-AF65-F5344CB8AC3E}">
        <p14:creationId xmlns:p14="http://schemas.microsoft.com/office/powerpoint/2010/main" val="8727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4" y="8763"/>
            <a:ext cx="8229600" cy="391272"/>
          </a:xfrm>
        </p:spPr>
        <p:txBody>
          <a:bodyPr>
            <a:normAutofit/>
          </a:bodyPr>
          <a:lstStyle/>
          <a:p>
            <a:r>
              <a:rPr sz="1400" dirty="0"/>
              <a:t>Q2: What gender does your child/young person identify as?</a:t>
            </a:r>
          </a:p>
        </p:txBody>
      </p:sp>
      <p:pic>
        <p:nvPicPr>
          <p:cNvPr id="13" name="Picture 12">
            <a:extLst>
              <a:ext uri="{FF2B5EF4-FFF2-40B4-BE49-F238E27FC236}">
                <a16:creationId xmlns:a16="http://schemas.microsoft.com/office/drawing/2014/main" id="{C3D53234-E380-C895-ADA8-B41B34C4549D}"/>
              </a:ext>
            </a:extLst>
          </p:cNvPr>
          <p:cNvPicPr>
            <a:picLocks noChangeAspect="1"/>
          </p:cNvPicPr>
          <p:nvPr/>
        </p:nvPicPr>
        <p:blipFill>
          <a:blip r:embed="rId2"/>
          <a:stretch>
            <a:fillRect/>
          </a:stretch>
        </p:blipFill>
        <p:spPr>
          <a:xfrm>
            <a:off x="5625802" y="2915728"/>
            <a:ext cx="3480976" cy="2195210"/>
          </a:xfrm>
          <a:prstGeom prst="rect">
            <a:avLst/>
          </a:prstGeom>
        </p:spPr>
      </p:pic>
      <p:pic>
        <p:nvPicPr>
          <p:cNvPr id="15" name="Picture 14">
            <a:extLst>
              <a:ext uri="{FF2B5EF4-FFF2-40B4-BE49-F238E27FC236}">
                <a16:creationId xmlns:a16="http://schemas.microsoft.com/office/drawing/2014/main" id="{D2A3A9F8-B984-1BBC-454E-1D43A872AE3A}"/>
              </a:ext>
            </a:extLst>
          </p:cNvPr>
          <p:cNvPicPr>
            <a:picLocks noChangeAspect="1"/>
          </p:cNvPicPr>
          <p:nvPr/>
        </p:nvPicPr>
        <p:blipFill>
          <a:blip r:embed="rId3"/>
          <a:stretch>
            <a:fillRect/>
          </a:stretch>
        </p:blipFill>
        <p:spPr>
          <a:xfrm>
            <a:off x="231157" y="904104"/>
            <a:ext cx="5121084" cy="3109229"/>
          </a:xfrm>
          <a:prstGeom prst="rect">
            <a:avLst/>
          </a:prstGeom>
        </p:spPr>
      </p:pic>
      <p:pic>
        <p:nvPicPr>
          <p:cNvPr id="17" name="Picture 16">
            <a:extLst>
              <a:ext uri="{FF2B5EF4-FFF2-40B4-BE49-F238E27FC236}">
                <a16:creationId xmlns:a16="http://schemas.microsoft.com/office/drawing/2014/main" id="{0374B5BA-3C50-C969-0A4C-58F41EFD4178}"/>
              </a:ext>
            </a:extLst>
          </p:cNvPr>
          <p:cNvPicPr>
            <a:picLocks noChangeAspect="1"/>
          </p:cNvPicPr>
          <p:nvPr/>
        </p:nvPicPr>
        <p:blipFill>
          <a:blip r:embed="rId4"/>
          <a:stretch>
            <a:fillRect/>
          </a:stretch>
        </p:blipFill>
        <p:spPr>
          <a:xfrm>
            <a:off x="266406" y="939146"/>
            <a:ext cx="5003011" cy="3002934"/>
          </a:xfrm>
          <a:prstGeom prst="rect">
            <a:avLst/>
          </a:prstGeom>
        </p:spPr>
      </p:pic>
      <p:pic>
        <p:nvPicPr>
          <p:cNvPr id="3" name="Picture 2">
            <a:extLst>
              <a:ext uri="{FF2B5EF4-FFF2-40B4-BE49-F238E27FC236}">
                <a16:creationId xmlns:a16="http://schemas.microsoft.com/office/drawing/2014/main" id="{5B8AD4BC-A4BF-A91F-5361-59A3F5D145E1}"/>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328E5FD2-403D-5071-D2CC-E420F057C99C}"/>
              </a:ext>
            </a:extLst>
          </p:cNvPr>
          <p:cNvPicPr>
            <a:picLocks noChangeAspect="1"/>
          </p:cNvPicPr>
          <p:nvPr/>
        </p:nvPicPr>
        <p:blipFill>
          <a:blip r:embed="rId6"/>
          <a:stretch>
            <a:fillRect/>
          </a:stretch>
        </p:blipFill>
        <p:spPr>
          <a:xfrm>
            <a:off x="4572000" y="1394700"/>
            <a:ext cx="627282" cy="7039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 y="30263"/>
            <a:ext cx="8229600" cy="391272"/>
          </a:xfrm>
        </p:spPr>
        <p:txBody>
          <a:bodyPr>
            <a:normAutofit/>
          </a:bodyPr>
          <a:lstStyle/>
          <a:p>
            <a:r>
              <a:rPr sz="1400" dirty="0"/>
              <a:t>Q</a:t>
            </a:r>
            <a:r>
              <a:rPr lang="en-GB" sz="1400" dirty="0"/>
              <a:t>20</a:t>
            </a:r>
            <a:r>
              <a:rPr sz="1400" dirty="0"/>
              <a:t>: I find it easy to get the relevant information about services</a:t>
            </a:r>
          </a:p>
        </p:txBody>
      </p:sp>
      <p:pic>
        <p:nvPicPr>
          <p:cNvPr id="5" name="Picture 4">
            <a:extLst>
              <a:ext uri="{FF2B5EF4-FFF2-40B4-BE49-F238E27FC236}">
                <a16:creationId xmlns:a16="http://schemas.microsoft.com/office/drawing/2014/main" id="{94CA89EA-EE5E-F48C-A4B8-0C62DDC2D04D}"/>
              </a:ext>
            </a:extLst>
          </p:cNvPr>
          <p:cNvPicPr>
            <a:picLocks noChangeAspect="1"/>
          </p:cNvPicPr>
          <p:nvPr/>
        </p:nvPicPr>
        <p:blipFill>
          <a:blip r:embed="rId2"/>
          <a:stretch>
            <a:fillRect/>
          </a:stretch>
        </p:blipFill>
        <p:spPr>
          <a:xfrm>
            <a:off x="5753985" y="2905759"/>
            <a:ext cx="3307524" cy="1828343"/>
          </a:xfrm>
          <a:prstGeom prst="rect">
            <a:avLst/>
          </a:prstGeom>
        </p:spPr>
      </p:pic>
      <p:pic>
        <p:nvPicPr>
          <p:cNvPr id="12" name="Picture 11">
            <a:extLst>
              <a:ext uri="{FF2B5EF4-FFF2-40B4-BE49-F238E27FC236}">
                <a16:creationId xmlns:a16="http://schemas.microsoft.com/office/drawing/2014/main" id="{5768DBFB-234C-798F-CE76-16EEA3329157}"/>
              </a:ext>
            </a:extLst>
          </p:cNvPr>
          <p:cNvPicPr>
            <a:picLocks noChangeAspect="1"/>
          </p:cNvPicPr>
          <p:nvPr/>
        </p:nvPicPr>
        <p:blipFill>
          <a:blip r:embed="rId3"/>
          <a:stretch>
            <a:fillRect/>
          </a:stretch>
        </p:blipFill>
        <p:spPr>
          <a:xfrm>
            <a:off x="117318" y="812664"/>
            <a:ext cx="5121084" cy="3373256"/>
          </a:xfrm>
          <a:prstGeom prst="rect">
            <a:avLst/>
          </a:prstGeom>
        </p:spPr>
      </p:pic>
      <p:pic>
        <p:nvPicPr>
          <p:cNvPr id="4" name="Picture 3">
            <a:extLst>
              <a:ext uri="{FF2B5EF4-FFF2-40B4-BE49-F238E27FC236}">
                <a16:creationId xmlns:a16="http://schemas.microsoft.com/office/drawing/2014/main" id="{0FC2012B-9F7C-9872-6BC9-B9B4DD2A0B86}"/>
              </a:ext>
            </a:extLst>
          </p:cNvPr>
          <p:cNvPicPr>
            <a:picLocks noChangeAspect="1"/>
          </p:cNvPicPr>
          <p:nvPr/>
        </p:nvPicPr>
        <p:blipFill>
          <a:blip r:embed="rId4"/>
          <a:stretch>
            <a:fillRect/>
          </a:stretch>
        </p:blipFill>
        <p:spPr>
          <a:xfrm>
            <a:off x="157958" y="856301"/>
            <a:ext cx="5005250" cy="3212870"/>
          </a:xfrm>
          <a:prstGeom prst="rect">
            <a:avLst/>
          </a:prstGeom>
        </p:spPr>
      </p:pic>
      <p:pic>
        <p:nvPicPr>
          <p:cNvPr id="3" name="Picture 2">
            <a:extLst>
              <a:ext uri="{FF2B5EF4-FFF2-40B4-BE49-F238E27FC236}">
                <a16:creationId xmlns:a16="http://schemas.microsoft.com/office/drawing/2014/main" id="{F35C8199-B7C6-B0A7-9105-ED4C78D0FC55}"/>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6" name="Picture 5">
            <a:extLst>
              <a:ext uri="{FF2B5EF4-FFF2-40B4-BE49-F238E27FC236}">
                <a16:creationId xmlns:a16="http://schemas.microsoft.com/office/drawing/2014/main" id="{7E3D9708-6CD5-F892-DF6A-001A190F7495}"/>
              </a:ext>
            </a:extLst>
          </p:cNvPr>
          <p:cNvPicPr>
            <a:picLocks noChangeAspect="1"/>
          </p:cNvPicPr>
          <p:nvPr/>
        </p:nvPicPr>
        <p:blipFill>
          <a:blip r:embed="rId6"/>
          <a:stretch>
            <a:fillRect/>
          </a:stretch>
        </p:blipFill>
        <p:spPr>
          <a:xfrm>
            <a:off x="4924761" y="665994"/>
            <a:ext cx="627282" cy="703972"/>
          </a:xfrm>
          <a:prstGeom prst="rect">
            <a:avLst/>
          </a:prstGeom>
        </p:spPr>
      </p:pic>
      <p:pic>
        <p:nvPicPr>
          <p:cNvPr id="7" name="Picture 6">
            <a:extLst>
              <a:ext uri="{FF2B5EF4-FFF2-40B4-BE49-F238E27FC236}">
                <a16:creationId xmlns:a16="http://schemas.microsoft.com/office/drawing/2014/main" id="{46DB8C40-2E5F-E0E2-882B-4B2D459DDF7E}"/>
              </a:ext>
            </a:extLst>
          </p:cNvPr>
          <p:cNvPicPr>
            <a:picLocks noChangeAspect="1"/>
          </p:cNvPicPr>
          <p:nvPr/>
        </p:nvPicPr>
        <p:blipFill>
          <a:blip r:embed="rId7"/>
          <a:stretch>
            <a:fillRect/>
          </a:stretch>
        </p:blipFill>
        <p:spPr>
          <a:xfrm flipH="1">
            <a:off x="4587415" y="906447"/>
            <a:ext cx="251406" cy="240662"/>
          </a:xfrm>
          <a:prstGeom prst="rect">
            <a:avLst/>
          </a:prstGeom>
        </p:spPr>
      </p:pic>
      <p:pic>
        <p:nvPicPr>
          <p:cNvPr id="8" name="Picture 7">
            <a:extLst>
              <a:ext uri="{FF2B5EF4-FFF2-40B4-BE49-F238E27FC236}">
                <a16:creationId xmlns:a16="http://schemas.microsoft.com/office/drawing/2014/main" id="{F90D9681-84ED-5F56-CE78-756235FDE95D}"/>
              </a:ext>
            </a:extLst>
          </p:cNvPr>
          <p:cNvPicPr>
            <a:picLocks noChangeAspect="1"/>
          </p:cNvPicPr>
          <p:nvPr/>
        </p:nvPicPr>
        <p:blipFill>
          <a:blip r:embed="rId8"/>
          <a:stretch>
            <a:fillRect/>
          </a:stretch>
        </p:blipFill>
        <p:spPr>
          <a:xfrm flipH="1">
            <a:off x="1003148" y="903224"/>
            <a:ext cx="251406" cy="243885"/>
          </a:xfrm>
          <a:prstGeom prst="rect">
            <a:avLst/>
          </a:prstGeom>
        </p:spPr>
      </p:pic>
      <p:pic>
        <p:nvPicPr>
          <p:cNvPr id="9" name="Picture 8">
            <a:extLst>
              <a:ext uri="{FF2B5EF4-FFF2-40B4-BE49-F238E27FC236}">
                <a16:creationId xmlns:a16="http://schemas.microsoft.com/office/drawing/2014/main" id="{CB0D6260-494F-C62E-EEEB-C39F4B6E9600}"/>
              </a:ext>
            </a:extLst>
          </p:cNvPr>
          <p:cNvPicPr>
            <a:picLocks noChangeAspect="1"/>
          </p:cNvPicPr>
          <p:nvPr/>
        </p:nvPicPr>
        <p:blipFill>
          <a:blip r:embed="rId9"/>
          <a:stretch>
            <a:fillRect/>
          </a:stretch>
        </p:blipFill>
        <p:spPr>
          <a:xfrm>
            <a:off x="2654648" y="904571"/>
            <a:ext cx="251406" cy="24805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9" y="23157"/>
            <a:ext cx="8229600" cy="391272"/>
          </a:xfrm>
        </p:spPr>
        <p:txBody>
          <a:bodyPr>
            <a:normAutofit/>
          </a:bodyPr>
          <a:lstStyle/>
          <a:p>
            <a:r>
              <a:rPr sz="1400" dirty="0"/>
              <a:t>Q</a:t>
            </a:r>
            <a:r>
              <a:rPr lang="en-GB" sz="1400" dirty="0"/>
              <a:t>21</a:t>
            </a:r>
            <a:r>
              <a:rPr sz="1400" dirty="0"/>
              <a:t>: I would go to the following for support and advice</a:t>
            </a:r>
            <a:endParaRPr sz="1400" b="0" dirty="0"/>
          </a:p>
        </p:txBody>
      </p:sp>
      <p:sp>
        <p:nvSpPr>
          <p:cNvPr id="12" name="Rectangle 11">
            <a:extLst>
              <a:ext uri="{FF2B5EF4-FFF2-40B4-BE49-F238E27FC236}">
                <a16:creationId xmlns:a16="http://schemas.microsoft.com/office/drawing/2014/main" id="{E011FE53-55D1-B14E-ACEC-9F17DFE4DBC6}"/>
              </a:ext>
            </a:extLst>
          </p:cNvPr>
          <p:cNvSpPr/>
          <p:nvPr/>
        </p:nvSpPr>
        <p:spPr>
          <a:xfrm>
            <a:off x="269967" y="835625"/>
            <a:ext cx="4946148" cy="3797335"/>
          </a:xfrm>
          <a:prstGeom prst="rect">
            <a:avLst/>
          </a:prstGeom>
          <a:no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FD1F3A18-001A-0F47-6A9F-AD84A5C3AD1B}"/>
              </a:ext>
            </a:extLst>
          </p:cNvPr>
          <p:cNvPicPr>
            <a:picLocks noChangeAspect="1"/>
          </p:cNvPicPr>
          <p:nvPr/>
        </p:nvPicPr>
        <p:blipFill>
          <a:blip r:embed="rId2"/>
          <a:stretch>
            <a:fillRect/>
          </a:stretch>
        </p:blipFill>
        <p:spPr>
          <a:xfrm>
            <a:off x="5516879" y="1966903"/>
            <a:ext cx="3453527" cy="3011942"/>
          </a:xfrm>
          <a:prstGeom prst="rect">
            <a:avLst/>
          </a:prstGeom>
        </p:spPr>
      </p:pic>
      <p:pic>
        <p:nvPicPr>
          <p:cNvPr id="4" name="Picture 3">
            <a:extLst>
              <a:ext uri="{FF2B5EF4-FFF2-40B4-BE49-F238E27FC236}">
                <a16:creationId xmlns:a16="http://schemas.microsoft.com/office/drawing/2014/main" id="{858C59F8-EBEF-2136-0529-5B5E78C41781}"/>
              </a:ext>
            </a:extLst>
          </p:cNvPr>
          <p:cNvPicPr>
            <a:picLocks noChangeAspect="1"/>
          </p:cNvPicPr>
          <p:nvPr/>
        </p:nvPicPr>
        <p:blipFill>
          <a:blip r:embed="rId3"/>
          <a:stretch>
            <a:fillRect/>
          </a:stretch>
        </p:blipFill>
        <p:spPr>
          <a:xfrm>
            <a:off x="280127" y="845784"/>
            <a:ext cx="4946148" cy="3787175"/>
          </a:xfrm>
          <a:prstGeom prst="rect">
            <a:avLst/>
          </a:prstGeom>
        </p:spPr>
      </p:pic>
      <p:pic>
        <p:nvPicPr>
          <p:cNvPr id="3" name="Picture 2">
            <a:extLst>
              <a:ext uri="{FF2B5EF4-FFF2-40B4-BE49-F238E27FC236}">
                <a16:creationId xmlns:a16="http://schemas.microsoft.com/office/drawing/2014/main" id="{B163454D-7D54-49B9-88E4-F46A7F27DC1E}"/>
              </a:ext>
            </a:extLst>
          </p:cNvPr>
          <p:cNvPicPr>
            <a:picLocks noChangeAspect="1"/>
          </p:cNvPicPr>
          <p:nvPr/>
        </p:nvPicPr>
        <p:blipFill>
          <a:blip r:embed="rId4"/>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69D7A606-C66A-B1A5-A168-DCE6F3F87832}"/>
              </a:ext>
            </a:extLst>
          </p:cNvPr>
          <p:cNvPicPr>
            <a:picLocks noChangeAspect="1"/>
          </p:cNvPicPr>
          <p:nvPr/>
        </p:nvPicPr>
        <p:blipFill>
          <a:blip r:embed="rId5"/>
          <a:stretch>
            <a:fillRect/>
          </a:stretch>
        </p:blipFill>
        <p:spPr>
          <a:xfrm>
            <a:off x="4572000" y="916847"/>
            <a:ext cx="627282" cy="70397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8" y="23152"/>
            <a:ext cx="8583802" cy="391272"/>
          </a:xfrm>
        </p:spPr>
        <p:txBody>
          <a:bodyPr>
            <a:normAutofit/>
          </a:bodyPr>
          <a:lstStyle/>
          <a:p>
            <a:r>
              <a:rPr sz="1400" dirty="0"/>
              <a:t>Q</a:t>
            </a:r>
            <a:r>
              <a:rPr lang="en-GB" sz="1400" dirty="0"/>
              <a:t>22</a:t>
            </a:r>
            <a:r>
              <a:rPr sz="1400" dirty="0"/>
              <a:t>: I am satisfied with Communication about my Child/Young Person from</a:t>
            </a:r>
            <a:r>
              <a:rPr lang="en-GB" sz="1400" dirty="0"/>
              <a:t>:</a:t>
            </a:r>
            <a:endParaRPr sz="1400" dirty="0"/>
          </a:p>
        </p:txBody>
      </p:sp>
      <p:pic>
        <p:nvPicPr>
          <p:cNvPr id="6" name="Picture 5">
            <a:extLst>
              <a:ext uri="{FF2B5EF4-FFF2-40B4-BE49-F238E27FC236}">
                <a16:creationId xmlns:a16="http://schemas.microsoft.com/office/drawing/2014/main" id="{AF6922D7-A98E-4DB1-4BF6-50BA1A60F4BD}"/>
              </a:ext>
            </a:extLst>
          </p:cNvPr>
          <p:cNvPicPr>
            <a:picLocks noChangeAspect="1"/>
          </p:cNvPicPr>
          <p:nvPr/>
        </p:nvPicPr>
        <p:blipFill>
          <a:blip r:embed="rId2"/>
          <a:stretch>
            <a:fillRect/>
          </a:stretch>
        </p:blipFill>
        <p:spPr>
          <a:xfrm>
            <a:off x="5344159" y="2604485"/>
            <a:ext cx="3948425" cy="2192172"/>
          </a:xfrm>
          <a:prstGeom prst="rect">
            <a:avLst/>
          </a:prstGeom>
        </p:spPr>
      </p:pic>
      <p:pic>
        <p:nvPicPr>
          <p:cNvPr id="4" name="Picture 3">
            <a:extLst>
              <a:ext uri="{FF2B5EF4-FFF2-40B4-BE49-F238E27FC236}">
                <a16:creationId xmlns:a16="http://schemas.microsoft.com/office/drawing/2014/main" id="{EC9131C0-DADF-29A8-B6E1-708BFDBF3013}"/>
              </a:ext>
            </a:extLst>
          </p:cNvPr>
          <p:cNvPicPr>
            <a:picLocks noChangeAspect="1"/>
          </p:cNvPicPr>
          <p:nvPr/>
        </p:nvPicPr>
        <p:blipFill>
          <a:blip r:embed="rId3"/>
          <a:stretch>
            <a:fillRect/>
          </a:stretch>
        </p:blipFill>
        <p:spPr>
          <a:xfrm>
            <a:off x="166425" y="1078948"/>
            <a:ext cx="4978043" cy="2992122"/>
          </a:xfrm>
          <a:prstGeom prst="rect">
            <a:avLst/>
          </a:prstGeom>
        </p:spPr>
      </p:pic>
      <p:pic>
        <p:nvPicPr>
          <p:cNvPr id="3" name="Picture 2">
            <a:extLst>
              <a:ext uri="{FF2B5EF4-FFF2-40B4-BE49-F238E27FC236}">
                <a16:creationId xmlns:a16="http://schemas.microsoft.com/office/drawing/2014/main" id="{3D673766-8E69-F16F-8BE3-9FE11E5B8D23}"/>
              </a:ext>
            </a:extLst>
          </p:cNvPr>
          <p:cNvPicPr>
            <a:picLocks noChangeAspect="1"/>
          </p:cNvPicPr>
          <p:nvPr/>
        </p:nvPicPr>
        <p:blipFill>
          <a:blip r:embed="rId4"/>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1248FE1F-569E-8B4B-4844-BA2FFEF4D304}"/>
              </a:ext>
            </a:extLst>
          </p:cNvPr>
          <p:cNvPicPr>
            <a:picLocks noChangeAspect="1"/>
          </p:cNvPicPr>
          <p:nvPr/>
        </p:nvPicPr>
        <p:blipFill>
          <a:blip r:embed="rId5"/>
          <a:stretch>
            <a:fillRect/>
          </a:stretch>
        </p:blipFill>
        <p:spPr>
          <a:xfrm>
            <a:off x="4924761" y="896584"/>
            <a:ext cx="627282" cy="703972"/>
          </a:xfrm>
          <a:prstGeom prst="rect">
            <a:avLst/>
          </a:prstGeom>
        </p:spPr>
      </p:pic>
      <p:pic>
        <p:nvPicPr>
          <p:cNvPr id="12" name="Picture 11">
            <a:extLst>
              <a:ext uri="{FF2B5EF4-FFF2-40B4-BE49-F238E27FC236}">
                <a16:creationId xmlns:a16="http://schemas.microsoft.com/office/drawing/2014/main" id="{B4C41783-EF7F-6E49-FF02-7F773B52F40C}"/>
              </a:ext>
            </a:extLst>
          </p:cNvPr>
          <p:cNvPicPr>
            <a:picLocks noChangeAspect="1"/>
          </p:cNvPicPr>
          <p:nvPr/>
        </p:nvPicPr>
        <p:blipFill>
          <a:blip r:embed="rId6"/>
          <a:stretch>
            <a:fillRect/>
          </a:stretch>
        </p:blipFill>
        <p:spPr>
          <a:xfrm flipH="1">
            <a:off x="4587415" y="787182"/>
            <a:ext cx="251406" cy="240662"/>
          </a:xfrm>
          <a:prstGeom prst="rect">
            <a:avLst/>
          </a:prstGeom>
        </p:spPr>
      </p:pic>
      <p:pic>
        <p:nvPicPr>
          <p:cNvPr id="13" name="Picture 12">
            <a:extLst>
              <a:ext uri="{FF2B5EF4-FFF2-40B4-BE49-F238E27FC236}">
                <a16:creationId xmlns:a16="http://schemas.microsoft.com/office/drawing/2014/main" id="{3085B97A-AEE5-4FA5-54D7-54A60773CE1D}"/>
              </a:ext>
            </a:extLst>
          </p:cNvPr>
          <p:cNvPicPr>
            <a:picLocks noChangeAspect="1"/>
          </p:cNvPicPr>
          <p:nvPr/>
        </p:nvPicPr>
        <p:blipFill>
          <a:blip r:embed="rId7"/>
          <a:stretch>
            <a:fillRect/>
          </a:stretch>
        </p:blipFill>
        <p:spPr>
          <a:xfrm flipH="1">
            <a:off x="1074707" y="783959"/>
            <a:ext cx="251406" cy="243885"/>
          </a:xfrm>
          <a:prstGeom prst="rect">
            <a:avLst/>
          </a:prstGeom>
        </p:spPr>
      </p:pic>
      <p:pic>
        <p:nvPicPr>
          <p:cNvPr id="14" name="Picture 13">
            <a:extLst>
              <a:ext uri="{FF2B5EF4-FFF2-40B4-BE49-F238E27FC236}">
                <a16:creationId xmlns:a16="http://schemas.microsoft.com/office/drawing/2014/main" id="{495C6C9D-B5E3-A0CD-0559-690052D1A2B6}"/>
              </a:ext>
            </a:extLst>
          </p:cNvPr>
          <p:cNvPicPr>
            <a:picLocks noChangeAspect="1"/>
          </p:cNvPicPr>
          <p:nvPr/>
        </p:nvPicPr>
        <p:blipFill>
          <a:blip r:embed="rId8"/>
          <a:stretch>
            <a:fillRect/>
          </a:stretch>
        </p:blipFill>
        <p:spPr>
          <a:xfrm>
            <a:off x="2654648" y="785306"/>
            <a:ext cx="251406" cy="248054"/>
          </a:xfrm>
          <a:prstGeom prst="rect">
            <a:avLst/>
          </a:prstGeom>
        </p:spPr>
      </p:pic>
    </p:spTree>
    <p:extLst>
      <p:ext uri="{BB962C8B-B14F-4D97-AF65-F5344CB8AC3E}">
        <p14:creationId xmlns:p14="http://schemas.microsoft.com/office/powerpoint/2010/main" val="3299322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B92FF-F519-3AC4-6DC1-A5D34E088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5A5C5-3C7B-13C5-4F46-17EE8A4FFD2E}"/>
              </a:ext>
            </a:extLst>
          </p:cNvPr>
          <p:cNvSpPr>
            <a:spLocks noGrp="1"/>
          </p:cNvSpPr>
          <p:nvPr>
            <p:ph type="title"/>
          </p:nvPr>
        </p:nvSpPr>
        <p:spPr>
          <a:xfrm>
            <a:off x="7945" y="90231"/>
            <a:ext cx="9020643" cy="323307"/>
          </a:xfrm>
        </p:spPr>
        <p:txBody>
          <a:bodyPr>
            <a:noAutofit/>
          </a:bodyPr>
          <a:lstStyle/>
          <a:p>
            <a:r>
              <a:rPr lang="en-GB" sz="1400" dirty="0"/>
              <a:t>Q22. Mainstream Education and EHCP</a:t>
            </a:r>
            <a:endParaRPr sz="1400" dirty="0"/>
          </a:p>
        </p:txBody>
      </p:sp>
      <p:sp>
        <p:nvSpPr>
          <p:cNvPr id="11" name="TextBox 10">
            <a:extLst>
              <a:ext uri="{FF2B5EF4-FFF2-40B4-BE49-F238E27FC236}">
                <a16:creationId xmlns:a16="http://schemas.microsoft.com/office/drawing/2014/main" id="{C3AFD7AA-0099-EFF0-5A6E-0DA2AFCC75EA}"/>
              </a:ext>
            </a:extLst>
          </p:cNvPr>
          <p:cNvSpPr txBox="1"/>
          <p:nvPr/>
        </p:nvSpPr>
        <p:spPr>
          <a:xfrm>
            <a:off x="7264400" y="1168260"/>
            <a:ext cx="18796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There is a marked difference between the level of communications received from those families in the EHCP process and those outside of it.</a:t>
            </a:r>
          </a:p>
          <a:p>
            <a:pPr marR="0" lvl="0" algn="l" defTabSz="4572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9D6C514-DD44-5B33-F179-34772680BE67}"/>
              </a:ext>
            </a:extLst>
          </p:cNvPr>
          <p:cNvPicPr>
            <a:picLocks noChangeAspect="1"/>
          </p:cNvPicPr>
          <p:nvPr/>
        </p:nvPicPr>
        <p:blipFill>
          <a:blip r:embed="rId2"/>
          <a:stretch>
            <a:fillRect/>
          </a:stretch>
        </p:blipFill>
        <p:spPr>
          <a:xfrm>
            <a:off x="247705" y="695687"/>
            <a:ext cx="3409895" cy="2049565"/>
          </a:xfrm>
          <a:prstGeom prst="rect">
            <a:avLst/>
          </a:prstGeom>
        </p:spPr>
      </p:pic>
      <p:pic>
        <p:nvPicPr>
          <p:cNvPr id="7" name="Picture 6">
            <a:extLst>
              <a:ext uri="{FF2B5EF4-FFF2-40B4-BE49-F238E27FC236}">
                <a16:creationId xmlns:a16="http://schemas.microsoft.com/office/drawing/2014/main" id="{41A74D7C-355E-C82A-0267-6969BB82C2B6}"/>
              </a:ext>
            </a:extLst>
          </p:cNvPr>
          <p:cNvPicPr>
            <a:picLocks noChangeAspect="1"/>
          </p:cNvPicPr>
          <p:nvPr/>
        </p:nvPicPr>
        <p:blipFill>
          <a:blip r:embed="rId3"/>
          <a:stretch>
            <a:fillRect/>
          </a:stretch>
        </p:blipFill>
        <p:spPr>
          <a:xfrm>
            <a:off x="247705" y="2890654"/>
            <a:ext cx="3409895" cy="2049565"/>
          </a:xfrm>
          <a:prstGeom prst="rect">
            <a:avLst/>
          </a:prstGeom>
        </p:spPr>
      </p:pic>
      <p:pic>
        <p:nvPicPr>
          <p:cNvPr id="9" name="Picture 8">
            <a:extLst>
              <a:ext uri="{FF2B5EF4-FFF2-40B4-BE49-F238E27FC236}">
                <a16:creationId xmlns:a16="http://schemas.microsoft.com/office/drawing/2014/main" id="{6684C374-4E85-4EB1-B454-06B3395A0553}"/>
              </a:ext>
            </a:extLst>
          </p:cNvPr>
          <p:cNvPicPr>
            <a:picLocks noChangeAspect="1"/>
          </p:cNvPicPr>
          <p:nvPr/>
        </p:nvPicPr>
        <p:blipFill>
          <a:blip r:embed="rId4"/>
          <a:stretch>
            <a:fillRect/>
          </a:stretch>
        </p:blipFill>
        <p:spPr>
          <a:xfrm>
            <a:off x="3854505" y="692525"/>
            <a:ext cx="3409895" cy="2049565"/>
          </a:xfrm>
          <a:prstGeom prst="rect">
            <a:avLst/>
          </a:prstGeom>
        </p:spPr>
      </p:pic>
      <p:pic>
        <p:nvPicPr>
          <p:cNvPr id="12" name="Picture 11">
            <a:extLst>
              <a:ext uri="{FF2B5EF4-FFF2-40B4-BE49-F238E27FC236}">
                <a16:creationId xmlns:a16="http://schemas.microsoft.com/office/drawing/2014/main" id="{90D90B76-7C51-F7D0-C2D8-20A5FB78BA7E}"/>
              </a:ext>
            </a:extLst>
          </p:cNvPr>
          <p:cNvPicPr>
            <a:picLocks noChangeAspect="1"/>
          </p:cNvPicPr>
          <p:nvPr/>
        </p:nvPicPr>
        <p:blipFill>
          <a:blip r:embed="rId5"/>
          <a:stretch>
            <a:fillRect/>
          </a:stretch>
        </p:blipFill>
        <p:spPr>
          <a:xfrm>
            <a:off x="3854505" y="2890654"/>
            <a:ext cx="3409895" cy="2049565"/>
          </a:xfrm>
          <a:prstGeom prst="rect">
            <a:avLst/>
          </a:prstGeom>
        </p:spPr>
      </p:pic>
      <p:sp>
        <p:nvSpPr>
          <p:cNvPr id="3" name="Title 1">
            <a:extLst>
              <a:ext uri="{FF2B5EF4-FFF2-40B4-BE49-F238E27FC236}">
                <a16:creationId xmlns:a16="http://schemas.microsoft.com/office/drawing/2014/main" id="{822E9A00-A881-A353-8C74-6D69ACEF9058}"/>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pic>
        <p:nvPicPr>
          <p:cNvPr id="5" name="Picture 4">
            <a:extLst>
              <a:ext uri="{FF2B5EF4-FFF2-40B4-BE49-F238E27FC236}">
                <a16:creationId xmlns:a16="http://schemas.microsoft.com/office/drawing/2014/main" id="{809A08B3-9F6B-3331-40B7-492641DE175C}"/>
              </a:ext>
            </a:extLst>
          </p:cNvPr>
          <p:cNvPicPr>
            <a:picLocks noChangeAspect="1"/>
          </p:cNvPicPr>
          <p:nvPr/>
        </p:nvPicPr>
        <p:blipFill>
          <a:blip r:embed="rId6"/>
          <a:stretch>
            <a:fillRect/>
          </a:stretch>
        </p:blipFill>
        <p:spPr>
          <a:xfrm>
            <a:off x="8335969" y="165260"/>
            <a:ext cx="518166" cy="456928"/>
          </a:xfrm>
          <a:prstGeom prst="rect">
            <a:avLst/>
          </a:prstGeom>
        </p:spPr>
      </p:pic>
    </p:spTree>
    <p:extLst>
      <p:ext uri="{BB962C8B-B14F-4D97-AF65-F5344CB8AC3E}">
        <p14:creationId xmlns:p14="http://schemas.microsoft.com/office/powerpoint/2010/main" val="3334215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 y="151784"/>
            <a:ext cx="7682073" cy="477390"/>
          </a:xfrm>
        </p:spPr>
        <p:txBody>
          <a:bodyPr>
            <a:noAutofit/>
          </a:bodyPr>
          <a:lstStyle/>
          <a:p>
            <a:r>
              <a:rPr sz="1400" dirty="0"/>
              <a:t>Q</a:t>
            </a:r>
            <a:r>
              <a:rPr lang="en-GB" sz="1400" dirty="0"/>
              <a:t>23</a:t>
            </a:r>
            <a:r>
              <a:rPr sz="1400" dirty="0"/>
              <a:t>: If you have used Cheshire West and Chester Local Offer (The Live Well website), how well did you find what you were looking for?</a:t>
            </a:r>
          </a:p>
        </p:txBody>
      </p:sp>
      <p:pic>
        <p:nvPicPr>
          <p:cNvPr id="6" name="Picture 5">
            <a:extLst>
              <a:ext uri="{FF2B5EF4-FFF2-40B4-BE49-F238E27FC236}">
                <a16:creationId xmlns:a16="http://schemas.microsoft.com/office/drawing/2014/main" id="{0D9A54CA-2D4C-6A57-9EA6-7F55F1964EBE}"/>
              </a:ext>
            </a:extLst>
          </p:cNvPr>
          <p:cNvPicPr>
            <a:picLocks noChangeAspect="1"/>
          </p:cNvPicPr>
          <p:nvPr/>
        </p:nvPicPr>
        <p:blipFill>
          <a:blip r:embed="rId2"/>
          <a:stretch>
            <a:fillRect/>
          </a:stretch>
        </p:blipFill>
        <p:spPr>
          <a:xfrm>
            <a:off x="5334000" y="2642909"/>
            <a:ext cx="3633996" cy="2158181"/>
          </a:xfrm>
          <a:prstGeom prst="rect">
            <a:avLst/>
          </a:prstGeom>
        </p:spPr>
      </p:pic>
      <p:pic>
        <p:nvPicPr>
          <p:cNvPr id="12" name="Picture 11">
            <a:extLst>
              <a:ext uri="{FF2B5EF4-FFF2-40B4-BE49-F238E27FC236}">
                <a16:creationId xmlns:a16="http://schemas.microsoft.com/office/drawing/2014/main" id="{56849ED6-1CAC-DF80-0210-01DDEDC44EBB}"/>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E8561783-8F83-024A-BD8E-D895155FD936}"/>
              </a:ext>
            </a:extLst>
          </p:cNvPr>
          <p:cNvPicPr>
            <a:picLocks noChangeAspect="1"/>
          </p:cNvPicPr>
          <p:nvPr/>
        </p:nvPicPr>
        <p:blipFill>
          <a:blip r:embed="rId4"/>
          <a:stretch>
            <a:fillRect/>
          </a:stretch>
        </p:blipFill>
        <p:spPr>
          <a:xfrm>
            <a:off x="182506" y="835129"/>
            <a:ext cx="4973184" cy="2985031"/>
          </a:xfrm>
          <a:prstGeom prst="rect">
            <a:avLst/>
          </a:prstGeom>
        </p:spPr>
      </p:pic>
      <p:pic>
        <p:nvPicPr>
          <p:cNvPr id="3" name="Picture 2">
            <a:extLst>
              <a:ext uri="{FF2B5EF4-FFF2-40B4-BE49-F238E27FC236}">
                <a16:creationId xmlns:a16="http://schemas.microsoft.com/office/drawing/2014/main" id="{466691DD-89A7-F532-CF72-64C86723045B}"/>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7C20E10E-E4FB-9C92-26BE-B49687448D0C}"/>
              </a:ext>
            </a:extLst>
          </p:cNvPr>
          <p:cNvPicPr>
            <a:picLocks noChangeAspect="1"/>
          </p:cNvPicPr>
          <p:nvPr/>
        </p:nvPicPr>
        <p:blipFill>
          <a:blip r:embed="rId6"/>
          <a:stretch>
            <a:fillRect/>
          </a:stretch>
        </p:blipFill>
        <p:spPr>
          <a:xfrm>
            <a:off x="4740435" y="733396"/>
            <a:ext cx="627282" cy="703972"/>
          </a:xfrm>
          <a:prstGeom prst="rect">
            <a:avLst/>
          </a:prstGeom>
        </p:spPr>
      </p:pic>
      <p:sp>
        <p:nvSpPr>
          <p:cNvPr id="8" name="TextBox 7">
            <a:extLst>
              <a:ext uri="{FF2B5EF4-FFF2-40B4-BE49-F238E27FC236}">
                <a16:creationId xmlns:a16="http://schemas.microsoft.com/office/drawing/2014/main" id="{12761DCF-23E8-1917-FE10-E433293B24E3}"/>
              </a:ext>
            </a:extLst>
          </p:cNvPr>
          <p:cNvSpPr txBox="1"/>
          <p:nvPr/>
        </p:nvSpPr>
        <p:spPr>
          <a:xfrm>
            <a:off x="5557079" y="931932"/>
            <a:ext cx="3396464" cy="1200329"/>
          </a:xfrm>
          <a:prstGeom prst="rect">
            <a:avLst/>
          </a:prstGeom>
          <a:noFill/>
        </p:spPr>
        <p:txBody>
          <a:bodyPr wrap="square" rtlCol="0">
            <a:spAutoFit/>
          </a:bodyPr>
          <a:lstStyle/>
          <a:p>
            <a:r>
              <a:rPr lang="en-GB" sz="1200" dirty="0"/>
              <a:t>70% of respondees have not used or heard of the Local offer or didn’t answer the question.</a:t>
            </a:r>
          </a:p>
          <a:p>
            <a:endParaRPr lang="en-GB" sz="1200" dirty="0"/>
          </a:p>
          <a:p>
            <a:r>
              <a:rPr lang="en-GB" sz="1200" dirty="0"/>
              <a:t>Of the 30% that have, only 10% found it easy and quick – increased four-fold from last survey.  The remaining 90% struggled with the site.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678CEF-8F25-1F0C-34BC-8F89AF1D9048}"/>
              </a:ext>
            </a:extLst>
          </p:cNvPr>
          <p:cNvSpPr>
            <a:spLocks noGrp="1"/>
          </p:cNvSpPr>
          <p:nvPr>
            <p:ph type="title"/>
          </p:nvPr>
        </p:nvSpPr>
        <p:spPr>
          <a:xfrm>
            <a:off x="10628" y="23152"/>
            <a:ext cx="8583802" cy="391272"/>
          </a:xfrm>
        </p:spPr>
        <p:txBody>
          <a:bodyPr>
            <a:normAutofit/>
          </a:bodyPr>
          <a:lstStyle/>
          <a:p>
            <a:r>
              <a:rPr sz="1400" dirty="0"/>
              <a:t>Q</a:t>
            </a:r>
            <a:r>
              <a:rPr lang="en-GB" sz="1400" dirty="0"/>
              <a:t>24</a:t>
            </a:r>
            <a:r>
              <a:rPr sz="1400" dirty="0"/>
              <a:t>: </a:t>
            </a:r>
            <a:r>
              <a:rPr lang="en-US" sz="1400" dirty="0"/>
              <a:t>How do you want general information communicated to you?</a:t>
            </a:r>
            <a:endParaRPr sz="1400" dirty="0"/>
          </a:p>
        </p:txBody>
      </p:sp>
      <p:pic>
        <p:nvPicPr>
          <p:cNvPr id="5" name="Picture 4">
            <a:extLst>
              <a:ext uri="{FF2B5EF4-FFF2-40B4-BE49-F238E27FC236}">
                <a16:creationId xmlns:a16="http://schemas.microsoft.com/office/drawing/2014/main" id="{EECDE525-2502-D8BF-1C28-FEF869D36A89}"/>
              </a:ext>
            </a:extLst>
          </p:cNvPr>
          <p:cNvPicPr>
            <a:picLocks noChangeAspect="1"/>
          </p:cNvPicPr>
          <p:nvPr/>
        </p:nvPicPr>
        <p:blipFill>
          <a:blip r:embed="rId2"/>
          <a:stretch>
            <a:fillRect/>
          </a:stretch>
        </p:blipFill>
        <p:spPr>
          <a:xfrm>
            <a:off x="8335969" y="165260"/>
            <a:ext cx="518166" cy="456928"/>
          </a:xfrm>
          <a:prstGeom prst="rect">
            <a:avLst/>
          </a:prstGeom>
        </p:spPr>
      </p:pic>
      <p:pic>
        <p:nvPicPr>
          <p:cNvPr id="7" name="Picture 6">
            <a:extLst>
              <a:ext uri="{FF2B5EF4-FFF2-40B4-BE49-F238E27FC236}">
                <a16:creationId xmlns:a16="http://schemas.microsoft.com/office/drawing/2014/main" id="{61E25637-2844-674D-C3B6-EBBA03A3BA88}"/>
              </a:ext>
            </a:extLst>
          </p:cNvPr>
          <p:cNvPicPr>
            <a:picLocks noChangeAspect="1"/>
          </p:cNvPicPr>
          <p:nvPr/>
        </p:nvPicPr>
        <p:blipFill>
          <a:blip r:embed="rId3"/>
          <a:stretch>
            <a:fillRect/>
          </a:stretch>
        </p:blipFill>
        <p:spPr>
          <a:xfrm>
            <a:off x="1276186" y="1097578"/>
            <a:ext cx="4742952" cy="2845771"/>
          </a:xfrm>
          <a:prstGeom prst="rect">
            <a:avLst/>
          </a:prstGeom>
        </p:spPr>
      </p:pic>
      <p:sp>
        <p:nvSpPr>
          <p:cNvPr id="8" name="Title 1">
            <a:extLst>
              <a:ext uri="{FF2B5EF4-FFF2-40B4-BE49-F238E27FC236}">
                <a16:creationId xmlns:a16="http://schemas.microsoft.com/office/drawing/2014/main" id="{D3E693B3-F592-8190-9FCA-4B504D8A0347}"/>
              </a:ext>
            </a:extLst>
          </p:cNvPr>
          <p:cNvSpPr txBox="1">
            <a:spLocks/>
          </p:cNvSpPr>
          <p:nvPr/>
        </p:nvSpPr>
        <p:spPr>
          <a:xfrm>
            <a:off x="1871233" y="3943350"/>
            <a:ext cx="2183932" cy="31886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US" sz="1000" b="0" dirty="0">
                <a:solidFill>
                  <a:schemeClr val="tx2">
                    <a:lumMod val="75000"/>
                  </a:schemeClr>
                </a:solidFill>
              </a:rPr>
              <a:t>Location of Respondents</a:t>
            </a:r>
          </a:p>
        </p:txBody>
      </p:sp>
      <p:sp>
        <p:nvSpPr>
          <p:cNvPr id="10" name="Title 1">
            <a:extLst>
              <a:ext uri="{FF2B5EF4-FFF2-40B4-BE49-F238E27FC236}">
                <a16:creationId xmlns:a16="http://schemas.microsoft.com/office/drawing/2014/main" id="{CF6E331B-F17B-5A10-6CEE-805986051E8E}"/>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spTree>
    <p:extLst>
      <p:ext uri="{BB962C8B-B14F-4D97-AF65-F5344CB8AC3E}">
        <p14:creationId xmlns:p14="http://schemas.microsoft.com/office/powerpoint/2010/main" val="4102700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 y="20299"/>
            <a:ext cx="8763236" cy="391272"/>
          </a:xfrm>
        </p:spPr>
        <p:txBody>
          <a:bodyPr>
            <a:normAutofit/>
          </a:bodyPr>
          <a:lstStyle/>
          <a:p>
            <a:r>
              <a:rPr sz="1400" dirty="0"/>
              <a:t>Q</a:t>
            </a:r>
            <a:r>
              <a:rPr lang="en-GB" sz="1400" dirty="0"/>
              <a:t>25</a:t>
            </a:r>
            <a:r>
              <a:rPr sz="1400" dirty="0"/>
              <a:t>:</a:t>
            </a:r>
            <a:r>
              <a:rPr lang="en-GB" sz="1400" dirty="0"/>
              <a:t> I have found the complaints procedure easy to access</a:t>
            </a:r>
            <a:endParaRPr sz="1400" dirty="0"/>
          </a:p>
        </p:txBody>
      </p:sp>
      <p:pic>
        <p:nvPicPr>
          <p:cNvPr id="6" name="Picture 5">
            <a:extLst>
              <a:ext uri="{FF2B5EF4-FFF2-40B4-BE49-F238E27FC236}">
                <a16:creationId xmlns:a16="http://schemas.microsoft.com/office/drawing/2014/main" id="{078476E7-72A1-14A9-4735-25D070B39214}"/>
              </a:ext>
            </a:extLst>
          </p:cNvPr>
          <p:cNvPicPr>
            <a:picLocks noChangeAspect="1"/>
          </p:cNvPicPr>
          <p:nvPr/>
        </p:nvPicPr>
        <p:blipFill>
          <a:blip r:embed="rId2"/>
          <a:stretch>
            <a:fillRect/>
          </a:stretch>
        </p:blipFill>
        <p:spPr>
          <a:xfrm>
            <a:off x="4968240" y="2336874"/>
            <a:ext cx="4175760" cy="2354040"/>
          </a:xfrm>
          <a:prstGeom prst="rect">
            <a:avLst/>
          </a:prstGeom>
        </p:spPr>
      </p:pic>
      <p:pic>
        <p:nvPicPr>
          <p:cNvPr id="9" name="Picture 8">
            <a:extLst>
              <a:ext uri="{FF2B5EF4-FFF2-40B4-BE49-F238E27FC236}">
                <a16:creationId xmlns:a16="http://schemas.microsoft.com/office/drawing/2014/main" id="{E46E545F-B5A4-250E-9144-BA2DF6257EE2}"/>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10" name="Picture 9">
            <a:extLst>
              <a:ext uri="{FF2B5EF4-FFF2-40B4-BE49-F238E27FC236}">
                <a16:creationId xmlns:a16="http://schemas.microsoft.com/office/drawing/2014/main" id="{560A268F-25DE-82A9-95C3-3081CA30A236}"/>
              </a:ext>
            </a:extLst>
          </p:cNvPr>
          <p:cNvPicPr>
            <a:picLocks noChangeAspect="1"/>
          </p:cNvPicPr>
          <p:nvPr/>
        </p:nvPicPr>
        <p:blipFill>
          <a:blip r:embed="rId4"/>
          <a:stretch>
            <a:fillRect/>
          </a:stretch>
        </p:blipFill>
        <p:spPr>
          <a:xfrm>
            <a:off x="158916" y="843326"/>
            <a:ext cx="4986415" cy="2997154"/>
          </a:xfrm>
          <a:prstGeom prst="rect">
            <a:avLst/>
          </a:prstGeom>
        </p:spPr>
      </p:pic>
      <p:pic>
        <p:nvPicPr>
          <p:cNvPr id="3" name="Picture 2">
            <a:extLst>
              <a:ext uri="{FF2B5EF4-FFF2-40B4-BE49-F238E27FC236}">
                <a16:creationId xmlns:a16="http://schemas.microsoft.com/office/drawing/2014/main" id="{1BC50207-0868-20D6-84DF-F82B8200F4CB}"/>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69D3FAB3-AD78-93A6-D905-E0382A90EE73}"/>
              </a:ext>
            </a:extLst>
          </p:cNvPr>
          <p:cNvPicPr>
            <a:picLocks noChangeAspect="1"/>
          </p:cNvPicPr>
          <p:nvPr/>
        </p:nvPicPr>
        <p:blipFill>
          <a:blip r:embed="rId6"/>
          <a:stretch>
            <a:fillRect/>
          </a:stretch>
        </p:blipFill>
        <p:spPr>
          <a:xfrm>
            <a:off x="4924761" y="665994"/>
            <a:ext cx="627282" cy="703972"/>
          </a:xfrm>
          <a:prstGeom prst="rect">
            <a:avLst/>
          </a:prstGeom>
        </p:spPr>
      </p:pic>
      <p:pic>
        <p:nvPicPr>
          <p:cNvPr id="5" name="Picture 4">
            <a:extLst>
              <a:ext uri="{FF2B5EF4-FFF2-40B4-BE49-F238E27FC236}">
                <a16:creationId xmlns:a16="http://schemas.microsoft.com/office/drawing/2014/main" id="{C7851EF2-80AC-4B8F-2084-93DEF1516BD7}"/>
              </a:ext>
            </a:extLst>
          </p:cNvPr>
          <p:cNvPicPr>
            <a:picLocks noChangeAspect="1"/>
          </p:cNvPicPr>
          <p:nvPr/>
        </p:nvPicPr>
        <p:blipFill>
          <a:blip r:embed="rId7"/>
          <a:stretch>
            <a:fillRect/>
          </a:stretch>
        </p:blipFill>
        <p:spPr>
          <a:xfrm flipH="1">
            <a:off x="4587415" y="858741"/>
            <a:ext cx="251406" cy="240662"/>
          </a:xfrm>
          <a:prstGeom prst="rect">
            <a:avLst/>
          </a:prstGeom>
        </p:spPr>
      </p:pic>
      <p:pic>
        <p:nvPicPr>
          <p:cNvPr id="7" name="Picture 6">
            <a:extLst>
              <a:ext uri="{FF2B5EF4-FFF2-40B4-BE49-F238E27FC236}">
                <a16:creationId xmlns:a16="http://schemas.microsoft.com/office/drawing/2014/main" id="{91FDE720-53D3-0DBF-98F3-C3C2DF15F95D}"/>
              </a:ext>
            </a:extLst>
          </p:cNvPr>
          <p:cNvPicPr>
            <a:picLocks noChangeAspect="1"/>
          </p:cNvPicPr>
          <p:nvPr/>
        </p:nvPicPr>
        <p:blipFill>
          <a:blip r:embed="rId8"/>
          <a:stretch>
            <a:fillRect/>
          </a:stretch>
        </p:blipFill>
        <p:spPr>
          <a:xfrm flipH="1">
            <a:off x="1074707" y="855518"/>
            <a:ext cx="251406" cy="243885"/>
          </a:xfrm>
          <a:prstGeom prst="rect">
            <a:avLst/>
          </a:prstGeom>
        </p:spPr>
      </p:pic>
      <p:pic>
        <p:nvPicPr>
          <p:cNvPr id="11" name="Picture 10">
            <a:extLst>
              <a:ext uri="{FF2B5EF4-FFF2-40B4-BE49-F238E27FC236}">
                <a16:creationId xmlns:a16="http://schemas.microsoft.com/office/drawing/2014/main" id="{11387CB3-3546-E447-7390-95623C84E9E7}"/>
              </a:ext>
            </a:extLst>
          </p:cNvPr>
          <p:cNvPicPr>
            <a:picLocks noChangeAspect="1"/>
          </p:cNvPicPr>
          <p:nvPr/>
        </p:nvPicPr>
        <p:blipFill>
          <a:blip r:embed="rId9"/>
          <a:stretch>
            <a:fillRect/>
          </a:stretch>
        </p:blipFill>
        <p:spPr>
          <a:xfrm>
            <a:off x="2654648" y="856865"/>
            <a:ext cx="251406" cy="248054"/>
          </a:xfrm>
          <a:prstGeom prst="rect">
            <a:avLst/>
          </a:prstGeom>
        </p:spPr>
      </p:pic>
    </p:spTree>
    <p:extLst>
      <p:ext uri="{BB962C8B-B14F-4D97-AF65-F5344CB8AC3E}">
        <p14:creationId xmlns:p14="http://schemas.microsoft.com/office/powerpoint/2010/main" val="1775970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 y="20667"/>
            <a:ext cx="8229600" cy="391272"/>
          </a:xfrm>
        </p:spPr>
        <p:txBody>
          <a:bodyPr>
            <a:normAutofit/>
          </a:bodyPr>
          <a:lstStyle/>
          <a:p>
            <a:r>
              <a:rPr sz="1400" dirty="0"/>
              <a:t>Q</a:t>
            </a:r>
            <a:r>
              <a:rPr lang="en-GB" sz="1400" dirty="0"/>
              <a:t>26</a:t>
            </a:r>
            <a:r>
              <a:rPr sz="1400" dirty="0"/>
              <a:t>: I find it easy to access services</a:t>
            </a:r>
          </a:p>
        </p:txBody>
      </p:sp>
      <p:pic>
        <p:nvPicPr>
          <p:cNvPr id="6" name="Picture 5">
            <a:extLst>
              <a:ext uri="{FF2B5EF4-FFF2-40B4-BE49-F238E27FC236}">
                <a16:creationId xmlns:a16="http://schemas.microsoft.com/office/drawing/2014/main" id="{BCD5DCD7-A597-F5FE-0812-B4C25B3D0F63}"/>
              </a:ext>
            </a:extLst>
          </p:cNvPr>
          <p:cNvPicPr>
            <a:picLocks noChangeAspect="1"/>
          </p:cNvPicPr>
          <p:nvPr/>
        </p:nvPicPr>
        <p:blipFill>
          <a:blip r:embed="rId2"/>
          <a:stretch>
            <a:fillRect/>
          </a:stretch>
        </p:blipFill>
        <p:spPr>
          <a:xfrm>
            <a:off x="5413638" y="2130390"/>
            <a:ext cx="3749894" cy="2568004"/>
          </a:xfrm>
          <a:prstGeom prst="rect">
            <a:avLst/>
          </a:prstGeom>
        </p:spPr>
      </p:pic>
      <p:pic>
        <p:nvPicPr>
          <p:cNvPr id="12" name="Picture 11">
            <a:extLst>
              <a:ext uri="{FF2B5EF4-FFF2-40B4-BE49-F238E27FC236}">
                <a16:creationId xmlns:a16="http://schemas.microsoft.com/office/drawing/2014/main" id="{8ABCFABC-FCA3-4341-6382-C23B39DA8141}"/>
              </a:ext>
            </a:extLst>
          </p:cNvPr>
          <p:cNvPicPr>
            <a:picLocks noChangeAspect="1"/>
          </p:cNvPicPr>
          <p:nvPr/>
        </p:nvPicPr>
        <p:blipFill>
          <a:blip r:embed="rId3"/>
          <a:stretch>
            <a:fillRect/>
          </a:stretch>
        </p:blipFill>
        <p:spPr>
          <a:xfrm>
            <a:off x="117318" y="812665"/>
            <a:ext cx="5121084" cy="3393600"/>
          </a:xfrm>
          <a:prstGeom prst="rect">
            <a:avLst/>
          </a:prstGeom>
        </p:spPr>
      </p:pic>
      <p:pic>
        <p:nvPicPr>
          <p:cNvPr id="4" name="Picture 3">
            <a:extLst>
              <a:ext uri="{FF2B5EF4-FFF2-40B4-BE49-F238E27FC236}">
                <a16:creationId xmlns:a16="http://schemas.microsoft.com/office/drawing/2014/main" id="{402C539E-CCA7-7C1E-D7DF-E54DAF9EE65B}"/>
              </a:ext>
            </a:extLst>
          </p:cNvPr>
          <p:cNvPicPr>
            <a:picLocks noChangeAspect="1"/>
          </p:cNvPicPr>
          <p:nvPr/>
        </p:nvPicPr>
        <p:blipFill>
          <a:blip r:embed="rId4"/>
          <a:stretch>
            <a:fillRect/>
          </a:stretch>
        </p:blipFill>
        <p:spPr>
          <a:xfrm>
            <a:off x="158479" y="873739"/>
            <a:ext cx="5005250" cy="3212870"/>
          </a:xfrm>
          <a:prstGeom prst="rect">
            <a:avLst/>
          </a:prstGeom>
        </p:spPr>
      </p:pic>
      <p:pic>
        <p:nvPicPr>
          <p:cNvPr id="3" name="Picture 2">
            <a:extLst>
              <a:ext uri="{FF2B5EF4-FFF2-40B4-BE49-F238E27FC236}">
                <a16:creationId xmlns:a16="http://schemas.microsoft.com/office/drawing/2014/main" id="{1402C23B-3B70-7C49-AC46-6EBD725EA699}"/>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2B16AFE6-07CB-B548-18CB-B23A7A301972}"/>
              </a:ext>
            </a:extLst>
          </p:cNvPr>
          <p:cNvPicPr>
            <a:picLocks noChangeAspect="1"/>
          </p:cNvPicPr>
          <p:nvPr/>
        </p:nvPicPr>
        <p:blipFill>
          <a:blip r:embed="rId6"/>
          <a:stretch>
            <a:fillRect/>
          </a:stretch>
        </p:blipFill>
        <p:spPr>
          <a:xfrm>
            <a:off x="4924761" y="665994"/>
            <a:ext cx="627282" cy="703972"/>
          </a:xfrm>
          <a:prstGeom prst="rect">
            <a:avLst/>
          </a:prstGeom>
        </p:spPr>
      </p:pic>
      <p:pic>
        <p:nvPicPr>
          <p:cNvPr id="7" name="Picture 6">
            <a:extLst>
              <a:ext uri="{FF2B5EF4-FFF2-40B4-BE49-F238E27FC236}">
                <a16:creationId xmlns:a16="http://schemas.microsoft.com/office/drawing/2014/main" id="{1F51E96D-B3A0-FCF7-BAAF-72BF281E4C2C}"/>
              </a:ext>
            </a:extLst>
          </p:cNvPr>
          <p:cNvPicPr>
            <a:picLocks noChangeAspect="1"/>
          </p:cNvPicPr>
          <p:nvPr/>
        </p:nvPicPr>
        <p:blipFill>
          <a:blip r:embed="rId7"/>
          <a:stretch>
            <a:fillRect/>
          </a:stretch>
        </p:blipFill>
        <p:spPr>
          <a:xfrm flipH="1">
            <a:off x="4571513" y="900224"/>
            <a:ext cx="332667" cy="318450"/>
          </a:xfrm>
          <a:prstGeom prst="rect">
            <a:avLst/>
          </a:prstGeom>
        </p:spPr>
      </p:pic>
      <p:pic>
        <p:nvPicPr>
          <p:cNvPr id="8" name="Picture 7">
            <a:extLst>
              <a:ext uri="{FF2B5EF4-FFF2-40B4-BE49-F238E27FC236}">
                <a16:creationId xmlns:a16="http://schemas.microsoft.com/office/drawing/2014/main" id="{0713AFDE-2BDF-8A31-D592-0693075EE90D}"/>
              </a:ext>
            </a:extLst>
          </p:cNvPr>
          <p:cNvPicPr>
            <a:picLocks noChangeAspect="1"/>
          </p:cNvPicPr>
          <p:nvPr/>
        </p:nvPicPr>
        <p:blipFill>
          <a:blip r:embed="rId8"/>
          <a:stretch>
            <a:fillRect/>
          </a:stretch>
        </p:blipFill>
        <p:spPr>
          <a:xfrm flipH="1">
            <a:off x="987243" y="895959"/>
            <a:ext cx="332667" cy="322715"/>
          </a:xfrm>
          <a:prstGeom prst="rect">
            <a:avLst/>
          </a:prstGeom>
        </p:spPr>
      </p:pic>
      <p:pic>
        <p:nvPicPr>
          <p:cNvPr id="9" name="Picture 8">
            <a:extLst>
              <a:ext uri="{FF2B5EF4-FFF2-40B4-BE49-F238E27FC236}">
                <a16:creationId xmlns:a16="http://schemas.microsoft.com/office/drawing/2014/main" id="{79E89D83-3C85-7B8C-299E-41E29AE2D82E}"/>
              </a:ext>
            </a:extLst>
          </p:cNvPr>
          <p:cNvPicPr>
            <a:picLocks noChangeAspect="1"/>
          </p:cNvPicPr>
          <p:nvPr/>
        </p:nvPicPr>
        <p:blipFill>
          <a:blip r:embed="rId9"/>
          <a:stretch>
            <a:fillRect/>
          </a:stretch>
        </p:blipFill>
        <p:spPr>
          <a:xfrm>
            <a:off x="2559232" y="895959"/>
            <a:ext cx="332667" cy="328231"/>
          </a:xfrm>
          <a:prstGeom prst="rect">
            <a:avLst/>
          </a:prstGeom>
        </p:spPr>
      </p:pic>
    </p:spTree>
    <p:extLst>
      <p:ext uri="{BB962C8B-B14F-4D97-AF65-F5344CB8AC3E}">
        <p14:creationId xmlns:p14="http://schemas.microsoft.com/office/powerpoint/2010/main" val="3115399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 y="28688"/>
            <a:ext cx="8229600" cy="391272"/>
          </a:xfrm>
        </p:spPr>
        <p:txBody>
          <a:bodyPr>
            <a:normAutofit/>
          </a:bodyPr>
          <a:lstStyle/>
          <a:p>
            <a:r>
              <a:rPr sz="1400" dirty="0"/>
              <a:t>Q</a:t>
            </a:r>
            <a:r>
              <a:rPr lang="en-GB" sz="1400" dirty="0"/>
              <a:t>27</a:t>
            </a:r>
            <a:r>
              <a:rPr sz="1400" dirty="0"/>
              <a:t>: </a:t>
            </a:r>
            <a:r>
              <a:rPr lang="en-GB" sz="1400" dirty="0"/>
              <a:t>What are the gaps and barriers for your child accessing services?</a:t>
            </a:r>
            <a:endParaRPr sz="1400" dirty="0"/>
          </a:p>
        </p:txBody>
      </p:sp>
      <p:sp>
        <p:nvSpPr>
          <p:cNvPr id="4" name="TextBox 3">
            <a:extLst>
              <a:ext uri="{FF2B5EF4-FFF2-40B4-BE49-F238E27FC236}">
                <a16:creationId xmlns:a16="http://schemas.microsoft.com/office/drawing/2014/main" id="{5A999C93-7F1D-0340-A7D6-EE93B6A0B11C}"/>
              </a:ext>
            </a:extLst>
          </p:cNvPr>
          <p:cNvSpPr txBox="1"/>
          <p:nvPr/>
        </p:nvSpPr>
        <p:spPr>
          <a:xfrm>
            <a:off x="156755" y="779329"/>
            <a:ext cx="2642592" cy="4001095"/>
          </a:xfrm>
          <a:prstGeom prst="rect">
            <a:avLst/>
          </a:prstGeom>
          <a:noFill/>
        </p:spPr>
        <p:txBody>
          <a:bodyPr wrap="square" rtlCol="0">
            <a:spAutoFit/>
          </a:bodyPr>
          <a:lstStyle/>
          <a:p>
            <a:pPr>
              <a:spcAft>
                <a:spcPts val="600"/>
              </a:spcAft>
            </a:pPr>
            <a:r>
              <a:rPr lang="en-GB" sz="1200" b="1" dirty="0"/>
              <a:t>On Waiting Times and Access:</a:t>
            </a:r>
          </a:p>
          <a:p>
            <a:pPr marL="171450" indent="-171450">
              <a:spcAft>
                <a:spcPts val="600"/>
              </a:spcAft>
              <a:buFont typeface="Arial" panose="020B0604020202020204" pitchFamily="34" charset="0"/>
              <a:buChar char="•"/>
            </a:pPr>
            <a:r>
              <a:rPr lang="en-GB" sz="900" dirty="0"/>
              <a:t>"Very Slow times at the council for approving need for specialist equipment like a special chair my son needed at home and at nursery."</a:t>
            </a:r>
          </a:p>
          <a:p>
            <a:pPr marL="171450" indent="-171450">
              <a:spcAft>
                <a:spcPts val="600"/>
              </a:spcAft>
              <a:buFont typeface="Arial" panose="020B0604020202020204" pitchFamily="34" charset="0"/>
              <a:buChar char="•"/>
            </a:pPr>
            <a:r>
              <a:rPr lang="en-GB" sz="900" dirty="0"/>
              <a:t>"The wait time for assessment."</a:t>
            </a:r>
          </a:p>
          <a:p>
            <a:pPr marL="171450" indent="-171450">
              <a:spcAft>
                <a:spcPts val="600"/>
              </a:spcAft>
              <a:buFont typeface="Arial" panose="020B0604020202020204" pitchFamily="34" charset="0"/>
              <a:buChar char="•"/>
            </a:pPr>
            <a:r>
              <a:rPr lang="en-GB" sz="900" dirty="0"/>
              <a:t>"Waiting lists, the fact there isn’t flexibility and it can mean taking my son out of nursery or having further time off work."</a:t>
            </a:r>
          </a:p>
          <a:p>
            <a:pPr marL="171450" indent="-171450">
              <a:spcAft>
                <a:spcPts val="600"/>
              </a:spcAft>
              <a:buFont typeface="Arial" panose="020B0604020202020204" pitchFamily="34" charset="0"/>
              <a:buChar char="•"/>
            </a:pPr>
            <a:r>
              <a:rPr lang="en-GB" sz="900" dirty="0"/>
              <a:t>"Long wait lists, no services for those with ASC/ADHD and no LD."</a:t>
            </a:r>
          </a:p>
          <a:p>
            <a:pPr marL="171450" indent="-171450">
              <a:spcAft>
                <a:spcPts val="600"/>
              </a:spcAft>
              <a:buFont typeface="Arial" panose="020B0604020202020204" pitchFamily="34" charset="0"/>
              <a:buChar char="•"/>
            </a:pPr>
            <a:r>
              <a:rPr lang="en-GB" sz="900" dirty="0"/>
              <a:t>"Waiting lists are too long.”</a:t>
            </a:r>
          </a:p>
          <a:p>
            <a:pPr marL="171450" indent="-171450">
              <a:spcAft>
                <a:spcPts val="600"/>
              </a:spcAft>
              <a:buFont typeface="Arial" panose="020B0604020202020204" pitchFamily="34" charset="0"/>
              <a:buChar char="•"/>
            </a:pPr>
            <a:endParaRPr lang="en-GB" sz="900" dirty="0"/>
          </a:p>
          <a:p>
            <a:pPr>
              <a:spcAft>
                <a:spcPts val="600"/>
              </a:spcAft>
            </a:pPr>
            <a:r>
              <a:rPr lang="en-GB" sz="1200" b="1" dirty="0"/>
              <a:t>On Funding and Resources:</a:t>
            </a:r>
          </a:p>
          <a:p>
            <a:pPr marL="171450" indent="-171450">
              <a:spcAft>
                <a:spcPts val="600"/>
              </a:spcAft>
              <a:buFont typeface="Arial" panose="020B0604020202020204" pitchFamily="34" charset="0"/>
              <a:buChar char="•"/>
            </a:pPr>
            <a:r>
              <a:rPr lang="en-GB" sz="900" dirty="0"/>
              <a:t>"Lack of funded, fully trained 1:1 support. Lack of small high school settings. Lack of resources e.g. equipment to support sensory needs (I have provided this to school, paying for it myself)."</a:t>
            </a:r>
          </a:p>
          <a:p>
            <a:pPr marL="171450" indent="-171450">
              <a:spcAft>
                <a:spcPts val="600"/>
              </a:spcAft>
              <a:buFont typeface="Arial" panose="020B0604020202020204" pitchFamily="34" charset="0"/>
              <a:buChar char="•"/>
            </a:pPr>
            <a:r>
              <a:rPr lang="en-GB" sz="900" dirty="0"/>
              <a:t>"Funding such as Community Connections is valued but has not kept pace with rising costs, limiting access to activities, wrap-around care, and short breaks."</a:t>
            </a:r>
          </a:p>
          <a:p>
            <a:pPr marL="171450" indent="-171450">
              <a:spcAft>
                <a:spcPts val="600"/>
              </a:spcAft>
              <a:buFont typeface="Arial" panose="020B0604020202020204" pitchFamily="34" charset="0"/>
              <a:buChar char="•"/>
            </a:pPr>
            <a:r>
              <a:rPr lang="en-GB" sz="900" dirty="0"/>
              <a:t>"Expense."</a:t>
            </a:r>
          </a:p>
        </p:txBody>
      </p:sp>
      <p:sp>
        <p:nvSpPr>
          <p:cNvPr id="8" name="TextBox 7">
            <a:extLst>
              <a:ext uri="{FF2B5EF4-FFF2-40B4-BE49-F238E27FC236}">
                <a16:creationId xmlns:a16="http://schemas.microsoft.com/office/drawing/2014/main" id="{AF325741-74F8-3C40-AA07-3FD139A8CF97}"/>
              </a:ext>
            </a:extLst>
          </p:cNvPr>
          <p:cNvSpPr txBox="1"/>
          <p:nvPr/>
        </p:nvSpPr>
        <p:spPr>
          <a:xfrm>
            <a:off x="3018947" y="779329"/>
            <a:ext cx="2809098" cy="2262158"/>
          </a:xfrm>
          <a:prstGeom prst="rect">
            <a:avLst/>
          </a:prstGeom>
          <a:noFill/>
        </p:spPr>
        <p:txBody>
          <a:bodyPr wrap="square" rtlCol="0">
            <a:spAutoFit/>
          </a:bodyPr>
          <a:lstStyle/>
          <a:p>
            <a:pPr>
              <a:spcAft>
                <a:spcPts val="600"/>
              </a:spcAft>
            </a:pPr>
            <a:r>
              <a:rPr lang="en-GB" sz="1200" b="1" dirty="0"/>
              <a:t>On Information and Communication:</a:t>
            </a:r>
          </a:p>
          <a:p>
            <a:pPr marL="171450" indent="-171450">
              <a:spcAft>
                <a:spcPts val="600"/>
              </a:spcAft>
              <a:buFont typeface="Arial" panose="020B0604020202020204" pitchFamily="34" charset="0"/>
              <a:buChar char="•"/>
            </a:pPr>
            <a:r>
              <a:rPr lang="en-GB" sz="900" dirty="0"/>
              <a:t>"Awareness. Nobody has told us what support and services are available, besides website addresses."</a:t>
            </a:r>
          </a:p>
          <a:p>
            <a:pPr marL="171450" indent="-171450">
              <a:spcAft>
                <a:spcPts val="600"/>
              </a:spcAft>
              <a:buFont typeface="Arial" panose="020B0604020202020204" pitchFamily="34" charset="0"/>
              <a:buChar char="•"/>
            </a:pPr>
            <a:r>
              <a:rPr lang="en-GB" sz="900" dirty="0"/>
              <a:t>"Lack of information from all settings on what is out there to support my child. Totally rubbish."</a:t>
            </a:r>
          </a:p>
          <a:p>
            <a:pPr marL="171450" indent="-171450">
              <a:spcAft>
                <a:spcPts val="600"/>
              </a:spcAft>
              <a:buFont typeface="Arial" panose="020B0604020202020204" pitchFamily="34" charset="0"/>
              <a:buChar char="•"/>
            </a:pPr>
            <a:r>
              <a:rPr lang="en-GB" sz="900" dirty="0"/>
              <a:t>"No information seem to have to jump through hoops."</a:t>
            </a:r>
          </a:p>
          <a:p>
            <a:pPr marL="171450" indent="-171450">
              <a:spcAft>
                <a:spcPts val="600"/>
              </a:spcAft>
              <a:buFont typeface="Arial" panose="020B0604020202020204" pitchFamily="34" charset="0"/>
              <a:buChar char="•"/>
            </a:pPr>
            <a:r>
              <a:rPr lang="en-GB" sz="900" dirty="0"/>
              <a:t>"No communication, no direction of guidance or support."</a:t>
            </a:r>
          </a:p>
          <a:p>
            <a:pPr marL="171450" indent="-171450">
              <a:spcAft>
                <a:spcPts val="600"/>
              </a:spcAft>
              <a:buFont typeface="Arial" panose="020B0604020202020204" pitchFamily="34" charset="0"/>
              <a:buChar char="•"/>
            </a:pPr>
            <a:r>
              <a:rPr lang="en-GB" sz="900" dirty="0"/>
              <a:t>"Not being given any information to start with."</a:t>
            </a:r>
          </a:p>
          <a:p>
            <a:pPr marL="171450" indent="-171450">
              <a:spcAft>
                <a:spcPts val="600"/>
              </a:spcAft>
              <a:buFont typeface="Arial" panose="020B0604020202020204" pitchFamily="34" charset="0"/>
              <a:buChar char="•"/>
            </a:pPr>
            <a:r>
              <a:rPr lang="en-GB" sz="900" dirty="0"/>
              <a:t>"I don't know what we need or where to find the help."</a:t>
            </a:r>
          </a:p>
        </p:txBody>
      </p:sp>
      <p:sp>
        <p:nvSpPr>
          <p:cNvPr id="9" name="TextBox 8">
            <a:extLst>
              <a:ext uri="{FF2B5EF4-FFF2-40B4-BE49-F238E27FC236}">
                <a16:creationId xmlns:a16="http://schemas.microsoft.com/office/drawing/2014/main" id="{D570E07B-D581-9D4C-A298-43BB8F3DC7E5}"/>
              </a:ext>
            </a:extLst>
          </p:cNvPr>
          <p:cNvSpPr txBox="1"/>
          <p:nvPr/>
        </p:nvSpPr>
        <p:spPr>
          <a:xfrm>
            <a:off x="6021394" y="779329"/>
            <a:ext cx="2809098" cy="2123658"/>
          </a:xfrm>
          <a:prstGeom prst="rect">
            <a:avLst/>
          </a:prstGeom>
          <a:noFill/>
        </p:spPr>
        <p:txBody>
          <a:bodyPr wrap="square" rtlCol="0">
            <a:spAutoFit/>
          </a:bodyPr>
          <a:lstStyle/>
          <a:p>
            <a:pPr>
              <a:spcAft>
                <a:spcPts val="600"/>
              </a:spcAft>
            </a:pPr>
            <a:r>
              <a:rPr lang="en-GB" sz="1200" b="1" dirty="0"/>
              <a:t>On Eligibility and Criteria:</a:t>
            </a:r>
          </a:p>
          <a:p>
            <a:pPr marL="171450" indent="-171450">
              <a:spcAft>
                <a:spcPts val="600"/>
              </a:spcAft>
              <a:buFont typeface="Arial" panose="020B0604020202020204" pitchFamily="34" charset="0"/>
              <a:buChar char="•"/>
            </a:pPr>
            <a:r>
              <a:rPr lang="en-GB" sz="900" dirty="0"/>
              <a:t>"There is a missing service as we seem to never meet the criteria for most services and asking for help constantly and never getting any."</a:t>
            </a:r>
          </a:p>
          <a:p>
            <a:pPr marL="171450" indent="-171450">
              <a:spcAft>
                <a:spcPts val="600"/>
              </a:spcAft>
              <a:buFont typeface="Arial" panose="020B0604020202020204" pitchFamily="34" charset="0"/>
              <a:buChar char="•"/>
            </a:pPr>
            <a:r>
              <a:rPr lang="en-GB" sz="900" dirty="0"/>
              <a:t>"Not deemed as severe so repeatedly refused SALT."</a:t>
            </a:r>
          </a:p>
          <a:p>
            <a:pPr marL="171450" indent="-171450">
              <a:spcAft>
                <a:spcPts val="600"/>
              </a:spcAft>
              <a:buFont typeface="Arial" panose="020B0604020202020204" pitchFamily="34" charset="0"/>
              <a:buChar char="•"/>
            </a:pPr>
            <a:r>
              <a:rPr lang="en-GB" sz="900" dirty="0"/>
              <a:t>"No clear contacts or path to follow. Told that they 'don't meet criteria'. Unclear on how to access services."</a:t>
            </a:r>
          </a:p>
          <a:p>
            <a:pPr marL="171450" indent="-171450">
              <a:spcAft>
                <a:spcPts val="600"/>
              </a:spcAft>
              <a:buFont typeface="Arial" panose="020B0604020202020204" pitchFamily="34" charset="0"/>
              <a:buChar char="•"/>
            </a:pPr>
            <a:r>
              <a:rPr lang="en-GB" sz="900" dirty="0"/>
              <a:t>"High needs based criteria.”</a:t>
            </a:r>
          </a:p>
          <a:p>
            <a:pPr marL="171450" indent="-171450">
              <a:spcAft>
                <a:spcPts val="600"/>
              </a:spcAft>
              <a:buFont typeface="Arial" panose="020B0604020202020204" pitchFamily="34" charset="0"/>
              <a:buChar char="•"/>
            </a:pPr>
            <a:endParaRPr lang="en-GB" sz="900" dirty="0"/>
          </a:p>
          <a:p>
            <a:pPr marL="171450" indent="-171450">
              <a:spcAft>
                <a:spcPts val="600"/>
              </a:spcAft>
              <a:buFont typeface="Arial" panose="020B0604020202020204" pitchFamily="34" charset="0"/>
              <a:buChar char="•"/>
            </a:pPr>
            <a:endParaRPr lang="en-GB" sz="900" dirty="0"/>
          </a:p>
        </p:txBody>
      </p:sp>
      <p:pic>
        <p:nvPicPr>
          <p:cNvPr id="5" name="Picture 4">
            <a:extLst>
              <a:ext uri="{FF2B5EF4-FFF2-40B4-BE49-F238E27FC236}">
                <a16:creationId xmlns:a16="http://schemas.microsoft.com/office/drawing/2014/main" id="{D4E7463C-CA24-5EA1-BDD4-71B1CA761296}"/>
              </a:ext>
            </a:extLst>
          </p:cNvPr>
          <p:cNvPicPr>
            <a:picLocks noChangeAspect="1"/>
          </p:cNvPicPr>
          <p:nvPr/>
        </p:nvPicPr>
        <p:blipFill>
          <a:blip r:embed="rId2"/>
          <a:stretch>
            <a:fillRect/>
          </a:stretch>
        </p:blipFill>
        <p:spPr>
          <a:xfrm>
            <a:off x="8335969" y="165260"/>
            <a:ext cx="518166" cy="456928"/>
          </a:xfrm>
          <a:prstGeom prst="rect">
            <a:avLst/>
          </a:prstGeom>
        </p:spPr>
      </p:pic>
    </p:spTree>
    <p:extLst>
      <p:ext uri="{BB962C8B-B14F-4D97-AF65-F5344CB8AC3E}">
        <p14:creationId xmlns:p14="http://schemas.microsoft.com/office/powerpoint/2010/main" val="126161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 y="28688"/>
            <a:ext cx="8229600" cy="391272"/>
          </a:xfrm>
        </p:spPr>
        <p:txBody>
          <a:bodyPr>
            <a:normAutofit/>
          </a:bodyPr>
          <a:lstStyle/>
          <a:p>
            <a:r>
              <a:rPr sz="1400" dirty="0"/>
              <a:t>Q</a:t>
            </a:r>
            <a:r>
              <a:rPr lang="en-GB" sz="1400" dirty="0"/>
              <a:t>27</a:t>
            </a:r>
            <a:r>
              <a:rPr sz="1400" dirty="0"/>
              <a:t>: </a:t>
            </a:r>
            <a:r>
              <a:rPr lang="en-GB" sz="1400" dirty="0">
                <a:solidFill>
                  <a:schemeClr val="bg1">
                    <a:lumMod val="65000"/>
                  </a:schemeClr>
                </a:solidFill>
              </a:rPr>
              <a:t>What are the gaps and barriers for your child accessing services? </a:t>
            </a:r>
            <a:r>
              <a:rPr lang="en-GB" sz="1400" dirty="0"/>
              <a:t>Continued….</a:t>
            </a:r>
            <a:endParaRPr sz="1400" dirty="0"/>
          </a:p>
        </p:txBody>
      </p:sp>
      <p:sp>
        <p:nvSpPr>
          <p:cNvPr id="9" name="Rectangle 8">
            <a:extLst>
              <a:ext uri="{FF2B5EF4-FFF2-40B4-BE49-F238E27FC236}">
                <a16:creationId xmlns:a16="http://schemas.microsoft.com/office/drawing/2014/main" id="{DD02ADBE-717F-3E41-8DA9-EC6F7FE4A944}"/>
              </a:ext>
            </a:extLst>
          </p:cNvPr>
          <p:cNvSpPr/>
          <p:nvPr/>
        </p:nvSpPr>
        <p:spPr>
          <a:xfrm>
            <a:off x="2255520" y="4875412"/>
            <a:ext cx="6897189" cy="215444"/>
          </a:xfrm>
          <a:prstGeom prst="rect">
            <a:avLst/>
          </a:prstGeom>
        </p:spPr>
        <p:txBody>
          <a:bodyPr wrap="square">
            <a:spAutoFit/>
          </a:bodyPr>
          <a:lstStyle/>
          <a:p>
            <a:r>
              <a:rPr lang="en-GB" sz="800" i="1" dirty="0">
                <a:solidFill>
                  <a:schemeClr val="accent4">
                    <a:lumMod val="75000"/>
                  </a:schemeClr>
                </a:solidFill>
              </a:rPr>
              <a:t>Selected at random and anonymised for reporting purposes, the following represents a sampling of the hundreds of comments we've received and reviewed.</a:t>
            </a:r>
          </a:p>
        </p:txBody>
      </p:sp>
      <p:pic>
        <p:nvPicPr>
          <p:cNvPr id="5" name="Picture 4">
            <a:extLst>
              <a:ext uri="{FF2B5EF4-FFF2-40B4-BE49-F238E27FC236}">
                <a16:creationId xmlns:a16="http://schemas.microsoft.com/office/drawing/2014/main" id="{5B51A0A4-4FB9-3C08-7816-FCF0A835956B}"/>
              </a:ext>
            </a:extLst>
          </p:cNvPr>
          <p:cNvPicPr>
            <a:picLocks noChangeAspect="1"/>
          </p:cNvPicPr>
          <p:nvPr/>
        </p:nvPicPr>
        <p:blipFill>
          <a:blip r:embed="rId2"/>
          <a:stretch>
            <a:fillRect/>
          </a:stretch>
        </p:blipFill>
        <p:spPr>
          <a:xfrm>
            <a:off x="8335969" y="165260"/>
            <a:ext cx="518166" cy="456928"/>
          </a:xfrm>
          <a:prstGeom prst="rect">
            <a:avLst/>
          </a:prstGeom>
        </p:spPr>
      </p:pic>
      <p:sp>
        <p:nvSpPr>
          <p:cNvPr id="6" name="TextBox 5">
            <a:extLst>
              <a:ext uri="{FF2B5EF4-FFF2-40B4-BE49-F238E27FC236}">
                <a16:creationId xmlns:a16="http://schemas.microsoft.com/office/drawing/2014/main" id="{EFCDF35A-9056-7D2E-7A86-35AA18F18CFA}"/>
              </a:ext>
            </a:extLst>
          </p:cNvPr>
          <p:cNvSpPr txBox="1"/>
          <p:nvPr/>
        </p:nvSpPr>
        <p:spPr>
          <a:xfrm>
            <a:off x="156755" y="779329"/>
            <a:ext cx="2491516" cy="2785378"/>
          </a:xfrm>
          <a:prstGeom prst="rect">
            <a:avLst/>
          </a:prstGeom>
          <a:noFill/>
        </p:spPr>
        <p:txBody>
          <a:bodyPr wrap="square" rtlCol="0">
            <a:spAutoFit/>
          </a:bodyPr>
          <a:lstStyle/>
          <a:p>
            <a:pPr>
              <a:spcAft>
                <a:spcPts val="600"/>
              </a:spcAft>
            </a:pPr>
            <a:r>
              <a:rPr lang="en-GB" sz="1200" b="1" dirty="0"/>
              <a:t>On School and Professional Understanding:</a:t>
            </a:r>
          </a:p>
          <a:p>
            <a:pPr marL="171450" indent="-171450">
              <a:spcAft>
                <a:spcPts val="600"/>
              </a:spcAft>
              <a:buFont typeface="Arial" panose="020B0604020202020204" pitchFamily="34" charset="0"/>
              <a:buChar char="•"/>
            </a:pPr>
            <a:r>
              <a:rPr lang="en-GB" sz="900" dirty="0"/>
              <a:t>"School ignoring parents, ignoring the child's non verbal communication and assuming they know the child better as if all children with ASC are the same."</a:t>
            </a:r>
          </a:p>
          <a:p>
            <a:pPr marL="171450" indent="-171450">
              <a:spcAft>
                <a:spcPts val="600"/>
              </a:spcAft>
              <a:buFont typeface="Arial" panose="020B0604020202020204" pitchFamily="34" charset="0"/>
              <a:buChar char="•"/>
            </a:pPr>
            <a:r>
              <a:rPr lang="en-GB" sz="900" dirty="0"/>
              <a:t>"The lack of understanding from his school."</a:t>
            </a:r>
          </a:p>
          <a:p>
            <a:pPr marL="171450" indent="-171450">
              <a:spcAft>
                <a:spcPts val="600"/>
              </a:spcAft>
              <a:buFont typeface="Arial" panose="020B0604020202020204" pitchFamily="34" charset="0"/>
              <a:buChar char="•"/>
            </a:pPr>
            <a:r>
              <a:rPr lang="en-GB" sz="900" dirty="0"/>
              <a:t>"Lack of adequately trained staff in local high schools have been the biggest barrier."</a:t>
            </a:r>
          </a:p>
          <a:p>
            <a:pPr marL="171450" indent="-171450">
              <a:spcAft>
                <a:spcPts val="600"/>
              </a:spcAft>
              <a:buFont typeface="Arial" panose="020B0604020202020204" pitchFamily="34" charset="0"/>
              <a:buChar char="•"/>
            </a:pPr>
            <a:r>
              <a:rPr lang="en-GB" sz="900" dirty="0"/>
              <a:t>"School appear to be overwhelmed, too many children that require assistance so many are overlooked."</a:t>
            </a:r>
          </a:p>
          <a:p>
            <a:pPr marL="171450" indent="-171450">
              <a:spcAft>
                <a:spcPts val="600"/>
              </a:spcAft>
              <a:buFont typeface="Arial" panose="020B0604020202020204" pitchFamily="34" charset="0"/>
              <a:buChar char="•"/>
            </a:pPr>
            <a:r>
              <a:rPr lang="en-GB" sz="900" dirty="0"/>
              <a:t>"The school SENCO dept is not proactive. Some class teachers don't seem to understand that not all students learn in the same way."</a:t>
            </a:r>
          </a:p>
        </p:txBody>
      </p:sp>
      <p:sp>
        <p:nvSpPr>
          <p:cNvPr id="7" name="TextBox 6">
            <a:extLst>
              <a:ext uri="{FF2B5EF4-FFF2-40B4-BE49-F238E27FC236}">
                <a16:creationId xmlns:a16="http://schemas.microsoft.com/office/drawing/2014/main" id="{9B5E0E08-2223-BA6E-EA55-6F91CBB61AA3}"/>
              </a:ext>
            </a:extLst>
          </p:cNvPr>
          <p:cNvSpPr txBox="1"/>
          <p:nvPr/>
        </p:nvSpPr>
        <p:spPr>
          <a:xfrm>
            <a:off x="2962800" y="779329"/>
            <a:ext cx="2808233" cy="3616375"/>
          </a:xfrm>
          <a:prstGeom prst="rect">
            <a:avLst/>
          </a:prstGeom>
          <a:noFill/>
        </p:spPr>
        <p:txBody>
          <a:bodyPr wrap="square" rtlCol="0">
            <a:spAutoFit/>
          </a:bodyPr>
          <a:lstStyle/>
          <a:p>
            <a:pPr>
              <a:spcAft>
                <a:spcPts val="600"/>
              </a:spcAft>
            </a:pPr>
            <a:r>
              <a:rPr lang="en-GB" sz="1200" b="1" dirty="0"/>
              <a:t>On Service Coordination and Consistency:</a:t>
            </a:r>
          </a:p>
          <a:p>
            <a:pPr marL="171450" indent="-171450">
              <a:spcAft>
                <a:spcPts val="600"/>
              </a:spcAft>
              <a:buFont typeface="Arial" panose="020B0604020202020204" pitchFamily="34" charset="0"/>
              <a:buChar char="•"/>
            </a:pPr>
            <a:r>
              <a:rPr lang="en-GB" sz="900" dirty="0"/>
              <a:t>"Services are very disjointed and heavily rely upon parents joining them up."</a:t>
            </a:r>
          </a:p>
          <a:p>
            <a:pPr marL="171450" indent="-171450">
              <a:spcAft>
                <a:spcPts val="600"/>
              </a:spcAft>
              <a:buFont typeface="Arial" panose="020B0604020202020204" pitchFamily="34" charset="0"/>
              <a:buChar char="•"/>
            </a:pPr>
            <a:r>
              <a:rPr lang="en-GB" sz="900" dirty="0"/>
              <a:t>"Constant red tape, waiting lists, lack of communication between services."</a:t>
            </a:r>
          </a:p>
          <a:p>
            <a:pPr marL="171450" indent="-171450">
              <a:spcAft>
                <a:spcPts val="600"/>
              </a:spcAft>
              <a:buFont typeface="Arial" panose="020B0604020202020204" pitchFamily="34" charset="0"/>
              <a:buChar char="•"/>
            </a:pPr>
            <a:r>
              <a:rPr lang="en-GB" sz="900" dirty="0"/>
              <a:t>"Everything seems a fight and a battle there doesn't seem to be support at all. We're just left."</a:t>
            </a:r>
          </a:p>
          <a:p>
            <a:pPr marL="171450" indent="-171450">
              <a:spcAft>
                <a:spcPts val="600"/>
              </a:spcAft>
              <a:buFont typeface="Arial" panose="020B0604020202020204" pitchFamily="34" charset="0"/>
              <a:buChar char="•"/>
            </a:pPr>
            <a:r>
              <a:rPr lang="en-GB" sz="900" dirty="0"/>
              <a:t>"Finding a service to take responsibility for its users is the main hurdle as every service wants you to go to another service.”</a:t>
            </a:r>
          </a:p>
          <a:p>
            <a:pPr marL="171450" indent="-171450">
              <a:spcAft>
                <a:spcPts val="600"/>
              </a:spcAft>
              <a:buFont typeface="Arial" panose="020B0604020202020204" pitchFamily="34" charset="0"/>
              <a:buChar char="•"/>
            </a:pPr>
            <a:endParaRPr lang="en-GB" sz="900" dirty="0"/>
          </a:p>
          <a:p>
            <a:pPr>
              <a:spcAft>
                <a:spcPts val="600"/>
              </a:spcAft>
            </a:pPr>
            <a:r>
              <a:rPr lang="en-GB" sz="1200" b="1" dirty="0"/>
              <a:t>On Mental Health and Suitability:</a:t>
            </a:r>
          </a:p>
          <a:p>
            <a:pPr marL="171450" indent="-171450">
              <a:spcAft>
                <a:spcPts val="600"/>
              </a:spcAft>
              <a:buFont typeface="Arial" panose="020B0604020202020204" pitchFamily="34" charset="0"/>
              <a:buChar char="•"/>
            </a:pPr>
            <a:r>
              <a:rPr lang="en-GB" sz="900" dirty="0"/>
              <a:t>"Not enough mental health support that my child really needs to access."</a:t>
            </a:r>
          </a:p>
          <a:p>
            <a:pPr marL="171450" indent="-171450">
              <a:spcAft>
                <a:spcPts val="600"/>
              </a:spcAft>
              <a:buFont typeface="Arial" panose="020B0604020202020204" pitchFamily="34" charset="0"/>
              <a:buChar char="•"/>
            </a:pPr>
            <a:r>
              <a:rPr lang="en-GB" sz="900" dirty="0"/>
              <a:t>"There isn't a fit for purpose provision for teenagers with moderate mental health issues. CYPMHS won't accept referrals until the need is incredibly high and this leaves a gap for young people who are entitled to no help but are in danger from their struggles."</a:t>
            </a:r>
          </a:p>
        </p:txBody>
      </p:sp>
      <p:sp>
        <p:nvSpPr>
          <p:cNvPr id="10" name="TextBox 9">
            <a:extLst>
              <a:ext uri="{FF2B5EF4-FFF2-40B4-BE49-F238E27FC236}">
                <a16:creationId xmlns:a16="http://schemas.microsoft.com/office/drawing/2014/main" id="{09A91F15-354D-E906-96AF-2C8C28609C8E}"/>
              </a:ext>
            </a:extLst>
          </p:cNvPr>
          <p:cNvSpPr txBox="1"/>
          <p:nvPr/>
        </p:nvSpPr>
        <p:spPr>
          <a:xfrm>
            <a:off x="6173793" y="779329"/>
            <a:ext cx="2585195" cy="2169825"/>
          </a:xfrm>
          <a:prstGeom prst="rect">
            <a:avLst/>
          </a:prstGeom>
          <a:noFill/>
        </p:spPr>
        <p:txBody>
          <a:bodyPr wrap="square" rtlCol="0">
            <a:spAutoFit/>
          </a:bodyPr>
          <a:lstStyle/>
          <a:p>
            <a:pPr>
              <a:spcAft>
                <a:spcPts val="600"/>
              </a:spcAft>
            </a:pPr>
            <a:r>
              <a:rPr lang="en-GB" sz="1200" b="1" dirty="0"/>
              <a:t>On Family Burden and Advocacy:</a:t>
            </a:r>
          </a:p>
          <a:p>
            <a:pPr marL="171450" indent="-171450">
              <a:spcAft>
                <a:spcPts val="600"/>
              </a:spcAft>
              <a:buFont typeface="Arial" panose="020B0604020202020204" pitchFamily="34" charset="0"/>
              <a:buChar char="•"/>
            </a:pPr>
            <a:r>
              <a:rPr lang="en-GB" sz="900" dirty="0"/>
              <a:t>"As a family we have been offered no support despite 3 autistic people living in the same household- 2 children and one adult. When I have sought support I'm just told there is little point referring to CAMHS as waiting lists are so long they only see the most severe cases."</a:t>
            </a:r>
          </a:p>
          <a:p>
            <a:pPr marL="171450" indent="-171450">
              <a:spcAft>
                <a:spcPts val="600"/>
              </a:spcAft>
              <a:buFont typeface="Arial" panose="020B0604020202020204" pitchFamily="34" charset="0"/>
              <a:buChar char="•"/>
            </a:pPr>
            <a:r>
              <a:rPr lang="en-GB" sz="900" dirty="0"/>
              <a:t>"I have to search for relevant services mainly using social media."</a:t>
            </a:r>
          </a:p>
          <a:p>
            <a:pPr marL="171450" indent="-171450">
              <a:spcAft>
                <a:spcPts val="600"/>
              </a:spcAft>
              <a:buFont typeface="Arial" panose="020B0604020202020204" pitchFamily="34" charset="0"/>
              <a:buChar char="•"/>
            </a:pPr>
            <a:r>
              <a:rPr lang="en-GB" sz="900" dirty="0"/>
              <a:t>"We don't know what we are doing, what's the next steps, what I should be doing, and what he needs. I am literally feeling round for something useful in a room with no light."</a:t>
            </a:r>
          </a:p>
        </p:txBody>
      </p:sp>
    </p:spTree>
    <p:extLst>
      <p:ext uri="{BB962C8B-B14F-4D97-AF65-F5344CB8AC3E}">
        <p14:creationId xmlns:p14="http://schemas.microsoft.com/office/powerpoint/2010/main" val="241927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4" y="2453"/>
            <a:ext cx="8229600" cy="391272"/>
          </a:xfrm>
        </p:spPr>
        <p:txBody>
          <a:bodyPr>
            <a:normAutofit/>
          </a:bodyPr>
          <a:lstStyle/>
          <a:p>
            <a:r>
              <a:rPr sz="1400" dirty="0"/>
              <a:t>Q3: What age range is your child/young person?</a:t>
            </a:r>
          </a:p>
        </p:txBody>
      </p:sp>
      <p:pic>
        <p:nvPicPr>
          <p:cNvPr id="12" name="Picture 11">
            <a:extLst>
              <a:ext uri="{FF2B5EF4-FFF2-40B4-BE49-F238E27FC236}">
                <a16:creationId xmlns:a16="http://schemas.microsoft.com/office/drawing/2014/main" id="{41BE95FB-3FF5-82AF-617F-73FACF87B784}"/>
              </a:ext>
            </a:extLst>
          </p:cNvPr>
          <p:cNvPicPr>
            <a:picLocks noChangeAspect="1"/>
          </p:cNvPicPr>
          <p:nvPr/>
        </p:nvPicPr>
        <p:blipFill>
          <a:blip r:embed="rId2"/>
          <a:stretch>
            <a:fillRect/>
          </a:stretch>
        </p:blipFill>
        <p:spPr>
          <a:xfrm>
            <a:off x="5466080" y="2684105"/>
            <a:ext cx="3554220" cy="2275366"/>
          </a:xfrm>
          <a:prstGeom prst="rect">
            <a:avLst/>
          </a:prstGeom>
        </p:spPr>
      </p:pic>
      <p:pic>
        <p:nvPicPr>
          <p:cNvPr id="14" name="Picture 13">
            <a:extLst>
              <a:ext uri="{FF2B5EF4-FFF2-40B4-BE49-F238E27FC236}">
                <a16:creationId xmlns:a16="http://schemas.microsoft.com/office/drawing/2014/main" id="{006730D9-AF1C-DDD1-86D1-639649C90B30}"/>
              </a:ext>
            </a:extLst>
          </p:cNvPr>
          <p:cNvPicPr>
            <a:picLocks noChangeAspect="1"/>
          </p:cNvPicPr>
          <p:nvPr/>
        </p:nvPicPr>
        <p:blipFill>
          <a:blip r:embed="rId3"/>
          <a:stretch>
            <a:fillRect/>
          </a:stretch>
        </p:blipFill>
        <p:spPr>
          <a:xfrm>
            <a:off x="231157" y="904104"/>
            <a:ext cx="4340843" cy="3700780"/>
          </a:xfrm>
          <a:prstGeom prst="rect">
            <a:avLst/>
          </a:prstGeom>
        </p:spPr>
      </p:pic>
      <p:pic>
        <p:nvPicPr>
          <p:cNvPr id="18" name="Picture 17">
            <a:extLst>
              <a:ext uri="{FF2B5EF4-FFF2-40B4-BE49-F238E27FC236}">
                <a16:creationId xmlns:a16="http://schemas.microsoft.com/office/drawing/2014/main" id="{66A86493-82A3-FBAC-1769-103C288A164E}"/>
              </a:ext>
            </a:extLst>
          </p:cNvPr>
          <p:cNvPicPr>
            <a:picLocks noChangeAspect="1"/>
          </p:cNvPicPr>
          <p:nvPr/>
        </p:nvPicPr>
        <p:blipFill>
          <a:blip r:embed="rId4"/>
          <a:stretch>
            <a:fillRect/>
          </a:stretch>
        </p:blipFill>
        <p:spPr>
          <a:xfrm>
            <a:off x="276210" y="934584"/>
            <a:ext cx="4256134" cy="3589128"/>
          </a:xfrm>
          <a:prstGeom prst="rect">
            <a:avLst/>
          </a:prstGeom>
        </p:spPr>
      </p:pic>
      <p:pic>
        <p:nvPicPr>
          <p:cNvPr id="3" name="Picture 2">
            <a:extLst>
              <a:ext uri="{FF2B5EF4-FFF2-40B4-BE49-F238E27FC236}">
                <a16:creationId xmlns:a16="http://schemas.microsoft.com/office/drawing/2014/main" id="{067F19A1-EB8F-E1AC-DE17-5EC4DF0F7A10}"/>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76192415-83A6-66E8-3B91-6006742A3018}"/>
              </a:ext>
            </a:extLst>
          </p:cNvPr>
          <p:cNvPicPr>
            <a:picLocks noChangeAspect="1"/>
          </p:cNvPicPr>
          <p:nvPr/>
        </p:nvPicPr>
        <p:blipFill>
          <a:blip r:embed="rId6"/>
          <a:stretch>
            <a:fillRect/>
          </a:stretch>
        </p:blipFill>
        <p:spPr>
          <a:xfrm>
            <a:off x="3803082" y="1009690"/>
            <a:ext cx="627282" cy="70397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8" y="28688"/>
            <a:ext cx="8229600" cy="391272"/>
          </a:xfrm>
        </p:spPr>
        <p:txBody>
          <a:bodyPr>
            <a:normAutofit/>
          </a:bodyPr>
          <a:lstStyle/>
          <a:p>
            <a:r>
              <a:rPr sz="1400" dirty="0"/>
              <a:t>Q2</a:t>
            </a:r>
            <a:r>
              <a:rPr lang="en-GB" sz="1400" dirty="0"/>
              <a:t>8</a:t>
            </a:r>
            <a:r>
              <a:rPr sz="1400" dirty="0"/>
              <a:t>: My experience of the EHCP: Needs assessment was positive</a:t>
            </a:r>
          </a:p>
        </p:txBody>
      </p:sp>
      <p:pic>
        <p:nvPicPr>
          <p:cNvPr id="4" name="Picture 3">
            <a:extLst>
              <a:ext uri="{FF2B5EF4-FFF2-40B4-BE49-F238E27FC236}">
                <a16:creationId xmlns:a16="http://schemas.microsoft.com/office/drawing/2014/main" id="{249821EE-ABBF-E43D-9F50-CC67422A87EE}"/>
              </a:ext>
            </a:extLst>
          </p:cNvPr>
          <p:cNvPicPr>
            <a:picLocks noChangeAspect="1"/>
          </p:cNvPicPr>
          <p:nvPr/>
        </p:nvPicPr>
        <p:blipFill>
          <a:blip r:embed="rId2"/>
          <a:stretch>
            <a:fillRect/>
          </a:stretch>
        </p:blipFill>
        <p:spPr>
          <a:xfrm>
            <a:off x="5600811" y="2956560"/>
            <a:ext cx="3423261" cy="1785408"/>
          </a:xfrm>
          <a:prstGeom prst="rect">
            <a:avLst/>
          </a:prstGeom>
        </p:spPr>
      </p:pic>
      <p:pic>
        <p:nvPicPr>
          <p:cNvPr id="9" name="Picture 8">
            <a:extLst>
              <a:ext uri="{FF2B5EF4-FFF2-40B4-BE49-F238E27FC236}">
                <a16:creationId xmlns:a16="http://schemas.microsoft.com/office/drawing/2014/main" id="{216E1BF6-DA4E-3685-4238-0431737F9BC5}"/>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5" name="Picture 4">
            <a:extLst>
              <a:ext uri="{FF2B5EF4-FFF2-40B4-BE49-F238E27FC236}">
                <a16:creationId xmlns:a16="http://schemas.microsoft.com/office/drawing/2014/main" id="{4197B83B-CAA7-9B53-B5F8-8B8B67B1B44A}"/>
              </a:ext>
            </a:extLst>
          </p:cNvPr>
          <p:cNvPicPr>
            <a:picLocks noChangeAspect="1"/>
          </p:cNvPicPr>
          <p:nvPr/>
        </p:nvPicPr>
        <p:blipFill>
          <a:blip r:embed="rId4"/>
          <a:stretch>
            <a:fillRect/>
          </a:stretch>
        </p:blipFill>
        <p:spPr>
          <a:xfrm>
            <a:off x="166425" y="848358"/>
            <a:ext cx="4994946" cy="3002282"/>
          </a:xfrm>
          <a:prstGeom prst="rect">
            <a:avLst/>
          </a:prstGeom>
        </p:spPr>
      </p:pic>
      <p:pic>
        <p:nvPicPr>
          <p:cNvPr id="3" name="Picture 2">
            <a:extLst>
              <a:ext uri="{FF2B5EF4-FFF2-40B4-BE49-F238E27FC236}">
                <a16:creationId xmlns:a16="http://schemas.microsoft.com/office/drawing/2014/main" id="{53025415-139B-DAA5-E59E-AD3A256DDDD0}"/>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7" name="Picture 6">
            <a:extLst>
              <a:ext uri="{FF2B5EF4-FFF2-40B4-BE49-F238E27FC236}">
                <a16:creationId xmlns:a16="http://schemas.microsoft.com/office/drawing/2014/main" id="{3AC508FA-6C14-A699-1879-D2785E8C7895}"/>
              </a:ext>
            </a:extLst>
          </p:cNvPr>
          <p:cNvPicPr>
            <a:picLocks noChangeAspect="1"/>
          </p:cNvPicPr>
          <p:nvPr/>
        </p:nvPicPr>
        <p:blipFill>
          <a:blip r:embed="rId6"/>
          <a:stretch>
            <a:fillRect/>
          </a:stretch>
        </p:blipFill>
        <p:spPr>
          <a:xfrm flipH="1">
            <a:off x="1838680" y="1754569"/>
            <a:ext cx="268415" cy="256944"/>
          </a:xfrm>
          <a:prstGeom prst="rect">
            <a:avLst/>
          </a:prstGeom>
        </p:spPr>
      </p:pic>
      <p:pic>
        <p:nvPicPr>
          <p:cNvPr id="8" name="Picture 7">
            <a:extLst>
              <a:ext uri="{FF2B5EF4-FFF2-40B4-BE49-F238E27FC236}">
                <a16:creationId xmlns:a16="http://schemas.microsoft.com/office/drawing/2014/main" id="{88EB7334-4541-F157-148A-76E1FA814203}"/>
              </a:ext>
            </a:extLst>
          </p:cNvPr>
          <p:cNvPicPr>
            <a:picLocks noChangeAspect="1"/>
          </p:cNvPicPr>
          <p:nvPr/>
        </p:nvPicPr>
        <p:blipFill>
          <a:blip r:embed="rId7"/>
          <a:stretch>
            <a:fillRect/>
          </a:stretch>
        </p:blipFill>
        <p:spPr>
          <a:xfrm flipH="1">
            <a:off x="1838678" y="2738868"/>
            <a:ext cx="268415" cy="260385"/>
          </a:xfrm>
          <a:prstGeom prst="rect">
            <a:avLst/>
          </a:prstGeom>
        </p:spPr>
      </p:pic>
      <p:pic>
        <p:nvPicPr>
          <p:cNvPr id="10" name="Picture 9">
            <a:extLst>
              <a:ext uri="{FF2B5EF4-FFF2-40B4-BE49-F238E27FC236}">
                <a16:creationId xmlns:a16="http://schemas.microsoft.com/office/drawing/2014/main" id="{DB74B7CA-0A4F-9944-C1F6-DD600EC6E2D5}"/>
              </a:ext>
            </a:extLst>
          </p:cNvPr>
          <p:cNvPicPr>
            <a:picLocks noChangeAspect="1"/>
          </p:cNvPicPr>
          <p:nvPr/>
        </p:nvPicPr>
        <p:blipFill>
          <a:blip r:embed="rId8"/>
          <a:stretch>
            <a:fillRect/>
          </a:stretch>
        </p:blipFill>
        <p:spPr>
          <a:xfrm>
            <a:off x="1838680" y="2259208"/>
            <a:ext cx="268415" cy="264836"/>
          </a:xfrm>
          <a:prstGeom prst="rect">
            <a:avLst/>
          </a:prstGeom>
        </p:spPr>
      </p:pic>
      <p:sp>
        <p:nvSpPr>
          <p:cNvPr id="11" name="TextBox 10">
            <a:extLst>
              <a:ext uri="{FF2B5EF4-FFF2-40B4-BE49-F238E27FC236}">
                <a16:creationId xmlns:a16="http://schemas.microsoft.com/office/drawing/2014/main" id="{24BAC97C-A8AA-5F53-6A5C-88E63C608572}"/>
              </a:ext>
            </a:extLst>
          </p:cNvPr>
          <p:cNvSpPr txBox="1"/>
          <p:nvPr/>
        </p:nvSpPr>
        <p:spPr>
          <a:xfrm>
            <a:off x="5343276" y="1062577"/>
            <a:ext cx="3510859" cy="1384995"/>
          </a:xfrm>
          <a:prstGeom prst="rect">
            <a:avLst/>
          </a:prstGeom>
          <a:noFill/>
        </p:spPr>
        <p:txBody>
          <a:bodyPr wrap="square" rtlCol="0">
            <a:spAutoFit/>
          </a:bodyPr>
          <a:lstStyle/>
          <a:p>
            <a:r>
              <a:rPr lang="en-GB" sz="1200" dirty="0"/>
              <a:t>Compared to the 2024 survey results, the experience many respondees had was less positive.  With a downwards trend from Strongly agree/Agree to a negative experience.  In fact this is the 2</a:t>
            </a:r>
            <a:r>
              <a:rPr lang="en-GB" sz="1200" baseline="30000" dirty="0"/>
              <a:t>nd</a:t>
            </a:r>
            <a:r>
              <a:rPr lang="en-GB" sz="1200" dirty="0"/>
              <a:t> survey in succession where the EHCP experience has got worse for respondees.  With Strongly Disagree increasing from 25% in 2022, 27% in 2024 to 32% in 2026.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0913A-49B4-2635-3507-CB2C01677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17232-B4FB-F232-B7A5-569B0D44A21B}"/>
              </a:ext>
            </a:extLst>
          </p:cNvPr>
          <p:cNvSpPr>
            <a:spLocks noGrp="1"/>
          </p:cNvSpPr>
          <p:nvPr>
            <p:ph type="title"/>
          </p:nvPr>
        </p:nvSpPr>
        <p:spPr>
          <a:xfrm>
            <a:off x="18884" y="113682"/>
            <a:ext cx="8229600" cy="391272"/>
          </a:xfrm>
        </p:spPr>
        <p:txBody>
          <a:bodyPr>
            <a:normAutofit/>
          </a:bodyPr>
          <a:lstStyle/>
          <a:p>
            <a:r>
              <a:rPr sz="1400" dirty="0"/>
              <a:t>Q2</a:t>
            </a:r>
            <a:r>
              <a:rPr lang="en-GB" sz="1400" dirty="0"/>
              <a:t>8</a:t>
            </a:r>
            <a:r>
              <a:rPr sz="1400" dirty="0"/>
              <a:t>: My experience of the EHCP: Needs assessment was positive</a:t>
            </a:r>
            <a:r>
              <a:rPr lang="en-GB" sz="1400" dirty="0"/>
              <a:t> by Age Group</a:t>
            </a:r>
            <a:endParaRPr sz="1400" dirty="0"/>
          </a:p>
        </p:txBody>
      </p:sp>
      <p:pic>
        <p:nvPicPr>
          <p:cNvPr id="4" name="Picture 3">
            <a:extLst>
              <a:ext uri="{FF2B5EF4-FFF2-40B4-BE49-F238E27FC236}">
                <a16:creationId xmlns:a16="http://schemas.microsoft.com/office/drawing/2014/main" id="{07E72A66-8369-147A-78CB-76C16E881AF5}"/>
              </a:ext>
            </a:extLst>
          </p:cNvPr>
          <p:cNvPicPr>
            <a:picLocks noChangeAspect="1"/>
          </p:cNvPicPr>
          <p:nvPr/>
        </p:nvPicPr>
        <p:blipFill>
          <a:blip r:embed="rId2"/>
          <a:stretch>
            <a:fillRect/>
          </a:stretch>
        </p:blipFill>
        <p:spPr>
          <a:xfrm>
            <a:off x="8335969" y="165260"/>
            <a:ext cx="518166" cy="456928"/>
          </a:xfrm>
          <a:prstGeom prst="rect">
            <a:avLst/>
          </a:prstGeom>
        </p:spPr>
      </p:pic>
      <p:grpSp>
        <p:nvGrpSpPr>
          <p:cNvPr id="13" name="Group 12">
            <a:extLst>
              <a:ext uri="{FF2B5EF4-FFF2-40B4-BE49-F238E27FC236}">
                <a16:creationId xmlns:a16="http://schemas.microsoft.com/office/drawing/2014/main" id="{AC92C09D-6482-60E5-26D3-6BCB564C5936}"/>
              </a:ext>
            </a:extLst>
          </p:cNvPr>
          <p:cNvGrpSpPr/>
          <p:nvPr/>
        </p:nvGrpSpPr>
        <p:grpSpPr>
          <a:xfrm>
            <a:off x="496406" y="850788"/>
            <a:ext cx="6304058" cy="3573041"/>
            <a:chOff x="806505" y="550034"/>
            <a:chExt cx="7437932" cy="4215703"/>
          </a:xfrm>
        </p:grpSpPr>
        <p:pic>
          <p:nvPicPr>
            <p:cNvPr id="3" name="Picture 2">
              <a:extLst>
                <a:ext uri="{FF2B5EF4-FFF2-40B4-BE49-F238E27FC236}">
                  <a16:creationId xmlns:a16="http://schemas.microsoft.com/office/drawing/2014/main" id="{D23F58C5-B1DE-90CC-BFE4-B8213D8D3B0C}"/>
                </a:ext>
              </a:extLst>
            </p:cNvPr>
            <p:cNvPicPr>
              <a:picLocks noChangeAspect="1"/>
            </p:cNvPicPr>
            <p:nvPr/>
          </p:nvPicPr>
          <p:blipFill>
            <a:blip r:embed="rId3"/>
            <a:stretch>
              <a:fillRect/>
            </a:stretch>
          </p:blipFill>
          <p:spPr>
            <a:xfrm>
              <a:off x="806505" y="550034"/>
              <a:ext cx="7013735" cy="4215703"/>
            </a:xfrm>
            <a:prstGeom prst="rect">
              <a:avLst/>
            </a:prstGeom>
          </p:spPr>
        </p:pic>
        <p:sp>
          <p:nvSpPr>
            <p:cNvPr id="6" name="TextBox 5">
              <a:extLst>
                <a:ext uri="{FF2B5EF4-FFF2-40B4-BE49-F238E27FC236}">
                  <a16:creationId xmlns:a16="http://schemas.microsoft.com/office/drawing/2014/main" id="{D665F5BB-BF70-C90D-1AFA-9DEE86B56B4D}"/>
                </a:ext>
              </a:extLst>
            </p:cNvPr>
            <p:cNvSpPr txBox="1"/>
            <p:nvPr/>
          </p:nvSpPr>
          <p:spPr>
            <a:xfrm>
              <a:off x="4229936" y="3362960"/>
              <a:ext cx="843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a:ea typeface="+mn-ea"/>
                  <a:cs typeface="+mn-cs"/>
                </a:rPr>
                <a:t>10%</a:t>
              </a:r>
            </a:p>
          </p:txBody>
        </p:sp>
        <p:sp>
          <p:nvSpPr>
            <p:cNvPr id="7" name="TextBox 6">
              <a:extLst>
                <a:ext uri="{FF2B5EF4-FFF2-40B4-BE49-F238E27FC236}">
                  <a16:creationId xmlns:a16="http://schemas.microsoft.com/office/drawing/2014/main" id="{8EC3B4FC-5D3F-1CDD-6409-9ADB7838BD02}"/>
                </a:ext>
              </a:extLst>
            </p:cNvPr>
            <p:cNvSpPr txBox="1"/>
            <p:nvPr/>
          </p:nvSpPr>
          <p:spPr>
            <a:xfrm>
              <a:off x="5672656" y="2763520"/>
              <a:ext cx="843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a:ea typeface="+mn-ea"/>
                  <a:cs typeface="+mn-cs"/>
                </a:rPr>
                <a:t>22%</a:t>
              </a:r>
            </a:p>
          </p:txBody>
        </p:sp>
        <p:sp>
          <p:nvSpPr>
            <p:cNvPr id="8" name="TextBox 7">
              <a:extLst>
                <a:ext uri="{FF2B5EF4-FFF2-40B4-BE49-F238E27FC236}">
                  <a16:creationId xmlns:a16="http://schemas.microsoft.com/office/drawing/2014/main" id="{73CC8AAF-6F90-4F1C-BC71-55C7AF80C6AB}"/>
                </a:ext>
              </a:extLst>
            </p:cNvPr>
            <p:cNvSpPr txBox="1"/>
            <p:nvPr/>
          </p:nvSpPr>
          <p:spPr>
            <a:xfrm>
              <a:off x="4832752" y="2144849"/>
              <a:ext cx="843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a:ea typeface="+mn-ea"/>
                  <a:cs typeface="+mn-cs"/>
                </a:rPr>
                <a:t>16%</a:t>
              </a:r>
            </a:p>
          </p:txBody>
        </p:sp>
        <p:sp>
          <p:nvSpPr>
            <p:cNvPr id="9" name="TextBox 8">
              <a:extLst>
                <a:ext uri="{FF2B5EF4-FFF2-40B4-BE49-F238E27FC236}">
                  <a16:creationId xmlns:a16="http://schemas.microsoft.com/office/drawing/2014/main" id="{88C01C09-7F08-2791-1DEF-5B48506C61E3}"/>
                </a:ext>
              </a:extLst>
            </p:cNvPr>
            <p:cNvSpPr txBox="1"/>
            <p:nvPr/>
          </p:nvSpPr>
          <p:spPr>
            <a:xfrm>
              <a:off x="5510096" y="1470129"/>
              <a:ext cx="843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a:ea typeface="+mn-ea"/>
                  <a:cs typeface="+mn-cs"/>
                </a:rPr>
                <a:t>21%</a:t>
              </a:r>
            </a:p>
          </p:txBody>
        </p:sp>
        <p:sp>
          <p:nvSpPr>
            <p:cNvPr id="11" name="TextBox 10">
              <a:extLst>
                <a:ext uri="{FF2B5EF4-FFF2-40B4-BE49-F238E27FC236}">
                  <a16:creationId xmlns:a16="http://schemas.microsoft.com/office/drawing/2014/main" id="{807C883C-B00A-8F46-F75F-B47DF2218093}"/>
                </a:ext>
              </a:extLst>
            </p:cNvPr>
            <p:cNvSpPr txBox="1"/>
            <p:nvPr/>
          </p:nvSpPr>
          <p:spPr>
            <a:xfrm>
              <a:off x="6976960" y="873760"/>
              <a:ext cx="843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a:ea typeface="+mn-ea"/>
                  <a:cs typeface="+mn-cs"/>
                </a:rPr>
                <a:t>32%</a:t>
              </a:r>
            </a:p>
          </p:txBody>
        </p:sp>
        <p:pic>
          <p:nvPicPr>
            <p:cNvPr id="5" name="Picture 4">
              <a:extLst>
                <a:ext uri="{FF2B5EF4-FFF2-40B4-BE49-F238E27FC236}">
                  <a16:creationId xmlns:a16="http://schemas.microsoft.com/office/drawing/2014/main" id="{49915CE5-61CC-6769-8DCB-FC48C9D8B083}"/>
                </a:ext>
              </a:extLst>
            </p:cNvPr>
            <p:cNvPicPr>
              <a:picLocks noChangeAspect="1"/>
            </p:cNvPicPr>
            <p:nvPr/>
          </p:nvPicPr>
          <p:blipFill>
            <a:blip r:embed="rId4"/>
            <a:stretch>
              <a:fillRect/>
            </a:stretch>
          </p:blipFill>
          <p:spPr>
            <a:xfrm flipH="1">
              <a:off x="7887757" y="899201"/>
              <a:ext cx="332667" cy="318450"/>
            </a:xfrm>
            <a:prstGeom prst="rect">
              <a:avLst/>
            </a:prstGeom>
          </p:spPr>
        </p:pic>
        <p:pic>
          <p:nvPicPr>
            <p:cNvPr id="10" name="Picture 9">
              <a:extLst>
                <a:ext uri="{FF2B5EF4-FFF2-40B4-BE49-F238E27FC236}">
                  <a16:creationId xmlns:a16="http://schemas.microsoft.com/office/drawing/2014/main" id="{FFC1F916-B480-39AA-B9D6-3E68EF50B37D}"/>
                </a:ext>
              </a:extLst>
            </p:cNvPr>
            <p:cNvPicPr>
              <a:picLocks noChangeAspect="1"/>
            </p:cNvPicPr>
            <p:nvPr/>
          </p:nvPicPr>
          <p:blipFill>
            <a:blip r:embed="rId5"/>
            <a:stretch>
              <a:fillRect/>
            </a:stretch>
          </p:blipFill>
          <p:spPr>
            <a:xfrm flipH="1">
              <a:off x="7911770" y="3362960"/>
              <a:ext cx="332667" cy="322715"/>
            </a:xfrm>
            <a:prstGeom prst="rect">
              <a:avLst/>
            </a:prstGeom>
          </p:spPr>
        </p:pic>
        <p:pic>
          <p:nvPicPr>
            <p:cNvPr id="12" name="Picture 11">
              <a:extLst>
                <a:ext uri="{FF2B5EF4-FFF2-40B4-BE49-F238E27FC236}">
                  <a16:creationId xmlns:a16="http://schemas.microsoft.com/office/drawing/2014/main" id="{8C825291-80C2-9A62-0E5A-CAF18F7B1E39}"/>
                </a:ext>
              </a:extLst>
            </p:cNvPr>
            <p:cNvPicPr>
              <a:picLocks noChangeAspect="1"/>
            </p:cNvPicPr>
            <p:nvPr/>
          </p:nvPicPr>
          <p:blipFill>
            <a:blip r:embed="rId6"/>
            <a:stretch>
              <a:fillRect/>
            </a:stretch>
          </p:blipFill>
          <p:spPr>
            <a:xfrm>
              <a:off x="7911770" y="2086734"/>
              <a:ext cx="332667" cy="328231"/>
            </a:xfrm>
            <a:prstGeom prst="rect">
              <a:avLst/>
            </a:prstGeom>
          </p:spPr>
        </p:pic>
      </p:grpSp>
      <p:sp>
        <p:nvSpPr>
          <p:cNvPr id="14" name="TextBox 13">
            <a:extLst>
              <a:ext uri="{FF2B5EF4-FFF2-40B4-BE49-F238E27FC236}">
                <a16:creationId xmlns:a16="http://schemas.microsoft.com/office/drawing/2014/main" id="{90773DA5-E5B8-7B3A-E64B-AB136ABF7C91}"/>
              </a:ext>
            </a:extLst>
          </p:cNvPr>
          <p:cNvSpPr txBox="1"/>
          <p:nvPr/>
        </p:nvSpPr>
        <p:spPr>
          <a:xfrm>
            <a:off x="7347004" y="1631459"/>
            <a:ext cx="1590261" cy="1938992"/>
          </a:xfrm>
          <a:prstGeom prst="rect">
            <a:avLst/>
          </a:prstGeom>
          <a:noFill/>
        </p:spPr>
        <p:txBody>
          <a:bodyPr wrap="square" rtlCol="0">
            <a:spAutoFit/>
          </a:bodyPr>
          <a:lstStyle/>
          <a:p>
            <a:r>
              <a:rPr lang="en-GB" sz="1200" dirty="0"/>
              <a:t>Of particular note is the negative experience had by children in the 12-16 age category.  62% of respondees with children in this age category, rated their experience negatively.</a:t>
            </a:r>
          </a:p>
        </p:txBody>
      </p:sp>
    </p:spTree>
    <p:extLst>
      <p:ext uri="{BB962C8B-B14F-4D97-AF65-F5344CB8AC3E}">
        <p14:creationId xmlns:p14="http://schemas.microsoft.com/office/powerpoint/2010/main" val="1269755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8BADB-71B1-BDA1-7639-4631ECFFC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0EE85-C599-A4E3-6C1D-08B7D7C8839F}"/>
              </a:ext>
            </a:extLst>
          </p:cNvPr>
          <p:cNvSpPr>
            <a:spLocks noGrp="1"/>
          </p:cNvSpPr>
          <p:nvPr>
            <p:ph type="title"/>
          </p:nvPr>
        </p:nvSpPr>
        <p:spPr>
          <a:xfrm>
            <a:off x="30752" y="113875"/>
            <a:ext cx="9020643" cy="371015"/>
          </a:xfrm>
        </p:spPr>
        <p:txBody>
          <a:bodyPr>
            <a:noAutofit/>
          </a:bodyPr>
          <a:lstStyle/>
          <a:p>
            <a:r>
              <a:rPr lang="en-GB" sz="1400" dirty="0"/>
              <a:t>Q28. Mainstream Education and EHCP</a:t>
            </a:r>
            <a:endParaRPr sz="1400" dirty="0"/>
          </a:p>
        </p:txBody>
      </p:sp>
      <p:sp>
        <p:nvSpPr>
          <p:cNvPr id="11" name="TextBox 10">
            <a:extLst>
              <a:ext uri="{FF2B5EF4-FFF2-40B4-BE49-F238E27FC236}">
                <a16:creationId xmlns:a16="http://schemas.microsoft.com/office/drawing/2014/main" id="{5CDD19A9-C3D3-88E6-FC3C-0B5E0FC88C53}"/>
              </a:ext>
            </a:extLst>
          </p:cNvPr>
          <p:cNvSpPr txBox="1"/>
          <p:nvPr/>
        </p:nvSpPr>
        <p:spPr>
          <a:xfrm>
            <a:off x="5940979" y="2622462"/>
            <a:ext cx="239499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Calibri"/>
                <a:ea typeface="+mn-ea"/>
                <a:cs typeface="+mn-cs"/>
              </a:rPr>
              <a:t>Analysis of Child in Mainstream education 477 respondees; of those 126 have an EHCP, but only 87 went on to answer final questions of the Annual Review process.</a:t>
            </a:r>
          </a:p>
          <a:p>
            <a:pPr marR="0" lvl="0" algn="l" defTabSz="4572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5B6466-1901-7008-D1B9-2D186F741A26}"/>
              </a:ext>
            </a:extLst>
          </p:cNvPr>
          <p:cNvPicPr>
            <a:picLocks noChangeAspect="1"/>
          </p:cNvPicPr>
          <p:nvPr/>
        </p:nvPicPr>
        <p:blipFill>
          <a:blip r:embed="rId2"/>
          <a:stretch>
            <a:fillRect/>
          </a:stretch>
        </p:blipFill>
        <p:spPr>
          <a:xfrm>
            <a:off x="579138" y="853214"/>
            <a:ext cx="5247767" cy="3154243"/>
          </a:xfrm>
          <a:prstGeom prst="rect">
            <a:avLst/>
          </a:prstGeom>
        </p:spPr>
      </p:pic>
      <p:pic>
        <p:nvPicPr>
          <p:cNvPr id="3" name="Picture 2">
            <a:extLst>
              <a:ext uri="{FF2B5EF4-FFF2-40B4-BE49-F238E27FC236}">
                <a16:creationId xmlns:a16="http://schemas.microsoft.com/office/drawing/2014/main" id="{1AAD9CC9-9427-6925-513C-E9389D4FA244}"/>
              </a:ext>
            </a:extLst>
          </p:cNvPr>
          <p:cNvPicPr>
            <a:picLocks noChangeAspect="1"/>
          </p:cNvPicPr>
          <p:nvPr/>
        </p:nvPicPr>
        <p:blipFill>
          <a:blip r:embed="rId3"/>
          <a:stretch>
            <a:fillRect/>
          </a:stretch>
        </p:blipFill>
        <p:spPr>
          <a:xfrm>
            <a:off x="8335969" y="165260"/>
            <a:ext cx="518166" cy="456928"/>
          </a:xfrm>
          <a:prstGeom prst="rect">
            <a:avLst/>
          </a:prstGeom>
        </p:spPr>
      </p:pic>
    </p:spTree>
    <p:extLst>
      <p:ext uri="{BB962C8B-B14F-4D97-AF65-F5344CB8AC3E}">
        <p14:creationId xmlns:p14="http://schemas.microsoft.com/office/powerpoint/2010/main" val="113494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8" y="28688"/>
            <a:ext cx="8229600" cy="391272"/>
          </a:xfrm>
        </p:spPr>
        <p:txBody>
          <a:bodyPr>
            <a:normAutofit/>
          </a:bodyPr>
          <a:lstStyle/>
          <a:p>
            <a:r>
              <a:rPr sz="1400" dirty="0"/>
              <a:t>Q</a:t>
            </a:r>
            <a:r>
              <a:rPr lang="en-GB" sz="1400" dirty="0"/>
              <a:t>29</a:t>
            </a:r>
            <a:r>
              <a:rPr sz="1400" dirty="0"/>
              <a:t>: </a:t>
            </a:r>
            <a:r>
              <a:rPr lang="en-GB" sz="1400" dirty="0"/>
              <a:t>My experience of the EHCP: Annual review process was positive</a:t>
            </a:r>
            <a:endParaRPr sz="1400" dirty="0"/>
          </a:p>
        </p:txBody>
      </p:sp>
      <p:sp>
        <p:nvSpPr>
          <p:cNvPr id="9" name="Title 1">
            <a:extLst>
              <a:ext uri="{FF2B5EF4-FFF2-40B4-BE49-F238E27FC236}">
                <a16:creationId xmlns:a16="http://schemas.microsoft.com/office/drawing/2014/main" id="{451398E7-A749-0748-90FA-D44192796FF3}"/>
              </a:ext>
            </a:extLst>
          </p:cNvPr>
          <p:cNvSpPr txBox="1">
            <a:spLocks/>
          </p:cNvSpPr>
          <p:nvPr/>
        </p:nvSpPr>
        <p:spPr>
          <a:xfrm>
            <a:off x="1182848" y="3791741"/>
            <a:ext cx="631749" cy="26684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algn="ctr"/>
            <a:r>
              <a:rPr lang="en-GB" sz="800" dirty="0">
                <a:solidFill>
                  <a:schemeClr val="bg1">
                    <a:lumMod val="50000"/>
                  </a:schemeClr>
                </a:solidFill>
              </a:rPr>
              <a:t>Age:</a:t>
            </a:r>
          </a:p>
        </p:txBody>
      </p:sp>
      <p:pic>
        <p:nvPicPr>
          <p:cNvPr id="10" name="Picture 9">
            <a:extLst>
              <a:ext uri="{FF2B5EF4-FFF2-40B4-BE49-F238E27FC236}">
                <a16:creationId xmlns:a16="http://schemas.microsoft.com/office/drawing/2014/main" id="{F9C32119-41B5-7EC0-2D30-F180427DB62C}"/>
              </a:ext>
            </a:extLst>
          </p:cNvPr>
          <p:cNvPicPr>
            <a:picLocks noChangeAspect="1"/>
          </p:cNvPicPr>
          <p:nvPr/>
        </p:nvPicPr>
        <p:blipFill>
          <a:blip r:embed="rId2"/>
          <a:stretch>
            <a:fillRect/>
          </a:stretch>
        </p:blipFill>
        <p:spPr>
          <a:xfrm>
            <a:off x="5388780" y="2571750"/>
            <a:ext cx="3594626" cy="2160151"/>
          </a:xfrm>
          <a:prstGeom prst="rect">
            <a:avLst/>
          </a:prstGeom>
        </p:spPr>
      </p:pic>
      <p:pic>
        <p:nvPicPr>
          <p:cNvPr id="12" name="Picture 11">
            <a:extLst>
              <a:ext uri="{FF2B5EF4-FFF2-40B4-BE49-F238E27FC236}">
                <a16:creationId xmlns:a16="http://schemas.microsoft.com/office/drawing/2014/main" id="{FAB56FE4-776F-4F6A-AD65-DD8F83AB64BE}"/>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5830F760-E7E2-0426-F6F5-37A63F38E265}"/>
              </a:ext>
            </a:extLst>
          </p:cNvPr>
          <p:cNvPicPr>
            <a:picLocks noChangeAspect="1"/>
          </p:cNvPicPr>
          <p:nvPr/>
        </p:nvPicPr>
        <p:blipFill>
          <a:blip r:embed="rId4"/>
          <a:stretch>
            <a:fillRect/>
          </a:stretch>
        </p:blipFill>
        <p:spPr>
          <a:xfrm>
            <a:off x="170755" y="845047"/>
            <a:ext cx="4980366" cy="2993518"/>
          </a:xfrm>
          <a:prstGeom prst="rect">
            <a:avLst/>
          </a:prstGeom>
        </p:spPr>
      </p:pic>
      <p:pic>
        <p:nvPicPr>
          <p:cNvPr id="3" name="Picture 2">
            <a:extLst>
              <a:ext uri="{FF2B5EF4-FFF2-40B4-BE49-F238E27FC236}">
                <a16:creationId xmlns:a16="http://schemas.microsoft.com/office/drawing/2014/main" id="{E9AAD23A-578C-630D-E56F-404118F6E5B4}"/>
              </a:ext>
            </a:extLst>
          </p:cNvPr>
          <p:cNvPicPr>
            <a:picLocks noChangeAspect="1"/>
          </p:cNvPicPr>
          <p:nvPr/>
        </p:nvPicPr>
        <p:blipFill>
          <a:blip r:embed="rId5"/>
          <a:stretch>
            <a:fillRect/>
          </a:stretch>
        </p:blipFill>
        <p:spPr>
          <a:xfrm>
            <a:off x="8335969" y="165260"/>
            <a:ext cx="518166" cy="456928"/>
          </a:xfrm>
          <a:prstGeom prst="rect">
            <a:avLst/>
          </a:prstGeom>
        </p:spPr>
      </p:pic>
      <p:sp>
        <p:nvSpPr>
          <p:cNvPr id="5" name="TextBox 4">
            <a:extLst>
              <a:ext uri="{FF2B5EF4-FFF2-40B4-BE49-F238E27FC236}">
                <a16:creationId xmlns:a16="http://schemas.microsoft.com/office/drawing/2014/main" id="{54FCB3F0-E0B7-6CEE-1F81-512291CB5C78}"/>
              </a:ext>
            </a:extLst>
          </p:cNvPr>
          <p:cNvSpPr txBox="1"/>
          <p:nvPr/>
        </p:nvSpPr>
        <p:spPr>
          <a:xfrm>
            <a:off x="5388780" y="915379"/>
            <a:ext cx="3230434" cy="1200329"/>
          </a:xfrm>
          <a:prstGeom prst="rect">
            <a:avLst/>
          </a:prstGeom>
          <a:noFill/>
        </p:spPr>
        <p:txBody>
          <a:bodyPr wrap="square" rtlCol="0">
            <a:spAutoFit/>
          </a:bodyPr>
          <a:lstStyle/>
          <a:p>
            <a:r>
              <a:rPr lang="en-GB" sz="1200" dirty="0"/>
              <a:t>Overall, the respondees experience of the annual review process has worsened.  With many more being indecisive about the experience and more rating it poorly.  And similarly to EHCP Needs assessment, this continues a trend of results becoming worse in the 3</a:t>
            </a:r>
            <a:r>
              <a:rPr lang="en-GB" sz="1200" baseline="30000" dirty="0"/>
              <a:t>rd</a:t>
            </a:r>
            <a:r>
              <a:rPr lang="en-GB" sz="1200" dirty="0"/>
              <a:t> survey.</a:t>
            </a:r>
          </a:p>
        </p:txBody>
      </p:sp>
    </p:spTree>
    <p:extLst>
      <p:ext uri="{BB962C8B-B14F-4D97-AF65-F5344CB8AC3E}">
        <p14:creationId xmlns:p14="http://schemas.microsoft.com/office/powerpoint/2010/main" val="3755094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5556F-0914-F9A0-D6DC-41CFB44FA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2939E-83B0-7A27-3644-1E2CDDC1557B}"/>
              </a:ext>
            </a:extLst>
          </p:cNvPr>
          <p:cNvSpPr>
            <a:spLocks noGrp="1"/>
          </p:cNvSpPr>
          <p:nvPr>
            <p:ph type="title"/>
          </p:nvPr>
        </p:nvSpPr>
        <p:spPr>
          <a:xfrm>
            <a:off x="19094" y="113892"/>
            <a:ext cx="8229600" cy="391272"/>
          </a:xfrm>
        </p:spPr>
        <p:txBody>
          <a:bodyPr>
            <a:normAutofit/>
          </a:bodyPr>
          <a:lstStyle/>
          <a:p>
            <a:r>
              <a:rPr sz="1400" dirty="0"/>
              <a:t>Q2</a:t>
            </a:r>
            <a:r>
              <a:rPr lang="en-GB" sz="1400" dirty="0"/>
              <a:t>9</a:t>
            </a:r>
            <a:r>
              <a:rPr sz="1400" dirty="0"/>
              <a:t>: My experience of the EHCP: Annual review process was positive</a:t>
            </a:r>
            <a:r>
              <a:rPr lang="en-GB" sz="1400" dirty="0"/>
              <a:t> by AGE</a:t>
            </a:r>
            <a:endParaRPr sz="1400" dirty="0"/>
          </a:p>
        </p:txBody>
      </p:sp>
      <p:pic>
        <p:nvPicPr>
          <p:cNvPr id="3" name="Picture 2">
            <a:extLst>
              <a:ext uri="{FF2B5EF4-FFF2-40B4-BE49-F238E27FC236}">
                <a16:creationId xmlns:a16="http://schemas.microsoft.com/office/drawing/2014/main" id="{86DB4633-AE07-4A4C-1D1F-9CA40C611FA2}"/>
              </a:ext>
            </a:extLst>
          </p:cNvPr>
          <p:cNvPicPr>
            <a:picLocks noChangeAspect="1"/>
          </p:cNvPicPr>
          <p:nvPr/>
        </p:nvPicPr>
        <p:blipFill>
          <a:blip r:embed="rId2"/>
          <a:stretch>
            <a:fillRect/>
          </a:stretch>
        </p:blipFill>
        <p:spPr>
          <a:xfrm>
            <a:off x="1006423" y="1015472"/>
            <a:ext cx="6221313" cy="3739407"/>
          </a:xfrm>
          <a:prstGeom prst="rect">
            <a:avLst/>
          </a:prstGeom>
        </p:spPr>
      </p:pic>
      <p:pic>
        <p:nvPicPr>
          <p:cNvPr id="4" name="Picture 3">
            <a:extLst>
              <a:ext uri="{FF2B5EF4-FFF2-40B4-BE49-F238E27FC236}">
                <a16:creationId xmlns:a16="http://schemas.microsoft.com/office/drawing/2014/main" id="{9F4BDC30-A8DC-D7A6-822A-8513101F3EE7}"/>
              </a:ext>
            </a:extLst>
          </p:cNvPr>
          <p:cNvPicPr>
            <a:picLocks noChangeAspect="1"/>
          </p:cNvPicPr>
          <p:nvPr/>
        </p:nvPicPr>
        <p:blipFill>
          <a:blip r:embed="rId3"/>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E92907AF-CDA1-84A6-41EC-A054D4F72053}"/>
              </a:ext>
            </a:extLst>
          </p:cNvPr>
          <p:cNvPicPr>
            <a:picLocks noChangeAspect="1"/>
          </p:cNvPicPr>
          <p:nvPr/>
        </p:nvPicPr>
        <p:blipFill>
          <a:blip r:embed="rId4"/>
          <a:stretch>
            <a:fillRect/>
          </a:stretch>
        </p:blipFill>
        <p:spPr>
          <a:xfrm flipH="1">
            <a:off x="6248862" y="622188"/>
            <a:ext cx="332667" cy="318450"/>
          </a:xfrm>
          <a:prstGeom prst="rect">
            <a:avLst/>
          </a:prstGeom>
        </p:spPr>
      </p:pic>
      <p:pic>
        <p:nvPicPr>
          <p:cNvPr id="6" name="Picture 5">
            <a:extLst>
              <a:ext uri="{FF2B5EF4-FFF2-40B4-BE49-F238E27FC236}">
                <a16:creationId xmlns:a16="http://schemas.microsoft.com/office/drawing/2014/main" id="{774D0F2D-D840-ED47-D380-21D55F52DF38}"/>
              </a:ext>
            </a:extLst>
          </p:cNvPr>
          <p:cNvPicPr>
            <a:picLocks noChangeAspect="1"/>
          </p:cNvPicPr>
          <p:nvPr/>
        </p:nvPicPr>
        <p:blipFill>
          <a:blip r:embed="rId5"/>
          <a:stretch>
            <a:fillRect/>
          </a:stretch>
        </p:blipFill>
        <p:spPr>
          <a:xfrm flipH="1">
            <a:off x="1622795" y="620055"/>
            <a:ext cx="332667" cy="322715"/>
          </a:xfrm>
          <a:prstGeom prst="rect">
            <a:avLst/>
          </a:prstGeom>
        </p:spPr>
      </p:pic>
      <p:pic>
        <p:nvPicPr>
          <p:cNvPr id="7" name="Picture 6">
            <a:extLst>
              <a:ext uri="{FF2B5EF4-FFF2-40B4-BE49-F238E27FC236}">
                <a16:creationId xmlns:a16="http://schemas.microsoft.com/office/drawing/2014/main" id="{6B2F3C4B-174F-2E0A-F97C-04A960C534CC}"/>
              </a:ext>
            </a:extLst>
          </p:cNvPr>
          <p:cNvPicPr>
            <a:picLocks noChangeAspect="1"/>
          </p:cNvPicPr>
          <p:nvPr/>
        </p:nvPicPr>
        <p:blipFill>
          <a:blip r:embed="rId6"/>
          <a:stretch>
            <a:fillRect/>
          </a:stretch>
        </p:blipFill>
        <p:spPr>
          <a:xfrm>
            <a:off x="3959525" y="620055"/>
            <a:ext cx="332667" cy="328231"/>
          </a:xfrm>
          <a:prstGeom prst="rect">
            <a:avLst/>
          </a:prstGeom>
        </p:spPr>
      </p:pic>
    </p:spTree>
    <p:extLst>
      <p:ext uri="{BB962C8B-B14F-4D97-AF65-F5344CB8AC3E}">
        <p14:creationId xmlns:p14="http://schemas.microsoft.com/office/powerpoint/2010/main" val="3569914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8" y="20299"/>
            <a:ext cx="8229600" cy="391272"/>
          </a:xfrm>
        </p:spPr>
        <p:txBody>
          <a:bodyPr>
            <a:normAutofit/>
          </a:bodyPr>
          <a:lstStyle/>
          <a:p>
            <a:r>
              <a:rPr sz="1400" dirty="0"/>
              <a:t>Q</a:t>
            </a:r>
            <a:r>
              <a:rPr lang="en-GB" sz="1400" dirty="0"/>
              <a:t>30</a:t>
            </a:r>
            <a:r>
              <a:rPr sz="1400" dirty="0"/>
              <a:t>: Do you know what the EHCP Hub is?</a:t>
            </a:r>
          </a:p>
        </p:txBody>
      </p:sp>
      <p:pic>
        <p:nvPicPr>
          <p:cNvPr id="6" name="Picture 5">
            <a:extLst>
              <a:ext uri="{FF2B5EF4-FFF2-40B4-BE49-F238E27FC236}">
                <a16:creationId xmlns:a16="http://schemas.microsoft.com/office/drawing/2014/main" id="{21E7437C-A3ED-732A-ED7E-CC8F001E5A1D}"/>
              </a:ext>
            </a:extLst>
          </p:cNvPr>
          <p:cNvPicPr>
            <a:picLocks noChangeAspect="1"/>
          </p:cNvPicPr>
          <p:nvPr/>
        </p:nvPicPr>
        <p:blipFill>
          <a:blip r:embed="rId2"/>
          <a:stretch>
            <a:fillRect/>
          </a:stretch>
        </p:blipFill>
        <p:spPr>
          <a:xfrm>
            <a:off x="5334135" y="2571750"/>
            <a:ext cx="3670483" cy="2204036"/>
          </a:xfrm>
          <a:prstGeom prst="rect">
            <a:avLst/>
          </a:prstGeom>
        </p:spPr>
      </p:pic>
      <p:pic>
        <p:nvPicPr>
          <p:cNvPr id="11" name="Picture 10">
            <a:extLst>
              <a:ext uri="{FF2B5EF4-FFF2-40B4-BE49-F238E27FC236}">
                <a16:creationId xmlns:a16="http://schemas.microsoft.com/office/drawing/2014/main" id="{61943268-D5E9-3DF6-8738-18657057335E}"/>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FF6C855C-F9CC-1F4C-1103-8F29608E48A4}"/>
              </a:ext>
            </a:extLst>
          </p:cNvPr>
          <p:cNvPicPr>
            <a:picLocks noChangeAspect="1"/>
          </p:cNvPicPr>
          <p:nvPr/>
        </p:nvPicPr>
        <p:blipFill>
          <a:blip r:embed="rId4"/>
          <a:stretch>
            <a:fillRect/>
          </a:stretch>
        </p:blipFill>
        <p:spPr>
          <a:xfrm>
            <a:off x="149543" y="843144"/>
            <a:ext cx="5011738" cy="3008172"/>
          </a:xfrm>
          <a:prstGeom prst="rect">
            <a:avLst/>
          </a:prstGeom>
        </p:spPr>
      </p:pic>
      <p:pic>
        <p:nvPicPr>
          <p:cNvPr id="3" name="Picture 2">
            <a:extLst>
              <a:ext uri="{FF2B5EF4-FFF2-40B4-BE49-F238E27FC236}">
                <a16:creationId xmlns:a16="http://schemas.microsoft.com/office/drawing/2014/main" id="{A92AFDBC-388C-3F7D-C5B0-5BABA07B2BF6}"/>
              </a:ext>
            </a:extLst>
          </p:cNvPr>
          <p:cNvPicPr>
            <a:picLocks noChangeAspect="1"/>
          </p:cNvPicPr>
          <p:nvPr/>
        </p:nvPicPr>
        <p:blipFill>
          <a:blip r:embed="rId5"/>
          <a:stretch>
            <a:fillRect/>
          </a:stretch>
        </p:blipFill>
        <p:spPr>
          <a:xfrm>
            <a:off x="8335969" y="165260"/>
            <a:ext cx="518166" cy="45692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 y="14599"/>
            <a:ext cx="8229600" cy="391272"/>
          </a:xfrm>
        </p:spPr>
        <p:txBody>
          <a:bodyPr>
            <a:normAutofit/>
          </a:bodyPr>
          <a:lstStyle/>
          <a:p>
            <a:r>
              <a:rPr sz="1400" dirty="0"/>
              <a:t>Q</a:t>
            </a:r>
            <a:r>
              <a:rPr lang="en-GB" sz="1400" dirty="0"/>
              <a:t>31</a:t>
            </a:r>
            <a:r>
              <a:rPr sz="1400" dirty="0"/>
              <a:t>: If you have used the used the EHCP hub, please rate how satisfied you are with it? </a:t>
            </a:r>
          </a:p>
        </p:txBody>
      </p:sp>
      <p:pic>
        <p:nvPicPr>
          <p:cNvPr id="6" name="Picture 5">
            <a:extLst>
              <a:ext uri="{FF2B5EF4-FFF2-40B4-BE49-F238E27FC236}">
                <a16:creationId xmlns:a16="http://schemas.microsoft.com/office/drawing/2014/main" id="{C0699293-B759-CE1D-FB1A-1B6FA00BD7CD}"/>
              </a:ext>
            </a:extLst>
          </p:cNvPr>
          <p:cNvPicPr>
            <a:picLocks noChangeAspect="1"/>
          </p:cNvPicPr>
          <p:nvPr/>
        </p:nvPicPr>
        <p:blipFill>
          <a:blip r:embed="rId2"/>
          <a:stretch>
            <a:fillRect/>
          </a:stretch>
        </p:blipFill>
        <p:spPr>
          <a:xfrm>
            <a:off x="4952082" y="2346960"/>
            <a:ext cx="4143484" cy="2424741"/>
          </a:xfrm>
          <a:prstGeom prst="rect">
            <a:avLst/>
          </a:prstGeom>
        </p:spPr>
      </p:pic>
      <p:sp>
        <p:nvSpPr>
          <p:cNvPr id="7" name="Content Placeholder 2">
            <a:extLst>
              <a:ext uri="{FF2B5EF4-FFF2-40B4-BE49-F238E27FC236}">
                <a16:creationId xmlns:a16="http://schemas.microsoft.com/office/drawing/2014/main" id="{D4D8320D-5C20-1569-55F8-F034AE7EA021}"/>
              </a:ext>
            </a:extLst>
          </p:cNvPr>
          <p:cNvSpPr txBox="1">
            <a:spLocks/>
          </p:cNvSpPr>
          <p:nvPr/>
        </p:nvSpPr>
        <p:spPr>
          <a:xfrm>
            <a:off x="117318" y="3985124"/>
            <a:ext cx="5332506" cy="249144"/>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900" b="0" i="0" u="none" strike="noStrike" kern="1200" cap="none" spc="0" normalizeH="0" baseline="0" noProof="0" dirty="0">
                <a:ln>
                  <a:noFill/>
                </a:ln>
                <a:solidFill>
                  <a:srgbClr val="333333"/>
                </a:solidFill>
                <a:effectLst/>
                <a:uLnTx/>
                <a:uFillTx/>
                <a:latin typeface="Arial"/>
                <a:ea typeface="+mn-ea"/>
                <a:cs typeface="Arial"/>
              </a:rPr>
              <a:t>2024  Answered:  369  Skipped: </a:t>
            </a:r>
            <a:r>
              <a:rPr kumimoji="0" lang="en-GB" sz="1050" b="1" i="0" u="none" strike="noStrike" kern="1200" cap="none" spc="0" normalizeH="0" baseline="0" noProof="0" dirty="0">
                <a:ln>
                  <a:noFill/>
                </a:ln>
                <a:solidFill>
                  <a:srgbClr val="FF0000"/>
                </a:solidFill>
                <a:effectLst/>
                <a:uLnTx/>
                <a:uFillTx/>
                <a:latin typeface="Arial"/>
                <a:ea typeface="+mn-ea"/>
                <a:cs typeface="Arial"/>
              </a:rPr>
              <a:t>   UPDATE</a:t>
            </a:r>
            <a:endParaRPr kumimoji="0" lang="en-GB" sz="900" b="1" i="0" u="none" strike="noStrike" kern="1200" cap="none" spc="0" normalizeH="0" baseline="0" noProof="0" dirty="0">
              <a:ln>
                <a:noFill/>
              </a:ln>
              <a:solidFill>
                <a:srgbClr val="FF0000"/>
              </a:solidFill>
              <a:effectLst/>
              <a:uLnTx/>
              <a:uFillTx/>
              <a:latin typeface="Arial"/>
              <a:ea typeface="+mn-ea"/>
              <a:cs typeface="Arial"/>
            </a:endParaRPr>
          </a:p>
        </p:txBody>
      </p:sp>
      <p:pic>
        <p:nvPicPr>
          <p:cNvPr id="8" name="Picture 7">
            <a:extLst>
              <a:ext uri="{FF2B5EF4-FFF2-40B4-BE49-F238E27FC236}">
                <a16:creationId xmlns:a16="http://schemas.microsoft.com/office/drawing/2014/main" id="{858F70A1-BCDA-82F5-59D7-F264924BEBDD}"/>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670B9610-2967-3B14-2FB8-D9A89259FF1D}"/>
              </a:ext>
            </a:extLst>
          </p:cNvPr>
          <p:cNvPicPr>
            <a:picLocks noChangeAspect="1"/>
          </p:cNvPicPr>
          <p:nvPr/>
        </p:nvPicPr>
        <p:blipFill>
          <a:blip r:embed="rId4"/>
          <a:stretch>
            <a:fillRect/>
          </a:stretch>
        </p:blipFill>
        <p:spPr>
          <a:xfrm>
            <a:off x="157959" y="839926"/>
            <a:ext cx="4965192" cy="2980234"/>
          </a:xfrm>
          <a:prstGeom prst="rect">
            <a:avLst/>
          </a:prstGeom>
        </p:spPr>
      </p:pic>
      <p:pic>
        <p:nvPicPr>
          <p:cNvPr id="3" name="Picture 2">
            <a:extLst>
              <a:ext uri="{FF2B5EF4-FFF2-40B4-BE49-F238E27FC236}">
                <a16:creationId xmlns:a16="http://schemas.microsoft.com/office/drawing/2014/main" id="{AD37C3C4-02A0-030C-4DB1-D3B3FDFB3236}"/>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42CB74CC-56C0-E8A0-121B-2010EFE5CF12}"/>
              </a:ext>
            </a:extLst>
          </p:cNvPr>
          <p:cNvPicPr>
            <a:picLocks noChangeAspect="1"/>
          </p:cNvPicPr>
          <p:nvPr/>
        </p:nvPicPr>
        <p:blipFill>
          <a:blip r:embed="rId6"/>
          <a:stretch>
            <a:fillRect/>
          </a:stretch>
        </p:blipFill>
        <p:spPr>
          <a:xfrm flipH="1">
            <a:off x="699288" y="1415332"/>
            <a:ext cx="332667" cy="318450"/>
          </a:xfrm>
          <a:prstGeom prst="rect">
            <a:avLst/>
          </a:prstGeom>
        </p:spPr>
      </p:pic>
      <p:pic>
        <p:nvPicPr>
          <p:cNvPr id="9" name="Picture 8">
            <a:extLst>
              <a:ext uri="{FF2B5EF4-FFF2-40B4-BE49-F238E27FC236}">
                <a16:creationId xmlns:a16="http://schemas.microsoft.com/office/drawing/2014/main" id="{3EF63944-6E24-833E-3AC1-241AF6ACC575}"/>
              </a:ext>
            </a:extLst>
          </p:cNvPr>
          <p:cNvPicPr>
            <a:picLocks noChangeAspect="1"/>
          </p:cNvPicPr>
          <p:nvPr/>
        </p:nvPicPr>
        <p:blipFill>
          <a:blip r:embed="rId7"/>
          <a:stretch>
            <a:fillRect/>
          </a:stretch>
        </p:blipFill>
        <p:spPr>
          <a:xfrm flipH="1">
            <a:off x="3397565" y="1411067"/>
            <a:ext cx="332667" cy="322715"/>
          </a:xfrm>
          <a:prstGeom prst="rect">
            <a:avLst/>
          </a:prstGeom>
        </p:spPr>
      </p:pic>
      <p:pic>
        <p:nvPicPr>
          <p:cNvPr id="10" name="Picture 9">
            <a:extLst>
              <a:ext uri="{FF2B5EF4-FFF2-40B4-BE49-F238E27FC236}">
                <a16:creationId xmlns:a16="http://schemas.microsoft.com/office/drawing/2014/main" id="{096829DF-8715-3A4C-4A2D-D42BA46CBDCC}"/>
              </a:ext>
            </a:extLst>
          </p:cNvPr>
          <p:cNvPicPr>
            <a:picLocks noChangeAspect="1"/>
          </p:cNvPicPr>
          <p:nvPr/>
        </p:nvPicPr>
        <p:blipFill>
          <a:blip r:embed="rId8"/>
          <a:stretch>
            <a:fillRect/>
          </a:stretch>
        </p:blipFill>
        <p:spPr>
          <a:xfrm>
            <a:off x="2004647" y="1411067"/>
            <a:ext cx="332667" cy="32823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5F098-1EBC-D752-41DB-BF8329F63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3773D-27B1-AD8A-A9F0-848B6679A8D8}"/>
              </a:ext>
            </a:extLst>
          </p:cNvPr>
          <p:cNvSpPr>
            <a:spLocks noGrp="1"/>
          </p:cNvSpPr>
          <p:nvPr>
            <p:ph type="title"/>
          </p:nvPr>
        </p:nvSpPr>
        <p:spPr>
          <a:xfrm>
            <a:off x="14468" y="20299"/>
            <a:ext cx="8229600" cy="391272"/>
          </a:xfrm>
        </p:spPr>
        <p:txBody>
          <a:bodyPr>
            <a:normAutofit/>
          </a:bodyPr>
          <a:lstStyle/>
          <a:p>
            <a:r>
              <a:rPr lang="en-GB" sz="1400" dirty="0"/>
              <a:t>Q32. If your child accesses transport how satisfied are you with the service?</a:t>
            </a:r>
            <a:endParaRPr sz="1400" dirty="0"/>
          </a:p>
        </p:txBody>
      </p:sp>
      <p:pic>
        <p:nvPicPr>
          <p:cNvPr id="6" name="Picture 5">
            <a:extLst>
              <a:ext uri="{FF2B5EF4-FFF2-40B4-BE49-F238E27FC236}">
                <a16:creationId xmlns:a16="http://schemas.microsoft.com/office/drawing/2014/main" id="{65F32E18-5DE9-29B8-1119-AAA473F72E46}"/>
              </a:ext>
            </a:extLst>
          </p:cNvPr>
          <p:cNvPicPr>
            <a:picLocks noChangeAspect="1"/>
          </p:cNvPicPr>
          <p:nvPr/>
        </p:nvPicPr>
        <p:blipFill>
          <a:blip r:embed="rId2"/>
          <a:stretch>
            <a:fillRect/>
          </a:stretch>
        </p:blipFill>
        <p:spPr>
          <a:xfrm>
            <a:off x="5516880" y="2681483"/>
            <a:ext cx="3453662" cy="2043335"/>
          </a:xfrm>
          <a:prstGeom prst="rect">
            <a:avLst/>
          </a:prstGeom>
        </p:spPr>
      </p:pic>
      <p:sp>
        <p:nvSpPr>
          <p:cNvPr id="7" name="Content Placeholder 2">
            <a:extLst>
              <a:ext uri="{FF2B5EF4-FFF2-40B4-BE49-F238E27FC236}">
                <a16:creationId xmlns:a16="http://schemas.microsoft.com/office/drawing/2014/main" id="{B5F1CE85-A6EC-2EE6-6EC4-DB00E00BB06F}"/>
              </a:ext>
            </a:extLst>
          </p:cNvPr>
          <p:cNvSpPr txBox="1">
            <a:spLocks/>
          </p:cNvSpPr>
          <p:nvPr/>
        </p:nvSpPr>
        <p:spPr>
          <a:xfrm>
            <a:off x="117318" y="3985124"/>
            <a:ext cx="5332506" cy="249144"/>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900" b="0" i="0" u="none" strike="noStrike" kern="1200" cap="none" spc="0" normalizeH="0" baseline="0" noProof="0" dirty="0">
                <a:ln>
                  <a:noFill/>
                </a:ln>
                <a:solidFill>
                  <a:srgbClr val="333333"/>
                </a:solidFill>
                <a:effectLst/>
                <a:uLnTx/>
                <a:uFillTx/>
                <a:latin typeface="Arial"/>
                <a:ea typeface="+mn-ea"/>
                <a:cs typeface="Arial"/>
              </a:rPr>
              <a:t>2024  Answered:  369  Skipped: </a:t>
            </a:r>
            <a:r>
              <a:rPr kumimoji="0" lang="en-GB" sz="1050" b="1" i="0" u="none" strike="noStrike" kern="1200" cap="none" spc="0" normalizeH="0" baseline="0" noProof="0" dirty="0">
                <a:ln>
                  <a:noFill/>
                </a:ln>
                <a:solidFill>
                  <a:srgbClr val="FF0000"/>
                </a:solidFill>
                <a:effectLst/>
                <a:uLnTx/>
                <a:uFillTx/>
                <a:latin typeface="Arial"/>
                <a:ea typeface="+mn-ea"/>
                <a:cs typeface="Arial"/>
              </a:rPr>
              <a:t>   UPDATE</a:t>
            </a:r>
            <a:endParaRPr kumimoji="0" lang="en-GB" sz="900" b="1" i="0" u="none" strike="noStrike" kern="1200" cap="none" spc="0" normalizeH="0" baseline="0" noProof="0" dirty="0">
              <a:ln>
                <a:noFill/>
              </a:ln>
              <a:solidFill>
                <a:srgbClr val="FF0000"/>
              </a:solidFill>
              <a:effectLst/>
              <a:uLnTx/>
              <a:uFillTx/>
              <a:latin typeface="Arial"/>
              <a:ea typeface="+mn-ea"/>
              <a:cs typeface="Arial"/>
            </a:endParaRPr>
          </a:p>
        </p:txBody>
      </p:sp>
      <p:pic>
        <p:nvPicPr>
          <p:cNvPr id="8" name="Picture 7">
            <a:extLst>
              <a:ext uri="{FF2B5EF4-FFF2-40B4-BE49-F238E27FC236}">
                <a16:creationId xmlns:a16="http://schemas.microsoft.com/office/drawing/2014/main" id="{5FC75E89-1B70-FF8C-6A17-993A074EF760}"/>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4" name="Picture 3">
            <a:extLst>
              <a:ext uri="{FF2B5EF4-FFF2-40B4-BE49-F238E27FC236}">
                <a16:creationId xmlns:a16="http://schemas.microsoft.com/office/drawing/2014/main" id="{D9A03A45-95E9-002D-ADD8-5C51F0772C4E}"/>
              </a:ext>
            </a:extLst>
          </p:cNvPr>
          <p:cNvPicPr>
            <a:picLocks noChangeAspect="1"/>
          </p:cNvPicPr>
          <p:nvPr/>
        </p:nvPicPr>
        <p:blipFill>
          <a:blip r:embed="rId4"/>
          <a:stretch>
            <a:fillRect/>
          </a:stretch>
        </p:blipFill>
        <p:spPr>
          <a:xfrm>
            <a:off x="157958" y="840873"/>
            <a:ext cx="4990496" cy="2999607"/>
          </a:xfrm>
          <a:prstGeom prst="rect">
            <a:avLst/>
          </a:prstGeom>
        </p:spPr>
      </p:pic>
      <p:pic>
        <p:nvPicPr>
          <p:cNvPr id="3" name="Picture 2">
            <a:extLst>
              <a:ext uri="{FF2B5EF4-FFF2-40B4-BE49-F238E27FC236}">
                <a16:creationId xmlns:a16="http://schemas.microsoft.com/office/drawing/2014/main" id="{BB4F1981-E6FE-9C79-F294-7E20E5351F60}"/>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5" name="Picture 4">
            <a:extLst>
              <a:ext uri="{FF2B5EF4-FFF2-40B4-BE49-F238E27FC236}">
                <a16:creationId xmlns:a16="http://schemas.microsoft.com/office/drawing/2014/main" id="{87CD089D-63A7-F261-687B-EE3FB5BB8EAF}"/>
              </a:ext>
            </a:extLst>
          </p:cNvPr>
          <p:cNvPicPr>
            <a:picLocks noChangeAspect="1"/>
          </p:cNvPicPr>
          <p:nvPr/>
        </p:nvPicPr>
        <p:blipFill>
          <a:blip r:embed="rId6"/>
          <a:stretch>
            <a:fillRect/>
          </a:stretch>
        </p:blipFill>
        <p:spPr>
          <a:xfrm flipH="1">
            <a:off x="484601" y="2951484"/>
            <a:ext cx="223065" cy="213532"/>
          </a:xfrm>
          <a:prstGeom prst="rect">
            <a:avLst/>
          </a:prstGeom>
        </p:spPr>
      </p:pic>
      <p:pic>
        <p:nvPicPr>
          <p:cNvPr id="9" name="Picture 8">
            <a:extLst>
              <a:ext uri="{FF2B5EF4-FFF2-40B4-BE49-F238E27FC236}">
                <a16:creationId xmlns:a16="http://schemas.microsoft.com/office/drawing/2014/main" id="{2E2BADF5-8F78-5936-CCE3-6993FD456619}"/>
              </a:ext>
            </a:extLst>
          </p:cNvPr>
          <p:cNvPicPr>
            <a:picLocks noChangeAspect="1"/>
          </p:cNvPicPr>
          <p:nvPr/>
        </p:nvPicPr>
        <p:blipFill>
          <a:blip r:embed="rId7"/>
          <a:stretch>
            <a:fillRect/>
          </a:stretch>
        </p:blipFill>
        <p:spPr>
          <a:xfrm flipH="1">
            <a:off x="484600" y="1865851"/>
            <a:ext cx="223065" cy="216392"/>
          </a:xfrm>
          <a:prstGeom prst="rect">
            <a:avLst/>
          </a:prstGeom>
        </p:spPr>
      </p:pic>
      <p:pic>
        <p:nvPicPr>
          <p:cNvPr id="10" name="Picture 9">
            <a:extLst>
              <a:ext uri="{FF2B5EF4-FFF2-40B4-BE49-F238E27FC236}">
                <a16:creationId xmlns:a16="http://schemas.microsoft.com/office/drawing/2014/main" id="{C7E2F2E6-2885-9537-B7FC-63A717ADD9AF}"/>
              </a:ext>
            </a:extLst>
          </p:cNvPr>
          <p:cNvPicPr>
            <a:picLocks noChangeAspect="1"/>
          </p:cNvPicPr>
          <p:nvPr/>
        </p:nvPicPr>
        <p:blipFill>
          <a:blip r:embed="rId8"/>
          <a:stretch>
            <a:fillRect/>
          </a:stretch>
        </p:blipFill>
        <p:spPr>
          <a:xfrm>
            <a:off x="484600" y="2409608"/>
            <a:ext cx="223065" cy="220091"/>
          </a:xfrm>
          <a:prstGeom prst="rect">
            <a:avLst/>
          </a:prstGeom>
        </p:spPr>
      </p:pic>
      <p:sp>
        <p:nvSpPr>
          <p:cNvPr id="11" name="TextBox 10">
            <a:extLst>
              <a:ext uri="{FF2B5EF4-FFF2-40B4-BE49-F238E27FC236}">
                <a16:creationId xmlns:a16="http://schemas.microsoft.com/office/drawing/2014/main" id="{C3B41AF5-AC6D-E0D7-B3F2-57C983744EA1}"/>
              </a:ext>
            </a:extLst>
          </p:cNvPr>
          <p:cNvSpPr txBox="1"/>
          <p:nvPr/>
        </p:nvSpPr>
        <p:spPr>
          <a:xfrm>
            <a:off x="5565043" y="1147559"/>
            <a:ext cx="2770925" cy="830997"/>
          </a:xfrm>
          <a:prstGeom prst="rect">
            <a:avLst/>
          </a:prstGeom>
          <a:noFill/>
        </p:spPr>
        <p:txBody>
          <a:bodyPr wrap="square" rtlCol="0">
            <a:spAutoFit/>
          </a:bodyPr>
          <a:lstStyle/>
          <a:p>
            <a:r>
              <a:rPr lang="en-GB" sz="1200" dirty="0"/>
              <a:t>When compared to 2024 results, Highly satisfied has reduced from 44% to 35%; with dissatisfied and Very dissatisfied increasing from 23% to 31%.</a:t>
            </a:r>
          </a:p>
        </p:txBody>
      </p:sp>
    </p:spTree>
    <p:extLst>
      <p:ext uri="{BB962C8B-B14F-4D97-AF65-F5344CB8AC3E}">
        <p14:creationId xmlns:p14="http://schemas.microsoft.com/office/powerpoint/2010/main" val="1961658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 y="28688"/>
            <a:ext cx="8229600" cy="391272"/>
          </a:xfrm>
        </p:spPr>
        <p:txBody>
          <a:bodyPr>
            <a:normAutofit/>
          </a:bodyPr>
          <a:lstStyle/>
          <a:p>
            <a:r>
              <a:rPr sz="1400" dirty="0"/>
              <a:t>Q</a:t>
            </a:r>
            <a:r>
              <a:rPr lang="en-GB" sz="1400" dirty="0"/>
              <a:t>33</a:t>
            </a:r>
            <a:r>
              <a:rPr sz="1400" dirty="0"/>
              <a:t>: </a:t>
            </a:r>
            <a:r>
              <a:rPr lang="en-GB" sz="1400" dirty="0"/>
              <a:t>Summary of Positive Experiences with SEND Services - Key Themes &amp; Direct Quotes</a:t>
            </a:r>
            <a:endParaRPr sz="1400" dirty="0"/>
          </a:p>
        </p:txBody>
      </p:sp>
      <p:pic>
        <p:nvPicPr>
          <p:cNvPr id="5" name="Picture 4">
            <a:extLst>
              <a:ext uri="{FF2B5EF4-FFF2-40B4-BE49-F238E27FC236}">
                <a16:creationId xmlns:a16="http://schemas.microsoft.com/office/drawing/2014/main" id="{51E4019C-E4FA-844A-AB7A-6EF315F0B2EB}"/>
              </a:ext>
            </a:extLst>
          </p:cNvPr>
          <p:cNvPicPr>
            <a:picLocks noChangeAspect="1"/>
          </p:cNvPicPr>
          <p:nvPr/>
        </p:nvPicPr>
        <p:blipFill>
          <a:blip r:embed="rId2"/>
          <a:stretch>
            <a:fillRect/>
          </a:stretch>
        </p:blipFill>
        <p:spPr>
          <a:xfrm flipH="1">
            <a:off x="1113512" y="779329"/>
            <a:ext cx="664222" cy="644352"/>
          </a:xfrm>
          <a:prstGeom prst="rect">
            <a:avLst/>
          </a:prstGeom>
        </p:spPr>
      </p:pic>
      <p:sp>
        <p:nvSpPr>
          <p:cNvPr id="6" name="TextBox 5">
            <a:extLst>
              <a:ext uri="{FF2B5EF4-FFF2-40B4-BE49-F238E27FC236}">
                <a16:creationId xmlns:a16="http://schemas.microsoft.com/office/drawing/2014/main" id="{9187A888-4908-DC4B-98B0-7EED5B0775ED}"/>
              </a:ext>
            </a:extLst>
          </p:cNvPr>
          <p:cNvSpPr txBox="1"/>
          <p:nvPr/>
        </p:nvSpPr>
        <p:spPr>
          <a:xfrm>
            <a:off x="156754" y="1528273"/>
            <a:ext cx="2634571" cy="2954655"/>
          </a:xfrm>
          <a:prstGeom prst="rect">
            <a:avLst/>
          </a:prstGeom>
          <a:noFill/>
        </p:spPr>
        <p:txBody>
          <a:bodyPr wrap="square" rtlCol="0">
            <a:spAutoFit/>
          </a:bodyPr>
          <a:lstStyle/>
          <a:p>
            <a:pPr>
              <a:spcAft>
                <a:spcPts val="600"/>
              </a:spcAft>
            </a:pPr>
            <a:r>
              <a:rPr lang="en-GB" sz="1200" b="1" dirty="0"/>
              <a:t>1. Individual Staff Making a Difference</a:t>
            </a:r>
          </a:p>
          <a:p>
            <a:pPr marL="171450" indent="-171450">
              <a:spcAft>
                <a:spcPts val="600"/>
              </a:spcAft>
              <a:buFont typeface="Arial" panose="020B0604020202020204" pitchFamily="34" charset="0"/>
              <a:buChar char="•"/>
            </a:pPr>
            <a:r>
              <a:rPr lang="en-GB" sz="900" dirty="0"/>
              <a:t>"The plan writer was very helpful."</a:t>
            </a:r>
          </a:p>
          <a:p>
            <a:pPr marL="171450" indent="-171450">
              <a:spcAft>
                <a:spcPts val="600"/>
              </a:spcAft>
              <a:buFont typeface="Arial" panose="020B0604020202020204" pitchFamily="34" charset="0"/>
              <a:buChar char="•"/>
            </a:pPr>
            <a:r>
              <a:rPr lang="en-GB" sz="900" dirty="0"/>
              <a:t>"Good response from his Paediatric Doctor when I requested a review of his medication dosage... I was called back same day and my concerns felt heard. Immediate adjustment to medication."</a:t>
            </a:r>
          </a:p>
          <a:p>
            <a:pPr marL="171450" indent="-171450">
              <a:spcAft>
                <a:spcPts val="600"/>
              </a:spcAft>
              <a:buFont typeface="Arial" panose="020B0604020202020204" pitchFamily="34" charset="0"/>
              <a:buChar char="•"/>
            </a:pPr>
            <a:r>
              <a:rPr lang="en-GB" sz="900" dirty="0"/>
              <a:t>"Our support worker has been fantastic at helping us fight the battles with school and most importantly always been empathetic and respectful in her language."</a:t>
            </a:r>
          </a:p>
          <a:p>
            <a:pPr marL="171450" indent="-171450">
              <a:spcAft>
                <a:spcPts val="600"/>
              </a:spcAft>
              <a:buFont typeface="Arial" panose="020B0604020202020204" pitchFamily="34" charset="0"/>
              <a:buChar char="•"/>
            </a:pPr>
            <a:r>
              <a:rPr lang="en-GB" sz="900" dirty="0"/>
              <a:t>"The SEND nurse who was in post at Cheshire West was amazing but she has now left."</a:t>
            </a:r>
          </a:p>
          <a:p>
            <a:pPr marL="171450" indent="-171450">
              <a:spcAft>
                <a:spcPts val="600"/>
              </a:spcAft>
              <a:buFont typeface="Arial" panose="020B0604020202020204" pitchFamily="34" charset="0"/>
              <a:buChar char="•"/>
            </a:pPr>
            <a:r>
              <a:rPr lang="en-GB" sz="900" dirty="0"/>
              <a:t>"Rebecca Measures at Weaverham High school was super helpful and really helped as my son was struggling."</a:t>
            </a:r>
          </a:p>
          <a:p>
            <a:pPr marL="171450" indent="-171450">
              <a:spcAft>
                <a:spcPts val="600"/>
              </a:spcAft>
              <a:buFont typeface="Arial" panose="020B0604020202020204" pitchFamily="34" charset="0"/>
              <a:buChar char="•"/>
            </a:pPr>
            <a:r>
              <a:rPr lang="en-GB" sz="900" dirty="0"/>
              <a:t>"The educational psychiatrist was very supportive and listened."</a:t>
            </a:r>
          </a:p>
        </p:txBody>
      </p:sp>
      <p:sp>
        <p:nvSpPr>
          <p:cNvPr id="8" name="TextBox 7">
            <a:extLst>
              <a:ext uri="{FF2B5EF4-FFF2-40B4-BE49-F238E27FC236}">
                <a16:creationId xmlns:a16="http://schemas.microsoft.com/office/drawing/2014/main" id="{16C28185-AA45-F74A-BE84-7D69D286ED0C}"/>
              </a:ext>
            </a:extLst>
          </p:cNvPr>
          <p:cNvSpPr txBox="1"/>
          <p:nvPr/>
        </p:nvSpPr>
        <p:spPr>
          <a:xfrm>
            <a:off x="3051031" y="1528273"/>
            <a:ext cx="2577736" cy="2323713"/>
          </a:xfrm>
          <a:prstGeom prst="rect">
            <a:avLst/>
          </a:prstGeom>
          <a:noFill/>
        </p:spPr>
        <p:txBody>
          <a:bodyPr wrap="square" rtlCol="0">
            <a:spAutoFit/>
          </a:bodyPr>
          <a:lstStyle/>
          <a:p>
            <a:pPr>
              <a:spcAft>
                <a:spcPts val="600"/>
              </a:spcAft>
            </a:pPr>
            <a:r>
              <a:rPr lang="en-GB" sz="1200" b="1" dirty="0"/>
              <a:t>2. School and SENCO Support</a:t>
            </a:r>
          </a:p>
          <a:p>
            <a:pPr marL="171450" indent="-171450">
              <a:spcAft>
                <a:spcPts val="600"/>
              </a:spcAft>
              <a:buFont typeface="Arial" panose="020B0604020202020204" pitchFamily="34" charset="0"/>
              <a:buChar char="•"/>
            </a:pPr>
            <a:r>
              <a:rPr lang="en-GB" sz="900" dirty="0"/>
              <a:t>"Incredible SEN staff in the two schools my son attended."</a:t>
            </a:r>
          </a:p>
          <a:p>
            <a:pPr marL="171450" indent="-171450">
              <a:spcAft>
                <a:spcPts val="600"/>
              </a:spcAft>
              <a:buFont typeface="Arial" panose="020B0604020202020204" pitchFamily="34" charset="0"/>
              <a:buChar char="•"/>
            </a:pPr>
            <a:r>
              <a:rPr lang="en-GB" sz="900" dirty="0"/>
              <a:t>"The second Primary school my son attended were flexible in their approach and put a good transition to high school package in place for my son."</a:t>
            </a:r>
          </a:p>
          <a:p>
            <a:pPr marL="171450" indent="-171450">
              <a:spcAft>
                <a:spcPts val="600"/>
              </a:spcAft>
              <a:buFont typeface="Arial" panose="020B0604020202020204" pitchFamily="34" charset="0"/>
              <a:buChar char="•"/>
            </a:pPr>
            <a:r>
              <a:rPr lang="en-GB" sz="900" dirty="0"/>
              <a:t>"</a:t>
            </a:r>
            <a:r>
              <a:rPr lang="en-GB" sz="900" dirty="0" err="1"/>
              <a:t>Senco</a:t>
            </a:r>
            <a:r>
              <a:rPr lang="en-GB" sz="900" dirty="0"/>
              <a:t> at his school is great."</a:t>
            </a:r>
          </a:p>
          <a:p>
            <a:pPr marL="171450" indent="-171450">
              <a:spcAft>
                <a:spcPts val="600"/>
              </a:spcAft>
              <a:buFont typeface="Arial" panose="020B0604020202020204" pitchFamily="34" charset="0"/>
              <a:buChar char="•"/>
            </a:pPr>
            <a:r>
              <a:rPr lang="en-GB" sz="900" dirty="0"/>
              <a:t>"School know what to do and can point us towards the best option."</a:t>
            </a:r>
          </a:p>
          <a:p>
            <a:pPr marL="171450" indent="-171450">
              <a:spcAft>
                <a:spcPts val="600"/>
              </a:spcAft>
              <a:buFont typeface="Arial" panose="020B0604020202020204" pitchFamily="34" charset="0"/>
              <a:buChar char="•"/>
            </a:pPr>
            <a:r>
              <a:rPr lang="en-GB" sz="900" dirty="0"/>
              <a:t>"My child is well looked after and has always been positive regarding the SEND services in school. They help him immensely."</a:t>
            </a:r>
          </a:p>
        </p:txBody>
      </p:sp>
      <p:sp>
        <p:nvSpPr>
          <p:cNvPr id="12" name="TextBox 11">
            <a:extLst>
              <a:ext uri="{FF2B5EF4-FFF2-40B4-BE49-F238E27FC236}">
                <a16:creationId xmlns:a16="http://schemas.microsoft.com/office/drawing/2014/main" id="{85966CC7-FE91-6942-B655-40186A717E0C}"/>
              </a:ext>
            </a:extLst>
          </p:cNvPr>
          <p:cNvSpPr txBox="1"/>
          <p:nvPr/>
        </p:nvSpPr>
        <p:spPr>
          <a:xfrm>
            <a:off x="5967663" y="1528273"/>
            <a:ext cx="2823411" cy="3046988"/>
          </a:xfrm>
          <a:prstGeom prst="rect">
            <a:avLst/>
          </a:prstGeom>
          <a:noFill/>
        </p:spPr>
        <p:txBody>
          <a:bodyPr wrap="square" rtlCol="0">
            <a:spAutoFit/>
          </a:bodyPr>
          <a:lstStyle/>
          <a:p>
            <a:pPr>
              <a:spcAft>
                <a:spcPts val="600"/>
              </a:spcAft>
            </a:pPr>
            <a:r>
              <a:rPr lang="en-GB" sz="1200" b="1" dirty="0"/>
              <a:t>3. Charities and Community Services</a:t>
            </a:r>
          </a:p>
          <a:p>
            <a:pPr marL="171450" indent="-171450">
              <a:spcAft>
                <a:spcPts val="600"/>
              </a:spcAft>
              <a:buFont typeface="Arial" panose="020B0604020202020204" pitchFamily="34" charset="0"/>
              <a:buChar char="•"/>
            </a:pPr>
            <a:r>
              <a:rPr lang="en-GB" sz="900" dirty="0"/>
              <a:t>"Parent Carer Forum meetings are very useful."</a:t>
            </a:r>
          </a:p>
          <a:p>
            <a:pPr marL="171450" indent="-171450">
              <a:spcAft>
                <a:spcPts val="600"/>
              </a:spcAft>
              <a:buFont typeface="Arial" panose="020B0604020202020204" pitchFamily="34" charset="0"/>
              <a:buChar char="•"/>
            </a:pPr>
            <a:r>
              <a:rPr lang="en-GB" sz="900" dirty="0"/>
              <a:t>"Space is Excellent. Parent carer is excellent too. Just about to start using disability positive and APS."</a:t>
            </a:r>
          </a:p>
          <a:p>
            <a:pPr marL="171450" indent="-171450">
              <a:spcAft>
                <a:spcPts val="600"/>
              </a:spcAft>
              <a:buFont typeface="Arial" panose="020B0604020202020204" pitchFamily="34" charset="0"/>
              <a:buChar char="•"/>
            </a:pPr>
            <a:r>
              <a:rPr lang="en-GB" sz="900" dirty="0"/>
              <a:t>"The charity Caft is very inclusive and is a brilliant place for children with SEND."</a:t>
            </a:r>
          </a:p>
          <a:p>
            <a:pPr marL="171450" indent="-171450">
              <a:spcAft>
                <a:spcPts val="600"/>
              </a:spcAft>
              <a:buFont typeface="Arial" panose="020B0604020202020204" pitchFamily="34" charset="0"/>
              <a:buChar char="•"/>
            </a:pPr>
            <a:r>
              <a:rPr lang="en-GB" sz="900" dirty="0"/>
              <a:t>"Koala charity has massively supported us."</a:t>
            </a:r>
          </a:p>
          <a:p>
            <a:pPr marL="171450" indent="-171450">
              <a:spcAft>
                <a:spcPts val="600"/>
              </a:spcAft>
              <a:buFont typeface="Arial" panose="020B0604020202020204" pitchFamily="34" charset="0"/>
              <a:buChar char="•"/>
            </a:pPr>
            <a:r>
              <a:rPr lang="en-GB" sz="900" dirty="0"/>
              <a:t>"LIVE Cheshire and SPACE provide inclusive, supportive after-school and holiday provision that my child really enjoys."</a:t>
            </a:r>
          </a:p>
          <a:p>
            <a:pPr marL="171450" indent="-171450">
              <a:spcAft>
                <a:spcPts val="600"/>
              </a:spcAft>
              <a:buFont typeface="Arial" panose="020B0604020202020204" pitchFamily="34" charset="0"/>
              <a:buChar char="•"/>
            </a:pPr>
            <a:r>
              <a:rPr lang="en-GB" sz="900" dirty="0"/>
              <a:t>"Community Connections is a fabulous service. The staff are friendly and helpful."</a:t>
            </a:r>
          </a:p>
          <a:p>
            <a:pPr marL="171450" indent="-171450">
              <a:spcAft>
                <a:spcPts val="600"/>
              </a:spcAft>
              <a:buFont typeface="Arial" panose="020B0604020202020204" pitchFamily="34" charset="0"/>
              <a:buChar char="•"/>
            </a:pPr>
            <a:r>
              <a:rPr lang="en-GB" sz="900" dirty="0"/>
              <a:t>"Disability Positive was very helpful."</a:t>
            </a:r>
          </a:p>
          <a:p>
            <a:pPr marL="171450" indent="-171450">
              <a:spcAft>
                <a:spcPts val="600"/>
              </a:spcAft>
              <a:buFont typeface="Arial" panose="020B0604020202020204" pitchFamily="34" charset="0"/>
              <a:buChar char="•"/>
            </a:pPr>
            <a:r>
              <a:rPr lang="en-GB" sz="900" dirty="0"/>
              <a:t>"Petty pool outdoor centre runs holiday clubs and they were very supportive and inclusive."</a:t>
            </a:r>
          </a:p>
          <a:p>
            <a:pPr marL="171450" indent="-171450">
              <a:spcAft>
                <a:spcPts val="600"/>
              </a:spcAft>
              <a:buFont typeface="Arial" panose="020B0604020202020204" pitchFamily="34" charset="0"/>
              <a:buChar char="•"/>
            </a:pPr>
            <a:r>
              <a:rPr lang="en-GB" sz="900" dirty="0"/>
              <a:t>"Endorphins were lovely and very understanding."</a:t>
            </a:r>
          </a:p>
        </p:txBody>
      </p:sp>
      <p:pic>
        <p:nvPicPr>
          <p:cNvPr id="13" name="Picture 12">
            <a:extLst>
              <a:ext uri="{FF2B5EF4-FFF2-40B4-BE49-F238E27FC236}">
                <a16:creationId xmlns:a16="http://schemas.microsoft.com/office/drawing/2014/main" id="{F1B1E427-F876-884C-A9AE-AD9750BCBEB8}"/>
              </a:ext>
            </a:extLst>
          </p:cNvPr>
          <p:cNvPicPr>
            <a:picLocks noChangeAspect="1"/>
          </p:cNvPicPr>
          <p:nvPr/>
        </p:nvPicPr>
        <p:blipFill>
          <a:blip r:embed="rId2"/>
          <a:stretch>
            <a:fillRect/>
          </a:stretch>
        </p:blipFill>
        <p:spPr>
          <a:xfrm flipH="1">
            <a:off x="4017821" y="779329"/>
            <a:ext cx="664222" cy="644352"/>
          </a:xfrm>
          <a:prstGeom prst="rect">
            <a:avLst/>
          </a:prstGeom>
        </p:spPr>
      </p:pic>
      <p:pic>
        <p:nvPicPr>
          <p:cNvPr id="14" name="Picture 13">
            <a:extLst>
              <a:ext uri="{FF2B5EF4-FFF2-40B4-BE49-F238E27FC236}">
                <a16:creationId xmlns:a16="http://schemas.microsoft.com/office/drawing/2014/main" id="{30B89298-E830-A74A-9501-9DDF04B03355}"/>
              </a:ext>
            </a:extLst>
          </p:cNvPr>
          <p:cNvPicPr>
            <a:picLocks noChangeAspect="1"/>
          </p:cNvPicPr>
          <p:nvPr/>
        </p:nvPicPr>
        <p:blipFill>
          <a:blip r:embed="rId2"/>
          <a:stretch>
            <a:fillRect/>
          </a:stretch>
        </p:blipFill>
        <p:spPr>
          <a:xfrm flipH="1">
            <a:off x="6956965" y="779329"/>
            <a:ext cx="664222" cy="644352"/>
          </a:xfrm>
          <a:prstGeom prst="rect">
            <a:avLst/>
          </a:prstGeom>
        </p:spPr>
      </p:pic>
      <p:pic>
        <p:nvPicPr>
          <p:cNvPr id="4" name="Picture 3">
            <a:extLst>
              <a:ext uri="{FF2B5EF4-FFF2-40B4-BE49-F238E27FC236}">
                <a16:creationId xmlns:a16="http://schemas.microsoft.com/office/drawing/2014/main" id="{21B508C9-AF06-6325-13A9-D1D59EB009EC}"/>
              </a:ext>
            </a:extLst>
          </p:cNvPr>
          <p:cNvPicPr>
            <a:picLocks noChangeAspect="1"/>
          </p:cNvPicPr>
          <p:nvPr/>
        </p:nvPicPr>
        <p:blipFill>
          <a:blip r:embed="rId3"/>
          <a:stretch>
            <a:fillRect/>
          </a:stretch>
        </p:blipFill>
        <p:spPr>
          <a:xfrm>
            <a:off x="8335969" y="165260"/>
            <a:ext cx="518166" cy="456928"/>
          </a:xfrm>
          <a:prstGeom prst="rect">
            <a:avLst/>
          </a:prstGeom>
        </p:spPr>
      </p:pic>
    </p:spTree>
    <p:extLst>
      <p:ext uri="{BB962C8B-B14F-4D97-AF65-F5344CB8AC3E}">
        <p14:creationId xmlns:p14="http://schemas.microsoft.com/office/powerpoint/2010/main" val="2292676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92A1-1700-8D07-E396-30E160582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C6BB6-CD16-FE93-5940-1648141E7908}"/>
              </a:ext>
            </a:extLst>
          </p:cNvPr>
          <p:cNvSpPr>
            <a:spLocks noGrp="1"/>
          </p:cNvSpPr>
          <p:nvPr>
            <p:ph type="title"/>
          </p:nvPr>
        </p:nvSpPr>
        <p:spPr>
          <a:xfrm>
            <a:off x="6079" y="28688"/>
            <a:ext cx="8229600" cy="391272"/>
          </a:xfrm>
        </p:spPr>
        <p:txBody>
          <a:bodyPr>
            <a:normAutofit/>
          </a:bodyPr>
          <a:lstStyle/>
          <a:p>
            <a:r>
              <a:rPr sz="1400" dirty="0"/>
              <a:t>Q</a:t>
            </a:r>
            <a:r>
              <a:rPr lang="en-GB" sz="1400" dirty="0"/>
              <a:t>33</a:t>
            </a:r>
            <a:r>
              <a:rPr sz="1400" dirty="0"/>
              <a:t>: </a:t>
            </a:r>
            <a:r>
              <a:rPr lang="en-GB" sz="1400" dirty="0">
                <a:solidFill>
                  <a:schemeClr val="bg1">
                    <a:lumMod val="65000"/>
                  </a:schemeClr>
                </a:solidFill>
              </a:rPr>
              <a:t>Summary of Positive Experiences with SEND Services - Key Themes &amp; Direct Quotes</a:t>
            </a:r>
            <a:endParaRPr sz="1400" dirty="0">
              <a:solidFill>
                <a:schemeClr val="bg1">
                  <a:lumMod val="65000"/>
                </a:schemeClr>
              </a:solidFill>
            </a:endParaRPr>
          </a:p>
        </p:txBody>
      </p:sp>
      <p:pic>
        <p:nvPicPr>
          <p:cNvPr id="5" name="Picture 4">
            <a:extLst>
              <a:ext uri="{FF2B5EF4-FFF2-40B4-BE49-F238E27FC236}">
                <a16:creationId xmlns:a16="http://schemas.microsoft.com/office/drawing/2014/main" id="{42FAA57A-7D19-EB76-96DA-FD1A05A08A47}"/>
              </a:ext>
            </a:extLst>
          </p:cNvPr>
          <p:cNvPicPr>
            <a:picLocks noChangeAspect="1"/>
          </p:cNvPicPr>
          <p:nvPr/>
        </p:nvPicPr>
        <p:blipFill>
          <a:blip r:embed="rId2"/>
          <a:stretch>
            <a:fillRect/>
          </a:stretch>
        </p:blipFill>
        <p:spPr>
          <a:xfrm flipH="1">
            <a:off x="1113512" y="779329"/>
            <a:ext cx="664222" cy="644352"/>
          </a:xfrm>
          <a:prstGeom prst="rect">
            <a:avLst/>
          </a:prstGeom>
        </p:spPr>
      </p:pic>
      <p:sp>
        <p:nvSpPr>
          <p:cNvPr id="6" name="TextBox 5">
            <a:extLst>
              <a:ext uri="{FF2B5EF4-FFF2-40B4-BE49-F238E27FC236}">
                <a16:creationId xmlns:a16="http://schemas.microsoft.com/office/drawing/2014/main" id="{7597CA6B-5822-C4FD-8360-7417FE22BC7C}"/>
              </a:ext>
            </a:extLst>
          </p:cNvPr>
          <p:cNvSpPr txBox="1"/>
          <p:nvPr/>
        </p:nvSpPr>
        <p:spPr>
          <a:xfrm>
            <a:off x="156755" y="1528273"/>
            <a:ext cx="2577736" cy="2323713"/>
          </a:xfrm>
          <a:prstGeom prst="rect">
            <a:avLst/>
          </a:prstGeom>
          <a:noFill/>
        </p:spPr>
        <p:txBody>
          <a:bodyPr wrap="square" rtlCol="0">
            <a:spAutoFit/>
          </a:bodyPr>
          <a:lstStyle/>
          <a:p>
            <a:pPr>
              <a:spcAft>
                <a:spcPts val="600"/>
              </a:spcAft>
            </a:pPr>
            <a:r>
              <a:rPr lang="en-GB" sz="1200" b="1" dirty="0"/>
              <a:t>4. Health and Therapy Services</a:t>
            </a:r>
          </a:p>
          <a:p>
            <a:pPr marL="171450" indent="-171450">
              <a:spcAft>
                <a:spcPts val="600"/>
              </a:spcAft>
              <a:buFont typeface="Arial" panose="020B0604020202020204" pitchFamily="34" charset="0"/>
              <a:buChar char="•"/>
            </a:pPr>
            <a:r>
              <a:rPr lang="en-GB" sz="900" dirty="0"/>
              <a:t>"The therapies are great such as O.T and SALT but not enough staff and they discharge quickly."</a:t>
            </a:r>
          </a:p>
          <a:p>
            <a:pPr marL="171450" indent="-171450">
              <a:spcAft>
                <a:spcPts val="600"/>
              </a:spcAft>
              <a:buFont typeface="Arial" panose="020B0604020202020204" pitchFamily="34" charset="0"/>
              <a:buChar char="•"/>
            </a:pPr>
            <a:r>
              <a:rPr lang="en-GB" sz="900" dirty="0"/>
              <a:t>"</a:t>
            </a:r>
            <a:r>
              <a:rPr lang="en-GB" sz="900" dirty="0" err="1"/>
              <a:t>SaLT</a:t>
            </a:r>
            <a:r>
              <a:rPr lang="en-GB" sz="900" dirty="0"/>
              <a:t> input provided at school is good."</a:t>
            </a:r>
          </a:p>
          <a:p>
            <a:pPr marL="171450" indent="-171450">
              <a:spcAft>
                <a:spcPts val="600"/>
              </a:spcAft>
              <a:buFont typeface="Arial" panose="020B0604020202020204" pitchFamily="34" charset="0"/>
              <a:buChar char="•"/>
            </a:pPr>
            <a:r>
              <a:rPr lang="en-GB" sz="900" dirty="0"/>
              <a:t>"The OT was wonderful. She contacted me in October 2024 after he had started high school to see if anything had changed for him."</a:t>
            </a:r>
          </a:p>
          <a:p>
            <a:pPr marL="171450" indent="-171450">
              <a:spcAft>
                <a:spcPts val="600"/>
              </a:spcAft>
              <a:buFont typeface="Arial" panose="020B0604020202020204" pitchFamily="34" charset="0"/>
              <a:buChar char="•"/>
            </a:pPr>
            <a:r>
              <a:rPr lang="en-GB" sz="900" dirty="0"/>
              <a:t>"The Physiotherapist, Occupational Therapist and Orthotist are excellent."</a:t>
            </a:r>
          </a:p>
          <a:p>
            <a:pPr marL="171450" indent="-171450">
              <a:spcAft>
                <a:spcPts val="600"/>
              </a:spcAft>
              <a:buFont typeface="Arial" panose="020B0604020202020204" pitchFamily="34" charset="0"/>
              <a:buChar char="•"/>
            </a:pPr>
            <a:r>
              <a:rPr lang="en-GB" sz="900" dirty="0"/>
              <a:t>"Play Therapist on the Children's Ward at the Countess of Chester was brilliant at supporting my son to have his Immunisation."</a:t>
            </a:r>
          </a:p>
        </p:txBody>
      </p:sp>
      <p:sp>
        <p:nvSpPr>
          <p:cNvPr id="8" name="TextBox 7">
            <a:extLst>
              <a:ext uri="{FF2B5EF4-FFF2-40B4-BE49-F238E27FC236}">
                <a16:creationId xmlns:a16="http://schemas.microsoft.com/office/drawing/2014/main" id="{B3B5B9CB-2E23-FEC9-8D71-0D2F1EA1C83F}"/>
              </a:ext>
            </a:extLst>
          </p:cNvPr>
          <p:cNvSpPr txBox="1"/>
          <p:nvPr/>
        </p:nvSpPr>
        <p:spPr>
          <a:xfrm>
            <a:off x="2930715" y="1528273"/>
            <a:ext cx="2836421" cy="2308324"/>
          </a:xfrm>
          <a:prstGeom prst="rect">
            <a:avLst/>
          </a:prstGeom>
          <a:noFill/>
        </p:spPr>
        <p:txBody>
          <a:bodyPr wrap="square" rtlCol="0">
            <a:spAutoFit/>
          </a:bodyPr>
          <a:lstStyle/>
          <a:p>
            <a:pPr>
              <a:spcAft>
                <a:spcPts val="600"/>
              </a:spcAft>
            </a:pPr>
            <a:r>
              <a:rPr lang="en-GB" sz="1200" b="1" dirty="0"/>
              <a:t>5. Information, Advice, and Support Services (IASS/PCF)</a:t>
            </a:r>
          </a:p>
          <a:p>
            <a:pPr marL="171450" indent="-171450">
              <a:spcAft>
                <a:spcPts val="600"/>
              </a:spcAft>
              <a:buFont typeface="Arial" panose="020B0604020202020204" pitchFamily="34" charset="0"/>
              <a:buChar char="•"/>
            </a:pPr>
            <a:r>
              <a:rPr lang="en-GB" sz="900" dirty="0"/>
              <a:t>"IASS have been brilliant. EHE officer also brilliant."</a:t>
            </a:r>
          </a:p>
          <a:p>
            <a:pPr marL="171450" indent="-171450">
              <a:spcAft>
                <a:spcPts val="600"/>
              </a:spcAft>
              <a:buFont typeface="Arial" panose="020B0604020202020204" pitchFamily="34" charset="0"/>
              <a:buChar char="•"/>
            </a:pPr>
            <a:r>
              <a:rPr lang="en-GB" sz="900" dirty="0"/>
              <a:t>"IASS service great."</a:t>
            </a:r>
          </a:p>
          <a:p>
            <a:pPr marL="171450" indent="-171450">
              <a:spcAft>
                <a:spcPts val="600"/>
              </a:spcAft>
              <a:buFont typeface="Arial" panose="020B0604020202020204" pitchFamily="34" charset="0"/>
              <a:buChar char="•"/>
            </a:pPr>
            <a:r>
              <a:rPr lang="en-GB" sz="900" dirty="0"/>
              <a:t>"The SENDIASS team have been extremely helpful in the past."</a:t>
            </a:r>
          </a:p>
          <a:p>
            <a:pPr marL="171450" indent="-171450">
              <a:spcAft>
                <a:spcPts val="600"/>
              </a:spcAft>
              <a:buFont typeface="Arial" panose="020B0604020202020204" pitchFamily="34" charset="0"/>
              <a:buChar char="•"/>
            </a:pPr>
            <a:r>
              <a:rPr lang="en-GB" sz="900" dirty="0"/>
              <a:t>"PCF are brilliant and the Sen team respond quickly."</a:t>
            </a:r>
          </a:p>
          <a:p>
            <a:pPr marL="171450" indent="-171450">
              <a:spcAft>
                <a:spcPts val="600"/>
              </a:spcAft>
              <a:buFont typeface="Arial" panose="020B0604020202020204" pitchFamily="34" charset="0"/>
              <a:buChar char="•"/>
            </a:pPr>
            <a:r>
              <a:rPr lang="en-GB" sz="900" dirty="0"/>
              <a:t>"The parent carer forum has been a great source of information."</a:t>
            </a:r>
          </a:p>
          <a:p>
            <a:pPr marL="171450" indent="-171450">
              <a:spcAft>
                <a:spcPts val="600"/>
              </a:spcAft>
              <a:buFont typeface="Arial" panose="020B0604020202020204" pitchFamily="34" charset="0"/>
              <a:buChar char="•"/>
            </a:pPr>
            <a:r>
              <a:rPr lang="en-GB" sz="900" dirty="0"/>
              <a:t>"The PCF keep me informed. If it wasn't for them I wouldn't know what was happening in SEND or what was available for support."</a:t>
            </a:r>
          </a:p>
        </p:txBody>
      </p:sp>
      <p:sp>
        <p:nvSpPr>
          <p:cNvPr id="12" name="TextBox 11">
            <a:extLst>
              <a:ext uri="{FF2B5EF4-FFF2-40B4-BE49-F238E27FC236}">
                <a16:creationId xmlns:a16="http://schemas.microsoft.com/office/drawing/2014/main" id="{1C0CB6AC-2647-AA0F-1AEB-3D0E5680B7BE}"/>
              </a:ext>
            </a:extLst>
          </p:cNvPr>
          <p:cNvSpPr txBox="1"/>
          <p:nvPr/>
        </p:nvSpPr>
        <p:spPr>
          <a:xfrm>
            <a:off x="6030968" y="1528273"/>
            <a:ext cx="2577736" cy="1338828"/>
          </a:xfrm>
          <a:prstGeom prst="rect">
            <a:avLst/>
          </a:prstGeom>
          <a:noFill/>
        </p:spPr>
        <p:txBody>
          <a:bodyPr wrap="square" rtlCol="0">
            <a:spAutoFit/>
          </a:bodyPr>
          <a:lstStyle/>
          <a:p>
            <a:pPr>
              <a:spcAft>
                <a:spcPts val="600"/>
              </a:spcAft>
            </a:pPr>
            <a:r>
              <a:rPr lang="en-GB" sz="1200" b="1" dirty="0"/>
              <a:t>6. Transport and Practical Support</a:t>
            </a:r>
          </a:p>
          <a:p>
            <a:pPr marL="171450" indent="-171450">
              <a:spcAft>
                <a:spcPts val="600"/>
              </a:spcAft>
              <a:buFont typeface="Arial" panose="020B0604020202020204" pitchFamily="34" charset="0"/>
              <a:buChar char="•"/>
            </a:pPr>
            <a:r>
              <a:rPr lang="en-GB" sz="900" dirty="0"/>
              <a:t>"They sort out transport."</a:t>
            </a:r>
          </a:p>
          <a:p>
            <a:pPr marL="171450" indent="-171450">
              <a:spcAft>
                <a:spcPts val="600"/>
              </a:spcAft>
              <a:buFont typeface="Arial" panose="020B0604020202020204" pitchFamily="34" charset="0"/>
              <a:buChar char="•"/>
            </a:pPr>
            <a:r>
              <a:rPr lang="en-GB" sz="900" dirty="0"/>
              <a:t>"Transport are really responsive. LD CAMHS are really supportive. Pinewood respite are fantastic."</a:t>
            </a:r>
          </a:p>
          <a:p>
            <a:pPr marL="171450" indent="-171450">
              <a:spcAft>
                <a:spcPts val="600"/>
              </a:spcAft>
              <a:buFont typeface="Arial" panose="020B0604020202020204" pitchFamily="34" charset="0"/>
              <a:buChar char="•"/>
            </a:pPr>
            <a:r>
              <a:rPr lang="en-GB" sz="900" dirty="0"/>
              <a:t>"Transport team resolved our safeguarding issue. They were very helpful."</a:t>
            </a:r>
          </a:p>
        </p:txBody>
      </p:sp>
      <p:pic>
        <p:nvPicPr>
          <p:cNvPr id="13" name="Picture 12">
            <a:extLst>
              <a:ext uri="{FF2B5EF4-FFF2-40B4-BE49-F238E27FC236}">
                <a16:creationId xmlns:a16="http://schemas.microsoft.com/office/drawing/2014/main" id="{8B55918A-D523-9E41-A4C4-7901AE9F1DEC}"/>
              </a:ext>
            </a:extLst>
          </p:cNvPr>
          <p:cNvPicPr>
            <a:picLocks noChangeAspect="1"/>
          </p:cNvPicPr>
          <p:nvPr/>
        </p:nvPicPr>
        <p:blipFill>
          <a:blip r:embed="rId2"/>
          <a:stretch>
            <a:fillRect/>
          </a:stretch>
        </p:blipFill>
        <p:spPr>
          <a:xfrm flipH="1">
            <a:off x="3865422" y="779329"/>
            <a:ext cx="664222" cy="644352"/>
          </a:xfrm>
          <a:prstGeom prst="rect">
            <a:avLst/>
          </a:prstGeom>
        </p:spPr>
      </p:pic>
      <p:pic>
        <p:nvPicPr>
          <p:cNvPr id="14" name="Picture 13">
            <a:extLst>
              <a:ext uri="{FF2B5EF4-FFF2-40B4-BE49-F238E27FC236}">
                <a16:creationId xmlns:a16="http://schemas.microsoft.com/office/drawing/2014/main" id="{D76B12D1-8973-7E8D-BA56-925084C0A995}"/>
              </a:ext>
            </a:extLst>
          </p:cNvPr>
          <p:cNvPicPr>
            <a:picLocks noChangeAspect="1"/>
          </p:cNvPicPr>
          <p:nvPr/>
        </p:nvPicPr>
        <p:blipFill>
          <a:blip r:embed="rId2"/>
          <a:stretch>
            <a:fillRect/>
          </a:stretch>
        </p:blipFill>
        <p:spPr>
          <a:xfrm flipH="1">
            <a:off x="6956965" y="779329"/>
            <a:ext cx="664222" cy="644352"/>
          </a:xfrm>
          <a:prstGeom prst="rect">
            <a:avLst/>
          </a:prstGeom>
        </p:spPr>
      </p:pic>
      <p:sp>
        <p:nvSpPr>
          <p:cNvPr id="10" name="Title 1">
            <a:extLst>
              <a:ext uri="{FF2B5EF4-FFF2-40B4-BE49-F238E27FC236}">
                <a16:creationId xmlns:a16="http://schemas.microsoft.com/office/drawing/2014/main" id="{A6E4144D-C59E-8DA8-85E7-667FD4B48F2F}"/>
              </a:ext>
            </a:extLst>
          </p:cNvPr>
          <p:cNvSpPr txBox="1">
            <a:spLocks/>
          </p:cNvSpPr>
          <p:nvPr/>
        </p:nvSpPr>
        <p:spPr>
          <a:xfrm>
            <a:off x="444137" y="281236"/>
            <a:ext cx="7791542" cy="3912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400" dirty="0"/>
              <a:t>Continued…</a:t>
            </a:r>
          </a:p>
        </p:txBody>
      </p:sp>
      <p:sp>
        <p:nvSpPr>
          <p:cNvPr id="15" name="Rectangle 14">
            <a:extLst>
              <a:ext uri="{FF2B5EF4-FFF2-40B4-BE49-F238E27FC236}">
                <a16:creationId xmlns:a16="http://schemas.microsoft.com/office/drawing/2014/main" id="{95D1A254-2B76-903F-DC56-861F2A4BD3C9}"/>
              </a:ext>
            </a:extLst>
          </p:cNvPr>
          <p:cNvSpPr/>
          <p:nvPr/>
        </p:nvSpPr>
        <p:spPr>
          <a:xfrm>
            <a:off x="2255520" y="4875412"/>
            <a:ext cx="6897189" cy="215444"/>
          </a:xfrm>
          <a:prstGeom prst="rect">
            <a:avLst/>
          </a:prstGeom>
        </p:spPr>
        <p:txBody>
          <a:bodyPr wrap="square">
            <a:spAutoFit/>
          </a:bodyPr>
          <a:lstStyle/>
          <a:p>
            <a:r>
              <a:rPr lang="en-GB" sz="800" i="1" dirty="0">
                <a:solidFill>
                  <a:schemeClr val="accent4">
                    <a:lumMod val="75000"/>
                  </a:schemeClr>
                </a:solidFill>
              </a:rPr>
              <a:t>Selected at random and anonymised for reporting purposes, the following represents a sampling of the hundreds of comments we've received and reviewed.</a:t>
            </a:r>
          </a:p>
        </p:txBody>
      </p:sp>
      <p:pic>
        <p:nvPicPr>
          <p:cNvPr id="4" name="Picture 3">
            <a:extLst>
              <a:ext uri="{FF2B5EF4-FFF2-40B4-BE49-F238E27FC236}">
                <a16:creationId xmlns:a16="http://schemas.microsoft.com/office/drawing/2014/main" id="{06134024-C4EB-2FDE-0A03-621668D4CE11}"/>
              </a:ext>
            </a:extLst>
          </p:cNvPr>
          <p:cNvPicPr>
            <a:picLocks noChangeAspect="1"/>
          </p:cNvPicPr>
          <p:nvPr/>
        </p:nvPicPr>
        <p:blipFill>
          <a:blip r:embed="rId3"/>
          <a:stretch>
            <a:fillRect/>
          </a:stretch>
        </p:blipFill>
        <p:spPr>
          <a:xfrm>
            <a:off x="8335969" y="165260"/>
            <a:ext cx="518166" cy="456928"/>
          </a:xfrm>
          <a:prstGeom prst="rect">
            <a:avLst/>
          </a:prstGeom>
        </p:spPr>
      </p:pic>
    </p:spTree>
    <p:extLst>
      <p:ext uri="{BB962C8B-B14F-4D97-AF65-F5344CB8AC3E}">
        <p14:creationId xmlns:p14="http://schemas.microsoft.com/office/powerpoint/2010/main" val="213277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 y="211622"/>
            <a:ext cx="8648538" cy="391272"/>
          </a:xfrm>
        </p:spPr>
        <p:txBody>
          <a:bodyPr>
            <a:noAutofit/>
          </a:bodyPr>
          <a:lstStyle/>
          <a:p>
            <a:r>
              <a:rPr lang="en-GB" sz="1400" dirty="0"/>
              <a:t>Q4: Which type of educational setting does your child/young person attend? </a:t>
            </a:r>
            <a:br>
              <a:rPr lang="en-GB" sz="1400" dirty="0"/>
            </a:br>
            <a:r>
              <a:rPr lang="en-GB" sz="1400" dirty="0"/>
              <a:t> Tick as many as apply.</a:t>
            </a:r>
            <a:endParaRPr sz="1400" dirty="0"/>
          </a:p>
        </p:txBody>
      </p:sp>
      <p:pic>
        <p:nvPicPr>
          <p:cNvPr id="5" name="Picture 4">
            <a:extLst>
              <a:ext uri="{FF2B5EF4-FFF2-40B4-BE49-F238E27FC236}">
                <a16:creationId xmlns:a16="http://schemas.microsoft.com/office/drawing/2014/main" id="{40012D73-7E3E-C094-D5B0-001A416F7E04}"/>
              </a:ext>
            </a:extLst>
          </p:cNvPr>
          <p:cNvPicPr>
            <a:picLocks noChangeAspect="1"/>
          </p:cNvPicPr>
          <p:nvPr/>
        </p:nvPicPr>
        <p:blipFill>
          <a:blip r:embed="rId2"/>
          <a:stretch>
            <a:fillRect/>
          </a:stretch>
        </p:blipFill>
        <p:spPr>
          <a:xfrm>
            <a:off x="5395229" y="3037839"/>
            <a:ext cx="3617949" cy="1661021"/>
          </a:xfrm>
          <a:prstGeom prst="rect">
            <a:avLst/>
          </a:prstGeom>
        </p:spPr>
      </p:pic>
      <p:pic>
        <p:nvPicPr>
          <p:cNvPr id="10" name="Picture 9">
            <a:extLst>
              <a:ext uri="{FF2B5EF4-FFF2-40B4-BE49-F238E27FC236}">
                <a16:creationId xmlns:a16="http://schemas.microsoft.com/office/drawing/2014/main" id="{F66790EE-E319-051E-3B5C-D8E13EE360D9}"/>
              </a:ext>
            </a:extLst>
          </p:cNvPr>
          <p:cNvPicPr>
            <a:picLocks noChangeAspect="1"/>
          </p:cNvPicPr>
          <p:nvPr/>
        </p:nvPicPr>
        <p:blipFill>
          <a:blip r:embed="rId3"/>
          <a:stretch>
            <a:fillRect/>
          </a:stretch>
        </p:blipFill>
        <p:spPr>
          <a:xfrm>
            <a:off x="229078" y="904104"/>
            <a:ext cx="5121084" cy="3109229"/>
          </a:xfrm>
          <a:prstGeom prst="rect">
            <a:avLst/>
          </a:prstGeom>
        </p:spPr>
      </p:pic>
      <p:pic>
        <p:nvPicPr>
          <p:cNvPr id="12" name="Picture 11">
            <a:extLst>
              <a:ext uri="{FF2B5EF4-FFF2-40B4-BE49-F238E27FC236}">
                <a16:creationId xmlns:a16="http://schemas.microsoft.com/office/drawing/2014/main" id="{6B7BAE63-0EE1-1949-C92F-73BA4B9E0D62}"/>
              </a:ext>
            </a:extLst>
          </p:cNvPr>
          <p:cNvPicPr>
            <a:picLocks noChangeAspect="1"/>
          </p:cNvPicPr>
          <p:nvPr/>
        </p:nvPicPr>
        <p:blipFill>
          <a:blip r:embed="rId4"/>
          <a:stretch>
            <a:fillRect/>
          </a:stretch>
        </p:blipFill>
        <p:spPr>
          <a:xfrm>
            <a:off x="278185" y="934584"/>
            <a:ext cx="4986718" cy="2997336"/>
          </a:xfrm>
          <a:prstGeom prst="rect">
            <a:avLst/>
          </a:prstGeom>
        </p:spPr>
      </p:pic>
      <p:pic>
        <p:nvPicPr>
          <p:cNvPr id="3" name="Picture 2">
            <a:extLst>
              <a:ext uri="{FF2B5EF4-FFF2-40B4-BE49-F238E27FC236}">
                <a16:creationId xmlns:a16="http://schemas.microsoft.com/office/drawing/2014/main" id="{DFE6F80F-4D77-420C-DECB-623588B3C339}"/>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C959EBF0-7774-084A-07A5-764A703FA0BC}"/>
              </a:ext>
            </a:extLst>
          </p:cNvPr>
          <p:cNvPicPr>
            <a:picLocks noChangeAspect="1"/>
          </p:cNvPicPr>
          <p:nvPr/>
        </p:nvPicPr>
        <p:blipFill>
          <a:blip r:embed="rId6"/>
          <a:stretch>
            <a:fillRect/>
          </a:stretch>
        </p:blipFill>
        <p:spPr>
          <a:xfrm>
            <a:off x="4451869" y="1012121"/>
            <a:ext cx="627282" cy="703972"/>
          </a:xfrm>
          <a:prstGeom prst="rect">
            <a:avLst/>
          </a:prstGeom>
        </p:spPr>
      </p:pic>
    </p:spTree>
    <p:extLst>
      <p:ext uri="{BB962C8B-B14F-4D97-AF65-F5344CB8AC3E}">
        <p14:creationId xmlns:p14="http://schemas.microsoft.com/office/powerpoint/2010/main" val="1176895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 y="28688"/>
            <a:ext cx="8229600" cy="391272"/>
          </a:xfrm>
        </p:spPr>
        <p:txBody>
          <a:bodyPr>
            <a:normAutofit/>
          </a:bodyPr>
          <a:lstStyle/>
          <a:p>
            <a:r>
              <a:rPr sz="1400" dirty="0"/>
              <a:t>Q</a:t>
            </a:r>
            <a:r>
              <a:rPr lang="en-GB" sz="1400" dirty="0"/>
              <a:t>33</a:t>
            </a:r>
            <a:r>
              <a:rPr sz="1400" dirty="0"/>
              <a:t>: </a:t>
            </a:r>
            <a:r>
              <a:rPr lang="en-GB" sz="1400" dirty="0">
                <a:solidFill>
                  <a:schemeClr val="bg1">
                    <a:lumMod val="65000"/>
                  </a:schemeClr>
                </a:solidFill>
              </a:rPr>
              <a:t>Summary of Positive Experiences with SEND Services - Key Themes &amp; Direct Quotes</a:t>
            </a:r>
            <a:endParaRPr sz="1400" dirty="0">
              <a:solidFill>
                <a:schemeClr val="bg1">
                  <a:lumMod val="65000"/>
                </a:schemeClr>
              </a:solidFill>
            </a:endParaRPr>
          </a:p>
        </p:txBody>
      </p:sp>
      <p:pic>
        <p:nvPicPr>
          <p:cNvPr id="5" name="Picture 4">
            <a:extLst>
              <a:ext uri="{FF2B5EF4-FFF2-40B4-BE49-F238E27FC236}">
                <a16:creationId xmlns:a16="http://schemas.microsoft.com/office/drawing/2014/main" id="{51E4019C-E4FA-844A-AB7A-6EF315F0B2EB}"/>
              </a:ext>
            </a:extLst>
          </p:cNvPr>
          <p:cNvPicPr>
            <a:picLocks noChangeAspect="1"/>
          </p:cNvPicPr>
          <p:nvPr/>
        </p:nvPicPr>
        <p:blipFill>
          <a:blip r:embed="rId2"/>
          <a:stretch>
            <a:fillRect/>
          </a:stretch>
        </p:blipFill>
        <p:spPr>
          <a:xfrm flipH="1">
            <a:off x="1113512" y="779329"/>
            <a:ext cx="664222" cy="644352"/>
          </a:xfrm>
          <a:prstGeom prst="rect">
            <a:avLst/>
          </a:prstGeom>
        </p:spPr>
      </p:pic>
      <p:sp>
        <p:nvSpPr>
          <p:cNvPr id="6" name="TextBox 5">
            <a:extLst>
              <a:ext uri="{FF2B5EF4-FFF2-40B4-BE49-F238E27FC236}">
                <a16:creationId xmlns:a16="http://schemas.microsoft.com/office/drawing/2014/main" id="{9187A888-4908-DC4B-98B0-7EED5B0775ED}"/>
              </a:ext>
            </a:extLst>
          </p:cNvPr>
          <p:cNvSpPr txBox="1"/>
          <p:nvPr/>
        </p:nvSpPr>
        <p:spPr>
          <a:xfrm>
            <a:off x="156755" y="1528273"/>
            <a:ext cx="2577736" cy="2015936"/>
          </a:xfrm>
          <a:prstGeom prst="rect">
            <a:avLst/>
          </a:prstGeom>
          <a:noFill/>
        </p:spPr>
        <p:txBody>
          <a:bodyPr wrap="square" rtlCol="0">
            <a:spAutoFit/>
          </a:bodyPr>
          <a:lstStyle/>
          <a:p>
            <a:pPr>
              <a:spcAft>
                <a:spcPts val="600"/>
              </a:spcAft>
            </a:pPr>
            <a:r>
              <a:rPr lang="en-GB" sz="1200" b="1" dirty="0"/>
              <a:t>7. Positive Experiences with EHCP and Reviews</a:t>
            </a:r>
          </a:p>
          <a:p>
            <a:pPr marL="171450" indent="-171450">
              <a:spcAft>
                <a:spcPts val="600"/>
              </a:spcAft>
              <a:buFont typeface="Arial" panose="020B0604020202020204" pitchFamily="34" charset="0"/>
              <a:buChar char="•"/>
            </a:pPr>
            <a:r>
              <a:rPr lang="en-GB" sz="900" dirty="0"/>
              <a:t>"My son's EHCP matches his needs which has supported the schools in providing what he needs to succeed."</a:t>
            </a:r>
          </a:p>
          <a:p>
            <a:pPr marL="171450" indent="-171450">
              <a:spcAft>
                <a:spcPts val="600"/>
              </a:spcAft>
              <a:buFont typeface="Arial" panose="020B0604020202020204" pitchFamily="34" charset="0"/>
              <a:buChar char="•"/>
            </a:pPr>
            <a:r>
              <a:rPr lang="en-GB" sz="900" dirty="0"/>
              <a:t>"Annual reviews are lovely held by the school very positive and much different to others and expectations."</a:t>
            </a:r>
          </a:p>
          <a:p>
            <a:pPr marL="171450" indent="-171450">
              <a:spcAft>
                <a:spcPts val="600"/>
              </a:spcAft>
              <a:buFont typeface="Arial" panose="020B0604020202020204" pitchFamily="34" charset="0"/>
              <a:buChar char="•"/>
            </a:pPr>
            <a:r>
              <a:rPr lang="en-GB" sz="900" dirty="0"/>
              <a:t>"The communication with Annual Reviews and SEND has been positive."</a:t>
            </a:r>
          </a:p>
          <a:p>
            <a:pPr>
              <a:spcAft>
                <a:spcPts val="600"/>
              </a:spcAft>
            </a:pPr>
            <a:endParaRPr lang="en-GB" sz="900" dirty="0"/>
          </a:p>
        </p:txBody>
      </p:sp>
      <p:sp>
        <p:nvSpPr>
          <p:cNvPr id="8" name="TextBox 7">
            <a:extLst>
              <a:ext uri="{FF2B5EF4-FFF2-40B4-BE49-F238E27FC236}">
                <a16:creationId xmlns:a16="http://schemas.microsoft.com/office/drawing/2014/main" id="{16C28185-AA45-F74A-BE84-7D69D286ED0C}"/>
              </a:ext>
            </a:extLst>
          </p:cNvPr>
          <p:cNvSpPr txBox="1"/>
          <p:nvPr/>
        </p:nvSpPr>
        <p:spPr>
          <a:xfrm>
            <a:off x="3203429" y="1159307"/>
            <a:ext cx="4970022" cy="3016210"/>
          </a:xfrm>
          <a:prstGeom prst="rect">
            <a:avLst/>
          </a:prstGeom>
          <a:noFill/>
        </p:spPr>
        <p:txBody>
          <a:bodyPr wrap="square" rtlCol="0">
            <a:spAutoFit/>
          </a:bodyPr>
          <a:lstStyle/>
          <a:p>
            <a:pPr>
              <a:spcAft>
                <a:spcPts val="600"/>
              </a:spcAft>
            </a:pPr>
            <a:r>
              <a:rPr lang="en-GB" sz="1200" b="1" dirty="0"/>
              <a:t>Summary Table of Frequently Mentioned Positive SEND Services</a:t>
            </a:r>
            <a:endParaRPr lang="en-GB" sz="900" dirty="0"/>
          </a:p>
          <a:p>
            <a:pPr>
              <a:spcAft>
                <a:spcPts val="600"/>
              </a:spcAft>
            </a:pPr>
            <a:r>
              <a:rPr lang="en-GB" sz="1000" b="1" dirty="0"/>
              <a:t>Service/Area		Example Quotes</a:t>
            </a:r>
          </a:p>
          <a:p>
            <a:pPr>
              <a:spcAft>
                <a:spcPts val="1200"/>
              </a:spcAft>
            </a:pPr>
            <a:r>
              <a:rPr lang="en-GB" sz="900" dirty="0"/>
              <a:t>School/SENCO		"</a:t>
            </a:r>
            <a:r>
              <a:rPr lang="en-GB" sz="900" dirty="0" err="1"/>
              <a:t>Senco</a:t>
            </a:r>
            <a:r>
              <a:rPr lang="en-GB" sz="900" dirty="0"/>
              <a:t> at his school is great.”</a:t>
            </a:r>
            <a:br>
              <a:rPr lang="en-GB" sz="900" dirty="0"/>
            </a:br>
            <a:r>
              <a:rPr lang="en-GB" sz="900" dirty="0"/>
              <a:t>			"Incredible SEN staff in the two schools my son attended."</a:t>
            </a:r>
          </a:p>
          <a:p>
            <a:pPr>
              <a:spcAft>
                <a:spcPts val="1200"/>
              </a:spcAft>
            </a:pPr>
            <a:r>
              <a:rPr lang="en-GB" sz="900" dirty="0"/>
              <a:t>Charities/Community	"Space is Excellent.”</a:t>
            </a:r>
            <a:br>
              <a:rPr lang="en-GB" sz="900" dirty="0"/>
            </a:br>
            <a:r>
              <a:rPr lang="en-GB" sz="900" dirty="0"/>
              <a:t>			"Koala charity has massively supported us."</a:t>
            </a:r>
          </a:p>
          <a:p>
            <a:pPr>
              <a:spcAft>
                <a:spcPts val="1200"/>
              </a:spcAft>
            </a:pPr>
            <a:r>
              <a:rPr lang="en-GB" sz="900" dirty="0"/>
              <a:t>Health/Therapies		"The OT was wonderful.”</a:t>
            </a:r>
            <a:br>
              <a:rPr lang="en-GB" sz="900" dirty="0"/>
            </a:br>
            <a:r>
              <a:rPr lang="en-GB" sz="900" dirty="0"/>
              <a:t>			"</a:t>
            </a:r>
            <a:r>
              <a:rPr lang="en-GB" sz="900" dirty="0" err="1"/>
              <a:t>SaLT</a:t>
            </a:r>
            <a:r>
              <a:rPr lang="en-GB" sz="900" dirty="0"/>
              <a:t> input provided at school is good."</a:t>
            </a:r>
          </a:p>
          <a:p>
            <a:pPr>
              <a:spcAft>
                <a:spcPts val="1200"/>
              </a:spcAft>
            </a:pPr>
            <a:r>
              <a:rPr lang="en-GB" sz="900" dirty="0"/>
              <a:t>IASS/PCF			"IASS have been brilliant.” </a:t>
            </a:r>
            <a:br>
              <a:rPr lang="en-GB" sz="900" dirty="0"/>
            </a:br>
            <a:r>
              <a:rPr lang="en-GB" sz="900" dirty="0"/>
              <a:t>			"PCF are brilliant and the Sen team respond quickly."</a:t>
            </a:r>
          </a:p>
          <a:p>
            <a:pPr>
              <a:spcAft>
                <a:spcPts val="1200"/>
              </a:spcAft>
            </a:pPr>
            <a:r>
              <a:rPr lang="en-GB" sz="900" dirty="0"/>
              <a:t>Transport			"Transport are really responsive.”</a:t>
            </a:r>
            <a:br>
              <a:rPr lang="en-GB" sz="900" dirty="0"/>
            </a:br>
            <a:r>
              <a:rPr lang="en-GB" sz="900" dirty="0"/>
              <a:t>			"They sort out transport."</a:t>
            </a:r>
          </a:p>
          <a:p>
            <a:pPr>
              <a:spcAft>
                <a:spcPts val="1200"/>
              </a:spcAft>
            </a:pPr>
            <a:r>
              <a:rPr lang="en-GB" sz="900" dirty="0"/>
              <a:t>EHCP/Reviews		"My son's EHCP matches his needs.”</a:t>
            </a:r>
            <a:br>
              <a:rPr lang="en-GB" sz="900" dirty="0"/>
            </a:br>
            <a:r>
              <a:rPr lang="en-GB" sz="900" dirty="0"/>
              <a:t>			"Annual reviews are lovely held by the school."</a:t>
            </a:r>
          </a:p>
        </p:txBody>
      </p:sp>
      <p:pic>
        <p:nvPicPr>
          <p:cNvPr id="14" name="Picture 13">
            <a:extLst>
              <a:ext uri="{FF2B5EF4-FFF2-40B4-BE49-F238E27FC236}">
                <a16:creationId xmlns:a16="http://schemas.microsoft.com/office/drawing/2014/main" id="{30B89298-E830-A74A-9501-9DDF04B03355}"/>
              </a:ext>
            </a:extLst>
          </p:cNvPr>
          <p:cNvPicPr>
            <a:picLocks noChangeAspect="1"/>
          </p:cNvPicPr>
          <p:nvPr/>
        </p:nvPicPr>
        <p:blipFill>
          <a:blip r:embed="rId2"/>
          <a:stretch>
            <a:fillRect/>
          </a:stretch>
        </p:blipFill>
        <p:spPr>
          <a:xfrm flipH="1">
            <a:off x="7288205" y="2054349"/>
            <a:ext cx="1263935" cy="1226125"/>
          </a:xfrm>
          <a:prstGeom prst="rect">
            <a:avLst/>
          </a:prstGeom>
        </p:spPr>
      </p:pic>
      <p:sp>
        <p:nvSpPr>
          <p:cNvPr id="10" name="Title 1">
            <a:extLst>
              <a:ext uri="{FF2B5EF4-FFF2-40B4-BE49-F238E27FC236}">
                <a16:creationId xmlns:a16="http://schemas.microsoft.com/office/drawing/2014/main" id="{22D0822E-5D42-5741-AF1B-B3B86F1035F3}"/>
              </a:ext>
            </a:extLst>
          </p:cNvPr>
          <p:cNvSpPr txBox="1">
            <a:spLocks/>
          </p:cNvSpPr>
          <p:nvPr/>
        </p:nvSpPr>
        <p:spPr>
          <a:xfrm>
            <a:off x="444137" y="281236"/>
            <a:ext cx="7791542" cy="3912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400" dirty="0"/>
              <a:t>Continued…</a:t>
            </a:r>
          </a:p>
        </p:txBody>
      </p:sp>
      <p:sp>
        <p:nvSpPr>
          <p:cNvPr id="15" name="Rectangle 14">
            <a:extLst>
              <a:ext uri="{FF2B5EF4-FFF2-40B4-BE49-F238E27FC236}">
                <a16:creationId xmlns:a16="http://schemas.microsoft.com/office/drawing/2014/main" id="{091C5773-4C5E-E240-9838-7E7034C53976}"/>
              </a:ext>
            </a:extLst>
          </p:cNvPr>
          <p:cNvSpPr/>
          <p:nvPr/>
        </p:nvSpPr>
        <p:spPr>
          <a:xfrm>
            <a:off x="2255520" y="4875412"/>
            <a:ext cx="6897189" cy="215444"/>
          </a:xfrm>
          <a:prstGeom prst="rect">
            <a:avLst/>
          </a:prstGeom>
        </p:spPr>
        <p:txBody>
          <a:bodyPr wrap="square">
            <a:spAutoFit/>
          </a:bodyPr>
          <a:lstStyle/>
          <a:p>
            <a:r>
              <a:rPr lang="en-GB" sz="800" i="1" dirty="0">
                <a:solidFill>
                  <a:schemeClr val="accent4">
                    <a:lumMod val="75000"/>
                  </a:schemeClr>
                </a:solidFill>
              </a:rPr>
              <a:t>Selected at random and anonymised for reporting purposes, the following represents a sampling of the hundreds of comments we've received and reviewed.</a:t>
            </a:r>
          </a:p>
        </p:txBody>
      </p:sp>
      <p:pic>
        <p:nvPicPr>
          <p:cNvPr id="4" name="Picture 3">
            <a:extLst>
              <a:ext uri="{FF2B5EF4-FFF2-40B4-BE49-F238E27FC236}">
                <a16:creationId xmlns:a16="http://schemas.microsoft.com/office/drawing/2014/main" id="{6E643F64-DB07-A57E-7B9B-33A82A49658F}"/>
              </a:ext>
            </a:extLst>
          </p:cNvPr>
          <p:cNvPicPr>
            <a:picLocks noChangeAspect="1"/>
          </p:cNvPicPr>
          <p:nvPr/>
        </p:nvPicPr>
        <p:blipFill>
          <a:blip r:embed="rId3"/>
          <a:stretch>
            <a:fillRect/>
          </a:stretch>
        </p:blipFill>
        <p:spPr>
          <a:xfrm>
            <a:off x="8335969" y="165260"/>
            <a:ext cx="518166" cy="456928"/>
          </a:xfrm>
          <a:prstGeom prst="rect">
            <a:avLst/>
          </a:prstGeom>
        </p:spPr>
      </p:pic>
      <p:sp>
        <p:nvSpPr>
          <p:cNvPr id="7" name="Rectangle 6">
            <a:extLst>
              <a:ext uri="{FF2B5EF4-FFF2-40B4-BE49-F238E27FC236}">
                <a16:creationId xmlns:a16="http://schemas.microsoft.com/office/drawing/2014/main" id="{7DFEB596-75D4-B891-9292-CAD2EAB1DCDC}"/>
              </a:ext>
            </a:extLst>
          </p:cNvPr>
          <p:cNvSpPr/>
          <p:nvPr/>
        </p:nvSpPr>
        <p:spPr>
          <a:xfrm>
            <a:off x="3120190" y="1159307"/>
            <a:ext cx="5727032" cy="3156022"/>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62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18B000D-AB8E-3F44-B64E-77723BD19AC2}"/>
              </a:ext>
            </a:extLst>
          </p:cNvPr>
          <p:cNvSpPr txBox="1"/>
          <p:nvPr/>
        </p:nvSpPr>
        <p:spPr>
          <a:xfrm>
            <a:off x="2842486" y="1528273"/>
            <a:ext cx="2321750" cy="2785378"/>
          </a:xfrm>
          <a:prstGeom prst="rect">
            <a:avLst/>
          </a:prstGeom>
          <a:noFill/>
        </p:spPr>
        <p:txBody>
          <a:bodyPr wrap="square" rtlCol="0">
            <a:spAutoFit/>
          </a:bodyPr>
          <a:lstStyle/>
          <a:p>
            <a:pPr>
              <a:spcAft>
                <a:spcPts val="600"/>
              </a:spcAft>
            </a:pPr>
            <a:r>
              <a:rPr lang="en-GB" sz="1200" b="1" dirty="0"/>
              <a:t>2. Poor Communication and Lack of Information</a:t>
            </a:r>
          </a:p>
          <a:p>
            <a:pPr marL="171450" indent="-171450">
              <a:spcAft>
                <a:spcPts val="600"/>
              </a:spcAft>
              <a:buFont typeface="Arial" panose="020B0604020202020204" pitchFamily="34" charset="0"/>
              <a:buChar char="•"/>
            </a:pPr>
            <a:r>
              <a:rPr lang="en-GB" sz="900" dirty="0"/>
              <a:t>"Communication from school is extremely poor. Communication from social care is extremely poor."</a:t>
            </a:r>
          </a:p>
          <a:p>
            <a:pPr marL="171450" indent="-171450">
              <a:spcAft>
                <a:spcPts val="600"/>
              </a:spcAft>
              <a:buFont typeface="Arial" panose="020B0604020202020204" pitchFamily="34" charset="0"/>
              <a:buChar char="•"/>
            </a:pPr>
            <a:r>
              <a:rPr lang="en-GB" sz="900" dirty="0"/>
              <a:t>"No communication, no direction of guidance or support."</a:t>
            </a:r>
          </a:p>
          <a:p>
            <a:pPr marL="171450" indent="-171450">
              <a:spcAft>
                <a:spcPts val="600"/>
              </a:spcAft>
              <a:buFont typeface="Arial" panose="020B0604020202020204" pitchFamily="34" charset="0"/>
              <a:buChar char="•"/>
            </a:pPr>
            <a:r>
              <a:rPr lang="en-GB" sz="900" dirty="0"/>
              <a:t>"The SEN team are not fit for purpose, they don’t have the child’s best interest at heart, they lie, they fabricate the truth."</a:t>
            </a:r>
          </a:p>
          <a:p>
            <a:pPr marL="171450" indent="-171450">
              <a:spcAft>
                <a:spcPts val="600"/>
              </a:spcAft>
              <a:buFont typeface="Arial" panose="020B0604020202020204" pitchFamily="34" charset="0"/>
              <a:buChar char="•"/>
            </a:pPr>
            <a:r>
              <a:rPr lang="en-GB" sz="900" dirty="0"/>
              <a:t>"I have had zero communication from anyone."</a:t>
            </a:r>
          </a:p>
          <a:p>
            <a:pPr marL="171450" indent="-171450">
              <a:spcAft>
                <a:spcPts val="600"/>
              </a:spcAft>
              <a:buFont typeface="Arial" panose="020B0604020202020204" pitchFamily="34" charset="0"/>
              <a:buChar char="•"/>
            </a:pPr>
            <a:r>
              <a:rPr lang="en-GB" sz="900" dirty="0"/>
              <a:t>"We have had no proactive communication or support whatsoever &amp; feel very alone with the challenges we face."</a:t>
            </a:r>
          </a:p>
        </p:txBody>
      </p:sp>
      <p:sp>
        <p:nvSpPr>
          <p:cNvPr id="2" name="Title 1"/>
          <p:cNvSpPr>
            <a:spLocks noGrp="1"/>
          </p:cNvSpPr>
          <p:nvPr>
            <p:ph type="title"/>
          </p:nvPr>
        </p:nvSpPr>
        <p:spPr>
          <a:xfrm>
            <a:off x="6078" y="28688"/>
            <a:ext cx="8391301" cy="390762"/>
          </a:xfrm>
        </p:spPr>
        <p:txBody>
          <a:bodyPr>
            <a:normAutofit/>
          </a:bodyPr>
          <a:lstStyle/>
          <a:p>
            <a:r>
              <a:rPr sz="1400" dirty="0"/>
              <a:t>Q</a:t>
            </a:r>
            <a:r>
              <a:rPr lang="en-GB" sz="1400" dirty="0"/>
              <a:t>34</a:t>
            </a:r>
            <a:r>
              <a:rPr sz="1400" dirty="0"/>
              <a:t>: </a:t>
            </a:r>
            <a:r>
              <a:rPr lang="en-GB" sz="1400" dirty="0"/>
              <a:t>Summary of Negative Experiences with SEND Services - Key Themes &amp; Direct Quotes</a:t>
            </a:r>
            <a:endParaRPr sz="1400" dirty="0"/>
          </a:p>
        </p:txBody>
      </p:sp>
      <p:pic>
        <p:nvPicPr>
          <p:cNvPr id="5" name="Picture 4">
            <a:extLst>
              <a:ext uri="{FF2B5EF4-FFF2-40B4-BE49-F238E27FC236}">
                <a16:creationId xmlns:a16="http://schemas.microsoft.com/office/drawing/2014/main" id="{4618BE55-1044-2246-AD9D-7CC6F8396C8C}"/>
              </a:ext>
            </a:extLst>
          </p:cNvPr>
          <p:cNvPicPr>
            <a:picLocks noChangeAspect="1"/>
          </p:cNvPicPr>
          <p:nvPr/>
        </p:nvPicPr>
        <p:blipFill>
          <a:blip r:embed="rId2"/>
          <a:stretch>
            <a:fillRect/>
          </a:stretch>
        </p:blipFill>
        <p:spPr>
          <a:xfrm flipH="1">
            <a:off x="3672918" y="787845"/>
            <a:ext cx="664222" cy="635836"/>
          </a:xfrm>
          <a:prstGeom prst="rect">
            <a:avLst/>
          </a:prstGeom>
        </p:spPr>
      </p:pic>
      <p:sp>
        <p:nvSpPr>
          <p:cNvPr id="8" name="TextBox 7">
            <a:extLst>
              <a:ext uri="{FF2B5EF4-FFF2-40B4-BE49-F238E27FC236}">
                <a16:creationId xmlns:a16="http://schemas.microsoft.com/office/drawing/2014/main" id="{30590201-D9BE-0744-8E76-A4A9BEF50530}"/>
              </a:ext>
            </a:extLst>
          </p:cNvPr>
          <p:cNvSpPr txBox="1"/>
          <p:nvPr/>
        </p:nvSpPr>
        <p:spPr>
          <a:xfrm>
            <a:off x="188840" y="1528273"/>
            <a:ext cx="2321750" cy="3016210"/>
          </a:xfrm>
          <a:prstGeom prst="rect">
            <a:avLst/>
          </a:prstGeom>
          <a:noFill/>
        </p:spPr>
        <p:txBody>
          <a:bodyPr wrap="square" rtlCol="0">
            <a:spAutoFit/>
          </a:bodyPr>
          <a:lstStyle/>
          <a:p>
            <a:pPr>
              <a:spcAft>
                <a:spcPts val="600"/>
              </a:spcAft>
            </a:pPr>
            <a:r>
              <a:rPr lang="en-GB" sz="1200" b="1" dirty="0"/>
              <a:t>1. Long Waiting Times and Delays</a:t>
            </a:r>
          </a:p>
          <a:p>
            <a:pPr marL="171450" indent="-171450">
              <a:spcAft>
                <a:spcPts val="600"/>
              </a:spcAft>
              <a:buFont typeface="Arial" panose="020B0604020202020204" pitchFamily="34" charset="0"/>
              <a:buChar char="•"/>
            </a:pPr>
            <a:r>
              <a:rPr lang="en-GB" sz="900" dirty="0"/>
              <a:t>"Still awaiting diagnosis. Very very slow with no communication."</a:t>
            </a:r>
          </a:p>
          <a:p>
            <a:pPr marL="171450" indent="-171450">
              <a:spcAft>
                <a:spcPts val="600"/>
              </a:spcAft>
              <a:buFont typeface="Arial" panose="020B0604020202020204" pitchFamily="34" charset="0"/>
              <a:buChar char="•"/>
            </a:pPr>
            <a:r>
              <a:rPr lang="en-GB" sz="900" dirty="0"/>
              <a:t>"Been waiting 2 years to see PEADs and still not heard anything, been let down so many times."</a:t>
            </a:r>
          </a:p>
          <a:p>
            <a:pPr marL="171450" indent="-171450">
              <a:spcAft>
                <a:spcPts val="600"/>
              </a:spcAft>
              <a:buFont typeface="Arial" panose="020B0604020202020204" pitchFamily="34" charset="0"/>
              <a:buChar char="•"/>
            </a:pPr>
            <a:r>
              <a:rPr lang="en-GB" sz="900" dirty="0"/>
              <a:t>"Waiting lists so long and children are suffering in silence in education because they don’t have the right support."</a:t>
            </a:r>
          </a:p>
          <a:p>
            <a:pPr marL="171450" indent="-171450">
              <a:spcAft>
                <a:spcPts val="600"/>
              </a:spcAft>
              <a:buFont typeface="Arial" panose="020B0604020202020204" pitchFamily="34" charset="0"/>
              <a:buChar char="•"/>
            </a:pPr>
            <a:r>
              <a:rPr lang="en-GB" sz="900" dirty="0"/>
              <a:t>"It takes forever to get an appointment, results, support. Issues first identified 3 years ago still waiting for support, this has cost him the enjoyment of primary school."</a:t>
            </a:r>
          </a:p>
          <a:p>
            <a:pPr marL="171450" indent="-171450">
              <a:spcAft>
                <a:spcPts val="600"/>
              </a:spcAft>
              <a:buFont typeface="Arial" panose="020B0604020202020204" pitchFamily="34" charset="0"/>
              <a:buChar char="•"/>
            </a:pPr>
            <a:r>
              <a:rPr lang="en-GB" sz="900" dirty="0"/>
              <a:t>"Waiting lists, passing responsibility between GP, school, ADHD pathway waiting times, Autism pathway waiting times, lack of school resources."</a:t>
            </a:r>
          </a:p>
        </p:txBody>
      </p:sp>
      <p:sp>
        <p:nvSpPr>
          <p:cNvPr id="11" name="TextBox 10">
            <a:extLst>
              <a:ext uri="{FF2B5EF4-FFF2-40B4-BE49-F238E27FC236}">
                <a16:creationId xmlns:a16="http://schemas.microsoft.com/office/drawing/2014/main" id="{6687931D-60FB-064E-9AD8-58DFCC650400}"/>
              </a:ext>
            </a:extLst>
          </p:cNvPr>
          <p:cNvSpPr txBox="1"/>
          <p:nvPr/>
        </p:nvSpPr>
        <p:spPr>
          <a:xfrm>
            <a:off x="5557728" y="1528273"/>
            <a:ext cx="3361683" cy="3277820"/>
          </a:xfrm>
          <a:prstGeom prst="rect">
            <a:avLst/>
          </a:prstGeom>
          <a:noFill/>
        </p:spPr>
        <p:txBody>
          <a:bodyPr wrap="square" rtlCol="0">
            <a:spAutoFit/>
          </a:bodyPr>
          <a:lstStyle/>
          <a:p>
            <a:pPr>
              <a:spcAft>
                <a:spcPts val="600"/>
              </a:spcAft>
            </a:pPr>
            <a:r>
              <a:rPr lang="en-GB" sz="1200" b="1" dirty="0"/>
              <a:t>3. Lack of Support, Being Ignored, and Having to Fight for Help</a:t>
            </a:r>
          </a:p>
          <a:p>
            <a:pPr marL="171450" indent="-171450">
              <a:spcAft>
                <a:spcPts val="600"/>
              </a:spcAft>
              <a:buFont typeface="Arial" panose="020B0604020202020204" pitchFamily="34" charset="0"/>
              <a:buChar char="•"/>
            </a:pPr>
            <a:r>
              <a:rPr lang="en-GB" sz="900" dirty="0"/>
              <a:t>"I had to advocate for the right support and recognition for my child."</a:t>
            </a:r>
          </a:p>
          <a:p>
            <a:pPr marL="171450" indent="-171450">
              <a:spcAft>
                <a:spcPts val="600"/>
              </a:spcAft>
              <a:buFont typeface="Arial" panose="020B0604020202020204" pitchFamily="34" charset="0"/>
              <a:buChar char="•"/>
            </a:pPr>
            <a:r>
              <a:rPr lang="en-GB" sz="900" dirty="0"/>
              <a:t>"My son only receives a 30 minute appointment with ADHD Nurse twice a year."</a:t>
            </a:r>
          </a:p>
          <a:p>
            <a:pPr marL="171450" indent="-171450">
              <a:spcAft>
                <a:spcPts val="600"/>
              </a:spcAft>
              <a:buFont typeface="Arial" panose="020B0604020202020204" pitchFamily="34" charset="0"/>
              <a:buChar char="•"/>
            </a:pPr>
            <a:r>
              <a:rPr lang="en-GB" sz="900" dirty="0"/>
              <a:t>"My child masks at school and although having significantly slower processing, school did not highlight anything of concern. Without my fight for a diagnosis, he would not have been put forward for exam adjustments."</a:t>
            </a:r>
          </a:p>
          <a:p>
            <a:pPr marL="171450" indent="-171450">
              <a:spcAft>
                <a:spcPts val="600"/>
              </a:spcAft>
              <a:buFont typeface="Arial" panose="020B0604020202020204" pitchFamily="34" charset="0"/>
              <a:buChar char="•"/>
            </a:pPr>
            <a:r>
              <a:rPr lang="en-GB" sz="900" dirty="0"/>
              <a:t>"We keep trying to cope on our own. We have tried some of the services listed and it’s not been very helpful because we get passed around."</a:t>
            </a:r>
          </a:p>
          <a:p>
            <a:pPr marL="171450" indent="-171450">
              <a:spcAft>
                <a:spcPts val="600"/>
              </a:spcAft>
              <a:buFont typeface="Arial" panose="020B0604020202020204" pitchFamily="34" charset="0"/>
              <a:buChar char="•"/>
            </a:pPr>
            <a:r>
              <a:rPr lang="en-GB" sz="900" dirty="0"/>
              <a:t>"You block every single avenue. Everywhere we’ve tried to turn we’ve been rejected or ignored or passed from dept/dept or just told to wait for years."</a:t>
            </a:r>
          </a:p>
          <a:p>
            <a:pPr marL="171450" indent="-171450">
              <a:spcAft>
                <a:spcPts val="600"/>
              </a:spcAft>
              <a:buFont typeface="Arial" panose="020B0604020202020204" pitchFamily="34" charset="0"/>
              <a:buChar char="•"/>
            </a:pPr>
            <a:r>
              <a:rPr lang="en-GB" sz="900" dirty="0"/>
              <a:t>"Not listened to/heard - constant fight to get what’s needed - passed around staff as none is responsible - pushed and pushed to see if you’ll give in - not supportive - not child centred."</a:t>
            </a:r>
          </a:p>
        </p:txBody>
      </p:sp>
      <p:pic>
        <p:nvPicPr>
          <p:cNvPr id="15" name="Picture 14">
            <a:extLst>
              <a:ext uri="{FF2B5EF4-FFF2-40B4-BE49-F238E27FC236}">
                <a16:creationId xmlns:a16="http://schemas.microsoft.com/office/drawing/2014/main" id="{B9032078-AE7E-CE4F-96A2-00DE40E8E7C3}"/>
              </a:ext>
            </a:extLst>
          </p:cNvPr>
          <p:cNvPicPr>
            <a:picLocks noChangeAspect="1"/>
          </p:cNvPicPr>
          <p:nvPr/>
        </p:nvPicPr>
        <p:blipFill>
          <a:blip r:embed="rId2"/>
          <a:stretch>
            <a:fillRect/>
          </a:stretch>
        </p:blipFill>
        <p:spPr>
          <a:xfrm flipH="1">
            <a:off x="1032615" y="787845"/>
            <a:ext cx="664222" cy="635836"/>
          </a:xfrm>
          <a:prstGeom prst="rect">
            <a:avLst/>
          </a:prstGeom>
        </p:spPr>
      </p:pic>
      <p:pic>
        <p:nvPicPr>
          <p:cNvPr id="17" name="Picture 16">
            <a:extLst>
              <a:ext uri="{FF2B5EF4-FFF2-40B4-BE49-F238E27FC236}">
                <a16:creationId xmlns:a16="http://schemas.microsoft.com/office/drawing/2014/main" id="{F8EC94EA-0924-5441-98C3-7255344933A0}"/>
              </a:ext>
            </a:extLst>
          </p:cNvPr>
          <p:cNvPicPr>
            <a:picLocks noChangeAspect="1"/>
          </p:cNvPicPr>
          <p:nvPr/>
        </p:nvPicPr>
        <p:blipFill>
          <a:blip r:embed="rId2"/>
          <a:stretch>
            <a:fillRect/>
          </a:stretch>
        </p:blipFill>
        <p:spPr>
          <a:xfrm flipH="1">
            <a:off x="6900130" y="787845"/>
            <a:ext cx="664222" cy="635836"/>
          </a:xfrm>
          <a:prstGeom prst="rect">
            <a:avLst/>
          </a:prstGeom>
        </p:spPr>
      </p:pic>
      <p:pic>
        <p:nvPicPr>
          <p:cNvPr id="4" name="Picture 3">
            <a:extLst>
              <a:ext uri="{FF2B5EF4-FFF2-40B4-BE49-F238E27FC236}">
                <a16:creationId xmlns:a16="http://schemas.microsoft.com/office/drawing/2014/main" id="{56FD7D8A-4352-8D3E-1521-C02629CBD405}"/>
              </a:ext>
            </a:extLst>
          </p:cNvPr>
          <p:cNvPicPr>
            <a:picLocks noChangeAspect="1"/>
          </p:cNvPicPr>
          <p:nvPr/>
        </p:nvPicPr>
        <p:blipFill>
          <a:blip r:embed="rId3"/>
          <a:stretch>
            <a:fillRect/>
          </a:stretch>
        </p:blipFill>
        <p:spPr>
          <a:xfrm>
            <a:off x="8335969" y="165260"/>
            <a:ext cx="518166" cy="456928"/>
          </a:xfrm>
          <a:prstGeom prst="rect">
            <a:avLst/>
          </a:prstGeom>
        </p:spPr>
      </p:pic>
    </p:spTree>
    <p:extLst>
      <p:ext uri="{BB962C8B-B14F-4D97-AF65-F5344CB8AC3E}">
        <p14:creationId xmlns:p14="http://schemas.microsoft.com/office/powerpoint/2010/main" val="2510551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18B000D-AB8E-3F44-B64E-77723BD19AC2}"/>
              </a:ext>
            </a:extLst>
          </p:cNvPr>
          <p:cNvSpPr txBox="1"/>
          <p:nvPr/>
        </p:nvSpPr>
        <p:spPr>
          <a:xfrm>
            <a:off x="2994884" y="1528273"/>
            <a:ext cx="2499537" cy="2508379"/>
          </a:xfrm>
          <a:prstGeom prst="rect">
            <a:avLst/>
          </a:prstGeom>
          <a:noFill/>
        </p:spPr>
        <p:txBody>
          <a:bodyPr wrap="square" rtlCol="0">
            <a:spAutoFit/>
          </a:bodyPr>
          <a:lstStyle/>
          <a:p>
            <a:pPr>
              <a:spcAft>
                <a:spcPts val="600"/>
              </a:spcAft>
            </a:pPr>
            <a:r>
              <a:rPr lang="en-GB" sz="1200" b="1" dirty="0"/>
              <a:t>5. Barriers to Access and Lack of Signposting</a:t>
            </a:r>
          </a:p>
          <a:p>
            <a:pPr marL="171450" indent="-171450">
              <a:spcAft>
                <a:spcPts val="600"/>
              </a:spcAft>
              <a:buFont typeface="Arial" panose="020B0604020202020204" pitchFamily="34" charset="0"/>
              <a:buChar char="•"/>
            </a:pPr>
            <a:r>
              <a:rPr lang="en-GB" sz="900" dirty="0"/>
              <a:t>"I have no idea what is available. My husband and I work and support sessions are all in normal working hours."</a:t>
            </a:r>
          </a:p>
          <a:p>
            <a:pPr marL="171450" indent="-171450">
              <a:spcAft>
                <a:spcPts val="600"/>
              </a:spcAft>
              <a:buFont typeface="Arial" panose="020B0604020202020204" pitchFamily="34" charset="0"/>
              <a:buChar char="•"/>
            </a:pPr>
            <a:r>
              <a:rPr lang="en-GB" sz="900" dirty="0"/>
              <a:t>"Services aren’t easy to find."</a:t>
            </a:r>
          </a:p>
          <a:p>
            <a:pPr marL="171450" indent="-171450">
              <a:spcAft>
                <a:spcPts val="600"/>
              </a:spcAft>
              <a:buFont typeface="Arial" panose="020B0604020202020204" pitchFamily="34" charset="0"/>
              <a:buChar char="•"/>
            </a:pPr>
            <a:r>
              <a:rPr lang="en-GB" sz="900" dirty="0"/>
              <a:t>"I only found out about parent carer forum very recently. I found out about SENDIASS very recently as well. Very little advertised support or signposting."</a:t>
            </a:r>
          </a:p>
          <a:p>
            <a:pPr marL="171450" indent="-171450">
              <a:spcAft>
                <a:spcPts val="600"/>
              </a:spcAft>
              <a:buFont typeface="Arial" panose="020B0604020202020204" pitchFamily="34" charset="0"/>
              <a:buChar char="•"/>
            </a:pPr>
            <a:r>
              <a:rPr lang="en-GB" sz="900" dirty="0"/>
              <a:t>"Websites feel like you need to know what you're looking for first."</a:t>
            </a:r>
          </a:p>
          <a:p>
            <a:pPr marL="171450" indent="-171450">
              <a:spcAft>
                <a:spcPts val="600"/>
              </a:spcAft>
              <a:buFont typeface="Arial" panose="020B0604020202020204" pitchFamily="34" charset="0"/>
              <a:buChar char="•"/>
            </a:pPr>
            <a:r>
              <a:rPr lang="en-GB" sz="900" dirty="0"/>
              <a:t>"If you don’t know where to look it’s intimidating."</a:t>
            </a:r>
          </a:p>
        </p:txBody>
      </p:sp>
      <p:sp>
        <p:nvSpPr>
          <p:cNvPr id="2" name="Title 1"/>
          <p:cNvSpPr>
            <a:spLocks noGrp="1"/>
          </p:cNvSpPr>
          <p:nvPr>
            <p:ph type="title"/>
          </p:nvPr>
        </p:nvSpPr>
        <p:spPr>
          <a:xfrm>
            <a:off x="6078" y="28688"/>
            <a:ext cx="8391301" cy="390762"/>
          </a:xfrm>
        </p:spPr>
        <p:txBody>
          <a:bodyPr>
            <a:normAutofit/>
          </a:bodyPr>
          <a:lstStyle/>
          <a:p>
            <a:r>
              <a:rPr sz="1400" dirty="0"/>
              <a:t>Q</a:t>
            </a:r>
            <a:r>
              <a:rPr lang="en-GB" sz="1400" dirty="0"/>
              <a:t>34</a:t>
            </a:r>
            <a:r>
              <a:rPr sz="1400" dirty="0"/>
              <a:t>: </a:t>
            </a:r>
            <a:r>
              <a:rPr lang="en-GB" sz="1400" dirty="0">
                <a:solidFill>
                  <a:schemeClr val="bg1">
                    <a:lumMod val="50000"/>
                  </a:schemeClr>
                </a:solidFill>
              </a:rPr>
              <a:t>Summary of Negative Experiences with SEND Services - Key Themes &amp; Direct Quotes</a:t>
            </a:r>
            <a:endParaRPr sz="1400" dirty="0">
              <a:solidFill>
                <a:schemeClr val="bg1">
                  <a:lumMod val="50000"/>
                </a:schemeClr>
              </a:solidFill>
            </a:endParaRPr>
          </a:p>
        </p:txBody>
      </p:sp>
      <p:pic>
        <p:nvPicPr>
          <p:cNvPr id="5" name="Picture 4">
            <a:extLst>
              <a:ext uri="{FF2B5EF4-FFF2-40B4-BE49-F238E27FC236}">
                <a16:creationId xmlns:a16="http://schemas.microsoft.com/office/drawing/2014/main" id="{4618BE55-1044-2246-AD9D-7CC6F8396C8C}"/>
              </a:ext>
            </a:extLst>
          </p:cNvPr>
          <p:cNvPicPr>
            <a:picLocks noChangeAspect="1"/>
          </p:cNvPicPr>
          <p:nvPr/>
        </p:nvPicPr>
        <p:blipFill>
          <a:blip r:embed="rId2"/>
          <a:stretch>
            <a:fillRect/>
          </a:stretch>
        </p:blipFill>
        <p:spPr>
          <a:xfrm flipH="1">
            <a:off x="3929590" y="787845"/>
            <a:ext cx="664222" cy="635836"/>
          </a:xfrm>
          <a:prstGeom prst="rect">
            <a:avLst/>
          </a:prstGeom>
        </p:spPr>
      </p:pic>
      <p:sp>
        <p:nvSpPr>
          <p:cNvPr id="8" name="TextBox 7">
            <a:extLst>
              <a:ext uri="{FF2B5EF4-FFF2-40B4-BE49-F238E27FC236}">
                <a16:creationId xmlns:a16="http://schemas.microsoft.com/office/drawing/2014/main" id="{30590201-D9BE-0744-8E76-A4A9BEF50530}"/>
              </a:ext>
            </a:extLst>
          </p:cNvPr>
          <p:cNvSpPr txBox="1"/>
          <p:nvPr/>
        </p:nvSpPr>
        <p:spPr>
          <a:xfrm>
            <a:off x="196860" y="1528273"/>
            <a:ext cx="2393940" cy="2215991"/>
          </a:xfrm>
          <a:prstGeom prst="rect">
            <a:avLst/>
          </a:prstGeom>
          <a:noFill/>
        </p:spPr>
        <p:txBody>
          <a:bodyPr wrap="square" rtlCol="0">
            <a:spAutoFit/>
          </a:bodyPr>
          <a:lstStyle/>
          <a:p>
            <a:pPr>
              <a:spcAft>
                <a:spcPts val="600"/>
              </a:spcAft>
            </a:pPr>
            <a:r>
              <a:rPr lang="en-GB" sz="1200" b="1" dirty="0"/>
              <a:t>4. Inconsistent or Inadequate Provision</a:t>
            </a:r>
          </a:p>
          <a:p>
            <a:pPr marL="171450" indent="-171450">
              <a:spcAft>
                <a:spcPts val="600"/>
              </a:spcAft>
              <a:buFont typeface="Arial" panose="020B0604020202020204" pitchFamily="34" charset="0"/>
              <a:buChar char="•"/>
            </a:pPr>
            <a:r>
              <a:rPr lang="en-GB" sz="900" dirty="0"/>
              <a:t>"Support for children with Dyslexia is non-existent. Money goes towards other disabilities and this seems to be the bottom of priority."</a:t>
            </a:r>
          </a:p>
          <a:p>
            <a:pPr marL="171450" indent="-171450">
              <a:spcAft>
                <a:spcPts val="600"/>
              </a:spcAft>
              <a:buFont typeface="Arial" panose="020B0604020202020204" pitchFamily="34" charset="0"/>
              <a:buChar char="•"/>
            </a:pPr>
            <a:r>
              <a:rPr lang="en-GB" sz="900" dirty="0"/>
              <a:t>"The therapies are great such as O.T and SALT but not enough staff and they discharge quickly."</a:t>
            </a:r>
          </a:p>
          <a:p>
            <a:pPr marL="171450" indent="-171450">
              <a:spcAft>
                <a:spcPts val="600"/>
              </a:spcAft>
              <a:buFont typeface="Arial" panose="020B0604020202020204" pitchFamily="34" charset="0"/>
              <a:buChar char="•"/>
            </a:pPr>
            <a:r>
              <a:rPr lang="en-GB" sz="900" dirty="0"/>
              <a:t>"Short breaks and wrap-around provision have been inconsistent, with cancellations, early finishes, and affordability creating barriers to access."</a:t>
            </a:r>
          </a:p>
        </p:txBody>
      </p:sp>
      <p:sp>
        <p:nvSpPr>
          <p:cNvPr id="11" name="TextBox 10">
            <a:extLst>
              <a:ext uri="{FF2B5EF4-FFF2-40B4-BE49-F238E27FC236}">
                <a16:creationId xmlns:a16="http://schemas.microsoft.com/office/drawing/2014/main" id="{6687931D-60FB-064E-9AD8-58DFCC650400}"/>
              </a:ext>
            </a:extLst>
          </p:cNvPr>
          <p:cNvSpPr txBox="1"/>
          <p:nvPr/>
        </p:nvSpPr>
        <p:spPr>
          <a:xfrm>
            <a:off x="6111178" y="1528273"/>
            <a:ext cx="2366411" cy="2431435"/>
          </a:xfrm>
          <a:prstGeom prst="rect">
            <a:avLst/>
          </a:prstGeom>
          <a:noFill/>
        </p:spPr>
        <p:txBody>
          <a:bodyPr wrap="square" rtlCol="0">
            <a:spAutoFit/>
          </a:bodyPr>
          <a:lstStyle/>
          <a:p>
            <a:pPr>
              <a:spcAft>
                <a:spcPts val="600"/>
              </a:spcAft>
            </a:pPr>
            <a:r>
              <a:rPr lang="en-GB" sz="1200" b="1" dirty="0"/>
              <a:t>6. Negative Experiences with EHCP Process</a:t>
            </a:r>
          </a:p>
          <a:p>
            <a:pPr marL="171450" indent="-171450">
              <a:spcAft>
                <a:spcPts val="600"/>
              </a:spcAft>
              <a:buFont typeface="Arial" panose="020B0604020202020204" pitchFamily="34" charset="0"/>
              <a:buChar char="•"/>
            </a:pPr>
            <a:r>
              <a:rPr lang="en-GB" sz="900" dirty="0"/>
              <a:t>"The EHCP had a number of errors. Docs created by LDCAMHS had multiple errors."</a:t>
            </a:r>
          </a:p>
          <a:p>
            <a:pPr marL="171450" indent="-171450">
              <a:spcAft>
                <a:spcPts val="600"/>
              </a:spcAft>
              <a:buFont typeface="Arial" panose="020B0604020202020204" pitchFamily="34" charset="0"/>
              <a:buChar char="•"/>
            </a:pPr>
            <a:r>
              <a:rPr lang="en-GB" sz="900" dirty="0"/>
              <a:t>"EHCP keeps getting denied even though he does need one to progress to high school."</a:t>
            </a:r>
          </a:p>
          <a:p>
            <a:pPr marL="171450" indent="-171450">
              <a:spcAft>
                <a:spcPts val="600"/>
              </a:spcAft>
              <a:buFont typeface="Arial" panose="020B0604020202020204" pitchFamily="34" charset="0"/>
              <a:buChar char="•"/>
            </a:pPr>
            <a:r>
              <a:rPr lang="en-GB" sz="900" dirty="0"/>
              <a:t>"We had to appeal and use mediation, then go to tribunal. We eventually were awarded the right support."</a:t>
            </a:r>
          </a:p>
          <a:p>
            <a:pPr marL="171450" indent="-171450">
              <a:spcAft>
                <a:spcPts val="600"/>
              </a:spcAft>
              <a:buFont typeface="Arial" panose="020B0604020202020204" pitchFamily="34" charset="0"/>
              <a:buChar char="•"/>
            </a:pPr>
            <a:r>
              <a:rPr lang="en-GB" sz="900" dirty="0"/>
              <a:t>"Delayed EHCP, being ignored, having to constantly chase email responses, rude staff telling me my child is not disabled enough for specialist placement."</a:t>
            </a:r>
          </a:p>
        </p:txBody>
      </p:sp>
      <p:pic>
        <p:nvPicPr>
          <p:cNvPr id="15" name="Picture 14">
            <a:extLst>
              <a:ext uri="{FF2B5EF4-FFF2-40B4-BE49-F238E27FC236}">
                <a16:creationId xmlns:a16="http://schemas.microsoft.com/office/drawing/2014/main" id="{B9032078-AE7E-CE4F-96A2-00DE40E8E7C3}"/>
              </a:ext>
            </a:extLst>
          </p:cNvPr>
          <p:cNvPicPr>
            <a:picLocks noChangeAspect="1"/>
          </p:cNvPicPr>
          <p:nvPr/>
        </p:nvPicPr>
        <p:blipFill>
          <a:blip r:embed="rId2"/>
          <a:stretch>
            <a:fillRect/>
          </a:stretch>
        </p:blipFill>
        <p:spPr>
          <a:xfrm flipH="1">
            <a:off x="1104804" y="787845"/>
            <a:ext cx="664222" cy="635836"/>
          </a:xfrm>
          <a:prstGeom prst="rect">
            <a:avLst/>
          </a:prstGeom>
        </p:spPr>
      </p:pic>
      <p:pic>
        <p:nvPicPr>
          <p:cNvPr id="17" name="Picture 16">
            <a:extLst>
              <a:ext uri="{FF2B5EF4-FFF2-40B4-BE49-F238E27FC236}">
                <a16:creationId xmlns:a16="http://schemas.microsoft.com/office/drawing/2014/main" id="{F8EC94EA-0924-5441-98C3-7255344933A0}"/>
              </a:ext>
            </a:extLst>
          </p:cNvPr>
          <p:cNvPicPr>
            <a:picLocks noChangeAspect="1"/>
          </p:cNvPicPr>
          <p:nvPr/>
        </p:nvPicPr>
        <p:blipFill>
          <a:blip r:embed="rId2"/>
          <a:stretch>
            <a:fillRect/>
          </a:stretch>
        </p:blipFill>
        <p:spPr>
          <a:xfrm flipH="1">
            <a:off x="6948256" y="787845"/>
            <a:ext cx="664222" cy="635836"/>
          </a:xfrm>
          <a:prstGeom prst="rect">
            <a:avLst/>
          </a:prstGeom>
        </p:spPr>
      </p:pic>
      <p:sp>
        <p:nvSpPr>
          <p:cNvPr id="12" name="Title 1">
            <a:extLst>
              <a:ext uri="{FF2B5EF4-FFF2-40B4-BE49-F238E27FC236}">
                <a16:creationId xmlns:a16="http://schemas.microsoft.com/office/drawing/2014/main" id="{C2963E6B-CD36-414F-82DD-6E4A543CDADF}"/>
              </a:ext>
            </a:extLst>
          </p:cNvPr>
          <p:cNvSpPr txBox="1">
            <a:spLocks/>
          </p:cNvSpPr>
          <p:nvPr/>
        </p:nvSpPr>
        <p:spPr>
          <a:xfrm>
            <a:off x="444137" y="281236"/>
            <a:ext cx="7791542" cy="3912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400" dirty="0"/>
              <a:t>Continued…</a:t>
            </a:r>
          </a:p>
        </p:txBody>
      </p:sp>
      <p:pic>
        <p:nvPicPr>
          <p:cNvPr id="4" name="Picture 3">
            <a:extLst>
              <a:ext uri="{FF2B5EF4-FFF2-40B4-BE49-F238E27FC236}">
                <a16:creationId xmlns:a16="http://schemas.microsoft.com/office/drawing/2014/main" id="{80556A1C-3866-A22B-151A-7E5374366505}"/>
              </a:ext>
            </a:extLst>
          </p:cNvPr>
          <p:cNvPicPr>
            <a:picLocks noChangeAspect="1"/>
          </p:cNvPicPr>
          <p:nvPr/>
        </p:nvPicPr>
        <p:blipFill>
          <a:blip r:embed="rId3"/>
          <a:stretch>
            <a:fillRect/>
          </a:stretch>
        </p:blipFill>
        <p:spPr>
          <a:xfrm>
            <a:off x="8335969" y="165260"/>
            <a:ext cx="518166" cy="456928"/>
          </a:xfrm>
          <a:prstGeom prst="rect">
            <a:avLst/>
          </a:prstGeom>
        </p:spPr>
      </p:pic>
    </p:spTree>
    <p:extLst>
      <p:ext uri="{BB962C8B-B14F-4D97-AF65-F5344CB8AC3E}">
        <p14:creationId xmlns:p14="http://schemas.microsoft.com/office/powerpoint/2010/main" val="1906216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18B000D-AB8E-3F44-B64E-77723BD19AC2}"/>
              </a:ext>
            </a:extLst>
          </p:cNvPr>
          <p:cNvSpPr txBox="1"/>
          <p:nvPr/>
        </p:nvSpPr>
        <p:spPr>
          <a:xfrm>
            <a:off x="2168721" y="1528273"/>
            <a:ext cx="1713469" cy="2215991"/>
          </a:xfrm>
          <a:prstGeom prst="rect">
            <a:avLst/>
          </a:prstGeom>
          <a:noFill/>
        </p:spPr>
        <p:txBody>
          <a:bodyPr wrap="square" rtlCol="0">
            <a:spAutoFit/>
          </a:bodyPr>
          <a:lstStyle/>
          <a:p>
            <a:pPr>
              <a:spcAft>
                <a:spcPts val="600"/>
              </a:spcAft>
            </a:pPr>
            <a:r>
              <a:rPr lang="en-GB" sz="1200" b="1" dirty="0"/>
              <a:t>8. Negative Attitudes and Lack of Empathy</a:t>
            </a:r>
          </a:p>
          <a:p>
            <a:pPr marL="171450" indent="-171450">
              <a:spcAft>
                <a:spcPts val="600"/>
              </a:spcAft>
              <a:buFont typeface="Arial" panose="020B0604020202020204" pitchFamily="34" charset="0"/>
              <a:buChar char="•"/>
            </a:pPr>
            <a:r>
              <a:rPr lang="en-GB" sz="900" dirty="0"/>
              <a:t>"The LA SEND team are rude, gaslight parents, don’t reply don’t follow their own policies or the law."</a:t>
            </a:r>
          </a:p>
          <a:p>
            <a:pPr marL="171450" indent="-171450">
              <a:spcAft>
                <a:spcPts val="600"/>
              </a:spcAft>
              <a:buFont typeface="Arial" panose="020B0604020202020204" pitchFamily="34" charset="0"/>
              <a:buChar char="•"/>
            </a:pPr>
            <a:r>
              <a:rPr lang="en-GB" sz="900" dirty="0"/>
              <a:t>"Nobody is really interested. Just drug them up and off you go."</a:t>
            </a:r>
          </a:p>
          <a:p>
            <a:pPr marL="171450" indent="-171450">
              <a:spcAft>
                <a:spcPts val="600"/>
              </a:spcAft>
              <a:buFont typeface="Arial" panose="020B0604020202020204" pitchFamily="34" charset="0"/>
              <a:buChar char="•"/>
            </a:pPr>
            <a:r>
              <a:rPr lang="en-GB" sz="900" dirty="0"/>
              <a:t>"I don’t believe they have enough training with ASD. I've been shocked with some of the comments made."</a:t>
            </a:r>
          </a:p>
        </p:txBody>
      </p:sp>
      <p:sp>
        <p:nvSpPr>
          <p:cNvPr id="2" name="Title 1"/>
          <p:cNvSpPr>
            <a:spLocks noGrp="1"/>
          </p:cNvSpPr>
          <p:nvPr>
            <p:ph type="title"/>
          </p:nvPr>
        </p:nvSpPr>
        <p:spPr>
          <a:xfrm>
            <a:off x="6078" y="28688"/>
            <a:ext cx="8391301" cy="390762"/>
          </a:xfrm>
        </p:spPr>
        <p:txBody>
          <a:bodyPr>
            <a:normAutofit/>
          </a:bodyPr>
          <a:lstStyle/>
          <a:p>
            <a:r>
              <a:rPr sz="1400" dirty="0"/>
              <a:t>Q</a:t>
            </a:r>
            <a:r>
              <a:rPr lang="en-GB" sz="1400" dirty="0"/>
              <a:t>34</a:t>
            </a:r>
            <a:r>
              <a:rPr sz="1400" dirty="0"/>
              <a:t>: </a:t>
            </a:r>
            <a:r>
              <a:rPr lang="en-GB" sz="1400" dirty="0">
                <a:solidFill>
                  <a:schemeClr val="bg1">
                    <a:lumMod val="50000"/>
                  </a:schemeClr>
                </a:solidFill>
              </a:rPr>
              <a:t>Summary of Negative Experiences with SEND Services - Key Themes &amp; Direct Quotes</a:t>
            </a:r>
            <a:endParaRPr sz="1400" dirty="0">
              <a:solidFill>
                <a:schemeClr val="bg1">
                  <a:lumMod val="50000"/>
                </a:schemeClr>
              </a:solidFill>
            </a:endParaRPr>
          </a:p>
        </p:txBody>
      </p:sp>
      <p:pic>
        <p:nvPicPr>
          <p:cNvPr id="5" name="Picture 4">
            <a:extLst>
              <a:ext uri="{FF2B5EF4-FFF2-40B4-BE49-F238E27FC236}">
                <a16:creationId xmlns:a16="http://schemas.microsoft.com/office/drawing/2014/main" id="{4618BE55-1044-2246-AD9D-7CC6F8396C8C}"/>
              </a:ext>
            </a:extLst>
          </p:cNvPr>
          <p:cNvPicPr>
            <a:picLocks noChangeAspect="1"/>
          </p:cNvPicPr>
          <p:nvPr/>
        </p:nvPicPr>
        <p:blipFill>
          <a:blip r:embed="rId2"/>
          <a:stretch>
            <a:fillRect/>
          </a:stretch>
        </p:blipFill>
        <p:spPr>
          <a:xfrm flipH="1">
            <a:off x="2694356" y="787845"/>
            <a:ext cx="664222" cy="635836"/>
          </a:xfrm>
          <a:prstGeom prst="rect">
            <a:avLst/>
          </a:prstGeom>
        </p:spPr>
      </p:pic>
      <p:sp>
        <p:nvSpPr>
          <p:cNvPr id="8" name="TextBox 7">
            <a:extLst>
              <a:ext uri="{FF2B5EF4-FFF2-40B4-BE49-F238E27FC236}">
                <a16:creationId xmlns:a16="http://schemas.microsoft.com/office/drawing/2014/main" id="{30590201-D9BE-0744-8E76-A4A9BEF50530}"/>
              </a:ext>
            </a:extLst>
          </p:cNvPr>
          <p:cNvSpPr txBox="1"/>
          <p:nvPr/>
        </p:nvSpPr>
        <p:spPr>
          <a:xfrm>
            <a:off x="156756" y="1528273"/>
            <a:ext cx="1832465" cy="3170099"/>
          </a:xfrm>
          <a:prstGeom prst="rect">
            <a:avLst/>
          </a:prstGeom>
          <a:noFill/>
        </p:spPr>
        <p:txBody>
          <a:bodyPr wrap="square" rtlCol="0">
            <a:spAutoFit/>
          </a:bodyPr>
          <a:lstStyle/>
          <a:p>
            <a:pPr>
              <a:spcAft>
                <a:spcPts val="600"/>
              </a:spcAft>
            </a:pPr>
            <a:r>
              <a:rPr lang="en-GB" sz="1200" b="1" dirty="0"/>
              <a:t>7. Lack of Joined-Up Working and Fragmented Services</a:t>
            </a:r>
          </a:p>
          <a:p>
            <a:pPr marL="171450" indent="-171450">
              <a:spcAft>
                <a:spcPts val="600"/>
              </a:spcAft>
              <a:buFont typeface="Arial" panose="020B0604020202020204" pitchFamily="34" charset="0"/>
              <a:buChar char="•"/>
            </a:pPr>
            <a:r>
              <a:rPr lang="en-GB" sz="900" dirty="0"/>
              <a:t>"The services are not connected. I never even knew there was an SEN team to contact. School are rubbish and don't sign post to anything, I have to sign post them most of the time."</a:t>
            </a:r>
          </a:p>
          <a:p>
            <a:pPr marL="171450" indent="-171450">
              <a:spcAft>
                <a:spcPts val="600"/>
              </a:spcAft>
              <a:buFont typeface="Arial" panose="020B0604020202020204" pitchFamily="34" charset="0"/>
              <a:buChar char="•"/>
            </a:pPr>
            <a:r>
              <a:rPr lang="en-GB" sz="900" dirty="0"/>
              <a:t>"No cohesion between services."</a:t>
            </a:r>
          </a:p>
          <a:p>
            <a:pPr marL="171450" indent="-171450">
              <a:spcAft>
                <a:spcPts val="600"/>
              </a:spcAft>
              <a:buFont typeface="Arial" panose="020B0604020202020204" pitchFamily="34" charset="0"/>
              <a:buChar char="•"/>
            </a:pPr>
            <a:r>
              <a:rPr lang="en-GB" sz="900" dirty="0"/>
              <a:t>"Different services communicating."</a:t>
            </a:r>
          </a:p>
          <a:p>
            <a:pPr marL="171450" indent="-171450">
              <a:spcAft>
                <a:spcPts val="600"/>
              </a:spcAft>
              <a:buFont typeface="Arial" panose="020B0604020202020204" pitchFamily="34" charset="0"/>
              <a:buChar char="•"/>
            </a:pPr>
            <a:r>
              <a:rPr lang="en-GB" sz="900" dirty="0"/>
              <a:t>"Things are deliberately not communicated even when we are proactive. There is a learned helplessness as a consequence."</a:t>
            </a:r>
          </a:p>
        </p:txBody>
      </p:sp>
      <p:pic>
        <p:nvPicPr>
          <p:cNvPr id="15" name="Picture 14">
            <a:extLst>
              <a:ext uri="{FF2B5EF4-FFF2-40B4-BE49-F238E27FC236}">
                <a16:creationId xmlns:a16="http://schemas.microsoft.com/office/drawing/2014/main" id="{B9032078-AE7E-CE4F-96A2-00DE40E8E7C3}"/>
              </a:ext>
            </a:extLst>
          </p:cNvPr>
          <p:cNvPicPr>
            <a:picLocks noChangeAspect="1"/>
          </p:cNvPicPr>
          <p:nvPr/>
        </p:nvPicPr>
        <p:blipFill>
          <a:blip r:embed="rId2"/>
          <a:stretch>
            <a:fillRect/>
          </a:stretch>
        </p:blipFill>
        <p:spPr>
          <a:xfrm flipH="1">
            <a:off x="832090" y="787845"/>
            <a:ext cx="664222" cy="635836"/>
          </a:xfrm>
          <a:prstGeom prst="rect">
            <a:avLst/>
          </a:prstGeom>
        </p:spPr>
      </p:pic>
      <p:sp>
        <p:nvSpPr>
          <p:cNvPr id="12" name="Title 1">
            <a:extLst>
              <a:ext uri="{FF2B5EF4-FFF2-40B4-BE49-F238E27FC236}">
                <a16:creationId xmlns:a16="http://schemas.microsoft.com/office/drawing/2014/main" id="{C2963E6B-CD36-414F-82DD-6E4A543CDADF}"/>
              </a:ext>
            </a:extLst>
          </p:cNvPr>
          <p:cNvSpPr txBox="1">
            <a:spLocks/>
          </p:cNvSpPr>
          <p:nvPr/>
        </p:nvSpPr>
        <p:spPr>
          <a:xfrm>
            <a:off x="444137" y="281236"/>
            <a:ext cx="7791542" cy="39127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400" dirty="0"/>
              <a:t>Continued…</a:t>
            </a:r>
          </a:p>
        </p:txBody>
      </p:sp>
      <p:sp>
        <p:nvSpPr>
          <p:cNvPr id="11" name="Rectangle 10">
            <a:extLst>
              <a:ext uri="{FF2B5EF4-FFF2-40B4-BE49-F238E27FC236}">
                <a16:creationId xmlns:a16="http://schemas.microsoft.com/office/drawing/2014/main" id="{A3BAFCE3-A2EE-2B42-8CDB-ED26413998B0}"/>
              </a:ext>
            </a:extLst>
          </p:cNvPr>
          <p:cNvSpPr/>
          <p:nvPr/>
        </p:nvSpPr>
        <p:spPr>
          <a:xfrm>
            <a:off x="2255520" y="4875412"/>
            <a:ext cx="6897189" cy="215444"/>
          </a:xfrm>
          <a:prstGeom prst="rect">
            <a:avLst/>
          </a:prstGeom>
        </p:spPr>
        <p:txBody>
          <a:bodyPr wrap="square">
            <a:spAutoFit/>
          </a:bodyPr>
          <a:lstStyle/>
          <a:p>
            <a:r>
              <a:rPr lang="en-GB" sz="800" i="1" dirty="0">
                <a:solidFill>
                  <a:schemeClr val="accent4">
                    <a:lumMod val="75000"/>
                  </a:schemeClr>
                </a:solidFill>
              </a:rPr>
              <a:t>Selected at random and anonymised for reporting purposes, the following represents a sampling of the hundreds of comments we've received and reviewed.</a:t>
            </a:r>
          </a:p>
        </p:txBody>
      </p:sp>
      <p:pic>
        <p:nvPicPr>
          <p:cNvPr id="4" name="Picture 3">
            <a:extLst>
              <a:ext uri="{FF2B5EF4-FFF2-40B4-BE49-F238E27FC236}">
                <a16:creationId xmlns:a16="http://schemas.microsoft.com/office/drawing/2014/main" id="{64CF62A7-C7FF-1E1D-32F4-2907F045C4F8}"/>
              </a:ext>
            </a:extLst>
          </p:cNvPr>
          <p:cNvPicPr>
            <a:picLocks noChangeAspect="1"/>
          </p:cNvPicPr>
          <p:nvPr/>
        </p:nvPicPr>
        <p:blipFill>
          <a:blip r:embed="rId3"/>
          <a:stretch>
            <a:fillRect/>
          </a:stretch>
        </p:blipFill>
        <p:spPr>
          <a:xfrm>
            <a:off x="8335969" y="165260"/>
            <a:ext cx="518166" cy="456928"/>
          </a:xfrm>
          <a:prstGeom prst="rect">
            <a:avLst/>
          </a:prstGeom>
        </p:spPr>
      </p:pic>
      <p:sp>
        <p:nvSpPr>
          <p:cNvPr id="6" name="TextBox 5">
            <a:extLst>
              <a:ext uri="{FF2B5EF4-FFF2-40B4-BE49-F238E27FC236}">
                <a16:creationId xmlns:a16="http://schemas.microsoft.com/office/drawing/2014/main" id="{9ED3FDF8-9679-13FE-D0A8-76FD50545CA6}"/>
              </a:ext>
            </a:extLst>
          </p:cNvPr>
          <p:cNvSpPr txBox="1"/>
          <p:nvPr/>
        </p:nvSpPr>
        <p:spPr>
          <a:xfrm>
            <a:off x="4114803" y="982845"/>
            <a:ext cx="4739332" cy="3677930"/>
          </a:xfrm>
          <a:prstGeom prst="rect">
            <a:avLst/>
          </a:prstGeom>
          <a:noFill/>
        </p:spPr>
        <p:txBody>
          <a:bodyPr wrap="square" rtlCol="0">
            <a:spAutoFit/>
          </a:bodyPr>
          <a:lstStyle/>
          <a:p>
            <a:pPr>
              <a:spcAft>
                <a:spcPts val="600"/>
              </a:spcAft>
            </a:pPr>
            <a:r>
              <a:rPr lang="en-GB" sz="1200" b="1" dirty="0"/>
              <a:t>Summary Table of Common Negative SEND Service Experiences</a:t>
            </a:r>
          </a:p>
          <a:p>
            <a:pPr>
              <a:spcAft>
                <a:spcPts val="600"/>
              </a:spcAft>
            </a:pPr>
            <a:r>
              <a:rPr lang="en-GB" sz="1000" b="1" dirty="0"/>
              <a:t>Service/Area	Example Quotes</a:t>
            </a:r>
          </a:p>
          <a:p>
            <a:pPr>
              <a:spcAft>
                <a:spcPts val="1000"/>
              </a:spcAft>
            </a:pPr>
            <a:r>
              <a:rPr lang="en-GB" sz="900" dirty="0"/>
              <a:t>Waiting Times	"Still awaiting diagnosis. Very very slow with no communication."</a:t>
            </a:r>
          </a:p>
          <a:p>
            <a:pPr>
              <a:spcAft>
                <a:spcPts val="1000"/>
              </a:spcAft>
            </a:pPr>
            <a:r>
              <a:rPr lang="en-GB" sz="900" dirty="0"/>
              <a:t>Communication	"No communication, no direction of guidance or support."</a:t>
            </a:r>
          </a:p>
          <a:p>
            <a:pPr>
              <a:spcAft>
                <a:spcPts val="1000"/>
              </a:spcAft>
            </a:pPr>
            <a:r>
              <a:rPr lang="en-GB" sz="900" dirty="0"/>
              <a:t>Lack of Support	"I had to advocate for the right support and recognition for my child."</a:t>
            </a:r>
          </a:p>
          <a:p>
            <a:pPr>
              <a:spcAft>
                <a:spcPts val="1000"/>
              </a:spcAft>
            </a:pPr>
            <a:r>
              <a:rPr lang="en-GB" sz="900" dirty="0"/>
              <a:t>Inconsistent Provision    "Support for children with Dyslexia is non-existent."</a:t>
            </a:r>
          </a:p>
          <a:p>
            <a:pPr>
              <a:spcAft>
                <a:spcPts val="1000"/>
              </a:spcAft>
            </a:pPr>
            <a:r>
              <a:rPr lang="en-GB" sz="900" dirty="0"/>
              <a:t>Barriers to Access	"Services aren’t easy to find."</a:t>
            </a:r>
          </a:p>
          <a:p>
            <a:pPr>
              <a:spcAft>
                <a:spcPts val="1000"/>
              </a:spcAft>
            </a:pPr>
            <a:r>
              <a:rPr lang="en-GB" sz="900" dirty="0"/>
              <a:t>EHCP Process	"EHCP keeps getting denied even though he does need one to progress to </a:t>
            </a:r>
            <a:br>
              <a:rPr lang="en-GB" sz="900" dirty="0"/>
            </a:br>
            <a:r>
              <a:rPr lang="en-GB" sz="900" dirty="0"/>
              <a:t>		   high school."</a:t>
            </a:r>
          </a:p>
          <a:p>
            <a:pPr>
              <a:spcAft>
                <a:spcPts val="1000"/>
              </a:spcAft>
            </a:pPr>
            <a:r>
              <a:rPr lang="en-GB" sz="900" dirty="0"/>
              <a:t>Fragmented Services    "The services are not connected. I never even knew there was an SEN </a:t>
            </a:r>
            <a:br>
              <a:rPr lang="en-GB" sz="900" dirty="0"/>
            </a:br>
            <a:r>
              <a:rPr lang="en-GB" sz="900" dirty="0"/>
              <a:t>		         team to contact."</a:t>
            </a:r>
          </a:p>
          <a:p>
            <a:pPr>
              <a:spcAft>
                <a:spcPts val="1000"/>
              </a:spcAft>
            </a:pPr>
            <a:r>
              <a:rPr lang="en-GB" sz="900" dirty="0"/>
              <a:t>Negative Attitudes	"The LA SEND team are rude, gaslight parents, don’t reply don’t follow their </a:t>
            </a:r>
            <a:br>
              <a:rPr lang="en-GB" sz="900" dirty="0"/>
            </a:br>
            <a:r>
              <a:rPr lang="en-GB" sz="900" dirty="0"/>
              <a:t>		   own policies."</a:t>
            </a:r>
          </a:p>
          <a:p>
            <a:pPr>
              <a:spcAft>
                <a:spcPts val="1000"/>
              </a:spcAft>
            </a:pPr>
            <a:r>
              <a:rPr lang="en-GB" sz="900" dirty="0"/>
              <a:t>Financial Barriers	"Go into debt to secure private reports as it’s the quicker option."</a:t>
            </a:r>
          </a:p>
          <a:p>
            <a:pPr>
              <a:spcAft>
                <a:spcPts val="1000"/>
              </a:spcAft>
            </a:pPr>
            <a:r>
              <a:rPr lang="en-GB" sz="900" dirty="0"/>
              <a:t>Other		"CWAC school transport let us down massively and it's been nearly six months </a:t>
            </a:r>
            <a:br>
              <a:rPr lang="en-GB" sz="900" dirty="0"/>
            </a:br>
            <a:r>
              <a:rPr lang="en-GB" sz="900" dirty="0"/>
              <a:t>		   of my daughter struggling."</a:t>
            </a:r>
          </a:p>
        </p:txBody>
      </p:sp>
      <p:sp>
        <p:nvSpPr>
          <p:cNvPr id="10" name="Rectangle 9">
            <a:extLst>
              <a:ext uri="{FF2B5EF4-FFF2-40B4-BE49-F238E27FC236}">
                <a16:creationId xmlns:a16="http://schemas.microsoft.com/office/drawing/2014/main" id="{0C534B2A-492E-5D40-53A1-C0F7CFAFD1C9}"/>
              </a:ext>
            </a:extLst>
          </p:cNvPr>
          <p:cNvSpPr/>
          <p:nvPr/>
        </p:nvSpPr>
        <p:spPr>
          <a:xfrm>
            <a:off x="4068392" y="950761"/>
            <a:ext cx="4918852" cy="375982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298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B62D3-5151-113E-E6EA-D2B9408D7DD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90D25B8-710D-7066-3B92-13C1C5A2EE83}"/>
              </a:ext>
            </a:extLst>
          </p:cNvPr>
          <p:cNvPicPr>
            <a:picLocks noChangeAspect="1"/>
          </p:cNvPicPr>
          <p:nvPr/>
        </p:nvPicPr>
        <p:blipFill>
          <a:blip r:embed="rId2"/>
          <a:srcRect t="90880"/>
          <a:stretch>
            <a:fillRect/>
          </a:stretch>
        </p:blipFill>
        <p:spPr>
          <a:xfrm>
            <a:off x="2006543" y="192984"/>
            <a:ext cx="7137457" cy="391272"/>
          </a:xfrm>
          <a:prstGeom prst="rect">
            <a:avLst/>
          </a:prstGeom>
        </p:spPr>
      </p:pic>
      <p:sp>
        <p:nvSpPr>
          <p:cNvPr id="2" name="Title 1">
            <a:extLst>
              <a:ext uri="{FF2B5EF4-FFF2-40B4-BE49-F238E27FC236}">
                <a16:creationId xmlns:a16="http://schemas.microsoft.com/office/drawing/2014/main" id="{CFBF0820-215A-20FC-127E-CDA34518ADB0}"/>
              </a:ext>
            </a:extLst>
          </p:cNvPr>
          <p:cNvSpPr>
            <a:spLocks noGrp="1"/>
          </p:cNvSpPr>
          <p:nvPr>
            <p:ph type="title"/>
          </p:nvPr>
        </p:nvSpPr>
        <p:spPr>
          <a:xfrm>
            <a:off x="196057" y="203788"/>
            <a:ext cx="8229600" cy="391272"/>
          </a:xfrm>
        </p:spPr>
        <p:txBody>
          <a:bodyPr>
            <a:normAutofit fontScale="90000"/>
          </a:bodyPr>
          <a:lstStyle/>
          <a:p>
            <a:r>
              <a:rPr lang="en-GB" dirty="0"/>
              <a:t>EDUCATION</a:t>
            </a:r>
            <a:endParaRPr dirty="0"/>
          </a:p>
        </p:txBody>
      </p:sp>
      <p:pic>
        <p:nvPicPr>
          <p:cNvPr id="9" name="Picture 8">
            <a:extLst>
              <a:ext uri="{FF2B5EF4-FFF2-40B4-BE49-F238E27FC236}">
                <a16:creationId xmlns:a16="http://schemas.microsoft.com/office/drawing/2014/main" id="{0ED5852A-379D-CB82-1C9F-AE873CE641AA}"/>
              </a:ext>
            </a:extLst>
          </p:cNvPr>
          <p:cNvPicPr>
            <a:picLocks noChangeAspect="1"/>
          </p:cNvPicPr>
          <p:nvPr/>
        </p:nvPicPr>
        <p:blipFill>
          <a:blip r:embed="rId3"/>
          <a:stretch>
            <a:fillRect/>
          </a:stretch>
        </p:blipFill>
        <p:spPr>
          <a:xfrm>
            <a:off x="278185" y="676283"/>
            <a:ext cx="6785629" cy="4078597"/>
          </a:xfrm>
          <a:prstGeom prst="rect">
            <a:avLst/>
          </a:prstGeom>
        </p:spPr>
      </p:pic>
      <p:pic>
        <p:nvPicPr>
          <p:cNvPr id="3" name="Picture 2">
            <a:extLst>
              <a:ext uri="{FF2B5EF4-FFF2-40B4-BE49-F238E27FC236}">
                <a16:creationId xmlns:a16="http://schemas.microsoft.com/office/drawing/2014/main" id="{AD391A2B-34AD-155C-2466-061131A2E121}"/>
              </a:ext>
            </a:extLst>
          </p:cNvPr>
          <p:cNvPicPr>
            <a:picLocks noChangeAspect="1"/>
          </p:cNvPicPr>
          <p:nvPr/>
        </p:nvPicPr>
        <p:blipFill>
          <a:blip r:embed="rId4"/>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B3C1DA4C-5CF6-4752-0FC4-171829449E65}"/>
              </a:ext>
            </a:extLst>
          </p:cNvPr>
          <p:cNvPicPr>
            <a:picLocks noChangeAspect="1"/>
          </p:cNvPicPr>
          <p:nvPr/>
        </p:nvPicPr>
        <p:blipFill>
          <a:blip r:embed="rId5"/>
          <a:stretch>
            <a:fillRect/>
          </a:stretch>
        </p:blipFill>
        <p:spPr>
          <a:xfrm flipH="1">
            <a:off x="7138441" y="1327868"/>
            <a:ext cx="358142" cy="342836"/>
          </a:xfrm>
          <a:prstGeom prst="rect">
            <a:avLst/>
          </a:prstGeom>
        </p:spPr>
      </p:pic>
      <p:pic>
        <p:nvPicPr>
          <p:cNvPr id="7" name="Picture 6">
            <a:extLst>
              <a:ext uri="{FF2B5EF4-FFF2-40B4-BE49-F238E27FC236}">
                <a16:creationId xmlns:a16="http://schemas.microsoft.com/office/drawing/2014/main" id="{D11193BF-84AE-C446-C74A-619BABACCB56}"/>
              </a:ext>
            </a:extLst>
          </p:cNvPr>
          <p:cNvPicPr>
            <a:picLocks noChangeAspect="1"/>
          </p:cNvPicPr>
          <p:nvPr/>
        </p:nvPicPr>
        <p:blipFill>
          <a:blip r:embed="rId6"/>
          <a:stretch>
            <a:fillRect/>
          </a:stretch>
        </p:blipFill>
        <p:spPr>
          <a:xfrm flipH="1">
            <a:off x="7141153" y="2612451"/>
            <a:ext cx="358142" cy="347428"/>
          </a:xfrm>
          <a:prstGeom prst="rect">
            <a:avLst/>
          </a:prstGeom>
        </p:spPr>
      </p:pic>
    </p:spTree>
    <p:extLst>
      <p:ext uri="{BB962C8B-B14F-4D97-AF65-F5344CB8AC3E}">
        <p14:creationId xmlns:p14="http://schemas.microsoft.com/office/powerpoint/2010/main" val="2173600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3C08-BE4F-C17F-0481-5363B816D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B735E-1D4E-53CD-C8AB-FF2EDE06CECC}"/>
              </a:ext>
            </a:extLst>
          </p:cNvPr>
          <p:cNvSpPr>
            <a:spLocks noGrp="1"/>
          </p:cNvSpPr>
          <p:nvPr>
            <p:ph type="title"/>
          </p:nvPr>
        </p:nvSpPr>
        <p:spPr>
          <a:xfrm>
            <a:off x="196057" y="203788"/>
            <a:ext cx="8229600" cy="391272"/>
          </a:xfrm>
        </p:spPr>
        <p:txBody>
          <a:bodyPr>
            <a:normAutofit fontScale="90000"/>
          </a:bodyPr>
          <a:lstStyle/>
          <a:p>
            <a:r>
              <a:rPr lang="en-GB" dirty="0"/>
              <a:t>HEALTH</a:t>
            </a:r>
            <a:endParaRPr dirty="0"/>
          </a:p>
        </p:txBody>
      </p:sp>
      <p:pic>
        <p:nvPicPr>
          <p:cNvPr id="3" name="Picture 2">
            <a:extLst>
              <a:ext uri="{FF2B5EF4-FFF2-40B4-BE49-F238E27FC236}">
                <a16:creationId xmlns:a16="http://schemas.microsoft.com/office/drawing/2014/main" id="{14584A36-D037-4893-395D-E0A5719AD216}"/>
              </a:ext>
            </a:extLst>
          </p:cNvPr>
          <p:cNvPicPr>
            <a:picLocks noChangeAspect="1"/>
          </p:cNvPicPr>
          <p:nvPr/>
        </p:nvPicPr>
        <p:blipFill>
          <a:blip r:embed="rId2"/>
          <a:srcRect t="90880"/>
          <a:stretch>
            <a:fillRect/>
          </a:stretch>
        </p:blipFill>
        <p:spPr>
          <a:xfrm>
            <a:off x="2006543" y="192984"/>
            <a:ext cx="7137457" cy="391272"/>
          </a:xfrm>
          <a:prstGeom prst="rect">
            <a:avLst/>
          </a:prstGeom>
        </p:spPr>
      </p:pic>
      <p:pic>
        <p:nvPicPr>
          <p:cNvPr id="6" name="Picture 5">
            <a:extLst>
              <a:ext uri="{FF2B5EF4-FFF2-40B4-BE49-F238E27FC236}">
                <a16:creationId xmlns:a16="http://schemas.microsoft.com/office/drawing/2014/main" id="{650F4227-3D98-5568-99E6-9F0021AC1013}"/>
              </a:ext>
            </a:extLst>
          </p:cNvPr>
          <p:cNvPicPr>
            <a:picLocks noChangeAspect="1"/>
          </p:cNvPicPr>
          <p:nvPr/>
        </p:nvPicPr>
        <p:blipFill>
          <a:blip r:embed="rId3"/>
          <a:stretch>
            <a:fillRect/>
          </a:stretch>
        </p:blipFill>
        <p:spPr>
          <a:xfrm>
            <a:off x="318825" y="759187"/>
            <a:ext cx="6613894" cy="3975373"/>
          </a:xfrm>
          <a:prstGeom prst="rect">
            <a:avLst/>
          </a:prstGeom>
        </p:spPr>
      </p:pic>
      <p:pic>
        <p:nvPicPr>
          <p:cNvPr id="4" name="Picture 3">
            <a:extLst>
              <a:ext uri="{FF2B5EF4-FFF2-40B4-BE49-F238E27FC236}">
                <a16:creationId xmlns:a16="http://schemas.microsoft.com/office/drawing/2014/main" id="{E4B01E85-AB2F-E487-0FF0-EE68F813C9F0}"/>
              </a:ext>
            </a:extLst>
          </p:cNvPr>
          <p:cNvPicPr>
            <a:picLocks noChangeAspect="1"/>
          </p:cNvPicPr>
          <p:nvPr/>
        </p:nvPicPr>
        <p:blipFill>
          <a:blip r:embed="rId4"/>
          <a:stretch>
            <a:fillRect/>
          </a:stretch>
        </p:blipFill>
        <p:spPr>
          <a:xfrm>
            <a:off x="8335969" y="165260"/>
            <a:ext cx="518166" cy="456928"/>
          </a:xfrm>
          <a:prstGeom prst="rect">
            <a:avLst/>
          </a:prstGeom>
        </p:spPr>
      </p:pic>
      <p:pic>
        <p:nvPicPr>
          <p:cNvPr id="7" name="Picture 6">
            <a:extLst>
              <a:ext uri="{FF2B5EF4-FFF2-40B4-BE49-F238E27FC236}">
                <a16:creationId xmlns:a16="http://schemas.microsoft.com/office/drawing/2014/main" id="{4524DACD-030A-E5D7-3F65-4BB6FF9C7709}"/>
              </a:ext>
            </a:extLst>
          </p:cNvPr>
          <p:cNvPicPr>
            <a:picLocks noChangeAspect="1"/>
          </p:cNvPicPr>
          <p:nvPr/>
        </p:nvPicPr>
        <p:blipFill>
          <a:blip r:embed="rId5"/>
          <a:stretch>
            <a:fillRect/>
          </a:stretch>
        </p:blipFill>
        <p:spPr>
          <a:xfrm flipH="1">
            <a:off x="6995317" y="1393704"/>
            <a:ext cx="358142" cy="342836"/>
          </a:xfrm>
          <a:prstGeom prst="rect">
            <a:avLst/>
          </a:prstGeom>
        </p:spPr>
      </p:pic>
      <p:pic>
        <p:nvPicPr>
          <p:cNvPr id="8" name="Picture 7">
            <a:extLst>
              <a:ext uri="{FF2B5EF4-FFF2-40B4-BE49-F238E27FC236}">
                <a16:creationId xmlns:a16="http://schemas.microsoft.com/office/drawing/2014/main" id="{30012330-9C7B-3E0C-F7E6-F87FA0CA3EC8}"/>
              </a:ext>
            </a:extLst>
          </p:cNvPr>
          <p:cNvPicPr>
            <a:picLocks noChangeAspect="1"/>
          </p:cNvPicPr>
          <p:nvPr/>
        </p:nvPicPr>
        <p:blipFill>
          <a:blip r:embed="rId6"/>
          <a:stretch>
            <a:fillRect/>
          </a:stretch>
        </p:blipFill>
        <p:spPr>
          <a:xfrm flipH="1">
            <a:off x="6998029" y="2556793"/>
            <a:ext cx="358142" cy="347428"/>
          </a:xfrm>
          <a:prstGeom prst="rect">
            <a:avLst/>
          </a:prstGeom>
        </p:spPr>
      </p:pic>
    </p:spTree>
    <p:extLst>
      <p:ext uri="{BB962C8B-B14F-4D97-AF65-F5344CB8AC3E}">
        <p14:creationId xmlns:p14="http://schemas.microsoft.com/office/powerpoint/2010/main" val="1531842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D2EB0-BA5A-D08D-585A-3999C46D72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9E7E27-C210-A628-FDB3-1B9961D25F49}"/>
              </a:ext>
            </a:extLst>
          </p:cNvPr>
          <p:cNvPicPr>
            <a:picLocks noChangeAspect="1"/>
          </p:cNvPicPr>
          <p:nvPr/>
        </p:nvPicPr>
        <p:blipFill>
          <a:blip r:embed="rId2"/>
          <a:srcRect t="90880"/>
          <a:stretch>
            <a:fillRect/>
          </a:stretch>
        </p:blipFill>
        <p:spPr>
          <a:xfrm>
            <a:off x="2006543" y="192984"/>
            <a:ext cx="7137457" cy="391272"/>
          </a:xfrm>
          <a:prstGeom prst="rect">
            <a:avLst/>
          </a:prstGeom>
        </p:spPr>
      </p:pic>
      <p:sp>
        <p:nvSpPr>
          <p:cNvPr id="2" name="Title 1">
            <a:extLst>
              <a:ext uri="{FF2B5EF4-FFF2-40B4-BE49-F238E27FC236}">
                <a16:creationId xmlns:a16="http://schemas.microsoft.com/office/drawing/2014/main" id="{C9D410E5-DE45-8E37-43B3-B28A2053CFBB}"/>
              </a:ext>
            </a:extLst>
          </p:cNvPr>
          <p:cNvSpPr>
            <a:spLocks noGrp="1"/>
          </p:cNvSpPr>
          <p:nvPr>
            <p:ph type="title"/>
          </p:nvPr>
        </p:nvSpPr>
        <p:spPr>
          <a:xfrm>
            <a:off x="196057" y="203788"/>
            <a:ext cx="8229600" cy="391272"/>
          </a:xfrm>
        </p:spPr>
        <p:txBody>
          <a:bodyPr>
            <a:normAutofit fontScale="90000"/>
          </a:bodyPr>
          <a:lstStyle/>
          <a:p>
            <a:r>
              <a:rPr lang="en-GB" dirty="0"/>
              <a:t>SOCIAL CARE</a:t>
            </a:r>
            <a:endParaRPr dirty="0"/>
          </a:p>
        </p:txBody>
      </p:sp>
      <p:pic>
        <p:nvPicPr>
          <p:cNvPr id="7" name="Picture 6">
            <a:extLst>
              <a:ext uri="{FF2B5EF4-FFF2-40B4-BE49-F238E27FC236}">
                <a16:creationId xmlns:a16="http://schemas.microsoft.com/office/drawing/2014/main" id="{4C0A062B-F540-628A-FF72-44F27013593E}"/>
              </a:ext>
            </a:extLst>
          </p:cNvPr>
          <p:cNvPicPr>
            <a:picLocks noChangeAspect="1"/>
          </p:cNvPicPr>
          <p:nvPr/>
        </p:nvPicPr>
        <p:blipFill>
          <a:blip r:embed="rId3"/>
          <a:stretch>
            <a:fillRect/>
          </a:stretch>
        </p:blipFill>
        <p:spPr>
          <a:xfrm>
            <a:off x="213360" y="759187"/>
            <a:ext cx="6522720" cy="3920572"/>
          </a:xfrm>
          <a:prstGeom prst="rect">
            <a:avLst/>
          </a:prstGeom>
        </p:spPr>
      </p:pic>
      <p:pic>
        <p:nvPicPr>
          <p:cNvPr id="4" name="Picture 3">
            <a:extLst>
              <a:ext uri="{FF2B5EF4-FFF2-40B4-BE49-F238E27FC236}">
                <a16:creationId xmlns:a16="http://schemas.microsoft.com/office/drawing/2014/main" id="{F58D9C24-FFEF-FB6C-0A23-36E7B78F99BB}"/>
              </a:ext>
            </a:extLst>
          </p:cNvPr>
          <p:cNvPicPr>
            <a:picLocks noChangeAspect="1"/>
          </p:cNvPicPr>
          <p:nvPr/>
        </p:nvPicPr>
        <p:blipFill>
          <a:blip r:embed="rId4"/>
          <a:stretch>
            <a:fillRect/>
          </a:stretch>
        </p:blipFill>
        <p:spPr>
          <a:xfrm flipH="1">
            <a:off x="6828341" y="1256307"/>
            <a:ext cx="358142" cy="342836"/>
          </a:xfrm>
          <a:prstGeom prst="rect">
            <a:avLst/>
          </a:prstGeom>
        </p:spPr>
      </p:pic>
      <p:pic>
        <p:nvPicPr>
          <p:cNvPr id="6" name="Picture 5">
            <a:extLst>
              <a:ext uri="{FF2B5EF4-FFF2-40B4-BE49-F238E27FC236}">
                <a16:creationId xmlns:a16="http://schemas.microsoft.com/office/drawing/2014/main" id="{58E97CE5-A845-A753-CB96-D73F50E7DAA7}"/>
              </a:ext>
            </a:extLst>
          </p:cNvPr>
          <p:cNvPicPr>
            <a:picLocks noChangeAspect="1"/>
          </p:cNvPicPr>
          <p:nvPr/>
        </p:nvPicPr>
        <p:blipFill>
          <a:blip r:embed="rId5"/>
          <a:stretch>
            <a:fillRect/>
          </a:stretch>
        </p:blipFill>
        <p:spPr>
          <a:xfrm flipH="1">
            <a:off x="6831053" y="2540890"/>
            <a:ext cx="358142" cy="347428"/>
          </a:xfrm>
          <a:prstGeom prst="rect">
            <a:avLst/>
          </a:prstGeom>
        </p:spPr>
      </p:pic>
    </p:spTree>
    <p:extLst>
      <p:ext uri="{BB962C8B-B14F-4D97-AF65-F5344CB8AC3E}">
        <p14:creationId xmlns:p14="http://schemas.microsoft.com/office/powerpoint/2010/main" val="1269887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5F098-1EBC-D752-41DB-BF8329F63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3773D-27B1-AD8A-A9F0-848B6679A8D8}"/>
              </a:ext>
            </a:extLst>
          </p:cNvPr>
          <p:cNvSpPr>
            <a:spLocks noGrp="1"/>
          </p:cNvSpPr>
          <p:nvPr>
            <p:ph type="title"/>
          </p:nvPr>
        </p:nvSpPr>
        <p:spPr>
          <a:xfrm>
            <a:off x="14468" y="20299"/>
            <a:ext cx="8229600" cy="391272"/>
          </a:xfrm>
        </p:spPr>
        <p:txBody>
          <a:bodyPr>
            <a:normAutofit/>
          </a:bodyPr>
          <a:lstStyle/>
          <a:p>
            <a:r>
              <a:rPr lang="en-GB" sz="1400" dirty="0"/>
              <a:t>Q35. Have you heard of the Parent Carer Forum?</a:t>
            </a:r>
            <a:endParaRPr sz="1400" dirty="0"/>
          </a:p>
        </p:txBody>
      </p:sp>
      <p:sp>
        <p:nvSpPr>
          <p:cNvPr id="4" name="Rectangle 3">
            <a:extLst>
              <a:ext uri="{FF2B5EF4-FFF2-40B4-BE49-F238E27FC236}">
                <a16:creationId xmlns:a16="http://schemas.microsoft.com/office/drawing/2014/main" id="{3F61D002-CB96-834E-B3A7-78DB0112009C}"/>
              </a:ext>
            </a:extLst>
          </p:cNvPr>
          <p:cNvSpPr/>
          <p:nvPr/>
        </p:nvSpPr>
        <p:spPr>
          <a:xfrm>
            <a:off x="746620" y="914397"/>
            <a:ext cx="4462943" cy="32717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3C5CCB-CB87-A74F-8F90-0F3287D58502}"/>
              </a:ext>
            </a:extLst>
          </p:cNvPr>
          <p:cNvSpPr/>
          <p:nvPr/>
        </p:nvSpPr>
        <p:spPr>
          <a:xfrm>
            <a:off x="128431" y="1040235"/>
            <a:ext cx="5119251" cy="3060507"/>
          </a:xfrm>
          <a:prstGeom prst="rect">
            <a:avLst/>
          </a:prstGeom>
          <a:no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9D8105BB-1E48-F0B1-E7E5-5CF8FF7E96B1}"/>
              </a:ext>
            </a:extLst>
          </p:cNvPr>
          <p:cNvPicPr>
            <a:picLocks noChangeAspect="1"/>
          </p:cNvPicPr>
          <p:nvPr/>
        </p:nvPicPr>
        <p:blipFill>
          <a:blip r:embed="rId2"/>
          <a:stretch>
            <a:fillRect/>
          </a:stretch>
        </p:blipFill>
        <p:spPr>
          <a:xfrm>
            <a:off x="5405136" y="2511781"/>
            <a:ext cx="3738864" cy="2199575"/>
          </a:xfrm>
          <a:prstGeom prst="rect">
            <a:avLst/>
          </a:prstGeom>
        </p:spPr>
      </p:pic>
      <p:pic>
        <p:nvPicPr>
          <p:cNvPr id="5" name="Picture 4">
            <a:extLst>
              <a:ext uri="{FF2B5EF4-FFF2-40B4-BE49-F238E27FC236}">
                <a16:creationId xmlns:a16="http://schemas.microsoft.com/office/drawing/2014/main" id="{E9616047-6828-3DE1-180A-405ED0E56029}"/>
              </a:ext>
            </a:extLst>
          </p:cNvPr>
          <p:cNvPicPr>
            <a:picLocks noChangeAspect="1"/>
          </p:cNvPicPr>
          <p:nvPr/>
        </p:nvPicPr>
        <p:blipFill>
          <a:blip r:embed="rId3"/>
          <a:stretch>
            <a:fillRect/>
          </a:stretch>
        </p:blipFill>
        <p:spPr>
          <a:xfrm>
            <a:off x="148752" y="1042758"/>
            <a:ext cx="5098930" cy="3060507"/>
          </a:xfrm>
          <a:prstGeom prst="rect">
            <a:avLst/>
          </a:prstGeom>
        </p:spPr>
      </p:pic>
      <p:pic>
        <p:nvPicPr>
          <p:cNvPr id="3" name="Picture 2">
            <a:extLst>
              <a:ext uri="{FF2B5EF4-FFF2-40B4-BE49-F238E27FC236}">
                <a16:creationId xmlns:a16="http://schemas.microsoft.com/office/drawing/2014/main" id="{4A3D90BE-C24B-BE27-A441-7BC459B9BC7A}"/>
              </a:ext>
            </a:extLst>
          </p:cNvPr>
          <p:cNvPicPr>
            <a:picLocks noChangeAspect="1"/>
          </p:cNvPicPr>
          <p:nvPr/>
        </p:nvPicPr>
        <p:blipFill>
          <a:blip r:embed="rId4"/>
          <a:stretch>
            <a:fillRect/>
          </a:stretch>
        </p:blipFill>
        <p:spPr>
          <a:xfrm>
            <a:off x="8335969" y="165260"/>
            <a:ext cx="518166" cy="456928"/>
          </a:xfrm>
          <a:prstGeom prst="rect">
            <a:avLst/>
          </a:prstGeom>
        </p:spPr>
      </p:pic>
    </p:spTree>
    <p:extLst>
      <p:ext uri="{BB962C8B-B14F-4D97-AF65-F5344CB8AC3E}">
        <p14:creationId xmlns:p14="http://schemas.microsoft.com/office/powerpoint/2010/main" val="3101443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 y="66439"/>
            <a:ext cx="7702154" cy="556429"/>
          </a:xfrm>
        </p:spPr>
        <p:txBody>
          <a:bodyPr>
            <a:noAutofit/>
          </a:bodyPr>
          <a:lstStyle/>
          <a:p>
            <a:r>
              <a:rPr sz="1400" dirty="0"/>
              <a:t>Q</a:t>
            </a:r>
            <a:r>
              <a:rPr lang="en-GB" sz="1400" dirty="0"/>
              <a:t>36</a:t>
            </a:r>
            <a:r>
              <a:rPr sz="1400" dirty="0"/>
              <a:t>: How satisfied are you with the way the P</a:t>
            </a:r>
            <a:r>
              <a:rPr lang="en-GB" sz="1400" dirty="0"/>
              <a:t>CF </a:t>
            </a:r>
            <a:r>
              <a:rPr sz="1400" dirty="0"/>
              <a:t>represents the views of parents</a:t>
            </a:r>
            <a:r>
              <a:rPr lang="en-GB" sz="1400" dirty="0"/>
              <a:t>/</a:t>
            </a:r>
            <a:r>
              <a:rPr sz="1400" dirty="0"/>
              <a:t>carers of children</a:t>
            </a:r>
            <a:r>
              <a:rPr lang="en-GB" sz="1400" dirty="0"/>
              <a:t> &amp; </a:t>
            </a:r>
            <a:r>
              <a:rPr sz="1400" dirty="0"/>
              <a:t>young people with SEND</a:t>
            </a:r>
          </a:p>
        </p:txBody>
      </p:sp>
      <p:pic>
        <p:nvPicPr>
          <p:cNvPr id="4" name="Picture 3">
            <a:extLst>
              <a:ext uri="{FF2B5EF4-FFF2-40B4-BE49-F238E27FC236}">
                <a16:creationId xmlns:a16="http://schemas.microsoft.com/office/drawing/2014/main" id="{1C4503C5-2B8C-70C6-4A60-78E47D2E60E0}"/>
              </a:ext>
            </a:extLst>
          </p:cNvPr>
          <p:cNvPicPr>
            <a:picLocks noChangeAspect="1"/>
          </p:cNvPicPr>
          <p:nvPr/>
        </p:nvPicPr>
        <p:blipFill>
          <a:blip r:embed="rId2"/>
          <a:stretch>
            <a:fillRect/>
          </a:stretch>
        </p:blipFill>
        <p:spPr>
          <a:xfrm>
            <a:off x="5151072" y="2286000"/>
            <a:ext cx="3847701" cy="2466213"/>
          </a:xfrm>
          <a:prstGeom prst="rect">
            <a:avLst/>
          </a:prstGeom>
        </p:spPr>
      </p:pic>
      <p:pic>
        <p:nvPicPr>
          <p:cNvPr id="10" name="Picture 9">
            <a:extLst>
              <a:ext uri="{FF2B5EF4-FFF2-40B4-BE49-F238E27FC236}">
                <a16:creationId xmlns:a16="http://schemas.microsoft.com/office/drawing/2014/main" id="{8023062C-8F73-16FB-EC07-7071F0B8F06A}"/>
              </a:ext>
            </a:extLst>
          </p:cNvPr>
          <p:cNvPicPr>
            <a:picLocks noChangeAspect="1"/>
          </p:cNvPicPr>
          <p:nvPr/>
        </p:nvPicPr>
        <p:blipFill>
          <a:blip r:embed="rId3"/>
          <a:stretch>
            <a:fillRect/>
          </a:stretch>
        </p:blipFill>
        <p:spPr>
          <a:xfrm>
            <a:off x="117318" y="812664"/>
            <a:ext cx="5121084" cy="3109229"/>
          </a:xfrm>
          <a:prstGeom prst="rect">
            <a:avLst/>
          </a:prstGeom>
        </p:spPr>
      </p:pic>
      <p:pic>
        <p:nvPicPr>
          <p:cNvPr id="5" name="Picture 4">
            <a:extLst>
              <a:ext uri="{FF2B5EF4-FFF2-40B4-BE49-F238E27FC236}">
                <a16:creationId xmlns:a16="http://schemas.microsoft.com/office/drawing/2014/main" id="{366D0D4A-BCE6-8CD4-301F-0A107F8A3A81}"/>
              </a:ext>
            </a:extLst>
          </p:cNvPr>
          <p:cNvPicPr>
            <a:picLocks noChangeAspect="1"/>
          </p:cNvPicPr>
          <p:nvPr/>
        </p:nvPicPr>
        <p:blipFill>
          <a:blip r:embed="rId4"/>
          <a:stretch>
            <a:fillRect/>
          </a:stretch>
        </p:blipFill>
        <p:spPr>
          <a:xfrm>
            <a:off x="145227" y="835129"/>
            <a:ext cx="5005845" cy="3005351"/>
          </a:xfrm>
          <a:prstGeom prst="rect">
            <a:avLst/>
          </a:prstGeom>
        </p:spPr>
      </p:pic>
      <p:pic>
        <p:nvPicPr>
          <p:cNvPr id="3" name="Picture 2">
            <a:extLst>
              <a:ext uri="{FF2B5EF4-FFF2-40B4-BE49-F238E27FC236}">
                <a16:creationId xmlns:a16="http://schemas.microsoft.com/office/drawing/2014/main" id="{DB34F1F9-9378-1F5B-B69A-5825E36DE334}"/>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7" name="Picture 6">
            <a:extLst>
              <a:ext uri="{FF2B5EF4-FFF2-40B4-BE49-F238E27FC236}">
                <a16:creationId xmlns:a16="http://schemas.microsoft.com/office/drawing/2014/main" id="{7084E52A-6B7D-E797-40E8-338A699BBB5C}"/>
              </a:ext>
            </a:extLst>
          </p:cNvPr>
          <p:cNvPicPr>
            <a:picLocks noChangeAspect="1"/>
          </p:cNvPicPr>
          <p:nvPr/>
        </p:nvPicPr>
        <p:blipFill>
          <a:blip r:embed="rId6"/>
          <a:stretch>
            <a:fillRect/>
          </a:stretch>
        </p:blipFill>
        <p:spPr>
          <a:xfrm flipH="1">
            <a:off x="699288" y="1288111"/>
            <a:ext cx="332667" cy="318450"/>
          </a:xfrm>
          <a:prstGeom prst="rect">
            <a:avLst/>
          </a:prstGeom>
        </p:spPr>
      </p:pic>
      <p:pic>
        <p:nvPicPr>
          <p:cNvPr id="8" name="Picture 7">
            <a:extLst>
              <a:ext uri="{FF2B5EF4-FFF2-40B4-BE49-F238E27FC236}">
                <a16:creationId xmlns:a16="http://schemas.microsoft.com/office/drawing/2014/main" id="{BE7ADAC3-88FB-330D-72B0-70B14B268817}"/>
              </a:ext>
            </a:extLst>
          </p:cNvPr>
          <p:cNvPicPr>
            <a:picLocks noChangeAspect="1"/>
          </p:cNvPicPr>
          <p:nvPr/>
        </p:nvPicPr>
        <p:blipFill>
          <a:blip r:embed="rId7"/>
          <a:stretch>
            <a:fillRect/>
          </a:stretch>
        </p:blipFill>
        <p:spPr>
          <a:xfrm flipH="1">
            <a:off x="4516669" y="1283846"/>
            <a:ext cx="332667" cy="322715"/>
          </a:xfrm>
          <a:prstGeom prst="rect">
            <a:avLst/>
          </a:prstGeom>
        </p:spPr>
      </p:pic>
      <p:pic>
        <p:nvPicPr>
          <p:cNvPr id="11" name="Picture 10">
            <a:extLst>
              <a:ext uri="{FF2B5EF4-FFF2-40B4-BE49-F238E27FC236}">
                <a16:creationId xmlns:a16="http://schemas.microsoft.com/office/drawing/2014/main" id="{C4999E44-C46F-EF43-DBEA-15BE699069CE}"/>
              </a:ext>
            </a:extLst>
          </p:cNvPr>
          <p:cNvPicPr>
            <a:picLocks noChangeAspect="1"/>
          </p:cNvPicPr>
          <p:nvPr/>
        </p:nvPicPr>
        <p:blipFill>
          <a:blip r:embed="rId8"/>
          <a:stretch>
            <a:fillRect/>
          </a:stretch>
        </p:blipFill>
        <p:spPr>
          <a:xfrm>
            <a:off x="1546261" y="1283846"/>
            <a:ext cx="332667" cy="3282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F8591-9CFA-03D6-EEED-A266B734793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4E925E5-C26E-AF4C-B576-800D480F058C}"/>
              </a:ext>
            </a:extLst>
          </p:cNvPr>
          <p:cNvSpPr>
            <a:spLocks noGrp="1"/>
          </p:cNvSpPr>
          <p:nvPr>
            <p:ph type="title"/>
          </p:nvPr>
        </p:nvSpPr>
        <p:spPr>
          <a:xfrm>
            <a:off x="5697" y="3076"/>
            <a:ext cx="8648538" cy="391272"/>
          </a:xfrm>
        </p:spPr>
        <p:txBody>
          <a:bodyPr>
            <a:normAutofit/>
          </a:bodyPr>
          <a:lstStyle/>
          <a:p>
            <a:r>
              <a:rPr lang="en-GB" sz="1400" dirty="0"/>
              <a:t>Q4: Which type of educational setting does your child/young person attend? </a:t>
            </a:r>
            <a:endParaRPr sz="1400" dirty="0"/>
          </a:p>
        </p:txBody>
      </p:sp>
      <p:sp>
        <p:nvSpPr>
          <p:cNvPr id="13" name="Title 1">
            <a:extLst>
              <a:ext uri="{FF2B5EF4-FFF2-40B4-BE49-F238E27FC236}">
                <a16:creationId xmlns:a16="http://schemas.microsoft.com/office/drawing/2014/main" id="{FB7DC5E2-D9A6-7D49-9D90-787D5C9A2A6B}"/>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pic>
        <p:nvPicPr>
          <p:cNvPr id="4" name="Picture 3">
            <a:extLst>
              <a:ext uri="{FF2B5EF4-FFF2-40B4-BE49-F238E27FC236}">
                <a16:creationId xmlns:a16="http://schemas.microsoft.com/office/drawing/2014/main" id="{7C93CCB4-50D2-CBD8-28A1-E0D05381DF50}"/>
              </a:ext>
            </a:extLst>
          </p:cNvPr>
          <p:cNvPicPr>
            <a:picLocks noChangeAspect="1"/>
          </p:cNvPicPr>
          <p:nvPr/>
        </p:nvPicPr>
        <p:blipFill>
          <a:blip r:embed="rId2"/>
          <a:stretch>
            <a:fillRect/>
          </a:stretch>
        </p:blipFill>
        <p:spPr>
          <a:xfrm>
            <a:off x="5838638" y="1960880"/>
            <a:ext cx="3227400" cy="2806248"/>
          </a:xfrm>
          <a:prstGeom prst="rect">
            <a:avLst/>
          </a:prstGeom>
        </p:spPr>
      </p:pic>
      <p:pic>
        <p:nvPicPr>
          <p:cNvPr id="6" name="Picture 5">
            <a:extLst>
              <a:ext uri="{FF2B5EF4-FFF2-40B4-BE49-F238E27FC236}">
                <a16:creationId xmlns:a16="http://schemas.microsoft.com/office/drawing/2014/main" id="{A8E0220A-C8D1-7639-231C-3836396ECD29}"/>
              </a:ext>
            </a:extLst>
          </p:cNvPr>
          <p:cNvPicPr>
            <a:picLocks noChangeAspect="1"/>
          </p:cNvPicPr>
          <p:nvPr/>
        </p:nvPicPr>
        <p:blipFill>
          <a:blip r:embed="rId3"/>
          <a:stretch>
            <a:fillRect/>
          </a:stretch>
        </p:blipFill>
        <p:spPr>
          <a:xfrm>
            <a:off x="229078" y="904104"/>
            <a:ext cx="4566442" cy="3576456"/>
          </a:xfrm>
          <a:prstGeom prst="rect">
            <a:avLst/>
          </a:prstGeom>
        </p:spPr>
      </p:pic>
      <p:pic>
        <p:nvPicPr>
          <p:cNvPr id="12" name="Picture 11">
            <a:extLst>
              <a:ext uri="{FF2B5EF4-FFF2-40B4-BE49-F238E27FC236}">
                <a16:creationId xmlns:a16="http://schemas.microsoft.com/office/drawing/2014/main" id="{B3DD5E67-C6A6-C452-067D-CBD6F7DAE506}"/>
              </a:ext>
            </a:extLst>
          </p:cNvPr>
          <p:cNvPicPr>
            <a:picLocks noChangeAspect="1"/>
          </p:cNvPicPr>
          <p:nvPr/>
        </p:nvPicPr>
        <p:blipFill>
          <a:blip r:embed="rId4"/>
          <a:stretch>
            <a:fillRect/>
          </a:stretch>
        </p:blipFill>
        <p:spPr>
          <a:xfrm>
            <a:off x="269718" y="937187"/>
            <a:ext cx="4444369" cy="3468925"/>
          </a:xfrm>
          <a:prstGeom prst="rect">
            <a:avLst/>
          </a:prstGeom>
        </p:spPr>
      </p:pic>
      <p:pic>
        <p:nvPicPr>
          <p:cNvPr id="2" name="Picture 1">
            <a:extLst>
              <a:ext uri="{FF2B5EF4-FFF2-40B4-BE49-F238E27FC236}">
                <a16:creationId xmlns:a16="http://schemas.microsoft.com/office/drawing/2014/main" id="{C3B2CFE4-662A-316F-82AA-1EA91CC0353B}"/>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3" name="Picture 2">
            <a:extLst>
              <a:ext uri="{FF2B5EF4-FFF2-40B4-BE49-F238E27FC236}">
                <a16:creationId xmlns:a16="http://schemas.microsoft.com/office/drawing/2014/main" id="{86633E6C-AD88-B02B-0DD4-67F745B31348}"/>
              </a:ext>
            </a:extLst>
          </p:cNvPr>
          <p:cNvPicPr>
            <a:picLocks noChangeAspect="1"/>
          </p:cNvPicPr>
          <p:nvPr/>
        </p:nvPicPr>
        <p:blipFill>
          <a:blip r:embed="rId6"/>
          <a:stretch>
            <a:fillRect/>
          </a:stretch>
        </p:blipFill>
        <p:spPr>
          <a:xfrm>
            <a:off x="3958468" y="1049796"/>
            <a:ext cx="627282" cy="703972"/>
          </a:xfrm>
          <a:prstGeom prst="rect">
            <a:avLst/>
          </a:prstGeom>
        </p:spPr>
      </p:pic>
    </p:spTree>
    <p:extLst>
      <p:ext uri="{BB962C8B-B14F-4D97-AF65-F5344CB8AC3E}">
        <p14:creationId xmlns:p14="http://schemas.microsoft.com/office/powerpoint/2010/main" val="412001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 y="20904"/>
            <a:ext cx="8229600" cy="391272"/>
          </a:xfrm>
        </p:spPr>
        <p:txBody>
          <a:bodyPr>
            <a:normAutofit/>
          </a:bodyPr>
          <a:lstStyle/>
          <a:p>
            <a:r>
              <a:rPr sz="1400" dirty="0"/>
              <a:t>Q5: What type of needs has your child been assessed as having? </a:t>
            </a:r>
          </a:p>
        </p:txBody>
      </p:sp>
      <p:pic>
        <p:nvPicPr>
          <p:cNvPr id="5" name="Picture 4">
            <a:extLst>
              <a:ext uri="{FF2B5EF4-FFF2-40B4-BE49-F238E27FC236}">
                <a16:creationId xmlns:a16="http://schemas.microsoft.com/office/drawing/2014/main" id="{DA927B66-21A1-34E1-E86D-294A8A23C891}"/>
              </a:ext>
            </a:extLst>
          </p:cNvPr>
          <p:cNvPicPr>
            <a:picLocks noChangeAspect="1"/>
          </p:cNvPicPr>
          <p:nvPr/>
        </p:nvPicPr>
        <p:blipFill>
          <a:blip r:embed="rId2"/>
          <a:stretch>
            <a:fillRect/>
          </a:stretch>
        </p:blipFill>
        <p:spPr>
          <a:xfrm>
            <a:off x="5557564" y="2661919"/>
            <a:ext cx="3453035" cy="2072599"/>
          </a:xfrm>
          <a:prstGeom prst="rect">
            <a:avLst/>
          </a:prstGeom>
        </p:spPr>
      </p:pic>
      <p:pic>
        <p:nvPicPr>
          <p:cNvPr id="9" name="Picture 8">
            <a:extLst>
              <a:ext uri="{FF2B5EF4-FFF2-40B4-BE49-F238E27FC236}">
                <a16:creationId xmlns:a16="http://schemas.microsoft.com/office/drawing/2014/main" id="{B4BBF545-CDB6-B1C2-C4D2-3279B84864BD}"/>
              </a:ext>
            </a:extLst>
          </p:cNvPr>
          <p:cNvPicPr>
            <a:picLocks noChangeAspect="1"/>
          </p:cNvPicPr>
          <p:nvPr/>
        </p:nvPicPr>
        <p:blipFill>
          <a:blip r:embed="rId3"/>
          <a:stretch>
            <a:fillRect/>
          </a:stretch>
        </p:blipFill>
        <p:spPr>
          <a:xfrm>
            <a:off x="229078" y="904104"/>
            <a:ext cx="5121084" cy="3109229"/>
          </a:xfrm>
          <a:prstGeom prst="rect">
            <a:avLst/>
          </a:prstGeom>
        </p:spPr>
      </p:pic>
      <p:pic>
        <p:nvPicPr>
          <p:cNvPr id="12" name="Picture 11">
            <a:extLst>
              <a:ext uri="{FF2B5EF4-FFF2-40B4-BE49-F238E27FC236}">
                <a16:creationId xmlns:a16="http://schemas.microsoft.com/office/drawing/2014/main" id="{C706EDAA-D537-3A44-4E46-28E0EB9A917D}"/>
              </a:ext>
            </a:extLst>
          </p:cNvPr>
          <p:cNvPicPr>
            <a:picLocks noChangeAspect="1"/>
          </p:cNvPicPr>
          <p:nvPr/>
        </p:nvPicPr>
        <p:blipFill>
          <a:blip r:embed="rId4"/>
          <a:stretch>
            <a:fillRect/>
          </a:stretch>
        </p:blipFill>
        <p:spPr>
          <a:xfrm>
            <a:off x="259558" y="932427"/>
            <a:ext cx="4990306" cy="2999493"/>
          </a:xfrm>
          <a:prstGeom prst="rect">
            <a:avLst/>
          </a:prstGeom>
        </p:spPr>
      </p:pic>
      <p:pic>
        <p:nvPicPr>
          <p:cNvPr id="3" name="Picture 2">
            <a:extLst>
              <a:ext uri="{FF2B5EF4-FFF2-40B4-BE49-F238E27FC236}">
                <a16:creationId xmlns:a16="http://schemas.microsoft.com/office/drawing/2014/main" id="{6FE86372-9F07-8BFF-69DD-7B7110817E61}"/>
              </a:ext>
            </a:extLst>
          </p:cNvPr>
          <p:cNvPicPr>
            <a:picLocks noChangeAspect="1"/>
          </p:cNvPicPr>
          <p:nvPr/>
        </p:nvPicPr>
        <p:blipFill>
          <a:blip r:embed="rId5"/>
          <a:stretch>
            <a:fillRect/>
          </a:stretch>
        </p:blipFill>
        <p:spPr>
          <a:xfrm>
            <a:off x="8335969" y="165260"/>
            <a:ext cx="518166" cy="456928"/>
          </a:xfrm>
          <a:prstGeom prst="rect">
            <a:avLst/>
          </a:prstGeom>
        </p:spPr>
      </p:pic>
      <p:pic>
        <p:nvPicPr>
          <p:cNvPr id="4" name="Picture 3">
            <a:extLst>
              <a:ext uri="{FF2B5EF4-FFF2-40B4-BE49-F238E27FC236}">
                <a16:creationId xmlns:a16="http://schemas.microsoft.com/office/drawing/2014/main" id="{58837A18-582F-9AC3-7B35-9E5A8B57E03C}"/>
              </a:ext>
            </a:extLst>
          </p:cNvPr>
          <p:cNvPicPr>
            <a:picLocks noChangeAspect="1"/>
          </p:cNvPicPr>
          <p:nvPr/>
        </p:nvPicPr>
        <p:blipFill>
          <a:blip r:embed="rId6"/>
          <a:stretch>
            <a:fillRect/>
          </a:stretch>
        </p:blipFill>
        <p:spPr>
          <a:xfrm>
            <a:off x="4572000" y="1298448"/>
            <a:ext cx="627282" cy="703972"/>
          </a:xfrm>
          <a:prstGeom prst="rect">
            <a:avLst/>
          </a:prstGeom>
        </p:spPr>
      </p:pic>
    </p:spTree>
    <p:extLst>
      <p:ext uri="{BB962C8B-B14F-4D97-AF65-F5344CB8AC3E}">
        <p14:creationId xmlns:p14="http://schemas.microsoft.com/office/powerpoint/2010/main" val="378179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AA58-A6C6-CEBB-CD2C-043AC6D224C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B43C2B8-ED93-9FB6-87ED-647E68029C69}"/>
              </a:ext>
            </a:extLst>
          </p:cNvPr>
          <p:cNvSpPr/>
          <p:nvPr/>
        </p:nvSpPr>
        <p:spPr>
          <a:xfrm>
            <a:off x="518160" y="751840"/>
            <a:ext cx="7907497" cy="9855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C3056CAA-2EFB-7EC9-1D2C-0D0546D4D93C}"/>
              </a:ext>
            </a:extLst>
          </p:cNvPr>
          <p:cNvSpPr/>
          <p:nvPr/>
        </p:nvSpPr>
        <p:spPr>
          <a:xfrm>
            <a:off x="518160" y="751840"/>
            <a:ext cx="2194560" cy="9855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F8671B3-32E8-A306-F371-FBE912BB4AF7}"/>
              </a:ext>
            </a:extLst>
          </p:cNvPr>
          <p:cNvSpPr/>
          <p:nvPr/>
        </p:nvSpPr>
        <p:spPr>
          <a:xfrm>
            <a:off x="2712720" y="751840"/>
            <a:ext cx="2550160" cy="98552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2C239B-0202-0BDE-0020-CDBB0A3F7A53}"/>
              </a:ext>
            </a:extLst>
          </p:cNvPr>
          <p:cNvSpPr/>
          <p:nvPr/>
        </p:nvSpPr>
        <p:spPr>
          <a:xfrm>
            <a:off x="5262880" y="751840"/>
            <a:ext cx="1747520" cy="98552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E0CCF58-9394-C24A-FF1D-3BB747A4E8D7}"/>
              </a:ext>
            </a:extLst>
          </p:cNvPr>
          <p:cNvSpPr txBox="1"/>
          <p:nvPr/>
        </p:nvSpPr>
        <p:spPr>
          <a:xfrm>
            <a:off x="448426" y="829099"/>
            <a:ext cx="2334029" cy="830997"/>
          </a:xfrm>
          <a:prstGeom prst="rect">
            <a:avLst/>
          </a:prstGeom>
          <a:noFill/>
        </p:spPr>
        <p:txBody>
          <a:bodyPr wrap="square" rtlCol="0">
            <a:spAutoFit/>
          </a:bodyPr>
          <a:lstStyle/>
          <a:p>
            <a:pPr algn="ctr"/>
            <a:r>
              <a:rPr lang="en-GB" sz="2400" dirty="0">
                <a:solidFill>
                  <a:schemeClr val="bg1"/>
                </a:solidFill>
              </a:rPr>
              <a:t>Autism </a:t>
            </a:r>
          </a:p>
          <a:p>
            <a:pPr algn="ctr"/>
            <a:r>
              <a:rPr lang="en-GB" sz="2400" dirty="0">
                <a:solidFill>
                  <a:schemeClr val="bg1"/>
                </a:solidFill>
              </a:rPr>
              <a:t>207</a:t>
            </a:r>
          </a:p>
        </p:txBody>
      </p:sp>
      <p:sp>
        <p:nvSpPr>
          <p:cNvPr id="13" name="TextBox 12">
            <a:extLst>
              <a:ext uri="{FF2B5EF4-FFF2-40B4-BE49-F238E27FC236}">
                <a16:creationId xmlns:a16="http://schemas.microsoft.com/office/drawing/2014/main" id="{4991C6D8-B7A3-FEF4-3E20-D556F39960E3}"/>
              </a:ext>
            </a:extLst>
          </p:cNvPr>
          <p:cNvSpPr txBox="1"/>
          <p:nvPr/>
        </p:nvSpPr>
        <p:spPr>
          <a:xfrm>
            <a:off x="2550222" y="829099"/>
            <a:ext cx="3014627" cy="830997"/>
          </a:xfrm>
          <a:prstGeom prst="rect">
            <a:avLst/>
          </a:prstGeom>
          <a:noFill/>
        </p:spPr>
        <p:txBody>
          <a:bodyPr wrap="square" rtlCol="0">
            <a:spAutoFit/>
          </a:bodyPr>
          <a:lstStyle/>
          <a:p>
            <a:pPr algn="ctr"/>
            <a:r>
              <a:rPr lang="en-GB" sz="2400" dirty="0">
                <a:solidFill>
                  <a:schemeClr val="bg1"/>
                </a:solidFill>
              </a:rPr>
              <a:t>Autism/ ADHD </a:t>
            </a:r>
          </a:p>
          <a:p>
            <a:pPr algn="ctr"/>
            <a:r>
              <a:rPr lang="en-GB" sz="2400" dirty="0">
                <a:solidFill>
                  <a:schemeClr val="bg1"/>
                </a:solidFill>
              </a:rPr>
              <a:t>225</a:t>
            </a:r>
          </a:p>
        </p:txBody>
      </p:sp>
      <p:sp>
        <p:nvSpPr>
          <p:cNvPr id="14" name="TextBox 13">
            <a:extLst>
              <a:ext uri="{FF2B5EF4-FFF2-40B4-BE49-F238E27FC236}">
                <a16:creationId xmlns:a16="http://schemas.microsoft.com/office/drawing/2014/main" id="{D8E8307C-3712-2CF8-09C1-3D8AD1EEE07A}"/>
              </a:ext>
            </a:extLst>
          </p:cNvPr>
          <p:cNvSpPr txBox="1"/>
          <p:nvPr/>
        </p:nvSpPr>
        <p:spPr>
          <a:xfrm>
            <a:off x="4959481" y="829099"/>
            <a:ext cx="2334029" cy="830997"/>
          </a:xfrm>
          <a:prstGeom prst="rect">
            <a:avLst/>
          </a:prstGeom>
          <a:noFill/>
        </p:spPr>
        <p:txBody>
          <a:bodyPr wrap="square" rtlCol="0">
            <a:spAutoFit/>
          </a:bodyPr>
          <a:lstStyle/>
          <a:p>
            <a:pPr algn="ctr"/>
            <a:r>
              <a:rPr lang="en-GB" sz="2400" dirty="0">
                <a:solidFill>
                  <a:schemeClr val="bg1"/>
                </a:solidFill>
              </a:rPr>
              <a:t>ADHD</a:t>
            </a:r>
          </a:p>
          <a:p>
            <a:pPr algn="ctr"/>
            <a:r>
              <a:rPr lang="en-GB" sz="2400" dirty="0">
                <a:solidFill>
                  <a:schemeClr val="bg1"/>
                </a:solidFill>
              </a:rPr>
              <a:t>111</a:t>
            </a:r>
          </a:p>
        </p:txBody>
      </p:sp>
      <p:sp>
        <p:nvSpPr>
          <p:cNvPr id="15" name="TextBox 14">
            <a:extLst>
              <a:ext uri="{FF2B5EF4-FFF2-40B4-BE49-F238E27FC236}">
                <a16:creationId xmlns:a16="http://schemas.microsoft.com/office/drawing/2014/main" id="{6353D8FD-96D5-0914-006E-7077E62AF07E}"/>
              </a:ext>
            </a:extLst>
          </p:cNvPr>
          <p:cNvSpPr txBox="1"/>
          <p:nvPr/>
        </p:nvSpPr>
        <p:spPr>
          <a:xfrm>
            <a:off x="5820200" y="3011128"/>
            <a:ext cx="2334029" cy="461665"/>
          </a:xfrm>
          <a:prstGeom prst="rect">
            <a:avLst/>
          </a:prstGeom>
          <a:noFill/>
        </p:spPr>
        <p:txBody>
          <a:bodyPr wrap="square" rtlCol="0">
            <a:spAutoFit/>
          </a:bodyPr>
          <a:lstStyle/>
          <a:p>
            <a:r>
              <a:rPr lang="en-GB" sz="2400" dirty="0">
                <a:solidFill>
                  <a:schemeClr val="bg1"/>
                </a:solidFill>
              </a:rPr>
              <a:t>Other 159</a:t>
            </a:r>
          </a:p>
        </p:txBody>
      </p:sp>
      <p:sp>
        <p:nvSpPr>
          <p:cNvPr id="16" name="Rectangle 15">
            <a:extLst>
              <a:ext uri="{FF2B5EF4-FFF2-40B4-BE49-F238E27FC236}">
                <a16:creationId xmlns:a16="http://schemas.microsoft.com/office/drawing/2014/main" id="{2309A80F-CB26-2AD7-3C24-FA570D4962A8}"/>
              </a:ext>
            </a:extLst>
          </p:cNvPr>
          <p:cNvSpPr/>
          <p:nvPr/>
        </p:nvSpPr>
        <p:spPr>
          <a:xfrm>
            <a:off x="6987215" y="751840"/>
            <a:ext cx="1407928" cy="9855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5B61876-2E0B-D2FF-E3AD-788D722CA2D7}"/>
              </a:ext>
            </a:extLst>
          </p:cNvPr>
          <p:cNvSpPr txBox="1"/>
          <p:nvPr/>
        </p:nvSpPr>
        <p:spPr>
          <a:xfrm>
            <a:off x="7133234" y="829099"/>
            <a:ext cx="1098434" cy="830997"/>
          </a:xfrm>
          <a:prstGeom prst="rect">
            <a:avLst/>
          </a:prstGeom>
          <a:noFill/>
        </p:spPr>
        <p:txBody>
          <a:bodyPr wrap="square" rtlCol="0">
            <a:spAutoFit/>
          </a:bodyPr>
          <a:lstStyle/>
          <a:p>
            <a:pPr algn="ctr"/>
            <a:r>
              <a:rPr lang="en-GB" sz="2400" dirty="0">
                <a:solidFill>
                  <a:schemeClr val="bg1"/>
                </a:solidFill>
              </a:rPr>
              <a:t>Other 159</a:t>
            </a:r>
          </a:p>
        </p:txBody>
      </p:sp>
      <p:pic>
        <p:nvPicPr>
          <p:cNvPr id="18" name="Picture 17">
            <a:extLst>
              <a:ext uri="{FF2B5EF4-FFF2-40B4-BE49-F238E27FC236}">
                <a16:creationId xmlns:a16="http://schemas.microsoft.com/office/drawing/2014/main" id="{A16134A7-F880-0FC3-686D-4983C315B452}"/>
              </a:ext>
            </a:extLst>
          </p:cNvPr>
          <p:cNvPicPr>
            <a:picLocks noChangeAspect="1"/>
          </p:cNvPicPr>
          <p:nvPr/>
        </p:nvPicPr>
        <p:blipFill>
          <a:blip r:embed="rId2"/>
          <a:stretch>
            <a:fillRect/>
          </a:stretch>
        </p:blipFill>
        <p:spPr>
          <a:xfrm>
            <a:off x="518160" y="1971399"/>
            <a:ext cx="4938432" cy="2968313"/>
          </a:xfrm>
          <a:prstGeom prst="rect">
            <a:avLst/>
          </a:prstGeom>
        </p:spPr>
      </p:pic>
      <p:sp>
        <p:nvSpPr>
          <p:cNvPr id="20" name="TextBox 19">
            <a:extLst>
              <a:ext uri="{FF2B5EF4-FFF2-40B4-BE49-F238E27FC236}">
                <a16:creationId xmlns:a16="http://schemas.microsoft.com/office/drawing/2014/main" id="{108677F9-F80F-69E4-1C59-1596091DFDAA}"/>
              </a:ext>
            </a:extLst>
          </p:cNvPr>
          <p:cNvSpPr txBox="1"/>
          <p:nvPr/>
        </p:nvSpPr>
        <p:spPr>
          <a:xfrm>
            <a:off x="5820200" y="2427012"/>
            <a:ext cx="3019000" cy="2062103"/>
          </a:xfrm>
          <a:prstGeom prst="rect">
            <a:avLst/>
          </a:prstGeom>
          <a:noFill/>
        </p:spPr>
        <p:txBody>
          <a:bodyPr wrap="square" rtlCol="0">
            <a:spAutoFit/>
          </a:bodyPr>
          <a:lstStyle/>
          <a:p>
            <a:r>
              <a:rPr lang="en-GB" sz="1600" dirty="0"/>
              <a:t>Aside from the marked increase of respondees. The only marked difference to this chart from last survey is the increase of 23% of ADD/ADHD and Autism diagnosis.</a:t>
            </a:r>
          </a:p>
          <a:p>
            <a:endParaRPr lang="en-GB" sz="1600" dirty="0"/>
          </a:p>
          <a:p>
            <a:endParaRPr lang="en-GB" sz="1600" dirty="0"/>
          </a:p>
        </p:txBody>
      </p:sp>
      <p:sp>
        <p:nvSpPr>
          <p:cNvPr id="5" name="Title 1">
            <a:extLst>
              <a:ext uri="{FF2B5EF4-FFF2-40B4-BE49-F238E27FC236}">
                <a16:creationId xmlns:a16="http://schemas.microsoft.com/office/drawing/2014/main" id="{8502A5BD-72F3-7C69-D9ED-8BC94CD1FB60}"/>
              </a:ext>
            </a:extLst>
          </p:cNvPr>
          <p:cNvSpPr>
            <a:spLocks noGrp="1"/>
          </p:cNvSpPr>
          <p:nvPr>
            <p:ph type="title"/>
          </p:nvPr>
        </p:nvSpPr>
        <p:spPr>
          <a:xfrm>
            <a:off x="4459" y="20904"/>
            <a:ext cx="8229600" cy="391272"/>
          </a:xfrm>
        </p:spPr>
        <p:txBody>
          <a:bodyPr>
            <a:normAutofit/>
          </a:bodyPr>
          <a:lstStyle/>
          <a:p>
            <a:r>
              <a:rPr sz="1400" dirty="0"/>
              <a:t>Q5: What type of needs has your child been assessed as having? </a:t>
            </a:r>
          </a:p>
        </p:txBody>
      </p:sp>
      <p:pic>
        <p:nvPicPr>
          <p:cNvPr id="6" name="Picture 5">
            <a:extLst>
              <a:ext uri="{FF2B5EF4-FFF2-40B4-BE49-F238E27FC236}">
                <a16:creationId xmlns:a16="http://schemas.microsoft.com/office/drawing/2014/main" id="{64578B74-BE41-B81C-EF71-1F0563AAB31C}"/>
              </a:ext>
            </a:extLst>
          </p:cNvPr>
          <p:cNvPicPr>
            <a:picLocks noChangeAspect="1"/>
          </p:cNvPicPr>
          <p:nvPr/>
        </p:nvPicPr>
        <p:blipFill>
          <a:blip r:embed="rId3"/>
          <a:stretch>
            <a:fillRect/>
          </a:stretch>
        </p:blipFill>
        <p:spPr>
          <a:xfrm>
            <a:off x="8335969" y="165260"/>
            <a:ext cx="518166" cy="456928"/>
          </a:xfrm>
          <a:prstGeom prst="rect">
            <a:avLst/>
          </a:prstGeom>
        </p:spPr>
      </p:pic>
      <p:sp>
        <p:nvSpPr>
          <p:cNvPr id="7" name="Title 1">
            <a:extLst>
              <a:ext uri="{FF2B5EF4-FFF2-40B4-BE49-F238E27FC236}">
                <a16:creationId xmlns:a16="http://schemas.microsoft.com/office/drawing/2014/main" id="{0B8D1264-99BB-4BBF-37D2-6306DFDE548D}"/>
              </a:ext>
            </a:extLst>
          </p:cNvPr>
          <p:cNvSpPr txBox="1">
            <a:spLocks/>
          </p:cNvSpPr>
          <p:nvPr/>
        </p:nvSpPr>
        <p:spPr>
          <a:xfrm>
            <a:off x="75366" y="452842"/>
            <a:ext cx="1291879" cy="272428"/>
          </a:xfrm>
          <a:prstGeom prst="rect">
            <a:avLst/>
          </a:prstGeom>
          <a:solidFill>
            <a:srgbClr val="0070C0"/>
          </a:solidFill>
        </p:spPr>
        <p:txBody>
          <a:bodyPr vert="horz" lIns="91440" tIns="45720" rIns="91440" bIns="45720" rtlCol="0" anchor="b">
            <a:normAutofit fontScale="85000" lnSpcReduction="10000"/>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GB" sz="1200" dirty="0">
                <a:solidFill>
                  <a:schemeClr val="bg1"/>
                </a:solidFill>
              </a:rPr>
              <a:t>Further Analysis:</a:t>
            </a:r>
          </a:p>
        </p:txBody>
      </p:sp>
    </p:spTree>
    <p:extLst>
      <p:ext uri="{BB962C8B-B14F-4D97-AF65-F5344CB8AC3E}">
        <p14:creationId xmlns:p14="http://schemas.microsoft.com/office/powerpoint/2010/main" val="207227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4529-3F62-1484-AB00-56346FBAA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C05AC-A24B-1944-6A85-A90DE34C5006}"/>
              </a:ext>
            </a:extLst>
          </p:cNvPr>
          <p:cNvSpPr>
            <a:spLocks noGrp="1"/>
          </p:cNvSpPr>
          <p:nvPr>
            <p:ph type="title"/>
          </p:nvPr>
        </p:nvSpPr>
        <p:spPr>
          <a:xfrm>
            <a:off x="4459" y="20005"/>
            <a:ext cx="8229600" cy="391272"/>
          </a:xfrm>
        </p:spPr>
        <p:txBody>
          <a:bodyPr>
            <a:normAutofit/>
          </a:bodyPr>
          <a:lstStyle/>
          <a:p>
            <a:r>
              <a:rPr lang="en-GB" sz="1400" dirty="0"/>
              <a:t>Q5. ADHD Deep dive on Educational setting</a:t>
            </a:r>
            <a:endParaRPr sz="1400" dirty="0"/>
          </a:p>
        </p:txBody>
      </p:sp>
      <p:sp>
        <p:nvSpPr>
          <p:cNvPr id="15" name="TextBox 14">
            <a:extLst>
              <a:ext uri="{FF2B5EF4-FFF2-40B4-BE49-F238E27FC236}">
                <a16:creationId xmlns:a16="http://schemas.microsoft.com/office/drawing/2014/main" id="{B756C274-55BE-B304-8328-23EF258BBD9C}"/>
              </a:ext>
            </a:extLst>
          </p:cNvPr>
          <p:cNvSpPr txBox="1"/>
          <p:nvPr/>
        </p:nvSpPr>
        <p:spPr>
          <a:xfrm>
            <a:off x="5820200" y="3011128"/>
            <a:ext cx="2334029" cy="461665"/>
          </a:xfrm>
          <a:prstGeom prst="rect">
            <a:avLst/>
          </a:prstGeom>
          <a:noFill/>
        </p:spPr>
        <p:txBody>
          <a:bodyPr wrap="square" rtlCol="0">
            <a:spAutoFit/>
          </a:bodyPr>
          <a:lstStyle/>
          <a:p>
            <a:r>
              <a:rPr lang="en-GB" sz="2400" dirty="0">
                <a:solidFill>
                  <a:schemeClr val="bg1"/>
                </a:solidFill>
              </a:rPr>
              <a:t>Other 159</a:t>
            </a:r>
          </a:p>
        </p:txBody>
      </p:sp>
      <p:pic>
        <p:nvPicPr>
          <p:cNvPr id="3" name="Picture 2">
            <a:extLst>
              <a:ext uri="{FF2B5EF4-FFF2-40B4-BE49-F238E27FC236}">
                <a16:creationId xmlns:a16="http://schemas.microsoft.com/office/drawing/2014/main" id="{1719AA60-9ACD-F6D0-00B0-0CEFE93E4420}"/>
              </a:ext>
            </a:extLst>
          </p:cNvPr>
          <p:cNvPicPr>
            <a:picLocks noChangeAspect="1"/>
          </p:cNvPicPr>
          <p:nvPr/>
        </p:nvPicPr>
        <p:blipFill>
          <a:blip r:embed="rId2"/>
          <a:stretch>
            <a:fillRect/>
          </a:stretch>
        </p:blipFill>
        <p:spPr>
          <a:xfrm>
            <a:off x="196057" y="939934"/>
            <a:ext cx="4994720" cy="3002146"/>
          </a:xfrm>
          <a:prstGeom prst="rect">
            <a:avLst/>
          </a:prstGeom>
        </p:spPr>
      </p:pic>
      <p:sp>
        <p:nvSpPr>
          <p:cNvPr id="4" name="TextBox 3">
            <a:extLst>
              <a:ext uri="{FF2B5EF4-FFF2-40B4-BE49-F238E27FC236}">
                <a16:creationId xmlns:a16="http://schemas.microsoft.com/office/drawing/2014/main" id="{8F6C599C-6EA4-A562-FFC7-78F7BBCB16B2}"/>
              </a:ext>
            </a:extLst>
          </p:cNvPr>
          <p:cNvSpPr txBox="1"/>
          <p:nvPr/>
        </p:nvSpPr>
        <p:spPr>
          <a:xfrm>
            <a:off x="801160" y="3103461"/>
            <a:ext cx="865080" cy="369332"/>
          </a:xfrm>
          <a:prstGeom prst="rect">
            <a:avLst/>
          </a:prstGeom>
          <a:noFill/>
        </p:spPr>
        <p:txBody>
          <a:bodyPr wrap="square" rtlCol="0">
            <a:spAutoFit/>
          </a:bodyPr>
          <a:lstStyle/>
          <a:p>
            <a:r>
              <a:rPr lang="en-GB" dirty="0"/>
              <a:t>2%</a:t>
            </a:r>
          </a:p>
        </p:txBody>
      </p:sp>
      <p:sp>
        <p:nvSpPr>
          <p:cNvPr id="5" name="TextBox 4">
            <a:extLst>
              <a:ext uri="{FF2B5EF4-FFF2-40B4-BE49-F238E27FC236}">
                <a16:creationId xmlns:a16="http://schemas.microsoft.com/office/drawing/2014/main" id="{76823035-AAB7-8135-26DF-7464D71926F8}"/>
              </a:ext>
            </a:extLst>
          </p:cNvPr>
          <p:cNvSpPr txBox="1"/>
          <p:nvPr/>
        </p:nvSpPr>
        <p:spPr>
          <a:xfrm>
            <a:off x="1696720" y="1433762"/>
            <a:ext cx="865080" cy="369332"/>
          </a:xfrm>
          <a:prstGeom prst="rect">
            <a:avLst/>
          </a:prstGeom>
          <a:noFill/>
        </p:spPr>
        <p:txBody>
          <a:bodyPr wrap="square" rtlCol="0">
            <a:spAutoFit/>
          </a:bodyPr>
          <a:lstStyle/>
          <a:p>
            <a:r>
              <a:rPr lang="en-GB" dirty="0"/>
              <a:t>43%</a:t>
            </a:r>
          </a:p>
        </p:txBody>
      </p:sp>
      <p:sp>
        <p:nvSpPr>
          <p:cNvPr id="6" name="TextBox 5">
            <a:extLst>
              <a:ext uri="{FF2B5EF4-FFF2-40B4-BE49-F238E27FC236}">
                <a16:creationId xmlns:a16="http://schemas.microsoft.com/office/drawing/2014/main" id="{D0DE5219-8F88-DA25-7BDB-1DB551A1E1F6}"/>
              </a:ext>
            </a:extLst>
          </p:cNvPr>
          <p:cNvSpPr txBox="1"/>
          <p:nvPr/>
        </p:nvSpPr>
        <p:spPr>
          <a:xfrm>
            <a:off x="2561800" y="1249096"/>
            <a:ext cx="865080" cy="369332"/>
          </a:xfrm>
          <a:prstGeom prst="rect">
            <a:avLst/>
          </a:prstGeom>
          <a:noFill/>
        </p:spPr>
        <p:txBody>
          <a:bodyPr wrap="square" rtlCol="0">
            <a:spAutoFit/>
          </a:bodyPr>
          <a:lstStyle/>
          <a:p>
            <a:r>
              <a:rPr lang="en-GB" dirty="0"/>
              <a:t>49%</a:t>
            </a:r>
          </a:p>
        </p:txBody>
      </p:sp>
      <p:sp>
        <p:nvSpPr>
          <p:cNvPr id="7" name="TextBox 6">
            <a:extLst>
              <a:ext uri="{FF2B5EF4-FFF2-40B4-BE49-F238E27FC236}">
                <a16:creationId xmlns:a16="http://schemas.microsoft.com/office/drawing/2014/main" id="{FC773222-F7CC-8809-EA71-4C7C5A15FCD7}"/>
              </a:ext>
            </a:extLst>
          </p:cNvPr>
          <p:cNvSpPr txBox="1"/>
          <p:nvPr/>
        </p:nvSpPr>
        <p:spPr>
          <a:xfrm>
            <a:off x="3445777" y="3011128"/>
            <a:ext cx="865080" cy="369332"/>
          </a:xfrm>
          <a:prstGeom prst="rect">
            <a:avLst/>
          </a:prstGeom>
          <a:noFill/>
        </p:spPr>
        <p:txBody>
          <a:bodyPr wrap="square" rtlCol="0">
            <a:spAutoFit/>
          </a:bodyPr>
          <a:lstStyle/>
          <a:p>
            <a:r>
              <a:rPr lang="en-GB" dirty="0"/>
              <a:t>5%</a:t>
            </a:r>
          </a:p>
        </p:txBody>
      </p:sp>
      <p:sp>
        <p:nvSpPr>
          <p:cNvPr id="19" name="TextBox 18">
            <a:extLst>
              <a:ext uri="{FF2B5EF4-FFF2-40B4-BE49-F238E27FC236}">
                <a16:creationId xmlns:a16="http://schemas.microsoft.com/office/drawing/2014/main" id="{C6DD048F-3F8F-DC64-E239-FE4764FDB561}"/>
              </a:ext>
            </a:extLst>
          </p:cNvPr>
          <p:cNvSpPr txBox="1"/>
          <p:nvPr/>
        </p:nvSpPr>
        <p:spPr>
          <a:xfrm>
            <a:off x="4333117" y="3057294"/>
            <a:ext cx="865080" cy="369332"/>
          </a:xfrm>
          <a:prstGeom prst="rect">
            <a:avLst/>
          </a:prstGeom>
          <a:noFill/>
        </p:spPr>
        <p:txBody>
          <a:bodyPr wrap="square" rtlCol="0">
            <a:spAutoFit/>
          </a:bodyPr>
          <a:lstStyle/>
          <a:p>
            <a:r>
              <a:rPr lang="en-GB" dirty="0"/>
              <a:t>1%</a:t>
            </a:r>
          </a:p>
        </p:txBody>
      </p:sp>
      <p:sp>
        <p:nvSpPr>
          <p:cNvPr id="21" name="TextBox 20">
            <a:extLst>
              <a:ext uri="{FF2B5EF4-FFF2-40B4-BE49-F238E27FC236}">
                <a16:creationId xmlns:a16="http://schemas.microsoft.com/office/drawing/2014/main" id="{ADCBB38B-3EFE-3900-29A8-FC4FF969A807}"/>
              </a:ext>
            </a:extLst>
          </p:cNvPr>
          <p:cNvSpPr txBox="1"/>
          <p:nvPr/>
        </p:nvSpPr>
        <p:spPr>
          <a:xfrm>
            <a:off x="418068" y="4052236"/>
            <a:ext cx="4550697" cy="646331"/>
          </a:xfrm>
          <a:prstGeom prst="rect">
            <a:avLst/>
          </a:prstGeom>
          <a:noFill/>
        </p:spPr>
        <p:txBody>
          <a:bodyPr wrap="square" rtlCol="0">
            <a:spAutoFit/>
          </a:bodyPr>
          <a:lstStyle/>
          <a:p>
            <a:r>
              <a:rPr lang="en-GB" dirty="0"/>
              <a:t>Of the 703 respondees, 338 children have been diagnosed with ADHD (48%)</a:t>
            </a:r>
          </a:p>
        </p:txBody>
      </p:sp>
      <p:pic>
        <p:nvPicPr>
          <p:cNvPr id="22" name="Picture 21">
            <a:extLst>
              <a:ext uri="{FF2B5EF4-FFF2-40B4-BE49-F238E27FC236}">
                <a16:creationId xmlns:a16="http://schemas.microsoft.com/office/drawing/2014/main" id="{72C815C4-FBFA-469B-487C-A449A4533099}"/>
              </a:ext>
            </a:extLst>
          </p:cNvPr>
          <p:cNvPicPr>
            <a:picLocks noChangeAspect="1"/>
          </p:cNvPicPr>
          <p:nvPr/>
        </p:nvPicPr>
        <p:blipFill>
          <a:blip r:embed="rId3"/>
          <a:stretch>
            <a:fillRect/>
          </a:stretch>
        </p:blipFill>
        <p:spPr>
          <a:xfrm>
            <a:off x="5213037" y="1155336"/>
            <a:ext cx="3855592" cy="2317458"/>
          </a:xfrm>
          <a:prstGeom prst="rect">
            <a:avLst/>
          </a:prstGeom>
        </p:spPr>
      </p:pic>
      <p:pic>
        <p:nvPicPr>
          <p:cNvPr id="23" name="Picture 22">
            <a:extLst>
              <a:ext uri="{FF2B5EF4-FFF2-40B4-BE49-F238E27FC236}">
                <a16:creationId xmlns:a16="http://schemas.microsoft.com/office/drawing/2014/main" id="{FD2D22E8-BAEA-2C93-6249-96E5165CAB07}"/>
              </a:ext>
            </a:extLst>
          </p:cNvPr>
          <p:cNvPicPr>
            <a:picLocks noChangeAspect="1"/>
          </p:cNvPicPr>
          <p:nvPr/>
        </p:nvPicPr>
        <p:blipFill>
          <a:blip r:embed="rId4"/>
          <a:srcRect l="7928" t="48325" r="8557" b="5376"/>
          <a:stretch>
            <a:fillRect/>
          </a:stretch>
        </p:blipFill>
        <p:spPr>
          <a:xfrm>
            <a:off x="5148600" y="3565653"/>
            <a:ext cx="3828840" cy="1275826"/>
          </a:xfrm>
          <a:prstGeom prst="rect">
            <a:avLst/>
          </a:prstGeom>
        </p:spPr>
      </p:pic>
      <p:pic>
        <p:nvPicPr>
          <p:cNvPr id="8" name="Picture 7">
            <a:extLst>
              <a:ext uri="{FF2B5EF4-FFF2-40B4-BE49-F238E27FC236}">
                <a16:creationId xmlns:a16="http://schemas.microsoft.com/office/drawing/2014/main" id="{892D3EF3-3F81-9F7B-E01B-7E5DBC75420E}"/>
              </a:ext>
            </a:extLst>
          </p:cNvPr>
          <p:cNvPicPr>
            <a:picLocks noChangeAspect="1"/>
          </p:cNvPicPr>
          <p:nvPr/>
        </p:nvPicPr>
        <p:blipFill>
          <a:blip r:embed="rId5"/>
          <a:stretch>
            <a:fillRect/>
          </a:stretch>
        </p:blipFill>
        <p:spPr>
          <a:xfrm>
            <a:off x="8335969" y="165260"/>
            <a:ext cx="518166" cy="456928"/>
          </a:xfrm>
          <a:prstGeom prst="rect">
            <a:avLst/>
          </a:prstGeom>
        </p:spPr>
      </p:pic>
    </p:spTree>
    <p:extLst>
      <p:ext uri="{BB962C8B-B14F-4D97-AF65-F5344CB8AC3E}">
        <p14:creationId xmlns:p14="http://schemas.microsoft.com/office/powerpoint/2010/main" val="2590294257"/>
      </p:ext>
    </p:extLst>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f13457f1-9f99-4bd1-8a1b-8dc4cbad8b34}" enabled="1" method="Standard" siteId="{c1eb5112-7946-4c9d-bc57-40040cfe3a91}" removed="0"/>
</clbl:labelList>
</file>

<file path=docProps/app.xml><?xml version="1.0" encoding="utf-8"?>
<Properties xmlns="http://schemas.openxmlformats.org/officeDocument/2006/extended-properties" xmlns:vt="http://schemas.openxmlformats.org/officeDocument/2006/docPropsVTypes">
  <Template>SM-template-20140529.potx</Template>
  <TotalTime>62499</TotalTime>
  <Words>4838</Words>
  <Application>Microsoft Macintosh PowerPoint</Application>
  <PresentationFormat>On-screen Show (16:9)</PresentationFormat>
  <Paragraphs>337</Paragraphs>
  <Slides>58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58</vt:i4>
      </vt:variant>
    </vt:vector>
  </HeadingPairs>
  <TitlesOfParts>
    <vt:vector size="65" baseType="lpstr">
      <vt:lpstr>Arial</vt:lpstr>
      <vt:lpstr>Calibri</vt:lpstr>
      <vt:lpstr>Helvetica Neue</vt:lpstr>
      <vt:lpstr>SM-template-20140529</vt:lpstr>
      <vt:lpstr>Data slides</vt:lpstr>
      <vt:lpstr>Response Summary</vt:lpstr>
      <vt:lpstr>1_SM-template-20140529</vt:lpstr>
      <vt:lpstr>PowerPoint Presentation</vt:lpstr>
      <vt:lpstr>Q1: Please enter your postcode</vt:lpstr>
      <vt:lpstr>Q2: What gender does your child/young person identify as?</vt:lpstr>
      <vt:lpstr>Q3: What age range is your child/young person?</vt:lpstr>
      <vt:lpstr>Q4: Which type of educational setting does your child/young person attend?   Tick as many as apply.</vt:lpstr>
      <vt:lpstr>Q4: Which type of educational setting does your child/young person attend? </vt:lpstr>
      <vt:lpstr>Q5: What type of needs has your child been assessed as having? </vt:lpstr>
      <vt:lpstr>Q5: What type of needs has your child been assessed as having? </vt:lpstr>
      <vt:lpstr>Q5. ADHD Deep dive on Educational setting</vt:lpstr>
      <vt:lpstr>Q5. ADHD Deep dive on Educational setting</vt:lpstr>
      <vt:lpstr>Q6: Which of the following apply to your child/young person?</vt:lpstr>
      <vt:lpstr>Q6: Which of the following apply to your child/young person?</vt:lpstr>
      <vt:lpstr>Q6. Mainstream Education and EHCP</vt:lpstr>
      <vt:lpstr>Q6. Mainstream Education and EHCP</vt:lpstr>
      <vt:lpstr>Q7: My child's needs have been identified by:</vt:lpstr>
      <vt:lpstr>Q8: My views were taken into account when my child/young person's needs were identified by:</vt:lpstr>
      <vt:lpstr>Q9: My child's/young person's views were taken into account when their needs were identified by</vt:lpstr>
      <vt:lpstr>Q10: Health, Education and Social Care understand my child/young person's needs</vt:lpstr>
      <vt:lpstr>Q11: My child’s needs are regularly monitored and assessed by:</vt:lpstr>
      <vt:lpstr>Q12: My child’s needs are met by the following service areas:</vt:lpstr>
      <vt:lpstr>Q13: My child's needs are met by:</vt:lpstr>
      <vt:lpstr>Q.13 Direct Payments Profile</vt:lpstr>
      <vt:lpstr>Q14: Health: My child's needs are being met by:</vt:lpstr>
      <vt:lpstr>Q15: I am involved in setting targets and outcomes for my child/young person</vt:lpstr>
      <vt:lpstr>Q16: My child/young person is involved in setting their own targets and outcomes: </vt:lpstr>
      <vt:lpstr> Q.17 I feel confident that my child's needs will be meet when transitioning to adulthood?</vt:lpstr>
      <vt:lpstr>Q18: Does your child/young person feel included in their:</vt:lpstr>
      <vt:lpstr>PowerPoint Presentation</vt:lpstr>
      <vt:lpstr>PowerPoint Presentation</vt:lpstr>
      <vt:lpstr>Q20: I find it easy to get the relevant information about services</vt:lpstr>
      <vt:lpstr>Q21: I would go to the following for support and advice</vt:lpstr>
      <vt:lpstr>Q22: I am satisfied with Communication about my Child/Young Person from:</vt:lpstr>
      <vt:lpstr>Q22. Mainstream Education and EHCP</vt:lpstr>
      <vt:lpstr>Q23: If you have used Cheshire West and Chester Local Offer (The Live Well website), how well did you find what you were looking for?</vt:lpstr>
      <vt:lpstr>Q24: How do you want general information communicated to you?</vt:lpstr>
      <vt:lpstr>Q25: I have found the complaints procedure easy to access</vt:lpstr>
      <vt:lpstr>Q26: I find it easy to access services</vt:lpstr>
      <vt:lpstr>Q27: What are the gaps and barriers for your child accessing services?</vt:lpstr>
      <vt:lpstr>Q27: What are the gaps and barriers for your child accessing services? Continued….</vt:lpstr>
      <vt:lpstr>Q28: My experience of the EHCP: Needs assessment was positive</vt:lpstr>
      <vt:lpstr>Q28: My experience of the EHCP: Needs assessment was positive by Age Group</vt:lpstr>
      <vt:lpstr>Q28. Mainstream Education and EHCP</vt:lpstr>
      <vt:lpstr>Q29: My experience of the EHCP: Annual review process was positive</vt:lpstr>
      <vt:lpstr>Q29: My experience of the EHCP: Annual review process was positive by AGE</vt:lpstr>
      <vt:lpstr>Q30: Do you know what the EHCP Hub is?</vt:lpstr>
      <vt:lpstr>Q31: If you have used the used the EHCP hub, please rate how satisfied you are with it? </vt:lpstr>
      <vt:lpstr>Q32. If your child accesses transport how satisfied are you with the service?</vt:lpstr>
      <vt:lpstr>Q33: Summary of Positive Experiences with SEND Services - Key Themes &amp; Direct Quotes</vt:lpstr>
      <vt:lpstr>Q33: Summary of Positive Experiences with SEND Services - Key Themes &amp; Direct Quotes</vt:lpstr>
      <vt:lpstr>Q33: Summary of Positive Experiences with SEND Services - Key Themes &amp; Direct Quotes</vt:lpstr>
      <vt:lpstr>Q34: Summary of Negative Experiences with SEND Services - Key Themes &amp; Direct Quotes</vt:lpstr>
      <vt:lpstr>Q34: Summary of Negative Experiences with SEND Services - Key Themes &amp; Direct Quotes</vt:lpstr>
      <vt:lpstr>Q34: Summary of Negative Experiences with SEND Services - Key Themes &amp; Direct Quotes</vt:lpstr>
      <vt:lpstr>EDUCATION</vt:lpstr>
      <vt:lpstr>HEALTH</vt:lpstr>
      <vt:lpstr>SOCIAL CARE</vt:lpstr>
      <vt:lpstr>Q35. Have you heard of the Parent Carer Forum?</vt:lpstr>
      <vt:lpstr>Q36: How satisfied are you with the way the PCF represents the views of parents/carers of children &amp; young people with SEND</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Jo Southall</cp:lastModifiedBy>
  <cp:revision>113</cp:revision>
  <cp:lastPrinted>2024-05-07T10:35:46Z</cp:lastPrinted>
  <dcterms:created xsi:type="dcterms:W3CDTF">2014-01-30T23:18:11Z</dcterms:created>
  <dcterms:modified xsi:type="dcterms:W3CDTF">2026-05-11T15:52:54Z</dcterms:modified>
</cp:coreProperties>
</file>