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2" r:id="rId2"/>
    <p:sldId id="256" r:id="rId3"/>
    <p:sldId id="257" r:id="rId4"/>
    <p:sldId id="270" r:id="rId5"/>
    <p:sldId id="273" r:id="rId6"/>
    <p:sldId id="275" r:id="rId7"/>
    <p:sldId id="282" r:id="rId8"/>
    <p:sldId id="283" r:id="rId9"/>
    <p:sldId id="259" r:id="rId10"/>
    <p:sldId id="260" r:id="rId11"/>
    <p:sldId id="284" r:id="rId12"/>
    <p:sldId id="285" r:id="rId13"/>
    <p:sldId id="286" r:id="rId14"/>
    <p:sldId id="263" r:id="rId15"/>
    <p:sldId id="265" r:id="rId16"/>
    <p:sldId id="269" r:id="rId17"/>
    <p:sldId id="271" r:id="rId18"/>
    <p:sldId id="266" r:id="rId19"/>
    <p:sldId id="268" r:id="rId20"/>
    <p:sldId id="287"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3F7C4F-11D5-450F-8EED-D11CBC28DBC0}" v="10" dt="2024-10-16T07:50:11.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38" autoAdjust="0"/>
  </p:normalViewPr>
  <p:slideViewPr>
    <p:cSldViewPr snapToGrid="0">
      <p:cViewPr varScale="1">
        <p:scale>
          <a:sx n="91" d="100"/>
          <a:sy n="91" d="100"/>
        </p:scale>
        <p:origin x="139" y="58"/>
      </p:cViewPr>
      <p:guideLst/>
    </p:cSldViewPr>
  </p:slideViewPr>
  <p:notesTextViewPr>
    <p:cViewPr>
      <p:scale>
        <a:sx n="1" d="1"/>
        <a:sy n="1" d="1"/>
      </p:scale>
      <p:origin x="0" y="0"/>
    </p:cViewPr>
  </p:notesTextViewPr>
  <p:notesViewPr>
    <p:cSldViewPr snapToGrid="0">
      <p:cViewPr varScale="1">
        <p:scale>
          <a:sx n="79" d="100"/>
          <a:sy n="79" d="100"/>
        </p:scale>
        <p:origin x="2355"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54CD3-7B1A-4B10-9E4C-575B2AC3E12D}" type="datetimeFigureOut">
              <a:rPr lang="en-GB" smtClean="0"/>
              <a:t>01/12/2025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DF50F-EA8A-436D-AE5B-A72C597F9B8D}" type="slidenum">
              <a:rPr lang="en-GB" smtClean="0"/>
              <a:t>‹#›</a:t>
            </a:fld>
            <a:endParaRPr lang="en-GB"/>
          </a:p>
        </p:txBody>
      </p:sp>
    </p:spTree>
    <p:extLst>
      <p:ext uri="{BB962C8B-B14F-4D97-AF65-F5344CB8AC3E}">
        <p14:creationId xmlns:p14="http://schemas.microsoft.com/office/powerpoint/2010/main" val="136870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custDataLst>
              <p:tags r:id="rId1"/>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D9D98-9621-40B6-AA79-18AF73E690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8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F50F-EA8A-436D-AE5B-A72C597F9B8D}" type="slidenum">
              <a:rPr lang="en-GB" smtClean="0"/>
              <a:t>10</a:t>
            </a:fld>
            <a:endParaRPr lang="en-GB"/>
          </a:p>
        </p:txBody>
      </p:sp>
    </p:spTree>
    <p:extLst>
      <p:ext uri="{BB962C8B-B14F-4D97-AF65-F5344CB8AC3E}">
        <p14:creationId xmlns:p14="http://schemas.microsoft.com/office/powerpoint/2010/main" val="104159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F50F-EA8A-436D-AE5B-A72C597F9B8D}" type="slidenum">
              <a:rPr lang="en-GB" smtClean="0"/>
              <a:t>11</a:t>
            </a:fld>
            <a:endParaRPr lang="en-GB"/>
          </a:p>
        </p:txBody>
      </p:sp>
    </p:spTree>
    <p:extLst>
      <p:ext uri="{BB962C8B-B14F-4D97-AF65-F5344CB8AC3E}">
        <p14:creationId xmlns:p14="http://schemas.microsoft.com/office/powerpoint/2010/main" val="2343203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F50F-EA8A-436D-AE5B-A72C597F9B8D}" type="slidenum">
              <a:rPr lang="en-GB" smtClean="0"/>
              <a:t>12</a:t>
            </a:fld>
            <a:endParaRPr lang="en-GB"/>
          </a:p>
        </p:txBody>
      </p:sp>
    </p:spTree>
    <p:extLst>
      <p:ext uri="{BB962C8B-B14F-4D97-AF65-F5344CB8AC3E}">
        <p14:creationId xmlns:p14="http://schemas.microsoft.com/office/powerpoint/2010/main" val="4120227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Room to stand and move; standing desks; wobble cushions; carpet time; consider the sensory impact of sitting next to other children – smell, movement, tactile</a:t>
            </a:r>
          </a:p>
          <a:p>
            <a:endParaRPr lang="en-GB" dirty="0"/>
          </a:p>
          <a:p>
            <a:r>
              <a:rPr lang="en-GB" dirty="0"/>
              <a:t>Girl who liked to sit at the front on the end of the row with her back to the wall</a:t>
            </a:r>
          </a:p>
          <a:p>
            <a:endParaRPr lang="en-GB" dirty="0"/>
          </a:p>
          <a:p>
            <a:r>
              <a:rPr lang="en-GB" dirty="0"/>
              <a:t>Sitting on the carpet – edging back to rest against a table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2EDF50F-EA8A-436D-AE5B-A72C597F9B8D}" type="slidenum">
              <a:rPr lang="en-GB" smtClean="0"/>
              <a:t>13</a:t>
            </a:fld>
            <a:endParaRPr lang="en-GB"/>
          </a:p>
        </p:txBody>
      </p:sp>
    </p:spTree>
    <p:extLst>
      <p:ext uri="{BB962C8B-B14F-4D97-AF65-F5344CB8AC3E}">
        <p14:creationId xmlns:p14="http://schemas.microsoft.com/office/powerpoint/2010/main" val="40496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2050"/>
            <a:ext cx="5486400" cy="3086100"/>
          </a:xfrm>
        </p:spPr>
      </p:sp>
      <p:sp>
        <p:nvSpPr>
          <p:cNvPr id="3" name="Notes Placeholder 2"/>
          <p:cNvSpPr>
            <a:spLocks noGrp="1"/>
          </p:cNvSpPr>
          <p:nvPr>
            <p:ph type="body" idx="1"/>
          </p:nvPr>
        </p:nvSpPr>
        <p:spPr/>
        <p:txBody>
          <a:bodyPr/>
          <a:lstStyle/>
          <a:p>
            <a:endParaRPr lang="en-GB" dirty="0"/>
          </a:p>
          <a:p>
            <a:r>
              <a:rPr lang="en-GB" dirty="0"/>
              <a:t>Understand how your autistic student processes the world – talk to them about what helps them – Luke being supported by the pattern of space between desks giving him a pathway to his seat</a:t>
            </a:r>
          </a:p>
        </p:txBody>
      </p:sp>
      <p:sp>
        <p:nvSpPr>
          <p:cNvPr id="4" name="Slide Number Placeholder 3"/>
          <p:cNvSpPr>
            <a:spLocks noGrp="1"/>
          </p:cNvSpPr>
          <p:nvPr>
            <p:ph type="sldNum" sz="quarter" idx="5"/>
          </p:nvPr>
        </p:nvSpPr>
        <p:spPr/>
        <p:txBody>
          <a:bodyPr/>
          <a:lstStyle/>
          <a:p>
            <a:fld id="{42EDF50F-EA8A-436D-AE5B-A72C597F9B8D}" type="slidenum">
              <a:rPr lang="en-GB" smtClean="0"/>
              <a:t>14</a:t>
            </a:fld>
            <a:endParaRPr lang="en-GB"/>
          </a:p>
        </p:txBody>
      </p:sp>
    </p:spTree>
    <p:extLst>
      <p:ext uri="{BB962C8B-B14F-4D97-AF65-F5344CB8AC3E}">
        <p14:creationId xmlns:p14="http://schemas.microsoft.com/office/powerpoint/2010/main" val="224454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Does good listening mean looking at me?</a:t>
            </a:r>
          </a:p>
          <a:p>
            <a:r>
              <a:rPr lang="en-GB" sz="1600" dirty="0"/>
              <a:t>Many autistic young people find this too stressful.  They listen best whilst drawing or fiddling ( I know that Mary Patricia is doing her good listening because she is using her doodle pad; I can see that Patrick Joseph is doing his good listening because he’s using his fiddle toy; I can see that Philomena is doing her good listening because she’s looking at me)</a:t>
            </a:r>
          </a:p>
          <a:p>
            <a:r>
              <a:rPr lang="en-GB" sz="1600" dirty="0"/>
              <a:t>Does good listening mean sitting still?  </a:t>
            </a:r>
          </a:p>
          <a:p>
            <a:r>
              <a:rPr lang="en-GB" sz="1600" dirty="0"/>
              <a:t>Many autistic young people process language better when they move</a:t>
            </a:r>
          </a:p>
        </p:txBody>
      </p:sp>
      <p:sp>
        <p:nvSpPr>
          <p:cNvPr id="4" name="Slide Number Placeholder 3"/>
          <p:cNvSpPr>
            <a:spLocks noGrp="1"/>
          </p:cNvSpPr>
          <p:nvPr>
            <p:ph type="sldNum" sz="quarter" idx="5"/>
          </p:nvPr>
        </p:nvSpPr>
        <p:spPr/>
        <p:txBody>
          <a:bodyPr/>
          <a:lstStyle/>
          <a:p>
            <a:fld id="{42EDF50F-EA8A-436D-AE5B-A72C597F9B8D}" type="slidenum">
              <a:rPr lang="en-GB" smtClean="0"/>
              <a:t>15</a:t>
            </a:fld>
            <a:endParaRPr lang="en-GB" dirty="0"/>
          </a:p>
        </p:txBody>
      </p:sp>
    </p:spTree>
    <p:extLst>
      <p:ext uri="{BB962C8B-B14F-4D97-AF65-F5344CB8AC3E}">
        <p14:creationId xmlns:p14="http://schemas.microsoft.com/office/powerpoint/2010/main" val="1910203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600" dirty="0"/>
              <a:t>Be careful of  ‘stereo input’ i.e. TA simultaneously translating whilst the teacher is talking</a:t>
            </a:r>
          </a:p>
          <a:p>
            <a:endParaRPr lang="en-GB" sz="1600" dirty="0"/>
          </a:p>
          <a:p>
            <a:r>
              <a:rPr lang="en-GB" sz="1600" dirty="0"/>
              <a:t>Unambiguous instructions – </a:t>
            </a:r>
          </a:p>
          <a:p>
            <a:pPr marL="285750" indent="-285750">
              <a:buFont typeface="Arial" panose="020B0604020202020204" pitchFamily="34" charset="0"/>
              <a:buChar char="•"/>
            </a:pPr>
            <a:r>
              <a:rPr lang="en-GB" sz="1600" dirty="0"/>
              <a:t>chewing gum example – told to empty his mouth, but not told not to chew gum in the lesson; </a:t>
            </a:r>
          </a:p>
          <a:p>
            <a:pPr marL="285750" indent="-285750">
              <a:buFont typeface="Arial" panose="020B0604020202020204" pitchFamily="34" charset="0"/>
              <a:buChar char="•"/>
            </a:pPr>
            <a:r>
              <a:rPr lang="en-GB" sz="1600" dirty="0"/>
              <a:t> art lesson example – I want this room to look like it did when I walked in this morning</a:t>
            </a:r>
          </a:p>
          <a:p>
            <a:endParaRPr lang="en-GB" sz="1600" dirty="0"/>
          </a:p>
          <a:p>
            <a:endParaRPr lang="en-GB" sz="1600" dirty="0"/>
          </a:p>
          <a:p>
            <a:r>
              <a:rPr lang="en-GB" sz="1600" dirty="0"/>
              <a:t>Avoid rhetorical questions – do you want to finish you maths now or do you want me to keep you in at break to do it? </a:t>
            </a:r>
          </a:p>
        </p:txBody>
      </p:sp>
      <p:sp>
        <p:nvSpPr>
          <p:cNvPr id="4" name="Slide Number Placeholder 3"/>
          <p:cNvSpPr>
            <a:spLocks noGrp="1"/>
          </p:cNvSpPr>
          <p:nvPr>
            <p:ph type="sldNum" sz="quarter" idx="5"/>
          </p:nvPr>
        </p:nvSpPr>
        <p:spPr/>
        <p:txBody>
          <a:bodyPr/>
          <a:lstStyle/>
          <a:p>
            <a:fld id="{42EDF50F-EA8A-436D-AE5B-A72C597F9B8D}" type="slidenum">
              <a:rPr lang="en-GB" smtClean="0"/>
              <a:t>16</a:t>
            </a:fld>
            <a:endParaRPr lang="en-GB" dirty="0"/>
          </a:p>
        </p:txBody>
      </p:sp>
    </p:spTree>
    <p:extLst>
      <p:ext uri="{BB962C8B-B14F-4D97-AF65-F5344CB8AC3E}">
        <p14:creationId xmlns:p14="http://schemas.microsoft.com/office/powerpoint/2010/main" val="3979328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800" dirty="0"/>
              <a:t>Dyslexic students and writing</a:t>
            </a:r>
          </a:p>
          <a:p>
            <a:endParaRPr lang="en-GB" sz="1800" dirty="0"/>
          </a:p>
          <a:p>
            <a:r>
              <a:rPr lang="en-GB" sz="1800" dirty="0"/>
              <a:t>Writing from a different perspective – Titanic example; </a:t>
            </a:r>
            <a:r>
              <a:rPr lang="en-GB" sz="1800" dirty="0" err="1"/>
              <a:t>Dr.</a:t>
            </a:r>
            <a:r>
              <a:rPr lang="en-GB" sz="1800" dirty="0"/>
              <a:t> Who</a:t>
            </a:r>
          </a:p>
        </p:txBody>
      </p:sp>
      <p:sp>
        <p:nvSpPr>
          <p:cNvPr id="4" name="Slide Number Placeholder 3"/>
          <p:cNvSpPr>
            <a:spLocks noGrp="1"/>
          </p:cNvSpPr>
          <p:nvPr>
            <p:ph type="sldNum" sz="quarter" idx="5"/>
          </p:nvPr>
        </p:nvSpPr>
        <p:spPr/>
        <p:txBody>
          <a:bodyPr/>
          <a:lstStyle/>
          <a:p>
            <a:fld id="{42EDF50F-EA8A-436D-AE5B-A72C597F9B8D}" type="slidenum">
              <a:rPr lang="en-GB" smtClean="0"/>
              <a:t>17</a:t>
            </a:fld>
            <a:endParaRPr lang="en-GB"/>
          </a:p>
        </p:txBody>
      </p:sp>
    </p:spTree>
    <p:extLst>
      <p:ext uri="{BB962C8B-B14F-4D97-AF65-F5344CB8AC3E}">
        <p14:creationId xmlns:p14="http://schemas.microsoft.com/office/powerpoint/2010/main" val="98936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Little boy and the farm; boy building a ‘world’; have time during the day when they don’t have to share; ADHD children and rejection</a:t>
            </a:r>
          </a:p>
          <a:p>
            <a:r>
              <a:rPr lang="en-GB" sz="2400" dirty="0"/>
              <a:t>Harry and the tracing at the window</a:t>
            </a:r>
          </a:p>
        </p:txBody>
      </p:sp>
      <p:sp>
        <p:nvSpPr>
          <p:cNvPr id="4" name="Slide Number Placeholder 3"/>
          <p:cNvSpPr>
            <a:spLocks noGrp="1"/>
          </p:cNvSpPr>
          <p:nvPr>
            <p:ph type="sldNum" sz="quarter" idx="5"/>
          </p:nvPr>
        </p:nvSpPr>
        <p:spPr/>
        <p:txBody>
          <a:bodyPr/>
          <a:lstStyle/>
          <a:p>
            <a:fld id="{42EDF50F-EA8A-436D-AE5B-A72C597F9B8D}" type="slidenum">
              <a:rPr lang="en-GB" smtClean="0"/>
              <a:t>18</a:t>
            </a:fld>
            <a:endParaRPr lang="en-GB"/>
          </a:p>
        </p:txBody>
      </p:sp>
    </p:spTree>
    <p:extLst>
      <p:ext uri="{BB962C8B-B14F-4D97-AF65-F5344CB8AC3E}">
        <p14:creationId xmlns:p14="http://schemas.microsoft.com/office/powerpoint/2010/main" val="310115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Asking a question repeatedly or to  which they know the answer may be a need for reassurance or an indicator of anxiety</a:t>
            </a:r>
            <a:endParaRPr lang="en-GB" sz="2000" dirty="0"/>
          </a:p>
          <a:p>
            <a:endParaRPr lang="en-GB" sz="2000" dirty="0"/>
          </a:p>
          <a:p>
            <a:r>
              <a:rPr lang="en-GB" sz="2000" dirty="0"/>
              <a:t>Be aware of the stress of too much challenge however – having walked through a battle field without getting shot, you might be elated, but you wouldn’t choose to repeat the experience!</a:t>
            </a:r>
          </a:p>
        </p:txBody>
      </p:sp>
      <p:sp>
        <p:nvSpPr>
          <p:cNvPr id="4" name="Slide Number Placeholder 3"/>
          <p:cNvSpPr>
            <a:spLocks noGrp="1"/>
          </p:cNvSpPr>
          <p:nvPr>
            <p:ph type="sldNum" sz="quarter" idx="5"/>
          </p:nvPr>
        </p:nvSpPr>
        <p:spPr/>
        <p:txBody>
          <a:bodyPr/>
          <a:lstStyle/>
          <a:p>
            <a:fld id="{42EDF50F-EA8A-436D-AE5B-A72C597F9B8D}" type="slidenum">
              <a:rPr lang="en-GB" smtClean="0"/>
              <a:t>19</a:t>
            </a:fld>
            <a:endParaRPr lang="en-GB"/>
          </a:p>
        </p:txBody>
      </p:sp>
    </p:spTree>
    <p:extLst>
      <p:ext uri="{BB962C8B-B14F-4D97-AF65-F5344CB8AC3E}">
        <p14:creationId xmlns:p14="http://schemas.microsoft.com/office/powerpoint/2010/main" val="32931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F50F-EA8A-436D-AE5B-A72C597F9B8D}" type="slidenum">
              <a:rPr lang="en-GB" smtClean="0"/>
              <a:t>2</a:t>
            </a:fld>
            <a:endParaRPr lang="en-GB"/>
          </a:p>
        </p:txBody>
      </p:sp>
    </p:spTree>
    <p:extLst>
      <p:ext uri="{BB962C8B-B14F-4D97-AF65-F5344CB8AC3E}">
        <p14:creationId xmlns:p14="http://schemas.microsoft.com/office/powerpoint/2010/main" val="4118957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We grow and thrive when the environment is right and we receive the correct nourishment and support</a:t>
            </a:r>
          </a:p>
        </p:txBody>
      </p:sp>
      <p:sp>
        <p:nvSpPr>
          <p:cNvPr id="4" name="Slide Number Placeholder 3"/>
          <p:cNvSpPr>
            <a:spLocks noGrp="1"/>
          </p:cNvSpPr>
          <p:nvPr>
            <p:ph type="sldNum" sz="quarter" idx="5"/>
          </p:nvPr>
        </p:nvSpPr>
        <p:spPr/>
        <p:txBody>
          <a:bodyPr/>
          <a:lstStyle/>
          <a:p>
            <a:fld id="{42EDF50F-EA8A-436D-AE5B-A72C597F9B8D}" type="slidenum">
              <a:rPr lang="en-GB" smtClean="0"/>
              <a:t>20</a:t>
            </a:fld>
            <a:endParaRPr lang="en-GB"/>
          </a:p>
        </p:txBody>
      </p:sp>
    </p:spTree>
    <p:extLst>
      <p:ext uri="{BB962C8B-B14F-4D97-AF65-F5344CB8AC3E}">
        <p14:creationId xmlns:p14="http://schemas.microsoft.com/office/powerpoint/2010/main" val="2404234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a:t>OFFICIAL</a:t>
            </a:r>
          </a:p>
        </p:txBody>
      </p:sp>
      <p:sp>
        <p:nvSpPr>
          <p:cNvPr id="6" name="Slide Number Placeholder 5"/>
          <p:cNvSpPr>
            <a:spLocks noGrp="1"/>
          </p:cNvSpPr>
          <p:nvPr>
            <p:ph type="sldNum" sz="quarter" idx="5"/>
          </p:nvPr>
        </p:nvSpPr>
        <p:spPr/>
        <p:txBody>
          <a:bodyPr/>
          <a:lstStyle/>
          <a:p>
            <a:fld id="{BDFD9D98-9621-40B6-AA79-18AF73E690C9}" type="slidenum">
              <a:rPr lang="en-GB" smtClean="0"/>
              <a:t>21</a:t>
            </a:fld>
            <a:endParaRPr lang="en-GB"/>
          </a:p>
        </p:txBody>
      </p:sp>
    </p:spTree>
    <p:extLst>
      <p:ext uri="{BB962C8B-B14F-4D97-AF65-F5344CB8AC3E}">
        <p14:creationId xmlns:p14="http://schemas.microsoft.com/office/powerpoint/2010/main" val="338263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F50F-EA8A-436D-AE5B-A72C597F9B8D}" type="slidenum">
              <a:rPr lang="en-GB" smtClean="0"/>
              <a:t>3</a:t>
            </a:fld>
            <a:endParaRPr lang="en-GB"/>
          </a:p>
        </p:txBody>
      </p:sp>
    </p:spTree>
    <p:extLst>
      <p:ext uri="{BB962C8B-B14F-4D97-AF65-F5344CB8AC3E}">
        <p14:creationId xmlns:p14="http://schemas.microsoft.com/office/powerpoint/2010/main" val="93709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86400" cy="3086100"/>
          </a:xfrm>
        </p:spPr>
      </p:sp>
      <p:sp>
        <p:nvSpPr>
          <p:cNvPr id="3" name="Notes Placeholder 2"/>
          <p:cNvSpPr>
            <a:spLocks noGrp="1"/>
          </p:cNvSpPr>
          <p:nvPr>
            <p:ph type="body" idx="1"/>
          </p:nvPr>
        </p:nvSpPr>
        <p:spPr>
          <a:xfrm>
            <a:off x="570743" y="4400550"/>
            <a:ext cx="5486400" cy="3600450"/>
          </a:xfrm>
        </p:spPr>
        <p:txBody>
          <a:bodyPr/>
          <a:lstStyle/>
          <a:p>
            <a:r>
              <a:rPr lang="en-GB" sz="2000" dirty="0"/>
              <a:t>Tell the ‘do aww’ story (Barry </a:t>
            </a:r>
            <a:r>
              <a:rPr lang="en-GB" sz="2000" dirty="0" err="1"/>
              <a:t>Prizant</a:t>
            </a:r>
            <a:r>
              <a:rPr lang="en-GB" sz="2000" dirty="0"/>
              <a:t> – Uniquely human</a:t>
            </a:r>
            <a:r>
              <a:rPr lang="en-GB" dirty="0"/>
              <a:t>)</a:t>
            </a:r>
          </a:p>
          <a:p>
            <a:endParaRPr lang="en-GB" sz="1600" dirty="0"/>
          </a:p>
          <a:p>
            <a:r>
              <a:rPr lang="en-GB" sz="1800" dirty="0"/>
              <a:t>Take action – do two things 1) speak to the young person 2) check that you have in place the 10 strategies in this presentation</a:t>
            </a:r>
          </a:p>
        </p:txBody>
      </p:sp>
      <p:sp>
        <p:nvSpPr>
          <p:cNvPr id="4" name="Slide Number Placeholder 3"/>
          <p:cNvSpPr>
            <a:spLocks noGrp="1"/>
          </p:cNvSpPr>
          <p:nvPr>
            <p:ph type="sldNum" sz="quarter" idx="5"/>
          </p:nvPr>
        </p:nvSpPr>
        <p:spPr/>
        <p:txBody>
          <a:bodyPr/>
          <a:lstStyle/>
          <a:p>
            <a:fld id="{42EDF50F-EA8A-436D-AE5B-A72C597F9B8D}" type="slidenum">
              <a:rPr lang="en-GB" smtClean="0"/>
              <a:t>4</a:t>
            </a:fld>
            <a:endParaRPr lang="en-GB"/>
          </a:p>
        </p:txBody>
      </p:sp>
    </p:spTree>
    <p:extLst>
      <p:ext uri="{BB962C8B-B14F-4D97-AF65-F5344CB8AC3E}">
        <p14:creationId xmlns:p14="http://schemas.microsoft.com/office/powerpoint/2010/main" val="4037390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You may not be the person who creates this with the student, but you absolutely need to know what it says.  This is your ‘key’ to engagement and success</a:t>
            </a:r>
          </a:p>
          <a:p>
            <a:r>
              <a:rPr lang="en-GB" sz="1600" dirty="0"/>
              <a:t>‘superhero’ story about boy who wanted to be invisible</a:t>
            </a:r>
          </a:p>
        </p:txBody>
      </p:sp>
      <p:sp>
        <p:nvSpPr>
          <p:cNvPr id="4" name="Slide Number Placeholder 3"/>
          <p:cNvSpPr>
            <a:spLocks noGrp="1"/>
          </p:cNvSpPr>
          <p:nvPr>
            <p:ph type="sldNum" sz="quarter" idx="5"/>
          </p:nvPr>
        </p:nvSpPr>
        <p:spPr/>
        <p:txBody>
          <a:bodyPr/>
          <a:lstStyle/>
          <a:p>
            <a:fld id="{42EDF50F-EA8A-436D-AE5B-A72C597F9B8D}" type="slidenum">
              <a:rPr lang="en-GB" smtClean="0"/>
              <a:t>5</a:t>
            </a:fld>
            <a:endParaRPr lang="en-GB"/>
          </a:p>
        </p:txBody>
      </p:sp>
    </p:spTree>
    <p:extLst>
      <p:ext uri="{BB962C8B-B14F-4D97-AF65-F5344CB8AC3E}">
        <p14:creationId xmlns:p14="http://schemas.microsoft.com/office/powerpoint/2010/main" val="370416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F50F-EA8A-436D-AE5B-A72C597F9B8D}" type="slidenum">
              <a:rPr lang="en-GB" smtClean="0"/>
              <a:t>6</a:t>
            </a:fld>
            <a:endParaRPr lang="en-GB"/>
          </a:p>
        </p:txBody>
      </p:sp>
    </p:spTree>
    <p:extLst>
      <p:ext uri="{BB962C8B-B14F-4D97-AF65-F5344CB8AC3E}">
        <p14:creationId xmlns:p14="http://schemas.microsoft.com/office/powerpoint/2010/main" val="264655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DF50F-EA8A-436D-AE5B-A72C597F9B8D}" type="slidenum">
              <a:rPr lang="en-GB" smtClean="0"/>
              <a:t>7</a:t>
            </a:fld>
            <a:endParaRPr lang="en-GB"/>
          </a:p>
        </p:txBody>
      </p:sp>
    </p:spTree>
    <p:extLst>
      <p:ext uri="{BB962C8B-B14F-4D97-AF65-F5344CB8AC3E}">
        <p14:creationId xmlns:p14="http://schemas.microsoft.com/office/powerpoint/2010/main" val="261602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DF50F-EA8A-436D-AE5B-A72C597F9B8D}" type="slidenum">
              <a:rPr lang="en-GB" smtClean="0"/>
              <a:t>8</a:t>
            </a:fld>
            <a:endParaRPr lang="en-GB"/>
          </a:p>
        </p:txBody>
      </p:sp>
    </p:spTree>
    <p:extLst>
      <p:ext uri="{BB962C8B-B14F-4D97-AF65-F5344CB8AC3E}">
        <p14:creationId xmlns:p14="http://schemas.microsoft.com/office/powerpoint/2010/main" val="3789279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F50F-EA8A-436D-AE5B-A72C597F9B8D}" type="slidenum">
              <a:rPr lang="en-GB" smtClean="0"/>
              <a:t>9</a:t>
            </a:fld>
            <a:endParaRPr lang="en-GB"/>
          </a:p>
        </p:txBody>
      </p:sp>
    </p:spTree>
    <p:extLst>
      <p:ext uri="{BB962C8B-B14F-4D97-AF65-F5344CB8AC3E}">
        <p14:creationId xmlns:p14="http://schemas.microsoft.com/office/powerpoint/2010/main" val="849223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24350A1-B1F7-B34B-B98B-027DEDA67377}"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130E6-5CFD-D449-93AA-5A2AC7D8AFF8}" type="slidenum">
              <a:rPr lang="en-US" smtClean="0"/>
              <a:pPr/>
              <a:t>‹#›</a:t>
            </a:fld>
            <a:endParaRPr lang="en-US"/>
          </a:p>
        </p:txBody>
      </p:sp>
      <p:pic>
        <p:nvPicPr>
          <p:cNvPr id="8" name="Google Shape;16;p66" descr="Logo&#10;&#10;Description automatically generated with medium confidence">
            <a:extLst>
              <a:ext uri="{FF2B5EF4-FFF2-40B4-BE49-F238E27FC236}">
                <a16:creationId xmlns:a16="http://schemas.microsoft.com/office/drawing/2014/main" id="{E35F1C98-DF24-5D91-F01C-8CC6C8E6E8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1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624350A1-B1F7-B34B-B98B-027DEDA67377}"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130E6-5CFD-D449-93AA-5A2AC7D8AFF8}" type="slidenum">
              <a:rPr lang="en-US" smtClean="0"/>
              <a:pPr/>
              <a:t>‹#›</a:t>
            </a:fld>
            <a:endParaRPr lang="en-US"/>
          </a:p>
        </p:txBody>
      </p:sp>
      <p:pic>
        <p:nvPicPr>
          <p:cNvPr id="8" name="Google Shape;16;p66" descr="Logo&#10;&#10;Description automatically generated with medium confidence">
            <a:extLst>
              <a:ext uri="{FF2B5EF4-FFF2-40B4-BE49-F238E27FC236}">
                <a16:creationId xmlns:a16="http://schemas.microsoft.com/office/drawing/2014/main" id="{A62B206E-FA42-C0F5-49F6-3BC38B607E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48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4"/>
          <p:cNvSpPr>
            <a:spLocks noGrp="1"/>
          </p:cNvSpPr>
          <p:nvPr>
            <p:ph type="dt" sz="half" idx="10"/>
          </p:nvPr>
        </p:nvSpPr>
        <p:spPr/>
        <p:txBody>
          <a:bodyPr/>
          <a:lstStyle/>
          <a:p>
            <a:fld id="{624350A1-B1F7-B34B-B98B-027DEDA67377}"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130E6-5CFD-D449-93AA-5A2AC7D8AFF8}" type="slidenum">
              <a:rPr lang="en-US" smtClean="0"/>
              <a:pPr/>
              <a:t>‹#›</a:t>
            </a:fld>
            <a:endParaRPr lang="en-US"/>
          </a:p>
        </p:txBody>
      </p:sp>
      <p:pic>
        <p:nvPicPr>
          <p:cNvPr id="8" name="Google Shape;16;p66" descr="Logo&#10;&#10;Description automatically generated with medium confidence">
            <a:extLst>
              <a:ext uri="{FF2B5EF4-FFF2-40B4-BE49-F238E27FC236}">
                <a16:creationId xmlns:a16="http://schemas.microsoft.com/office/drawing/2014/main" id="{C0740AF4-2260-9B0B-C4B4-B1C2A2EAA3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574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24350A1-B1F7-B34B-B98B-027DEDA67377}"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130E6-5CFD-D449-93AA-5A2AC7D8AFF8}" type="slidenum">
              <a:rPr lang="en-US" smtClean="0"/>
              <a:pPr/>
              <a:t>‹#›</a:t>
            </a:fld>
            <a:endParaRPr lang="en-US"/>
          </a:p>
        </p:txBody>
      </p:sp>
      <p:pic>
        <p:nvPicPr>
          <p:cNvPr id="7" name="Google Shape;16;p66" descr="Logo&#10;&#10;Description automatically generated with medium confidence">
            <a:extLst>
              <a:ext uri="{FF2B5EF4-FFF2-40B4-BE49-F238E27FC236}">
                <a16:creationId xmlns:a16="http://schemas.microsoft.com/office/drawing/2014/main" id="{0C637620-D37D-D2ED-5590-DB62A41771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00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24350A1-B1F7-B34B-B98B-027DEDA67377}"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130E6-5CFD-D449-93AA-5A2AC7D8AFF8}" type="slidenum">
              <a:rPr lang="en-US" smtClean="0"/>
              <a:pPr/>
              <a:t>‹#›</a:t>
            </a:fld>
            <a:endParaRPr lang="en-US"/>
          </a:p>
        </p:txBody>
      </p:sp>
      <p:pic>
        <p:nvPicPr>
          <p:cNvPr id="7" name="Google Shape;16;p66" descr="Logo&#10;&#10;Description automatically generated with medium confidence">
            <a:extLst>
              <a:ext uri="{FF2B5EF4-FFF2-40B4-BE49-F238E27FC236}">
                <a16:creationId xmlns:a16="http://schemas.microsoft.com/office/drawing/2014/main" id="{6758C485-721D-CAD6-6421-E0218074B9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0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1299713" y="1105268"/>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24350A1-B1F7-B34B-B98B-027DEDA67377}" type="datetimeFigureOut">
              <a:rPr lang="en-US" smtClean="0"/>
              <a:pPr/>
              <a:t>12/1/2025</a:t>
            </a:fld>
            <a:endParaRPr lang="en-US" dirty="0"/>
          </a:p>
        </p:txBody>
      </p:sp>
      <p:sp>
        <p:nvSpPr>
          <p:cNvPr id="6" name="Slide Number Placeholder 5"/>
          <p:cNvSpPr>
            <a:spLocks noGrp="1"/>
          </p:cNvSpPr>
          <p:nvPr>
            <p:ph type="sldNum" sz="quarter" idx="12"/>
          </p:nvPr>
        </p:nvSpPr>
        <p:spPr/>
        <p:txBody>
          <a:bodyPr/>
          <a:lstStyle/>
          <a:p>
            <a:fld id="{BB5130E6-5CFD-D449-93AA-5A2AC7D8AFF8}" type="slidenum">
              <a:rPr lang="en-US" smtClean="0"/>
              <a:pPr/>
              <a:t>‹#›</a:t>
            </a:fld>
            <a:endParaRPr lang="en-US"/>
          </a:p>
        </p:txBody>
      </p:sp>
      <p:pic>
        <p:nvPicPr>
          <p:cNvPr id="7" name="Google Shape;16;p66" descr="Logo&#10;&#10;Description automatically generated with medium confidence">
            <a:extLst>
              <a:ext uri="{FF2B5EF4-FFF2-40B4-BE49-F238E27FC236}">
                <a16:creationId xmlns:a16="http://schemas.microsoft.com/office/drawing/2014/main" id="{04B2F39D-D2F9-696E-301D-91B98E142F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4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eft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50491"/>
          </a:xfrm>
        </p:spPr>
        <p:txBody>
          <a:bodyPr>
            <a:normAutofit/>
          </a:bodyPr>
          <a:lstStyle>
            <a:lvl1pPr>
              <a:defRPr sz="4000"/>
            </a:lvl1pPr>
          </a:lstStyle>
          <a:p>
            <a:r>
              <a:rPr lang="en-GB" dirty="0"/>
              <a:t>Click to edit Master title style</a:t>
            </a:r>
            <a:endParaRPr lang="en-US" dirty="0"/>
          </a:p>
        </p:txBody>
      </p:sp>
      <p:sp>
        <p:nvSpPr>
          <p:cNvPr id="3" name="Content Placeholder 2"/>
          <p:cNvSpPr>
            <a:spLocks noGrp="1"/>
          </p:cNvSpPr>
          <p:nvPr>
            <p:ph idx="1"/>
          </p:nvPr>
        </p:nvSpPr>
        <p:spPr>
          <a:xfrm>
            <a:off x="609601" y="1216325"/>
            <a:ext cx="5411638" cy="4616545"/>
          </a:xfrm>
        </p:spPr>
        <p:txBody>
          <a:bodyPr/>
          <a:lstStyle>
            <a:lvl1pPr>
              <a:spcBef>
                <a:spcPts val="0"/>
              </a:spcBef>
              <a:spcAft>
                <a:spcPts val="1200"/>
              </a:spcAft>
              <a:defRPr sz="22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624350A1-B1F7-B34B-B98B-027DEDA67377}" type="datetimeFigureOut">
              <a:rPr lang="en-US" smtClean="0"/>
              <a:pPr/>
              <a:t>12/1/2025</a:t>
            </a:fld>
            <a:endParaRPr lang="en-US" dirty="0"/>
          </a:p>
        </p:txBody>
      </p:sp>
      <p:sp>
        <p:nvSpPr>
          <p:cNvPr id="6" name="Slide Number Placeholder 5"/>
          <p:cNvSpPr>
            <a:spLocks noGrp="1"/>
          </p:cNvSpPr>
          <p:nvPr>
            <p:ph type="sldNum" sz="quarter" idx="12"/>
          </p:nvPr>
        </p:nvSpPr>
        <p:spPr/>
        <p:txBody>
          <a:bodyPr/>
          <a:lstStyle/>
          <a:p>
            <a:fld id="{BB5130E6-5CFD-D449-93AA-5A2AC7D8AFF8}" type="slidenum">
              <a:rPr lang="en-US" smtClean="0"/>
              <a:pPr/>
              <a:t>‹#›</a:t>
            </a:fld>
            <a:endParaRPr lang="en-US"/>
          </a:p>
        </p:txBody>
      </p:sp>
      <p:pic>
        <p:nvPicPr>
          <p:cNvPr id="7" name="Google Shape;16;p66" descr="Logo&#10;&#10;Description automatically generated with medium confidence">
            <a:extLst>
              <a:ext uri="{FF2B5EF4-FFF2-40B4-BE49-F238E27FC236}">
                <a16:creationId xmlns:a16="http://schemas.microsoft.com/office/drawing/2014/main" id="{04B2F39D-D2F9-696E-301D-91B98E142F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57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1299713" y="1105268"/>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24350A1-B1F7-B34B-B98B-027DEDA67377}" type="datetimeFigureOut">
              <a:rPr lang="en-US" smtClean="0"/>
              <a:pPr/>
              <a:t>12/1/2025</a:t>
            </a:fld>
            <a:endParaRPr lang="en-US" dirty="0"/>
          </a:p>
        </p:txBody>
      </p:sp>
      <p:sp>
        <p:nvSpPr>
          <p:cNvPr id="6" name="Slide Number Placeholder 5"/>
          <p:cNvSpPr>
            <a:spLocks noGrp="1"/>
          </p:cNvSpPr>
          <p:nvPr>
            <p:ph type="sldNum" sz="quarter" idx="12"/>
          </p:nvPr>
        </p:nvSpPr>
        <p:spPr/>
        <p:txBody>
          <a:bodyPr/>
          <a:lstStyle/>
          <a:p>
            <a:fld id="{BB5130E6-5CFD-D449-93AA-5A2AC7D8AFF8}" type="slidenum">
              <a:rPr lang="en-US" smtClean="0"/>
              <a:pPr/>
              <a:t>‹#›</a:t>
            </a:fld>
            <a:endParaRPr lang="en-US"/>
          </a:p>
        </p:txBody>
      </p:sp>
    </p:spTree>
    <p:extLst>
      <p:ext uri="{BB962C8B-B14F-4D97-AF65-F5344CB8AC3E}">
        <p14:creationId xmlns:p14="http://schemas.microsoft.com/office/powerpoint/2010/main" val="330516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24350A1-B1F7-B34B-B98B-027DEDA67377}"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5130E6-5CFD-D449-93AA-5A2AC7D8AFF8}" type="slidenum">
              <a:rPr lang="en-US" smtClean="0"/>
              <a:pPr/>
              <a:t>‹#›</a:t>
            </a:fld>
            <a:endParaRPr lang="en-US"/>
          </a:p>
        </p:txBody>
      </p:sp>
      <p:pic>
        <p:nvPicPr>
          <p:cNvPr id="7" name="Google Shape;16;p66" descr="Logo&#10;&#10;Description automatically generated with medium confidence">
            <a:extLst>
              <a:ext uri="{FF2B5EF4-FFF2-40B4-BE49-F238E27FC236}">
                <a16:creationId xmlns:a16="http://schemas.microsoft.com/office/drawing/2014/main" id="{EE2983EF-44FD-BB60-43D4-B419C0BF8B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4400" y="6017557"/>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6;p66" descr="Logo&#10;&#10;Description automatically generated with medium confidence">
            <a:extLst>
              <a:ext uri="{FF2B5EF4-FFF2-40B4-BE49-F238E27FC236}">
                <a16:creationId xmlns:a16="http://schemas.microsoft.com/office/drawing/2014/main" id="{C98E0902-AB2A-6A4B-76FA-D1239E2FF4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89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24350A1-B1F7-B34B-B98B-027DEDA67377}"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130E6-5CFD-D449-93AA-5A2AC7D8AFF8}" type="slidenum">
              <a:rPr lang="en-US" smtClean="0"/>
              <a:pPr/>
              <a:t>‹#›</a:t>
            </a:fld>
            <a:endParaRPr lang="en-US"/>
          </a:p>
        </p:txBody>
      </p:sp>
      <p:pic>
        <p:nvPicPr>
          <p:cNvPr id="8" name="Google Shape;16;p66" descr="Logo&#10;&#10;Description automatically generated with medium confidence">
            <a:extLst>
              <a:ext uri="{FF2B5EF4-FFF2-40B4-BE49-F238E27FC236}">
                <a16:creationId xmlns:a16="http://schemas.microsoft.com/office/drawing/2014/main" id="{A52B49C3-4228-A416-8E94-F126027518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824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24350A1-B1F7-B34B-B98B-027DEDA67377}"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5130E6-5CFD-D449-93AA-5A2AC7D8AFF8}" type="slidenum">
              <a:rPr lang="en-US" smtClean="0"/>
              <a:pPr/>
              <a:t>‹#›</a:t>
            </a:fld>
            <a:endParaRPr lang="en-US"/>
          </a:p>
        </p:txBody>
      </p:sp>
      <p:pic>
        <p:nvPicPr>
          <p:cNvPr id="10" name="Google Shape;16;p66" descr="Logo&#10;&#10;Description automatically generated with medium confidence">
            <a:extLst>
              <a:ext uri="{FF2B5EF4-FFF2-40B4-BE49-F238E27FC236}">
                <a16:creationId xmlns:a16="http://schemas.microsoft.com/office/drawing/2014/main" id="{C3F24BB1-852C-DB8B-DD12-65248A872A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442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24350A1-B1F7-B34B-B98B-027DEDA67377}"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5130E6-5CFD-D449-93AA-5A2AC7D8AFF8}" type="slidenum">
              <a:rPr lang="en-US" smtClean="0"/>
              <a:pPr/>
              <a:t>‹#›</a:t>
            </a:fld>
            <a:endParaRPr lang="en-US"/>
          </a:p>
        </p:txBody>
      </p:sp>
      <p:pic>
        <p:nvPicPr>
          <p:cNvPr id="6" name="Google Shape;16;p66" descr="Logo&#10;&#10;Description automatically generated with medium confidence">
            <a:extLst>
              <a:ext uri="{FF2B5EF4-FFF2-40B4-BE49-F238E27FC236}">
                <a16:creationId xmlns:a16="http://schemas.microsoft.com/office/drawing/2014/main" id="{04726077-2409-3A13-5939-838A68D37E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2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350A1-B1F7-B34B-B98B-027DEDA67377}" type="datetimeFigureOut">
              <a:rPr lang="en-US" smtClean="0"/>
              <a:pPr/>
              <a:t>12/1/2025</a:t>
            </a:fld>
            <a:endParaRPr lang="en-US"/>
          </a:p>
        </p:txBody>
      </p:sp>
      <p:sp>
        <p:nvSpPr>
          <p:cNvPr id="3" name="Footer Placeholder 2"/>
          <p:cNvSpPr>
            <a:spLocks noGrp="1"/>
          </p:cNvSpPr>
          <p:nvPr>
            <p:ph type="ftr" sz="quarter" idx="11"/>
            <p:custDataLst>
              <p:tags r:id="rId1"/>
            </p:custDataLst>
          </p:nvPr>
        </p:nvSpPr>
        <p:spPr>
          <a:xfrm>
            <a:off x="0" y="6356351"/>
            <a:ext cx="12192000" cy="365125"/>
          </a:xfrm>
        </p:spPr>
        <p:txBody>
          <a:bodyPr/>
          <a:lstStyle>
            <a:lvl1pPr>
              <a:defRPr lang="en-GB" sz="1600" b="0" i="0" u="none">
                <a:solidFill>
                  <a:srgbClr val="0000FF"/>
                </a:solidFill>
                <a:latin typeface="Arial" panose="020B0604020202020204" pitchFamily="34" charset="0"/>
              </a:defRPr>
            </a:lvl1pPr>
          </a:lstStyle>
          <a:p>
            <a:r>
              <a:rPr lang="en-GB"/>
              <a:t>OFFICIAL</a:t>
            </a:r>
          </a:p>
        </p:txBody>
      </p:sp>
      <p:sp>
        <p:nvSpPr>
          <p:cNvPr id="4" name="Slide Number Placeholder 3"/>
          <p:cNvSpPr>
            <a:spLocks noGrp="1"/>
          </p:cNvSpPr>
          <p:nvPr>
            <p:ph type="sldNum" sz="quarter" idx="12"/>
          </p:nvPr>
        </p:nvSpPr>
        <p:spPr/>
        <p:txBody>
          <a:bodyPr/>
          <a:lstStyle/>
          <a:p>
            <a:fld id="{BB5130E6-5CFD-D449-93AA-5A2AC7D8AFF8}" type="slidenum">
              <a:rPr lang="en-US" smtClean="0"/>
              <a:pPr/>
              <a:t>‹#›</a:t>
            </a:fld>
            <a:endParaRPr lang="en-US"/>
          </a:p>
        </p:txBody>
      </p:sp>
      <p:pic>
        <p:nvPicPr>
          <p:cNvPr id="5" name="Google Shape;16;p66" descr="Logo&#10;&#10;Description automatically generated with medium confidence">
            <a:extLst>
              <a:ext uri="{FF2B5EF4-FFF2-40B4-BE49-F238E27FC236}">
                <a16:creationId xmlns:a16="http://schemas.microsoft.com/office/drawing/2014/main" id="{D1339435-1475-AE07-9A5B-BF5558B8B0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969394"/>
            <a:ext cx="1662022" cy="8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17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24350A1-B1F7-B34B-B98B-027DEDA67377}" type="datetimeFigureOut">
              <a:rPr lang="en-US" smtClean="0"/>
              <a:pPr/>
              <a:t>12/1/2025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B5130E6-5CFD-D449-93AA-5A2AC7D8AFF8}" type="slidenum">
              <a:rPr lang="en-US" smtClean="0"/>
              <a:pPr/>
              <a:t>‹#›</a:t>
            </a:fld>
            <a:endParaRPr lang="en-US"/>
          </a:p>
        </p:txBody>
      </p:sp>
    </p:spTree>
    <p:extLst>
      <p:ext uri="{BB962C8B-B14F-4D97-AF65-F5344CB8AC3E}">
        <p14:creationId xmlns:p14="http://schemas.microsoft.com/office/powerpoint/2010/main" val="346659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www.new-educ.com/%D9%82%D8%B1%D8%A7%D8%A1%D8%A9-%D9%81%D9%8A-%D9%86%D8%B8%D8%B1%D9%8A%D8%A9-%D8%A7%D9%84%D8%AA%D8%B9%D9%84%D9%85-%D8%A7%D9%84%D8%A7%D8%AC%D8%AA%D9%85%D8%A7%D8%B9%D9%8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pixabay.com/en/megaphone-announcement-information-101991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pixabay.com/fr/femmes-femme-enseignant-professeur-21373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creativecommons.org/licenses/by-nd/3.0/" TargetMode="External"/><Relationship Id="rId4" Type="http://schemas.openxmlformats.org/officeDocument/2006/relationships/hyperlink" Target="http://journalistsresource.org/studies/society/education/early-childhood-care-education-united-states-research-roundu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A0F79A-14C9-6303-E255-E7050F10229A}"/>
              </a:ext>
            </a:extLst>
          </p:cNvPr>
          <p:cNvSpPr>
            <a:spLocks noGrp="1"/>
          </p:cNvSpPr>
          <p:nvPr>
            <p:ph type="title"/>
          </p:nvPr>
        </p:nvSpPr>
        <p:spPr>
          <a:xfrm>
            <a:off x="609600" y="1843668"/>
            <a:ext cx="10972800" cy="2440785"/>
          </a:xfrm>
        </p:spPr>
        <p:txBody>
          <a:bodyPr>
            <a:normAutofit fontScale="90000"/>
          </a:bodyPr>
          <a:lstStyle/>
          <a:p>
            <a:r>
              <a:rPr lang="en-US" dirty="0">
                <a:solidFill>
                  <a:srgbClr val="FFC000"/>
                </a:solidFill>
                <a:latin typeface="Arial"/>
                <a:cs typeface="Arial"/>
              </a:rPr>
              <a:t>C</a:t>
            </a:r>
            <a:r>
              <a:rPr lang="en-GB" dirty="0" err="1">
                <a:solidFill>
                  <a:schemeClr val="bg1"/>
                </a:solidFill>
                <a:latin typeface="Arial"/>
                <a:cs typeface="Arial"/>
              </a:rPr>
              <a:t>heshire</a:t>
            </a:r>
            <a:r>
              <a:rPr lang="en-GB" dirty="0">
                <a:solidFill>
                  <a:schemeClr val="bg1"/>
                </a:solidFill>
                <a:latin typeface="Arial"/>
                <a:cs typeface="Arial"/>
              </a:rPr>
              <a:t> </a:t>
            </a:r>
            <a:r>
              <a:rPr lang="en-GB" dirty="0">
                <a:solidFill>
                  <a:srgbClr val="FFC000"/>
                </a:solidFill>
                <a:latin typeface="Arial"/>
                <a:cs typeface="Arial"/>
              </a:rPr>
              <a:t>E</a:t>
            </a:r>
            <a:r>
              <a:rPr lang="en-GB" dirty="0">
                <a:solidFill>
                  <a:schemeClr val="bg1"/>
                </a:solidFill>
                <a:latin typeface="Arial"/>
                <a:cs typeface="Arial"/>
              </a:rPr>
              <a:t>ast </a:t>
            </a:r>
            <a:r>
              <a:rPr lang="en-GB" dirty="0">
                <a:solidFill>
                  <a:srgbClr val="FFC000"/>
                </a:solidFill>
                <a:latin typeface="Arial"/>
                <a:cs typeface="Arial"/>
              </a:rPr>
              <a:t>A</a:t>
            </a:r>
            <a:r>
              <a:rPr lang="en-GB" dirty="0">
                <a:solidFill>
                  <a:schemeClr val="bg1"/>
                </a:solidFill>
                <a:latin typeface="Arial"/>
                <a:cs typeface="Arial"/>
              </a:rPr>
              <a:t>utism </a:t>
            </a:r>
            <a:r>
              <a:rPr lang="en-GB" dirty="0">
                <a:solidFill>
                  <a:srgbClr val="FFC000"/>
                </a:solidFill>
                <a:latin typeface="Arial"/>
                <a:cs typeface="Arial"/>
              </a:rPr>
              <a:t>T</a:t>
            </a:r>
            <a:r>
              <a:rPr lang="en-GB" dirty="0">
                <a:solidFill>
                  <a:schemeClr val="bg1"/>
                </a:solidFill>
                <a:latin typeface="Arial"/>
                <a:cs typeface="Arial"/>
              </a:rPr>
              <a:t>eam</a:t>
            </a:r>
            <a:br>
              <a:rPr lang="en-GB" dirty="0">
                <a:solidFill>
                  <a:schemeClr val="bg1"/>
                </a:solidFill>
                <a:latin typeface="Arial"/>
                <a:cs typeface="Arial"/>
              </a:rPr>
            </a:br>
            <a:r>
              <a:rPr lang="en-GB" sz="3100" dirty="0">
                <a:solidFill>
                  <a:srgbClr val="FFC000"/>
                </a:solidFill>
                <a:latin typeface="Arial"/>
                <a:cs typeface="Arial"/>
              </a:rPr>
              <a:t>in association with the</a:t>
            </a:r>
            <a:br>
              <a:rPr lang="en-GB" dirty="0">
                <a:solidFill>
                  <a:srgbClr val="FFC000"/>
                </a:solidFill>
                <a:latin typeface="Arial"/>
                <a:cs typeface="Arial"/>
              </a:rPr>
            </a:br>
            <a:r>
              <a:rPr lang="en-GB" dirty="0">
                <a:solidFill>
                  <a:srgbClr val="FFC000"/>
                </a:solidFill>
                <a:latin typeface="Arial"/>
                <a:cs typeface="Arial"/>
              </a:rPr>
              <a:t>A</a:t>
            </a:r>
            <a:r>
              <a:rPr lang="en-GB" dirty="0">
                <a:solidFill>
                  <a:schemeClr val="bg1"/>
                </a:solidFill>
                <a:latin typeface="Arial"/>
                <a:cs typeface="Arial"/>
              </a:rPr>
              <a:t>utism </a:t>
            </a:r>
            <a:r>
              <a:rPr lang="en-GB" dirty="0">
                <a:solidFill>
                  <a:srgbClr val="FFC000"/>
                </a:solidFill>
                <a:latin typeface="Arial"/>
                <a:cs typeface="Arial"/>
              </a:rPr>
              <a:t>E</a:t>
            </a:r>
            <a:r>
              <a:rPr lang="en-GB" dirty="0">
                <a:solidFill>
                  <a:schemeClr val="bg1"/>
                </a:solidFill>
                <a:latin typeface="Arial"/>
                <a:cs typeface="Arial"/>
              </a:rPr>
              <a:t>ducation </a:t>
            </a:r>
            <a:r>
              <a:rPr lang="en-GB" dirty="0">
                <a:solidFill>
                  <a:srgbClr val="FFC000"/>
                </a:solidFill>
                <a:latin typeface="Arial"/>
                <a:cs typeface="Arial"/>
              </a:rPr>
              <a:t>T</a:t>
            </a:r>
            <a:r>
              <a:rPr lang="en-GB" dirty="0">
                <a:solidFill>
                  <a:schemeClr val="bg1"/>
                </a:solidFill>
                <a:latin typeface="Arial"/>
                <a:cs typeface="Arial"/>
              </a:rPr>
              <a:t>rust</a:t>
            </a:r>
            <a:br>
              <a:rPr lang="en-GB" dirty="0">
                <a:solidFill>
                  <a:schemeClr val="bg1"/>
                </a:solidFill>
                <a:latin typeface="Arial"/>
                <a:cs typeface="Arial"/>
              </a:rPr>
            </a:br>
            <a:r>
              <a:rPr lang="en-GB" dirty="0">
                <a:solidFill>
                  <a:srgbClr val="FFC000"/>
                </a:solidFill>
                <a:latin typeface="Arial"/>
                <a:cs typeface="Arial"/>
              </a:rPr>
              <a:t>Joan Sherry </a:t>
            </a:r>
            <a:r>
              <a:rPr lang="en-GB" sz="4000" dirty="0">
                <a:solidFill>
                  <a:srgbClr val="FFC000"/>
                </a:solidFill>
                <a:latin typeface="Arial"/>
                <a:cs typeface="Arial"/>
              </a:rPr>
              <a:t>(CEAT)</a:t>
            </a:r>
            <a:endParaRPr lang="en-US" sz="4000" dirty="0">
              <a:solidFill>
                <a:srgbClr val="FFC000"/>
              </a:solidFill>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34E3-E3DA-8251-9AC4-1203EAEB31B7}"/>
              </a:ext>
            </a:extLst>
          </p:cNvPr>
          <p:cNvSpPr>
            <a:spLocks noGrp="1"/>
          </p:cNvSpPr>
          <p:nvPr>
            <p:ph type="title"/>
          </p:nvPr>
        </p:nvSpPr>
        <p:spPr/>
        <p:txBody>
          <a:bodyPr>
            <a:normAutofit/>
          </a:bodyPr>
          <a:lstStyle/>
          <a:p>
            <a:pPr algn="l"/>
            <a:r>
              <a:rPr lang="en-GB" sz="2600" b="1" dirty="0"/>
              <a:t>And to …..</a:t>
            </a:r>
          </a:p>
        </p:txBody>
      </p:sp>
      <p:sp>
        <p:nvSpPr>
          <p:cNvPr id="3" name="Content Placeholder 2">
            <a:extLst>
              <a:ext uri="{FF2B5EF4-FFF2-40B4-BE49-F238E27FC236}">
                <a16:creationId xmlns:a16="http://schemas.microsoft.com/office/drawing/2014/main" id="{A7DD7CAA-785F-96A2-9EC7-5A47B2852CF0}"/>
              </a:ext>
            </a:extLst>
          </p:cNvPr>
          <p:cNvSpPr>
            <a:spLocks noGrp="1"/>
          </p:cNvSpPr>
          <p:nvPr>
            <p:ph sz="half" idx="1"/>
          </p:nvPr>
        </p:nvSpPr>
        <p:spPr>
          <a:xfrm>
            <a:off x="609600" y="1200151"/>
            <a:ext cx="6407426" cy="3394075"/>
          </a:xfrm>
        </p:spPr>
        <p:txBody>
          <a:bodyPr>
            <a:noAutofit/>
          </a:bodyPr>
          <a:lstStyle/>
          <a:p>
            <a:pPr>
              <a:lnSpc>
                <a:spcPct val="90000"/>
              </a:lnSpc>
              <a:spcAft>
                <a:spcPts val="1200"/>
              </a:spcAft>
            </a:pPr>
            <a:r>
              <a:rPr lang="en-GB" sz="2200" b="1" dirty="0">
                <a:effectLst/>
                <a:latin typeface="Calibri" panose="020F0502020204030204" pitchFamily="34" charset="0"/>
                <a:ea typeface="Calibri" panose="020F0502020204030204" pitchFamily="34" charset="0"/>
                <a:cs typeface="Times New Roman" panose="02020603050405020304" pitchFamily="18" charset="0"/>
              </a:rPr>
              <a:t>Stay on task</a:t>
            </a:r>
            <a:r>
              <a:rPr lang="en-GB" sz="2200" dirty="0">
                <a:effectLst/>
                <a:latin typeface="Calibri" panose="020F0502020204030204" pitchFamily="34" charset="0"/>
                <a:ea typeface="Calibri" panose="020F0502020204030204" pitchFamily="34" charset="0"/>
                <a:cs typeface="Times New Roman" panose="02020603050405020304" pitchFamily="18" charset="0"/>
              </a:rPr>
              <a:t> – ADHD </a:t>
            </a:r>
            <a:r>
              <a:rPr lang="en-GB" sz="2200" dirty="0">
                <a:latin typeface="Calibri" panose="020F0502020204030204" pitchFamily="34" charset="0"/>
                <a:ea typeface="Calibri" panose="020F0502020204030204" pitchFamily="34" charset="0"/>
                <a:cs typeface="Times New Roman" panose="02020603050405020304" pitchFamily="18" charset="0"/>
              </a:rPr>
              <a:t>pupils can struggle with r</a:t>
            </a:r>
            <a:r>
              <a:rPr lang="en-GB" sz="2200" dirty="0">
                <a:effectLst/>
                <a:latin typeface="Calibri" panose="020F0502020204030204" pitchFamily="34" charset="0"/>
                <a:ea typeface="Calibri" panose="020F0502020204030204" pitchFamily="34" charset="0"/>
                <a:cs typeface="Times New Roman" panose="02020603050405020304" pitchFamily="18" charset="0"/>
              </a:rPr>
              <a:t>emembering what the current activity is and staying involved with it until it is completed. What does it mean to be “finished?”</a:t>
            </a:r>
            <a:r>
              <a:rPr lang="en-GB" sz="2200" b="1" dirty="0">
                <a:effectLst/>
              </a:rPr>
              <a:t> </a:t>
            </a:r>
          </a:p>
          <a:p>
            <a:pPr>
              <a:lnSpc>
                <a:spcPct val="90000"/>
              </a:lnSpc>
              <a:spcAft>
                <a:spcPts val="1200"/>
              </a:spcAft>
            </a:pPr>
            <a:r>
              <a:rPr lang="en-GB" sz="2200" b="1" dirty="0">
                <a:effectLst/>
                <a:latin typeface="Calibri" panose="020F0502020204030204" pitchFamily="34" charset="0"/>
                <a:ea typeface="Calibri" panose="020F0502020204030204" pitchFamily="34" charset="0"/>
                <a:cs typeface="Times New Roman" panose="02020603050405020304" pitchFamily="18" charset="0"/>
              </a:rPr>
              <a:t>Aid memory</a:t>
            </a:r>
            <a:r>
              <a:rPr lang="en-GB" sz="2200" dirty="0">
                <a:effectLst/>
                <a:latin typeface="Calibri" panose="020F0502020204030204" pitchFamily="34" charset="0"/>
                <a:ea typeface="Calibri" panose="020F0502020204030204" pitchFamily="34" charset="0"/>
                <a:cs typeface="Times New Roman" panose="02020603050405020304" pitchFamily="18" charset="0"/>
              </a:rPr>
              <a:t> – Remembering what to do and/or when.</a:t>
            </a:r>
          </a:p>
          <a:p>
            <a:pPr>
              <a:lnSpc>
                <a:spcPct val="90000"/>
              </a:lnSpc>
              <a:spcAft>
                <a:spcPts val="1200"/>
              </a:spcAft>
            </a:pPr>
            <a:r>
              <a:rPr lang="en-GB" sz="2200" b="1" dirty="0">
                <a:latin typeface="Calibri" panose="020F0502020204030204" pitchFamily="34" charset="0"/>
                <a:ea typeface="Calibri" panose="020F0502020204030204" pitchFamily="34" charset="0"/>
                <a:cs typeface="Times New Roman" panose="02020603050405020304" pitchFamily="18" charset="0"/>
              </a:rPr>
              <a:t>C</a:t>
            </a:r>
            <a:r>
              <a:rPr lang="en-GB" sz="2200" b="1" dirty="0">
                <a:effectLst/>
                <a:latin typeface="Calibri" panose="020F0502020204030204" pitchFamily="34" charset="0"/>
                <a:ea typeface="Calibri" panose="020F0502020204030204" pitchFamily="34" charset="0"/>
                <a:cs typeface="Times New Roman" panose="02020603050405020304" pitchFamily="18" charset="0"/>
              </a:rPr>
              <a:t>larify verbal information</a:t>
            </a:r>
            <a:r>
              <a:rPr lang="en-GB" sz="2200" dirty="0">
                <a:effectLst/>
                <a:latin typeface="Calibri" panose="020F0502020204030204" pitchFamily="34" charset="0"/>
                <a:ea typeface="Calibri" panose="020F0502020204030204" pitchFamily="34" charset="0"/>
                <a:cs typeface="Times New Roman" panose="02020603050405020304" pitchFamily="18" charset="0"/>
              </a:rPr>
              <a:t> – Autistic pupils can interpret language very literally and struggle to infer what is meant from what is said (the words used) and the way it is communicated. Using visuals can help clarify the message and helps to eliminate confusion.</a:t>
            </a:r>
            <a:endParaRPr lang="en-GB" sz="2200" dirty="0"/>
          </a:p>
        </p:txBody>
      </p:sp>
      <p:pic>
        <p:nvPicPr>
          <p:cNvPr id="4" name="Image" descr="Image">
            <a:extLst>
              <a:ext uri="{FF2B5EF4-FFF2-40B4-BE49-F238E27FC236}">
                <a16:creationId xmlns:a16="http://schemas.microsoft.com/office/drawing/2014/main" id="{FCB1EEE2-82B4-1494-53AB-351200851398}"/>
              </a:ext>
            </a:extLst>
          </p:cNvPr>
          <p:cNvPicPr>
            <a:picLocks noChangeAspect="1"/>
          </p:cNvPicPr>
          <p:nvPr/>
        </p:nvPicPr>
        <p:blipFill>
          <a:blip r:embed="rId3"/>
          <a:stretch>
            <a:fillRect/>
          </a:stretch>
        </p:blipFill>
        <p:spPr>
          <a:xfrm>
            <a:off x="7655062" y="693967"/>
            <a:ext cx="4125514" cy="3090154"/>
          </a:xfrm>
          <a:prstGeom prst="rect">
            <a:avLst/>
          </a:prstGeom>
          <a:ln w="12700">
            <a:miter lim="400000"/>
          </a:ln>
        </p:spPr>
      </p:pic>
    </p:spTree>
    <p:extLst>
      <p:ext uri="{BB962C8B-B14F-4D97-AF65-F5344CB8AC3E}">
        <p14:creationId xmlns:p14="http://schemas.microsoft.com/office/powerpoint/2010/main" val="698600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34E3-E3DA-8251-9AC4-1203EAEB31B7}"/>
              </a:ext>
            </a:extLst>
          </p:cNvPr>
          <p:cNvSpPr>
            <a:spLocks noGrp="1"/>
          </p:cNvSpPr>
          <p:nvPr>
            <p:ph type="title"/>
          </p:nvPr>
        </p:nvSpPr>
        <p:spPr/>
        <p:txBody>
          <a:bodyPr>
            <a:normAutofit/>
          </a:bodyPr>
          <a:lstStyle/>
          <a:p>
            <a:pPr algn="l"/>
            <a:r>
              <a:rPr lang="en-GB" sz="2600" b="1" dirty="0"/>
              <a:t>And to …..</a:t>
            </a:r>
          </a:p>
        </p:txBody>
      </p:sp>
      <p:sp>
        <p:nvSpPr>
          <p:cNvPr id="3" name="Content Placeholder 2">
            <a:extLst>
              <a:ext uri="{FF2B5EF4-FFF2-40B4-BE49-F238E27FC236}">
                <a16:creationId xmlns:a16="http://schemas.microsoft.com/office/drawing/2014/main" id="{A7DD7CAA-785F-96A2-9EC7-5A47B2852CF0}"/>
              </a:ext>
            </a:extLst>
          </p:cNvPr>
          <p:cNvSpPr>
            <a:spLocks noGrp="1"/>
          </p:cNvSpPr>
          <p:nvPr>
            <p:ph sz="half" idx="1"/>
          </p:nvPr>
        </p:nvSpPr>
        <p:spPr>
          <a:xfrm>
            <a:off x="609600" y="1200151"/>
            <a:ext cx="6407426" cy="3394075"/>
          </a:xfrm>
        </p:spPr>
        <p:txBody>
          <a:bodyPr>
            <a:noAutofit/>
          </a:bodyPr>
          <a:lstStyle/>
          <a:p>
            <a:pPr>
              <a:lnSpc>
                <a:spcPct val="90000"/>
              </a:lnSpc>
              <a:spcAft>
                <a:spcPts val="1200"/>
              </a:spcAft>
            </a:pPr>
            <a:r>
              <a:rPr lang="en-GB" sz="2200" b="1" dirty="0">
                <a:effectLst/>
              </a:rPr>
              <a:t>Manage time</a:t>
            </a:r>
            <a:r>
              <a:rPr lang="en-GB" sz="2200" dirty="0">
                <a:effectLst/>
              </a:rPr>
              <a:t> – Time is invisible. Timers and clocks turn time into something pupils can see. Use something concrete and visual e.g. stopwatch, sand timer.</a:t>
            </a:r>
          </a:p>
          <a:p>
            <a:pPr>
              <a:lnSpc>
                <a:spcPct val="90000"/>
              </a:lnSpc>
              <a:spcAft>
                <a:spcPts val="1200"/>
              </a:spcAft>
            </a:pPr>
            <a:r>
              <a:rPr lang="en-GB" sz="2200" b="1" dirty="0">
                <a:effectLst/>
              </a:rPr>
              <a:t>Communicate rules</a:t>
            </a:r>
            <a:r>
              <a:rPr lang="en-GB" sz="2200" dirty="0">
                <a:effectLst/>
              </a:rPr>
              <a:t> – These might be generic rules (e.g. class rules) or social rules. Autistic pupils have differences in social understanding that many of us acquire instinctively. </a:t>
            </a:r>
          </a:p>
          <a:p>
            <a:pPr>
              <a:lnSpc>
                <a:spcPct val="90000"/>
              </a:lnSpc>
              <a:spcAft>
                <a:spcPts val="1200"/>
              </a:spcAft>
            </a:pPr>
            <a:r>
              <a:rPr lang="en-GB" sz="2200" b="1" dirty="0">
                <a:effectLst/>
              </a:rPr>
              <a:t>Assist pupils in coping with change</a:t>
            </a:r>
            <a:r>
              <a:rPr lang="en-GB" sz="2200" dirty="0">
                <a:effectLst/>
              </a:rPr>
              <a:t> –Preparing pupils when something will be different from what they normally expect can reduce anxiety around the unknown.</a:t>
            </a:r>
            <a:endParaRPr lang="en-GB" sz="2200" dirty="0"/>
          </a:p>
        </p:txBody>
      </p:sp>
      <p:pic>
        <p:nvPicPr>
          <p:cNvPr id="5" name="Content Placeholder 5">
            <a:extLst>
              <a:ext uri="{FF2B5EF4-FFF2-40B4-BE49-F238E27FC236}">
                <a16:creationId xmlns:a16="http://schemas.microsoft.com/office/drawing/2014/main" id="{0B8078A0-5995-F4D6-182A-AB303B270139}"/>
              </a:ext>
            </a:extLst>
          </p:cNvPr>
          <p:cNvPicPr>
            <a:picLocks noChangeAspect="1"/>
          </p:cNvPicPr>
          <p:nvPr/>
        </p:nvPicPr>
        <p:blipFill rotWithShape="1">
          <a:blip r:embed="rId3">
            <a:extLst>
              <a:ext uri="{28A0092B-C50C-407E-A947-70E740481C1C}">
                <a14:useLocalDpi xmlns:a14="http://schemas.microsoft.com/office/drawing/2010/main" val="0"/>
              </a:ext>
            </a:extLst>
          </a:blip>
          <a:srcRect l="5601" r="1" b="1"/>
          <a:stretch/>
        </p:blipFill>
        <p:spPr>
          <a:xfrm>
            <a:off x="7251950" y="1528127"/>
            <a:ext cx="4689162" cy="2955610"/>
          </a:xfrm>
          <a:prstGeom prst="rect">
            <a:avLst/>
          </a:prstGeom>
          <a:noFill/>
        </p:spPr>
      </p:pic>
    </p:spTree>
    <p:extLst>
      <p:ext uri="{BB962C8B-B14F-4D97-AF65-F5344CB8AC3E}">
        <p14:creationId xmlns:p14="http://schemas.microsoft.com/office/powerpoint/2010/main" val="115504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34E3-E3DA-8251-9AC4-1203EAEB31B7}"/>
              </a:ext>
            </a:extLst>
          </p:cNvPr>
          <p:cNvSpPr>
            <a:spLocks noGrp="1"/>
          </p:cNvSpPr>
          <p:nvPr>
            <p:ph type="title"/>
          </p:nvPr>
        </p:nvSpPr>
        <p:spPr/>
        <p:txBody>
          <a:bodyPr>
            <a:normAutofit/>
          </a:bodyPr>
          <a:lstStyle/>
          <a:p>
            <a:pPr algn="l"/>
            <a:r>
              <a:rPr lang="en-GB" sz="2600" b="1" dirty="0"/>
              <a:t>And not forgetting, to…</a:t>
            </a:r>
          </a:p>
        </p:txBody>
      </p:sp>
      <p:sp>
        <p:nvSpPr>
          <p:cNvPr id="3" name="Content Placeholder 2">
            <a:extLst>
              <a:ext uri="{FF2B5EF4-FFF2-40B4-BE49-F238E27FC236}">
                <a16:creationId xmlns:a16="http://schemas.microsoft.com/office/drawing/2014/main" id="{A7DD7CAA-785F-96A2-9EC7-5A47B2852CF0}"/>
              </a:ext>
            </a:extLst>
          </p:cNvPr>
          <p:cNvSpPr>
            <a:spLocks noGrp="1"/>
          </p:cNvSpPr>
          <p:nvPr>
            <p:ph sz="half" idx="1"/>
          </p:nvPr>
        </p:nvSpPr>
        <p:spPr>
          <a:xfrm>
            <a:off x="609599" y="1200151"/>
            <a:ext cx="6695661" cy="3394075"/>
          </a:xfrm>
        </p:spPr>
        <p:txBody>
          <a:bodyPr>
            <a:noAutofit/>
          </a:bodyPr>
          <a:lstStyle/>
          <a:p>
            <a:pPr>
              <a:lnSpc>
                <a:spcPct val="90000"/>
              </a:lnSpc>
              <a:spcAft>
                <a:spcPts val="1200"/>
              </a:spcAft>
            </a:pPr>
            <a:r>
              <a:rPr lang="en-GB" sz="2200" b="1" dirty="0">
                <a:effectLst/>
              </a:rPr>
              <a:t>Explain social situations</a:t>
            </a:r>
            <a:r>
              <a:rPr lang="en-GB" sz="2200" dirty="0">
                <a:effectLst/>
              </a:rPr>
              <a:t> – Providing social information e.g. social rules, both verbally and with a visual support can help pupils understand a variety of social situations.</a:t>
            </a:r>
          </a:p>
          <a:p>
            <a:pPr>
              <a:lnSpc>
                <a:spcPct val="90000"/>
              </a:lnSpc>
              <a:spcAft>
                <a:spcPts val="1200"/>
              </a:spcAft>
            </a:pPr>
            <a:r>
              <a:rPr lang="en-GB" sz="2200" b="1" dirty="0">
                <a:effectLst/>
              </a:rPr>
              <a:t>Give choices</a:t>
            </a:r>
            <a:r>
              <a:rPr lang="en-GB" sz="2200" dirty="0">
                <a:effectLst/>
              </a:rPr>
              <a:t> – Let pupils know what their options are, what is available/ not available.</a:t>
            </a:r>
            <a:endParaRPr lang="en-GB" sz="2200" b="1" dirty="0">
              <a:effectLst/>
            </a:endParaRPr>
          </a:p>
          <a:p>
            <a:pPr>
              <a:lnSpc>
                <a:spcPct val="90000"/>
              </a:lnSpc>
              <a:spcAft>
                <a:spcPts val="1200"/>
              </a:spcAft>
            </a:pPr>
            <a:r>
              <a:rPr lang="en-GB" sz="2200" b="1" dirty="0">
                <a:effectLst/>
              </a:rPr>
              <a:t>Support self-regulation</a:t>
            </a:r>
            <a:r>
              <a:rPr lang="en-GB" sz="2200" dirty="0">
                <a:effectLst/>
              </a:rPr>
              <a:t> – Pupils need to learn how to cope when they get anxious or encounter a problem. Strategies such as visual imagery can help with this.</a:t>
            </a:r>
          </a:p>
          <a:p>
            <a:pPr>
              <a:lnSpc>
                <a:spcPct val="90000"/>
              </a:lnSpc>
              <a:spcAft>
                <a:spcPts val="1200"/>
              </a:spcAft>
            </a:pPr>
            <a:r>
              <a:rPr lang="en-GB" sz="2200" b="1" dirty="0">
                <a:effectLst/>
              </a:rPr>
              <a:t>Communicate emotions</a:t>
            </a:r>
            <a:r>
              <a:rPr lang="en-GB" sz="2200" dirty="0">
                <a:effectLst/>
              </a:rPr>
              <a:t> – Helping pupils to translate emotional responses into pictures or written language gives an opportunity to explain, clarify or validate how they are feeling.</a:t>
            </a:r>
            <a:endParaRPr lang="en-GB" sz="2200" dirty="0"/>
          </a:p>
        </p:txBody>
      </p:sp>
      <p:pic>
        <p:nvPicPr>
          <p:cNvPr id="4" name="Picture 3">
            <a:extLst>
              <a:ext uri="{FF2B5EF4-FFF2-40B4-BE49-F238E27FC236}">
                <a16:creationId xmlns:a16="http://schemas.microsoft.com/office/drawing/2014/main" id="{3EBD81CC-61F4-2212-55D4-24CA88CD6638}"/>
              </a:ext>
            </a:extLst>
          </p:cNvPr>
          <p:cNvPicPr>
            <a:picLocks noChangeAspect="1"/>
          </p:cNvPicPr>
          <p:nvPr/>
        </p:nvPicPr>
        <p:blipFill rotWithShape="1">
          <a:blip r:embed="rId3">
            <a:extLst>
              <a:ext uri="{28A0092B-C50C-407E-A947-70E740481C1C}">
                <a14:useLocalDpi xmlns:a14="http://schemas.microsoft.com/office/drawing/2010/main" val="0"/>
              </a:ext>
            </a:extLst>
          </a:blip>
          <a:srcRect t="5572"/>
          <a:stretch/>
        </p:blipFill>
        <p:spPr>
          <a:xfrm>
            <a:off x="7452267" y="1338126"/>
            <a:ext cx="4527697" cy="3510997"/>
          </a:xfrm>
          <a:prstGeom prst="rect">
            <a:avLst/>
          </a:prstGeom>
          <a:noFill/>
        </p:spPr>
      </p:pic>
    </p:spTree>
    <p:extLst>
      <p:ext uri="{BB962C8B-B14F-4D97-AF65-F5344CB8AC3E}">
        <p14:creationId xmlns:p14="http://schemas.microsoft.com/office/powerpoint/2010/main" val="13511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F7B5-6729-AEF6-B3E4-C8E295C6CCCD}"/>
              </a:ext>
            </a:extLst>
          </p:cNvPr>
          <p:cNvSpPr>
            <a:spLocks noGrp="1"/>
          </p:cNvSpPr>
          <p:nvPr>
            <p:ph type="title"/>
          </p:nvPr>
        </p:nvSpPr>
        <p:spPr/>
        <p:txBody>
          <a:bodyPr/>
          <a:lstStyle/>
          <a:p>
            <a:r>
              <a:rPr lang="en-GB" b="1" dirty="0"/>
              <a:t>4) Seating</a:t>
            </a:r>
          </a:p>
        </p:txBody>
      </p:sp>
      <p:sp>
        <p:nvSpPr>
          <p:cNvPr id="3" name="Content Placeholder 2">
            <a:extLst>
              <a:ext uri="{FF2B5EF4-FFF2-40B4-BE49-F238E27FC236}">
                <a16:creationId xmlns:a16="http://schemas.microsoft.com/office/drawing/2014/main" id="{04A61C1A-B00E-8AE3-0F39-E398B0A94B1F}"/>
              </a:ext>
            </a:extLst>
          </p:cNvPr>
          <p:cNvSpPr>
            <a:spLocks noGrp="1"/>
          </p:cNvSpPr>
          <p:nvPr>
            <p:ph idx="1"/>
          </p:nvPr>
        </p:nvSpPr>
        <p:spPr/>
        <p:txBody>
          <a:bodyPr/>
          <a:lstStyle/>
          <a:p>
            <a:r>
              <a:rPr lang="en-GB" dirty="0"/>
              <a:t>Ask the young person where they would like to sit and why (or observe)</a:t>
            </a:r>
            <a:endParaRPr lang="en-GB" dirty="0">
              <a:solidFill>
                <a:srgbClr val="FF0000"/>
              </a:solidFill>
            </a:endParaRPr>
          </a:p>
          <a:p>
            <a:r>
              <a:rPr lang="en-GB" dirty="0"/>
              <a:t>They may be happier sitting on their own to complete tasks</a:t>
            </a:r>
          </a:p>
          <a:p>
            <a:r>
              <a:rPr lang="en-GB" dirty="0"/>
              <a:t>Some neurodivergent pupils benefit enormously from sitting with a friend or supportive peer</a:t>
            </a:r>
          </a:p>
          <a:p>
            <a:r>
              <a:rPr lang="en-GB" dirty="0"/>
              <a:t>Keep distractions (visual and auditory) to a minimum</a:t>
            </a:r>
          </a:p>
          <a:p>
            <a:r>
              <a:rPr lang="en-GB" dirty="0"/>
              <a:t>Consider sensory differences in respect of seating</a:t>
            </a:r>
          </a:p>
        </p:txBody>
      </p:sp>
      <p:pic>
        <p:nvPicPr>
          <p:cNvPr id="6" name="Picture 5" descr="A group of children playing instruments&#10;&#10;Description automatically generated">
            <a:extLst>
              <a:ext uri="{FF2B5EF4-FFF2-40B4-BE49-F238E27FC236}">
                <a16:creationId xmlns:a16="http://schemas.microsoft.com/office/drawing/2014/main" id="{F7EB1B4D-ECDB-010C-9959-B56A05ABD2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70763" y="1287780"/>
            <a:ext cx="5640236" cy="4374088"/>
          </a:xfrm>
          <a:prstGeom prst="rect">
            <a:avLst/>
          </a:prstGeom>
        </p:spPr>
      </p:pic>
      <p:sp>
        <p:nvSpPr>
          <p:cNvPr id="7" name="TextBox 6">
            <a:extLst>
              <a:ext uri="{FF2B5EF4-FFF2-40B4-BE49-F238E27FC236}">
                <a16:creationId xmlns:a16="http://schemas.microsoft.com/office/drawing/2014/main" id="{F94FAF19-624A-2EF1-9FF0-3F3A282F5CD8}"/>
              </a:ext>
            </a:extLst>
          </p:cNvPr>
          <p:cNvSpPr txBox="1"/>
          <p:nvPr/>
        </p:nvSpPr>
        <p:spPr>
          <a:xfrm>
            <a:off x="2286000" y="5962650"/>
            <a:ext cx="7620000" cy="230832"/>
          </a:xfrm>
          <a:prstGeom prst="rect">
            <a:avLst/>
          </a:prstGeom>
          <a:noFill/>
        </p:spPr>
        <p:txBody>
          <a:bodyPr wrap="square" rtlCol="0">
            <a:spAutoFit/>
          </a:bodyPr>
          <a:lstStyle/>
          <a:p>
            <a:r>
              <a:rPr lang="en-GB" sz="900">
                <a:hlinkClick r:id="rId4" tooltip="https://www.new-educ.com/%D9%82%D8%B1%D8%A7%D8%A1%D8%A9-%D9%81%D9%8A-%D9%86%D8%B8%D8%B1%D9%8A%D8%A9-%D8%A7%D9%84%D8%AA%D8%B9%D9%84%D9%85-%D8%A7%D9%84%D8%A7%D8%AC%D8%AA%D9%85%D8%A7%D8%B9%D9%8A"/>
              </a:rPr>
              <a:t>This Photo</a:t>
            </a:r>
            <a:r>
              <a:rPr lang="en-GB" sz="900"/>
              <a:t> by Unknown Author is licensed under </a:t>
            </a:r>
            <a:r>
              <a:rPr lang="en-GB" sz="900">
                <a:hlinkClick r:id="rId5" tooltip="https://creativecommons.org/licenses/by-nc-sa/3.0/"/>
              </a:rPr>
              <a:t>CC BY-SA-NC</a:t>
            </a:r>
            <a:endParaRPr lang="en-GB" sz="900"/>
          </a:p>
        </p:txBody>
      </p:sp>
    </p:spTree>
    <p:extLst>
      <p:ext uri="{BB962C8B-B14F-4D97-AF65-F5344CB8AC3E}">
        <p14:creationId xmlns:p14="http://schemas.microsoft.com/office/powerpoint/2010/main" val="1157075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C3F4-2D86-39AB-E2E8-0275F78F12DC}"/>
              </a:ext>
            </a:extLst>
          </p:cNvPr>
          <p:cNvSpPr>
            <a:spLocks noGrp="1"/>
          </p:cNvSpPr>
          <p:nvPr>
            <p:ph type="title"/>
          </p:nvPr>
        </p:nvSpPr>
        <p:spPr/>
        <p:txBody>
          <a:bodyPr/>
          <a:lstStyle/>
          <a:p>
            <a:r>
              <a:rPr lang="en-GB" b="1" dirty="0"/>
              <a:t>5)  Warn about changes </a:t>
            </a:r>
          </a:p>
        </p:txBody>
      </p:sp>
      <p:sp>
        <p:nvSpPr>
          <p:cNvPr id="3" name="Content Placeholder 2">
            <a:extLst>
              <a:ext uri="{FF2B5EF4-FFF2-40B4-BE49-F238E27FC236}">
                <a16:creationId xmlns:a16="http://schemas.microsoft.com/office/drawing/2014/main" id="{4497D64C-8AAB-DC82-F2BD-1F38F4F1B254}"/>
              </a:ext>
            </a:extLst>
          </p:cNvPr>
          <p:cNvSpPr>
            <a:spLocks noGrp="1"/>
          </p:cNvSpPr>
          <p:nvPr>
            <p:ph idx="1"/>
          </p:nvPr>
        </p:nvSpPr>
        <p:spPr/>
        <p:txBody>
          <a:bodyPr>
            <a:normAutofit/>
          </a:bodyPr>
          <a:lstStyle/>
          <a:p>
            <a:pPr marL="0" indent="0">
              <a:buNone/>
            </a:pPr>
            <a:endParaRPr lang="en-GB" dirty="0"/>
          </a:p>
          <a:p>
            <a:r>
              <a:rPr lang="en-GB" dirty="0"/>
              <a:t>Tell the pupil what has changed and why and indicate what will happen instead (with a visual!)</a:t>
            </a:r>
          </a:p>
          <a:p>
            <a:r>
              <a:rPr lang="en-GB" dirty="0"/>
              <a:t>Comic strip conversations</a:t>
            </a:r>
          </a:p>
          <a:p>
            <a:r>
              <a:rPr lang="en-GB" dirty="0"/>
              <a:t>Social stories </a:t>
            </a:r>
          </a:p>
          <a:p>
            <a:r>
              <a:rPr lang="en-GB" dirty="0"/>
              <a:t>Traffic Lights</a:t>
            </a:r>
          </a:p>
          <a:p>
            <a:r>
              <a:rPr lang="en-GB" dirty="0"/>
              <a:t>Timers</a:t>
            </a:r>
          </a:p>
          <a:p>
            <a:r>
              <a:rPr lang="en-GB" dirty="0"/>
              <a:t>Music</a:t>
            </a:r>
            <a:br>
              <a:rPr lang="en-GB" dirty="0"/>
            </a:br>
            <a:endParaRPr lang="en-GB" dirty="0"/>
          </a:p>
        </p:txBody>
      </p:sp>
      <p:pic>
        <p:nvPicPr>
          <p:cNvPr id="5" name="Picture 4" descr="A picture containing circle, graphics, graphic design, screenshot&#10;&#10;Description automatically generated">
            <a:extLst>
              <a:ext uri="{FF2B5EF4-FFF2-40B4-BE49-F238E27FC236}">
                <a16:creationId xmlns:a16="http://schemas.microsoft.com/office/drawing/2014/main" id="{2796DFCD-3C2C-3699-3488-03AEC9EE35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95292" y="1200151"/>
            <a:ext cx="4789416" cy="3394075"/>
          </a:xfrm>
          <a:prstGeom prst="rect">
            <a:avLst/>
          </a:prstGeom>
          <a:noFill/>
        </p:spPr>
      </p:pic>
    </p:spTree>
    <p:extLst>
      <p:ext uri="{BB962C8B-B14F-4D97-AF65-F5344CB8AC3E}">
        <p14:creationId xmlns:p14="http://schemas.microsoft.com/office/powerpoint/2010/main" val="291445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480D4-A520-D282-8F31-58E636E7AC71}"/>
              </a:ext>
            </a:extLst>
          </p:cNvPr>
          <p:cNvSpPr>
            <a:spLocks noGrp="1"/>
          </p:cNvSpPr>
          <p:nvPr>
            <p:ph type="title"/>
          </p:nvPr>
        </p:nvSpPr>
        <p:spPr/>
        <p:txBody>
          <a:bodyPr anchor="b">
            <a:normAutofit/>
          </a:bodyPr>
          <a:lstStyle/>
          <a:p>
            <a:r>
              <a:rPr lang="en-GB" b="1" dirty="0"/>
              <a:t>6)  Support attention and processing </a:t>
            </a:r>
          </a:p>
        </p:txBody>
      </p:sp>
      <p:sp>
        <p:nvSpPr>
          <p:cNvPr id="3" name="Content Placeholder 2">
            <a:extLst>
              <a:ext uri="{FF2B5EF4-FFF2-40B4-BE49-F238E27FC236}">
                <a16:creationId xmlns:a16="http://schemas.microsoft.com/office/drawing/2014/main" id="{6C4B0C83-9CD8-42AC-C0EF-21800BFC8F22}"/>
              </a:ext>
            </a:extLst>
          </p:cNvPr>
          <p:cNvSpPr>
            <a:spLocks noGrp="1"/>
          </p:cNvSpPr>
          <p:nvPr>
            <p:ph idx="1"/>
          </p:nvPr>
        </p:nvSpPr>
        <p:spPr/>
        <p:txBody>
          <a:bodyPr>
            <a:normAutofit lnSpcReduction="10000"/>
          </a:bodyPr>
          <a:lstStyle/>
          <a:p>
            <a:endParaRPr lang="en-GB" dirty="0">
              <a:effectLst/>
            </a:endParaRPr>
          </a:p>
          <a:p>
            <a:pPr marL="342900" indent="-342900">
              <a:buFont typeface="Arial" panose="020B0604020202020204" pitchFamily="34" charset="0"/>
              <a:buChar char="•"/>
            </a:pPr>
            <a:r>
              <a:rPr lang="en-GB" sz="2000" dirty="0"/>
              <a:t>How are we describing ‘good listening’?</a:t>
            </a:r>
          </a:p>
          <a:p>
            <a:pPr marL="342900" indent="-342900">
              <a:buFont typeface="Arial" panose="020B0604020202020204" pitchFamily="34" charset="0"/>
              <a:buChar char="•"/>
            </a:pPr>
            <a:r>
              <a:rPr lang="en-GB" sz="2000" dirty="0"/>
              <a:t>Neurodivergent pupils </a:t>
            </a:r>
            <a:r>
              <a:rPr lang="en-GB" sz="2000" dirty="0">
                <a:effectLst/>
              </a:rPr>
              <a:t>need time to process language. </a:t>
            </a:r>
          </a:p>
          <a:p>
            <a:pPr marL="342900" indent="-342900">
              <a:buFont typeface="Arial" panose="020B0604020202020204" pitchFamily="34" charset="0"/>
              <a:buChar char="•"/>
            </a:pPr>
            <a:r>
              <a:rPr lang="en-GB" sz="2000" dirty="0">
                <a:effectLst/>
              </a:rPr>
              <a:t>Keep instructions / language consistent and allow time to answer questions (supported by visuals) </a:t>
            </a:r>
          </a:p>
          <a:p>
            <a:pPr marL="342900" indent="-342900">
              <a:buFont typeface="Arial" panose="020B0604020202020204" pitchFamily="34" charset="0"/>
              <a:buChar char="•"/>
            </a:pPr>
            <a:r>
              <a:rPr lang="en-GB" sz="2000" dirty="0">
                <a:effectLst/>
              </a:rPr>
              <a:t>Avoid use of ‘lollipops’ or ‘wheels’.</a:t>
            </a:r>
          </a:p>
          <a:p>
            <a:pPr marL="342900" indent="-342900">
              <a:buFont typeface="Arial" panose="020B0604020202020204" pitchFamily="34" charset="0"/>
              <a:buChar char="•"/>
            </a:pPr>
            <a:r>
              <a:rPr lang="en-GB" sz="2000" dirty="0"/>
              <a:t>We may need to teach joint attention skills (Attention autism; intensive interaction; etc.)</a:t>
            </a:r>
          </a:p>
          <a:p>
            <a:pPr marL="342900" indent="-342900">
              <a:buFont typeface="Arial" panose="020B0604020202020204" pitchFamily="34" charset="0"/>
              <a:buChar char="•"/>
            </a:pPr>
            <a:r>
              <a:rPr lang="en-GB" sz="2000" dirty="0">
                <a:effectLst/>
              </a:rPr>
              <a:t>Build in pre-emptive breaks which are adapted to the child’s sensory needs</a:t>
            </a:r>
          </a:p>
        </p:txBody>
      </p:sp>
      <p:pic>
        <p:nvPicPr>
          <p:cNvPr id="1026" name="Picture 2" descr="NeuroWild - Good learning. This set is available to...">
            <a:extLst>
              <a:ext uri="{FF2B5EF4-FFF2-40B4-BE49-F238E27FC236}">
                <a16:creationId xmlns:a16="http://schemas.microsoft.com/office/drawing/2014/main" id="{AC9ECF0D-722A-4551-32EF-46D5EEB76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235" y="1318020"/>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12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1FC9-0CAD-4F78-4F01-7BE6D044A5DB}"/>
              </a:ext>
            </a:extLst>
          </p:cNvPr>
          <p:cNvSpPr>
            <a:spLocks noGrp="1"/>
          </p:cNvSpPr>
          <p:nvPr>
            <p:ph type="title"/>
          </p:nvPr>
        </p:nvSpPr>
        <p:spPr/>
        <p:txBody>
          <a:bodyPr/>
          <a:lstStyle/>
          <a:p>
            <a:r>
              <a:rPr lang="en-GB" b="1" dirty="0"/>
              <a:t>7) Monitor your communication</a:t>
            </a:r>
          </a:p>
        </p:txBody>
      </p:sp>
      <p:sp>
        <p:nvSpPr>
          <p:cNvPr id="3" name="Content Placeholder 2">
            <a:extLst>
              <a:ext uri="{FF2B5EF4-FFF2-40B4-BE49-F238E27FC236}">
                <a16:creationId xmlns:a16="http://schemas.microsoft.com/office/drawing/2014/main" id="{6F85A729-3BF5-B8FF-DD98-F77EAE9525AF}"/>
              </a:ext>
            </a:extLst>
          </p:cNvPr>
          <p:cNvSpPr>
            <a:spLocks noGrp="1"/>
          </p:cNvSpPr>
          <p:nvPr>
            <p:ph idx="1"/>
          </p:nvPr>
        </p:nvSpPr>
        <p:spPr/>
        <p:txBody>
          <a:bodyPr/>
          <a:lstStyle/>
          <a:p>
            <a:pPr lvl="0"/>
            <a:r>
              <a:rPr lang="en-GB" dirty="0"/>
              <a:t>Check the following </a:t>
            </a:r>
          </a:p>
          <a:p>
            <a:pPr lvl="1"/>
            <a:r>
              <a:rPr lang="en-GB" dirty="0"/>
              <a:t>Your voice is not competing against background noise. </a:t>
            </a:r>
          </a:p>
          <a:p>
            <a:pPr lvl="1"/>
            <a:r>
              <a:rPr lang="en-GB" dirty="0"/>
              <a:t>You pause between sequences to allow processing time.</a:t>
            </a:r>
          </a:p>
          <a:p>
            <a:pPr lvl="1"/>
            <a:r>
              <a:rPr lang="en-GB" dirty="0"/>
              <a:t>One instruction at a time is given.</a:t>
            </a:r>
          </a:p>
          <a:p>
            <a:pPr lvl="1"/>
            <a:r>
              <a:rPr lang="en-GB" dirty="0"/>
              <a:t>Sarcasm or hints are avoided.</a:t>
            </a:r>
          </a:p>
          <a:p>
            <a:pPr lvl="1"/>
            <a:r>
              <a:rPr lang="en-GB" dirty="0"/>
              <a:t>Metaphors and other figures of speech are explained.</a:t>
            </a:r>
          </a:p>
          <a:p>
            <a:pPr lvl="1"/>
            <a:r>
              <a:rPr lang="en-GB" dirty="0"/>
              <a:t>Instructions given are unambiguous.</a:t>
            </a:r>
          </a:p>
          <a:p>
            <a:pPr lvl="1"/>
            <a:r>
              <a:rPr lang="en-GB" dirty="0"/>
              <a:t>Avoid rhetorical questions.</a:t>
            </a:r>
          </a:p>
          <a:p>
            <a:endParaRPr lang="en-GB" dirty="0"/>
          </a:p>
        </p:txBody>
      </p:sp>
      <p:pic>
        <p:nvPicPr>
          <p:cNvPr id="5" name="Picture 4" descr="A cartoon of a person standing in front of a chalkboard&#10;&#10;Description automatically generated with medium confidence">
            <a:extLst>
              <a:ext uri="{FF2B5EF4-FFF2-40B4-BE49-F238E27FC236}">
                <a16:creationId xmlns:a16="http://schemas.microsoft.com/office/drawing/2014/main" id="{50CD2CD8-1135-21C4-E389-3E07E06764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36773" y="976708"/>
            <a:ext cx="4945626" cy="4856162"/>
          </a:xfrm>
          <a:prstGeom prst="rect">
            <a:avLst/>
          </a:prstGeom>
          <a:noFill/>
        </p:spPr>
      </p:pic>
    </p:spTree>
    <p:extLst>
      <p:ext uri="{BB962C8B-B14F-4D97-AF65-F5344CB8AC3E}">
        <p14:creationId xmlns:p14="http://schemas.microsoft.com/office/powerpoint/2010/main" val="2142952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9AA4-1370-8036-82BD-F99FD1312BD7}"/>
              </a:ext>
            </a:extLst>
          </p:cNvPr>
          <p:cNvSpPr>
            <a:spLocks noGrp="1"/>
          </p:cNvSpPr>
          <p:nvPr>
            <p:ph type="title"/>
          </p:nvPr>
        </p:nvSpPr>
        <p:spPr/>
        <p:txBody>
          <a:bodyPr/>
          <a:lstStyle/>
          <a:p>
            <a:r>
              <a:rPr lang="en-GB" b="1" dirty="0"/>
              <a:t>8) </a:t>
            </a:r>
            <a:r>
              <a:rPr lang="en-GB" b="1"/>
              <a:t>Adaptive Teaching!</a:t>
            </a:r>
            <a:endParaRPr lang="en-GB" b="1" dirty="0"/>
          </a:p>
        </p:txBody>
      </p:sp>
      <p:sp>
        <p:nvSpPr>
          <p:cNvPr id="3" name="Content Placeholder 2">
            <a:extLst>
              <a:ext uri="{FF2B5EF4-FFF2-40B4-BE49-F238E27FC236}">
                <a16:creationId xmlns:a16="http://schemas.microsoft.com/office/drawing/2014/main" id="{9234606E-BE12-6A62-7F6B-BD5D4A6AA14F}"/>
              </a:ext>
            </a:extLst>
          </p:cNvPr>
          <p:cNvSpPr>
            <a:spLocks noGrp="1"/>
          </p:cNvSpPr>
          <p:nvPr>
            <p:ph idx="1"/>
          </p:nvPr>
        </p:nvSpPr>
        <p:spPr/>
        <p:txBody>
          <a:bodyPr/>
          <a:lstStyle/>
          <a:p>
            <a:r>
              <a:rPr lang="en-GB" dirty="0"/>
              <a:t>Tasks </a:t>
            </a:r>
            <a:r>
              <a:rPr lang="en-GB" b="1" i="1" dirty="0"/>
              <a:t>must</a:t>
            </a:r>
            <a:r>
              <a:rPr lang="en-GB" dirty="0"/>
              <a:t> have meaning and purpose for the neurodivergent student (Phonics)</a:t>
            </a:r>
          </a:p>
          <a:p>
            <a:r>
              <a:rPr lang="en-GB" dirty="0"/>
              <a:t>Attention needs to be ‘captured’</a:t>
            </a:r>
          </a:p>
          <a:p>
            <a:r>
              <a:rPr lang="en-GB" dirty="0"/>
              <a:t>Does the student know why they have been given the task to complete? (is it interesting?  Is it fun?)</a:t>
            </a:r>
          </a:p>
          <a:p>
            <a:r>
              <a:rPr lang="en-GB" dirty="0"/>
              <a:t>Can the learning objective be achieved using the young person’s special interests? </a:t>
            </a:r>
          </a:p>
          <a:p>
            <a:r>
              <a:rPr lang="en-GB" dirty="0"/>
              <a:t>Consider separating handwriting from literacy</a:t>
            </a:r>
          </a:p>
        </p:txBody>
      </p:sp>
      <p:pic>
        <p:nvPicPr>
          <p:cNvPr id="3074" name="Picture 2" descr="What is Differentiated Instruction?">
            <a:extLst>
              <a:ext uri="{FF2B5EF4-FFF2-40B4-BE49-F238E27FC236}">
                <a16:creationId xmlns:a16="http://schemas.microsoft.com/office/drawing/2014/main" id="{8721BF41-2916-E3D2-D6CA-EE01BF7C2E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80108" y="1341835"/>
            <a:ext cx="3756714" cy="4365523"/>
          </a:xfrm>
          <a:prstGeom prst="rect">
            <a:avLst/>
          </a:prstGeom>
          <a:solidFill>
            <a:srgbClr val="FFFFFF"/>
          </a:solidFill>
        </p:spPr>
      </p:pic>
    </p:spTree>
    <p:extLst>
      <p:ext uri="{BB962C8B-B14F-4D97-AF65-F5344CB8AC3E}">
        <p14:creationId xmlns:p14="http://schemas.microsoft.com/office/powerpoint/2010/main" val="2574618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53CF-3B64-A022-26E6-9B309A37CAC5}"/>
              </a:ext>
            </a:extLst>
          </p:cNvPr>
          <p:cNvSpPr>
            <a:spLocks noGrp="1"/>
          </p:cNvSpPr>
          <p:nvPr>
            <p:ph type="title"/>
          </p:nvPr>
        </p:nvSpPr>
        <p:spPr/>
        <p:txBody>
          <a:bodyPr/>
          <a:lstStyle/>
          <a:p>
            <a:r>
              <a:rPr lang="en-GB" b="1" dirty="0"/>
              <a:t>9) Support play/social interaction</a:t>
            </a:r>
          </a:p>
        </p:txBody>
      </p:sp>
      <p:sp>
        <p:nvSpPr>
          <p:cNvPr id="3" name="Content Placeholder 2">
            <a:extLst>
              <a:ext uri="{FF2B5EF4-FFF2-40B4-BE49-F238E27FC236}">
                <a16:creationId xmlns:a16="http://schemas.microsoft.com/office/drawing/2014/main" id="{5691DD7A-713A-6B8F-A478-F567F360A8C1}"/>
              </a:ext>
            </a:extLst>
          </p:cNvPr>
          <p:cNvSpPr>
            <a:spLocks noGrp="1"/>
          </p:cNvSpPr>
          <p:nvPr>
            <p:ph idx="1"/>
          </p:nvPr>
        </p:nvSpPr>
        <p:spPr/>
        <p:txBody>
          <a:bodyPr>
            <a:normAutofit fontScale="92500"/>
          </a:bodyPr>
          <a:lstStyle/>
          <a:p>
            <a:r>
              <a:rPr lang="en-GB" dirty="0"/>
              <a:t>Determine child’s social skills level (AET progression framework could be used)</a:t>
            </a:r>
          </a:p>
          <a:p>
            <a:r>
              <a:rPr lang="en-GB" dirty="0"/>
              <a:t>Teach play skills – appropriate for the child </a:t>
            </a:r>
          </a:p>
          <a:p>
            <a:r>
              <a:rPr lang="en-GB" dirty="0"/>
              <a:t>Teach sharing and provide some ‘non-sharing’ time and resources</a:t>
            </a:r>
          </a:p>
          <a:p>
            <a:r>
              <a:rPr lang="en-GB" dirty="0"/>
              <a:t>Provide visual guide – who is doing what and when?</a:t>
            </a:r>
          </a:p>
          <a:p>
            <a:r>
              <a:rPr lang="en-GB" dirty="0"/>
              <a:t>Keep groups small.</a:t>
            </a:r>
          </a:p>
          <a:p>
            <a:r>
              <a:rPr lang="en-GB" dirty="0"/>
              <a:t>Minimise group activities. </a:t>
            </a:r>
          </a:p>
          <a:p>
            <a:r>
              <a:rPr lang="en-GB" dirty="0"/>
              <a:t>Teach neurotypical children how to support and value their neurodivergent peers</a:t>
            </a:r>
          </a:p>
        </p:txBody>
      </p:sp>
      <p:pic>
        <p:nvPicPr>
          <p:cNvPr id="5" name="Picture 4" descr="A group of children playing with toys&#10;&#10;Description automatically generated with medium confidence">
            <a:extLst>
              <a:ext uri="{FF2B5EF4-FFF2-40B4-BE49-F238E27FC236}">
                <a16:creationId xmlns:a16="http://schemas.microsoft.com/office/drawing/2014/main" id="{5C9E8907-9F5D-1827-FB5A-E4747A809B7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4722" b="-3"/>
          <a:stretch/>
        </p:blipFill>
        <p:spPr>
          <a:xfrm>
            <a:off x="6210330" y="1606933"/>
            <a:ext cx="5384800" cy="3502742"/>
          </a:xfrm>
          <a:prstGeom prst="rect">
            <a:avLst/>
          </a:prstGeom>
          <a:noFill/>
        </p:spPr>
      </p:pic>
      <p:sp>
        <p:nvSpPr>
          <p:cNvPr id="6" name="TextBox 5">
            <a:extLst>
              <a:ext uri="{FF2B5EF4-FFF2-40B4-BE49-F238E27FC236}">
                <a16:creationId xmlns:a16="http://schemas.microsoft.com/office/drawing/2014/main" id="{EDC1EB96-C5F2-8703-4358-0EEAF5DD69D3}"/>
              </a:ext>
            </a:extLst>
          </p:cNvPr>
          <p:cNvSpPr txBox="1"/>
          <p:nvPr/>
        </p:nvSpPr>
        <p:spPr>
          <a:xfrm>
            <a:off x="9268852" y="5109675"/>
            <a:ext cx="2326278"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hlinkClick r:id="rId4" tooltip="http://journalistsresource.org/studies/society/education/early-childhood-care-education-united-states-research-roundup">
                  <a:extLst>
                    <a:ext uri="{A12FA001-AC4F-418D-AE19-62706E023703}">
                      <ahyp:hlinkClr xmlns:ahyp="http://schemas.microsoft.com/office/drawing/2018/hyperlinkcolor" val="tx"/>
                    </a:ext>
                  </a:extLst>
                </a:hlinkClick>
              </a:rPr>
              <a:t>This Photo</a:t>
            </a:r>
            <a:r>
              <a:rPr lang="en-GB" sz="700" dirty="0">
                <a:solidFill>
                  <a:srgbClr val="FFFFFF"/>
                </a:solidFill>
              </a:rPr>
              <a:t> by Unknown Author is licensed under </a:t>
            </a:r>
            <a:r>
              <a:rPr lang="en-GB" sz="700" dirty="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GB" sz="700" dirty="0">
              <a:solidFill>
                <a:srgbClr val="FFFFFF"/>
              </a:solidFill>
            </a:endParaRPr>
          </a:p>
        </p:txBody>
      </p:sp>
    </p:spTree>
    <p:extLst>
      <p:ext uri="{BB962C8B-B14F-4D97-AF65-F5344CB8AC3E}">
        <p14:creationId xmlns:p14="http://schemas.microsoft.com/office/powerpoint/2010/main" val="3683061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3A7E-33B4-A70A-3D2D-3A4B4E237380}"/>
              </a:ext>
            </a:extLst>
          </p:cNvPr>
          <p:cNvSpPr>
            <a:spLocks noGrp="1"/>
          </p:cNvSpPr>
          <p:nvPr>
            <p:ph type="title"/>
          </p:nvPr>
        </p:nvSpPr>
        <p:spPr/>
        <p:txBody>
          <a:bodyPr>
            <a:normAutofit/>
          </a:bodyPr>
          <a:lstStyle/>
          <a:p>
            <a:r>
              <a:rPr lang="en-GB" b="1" dirty="0"/>
              <a:t>10) Support and encourage asking for help</a:t>
            </a:r>
          </a:p>
        </p:txBody>
      </p:sp>
      <p:sp>
        <p:nvSpPr>
          <p:cNvPr id="3" name="Content Placeholder 2">
            <a:extLst>
              <a:ext uri="{FF2B5EF4-FFF2-40B4-BE49-F238E27FC236}">
                <a16:creationId xmlns:a16="http://schemas.microsoft.com/office/drawing/2014/main" id="{07D7E68A-C827-98BB-5204-CE8AF7706B6E}"/>
              </a:ext>
            </a:extLst>
          </p:cNvPr>
          <p:cNvSpPr>
            <a:spLocks noGrp="1"/>
          </p:cNvSpPr>
          <p:nvPr>
            <p:ph idx="1"/>
          </p:nvPr>
        </p:nvSpPr>
        <p:spPr/>
        <p:txBody>
          <a:bodyPr>
            <a:normAutofit/>
          </a:bodyPr>
          <a:lstStyle/>
          <a:p>
            <a:r>
              <a:rPr lang="en-GB" dirty="0"/>
              <a:t>Teach students that it’s okay not to know the answer or to get something wrong. </a:t>
            </a:r>
          </a:p>
          <a:p>
            <a:r>
              <a:rPr lang="en-GB" dirty="0"/>
              <a:t>Teach them how to recognise when they are ‘stuck’.</a:t>
            </a:r>
          </a:p>
          <a:p>
            <a:r>
              <a:rPr lang="en-GB" dirty="0"/>
              <a:t>Then teach them how to ask for help.</a:t>
            </a:r>
          </a:p>
          <a:p>
            <a:r>
              <a:rPr lang="en-GB" dirty="0"/>
              <a:t>Respond positively to questions, especially when the young person may not have been able to attend to verbal directions and seeks clarification or repetition.</a:t>
            </a:r>
          </a:p>
          <a:p>
            <a:r>
              <a:rPr lang="en-GB" b="1" i="1" dirty="0"/>
              <a:t>Asking for help applies to you too!</a:t>
            </a:r>
          </a:p>
        </p:txBody>
      </p:sp>
      <p:pic>
        <p:nvPicPr>
          <p:cNvPr id="5" name="Picture 4" descr="Dog under snow">
            <a:extLst>
              <a:ext uri="{FF2B5EF4-FFF2-40B4-BE49-F238E27FC236}">
                <a16:creationId xmlns:a16="http://schemas.microsoft.com/office/drawing/2014/main" id="{6CAED480-4358-357A-7D03-4ECC304F7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763" y="963285"/>
            <a:ext cx="5437240" cy="2239990"/>
          </a:xfrm>
          <a:prstGeom prst="rect">
            <a:avLst/>
          </a:prstGeom>
        </p:spPr>
      </p:pic>
      <p:pic>
        <p:nvPicPr>
          <p:cNvPr id="4" name="Picture 3">
            <a:extLst>
              <a:ext uri="{FF2B5EF4-FFF2-40B4-BE49-F238E27FC236}">
                <a16:creationId xmlns:a16="http://schemas.microsoft.com/office/drawing/2014/main" id="{1B2B8C76-FADA-1B2B-7587-0B49E6D8CBB2}"/>
              </a:ext>
            </a:extLst>
          </p:cNvPr>
          <p:cNvPicPr>
            <a:picLocks noChangeAspect="1"/>
          </p:cNvPicPr>
          <p:nvPr/>
        </p:nvPicPr>
        <p:blipFill>
          <a:blip r:embed="rId4"/>
          <a:stretch>
            <a:fillRect/>
          </a:stretch>
        </p:blipFill>
        <p:spPr>
          <a:xfrm>
            <a:off x="6219801" y="3272287"/>
            <a:ext cx="5437239" cy="2622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759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8C40-E56B-E163-61DA-691DC59EB244}"/>
              </a:ext>
            </a:extLst>
          </p:cNvPr>
          <p:cNvSpPr>
            <a:spLocks noGrp="1"/>
          </p:cNvSpPr>
          <p:nvPr>
            <p:ph type="ctrTitle"/>
          </p:nvPr>
        </p:nvSpPr>
        <p:spPr/>
        <p:txBody>
          <a:bodyPr>
            <a:normAutofit fontScale="90000"/>
          </a:bodyPr>
          <a:lstStyle/>
          <a:p>
            <a:r>
              <a:rPr lang="en-GB" sz="6000" b="1" dirty="0">
                <a:effectLst/>
                <a:latin typeface="Calibri" panose="020F0502020204030204" pitchFamily="34" charset="0"/>
                <a:ea typeface="Calibri" panose="020F0502020204030204" pitchFamily="34" charset="0"/>
              </a:rPr>
              <a:t>Practical classroom adaptations for neurodivergent Reception students</a:t>
            </a:r>
            <a:endParaRPr lang="en-GB" dirty="0"/>
          </a:p>
        </p:txBody>
      </p:sp>
      <p:sp>
        <p:nvSpPr>
          <p:cNvPr id="4" name="Subtitle 3">
            <a:extLst>
              <a:ext uri="{FF2B5EF4-FFF2-40B4-BE49-F238E27FC236}">
                <a16:creationId xmlns:a16="http://schemas.microsoft.com/office/drawing/2014/main" id="{2F659511-9EF0-2638-1311-6FA6AE116161}"/>
              </a:ext>
            </a:extLst>
          </p:cNvPr>
          <p:cNvSpPr>
            <a:spLocks noGrp="1"/>
          </p:cNvSpPr>
          <p:nvPr>
            <p:ph type="subTitle" idx="1"/>
          </p:nvPr>
        </p:nvSpPr>
        <p:spPr/>
        <p:txBody>
          <a:bodyPr/>
          <a:lstStyle/>
          <a:p>
            <a:r>
              <a:rPr lang="en-GB" dirty="0"/>
              <a:t>Top 10 Tips!</a:t>
            </a:r>
          </a:p>
        </p:txBody>
      </p:sp>
    </p:spTree>
    <p:extLst>
      <p:ext uri="{BB962C8B-B14F-4D97-AF65-F5344CB8AC3E}">
        <p14:creationId xmlns:p14="http://schemas.microsoft.com/office/powerpoint/2010/main" val="4166755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97F2-A709-11CD-9BFE-BCA2EB1B9CE2}"/>
              </a:ext>
            </a:extLst>
          </p:cNvPr>
          <p:cNvSpPr>
            <a:spLocks noGrp="1"/>
          </p:cNvSpPr>
          <p:nvPr>
            <p:ph type="title"/>
          </p:nvPr>
        </p:nvSpPr>
        <p:spPr/>
        <p:txBody>
          <a:bodyPr/>
          <a:lstStyle/>
          <a:p>
            <a:r>
              <a:rPr lang="en-GB" dirty="0"/>
              <a:t>To Summarise</a:t>
            </a:r>
          </a:p>
        </p:txBody>
      </p:sp>
      <p:sp>
        <p:nvSpPr>
          <p:cNvPr id="3" name="Content Placeholder 2">
            <a:extLst>
              <a:ext uri="{FF2B5EF4-FFF2-40B4-BE49-F238E27FC236}">
                <a16:creationId xmlns:a16="http://schemas.microsoft.com/office/drawing/2014/main" id="{7FC4B80A-2130-2817-3E32-4DC84C95DABD}"/>
              </a:ext>
            </a:extLst>
          </p:cNvPr>
          <p:cNvSpPr>
            <a:spLocks noGrp="1"/>
          </p:cNvSpPr>
          <p:nvPr>
            <p:ph idx="1"/>
          </p:nvPr>
        </p:nvSpPr>
        <p:spPr/>
        <p:txBody>
          <a:bodyPr>
            <a:normAutofit fontScale="92500" lnSpcReduction="10000"/>
          </a:bodyPr>
          <a:lstStyle/>
          <a:p>
            <a:pPr marL="457200" indent="-457200">
              <a:buAutoNum type="arabicParenR"/>
            </a:pPr>
            <a:r>
              <a:rPr lang="en-GB" dirty="0"/>
              <a:t>Know your student</a:t>
            </a:r>
          </a:p>
          <a:p>
            <a:pPr marL="457200" indent="-457200">
              <a:buAutoNum type="arabicParenR"/>
            </a:pPr>
            <a:r>
              <a:rPr lang="en-GB" dirty="0"/>
              <a:t>Set up your classroom</a:t>
            </a:r>
          </a:p>
          <a:p>
            <a:pPr marL="457200" indent="-457200">
              <a:buAutoNum type="arabicParenR"/>
            </a:pPr>
            <a:r>
              <a:rPr lang="en-GB" dirty="0"/>
              <a:t>Use visuals</a:t>
            </a:r>
          </a:p>
          <a:p>
            <a:pPr marL="457200" indent="-457200">
              <a:buAutoNum type="arabicParenR"/>
            </a:pPr>
            <a:r>
              <a:rPr lang="en-GB" dirty="0"/>
              <a:t>Seating</a:t>
            </a:r>
          </a:p>
          <a:p>
            <a:pPr marL="457200" indent="-457200">
              <a:buAutoNum type="arabicParenR"/>
            </a:pPr>
            <a:r>
              <a:rPr lang="en-GB" dirty="0"/>
              <a:t>Warn about changes</a:t>
            </a:r>
          </a:p>
          <a:p>
            <a:pPr marL="457200" indent="-457200">
              <a:buAutoNum type="arabicParenR"/>
            </a:pPr>
            <a:r>
              <a:rPr lang="en-GB" dirty="0"/>
              <a:t>Support attention and processing</a:t>
            </a:r>
          </a:p>
          <a:p>
            <a:pPr marL="457200" indent="-457200">
              <a:buAutoNum type="arabicParenR"/>
            </a:pPr>
            <a:r>
              <a:rPr lang="en-GB" dirty="0"/>
              <a:t>Monitor your communication</a:t>
            </a:r>
          </a:p>
          <a:p>
            <a:pPr marL="457200" indent="-457200">
              <a:buAutoNum type="arabicParenR"/>
            </a:pPr>
            <a:r>
              <a:rPr lang="en-GB" dirty="0"/>
              <a:t>Adaptive teaching</a:t>
            </a:r>
          </a:p>
          <a:p>
            <a:pPr marL="457200" indent="-457200">
              <a:buAutoNum type="arabicParenR"/>
            </a:pPr>
            <a:r>
              <a:rPr lang="en-GB" dirty="0"/>
              <a:t>Support social development and understanding</a:t>
            </a:r>
          </a:p>
          <a:p>
            <a:pPr marL="457200" indent="-457200">
              <a:buAutoNum type="arabicParenR"/>
            </a:pPr>
            <a:r>
              <a:rPr lang="en-GB" dirty="0"/>
              <a:t>Teach how to ask for help</a:t>
            </a:r>
          </a:p>
        </p:txBody>
      </p:sp>
      <p:pic>
        <p:nvPicPr>
          <p:cNvPr id="4" name="Picture 3" descr="Hands holding plants">
            <a:extLst>
              <a:ext uri="{FF2B5EF4-FFF2-40B4-BE49-F238E27FC236}">
                <a16:creationId xmlns:a16="http://schemas.microsoft.com/office/drawing/2014/main" id="{B520B211-A070-880B-CD0B-F831CFA213D2}"/>
              </a:ext>
            </a:extLst>
          </p:cNvPr>
          <p:cNvPicPr>
            <a:picLocks noChangeAspect="1"/>
          </p:cNvPicPr>
          <p:nvPr/>
        </p:nvPicPr>
        <p:blipFill rotWithShape="1">
          <a:blip r:embed="rId3"/>
          <a:srcRect l="5893" r="-2" b="-2"/>
          <a:stretch/>
        </p:blipFill>
        <p:spPr>
          <a:xfrm>
            <a:off x="6193367" y="1574511"/>
            <a:ext cx="5389033" cy="3951288"/>
          </a:xfrm>
          <a:prstGeom prst="rect">
            <a:avLst/>
          </a:prstGeom>
          <a:noFill/>
        </p:spPr>
      </p:pic>
    </p:spTree>
    <p:extLst>
      <p:ext uri="{BB962C8B-B14F-4D97-AF65-F5344CB8AC3E}">
        <p14:creationId xmlns:p14="http://schemas.microsoft.com/office/powerpoint/2010/main" val="3423874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099E2010-0260-CCC2-028F-BF70A1A08ACB}"/>
              </a:ext>
            </a:extLst>
          </p:cNvPr>
          <p:cNvSpPr>
            <a:spLocks noGrp="1"/>
          </p:cNvSpPr>
          <p:nvPr>
            <p:ph type="title"/>
          </p:nvPr>
        </p:nvSpPr>
        <p:spPr>
          <a:xfrm>
            <a:off x="609600" y="274639"/>
            <a:ext cx="10972800" cy="1143000"/>
          </a:xfrm>
        </p:spPr>
        <p:txBody>
          <a:bodyPr/>
          <a:lstStyle/>
          <a:p>
            <a:endParaRPr lang="en-US"/>
          </a:p>
        </p:txBody>
      </p:sp>
      <p:sp>
        <p:nvSpPr>
          <p:cNvPr id="9" name="TextBox 8">
            <a:extLst>
              <a:ext uri="{FF2B5EF4-FFF2-40B4-BE49-F238E27FC236}">
                <a16:creationId xmlns:a16="http://schemas.microsoft.com/office/drawing/2014/main" id="{B1E75369-F74B-4689-BBEF-FE9FE2F2273A}"/>
              </a:ext>
            </a:extLst>
          </p:cNvPr>
          <p:cNvSpPr txBox="1"/>
          <p:nvPr/>
        </p:nvSpPr>
        <p:spPr>
          <a:xfrm>
            <a:off x="609600" y="807721"/>
            <a:ext cx="5384800" cy="4686300"/>
          </a:xfrm>
          <a:prstGeom prst="rect">
            <a:avLst/>
          </a:prstGeom>
        </p:spPr>
        <p:txBody>
          <a:bodyPr vert="horz" lIns="91440" tIns="45720" rIns="91440" bIns="45720" rtlCol="0">
            <a:normAutofit fontScale="92500" lnSpcReduction="10000"/>
          </a:bodyPr>
          <a:lstStyle/>
          <a:p>
            <a:pPr marL="457189" indent="-457189" defTabSz="609585">
              <a:lnSpc>
                <a:spcPct val="90000"/>
              </a:lnSpc>
              <a:spcBef>
                <a:spcPct val="20000"/>
              </a:spcBef>
              <a:buFont typeface="Arial"/>
              <a:buChar char="•"/>
            </a:pPr>
            <a:r>
              <a:rPr lang="en-US" sz="3000" dirty="0"/>
              <a:t>Our mission is to build a bridge between the neurodivergent world and the neurotypical world, so that ideas, understanding and support can flow in </a:t>
            </a:r>
            <a:r>
              <a:rPr lang="en-US" sz="3000" b="1" dirty="0"/>
              <a:t>both </a:t>
            </a:r>
            <a:r>
              <a:rPr lang="en-US" sz="3000" dirty="0"/>
              <a:t>directions making the world a better place for </a:t>
            </a:r>
            <a:r>
              <a:rPr lang="en-US" sz="3000" b="1" dirty="0"/>
              <a:t>all</a:t>
            </a:r>
            <a:r>
              <a:rPr lang="en-US" sz="3000" dirty="0"/>
              <a:t> of us. </a:t>
            </a:r>
          </a:p>
          <a:p>
            <a:pPr marL="457189" indent="-457189" defTabSz="609585">
              <a:lnSpc>
                <a:spcPct val="90000"/>
              </a:lnSpc>
              <a:spcBef>
                <a:spcPct val="20000"/>
              </a:spcBef>
              <a:buFont typeface="Arial"/>
              <a:buChar char="•"/>
            </a:pPr>
            <a:r>
              <a:rPr lang="en-US" sz="3000" dirty="0"/>
              <a:t>Neurodivergent inclusive classroom environments and teaching strategies benefit </a:t>
            </a:r>
            <a:r>
              <a:rPr lang="en-US" sz="3000" b="1" i="1" dirty="0"/>
              <a:t>all</a:t>
            </a:r>
            <a:r>
              <a:rPr lang="en-US" sz="3000" dirty="0"/>
              <a:t> students (and make us better practitioners!)</a:t>
            </a:r>
          </a:p>
          <a:p>
            <a:pPr marL="457189" indent="-457189" defTabSz="609585">
              <a:lnSpc>
                <a:spcPct val="90000"/>
              </a:lnSpc>
              <a:spcBef>
                <a:spcPct val="20000"/>
              </a:spcBef>
              <a:buFont typeface="Arial"/>
              <a:buChar char="•"/>
            </a:pPr>
            <a:endParaRPr lang="en-US" sz="2300" dirty="0"/>
          </a:p>
          <a:p>
            <a:pPr marL="457189" indent="-457189" defTabSz="609585">
              <a:lnSpc>
                <a:spcPct val="90000"/>
              </a:lnSpc>
              <a:spcBef>
                <a:spcPct val="20000"/>
              </a:spcBef>
              <a:buFont typeface="Arial"/>
              <a:buChar char="•"/>
            </a:pPr>
            <a:endParaRPr lang="en-US" sz="2300" b="1" dirty="0"/>
          </a:p>
        </p:txBody>
      </p:sp>
      <p:pic>
        <p:nvPicPr>
          <p:cNvPr id="2050" name="id-2DDBA597-DC77-49A0-A216-567B7FF4FE10" descr="Image.jpeg">
            <a:extLst>
              <a:ext uri="{FF2B5EF4-FFF2-40B4-BE49-F238E27FC236}">
                <a16:creationId xmlns:a16="http://schemas.microsoft.com/office/drawing/2014/main" id="{08F35C98-F753-D431-2797-E58A66193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611" y="636271"/>
            <a:ext cx="5265578"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1C29-67D6-A3D6-6EDF-5BB4A2F6DBD2}"/>
              </a:ext>
            </a:extLst>
          </p:cNvPr>
          <p:cNvSpPr>
            <a:spLocks noGrp="1"/>
          </p:cNvSpPr>
          <p:nvPr>
            <p:ph type="title"/>
          </p:nvPr>
        </p:nvSpPr>
        <p:spPr/>
        <p:txBody>
          <a:bodyPr/>
          <a:lstStyle/>
          <a:p>
            <a:r>
              <a:rPr lang="en-GB" b="1" dirty="0"/>
              <a:t>1) Know your student!</a:t>
            </a:r>
          </a:p>
        </p:txBody>
      </p:sp>
      <p:sp>
        <p:nvSpPr>
          <p:cNvPr id="3" name="Content Placeholder 2">
            <a:extLst>
              <a:ext uri="{FF2B5EF4-FFF2-40B4-BE49-F238E27FC236}">
                <a16:creationId xmlns:a16="http://schemas.microsoft.com/office/drawing/2014/main" id="{0421A1A6-1FF8-C198-CD6D-32E18A945EC2}"/>
              </a:ext>
            </a:extLst>
          </p:cNvPr>
          <p:cNvSpPr>
            <a:spLocks noGrp="1"/>
          </p:cNvSpPr>
          <p:nvPr>
            <p:ph idx="1"/>
          </p:nvPr>
        </p:nvSpPr>
        <p:spPr>
          <a:xfrm>
            <a:off x="609601" y="1216325"/>
            <a:ext cx="5191539" cy="4616545"/>
          </a:xfrm>
        </p:spPr>
        <p:txBody>
          <a:bodyPr>
            <a:normAutofit/>
          </a:bodyPr>
          <a:lstStyle/>
          <a:p>
            <a:pPr marL="0" indent="0">
              <a:buNone/>
            </a:pPr>
            <a:r>
              <a:rPr lang="en-GB" dirty="0"/>
              <a:t>Every neurodivergent child is an individual. Getting to know them should always be your starting point.</a:t>
            </a:r>
          </a:p>
          <a:p>
            <a:endParaRPr lang="en-GB" dirty="0"/>
          </a:p>
          <a:p>
            <a:r>
              <a:rPr lang="en-GB" dirty="0"/>
              <a:t>Communicate with parent/carers</a:t>
            </a:r>
          </a:p>
          <a:p>
            <a:r>
              <a:rPr lang="en-GB" dirty="0"/>
              <a:t>One Page Profile (OPP)</a:t>
            </a:r>
          </a:p>
        </p:txBody>
      </p:sp>
      <p:pic>
        <p:nvPicPr>
          <p:cNvPr id="4" name="Picture 3" descr="Children in superhero costume">
            <a:extLst>
              <a:ext uri="{FF2B5EF4-FFF2-40B4-BE49-F238E27FC236}">
                <a16:creationId xmlns:a16="http://schemas.microsoft.com/office/drawing/2014/main" id="{E7638947-78E5-29C1-2468-AE90512B3867}"/>
              </a:ext>
            </a:extLst>
          </p:cNvPr>
          <p:cNvPicPr>
            <a:picLocks noChangeAspect="1"/>
          </p:cNvPicPr>
          <p:nvPr/>
        </p:nvPicPr>
        <p:blipFill rotWithShape="1">
          <a:blip r:embed="rId3"/>
          <a:srcRect r="6577" b="2"/>
          <a:stretch/>
        </p:blipFill>
        <p:spPr>
          <a:xfrm>
            <a:off x="6390861" y="1548953"/>
            <a:ext cx="5389033" cy="3951288"/>
          </a:xfrm>
          <a:prstGeom prst="rect">
            <a:avLst/>
          </a:prstGeom>
          <a:noFill/>
        </p:spPr>
      </p:pic>
    </p:spTree>
    <p:extLst>
      <p:ext uri="{BB962C8B-B14F-4D97-AF65-F5344CB8AC3E}">
        <p14:creationId xmlns:p14="http://schemas.microsoft.com/office/powerpoint/2010/main" val="364188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0173-95D6-AC19-B331-9F1CFC44206D}"/>
              </a:ext>
            </a:extLst>
          </p:cNvPr>
          <p:cNvSpPr>
            <a:spLocks noGrp="1"/>
          </p:cNvSpPr>
          <p:nvPr>
            <p:ph type="title"/>
          </p:nvPr>
        </p:nvSpPr>
        <p:spPr>
          <a:xfrm>
            <a:off x="609600" y="274639"/>
            <a:ext cx="10972800" cy="1143000"/>
          </a:xfrm>
        </p:spPr>
        <p:txBody>
          <a:bodyPr anchor="ctr">
            <a:normAutofit/>
          </a:bodyPr>
          <a:lstStyle/>
          <a:p>
            <a:r>
              <a:rPr lang="en-GB" sz="4000" dirty="0"/>
              <a:t>Communication with parent/carers</a:t>
            </a:r>
          </a:p>
        </p:txBody>
      </p:sp>
      <p:sp>
        <p:nvSpPr>
          <p:cNvPr id="3" name="Content Placeholder 2">
            <a:extLst>
              <a:ext uri="{FF2B5EF4-FFF2-40B4-BE49-F238E27FC236}">
                <a16:creationId xmlns:a16="http://schemas.microsoft.com/office/drawing/2014/main" id="{3387059C-53DF-79C2-551F-B214FC57D083}"/>
              </a:ext>
            </a:extLst>
          </p:cNvPr>
          <p:cNvSpPr>
            <a:spLocks noGrp="1"/>
          </p:cNvSpPr>
          <p:nvPr>
            <p:ph sz="half" idx="1"/>
          </p:nvPr>
        </p:nvSpPr>
        <p:spPr>
          <a:xfrm>
            <a:off x="609600" y="1200151"/>
            <a:ext cx="5384800" cy="4492726"/>
          </a:xfrm>
        </p:spPr>
        <p:txBody>
          <a:bodyPr>
            <a:normAutofit/>
          </a:bodyPr>
          <a:lstStyle/>
          <a:p>
            <a:pPr marL="228600">
              <a:lnSpc>
                <a:spcPct val="90000"/>
              </a:lnSpc>
              <a:spcAft>
                <a:spcPts val="1200"/>
              </a:spcAft>
            </a:pPr>
            <a:endParaRPr lang="en-GB" sz="2400" dirty="0">
              <a:effectLst/>
            </a:endParaRPr>
          </a:p>
          <a:p>
            <a:pPr>
              <a:lnSpc>
                <a:spcPct val="90000"/>
              </a:lnSpc>
              <a:spcAft>
                <a:spcPts val="1200"/>
              </a:spcAft>
            </a:pPr>
            <a:r>
              <a:rPr lang="en-GB" sz="2400" dirty="0"/>
              <a:t>Keep the lines of communication open between home and school. </a:t>
            </a:r>
          </a:p>
          <a:p>
            <a:pPr>
              <a:lnSpc>
                <a:spcPct val="90000"/>
              </a:lnSpc>
              <a:spcAft>
                <a:spcPts val="1200"/>
              </a:spcAft>
            </a:pPr>
            <a:r>
              <a:rPr lang="en-GB" sz="2400" dirty="0"/>
              <a:t>Strengths, interests, communication etc. – what are they like at home?</a:t>
            </a:r>
          </a:p>
          <a:p>
            <a:pPr>
              <a:lnSpc>
                <a:spcPct val="90000"/>
              </a:lnSpc>
              <a:spcAft>
                <a:spcPts val="1200"/>
              </a:spcAft>
            </a:pPr>
            <a:r>
              <a:rPr lang="en-GB" sz="2400" dirty="0"/>
              <a:t>If parent/carers are flagging up an issue at home that you’re not seeing in school – </a:t>
            </a:r>
            <a:r>
              <a:rPr lang="en-GB" sz="2400" b="1" i="1" dirty="0"/>
              <a:t>believe them and take action.</a:t>
            </a:r>
          </a:p>
        </p:txBody>
      </p:sp>
      <p:pic>
        <p:nvPicPr>
          <p:cNvPr id="4" name="Picture 3" descr="Father standing with child on shoulders indoors, both smiling with flexed arm muscles">
            <a:extLst>
              <a:ext uri="{FF2B5EF4-FFF2-40B4-BE49-F238E27FC236}">
                <a16:creationId xmlns:a16="http://schemas.microsoft.com/office/drawing/2014/main" id="{5AD7D260-8189-6961-309D-DCB0527C1D20}"/>
              </a:ext>
            </a:extLst>
          </p:cNvPr>
          <p:cNvPicPr>
            <a:picLocks noChangeAspect="1"/>
          </p:cNvPicPr>
          <p:nvPr/>
        </p:nvPicPr>
        <p:blipFill rotWithShape="1">
          <a:blip r:embed="rId3"/>
          <a:srcRect b="5572"/>
          <a:stretch/>
        </p:blipFill>
        <p:spPr>
          <a:xfrm>
            <a:off x="6197600" y="1200151"/>
            <a:ext cx="5384800" cy="4300997"/>
          </a:xfrm>
          <a:prstGeom prst="rect">
            <a:avLst/>
          </a:prstGeom>
          <a:noFill/>
        </p:spPr>
      </p:pic>
    </p:spTree>
    <p:extLst>
      <p:ext uri="{BB962C8B-B14F-4D97-AF65-F5344CB8AC3E}">
        <p14:creationId xmlns:p14="http://schemas.microsoft.com/office/powerpoint/2010/main" val="357386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1028-C7E1-2566-5183-C14E26AAABB4}"/>
              </a:ext>
            </a:extLst>
          </p:cNvPr>
          <p:cNvSpPr>
            <a:spLocks noGrp="1"/>
          </p:cNvSpPr>
          <p:nvPr>
            <p:ph type="title"/>
          </p:nvPr>
        </p:nvSpPr>
        <p:spPr>
          <a:xfrm>
            <a:off x="609600" y="274639"/>
            <a:ext cx="10972800" cy="1143000"/>
          </a:xfrm>
        </p:spPr>
        <p:txBody>
          <a:bodyPr anchor="ctr">
            <a:normAutofit/>
          </a:bodyPr>
          <a:lstStyle/>
          <a:p>
            <a:r>
              <a:rPr lang="en-GB" sz="4000" dirty="0"/>
              <a:t>One Page Profile</a:t>
            </a:r>
          </a:p>
        </p:txBody>
      </p:sp>
      <p:pic>
        <p:nvPicPr>
          <p:cNvPr id="4" name="Google Shape;383;p17">
            <a:extLst>
              <a:ext uri="{FF2B5EF4-FFF2-40B4-BE49-F238E27FC236}">
                <a16:creationId xmlns:a16="http://schemas.microsoft.com/office/drawing/2014/main" id="{C7B2ACE3-371F-DEE5-95E9-2BE400F5F6F5}"/>
              </a:ext>
            </a:extLst>
          </p:cNvPr>
          <p:cNvPicPr preferRelativeResize="0">
            <a:picLocks noGrp="1"/>
          </p:cNvPicPr>
          <p:nvPr>
            <p:ph sz="half" idx="1"/>
          </p:nvPr>
        </p:nvPicPr>
        <p:blipFill rotWithShape="1">
          <a:blip r:embed="rId3"/>
          <a:stretch/>
        </p:blipFill>
        <p:spPr>
          <a:xfrm>
            <a:off x="2058592" y="1417639"/>
            <a:ext cx="3215371" cy="4230255"/>
          </a:xfrm>
          <a:prstGeom prst="rect">
            <a:avLst/>
          </a:prstGeom>
          <a:no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pic>
      <p:sp>
        <p:nvSpPr>
          <p:cNvPr id="9" name="Content Placeholder 3">
            <a:extLst>
              <a:ext uri="{FF2B5EF4-FFF2-40B4-BE49-F238E27FC236}">
                <a16:creationId xmlns:a16="http://schemas.microsoft.com/office/drawing/2014/main" id="{B08CF569-A16F-E474-11F1-CEDDE2CAA943}"/>
              </a:ext>
            </a:extLst>
          </p:cNvPr>
          <p:cNvSpPr>
            <a:spLocks noGrp="1"/>
          </p:cNvSpPr>
          <p:nvPr>
            <p:ph sz="half" idx="2"/>
          </p:nvPr>
        </p:nvSpPr>
        <p:spPr>
          <a:xfrm>
            <a:off x="6197600" y="1489587"/>
            <a:ext cx="5384800" cy="3827207"/>
          </a:xfrm>
        </p:spPr>
        <p:txBody>
          <a:bodyPr>
            <a:normAutofit/>
          </a:bodyPr>
          <a:lstStyle/>
          <a:p>
            <a:r>
              <a:rPr lang="en-US" sz="2600" dirty="0"/>
              <a:t>Strengths</a:t>
            </a:r>
          </a:p>
          <a:p>
            <a:r>
              <a:rPr lang="en-US" sz="2600" dirty="0"/>
              <a:t>Interests</a:t>
            </a:r>
          </a:p>
          <a:p>
            <a:r>
              <a:rPr lang="en-US" sz="2600" dirty="0"/>
              <a:t>Learning Style</a:t>
            </a:r>
          </a:p>
          <a:p>
            <a:r>
              <a:rPr lang="en-US" sz="2600" dirty="0"/>
              <a:t>Dreams</a:t>
            </a:r>
          </a:p>
          <a:p>
            <a:r>
              <a:rPr lang="en-US" sz="2600" dirty="0"/>
              <a:t>Sensory differences</a:t>
            </a:r>
          </a:p>
          <a:p>
            <a:r>
              <a:rPr lang="en-US" sz="2600" dirty="0"/>
              <a:t>Where support is needed</a:t>
            </a:r>
          </a:p>
        </p:txBody>
      </p:sp>
    </p:spTree>
    <p:extLst>
      <p:ext uri="{BB962C8B-B14F-4D97-AF65-F5344CB8AC3E}">
        <p14:creationId xmlns:p14="http://schemas.microsoft.com/office/powerpoint/2010/main" val="187196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F7B5-6729-AEF6-B3E4-C8E295C6CCCD}"/>
              </a:ext>
            </a:extLst>
          </p:cNvPr>
          <p:cNvSpPr>
            <a:spLocks noGrp="1"/>
          </p:cNvSpPr>
          <p:nvPr>
            <p:ph type="title"/>
          </p:nvPr>
        </p:nvSpPr>
        <p:spPr/>
        <p:txBody>
          <a:bodyPr/>
          <a:lstStyle/>
          <a:p>
            <a:r>
              <a:rPr lang="en-GB" b="1" dirty="0"/>
              <a:t>2) Set up your classroom</a:t>
            </a:r>
          </a:p>
        </p:txBody>
      </p:sp>
      <p:sp>
        <p:nvSpPr>
          <p:cNvPr id="3" name="Content Placeholder 2">
            <a:extLst>
              <a:ext uri="{FF2B5EF4-FFF2-40B4-BE49-F238E27FC236}">
                <a16:creationId xmlns:a16="http://schemas.microsoft.com/office/drawing/2014/main" id="{04A61C1A-B00E-8AE3-0F39-E398B0A94B1F}"/>
              </a:ext>
            </a:extLst>
          </p:cNvPr>
          <p:cNvSpPr>
            <a:spLocks noGrp="1"/>
          </p:cNvSpPr>
          <p:nvPr>
            <p:ph idx="1"/>
          </p:nvPr>
        </p:nvSpPr>
        <p:spPr/>
        <p:txBody>
          <a:bodyPr/>
          <a:lstStyle/>
          <a:p>
            <a:r>
              <a:rPr lang="en-GB" dirty="0"/>
              <a:t>Environmental audit</a:t>
            </a:r>
          </a:p>
          <a:p>
            <a:r>
              <a:rPr lang="en-GB" dirty="0"/>
              <a:t>Displays</a:t>
            </a:r>
          </a:p>
          <a:p>
            <a:r>
              <a:rPr lang="en-GB" dirty="0"/>
              <a:t>Lighting</a:t>
            </a:r>
          </a:p>
          <a:p>
            <a:r>
              <a:rPr lang="en-GB" dirty="0"/>
              <a:t>Window blinds</a:t>
            </a:r>
          </a:p>
          <a:p>
            <a:r>
              <a:rPr lang="en-GB" dirty="0"/>
              <a:t>Noise</a:t>
            </a:r>
          </a:p>
          <a:p>
            <a:r>
              <a:rPr lang="en-GB" dirty="0"/>
              <a:t>Labelling (pictures)</a:t>
            </a:r>
          </a:p>
          <a:p>
            <a:r>
              <a:rPr lang="en-GB" dirty="0"/>
              <a:t>Tidiness/clutter</a:t>
            </a:r>
          </a:p>
          <a:p>
            <a:r>
              <a:rPr lang="en-GB" dirty="0"/>
              <a:t>What are you wearing?</a:t>
            </a:r>
          </a:p>
          <a:p>
            <a:endParaRPr lang="en-GB" dirty="0"/>
          </a:p>
        </p:txBody>
      </p:sp>
      <p:pic>
        <p:nvPicPr>
          <p:cNvPr id="2050" name="C2D4B592-E886-4FA6-8D17-7BC0CFD07EB2" descr="IMG_5433.jpg">
            <a:extLst>
              <a:ext uri="{FF2B5EF4-FFF2-40B4-BE49-F238E27FC236}">
                <a16:creationId xmlns:a16="http://schemas.microsoft.com/office/drawing/2014/main" id="{FBE0B1A0-311C-C10A-04F5-6BD9D6A984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66" r="-2" b="-2"/>
          <a:stretch/>
        </p:blipFill>
        <p:spPr bwMode="auto">
          <a:xfrm>
            <a:off x="5745787" y="1105314"/>
            <a:ext cx="5411638" cy="46473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63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3117-9C28-C9FC-6213-A16F5D1E9779}"/>
              </a:ext>
            </a:extLst>
          </p:cNvPr>
          <p:cNvSpPr>
            <a:spLocks noGrp="1"/>
          </p:cNvSpPr>
          <p:nvPr>
            <p:ph type="title"/>
          </p:nvPr>
        </p:nvSpPr>
        <p:spPr>
          <a:xfrm>
            <a:off x="609600" y="274639"/>
            <a:ext cx="10972800" cy="1143000"/>
          </a:xfrm>
        </p:spPr>
        <p:txBody>
          <a:bodyPr anchor="ctr">
            <a:normAutofit/>
          </a:bodyPr>
          <a:lstStyle/>
          <a:p>
            <a:pPr algn="l"/>
            <a:r>
              <a:rPr lang="en-GB" sz="4000" b="1" dirty="0"/>
              <a:t>3)</a:t>
            </a:r>
          </a:p>
        </p:txBody>
      </p:sp>
      <p:pic>
        <p:nvPicPr>
          <p:cNvPr id="4" name="Graphic 2">
            <a:extLst>
              <a:ext uri="{FF2B5EF4-FFF2-40B4-BE49-F238E27FC236}">
                <a16:creationId xmlns:a16="http://schemas.microsoft.com/office/drawing/2014/main" id="{962AC32A-4165-FD33-14A5-EF4D20DB557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7665" t="8963" r="21003" b="3345"/>
          <a:stretch/>
        </p:blipFill>
        <p:spPr bwMode="auto">
          <a:xfrm>
            <a:off x="2484581" y="375453"/>
            <a:ext cx="6659419" cy="517058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998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1887-4041-2424-CA3A-30791B78A0B8}"/>
              </a:ext>
            </a:extLst>
          </p:cNvPr>
          <p:cNvSpPr>
            <a:spLocks noGrp="1"/>
          </p:cNvSpPr>
          <p:nvPr>
            <p:ph type="title"/>
          </p:nvPr>
        </p:nvSpPr>
        <p:spPr/>
        <p:txBody>
          <a:bodyPr>
            <a:normAutofit/>
          </a:bodyPr>
          <a:lstStyle/>
          <a:p>
            <a:pPr algn="l"/>
            <a:r>
              <a:rPr lang="en-GB" sz="2600" b="1" dirty="0"/>
              <a:t>Use visuals because they…..</a:t>
            </a:r>
          </a:p>
        </p:txBody>
      </p:sp>
      <p:sp>
        <p:nvSpPr>
          <p:cNvPr id="8" name="Content Placeholder 7">
            <a:extLst>
              <a:ext uri="{FF2B5EF4-FFF2-40B4-BE49-F238E27FC236}">
                <a16:creationId xmlns:a16="http://schemas.microsoft.com/office/drawing/2014/main" id="{DFD82EE0-47F8-4A83-509D-6711D428AE53}"/>
              </a:ext>
            </a:extLst>
          </p:cNvPr>
          <p:cNvSpPr>
            <a:spLocks noGrp="1"/>
          </p:cNvSpPr>
          <p:nvPr>
            <p:ph sz="half" idx="1"/>
          </p:nvPr>
        </p:nvSpPr>
        <p:spPr>
          <a:xfrm>
            <a:off x="609600" y="1200151"/>
            <a:ext cx="5643418" cy="3394075"/>
          </a:xfrm>
        </p:spPr>
        <p:txBody>
          <a:bodyPr>
            <a:noAutofit/>
          </a:bodyPr>
          <a:lstStyle/>
          <a:p>
            <a:pPr>
              <a:spcAft>
                <a:spcPts val="1200"/>
              </a:spcAft>
            </a:pPr>
            <a:r>
              <a:rPr lang="en-GB" sz="2200" b="1" dirty="0"/>
              <a:t>Give information </a:t>
            </a:r>
            <a:r>
              <a:rPr lang="en-GB" sz="2200" dirty="0"/>
              <a:t>– To answer the who, what, why, where, when questions.</a:t>
            </a:r>
          </a:p>
          <a:p>
            <a:pPr>
              <a:spcAft>
                <a:spcPts val="1200"/>
              </a:spcAft>
            </a:pPr>
            <a:r>
              <a:rPr lang="en-GB" sz="2200" b="1" dirty="0"/>
              <a:t>Provide structure </a:t>
            </a:r>
            <a:r>
              <a:rPr lang="en-GB" sz="2200" dirty="0"/>
              <a:t>– Communicate what is happening and when throughout the day, week, month. This can help reduce anxiety around the unknown.</a:t>
            </a:r>
          </a:p>
          <a:p>
            <a:pPr>
              <a:spcAft>
                <a:spcPts val="1200"/>
              </a:spcAft>
            </a:pPr>
            <a:r>
              <a:rPr lang="en-GB" sz="2200" b="1" dirty="0"/>
              <a:t>Support transitions </a:t>
            </a:r>
            <a:r>
              <a:rPr lang="en-GB" sz="2200" dirty="0"/>
              <a:t>– Visual strategies can be very helpful in supporting neurodivergent pupils to stop one activity and start another, or move from one environment to another.</a:t>
            </a:r>
          </a:p>
        </p:txBody>
      </p:sp>
      <p:pic>
        <p:nvPicPr>
          <p:cNvPr id="9" name="Picture 2" descr="WHY AND HOW TO USE A VISUAL TIMETABLE EFFECTIVELY | you clever monkey">
            <a:extLst>
              <a:ext uri="{FF2B5EF4-FFF2-40B4-BE49-F238E27FC236}">
                <a16:creationId xmlns:a16="http://schemas.microsoft.com/office/drawing/2014/main" id="{D6B7017B-842B-7704-A9C8-65663EC213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18308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08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7436A2-6AE9-2CD0-8494-2A1BA357F646}"/>
              </a:ext>
            </a:extLst>
          </p:cNvPr>
          <p:cNvSpPr>
            <a:spLocks noGrp="1"/>
          </p:cNvSpPr>
          <p:nvPr>
            <p:ph sz="half" idx="1"/>
          </p:nvPr>
        </p:nvSpPr>
        <p:spPr>
          <a:xfrm>
            <a:off x="609599" y="1200151"/>
            <a:ext cx="6904384" cy="3394075"/>
          </a:xfrm>
        </p:spPr>
        <p:txBody>
          <a:bodyPr>
            <a:noAutofit/>
          </a:bodyPr>
          <a:lstStyle/>
          <a:p>
            <a:pPr marL="457200" indent="-457200">
              <a:lnSpc>
                <a:spcPct val="90000"/>
              </a:lnSpc>
              <a:spcAft>
                <a:spcPts val="1200"/>
              </a:spcAft>
              <a:buFont typeface="Arial" panose="020B0604020202020204" pitchFamily="34" charset="0"/>
              <a:buChar char="•"/>
            </a:pPr>
            <a:r>
              <a:rPr lang="en-GB" sz="2200" b="1" dirty="0">
                <a:effectLst/>
              </a:rPr>
              <a:t>Teach routines and/or new skills</a:t>
            </a:r>
            <a:r>
              <a:rPr lang="en-GB" sz="2200" dirty="0">
                <a:effectLst/>
              </a:rPr>
              <a:t> – Think ‘flat pack’ </a:t>
            </a:r>
            <a:r>
              <a:rPr lang="en-GB" sz="2200" dirty="0"/>
              <a:t>furniture! </a:t>
            </a:r>
          </a:p>
          <a:p>
            <a:pPr marL="457200" indent="0">
              <a:lnSpc>
                <a:spcPct val="90000"/>
              </a:lnSpc>
              <a:spcAft>
                <a:spcPts val="1200"/>
              </a:spcAft>
              <a:buNone/>
            </a:pPr>
            <a:r>
              <a:rPr lang="en-GB" sz="2200" dirty="0">
                <a:effectLst/>
              </a:rPr>
              <a:t>When the pupil can see what they need to do and in what order, this helps them to learn the routine and minimize mistakes.</a:t>
            </a:r>
            <a:r>
              <a:rPr lang="en-GB" sz="2200" b="1" dirty="0">
                <a:effectLst/>
              </a:rPr>
              <a:t> </a:t>
            </a:r>
          </a:p>
          <a:p>
            <a:pPr marL="457200" indent="-457200">
              <a:lnSpc>
                <a:spcPct val="90000"/>
              </a:lnSpc>
              <a:spcAft>
                <a:spcPts val="1200"/>
              </a:spcAft>
              <a:buFont typeface="Arial" panose="020B0604020202020204" pitchFamily="34" charset="0"/>
              <a:buChar char="•"/>
            </a:pPr>
            <a:r>
              <a:rPr lang="en-GB" sz="2200" b="1" dirty="0">
                <a:effectLst/>
              </a:rPr>
              <a:t>Organise the space in the environment</a:t>
            </a:r>
            <a:r>
              <a:rPr lang="en-GB" sz="2200" dirty="0">
                <a:effectLst/>
              </a:rPr>
              <a:t> – Clear visual strategies to communicate the purpose of a particular space (e.g. art, music etc.). </a:t>
            </a:r>
          </a:p>
          <a:p>
            <a:pPr marL="457200" indent="-457200">
              <a:lnSpc>
                <a:spcPct val="90000"/>
              </a:lnSpc>
              <a:spcAft>
                <a:spcPts val="1200"/>
              </a:spcAft>
              <a:buFont typeface="Arial" panose="020B0604020202020204" pitchFamily="34" charset="0"/>
              <a:buChar char="•"/>
            </a:pPr>
            <a:r>
              <a:rPr lang="en-GB" sz="2200" b="1" dirty="0">
                <a:effectLst/>
              </a:rPr>
              <a:t>Be more independent in the environment</a:t>
            </a:r>
            <a:r>
              <a:rPr lang="en-GB" sz="2200" dirty="0">
                <a:effectLst/>
              </a:rPr>
              <a:t> – Providing an organised, structured and well labelled environment helps pupils to know where to find the things they need, and where to put them when it is time to tidy.</a:t>
            </a:r>
          </a:p>
        </p:txBody>
      </p:sp>
      <p:pic>
        <p:nvPicPr>
          <p:cNvPr id="5" name="Picture 4">
            <a:extLst>
              <a:ext uri="{FF2B5EF4-FFF2-40B4-BE49-F238E27FC236}">
                <a16:creationId xmlns:a16="http://schemas.microsoft.com/office/drawing/2014/main" id="{5EBDDAAA-382F-873F-D1E2-A24CA86FF098}"/>
              </a:ext>
            </a:extLst>
          </p:cNvPr>
          <p:cNvPicPr>
            <a:picLocks noChangeAspect="1"/>
          </p:cNvPicPr>
          <p:nvPr/>
        </p:nvPicPr>
        <p:blipFill>
          <a:blip r:embed="rId3"/>
          <a:stretch>
            <a:fillRect/>
          </a:stretch>
        </p:blipFill>
        <p:spPr>
          <a:xfrm rot="5400000">
            <a:off x="7327795" y="1128597"/>
            <a:ext cx="4924161" cy="4134343"/>
          </a:xfrm>
          <a:prstGeom prst="rect">
            <a:avLst/>
          </a:prstGeom>
          <a:noFill/>
        </p:spPr>
      </p:pic>
      <p:sp>
        <p:nvSpPr>
          <p:cNvPr id="8" name="Title 1">
            <a:extLst>
              <a:ext uri="{FF2B5EF4-FFF2-40B4-BE49-F238E27FC236}">
                <a16:creationId xmlns:a16="http://schemas.microsoft.com/office/drawing/2014/main" id="{DF8B9951-9DDF-C3D6-6237-9D54958FB443}"/>
              </a:ext>
            </a:extLst>
          </p:cNvPr>
          <p:cNvSpPr>
            <a:spLocks noGrp="1"/>
          </p:cNvSpPr>
          <p:nvPr>
            <p:ph type="title"/>
          </p:nvPr>
        </p:nvSpPr>
        <p:spPr>
          <a:xfrm>
            <a:off x="609600" y="274638"/>
            <a:ext cx="10972800" cy="1143000"/>
          </a:xfrm>
        </p:spPr>
        <p:txBody>
          <a:bodyPr>
            <a:normAutofit/>
          </a:bodyPr>
          <a:lstStyle/>
          <a:p>
            <a:pPr algn="l"/>
            <a:r>
              <a:rPr lang="en-GB" sz="2600" b="1" dirty="0"/>
              <a:t>And to …..</a:t>
            </a:r>
          </a:p>
        </p:txBody>
      </p:sp>
    </p:spTree>
    <p:extLst>
      <p:ext uri="{BB962C8B-B14F-4D97-AF65-F5344CB8AC3E}">
        <p14:creationId xmlns:p14="http://schemas.microsoft.com/office/powerpoint/2010/main" val="29854945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 name="BJHEADERFOOTERTEXTMARKING" val="OFFICIA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 name="BJHEADERFOOTERTEXTMARKING" val="OFFICIA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 name="BJHEADERFOOTERTEXTMARKING" val="OFFICI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1721</Words>
  <Application>Microsoft Office PowerPoint</Application>
  <PresentationFormat>Widescreen</PresentationFormat>
  <Paragraphs>177</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1_Office Theme</vt:lpstr>
      <vt:lpstr>Cheshire East Autism Team in association with the Autism Education Trust Joan Sherry (CEAT)</vt:lpstr>
      <vt:lpstr>Practical classroom adaptations for neurodivergent Reception students</vt:lpstr>
      <vt:lpstr>1) Know your student!</vt:lpstr>
      <vt:lpstr>Communication with parent/carers</vt:lpstr>
      <vt:lpstr>One Page Profile</vt:lpstr>
      <vt:lpstr>2) Set up your classroom</vt:lpstr>
      <vt:lpstr>3)</vt:lpstr>
      <vt:lpstr>Use visuals because they…..</vt:lpstr>
      <vt:lpstr>And to …..</vt:lpstr>
      <vt:lpstr>And to …..</vt:lpstr>
      <vt:lpstr>And to …..</vt:lpstr>
      <vt:lpstr>And not forgetting, to…</vt:lpstr>
      <vt:lpstr>4) Seating</vt:lpstr>
      <vt:lpstr>5)  Warn about changes </vt:lpstr>
      <vt:lpstr>6)  Support attention and processing </vt:lpstr>
      <vt:lpstr>7) Monitor your communication</vt:lpstr>
      <vt:lpstr>8) Adaptive Teaching!</vt:lpstr>
      <vt:lpstr>9) Support play/social interaction</vt:lpstr>
      <vt:lpstr>10) Support and encourage asking for help</vt:lpstr>
      <vt:lpstr>To Summarise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to support autistic students in the classroom</dc:title>
  <dc:creator>SHERRY, Joan</dc:creator>
  <cp:lastModifiedBy>Vanessa Usai</cp:lastModifiedBy>
  <cp:revision>11</cp:revision>
  <dcterms:created xsi:type="dcterms:W3CDTF">2023-06-16T15:38:43Z</dcterms:created>
  <dcterms:modified xsi:type="dcterms:W3CDTF">2025-12-01T14:32:31Z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f975da0-2206-4296-8b08-8eab8a965a3b_Enabled">
    <vt:lpwstr>true</vt:lpwstr>
  </property>
  <property fmtid="{D5CDD505-2E9C-101B-9397-08002B2CF9AE}" pid="3" name="MSIP_Label_ef975da0-2206-4296-8b08-8eab8a965a3b_SetDate">
    <vt:lpwstr>2023-06-16T16:12:21Z</vt:lpwstr>
  </property>
  <property fmtid="{D5CDD505-2E9C-101B-9397-08002B2CF9AE}" pid="4" name="MSIP_Label_ef975da0-2206-4296-8b08-8eab8a965a3b_Method">
    <vt:lpwstr>Privileged</vt:lpwstr>
  </property>
  <property fmtid="{D5CDD505-2E9C-101B-9397-08002B2CF9AE}" pid="5" name="MSIP_Label_ef975da0-2206-4296-8b08-8eab8a965a3b_Name">
    <vt:lpwstr>CE-OFFICIAL</vt:lpwstr>
  </property>
  <property fmtid="{D5CDD505-2E9C-101B-9397-08002B2CF9AE}" pid="6" name="MSIP_Label_ef975da0-2206-4296-8b08-8eab8a965a3b_SiteId">
    <vt:lpwstr>cdb92d10-23cb-4ac1-a9b3-34f4faaa2851</vt:lpwstr>
  </property>
  <property fmtid="{D5CDD505-2E9C-101B-9397-08002B2CF9AE}" pid="7" name="MSIP_Label_ef975da0-2206-4296-8b08-8eab8a965a3b_ActionId">
    <vt:lpwstr>775e5d01-8bf2-4f1f-a41a-508f91d958e0</vt:lpwstr>
  </property>
  <property fmtid="{D5CDD505-2E9C-101B-9397-08002B2CF9AE}" pid="8" name="MSIP_Label_ef975da0-2206-4296-8b08-8eab8a965a3b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OFFICIAL</vt:lpwstr>
  </property>
  <property fmtid="{D5CDD505-2E9C-101B-9397-08002B2CF9AE}" pid="11" name="MSIP_Label_defa4170-0d19-0005-0004-bc88714345d2_Enabled">
    <vt:lpwstr>true</vt:lpwstr>
  </property>
  <property fmtid="{D5CDD505-2E9C-101B-9397-08002B2CF9AE}" pid="12" name="MSIP_Label_defa4170-0d19-0005-0004-bc88714345d2_SetDate">
    <vt:lpwstr>2024-10-22T14:05:47Z</vt:lpwstr>
  </property>
  <property fmtid="{D5CDD505-2E9C-101B-9397-08002B2CF9AE}" pid="13" name="MSIP_Label_defa4170-0d19-0005-0004-bc88714345d2_Method">
    <vt:lpwstr>Standard</vt:lpwstr>
  </property>
  <property fmtid="{D5CDD505-2E9C-101B-9397-08002B2CF9AE}" pid="14" name="MSIP_Label_defa4170-0d19-0005-0004-bc88714345d2_Name">
    <vt:lpwstr>defa4170-0d19-0005-0004-bc88714345d2</vt:lpwstr>
  </property>
  <property fmtid="{D5CDD505-2E9C-101B-9397-08002B2CF9AE}" pid="15" name="MSIP_Label_defa4170-0d19-0005-0004-bc88714345d2_SiteId">
    <vt:lpwstr>fa308aa5-7f36-475e-8c69-a40290198ca6</vt:lpwstr>
  </property>
  <property fmtid="{D5CDD505-2E9C-101B-9397-08002B2CF9AE}" pid="16" name="MSIP_Label_defa4170-0d19-0005-0004-bc88714345d2_ActionId">
    <vt:lpwstr>ffd8e297-be0b-4974-af42-678ea53ab9a7</vt:lpwstr>
  </property>
  <property fmtid="{D5CDD505-2E9C-101B-9397-08002B2CF9AE}" pid="17" name="MSIP_Label_defa4170-0d19-0005-0004-bc88714345d2_ContentBits">
    <vt:lpwstr>0</vt:lpwstr>
  </property>
</Properties>
</file>