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6" r:id="rId5"/>
    <p:sldId id="263" r:id="rId6"/>
    <p:sldId id="257" r:id="rId7"/>
    <p:sldId id="258" r:id="rId8"/>
    <p:sldId id="259" r:id="rId9"/>
    <p:sldId id="260" r:id="rId10"/>
    <p:sldId id="261" r:id="rId11"/>
    <p:sldId id="262" r:id="rId12"/>
    <p:sldId id="264" r:id="rId13"/>
    <p:sldId id="265" r:id="rId14"/>
    <p:sldId id="266" r:id="rId15"/>
    <p:sldId id="267" r:id="rId16"/>
    <p:sldId id="268" r:id="rId17"/>
    <p:sldId id="270" r:id="rId18"/>
    <p:sldId id="273" r:id="rId19"/>
    <p:sldId id="275" r:id="rId20"/>
    <p:sldId id="277" r:id="rId21"/>
    <p:sldId id="276" r:id="rId22"/>
    <p:sldId id="278" r:id="rId23"/>
    <p:sldId id="279" r:id="rId24"/>
    <p:sldId id="280" r:id="rId25"/>
    <p:sldId id="271" r:id="rId26"/>
    <p:sldId id="274" r:id="rId27"/>
    <p:sldId id="2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120" autoAdjust="0"/>
    <p:restoredTop sz="94660"/>
  </p:normalViewPr>
  <p:slideViewPr>
    <p:cSldViewPr snapToGrid="0">
      <p:cViewPr varScale="1">
        <p:scale>
          <a:sx n="91" d="100"/>
          <a:sy n="91" d="100"/>
        </p:scale>
        <p:origin x="79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610FF5-03C4-640A-FC1E-112231893C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C&amp;M Partnership for Inclusion of Neurodiversity in Schools - Session 2 </a:t>
            </a:r>
          </a:p>
        </p:txBody>
      </p:sp>
      <p:sp>
        <p:nvSpPr>
          <p:cNvPr id="3" name="Date Placeholder 2">
            <a:extLst>
              <a:ext uri="{FF2B5EF4-FFF2-40B4-BE49-F238E27FC236}">
                <a16:creationId xmlns:a16="http://schemas.microsoft.com/office/drawing/2014/main" id="{154405AD-0830-FCF6-1C7B-8E7DF97325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1B0197-1423-4D51-BDD2-A74ACFDE60C1}" type="datetimeFigureOut">
              <a:rPr lang="en-GB" smtClean="0"/>
              <a:t>01/12/2025</a:t>
            </a:fld>
            <a:endParaRPr lang="en-GB"/>
          </a:p>
        </p:txBody>
      </p:sp>
      <p:sp>
        <p:nvSpPr>
          <p:cNvPr id="4" name="Footer Placeholder 3">
            <a:extLst>
              <a:ext uri="{FF2B5EF4-FFF2-40B4-BE49-F238E27FC236}">
                <a16:creationId xmlns:a16="http://schemas.microsoft.com/office/drawing/2014/main" id="{AFC7CFB4-4A88-7AA0-C4F9-3FC7984ECA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6D0051B-30D2-978F-FE1B-ED8AD3A249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0B3940-B25D-4974-97B8-119618B87F92}" type="slidenum">
              <a:rPr lang="en-GB" smtClean="0"/>
              <a:t>‹#›</a:t>
            </a:fld>
            <a:endParaRPr lang="en-GB"/>
          </a:p>
        </p:txBody>
      </p:sp>
    </p:spTree>
    <p:extLst>
      <p:ext uri="{BB962C8B-B14F-4D97-AF65-F5344CB8AC3E}">
        <p14:creationId xmlns:p14="http://schemas.microsoft.com/office/powerpoint/2010/main" val="1770213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C&amp;M Partnership for Inclusion of Neurodiversity in Schools - Session 2 </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08000-9499-493A-AA90-8146216D48FC}" type="datetimeFigureOut">
              <a:rPr lang="en-GB" smtClean="0"/>
              <a:t>01/12/2025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96A00-518B-40CE-BFCF-67C82D4DE1BA}" type="slidenum">
              <a:rPr lang="en-GB" smtClean="0"/>
              <a:t>‹#›</a:t>
            </a:fld>
            <a:endParaRPr lang="en-GB"/>
          </a:p>
        </p:txBody>
      </p:sp>
    </p:spTree>
    <p:extLst>
      <p:ext uri="{BB962C8B-B14F-4D97-AF65-F5344CB8AC3E}">
        <p14:creationId xmlns:p14="http://schemas.microsoft.com/office/powerpoint/2010/main" val="24198558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8138C-422E-6A4E-D52C-43B7E519FD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2F6C56B-0B97-BF6F-756E-0A7E775443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F496FE-9AB4-F0DD-7E56-BC950BDA2712}"/>
              </a:ext>
            </a:extLst>
          </p:cNvPr>
          <p:cNvSpPr>
            <a:spLocks noGrp="1"/>
          </p:cNvSpPr>
          <p:nvPr>
            <p:ph type="dt" sz="half" idx="10"/>
          </p:nvPr>
        </p:nvSpPr>
        <p:spPr/>
        <p:txBody>
          <a:bodyPr/>
          <a:lstStyle/>
          <a:p>
            <a:fld id="{2B7C4CD8-2F0D-4633-8686-FCA2E945DBCD}" type="datetimeFigureOut">
              <a:rPr lang="en-GB" smtClean="0"/>
              <a:t>01/12/2025</a:t>
            </a:fld>
            <a:endParaRPr lang="en-GB"/>
          </a:p>
        </p:txBody>
      </p:sp>
      <p:sp>
        <p:nvSpPr>
          <p:cNvPr id="5" name="Footer Placeholder 4">
            <a:extLst>
              <a:ext uri="{FF2B5EF4-FFF2-40B4-BE49-F238E27FC236}">
                <a16:creationId xmlns:a16="http://schemas.microsoft.com/office/drawing/2014/main" id="{ADDA2F73-DE94-EE91-0519-3DF3F55996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22D9B8-264B-DDEC-83DA-1F54AE4BBCBA}"/>
              </a:ext>
            </a:extLst>
          </p:cNvPr>
          <p:cNvSpPr>
            <a:spLocks noGrp="1"/>
          </p:cNvSpPr>
          <p:nvPr>
            <p:ph type="sldNum" sz="quarter" idx="12"/>
          </p:nvPr>
        </p:nvSpPr>
        <p:spPr/>
        <p:txBody>
          <a:bodyPr/>
          <a:lstStyle/>
          <a:p>
            <a:fld id="{2A0A4BD2-4A6D-4E6E-B27B-7563A7A4001F}" type="slidenum">
              <a:rPr lang="en-GB" smtClean="0"/>
              <a:t>‹#›</a:t>
            </a:fld>
            <a:endParaRPr lang="en-GB"/>
          </a:p>
        </p:txBody>
      </p:sp>
    </p:spTree>
    <p:extLst>
      <p:ext uri="{BB962C8B-B14F-4D97-AF65-F5344CB8AC3E}">
        <p14:creationId xmlns:p14="http://schemas.microsoft.com/office/powerpoint/2010/main" val="223509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74E9-AD1B-54BC-EF23-3541EBF0F49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708D66-B2DF-92C2-607D-A2F00F321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114B75-AE86-C2C6-31DD-3525B2DCF063}"/>
              </a:ext>
            </a:extLst>
          </p:cNvPr>
          <p:cNvSpPr>
            <a:spLocks noGrp="1"/>
          </p:cNvSpPr>
          <p:nvPr>
            <p:ph type="dt" sz="half" idx="10"/>
          </p:nvPr>
        </p:nvSpPr>
        <p:spPr/>
        <p:txBody>
          <a:bodyPr/>
          <a:lstStyle/>
          <a:p>
            <a:fld id="{2B7C4CD8-2F0D-4633-8686-FCA2E945DBCD}" type="datetimeFigureOut">
              <a:rPr lang="en-GB" smtClean="0"/>
              <a:t>01/12/2025</a:t>
            </a:fld>
            <a:endParaRPr lang="en-GB"/>
          </a:p>
        </p:txBody>
      </p:sp>
      <p:sp>
        <p:nvSpPr>
          <p:cNvPr id="5" name="Footer Placeholder 4">
            <a:extLst>
              <a:ext uri="{FF2B5EF4-FFF2-40B4-BE49-F238E27FC236}">
                <a16:creationId xmlns:a16="http://schemas.microsoft.com/office/drawing/2014/main" id="{825F5F9F-F0D3-22B2-EBFE-8C4712AFF8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006B15-393E-A369-FBF5-09788104DAC4}"/>
              </a:ext>
            </a:extLst>
          </p:cNvPr>
          <p:cNvSpPr>
            <a:spLocks noGrp="1"/>
          </p:cNvSpPr>
          <p:nvPr>
            <p:ph type="sldNum" sz="quarter" idx="12"/>
          </p:nvPr>
        </p:nvSpPr>
        <p:spPr/>
        <p:txBody>
          <a:bodyPr/>
          <a:lstStyle/>
          <a:p>
            <a:fld id="{2A0A4BD2-4A6D-4E6E-B27B-7563A7A4001F}" type="slidenum">
              <a:rPr lang="en-GB" smtClean="0"/>
              <a:t>‹#›</a:t>
            </a:fld>
            <a:endParaRPr lang="en-GB"/>
          </a:p>
        </p:txBody>
      </p:sp>
    </p:spTree>
    <p:extLst>
      <p:ext uri="{BB962C8B-B14F-4D97-AF65-F5344CB8AC3E}">
        <p14:creationId xmlns:p14="http://schemas.microsoft.com/office/powerpoint/2010/main" val="1685785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414E47-688A-23B3-4C0E-842EEE5869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2F787D-F772-11E4-D626-9E3A16DE7C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BA53D9-7034-0C02-E411-2D950995A8C3}"/>
              </a:ext>
            </a:extLst>
          </p:cNvPr>
          <p:cNvSpPr>
            <a:spLocks noGrp="1"/>
          </p:cNvSpPr>
          <p:nvPr>
            <p:ph type="dt" sz="half" idx="10"/>
          </p:nvPr>
        </p:nvSpPr>
        <p:spPr/>
        <p:txBody>
          <a:bodyPr/>
          <a:lstStyle/>
          <a:p>
            <a:fld id="{2B7C4CD8-2F0D-4633-8686-FCA2E945DBCD}" type="datetimeFigureOut">
              <a:rPr lang="en-GB" smtClean="0"/>
              <a:t>01/12/2025</a:t>
            </a:fld>
            <a:endParaRPr lang="en-GB"/>
          </a:p>
        </p:txBody>
      </p:sp>
      <p:sp>
        <p:nvSpPr>
          <p:cNvPr id="5" name="Footer Placeholder 4">
            <a:extLst>
              <a:ext uri="{FF2B5EF4-FFF2-40B4-BE49-F238E27FC236}">
                <a16:creationId xmlns:a16="http://schemas.microsoft.com/office/drawing/2014/main" id="{F4B56EAD-61DC-C4BD-C942-19FE377CEA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11ABF8-673D-AD4B-4B1B-AC9141C15578}"/>
              </a:ext>
            </a:extLst>
          </p:cNvPr>
          <p:cNvSpPr>
            <a:spLocks noGrp="1"/>
          </p:cNvSpPr>
          <p:nvPr>
            <p:ph type="sldNum" sz="quarter" idx="12"/>
          </p:nvPr>
        </p:nvSpPr>
        <p:spPr/>
        <p:txBody>
          <a:bodyPr/>
          <a:lstStyle/>
          <a:p>
            <a:fld id="{2A0A4BD2-4A6D-4E6E-B27B-7563A7A4001F}" type="slidenum">
              <a:rPr lang="en-GB" smtClean="0"/>
              <a:t>‹#›</a:t>
            </a:fld>
            <a:endParaRPr lang="en-GB"/>
          </a:p>
        </p:txBody>
      </p:sp>
    </p:spTree>
    <p:extLst>
      <p:ext uri="{BB962C8B-B14F-4D97-AF65-F5344CB8AC3E}">
        <p14:creationId xmlns:p14="http://schemas.microsoft.com/office/powerpoint/2010/main" val="2030005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25758-E520-8725-C3B5-10D79243CE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79AAF9-EF23-B4BF-0B65-D88FAF094B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CCC5DA-55F5-8820-B850-5112A61B134C}"/>
              </a:ext>
            </a:extLst>
          </p:cNvPr>
          <p:cNvSpPr>
            <a:spLocks noGrp="1"/>
          </p:cNvSpPr>
          <p:nvPr>
            <p:ph type="dt" sz="half" idx="10"/>
          </p:nvPr>
        </p:nvSpPr>
        <p:spPr/>
        <p:txBody>
          <a:bodyPr/>
          <a:lstStyle/>
          <a:p>
            <a:fld id="{2B7C4CD8-2F0D-4633-8686-FCA2E945DBCD}" type="datetimeFigureOut">
              <a:rPr lang="en-GB" smtClean="0"/>
              <a:t>01/12/2025</a:t>
            </a:fld>
            <a:endParaRPr lang="en-GB"/>
          </a:p>
        </p:txBody>
      </p:sp>
      <p:sp>
        <p:nvSpPr>
          <p:cNvPr id="5" name="Footer Placeholder 4">
            <a:extLst>
              <a:ext uri="{FF2B5EF4-FFF2-40B4-BE49-F238E27FC236}">
                <a16:creationId xmlns:a16="http://schemas.microsoft.com/office/drawing/2014/main" id="{AEDB1FDA-7C13-E9ED-29F6-1A39791A1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42065B-2FC2-011D-E311-B26D8D6A2F90}"/>
              </a:ext>
            </a:extLst>
          </p:cNvPr>
          <p:cNvSpPr>
            <a:spLocks noGrp="1"/>
          </p:cNvSpPr>
          <p:nvPr>
            <p:ph type="sldNum" sz="quarter" idx="12"/>
          </p:nvPr>
        </p:nvSpPr>
        <p:spPr/>
        <p:txBody>
          <a:bodyPr/>
          <a:lstStyle/>
          <a:p>
            <a:fld id="{2A0A4BD2-4A6D-4E6E-B27B-7563A7A4001F}" type="slidenum">
              <a:rPr lang="en-GB" smtClean="0"/>
              <a:t>‹#›</a:t>
            </a:fld>
            <a:endParaRPr lang="en-GB"/>
          </a:p>
        </p:txBody>
      </p:sp>
    </p:spTree>
    <p:extLst>
      <p:ext uri="{BB962C8B-B14F-4D97-AF65-F5344CB8AC3E}">
        <p14:creationId xmlns:p14="http://schemas.microsoft.com/office/powerpoint/2010/main" val="127336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F0690-40A9-1A00-18CD-80764CC27A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F2CF2C-CA44-A62D-EC2B-A8309DFC04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1B7406-580A-3DAB-98E9-5B375312EF59}"/>
              </a:ext>
            </a:extLst>
          </p:cNvPr>
          <p:cNvSpPr>
            <a:spLocks noGrp="1"/>
          </p:cNvSpPr>
          <p:nvPr>
            <p:ph type="dt" sz="half" idx="10"/>
          </p:nvPr>
        </p:nvSpPr>
        <p:spPr/>
        <p:txBody>
          <a:bodyPr/>
          <a:lstStyle/>
          <a:p>
            <a:fld id="{2B7C4CD8-2F0D-4633-8686-FCA2E945DBCD}" type="datetimeFigureOut">
              <a:rPr lang="en-GB" smtClean="0"/>
              <a:t>01/12/2025</a:t>
            </a:fld>
            <a:endParaRPr lang="en-GB"/>
          </a:p>
        </p:txBody>
      </p:sp>
      <p:sp>
        <p:nvSpPr>
          <p:cNvPr id="5" name="Footer Placeholder 4">
            <a:extLst>
              <a:ext uri="{FF2B5EF4-FFF2-40B4-BE49-F238E27FC236}">
                <a16:creationId xmlns:a16="http://schemas.microsoft.com/office/drawing/2014/main" id="{B1A6AA71-D93F-3506-BD66-89CFAAF82A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16B152-96A4-FC12-AA98-1DF14C321A7F}"/>
              </a:ext>
            </a:extLst>
          </p:cNvPr>
          <p:cNvSpPr>
            <a:spLocks noGrp="1"/>
          </p:cNvSpPr>
          <p:nvPr>
            <p:ph type="sldNum" sz="quarter" idx="12"/>
          </p:nvPr>
        </p:nvSpPr>
        <p:spPr/>
        <p:txBody>
          <a:bodyPr/>
          <a:lstStyle/>
          <a:p>
            <a:fld id="{2A0A4BD2-4A6D-4E6E-B27B-7563A7A4001F}" type="slidenum">
              <a:rPr lang="en-GB" smtClean="0"/>
              <a:t>‹#›</a:t>
            </a:fld>
            <a:endParaRPr lang="en-GB"/>
          </a:p>
        </p:txBody>
      </p:sp>
    </p:spTree>
    <p:extLst>
      <p:ext uri="{BB962C8B-B14F-4D97-AF65-F5344CB8AC3E}">
        <p14:creationId xmlns:p14="http://schemas.microsoft.com/office/powerpoint/2010/main" val="318579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97A8-48F1-8A02-8DD0-49B06FF17D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6CB13A-20A0-3AF1-5383-ED3FDF10A8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5F1366-AE32-196D-0874-523F51F70D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63D526-DC41-06A1-21FB-B6EF581C28C8}"/>
              </a:ext>
            </a:extLst>
          </p:cNvPr>
          <p:cNvSpPr>
            <a:spLocks noGrp="1"/>
          </p:cNvSpPr>
          <p:nvPr>
            <p:ph type="dt" sz="half" idx="10"/>
          </p:nvPr>
        </p:nvSpPr>
        <p:spPr/>
        <p:txBody>
          <a:bodyPr/>
          <a:lstStyle/>
          <a:p>
            <a:fld id="{2B7C4CD8-2F0D-4633-8686-FCA2E945DBCD}" type="datetimeFigureOut">
              <a:rPr lang="en-GB" smtClean="0"/>
              <a:t>01/12/2025</a:t>
            </a:fld>
            <a:endParaRPr lang="en-GB"/>
          </a:p>
        </p:txBody>
      </p:sp>
      <p:sp>
        <p:nvSpPr>
          <p:cNvPr id="6" name="Footer Placeholder 5">
            <a:extLst>
              <a:ext uri="{FF2B5EF4-FFF2-40B4-BE49-F238E27FC236}">
                <a16:creationId xmlns:a16="http://schemas.microsoft.com/office/drawing/2014/main" id="{7D710574-0813-3360-3471-485A84D649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94187E-43F5-61C0-4217-21FDC0442054}"/>
              </a:ext>
            </a:extLst>
          </p:cNvPr>
          <p:cNvSpPr>
            <a:spLocks noGrp="1"/>
          </p:cNvSpPr>
          <p:nvPr>
            <p:ph type="sldNum" sz="quarter" idx="12"/>
          </p:nvPr>
        </p:nvSpPr>
        <p:spPr/>
        <p:txBody>
          <a:bodyPr/>
          <a:lstStyle/>
          <a:p>
            <a:fld id="{2A0A4BD2-4A6D-4E6E-B27B-7563A7A4001F}" type="slidenum">
              <a:rPr lang="en-GB" smtClean="0"/>
              <a:t>‹#›</a:t>
            </a:fld>
            <a:endParaRPr lang="en-GB"/>
          </a:p>
        </p:txBody>
      </p:sp>
    </p:spTree>
    <p:extLst>
      <p:ext uri="{BB962C8B-B14F-4D97-AF65-F5344CB8AC3E}">
        <p14:creationId xmlns:p14="http://schemas.microsoft.com/office/powerpoint/2010/main" val="4133915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BFE28-D802-9C97-835E-3D7D0696B0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F82D3D-29ED-D8BB-A691-83F4C9A92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CB0A21-F123-9779-6757-22BDCF8F5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BA45153-77E3-87EE-C92F-21394E999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ECBD7A-12B2-D0FE-AFFA-F3B29BC3B4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A27215-8F45-554E-5F71-6F5E3E98F5FA}"/>
              </a:ext>
            </a:extLst>
          </p:cNvPr>
          <p:cNvSpPr>
            <a:spLocks noGrp="1"/>
          </p:cNvSpPr>
          <p:nvPr>
            <p:ph type="dt" sz="half" idx="10"/>
          </p:nvPr>
        </p:nvSpPr>
        <p:spPr/>
        <p:txBody>
          <a:bodyPr/>
          <a:lstStyle/>
          <a:p>
            <a:fld id="{2B7C4CD8-2F0D-4633-8686-FCA2E945DBCD}" type="datetimeFigureOut">
              <a:rPr lang="en-GB" smtClean="0"/>
              <a:t>01/12/2025</a:t>
            </a:fld>
            <a:endParaRPr lang="en-GB"/>
          </a:p>
        </p:txBody>
      </p:sp>
      <p:sp>
        <p:nvSpPr>
          <p:cNvPr id="8" name="Footer Placeholder 7">
            <a:extLst>
              <a:ext uri="{FF2B5EF4-FFF2-40B4-BE49-F238E27FC236}">
                <a16:creationId xmlns:a16="http://schemas.microsoft.com/office/drawing/2014/main" id="{EC5A9C89-927D-C48E-623E-EB8B317447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C302CA2-8889-A2B3-9A0D-DA0EFFCD824B}"/>
              </a:ext>
            </a:extLst>
          </p:cNvPr>
          <p:cNvSpPr>
            <a:spLocks noGrp="1"/>
          </p:cNvSpPr>
          <p:nvPr>
            <p:ph type="sldNum" sz="quarter" idx="12"/>
          </p:nvPr>
        </p:nvSpPr>
        <p:spPr/>
        <p:txBody>
          <a:bodyPr/>
          <a:lstStyle/>
          <a:p>
            <a:fld id="{2A0A4BD2-4A6D-4E6E-B27B-7563A7A4001F}" type="slidenum">
              <a:rPr lang="en-GB" smtClean="0"/>
              <a:t>‹#›</a:t>
            </a:fld>
            <a:endParaRPr lang="en-GB"/>
          </a:p>
        </p:txBody>
      </p:sp>
    </p:spTree>
    <p:extLst>
      <p:ext uri="{BB962C8B-B14F-4D97-AF65-F5344CB8AC3E}">
        <p14:creationId xmlns:p14="http://schemas.microsoft.com/office/powerpoint/2010/main" val="209517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7A21-D214-D94A-2700-4354855F74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CDD10FF-8BA8-0F5D-BA58-72CB914A46DF}"/>
              </a:ext>
            </a:extLst>
          </p:cNvPr>
          <p:cNvSpPr>
            <a:spLocks noGrp="1"/>
          </p:cNvSpPr>
          <p:nvPr>
            <p:ph type="dt" sz="half" idx="10"/>
          </p:nvPr>
        </p:nvSpPr>
        <p:spPr/>
        <p:txBody>
          <a:bodyPr/>
          <a:lstStyle/>
          <a:p>
            <a:fld id="{2B7C4CD8-2F0D-4633-8686-FCA2E945DBCD}" type="datetimeFigureOut">
              <a:rPr lang="en-GB" smtClean="0"/>
              <a:t>01/12/2025</a:t>
            </a:fld>
            <a:endParaRPr lang="en-GB"/>
          </a:p>
        </p:txBody>
      </p:sp>
      <p:sp>
        <p:nvSpPr>
          <p:cNvPr id="4" name="Footer Placeholder 3">
            <a:extLst>
              <a:ext uri="{FF2B5EF4-FFF2-40B4-BE49-F238E27FC236}">
                <a16:creationId xmlns:a16="http://schemas.microsoft.com/office/drawing/2014/main" id="{ECD76322-A29B-80E2-F2E2-91A1EC00A2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8DAE4D7-C351-3FD6-FDE5-14E768CAADD4}"/>
              </a:ext>
            </a:extLst>
          </p:cNvPr>
          <p:cNvSpPr>
            <a:spLocks noGrp="1"/>
          </p:cNvSpPr>
          <p:nvPr>
            <p:ph type="sldNum" sz="quarter" idx="12"/>
          </p:nvPr>
        </p:nvSpPr>
        <p:spPr/>
        <p:txBody>
          <a:bodyPr/>
          <a:lstStyle/>
          <a:p>
            <a:fld id="{2A0A4BD2-4A6D-4E6E-B27B-7563A7A4001F}" type="slidenum">
              <a:rPr lang="en-GB" smtClean="0"/>
              <a:t>‹#›</a:t>
            </a:fld>
            <a:endParaRPr lang="en-GB"/>
          </a:p>
        </p:txBody>
      </p:sp>
    </p:spTree>
    <p:extLst>
      <p:ext uri="{BB962C8B-B14F-4D97-AF65-F5344CB8AC3E}">
        <p14:creationId xmlns:p14="http://schemas.microsoft.com/office/powerpoint/2010/main" val="4202187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D2317A-945A-189C-16D5-B3E04CA9200B}"/>
              </a:ext>
            </a:extLst>
          </p:cNvPr>
          <p:cNvSpPr>
            <a:spLocks noGrp="1"/>
          </p:cNvSpPr>
          <p:nvPr>
            <p:ph type="dt" sz="half" idx="10"/>
          </p:nvPr>
        </p:nvSpPr>
        <p:spPr/>
        <p:txBody>
          <a:bodyPr/>
          <a:lstStyle/>
          <a:p>
            <a:fld id="{2B7C4CD8-2F0D-4633-8686-FCA2E945DBCD}" type="datetimeFigureOut">
              <a:rPr lang="en-GB" smtClean="0"/>
              <a:t>01/12/2025</a:t>
            </a:fld>
            <a:endParaRPr lang="en-GB"/>
          </a:p>
        </p:txBody>
      </p:sp>
      <p:sp>
        <p:nvSpPr>
          <p:cNvPr id="3" name="Footer Placeholder 2">
            <a:extLst>
              <a:ext uri="{FF2B5EF4-FFF2-40B4-BE49-F238E27FC236}">
                <a16:creationId xmlns:a16="http://schemas.microsoft.com/office/drawing/2014/main" id="{9B98CA6B-1C6D-9A6A-101E-D18F7D8AD4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15611B-234C-772C-10BD-FD6CBDCD0ABB}"/>
              </a:ext>
            </a:extLst>
          </p:cNvPr>
          <p:cNvSpPr>
            <a:spLocks noGrp="1"/>
          </p:cNvSpPr>
          <p:nvPr>
            <p:ph type="sldNum" sz="quarter" idx="12"/>
          </p:nvPr>
        </p:nvSpPr>
        <p:spPr/>
        <p:txBody>
          <a:bodyPr/>
          <a:lstStyle/>
          <a:p>
            <a:fld id="{2A0A4BD2-4A6D-4E6E-B27B-7563A7A4001F}" type="slidenum">
              <a:rPr lang="en-GB" smtClean="0"/>
              <a:t>‹#›</a:t>
            </a:fld>
            <a:endParaRPr lang="en-GB"/>
          </a:p>
        </p:txBody>
      </p:sp>
    </p:spTree>
    <p:extLst>
      <p:ext uri="{BB962C8B-B14F-4D97-AF65-F5344CB8AC3E}">
        <p14:creationId xmlns:p14="http://schemas.microsoft.com/office/powerpoint/2010/main" val="494504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5872F-3BB3-3C5F-E5BF-2AB69D28C0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15B1A7E-99BA-EBBC-4C72-827D7230F3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7B0494-A156-F963-BA74-066116A231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36617-C7A9-4591-F139-B699B1127E13}"/>
              </a:ext>
            </a:extLst>
          </p:cNvPr>
          <p:cNvSpPr>
            <a:spLocks noGrp="1"/>
          </p:cNvSpPr>
          <p:nvPr>
            <p:ph type="dt" sz="half" idx="10"/>
          </p:nvPr>
        </p:nvSpPr>
        <p:spPr/>
        <p:txBody>
          <a:bodyPr/>
          <a:lstStyle/>
          <a:p>
            <a:fld id="{2B7C4CD8-2F0D-4633-8686-FCA2E945DBCD}" type="datetimeFigureOut">
              <a:rPr lang="en-GB" smtClean="0"/>
              <a:t>01/12/2025</a:t>
            </a:fld>
            <a:endParaRPr lang="en-GB"/>
          </a:p>
        </p:txBody>
      </p:sp>
      <p:sp>
        <p:nvSpPr>
          <p:cNvPr id="6" name="Footer Placeholder 5">
            <a:extLst>
              <a:ext uri="{FF2B5EF4-FFF2-40B4-BE49-F238E27FC236}">
                <a16:creationId xmlns:a16="http://schemas.microsoft.com/office/drawing/2014/main" id="{CCEB1605-2255-4A9D-BAE2-174490D52F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44273C-3E92-7466-6459-D1DEF9CBAD73}"/>
              </a:ext>
            </a:extLst>
          </p:cNvPr>
          <p:cNvSpPr>
            <a:spLocks noGrp="1"/>
          </p:cNvSpPr>
          <p:nvPr>
            <p:ph type="sldNum" sz="quarter" idx="12"/>
          </p:nvPr>
        </p:nvSpPr>
        <p:spPr/>
        <p:txBody>
          <a:bodyPr/>
          <a:lstStyle/>
          <a:p>
            <a:fld id="{2A0A4BD2-4A6D-4E6E-B27B-7563A7A4001F}" type="slidenum">
              <a:rPr lang="en-GB" smtClean="0"/>
              <a:t>‹#›</a:t>
            </a:fld>
            <a:endParaRPr lang="en-GB"/>
          </a:p>
        </p:txBody>
      </p:sp>
    </p:spTree>
    <p:extLst>
      <p:ext uri="{BB962C8B-B14F-4D97-AF65-F5344CB8AC3E}">
        <p14:creationId xmlns:p14="http://schemas.microsoft.com/office/powerpoint/2010/main" val="654653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A752-C92D-2412-AE56-61EAB5337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223263E-9F17-C803-9EE0-5068581EE7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C5233A-09DB-FB34-1CF0-1273D41F9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9709C1-B97B-1972-9B93-A5536AA49DF2}"/>
              </a:ext>
            </a:extLst>
          </p:cNvPr>
          <p:cNvSpPr>
            <a:spLocks noGrp="1"/>
          </p:cNvSpPr>
          <p:nvPr>
            <p:ph type="dt" sz="half" idx="10"/>
          </p:nvPr>
        </p:nvSpPr>
        <p:spPr/>
        <p:txBody>
          <a:bodyPr/>
          <a:lstStyle/>
          <a:p>
            <a:fld id="{2B7C4CD8-2F0D-4633-8686-FCA2E945DBCD}" type="datetimeFigureOut">
              <a:rPr lang="en-GB" smtClean="0"/>
              <a:t>01/12/2025</a:t>
            </a:fld>
            <a:endParaRPr lang="en-GB"/>
          </a:p>
        </p:txBody>
      </p:sp>
      <p:sp>
        <p:nvSpPr>
          <p:cNvPr id="6" name="Footer Placeholder 5">
            <a:extLst>
              <a:ext uri="{FF2B5EF4-FFF2-40B4-BE49-F238E27FC236}">
                <a16:creationId xmlns:a16="http://schemas.microsoft.com/office/drawing/2014/main" id="{BE7EA242-95E8-2388-5784-51628729E0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83AF88-7A4C-1259-EE55-843A873D7341}"/>
              </a:ext>
            </a:extLst>
          </p:cNvPr>
          <p:cNvSpPr>
            <a:spLocks noGrp="1"/>
          </p:cNvSpPr>
          <p:nvPr>
            <p:ph type="sldNum" sz="quarter" idx="12"/>
          </p:nvPr>
        </p:nvSpPr>
        <p:spPr/>
        <p:txBody>
          <a:bodyPr/>
          <a:lstStyle/>
          <a:p>
            <a:fld id="{2A0A4BD2-4A6D-4E6E-B27B-7563A7A4001F}" type="slidenum">
              <a:rPr lang="en-GB" smtClean="0"/>
              <a:t>‹#›</a:t>
            </a:fld>
            <a:endParaRPr lang="en-GB"/>
          </a:p>
        </p:txBody>
      </p:sp>
    </p:spTree>
    <p:extLst>
      <p:ext uri="{BB962C8B-B14F-4D97-AF65-F5344CB8AC3E}">
        <p14:creationId xmlns:p14="http://schemas.microsoft.com/office/powerpoint/2010/main" val="217923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EFAB56-8EE9-1C60-B861-778EFA3B07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D54E00-2AC2-7402-E61F-56F39A937C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A8AD97-7577-8F8E-5255-4C9274ED23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7C4CD8-2F0D-4633-8686-FCA2E945DBCD}" type="datetimeFigureOut">
              <a:rPr lang="en-GB" smtClean="0"/>
              <a:t>01/12/2025</a:t>
            </a:fld>
            <a:endParaRPr lang="en-GB"/>
          </a:p>
        </p:txBody>
      </p:sp>
      <p:sp>
        <p:nvSpPr>
          <p:cNvPr id="5" name="Footer Placeholder 4">
            <a:extLst>
              <a:ext uri="{FF2B5EF4-FFF2-40B4-BE49-F238E27FC236}">
                <a16:creationId xmlns:a16="http://schemas.microsoft.com/office/drawing/2014/main" id="{D7F42C14-848D-C43F-E4D1-FC17EF543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81A8F0C-116B-93CD-D6FB-5AB7EEAC77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0A4BD2-4A6D-4E6E-B27B-7563A7A4001F}" type="slidenum">
              <a:rPr lang="en-GB" smtClean="0"/>
              <a:t>‹#›</a:t>
            </a:fld>
            <a:endParaRPr lang="en-GB"/>
          </a:p>
        </p:txBody>
      </p:sp>
    </p:spTree>
    <p:extLst>
      <p:ext uri="{BB962C8B-B14F-4D97-AF65-F5344CB8AC3E}">
        <p14:creationId xmlns:p14="http://schemas.microsoft.com/office/powerpoint/2010/main" val="892749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audio" Target="../media/media5.m4a"/><Relationship Id="rId13" Type="http://schemas.openxmlformats.org/officeDocument/2006/relationships/image" Target="../media/image1.png"/><Relationship Id="rId3" Type="http://schemas.microsoft.com/office/2007/relationships/media" Target="../media/media3.m4a"/><Relationship Id="rId7" Type="http://schemas.microsoft.com/office/2007/relationships/media" Target="../media/media5.m4a"/><Relationship Id="rId12"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openxmlformats.org/officeDocument/2006/relationships/image" Target="../media/image5.svg"/><Relationship Id="rId5" Type="http://schemas.microsoft.com/office/2007/relationships/media" Target="../media/media4.m4a"/><Relationship Id="rId10" Type="http://schemas.openxmlformats.org/officeDocument/2006/relationships/image" Target="../media/image4.png"/><Relationship Id="rId4" Type="http://schemas.openxmlformats.org/officeDocument/2006/relationships/audio" Target="../media/media3.m4a"/><Relationship Id="rId9" Type="http://schemas.openxmlformats.org/officeDocument/2006/relationships/slideLayout" Target="../slideLayouts/slideLayout7.xml"/><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m4a"/><Relationship Id="rId7"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5" Type="http://schemas.microsoft.com/office/2007/relationships/media" Target="../media/media8.m4a"/><Relationship Id="rId10" Type="http://schemas.openxmlformats.org/officeDocument/2006/relationships/image" Target="../media/image2.png"/><Relationship Id="rId4" Type="http://schemas.openxmlformats.org/officeDocument/2006/relationships/audio" Target="../media/media7.m4a"/><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1EAFF-9A72-E238-FB32-A5D06362928E}"/>
              </a:ext>
            </a:extLst>
          </p:cNvPr>
          <p:cNvSpPr>
            <a:spLocks noGrp="1"/>
          </p:cNvSpPr>
          <p:nvPr>
            <p:ph type="ctrTitle"/>
          </p:nvPr>
        </p:nvSpPr>
        <p:spPr>
          <a:xfrm>
            <a:off x="1524000" y="5162329"/>
            <a:ext cx="9144000" cy="747646"/>
          </a:xfrm>
        </p:spPr>
        <p:txBody>
          <a:bodyPr>
            <a:normAutofit/>
          </a:bodyPr>
          <a:lstStyle/>
          <a:p>
            <a:r>
              <a:rPr lang="en-GB" sz="1800" dirty="0">
                <a:latin typeface="Calibri Light" panose="020F0302020204030204" pitchFamily="34" charset="0"/>
                <a:cs typeface="Calibri Light" panose="020F0302020204030204" pitchFamily="34" charset="0"/>
              </a:rPr>
              <a:t>In collaboration with St Helens, Sefton and Cheshire West and Chester PCF</a:t>
            </a:r>
            <a:br>
              <a:rPr lang="en-GB" sz="1800" dirty="0">
                <a:latin typeface="Calibri Light" panose="020F0302020204030204" pitchFamily="34" charset="0"/>
                <a:cs typeface="Calibri Light" panose="020F0302020204030204" pitchFamily="34" charset="0"/>
              </a:rPr>
            </a:br>
            <a:r>
              <a:rPr lang="en-GB" sz="1800" dirty="0">
                <a:latin typeface="Calibri Light" panose="020F0302020204030204" pitchFamily="34" charset="0"/>
                <a:cs typeface="Calibri Light" panose="020F0302020204030204" pitchFamily="34" charset="0"/>
              </a:rPr>
              <a:t>Natalie Skillicorn, Monica Wright, Sue Swinchin and Vanessa Usai</a:t>
            </a:r>
          </a:p>
        </p:txBody>
      </p:sp>
      <p:sp>
        <p:nvSpPr>
          <p:cNvPr id="3" name="Subtitle 2">
            <a:extLst>
              <a:ext uri="{FF2B5EF4-FFF2-40B4-BE49-F238E27FC236}">
                <a16:creationId xmlns:a16="http://schemas.microsoft.com/office/drawing/2014/main" id="{49090716-EE69-10F2-FA55-AE9D1D55D3A7}"/>
              </a:ext>
            </a:extLst>
          </p:cNvPr>
          <p:cNvSpPr>
            <a:spLocks noGrp="1"/>
          </p:cNvSpPr>
          <p:nvPr>
            <p:ph type="subTitle" idx="1"/>
          </p:nvPr>
        </p:nvSpPr>
        <p:spPr>
          <a:xfrm>
            <a:off x="1426346" y="2402633"/>
            <a:ext cx="9144000" cy="2017097"/>
          </a:xfrm>
        </p:spPr>
        <p:txBody>
          <a:bodyPr>
            <a:normAutofit/>
          </a:bodyPr>
          <a:lstStyle/>
          <a:p>
            <a:r>
              <a:rPr lang="en-GB" dirty="0">
                <a:latin typeface="Calibri Light" panose="020F0302020204030204" pitchFamily="34" charset="0"/>
                <a:cs typeface="Calibri Light" panose="020F0302020204030204" pitchFamily="34" charset="0"/>
              </a:rPr>
              <a:t>Embracing difference </a:t>
            </a:r>
          </a:p>
          <a:p>
            <a:r>
              <a:rPr lang="en-GB" dirty="0">
                <a:latin typeface="Calibri Light" panose="020F0302020204030204" pitchFamily="34" charset="0"/>
                <a:cs typeface="Calibri Light" panose="020F0302020204030204" pitchFamily="34" charset="0"/>
              </a:rPr>
              <a:t>What it’s like to be me and what school is like for me</a:t>
            </a:r>
          </a:p>
          <a:p>
            <a:r>
              <a:rPr lang="en-GB" dirty="0">
                <a:latin typeface="Calibri Light" panose="020F0302020204030204" pitchFamily="34" charset="0"/>
                <a:cs typeface="Calibri Light" panose="020F0302020204030204" pitchFamily="34" charset="0"/>
              </a:rPr>
              <a:t>Looking at differences in how pupils behave and how staff respond differently and the positive and negative impact this can have</a:t>
            </a:r>
          </a:p>
        </p:txBody>
      </p:sp>
      <p:grpSp>
        <p:nvGrpSpPr>
          <p:cNvPr id="13" name="Group 12">
            <a:extLst>
              <a:ext uri="{FF2B5EF4-FFF2-40B4-BE49-F238E27FC236}">
                <a16:creationId xmlns:a16="http://schemas.microsoft.com/office/drawing/2014/main" id="{F278AD61-D465-77B4-7D86-9D4D5332F652}"/>
              </a:ext>
            </a:extLst>
          </p:cNvPr>
          <p:cNvGrpSpPr/>
          <p:nvPr/>
        </p:nvGrpSpPr>
        <p:grpSpPr>
          <a:xfrm>
            <a:off x="2574322" y="6070072"/>
            <a:ext cx="8693209" cy="787928"/>
            <a:chOff x="1237914" y="1362032"/>
            <a:chExt cx="8693209" cy="787928"/>
          </a:xfrm>
        </p:grpSpPr>
        <p:pic>
          <p:nvPicPr>
            <p:cNvPr id="14" name="Picture 13">
              <a:extLst>
                <a:ext uri="{FF2B5EF4-FFF2-40B4-BE49-F238E27FC236}">
                  <a16:creationId xmlns:a16="http://schemas.microsoft.com/office/drawing/2014/main" id="{4CD581B6-A242-8E81-8D1C-C644DD01719F}"/>
                </a:ext>
              </a:extLst>
            </p:cNvPr>
            <p:cNvPicPr>
              <a:picLocks noChangeAspect="1"/>
            </p:cNvPicPr>
            <p:nvPr/>
          </p:nvPicPr>
          <p:blipFill rotWithShape="1">
            <a:blip r:embed="rId2">
              <a:alphaModFix amt="35000"/>
            </a:blip>
            <a:srcRect l="13832" r="47054" b="60820"/>
            <a:stretch/>
          </p:blipFill>
          <p:spPr>
            <a:xfrm>
              <a:off x="2386149" y="1362032"/>
              <a:ext cx="3352800" cy="747646"/>
            </a:xfrm>
            <a:prstGeom prst="rect">
              <a:avLst/>
            </a:prstGeom>
          </p:spPr>
        </p:pic>
        <p:pic>
          <p:nvPicPr>
            <p:cNvPr id="15" name="Picture 14">
              <a:extLst>
                <a:ext uri="{FF2B5EF4-FFF2-40B4-BE49-F238E27FC236}">
                  <a16:creationId xmlns:a16="http://schemas.microsoft.com/office/drawing/2014/main" id="{F6E9C9E6-C36B-6CC7-43D9-49FC180DA97E}"/>
                </a:ext>
              </a:extLst>
            </p:cNvPr>
            <p:cNvPicPr>
              <a:picLocks noChangeAspect="1"/>
            </p:cNvPicPr>
            <p:nvPr/>
          </p:nvPicPr>
          <p:blipFill rotWithShape="1">
            <a:blip r:embed="rId2">
              <a:alphaModFix amt="35000"/>
            </a:blip>
            <a:srcRect l="87596" t="7899" b="75214"/>
            <a:stretch/>
          </p:blipFill>
          <p:spPr>
            <a:xfrm>
              <a:off x="8867846" y="1615028"/>
              <a:ext cx="1063277" cy="322218"/>
            </a:xfrm>
            <a:prstGeom prst="rect">
              <a:avLst/>
            </a:prstGeom>
          </p:spPr>
        </p:pic>
        <p:pic>
          <p:nvPicPr>
            <p:cNvPr id="16" name="Picture 15">
              <a:extLst>
                <a:ext uri="{FF2B5EF4-FFF2-40B4-BE49-F238E27FC236}">
                  <a16:creationId xmlns:a16="http://schemas.microsoft.com/office/drawing/2014/main" id="{6338EB91-FDF1-380D-4017-1840CEB0B6E0}"/>
                </a:ext>
              </a:extLst>
            </p:cNvPr>
            <p:cNvPicPr>
              <a:picLocks noChangeAspect="1"/>
            </p:cNvPicPr>
            <p:nvPr/>
          </p:nvPicPr>
          <p:blipFill rotWithShape="1">
            <a:blip r:embed="rId2">
              <a:alphaModFix amt="35000"/>
            </a:blip>
            <a:srcRect l="1026" r="86072" b="60820"/>
            <a:stretch/>
          </p:blipFill>
          <p:spPr>
            <a:xfrm>
              <a:off x="1237914" y="1402315"/>
              <a:ext cx="1105988" cy="747645"/>
            </a:xfrm>
            <a:prstGeom prst="rect">
              <a:avLst/>
            </a:prstGeom>
          </p:spPr>
        </p:pic>
        <p:pic>
          <p:nvPicPr>
            <p:cNvPr id="17" name="Picture 16">
              <a:extLst>
                <a:ext uri="{FF2B5EF4-FFF2-40B4-BE49-F238E27FC236}">
                  <a16:creationId xmlns:a16="http://schemas.microsoft.com/office/drawing/2014/main" id="{18A11039-9B21-9F0C-C7B7-29CA4E37C2E2}"/>
                </a:ext>
              </a:extLst>
            </p:cNvPr>
            <p:cNvPicPr>
              <a:picLocks noChangeAspect="1"/>
            </p:cNvPicPr>
            <p:nvPr/>
          </p:nvPicPr>
          <p:blipFill rotWithShape="1">
            <a:blip r:embed="rId2">
              <a:alphaModFix amt="35000"/>
            </a:blip>
            <a:srcRect l="52545" t="11067" r="36178" b="69765"/>
            <a:stretch/>
          </p:blipFill>
          <p:spPr>
            <a:xfrm>
              <a:off x="5746363" y="1593257"/>
              <a:ext cx="966652" cy="365760"/>
            </a:xfrm>
            <a:prstGeom prst="rect">
              <a:avLst/>
            </a:prstGeom>
          </p:spPr>
        </p:pic>
        <p:pic>
          <p:nvPicPr>
            <p:cNvPr id="18" name="Picture 17">
              <a:extLst>
                <a:ext uri="{FF2B5EF4-FFF2-40B4-BE49-F238E27FC236}">
                  <a16:creationId xmlns:a16="http://schemas.microsoft.com/office/drawing/2014/main" id="{FB45D89C-0622-9C1D-562D-C70A0F2AEE90}"/>
                </a:ext>
              </a:extLst>
            </p:cNvPr>
            <p:cNvPicPr>
              <a:picLocks noChangeAspect="1"/>
            </p:cNvPicPr>
            <p:nvPr/>
          </p:nvPicPr>
          <p:blipFill rotWithShape="1">
            <a:blip r:embed="rId2">
              <a:alphaModFix amt="35000"/>
            </a:blip>
            <a:srcRect l="63716" r="22975" b="60820"/>
            <a:stretch/>
          </p:blipFill>
          <p:spPr>
            <a:xfrm>
              <a:off x="6761202" y="1402314"/>
              <a:ext cx="1140823" cy="747646"/>
            </a:xfrm>
            <a:prstGeom prst="rect">
              <a:avLst/>
            </a:prstGeom>
          </p:spPr>
        </p:pic>
        <p:pic>
          <p:nvPicPr>
            <p:cNvPr id="19" name="Picture 18">
              <a:extLst>
                <a:ext uri="{FF2B5EF4-FFF2-40B4-BE49-F238E27FC236}">
                  <a16:creationId xmlns:a16="http://schemas.microsoft.com/office/drawing/2014/main" id="{4BB712F6-5E95-4812-9AC9-2F5C97F79E6B}"/>
                </a:ext>
              </a:extLst>
            </p:cNvPr>
            <p:cNvPicPr>
              <a:picLocks noChangeAspect="1"/>
            </p:cNvPicPr>
            <p:nvPr/>
          </p:nvPicPr>
          <p:blipFill rotWithShape="1">
            <a:blip r:embed="rId2">
              <a:alphaModFix amt="35000"/>
            </a:blip>
            <a:srcRect l="76923" t="5389" r="12714" b="67685"/>
            <a:stretch/>
          </p:blipFill>
          <p:spPr>
            <a:xfrm>
              <a:off x="7902025" y="1462917"/>
              <a:ext cx="888275" cy="513807"/>
            </a:xfrm>
            <a:prstGeom prst="rect">
              <a:avLst/>
            </a:prstGeom>
          </p:spPr>
        </p:pic>
      </p:grpSp>
      <p:pic>
        <p:nvPicPr>
          <p:cNvPr id="20" name="Picture 2">
            <a:extLst>
              <a:ext uri="{FF2B5EF4-FFF2-40B4-BE49-F238E27FC236}">
                <a16:creationId xmlns:a16="http://schemas.microsoft.com/office/drawing/2014/main" id="{B986AAF4-23EB-2170-488D-F854A8D25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8AEECA24-1920-3439-D815-C89567EDCD60}"/>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22" name="Title 1">
            <a:extLst>
              <a:ext uri="{FF2B5EF4-FFF2-40B4-BE49-F238E27FC236}">
                <a16:creationId xmlns:a16="http://schemas.microsoft.com/office/drawing/2014/main" id="{C72F3F7B-46B1-E789-31B6-3B036876957D}"/>
              </a:ext>
            </a:extLst>
          </p:cNvPr>
          <p:cNvSpPr txBox="1">
            <a:spLocks/>
          </p:cNvSpPr>
          <p:nvPr/>
        </p:nvSpPr>
        <p:spPr>
          <a:xfrm>
            <a:off x="1214762" y="506363"/>
            <a:ext cx="9144000" cy="16945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1800" dirty="0"/>
          </a:p>
        </p:txBody>
      </p:sp>
      <p:sp>
        <p:nvSpPr>
          <p:cNvPr id="23" name="TextBox 22">
            <a:extLst>
              <a:ext uri="{FF2B5EF4-FFF2-40B4-BE49-F238E27FC236}">
                <a16:creationId xmlns:a16="http://schemas.microsoft.com/office/drawing/2014/main" id="{9ECDDFFA-F24E-9DA7-1F3D-7EA6B584EF86}"/>
              </a:ext>
            </a:extLst>
          </p:cNvPr>
          <p:cNvSpPr txBox="1"/>
          <p:nvPr/>
        </p:nvSpPr>
        <p:spPr>
          <a:xfrm>
            <a:off x="3248488" y="1103009"/>
            <a:ext cx="5076548" cy="646331"/>
          </a:xfrm>
          <a:prstGeom prst="rect">
            <a:avLst/>
          </a:prstGeom>
          <a:noFill/>
        </p:spPr>
        <p:txBody>
          <a:bodyPr wrap="square" rtlCol="0">
            <a:spAutoFit/>
          </a:bodyPr>
          <a:lstStyle/>
          <a:p>
            <a:r>
              <a:rPr lang="en-GB" sz="1800" b="1" dirty="0">
                <a:effectLst/>
                <a:latin typeface="Calibri Light" panose="020F0302020204030204" pitchFamily="34" charset="0"/>
              </a:rPr>
              <a:t>Partnership for Inclusion of Neurodiversity in Schools</a:t>
            </a:r>
          </a:p>
          <a:p>
            <a:pPr algn="ctr"/>
            <a:r>
              <a:rPr lang="en-GB" b="1" dirty="0">
                <a:latin typeface="Calibri Light" panose="020F0302020204030204" pitchFamily="34" charset="0"/>
              </a:rPr>
              <a:t>Session 2</a:t>
            </a:r>
            <a:endParaRPr lang="en-GB" b="1" dirty="0"/>
          </a:p>
        </p:txBody>
      </p:sp>
      <p:sp>
        <p:nvSpPr>
          <p:cNvPr id="24" name="Rectangle 23">
            <a:extLst>
              <a:ext uri="{FF2B5EF4-FFF2-40B4-BE49-F238E27FC236}">
                <a16:creationId xmlns:a16="http://schemas.microsoft.com/office/drawing/2014/main" id="{BC4764FF-08E6-8181-603A-4CDFFC77F674}"/>
              </a:ext>
            </a:extLst>
          </p:cNvPr>
          <p:cNvSpPr/>
          <p:nvPr/>
        </p:nvSpPr>
        <p:spPr>
          <a:xfrm>
            <a:off x="985421" y="2032986"/>
            <a:ext cx="10282110" cy="2476870"/>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313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45800F85-5F10-363B-B622-2618D6033CEA}"/>
              </a:ext>
            </a:extLst>
          </p:cNvPr>
          <p:cNvSpPr/>
          <p:nvPr/>
        </p:nvSpPr>
        <p:spPr>
          <a:xfrm rot="904548">
            <a:off x="9182839" y="3419305"/>
            <a:ext cx="2914561" cy="1940998"/>
          </a:xfrm>
          <a:prstGeom prst="wedgeEllipseCallout">
            <a:avLst>
              <a:gd name="adj1" fmla="val 29210"/>
              <a:gd name="adj2" fmla="val 6137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 Not much, other than  when he gets to work out of the classroom in small groups. </a:t>
            </a:r>
          </a:p>
        </p:txBody>
      </p:sp>
      <p:sp>
        <p:nvSpPr>
          <p:cNvPr id="3" name="Speech Bubble: Oval 2">
            <a:extLst>
              <a:ext uri="{FF2B5EF4-FFF2-40B4-BE49-F238E27FC236}">
                <a16:creationId xmlns:a16="http://schemas.microsoft.com/office/drawing/2014/main" id="{62BD4455-6B52-EEA7-8A7A-F9E4A7D9B8BA}"/>
              </a:ext>
            </a:extLst>
          </p:cNvPr>
          <p:cNvSpPr/>
          <p:nvPr/>
        </p:nvSpPr>
        <p:spPr>
          <a:xfrm flipH="1">
            <a:off x="2409680" y="3297168"/>
            <a:ext cx="3472525" cy="1833193"/>
          </a:xfrm>
          <a:prstGeom prst="wedgeEllipseCallout">
            <a:avLst>
              <a:gd name="adj1" fmla="val -21919"/>
              <a:gd name="adj2" fmla="val -655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Another  thing that really helped is when a teacher is understanding of your child’s needs and the are supportive, but there definitely isn’t enough knowledge</a:t>
            </a:r>
          </a:p>
        </p:txBody>
      </p:sp>
      <p:sp>
        <p:nvSpPr>
          <p:cNvPr id="4" name="TextBox 3">
            <a:extLst>
              <a:ext uri="{FF2B5EF4-FFF2-40B4-BE49-F238E27FC236}">
                <a16:creationId xmlns:a16="http://schemas.microsoft.com/office/drawing/2014/main" id="{F743B25C-F185-C316-4763-EC4C9639FC4D}"/>
              </a:ext>
            </a:extLst>
          </p:cNvPr>
          <p:cNvSpPr txBox="1"/>
          <p:nvPr/>
        </p:nvSpPr>
        <p:spPr>
          <a:xfrm>
            <a:off x="3211430" y="595593"/>
            <a:ext cx="5906863" cy="523220"/>
          </a:xfrm>
          <a:prstGeom prst="rect">
            <a:avLst/>
          </a:prstGeom>
          <a:noFill/>
        </p:spPr>
        <p:txBody>
          <a:bodyPr wrap="square" rtlCol="0">
            <a:spAutoFit/>
          </a:bodyPr>
          <a:lstStyle/>
          <a:p>
            <a:r>
              <a:rPr lang="en-GB" sz="2800" b="1" dirty="0">
                <a:solidFill>
                  <a:srgbClr val="002060"/>
                </a:solidFill>
                <a:latin typeface="Calibri Light" panose="020F0302020204030204" pitchFamily="34" charset="0"/>
                <a:cs typeface="Calibri Light" panose="020F0302020204030204" pitchFamily="34" charset="0"/>
              </a:rPr>
              <a:t>What helped your child day to day?</a:t>
            </a:r>
          </a:p>
        </p:txBody>
      </p:sp>
      <p:sp>
        <p:nvSpPr>
          <p:cNvPr id="5" name="Speech Bubble: Oval 4">
            <a:extLst>
              <a:ext uri="{FF2B5EF4-FFF2-40B4-BE49-F238E27FC236}">
                <a16:creationId xmlns:a16="http://schemas.microsoft.com/office/drawing/2014/main" id="{284DEDF1-F193-DDF5-A567-D955A1BBE20E}"/>
              </a:ext>
            </a:extLst>
          </p:cNvPr>
          <p:cNvSpPr/>
          <p:nvPr/>
        </p:nvSpPr>
        <p:spPr>
          <a:xfrm flipH="1">
            <a:off x="8216866" y="4482611"/>
            <a:ext cx="2043133" cy="137978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Communication with teachers and TA’s </a:t>
            </a:r>
          </a:p>
        </p:txBody>
      </p:sp>
      <p:sp>
        <p:nvSpPr>
          <p:cNvPr id="6" name="Speech Bubble: Oval 5">
            <a:extLst>
              <a:ext uri="{FF2B5EF4-FFF2-40B4-BE49-F238E27FC236}">
                <a16:creationId xmlns:a16="http://schemas.microsoft.com/office/drawing/2014/main" id="{3A171B82-DA7F-DF14-9457-4AB5D8F8EAFA}"/>
              </a:ext>
            </a:extLst>
          </p:cNvPr>
          <p:cNvSpPr/>
          <p:nvPr/>
        </p:nvSpPr>
        <p:spPr>
          <a:xfrm rot="456356">
            <a:off x="5331972" y="3822770"/>
            <a:ext cx="3224464" cy="1900449"/>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I put positivity notes into my child’s lunch box for her to read and a draw a heart for her to press and know we’re sending her a hug when she needs one</a:t>
            </a:r>
          </a:p>
        </p:txBody>
      </p:sp>
      <p:sp>
        <p:nvSpPr>
          <p:cNvPr id="7" name="Speech Bubble: Oval 6">
            <a:extLst>
              <a:ext uri="{FF2B5EF4-FFF2-40B4-BE49-F238E27FC236}">
                <a16:creationId xmlns:a16="http://schemas.microsoft.com/office/drawing/2014/main" id="{54159E54-1466-F1DF-62E9-6B0859229C33}"/>
              </a:ext>
            </a:extLst>
          </p:cNvPr>
          <p:cNvSpPr/>
          <p:nvPr/>
        </p:nvSpPr>
        <p:spPr>
          <a:xfrm>
            <a:off x="8001319" y="3537477"/>
            <a:ext cx="1225712" cy="667743"/>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Nothing</a:t>
            </a:r>
            <a:r>
              <a:rPr lang="en-GB" dirty="0">
                <a:ln w="0">
                  <a:solidFill>
                    <a:schemeClr val="tx1"/>
                  </a:solidFill>
                </a:ln>
                <a:solidFill>
                  <a:schemeClr val="tx1"/>
                </a:solidFill>
                <a:effectLst>
                  <a:outerShdw blurRad="38100" dist="19050" dir="2700000" algn="tl" rotWithShape="0">
                    <a:schemeClr val="dk1">
                      <a:alpha val="40000"/>
                    </a:schemeClr>
                  </a:outerShdw>
                </a:effectLst>
              </a:rPr>
              <a:t>  </a:t>
            </a:r>
          </a:p>
        </p:txBody>
      </p:sp>
      <p:sp>
        <p:nvSpPr>
          <p:cNvPr id="8" name="Speech Bubble: Oval 7">
            <a:extLst>
              <a:ext uri="{FF2B5EF4-FFF2-40B4-BE49-F238E27FC236}">
                <a16:creationId xmlns:a16="http://schemas.microsoft.com/office/drawing/2014/main" id="{F90C20EA-E218-A62B-B981-4CE78A9652D8}"/>
              </a:ext>
            </a:extLst>
          </p:cNvPr>
          <p:cNvSpPr/>
          <p:nvPr/>
        </p:nvSpPr>
        <p:spPr>
          <a:xfrm rot="20807468" flipH="1">
            <a:off x="119308" y="3316941"/>
            <a:ext cx="2827368" cy="2644664"/>
          </a:xfrm>
          <a:prstGeom prst="wedgeEllipseCallout">
            <a:avLst>
              <a:gd name="adj1" fmla="val -23026"/>
              <a:gd name="adj2" fmla="val 571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His wobble cushion and sensory breaks when he had them. He also had a lovely TA that really got him and she even sent out photos of what his new classroom would look like, which he has never had before </a:t>
            </a:r>
          </a:p>
        </p:txBody>
      </p:sp>
      <p:pic>
        <p:nvPicPr>
          <p:cNvPr id="9" name="Recorded Sound">
            <a:hlinkClick r:id="" action="ppaction://media"/>
            <a:extLst>
              <a:ext uri="{FF2B5EF4-FFF2-40B4-BE49-F238E27FC236}">
                <a16:creationId xmlns:a16="http://schemas.microsoft.com/office/drawing/2014/main" id="{8477CAC9-4ED7-D353-72F2-24C13DD5BD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1323853"/>
            <a:ext cx="609600" cy="609600"/>
          </a:xfrm>
          <a:prstGeom prst="rect">
            <a:avLst/>
          </a:prstGeom>
        </p:spPr>
      </p:pic>
      <p:grpSp>
        <p:nvGrpSpPr>
          <p:cNvPr id="10" name="Group 9">
            <a:extLst>
              <a:ext uri="{FF2B5EF4-FFF2-40B4-BE49-F238E27FC236}">
                <a16:creationId xmlns:a16="http://schemas.microsoft.com/office/drawing/2014/main" id="{45F06CC1-2781-3DDA-2EBF-020AA812BA4C}"/>
              </a:ext>
            </a:extLst>
          </p:cNvPr>
          <p:cNvGrpSpPr/>
          <p:nvPr/>
        </p:nvGrpSpPr>
        <p:grpSpPr>
          <a:xfrm>
            <a:off x="2574322" y="6070072"/>
            <a:ext cx="8693209" cy="787928"/>
            <a:chOff x="1237914" y="1362032"/>
            <a:chExt cx="8693209" cy="787928"/>
          </a:xfrm>
        </p:grpSpPr>
        <p:pic>
          <p:nvPicPr>
            <p:cNvPr id="11" name="Picture 10">
              <a:extLst>
                <a:ext uri="{FF2B5EF4-FFF2-40B4-BE49-F238E27FC236}">
                  <a16:creationId xmlns:a16="http://schemas.microsoft.com/office/drawing/2014/main" id="{A57CC3D7-8344-0EB0-DCF6-D68DC8CBA8F9}"/>
                </a:ext>
              </a:extLst>
            </p:cNvPr>
            <p:cNvPicPr>
              <a:picLocks noChangeAspect="1"/>
            </p:cNvPicPr>
            <p:nvPr/>
          </p:nvPicPr>
          <p:blipFill rotWithShape="1">
            <a:blip r:embed="rId5">
              <a:alphaModFix amt="35000"/>
            </a:blip>
            <a:srcRect l="13832" r="47054" b="60820"/>
            <a:stretch/>
          </p:blipFill>
          <p:spPr>
            <a:xfrm>
              <a:off x="2386149" y="1362032"/>
              <a:ext cx="3352800" cy="747646"/>
            </a:xfrm>
            <a:prstGeom prst="rect">
              <a:avLst/>
            </a:prstGeom>
          </p:spPr>
        </p:pic>
        <p:pic>
          <p:nvPicPr>
            <p:cNvPr id="12" name="Picture 11">
              <a:extLst>
                <a:ext uri="{FF2B5EF4-FFF2-40B4-BE49-F238E27FC236}">
                  <a16:creationId xmlns:a16="http://schemas.microsoft.com/office/drawing/2014/main" id="{87FD3E32-6748-C0B8-6401-1874EEE4871C}"/>
                </a:ext>
              </a:extLst>
            </p:cNvPr>
            <p:cNvPicPr>
              <a:picLocks noChangeAspect="1"/>
            </p:cNvPicPr>
            <p:nvPr/>
          </p:nvPicPr>
          <p:blipFill rotWithShape="1">
            <a:blip r:embed="rId5">
              <a:alphaModFix amt="35000"/>
            </a:blip>
            <a:srcRect l="87596" t="7899" b="75214"/>
            <a:stretch/>
          </p:blipFill>
          <p:spPr>
            <a:xfrm>
              <a:off x="8867846" y="1615028"/>
              <a:ext cx="1063277" cy="322218"/>
            </a:xfrm>
            <a:prstGeom prst="rect">
              <a:avLst/>
            </a:prstGeom>
          </p:spPr>
        </p:pic>
        <p:pic>
          <p:nvPicPr>
            <p:cNvPr id="13" name="Picture 12">
              <a:extLst>
                <a:ext uri="{FF2B5EF4-FFF2-40B4-BE49-F238E27FC236}">
                  <a16:creationId xmlns:a16="http://schemas.microsoft.com/office/drawing/2014/main" id="{B4C0A599-1758-9F6F-C8C8-80DED745271F}"/>
                </a:ext>
              </a:extLst>
            </p:cNvPr>
            <p:cNvPicPr>
              <a:picLocks noChangeAspect="1"/>
            </p:cNvPicPr>
            <p:nvPr/>
          </p:nvPicPr>
          <p:blipFill rotWithShape="1">
            <a:blip r:embed="rId5">
              <a:alphaModFix amt="35000"/>
            </a:blip>
            <a:srcRect l="1026" r="86072" b="60820"/>
            <a:stretch/>
          </p:blipFill>
          <p:spPr>
            <a:xfrm>
              <a:off x="1237914" y="1402315"/>
              <a:ext cx="1105988" cy="747645"/>
            </a:xfrm>
            <a:prstGeom prst="rect">
              <a:avLst/>
            </a:prstGeom>
          </p:spPr>
        </p:pic>
        <p:pic>
          <p:nvPicPr>
            <p:cNvPr id="14" name="Picture 13">
              <a:extLst>
                <a:ext uri="{FF2B5EF4-FFF2-40B4-BE49-F238E27FC236}">
                  <a16:creationId xmlns:a16="http://schemas.microsoft.com/office/drawing/2014/main" id="{190F3F82-8278-B84D-503C-18965DD3444C}"/>
                </a:ext>
              </a:extLst>
            </p:cNvPr>
            <p:cNvPicPr>
              <a:picLocks noChangeAspect="1"/>
            </p:cNvPicPr>
            <p:nvPr/>
          </p:nvPicPr>
          <p:blipFill rotWithShape="1">
            <a:blip r:embed="rId5">
              <a:alphaModFix amt="35000"/>
            </a:blip>
            <a:srcRect l="52545" t="11067" r="36178" b="69765"/>
            <a:stretch/>
          </p:blipFill>
          <p:spPr>
            <a:xfrm>
              <a:off x="5746363" y="1593257"/>
              <a:ext cx="966652" cy="365760"/>
            </a:xfrm>
            <a:prstGeom prst="rect">
              <a:avLst/>
            </a:prstGeom>
          </p:spPr>
        </p:pic>
        <p:pic>
          <p:nvPicPr>
            <p:cNvPr id="15" name="Picture 14">
              <a:extLst>
                <a:ext uri="{FF2B5EF4-FFF2-40B4-BE49-F238E27FC236}">
                  <a16:creationId xmlns:a16="http://schemas.microsoft.com/office/drawing/2014/main" id="{B1C463DE-E0C7-6BF9-E875-89AFFD0886D4}"/>
                </a:ext>
              </a:extLst>
            </p:cNvPr>
            <p:cNvPicPr>
              <a:picLocks noChangeAspect="1"/>
            </p:cNvPicPr>
            <p:nvPr/>
          </p:nvPicPr>
          <p:blipFill rotWithShape="1">
            <a:blip r:embed="rId5">
              <a:alphaModFix amt="35000"/>
            </a:blip>
            <a:srcRect l="63716" r="22975" b="60820"/>
            <a:stretch/>
          </p:blipFill>
          <p:spPr>
            <a:xfrm>
              <a:off x="6761202" y="1402314"/>
              <a:ext cx="1140823" cy="747646"/>
            </a:xfrm>
            <a:prstGeom prst="rect">
              <a:avLst/>
            </a:prstGeom>
          </p:spPr>
        </p:pic>
        <p:pic>
          <p:nvPicPr>
            <p:cNvPr id="16" name="Picture 15">
              <a:extLst>
                <a:ext uri="{FF2B5EF4-FFF2-40B4-BE49-F238E27FC236}">
                  <a16:creationId xmlns:a16="http://schemas.microsoft.com/office/drawing/2014/main" id="{0ADE82F0-71A3-50C0-C2C9-DE6EDDD65D02}"/>
                </a:ext>
              </a:extLst>
            </p:cNvPr>
            <p:cNvPicPr>
              <a:picLocks noChangeAspect="1"/>
            </p:cNvPicPr>
            <p:nvPr/>
          </p:nvPicPr>
          <p:blipFill rotWithShape="1">
            <a:blip r:embed="rId5">
              <a:alphaModFix amt="35000"/>
            </a:blip>
            <a:srcRect l="76923" t="5389" r="12714" b="67685"/>
            <a:stretch/>
          </p:blipFill>
          <p:spPr>
            <a:xfrm>
              <a:off x="7902025" y="1462917"/>
              <a:ext cx="888275" cy="513807"/>
            </a:xfrm>
            <a:prstGeom prst="rect">
              <a:avLst/>
            </a:prstGeom>
          </p:spPr>
        </p:pic>
      </p:grpSp>
      <p:pic>
        <p:nvPicPr>
          <p:cNvPr id="17" name="Picture 2">
            <a:extLst>
              <a:ext uri="{FF2B5EF4-FFF2-40B4-BE49-F238E27FC236}">
                <a16:creationId xmlns:a16="http://schemas.microsoft.com/office/drawing/2014/main" id="{17E0019D-D15C-B845-5F0B-1F8EC9C2F4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50BD5C9-94E1-24AD-BF17-14CC4C9DFC53}"/>
              </a:ext>
            </a:extLst>
          </p:cNvPr>
          <p:cNvSpPr txBox="1"/>
          <p:nvPr/>
        </p:nvSpPr>
        <p:spPr>
          <a:xfrm>
            <a:off x="273685" y="106190"/>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19" name="TextBox 18">
            <a:extLst>
              <a:ext uri="{FF2B5EF4-FFF2-40B4-BE49-F238E27FC236}">
                <a16:creationId xmlns:a16="http://schemas.microsoft.com/office/drawing/2014/main" id="{4CAA44FC-2D18-B25B-9058-65F677EDE6E9}"/>
              </a:ext>
            </a:extLst>
          </p:cNvPr>
          <p:cNvSpPr txBox="1"/>
          <p:nvPr/>
        </p:nvSpPr>
        <p:spPr>
          <a:xfrm>
            <a:off x="1140643" y="1192605"/>
            <a:ext cx="10454326" cy="1754326"/>
          </a:xfrm>
          <a:prstGeom prst="rect">
            <a:avLst/>
          </a:prstGeom>
          <a:noFill/>
        </p:spPr>
        <p:txBody>
          <a:bodyPr wrap="square" rtlCol="0">
            <a:spAutoFit/>
          </a:bodyPr>
          <a:lstStyle/>
          <a:p>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“Routine, understanding what was coming next. Offering alternatives if she was unable or didn't want  to participate. Having a trusted adult who gave up her lunchtimes to support my child and her social struggles. Patience from all school staff. Educating her peers and others who looked after her in school. Us getting support as her parents to help her. Small adjustments in who she was sat with, where she was sat, not buddying, time with the Yr4 TA.”</a:t>
            </a:r>
          </a:p>
          <a:p>
            <a:endParaRPr lang="en-GB" dirty="0"/>
          </a:p>
        </p:txBody>
      </p:sp>
    </p:spTree>
    <p:extLst>
      <p:ext uri="{BB962C8B-B14F-4D97-AF65-F5344CB8AC3E}">
        <p14:creationId xmlns:p14="http://schemas.microsoft.com/office/powerpoint/2010/main" val="4167843580"/>
      </p:ext>
    </p:extLst>
  </p:cSld>
  <p:clrMapOvr>
    <a:masterClrMapping/>
  </p:clrMapOvr>
  <mc:AlternateContent xmlns:mc="http://schemas.openxmlformats.org/markup-compatibility/2006" xmlns:p14="http://schemas.microsoft.com/office/powerpoint/2010/main">
    <mc:Choice Requires="p14">
      <p:transition spd="slow" p14:dur="2000" advTm="34196"/>
    </mc:Choice>
    <mc:Fallback xmlns="">
      <p:transition spd="slow" advTm="341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4196"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wd">
                                    <p:tmPct val="10000"/>
                                  </p:iterate>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30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9"/>
                </p:tgtEl>
              </p:cMediaNode>
            </p:audio>
          </p:childTnLst>
        </p:cTn>
      </p:par>
    </p:tnLst>
    <p:bldLst>
      <p:bldP spid="2" grpId="0" animBg="1"/>
      <p:bldP spid="3"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DD11F8D2-2EAC-977C-78D6-17F0BFF0295A}"/>
              </a:ext>
            </a:extLst>
          </p:cNvPr>
          <p:cNvSpPr/>
          <p:nvPr/>
        </p:nvSpPr>
        <p:spPr>
          <a:xfrm rot="245117">
            <a:off x="5465609" y="3118816"/>
            <a:ext cx="3654158" cy="2001478"/>
          </a:xfrm>
          <a:prstGeom prst="wedgeEllipseCallout">
            <a:avLst>
              <a:gd name="adj1" fmla="val 42431"/>
              <a:gd name="adj2" fmla="val -458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Expectations, class noise, work load, constant demands, lack of sympathy and knowledge with teachers, felling of uniform, constant reflections and telling off, lack of communication</a:t>
            </a:r>
          </a:p>
        </p:txBody>
      </p:sp>
      <p:sp>
        <p:nvSpPr>
          <p:cNvPr id="3" name="Speech Bubble: Oval 2">
            <a:extLst>
              <a:ext uri="{FF2B5EF4-FFF2-40B4-BE49-F238E27FC236}">
                <a16:creationId xmlns:a16="http://schemas.microsoft.com/office/drawing/2014/main" id="{562C15FA-1530-E194-76EC-4E416BD872D2}"/>
              </a:ext>
            </a:extLst>
          </p:cNvPr>
          <p:cNvSpPr/>
          <p:nvPr/>
        </p:nvSpPr>
        <p:spPr>
          <a:xfrm flipH="1">
            <a:off x="7510249" y="4820598"/>
            <a:ext cx="1753832" cy="1282019"/>
          </a:xfrm>
          <a:prstGeom prst="wedgeEllipseCallout">
            <a:avLst>
              <a:gd name="adj1" fmla="val 60329"/>
              <a:gd name="adj2" fmla="val 183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Rules and regulations, demands and requests </a:t>
            </a:r>
          </a:p>
        </p:txBody>
      </p:sp>
      <p:sp>
        <p:nvSpPr>
          <p:cNvPr id="4" name="TextBox 3">
            <a:extLst>
              <a:ext uri="{FF2B5EF4-FFF2-40B4-BE49-F238E27FC236}">
                <a16:creationId xmlns:a16="http://schemas.microsoft.com/office/drawing/2014/main" id="{FC5F88DF-AEDD-2B7F-04A7-FC9A060279DC}"/>
              </a:ext>
            </a:extLst>
          </p:cNvPr>
          <p:cNvSpPr txBox="1"/>
          <p:nvPr/>
        </p:nvSpPr>
        <p:spPr>
          <a:xfrm>
            <a:off x="3272166" y="658843"/>
            <a:ext cx="5487158" cy="523220"/>
          </a:xfrm>
          <a:prstGeom prst="rect">
            <a:avLst/>
          </a:prstGeom>
          <a:noFill/>
        </p:spPr>
        <p:txBody>
          <a:bodyPr wrap="square" rtlCol="0">
            <a:spAutoFit/>
          </a:bodyPr>
          <a:lstStyle/>
          <a:p>
            <a:r>
              <a:rPr lang="en-GB" sz="2800" b="1" dirty="0">
                <a:solidFill>
                  <a:srgbClr val="002060"/>
                </a:solidFill>
                <a:latin typeface="Calibri Light" panose="020F0302020204030204" pitchFamily="34" charset="0"/>
                <a:cs typeface="Calibri Light" panose="020F0302020204030204" pitchFamily="34" charset="0"/>
              </a:rPr>
              <a:t>What did your child find difficult?</a:t>
            </a:r>
          </a:p>
        </p:txBody>
      </p:sp>
      <p:sp>
        <p:nvSpPr>
          <p:cNvPr id="5" name="Speech Bubble: Oval 4">
            <a:extLst>
              <a:ext uri="{FF2B5EF4-FFF2-40B4-BE49-F238E27FC236}">
                <a16:creationId xmlns:a16="http://schemas.microsoft.com/office/drawing/2014/main" id="{1078D629-BC1D-BE23-9EE2-907F474E562F}"/>
              </a:ext>
            </a:extLst>
          </p:cNvPr>
          <p:cNvSpPr/>
          <p:nvPr/>
        </p:nvSpPr>
        <p:spPr>
          <a:xfrm rot="886726">
            <a:off x="8565061" y="3844102"/>
            <a:ext cx="3577878" cy="185878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 Going to school is really difficult. Our daughter finds it difficult to trust and speak to staff as they have let her down for many of her primary years</a:t>
            </a:r>
          </a:p>
        </p:txBody>
      </p:sp>
      <p:sp>
        <p:nvSpPr>
          <p:cNvPr id="6" name="Speech Bubble: Oval 5">
            <a:extLst>
              <a:ext uri="{FF2B5EF4-FFF2-40B4-BE49-F238E27FC236}">
                <a16:creationId xmlns:a16="http://schemas.microsoft.com/office/drawing/2014/main" id="{CBBDCE01-6AD3-69E6-E7A7-AEE1B9FC700B}"/>
              </a:ext>
            </a:extLst>
          </p:cNvPr>
          <p:cNvSpPr/>
          <p:nvPr/>
        </p:nvSpPr>
        <p:spPr>
          <a:xfrm flipH="1">
            <a:off x="4803733" y="4702870"/>
            <a:ext cx="2271624" cy="1359766"/>
          </a:xfrm>
          <a:prstGeom prst="wedgeEllipseCallout">
            <a:avLst>
              <a:gd name="adj1" fmla="val 27305"/>
              <a:gd name="adj2" fmla="val -671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School work, friendships, Bowie</a:t>
            </a:r>
          </a:p>
        </p:txBody>
      </p:sp>
      <p:sp>
        <p:nvSpPr>
          <p:cNvPr id="7" name="Speech Bubble: Oval 6">
            <a:extLst>
              <a:ext uri="{FF2B5EF4-FFF2-40B4-BE49-F238E27FC236}">
                <a16:creationId xmlns:a16="http://schemas.microsoft.com/office/drawing/2014/main" id="{2726F390-7F14-0FD0-1885-24D3BFE4A7EF}"/>
              </a:ext>
            </a:extLst>
          </p:cNvPr>
          <p:cNvSpPr/>
          <p:nvPr/>
        </p:nvSpPr>
        <p:spPr>
          <a:xfrm rot="20702524" flipH="1">
            <a:off x="2261474" y="4192657"/>
            <a:ext cx="2892970" cy="169471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The work, the social interaction with others. Asking the teacher for help as he thought they would laugh at him or tell him off </a:t>
            </a:r>
          </a:p>
        </p:txBody>
      </p:sp>
      <p:sp>
        <p:nvSpPr>
          <p:cNvPr id="8" name="Speech Bubble: Oval 7">
            <a:extLst>
              <a:ext uri="{FF2B5EF4-FFF2-40B4-BE49-F238E27FC236}">
                <a16:creationId xmlns:a16="http://schemas.microsoft.com/office/drawing/2014/main" id="{08A75F01-5B8D-9196-32D7-9220007EF898}"/>
              </a:ext>
            </a:extLst>
          </p:cNvPr>
          <p:cNvSpPr/>
          <p:nvPr/>
        </p:nvSpPr>
        <p:spPr>
          <a:xfrm rot="20622919" flipH="1">
            <a:off x="48911" y="3935500"/>
            <a:ext cx="2590701" cy="1911011"/>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Not feeling safe at school and having none to talk to or ask for help as no one understood how he felt </a:t>
            </a:r>
          </a:p>
        </p:txBody>
      </p:sp>
      <p:pic>
        <p:nvPicPr>
          <p:cNvPr id="9" name="Recorded Sound">
            <a:hlinkClick r:id="" action="ppaction://media"/>
            <a:extLst>
              <a:ext uri="{FF2B5EF4-FFF2-40B4-BE49-F238E27FC236}">
                <a16:creationId xmlns:a16="http://schemas.microsoft.com/office/drawing/2014/main" id="{69CC32E2-56B2-309D-00EE-7C8B96D01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7532" y="1315531"/>
            <a:ext cx="609600" cy="609600"/>
          </a:xfrm>
          <a:prstGeom prst="rect">
            <a:avLst/>
          </a:prstGeom>
        </p:spPr>
      </p:pic>
      <p:grpSp>
        <p:nvGrpSpPr>
          <p:cNvPr id="10" name="Group 9">
            <a:extLst>
              <a:ext uri="{FF2B5EF4-FFF2-40B4-BE49-F238E27FC236}">
                <a16:creationId xmlns:a16="http://schemas.microsoft.com/office/drawing/2014/main" id="{333987B0-ACF7-E436-3373-64561B4AB3AE}"/>
              </a:ext>
            </a:extLst>
          </p:cNvPr>
          <p:cNvGrpSpPr/>
          <p:nvPr/>
        </p:nvGrpSpPr>
        <p:grpSpPr>
          <a:xfrm>
            <a:off x="2574322" y="6070072"/>
            <a:ext cx="8693209" cy="787928"/>
            <a:chOff x="1237914" y="1362032"/>
            <a:chExt cx="8693209" cy="787928"/>
          </a:xfrm>
        </p:grpSpPr>
        <p:pic>
          <p:nvPicPr>
            <p:cNvPr id="11" name="Picture 10">
              <a:extLst>
                <a:ext uri="{FF2B5EF4-FFF2-40B4-BE49-F238E27FC236}">
                  <a16:creationId xmlns:a16="http://schemas.microsoft.com/office/drawing/2014/main" id="{177CEE84-892B-9D5C-08C2-9A5A6794445C}"/>
                </a:ext>
              </a:extLst>
            </p:cNvPr>
            <p:cNvPicPr>
              <a:picLocks noChangeAspect="1"/>
            </p:cNvPicPr>
            <p:nvPr/>
          </p:nvPicPr>
          <p:blipFill rotWithShape="1">
            <a:blip r:embed="rId5">
              <a:alphaModFix amt="35000"/>
            </a:blip>
            <a:srcRect l="13832" r="47054" b="60820"/>
            <a:stretch/>
          </p:blipFill>
          <p:spPr>
            <a:xfrm>
              <a:off x="2386149" y="1362032"/>
              <a:ext cx="3352800" cy="747646"/>
            </a:xfrm>
            <a:prstGeom prst="rect">
              <a:avLst/>
            </a:prstGeom>
          </p:spPr>
        </p:pic>
        <p:pic>
          <p:nvPicPr>
            <p:cNvPr id="12" name="Picture 11">
              <a:extLst>
                <a:ext uri="{FF2B5EF4-FFF2-40B4-BE49-F238E27FC236}">
                  <a16:creationId xmlns:a16="http://schemas.microsoft.com/office/drawing/2014/main" id="{B6A2B1C7-1725-6100-366A-FC416B4D6F73}"/>
                </a:ext>
              </a:extLst>
            </p:cNvPr>
            <p:cNvPicPr>
              <a:picLocks noChangeAspect="1"/>
            </p:cNvPicPr>
            <p:nvPr/>
          </p:nvPicPr>
          <p:blipFill rotWithShape="1">
            <a:blip r:embed="rId5">
              <a:alphaModFix amt="35000"/>
            </a:blip>
            <a:srcRect l="87596" t="7899" b="75214"/>
            <a:stretch/>
          </p:blipFill>
          <p:spPr>
            <a:xfrm>
              <a:off x="8867846" y="1615028"/>
              <a:ext cx="1063277" cy="322218"/>
            </a:xfrm>
            <a:prstGeom prst="rect">
              <a:avLst/>
            </a:prstGeom>
          </p:spPr>
        </p:pic>
        <p:pic>
          <p:nvPicPr>
            <p:cNvPr id="13" name="Picture 12">
              <a:extLst>
                <a:ext uri="{FF2B5EF4-FFF2-40B4-BE49-F238E27FC236}">
                  <a16:creationId xmlns:a16="http://schemas.microsoft.com/office/drawing/2014/main" id="{6C4C6912-F870-D57D-8EB9-21194556D60F}"/>
                </a:ext>
              </a:extLst>
            </p:cNvPr>
            <p:cNvPicPr>
              <a:picLocks noChangeAspect="1"/>
            </p:cNvPicPr>
            <p:nvPr/>
          </p:nvPicPr>
          <p:blipFill rotWithShape="1">
            <a:blip r:embed="rId5">
              <a:alphaModFix amt="35000"/>
            </a:blip>
            <a:srcRect l="1026" r="86072" b="60820"/>
            <a:stretch/>
          </p:blipFill>
          <p:spPr>
            <a:xfrm>
              <a:off x="1237914" y="1402315"/>
              <a:ext cx="1105988" cy="747645"/>
            </a:xfrm>
            <a:prstGeom prst="rect">
              <a:avLst/>
            </a:prstGeom>
          </p:spPr>
        </p:pic>
        <p:pic>
          <p:nvPicPr>
            <p:cNvPr id="14" name="Picture 13">
              <a:extLst>
                <a:ext uri="{FF2B5EF4-FFF2-40B4-BE49-F238E27FC236}">
                  <a16:creationId xmlns:a16="http://schemas.microsoft.com/office/drawing/2014/main" id="{61B9F22A-C5A0-0380-8703-3BE7B82420E3}"/>
                </a:ext>
              </a:extLst>
            </p:cNvPr>
            <p:cNvPicPr>
              <a:picLocks noChangeAspect="1"/>
            </p:cNvPicPr>
            <p:nvPr/>
          </p:nvPicPr>
          <p:blipFill rotWithShape="1">
            <a:blip r:embed="rId5">
              <a:alphaModFix amt="35000"/>
            </a:blip>
            <a:srcRect l="52545" t="11067" r="36178" b="69765"/>
            <a:stretch/>
          </p:blipFill>
          <p:spPr>
            <a:xfrm>
              <a:off x="5746363" y="1593257"/>
              <a:ext cx="966652" cy="365760"/>
            </a:xfrm>
            <a:prstGeom prst="rect">
              <a:avLst/>
            </a:prstGeom>
          </p:spPr>
        </p:pic>
        <p:pic>
          <p:nvPicPr>
            <p:cNvPr id="15" name="Picture 14">
              <a:extLst>
                <a:ext uri="{FF2B5EF4-FFF2-40B4-BE49-F238E27FC236}">
                  <a16:creationId xmlns:a16="http://schemas.microsoft.com/office/drawing/2014/main" id="{865FB35E-58BC-CE97-4548-0FE7A1ED60E0}"/>
                </a:ext>
              </a:extLst>
            </p:cNvPr>
            <p:cNvPicPr>
              <a:picLocks noChangeAspect="1"/>
            </p:cNvPicPr>
            <p:nvPr/>
          </p:nvPicPr>
          <p:blipFill rotWithShape="1">
            <a:blip r:embed="rId5">
              <a:alphaModFix amt="35000"/>
            </a:blip>
            <a:srcRect l="63716" r="22975" b="60820"/>
            <a:stretch/>
          </p:blipFill>
          <p:spPr>
            <a:xfrm>
              <a:off x="6761202" y="1402314"/>
              <a:ext cx="1140823" cy="747646"/>
            </a:xfrm>
            <a:prstGeom prst="rect">
              <a:avLst/>
            </a:prstGeom>
          </p:spPr>
        </p:pic>
        <p:pic>
          <p:nvPicPr>
            <p:cNvPr id="16" name="Picture 15">
              <a:extLst>
                <a:ext uri="{FF2B5EF4-FFF2-40B4-BE49-F238E27FC236}">
                  <a16:creationId xmlns:a16="http://schemas.microsoft.com/office/drawing/2014/main" id="{3E2A3BBA-B2B2-4894-D8C4-A92077901F68}"/>
                </a:ext>
              </a:extLst>
            </p:cNvPr>
            <p:cNvPicPr>
              <a:picLocks noChangeAspect="1"/>
            </p:cNvPicPr>
            <p:nvPr/>
          </p:nvPicPr>
          <p:blipFill rotWithShape="1">
            <a:blip r:embed="rId5">
              <a:alphaModFix amt="35000"/>
            </a:blip>
            <a:srcRect l="76923" t="5389" r="12714" b="67685"/>
            <a:stretch/>
          </p:blipFill>
          <p:spPr>
            <a:xfrm>
              <a:off x="7902025" y="1462917"/>
              <a:ext cx="888275" cy="513807"/>
            </a:xfrm>
            <a:prstGeom prst="rect">
              <a:avLst/>
            </a:prstGeom>
          </p:spPr>
        </p:pic>
      </p:grpSp>
      <p:pic>
        <p:nvPicPr>
          <p:cNvPr id="17" name="Picture 2">
            <a:extLst>
              <a:ext uri="{FF2B5EF4-FFF2-40B4-BE49-F238E27FC236}">
                <a16:creationId xmlns:a16="http://schemas.microsoft.com/office/drawing/2014/main" id="{6116C0CE-6C81-70C6-C878-3FEAEDACE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C42A5712-C86D-D2F8-F616-DCA622627832}"/>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19" name="TextBox 18">
            <a:extLst>
              <a:ext uri="{FF2B5EF4-FFF2-40B4-BE49-F238E27FC236}">
                <a16:creationId xmlns:a16="http://schemas.microsoft.com/office/drawing/2014/main" id="{E94C728D-AA6E-9482-A7AB-13CB29546DB0}"/>
              </a:ext>
            </a:extLst>
          </p:cNvPr>
          <p:cNvSpPr txBox="1"/>
          <p:nvPr/>
        </p:nvSpPr>
        <p:spPr>
          <a:xfrm>
            <a:off x="1216058" y="1338606"/>
            <a:ext cx="10360057" cy="1477328"/>
          </a:xfrm>
          <a:prstGeom prst="rect">
            <a:avLst/>
          </a:prstGeom>
          <a:noFill/>
        </p:spPr>
        <p:txBody>
          <a:bodyPr wrap="square" rtlCol="0">
            <a:spAutoFit/>
          </a:bodyPr>
          <a:lstStyle/>
          <a:p>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“My child found mornings difficult, the uniform knowing uncertainty was coming. Other children and their behaviours. Lunch Hall, noise and smells. Buddying younger children. PE, getting changed for PE, people watching her. Being unable to communicate when she was struggling. Assemblies, the noise</a:t>
            </a:r>
            <a:r>
              <a:rPr lang="en-GB" kern="100" dirty="0">
                <a:latin typeface="Calibri" panose="020F0502020204030204" pitchFamily="34" charset="0"/>
                <a:ea typeface="Times New Roman" panose="02020603050405020304" pitchFamily="18" charset="0"/>
                <a:cs typeface="Times New Roman" panose="02020603050405020304" pitchFamily="18" charset="0"/>
              </a:rPr>
              <a:t>, t</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rips, non-uniform days, dress up days. Going in the classroom door.”</a:t>
            </a:r>
          </a:p>
          <a:p>
            <a:endParaRPr lang="en-GB" dirty="0"/>
          </a:p>
        </p:txBody>
      </p:sp>
    </p:spTree>
    <p:extLst>
      <p:ext uri="{BB962C8B-B14F-4D97-AF65-F5344CB8AC3E}">
        <p14:creationId xmlns:p14="http://schemas.microsoft.com/office/powerpoint/2010/main" val="619542148"/>
      </p:ext>
    </p:extLst>
  </p:cSld>
  <p:clrMapOvr>
    <a:masterClrMapping/>
  </p:clrMapOvr>
  <mc:AlternateContent xmlns:mc="http://schemas.openxmlformats.org/markup-compatibility/2006" xmlns:p14="http://schemas.microsoft.com/office/powerpoint/2010/main">
    <mc:Choice Requires="p14">
      <p:transition spd="slow" p14:dur="2000" advTm="31893"/>
    </mc:Choice>
    <mc:Fallback xmlns="">
      <p:transition spd="slow" advTm="318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893"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wd">
                                    <p:tmPct val="10000"/>
                                  </p:iterate>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30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9"/>
                </p:tgtEl>
              </p:cMediaNode>
            </p:audio>
          </p:childTnLst>
        </p:cTn>
      </p:par>
    </p:tnLst>
    <p:bldLst>
      <p:bldP spid="2" grpId="0" animBg="1"/>
      <p:bldP spid="3"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A4A7CE-1DE5-9B66-0E5B-D44B5DB4BF4B}"/>
              </a:ext>
            </a:extLst>
          </p:cNvPr>
          <p:cNvSpPr txBox="1"/>
          <p:nvPr/>
        </p:nvSpPr>
        <p:spPr>
          <a:xfrm>
            <a:off x="2564263" y="680082"/>
            <a:ext cx="7292412" cy="523220"/>
          </a:xfrm>
          <a:prstGeom prst="rect">
            <a:avLst/>
          </a:prstGeom>
          <a:noFill/>
        </p:spPr>
        <p:txBody>
          <a:bodyPr wrap="square" rtlCol="0">
            <a:spAutoFit/>
          </a:bodyPr>
          <a:lstStyle/>
          <a:p>
            <a:r>
              <a:rPr lang="en-GB" sz="2800" b="1" dirty="0">
                <a:solidFill>
                  <a:srgbClr val="002060"/>
                </a:solidFill>
                <a:latin typeface="Calibri Light" panose="020F0302020204030204" pitchFamily="34" charset="0"/>
                <a:cs typeface="Calibri Light" panose="020F0302020204030204" pitchFamily="34" charset="0"/>
              </a:rPr>
              <a:t>How was your experience of your child’s school?</a:t>
            </a:r>
          </a:p>
        </p:txBody>
      </p:sp>
      <p:sp>
        <p:nvSpPr>
          <p:cNvPr id="5" name="Speech Bubble: Oval 4">
            <a:extLst>
              <a:ext uri="{FF2B5EF4-FFF2-40B4-BE49-F238E27FC236}">
                <a16:creationId xmlns:a16="http://schemas.microsoft.com/office/drawing/2014/main" id="{E3823BCB-1401-6718-E47F-529C97C1C915}"/>
              </a:ext>
            </a:extLst>
          </p:cNvPr>
          <p:cNvSpPr/>
          <p:nvPr/>
        </p:nvSpPr>
        <p:spPr>
          <a:xfrm rot="20594548" flipH="1">
            <a:off x="-2885" y="3968144"/>
            <a:ext cx="3400283" cy="1914824"/>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It has been the hardest, stressful  journey we have been on. The guilt it brings hurts and you struggle to get through your own day having the added weight and stress </a:t>
            </a:r>
          </a:p>
        </p:txBody>
      </p:sp>
      <p:sp>
        <p:nvSpPr>
          <p:cNvPr id="6" name="Speech Bubble: Oval 5">
            <a:extLst>
              <a:ext uri="{FF2B5EF4-FFF2-40B4-BE49-F238E27FC236}">
                <a16:creationId xmlns:a16="http://schemas.microsoft.com/office/drawing/2014/main" id="{4B526A39-1D4A-E2EF-688A-F04D154CA340}"/>
              </a:ext>
            </a:extLst>
          </p:cNvPr>
          <p:cNvSpPr/>
          <p:nvPr/>
        </p:nvSpPr>
        <p:spPr>
          <a:xfrm>
            <a:off x="3329575" y="5147753"/>
            <a:ext cx="907715" cy="747646"/>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Ok</a:t>
            </a:r>
            <a:r>
              <a:rPr lang="en-GB" dirty="0">
                <a:ln w="0">
                  <a:solidFill>
                    <a:schemeClr val="tx1"/>
                  </a:solidFill>
                </a:ln>
                <a:solidFill>
                  <a:schemeClr val="tx1"/>
                </a:solidFill>
                <a:effectLst>
                  <a:outerShdw blurRad="38100" dist="19050" dir="2700000" algn="tl" rotWithShape="0">
                    <a:schemeClr val="dk1">
                      <a:alpha val="40000"/>
                    </a:schemeClr>
                  </a:outerShdw>
                </a:effectLst>
              </a:rPr>
              <a:t>  </a:t>
            </a:r>
          </a:p>
        </p:txBody>
      </p:sp>
      <p:sp>
        <p:nvSpPr>
          <p:cNvPr id="8" name="Speech Bubble: Oval 7">
            <a:extLst>
              <a:ext uri="{FF2B5EF4-FFF2-40B4-BE49-F238E27FC236}">
                <a16:creationId xmlns:a16="http://schemas.microsoft.com/office/drawing/2014/main" id="{9354653C-9F16-CBCE-53EE-08BB8017AE9D}"/>
              </a:ext>
            </a:extLst>
          </p:cNvPr>
          <p:cNvSpPr/>
          <p:nvPr/>
        </p:nvSpPr>
        <p:spPr>
          <a:xfrm rot="1546324" flipH="1">
            <a:off x="9231739" y="3217911"/>
            <a:ext cx="3008305" cy="2547564"/>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I was made to feel like a crazy mum, never taken seriously , never listened to until my son finally got a teacher who wanted to understand him. A teacher with their own personal experience of ND and this showed </a:t>
            </a:r>
          </a:p>
        </p:txBody>
      </p:sp>
      <p:pic>
        <p:nvPicPr>
          <p:cNvPr id="9" name="Recorded Sound">
            <a:hlinkClick r:id="" action="ppaction://media"/>
            <a:extLst>
              <a:ext uri="{FF2B5EF4-FFF2-40B4-BE49-F238E27FC236}">
                <a16:creationId xmlns:a16="http://schemas.microsoft.com/office/drawing/2014/main" id="{C8CD09DD-3E0C-0FC7-7C52-61E6C078F5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1278041"/>
            <a:ext cx="609600" cy="609600"/>
          </a:xfrm>
          <a:prstGeom prst="rect">
            <a:avLst/>
          </a:prstGeom>
        </p:spPr>
      </p:pic>
      <p:grpSp>
        <p:nvGrpSpPr>
          <p:cNvPr id="10" name="Group 9">
            <a:extLst>
              <a:ext uri="{FF2B5EF4-FFF2-40B4-BE49-F238E27FC236}">
                <a16:creationId xmlns:a16="http://schemas.microsoft.com/office/drawing/2014/main" id="{DAC037B7-E2D9-4412-5A3B-5D516A4243CA}"/>
              </a:ext>
            </a:extLst>
          </p:cNvPr>
          <p:cNvGrpSpPr/>
          <p:nvPr/>
        </p:nvGrpSpPr>
        <p:grpSpPr>
          <a:xfrm>
            <a:off x="2574322" y="6070072"/>
            <a:ext cx="8693209" cy="787928"/>
            <a:chOff x="1237914" y="1362032"/>
            <a:chExt cx="8693209" cy="787928"/>
          </a:xfrm>
        </p:grpSpPr>
        <p:pic>
          <p:nvPicPr>
            <p:cNvPr id="11" name="Picture 10">
              <a:extLst>
                <a:ext uri="{FF2B5EF4-FFF2-40B4-BE49-F238E27FC236}">
                  <a16:creationId xmlns:a16="http://schemas.microsoft.com/office/drawing/2014/main" id="{BD9A79E7-F5FB-8187-25B0-3FB6957FE507}"/>
                </a:ext>
              </a:extLst>
            </p:cNvPr>
            <p:cNvPicPr>
              <a:picLocks noChangeAspect="1"/>
            </p:cNvPicPr>
            <p:nvPr/>
          </p:nvPicPr>
          <p:blipFill rotWithShape="1">
            <a:blip r:embed="rId5">
              <a:alphaModFix amt="35000"/>
            </a:blip>
            <a:srcRect l="13832" r="47054" b="60820"/>
            <a:stretch/>
          </p:blipFill>
          <p:spPr>
            <a:xfrm>
              <a:off x="2386149" y="1362032"/>
              <a:ext cx="3352800" cy="747646"/>
            </a:xfrm>
            <a:prstGeom prst="rect">
              <a:avLst/>
            </a:prstGeom>
          </p:spPr>
        </p:pic>
        <p:pic>
          <p:nvPicPr>
            <p:cNvPr id="12" name="Picture 11">
              <a:extLst>
                <a:ext uri="{FF2B5EF4-FFF2-40B4-BE49-F238E27FC236}">
                  <a16:creationId xmlns:a16="http://schemas.microsoft.com/office/drawing/2014/main" id="{00F261C8-046E-5178-9844-70CCC22FACC3}"/>
                </a:ext>
              </a:extLst>
            </p:cNvPr>
            <p:cNvPicPr>
              <a:picLocks noChangeAspect="1"/>
            </p:cNvPicPr>
            <p:nvPr/>
          </p:nvPicPr>
          <p:blipFill rotWithShape="1">
            <a:blip r:embed="rId5">
              <a:alphaModFix amt="35000"/>
            </a:blip>
            <a:srcRect l="87596" t="7899" b="75214"/>
            <a:stretch/>
          </p:blipFill>
          <p:spPr>
            <a:xfrm>
              <a:off x="8867846" y="1615028"/>
              <a:ext cx="1063277" cy="322218"/>
            </a:xfrm>
            <a:prstGeom prst="rect">
              <a:avLst/>
            </a:prstGeom>
          </p:spPr>
        </p:pic>
        <p:pic>
          <p:nvPicPr>
            <p:cNvPr id="13" name="Picture 12">
              <a:extLst>
                <a:ext uri="{FF2B5EF4-FFF2-40B4-BE49-F238E27FC236}">
                  <a16:creationId xmlns:a16="http://schemas.microsoft.com/office/drawing/2014/main" id="{AF0F8BBE-537A-759A-8992-5EED7BCF005E}"/>
                </a:ext>
              </a:extLst>
            </p:cNvPr>
            <p:cNvPicPr>
              <a:picLocks noChangeAspect="1"/>
            </p:cNvPicPr>
            <p:nvPr/>
          </p:nvPicPr>
          <p:blipFill rotWithShape="1">
            <a:blip r:embed="rId5">
              <a:alphaModFix amt="35000"/>
            </a:blip>
            <a:srcRect l="1026" r="86072" b="60820"/>
            <a:stretch/>
          </p:blipFill>
          <p:spPr>
            <a:xfrm>
              <a:off x="1237914" y="1402315"/>
              <a:ext cx="1105988" cy="747645"/>
            </a:xfrm>
            <a:prstGeom prst="rect">
              <a:avLst/>
            </a:prstGeom>
          </p:spPr>
        </p:pic>
        <p:pic>
          <p:nvPicPr>
            <p:cNvPr id="14" name="Picture 13">
              <a:extLst>
                <a:ext uri="{FF2B5EF4-FFF2-40B4-BE49-F238E27FC236}">
                  <a16:creationId xmlns:a16="http://schemas.microsoft.com/office/drawing/2014/main" id="{D57D6A25-AB95-6FF8-4ACE-A3AA9194225A}"/>
                </a:ext>
              </a:extLst>
            </p:cNvPr>
            <p:cNvPicPr>
              <a:picLocks noChangeAspect="1"/>
            </p:cNvPicPr>
            <p:nvPr/>
          </p:nvPicPr>
          <p:blipFill rotWithShape="1">
            <a:blip r:embed="rId5">
              <a:alphaModFix amt="35000"/>
            </a:blip>
            <a:srcRect l="52545" t="11067" r="36178" b="69765"/>
            <a:stretch/>
          </p:blipFill>
          <p:spPr>
            <a:xfrm>
              <a:off x="5746363" y="1593257"/>
              <a:ext cx="966652" cy="365760"/>
            </a:xfrm>
            <a:prstGeom prst="rect">
              <a:avLst/>
            </a:prstGeom>
          </p:spPr>
        </p:pic>
        <p:pic>
          <p:nvPicPr>
            <p:cNvPr id="15" name="Picture 14">
              <a:extLst>
                <a:ext uri="{FF2B5EF4-FFF2-40B4-BE49-F238E27FC236}">
                  <a16:creationId xmlns:a16="http://schemas.microsoft.com/office/drawing/2014/main" id="{2E9CE203-4497-9F43-A38E-730C50BD4D39}"/>
                </a:ext>
              </a:extLst>
            </p:cNvPr>
            <p:cNvPicPr>
              <a:picLocks noChangeAspect="1"/>
            </p:cNvPicPr>
            <p:nvPr/>
          </p:nvPicPr>
          <p:blipFill rotWithShape="1">
            <a:blip r:embed="rId5">
              <a:alphaModFix amt="35000"/>
            </a:blip>
            <a:srcRect l="63716" r="22975" b="60820"/>
            <a:stretch/>
          </p:blipFill>
          <p:spPr>
            <a:xfrm>
              <a:off x="6761202" y="1402314"/>
              <a:ext cx="1140823" cy="747646"/>
            </a:xfrm>
            <a:prstGeom prst="rect">
              <a:avLst/>
            </a:prstGeom>
          </p:spPr>
        </p:pic>
        <p:pic>
          <p:nvPicPr>
            <p:cNvPr id="16" name="Picture 15">
              <a:extLst>
                <a:ext uri="{FF2B5EF4-FFF2-40B4-BE49-F238E27FC236}">
                  <a16:creationId xmlns:a16="http://schemas.microsoft.com/office/drawing/2014/main" id="{822D4D5D-0000-3CB6-0D42-46EBA3CF6560}"/>
                </a:ext>
              </a:extLst>
            </p:cNvPr>
            <p:cNvPicPr>
              <a:picLocks noChangeAspect="1"/>
            </p:cNvPicPr>
            <p:nvPr/>
          </p:nvPicPr>
          <p:blipFill rotWithShape="1">
            <a:blip r:embed="rId5">
              <a:alphaModFix amt="35000"/>
            </a:blip>
            <a:srcRect l="76923" t="5389" r="12714" b="67685"/>
            <a:stretch/>
          </p:blipFill>
          <p:spPr>
            <a:xfrm>
              <a:off x="7902025" y="1462917"/>
              <a:ext cx="888275" cy="513807"/>
            </a:xfrm>
            <a:prstGeom prst="rect">
              <a:avLst/>
            </a:prstGeom>
          </p:spPr>
        </p:pic>
      </p:grpSp>
      <p:pic>
        <p:nvPicPr>
          <p:cNvPr id="17" name="Picture 2">
            <a:extLst>
              <a:ext uri="{FF2B5EF4-FFF2-40B4-BE49-F238E27FC236}">
                <a16:creationId xmlns:a16="http://schemas.microsoft.com/office/drawing/2014/main" id="{0D779622-FE5F-9F98-55F3-EAEBFECC6B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AF18E78-E7B3-E066-BB7E-FF249AF83AFD}"/>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4" name="Speech Bubble: Oval 3">
            <a:extLst>
              <a:ext uri="{FF2B5EF4-FFF2-40B4-BE49-F238E27FC236}">
                <a16:creationId xmlns:a16="http://schemas.microsoft.com/office/drawing/2014/main" id="{44A08166-B7C0-356F-9D58-3A9CCEE56747}"/>
              </a:ext>
            </a:extLst>
          </p:cNvPr>
          <p:cNvSpPr/>
          <p:nvPr/>
        </p:nvSpPr>
        <p:spPr>
          <a:xfrm flipH="1">
            <a:off x="2680161" y="3176420"/>
            <a:ext cx="2675589" cy="1873756"/>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So far they have gone above and beyond my expectations and are seeming to be on the ball and very helpful</a:t>
            </a:r>
          </a:p>
        </p:txBody>
      </p:sp>
      <p:sp>
        <p:nvSpPr>
          <p:cNvPr id="2" name="Speech Bubble: Oval 1">
            <a:extLst>
              <a:ext uri="{FF2B5EF4-FFF2-40B4-BE49-F238E27FC236}">
                <a16:creationId xmlns:a16="http://schemas.microsoft.com/office/drawing/2014/main" id="{B8FE13AC-18BF-82BA-BD99-DDFCFBDFBFAA}"/>
              </a:ext>
            </a:extLst>
          </p:cNvPr>
          <p:cNvSpPr/>
          <p:nvPr/>
        </p:nvSpPr>
        <p:spPr>
          <a:xfrm rot="21196657">
            <a:off x="6364099" y="2699071"/>
            <a:ext cx="3467023" cy="282845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We ‘ve had ups and downs depending on the teacher. There has been a lot of parent pushing things and flagging issues. There is a lack of understanding in schools for children with neurodevelopmental conditions, which leads to the children suffering</a:t>
            </a:r>
          </a:p>
        </p:txBody>
      </p:sp>
      <p:sp>
        <p:nvSpPr>
          <p:cNvPr id="7" name="Speech Bubble: Oval 6">
            <a:extLst>
              <a:ext uri="{FF2B5EF4-FFF2-40B4-BE49-F238E27FC236}">
                <a16:creationId xmlns:a16="http://schemas.microsoft.com/office/drawing/2014/main" id="{8232BC4E-173D-4C34-757A-067A74A92CD9}"/>
              </a:ext>
            </a:extLst>
          </p:cNvPr>
          <p:cNvSpPr/>
          <p:nvPr/>
        </p:nvSpPr>
        <p:spPr>
          <a:xfrm rot="1109429">
            <a:off x="4713992" y="4178439"/>
            <a:ext cx="2568369" cy="1761039"/>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I feel like I am treated as a nuisance because I am always going in and asking for things or how my child is doing.</a:t>
            </a:r>
          </a:p>
        </p:txBody>
      </p:sp>
      <p:sp>
        <p:nvSpPr>
          <p:cNvPr id="19" name="TextBox 18">
            <a:extLst>
              <a:ext uri="{FF2B5EF4-FFF2-40B4-BE49-F238E27FC236}">
                <a16:creationId xmlns:a16="http://schemas.microsoft.com/office/drawing/2014/main" id="{DCEE7C7A-27DB-223B-705E-954241BFACE7}"/>
              </a:ext>
            </a:extLst>
          </p:cNvPr>
          <p:cNvSpPr txBox="1"/>
          <p:nvPr/>
        </p:nvSpPr>
        <p:spPr>
          <a:xfrm>
            <a:off x="1055802" y="1212565"/>
            <a:ext cx="10831398" cy="1477328"/>
          </a:xfrm>
          <a:prstGeom prst="rect">
            <a:avLst/>
          </a:prstGeom>
          <a:noFill/>
        </p:spPr>
        <p:txBody>
          <a:bodyPr wrap="square" rtlCol="0">
            <a:spAutoFit/>
          </a:bodyPr>
          <a:lstStyle/>
          <a:p>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“Very positive. They really cared about my child and wanted the best for her. Her wins and achievements were theirs too. Her SENCO was great but so stretched with a class to look after as well. Sometimes they got it wrong but discussed situations with us and made changes. They listened and did their best to help my child. We know we and my child are very lucky to have this experience as not all do.”</a:t>
            </a:r>
          </a:p>
          <a:p>
            <a:endParaRPr lang="en-GB" dirty="0"/>
          </a:p>
        </p:txBody>
      </p:sp>
    </p:spTree>
    <p:extLst>
      <p:ext uri="{BB962C8B-B14F-4D97-AF65-F5344CB8AC3E}">
        <p14:creationId xmlns:p14="http://schemas.microsoft.com/office/powerpoint/2010/main" val="832738504"/>
      </p:ext>
    </p:extLst>
  </p:cSld>
  <p:clrMapOvr>
    <a:masterClrMapping/>
  </p:clrMapOvr>
  <mc:AlternateContent xmlns:mc="http://schemas.openxmlformats.org/markup-compatibility/2006" xmlns:p14="http://schemas.microsoft.com/office/powerpoint/2010/main">
    <mc:Choice Requires="p14">
      <p:transition spd="slow" p14:dur="2000" advTm="28530"/>
    </mc:Choice>
    <mc:Fallback xmlns="">
      <p:transition spd="slow" advTm="285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530"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wd">
                                    <p:tmPct val="10000"/>
                                  </p:iterate>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30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8" grpId="0" animBg="1"/>
      <p:bldP spid="4" grpId="0" animBg="1"/>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04198A98-89DD-2E63-39C3-408E7BED0881}"/>
              </a:ext>
            </a:extLst>
          </p:cNvPr>
          <p:cNvSpPr/>
          <p:nvPr/>
        </p:nvSpPr>
        <p:spPr>
          <a:xfrm>
            <a:off x="3196911" y="5020771"/>
            <a:ext cx="2139989" cy="92340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Offering pastoral and hub services</a:t>
            </a:r>
          </a:p>
        </p:txBody>
      </p:sp>
      <p:sp>
        <p:nvSpPr>
          <p:cNvPr id="3" name="TextBox 2">
            <a:extLst>
              <a:ext uri="{FF2B5EF4-FFF2-40B4-BE49-F238E27FC236}">
                <a16:creationId xmlns:a16="http://schemas.microsoft.com/office/drawing/2014/main" id="{BE742967-ECEE-86B0-DDB0-45460660B534}"/>
              </a:ext>
            </a:extLst>
          </p:cNvPr>
          <p:cNvSpPr txBox="1"/>
          <p:nvPr/>
        </p:nvSpPr>
        <p:spPr>
          <a:xfrm>
            <a:off x="2994799" y="701003"/>
            <a:ext cx="6243634" cy="523220"/>
          </a:xfrm>
          <a:prstGeom prst="rect">
            <a:avLst/>
          </a:prstGeom>
          <a:noFill/>
        </p:spPr>
        <p:txBody>
          <a:bodyPr wrap="square" rtlCol="0">
            <a:spAutoFit/>
          </a:bodyPr>
          <a:lstStyle/>
          <a:p>
            <a:r>
              <a:rPr lang="en-GB" sz="2800" b="1" dirty="0">
                <a:solidFill>
                  <a:srgbClr val="002060"/>
                </a:solidFill>
                <a:latin typeface="Calibri Light" panose="020F0302020204030204" pitchFamily="34" charset="0"/>
                <a:cs typeface="Calibri Light" panose="020F0302020204030204" pitchFamily="34" charset="0"/>
              </a:rPr>
              <a:t>What would you say the school did well?</a:t>
            </a:r>
          </a:p>
        </p:txBody>
      </p:sp>
      <p:sp>
        <p:nvSpPr>
          <p:cNvPr id="4" name="Speech Bubble: Oval 3">
            <a:extLst>
              <a:ext uri="{FF2B5EF4-FFF2-40B4-BE49-F238E27FC236}">
                <a16:creationId xmlns:a16="http://schemas.microsoft.com/office/drawing/2014/main" id="{A521A489-BD92-826A-0756-100A975DA679}"/>
              </a:ext>
            </a:extLst>
          </p:cNvPr>
          <p:cNvSpPr/>
          <p:nvPr/>
        </p:nvSpPr>
        <p:spPr>
          <a:xfrm rot="20612006" flipH="1">
            <a:off x="5348962" y="4802360"/>
            <a:ext cx="2607464" cy="1141294"/>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Excellent communication and a very understanding head and pastoral </a:t>
            </a:r>
          </a:p>
        </p:txBody>
      </p:sp>
      <p:sp>
        <p:nvSpPr>
          <p:cNvPr id="5" name="Speech Bubble: Oval 4">
            <a:extLst>
              <a:ext uri="{FF2B5EF4-FFF2-40B4-BE49-F238E27FC236}">
                <a16:creationId xmlns:a16="http://schemas.microsoft.com/office/drawing/2014/main" id="{027B35D0-3F06-B547-C5C6-8804D89C9998}"/>
              </a:ext>
            </a:extLst>
          </p:cNvPr>
          <p:cNvSpPr/>
          <p:nvPr/>
        </p:nvSpPr>
        <p:spPr>
          <a:xfrm rot="21023949" flipH="1">
            <a:off x="176759" y="3522779"/>
            <a:ext cx="3715564" cy="243169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I have to say, that I struggled to answer this and this is sad to hear. But my daughter amazes me with her education and how she is achieving through all her struggles. So I would have to say for her education, school did well</a:t>
            </a:r>
          </a:p>
        </p:txBody>
      </p:sp>
      <p:sp>
        <p:nvSpPr>
          <p:cNvPr id="6" name="Speech Bubble: Oval 5">
            <a:extLst>
              <a:ext uri="{FF2B5EF4-FFF2-40B4-BE49-F238E27FC236}">
                <a16:creationId xmlns:a16="http://schemas.microsoft.com/office/drawing/2014/main" id="{02D46B2B-61A6-BD01-497B-AC1374C18E76}"/>
              </a:ext>
            </a:extLst>
          </p:cNvPr>
          <p:cNvSpPr/>
          <p:nvPr/>
        </p:nvSpPr>
        <p:spPr>
          <a:xfrm rot="1085261">
            <a:off x="6625134" y="3574627"/>
            <a:ext cx="2172962" cy="1128924"/>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Compassion – when the see it for themselves</a:t>
            </a:r>
          </a:p>
        </p:txBody>
      </p:sp>
      <p:sp>
        <p:nvSpPr>
          <p:cNvPr id="7" name="Speech Bubble: Oval 6">
            <a:extLst>
              <a:ext uri="{FF2B5EF4-FFF2-40B4-BE49-F238E27FC236}">
                <a16:creationId xmlns:a16="http://schemas.microsoft.com/office/drawing/2014/main" id="{7413D511-0BDA-25A2-F34C-87C5516CC0A9}"/>
              </a:ext>
            </a:extLst>
          </p:cNvPr>
          <p:cNvSpPr/>
          <p:nvPr/>
        </p:nvSpPr>
        <p:spPr>
          <a:xfrm>
            <a:off x="3560384" y="3326294"/>
            <a:ext cx="3189208" cy="159814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There was one teacher  that finally agreed with my concerns, and he saw what I saw. Thanks to him, my son got referred.</a:t>
            </a:r>
          </a:p>
        </p:txBody>
      </p:sp>
      <p:sp>
        <p:nvSpPr>
          <p:cNvPr id="8" name="Speech Bubble: Oval 7">
            <a:extLst>
              <a:ext uri="{FF2B5EF4-FFF2-40B4-BE49-F238E27FC236}">
                <a16:creationId xmlns:a16="http://schemas.microsoft.com/office/drawing/2014/main" id="{A5414576-C232-5511-A0EA-74E271730749}"/>
              </a:ext>
            </a:extLst>
          </p:cNvPr>
          <p:cNvSpPr/>
          <p:nvPr/>
        </p:nvSpPr>
        <p:spPr>
          <a:xfrm rot="896716">
            <a:off x="8548299" y="3615180"/>
            <a:ext cx="3611802" cy="2246889"/>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The one teacher who agreed to implement a communication book and how they began to understand my child from the regular communication and factors I would highlight, based on his day</a:t>
            </a:r>
          </a:p>
        </p:txBody>
      </p:sp>
      <p:pic>
        <p:nvPicPr>
          <p:cNvPr id="9" name="Recorded Sound">
            <a:hlinkClick r:id="" action="ppaction://media"/>
            <a:extLst>
              <a:ext uri="{FF2B5EF4-FFF2-40B4-BE49-F238E27FC236}">
                <a16:creationId xmlns:a16="http://schemas.microsoft.com/office/drawing/2014/main" id="{2CE3C628-F960-DDDB-DE2B-AB43D8C60B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9170" y="1331084"/>
            <a:ext cx="609600" cy="609600"/>
          </a:xfrm>
          <a:prstGeom prst="rect">
            <a:avLst/>
          </a:prstGeom>
        </p:spPr>
      </p:pic>
      <p:grpSp>
        <p:nvGrpSpPr>
          <p:cNvPr id="10" name="Group 9">
            <a:extLst>
              <a:ext uri="{FF2B5EF4-FFF2-40B4-BE49-F238E27FC236}">
                <a16:creationId xmlns:a16="http://schemas.microsoft.com/office/drawing/2014/main" id="{5B79B9D9-6D51-0620-43B3-31BA0105EB8E}"/>
              </a:ext>
            </a:extLst>
          </p:cNvPr>
          <p:cNvGrpSpPr/>
          <p:nvPr/>
        </p:nvGrpSpPr>
        <p:grpSpPr>
          <a:xfrm>
            <a:off x="2574322" y="6070072"/>
            <a:ext cx="8693209" cy="787928"/>
            <a:chOff x="1237914" y="1362032"/>
            <a:chExt cx="8693209" cy="787928"/>
          </a:xfrm>
        </p:grpSpPr>
        <p:pic>
          <p:nvPicPr>
            <p:cNvPr id="11" name="Picture 10">
              <a:extLst>
                <a:ext uri="{FF2B5EF4-FFF2-40B4-BE49-F238E27FC236}">
                  <a16:creationId xmlns:a16="http://schemas.microsoft.com/office/drawing/2014/main" id="{27A79D15-D71A-62D2-01C0-1AD1D9D334AA}"/>
                </a:ext>
              </a:extLst>
            </p:cNvPr>
            <p:cNvPicPr>
              <a:picLocks noChangeAspect="1"/>
            </p:cNvPicPr>
            <p:nvPr/>
          </p:nvPicPr>
          <p:blipFill rotWithShape="1">
            <a:blip r:embed="rId5">
              <a:alphaModFix amt="35000"/>
            </a:blip>
            <a:srcRect l="13832" r="47054" b="60820"/>
            <a:stretch/>
          </p:blipFill>
          <p:spPr>
            <a:xfrm>
              <a:off x="2386149" y="1362032"/>
              <a:ext cx="3352800" cy="747646"/>
            </a:xfrm>
            <a:prstGeom prst="rect">
              <a:avLst/>
            </a:prstGeom>
          </p:spPr>
        </p:pic>
        <p:pic>
          <p:nvPicPr>
            <p:cNvPr id="12" name="Picture 11">
              <a:extLst>
                <a:ext uri="{FF2B5EF4-FFF2-40B4-BE49-F238E27FC236}">
                  <a16:creationId xmlns:a16="http://schemas.microsoft.com/office/drawing/2014/main" id="{712235EE-D683-B1C0-A850-22316D9F6A06}"/>
                </a:ext>
              </a:extLst>
            </p:cNvPr>
            <p:cNvPicPr>
              <a:picLocks noChangeAspect="1"/>
            </p:cNvPicPr>
            <p:nvPr/>
          </p:nvPicPr>
          <p:blipFill rotWithShape="1">
            <a:blip r:embed="rId5">
              <a:alphaModFix amt="35000"/>
            </a:blip>
            <a:srcRect l="87596" t="7899" b="75214"/>
            <a:stretch/>
          </p:blipFill>
          <p:spPr>
            <a:xfrm>
              <a:off x="8867846" y="1615028"/>
              <a:ext cx="1063277" cy="322218"/>
            </a:xfrm>
            <a:prstGeom prst="rect">
              <a:avLst/>
            </a:prstGeom>
          </p:spPr>
        </p:pic>
        <p:pic>
          <p:nvPicPr>
            <p:cNvPr id="13" name="Picture 12">
              <a:extLst>
                <a:ext uri="{FF2B5EF4-FFF2-40B4-BE49-F238E27FC236}">
                  <a16:creationId xmlns:a16="http://schemas.microsoft.com/office/drawing/2014/main" id="{5038B95F-F138-0BA3-14F9-393B9D58B9CC}"/>
                </a:ext>
              </a:extLst>
            </p:cNvPr>
            <p:cNvPicPr>
              <a:picLocks noChangeAspect="1"/>
            </p:cNvPicPr>
            <p:nvPr/>
          </p:nvPicPr>
          <p:blipFill rotWithShape="1">
            <a:blip r:embed="rId5">
              <a:alphaModFix amt="35000"/>
            </a:blip>
            <a:srcRect l="1026" r="86072" b="60820"/>
            <a:stretch/>
          </p:blipFill>
          <p:spPr>
            <a:xfrm>
              <a:off x="1237914" y="1402315"/>
              <a:ext cx="1105988" cy="747645"/>
            </a:xfrm>
            <a:prstGeom prst="rect">
              <a:avLst/>
            </a:prstGeom>
          </p:spPr>
        </p:pic>
        <p:pic>
          <p:nvPicPr>
            <p:cNvPr id="14" name="Picture 13">
              <a:extLst>
                <a:ext uri="{FF2B5EF4-FFF2-40B4-BE49-F238E27FC236}">
                  <a16:creationId xmlns:a16="http://schemas.microsoft.com/office/drawing/2014/main" id="{137885A1-92C5-7EFA-D18C-8D866FA1281C}"/>
                </a:ext>
              </a:extLst>
            </p:cNvPr>
            <p:cNvPicPr>
              <a:picLocks noChangeAspect="1"/>
            </p:cNvPicPr>
            <p:nvPr/>
          </p:nvPicPr>
          <p:blipFill rotWithShape="1">
            <a:blip r:embed="rId5">
              <a:alphaModFix amt="35000"/>
            </a:blip>
            <a:srcRect l="52545" t="11067" r="36178" b="69765"/>
            <a:stretch/>
          </p:blipFill>
          <p:spPr>
            <a:xfrm>
              <a:off x="5746363" y="1593257"/>
              <a:ext cx="966652" cy="365760"/>
            </a:xfrm>
            <a:prstGeom prst="rect">
              <a:avLst/>
            </a:prstGeom>
          </p:spPr>
        </p:pic>
        <p:pic>
          <p:nvPicPr>
            <p:cNvPr id="15" name="Picture 14">
              <a:extLst>
                <a:ext uri="{FF2B5EF4-FFF2-40B4-BE49-F238E27FC236}">
                  <a16:creationId xmlns:a16="http://schemas.microsoft.com/office/drawing/2014/main" id="{8091713E-E2D9-F118-C31D-31FACEE47ED4}"/>
                </a:ext>
              </a:extLst>
            </p:cNvPr>
            <p:cNvPicPr>
              <a:picLocks noChangeAspect="1"/>
            </p:cNvPicPr>
            <p:nvPr/>
          </p:nvPicPr>
          <p:blipFill rotWithShape="1">
            <a:blip r:embed="rId5">
              <a:alphaModFix amt="35000"/>
            </a:blip>
            <a:srcRect l="63716" r="22975" b="60820"/>
            <a:stretch/>
          </p:blipFill>
          <p:spPr>
            <a:xfrm>
              <a:off x="6761202" y="1402314"/>
              <a:ext cx="1140823" cy="747646"/>
            </a:xfrm>
            <a:prstGeom prst="rect">
              <a:avLst/>
            </a:prstGeom>
          </p:spPr>
        </p:pic>
        <p:pic>
          <p:nvPicPr>
            <p:cNvPr id="16" name="Picture 15">
              <a:extLst>
                <a:ext uri="{FF2B5EF4-FFF2-40B4-BE49-F238E27FC236}">
                  <a16:creationId xmlns:a16="http://schemas.microsoft.com/office/drawing/2014/main" id="{BF2A7451-CD5C-FEFE-D873-3D166B691FD9}"/>
                </a:ext>
              </a:extLst>
            </p:cNvPr>
            <p:cNvPicPr>
              <a:picLocks noChangeAspect="1"/>
            </p:cNvPicPr>
            <p:nvPr/>
          </p:nvPicPr>
          <p:blipFill rotWithShape="1">
            <a:blip r:embed="rId5">
              <a:alphaModFix amt="35000"/>
            </a:blip>
            <a:srcRect l="76923" t="5389" r="12714" b="67685"/>
            <a:stretch/>
          </p:blipFill>
          <p:spPr>
            <a:xfrm>
              <a:off x="7902025" y="1462917"/>
              <a:ext cx="888275" cy="513807"/>
            </a:xfrm>
            <a:prstGeom prst="rect">
              <a:avLst/>
            </a:prstGeom>
          </p:spPr>
        </p:pic>
      </p:grpSp>
      <p:pic>
        <p:nvPicPr>
          <p:cNvPr id="17" name="Picture 2">
            <a:extLst>
              <a:ext uri="{FF2B5EF4-FFF2-40B4-BE49-F238E27FC236}">
                <a16:creationId xmlns:a16="http://schemas.microsoft.com/office/drawing/2014/main" id="{40841097-91AA-B40F-4903-6A928714B6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D7EF9F1-7704-77A5-0EF1-8D76B95D655F}"/>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19" name="TextBox 18">
            <a:extLst>
              <a:ext uri="{FF2B5EF4-FFF2-40B4-BE49-F238E27FC236}">
                <a16:creationId xmlns:a16="http://schemas.microsoft.com/office/drawing/2014/main" id="{4DF12A6A-8625-690B-66D9-B89C850EDDB0}"/>
              </a:ext>
            </a:extLst>
          </p:cNvPr>
          <p:cNvSpPr txBox="1"/>
          <p:nvPr/>
        </p:nvSpPr>
        <p:spPr>
          <a:xfrm>
            <a:off x="1150070" y="1300899"/>
            <a:ext cx="10742760" cy="1477328"/>
          </a:xfrm>
          <a:prstGeom prst="rect">
            <a:avLst/>
          </a:prstGeom>
          <a:noFill/>
        </p:spPr>
        <p:txBody>
          <a:bodyPr wrap="square" rtlCol="0">
            <a:spAutoFit/>
          </a:bodyPr>
          <a:lstStyle/>
          <a:p>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“Kept communication open with us. Told us what was coming up so we could work with my child to figure out what would work best. They kept regular meetings to review progress. Everyone knew my child and how she needed to be supported. Got better over time planning and preparing. We never felt bad for getting in touch about the small things or anything.”</a:t>
            </a:r>
          </a:p>
          <a:p>
            <a:endParaRPr lang="en-GB" dirty="0"/>
          </a:p>
        </p:txBody>
      </p:sp>
    </p:spTree>
    <p:extLst>
      <p:ext uri="{BB962C8B-B14F-4D97-AF65-F5344CB8AC3E}">
        <p14:creationId xmlns:p14="http://schemas.microsoft.com/office/powerpoint/2010/main" val="532322948"/>
      </p:ext>
    </p:extLst>
  </p:cSld>
  <p:clrMapOvr>
    <a:masterClrMapping/>
  </p:clrMapOvr>
  <mc:AlternateContent xmlns:mc="http://schemas.openxmlformats.org/markup-compatibility/2006" xmlns:p14="http://schemas.microsoft.com/office/powerpoint/2010/main">
    <mc:Choice Requires="p14">
      <p:transition spd="slow" p14:dur="2000" advTm="24053"/>
    </mc:Choice>
    <mc:Fallback xmlns="">
      <p:transition spd="slow" advTm="240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053"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wd">
                                    <p:tmPct val="10000"/>
                                  </p:iterate>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30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9"/>
                </p:tgtEl>
              </p:cMediaNode>
            </p:audio>
          </p:childTnLst>
        </p:cTn>
      </p:par>
    </p:tnLst>
    <p:bldLst>
      <p:bldP spid="2" grpId="0" animBg="1"/>
      <p:bldP spid="4"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399EA-E9D9-02E2-C8B0-17F93232050B}"/>
              </a:ext>
            </a:extLst>
          </p:cNvPr>
          <p:cNvSpPr txBox="1"/>
          <p:nvPr/>
        </p:nvSpPr>
        <p:spPr>
          <a:xfrm>
            <a:off x="414800" y="1602137"/>
            <a:ext cx="11362397" cy="3416320"/>
          </a:xfrm>
          <a:prstGeom prst="rect">
            <a:avLst/>
          </a:prstGeom>
          <a:noFill/>
        </p:spPr>
        <p:txBody>
          <a:bodyPr wrap="square" rtlCol="0">
            <a:spAutoFit/>
          </a:bodyPr>
          <a:lstStyle/>
          <a:p>
            <a:pPr algn="ctr"/>
            <a:r>
              <a:rPr lang="en-GB" sz="3600" b="1" dirty="0">
                <a:solidFill>
                  <a:srgbClr val="002060"/>
                </a:solidFill>
                <a:latin typeface="Calibri Light" panose="020F0302020204030204" pitchFamily="34" charset="0"/>
                <a:cs typeface="Calibri Light" panose="020F0302020204030204" pitchFamily="34" charset="0"/>
              </a:rPr>
              <a:t>The previous slides were presented on PINS year 1 and represented the voice of St Helens and Sefton families. We can now add to this themes from year 1 PINS parent survey and parent engagement sessions from Cheshire West and Sefton.</a:t>
            </a:r>
          </a:p>
          <a:p>
            <a:endParaRPr lang="en-GB" sz="3600" dirty="0">
              <a:latin typeface="Calibri Light" panose="020F0302020204030204" pitchFamily="34" charset="0"/>
              <a:cs typeface="Calibri Light" panose="020F0302020204030204" pitchFamily="34" charset="0"/>
            </a:endParaRPr>
          </a:p>
        </p:txBody>
      </p:sp>
      <p:grpSp>
        <p:nvGrpSpPr>
          <p:cNvPr id="4" name="Group 3">
            <a:extLst>
              <a:ext uri="{FF2B5EF4-FFF2-40B4-BE49-F238E27FC236}">
                <a16:creationId xmlns:a16="http://schemas.microsoft.com/office/drawing/2014/main" id="{A71CDC9E-B876-C1F9-ED26-26BCD6274692}"/>
              </a:ext>
            </a:extLst>
          </p:cNvPr>
          <p:cNvGrpSpPr/>
          <p:nvPr/>
        </p:nvGrpSpPr>
        <p:grpSpPr>
          <a:xfrm>
            <a:off x="2574322" y="6070072"/>
            <a:ext cx="8693209" cy="787928"/>
            <a:chOff x="1237914" y="1362032"/>
            <a:chExt cx="8693209" cy="787928"/>
          </a:xfrm>
        </p:grpSpPr>
        <p:pic>
          <p:nvPicPr>
            <p:cNvPr id="5" name="Picture 4">
              <a:extLst>
                <a:ext uri="{FF2B5EF4-FFF2-40B4-BE49-F238E27FC236}">
                  <a16:creationId xmlns:a16="http://schemas.microsoft.com/office/drawing/2014/main" id="{32A49F6C-9185-5E3B-727C-AF0A44C8A33C}"/>
                </a:ext>
              </a:extLst>
            </p:cNvPr>
            <p:cNvPicPr>
              <a:picLocks noChangeAspect="1"/>
            </p:cNvPicPr>
            <p:nvPr/>
          </p:nvPicPr>
          <p:blipFill rotWithShape="1">
            <a:blip r:embed="rId2">
              <a:alphaModFix amt="35000"/>
            </a:blip>
            <a:srcRect l="13832" r="47054" b="60820"/>
            <a:stretch/>
          </p:blipFill>
          <p:spPr>
            <a:xfrm>
              <a:off x="2386149" y="1362032"/>
              <a:ext cx="3352800" cy="747646"/>
            </a:xfrm>
            <a:prstGeom prst="rect">
              <a:avLst/>
            </a:prstGeom>
          </p:spPr>
        </p:pic>
        <p:pic>
          <p:nvPicPr>
            <p:cNvPr id="6" name="Picture 5">
              <a:extLst>
                <a:ext uri="{FF2B5EF4-FFF2-40B4-BE49-F238E27FC236}">
                  <a16:creationId xmlns:a16="http://schemas.microsoft.com/office/drawing/2014/main" id="{D6E7C2D8-8FA4-D1B6-F7B4-9F15CEC29E46}"/>
                </a:ext>
              </a:extLst>
            </p:cNvPr>
            <p:cNvPicPr>
              <a:picLocks noChangeAspect="1"/>
            </p:cNvPicPr>
            <p:nvPr/>
          </p:nvPicPr>
          <p:blipFill rotWithShape="1">
            <a:blip r:embed="rId2">
              <a:alphaModFix amt="35000"/>
            </a:blip>
            <a:srcRect l="87596" t="7899" b="75214"/>
            <a:stretch/>
          </p:blipFill>
          <p:spPr>
            <a:xfrm>
              <a:off x="8867846" y="1615028"/>
              <a:ext cx="1063277" cy="322218"/>
            </a:xfrm>
            <a:prstGeom prst="rect">
              <a:avLst/>
            </a:prstGeom>
          </p:spPr>
        </p:pic>
        <p:pic>
          <p:nvPicPr>
            <p:cNvPr id="7" name="Picture 6">
              <a:extLst>
                <a:ext uri="{FF2B5EF4-FFF2-40B4-BE49-F238E27FC236}">
                  <a16:creationId xmlns:a16="http://schemas.microsoft.com/office/drawing/2014/main" id="{EE718DCD-1BBF-5ADD-8425-49CB2EE876CC}"/>
                </a:ext>
              </a:extLst>
            </p:cNvPr>
            <p:cNvPicPr>
              <a:picLocks noChangeAspect="1"/>
            </p:cNvPicPr>
            <p:nvPr/>
          </p:nvPicPr>
          <p:blipFill rotWithShape="1">
            <a:blip r:embed="rId2">
              <a:alphaModFix amt="35000"/>
            </a:blip>
            <a:srcRect l="1026" r="86072" b="60820"/>
            <a:stretch/>
          </p:blipFill>
          <p:spPr>
            <a:xfrm>
              <a:off x="1237914" y="1402315"/>
              <a:ext cx="1105988" cy="747645"/>
            </a:xfrm>
            <a:prstGeom prst="rect">
              <a:avLst/>
            </a:prstGeom>
          </p:spPr>
        </p:pic>
        <p:pic>
          <p:nvPicPr>
            <p:cNvPr id="8" name="Picture 7">
              <a:extLst>
                <a:ext uri="{FF2B5EF4-FFF2-40B4-BE49-F238E27FC236}">
                  <a16:creationId xmlns:a16="http://schemas.microsoft.com/office/drawing/2014/main" id="{AB8509A9-83C7-8A53-BF7D-2E86F7A9996D}"/>
                </a:ext>
              </a:extLst>
            </p:cNvPr>
            <p:cNvPicPr>
              <a:picLocks noChangeAspect="1"/>
            </p:cNvPicPr>
            <p:nvPr/>
          </p:nvPicPr>
          <p:blipFill rotWithShape="1">
            <a:blip r:embed="rId2">
              <a:alphaModFix amt="35000"/>
            </a:blip>
            <a:srcRect l="52545" t="11067" r="36178" b="69765"/>
            <a:stretch/>
          </p:blipFill>
          <p:spPr>
            <a:xfrm>
              <a:off x="5746363" y="1593257"/>
              <a:ext cx="966652" cy="365760"/>
            </a:xfrm>
            <a:prstGeom prst="rect">
              <a:avLst/>
            </a:prstGeom>
          </p:spPr>
        </p:pic>
        <p:pic>
          <p:nvPicPr>
            <p:cNvPr id="9" name="Picture 8">
              <a:extLst>
                <a:ext uri="{FF2B5EF4-FFF2-40B4-BE49-F238E27FC236}">
                  <a16:creationId xmlns:a16="http://schemas.microsoft.com/office/drawing/2014/main" id="{598643EC-6A90-FA5F-1F86-0414610DF711}"/>
                </a:ext>
              </a:extLst>
            </p:cNvPr>
            <p:cNvPicPr>
              <a:picLocks noChangeAspect="1"/>
            </p:cNvPicPr>
            <p:nvPr/>
          </p:nvPicPr>
          <p:blipFill rotWithShape="1">
            <a:blip r:embed="rId2">
              <a:alphaModFix amt="35000"/>
            </a:blip>
            <a:srcRect l="63716" r="22975" b="60820"/>
            <a:stretch/>
          </p:blipFill>
          <p:spPr>
            <a:xfrm>
              <a:off x="6761202" y="1402314"/>
              <a:ext cx="1140823" cy="747646"/>
            </a:xfrm>
            <a:prstGeom prst="rect">
              <a:avLst/>
            </a:prstGeom>
          </p:spPr>
        </p:pic>
        <p:pic>
          <p:nvPicPr>
            <p:cNvPr id="10" name="Picture 9">
              <a:extLst>
                <a:ext uri="{FF2B5EF4-FFF2-40B4-BE49-F238E27FC236}">
                  <a16:creationId xmlns:a16="http://schemas.microsoft.com/office/drawing/2014/main" id="{F6022F5A-93E3-0769-3358-71B6D04FF24D}"/>
                </a:ext>
              </a:extLst>
            </p:cNvPr>
            <p:cNvPicPr>
              <a:picLocks noChangeAspect="1"/>
            </p:cNvPicPr>
            <p:nvPr/>
          </p:nvPicPr>
          <p:blipFill rotWithShape="1">
            <a:blip r:embed="rId2">
              <a:alphaModFix amt="35000"/>
            </a:blip>
            <a:srcRect l="76923" t="5389" r="12714" b="67685"/>
            <a:stretch/>
          </p:blipFill>
          <p:spPr>
            <a:xfrm>
              <a:off x="7902025" y="1462917"/>
              <a:ext cx="888275" cy="513807"/>
            </a:xfrm>
            <a:prstGeom prst="rect">
              <a:avLst/>
            </a:prstGeom>
          </p:spPr>
        </p:pic>
      </p:grpSp>
      <p:pic>
        <p:nvPicPr>
          <p:cNvPr id="11" name="Picture 2">
            <a:extLst>
              <a:ext uri="{FF2B5EF4-FFF2-40B4-BE49-F238E27FC236}">
                <a16:creationId xmlns:a16="http://schemas.microsoft.com/office/drawing/2014/main" id="{D0634A2D-65B2-6A4C-1DE5-BAB7C30D8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D8771E8-7249-58C9-FA20-C5E6F6BB46B3}"/>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13" name="Rectangle 12">
            <a:extLst>
              <a:ext uri="{FF2B5EF4-FFF2-40B4-BE49-F238E27FC236}">
                <a16:creationId xmlns:a16="http://schemas.microsoft.com/office/drawing/2014/main" id="{D60F45A0-E99C-2B77-370F-885D7F1E4C86}"/>
              </a:ext>
            </a:extLst>
          </p:cNvPr>
          <p:cNvSpPr/>
          <p:nvPr/>
        </p:nvSpPr>
        <p:spPr>
          <a:xfrm>
            <a:off x="414801" y="1405164"/>
            <a:ext cx="11362397" cy="3160954"/>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4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4657D-1179-E40C-39C4-3347DAD8D562}"/>
              </a:ext>
            </a:extLst>
          </p:cNvPr>
          <p:cNvGrpSpPr/>
          <p:nvPr/>
        </p:nvGrpSpPr>
        <p:grpSpPr>
          <a:xfrm>
            <a:off x="2574322" y="6070072"/>
            <a:ext cx="8693209" cy="787928"/>
            <a:chOff x="1237914" y="1362032"/>
            <a:chExt cx="8693209" cy="787928"/>
          </a:xfrm>
        </p:grpSpPr>
        <p:pic>
          <p:nvPicPr>
            <p:cNvPr id="4" name="Picture 3">
              <a:extLst>
                <a:ext uri="{FF2B5EF4-FFF2-40B4-BE49-F238E27FC236}">
                  <a16:creationId xmlns:a16="http://schemas.microsoft.com/office/drawing/2014/main" id="{905C4C43-3095-C517-4E59-D27C1B081AEA}"/>
                </a:ext>
              </a:extLst>
            </p:cNvPr>
            <p:cNvPicPr>
              <a:picLocks noChangeAspect="1"/>
            </p:cNvPicPr>
            <p:nvPr/>
          </p:nvPicPr>
          <p:blipFill rotWithShape="1">
            <a:blip r:embed="rId2">
              <a:alphaModFix amt="35000"/>
            </a:blip>
            <a:srcRect l="13832" r="47054" b="60820"/>
            <a:stretch/>
          </p:blipFill>
          <p:spPr>
            <a:xfrm>
              <a:off x="2386149" y="1362032"/>
              <a:ext cx="3352800" cy="747646"/>
            </a:xfrm>
            <a:prstGeom prst="rect">
              <a:avLst/>
            </a:prstGeom>
          </p:spPr>
        </p:pic>
        <p:pic>
          <p:nvPicPr>
            <p:cNvPr id="5" name="Picture 4">
              <a:extLst>
                <a:ext uri="{FF2B5EF4-FFF2-40B4-BE49-F238E27FC236}">
                  <a16:creationId xmlns:a16="http://schemas.microsoft.com/office/drawing/2014/main" id="{CB30A9C5-2B78-2DE5-5C99-8218FA99B7C2}"/>
                </a:ext>
              </a:extLst>
            </p:cNvPr>
            <p:cNvPicPr>
              <a:picLocks noChangeAspect="1"/>
            </p:cNvPicPr>
            <p:nvPr/>
          </p:nvPicPr>
          <p:blipFill rotWithShape="1">
            <a:blip r:embed="rId2">
              <a:alphaModFix amt="35000"/>
            </a:blip>
            <a:srcRect l="87596" t="7899" b="75214"/>
            <a:stretch/>
          </p:blipFill>
          <p:spPr>
            <a:xfrm>
              <a:off x="8867846" y="1615028"/>
              <a:ext cx="1063277" cy="322218"/>
            </a:xfrm>
            <a:prstGeom prst="rect">
              <a:avLst/>
            </a:prstGeom>
          </p:spPr>
        </p:pic>
        <p:pic>
          <p:nvPicPr>
            <p:cNvPr id="6" name="Picture 5">
              <a:extLst>
                <a:ext uri="{FF2B5EF4-FFF2-40B4-BE49-F238E27FC236}">
                  <a16:creationId xmlns:a16="http://schemas.microsoft.com/office/drawing/2014/main" id="{7B317821-5A1C-1B26-0BDF-F6AE279DC396}"/>
                </a:ext>
              </a:extLst>
            </p:cNvPr>
            <p:cNvPicPr>
              <a:picLocks noChangeAspect="1"/>
            </p:cNvPicPr>
            <p:nvPr/>
          </p:nvPicPr>
          <p:blipFill rotWithShape="1">
            <a:blip r:embed="rId2">
              <a:alphaModFix amt="35000"/>
            </a:blip>
            <a:srcRect l="1026" r="86072" b="60820"/>
            <a:stretch/>
          </p:blipFill>
          <p:spPr>
            <a:xfrm>
              <a:off x="1237914" y="1402315"/>
              <a:ext cx="1105988" cy="747645"/>
            </a:xfrm>
            <a:prstGeom prst="rect">
              <a:avLst/>
            </a:prstGeom>
          </p:spPr>
        </p:pic>
        <p:pic>
          <p:nvPicPr>
            <p:cNvPr id="7" name="Picture 6">
              <a:extLst>
                <a:ext uri="{FF2B5EF4-FFF2-40B4-BE49-F238E27FC236}">
                  <a16:creationId xmlns:a16="http://schemas.microsoft.com/office/drawing/2014/main" id="{40720213-C555-745A-590D-F5A382AA0754}"/>
                </a:ext>
              </a:extLst>
            </p:cNvPr>
            <p:cNvPicPr>
              <a:picLocks noChangeAspect="1"/>
            </p:cNvPicPr>
            <p:nvPr/>
          </p:nvPicPr>
          <p:blipFill rotWithShape="1">
            <a:blip r:embed="rId2">
              <a:alphaModFix amt="35000"/>
            </a:blip>
            <a:srcRect l="52545" t="11067" r="36178" b="69765"/>
            <a:stretch/>
          </p:blipFill>
          <p:spPr>
            <a:xfrm>
              <a:off x="5746363" y="1593257"/>
              <a:ext cx="966652" cy="365760"/>
            </a:xfrm>
            <a:prstGeom prst="rect">
              <a:avLst/>
            </a:prstGeom>
          </p:spPr>
        </p:pic>
        <p:pic>
          <p:nvPicPr>
            <p:cNvPr id="8" name="Picture 7">
              <a:extLst>
                <a:ext uri="{FF2B5EF4-FFF2-40B4-BE49-F238E27FC236}">
                  <a16:creationId xmlns:a16="http://schemas.microsoft.com/office/drawing/2014/main" id="{4BAEA53B-21C6-7E0B-7E27-E54EF6B5976E}"/>
                </a:ext>
              </a:extLst>
            </p:cNvPr>
            <p:cNvPicPr>
              <a:picLocks noChangeAspect="1"/>
            </p:cNvPicPr>
            <p:nvPr/>
          </p:nvPicPr>
          <p:blipFill rotWithShape="1">
            <a:blip r:embed="rId2">
              <a:alphaModFix amt="35000"/>
            </a:blip>
            <a:srcRect l="63716" r="22975" b="60820"/>
            <a:stretch/>
          </p:blipFill>
          <p:spPr>
            <a:xfrm>
              <a:off x="6761202" y="1402314"/>
              <a:ext cx="1140823" cy="747646"/>
            </a:xfrm>
            <a:prstGeom prst="rect">
              <a:avLst/>
            </a:prstGeom>
          </p:spPr>
        </p:pic>
        <p:pic>
          <p:nvPicPr>
            <p:cNvPr id="9" name="Picture 8">
              <a:extLst>
                <a:ext uri="{FF2B5EF4-FFF2-40B4-BE49-F238E27FC236}">
                  <a16:creationId xmlns:a16="http://schemas.microsoft.com/office/drawing/2014/main" id="{BA028E54-4922-8285-1250-5ACFD177D2C0}"/>
                </a:ext>
              </a:extLst>
            </p:cNvPr>
            <p:cNvPicPr>
              <a:picLocks noChangeAspect="1"/>
            </p:cNvPicPr>
            <p:nvPr/>
          </p:nvPicPr>
          <p:blipFill rotWithShape="1">
            <a:blip r:embed="rId2">
              <a:alphaModFix amt="35000"/>
            </a:blip>
            <a:srcRect l="76923" t="5389" r="12714" b="67685"/>
            <a:stretch/>
          </p:blipFill>
          <p:spPr>
            <a:xfrm>
              <a:off x="7902025" y="1462917"/>
              <a:ext cx="888275" cy="513807"/>
            </a:xfrm>
            <a:prstGeom prst="rect">
              <a:avLst/>
            </a:prstGeom>
          </p:spPr>
        </p:pic>
      </p:grpSp>
      <p:pic>
        <p:nvPicPr>
          <p:cNvPr id="10" name="Picture 2">
            <a:extLst>
              <a:ext uri="{FF2B5EF4-FFF2-40B4-BE49-F238E27FC236}">
                <a16:creationId xmlns:a16="http://schemas.microsoft.com/office/drawing/2014/main" id="{18A39C72-FDEC-6922-2226-8B8BABE9E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9F6E38E-36B6-72D0-BFC8-622ABEDF8B84}"/>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C&amp;M PINS Project </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0C00895-8130-D973-A73E-5B9AFA951A21}"/>
              </a:ext>
            </a:extLst>
          </p:cNvPr>
          <p:cNvSpPr/>
          <p:nvPr/>
        </p:nvSpPr>
        <p:spPr>
          <a:xfrm>
            <a:off x="424171"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Communication</a:t>
            </a:r>
          </a:p>
          <a:p>
            <a:pPr algn="ctr"/>
            <a:r>
              <a:rPr lang="en-GB" sz="1600" dirty="0">
                <a:solidFill>
                  <a:srgbClr val="002060"/>
                </a:solidFill>
              </a:rPr>
              <a:t>Communication Books</a:t>
            </a:r>
          </a:p>
          <a:p>
            <a:pPr algn="ctr"/>
            <a:r>
              <a:rPr lang="en-GB" sz="1600" dirty="0">
                <a:solidFill>
                  <a:srgbClr val="002060"/>
                </a:solidFill>
              </a:rPr>
              <a:t>Regular communication with parents</a:t>
            </a:r>
          </a:p>
          <a:p>
            <a:pPr algn="ctr"/>
            <a:r>
              <a:rPr lang="en-GB" sz="1600" dirty="0">
                <a:solidFill>
                  <a:srgbClr val="002060"/>
                </a:solidFill>
              </a:rPr>
              <a:t>Find triggers and understand the child</a:t>
            </a:r>
          </a:p>
          <a:p>
            <a:pPr algn="ctr"/>
            <a:r>
              <a:rPr lang="en-GB" sz="1600" dirty="0">
                <a:solidFill>
                  <a:srgbClr val="002060"/>
                </a:solidFill>
              </a:rPr>
              <a:t>Ensure they feel safe and understood</a:t>
            </a:r>
          </a:p>
          <a:p>
            <a:pPr algn="ctr"/>
            <a:r>
              <a:rPr lang="en-GB" sz="1600" dirty="0">
                <a:solidFill>
                  <a:srgbClr val="002060"/>
                </a:solidFill>
              </a:rPr>
              <a:t>Listening to parents and acknowledge / take ownership when mistakes have been made </a:t>
            </a:r>
          </a:p>
        </p:txBody>
      </p:sp>
      <p:sp>
        <p:nvSpPr>
          <p:cNvPr id="13" name="Rectangle 12">
            <a:extLst>
              <a:ext uri="{FF2B5EF4-FFF2-40B4-BE49-F238E27FC236}">
                <a16:creationId xmlns:a16="http://schemas.microsoft.com/office/drawing/2014/main" id="{4DEC0D20-1E05-A130-6EEE-B7F788D4C236}"/>
              </a:ext>
            </a:extLst>
          </p:cNvPr>
          <p:cNvSpPr/>
          <p:nvPr/>
        </p:nvSpPr>
        <p:spPr>
          <a:xfrm>
            <a:off x="8233484" y="4134714"/>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2060"/>
                </a:solidFill>
              </a:rPr>
              <a:t>Better SEND provision </a:t>
            </a:r>
            <a:endParaRPr lang="en-GB" sz="1400" b="1" dirty="0"/>
          </a:p>
        </p:txBody>
      </p:sp>
      <p:sp>
        <p:nvSpPr>
          <p:cNvPr id="14" name="Rectangle 13">
            <a:extLst>
              <a:ext uri="{FF2B5EF4-FFF2-40B4-BE49-F238E27FC236}">
                <a16:creationId xmlns:a16="http://schemas.microsoft.com/office/drawing/2014/main" id="{F87A1FFE-7F46-062A-6942-E429150FE1E3}"/>
              </a:ext>
            </a:extLst>
          </p:cNvPr>
          <p:cNvSpPr/>
          <p:nvPr/>
        </p:nvSpPr>
        <p:spPr>
          <a:xfrm>
            <a:off x="4334599"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Classroom</a:t>
            </a:r>
          </a:p>
          <a:p>
            <a:pPr algn="ctr"/>
            <a:r>
              <a:rPr lang="en-GB" sz="1400" dirty="0">
                <a:solidFill>
                  <a:srgbClr val="002060"/>
                </a:solidFill>
              </a:rPr>
              <a:t>Smaller class sizes</a:t>
            </a:r>
          </a:p>
          <a:p>
            <a:pPr algn="ctr"/>
            <a:r>
              <a:rPr lang="en-GB" sz="1400" dirty="0">
                <a:solidFill>
                  <a:srgbClr val="002060"/>
                </a:solidFill>
              </a:rPr>
              <a:t>Less structure in early years</a:t>
            </a:r>
          </a:p>
          <a:p>
            <a:pPr algn="ctr"/>
            <a:r>
              <a:rPr lang="en-GB" sz="1400" dirty="0">
                <a:solidFill>
                  <a:srgbClr val="002060"/>
                </a:solidFill>
              </a:rPr>
              <a:t>More support in classroom</a:t>
            </a:r>
          </a:p>
        </p:txBody>
      </p:sp>
      <p:sp>
        <p:nvSpPr>
          <p:cNvPr id="15" name="Rectangle 14">
            <a:extLst>
              <a:ext uri="{FF2B5EF4-FFF2-40B4-BE49-F238E27FC236}">
                <a16:creationId xmlns:a16="http://schemas.microsoft.com/office/drawing/2014/main" id="{82C55F5E-161C-6A1C-1A50-5E0D13D49E8F}"/>
              </a:ext>
            </a:extLst>
          </p:cNvPr>
          <p:cNvSpPr/>
          <p:nvPr/>
        </p:nvSpPr>
        <p:spPr>
          <a:xfrm>
            <a:off x="435714"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Curriculum</a:t>
            </a:r>
          </a:p>
          <a:p>
            <a:pPr algn="ctr"/>
            <a:r>
              <a:rPr lang="en-GB" sz="1400" dirty="0">
                <a:solidFill>
                  <a:srgbClr val="002060"/>
                </a:solidFill>
              </a:rPr>
              <a:t>Lower demand and curriculum to suit all</a:t>
            </a:r>
          </a:p>
          <a:p>
            <a:pPr algn="ctr"/>
            <a:r>
              <a:rPr lang="en-GB" sz="1400" dirty="0">
                <a:solidFill>
                  <a:srgbClr val="002060"/>
                </a:solidFill>
              </a:rPr>
              <a:t>Reduce demand and pressure </a:t>
            </a:r>
            <a:endParaRPr lang="en-GB" sz="1400" dirty="0"/>
          </a:p>
        </p:txBody>
      </p:sp>
      <p:sp>
        <p:nvSpPr>
          <p:cNvPr id="16" name="Rectangle 15">
            <a:extLst>
              <a:ext uri="{FF2B5EF4-FFF2-40B4-BE49-F238E27FC236}">
                <a16:creationId xmlns:a16="http://schemas.microsoft.com/office/drawing/2014/main" id="{62549600-699D-3A86-00AB-A75C0B7B9BD6}"/>
              </a:ext>
            </a:extLst>
          </p:cNvPr>
          <p:cNvSpPr/>
          <p:nvPr/>
        </p:nvSpPr>
        <p:spPr>
          <a:xfrm>
            <a:off x="8196016" y="1020596"/>
            <a:ext cx="3639844" cy="2896257"/>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Breaks</a:t>
            </a:r>
          </a:p>
          <a:p>
            <a:pPr algn="ctr"/>
            <a:r>
              <a:rPr lang="en-GB" sz="1400" dirty="0">
                <a:solidFill>
                  <a:srgbClr val="002060"/>
                </a:solidFill>
              </a:rPr>
              <a:t>Movement breaks for all children not just SEND</a:t>
            </a:r>
            <a:endParaRPr lang="en-GB" sz="1400" dirty="0"/>
          </a:p>
        </p:txBody>
      </p:sp>
      <p:sp>
        <p:nvSpPr>
          <p:cNvPr id="17" name="Rectangle 16">
            <a:extLst>
              <a:ext uri="{FF2B5EF4-FFF2-40B4-BE49-F238E27FC236}">
                <a16:creationId xmlns:a16="http://schemas.microsoft.com/office/drawing/2014/main" id="{6619306F-6CED-B4D7-DCA0-7D7423564146}"/>
              </a:ext>
            </a:extLst>
          </p:cNvPr>
          <p:cNvSpPr/>
          <p:nvPr/>
        </p:nvSpPr>
        <p:spPr>
          <a:xfrm>
            <a:off x="4334599"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Training and support </a:t>
            </a:r>
          </a:p>
          <a:p>
            <a:pPr algn="ctr"/>
            <a:r>
              <a:rPr lang="en-GB" sz="1600" dirty="0">
                <a:solidFill>
                  <a:srgbClr val="002060"/>
                </a:solidFill>
              </a:rPr>
              <a:t>Staff fully trained and understanding</a:t>
            </a:r>
          </a:p>
          <a:p>
            <a:pPr algn="ctr"/>
            <a:r>
              <a:rPr lang="en-GB" sz="1600" dirty="0">
                <a:solidFill>
                  <a:srgbClr val="002060"/>
                </a:solidFill>
              </a:rPr>
              <a:t>Better resource for children </a:t>
            </a:r>
          </a:p>
          <a:p>
            <a:pPr algn="ctr"/>
            <a:r>
              <a:rPr lang="en-GB" sz="1600" dirty="0">
                <a:solidFill>
                  <a:srgbClr val="002060"/>
                </a:solidFill>
              </a:rPr>
              <a:t>Schools to access training from local services available</a:t>
            </a:r>
          </a:p>
          <a:p>
            <a:pPr algn="ctr"/>
            <a:r>
              <a:rPr lang="en-GB" sz="1600" dirty="0">
                <a:solidFill>
                  <a:srgbClr val="002060"/>
                </a:solidFill>
              </a:rPr>
              <a:t>Make school a positive experience so children thrive</a:t>
            </a:r>
          </a:p>
          <a:p>
            <a:pPr algn="ctr"/>
            <a:r>
              <a:rPr lang="en-GB" sz="1600" dirty="0">
                <a:solidFill>
                  <a:srgbClr val="002060"/>
                </a:solidFill>
              </a:rPr>
              <a:t>More TAs trained in SEN</a:t>
            </a:r>
          </a:p>
          <a:p>
            <a:pPr algn="ctr"/>
            <a:r>
              <a:rPr lang="en-GB" sz="1600" dirty="0">
                <a:solidFill>
                  <a:srgbClr val="002060"/>
                </a:solidFill>
              </a:rPr>
              <a:t>Educate on acceptance of differences, make school environment more inclusive</a:t>
            </a:r>
            <a:endParaRPr lang="en-GB" sz="1600" dirty="0"/>
          </a:p>
        </p:txBody>
      </p:sp>
      <p:sp>
        <p:nvSpPr>
          <p:cNvPr id="19" name="TextBox 18">
            <a:extLst>
              <a:ext uri="{FF2B5EF4-FFF2-40B4-BE49-F238E27FC236}">
                <a16:creationId xmlns:a16="http://schemas.microsoft.com/office/drawing/2014/main" id="{CE8ACE0A-37C2-FC9D-C242-732270092975}"/>
              </a:ext>
            </a:extLst>
          </p:cNvPr>
          <p:cNvSpPr txBox="1"/>
          <p:nvPr/>
        </p:nvSpPr>
        <p:spPr>
          <a:xfrm>
            <a:off x="3088527" y="464511"/>
            <a:ext cx="6094520" cy="523220"/>
          </a:xfrm>
          <a:prstGeom prst="rect">
            <a:avLst/>
          </a:prstGeom>
          <a:noFill/>
        </p:spPr>
        <p:txBody>
          <a:bodyPr wrap="square">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Here’s what they said…</a:t>
            </a:r>
          </a:p>
        </p:txBody>
      </p:sp>
      <p:pic>
        <p:nvPicPr>
          <p:cNvPr id="2" name="Picture 1" descr="A close-up of a blue and white sky&#10;&#10;AI-generated content may be incorrect.">
            <a:extLst>
              <a:ext uri="{FF2B5EF4-FFF2-40B4-BE49-F238E27FC236}">
                <a16:creationId xmlns:a16="http://schemas.microsoft.com/office/drawing/2014/main" id="{26577C91-F45C-E95C-8BB7-B4DAF172F50C}"/>
              </a:ext>
            </a:extLst>
          </p:cNvPr>
          <p:cNvPicPr>
            <a:picLocks noChangeAspect="1"/>
          </p:cNvPicPr>
          <p:nvPr/>
        </p:nvPicPr>
        <p:blipFill>
          <a:blip r:embed="rId4">
            <a:extLst>
              <a:ext uri="{28A0092B-C50C-407E-A947-70E740481C1C}">
                <a14:useLocalDpi xmlns:a14="http://schemas.microsoft.com/office/drawing/2010/main" val="0"/>
              </a:ext>
            </a:extLst>
          </a:blip>
          <a:srcRect l="11894" r="12546"/>
          <a:stretch>
            <a:fillRect/>
          </a:stretch>
        </p:blipFill>
        <p:spPr>
          <a:xfrm rot="5400000">
            <a:off x="2667001" y="-2667001"/>
            <a:ext cx="6858000" cy="12192002"/>
          </a:xfrm>
          <a:prstGeom prst="rect">
            <a:avLst/>
          </a:prstGeom>
        </p:spPr>
      </p:pic>
      <p:pic>
        <p:nvPicPr>
          <p:cNvPr id="20" name="Picture 19">
            <a:extLst>
              <a:ext uri="{FF2B5EF4-FFF2-40B4-BE49-F238E27FC236}">
                <a16:creationId xmlns:a16="http://schemas.microsoft.com/office/drawing/2014/main" id="{6F2174F9-0397-78CE-C75E-A5FD8A649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68" y="5111578"/>
            <a:ext cx="1743272" cy="1561830"/>
          </a:xfrm>
          <a:prstGeom prst="rect">
            <a:avLst/>
          </a:prstGeom>
        </p:spPr>
      </p:pic>
      <p:pic>
        <p:nvPicPr>
          <p:cNvPr id="22" name="Picture 21">
            <a:extLst>
              <a:ext uri="{FF2B5EF4-FFF2-40B4-BE49-F238E27FC236}">
                <a16:creationId xmlns:a16="http://schemas.microsoft.com/office/drawing/2014/main" id="{3F54BF85-0BB7-3A91-A06C-6C4DFD283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8986" y="147043"/>
            <a:ext cx="9777489" cy="5432713"/>
          </a:xfrm>
          <a:prstGeom prst="rect">
            <a:avLst/>
          </a:prstGeom>
          <a:ln w="38100">
            <a:solidFill>
              <a:schemeClr val="tx2"/>
            </a:solidFill>
          </a:ln>
        </p:spPr>
      </p:pic>
    </p:spTree>
    <p:extLst>
      <p:ext uri="{BB962C8B-B14F-4D97-AF65-F5344CB8AC3E}">
        <p14:creationId xmlns:p14="http://schemas.microsoft.com/office/powerpoint/2010/main" val="280054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4CE6-544A-3891-F3A6-3F273821B24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3C5497AA-CC73-AC3E-A80F-393BE4AFF68A}"/>
              </a:ext>
            </a:extLst>
          </p:cNvPr>
          <p:cNvGrpSpPr/>
          <p:nvPr/>
        </p:nvGrpSpPr>
        <p:grpSpPr>
          <a:xfrm>
            <a:off x="2574322" y="6070072"/>
            <a:ext cx="8693209" cy="787928"/>
            <a:chOff x="1237914" y="1362032"/>
            <a:chExt cx="8693209" cy="787928"/>
          </a:xfrm>
        </p:grpSpPr>
        <p:pic>
          <p:nvPicPr>
            <p:cNvPr id="4" name="Picture 3">
              <a:extLst>
                <a:ext uri="{FF2B5EF4-FFF2-40B4-BE49-F238E27FC236}">
                  <a16:creationId xmlns:a16="http://schemas.microsoft.com/office/drawing/2014/main" id="{BA65AE55-1D77-4C6E-B15A-1B6E1BEE83FB}"/>
                </a:ext>
              </a:extLst>
            </p:cNvPr>
            <p:cNvPicPr>
              <a:picLocks noChangeAspect="1"/>
            </p:cNvPicPr>
            <p:nvPr/>
          </p:nvPicPr>
          <p:blipFill rotWithShape="1">
            <a:blip r:embed="rId2">
              <a:alphaModFix amt="35000"/>
            </a:blip>
            <a:srcRect l="13832" r="47054" b="60820"/>
            <a:stretch/>
          </p:blipFill>
          <p:spPr>
            <a:xfrm>
              <a:off x="2386149" y="1362032"/>
              <a:ext cx="3352800" cy="747646"/>
            </a:xfrm>
            <a:prstGeom prst="rect">
              <a:avLst/>
            </a:prstGeom>
          </p:spPr>
        </p:pic>
        <p:pic>
          <p:nvPicPr>
            <p:cNvPr id="5" name="Picture 4">
              <a:extLst>
                <a:ext uri="{FF2B5EF4-FFF2-40B4-BE49-F238E27FC236}">
                  <a16:creationId xmlns:a16="http://schemas.microsoft.com/office/drawing/2014/main" id="{018E54D4-9948-6510-A745-A9BF593ED69A}"/>
                </a:ext>
              </a:extLst>
            </p:cNvPr>
            <p:cNvPicPr>
              <a:picLocks noChangeAspect="1"/>
            </p:cNvPicPr>
            <p:nvPr/>
          </p:nvPicPr>
          <p:blipFill rotWithShape="1">
            <a:blip r:embed="rId2">
              <a:alphaModFix amt="35000"/>
            </a:blip>
            <a:srcRect l="87596" t="7899" b="75214"/>
            <a:stretch/>
          </p:blipFill>
          <p:spPr>
            <a:xfrm>
              <a:off x="8867846" y="1615028"/>
              <a:ext cx="1063277" cy="322218"/>
            </a:xfrm>
            <a:prstGeom prst="rect">
              <a:avLst/>
            </a:prstGeom>
          </p:spPr>
        </p:pic>
        <p:pic>
          <p:nvPicPr>
            <p:cNvPr id="6" name="Picture 5">
              <a:extLst>
                <a:ext uri="{FF2B5EF4-FFF2-40B4-BE49-F238E27FC236}">
                  <a16:creationId xmlns:a16="http://schemas.microsoft.com/office/drawing/2014/main" id="{7672AAB1-EFE3-10E8-54B2-4B8D341F9FEB}"/>
                </a:ext>
              </a:extLst>
            </p:cNvPr>
            <p:cNvPicPr>
              <a:picLocks noChangeAspect="1"/>
            </p:cNvPicPr>
            <p:nvPr/>
          </p:nvPicPr>
          <p:blipFill rotWithShape="1">
            <a:blip r:embed="rId2">
              <a:alphaModFix amt="35000"/>
            </a:blip>
            <a:srcRect l="1026" r="86072" b="60820"/>
            <a:stretch/>
          </p:blipFill>
          <p:spPr>
            <a:xfrm>
              <a:off x="1237914" y="1402315"/>
              <a:ext cx="1105988" cy="747645"/>
            </a:xfrm>
            <a:prstGeom prst="rect">
              <a:avLst/>
            </a:prstGeom>
          </p:spPr>
        </p:pic>
        <p:pic>
          <p:nvPicPr>
            <p:cNvPr id="7" name="Picture 6">
              <a:extLst>
                <a:ext uri="{FF2B5EF4-FFF2-40B4-BE49-F238E27FC236}">
                  <a16:creationId xmlns:a16="http://schemas.microsoft.com/office/drawing/2014/main" id="{32640BFF-66C7-FF16-1F26-CF6023B58C51}"/>
                </a:ext>
              </a:extLst>
            </p:cNvPr>
            <p:cNvPicPr>
              <a:picLocks noChangeAspect="1"/>
            </p:cNvPicPr>
            <p:nvPr/>
          </p:nvPicPr>
          <p:blipFill rotWithShape="1">
            <a:blip r:embed="rId2">
              <a:alphaModFix amt="35000"/>
            </a:blip>
            <a:srcRect l="52545" t="11067" r="36178" b="69765"/>
            <a:stretch/>
          </p:blipFill>
          <p:spPr>
            <a:xfrm>
              <a:off x="5746363" y="1593257"/>
              <a:ext cx="966652" cy="365760"/>
            </a:xfrm>
            <a:prstGeom prst="rect">
              <a:avLst/>
            </a:prstGeom>
          </p:spPr>
        </p:pic>
        <p:pic>
          <p:nvPicPr>
            <p:cNvPr id="8" name="Picture 7">
              <a:extLst>
                <a:ext uri="{FF2B5EF4-FFF2-40B4-BE49-F238E27FC236}">
                  <a16:creationId xmlns:a16="http://schemas.microsoft.com/office/drawing/2014/main" id="{D4C5D56B-ED31-CE38-DC79-AF04387A29E7}"/>
                </a:ext>
              </a:extLst>
            </p:cNvPr>
            <p:cNvPicPr>
              <a:picLocks noChangeAspect="1"/>
            </p:cNvPicPr>
            <p:nvPr/>
          </p:nvPicPr>
          <p:blipFill rotWithShape="1">
            <a:blip r:embed="rId2">
              <a:alphaModFix amt="35000"/>
            </a:blip>
            <a:srcRect l="63716" r="22975" b="60820"/>
            <a:stretch/>
          </p:blipFill>
          <p:spPr>
            <a:xfrm>
              <a:off x="6761202" y="1402314"/>
              <a:ext cx="1140823" cy="747646"/>
            </a:xfrm>
            <a:prstGeom prst="rect">
              <a:avLst/>
            </a:prstGeom>
          </p:spPr>
        </p:pic>
        <p:pic>
          <p:nvPicPr>
            <p:cNvPr id="9" name="Picture 8">
              <a:extLst>
                <a:ext uri="{FF2B5EF4-FFF2-40B4-BE49-F238E27FC236}">
                  <a16:creationId xmlns:a16="http://schemas.microsoft.com/office/drawing/2014/main" id="{8EAAF4B4-3B45-A7B5-A810-E3B12398B8E0}"/>
                </a:ext>
              </a:extLst>
            </p:cNvPr>
            <p:cNvPicPr>
              <a:picLocks noChangeAspect="1"/>
            </p:cNvPicPr>
            <p:nvPr/>
          </p:nvPicPr>
          <p:blipFill rotWithShape="1">
            <a:blip r:embed="rId2">
              <a:alphaModFix amt="35000"/>
            </a:blip>
            <a:srcRect l="76923" t="5389" r="12714" b="67685"/>
            <a:stretch/>
          </p:blipFill>
          <p:spPr>
            <a:xfrm>
              <a:off x="7902025" y="1462917"/>
              <a:ext cx="888275" cy="513807"/>
            </a:xfrm>
            <a:prstGeom prst="rect">
              <a:avLst/>
            </a:prstGeom>
          </p:spPr>
        </p:pic>
      </p:grpSp>
      <p:pic>
        <p:nvPicPr>
          <p:cNvPr id="10" name="Picture 2">
            <a:extLst>
              <a:ext uri="{FF2B5EF4-FFF2-40B4-BE49-F238E27FC236}">
                <a16:creationId xmlns:a16="http://schemas.microsoft.com/office/drawing/2014/main" id="{CF5507F4-BE9C-CF0B-5A31-41046875B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F21CA70-B966-5C47-7873-D90CAFB1EDCA}"/>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C&amp;M PINS Project </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E2FF0-0ED4-5202-1E37-E642E360F241}"/>
              </a:ext>
            </a:extLst>
          </p:cNvPr>
          <p:cNvSpPr/>
          <p:nvPr/>
        </p:nvSpPr>
        <p:spPr>
          <a:xfrm>
            <a:off x="424171"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Communication</a:t>
            </a:r>
          </a:p>
          <a:p>
            <a:pPr algn="ctr"/>
            <a:r>
              <a:rPr lang="en-GB" sz="1600" dirty="0">
                <a:solidFill>
                  <a:srgbClr val="002060"/>
                </a:solidFill>
              </a:rPr>
              <a:t>Communication Books</a:t>
            </a:r>
          </a:p>
          <a:p>
            <a:pPr algn="ctr"/>
            <a:r>
              <a:rPr lang="en-GB" sz="1600" dirty="0">
                <a:solidFill>
                  <a:srgbClr val="002060"/>
                </a:solidFill>
              </a:rPr>
              <a:t>Regular communication with parents</a:t>
            </a:r>
          </a:p>
          <a:p>
            <a:pPr algn="ctr"/>
            <a:r>
              <a:rPr lang="en-GB" sz="1600" dirty="0">
                <a:solidFill>
                  <a:srgbClr val="002060"/>
                </a:solidFill>
              </a:rPr>
              <a:t>Find triggers and understand the child</a:t>
            </a:r>
          </a:p>
          <a:p>
            <a:pPr algn="ctr"/>
            <a:r>
              <a:rPr lang="en-GB" sz="1600" dirty="0">
                <a:solidFill>
                  <a:srgbClr val="002060"/>
                </a:solidFill>
              </a:rPr>
              <a:t>Ensure they feel safe and understood</a:t>
            </a:r>
          </a:p>
          <a:p>
            <a:pPr algn="ctr"/>
            <a:r>
              <a:rPr lang="en-GB" sz="1600" dirty="0">
                <a:solidFill>
                  <a:srgbClr val="002060"/>
                </a:solidFill>
              </a:rPr>
              <a:t>Listening to parents and acknowledge / take ownership when mistakes have been made </a:t>
            </a:r>
          </a:p>
        </p:txBody>
      </p:sp>
      <p:sp>
        <p:nvSpPr>
          <p:cNvPr id="13" name="Rectangle 12">
            <a:extLst>
              <a:ext uri="{FF2B5EF4-FFF2-40B4-BE49-F238E27FC236}">
                <a16:creationId xmlns:a16="http://schemas.microsoft.com/office/drawing/2014/main" id="{05F935B3-5D11-983A-3746-71F4569C76F0}"/>
              </a:ext>
            </a:extLst>
          </p:cNvPr>
          <p:cNvSpPr/>
          <p:nvPr/>
        </p:nvSpPr>
        <p:spPr>
          <a:xfrm>
            <a:off x="8233484" y="4134714"/>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2060"/>
                </a:solidFill>
              </a:rPr>
              <a:t>Better SEND provision </a:t>
            </a:r>
            <a:endParaRPr lang="en-GB" sz="1400" b="1" dirty="0"/>
          </a:p>
        </p:txBody>
      </p:sp>
      <p:sp>
        <p:nvSpPr>
          <p:cNvPr id="14" name="Rectangle 13">
            <a:extLst>
              <a:ext uri="{FF2B5EF4-FFF2-40B4-BE49-F238E27FC236}">
                <a16:creationId xmlns:a16="http://schemas.microsoft.com/office/drawing/2014/main" id="{FCD0E030-86D4-FA9C-E7AD-F19A3886242F}"/>
              </a:ext>
            </a:extLst>
          </p:cNvPr>
          <p:cNvSpPr/>
          <p:nvPr/>
        </p:nvSpPr>
        <p:spPr>
          <a:xfrm>
            <a:off x="4334599"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Classroom</a:t>
            </a:r>
          </a:p>
          <a:p>
            <a:pPr algn="ctr"/>
            <a:r>
              <a:rPr lang="en-GB" sz="1400" dirty="0">
                <a:solidFill>
                  <a:srgbClr val="002060"/>
                </a:solidFill>
              </a:rPr>
              <a:t>Smaller class sizes</a:t>
            </a:r>
          </a:p>
          <a:p>
            <a:pPr algn="ctr"/>
            <a:r>
              <a:rPr lang="en-GB" sz="1400" dirty="0">
                <a:solidFill>
                  <a:srgbClr val="002060"/>
                </a:solidFill>
              </a:rPr>
              <a:t>Less structure in early years</a:t>
            </a:r>
          </a:p>
          <a:p>
            <a:pPr algn="ctr"/>
            <a:r>
              <a:rPr lang="en-GB" sz="1400" dirty="0">
                <a:solidFill>
                  <a:srgbClr val="002060"/>
                </a:solidFill>
              </a:rPr>
              <a:t>More support in classroom</a:t>
            </a:r>
          </a:p>
        </p:txBody>
      </p:sp>
      <p:sp>
        <p:nvSpPr>
          <p:cNvPr id="15" name="Rectangle 14">
            <a:extLst>
              <a:ext uri="{FF2B5EF4-FFF2-40B4-BE49-F238E27FC236}">
                <a16:creationId xmlns:a16="http://schemas.microsoft.com/office/drawing/2014/main" id="{07659F3D-29BE-9EAE-57D7-70CD81520EBB}"/>
              </a:ext>
            </a:extLst>
          </p:cNvPr>
          <p:cNvSpPr/>
          <p:nvPr/>
        </p:nvSpPr>
        <p:spPr>
          <a:xfrm>
            <a:off x="435714"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Curriculum</a:t>
            </a:r>
          </a:p>
          <a:p>
            <a:pPr algn="ctr"/>
            <a:r>
              <a:rPr lang="en-GB" sz="1400" dirty="0">
                <a:solidFill>
                  <a:srgbClr val="002060"/>
                </a:solidFill>
              </a:rPr>
              <a:t>Lower demand and curriculum to suit all</a:t>
            </a:r>
          </a:p>
          <a:p>
            <a:pPr algn="ctr"/>
            <a:r>
              <a:rPr lang="en-GB" sz="1400" dirty="0">
                <a:solidFill>
                  <a:srgbClr val="002060"/>
                </a:solidFill>
              </a:rPr>
              <a:t>Reduce demand and pressure </a:t>
            </a:r>
            <a:endParaRPr lang="en-GB" sz="1400" dirty="0"/>
          </a:p>
        </p:txBody>
      </p:sp>
      <p:sp>
        <p:nvSpPr>
          <p:cNvPr id="16" name="Rectangle 15">
            <a:extLst>
              <a:ext uri="{FF2B5EF4-FFF2-40B4-BE49-F238E27FC236}">
                <a16:creationId xmlns:a16="http://schemas.microsoft.com/office/drawing/2014/main" id="{2758753A-3FF8-0639-A371-546652561185}"/>
              </a:ext>
            </a:extLst>
          </p:cNvPr>
          <p:cNvSpPr/>
          <p:nvPr/>
        </p:nvSpPr>
        <p:spPr>
          <a:xfrm>
            <a:off x="8196016" y="1020596"/>
            <a:ext cx="3639844" cy="2896257"/>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Breaks</a:t>
            </a:r>
          </a:p>
          <a:p>
            <a:pPr algn="ctr"/>
            <a:r>
              <a:rPr lang="en-GB" sz="1400" dirty="0">
                <a:solidFill>
                  <a:srgbClr val="002060"/>
                </a:solidFill>
              </a:rPr>
              <a:t>Movement breaks for all children not just SEND</a:t>
            </a:r>
            <a:endParaRPr lang="en-GB" sz="1400" dirty="0"/>
          </a:p>
        </p:txBody>
      </p:sp>
      <p:sp>
        <p:nvSpPr>
          <p:cNvPr id="17" name="Rectangle 16">
            <a:extLst>
              <a:ext uri="{FF2B5EF4-FFF2-40B4-BE49-F238E27FC236}">
                <a16:creationId xmlns:a16="http://schemas.microsoft.com/office/drawing/2014/main" id="{1336DDA8-571F-EB0B-0C01-C65F2CE3056A}"/>
              </a:ext>
            </a:extLst>
          </p:cNvPr>
          <p:cNvSpPr/>
          <p:nvPr/>
        </p:nvSpPr>
        <p:spPr>
          <a:xfrm>
            <a:off x="4334599"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Training and support </a:t>
            </a:r>
          </a:p>
          <a:p>
            <a:pPr algn="ctr"/>
            <a:r>
              <a:rPr lang="en-GB" sz="1600" dirty="0">
                <a:solidFill>
                  <a:srgbClr val="002060"/>
                </a:solidFill>
              </a:rPr>
              <a:t>Staff fully trained and understanding</a:t>
            </a:r>
          </a:p>
          <a:p>
            <a:pPr algn="ctr"/>
            <a:r>
              <a:rPr lang="en-GB" sz="1600" dirty="0">
                <a:solidFill>
                  <a:srgbClr val="002060"/>
                </a:solidFill>
              </a:rPr>
              <a:t>Better resource for children </a:t>
            </a:r>
          </a:p>
          <a:p>
            <a:pPr algn="ctr"/>
            <a:r>
              <a:rPr lang="en-GB" sz="1600" dirty="0">
                <a:solidFill>
                  <a:srgbClr val="002060"/>
                </a:solidFill>
              </a:rPr>
              <a:t>Schools to access training from local services available</a:t>
            </a:r>
          </a:p>
          <a:p>
            <a:pPr algn="ctr"/>
            <a:r>
              <a:rPr lang="en-GB" sz="1600" dirty="0">
                <a:solidFill>
                  <a:srgbClr val="002060"/>
                </a:solidFill>
              </a:rPr>
              <a:t>Make school a positive experience so children thrive</a:t>
            </a:r>
          </a:p>
          <a:p>
            <a:pPr algn="ctr"/>
            <a:r>
              <a:rPr lang="en-GB" sz="1600" dirty="0">
                <a:solidFill>
                  <a:srgbClr val="002060"/>
                </a:solidFill>
              </a:rPr>
              <a:t>More TAs trained in SEN</a:t>
            </a:r>
          </a:p>
          <a:p>
            <a:pPr algn="ctr"/>
            <a:r>
              <a:rPr lang="en-GB" sz="1600" dirty="0">
                <a:solidFill>
                  <a:srgbClr val="002060"/>
                </a:solidFill>
              </a:rPr>
              <a:t>Educate on acceptance of differences, make school environment more inclusive</a:t>
            </a:r>
            <a:endParaRPr lang="en-GB" sz="1600" dirty="0"/>
          </a:p>
        </p:txBody>
      </p:sp>
      <p:sp>
        <p:nvSpPr>
          <p:cNvPr id="19" name="TextBox 18">
            <a:extLst>
              <a:ext uri="{FF2B5EF4-FFF2-40B4-BE49-F238E27FC236}">
                <a16:creationId xmlns:a16="http://schemas.microsoft.com/office/drawing/2014/main" id="{E6C01441-1C60-013A-7A3E-5F533CF72183}"/>
              </a:ext>
            </a:extLst>
          </p:cNvPr>
          <p:cNvSpPr txBox="1"/>
          <p:nvPr/>
        </p:nvSpPr>
        <p:spPr>
          <a:xfrm>
            <a:off x="3088527" y="464511"/>
            <a:ext cx="6094520" cy="523220"/>
          </a:xfrm>
          <a:prstGeom prst="rect">
            <a:avLst/>
          </a:prstGeom>
          <a:noFill/>
        </p:spPr>
        <p:txBody>
          <a:bodyPr wrap="square">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Here’s what they said…</a:t>
            </a:r>
          </a:p>
        </p:txBody>
      </p:sp>
      <p:pic>
        <p:nvPicPr>
          <p:cNvPr id="2" name="Picture 1" descr="A close-up of a blue and white sky&#10;&#10;AI-generated content may be incorrect.">
            <a:extLst>
              <a:ext uri="{FF2B5EF4-FFF2-40B4-BE49-F238E27FC236}">
                <a16:creationId xmlns:a16="http://schemas.microsoft.com/office/drawing/2014/main" id="{33D56480-29CE-CEC8-9CB2-BF2D1054EB1F}"/>
              </a:ext>
            </a:extLst>
          </p:cNvPr>
          <p:cNvPicPr>
            <a:picLocks noChangeAspect="1"/>
          </p:cNvPicPr>
          <p:nvPr/>
        </p:nvPicPr>
        <p:blipFill>
          <a:blip r:embed="rId4">
            <a:extLst>
              <a:ext uri="{28A0092B-C50C-407E-A947-70E740481C1C}">
                <a14:useLocalDpi xmlns:a14="http://schemas.microsoft.com/office/drawing/2010/main" val="0"/>
              </a:ext>
            </a:extLst>
          </a:blip>
          <a:srcRect l="11894" r="12546"/>
          <a:stretch>
            <a:fillRect/>
          </a:stretch>
        </p:blipFill>
        <p:spPr>
          <a:xfrm rot="5400000">
            <a:off x="2667001" y="-2667001"/>
            <a:ext cx="6858000" cy="12192002"/>
          </a:xfrm>
          <a:prstGeom prst="rect">
            <a:avLst/>
          </a:prstGeom>
        </p:spPr>
      </p:pic>
      <p:pic>
        <p:nvPicPr>
          <p:cNvPr id="20" name="Picture 19">
            <a:extLst>
              <a:ext uri="{FF2B5EF4-FFF2-40B4-BE49-F238E27FC236}">
                <a16:creationId xmlns:a16="http://schemas.microsoft.com/office/drawing/2014/main" id="{898D0E70-5BE6-E1F8-BE52-972FD1DE1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68" y="5111578"/>
            <a:ext cx="1743272" cy="1561830"/>
          </a:xfrm>
          <a:prstGeom prst="rect">
            <a:avLst/>
          </a:prstGeom>
        </p:spPr>
      </p:pic>
      <p:pic>
        <p:nvPicPr>
          <p:cNvPr id="21" name="Picture 20" descr="A screenshot of a computer screen&#10;&#10;AI-generated content may be incorrect.">
            <a:extLst>
              <a:ext uri="{FF2B5EF4-FFF2-40B4-BE49-F238E27FC236}">
                <a16:creationId xmlns:a16="http://schemas.microsoft.com/office/drawing/2014/main" id="{ACB3B77F-6CA7-4C00-D201-0EA3AD099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8986" y="183291"/>
            <a:ext cx="9708214" cy="5441019"/>
          </a:xfrm>
          <a:prstGeom prst="rect">
            <a:avLst/>
          </a:prstGeom>
          <a:ln w="38100">
            <a:solidFill>
              <a:schemeClr val="tx2"/>
            </a:solidFill>
          </a:ln>
        </p:spPr>
      </p:pic>
    </p:spTree>
    <p:extLst>
      <p:ext uri="{BB962C8B-B14F-4D97-AF65-F5344CB8AC3E}">
        <p14:creationId xmlns:p14="http://schemas.microsoft.com/office/powerpoint/2010/main" val="107914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F275F-E1F7-C13F-833D-DB764F74529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4660285-27FE-7724-CC42-539E76AFF887}"/>
              </a:ext>
            </a:extLst>
          </p:cNvPr>
          <p:cNvGrpSpPr/>
          <p:nvPr/>
        </p:nvGrpSpPr>
        <p:grpSpPr>
          <a:xfrm>
            <a:off x="2574322" y="6070072"/>
            <a:ext cx="8693209" cy="787928"/>
            <a:chOff x="1237914" y="1362032"/>
            <a:chExt cx="8693209" cy="787928"/>
          </a:xfrm>
        </p:grpSpPr>
        <p:pic>
          <p:nvPicPr>
            <p:cNvPr id="4" name="Picture 3">
              <a:extLst>
                <a:ext uri="{FF2B5EF4-FFF2-40B4-BE49-F238E27FC236}">
                  <a16:creationId xmlns:a16="http://schemas.microsoft.com/office/drawing/2014/main" id="{8CFD4AA7-E062-962F-729F-D5969C7936F9}"/>
                </a:ext>
              </a:extLst>
            </p:cNvPr>
            <p:cNvPicPr>
              <a:picLocks noChangeAspect="1"/>
            </p:cNvPicPr>
            <p:nvPr/>
          </p:nvPicPr>
          <p:blipFill rotWithShape="1">
            <a:blip r:embed="rId2">
              <a:alphaModFix amt="35000"/>
            </a:blip>
            <a:srcRect l="13832" r="47054" b="60820"/>
            <a:stretch/>
          </p:blipFill>
          <p:spPr>
            <a:xfrm>
              <a:off x="2386149" y="1362032"/>
              <a:ext cx="3352800" cy="747646"/>
            </a:xfrm>
            <a:prstGeom prst="rect">
              <a:avLst/>
            </a:prstGeom>
          </p:spPr>
        </p:pic>
        <p:pic>
          <p:nvPicPr>
            <p:cNvPr id="5" name="Picture 4">
              <a:extLst>
                <a:ext uri="{FF2B5EF4-FFF2-40B4-BE49-F238E27FC236}">
                  <a16:creationId xmlns:a16="http://schemas.microsoft.com/office/drawing/2014/main" id="{12CE4348-ABD8-4300-19E3-07D2010147B2}"/>
                </a:ext>
              </a:extLst>
            </p:cNvPr>
            <p:cNvPicPr>
              <a:picLocks noChangeAspect="1"/>
            </p:cNvPicPr>
            <p:nvPr/>
          </p:nvPicPr>
          <p:blipFill rotWithShape="1">
            <a:blip r:embed="rId2">
              <a:alphaModFix amt="35000"/>
            </a:blip>
            <a:srcRect l="87596" t="7899" b="75214"/>
            <a:stretch/>
          </p:blipFill>
          <p:spPr>
            <a:xfrm>
              <a:off x="8867846" y="1615028"/>
              <a:ext cx="1063277" cy="322218"/>
            </a:xfrm>
            <a:prstGeom prst="rect">
              <a:avLst/>
            </a:prstGeom>
          </p:spPr>
        </p:pic>
        <p:pic>
          <p:nvPicPr>
            <p:cNvPr id="6" name="Picture 5">
              <a:extLst>
                <a:ext uri="{FF2B5EF4-FFF2-40B4-BE49-F238E27FC236}">
                  <a16:creationId xmlns:a16="http://schemas.microsoft.com/office/drawing/2014/main" id="{20B08FCC-679B-C6CF-5DC3-8FFB0D93B9A5}"/>
                </a:ext>
              </a:extLst>
            </p:cNvPr>
            <p:cNvPicPr>
              <a:picLocks noChangeAspect="1"/>
            </p:cNvPicPr>
            <p:nvPr/>
          </p:nvPicPr>
          <p:blipFill rotWithShape="1">
            <a:blip r:embed="rId2">
              <a:alphaModFix amt="35000"/>
            </a:blip>
            <a:srcRect l="1026" r="86072" b="60820"/>
            <a:stretch/>
          </p:blipFill>
          <p:spPr>
            <a:xfrm>
              <a:off x="1237914" y="1402315"/>
              <a:ext cx="1105988" cy="747645"/>
            </a:xfrm>
            <a:prstGeom prst="rect">
              <a:avLst/>
            </a:prstGeom>
          </p:spPr>
        </p:pic>
        <p:pic>
          <p:nvPicPr>
            <p:cNvPr id="7" name="Picture 6">
              <a:extLst>
                <a:ext uri="{FF2B5EF4-FFF2-40B4-BE49-F238E27FC236}">
                  <a16:creationId xmlns:a16="http://schemas.microsoft.com/office/drawing/2014/main" id="{D1E16101-D286-48EF-9EEF-0D33DEA7BE07}"/>
                </a:ext>
              </a:extLst>
            </p:cNvPr>
            <p:cNvPicPr>
              <a:picLocks noChangeAspect="1"/>
            </p:cNvPicPr>
            <p:nvPr/>
          </p:nvPicPr>
          <p:blipFill rotWithShape="1">
            <a:blip r:embed="rId2">
              <a:alphaModFix amt="35000"/>
            </a:blip>
            <a:srcRect l="52545" t="11067" r="36178" b="69765"/>
            <a:stretch/>
          </p:blipFill>
          <p:spPr>
            <a:xfrm>
              <a:off x="5746363" y="1593257"/>
              <a:ext cx="966652" cy="365760"/>
            </a:xfrm>
            <a:prstGeom prst="rect">
              <a:avLst/>
            </a:prstGeom>
          </p:spPr>
        </p:pic>
        <p:pic>
          <p:nvPicPr>
            <p:cNvPr id="8" name="Picture 7">
              <a:extLst>
                <a:ext uri="{FF2B5EF4-FFF2-40B4-BE49-F238E27FC236}">
                  <a16:creationId xmlns:a16="http://schemas.microsoft.com/office/drawing/2014/main" id="{636E6627-8646-3053-13DF-04295350B9CD}"/>
                </a:ext>
              </a:extLst>
            </p:cNvPr>
            <p:cNvPicPr>
              <a:picLocks noChangeAspect="1"/>
            </p:cNvPicPr>
            <p:nvPr/>
          </p:nvPicPr>
          <p:blipFill rotWithShape="1">
            <a:blip r:embed="rId2">
              <a:alphaModFix amt="35000"/>
            </a:blip>
            <a:srcRect l="63716" r="22975" b="60820"/>
            <a:stretch/>
          </p:blipFill>
          <p:spPr>
            <a:xfrm>
              <a:off x="6761202" y="1402314"/>
              <a:ext cx="1140823" cy="747646"/>
            </a:xfrm>
            <a:prstGeom prst="rect">
              <a:avLst/>
            </a:prstGeom>
          </p:spPr>
        </p:pic>
        <p:pic>
          <p:nvPicPr>
            <p:cNvPr id="9" name="Picture 8">
              <a:extLst>
                <a:ext uri="{FF2B5EF4-FFF2-40B4-BE49-F238E27FC236}">
                  <a16:creationId xmlns:a16="http://schemas.microsoft.com/office/drawing/2014/main" id="{D844B732-945E-3D8D-F39A-AB4CB97BC949}"/>
                </a:ext>
              </a:extLst>
            </p:cNvPr>
            <p:cNvPicPr>
              <a:picLocks noChangeAspect="1"/>
            </p:cNvPicPr>
            <p:nvPr/>
          </p:nvPicPr>
          <p:blipFill rotWithShape="1">
            <a:blip r:embed="rId2">
              <a:alphaModFix amt="35000"/>
            </a:blip>
            <a:srcRect l="76923" t="5389" r="12714" b="67685"/>
            <a:stretch/>
          </p:blipFill>
          <p:spPr>
            <a:xfrm>
              <a:off x="7902025" y="1462917"/>
              <a:ext cx="888275" cy="513807"/>
            </a:xfrm>
            <a:prstGeom prst="rect">
              <a:avLst/>
            </a:prstGeom>
          </p:spPr>
        </p:pic>
      </p:grpSp>
      <p:pic>
        <p:nvPicPr>
          <p:cNvPr id="10" name="Picture 2">
            <a:extLst>
              <a:ext uri="{FF2B5EF4-FFF2-40B4-BE49-F238E27FC236}">
                <a16:creationId xmlns:a16="http://schemas.microsoft.com/office/drawing/2014/main" id="{A7988701-9AF0-A6C7-1851-B03C0BEF9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34ADEDA-095B-FEB3-2471-9B383040FAF8}"/>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C&amp;M PINS Project </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7B03812-2856-E6BB-2550-1B717A5A0114}"/>
              </a:ext>
            </a:extLst>
          </p:cNvPr>
          <p:cNvSpPr/>
          <p:nvPr/>
        </p:nvSpPr>
        <p:spPr>
          <a:xfrm>
            <a:off x="424171"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Communication</a:t>
            </a:r>
          </a:p>
          <a:p>
            <a:pPr algn="ctr"/>
            <a:r>
              <a:rPr lang="en-GB" sz="1600" dirty="0">
                <a:solidFill>
                  <a:srgbClr val="002060"/>
                </a:solidFill>
              </a:rPr>
              <a:t>Communication Books</a:t>
            </a:r>
          </a:p>
          <a:p>
            <a:pPr algn="ctr"/>
            <a:r>
              <a:rPr lang="en-GB" sz="1600" dirty="0">
                <a:solidFill>
                  <a:srgbClr val="002060"/>
                </a:solidFill>
              </a:rPr>
              <a:t>Regular communication with parents</a:t>
            </a:r>
          </a:p>
          <a:p>
            <a:pPr algn="ctr"/>
            <a:r>
              <a:rPr lang="en-GB" sz="1600" dirty="0">
                <a:solidFill>
                  <a:srgbClr val="002060"/>
                </a:solidFill>
              </a:rPr>
              <a:t>Find triggers and understand the child</a:t>
            </a:r>
          </a:p>
          <a:p>
            <a:pPr algn="ctr"/>
            <a:r>
              <a:rPr lang="en-GB" sz="1600" dirty="0">
                <a:solidFill>
                  <a:srgbClr val="002060"/>
                </a:solidFill>
              </a:rPr>
              <a:t>Ensure they feel safe and understood</a:t>
            </a:r>
          </a:p>
          <a:p>
            <a:pPr algn="ctr"/>
            <a:r>
              <a:rPr lang="en-GB" sz="1600" dirty="0">
                <a:solidFill>
                  <a:srgbClr val="002060"/>
                </a:solidFill>
              </a:rPr>
              <a:t>Listening to parents and acknowledge / take ownership when mistakes have been made </a:t>
            </a:r>
          </a:p>
        </p:txBody>
      </p:sp>
      <p:sp>
        <p:nvSpPr>
          <p:cNvPr id="13" name="Rectangle 12">
            <a:extLst>
              <a:ext uri="{FF2B5EF4-FFF2-40B4-BE49-F238E27FC236}">
                <a16:creationId xmlns:a16="http://schemas.microsoft.com/office/drawing/2014/main" id="{0F358263-C816-ED94-532D-41F9379D6932}"/>
              </a:ext>
            </a:extLst>
          </p:cNvPr>
          <p:cNvSpPr/>
          <p:nvPr/>
        </p:nvSpPr>
        <p:spPr>
          <a:xfrm>
            <a:off x="8233484" y="4134714"/>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2060"/>
                </a:solidFill>
              </a:rPr>
              <a:t>Better SEND provision </a:t>
            </a:r>
            <a:endParaRPr lang="en-GB" sz="1400" b="1" dirty="0"/>
          </a:p>
        </p:txBody>
      </p:sp>
      <p:sp>
        <p:nvSpPr>
          <p:cNvPr id="14" name="Rectangle 13">
            <a:extLst>
              <a:ext uri="{FF2B5EF4-FFF2-40B4-BE49-F238E27FC236}">
                <a16:creationId xmlns:a16="http://schemas.microsoft.com/office/drawing/2014/main" id="{591D5CA1-F690-6002-87D0-C7036B1581AA}"/>
              </a:ext>
            </a:extLst>
          </p:cNvPr>
          <p:cNvSpPr/>
          <p:nvPr/>
        </p:nvSpPr>
        <p:spPr>
          <a:xfrm>
            <a:off x="4334599"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Classroom</a:t>
            </a:r>
          </a:p>
          <a:p>
            <a:pPr algn="ctr"/>
            <a:r>
              <a:rPr lang="en-GB" sz="1400" dirty="0">
                <a:solidFill>
                  <a:srgbClr val="002060"/>
                </a:solidFill>
              </a:rPr>
              <a:t>Smaller class sizes</a:t>
            </a:r>
          </a:p>
          <a:p>
            <a:pPr algn="ctr"/>
            <a:r>
              <a:rPr lang="en-GB" sz="1400" dirty="0">
                <a:solidFill>
                  <a:srgbClr val="002060"/>
                </a:solidFill>
              </a:rPr>
              <a:t>Less structure in early years</a:t>
            </a:r>
          </a:p>
          <a:p>
            <a:pPr algn="ctr"/>
            <a:r>
              <a:rPr lang="en-GB" sz="1400" dirty="0">
                <a:solidFill>
                  <a:srgbClr val="002060"/>
                </a:solidFill>
              </a:rPr>
              <a:t>More support in classroom</a:t>
            </a:r>
          </a:p>
        </p:txBody>
      </p:sp>
      <p:sp>
        <p:nvSpPr>
          <p:cNvPr id="15" name="Rectangle 14">
            <a:extLst>
              <a:ext uri="{FF2B5EF4-FFF2-40B4-BE49-F238E27FC236}">
                <a16:creationId xmlns:a16="http://schemas.microsoft.com/office/drawing/2014/main" id="{F1F22F26-EE6A-70E1-C539-A52299DBA68F}"/>
              </a:ext>
            </a:extLst>
          </p:cNvPr>
          <p:cNvSpPr/>
          <p:nvPr/>
        </p:nvSpPr>
        <p:spPr>
          <a:xfrm>
            <a:off x="435714"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Curriculum</a:t>
            </a:r>
          </a:p>
          <a:p>
            <a:pPr algn="ctr"/>
            <a:r>
              <a:rPr lang="en-GB" sz="1400" dirty="0">
                <a:solidFill>
                  <a:srgbClr val="002060"/>
                </a:solidFill>
              </a:rPr>
              <a:t>Lower demand and curriculum to suit all</a:t>
            </a:r>
          </a:p>
          <a:p>
            <a:pPr algn="ctr"/>
            <a:r>
              <a:rPr lang="en-GB" sz="1400" dirty="0">
                <a:solidFill>
                  <a:srgbClr val="002060"/>
                </a:solidFill>
              </a:rPr>
              <a:t>Reduce demand and pressure </a:t>
            </a:r>
            <a:endParaRPr lang="en-GB" sz="1400" dirty="0"/>
          </a:p>
        </p:txBody>
      </p:sp>
      <p:sp>
        <p:nvSpPr>
          <p:cNvPr id="16" name="Rectangle 15">
            <a:extLst>
              <a:ext uri="{FF2B5EF4-FFF2-40B4-BE49-F238E27FC236}">
                <a16:creationId xmlns:a16="http://schemas.microsoft.com/office/drawing/2014/main" id="{6047DCB6-5768-D544-64BD-CF4B5931B0A9}"/>
              </a:ext>
            </a:extLst>
          </p:cNvPr>
          <p:cNvSpPr/>
          <p:nvPr/>
        </p:nvSpPr>
        <p:spPr>
          <a:xfrm>
            <a:off x="8196016" y="1020596"/>
            <a:ext cx="3639844" cy="2896257"/>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Breaks</a:t>
            </a:r>
          </a:p>
          <a:p>
            <a:pPr algn="ctr"/>
            <a:r>
              <a:rPr lang="en-GB" sz="1400" dirty="0">
                <a:solidFill>
                  <a:srgbClr val="002060"/>
                </a:solidFill>
              </a:rPr>
              <a:t>Movement breaks for all children not just SEND</a:t>
            </a:r>
            <a:endParaRPr lang="en-GB" sz="1400" dirty="0"/>
          </a:p>
        </p:txBody>
      </p:sp>
      <p:sp>
        <p:nvSpPr>
          <p:cNvPr id="17" name="Rectangle 16">
            <a:extLst>
              <a:ext uri="{FF2B5EF4-FFF2-40B4-BE49-F238E27FC236}">
                <a16:creationId xmlns:a16="http://schemas.microsoft.com/office/drawing/2014/main" id="{F5A3723B-3332-FEA2-9F85-0F4509C72056}"/>
              </a:ext>
            </a:extLst>
          </p:cNvPr>
          <p:cNvSpPr/>
          <p:nvPr/>
        </p:nvSpPr>
        <p:spPr>
          <a:xfrm>
            <a:off x="4334599"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Training and support </a:t>
            </a:r>
          </a:p>
          <a:p>
            <a:pPr algn="ctr"/>
            <a:r>
              <a:rPr lang="en-GB" sz="1600" dirty="0">
                <a:solidFill>
                  <a:srgbClr val="002060"/>
                </a:solidFill>
              </a:rPr>
              <a:t>Staff fully trained and understanding</a:t>
            </a:r>
          </a:p>
          <a:p>
            <a:pPr algn="ctr"/>
            <a:r>
              <a:rPr lang="en-GB" sz="1600" dirty="0">
                <a:solidFill>
                  <a:srgbClr val="002060"/>
                </a:solidFill>
              </a:rPr>
              <a:t>Better resource for children </a:t>
            </a:r>
          </a:p>
          <a:p>
            <a:pPr algn="ctr"/>
            <a:r>
              <a:rPr lang="en-GB" sz="1600" dirty="0">
                <a:solidFill>
                  <a:srgbClr val="002060"/>
                </a:solidFill>
              </a:rPr>
              <a:t>Schools to access training from local services available</a:t>
            </a:r>
          </a:p>
          <a:p>
            <a:pPr algn="ctr"/>
            <a:r>
              <a:rPr lang="en-GB" sz="1600" dirty="0">
                <a:solidFill>
                  <a:srgbClr val="002060"/>
                </a:solidFill>
              </a:rPr>
              <a:t>Make school a positive experience so children thrive</a:t>
            </a:r>
          </a:p>
          <a:p>
            <a:pPr algn="ctr"/>
            <a:r>
              <a:rPr lang="en-GB" sz="1600" dirty="0">
                <a:solidFill>
                  <a:srgbClr val="002060"/>
                </a:solidFill>
              </a:rPr>
              <a:t>More TAs trained in SEN</a:t>
            </a:r>
          </a:p>
          <a:p>
            <a:pPr algn="ctr"/>
            <a:r>
              <a:rPr lang="en-GB" sz="1600" dirty="0">
                <a:solidFill>
                  <a:srgbClr val="002060"/>
                </a:solidFill>
              </a:rPr>
              <a:t>Educate on acceptance of differences, make school environment more inclusive</a:t>
            </a:r>
            <a:endParaRPr lang="en-GB" sz="1600" dirty="0"/>
          </a:p>
        </p:txBody>
      </p:sp>
      <p:sp>
        <p:nvSpPr>
          <p:cNvPr id="19" name="TextBox 18">
            <a:extLst>
              <a:ext uri="{FF2B5EF4-FFF2-40B4-BE49-F238E27FC236}">
                <a16:creationId xmlns:a16="http://schemas.microsoft.com/office/drawing/2014/main" id="{575D82F1-B60E-07E9-6B9D-6EDEF5223159}"/>
              </a:ext>
            </a:extLst>
          </p:cNvPr>
          <p:cNvSpPr txBox="1"/>
          <p:nvPr/>
        </p:nvSpPr>
        <p:spPr>
          <a:xfrm>
            <a:off x="3088527" y="464511"/>
            <a:ext cx="6094520" cy="523220"/>
          </a:xfrm>
          <a:prstGeom prst="rect">
            <a:avLst/>
          </a:prstGeom>
          <a:noFill/>
        </p:spPr>
        <p:txBody>
          <a:bodyPr wrap="square">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Here’s what they said…</a:t>
            </a:r>
          </a:p>
        </p:txBody>
      </p:sp>
      <p:pic>
        <p:nvPicPr>
          <p:cNvPr id="2" name="Picture 1" descr="A close-up of a blue and white sky&#10;&#10;AI-generated content may be incorrect.">
            <a:extLst>
              <a:ext uri="{FF2B5EF4-FFF2-40B4-BE49-F238E27FC236}">
                <a16:creationId xmlns:a16="http://schemas.microsoft.com/office/drawing/2014/main" id="{8540C017-44F0-255D-A59F-4F99AF4D23C6}"/>
              </a:ext>
            </a:extLst>
          </p:cNvPr>
          <p:cNvPicPr>
            <a:picLocks noChangeAspect="1"/>
          </p:cNvPicPr>
          <p:nvPr/>
        </p:nvPicPr>
        <p:blipFill>
          <a:blip r:embed="rId4">
            <a:extLst>
              <a:ext uri="{28A0092B-C50C-407E-A947-70E740481C1C}">
                <a14:useLocalDpi xmlns:a14="http://schemas.microsoft.com/office/drawing/2010/main" val="0"/>
              </a:ext>
            </a:extLst>
          </a:blip>
          <a:srcRect l="11894" r="12546"/>
          <a:stretch>
            <a:fillRect/>
          </a:stretch>
        </p:blipFill>
        <p:spPr>
          <a:xfrm rot="5400000">
            <a:off x="2667001" y="-2667001"/>
            <a:ext cx="6858000" cy="12192002"/>
          </a:xfrm>
          <a:prstGeom prst="rect">
            <a:avLst/>
          </a:prstGeom>
        </p:spPr>
      </p:pic>
      <p:pic>
        <p:nvPicPr>
          <p:cNvPr id="20" name="Picture 19">
            <a:extLst>
              <a:ext uri="{FF2B5EF4-FFF2-40B4-BE49-F238E27FC236}">
                <a16:creationId xmlns:a16="http://schemas.microsoft.com/office/drawing/2014/main" id="{F4941FDE-1F2A-7C70-4117-1ADDCFA4AB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68" y="5111578"/>
            <a:ext cx="1743272" cy="1561830"/>
          </a:xfrm>
          <a:prstGeom prst="rect">
            <a:avLst/>
          </a:prstGeom>
        </p:spPr>
      </p:pic>
      <p:pic>
        <p:nvPicPr>
          <p:cNvPr id="21" name="Picture 20">
            <a:extLst>
              <a:ext uri="{FF2B5EF4-FFF2-40B4-BE49-F238E27FC236}">
                <a16:creationId xmlns:a16="http://schemas.microsoft.com/office/drawing/2014/main" id="{E5822E5C-7831-3BCE-0752-0B816E62B6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1440" y="131721"/>
            <a:ext cx="9861960" cy="5542085"/>
          </a:xfrm>
          <a:prstGeom prst="rect">
            <a:avLst/>
          </a:prstGeom>
          <a:ln w="38100">
            <a:solidFill>
              <a:schemeClr val="tx2"/>
            </a:solidFill>
          </a:ln>
        </p:spPr>
      </p:pic>
    </p:spTree>
    <p:extLst>
      <p:ext uri="{BB962C8B-B14F-4D97-AF65-F5344CB8AC3E}">
        <p14:creationId xmlns:p14="http://schemas.microsoft.com/office/powerpoint/2010/main" val="246373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A9C95-8B1E-4E99-8344-0FA5D7C2250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B04DDA1-E154-334E-BE1E-A30AE1DE5804}"/>
              </a:ext>
            </a:extLst>
          </p:cNvPr>
          <p:cNvGrpSpPr/>
          <p:nvPr/>
        </p:nvGrpSpPr>
        <p:grpSpPr>
          <a:xfrm>
            <a:off x="2574322" y="6070072"/>
            <a:ext cx="8693209" cy="787928"/>
            <a:chOff x="1237914" y="1362032"/>
            <a:chExt cx="8693209" cy="787928"/>
          </a:xfrm>
        </p:grpSpPr>
        <p:pic>
          <p:nvPicPr>
            <p:cNvPr id="4" name="Picture 3">
              <a:extLst>
                <a:ext uri="{FF2B5EF4-FFF2-40B4-BE49-F238E27FC236}">
                  <a16:creationId xmlns:a16="http://schemas.microsoft.com/office/drawing/2014/main" id="{959AFE26-3A7A-0D8E-640D-094252D07DCC}"/>
                </a:ext>
              </a:extLst>
            </p:cNvPr>
            <p:cNvPicPr>
              <a:picLocks noChangeAspect="1"/>
            </p:cNvPicPr>
            <p:nvPr/>
          </p:nvPicPr>
          <p:blipFill rotWithShape="1">
            <a:blip r:embed="rId2">
              <a:alphaModFix amt="35000"/>
            </a:blip>
            <a:srcRect l="13832" r="47054" b="60820"/>
            <a:stretch/>
          </p:blipFill>
          <p:spPr>
            <a:xfrm>
              <a:off x="2386149" y="1362032"/>
              <a:ext cx="3352800" cy="747646"/>
            </a:xfrm>
            <a:prstGeom prst="rect">
              <a:avLst/>
            </a:prstGeom>
          </p:spPr>
        </p:pic>
        <p:pic>
          <p:nvPicPr>
            <p:cNvPr id="5" name="Picture 4">
              <a:extLst>
                <a:ext uri="{FF2B5EF4-FFF2-40B4-BE49-F238E27FC236}">
                  <a16:creationId xmlns:a16="http://schemas.microsoft.com/office/drawing/2014/main" id="{BD14849E-F3C7-E16A-B90B-BD6A285257E8}"/>
                </a:ext>
              </a:extLst>
            </p:cNvPr>
            <p:cNvPicPr>
              <a:picLocks noChangeAspect="1"/>
            </p:cNvPicPr>
            <p:nvPr/>
          </p:nvPicPr>
          <p:blipFill rotWithShape="1">
            <a:blip r:embed="rId2">
              <a:alphaModFix amt="35000"/>
            </a:blip>
            <a:srcRect l="87596" t="7899" b="75214"/>
            <a:stretch/>
          </p:blipFill>
          <p:spPr>
            <a:xfrm>
              <a:off x="8867846" y="1615028"/>
              <a:ext cx="1063277" cy="322218"/>
            </a:xfrm>
            <a:prstGeom prst="rect">
              <a:avLst/>
            </a:prstGeom>
          </p:spPr>
        </p:pic>
        <p:pic>
          <p:nvPicPr>
            <p:cNvPr id="6" name="Picture 5">
              <a:extLst>
                <a:ext uri="{FF2B5EF4-FFF2-40B4-BE49-F238E27FC236}">
                  <a16:creationId xmlns:a16="http://schemas.microsoft.com/office/drawing/2014/main" id="{E3125FE6-F06A-05B1-122B-3138140169BB}"/>
                </a:ext>
              </a:extLst>
            </p:cNvPr>
            <p:cNvPicPr>
              <a:picLocks noChangeAspect="1"/>
            </p:cNvPicPr>
            <p:nvPr/>
          </p:nvPicPr>
          <p:blipFill rotWithShape="1">
            <a:blip r:embed="rId2">
              <a:alphaModFix amt="35000"/>
            </a:blip>
            <a:srcRect l="1026" r="86072" b="60820"/>
            <a:stretch/>
          </p:blipFill>
          <p:spPr>
            <a:xfrm>
              <a:off x="1237914" y="1402315"/>
              <a:ext cx="1105988" cy="747645"/>
            </a:xfrm>
            <a:prstGeom prst="rect">
              <a:avLst/>
            </a:prstGeom>
          </p:spPr>
        </p:pic>
        <p:pic>
          <p:nvPicPr>
            <p:cNvPr id="7" name="Picture 6">
              <a:extLst>
                <a:ext uri="{FF2B5EF4-FFF2-40B4-BE49-F238E27FC236}">
                  <a16:creationId xmlns:a16="http://schemas.microsoft.com/office/drawing/2014/main" id="{0E0B103B-2CB7-7FF7-5495-1CB1D5EE32F4}"/>
                </a:ext>
              </a:extLst>
            </p:cNvPr>
            <p:cNvPicPr>
              <a:picLocks noChangeAspect="1"/>
            </p:cNvPicPr>
            <p:nvPr/>
          </p:nvPicPr>
          <p:blipFill rotWithShape="1">
            <a:blip r:embed="rId2">
              <a:alphaModFix amt="35000"/>
            </a:blip>
            <a:srcRect l="52545" t="11067" r="36178" b="69765"/>
            <a:stretch/>
          </p:blipFill>
          <p:spPr>
            <a:xfrm>
              <a:off x="5746363" y="1593257"/>
              <a:ext cx="966652" cy="365760"/>
            </a:xfrm>
            <a:prstGeom prst="rect">
              <a:avLst/>
            </a:prstGeom>
          </p:spPr>
        </p:pic>
        <p:pic>
          <p:nvPicPr>
            <p:cNvPr id="8" name="Picture 7">
              <a:extLst>
                <a:ext uri="{FF2B5EF4-FFF2-40B4-BE49-F238E27FC236}">
                  <a16:creationId xmlns:a16="http://schemas.microsoft.com/office/drawing/2014/main" id="{44D2D557-4E9B-936C-86B2-984F1CFDEA3A}"/>
                </a:ext>
              </a:extLst>
            </p:cNvPr>
            <p:cNvPicPr>
              <a:picLocks noChangeAspect="1"/>
            </p:cNvPicPr>
            <p:nvPr/>
          </p:nvPicPr>
          <p:blipFill rotWithShape="1">
            <a:blip r:embed="rId2">
              <a:alphaModFix amt="35000"/>
            </a:blip>
            <a:srcRect l="63716" r="22975" b="60820"/>
            <a:stretch/>
          </p:blipFill>
          <p:spPr>
            <a:xfrm>
              <a:off x="6761202" y="1402314"/>
              <a:ext cx="1140823" cy="747646"/>
            </a:xfrm>
            <a:prstGeom prst="rect">
              <a:avLst/>
            </a:prstGeom>
          </p:spPr>
        </p:pic>
        <p:pic>
          <p:nvPicPr>
            <p:cNvPr id="9" name="Picture 8">
              <a:extLst>
                <a:ext uri="{FF2B5EF4-FFF2-40B4-BE49-F238E27FC236}">
                  <a16:creationId xmlns:a16="http://schemas.microsoft.com/office/drawing/2014/main" id="{9955713C-56E9-4FDF-D8F2-FE7296B701D8}"/>
                </a:ext>
              </a:extLst>
            </p:cNvPr>
            <p:cNvPicPr>
              <a:picLocks noChangeAspect="1"/>
            </p:cNvPicPr>
            <p:nvPr/>
          </p:nvPicPr>
          <p:blipFill rotWithShape="1">
            <a:blip r:embed="rId2">
              <a:alphaModFix amt="35000"/>
            </a:blip>
            <a:srcRect l="76923" t="5389" r="12714" b="67685"/>
            <a:stretch/>
          </p:blipFill>
          <p:spPr>
            <a:xfrm>
              <a:off x="7902025" y="1462917"/>
              <a:ext cx="888275" cy="513807"/>
            </a:xfrm>
            <a:prstGeom prst="rect">
              <a:avLst/>
            </a:prstGeom>
          </p:spPr>
        </p:pic>
      </p:grpSp>
      <p:pic>
        <p:nvPicPr>
          <p:cNvPr id="10" name="Picture 2">
            <a:extLst>
              <a:ext uri="{FF2B5EF4-FFF2-40B4-BE49-F238E27FC236}">
                <a16:creationId xmlns:a16="http://schemas.microsoft.com/office/drawing/2014/main" id="{CAB36C7E-6AC0-459A-BE11-82E47A675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E05B4DB-3437-3C30-724D-39DCE4EBFD4B}"/>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C&amp;M PINS Project </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D8EBAB7-A786-05F3-F53C-91CEEB0413E0}"/>
              </a:ext>
            </a:extLst>
          </p:cNvPr>
          <p:cNvSpPr/>
          <p:nvPr/>
        </p:nvSpPr>
        <p:spPr>
          <a:xfrm>
            <a:off x="424171"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Communication</a:t>
            </a:r>
          </a:p>
          <a:p>
            <a:pPr algn="ctr"/>
            <a:r>
              <a:rPr lang="en-GB" sz="1600" dirty="0">
                <a:solidFill>
                  <a:srgbClr val="002060"/>
                </a:solidFill>
              </a:rPr>
              <a:t>Communication Books</a:t>
            </a:r>
          </a:p>
          <a:p>
            <a:pPr algn="ctr"/>
            <a:r>
              <a:rPr lang="en-GB" sz="1600" dirty="0">
                <a:solidFill>
                  <a:srgbClr val="002060"/>
                </a:solidFill>
              </a:rPr>
              <a:t>Regular communication with parents</a:t>
            </a:r>
          </a:p>
          <a:p>
            <a:pPr algn="ctr"/>
            <a:r>
              <a:rPr lang="en-GB" sz="1600" dirty="0">
                <a:solidFill>
                  <a:srgbClr val="002060"/>
                </a:solidFill>
              </a:rPr>
              <a:t>Find triggers and understand the child</a:t>
            </a:r>
          </a:p>
          <a:p>
            <a:pPr algn="ctr"/>
            <a:r>
              <a:rPr lang="en-GB" sz="1600" dirty="0">
                <a:solidFill>
                  <a:srgbClr val="002060"/>
                </a:solidFill>
              </a:rPr>
              <a:t>Ensure they feel safe and understood</a:t>
            </a:r>
          </a:p>
          <a:p>
            <a:pPr algn="ctr"/>
            <a:r>
              <a:rPr lang="en-GB" sz="1600" dirty="0">
                <a:solidFill>
                  <a:srgbClr val="002060"/>
                </a:solidFill>
              </a:rPr>
              <a:t>Listening to parents and acknowledge / take ownership when mistakes have been made </a:t>
            </a:r>
          </a:p>
        </p:txBody>
      </p:sp>
      <p:sp>
        <p:nvSpPr>
          <p:cNvPr id="13" name="Rectangle 12">
            <a:extLst>
              <a:ext uri="{FF2B5EF4-FFF2-40B4-BE49-F238E27FC236}">
                <a16:creationId xmlns:a16="http://schemas.microsoft.com/office/drawing/2014/main" id="{10AA7BAB-4BE9-1BAD-835A-9D2A93E35B39}"/>
              </a:ext>
            </a:extLst>
          </p:cNvPr>
          <p:cNvSpPr/>
          <p:nvPr/>
        </p:nvSpPr>
        <p:spPr>
          <a:xfrm>
            <a:off x="8233484" y="4134714"/>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2060"/>
                </a:solidFill>
              </a:rPr>
              <a:t>Better SEND provision </a:t>
            </a:r>
            <a:endParaRPr lang="en-GB" sz="1400" b="1" dirty="0"/>
          </a:p>
        </p:txBody>
      </p:sp>
      <p:sp>
        <p:nvSpPr>
          <p:cNvPr id="14" name="Rectangle 13">
            <a:extLst>
              <a:ext uri="{FF2B5EF4-FFF2-40B4-BE49-F238E27FC236}">
                <a16:creationId xmlns:a16="http://schemas.microsoft.com/office/drawing/2014/main" id="{D0DBE4E9-4472-DE0E-F226-FCA725462EB6}"/>
              </a:ext>
            </a:extLst>
          </p:cNvPr>
          <p:cNvSpPr/>
          <p:nvPr/>
        </p:nvSpPr>
        <p:spPr>
          <a:xfrm>
            <a:off x="4334599"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Classroom</a:t>
            </a:r>
          </a:p>
          <a:p>
            <a:pPr algn="ctr"/>
            <a:r>
              <a:rPr lang="en-GB" sz="1400" dirty="0">
                <a:solidFill>
                  <a:srgbClr val="002060"/>
                </a:solidFill>
              </a:rPr>
              <a:t>Smaller class sizes</a:t>
            </a:r>
          </a:p>
          <a:p>
            <a:pPr algn="ctr"/>
            <a:r>
              <a:rPr lang="en-GB" sz="1400" dirty="0">
                <a:solidFill>
                  <a:srgbClr val="002060"/>
                </a:solidFill>
              </a:rPr>
              <a:t>Less structure in early years</a:t>
            </a:r>
          </a:p>
          <a:p>
            <a:pPr algn="ctr"/>
            <a:r>
              <a:rPr lang="en-GB" sz="1400" dirty="0">
                <a:solidFill>
                  <a:srgbClr val="002060"/>
                </a:solidFill>
              </a:rPr>
              <a:t>More support in classroom</a:t>
            </a:r>
          </a:p>
        </p:txBody>
      </p:sp>
      <p:sp>
        <p:nvSpPr>
          <p:cNvPr id="15" name="Rectangle 14">
            <a:extLst>
              <a:ext uri="{FF2B5EF4-FFF2-40B4-BE49-F238E27FC236}">
                <a16:creationId xmlns:a16="http://schemas.microsoft.com/office/drawing/2014/main" id="{9D76936D-8105-E011-9423-9C20A10BCEF5}"/>
              </a:ext>
            </a:extLst>
          </p:cNvPr>
          <p:cNvSpPr/>
          <p:nvPr/>
        </p:nvSpPr>
        <p:spPr>
          <a:xfrm>
            <a:off x="435714"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Curriculum</a:t>
            </a:r>
          </a:p>
          <a:p>
            <a:pPr algn="ctr"/>
            <a:r>
              <a:rPr lang="en-GB" sz="1400" dirty="0">
                <a:solidFill>
                  <a:srgbClr val="002060"/>
                </a:solidFill>
              </a:rPr>
              <a:t>Lower demand and curriculum to suit all</a:t>
            </a:r>
          </a:p>
          <a:p>
            <a:pPr algn="ctr"/>
            <a:r>
              <a:rPr lang="en-GB" sz="1400" dirty="0">
                <a:solidFill>
                  <a:srgbClr val="002060"/>
                </a:solidFill>
              </a:rPr>
              <a:t>Reduce demand and pressure </a:t>
            </a:r>
            <a:endParaRPr lang="en-GB" sz="1400" dirty="0"/>
          </a:p>
        </p:txBody>
      </p:sp>
      <p:sp>
        <p:nvSpPr>
          <p:cNvPr id="16" name="Rectangle 15">
            <a:extLst>
              <a:ext uri="{FF2B5EF4-FFF2-40B4-BE49-F238E27FC236}">
                <a16:creationId xmlns:a16="http://schemas.microsoft.com/office/drawing/2014/main" id="{73D4F4E6-FFCB-5245-E72A-5E38F01CE70C}"/>
              </a:ext>
            </a:extLst>
          </p:cNvPr>
          <p:cNvSpPr/>
          <p:nvPr/>
        </p:nvSpPr>
        <p:spPr>
          <a:xfrm>
            <a:off x="8196016" y="1020596"/>
            <a:ext cx="3639844" cy="2896257"/>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Breaks</a:t>
            </a:r>
          </a:p>
          <a:p>
            <a:pPr algn="ctr"/>
            <a:r>
              <a:rPr lang="en-GB" sz="1400" dirty="0">
                <a:solidFill>
                  <a:srgbClr val="002060"/>
                </a:solidFill>
              </a:rPr>
              <a:t>Movement breaks for all children not just SEND</a:t>
            </a:r>
            <a:endParaRPr lang="en-GB" sz="1400" dirty="0"/>
          </a:p>
        </p:txBody>
      </p:sp>
      <p:sp>
        <p:nvSpPr>
          <p:cNvPr id="17" name="Rectangle 16">
            <a:extLst>
              <a:ext uri="{FF2B5EF4-FFF2-40B4-BE49-F238E27FC236}">
                <a16:creationId xmlns:a16="http://schemas.microsoft.com/office/drawing/2014/main" id="{593C7A13-8FC8-092A-DACF-CB407D94EC8E}"/>
              </a:ext>
            </a:extLst>
          </p:cNvPr>
          <p:cNvSpPr/>
          <p:nvPr/>
        </p:nvSpPr>
        <p:spPr>
          <a:xfrm>
            <a:off x="4334599"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Training and support </a:t>
            </a:r>
          </a:p>
          <a:p>
            <a:pPr algn="ctr"/>
            <a:r>
              <a:rPr lang="en-GB" sz="1600" dirty="0">
                <a:solidFill>
                  <a:srgbClr val="002060"/>
                </a:solidFill>
              </a:rPr>
              <a:t>Staff fully trained and understanding</a:t>
            </a:r>
          </a:p>
          <a:p>
            <a:pPr algn="ctr"/>
            <a:r>
              <a:rPr lang="en-GB" sz="1600" dirty="0">
                <a:solidFill>
                  <a:srgbClr val="002060"/>
                </a:solidFill>
              </a:rPr>
              <a:t>Better resource for children </a:t>
            </a:r>
          </a:p>
          <a:p>
            <a:pPr algn="ctr"/>
            <a:r>
              <a:rPr lang="en-GB" sz="1600" dirty="0">
                <a:solidFill>
                  <a:srgbClr val="002060"/>
                </a:solidFill>
              </a:rPr>
              <a:t>Schools to access training from local services available</a:t>
            </a:r>
          </a:p>
          <a:p>
            <a:pPr algn="ctr"/>
            <a:r>
              <a:rPr lang="en-GB" sz="1600" dirty="0">
                <a:solidFill>
                  <a:srgbClr val="002060"/>
                </a:solidFill>
              </a:rPr>
              <a:t>Make school a positive experience so children thrive</a:t>
            </a:r>
          </a:p>
          <a:p>
            <a:pPr algn="ctr"/>
            <a:r>
              <a:rPr lang="en-GB" sz="1600" dirty="0">
                <a:solidFill>
                  <a:srgbClr val="002060"/>
                </a:solidFill>
              </a:rPr>
              <a:t>More TAs trained in SEN</a:t>
            </a:r>
          </a:p>
          <a:p>
            <a:pPr algn="ctr"/>
            <a:r>
              <a:rPr lang="en-GB" sz="1600" dirty="0">
                <a:solidFill>
                  <a:srgbClr val="002060"/>
                </a:solidFill>
              </a:rPr>
              <a:t>Educate on acceptance of differences, make school environment more inclusive</a:t>
            </a:r>
            <a:endParaRPr lang="en-GB" sz="1600" dirty="0"/>
          </a:p>
        </p:txBody>
      </p:sp>
      <p:sp>
        <p:nvSpPr>
          <p:cNvPr id="19" name="TextBox 18">
            <a:extLst>
              <a:ext uri="{FF2B5EF4-FFF2-40B4-BE49-F238E27FC236}">
                <a16:creationId xmlns:a16="http://schemas.microsoft.com/office/drawing/2014/main" id="{0FADA1CD-300E-AE79-7D84-2E4922EC915A}"/>
              </a:ext>
            </a:extLst>
          </p:cNvPr>
          <p:cNvSpPr txBox="1"/>
          <p:nvPr/>
        </p:nvSpPr>
        <p:spPr>
          <a:xfrm>
            <a:off x="3088527" y="464511"/>
            <a:ext cx="6094520" cy="523220"/>
          </a:xfrm>
          <a:prstGeom prst="rect">
            <a:avLst/>
          </a:prstGeom>
          <a:noFill/>
        </p:spPr>
        <p:txBody>
          <a:bodyPr wrap="square">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Here’s what they said…</a:t>
            </a:r>
          </a:p>
        </p:txBody>
      </p:sp>
      <p:pic>
        <p:nvPicPr>
          <p:cNvPr id="2" name="Picture 1" descr="A close-up of a blue and white sky&#10;&#10;AI-generated content may be incorrect.">
            <a:extLst>
              <a:ext uri="{FF2B5EF4-FFF2-40B4-BE49-F238E27FC236}">
                <a16:creationId xmlns:a16="http://schemas.microsoft.com/office/drawing/2014/main" id="{AD288F9A-D4BB-6546-4F87-04C1B5EAED80}"/>
              </a:ext>
            </a:extLst>
          </p:cNvPr>
          <p:cNvPicPr>
            <a:picLocks noChangeAspect="1"/>
          </p:cNvPicPr>
          <p:nvPr/>
        </p:nvPicPr>
        <p:blipFill>
          <a:blip r:embed="rId4">
            <a:extLst>
              <a:ext uri="{28A0092B-C50C-407E-A947-70E740481C1C}">
                <a14:useLocalDpi xmlns:a14="http://schemas.microsoft.com/office/drawing/2010/main" val="0"/>
              </a:ext>
            </a:extLst>
          </a:blip>
          <a:srcRect l="11894" r="12546"/>
          <a:stretch>
            <a:fillRect/>
          </a:stretch>
        </p:blipFill>
        <p:spPr>
          <a:xfrm rot="5400000">
            <a:off x="2667001" y="-2667001"/>
            <a:ext cx="6858000" cy="12192002"/>
          </a:xfrm>
          <a:prstGeom prst="rect">
            <a:avLst/>
          </a:prstGeom>
        </p:spPr>
      </p:pic>
      <p:pic>
        <p:nvPicPr>
          <p:cNvPr id="20" name="Picture 19">
            <a:extLst>
              <a:ext uri="{FF2B5EF4-FFF2-40B4-BE49-F238E27FC236}">
                <a16:creationId xmlns:a16="http://schemas.microsoft.com/office/drawing/2014/main" id="{03A6D8F2-B27C-3810-73CD-158056F76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68" y="5111578"/>
            <a:ext cx="1743272" cy="1561830"/>
          </a:xfrm>
          <a:prstGeom prst="rect">
            <a:avLst/>
          </a:prstGeom>
        </p:spPr>
      </p:pic>
      <p:pic>
        <p:nvPicPr>
          <p:cNvPr id="21" name="Picture 20" descr="A group of blue rectangles with white text&#10;&#10;AI-generated content may be incorrect.">
            <a:extLst>
              <a:ext uri="{FF2B5EF4-FFF2-40B4-BE49-F238E27FC236}">
                <a16:creationId xmlns:a16="http://schemas.microsoft.com/office/drawing/2014/main" id="{BB98AFE0-13E0-D5AC-18F5-0C0F4F1F0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600" y="258345"/>
            <a:ext cx="8306913" cy="6294470"/>
          </a:xfrm>
          <a:prstGeom prst="rect">
            <a:avLst/>
          </a:prstGeom>
          <a:ln w="38100">
            <a:solidFill>
              <a:schemeClr val="tx2"/>
            </a:solidFill>
          </a:ln>
        </p:spPr>
      </p:pic>
    </p:spTree>
    <p:extLst>
      <p:ext uri="{BB962C8B-B14F-4D97-AF65-F5344CB8AC3E}">
        <p14:creationId xmlns:p14="http://schemas.microsoft.com/office/powerpoint/2010/main" val="90624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36CB1-9A13-EF52-09B6-7F5A1D47F21F}"/>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C65EB7E-C4EE-DE70-C7A9-F40480C34A7E}"/>
              </a:ext>
            </a:extLst>
          </p:cNvPr>
          <p:cNvGrpSpPr/>
          <p:nvPr/>
        </p:nvGrpSpPr>
        <p:grpSpPr>
          <a:xfrm>
            <a:off x="2574322" y="6070072"/>
            <a:ext cx="8693209" cy="787928"/>
            <a:chOff x="1237914" y="1362032"/>
            <a:chExt cx="8693209" cy="787928"/>
          </a:xfrm>
        </p:grpSpPr>
        <p:pic>
          <p:nvPicPr>
            <p:cNvPr id="4" name="Picture 3">
              <a:extLst>
                <a:ext uri="{FF2B5EF4-FFF2-40B4-BE49-F238E27FC236}">
                  <a16:creationId xmlns:a16="http://schemas.microsoft.com/office/drawing/2014/main" id="{20DC4813-B2EE-23C2-3D58-D537E34B2F21}"/>
                </a:ext>
              </a:extLst>
            </p:cNvPr>
            <p:cNvPicPr>
              <a:picLocks noChangeAspect="1"/>
            </p:cNvPicPr>
            <p:nvPr/>
          </p:nvPicPr>
          <p:blipFill rotWithShape="1">
            <a:blip r:embed="rId2">
              <a:alphaModFix amt="35000"/>
            </a:blip>
            <a:srcRect l="13832" r="47054" b="60820"/>
            <a:stretch/>
          </p:blipFill>
          <p:spPr>
            <a:xfrm>
              <a:off x="2386149" y="1362032"/>
              <a:ext cx="3352800" cy="747646"/>
            </a:xfrm>
            <a:prstGeom prst="rect">
              <a:avLst/>
            </a:prstGeom>
          </p:spPr>
        </p:pic>
        <p:pic>
          <p:nvPicPr>
            <p:cNvPr id="5" name="Picture 4">
              <a:extLst>
                <a:ext uri="{FF2B5EF4-FFF2-40B4-BE49-F238E27FC236}">
                  <a16:creationId xmlns:a16="http://schemas.microsoft.com/office/drawing/2014/main" id="{C4112456-4D1A-8A7C-AB9C-341D1A8899DB}"/>
                </a:ext>
              </a:extLst>
            </p:cNvPr>
            <p:cNvPicPr>
              <a:picLocks noChangeAspect="1"/>
            </p:cNvPicPr>
            <p:nvPr/>
          </p:nvPicPr>
          <p:blipFill rotWithShape="1">
            <a:blip r:embed="rId2">
              <a:alphaModFix amt="35000"/>
            </a:blip>
            <a:srcRect l="87596" t="7899" b="75214"/>
            <a:stretch/>
          </p:blipFill>
          <p:spPr>
            <a:xfrm>
              <a:off x="8867846" y="1615028"/>
              <a:ext cx="1063277" cy="322218"/>
            </a:xfrm>
            <a:prstGeom prst="rect">
              <a:avLst/>
            </a:prstGeom>
          </p:spPr>
        </p:pic>
        <p:pic>
          <p:nvPicPr>
            <p:cNvPr id="6" name="Picture 5">
              <a:extLst>
                <a:ext uri="{FF2B5EF4-FFF2-40B4-BE49-F238E27FC236}">
                  <a16:creationId xmlns:a16="http://schemas.microsoft.com/office/drawing/2014/main" id="{C0FF973C-5955-EDDA-0D2C-A7F9C6D04AAD}"/>
                </a:ext>
              </a:extLst>
            </p:cNvPr>
            <p:cNvPicPr>
              <a:picLocks noChangeAspect="1"/>
            </p:cNvPicPr>
            <p:nvPr/>
          </p:nvPicPr>
          <p:blipFill rotWithShape="1">
            <a:blip r:embed="rId2">
              <a:alphaModFix amt="35000"/>
            </a:blip>
            <a:srcRect l="1026" r="86072" b="60820"/>
            <a:stretch/>
          </p:blipFill>
          <p:spPr>
            <a:xfrm>
              <a:off x="1237914" y="1402315"/>
              <a:ext cx="1105988" cy="747645"/>
            </a:xfrm>
            <a:prstGeom prst="rect">
              <a:avLst/>
            </a:prstGeom>
          </p:spPr>
        </p:pic>
        <p:pic>
          <p:nvPicPr>
            <p:cNvPr id="7" name="Picture 6">
              <a:extLst>
                <a:ext uri="{FF2B5EF4-FFF2-40B4-BE49-F238E27FC236}">
                  <a16:creationId xmlns:a16="http://schemas.microsoft.com/office/drawing/2014/main" id="{BDE7B190-7F56-295B-2FEA-625716A03A91}"/>
                </a:ext>
              </a:extLst>
            </p:cNvPr>
            <p:cNvPicPr>
              <a:picLocks noChangeAspect="1"/>
            </p:cNvPicPr>
            <p:nvPr/>
          </p:nvPicPr>
          <p:blipFill rotWithShape="1">
            <a:blip r:embed="rId2">
              <a:alphaModFix amt="35000"/>
            </a:blip>
            <a:srcRect l="52545" t="11067" r="36178" b="69765"/>
            <a:stretch/>
          </p:blipFill>
          <p:spPr>
            <a:xfrm>
              <a:off x="5746363" y="1593257"/>
              <a:ext cx="966652" cy="365760"/>
            </a:xfrm>
            <a:prstGeom prst="rect">
              <a:avLst/>
            </a:prstGeom>
          </p:spPr>
        </p:pic>
        <p:pic>
          <p:nvPicPr>
            <p:cNvPr id="8" name="Picture 7">
              <a:extLst>
                <a:ext uri="{FF2B5EF4-FFF2-40B4-BE49-F238E27FC236}">
                  <a16:creationId xmlns:a16="http://schemas.microsoft.com/office/drawing/2014/main" id="{DFD7252C-FAE7-9320-1C56-2F826A91879B}"/>
                </a:ext>
              </a:extLst>
            </p:cNvPr>
            <p:cNvPicPr>
              <a:picLocks noChangeAspect="1"/>
            </p:cNvPicPr>
            <p:nvPr/>
          </p:nvPicPr>
          <p:blipFill rotWithShape="1">
            <a:blip r:embed="rId2">
              <a:alphaModFix amt="35000"/>
            </a:blip>
            <a:srcRect l="63716" r="22975" b="60820"/>
            <a:stretch/>
          </p:blipFill>
          <p:spPr>
            <a:xfrm>
              <a:off x="6761202" y="1402314"/>
              <a:ext cx="1140823" cy="747646"/>
            </a:xfrm>
            <a:prstGeom prst="rect">
              <a:avLst/>
            </a:prstGeom>
          </p:spPr>
        </p:pic>
        <p:pic>
          <p:nvPicPr>
            <p:cNvPr id="9" name="Picture 8">
              <a:extLst>
                <a:ext uri="{FF2B5EF4-FFF2-40B4-BE49-F238E27FC236}">
                  <a16:creationId xmlns:a16="http://schemas.microsoft.com/office/drawing/2014/main" id="{4FE07692-FF12-70DD-3CA2-384B1444037D}"/>
                </a:ext>
              </a:extLst>
            </p:cNvPr>
            <p:cNvPicPr>
              <a:picLocks noChangeAspect="1"/>
            </p:cNvPicPr>
            <p:nvPr/>
          </p:nvPicPr>
          <p:blipFill rotWithShape="1">
            <a:blip r:embed="rId2">
              <a:alphaModFix amt="35000"/>
            </a:blip>
            <a:srcRect l="76923" t="5389" r="12714" b="67685"/>
            <a:stretch/>
          </p:blipFill>
          <p:spPr>
            <a:xfrm>
              <a:off x="7902025" y="1462917"/>
              <a:ext cx="888275" cy="513807"/>
            </a:xfrm>
            <a:prstGeom prst="rect">
              <a:avLst/>
            </a:prstGeom>
          </p:spPr>
        </p:pic>
      </p:grpSp>
      <p:pic>
        <p:nvPicPr>
          <p:cNvPr id="10" name="Picture 2">
            <a:extLst>
              <a:ext uri="{FF2B5EF4-FFF2-40B4-BE49-F238E27FC236}">
                <a16:creationId xmlns:a16="http://schemas.microsoft.com/office/drawing/2014/main" id="{6D42611A-30AF-B9A1-8331-F5796FCE0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E3880B3-502B-C735-C309-A96A23A90404}"/>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C&amp;M PINS Project </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83DDFE4-8557-CD20-54E4-AF6D419F4CBB}"/>
              </a:ext>
            </a:extLst>
          </p:cNvPr>
          <p:cNvSpPr/>
          <p:nvPr/>
        </p:nvSpPr>
        <p:spPr>
          <a:xfrm>
            <a:off x="424171"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Communication</a:t>
            </a:r>
          </a:p>
          <a:p>
            <a:pPr algn="ctr"/>
            <a:r>
              <a:rPr lang="en-GB" sz="1600" dirty="0">
                <a:solidFill>
                  <a:srgbClr val="002060"/>
                </a:solidFill>
              </a:rPr>
              <a:t>Communication Books</a:t>
            </a:r>
          </a:p>
          <a:p>
            <a:pPr algn="ctr"/>
            <a:r>
              <a:rPr lang="en-GB" sz="1600" dirty="0">
                <a:solidFill>
                  <a:srgbClr val="002060"/>
                </a:solidFill>
              </a:rPr>
              <a:t>Regular communication with parents</a:t>
            </a:r>
          </a:p>
          <a:p>
            <a:pPr algn="ctr"/>
            <a:r>
              <a:rPr lang="en-GB" sz="1600" dirty="0">
                <a:solidFill>
                  <a:srgbClr val="002060"/>
                </a:solidFill>
              </a:rPr>
              <a:t>Find triggers and understand the child</a:t>
            </a:r>
          </a:p>
          <a:p>
            <a:pPr algn="ctr"/>
            <a:r>
              <a:rPr lang="en-GB" sz="1600" dirty="0">
                <a:solidFill>
                  <a:srgbClr val="002060"/>
                </a:solidFill>
              </a:rPr>
              <a:t>Ensure they feel safe and understood</a:t>
            </a:r>
          </a:p>
          <a:p>
            <a:pPr algn="ctr"/>
            <a:r>
              <a:rPr lang="en-GB" sz="1600" dirty="0">
                <a:solidFill>
                  <a:srgbClr val="002060"/>
                </a:solidFill>
              </a:rPr>
              <a:t>Listening to parents and acknowledge / take ownership when mistakes have been made </a:t>
            </a:r>
          </a:p>
        </p:txBody>
      </p:sp>
      <p:sp>
        <p:nvSpPr>
          <p:cNvPr id="13" name="Rectangle 12">
            <a:extLst>
              <a:ext uri="{FF2B5EF4-FFF2-40B4-BE49-F238E27FC236}">
                <a16:creationId xmlns:a16="http://schemas.microsoft.com/office/drawing/2014/main" id="{C7BDFF0E-8A7F-6182-9844-5989383F270D}"/>
              </a:ext>
            </a:extLst>
          </p:cNvPr>
          <p:cNvSpPr/>
          <p:nvPr/>
        </p:nvSpPr>
        <p:spPr>
          <a:xfrm>
            <a:off x="8233484" y="4134714"/>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2060"/>
                </a:solidFill>
              </a:rPr>
              <a:t>Better SEND provision </a:t>
            </a:r>
            <a:endParaRPr lang="en-GB" sz="1400" b="1" dirty="0"/>
          </a:p>
        </p:txBody>
      </p:sp>
      <p:sp>
        <p:nvSpPr>
          <p:cNvPr id="14" name="Rectangle 13">
            <a:extLst>
              <a:ext uri="{FF2B5EF4-FFF2-40B4-BE49-F238E27FC236}">
                <a16:creationId xmlns:a16="http://schemas.microsoft.com/office/drawing/2014/main" id="{1DC316F8-6596-0AD1-FA86-8FD01973558B}"/>
              </a:ext>
            </a:extLst>
          </p:cNvPr>
          <p:cNvSpPr/>
          <p:nvPr/>
        </p:nvSpPr>
        <p:spPr>
          <a:xfrm>
            <a:off x="4334599"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Classroom</a:t>
            </a:r>
          </a:p>
          <a:p>
            <a:pPr algn="ctr"/>
            <a:r>
              <a:rPr lang="en-GB" sz="1400" dirty="0">
                <a:solidFill>
                  <a:srgbClr val="002060"/>
                </a:solidFill>
              </a:rPr>
              <a:t>Smaller class sizes</a:t>
            </a:r>
          </a:p>
          <a:p>
            <a:pPr algn="ctr"/>
            <a:r>
              <a:rPr lang="en-GB" sz="1400" dirty="0">
                <a:solidFill>
                  <a:srgbClr val="002060"/>
                </a:solidFill>
              </a:rPr>
              <a:t>Less structure in early years</a:t>
            </a:r>
          </a:p>
          <a:p>
            <a:pPr algn="ctr"/>
            <a:r>
              <a:rPr lang="en-GB" sz="1400" dirty="0">
                <a:solidFill>
                  <a:srgbClr val="002060"/>
                </a:solidFill>
              </a:rPr>
              <a:t>More support in classroom</a:t>
            </a:r>
          </a:p>
        </p:txBody>
      </p:sp>
      <p:sp>
        <p:nvSpPr>
          <p:cNvPr id="15" name="Rectangle 14">
            <a:extLst>
              <a:ext uri="{FF2B5EF4-FFF2-40B4-BE49-F238E27FC236}">
                <a16:creationId xmlns:a16="http://schemas.microsoft.com/office/drawing/2014/main" id="{D521E57D-1DA8-07A9-83ED-899383A2DA41}"/>
              </a:ext>
            </a:extLst>
          </p:cNvPr>
          <p:cNvSpPr/>
          <p:nvPr/>
        </p:nvSpPr>
        <p:spPr>
          <a:xfrm>
            <a:off x="435714"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Curriculum</a:t>
            </a:r>
          </a:p>
          <a:p>
            <a:pPr algn="ctr"/>
            <a:r>
              <a:rPr lang="en-GB" sz="1400" dirty="0">
                <a:solidFill>
                  <a:srgbClr val="002060"/>
                </a:solidFill>
              </a:rPr>
              <a:t>Lower demand and curriculum to suit all</a:t>
            </a:r>
          </a:p>
          <a:p>
            <a:pPr algn="ctr"/>
            <a:r>
              <a:rPr lang="en-GB" sz="1400" dirty="0">
                <a:solidFill>
                  <a:srgbClr val="002060"/>
                </a:solidFill>
              </a:rPr>
              <a:t>Reduce demand and pressure </a:t>
            </a:r>
            <a:endParaRPr lang="en-GB" sz="1400" dirty="0"/>
          </a:p>
        </p:txBody>
      </p:sp>
      <p:sp>
        <p:nvSpPr>
          <p:cNvPr id="16" name="Rectangle 15">
            <a:extLst>
              <a:ext uri="{FF2B5EF4-FFF2-40B4-BE49-F238E27FC236}">
                <a16:creationId xmlns:a16="http://schemas.microsoft.com/office/drawing/2014/main" id="{D354948B-3377-B344-56EA-A2C1C913DF1A}"/>
              </a:ext>
            </a:extLst>
          </p:cNvPr>
          <p:cNvSpPr/>
          <p:nvPr/>
        </p:nvSpPr>
        <p:spPr>
          <a:xfrm>
            <a:off x="8196016" y="1020596"/>
            <a:ext cx="3639844" cy="2896257"/>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Breaks</a:t>
            </a:r>
          </a:p>
          <a:p>
            <a:pPr algn="ctr"/>
            <a:r>
              <a:rPr lang="en-GB" sz="1400" dirty="0">
                <a:solidFill>
                  <a:srgbClr val="002060"/>
                </a:solidFill>
              </a:rPr>
              <a:t>Movement breaks for all children not just SEND</a:t>
            </a:r>
            <a:endParaRPr lang="en-GB" sz="1400" dirty="0"/>
          </a:p>
        </p:txBody>
      </p:sp>
      <p:sp>
        <p:nvSpPr>
          <p:cNvPr id="17" name="Rectangle 16">
            <a:extLst>
              <a:ext uri="{FF2B5EF4-FFF2-40B4-BE49-F238E27FC236}">
                <a16:creationId xmlns:a16="http://schemas.microsoft.com/office/drawing/2014/main" id="{A9270FCC-ACD1-30D5-23AF-D0DC8106ED49}"/>
              </a:ext>
            </a:extLst>
          </p:cNvPr>
          <p:cNvSpPr/>
          <p:nvPr/>
        </p:nvSpPr>
        <p:spPr>
          <a:xfrm>
            <a:off x="4334599"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Training and support </a:t>
            </a:r>
          </a:p>
          <a:p>
            <a:pPr algn="ctr"/>
            <a:r>
              <a:rPr lang="en-GB" sz="1600" dirty="0">
                <a:solidFill>
                  <a:srgbClr val="002060"/>
                </a:solidFill>
              </a:rPr>
              <a:t>Staff fully trained and understanding</a:t>
            </a:r>
          </a:p>
          <a:p>
            <a:pPr algn="ctr"/>
            <a:r>
              <a:rPr lang="en-GB" sz="1600" dirty="0">
                <a:solidFill>
                  <a:srgbClr val="002060"/>
                </a:solidFill>
              </a:rPr>
              <a:t>Better resource for children </a:t>
            </a:r>
          </a:p>
          <a:p>
            <a:pPr algn="ctr"/>
            <a:r>
              <a:rPr lang="en-GB" sz="1600" dirty="0">
                <a:solidFill>
                  <a:srgbClr val="002060"/>
                </a:solidFill>
              </a:rPr>
              <a:t>Schools to access training from local services available</a:t>
            </a:r>
          </a:p>
          <a:p>
            <a:pPr algn="ctr"/>
            <a:r>
              <a:rPr lang="en-GB" sz="1600" dirty="0">
                <a:solidFill>
                  <a:srgbClr val="002060"/>
                </a:solidFill>
              </a:rPr>
              <a:t>Make school a positive experience so children thrive</a:t>
            </a:r>
          </a:p>
          <a:p>
            <a:pPr algn="ctr"/>
            <a:r>
              <a:rPr lang="en-GB" sz="1600" dirty="0">
                <a:solidFill>
                  <a:srgbClr val="002060"/>
                </a:solidFill>
              </a:rPr>
              <a:t>More TAs trained in SEN</a:t>
            </a:r>
          </a:p>
          <a:p>
            <a:pPr algn="ctr"/>
            <a:r>
              <a:rPr lang="en-GB" sz="1600" dirty="0">
                <a:solidFill>
                  <a:srgbClr val="002060"/>
                </a:solidFill>
              </a:rPr>
              <a:t>Educate on acceptance of differences, make school environment more inclusive</a:t>
            </a:r>
            <a:endParaRPr lang="en-GB" sz="1600" dirty="0"/>
          </a:p>
        </p:txBody>
      </p:sp>
      <p:sp>
        <p:nvSpPr>
          <p:cNvPr id="19" name="TextBox 18">
            <a:extLst>
              <a:ext uri="{FF2B5EF4-FFF2-40B4-BE49-F238E27FC236}">
                <a16:creationId xmlns:a16="http://schemas.microsoft.com/office/drawing/2014/main" id="{63A718B0-194F-5421-E12E-4B6029E019B2}"/>
              </a:ext>
            </a:extLst>
          </p:cNvPr>
          <p:cNvSpPr txBox="1"/>
          <p:nvPr/>
        </p:nvSpPr>
        <p:spPr>
          <a:xfrm>
            <a:off x="3088527" y="464511"/>
            <a:ext cx="6094520" cy="523220"/>
          </a:xfrm>
          <a:prstGeom prst="rect">
            <a:avLst/>
          </a:prstGeom>
          <a:noFill/>
        </p:spPr>
        <p:txBody>
          <a:bodyPr wrap="square">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Here’s what they said…</a:t>
            </a:r>
          </a:p>
        </p:txBody>
      </p:sp>
      <p:pic>
        <p:nvPicPr>
          <p:cNvPr id="2" name="Picture 1" descr="A close-up of a blue and white sky&#10;&#10;AI-generated content may be incorrect.">
            <a:extLst>
              <a:ext uri="{FF2B5EF4-FFF2-40B4-BE49-F238E27FC236}">
                <a16:creationId xmlns:a16="http://schemas.microsoft.com/office/drawing/2014/main" id="{15EA8B6A-7BAF-63B4-A6E5-57A4D20BB9C4}"/>
              </a:ext>
            </a:extLst>
          </p:cNvPr>
          <p:cNvPicPr>
            <a:picLocks noChangeAspect="1"/>
          </p:cNvPicPr>
          <p:nvPr/>
        </p:nvPicPr>
        <p:blipFill>
          <a:blip r:embed="rId4">
            <a:extLst>
              <a:ext uri="{28A0092B-C50C-407E-A947-70E740481C1C}">
                <a14:useLocalDpi xmlns:a14="http://schemas.microsoft.com/office/drawing/2010/main" val="0"/>
              </a:ext>
            </a:extLst>
          </a:blip>
          <a:srcRect l="11894" r="12546"/>
          <a:stretch>
            <a:fillRect/>
          </a:stretch>
        </p:blipFill>
        <p:spPr>
          <a:xfrm rot="5400000">
            <a:off x="2667001" y="-2667001"/>
            <a:ext cx="6858000" cy="12192002"/>
          </a:xfrm>
          <a:prstGeom prst="rect">
            <a:avLst/>
          </a:prstGeom>
        </p:spPr>
      </p:pic>
      <p:pic>
        <p:nvPicPr>
          <p:cNvPr id="20" name="Picture 19">
            <a:extLst>
              <a:ext uri="{FF2B5EF4-FFF2-40B4-BE49-F238E27FC236}">
                <a16:creationId xmlns:a16="http://schemas.microsoft.com/office/drawing/2014/main" id="{1B542B03-5228-CFDD-DE11-27D6B5B398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68" y="5111578"/>
            <a:ext cx="1743272" cy="1561830"/>
          </a:xfrm>
          <a:prstGeom prst="rect">
            <a:avLst/>
          </a:prstGeom>
        </p:spPr>
      </p:pic>
      <p:pic>
        <p:nvPicPr>
          <p:cNvPr id="21" name="Picture 20" descr="A group of blue boxes with white text&#10;&#10;AI-generated content may be incorrect.">
            <a:extLst>
              <a:ext uri="{FF2B5EF4-FFF2-40B4-BE49-F238E27FC236}">
                <a16:creationId xmlns:a16="http://schemas.microsoft.com/office/drawing/2014/main" id="{50C82C64-93E5-76B2-7E67-01BBF97441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1915" y="259818"/>
            <a:ext cx="8491918" cy="6394313"/>
          </a:xfrm>
          <a:prstGeom prst="rect">
            <a:avLst/>
          </a:prstGeom>
          <a:ln w="38100">
            <a:solidFill>
              <a:schemeClr val="tx2"/>
            </a:solidFill>
          </a:ln>
        </p:spPr>
      </p:pic>
    </p:spTree>
    <p:extLst>
      <p:ext uri="{BB962C8B-B14F-4D97-AF65-F5344CB8AC3E}">
        <p14:creationId xmlns:p14="http://schemas.microsoft.com/office/powerpoint/2010/main" val="50969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5134-0665-E6D8-6FFF-296B8F8F8642}"/>
              </a:ext>
            </a:extLst>
          </p:cNvPr>
          <p:cNvSpPr>
            <a:spLocks noGrp="1"/>
          </p:cNvSpPr>
          <p:nvPr>
            <p:ph type="title"/>
          </p:nvPr>
        </p:nvSpPr>
        <p:spPr/>
        <p:txBody>
          <a:bodyPr>
            <a:normAutofit/>
          </a:bodyPr>
          <a:lstStyle/>
          <a:p>
            <a:pPr algn="ctr"/>
            <a:r>
              <a:rPr lang="en-GB" sz="2800" b="1" dirty="0">
                <a:solidFill>
                  <a:srgbClr val="002060"/>
                </a:solidFill>
                <a:latin typeface="Calibri Light" panose="020F0302020204030204" pitchFamily="34" charset="0"/>
                <a:cs typeface="Calibri Light" panose="020F0302020204030204" pitchFamily="34" charset="0"/>
              </a:rPr>
              <a:t>How it feels to be me</a:t>
            </a:r>
          </a:p>
        </p:txBody>
      </p:sp>
      <p:sp>
        <p:nvSpPr>
          <p:cNvPr id="3" name="Content Placeholder 2">
            <a:extLst>
              <a:ext uri="{FF2B5EF4-FFF2-40B4-BE49-F238E27FC236}">
                <a16:creationId xmlns:a16="http://schemas.microsoft.com/office/drawing/2014/main" id="{60189BB1-F0D0-9900-5830-68A020DBD02A}"/>
              </a:ext>
            </a:extLst>
          </p:cNvPr>
          <p:cNvSpPr>
            <a:spLocks noGrp="1"/>
          </p:cNvSpPr>
          <p:nvPr>
            <p:ph idx="1"/>
          </p:nvPr>
        </p:nvSpPr>
        <p:spPr>
          <a:xfrm>
            <a:off x="838200" y="2478292"/>
            <a:ext cx="10515600" cy="2316481"/>
          </a:xfrm>
        </p:spPr>
        <p:txBody>
          <a:bodyPr/>
          <a:lstStyle/>
          <a:p>
            <a:endParaRPr lang="en-GB" dirty="0"/>
          </a:p>
          <a:p>
            <a:pPr marL="0" indent="0" algn="ctr">
              <a:buNone/>
            </a:pPr>
            <a:r>
              <a:rPr lang="en-GB" sz="2000" dirty="0"/>
              <a:t>“I feel anxious and have butterflies in my tummy. I feel scared in case I get told off. When I get home, I feel happy as I know the day is over and sometimes I feel happy about the day, but mostly because it’s over.”</a:t>
            </a:r>
          </a:p>
          <a:p>
            <a:pPr marL="0" indent="0" algn="ctr">
              <a:buNone/>
            </a:pPr>
            <a:r>
              <a:rPr lang="en-GB" sz="2000" dirty="0"/>
              <a:t>“I feel really nervous and then I feel worried, nervous and scared at school. After school, I feel free and safe.”</a:t>
            </a:r>
          </a:p>
          <a:p>
            <a:pPr marL="0" indent="0" algn="ctr">
              <a:buNone/>
            </a:pPr>
            <a:endParaRPr lang="en-GB" sz="2000" dirty="0"/>
          </a:p>
        </p:txBody>
      </p:sp>
      <p:sp>
        <p:nvSpPr>
          <p:cNvPr id="4" name="TextBox 3">
            <a:extLst>
              <a:ext uri="{FF2B5EF4-FFF2-40B4-BE49-F238E27FC236}">
                <a16:creationId xmlns:a16="http://schemas.microsoft.com/office/drawing/2014/main" id="{1441D659-EC08-283C-8DDF-9CF33146D625}"/>
              </a:ext>
            </a:extLst>
          </p:cNvPr>
          <p:cNvSpPr txBox="1"/>
          <p:nvPr/>
        </p:nvSpPr>
        <p:spPr>
          <a:xfrm flipH="1">
            <a:off x="988750" y="5171159"/>
            <a:ext cx="10214499" cy="646331"/>
          </a:xfrm>
          <a:prstGeom prst="rect">
            <a:avLst/>
          </a:prstGeom>
          <a:noFill/>
        </p:spPr>
        <p:txBody>
          <a:bodyPr wrap="square" rtlCol="0">
            <a:spAutoFit/>
          </a:bodyPr>
          <a:lstStyle/>
          <a:p>
            <a:pPr algn="ctr"/>
            <a:r>
              <a:rPr lang="en-GB" dirty="0"/>
              <a:t>The following 5 questions (set by PINS project leaders &amp; PCF’s) have been answered by primary aged children, who either have a diagnosis or are on neurodevelopmental/ADHD pathway</a:t>
            </a:r>
          </a:p>
        </p:txBody>
      </p:sp>
      <p:pic>
        <p:nvPicPr>
          <p:cNvPr id="6" name="Recorded Sound">
            <a:hlinkClick r:id="" action="ppaction://media"/>
            <a:extLst>
              <a:ext uri="{FF2B5EF4-FFF2-40B4-BE49-F238E27FC236}">
                <a16:creationId xmlns:a16="http://schemas.microsoft.com/office/drawing/2014/main" id="{C3B16BA5-ADDC-0EF1-C7B5-A6F5643166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400" y="1616110"/>
            <a:ext cx="609600" cy="609600"/>
          </a:xfrm>
          <a:prstGeom prst="rect">
            <a:avLst/>
          </a:prstGeom>
        </p:spPr>
      </p:pic>
      <p:grpSp>
        <p:nvGrpSpPr>
          <p:cNvPr id="7" name="Group 6">
            <a:extLst>
              <a:ext uri="{FF2B5EF4-FFF2-40B4-BE49-F238E27FC236}">
                <a16:creationId xmlns:a16="http://schemas.microsoft.com/office/drawing/2014/main" id="{54A818A6-B02B-7D8D-EB48-BD83946CB7B0}"/>
              </a:ext>
            </a:extLst>
          </p:cNvPr>
          <p:cNvGrpSpPr/>
          <p:nvPr/>
        </p:nvGrpSpPr>
        <p:grpSpPr>
          <a:xfrm>
            <a:off x="2574322" y="6070072"/>
            <a:ext cx="8693209" cy="787928"/>
            <a:chOff x="1237914" y="1362032"/>
            <a:chExt cx="8693209" cy="787928"/>
          </a:xfrm>
        </p:grpSpPr>
        <p:pic>
          <p:nvPicPr>
            <p:cNvPr id="8" name="Picture 7">
              <a:extLst>
                <a:ext uri="{FF2B5EF4-FFF2-40B4-BE49-F238E27FC236}">
                  <a16:creationId xmlns:a16="http://schemas.microsoft.com/office/drawing/2014/main" id="{A98DB9EA-E2CA-1CCC-4624-59A0F49984AC}"/>
                </a:ext>
              </a:extLst>
            </p:cNvPr>
            <p:cNvPicPr>
              <a:picLocks noChangeAspect="1"/>
            </p:cNvPicPr>
            <p:nvPr/>
          </p:nvPicPr>
          <p:blipFill rotWithShape="1">
            <a:blip r:embed="rId5">
              <a:alphaModFix amt="35000"/>
            </a:blip>
            <a:srcRect l="13832" r="47054" b="60820"/>
            <a:stretch/>
          </p:blipFill>
          <p:spPr>
            <a:xfrm>
              <a:off x="2386149" y="1362032"/>
              <a:ext cx="3352800" cy="747646"/>
            </a:xfrm>
            <a:prstGeom prst="rect">
              <a:avLst/>
            </a:prstGeom>
          </p:spPr>
        </p:pic>
        <p:pic>
          <p:nvPicPr>
            <p:cNvPr id="9" name="Picture 8">
              <a:extLst>
                <a:ext uri="{FF2B5EF4-FFF2-40B4-BE49-F238E27FC236}">
                  <a16:creationId xmlns:a16="http://schemas.microsoft.com/office/drawing/2014/main" id="{6B53793F-05AD-0953-59E4-588A25154EE1}"/>
                </a:ext>
              </a:extLst>
            </p:cNvPr>
            <p:cNvPicPr>
              <a:picLocks noChangeAspect="1"/>
            </p:cNvPicPr>
            <p:nvPr/>
          </p:nvPicPr>
          <p:blipFill rotWithShape="1">
            <a:blip r:embed="rId5">
              <a:alphaModFix amt="35000"/>
            </a:blip>
            <a:srcRect l="87596" t="7899" b="75214"/>
            <a:stretch/>
          </p:blipFill>
          <p:spPr>
            <a:xfrm>
              <a:off x="8867846" y="1615028"/>
              <a:ext cx="1063277" cy="322218"/>
            </a:xfrm>
            <a:prstGeom prst="rect">
              <a:avLst/>
            </a:prstGeom>
          </p:spPr>
        </p:pic>
        <p:pic>
          <p:nvPicPr>
            <p:cNvPr id="10" name="Picture 9">
              <a:extLst>
                <a:ext uri="{FF2B5EF4-FFF2-40B4-BE49-F238E27FC236}">
                  <a16:creationId xmlns:a16="http://schemas.microsoft.com/office/drawing/2014/main" id="{D63121A2-4629-B1A4-D9BC-6928E15AB037}"/>
                </a:ext>
              </a:extLst>
            </p:cNvPr>
            <p:cNvPicPr>
              <a:picLocks noChangeAspect="1"/>
            </p:cNvPicPr>
            <p:nvPr/>
          </p:nvPicPr>
          <p:blipFill rotWithShape="1">
            <a:blip r:embed="rId5">
              <a:alphaModFix amt="35000"/>
            </a:blip>
            <a:srcRect l="1026" r="86072" b="60820"/>
            <a:stretch/>
          </p:blipFill>
          <p:spPr>
            <a:xfrm>
              <a:off x="1237914" y="1402315"/>
              <a:ext cx="1105988" cy="747645"/>
            </a:xfrm>
            <a:prstGeom prst="rect">
              <a:avLst/>
            </a:prstGeom>
          </p:spPr>
        </p:pic>
        <p:pic>
          <p:nvPicPr>
            <p:cNvPr id="11" name="Picture 10">
              <a:extLst>
                <a:ext uri="{FF2B5EF4-FFF2-40B4-BE49-F238E27FC236}">
                  <a16:creationId xmlns:a16="http://schemas.microsoft.com/office/drawing/2014/main" id="{7CBF642C-A24D-179C-C860-407AF523AD85}"/>
                </a:ext>
              </a:extLst>
            </p:cNvPr>
            <p:cNvPicPr>
              <a:picLocks noChangeAspect="1"/>
            </p:cNvPicPr>
            <p:nvPr/>
          </p:nvPicPr>
          <p:blipFill rotWithShape="1">
            <a:blip r:embed="rId5">
              <a:alphaModFix amt="35000"/>
            </a:blip>
            <a:srcRect l="52545" t="11067" r="36178" b="69765"/>
            <a:stretch/>
          </p:blipFill>
          <p:spPr>
            <a:xfrm>
              <a:off x="5746363" y="1593257"/>
              <a:ext cx="966652" cy="365760"/>
            </a:xfrm>
            <a:prstGeom prst="rect">
              <a:avLst/>
            </a:prstGeom>
          </p:spPr>
        </p:pic>
        <p:pic>
          <p:nvPicPr>
            <p:cNvPr id="12" name="Picture 11">
              <a:extLst>
                <a:ext uri="{FF2B5EF4-FFF2-40B4-BE49-F238E27FC236}">
                  <a16:creationId xmlns:a16="http://schemas.microsoft.com/office/drawing/2014/main" id="{1A05D50A-54B7-B461-F0F4-A81888B39FF8}"/>
                </a:ext>
              </a:extLst>
            </p:cNvPr>
            <p:cNvPicPr>
              <a:picLocks noChangeAspect="1"/>
            </p:cNvPicPr>
            <p:nvPr/>
          </p:nvPicPr>
          <p:blipFill rotWithShape="1">
            <a:blip r:embed="rId5">
              <a:alphaModFix amt="35000"/>
            </a:blip>
            <a:srcRect l="63716" r="22975" b="60820"/>
            <a:stretch/>
          </p:blipFill>
          <p:spPr>
            <a:xfrm>
              <a:off x="6761202" y="1402314"/>
              <a:ext cx="1140823" cy="747646"/>
            </a:xfrm>
            <a:prstGeom prst="rect">
              <a:avLst/>
            </a:prstGeom>
          </p:spPr>
        </p:pic>
        <p:pic>
          <p:nvPicPr>
            <p:cNvPr id="13" name="Picture 12">
              <a:extLst>
                <a:ext uri="{FF2B5EF4-FFF2-40B4-BE49-F238E27FC236}">
                  <a16:creationId xmlns:a16="http://schemas.microsoft.com/office/drawing/2014/main" id="{1E320AC5-4502-5B4D-A19C-C178099E1799}"/>
                </a:ext>
              </a:extLst>
            </p:cNvPr>
            <p:cNvPicPr>
              <a:picLocks noChangeAspect="1"/>
            </p:cNvPicPr>
            <p:nvPr/>
          </p:nvPicPr>
          <p:blipFill rotWithShape="1">
            <a:blip r:embed="rId5">
              <a:alphaModFix amt="35000"/>
            </a:blip>
            <a:srcRect l="76923" t="5389" r="12714" b="67685"/>
            <a:stretch/>
          </p:blipFill>
          <p:spPr>
            <a:xfrm>
              <a:off x="7902025" y="1462917"/>
              <a:ext cx="888275" cy="513807"/>
            </a:xfrm>
            <a:prstGeom prst="rect">
              <a:avLst/>
            </a:prstGeom>
          </p:spPr>
        </p:pic>
      </p:grpSp>
      <p:pic>
        <p:nvPicPr>
          <p:cNvPr id="14" name="Picture 2">
            <a:extLst>
              <a:ext uri="{FF2B5EF4-FFF2-40B4-BE49-F238E27FC236}">
                <a16:creationId xmlns:a16="http://schemas.microsoft.com/office/drawing/2014/main" id="{BD1FC38F-EFE0-5036-CFCB-A84B3246A0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97171929-84B0-10BF-DA33-A9B281F8D3A0}"/>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16" name="TextBox 15">
            <a:extLst>
              <a:ext uri="{FF2B5EF4-FFF2-40B4-BE49-F238E27FC236}">
                <a16:creationId xmlns:a16="http://schemas.microsoft.com/office/drawing/2014/main" id="{32763355-E998-6E68-3923-582EB7590757}"/>
              </a:ext>
            </a:extLst>
          </p:cNvPr>
          <p:cNvSpPr txBox="1"/>
          <p:nvPr/>
        </p:nvSpPr>
        <p:spPr>
          <a:xfrm>
            <a:off x="1332017" y="1439606"/>
            <a:ext cx="9871231" cy="1354217"/>
          </a:xfrm>
          <a:prstGeom prst="rect">
            <a:avLst/>
          </a:prstGeom>
          <a:noFill/>
        </p:spPr>
        <p:txBody>
          <a:bodyPr wrap="square" rtlCol="0">
            <a:spAutoFit/>
          </a:bodyPr>
          <a:lstStyle/>
          <a:p>
            <a:r>
              <a:rPr lang="en-GB" sz="1600" kern="100" dirty="0">
                <a:latin typeface="Calibri" panose="020F0502020204030204" pitchFamily="34" charset="0"/>
                <a:ea typeface="Times New Roman" panose="02020603050405020304" pitchFamily="18" charset="0"/>
                <a:cs typeface="Times New Roman" panose="02020603050405020304" pitchFamily="18" charset="0"/>
              </a:rPr>
              <a:t>“</a:t>
            </a:r>
            <a:r>
              <a:rPr lang="en-GB" sz="1600" kern="100" dirty="0">
                <a:effectLst/>
                <a:latin typeface="Calibri" panose="020F0502020204030204" pitchFamily="34" charset="0"/>
                <a:ea typeface="Times New Roman" panose="02020603050405020304" pitchFamily="18" charset="0"/>
                <a:cs typeface="Times New Roman" panose="02020603050405020304" pitchFamily="18" charset="0"/>
              </a:rPr>
              <a:t>Before school I feel terrible. I hate getting dressed because of the uniform. Everything about school. I hate nobody will play with me, the work is too hard and I can’t have breaks. In school I feel like I’m in a dream and the teacher doesn’t listen or help. When I get home from school, I get angry but I don’t know why, but I like it better at home, it’s much better.”</a:t>
            </a:r>
          </a:p>
          <a:p>
            <a:endParaRPr lang="en-GB" dirty="0"/>
          </a:p>
        </p:txBody>
      </p:sp>
      <p:sp>
        <p:nvSpPr>
          <p:cNvPr id="17" name="Rectangle 16">
            <a:extLst>
              <a:ext uri="{FF2B5EF4-FFF2-40B4-BE49-F238E27FC236}">
                <a16:creationId xmlns:a16="http://schemas.microsoft.com/office/drawing/2014/main" id="{712E2947-A268-327D-5B28-C6752B1AE7A0}"/>
              </a:ext>
            </a:extLst>
          </p:cNvPr>
          <p:cNvSpPr/>
          <p:nvPr/>
        </p:nvSpPr>
        <p:spPr>
          <a:xfrm>
            <a:off x="838199" y="2602096"/>
            <a:ext cx="10515599" cy="2316481"/>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0559651"/>
      </p:ext>
    </p:extLst>
  </p:cSld>
  <p:clrMapOvr>
    <a:masterClrMapping/>
  </p:clrMapOvr>
  <mc:AlternateContent xmlns:mc="http://schemas.openxmlformats.org/markup-compatibility/2006" xmlns:p14="http://schemas.microsoft.com/office/powerpoint/2010/main">
    <mc:Choice Requires="p14">
      <p:transition spd="slow" p14:dur="2000" advTm="23682"/>
    </mc:Choice>
    <mc:Fallback xmlns="">
      <p:transition spd="slow" advTm="23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682" fill="hold"/>
                                        <p:tgtEl>
                                          <p:spTgt spid="6"/>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wd">
                                    <p:tmPct val="10000"/>
                                  </p:iterate>
                                  <p:childTnLst>
                                    <p:set>
                                      <p:cBhvr>
                                        <p:cTn id="15" dur="1" fill="hold">
                                          <p:stCondLst>
                                            <p:cond delay="0"/>
                                          </p:stCondLst>
                                        </p:cTn>
                                        <p:tgtEl>
                                          <p:spTgt spid="16"/>
                                        </p:tgtEl>
                                        <p:attrNameLst>
                                          <p:attrName>style.visibility</p:attrName>
                                        </p:attrNameLst>
                                      </p:cBhvr>
                                      <p:to>
                                        <p:strVal val="visible"/>
                                      </p:to>
                                    </p:set>
                                    <p:animEffect transition="in" filter="fade">
                                      <p:cBhvr>
                                        <p:cTn id="16" dur="3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P spid="4" grpId="0"/>
      <p:bldP spid="16"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89FC-30A9-DA1F-AF2B-4C59B2B3579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52C6ACD-67FE-DF6A-2D38-FD06FC68E415}"/>
              </a:ext>
            </a:extLst>
          </p:cNvPr>
          <p:cNvGrpSpPr/>
          <p:nvPr/>
        </p:nvGrpSpPr>
        <p:grpSpPr>
          <a:xfrm>
            <a:off x="2574322" y="6070072"/>
            <a:ext cx="8693209" cy="787928"/>
            <a:chOff x="1237914" y="1362032"/>
            <a:chExt cx="8693209" cy="787928"/>
          </a:xfrm>
        </p:grpSpPr>
        <p:pic>
          <p:nvPicPr>
            <p:cNvPr id="4" name="Picture 3">
              <a:extLst>
                <a:ext uri="{FF2B5EF4-FFF2-40B4-BE49-F238E27FC236}">
                  <a16:creationId xmlns:a16="http://schemas.microsoft.com/office/drawing/2014/main" id="{D851B0DC-5015-A93F-F23D-E276FD3752C0}"/>
                </a:ext>
              </a:extLst>
            </p:cNvPr>
            <p:cNvPicPr>
              <a:picLocks noChangeAspect="1"/>
            </p:cNvPicPr>
            <p:nvPr/>
          </p:nvPicPr>
          <p:blipFill rotWithShape="1">
            <a:blip r:embed="rId2">
              <a:alphaModFix amt="35000"/>
            </a:blip>
            <a:srcRect l="13832" r="47054" b="60820"/>
            <a:stretch/>
          </p:blipFill>
          <p:spPr>
            <a:xfrm>
              <a:off x="2386149" y="1362032"/>
              <a:ext cx="3352800" cy="747646"/>
            </a:xfrm>
            <a:prstGeom prst="rect">
              <a:avLst/>
            </a:prstGeom>
          </p:spPr>
        </p:pic>
        <p:pic>
          <p:nvPicPr>
            <p:cNvPr id="5" name="Picture 4">
              <a:extLst>
                <a:ext uri="{FF2B5EF4-FFF2-40B4-BE49-F238E27FC236}">
                  <a16:creationId xmlns:a16="http://schemas.microsoft.com/office/drawing/2014/main" id="{8CE6E949-A59D-C6A4-8011-296801A34BC7}"/>
                </a:ext>
              </a:extLst>
            </p:cNvPr>
            <p:cNvPicPr>
              <a:picLocks noChangeAspect="1"/>
            </p:cNvPicPr>
            <p:nvPr/>
          </p:nvPicPr>
          <p:blipFill rotWithShape="1">
            <a:blip r:embed="rId2">
              <a:alphaModFix amt="35000"/>
            </a:blip>
            <a:srcRect l="87596" t="7899" b="75214"/>
            <a:stretch/>
          </p:blipFill>
          <p:spPr>
            <a:xfrm>
              <a:off x="8867846" y="1615028"/>
              <a:ext cx="1063277" cy="322218"/>
            </a:xfrm>
            <a:prstGeom prst="rect">
              <a:avLst/>
            </a:prstGeom>
          </p:spPr>
        </p:pic>
        <p:pic>
          <p:nvPicPr>
            <p:cNvPr id="6" name="Picture 5">
              <a:extLst>
                <a:ext uri="{FF2B5EF4-FFF2-40B4-BE49-F238E27FC236}">
                  <a16:creationId xmlns:a16="http://schemas.microsoft.com/office/drawing/2014/main" id="{932C57AB-226D-781A-B44B-7A1AC40650EB}"/>
                </a:ext>
              </a:extLst>
            </p:cNvPr>
            <p:cNvPicPr>
              <a:picLocks noChangeAspect="1"/>
            </p:cNvPicPr>
            <p:nvPr/>
          </p:nvPicPr>
          <p:blipFill rotWithShape="1">
            <a:blip r:embed="rId2">
              <a:alphaModFix amt="35000"/>
            </a:blip>
            <a:srcRect l="1026" r="86072" b="60820"/>
            <a:stretch/>
          </p:blipFill>
          <p:spPr>
            <a:xfrm>
              <a:off x="1237914" y="1402315"/>
              <a:ext cx="1105988" cy="747645"/>
            </a:xfrm>
            <a:prstGeom prst="rect">
              <a:avLst/>
            </a:prstGeom>
          </p:spPr>
        </p:pic>
        <p:pic>
          <p:nvPicPr>
            <p:cNvPr id="7" name="Picture 6">
              <a:extLst>
                <a:ext uri="{FF2B5EF4-FFF2-40B4-BE49-F238E27FC236}">
                  <a16:creationId xmlns:a16="http://schemas.microsoft.com/office/drawing/2014/main" id="{DE0291CB-DA58-B941-627E-9BAA82A0DDE2}"/>
                </a:ext>
              </a:extLst>
            </p:cNvPr>
            <p:cNvPicPr>
              <a:picLocks noChangeAspect="1"/>
            </p:cNvPicPr>
            <p:nvPr/>
          </p:nvPicPr>
          <p:blipFill rotWithShape="1">
            <a:blip r:embed="rId2">
              <a:alphaModFix amt="35000"/>
            </a:blip>
            <a:srcRect l="52545" t="11067" r="36178" b="69765"/>
            <a:stretch/>
          </p:blipFill>
          <p:spPr>
            <a:xfrm>
              <a:off x="5746363" y="1593257"/>
              <a:ext cx="966652" cy="365760"/>
            </a:xfrm>
            <a:prstGeom prst="rect">
              <a:avLst/>
            </a:prstGeom>
          </p:spPr>
        </p:pic>
        <p:pic>
          <p:nvPicPr>
            <p:cNvPr id="8" name="Picture 7">
              <a:extLst>
                <a:ext uri="{FF2B5EF4-FFF2-40B4-BE49-F238E27FC236}">
                  <a16:creationId xmlns:a16="http://schemas.microsoft.com/office/drawing/2014/main" id="{798B3C9D-9A20-5A27-B6AE-868641B3E6F1}"/>
                </a:ext>
              </a:extLst>
            </p:cNvPr>
            <p:cNvPicPr>
              <a:picLocks noChangeAspect="1"/>
            </p:cNvPicPr>
            <p:nvPr/>
          </p:nvPicPr>
          <p:blipFill rotWithShape="1">
            <a:blip r:embed="rId2">
              <a:alphaModFix amt="35000"/>
            </a:blip>
            <a:srcRect l="63716" r="22975" b="60820"/>
            <a:stretch/>
          </p:blipFill>
          <p:spPr>
            <a:xfrm>
              <a:off x="6761202" y="1402314"/>
              <a:ext cx="1140823" cy="747646"/>
            </a:xfrm>
            <a:prstGeom prst="rect">
              <a:avLst/>
            </a:prstGeom>
          </p:spPr>
        </p:pic>
        <p:pic>
          <p:nvPicPr>
            <p:cNvPr id="9" name="Picture 8">
              <a:extLst>
                <a:ext uri="{FF2B5EF4-FFF2-40B4-BE49-F238E27FC236}">
                  <a16:creationId xmlns:a16="http://schemas.microsoft.com/office/drawing/2014/main" id="{8D14A0EE-69F5-3E97-5D8A-1DE4A21FA6ED}"/>
                </a:ext>
              </a:extLst>
            </p:cNvPr>
            <p:cNvPicPr>
              <a:picLocks noChangeAspect="1"/>
            </p:cNvPicPr>
            <p:nvPr/>
          </p:nvPicPr>
          <p:blipFill rotWithShape="1">
            <a:blip r:embed="rId2">
              <a:alphaModFix amt="35000"/>
            </a:blip>
            <a:srcRect l="76923" t="5389" r="12714" b="67685"/>
            <a:stretch/>
          </p:blipFill>
          <p:spPr>
            <a:xfrm>
              <a:off x="7902025" y="1462917"/>
              <a:ext cx="888275" cy="513807"/>
            </a:xfrm>
            <a:prstGeom prst="rect">
              <a:avLst/>
            </a:prstGeom>
          </p:spPr>
        </p:pic>
      </p:grpSp>
      <p:pic>
        <p:nvPicPr>
          <p:cNvPr id="10" name="Picture 2">
            <a:extLst>
              <a:ext uri="{FF2B5EF4-FFF2-40B4-BE49-F238E27FC236}">
                <a16:creationId xmlns:a16="http://schemas.microsoft.com/office/drawing/2014/main" id="{9A6B672A-9444-08A4-9FDF-CDB03A019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A31CB30-4A55-4B3A-0C95-753A9976C087}"/>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C&amp;M PINS Project </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7C30AD3-9C79-2117-717A-56998C9AE719}"/>
              </a:ext>
            </a:extLst>
          </p:cNvPr>
          <p:cNvSpPr/>
          <p:nvPr/>
        </p:nvSpPr>
        <p:spPr>
          <a:xfrm>
            <a:off x="424171"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Communication</a:t>
            </a:r>
          </a:p>
          <a:p>
            <a:pPr algn="ctr"/>
            <a:r>
              <a:rPr lang="en-GB" sz="1600" dirty="0">
                <a:solidFill>
                  <a:srgbClr val="002060"/>
                </a:solidFill>
              </a:rPr>
              <a:t>Communication Books</a:t>
            </a:r>
          </a:p>
          <a:p>
            <a:pPr algn="ctr"/>
            <a:r>
              <a:rPr lang="en-GB" sz="1600" dirty="0">
                <a:solidFill>
                  <a:srgbClr val="002060"/>
                </a:solidFill>
              </a:rPr>
              <a:t>Regular communication with parents</a:t>
            </a:r>
          </a:p>
          <a:p>
            <a:pPr algn="ctr"/>
            <a:r>
              <a:rPr lang="en-GB" sz="1600" dirty="0">
                <a:solidFill>
                  <a:srgbClr val="002060"/>
                </a:solidFill>
              </a:rPr>
              <a:t>Find triggers and understand the child</a:t>
            </a:r>
          </a:p>
          <a:p>
            <a:pPr algn="ctr"/>
            <a:r>
              <a:rPr lang="en-GB" sz="1600" dirty="0">
                <a:solidFill>
                  <a:srgbClr val="002060"/>
                </a:solidFill>
              </a:rPr>
              <a:t>Ensure they feel safe and understood</a:t>
            </a:r>
          </a:p>
          <a:p>
            <a:pPr algn="ctr"/>
            <a:r>
              <a:rPr lang="en-GB" sz="1600" dirty="0">
                <a:solidFill>
                  <a:srgbClr val="002060"/>
                </a:solidFill>
              </a:rPr>
              <a:t>Listening to parents and acknowledge / take ownership when mistakes have been made </a:t>
            </a:r>
          </a:p>
        </p:txBody>
      </p:sp>
      <p:sp>
        <p:nvSpPr>
          <p:cNvPr id="13" name="Rectangle 12">
            <a:extLst>
              <a:ext uri="{FF2B5EF4-FFF2-40B4-BE49-F238E27FC236}">
                <a16:creationId xmlns:a16="http://schemas.microsoft.com/office/drawing/2014/main" id="{F00333AB-B2F5-BBD3-EE8E-289F0A097386}"/>
              </a:ext>
            </a:extLst>
          </p:cNvPr>
          <p:cNvSpPr/>
          <p:nvPr/>
        </p:nvSpPr>
        <p:spPr>
          <a:xfrm>
            <a:off x="8233484" y="4134714"/>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2060"/>
                </a:solidFill>
              </a:rPr>
              <a:t>Better SEND provision </a:t>
            </a:r>
            <a:endParaRPr lang="en-GB" sz="1400" b="1" dirty="0"/>
          </a:p>
        </p:txBody>
      </p:sp>
      <p:sp>
        <p:nvSpPr>
          <p:cNvPr id="14" name="Rectangle 13">
            <a:extLst>
              <a:ext uri="{FF2B5EF4-FFF2-40B4-BE49-F238E27FC236}">
                <a16:creationId xmlns:a16="http://schemas.microsoft.com/office/drawing/2014/main" id="{D20D81F3-BCCF-B2C7-D169-2DD78BEBF5B4}"/>
              </a:ext>
            </a:extLst>
          </p:cNvPr>
          <p:cNvSpPr/>
          <p:nvPr/>
        </p:nvSpPr>
        <p:spPr>
          <a:xfrm>
            <a:off x="4334599"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Classroom</a:t>
            </a:r>
          </a:p>
          <a:p>
            <a:pPr algn="ctr"/>
            <a:r>
              <a:rPr lang="en-GB" sz="1400" dirty="0">
                <a:solidFill>
                  <a:srgbClr val="002060"/>
                </a:solidFill>
              </a:rPr>
              <a:t>Smaller class sizes</a:t>
            </a:r>
          </a:p>
          <a:p>
            <a:pPr algn="ctr"/>
            <a:r>
              <a:rPr lang="en-GB" sz="1400" dirty="0">
                <a:solidFill>
                  <a:srgbClr val="002060"/>
                </a:solidFill>
              </a:rPr>
              <a:t>Less structure in early years</a:t>
            </a:r>
          </a:p>
          <a:p>
            <a:pPr algn="ctr"/>
            <a:r>
              <a:rPr lang="en-GB" sz="1400" dirty="0">
                <a:solidFill>
                  <a:srgbClr val="002060"/>
                </a:solidFill>
              </a:rPr>
              <a:t>More support in classroom</a:t>
            </a:r>
          </a:p>
        </p:txBody>
      </p:sp>
      <p:sp>
        <p:nvSpPr>
          <p:cNvPr id="15" name="Rectangle 14">
            <a:extLst>
              <a:ext uri="{FF2B5EF4-FFF2-40B4-BE49-F238E27FC236}">
                <a16:creationId xmlns:a16="http://schemas.microsoft.com/office/drawing/2014/main" id="{CE528C20-50B1-A31A-868B-D1B1A5A30634}"/>
              </a:ext>
            </a:extLst>
          </p:cNvPr>
          <p:cNvSpPr/>
          <p:nvPr/>
        </p:nvSpPr>
        <p:spPr>
          <a:xfrm>
            <a:off x="435714"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Curriculum</a:t>
            </a:r>
          </a:p>
          <a:p>
            <a:pPr algn="ctr"/>
            <a:r>
              <a:rPr lang="en-GB" sz="1400" dirty="0">
                <a:solidFill>
                  <a:srgbClr val="002060"/>
                </a:solidFill>
              </a:rPr>
              <a:t>Lower demand and curriculum to suit all</a:t>
            </a:r>
          </a:p>
          <a:p>
            <a:pPr algn="ctr"/>
            <a:r>
              <a:rPr lang="en-GB" sz="1400" dirty="0">
                <a:solidFill>
                  <a:srgbClr val="002060"/>
                </a:solidFill>
              </a:rPr>
              <a:t>Reduce demand and pressure </a:t>
            </a:r>
            <a:endParaRPr lang="en-GB" sz="1400" dirty="0"/>
          </a:p>
        </p:txBody>
      </p:sp>
      <p:sp>
        <p:nvSpPr>
          <p:cNvPr id="16" name="Rectangle 15">
            <a:extLst>
              <a:ext uri="{FF2B5EF4-FFF2-40B4-BE49-F238E27FC236}">
                <a16:creationId xmlns:a16="http://schemas.microsoft.com/office/drawing/2014/main" id="{5E6A0C56-F6E2-DC0F-BF5B-040C3BEA9686}"/>
              </a:ext>
            </a:extLst>
          </p:cNvPr>
          <p:cNvSpPr/>
          <p:nvPr/>
        </p:nvSpPr>
        <p:spPr>
          <a:xfrm>
            <a:off x="8196016" y="1020596"/>
            <a:ext cx="3639844" cy="2896257"/>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Breaks</a:t>
            </a:r>
          </a:p>
          <a:p>
            <a:pPr algn="ctr"/>
            <a:r>
              <a:rPr lang="en-GB" sz="1400" dirty="0">
                <a:solidFill>
                  <a:srgbClr val="002060"/>
                </a:solidFill>
              </a:rPr>
              <a:t>Movement breaks for all children not just SEND</a:t>
            </a:r>
            <a:endParaRPr lang="en-GB" sz="1400" dirty="0"/>
          </a:p>
        </p:txBody>
      </p:sp>
      <p:sp>
        <p:nvSpPr>
          <p:cNvPr id="17" name="Rectangle 16">
            <a:extLst>
              <a:ext uri="{FF2B5EF4-FFF2-40B4-BE49-F238E27FC236}">
                <a16:creationId xmlns:a16="http://schemas.microsoft.com/office/drawing/2014/main" id="{B61E81F6-D270-22B8-7D24-4B374BDC9DF6}"/>
              </a:ext>
            </a:extLst>
          </p:cNvPr>
          <p:cNvSpPr/>
          <p:nvPr/>
        </p:nvSpPr>
        <p:spPr>
          <a:xfrm>
            <a:off x="4334599"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Training and support </a:t>
            </a:r>
          </a:p>
          <a:p>
            <a:pPr algn="ctr"/>
            <a:r>
              <a:rPr lang="en-GB" sz="1600" dirty="0">
                <a:solidFill>
                  <a:srgbClr val="002060"/>
                </a:solidFill>
              </a:rPr>
              <a:t>Staff fully trained and understanding</a:t>
            </a:r>
          </a:p>
          <a:p>
            <a:pPr algn="ctr"/>
            <a:r>
              <a:rPr lang="en-GB" sz="1600" dirty="0">
                <a:solidFill>
                  <a:srgbClr val="002060"/>
                </a:solidFill>
              </a:rPr>
              <a:t>Better resource for children </a:t>
            </a:r>
          </a:p>
          <a:p>
            <a:pPr algn="ctr"/>
            <a:r>
              <a:rPr lang="en-GB" sz="1600" dirty="0">
                <a:solidFill>
                  <a:srgbClr val="002060"/>
                </a:solidFill>
              </a:rPr>
              <a:t>Schools to access training from local services available</a:t>
            </a:r>
          </a:p>
          <a:p>
            <a:pPr algn="ctr"/>
            <a:r>
              <a:rPr lang="en-GB" sz="1600" dirty="0">
                <a:solidFill>
                  <a:srgbClr val="002060"/>
                </a:solidFill>
              </a:rPr>
              <a:t>Make school a positive experience so children thrive</a:t>
            </a:r>
          </a:p>
          <a:p>
            <a:pPr algn="ctr"/>
            <a:r>
              <a:rPr lang="en-GB" sz="1600" dirty="0">
                <a:solidFill>
                  <a:srgbClr val="002060"/>
                </a:solidFill>
              </a:rPr>
              <a:t>More TAs trained in SEN</a:t>
            </a:r>
          </a:p>
          <a:p>
            <a:pPr algn="ctr"/>
            <a:r>
              <a:rPr lang="en-GB" sz="1600" dirty="0">
                <a:solidFill>
                  <a:srgbClr val="002060"/>
                </a:solidFill>
              </a:rPr>
              <a:t>Educate on acceptance of differences, make school environment more inclusive</a:t>
            </a:r>
            <a:endParaRPr lang="en-GB" sz="1600" dirty="0"/>
          </a:p>
        </p:txBody>
      </p:sp>
      <p:sp>
        <p:nvSpPr>
          <p:cNvPr id="19" name="TextBox 18">
            <a:extLst>
              <a:ext uri="{FF2B5EF4-FFF2-40B4-BE49-F238E27FC236}">
                <a16:creationId xmlns:a16="http://schemas.microsoft.com/office/drawing/2014/main" id="{8ABE7188-C28A-C7C9-E964-B72D9F0BD6C8}"/>
              </a:ext>
            </a:extLst>
          </p:cNvPr>
          <p:cNvSpPr txBox="1"/>
          <p:nvPr/>
        </p:nvSpPr>
        <p:spPr>
          <a:xfrm>
            <a:off x="3088527" y="464511"/>
            <a:ext cx="6094520" cy="523220"/>
          </a:xfrm>
          <a:prstGeom prst="rect">
            <a:avLst/>
          </a:prstGeom>
          <a:noFill/>
        </p:spPr>
        <p:txBody>
          <a:bodyPr wrap="square">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Here’s what they said…</a:t>
            </a:r>
          </a:p>
        </p:txBody>
      </p:sp>
      <p:pic>
        <p:nvPicPr>
          <p:cNvPr id="2" name="Picture 1" descr="A close-up of a blue and white sky&#10;&#10;AI-generated content may be incorrect.">
            <a:extLst>
              <a:ext uri="{FF2B5EF4-FFF2-40B4-BE49-F238E27FC236}">
                <a16:creationId xmlns:a16="http://schemas.microsoft.com/office/drawing/2014/main" id="{E880E9A1-0B6F-A182-869D-0189B6595392}"/>
              </a:ext>
            </a:extLst>
          </p:cNvPr>
          <p:cNvPicPr>
            <a:picLocks noChangeAspect="1"/>
          </p:cNvPicPr>
          <p:nvPr/>
        </p:nvPicPr>
        <p:blipFill>
          <a:blip r:embed="rId4">
            <a:extLst>
              <a:ext uri="{28A0092B-C50C-407E-A947-70E740481C1C}">
                <a14:useLocalDpi xmlns:a14="http://schemas.microsoft.com/office/drawing/2010/main" val="0"/>
              </a:ext>
            </a:extLst>
          </a:blip>
          <a:srcRect l="11894" r="12546"/>
          <a:stretch>
            <a:fillRect/>
          </a:stretch>
        </p:blipFill>
        <p:spPr>
          <a:xfrm rot="5400000">
            <a:off x="2667001" y="-2667001"/>
            <a:ext cx="6858000" cy="12192002"/>
          </a:xfrm>
          <a:prstGeom prst="rect">
            <a:avLst/>
          </a:prstGeom>
        </p:spPr>
      </p:pic>
      <p:pic>
        <p:nvPicPr>
          <p:cNvPr id="20" name="Picture 19">
            <a:extLst>
              <a:ext uri="{FF2B5EF4-FFF2-40B4-BE49-F238E27FC236}">
                <a16:creationId xmlns:a16="http://schemas.microsoft.com/office/drawing/2014/main" id="{A6124353-59DC-9248-D93B-00701E648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68" y="5111578"/>
            <a:ext cx="1743272" cy="1561830"/>
          </a:xfrm>
          <a:prstGeom prst="rect">
            <a:avLst/>
          </a:prstGeom>
        </p:spPr>
      </p:pic>
      <p:pic>
        <p:nvPicPr>
          <p:cNvPr id="21" name="Picture 20" descr="A blue squares with white text&#10;&#10;AI-generated content may be incorrect.">
            <a:extLst>
              <a:ext uri="{FF2B5EF4-FFF2-40B4-BE49-F238E27FC236}">
                <a16:creationId xmlns:a16="http://schemas.microsoft.com/office/drawing/2014/main" id="{38F0764D-C044-0923-0345-BADDC9E9A2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253" y="276292"/>
            <a:ext cx="8563840" cy="6408472"/>
          </a:xfrm>
          <a:prstGeom prst="rect">
            <a:avLst/>
          </a:prstGeom>
          <a:ln w="38100">
            <a:solidFill>
              <a:schemeClr val="tx2"/>
            </a:solidFill>
          </a:ln>
        </p:spPr>
      </p:pic>
    </p:spTree>
    <p:extLst>
      <p:ext uri="{BB962C8B-B14F-4D97-AF65-F5344CB8AC3E}">
        <p14:creationId xmlns:p14="http://schemas.microsoft.com/office/powerpoint/2010/main" val="343892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E5759-A153-F456-E911-A3CF17179AE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745E1B5-88AE-AA78-1876-1EBE92545896}"/>
              </a:ext>
            </a:extLst>
          </p:cNvPr>
          <p:cNvGrpSpPr/>
          <p:nvPr/>
        </p:nvGrpSpPr>
        <p:grpSpPr>
          <a:xfrm>
            <a:off x="2574322" y="6070072"/>
            <a:ext cx="8693209" cy="787928"/>
            <a:chOff x="1237914" y="1362032"/>
            <a:chExt cx="8693209" cy="787928"/>
          </a:xfrm>
        </p:grpSpPr>
        <p:pic>
          <p:nvPicPr>
            <p:cNvPr id="4" name="Picture 3">
              <a:extLst>
                <a:ext uri="{FF2B5EF4-FFF2-40B4-BE49-F238E27FC236}">
                  <a16:creationId xmlns:a16="http://schemas.microsoft.com/office/drawing/2014/main" id="{E7743131-1EB2-1572-194F-1B3DEADA19A7}"/>
                </a:ext>
              </a:extLst>
            </p:cNvPr>
            <p:cNvPicPr>
              <a:picLocks noChangeAspect="1"/>
            </p:cNvPicPr>
            <p:nvPr/>
          </p:nvPicPr>
          <p:blipFill rotWithShape="1">
            <a:blip r:embed="rId2">
              <a:alphaModFix amt="35000"/>
            </a:blip>
            <a:srcRect l="13832" r="47054" b="60820"/>
            <a:stretch/>
          </p:blipFill>
          <p:spPr>
            <a:xfrm>
              <a:off x="2386149" y="1362032"/>
              <a:ext cx="3352800" cy="747646"/>
            </a:xfrm>
            <a:prstGeom prst="rect">
              <a:avLst/>
            </a:prstGeom>
          </p:spPr>
        </p:pic>
        <p:pic>
          <p:nvPicPr>
            <p:cNvPr id="5" name="Picture 4">
              <a:extLst>
                <a:ext uri="{FF2B5EF4-FFF2-40B4-BE49-F238E27FC236}">
                  <a16:creationId xmlns:a16="http://schemas.microsoft.com/office/drawing/2014/main" id="{1942ABBE-3857-5E16-AA9B-39F73951CAF6}"/>
                </a:ext>
              </a:extLst>
            </p:cNvPr>
            <p:cNvPicPr>
              <a:picLocks noChangeAspect="1"/>
            </p:cNvPicPr>
            <p:nvPr/>
          </p:nvPicPr>
          <p:blipFill rotWithShape="1">
            <a:blip r:embed="rId2">
              <a:alphaModFix amt="35000"/>
            </a:blip>
            <a:srcRect l="87596" t="7899" b="75214"/>
            <a:stretch/>
          </p:blipFill>
          <p:spPr>
            <a:xfrm>
              <a:off x="8867846" y="1615028"/>
              <a:ext cx="1063277" cy="322218"/>
            </a:xfrm>
            <a:prstGeom prst="rect">
              <a:avLst/>
            </a:prstGeom>
          </p:spPr>
        </p:pic>
        <p:pic>
          <p:nvPicPr>
            <p:cNvPr id="6" name="Picture 5">
              <a:extLst>
                <a:ext uri="{FF2B5EF4-FFF2-40B4-BE49-F238E27FC236}">
                  <a16:creationId xmlns:a16="http://schemas.microsoft.com/office/drawing/2014/main" id="{27CE9CC7-D524-8625-BD32-2058CC5781A1}"/>
                </a:ext>
              </a:extLst>
            </p:cNvPr>
            <p:cNvPicPr>
              <a:picLocks noChangeAspect="1"/>
            </p:cNvPicPr>
            <p:nvPr/>
          </p:nvPicPr>
          <p:blipFill rotWithShape="1">
            <a:blip r:embed="rId2">
              <a:alphaModFix amt="35000"/>
            </a:blip>
            <a:srcRect l="1026" r="86072" b="60820"/>
            <a:stretch/>
          </p:blipFill>
          <p:spPr>
            <a:xfrm>
              <a:off x="1237914" y="1402315"/>
              <a:ext cx="1105988" cy="747645"/>
            </a:xfrm>
            <a:prstGeom prst="rect">
              <a:avLst/>
            </a:prstGeom>
          </p:spPr>
        </p:pic>
        <p:pic>
          <p:nvPicPr>
            <p:cNvPr id="7" name="Picture 6">
              <a:extLst>
                <a:ext uri="{FF2B5EF4-FFF2-40B4-BE49-F238E27FC236}">
                  <a16:creationId xmlns:a16="http://schemas.microsoft.com/office/drawing/2014/main" id="{6A90270A-D968-C6AA-1F3D-CF1A414823F6}"/>
                </a:ext>
              </a:extLst>
            </p:cNvPr>
            <p:cNvPicPr>
              <a:picLocks noChangeAspect="1"/>
            </p:cNvPicPr>
            <p:nvPr/>
          </p:nvPicPr>
          <p:blipFill rotWithShape="1">
            <a:blip r:embed="rId2">
              <a:alphaModFix amt="35000"/>
            </a:blip>
            <a:srcRect l="52545" t="11067" r="36178" b="69765"/>
            <a:stretch/>
          </p:blipFill>
          <p:spPr>
            <a:xfrm>
              <a:off x="5746363" y="1593257"/>
              <a:ext cx="966652" cy="365760"/>
            </a:xfrm>
            <a:prstGeom prst="rect">
              <a:avLst/>
            </a:prstGeom>
          </p:spPr>
        </p:pic>
        <p:pic>
          <p:nvPicPr>
            <p:cNvPr id="8" name="Picture 7">
              <a:extLst>
                <a:ext uri="{FF2B5EF4-FFF2-40B4-BE49-F238E27FC236}">
                  <a16:creationId xmlns:a16="http://schemas.microsoft.com/office/drawing/2014/main" id="{0EA40ACD-B350-6410-B35C-E4AC57D6E10B}"/>
                </a:ext>
              </a:extLst>
            </p:cNvPr>
            <p:cNvPicPr>
              <a:picLocks noChangeAspect="1"/>
            </p:cNvPicPr>
            <p:nvPr/>
          </p:nvPicPr>
          <p:blipFill rotWithShape="1">
            <a:blip r:embed="rId2">
              <a:alphaModFix amt="35000"/>
            </a:blip>
            <a:srcRect l="63716" r="22975" b="60820"/>
            <a:stretch/>
          </p:blipFill>
          <p:spPr>
            <a:xfrm>
              <a:off x="6761202" y="1402314"/>
              <a:ext cx="1140823" cy="747646"/>
            </a:xfrm>
            <a:prstGeom prst="rect">
              <a:avLst/>
            </a:prstGeom>
          </p:spPr>
        </p:pic>
        <p:pic>
          <p:nvPicPr>
            <p:cNvPr id="9" name="Picture 8">
              <a:extLst>
                <a:ext uri="{FF2B5EF4-FFF2-40B4-BE49-F238E27FC236}">
                  <a16:creationId xmlns:a16="http://schemas.microsoft.com/office/drawing/2014/main" id="{3673A624-E286-6347-1F89-B9BCB64A0D83}"/>
                </a:ext>
              </a:extLst>
            </p:cNvPr>
            <p:cNvPicPr>
              <a:picLocks noChangeAspect="1"/>
            </p:cNvPicPr>
            <p:nvPr/>
          </p:nvPicPr>
          <p:blipFill rotWithShape="1">
            <a:blip r:embed="rId2">
              <a:alphaModFix amt="35000"/>
            </a:blip>
            <a:srcRect l="76923" t="5389" r="12714" b="67685"/>
            <a:stretch/>
          </p:blipFill>
          <p:spPr>
            <a:xfrm>
              <a:off x="7902025" y="1462917"/>
              <a:ext cx="888275" cy="513807"/>
            </a:xfrm>
            <a:prstGeom prst="rect">
              <a:avLst/>
            </a:prstGeom>
          </p:spPr>
        </p:pic>
      </p:grpSp>
      <p:pic>
        <p:nvPicPr>
          <p:cNvPr id="10" name="Picture 2">
            <a:extLst>
              <a:ext uri="{FF2B5EF4-FFF2-40B4-BE49-F238E27FC236}">
                <a16:creationId xmlns:a16="http://schemas.microsoft.com/office/drawing/2014/main" id="{F6D15AE4-CF60-1D82-7CB3-93DCBBCD4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CFB8AC6-4D56-3EEE-AC22-60DD4D08FE9C}"/>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C&amp;M PINS Project </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1B0F192-CC34-9C73-4964-23EF3C291261}"/>
              </a:ext>
            </a:extLst>
          </p:cNvPr>
          <p:cNvSpPr/>
          <p:nvPr/>
        </p:nvSpPr>
        <p:spPr>
          <a:xfrm>
            <a:off x="424171"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Communication</a:t>
            </a:r>
          </a:p>
          <a:p>
            <a:pPr algn="ctr"/>
            <a:r>
              <a:rPr lang="en-GB" sz="1600" dirty="0">
                <a:solidFill>
                  <a:srgbClr val="002060"/>
                </a:solidFill>
              </a:rPr>
              <a:t>Communication Books</a:t>
            </a:r>
          </a:p>
          <a:p>
            <a:pPr algn="ctr"/>
            <a:r>
              <a:rPr lang="en-GB" sz="1600" dirty="0">
                <a:solidFill>
                  <a:srgbClr val="002060"/>
                </a:solidFill>
              </a:rPr>
              <a:t>Regular communication with parents</a:t>
            </a:r>
          </a:p>
          <a:p>
            <a:pPr algn="ctr"/>
            <a:r>
              <a:rPr lang="en-GB" sz="1600" dirty="0">
                <a:solidFill>
                  <a:srgbClr val="002060"/>
                </a:solidFill>
              </a:rPr>
              <a:t>Find triggers and understand the child</a:t>
            </a:r>
          </a:p>
          <a:p>
            <a:pPr algn="ctr"/>
            <a:r>
              <a:rPr lang="en-GB" sz="1600" dirty="0">
                <a:solidFill>
                  <a:srgbClr val="002060"/>
                </a:solidFill>
              </a:rPr>
              <a:t>Ensure they feel safe and understood</a:t>
            </a:r>
          </a:p>
          <a:p>
            <a:pPr algn="ctr"/>
            <a:r>
              <a:rPr lang="en-GB" sz="1600" dirty="0">
                <a:solidFill>
                  <a:srgbClr val="002060"/>
                </a:solidFill>
              </a:rPr>
              <a:t>Listening to parents and acknowledge / take ownership when mistakes have been made </a:t>
            </a:r>
          </a:p>
        </p:txBody>
      </p:sp>
      <p:sp>
        <p:nvSpPr>
          <p:cNvPr id="13" name="Rectangle 12">
            <a:extLst>
              <a:ext uri="{FF2B5EF4-FFF2-40B4-BE49-F238E27FC236}">
                <a16:creationId xmlns:a16="http://schemas.microsoft.com/office/drawing/2014/main" id="{4DA0E96B-D080-0C48-5136-4703A76D0054}"/>
              </a:ext>
            </a:extLst>
          </p:cNvPr>
          <p:cNvSpPr/>
          <p:nvPr/>
        </p:nvSpPr>
        <p:spPr>
          <a:xfrm>
            <a:off x="8233484" y="4134714"/>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2060"/>
                </a:solidFill>
              </a:rPr>
              <a:t>Better SEND provision </a:t>
            </a:r>
            <a:endParaRPr lang="en-GB" sz="1400" b="1" dirty="0"/>
          </a:p>
        </p:txBody>
      </p:sp>
      <p:sp>
        <p:nvSpPr>
          <p:cNvPr id="14" name="Rectangle 13">
            <a:extLst>
              <a:ext uri="{FF2B5EF4-FFF2-40B4-BE49-F238E27FC236}">
                <a16:creationId xmlns:a16="http://schemas.microsoft.com/office/drawing/2014/main" id="{15FF90B8-6840-AA64-B063-174935746EB0}"/>
              </a:ext>
            </a:extLst>
          </p:cNvPr>
          <p:cNvSpPr/>
          <p:nvPr/>
        </p:nvSpPr>
        <p:spPr>
          <a:xfrm>
            <a:off x="4334599"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Classroom</a:t>
            </a:r>
          </a:p>
          <a:p>
            <a:pPr algn="ctr"/>
            <a:r>
              <a:rPr lang="en-GB" sz="1400" dirty="0">
                <a:solidFill>
                  <a:srgbClr val="002060"/>
                </a:solidFill>
              </a:rPr>
              <a:t>Smaller class sizes</a:t>
            </a:r>
          </a:p>
          <a:p>
            <a:pPr algn="ctr"/>
            <a:r>
              <a:rPr lang="en-GB" sz="1400" dirty="0">
                <a:solidFill>
                  <a:srgbClr val="002060"/>
                </a:solidFill>
              </a:rPr>
              <a:t>Less structure in early years</a:t>
            </a:r>
          </a:p>
          <a:p>
            <a:pPr algn="ctr"/>
            <a:r>
              <a:rPr lang="en-GB" sz="1400" dirty="0">
                <a:solidFill>
                  <a:srgbClr val="002060"/>
                </a:solidFill>
              </a:rPr>
              <a:t>More support in classroom</a:t>
            </a:r>
          </a:p>
        </p:txBody>
      </p:sp>
      <p:sp>
        <p:nvSpPr>
          <p:cNvPr id="15" name="Rectangle 14">
            <a:extLst>
              <a:ext uri="{FF2B5EF4-FFF2-40B4-BE49-F238E27FC236}">
                <a16:creationId xmlns:a16="http://schemas.microsoft.com/office/drawing/2014/main" id="{8C7311FF-0252-1827-529D-F40A4EC0B90E}"/>
              </a:ext>
            </a:extLst>
          </p:cNvPr>
          <p:cNvSpPr/>
          <p:nvPr/>
        </p:nvSpPr>
        <p:spPr>
          <a:xfrm>
            <a:off x="435714" y="4138955"/>
            <a:ext cx="3639844" cy="1757779"/>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Curriculum</a:t>
            </a:r>
          </a:p>
          <a:p>
            <a:pPr algn="ctr"/>
            <a:r>
              <a:rPr lang="en-GB" sz="1400" dirty="0">
                <a:solidFill>
                  <a:srgbClr val="002060"/>
                </a:solidFill>
              </a:rPr>
              <a:t>Lower demand and curriculum to suit all</a:t>
            </a:r>
          </a:p>
          <a:p>
            <a:pPr algn="ctr"/>
            <a:r>
              <a:rPr lang="en-GB" sz="1400" dirty="0">
                <a:solidFill>
                  <a:srgbClr val="002060"/>
                </a:solidFill>
              </a:rPr>
              <a:t>Reduce demand and pressure </a:t>
            </a:r>
            <a:endParaRPr lang="en-GB" sz="1400" dirty="0"/>
          </a:p>
        </p:txBody>
      </p:sp>
      <p:sp>
        <p:nvSpPr>
          <p:cNvPr id="16" name="Rectangle 15">
            <a:extLst>
              <a:ext uri="{FF2B5EF4-FFF2-40B4-BE49-F238E27FC236}">
                <a16:creationId xmlns:a16="http://schemas.microsoft.com/office/drawing/2014/main" id="{511E4D33-A7FC-A480-0D79-C49CD4612962}"/>
              </a:ext>
            </a:extLst>
          </p:cNvPr>
          <p:cNvSpPr/>
          <p:nvPr/>
        </p:nvSpPr>
        <p:spPr>
          <a:xfrm>
            <a:off x="8196016" y="1020596"/>
            <a:ext cx="3639844" cy="2896257"/>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rgbClr val="002060"/>
                </a:solidFill>
              </a:rPr>
              <a:t>Breaks</a:t>
            </a:r>
          </a:p>
          <a:p>
            <a:pPr algn="ctr"/>
            <a:r>
              <a:rPr lang="en-GB" sz="1400" dirty="0">
                <a:solidFill>
                  <a:srgbClr val="002060"/>
                </a:solidFill>
              </a:rPr>
              <a:t>Movement breaks for all children not just SEND</a:t>
            </a:r>
            <a:endParaRPr lang="en-GB" sz="1400" dirty="0"/>
          </a:p>
        </p:txBody>
      </p:sp>
      <p:sp>
        <p:nvSpPr>
          <p:cNvPr id="17" name="Rectangle 16">
            <a:extLst>
              <a:ext uri="{FF2B5EF4-FFF2-40B4-BE49-F238E27FC236}">
                <a16:creationId xmlns:a16="http://schemas.microsoft.com/office/drawing/2014/main" id="{BDC8A4BE-B3F0-2D6E-1AA0-5ABFB88A06AD}"/>
              </a:ext>
            </a:extLst>
          </p:cNvPr>
          <p:cNvSpPr/>
          <p:nvPr/>
        </p:nvSpPr>
        <p:spPr>
          <a:xfrm>
            <a:off x="4334599" y="1020596"/>
            <a:ext cx="3639844" cy="2904738"/>
          </a:xfrm>
          <a:prstGeom prst="rect">
            <a:avLst/>
          </a:prstGeom>
          <a:solidFill>
            <a:schemeClr val="bg1"/>
          </a:solidFill>
          <a:ln>
            <a:solidFill>
              <a:srgbClr val="0070C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rgbClr val="002060"/>
                </a:solidFill>
              </a:rPr>
              <a:t>Training and support </a:t>
            </a:r>
          </a:p>
          <a:p>
            <a:pPr algn="ctr"/>
            <a:r>
              <a:rPr lang="en-GB" sz="1600" dirty="0">
                <a:solidFill>
                  <a:srgbClr val="002060"/>
                </a:solidFill>
              </a:rPr>
              <a:t>Staff fully trained and understanding</a:t>
            </a:r>
          </a:p>
          <a:p>
            <a:pPr algn="ctr"/>
            <a:r>
              <a:rPr lang="en-GB" sz="1600" dirty="0">
                <a:solidFill>
                  <a:srgbClr val="002060"/>
                </a:solidFill>
              </a:rPr>
              <a:t>Better resource for children </a:t>
            </a:r>
          </a:p>
          <a:p>
            <a:pPr algn="ctr"/>
            <a:r>
              <a:rPr lang="en-GB" sz="1600" dirty="0">
                <a:solidFill>
                  <a:srgbClr val="002060"/>
                </a:solidFill>
              </a:rPr>
              <a:t>Schools to access training from local services available</a:t>
            </a:r>
          </a:p>
          <a:p>
            <a:pPr algn="ctr"/>
            <a:r>
              <a:rPr lang="en-GB" sz="1600" dirty="0">
                <a:solidFill>
                  <a:srgbClr val="002060"/>
                </a:solidFill>
              </a:rPr>
              <a:t>Make school a positive experience so children thrive</a:t>
            </a:r>
          </a:p>
          <a:p>
            <a:pPr algn="ctr"/>
            <a:r>
              <a:rPr lang="en-GB" sz="1600" dirty="0">
                <a:solidFill>
                  <a:srgbClr val="002060"/>
                </a:solidFill>
              </a:rPr>
              <a:t>More TAs trained in SEN</a:t>
            </a:r>
          </a:p>
          <a:p>
            <a:pPr algn="ctr"/>
            <a:r>
              <a:rPr lang="en-GB" sz="1600" dirty="0">
                <a:solidFill>
                  <a:srgbClr val="002060"/>
                </a:solidFill>
              </a:rPr>
              <a:t>Educate on acceptance of differences, make school environment more inclusive</a:t>
            </a:r>
            <a:endParaRPr lang="en-GB" sz="1600" dirty="0"/>
          </a:p>
        </p:txBody>
      </p:sp>
      <p:sp>
        <p:nvSpPr>
          <p:cNvPr id="19" name="TextBox 18">
            <a:extLst>
              <a:ext uri="{FF2B5EF4-FFF2-40B4-BE49-F238E27FC236}">
                <a16:creationId xmlns:a16="http://schemas.microsoft.com/office/drawing/2014/main" id="{D74C24F4-FD26-EC52-FEE4-0D841242D5D0}"/>
              </a:ext>
            </a:extLst>
          </p:cNvPr>
          <p:cNvSpPr txBox="1"/>
          <p:nvPr/>
        </p:nvSpPr>
        <p:spPr>
          <a:xfrm>
            <a:off x="3088527" y="464511"/>
            <a:ext cx="6094520" cy="523220"/>
          </a:xfrm>
          <a:prstGeom prst="rect">
            <a:avLst/>
          </a:prstGeom>
          <a:noFill/>
        </p:spPr>
        <p:txBody>
          <a:bodyPr wrap="square">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Here’s what they said…</a:t>
            </a:r>
          </a:p>
        </p:txBody>
      </p:sp>
      <p:pic>
        <p:nvPicPr>
          <p:cNvPr id="2" name="Picture 1" descr="A close-up of a blue and white sky&#10;&#10;AI-generated content may be incorrect.">
            <a:extLst>
              <a:ext uri="{FF2B5EF4-FFF2-40B4-BE49-F238E27FC236}">
                <a16:creationId xmlns:a16="http://schemas.microsoft.com/office/drawing/2014/main" id="{2CD55EDA-3DBE-39E3-B8DB-67C00CD5B35A}"/>
              </a:ext>
            </a:extLst>
          </p:cNvPr>
          <p:cNvPicPr>
            <a:picLocks noChangeAspect="1"/>
          </p:cNvPicPr>
          <p:nvPr/>
        </p:nvPicPr>
        <p:blipFill>
          <a:blip r:embed="rId4">
            <a:extLst>
              <a:ext uri="{28A0092B-C50C-407E-A947-70E740481C1C}">
                <a14:useLocalDpi xmlns:a14="http://schemas.microsoft.com/office/drawing/2010/main" val="0"/>
              </a:ext>
            </a:extLst>
          </a:blip>
          <a:srcRect l="11894" r="12546"/>
          <a:stretch>
            <a:fillRect/>
          </a:stretch>
        </p:blipFill>
        <p:spPr>
          <a:xfrm rot="5400000">
            <a:off x="2667001" y="-2667001"/>
            <a:ext cx="6858000" cy="12192002"/>
          </a:xfrm>
          <a:prstGeom prst="rect">
            <a:avLst/>
          </a:prstGeom>
        </p:spPr>
      </p:pic>
      <p:pic>
        <p:nvPicPr>
          <p:cNvPr id="20" name="Picture 19">
            <a:extLst>
              <a:ext uri="{FF2B5EF4-FFF2-40B4-BE49-F238E27FC236}">
                <a16:creationId xmlns:a16="http://schemas.microsoft.com/office/drawing/2014/main" id="{474FF66A-1ABB-F543-225F-DED88AE06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68" y="5111578"/>
            <a:ext cx="1743272" cy="1561830"/>
          </a:xfrm>
          <a:prstGeom prst="rect">
            <a:avLst/>
          </a:prstGeom>
        </p:spPr>
      </p:pic>
      <p:pic>
        <p:nvPicPr>
          <p:cNvPr id="21" name="Picture 20" descr="A group of blue rectangular boxes with text&#10;&#10;AI-generated content may be incorrect.">
            <a:extLst>
              <a:ext uri="{FF2B5EF4-FFF2-40B4-BE49-F238E27FC236}">
                <a16:creationId xmlns:a16="http://schemas.microsoft.com/office/drawing/2014/main" id="{74F66E7F-8925-1E99-6C1F-947CB7ABF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9599" y="237155"/>
            <a:ext cx="8179445" cy="6383690"/>
          </a:xfrm>
          <a:prstGeom prst="rect">
            <a:avLst/>
          </a:prstGeom>
          <a:ln w="38100">
            <a:solidFill>
              <a:schemeClr val="tx2"/>
            </a:solidFill>
          </a:ln>
        </p:spPr>
      </p:pic>
    </p:spTree>
    <p:extLst>
      <p:ext uri="{BB962C8B-B14F-4D97-AF65-F5344CB8AC3E}">
        <p14:creationId xmlns:p14="http://schemas.microsoft.com/office/powerpoint/2010/main" val="71412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Video 20" title="Question mark speech bubbles">
            <a:hlinkClick r:id="" action="ppaction://media"/>
            <a:extLst>
              <a:ext uri="{FF2B5EF4-FFF2-40B4-BE49-F238E27FC236}">
                <a16:creationId xmlns:a16="http://schemas.microsoft.com/office/drawing/2014/main" id="{BD3D4CE8-673A-4523-4B2F-1A7ED1904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7397" y="582340"/>
            <a:ext cx="9957205" cy="5415382"/>
          </a:xfrm>
          <a:prstGeom prst="rect">
            <a:avLst/>
          </a:prstGeom>
        </p:spPr>
      </p:pic>
      <p:grpSp>
        <p:nvGrpSpPr>
          <p:cNvPr id="6" name="Group 5">
            <a:extLst>
              <a:ext uri="{FF2B5EF4-FFF2-40B4-BE49-F238E27FC236}">
                <a16:creationId xmlns:a16="http://schemas.microsoft.com/office/drawing/2014/main" id="{57BFE740-E427-E2CF-B819-5447A8568395}"/>
              </a:ext>
            </a:extLst>
          </p:cNvPr>
          <p:cNvGrpSpPr/>
          <p:nvPr/>
        </p:nvGrpSpPr>
        <p:grpSpPr>
          <a:xfrm>
            <a:off x="2574322" y="6070072"/>
            <a:ext cx="8693209" cy="787928"/>
            <a:chOff x="1237914" y="1362032"/>
            <a:chExt cx="8693209" cy="787928"/>
          </a:xfrm>
        </p:grpSpPr>
        <p:pic>
          <p:nvPicPr>
            <p:cNvPr id="10" name="Picture 9">
              <a:extLst>
                <a:ext uri="{FF2B5EF4-FFF2-40B4-BE49-F238E27FC236}">
                  <a16:creationId xmlns:a16="http://schemas.microsoft.com/office/drawing/2014/main" id="{D235E2B2-7E05-E972-1E66-2E30D7B798B7}"/>
                </a:ext>
              </a:extLst>
            </p:cNvPr>
            <p:cNvPicPr>
              <a:picLocks noChangeAspect="1"/>
            </p:cNvPicPr>
            <p:nvPr/>
          </p:nvPicPr>
          <p:blipFill rotWithShape="1">
            <a:blip r:embed="rId5">
              <a:alphaModFix amt="35000"/>
            </a:blip>
            <a:srcRect l="13832" r="47054" b="60820"/>
            <a:stretch/>
          </p:blipFill>
          <p:spPr>
            <a:xfrm>
              <a:off x="2386149" y="1362032"/>
              <a:ext cx="3352800" cy="747646"/>
            </a:xfrm>
            <a:prstGeom prst="rect">
              <a:avLst/>
            </a:prstGeom>
          </p:spPr>
        </p:pic>
        <p:pic>
          <p:nvPicPr>
            <p:cNvPr id="11" name="Picture 10">
              <a:extLst>
                <a:ext uri="{FF2B5EF4-FFF2-40B4-BE49-F238E27FC236}">
                  <a16:creationId xmlns:a16="http://schemas.microsoft.com/office/drawing/2014/main" id="{BB356D6E-FA81-BA24-AE3A-476396726DF0}"/>
                </a:ext>
              </a:extLst>
            </p:cNvPr>
            <p:cNvPicPr>
              <a:picLocks noChangeAspect="1"/>
            </p:cNvPicPr>
            <p:nvPr/>
          </p:nvPicPr>
          <p:blipFill rotWithShape="1">
            <a:blip r:embed="rId5">
              <a:alphaModFix amt="35000"/>
            </a:blip>
            <a:srcRect l="87596" t="7899" b="75214"/>
            <a:stretch/>
          </p:blipFill>
          <p:spPr>
            <a:xfrm>
              <a:off x="8867846" y="1615028"/>
              <a:ext cx="1063277" cy="322218"/>
            </a:xfrm>
            <a:prstGeom prst="rect">
              <a:avLst/>
            </a:prstGeom>
          </p:spPr>
        </p:pic>
        <p:pic>
          <p:nvPicPr>
            <p:cNvPr id="12" name="Picture 11">
              <a:extLst>
                <a:ext uri="{FF2B5EF4-FFF2-40B4-BE49-F238E27FC236}">
                  <a16:creationId xmlns:a16="http://schemas.microsoft.com/office/drawing/2014/main" id="{37528CE5-97E9-6E36-5639-49D09871B09D}"/>
                </a:ext>
              </a:extLst>
            </p:cNvPr>
            <p:cNvPicPr>
              <a:picLocks noChangeAspect="1"/>
            </p:cNvPicPr>
            <p:nvPr/>
          </p:nvPicPr>
          <p:blipFill rotWithShape="1">
            <a:blip r:embed="rId5">
              <a:alphaModFix amt="35000"/>
            </a:blip>
            <a:srcRect l="1026" r="86072" b="60820"/>
            <a:stretch/>
          </p:blipFill>
          <p:spPr>
            <a:xfrm>
              <a:off x="1237914" y="1402315"/>
              <a:ext cx="1105988" cy="747645"/>
            </a:xfrm>
            <a:prstGeom prst="rect">
              <a:avLst/>
            </a:prstGeom>
          </p:spPr>
        </p:pic>
        <p:pic>
          <p:nvPicPr>
            <p:cNvPr id="13" name="Picture 12">
              <a:extLst>
                <a:ext uri="{FF2B5EF4-FFF2-40B4-BE49-F238E27FC236}">
                  <a16:creationId xmlns:a16="http://schemas.microsoft.com/office/drawing/2014/main" id="{8F87AD28-F151-7E07-1E17-1DFA65C45946}"/>
                </a:ext>
              </a:extLst>
            </p:cNvPr>
            <p:cNvPicPr>
              <a:picLocks noChangeAspect="1"/>
            </p:cNvPicPr>
            <p:nvPr/>
          </p:nvPicPr>
          <p:blipFill rotWithShape="1">
            <a:blip r:embed="rId5">
              <a:alphaModFix amt="35000"/>
            </a:blip>
            <a:srcRect l="52545" t="11067" r="36178" b="69765"/>
            <a:stretch/>
          </p:blipFill>
          <p:spPr>
            <a:xfrm>
              <a:off x="5746363" y="1593257"/>
              <a:ext cx="966652" cy="365760"/>
            </a:xfrm>
            <a:prstGeom prst="rect">
              <a:avLst/>
            </a:prstGeom>
          </p:spPr>
        </p:pic>
        <p:pic>
          <p:nvPicPr>
            <p:cNvPr id="14" name="Picture 13">
              <a:extLst>
                <a:ext uri="{FF2B5EF4-FFF2-40B4-BE49-F238E27FC236}">
                  <a16:creationId xmlns:a16="http://schemas.microsoft.com/office/drawing/2014/main" id="{A19F289A-C2F8-090E-6BC5-073108350E9D}"/>
                </a:ext>
              </a:extLst>
            </p:cNvPr>
            <p:cNvPicPr>
              <a:picLocks noChangeAspect="1"/>
            </p:cNvPicPr>
            <p:nvPr/>
          </p:nvPicPr>
          <p:blipFill rotWithShape="1">
            <a:blip r:embed="rId5">
              <a:alphaModFix amt="35000"/>
            </a:blip>
            <a:srcRect l="63716" r="22975" b="60820"/>
            <a:stretch/>
          </p:blipFill>
          <p:spPr>
            <a:xfrm>
              <a:off x="6761202" y="1402314"/>
              <a:ext cx="1140823" cy="747646"/>
            </a:xfrm>
            <a:prstGeom prst="rect">
              <a:avLst/>
            </a:prstGeom>
          </p:spPr>
        </p:pic>
        <p:pic>
          <p:nvPicPr>
            <p:cNvPr id="15" name="Picture 14">
              <a:extLst>
                <a:ext uri="{FF2B5EF4-FFF2-40B4-BE49-F238E27FC236}">
                  <a16:creationId xmlns:a16="http://schemas.microsoft.com/office/drawing/2014/main" id="{C63E79A5-5D5F-DA35-8F9E-BF8D1C21BF90}"/>
                </a:ext>
              </a:extLst>
            </p:cNvPr>
            <p:cNvPicPr>
              <a:picLocks noChangeAspect="1"/>
            </p:cNvPicPr>
            <p:nvPr/>
          </p:nvPicPr>
          <p:blipFill rotWithShape="1">
            <a:blip r:embed="rId5">
              <a:alphaModFix amt="35000"/>
            </a:blip>
            <a:srcRect l="76923" t="5389" r="12714" b="67685"/>
            <a:stretch/>
          </p:blipFill>
          <p:spPr>
            <a:xfrm>
              <a:off x="7902025" y="1462917"/>
              <a:ext cx="888275" cy="513807"/>
            </a:xfrm>
            <a:prstGeom prst="rect">
              <a:avLst/>
            </a:prstGeom>
          </p:spPr>
        </p:pic>
      </p:grpSp>
      <p:pic>
        <p:nvPicPr>
          <p:cNvPr id="16" name="Picture 2">
            <a:extLst>
              <a:ext uri="{FF2B5EF4-FFF2-40B4-BE49-F238E27FC236}">
                <a16:creationId xmlns:a16="http://schemas.microsoft.com/office/drawing/2014/main" id="{350234AE-EBBD-57DB-FFB3-A43EFAD279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572061FE-D072-4D67-D5AB-6477353330B9}"/>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19" name="TextBox 18">
            <a:extLst>
              <a:ext uri="{FF2B5EF4-FFF2-40B4-BE49-F238E27FC236}">
                <a16:creationId xmlns:a16="http://schemas.microsoft.com/office/drawing/2014/main" id="{83FD56E1-90F4-6983-6E6D-73D8AF3911B2}"/>
              </a:ext>
            </a:extLst>
          </p:cNvPr>
          <p:cNvSpPr txBox="1"/>
          <p:nvPr/>
        </p:nvSpPr>
        <p:spPr>
          <a:xfrm>
            <a:off x="3546048" y="2895685"/>
            <a:ext cx="5099901" cy="584775"/>
          </a:xfrm>
          <a:prstGeom prst="rect">
            <a:avLst/>
          </a:prstGeom>
          <a:solidFill>
            <a:schemeClr val="accent1">
              <a:alpha val="45000"/>
            </a:schemeClr>
          </a:solidFill>
        </p:spPr>
        <p:txBody>
          <a:bodyPr wrap="square" rtlCol="0">
            <a:spAutoFit/>
          </a:bodyPr>
          <a:lstStyle/>
          <a:p>
            <a:pPr algn="ctr"/>
            <a:r>
              <a:rPr lang="en-GB" sz="3200" b="1" dirty="0">
                <a:solidFill>
                  <a:schemeClr val="bg1"/>
                </a:solidFill>
                <a:latin typeface="Calibri Light" panose="020F0302020204030204" pitchFamily="34" charset="0"/>
                <a:cs typeface="Calibri Light" panose="020F0302020204030204" pitchFamily="34" charset="0"/>
              </a:rPr>
              <a:t>Questions and comments </a:t>
            </a:r>
          </a:p>
        </p:txBody>
      </p:sp>
    </p:spTree>
    <p:extLst>
      <p:ext uri="{BB962C8B-B14F-4D97-AF65-F5344CB8AC3E}">
        <p14:creationId xmlns:p14="http://schemas.microsoft.com/office/powerpoint/2010/main" val="3158274857"/>
      </p:ext>
    </p:extLst>
  </p:cSld>
  <p:clrMapOvr>
    <a:masterClrMapping/>
  </p:clrMapOvr>
  <mc:AlternateContent xmlns:mc="http://schemas.openxmlformats.org/markup-compatibility/2006" xmlns:p14="http://schemas.microsoft.com/office/powerpoint/2010/main">
    <mc:Choice Requires="p14">
      <p:transition spd="slow" p14:dur="2000" advTm="13799"/>
    </mc:Choice>
    <mc:Fallback xmlns="">
      <p:transition spd="slow" advTm="13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6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4657D-1179-E40C-39C4-3347DAD8D562}"/>
              </a:ext>
            </a:extLst>
          </p:cNvPr>
          <p:cNvGrpSpPr/>
          <p:nvPr/>
        </p:nvGrpSpPr>
        <p:grpSpPr>
          <a:xfrm>
            <a:off x="2574322" y="6070072"/>
            <a:ext cx="8693209" cy="787928"/>
            <a:chOff x="1237914" y="1362032"/>
            <a:chExt cx="8693209" cy="787928"/>
          </a:xfrm>
        </p:grpSpPr>
        <p:pic>
          <p:nvPicPr>
            <p:cNvPr id="4" name="Picture 3">
              <a:extLst>
                <a:ext uri="{FF2B5EF4-FFF2-40B4-BE49-F238E27FC236}">
                  <a16:creationId xmlns:a16="http://schemas.microsoft.com/office/drawing/2014/main" id="{905C4C43-3095-C517-4E59-D27C1B081AEA}"/>
                </a:ext>
              </a:extLst>
            </p:cNvPr>
            <p:cNvPicPr>
              <a:picLocks noChangeAspect="1"/>
            </p:cNvPicPr>
            <p:nvPr/>
          </p:nvPicPr>
          <p:blipFill rotWithShape="1">
            <a:blip r:embed="rId2">
              <a:alphaModFix amt="35000"/>
            </a:blip>
            <a:srcRect l="13832" r="47054" b="60820"/>
            <a:stretch/>
          </p:blipFill>
          <p:spPr>
            <a:xfrm>
              <a:off x="2386149" y="1362032"/>
              <a:ext cx="3352800" cy="747646"/>
            </a:xfrm>
            <a:prstGeom prst="rect">
              <a:avLst/>
            </a:prstGeom>
          </p:spPr>
        </p:pic>
        <p:pic>
          <p:nvPicPr>
            <p:cNvPr id="5" name="Picture 4">
              <a:extLst>
                <a:ext uri="{FF2B5EF4-FFF2-40B4-BE49-F238E27FC236}">
                  <a16:creationId xmlns:a16="http://schemas.microsoft.com/office/drawing/2014/main" id="{CB30A9C5-2B78-2DE5-5C99-8218FA99B7C2}"/>
                </a:ext>
              </a:extLst>
            </p:cNvPr>
            <p:cNvPicPr>
              <a:picLocks noChangeAspect="1"/>
            </p:cNvPicPr>
            <p:nvPr/>
          </p:nvPicPr>
          <p:blipFill rotWithShape="1">
            <a:blip r:embed="rId2">
              <a:alphaModFix amt="35000"/>
            </a:blip>
            <a:srcRect l="87596" t="7899" b="75214"/>
            <a:stretch/>
          </p:blipFill>
          <p:spPr>
            <a:xfrm>
              <a:off x="8867846" y="1615028"/>
              <a:ext cx="1063277" cy="322218"/>
            </a:xfrm>
            <a:prstGeom prst="rect">
              <a:avLst/>
            </a:prstGeom>
          </p:spPr>
        </p:pic>
        <p:pic>
          <p:nvPicPr>
            <p:cNvPr id="6" name="Picture 5">
              <a:extLst>
                <a:ext uri="{FF2B5EF4-FFF2-40B4-BE49-F238E27FC236}">
                  <a16:creationId xmlns:a16="http://schemas.microsoft.com/office/drawing/2014/main" id="{7B317821-5A1C-1B26-0BDF-F6AE279DC396}"/>
                </a:ext>
              </a:extLst>
            </p:cNvPr>
            <p:cNvPicPr>
              <a:picLocks noChangeAspect="1"/>
            </p:cNvPicPr>
            <p:nvPr/>
          </p:nvPicPr>
          <p:blipFill rotWithShape="1">
            <a:blip r:embed="rId2">
              <a:alphaModFix amt="35000"/>
            </a:blip>
            <a:srcRect l="1026" r="86072" b="60820"/>
            <a:stretch/>
          </p:blipFill>
          <p:spPr>
            <a:xfrm>
              <a:off x="1237914" y="1402315"/>
              <a:ext cx="1105988" cy="747645"/>
            </a:xfrm>
            <a:prstGeom prst="rect">
              <a:avLst/>
            </a:prstGeom>
          </p:spPr>
        </p:pic>
        <p:pic>
          <p:nvPicPr>
            <p:cNvPr id="7" name="Picture 6">
              <a:extLst>
                <a:ext uri="{FF2B5EF4-FFF2-40B4-BE49-F238E27FC236}">
                  <a16:creationId xmlns:a16="http://schemas.microsoft.com/office/drawing/2014/main" id="{40720213-C555-745A-590D-F5A382AA0754}"/>
                </a:ext>
              </a:extLst>
            </p:cNvPr>
            <p:cNvPicPr>
              <a:picLocks noChangeAspect="1"/>
            </p:cNvPicPr>
            <p:nvPr/>
          </p:nvPicPr>
          <p:blipFill rotWithShape="1">
            <a:blip r:embed="rId2">
              <a:alphaModFix amt="35000"/>
            </a:blip>
            <a:srcRect l="52545" t="11067" r="36178" b="69765"/>
            <a:stretch/>
          </p:blipFill>
          <p:spPr>
            <a:xfrm>
              <a:off x="5746363" y="1593257"/>
              <a:ext cx="966652" cy="365760"/>
            </a:xfrm>
            <a:prstGeom prst="rect">
              <a:avLst/>
            </a:prstGeom>
          </p:spPr>
        </p:pic>
        <p:pic>
          <p:nvPicPr>
            <p:cNvPr id="8" name="Picture 7">
              <a:extLst>
                <a:ext uri="{FF2B5EF4-FFF2-40B4-BE49-F238E27FC236}">
                  <a16:creationId xmlns:a16="http://schemas.microsoft.com/office/drawing/2014/main" id="{4BAEA53B-21C6-7E0B-7E27-E54EF6B5976E}"/>
                </a:ext>
              </a:extLst>
            </p:cNvPr>
            <p:cNvPicPr>
              <a:picLocks noChangeAspect="1"/>
            </p:cNvPicPr>
            <p:nvPr/>
          </p:nvPicPr>
          <p:blipFill rotWithShape="1">
            <a:blip r:embed="rId2">
              <a:alphaModFix amt="35000"/>
            </a:blip>
            <a:srcRect l="63716" r="22975" b="60820"/>
            <a:stretch/>
          </p:blipFill>
          <p:spPr>
            <a:xfrm>
              <a:off x="6761202" y="1402314"/>
              <a:ext cx="1140823" cy="747646"/>
            </a:xfrm>
            <a:prstGeom prst="rect">
              <a:avLst/>
            </a:prstGeom>
          </p:spPr>
        </p:pic>
        <p:pic>
          <p:nvPicPr>
            <p:cNvPr id="9" name="Picture 8">
              <a:extLst>
                <a:ext uri="{FF2B5EF4-FFF2-40B4-BE49-F238E27FC236}">
                  <a16:creationId xmlns:a16="http://schemas.microsoft.com/office/drawing/2014/main" id="{BA028E54-4922-8285-1250-5ACFD177D2C0}"/>
                </a:ext>
              </a:extLst>
            </p:cNvPr>
            <p:cNvPicPr>
              <a:picLocks noChangeAspect="1"/>
            </p:cNvPicPr>
            <p:nvPr/>
          </p:nvPicPr>
          <p:blipFill rotWithShape="1">
            <a:blip r:embed="rId2">
              <a:alphaModFix amt="35000"/>
            </a:blip>
            <a:srcRect l="76923" t="5389" r="12714" b="67685"/>
            <a:stretch/>
          </p:blipFill>
          <p:spPr>
            <a:xfrm>
              <a:off x="7902025" y="1462917"/>
              <a:ext cx="888275" cy="513807"/>
            </a:xfrm>
            <a:prstGeom prst="rect">
              <a:avLst/>
            </a:prstGeom>
          </p:spPr>
        </p:pic>
      </p:grpSp>
      <p:pic>
        <p:nvPicPr>
          <p:cNvPr id="10" name="Picture 2">
            <a:extLst>
              <a:ext uri="{FF2B5EF4-FFF2-40B4-BE49-F238E27FC236}">
                <a16:creationId xmlns:a16="http://schemas.microsoft.com/office/drawing/2014/main" id="{18A39C72-FDEC-6922-2226-8B8BABE9E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9F6E38E-36B6-72D0-BFC8-622ABEDF8B84}"/>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C&amp;M PINS Project </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E7570C1-9FE0-596F-C7E7-101B1BB4F4E6}"/>
              </a:ext>
            </a:extLst>
          </p:cNvPr>
          <p:cNvSpPr/>
          <p:nvPr/>
        </p:nvSpPr>
        <p:spPr>
          <a:xfrm>
            <a:off x="2685707" y="2692127"/>
            <a:ext cx="682058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Thank you for listening</a:t>
            </a:r>
          </a:p>
        </p:txBody>
      </p:sp>
    </p:spTree>
    <p:extLst>
      <p:ext uri="{BB962C8B-B14F-4D97-AF65-F5344CB8AC3E}">
        <p14:creationId xmlns:p14="http://schemas.microsoft.com/office/powerpoint/2010/main" val="3443982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Video 20" title="Question mark speech bubbles">
            <a:hlinkClick r:id="" action="ppaction://media"/>
            <a:extLst>
              <a:ext uri="{FF2B5EF4-FFF2-40B4-BE49-F238E27FC236}">
                <a16:creationId xmlns:a16="http://schemas.microsoft.com/office/drawing/2014/main" id="{BD3D4CE8-673A-4523-4B2F-1A7ED1904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7397" y="582340"/>
            <a:ext cx="9957205" cy="5415382"/>
          </a:xfrm>
          <a:prstGeom prst="rect">
            <a:avLst/>
          </a:prstGeom>
        </p:spPr>
      </p:pic>
      <p:grpSp>
        <p:nvGrpSpPr>
          <p:cNvPr id="6" name="Group 5">
            <a:extLst>
              <a:ext uri="{FF2B5EF4-FFF2-40B4-BE49-F238E27FC236}">
                <a16:creationId xmlns:a16="http://schemas.microsoft.com/office/drawing/2014/main" id="{57BFE740-E427-E2CF-B819-5447A8568395}"/>
              </a:ext>
            </a:extLst>
          </p:cNvPr>
          <p:cNvGrpSpPr/>
          <p:nvPr/>
        </p:nvGrpSpPr>
        <p:grpSpPr>
          <a:xfrm>
            <a:off x="2574322" y="6070072"/>
            <a:ext cx="8693209" cy="787928"/>
            <a:chOff x="1237914" y="1362032"/>
            <a:chExt cx="8693209" cy="787928"/>
          </a:xfrm>
        </p:grpSpPr>
        <p:pic>
          <p:nvPicPr>
            <p:cNvPr id="10" name="Picture 9">
              <a:extLst>
                <a:ext uri="{FF2B5EF4-FFF2-40B4-BE49-F238E27FC236}">
                  <a16:creationId xmlns:a16="http://schemas.microsoft.com/office/drawing/2014/main" id="{D235E2B2-7E05-E972-1E66-2E30D7B798B7}"/>
                </a:ext>
              </a:extLst>
            </p:cNvPr>
            <p:cNvPicPr>
              <a:picLocks noChangeAspect="1"/>
            </p:cNvPicPr>
            <p:nvPr/>
          </p:nvPicPr>
          <p:blipFill rotWithShape="1">
            <a:blip r:embed="rId5">
              <a:alphaModFix amt="35000"/>
            </a:blip>
            <a:srcRect l="13832" r="47054" b="60820"/>
            <a:stretch/>
          </p:blipFill>
          <p:spPr>
            <a:xfrm>
              <a:off x="2386149" y="1362032"/>
              <a:ext cx="3352800" cy="747646"/>
            </a:xfrm>
            <a:prstGeom prst="rect">
              <a:avLst/>
            </a:prstGeom>
          </p:spPr>
        </p:pic>
        <p:pic>
          <p:nvPicPr>
            <p:cNvPr id="11" name="Picture 10">
              <a:extLst>
                <a:ext uri="{FF2B5EF4-FFF2-40B4-BE49-F238E27FC236}">
                  <a16:creationId xmlns:a16="http://schemas.microsoft.com/office/drawing/2014/main" id="{BB356D6E-FA81-BA24-AE3A-476396726DF0}"/>
                </a:ext>
              </a:extLst>
            </p:cNvPr>
            <p:cNvPicPr>
              <a:picLocks noChangeAspect="1"/>
            </p:cNvPicPr>
            <p:nvPr/>
          </p:nvPicPr>
          <p:blipFill rotWithShape="1">
            <a:blip r:embed="rId5">
              <a:alphaModFix amt="35000"/>
            </a:blip>
            <a:srcRect l="87596" t="7899" b="75214"/>
            <a:stretch/>
          </p:blipFill>
          <p:spPr>
            <a:xfrm>
              <a:off x="8867846" y="1615028"/>
              <a:ext cx="1063277" cy="322218"/>
            </a:xfrm>
            <a:prstGeom prst="rect">
              <a:avLst/>
            </a:prstGeom>
          </p:spPr>
        </p:pic>
        <p:pic>
          <p:nvPicPr>
            <p:cNvPr id="12" name="Picture 11">
              <a:extLst>
                <a:ext uri="{FF2B5EF4-FFF2-40B4-BE49-F238E27FC236}">
                  <a16:creationId xmlns:a16="http://schemas.microsoft.com/office/drawing/2014/main" id="{37528CE5-97E9-6E36-5639-49D09871B09D}"/>
                </a:ext>
              </a:extLst>
            </p:cNvPr>
            <p:cNvPicPr>
              <a:picLocks noChangeAspect="1"/>
            </p:cNvPicPr>
            <p:nvPr/>
          </p:nvPicPr>
          <p:blipFill rotWithShape="1">
            <a:blip r:embed="rId5">
              <a:alphaModFix amt="35000"/>
            </a:blip>
            <a:srcRect l="1026" r="86072" b="60820"/>
            <a:stretch/>
          </p:blipFill>
          <p:spPr>
            <a:xfrm>
              <a:off x="1237914" y="1402315"/>
              <a:ext cx="1105988" cy="747645"/>
            </a:xfrm>
            <a:prstGeom prst="rect">
              <a:avLst/>
            </a:prstGeom>
          </p:spPr>
        </p:pic>
        <p:pic>
          <p:nvPicPr>
            <p:cNvPr id="13" name="Picture 12">
              <a:extLst>
                <a:ext uri="{FF2B5EF4-FFF2-40B4-BE49-F238E27FC236}">
                  <a16:creationId xmlns:a16="http://schemas.microsoft.com/office/drawing/2014/main" id="{8F87AD28-F151-7E07-1E17-1DFA65C45946}"/>
                </a:ext>
              </a:extLst>
            </p:cNvPr>
            <p:cNvPicPr>
              <a:picLocks noChangeAspect="1"/>
            </p:cNvPicPr>
            <p:nvPr/>
          </p:nvPicPr>
          <p:blipFill rotWithShape="1">
            <a:blip r:embed="rId5">
              <a:alphaModFix amt="35000"/>
            </a:blip>
            <a:srcRect l="52545" t="11067" r="36178" b="69765"/>
            <a:stretch/>
          </p:blipFill>
          <p:spPr>
            <a:xfrm>
              <a:off x="5746363" y="1593257"/>
              <a:ext cx="966652" cy="365760"/>
            </a:xfrm>
            <a:prstGeom prst="rect">
              <a:avLst/>
            </a:prstGeom>
          </p:spPr>
        </p:pic>
        <p:pic>
          <p:nvPicPr>
            <p:cNvPr id="14" name="Picture 13">
              <a:extLst>
                <a:ext uri="{FF2B5EF4-FFF2-40B4-BE49-F238E27FC236}">
                  <a16:creationId xmlns:a16="http://schemas.microsoft.com/office/drawing/2014/main" id="{A19F289A-C2F8-090E-6BC5-073108350E9D}"/>
                </a:ext>
              </a:extLst>
            </p:cNvPr>
            <p:cNvPicPr>
              <a:picLocks noChangeAspect="1"/>
            </p:cNvPicPr>
            <p:nvPr/>
          </p:nvPicPr>
          <p:blipFill rotWithShape="1">
            <a:blip r:embed="rId5">
              <a:alphaModFix amt="35000"/>
            </a:blip>
            <a:srcRect l="63716" r="22975" b="60820"/>
            <a:stretch/>
          </p:blipFill>
          <p:spPr>
            <a:xfrm>
              <a:off x="6761202" y="1402314"/>
              <a:ext cx="1140823" cy="747646"/>
            </a:xfrm>
            <a:prstGeom prst="rect">
              <a:avLst/>
            </a:prstGeom>
          </p:spPr>
        </p:pic>
        <p:pic>
          <p:nvPicPr>
            <p:cNvPr id="15" name="Picture 14">
              <a:extLst>
                <a:ext uri="{FF2B5EF4-FFF2-40B4-BE49-F238E27FC236}">
                  <a16:creationId xmlns:a16="http://schemas.microsoft.com/office/drawing/2014/main" id="{C63E79A5-5D5F-DA35-8F9E-BF8D1C21BF90}"/>
                </a:ext>
              </a:extLst>
            </p:cNvPr>
            <p:cNvPicPr>
              <a:picLocks noChangeAspect="1"/>
            </p:cNvPicPr>
            <p:nvPr/>
          </p:nvPicPr>
          <p:blipFill rotWithShape="1">
            <a:blip r:embed="rId5">
              <a:alphaModFix amt="35000"/>
            </a:blip>
            <a:srcRect l="76923" t="5389" r="12714" b="67685"/>
            <a:stretch/>
          </p:blipFill>
          <p:spPr>
            <a:xfrm>
              <a:off x="7902025" y="1462917"/>
              <a:ext cx="888275" cy="513807"/>
            </a:xfrm>
            <a:prstGeom prst="rect">
              <a:avLst/>
            </a:prstGeom>
          </p:spPr>
        </p:pic>
      </p:grpSp>
      <p:pic>
        <p:nvPicPr>
          <p:cNvPr id="16" name="Picture 2">
            <a:extLst>
              <a:ext uri="{FF2B5EF4-FFF2-40B4-BE49-F238E27FC236}">
                <a16:creationId xmlns:a16="http://schemas.microsoft.com/office/drawing/2014/main" id="{350234AE-EBBD-57DB-FFB3-A43EFAD279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572061FE-D072-4D67-D5AB-6477353330B9}"/>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19" name="TextBox 18">
            <a:extLst>
              <a:ext uri="{FF2B5EF4-FFF2-40B4-BE49-F238E27FC236}">
                <a16:creationId xmlns:a16="http://schemas.microsoft.com/office/drawing/2014/main" id="{83FD56E1-90F4-6983-6E6D-73D8AF3911B2}"/>
              </a:ext>
            </a:extLst>
          </p:cNvPr>
          <p:cNvSpPr txBox="1"/>
          <p:nvPr/>
        </p:nvSpPr>
        <p:spPr>
          <a:xfrm>
            <a:off x="3546048" y="2895685"/>
            <a:ext cx="5099901" cy="584775"/>
          </a:xfrm>
          <a:prstGeom prst="rect">
            <a:avLst/>
          </a:prstGeom>
          <a:solidFill>
            <a:schemeClr val="accent1">
              <a:alpha val="45000"/>
            </a:schemeClr>
          </a:solidFill>
        </p:spPr>
        <p:txBody>
          <a:bodyPr wrap="square" rtlCol="0">
            <a:spAutoFit/>
          </a:bodyPr>
          <a:lstStyle/>
          <a:p>
            <a:pPr algn="ctr"/>
            <a:r>
              <a:rPr lang="en-GB" sz="3200" b="1" dirty="0">
                <a:solidFill>
                  <a:schemeClr val="bg1"/>
                </a:solidFill>
                <a:latin typeface="Calibri Light" panose="020F0302020204030204" pitchFamily="34" charset="0"/>
                <a:cs typeface="Calibri Light" panose="020F0302020204030204" pitchFamily="34" charset="0"/>
              </a:rPr>
              <a:t>Questions and comments </a:t>
            </a:r>
          </a:p>
        </p:txBody>
      </p:sp>
    </p:spTree>
    <p:extLst>
      <p:ext uri="{BB962C8B-B14F-4D97-AF65-F5344CB8AC3E}">
        <p14:creationId xmlns:p14="http://schemas.microsoft.com/office/powerpoint/2010/main" val="3800351781"/>
      </p:ext>
    </p:extLst>
  </p:cSld>
  <p:clrMapOvr>
    <a:masterClrMapping/>
  </p:clrMapOvr>
  <mc:AlternateContent xmlns:mc="http://schemas.openxmlformats.org/markup-compatibility/2006" xmlns:p14="http://schemas.microsoft.com/office/powerpoint/2010/main">
    <mc:Choice Requires="p14">
      <p:transition spd="slow" p14:dur="2000" advTm="13799"/>
    </mc:Choice>
    <mc:Fallback xmlns="">
      <p:transition spd="slow" advTm="13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6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peech Bubble: Oval 8">
            <a:extLst>
              <a:ext uri="{FF2B5EF4-FFF2-40B4-BE49-F238E27FC236}">
                <a16:creationId xmlns:a16="http://schemas.microsoft.com/office/drawing/2014/main" id="{8FC4C4B5-58F0-8E9F-12D5-7A7AC82C60AC}"/>
              </a:ext>
            </a:extLst>
          </p:cNvPr>
          <p:cNvSpPr/>
          <p:nvPr/>
        </p:nvSpPr>
        <p:spPr>
          <a:xfrm rot="487668">
            <a:off x="5722928" y="2655474"/>
            <a:ext cx="3495399" cy="2251684"/>
          </a:xfrm>
          <a:prstGeom prst="wedgeEllipseCallout">
            <a:avLst>
              <a:gd name="adj1" fmla="val -6394"/>
              <a:gd name="adj2" fmla="val 660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gradFill>
                    <a:gsLst>
                      <a:gs pos="100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 couldn’t so my mum and dad would or Mrs *****(SENCO). I know I have one of those education plans so that will tell them. </a:t>
            </a:r>
          </a:p>
        </p:txBody>
      </p:sp>
      <p:sp>
        <p:nvSpPr>
          <p:cNvPr id="2" name="TextBox 1">
            <a:extLst>
              <a:ext uri="{FF2B5EF4-FFF2-40B4-BE49-F238E27FC236}">
                <a16:creationId xmlns:a16="http://schemas.microsoft.com/office/drawing/2014/main" id="{56DC7249-C633-5230-B33D-84FA086AFCD1}"/>
              </a:ext>
            </a:extLst>
          </p:cNvPr>
          <p:cNvSpPr txBox="1"/>
          <p:nvPr/>
        </p:nvSpPr>
        <p:spPr>
          <a:xfrm>
            <a:off x="2389285" y="778032"/>
            <a:ext cx="7413429" cy="523220"/>
          </a:xfrm>
          <a:prstGeom prst="rect">
            <a:avLst/>
          </a:prstGeom>
          <a:noFill/>
        </p:spPr>
        <p:txBody>
          <a:bodyPr wrap="square" rtlCol="0">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How would you describe your needs to a teacher?</a:t>
            </a:r>
          </a:p>
        </p:txBody>
      </p:sp>
      <p:sp>
        <p:nvSpPr>
          <p:cNvPr id="4" name="Speech Bubble: Oval 3">
            <a:extLst>
              <a:ext uri="{FF2B5EF4-FFF2-40B4-BE49-F238E27FC236}">
                <a16:creationId xmlns:a16="http://schemas.microsoft.com/office/drawing/2014/main" id="{09E5A601-1410-C4DF-78F9-E9C6DF379D08}"/>
              </a:ext>
            </a:extLst>
          </p:cNvPr>
          <p:cNvSpPr/>
          <p:nvPr/>
        </p:nvSpPr>
        <p:spPr>
          <a:xfrm rot="829186">
            <a:off x="9322055" y="3338034"/>
            <a:ext cx="2713703" cy="1637071"/>
          </a:xfrm>
          <a:prstGeom prst="wedgeEllipseCallout">
            <a:avLst>
              <a:gd name="adj1" fmla="val 33466"/>
              <a:gd name="adj2" fmla="val 602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gradFill>
                    <a:gsLst>
                      <a:gs pos="100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 wouldn’t </a:t>
            </a:r>
          </a:p>
        </p:txBody>
      </p:sp>
      <p:sp>
        <p:nvSpPr>
          <p:cNvPr id="7" name="Speech Bubble: Oval 6">
            <a:extLst>
              <a:ext uri="{FF2B5EF4-FFF2-40B4-BE49-F238E27FC236}">
                <a16:creationId xmlns:a16="http://schemas.microsoft.com/office/drawing/2014/main" id="{ADACB81F-AD98-D4DA-C2AE-F045EDE14B7A}"/>
              </a:ext>
            </a:extLst>
          </p:cNvPr>
          <p:cNvSpPr/>
          <p:nvPr/>
        </p:nvSpPr>
        <p:spPr>
          <a:xfrm rot="21046899">
            <a:off x="1353357" y="3066281"/>
            <a:ext cx="3605360" cy="246044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gradFill>
                    <a:gsLst>
                      <a:gs pos="100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 I wouldn’t because they wouldn’t do anything and if I knew they would listen, I wouldn’t know how to describe it anyway</a:t>
            </a:r>
          </a:p>
        </p:txBody>
      </p:sp>
      <p:sp>
        <p:nvSpPr>
          <p:cNvPr id="8" name="Speech Bubble: Oval 7">
            <a:extLst>
              <a:ext uri="{FF2B5EF4-FFF2-40B4-BE49-F238E27FC236}">
                <a16:creationId xmlns:a16="http://schemas.microsoft.com/office/drawing/2014/main" id="{FBDB0FD3-359F-DF30-2B62-D873D60718D9}"/>
              </a:ext>
            </a:extLst>
          </p:cNvPr>
          <p:cNvSpPr/>
          <p:nvPr/>
        </p:nvSpPr>
        <p:spPr>
          <a:xfrm rot="21124823">
            <a:off x="103852" y="3871807"/>
            <a:ext cx="1872170" cy="1637071"/>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gradFill>
                    <a:gsLst>
                      <a:gs pos="100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 don’t know </a:t>
            </a:r>
          </a:p>
        </p:txBody>
      </p:sp>
      <p:sp>
        <p:nvSpPr>
          <p:cNvPr id="10" name="Speech Bubble: Oval 9">
            <a:extLst>
              <a:ext uri="{FF2B5EF4-FFF2-40B4-BE49-F238E27FC236}">
                <a16:creationId xmlns:a16="http://schemas.microsoft.com/office/drawing/2014/main" id="{D384D892-36FC-1DDA-3FD1-A3C12787C154}"/>
              </a:ext>
            </a:extLst>
          </p:cNvPr>
          <p:cNvSpPr/>
          <p:nvPr/>
        </p:nvSpPr>
        <p:spPr>
          <a:xfrm>
            <a:off x="7865943" y="4282341"/>
            <a:ext cx="2713703" cy="1637071"/>
          </a:xfrm>
          <a:prstGeom prst="wedgeEllipseCallout">
            <a:avLst>
              <a:gd name="adj1" fmla="val -8823"/>
              <a:gd name="adj2" fmla="val 6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gradFill>
                    <a:gsLst>
                      <a:gs pos="100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 don’t know. My teacher should know. </a:t>
            </a:r>
          </a:p>
        </p:txBody>
      </p:sp>
      <p:sp>
        <p:nvSpPr>
          <p:cNvPr id="11" name="Speech Bubble: Oval 10">
            <a:extLst>
              <a:ext uri="{FF2B5EF4-FFF2-40B4-BE49-F238E27FC236}">
                <a16:creationId xmlns:a16="http://schemas.microsoft.com/office/drawing/2014/main" id="{C0125ADD-0ACF-F049-6258-CF4FC5B4BCB1}"/>
              </a:ext>
            </a:extLst>
          </p:cNvPr>
          <p:cNvSpPr/>
          <p:nvPr/>
        </p:nvSpPr>
        <p:spPr>
          <a:xfrm>
            <a:off x="4170977" y="4084699"/>
            <a:ext cx="2713703" cy="1637071"/>
          </a:xfrm>
          <a:prstGeom prst="wedgeEllipseCallout">
            <a:avLst>
              <a:gd name="adj1" fmla="val 10573"/>
              <a:gd name="adj2" fmla="val 6629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gradFill>
                    <a:gsLst>
                      <a:gs pos="100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 cant, I hate asking for help, it makes me nervous </a:t>
            </a:r>
          </a:p>
        </p:txBody>
      </p:sp>
      <p:pic>
        <p:nvPicPr>
          <p:cNvPr id="15" name="Camera 14" hidden="1">
            <a:hlinkClick r:id="" action="ppaction://media"/>
            <a:extLst>
              <a:ext uri="{FF2B5EF4-FFF2-40B4-BE49-F238E27FC236}">
                <a16:creationId xmlns:a16="http://schemas.microsoft.com/office/drawing/2014/main" id="{BE29D57D-6D85-B2EF-5F52-C0515F55D093}"/>
              </a:ext>
            </a:extLst>
          </p:cNvPr>
          <p:cNvPicPr>
            <a:picLocks/>
            <a:extLst>
              <a:ext uri="{51228E76-BA90-4043-B771-695A4F85340A}">
                <alf:liveFeedProps xmlns:alf="http://schemas.microsoft.com/office/drawing/2021/livefeed"/>
              </a:ext>
            </a:extLst>
          </p:cNvPicPr>
          <p:nvPr/>
        </p:nvPicPr>
        <p:blipFill>
          <a:blip r:embed="rId10">
            <a:extLst>
              <a:ext uri="{96DAC541-7B7A-43D3-8B79-37D633B846F1}">
                <asvg:svgBlip xmlns:asvg="http://schemas.microsoft.com/office/drawing/2016/SVG/main" r:embed="rId11"/>
              </a:ext>
            </a:extLst>
          </a:blip>
          <a:srcRect l="21875" r="21875"/>
          <a:stretch>
            <a:fillRect/>
          </a:stretch>
        </p:blipFill>
        <p:spPr>
          <a:xfrm>
            <a:off x="10052304" y="4718304"/>
            <a:ext cx="2057400" cy="2057400"/>
          </a:xfrm>
          <a:prstGeom prst="ellipse">
            <a:avLst/>
          </a:prstGeom>
        </p:spPr>
      </p:pic>
      <p:pic>
        <p:nvPicPr>
          <p:cNvPr id="27" name="Q1" hidden="1">
            <a:hlinkClick r:id="" action="ppaction://media"/>
            <a:extLst>
              <a:ext uri="{FF2B5EF4-FFF2-40B4-BE49-F238E27FC236}">
                <a16:creationId xmlns:a16="http://schemas.microsoft.com/office/drawing/2014/main" id="{5A270D9B-2E51-39CB-145B-940770CCE7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pic>
        <p:nvPicPr>
          <p:cNvPr id="28" name="Recorded Sound" hidden="1">
            <a:hlinkClick r:id="" action="ppaction://media"/>
            <a:extLst>
              <a:ext uri="{FF2B5EF4-FFF2-40B4-BE49-F238E27FC236}">
                <a16:creationId xmlns:a16="http://schemas.microsoft.com/office/drawing/2014/main" id="{4E75DF66-FF20-A87C-6554-5D440DF0F63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791200" y="3124200"/>
            <a:ext cx="609600" cy="609600"/>
          </a:xfrm>
          <a:prstGeom prst="rect">
            <a:avLst/>
          </a:prstGeom>
        </p:spPr>
      </p:pic>
      <p:pic>
        <p:nvPicPr>
          <p:cNvPr id="29" name="Recorded Sound" hidden="1">
            <a:hlinkClick r:id="" action="ppaction://media"/>
            <a:extLst>
              <a:ext uri="{FF2B5EF4-FFF2-40B4-BE49-F238E27FC236}">
                <a16:creationId xmlns:a16="http://schemas.microsoft.com/office/drawing/2014/main" id="{BC17EBDB-3E0A-4120-9920-436CA79CDC6A}"/>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791200" y="3124200"/>
            <a:ext cx="609600" cy="609600"/>
          </a:xfrm>
          <a:prstGeom prst="rect">
            <a:avLst/>
          </a:prstGeom>
        </p:spPr>
      </p:pic>
      <p:pic>
        <p:nvPicPr>
          <p:cNvPr id="30" name="Recorded Sound">
            <a:hlinkClick r:id="" action="ppaction://media"/>
            <a:extLst>
              <a:ext uri="{FF2B5EF4-FFF2-40B4-BE49-F238E27FC236}">
                <a16:creationId xmlns:a16="http://schemas.microsoft.com/office/drawing/2014/main" id="{5FF565C5-6F29-F966-8091-783C56329A62}"/>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69960" y="1693315"/>
            <a:ext cx="609600" cy="609600"/>
          </a:xfrm>
          <a:prstGeom prst="rect">
            <a:avLst/>
          </a:prstGeom>
        </p:spPr>
      </p:pic>
      <p:grpSp>
        <p:nvGrpSpPr>
          <p:cNvPr id="3" name="Group 2">
            <a:extLst>
              <a:ext uri="{FF2B5EF4-FFF2-40B4-BE49-F238E27FC236}">
                <a16:creationId xmlns:a16="http://schemas.microsoft.com/office/drawing/2014/main" id="{A0D84407-53C5-A12B-B13B-515E5DAD4423}"/>
              </a:ext>
            </a:extLst>
          </p:cNvPr>
          <p:cNvGrpSpPr/>
          <p:nvPr/>
        </p:nvGrpSpPr>
        <p:grpSpPr>
          <a:xfrm>
            <a:off x="2574322" y="6070072"/>
            <a:ext cx="8693209" cy="787928"/>
            <a:chOff x="1237914" y="1362032"/>
            <a:chExt cx="8693209" cy="787928"/>
          </a:xfrm>
        </p:grpSpPr>
        <p:pic>
          <p:nvPicPr>
            <p:cNvPr id="5" name="Picture 4">
              <a:extLst>
                <a:ext uri="{FF2B5EF4-FFF2-40B4-BE49-F238E27FC236}">
                  <a16:creationId xmlns:a16="http://schemas.microsoft.com/office/drawing/2014/main" id="{840D15C8-4ABC-6D88-6226-E5BDCAAB5BB7}"/>
                </a:ext>
              </a:extLst>
            </p:cNvPr>
            <p:cNvPicPr>
              <a:picLocks noChangeAspect="1"/>
            </p:cNvPicPr>
            <p:nvPr/>
          </p:nvPicPr>
          <p:blipFill rotWithShape="1">
            <a:blip r:embed="rId13">
              <a:alphaModFix amt="35000"/>
            </a:blip>
            <a:srcRect l="13832" r="47054" b="60820"/>
            <a:stretch/>
          </p:blipFill>
          <p:spPr>
            <a:xfrm>
              <a:off x="2386149" y="1362032"/>
              <a:ext cx="3352800" cy="747646"/>
            </a:xfrm>
            <a:prstGeom prst="rect">
              <a:avLst/>
            </a:prstGeom>
          </p:spPr>
        </p:pic>
        <p:pic>
          <p:nvPicPr>
            <p:cNvPr id="6" name="Picture 5">
              <a:extLst>
                <a:ext uri="{FF2B5EF4-FFF2-40B4-BE49-F238E27FC236}">
                  <a16:creationId xmlns:a16="http://schemas.microsoft.com/office/drawing/2014/main" id="{C34A9306-75D6-E55C-D649-259E96284C86}"/>
                </a:ext>
              </a:extLst>
            </p:cNvPr>
            <p:cNvPicPr>
              <a:picLocks noChangeAspect="1"/>
            </p:cNvPicPr>
            <p:nvPr/>
          </p:nvPicPr>
          <p:blipFill rotWithShape="1">
            <a:blip r:embed="rId13">
              <a:alphaModFix amt="35000"/>
            </a:blip>
            <a:srcRect l="87596" t="7899" b="75214"/>
            <a:stretch/>
          </p:blipFill>
          <p:spPr>
            <a:xfrm>
              <a:off x="8867846" y="1615028"/>
              <a:ext cx="1063277" cy="322218"/>
            </a:xfrm>
            <a:prstGeom prst="rect">
              <a:avLst/>
            </a:prstGeom>
          </p:spPr>
        </p:pic>
        <p:pic>
          <p:nvPicPr>
            <p:cNvPr id="12" name="Picture 11">
              <a:extLst>
                <a:ext uri="{FF2B5EF4-FFF2-40B4-BE49-F238E27FC236}">
                  <a16:creationId xmlns:a16="http://schemas.microsoft.com/office/drawing/2014/main" id="{AAC68AA9-912E-F8DE-6857-A0E18719B9E3}"/>
                </a:ext>
              </a:extLst>
            </p:cNvPr>
            <p:cNvPicPr>
              <a:picLocks noChangeAspect="1"/>
            </p:cNvPicPr>
            <p:nvPr/>
          </p:nvPicPr>
          <p:blipFill rotWithShape="1">
            <a:blip r:embed="rId13">
              <a:alphaModFix amt="35000"/>
            </a:blip>
            <a:srcRect l="1026" r="86072" b="60820"/>
            <a:stretch/>
          </p:blipFill>
          <p:spPr>
            <a:xfrm>
              <a:off x="1237914" y="1402315"/>
              <a:ext cx="1105988" cy="747645"/>
            </a:xfrm>
            <a:prstGeom prst="rect">
              <a:avLst/>
            </a:prstGeom>
          </p:spPr>
        </p:pic>
        <p:pic>
          <p:nvPicPr>
            <p:cNvPr id="13" name="Picture 12">
              <a:extLst>
                <a:ext uri="{FF2B5EF4-FFF2-40B4-BE49-F238E27FC236}">
                  <a16:creationId xmlns:a16="http://schemas.microsoft.com/office/drawing/2014/main" id="{18882FE4-2829-2A09-3ED8-86197B1DEAB8}"/>
                </a:ext>
              </a:extLst>
            </p:cNvPr>
            <p:cNvPicPr>
              <a:picLocks noChangeAspect="1"/>
            </p:cNvPicPr>
            <p:nvPr/>
          </p:nvPicPr>
          <p:blipFill rotWithShape="1">
            <a:blip r:embed="rId13">
              <a:alphaModFix amt="35000"/>
            </a:blip>
            <a:srcRect l="52545" t="11067" r="36178" b="69765"/>
            <a:stretch/>
          </p:blipFill>
          <p:spPr>
            <a:xfrm>
              <a:off x="5746363" y="1593257"/>
              <a:ext cx="966652" cy="365760"/>
            </a:xfrm>
            <a:prstGeom prst="rect">
              <a:avLst/>
            </a:prstGeom>
          </p:spPr>
        </p:pic>
        <p:pic>
          <p:nvPicPr>
            <p:cNvPr id="14" name="Picture 13">
              <a:extLst>
                <a:ext uri="{FF2B5EF4-FFF2-40B4-BE49-F238E27FC236}">
                  <a16:creationId xmlns:a16="http://schemas.microsoft.com/office/drawing/2014/main" id="{B7D7AA5F-DA02-8752-B2BD-50718FB9FEF0}"/>
                </a:ext>
              </a:extLst>
            </p:cNvPr>
            <p:cNvPicPr>
              <a:picLocks noChangeAspect="1"/>
            </p:cNvPicPr>
            <p:nvPr/>
          </p:nvPicPr>
          <p:blipFill rotWithShape="1">
            <a:blip r:embed="rId13">
              <a:alphaModFix amt="35000"/>
            </a:blip>
            <a:srcRect l="63716" r="22975" b="60820"/>
            <a:stretch/>
          </p:blipFill>
          <p:spPr>
            <a:xfrm>
              <a:off x="6761202" y="1402314"/>
              <a:ext cx="1140823" cy="747646"/>
            </a:xfrm>
            <a:prstGeom prst="rect">
              <a:avLst/>
            </a:prstGeom>
          </p:spPr>
        </p:pic>
        <p:pic>
          <p:nvPicPr>
            <p:cNvPr id="16" name="Picture 15">
              <a:extLst>
                <a:ext uri="{FF2B5EF4-FFF2-40B4-BE49-F238E27FC236}">
                  <a16:creationId xmlns:a16="http://schemas.microsoft.com/office/drawing/2014/main" id="{C3152F00-E3CE-B647-2556-77D621C9C60C}"/>
                </a:ext>
              </a:extLst>
            </p:cNvPr>
            <p:cNvPicPr>
              <a:picLocks noChangeAspect="1"/>
            </p:cNvPicPr>
            <p:nvPr/>
          </p:nvPicPr>
          <p:blipFill rotWithShape="1">
            <a:blip r:embed="rId13">
              <a:alphaModFix amt="35000"/>
            </a:blip>
            <a:srcRect l="76923" t="5389" r="12714" b="67685"/>
            <a:stretch/>
          </p:blipFill>
          <p:spPr>
            <a:xfrm>
              <a:off x="7902025" y="1462917"/>
              <a:ext cx="888275" cy="513807"/>
            </a:xfrm>
            <a:prstGeom prst="rect">
              <a:avLst/>
            </a:prstGeom>
          </p:spPr>
        </p:pic>
      </p:grpSp>
      <p:pic>
        <p:nvPicPr>
          <p:cNvPr id="17" name="Picture 2">
            <a:extLst>
              <a:ext uri="{FF2B5EF4-FFF2-40B4-BE49-F238E27FC236}">
                <a16:creationId xmlns:a16="http://schemas.microsoft.com/office/drawing/2014/main" id="{578B63B9-6124-0D04-8556-B7C8714825F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3044FCB-DCCD-0D6C-8BA1-5C4946F7A97C}"/>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20" name="TextBox 19">
            <a:extLst>
              <a:ext uri="{FF2B5EF4-FFF2-40B4-BE49-F238E27FC236}">
                <a16:creationId xmlns:a16="http://schemas.microsoft.com/office/drawing/2014/main" id="{50F2FA2E-C944-B898-C9BC-FE4F0CC173C0}"/>
              </a:ext>
            </a:extLst>
          </p:cNvPr>
          <p:cNvSpPr txBox="1"/>
          <p:nvPr/>
        </p:nvSpPr>
        <p:spPr>
          <a:xfrm>
            <a:off x="1489435" y="1693315"/>
            <a:ext cx="10218656" cy="369332"/>
          </a:xfrm>
          <a:prstGeom prst="rect">
            <a:avLst/>
          </a:prstGeom>
          <a:noFill/>
        </p:spPr>
        <p:txBody>
          <a:bodyPr wrap="square" rtlCol="0">
            <a:spAutoFit/>
          </a:bodyPr>
          <a:lstStyle/>
          <a:p>
            <a:r>
              <a:rPr lang="en-GB" dirty="0"/>
              <a:t>“</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I would say can I have some help as my brain feels busy and overwhelmed.</a:t>
            </a:r>
            <a:r>
              <a:rPr lang="en-GB" dirty="0"/>
              <a:t>”</a:t>
            </a:r>
          </a:p>
        </p:txBody>
      </p:sp>
    </p:spTree>
    <p:extLst>
      <p:ext uri="{BB962C8B-B14F-4D97-AF65-F5344CB8AC3E}">
        <p14:creationId xmlns:p14="http://schemas.microsoft.com/office/powerpoint/2010/main" val="1578028016"/>
      </p:ext>
    </p:extLst>
  </p:cSld>
  <p:clrMapOvr>
    <a:masterClrMapping/>
  </p:clrMapOvr>
  <mc:AlternateContent xmlns:mc="http://schemas.openxmlformats.org/markup-compatibility/2006" xmlns:p14="http://schemas.microsoft.com/office/powerpoint/2010/main">
    <mc:Choice Requires="p14">
      <p:transition p14:dur="10" advTm="6685"/>
    </mc:Choice>
    <mc:Fallback xmlns="">
      <p:transition advTm="66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 fill="hold"/>
                                        <p:tgtEl>
                                          <p:spTgt spid="27"/>
                                        </p:tgtEl>
                                      </p:cBhvr>
                                    </p:cmd>
                                  </p:childTnLst>
                                </p:cTn>
                              </p:par>
                            </p:childTnLst>
                          </p:cTn>
                        </p:par>
                        <p:par>
                          <p:cTn id="7" fill="hold">
                            <p:stCondLst>
                              <p:cond delay="7821"/>
                            </p:stCondLst>
                            <p:childTnLst>
                              <p:par>
                                <p:cTn id="8" presetID="1" presetClass="mediacall" presetSubtype="0" fill="hold" nodeType="afterEffect">
                                  <p:stCondLst>
                                    <p:cond delay="0"/>
                                  </p:stCondLst>
                                  <p:childTnLst>
                                    <p:cmd type="call" cmd="playFrom(0.0)">
                                      <p:cBhvr>
                                        <p:cTn id="9" dur="6685" fill="hold"/>
                                        <p:tgtEl>
                                          <p:spTgt spid="28"/>
                                        </p:tgtEl>
                                      </p:cBhvr>
                                    </p:cmd>
                                  </p:childTnLst>
                                </p:cTn>
                              </p:par>
                            </p:childTnLst>
                          </p:cTn>
                        </p:par>
                        <p:par>
                          <p:cTn id="10" fill="hold">
                            <p:stCondLst>
                              <p:cond delay="14506"/>
                            </p:stCondLst>
                            <p:childTnLst>
                              <p:par>
                                <p:cTn id="11" presetID="1" presetClass="mediacall" presetSubtype="0" fill="hold" nodeType="afterEffect">
                                  <p:stCondLst>
                                    <p:cond delay="0"/>
                                  </p:stCondLst>
                                  <p:childTnLst>
                                    <p:cmd type="call" cmd="playFrom(0.0)">
                                      <p:cBhvr>
                                        <p:cTn id="12" dur="6520"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389" fill="hold"/>
                                        <p:tgtEl>
                                          <p:spTgt spid="30"/>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wd">
                                    <p:tmPct val="10000"/>
                                  </p:iterate>
                                  <p:childTnLst>
                                    <p:set>
                                      <p:cBhvr>
                                        <p:cTn id="25" dur="1" fill="hold">
                                          <p:stCondLst>
                                            <p:cond delay="0"/>
                                          </p:stCondLst>
                                        </p:cTn>
                                        <p:tgtEl>
                                          <p:spTgt spid="20"/>
                                        </p:tgtEl>
                                        <p:attrNameLst>
                                          <p:attrName>style.visibility</p:attrName>
                                        </p:attrNameLst>
                                      </p:cBhvr>
                                      <p:to>
                                        <p:strVal val="visible"/>
                                      </p:to>
                                    </p:set>
                                    <p:animEffect transition="in" filter="fade">
                                      <p:cBhvr>
                                        <p:cTn id="26" dur="3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7"/>
                </p:tgtEl>
              </p:cMediaNode>
            </p:audio>
            <p:audio>
              <p:cMediaNode vol="80000">
                <p:cTn id="58" fill="hold" display="0">
                  <p:stCondLst>
                    <p:cond delay="indefinite"/>
                  </p:stCondLst>
                  <p:endCondLst>
                    <p:cond evt="onStopAudio" delay="0">
                      <p:tgtEl>
                        <p:sldTgt/>
                      </p:tgtEl>
                    </p:cond>
                  </p:endCondLst>
                </p:cTn>
                <p:tgtEl>
                  <p:spTgt spid="28"/>
                </p:tgtEl>
              </p:cMediaNode>
            </p:audio>
            <p:audio>
              <p:cMediaNode vol="80000">
                <p:cTn id="59" fill="hold" display="0">
                  <p:stCondLst>
                    <p:cond delay="indefinite"/>
                  </p:stCondLst>
                  <p:endCondLst>
                    <p:cond evt="onStopAudio" delay="0">
                      <p:tgtEl>
                        <p:sldTgt/>
                      </p:tgtEl>
                    </p:cond>
                  </p:endCondLst>
                </p:cTn>
                <p:tgtEl>
                  <p:spTgt spid="29"/>
                </p:tgtEl>
              </p:cMediaNode>
            </p:audio>
            <p:audio>
              <p:cMediaNode vol="100000">
                <p:cTn id="60" fill="hold" display="0">
                  <p:stCondLst>
                    <p:cond delay="indefinite"/>
                  </p:stCondLst>
                  <p:endCondLst>
                    <p:cond evt="onStopAudio" delay="0">
                      <p:tgtEl>
                        <p:sldTgt/>
                      </p:tgtEl>
                    </p:cond>
                  </p:endCondLst>
                </p:cTn>
                <p:tgtEl>
                  <p:spTgt spid="30"/>
                </p:tgtEl>
              </p:cMediaNode>
            </p:audio>
          </p:childTnLst>
        </p:cTn>
      </p:par>
    </p:tnLst>
    <p:bldLst>
      <p:bldP spid="9" grpId="0" animBg="1"/>
      <p:bldP spid="4" grpId="0" animBg="1"/>
      <p:bldP spid="7" grpId="0" animBg="1"/>
      <p:bldP spid="8" grpId="0" animBg="1"/>
      <p:bldP spid="10" grpId="0" animBg="1"/>
      <p:bldP spid="11"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604BD065-774E-1952-263F-A05C1DA052D4}"/>
              </a:ext>
            </a:extLst>
          </p:cNvPr>
          <p:cNvSpPr/>
          <p:nvPr/>
        </p:nvSpPr>
        <p:spPr>
          <a:xfrm rot="20800467">
            <a:off x="8089960" y="4303800"/>
            <a:ext cx="2713703" cy="1637071"/>
          </a:xfrm>
          <a:prstGeom prst="wedgeEllipseCallout">
            <a:avLst>
              <a:gd name="adj1" fmla="val 27941"/>
              <a:gd name="adj2" fmla="val 6093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accent1">
                    <a:lumMod val="20000"/>
                    <a:lumOff val="80000"/>
                  </a:schemeClr>
                </a:solidFill>
                <a:latin typeface="Calibri Light" panose="020F0302020204030204" pitchFamily="34" charset="0"/>
                <a:cs typeface="Calibri Light" panose="020F0302020204030204" pitchFamily="34" charset="0"/>
              </a:rPr>
              <a:t>The hub and sensory breaks when I’m allowed to have them </a:t>
            </a:r>
          </a:p>
        </p:txBody>
      </p:sp>
      <p:sp>
        <p:nvSpPr>
          <p:cNvPr id="3" name="Speech Bubble: Oval 2">
            <a:extLst>
              <a:ext uri="{FF2B5EF4-FFF2-40B4-BE49-F238E27FC236}">
                <a16:creationId xmlns:a16="http://schemas.microsoft.com/office/drawing/2014/main" id="{8C9BDB59-0D7C-1CF2-B91A-AC820895A417}"/>
              </a:ext>
            </a:extLst>
          </p:cNvPr>
          <p:cNvSpPr/>
          <p:nvPr/>
        </p:nvSpPr>
        <p:spPr>
          <a:xfrm>
            <a:off x="3593688" y="2688126"/>
            <a:ext cx="2856272" cy="181896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accent1">
                    <a:lumMod val="20000"/>
                    <a:lumOff val="80000"/>
                  </a:schemeClr>
                </a:solidFill>
                <a:latin typeface="Calibri Light" panose="020F0302020204030204" pitchFamily="34" charset="0"/>
                <a:cs typeface="Calibri Light" panose="020F0302020204030204" pitchFamily="34" charset="0"/>
              </a:rPr>
              <a:t>Sensory breaks, a number scale for how I’m feeling, emotions chart on my desk</a:t>
            </a:r>
          </a:p>
        </p:txBody>
      </p:sp>
      <p:sp>
        <p:nvSpPr>
          <p:cNvPr id="4" name="Speech Bubble: Oval 3">
            <a:extLst>
              <a:ext uri="{FF2B5EF4-FFF2-40B4-BE49-F238E27FC236}">
                <a16:creationId xmlns:a16="http://schemas.microsoft.com/office/drawing/2014/main" id="{371AEDF2-0FD0-A445-B9C6-C5D52D20BC4D}"/>
              </a:ext>
            </a:extLst>
          </p:cNvPr>
          <p:cNvSpPr/>
          <p:nvPr/>
        </p:nvSpPr>
        <p:spPr>
          <a:xfrm rot="354695">
            <a:off x="6428953" y="3289265"/>
            <a:ext cx="2713703" cy="1637071"/>
          </a:xfrm>
          <a:prstGeom prst="wedgeEllipseCallout">
            <a:avLst>
              <a:gd name="adj1" fmla="val 4797"/>
              <a:gd name="adj2" fmla="val 7025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accent1">
                    <a:lumMod val="20000"/>
                    <a:lumOff val="80000"/>
                  </a:schemeClr>
                </a:solidFill>
                <a:latin typeface="Calibri Light" panose="020F0302020204030204" pitchFamily="34" charset="0"/>
                <a:cs typeface="Calibri Light" panose="020F0302020204030204" pitchFamily="34" charset="0"/>
              </a:rPr>
              <a:t>Fidgets</a:t>
            </a:r>
            <a:r>
              <a:rPr lang="en-GB" dirty="0">
                <a:ln w="0">
                  <a:solidFill>
                    <a:schemeClr val="accent1">
                      <a:lumMod val="20000"/>
                      <a:lumOff val="80000"/>
                    </a:schemeClr>
                  </a:solidFill>
                </a:ln>
                <a:solidFill>
                  <a:schemeClr val="accent1">
                    <a:lumMod val="20000"/>
                    <a:lumOff val="80000"/>
                  </a:schemeClr>
                </a:solidFill>
                <a:effectLst>
                  <a:outerShdw blurRad="38100" dist="19050" dir="2700000" algn="tl" rotWithShape="0">
                    <a:schemeClr val="dk1">
                      <a:alpha val="40000"/>
                    </a:schemeClr>
                  </a:outerShdw>
                </a:effectLst>
              </a:rPr>
              <a:t> </a:t>
            </a:r>
          </a:p>
        </p:txBody>
      </p:sp>
      <p:sp>
        <p:nvSpPr>
          <p:cNvPr id="5" name="Speech Bubble: Oval 4">
            <a:extLst>
              <a:ext uri="{FF2B5EF4-FFF2-40B4-BE49-F238E27FC236}">
                <a16:creationId xmlns:a16="http://schemas.microsoft.com/office/drawing/2014/main" id="{DAEA3BDB-B832-A179-880B-C6A0F16D949B}"/>
              </a:ext>
            </a:extLst>
          </p:cNvPr>
          <p:cNvSpPr/>
          <p:nvPr/>
        </p:nvSpPr>
        <p:spPr>
          <a:xfrm rot="21101190">
            <a:off x="132502" y="3600003"/>
            <a:ext cx="4104967" cy="2131141"/>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accent1">
                    <a:lumMod val="20000"/>
                    <a:lumOff val="80000"/>
                  </a:schemeClr>
                </a:solidFill>
                <a:latin typeface="Calibri Light" panose="020F0302020204030204" pitchFamily="34" charset="0"/>
                <a:cs typeface="Calibri Light" panose="020F0302020204030204" pitchFamily="34" charset="0"/>
              </a:rPr>
              <a:t>Mrs *****, she was my TA in Y4. Time to adjust. When everybody didn’t shout and scream. Sitting me at the front and pairing me with my friends </a:t>
            </a:r>
          </a:p>
        </p:txBody>
      </p:sp>
      <p:sp>
        <p:nvSpPr>
          <p:cNvPr id="6" name="Speech Bubble: Oval 5">
            <a:extLst>
              <a:ext uri="{FF2B5EF4-FFF2-40B4-BE49-F238E27FC236}">
                <a16:creationId xmlns:a16="http://schemas.microsoft.com/office/drawing/2014/main" id="{28A91188-BE9E-D6C2-8C97-38D126DBAE37}"/>
              </a:ext>
            </a:extLst>
          </p:cNvPr>
          <p:cNvSpPr/>
          <p:nvPr/>
        </p:nvSpPr>
        <p:spPr>
          <a:xfrm>
            <a:off x="9350765" y="2973176"/>
            <a:ext cx="2713703" cy="1637071"/>
          </a:xfrm>
          <a:prstGeom prst="wedgeEllipseCallout">
            <a:avLst>
              <a:gd name="adj1" fmla="val 26063"/>
              <a:gd name="adj2" fmla="val 6077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accent1">
                    <a:lumMod val="20000"/>
                    <a:lumOff val="80000"/>
                  </a:schemeClr>
                </a:solidFill>
                <a:latin typeface="Calibri Light" panose="020F0302020204030204" pitchFamily="34" charset="0"/>
                <a:cs typeface="Calibri Light" panose="020F0302020204030204" pitchFamily="34" charset="0"/>
              </a:rPr>
              <a:t>I don’t know. My teacher helps me </a:t>
            </a:r>
          </a:p>
        </p:txBody>
      </p:sp>
      <p:sp>
        <p:nvSpPr>
          <p:cNvPr id="7" name="Speech Bubble: Oval 6">
            <a:extLst>
              <a:ext uri="{FF2B5EF4-FFF2-40B4-BE49-F238E27FC236}">
                <a16:creationId xmlns:a16="http://schemas.microsoft.com/office/drawing/2014/main" id="{2E105695-3A34-BCC4-DD64-D08829DEED8C}"/>
              </a:ext>
            </a:extLst>
          </p:cNvPr>
          <p:cNvSpPr/>
          <p:nvPr/>
        </p:nvSpPr>
        <p:spPr>
          <a:xfrm>
            <a:off x="4852394" y="4170319"/>
            <a:ext cx="2713703" cy="1637071"/>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accent1">
                    <a:lumMod val="20000"/>
                    <a:lumOff val="80000"/>
                  </a:schemeClr>
                </a:solidFill>
                <a:latin typeface="Calibri Light" panose="020F0302020204030204" pitchFamily="34" charset="0"/>
                <a:cs typeface="Calibri Light" panose="020F0302020204030204" pitchFamily="34" charset="0"/>
              </a:rPr>
              <a:t>Wobble cushion, time to clam down and move about </a:t>
            </a:r>
          </a:p>
        </p:txBody>
      </p:sp>
      <p:sp>
        <p:nvSpPr>
          <p:cNvPr id="8" name="TextBox 7">
            <a:extLst>
              <a:ext uri="{FF2B5EF4-FFF2-40B4-BE49-F238E27FC236}">
                <a16:creationId xmlns:a16="http://schemas.microsoft.com/office/drawing/2014/main" id="{9873B673-0E9F-5A2C-05B3-88270AB4A296}"/>
              </a:ext>
            </a:extLst>
          </p:cNvPr>
          <p:cNvSpPr txBox="1"/>
          <p:nvPr/>
        </p:nvSpPr>
        <p:spPr>
          <a:xfrm>
            <a:off x="3405957" y="680359"/>
            <a:ext cx="5813788" cy="523220"/>
          </a:xfrm>
          <a:prstGeom prst="rect">
            <a:avLst/>
          </a:prstGeom>
          <a:noFill/>
        </p:spPr>
        <p:txBody>
          <a:bodyPr wrap="square" rtlCol="0">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What things at your school helped you?</a:t>
            </a:r>
          </a:p>
        </p:txBody>
      </p:sp>
      <p:pic>
        <p:nvPicPr>
          <p:cNvPr id="14" name="Recorded Sound" hidden="1">
            <a:hlinkClick r:id="" action="ppaction://media"/>
            <a:extLst>
              <a:ext uri="{FF2B5EF4-FFF2-40B4-BE49-F238E27FC236}">
                <a16:creationId xmlns:a16="http://schemas.microsoft.com/office/drawing/2014/main" id="{54ADFBD0-C353-23EB-2993-E2AF80F583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15" name="Recorded Sound" hidden="1">
            <a:hlinkClick r:id="" action="ppaction://media"/>
            <a:extLst>
              <a:ext uri="{FF2B5EF4-FFF2-40B4-BE49-F238E27FC236}">
                <a16:creationId xmlns:a16="http://schemas.microsoft.com/office/drawing/2014/main" id="{FCB65AB5-0B3F-1895-7A21-37B786311A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pic>
        <p:nvPicPr>
          <p:cNvPr id="16" name="Recorded Sound">
            <a:hlinkClick r:id="" action="ppaction://media"/>
            <a:extLst>
              <a:ext uri="{FF2B5EF4-FFF2-40B4-BE49-F238E27FC236}">
                <a16:creationId xmlns:a16="http://schemas.microsoft.com/office/drawing/2014/main" id="{B4BEEBD7-1452-F835-8DD5-54F3731CE5E4}"/>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389642" y="1313065"/>
            <a:ext cx="609600" cy="609600"/>
          </a:xfrm>
          <a:prstGeom prst="rect">
            <a:avLst/>
          </a:prstGeom>
        </p:spPr>
      </p:pic>
      <p:grpSp>
        <p:nvGrpSpPr>
          <p:cNvPr id="9" name="Group 8">
            <a:extLst>
              <a:ext uri="{FF2B5EF4-FFF2-40B4-BE49-F238E27FC236}">
                <a16:creationId xmlns:a16="http://schemas.microsoft.com/office/drawing/2014/main" id="{DC8484AA-8F8C-8B4D-FBB6-432B0CE1ACEC}"/>
              </a:ext>
            </a:extLst>
          </p:cNvPr>
          <p:cNvGrpSpPr/>
          <p:nvPr/>
        </p:nvGrpSpPr>
        <p:grpSpPr>
          <a:xfrm>
            <a:off x="2574322" y="6070072"/>
            <a:ext cx="8693209" cy="787928"/>
            <a:chOff x="1237914" y="1362032"/>
            <a:chExt cx="8693209" cy="787928"/>
          </a:xfrm>
        </p:grpSpPr>
        <p:pic>
          <p:nvPicPr>
            <p:cNvPr id="10" name="Picture 9">
              <a:extLst>
                <a:ext uri="{FF2B5EF4-FFF2-40B4-BE49-F238E27FC236}">
                  <a16:creationId xmlns:a16="http://schemas.microsoft.com/office/drawing/2014/main" id="{AE64D392-80C0-7D9A-BE7E-E9FE462804C9}"/>
                </a:ext>
              </a:extLst>
            </p:cNvPr>
            <p:cNvPicPr>
              <a:picLocks noChangeAspect="1"/>
            </p:cNvPicPr>
            <p:nvPr/>
          </p:nvPicPr>
          <p:blipFill rotWithShape="1">
            <a:blip r:embed="rId9">
              <a:alphaModFix amt="35000"/>
            </a:blip>
            <a:srcRect l="13832" r="47054" b="60820"/>
            <a:stretch/>
          </p:blipFill>
          <p:spPr>
            <a:xfrm>
              <a:off x="2386149" y="1362032"/>
              <a:ext cx="3352800" cy="747646"/>
            </a:xfrm>
            <a:prstGeom prst="rect">
              <a:avLst/>
            </a:prstGeom>
          </p:spPr>
        </p:pic>
        <p:pic>
          <p:nvPicPr>
            <p:cNvPr id="11" name="Picture 10">
              <a:extLst>
                <a:ext uri="{FF2B5EF4-FFF2-40B4-BE49-F238E27FC236}">
                  <a16:creationId xmlns:a16="http://schemas.microsoft.com/office/drawing/2014/main" id="{D587FD19-59DE-3D58-B76D-342C158FC9CA}"/>
                </a:ext>
              </a:extLst>
            </p:cNvPr>
            <p:cNvPicPr>
              <a:picLocks noChangeAspect="1"/>
            </p:cNvPicPr>
            <p:nvPr/>
          </p:nvPicPr>
          <p:blipFill rotWithShape="1">
            <a:blip r:embed="rId9">
              <a:alphaModFix amt="35000"/>
            </a:blip>
            <a:srcRect l="87596" t="7899" b="75214"/>
            <a:stretch/>
          </p:blipFill>
          <p:spPr>
            <a:xfrm>
              <a:off x="8867846" y="1615028"/>
              <a:ext cx="1063277" cy="322218"/>
            </a:xfrm>
            <a:prstGeom prst="rect">
              <a:avLst/>
            </a:prstGeom>
          </p:spPr>
        </p:pic>
        <p:pic>
          <p:nvPicPr>
            <p:cNvPr id="12" name="Picture 11">
              <a:extLst>
                <a:ext uri="{FF2B5EF4-FFF2-40B4-BE49-F238E27FC236}">
                  <a16:creationId xmlns:a16="http://schemas.microsoft.com/office/drawing/2014/main" id="{BED90585-FB6C-D3F5-2B58-A6F54B468282}"/>
                </a:ext>
              </a:extLst>
            </p:cNvPr>
            <p:cNvPicPr>
              <a:picLocks noChangeAspect="1"/>
            </p:cNvPicPr>
            <p:nvPr/>
          </p:nvPicPr>
          <p:blipFill rotWithShape="1">
            <a:blip r:embed="rId9">
              <a:alphaModFix amt="35000"/>
            </a:blip>
            <a:srcRect l="1026" r="86072" b="60820"/>
            <a:stretch/>
          </p:blipFill>
          <p:spPr>
            <a:xfrm>
              <a:off x="1237914" y="1402315"/>
              <a:ext cx="1105988" cy="747645"/>
            </a:xfrm>
            <a:prstGeom prst="rect">
              <a:avLst/>
            </a:prstGeom>
          </p:spPr>
        </p:pic>
        <p:pic>
          <p:nvPicPr>
            <p:cNvPr id="13" name="Picture 12">
              <a:extLst>
                <a:ext uri="{FF2B5EF4-FFF2-40B4-BE49-F238E27FC236}">
                  <a16:creationId xmlns:a16="http://schemas.microsoft.com/office/drawing/2014/main" id="{99785C37-7AEF-E8D8-0F89-57CCB92535B4}"/>
                </a:ext>
              </a:extLst>
            </p:cNvPr>
            <p:cNvPicPr>
              <a:picLocks noChangeAspect="1"/>
            </p:cNvPicPr>
            <p:nvPr/>
          </p:nvPicPr>
          <p:blipFill rotWithShape="1">
            <a:blip r:embed="rId9">
              <a:alphaModFix amt="35000"/>
            </a:blip>
            <a:srcRect l="52545" t="11067" r="36178" b="69765"/>
            <a:stretch/>
          </p:blipFill>
          <p:spPr>
            <a:xfrm>
              <a:off x="5746363" y="1593257"/>
              <a:ext cx="966652" cy="365760"/>
            </a:xfrm>
            <a:prstGeom prst="rect">
              <a:avLst/>
            </a:prstGeom>
          </p:spPr>
        </p:pic>
        <p:pic>
          <p:nvPicPr>
            <p:cNvPr id="17" name="Picture 16">
              <a:extLst>
                <a:ext uri="{FF2B5EF4-FFF2-40B4-BE49-F238E27FC236}">
                  <a16:creationId xmlns:a16="http://schemas.microsoft.com/office/drawing/2014/main" id="{59AA7384-9346-37F3-13E4-81E604E4B5C8}"/>
                </a:ext>
              </a:extLst>
            </p:cNvPr>
            <p:cNvPicPr>
              <a:picLocks noChangeAspect="1"/>
            </p:cNvPicPr>
            <p:nvPr/>
          </p:nvPicPr>
          <p:blipFill rotWithShape="1">
            <a:blip r:embed="rId9">
              <a:alphaModFix amt="35000"/>
            </a:blip>
            <a:srcRect l="63716" r="22975" b="60820"/>
            <a:stretch/>
          </p:blipFill>
          <p:spPr>
            <a:xfrm>
              <a:off x="6761202" y="1402314"/>
              <a:ext cx="1140823" cy="747646"/>
            </a:xfrm>
            <a:prstGeom prst="rect">
              <a:avLst/>
            </a:prstGeom>
          </p:spPr>
        </p:pic>
        <p:pic>
          <p:nvPicPr>
            <p:cNvPr id="18" name="Picture 17">
              <a:extLst>
                <a:ext uri="{FF2B5EF4-FFF2-40B4-BE49-F238E27FC236}">
                  <a16:creationId xmlns:a16="http://schemas.microsoft.com/office/drawing/2014/main" id="{86285EDC-89FD-F44E-04DA-6F222459EBB9}"/>
                </a:ext>
              </a:extLst>
            </p:cNvPr>
            <p:cNvPicPr>
              <a:picLocks noChangeAspect="1"/>
            </p:cNvPicPr>
            <p:nvPr/>
          </p:nvPicPr>
          <p:blipFill rotWithShape="1">
            <a:blip r:embed="rId9">
              <a:alphaModFix amt="35000"/>
            </a:blip>
            <a:srcRect l="76923" t="5389" r="12714" b="67685"/>
            <a:stretch/>
          </p:blipFill>
          <p:spPr>
            <a:xfrm>
              <a:off x="7902025" y="1462917"/>
              <a:ext cx="888275" cy="513807"/>
            </a:xfrm>
            <a:prstGeom prst="rect">
              <a:avLst/>
            </a:prstGeom>
          </p:spPr>
        </p:pic>
      </p:grpSp>
      <p:pic>
        <p:nvPicPr>
          <p:cNvPr id="19" name="Picture 2">
            <a:extLst>
              <a:ext uri="{FF2B5EF4-FFF2-40B4-BE49-F238E27FC236}">
                <a16:creationId xmlns:a16="http://schemas.microsoft.com/office/drawing/2014/main" id="{0077D3EF-0F80-8CE6-406C-65CF7F1DBF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14" y="61673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265DA683-3C69-DAEF-8A7E-D30B25C81160}"/>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21" name="TextBox 20">
            <a:extLst>
              <a:ext uri="{FF2B5EF4-FFF2-40B4-BE49-F238E27FC236}">
                <a16:creationId xmlns:a16="http://schemas.microsoft.com/office/drawing/2014/main" id="{FB47D333-8ABC-10A6-E7B0-B44B9BE7B240}"/>
              </a:ext>
            </a:extLst>
          </p:cNvPr>
          <p:cNvSpPr txBox="1"/>
          <p:nvPr/>
        </p:nvSpPr>
        <p:spPr>
          <a:xfrm>
            <a:off x="1385740" y="1395167"/>
            <a:ext cx="9881791" cy="369332"/>
          </a:xfrm>
          <a:prstGeom prst="rect">
            <a:avLst/>
          </a:prstGeom>
          <a:noFill/>
        </p:spPr>
        <p:txBody>
          <a:bodyPr wrap="square" rtlCol="0">
            <a:spAutoFit/>
          </a:bodyPr>
          <a:lstStyle/>
          <a:p>
            <a:r>
              <a:rPr lang="en-GB" dirty="0"/>
              <a:t>“</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The hub and sensory breaks when I’m allowed to have them.</a:t>
            </a:r>
            <a:r>
              <a:rPr lang="en-GB" dirty="0"/>
              <a:t>”</a:t>
            </a:r>
          </a:p>
        </p:txBody>
      </p:sp>
    </p:spTree>
    <p:extLst>
      <p:ext uri="{BB962C8B-B14F-4D97-AF65-F5344CB8AC3E}">
        <p14:creationId xmlns:p14="http://schemas.microsoft.com/office/powerpoint/2010/main" val="3041391456"/>
      </p:ext>
    </p:extLst>
  </p:cSld>
  <p:clrMapOvr>
    <a:masterClrMapping/>
  </p:clrMapOvr>
  <mc:AlternateContent xmlns:mc="http://schemas.openxmlformats.org/markup-compatibility/2006" xmlns:p14="http://schemas.microsoft.com/office/powerpoint/2010/main">
    <mc:Choice Requires="p14">
      <p:transition spd="slow" p14:dur="2000" advTm="6775"/>
    </mc:Choice>
    <mc:Fallback xmlns="">
      <p:transition spd="slow" advTm="67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89" fill="hold"/>
                                        <p:tgtEl>
                                          <p:spTgt spid="16"/>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wd">
                                    <p:tmPct val="10000"/>
                                  </p:iterate>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3000"/>
                                        <p:tgtEl>
                                          <p:spTgt spid="2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1" presetClass="mediacall" presetSubtype="0" fill="hold" nodeType="afterEffect">
                                  <p:stCondLst>
                                    <p:cond delay="0"/>
                                  </p:stCondLst>
                                  <p:childTnLst>
                                    <p:cmd type="call" cmd="playFrom(0.0)">
                                      <p:cBhvr>
                                        <p:cTn id="55" dur="6775" fill="hold"/>
                                        <p:tgtEl>
                                          <p:spTgt spid="14"/>
                                        </p:tgtEl>
                                      </p:cBhvr>
                                    </p:cmd>
                                  </p:childTnLst>
                                </p:cTn>
                              </p:par>
                            </p:childTnLst>
                          </p:cTn>
                        </p:par>
                        <p:par>
                          <p:cTn id="56" fill="hold">
                            <p:stCondLst>
                              <p:cond delay="7275"/>
                            </p:stCondLst>
                            <p:childTnLst>
                              <p:par>
                                <p:cTn id="57" presetID="1" presetClass="mediacall" presetSubtype="0" fill="hold" nodeType="afterEffect">
                                  <p:stCondLst>
                                    <p:cond delay="0"/>
                                  </p:stCondLst>
                                  <p:childTnLst>
                                    <p:cmd type="call" cmd="playFrom(0.0)">
                                      <p:cBhvr>
                                        <p:cTn id="58" dur="47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4"/>
                </p:tgtEl>
              </p:cMediaNode>
            </p:audio>
            <p:audio>
              <p:cMediaNode vol="80000">
                <p:cTn id="60" fill="hold" display="0">
                  <p:stCondLst>
                    <p:cond delay="indefinite"/>
                  </p:stCondLst>
                  <p:endCondLst>
                    <p:cond evt="onStopAudio" delay="0">
                      <p:tgtEl>
                        <p:sldTgt/>
                      </p:tgtEl>
                    </p:cond>
                  </p:endCondLst>
                </p:cTn>
                <p:tgtEl>
                  <p:spTgt spid="15"/>
                </p:tgtEl>
              </p:cMediaNode>
            </p:audio>
            <p:audio>
              <p:cMediaNode vol="80000">
                <p:cTn id="61" fill="hold" display="0">
                  <p:stCondLst>
                    <p:cond delay="indefinite"/>
                  </p:stCondLst>
                  <p:endCondLst>
                    <p:cond evt="onStopAudio" delay="0">
                      <p:tgtEl>
                        <p:sldTgt/>
                      </p:tgtEl>
                    </p:cond>
                  </p:endCondLst>
                </p:cTn>
                <p:tgtEl>
                  <p:spTgt spid="16"/>
                </p:tgtEl>
              </p:cMediaNode>
            </p:audio>
          </p:childTnLst>
        </p:cTn>
      </p:par>
    </p:tnLst>
    <p:bldLst>
      <p:bldP spid="2" grpId="0" animBg="1"/>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D0F47507-F9D1-DFCD-CA26-97FC6E49FE95}"/>
              </a:ext>
            </a:extLst>
          </p:cNvPr>
          <p:cNvSpPr/>
          <p:nvPr/>
        </p:nvSpPr>
        <p:spPr>
          <a:xfrm>
            <a:off x="8460140" y="714998"/>
            <a:ext cx="3333136" cy="2374490"/>
          </a:xfrm>
          <a:prstGeom prst="wedgeEllipseCallout">
            <a:avLst>
              <a:gd name="adj1" fmla="val 47610"/>
              <a:gd name="adj2" fmla="val -438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Being bullied, seeing my friends being bullied, going on the traffic lights and going into reflection. Also speaking to staff </a:t>
            </a:r>
          </a:p>
        </p:txBody>
      </p:sp>
      <p:sp>
        <p:nvSpPr>
          <p:cNvPr id="5" name="Speech Bubble: Oval 4">
            <a:extLst>
              <a:ext uri="{FF2B5EF4-FFF2-40B4-BE49-F238E27FC236}">
                <a16:creationId xmlns:a16="http://schemas.microsoft.com/office/drawing/2014/main" id="{69E4BB4A-D538-7D67-ED84-341A41CCD104}"/>
              </a:ext>
            </a:extLst>
          </p:cNvPr>
          <p:cNvSpPr/>
          <p:nvPr/>
        </p:nvSpPr>
        <p:spPr>
          <a:xfrm rot="20987089">
            <a:off x="103672" y="3896289"/>
            <a:ext cx="3215149" cy="1968909"/>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Assemblies, PE, lunchtime, buddying.  Unknown situations, not knowing people, changes and new things</a:t>
            </a:r>
          </a:p>
        </p:txBody>
      </p:sp>
      <p:sp>
        <p:nvSpPr>
          <p:cNvPr id="6" name="Speech Bubble: Oval 5">
            <a:extLst>
              <a:ext uri="{FF2B5EF4-FFF2-40B4-BE49-F238E27FC236}">
                <a16:creationId xmlns:a16="http://schemas.microsoft.com/office/drawing/2014/main" id="{46EAC7FB-E049-CF27-CF9C-EC9BC6E18CA0}"/>
              </a:ext>
            </a:extLst>
          </p:cNvPr>
          <p:cNvSpPr/>
          <p:nvPr/>
        </p:nvSpPr>
        <p:spPr>
          <a:xfrm rot="296621">
            <a:off x="7765714" y="2997576"/>
            <a:ext cx="4162683" cy="2765324"/>
          </a:xfrm>
          <a:prstGeom prst="wedgeEllipseCallout">
            <a:avLst>
              <a:gd name="adj1" fmla="val 27076"/>
              <a:gd name="adj2" fmla="val 576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The children don’t understand how I feel and they pick on me. I worry about making noises and getting told off by the teacher. I worry about shouting out the answers in class in case I get it wrong or say the wrong thing</a:t>
            </a:r>
          </a:p>
        </p:txBody>
      </p:sp>
      <p:sp>
        <p:nvSpPr>
          <p:cNvPr id="7" name="Speech Bubble: Oval 6">
            <a:extLst>
              <a:ext uri="{FF2B5EF4-FFF2-40B4-BE49-F238E27FC236}">
                <a16:creationId xmlns:a16="http://schemas.microsoft.com/office/drawing/2014/main" id="{ADFE542C-C762-9A5F-5EB7-6143275BD3E4}"/>
              </a:ext>
            </a:extLst>
          </p:cNvPr>
          <p:cNvSpPr/>
          <p:nvPr/>
        </p:nvSpPr>
        <p:spPr>
          <a:xfrm>
            <a:off x="2760042" y="4536787"/>
            <a:ext cx="2713703" cy="1637071"/>
          </a:xfrm>
          <a:prstGeom prst="wedgeEllipseCallout">
            <a:avLst>
              <a:gd name="adj1" fmla="val -58697"/>
              <a:gd name="adj2" fmla="val 417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The rain chart, then the ATL’s. Asking for help </a:t>
            </a:r>
          </a:p>
        </p:txBody>
      </p:sp>
      <p:sp>
        <p:nvSpPr>
          <p:cNvPr id="8" name="TextBox 7">
            <a:extLst>
              <a:ext uri="{FF2B5EF4-FFF2-40B4-BE49-F238E27FC236}">
                <a16:creationId xmlns:a16="http://schemas.microsoft.com/office/drawing/2014/main" id="{3D866EFC-66F0-AF53-5418-B18D95C3211B}"/>
              </a:ext>
            </a:extLst>
          </p:cNvPr>
          <p:cNvSpPr txBox="1"/>
          <p:nvPr/>
        </p:nvSpPr>
        <p:spPr>
          <a:xfrm>
            <a:off x="2227085" y="709712"/>
            <a:ext cx="5986523" cy="523220"/>
          </a:xfrm>
          <a:prstGeom prst="rect">
            <a:avLst/>
          </a:prstGeom>
          <a:noFill/>
        </p:spPr>
        <p:txBody>
          <a:bodyPr wrap="square" rtlCol="0">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Did anything at school make you worry?</a:t>
            </a:r>
          </a:p>
        </p:txBody>
      </p:sp>
      <p:pic>
        <p:nvPicPr>
          <p:cNvPr id="9" name="Recorded Sound">
            <a:hlinkClick r:id="" action="ppaction://media"/>
            <a:extLst>
              <a:ext uri="{FF2B5EF4-FFF2-40B4-BE49-F238E27FC236}">
                <a16:creationId xmlns:a16="http://schemas.microsoft.com/office/drawing/2014/main" id="{98EA6134-CCA0-F301-8628-6698BF50A3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3673" y="1406439"/>
            <a:ext cx="609600" cy="630470"/>
          </a:xfrm>
          <a:prstGeom prst="rect">
            <a:avLst/>
          </a:prstGeom>
        </p:spPr>
      </p:pic>
      <p:grpSp>
        <p:nvGrpSpPr>
          <p:cNvPr id="10" name="Group 9">
            <a:extLst>
              <a:ext uri="{FF2B5EF4-FFF2-40B4-BE49-F238E27FC236}">
                <a16:creationId xmlns:a16="http://schemas.microsoft.com/office/drawing/2014/main" id="{30313524-A8B8-9B39-18B4-04EFBB33523B}"/>
              </a:ext>
            </a:extLst>
          </p:cNvPr>
          <p:cNvGrpSpPr/>
          <p:nvPr/>
        </p:nvGrpSpPr>
        <p:grpSpPr>
          <a:xfrm>
            <a:off x="2574322" y="6070072"/>
            <a:ext cx="8693209" cy="787928"/>
            <a:chOff x="1237914" y="1362032"/>
            <a:chExt cx="8693209" cy="787928"/>
          </a:xfrm>
        </p:grpSpPr>
        <p:pic>
          <p:nvPicPr>
            <p:cNvPr id="11" name="Picture 10">
              <a:extLst>
                <a:ext uri="{FF2B5EF4-FFF2-40B4-BE49-F238E27FC236}">
                  <a16:creationId xmlns:a16="http://schemas.microsoft.com/office/drawing/2014/main" id="{40E8DEC8-5A5D-283D-9200-C1003D32C77D}"/>
                </a:ext>
              </a:extLst>
            </p:cNvPr>
            <p:cNvPicPr>
              <a:picLocks noChangeAspect="1"/>
            </p:cNvPicPr>
            <p:nvPr/>
          </p:nvPicPr>
          <p:blipFill rotWithShape="1">
            <a:blip r:embed="rId5">
              <a:alphaModFix amt="35000"/>
            </a:blip>
            <a:srcRect l="13832" r="47054" b="60820"/>
            <a:stretch/>
          </p:blipFill>
          <p:spPr>
            <a:xfrm>
              <a:off x="2386149" y="1362032"/>
              <a:ext cx="3352800" cy="747646"/>
            </a:xfrm>
            <a:prstGeom prst="rect">
              <a:avLst/>
            </a:prstGeom>
          </p:spPr>
        </p:pic>
        <p:pic>
          <p:nvPicPr>
            <p:cNvPr id="12" name="Picture 11">
              <a:extLst>
                <a:ext uri="{FF2B5EF4-FFF2-40B4-BE49-F238E27FC236}">
                  <a16:creationId xmlns:a16="http://schemas.microsoft.com/office/drawing/2014/main" id="{5DAD9BA4-5DA7-8DC4-08E1-E52B630ECEF7}"/>
                </a:ext>
              </a:extLst>
            </p:cNvPr>
            <p:cNvPicPr>
              <a:picLocks noChangeAspect="1"/>
            </p:cNvPicPr>
            <p:nvPr/>
          </p:nvPicPr>
          <p:blipFill rotWithShape="1">
            <a:blip r:embed="rId5">
              <a:alphaModFix amt="35000"/>
            </a:blip>
            <a:srcRect l="87596" t="7899" b="75214"/>
            <a:stretch/>
          </p:blipFill>
          <p:spPr>
            <a:xfrm>
              <a:off x="8867846" y="1615028"/>
              <a:ext cx="1063277" cy="322218"/>
            </a:xfrm>
            <a:prstGeom prst="rect">
              <a:avLst/>
            </a:prstGeom>
          </p:spPr>
        </p:pic>
        <p:pic>
          <p:nvPicPr>
            <p:cNvPr id="13" name="Picture 12">
              <a:extLst>
                <a:ext uri="{FF2B5EF4-FFF2-40B4-BE49-F238E27FC236}">
                  <a16:creationId xmlns:a16="http://schemas.microsoft.com/office/drawing/2014/main" id="{1D443021-458E-1768-A842-CD41568FEDF2}"/>
                </a:ext>
              </a:extLst>
            </p:cNvPr>
            <p:cNvPicPr>
              <a:picLocks noChangeAspect="1"/>
            </p:cNvPicPr>
            <p:nvPr/>
          </p:nvPicPr>
          <p:blipFill rotWithShape="1">
            <a:blip r:embed="rId5">
              <a:alphaModFix amt="35000"/>
            </a:blip>
            <a:srcRect l="1026" r="86072" b="60820"/>
            <a:stretch/>
          </p:blipFill>
          <p:spPr>
            <a:xfrm>
              <a:off x="1237914" y="1402315"/>
              <a:ext cx="1105988" cy="747645"/>
            </a:xfrm>
            <a:prstGeom prst="rect">
              <a:avLst/>
            </a:prstGeom>
          </p:spPr>
        </p:pic>
        <p:pic>
          <p:nvPicPr>
            <p:cNvPr id="14" name="Picture 13">
              <a:extLst>
                <a:ext uri="{FF2B5EF4-FFF2-40B4-BE49-F238E27FC236}">
                  <a16:creationId xmlns:a16="http://schemas.microsoft.com/office/drawing/2014/main" id="{BEA10972-C558-06DB-A157-8C448C33A92C}"/>
                </a:ext>
              </a:extLst>
            </p:cNvPr>
            <p:cNvPicPr>
              <a:picLocks noChangeAspect="1"/>
            </p:cNvPicPr>
            <p:nvPr/>
          </p:nvPicPr>
          <p:blipFill rotWithShape="1">
            <a:blip r:embed="rId5">
              <a:alphaModFix amt="35000"/>
            </a:blip>
            <a:srcRect l="52545" t="11067" r="36178" b="69765"/>
            <a:stretch/>
          </p:blipFill>
          <p:spPr>
            <a:xfrm>
              <a:off x="5746363" y="1593257"/>
              <a:ext cx="966652" cy="365760"/>
            </a:xfrm>
            <a:prstGeom prst="rect">
              <a:avLst/>
            </a:prstGeom>
          </p:spPr>
        </p:pic>
        <p:pic>
          <p:nvPicPr>
            <p:cNvPr id="15" name="Picture 14">
              <a:extLst>
                <a:ext uri="{FF2B5EF4-FFF2-40B4-BE49-F238E27FC236}">
                  <a16:creationId xmlns:a16="http://schemas.microsoft.com/office/drawing/2014/main" id="{0B15D423-3C7F-2EAA-E410-0DB15EE26E9D}"/>
                </a:ext>
              </a:extLst>
            </p:cNvPr>
            <p:cNvPicPr>
              <a:picLocks noChangeAspect="1"/>
            </p:cNvPicPr>
            <p:nvPr/>
          </p:nvPicPr>
          <p:blipFill rotWithShape="1">
            <a:blip r:embed="rId5">
              <a:alphaModFix amt="35000"/>
            </a:blip>
            <a:srcRect l="63716" r="22975" b="60820"/>
            <a:stretch/>
          </p:blipFill>
          <p:spPr>
            <a:xfrm>
              <a:off x="6761202" y="1402314"/>
              <a:ext cx="1140823" cy="747646"/>
            </a:xfrm>
            <a:prstGeom prst="rect">
              <a:avLst/>
            </a:prstGeom>
          </p:spPr>
        </p:pic>
        <p:pic>
          <p:nvPicPr>
            <p:cNvPr id="16" name="Picture 15">
              <a:extLst>
                <a:ext uri="{FF2B5EF4-FFF2-40B4-BE49-F238E27FC236}">
                  <a16:creationId xmlns:a16="http://schemas.microsoft.com/office/drawing/2014/main" id="{B542F8FF-E1E1-90F1-2BE6-70857DC5D651}"/>
                </a:ext>
              </a:extLst>
            </p:cNvPr>
            <p:cNvPicPr>
              <a:picLocks noChangeAspect="1"/>
            </p:cNvPicPr>
            <p:nvPr/>
          </p:nvPicPr>
          <p:blipFill rotWithShape="1">
            <a:blip r:embed="rId5">
              <a:alphaModFix amt="35000"/>
            </a:blip>
            <a:srcRect l="76923" t="5389" r="12714" b="67685"/>
            <a:stretch/>
          </p:blipFill>
          <p:spPr>
            <a:xfrm>
              <a:off x="7902025" y="1462917"/>
              <a:ext cx="888275" cy="513807"/>
            </a:xfrm>
            <a:prstGeom prst="rect">
              <a:avLst/>
            </a:prstGeom>
          </p:spPr>
        </p:pic>
      </p:grpSp>
      <p:pic>
        <p:nvPicPr>
          <p:cNvPr id="17" name="Picture 2">
            <a:extLst>
              <a:ext uri="{FF2B5EF4-FFF2-40B4-BE49-F238E27FC236}">
                <a16:creationId xmlns:a16="http://schemas.microsoft.com/office/drawing/2014/main" id="{A3D69CC1-A755-5E62-5164-60604018A7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775C9EB9-C2A1-23B2-A3D8-54EB6ACDF661}"/>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2" name="Speech Bubble: Oval 1">
            <a:extLst>
              <a:ext uri="{FF2B5EF4-FFF2-40B4-BE49-F238E27FC236}">
                <a16:creationId xmlns:a16="http://schemas.microsoft.com/office/drawing/2014/main" id="{9C2290FE-0F61-ACB6-B4F9-7358230B9C75}"/>
              </a:ext>
            </a:extLst>
          </p:cNvPr>
          <p:cNvSpPr/>
          <p:nvPr/>
        </p:nvSpPr>
        <p:spPr>
          <a:xfrm rot="368475">
            <a:off x="5273198" y="4166566"/>
            <a:ext cx="3141407" cy="2020529"/>
          </a:xfrm>
          <a:prstGeom prst="wedgeEllipseCallout">
            <a:avLst>
              <a:gd name="adj1" fmla="val -55355"/>
              <a:gd name="adj2" fmla="val -207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Everything! The windows are too close to the road and always getting told off and sent to reflection </a:t>
            </a:r>
          </a:p>
        </p:txBody>
      </p:sp>
      <p:sp>
        <p:nvSpPr>
          <p:cNvPr id="4" name="Speech Bubble: Oval 3">
            <a:extLst>
              <a:ext uri="{FF2B5EF4-FFF2-40B4-BE49-F238E27FC236}">
                <a16:creationId xmlns:a16="http://schemas.microsoft.com/office/drawing/2014/main" id="{CC6690E9-143A-C9F9-953E-ACB2427D48B3}"/>
              </a:ext>
            </a:extLst>
          </p:cNvPr>
          <p:cNvSpPr/>
          <p:nvPr/>
        </p:nvSpPr>
        <p:spPr>
          <a:xfrm>
            <a:off x="5987001" y="2423296"/>
            <a:ext cx="2652568" cy="1869683"/>
          </a:xfrm>
          <a:prstGeom prst="wedgeEllipseCallout">
            <a:avLst>
              <a:gd name="adj1" fmla="val 40287"/>
              <a:gd name="adj2" fmla="val -484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Not really</a:t>
            </a:r>
          </a:p>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(conversation shut down as expresses lots of worries at home) </a:t>
            </a:r>
          </a:p>
        </p:txBody>
      </p:sp>
      <p:sp>
        <p:nvSpPr>
          <p:cNvPr id="20" name="TextBox 19">
            <a:extLst>
              <a:ext uri="{FF2B5EF4-FFF2-40B4-BE49-F238E27FC236}">
                <a16:creationId xmlns:a16="http://schemas.microsoft.com/office/drawing/2014/main" id="{C0B97144-EB42-571A-6509-C90CFA1D4966}"/>
              </a:ext>
            </a:extLst>
          </p:cNvPr>
          <p:cNvSpPr txBox="1"/>
          <p:nvPr/>
        </p:nvSpPr>
        <p:spPr>
          <a:xfrm>
            <a:off x="941391" y="1357270"/>
            <a:ext cx="4892296" cy="2308324"/>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 worry about loads, I worry that it's too loud and I don't like it in the cloakroom because it's so busy and my peg is at the back. I worry that my work will be wrong, I worry about that a lot, and even though I have my ear defenders the hall is still really loud at dinner time. I worry that everyone else is better at stuff than me and that my friends won’t play with me.”</a:t>
            </a:r>
            <a:endParaRPr lang="en-GB" dirty="0"/>
          </a:p>
        </p:txBody>
      </p:sp>
    </p:spTree>
    <p:extLst>
      <p:ext uri="{BB962C8B-B14F-4D97-AF65-F5344CB8AC3E}">
        <p14:creationId xmlns:p14="http://schemas.microsoft.com/office/powerpoint/2010/main" val="3291793784"/>
      </p:ext>
    </p:extLst>
  </p:cSld>
  <p:clrMapOvr>
    <a:masterClrMapping/>
  </p:clrMapOvr>
  <mc:AlternateContent xmlns:mc="http://schemas.openxmlformats.org/markup-compatibility/2006" xmlns:p14="http://schemas.microsoft.com/office/powerpoint/2010/main">
    <mc:Choice Requires="p14">
      <p:transition spd="slow" p14:dur="2000" advTm="29292"/>
    </mc:Choice>
    <mc:Fallback xmlns="">
      <p:transition spd="slow" advTm="292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292"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wd">
                                    <p:tmPct val="10000"/>
                                  </p:iterate>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30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9"/>
                </p:tgtEl>
              </p:cMediaNode>
            </p:audio>
          </p:childTnLst>
        </p:cTn>
      </p:par>
    </p:tnLst>
    <p:bldLst>
      <p:bldP spid="3" grpId="0" animBg="1"/>
      <p:bldP spid="5" grpId="0" animBg="1"/>
      <p:bldP spid="6" grpId="0" animBg="1"/>
      <p:bldP spid="7" grpId="0" animBg="1"/>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810E160D-690B-5E64-09E7-74FDDF55467C}"/>
              </a:ext>
            </a:extLst>
          </p:cNvPr>
          <p:cNvSpPr/>
          <p:nvPr/>
        </p:nvSpPr>
        <p:spPr>
          <a:xfrm>
            <a:off x="6102737" y="4468500"/>
            <a:ext cx="2713703" cy="1637071"/>
          </a:xfrm>
          <a:prstGeom prst="wedgeEllipseCallout">
            <a:avLst>
              <a:gd name="adj1" fmla="val 33358"/>
              <a:gd name="adj2" fmla="val -1235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The teachers and the work is too hard </a:t>
            </a:r>
          </a:p>
        </p:txBody>
      </p:sp>
      <p:sp>
        <p:nvSpPr>
          <p:cNvPr id="3" name="Speech Bubble: Oval 2">
            <a:extLst>
              <a:ext uri="{FF2B5EF4-FFF2-40B4-BE49-F238E27FC236}">
                <a16:creationId xmlns:a16="http://schemas.microsoft.com/office/drawing/2014/main" id="{14C267AF-9986-A497-76E4-0DAB9CAA5A17}"/>
              </a:ext>
            </a:extLst>
          </p:cNvPr>
          <p:cNvSpPr/>
          <p:nvPr/>
        </p:nvSpPr>
        <p:spPr>
          <a:xfrm rot="20752970">
            <a:off x="3784234" y="2403986"/>
            <a:ext cx="3082413" cy="2050026"/>
          </a:xfrm>
          <a:prstGeom prst="wedgeEllipseCallout">
            <a:avLst>
              <a:gd name="adj1" fmla="val -40908"/>
              <a:gd name="adj2" fmla="val -4371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 Having to leave my mum at the school door. Speaking to the staff is very hard to do</a:t>
            </a:r>
          </a:p>
        </p:txBody>
      </p:sp>
      <p:sp>
        <p:nvSpPr>
          <p:cNvPr id="4" name="Speech Bubble: Oval 3">
            <a:extLst>
              <a:ext uri="{FF2B5EF4-FFF2-40B4-BE49-F238E27FC236}">
                <a16:creationId xmlns:a16="http://schemas.microsoft.com/office/drawing/2014/main" id="{D1B1767D-20F5-E338-087D-9436C348FCA7}"/>
              </a:ext>
            </a:extLst>
          </p:cNvPr>
          <p:cNvSpPr/>
          <p:nvPr/>
        </p:nvSpPr>
        <p:spPr>
          <a:xfrm rot="1054960">
            <a:off x="8906471" y="3712255"/>
            <a:ext cx="3190568" cy="207214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Not really </a:t>
            </a:r>
          </a:p>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(although often states at home that the work and having to concentrate is hard) </a:t>
            </a:r>
          </a:p>
        </p:txBody>
      </p:sp>
      <p:sp>
        <p:nvSpPr>
          <p:cNvPr id="5" name="Speech Bubble: Oval 4">
            <a:extLst>
              <a:ext uri="{FF2B5EF4-FFF2-40B4-BE49-F238E27FC236}">
                <a16:creationId xmlns:a16="http://schemas.microsoft.com/office/drawing/2014/main" id="{E3A9CA30-53C5-2A75-750F-842D3FCF57D1}"/>
              </a:ext>
            </a:extLst>
          </p:cNvPr>
          <p:cNvSpPr/>
          <p:nvPr/>
        </p:nvSpPr>
        <p:spPr>
          <a:xfrm rot="20775850" flipH="1">
            <a:off x="50986" y="2799159"/>
            <a:ext cx="4144298" cy="315063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Other children. When teachers forgot and expected me to talk. Being expected to do what everyone else did. Not being given time to adjust to new things happening. When routine changed and what was expected didn’t happen </a:t>
            </a:r>
          </a:p>
        </p:txBody>
      </p:sp>
      <p:sp>
        <p:nvSpPr>
          <p:cNvPr id="6" name="Speech Bubble: Oval 5">
            <a:extLst>
              <a:ext uri="{FF2B5EF4-FFF2-40B4-BE49-F238E27FC236}">
                <a16:creationId xmlns:a16="http://schemas.microsoft.com/office/drawing/2014/main" id="{ED1E43FB-C407-D2F2-0AF6-3542847C492F}"/>
              </a:ext>
            </a:extLst>
          </p:cNvPr>
          <p:cNvSpPr/>
          <p:nvPr/>
        </p:nvSpPr>
        <p:spPr>
          <a:xfrm>
            <a:off x="6451324" y="2533022"/>
            <a:ext cx="3313471" cy="2265943"/>
          </a:xfrm>
          <a:prstGeom prst="wedgeEllipseCallout">
            <a:avLst>
              <a:gd name="adj1" fmla="val 46024"/>
              <a:gd name="adj2" fmla="val -464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Why do I have to answer these stupid questions anyway? I don’t  know the answers, I don’t know what you mean</a:t>
            </a:r>
          </a:p>
        </p:txBody>
      </p:sp>
      <p:sp>
        <p:nvSpPr>
          <p:cNvPr id="7" name="Speech Bubble: Oval 6">
            <a:extLst>
              <a:ext uri="{FF2B5EF4-FFF2-40B4-BE49-F238E27FC236}">
                <a16:creationId xmlns:a16="http://schemas.microsoft.com/office/drawing/2014/main" id="{D1CC9093-2199-3B64-9B90-A8A32CD357A9}"/>
              </a:ext>
            </a:extLst>
          </p:cNvPr>
          <p:cNvSpPr/>
          <p:nvPr/>
        </p:nvSpPr>
        <p:spPr>
          <a:xfrm>
            <a:off x="3634832" y="4260730"/>
            <a:ext cx="2713703" cy="1637071"/>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Where I am sat can make it difficult </a:t>
            </a:r>
          </a:p>
        </p:txBody>
      </p:sp>
      <p:sp>
        <p:nvSpPr>
          <p:cNvPr id="8" name="TextBox 7">
            <a:extLst>
              <a:ext uri="{FF2B5EF4-FFF2-40B4-BE49-F238E27FC236}">
                <a16:creationId xmlns:a16="http://schemas.microsoft.com/office/drawing/2014/main" id="{1E5D6BDB-A6F0-2D00-CBC8-C10F64EC1EF6}"/>
              </a:ext>
            </a:extLst>
          </p:cNvPr>
          <p:cNvSpPr txBox="1"/>
          <p:nvPr/>
        </p:nvSpPr>
        <p:spPr>
          <a:xfrm>
            <a:off x="2933701" y="763437"/>
            <a:ext cx="6526396" cy="523220"/>
          </a:xfrm>
          <a:prstGeom prst="rect">
            <a:avLst/>
          </a:prstGeom>
          <a:noFill/>
        </p:spPr>
        <p:txBody>
          <a:bodyPr wrap="square" rtlCol="0">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Did anything make it hard for you at school?</a:t>
            </a:r>
          </a:p>
        </p:txBody>
      </p:sp>
      <p:pic>
        <p:nvPicPr>
          <p:cNvPr id="9" name="Recorded Sound">
            <a:hlinkClick r:id="" action="ppaction://media"/>
            <a:extLst>
              <a:ext uri="{FF2B5EF4-FFF2-40B4-BE49-F238E27FC236}">
                <a16:creationId xmlns:a16="http://schemas.microsoft.com/office/drawing/2014/main" id="{BF0DB220-89E2-9FFA-971D-82BCA2F101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5770" y="1467777"/>
            <a:ext cx="609600" cy="609600"/>
          </a:xfrm>
          <a:prstGeom prst="rect">
            <a:avLst/>
          </a:prstGeom>
        </p:spPr>
      </p:pic>
      <p:grpSp>
        <p:nvGrpSpPr>
          <p:cNvPr id="10" name="Group 9">
            <a:extLst>
              <a:ext uri="{FF2B5EF4-FFF2-40B4-BE49-F238E27FC236}">
                <a16:creationId xmlns:a16="http://schemas.microsoft.com/office/drawing/2014/main" id="{2C60F7B7-1CC7-C371-BE33-BFD2F4A923D0}"/>
              </a:ext>
            </a:extLst>
          </p:cNvPr>
          <p:cNvGrpSpPr/>
          <p:nvPr/>
        </p:nvGrpSpPr>
        <p:grpSpPr>
          <a:xfrm>
            <a:off x="2574322" y="6070072"/>
            <a:ext cx="8693209" cy="787928"/>
            <a:chOff x="1237914" y="1362032"/>
            <a:chExt cx="8693209" cy="787928"/>
          </a:xfrm>
        </p:grpSpPr>
        <p:pic>
          <p:nvPicPr>
            <p:cNvPr id="11" name="Picture 10">
              <a:extLst>
                <a:ext uri="{FF2B5EF4-FFF2-40B4-BE49-F238E27FC236}">
                  <a16:creationId xmlns:a16="http://schemas.microsoft.com/office/drawing/2014/main" id="{9B06C4A6-5600-5875-D4E9-A822CE30941A}"/>
                </a:ext>
              </a:extLst>
            </p:cNvPr>
            <p:cNvPicPr>
              <a:picLocks noChangeAspect="1"/>
            </p:cNvPicPr>
            <p:nvPr/>
          </p:nvPicPr>
          <p:blipFill rotWithShape="1">
            <a:blip r:embed="rId5">
              <a:alphaModFix amt="35000"/>
            </a:blip>
            <a:srcRect l="13832" r="47054" b="60820"/>
            <a:stretch/>
          </p:blipFill>
          <p:spPr>
            <a:xfrm>
              <a:off x="2386149" y="1362032"/>
              <a:ext cx="3352800" cy="747646"/>
            </a:xfrm>
            <a:prstGeom prst="rect">
              <a:avLst/>
            </a:prstGeom>
          </p:spPr>
        </p:pic>
        <p:pic>
          <p:nvPicPr>
            <p:cNvPr id="12" name="Picture 11">
              <a:extLst>
                <a:ext uri="{FF2B5EF4-FFF2-40B4-BE49-F238E27FC236}">
                  <a16:creationId xmlns:a16="http://schemas.microsoft.com/office/drawing/2014/main" id="{3A8CFB53-24BE-5EF0-5401-62DEB0C3B4D8}"/>
                </a:ext>
              </a:extLst>
            </p:cNvPr>
            <p:cNvPicPr>
              <a:picLocks noChangeAspect="1"/>
            </p:cNvPicPr>
            <p:nvPr/>
          </p:nvPicPr>
          <p:blipFill rotWithShape="1">
            <a:blip r:embed="rId5">
              <a:alphaModFix amt="35000"/>
            </a:blip>
            <a:srcRect l="87596" t="7899" b="75214"/>
            <a:stretch/>
          </p:blipFill>
          <p:spPr>
            <a:xfrm>
              <a:off x="8867846" y="1615028"/>
              <a:ext cx="1063277" cy="322218"/>
            </a:xfrm>
            <a:prstGeom prst="rect">
              <a:avLst/>
            </a:prstGeom>
          </p:spPr>
        </p:pic>
        <p:pic>
          <p:nvPicPr>
            <p:cNvPr id="13" name="Picture 12">
              <a:extLst>
                <a:ext uri="{FF2B5EF4-FFF2-40B4-BE49-F238E27FC236}">
                  <a16:creationId xmlns:a16="http://schemas.microsoft.com/office/drawing/2014/main" id="{001C0F9C-115D-9E86-B624-0CA1DC7E2E5E}"/>
                </a:ext>
              </a:extLst>
            </p:cNvPr>
            <p:cNvPicPr>
              <a:picLocks noChangeAspect="1"/>
            </p:cNvPicPr>
            <p:nvPr/>
          </p:nvPicPr>
          <p:blipFill rotWithShape="1">
            <a:blip r:embed="rId5">
              <a:alphaModFix amt="35000"/>
            </a:blip>
            <a:srcRect l="1026" r="86072" b="60820"/>
            <a:stretch/>
          </p:blipFill>
          <p:spPr>
            <a:xfrm>
              <a:off x="1237914" y="1402315"/>
              <a:ext cx="1105988" cy="747645"/>
            </a:xfrm>
            <a:prstGeom prst="rect">
              <a:avLst/>
            </a:prstGeom>
          </p:spPr>
        </p:pic>
        <p:pic>
          <p:nvPicPr>
            <p:cNvPr id="14" name="Picture 13">
              <a:extLst>
                <a:ext uri="{FF2B5EF4-FFF2-40B4-BE49-F238E27FC236}">
                  <a16:creationId xmlns:a16="http://schemas.microsoft.com/office/drawing/2014/main" id="{51C30CF6-61F3-C969-9D13-E9463B6AEBCA}"/>
                </a:ext>
              </a:extLst>
            </p:cNvPr>
            <p:cNvPicPr>
              <a:picLocks noChangeAspect="1"/>
            </p:cNvPicPr>
            <p:nvPr/>
          </p:nvPicPr>
          <p:blipFill rotWithShape="1">
            <a:blip r:embed="rId5">
              <a:alphaModFix amt="35000"/>
            </a:blip>
            <a:srcRect l="52545" t="11067" r="36178" b="69765"/>
            <a:stretch/>
          </p:blipFill>
          <p:spPr>
            <a:xfrm>
              <a:off x="5746363" y="1593257"/>
              <a:ext cx="966652" cy="365760"/>
            </a:xfrm>
            <a:prstGeom prst="rect">
              <a:avLst/>
            </a:prstGeom>
          </p:spPr>
        </p:pic>
        <p:pic>
          <p:nvPicPr>
            <p:cNvPr id="15" name="Picture 14">
              <a:extLst>
                <a:ext uri="{FF2B5EF4-FFF2-40B4-BE49-F238E27FC236}">
                  <a16:creationId xmlns:a16="http://schemas.microsoft.com/office/drawing/2014/main" id="{C74B0882-5C55-930A-D212-9BC01264FED5}"/>
                </a:ext>
              </a:extLst>
            </p:cNvPr>
            <p:cNvPicPr>
              <a:picLocks noChangeAspect="1"/>
            </p:cNvPicPr>
            <p:nvPr/>
          </p:nvPicPr>
          <p:blipFill rotWithShape="1">
            <a:blip r:embed="rId5">
              <a:alphaModFix amt="35000"/>
            </a:blip>
            <a:srcRect l="63716" r="22975" b="60820"/>
            <a:stretch/>
          </p:blipFill>
          <p:spPr>
            <a:xfrm>
              <a:off x="6761202" y="1402314"/>
              <a:ext cx="1140823" cy="747646"/>
            </a:xfrm>
            <a:prstGeom prst="rect">
              <a:avLst/>
            </a:prstGeom>
          </p:spPr>
        </p:pic>
        <p:pic>
          <p:nvPicPr>
            <p:cNvPr id="16" name="Picture 15">
              <a:extLst>
                <a:ext uri="{FF2B5EF4-FFF2-40B4-BE49-F238E27FC236}">
                  <a16:creationId xmlns:a16="http://schemas.microsoft.com/office/drawing/2014/main" id="{BAA12A95-0F3A-C5AD-2625-E0F488DD3B22}"/>
                </a:ext>
              </a:extLst>
            </p:cNvPr>
            <p:cNvPicPr>
              <a:picLocks noChangeAspect="1"/>
            </p:cNvPicPr>
            <p:nvPr/>
          </p:nvPicPr>
          <p:blipFill rotWithShape="1">
            <a:blip r:embed="rId5">
              <a:alphaModFix amt="35000"/>
            </a:blip>
            <a:srcRect l="76923" t="5389" r="12714" b="67685"/>
            <a:stretch/>
          </p:blipFill>
          <p:spPr>
            <a:xfrm>
              <a:off x="7902025" y="1462917"/>
              <a:ext cx="888275" cy="513807"/>
            </a:xfrm>
            <a:prstGeom prst="rect">
              <a:avLst/>
            </a:prstGeom>
          </p:spPr>
        </p:pic>
      </p:grpSp>
      <p:pic>
        <p:nvPicPr>
          <p:cNvPr id="17" name="Picture 2">
            <a:extLst>
              <a:ext uri="{FF2B5EF4-FFF2-40B4-BE49-F238E27FC236}">
                <a16:creationId xmlns:a16="http://schemas.microsoft.com/office/drawing/2014/main" id="{C860D01F-AA1B-79D8-752F-9FD0E7935C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DA8DBE60-DEBF-BA48-A995-D53ED8C803D6}"/>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19" name="TextBox 18">
            <a:extLst>
              <a:ext uri="{FF2B5EF4-FFF2-40B4-BE49-F238E27FC236}">
                <a16:creationId xmlns:a16="http://schemas.microsoft.com/office/drawing/2014/main" id="{0C76DDD2-FD3F-87E6-21AB-58660DB95888}"/>
              </a:ext>
            </a:extLst>
          </p:cNvPr>
          <p:cNvSpPr txBox="1"/>
          <p:nvPr/>
        </p:nvSpPr>
        <p:spPr>
          <a:xfrm>
            <a:off x="1215640" y="1433234"/>
            <a:ext cx="10265790" cy="369332"/>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“Too many people, asked to do too many things. Too much work and the teachers don’t understand”</a:t>
            </a:r>
            <a:endParaRPr lang="en-GB" dirty="0"/>
          </a:p>
        </p:txBody>
      </p:sp>
    </p:spTree>
    <p:extLst>
      <p:ext uri="{BB962C8B-B14F-4D97-AF65-F5344CB8AC3E}">
        <p14:creationId xmlns:p14="http://schemas.microsoft.com/office/powerpoint/2010/main" val="1897625988"/>
      </p:ext>
    </p:extLst>
  </p:cSld>
  <p:clrMapOvr>
    <a:masterClrMapping/>
  </p:clrMapOvr>
  <mc:AlternateContent xmlns:mc="http://schemas.openxmlformats.org/markup-compatibility/2006" xmlns:p14="http://schemas.microsoft.com/office/powerpoint/2010/main">
    <mc:Choice Requires="p14">
      <p:transition spd="slow" p14:dur="2000" advTm="7855"/>
    </mc:Choice>
    <mc:Fallback xmlns="">
      <p:transition spd="slow" advTm="78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855"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wd">
                                    <p:tmPct val="10000"/>
                                  </p:iterate>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30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9"/>
                </p:tgtEl>
              </p:cMediaNode>
            </p:audio>
          </p:childTnLst>
        </p:cTn>
      </p:par>
    </p:tnLst>
    <p:bldLst>
      <p:bldP spid="2" grpId="0" animBg="1"/>
      <p:bldP spid="3" grpId="0" animBg="1"/>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7AC2B25A-3DDA-3EEB-FBCE-2A282A22C6E4}"/>
              </a:ext>
            </a:extLst>
          </p:cNvPr>
          <p:cNvSpPr/>
          <p:nvPr/>
        </p:nvSpPr>
        <p:spPr>
          <a:xfrm rot="21242935">
            <a:off x="6475204" y="2961114"/>
            <a:ext cx="3651504" cy="1992458"/>
          </a:xfrm>
          <a:prstGeom prst="wedgeEllipseCallout">
            <a:avLst>
              <a:gd name="adj1" fmla="val 49089"/>
              <a:gd name="adj2" fmla="val -4877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Teachers that help me and not shout at me all the time. Easier work and more sensory breaks</a:t>
            </a:r>
          </a:p>
        </p:txBody>
      </p:sp>
      <p:sp>
        <p:nvSpPr>
          <p:cNvPr id="3" name="Speech Bubble: Oval 2">
            <a:extLst>
              <a:ext uri="{FF2B5EF4-FFF2-40B4-BE49-F238E27FC236}">
                <a16:creationId xmlns:a16="http://schemas.microsoft.com/office/drawing/2014/main" id="{47596AC8-A174-0C7D-2A90-6741E47BF691}"/>
              </a:ext>
            </a:extLst>
          </p:cNvPr>
          <p:cNvSpPr/>
          <p:nvPr/>
        </p:nvSpPr>
        <p:spPr>
          <a:xfrm rot="304989">
            <a:off x="2132629" y="3351293"/>
            <a:ext cx="4045974" cy="2271251"/>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To listen to me when I try to speak to staff. They could explain things a lot more easier, like the work and to me when I need to understand things better </a:t>
            </a:r>
          </a:p>
        </p:txBody>
      </p:sp>
      <p:sp>
        <p:nvSpPr>
          <p:cNvPr id="4" name="Speech Bubble: Oval 3">
            <a:extLst>
              <a:ext uri="{FF2B5EF4-FFF2-40B4-BE49-F238E27FC236}">
                <a16:creationId xmlns:a16="http://schemas.microsoft.com/office/drawing/2014/main" id="{C2D58323-9C1A-22E3-FE41-F6745C856B14}"/>
              </a:ext>
            </a:extLst>
          </p:cNvPr>
          <p:cNvSpPr/>
          <p:nvPr/>
        </p:nvSpPr>
        <p:spPr>
          <a:xfrm rot="1231416">
            <a:off x="9272527" y="4262248"/>
            <a:ext cx="2713703" cy="1637071"/>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Quiet, less smells </a:t>
            </a:r>
          </a:p>
        </p:txBody>
      </p:sp>
      <p:sp>
        <p:nvSpPr>
          <p:cNvPr id="5" name="Speech Bubble: Oval 4">
            <a:extLst>
              <a:ext uri="{FF2B5EF4-FFF2-40B4-BE49-F238E27FC236}">
                <a16:creationId xmlns:a16="http://schemas.microsoft.com/office/drawing/2014/main" id="{37A465F9-C225-E5EA-052A-2DE649F3B099}"/>
              </a:ext>
            </a:extLst>
          </p:cNvPr>
          <p:cNvSpPr/>
          <p:nvPr/>
        </p:nvSpPr>
        <p:spPr>
          <a:xfrm rot="21330435" flipH="1">
            <a:off x="118769" y="4162105"/>
            <a:ext cx="2713703" cy="1637071"/>
          </a:xfrm>
          <a:prstGeom prst="wedgeEllipseCallout">
            <a:avLst>
              <a:gd name="adj1" fmla="val 36964"/>
              <a:gd name="adj2" fmla="val -6343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More time with Mrs *****. Not having lunch in the hall. Not buddying at all </a:t>
            </a:r>
          </a:p>
        </p:txBody>
      </p:sp>
      <p:sp>
        <p:nvSpPr>
          <p:cNvPr id="7" name="Speech Bubble: Oval 6">
            <a:extLst>
              <a:ext uri="{FF2B5EF4-FFF2-40B4-BE49-F238E27FC236}">
                <a16:creationId xmlns:a16="http://schemas.microsoft.com/office/drawing/2014/main" id="{3E27C683-A468-68E1-AC15-217B5D0A2E73}"/>
              </a:ext>
            </a:extLst>
          </p:cNvPr>
          <p:cNvSpPr/>
          <p:nvPr/>
        </p:nvSpPr>
        <p:spPr>
          <a:xfrm>
            <a:off x="5543331" y="4433001"/>
            <a:ext cx="2713703" cy="1637071"/>
          </a:xfrm>
          <a:prstGeom prst="wedgeEllipseCallout">
            <a:avLst>
              <a:gd name="adj1" fmla="val 52116"/>
              <a:gd name="adj2" fmla="val 3658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Less people, only Kahoot lessons instead of work </a:t>
            </a:r>
          </a:p>
        </p:txBody>
      </p:sp>
      <p:sp>
        <p:nvSpPr>
          <p:cNvPr id="8" name="TextBox 7">
            <a:extLst>
              <a:ext uri="{FF2B5EF4-FFF2-40B4-BE49-F238E27FC236}">
                <a16:creationId xmlns:a16="http://schemas.microsoft.com/office/drawing/2014/main" id="{C071046A-6B01-7761-408D-4B246BA8CB05}"/>
              </a:ext>
            </a:extLst>
          </p:cNvPr>
          <p:cNvSpPr txBox="1"/>
          <p:nvPr/>
        </p:nvSpPr>
        <p:spPr>
          <a:xfrm>
            <a:off x="304801" y="781190"/>
            <a:ext cx="11459851" cy="523220"/>
          </a:xfrm>
          <a:prstGeom prst="rect">
            <a:avLst/>
          </a:prstGeom>
          <a:noFill/>
        </p:spPr>
        <p:txBody>
          <a:bodyPr wrap="square" rtlCol="0">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Can you think of anything school could do to make it easier and better for you?</a:t>
            </a:r>
          </a:p>
        </p:txBody>
      </p:sp>
      <p:pic>
        <p:nvPicPr>
          <p:cNvPr id="9" name="Recorded Sound">
            <a:hlinkClick r:id="" action="ppaction://media"/>
            <a:extLst>
              <a:ext uri="{FF2B5EF4-FFF2-40B4-BE49-F238E27FC236}">
                <a16:creationId xmlns:a16="http://schemas.microsoft.com/office/drawing/2014/main" id="{A07A6B93-E2EF-4475-17EB-C30918D5D0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1532431"/>
            <a:ext cx="609600" cy="609600"/>
          </a:xfrm>
          <a:prstGeom prst="rect">
            <a:avLst/>
          </a:prstGeom>
        </p:spPr>
      </p:pic>
      <p:grpSp>
        <p:nvGrpSpPr>
          <p:cNvPr id="6" name="Group 5">
            <a:extLst>
              <a:ext uri="{FF2B5EF4-FFF2-40B4-BE49-F238E27FC236}">
                <a16:creationId xmlns:a16="http://schemas.microsoft.com/office/drawing/2014/main" id="{57BFE740-E427-E2CF-B819-5447A8568395}"/>
              </a:ext>
            </a:extLst>
          </p:cNvPr>
          <p:cNvGrpSpPr/>
          <p:nvPr/>
        </p:nvGrpSpPr>
        <p:grpSpPr>
          <a:xfrm>
            <a:off x="2574322" y="6070072"/>
            <a:ext cx="8693209" cy="787928"/>
            <a:chOff x="1237914" y="1362032"/>
            <a:chExt cx="8693209" cy="787928"/>
          </a:xfrm>
        </p:grpSpPr>
        <p:pic>
          <p:nvPicPr>
            <p:cNvPr id="10" name="Picture 9">
              <a:extLst>
                <a:ext uri="{FF2B5EF4-FFF2-40B4-BE49-F238E27FC236}">
                  <a16:creationId xmlns:a16="http://schemas.microsoft.com/office/drawing/2014/main" id="{D235E2B2-7E05-E972-1E66-2E30D7B798B7}"/>
                </a:ext>
              </a:extLst>
            </p:cNvPr>
            <p:cNvPicPr>
              <a:picLocks noChangeAspect="1"/>
            </p:cNvPicPr>
            <p:nvPr/>
          </p:nvPicPr>
          <p:blipFill rotWithShape="1">
            <a:blip r:embed="rId5">
              <a:alphaModFix amt="35000"/>
            </a:blip>
            <a:srcRect l="13832" r="47054" b="60820"/>
            <a:stretch/>
          </p:blipFill>
          <p:spPr>
            <a:xfrm>
              <a:off x="2386149" y="1362032"/>
              <a:ext cx="3352800" cy="747646"/>
            </a:xfrm>
            <a:prstGeom prst="rect">
              <a:avLst/>
            </a:prstGeom>
          </p:spPr>
        </p:pic>
        <p:pic>
          <p:nvPicPr>
            <p:cNvPr id="11" name="Picture 10">
              <a:extLst>
                <a:ext uri="{FF2B5EF4-FFF2-40B4-BE49-F238E27FC236}">
                  <a16:creationId xmlns:a16="http://schemas.microsoft.com/office/drawing/2014/main" id="{BB356D6E-FA81-BA24-AE3A-476396726DF0}"/>
                </a:ext>
              </a:extLst>
            </p:cNvPr>
            <p:cNvPicPr>
              <a:picLocks noChangeAspect="1"/>
            </p:cNvPicPr>
            <p:nvPr/>
          </p:nvPicPr>
          <p:blipFill rotWithShape="1">
            <a:blip r:embed="rId5">
              <a:alphaModFix amt="35000"/>
            </a:blip>
            <a:srcRect l="87596" t="7899" b="75214"/>
            <a:stretch/>
          </p:blipFill>
          <p:spPr>
            <a:xfrm>
              <a:off x="8867846" y="1615028"/>
              <a:ext cx="1063277" cy="322218"/>
            </a:xfrm>
            <a:prstGeom prst="rect">
              <a:avLst/>
            </a:prstGeom>
          </p:spPr>
        </p:pic>
        <p:pic>
          <p:nvPicPr>
            <p:cNvPr id="12" name="Picture 11">
              <a:extLst>
                <a:ext uri="{FF2B5EF4-FFF2-40B4-BE49-F238E27FC236}">
                  <a16:creationId xmlns:a16="http://schemas.microsoft.com/office/drawing/2014/main" id="{37528CE5-97E9-6E36-5639-49D09871B09D}"/>
                </a:ext>
              </a:extLst>
            </p:cNvPr>
            <p:cNvPicPr>
              <a:picLocks noChangeAspect="1"/>
            </p:cNvPicPr>
            <p:nvPr/>
          </p:nvPicPr>
          <p:blipFill rotWithShape="1">
            <a:blip r:embed="rId5">
              <a:alphaModFix amt="35000"/>
            </a:blip>
            <a:srcRect l="1026" r="86072" b="60820"/>
            <a:stretch/>
          </p:blipFill>
          <p:spPr>
            <a:xfrm>
              <a:off x="1237914" y="1402315"/>
              <a:ext cx="1105988" cy="747645"/>
            </a:xfrm>
            <a:prstGeom prst="rect">
              <a:avLst/>
            </a:prstGeom>
          </p:spPr>
        </p:pic>
        <p:pic>
          <p:nvPicPr>
            <p:cNvPr id="13" name="Picture 12">
              <a:extLst>
                <a:ext uri="{FF2B5EF4-FFF2-40B4-BE49-F238E27FC236}">
                  <a16:creationId xmlns:a16="http://schemas.microsoft.com/office/drawing/2014/main" id="{8F87AD28-F151-7E07-1E17-1DFA65C45946}"/>
                </a:ext>
              </a:extLst>
            </p:cNvPr>
            <p:cNvPicPr>
              <a:picLocks noChangeAspect="1"/>
            </p:cNvPicPr>
            <p:nvPr/>
          </p:nvPicPr>
          <p:blipFill rotWithShape="1">
            <a:blip r:embed="rId5">
              <a:alphaModFix amt="35000"/>
            </a:blip>
            <a:srcRect l="52545" t="11067" r="36178" b="69765"/>
            <a:stretch/>
          </p:blipFill>
          <p:spPr>
            <a:xfrm>
              <a:off x="5746363" y="1593257"/>
              <a:ext cx="966652" cy="365760"/>
            </a:xfrm>
            <a:prstGeom prst="rect">
              <a:avLst/>
            </a:prstGeom>
          </p:spPr>
        </p:pic>
        <p:pic>
          <p:nvPicPr>
            <p:cNvPr id="14" name="Picture 13">
              <a:extLst>
                <a:ext uri="{FF2B5EF4-FFF2-40B4-BE49-F238E27FC236}">
                  <a16:creationId xmlns:a16="http://schemas.microsoft.com/office/drawing/2014/main" id="{A19F289A-C2F8-090E-6BC5-073108350E9D}"/>
                </a:ext>
              </a:extLst>
            </p:cNvPr>
            <p:cNvPicPr>
              <a:picLocks noChangeAspect="1"/>
            </p:cNvPicPr>
            <p:nvPr/>
          </p:nvPicPr>
          <p:blipFill rotWithShape="1">
            <a:blip r:embed="rId5">
              <a:alphaModFix amt="35000"/>
            </a:blip>
            <a:srcRect l="63716" r="22975" b="60820"/>
            <a:stretch/>
          </p:blipFill>
          <p:spPr>
            <a:xfrm>
              <a:off x="6761202" y="1402314"/>
              <a:ext cx="1140823" cy="747646"/>
            </a:xfrm>
            <a:prstGeom prst="rect">
              <a:avLst/>
            </a:prstGeom>
          </p:spPr>
        </p:pic>
        <p:pic>
          <p:nvPicPr>
            <p:cNvPr id="15" name="Picture 14">
              <a:extLst>
                <a:ext uri="{FF2B5EF4-FFF2-40B4-BE49-F238E27FC236}">
                  <a16:creationId xmlns:a16="http://schemas.microsoft.com/office/drawing/2014/main" id="{C63E79A5-5D5F-DA35-8F9E-BF8D1C21BF90}"/>
                </a:ext>
              </a:extLst>
            </p:cNvPr>
            <p:cNvPicPr>
              <a:picLocks noChangeAspect="1"/>
            </p:cNvPicPr>
            <p:nvPr/>
          </p:nvPicPr>
          <p:blipFill rotWithShape="1">
            <a:blip r:embed="rId5">
              <a:alphaModFix amt="35000"/>
            </a:blip>
            <a:srcRect l="76923" t="5389" r="12714" b="67685"/>
            <a:stretch/>
          </p:blipFill>
          <p:spPr>
            <a:xfrm>
              <a:off x="7902025" y="1462917"/>
              <a:ext cx="888275" cy="513807"/>
            </a:xfrm>
            <a:prstGeom prst="rect">
              <a:avLst/>
            </a:prstGeom>
          </p:spPr>
        </p:pic>
      </p:grpSp>
      <p:pic>
        <p:nvPicPr>
          <p:cNvPr id="16" name="Picture 2">
            <a:extLst>
              <a:ext uri="{FF2B5EF4-FFF2-40B4-BE49-F238E27FC236}">
                <a16:creationId xmlns:a16="http://schemas.microsoft.com/office/drawing/2014/main" id="{350234AE-EBBD-57DB-FFB3-A43EFAD279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572061FE-D072-4D67-D5AB-6477353330B9}"/>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18" name="TextBox 17">
            <a:extLst>
              <a:ext uri="{FF2B5EF4-FFF2-40B4-BE49-F238E27FC236}">
                <a16:creationId xmlns:a16="http://schemas.microsoft.com/office/drawing/2014/main" id="{703EAF22-1494-D15C-0D98-90ED2034D615}"/>
              </a:ext>
            </a:extLst>
          </p:cNvPr>
          <p:cNvSpPr txBox="1"/>
          <p:nvPr/>
        </p:nvSpPr>
        <p:spPr>
          <a:xfrm>
            <a:off x="1093509" y="1609163"/>
            <a:ext cx="10671143" cy="923330"/>
          </a:xfrm>
          <a:prstGeom prst="rect">
            <a:avLst/>
          </a:prstGeom>
          <a:noFill/>
        </p:spPr>
        <p:txBody>
          <a:bodyPr wrap="square" rtlCol="0">
            <a:spAutoFit/>
          </a:bodyPr>
          <a:lstStyle/>
          <a:p>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“Having more equipment in school to help me calm down or help me when my head is busy. A place to be myself without the other children looking at us because  we need to spin or act daft.”</a:t>
            </a:r>
          </a:p>
          <a:p>
            <a:endParaRPr lang="en-GB" dirty="0"/>
          </a:p>
        </p:txBody>
      </p:sp>
    </p:spTree>
    <p:extLst>
      <p:ext uri="{BB962C8B-B14F-4D97-AF65-F5344CB8AC3E}">
        <p14:creationId xmlns:p14="http://schemas.microsoft.com/office/powerpoint/2010/main" val="48425158"/>
      </p:ext>
    </p:extLst>
  </p:cSld>
  <p:clrMapOvr>
    <a:masterClrMapping/>
  </p:clrMapOvr>
  <mc:AlternateContent xmlns:mc="http://schemas.openxmlformats.org/markup-compatibility/2006" xmlns:p14="http://schemas.microsoft.com/office/powerpoint/2010/main">
    <mc:Choice Requires="p14">
      <p:transition spd="slow" p14:dur="2000" advTm="13799"/>
    </mc:Choice>
    <mc:Fallback xmlns="">
      <p:transition spd="slow" advTm="137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99"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wd">
                                    <p:tmPct val="10000"/>
                                  </p:iterate>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30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9"/>
                </p:tgtEl>
              </p:cMediaNode>
            </p:audio>
          </p:childTnLst>
        </p:cTn>
      </p:par>
    </p:tnLst>
    <p:bldLst>
      <p:bldP spid="2" grpId="0" animBg="1"/>
      <p:bldP spid="3" grpId="0" animBg="1"/>
      <p:bldP spid="4"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94EE7A-C480-3ECC-268A-67BBF2E1F65A}"/>
              </a:ext>
            </a:extLst>
          </p:cNvPr>
          <p:cNvSpPr txBox="1"/>
          <p:nvPr/>
        </p:nvSpPr>
        <p:spPr>
          <a:xfrm>
            <a:off x="98446" y="1869815"/>
            <a:ext cx="11936187" cy="1754326"/>
          </a:xfrm>
          <a:prstGeom prst="rect">
            <a:avLst/>
          </a:prstGeom>
          <a:noFill/>
        </p:spPr>
        <p:txBody>
          <a:bodyPr wrap="square" rtlCol="0">
            <a:spAutoFit/>
          </a:bodyPr>
          <a:lstStyle/>
          <a:p>
            <a:pPr algn="ctr"/>
            <a:r>
              <a:rPr lang="en-GB" sz="3600" b="1" dirty="0">
                <a:solidFill>
                  <a:srgbClr val="002060"/>
                </a:solidFill>
                <a:latin typeface="Calibri Light" panose="020F0302020204030204" pitchFamily="34" charset="0"/>
                <a:cs typeface="Calibri Light" panose="020F0302020204030204" pitchFamily="34" charset="0"/>
              </a:rPr>
              <a:t>Next, we put forward 5 questions to the parent and</a:t>
            </a:r>
          </a:p>
          <a:p>
            <a:pPr algn="ctr"/>
            <a:r>
              <a:rPr lang="en-GB" sz="3600" b="1" dirty="0">
                <a:solidFill>
                  <a:srgbClr val="002060"/>
                </a:solidFill>
                <a:latin typeface="Calibri Light" panose="020F0302020204030204" pitchFamily="34" charset="0"/>
                <a:cs typeface="Calibri Light" panose="020F0302020204030204" pitchFamily="34" charset="0"/>
              </a:rPr>
              <a:t>carers of the children, to gain their views and experiences of their child’s primary school journey </a:t>
            </a:r>
          </a:p>
        </p:txBody>
      </p:sp>
      <p:grpSp>
        <p:nvGrpSpPr>
          <p:cNvPr id="2" name="Group 1">
            <a:extLst>
              <a:ext uri="{FF2B5EF4-FFF2-40B4-BE49-F238E27FC236}">
                <a16:creationId xmlns:a16="http://schemas.microsoft.com/office/drawing/2014/main" id="{B0FCC6F4-7E35-D4C8-9648-7129FB1BADAA}"/>
              </a:ext>
            </a:extLst>
          </p:cNvPr>
          <p:cNvGrpSpPr/>
          <p:nvPr/>
        </p:nvGrpSpPr>
        <p:grpSpPr>
          <a:xfrm>
            <a:off x="2574322" y="6070072"/>
            <a:ext cx="8693209" cy="787928"/>
            <a:chOff x="1237914" y="1362032"/>
            <a:chExt cx="8693209" cy="787928"/>
          </a:xfrm>
        </p:grpSpPr>
        <p:pic>
          <p:nvPicPr>
            <p:cNvPr id="3" name="Picture 2">
              <a:extLst>
                <a:ext uri="{FF2B5EF4-FFF2-40B4-BE49-F238E27FC236}">
                  <a16:creationId xmlns:a16="http://schemas.microsoft.com/office/drawing/2014/main" id="{2DD889BD-3DC1-12D2-66C4-B56BBAD190CB}"/>
                </a:ext>
              </a:extLst>
            </p:cNvPr>
            <p:cNvPicPr>
              <a:picLocks noChangeAspect="1"/>
            </p:cNvPicPr>
            <p:nvPr/>
          </p:nvPicPr>
          <p:blipFill rotWithShape="1">
            <a:blip r:embed="rId2">
              <a:alphaModFix amt="35000"/>
            </a:blip>
            <a:srcRect l="13832" r="47054" b="60820"/>
            <a:stretch/>
          </p:blipFill>
          <p:spPr>
            <a:xfrm>
              <a:off x="2386149" y="1362032"/>
              <a:ext cx="3352800" cy="747646"/>
            </a:xfrm>
            <a:prstGeom prst="rect">
              <a:avLst/>
            </a:prstGeom>
          </p:spPr>
        </p:pic>
        <p:pic>
          <p:nvPicPr>
            <p:cNvPr id="4" name="Picture 3">
              <a:extLst>
                <a:ext uri="{FF2B5EF4-FFF2-40B4-BE49-F238E27FC236}">
                  <a16:creationId xmlns:a16="http://schemas.microsoft.com/office/drawing/2014/main" id="{C4FFAD45-5C78-09C9-CCAE-A5B6BC3ACB7C}"/>
                </a:ext>
              </a:extLst>
            </p:cNvPr>
            <p:cNvPicPr>
              <a:picLocks noChangeAspect="1"/>
            </p:cNvPicPr>
            <p:nvPr/>
          </p:nvPicPr>
          <p:blipFill rotWithShape="1">
            <a:blip r:embed="rId2">
              <a:alphaModFix amt="35000"/>
            </a:blip>
            <a:srcRect l="87596" t="7899" b="75214"/>
            <a:stretch/>
          </p:blipFill>
          <p:spPr>
            <a:xfrm>
              <a:off x="8867846" y="1615028"/>
              <a:ext cx="1063277" cy="322218"/>
            </a:xfrm>
            <a:prstGeom prst="rect">
              <a:avLst/>
            </a:prstGeom>
          </p:spPr>
        </p:pic>
        <p:pic>
          <p:nvPicPr>
            <p:cNvPr id="6" name="Picture 5">
              <a:extLst>
                <a:ext uri="{FF2B5EF4-FFF2-40B4-BE49-F238E27FC236}">
                  <a16:creationId xmlns:a16="http://schemas.microsoft.com/office/drawing/2014/main" id="{B47FD52A-53B9-0931-E79B-499B8E900715}"/>
                </a:ext>
              </a:extLst>
            </p:cNvPr>
            <p:cNvPicPr>
              <a:picLocks noChangeAspect="1"/>
            </p:cNvPicPr>
            <p:nvPr/>
          </p:nvPicPr>
          <p:blipFill rotWithShape="1">
            <a:blip r:embed="rId2">
              <a:alphaModFix amt="35000"/>
            </a:blip>
            <a:srcRect l="1026" r="86072" b="60820"/>
            <a:stretch/>
          </p:blipFill>
          <p:spPr>
            <a:xfrm>
              <a:off x="1237914" y="1402315"/>
              <a:ext cx="1105988" cy="747645"/>
            </a:xfrm>
            <a:prstGeom prst="rect">
              <a:avLst/>
            </a:prstGeom>
          </p:spPr>
        </p:pic>
        <p:pic>
          <p:nvPicPr>
            <p:cNvPr id="7" name="Picture 6">
              <a:extLst>
                <a:ext uri="{FF2B5EF4-FFF2-40B4-BE49-F238E27FC236}">
                  <a16:creationId xmlns:a16="http://schemas.microsoft.com/office/drawing/2014/main" id="{E01FC52D-EB9D-662F-1CDA-D2FEA0E6015D}"/>
                </a:ext>
              </a:extLst>
            </p:cNvPr>
            <p:cNvPicPr>
              <a:picLocks noChangeAspect="1"/>
            </p:cNvPicPr>
            <p:nvPr/>
          </p:nvPicPr>
          <p:blipFill rotWithShape="1">
            <a:blip r:embed="rId2">
              <a:alphaModFix amt="35000"/>
            </a:blip>
            <a:srcRect l="52545" t="11067" r="36178" b="69765"/>
            <a:stretch/>
          </p:blipFill>
          <p:spPr>
            <a:xfrm>
              <a:off x="5746363" y="1593257"/>
              <a:ext cx="966652" cy="365760"/>
            </a:xfrm>
            <a:prstGeom prst="rect">
              <a:avLst/>
            </a:prstGeom>
          </p:spPr>
        </p:pic>
        <p:pic>
          <p:nvPicPr>
            <p:cNvPr id="8" name="Picture 7">
              <a:extLst>
                <a:ext uri="{FF2B5EF4-FFF2-40B4-BE49-F238E27FC236}">
                  <a16:creationId xmlns:a16="http://schemas.microsoft.com/office/drawing/2014/main" id="{DB19B7FD-9484-EDAA-AC8F-74688F02FF9F}"/>
                </a:ext>
              </a:extLst>
            </p:cNvPr>
            <p:cNvPicPr>
              <a:picLocks noChangeAspect="1"/>
            </p:cNvPicPr>
            <p:nvPr/>
          </p:nvPicPr>
          <p:blipFill rotWithShape="1">
            <a:blip r:embed="rId2">
              <a:alphaModFix amt="35000"/>
            </a:blip>
            <a:srcRect l="63716" r="22975" b="60820"/>
            <a:stretch/>
          </p:blipFill>
          <p:spPr>
            <a:xfrm>
              <a:off x="6761202" y="1402314"/>
              <a:ext cx="1140823" cy="747646"/>
            </a:xfrm>
            <a:prstGeom prst="rect">
              <a:avLst/>
            </a:prstGeom>
          </p:spPr>
        </p:pic>
        <p:pic>
          <p:nvPicPr>
            <p:cNvPr id="9" name="Picture 8">
              <a:extLst>
                <a:ext uri="{FF2B5EF4-FFF2-40B4-BE49-F238E27FC236}">
                  <a16:creationId xmlns:a16="http://schemas.microsoft.com/office/drawing/2014/main" id="{37A957AE-BF62-A587-402F-F720F0865611}"/>
                </a:ext>
              </a:extLst>
            </p:cNvPr>
            <p:cNvPicPr>
              <a:picLocks noChangeAspect="1"/>
            </p:cNvPicPr>
            <p:nvPr/>
          </p:nvPicPr>
          <p:blipFill rotWithShape="1">
            <a:blip r:embed="rId2">
              <a:alphaModFix amt="35000"/>
            </a:blip>
            <a:srcRect l="76923" t="5389" r="12714" b="67685"/>
            <a:stretch/>
          </p:blipFill>
          <p:spPr>
            <a:xfrm>
              <a:off x="7902025" y="1462917"/>
              <a:ext cx="888275" cy="513807"/>
            </a:xfrm>
            <a:prstGeom prst="rect">
              <a:avLst/>
            </a:prstGeom>
          </p:spPr>
        </p:pic>
      </p:grpSp>
      <p:pic>
        <p:nvPicPr>
          <p:cNvPr id="10" name="Picture 2">
            <a:extLst>
              <a:ext uri="{FF2B5EF4-FFF2-40B4-BE49-F238E27FC236}">
                <a16:creationId xmlns:a16="http://schemas.microsoft.com/office/drawing/2014/main" id="{268C934A-4CCD-6FF8-9F4C-25743FF22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ADA5643-789B-9DDB-968E-0669B69F8A97}"/>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13" name="Rectangle 12">
            <a:extLst>
              <a:ext uri="{FF2B5EF4-FFF2-40B4-BE49-F238E27FC236}">
                <a16:creationId xmlns:a16="http://schemas.microsoft.com/office/drawing/2014/main" id="{8F3FB7E6-BC84-E2DC-1F36-569EA167D4BA}"/>
              </a:ext>
            </a:extLst>
          </p:cNvPr>
          <p:cNvSpPr/>
          <p:nvPr/>
        </p:nvSpPr>
        <p:spPr>
          <a:xfrm>
            <a:off x="414801" y="1162471"/>
            <a:ext cx="11362397" cy="3409528"/>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883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Oval 8">
            <a:extLst>
              <a:ext uri="{FF2B5EF4-FFF2-40B4-BE49-F238E27FC236}">
                <a16:creationId xmlns:a16="http://schemas.microsoft.com/office/drawing/2014/main" id="{6D50BC83-7577-5544-CDC8-3AD261CDD990}"/>
              </a:ext>
            </a:extLst>
          </p:cNvPr>
          <p:cNvSpPr/>
          <p:nvPr/>
        </p:nvSpPr>
        <p:spPr>
          <a:xfrm>
            <a:off x="4024955" y="3528244"/>
            <a:ext cx="3029909" cy="1430826"/>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Not the greatest, I don’t feel like his needs have been met or listened to </a:t>
            </a:r>
          </a:p>
        </p:txBody>
      </p:sp>
      <p:sp>
        <p:nvSpPr>
          <p:cNvPr id="2" name="Speech Bubble: Oval 1">
            <a:extLst>
              <a:ext uri="{FF2B5EF4-FFF2-40B4-BE49-F238E27FC236}">
                <a16:creationId xmlns:a16="http://schemas.microsoft.com/office/drawing/2014/main" id="{B54663FF-68F8-BA01-D5FE-AC00CE364EFC}"/>
              </a:ext>
            </a:extLst>
          </p:cNvPr>
          <p:cNvSpPr/>
          <p:nvPr/>
        </p:nvSpPr>
        <p:spPr>
          <a:xfrm rot="1264046">
            <a:off x="6763533" y="3576963"/>
            <a:ext cx="2571779" cy="1558396"/>
          </a:xfrm>
          <a:prstGeom prst="wedgeEllipseCallout">
            <a:avLst>
              <a:gd name="adj1" fmla="val 3395"/>
              <a:gd name="adj2" fmla="val 652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Very challenging. Lots of hurdles, upset and frustration</a:t>
            </a:r>
          </a:p>
        </p:txBody>
      </p:sp>
      <p:sp>
        <p:nvSpPr>
          <p:cNvPr id="3" name="Speech Bubble: Oval 2">
            <a:extLst>
              <a:ext uri="{FF2B5EF4-FFF2-40B4-BE49-F238E27FC236}">
                <a16:creationId xmlns:a16="http://schemas.microsoft.com/office/drawing/2014/main" id="{6CB5ED62-3162-140C-9AE3-FE04E55CB9E1}"/>
              </a:ext>
            </a:extLst>
          </p:cNvPr>
          <p:cNvSpPr/>
          <p:nvPr/>
        </p:nvSpPr>
        <p:spPr>
          <a:xfrm flipH="1">
            <a:off x="1493920" y="3639422"/>
            <a:ext cx="3144067" cy="221887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 On a whole , the school is being very accommodating – adding extra staff, regular catch up with parents. My child struggles, especially with it being so structured</a:t>
            </a:r>
          </a:p>
        </p:txBody>
      </p:sp>
      <p:sp>
        <p:nvSpPr>
          <p:cNvPr id="4" name="TextBox 3">
            <a:extLst>
              <a:ext uri="{FF2B5EF4-FFF2-40B4-BE49-F238E27FC236}">
                <a16:creationId xmlns:a16="http://schemas.microsoft.com/office/drawing/2014/main" id="{50DA655F-6B56-64E5-50FE-03647FA3FE35}"/>
              </a:ext>
            </a:extLst>
          </p:cNvPr>
          <p:cNvSpPr txBox="1"/>
          <p:nvPr/>
        </p:nvSpPr>
        <p:spPr>
          <a:xfrm>
            <a:off x="1562100" y="638961"/>
            <a:ext cx="9457781" cy="523220"/>
          </a:xfrm>
          <a:prstGeom prst="rect">
            <a:avLst/>
          </a:prstGeom>
          <a:noFill/>
        </p:spPr>
        <p:txBody>
          <a:bodyPr wrap="square" rtlCol="0">
            <a:spAutoFit/>
          </a:bodyPr>
          <a:lstStyle/>
          <a:p>
            <a:pPr algn="ctr"/>
            <a:r>
              <a:rPr lang="en-GB" sz="2800" b="1" dirty="0">
                <a:solidFill>
                  <a:srgbClr val="002060"/>
                </a:solidFill>
                <a:latin typeface="Calibri Light" panose="020F0302020204030204" pitchFamily="34" charset="0"/>
                <a:cs typeface="Calibri Light" panose="020F0302020204030204" pitchFamily="34" charset="0"/>
              </a:rPr>
              <a:t>How would you sum up your child’s experience of primary school?</a:t>
            </a:r>
          </a:p>
        </p:txBody>
      </p:sp>
      <p:sp>
        <p:nvSpPr>
          <p:cNvPr id="5" name="Speech Bubble: Oval 4">
            <a:extLst>
              <a:ext uri="{FF2B5EF4-FFF2-40B4-BE49-F238E27FC236}">
                <a16:creationId xmlns:a16="http://schemas.microsoft.com/office/drawing/2014/main" id="{B3F23F15-63EF-F353-363C-CD744F96F760}"/>
              </a:ext>
            </a:extLst>
          </p:cNvPr>
          <p:cNvSpPr/>
          <p:nvPr/>
        </p:nvSpPr>
        <p:spPr>
          <a:xfrm rot="20796405">
            <a:off x="8721050" y="3531616"/>
            <a:ext cx="3435681" cy="2434490"/>
          </a:xfrm>
          <a:prstGeom prst="wedgeEllipseCallout">
            <a:avLst>
              <a:gd name="adj1" fmla="val 28356"/>
              <a:gd name="adj2" fmla="val 551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Very hard and stressful. Going through 6 years of not being heard has taken its toll on all our  mental health and health in general</a:t>
            </a:r>
          </a:p>
        </p:txBody>
      </p:sp>
      <p:sp>
        <p:nvSpPr>
          <p:cNvPr id="8" name="Speech Bubble: Oval 7">
            <a:extLst>
              <a:ext uri="{FF2B5EF4-FFF2-40B4-BE49-F238E27FC236}">
                <a16:creationId xmlns:a16="http://schemas.microsoft.com/office/drawing/2014/main" id="{AC870244-B829-859B-4020-0707BD1E3DBF}"/>
              </a:ext>
            </a:extLst>
          </p:cNvPr>
          <p:cNvSpPr/>
          <p:nvPr/>
        </p:nvSpPr>
        <p:spPr>
          <a:xfrm rot="20818414" flipH="1">
            <a:off x="11594" y="4165868"/>
            <a:ext cx="2067675" cy="174218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Heartbreaking watching him walk in everyday knowing he’s struggling and its being unseen </a:t>
            </a:r>
          </a:p>
        </p:txBody>
      </p:sp>
      <p:pic>
        <p:nvPicPr>
          <p:cNvPr id="11" name="Recorded Sound">
            <a:hlinkClick r:id="" action="ppaction://media"/>
            <a:extLst>
              <a:ext uri="{FF2B5EF4-FFF2-40B4-BE49-F238E27FC236}">
                <a16:creationId xmlns:a16="http://schemas.microsoft.com/office/drawing/2014/main" id="{1A63E86F-0328-0351-3E70-D003DED304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1343884"/>
            <a:ext cx="609600" cy="609600"/>
          </a:xfrm>
          <a:prstGeom prst="rect">
            <a:avLst/>
          </a:prstGeom>
        </p:spPr>
      </p:pic>
      <p:grpSp>
        <p:nvGrpSpPr>
          <p:cNvPr id="6" name="Group 5">
            <a:extLst>
              <a:ext uri="{FF2B5EF4-FFF2-40B4-BE49-F238E27FC236}">
                <a16:creationId xmlns:a16="http://schemas.microsoft.com/office/drawing/2014/main" id="{43D37844-8724-FEB4-B193-82F6A1A48DAD}"/>
              </a:ext>
            </a:extLst>
          </p:cNvPr>
          <p:cNvGrpSpPr/>
          <p:nvPr/>
        </p:nvGrpSpPr>
        <p:grpSpPr>
          <a:xfrm>
            <a:off x="2574322" y="6070072"/>
            <a:ext cx="8693209" cy="787928"/>
            <a:chOff x="1237914" y="1362032"/>
            <a:chExt cx="8693209" cy="787928"/>
          </a:xfrm>
        </p:grpSpPr>
        <p:pic>
          <p:nvPicPr>
            <p:cNvPr id="10" name="Picture 9">
              <a:extLst>
                <a:ext uri="{FF2B5EF4-FFF2-40B4-BE49-F238E27FC236}">
                  <a16:creationId xmlns:a16="http://schemas.microsoft.com/office/drawing/2014/main" id="{194502A0-BD56-41E5-0C0B-9466AC1160C7}"/>
                </a:ext>
              </a:extLst>
            </p:cNvPr>
            <p:cNvPicPr>
              <a:picLocks noChangeAspect="1"/>
            </p:cNvPicPr>
            <p:nvPr/>
          </p:nvPicPr>
          <p:blipFill rotWithShape="1">
            <a:blip r:embed="rId5">
              <a:alphaModFix amt="35000"/>
            </a:blip>
            <a:srcRect l="13832" r="47054" b="60820"/>
            <a:stretch/>
          </p:blipFill>
          <p:spPr>
            <a:xfrm>
              <a:off x="2386149" y="1362032"/>
              <a:ext cx="3352800" cy="747646"/>
            </a:xfrm>
            <a:prstGeom prst="rect">
              <a:avLst/>
            </a:prstGeom>
          </p:spPr>
        </p:pic>
        <p:pic>
          <p:nvPicPr>
            <p:cNvPr id="12" name="Picture 11">
              <a:extLst>
                <a:ext uri="{FF2B5EF4-FFF2-40B4-BE49-F238E27FC236}">
                  <a16:creationId xmlns:a16="http://schemas.microsoft.com/office/drawing/2014/main" id="{70E29B1B-1032-6B36-3515-5E6994A81AC3}"/>
                </a:ext>
              </a:extLst>
            </p:cNvPr>
            <p:cNvPicPr>
              <a:picLocks noChangeAspect="1"/>
            </p:cNvPicPr>
            <p:nvPr/>
          </p:nvPicPr>
          <p:blipFill rotWithShape="1">
            <a:blip r:embed="rId5">
              <a:alphaModFix amt="35000"/>
            </a:blip>
            <a:srcRect l="87596" t="7899" b="75214"/>
            <a:stretch/>
          </p:blipFill>
          <p:spPr>
            <a:xfrm>
              <a:off x="8867846" y="1615028"/>
              <a:ext cx="1063277" cy="322218"/>
            </a:xfrm>
            <a:prstGeom prst="rect">
              <a:avLst/>
            </a:prstGeom>
          </p:spPr>
        </p:pic>
        <p:pic>
          <p:nvPicPr>
            <p:cNvPr id="13" name="Picture 12">
              <a:extLst>
                <a:ext uri="{FF2B5EF4-FFF2-40B4-BE49-F238E27FC236}">
                  <a16:creationId xmlns:a16="http://schemas.microsoft.com/office/drawing/2014/main" id="{660B1E4A-539C-784A-E0EF-2E5EECEE0B02}"/>
                </a:ext>
              </a:extLst>
            </p:cNvPr>
            <p:cNvPicPr>
              <a:picLocks noChangeAspect="1"/>
            </p:cNvPicPr>
            <p:nvPr/>
          </p:nvPicPr>
          <p:blipFill rotWithShape="1">
            <a:blip r:embed="rId5">
              <a:alphaModFix amt="35000"/>
            </a:blip>
            <a:srcRect l="1026" r="86072" b="60820"/>
            <a:stretch/>
          </p:blipFill>
          <p:spPr>
            <a:xfrm>
              <a:off x="1237914" y="1402315"/>
              <a:ext cx="1105988" cy="747645"/>
            </a:xfrm>
            <a:prstGeom prst="rect">
              <a:avLst/>
            </a:prstGeom>
          </p:spPr>
        </p:pic>
        <p:pic>
          <p:nvPicPr>
            <p:cNvPr id="14" name="Picture 13">
              <a:extLst>
                <a:ext uri="{FF2B5EF4-FFF2-40B4-BE49-F238E27FC236}">
                  <a16:creationId xmlns:a16="http://schemas.microsoft.com/office/drawing/2014/main" id="{FE27F9D2-C765-B9DD-B664-AE1264E9C03B}"/>
                </a:ext>
              </a:extLst>
            </p:cNvPr>
            <p:cNvPicPr>
              <a:picLocks noChangeAspect="1"/>
            </p:cNvPicPr>
            <p:nvPr/>
          </p:nvPicPr>
          <p:blipFill rotWithShape="1">
            <a:blip r:embed="rId5">
              <a:alphaModFix amt="35000"/>
            </a:blip>
            <a:srcRect l="52545" t="11067" r="36178" b="69765"/>
            <a:stretch/>
          </p:blipFill>
          <p:spPr>
            <a:xfrm>
              <a:off x="5746363" y="1593257"/>
              <a:ext cx="966652" cy="365760"/>
            </a:xfrm>
            <a:prstGeom prst="rect">
              <a:avLst/>
            </a:prstGeom>
          </p:spPr>
        </p:pic>
        <p:pic>
          <p:nvPicPr>
            <p:cNvPr id="15" name="Picture 14">
              <a:extLst>
                <a:ext uri="{FF2B5EF4-FFF2-40B4-BE49-F238E27FC236}">
                  <a16:creationId xmlns:a16="http://schemas.microsoft.com/office/drawing/2014/main" id="{33446265-080F-566A-1A4D-C13101FB4705}"/>
                </a:ext>
              </a:extLst>
            </p:cNvPr>
            <p:cNvPicPr>
              <a:picLocks noChangeAspect="1"/>
            </p:cNvPicPr>
            <p:nvPr/>
          </p:nvPicPr>
          <p:blipFill rotWithShape="1">
            <a:blip r:embed="rId5">
              <a:alphaModFix amt="35000"/>
            </a:blip>
            <a:srcRect l="63716" r="22975" b="60820"/>
            <a:stretch/>
          </p:blipFill>
          <p:spPr>
            <a:xfrm>
              <a:off x="6761202" y="1402314"/>
              <a:ext cx="1140823" cy="747646"/>
            </a:xfrm>
            <a:prstGeom prst="rect">
              <a:avLst/>
            </a:prstGeom>
          </p:spPr>
        </p:pic>
        <p:pic>
          <p:nvPicPr>
            <p:cNvPr id="16" name="Picture 15">
              <a:extLst>
                <a:ext uri="{FF2B5EF4-FFF2-40B4-BE49-F238E27FC236}">
                  <a16:creationId xmlns:a16="http://schemas.microsoft.com/office/drawing/2014/main" id="{E3C72618-DCEB-1903-8DB8-3637A1036622}"/>
                </a:ext>
              </a:extLst>
            </p:cNvPr>
            <p:cNvPicPr>
              <a:picLocks noChangeAspect="1"/>
            </p:cNvPicPr>
            <p:nvPr/>
          </p:nvPicPr>
          <p:blipFill rotWithShape="1">
            <a:blip r:embed="rId5">
              <a:alphaModFix amt="35000"/>
            </a:blip>
            <a:srcRect l="76923" t="5389" r="12714" b="67685"/>
            <a:stretch/>
          </p:blipFill>
          <p:spPr>
            <a:xfrm>
              <a:off x="7902025" y="1462917"/>
              <a:ext cx="888275" cy="513807"/>
            </a:xfrm>
            <a:prstGeom prst="rect">
              <a:avLst/>
            </a:prstGeom>
          </p:spPr>
        </p:pic>
      </p:grpSp>
      <p:pic>
        <p:nvPicPr>
          <p:cNvPr id="17" name="Picture 2">
            <a:extLst>
              <a:ext uri="{FF2B5EF4-FFF2-40B4-BE49-F238E27FC236}">
                <a16:creationId xmlns:a16="http://schemas.microsoft.com/office/drawing/2014/main" id="{A35D4E5D-47FF-6C0F-5B05-AA99C4F76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 y="6170957"/>
            <a:ext cx="248460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CA08440A-FBDA-D428-C365-5D69C058808E}"/>
              </a:ext>
            </a:extLst>
          </p:cNvPr>
          <p:cNvSpPr txBox="1"/>
          <p:nvPr/>
        </p:nvSpPr>
        <p:spPr>
          <a:xfrm>
            <a:off x="304800" y="128187"/>
            <a:ext cx="7292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C&amp;M PINS Project </a:t>
            </a:r>
          </a:p>
        </p:txBody>
      </p:sp>
      <p:sp>
        <p:nvSpPr>
          <p:cNvPr id="7" name="Speech Bubble: Oval 6">
            <a:extLst>
              <a:ext uri="{FF2B5EF4-FFF2-40B4-BE49-F238E27FC236}">
                <a16:creationId xmlns:a16="http://schemas.microsoft.com/office/drawing/2014/main" id="{AE90A97C-C69C-E039-6E35-B08E995B8C0D}"/>
              </a:ext>
            </a:extLst>
          </p:cNvPr>
          <p:cNvSpPr/>
          <p:nvPr/>
        </p:nvSpPr>
        <p:spPr>
          <a:xfrm>
            <a:off x="5539909" y="4705791"/>
            <a:ext cx="2157681" cy="1465166"/>
          </a:xfrm>
          <a:prstGeom prst="wedgeEllipseCallout">
            <a:avLst>
              <a:gd name="adj1" fmla="val -63400"/>
              <a:gd name="adj2" fmla="val -346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n w="0">
                  <a:solidFill>
                    <a:schemeClr val="accent1">
                      <a:lumMod val="20000"/>
                      <a:lumOff val="80000"/>
                    </a:schemeClr>
                  </a:solidFill>
                </a:ln>
                <a:solidFill>
                  <a:schemeClr val="bg1"/>
                </a:solidFill>
                <a:effectLst>
                  <a:outerShdw blurRad="38100" dist="19050" dir="2700000" algn="tl" rotWithShape="0">
                    <a:schemeClr val="dk1">
                      <a:alpha val="40000"/>
                    </a:schemeClr>
                  </a:outerShdw>
                </a:effectLst>
              </a:rPr>
              <a:t>The lack of communication from school has been horrendous </a:t>
            </a:r>
          </a:p>
        </p:txBody>
      </p:sp>
      <p:sp>
        <p:nvSpPr>
          <p:cNvPr id="19" name="TextBox 18">
            <a:extLst>
              <a:ext uri="{FF2B5EF4-FFF2-40B4-BE49-F238E27FC236}">
                <a16:creationId xmlns:a16="http://schemas.microsoft.com/office/drawing/2014/main" id="{34513945-064B-17BF-6640-D3A2BCEF7CEA}"/>
              </a:ext>
            </a:extLst>
          </p:cNvPr>
          <p:cNvSpPr txBox="1"/>
          <p:nvPr/>
        </p:nvSpPr>
        <p:spPr>
          <a:xfrm>
            <a:off x="1068670" y="1268067"/>
            <a:ext cx="10925666" cy="2308324"/>
          </a:xfrm>
          <a:prstGeom prst="rect">
            <a:avLst/>
          </a:prstGeom>
          <a:noFill/>
        </p:spPr>
        <p:txBody>
          <a:bodyPr wrap="square" rtlCol="0">
            <a:spAutoFit/>
          </a:bodyPr>
          <a:lstStyle/>
          <a:p>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“Overall positive. This is down to an amazing SENCO, Head Teacher and her teachers. It was also down to my child not giving up and her love of learning pushing her to put her mask on and get on with the day. Year 4 was extremely difficult as it was before her situational mutism diagnosis and when we were suspecting she was autistic. Once they started to understand my child, they put things in place to support her and it got better for her. In Yr4 she was lonely, emotional, upset until support measures were put in place but it took time to get better for her. As my child is academic and enjoys learning and is non disruptive there have been few issues with behaviour. It is more socially she has struggled and fitting into an expected format because everyone else does”</a:t>
            </a:r>
          </a:p>
          <a:p>
            <a:endParaRPr lang="en-GB" dirty="0"/>
          </a:p>
        </p:txBody>
      </p:sp>
    </p:spTree>
    <p:extLst>
      <p:ext uri="{BB962C8B-B14F-4D97-AF65-F5344CB8AC3E}">
        <p14:creationId xmlns:p14="http://schemas.microsoft.com/office/powerpoint/2010/main" val="3910734162"/>
      </p:ext>
    </p:extLst>
  </p:cSld>
  <p:clrMapOvr>
    <a:masterClrMapping/>
  </p:clrMapOvr>
  <mc:AlternateContent xmlns:mc="http://schemas.openxmlformats.org/markup-compatibility/2006" xmlns:p14="http://schemas.microsoft.com/office/powerpoint/2010/main">
    <mc:Choice Requires="p14">
      <p:transition spd="slow" p14:dur="2000" advTm="58947"/>
    </mc:Choice>
    <mc:Fallback xmlns="">
      <p:transition spd="slow" advTm="589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8947" fill="hold"/>
                                        <p:tgtEl>
                                          <p:spTgt spid="11"/>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wd">
                                    <p:tmPct val="10000"/>
                                  </p:iterate>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30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1"/>
                </p:tgtEl>
              </p:cMediaNode>
            </p:audio>
          </p:childTnLst>
        </p:cTn>
      </p:par>
    </p:tnLst>
    <p:bldLst>
      <p:bldP spid="9" grpId="0" animBg="1"/>
      <p:bldP spid="2" grpId="0" animBg="1"/>
      <p:bldP spid="3" grpId="0" animBg="1"/>
      <p:bldP spid="5" grpId="0" animBg="1"/>
      <p:bldP spid="8"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9e8c268-729b-48b9-a23a-8ce91d4f1d1c" xsi:nil="true"/>
    <lcf76f155ced4ddcb4097134ff3c332f xmlns="0a92d21d-06b9-4f51-aa01-1cbd568394c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EB8D87E0D8C374EB30CBBAA51791BAC" ma:contentTypeVersion="18" ma:contentTypeDescription="Create a new document." ma:contentTypeScope="" ma:versionID="ee34ef709a6471580782fa8b1903a856">
  <xsd:schema xmlns:xsd="http://www.w3.org/2001/XMLSchema" xmlns:xs="http://www.w3.org/2001/XMLSchema" xmlns:p="http://schemas.microsoft.com/office/2006/metadata/properties" xmlns:ns2="0a92d21d-06b9-4f51-aa01-1cbd568394c9" xmlns:ns3="49e8c268-729b-48b9-a23a-8ce91d4f1d1c" targetNamespace="http://schemas.microsoft.com/office/2006/metadata/properties" ma:root="true" ma:fieldsID="f9eba2e8d3417a6615f8eca794700a31" ns2:_="" ns3:_="">
    <xsd:import namespace="0a92d21d-06b9-4f51-aa01-1cbd568394c9"/>
    <xsd:import namespace="49e8c268-729b-48b9-a23a-8ce91d4f1d1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2d21d-06b9-4f51-aa01-1cbd568394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d74c06-ba22-4819-b122-1adfe750332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e8c268-729b-48b9-a23a-8ce91d4f1d1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e84e718-6852-48e7-99dd-595bcd0ca8b4}" ma:internalName="TaxCatchAll" ma:showField="CatchAllData" ma:web="49e8c268-729b-48b9-a23a-8ce91d4f1d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9462AC-6967-4A30-82BA-2DE8ADCAECFA}">
  <ds:schemaRefs>
    <ds:schemaRef ds:uri="http://schemas.microsoft.com/office/2006/metadata/properties"/>
    <ds:schemaRef ds:uri="http://schemas.microsoft.com/office/infopath/2007/PartnerControls"/>
    <ds:schemaRef ds:uri="49e8c268-729b-48b9-a23a-8ce91d4f1d1c"/>
    <ds:schemaRef ds:uri="0a92d21d-06b9-4f51-aa01-1cbd568394c9"/>
  </ds:schemaRefs>
</ds:datastoreItem>
</file>

<file path=customXml/itemProps2.xml><?xml version="1.0" encoding="utf-8"?>
<ds:datastoreItem xmlns:ds="http://schemas.openxmlformats.org/officeDocument/2006/customXml" ds:itemID="{6E0FA429-76B2-4749-A351-9EA5FD114E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92d21d-06b9-4f51-aa01-1cbd568394c9"/>
    <ds:schemaRef ds:uri="49e8c268-729b-48b9-a23a-8ce91d4f1d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F7B846-3443-445C-A7FF-3EE422F03B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1393</TotalTime>
  <Words>3187</Words>
  <Application>Microsoft Office PowerPoint</Application>
  <PresentationFormat>Widescreen</PresentationFormat>
  <Paragraphs>291</Paragraphs>
  <Slides>24</Slides>
  <Notes>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Display</vt:lpstr>
      <vt:lpstr>Arial</vt:lpstr>
      <vt:lpstr>Calibri</vt:lpstr>
      <vt:lpstr>Calibri Light</vt:lpstr>
      <vt:lpstr>Office Theme</vt:lpstr>
      <vt:lpstr>In collaboration with St Helens, Sefton and Cheshire West and Chester PCF Natalie Skillicorn, Monica Wright, Sue Swinchin and Vanessa Usai</vt:lpstr>
      <vt:lpstr>How it feels to be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collaboration with Sefton and St Helens PCF Natalie Skillicorn, Monica Wright and Sue Swinchin</dc:title>
  <dc:creator>Listen4Change SG</dc:creator>
  <cp:lastModifiedBy>Vanessa Usai</cp:lastModifiedBy>
  <cp:revision>11</cp:revision>
  <dcterms:created xsi:type="dcterms:W3CDTF">2024-09-29T16:33:14Z</dcterms:created>
  <dcterms:modified xsi:type="dcterms:W3CDTF">2025-12-01T14:35:10Z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2025-09-30T13:15:45Z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fa308aa5-7f36-475e-8c69-a40290198ca6</vt:lpwstr>
  </property>
  <property fmtid="{D5CDD505-2E9C-101B-9397-08002B2CF9AE}" pid="7" name="MSIP_Label_defa4170-0d19-0005-0004-bc88714345d2_ActionId">
    <vt:lpwstr>9e4fe3f2-6ce5-4a4e-b03c-aa4ca7ca88d2</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y fmtid="{D5CDD505-2E9C-101B-9397-08002B2CF9AE}" pid="10" name="ContentTypeId">
    <vt:lpwstr>0x0101008EB8D87E0D8C374EB30CBBAA51791BAC</vt:lpwstr>
  </property>
</Properties>
</file>