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9" r:id="rId3"/>
    <p:sldId id="257" r:id="rId4"/>
    <p:sldId id="1287" r:id="rId5"/>
    <p:sldId id="1295" r:id="rId6"/>
    <p:sldId id="1269" r:id="rId7"/>
    <p:sldId id="1274" r:id="rId8"/>
    <p:sldId id="1271" r:id="rId9"/>
    <p:sldId id="262" r:id="rId10"/>
    <p:sldId id="1272" r:id="rId11"/>
    <p:sldId id="274" r:id="rId12"/>
    <p:sldId id="1301" r:id="rId13"/>
    <p:sldId id="1275" r:id="rId14"/>
    <p:sldId id="1291" r:id="rId15"/>
    <p:sldId id="1296" r:id="rId16"/>
    <p:sldId id="1297" r:id="rId17"/>
    <p:sldId id="1285" r:id="rId18"/>
    <p:sldId id="1298" r:id="rId19"/>
    <p:sldId id="1282" r:id="rId20"/>
    <p:sldId id="1267" r:id="rId21"/>
    <p:sldId id="1281" r:id="rId22"/>
    <p:sldId id="1289" r:id="rId23"/>
    <p:sldId id="1286" r:id="rId24"/>
    <p:sldId id="1300" r:id="rId25"/>
    <p:sldId id="1270" r:id="rId26"/>
    <p:sldId id="261"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323" autoAdjust="0"/>
  </p:normalViewPr>
  <p:slideViewPr>
    <p:cSldViewPr snapToGrid="0">
      <p:cViewPr varScale="1">
        <p:scale>
          <a:sx n="56" d="100"/>
          <a:sy n="56" d="100"/>
        </p:scale>
        <p:origin x="99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48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2A67A-1A64-4134-B19C-F0179BE31E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CB20558-85A4-4F44-9843-A8389DA2628A}">
      <dgm:prSet/>
      <dgm:spPr/>
      <dgm:t>
        <a:bodyPr/>
        <a:lstStyle/>
        <a:p>
          <a:r>
            <a:rPr lang="en-GB" b="1"/>
            <a:t>Real - easiest to understand</a:t>
          </a:r>
          <a:endParaRPr lang="en-US"/>
        </a:p>
      </dgm:t>
    </dgm:pt>
    <dgm:pt modelId="{C693B5FC-A231-4680-9EF2-8217C5F3B1C1}" type="parTrans" cxnId="{AD9CFF4B-B139-4C0A-B53B-AD72A88783D9}">
      <dgm:prSet/>
      <dgm:spPr/>
      <dgm:t>
        <a:bodyPr/>
        <a:lstStyle/>
        <a:p>
          <a:endParaRPr lang="en-US"/>
        </a:p>
      </dgm:t>
    </dgm:pt>
    <dgm:pt modelId="{8323187D-945A-4480-A75A-7284A877E6B5}" type="sibTrans" cxnId="{AD9CFF4B-B139-4C0A-B53B-AD72A88783D9}">
      <dgm:prSet/>
      <dgm:spPr/>
      <dgm:t>
        <a:bodyPr/>
        <a:lstStyle/>
        <a:p>
          <a:endParaRPr lang="en-US"/>
        </a:p>
      </dgm:t>
    </dgm:pt>
    <dgm:pt modelId="{3A1DD3C3-89F9-4112-909D-3647268DAE2D}">
      <dgm:prSet/>
      <dgm:spPr/>
      <dgm:t>
        <a:bodyPr/>
        <a:lstStyle/>
        <a:p>
          <a:r>
            <a:rPr lang="en-GB"/>
            <a:t>Objects - the real thing, then miniatures</a:t>
          </a:r>
          <a:endParaRPr lang="en-US"/>
        </a:p>
      </dgm:t>
    </dgm:pt>
    <dgm:pt modelId="{EEF7CED5-8D1B-4CE6-ABB4-80CA23C362C9}" type="parTrans" cxnId="{3FB1B5CF-4950-4A31-932F-6B14066D295D}">
      <dgm:prSet/>
      <dgm:spPr/>
      <dgm:t>
        <a:bodyPr/>
        <a:lstStyle/>
        <a:p>
          <a:endParaRPr lang="en-US"/>
        </a:p>
      </dgm:t>
    </dgm:pt>
    <dgm:pt modelId="{4BE4CD71-C880-4D3F-9FEB-B1BF1138FF53}" type="sibTrans" cxnId="{3FB1B5CF-4950-4A31-932F-6B14066D295D}">
      <dgm:prSet/>
      <dgm:spPr/>
      <dgm:t>
        <a:bodyPr/>
        <a:lstStyle/>
        <a:p>
          <a:endParaRPr lang="en-US"/>
        </a:p>
      </dgm:t>
    </dgm:pt>
    <dgm:pt modelId="{C529C58A-45A0-4B5F-AB13-D845CC44EB97}">
      <dgm:prSet/>
      <dgm:spPr/>
      <dgm:t>
        <a:bodyPr/>
        <a:lstStyle/>
        <a:p>
          <a:r>
            <a:rPr lang="en-GB"/>
            <a:t>Photographs Coloured Pictures</a:t>
          </a:r>
          <a:endParaRPr lang="en-US"/>
        </a:p>
      </dgm:t>
    </dgm:pt>
    <dgm:pt modelId="{E1D69054-A8BB-45A8-93C5-7E0C566529F3}" type="parTrans" cxnId="{30C440C6-7FAB-4A69-A1F5-44F09926D7CE}">
      <dgm:prSet/>
      <dgm:spPr/>
      <dgm:t>
        <a:bodyPr/>
        <a:lstStyle/>
        <a:p>
          <a:endParaRPr lang="en-US"/>
        </a:p>
      </dgm:t>
    </dgm:pt>
    <dgm:pt modelId="{B6F37CD2-9170-4382-8235-6DAAA6404CB7}" type="sibTrans" cxnId="{30C440C6-7FAB-4A69-A1F5-44F09926D7CE}">
      <dgm:prSet/>
      <dgm:spPr/>
      <dgm:t>
        <a:bodyPr/>
        <a:lstStyle/>
        <a:p>
          <a:endParaRPr lang="en-US"/>
        </a:p>
      </dgm:t>
    </dgm:pt>
    <dgm:pt modelId="{6B4D04E4-D520-448F-B3F7-410EA729558E}">
      <dgm:prSet/>
      <dgm:spPr/>
      <dgm:t>
        <a:bodyPr/>
        <a:lstStyle/>
        <a:p>
          <a:r>
            <a:rPr lang="en-GB" dirty="0"/>
            <a:t>Line drawings - black and white</a:t>
          </a:r>
          <a:endParaRPr lang="en-US" dirty="0"/>
        </a:p>
      </dgm:t>
    </dgm:pt>
    <dgm:pt modelId="{85EC72AF-1869-459C-92E9-1689AA34641E}" type="parTrans" cxnId="{F63723ED-FA63-4C6C-8D8F-8B403B99D8F1}">
      <dgm:prSet/>
      <dgm:spPr/>
      <dgm:t>
        <a:bodyPr/>
        <a:lstStyle/>
        <a:p>
          <a:endParaRPr lang="en-US"/>
        </a:p>
      </dgm:t>
    </dgm:pt>
    <dgm:pt modelId="{8DD3836A-EE74-4905-BB8A-F5CDD8842B32}" type="sibTrans" cxnId="{F63723ED-FA63-4C6C-8D8F-8B403B99D8F1}">
      <dgm:prSet/>
      <dgm:spPr/>
      <dgm:t>
        <a:bodyPr/>
        <a:lstStyle/>
        <a:p>
          <a:endParaRPr lang="en-US"/>
        </a:p>
      </dgm:t>
    </dgm:pt>
    <dgm:pt modelId="{076ECA1F-22DA-4A17-A1A8-D61F9D21FB72}">
      <dgm:prSet/>
      <dgm:spPr/>
      <dgm:t>
        <a:bodyPr/>
        <a:lstStyle/>
        <a:p>
          <a:r>
            <a:rPr lang="en-GB" dirty="0"/>
            <a:t>Symbols - simple line drawings that represent an object/place/idea</a:t>
          </a:r>
          <a:endParaRPr lang="en-US" dirty="0"/>
        </a:p>
      </dgm:t>
    </dgm:pt>
    <dgm:pt modelId="{9C5A5B38-377C-427C-8366-5B6AE62C8E56}" type="parTrans" cxnId="{35D86048-761C-4653-BC88-65FCE89BD6A3}">
      <dgm:prSet/>
      <dgm:spPr/>
      <dgm:t>
        <a:bodyPr/>
        <a:lstStyle/>
        <a:p>
          <a:endParaRPr lang="en-US"/>
        </a:p>
      </dgm:t>
    </dgm:pt>
    <dgm:pt modelId="{6D4962C5-1764-4592-9BE9-B484BA3790CA}" type="sibTrans" cxnId="{35D86048-761C-4653-BC88-65FCE89BD6A3}">
      <dgm:prSet/>
      <dgm:spPr/>
      <dgm:t>
        <a:bodyPr/>
        <a:lstStyle/>
        <a:p>
          <a:endParaRPr lang="en-US"/>
        </a:p>
      </dgm:t>
    </dgm:pt>
    <dgm:pt modelId="{B83E78ED-6423-4C3B-9FFC-639C75834CEC}">
      <dgm:prSet/>
      <dgm:spPr/>
      <dgm:t>
        <a:bodyPr/>
        <a:lstStyle/>
        <a:p>
          <a:r>
            <a:rPr lang="en-GB" dirty="0"/>
            <a:t>Gestures/sign language - used to support the words but are as temporary as words</a:t>
          </a:r>
          <a:endParaRPr lang="en-US" dirty="0"/>
        </a:p>
      </dgm:t>
    </dgm:pt>
    <dgm:pt modelId="{38DC0105-7064-4606-834A-6922AC2F73E5}" type="parTrans" cxnId="{37288690-337A-41BB-8273-CCEB9F9116EB}">
      <dgm:prSet/>
      <dgm:spPr/>
      <dgm:t>
        <a:bodyPr/>
        <a:lstStyle/>
        <a:p>
          <a:endParaRPr lang="en-US"/>
        </a:p>
      </dgm:t>
    </dgm:pt>
    <dgm:pt modelId="{62BD6BE9-161D-4CFF-88AD-2D7528503D8F}" type="sibTrans" cxnId="{37288690-337A-41BB-8273-CCEB9F9116EB}">
      <dgm:prSet/>
      <dgm:spPr/>
      <dgm:t>
        <a:bodyPr/>
        <a:lstStyle/>
        <a:p>
          <a:endParaRPr lang="en-US"/>
        </a:p>
      </dgm:t>
    </dgm:pt>
    <dgm:pt modelId="{611A4F3A-F103-414D-812D-2F92EF701BD6}">
      <dgm:prSet/>
      <dgm:spPr/>
      <dgm:t>
        <a:bodyPr/>
        <a:lstStyle/>
        <a:p>
          <a:r>
            <a:rPr lang="en-GB" dirty="0"/>
            <a:t>Words/written words</a:t>
          </a:r>
          <a:endParaRPr lang="en-US" dirty="0"/>
        </a:p>
      </dgm:t>
    </dgm:pt>
    <dgm:pt modelId="{A5BC1F5B-5E7C-4DC3-85A7-E7DB708D4C0E}" type="parTrans" cxnId="{C71D1D35-9143-4080-A673-ACBFA1FDAEE0}">
      <dgm:prSet/>
      <dgm:spPr/>
      <dgm:t>
        <a:bodyPr/>
        <a:lstStyle/>
        <a:p>
          <a:endParaRPr lang="en-US"/>
        </a:p>
      </dgm:t>
    </dgm:pt>
    <dgm:pt modelId="{03D2C79D-D140-46A3-A58A-81D8C022127B}" type="sibTrans" cxnId="{C71D1D35-9143-4080-A673-ACBFA1FDAEE0}">
      <dgm:prSet/>
      <dgm:spPr/>
      <dgm:t>
        <a:bodyPr/>
        <a:lstStyle/>
        <a:p>
          <a:endParaRPr lang="en-US"/>
        </a:p>
      </dgm:t>
    </dgm:pt>
    <dgm:pt modelId="{F17666AE-00F4-457E-9C77-EADE1B5B8562}">
      <dgm:prSet/>
      <dgm:spPr/>
      <dgm:t>
        <a:bodyPr/>
        <a:lstStyle/>
        <a:p>
          <a:r>
            <a:rPr lang="en-GB" b="1"/>
            <a:t>Less Real - Hardest to understand</a:t>
          </a:r>
          <a:endParaRPr lang="en-US"/>
        </a:p>
      </dgm:t>
    </dgm:pt>
    <dgm:pt modelId="{ED964CF4-3E80-4B49-BFE8-EF5E5C5EBA28}" type="parTrans" cxnId="{1EAC3304-22C8-4210-84BE-D4F40A3E2B55}">
      <dgm:prSet/>
      <dgm:spPr/>
      <dgm:t>
        <a:bodyPr/>
        <a:lstStyle/>
        <a:p>
          <a:endParaRPr lang="en-US"/>
        </a:p>
      </dgm:t>
    </dgm:pt>
    <dgm:pt modelId="{CFCB8D72-13A2-4064-BECD-FFB2951EA9C4}" type="sibTrans" cxnId="{1EAC3304-22C8-4210-84BE-D4F40A3E2B55}">
      <dgm:prSet/>
      <dgm:spPr/>
      <dgm:t>
        <a:bodyPr/>
        <a:lstStyle/>
        <a:p>
          <a:endParaRPr lang="en-US"/>
        </a:p>
      </dgm:t>
    </dgm:pt>
    <dgm:pt modelId="{5125C99E-3B9B-4ECC-94F2-BDA649BED05A}" type="pres">
      <dgm:prSet presAssocID="{7EB2A67A-1A64-4134-B19C-F0179BE31EC3}" presName="linear" presStyleCnt="0">
        <dgm:presLayoutVars>
          <dgm:animLvl val="lvl"/>
          <dgm:resizeHandles val="exact"/>
        </dgm:presLayoutVars>
      </dgm:prSet>
      <dgm:spPr/>
    </dgm:pt>
    <dgm:pt modelId="{A5B68348-BC85-41DC-A93A-FC7DDA52FAB7}" type="pres">
      <dgm:prSet presAssocID="{6CB20558-85A4-4F44-9843-A8389DA2628A}" presName="parentText" presStyleLbl="node1" presStyleIdx="0" presStyleCnt="2">
        <dgm:presLayoutVars>
          <dgm:chMax val="0"/>
          <dgm:bulletEnabled val="1"/>
        </dgm:presLayoutVars>
      </dgm:prSet>
      <dgm:spPr/>
    </dgm:pt>
    <dgm:pt modelId="{835B2302-1672-4F87-8202-DB4F10FA19B7}" type="pres">
      <dgm:prSet presAssocID="{6CB20558-85A4-4F44-9843-A8389DA2628A}" presName="childText" presStyleLbl="revTx" presStyleIdx="0" presStyleCnt="1">
        <dgm:presLayoutVars>
          <dgm:bulletEnabled val="1"/>
        </dgm:presLayoutVars>
      </dgm:prSet>
      <dgm:spPr/>
    </dgm:pt>
    <dgm:pt modelId="{DB2DA0A1-33D3-47D5-8A84-675F8C19CECA}" type="pres">
      <dgm:prSet presAssocID="{F17666AE-00F4-457E-9C77-EADE1B5B8562}" presName="parentText" presStyleLbl="node1" presStyleIdx="1" presStyleCnt="2">
        <dgm:presLayoutVars>
          <dgm:chMax val="0"/>
          <dgm:bulletEnabled val="1"/>
        </dgm:presLayoutVars>
      </dgm:prSet>
      <dgm:spPr/>
    </dgm:pt>
  </dgm:ptLst>
  <dgm:cxnLst>
    <dgm:cxn modelId="{1EAC3304-22C8-4210-84BE-D4F40A3E2B55}" srcId="{7EB2A67A-1A64-4134-B19C-F0179BE31EC3}" destId="{F17666AE-00F4-457E-9C77-EADE1B5B8562}" srcOrd="1" destOrd="0" parTransId="{ED964CF4-3E80-4B49-BFE8-EF5E5C5EBA28}" sibTransId="{CFCB8D72-13A2-4064-BECD-FFB2951EA9C4}"/>
    <dgm:cxn modelId="{95652019-1368-4D45-8312-5519D798D9F1}" type="presOf" srcId="{076ECA1F-22DA-4A17-A1A8-D61F9D21FB72}" destId="{835B2302-1672-4F87-8202-DB4F10FA19B7}" srcOrd="0" destOrd="3" presId="urn:microsoft.com/office/officeart/2005/8/layout/vList2"/>
    <dgm:cxn modelId="{993F0127-7508-440D-B602-DE71EFD44C73}" type="presOf" srcId="{7EB2A67A-1A64-4134-B19C-F0179BE31EC3}" destId="{5125C99E-3B9B-4ECC-94F2-BDA649BED05A}" srcOrd="0" destOrd="0" presId="urn:microsoft.com/office/officeart/2005/8/layout/vList2"/>
    <dgm:cxn modelId="{C71D1D35-9143-4080-A673-ACBFA1FDAEE0}" srcId="{6CB20558-85A4-4F44-9843-A8389DA2628A}" destId="{611A4F3A-F103-414D-812D-2F92EF701BD6}" srcOrd="5" destOrd="0" parTransId="{A5BC1F5B-5E7C-4DC3-85A7-E7DB708D4C0E}" sibTransId="{03D2C79D-D140-46A3-A58A-81D8C022127B}"/>
    <dgm:cxn modelId="{E9E8D137-B285-4062-90C2-287C90B3B4CD}" type="presOf" srcId="{6B4D04E4-D520-448F-B3F7-410EA729558E}" destId="{835B2302-1672-4F87-8202-DB4F10FA19B7}" srcOrd="0" destOrd="2" presId="urn:microsoft.com/office/officeart/2005/8/layout/vList2"/>
    <dgm:cxn modelId="{35D86048-761C-4653-BC88-65FCE89BD6A3}" srcId="{6CB20558-85A4-4F44-9843-A8389DA2628A}" destId="{076ECA1F-22DA-4A17-A1A8-D61F9D21FB72}" srcOrd="3" destOrd="0" parTransId="{9C5A5B38-377C-427C-8366-5B6AE62C8E56}" sibTransId="{6D4962C5-1764-4592-9BE9-B484BA3790CA}"/>
    <dgm:cxn modelId="{AD9CFF4B-B139-4C0A-B53B-AD72A88783D9}" srcId="{7EB2A67A-1A64-4134-B19C-F0179BE31EC3}" destId="{6CB20558-85A4-4F44-9843-A8389DA2628A}" srcOrd="0" destOrd="0" parTransId="{C693B5FC-A231-4680-9EF2-8217C5F3B1C1}" sibTransId="{8323187D-945A-4480-A75A-7284A877E6B5}"/>
    <dgm:cxn modelId="{52B8104F-035D-46A4-9DA4-21E0763DCE57}" type="presOf" srcId="{F17666AE-00F4-457E-9C77-EADE1B5B8562}" destId="{DB2DA0A1-33D3-47D5-8A84-675F8C19CECA}" srcOrd="0" destOrd="0" presId="urn:microsoft.com/office/officeart/2005/8/layout/vList2"/>
    <dgm:cxn modelId="{5BCBEE84-A5A7-4B53-944E-636E96239E86}" type="presOf" srcId="{B83E78ED-6423-4C3B-9FFC-639C75834CEC}" destId="{835B2302-1672-4F87-8202-DB4F10FA19B7}" srcOrd="0" destOrd="4" presId="urn:microsoft.com/office/officeart/2005/8/layout/vList2"/>
    <dgm:cxn modelId="{37288690-337A-41BB-8273-CCEB9F9116EB}" srcId="{6CB20558-85A4-4F44-9843-A8389DA2628A}" destId="{B83E78ED-6423-4C3B-9FFC-639C75834CEC}" srcOrd="4" destOrd="0" parTransId="{38DC0105-7064-4606-834A-6922AC2F73E5}" sibTransId="{62BD6BE9-161D-4CFF-88AD-2D7528503D8F}"/>
    <dgm:cxn modelId="{03317BAE-9636-4E01-935F-CBE30413DC67}" type="presOf" srcId="{6CB20558-85A4-4F44-9843-A8389DA2628A}" destId="{A5B68348-BC85-41DC-A93A-FC7DDA52FAB7}" srcOrd="0" destOrd="0" presId="urn:microsoft.com/office/officeart/2005/8/layout/vList2"/>
    <dgm:cxn modelId="{153D3CB9-1D91-4ADE-BF2E-AF8AB773B92E}" type="presOf" srcId="{3A1DD3C3-89F9-4112-909D-3647268DAE2D}" destId="{835B2302-1672-4F87-8202-DB4F10FA19B7}" srcOrd="0" destOrd="0" presId="urn:microsoft.com/office/officeart/2005/8/layout/vList2"/>
    <dgm:cxn modelId="{30C440C6-7FAB-4A69-A1F5-44F09926D7CE}" srcId="{6CB20558-85A4-4F44-9843-A8389DA2628A}" destId="{C529C58A-45A0-4B5F-AB13-D845CC44EB97}" srcOrd="1" destOrd="0" parTransId="{E1D69054-A8BB-45A8-93C5-7E0C566529F3}" sibTransId="{B6F37CD2-9170-4382-8235-6DAAA6404CB7}"/>
    <dgm:cxn modelId="{3FB1B5CF-4950-4A31-932F-6B14066D295D}" srcId="{6CB20558-85A4-4F44-9843-A8389DA2628A}" destId="{3A1DD3C3-89F9-4112-909D-3647268DAE2D}" srcOrd="0" destOrd="0" parTransId="{EEF7CED5-8D1B-4CE6-ABB4-80CA23C362C9}" sibTransId="{4BE4CD71-C880-4D3F-9FEB-B1BF1138FF53}"/>
    <dgm:cxn modelId="{A31B64E5-AB39-4B7D-9654-3CF37D8D1FC6}" type="presOf" srcId="{611A4F3A-F103-414D-812D-2F92EF701BD6}" destId="{835B2302-1672-4F87-8202-DB4F10FA19B7}" srcOrd="0" destOrd="5" presId="urn:microsoft.com/office/officeart/2005/8/layout/vList2"/>
    <dgm:cxn modelId="{F63723ED-FA63-4C6C-8D8F-8B403B99D8F1}" srcId="{6CB20558-85A4-4F44-9843-A8389DA2628A}" destId="{6B4D04E4-D520-448F-B3F7-410EA729558E}" srcOrd="2" destOrd="0" parTransId="{85EC72AF-1869-459C-92E9-1689AA34641E}" sibTransId="{8DD3836A-EE74-4905-BB8A-F5CDD8842B32}"/>
    <dgm:cxn modelId="{BB91DFF3-E4BE-4410-953E-B142C26D3430}" type="presOf" srcId="{C529C58A-45A0-4B5F-AB13-D845CC44EB97}" destId="{835B2302-1672-4F87-8202-DB4F10FA19B7}" srcOrd="0" destOrd="1" presId="urn:microsoft.com/office/officeart/2005/8/layout/vList2"/>
    <dgm:cxn modelId="{819F0C8C-481E-40AC-B5DB-3C52082AF45B}" type="presParOf" srcId="{5125C99E-3B9B-4ECC-94F2-BDA649BED05A}" destId="{A5B68348-BC85-41DC-A93A-FC7DDA52FAB7}" srcOrd="0" destOrd="0" presId="urn:microsoft.com/office/officeart/2005/8/layout/vList2"/>
    <dgm:cxn modelId="{BD7BAEF2-2499-4F4B-9F20-0C9D403B4144}" type="presParOf" srcId="{5125C99E-3B9B-4ECC-94F2-BDA649BED05A}" destId="{835B2302-1672-4F87-8202-DB4F10FA19B7}" srcOrd="1" destOrd="0" presId="urn:microsoft.com/office/officeart/2005/8/layout/vList2"/>
    <dgm:cxn modelId="{EEBCDE66-D1FE-4206-9EB9-CA447AE0780A}" type="presParOf" srcId="{5125C99E-3B9B-4ECC-94F2-BDA649BED05A}" destId="{DB2DA0A1-33D3-47D5-8A84-675F8C19CECA}"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68348-BC85-41DC-A93A-FC7DDA52FAB7}">
      <dsp:nvSpPr>
        <dsp:cNvPr id="0" name=""/>
        <dsp:cNvSpPr/>
      </dsp:nvSpPr>
      <dsp:spPr>
        <a:xfrm>
          <a:off x="0" y="29108"/>
          <a:ext cx="906444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a:t>Real - easiest to understand</a:t>
          </a:r>
          <a:endParaRPr lang="en-US" sz="3600" kern="1200"/>
        </a:p>
      </dsp:txBody>
      <dsp:txXfrm>
        <a:off x="42151" y="71259"/>
        <a:ext cx="8980142" cy="779158"/>
      </dsp:txXfrm>
    </dsp:sp>
    <dsp:sp modelId="{835B2302-1672-4F87-8202-DB4F10FA19B7}">
      <dsp:nvSpPr>
        <dsp:cNvPr id="0" name=""/>
        <dsp:cNvSpPr/>
      </dsp:nvSpPr>
      <dsp:spPr>
        <a:xfrm>
          <a:off x="0" y="892568"/>
          <a:ext cx="9064444"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796"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kern="1200"/>
            <a:t>Objects - the real thing, then miniatures</a:t>
          </a:r>
          <a:endParaRPr lang="en-US" sz="2800" kern="1200"/>
        </a:p>
        <a:p>
          <a:pPr marL="285750" lvl="1" indent="-285750" algn="l" defTabSz="1244600">
            <a:lnSpc>
              <a:spcPct val="90000"/>
            </a:lnSpc>
            <a:spcBef>
              <a:spcPct val="0"/>
            </a:spcBef>
            <a:spcAft>
              <a:spcPct val="20000"/>
            </a:spcAft>
            <a:buChar char="•"/>
          </a:pPr>
          <a:r>
            <a:rPr lang="en-GB" sz="2800" kern="1200"/>
            <a:t>Photographs Coloured Pictures</a:t>
          </a:r>
          <a:endParaRPr lang="en-US" sz="2800" kern="1200"/>
        </a:p>
        <a:p>
          <a:pPr marL="285750" lvl="1" indent="-285750" algn="l" defTabSz="1244600">
            <a:lnSpc>
              <a:spcPct val="90000"/>
            </a:lnSpc>
            <a:spcBef>
              <a:spcPct val="0"/>
            </a:spcBef>
            <a:spcAft>
              <a:spcPct val="20000"/>
            </a:spcAft>
            <a:buChar char="•"/>
          </a:pPr>
          <a:r>
            <a:rPr lang="en-GB" sz="2800" kern="1200" dirty="0"/>
            <a:t>Line drawings - black and white</a:t>
          </a:r>
          <a:endParaRPr lang="en-US" sz="2800" kern="1200" dirty="0"/>
        </a:p>
        <a:p>
          <a:pPr marL="285750" lvl="1" indent="-285750" algn="l" defTabSz="1244600">
            <a:lnSpc>
              <a:spcPct val="90000"/>
            </a:lnSpc>
            <a:spcBef>
              <a:spcPct val="0"/>
            </a:spcBef>
            <a:spcAft>
              <a:spcPct val="20000"/>
            </a:spcAft>
            <a:buChar char="•"/>
          </a:pPr>
          <a:r>
            <a:rPr lang="en-GB" sz="2800" kern="1200" dirty="0"/>
            <a:t>Symbols - simple line drawings that represent an object/place/idea</a:t>
          </a:r>
          <a:endParaRPr lang="en-US" sz="2800" kern="1200" dirty="0"/>
        </a:p>
        <a:p>
          <a:pPr marL="285750" lvl="1" indent="-285750" algn="l" defTabSz="1244600">
            <a:lnSpc>
              <a:spcPct val="90000"/>
            </a:lnSpc>
            <a:spcBef>
              <a:spcPct val="0"/>
            </a:spcBef>
            <a:spcAft>
              <a:spcPct val="20000"/>
            </a:spcAft>
            <a:buChar char="•"/>
          </a:pPr>
          <a:r>
            <a:rPr lang="en-GB" sz="2800" kern="1200" dirty="0"/>
            <a:t>Gestures/sign language - used to support the words but are as temporary as words</a:t>
          </a:r>
          <a:endParaRPr lang="en-US" sz="2800" kern="1200" dirty="0"/>
        </a:p>
        <a:p>
          <a:pPr marL="285750" lvl="1" indent="-285750" algn="l" defTabSz="1244600">
            <a:lnSpc>
              <a:spcPct val="90000"/>
            </a:lnSpc>
            <a:spcBef>
              <a:spcPct val="0"/>
            </a:spcBef>
            <a:spcAft>
              <a:spcPct val="20000"/>
            </a:spcAft>
            <a:buChar char="•"/>
          </a:pPr>
          <a:r>
            <a:rPr lang="en-GB" sz="2800" kern="1200" dirty="0"/>
            <a:t>Words/written words</a:t>
          </a:r>
          <a:endParaRPr lang="en-US" sz="2800" kern="1200" dirty="0"/>
        </a:p>
      </dsp:txBody>
      <dsp:txXfrm>
        <a:off x="0" y="892568"/>
        <a:ext cx="9064444" cy="3651480"/>
      </dsp:txXfrm>
    </dsp:sp>
    <dsp:sp modelId="{DB2DA0A1-33D3-47D5-8A84-675F8C19CECA}">
      <dsp:nvSpPr>
        <dsp:cNvPr id="0" name=""/>
        <dsp:cNvSpPr/>
      </dsp:nvSpPr>
      <dsp:spPr>
        <a:xfrm>
          <a:off x="0" y="4544048"/>
          <a:ext cx="906444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a:t>Less Real - Hardest to understand</a:t>
          </a:r>
          <a:endParaRPr lang="en-US" sz="3600" kern="1200"/>
        </a:p>
      </dsp:txBody>
      <dsp:txXfrm>
        <a:off x="42151" y="4586199"/>
        <a:ext cx="8980142" cy="779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5CF951-0C75-45C9-9C66-7DBB3A2D4C5D}" type="datetimeFigureOut">
              <a:rPr lang="en-GB" smtClean="0"/>
              <a:t>22/01/2026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2C5969-7B7D-4E0B-8708-1E7A515C0BF2}" type="slidenum">
              <a:rPr lang="en-GB" smtClean="0"/>
              <a:t>‹#›</a:t>
            </a:fld>
            <a:endParaRPr lang="en-GB"/>
          </a:p>
        </p:txBody>
      </p:sp>
    </p:spTree>
    <p:extLst>
      <p:ext uri="{BB962C8B-B14F-4D97-AF65-F5344CB8AC3E}">
        <p14:creationId xmlns:p14="http://schemas.microsoft.com/office/powerpoint/2010/main" val="48611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url?sa=i&amp;source=web&amp;rct=j&amp;url=https://www.nen.org.uk/resources/national-autistic-society-education-report&amp;ved=2ahUKEwjj7Krb54iSAxVMW0EAHZBIFZQQy_kOegQIAxAF&amp;opi=89978449&amp;cd&amp;psig=AOvVaw1rWIqJL53HQwrL25781Nc-&amp;ust=176840381576500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a:t>
            </a:fld>
            <a:endParaRPr lang="en-GB"/>
          </a:p>
        </p:txBody>
      </p:sp>
    </p:spTree>
    <p:extLst>
      <p:ext uri="{BB962C8B-B14F-4D97-AF65-F5344CB8AC3E}">
        <p14:creationId xmlns:p14="http://schemas.microsoft.com/office/powerpoint/2010/main" val="427880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C1234-974A-4516-B306-333DB57CF7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08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11</a:t>
            </a:fld>
            <a:endParaRPr lang="en-GB"/>
          </a:p>
        </p:txBody>
      </p:sp>
    </p:spTree>
    <p:extLst>
      <p:ext uri="{BB962C8B-B14F-4D97-AF65-F5344CB8AC3E}">
        <p14:creationId xmlns:p14="http://schemas.microsoft.com/office/powerpoint/2010/main" val="207343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Calendar, now/next board, visual schedule</a:t>
            </a:r>
          </a:p>
          <a:p>
            <a:endParaRPr lang="en-GB" dirty="0"/>
          </a:p>
          <a:p>
            <a:r>
              <a:rPr lang="en-GB" dirty="0"/>
              <a:t>Task planner</a:t>
            </a:r>
          </a:p>
          <a:p>
            <a:endParaRPr lang="en-GB" dirty="0"/>
          </a:p>
          <a:p>
            <a:r>
              <a:rPr lang="en-GB" dirty="0"/>
              <a:t>Labels </a:t>
            </a:r>
          </a:p>
          <a:p>
            <a:endParaRPr lang="en-GB" dirty="0"/>
          </a:p>
          <a:p>
            <a:r>
              <a:rPr lang="en-GB" dirty="0"/>
              <a:t>Social stories</a:t>
            </a:r>
          </a:p>
          <a:p>
            <a:endParaRPr lang="en-GB" dirty="0"/>
          </a:p>
          <a:p>
            <a:r>
              <a:rPr lang="en-GB" dirty="0"/>
              <a:t>Spoken language is temporary- visuals stay!</a:t>
            </a:r>
          </a:p>
        </p:txBody>
      </p:sp>
      <p:sp>
        <p:nvSpPr>
          <p:cNvPr id="4" name="Slide Number Placeholder 3"/>
          <p:cNvSpPr>
            <a:spLocks noGrp="1"/>
          </p:cNvSpPr>
          <p:nvPr>
            <p:ph type="sldNum" sz="quarter" idx="5"/>
          </p:nvPr>
        </p:nvSpPr>
        <p:spPr/>
        <p:txBody>
          <a:bodyPr/>
          <a:lstStyle/>
          <a:p>
            <a:fld id="{6C2C5969-7B7D-4E0B-8708-1E7A515C0BF2}" type="slidenum">
              <a:rPr lang="en-GB" smtClean="0"/>
              <a:t>12</a:t>
            </a:fld>
            <a:endParaRPr lang="en-GB"/>
          </a:p>
        </p:txBody>
      </p:sp>
    </p:spTree>
    <p:extLst>
      <p:ext uri="{BB962C8B-B14F-4D97-AF65-F5344CB8AC3E}">
        <p14:creationId xmlns:p14="http://schemas.microsoft.com/office/powerpoint/2010/main" val="322741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13</a:t>
            </a:fld>
            <a:endParaRPr lang="en-GB"/>
          </a:p>
        </p:txBody>
      </p:sp>
    </p:spTree>
    <p:extLst>
      <p:ext uri="{BB962C8B-B14F-4D97-AF65-F5344CB8AC3E}">
        <p14:creationId xmlns:p14="http://schemas.microsoft.com/office/powerpoint/2010/main" val="242355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what would you like? </a:t>
            </a:r>
          </a:p>
          <a:p>
            <a:r>
              <a:rPr lang="en-GB" dirty="0"/>
              <a:t>Simple change now gives you a means to express yourself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A5769-BF56-4E01-9DFB-BDBCEFF91B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78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specific visuals: Story boards- e.g. news telling -help structure and organise stories, when retelling a past event</a:t>
            </a:r>
          </a:p>
          <a:p>
            <a:r>
              <a:rPr lang="en-GB" dirty="0"/>
              <a:t>Colourful semantics- to help build sentences</a:t>
            </a:r>
          </a:p>
          <a:p>
            <a:r>
              <a:rPr lang="en-GB" dirty="0"/>
              <a:t>Zones of regulation: colour coded- help to understand emotions but also help to express emotions e.g. lollipop, own personal visual that can use to indicate to others how feeling</a:t>
            </a:r>
          </a:p>
          <a:p>
            <a:r>
              <a:rPr lang="en-GB" dirty="0"/>
              <a:t>Choice board- help make a choice, helpful for children find it difficult to initiate preference, give autonomy. Used throughout the day in different context </a:t>
            </a:r>
            <a:r>
              <a:rPr lang="en-GB" dirty="0" err="1"/>
              <a:t>e.g</a:t>
            </a:r>
            <a:r>
              <a:rPr lang="en-GB" dirty="0"/>
              <a:t> activity/food/place/person</a:t>
            </a:r>
          </a:p>
          <a:p>
            <a:r>
              <a:rPr lang="en-GB" dirty="0"/>
              <a:t>Talking mats- help express likes/dislikes, emotions, </a:t>
            </a:r>
          </a:p>
          <a:p>
            <a:endParaRPr lang="en-GB" dirty="0"/>
          </a:p>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15</a:t>
            </a:fld>
            <a:endParaRPr lang="en-GB"/>
          </a:p>
        </p:txBody>
      </p:sp>
    </p:spTree>
    <p:extLst>
      <p:ext uri="{BB962C8B-B14F-4D97-AF65-F5344CB8AC3E}">
        <p14:creationId xmlns:p14="http://schemas.microsoft.com/office/powerpoint/2010/main" val="415905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AAC? Communication system that supports or replaces speech. Helps people to communicate their needs, feelings, thoughts and ideas. </a:t>
            </a:r>
          </a:p>
          <a:p>
            <a:r>
              <a:rPr lang="en-GB" dirty="0"/>
              <a:t>Communication boards: point to symbols to comm message</a:t>
            </a:r>
          </a:p>
          <a:p>
            <a:r>
              <a:rPr lang="en-GB" dirty="0"/>
              <a:t>Low tech- paper based resources, always available</a:t>
            </a:r>
          </a:p>
          <a:p>
            <a:r>
              <a:rPr lang="en-GB" dirty="0"/>
              <a:t>Hi tech- electronic devices, unlimited vocab , when ore complex comm is required</a:t>
            </a:r>
          </a:p>
          <a:p>
            <a:endParaRPr lang="en-GB" dirty="0"/>
          </a:p>
          <a:p>
            <a:r>
              <a:rPr lang="en-GB" dirty="0"/>
              <a:t>MODEL MODEL </a:t>
            </a:r>
            <a:r>
              <a:rPr lang="en-GB" dirty="0" err="1"/>
              <a:t>MODEL</a:t>
            </a:r>
            <a:r>
              <a:rPr lang="en-GB" dirty="0"/>
              <a:t>- in play, break, lunch, structured tasks, interactions</a:t>
            </a:r>
          </a:p>
        </p:txBody>
      </p:sp>
      <p:sp>
        <p:nvSpPr>
          <p:cNvPr id="4" name="Slide Number Placeholder 3"/>
          <p:cNvSpPr>
            <a:spLocks noGrp="1"/>
          </p:cNvSpPr>
          <p:nvPr>
            <p:ph type="sldNum" sz="quarter" idx="5"/>
          </p:nvPr>
        </p:nvSpPr>
        <p:spPr/>
        <p:txBody>
          <a:bodyPr/>
          <a:lstStyle/>
          <a:p>
            <a:fld id="{6C2C5969-7B7D-4E0B-8708-1E7A515C0BF2}" type="slidenum">
              <a:rPr lang="en-GB" smtClean="0"/>
              <a:t>16</a:t>
            </a:fld>
            <a:endParaRPr lang="en-GB"/>
          </a:p>
        </p:txBody>
      </p:sp>
    </p:spTree>
    <p:extLst>
      <p:ext uri="{BB962C8B-B14F-4D97-AF65-F5344CB8AC3E}">
        <p14:creationId xmlns:p14="http://schemas.microsoft.com/office/powerpoint/2010/main" val="2838997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Tablets- APPS like Prolo2go, speech generating devices, </a:t>
            </a:r>
          </a:p>
          <a:p>
            <a:r>
              <a:rPr lang="en-GB" dirty="0"/>
              <a:t>Big mack- record voice, single button e.g. register, making simple requests like help/ more</a:t>
            </a:r>
          </a:p>
          <a:p>
            <a:r>
              <a:rPr lang="en-GB" dirty="0"/>
              <a:t>Writing- may be preferred method</a:t>
            </a:r>
          </a:p>
          <a:p>
            <a:r>
              <a:rPr lang="en-GB" dirty="0"/>
              <a:t>Communication book- ordered into categories e.g. places, people, emotions, food</a:t>
            </a:r>
          </a:p>
          <a:p>
            <a:r>
              <a:rPr lang="en-GB" dirty="0"/>
              <a:t>Signing- important for comm partners to understand signs</a:t>
            </a:r>
          </a:p>
        </p:txBody>
      </p:sp>
      <p:sp>
        <p:nvSpPr>
          <p:cNvPr id="4" name="Slide Number Placeholder 3"/>
          <p:cNvSpPr>
            <a:spLocks noGrp="1"/>
          </p:cNvSpPr>
          <p:nvPr>
            <p:ph type="sldNum" sz="quarter" idx="5"/>
          </p:nvPr>
        </p:nvSpPr>
        <p:spPr/>
        <p:txBody>
          <a:bodyPr/>
          <a:lstStyle/>
          <a:p>
            <a:fld id="{6C2C5969-7B7D-4E0B-8708-1E7A515C0BF2}" type="slidenum">
              <a:rPr lang="en-GB" smtClean="0"/>
              <a:t>17</a:t>
            </a:fld>
            <a:endParaRPr lang="en-GB"/>
          </a:p>
        </p:txBody>
      </p:sp>
    </p:spTree>
    <p:extLst>
      <p:ext uri="{BB962C8B-B14F-4D97-AF65-F5344CB8AC3E}">
        <p14:creationId xmlns:p14="http://schemas.microsoft.com/office/powerpoint/2010/main" val="423329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Why? Giving them a voice for children difficulties using spoken lang for whatever reason- anxiety, language disorder, unclear speech</a:t>
            </a:r>
          </a:p>
          <a:p>
            <a:r>
              <a:rPr lang="en-GB" dirty="0">
                <a:ea typeface="Calibri"/>
                <a:cs typeface="Calibri"/>
              </a:rPr>
              <a:t>Reduce demands if child is dysregulated, find it difficult to formulate sentences, formulate speech sounds, for children who are situationally mute- provides with a voice</a:t>
            </a:r>
          </a:p>
          <a:p>
            <a:r>
              <a:rPr lang="en-GB" sz="1200" dirty="0"/>
              <a:t>to make choices or decisions</a:t>
            </a:r>
          </a:p>
          <a:p>
            <a:r>
              <a:rPr lang="en-GB" sz="1200" dirty="0"/>
              <a:t>- to express preferences/feelings</a:t>
            </a:r>
          </a:p>
          <a:p>
            <a:r>
              <a:rPr lang="en-GB" sz="1200" dirty="0"/>
              <a:t>- to share information/interests</a:t>
            </a:r>
          </a:p>
          <a:p>
            <a:r>
              <a:rPr lang="en-GB" sz="1200" dirty="0"/>
              <a:t>-  to ask questions</a:t>
            </a:r>
          </a:p>
          <a:p>
            <a:r>
              <a:rPr lang="en-GB" dirty="0"/>
              <a:t>- Express complex thoughts</a:t>
            </a:r>
          </a:p>
          <a:p>
            <a:r>
              <a:rPr lang="en-GB" dirty="0"/>
              <a:t>- Participate socially</a:t>
            </a:r>
          </a:p>
          <a:p>
            <a:r>
              <a:rPr lang="en-GB" dirty="0"/>
              <a:t>Control their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Communication isn’t just functional, its for social reasons to connect with others as well. RECIPROCAL COMM- IMPORTANT FOR CHILD’S WELLBEING. If cp respond, shows their comm is valued and understood</a:t>
            </a:r>
          </a:p>
          <a:p>
            <a:endParaRPr lang="en-GB" dirty="0"/>
          </a:p>
          <a:p>
            <a:r>
              <a:rPr lang="en-GB" dirty="0"/>
              <a:t>If </a:t>
            </a:r>
            <a:r>
              <a:rPr lang="en-GB" dirty="0" err="1"/>
              <a:t>aac</a:t>
            </a:r>
            <a:r>
              <a:rPr lang="en-GB" dirty="0"/>
              <a:t> user- Ensure available at all times Look for opportunities in class that child can comm using </a:t>
            </a:r>
            <a:r>
              <a:rPr lang="en-GB" dirty="0" err="1"/>
              <a:t>aac</a:t>
            </a:r>
            <a:r>
              <a:rPr lang="en-GB" dirty="0"/>
              <a:t>- to ask for help, register, sharing ideas, responding to questions, making choices. </a:t>
            </a:r>
          </a:p>
          <a:p>
            <a:r>
              <a:rPr lang="en-GB" dirty="0"/>
              <a:t>Teach peers how to communicate with </a:t>
            </a:r>
            <a:r>
              <a:rPr lang="en-GB" dirty="0" err="1"/>
              <a:t>aac</a:t>
            </a:r>
            <a:r>
              <a:rPr lang="en-GB" dirty="0"/>
              <a:t> user</a:t>
            </a:r>
          </a:p>
          <a:p>
            <a:endParaRPr lang="en-GB" dirty="0"/>
          </a:p>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18</a:t>
            </a:fld>
            <a:endParaRPr lang="en-GB"/>
          </a:p>
        </p:txBody>
      </p:sp>
    </p:spTree>
    <p:extLst>
      <p:ext uri="{BB962C8B-B14F-4D97-AF65-F5344CB8AC3E}">
        <p14:creationId xmlns:p14="http://schemas.microsoft.com/office/powerpoint/2010/main" val="1318424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19</a:t>
            </a:fld>
            <a:endParaRPr lang="en-GB"/>
          </a:p>
        </p:txBody>
      </p:sp>
    </p:spTree>
    <p:extLst>
      <p:ext uri="{BB962C8B-B14F-4D97-AF65-F5344CB8AC3E}">
        <p14:creationId xmlns:p14="http://schemas.microsoft.com/office/powerpoint/2010/main" val="285188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2</a:t>
            </a:fld>
            <a:endParaRPr lang="en-GB"/>
          </a:p>
        </p:txBody>
      </p:sp>
    </p:spTree>
    <p:extLst>
      <p:ext uri="{BB962C8B-B14F-4D97-AF65-F5344CB8AC3E}">
        <p14:creationId xmlns:p14="http://schemas.microsoft.com/office/powerpoint/2010/main" val="15145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more concrete representations do not disappear quickly, tap into different areas of the brain and learning styles, are portable reinforcing the spoken word and should be paired with the spoken word</a:t>
            </a:r>
          </a:p>
        </p:txBody>
      </p:sp>
      <p:sp>
        <p:nvSpPr>
          <p:cNvPr id="4" name="Slide Number Placeholder 3"/>
          <p:cNvSpPr>
            <a:spLocks noGrp="1"/>
          </p:cNvSpPr>
          <p:nvPr>
            <p:ph type="sldNum" sz="quarter" idx="5"/>
          </p:nvPr>
        </p:nvSpPr>
        <p:spPr/>
        <p:txBody>
          <a:bodyPr/>
          <a:lstStyle/>
          <a:p>
            <a:fld id="{6C2C5969-7B7D-4E0B-8708-1E7A515C0BF2}" type="slidenum">
              <a:rPr lang="en-GB" smtClean="0"/>
              <a:t>20</a:t>
            </a:fld>
            <a:endParaRPr lang="en-GB"/>
          </a:p>
        </p:txBody>
      </p:sp>
    </p:spTree>
    <p:extLst>
      <p:ext uri="{BB962C8B-B14F-4D97-AF65-F5344CB8AC3E}">
        <p14:creationId xmlns:p14="http://schemas.microsoft.com/office/powerpoint/2010/main" val="216468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Catherine</a:t>
            </a:r>
          </a:p>
          <a:p>
            <a:r>
              <a:rPr lang="en-GB" dirty="0"/>
              <a:t>Expose children to symbols</a:t>
            </a:r>
          </a:p>
          <a:p>
            <a:r>
              <a:rPr lang="en-GB" dirty="0"/>
              <a:t>Core- functional vocab</a:t>
            </a:r>
          </a:p>
          <a:p>
            <a:r>
              <a:rPr lang="en-GB" dirty="0"/>
              <a:t>Keep symbols in same place</a:t>
            </a:r>
          </a:p>
          <a:p>
            <a:r>
              <a:rPr lang="en-GB" dirty="0"/>
              <a:t>Ensure it is always available</a:t>
            </a:r>
          </a:p>
          <a:p>
            <a:r>
              <a:rPr lang="en-GB" dirty="0"/>
              <a:t>Give lots of time to initiate/</a:t>
            </a:r>
            <a:r>
              <a:rPr lang="en-GB" dirty="0" err="1"/>
              <a:t>repsond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most of us who develop speech, we are exposed to models of spoken language from the day we are born. In fact, we have around 9-12 months of having language modelled to us until we being to use spoken words. By hearing the language modelled we begin to assign meaning to words. We should aim to replicate this ‘immersive’ language environment for AAC users by modelling their AAC system consistently alongside spoken language.</a:t>
            </a:r>
          </a:p>
          <a:p>
            <a:endParaRPr lang="en-GB" dirty="0"/>
          </a:p>
          <a:p>
            <a:endParaRPr lang="en-GB" dirty="0"/>
          </a:p>
          <a:p>
            <a:r>
              <a:rPr lang="en-GB" dirty="0"/>
              <a:t>Fringe- specific to topic</a:t>
            </a:r>
          </a:p>
          <a:p>
            <a:r>
              <a:rPr lang="en-GB" dirty="0"/>
              <a:t>Vary number of symbols on each page</a:t>
            </a:r>
          </a:p>
          <a:p>
            <a:endParaRPr lang="en-GB" dirty="0"/>
          </a:p>
          <a:p>
            <a:r>
              <a:rPr lang="en-GB" dirty="0"/>
              <a:t>Allow communication for range of functions</a:t>
            </a:r>
          </a:p>
          <a:p>
            <a:r>
              <a:rPr lang="en-GB" dirty="0"/>
              <a:t>Ace centre </a:t>
            </a:r>
            <a:r>
              <a:rPr lang="en-GB" dirty="0" err="1"/>
              <a:t>gudiance</a:t>
            </a:r>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21</a:t>
            </a:fld>
            <a:endParaRPr lang="en-GB"/>
          </a:p>
        </p:txBody>
      </p:sp>
    </p:spTree>
    <p:extLst>
      <p:ext uri="{BB962C8B-B14F-4D97-AF65-F5344CB8AC3E}">
        <p14:creationId xmlns:p14="http://schemas.microsoft.com/office/powerpoint/2010/main" val="2299604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22</a:t>
            </a:fld>
            <a:endParaRPr lang="en-GB"/>
          </a:p>
        </p:txBody>
      </p:sp>
    </p:spTree>
    <p:extLst>
      <p:ext uri="{BB962C8B-B14F-4D97-AF65-F5344CB8AC3E}">
        <p14:creationId xmlns:p14="http://schemas.microsoft.com/office/powerpoint/2010/main" val="2437531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23</a:t>
            </a:fld>
            <a:endParaRPr lang="en-GB"/>
          </a:p>
        </p:txBody>
      </p:sp>
    </p:spTree>
    <p:extLst>
      <p:ext uri="{BB962C8B-B14F-4D97-AF65-F5344CB8AC3E}">
        <p14:creationId xmlns:p14="http://schemas.microsoft.com/office/powerpoint/2010/main" val="625373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Interpret communication attends</a:t>
            </a:r>
          </a:p>
          <a:p>
            <a:r>
              <a:rPr lang="en-GB" dirty="0"/>
              <a:t>Model </a:t>
            </a:r>
            <a:r>
              <a:rPr lang="en-GB" dirty="0" err="1"/>
              <a:t>model</a:t>
            </a:r>
            <a:r>
              <a:rPr lang="en-GB" dirty="0"/>
              <a:t> </a:t>
            </a:r>
            <a:r>
              <a:rPr lang="en-GB" dirty="0" err="1"/>
              <a:t>model</a:t>
            </a:r>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24</a:t>
            </a:fld>
            <a:endParaRPr lang="en-GB"/>
          </a:p>
        </p:txBody>
      </p:sp>
    </p:spTree>
    <p:extLst>
      <p:ext uri="{BB962C8B-B14F-4D97-AF65-F5344CB8AC3E}">
        <p14:creationId xmlns:p14="http://schemas.microsoft.com/office/powerpoint/2010/main" val="3579649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25</a:t>
            </a:fld>
            <a:endParaRPr lang="en-GB"/>
          </a:p>
        </p:txBody>
      </p:sp>
    </p:spTree>
    <p:extLst>
      <p:ext uri="{BB962C8B-B14F-4D97-AF65-F5344CB8AC3E}">
        <p14:creationId xmlns:p14="http://schemas.microsoft.com/office/powerpoint/2010/main" val="147044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figures which show the high levels of SLCN we are now seeing in schools, which includes SLCN as a primary need but also where this may part of a wider neurodevelopmental profile. </a:t>
            </a:r>
          </a:p>
          <a:p>
            <a:r>
              <a:rPr lang="en-GB" sz="1200" b="0" i="0" kern="1200" dirty="0">
                <a:solidFill>
                  <a:schemeClr val="tx1"/>
                </a:solidFill>
                <a:effectLst/>
                <a:latin typeface="+mn-lt"/>
                <a:ea typeface="+mn-ea"/>
                <a:cs typeface="+mn-cs"/>
              </a:rPr>
              <a:t>According to </a:t>
            </a:r>
            <a:r>
              <a:rPr lang="en-GB" sz="1200" b="0" i="0" u="sng" kern="1200" dirty="0">
                <a:solidFill>
                  <a:schemeClr val="tx1"/>
                </a:solidFill>
                <a:effectLst/>
                <a:latin typeface="+mn-lt"/>
                <a:ea typeface="+mn-ea"/>
                <a:cs typeface="+mn-cs"/>
                <a:hlinkClick r:id="rId3"/>
              </a:rPr>
              <a:t>Autism Education Trust</a:t>
            </a:r>
            <a:r>
              <a:rPr lang="en-GB" sz="1200" b="0" i="0" u="sng"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In England, there are 166,041 autistic pupils in schools (as of a 2024/25 report), an 8% increase since 2020, with most in mainstream settings</a:t>
            </a:r>
          </a:p>
          <a:p>
            <a:r>
              <a:rPr lang="en-GB" dirty="0"/>
              <a:t>High percentage of autistic children have SLCN</a:t>
            </a:r>
          </a:p>
          <a:p>
            <a:r>
              <a:rPr lang="en-GB" dirty="0"/>
              <a:t>3 in every classroom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3</a:t>
            </a:fld>
            <a:endParaRPr lang="en-GB"/>
          </a:p>
        </p:txBody>
      </p:sp>
    </p:spTree>
    <p:extLst>
      <p:ext uri="{BB962C8B-B14F-4D97-AF65-F5344CB8AC3E}">
        <p14:creationId xmlns:p14="http://schemas.microsoft.com/office/powerpoint/2010/main" val="62575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Reasons why: need a purpose or motivation to communicate. To comment on a game or request something or ask for help. Create situations where communication is needed and meaningful</a:t>
            </a:r>
          </a:p>
          <a:p>
            <a:r>
              <a:rPr lang="en-GB" dirty="0"/>
              <a:t>Opportunities when where: children need chances throughout the day, embed communication into daily activities not just structured therapy tasks. Group work, partner work, routines and who with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A5769-BF56-4E01-9DFB-BDBCEFF91B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373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Catherine</a:t>
            </a:r>
          </a:p>
          <a:p>
            <a:r>
              <a:rPr lang="en-GB" dirty="0"/>
              <a:t>This means that pupils and staff are encouraged to use all available forms of communication to support children’s understanding and ability to express themselves</a:t>
            </a:r>
          </a:p>
          <a:p>
            <a:endParaRPr lang="en-GB" dirty="0"/>
          </a:p>
          <a:p>
            <a:r>
              <a:rPr lang="en-GB" dirty="0"/>
              <a:t>Help children to access learning and express themselves in ways that work for them.</a:t>
            </a:r>
          </a:p>
        </p:txBody>
      </p:sp>
      <p:sp>
        <p:nvSpPr>
          <p:cNvPr id="4" name="Slide Number Placeholder 3"/>
          <p:cNvSpPr>
            <a:spLocks noGrp="1"/>
          </p:cNvSpPr>
          <p:nvPr>
            <p:ph type="sldNum" sz="quarter" idx="5"/>
          </p:nvPr>
        </p:nvSpPr>
        <p:spPr/>
        <p:txBody>
          <a:bodyPr/>
          <a:lstStyle/>
          <a:p>
            <a:fld id="{6C2C5969-7B7D-4E0B-8708-1E7A515C0BF2}" type="slidenum">
              <a:rPr lang="en-GB" smtClean="0"/>
              <a:t>5</a:t>
            </a:fld>
            <a:endParaRPr lang="en-GB"/>
          </a:p>
        </p:txBody>
      </p:sp>
    </p:spTree>
    <p:extLst>
      <p:ext uri="{BB962C8B-B14F-4D97-AF65-F5344CB8AC3E}">
        <p14:creationId xmlns:p14="http://schemas.microsoft.com/office/powerpoint/2010/main" val="265573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 we want to develop their stage of communication but it is first and foremost it is important to value any communication attempts or methods. We can extend on their development through modelling. </a:t>
            </a:r>
          </a:p>
          <a:p>
            <a:r>
              <a:rPr lang="en-GB" dirty="0"/>
              <a:t>An </a:t>
            </a:r>
            <a:r>
              <a:rPr lang="en-GB" b="1" dirty="0"/>
              <a:t>authentic communication partner</a:t>
            </a:r>
            <a:r>
              <a:rPr lang="en-GB" dirty="0"/>
              <a:t> refers to someone who interacts with a person (often a child or individual with communication difficulties) in a way that is natural, supportive, and conducive to meaningful communication. This person facilitates genuine, back-and-forth communication in real-life contexts, respecting the individual’s abilities, preferences, and communication style. The goal is to foster </a:t>
            </a:r>
            <a:r>
              <a:rPr lang="en-GB" b="1" dirty="0"/>
              <a:t>authentic, meaningful exchanges</a:t>
            </a:r>
            <a:r>
              <a:rPr lang="en-GB" dirty="0"/>
              <a:t>, rather than just teaching or practicing isolated skills.</a:t>
            </a:r>
          </a:p>
        </p:txBody>
      </p:sp>
      <p:sp>
        <p:nvSpPr>
          <p:cNvPr id="4" name="Slide Number Placeholder 3"/>
          <p:cNvSpPr>
            <a:spLocks noGrp="1"/>
          </p:cNvSpPr>
          <p:nvPr>
            <p:ph type="sldNum" sz="quarter" idx="5"/>
          </p:nvPr>
        </p:nvSpPr>
        <p:spPr/>
        <p:txBody>
          <a:bodyPr/>
          <a:lstStyle/>
          <a:p>
            <a:fld id="{6C2C5969-7B7D-4E0B-8708-1E7A515C0BF2}" type="slidenum">
              <a:rPr lang="en-GB" smtClean="0"/>
              <a:t>6</a:t>
            </a:fld>
            <a:endParaRPr lang="en-GB"/>
          </a:p>
        </p:txBody>
      </p:sp>
    </p:spTree>
    <p:extLst>
      <p:ext uri="{BB962C8B-B14F-4D97-AF65-F5344CB8AC3E}">
        <p14:creationId xmlns:p14="http://schemas.microsoft.com/office/powerpoint/2010/main" val="240215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All valid ways of communicating</a:t>
            </a:r>
          </a:p>
          <a:p>
            <a:r>
              <a:rPr lang="en-GB" dirty="0">
                <a:ea typeface="Calibri"/>
                <a:cs typeface="Calibri"/>
              </a:rPr>
              <a:t>Speech is not the goal for everyone</a:t>
            </a:r>
          </a:p>
          <a:p>
            <a:r>
              <a:rPr lang="en-GB" dirty="0">
                <a:ea typeface="Calibri"/>
                <a:cs typeface="Calibri"/>
              </a:rPr>
              <a:t>Don’t pressure children to speak- don’t want to be saying use your words, value the method they are using</a:t>
            </a:r>
          </a:p>
          <a:p>
            <a:r>
              <a:rPr lang="en-GB" dirty="0">
                <a:ea typeface="Calibri"/>
                <a:cs typeface="Calibri"/>
              </a:rPr>
              <a:t>Acknowledge all communication attempts</a:t>
            </a:r>
          </a:p>
          <a:p>
            <a:r>
              <a:rPr lang="en-GB" dirty="0">
                <a:ea typeface="Calibri"/>
                <a:cs typeface="Calibri"/>
              </a:rPr>
              <a:t>Be consistent across staff and settings</a:t>
            </a:r>
          </a:p>
          <a:p>
            <a:r>
              <a:rPr lang="en-GB" dirty="0">
                <a:ea typeface="Calibri"/>
                <a:cs typeface="Calibri"/>
              </a:rPr>
              <a:t>Assume child understands more than they can express</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C2C5969-7B7D-4E0B-8708-1E7A515C0BF2}" type="slidenum">
              <a:rPr lang="en-GB" smtClean="0"/>
              <a:t>7</a:t>
            </a:fld>
            <a:endParaRPr lang="en-GB"/>
          </a:p>
        </p:txBody>
      </p:sp>
    </p:spTree>
    <p:extLst>
      <p:ext uri="{BB962C8B-B14F-4D97-AF65-F5344CB8AC3E}">
        <p14:creationId xmlns:p14="http://schemas.microsoft.com/office/powerpoint/2010/main" val="556839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predictability about what will happen</a:t>
            </a:r>
          </a:p>
          <a:p>
            <a:r>
              <a:rPr lang="en-GB" dirty="0"/>
              <a:t>To remember/remind</a:t>
            </a:r>
          </a:p>
          <a:p>
            <a:r>
              <a:rPr lang="en-GB" dirty="0"/>
              <a:t>Help organise and </a:t>
            </a:r>
            <a:r>
              <a:rPr lang="en-GB" dirty="0" err="1"/>
              <a:t>proritise</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A5769-BF56-4E01-9DFB-BDBCEFF91B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54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the chat</a:t>
            </a:r>
          </a:p>
          <a:p>
            <a:endParaRPr lang="en-US" dirty="0">
              <a:ea typeface="Calibri"/>
              <a:cs typeface="Calibri"/>
            </a:endParaRPr>
          </a:p>
          <a:p>
            <a:r>
              <a:rPr lang="en-US" dirty="0">
                <a:ea typeface="Calibri"/>
                <a:cs typeface="Calibri"/>
              </a:rPr>
              <a:t>Gesture </a:t>
            </a:r>
          </a:p>
          <a:p>
            <a:r>
              <a:rPr lang="en-US" dirty="0">
                <a:ea typeface="Calibri"/>
                <a:cs typeface="Calibri"/>
              </a:rPr>
              <a:t>Sign</a:t>
            </a:r>
          </a:p>
          <a:p>
            <a:r>
              <a:rPr lang="en-US" dirty="0">
                <a:ea typeface="Calibri"/>
                <a:cs typeface="Calibri"/>
              </a:rPr>
              <a:t>Demonstrating tasks</a:t>
            </a:r>
          </a:p>
          <a:p>
            <a:r>
              <a:rPr lang="en-US" dirty="0">
                <a:ea typeface="Calibri"/>
                <a:cs typeface="Calibri"/>
              </a:rPr>
              <a:t>Photos/diagrams </a:t>
            </a:r>
          </a:p>
          <a:p>
            <a:r>
              <a:rPr lang="en-US" dirty="0">
                <a:ea typeface="Calibri"/>
                <a:cs typeface="Calibri"/>
              </a:rPr>
              <a:t>Now next</a:t>
            </a:r>
          </a:p>
          <a:p>
            <a:r>
              <a:rPr lang="en-US" dirty="0">
                <a:ea typeface="Calibri"/>
                <a:cs typeface="Calibri"/>
              </a:rPr>
              <a:t>Choice board </a:t>
            </a:r>
          </a:p>
          <a:p>
            <a:r>
              <a:rPr lang="en-US" dirty="0">
                <a:ea typeface="Calibri"/>
                <a:cs typeface="Calibri"/>
              </a:rPr>
              <a:t>Visual timetable</a:t>
            </a:r>
          </a:p>
          <a:p>
            <a:r>
              <a:rPr lang="en-US" dirty="0">
                <a:ea typeface="Calibri"/>
                <a:cs typeface="Calibri"/>
              </a:rPr>
              <a:t>Traffic lights</a:t>
            </a:r>
          </a:p>
          <a:p>
            <a:r>
              <a:rPr lang="en-US" dirty="0">
                <a:ea typeface="Calibri"/>
                <a:cs typeface="Calibri"/>
              </a:rPr>
              <a:t>Timers</a:t>
            </a:r>
          </a:p>
          <a:p>
            <a:r>
              <a:rPr lang="en-US" dirty="0">
                <a:ea typeface="Calibri"/>
                <a:cs typeface="Calibri"/>
              </a:rPr>
              <a:t>Labels</a:t>
            </a:r>
          </a:p>
          <a:p>
            <a:r>
              <a:rPr lang="en-US" dirty="0" err="1">
                <a:ea typeface="Calibri"/>
                <a:cs typeface="Calibri"/>
              </a:rPr>
              <a:t>Colour</a:t>
            </a:r>
            <a:r>
              <a:rPr lang="en-US" dirty="0">
                <a:ea typeface="Calibri"/>
                <a:cs typeface="Calibri"/>
              </a:rPr>
              <a:t> coding</a:t>
            </a:r>
          </a:p>
          <a:p>
            <a:r>
              <a:rPr lang="en-US" dirty="0">
                <a:ea typeface="Calibri"/>
                <a:cs typeface="Calibri"/>
              </a:rPr>
              <a:t>Task lists</a:t>
            </a:r>
          </a:p>
          <a:p>
            <a:r>
              <a:rPr lang="en-US" dirty="0">
                <a:ea typeface="Calibri"/>
                <a:cs typeface="Calibri"/>
              </a:rPr>
              <a:t>Social stories</a:t>
            </a:r>
          </a:p>
          <a:p>
            <a:r>
              <a:rPr lang="en-US" dirty="0">
                <a:ea typeface="Calibri"/>
                <a:cs typeface="Calibri"/>
              </a:rPr>
              <a:t>Word maps</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2C5969-7B7D-4E0B-8708-1E7A515C0BF2}" type="slidenum">
              <a:rPr lang="en-GB" smtClean="0"/>
              <a:t>9</a:t>
            </a:fld>
            <a:endParaRPr lang="en-GB"/>
          </a:p>
        </p:txBody>
      </p:sp>
    </p:spTree>
    <p:extLst>
      <p:ext uri="{BB962C8B-B14F-4D97-AF65-F5344CB8AC3E}">
        <p14:creationId xmlns:p14="http://schemas.microsoft.com/office/powerpoint/2010/main" val="137031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7BF4-4F28-49EC-BE12-96E16DA43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038CEC-C9C3-4CC1-A1F7-3BA1EA5A0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BD125C-29C0-430A-8916-E7D6AE4DCAC9}"/>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5" name="Footer Placeholder 4">
            <a:extLst>
              <a:ext uri="{FF2B5EF4-FFF2-40B4-BE49-F238E27FC236}">
                <a16:creationId xmlns:a16="http://schemas.microsoft.com/office/drawing/2014/main" id="{6C99E118-497D-4A2D-AB2E-7A7921A879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0D9822-EA24-4F7D-B3FF-95FDDEB128A1}"/>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379476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8D5D-6410-4B85-B0F6-9C67772178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59819F-BB2F-48D6-B987-5777E204B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75C67-7ADE-4839-8F6B-1BE4C733C9E8}"/>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5" name="Footer Placeholder 4">
            <a:extLst>
              <a:ext uri="{FF2B5EF4-FFF2-40B4-BE49-F238E27FC236}">
                <a16:creationId xmlns:a16="http://schemas.microsoft.com/office/drawing/2014/main" id="{BD5CE55B-56EB-49BA-A2EF-77E0BD4A49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20A71-54BA-4A41-B9B7-E657C57C0DF1}"/>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236761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4E9D0-3CF9-4EDC-ADC6-0A54246C40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0E6889-F215-4E9B-9064-E1A84D7548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6DB12D-6F67-4998-BAEC-BCF5C000F7ED}"/>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5" name="Footer Placeholder 4">
            <a:extLst>
              <a:ext uri="{FF2B5EF4-FFF2-40B4-BE49-F238E27FC236}">
                <a16:creationId xmlns:a16="http://schemas.microsoft.com/office/drawing/2014/main" id="{40434684-D68E-42D2-AB9F-D9AD1BD3E2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879425-F404-4817-8697-C7C8C99859E3}"/>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300409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1612746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101893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270334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332587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2414744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3505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172634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133574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26588-24AE-4FB7-AE15-9952CD08D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FEF905-BFF5-445C-AFC9-C4A734B6017C}"/>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1858111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351493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163402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BDC19-116D-4E04-B202-06D05337A2CE}" type="datetimeFigureOut">
              <a:rPr lang="en-GB" smtClean="0"/>
              <a:t>22/01/2026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617F43-145F-422B-94CC-B889606E6177}" type="slidenum">
              <a:rPr lang="en-GB" smtClean="0"/>
              <a:t>‹#›</a:t>
            </a:fld>
            <a:endParaRPr lang="en-GB" dirty="0"/>
          </a:p>
        </p:txBody>
      </p:sp>
    </p:spTree>
    <p:extLst>
      <p:ext uri="{BB962C8B-B14F-4D97-AF65-F5344CB8AC3E}">
        <p14:creationId xmlns:p14="http://schemas.microsoft.com/office/powerpoint/2010/main" val="243616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3428-DCE6-433D-B2AB-BBEE56C19C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ED2BD2-513F-4AEF-9AD1-064689DCF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B62EA-3348-4B7B-B1F0-1DCC627D2915}"/>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5" name="Footer Placeholder 4">
            <a:extLst>
              <a:ext uri="{FF2B5EF4-FFF2-40B4-BE49-F238E27FC236}">
                <a16:creationId xmlns:a16="http://schemas.microsoft.com/office/drawing/2014/main" id="{FAA39B43-7CDE-45A4-BC94-257B248F5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7F9A9-A104-40B2-AAEE-B9157CFCAC8D}"/>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331452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6E83-3461-42BC-AC7E-011CBB2366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4449F5-0AC7-4A60-80EC-9FA573EEB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D8D69-F953-4DCD-BC77-E2112FFA1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657500-B37E-4CC4-A0D0-DBC205048449}"/>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6" name="Footer Placeholder 5">
            <a:extLst>
              <a:ext uri="{FF2B5EF4-FFF2-40B4-BE49-F238E27FC236}">
                <a16:creationId xmlns:a16="http://schemas.microsoft.com/office/drawing/2014/main" id="{CFF324A0-8496-4B13-9783-3B9D8A8752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093ADC-9AB4-4E28-867F-7B9096040D64}"/>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275899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4AE8-F764-42CE-B716-2E22BA0ED9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BBF81A-3CC2-42FE-8C63-F140E0CFD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92A36-F7C4-4FA7-8440-602F15B0F1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C21E90-8EF7-4B9A-88DD-A54D545A4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F6CB86-E89D-4941-8068-D3364C34C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30BCAB-D41F-4F30-BDDF-35AC944AD964}"/>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8" name="Footer Placeholder 7">
            <a:extLst>
              <a:ext uri="{FF2B5EF4-FFF2-40B4-BE49-F238E27FC236}">
                <a16:creationId xmlns:a16="http://schemas.microsoft.com/office/drawing/2014/main" id="{08A43D3A-229C-49BE-B318-6C6ABACD9D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1369C9-1DC4-4336-AF66-6CE1A9170BBB}"/>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196308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0349-72E4-4D17-8B0A-EF620C95FE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6D0211-D169-44EB-A211-EB52BA142FBD}"/>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4" name="Footer Placeholder 3">
            <a:extLst>
              <a:ext uri="{FF2B5EF4-FFF2-40B4-BE49-F238E27FC236}">
                <a16:creationId xmlns:a16="http://schemas.microsoft.com/office/drawing/2014/main" id="{29009ED3-479E-4286-93CD-4F6C8831C0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77A5C5-00C1-4973-BF55-801C77F03493}"/>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123605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E339B-D27B-4441-8C60-4A340B65C6C8}"/>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3" name="Footer Placeholder 2">
            <a:extLst>
              <a:ext uri="{FF2B5EF4-FFF2-40B4-BE49-F238E27FC236}">
                <a16:creationId xmlns:a16="http://schemas.microsoft.com/office/drawing/2014/main" id="{F691BB24-30B1-4FB0-BC1B-D94DBF5409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28C671-6B0C-4D3F-AEB9-175700C832D3}"/>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38081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4B92-35B4-4BFF-9C77-8DA815AB3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729EF6-AE26-45CB-B265-DB3DCE2DE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11C5A-DB43-4A88-BB5F-D9444C4FB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2C50A-D981-4448-89B8-7442884E02CD}"/>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6" name="Footer Placeholder 5">
            <a:extLst>
              <a:ext uri="{FF2B5EF4-FFF2-40B4-BE49-F238E27FC236}">
                <a16:creationId xmlns:a16="http://schemas.microsoft.com/office/drawing/2014/main" id="{A9E4E391-12E7-4070-888F-4F09706013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DB498-E59E-4835-B48B-7AB96ABCC969}"/>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82196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6E3D-C273-4262-98A1-FA57B7FC0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4A376D-71FA-485D-8E82-163D6B361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1DAFE5-0807-49B1-9E33-A78CC6EA1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ED04A-96A3-4595-8492-046BCE75B03A}"/>
              </a:ext>
            </a:extLst>
          </p:cNvPr>
          <p:cNvSpPr>
            <a:spLocks noGrp="1"/>
          </p:cNvSpPr>
          <p:nvPr>
            <p:ph type="dt" sz="half" idx="10"/>
          </p:nvPr>
        </p:nvSpPr>
        <p:spPr/>
        <p:txBody>
          <a:bodyPr/>
          <a:lstStyle/>
          <a:p>
            <a:fld id="{BCFCD288-8EF7-4574-94A8-CB01465B481C}" type="datetimeFigureOut">
              <a:rPr lang="en-GB" smtClean="0"/>
              <a:t>22/01/2026</a:t>
            </a:fld>
            <a:endParaRPr lang="en-GB"/>
          </a:p>
        </p:txBody>
      </p:sp>
      <p:sp>
        <p:nvSpPr>
          <p:cNvPr id="6" name="Footer Placeholder 5">
            <a:extLst>
              <a:ext uri="{FF2B5EF4-FFF2-40B4-BE49-F238E27FC236}">
                <a16:creationId xmlns:a16="http://schemas.microsoft.com/office/drawing/2014/main" id="{18B811B5-AC75-41C9-BFC4-270AC6BEE1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4DDC6E-4D31-482A-8E8F-1D38A00F16E5}"/>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4655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4C87E3-780E-4A8F-8B70-A84ED77D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49AE7E-E3FA-44F5-9964-ADC87DD32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CD8E9B-0FCE-418E-A839-DAAAD06F8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CD288-8EF7-4574-94A8-CB01465B481C}" type="datetimeFigureOut">
              <a:rPr lang="en-GB" smtClean="0"/>
              <a:t>22/01/2026</a:t>
            </a:fld>
            <a:endParaRPr lang="en-GB"/>
          </a:p>
        </p:txBody>
      </p:sp>
      <p:sp>
        <p:nvSpPr>
          <p:cNvPr id="5" name="Footer Placeholder 4">
            <a:extLst>
              <a:ext uri="{FF2B5EF4-FFF2-40B4-BE49-F238E27FC236}">
                <a16:creationId xmlns:a16="http://schemas.microsoft.com/office/drawing/2014/main" id="{6ADC2F9F-B3A4-41FE-98A9-6B2760261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CF64C-C185-4DF5-888D-EC8758796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65C0C-7294-4989-9E5F-0070336765E7}" type="slidenum">
              <a:rPr lang="en-GB" smtClean="0"/>
              <a:t>‹#›</a:t>
            </a:fld>
            <a:endParaRPr lang="en-GB"/>
          </a:p>
        </p:txBody>
      </p:sp>
    </p:spTree>
    <p:extLst>
      <p:ext uri="{BB962C8B-B14F-4D97-AF65-F5344CB8AC3E}">
        <p14:creationId xmlns:p14="http://schemas.microsoft.com/office/powerpoint/2010/main" val="345061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BDC19-116D-4E04-B202-06D05337A2CE}" type="datetimeFigureOut">
              <a:rPr lang="en-GB" smtClean="0"/>
              <a:t>22/01/2026</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17F43-145F-422B-94CC-B889606E6177}" type="slidenum">
              <a:rPr lang="en-GB" smtClean="0"/>
              <a:t>‹#›</a:t>
            </a:fld>
            <a:endParaRPr lang="en-GB" dirty="0"/>
          </a:p>
        </p:txBody>
      </p:sp>
    </p:spTree>
    <p:extLst>
      <p:ext uri="{BB962C8B-B14F-4D97-AF65-F5344CB8AC3E}">
        <p14:creationId xmlns:p14="http://schemas.microsoft.com/office/powerpoint/2010/main" val="3833967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10.tif"/><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5.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5" Type="http://schemas.openxmlformats.org/officeDocument/2006/relationships/image" Target="../media/image2.png"/><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 Id="rId1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0.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CD4F1FE4-89D2-4C88-B9FC-B41C42F03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025809" y="2361537"/>
            <a:ext cx="2165885" cy="4226118"/>
          </a:xfrm>
          <a:prstGeom prst="rect">
            <a:avLst/>
          </a:prstGeom>
        </p:spPr>
      </p:pic>
      <p:sp>
        <p:nvSpPr>
          <p:cNvPr id="7" name="Title 1">
            <a:extLst>
              <a:ext uri="{FF2B5EF4-FFF2-40B4-BE49-F238E27FC236}">
                <a16:creationId xmlns:a16="http://schemas.microsoft.com/office/drawing/2014/main" id="{9F2F6E4C-666F-4414-8E97-C5495C46064B}"/>
              </a:ext>
            </a:extLst>
          </p:cNvPr>
          <p:cNvSpPr>
            <a:spLocks noGrp="1"/>
          </p:cNvSpPr>
          <p:nvPr>
            <p:ph type="title"/>
          </p:nvPr>
        </p:nvSpPr>
        <p:spPr>
          <a:xfrm>
            <a:off x="429126" y="2766218"/>
            <a:ext cx="9805544" cy="1325563"/>
          </a:xfrm>
        </p:spPr>
        <p:txBody>
          <a:bodyPr>
            <a:normAutofit fontScale="90000"/>
          </a:bodyPr>
          <a:lstStyle/>
          <a:p>
            <a:br>
              <a:rPr lang="en-GB" sz="4000" dirty="0">
                <a:latin typeface="Arial" panose="020B0604020202020204" pitchFamily="34" charset="0"/>
                <a:cs typeface="Arial" panose="020B0604020202020204" pitchFamily="34" charset="0"/>
              </a:rPr>
            </a:br>
            <a:r>
              <a:rPr lang="en-GB" sz="4000" b="1" dirty="0">
                <a:latin typeface="Arial"/>
                <a:cs typeface="Arial"/>
              </a:rPr>
              <a:t>Partnerships for Inclusivity of Neurodiversity in School</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u="sng" dirty="0">
                <a:latin typeface="Arial"/>
                <a:cs typeface="Arial"/>
              </a:rPr>
              <a:t>Total Communication and Visual Support</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2000" dirty="0">
                <a:latin typeface="Arial"/>
                <a:cs typeface="Arial"/>
              </a:rPr>
              <a:t>Nicola Beech and Catherine Toft</a:t>
            </a:r>
            <a:br>
              <a:rPr lang="en-GB" sz="2000" dirty="0">
                <a:latin typeface="Arial"/>
                <a:cs typeface="Arial"/>
              </a:rPr>
            </a:br>
            <a:r>
              <a:rPr lang="en-GB" sz="2000" dirty="0">
                <a:latin typeface="Arial"/>
                <a:cs typeface="Arial"/>
              </a:rPr>
              <a:t>Speech and Language Therapists</a:t>
            </a:r>
          </a:p>
        </p:txBody>
      </p:sp>
      <p:pic>
        <p:nvPicPr>
          <p:cNvPr id="2" name="Picture 1" descr="A close-up of a sign&#10;&#10;AI-generated content may be incorrect.">
            <a:extLst>
              <a:ext uri="{FF2B5EF4-FFF2-40B4-BE49-F238E27FC236}">
                <a16:creationId xmlns:a16="http://schemas.microsoft.com/office/drawing/2014/main" id="{65F25A45-5F2F-8818-4561-930B395C21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56787" y="180817"/>
            <a:ext cx="2743200" cy="829310"/>
          </a:xfrm>
          <a:prstGeom prst="rect">
            <a:avLst/>
          </a:prstGeom>
          <a:noFill/>
        </p:spPr>
      </p:pic>
    </p:spTree>
    <p:extLst>
      <p:ext uri="{BB962C8B-B14F-4D97-AF65-F5344CB8AC3E}">
        <p14:creationId xmlns:p14="http://schemas.microsoft.com/office/powerpoint/2010/main" val="309802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902" y="274638"/>
            <a:ext cx="7588898" cy="1143000"/>
          </a:xfrm>
        </p:spPr>
        <p:txBody>
          <a:bodyPr>
            <a:normAutofit fontScale="90000"/>
          </a:bodyPr>
          <a:lstStyle/>
          <a:p>
            <a:r>
              <a:rPr lang="en-GB" dirty="0"/>
              <a:t>Visuals to </a:t>
            </a:r>
            <a:br>
              <a:rPr lang="en-GB" dirty="0"/>
            </a:br>
            <a:r>
              <a:rPr lang="en-GB" dirty="0"/>
              <a:t>support understanding</a:t>
            </a:r>
          </a:p>
        </p:txBody>
      </p:sp>
      <p:sp>
        <p:nvSpPr>
          <p:cNvPr id="3" name="Content Placeholder 2"/>
          <p:cNvSpPr>
            <a:spLocks noGrp="1"/>
          </p:cNvSpPr>
          <p:nvPr>
            <p:ph idx="1"/>
          </p:nvPr>
        </p:nvSpPr>
        <p:spPr>
          <a:xfrm>
            <a:off x="153475" y="1417638"/>
            <a:ext cx="10057325" cy="4771850"/>
          </a:xfrm>
        </p:spPr>
        <p:txBody>
          <a:bodyPr>
            <a:normAutofit/>
          </a:bodyPr>
          <a:lstStyle/>
          <a:p>
            <a:endParaRPr lang="en-GB" dirty="0"/>
          </a:p>
          <a:p>
            <a:endParaRPr lang="en-GB" dirty="0"/>
          </a:p>
          <a:p>
            <a:r>
              <a:rPr lang="en-GB" dirty="0"/>
              <a:t>Objects of reference</a:t>
            </a:r>
          </a:p>
          <a:p>
            <a:r>
              <a:rPr lang="en-GB" dirty="0"/>
              <a:t>Visual timetable</a:t>
            </a:r>
          </a:p>
          <a:p>
            <a:r>
              <a:rPr lang="en-GB" dirty="0"/>
              <a:t>Now / Next</a:t>
            </a:r>
          </a:p>
          <a:p>
            <a:r>
              <a:rPr lang="en-GB" dirty="0"/>
              <a:t>Traffic lights</a:t>
            </a:r>
          </a:p>
          <a:p>
            <a:r>
              <a:rPr lang="en-GB" dirty="0"/>
              <a:t>Key word signing</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8"/>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10"/>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9" name="Table 8"/>
          <p:cNvGraphicFramePr>
            <a:graphicFrameLocks noGrp="1"/>
          </p:cNvGraphicFramePr>
          <p:nvPr/>
        </p:nvGraphicFramePr>
        <p:xfrm>
          <a:off x="5892520" y="1517498"/>
          <a:ext cx="3633254" cy="2103120"/>
        </p:xfrm>
        <a:graphic>
          <a:graphicData uri="http://schemas.openxmlformats.org/drawingml/2006/table">
            <a:tbl>
              <a:tblPr firstRow="1" bandRow="1">
                <a:tableStyleId>{5C22544A-7EE6-4342-B048-85BDC9FD1C3A}</a:tableStyleId>
              </a:tblPr>
              <a:tblGrid>
                <a:gridCol w="1816627">
                  <a:extLst>
                    <a:ext uri="{9D8B030D-6E8A-4147-A177-3AD203B41FA5}">
                      <a16:colId xmlns:a16="http://schemas.microsoft.com/office/drawing/2014/main" val="20000"/>
                    </a:ext>
                  </a:extLst>
                </a:gridCol>
                <a:gridCol w="1816627">
                  <a:extLst>
                    <a:ext uri="{9D8B030D-6E8A-4147-A177-3AD203B41FA5}">
                      <a16:colId xmlns:a16="http://schemas.microsoft.com/office/drawing/2014/main" val="20001"/>
                    </a:ext>
                  </a:extLst>
                </a:gridCol>
              </a:tblGrid>
              <a:tr h="315667">
                <a:tc>
                  <a:txBody>
                    <a:bodyPr/>
                    <a:lstStyle/>
                    <a:p>
                      <a:pPr algn="ctr"/>
                      <a:r>
                        <a:rPr lang="en-GB" dirty="0"/>
                        <a:t>Now</a:t>
                      </a:r>
                    </a:p>
                  </a:txBody>
                  <a:tcPr/>
                </a:tc>
                <a:tc>
                  <a:txBody>
                    <a:bodyPr/>
                    <a:lstStyle/>
                    <a:p>
                      <a:pPr algn="ctr"/>
                      <a:r>
                        <a:rPr lang="en-GB" dirty="0"/>
                        <a:t>Next</a:t>
                      </a:r>
                    </a:p>
                  </a:txBody>
                  <a:tcPr/>
                </a:tc>
                <a:extLst>
                  <a:ext uri="{0D108BD9-81ED-4DB2-BD59-A6C34878D82A}">
                    <a16:rowId xmlns:a16="http://schemas.microsoft.com/office/drawing/2014/main" val="10000"/>
                  </a:ext>
                </a:extLst>
              </a:tr>
              <a:tr h="1499421">
                <a:tc>
                  <a:txBody>
                    <a:bodyPr/>
                    <a:lstStyle/>
                    <a:p>
                      <a:endParaRPr lang="en-GB" dirty="0"/>
                    </a:p>
                  </a:txBody>
                  <a:tcPr/>
                </a:tc>
                <a:tc>
                  <a:txBody>
                    <a:bodyPr/>
                    <a:lstStyle/>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10001"/>
                  </a:ext>
                </a:extLst>
              </a:tr>
            </a:tbl>
          </a:graphicData>
        </a:graphic>
      </p:graphicFrame>
      <p:pic>
        <p:nvPicPr>
          <p:cNvPr id="16" name="Picture 2" descr="C:\Users\ssouthan\AppData\Local\Microsoft\Windows\Temporary Internet Files\Content.IE5\G3OLQ2W7\Lm4vbm[1].jpg">
            <a:extLst>
              <a:ext uri="{FF2B5EF4-FFF2-40B4-BE49-F238E27FC236}">
                <a16:creationId xmlns:a16="http://schemas.microsoft.com/office/drawing/2014/main" id="{8194B842-5C7D-AEF8-172D-0051D9A5C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0543" y="1778020"/>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EE96603-8B6B-A4B0-AD05-6B5BE9DAD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520" y="3881342"/>
            <a:ext cx="3110959" cy="2230499"/>
          </a:xfrm>
          <a:prstGeom prst="rect">
            <a:avLst/>
          </a:prstGeom>
        </p:spPr>
      </p:pic>
      <p:pic>
        <p:nvPicPr>
          <p:cNvPr id="19" name="Image" descr="Image">
            <a:extLst>
              <a:ext uri="{FF2B5EF4-FFF2-40B4-BE49-F238E27FC236}">
                <a16:creationId xmlns:a16="http://schemas.microsoft.com/office/drawing/2014/main" id="{24B138F1-43D4-A18F-2F36-312D909ACE6F}"/>
              </a:ext>
            </a:extLst>
          </p:cNvPr>
          <p:cNvPicPr>
            <a:picLocks noChangeAspect="1"/>
          </p:cNvPicPr>
          <p:nvPr/>
        </p:nvPicPr>
        <p:blipFill>
          <a:blip r:embed="rId5"/>
          <a:stretch>
            <a:fillRect/>
          </a:stretch>
        </p:blipFill>
        <p:spPr>
          <a:xfrm>
            <a:off x="8875315" y="4154626"/>
            <a:ext cx="2670969" cy="2670969"/>
          </a:xfrm>
          <a:prstGeom prst="rect">
            <a:avLst/>
          </a:prstGeom>
          <a:ln w="12700">
            <a:miter lim="400000"/>
          </a:ln>
        </p:spPr>
      </p:pic>
      <p:pic>
        <p:nvPicPr>
          <p:cNvPr id="4" name="Picture 3" descr="A group of people with their hands up&#10;&#10;AI-generated content may be incorrect.">
            <a:extLst>
              <a:ext uri="{FF2B5EF4-FFF2-40B4-BE49-F238E27FC236}">
                <a16:creationId xmlns:a16="http://schemas.microsoft.com/office/drawing/2014/main" id="{16562AC9-E474-FFCB-4B58-03BF42FC8F0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475" y="191986"/>
            <a:ext cx="1893439" cy="1328603"/>
          </a:xfrm>
          <a:prstGeom prst="rect">
            <a:avLst/>
          </a:prstGeom>
          <a:noFill/>
        </p:spPr>
      </p:pic>
      <p:pic>
        <p:nvPicPr>
          <p:cNvPr id="5" name="Picture 4" descr="A close-up of a sign&#10;&#10;AI-generated content may be incorrect.">
            <a:extLst>
              <a:ext uri="{FF2B5EF4-FFF2-40B4-BE49-F238E27FC236}">
                <a16:creationId xmlns:a16="http://schemas.microsoft.com/office/drawing/2014/main" id="{668943CD-37CF-410B-4012-50A36823D65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15487" y="196597"/>
            <a:ext cx="2743200" cy="829310"/>
          </a:xfrm>
          <a:prstGeom prst="rect">
            <a:avLst/>
          </a:prstGeom>
          <a:noFill/>
        </p:spPr>
      </p:pic>
    </p:spTree>
    <p:extLst>
      <p:ext uri="{BB962C8B-B14F-4D97-AF65-F5344CB8AC3E}">
        <p14:creationId xmlns:p14="http://schemas.microsoft.com/office/powerpoint/2010/main" val="107701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C7D9F4-E0BD-7540-61CE-076CCE127F9B}"/>
              </a:ext>
            </a:extLst>
          </p:cNvPr>
          <p:cNvSpPr txBox="1"/>
          <p:nvPr/>
        </p:nvSpPr>
        <p:spPr>
          <a:xfrm>
            <a:off x="1243584" y="1158240"/>
            <a:ext cx="10107168" cy="5447645"/>
          </a:xfrm>
          <a:prstGeom prst="rect">
            <a:avLst/>
          </a:prstGeom>
          <a:noFill/>
        </p:spPr>
        <p:txBody>
          <a:bodyPr wrap="square" rtlCol="0">
            <a:spAutoFit/>
          </a:bodyPr>
          <a:lstStyle/>
          <a:p>
            <a:r>
              <a:rPr lang="en-GB" sz="2400" dirty="0"/>
              <a:t>Social Stories</a:t>
            </a:r>
          </a:p>
          <a:p>
            <a:endParaRPr lang="en-GB" sz="2400" dirty="0"/>
          </a:p>
          <a:p>
            <a:r>
              <a:rPr lang="en-GB" sz="2400" dirty="0"/>
              <a:t>Task Lists</a:t>
            </a:r>
          </a:p>
          <a:p>
            <a:endParaRPr lang="en-GB" sz="2400" dirty="0"/>
          </a:p>
          <a:p>
            <a:r>
              <a:rPr lang="en-GB" sz="2400" dirty="0"/>
              <a:t>Demonstrating</a:t>
            </a:r>
          </a:p>
          <a:p>
            <a:endParaRPr lang="en-GB" sz="2400" dirty="0"/>
          </a:p>
          <a:p>
            <a:r>
              <a:rPr lang="en-GB" sz="2400" dirty="0"/>
              <a:t>Timers</a:t>
            </a:r>
          </a:p>
          <a:p>
            <a:endParaRPr lang="en-GB" sz="2400" dirty="0"/>
          </a:p>
          <a:p>
            <a:r>
              <a:rPr lang="en-GB" sz="2400" dirty="0"/>
              <a:t>Colour coding</a:t>
            </a:r>
          </a:p>
          <a:p>
            <a:endParaRPr lang="en-GB" sz="2400" dirty="0"/>
          </a:p>
          <a:p>
            <a:r>
              <a:rPr lang="en-GB" sz="2400" dirty="0"/>
              <a:t>Labelling</a:t>
            </a:r>
          </a:p>
          <a:p>
            <a:endParaRPr lang="en-GB" sz="2400" dirty="0"/>
          </a:p>
          <a:p>
            <a:r>
              <a:rPr lang="en-GB" sz="2400" dirty="0"/>
              <a:t>Whiteboard- pictures/writing</a:t>
            </a:r>
          </a:p>
          <a:p>
            <a:endParaRPr lang="en-GB" dirty="0"/>
          </a:p>
          <a:p>
            <a:endParaRPr lang="en-GB" dirty="0"/>
          </a:p>
        </p:txBody>
      </p:sp>
      <p:pic>
        <p:nvPicPr>
          <p:cNvPr id="3" name="Picture 2">
            <a:extLst>
              <a:ext uri="{FF2B5EF4-FFF2-40B4-BE49-F238E27FC236}">
                <a16:creationId xmlns:a16="http://schemas.microsoft.com/office/drawing/2014/main" id="{BA49A622-9D4A-E5CD-ABCD-CA21F0AF612D}"/>
              </a:ext>
            </a:extLst>
          </p:cNvPr>
          <p:cNvPicPr>
            <a:picLocks noChangeAspect="1"/>
          </p:cNvPicPr>
          <p:nvPr/>
        </p:nvPicPr>
        <p:blipFill>
          <a:blip r:embed="rId3"/>
          <a:stretch>
            <a:fillRect/>
          </a:stretch>
        </p:blipFill>
        <p:spPr>
          <a:xfrm>
            <a:off x="9137785" y="329112"/>
            <a:ext cx="2743438" cy="829128"/>
          </a:xfrm>
          <a:prstGeom prst="rect">
            <a:avLst/>
          </a:prstGeom>
        </p:spPr>
      </p:pic>
      <p:pic>
        <p:nvPicPr>
          <p:cNvPr id="4" name="Picture 3">
            <a:extLst>
              <a:ext uri="{FF2B5EF4-FFF2-40B4-BE49-F238E27FC236}">
                <a16:creationId xmlns:a16="http://schemas.microsoft.com/office/drawing/2014/main" id="{CFAB7319-43A4-6041-5D57-B88DF0949C42}"/>
              </a:ext>
            </a:extLst>
          </p:cNvPr>
          <p:cNvPicPr>
            <a:picLocks noChangeAspect="1"/>
          </p:cNvPicPr>
          <p:nvPr/>
        </p:nvPicPr>
        <p:blipFill>
          <a:blip r:embed="rId4"/>
          <a:stretch>
            <a:fillRect/>
          </a:stretch>
        </p:blipFill>
        <p:spPr>
          <a:xfrm>
            <a:off x="7079171" y="2414016"/>
            <a:ext cx="1537984" cy="2310193"/>
          </a:xfrm>
          <a:prstGeom prst="rect">
            <a:avLst/>
          </a:prstGeom>
        </p:spPr>
      </p:pic>
    </p:spTree>
    <p:extLst>
      <p:ext uri="{BB962C8B-B14F-4D97-AF65-F5344CB8AC3E}">
        <p14:creationId xmlns:p14="http://schemas.microsoft.com/office/powerpoint/2010/main" val="385810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210854" y="1019511"/>
            <a:ext cx="10515600" cy="1325563"/>
          </a:xfrm>
        </p:spPr>
        <p:txBody>
          <a:bodyPr>
            <a:normAutofit/>
          </a:bodyPr>
          <a:lstStyle/>
          <a:p>
            <a:pPr algn="ctr"/>
            <a:r>
              <a:rPr lang="en-GB" sz="3600" b="1" i="1" dirty="0">
                <a:latin typeface="Arial"/>
                <a:cs typeface="Arial"/>
              </a:rPr>
              <a:t>Benefits of Visual Support  </a:t>
            </a:r>
            <a:endParaRPr lang="en-GB" sz="3600" b="1" i="1"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a:extLst>
              <a:ext uri="{FF2B5EF4-FFF2-40B4-BE49-F238E27FC236}">
                <a16:creationId xmlns:a16="http://schemas.microsoft.com/office/drawing/2014/main" id="{CECD54A0-85A4-F9BD-EAD4-BB59FB1D480E}"/>
              </a:ext>
            </a:extLst>
          </p:cNvPr>
          <p:cNvSpPr txBox="1"/>
          <p:nvPr/>
        </p:nvSpPr>
        <p:spPr>
          <a:xfrm>
            <a:off x="591458" y="2240247"/>
            <a:ext cx="11009084" cy="44012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t>Helps children to understand daily routine and what is going to happen next</a:t>
            </a:r>
            <a:endParaRPr lang="en-GB" sz="2800" dirty="0">
              <a:ea typeface="Calibri"/>
              <a:cs typeface="Calibri"/>
            </a:endParaRPr>
          </a:p>
          <a:p>
            <a:pPr marL="285750" indent="-285750">
              <a:buFont typeface="Arial" panose="020B0604020202020204" pitchFamily="34" charset="0"/>
              <a:buChar char="•"/>
            </a:pPr>
            <a:r>
              <a:rPr lang="en-GB" sz="2800" dirty="0">
                <a:ea typeface="Calibri"/>
                <a:cs typeface="Calibri"/>
              </a:rPr>
              <a:t>Reduces anxiety and uncertainty</a:t>
            </a:r>
          </a:p>
          <a:p>
            <a:pPr marL="285750" indent="-285750">
              <a:buFont typeface="Arial" panose="020B0604020202020204" pitchFamily="34" charset="0"/>
              <a:buChar char="•"/>
            </a:pPr>
            <a:r>
              <a:rPr lang="en-GB" sz="2800" dirty="0">
                <a:ea typeface="Calibri"/>
                <a:cs typeface="Calibri"/>
              </a:rPr>
              <a:t>Helps children to understand spoken language and instructions</a:t>
            </a:r>
          </a:p>
          <a:p>
            <a:pPr marL="285750" indent="-285750">
              <a:buFont typeface="Arial" panose="020B0604020202020204" pitchFamily="34" charset="0"/>
              <a:buChar char="•"/>
            </a:pPr>
            <a:r>
              <a:rPr lang="en-GB" sz="2800" dirty="0"/>
              <a:t>Supports memory and retention of information</a:t>
            </a:r>
            <a:endParaRPr lang="en-GB" sz="2800" dirty="0">
              <a:ea typeface="Calibri"/>
              <a:cs typeface="Calibri"/>
            </a:endParaRPr>
          </a:p>
          <a:p>
            <a:pPr marL="285750" indent="-285750">
              <a:buFont typeface="Arial" panose="020B0604020202020204" pitchFamily="34" charset="0"/>
              <a:buChar char="•"/>
            </a:pPr>
            <a:r>
              <a:rPr lang="en-GB" sz="2800" dirty="0"/>
              <a:t>Help us to have a better understanding of the environment</a:t>
            </a:r>
            <a:endParaRPr lang="en-GB" sz="2800" dirty="0">
              <a:ea typeface="Calibri"/>
              <a:cs typeface="Calibri"/>
            </a:endParaRPr>
          </a:p>
          <a:p>
            <a:pPr marL="285750" indent="-285750">
              <a:buFont typeface="Arial" panose="020B0604020202020204" pitchFamily="34" charset="0"/>
              <a:buChar char="•"/>
            </a:pPr>
            <a:r>
              <a:rPr lang="en-GB" sz="2800" dirty="0">
                <a:ea typeface="Calibri"/>
                <a:cs typeface="Calibri"/>
              </a:rPr>
              <a:t>Supports attention and focus</a:t>
            </a:r>
          </a:p>
          <a:p>
            <a:pPr marL="285750" indent="-285750">
              <a:buFont typeface="Arial" panose="020B0604020202020204" pitchFamily="34" charset="0"/>
              <a:buChar char="•"/>
            </a:pPr>
            <a:r>
              <a:rPr lang="en-GB" sz="2800" dirty="0">
                <a:ea typeface="Calibri"/>
                <a:cs typeface="Calibri"/>
              </a:rPr>
              <a:t>Helps children to structure their written work and learn new vocabulary</a:t>
            </a:r>
          </a:p>
          <a:p>
            <a:pPr marL="285750" indent="-285750">
              <a:buFont typeface="Arial" panose="020B0604020202020204" pitchFamily="34" charset="0"/>
              <a:buChar char="•"/>
            </a:pPr>
            <a:r>
              <a:rPr lang="en-GB" sz="2800" dirty="0"/>
              <a:t>Helps children to understand what might happen in a situation or at an event</a:t>
            </a:r>
            <a:endParaRPr lang="en-GB" sz="2800" dirty="0">
              <a:ea typeface="Calibri"/>
              <a:cs typeface="Calibri"/>
            </a:endParaRPr>
          </a:p>
        </p:txBody>
      </p:sp>
    </p:spTree>
    <p:extLst>
      <p:ext uri="{BB962C8B-B14F-4D97-AF65-F5344CB8AC3E}">
        <p14:creationId xmlns:p14="http://schemas.microsoft.com/office/powerpoint/2010/main" val="79255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54CABA-31F2-6F9A-EF0B-01AF5BFE095A}"/>
              </a:ext>
            </a:extLst>
          </p:cNvPr>
          <p:cNvPicPr>
            <a:picLocks noGrp="1" noChangeAspect="1"/>
          </p:cNvPicPr>
          <p:nvPr>
            <p:ph idx="1"/>
          </p:nvPr>
        </p:nvPicPr>
        <p:blipFill>
          <a:blip r:embed="rId3"/>
          <a:stretch>
            <a:fillRect/>
          </a:stretch>
        </p:blipFill>
        <p:spPr>
          <a:xfrm>
            <a:off x="4923692" y="343382"/>
            <a:ext cx="2690446" cy="6239195"/>
          </a:xfrm>
          <a:prstGeom prst="rect">
            <a:avLst/>
          </a:prstGeom>
        </p:spPr>
      </p:pic>
      <p:pic>
        <p:nvPicPr>
          <p:cNvPr id="2" name="Picture 1">
            <a:extLst>
              <a:ext uri="{FF2B5EF4-FFF2-40B4-BE49-F238E27FC236}">
                <a16:creationId xmlns:a16="http://schemas.microsoft.com/office/drawing/2014/main" id="{80643CAC-84C3-C9CE-397A-38AE206E7595}"/>
              </a:ext>
            </a:extLst>
          </p:cNvPr>
          <p:cNvPicPr>
            <a:picLocks noChangeAspect="1"/>
          </p:cNvPicPr>
          <p:nvPr/>
        </p:nvPicPr>
        <p:blipFill>
          <a:blip r:embed="rId4"/>
          <a:stretch>
            <a:fillRect/>
          </a:stretch>
        </p:blipFill>
        <p:spPr>
          <a:xfrm>
            <a:off x="9252598" y="436515"/>
            <a:ext cx="2627604" cy="1322947"/>
          </a:xfrm>
          <a:prstGeom prst="rect">
            <a:avLst/>
          </a:prstGeom>
        </p:spPr>
      </p:pic>
    </p:spTree>
    <p:extLst>
      <p:ext uri="{BB962C8B-B14F-4D97-AF65-F5344CB8AC3E}">
        <p14:creationId xmlns:p14="http://schemas.microsoft.com/office/powerpoint/2010/main" val="116532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22B7D7D5-3F7F-4CE2-ACF0-864D7F4D4721}"/>
              </a:ext>
            </a:extLst>
          </p:cNvPr>
          <p:cNvSpPr txBox="1">
            <a:spLocks noChangeArrowheads="1"/>
          </p:cNvSpPr>
          <p:nvPr/>
        </p:nvSpPr>
        <p:spPr bwMode="auto">
          <a:xfrm>
            <a:off x="2286000" y="119064"/>
            <a:ext cx="7391400" cy="67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omic Sans MS" pitchFamily="66" charset="0"/>
                <a:ea typeface="+mn-ea"/>
                <a:cs typeface="+mn-cs"/>
              </a:rPr>
              <a:t>KATAAOTO</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GB" altLang="en-US" sz="4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Eovra</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Ikpelippovz</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Tapides</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rPr>
              <a:t>************</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Kotont</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Wapi</a:t>
            </a: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mxaki</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Xoipives</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rPr>
              <a:t>*************</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Maywro</a:t>
            </a: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unipo</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Tupi</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Tovpra</a:t>
            </a: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rPr>
              <a:t>**************</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Toai</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mn-cs"/>
              </a:rPr>
              <a:t>Kapyes</a:t>
            </a: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pic>
        <p:nvPicPr>
          <p:cNvPr id="8" name="Picture 3" descr="FD01074_">
            <a:extLst>
              <a:ext uri="{FF2B5EF4-FFF2-40B4-BE49-F238E27FC236}">
                <a16:creationId xmlns:a16="http://schemas.microsoft.com/office/drawing/2014/main" id="{C6637672-8E3F-43F0-A8F8-8D342D89E8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648200"/>
            <a:ext cx="838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FD00403_">
            <a:extLst>
              <a:ext uri="{FF2B5EF4-FFF2-40B4-BE49-F238E27FC236}">
                <a16:creationId xmlns:a16="http://schemas.microsoft.com/office/drawing/2014/main" id="{CB7BACFD-CCF4-4EA3-BB23-9D0D677951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343400"/>
            <a:ext cx="76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D00299_">
            <a:extLst>
              <a:ext uri="{FF2B5EF4-FFF2-40B4-BE49-F238E27FC236}">
                <a16:creationId xmlns:a16="http://schemas.microsoft.com/office/drawing/2014/main" id="{C5C43383-C6D0-4510-8416-D2E77A7F7B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1" y="3657600"/>
            <a:ext cx="638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BD08978_">
            <a:extLst>
              <a:ext uri="{FF2B5EF4-FFF2-40B4-BE49-F238E27FC236}">
                <a16:creationId xmlns:a16="http://schemas.microsoft.com/office/drawing/2014/main" id="{5AC8043D-059E-461E-B674-9D81E4430A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53340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BD00039_">
            <a:extLst>
              <a:ext uri="{FF2B5EF4-FFF2-40B4-BE49-F238E27FC236}">
                <a16:creationId xmlns:a16="http://schemas.microsoft.com/office/drawing/2014/main" id="{9679FFAA-04C2-43CA-8E2B-693FB0BA11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1" y="5867400"/>
            <a:ext cx="6762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D08049_">
            <a:extLst>
              <a:ext uri="{FF2B5EF4-FFF2-40B4-BE49-F238E27FC236}">
                <a16:creationId xmlns:a16="http://schemas.microsoft.com/office/drawing/2014/main" id="{A26AE67E-1B29-45D8-BD9B-661F09C169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1" y="533400"/>
            <a:ext cx="714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BD08902_">
            <a:extLst>
              <a:ext uri="{FF2B5EF4-FFF2-40B4-BE49-F238E27FC236}">
                <a16:creationId xmlns:a16="http://schemas.microsoft.com/office/drawing/2014/main" id="{34CE6571-1EB2-479F-B336-A81DB3D4C0D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7600" y="990600"/>
            <a:ext cx="838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FD01107_">
            <a:extLst>
              <a:ext uri="{FF2B5EF4-FFF2-40B4-BE49-F238E27FC236}">
                <a16:creationId xmlns:a16="http://schemas.microsoft.com/office/drawing/2014/main" id="{C4F736B4-F674-4613-BA53-963ADE4C81A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1400" y="1447801"/>
            <a:ext cx="7620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BD08909_">
            <a:extLst>
              <a:ext uri="{FF2B5EF4-FFF2-40B4-BE49-F238E27FC236}">
                <a16:creationId xmlns:a16="http://schemas.microsoft.com/office/drawing/2014/main" id="{C99EE633-669E-4D28-A402-F52FA6827CB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2133600"/>
            <a:ext cx="838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FD02186_">
            <a:extLst>
              <a:ext uri="{FF2B5EF4-FFF2-40B4-BE49-F238E27FC236}">
                <a16:creationId xmlns:a16="http://schemas.microsoft.com/office/drawing/2014/main" id="{4888E8F6-3ECD-4267-9710-FB0471C253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2800" y="3124200"/>
            <a:ext cx="112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descr="FD00535_">
            <a:extLst>
              <a:ext uri="{FF2B5EF4-FFF2-40B4-BE49-F238E27FC236}">
                <a16:creationId xmlns:a16="http://schemas.microsoft.com/office/drawing/2014/main" id="{3CC5D6F1-CE70-4894-956F-5171D877FB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00" y="2667001"/>
            <a:ext cx="83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group of people with their hands up&#10;&#10;AI-generated content may be incorrect.">
            <a:extLst>
              <a:ext uri="{FF2B5EF4-FFF2-40B4-BE49-F238E27FC236}">
                <a16:creationId xmlns:a16="http://schemas.microsoft.com/office/drawing/2014/main" id="{C7BD02A4-8652-CA03-B594-92DFE8F4779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3475" y="191986"/>
            <a:ext cx="1893439" cy="1328603"/>
          </a:xfrm>
          <a:prstGeom prst="rect">
            <a:avLst/>
          </a:prstGeom>
          <a:noFill/>
        </p:spPr>
      </p:pic>
      <p:pic>
        <p:nvPicPr>
          <p:cNvPr id="3" name="Picture 2" descr="A close-up of a sign&#10;&#10;AI-generated content may be incorrect.">
            <a:extLst>
              <a:ext uri="{FF2B5EF4-FFF2-40B4-BE49-F238E27FC236}">
                <a16:creationId xmlns:a16="http://schemas.microsoft.com/office/drawing/2014/main" id="{DBF4786D-7E8B-1BA4-5D59-8FB99060F01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115487" y="196597"/>
            <a:ext cx="2743200" cy="829310"/>
          </a:xfrm>
          <a:prstGeom prst="rect">
            <a:avLst/>
          </a:prstGeom>
          <a:noFill/>
        </p:spPr>
      </p:pic>
    </p:spTree>
    <p:extLst>
      <p:ext uri="{BB962C8B-B14F-4D97-AF65-F5344CB8AC3E}">
        <p14:creationId xmlns:p14="http://schemas.microsoft.com/office/powerpoint/2010/main" val="164677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77E8-5768-5435-4D99-4A00E7DA3F04}"/>
              </a:ext>
            </a:extLst>
          </p:cNvPr>
          <p:cNvSpPr>
            <a:spLocks noGrp="1"/>
          </p:cNvSpPr>
          <p:nvPr>
            <p:ph type="title"/>
          </p:nvPr>
        </p:nvSpPr>
        <p:spPr/>
        <p:txBody>
          <a:bodyPr/>
          <a:lstStyle/>
          <a:p>
            <a:pPr algn="ctr"/>
            <a:r>
              <a:rPr lang="en-GB" dirty="0"/>
              <a:t>Visuals to support expression</a:t>
            </a:r>
          </a:p>
        </p:txBody>
      </p:sp>
      <p:sp>
        <p:nvSpPr>
          <p:cNvPr id="3" name="Content Placeholder 2">
            <a:extLst>
              <a:ext uri="{FF2B5EF4-FFF2-40B4-BE49-F238E27FC236}">
                <a16:creationId xmlns:a16="http://schemas.microsoft.com/office/drawing/2014/main" id="{50EB8C3A-F928-C082-44E0-302586B981F5}"/>
              </a:ext>
            </a:extLst>
          </p:cNvPr>
          <p:cNvSpPr>
            <a:spLocks noGrp="1"/>
          </p:cNvSpPr>
          <p:nvPr>
            <p:ph idx="1"/>
          </p:nvPr>
        </p:nvSpPr>
        <p:spPr>
          <a:xfrm>
            <a:off x="838200" y="1771651"/>
            <a:ext cx="10515600" cy="4351338"/>
          </a:xfrm>
        </p:spPr>
        <p:txBody>
          <a:bodyPr>
            <a:normAutofit fontScale="92500" lnSpcReduction="20000"/>
          </a:bodyPr>
          <a:lstStyle/>
          <a:p>
            <a:r>
              <a:rPr lang="en-GB" dirty="0"/>
              <a:t>Choice boards</a:t>
            </a:r>
          </a:p>
          <a:p>
            <a:r>
              <a:rPr lang="en-GB" dirty="0"/>
              <a:t>Talking Mats</a:t>
            </a:r>
          </a:p>
          <a:p>
            <a:endParaRPr lang="en-GB" dirty="0"/>
          </a:p>
          <a:p>
            <a:pPr marL="0" indent="0">
              <a:buNone/>
            </a:pPr>
            <a:endParaRPr lang="en-GB" dirty="0"/>
          </a:p>
          <a:p>
            <a:pPr marL="0" indent="0">
              <a:buNone/>
            </a:pPr>
            <a:endParaRPr lang="en-GB" dirty="0"/>
          </a:p>
          <a:p>
            <a:pPr marL="0" indent="0">
              <a:buNone/>
            </a:pPr>
            <a:endParaRPr lang="en-GB" dirty="0"/>
          </a:p>
          <a:p>
            <a:r>
              <a:rPr lang="en-GB" dirty="0"/>
              <a:t>Story board</a:t>
            </a:r>
          </a:p>
          <a:p>
            <a:r>
              <a:rPr lang="en-GB" dirty="0"/>
              <a:t>Colourful semantics</a:t>
            </a:r>
          </a:p>
          <a:p>
            <a:pPr marL="0" indent="0">
              <a:buNone/>
            </a:pPr>
            <a:endParaRPr lang="en-GB" dirty="0"/>
          </a:p>
          <a:p>
            <a:r>
              <a:rPr lang="en-GB" dirty="0"/>
              <a:t>Zones of regulation</a:t>
            </a:r>
          </a:p>
          <a:p>
            <a:endParaRPr lang="en-GB" dirty="0"/>
          </a:p>
        </p:txBody>
      </p:sp>
      <p:pic>
        <p:nvPicPr>
          <p:cNvPr id="4" name="Picture 3">
            <a:extLst>
              <a:ext uri="{FF2B5EF4-FFF2-40B4-BE49-F238E27FC236}">
                <a16:creationId xmlns:a16="http://schemas.microsoft.com/office/drawing/2014/main" id="{737151B5-2136-1FB1-E664-40D6F00A06BE}"/>
              </a:ext>
            </a:extLst>
          </p:cNvPr>
          <p:cNvPicPr>
            <a:picLocks noChangeAspect="1"/>
          </p:cNvPicPr>
          <p:nvPr/>
        </p:nvPicPr>
        <p:blipFill>
          <a:blip r:embed="rId3"/>
          <a:stretch>
            <a:fillRect/>
          </a:stretch>
        </p:blipFill>
        <p:spPr>
          <a:xfrm>
            <a:off x="8494449" y="3770395"/>
            <a:ext cx="2679170" cy="2993048"/>
          </a:xfrm>
          <a:prstGeom prst="rect">
            <a:avLst/>
          </a:prstGeom>
        </p:spPr>
      </p:pic>
      <p:pic>
        <p:nvPicPr>
          <p:cNvPr id="5" name="Picture 4">
            <a:extLst>
              <a:ext uri="{FF2B5EF4-FFF2-40B4-BE49-F238E27FC236}">
                <a16:creationId xmlns:a16="http://schemas.microsoft.com/office/drawing/2014/main" id="{84723BC8-8204-AE92-0528-E005E7D3E487}"/>
              </a:ext>
            </a:extLst>
          </p:cNvPr>
          <p:cNvPicPr>
            <a:picLocks noChangeAspect="1"/>
          </p:cNvPicPr>
          <p:nvPr/>
        </p:nvPicPr>
        <p:blipFill>
          <a:blip r:embed="rId4"/>
          <a:stretch>
            <a:fillRect/>
          </a:stretch>
        </p:blipFill>
        <p:spPr>
          <a:xfrm>
            <a:off x="4785079" y="3947320"/>
            <a:ext cx="3198812" cy="1814091"/>
          </a:xfrm>
          <a:prstGeom prst="rect">
            <a:avLst/>
          </a:prstGeom>
        </p:spPr>
      </p:pic>
      <p:pic>
        <p:nvPicPr>
          <p:cNvPr id="6" name="Picture 5">
            <a:extLst>
              <a:ext uri="{FF2B5EF4-FFF2-40B4-BE49-F238E27FC236}">
                <a16:creationId xmlns:a16="http://schemas.microsoft.com/office/drawing/2014/main" id="{12099E9B-B43A-F6D5-D501-0AC5A27D17C0}"/>
              </a:ext>
            </a:extLst>
          </p:cNvPr>
          <p:cNvPicPr>
            <a:picLocks noChangeAspect="1"/>
          </p:cNvPicPr>
          <p:nvPr/>
        </p:nvPicPr>
        <p:blipFill>
          <a:blip r:embed="rId5"/>
          <a:stretch>
            <a:fillRect/>
          </a:stretch>
        </p:blipFill>
        <p:spPr>
          <a:xfrm>
            <a:off x="4785079" y="1549700"/>
            <a:ext cx="2466975" cy="1847850"/>
          </a:xfrm>
          <a:prstGeom prst="rect">
            <a:avLst/>
          </a:prstGeom>
        </p:spPr>
      </p:pic>
      <p:pic>
        <p:nvPicPr>
          <p:cNvPr id="7" name="Picture 4" descr="Children Archives - Talking Mats">
            <a:extLst>
              <a:ext uri="{FF2B5EF4-FFF2-40B4-BE49-F238E27FC236}">
                <a16:creationId xmlns:a16="http://schemas.microsoft.com/office/drawing/2014/main" id="{2D1374D1-B6EE-B5A1-3953-447FB0161C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4268" y="1624234"/>
            <a:ext cx="3530891" cy="198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2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471920" y="1074151"/>
            <a:ext cx="10515600" cy="1325563"/>
          </a:xfrm>
        </p:spPr>
        <p:txBody>
          <a:bodyPr>
            <a:normAutofit fontScale="90000"/>
          </a:bodyPr>
          <a:lstStyle/>
          <a:p>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b="1"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3" name="Picture 2">
            <a:extLst>
              <a:ext uri="{FF2B5EF4-FFF2-40B4-BE49-F238E27FC236}">
                <a16:creationId xmlns:a16="http://schemas.microsoft.com/office/drawing/2014/main" id="{C1EAD63B-58E3-DA13-EC19-7C6EFF9E9B03}"/>
              </a:ext>
            </a:extLst>
          </p:cNvPr>
          <p:cNvPicPr>
            <a:picLocks noChangeAspect="1"/>
          </p:cNvPicPr>
          <p:nvPr/>
        </p:nvPicPr>
        <p:blipFill>
          <a:blip r:embed="rId4"/>
          <a:stretch>
            <a:fillRect/>
          </a:stretch>
        </p:blipFill>
        <p:spPr>
          <a:xfrm>
            <a:off x="6874557" y="947451"/>
            <a:ext cx="4937812" cy="3566365"/>
          </a:xfrm>
          <a:prstGeom prst="rect">
            <a:avLst/>
          </a:prstGeom>
        </p:spPr>
      </p:pic>
      <p:pic>
        <p:nvPicPr>
          <p:cNvPr id="5" name="Picture 4">
            <a:extLst>
              <a:ext uri="{FF2B5EF4-FFF2-40B4-BE49-F238E27FC236}">
                <a16:creationId xmlns:a16="http://schemas.microsoft.com/office/drawing/2014/main" id="{F9643E25-6830-ED04-0C3C-80C50597C9CB}"/>
              </a:ext>
            </a:extLst>
          </p:cNvPr>
          <p:cNvPicPr>
            <a:picLocks noChangeAspect="1"/>
          </p:cNvPicPr>
          <p:nvPr/>
        </p:nvPicPr>
        <p:blipFill>
          <a:blip r:embed="rId5"/>
          <a:stretch>
            <a:fillRect/>
          </a:stretch>
        </p:blipFill>
        <p:spPr>
          <a:xfrm>
            <a:off x="6769378" y="4550897"/>
            <a:ext cx="3833296" cy="2013416"/>
          </a:xfrm>
          <a:prstGeom prst="rect">
            <a:avLst/>
          </a:prstGeom>
        </p:spPr>
      </p:pic>
      <p:pic>
        <p:nvPicPr>
          <p:cNvPr id="2050" name="Picture 2" descr="Alternative Communication ...">
            <a:extLst>
              <a:ext uri="{FF2B5EF4-FFF2-40B4-BE49-F238E27FC236}">
                <a16:creationId xmlns:a16="http://schemas.microsoft.com/office/drawing/2014/main" id="{7C789C75-B093-4D22-23C8-7BD88ED5D6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701" y="3278463"/>
            <a:ext cx="4937811" cy="3346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14D592-F4A5-327C-F8C9-B306EE73FA45}"/>
              </a:ext>
            </a:extLst>
          </p:cNvPr>
          <p:cNvSpPr txBox="1"/>
          <p:nvPr/>
        </p:nvSpPr>
        <p:spPr>
          <a:xfrm>
            <a:off x="2950464" y="329184"/>
            <a:ext cx="5422584" cy="707886"/>
          </a:xfrm>
          <a:prstGeom prst="rect">
            <a:avLst/>
          </a:prstGeom>
          <a:noFill/>
        </p:spPr>
        <p:txBody>
          <a:bodyPr wrap="square" rtlCol="0">
            <a:spAutoFit/>
          </a:bodyPr>
          <a:lstStyle/>
          <a:p>
            <a:pPr algn="ctr"/>
            <a:r>
              <a:rPr lang="en-GB" sz="4000" dirty="0"/>
              <a:t>AAC</a:t>
            </a:r>
          </a:p>
        </p:txBody>
      </p:sp>
      <p:pic>
        <p:nvPicPr>
          <p:cNvPr id="9" name="Picture 8">
            <a:extLst>
              <a:ext uri="{FF2B5EF4-FFF2-40B4-BE49-F238E27FC236}">
                <a16:creationId xmlns:a16="http://schemas.microsoft.com/office/drawing/2014/main" id="{BBCA2A34-0C84-88FB-F785-5CCA4447696B}"/>
              </a:ext>
            </a:extLst>
          </p:cNvPr>
          <p:cNvPicPr>
            <a:picLocks noChangeAspect="1"/>
          </p:cNvPicPr>
          <p:nvPr/>
        </p:nvPicPr>
        <p:blipFill>
          <a:blip r:embed="rId7"/>
          <a:stretch>
            <a:fillRect/>
          </a:stretch>
        </p:blipFill>
        <p:spPr>
          <a:xfrm>
            <a:off x="942619" y="980771"/>
            <a:ext cx="3766016" cy="2098426"/>
          </a:xfrm>
          <a:prstGeom prst="rect">
            <a:avLst/>
          </a:prstGeom>
        </p:spPr>
      </p:pic>
    </p:spTree>
    <p:extLst>
      <p:ext uri="{BB962C8B-B14F-4D97-AF65-F5344CB8AC3E}">
        <p14:creationId xmlns:p14="http://schemas.microsoft.com/office/powerpoint/2010/main" val="194779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34E8-BC19-5419-233C-458DC65175AC}"/>
              </a:ext>
            </a:extLst>
          </p:cNvPr>
          <p:cNvSpPr>
            <a:spLocks noGrp="1"/>
          </p:cNvSpPr>
          <p:nvPr>
            <p:ph type="title"/>
          </p:nvPr>
        </p:nvSpPr>
        <p:spPr/>
        <p:txBody>
          <a:bodyPr/>
          <a:lstStyle/>
          <a:p>
            <a:pPr algn="ctr"/>
            <a:r>
              <a:rPr lang="en-GB" dirty="0"/>
              <a:t>AAC</a:t>
            </a:r>
          </a:p>
        </p:txBody>
      </p:sp>
      <p:pic>
        <p:nvPicPr>
          <p:cNvPr id="1026" name="Picture 2" descr="Pace 12 Tips for Augmentative and Alternative Communication - Pace">
            <a:extLst>
              <a:ext uri="{FF2B5EF4-FFF2-40B4-BE49-F238E27FC236}">
                <a16:creationId xmlns:a16="http://schemas.microsoft.com/office/drawing/2014/main" id="{F26DEEF8-47BD-C29F-66EE-EFA281F1CC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70382" y="4131734"/>
            <a:ext cx="2808359" cy="1875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Gmack – Canadian Assistive Technologies Ltd.">
            <a:extLst>
              <a:ext uri="{FF2B5EF4-FFF2-40B4-BE49-F238E27FC236}">
                <a16:creationId xmlns:a16="http://schemas.microsoft.com/office/drawing/2014/main" id="{D6024265-F6ED-A877-9B8C-13772DF6F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660" y="1473986"/>
            <a:ext cx="2556932" cy="25569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ch Tips AAC Tablet Based Devices">
            <a:extLst>
              <a:ext uri="{FF2B5EF4-FFF2-40B4-BE49-F238E27FC236}">
                <a16:creationId xmlns:a16="http://schemas.microsoft.com/office/drawing/2014/main" id="{87C2E105-A822-0288-B96D-346B79028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Importance of Knowing Sign Language for Everyone -">
            <a:extLst>
              <a:ext uri="{FF2B5EF4-FFF2-40B4-BE49-F238E27FC236}">
                <a16:creationId xmlns:a16="http://schemas.microsoft.com/office/drawing/2014/main" id="{2407724F-3A1E-DE25-510E-C2D1BB9DBB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382" y="1287179"/>
            <a:ext cx="2770585" cy="2451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N Alphabet Communication Board">
            <a:extLst>
              <a:ext uri="{FF2B5EF4-FFF2-40B4-BE49-F238E27FC236}">
                <a16:creationId xmlns:a16="http://schemas.microsoft.com/office/drawing/2014/main" id="{32EEA404-11B6-F84A-E90C-9FB5A79360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079" y="4030918"/>
            <a:ext cx="3751792" cy="1875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ow to write a C - YouTube">
            <a:extLst>
              <a:ext uri="{FF2B5EF4-FFF2-40B4-BE49-F238E27FC236}">
                <a16:creationId xmlns:a16="http://schemas.microsoft.com/office/drawing/2014/main" id="{9070CAC9-5783-02A4-66D2-94517386B6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534" y="4269582"/>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243887" y="1325563"/>
            <a:ext cx="10515600" cy="1325563"/>
          </a:xfrm>
        </p:spPr>
        <p:txBody>
          <a:bodyPr>
            <a:normAutofit fontScale="90000"/>
          </a:bodyPr>
          <a:lstStyle/>
          <a:p>
            <a:r>
              <a:rPr lang="en-GB" dirty="0">
                <a:latin typeface="Arial" panose="020B0604020202020204" pitchFamily="34" charset="0"/>
                <a:cs typeface="Arial" panose="020B0604020202020204" pitchFamily="34" charset="0"/>
              </a:rPr>
              <a:t>Total Communication Approach: Expression</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a:extLst>
              <a:ext uri="{FF2B5EF4-FFF2-40B4-BE49-F238E27FC236}">
                <a16:creationId xmlns:a16="http://schemas.microsoft.com/office/drawing/2014/main" id="{CECD54A0-85A4-F9BD-EAD4-BB59FB1D480E}"/>
              </a:ext>
            </a:extLst>
          </p:cNvPr>
          <p:cNvSpPr txBox="1"/>
          <p:nvPr/>
        </p:nvSpPr>
        <p:spPr>
          <a:xfrm>
            <a:off x="800528" y="2338620"/>
            <a:ext cx="11009084"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t>Accept and value all forms of communication</a:t>
            </a:r>
          </a:p>
          <a:p>
            <a:pPr marL="285750" indent="-285750">
              <a:buFont typeface="Arial" panose="020B0604020202020204" pitchFamily="34" charset="0"/>
              <a:buChar char="•"/>
            </a:pPr>
            <a:r>
              <a:rPr lang="en-GB" sz="2800" dirty="0"/>
              <a:t>  Gives children a voice</a:t>
            </a:r>
          </a:p>
          <a:p>
            <a:pPr marL="285750" indent="-285750">
              <a:buFont typeface="Arial" panose="020B0604020202020204" pitchFamily="34" charset="0"/>
              <a:buChar char="•"/>
            </a:pPr>
            <a:r>
              <a:rPr lang="en-GB" sz="2800" dirty="0"/>
              <a:t>  Reduce demands</a:t>
            </a:r>
          </a:p>
          <a:p>
            <a:pPr marL="285750" indent="-285750">
              <a:buFont typeface="Arial" panose="020B0604020202020204" pitchFamily="34" charset="0"/>
              <a:buChar char="•"/>
            </a:pPr>
            <a:r>
              <a:rPr kumimoji="0" lang="en-GB" sz="2800" b="0" i="0" u="none" strike="noStrike" kern="1200" cap="none" spc="0" normalizeH="0" baseline="0" noProof="0" dirty="0">
                <a:ln>
                  <a:noFill/>
                </a:ln>
                <a:solidFill>
                  <a:prstClr val="black"/>
                </a:solidFill>
                <a:effectLst/>
                <a:uLnTx/>
                <a:uFillTx/>
                <a:latin typeface="Calibri"/>
                <a:ea typeface="+mn-ea"/>
                <a:cs typeface="+mn-cs"/>
              </a:rPr>
              <a:t>  Can help children communicate about things outside of their   immediate environment</a:t>
            </a:r>
            <a:endParaRPr lang="en-GB" sz="2800" dirty="0"/>
          </a:p>
          <a:p>
            <a:pPr marL="285750" indent="-285750">
              <a:buFont typeface="Arial" panose="020B0604020202020204" pitchFamily="34" charset="0"/>
              <a:buChar char="•"/>
            </a:pPr>
            <a:r>
              <a:rPr lang="en-GB" sz="2800" dirty="0"/>
              <a:t>  Helps children to communicate for a wider range of functions</a:t>
            </a:r>
          </a:p>
          <a:p>
            <a:pPr marL="285750" indent="-285750">
              <a:buFont typeface="Arial" panose="020B0604020202020204" pitchFamily="34" charset="0"/>
              <a:buChar char="•"/>
            </a:pPr>
            <a:r>
              <a:rPr lang="en-GB" sz="2800" dirty="0"/>
              <a:t> Allow them to engage in reciprocal communication with others</a:t>
            </a:r>
          </a:p>
          <a:p>
            <a:endParaRPr lang="en-GB" sz="2800" dirty="0"/>
          </a:p>
        </p:txBody>
      </p:sp>
    </p:spTree>
    <p:extLst>
      <p:ext uri="{BB962C8B-B14F-4D97-AF65-F5344CB8AC3E}">
        <p14:creationId xmlns:p14="http://schemas.microsoft.com/office/powerpoint/2010/main" val="309832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571072" y="336020"/>
            <a:ext cx="10515600" cy="1325563"/>
          </a:xfrm>
        </p:spPr>
        <p:txBody>
          <a:bodyPr/>
          <a:lstStyle/>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a:extLst>
              <a:ext uri="{FF2B5EF4-FFF2-40B4-BE49-F238E27FC236}">
                <a16:creationId xmlns:a16="http://schemas.microsoft.com/office/drawing/2014/main" id="{CECD54A0-85A4-F9BD-EAD4-BB59FB1D480E}"/>
              </a:ext>
            </a:extLst>
          </p:cNvPr>
          <p:cNvSpPr txBox="1"/>
          <p:nvPr/>
        </p:nvSpPr>
        <p:spPr>
          <a:xfrm>
            <a:off x="2945608" y="1289717"/>
            <a:ext cx="6300783" cy="707886"/>
          </a:xfrm>
          <a:prstGeom prst="rect">
            <a:avLst/>
          </a:prstGeom>
          <a:solidFill>
            <a:srgbClr val="99CCFF"/>
          </a:solidFill>
        </p:spPr>
        <p:txBody>
          <a:bodyPr wrap="square" rtlCol="0">
            <a:spAutoFit/>
          </a:bodyPr>
          <a:lstStyle/>
          <a:p>
            <a:pPr algn="ctr"/>
            <a:r>
              <a:rPr lang="en-GB" sz="4000" dirty="0"/>
              <a:t>Symbolic understanding</a:t>
            </a:r>
          </a:p>
        </p:txBody>
      </p:sp>
      <p:sp>
        <p:nvSpPr>
          <p:cNvPr id="8" name="TextBox 7">
            <a:extLst>
              <a:ext uri="{FF2B5EF4-FFF2-40B4-BE49-F238E27FC236}">
                <a16:creationId xmlns:a16="http://schemas.microsoft.com/office/drawing/2014/main" id="{943C5E4D-8703-166D-6559-7EC60C5EBB0B}"/>
              </a:ext>
            </a:extLst>
          </p:cNvPr>
          <p:cNvSpPr txBox="1"/>
          <p:nvPr/>
        </p:nvSpPr>
        <p:spPr>
          <a:xfrm>
            <a:off x="2539999" y="2914315"/>
            <a:ext cx="7526421" cy="2727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43CB89DF-AA23-7BA1-39DA-115D08D98083}"/>
              </a:ext>
            </a:extLst>
          </p:cNvPr>
          <p:cNvSpPr txBox="1"/>
          <p:nvPr/>
        </p:nvSpPr>
        <p:spPr>
          <a:xfrm>
            <a:off x="2125579" y="2800685"/>
            <a:ext cx="779378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Symbolic understanding is the ability to understand that </a:t>
            </a:r>
            <a:r>
              <a:rPr lang="en-US" sz="2400" b="1" dirty="0"/>
              <a:t>one thing can represent another</a:t>
            </a:r>
            <a:r>
              <a:rPr lang="en-US" sz="2400" dirty="0"/>
              <a:t> — for example, that a word represents an object, or that a toy cup can stand for a real cup.</a:t>
            </a:r>
            <a:endParaRPr lang="en-US" sz="2400" dirty="0">
              <a:ea typeface="Calibri"/>
              <a:cs typeface="Calibri"/>
            </a:endParaRPr>
          </a:p>
          <a:p>
            <a:endParaRPr lang="en-US" sz="2400" dirty="0">
              <a:ea typeface="Calibri"/>
              <a:cs typeface="Calibri"/>
            </a:endParaRPr>
          </a:p>
          <a:p>
            <a:r>
              <a:rPr lang="en-US" sz="2400" dirty="0">
                <a:ea typeface="Calibri"/>
                <a:cs typeface="Calibri"/>
              </a:rPr>
              <a:t>Why is this important? Knowing a child's level of symbolic understanding can help us to use the appropriate level of visual support</a:t>
            </a:r>
          </a:p>
          <a:p>
            <a:pPr algn="ctr"/>
            <a:endParaRPr lang="en-US" dirty="0">
              <a:ea typeface="Calibri"/>
              <a:cs typeface="Calibri"/>
            </a:endParaRPr>
          </a:p>
        </p:txBody>
      </p:sp>
    </p:spTree>
    <p:extLst>
      <p:ext uri="{BB962C8B-B14F-4D97-AF65-F5344CB8AC3E}">
        <p14:creationId xmlns:p14="http://schemas.microsoft.com/office/powerpoint/2010/main" val="232560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571072" y="336020"/>
            <a:ext cx="10515600" cy="1325563"/>
          </a:xfrm>
        </p:spPr>
        <p:txBody>
          <a:bodyPr/>
          <a:lstStyle/>
          <a:p>
            <a:r>
              <a:rPr lang="en-GB" dirty="0">
                <a:latin typeface="Arial" panose="020B0604020202020204" pitchFamily="34" charset="0"/>
                <a:cs typeface="Arial" panose="020B0604020202020204" pitchFamily="34" charset="0"/>
              </a:rPr>
              <a:t>Agenda</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a:extLst>
              <a:ext uri="{FF2B5EF4-FFF2-40B4-BE49-F238E27FC236}">
                <a16:creationId xmlns:a16="http://schemas.microsoft.com/office/drawing/2014/main" id="{CECD54A0-85A4-F9BD-EAD4-BB59FB1D480E}"/>
              </a:ext>
            </a:extLst>
          </p:cNvPr>
          <p:cNvSpPr txBox="1"/>
          <p:nvPr/>
        </p:nvSpPr>
        <p:spPr>
          <a:xfrm>
            <a:off x="878116" y="1325563"/>
            <a:ext cx="11009084" cy="4678204"/>
          </a:xfrm>
          <a:prstGeom prst="rect">
            <a:avLst/>
          </a:prstGeom>
          <a:noFill/>
        </p:spPr>
        <p:txBody>
          <a:bodyPr wrap="square" lIns="91440" tIns="45720" rIns="91440" bIns="45720" rtlCol="0" anchor="t">
            <a:spAutoFit/>
          </a:bodyPr>
          <a:lstStyle/>
          <a:p>
            <a:endParaRPr lang="en-US" dirty="0">
              <a:ea typeface="Calibri" panose="020F0502020204030204"/>
              <a:cs typeface="Calibri" panose="020F0502020204030204"/>
            </a:endParaRPr>
          </a:p>
          <a:p>
            <a:pPr marL="571500" indent="-571500">
              <a:buFont typeface="Arial" panose="020B0604020202020204" pitchFamily="34" charset="0"/>
              <a:buChar char="•"/>
            </a:pPr>
            <a:r>
              <a:rPr lang="en-GB" sz="4000" dirty="0"/>
              <a:t>Total Communication Approach</a:t>
            </a:r>
            <a:endParaRPr lang="en-GB" sz="4000" dirty="0">
              <a:ea typeface="Calibri"/>
              <a:cs typeface="Calibri"/>
            </a:endParaRPr>
          </a:p>
          <a:p>
            <a:r>
              <a:rPr lang="en-GB" sz="4000" dirty="0">
                <a:ea typeface="Calibri"/>
                <a:cs typeface="Calibri"/>
              </a:rPr>
              <a:t>Understanding</a:t>
            </a:r>
          </a:p>
          <a:p>
            <a:r>
              <a:rPr lang="en-GB" sz="4000" dirty="0">
                <a:ea typeface="Calibri"/>
                <a:cs typeface="Calibri"/>
              </a:rPr>
              <a:t>Expression</a:t>
            </a:r>
          </a:p>
          <a:p>
            <a:endParaRPr lang="en-GB" sz="4000" dirty="0">
              <a:ea typeface="Calibri"/>
              <a:cs typeface="Calibri"/>
            </a:endParaRPr>
          </a:p>
          <a:p>
            <a:pPr marL="571500" indent="-571500">
              <a:buFont typeface="Arial" panose="020B0604020202020204" pitchFamily="34" charset="0"/>
              <a:buChar char="•"/>
            </a:pPr>
            <a:r>
              <a:rPr lang="en-GB" sz="4000" dirty="0">
                <a:ea typeface="Calibri"/>
                <a:cs typeface="Calibri"/>
              </a:rPr>
              <a:t>Blanks Levels</a:t>
            </a:r>
          </a:p>
          <a:p>
            <a:endParaRPr lang="en-GB" sz="4000" dirty="0">
              <a:ea typeface="Calibri"/>
              <a:cs typeface="Calibri"/>
            </a:endParaRPr>
          </a:p>
          <a:p>
            <a:pPr marL="571500" indent="-571500">
              <a:buFont typeface="Arial" panose="020B0604020202020204" pitchFamily="34" charset="0"/>
              <a:buChar char="•"/>
            </a:pPr>
            <a:r>
              <a:rPr lang="en-GB" sz="4000" dirty="0">
                <a:ea typeface="Calibri"/>
                <a:cs typeface="Calibri"/>
              </a:rPr>
              <a:t>Key Strategies</a:t>
            </a:r>
          </a:p>
        </p:txBody>
      </p:sp>
    </p:spTree>
    <p:extLst>
      <p:ext uri="{BB962C8B-B14F-4D97-AF65-F5344CB8AC3E}">
        <p14:creationId xmlns:p14="http://schemas.microsoft.com/office/powerpoint/2010/main" val="337095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571072" y="336020"/>
            <a:ext cx="10515600" cy="1325563"/>
          </a:xfrm>
        </p:spPr>
        <p:txBody>
          <a:bodyPr/>
          <a:lstStyle/>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a:extLst>
              <a:ext uri="{FF2B5EF4-FFF2-40B4-BE49-F238E27FC236}">
                <a16:creationId xmlns:a16="http://schemas.microsoft.com/office/drawing/2014/main" id="{CECD54A0-85A4-F9BD-EAD4-BB59FB1D480E}"/>
              </a:ext>
            </a:extLst>
          </p:cNvPr>
          <p:cNvSpPr txBox="1"/>
          <p:nvPr/>
        </p:nvSpPr>
        <p:spPr>
          <a:xfrm>
            <a:off x="2945608" y="350576"/>
            <a:ext cx="6300783" cy="707886"/>
          </a:xfrm>
          <a:prstGeom prst="rect">
            <a:avLst/>
          </a:prstGeom>
          <a:solidFill>
            <a:srgbClr val="99CCFF"/>
          </a:solidFill>
        </p:spPr>
        <p:txBody>
          <a:bodyPr wrap="square" rtlCol="0">
            <a:spAutoFit/>
          </a:bodyPr>
          <a:lstStyle/>
          <a:p>
            <a:pPr algn="ctr"/>
            <a:r>
              <a:rPr lang="en-GB" sz="4000" dirty="0"/>
              <a:t>Symbolic understanding</a:t>
            </a:r>
          </a:p>
        </p:txBody>
      </p:sp>
      <p:pic>
        <p:nvPicPr>
          <p:cNvPr id="9" name="Picture 8">
            <a:extLst>
              <a:ext uri="{FF2B5EF4-FFF2-40B4-BE49-F238E27FC236}">
                <a16:creationId xmlns:a16="http://schemas.microsoft.com/office/drawing/2014/main" id="{D980117E-3D35-0E59-605E-F51B6D29942D}"/>
              </a:ext>
            </a:extLst>
          </p:cNvPr>
          <p:cNvPicPr>
            <a:picLocks noChangeAspect="1"/>
          </p:cNvPicPr>
          <p:nvPr/>
        </p:nvPicPr>
        <p:blipFill>
          <a:blip r:embed="rId4"/>
          <a:stretch>
            <a:fillRect/>
          </a:stretch>
        </p:blipFill>
        <p:spPr>
          <a:xfrm>
            <a:off x="531134" y="1073018"/>
            <a:ext cx="963251" cy="5468586"/>
          </a:xfrm>
          <a:prstGeom prst="rect">
            <a:avLst/>
          </a:prstGeom>
        </p:spPr>
      </p:pic>
      <p:graphicFrame>
        <p:nvGraphicFramePr>
          <p:cNvPr id="13" name="object 5">
            <a:extLst>
              <a:ext uri="{FF2B5EF4-FFF2-40B4-BE49-F238E27FC236}">
                <a16:creationId xmlns:a16="http://schemas.microsoft.com/office/drawing/2014/main" id="{882070E0-4D26-476F-D04B-8C361F742D79}"/>
              </a:ext>
            </a:extLst>
          </p:cNvPr>
          <p:cNvGraphicFramePr/>
          <p:nvPr/>
        </p:nvGraphicFramePr>
        <p:xfrm>
          <a:off x="1815116" y="1073018"/>
          <a:ext cx="9064444" cy="5436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5672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F0FF-D2DF-1C58-7551-34E51C05564A}"/>
              </a:ext>
            </a:extLst>
          </p:cNvPr>
          <p:cNvSpPr>
            <a:spLocks noGrp="1"/>
          </p:cNvSpPr>
          <p:nvPr>
            <p:ph type="title"/>
          </p:nvPr>
        </p:nvSpPr>
        <p:spPr/>
        <p:txBody>
          <a:bodyPr/>
          <a:lstStyle/>
          <a:p>
            <a:pPr algn="ctr"/>
            <a:r>
              <a:rPr lang="en-GB" dirty="0"/>
              <a:t>Communication Boards</a:t>
            </a:r>
          </a:p>
        </p:txBody>
      </p:sp>
      <p:sp>
        <p:nvSpPr>
          <p:cNvPr id="3" name="Content Placeholder 2">
            <a:extLst>
              <a:ext uri="{FF2B5EF4-FFF2-40B4-BE49-F238E27FC236}">
                <a16:creationId xmlns:a16="http://schemas.microsoft.com/office/drawing/2014/main" id="{AF135D6A-6303-F865-1DE5-C381B9186317}"/>
              </a:ext>
            </a:extLst>
          </p:cNvPr>
          <p:cNvSpPr>
            <a:spLocks noGrp="1"/>
          </p:cNvSpPr>
          <p:nvPr>
            <p:ph idx="1"/>
          </p:nvPr>
        </p:nvSpPr>
        <p:spPr/>
        <p:txBody>
          <a:bodyPr>
            <a:normAutofit lnSpcReduction="10000"/>
          </a:bodyPr>
          <a:lstStyle/>
          <a:p>
            <a:r>
              <a:rPr lang="en-GB" dirty="0"/>
              <a:t>Core Vocabulary</a:t>
            </a:r>
          </a:p>
          <a:p>
            <a:r>
              <a:rPr lang="en-GB" dirty="0"/>
              <a:t>Fringe Vocabulary</a:t>
            </a:r>
          </a:p>
          <a:p>
            <a:endParaRPr lang="en-GB" dirty="0"/>
          </a:p>
          <a:p>
            <a:endParaRPr lang="en-GB" dirty="0"/>
          </a:p>
          <a:p>
            <a:r>
              <a:rPr lang="en-GB" dirty="0"/>
              <a:t>Model </a:t>
            </a:r>
            <a:r>
              <a:rPr lang="en-GB" dirty="0" err="1"/>
              <a:t>model</a:t>
            </a:r>
            <a:r>
              <a:rPr lang="en-GB" dirty="0"/>
              <a:t> </a:t>
            </a:r>
            <a:r>
              <a:rPr lang="en-GB" dirty="0" err="1"/>
              <a:t>model</a:t>
            </a:r>
            <a:endParaRPr lang="en-GB" dirty="0"/>
          </a:p>
          <a:p>
            <a:r>
              <a:rPr lang="en-GB" dirty="0"/>
              <a:t>Be consistent</a:t>
            </a:r>
          </a:p>
          <a:p>
            <a:r>
              <a:rPr lang="en-GB" dirty="0"/>
              <a:t>Don’t direct</a:t>
            </a:r>
          </a:p>
          <a:p>
            <a:r>
              <a:rPr lang="en-GB" dirty="0"/>
              <a:t>Ensure accessible- travels with child</a:t>
            </a:r>
          </a:p>
          <a:p>
            <a:r>
              <a:rPr lang="en-GB" dirty="0"/>
              <a:t>Share with parents</a:t>
            </a:r>
          </a:p>
          <a:p>
            <a:pPr marL="0" indent="0">
              <a:buNone/>
            </a:pPr>
            <a:endParaRPr lang="en-GB" dirty="0"/>
          </a:p>
        </p:txBody>
      </p:sp>
      <p:pic>
        <p:nvPicPr>
          <p:cNvPr id="4" name="Picture 3">
            <a:extLst>
              <a:ext uri="{FF2B5EF4-FFF2-40B4-BE49-F238E27FC236}">
                <a16:creationId xmlns:a16="http://schemas.microsoft.com/office/drawing/2014/main" id="{409DA8BA-4B21-8DE9-49AE-535771248123}"/>
              </a:ext>
            </a:extLst>
          </p:cNvPr>
          <p:cNvPicPr>
            <a:picLocks noChangeAspect="1"/>
          </p:cNvPicPr>
          <p:nvPr/>
        </p:nvPicPr>
        <p:blipFill>
          <a:blip r:embed="rId3"/>
          <a:stretch>
            <a:fillRect/>
          </a:stretch>
        </p:blipFill>
        <p:spPr>
          <a:xfrm>
            <a:off x="9113401" y="282829"/>
            <a:ext cx="2743438" cy="829128"/>
          </a:xfrm>
          <a:prstGeom prst="rect">
            <a:avLst/>
          </a:prstGeom>
        </p:spPr>
      </p:pic>
      <p:pic>
        <p:nvPicPr>
          <p:cNvPr id="5" name="Picture 4">
            <a:extLst>
              <a:ext uri="{FF2B5EF4-FFF2-40B4-BE49-F238E27FC236}">
                <a16:creationId xmlns:a16="http://schemas.microsoft.com/office/drawing/2014/main" id="{6D5D2710-C1D6-CBCE-8F33-70C3925BD82B}"/>
              </a:ext>
            </a:extLst>
          </p:cNvPr>
          <p:cNvPicPr>
            <a:picLocks noChangeAspect="1"/>
          </p:cNvPicPr>
          <p:nvPr/>
        </p:nvPicPr>
        <p:blipFill>
          <a:blip r:embed="rId4"/>
          <a:stretch>
            <a:fillRect/>
          </a:stretch>
        </p:blipFill>
        <p:spPr>
          <a:xfrm>
            <a:off x="7962225" y="3960062"/>
            <a:ext cx="3894613" cy="2823258"/>
          </a:xfrm>
          <a:prstGeom prst="rect">
            <a:avLst/>
          </a:prstGeom>
        </p:spPr>
      </p:pic>
      <p:pic>
        <p:nvPicPr>
          <p:cNvPr id="6" name="Picture 5">
            <a:extLst>
              <a:ext uri="{FF2B5EF4-FFF2-40B4-BE49-F238E27FC236}">
                <a16:creationId xmlns:a16="http://schemas.microsoft.com/office/drawing/2014/main" id="{74DFE78D-62AF-60BA-BEBF-01B66EBE380F}"/>
              </a:ext>
            </a:extLst>
          </p:cNvPr>
          <p:cNvPicPr>
            <a:picLocks noChangeAspect="1"/>
          </p:cNvPicPr>
          <p:nvPr/>
        </p:nvPicPr>
        <p:blipFill>
          <a:blip r:embed="rId5"/>
          <a:stretch>
            <a:fillRect/>
          </a:stretch>
        </p:blipFill>
        <p:spPr>
          <a:xfrm>
            <a:off x="5780652" y="1312349"/>
            <a:ext cx="3741300" cy="2723203"/>
          </a:xfrm>
          <a:prstGeom prst="rect">
            <a:avLst/>
          </a:prstGeom>
        </p:spPr>
      </p:pic>
    </p:spTree>
    <p:extLst>
      <p:ext uri="{BB962C8B-B14F-4D97-AF65-F5344CB8AC3E}">
        <p14:creationId xmlns:p14="http://schemas.microsoft.com/office/powerpoint/2010/main" val="38226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3DAF-7EAA-0963-706C-24831E61E8E8}"/>
              </a:ext>
            </a:extLst>
          </p:cNvPr>
          <p:cNvSpPr>
            <a:spLocks noGrp="1"/>
          </p:cNvSpPr>
          <p:nvPr>
            <p:ph type="title"/>
          </p:nvPr>
        </p:nvSpPr>
        <p:spPr/>
        <p:txBody>
          <a:bodyPr/>
          <a:lstStyle/>
          <a:p>
            <a:r>
              <a:rPr lang="en-US" dirty="0">
                <a:ea typeface="Calibri Light"/>
                <a:cs typeface="Calibri Light"/>
              </a:rPr>
              <a:t>Blanks Levels</a:t>
            </a:r>
            <a:endParaRPr lang="en-US" dirty="0"/>
          </a:p>
        </p:txBody>
      </p:sp>
      <p:sp>
        <p:nvSpPr>
          <p:cNvPr id="3" name="Content Placeholder 2">
            <a:extLst>
              <a:ext uri="{FF2B5EF4-FFF2-40B4-BE49-F238E27FC236}">
                <a16:creationId xmlns:a16="http://schemas.microsoft.com/office/drawing/2014/main" id="{E5F7611C-4259-AD46-2492-C7FFF1D238E8}"/>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A framework describing </a:t>
            </a:r>
            <a:r>
              <a:rPr lang="en-US" b="1" dirty="0">
                <a:ea typeface="+mn-lt"/>
                <a:cs typeface="+mn-lt"/>
              </a:rPr>
              <a:t>four levels of language comprehension</a:t>
            </a:r>
            <a:r>
              <a:rPr lang="en-US" dirty="0">
                <a:ea typeface="+mn-lt"/>
                <a:cs typeface="+mn-lt"/>
              </a:rPr>
              <a:t> — from simple, concrete questions to complex, abstract reasoning.</a:t>
            </a:r>
          </a:p>
          <a:p>
            <a:pPr marL="0" indent="0">
              <a:buNone/>
            </a:pPr>
            <a:endParaRPr lang="en-US" dirty="0">
              <a:ea typeface="Calibri"/>
              <a:cs typeface="Calibri"/>
            </a:endParaRPr>
          </a:p>
        </p:txBody>
      </p:sp>
      <p:graphicFrame>
        <p:nvGraphicFramePr>
          <p:cNvPr id="4" name="Table 3">
            <a:extLst>
              <a:ext uri="{FF2B5EF4-FFF2-40B4-BE49-F238E27FC236}">
                <a16:creationId xmlns:a16="http://schemas.microsoft.com/office/drawing/2014/main" id="{6A48679F-FC45-2C05-95F6-93424856D3F3}"/>
              </a:ext>
            </a:extLst>
          </p:cNvPr>
          <p:cNvGraphicFramePr>
            <a:graphicFrameLocks noGrp="1"/>
          </p:cNvGraphicFramePr>
          <p:nvPr>
            <p:extLst>
              <p:ext uri="{D42A27DB-BD31-4B8C-83A1-F6EECF244321}">
                <p14:modId xmlns:p14="http://schemas.microsoft.com/office/powerpoint/2010/main" val="3449876969"/>
              </p:ext>
            </p:extLst>
          </p:nvPr>
        </p:nvGraphicFramePr>
        <p:xfrm>
          <a:off x="1490312" y="3035113"/>
          <a:ext cx="8168640" cy="342392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2914388312"/>
                    </a:ext>
                  </a:extLst>
                </a:gridCol>
                <a:gridCol w="2722880">
                  <a:extLst>
                    <a:ext uri="{9D8B030D-6E8A-4147-A177-3AD203B41FA5}">
                      <a16:colId xmlns:a16="http://schemas.microsoft.com/office/drawing/2014/main" val="4064319605"/>
                    </a:ext>
                  </a:extLst>
                </a:gridCol>
                <a:gridCol w="2722880">
                  <a:extLst>
                    <a:ext uri="{9D8B030D-6E8A-4147-A177-3AD203B41FA5}">
                      <a16:colId xmlns:a16="http://schemas.microsoft.com/office/drawing/2014/main" val="3756572493"/>
                    </a:ext>
                  </a:extLst>
                </a:gridCol>
              </a:tblGrid>
              <a:tr h="370840">
                <a:tc gridSpan="3">
                  <a:txBody>
                    <a:bodyPr/>
                    <a:lstStyle/>
                    <a:p>
                      <a:r>
                        <a:rPr lang="en-US" dirty="0"/>
                        <a:t>Blanks Levels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2258829"/>
                  </a:ext>
                </a:extLst>
              </a:tr>
              <a:tr h="370840">
                <a:tc>
                  <a:txBody>
                    <a:bodyPr/>
                    <a:lstStyle/>
                    <a:p>
                      <a:r>
                        <a:rPr lang="en-US" dirty="0"/>
                        <a:t>Level 1</a:t>
                      </a:r>
                    </a:p>
                  </a:txBody>
                  <a:tcPr/>
                </a:tc>
                <a:tc>
                  <a:txBody>
                    <a:bodyPr/>
                    <a:lstStyle/>
                    <a:p>
                      <a:r>
                        <a:rPr lang="en-US" dirty="0"/>
                        <a:t>Naming</a:t>
                      </a:r>
                    </a:p>
                  </a:txBody>
                  <a:tcPr/>
                </a:tc>
                <a:tc rowSpan="2">
                  <a:txBody>
                    <a:bodyPr/>
                    <a:lstStyle/>
                    <a:p>
                      <a:r>
                        <a:rPr lang="en-US" dirty="0"/>
                        <a:t> </a:t>
                      </a:r>
                      <a:endParaRPr lang="en-US"/>
                    </a:p>
                    <a:p>
                      <a:pPr lvl="0">
                        <a:buNone/>
                      </a:pPr>
                      <a:r>
                        <a:rPr lang="en-US" dirty="0"/>
                        <a:t>60 % 3 year olds understand level 1 and 2</a:t>
                      </a:r>
                    </a:p>
                  </a:txBody>
                  <a:tcPr/>
                </a:tc>
                <a:extLst>
                  <a:ext uri="{0D108BD9-81ED-4DB2-BD59-A6C34878D82A}">
                    <a16:rowId xmlns:a16="http://schemas.microsoft.com/office/drawing/2014/main" val="2693745744"/>
                  </a:ext>
                </a:extLst>
              </a:tr>
              <a:tr h="370840">
                <a:tc>
                  <a:txBody>
                    <a:bodyPr/>
                    <a:lstStyle/>
                    <a:p>
                      <a:r>
                        <a:rPr lang="en-US" dirty="0"/>
                        <a:t>Level 2</a:t>
                      </a:r>
                    </a:p>
                  </a:txBody>
                  <a:tcPr/>
                </a:tc>
                <a:tc>
                  <a:txBody>
                    <a:bodyPr/>
                    <a:lstStyle/>
                    <a:p>
                      <a:r>
                        <a:rPr lang="en-US" dirty="0"/>
                        <a:t>Describing</a:t>
                      </a:r>
                    </a:p>
                    <a:p>
                      <a:pPr lvl="0">
                        <a:buNone/>
                      </a:pPr>
                      <a:r>
                        <a:rPr lang="en-US" dirty="0"/>
                        <a:t>Who? What? Where?</a:t>
                      </a:r>
                    </a:p>
                  </a:txBody>
                  <a:tcPr/>
                </a:tc>
                <a:tc vMerge="1">
                  <a:txBody>
                    <a:bodyPr/>
                    <a:lstStyle/>
                    <a:p>
                      <a:endParaRPr lang="en-US"/>
                    </a:p>
                  </a:txBody>
                  <a:tcPr/>
                </a:tc>
                <a:extLst>
                  <a:ext uri="{0D108BD9-81ED-4DB2-BD59-A6C34878D82A}">
                    <a16:rowId xmlns:a16="http://schemas.microsoft.com/office/drawing/2014/main" val="2803247179"/>
                  </a:ext>
                </a:extLst>
              </a:tr>
              <a:tr h="370840">
                <a:tc>
                  <a:txBody>
                    <a:bodyPr/>
                    <a:lstStyle/>
                    <a:p>
                      <a:r>
                        <a:rPr lang="en-US" dirty="0"/>
                        <a:t>Level 3</a:t>
                      </a:r>
                    </a:p>
                  </a:txBody>
                  <a:tcPr/>
                </a:tc>
                <a:tc>
                  <a:txBody>
                    <a:bodyPr/>
                    <a:lstStyle/>
                    <a:p>
                      <a:r>
                        <a:rPr lang="en-US" dirty="0"/>
                        <a:t>Talking about Stories and Events</a:t>
                      </a:r>
                    </a:p>
                    <a:p>
                      <a:pPr lvl="0">
                        <a:buNone/>
                      </a:pPr>
                      <a:r>
                        <a:rPr lang="en-US" dirty="0"/>
                        <a:t>Sequencing, predicting and understanding emotions</a:t>
                      </a:r>
                    </a:p>
                  </a:txBody>
                  <a:tcPr/>
                </a:tc>
                <a:tc rowSpan="2">
                  <a:txBody>
                    <a:bodyPr/>
                    <a:lstStyle/>
                    <a:p>
                      <a:endParaRPr lang="en-US" dirty="0"/>
                    </a:p>
                    <a:p>
                      <a:pPr lvl="0">
                        <a:buNone/>
                      </a:pPr>
                      <a:endParaRPr lang="en-US" dirty="0"/>
                    </a:p>
                    <a:p>
                      <a:pPr lvl="0">
                        <a:buNone/>
                      </a:pPr>
                      <a:r>
                        <a:rPr lang="en-US" dirty="0"/>
                        <a:t>65%  5 year olds understand level 3 and 4</a:t>
                      </a:r>
                      <a:endParaRPr lang="en-US"/>
                    </a:p>
                  </a:txBody>
                  <a:tcPr/>
                </a:tc>
                <a:extLst>
                  <a:ext uri="{0D108BD9-81ED-4DB2-BD59-A6C34878D82A}">
                    <a16:rowId xmlns:a16="http://schemas.microsoft.com/office/drawing/2014/main" val="3920276485"/>
                  </a:ext>
                </a:extLst>
              </a:tr>
              <a:tr h="370840">
                <a:tc>
                  <a:txBody>
                    <a:bodyPr/>
                    <a:lstStyle/>
                    <a:p>
                      <a:r>
                        <a:rPr lang="en-US" dirty="0"/>
                        <a:t>Level 4</a:t>
                      </a:r>
                    </a:p>
                  </a:txBody>
                  <a:tcPr/>
                </a:tc>
                <a:tc>
                  <a:txBody>
                    <a:bodyPr/>
                    <a:lstStyle/>
                    <a:p>
                      <a:r>
                        <a:rPr lang="en-US" dirty="0"/>
                        <a:t>Solving Problems</a:t>
                      </a:r>
                    </a:p>
                    <a:p>
                      <a:pPr lvl="0">
                        <a:buNone/>
                      </a:pPr>
                      <a:r>
                        <a:rPr lang="en-US" sz="1600" b="0" i="0" u="none" strike="noStrike" noProof="0" dirty="0">
                          <a:solidFill>
                            <a:srgbClr val="001D35"/>
                          </a:solidFill>
                          <a:latin typeface="Calibri"/>
                        </a:rPr>
                        <a:t>justifying answers, explaining causes, and making inferences</a:t>
                      </a:r>
                      <a:endParaRPr lang="en-US" sz="1600" b="0" i="0" u="none" strike="noStrike" noProof="0" dirty="0">
                        <a:solidFill>
                          <a:srgbClr val="0A0A0A"/>
                        </a:solidFill>
                        <a:latin typeface="Calibri"/>
                      </a:endParaRPr>
                    </a:p>
                  </a:txBody>
                  <a:tcPr/>
                </a:tc>
                <a:tc vMerge="1">
                  <a:txBody>
                    <a:bodyPr/>
                    <a:lstStyle/>
                    <a:p>
                      <a:endParaRPr lang="en-US"/>
                    </a:p>
                  </a:txBody>
                  <a:tcPr/>
                </a:tc>
                <a:extLst>
                  <a:ext uri="{0D108BD9-81ED-4DB2-BD59-A6C34878D82A}">
                    <a16:rowId xmlns:a16="http://schemas.microsoft.com/office/drawing/2014/main" val="3644513081"/>
                  </a:ext>
                </a:extLst>
              </a:tr>
            </a:tbl>
          </a:graphicData>
        </a:graphic>
      </p:graphicFrame>
    </p:spTree>
    <p:extLst>
      <p:ext uri="{BB962C8B-B14F-4D97-AF65-F5344CB8AC3E}">
        <p14:creationId xmlns:p14="http://schemas.microsoft.com/office/powerpoint/2010/main" val="387902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C72C-2D64-AD03-C63C-80C5C1951B33}"/>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DA290288-C99F-5733-47BC-1DEF25D2A696}"/>
              </a:ext>
            </a:extLst>
          </p:cNvPr>
          <p:cNvPicPr>
            <a:picLocks noGrp="1" noChangeAspect="1"/>
          </p:cNvPicPr>
          <p:nvPr>
            <p:ph idx="1"/>
          </p:nvPr>
        </p:nvPicPr>
        <p:blipFill>
          <a:blip r:embed="rId3"/>
          <a:stretch>
            <a:fillRect/>
          </a:stretch>
        </p:blipFill>
        <p:spPr>
          <a:xfrm>
            <a:off x="2407662" y="1825625"/>
            <a:ext cx="7376676" cy="4351338"/>
          </a:xfrm>
          <a:prstGeom prst="rect">
            <a:avLst/>
          </a:prstGeom>
        </p:spPr>
      </p:pic>
    </p:spTree>
    <p:extLst>
      <p:ext uri="{BB962C8B-B14F-4D97-AF65-F5344CB8AC3E}">
        <p14:creationId xmlns:p14="http://schemas.microsoft.com/office/powerpoint/2010/main" val="97272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222170" y="403470"/>
            <a:ext cx="8977801" cy="1325563"/>
          </a:xfrm>
        </p:spPr>
        <p:txBody>
          <a:bodyPr>
            <a:normAutofit fontScale="90000"/>
          </a:bodyPr>
          <a:lstStyle/>
          <a:p>
            <a:r>
              <a:rPr lang="en-GB" sz="2700" i="1" dirty="0">
                <a:latin typeface="Arial" panose="020B0604020202020204" pitchFamily="34" charset="0"/>
                <a:cs typeface="Arial" panose="020B0604020202020204" pitchFamily="34" charset="0"/>
              </a:rPr>
              <a:t>“A communication-friendly classroom should make communication as easy, effective and enjoyable as possible”</a:t>
            </a:r>
            <a:br>
              <a:rPr lang="en-GB" sz="2700" i="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The Communication Trust</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Oval 2">
            <a:extLst>
              <a:ext uri="{FF2B5EF4-FFF2-40B4-BE49-F238E27FC236}">
                <a16:creationId xmlns:a16="http://schemas.microsoft.com/office/drawing/2014/main" id="{AD9A4E2C-F2FF-B4A3-C2FC-8560772E6EB7}"/>
              </a:ext>
            </a:extLst>
          </p:cNvPr>
          <p:cNvSpPr/>
          <p:nvPr/>
        </p:nvSpPr>
        <p:spPr>
          <a:xfrm>
            <a:off x="784030" y="1685518"/>
            <a:ext cx="2247441" cy="156439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Be consistent and persistent in use of visuals</a:t>
            </a:r>
          </a:p>
        </p:txBody>
      </p:sp>
      <p:sp>
        <p:nvSpPr>
          <p:cNvPr id="5" name="Oval 4">
            <a:extLst>
              <a:ext uri="{FF2B5EF4-FFF2-40B4-BE49-F238E27FC236}">
                <a16:creationId xmlns:a16="http://schemas.microsoft.com/office/drawing/2014/main" id="{BAC171C2-762D-7F79-5FD3-F1D3AF676775}"/>
              </a:ext>
            </a:extLst>
          </p:cNvPr>
          <p:cNvSpPr/>
          <p:nvPr/>
        </p:nvSpPr>
        <p:spPr>
          <a:xfrm>
            <a:off x="222170" y="3676089"/>
            <a:ext cx="2247441" cy="156439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Make visuals accessible and meaningful</a:t>
            </a:r>
          </a:p>
        </p:txBody>
      </p:sp>
      <p:sp>
        <p:nvSpPr>
          <p:cNvPr id="6" name="Oval 5">
            <a:extLst>
              <a:ext uri="{FF2B5EF4-FFF2-40B4-BE49-F238E27FC236}">
                <a16:creationId xmlns:a16="http://schemas.microsoft.com/office/drawing/2014/main" id="{515E0F96-C470-290B-50C1-5410F53A9EA0}"/>
              </a:ext>
            </a:extLst>
          </p:cNvPr>
          <p:cNvSpPr/>
          <p:nvPr/>
        </p:nvSpPr>
        <p:spPr>
          <a:xfrm>
            <a:off x="2256623" y="4812776"/>
            <a:ext cx="2414060" cy="1751392"/>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solidFill>
                  <a:schemeClr val="tx1"/>
                </a:solidFill>
                <a:ea typeface="Calibri"/>
                <a:cs typeface="Calibri"/>
              </a:rPr>
              <a:t>Communicationis</a:t>
            </a:r>
            <a:r>
              <a:rPr lang="en-GB" dirty="0">
                <a:solidFill>
                  <a:schemeClr val="tx1"/>
                </a:solidFill>
                <a:ea typeface="Calibri"/>
                <a:cs typeface="Calibri"/>
              </a:rPr>
              <a:t> everybody's responsibility</a:t>
            </a:r>
          </a:p>
        </p:txBody>
      </p:sp>
      <p:sp>
        <p:nvSpPr>
          <p:cNvPr id="7" name="Oval 6">
            <a:extLst>
              <a:ext uri="{FF2B5EF4-FFF2-40B4-BE49-F238E27FC236}">
                <a16:creationId xmlns:a16="http://schemas.microsoft.com/office/drawing/2014/main" id="{5A080832-E271-B5AB-3A97-FA8814E7EC15}"/>
              </a:ext>
            </a:extLst>
          </p:cNvPr>
          <p:cNvSpPr/>
          <p:nvPr/>
        </p:nvSpPr>
        <p:spPr>
          <a:xfrm>
            <a:off x="3121439" y="2588964"/>
            <a:ext cx="2536646" cy="1711287"/>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Comment and model to elicit/develop language not questions</a:t>
            </a:r>
          </a:p>
        </p:txBody>
      </p:sp>
      <p:sp>
        <p:nvSpPr>
          <p:cNvPr id="8" name="Oval 7">
            <a:extLst>
              <a:ext uri="{FF2B5EF4-FFF2-40B4-BE49-F238E27FC236}">
                <a16:creationId xmlns:a16="http://schemas.microsoft.com/office/drawing/2014/main" id="{01A8DE2A-2B23-2587-BBAD-A4A10AD5B809}"/>
              </a:ext>
            </a:extLst>
          </p:cNvPr>
          <p:cNvSpPr/>
          <p:nvPr/>
        </p:nvSpPr>
        <p:spPr>
          <a:xfrm>
            <a:off x="5284426" y="5001651"/>
            <a:ext cx="2247441" cy="156439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Multi-sensory approach to learning new words</a:t>
            </a:r>
          </a:p>
        </p:txBody>
      </p:sp>
      <p:sp>
        <p:nvSpPr>
          <p:cNvPr id="9" name="Oval 8">
            <a:extLst>
              <a:ext uri="{FF2B5EF4-FFF2-40B4-BE49-F238E27FC236}">
                <a16:creationId xmlns:a16="http://schemas.microsoft.com/office/drawing/2014/main" id="{E111B762-A825-7EF6-85CA-CDD3A2EAA709}"/>
              </a:ext>
            </a:extLst>
          </p:cNvPr>
          <p:cNvSpPr/>
          <p:nvPr/>
        </p:nvSpPr>
        <p:spPr>
          <a:xfrm>
            <a:off x="5658085" y="1602957"/>
            <a:ext cx="2247441" cy="156439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 the right language level- reduce verbal overload</a:t>
            </a:r>
          </a:p>
        </p:txBody>
      </p:sp>
      <p:sp>
        <p:nvSpPr>
          <p:cNvPr id="10" name="Oval 9">
            <a:extLst>
              <a:ext uri="{FF2B5EF4-FFF2-40B4-BE49-F238E27FC236}">
                <a16:creationId xmlns:a16="http://schemas.microsoft.com/office/drawing/2014/main" id="{909E492E-5B69-E625-38BD-3D3F7CC2C7A6}"/>
              </a:ext>
            </a:extLst>
          </p:cNvPr>
          <p:cNvSpPr/>
          <p:nvPr/>
        </p:nvSpPr>
        <p:spPr>
          <a:xfrm>
            <a:off x="6823122" y="3395271"/>
            <a:ext cx="2399841" cy="156439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Value all communication attempts</a:t>
            </a:r>
          </a:p>
        </p:txBody>
      </p:sp>
      <p:sp>
        <p:nvSpPr>
          <p:cNvPr id="11" name="Oval 10">
            <a:extLst>
              <a:ext uri="{FF2B5EF4-FFF2-40B4-BE49-F238E27FC236}">
                <a16:creationId xmlns:a16="http://schemas.microsoft.com/office/drawing/2014/main" id="{BD3A51EF-E5CF-C04E-7D7F-AE04457E805C}"/>
              </a:ext>
            </a:extLst>
          </p:cNvPr>
          <p:cNvSpPr/>
          <p:nvPr/>
        </p:nvSpPr>
        <p:spPr>
          <a:xfrm>
            <a:off x="9119215" y="1685518"/>
            <a:ext cx="2624877" cy="156439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Pair the spoken word with visual and written representations</a:t>
            </a:r>
          </a:p>
        </p:txBody>
      </p:sp>
      <p:sp>
        <p:nvSpPr>
          <p:cNvPr id="12" name="Oval 11">
            <a:extLst>
              <a:ext uri="{FF2B5EF4-FFF2-40B4-BE49-F238E27FC236}">
                <a16:creationId xmlns:a16="http://schemas.microsoft.com/office/drawing/2014/main" id="{06E2EE16-0396-14FA-26AB-2D57A7A37563}"/>
              </a:ext>
            </a:extLst>
          </p:cNvPr>
          <p:cNvSpPr/>
          <p:nvPr/>
        </p:nvSpPr>
        <p:spPr>
          <a:xfrm>
            <a:off x="9307416" y="4195710"/>
            <a:ext cx="2247441" cy="156439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Allow time to process</a:t>
            </a:r>
          </a:p>
        </p:txBody>
      </p:sp>
    </p:spTree>
    <p:extLst>
      <p:ext uri="{BB962C8B-B14F-4D97-AF65-F5344CB8AC3E}">
        <p14:creationId xmlns:p14="http://schemas.microsoft.com/office/powerpoint/2010/main" val="763985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next to a body of water&#10;&#10;Description automatically generated with medium confidence">
            <a:extLst>
              <a:ext uri="{FF2B5EF4-FFF2-40B4-BE49-F238E27FC236}">
                <a16:creationId xmlns:a16="http://schemas.microsoft.com/office/drawing/2014/main" id="{A874F705-C610-4CCA-BEBB-941460638FB1}"/>
              </a:ext>
            </a:extLst>
          </p:cNvPr>
          <p:cNvPicPr>
            <a:picLocks noChangeAspect="1"/>
          </p:cNvPicPr>
          <p:nvPr/>
        </p:nvPicPr>
        <p:blipFill rotWithShape="1">
          <a:blip r:embed="rId3"/>
          <a:srcRect l="54116" b="906"/>
          <a:stretch/>
        </p:blipFill>
        <p:spPr>
          <a:xfrm>
            <a:off x="1143000" y="-1"/>
            <a:ext cx="9906000" cy="6858001"/>
          </a:xfrm>
          <a:prstGeom prst="rect">
            <a:avLst/>
          </a:prstGeom>
        </p:spPr>
      </p:pic>
      <p:sp>
        <p:nvSpPr>
          <p:cNvPr id="14" name="Rectangle 13"/>
          <p:cNvSpPr/>
          <p:nvPr/>
        </p:nvSpPr>
        <p:spPr>
          <a:xfrm>
            <a:off x="1457098" y="4482818"/>
            <a:ext cx="3348850" cy="1666774"/>
          </a:xfrm>
          <a:prstGeom prst="rect">
            <a:avLst/>
          </a:prstGeom>
          <a:solidFill>
            <a:srgbClr val="0070C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Arial" pitchFamily="34" charset="0"/>
                <a:cs typeface="Arial" pitchFamily="34" charset="0"/>
              </a:rPr>
              <a:t>Any Questions?</a:t>
            </a:r>
          </a:p>
        </p:txBody>
      </p:sp>
      <p:sp>
        <p:nvSpPr>
          <p:cNvPr id="4" name="AutoShape 2"/>
          <p:cNvSpPr>
            <a:spLocks/>
          </p:cNvSpPr>
          <p:nvPr/>
        </p:nvSpPr>
        <p:spPr bwMode="auto">
          <a:xfrm>
            <a:off x="1554984" y="1817284"/>
            <a:ext cx="8151813" cy="714375"/>
          </a:xfrm>
          <a:custGeom>
            <a:avLst/>
            <a:gdLst>
              <a:gd name="T0" fmla="*/ 4075907 w 21600"/>
              <a:gd name="T1" fmla="*/ 357188 h 21600"/>
              <a:gd name="T2" fmla="*/ 4075907 w 21600"/>
              <a:gd name="T3" fmla="*/ 357188 h 21600"/>
              <a:gd name="T4" fmla="*/ 4075907 w 21600"/>
              <a:gd name="T5" fmla="*/ 357188 h 21600"/>
              <a:gd name="T6" fmla="*/ 4075907 w 21600"/>
              <a:gd name="T7" fmla="*/ 3571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7419" tIns="37419" rIns="37419" bIns="37419" anchor="ctr"/>
          <a:lstStyle/>
          <a:p>
            <a:pPr defTabSz="430322">
              <a:defRPr/>
            </a:pPr>
            <a:endParaRPr lang="en-US" sz="4000" b="1" dirty="0">
              <a:latin typeface="Helvetica Neue"/>
              <a:cs typeface="Helvetica Neue"/>
            </a:endParaRPr>
          </a:p>
        </p:txBody>
      </p:sp>
    </p:spTree>
    <p:extLst>
      <p:ext uri="{BB962C8B-B14F-4D97-AF65-F5344CB8AC3E}">
        <p14:creationId xmlns:p14="http://schemas.microsoft.com/office/powerpoint/2010/main" val="211166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4A0C-6D02-3C12-BB89-BC72C079D97E}"/>
              </a:ext>
            </a:extLst>
          </p:cNvPr>
          <p:cNvSpPr>
            <a:spLocks noGrp="1"/>
          </p:cNvSpPr>
          <p:nvPr>
            <p:ph type="title"/>
          </p:nvPr>
        </p:nvSpPr>
        <p:spPr>
          <a:xfrm>
            <a:off x="865130" y="365125"/>
            <a:ext cx="10488670" cy="727187"/>
          </a:xfrm>
        </p:spPr>
        <p:txBody>
          <a:bodyPr>
            <a:normAutofit fontScale="90000"/>
          </a:bodyPr>
          <a:lstStyle/>
          <a:p>
            <a:r>
              <a:rPr lang="en-US" dirty="0">
                <a:ea typeface="Calibri Light"/>
                <a:cs typeface="Calibri Light"/>
              </a:rPr>
              <a:t>Figures</a:t>
            </a:r>
            <a:br>
              <a:rPr lang="en-US" dirty="0">
                <a:ea typeface="Calibri Light"/>
                <a:cs typeface="Calibri Light"/>
              </a:rPr>
            </a:br>
            <a:r>
              <a:rPr lang="en-US" sz="1200" b="1" dirty="0">
                <a:ea typeface="Calibri Light"/>
                <a:cs typeface="Calibri Light"/>
              </a:rPr>
              <a:t>(RCSLT, Autism Education Trust, British Dyslexia Association, DfE) </a:t>
            </a:r>
            <a:endParaRPr lang="en-US" dirty="0"/>
          </a:p>
        </p:txBody>
      </p:sp>
      <p:sp>
        <p:nvSpPr>
          <p:cNvPr id="3" name="Content Placeholder 2">
            <a:extLst>
              <a:ext uri="{FF2B5EF4-FFF2-40B4-BE49-F238E27FC236}">
                <a16:creationId xmlns:a16="http://schemas.microsoft.com/office/drawing/2014/main" id="{15EA2B38-1B15-CE7D-CEEE-3F29851861DD}"/>
              </a:ext>
            </a:extLst>
          </p:cNvPr>
          <p:cNvSpPr>
            <a:spLocks noGrp="1"/>
          </p:cNvSpPr>
          <p:nvPr>
            <p:ph idx="1"/>
          </p:nvPr>
        </p:nvSpPr>
        <p:spPr>
          <a:xfrm>
            <a:off x="838200" y="1690688"/>
            <a:ext cx="10515600"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Oval 3">
            <a:extLst>
              <a:ext uri="{FF2B5EF4-FFF2-40B4-BE49-F238E27FC236}">
                <a16:creationId xmlns:a16="http://schemas.microsoft.com/office/drawing/2014/main" id="{A0EE7F3B-0E63-5067-1B6D-CC6F94E8950A}"/>
              </a:ext>
            </a:extLst>
          </p:cNvPr>
          <p:cNvSpPr/>
          <p:nvPr/>
        </p:nvSpPr>
        <p:spPr>
          <a:xfrm>
            <a:off x="8423031" y="1826542"/>
            <a:ext cx="2930769" cy="20398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10 % primary school aged children have SLCN</a:t>
            </a:r>
          </a:p>
        </p:txBody>
      </p:sp>
      <p:sp>
        <p:nvSpPr>
          <p:cNvPr id="5" name="Oval 4">
            <a:extLst>
              <a:ext uri="{FF2B5EF4-FFF2-40B4-BE49-F238E27FC236}">
                <a16:creationId xmlns:a16="http://schemas.microsoft.com/office/drawing/2014/main" id="{275A583E-1754-F8EB-35AE-B509785945FC}"/>
              </a:ext>
            </a:extLst>
          </p:cNvPr>
          <p:cNvSpPr/>
          <p:nvPr/>
        </p:nvSpPr>
        <p:spPr>
          <a:xfrm>
            <a:off x="4376439" y="631340"/>
            <a:ext cx="2930769" cy="1779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7-10 % children have developmental language disorder</a:t>
            </a:r>
          </a:p>
        </p:txBody>
      </p:sp>
      <p:sp>
        <p:nvSpPr>
          <p:cNvPr id="6" name="Oval 5">
            <a:extLst>
              <a:ext uri="{FF2B5EF4-FFF2-40B4-BE49-F238E27FC236}">
                <a16:creationId xmlns:a16="http://schemas.microsoft.com/office/drawing/2014/main" id="{EA593096-220A-698A-F411-271177BBA9D1}"/>
              </a:ext>
            </a:extLst>
          </p:cNvPr>
          <p:cNvSpPr/>
          <p:nvPr/>
        </p:nvSpPr>
        <p:spPr>
          <a:xfrm>
            <a:off x="810359" y="4671641"/>
            <a:ext cx="3253154" cy="1779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3-5 % children have ADHD</a:t>
            </a:r>
          </a:p>
        </p:txBody>
      </p:sp>
      <p:sp>
        <p:nvSpPr>
          <p:cNvPr id="7" name="Oval 6">
            <a:extLst>
              <a:ext uri="{FF2B5EF4-FFF2-40B4-BE49-F238E27FC236}">
                <a16:creationId xmlns:a16="http://schemas.microsoft.com/office/drawing/2014/main" id="{47F8CF90-114E-4FA7-3EAB-82034770453A}"/>
              </a:ext>
            </a:extLst>
          </p:cNvPr>
          <p:cNvSpPr/>
          <p:nvPr/>
        </p:nvSpPr>
        <p:spPr>
          <a:xfrm>
            <a:off x="278424" y="1996343"/>
            <a:ext cx="2930769" cy="20398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3-5 % children have speech sound disorder</a:t>
            </a:r>
          </a:p>
        </p:txBody>
      </p:sp>
      <p:sp>
        <p:nvSpPr>
          <p:cNvPr id="8" name="Oval 7">
            <a:extLst>
              <a:ext uri="{FF2B5EF4-FFF2-40B4-BE49-F238E27FC236}">
                <a16:creationId xmlns:a16="http://schemas.microsoft.com/office/drawing/2014/main" id="{8CA463C5-B560-13F3-9893-F89151E0518E}"/>
              </a:ext>
            </a:extLst>
          </p:cNvPr>
          <p:cNvSpPr/>
          <p:nvPr/>
        </p:nvSpPr>
        <p:spPr>
          <a:xfrm>
            <a:off x="8329245" y="4671645"/>
            <a:ext cx="2930769" cy="1779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5-10% primary school aged children are dyslexic</a:t>
            </a:r>
          </a:p>
        </p:txBody>
      </p:sp>
      <p:sp>
        <p:nvSpPr>
          <p:cNvPr id="9" name="Oval 8">
            <a:extLst>
              <a:ext uri="{FF2B5EF4-FFF2-40B4-BE49-F238E27FC236}">
                <a16:creationId xmlns:a16="http://schemas.microsoft.com/office/drawing/2014/main" id="{74405BBB-03BF-0161-04E0-037698D3FD5D}"/>
              </a:ext>
            </a:extLst>
          </p:cNvPr>
          <p:cNvSpPr/>
          <p:nvPr/>
        </p:nvSpPr>
        <p:spPr>
          <a:xfrm>
            <a:off x="4611566" y="4541343"/>
            <a:ext cx="2930769" cy="20398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3.6 % children in primary school have EHCP</a:t>
            </a:r>
          </a:p>
        </p:txBody>
      </p:sp>
      <p:pic>
        <p:nvPicPr>
          <p:cNvPr id="12" name="Picture 11">
            <a:extLst>
              <a:ext uri="{FF2B5EF4-FFF2-40B4-BE49-F238E27FC236}">
                <a16:creationId xmlns:a16="http://schemas.microsoft.com/office/drawing/2014/main" id="{CC145A99-CF83-1F25-4B14-A58D49659442}"/>
              </a:ext>
            </a:extLst>
          </p:cNvPr>
          <p:cNvPicPr>
            <a:picLocks noChangeAspect="1"/>
          </p:cNvPicPr>
          <p:nvPr/>
        </p:nvPicPr>
        <p:blipFill>
          <a:blip r:embed="rId3"/>
          <a:stretch>
            <a:fillRect/>
          </a:stretch>
        </p:blipFill>
        <p:spPr>
          <a:xfrm>
            <a:off x="837745" y="1264063"/>
            <a:ext cx="10488670" cy="4341397"/>
          </a:xfrm>
          <a:prstGeom prst="rect">
            <a:avLst/>
          </a:prstGeom>
        </p:spPr>
      </p:pic>
      <p:pic>
        <p:nvPicPr>
          <p:cNvPr id="13" name="Picture 12">
            <a:extLst>
              <a:ext uri="{FF2B5EF4-FFF2-40B4-BE49-F238E27FC236}">
                <a16:creationId xmlns:a16="http://schemas.microsoft.com/office/drawing/2014/main" id="{7BEE54A0-1F36-CF64-4CB8-1EE3F20A5DA5}"/>
              </a:ext>
            </a:extLst>
          </p:cNvPr>
          <p:cNvPicPr>
            <a:picLocks noChangeAspect="1"/>
          </p:cNvPicPr>
          <p:nvPr/>
        </p:nvPicPr>
        <p:blipFill>
          <a:blip r:embed="rId3"/>
          <a:stretch>
            <a:fillRect/>
          </a:stretch>
        </p:blipFill>
        <p:spPr>
          <a:xfrm>
            <a:off x="990144" y="1404939"/>
            <a:ext cx="10516511" cy="4352921"/>
          </a:xfrm>
          <a:prstGeom prst="rect">
            <a:avLst/>
          </a:prstGeom>
        </p:spPr>
      </p:pic>
      <p:sp>
        <p:nvSpPr>
          <p:cNvPr id="14" name="Content Placeholder 2">
            <a:extLst>
              <a:ext uri="{FF2B5EF4-FFF2-40B4-BE49-F238E27FC236}">
                <a16:creationId xmlns:a16="http://schemas.microsoft.com/office/drawing/2014/main" id="{E50AA43E-25C4-5F0C-B36C-88A7E03045E2}"/>
              </a:ext>
            </a:extLst>
          </p:cNvPr>
          <p:cNvSpPr txBox="1">
            <a:spLocks/>
          </p:cNvSpPr>
          <p:nvPr/>
        </p:nvSpPr>
        <p:spPr>
          <a:xfrm>
            <a:off x="990600" y="18430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dirty="0"/>
          </a:p>
        </p:txBody>
      </p:sp>
      <p:pic>
        <p:nvPicPr>
          <p:cNvPr id="15" name="Picture 14">
            <a:extLst>
              <a:ext uri="{FF2B5EF4-FFF2-40B4-BE49-F238E27FC236}">
                <a16:creationId xmlns:a16="http://schemas.microsoft.com/office/drawing/2014/main" id="{87F4D3DE-A1A9-0847-3244-B6150449A26E}"/>
              </a:ext>
            </a:extLst>
          </p:cNvPr>
          <p:cNvPicPr>
            <a:picLocks noChangeAspect="1"/>
          </p:cNvPicPr>
          <p:nvPr/>
        </p:nvPicPr>
        <p:blipFill>
          <a:blip r:embed="rId3"/>
          <a:stretch>
            <a:fillRect/>
          </a:stretch>
        </p:blipFill>
        <p:spPr>
          <a:xfrm>
            <a:off x="402221" y="1394705"/>
            <a:ext cx="10640210" cy="4404121"/>
          </a:xfrm>
          <a:prstGeom prst="rect">
            <a:avLst/>
          </a:prstGeom>
        </p:spPr>
      </p:pic>
      <p:pic>
        <p:nvPicPr>
          <p:cNvPr id="10" name="Picture 9" descr="A close-up of a sign&#10;&#10;AI-generated content may be incorrect.">
            <a:extLst>
              <a:ext uri="{FF2B5EF4-FFF2-40B4-BE49-F238E27FC236}">
                <a16:creationId xmlns:a16="http://schemas.microsoft.com/office/drawing/2014/main" id="{A7EF4025-4ED0-4F47-4CDC-DF9F090537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56787" y="180817"/>
            <a:ext cx="2743200" cy="829310"/>
          </a:xfrm>
          <a:prstGeom prst="rect">
            <a:avLst/>
          </a:prstGeom>
          <a:noFill/>
        </p:spPr>
      </p:pic>
      <p:sp>
        <p:nvSpPr>
          <p:cNvPr id="11" name="Oval 10">
            <a:extLst>
              <a:ext uri="{FF2B5EF4-FFF2-40B4-BE49-F238E27FC236}">
                <a16:creationId xmlns:a16="http://schemas.microsoft.com/office/drawing/2014/main" id="{8E108643-1F54-622D-E47B-97924B8EF7DA}"/>
              </a:ext>
            </a:extLst>
          </p:cNvPr>
          <p:cNvSpPr/>
          <p:nvPr/>
        </p:nvSpPr>
        <p:spPr>
          <a:xfrm>
            <a:off x="4486655" y="2611569"/>
            <a:ext cx="3055679" cy="17580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1 in 3 EHCP have ASD as main need</a:t>
            </a:r>
          </a:p>
        </p:txBody>
      </p:sp>
    </p:spTree>
    <p:extLst>
      <p:ext uri="{BB962C8B-B14F-4D97-AF65-F5344CB8AC3E}">
        <p14:creationId xmlns:p14="http://schemas.microsoft.com/office/powerpoint/2010/main" val="373593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BE33-6DED-4B68-8524-5A4E34F94D4A}"/>
              </a:ext>
            </a:extLst>
          </p:cNvPr>
          <p:cNvSpPr>
            <a:spLocks noGrp="1"/>
          </p:cNvSpPr>
          <p:nvPr>
            <p:ph type="ctrTitle"/>
          </p:nvPr>
        </p:nvSpPr>
        <p:spPr>
          <a:xfrm>
            <a:off x="1037682" y="473395"/>
            <a:ext cx="9144000" cy="857439"/>
          </a:xfrm>
        </p:spPr>
        <p:txBody>
          <a:bodyPr>
            <a:normAutofit/>
          </a:bodyPr>
          <a:lstStyle/>
          <a:p>
            <a:r>
              <a:rPr lang="en-GB" sz="4400" dirty="0"/>
              <a:t>How communication occurs</a:t>
            </a:r>
          </a:p>
        </p:txBody>
      </p:sp>
      <p:sp>
        <p:nvSpPr>
          <p:cNvPr id="6" name="Oval 11">
            <a:extLst>
              <a:ext uri="{FF2B5EF4-FFF2-40B4-BE49-F238E27FC236}">
                <a16:creationId xmlns:a16="http://schemas.microsoft.com/office/drawing/2014/main" id="{78CA3E9D-91EC-4C28-91C7-D20DB1001451}"/>
              </a:ext>
            </a:extLst>
          </p:cNvPr>
          <p:cNvSpPr>
            <a:spLocks noChangeArrowheads="1"/>
          </p:cNvSpPr>
          <p:nvPr/>
        </p:nvSpPr>
        <p:spPr bwMode="auto">
          <a:xfrm>
            <a:off x="4855449" y="3460200"/>
            <a:ext cx="2735262" cy="2881312"/>
          </a:xfrm>
          <a:prstGeom prst="ellipse">
            <a:avLst/>
          </a:prstGeom>
          <a:solidFill>
            <a:srgbClr val="00CC99">
              <a:alpha val="41960"/>
            </a:srgb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Light"/>
                <a:ea typeface="+mn-ea"/>
                <a:cs typeface="+mn-cs"/>
              </a:rPr>
              <a:t>Opportunities</a:t>
            </a:r>
          </a:p>
        </p:txBody>
      </p:sp>
      <p:sp>
        <p:nvSpPr>
          <p:cNvPr id="7" name="Oval 14">
            <a:extLst>
              <a:ext uri="{FF2B5EF4-FFF2-40B4-BE49-F238E27FC236}">
                <a16:creationId xmlns:a16="http://schemas.microsoft.com/office/drawing/2014/main" id="{04D4C505-6136-4E04-AD60-5B5F9A86BA6E}"/>
              </a:ext>
            </a:extLst>
          </p:cNvPr>
          <p:cNvSpPr>
            <a:spLocks noChangeArrowheads="1"/>
          </p:cNvSpPr>
          <p:nvPr/>
        </p:nvSpPr>
        <p:spPr bwMode="auto">
          <a:xfrm>
            <a:off x="3774361" y="1602825"/>
            <a:ext cx="2735263" cy="2881312"/>
          </a:xfrm>
          <a:prstGeom prst="ellipse">
            <a:avLst/>
          </a:prstGeom>
          <a:solidFill>
            <a:srgbClr val="FFCC00">
              <a:alpha val="25882"/>
            </a:srgb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Light"/>
                <a:ea typeface="+mn-ea"/>
                <a:cs typeface="+mn-cs"/>
              </a:rPr>
              <a:t>Means</a:t>
            </a:r>
          </a:p>
        </p:txBody>
      </p:sp>
      <p:sp>
        <p:nvSpPr>
          <p:cNvPr id="8" name="Oval 13">
            <a:extLst>
              <a:ext uri="{FF2B5EF4-FFF2-40B4-BE49-F238E27FC236}">
                <a16:creationId xmlns:a16="http://schemas.microsoft.com/office/drawing/2014/main" id="{12015E8E-FB5B-448B-8C35-702C20E6B71D}"/>
              </a:ext>
            </a:extLst>
          </p:cNvPr>
          <p:cNvSpPr>
            <a:spLocks noChangeArrowheads="1"/>
          </p:cNvSpPr>
          <p:nvPr/>
        </p:nvSpPr>
        <p:spPr bwMode="auto">
          <a:xfrm>
            <a:off x="5934949" y="1552025"/>
            <a:ext cx="2879725" cy="2881312"/>
          </a:xfrm>
          <a:prstGeom prst="ellipse">
            <a:avLst/>
          </a:prstGeom>
          <a:solidFill>
            <a:srgbClr val="800080">
              <a:alpha val="49019"/>
            </a:srgb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Light"/>
                <a:ea typeface="+mn-ea"/>
                <a:cs typeface="+mn-cs"/>
              </a:rPr>
              <a:t>Reasons</a:t>
            </a:r>
          </a:p>
        </p:txBody>
      </p:sp>
      <p:sp>
        <p:nvSpPr>
          <p:cNvPr id="10" name="Rectangle 9">
            <a:extLst>
              <a:ext uri="{FF2B5EF4-FFF2-40B4-BE49-F238E27FC236}">
                <a16:creationId xmlns:a16="http://schemas.microsoft.com/office/drawing/2014/main" id="{73A47D2B-C07C-4E51-830B-E1E745A6B306}"/>
              </a:ext>
            </a:extLst>
          </p:cNvPr>
          <p:cNvSpPr/>
          <p:nvPr/>
        </p:nvSpPr>
        <p:spPr>
          <a:xfrm>
            <a:off x="1037682" y="4555807"/>
            <a:ext cx="3168352" cy="2313839"/>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a:ea typeface="+mn-ea"/>
                <a:cs typeface="Arial" pitchFamily="34" charset="0"/>
              </a:rPr>
              <a:t>Giving opportunities: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Getting face to face with child</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Pausing and pacing</a:t>
            </a:r>
          </a:p>
          <a:p>
            <a:pPr marL="0" marR="0" lvl="0" indent="0" algn="l" defTabSz="914400" rtl="0" eaLnBrk="1" fontAlgn="auto" latinLnBrk="0" hangingPunct="1">
              <a:lnSpc>
                <a:spcPct val="80000"/>
              </a:lnSpc>
              <a:spcBef>
                <a:spcPts val="0"/>
              </a:spcBef>
              <a:spcAft>
                <a:spcPts val="0"/>
              </a:spcAft>
              <a:buClrTx/>
              <a:buSzTx/>
              <a:buFontTx/>
              <a:buNone/>
              <a:tabLst/>
              <a:defRPr/>
            </a:pPr>
            <a:r>
              <a:rPr lang="en-US" dirty="0">
                <a:solidFill>
                  <a:prstClr val="black"/>
                </a:solidFill>
                <a:latin typeface="Calibri Light"/>
                <a:cs typeface="Arial" pitchFamily="34" charset="0"/>
              </a:rPr>
              <a:t>Offer a little bit</a:t>
            </a:r>
            <a:endPar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Make</a:t>
            </a:r>
            <a:r>
              <a:rPr kumimoji="0" lang="en-US" sz="1800" b="0" i="0" u="none" strike="noStrike" kern="1200" cap="none" spc="0" normalizeH="0" noProof="0" dirty="0">
                <a:ln>
                  <a:noFill/>
                </a:ln>
                <a:solidFill>
                  <a:prstClr val="black"/>
                </a:solidFill>
                <a:effectLst/>
                <a:uLnTx/>
                <a:uFillTx/>
                <a:latin typeface="Calibri Light"/>
                <a:ea typeface="+mn-ea"/>
                <a:cs typeface="Arial" pitchFamily="34" charset="0"/>
              </a:rPr>
              <a:t> deliberate mistakes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Offering choices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Intensive interaction</a:t>
            </a:r>
          </a:p>
          <a:p>
            <a:pPr marL="0" marR="0" lvl="0" indent="0" algn="l" defTabSz="914400" rtl="0" eaLnBrk="1" fontAlgn="auto" latinLnBrk="0" hangingPunct="1">
              <a:lnSpc>
                <a:spcPct val="80000"/>
              </a:lnSpc>
              <a:spcBef>
                <a:spcPts val="0"/>
              </a:spcBef>
              <a:spcAft>
                <a:spcPts val="0"/>
              </a:spcAft>
              <a:buClrTx/>
              <a:buSzTx/>
              <a:buFontTx/>
              <a:buNone/>
              <a:tabLst/>
              <a:defRPr/>
            </a:pPr>
            <a:r>
              <a:rPr lang="en-US" dirty="0">
                <a:solidFill>
                  <a:prstClr val="black"/>
                </a:solidFill>
                <a:latin typeface="Calibri Light"/>
                <a:cs typeface="Arial" pitchFamily="34" charset="0"/>
              </a:rPr>
              <a:t>Access to AAC</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Different communication</a:t>
            </a:r>
            <a:r>
              <a:rPr kumimoji="0" lang="en-US" sz="1800" b="0" i="0" u="none" strike="noStrike" kern="1200" cap="none" spc="0" normalizeH="0" noProof="0" dirty="0">
                <a:ln>
                  <a:noFill/>
                </a:ln>
                <a:solidFill>
                  <a:prstClr val="black"/>
                </a:solidFill>
                <a:effectLst/>
                <a:uLnTx/>
                <a:uFillTx/>
                <a:latin typeface="Calibri Light"/>
                <a:ea typeface="+mn-ea"/>
                <a:cs typeface="Arial" pitchFamily="34" charset="0"/>
              </a:rPr>
              <a:t> partners</a:t>
            </a:r>
            <a:endPar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endParaRPr>
          </a:p>
        </p:txBody>
      </p:sp>
      <p:sp>
        <p:nvSpPr>
          <p:cNvPr id="11" name="Rectangle 10">
            <a:extLst>
              <a:ext uri="{FF2B5EF4-FFF2-40B4-BE49-F238E27FC236}">
                <a16:creationId xmlns:a16="http://schemas.microsoft.com/office/drawing/2014/main" id="{84058B7E-55A0-4B21-BE8A-AECD5E97BE84}"/>
              </a:ext>
            </a:extLst>
          </p:cNvPr>
          <p:cNvSpPr/>
          <p:nvPr/>
        </p:nvSpPr>
        <p:spPr>
          <a:xfrm>
            <a:off x="9056787" y="1988355"/>
            <a:ext cx="1872208" cy="4086632"/>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a:ea typeface="+mn-ea"/>
                <a:cs typeface="Arial" pitchFamily="34" charset="0"/>
              </a:rPr>
              <a:t>Why we communicate: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Light"/>
                <a:ea typeface="+mn-ea"/>
                <a:cs typeface="Arial" pitchFamily="34" charset="0"/>
              </a:rPr>
              <a:t>Socialising</a:t>
            </a:r>
            <a:endPar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Expressing pain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Expressing likes/ dislikes</a:t>
            </a:r>
          </a:p>
          <a:p>
            <a:pPr marL="0" marR="0" lvl="0" indent="0" algn="l" defTabSz="914400" rtl="0" eaLnBrk="1" fontAlgn="auto" latinLnBrk="0" hangingPunct="1">
              <a:lnSpc>
                <a:spcPct val="80000"/>
              </a:lnSpc>
              <a:spcBef>
                <a:spcPts val="0"/>
              </a:spcBef>
              <a:spcAft>
                <a:spcPts val="0"/>
              </a:spcAft>
              <a:buClrTx/>
              <a:buSzTx/>
              <a:buFontTx/>
              <a:buNone/>
              <a:tabLst/>
              <a:defRPr/>
            </a:pPr>
            <a:r>
              <a:rPr lang="en-US" dirty="0">
                <a:solidFill>
                  <a:prstClr val="black"/>
                </a:solidFill>
                <a:latin typeface="Calibri Light"/>
                <a:cs typeface="Arial" pitchFamily="34" charset="0"/>
              </a:rPr>
              <a:t>Emotions</a:t>
            </a:r>
            <a:endPar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Give instructions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Indicate pleasure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Express wants/ needs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To give information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Get attention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Acknowledge/ protest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Comment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Arial" pitchFamily="34" charset="0"/>
              </a:rPr>
              <a:t>Clarify</a:t>
            </a:r>
          </a:p>
        </p:txBody>
      </p:sp>
      <p:pic>
        <p:nvPicPr>
          <p:cNvPr id="3" name="Picture 2" descr="A group of people with their hands up&#10;&#10;AI-generated content may be incorrect.">
            <a:extLst>
              <a:ext uri="{FF2B5EF4-FFF2-40B4-BE49-F238E27FC236}">
                <a16:creationId xmlns:a16="http://schemas.microsoft.com/office/drawing/2014/main" id="{98A47D62-15A2-9B90-81B2-FB3ECC3ADF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68" y="357625"/>
            <a:ext cx="1504950" cy="1056005"/>
          </a:xfrm>
          <a:prstGeom prst="rect">
            <a:avLst/>
          </a:prstGeom>
          <a:noFill/>
        </p:spPr>
      </p:pic>
      <p:pic>
        <p:nvPicPr>
          <p:cNvPr id="12" name="Picture 11" descr="A close-up of a sign&#10;&#10;AI-generated content may be incorrect.">
            <a:extLst>
              <a:ext uri="{FF2B5EF4-FFF2-40B4-BE49-F238E27FC236}">
                <a16:creationId xmlns:a16="http://schemas.microsoft.com/office/drawing/2014/main" id="{536BFB4E-D4EA-34DE-0FEC-E6C33EC869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56787" y="180817"/>
            <a:ext cx="2743200" cy="829310"/>
          </a:xfrm>
          <a:prstGeom prst="rect">
            <a:avLst/>
          </a:prstGeom>
          <a:noFill/>
        </p:spPr>
      </p:pic>
      <p:sp>
        <p:nvSpPr>
          <p:cNvPr id="5" name="TextBox 4">
            <a:extLst>
              <a:ext uri="{FF2B5EF4-FFF2-40B4-BE49-F238E27FC236}">
                <a16:creationId xmlns:a16="http://schemas.microsoft.com/office/drawing/2014/main" id="{35542C01-D9CB-B83F-E1B6-4317218EDEE2}"/>
              </a:ext>
            </a:extLst>
          </p:cNvPr>
          <p:cNvSpPr txBox="1"/>
          <p:nvPr/>
        </p:nvSpPr>
        <p:spPr>
          <a:xfrm>
            <a:off x="658368" y="1764951"/>
            <a:ext cx="2731005" cy="2657907"/>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a:ea typeface="+mn-ea"/>
                <a:cs typeface="Arial" pitchFamily="34" charset="0"/>
              </a:rPr>
              <a:t>Main means:  </a:t>
            </a:r>
            <a:endPar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Speech</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Signs/gestures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Symbols/pictures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Reading/writing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Non-verbal</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Eye-contact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Pointing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Facial expression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Body language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Intonation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itchFamily="34" charset="0"/>
              </a:rPr>
              <a:t>Augmentative and Alternative Communication (AAC)</a:t>
            </a:r>
          </a:p>
        </p:txBody>
      </p:sp>
    </p:spTree>
    <p:extLst>
      <p:ext uri="{BB962C8B-B14F-4D97-AF65-F5344CB8AC3E}">
        <p14:creationId xmlns:p14="http://schemas.microsoft.com/office/powerpoint/2010/main" val="12320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571072" y="336020"/>
            <a:ext cx="10515600" cy="1325563"/>
          </a:xfrm>
        </p:spPr>
        <p:txBody>
          <a:bodyPr>
            <a:normAutofit fontScale="90000"/>
          </a:bodyPr>
          <a:lstStyle/>
          <a:p>
            <a:pPr algn="ct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Total Communication</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5" name="TextBox 4">
            <a:extLst>
              <a:ext uri="{FF2B5EF4-FFF2-40B4-BE49-F238E27FC236}">
                <a16:creationId xmlns:a16="http://schemas.microsoft.com/office/drawing/2014/main" id="{14344764-192B-48C2-3C7A-D7A6315A05D9}"/>
              </a:ext>
            </a:extLst>
          </p:cNvPr>
          <p:cNvSpPr txBox="1"/>
          <p:nvPr/>
        </p:nvSpPr>
        <p:spPr>
          <a:xfrm>
            <a:off x="9687363" y="6596390"/>
            <a:ext cx="2798618" cy="261610"/>
          </a:xfrm>
          <a:prstGeom prst="rect">
            <a:avLst/>
          </a:prstGeom>
          <a:noFill/>
        </p:spPr>
        <p:txBody>
          <a:bodyPr wrap="square" rtlCol="0">
            <a:spAutoFit/>
          </a:bodyPr>
          <a:lstStyle/>
          <a:p>
            <a:r>
              <a:rPr lang="en-GB" sz="1100" dirty="0"/>
              <a:t>Ref: Hertfordshire Partnership NHS Trust</a:t>
            </a:r>
          </a:p>
        </p:txBody>
      </p:sp>
      <p:sp>
        <p:nvSpPr>
          <p:cNvPr id="6" name="TextBox 5">
            <a:extLst>
              <a:ext uri="{FF2B5EF4-FFF2-40B4-BE49-F238E27FC236}">
                <a16:creationId xmlns:a16="http://schemas.microsoft.com/office/drawing/2014/main" id="{47A6497B-7B25-E180-EB14-FDE0BF8E712B}"/>
              </a:ext>
            </a:extLst>
          </p:cNvPr>
          <p:cNvSpPr txBox="1"/>
          <p:nvPr/>
        </p:nvSpPr>
        <p:spPr>
          <a:xfrm>
            <a:off x="2286000" y="2268415"/>
            <a:ext cx="68580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Calibri"/>
              </a:rPr>
              <a:t>“Total Communication” describes an approach that strives to create a supportive means of communication to understand and be understood‟ (Royal College of Speech and Language Therapists)</a:t>
            </a:r>
            <a:endParaRPr lang="en-US" sz="3600" dirty="0">
              <a:ea typeface="Calibri"/>
              <a:cs typeface="Calibri"/>
            </a:endParaRPr>
          </a:p>
          <a:p>
            <a:pPr algn="ctr"/>
            <a:endParaRPr lang="en-US" dirty="0"/>
          </a:p>
        </p:txBody>
      </p:sp>
    </p:spTree>
    <p:extLst>
      <p:ext uri="{BB962C8B-B14F-4D97-AF65-F5344CB8AC3E}">
        <p14:creationId xmlns:p14="http://schemas.microsoft.com/office/powerpoint/2010/main" val="228811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2" name="Title 1">
            <a:extLst>
              <a:ext uri="{FF2B5EF4-FFF2-40B4-BE49-F238E27FC236}">
                <a16:creationId xmlns:a16="http://schemas.microsoft.com/office/drawing/2014/main" id="{5122AE52-D1E2-57A0-846B-E45979DA0D7B}"/>
              </a:ext>
            </a:extLst>
          </p:cNvPr>
          <p:cNvSpPr>
            <a:spLocks noGrp="1"/>
          </p:cNvSpPr>
          <p:nvPr>
            <p:ph type="title"/>
          </p:nvPr>
        </p:nvSpPr>
        <p:spPr>
          <a:xfrm>
            <a:off x="363960" y="1052116"/>
            <a:ext cx="10515600" cy="1325563"/>
          </a:xfrm>
        </p:spPr>
        <p:txBody>
          <a:bodyPr/>
          <a:lstStyle/>
          <a:p>
            <a:r>
              <a:rPr lang="en-GB" dirty="0">
                <a:latin typeface="Arial" panose="020B0604020202020204" pitchFamily="34" charset="0"/>
                <a:cs typeface="Arial" panose="020B0604020202020204" pitchFamily="34" charset="0"/>
              </a:rPr>
              <a:t>Why we value all forms of communication</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661AD1EF-5D0A-A5B9-8615-75139647E467}"/>
              </a:ext>
            </a:extLst>
          </p:cNvPr>
          <p:cNvSpPr/>
          <p:nvPr/>
        </p:nvSpPr>
        <p:spPr>
          <a:xfrm>
            <a:off x="858108" y="2025073"/>
            <a:ext cx="3195782" cy="1588438"/>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t>To be an authentic communication partner</a:t>
            </a:r>
          </a:p>
        </p:txBody>
      </p:sp>
      <p:sp>
        <p:nvSpPr>
          <p:cNvPr id="6" name="Rectangle: Rounded Corners 5">
            <a:extLst>
              <a:ext uri="{FF2B5EF4-FFF2-40B4-BE49-F238E27FC236}">
                <a16:creationId xmlns:a16="http://schemas.microsoft.com/office/drawing/2014/main" id="{09F3DD88-3297-B9F1-9088-568377394F81}"/>
              </a:ext>
            </a:extLst>
          </p:cNvPr>
          <p:cNvSpPr/>
          <p:nvPr/>
        </p:nvSpPr>
        <p:spPr>
          <a:xfrm>
            <a:off x="5800437" y="2025074"/>
            <a:ext cx="3195782" cy="158843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t>To develop meaningful relationships with pupils</a:t>
            </a:r>
          </a:p>
        </p:txBody>
      </p:sp>
      <p:sp>
        <p:nvSpPr>
          <p:cNvPr id="7" name="Rectangle: Rounded Corners 6">
            <a:extLst>
              <a:ext uri="{FF2B5EF4-FFF2-40B4-BE49-F238E27FC236}">
                <a16:creationId xmlns:a16="http://schemas.microsoft.com/office/drawing/2014/main" id="{CBDFDC35-A412-F943-32DC-329680DA4F22}"/>
              </a:ext>
            </a:extLst>
          </p:cNvPr>
          <p:cNvSpPr/>
          <p:nvPr/>
        </p:nvSpPr>
        <p:spPr>
          <a:xfrm>
            <a:off x="858108" y="4231085"/>
            <a:ext cx="3270547" cy="1704902"/>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t>To meet the child at their stage of communication development</a:t>
            </a:r>
          </a:p>
        </p:txBody>
      </p:sp>
      <p:sp>
        <p:nvSpPr>
          <p:cNvPr id="8" name="Rectangle: Rounded Corners 7">
            <a:extLst>
              <a:ext uri="{FF2B5EF4-FFF2-40B4-BE49-F238E27FC236}">
                <a16:creationId xmlns:a16="http://schemas.microsoft.com/office/drawing/2014/main" id="{B603EA7B-93AB-F426-F7BD-BC666BB54941}"/>
              </a:ext>
            </a:extLst>
          </p:cNvPr>
          <p:cNvSpPr/>
          <p:nvPr/>
        </p:nvSpPr>
        <p:spPr>
          <a:xfrm>
            <a:off x="5800438" y="4231085"/>
            <a:ext cx="3195782" cy="1704902"/>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t>To allow the child to express themselves in a way that feels natural to them</a:t>
            </a:r>
          </a:p>
        </p:txBody>
      </p:sp>
    </p:spTree>
    <p:extLst>
      <p:ext uri="{BB962C8B-B14F-4D97-AF65-F5344CB8AC3E}">
        <p14:creationId xmlns:p14="http://schemas.microsoft.com/office/powerpoint/2010/main" val="358707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571072" y="336020"/>
            <a:ext cx="10515600" cy="1325563"/>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4000" b="0" i="1" u="none" strike="noStrike" kern="1200" cap="none" spc="0" normalizeH="0" baseline="0" noProof="0" dirty="0">
                <a:ln>
                  <a:noFill/>
                </a:ln>
                <a:solidFill>
                  <a:prstClr val="black"/>
                </a:solidFill>
                <a:effectLst/>
                <a:uLnTx/>
                <a:uFillTx/>
                <a:latin typeface="Calibri" panose="020F0502020204030204"/>
                <a:ea typeface="Calibri"/>
                <a:cs typeface="Calibri"/>
              </a:rPr>
            </a:br>
            <a:br>
              <a:rPr kumimoji="0" lang="en-GB" sz="4000" b="0" i="1" u="none" strike="noStrike" kern="1200" cap="none" spc="0" normalizeH="0" baseline="0" noProof="0" dirty="0">
                <a:ln>
                  <a:noFill/>
                </a:ln>
                <a:solidFill>
                  <a:prstClr val="black"/>
                </a:solidFill>
                <a:effectLst/>
                <a:uLnTx/>
                <a:uFillTx/>
                <a:latin typeface="Calibri" panose="020F0502020204030204"/>
                <a:ea typeface="Calibri"/>
                <a:cs typeface="Calibri"/>
              </a:rPr>
            </a:br>
            <a:r>
              <a:rPr kumimoji="0" lang="en-GB" b="0" i="1" u="none" strike="noStrike" kern="1200" cap="none" spc="0" normalizeH="0" baseline="0" noProof="0" dirty="0">
                <a:ln>
                  <a:noFill/>
                </a:ln>
                <a:solidFill>
                  <a:prstClr val="black"/>
                </a:solidFill>
                <a:effectLst/>
                <a:uLnTx/>
                <a:uFillTx/>
                <a:latin typeface="Calibri" panose="020F0502020204030204"/>
                <a:ea typeface="Calibri"/>
                <a:cs typeface="Calibri"/>
              </a:rPr>
              <a:t>Different ways of communicating</a:t>
            </a:r>
            <a:br>
              <a:rPr kumimoji="0" lang="en-GB" sz="4000" b="0" i="1" u="none" strike="noStrike" kern="1200" cap="none" spc="0" normalizeH="0" baseline="0" noProof="0" dirty="0">
                <a:ln>
                  <a:noFill/>
                </a:ln>
                <a:solidFill>
                  <a:prstClr val="black"/>
                </a:solidFill>
                <a:effectLst/>
                <a:uLnTx/>
                <a:uFillTx/>
                <a:latin typeface="Calibri" panose="020F0502020204030204"/>
                <a:ea typeface="Calibri"/>
                <a:cs typeface="Calibri"/>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2050" name="Picture 2" descr="No photo description available.">
            <a:extLst>
              <a:ext uri="{FF2B5EF4-FFF2-40B4-BE49-F238E27FC236}">
                <a16:creationId xmlns:a16="http://schemas.microsoft.com/office/drawing/2014/main" id="{6BFCEC45-F23A-06DF-C04C-078E05107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663" y="1458734"/>
            <a:ext cx="5048655" cy="504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7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a:extLst>
              <a:ext uri="{FF2B5EF4-FFF2-40B4-BE49-F238E27FC236}">
                <a16:creationId xmlns:a16="http://schemas.microsoft.com/office/drawing/2014/main" id="{5083017B-29EB-4531-AC07-80EB1BFF1844}"/>
              </a:ext>
            </a:extLst>
          </p:cNvPr>
          <p:cNvSpPr txBox="1">
            <a:spLocks noChangeArrowheads="1"/>
          </p:cNvSpPr>
          <p:nvPr/>
        </p:nvSpPr>
        <p:spPr bwMode="auto">
          <a:xfrm>
            <a:off x="1185171" y="1877294"/>
            <a:ext cx="956817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Adult use of visuals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24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-Calendars/diaries/planners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-Lists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-Phones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-Post it notes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Why do we use these resources?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2" name="Picture 1" descr="A group of people with their hands up&#10;&#10;AI-generated content may be incorrect.">
            <a:extLst>
              <a:ext uri="{FF2B5EF4-FFF2-40B4-BE49-F238E27FC236}">
                <a16:creationId xmlns:a16="http://schemas.microsoft.com/office/drawing/2014/main" id="{56732419-DD93-22DC-B6C7-6B57B1E51D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75" y="191986"/>
            <a:ext cx="1893439" cy="1328603"/>
          </a:xfrm>
          <a:prstGeom prst="rect">
            <a:avLst/>
          </a:prstGeom>
          <a:noFill/>
        </p:spPr>
      </p:pic>
      <p:pic>
        <p:nvPicPr>
          <p:cNvPr id="3" name="Picture 2" descr="A close-up of a sign&#10;&#10;AI-generated content may be incorrect.">
            <a:extLst>
              <a:ext uri="{FF2B5EF4-FFF2-40B4-BE49-F238E27FC236}">
                <a16:creationId xmlns:a16="http://schemas.microsoft.com/office/drawing/2014/main" id="{959F19C3-38CD-1F26-CD13-5EF7E4C428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5487" y="196597"/>
            <a:ext cx="2743200" cy="829310"/>
          </a:xfrm>
          <a:prstGeom prst="rect">
            <a:avLst/>
          </a:prstGeom>
          <a:noFill/>
        </p:spPr>
      </p:pic>
      <p:sp>
        <p:nvSpPr>
          <p:cNvPr id="4" name="AutoShape 4">
            <a:extLst>
              <a:ext uri="{FF2B5EF4-FFF2-40B4-BE49-F238E27FC236}">
                <a16:creationId xmlns:a16="http://schemas.microsoft.com/office/drawing/2014/main" id="{4F981194-9AC6-C89F-6A3B-844CF98449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BB35140B-44D4-0DE6-D06F-22E9B24A99C1}"/>
              </a:ext>
            </a:extLst>
          </p:cNvPr>
          <p:cNvPicPr>
            <a:picLocks noChangeAspect="1"/>
          </p:cNvPicPr>
          <p:nvPr/>
        </p:nvPicPr>
        <p:blipFill>
          <a:blip r:embed="rId5"/>
          <a:stretch>
            <a:fillRect/>
          </a:stretch>
        </p:blipFill>
        <p:spPr>
          <a:xfrm>
            <a:off x="7362635" y="2675935"/>
            <a:ext cx="2276475" cy="3419475"/>
          </a:xfrm>
          <a:prstGeom prst="rect">
            <a:avLst/>
          </a:prstGeom>
        </p:spPr>
      </p:pic>
    </p:spTree>
    <p:extLst>
      <p:ext uri="{BB962C8B-B14F-4D97-AF65-F5344CB8AC3E}">
        <p14:creationId xmlns:p14="http://schemas.microsoft.com/office/powerpoint/2010/main" val="1844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dissolv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dissolv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dissolv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dissolve">
                                      <p:cBhvr>
                                        <p:cTn id="3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571072" y="336020"/>
            <a:ext cx="10515600" cy="1325563"/>
          </a:xfrm>
        </p:spPr>
        <p:txBody>
          <a:bodyPr/>
          <a:lstStyle/>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3"/>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a:extLst>
              <a:ext uri="{FF2B5EF4-FFF2-40B4-BE49-F238E27FC236}">
                <a16:creationId xmlns:a16="http://schemas.microsoft.com/office/drawing/2014/main" id="{CECD54A0-85A4-F9BD-EAD4-BB59FB1D480E}"/>
              </a:ext>
            </a:extLst>
          </p:cNvPr>
          <p:cNvSpPr txBox="1"/>
          <p:nvPr/>
        </p:nvSpPr>
        <p:spPr>
          <a:xfrm>
            <a:off x="1904059" y="1997603"/>
            <a:ext cx="8975501" cy="1323439"/>
          </a:xfrm>
          <a:prstGeom prst="rect">
            <a:avLst/>
          </a:prstGeom>
          <a:noFill/>
        </p:spPr>
        <p:txBody>
          <a:bodyPr wrap="square" rtlCol="0">
            <a:spAutoFit/>
          </a:bodyPr>
          <a:lstStyle/>
          <a:p>
            <a:pPr algn="ctr"/>
            <a:r>
              <a:rPr lang="en-GB" sz="4000" i="1" dirty="0"/>
              <a:t>What visuals do you use in the classroom to support understanding?</a:t>
            </a:r>
          </a:p>
        </p:txBody>
      </p:sp>
    </p:spTree>
    <p:extLst>
      <p:ext uri="{BB962C8B-B14F-4D97-AF65-F5344CB8AC3E}">
        <p14:creationId xmlns:p14="http://schemas.microsoft.com/office/powerpoint/2010/main" val="1107619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3261</TotalTime>
  <Words>1874</Words>
  <Application>Microsoft Office PowerPoint</Application>
  <PresentationFormat>Widescreen</PresentationFormat>
  <Paragraphs>342</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Comic Sans MS</vt:lpstr>
      <vt:lpstr>Helvetica Neue</vt:lpstr>
      <vt:lpstr>Office Theme</vt:lpstr>
      <vt:lpstr>1_Office Theme</vt:lpstr>
      <vt:lpstr> Partnerships for Inclusivity of Neurodiversity in School  Total Communication and Visual Support  Nicola Beech and Catherine Toft Speech and Language Therapists</vt:lpstr>
      <vt:lpstr>Agenda </vt:lpstr>
      <vt:lpstr>Figures (RCSLT, Autism Education Trust, British Dyslexia Association, DfE) </vt:lpstr>
      <vt:lpstr>How communication occurs</vt:lpstr>
      <vt:lpstr>  Total Communication </vt:lpstr>
      <vt:lpstr>Why we value all forms of communication </vt:lpstr>
      <vt:lpstr>  Different ways of communicating  </vt:lpstr>
      <vt:lpstr>PowerPoint Presentation</vt:lpstr>
      <vt:lpstr> </vt:lpstr>
      <vt:lpstr>Visuals to  support understanding</vt:lpstr>
      <vt:lpstr>PowerPoint Presentation</vt:lpstr>
      <vt:lpstr>Benefits of Visual Support  </vt:lpstr>
      <vt:lpstr>PowerPoint Presentation</vt:lpstr>
      <vt:lpstr>PowerPoint Presentation</vt:lpstr>
      <vt:lpstr>Visuals to support expression</vt:lpstr>
      <vt:lpstr>                   </vt:lpstr>
      <vt:lpstr>AAC</vt:lpstr>
      <vt:lpstr>Total Communication Approach: Expression </vt:lpstr>
      <vt:lpstr> </vt:lpstr>
      <vt:lpstr> </vt:lpstr>
      <vt:lpstr>Communication Boards</vt:lpstr>
      <vt:lpstr>Blanks Levels</vt:lpstr>
      <vt:lpstr>PowerPoint Presentation</vt:lpstr>
      <vt:lpstr>“A communication-friendly classroom should make communication as easy, effective and enjoyable as possible” The Communication Trust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Schofield</dc:creator>
  <cp:lastModifiedBy>Helen Noble</cp:lastModifiedBy>
  <cp:revision>334</cp:revision>
  <cp:lastPrinted>2026-01-13T15:56:34Z</cp:lastPrinted>
  <dcterms:created xsi:type="dcterms:W3CDTF">2022-05-30T10:22:31Z</dcterms:created>
  <dcterms:modified xsi:type="dcterms:W3CDTF">2026-01-22T15:35:10Z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2023-08-30T13:44:16Z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fa308aa5-7f36-475e-8c69-a40290198ca6</vt:lpwstr>
  </property>
  <property fmtid="{D5CDD505-2E9C-101B-9397-08002B2CF9AE}" pid="7" name="MSIP_Label_defa4170-0d19-0005-0004-bc88714345d2_ActionId">
    <vt:lpwstr>7795a745-e489-4e81-b121-7afe5a638600</vt:lpwstr>
  </property>
  <property fmtid="{D5CDD505-2E9C-101B-9397-08002B2CF9AE}" pid="8" name="MSIP_Label_defa4170-0d19-0005-0004-bc88714345d2_ContentBits">
    <vt:lpwstr>0</vt:lpwstr>
  </property>
</Properties>
</file>